
<file path=[Content_Types].xml><?xml version="1.0" encoding="utf-8"?>
<Types xmlns="http://schemas.openxmlformats.org/package/2006/content-types">
  <Default Extension="png" ContentType="image/png"/>
  <Default Extension="jpeg" ContentType="image/jpeg"/>
  <Default Extension="WMF" ContentType="image/x-wmf"/>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1.xml" ContentType="application/vnd.openxmlformats-officedocument.presentationml.tags+xml"/>
  <Override PartName="/ppt/notesSlides/notesSlide4.xml" ContentType="application/vnd.openxmlformats-officedocument.presentationml.notesSlide+xml"/>
  <Override PartName="/ppt/tags/tag2.xml" ContentType="application/vnd.openxmlformats-officedocument.presentationml.tags+xml"/>
  <Override PartName="/ppt/notesSlides/notesSlide5.xml" ContentType="application/vnd.openxmlformats-officedocument.presentationml.notesSlide+xml"/>
  <Override PartName="/ppt/tags/tag3.xml" ContentType="application/vnd.openxmlformats-officedocument.presentationml.tags+xml"/>
  <Override PartName="/ppt/notesSlides/notesSlide6.xml" ContentType="application/vnd.openxmlformats-officedocument.presentationml.notesSlide+xml"/>
  <Override PartName="/ppt/tags/tag4.xml" ContentType="application/vnd.openxmlformats-officedocument.presentationml.tags+xml"/>
  <Override PartName="/ppt/notesSlides/notesSlide7.xml" ContentType="application/vnd.openxmlformats-officedocument.presentationml.notesSlide+xml"/>
  <Override PartName="/ppt/tags/tag5.xml" ContentType="application/vnd.openxmlformats-officedocument.presentationml.tags+xml"/>
  <Override PartName="/ppt/notesSlides/notesSlide8.xml" ContentType="application/vnd.openxmlformats-officedocument.presentationml.notesSlide+xml"/>
  <Override PartName="/ppt/tags/tag6.xml" ContentType="application/vnd.openxmlformats-officedocument.presentationml.tags+xml"/>
  <Override PartName="/ppt/notesSlides/notesSlide9.xml" ContentType="application/vnd.openxmlformats-officedocument.presentationml.notesSlide+xml"/>
  <Override PartName="/ppt/tags/tag7.xml" ContentType="application/vnd.openxmlformats-officedocument.presentationml.tags+xml"/>
  <Override PartName="/ppt/notesSlides/notesSlide10.xml" ContentType="application/vnd.openxmlformats-officedocument.presentationml.notesSlide+xml"/>
  <Override PartName="/ppt/tags/tag8.xml" ContentType="application/vnd.openxmlformats-officedocument.presentationml.tags+xml"/>
  <Override PartName="/ppt/notesSlides/notesSlide11.xml" ContentType="application/vnd.openxmlformats-officedocument.presentationml.notesSlide+xml"/>
  <Override PartName="/ppt/tags/tag9.xml" ContentType="application/vnd.openxmlformats-officedocument.presentationml.tags+xml"/>
  <Override PartName="/ppt/notesSlides/notesSlide12.xml" ContentType="application/vnd.openxmlformats-officedocument.presentationml.notesSlide+xml"/>
  <Override PartName="/ppt/tags/tag10.xml" ContentType="application/vnd.openxmlformats-officedocument.presentationml.tags+xml"/>
  <Override PartName="/ppt/notesSlides/notesSlide13.xml" ContentType="application/vnd.openxmlformats-officedocument.presentationml.notesSlide+xml"/>
  <Override PartName="/ppt/tags/tag11.xml" ContentType="application/vnd.openxmlformats-officedocument.presentationml.tags+xml"/>
  <Override PartName="/ppt/notesSlides/notesSlide14.xml" ContentType="application/vnd.openxmlformats-officedocument.presentationml.notesSlide+xml"/>
  <Override PartName="/ppt/tags/tag12.xml" ContentType="application/vnd.openxmlformats-officedocument.presentationml.tags+xml"/>
  <Override PartName="/ppt/notesSlides/notesSlide15.xml" ContentType="application/vnd.openxmlformats-officedocument.presentationml.notesSlide+xml"/>
  <Override PartName="/ppt/tags/tag13.xml" ContentType="application/vnd.openxmlformats-officedocument.presentationml.tags+xml"/>
  <Override PartName="/ppt/notesSlides/notesSlide16.xml" ContentType="application/vnd.openxmlformats-officedocument.presentationml.notesSlide+xml"/>
  <Override PartName="/ppt/tags/tag14.xml" ContentType="application/vnd.openxmlformats-officedocument.presentationml.tags+xml"/>
  <Override PartName="/ppt/notesSlides/notesSlide17.xml" ContentType="application/vnd.openxmlformats-officedocument.presentationml.notesSlide+xml"/>
  <Override PartName="/ppt/tags/tag15.xml" ContentType="application/vnd.openxmlformats-officedocument.presentationml.tags+xml"/>
  <Override PartName="/ppt/notesSlides/notesSlide18.xml" ContentType="application/vnd.openxmlformats-officedocument.presentationml.notesSlide+xml"/>
  <Override PartName="/ppt/tags/tag16.xml" ContentType="application/vnd.openxmlformats-officedocument.presentationml.tags+xml"/>
  <Override PartName="/ppt/notesSlides/notesSlide19.xml" ContentType="application/vnd.openxmlformats-officedocument.presentationml.notesSlide+xml"/>
  <Override PartName="/ppt/tags/tag17.xml" ContentType="application/vnd.openxmlformats-officedocument.presentationml.tags+xml"/>
  <Override PartName="/ppt/notesSlides/notesSlide20.xml" ContentType="application/vnd.openxmlformats-officedocument.presentationml.notesSlide+xml"/>
  <Override PartName="/ppt/tags/tag18.xml" ContentType="application/vnd.openxmlformats-officedocument.presentationml.tags+xml"/>
  <Override PartName="/ppt/notesSlides/notesSlide21.xml" ContentType="application/vnd.openxmlformats-officedocument.presentationml.notesSlide+xml"/>
  <Override PartName="/ppt/tags/tag19.xml" ContentType="application/vnd.openxmlformats-officedocument.presentationml.tags+xml"/>
  <Override PartName="/ppt/notesSlides/notesSlide22.xml" ContentType="application/vnd.openxmlformats-officedocument.presentationml.notesSlide+xml"/>
  <Override PartName="/ppt/tags/tag20.xml" ContentType="application/vnd.openxmlformats-officedocument.presentationml.tags+xml"/>
  <Override PartName="/ppt/notesSlides/notesSlide23.xml" ContentType="application/vnd.openxmlformats-officedocument.presentationml.notesSlide+xml"/>
  <Override PartName="/ppt/tags/tag21.xml" ContentType="application/vnd.openxmlformats-officedocument.presentationml.tags+xml"/>
  <Override PartName="/ppt/notesSlides/notesSlide24.xml" ContentType="application/vnd.openxmlformats-officedocument.presentationml.notesSlide+xml"/>
  <Override PartName="/ppt/tags/tag22.xml" ContentType="application/vnd.openxmlformats-officedocument.presentationml.tags+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bookmarkIdSeed="2">
  <p:sldMasterIdLst>
    <p:sldMasterId id="2147483660" r:id="rId1"/>
    <p:sldMasterId id="2147483673" r:id="rId2"/>
    <p:sldMasterId id="2147483685" r:id="rId3"/>
  </p:sldMasterIdLst>
  <p:notesMasterIdLst>
    <p:notesMasterId r:id="rId36"/>
  </p:notesMasterIdLst>
  <p:sldIdLst>
    <p:sldId id="256" r:id="rId4"/>
    <p:sldId id="257" r:id="rId5"/>
    <p:sldId id="258" r:id="rId6"/>
    <p:sldId id="259" r:id="rId7"/>
    <p:sldId id="289" r:id="rId8"/>
    <p:sldId id="290" r:id="rId9"/>
    <p:sldId id="262" r:id="rId10"/>
    <p:sldId id="263" r:id="rId11"/>
    <p:sldId id="264" r:id="rId12"/>
    <p:sldId id="271" r:id="rId13"/>
    <p:sldId id="272" r:id="rId14"/>
    <p:sldId id="273" r:id="rId15"/>
    <p:sldId id="266" r:id="rId16"/>
    <p:sldId id="267" r:id="rId17"/>
    <p:sldId id="268" r:id="rId18"/>
    <p:sldId id="269" r:id="rId19"/>
    <p:sldId id="270" r:id="rId20"/>
    <p:sldId id="274" r:id="rId21"/>
    <p:sldId id="275" r:id="rId22"/>
    <p:sldId id="288" r:id="rId23"/>
    <p:sldId id="287" r:id="rId24"/>
    <p:sldId id="277" r:id="rId25"/>
    <p:sldId id="278" r:id="rId26"/>
    <p:sldId id="279" r:id="rId27"/>
    <p:sldId id="280" r:id="rId28"/>
    <p:sldId id="281" r:id="rId29"/>
    <p:sldId id="282" r:id="rId30"/>
    <p:sldId id="283" r:id="rId31"/>
    <p:sldId id="284" r:id="rId32"/>
    <p:sldId id="285" r:id="rId33"/>
    <p:sldId id="286" r:id="rId34"/>
    <p:sldId id="265" r:id="rId3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FF97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092" autoAdjust="0"/>
  </p:normalViewPr>
  <p:slideViewPr>
    <p:cSldViewPr>
      <p:cViewPr varScale="1">
        <p:scale>
          <a:sx n="87" d="100"/>
          <a:sy n="87" d="100"/>
        </p:scale>
        <p:origin x="1258" y="72"/>
      </p:cViewPr>
      <p:guideLst>
        <p:guide orient="horz" pos="216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theme" Target="theme/theme1.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presProps" Target="presProps.xml"/><Relationship Id="rId40" Type="http://schemas.openxmlformats.org/officeDocument/2006/relationships/tableStyles" Target="tableStyle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notesMaster" Target="notesMasters/notesMaster1.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5A6FB270-B578-4E7E-8846-DE2AB6BD5B00}" type="datetimeFigureOut">
              <a:rPr lang="en-US" smtClean="0"/>
              <a:t>7/22/2013</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B7753A87-2D17-469A-B256-941E564F20F5}" type="slidenum">
              <a:rPr lang="en-US" smtClean="0"/>
              <a:t>‹#›</a:t>
            </a:fld>
            <a:endParaRPr lang="en-US"/>
          </a:p>
        </p:txBody>
      </p:sp>
    </p:spTree>
    <p:extLst>
      <p:ext uri="{BB962C8B-B14F-4D97-AF65-F5344CB8AC3E}">
        <p14:creationId xmlns:p14="http://schemas.microsoft.com/office/powerpoint/2010/main" val="28459516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753A87-2D17-469A-B256-941E564F20F5}" type="slidenum">
              <a:rPr lang="en-US" smtClean="0"/>
              <a:t>4</a:t>
            </a:fld>
            <a:endParaRPr lang="en-US"/>
          </a:p>
        </p:txBody>
      </p:sp>
    </p:spTree>
    <p:extLst>
      <p:ext uri="{BB962C8B-B14F-4D97-AF65-F5344CB8AC3E}">
        <p14:creationId xmlns:p14="http://schemas.microsoft.com/office/powerpoint/2010/main" val="253016524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215D05EA-8E52-4E29-9401-6A3118547BA8}" type="slidenum">
              <a:rPr lang="en-US">
                <a:solidFill>
                  <a:prstClr val="black"/>
                </a:solidFill>
              </a:rPr>
              <a:pPr eaLnBrk="1" hangingPunct="1"/>
              <a:t>16</a:t>
            </a:fld>
            <a:endParaRPr lang="en-US">
              <a:solidFill>
                <a:prstClr val="black"/>
              </a:solidFill>
            </a:endParaRPr>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27915133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2B214487-9791-46C3-9AF4-C6163D4E4A01}" type="slidenum">
              <a:rPr lang="en-US">
                <a:solidFill>
                  <a:prstClr val="black"/>
                </a:solidFill>
              </a:rPr>
              <a:pPr eaLnBrk="1" hangingPunct="1"/>
              <a:t>17</a:t>
            </a:fld>
            <a:endParaRPr lang="en-US">
              <a:solidFill>
                <a:prstClr val="black"/>
              </a:solidFill>
            </a:endParaRPr>
          </a:p>
        </p:txBody>
      </p:sp>
      <p:sp>
        <p:nvSpPr>
          <p:cNvPr id="129027" name="Rectangle 2"/>
          <p:cNvSpPr>
            <a:spLocks noGrp="1" noRot="1" noChangeAspect="1" noChangeArrowheads="1" noTextEdit="1"/>
          </p:cNvSpPr>
          <p:nvPr>
            <p:ph type="sldImg"/>
          </p:nvPr>
        </p:nvSpPr>
        <p:spPr>
          <a:ln/>
        </p:spPr>
      </p:sp>
      <p:sp>
        <p:nvSpPr>
          <p:cNvPr id="1290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146325972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D3B41146-45DA-439E-AA26-268E6200B1CC}" type="slidenum">
              <a:rPr lang="en-US" smtClean="0"/>
              <a:pPr eaLnBrk="1" hangingPunct="1"/>
              <a:t>18</a:t>
            </a:fld>
            <a:endParaRPr lang="en-US" smtClean="0"/>
          </a:p>
        </p:txBody>
      </p:sp>
      <p:sp>
        <p:nvSpPr>
          <p:cNvPr id="134147" name="Rectangle 2"/>
          <p:cNvSpPr>
            <a:spLocks noGrp="1" noRot="1" noChangeAspect="1" noChangeArrowheads="1" noTextEdit="1"/>
          </p:cNvSpPr>
          <p:nvPr>
            <p:ph type="sldImg"/>
          </p:nvPr>
        </p:nvSpPr>
        <p:spPr>
          <a:ln/>
        </p:spPr>
      </p:sp>
      <p:sp>
        <p:nvSpPr>
          <p:cNvPr id="13414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This slide shows in theory how an axis is established from an imperfect feature.</a:t>
            </a:r>
          </a:p>
          <a:p>
            <a:pPr eaLnBrk="1" hangingPunct="1"/>
            <a:r>
              <a:rPr lang="en-US" smtClean="0"/>
              <a:t>The left part of this slide shows in practical how an axis is established from an imperfect feature.  Notice now how important is was to learn all the family of datum terms.</a:t>
            </a:r>
          </a:p>
          <a:p>
            <a:pPr eaLnBrk="1" hangingPunct="1"/>
            <a:endParaRPr lang="en-US" smtClean="0"/>
          </a:p>
          <a:p>
            <a:pPr eaLnBrk="1" hangingPunct="1"/>
            <a:r>
              <a:rPr lang="en-US" smtClean="0"/>
              <a:t>The designer works with the datum (perfect axis) and the best the manufacturing or inspection can do is with the practical simulated datum.  There is small mis-match there and error has to do with the accuracy of the inspection equipment and the fixturing and tooling.  Once we know the accuracy of the equipment and tooling we can quantify the differences and factor that into our measurements.</a:t>
            </a:r>
          </a:p>
          <a:p>
            <a:pPr eaLnBrk="1" hangingPunct="1"/>
            <a:endParaRPr lang="en-US" smtClean="0"/>
          </a:p>
        </p:txBody>
      </p:sp>
    </p:spTree>
    <p:extLst>
      <p:ext uri="{BB962C8B-B14F-4D97-AF65-F5344CB8AC3E}">
        <p14:creationId xmlns:p14="http://schemas.microsoft.com/office/powerpoint/2010/main" val="143896742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AC1A0D99-2E42-4315-A723-6A7FCA0058EB}" type="slidenum">
              <a:rPr lang="en-US" smtClean="0"/>
              <a:pPr eaLnBrk="1" hangingPunct="1"/>
              <a:t>19</a:t>
            </a:fld>
            <a:endParaRPr lang="en-US" smtClean="0"/>
          </a:p>
        </p:txBody>
      </p:sp>
      <p:sp>
        <p:nvSpPr>
          <p:cNvPr id="135171" name="Rectangle 2"/>
          <p:cNvSpPr>
            <a:spLocks noGrp="1" noRot="1" noChangeAspect="1" noChangeArrowheads="1" noTextEdit="1"/>
          </p:cNvSpPr>
          <p:nvPr>
            <p:ph type="sldImg"/>
          </p:nvPr>
        </p:nvSpPr>
        <p:spPr>
          <a:ln/>
        </p:spPr>
      </p:sp>
      <p:sp>
        <p:nvSpPr>
          <p:cNvPr id="13517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This is an example of a slab type feature or a slot identified as a datum feature.  The slot is the datum feature.  What is the datum derived from the is feature, point line or plane?  How is it derived.  The next few slides will illustrate the principles.</a:t>
            </a:r>
          </a:p>
          <a:p>
            <a:pPr eaLnBrk="1" hangingPunct="1"/>
            <a:endParaRPr lang="en-US" smtClean="0"/>
          </a:p>
        </p:txBody>
      </p:sp>
    </p:spTree>
    <p:extLst>
      <p:ext uri="{BB962C8B-B14F-4D97-AF65-F5344CB8AC3E}">
        <p14:creationId xmlns:p14="http://schemas.microsoft.com/office/powerpoint/2010/main" val="36039294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F3430B43-812E-4532-8731-E4E66943BA9B}" type="slidenum">
              <a:rPr lang="en-US" smtClean="0"/>
              <a:pPr eaLnBrk="1" hangingPunct="1"/>
              <a:t>20</a:t>
            </a:fld>
            <a:endParaRPr lang="en-US" smtClean="0"/>
          </a:p>
        </p:txBody>
      </p:sp>
      <p:sp>
        <p:nvSpPr>
          <p:cNvPr id="138243" name="Rectangle 2"/>
          <p:cNvSpPr>
            <a:spLocks noGrp="1" noRot="1" noChangeAspect="1" noChangeArrowheads="1" noTextEdit="1"/>
          </p:cNvSpPr>
          <p:nvPr>
            <p:ph type="sldImg"/>
          </p:nvPr>
        </p:nvSpPr>
        <p:spPr>
          <a:ln/>
        </p:spPr>
      </p:sp>
      <p:sp>
        <p:nvSpPr>
          <p:cNvPr id="1382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Example from the book showing the datum plane and the theoretical datum feature simulator of a slot, 2 parallel planes at maximum separation.</a:t>
            </a:r>
          </a:p>
          <a:p>
            <a:pPr eaLnBrk="1" hangingPunct="1"/>
            <a:endParaRPr lang="en-US" smtClean="0"/>
          </a:p>
          <a:p>
            <a:pPr eaLnBrk="1" hangingPunct="1"/>
            <a:r>
              <a:rPr lang="en-US" smtClean="0"/>
              <a:t>Example from the book showing the physical datum plane and the simulated datum,  gage block.  The largest gage block is the simulator and the centerplane of the gage block is the simulated datum.</a:t>
            </a:r>
          </a:p>
          <a:p>
            <a:pPr eaLnBrk="1" hangingPunct="1"/>
            <a:endParaRPr lang="en-US" smtClean="0"/>
          </a:p>
        </p:txBody>
      </p:sp>
    </p:spTree>
    <p:extLst>
      <p:ext uri="{BB962C8B-B14F-4D97-AF65-F5344CB8AC3E}">
        <p14:creationId xmlns:p14="http://schemas.microsoft.com/office/powerpoint/2010/main" val="35964220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C51E45C8-43F4-41CE-A9A2-3150A60A212F}" type="slidenum">
              <a:rPr lang="en-US" smtClean="0"/>
              <a:pPr eaLnBrk="1" hangingPunct="1"/>
              <a:t>21</a:t>
            </a:fld>
            <a:endParaRPr lang="en-US" smtClean="0"/>
          </a:p>
        </p:txBody>
      </p:sp>
      <p:sp>
        <p:nvSpPr>
          <p:cNvPr id="140291" name="Rectangle 2"/>
          <p:cNvSpPr>
            <a:spLocks noGrp="1" noRot="1" noChangeAspect="1" noChangeArrowheads="1" noTextEdit="1"/>
          </p:cNvSpPr>
          <p:nvPr>
            <p:ph type="sldImg"/>
          </p:nvPr>
        </p:nvSpPr>
        <p:spPr>
          <a:ln/>
        </p:spPr>
      </p:sp>
      <p:sp>
        <p:nvSpPr>
          <p:cNvPr id="14029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4149977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CFABB6DB-F8BD-4078-A142-786FCB240335}" type="slidenum">
              <a:rPr lang="en-US" smtClean="0"/>
              <a:pPr eaLnBrk="1" hangingPunct="1"/>
              <a:t>22</a:t>
            </a:fld>
            <a:endParaRPr lang="en-US" smtClean="0"/>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274744840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FD3BF523-C278-45CF-ABFC-3779EE9BAFA8}" type="slidenum">
              <a:rPr lang="en-US" smtClean="0"/>
              <a:pPr eaLnBrk="1" hangingPunct="1"/>
              <a:t>23</a:t>
            </a:fld>
            <a:endParaRPr lang="en-US" smtClean="0"/>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This is a good time to remind the students of the importance of the placement of the datum feature symbols.  Click thru the following examples and explain the differences in the application of datum feature symbols to plane surfaces and features of size.</a:t>
            </a:r>
          </a:p>
          <a:p>
            <a:pPr eaLnBrk="1" hangingPunct="1"/>
            <a:endParaRPr lang="en-US" smtClean="0"/>
          </a:p>
        </p:txBody>
      </p:sp>
    </p:spTree>
    <p:extLst>
      <p:ext uri="{BB962C8B-B14F-4D97-AF65-F5344CB8AC3E}">
        <p14:creationId xmlns:p14="http://schemas.microsoft.com/office/powerpoint/2010/main" val="11939517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AEC335DC-D4A9-443A-968B-80BB3F683827}" type="slidenum">
              <a:rPr lang="en-US" smtClean="0"/>
              <a:pPr eaLnBrk="1" hangingPunct="1"/>
              <a:t>24</a:t>
            </a:fld>
            <a:endParaRPr lang="en-US" smtClean="0"/>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92681777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4FBD4E64-EF76-499D-9F36-6D55019A5689}" type="slidenum">
              <a:rPr lang="en-US" smtClean="0"/>
              <a:pPr eaLnBrk="1" hangingPunct="1"/>
              <a:t>25</a:t>
            </a:fld>
            <a:endParaRPr lang="en-US" smtClean="0"/>
          </a:p>
        </p:txBody>
      </p:sp>
      <p:sp>
        <p:nvSpPr>
          <p:cNvPr id="145411" name="Rectangle 2"/>
          <p:cNvSpPr>
            <a:spLocks noGrp="1" noRot="1" noChangeAspect="1" noChangeArrowheads="1" noTextEdit="1"/>
          </p:cNvSpPr>
          <p:nvPr>
            <p:ph type="sldImg"/>
          </p:nvPr>
        </p:nvSpPr>
        <p:spPr>
          <a:ln/>
        </p:spPr>
      </p:sp>
      <p:sp>
        <p:nvSpPr>
          <p:cNvPr id="1454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302222424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753A87-2D17-469A-B256-941E564F20F5}" type="slidenum">
              <a:rPr lang="en-US" smtClean="0"/>
              <a:t>5</a:t>
            </a:fld>
            <a:endParaRPr lang="en-US"/>
          </a:p>
        </p:txBody>
      </p:sp>
    </p:spTree>
    <p:extLst>
      <p:ext uri="{BB962C8B-B14F-4D97-AF65-F5344CB8AC3E}">
        <p14:creationId xmlns:p14="http://schemas.microsoft.com/office/powerpoint/2010/main" val="253016524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1153DFCF-9929-4CB1-BAB1-09C8DE35789F}" type="slidenum">
              <a:rPr lang="en-US" smtClean="0"/>
              <a:pPr eaLnBrk="1" hangingPunct="1"/>
              <a:t>26</a:t>
            </a:fld>
            <a:endParaRPr lang="en-US" smtClean="0"/>
          </a:p>
        </p:txBody>
      </p:sp>
      <p:sp>
        <p:nvSpPr>
          <p:cNvPr id="146435" name="Rectangle 2"/>
          <p:cNvSpPr>
            <a:spLocks noGrp="1" noRot="1" noChangeAspect="1" noChangeArrowheads="1" noTextEdit="1"/>
          </p:cNvSpPr>
          <p:nvPr>
            <p:ph type="sldImg"/>
          </p:nvPr>
        </p:nvSpPr>
        <p:spPr>
          <a:ln/>
        </p:spPr>
      </p:sp>
      <p:sp>
        <p:nvSpPr>
          <p:cNvPr id="1464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272172834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5EA579CE-1925-4906-935E-897B6588DFFF}" type="slidenum">
              <a:rPr lang="en-US" smtClean="0"/>
              <a:pPr eaLnBrk="1" hangingPunct="1"/>
              <a:t>27</a:t>
            </a:fld>
            <a:endParaRPr lang="en-US" smtClean="0"/>
          </a:p>
        </p:txBody>
      </p:sp>
      <p:sp>
        <p:nvSpPr>
          <p:cNvPr id="147459" name="Rectangle 2"/>
          <p:cNvSpPr>
            <a:spLocks noGrp="1" noRot="1" noChangeAspect="1" noChangeArrowheads="1" noTextEdit="1"/>
          </p:cNvSpPr>
          <p:nvPr>
            <p:ph type="sldImg"/>
          </p:nvPr>
        </p:nvSpPr>
        <p:spPr>
          <a:ln/>
        </p:spPr>
      </p:sp>
      <p:sp>
        <p:nvSpPr>
          <p:cNvPr id="1474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351362473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DFADDAEB-1128-4D75-9972-596B7EC672D8}" type="slidenum">
              <a:rPr lang="en-US" smtClean="0"/>
              <a:pPr eaLnBrk="1" hangingPunct="1"/>
              <a:t>28</a:t>
            </a:fld>
            <a:endParaRPr lang="en-US" smtClean="0"/>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213796581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7DE4F539-AF51-4B8F-A175-2C007F8B96EF}" type="slidenum">
              <a:rPr lang="en-US" smtClean="0"/>
              <a:pPr eaLnBrk="1" hangingPunct="1"/>
              <a:t>29</a:t>
            </a:fld>
            <a:endParaRPr lang="en-US" smtClean="0"/>
          </a:p>
        </p:txBody>
      </p:sp>
      <p:sp>
        <p:nvSpPr>
          <p:cNvPr id="149507" name="Rectangle 2"/>
          <p:cNvSpPr>
            <a:spLocks noGrp="1" noRot="1" noChangeAspect="1" noChangeArrowheads="1" noTextEdit="1"/>
          </p:cNvSpPr>
          <p:nvPr>
            <p:ph type="sldImg"/>
          </p:nvPr>
        </p:nvSpPr>
        <p:spPr>
          <a:ln/>
        </p:spPr>
      </p:sp>
      <p:sp>
        <p:nvSpPr>
          <p:cNvPr id="1495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70073268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2CE9151F-881B-407A-BBF7-2421DA87DFFF}" type="slidenum">
              <a:rPr lang="en-US" smtClean="0"/>
              <a:pPr eaLnBrk="1" hangingPunct="1"/>
              <a:t>30</a:t>
            </a:fld>
            <a:endParaRPr lang="en-US" smtClean="0"/>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427638848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718D999C-6A4A-4521-AA96-026A99388500}" type="slidenum">
              <a:rPr lang="en-US" smtClean="0"/>
              <a:pPr eaLnBrk="1" hangingPunct="1"/>
              <a:t>31</a:t>
            </a:fld>
            <a:endParaRPr lang="en-US" smtClean="0"/>
          </a:p>
        </p:txBody>
      </p:sp>
      <p:sp>
        <p:nvSpPr>
          <p:cNvPr id="151555" name="Rectangle 2"/>
          <p:cNvSpPr>
            <a:spLocks noGrp="1" noRot="1" noChangeAspect="1" noChangeArrowheads="1" noTextEdit="1"/>
          </p:cNvSpPr>
          <p:nvPr>
            <p:ph type="sldImg"/>
          </p:nvPr>
        </p:nvSpPr>
        <p:spPr>
          <a:ln/>
        </p:spPr>
      </p:sp>
      <p:sp>
        <p:nvSpPr>
          <p:cNvPr id="1515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This slide shows the application of partial datums.  These are used by the designer when only a portion of the feature is to be used rather than the entire feature.  In some case it may be necessary to hatch the partial datum as in the top example and in other cases it may not be necessary.</a:t>
            </a:r>
          </a:p>
          <a:p>
            <a:pPr eaLnBrk="1" hangingPunct="1"/>
            <a:endParaRPr lang="en-US" smtClean="0"/>
          </a:p>
        </p:txBody>
      </p:sp>
    </p:spTree>
    <p:extLst>
      <p:ext uri="{BB962C8B-B14F-4D97-AF65-F5344CB8AC3E}">
        <p14:creationId xmlns:p14="http://schemas.microsoft.com/office/powerpoint/2010/main" val="352882123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7753A87-2D17-469A-B256-941E564F20F5}" type="slidenum">
              <a:rPr lang="en-US" smtClean="0"/>
              <a:t>6</a:t>
            </a:fld>
            <a:endParaRPr lang="en-US"/>
          </a:p>
        </p:txBody>
      </p:sp>
    </p:spTree>
    <p:extLst>
      <p:ext uri="{BB962C8B-B14F-4D97-AF65-F5344CB8AC3E}">
        <p14:creationId xmlns:p14="http://schemas.microsoft.com/office/powerpoint/2010/main" val="253016524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AC202DB8-0C53-44F7-83C5-8E7986231419}" type="slidenum">
              <a:rPr lang="en-US">
                <a:solidFill>
                  <a:prstClr val="black"/>
                </a:solidFill>
              </a:rPr>
              <a:pPr eaLnBrk="1" hangingPunct="1"/>
              <a:t>10</a:t>
            </a:fld>
            <a:endParaRPr lang="en-US">
              <a:solidFill>
                <a:prstClr val="black"/>
              </a:solidFill>
            </a:endParaRPr>
          </a:p>
        </p:txBody>
      </p:sp>
      <p:sp>
        <p:nvSpPr>
          <p:cNvPr id="121859" name="Rectangle 2"/>
          <p:cNvSpPr>
            <a:spLocks noGrp="1" noRot="1" noChangeAspect="1" noChangeArrowheads="1" noTextEdit="1"/>
          </p:cNvSpPr>
          <p:nvPr>
            <p:ph type="sldImg"/>
          </p:nvPr>
        </p:nvSpPr>
        <p:spPr>
          <a:xfrm>
            <a:off x="1146175" y="687388"/>
            <a:ext cx="4565650" cy="3425825"/>
          </a:xfrm>
          <a:ln/>
        </p:spPr>
      </p:sp>
      <p:sp>
        <p:nvSpPr>
          <p:cNvPr id="121860" name="Rectangle 3"/>
          <p:cNvSpPr>
            <a:spLocks noGrp="1" noChangeArrowheads="1"/>
          </p:cNvSpPr>
          <p:nvPr>
            <p:ph type="body" idx="1"/>
          </p:nvPr>
        </p:nvSpPr>
        <p:spPr>
          <a:xfrm>
            <a:off x="913785" y="4344058"/>
            <a:ext cx="5030431" cy="4113795"/>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If you remember earlier in unit 1 we talked about features of size and features without size.  Any feature can be a datum feature, so datum features can be of size or without size.</a:t>
            </a:r>
          </a:p>
        </p:txBody>
      </p:sp>
    </p:spTree>
    <p:extLst>
      <p:ext uri="{BB962C8B-B14F-4D97-AF65-F5344CB8AC3E}">
        <p14:creationId xmlns:p14="http://schemas.microsoft.com/office/powerpoint/2010/main" val="39903148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81F87B8A-707B-4BC3-8E8E-2A8B7ACF5F63}" type="slidenum">
              <a:rPr lang="en-US">
                <a:solidFill>
                  <a:prstClr val="black"/>
                </a:solidFill>
              </a:rPr>
              <a:pPr eaLnBrk="1" hangingPunct="1"/>
              <a:t>11</a:t>
            </a:fld>
            <a:endParaRPr lang="en-US">
              <a:solidFill>
                <a:prstClr val="black"/>
              </a:solidFill>
            </a:endParaRPr>
          </a:p>
        </p:txBody>
      </p:sp>
      <p:sp>
        <p:nvSpPr>
          <p:cNvPr id="122883" name="Rectangle 2"/>
          <p:cNvSpPr>
            <a:spLocks noGrp="1" noRot="1" noChangeAspect="1" noChangeArrowheads="1" noTextEdit="1"/>
          </p:cNvSpPr>
          <p:nvPr>
            <p:ph type="sldImg"/>
          </p:nvPr>
        </p:nvSpPr>
        <p:spPr>
          <a:ln/>
        </p:spPr>
      </p:sp>
      <p:sp>
        <p:nvSpPr>
          <p:cNvPr id="1228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Since datums are mandatory lets look at how datums are called out and how datums are established from datum features.  Remember datum features are the actual part features and datums are the theoretical perfect.  The following slides show how to get from the datum feature to the datum. (point, line or plane)</a:t>
            </a:r>
          </a:p>
          <a:p>
            <a:pPr eaLnBrk="1" hangingPunct="1"/>
            <a:endParaRPr lang="en-US" smtClean="0"/>
          </a:p>
          <a:p>
            <a:pPr eaLnBrk="1" hangingPunct="1"/>
            <a:r>
              <a:rPr lang="en-US" smtClean="0"/>
              <a:t>The next few slides will first deal with datum features without size (Basically plane surface datums, also can not have datum modifiers applied).  Afterwards, we will cover datum features with size (These features may have datum modifiers applied).  </a:t>
            </a:r>
          </a:p>
          <a:p>
            <a:pPr eaLnBrk="1" hangingPunct="1"/>
            <a:endParaRPr lang="en-US" smtClean="0"/>
          </a:p>
          <a:p>
            <a:pPr eaLnBrk="1" hangingPunct="1"/>
            <a:r>
              <a:rPr lang="en-US" smtClean="0"/>
              <a:t>Notice the datum feature symbol H applied to the surface it will establish a plane. Notice the theory and physical are both shown.</a:t>
            </a:r>
          </a:p>
          <a:p>
            <a:pPr eaLnBrk="1" hangingPunct="1"/>
            <a:endParaRPr lang="en-US" smtClean="0"/>
          </a:p>
        </p:txBody>
      </p:sp>
    </p:spTree>
    <p:extLst>
      <p:ext uri="{BB962C8B-B14F-4D97-AF65-F5344CB8AC3E}">
        <p14:creationId xmlns:p14="http://schemas.microsoft.com/office/powerpoint/2010/main" val="417768021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7B935A83-0B01-4301-BC84-B43D4AE29D98}" type="slidenum">
              <a:rPr lang="en-US">
                <a:solidFill>
                  <a:prstClr val="black"/>
                </a:solidFill>
              </a:rPr>
              <a:pPr eaLnBrk="1" hangingPunct="1"/>
              <a:t>12</a:t>
            </a:fld>
            <a:endParaRPr lang="en-US">
              <a:solidFill>
                <a:prstClr val="black"/>
              </a:solidFill>
            </a:endParaRPr>
          </a:p>
        </p:txBody>
      </p:sp>
      <p:sp>
        <p:nvSpPr>
          <p:cNvPr id="123907" name="Rectangle 2"/>
          <p:cNvSpPr>
            <a:spLocks noGrp="1" noRot="1" noChangeAspect="1" noChangeArrowheads="1" noTextEdit="1"/>
          </p:cNvSpPr>
          <p:nvPr>
            <p:ph type="sldImg"/>
          </p:nvPr>
        </p:nvSpPr>
        <p:spPr>
          <a:ln/>
        </p:spPr>
      </p:sp>
      <p:sp>
        <p:nvSpPr>
          <p:cNvPr id="1239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This is a magnified view of how to establish a datum from a datum feature that has imperfections.  The datum is established at the high points of the feature.</a:t>
            </a:r>
          </a:p>
          <a:p>
            <a:pPr eaLnBrk="1" hangingPunct="1"/>
            <a:endParaRPr lang="en-US" smtClean="0"/>
          </a:p>
          <a:p>
            <a:pPr eaLnBrk="1" hangingPunct="1"/>
            <a:r>
              <a:rPr lang="en-US" smtClean="0"/>
              <a:t>This is a graphic showing how the part has imperfections and is placed on the surface plate and measurements come from the surface plate.  People often use the term datum very loosely to mean a variety of things.  Notice that there are a whole family of datum terms.</a:t>
            </a:r>
          </a:p>
          <a:p>
            <a:pPr eaLnBrk="1" hangingPunct="1"/>
            <a:endParaRPr lang="en-US" smtClean="0"/>
          </a:p>
          <a:p>
            <a:pPr eaLnBrk="1" hangingPunct="1"/>
            <a:r>
              <a:rPr lang="en-US" smtClean="0"/>
              <a:t>These terms are very important and necessary to an engineer when the discussion gets very deep.  The instructor should take time to explain the different terms and what they mean.</a:t>
            </a:r>
          </a:p>
          <a:p>
            <a:pPr eaLnBrk="1" hangingPunct="1"/>
            <a:endParaRPr lang="en-US" smtClean="0"/>
          </a:p>
          <a:p>
            <a:pPr eaLnBrk="1" hangingPunct="1"/>
            <a:r>
              <a:rPr lang="en-US" smtClean="0"/>
              <a:t>Note;  There are the type of terms and questions that may be found on the GDT certification exam.</a:t>
            </a:r>
          </a:p>
          <a:p>
            <a:pPr eaLnBrk="1" hangingPunct="1"/>
            <a:endParaRPr lang="en-US" smtClean="0"/>
          </a:p>
        </p:txBody>
      </p:sp>
    </p:spTree>
    <p:extLst>
      <p:ext uri="{BB962C8B-B14F-4D97-AF65-F5344CB8AC3E}">
        <p14:creationId xmlns:p14="http://schemas.microsoft.com/office/powerpoint/2010/main" val="42445562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F05915C1-9EB7-44E7-9A69-0025A61808DB}" type="slidenum">
              <a:rPr lang="en-US">
                <a:solidFill>
                  <a:prstClr val="black"/>
                </a:solidFill>
              </a:rPr>
              <a:pPr eaLnBrk="1" hangingPunct="1"/>
              <a:t>13</a:t>
            </a:fld>
            <a:endParaRPr lang="en-US">
              <a:solidFill>
                <a:prstClr val="black"/>
              </a:solidFill>
            </a:endParaRPr>
          </a:p>
        </p:txBody>
      </p:sp>
      <p:sp>
        <p:nvSpPr>
          <p:cNvPr id="124931" name="Rectangle 2"/>
          <p:cNvSpPr>
            <a:spLocks noGrp="1" noRot="1" noChangeAspect="1" noChangeArrowheads="1" noTextEdit="1"/>
          </p:cNvSpPr>
          <p:nvPr>
            <p:ph type="sldImg"/>
          </p:nvPr>
        </p:nvSpPr>
        <p:spPr>
          <a:ln/>
        </p:spPr>
      </p:sp>
      <p:sp>
        <p:nvSpPr>
          <p:cNvPr id="1249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smtClean="0"/>
              <a:t>Click thru the next few slides to show the other plane surface datums identified on the drawing. Pay particular attention to how the datum feature symbols are applied, sideways, up, down, on a feature control frame etc.  The students will have to properly apply datum feature symbols in a later exercise.</a:t>
            </a:r>
          </a:p>
          <a:p>
            <a:pPr eaLnBrk="1" hangingPunct="1"/>
            <a:endParaRPr lang="en-US" smtClean="0"/>
          </a:p>
          <a:p>
            <a:pPr eaLnBrk="1" hangingPunct="1"/>
            <a:r>
              <a:rPr lang="en-US" smtClean="0"/>
              <a:t>Notice datum K, to be clear it is identified as 2 surfaces.</a:t>
            </a:r>
          </a:p>
          <a:p>
            <a:pPr eaLnBrk="1" hangingPunct="1"/>
            <a:endParaRPr lang="en-US" smtClean="0"/>
          </a:p>
          <a:p>
            <a:pPr eaLnBrk="1" hangingPunct="1"/>
            <a:r>
              <a:rPr lang="en-US" smtClean="0"/>
              <a:t>Notice datum L it has a flatness specified, it is not mandatory but very common because this is usually where the part mounts and we want a stable mount.</a:t>
            </a:r>
          </a:p>
          <a:p>
            <a:pPr eaLnBrk="1" hangingPunct="1"/>
            <a:endParaRPr lang="en-US" smtClean="0"/>
          </a:p>
        </p:txBody>
      </p:sp>
    </p:spTree>
    <p:extLst>
      <p:ext uri="{BB962C8B-B14F-4D97-AF65-F5344CB8AC3E}">
        <p14:creationId xmlns:p14="http://schemas.microsoft.com/office/powerpoint/2010/main" val="29865075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0F76DDB2-FF8C-4C1A-B3F4-70CF6178B3EE}" type="slidenum">
              <a:rPr lang="en-US">
                <a:solidFill>
                  <a:prstClr val="black"/>
                </a:solidFill>
              </a:rPr>
              <a:pPr eaLnBrk="1" hangingPunct="1"/>
              <a:t>14</a:t>
            </a:fld>
            <a:endParaRPr lang="en-US">
              <a:solidFill>
                <a:prstClr val="black"/>
              </a:solidFill>
            </a:endParaRPr>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40576322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4558" eaLnBrk="0" hangingPunct="0">
              <a:defRPr>
                <a:solidFill>
                  <a:schemeClr val="tx1"/>
                </a:solidFill>
                <a:latin typeface="Arial" charset="0"/>
              </a:defRPr>
            </a:lvl1pPr>
            <a:lvl2pPr marL="721776" indent="-277606" defTabSz="914558" eaLnBrk="0" hangingPunct="0">
              <a:defRPr>
                <a:solidFill>
                  <a:schemeClr val="tx1"/>
                </a:solidFill>
                <a:latin typeface="Arial" charset="0"/>
              </a:defRPr>
            </a:lvl2pPr>
            <a:lvl3pPr marL="1110425" indent="-222085" defTabSz="914558" eaLnBrk="0" hangingPunct="0">
              <a:defRPr>
                <a:solidFill>
                  <a:schemeClr val="tx1"/>
                </a:solidFill>
                <a:latin typeface="Arial" charset="0"/>
              </a:defRPr>
            </a:lvl3pPr>
            <a:lvl4pPr marL="1554594" indent="-222085" defTabSz="914558" eaLnBrk="0" hangingPunct="0">
              <a:defRPr>
                <a:solidFill>
                  <a:schemeClr val="tx1"/>
                </a:solidFill>
                <a:latin typeface="Arial" charset="0"/>
              </a:defRPr>
            </a:lvl4pPr>
            <a:lvl5pPr marL="1998764" indent="-222085" defTabSz="914558" eaLnBrk="0" hangingPunct="0">
              <a:defRPr>
                <a:solidFill>
                  <a:schemeClr val="tx1"/>
                </a:solidFill>
                <a:latin typeface="Arial" charset="0"/>
              </a:defRPr>
            </a:lvl5pPr>
            <a:lvl6pPr marL="2442934" indent="-222085" defTabSz="914558" eaLnBrk="0" fontAlgn="base" hangingPunct="0">
              <a:spcBef>
                <a:spcPct val="0"/>
              </a:spcBef>
              <a:spcAft>
                <a:spcPct val="0"/>
              </a:spcAft>
              <a:defRPr>
                <a:solidFill>
                  <a:schemeClr val="tx1"/>
                </a:solidFill>
                <a:latin typeface="Arial" charset="0"/>
              </a:defRPr>
            </a:lvl6pPr>
            <a:lvl7pPr marL="2887104" indent="-222085" defTabSz="914558" eaLnBrk="0" fontAlgn="base" hangingPunct="0">
              <a:spcBef>
                <a:spcPct val="0"/>
              </a:spcBef>
              <a:spcAft>
                <a:spcPct val="0"/>
              </a:spcAft>
              <a:defRPr>
                <a:solidFill>
                  <a:schemeClr val="tx1"/>
                </a:solidFill>
                <a:latin typeface="Arial" charset="0"/>
              </a:defRPr>
            </a:lvl7pPr>
            <a:lvl8pPr marL="3331274" indent="-222085" defTabSz="914558" eaLnBrk="0" fontAlgn="base" hangingPunct="0">
              <a:spcBef>
                <a:spcPct val="0"/>
              </a:spcBef>
              <a:spcAft>
                <a:spcPct val="0"/>
              </a:spcAft>
              <a:defRPr>
                <a:solidFill>
                  <a:schemeClr val="tx1"/>
                </a:solidFill>
                <a:latin typeface="Arial" charset="0"/>
              </a:defRPr>
            </a:lvl8pPr>
            <a:lvl9pPr marL="3775443" indent="-222085" defTabSz="914558" eaLnBrk="0" fontAlgn="base" hangingPunct="0">
              <a:spcBef>
                <a:spcPct val="0"/>
              </a:spcBef>
              <a:spcAft>
                <a:spcPct val="0"/>
              </a:spcAft>
              <a:defRPr>
                <a:solidFill>
                  <a:schemeClr val="tx1"/>
                </a:solidFill>
                <a:latin typeface="Arial" charset="0"/>
              </a:defRPr>
            </a:lvl9pPr>
          </a:lstStyle>
          <a:p>
            <a:pPr eaLnBrk="1" hangingPunct="1"/>
            <a:fld id="{355B8E50-3F07-4C51-A01E-EE05F371D80B}" type="slidenum">
              <a:rPr lang="en-US">
                <a:solidFill>
                  <a:prstClr val="black"/>
                </a:solidFill>
              </a:rPr>
              <a:pPr eaLnBrk="1" hangingPunct="1"/>
              <a:t>15</a:t>
            </a:fld>
            <a:endParaRPr lang="en-US">
              <a:solidFill>
                <a:prstClr val="black"/>
              </a:solidFill>
            </a:endParaRPr>
          </a:p>
        </p:txBody>
      </p:sp>
      <p:sp>
        <p:nvSpPr>
          <p:cNvPr id="126979" name="Rectangle 2"/>
          <p:cNvSpPr>
            <a:spLocks noGrp="1" noRot="1" noChangeAspect="1" noChangeArrowheads="1" noTextEdit="1"/>
          </p:cNvSpPr>
          <p:nvPr>
            <p:ph type="sldImg"/>
          </p:nvPr>
        </p:nvSpPr>
        <p:spPr>
          <a:ln/>
        </p:spPr>
      </p:sp>
      <p:sp>
        <p:nvSpPr>
          <p:cNvPr id="1269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smtClean="0"/>
          </a:p>
        </p:txBody>
      </p:sp>
    </p:spTree>
    <p:extLst>
      <p:ext uri="{BB962C8B-B14F-4D97-AF65-F5344CB8AC3E}">
        <p14:creationId xmlns:p14="http://schemas.microsoft.com/office/powerpoint/2010/main" val="296992928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8"/>
          <p:cNvSpPr>
            <a:spLocks noChangeShapeType="1"/>
          </p:cNvSpPr>
          <p:nvPr/>
        </p:nvSpPr>
        <p:spPr bwMode="auto">
          <a:xfrm flipH="1">
            <a:off x="1066800" y="838200"/>
            <a:ext cx="0" cy="4953000"/>
          </a:xfrm>
          <a:prstGeom prst="line">
            <a:avLst/>
          </a:prstGeom>
          <a:noFill/>
          <a:ln w="9525">
            <a:solidFill>
              <a:schemeClr val="tx1"/>
            </a:solidFill>
            <a:round/>
            <a:headEnd/>
            <a:tailEnd/>
          </a:ln>
          <a:effectLst/>
        </p:spPr>
        <p:txBody>
          <a:bodyPr/>
          <a:lstStyle/>
          <a:p>
            <a:pPr>
              <a:defRPr/>
            </a:pPr>
            <a:endParaRPr lang="en-US"/>
          </a:p>
        </p:txBody>
      </p:sp>
      <p:sp>
        <p:nvSpPr>
          <p:cNvPr id="5" name="Line 9"/>
          <p:cNvSpPr>
            <a:spLocks noChangeShapeType="1"/>
          </p:cNvSpPr>
          <p:nvPr/>
        </p:nvSpPr>
        <p:spPr bwMode="auto">
          <a:xfrm flipV="1">
            <a:off x="533400" y="2133600"/>
            <a:ext cx="7772400" cy="0"/>
          </a:xfrm>
          <a:prstGeom prst="line">
            <a:avLst/>
          </a:prstGeom>
          <a:noFill/>
          <a:ln w="9525">
            <a:solidFill>
              <a:schemeClr val="tx1"/>
            </a:solidFill>
            <a:round/>
            <a:headEnd/>
            <a:tailEnd/>
          </a:ln>
          <a:effectLst/>
        </p:spPr>
        <p:txBody>
          <a:bodyPr/>
          <a:lstStyle/>
          <a:p>
            <a:pPr>
              <a:defRPr/>
            </a:pPr>
            <a:endParaRPr lang="en-US"/>
          </a:p>
        </p:txBody>
      </p:sp>
      <p:pic>
        <p:nvPicPr>
          <p:cNvPr id="6" name="Picture 11" descr="C:\Users\carl\Pictures\logos\uf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029200" y="4724400"/>
            <a:ext cx="3579813"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2" name="Rectangle 2"/>
          <p:cNvSpPr>
            <a:spLocks noGrp="1" noChangeArrowheads="1"/>
          </p:cNvSpPr>
          <p:nvPr>
            <p:ph type="ctrTitle"/>
          </p:nvPr>
        </p:nvSpPr>
        <p:spPr>
          <a:xfrm>
            <a:off x="1295400" y="304800"/>
            <a:ext cx="6781800" cy="1470025"/>
          </a:xfrm>
        </p:spPr>
        <p:txBody>
          <a:bodyPr/>
          <a:lstStyle>
            <a:lvl1pPr algn="l">
              <a:defRPr sz="3600"/>
            </a:lvl1pPr>
          </a:lstStyle>
          <a:p>
            <a:r>
              <a:rPr lang="en-US" smtClean="0"/>
              <a:t>Click to edit Master title style</a:t>
            </a:r>
            <a:endParaRPr lang="en-US"/>
          </a:p>
        </p:txBody>
      </p:sp>
      <p:sp>
        <p:nvSpPr>
          <p:cNvPr id="5123" name="Rectangle 3"/>
          <p:cNvSpPr>
            <a:spLocks noGrp="1" noChangeArrowheads="1"/>
          </p:cNvSpPr>
          <p:nvPr>
            <p:ph type="subTitle" idx="1"/>
          </p:nvPr>
        </p:nvSpPr>
        <p:spPr>
          <a:xfrm>
            <a:off x="1219200" y="2514600"/>
            <a:ext cx="6400800" cy="1752600"/>
          </a:xfrm>
        </p:spPr>
        <p:txBody>
          <a:bodyPr/>
          <a:lstStyle>
            <a:lvl1pPr marL="0" indent="0">
              <a:buFontTx/>
              <a:buNone/>
              <a:defRPr/>
            </a:lvl1pPr>
          </a:lstStyle>
          <a:p>
            <a:r>
              <a:rPr lang="en-US" smtClean="0"/>
              <a:t>Click to edit Master subtitle style</a:t>
            </a:r>
            <a:endParaRPr lang="en-US"/>
          </a:p>
        </p:txBody>
      </p:sp>
      <p:sp>
        <p:nvSpPr>
          <p:cNvPr id="7" name="Rectangle 4"/>
          <p:cNvSpPr>
            <a:spLocks noGrp="1" noChangeArrowheads="1"/>
          </p:cNvSpPr>
          <p:nvPr>
            <p:ph type="dt" sz="half" idx="10"/>
          </p:nvPr>
        </p:nvSpPr>
        <p:spPr/>
        <p:txBody>
          <a:bodyPr/>
          <a:lstStyle>
            <a:lvl1pPr>
              <a:defRPr/>
            </a:lvl1pPr>
          </a:lstStyle>
          <a:p>
            <a:fld id="{6987033D-9C20-4175-95CB-D606F83F8A78}" type="datetime1">
              <a:rPr lang="en-US" smtClean="0"/>
              <a:t>7/22/2013</a:t>
            </a:fld>
            <a:endParaRPr lang="en-US"/>
          </a:p>
        </p:txBody>
      </p:sp>
      <p:sp>
        <p:nvSpPr>
          <p:cNvPr id="8" name="Rectangle 5"/>
          <p:cNvSpPr>
            <a:spLocks noGrp="1" noChangeArrowheads="1"/>
          </p:cNvSpPr>
          <p:nvPr>
            <p:ph type="ftr" sz="quarter" idx="11"/>
          </p:nvPr>
        </p:nvSpPr>
        <p:spPr/>
        <p:txBody>
          <a:bodyPr/>
          <a:lstStyle>
            <a:lvl1pPr>
              <a:defRPr/>
            </a:lvl1pPr>
          </a:lstStyle>
          <a:p>
            <a:endParaRPr lang="en-US"/>
          </a:p>
        </p:txBody>
      </p:sp>
      <p:sp>
        <p:nvSpPr>
          <p:cNvPr id="9" name="Rectangle 6"/>
          <p:cNvSpPr>
            <a:spLocks noGrp="1" noChangeArrowheads="1"/>
          </p:cNvSpPr>
          <p:nvPr>
            <p:ph type="sldNum" sz="quarter" idx="12"/>
          </p:nvPr>
        </p:nvSpPr>
        <p:spPr>
          <a:xfrm>
            <a:off x="6553200" y="6245225"/>
            <a:ext cx="2133600" cy="476250"/>
          </a:xfrm>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37996051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fld id="{DA566479-4A04-4B85-9D67-BB4689BDA830}" type="datetime1">
              <a:rPr lang="en-US" smtClean="0"/>
              <a:t>7/22/2013</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58472575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fld id="{4B1E4BB6-5901-448B-92CE-153F9DF56F15}" type="datetime1">
              <a:rPr lang="en-US" smtClean="0"/>
              <a:t>7/22/2013</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40194308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868362"/>
          </a:xfrm>
        </p:spPr>
        <p:txBody>
          <a:bodyPr/>
          <a:lstStyle/>
          <a:p>
            <a:r>
              <a:rPr lang="en-US" smtClean="0"/>
              <a:t>Click to edit Master title style</a:t>
            </a:r>
            <a:endParaRPr lang="en-US"/>
          </a:p>
        </p:txBody>
      </p:sp>
      <p:sp>
        <p:nvSpPr>
          <p:cNvPr id="3" name="Text Placeholder 2"/>
          <p:cNvSpPr>
            <a:spLocks noGrp="1"/>
          </p:cNvSpPr>
          <p:nvPr>
            <p:ph type="body" sz="half" idx="1"/>
          </p:nvPr>
        </p:nvSpPr>
        <p:spPr>
          <a:xfrm>
            <a:off x="457200" y="1371600"/>
            <a:ext cx="4038600" cy="4724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371600"/>
            <a:ext cx="4038600" cy="4724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fld id="{A7CE5279-2603-42F3-8791-79B19CB384F1}" type="datetime1">
              <a:rPr lang="en-US" smtClean="0"/>
              <a:t>7/22/2013</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306875764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855269-FA89-4954-9577-2F44E1810C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399715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BE321BC-C009-4ACC-B6FD-C224C6CBE1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4328390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C126D4-F490-4E51-8E31-1B0A107019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392370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D35B52D-86A3-435F-B689-B38B6F53A3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0212810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CD646BE-F44C-40DB-A1BE-561E75C11A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492403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5A1DEB1-590A-4C77-86EE-DF4631099E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719593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FD6F14A-3361-4411-AC6A-17F73D0C7B4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737766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fld id="{C4191765-1FD0-43E6-9602-BE7843747C4E}" type="datetime1">
              <a:rPr lang="en-US" smtClean="0"/>
              <a:t>7/22/2013</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3918961559"/>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E12B166-8366-4D79-86E3-DB60EB7F9C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9331017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320418-E006-4CEF-AAE5-11D6DD792A6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4381982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16593DD-518B-4187-A50A-22358FE936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097078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B7658C-82C0-4EBC-93E7-75DE87D054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2697669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855269-FA89-4954-9577-2F44E1810CD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5945117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BE321BC-C009-4ACC-B6FD-C224C6CBE1D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7642305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8C126D4-F490-4E51-8E31-1B0A107019A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0169607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D35B52D-86A3-435F-B689-B38B6F53A3F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1494376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CD646BE-F44C-40DB-A1BE-561E75C11A2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1985107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25A1DEB1-590A-4C77-86EE-DF4631099E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866406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4"/>
          <p:cNvSpPr>
            <a:spLocks noGrp="1" noChangeArrowheads="1"/>
          </p:cNvSpPr>
          <p:nvPr>
            <p:ph type="dt" sz="half" idx="10"/>
          </p:nvPr>
        </p:nvSpPr>
        <p:spPr>
          <a:ln/>
        </p:spPr>
        <p:txBody>
          <a:bodyPr/>
          <a:lstStyle>
            <a:lvl1pPr>
              <a:defRPr/>
            </a:lvl1pPr>
          </a:lstStyle>
          <a:p>
            <a:fld id="{96EBE14D-6BC9-4D7E-9F23-5893F211CC82}" type="datetime1">
              <a:rPr lang="en-US" smtClean="0"/>
              <a:t>7/22/2013</a:t>
            </a:fld>
            <a:endParaRPr lang="en-US"/>
          </a:p>
        </p:txBody>
      </p:sp>
      <p:sp>
        <p:nvSpPr>
          <p:cNvPr id="5" name="Rectangle 5"/>
          <p:cNvSpPr>
            <a:spLocks noGrp="1" noChangeArrowheads="1"/>
          </p:cNvSpPr>
          <p:nvPr>
            <p:ph type="ftr" sz="quarter" idx="11"/>
          </p:nvPr>
        </p:nvSpPr>
        <p:spPr>
          <a:ln/>
        </p:spPr>
        <p:txBody>
          <a:bodyPr/>
          <a:lstStyle>
            <a:lvl1pPr>
              <a:defRPr/>
            </a:lvl1pPr>
          </a:lstStyle>
          <a:p>
            <a:endParaRPr lang="en-US"/>
          </a:p>
        </p:txBody>
      </p:sp>
      <p:sp>
        <p:nvSpPr>
          <p:cNvPr id="6" name="Rectangle 6"/>
          <p:cNvSpPr>
            <a:spLocks noGrp="1" noChangeArrowheads="1"/>
          </p:cNvSpPr>
          <p:nvPr>
            <p:ph type="sldNum" sz="quarter" idx="12"/>
          </p:nvPr>
        </p:nvSpPr>
        <p:spPr>
          <a:ln/>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362186155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FD6F14A-3361-4411-AC6A-17F73D0C7B4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323749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7E12B166-8366-4D79-86E3-DB60EB7F9CB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4802010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9320418-E006-4CEF-AAE5-11D6DD792A6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04219846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216593DD-518B-4187-A50A-22358FE9364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283475292"/>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3B7658C-82C0-4EBC-93E7-75DE87D0549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28902296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371600"/>
            <a:ext cx="4038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371600"/>
            <a:ext cx="40386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fld id="{F60A07D1-3CB7-4BBA-B6F9-1D0CE73197BC}" type="datetime1">
              <a:rPr lang="en-US" smtClean="0"/>
              <a:t>7/22/2013</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33602738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4"/>
          <p:cNvSpPr>
            <a:spLocks noGrp="1" noChangeArrowheads="1"/>
          </p:cNvSpPr>
          <p:nvPr>
            <p:ph type="dt" sz="half" idx="10"/>
          </p:nvPr>
        </p:nvSpPr>
        <p:spPr>
          <a:ln/>
        </p:spPr>
        <p:txBody>
          <a:bodyPr/>
          <a:lstStyle>
            <a:lvl1pPr>
              <a:defRPr/>
            </a:lvl1pPr>
          </a:lstStyle>
          <a:p>
            <a:fld id="{FCB13327-8D57-41EC-881E-94A0D5AE96F5}" type="datetime1">
              <a:rPr lang="en-US" smtClean="0"/>
              <a:t>7/22/2013</a:t>
            </a:fld>
            <a:endParaRPr lang="en-US"/>
          </a:p>
        </p:txBody>
      </p:sp>
      <p:sp>
        <p:nvSpPr>
          <p:cNvPr id="8" name="Rectangle 5"/>
          <p:cNvSpPr>
            <a:spLocks noGrp="1" noChangeArrowheads="1"/>
          </p:cNvSpPr>
          <p:nvPr>
            <p:ph type="ftr" sz="quarter" idx="11"/>
          </p:nvPr>
        </p:nvSpPr>
        <p:spPr>
          <a:ln/>
        </p:spPr>
        <p:txBody>
          <a:bodyPr/>
          <a:lstStyle>
            <a:lvl1pPr>
              <a:defRPr/>
            </a:lvl1pPr>
          </a:lstStyle>
          <a:p>
            <a:endParaRPr lang="en-US"/>
          </a:p>
        </p:txBody>
      </p:sp>
      <p:sp>
        <p:nvSpPr>
          <p:cNvPr id="9" name="Rectangle 6"/>
          <p:cNvSpPr>
            <a:spLocks noGrp="1" noChangeArrowheads="1"/>
          </p:cNvSpPr>
          <p:nvPr>
            <p:ph type="sldNum" sz="quarter" idx="12"/>
          </p:nvPr>
        </p:nvSpPr>
        <p:spPr>
          <a:ln/>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245238627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4"/>
          <p:cNvSpPr>
            <a:spLocks noGrp="1" noChangeArrowheads="1"/>
          </p:cNvSpPr>
          <p:nvPr>
            <p:ph type="dt" sz="half" idx="10"/>
          </p:nvPr>
        </p:nvSpPr>
        <p:spPr>
          <a:ln/>
        </p:spPr>
        <p:txBody>
          <a:bodyPr/>
          <a:lstStyle>
            <a:lvl1pPr>
              <a:defRPr/>
            </a:lvl1pPr>
          </a:lstStyle>
          <a:p>
            <a:fld id="{416D0B74-747B-4598-9FF3-9ADA29172C70}" type="datetime1">
              <a:rPr lang="en-US" smtClean="0"/>
              <a:t>7/22/2013</a:t>
            </a:fld>
            <a:endParaRPr lang="en-US"/>
          </a:p>
        </p:txBody>
      </p:sp>
      <p:sp>
        <p:nvSpPr>
          <p:cNvPr id="4" name="Rectangle 5"/>
          <p:cNvSpPr>
            <a:spLocks noGrp="1" noChangeArrowheads="1"/>
          </p:cNvSpPr>
          <p:nvPr>
            <p:ph type="ftr" sz="quarter" idx="11"/>
          </p:nvPr>
        </p:nvSpPr>
        <p:spPr>
          <a:ln/>
        </p:spPr>
        <p:txBody>
          <a:bodyPr/>
          <a:lstStyle>
            <a:lvl1pPr>
              <a:defRPr/>
            </a:lvl1pPr>
          </a:lstStyle>
          <a:p>
            <a:endParaRPr lang="en-US"/>
          </a:p>
        </p:txBody>
      </p:sp>
      <p:sp>
        <p:nvSpPr>
          <p:cNvPr id="5" name="Rectangle 6"/>
          <p:cNvSpPr>
            <a:spLocks noGrp="1" noChangeArrowheads="1"/>
          </p:cNvSpPr>
          <p:nvPr>
            <p:ph type="sldNum" sz="quarter" idx="12"/>
          </p:nvPr>
        </p:nvSpPr>
        <p:spPr>
          <a:ln/>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281648945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fld id="{8FD5B461-BD16-464B-AC4A-DA69EFC6F4F0}" type="datetime1">
              <a:rPr lang="en-US" smtClean="0"/>
              <a:t>7/22/2013</a:t>
            </a:fld>
            <a:endParaRPr lang="en-US"/>
          </a:p>
        </p:txBody>
      </p:sp>
      <p:sp>
        <p:nvSpPr>
          <p:cNvPr id="3" name="Rectangle 5"/>
          <p:cNvSpPr>
            <a:spLocks noGrp="1" noChangeArrowheads="1"/>
          </p:cNvSpPr>
          <p:nvPr>
            <p:ph type="ftr" sz="quarter" idx="11"/>
          </p:nvPr>
        </p:nvSpPr>
        <p:spPr>
          <a:ln/>
        </p:spPr>
        <p:txBody>
          <a:bodyPr/>
          <a:lstStyle>
            <a:lvl1pPr>
              <a:defRPr/>
            </a:lvl1pPr>
          </a:lstStyle>
          <a:p>
            <a:endParaRPr lang="en-US"/>
          </a:p>
        </p:txBody>
      </p:sp>
      <p:sp>
        <p:nvSpPr>
          <p:cNvPr id="4" name="Rectangle 6"/>
          <p:cNvSpPr>
            <a:spLocks noGrp="1" noChangeArrowheads="1"/>
          </p:cNvSpPr>
          <p:nvPr>
            <p:ph type="sldNum" sz="quarter" idx="12"/>
          </p:nvPr>
        </p:nvSpPr>
        <p:spPr>
          <a:ln/>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7688628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3FBE5F96-8051-4F5D-9495-1F0594FD8429}" type="datetime1">
              <a:rPr lang="en-US" smtClean="0"/>
              <a:t>7/22/2013</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170828051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4"/>
          <p:cNvSpPr>
            <a:spLocks noGrp="1" noChangeArrowheads="1"/>
          </p:cNvSpPr>
          <p:nvPr>
            <p:ph type="dt" sz="half" idx="10"/>
          </p:nvPr>
        </p:nvSpPr>
        <p:spPr>
          <a:ln/>
        </p:spPr>
        <p:txBody>
          <a:bodyPr/>
          <a:lstStyle>
            <a:lvl1pPr>
              <a:defRPr/>
            </a:lvl1pPr>
          </a:lstStyle>
          <a:p>
            <a:fld id="{302A17E8-54CF-4B37-9F8E-896A8103C10F}" type="datetime1">
              <a:rPr lang="en-US" smtClean="0"/>
              <a:t>7/22/2013</a:t>
            </a:fld>
            <a:endParaRPr lang="en-US"/>
          </a:p>
        </p:txBody>
      </p:sp>
      <p:sp>
        <p:nvSpPr>
          <p:cNvPr id="6" name="Rectangle 5"/>
          <p:cNvSpPr>
            <a:spLocks noGrp="1" noChangeArrowheads="1"/>
          </p:cNvSpPr>
          <p:nvPr>
            <p:ph type="ftr" sz="quarter" idx="11"/>
          </p:nvPr>
        </p:nvSpPr>
        <p:spPr>
          <a:ln/>
        </p:spPr>
        <p:txBody>
          <a:bodyPr/>
          <a:lstStyle>
            <a:lvl1pPr>
              <a:defRPr/>
            </a:lvl1pPr>
          </a:lstStyle>
          <a:p>
            <a:endParaRPr lang="en-US"/>
          </a:p>
        </p:txBody>
      </p:sp>
      <p:sp>
        <p:nvSpPr>
          <p:cNvPr id="7" name="Rectangle 6"/>
          <p:cNvSpPr>
            <a:spLocks noGrp="1" noChangeArrowheads="1"/>
          </p:cNvSpPr>
          <p:nvPr>
            <p:ph type="sldNum" sz="quarter" idx="12"/>
          </p:nvPr>
        </p:nvSpPr>
        <p:spPr>
          <a:ln/>
        </p:spPr>
        <p:txBody>
          <a:bodyPr/>
          <a:lstStyle>
            <a:lvl1pPr>
              <a:defRPr/>
            </a:lvl1pPr>
          </a:lstStyle>
          <a:p>
            <a:fld id="{9EF9CD90-CA6C-4EE1-97E9-8AE06237CD1D}" type="slidenum">
              <a:rPr lang="en-US" smtClean="0"/>
              <a:t>‹#›</a:t>
            </a:fld>
            <a:endParaRPr lang="en-US"/>
          </a:p>
        </p:txBody>
      </p:sp>
    </p:spTree>
    <p:extLst>
      <p:ext uri="{BB962C8B-B14F-4D97-AF65-F5344CB8AC3E}">
        <p14:creationId xmlns:p14="http://schemas.microsoft.com/office/powerpoint/2010/main" val="320964663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jpe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theme" Target="../theme/theme3.xml"/><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slideLayout" Target="../slideLayouts/slideLayout34.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76200"/>
            <a:ext cx="8229600" cy="868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2051" name="Rectangle 3"/>
          <p:cNvSpPr>
            <a:spLocks noGrp="1" noChangeArrowheads="1"/>
          </p:cNvSpPr>
          <p:nvPr>
            <p:ph type="body" idx="1"/>
          </p:nvPr>
        </p:nvSpPr>
        <p:spPr bwMode="auto">
          <a:xfrm>
            <a:off x="457200" y="1066800"/>
            <a:ext cx="8229600"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100"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fld id="{AA638D79-FE9A-4271-942C-CE0D5A7AF90A}" type="datetime1">
              <a:rPr lang="en-US" smtClean="0"/>
              <a:t>7/22/2013</a:t>
            </a:fld>
            <a:endParaRPr lang="en-US"/>
          </a:p>
        </p:txBody>
      </p:sp>
      <p:sp>
        <p:nvSpPr>
          <p:cNvPr id="4101"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endParaRPr lang="en-US"/>
          </a:p>
        </p:txBody>
      </p:sp>
      <p:sp>
        <p:nvSpPr>
          <p:cNvPr id="4102" name="Rectangle 6"/>
          <p:cNvSpPr>
            <a:spLocks noGrp="1" noChangeArrowheads="1"/>
          </p:cNvSpPr>
          <p:nvPr>
            <p:ph type="sldNum" sz="quarter" idx="4"/>
          </p:nvPr>
        </p:nvSpPr>
        <p:spPr bwMode="auto">
          <a:xfrm>
            <a:off x="8610600" y="6324600"/>
            <a:ext cx="533400" cy="30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9EF9CD90-CA6C-4EE1-97E9-8AE06237CD1D}" type="slidenum">
              <a:rPr lang="en-US" smtClean="0"/>
              <a:t>‹#›</a:t>
            </a:fld>
            <a:endParaRPr lang="en-US"/>
          </a:p>
        </p:txBody>
      </p:sp>
      <p:sp>
        <p:nvSpPr>
          <p:cNvPr id="4103" name="Line 7"/>
          <p:cNvSpPr>
            <a:spLocks noChangeShapeType="1"/>
          </p:cNvSpPr>
          <p:nvPr/>
        </p:nvSpPr>
        <p:spPr bwMode="auto">
          <a:xfrm>
            <a:off x="457200" y="990600"/>
            <a:ext cx="8229600" cy="0"/>
          </a:xfrm>
          <a:prstGeom prst="line">
            <a:avLst/>
          </a:prstGeom>
          <a:noFill/>
          <a:ln w="9525">
            <a:solidFill>
              <a:schemeClr val="tx1"/>
            </a:solidFill>
            <a:round/>
            <a:headEnd/>
            <a:tailEnd/>
          </a:ln>
          <a:effectLst/>
        </p:spPr>
        <p:txBody>
          <a:bodyPr/>
          <a:lstStyle/>
          <a:p>
            <a:pPr>
              <a:defRPr/>
            </a:pPr>
            <a:endParaRPr lang="en-US"/>
          </a:p>
        </p:txBody>
      </p:sp>
      <p:sp>
        <p:nvSpPr>
          <p:cNvPr id="4104" name="Line 8"/>
          <p:cNvSpPr>
            <a:spLocks noChangeShapeType="1"/>
          </p:cNvSpPr>
          <p:nvPr/>
        </p:nvSpPr>
        <p:spPr bwMode="auto">
          <a:xfrm>
            <a:off x="457200" y="6172200"/>
            <a:ext cx="8229600" cy="0"/>
          </a:xfrm>
          <a:prstGeom prst="line">
            <a:avLst/>
          </a:prstGeom>
          <a:noFill/>
          <a:ln w="9525">
            <a:solidFill>
              <a:schemeClr val="tx1"/>
            </a:solidFill>
            <a:round/>
            <a:headEnd/>
            <a:tailEnd/>
          </a:ln>
          <a:effectLst/>
        </p:spPr>
        <p:txBody>
          <a:bodyPr/>
          <a:lstStyle/>
          <a:p>
            <a:pPr>
              <a:defRPr/>
            </a:pPr>
            <a:endParaRPr lang="en-US"/>
          </a:p>
        </p:txBody>
      </p:sp>
      <p:sp>
        <p:nvSpPr>
          <p:cNvPr id="4105" name="Text Box 9"/>
          <p:cNvSpPr txBox="1">
            <a:spLocks noChangeArrowheads="1"/>
          </p:cNvSpPr>
          <p:nvPr/>
        </p:nvSpPr>
        <p:spPr bwMode="auto">
          <a:xfrm>
            <a:off x="4419600" y="6248400"/>
            <a:ext cx="4343400" cy="457200"/>
          </a:xfrm>
          <a:prstGeom prst="rect">
            <a:avLst/>
          </a:prstGeom>
          <a:noFill/>
          <a:ln w="9525">
            <a:noFill/>
            <a:miter lim="800000"/>
            <a:headEnd/>
            <a:tailEnd/>
          </a:ln>
          <a:effectLst/>
        </p:spPr>
        <p:txBody>
          <a:bodyPr>
            <a:spAutoFit/>
          </a:bodyPr>
          <a:lstStyle/>
          <a:p>
            <a:pPr algn="r">
              <a:defRPr/>
            </a:pPr>
            <a:r>
              <a:rPr lang="en-US" sz="1200" b="1" dirty="0"/>
              <a:t>EML 2023</a:t>
            </a:r>
          </a:p>
          <a:p>
            <a:pPr algn="r">
              <a:defRPr/>
            </a:pPr>
            <a:r>
              <a:rPr lang="en-US" sz="1200" b="1" dirty="0"/>
              <a:t>Department of Mechanical and Aerospace Engineering</a:t>
            </a:r>
          </a:p>
        </p:txBody>
      </p:sp>
      <p:pic>
        <p:nvPicPr>
          <p:cNvPr id="2058" name="Picture 11" descr="C:\Users\carl\Pictures\logos\uf1.jpg"/>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457200" y="6227763"/>
            <a:ext cx="2659063"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Lst>
  <p:hf hdr="0" ftr="0" dt="0"/>
  <p:txStyles>
    <p:titleStyle>
      <a:lvl1pPr algn="ctr" rtl="0" eaLnBrk="1" fontAlgn="base" hangingPunct="1">
        <a:spcBef>
          <a:spcPct val="0"/>
        </a:spcBef>
        <a:spcAft>
          <a:spcPct val="0"/>
        </a:spcAft>
        <a:defRPr sz="3600">
          <a:solidFill>
            <a:schemeClr val="tx2"/>
          </a:solidFill>
          <a:latin typeface="+mj-lt"/>
          <a:ea typeface="+mj-ea"/>
          <a:cs typeface="+mj-cs"/>
        </a:defRPr>
      </a:lvl1pPr>
      <a:lvl2pPr algn="ctr" rtl="0" eaLnBrk="1" fontAlgn="base" hangingPunct="1">
        <a:spcBef>
          <a:spcPct val="0"/>
        </a:spcBef>
        <a:spcAft>
          <a:spcPct val="0"/>
        </a:spcAft>
        <a:defRPr sz="4000">
          <a:solidFill>
            <a:schemeClr val="tx2"/>
          </a:solidFill>
          <a:latin typeface="Arial" charset="0"/>
        </a:defRPr>
      </a:lvl2pPr>
      <a:lvl3pPr algn="ctr" rtl="0" eaLnBrk="1" fontAlgn="base" hangingPunct="1">
        <a:spcBef>
          <a:spcPct val="0"/>
        </a:spcBef>
        <a:spcAft>
          <a:spcPct val="0"/>
        </a:spcAft>
        <a:defRPr sz="4000">
          <a:solidFill>
            <a:schemeClr val="tx2"/>
          </a:solidFill>
          <a:latin typeface="Arial" charset="0"/>
        </a:defRPr>
      </a:lvl3pPr>
      <a:lvl4pPr algn="ctr" rtl="0" eaLnBrk="1" fontAlgn="base" hangingPunct="1">
        <a:spcBef>
          <a:spcPct val="0"/>
        </a:spcBef>
        <a:spcAft>
          <a:spcPct val="0"/>
        </a:spcAft>
        <a:defRPr sz="4000">
          <a:solidFill>
            <a:schemeClr val="tx2"/>
          </a:solidFill>
          <a:latin typeface="Arial" charset="0"/>
        </a:defRPr>
      </a:lvl4pPr>
      <a:lvl5pPr algn="ctr" rtl="0" eaLnBrk="1" fontAlgn="base" hangingPunct="1">
        <a:spcBef>
          <a:spcPct val="0"/>
        </a:spcBef>
        <a:spcAft>
          <a:spcPct val="0"/>
        </a:spcAft>
        <a:defRPr sz="4000">
          <a:solidFill>
            <a:schemeClr val="tx2"/>
          </a:solidFill>
          <a:latin typeface="Arial" charset="0"/>
        </a:defRPr>
      </a:lvl5pPr>
      <a:lvl6pPr marL="457200" algn="ctr" rtl="0" eaLnBrk="1" fontAlgn="base" hangingPunct="1">
        <a:spcBef>
          <a:spcPct val="0"/>
        </a:spcBef>
        <a:spcAft>
          <a:spcPct val="0"/>
        </a:spcAft>
        <a:defRPr sz="4000">
          <a:solidFill>
            <a:schemeClr val="tx2"/>
          </a:solidFill>
          <a:latin typeface="Arial" charset="0"/>
        </a:defRPr>
      </a:lvl6pPr>
      <a:lvl7pPr marL="914400" algn="ctr" rtl="0" eaLnBrk="1" fontAlgn="base" hangingPunct="1">
        <a:spcBef>
          <a:spcPct val="0"/>
        </a:spcBef>
        <a:spcAft>
          <a:spcPct val="0"/>
        </a:spcAft>
        <a:defRPr sz="4000">
          <a:solidFill>
            <a:schemeClr val="tx2"/>
          </a:solidFill>
          <a:latin typeface="Arial" charset="0"/>
        </a:defRPr>
      </a:lvl7pPr>
      <a:lvl8pPr marL="1371600" algn="ctr" rtl="0" eaLnBrk="1" fontAlgn="base" hangingPunct="1">
        <a:spcBef>
          <a:spcPct val="0"/>
        </a:spcBef>
        <a:spcAft>
          <a:spcPct val="0"/>
        </a:spcAft>
        <a:defRPr sz="4000">
          <a:solidFill>
            <a:schemeClr val="tx2"/>
          </a:solidFill>
          <a:latin typeface="Arial" charset="0"/>
        </a:defRPr>
      </a:lvl8pPr>
      <a:lvl9pPr marL="1828800" algn="ctr" rtl="0" eaLnBrk="1" fontAlgn="base" hangingPunct="1">
        <a:spcBef>
          <a:spcPct val="0"/>
        </a:spcBef>
        <a:spcAft>
          <a:spcPct val="0"/>
        </a:spcAft>
        <a:defRPr sz="4000">
          <a:solidFill>
            <a:schemeClr val="tx2"/>
          </a:solidFill>
          <a:latin typeface="Arial" charset="0"/>
        </a:defRPr>
      </a:lvl9pPr>
    </p:titleStyle>
    <p:bodyStyle>
      <a:lvl1pPr marL="342900" indent="-342900" algn="l" rtl="0" eaLnBrk="1" fontAlgn="base" hangingPunct="1">
        <a:spcBef>
          <a:spcPct val="20000"/>
        </a:spcBef>
        <a:spcAft>
          <a:spcPct val="0"/>
        </a:spcAft>
        <a:buChar char="•"/>
        <a:defRPr sz="2400">
          <a:solidFill>
            <a:schemeClr val="tx1"/>
          </a:solidFill>
          <a:latin typeface="+mn-lt"/>
          <a:ea typeface="+mn-ea"/>
          <a:cs typeface="+mn-cs"/>
        </a:defRPr>
      </a:lvl1pPr>
      <a:lvl2pPr marL="742950" indent="-285750" algn="l" rtl="0" eaLnBrk="1" fontAlgn="base" hangingPunct="1">
        <a:spcBef>
          <a:spcPct val="20000"/>
        </a:spcBef>
        <a:spcAft>
          <a:spcPct val="0"/>
        </a:spcAft>
        <a:buChar char="–"/>
        <a:defRPr sz="2000">
          <a:solidFill>
            <a:schemeClr val="tx1"/>
          </a:solidFill>
          <a:latin typeface="+mn-lt"/>
        </a:defRPr>
      </a:lvl2pPr>
      <a:lvl3pPr marL="1143000" indent="-228600" algn="l" rtl="0" eaLnBrk="1" fontAlgn="base" hangingPunct="1">
        <a:spcBef>
          <a:spcPct val="20000"/>
        </a:spcBef>
        <a:spcAft>
          <a:spcPct val="0"/>
        </a:spcAft>
        <a:buChar char="•"/>
        <a:defRPr sz="1800">
          <a:solidFill>
            <a:schemeClr val="tx1"/>
          </a:solidFill>
          <a:latin typeface="+mn-lt"/>
        </a:defRPr>
      </a:lvl3pPr>
      <a:lvl4pPr marL="1600200" indent="-228600" algn="l" rtl="0" eaLnBrk="1" fontAlgn="base" hangingPunct="1">
        <a:spcBef>
          <a:spcPct val="20000"/>
        </a:spcBef>
        <a:spcAft>
          <a:spcPct val="0"/>
        </a:spcAft>
        <a:buChar char="–"/>
        <a:defRPr sz="1600">
          <a:solidFill>
            <a:schemeClr val="tx1"/>
          </a:solidFill>
          <a:latin typeface="+mn-lt"/>
        </a:defRPr>
      </a:lvl4pPr>
      <a:lvl5pPr marL="2057400" indent="-228600" algn="l" rtl="0" eaLnBrk="1" fontAlgn="base" hangingPunct="1">
        <a:spcBef>
          <a:spcPct val="20000"/>
        </a:spcBef>
        <a:spcAft>
          <a:spcPct val="0"/>
        </a:spcAft>
        <a:buChar char="»"/>
        <a:defRPr sz="1600">
          <a:solidFill>
            <a:schemeClr val="tx1"/>
          </a:solidFill>
          <a:latin typeface="+mn-lt"/>
        </a:defRPr>
      </a:lvl5pPr>
      <a:lvl6pPr marL="2514600" indent="-228600" algn="l" rtl="0" eaLnBrk="1" fontAlgn="base" hangingPunct="1">
        <a:spcBef>
          <a:spcPct val="20000"/>
        </a:spcBef>
        <a:spcAft>
          <a:spcPct val="0"/>
        </a:spcAft>
        <a:buChar char="»"/>
        <a:defRPr>
          <a:solidFill>
            <a:schemeClr val="tx1"/>
          </a:solidFill>
          <a:latin typeface="+mn-lt"/>
        </a:defRPr>
      </a:lvl6pPr>
      <a:lvl7pPr marL="2971800" indent="-228600" algn="l" rtl="0" eaLnBrk="1" fontAlgn="base" hangingPunct="1">
        <a:spcBef>
          <a:spcPct val="20000"/>
        </a:spcBef>
        <a:spcAft>
          <a:spcPct val="0"/>
        </a:spcAft>
        <a:buChar char="»"/>
        <a:defRPr>
          <a:solidFill>
            <a:schemeClr val="tx1"/>
          </a:solidFill>
          <a:latin typeface="+mn-lt"/>
        </a:defRPr>
      </a:lvl7pPr>
      <a:lvl8pPr marL="3429000" indent="-228600" algn="l" rtl="0" eaLnBrk="1" fontAlgn="base" hangingPunct="1">
        <a:spcBef>
          <a:spcPct val="20000"/>
        </a:spcBef>
        <a:spcAft>
          <a:spcPct val="0"/>
        </a:spcAft>
        <a:buChar char="»"/>
        <a:defRPr>
          <a:solidFill>
            <a:schemeClr val="tx1"/>
          </a:solidFill>
          <a:latin typeface="+mn-lt"/>
        </a:defRPr>
      </a:lvl8pPr>
      <a:lvl9pPr marL="3886200" indent="-228600" algn="l" rtl="0" eaLnBrk="1" fontAlgn="base" hangingPunct="1">
        <a:spcBef>
          <a:spcPct val="20000"/>
        </a:spcBef>
        <a:spcAft>
          <a:spcPct val="0"/>
        </a:spcAft>
        <a:buChar char="»"/>
        <a:defRPr>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43E5B733-EADD-4353-AF8D-C23C0EBC3FDC}" type="slidenum">
              <a:rPr lang="en-US">
                <a:solidFill>
                  <a:srgbClr val="000000"/>
                </a:solidFill>
              </a:rPr>
              <a:pPr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2610922724"/>
      </p:ext>
    </p:extLst>
  </p:cSld>
  <p:clrMap bg1="lt1" tx1="dk1" bg2="lt2" tx2="dk2" accent1="accent1" accent2="accent2" accent3="accent3" accent4="accent4" accent5="accent5" accent6="accent6" hlink="hlink" folHlink="folHlink"/>
  <p:sldLayoutIdLst>
    <p:sldLayoutId id="2147483674" r:id="rId1"/>
    <p:sldLayoutId id="2147483675" r:id="rId2"/>
    <p:sldLayoutId id="2147483676" r:id="rId3"/>
    <p:sldLayoutId id="2147483677" r:id="rId4"/>
    <p:sldLayoutId id="2147483678" r:id="rId5"/>
    <p:sldLayoutId id="2147483679" r:id="rId6"/>
    <p:sldLayoutId id="2147483680" r:id="rId7"/>
    <p:sldLayoutId id="2147483681" r:id="rId8"/>
    <p:sldLayoutId id="2147483682" r:id="rId9"/>
    <p:sldLayoutId id="2147483683" r:id="rId10"/>
    <p:sldLayoutId id="2147483684"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vl1pPr>
          </a:lstStyle>
          <a:p>
            <a:pPr fontAlgn="base">
              <a:spcBef>
                <a:spcPct val="0"/>
              </a:spcBef>
              <a:spcAft>
                <a:spcPct val="0"/>
              </a:spcAft>
              <a:defRPr/>
            </a:pPr>
            <a:endParaRPr lang="en-US">
              <a:solidFill>
                <a:srgbClr val="000000"/>
              </a:solidFill>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defRPr/>
            </a:pPr>
            <a:endParaRPr lang="en-US">
              <a:solidFill>
                <a:srgbClr val="000000"/>
              </a:solidFill>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pPr fontAlgn="base">
              <a:spcBef>
                <a:spcPct val="0"/>
              </a:spcBef>
              <a:spcAft>
                <a:spcPct val="0"/>
              </a:spcAft>
              <a:defRPr/>
            </a:pPr>
            <a:fld id="{43E5B733-EADD-4353-AF8D-C23C0EBC3FDC}" type="slidenum">
              <a:rPr lang="en-US">
                <a:solidFill>
                  <a:srgbClr val="000000"/>
                </a:solidFill>
              </a:rPr>
              <a:pPr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2425691559"/>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 id="2147483695" r:id="rId10"/>
    <p:sldLayoutId id="214748369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30.xml"/><Relationship Id="rId1" Type="http://schemas.openxmlformats.org/officeDocument/2006/relationships/tags" Target="../tags/tag1.xml"/><Relationship Id="rId5" Type="http://schemas.openxmlformats.org/officeDocument/2006/relationships/image" Target="../media/image15.png"/><Relationship Id="rId4" Type="http://schemas.openxmlformats.org/officeDocument/2006/relationships/image" Target="../media/image14.jpe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30.xml"/><Relationship Id="rId1" Type="http://schemas.openxmlformats.org/officeDocument/2006/relationships/tags" Target="../tags/tag2.xml"/><Relationship Id="rId4" Type="http://schemas.openxmlformats.org/officeDocument/2006/relationships/image" Target="../media/image16.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30.xml"/><Relationship Id="rId1" Type="http://schemas.openxmlformats.org/officeDocument/2006/relationships/tags" Target="../tags/tag3.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9.xml"/><Relationship Id="rId1" Type="http://schemas.openxmlformats.org/officeDocument/2006/relationships/tags" Target="../tags/tag4.xml"/><Relationship Id="rId4" Type="http://schemas.openxmlformats.org/officeDocument/2006/relationships/image" Target="../media/image16.png"/></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19.xml"/><Relationship Id="rId1" Type="http://schemas.openxmlformats.org/officeDocument/2006/relationships/tags" Target="../tags/tag5.xml"/><Relationship Id="rId4" Type="http://schemas.openxmlformats.org/officeDocument/2006/relationships/image" Target="../media/image16.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9.xml"/><Relationship Id="rId1" Type="http://schemas.openxmlformats.org/officeDocument/2006/relationships/tags" Target="../tags/tag6.xml"/><Relationship Id="rId4" Type="http://schemas.openxmlformats.org/officeDocument/2006/relationships/image" Target="../media/image16.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19.xml"/><Relationship Id="rId1" Type="http://schemas.openxmlformats.org/officeDocument/2006/relationships/tags" Target="../tags/tag7.xml"/><Relationship Id="rId4" Type="http://schemas.openxmlformats.org/officeDocument/2006/relationships/image" Target="../media/image16.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9.xml"/><Relationship Id="rId1" Type="http://schemas.openxmlformats.org/officeDocument/2006/relationships/tags" Target="../tags/tag8.xml"/><Relationship Id="rId4" Type="http://schemas.openxmlformats.org/officeDocument/2006/relationships/image" Target="../media/image16.png"/></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9.xml"/><Relationship Id="rId1" Type="http://schemas.openxmlformats.org/officeDocument/2006/relationships/tags" Target="../tags/tag9.xml"/><Relationship Id="rId4" Type="http://schemas.openxmlformats.org/officeDocument/2006/relationships/image" Target="../media/image16.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19.xml"/><Relationship Id="rId1" Type="http://schemas.openxmlformats.org/officeDocument/2006/relationships/tags" Target="../tags/tag10.xml"/><Relationship Id="rId4" Type="http://schemas.openxmlformats.org/officeDocument/2006/relationships/image" Target="../media/image16.pn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19.xml"/><Relationship Id="rId1" Type="http://schemas.openxmlformats.org/officeDocument/2006/relationships/tags" Target="../tags/tag11.xml"/><Relationship Id="rId4" Type="http://schemas.openxmlformats.org/officeDocument/2006/relationships/image" Target="../media/image16.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9.xml"/><Relationship Id="rId1" Type="http://schemas.openxmlformats.org/officeDocument/2006/relationships/tags" Target="../tags/tag12.xml"/><Relationship Id="rId4" Type="http://schemas.openxmlformats.org/officeDocument/2006/relationships/image" Target="../media/image16.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9.xml"/><Relationship Id="rId1" Type="http://schemas.openxmlformats.org/officeDocument/2006/relationships/tags" Target="../tags/tag13.xml"/><Relationship Id="rId5" Type="http://schemas.openxmlformats.org/officeDocument/2006/relationships/image" Target="../media/image16.png"/><Relationship Id="rId4" Type="http://schemas.openxmlformats.org/officeDocument/2006/relationships/image" Target="../media/image17.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9.xml"/><Relationship Id="rId1" Type="http://schemas.openxmlformats.org/officeDocument/2006/relationships/tags" Target="../tags/tag14.xml"/><Relationship Id="rId4" Type="http://schemas.openxmlformats.org/officeDocument/2006/relationships/image" Target="../media/image18.emf"/></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19.xml"/><Relationship Id="rId1" Type="http://schemas.openxmlformats.org/officeDocument/2006/relationships/tags" Target="../tags/tag15.xml"/><Relationship Id="rId4" Type="http://schemas.openxmlformats.org/officeDocument/2006/relationships/image" Target="../media/image18.emf"/></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9.xml"/><Relationship Id="rId1" Type="http://schemas.openxmlformats.org/officeDocument/2006/relationships/tags" Target="../tags/tag16.xml"/><Relationship Id="rId4" Type="http://schemas.openxmlformats.org/officeDocument/2006/relationships/image" Target="../media/image18.emf"/></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9.xml"/><Relationship Id="rId1" Type="http://schemas.openxmlformats.org/officeDocument/2006/relationships/tags" Target="../tags/tag17.xml"/><Relationship Id="rId4" Type="http://schemas.openxmlformats.org/officeDocument/2006/relationships/image" Target="../media/image18.emf"/></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9.xml"/><Relationship Id="rId1" Type="http://schemas.openxmlformats.org/officeDocument/2006/relationships/tags" Target="../tags/tag18.xml"/><Relationship Id="rId4" Type="http://schemas.openxmlformats.org/officeDocument/2006/relationships/image" Target="../media/image18.emf"/></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9.xml"/><Relationship Id="rId1" Type="http://schemas.openxmlformats.org/officeDocument/2006/relationships/tags" Target="../tags/tag19.xml"/><Relationship Id="rId4" Type="http://schemas.openxmlformats.org/officeDocument/2006/relationships/image" Target="../media/image18.emf"/></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19.xml"/><Relationship Id="rId1" Type="http://schemas.openxmlformats.org/officeDocument/2006/relationships/tags" Target="../tags/tag20.xml"/><Relationship Id="rId4" Type="http://schemas.openxmlformats.org/officeDocument/2006/relationships/image" Target="../media/image18.emf"/></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png"/><Relationship Id="rId1" Type="http://schemas.openxmlformats.org/officeDocument/2006/relationships/slideLayout" Target="../slideLayouts/slideLayout2.xml"/><Relationship Id="rId4" Type="http://schemas.openxmlformats.org/officeDocument/2006/relationships/image" Target="../media/image5.WMF"/></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9.xml"/><Relationship Id="rId1" Type="http://schemas.openxmlformats.org/officeDocument/2006/relationships/tags" Target="../tags/tag21.xml"/><Relationship Id="rId4" Type="http://schemas.openxmlformats.org/officeDocument/2006/relationships/image" Target="../media/image18.emf"/></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9.xml"/><Relationship Id="rId1" Type="http://schemas.openxmlformats.org/officeDocument/2006/relationships/tags" Target="../tags/tag22.xml"/><Relationship Id="rId4" Type="http://schemas.openxmlformats.org/officeDocument/2006/relationships/image" Target="../media/image18.emf"/></Relationships>
</file>

<file path=ppt/slides/_rels/slide3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1.xml"/><Relationship Id="rId1" Type="http://schemas.openxmlformats.org/officeDocument/2006/relationships/slideLayout" Target="../slideLayouts/slideLayout2.xml"/><Relationship Id="rId5" Type="http://schemas.openxmlformats.org/officeDocument/2006/relationships/image" Target="../media/image5.WMF"/><Relationship Id="rId4" Type="http://schemas.openxmlformats.org/officeDocument/2006/relationships/image" Target="../media/image4.jpeg"/></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image" Target="../media/image7.jpeg"/><Relationship Id="rId5" Type="http://schemas.openxmlformats.org/officeDocument/2006/relationships/image" Target="../media/image5.WMF"/><Relationship Id="rId4" Type="http://schemas.openxmlformats.org/officeDocument/2006/relationships/image" Target="../media/image4.jpeg"/></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7" Type="http://schemas.openxmlformats.org/officeDocument/2006/relationships/image" Target="../media/image8.jpe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7.jpeg"/><Relationship Id="rId5" Type="http://schemas.openxmlformats.org/officeDocument/2006/relationships/image" Target="../media/image5.WMF"/><Relationship Id="rId4" Type="http://schemas.openxmlformats.org/officeDocument/2006/relationships/image" Target="../media/image4.jpeg"/></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Layout" Target="../slideLayouts/slideLayout2.xml"/><Relationship Id="rId4" Type="http://schemas.openxmlformats.org/officeDocument/2006/relationships/image" Target="../media/image11.png"/></Relationships>
</file>

<file path=ppt/slides/_rels/slide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Geometric Dimensioning and Tolerancing</a:t>
            </a:r>
            <a:endParaRPr lang="en-US" dirty="0"/>
          </a:p>
        </p:txBody>
      </p:sp>
      <p:sp>
        <p:nvSpPr>
          <p:cNvPr id="3" name="Subtitle 2"/>
          <p:cNvSpPr>
            <a:spLocks noGrp="1"/>
          </p:cNvSpPr>
          <p:nvPr>
            <p:ph type="subTitle" idx="1"/>
          </p:nvPr>
        </p:nvSpPr>
        <p:spPr/>
        <p:txBody>
          <a:bodyPr/>
          <a:lstStyle/>
          <a:p>
            <a:r>
              <a:rPr lang="en-US" dirty="0" smtClean="0"/>
              <a:t>Chapter 3, </a:t>
            </a:r>
            <a:r>
              <a:rPr lang="en-US" dirty="0" err="1" smtClean="0"/>
              <a:t>Datums</a:t>
            </a:r>
            <a:endParaRPr lang="en-US"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84507" y="3048001"/>
            <a:ext cx="1988598" cy="2667000"/>
          </a:xfrm>
          <a:prstGeom prst="rect">
            <a:avLst/>
          </a:prstGeom>
        </p:spPr>
      </p:pic>
    </p:spTree>
    <p:extLst>
      <p:ext uri="{BB962C8B-B14F-4D97-AF65-F5344CB8AC3E}">
        <p14:creationId xmlns:p14="http://schemas.microsoft.com/office/powerpoint/2010/main" val="3899571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carl\AppData\Local\Microsoft\Windows\Temporary Internet Files\Content.IE5\2CN9DI7O\MP900386774[1].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13188045">
            <a:off x="6709573" y="3284780"/>
            <a:ext cx="2188223" cy="1561388"/>
          </a:xfrm>
          <a:prstGeom prst="rect">
            <a:avLst/>
          </a:prstGeom>
          <a:noFill/>
          <a:extLst>
            <a:ext uri="{909E8E84-426E-40DD-AFC4-6F175D3DCCD1}">
              <a14:hiddenFill xmlns:a14="http://schemas.microsoft.com/office/drawing/2010/main">
                <a:solidFill>
                  <a:srgbClr val="FFFFFF"/>
                </a:solidFill>
              </a14:hiddenFill>
            </a:ext>
          </a:extLst>
        </p:spPr>
      </p:pic>
      <p:pic>
        <p:nvPicPr>
          <p:cNvPr id="14338" name="Picture 2"/>
          <p:cNvPicPr>
            <a:picLocks noChangeAspect="1" noChangeArrowheads="1"/>
          </p:cNvPicPr>
          <p:nvPr/>
        </p:nvPicPr>
        <p:blipFill rotWithShape="1">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t="15137" b="16429"/>
          <a:stretch/>
        </p:blipFill>
        <p:spPr bwMode="auto">
          <a:xfrm>
            <a:off x="1109257" y="824465"/>
            <a:ext cx="6170613" cy="53255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339" name="Text Box 3"/>
          <p:cNvSpPr txBox="1">
            <a:spLocks noChangeArrowheads="1"/>
          </p:cNvSpPr>
          <p:nvPr/>
        </p:nvSpPr>
        <p:spPr bwMode="auto">
          <a:xfrm>
            <a:off x="0" y="0"/>
            <a:ext cx="1760538" cy="1069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fontAlgn="base">
              <a:spcBef>
                <a:spcPct val="50000"/>
              </a:spcBef>
              <a:spcAft>
                <a:spcPct val="0"/>
              </a:spcAft>
            </a:pPr>
            <a:r>
              <a:rPr lang="en-US" sz="1600" b="1" smtClean="0">
                <a:solidFill>
                  <a:srgbClr val="000000"/>
                </a:solidFill>
              </a:rPr>
              <a:t>Features with</a:t>
            </a:r>
          </a:p>
          <a:p>
            <a:pPr fontAlgn="base">
              <a:spcBef>
                <a:spcPct val="50000"/>
              </a:spcBef>
              <a:spcAft>
                <a:spcPct val="0"/>
              </a:spcAft>
            </a:pPr>
            <a:r>
              <a:rPr lang="en-US" sz="1600" b="1" smtClean="0">
                <a:solidFill>
                  <a:srgbClr val="000000"/>
                </a:solidFill>
              </a:rPr>
              <a:t>and without</a:t>
            </a:r>
          </a:p>
          <a:p>
            <a:pPr fontAlgn="base">
              <a:spcBef>
                <a:spcPct val="50000"/>
              </a:spcBef>
              <a:spcAft>
                <a:spcPct val="0"/>
              </a:spcAft>
            </a:pPr>
            <a:r>
              <a:rPr lang="en-US" sz="1600" b="1" smtClean="0">
                <a:solidFill>
                  <a:srgbClr val="000000"/>
                </a:solidFill>
              </a:rPr>
              <a:t>Size</a:t>
            </a:r>
          </a:p>
        </p:txBody>
      </p:sp>
      <p:sp>
        <p:nvSpPr>
          <p:cNvPr id="14340" name="Text Box 4"/>
          <p:cNvSpPr txBox="1">
            <a:spLocks noChangeArrowheads="1"/>
          </p:cNvSpPr>
          <p:nvPr/>
        </p:nvSpPr>
        <p:spPr bwMode="auto">
          <a:xfrm>
            <a:off x="0" y="6491288"/>
            <a:ext cx="501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rPr>
              <a:t>1.9</a:t>
            </a:r>
          </a:p>
        </p:txBody>
      </p:sp>
    </p:spTree>
    <p:custDataLst>
      <p:tags r:id="rId1"/>
    </p:custDataLst>
    <p:extLst>
      <p:ext uri="{BB962C8B-B14F-4D97-AF65-F5344CB8AC3E}">
        <p14:creationId xmlns:p14="http://schemas.microsoft.com/office/powerpoint/2010/main" val="6778014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388"/>
          <p:cNvGrpSpPr>
            <a:grpSpLocks/>
          </p:cNvGrpSpPr>
          <p:nvPr/>
        </p:nvGrpSpPr>
        <p:grpSpPr bwMode="auto">
          <a:xfrm>
            <a:off x="782638" y="4397375"/>
            <a:ext cx="2633662" cy="995363"/>
            <a:chOff x="493" y="2770"/>
            <a:chExt cx="1659" cy="627"/>
          </a:xfrm>
        </p:grpSpPr>
        <p:sp>
          <p:nvSpPr>
            <p:cNvPr id="16361" name="Freeform 89"/>
            <p:cNvSpPr>
              <a:spLocks/>
            </p:cNvSpPr>
            <p:nvPr/>
          </p:nvSpPr>
          <p:spPr bwMode="auto">
            <a:xfrm>
              <a:off x="801" y="3115"/>
              <a:ext cx="963" cy="281"/>
            </a:xfrm>
            <a:custGeom>
              <a:avLst/>
              <a:gdLst>
                <a:gd name="T0" fmla="*/ 352 w 963"/>
                <a:gd name="T1" fmla="*/ 281 h 281"/>
                <a:gd name="T2" fmla="*/ 352 w 963"/>
                <a:gd name="T3" fmla="*/ 281 h 281"/>
                <a:gd name="T4" fmla="*/ 0 w 963"/>
                <a:gd name="T5" fmla="*/ 281 h 281"/>
                <a:gd name="T6" fmla="*/ 9 w 963"/>
                <a:gd name="T7" fmla="*/ 267 h 281"/>
                <a:gd name="T8" fmla="*/ 11 w 963"/>
                <a:gd name="T9" fmla="*/ 260 h 281"/>
                <a:gd name="T10" fmla="*/ 61 w 963"/>
                <a:gd name="T11" fmla="*/ 175 h 281"/>
                <a:gd name="T12" fmla="*/ 61 w 963"/>
                <a:gd name="T13" fmla="*/ 175 h 281"/>
                <a:gd name="T14" fmla="*/ 111 w 963"/>
                <a:gd name="T15" fmla="*/ 90 h 281"/>
                <a:gd name="T16" fmla="*/ 125 w 963"/>
                <a:gd name="T17" fmla="*/ 88 h 281"/>
                <a:gd name="T18" fmla="*/ 129 w 963"/>
                <a:gd name="T19" fmla="*/ 116 h 281"/>
                <a:gd name="T20" fmla="*/ 132 w 963"/>
                <a:gd name="T21" fmla="*/ 154 h 281"/>
                <a:gd name="T22" fmla="*/ 132 w 963"/>
                <a:gd name="T23" fmla="*/ 185 h 281"/>
                <a:gd name="T24" fmla="*/ 125 w 963"/>
                <a:gd name="T25" fmla="*/ 225 h 281"/>
                <a:gd name="T26" fmla="*/ 224 w 963"/>
                <a:gd name="T27" fmla="*/ 215 h 281"/>
                <a:gd name="T28" fmla="*/ 349 w 963"/>
                <a:gd name="T29" fmla="*/ 210 h 281"/>
                <a:gd name="T30" fmla="*/ 451 w 963"/>
                <a:gd name="T31" fmla="*/ 210 h 281"/>
                <a:gd name="T32" fmla="*/ 581 w 963"/>
                <a:gd name="T33" fmla="*/ 215 h 281"/>
                <a:gd name="T34" fmla="*/ 635 w 963"/>
                <a:gd name="T35" fmla="*/ 218 h 281"/>
                <a:gd name="T36" fmla="*/ 704 w 963"/>
                <a:gd name="T37" fmla="*/ 225 h 281"/>
                <a:gd name="T38" fmla="*/ 706 w 963"/>
                <a:gd name="T39" fmla="*/ 222 h 281"/>
                <a:gd name="T40" fmla="*/ 706 w 963"/>
                <a:gd name="T41" fmla="*/ 222 h 281"/>
                <a:gd name="T42" fmla="*/ 715 w 963"/>
                <a:gd name="T43" fmla="*/ 192 h 281"/>
                <a:gd name="T44" fmla="*/ 727 w 963"/>
                <a:gd name="T45" fmla="*/ 168 h 281"/>
                <a:gd name="T46" fmla="*/ 744 w 963"/>
                <a:gd name="T47" fmla="*/ 147 h 281"/>
                <a:gd name="T48" fmla="*/ 765 w 963"/>
                <a:gd name="T49" fmla="*/ 128 h 281"/>
                <a:gd name="T50" fmla="*/ 779 w 963"/>
                <a:gd name="T51" fmla="*/ 111 h 281"/>
                <a:gd name="T52" fmla="*/ 793 w 963"/>
                <a:gd name="T53" fmla="*/ 95 h 281"/>
                <a:gd name="T54" fmla="*/ 796 w 963"/>
                <a:gd name="T55" fmla="*/ 73 h 281"/>
                <a:gd name="T56" fmla="*/ 800 w 963"/>
                <a:gd name="T57" fmla="*/ 57 h 281"/>
                <a:gd name="T58" fmla="*/ 805 w 963"/>
                <a:gd name="T59" fmla="*/ 12 h 281"/>
                <a:gd name="T60" fmla="*/ 807 w 963"/>
                <a:gd name="T61" fmla="*/ 0 h 281"/>
                <a:gd name="T62" fmla="*/ 963 w 963"/>
                <a:gd name="T63" fmla="*/ 0 h 281"/>
                <a:gd name="T64" fmla="*/ 937 w 963"/>
                <a:gd name="T65" fmla="*/ 43 h 281"/>
                <a:gd name="T66" fmla="*/ 937 w 963"/>
                <a:gd name="T67" fmla="*/ 43 h 281"/>
                <a:gd name="T68" fmla="*/ 843 w 963"/>
                <a:gd name="T69" fmla="*/ 203 h 281"/>
                <a:gd name="T70" fmla="*/ 845 w 963"/>
                <a:gd name="T71" fmla="*/ 203 h 281"/>
                <a:gd name="T72" fmla="*/ 800 w 963"/>
                <a:gd name="T73" fmla="*/ 281 h 281"/>
                <a:gd name="T74" fmla="*/ 609 w 963"/>
                <a:gd name="T75" fmla="*/ 281 h 281"/>
                <a:gd name="T76" fmla="*/ 609 w 963"/>
                <a:gd name="T77" fmla="*/ 281 h 281"/>
                <a:gd name="T78" fmla="*/ 352 w 963"/>
                <a:gd name="T79" fmla="*/ 281 h 28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963"/>
                <a:gd name="T121" fmla="*/ 0 h 281"/>
                <a:gd name="T122" fmla="*/ 963 w 963"/>
                <a:gd name="T123" fmla="*/ 281 h 28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963" h="281">
                  <a:moveTo>
                    <a:pt x="352" y="281"/>
                  </a:moveTo>
                  <a:lnTo>
                    <a:pt x="352" y="281"/>
                  </a:lnTo>
                  <a:lnTo>
                    <a:pt x="0" y="281"/>
                  </a:lnTo>
                  <a:lnTo>
                    <a:pt x="9" y="267"/>
                  </a:lnTo>
                  <a:lnTo>
                    <a:pt x="11" y="260"/>
                  </a:lnTo>
                  <a:lnTo>
                    <a:pt x="61" y="175"/>
                  </a:lnTo>
                  <a:lnTo>
                    <a:pt x="111" y="90"/>
                  </a:lnTo>
                  <a:lnTo>
                    <a:pt x="125" y="88"/>
                  </a:lnTo>
                  <a:lnTo>
                    <a:pt x="129" y="116"/>
                  </a:lnTo>
                  <a:lnTo>
                    <a:pt x="132" y="154"/>
                  </a:lnTo>
                  <a:lnTo>
                    <a:pt x="132" y="185"/>
                  </a:lnTo>
                  <a:lnTo>
                    <a:pt x="125" y="225"/>
                  </a:lnTo>
                  <a:lnTo>
                    <a:pt x="224" y="215"/>
                  </a:lnTo>
                  <a:lnTo>
                    <a:pt x="349" y="210"/>
                  </a:lnTo>
                  <a:lnTo>
                    <a:pt x="451" y="210"/>
                  </a:lnTo>
                  <a:lnTo>
                    <a:pt x="581" y="215"/>
                  </a:lnTo>
                  <a:lnTo>
                    <a:pt x="635" y="218"/>
                  </a:lnTo>
                  <a:lnTo>
                    <a:pt x="704" y="225"/>
                  </a:lnTo>
                  <a:lnTo>
                    <a:pt x="706" y="222"/>
                  </a:lnTo>
                  <a:lnTo>
                    <a:pt x="715" y="192"/>
                  </a:lnTo>
                  <a:lnTo>
                    <a:pt x="727" y="168"/>
                  </a:lnTo>
                  <a:lnTo>
                    <a:pt x="744" y="147"/>
                  </a:lnTo>
                  <a:lnTo>
                    <a:pt x="765" y="128"/>
                  </a:lnTo>
                  <a:lnTo>
                    <a:pt x="779" y="111"/>
                  </a:lnTo>
                  <a:lnTo>
                    <a:pt x="793" y="95"/>
                  </a:lnTo>
                  <a:lnTo>
                    <a:pt x="796" y="73"/>
                  </a:lnTo>
                  <a:lnTo>
                    <a:pt x="800" y="57"/>
                  </a:lnTo>
                  <a:lnTo>
                    <a:pt x="805" y="12"/>
                  </a:lnTo>
                  <a:lnTo>
                    <a:pt x="807" y="0"/>
                  </a:lnTo>
                  <a:lnTo>
                    <a:pt x="963" y="0"/>
                  </a:lnTo>
                  <a:lnTo>
                    <a:pt x="937" y="43"/>
                  </a:lnTo>
                  <a:lnTo>
                    <a:pt x="843" y="203"/>
                  </a:lnTo>
                  <a:lnTo>
                    <a:pt x="845" y="203"/>
                  </a:lnTo>
                  <a:lnTo>
                    <a:pt x="800" y="281"/>
                  </a:lnTo>
                  <a:lnTo>
                    <a:pt x="609" y="281"/>
                  </a:lnTo>
                  <a:lnTo>
                    <a:pt x="352" y="281"/>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362" name="Freeform 90"/>
            <p:cNvSpPr>
              <a:spLocks/>
            </p:cNvSpPr>
            <p:nvPr/>
          </p:nvSpPr>
          <p:spPr bwMode="auto">
            <a:xfrm>
              <a:off x="1505" y="2884"/>
              <a:ext cx="106" cy="253"/>
            </a:xfrm>
            <a:custGeom>
              <a:avLst/>
              <a:gdLst>
                <a:gd name="T0" fmla="*/ 99 w 106"/>
                <a:gd name="T1" fmla="*/ 137 h 253"/>
                <a:gd name="T2" fmla="*/ 106 w 106"/>
                <a:gd name="T3" fmla="*/ 184 h 253"/>
                <a:gd name="T4" fmla="*/ 103 w 106"/>
                <a:gd name="T5" fmla="*/ 231 h 253"/>
                <a:gd name="T6" fmla="*/ 101 w 106"/>
                <a:gd name="T7" fmla="*/ 231 h 253"/>
                <a:gd name="T8" fmla="*/ 85 w 106"/>
                <a:gd name="T9" fmla="*/ 229 h 253"/>
                <a:gd name="T10" fmla="*/ 82 w 106"/>
                <a:gd name="T11" fmla="*/ 205 h 253"/>
                <a:gd name="T12" fmla="*/ 75 w 106"/>
                <a:gd name="T13" fmla="*/ 177 h 253"/>
                <a:gd name="T14" fmla="*/ 68 w 106"/>
                <a:gd name="T15" fmla="*/ 156 h 253"/>
                <a:gd name="T16" fmla="*/ 66 w 106"/>
                <a:gd name="T17" fmla="*/ 139 h 253"/>
                <a:gd name="T18" fmla="*/ 59 w 106"/>
                <a:gd name="T19" fmla="*/ 127 h 253"/>
                <a:gd name="T20" fmla="*/ 47 w 106"/>
                <a:gd name="T21" fmla="*/ 127 h 253"/>
                <a:gd name="T22" fmla="*/ 37 w 106"/>
                <a:gd name="T23" fmla="*/ 134 h 253"/>
                <a:gd name="T24" fmla="*/ 33 w 106"/>
                <a:gd name="T25" fmla="*/ 146 h 253"/>
                <a:gd name="T26" fmla="*/ 28 w 106"/>
                <a:gd name="T27" fmla="*/ 160 h 253"/>
                <a:gd name="T28" fmla="*/ 28 w 106"/>
                <a:gd name="T29" fmla="*/ 182 h 253"/>
                <a:gd name="T30" fmla="*/ 21 w 106"/>
                <a:gd name="T31" fmla="*/ 219 h 253"/>
                <a:gd name="T32" fmla="*/ 21 w 106"/>
                <a:gd name="T33" fmla="*/ 245 h 253"/>
                <a:gd name="T34" fmla="*/ 21 w 106"/>
                <a:gd name="T35" fmla="*/ 253 h 253"/>
                <a:gd name="T36" fmla="*/ 9 w 106"/>
                <a:gd name="T37" fmla="*/ 253 h 253"/>
                <a:gd name="T38" fmla="*/ 4 w 106"/>
                <a:gd name="T39" fmla="*/ 205 h 253"/>
                <a:gd name="T40" fmla="*/ 0 w 106"/>
                <a:gd name="T41" fmla="*/ 167 h 253"/>
                <a:gd name="T42" fmla="*/ 4 w 106"/>
                <a:gd name="T43" fmla="*/ 151 h 253"/>
                <a:gd name="T44" fmla="*/ 11 w 106"/>
                <a:gd name="T45" fmla="*/ 130 h 253"/>
                <a:gd name="T46" fmla="*/ 35 w 106"/>
                <a:gd name="T47" fmla="*/ 85 h 253"/>
                <a:gd name="T48" fmla="*/ 70 w 106"/>
                <a:gd name="T49" fmla="*/ 30 h 253"/>
                <a:gd name="T50" fmla="*/ 80 w 106"/>
                <a:gd name="T51" fmla="*/ 16 h 253"/>
                <a:gd name="T52" fmla="*/ 96 w 106"/>
                <a:gd name="T53" fmla="*/ 0 h 253"/>
                <a:gd name="T54" fmla="*/ 89 w 106"/>
                <a:gd name="T55" fmla="*/ 42 h 253"/>
                <a:gd name="T56" fmla="*/ 89 w 106"/>
                <a:gd name="T57" fmla="*/ 75 h 253"/>
                <a:gd name="T58" fmla="*/ 92 w 106"/>
                <a:gd name="T59" fmla="*/ 106 h 253"/>
                <a:gd name="T60" fmla="*/ 99 w 106"/>
                <a:gd name="T61" fmla="*/ 137 h 25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6"/>
                <a:gd name="T94" fmla="*/ 0 h 253"/>
                <a:gd name="T95" fmla="*/ 106 w 106"/>
                <a:gd name="T96" fmla="*/ 253 h 25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6" h="253">
                  <a:moveTo>
                    <a:pt x="99" y="137"/>
                  </a:moveTo>
                  <a:lnTo>
                    <a:pt x="106" y="184"/>
                  </a:lnTo>
                  <a:lnTo>
                    <a:pt x="103" y="231"/>
                  </a:lnTo>
                  <a:lnTo>
                    <a:pt x="101" y="231"/>
                  </a:lnTo>
                  <a:lnTo>
                    <a:pt x="85" y="229"/>
                  </a:lnTo>
                  <a:lnTo>
                    <a:pt x="82" y="205"/>
                  </a:lnTo>
                  <a:lnTo>
                    <a:pt x="75" y="177"/>
                  </a:lnTo>
                  <a:lnTo>
                    <a:pt x="68" y="156"/>
                  </a:lnTo>
                  <a:lnTo>
                    <a:pt x="66" y="139"/>
                  </a:lnTo>
                  <a:lnTo>
                    <a:pt x="59" y="127"/>
                  </a:lnTo>
                  <a:lnTo>
                    <a:pt x="47" y="127"/>
                  </a:lnTo>
                  <a:lnTo>
                    <a:pt x="37" y="134"/>
                  </a:lnTo>
                  <a:lnTo>
                    <a:pt x="33" y="146"/>
                  </a:lnTo>
                  <a:lnTo>
                    <a:pt x="28" y="160"/>
                  </a:lnTo>
                  <a:lnTo>
                    <a:pt x="28" y="182"/>
                  </a:lnTo>
                  <a:lnTo>
                    <a:pt x="21" y="219"/>
                  </a:lnTo>
                  <a:lnTo>
                    <a:pt x="21" y="245"/>
                  </a:lnTo>
                  <a:lnTo>
                    <a:pt x="21" y="253"/>
                  </a:lnTo>
                  <a:lnTo>
                    <a:pt x="9" y="253"/>
                  </a:lnTo>
                  <a:lnTo>
                    <a:pt x="4" y="205"/>
                  </a:lnTo>
                  <a:lnTo>
                    <a:pt x="0" y="167"/>
                  </a:lnTo>
                  <a:lnTo>
                    <a:pt x="4" y="151"/>
                  </a:lnTo>
                  <a:lnTo>
                    <a:pt x="11" y="130"/>
                  </a:lnTo>
                  <a:lnTo>
                    <a:pt x="35" y="85"/>
                  </a:lnTo>
                  <a:lnTo>
                    <a:pt x="70" y="30"/>
                  </a:lnTo>
                  <a:lnTo>
                    <a:pt x="80" y="16"/>
                  </a:lnTo>
                  <a:lnTo>
                    <a:pt x="96" y="0"/>
                  </a:lnTo>
                  <a:lnTo>
                    <a:pt x="89" y="42"/>
                  </a:lnTo>
                  <a:lnTo>
                    <a:pt x="89" y="75"/>
                  </a:lnTo>
                  <a:lnTo>
                    <a:pt x="92" y="106"/>
                  </a:lnTo>
                  <a:lnTo>
                    <a:pt x="99" y="13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363" name="Freeform 91"/>
            <p:cNvSpPr>
              <a:spLocks/>
            </p:cNvSpPr>
            <p:nvPr/>
          </p:nvSpPr>
          <p:spPr bwMode="auto">
            <a:xfrm>
              <a:off x="1495" y="3113"/>
              <a:ext cx="113" cy="227"/>
            </a:xfrm>
            <a:custGeom>
              <a:avLst/>
              <a:gdLst>
                <a:gd name="T0" fmla="*/ 113 w 113"/>
                <a:gd name="T1" fmla="*/ 2 h 227"/>
                <a:gd name="T2" fmla="*/ 111 w 113"/>
                <a:gd name="T3" fmla="*/ 14 h 227"/>
                <a:gd name="T4" fmla="*/ 106 w 113"/>
                <a:gd name="T5" fmla="*/ 59 h 227"/>
                <a:gd name="T6" fmla="*/ 102 w 113"/>
                <a:gd name="T7" fmla="*/ 75 h 227"/>
                <a:gd name="T8" fmla="*/ 99 w 113"/>
                <a:gd name="T9" fmla="*/ 97 h 227"/>
                <a:gd name="T10" fmla="*/ 85 w 113"/>
                <a:gd name="T11" fmla="*/ 113 h 227"/>
                <a:gd name="T12" fmla="*/ 71 w 113"/>
                <a:gd name="T13" fmla="*/ 130 h 227"/>
                <a:gd name="T14" fmla="*/ 50 w 113"/>
                <a:gd name="T15" fmla="*/ 149 h 227"/>
                <a:gd name="T16" fmla="*/ 33 w 113"/>
                <a:gd name="T17" fmla="*/ 170 h 227"/>
                <a:gd name="T18" fmla="*/ 21 w 113"/>
                <a:gd name="T19" fmla="*/ 194 h 227"/>
                <a:gd name="T20" fmla="*/ 12 w 113"/>
                <a:gd name="T21" fmla="*/ 224 h 227"/>
                <a:gd name="T22" fmla="*/ 12 w 113"/>
                <a:gd name="T23" fmla="*/ 224 h 227"/>
                <a:gd name="T24" fmla="*/ 10 w 113"/>
                <a:gd name="T25" fmla="*/ 227 h 227"/>
                <a:gd name="T26" fmla="*/ 2 w 113"/>
                <a:gd name="T27" fmla="*/ 196 h 227"/>
                <a:gd name="T28" fmla="*/ 0 w 113"/>
                <a:gd name="T29" fmla="*/ 170 h 227"/>
                <a:gd name="T30" fmla="*/ 2 w 113"/>
                <a:gd name="T31" fmla="*/ 130 h 227"/>
                <a:gd name="T32" fmla="*/ 12 w 113"/>
                <a:gd name="T33" fmla="*/ 87 h 227"/>
                <a:gd name="T34" fmla="*/ 19 w 113"/>
                <a:gd name="T35" fmla="*/ 24 h 227"/>
                <a:gd name="T36" fmla="*/ 31 w 113"/>
                <a:gd name="T37" fmla="*/ 24 h 227"/>
                <a:gd name="T38" fmla="*/ 33 w 113"/>
                <a:gd name="T39" fmla="*/ 49 h 227"/>
                <a:gd name="T40" fmla="*/ 38 w 113"/>
                <a:gd name="T41" fmla="*/ 78 h 227"/>
                <a:gd name="T42" fmla="*/ 45 w 113"/>
                <a:gd name="T43" fmla="*/ 90 h 227"/>
                <a:gd name="T44" fmla="*/ 52 w 113"/>
                <a:gd name="T45" fmla="*/ 99 h 227"/>
                <a:gd name="T46" fmla="*/ 54 w 113"/>
                <a:gd name="T47" fmla="*/ 101 h 227"/>
                <a:gd name="T48" fmla="*/ 57 w 113"/>
                <a:gd name="T49" fmla="*/ 104 h 227"/>
                <a:gd name="T50" fmla="*/ 64 w 113"/>
                <a:gd name="T51" fmla="*/ 104 h 227"/>
                <a:gd name="T52" fmla="*/ 69 w 113"/>
                <a:gd name="T53" fmla="*/ 99 h 227"/>
                <a:gd name="T54" fmla="*/ 76 w 113"/>
                <a:gd name="T55" fmla="*/ 83 h 227"/>
                <a:gd name="T56" fmla="*/ 76 w 113"/>
                <a:gd name="T57" fmla="*/ 68 h 227"/>
                <a:gd name="T58" fmla="*/ 85 w 113"/>
                <a:gd name="T59" fmla="*/ 47 h 227"/>
                <a:gd name="T60" fmla="*/ 92 w 113"/>
                <a:gd name="T61" fmla="*/ 31 h 227"/>
                <a:gd name="T62" fmla="*/ 95 w 113"/>
                <a:gd name="T63" fmla="*/ 0 h 227"/>
                <a:gd name="T64" fmla="*/ 111 w 113"/>
                <a:gd name="T65" fmla="*/ 2 h 227"/>
                <a:gd name="T66" fmla="*/ 113 w 113"/>
                <a:gd name="T67" fmla="*/ 2 h 2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3"/>
                <a:gd name="T103" fmla="*/ 0 h 227"/>
                <a:gd name="T104" fmla="*/ 113 w 113"/>
                <a:gd name="T105" fmla="*/ 227 h 2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3" h="227">
                  <a:moveTo>
                    <a:pt x="113" y="2"/>
                  </a:moveTo>
                  <a:lnTo>
                    <a:pt x="111" y="14"/>
                  </a:lnTo>
                  <a:lnTo>
                    <a:pt x="106" y="59"/>
                  </a:lnTo>
                  <a:lnTo>
                    <a:pt x="102" y="75"/>
                  </a:lnTo>
                  <a:lnTo>
                    <a:pt x="99" y="97"/>
                  </a:lnTo>
                  <a:lnTo>
                    <a:pt x="85" y="113"/>
                  </a:lnTo>
                  <a:lnTo>
                    <a:pt x="71" y="130"/>
                  </a:lnTo>
                  <a:lnTo>
                    <a:pt x="50" y="149"/>
                  </a:lnTo>
                  <a:lnTo>
                    <a:pt x="33" y="170"/>
                  </a:lnTo>
                  <a:lnTo>
                    <a:pt x="21" y="194"/>
                  </a:lnTo>
                  <a:lnTo>
                    <a:pt x="12" y="224"/>
                  </a:lnTo>
                  <a:lnTo>
                    <a:pt x="10" y="227"/>
                  </a:lnTo>
                  <a:lnTo>
                    <a:pt x="2" y="196"/>
                  </a:lnTo>
                  <a:lnTo>
                    <a:pt x="0" y="170"/>
                  </a:lnTo>
                  <a:lnTo>
                    <a:pt x="2" y="130"/>
                  </a:lnTo>
                  <a:lnTo>
                    <a:pt x="12" y="87"/>
                  </a:lnTo>
                  <a:lnTo>
                    <a:pt x="19" y="24"/>
                  </a:lnTo>
                  <a:lnTo>
                    <a:pt x="31" y="24"/>
                  </a:lnTo>
                  <a:lnTo>
                    <a:pt x="33" y="49"/>
                  </a:lnTo>
                  <a:lnTo>
                    <a:pt x="38" y="78"/>
                  </a:lnTo>
                  <a:lnTo>
                    <a:pt x="45" y="90"/>
                  </a:lnTo>
                  <a:lnTo>
                    <a:pt x="52" y="99"/>
                  </a:lnTo>
                  <a:lnTo>
                    <a:pt x="54" y="101"/>
                  </a:lnTo>
                  <a:lnTo>
                    <a:pt x="57" y="104"/>
                  </a:lnTo>
                  <a:lnTo>
                    <a:pt x="64" y="104"/>
                  </a:lnTo>
                  <a:lnTo>
                    <a:pt x="69" y="99"/>
                  </a:lnTo>
                  <a:lnTo>
                    <a:pt x="76" y="83"/>
                  </a:lnTo>
                  <a:lnTo>
                    <a:pt x="76" y="68"/>
                  </a:lnTo>
                  <a:lnTo>
                    <a:pt x="85" y="47"/>
                  </a:lnTo>
                  <a:lnTo>
                    <a:pt x="92" y="31"/>
                  </a:lnTo>
                  <a:lnTo>
                    <a:pt x="95" y="0"/>
                  </a:lnTo>
                  <a:lnTo>
                    <a:pt x="111" y="2"/>
                  </a:lnTo>
                  <a:lnTo>
                    <a:pt x="113"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364" name="Freeform 92"/>
            <p:cNvSpPr>
              <a:spLocks/>
            </p:cNvSpPr>
            <p:nvPr/>
          </p:nvSpPr>
          <p:spPr bwMode="auto">
            <a:xfrm>
              <a:off x="1301" y="2879"/>
              <a:ext cx="300" cy="184"/>
            </a:xfrm>
            <a:custGeom>
              <a:avLst/>
              <a:gdLst>
                <a:gd name="T0" fmla="*/ 300 w 300"/>
                <a:gd name="T1" fmla="*/ 5 h 184"/>
                <a:gd name="T2" fmla="*/ 284 w 300"/>
                <a:gd name="T3" fmla="*/ 21 h 184"/>
                <a:gd name="T4" fmla="*/ 274 w 300"/>
                <a:gd name="T5" fmla="*/ 35 h 184"/>
                <a:gd name="T6" fmla="*/ 239 w 300"/>
                <a:gd name="T7" fmla="*/ 90 h 184"/>
                <a:gd name="T8" fmla="*/ 215 w 300"/>
                <a:gd name="T9" fmla="*/ 135 h 184"/>
                <a:gd name="T10" fmla="*/ 208 w 300"/>
                <a:gd name="T11" fmla="*/ 156 h 184"/>
                <a:gd name="T12" fmla="*/ 204 w 300"/>
                <a:gd name="T13" fmla="*/ 172 h 184"/>
                <a:gd name="T14" fmla="*/ 204 w 300"/>
                <a:gd name="T15" fmla="*/ 172 h 184"/>
                <a:gd name="T16" fmla="*/ 201 w 300"/>
                <a:gd name="T17" fmla="*/ 172 h 184"/>
                <a:gd name="T18" fmla="*/ 173 w 300"/>
                <a:gd name="T19" fmla="*/ 163 h 184"/>
                <a:gd name="T20" fmla="*/ 149 w 300"/>
                <a:gd name="T21" fmla="*/ 161 h 184"/>
                <a:gd name="T22" fmla="*/ 123 w 300"/>
                <a:gd name="T23" fmla="*/ 163 h 184"/>
                <a:gd name="T24" fmla="*/ 95 w 300"/>
                <a:gd name="T25" fmla="*/ 172 h 184"/>
                <a:gd name="T26" fmla="*/ 76 w 300"/>
                <a:gd name="T27" fmla="*/ 180 h 184"/>
                <a:gd name="T28" fmla="*/ 57 w 300"/>
                <a:gd name="T29" fmla="*/ 184 h 184"/>
                <a:gd name="T30" fmla="*/ 24 w 300"/>
                <a:gd name="T31" fmla="*/ 180 h 184"/>
                <a:gd name="T32" fmla="*/ 0 w 300"/>
                <a:gd name="T33" fmla="*/ 172 h 184"/>
                <a:gd name="T34" fmla="*/ 3 w 300"/>
                <a:gd name="T35" fmla="*/ 163 h 184"/>
                <a:gd name="T36" fmla="*/ 12 w 300"/>
                <a:gd name="T37" fmla="*/ 156 h 184"/>
                <a:gd name="T38" fmla="*/ 22 w 300"/>
                <a:gd name="T39" fmla="*/ 146 h 184"/>
                <a:gd name="T40" fmla="*/ 29 w 300"/>
                <a:gd name="T41" fmla="*/ 139 h 184"/>
                <a:gd name="T42" fmla="*/ 41 w 300"/>
                <a:gd name="T43" fmla="*/ 113 h 184"/>
                <a:gd name="T44" fmla="*/ 57 w 300"/>
                <a:gd name="T45" fmla="*/ 80 h 184"/>
                <a:gd name="T46" fmla="*/ 59 w 300"/>
                <a:gd name="T47" fmla="*/ 76 h 184"/>
                <a:gd name="T48" fmla="*/ 88 w 300"/>
                <a:gd name="T49" fmla="*/ 45 h 184"/>
                <a:gd name="T50" fmla="*/ 109 w 300"/>
                <a:gd name="T51" fmla="*/ 24 h 184"/>
                <a:gd name="T52" fmla="*/ 123 w 300"/>
                <a:gd name="T53" fmla="*/ 0 h 184"/>
                <a:gd name="T54" fmla="*/ 154 w 300"/>
                <a:gd name="T55" fmla="*/ 2 h 184"/>
                <a:gd name="T56" fmla="*/ 182 w 300"/>
                <a:gd name="T57" fmla="*/ 5 h 184"/>
                <a:gd name="T58" fmla="*/ 229 w 300"/>
                <a:gd name="T59" fmla="*/ 9 h 184"/>
                <a:gd name="T60" fmla="*/ 270 w 300"/>
                <a:gd name="T61" fmla="*/ 7 h 184"/>
                <a:gd name="T62" fmla="*/ 300 w 300"/>
                <a:gd name="T63" fmla="*/ 5 h 18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00"/>
                <a:gd name="T97" fmla="*/ 0 h 184"/>
                <a:gd name="T98" fmla="*/ 300 w 300"/>
                <a:gd name="T99" fmla="*/ 184 h 18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00" h="184">
                  <a:moveTo>
                    <a:pt x="300" y="5"/>
                  </a:moveTo>
                  <a:lnTo>
                    <a:pt x="284" y="21"/>
                  </a:lnTo>
                  <a:lnTo>
                    <a:pt x="274" y="35"/>
                  </a:lnTo>
                  <a:lnTo>
                    <a:pt x="239" y="90"/>
                  </a:lnTo>
                  <a:lnTo>
                    <a:pt x="215" y="135"/>
                  </a:lnTo>
                  <a:lnTo>
                    <a:pt x="208" y="156"/>
                  </a:lnTo>
                  <a:lnTo>
                    <a:pt x="204" y="172"/>
                  </a:lnTo>
                  <a:lnTo>
                    <a:pt x="201" y="172"/>
                  </a:lnTo>
                  <a:lnTo>
                    <a:pt x="173" y="163"/>
                  </a:lnTo>
                  <a:lnTo>
                    <a:pt x="149" y="161"/>
                  </a:lnTo>
                  <a:lnTo>
                    <a:pt x="123" y="163"/>
                  </a:lnTo>
                  <a:lnTo>
                    <a:pt x="95" y="172"/>
                  </a:lnTo>
                  <a:lnTo>
                    <a:pt x="76" y="180"/>
                  </a:lnTo>
                  <a:lnTo>
                    <a:pt x="57" y="184"/>
                  </a:lnTo>
                  <a:lnTo>
                    <a:pt x="24" y="180"/>
                  </a:lnTo>
                  <a:lnTo>
                    <a:pt x="0" y="172"/>
                  </a:lnTo>
                  <a:lnTo>
                    <a:pt x="3" y="163"/>
                  </a:lnTo>
                  <a:lnTo>
                    <a:pt x="12" y="156"/>
                  </a:lnTo>
                  <a:lnTo>
                    <a:pt x="22" y="146"/>
                  </a:lnTo>
                  <a:lnTo>
                    <a:pt x="29" y="139"/>
                  </a:lnTo>
                  <a:lnTo>
                    <a:pt x="41" y="113"/>
                  </a:lnTo>
                  <a:lnTo>
                    <a:pt x="57" y="80"/>
                  </a:lnTo>
                  <a:lnTo>
                    <a:pt x="59" y="76"/>
                  </a:lnTo>
                  <a:lnTo>
                    <a:pt x="88" y="45"/>
                  </a:lnTo>
                  <a:lnTo>
                    <a:pt x="109" y="24"/>
                  </a:lnTo>
                  <a:lnTo>
                    <a:pt x="123" y="0"/>
                  </a:lnTo>
                  <a:lnTo>
                    <a:pt x="154" y="2"/>
                  </a:lnTo>
                  <a:lnTo>
                    <a:pt x="182" y="5"/>
                  </a:lnTo>
                  <a:lnTo>
                    <a:pt x="229" y="9"/>
                  </a:lnTo>
                  <a:lnTo>
                    <a:pt x="270" y="7"/>
                  </a:lnTo>
                  <a:lnTo>
                    <a:pt x="300"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365" name="Freeform 93"/>
            <p:cNvSpPr>
              <a:spLocks noEditPoints="1"/>
            </p:cNvSpPr>
            <p:nvPr/>
          </p:nvSpPr>
          <p:spPr bwMode="auto">
            <a:xfrm>
              <a:off x="919" y="3040"/>
              <a:ext cx="595" cy="300"/>
            </a:xfrm>
            <a:custGeom>
              <a:avLst/>
              <a:gdLst>
                <a:gd name="T0" fmla="*/ 153 w 595"/>
                <a:gd name="T1" fmla="*/ 111 h 300"/>
                <a:gd name="T2" fmla="*/ 156 w 595"/>
                <a:gd name="T3" fmla="*/ 85 h 300"/>
                <a:gd name="T4" fmla="*/ 137 w 595"/>
                <a:gd name="T5" fmla="*/ 63 h 300"/>
                <a:gd name="T6" fmla="*/ 106 w 595"/>
                <a:gd name="T7" fmla="*/ 66 h 300"/>
                <a:gd name="T8" fmla="*/ 87 w 595"/>
                <a:gd name="T9" fmla="*/ 85 h 300"/>
                <a:gd name="T10" fmla="*/ 94 w 595"/>
                <a:gd name="T11" fmla="*/ 118 h 300"/>
                <a:gd name="T12" fmla="*/ 120 w 595"/>
                <a:gd name="T13" fmla="*/ 139 h 300"/>
                <a:gd name="T14" fmla="*/ 146 w 595"/>
                <a:gd name="T15" fmla="*/ 130 h 300"/>
                <a:gd name="T16" fmla="*/ 151 w 595"/>
                <a:gd name="T17" fmla="*/ 118 h 300"/>
                <a:gd name="T18" fmla="*/ 595 w 595"/>
                <a:gd name="T19" fmla="*/ 97 h 300"/>
                <a:gd name="T20" fmla="*/ 578 w 595"/>
                <a:gd name="T21" fmla="*/ 203 h 300"/>
                <a:gd name="T22" fmla="*/ 578 w 595"/>
                <a:gd name="T23" fmla="*/ 269 h 300"/>
                <a:gd name="T24" fmla="*/ 517 w 595"/>
                <a:gd name="T25" fmla="*/ 293 h 300"/>
                <a:gd name="T26" fmla="*/ 333 w 595"/>
                <a:gd name="T27" fmla="*/ 285 h 300"/>
                <a:gd name="T28" fmla="*/ 106 w 595"/>
                <a:gd name="T29" fmla="*/ 290 h 300"/>
                <a:gd name="T30" fmla="*/ 14 w 595"/>
                <a:gd name="T31" fmla="*/ 260 h 300"/>
                <a:gd name="T32" fmla="*/ 11 w 595"/>
                <a:gd name="T33" fmla="*/ 191 h 300"/>
                <a:gd name="T34" fmla="*/ 2 w 595"/>
                <a:gd name="T35" fmla="*/ 106 h 300"/>
                <a:gd name="T36" fmla="*/ 2 w 595"/>
                <a:gd name="T37" fmla="*/ 33 h 300"/>
                <a:gd name="T38" fmla="*/ 37 w 595"/>
                <a:gd name="T39" fmla="*/ 16 h 300"/>
                <a:gd name="T40" fmla="*/ 120 w 595"/>
                <a:gd name="T41" fmla="*/ 11 h 300"/>
                <a:gd name="T42" fmla="*/ 177 w 595"/>
                <a:gd name="T43" fmla="*/ 4 h 300"/>
                <a:gd name="T44" fmla="*/ 238 w 595"/>
                <a:gd name="T45" fmla="*/ 11 h 300"/>
                <a:gd name="T46" fmla="*/ 241 w 595"/>
                <a:gd name="T47" fmla="*/ 35 h 300"/>
                <a:gd name="T48" fmla="*/ 238 w 595"/>
                <a:gd name="T49" fmla="*/ 80 h 300"/>
                <a:gd name="T50" fmla="*/ 285 w 595"/>
                <a:gd name="T51" fmla="*/ 85 h 300"/>
                <a:gd name="T52" fmla="*/ 356 w 595"/>
                <a:gd name="T53" fmla="*/ 85 h 300"/>
                <a:gd name="T54" fmla="*/ 382 w 595"/>
                <a:gd name="T55" fmla="*/ 80 h 300"/>
                <a:gd name="T56" fmla="*/ 378 w 595"/>
                <a:gd name="T57" fmla="*/ 45 h 300"/>
                <a:gd name="T58" fmla="*/ 382 w 595"/>
                <a:gd name="T59" fmla="*/ 11 h 300"/>
                <a:gd name="T60" fmla="*/ 439 w 595"/>
                <a:gd name="T61" fmla="*/ 23 h 300"/>
                <a:gd name="T62" fmla="*/ 477 w 595"/>
                <a:gd name="T63" fmla="*/ 11 h 300"/>
                <a:gd name="T64" fmla="*/ 531 w 595"/>
                <a:gd name="T65" fmla="*/ 0 h 300"/>
                <a:gd name="T66" fmla="*/ 583 w 595"/>
                <a:gd name="T67" fmla="*/ 11 h 300"/>
                <a:gd name="T68" fmla="*/ 586 w 595"/>
                <a:gd name="T69" fmla="*/ 11 h 300"/>
                <a:gd name="T70" fmla="*/ 158 w 595"/>
                <a:gd name="T71" fmla="*/ 226 h 300"/>
                <a:gd name="T72" fmla="*/ 148 w 595"/>
                <a:gd name="T73" fmla="*/ 198 h 300"/>
                <a:gd name="T74" fmla="*/ 120 w 595"/>
                <a:gd name="T75" fmla="*/ 193 h 300"/>
                <a:gd name="T76" fmla="*/ 92 w 595"/>
                <a:gd name="T77" fmla="*/ 208 h 300"/>
                <a:gd name="T78" fmla="*/ 82 w 595"/>
                <a:gd name="T79" fmla="*/ 236 h 300"/>
                <a:gd name="T80" fmla="*/ 99 w 595"/>
                <a:gd name="T81" fmla="*/ 255 h 300"/>
                <a:gd name="T82" fmla="*/ 120 w 595"/>
                <a:gd name="T83" fmla="*/ 267 h 300"/>
                <a:gd name="T84" fmla="*/ 134 w 595"/>
                <a:gd name="T85" fmla="*/ 264 h 300"/>
                <a:gd name="T86" fmla="*/ 153 w 595"/>
                <a:gd name="T87" fmla="*/ 245 h 3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5"/>
                <a:gd name="T133" fmla="*/ 0 h 300"/>
                <a:gd name="T134" fmla="*/ 595 w 595"/>
                <a:gd name="T135" fmla="*/ 300 h 3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5" h="300">
                  <a:moveTo>
                    <a:pt x="151" y="118"/>
                  </a:moveTo>
                  <a:lnTo>
                    <a:pt x="153" y="111"/>
                  </a:lnTo>
                  <a:lnTo>
                    <a:pt x="156" y="99"/>
                  </a:lnTo>
                  <a:lnTo>
                    <a:pt x="156" y="85"/>
                  </a:lnTo>
                  <a:lnTo>
                    <a:pt x="151" y="71"/>
                  </a:lnTo>
                  <a:lnTo>
                    <a:pt x="137" y="63"/>
                  </a:lnTo>
                  <a:lnTo>
                    <a:pt x="120" y="63"/>
                  </a:lnTo>
                  <a:lnTo>
                    <a:pt x="106" y="66"/>
                  </a:lnTo>
                  <a:lnTo>
                    <a:pt x="92" y="73"/>
                  </a:lnTo>
                  <a:lnTo>
                    <a:pt x="87" y="85"/>
                  </a:lnTo>
                  <a:lnTo>
                    <a:pt x="89" y="104"/>
                  </a:lnTo>
                  <a:lnTo>
                    <a:pt x="94" y="118"/>
                  </a:lnTo>
                  <a:lnTo>
                    <a:pt x="106" y="134"/>
                  </a:lnTo>
                  <a:lnTo>
                    <a:pt x="120" y="139"/>
                  </a:lnTo>
                  <a:lnTo>
                    <a:pt x="137" y="134"/>
                  </a:lnTo>
                  <a:lnTo>
                    <a:pt x="146" y="130"/>
                  </a:lnTo>
                  <a:lnTo>
                    <a:pt x="151" y="118"/>
                  </a:lnTo>
                  <a:close/>
                  <a:moveTo>
                    <a:pt x="590" y="49"/>
                  </a:moveTo>
                  <a:lnTo>
                    <a:pt x="595" y="97"/>
                  </a:lnTo>
                  <a:lnTo>
                    <a:pt x="588" y="160"/>
                  </a:lnTo>
                  <a:lnTo>
                    <a:pt x="578" y="203"/>
                  </a:lnTo>
                  <a:lnTo>
                    <a:pt x="576" y="243"/>
                  </a:lnTo>
                  <a:lnTo>
                    <a:pt x="578" y="269"/>
                  </a:lnTo>
                  <a:lnTo>
                    <a:pt x="586" y="300"/>
                  </a:lnTo>
                  <a:lnTo>
                    <a:pt x="517" y="293"/>
                  </a:lnTo>
                  <a:lnTo>
                    <a:pt x="463" y="290"/>
                  </a:lnTo>
                  <a:lnTo>
                    <a:pt x="333" y="285"/>
                  </a:lnTo>
                  <a:lnTo>
                    <a:pt x="231" y="285"/>
                  </a:lnTo>
                  <a:lnTo>
                    <a:pt x="106" y="290"/>
                  </a:lnTo>
                  <a:lnTo>
                    <a:pt x="7" y="300"/>
                  </a:lnTo>
                  <a:lnTo>
                    <a:pt x="14" y="260"/>
                  </a:lnTo>
                  <a:lnTo>
                    <a:pt x="14" y="229"/>
                  </a:lnTo>
                  <a:lnTo>
                    <a:pt x="11" y="191"/>
                  </a:lnTo>
                  <a:lnTo>
                    <a:pt x="7" y="163"/>
                  </a:lnTo>
                  <a:lnTo>
                    <a:pt x="2" y="106"/>
                  </a:lnTo>
                  <a:lnTo>
                    <a:pt x="0" y="63"/>
                  </a:lnTo>
                  <a:lnTo>
                    <a:pt x="2" y="33"/>
                  </a:lnTo>
                  <a:lnTo>
                    <a:pt x="7" y="11"/>
                  </a:lnTo>
                  <a:lnTo>
                    <a:pt x="37" y="16"/>
                  </a:lnTo>
                  <a:lnTo>
                    <a:pt x="78" y="16"/>
                  </a:lnTo>
                  <a:lnTo>
                    <a:pt x="120" y="11"/>
                  </a:lnTo>
                  <a:lnTo>
                    <a:pt x="148" y="7"/>
                  </a:lnTo>
                  <a:lnTo>
                    <a:pt x="177" y="4"/>
                  </a:lnTo>
                  <a:lnTo>
                    <a:pt x="203" y="4"/>
                  </a:lnTo>
                  <a:lnTo>
                    <a:pt x="238" y="11"/>
                  </a:lnTo>
                  <a:lnTo>
                    <a:pt x="241" y="26"/>
                  </a:lnTo>
                  <a:lnTo>
                    <a:pt x="241" y="35"/>
                  </a:lnTo>
                  <a:lnTo>
                    <a:pt x="241" y="61"/>
                  </a:lnTo>
                  <a:lnTo>
                    <a:pt x="238" y="80"/>
                  </a:lnTo>
                  <a:lnTo>
                    <a:pt x="264" y="85"/>
                  </a:lnTo>
                  <a:lnTo>
                    <a:pt x="285" y="85"/>
                  </a:lnTo>
                  <a:lnTo>
                    <a:pt x="326" y="85"/>
                  </a:lnTo>
                  <a:lnTo>
                    <a:pt x="356" y="85"/>
                  </a:lnTo>
                  <a:lnTo>
                    <a:pt x="371" y="82"/>
                  </a:lnTo>
                  <a:lnTo>
                    <a:pt x="382" y="80"/>
                  </a:lnTo>
                  <a:lnTo>
                    <a:pt x="378" y="66"/>
                  </a:lnTo>
                  <a:lnTo>
                    <a:pt x="378" y="45"/>
                  </a:lnTo>
                  <a:lnTo>
                    <a:pt x="378" y="30"/>
                  </a:lnTo>
                  <a:lnTo>
                    <a:pt x="382" y="11"/>
                  </a:lnTo>
                  <a:lnTo>
                    <a:pt x="406" y="19"/>
                  </a:lnTo>
                  <a:lnTo>
                    <a:pt x="439" y="23"/>
                  </a:lnTo>
                  <a:lnTo>
                    <a:pt x="458" y="19"/>
                  </a:lnTo>
                  <a:lnTo>
                    <a:pt x="477" y="11"/>
                  </a:lnTo>
                  <a:lnTo>
                    <a:pt x="505" y="2"/>
                  </a:lnTo>
                  <a:lnTo>
                    <a:pt x="531" y="0"/>
                  </a:lnTo>
                  <a:lnTo>
                    <a:pt x="555" y="2"/>
                  </a:lnTo>
                  <a:lnTo>
                    <a:pt x="583" y="11"/>
                  </a:lnTo>
                  <a:lnTo>
                    <a:pt x="586" y="11"/>
                  </a:lnTo>
                  <a:lnTo>
                    <a:pt x="590" y="49"/>
                  </a:lnTo>
                  <a:close/>
                  <a:moveTo>
                    <a:pt x="158" y="226"/>
                  </a:moveTo>
                  <a:lnTo>
                    <a:pt x="158" y="215"/>
                  </a:lnTo>
                  <a:lnTo>
                    <a:pt x="148" y="198"/>
                  </a:lnTo>
                  <a:lnTo>
                    <a:pt x="134" y="191"/>
                  </a:lnTo>
                  <a:lnTo>
                    <a:pt x="120" y="193"/>
                  </a:lnTo>
                  <a:lnTo>
                    <a:pt x="106" y="200"/>
                  </a:lnTo>
                  <a:lnTo>
                    <a:pt x="92" y="208"/>
                  </a:lnTo>
                  <a:lnTo>
                    <a:pt x="82" y="219"/>
                  </a:lnTo>
                  <a:lnTo>
                    <a:pt x="82" y="236"/>
                  </a:lnTo>
                  <a:lnTo>
                    <a:pt x="89" y="248"/>
                  </a:lnTo>
                  <a:lnTo>
                    <a:pt x="99" y="255"/>
                  </a:lnTo>
                  <a:lnTo>
                    <a:pt x="108" y="260"/>
                  </a:lnTo>
                  <a:lnTo>
                    <a:pt x="120" y="267"/>
                  </a:lnTo>
                  <a:lnTo>
                    <a:pt x="130" y="267"/>
                  </a:lnTo>
                  <a:lnTo>
                    <a:pt x="134" y="264"/>
                  </a:lnTo>
                  <a:lnTo>
                    <a:pt x="146" y="255"/>
                  </a:lnTo>
                  <a:lnTo>
                    <a:pt x="153" y="245"/>
                  </a:lnTo>
                  <a:lnTo>
                    <a:pt x="158" y="22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366" name="Freeform 94"/>
            <p:cNvSpPr>
              <a:spLocks/>
            </p:cNvSpPr>
            <p:nvPr/>
          </p:nvSpPr>
          <p:spPr bwMode="auto">
            <a:xfrm>
              <a:off x="1157" y="2955"/>
              <a:ext cx="203" cy="170"/>
            </a:xfrm>
            <a:custGeom>
              <a:avLst/>
              <a:gdLst>
                <a:gd name="T0" fmla="*/ 203 w 203"/>
                <a:gd name="T1" fmla="*/ 0 h 170"/>
                <a:gd name="T2" fmla="*/ 201 w 203"/>
                <a:gd name="T3" fmla="*/ 4 h 170"/>
                <a:gd name="T4" fmla="*/ 185 w 203"/>
                <a:gd name="T5" fmla="*/ 37 h 170"/>
                <a:gd name="T6" fmla="*/ 173 w 203"/>
                <a:gd name="T7" fmla="*/ 63 h 170"/>
                <a:gd name="T8" fmla="*/ 166 w 203"/>
                <a:gd name="T9" fmla="*/ 70 h 170"/>
                <a:gd name="T10" fmla="*/ 156 w 203"/>
                <a:gd name="T11" fmla="*/ 80 h 170"/>
                <a:gd name="T12" fmla="*/ 147 w 203"/>
                <a:gd name="T13" fmla="*/ 87 h 170"/>
                <a:gd name="T14" fmla="*/ 144 w 203"/>
                <a:gd name="T15" fmla="*/ 96 h 170"/>
                <a:gd name="T16" fmla="*/ 140 w 203"/>
                <a:gd name="T17" fmla="*/ 115 h 170"/>
                <a:gd name="T18" fmla="*/ 140 w 203"/>
                <a:gd name="T19" fmla="*/ 130 h 170"/>
                <a:gd name="T20" fmla="*/ 140 w 203"/>
                <a:gd name="T21" fmla="*/ 151 h 170"/>
                <a:gd name="T22" fmla="*/ 144 w 203"/>
                <a:gd name="T23" fmla="*/ 165 h 170"/>
                <a:gd name="T24" fmla="*/ 133 w 203"/>
                <a:gd name="T25" fmla="*/ 167 h 170"/>
                <a:gd name="T26" fmla="*/ 118 w 203"/>
                <a:gd name="T27" fmla="*/ 170 h 170"/>
                <a:gd name="T28" fmla="*/ 88 w 203"/>
                <a:gd name="T29" fmla="*/ 170 h 170"/>
                <a:gd name="T30" fmla="*/ 47 w 203"/>
                <a:gd name="T31" fmla="*/ 170 h 170"/>
                <a:gd name="T32" fmla="*/ 26 w 203"/>
                <a:gd name="T33" fmla="*/ 170 h 170"/>
                <a:gd name="T34" fmla="*/ 0 w 203"/>
                <a:gd name="T35" fmla="*/ 165 h 170"/>
                <a:gd name="T36" fmla="*/ 21 w 203"/>
                <a:gd name="T37" fmla="*/ 139 h 170"/>
                <a:gd name="T38" fmla="*/ 45 w 203"/>
                <a:gd name="T39" fmla="*/ 104 h 170"/>
                <a:gd name="T40" fmla="*/ 55 w 203"/>
                <a:gd name="T41" fmla="*/ 85 h 170"/>
                <a:gd name="T42" fmla="*/ 66 w 203"/>
                <a:gd name="T43" fmla="*/ 59 h 170"/>
                <a:gd name="T44" fmla="*/ 71 w 203"/>
                <a:gd name="T45" fmla="*/ 42 h 170"/>
                <a:gd name="T46" fmla="*/ 78 w 203"/>
                <a:gd name="T47" fmla="*/ 21 h 170"/>
                <a:gd name="T48" fmla="*/ 85 w 203"/>
                <a:gd name="T49" fmla="*/ 11 h 170"/>
                <a:gd name="T50" fmla="*/ 97 w 203"/>
                <a:gd name="T51" fmla="*/ 0 h 170"/>
                <a:gd name="T52" fmla="*/ 111 w 203"/>
                <a:gd name="T53" fmla="*/ 2 h 170"/>
                <a:gd name="T54" fmla="*/ 125 w 203"/>
                <a:gd name="T55" fmla="*/ 4 h 170"/>
                <a:gd name="T56" fmla="*/ 170 w 203"/>
                <a:gd name="T57" fmla="*/ 4 h 170"/>
                <a:gd name="T58" fmla="*/ 189 w 203"/>
                <a:gd name="T59" fmla="*/ 2 h 170"/>
                <a:gd name="T60" fmla="*/ 201 w 203"/>
                <a:gd name="T61" fmla="*/ 0 h 170"/>
                <a:gd name="T62" fmla="*/ 203 w 203"/>
                <a:gd name="T63" fmla="*/ 0 h 1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3"/>
                <a:gd name="T97" fmla="*/ 0 h 170"/>
                <a:gd name="T98" fmla="*/ 203 w 203"/>
                <a:gd name="T99" fmla="*/ 170 h 1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3" h="170">
                  <a:moveTo>
                    <a:pt x="203" y="0"/>
                  </a:moveTo>
                  <a:lnTo>
                    <a:pt x="201" y="4"/>
                  </a:lnTo>
                  <a:lnTo>
                    <a:pt x="185" y="37"/>
                  </a:lnTo>
                  <a:lnTo>
                    <a:pt x="173" y="63"/>
                  </a:lnTo>
                  <a:lnTo>
                    <a:pt x="166" y="70"/>
                  </a:lnTo>
                  <a:lnTo>
                    <a:pt x="156" y="80"/>
                  </a:lnTo>
                  <a:lnTo>
                    <a:pt x="147" y="87"/>
                  </a:lnTo>
                  <a:lnTo>
                    <a:pt x="144" y="96"/>
                  </a:lnTo>
                  <a:lnTo>
                    <a:pt x="140" y="115"/>
                  </a:lnTo>
                  <a:lnTo>
                    <a:pt x="140" y="130"/>
                  </a:lnTo>
                  <a:lnTo>
                    <a:pt x="140" y="151"/>
                  </a:lnTo>
                  <a:lnTo>
                    <a:pt x="144" y="165"/>
                  </a:lnTo>
                  <a:lnTo>
                    <a:pt x="133" y="167"/>
                  </a:lnTo>
                  <a:lnTo>
                    <a:pt x="118" y="170"/>
                  </a:lnTo>
                  <a:lnTo>
                    <a:pt x="88" y="170"/>
                  </a:lnTo>
                  <a:lnTo>
                    <a:pt x="47" y="170"/>
                  </a:lnTo>
                  <a:lnTo>
                    <a:pt x="26" y="170"/>
                  </a:lnTo>
                  <a:lnTo>
                    <a:pt x="0" y="165"/>
                  </a:lnTo>
                  <a:lnTo>
                    <a:pt x="21" y="139"/>
                  </a:lnTo>
                  <a:lnTo>
                    <a:pt x="45" y="104"/>
                  </a:lnTo>
                  <a:lnTo>
                    <a:pt x="55" y="85"/>
                  </a:lnTo>
                  <a:lnTo>
                    <a:pt x="66" y="59"/>
                  </a:lnTo>
                  <a:lnTo>
                    <a:pt x="71" y="42"/>
                  </a:lnTo>
                  <a:lnTo>
                    <a:pt x="78" y="21"/>
                  </a:lnTo>
                  <a:lnTo>
                    <a:pt x="85" y="11"/>
                  </a:lnTo>
                  <a:lnTo>
                    <a:pt x="97" y="0"/>
                  </a:lnTo>
                  <a:lnTo>
                    <a:pt x="111" y="2"/>
                  </a:lnTo>
                  <a:lnTo>
                    <a:pt x="125" y="4"/>
                  </a:lnTo>
                  <a:lnTo>
                    <a:pt x="170" y="4"/>
                  </a:lnTo>
                  <a:lnTo>
                    <a:pt x="189" y="2"/>
                  </a:lnTo>
                  <a:lnTo>
                    <a:pt x="201" y="0"/>
                  </a:lnTo>
                  <a:lnTo>
                    <a:pt x="203"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367" name="Freeform 95"/>
            <p:cNvSpPr>
              <a:spLocks/>
            </p:cNvSpPr>
            <p:nvPr/>
          </p:nvSpPr>
          <p:spPr bwMode="auto">
            <a:xfrm>
              <a:off x="1157" y="2884"/>
              <a:ext cx="99" cy="236"/>
            </a:xfrm>
            <a:custGeom>
              <a:avLst/>
              <a:gdLst>
                <a:gd name="T0" fmla="*/ 99 w 99"/>
                <a:gd name="T1" fmla="*/ 14 h 236"/>
                <a:gd name="T2" fmla="*/ 99 w 99"/>
                <a:gd name="T3" fmla="*/ 26 h 236"/>
                <a:gd name="T4" fmla="*/ 97 w 99"/>
                <a:gd name="T5" fmla="*/ 52 h 236"/>
                <a:gd name="T6" fmla="*/ 97 w 99"/>
                <a:gd name="T7" fmla="*/ 71 h 236"/>
                <a:gd name="T8" fmla="*/ 85 w 99"/>
                <a:gd name="T9" fmla="*/ 82 h 236"/>
                <a:gd name="T10" fmla="*/ 78 w 99"/>
                <a:gd name="T11" fmla="*/ 92 h 236"/>
                <a:gd name="T12" fmla="*/ 71 w 99"/>
                <a:gd name="T13" fmla="*/ 113 h 236"/>
                <a:gd name="T14" fmla="*/ 66 w 99"/>
                <a:gd name="T15" fmla="*/ 130 h 236"/>
                <a:gd name="T16" fmla="*/ 55 w 99"/>
                <a:gd name="T17" fmla="*/ 156 h 236"/>
                <a:gd name="T18" fmla="*/ 45 w 99"/>
                <a:gd name="T19" fmla="*/ 175 h 236"/>
                <a:gd name="T20" fmla="*/ 21 w 99"/>
                <a:gd name="T21" fmla="*/ 210 h 236"/>
                <a:gd name="T22" fmla="*/ 0 w 99"/>
                <a:gd name="T23" fmla="*/ 236 h 236"/>
                <a:gd name="T24" fmla="*/ 3 w 99"/>
                <a:gd name="T25" fmla="*/ 217 h 236"/>
                <a:gd name="T26" fmla="*/ 3 w 99"/>
                <a:gd name="T27" fmla="*/ 191 h 236"/>
                <a:gd name="T28" fmla="*/ 3 w 99"/>
                <a:gd name="T29" fmla="*/ 182 h 236"/>
                <a:gd name="T30" fmla="*/ 0 w 99"/>
                <a:gd name="T31" fmla="*/ 167 h 236"/>
                <a:gd name="T32" fmla="*/ 19 w 99"/>
                <a:gd name="T33" fmla="*/ 144 h 236"/>
                <a:gd name="T34" fmla="*/ 40 w 99"/>
                <a:gd name="T35" fmla="*/ 113 h 236"/>
                <a:gd name="T36" fmla="*/ 52 w 99"/>
                <a:gd name="T37" fmla="*/ 80 h 236"/>
                <a:gd name="T38" fmla="*/ 59 w 99"/>
                <a:gd name="T39" fmla="*/ 56 h 236"/>
                <a:gd name="T40" fmla="*/ 66 w 99"/>
                <a:gd name="T41" fmla="*/ 38 h 236"/>
                <a:gd name="T42" fmla="*/ 78 w 99"/>
                <a:gd name="T43" fmla="*/ 21 h 236"/>
                <a:gd name="T44" fmla="*/ 97 w 99"/>
                <a:gd name="T45" fmla="*/ 0 h 236"/>
                <a:gd name="T46" fmla="*/ 99 w 99"/>
                <a:gd name="T47" fmla="*/ 14 h 2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9"/>
                <a:gd name="T73" fmla="*/ 0 h 236"/>
                <a:gd name="T74" fmla="*/ 99 w 99"/>
                <a:gd name="T75" fmla="*/ 236 h 2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9" h="236">
                  <a:moveTo>
                    <a:pt x="99" y="14"/>
                  </a:moveTo>
                  <a:lnTo>
                    <a:pt x="99" y="26"/>
                  </a:lnTo>
                  <a:lnTo>
                    <a:pt x="97" y="52"/>
                  </a:lnTo>
                  <a:lnTo>
                    <a:pt x="97" y="71"/>
                  </a:lnTo>
                  <a:lnTo>
                    <a:pt x="85" y="82"/>
                  </a:lnTo>
                  <a:lnTo>
                    <a:pt x="78" y="92"/>
                  </a:lnTo>
                  <a:lnTo>
                    <a:pt x="71" y="113"/>
                  </a:lnTo>
                  <a:lnTo>
                    <a:pt x="66" y="130"/>
                  </a:lnTo>
                  <a:lnTo>
                    <a:pt x="55" y="156"/>
                  </a:lnTo>
                  <a:lnTo>
                    <a:pt x="45" y="175"/>
                  </a:lnTo>
                  <a:lnTo>
                    <a:pt x="21" y="210"/>
                  </a:lnTo>
                  <a:lnTo>
                    <a:pt x="0" y="236"/>
                  </a:lnTo>
                  <a:lnTo>
                    <a:pt x="3" y="217"/>
                  </a:lnTo>
                  <a:lnTo>
                    <a:pt x="3" y="191"/>
                  </a:lnTo>
                  <a:lnTo>
                    <a:pt x="3" y="182"/>
                  </a:lnTo>
                  <a:lnTo>
                    <a:pt x="0" y="167"/>
                  </a:lnTo>
                  <a:lnTo>
                    <a:pt x="19" y="144"/>
                  </a:lnTo>
                  <a:lnTo>
                    <a:pt x="40" y="113"/>
                  </a:lnTo>
                  <a:lnTo>
                    <a:pt x="52" y="80"/>
                  </a:lnTo>
                  <a:lnTo>
                    <a:pt x="59" y="56"/>
                  </a:lnTo>
                  <a:lnTo>
                    <a:pt x="66" y="38"/>
                  </a:lnTo>
                  <a:lnTo>
                    <a:pt x="78" y="21"/>
                  </a:lnTo>
                  <a:lnTo>
                    <a:pt x="97" y="0"/>
                  </a:lnTo>
                  <a:lnTo>
                    <a:pt x="99" y="1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368" name="Freeform 96"/>
            <p:cNvSpPr>
              <a:spLocks/>
            </p:cNvSpPr>
            <p:nvPr/>
          </p:nvSpPr>
          <p:spPr bwMode="auto">
            <a:xfrm>
              <a:off x="926" y="2877"/>
              <a:ext cx="328" cy="179"/>
            </a:xfrm>
            <a:custGeom>
              <a:avLst/>
              <a:gdLst>
                <a:gd name="T0" fmla="*/ 21 w 328"/>
                <a:gd name="T1" fmla="*/ 144 h 179"/>
                <a:gd name="T2" fmla="*/ 23 w 328"/>
                <a:gd name="T3" fmla="*/ 139 h 179"/>
                <a:gd name="T4" fmla="*/ 42 w 328"/>
                <a:gd name="T5" fmla="*/ 111 h 179"/>
                <a:gd name="T6" fmla="*/ 75 w 328"/>
                <a:gd name="T7" fmla="*/ 61 h 179"/>
                <a:gd name="T8" fmla="*/ 94 w 328"/>
                <a:gd name="T9" fmla="*/ 19 h 179"/>
                <a:gd name="T10" fmla="*/ 120 w 328"/>
                <a:gd name="T11" fmla="*/ 4 h 179"/>
                <a:gd name="T12" fmla="*/ 141 w 328"/>
                <a:gd name="T13" fmla="*/ 0 h 179"/>
                <a:gd name="T14" fmla="*/ 177 w 328"/>
                <a:gd name="T15" fmla="*/ 0 h 179"/>
                <a:gd name="T16" fmla="*/ 210 w 328"/>
                <a:gd name="T17" fmla="*/ 9 h 179"/>
                <a:gd name="T18" fmla="*/ 236 w 328"/>
                <a:gd name="T19" fmla="*/ 14 h 179"/>
                <a:gd name="T20" fmla="*/ 264 w 328"/>
                <a:gd name="T21" fmla="*/ 16 h 179"/>
                <a:gd name="T22" fmla="*/ 300 w 328"/>
                <a:gd name="T23" fmla="*/ 14 h 179"/>
                <a:gd name="T24" fmla="*/ 328 w 328"/>
                <a:gd name="T25" fmla="*/ 7 h 179"/>
                <a:gd name="T26" fmla="*/ 309 w 328"/>
                <a:gd name="T27" fmla="*/ 28 h 179"/>
                <a:gd name="T28" fmla="*/ 297 w 328"/>
                <a:gd name="T29" fmla="*/ 45 h 179"/>
                <a:gd name="T30" fmla="*/ 290 w 328"/>
                <a:gd name="T31" fmla="*/ 63 h 179"/>
                <a:gd name="T32" fmla="*/ 283 w 328"/>
                <a:gd name="T33" fmla="*/ 87 h 179"/>
                <a:gd name="T34" fmla="*/ 271 w 328"/>
                <a:gd name="T35" fmla="*/ 120 h 179"/>
                <a:gd name="T36" fmla="*/ 250 w 328"/>
                <a:gd name="T37" fmla="*/ 151 h 179"/>
                <a:gd name="T38" fmla="*/ 231 w 328"/>
                <a:gd name="T39" fmla="*/ 174 h 179"/>
                <a:gd name="T40" fmla="*/ 196 w 328"/>
                <a:gd name="T41" fmla="*/ 167 h 179"/>
                <a:gd name="T42" fmla="*/ 170 w 328"/>
                <a:gd name="T43" fmla="*/ 167 h 179"/>
                <a:gd name="T44" fmla="*/ 141 w 328"/>
                <a:gd name="T45" fmla="*/ 170 h 179"/>
                <a:gd name="T46" fmla="*/ 113 w 328"/>
                <a:gd name="T47" fmla="*/ 174 h 179"/>
                <a:gd name="T48" fmla="*/ 71 w 328"/>
                <a:gd name="T49" fmla="*/ 179 h 179"/>
                <a:gd name="T50" fmla="*/ 30 w 328"/>
                <a:gd name="T51" fmla="*/ 179 h 179"/>
                <a:gd name="T52" fmla="*/ 0 w 328"/>
                <a:gd name="T53" fmla="*/ 174 h 179"/>
                <a:gd name="T54" fmla="*/ 21 w 328"/>
                <a:gd name="T55" fmla="*/ 144 h 179"/>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28"/>
                <a:gd name="T85" fmla="*/ 0 h 179"/>
                <a:gd name="T86" fmla="*/ 328 w 328"/>
                <a:gd name="T87" fmla="*/ 179 h 179"/>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28" h="179">
                  <a:moveTo>
                    <a:pt x="21" y="144"/>
                  </a:moveTo>
                  <a:lnTo>
                    <a:pt x="23" y="139"/>
                  </a:lnTo>
                  <a:lnTo>
                    <a:pt x="42" y="111"/>
                  </a:lnTo>
                  <a:lnTo>
                    <a:pt x="75" y="61"/>
                  </a:lnTo>
                  <a:lnTo>
                    <a:pt x="94" y="19"/>
                  </a:lnTo>
                  <a:lnTo>
                    <a:pt x="120" y="4"/>
                  </a:lnTo>
                  <a:lnTo>
                    <a:pt x="141" y="0"/>
                  </a:lnTo>
                  <a:lnTo>
                    <a:pt x="177" y="0"/>
                  </a:lnTo>
                  <a:lnTo>
                    <a:pt x="210" y="9"/>
                  </a:lnTo>
                  <a:lnTo>
                    <a:pt x="236" y="14"/>
                  </a:lnTo>
                  <a:lnTo>
                    <a:pt x="264" y="16"/>
                  </a:lnTo>
                  <a:lnTo>
                    <a:pt x="300" y="14"/>
                  </a:lnTo>
                  <a:lnTo>
                    <a:pt x="328" y="7"/>
                  </a:lnTo>
                  <a:lnTo>
                    <a:pt x="309" y="28"/>
                  </a:lnTo>
                  <a:lnTo>
                    <a:pt x="297" y="45"/>
                  </a:lnTo>
                  <a:lnTo>
                    <a:pt x="290" y="63"/>
                  </a:lnTo>
                  <a:lnTo>
                    <a:pt x="283" y="87"/>
                  </a:lnTo>
                  <a:lnTo>
                    <a:pt x="271" y="120"/>
                  </a:lnTo>
                  <a:lnTo>
                    <a:pt x="250" y="151"/>
                  </a:lnTo>
                  <a:lnTo>
                    <a:pt x="231" y="174"/>
                  </a:lnTo>
                  <a:lnTo>
                    <a:pt x="196" y="167"/>
                  </a:lnTo>
                  <a:lnTo>
                    <a:pt x="170" y="167"/>
                  </a:lnTo>
                  <a:lnTo>
                    <a:pt x="141" y="170"/>
                  </a:lnTo>
                  <a:lnTo>
                    <a:pt x="113" y="174"/>
                  </a:lnTo>
                  <a:lnTo>
                    <a:pt x="71" y="179"/>
                  </a:lnTo>
                  <a:lnTo>
                    <a:pt x="30" y="179"/>
                  </a:lnTo>
                  <a:lnTo>
                    <a:pt x="0" y="174"/>
                  </a:lnTo>
                  <a:lnTo>
                    <a:pt x="21" y="14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369" name="Freeform 97"/>
            <p:cNvSpPr>
              <a:spLocks/>
            </p:cNvSpPr>
            <p:nvPr/>
          </p:nvSpPr>
          <p:spPr bwMode="auto">
            <a:xfrm>
              <a:off x="654" y="3021"/>
              <a:ext cx="293" cy="186"/>
            </a:xfrm>
            <a:custGeom>
              <a:avLst/>
              <a:gdLst>
                <a:gd name="T0" fmla="*/ 144 w 293"/>
                <a:gd name="T1" fmla="*/ 0 h 186"/>
                <a:gd name="T2" fmla="*/ 144 w 293"/>
                <a:gd name="T3" fmla="*/ 0 h 186"/>
                <a:gd name="T4" fmla="*/ 151 w 293"/>
                <a:gd name="T5" fmla="*/ 9 h 186"/>
                <a:gd name="T6" fmla="*/ 161 w 293"/>
                <a:gd name="T7" fmla="*/ 16 h 186"/>
                <a:gd name="T8" fmla="*/ 175 w 293"/>
                <a:gd name="T9" fmla="*/ 19 h 186"/>
                <a:gd name="T10" fmla="*/ 194 w 293"/>
                <a:gd name="T11" fmla="*/ 14 h 186"/>
                <a:gd name="T12" fmla="*/ 201 w 293"/>
                <a:gd name="T13" fmla="*/ 9 h 186"/>
                <a:gd name="T14" fmla="*/ 210 w 293"/>
                <a:gd name="T15" fmla="*/ 2 h 186"/>
                <a:gd name="T16" fmla="*/ 215 w 293"/>
                <a:gd name="T17" fmla="*/ 2 h 186"/>
                <a:gd name="T18" fmla="*/ 239 w 293"/>
                <a:gd name="T19" fmla="*/ 2 h 186"/>
                <a:gd name="T20" fmla="*/ 258 w 293"/>
                <a:gd name="T21" fmla="*/ 4 h 186"/>
                <a:gd name="T22" fmla="*/ 276 w 293"/>
                <a:gd name="T23" fmla="*/ 4 h 186"/>
                <a:gd name="T24" fmla="*/ 284 w 293"/>
                <a:gd name="T25" fmla="*/ 2 h 186"/>
                <a:gd name="T26" fmla="*/ 293 w 293"/>
                <a:gd name="T27" fmla="*/ 0 h 186"/>
                <a:gd name="T28" fmla="*/ 272 w 293"/>
                <a:gd name="T29" fmla="*/ 30 h 186"/>
                <a:gd name="T30" fmla="*/ 267 w 293"/>
                <a:gd name="T31" fmla="*/ 52 h 186"/>
                <a:gd name="T32" fmla="*/ 265 w 293"/>
                <a:gd name="T33" fmla="*/ 82 h 186"/>
                <a:gd name="T34" fmla="*/ 267 w 293"/>
                <a:gd name="T35" fmla="*/ 125 h 186"/>
                <a:gd name="T36" fmla="*/ 272 w 293"/>
                <a:gd name="T37" fmla="*/ 182 h 186"/>
                <a:gd name="T38" fmla="*/ 258 w 293"/>
                <a:gd name="T39" fmla="*/ 184 h 186"/>
                <a:gd name="T40" fmla="*/ 243 w 293"/>
                <a:gd name="T41" fmla="*/ 186 h 186"/>
                <a:gd name="T42" fmla="*/ 224 w 293"/>
                <a:gd name="T43" fmla="*/ 184 h 186"/>
                <a:gd name="T44" fmla="*/ 208 w 293"/>
                <a:gd name="T45" fmla="*/ 182 h 186"/>
                <a:gd name="T46" fmla="*/ 196 w 293"/>
                <a:gd name="T47" fmla="*/ 177 h 186"/>
                <a:gd name="T48" fmla="*/ 184 w 293"/>
                <a:gd name="T49" fmla="*/ 175 h 186"/>
                <a:gd name="T50" fmla="*/ 170 w 293"/>
                <a:gd name="T51" fmla="*/ 175 h 186"/>
                <a:gd name="T52" fmla="*/ 158 w 293"/>
                <a:gd name="T53" fmla="*/ 179 h 186"/>
                <a:gd name="T54" fmla="*/ 144 w 293"/>
                <a:gd name="T55" fmla="*/ 182 h 186"/>
                <a:gd name="T56" fmla="*/ 123 w 293"/>
                <a:gd name="T57" fmla="*/ 182 h 186"/>
                <a:gd name="T58" fmla="*/ 104 w 293"/>
                <a:gd name="T59" fmla="*/ 179 h 186"/>
                <a:gd name="T60" fmla="*/ 64 w 293"/>
                <a:gd name="T61" fmla="*/ 179 h 186"/>
                <a:gd name="T62" fmla="*/ 31 w 293"/>
                <a:gd name="T63" fmla="*/ 182 h 186"/>
                <a:gd name="T64" fmla="*/ 28 w 293"/>
                <a:gd name="T65" fmla="*/ 182 h 186"/>
                <a:gd name="T66" fmla="*/ 21 w 293"/>
                <a:gd name="T67" fmla="*/ 179 h 186"/>
                <a:gd name="T68" fmla="*/ 19 w 293"/>
                <a:gd name="T69" fmla="*/ 170 h 186"/>
                <a:gd name="T70" fmla="*/ 19 w 293"/>
                <a:gd name="T71" fmla="*/ 158 h 186"/>
                <a:gd name="T72" fmla="*/ 10 w 293"/>
                <a:gd name="T73" fmla="*/ 144 h 186"/>
                <a:gd name="T74" fmla="*/ 0 w 293"/>
                <a:gd name="T75" fmla="*/ 125 h 186"/>
                <a:gd name="T76" fmla="*/ 0 w 293"/>
                <a:gd name="T77" fmla="*/ 104 h 186"/>
                <a:gd name="T78" fmla="*/ 5 w 293"/>
                <a:gd name="T79" fmla="*/ 75 h 186"/>
                <a:gd name="T80" fmla="*/ 10 w 293"/>
                <a:gd name="T81" fmla="*/ 56 h 186"/>
                <a:gd name="T82" fmla="*/ 17 w 293"/>
                <a:gd name="T83" fmla="*/ 35 h 186"/>
                <a:gd name="T84" fmla="*/ 17 w 293"/>
                <a:gd name="T85" fmla="*/ 35 h 186"/>
                <a:gd name="T86" fmla="*/ 17 w 293"/>
                <a:gd name="T87" fmla="*/ 23 h 186"/>
                <a:gd name="T88" fmla="*/ 21 w 293"/>
                <a:gd name="T89" fmla="*/ 4 h 186"/>
                <a:gd name="T90" fmla="*/ 24 w 293"/>
                <a:gd name="T91" fmla="*/ 2 h 186"/>
                <a:gd name="T92" fmla="*/ 28 w 293"/>
                <a:gd name="T93" fmla="*/ 0 h 186"/>
                <a:gd name="T94" fmla="*/ 31 w 293"/>
                <a:gd name="T95" fmla="*/ 2 h 186"/>
                <a:gd name="T96" fmla="*/ 50 w 293"/>
                <a:gd name="T97" fmla="*/ 2 h 186"/>
                <a:gd name="T98" fmla="*/ 71 w 293"/>
                <a:gd name="T99" fmla="*/ 4 h 186"/>
                <a:gd name="T100" fmla="*/ 90 w 293"/>
                <a:gd name="T101" fmla="*/ 2 h 186"/>
                <a:gd name="T102" fmla="*/ 111 w 293"/>
                <a:gd name="T103" fmla="*/ 0 h 186"/>
                <a:gd name="T104" fmla="*/ 125 w 293"/>
                <a:gd name="T105" fmla="*/ 0 h 186"/>
                <a:gd name="T106" fmla="*/ 144 w 293"/>
                <a:gd name="T107" fmla="*/ 0 h 18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93"/>
                <a:gd name="T163" fmla="*/ 0 h 186"/>
                <a:gd name="T164" fmla="*/ 293 w 293"/>
                <a:gd name="T165" fmla="*/ 186 h 18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93" h="186">
                  <a:moveTo>
                    <a:pt x="144" y="0"/>
                  </a:moveTo>
                  <a:lnTo>
                    <a:pt x="144" y="0"/>
                  </a:lnTo>
                  <a:lnTo>
                    <a:pt x="151" y="9"/>
                  </a:lnTo>
                  <a:lnTo>
                    <a:pt x="161" y="16"/>
                  </a:lnTo>
                  <a:lnTo>
                    <a:pt x="175" y="19"/>
                  </a:lnTo>
                  <a:lnTo>
                    <a:pt x="194" y="14"/>
                  </a:lnTo>
                  <a:lnTo>
                    <a:pt x="201" y="9"/>
                  </a:lnTo>
                  <a:lnTo>
                    <a:pt x="210" y="2"/>
                  </a:lnTo>
                  <a:lnTo>
                    <a:pt x="215" y="2"/>
                  </a:lnTo>
                  <a:lnTo>
                    <a:pt x="239" y="2"/>
                  </a:lnTo>
                  <a:lnTo>
                    <a:pt x="258" y="4"/>
                  </a:lnTo>
                  <a:lnTo>
                    <a:pt x="276" y="4"/>
                  </a:lnTo>
                  <a:lnTo>
                    <a:pt x="284" y="2"/>
                  </a:lnTo>
                  <a:lnTo>
                    <a:pt x="293" y="0"/>
                  </a:lnTo>
                  <a:lnTo>
                    <a:pt x="272" y="30"/>
                  </a:lnTo>
                  <a:lnTo>
                    <a:pt x="267" y="52"/>
                  </a:lnTo>
                  <a:lnTo>
                    <a:pt x="265" y="82"/>
                  </a:lnTo>
                  <a:lnTo>
                    <a:pt x="267" y="125"/>
                  </a:lnTo>
                  <a:lnTo>
                    <a:pt x="272" y="182"/>
                  </a:lnTo>
                  <a:lnTo>
                    <a:pt x="258" y="184"/>
                  </a:lnTo>
                  <a:lnTo>
                    <a:pt x="243" y="186"/>
                  </a:lnTo>
                  <a:lnTo>
                    <a:pt x="224" y="184"/>
                  </a:lnTo>
                  <a:lnTo>
                    <a:pt x="208" y="182"/>
                  </a:lnTo>
                  <a:lnTo>
                    <a:pt x="196" y="177"/>
                  </a:lnTo>
                  <a:lnTo>
                    <a:pt x="184" y="175"/>
                  </a:lnTo>
                  <a:lnTo>
                    <a:pt x="170" y="175"/>
                  </a:lnTo>
                  <a:lnTo>
                    <a:pt x="158" y="179"/>
                  </a:lnTo>
                  <a:lnTo>
                    <a:pt x="144" y="182"/>
                  </a:lnTo>
                  <a:lnTo>
                    <a:pt x="123" y="182"/>
                  </a:lnTo>
                  <a:lnTo>
                    <a:pt x="104" y="179"/>
                  </a:lnTo>
                  <a:lnTo>
                    <a:pt x="64" y="179"/>
                  </a:lnTo>
                  <a:lnTo>
                    <a:pt x="31" y="182"/>
                  </a:lnTo>
                  <a:lnTo>
                    <a:pt x="28" y="182"/>
                  </a:lnTo>
                  <a:lnTo>
                    <a:pt x="21" y="179"/>
                  </a:lnTo>
                  <a:lnTo>
                    <a:pt x="19" y="170"/>
                  </a:lnTo>
                  <a:lnTo>
                    <a:pt x="19" y="158"/>
                  </a:lnTo>
                  <a:lnTo>
                    <a:pt x="10" y="144"/>
                  </a:lnTo>
                  <a:lnTo>
                    <a:pt x="0" y="125"/>
                  </a:lnTo>
                  <a:lnTo>
                    <a:pt x="0" y="104"/>
                  </a:lnTo>
                  <a:lnTo>
                    <a:pt x="5" y="75"/>
                  </a:lnTo>
                  <a:lnTo>
                    <a:pt x="10" y="56"/>
                  </a:lnTo>
                  <a:lnTo>
                    <a:pt x="17" y="35"/>
                  </a:lnTo>
                  <a:lnTo>
                    <a:pt x="17" y="23"/>
                  </a:lnTo>
                  <a:lnTo>
                    <a:pt x="21" y="4"/>
                  </a:lnTo>
                  <a:lnTo>
                    <a:pt x="24" y="2"/>
                  </a:lnTo>
                  <a:lnTo>
                    <a:pt x="28" y="0"/>
                  </a:lnTo>
                  <a:lnTo>
                    <a:pt x="31" y="2"/>
                  </a:lnTo>
                  <a:lnTo>
                    <a:pt x="50" y="2"/>
                  </a:lnTo>
                  <a:lnTo>
                    <a:pt x="71" y="4"/>
                  </a:lnTo>
                  <a:lnTo>
                    <a:pt x="90" y="2"/>
                  </a:lnTo>
                  <a:lnTo>
                    <a:pt x="111" y="0"/>
                  </a:lnTo>
                  <a:lnTo>
                    <a:pt x="125" y="0"/>
                  </a:lnTo>
                  <a:lnTo>
                    <a:pt x="14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370" name="Freeform 98"/>
            <p:cNvSpPr>
              <a:spLocks/>
            </p:cNvSpPr>
            <p:nvPr/>
          </p:nvSpPr>
          <p:spPr bwMode="auto">
            <a:xfrm>
              <a:off x="493" y="3054"/>
              <a:ext cx="178" cy="113"/>
            </a:xfrm>
            <a:custGeom>
              <a:avLst/>
              <a:gdLst>
                <a:gd name="T0" fmla="*/ 178 w 178"/>
                <a:gd name="T1" fmla="*/ 2 h 113"/>
                <a:gd name="T2" fmla="*/ 178 w 178"/>
                <a:gd name="T3" fmla="*/ 2 h 113"/>
                <a:gd name="T4" fmla="*/ 171 w 178"/>
                <a:gd name="T5" fmla="*/ 23 h 113"/>
                <a:gd name="T6" fmla="*/ 166 w 178"/>
                <a:gd name="T7" fmla="*/ 42 h 113"/>
                <a:gd name="T8" fmla="*/ 161 w 178"/>
                <a:gd name="T9" fmla="*/ 71 h 113"/>
                <a:gd name="T10" fmla="*/ 161 w 178"/>
                <a:gd name="T11" fmla="*/ 92 h 113"/>
                <a:gd name="T12" fmla="*/ 171 w 178"/>
                <a:gd name="T13" fmla="*/ 111 h 113"/>
                <a:gd name="T14" fmla="*/ 147 w 178"/>
                <a:gd name="T15" fmla="*/ 113 h 113"/>
                <a:gd name="T16" fmla="*/ 116 w 178"/>
                <a:gd name="T17" fmla="*/ 113 h 113"/>
                <a:gd name="T18" fmla="*/ 93 w 178"/>
                <a:gd name="T19" fmla="*/ 111 h 113"/>
                <a:gd name="T20" fmla="*/ 62 w 178"/>
                <a:gd name="T21" fmla="*/ 108 h 113"/>
                <a:gd name="T22" fmla="*/ 43 w 178"/>
                <a:gd name="T23" fmla="*/ 111 h 113"/>
                <a:gd name="T24" fmla="*/ 22 w 178"/>
                <a:gd name="T25" fmla="*/ 113 h 113"/>
                <a:gd name="T26" fmla="*/ 19 w 178"/>
                <a:gd name="T27" fmla="*/ 111 h 113"/>
                <a:gd name="T28" fmla="*/ 15 w 178"/>
                <a:gd name="T29" fmla="*/ 106 h 113"/>
                <a:gd name="T30" fmla="*/ 7 w 178"/>
                <a:gd name="T31" fmla="*/ 99 h 113"/>
                <a:gd name="T32" fmla="*/ 3 w 178"/>
                <a:gd name="T33" fmla="*/ 87 h 113"/>
                <a:gd name="T34" fmla="*/ 0 w 178"/>
                <a:gd name="T35" fmla="*/ 71 h 113"/>
                <a:gd name="T36" fmla="*/ 0 w 178"/>
                <a:gd name="T37" fmla="*/ 49 h 113"/>
                <a:gd name="T38" fmla="*/ 0 w 178"/>
                <a:gd name="T39" fmla="*/ 35 h 113"/>
                <a:gd name="T40" fmla="*/ 5 w 178"/>
                <a:gd name="T41" fmla="*/ 19 h 113"/>
                <a:gd name="T42" fmla="*/ 12 w 178"/>
                <a:gd name="T43" fmla="*/ 9 h 113"/>
                <a:gd name="T44" fmla="*/ 22 w 178"/>
                <a:gd name="T45" fmla="*/ 2 h 113"/>
                <a:gd name="T46" fmla="*/ 43 w 178"/>
                <a:gd name="T47" fmla="*/ 0 h 113"/>
                <a:gd name="T48" fmla="*/ 71 w 178"/>
                <a:gd name="T49" fmla="*/ 0 h 113"/>
                <a:gd name="T50" fmla="*/ 97 w 178"/>
                <a:gd name="T51" fmla="*/ 5 h 113"/>
                <a:gd name="T52" fmla="*/ 130 w 178"/>
                <a:gd name="T53" fmla="*/ 7 h 113"/>
                <a:gd name="T54" fmla="*/ 149 w 178"/>
                <a:gd name="T55" fmla="*/ 7 h 113"/>
                <a:gd name="T56" fmla="*/ 178 w 178"/>
                <a:gd name="T57" fmla="*/ 2 h 113"/>
                <a:gd name="T58" fmla="*/ 178 w 178"/>
                <a:gd name="T59" fmla="*/ 2 h 11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8"/>
                <a:gd name="T91" fmla="*/ 0 h 113"/>
                <a:gd name="T92" fmla="*/ 178 w 178"/>
                <a:gd name="T93" fmla="*/ 113 h 11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8" h="113">
                  <a:moveTo>
                    <a:pt x="178" y="2"/>
                  </a:moveTo>
                  <a:lnTo>
                    <a:pt x="178" y="2"/>
                  </a:lnTo>
                  <a:lnTo>
                    <a:pt x="171" y="23"/>
                  </a:lnTo>
                  <a:lnTo>
                    <a:pt x="166" y="42"/>
                  </a:lnTo>
                  <a:lnTo>
                    <a:pt x="161" y="71"/>
                  </a:lnTo>
                  <a:lnTo>
                    <a:pt x="161" y="92"/>
                  </a:lnTo>
                  <a:lnTo>
                    <a:pt x="171" y="111"/>
                  </a:lnTo>
                  <a:lnTo>
                    <a:pt x="147" y="113"/>
                  </a:lnTo>
                  <a:lnTo>
                    <a:pt x="116" y="113"/>
                  </a:lnTo>
                  <a:lnTo>
                    <a:pt x="93" y="111"/>
                  </a:lnTo>
                  <a:lnTo>
                    <a:pt x="62" y="108"/>
                  </a:lnTo>
                  <a:lnTo>
                    <a:pt x="43" y="111"/>
                  </a:lnTo>
                  <a:lnTo>
                    <a:pt x="22" y="113"/>
                  </a:lnTo>
                  <a:lnTo>
                    <a:pt x="19" y="111"/>
                  </a:lnTo>
                  <a:lnTo>
                    <a:pt x="15" y="106"/>
                  </a:lnTo>
                  <a:lnTo>
                    <a:pt x="7" y="99"/>
                  </a:lnTo>
                  <a:lnTo>
                    <a:pt x="3" y="87"/>
                  </a:lnTo>
                  <a:lnTo>
                    <a:pt x="0" y="71"/>
                  </a:lnTo>
                  <a:lnTo>
                    <a:pt x="0" y="49"/>
                  </a:lnTo>
                  <a:lnTo>
                    <a:pt x="0" y="35"/>
                  </a:lnTo>
                  <a:lnTo>
                    <a:pt x="5" y="19"/>
                  </a:lnTo>
                  <a:lnTo>
                    <a:pt x="12" y="9"/>
                  </a:lnTo>
                  <a:lnTo>
                    <a:pt x="22" y="2"/>
                  </a:lnTo>
                  <a:lnTo>
                    <a:pt x="43" y="0"/>
                  </a:lnTo>
                  <a:lnTo>
                    <a:pt x="71" y="0"/>
                  </a:lnTo>
                  <a:lnTo>
                    <a:pt x="97" y="5"/>
                  </a:lnTo>
                  <a:lnTo>
                    <a:pt x="130" y="7"/>
                  </a:lnTo>
                  <a:lnTo>
                    <a:pt x="149" y="7"/>
                  </a:lnTo>
                  <a:lnTo>
                    <a:pt x="178"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371" name="Freeform 99"/>
            <p:cNvSpPr>
              <a:spLocks/>
            </p:cNvSpPr>
            <p:nvPr/>
          </p:nvSpPr>
          <p:spPr bwMode="auto">
            <a:xfrm>
              <a:off x="1606" y="3115"/>
              <a:ext cx="158" cy="1"/>
            </a:xfrm>
            <a:custGeom>
              <a:avLst/>
              <a:gdLst>
                <a:gd name="T0" fmla="*/ 158 w 158"/>
                <a:gd name="T1" fmla="*/ 0 h 1"/>
                <a:gd name="T2" fmla="*/ 2 w 158"/>
                <a:gd name="T3" fmla="*/ 0 h 1"/>
                <a:gd name="T4" fmla="*/ 0 w 158"/>
                <a:gd name="T5" fmla="*/ 0 h 1"/>
                <a:gd name="T6" fmla="*/ 0 60000 65536"/>
                <a:gd name="T7" fmla="*/ 0 60000 65536"/>
                <a:gd name="T8" fmla="*/ 0 60000 65536"/>
                <a:gd name="T9" fmla="*/ 0 w 158"/>
                <a:gd name="T10" fmla="*/ 0 h 1"/>
                <a:gd name="T11" fmla="*/ 158 w 158"/>
                <a:gd name="T12" fmla="*/ 1 h 1"/>
              </a:gdLst>
              <a:ahLst/>
              <a:cxnLst>
                <a:cxn ang="T6">
                  <a:pos x="T0" y="T1"/>
                </a:cxn>
                <a:cxn ang="T7">
                  <a:pos x="T2" y="T3"/>
                </a:cxn>
                <a:cxn ang="T8">
                  <a:pos x="T4" y="T5"/>
                </a:cxn>
              </a:cxnLst>
              <a:rect l="T9" t="T10" r="T11" b="T12"/>
              <a:pathLst>
                <a:path w="158" h="1">
                  <a:moveTo>
                    <a:pt x="158" y="0"/>
                  </a:moveTo>
                  <a:lnTo>
                    <a:pt x="2"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72" name="Freeform 100"/>
            <p:cNvSpPr>
              <a:spLocks/>
            </p:cNvSpPr>
            <p:nvPr/>
          </p:nvSpPr>
          <p:spPr bwMode="auto">
            <a:xfrm>
              <a:off x="1731" y="3115"/>
              <a:ext cx="33" cy="57"/>
            </a:xfrm>
            <a:custGeom>
              <a:avLst/>
              <a:gdLst>
                <a:gd name="T0" fmla="*/ 0 w 33"/>
                <a:gd name="T1" fmla="*/ 57 h 57"/>
                <a:gd name="T2" fmla="*/ 7 w 33"/>
                <a:gd name="T3" fmla="*/ 43 h 57"/>
                <a:gd name="T4" fmla="*/ 33 w 33"/>
                <a:gd name="T5" fmla="*/ 0 h 57"/>
                <a:gd name="T6" fmla="*/ 0 60000 65536"/>
                <a:gd name="T7" fmla="*/ 0 60000 65536"/>
                <a:gd name="T8" fmla="*/ 0 60000 65536"/>
                <a:gd name="T9" fmla="*/ 0 w 33"/>
                <a:gd name="T10" fmla="*/ 0 h 57"/>
                <a:gd name="T11" fmla="*/ 33 w 33"/>
                <a:gd name="T12" fmla="*/ 57 h 57"/>
              </a:gdLst>
              <a:ahLst/>
              <a:cxnLst>
                <a:cxn ang="T6">
                  <a:pos x="T0" y="T1"/>
                </a:cxn>
                <a:cxn ang="T7">
                  <a:pos x="T2" y="T3"/>
                </a:cxn>
                <a:cxn ang="T8">
                  <a:pos x="T4" y="T5"/>
                </a:cxn>
              </a:cxnLst>
              <a:rect l="T9" t="T10" r="T11" b="T12"/>
              <a:pathLst>
                <a:path w="33" h="57">
                  <a:moveTo>
                    <a:pt x="0" y="57"/>
                  </a:moveTo>
                  <a:lnTo>
                    <a:pt x="7" y="43"/>
                  </a:lnTo>
                  <a:lnTo>
                    <a:pt x="33"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73" name="Line 101"/>
            <p:cNvSpPr>
              <a:spLocks noChangeShapeType="1"/>
            </p:cNvSpPr>
            <p:nvPr/>
          </p:nvSpPr>
          <p:spPr bwMode="auto">
            <a:xfrm flipV="1">
              <a:off x="1698" y="3200"/>
              <a:ext cx="17" cy="2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374" name="Line 102"/>
            <p:cNvSpPr>
              <a:spLocks noChangeShapeType="1"/>
            </p:cNvSpPr>
            <p:nvPr/>
          </p:nvSpPr>
          <p:spPr bwMode="auto">
            <a:xfrm flipV="1">
              <a:off x="1658" y="3259"/>
              <a:ext cx="21" cy="38"/>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375" name="Line 103"/>
            <p:cNvSpPr>
              <a:spLocks noChangeShapeType="1"/>
            </p:cNvSpPr>
            <p:nvPr/>
          </p:nvSpPr>
          <p:spPr bwMode="auto">
            <a:xfrm flipH="1">
              <a:off x="1601" y="3318"/>
              <a:ext cx="45" cy="78"/>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376" name="Freeform 104"/>
            <p:cNvSpPr>
              <a:spLocks/>
            </p:cNvSpPr>
            <p:nvPr/>
          </p:nvSpPr>
          <p:spPr bwMode="auto">
            <a:xfrm>
              <a:off x="1389" y="3396"/>
              <a:ext cx="212" cy="1"/>
            </a:xfrm>
            <a:custGeom>
              <a:avLst/>
              <a:gdLst>
                <a:gd name="T0" fmla="*/ 0 w 212"/>
                <a:gd name="T1" fmla="*/ 0 h 1"/>
                <a:gd name="T2" fmla="*/ 21 w 212"/>
                <a:gd name="T3" fmla="*/ 0 h 1"/>
                <a:gd name="T4" fmla="*/ 212 w 212"/>
                <a:gd name="T5" fmla="*/ 0 h 1"/>
                <a:gd name="T6" fmla="*/ 0 60000 65536"/>
                <a:gd name="T7" fmla="*/ 0 60000 65536"/>
                <a:gd name="T8" fmla="*/ 0 60000 65536"/>
                <a:gd name="T9" fmla="*/ 0 w 212"/>
                <a:gd name="T10" fmla="*/ 0 h 1"/>
                <a:gd name="T11" fmla="*/ 212 w 212"/>
                <a:gd name="T12" fmla="*/ 1 h 1"/>
              </a:gdLst>
              <a:ahLst/>
              <a:cxnLst>
                <a:cxn ang="T6">
                  <a:pos x="T0" y="T1"/>
                </a:cxn>
                <a:cxn ang="T7">
                  <a:pos x="T2" y="T3"/>
                </a:cxn>
                <a:cxn ang="T8">
                  <a:pos x="T4" y="T5"/>
                </a:cxn>
              </a:cxnLst>
              <a:rect l="T9" t="T10" r="T11" b="T12"/>
              <a:pathLst>
                <a:path w="212" h="1">
                  <a:moveTo>
                    <a:pt x="0" y="0"/>
                  </a:moveTo>
                  <a:lnTo>
                    <a:pt x="21" y="0"/>
                  </a:lnTo>
                  <a:lnTo>
                    <a:pt x="212"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77" name="Line 105"/>
            <p:cNvSpPr>
              <a:spLocks noChangeShapeType="1"/>
            </p:cNvSpPr>
            <p:nvPr/>
          </p:nvSpPr>
          <p:spPr bwMode="auto">
            <a:xfrm>
              <a:off x="1297" y="3396"/>
              <a:ext cx="56"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378" name="Line 106"/>
            <p:cNvSpPr>
              <a:spLocks noChangeShapeType="1"/>
            </p:cNvSpPr>
            <p:nvPr/>
          </p:nvSpPr>
          <p:spPr bwMode="auto">
            <a:xfrm>
              <a:off x="1195" y="3396"/>
              <a:ext cx="71"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379" name="Line 107"/>
            <p:cNvSpPr>
              <a:spLocks noChangeShapeType="1"/>
            </p:cNvSpPr>
            <p:nvPr/>
          </p:nvSpPr>
          <p:spPr bwMode="auto">
            <a:xfrm flipH="1">
              <a:off x="801" y="3396"/>
              <a:ext cx="352"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380" name="Line 108"/>
            <p:cNvSpPr>
              <a:spLocks noChangeShapeType="1"/>
            </p:cNvSpPr>
            <p:nvPr/>
          </p:nvSpPr>
          <p:spPr bwMode="auto">
            <a:xfrm flipH="1">
              <a:off x="801" y="3382"/>
              <a:ext cx="9" cy="14"/>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381" name="Line 109"/>
            <p:cNvSpPr>
              <a:spLocks noChangeShapeType="1"/>
            </p:cNvSpPr>
            <p:nvPr/>
          </p:nvSpPr>
          <p:spPr bwMode="auto">
            <a:xfrm flipH="1">
              <a:off x="817" y="3368"/>
              <a:ext cx="2" cy="2"/>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382" name="Line 110"/>
            <p:cNvSpPr>
              <a:spLocks noChangeShapeType="1"/>
            </p:cNvSpPr>
            <p:nvPr/>
          </p:nvSpPr>
          <p:spPr bwMode="auto">
            <a:xfrm flipH="1">
              <a:off x="831" y="3318"/>
              <a:ext cx="17" cy="2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383" name="Freeform 111"/>
            <p:cNvSpPr>
              <a:spLocks/>
            </p:cNvSpPr>
            <p:nvPr/>
          </p:nvSpPr>
          <p:spPr bwMode="auto">
            <a:xfrm>
              <a:off x="855" y="3205"/>
              <a:ext cx="57" cy="95"/>
            </a:xfrm>
            <a:custGeom>
              <a:avLst/>
              <a:gdLst>
                <a:gd name="T0" fmla="*/ 0 w 57"/>
                <a:gd name="T1" fmla="*/ 95 h 95"/>
                <a:gd name="T2" fmla="*/ 7 w 57"/>
                <a:gd name="T3" fmla="*/ 85 h 95"/>
                <a:gd name="T4" fmla="*/ 57 w 57"/>
                <a:gd name="T5" fmla="*/ 0 h 95"/>
                <a:gd name="T6" fmla="*/ 0 60000 65536"/>
                <a:gd name="T7" fmla="*/ 0 60000 65536"/>
                <a:gd name="T8" fmla="*/ 0 60000 65536"/>
                <a:gd name="T9" fmla="*/ 0 w 57"/>
                <a:gd name="T10" fmla="*/ 0 h 95"/>
                <a:gd name="T11" fmla="*/ 57 w 57"/>
                <a:gd name="T12" fmla="*/ 95 h 95"/>
              </a:gdLst>
              <a:ahLst/>
              <a:cxnLst>
                <a:cxn ang="T6">
                  <a:pos x="T0" y="T1"/>
                </a:cxn>
                <a:cxn ang="T7">
                  <a:pos x="T2" y="T3"/>
                </a:cxn>
                <a:cxn ang="T8">
                  <a:pos x="T4" y="T5"/>
                </a:cxn>
              </a:cxnLst>
              <a:rect l="T9" t="T10" r="T11" b="T12"/>
              <a:pathLst>
                <a:path w="57" h="95">
                  <a:moveTo>
                    <a:pt x="0" y="95"/>
                  </a:moveTo>
                  <a:lnTo>
                    <a:pt x="7" y="85"/>
                  </a:lnTo>
                  <a:lnTo>
                    <a:pt x="57"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84" name="Freeform 112"/>
            <p:cNvSpPr>
              <a:spLocks/>
            </p:cNvSpPr>
            <p:nvPr/>
          </p:nvSpPr>
          <p:spPr bwMode="auto">
            <a:xfrm>
              <a:off x="926" y="3325"/>
              <a:ext cx="579" cy="15"/>
            </a:xfrm>
            <a:custGeom>
              <a:avLst/>
              <a:gdLst>
                <a:gd name="T0" fmla="*/ 579 w 579"/>
                <a:gd name="T1" fmla="*/ 15 h 15"/>
                <a:gd name="T2" fmla="*/ 510 w 579"/>
                <a:gd name="T3" fmla="*/ 8 h 15"/>
                <a:gd name="T4" fmla="*/ 456 w 579"/>
                <a:gd name="T5" fmla="*/ 5 h 15"/>
                <a:gd name="T6" fmla="*/ 326 w 579"/>
                <a:gd name="T7" fmla="*/ 0 h 15"/>
                <a:gd name="T8" fmla="*/ 224 w 579"/>
                <a:gd name="T9" fmla="*/ 0 h 15"/>
                <a:gd name="T10" fmla="*/ 99 w 579"/>
                <a:gd name="T11" fmla="*/ 5 h 15"/>
                <a:gd name="T12" fmla="*/ 0 w 579"/>
                <a:gd name="T13" fmla="*/ 15 h 15"/>
                <a:gd name="T14" fmla="*/ 0 60000 65536"/>
                <a:gd name="T15" fmla="*/ 0 60000 65536"/>
                <a:gd name="T16" fmla="*/ 0 60000 65536"/>
                <a:gd name="T17" fmla="*/ 0 60000 65536"/>
                <a:gd name="T18" fmla="*/ 0 60000 65536"/>
                <a:gd name="T19" fmla="*/ 0 60000 65536"/>
                <a:gd name="T20" fmla="*/ 0 60000 65536"/>
                <a:gd name="T21" fmla="*/ 0 w 579"/>
                <a:gd name="T22" fmla="*/ 0 h 15"/>
                <a:gd name="T23" fmla="*/ 579 w 579"/>
                <a:gd name="T24" fmla="*/ 15 h 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9" h="15">
                  <a:moveTo>
                    <a:pt x="579" y="15"/>
                  </a:moveTo>
                  <a:lnTo>
                    <a:pt x="510" y="8"/>
                  </a:lnTo>
                  <a:lnTo>
                    <a:pt x="456" y="5"/>
                  </a:lnTo>
                  <a:lnTo>
                    <a:pt x="326" y="0"/>
                  </a:lnTo>
                  <a:lnTo>
                    <a:pt x="224" y="0"/>
                  </a:lnTo>
                  <a:lnTo>
                    <a:pt x="99" y="5"/>
                  </a:lnTo>
                  <a:lnTo>
                    <a:pt x="0" y="1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85" name="Freeform 113"/>
            <p:cNvSpPr>
              <a:spLocks/>
            </p:cNvSpPr>
            <p:nvPr/>
          </p:nvSpPr>
          <p:spPr bwMode="auto">
            <a:xfrm>
              <a:off x="1495" y="3051"/>
              <a:ext cx="19" cy="289"/>
            </a:xfrm>
            <a:custGeom>
              <a:avLst/>
              <a:gdLst>
                <a:gd name="T0" fmla="*/ 10 w 19"/>
                <a:gd name="T1" fmla="*/ 289 h 289"/>
                <a:gd name="T2" fmla="*/ 2 w 19"/>
                <a:gd name="T3" fmla="*/ 258 h 289"/>
                <a:gd name="T4" fmla="*/ 0 w 19"/>
                <a:gd name="T5" fmla="*/ 232 h 289"/>
                <a:gd name="T6" fmla="*/ 2 w 19"/>
                <a:gd name="T7" fmla="*/ 192 h 289"/>
                <a:gd name="T8" fmla="*/ 12 w 19"/>
                <a:gd name="T9" fmla="*/ 149 h 289"/>
                <a:gd name="T10" fmla="*/ 19 w 19"/>
                <a:gd name="T11" fmla="*/ 86 h 289"/>
                <a:gd name="T12" fmla="*/ 14 w 19"/>
                <a:gd name="T13" fmla="*/ 38 h 289"/>
                <a:gd name="T14" fmla="*/ 10 w 19"/>
                <a:gd name="T15" fmla="*/ 0 h 28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289"/>
                <a:gd name="T26" fmla="*/ 19 w 19"/>
                <a:gd name="T27" fmla="*/ 289 h 2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289">
                  <a:moveTo>
                    <a:pt x="10" y="289"/>
                  </a:moveTo>
                  <a:lnTo>
                    <a:pt x="2" y="258"/>
                  </a:lnTo>
                  <a:lnTo>
                    <a:pt x="0" y="232"/>
                  </a:lnTo>
                  <a:lnTo>
                    <a:pt x="2" y="192"/>
                  </a:lnTo>
                  <a:lnTo>
                    <a:pt x="12" y="149"/>
                  </a:lnTo>
                  <a:lnTo>
                    <a:pt x="19" y="86"/>
                  </a:lnTo>
                  <a:lnTo>
                    <a:pt x="14" y="38"/>
                  </a:lnTo>
                  <a:lnTo>
                    <a:pt x="1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86" name="Freeform 114"/>
            <p:cNvSpPr>
              <a:spLocks/>
            </p:cNvSpPr>
            <p:nvPr/>
          </p:nvSpPr>
          <p:spPr bwMode="auto">
            <a:xfrm>
              <a:off x="1505" y="3172"/>
              <a:ext cx="96" cy="168"/>
            </a:xfrm>
            <a:custGeom>
              <a:avLst/>
              <a:gdLst>
                <a:gd name="T0" fmla="*/ 0 w 96"/>
                <a:gd name="T1" fmla="*/ 168 h 168"/>
                <a:gd name="T2" fmla="*/ 2 w 96"/>
                <a:gd name="T3" fmla="*/ 165 h 168"/>
                <a:gd name="T4" fmla="*/ 2 w 96"/>
                <a:gd name="T5" fmla="*/ 165 h 168"/>
                <a:gd name="T6" fmla="*/ 11 w 96"/>
                <a:gd name="T7" fmla="*/ 135 h 168"/>
                <a:gd name="T8" fmla="*/ 23 w 96"/>
                <a:gd name="T9" fmla="*/ 111 h 168"/>
                <a:gd name="T10" fmla="*/ 40 w 96"/>
                <a:gd name="T11" fmla="*/ 90 h 168"/>
                <a:gd name="T12" fmla="*/ 61 w 96"/>
                <a:gd name="T13" fmla="*/ 71 h 168"/>
                <a:gd name="T14" fmla="*/ 75 w 96"/>
                <a:gd name="T15" fmla="*/ 54 h 168"/>
                <a:gd name="T16" fmla="*/ 89 w 96"/>
                <a:gd name="T17" fmla="*/ 38 h 168"/>
                <a:gd name="T18" fmla="*/ 92 w 96"/>
                <a:gd name="T19" fmla="*/ 16 h 168"/>
                <a:gd name="T20" fmla="*/ 96 w 96"/>
                <a:gd name="T21" fmla="*/ 0 h 1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6"/>
                <a:gd name="T34" fmla="*/ 0 h 168"/>
                <a:gd name="T35" fmla="*/ 96 w 96"/>
                <a:gd name="T36" fmla="*/ 168 h 1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6" h="168">
                  <a:moveTo>
                    <a:pt x="0" y="168"/>
                  </a:moveTo>
                  <a:lnTo>
                    <a:pt x="2" y="165"/>
                  </a:lnTo>
                  <a:lnTo>
                    <a:pt x="11" y="135"/>
                  </a:lnTo>
                  <a:lnTo>
                    <a:pt x="23" y="111"/>
                  </a:lnTo>
                  <a:lnTo>
                    <a:pt x="40" y="90"/>
                  </a:lnTo>
                  <a:lnTo>
                    <a:pt x="61" y="71"/>
                  </a:lnTo>
                  <a:lnTo>
                    <a:pt x="75" y="54"/>
                  </a:lnTo>
                  <a:lnTo>
                    <a:pt x="89" y="38"/>
                  </a:lnTo>
                  <a:lnTo>
                    <a:pt x="92" y="16"/>
                  </a:lnTo>
                  <a:lnTo>
                    <a:pt x="96"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87" name="Freeform 115"/>
            <p:cNvSpPr>
              <a:spLocks/>
            </p:cNvSpPr>
            <p:nvPr/>
          </p:nvSpPr>
          <p:spPr bwMode="auto">
            <a:xfrm>
              <a:off x="1594" y="2884"/>
              <a:ext cx="17" cy="288"/>
            </a:xfrm>
            <a:custGeom>
              <a:avLst/>
              <a:gdLst>
                <a:gd name="T0" fmla="*/ 7 w 17"/>
                <a:gd name="T1" fmla="*/ 0 h 288"/>
                <a:gd name="T2" fmla="*/ 0 w 17"/>
                <a:gd name="T3" fmla="*/ 42 h 288"/>
                <a:gd name="T4" fmla="*/ 0 w 17"/>
                <a:gd name="T5" fmla="*/ 75 h 288"/>
                <a:gd name="T6" fmla="*/ 3 w 17"/>
                <a:gd name="T7" fmla="*/ 106 h 288"/>
                <a:gd name="T8" fmla="*/ 10 w 17"/>
                <a:gd name="T9" fmla="*/ 137 h 288"/>
                <a:gd name="T10" fmla="*/ 17 w 17"/>
                <a:gd name="T11" fmla="*/ 184 h 288"/>
                <a:gd name="T12" fmla="*/ 14 w 17"/>
                <a:gd name="T13" fmla="*/ 231 h 288"/>
                <a:gd name="T14" fmla="*/ 12 w 17"/>
                <a:gd name="T15" fmla="*/ 243 h 288"/>
                <a:gd name="T16" fmla="*/ 7 w 17"/>
                <a:gd name="T17" fmla="*/ 288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288"/>
                <a:gd name="T29" fmla="*/ 17 w 17"/>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288">
                  <a:moveTo>
                    <a:pt x="7" y="0"/>
                  </a:moveTo>
                  <a:lnTo>
                    <a:pt x="0" y="42"/>
                  </a:lnTo>
                  <a:lnTo>
                    <a:pt x="0" y="75"/>
                  </a:lnTo>
                  <a:lnTo>
                    <a:pt x="3" y="106"/>
                  </a:lnTo>
                  <a:lnTo>
                    <a:pt x="10" y="137"/>
                  </a:lnTo>
                  <a:lnTo>
                    <a:pt x="17" y="184"/>
                  </a:lnTo>
                  <a:lnTo>
                    <a:pt x="14" y="231"/>
                  </a:lnTo>
                  <a:lnTo>
                    <a:pt x="12" y="243"/>
                  </a:lnTo>
                  <a:lnTo>
                    <a:pt x="7" y="288"/>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88" name="Freeform 116"/>
            <p:cNvSpPr>
              <a:spLocks/>
            </p:cNvSpPr>
            <p:nvPr/>
          </p:nvSpPr>
          <p:spPr bwMode="auto">
            <a:xfrm>
              <a:off x="1505" y="2884"/>
              <a:ext cx="96" cy="167"/>
            </a:xfrm>
            <a:custGeom>
              <a:avLst/>
              <a:gdLst>
                <a:gd name="T0" fmla="*/ 96 w 96"/>
                <a:gd name="T1" fmla="*/ 0 h 167"/>
                <a:gd name="T2" fmla="*/ 80 w 96"/>
                <a:gd name="T3" fmla="*/ 16 h 167"/>
                <a:gd name="T4" fmla="*/ 70 w 96"/>
                <a:gd name="T5" fmla="*/ 30 h 167"/>
                <a:gd name="T6" fmla="*/ 35 w 96"/>
                <a:gd name="T7" fmla="*/ 85 h 167"/>
                <a:gd name="T8" fmla="*/ 11 w 96"/>
                <a:gd name="T9" fmla="*/ 130 h 167"/>
                <a:gd name="T10" fmla="*/ 4 w 96"/>
                <a:gd name="T11" fmla="*/ 151 h 167"/>
                <a:gd name="T12" fmla="*/ 0 w 96"/>
                <a:gd name="T13" fmla="*/ 167 h 167"/>
                <a:gd name="T14" fmla="*/ 0 60000 65536"/>
                <a:gd name="T15" fmla="*/ 0 60000 65536"/>
                <a:gd name="T16" fmla="*/ 0 60000 65536"/>
                <a:gd name="T17" fmla="*/ 0 60000 65536"/>
                <a:gd name="T18" fmla="*/ 0 60000 65536"/>
                <a:gd name="T19" fmla="*/ 0 60000 65536"/>
                <a:gd name="T20" fmla="*/ 0 60000 65536"/>
                <a:gd name="T21" fmla="*/ 0 w 96"/>
                <a:gd name="T22" fmla="*/ 0 h 167"/>
                <a:gd name="T23" fmla="*/ 96 w 96"/>
                <a:gd name="T24" fmla="*/ 167 h 1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 h="167">
                  <a:moveTo>
                    <a:pt x="96" y="0"/>
                  </a:moveTo>
                  <a:lnTo>
                    <a:pt x="80" y="16"/>
                  </a:lnTo>
                  <a:lnTo>
                    <a:pt x="70" y="30"/>
                  </a:lnTo>
                  <a:lnTo>
                    <a:pt x="35" y="85"/>
                  </a:lnTo>
                  <a:lnTo>
                    <a:pt x="11" y="130"/>
                  </a:lnTo>
                  <a:lnTo>
                    <a:pt x="4" y="151"/>
                  </a:lnTo>
                  <a:lnTo>
                    <a:pt x="0" y="16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89" name="Freeform 117"/>
            <p:cNvSpPr>
              <a:spLocks/>
            </p:cNvSpPr>
            <p:nvPr/>
          </p:nvSpPr>
          <p:spPr bwMode="auto">
            <a:xfrm>
              <a:off x="919" y="2988"/>
              <a:ext cx="49" cy="352"/>
            </a:xfrm>
            <a:custGeom>
              <a:avLst/>
              <a:gdLst>
                <a:gd name="T0" fmla="*/ 7 w 49"/>
                <a:gd name="T1" fmla="*/ 352 h 352"/>
                <a:gd name="T2" fmla="*/ 14 w 49"/>
                <a:gd name="T3" fmla="*/ 312 h 352"/>
                <a:gd name="T4" fmla="*/ 14 w 49"/>
                <a:gd name="T5" fmla="*/ 281 h 352"/>
                <a:gd name="T6" fmla="*/ 11 w 49"/>
                <a:gd name="T7" fmla="*/ 243 h 352"/>
                <a:gd name="T8" fmla="*/ 7 w 49"/>
                <a:gd name="T9" fmla="*/ 215 h 352"/>
                <a:gd name="T10" fmla="*/ 2 w 49"/>
                <a:gd name="T11" fmla="*/ 158 h 352"/>
                <a:gd name="T12" fmla="*/ 0 w 49"/>
                <a:gd name="T13" fmla="*/ 115 h 352"/>
                <a:gd name="T14" fmla="*/ 2 w 49"/>
                <a:gd name="T15" fmla="*/ 85 h 352"/>
                <a:gd name="T16" fmla="*/ 7 w 49"/>
                <a:gd name="T17" fmla="*/ 63 h 352"/>
                <a:gd name="T18" fmla="*/ 28 w 49"/>
                <a:gd name="T19" fmla="*/ 33 h 352"/>
                <a:gd name="T20" fmla="*/ 30 w 49"/>
                <a:gd name="T21" fmla="*/ 28 h 352"/>
                <a:gd name="T22" fmla="*/ 49 w 49"/>
                <a:gd name="T23" fmla="*/ 0 h 3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9"/>
                <a:gd name="T37" fmla="*/ 0 h 352"/>
                <a:gd name="T38" fmla="*/ 49 w 49"/>
                <a:gd name="T39" fmla="*/ 352 h 3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9" h="352">
                  <a:moveTo>
                    <a:pt x="7" y="352"/>
                  </a:moveTo>
                  <a:lnTo>
                    <a:pt x="14" y="312"/>
                  </a:lnTo>
                  <a:lnTo>
                    <a:pt x="14" y="281"/>
                  </a:lnTo>
                  <a:lnTo>
                    <a:pt x="11" y="243"/>
                  </a:lnTo>
                  <a:lnTo>
                    <a:pt x="7" y="215"/>
                  </a:lnTo>
                  <a:lnTo>
                    <a:pt x="2" y="158"/>
                  </a:lnTo>
                  <a:lnTo>
                    <a:pt x="0" y="115"/>
                  </a:lnTo>
                  <a:lnTo>
                    <a:pt x="2" y="85"/>
                  </a:lnTo>
                  <a:lnTo>
                    <a:pt x="7" y="63"/>
                  </a:lnTo>
                  <a:lnTo>
                    <a:pt x="28" y="33"/>
                  </a:lnTo>
                  <a:lnTo>
                    <a:pt x="30" y="28"/>
                  </a:lnTo>
                  <a:lnTo>
                    <a:pt x="49"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90" name="Freeform 118"/>
            <p:cNvSpPr>
              <a:spLocks/>
            </p:cNvSpPr>
            <p:nvPr/>
          </p:nvSpPr>
          <p:spPr bwMode="auto">
            <a:xfrm>
              <a:off x="1020" y="2877"/>
              <a:ext cx="234" cy="19"/>
            </a:xfrm>
            <a:custGeom>
              <a:avLst/>
              <a:gdLst>
                <a:gd name="T0" fmla="*/ 0 w 234"/>
                <a:gd name="T1" fmla="*/ 19 h 19"/>
                <a:gd name="T2" fmla="*/ 26 w 234"/>
                <a:gd name="T3" fmla="*/ 4 h 19"/>
                <a:gd name="T4" fmla="*/ 47 w 234"/>
                <a:gd name="T5" fmla="*/ 0 h 19"/>
                <a:gd name="T6" fmla="*/ 83 w 234"/>
                <a:gd name="T7" fmla="*/ 0 h 19"/>
                <a:gd name="T8" fmla="*/ 116 w 234"/>
                <a:gd name="T9" fmla="*/ 9 h 19"/>
                <a:gd name="T10" fmla="*/ 142 w 234"/>
                <a:gd name="T11" fmla="*/ 14 h 19"/>
                <a:gd name="T12" fmla="*/ 170 w 234"/>
                <a:gd name="T13" fmla="*/ 16 h 19"/>
                <a:gd name="T14" fmla="*/ 206 w 234"/>
                <a:gd name="T15" fmla="*/ 14 h 19"/>
                <a:gd name="T16" fmla="*/ 234 w 234"/>
                <a:gd name="T17" fmla="*/ 7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4"/>
                <a:gd name="T28" fmla="*/ 0 h 19"/>
                <a:gd name="T29" fmla="*/ 234 w 234"/>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4" h="19">
                  <a:moveTo>
                    <a:pt x="0" y="19"/>
                  </a:moveTo>
                  <a:lnTo>
                    <a:pt x="26" y="4"/>
                  </a:lnTo>
                  <a:lnTo>
                    <a:pt x="47" y="0"/>
                  </a:lnTo>
                  <a:lnTo>
                    <a:pt x="83" y="0"/>
                  </a:lnTo>
                  <a:lnTo>
                    <a:pt x="116" y="9"/>
                  </a:lnTo>
                  <a:lnTo>
                    <a:pt x="142" y="14"/>
                  </a:lnTo>
                  <a:lnTo>
                    <a:pt x="170" y="16"/>
                  </a:lnTo>
                  <a:lnTo>
                    <a:pt x="206" y="14"/>
                  </a:lnTo>
                  <a:lnTo>
                    <a:pt x="234" y="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91" name="Freeform 119"/>
            <p:cNvSpPr>
              <a:spLocks/>
            </p:cNvSpPr>
            <p:nvPr/>
          </p:nvSpPr>
          <p:spPr bwMode="auto">
            <a:xfrm>
              <a:off x="1424" y="2879"/>
              <a:ext cx="177" cy="9"/>
            </a:xfrm>
            <a:custGeom>
              <a:avLst/>
              <a:gdLst>
                <a:gd name="T0" fmla="*/ 0 w 177"/>
                <a:gd name="T1" fmla="*/ 0 h 9"/>
                <a:gd name="T2" fmla="*/ 31 w 177"/>
                <a:gd name="T3" fmla="*/ 2 h 9"/>
                <a:gd name="T4" fmla="*/ 59 w 177"/>
                <a:gd name="T5" fmla="*/ 5 h 9"/>
                <a:gd name="T6" fmla="*/ 106 w 177"/>
                <a:gd name="T7" fmla="*/ 9 h 9"/>
                <a:gd name="T8" fmla="*/ 147 w 177"/>
                <a:gd name="T9" fmla="*/ 7 h 9"/>
                <a:gd name="T10" fmla="*/ 177 w 177"/>
                <a:gd name="T11" fmla="*/ 5 h 9"/>
                <a:gd name="T12" fmla="*/ 0 60000 65536"/>
                <a:gd name="T13" fmla="*/ 0 60000 65536"/>
                <a:gd name="T14" fmla="*/ 0 60000 65536"/>
                <a:gd name="T15" fmla="*/ 0 60000 65536"/>
                <a:gd name="T16" fmla="*/ 0 60000 65536"/>
                <a:gd name="T17" fmla="*/ 0 60000 65536"/>
                <a:gd name="T18" fmla="*/ 0 w 177"/>
                <a:gd name="T19" fmla="*/ 0 h 9"/>
                <a:gd name="T20" fmla="*/ 177 w 177"/>
                <a:gd name="T21" fmla="*/ 9 h 9"/>
              </a:gdLst>
              <a:ahLst/>
              <a:cxnLst>
                <a:cxn ang="T12">
                  <a:pos x="T0" y="T1"/>
                </a:cxn>
                <a:cxn ang="T13">
                  <a:pos x="T2" y="T3"/>
                </a:cxn>
                <a:cxn ang="T14">
                  <a:pos x="T4" y="T5"/>
                </a:cxn>
                <a:cxn ang="T15">
                  <a:pos x="T6" y="T7"/>
                </a:cxn>
                <a:cxn ang="T16">
                  <a:pos x="T8" y="T9"/>
                </a:cxn>
                <a:cxn ang="T17">
                  <a:pos x="T10" y="T11"/>
                </a:cxn>
              </a:cxnLst>
              <a:rect l="T18" t="T19" r="T20" b="T21"/>
              <a:pathLst>
                <a:path w="177" h="9">
                  <a:moveTo>
                    <a:pt x="0" y="0"/>
                  </a:moveTo>
                  <a:lnTo>
                    <a:pt x="31" y="2"/>
                  </a:lnTo>
                  <a:lnTo>
                    <a:pt x="59" y="5"/>
                  </a:lnTo>
                  <a:lnTo>
                    <a:pt x="106" y="9"/>
                  </a:lnTo>
                  <a:lnTo>
                    <a:pt x="147" y="7"/>
                  </a:lnTo>
                  <a:lnTo>
                    <a:pt x="177"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92" name="Freeform 120"/>
            <p:cNvSpPr>
              <a:spLocks/>
            </p:cNvSpPr>
            <p:nvPr/>
          </p:nvSpPr>
          <p:spPr bwMode="auto">
            <a:xfrm>
              <a:off x="926" y="2884"/>
              <a:ext cx="328" cy="172"/>
            </a:xfrm>
            <a:custGeom>
              <a:avLst/>
              <a:gdLst>
                <a:gd name="T0" fmla="*/ 328 w 328"/>
                <a:gd name="T1" fmla="*/ 0 h 172"/>
                <a:gd name="T2" fmla="*/ 309 w 328"/>
                <a:gd name="T3" fmla="*/ 21 h 172"/>
                <a:gd name="T4" fmla="*/ 297 w 328"/>
                <a:gd name="T5" fmla="*/ 38 h 172"/>
                <a:gd name="T6" fmla="*/ 290 w 328"/>
                <a:gd name="T7" fmla="*/ 56 h 172"/>
                <a:gd name="T8" fmla="*/ 283 w 328"/>
                <a:gd name="T9" fmla="*/ 80 h 172"/>
                <a:gd name="T10" fmla="*/ 271 w 328"/>
                <a:gd name="T11" fmla="*/ 113 h 172"/>
                <a:gd name="T12" fmla="*/ 250 w 328"/>
                <a:gd name="T13" fmla="*/ 144 h 172"/>
                <a:gd name="T14" fmla="*/ 231 w 328"/>
                <a:gd name="T15" fmla="*/ 167 h 172"/>
                <a:gd name="T16" fmla="*/ 196 w 328"/>
                <a:gd name="T17" fmla="*/ 160 h 172"/>
                <a:gd name="T18" fmla="*/ 170 w 328"/>
                <a:gd name="T19" fmla="*/ 160 h 172"/>
                <a:gd name="T20" fmla="*/ 141 w 328"/>
                <a:gd name="T21" fmla="*/ 163 h 172"/>
                <a:gd name="T22" fmla="*/ 113 w 328"/>
                <a:gd name="T23" fmla="*/ 167 h 172"/>
                <a:gd name="T24" fmla="*/ 71 w 328"/>
                <a:gd name="T25" fmla="*/ 172 h 172"/>
                <a:gd name="T26" fmla="*/ 30 w 328"/>
                <a:gd name="T27" fmla="*/ 172 h 172"/>
                <a:gd name="T28" fmla="*/ 0 w 328"/>
                <a:gd name="T29" fmla="*/ 167 h 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8"/>
                <a:gd name="T46" fmla="*/ 0 h 172"/>
                <a:gd name="T47" fmla="*/ 328 w 328"/>
                <a:gd name="T48" fmla="*/ 172 h 1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8" h="172">
                  <a:moveTo>
                    <a:pt x="328" y="0"/>
                  </a:moveTo>
                  <a:lnTo>
                    <a:pt x="309" y="21"/>
                  </a:lnTo>
                  <a:lnTo>
                    <a:pt x="297" y="38"/>
                  </a:lnTo>
                  <a:lnTo>
                    <a:pt x="290" y="56"/>
                  </a:lnTo>
                  <a:lnTo>
                    <a:pt x="283" y="80"/>
                  </a:lnTo>
                  <a:lnTo>
                    <a:pt x="271" y="113"/>
                  </a:lnTo>
                  <a:lnTo>
                    <a:pt x="250" y="144"/>
                  </a:lnTo>
                  <a:lnTo>
                    <a:pt x="231" y="167"/>
                  </a:lnTo>
                  <a:lnTo>
                    <a:pt x="196" y="160"/>
                  </a:lnTo>
                  <a:lnTo>
                    <a:pt x="170" y="160"/>
                  </a:lnTo>
                  <a:lnTo>
                    <a:pt x="141" y="163"/>
                  </a:lnTo>
                  <a:lnTo>
                    <a:pt x="113" y="167"/>
                  </a:lnTo>
                  <a:lnTo>
                    <a:pt x="71" y="172"/>
                  </a:lnTo>
                  <a:lnTo>
                    <a:pt x="30" y="172"/>
                  </a:lnTo>
                  <a:lnTo>
                    <a:pt x="0" y="16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93" name="Freeform 121"/>
            <p:cNvSpPr>
              <a:spLocks/>
            </p:cNvSpPr>
            <p:nvPr/>
          </p:nvSpPr>
          <p:spPr bwMode="auto">
            <a:xfrm>
              <a:off x="1301" y="3040"/>
              <a:ext cx="204" cy="23"/>
            </a:xfrm>
            <a:custGeom>
              <a:avLst/>
              <a:gdLst>
                <a:gd name="T0" fmla="*/ 204 w 204"/>
                <a:gd name="T1" fmla="*/ 11 h 23"/>
                <a:gd name="T2" fmla="*/ 204 w 204"/>
                <a:gd name="T3" fmla="*/ 11 h 23"/>
                <a:gd name="T4" fmla="*/ 201 w 204"/>
                <a:gd name="T5" fmla="*/ 11 h 23"/>
                <a:gd name="T6" fmla="*/ 173 w 204"/>
                <a:gd name="T7" fmla="*/ 2 h 23"/>
                <a:gd name="T8" fmla="*/ 149 w 204"/>
                <a:gd name="T9" fmla="*/ 0 h 23"/>
                <a:gd name="T10" fmla="*/ 123 w 204"/>
                <a:gd name="T11" fmla="*/ 2 h 23"/>
                <a:gd name="T12" fmla="*/ 95 w 204"/>
                <a:gd name="T13" fmla="*/ 11 h 23"/>
                <a:gd name="T14" fmla="*/ 76 w 204"/>
                <a:gd name="T15" fmla="*/ 19 h 23"/>
                <a:gd name="T16" fmla="*/ 57 w 204"/>
                <a:gd name="T17" fmla="*/ 23 h 23"/>
                <a:gd name="T18" fmla="*/ 24 w 204"/>
                <a:gd name="T19" fmla="*/ 19 h 23"/>
                <a:gd name="T20" fmla="*/ 0 w 204"/>
                <a:gd name="T21" fmla="*/ 11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4"/>
                <a:gd name="T34" fmla="*/ 0 h 23"/>
                <a:gd name="T35" fmla="*/ 204 w 204"/>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4" h="23">
                  <a:moveTo>
                    <a:pt x="204" y="11"/>
                  </a:moveTo>
                  <a:lnTo>
                    <a:pt x="204" y="11"/>
                  </a:lnTo>
                  <a:lnTo>
                    <a:pt x="201" y="11"/>
                  </a:lnTo>
                  <a:lnTo>
                    <a:pt x="173" y="2"/>
                  </a:lnTo>
                  <a:lnTo>
                    <a:pt x="149" y="0"/>
                  </a:lnTo>
                  <a:lnTo>
                    <a:pt x="123" y="2"/>
                  </a:lnTo>
                  <a:lnTo>
                    <a:pt x="95" y="11"/>
                  </a:lnTo>
                  <a:lnTo>
                    <a:pt x="76" y="19"/>
                  </a:lnTo>
                  <a:lnTo>
                    <a:pt x="57" y="23"/>
                  </a:lnTo>
                  <a:lnTo>
                    <a:pt x="24" y="19"/>
                  </a:lnTo>
                  <a:lnTo>
                    <a:pt x="0" y="1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94" name="Freeform 122"/>
            <p:cNvSpPr>
              <a:spLocks/>
            </p:cNvSpPr>
            <p:nvPr/>
          </p:nvSpPr>
          <p:spPr bwMode="auto">
            <a:xfrm>
              <a:off x="1157" y="2884"/>
              <a:ext cx="144" cy="241"/>
            </a:xfrm>
            <a:custGeom>
              <a:avLst/>
              <a:gdLst>
                <a:gd name="T0" fmla="*/ 97 w 144"/>
                <a:gd name="T1" fmla="*/ 0 h 241"/>
                <a:gd name="T2" fmla="*/ 99 w 144"/>
                <a:gd name="T3" fmla="*/ 14 h 241"/>
                <a:gd name="T4" fmla="*/ 99 w 144"/>
                <a:gd name="T5" fmla="*/ 26 h 241"/>
                <a:gd name="T6" fmla="*/ 97 w 144"/>
                <a:gd name="T7" fmla="*/ 52 h 241"/>
                <a:gd name="T8" fmla="*/ 97 w 144"/>
                <a:gd name="T9" fmla="*/ 71 h 241"/>
                <a:gd name="T10" fmla="*/ 85 w 144"/>
                <a:gd name="T11" fmla="*/ 82 h 241"/>
                <a:gd name="T12" fmla="*/ 78 w 144"/>
                <a:gd name="T13" fmla="*/ 92 h 241"/>
                <a:gd name="T14" fmla="*/ 71 w 144"/>
                <a:gd name="T15" fmla="*/ 113 h 241"/>
                <a:gd name="T16" fmla="*/ 66 w 144"/>
                <a:gd name="T17" fmla="*/ 130 h 241"/>
                <a:gd name="T18" fmla="*/ 55 w 144"/>
                <a:gd name="T19" fmla="*/ 156 h 241"/>
                <a:gd name="T20" fmla="*/ 45 w 144"/>
                <a:gd name="T21" fmla="*/ 175 h 241"/>
                <a:gd name="T22" fmla="*/ 21 w 144"/>
                <a:gd name="T23" fmla="*/ 210 h 241"/>
                <a:gd name="T24" fmla="*/ 0 w 144"/>
                <a:gd name="T25" fmla="*/ 236 h 241"/>
                <a:gd name="T26" fmla="*/ 26 w 144"/>
                <a:gd name="T27" fmla="*/ 241 h 241"/>
                <a:gd name="T28" fmla="*/ 47 w 144"/>
                <a:gd name="T29" fmla="*/ 241 h 241"/>
                <a:gd name="T30" fmla="*/ 88 w 144"/>
                <a:gd name="T31" fmla="*/ 241 h 241"/>
                <a:gd name="T32" fmla="*/ 118 w 144"/>
                <a:gd name="T33" fmla="*/ 241 h 241"/>
                <a:gd name="T34" fmla="*/ 133 w 144"/>
                <a:gd name="T35" fmla="*/ 238 h 241"/>
                <a:gd name="T36" fmla="*/ 144 w 144"/>
                <a:gd name="T37" fmla="*/ 236 h 24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44"/>
                <a:gd name="T58" fmla="*/ 0 h 241"/>
                <a:gd name="T59" fmla="*/ 144 w 144"/>
                <a:gd name="T60" fmla="*/ 241 h 24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44" h="241">
                  <a:moveTo>
                    <a:pt x="97" y="0"/>
                  </a:moveTo>
                  <a:lnTo>
                    <a:pt x="99" y="14"/>
                  </a:lnTo>
                  <a:lnTo>
                    <a:pt x="99" y="26"/>
                  </a:lnTo>
                  <a:lnTo>
                    <a:pt x="97" y="52"/>
                  </a:lnTo>
                  <a:lnTo>
                    <a:pt x="97" y="71"/>
                  </a:lnTo>
                  <a:lnTo>
                    <a:pt x="85" y="82"/>
                  </a:lnTo>
                  <a:lnTo>
                    <a:pt x="78" y="92"/>
                  </a:lnTo>
                  <a:lnTo>
                    <a:pt x="71" y="113"/>
                  </a:lnTo>
                  <a:lnTo>
                    <a:pt x="66" y="130"/>
                  </a:lnTo>
                  <a:lnTo>
                    <a:pt x="55" y="156"/>
                  </a:lnTo>
                  <a:lnTo>
                    <a:pt x="45" y="175"/>
                  </a:lnTo>
                  <a:lnTo>
                    <a:pt x="21" y="210"/>
                  </a:lnTo>
                  <a:lnTo>
                    <a:pt x="0" y="236"/>
                  </a:lnTo>
                  <a:lnTo>
                    <a:pt x="26" y="241"/>
                  </a:lnTo>
                  <a:lnTo>
                    <a:pt x="47" y="241"/>
                  </a:lnTo>
                  <a:lnTo>
                    <a:pt x="88" y="241"/>
                  </a:lnTo>
                  <a:lnTo>
                    <a:pt x="118" y="241"/>
                  </a:lnTo>
                  <a:lnTo>
                    <a:pt x="133" y="238"/>
                  </a:lnTo>
                  <a:lnTo>
                    <a:pt x="144" y="23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95" name="Freeform 123"/>
            <p:cNvSpPr>
              <a:spLocks/>
            </p:cNvSpPr>
            <p:nvPr/>
          </p:nvSpPr>
          <p:spPr bwMode="auto">
            <a:xfrm>
              <a:off x="1254" y="2955"/>
              <a:ext cx="104" cy="4"/>
            </a:xfrm>
            <a:custGeom>
              <a:avLst/>
              <a:gdLst>
                <a:gd name="T0" fmla="*/ 0 w 104"/>
                <a:gd name="T1" fmla="*/ 0 h 4"/>
                <a:gd name="T2" fmla="*/ 14 w 104"/>
                <a:gd name="T3" fmla="*/ 2 h 4"/>
                <a:gd name="T4" fmla="*/ 28 w 104"/>
                <a:gd name="T5" fmla="*/ 4 h 4"/>
                <a:gd name="T6" fmla="*/ 73 w 104"/>
                <a:gd name="T7" fmla="*/ 4 h 4"/>
                <a:gd name="T8" fmla="*/ 92 w 104"/>
                <a:gd name="T9" fmla="*/ 2 h 4"/>
                <a:gd name="T10" fmla="*/ 104 w 104"/>
                <a:gd name="T11" fmla="*/ 0 h 4"/>
                <a:gd name="T12" fmla="*/ 0 60000 65536"/>
                <a:gd name="T13" fmla="*/ 0 60000 65536"/>
                <a:gd name="T14" fmla="*/ 0 60000 65536"/>
                <a:gd name="T15" fmla="*/ 0 60000 65536"/>
                <a:gd name="T16" fmla="*/ 0 60000 65536"/>
                <a:gd name="T17" fmla="*/ 0 60000 65536"/>
                <a:gd name="T18" fmla="*/ 0 w 104"/>
                <a:gd name="T19" fmla="*/ 0 h 4"/>
                <a:gd name="T20" fmla="*/ 104 w 104"/>
                <a:gd name="T21" fmla="*/ 4 h 4"/>
              </a:gdLst>
              <a:ahLst/>
              <a:cxnLst>
                <a:cxn ang="T12">
                  <a:pos x="T0" y="T1"/>
                </a:cxn>
                <a:cxn ang="T13">
                  <a:pos x="T2" y="T3"/>
                </a:cxn>
                <a:cxn ang="T14">
                  <a:pos x="T4" y="T5"/>
                </a:cxn>
                <a:cxn ang="T15">
                  <a:pos x="T6" y="T7"/>
                </a:cxn>
                <a:cxn ang="T16">
                  <a:pos x="T8" y="T9"/>
                </a:cxn>
                <a:cxn ang="T17">
                  <a:pos x="T10" y="T11"/>
                </a:cxn>
              </a:cxnLst>
              <a:rect l="T18" t="T19" r="T20" b="T21"/>
              <a:pathLst>
                <a:path w="104" h="4">
                  <a:moveTo>
                    <a:pt x="0" y="0"/>
                  </a:moveTo>
                  <a:lnTo>
                    <a:pt x="14" y="2"/>
                  </a:lnTo>
                  <a:lnTo>
                    <a:pt x="28" y="4"/>
                  </a:lnTo>
                  <a:lnTo>
                    <a:pt x="73" y="4"/>
                  </a:lnTo>
                  <a:lnTo>
                    <a:pt x="92" y="2"/>
                  </a:lnTo>
                  <a:lnTo>
                    <a:pt x="104"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96" name="Freeform 124"/>
            <p:cNvSpPr>
              <a:spLocks/>
            </p:cNvSpPr>
            <p:nvPr/>
          </p:nvSpPr>
          <p:spPr bwMode="auto">
            <a:xfrm>
              <a:off x="1157" y="3051"/>
              <a:ext cx="3" cy="69"/>
            </a:xfrm>
            <a:custGeom>
              <a:avLst/>
              <a:gdLst>
                <a:gd name="T0" fmla="*/ 0 w 3"/>
                <a:gd name="T1" fmla="*/ 0 h 69"/>
                <a:gd name="T2" fmla="*/ 3 w 3"/>
                <a:gd name="T3" fmla="*/ 15 h 69"/>
                <a:gd name="T4" fmla="*/ 3 w 3"/>
                <a:gd name="T5" fmla="*/ 24 h 69"/>
                <a:gd name="T6" fmla="*/ 3 w 3"/>
                <a:gd name="T7" fmla="*/ 50 h 69"/>
                <a:gd name="T8" fmla="*/ 0 w 3"/>
                <a:gd name="T9" fmla="*/ 69 h 69"/>
                <a:gd name="T10" fmla="*/ 0 60000 65536"/>
                <a:gd name="T11" fmla="*/ 0 60000 65536"/>
                <a:gd name="T12" fmla="*/ 0 60000 65536"/>
                <a:gd name="T13" fmla="*/ 0 60000 65536"/>
                <a:gd name="T14" fmla="*/ 0 60000 65536"/>
                <a:gd name="T15" fmla="*/ 0 w 3"/>
                <a:gd name="T16" fmla="*/ 0 h 69"/>
                <a:gd name="T17" fmla="*/ 3 w 3"/>
                <a:gd name="T18" fmla="*/ 69 h 69"/>
              </a:gdLst>
              <a:ahLst/>
              <a:cxnLst>
                <a:cxn ang="T10">
                  <a:pos x="T0" y="T1"/>
                </a:cxn>
                <a:cxn ang="T11">
                  <a:pos x="T2" y="T3"/>
                </a:cxn>
                <a:cxn ang="T12">
                  <a:pos x="T4" y="T5"/>
                </a:cxn>
                <a:cxn ang="T13">
                  <a:pos x="T6" y="T7"/>
                </a:cxn>
                <a:cxn ang="T14">
                  <a:pos x="T8" y="T9"/>
                </a:cxn>
              </a:cxnLst>
              <a:rect l="T15" t="T16" r="T17" b="T18"/>
              <a:pathLst>
                <a:path w="3" h="69">
                  <a:moveTo>
                    <a:pt x="0" y="0"/>
                  </a:moveTo>
                  <a:lnTo>
                    <a:pt x="3" y="15"/>
                  </a:lnTo>
                  <a:lnTo>
                    <a:pt x="3" y="24"/>
                  </a:lnTo>
                  <a:lnTo>
                    <a:pt x="3" y="50"/>
                  </a:lnTo>
                  <a:lnTo>
                    <a:pt x="0" y="69"/>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97" name="Freeform 125"/>
            <p:cNvSpPr>
              <a:spLocks/>
            </p:cNvSpPr>
            <p:nvPr/>
          </p:nvSpPr>
          <p:spPr bwMode="auto">
            <a:xfrm>
              <a:off x="1297" y="3051"/>
              <a:ext cx="4" cy="69"/>
            </a:xfrm>
            <a:custGeom>
              <a:avLst/>
              <a:gdLst>
                <a:gd name="T0" fmla="*/ 4 w 4"/>
                <a:gd name="T1" fmla="*/ 0 h 69"/>
                <a:gd name="T2" fmla="*/ 0 w 4"/>
                <a:gd name="T3" fmla="*/ 19 h 69"/>
                <a:gd name="T4" fmla="*/ 0 w 4"/>
                <a:gd name="T5" fmla="*/ 34 h 69"/>
                <a:gd name="T6" fmla="*/ 0 w 4"/>
                <a:gd name="T7" fmla="*/ 55 h 69"/>
                <a:gd name="T8" fmla="*/ 4 w 4"/>
                <a:gd name="T9" fmla="*/ 69 h 69"/>
                <a:gd name="T10" fmla="*/ 0 60000 65536"/>
                <a:gd name="T11" fmla="*/ 0 60000 65536"/>
                <a:gd name="T12" fmla="*/ 0 60000 65536"/>
                <a:gd name="T13" fmla="*/ 0 60000 65536"/>
                <a:gd name="T14" fmla="*/ 0 60000 65536"/>
                <a:gd name="T15" fmla="*/ 0 w 4"/>
                <a:gd name="T16" fmla="*/ 0 h 69"/>
                <a:gd name="T17" fmla="*/ 4 w 4"/>
                <a:gd name="T18" fmla="*/ 69 h 69"/>
              </a:gdLst>
              <a:ahLst/>
              <a:cxnLst>
                <a:cxn ang="T10">
                  <a:pos x="T0" y="T1"/>
                </a:cxn>
                <a:cxn ang="T11">
                  <a:pos x="T2" y="T3"/>
                </a:cxn>
                <a:cxn ang="T12">
                  <a:pos x="T4" y="T5"/>
                </a:cxn>
                <a:cxn ang="T13">
                  <a:pos x="T6" y="T7"/>
                </a:cxn>
                <a:cxn ang="T14">
                  <a:pos x="T8" y="T9"/>
                </a:cxn>
              </a:cxnLst>
              <a:rect l="T15" t="T16" r="T17" b="T18"/>
              <a:pathLst>
                <a:path w="4" h="69">
                  <a:moveTo>
                    <a:pt x="4" y="0"/>
                  </a:moveTo>
                  <a:lnTo>
                    <a:pt x="0" y="19"/>
                  </a:lnTo>
                  <a:lnTo>
                    <a:pt x="0" y="34"/>
                  </a:lnTo>
                  <a:lnTo>
                    <a:pt x="0" y="55"/>
                  </a:lnTo>
                  <a:lnTo>
                    <a:pt x="4" y="69"/>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98" name="Freeform 126"/>
            <p:cNvSpPr>
              <a:spLocks/>
            </p:cNvSpPr>
            <p:nvPr/>
          </p:nvSpPr>
          <p:spPr bwMode="auto">
            <a:xfrm>
              <a:off x="1301" y="2959"/>
              <a:ext cx="57" cy="92"/>
            </a:xfrm>
            <a:custGeom>
              <a:avLst/>
              <a:gdLst>
                <a:gd name="T0" fmla="*/ 57 w 57"/>
                <a:gd name="T1" fmla="*/ 0 h 92"/>
                <a:gd name="T2" fmla="*/ 41 w 57"/>
                <a:gd name="T3" fmla="*/ 33 h 92"/>
                <a:gd name="T4" fmla="*/ 29 w 57"/>
                <a:gd name="T5" fmla="*/ 59 h 92"/>
                <a:gd name="T6" fmla="*/ 22 w 57"/>
                <a:gd name="T7" fmla="*/ 66 h 92"/>
                <a:gd name="T8" fmla="*/ 12 w 57"/>
                <a:gd name="T9" fmla="*/ 76 h 92"/>
                <a:gd name="T10" fmla="*/ 3 w 57"/>
                <a:gd name="T11" fmla="*/ 83 h 92"/>
                <a:gd name="T12" fmla="*/ 0 w 57"/>
                <a:gd name="T13" fmla="*/ 92 h 92"/>
                <a:gd name="T14" fmla="*/ 0 60000 65536"/>
                <a:gd name="T15" fmla="*/ 0 60000 65536"/>
                <a:gd name="T16" fmla="*/ 0 60000 65536"/>
                <a:gd name="T17" fmla="*/ 0 60000 65536"/>
                <a:gd name="T18" fmla="*/ 0 60000 65536"/>
                <a:gd name="T19" fmla="*/ 0 60000 65536"/>
                <a:gd name="T20" fmla="*/ 0 60000 65536"/>
                <a:gd name="T21" fmla="*/ 0 w 57"/>
                <a:gd name="T22" fmla="*/ 0 h 92"/>
                <a:gd name="T23" fmla="*/ 57 w 57"/>
                <a:gd name="T24" fmla="*/ 92 h 9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 h="92">
                  <a:moveTo>
                    <a:pt x="57" y="0"/>
                  </a:moveTo>
                  <a:lnTo>
                    <a:pt x="41" y="33"/>
                  </a:lnTo>
                  <a:lnTo>
                    <a:pt x="29" y="59"/>
                  </a:lnTo>
                  <a:lnTo>
                    <a:pt x="22" y="66"/>
                  </a:lnTo>
                  <a:lnTo>
                    <a:pt x="12" y="76"/>
                  </a:lnTo>
                  <a:lnTo>
                    <a:pt x="3" y="83"/>
                  </a:lnTo>
                  <a:lnTo>
                    <a:pt x="0" y="9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399" name="Freeform 127"/>
            <p:cNvSpPr>
              <a:spLocks/>
            </p:cNvSpPr>
            <p:nvPr/>
          </p:nvSpPr>
          <p:spPr bwMode="auto">
            <a:xfrm>
              <a:off x="1006" y="3103"/>
              <a:ext cx="69" cy="76"/>
            </a:xfrm>
            <a:custGeom>
              <a:avLst/>
              <a:gdLst>
                <a:gd name="T0" fmla="*/ 64 w 69"/>
                <a:gd name="T1" fmla="*/ 55 h 76"/>
                <a:gd name="T2" fmla="*/ 59 w 69"/>
                <a:gd name="T3" fmla="*/ 67 h 76"/>
                <a:gd name="T4" fmla="*/ 50 w 69"/>
                <a:gd name="T5" fmla="*/ 71 h 76"/>
                <a:gd name="T6" fmla="*/ 33 w 69"/>
                <a:gd name="T7" fmla="*/ 76 h 76"/>
                <a:gd name="T8" fmla="*/ 19 w 69"/>
                <a:gd name="T9" fmla="*/ 71 h 76"/>
                <a:gd name="T10" fmla="*/ 7 w 69"/>
                <a:gd name="T11" fmla="*/ 55 h 76"/>
                <a:gd name="T12" fmla="*/ 2 w 69"/>
                <a:gd name="T13" fmla="*/ 41 h 76"/>
                <a:gd name="T14" fmla="*/ 0 w 69"/>
                <a:gd name="T15" fmla="*/ 22 h 76"/>
                <a:gd name="T16" fmla="*/ 5 w 69"/>
                <a:gd name="T17" fmla="*/ 10 h 76"/>
                <a:gd name="T18" fmla="*/ 19 w 69"/>
                <a:gd name="T19" fmla="*/ 3 h 76"/>
                <a:gd name="T20" fmla="*/ 33 w 69"/>
                <a:gd name="T21" fmla="*/ 0 h 76"/>
                <a:gd name="T22" fmla="*/ 50 w 69"/>
                <a:gd name="T23" fmla="*/ 0 h 76"/>
                <a:gd name="T24" fmla="*/ 64 w 69"/>
                <a:gd name="T25" fmla="*/ 8 h 76"/>
                <a:gd name="T26" fmla="*/ 69 w 69"/>
                <a:gd name="T27" fmla="*/ 22 h 76"/>
                <a:gd name="T28" fmla="*/ 69 w 69"/>
                <a:gd name="T29" fmla="*/ 36 h 76"/>
                <a:gd name="T30" fmla="*/ 66 w 69"/>
                <a:gd name="T31" fmla="*/ 48 h 76"/>
                <a:gd name="T32" fmla="*/ 64 w 69"/>
                <a:gd name="T33" fmla="*/ 55 h 76"/>
                <a:gd name="T34" fmla="*/ 64 w 69"/>
                <a:gd name="T35" fmla="*/ 59 h 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9"/>
                <a:gd name="T55" fmla="*/ 0 h 76"/>
                <a:gd name="T56" fmla="*/ 69 w 69"/>
                <a:gd name="T57" fmla="*/ 76 h 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9" h="76">
                  <a:moveTo>
                    <a:pt x="64" y="55"/>
                  </a:moveTo>
                  <a:lnTo>
                    <a:pt x="59" y="67"/>
                  </a:lnTo>
                  <a:lnTo>
                    <a:pt x="50" y="71"/>
                  </a:lnTo>
                  <a:lnTo>
                    <a:pt x="33" y="76"/>
                  </a:lnTo>
                  <a:lnTo>
                    <a:pt x="19" y="71"/>
                  </a:lnTo>
                  <a:lnTo>
                    <a:pt x="7" y="55"/>
                  </a:lnTo>
                  <a:lnTo>
                    <a:pt x="2" y="41"/>
                  </a:lnTo>
                  <a:lnTo>
                    <a:pt x="0" y="22"/>
                  </a:lnTo>
                  <a:lnTo>
                    <a:pt x="5" y="10"/>
                  </a:lnTo>
                  <a:lnTo>
                    <a:pt x="19" y="3"/>
                  </a:lnTo>
                  <a:lnTo>
                    <a:pt x="33" y="0"/>
                  </a:lnTo>
                  <a:lnTo>
                    <a:pt x="50" y="0"/>
                  </a:lnTo>
                  <a:lnTo>
                    <a:pt x="64" y="8"/>
                  </a:lnTo>
                  <a:lnTo>
                    <a:pt x="69" y="22"/>
                  </a:lnTo>
                  <a:lnTo>
                    <a:pt x="69" y="36"/>
                  </a:lnTo>
                  <a:lnTo>
                    <a:pt x="66" y="48"/>
                  </a:lnTo>
                  <a:lnTo>
                    <a:pt x="64" y="55"/>
                  </a:lnTo>
                  <a:lnTo>
                    <a:pt x="64" y="59"/>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00" name="Freeform 128"/>
            <p:cNvSpPr>
              <a:spLocks/>
            </p:cNvSpPr>
            <p:nvPr/>
          </p:nvSpPr>
          <p:spPr bwMode="auto">
            <a:xfrm>
              <a:off x="1001" y="3231"/>
              <a:ext cx="76" cy="76"/>
            </a:xfrm>
            <a:custGeom>
              <a:avLst/>
              <a:gdLst>
                <a:gd name="T0" fmla="*/ 38 w 76"/>
                <a:gd name="T1" fmla="*/ 76 h 76"/>
                <a:gd name="T2" fmla="*/ 48 w 76"/>
                <a:gd name="T3" fmla="*/ 76 h 76"/>
                <a:gd name="T4" fmla="*/ 52 w 76"/>
                <a:gd name="T5" fmla="*/ 73 h 76"/>
                <a:gd name="T6" fmla="*/ 64 w 76"/>
                <a:gd name="T7" fmla="*/ 64 h 76"/>
                <a:gd name="T8" fmla="*/ 71 w 76"/>
                <a:gd name="T9" fmla="*/ 54 h 76"/>
                <a:gd name="T10" fmla="*/ 76 w 76"/>
                <a:gd name="T11" fmla="*/ 35 h 76"/>
                <a:gd name="T12" fmla="*/ 76 w 76"/>
                <a:gd name="T13" fmla="*/ 24 h 76"/>
                <a:gd name="T14" fmla="*/ 66 w 76"/>
                <a:gd name="T15" fmla="*/ 7 h 76"/>
                <a:gd name="T16" fmla="*/ 52 w 76"/>
                <a:gd name="T17" fmla="*/ 0 h 76"/>
                <a:gd name="T18" fmla="*/ 38 w 76"/>
                <a:gd name="T19" fmla="*/ 2 h 76"/>
                <a:gd name="T20" fmla="*/ 24 w 76"/>
                <a:gd name="T21" fmla="*/ 9 h 76"/>
                <a:gd name="T22" fmla="*/ 10 w 76"/>
                <a:gd name="T23" fmla="*/ 17 h 76"/>
                <a:gd name="T24" fmla="*/ 0 w 76"/>
                <a:gd name="T25" fmla="*/ 28 h 76"/>
                <a:gd name="T26" fmla="*/ 0 w 76"/>
                <a:gd name="T27" fmla="*/ 45 h 76"/>
                <a:gd name="T28" fmla="*/ 7 w 76"/>
                <a:gd name="T29" fmla="*/ 57 h 76"/>
                <a:gd name="T30" fmla="*/ 17 w 76"/>
                <a:gd name="T31" fmla="*/ 64 h 76"/>
                <a:gd name="T32" fmla="*/ 26 w 76"/>
                <a:gd name="T33" fmla="*/ 69 h 76"/>
                <a:gd name="T34" fmla="*/ 38 w 76"/>
                <a:gd name="T35" fmla="*/ 76 h 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6"/>
                <a:gd name="T55" fmla="*/ 0 h 76"/>
                <a:gd name="T56" fmla="*/ 76 w 76"/>
                <a:gd name="T57" fmla="*/ 76 h 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6" h="76">
                  <a:moveTo>
                    <a:pt x="38" y="76"/>
                  </a:moveTo>
                  <a:lnTo>
                    <a:pt x="48" y="76"/>
                  </a:lnTo>
                  <a:lnTo>
                    <a:pt x="52" y="73"/>
                  </a:lnTo>
                  <a:lnTo>
                    <a:pt x="64" y="64"/>
                  </a:lnTo>
                  <a:lnTo>
                    <a:pt x="71" y="54"/>
                  </a:lnTo>
                  <a:lnTo>
                    <a:pt x="76" y="35"/>
                  </a:lnTo>
                  <a:lnTo>
                    <a:pt x="76" y="24"/>
                  </a:lnTo>
                  <a:lnTo>
                    <a:pt x="66" y="7"/>
                  </a:lnTo>
                  <a:lnTo>
                    <a:pt x="52" y="0"/>
                  </a:lnTo>
                  <a:lnTo>
                    <a:pt x="38" y="2"/>
                  </a:lnTo>
                  <a:lnTo>
                    <a:pt x="24" y="9"/>
                  </a:lnTo>
                  <a:lnTo>
                    <a:pt x="10" y="17"/>
                  </a:lnTo>
                  <a:lnTo>
                    <a:pt x="0" y="28"/>
                  </a:lnTo>
                  <a:lnTo>
                    <a:pt x="0" y="45"/>
                  </a:lnTo>
                  <a:lnTo>
                    <a:pt x="7" y="57"/>
                  </a:lnTo>
                  <a:lnTo>
                    <a:pt x="17" y="64"/>
                  </a:lnTo>
                  <a:lnTo>
                    <a:pt x="26" y="69"/>
                  </a:lnTo>
                  <a:lnTo>
                    <a:pt x="38" y="76"/>
                  </a:lnTo>
                  <a:close/>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01" name="Freeform 129"/>
            <p:cNvSpPr>
              <a:spLocks/>
            </p:cNvSpPr>
            <p:nvPr/>
          </p:nvSpPr>
          <p:spPr bwMode="auto">
            <a:xfrm>
              <a:off x="685" y="3196"/>
              <a:ext cx="241" cy="11"/>
            </a:xfrm>
            <a:custGeom>
              <a:avLst/>
              <a:gdLst>
                <a:gd name="T0" fmla="*/ 241 w 241"/>
                <a:gd name="T1" fmla="*/ 7 h 11"/>
                <a:gd name="T2" fmla="*/ 227 w 241"/>
                <a:gd name="T3" fmla="*/ 9 h 11"/>
                <a:gd name="T4" fmla="*/ 212 w 241"/>
                <a:gd name="T5" fmla="*/ 11 h 11"/>
                <a:gd name="T6" fmla="*/ 193 w 241"/>
                <a:gd name="T7" fmla="*/ 9 h 11"/>
                <a:gd name="T8" fmla="*/ 177 w 241"/>
                <a:gd name="T9" fmla="*/ 7 h 11"/>
                <a:gd name="T10" fmla="*/ 165 w 241"/>
                <a:gd name="T11" fmla="*/ 2 h 11"/>
                <a:gd name="T12" fmla="*/ 153 w 241"/>
                <a:gd name="T13" fmla="*/ 0 h 11"/>
                <a:gd name="T14" fmla="*/ 139 w 241"/>
                <a:gd name="T15" fmla="*/ 0 h 11"/>
                <a:gd name="T16" fmla="*/ 127 w 241"/>
                <a:gd name="T17" fmla="*/ 4 h 11"/>
                <a:gd name="T18" fmla="*/ 113 w 241"/>
                <a:gd name="T19" fmla="*/ 7 h 11"/>
                <a:gd name="T20" fmla="*/ 92 w 241"/>
                <a:gd name="T21" fmla="*/ 7 h 11"/>
                <a:gd name="T22" fmla="*/ 73 w 241"/>
                <a:gd name="T23" fmla="*/ 4 h 11"/>
                <a:gd name="T24" fmla="*/ 33 w 241"/>
                <a:gd name="T25" fmla="*/ 4 h 11"/>
                <a:gd name="T26" fmla="*/ 0 w 241"/>
                <a:gd name="T27" fmla="*/ 7 h 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41"/>
                <a:gd name="T43" fmla="*/ 0 h 11"/>
                <a:gd name="T44" fmla="*/ 241 w 241"/>
                <a:gd name="T45" fmla="*/ 11 h 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41" h="11">
                  <a:moveTo>
                    <a:pt x="241" y="7"/>
                  </a:moveTo>
                  <a:lnTo>
                    <a:pt x="227" y="9"/>
                  </a:lnTo>
                  <a:lnTo>
                    <a:pt x="212" y="11"/>
                  </a:lnTo>
                  <a:lnTo>
                    <a:pt x="193" y="9"/>
                  </a:lnTo>
                  <a:lnTo>
                    <a:pt x="177" y="7"/>
                  </a:lnTo>
                  <a:lnTo>
                    <a:pt x="165" y="2"/>
                  </a:lnTo>
                  <a:lnTo>
                    <a:pt x="153" y="0"/>
                  </a:lnTo>
                  <a:lnTo>
                    <a:pt x="139" y="0"/>
                  </a:lnTo>
                  <a:lnTo>
                    <a:pt x="127" y="4"/>
                  </a:lnTo>
                  <a:lnTo>
                    <a:pt x="113" y="7"/>
                  </a:lnTo>
                  <a:lnTo>
                    <a:pt x="92" y="7"/>
                  </a:lnTo>
                  <a:lnTo>
                    <a:pt x="73" y="4"/>
                  </a:lnTo>
                  <a:lnTo>
                    <a:pt x="33" y="4"/>
                  </a:lnTo>
                  <a:lnTo>
                    <a:pt x="0" y="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02" name="Freeform 130"/>
            <p:cNvSpPr>
              <a:spLocks/>
            </p:cNvSpPr>
            <p:nvPr/>
          </p:nvSpPr>
          <p:spPr bwMode="auto">
            <a:xfrm>
              <a:off x="815" y="3023"/>
              <a:ext cx="115" cy="17"/>
            </a:xfrm>
            <a:custGeom>
              <a:avLst/>
              <a:gdLst>
                <a:gd name="T0" fmla="*/ 115 w 115"/>
                <a:gd name="T1" fmla="*/ 2 h 17"/>
                <a:gd name="T2" fmla="*/ 97 w 115"/>
                <a:gd name="T3" fmla="*/ 2 h 17"/>
                <a:gd name="T4" fmla="*/ 78 w 115"/>
                <a:gd name="T5" fmla="*/ 0 h 17"/>
                <a:gd name="T6" fmla="*/ 54 w 115"/>
                <a:gd name="T7" fmla="*/ 0 h 17"/>
                <a:gd name="T8" fmla="*/ 49 w 115"/>
                <a:gd name="T9" fmla="*/ 0 h 17"/>
                <a:gd name="T10" fmla="*/ 40 w 115"/>
                <a:gd name="T11" fmla="*/ 7 h 17"/>
                <a:gd name="T12" fmla="*/ 33 w 115"/>
                <a:gd name="T13" fmla="*/ 12 h 17"/>
                <a:gd name="T14" fmla="*/ 14 w 115"/>
                <a:gd name="T15" fmla="*/ 17 h 17"/>
                <a:gd name="T16" fmla="*/ 0 w 115"/>
                <a:gd name="T17" fmla="*/ 14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5"/>
                <a:gd name="T28" fmla="*/ 0 h 17"/>
                <a:gd name="T29" fmla="*/ 115 w 115"/>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5" h="17">
                  <a:moveTo>
                    <a:pt x="115" y="2"/>
                  </a:moveTo>
                  <a:lnTo>
                    <a:pt x="97" y="2"/>
                  </a:lnTo>
                  <a:lnTo>
                    <a:pt x="78" y="0"/>
                  </a:lnTo>
                  <a:lnTo>
                    <a:pt x="54" y="0"/>
                  </a:lnTo>
                  <a:lnTo>
                    <a:pt x="49" y="0"/>
                  </a:lnTo>
                  <a:lnTo>
                    <a:pt x="40" y="7"/>
                  </a:lnTo>
                  <a:lnTo>
                    <a:pt x="33" y="12"/>
                  </a:lnTo>
                  <a:lnTo>
                    <a:pt x="14" y="17"/>
                  </a:lnTo>
                  <a:lnTo>
                    <a:pt x="0" y="14"/>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03" name="Freeform 131"/>
            <p:cNvSpPr>
              <a:spLocks/>
            </p:cNvSpPr>
            <p:nvPr/>
          </p:nvSpPr>
          <p:spPr bwMode="auto">
            <a:xfrm>
              <a:off x="685" y="3021"/>
              <a:ext cx="80" cy="4"/>
            </a:xfrm>
            <a:custGeom>
              <a:avLst/>
              <a:gdLst>
                <a:gd name="T0" fmla="*/ 80 w 80"/>
                <a:gd name="T1" fmla="*/ 0 h 4"/>
                <a:gd name="T2" fmla="*/ 59 w 80"/>
                <a:gd name="T3" fmla="*/ 2 h 4"/>
                <a:gd name="T4" fmla="*/ 40 w 80"/>
                <a:gd name="T5" fmla="*/ 4 h 4"/>
                <a:gd name="T6" fmla="*/ 19 w 80"/>
                <a:gd name="T7" fmla="*/ 2 h 4"/>
                <a:gd name="T8" fmla="*/ 0 w 80"/>
                <a:gd name="T9" fmla="*/ 2 h 4"/>
                <a:gd name="T10" fmla="*/ 0 60000 65536"/>
                <a:gd name="T11" fmla="*/ 0 60000 65536"/>
                <a:gd name="T12" fmla="*/ 0 60000 65536"/>
                <a:gd name="T13" fmla="*/ 0 60000 65536"/>
                <a:gd name="T14" fmla="*/ 0 60000 65536"/>
                <a:gd name="T15" fmla="*/ 0 w 80"/>
                <a:gd name="T16" fmla="*/ 0 h 4"/>
                <a:gd name="T17" fmla="*/ 80 w 80"/>
                <a:gd name="T18" fmla="*/ 4 h 4"/>
              </a:gdLst>
              <a:ahLst/>
              <a:cxnLst>
                <a:cxn ang="T10">
                  <a:pos x="T0" y="T1"/>
                </a:cxn>
                <a:cxn ang="T11">
                  <a:pos x="T2" y="T3"/>
                </a:cxn>
                <a:cxn ang="T12">
                  <a:pos x="T4" y="T5"/>
                </a:cxn>
                <a:cxn ang="T13">
                  <a:pos x="T6" y="T7"/>
                </a:cxn>
                <a:cxn ang="T14">
                  <a:pos x="T8" y="T9"/>
                </a:cxn>
              </a:cxnLst>
              <a:rect l="T15" t="T16" r="T17" b="T18"/>
              <a:pathLst>
                <a:path w="80" h="4">
                  <a:moveTo>
                    <a:pt x="80" y="0"/>
                  </a:moveTo>
                  <a:lnTo>
                    <a:pt x="59" y="2"/>
                  </a:lnTo>
                  <a:lnTo>
                    <a:pt x="40" y="4"/>
                  </a:lnTo>
                  <a:lnTo>
                    <a:pt x="19" y="2"/>
                  </a:lnTo>
                  <a:lnTo>
                    <a:pt x="0" y="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04" name="Line 132"/>
            <p:cNvSpPr>
              <a:spLocks noChangeShapeType="1"/>
            </p:cNvSpPr>
            <p:nvPr/>
          </p:nvSpPr>
          <p:spPr bwMode="auto">
            <a:xfrm>
              <a:off x="798" y="3021"/>
              <a:ext cx="1" cy="2"/>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405" name="Freeform 133"/>
            <p:cNvSpPr>
              <a:spLocks/>
            </p:cNvSpPr>
            <p:nvPr/>
          </p:nvSpPr>
          <p:spPr bwMode="auto">
            <a:xfrm>
              <a:off x="798" y="3021"/>
              <a:ext cx="59" cy="4"/>
            </a:xfrm>
            <a:custGeom>
              <a:avLst/>
              <a:gdLst>
                <a:gd name="T0" fmla="*/ 59 w 59"/>
                <a:gd name="T1" fmla="*/ 0 h 4"/>
                <a:gd name="T2" fmla="*/ 45 w 59"/>
                <a:gd name="T3" fmla="*/ 4 h 4"/>
                <a:gd name="T4" fmla="*/ 33 w 59"/>
                <a:gd name="T5" fmla="*/ 4 h 4"/>
                <a:gd name="T6" fmla="*/ 21 w 59"/>
                <a:gd name="T7" fmla="*/ 4 h 4"/>
                <a:gd name="T8" fmla="*/ 12 w 59"/>
                <a:gd name="T9" fmla="*/ 2 h 4"/>
                <a:gd name="T10" fmla="*/ 7 w 59"/>
                <a:gd name="T11" fmla="*/ 0 h 4"/>
                <a:gd name="T12" fmla="*/ 0 w 59"/>
                <a:gd name="T13" fmla="*/ 0 h 4"/>
                <a:gd name="T14" fmla="*/ 0 60000 65536"/>
                <a:gd name="T15" fmla="*/ 0 60000 65536"/>
                <a:gd name="T16" fmla="*/ 0 60000 65536"/>
                <a:gd name="T17" fmla="*/ 0 60000 65536"/>
                <a:gd name="T18" fmla="*/ 0 60000 65536"/>
                <a:gd name="T19" fmla="*/ 0 60000 65536"/>
                <a:gd name="T20" fmla="*/ 0 60000 65536"/>
                <a:gd name="T21" fmla="*/ 0 w 59"/>
                <a:gd name="T22" fmla="*/ 0 h 4"/>
                <a:gd name="T23" fmla="*/ 59 w 59"/>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 h="4">
                  <a:moveTo>
                    <a:pt x="59" y="0"/>
                  </a:moveTo>
                  <a:lnTo>
                    <a:pt x="45" y="4"/>
                  </a:lnTo>
                  <a:lnTo>
                    <a:pt x="33" y="4"/>
                  </a:lnTo>
                  <a:lnTo>
                    <a:pt x="21" y="4"/>
                  </a:lnTo>
                  <a:lnTo>
                    <a:pt x="12" y="2"/>
                  </a:lnTo>
                  <a:lnTo>
                    <a:pt x="7"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06" name="Freeform 134"/>
            <p:cNvSpPr>
              <a:spLocks/>
            </p:cNvSpPr>
            <p:nvPr/>
          </p:nvSpPr>
          <p:spPr bwMode="auto">
            <a:xfrm>
              <a:off x="765" y="3021"/>
              <a:ext cx="50" cy="16"/>
            </a:xfrm>
            <a:custGeom>
              <a:avLst/>
              <a:gdLst>
                <a:gd name="T0" fmla="*/ 50 w 50"/>
                <a:gd name="T1" fmla="*/ 16 h 16"/>
                <a:gd name="T2" fmla="*/ 40 w 50"/>
                <a:gd name="T3" fmla="*/ 9 h 16"/>
                <a:gd name="T4" fmla="*/ 33 w 50"/>
                <a:gd name="T5" fmla="*/ 0 h 16"/>
                <a:gd name="T6" fmla="*/ 33 w 50"/>
                <a:gd name="T7" fmla="*/ 0 h 16"/>
                <a:gd name="T8" fmla="*/ 14 w 50"/>
                <a:gd name="T9" fmla="*/ 0 h 16"/>
                <a:gd name="T10" fmla="*/ 0 w 50"/>
                <a:gd name="T11" fmla="*/ 0 h 16"/>
                <a:gd name="T12" fmla="*/ 0 60000 65536"/>
                <a:gd name="T13" fmla="*/ 0 60000 65536"/>
                <a:gd name="T14" fmla="*/ 0 60000 65536"/>
                <a:gd name="T15" fmla="*/ 0 60000 65536"/>
                <a:gd name="T16" fmla="*/ 0 60000 65536"/>
                <a:gd name="T17" fmla="*/ 0 60000 65536"/>
                <a:gd name="T18" fmla="*/ 0 w 50"/>
                <a:gd name="T19" fmla="*/ 0 h 16"/>
                <a:gd name="T20" fmla="*/ 50 w 50"/>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50" h="16">
                  <a:moveTo>
                    <a:pt x="50" y="16"/>
                  </a:moveTo>
                  <a:lnTo>
                    <a:pt x="40" y="9"/>
                  </a:lnTo>
                  <a:lnTo>
                    <a:pt x="33" y="0"/>
                  </a:lnTo>
                  <a:lnTo>
                    <a:pt x="14"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07" name="Freeform 135"/>
            <p:cNvSpPr>
              <a:spLocks/>
            </p:cNvSpPr>
            <p:nvPr/>
          </p:nvSpPr>
          <p:spPr bwMode="auto">
            <a:xfrm>
              <a:off x="654" y="3021"/>
              <a:ext cx="31" cy="182"/>
            </a:xfrm>
            <a:custGeom>
              <a:avLst/>
              <a:gdLst>
                <a:gd name="T0" fmla="*/ 28 w 31"/>
                <a:gd name="T1" fmla="*/ 0 h 182"/>
                <a:gd name="T2" fmla="*/ 24 w 31"/>
                <a:gd name="T3" fmla="*/ 2 h 182"/>
                <a:gd name="T4" fmla="*/ 21 w 31"/>
                <a:gd name="T5" fmla="*/ 4 h 182"/>
                <a:gd name="T6" fmla="*/ 17 w 31"/>
                <a:gd name="T7" fmla="*/ 23 h 182"/>
                <a:gd name="T8" fmla="*/ 17 w 31"/>
                <a:gd name="T9" fmla="*/ 35 h 182"/>
                <a:gd name="T10" fmla="*/ 17 w 31"/>
                <a:gd name="T11" fmla="*/ 35 h 182"/>
                <a:gd name="T12" fmla="*/ 10 w 31"/>
                <a:gd name="T13" fmla="*/ 56 h 182"/>
                <a:gd name="T14" fmla="*/ 5 w 31"/>
                <a:gd name="T15" fmla="*/ 75 h 182"/>
                <a:gd name="T16" fmla="*/ 0 w 31"/>
                <a:gd name="T17" fmla="*/ 104 h 182"/>
                <a:gd name="T18" fmla="*/ 0 w 31"/>
                <a:gd name="T19" fmla="*/ 125 h 182"/>
                <a:gd name="T20" fmla="*/ 10 w 31"/>
                <a:gd name="T21" fmla="*/ 144 h 182"/>
                <a:gd name="T22" fmla="*/ 19 w 31"/>
                <a:gd name="T23" fmla="*/ 158 h 182"/>
                <a:gd name="T24" fmla="*/ 19 w 31"/>
                <a:gd name="T25" fmla="*/ 170 h 182"/>
                <a:gd name="T26" fmla="*/ 21 w 31"/>
                <a:gd name="T27" fmla="*/ 179 h 182"/>
                <a:gd name="T28" fmla="*/ 28 w 31"/>
                <a:gd name="T29" fmla="*/ 182 h 182"/>
                <a:gd name="T30" fmla="*/ 31 w 31"/>
                <a:gd name="T31" fmla="*/ 182 h 18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1"/>
                <a:gd name="T49" fmla="*/ 0 h 182"/>
                <a:gd name="T50" fmla="*/ 31 w 31"/>
                <a:gd name="T51" fmla="*/ 182 h 18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1" h="182">
                  <a:moveTo>
                    <a:pt x="28" y="0"/>
                  </a:moveTo>
                  <a:lnTo>
                    <a:pt x="24" y="2"/>
                  </a:lnTo>
                  <a:lnTo>
                    <a:pt x="21" y="4"/>
                  </a:lnTo>
                  <a:lnTo>
                    <a:pt x="17" y="23"/>
                  </a:lnTo>
                  <a:lnTo>
                    <a:pt x="17" y="35"/>
                  </a:lnTo>
                  <a:lnTo>
                    <a:pt x="10" y="56"/>
                  </a:lnTo>
                  <a:lnTo>
                    <a:pt x="5" y="75"/>
                  </a:lnTo>
                  <a:lnTo>
                    <a:pt x="0" y="104"/>
                  </a:lnTo>
                  <a:lnTo>
                    <a:pt x="0" y="125"/>
                  </a:lnTo>
                  <a:lnTo>
                    <a:pt x="10" y="144"/>
                  </a:lnTo>
                  <a:lnTo>
                    <a:pt x="19" y="158"/>
                  </a:lnTo>
                  <a:lnTo>
                    <a:pt x="19" y="170"/>
                  </a:lnTo>
                  <a:lnTo>
                    <a:pt x="21" y="179"/>
                  </a:lnTo>
                  <a:lnTo>
                    <a:pt x="28" y="182"/>
                  </a:lnTo>
                  <a:lnTo>
                    <a:pt x="31" y="18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08" name="Freeform 136"/>
            <p:cNvSpPr>
              <a:spLocks/>
            </p:cNvSpPr>
            <p:nvPr/>
          </p:nvSpPr>
          <p:spPr bwMode="auto">
            <a:xfrm>
              <a:off x="493" y="3054"/>
              <a:ext cx="178" cy="113"/>
            </a:xfrm>
            <a:custGeom>
              <a:avLst/>
              <a:gdLst>
                <a:gd name="T0" fmla="*/ 178 w 178"/>
                <a:gd name="T1" fmla="*/ 2 h 113"/>
                <a:gd name="T2" fmla="*/ 149 w 178"/>
                <a:gd name="T3" fmla="*/ 7 h 113"/>
                <a:gd name="T4" fmla="*/ 130 w 178"/>
                <a:gd name="T5" fmla="*/ 7 h 113"/>
                <a:gd name="T6" fmla="*/ 97 w 178"/>
                <a:gd name="T7" fmla="*/ 5 h 113"/>
                <a:gd name="T8" fmla="*/ 71 w 178"/>
                <a:gd name="T9" fmla="*/ 0 h 113"/>
                <a:gd name="T10" fmla="*/ 43 w 178"/>
                <a:gd name="T11" fmla="*/ 0 h 113"/>
                <a:gd name="T12" fmla="*/ 22 w 178"/>
                <a:gd name="T13" fmla="*/ 2 h 113"/>
                <a:gd name="T14" fmla="*/ 12 w 178"/>
                <a:gd name="T15" fmla="*/ 9 h 113"/>
                <a:gd name="T16" fmla="*/ 5 w 178"/>
                <a:gd name="T17" fmla="*/ 19 h 113"/>
                <a:gd name="T18" fmla="*/ 0 w 178"/>
                <a:gd name="T19" fmla="*/ 35 h 113"/>
                <a:gd name="T20" fmla="*/ 0 w 178"/>
                <a:gd name="T21" fmla="*/ 49 h 113"/>
                <a:gd name="T22" fmla="*/ 0 w 178"/>
                <a:gd name="T23" fmla="*/ 71 h 113"/>
                <a:gd name="T24" fmla="*/ 3 w 178"/>
                <a:gd name="T25" fmla="*/ 87 h 113"/>
                <a:gd name="T26" fmla="*/ 7 w 178"/>
                <a:gd name="T27" fmla="*/ 99 h 113"/>
                <a:gd name="T28" fmla="*/ 15 w 178"/>
                <a:gd name="T29" fmla="*/ 106 h 113"/>
                <a:gd name="T30" fmla="*/ 19 w 178"/>
                <a:gd name="T31" fmla="*/ 111 h 113"/>
                <a:gd name="T32" fmla="*/ 22 w 178"/>
                <a:gd name="T33" fmla="*/ 113 h 113"/>
                <a:gd name="T34" fmla="*/ 43 w 178"/>
                <a:gd name="T35" fmla="*/ 111 h 113"/>
                <a:gd name="T36" fmla="*/ 62 w 178"/>
                <a:gd name="T37" fmla="*/ 108 h 113"/>
                <a:gd name="T38" fmla="*/ 93 w 178"/>
                <a:gd name="T39" fmla="*/ 111 h 113"/>
                <a:gd name="T40" fmla="*/ 116 w 178"/>
                <a:gd name="T41" fmla="*/ 113 h 113"/>
                <a:gd name="T42" fmla="*/ 147 w 178"/>
                <a:gd name="T43" fmla="*/ 113 h 113"/>
                <a:gd name="T44" fmla="*/ 171 w 178"/>
                <a:gd name="T45" fmla="*/ 111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8"/>
                <a:gd name="T70" fmla="*/ 0 h 113"/>
                <a:gd name="T71" fmla="*/ 178 w 178"/>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8" h="113">
                  <a:moveTo>
                    <a:pt x="178" y="2"/>
                  </a:moveTo>
                  <a:lnTo>
                    <a:pt x="149" y="7"/>
                  </a:lnTo>
                  <a:lnTo>
                    <a:pt x="130" y="7"/>
                  </a:lnTo>
                  <a:lnTo>
                    <a:pt x="97" y="5"/>
                  </a:lnTo>
                  <a:lnTo>
                    <a:pt x="71" y="0"/>
                  </a:lnTo>
                  <a:lnTo>
                    <a:pt x="43" y="0"/>
                  </a:lnTo>
                  <a:lnTo>
                    <a:pt x="22" y="2"/>
                  </a:lnTo>
                  <a:lnTo>
                    <a:pt x="12" y="9"/>
                  </a:lnTo>
                  <a:lnTo>
                    <a:pt x="5" y="19"/>
                  </a:lnTo>
                  <a:lnTo>
                    <a:pt x="0" y="35"/>
                  </a:lnTo>
                  <a:lnTo>
                    <a:pt x="0" y="49"/>
                  </a:lnTo>
                  <a:lnTo>
                    <a:pt x="0" y="71"/>
                  </a:lnTo>
                  <a:lnTo>
                    <a:pt x="3" y="87"/>
                  </a:lnTo>
                  <a:lnTo>
                    <a:pt x="7" y="99"/>
                  </a:lnTo>
                  <a:lnTo>
                    <a:pt x="15" y="106"/>
                  </a:lnTo>
                  <a:lnTo>
                    <a:pt x="19" y="111"/>
                  </a:lnTo>
                  <a:lnTo>
                    <a:pt x="22" y="113"/>
                  </a:lnTo>
                  <a:lnTo>
                    <a:pt x="43" y="111"/>
                  </a:lnTo>
                  <a:lnTo>
                    <a:pt x="62" y="108"/>
                  </a:lnTo>
                  <a:lnTo>
                    <a:pt x="93" y="111"/>
                  </a:lnTo>
                  <a:lnTo>
                    <a:pt x="116" y="113"/>
                  </a:lnTo>
                  <a:lnTo>
                    <a:pt x="147" y="113"/>
                  </a:lnTo>
                  <a:lnTo>
                    <a:pt x="171" y="11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09" name="Freeform 137"/>
            <p:cNvSpPr>
              <a:spLocks/>
            </p:cNvSpPr>
            <p:nvPr/>
          </p:nvSpPr>
          <p:spPr bwMode="auto">
            <a:xfrm>
              <a:off x="1526" y="3011"/>
              <a:ext cx="64" cy="206"/>
            </a:xfrm>
            <a:custGeom>
              <a:avLst/>
              <a:gdLst>
                <a:gd name="T0" fmla="*/ 61 w 64"/>
                <a:gd name="T1" fmla="*/ 133 h 206"/>
                <a:gd name="T2" fmla="*/ 64 w 64"/>
                <a:gd name="T3" fmla="*/ 102 h 206"/>
                <a:gd name="T4" fmla="*/ 61 w 64"/>
                <a:gd name="T5" fmla="*/ 78 h 206"/>
                <a:gd name="T6" fmla="*/ 54 w 64"/>
                <a:gd name="T7" fmla="*/ 50 h 206"/>
                <a:gd name="T8" fmla="*/ 47 w 64"/>
                <a:gd name="T9" fmla="*/ 29 h 206"/>
                <a:gd name="T10" fmla="*/ 45 w 64"/>
                <a:gd name="T11" fmla="*/ 12 h 206"/>
                <a:gd name="T12" fmla="*/ 38 w 64"/>
                <a:gd name="T13" fmla="*/ 0 h 206"/>
                <a:gd name="T14" fmla="*/ 26 w 64"/>
                <a:gd name="T15" fmla="*/ 0 h 206"/>
                <a:gd name="T16" fmla="*/ 16 w 64"/>
                <a:gd name="T17" fmla="*/ 7 h 206"/>
                <a:gd name="T18" fmla="*/ 12 w 64"/>
                <a:gd name="T19" fmla="*/ 19 h 206"/>
                <a:gd name="T20" fmla="*/ 7 w 64"/>
                <a:gd name="T21" fmla="*/ 33 h 206"/>
                <a:gd name="T22" fmla="*/ 7 w 64"/>
                <a:gd name="T23" fmla="*/ 55 h 206"/>
                <a:gd name="T24" fmla="*/ 0 w 64"/>
                <a:gd name="T25" fmla="*/ 92 h 206"/>
                <a:gd name="T26" fmla="*/ 0 w 64"/>
                <a:gd name="T27" fmla="*/ 118 h 206"/>
                <a:gd name="T28" fmla="*/ 0 w 64"/>
                <a:gd name="T29" fmla="*/ 126 h 206"/>
                <a:gd name="T30" fmla="*/ 2 w 64"/>
                <a:gd name="T31" fmla="*/ 151 h 206"/>
                <a:gd name="T32" fmla="*/ 7 w 64"/>
                <a:gd name="T33" fmla="*/ 180 h 206"/>
                <a:gd name="T34" fmla="*/ 14 w 64"/>
                <a:gd name="T35" fmla="*/ 192 h 206"/>
                <a:gd name="T36" fmla="*/ 21 w 64"/>
                <a:gd name="T37" fmla="*/ 201 h 206"/>
                <a:gd name="T38" fmla="*/ 23 w 64"/>
                <a:gd name="T39" fmla="*/ 203 h 206"/>
                <a:gd name="T40" fmla="*/ 26 w 64"/>
                <a:gd name="T41" fmla="*/ 206 h 206"/>
                <a:gd name="T42" fmla="*/ 33 w 64"/>
                <a:gd name="T43" fmla="*/ 206 h 206"/>
                <a:gd name="T44" fmla="*/ 38 w 64"/>
                <a:gd name="T45" fmla="*/ 201 h 206"/>
                <a:gd name="T46" fmla="*/ 45 w 64"/>
                <a:gd name="T47" fmla="*/ 185 h 206"/>
                <a:gd name="T48" fmla="*/ 45 w 64"/>
                <a:gd name="T49" fmla="*/ 170 h 206"/>
                <a:gd name="T50" fmla="*/ 54 w 64"/>
                <a:gd name="T51" fmla="*/ 149 h 206"/>
                <a:gd name="T52" fmla="*/ 61 w 64"/>
                <a:gd name="T53" fmla="*/ 133 h 2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4"/>
                <a:gd name="T82" fmla="*/ 0 h 206"/>
                <a:gd name="T83" fmla="*/ 64 w 64"/>
                <a:gd name="T84" fmla="*/ 206 h 2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4" h="206">
                  <a:moveTo>
                    <a:pt x="61" y="133"/>
                  </a:moveTo>
                  <a:lnTo>
                    <a:pt x="64" y="102"/>
                  </a:lnTo>
                  <a:lnTo>
                    <a:pt x="61" y="78"/>
                  </a:lnTo>
                  <a:lnTo>
                    <a:pt x="54" y="50"/>
                  </a:lnTo>
                  <a:lnTo>
                    <a:pt x="47" y="29"/>
                  </a:lnTo>
                  <a:lnTo>
                    <a:pt x="45" y="12"/>
                  </a:lnTo>
                  <a:lnTo>
                    <a:pt x="38" y="0"/>
                  </a:lnTo>
                  <a:lnTo>
                    <a:pt x="26" y="0"/>
                  </a:lnTo>
                  <a:lnTo>
                    <a:pt x="16" y="7"/>
                  </a:lnTo>
                  <a:lnTo>
                    <a:pt x="12" y="19"/>
                  </a:lnTo>
                  <a:lnTo>
                    <a:pt x="7" y="33"/>
                  </a:lnTo>
                  <a:lnTo>
                    <a:pt x="7" y="55"/>
                  </a:lnTo>
                  <a:lnTo>
                    <a:pt x="0" y="92"/>
                  </a:lnTo>
                  <a:lnTo>
                    <a:pt x="0" y="118"/>
                  </a:lnTo>
                  <a:lnTo>
                    <a:pt x="0" y="126"/>
                  </a:lnTo>
                  <a:lnTo>
                    <a:pt x="2" y="151"/>
                  </a:lnTo>
                  <a:lnTo>
                    <a:pt x="7" y="180"/>
                  </a:lnTo>
                  <a:lnTo>
                    <a:pt x="14" y="192"/>
                  </a:lnTo>
                  <a:lnTo>
                    <a:pt x="21" y="201"/>
                  </a:lnTo>
                  <a:lnTo>
                    <a:pt x="23" y="203"/>
                  </a:lnTo>
                  <a:lnTo>
                    <a:pt x="26" y="206"/>
                  </a:lnTo>
                  <a:lnTo>
                    <a:pt x="33" y="206"/>
                  </a:lnTo>
                  <a:lnTo>
                    <a:pt x="38" y="201"/>
                  </a:lnTo>
                  <a:lnTo>
                    <a:pt x="45" y="185"/>
                  </a:lnTo>
                  <a:lnTo>
                    <a:pt x="45" y="170"/>
                  </a:lnTo>
                  <a:lnTo>
                    <a:pt x="54" y="149"/>
                  </a:lnTo>
                  <a:lnTo>
                    <a:pt x="61" y="13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10" name="Freeform 138"/>
            <p:cNvSpPr>
              <a:spLocks/>
            </p:cNvSpPr>
            <p:nvPr/>
          </p:nvSpPr>
          <p:spPr bwMode="auto">
            <a:xfrm>
              <a:off x="1358" y="2879"/>
              <a:ext cx="66" cy="80"/>
            </a:xfrm>
            <a:custGeom>
              <a:avLst/>
              <a:gdLst>
                <a:gd name="T0" fmla="*/ 66 w 66"/>
                <a:gd name="T1" fmla="*/ 0 h 80"/>
                <a:gd name="T2" fmla="*/ 52 w 66"/>
                <a:gd name="T3" fmla="*/ 24 h 80"/>
                <a:gd name="T4" fmla="*/ 31 w 66"/>
                <a:gd name="T5" fmla="*/ 45 h 80"/>
                <a:gd name="T6" fmla="*/ 2 w 66"/>
                <a:gd name="T7" fmla="*/ 76 h 80"/>
                <a:gd name="T8" fmla="*/ 0 w 66"/>
                <a:gd name="T9" fmla="*/ 80 h 80"/>
                <a:gd name="T10" fmla="*/ 0 60000 65536"/>
                <a:gd name="T11" fmla="*/ 0 60000 65536"/>
                <a:gd name="T12" fmla="*/ 0 60000 65536"/>
                <a:gd name="T13" fmla="*/ 0 60000 65536"/>
                <a:gd name="T14" fmla="*/ 0 60000 65536"/>
                <a:gd name="T15" fmla="*/ 0 w 66"/>
                <a:gd name="T16" fmla="*/ 0 h 80"/>
                <a:gd name="T17" fmla="*/ 66 w 66"/>
                <a:gd name="T18" fmla="*/ 80 h 80"/>
              </a:gdLst>
              <a:ahLst/>
              <a:cxnLst>
                <a:cxn ang="T10">
                  <a:pos x="T0" y="T1"/>
                </a:cxn>
                <a:cxn ang="T11">
                  <a:pos x="T2" y="T3"/>
                </a:cxn>
                <a:cxn ang="T12">
                  <a:pos x="T4" y="T5"/>
                </a:cxn>
                <a:cxn ang="T13">
                  <a:pos x="T6" y="T7"/>
                </a:cxn>
                <a:cxn ang="T14">
                  <a:pos x="T8" y="T9"/>
                </a:cxn>
              </a:cxnLst>
              <a:rect l="T15" t="T16" r="T17" b="T18"/>
              <a:pathLst>
                <a:path w="66" h="80">
                  <a:moveTo>
                    <a:pt x="66" y="0"/>
                  </a:moveTo>
                  <a:lnTo>
                    <a:pt x="52" y="24"/>
                  </a:lnTo>
                  <a:lnTo>
                    <a:pt x="31" y="45"/>
                  </a:lnTo>
                  <a:lnTo>
                    <a:pt x="2" y="76"/>
                  </a:lnTo>
                  <a:lnTo>
                    <a:pt x="0" y="8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11" name="Freeform 139"/>
            <p:cNvSpPr>
              <a:spLocks/>
            </p:cNvSpPr>
            <p:nvPr/>
          </p:nvSpPr>
          <p:spPr bwMode="auto">
            <a:xfrm>
              <a:off x="968" y="2896"/>
              <a:ext cx="52" cy="92"/>
            </a:xfrm>
            <a:custGeom>
              <a:avLst/>
              <a:gdLst>
                <a:gd name="T0" fmla="*/ 0 w 52"/>
                <a:gd name="T1" fmla="*/ 92 h 92"/>
                <a:gd name="T2" fmla="*/ 33 w 52"/>
                <a:gd name="T3" fmla="*/ 42 h 92"/>
                <a:gd name="T4" fmla="*/ 52 w 52"/>
                <a:gd name="T5" fmla="*/ 0 h 92"/>
                <a:gd name="T6" fmla="*/ 0 60000 65536"/>
                <a:gd name="T7" fmla="*/ 0 60000 65536"/>
                <a:gd name="T8" fmla="*/ 0 60000 65536"/>
                <a:gd name="T9" fmla="*/ 0 w 52"/>
                <a:gd name="T10" fmla="*/ 0 h 92"/>
                <a:gd name="T11" fmla="*/ 52 w 52"/>
                <a:gd name="T12" fmla="*/ 92 h 92"/>
              </a:gdLst>
              <a:ahLst/>
              <a:cxnLst>
                <a:cxn ang="T6">
                  <a:pos x="T0" y="T1"/>
                </a:cxn>
                <a:cxn ang="T7">
                  <a:pos x="T2" y="T3"/>
                </a:cxn>
                <a:cxn ang="T8">
                  <a:pos x="T4" y="T5"/>
                </a:cxn>
              </a:cxnLst>
              <a:rect l="T9" t="T10" r="T11" b="T12"/>
              <a:pathLst>
                <a:path w="52" h="92">
                  <a:moveTo>
                    <a:pt x="0" y="92"/>
                  </a:moveTo>
                  <a:lnTo>
                    <a:pt x="33" y="42"/>
                  </a:lnTo>
                  <a:lnTo>
                    <a:pt x="52"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12" name="Freeform 140"/>
            <p:cNvSpPr>
              <a:spLocks/>
            </p:cNvSpPr>
            <p:nvPr/>
          </p:nvSpPr>
          <p:spPr bwMode="auto">
            <a:xfrm>
              <a:off x="930" y="3021"/>
              <a:ext cx="17" cy="4"/>
            </a:xfrm>
            <a:custGeom>
              <a:avLst/>
              <a:gdLst>
                <a:gd name="T0" fmla="*/ 17 w 17"/>
                <a:gd name="T1" fmla="*/ 0 h 4"/>
                <a:gd name="T2" fmla="*/ 17 w 17"/>
                <a:gd name="T3" fmla="*/ 0 h 4"/>
                <a:gd name="T4" fmla="*/ 8 w 17"/>
                <a:gd name="T5" fmla="*/ 2 h 4"/>
                <a:gd name="T6" fmla="*/ 0 w 17"/>
                <a:gd name="T7" fmla="*/ 4 h 4"/>
                <a:gd name="T8" fmla="*/ 0 60000 65536"/>
                <a:gd name="T9" fmla="*/ 0 60000 65536"/>
                <a:gd name="T10" fmla="*/ 0 60000 65536"/>
                <a:gd name="T11" fmla="*/ 0 60000 65536"/>
                <a:gd name="T12" fmla="*/ 0 w 17"/>
                <a:gd name="T13" fmla="*/ 0 h 4"/>
                <a:gd name="T14" fmla="*/ 17 w 17"/>
                <a:gd name="T15" fmla="*/ 4 h 4"/>
              </a:gdLst>
              <a:ahLst/>
              <a:cxnLst>
                <a:cxn ang="T8">
                  <a:pos x="T0" y="T1"/>
                </a:cxn>
                <a:cxn ang="T9">
                  <a:pos x="T2" y="T3"/>
                </a:cxn>
                <a:cxn ang="T10">
                  <a:pos x="T4" y="T5"/>
                </a:cxn>
                <a:cxn ang="T11">
                  <a:pos x="T6" y="T7"/>
                </a:cxn>
              </a:cxnLst>
              <a:rect l="T12" t="T13" r="T14" b="T15"/>
              <a:pathLst>
                <a:path w="17" h="4">
                  <a:moveTo>
                    <a:pt x="17" y="0"/>
                  </a:moveTo>
                  <a:lnTo>
                    <a:pt x="17" y="0"/>
                  </a:lnTo>
                  <a:lnTo>
                    <a:pt x="8" y="2"/>
                  </a:lnTo>
                  <a:lnTo>
                    <a:pt x="0" y="4"/>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13" name="Freeform 141"/>
            <p:cNvSpPr>
              <a:spLocks/>
            </p:cNvSpPr>
            <p:nvPr/>
          </p:nvSpPr>
          <p:spPr bwMode="auto">
            <a:xfrm>
              <a:off x="857" y="3021"/>
              <a:ext cx="12" cy="2"/>
            </a:xfrm>
            <a:custGeom>
              <a:avLst/>
              <a:gdLst>
                <a:gd name="T0" fmla="*/ 12 w 12"/>
                <a:gd name="T1" fmla="*/ 2 h 2"/>
                <a:gd name="T2" fmla="*/ 5 w 12"/>
                <a:gd name="T3" fmla="*/ 2 h 2"/>
                <a:gd name="T4" fmla="*/ 0 w 12"/>
                <a:gd name="T5" fmla="*/ 0 h 2"/>
                <a:gd name="T6" fmla="*/ 0 60000 65536"/>
                <a:gd name="T7" fmla="*/ 0 60000 65536"/>
                <a:gd name="T8" fmla="*/ 0 60000 65536"/>
                <a:gd name="T9" fmla="*/ 0 w 12"/>
                <a:gd name="T10" fmla="*/ 0 h 2"/>
                <a:gd name="T11" fmla="*/ 12 w 12"/>
                <a:gd name="T12" fmla="*/ 2 h 2"/>
              </a:gdLst>
              <a:ahLst/>
              <a:cxnLst>
                <a:cxn ang="T6">
                  <a:pos x="T0" y="T1"/>
                </a:cxn>
                <a:cxn ang="T7">
                  <a:pos x="T2" y="T3"/>
                </a:cxn>
                <a:cxn ang="T8">
                  <a:pos x="T4" y="T5"/>
                </a:cxn>
              </a:cxnLst>
              <a:rect l="T9" t="T10" r="T11" b="T12"/>
              <a:pathLst>
                <a:path w="12" h="2">
                  <a:moveTo>
                    <a:pt x="12" y="2"/>
                  </a:moveTo>
                  <a:lnTo>
                    <a:pt x="5" y="2"/>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14" name="Freeform 142"/>
            <p:cNvSpPr>
              <a:spLocks/>
            </p:cNvSpPr>
            <p:nvPr/>
          </p:nvSpPr>
          <p:spPr bwMode="auto">
            <a:xfrm>
              <a:off x="1124" y="3394"/>
              <a:ext cx="286" cy="2"/>
            </a:xfrm>
            <a:custGeom>
              <a:avLst/>
              <a:gdLst>
                <a:gd name="T0" fmla="*/ 0 w 286"/>
                <a:gd name="T1" fmla="*/ 0 h 2"/>
                <a:gd name="T2" fmla="*/ 29 w 286"/>
                <a:gd name="T3" fmla="*/ 2 h 2"/>
                <a:gd name="T4" fmla="*/ 286 w 286"/>
                <a:gd name="T5" fmla="*/ 2 h 2"/>
                <a:gd name="T6" fmla="*/ 0 60000 65536"/>
                <a:gd name="T7" fmla="*/ 0 60000 65536"/>
                <a:gd name="T8" fmla="*/ 0 60000 65536"/>
                <a:gd name="T9" fmla="*/ 0 w 286"/>
                <a:gd name="T10" fmla="*/ 0 h 2"/>
                <a:gd name="T11" fmla="*/ 286 w 286"/>
                <a:gd name="T12" fmla="*/ 2 h 2"/>
              </a:gdLst>
              <a:ahLst/>
              <a:cxnLst>
                <a:cxn ang="T6">
                  <a:pos x="T0" y="T1"/>
                </a:cxn>
                <a:cxn ang="T7">
                  <a:pos x="T2" y="T3"/>
                </a:cxn>
                <a:cxn ang="T8">
                  <a:pos x="T4" y="T5"/>
                </a:cxn>
              </a:cxnLst>
              <a:rect l="T9" t="T10" r="T11" b="T12"/>
              <a:pathLst>
                <a:path w="286" h="2">
                  <a:moveTo>
                    <a:pt x="0" y="0"/>
                  </a:moveTo>
                  <a:lnTo>
                    <a:pt x="29" y="2"/>
                  </a:lnTo>
                  <a:lnTo>
                    <a:pt x="286" y="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15" name="Line 143"/>
            <p:cNvSpPr>
              <a:spLocks noChangeShapeType="1"/>
            </p:cNvSpPr>
            <p:nvPr/>
          </p:nvSpPr>
          <p:spPr bwMode="auto">
            <a:xfrm flipH="1">
              <a:off x="812" y="3290"/>
              <a:ext cx="50" cy="8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416" name="Freeform 144"/>
            <p:cNvSpPr>
              <a:spLocks/>
            </p:cNvSpPr>
            <p:nvPr/>
          </p:nvSpPr>
          <p:spPr bwMode="auto">
            <a:xfrm>
              <a:off x="1637" y="3158"/>
              <a:ext cx="101" cy="170"/>
            </a:xfrm>
            <a:custGeom>
              <a:avLst/>
              <a:gdLst>
                <a:gd name="T0" fmla="*/ 101 w 101"/>
                <a:gd name="T1" fmla="*/ 0 h 170"/>
                <a:gd name="T2" fmla="*/ 7 w 101"/>
                <a:gd name="T3" fmla="*/ 160 h 170"/>
                <a:gd name="T4" fmla="*/ 0 w 101"/>
                <a:gd name="T5" fmla="*/ 170 h 170"/>
                <a:gd name="T6" fmla="*/ 0 60000 65536"/>
                <a:gd name="T7" fmla="*/ 0 60000 65536"/>
                <a:gd name="T8" fmla="*/ 0 60000 65536"/>
                <a:gd name="T9" fmla="*/ 0 w 101"/>
                <a:gd name="T10" fmla="*/ 0 h 170"/>
                <a:gd name="T11" fmla="*/ 101 w 101"/>
                <a:gd name="T12" fmla="*/ 170 h 170"/>
              </a:gdLst>
              <a:ahLst/>
              <a:cxnLst>
                <a:cxn ang="T6">
                  <a:pos x="T0" y="T1"/>
                </a:cxn>
                <a:cxn ang="T7">
                  <a:pos x="T2" y="T3"/>
                </a:cxn>
                <a:cxn ang="T8">
                  <a:pos x="T4" y="T5"/>
                </a:cxn>
              </a:cxnLst>
              <a:rect l="T9" t="T10" r="T11" b="T12"/>
              <a:pathLst>
                <a:path w="101" h="170">
                  <a:moveTo>
                    <a:pt x="101" y="0"/>
                  </a:moveTo>
                  <a:lnTo>
                    <a:pt x="7" y="160"/>
                  </a:lnTo>
                  <a:lnTo>
                    <a:pt x="0" y="17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417" name="Line 145"/>
            <p:cNvSpPr>
              <a:spLocks noChangeShapeType="1"/>
            </p:cNvSpPr>
            <p:nvPr/>
          </p:nvSpPr>
          <p:spPr bwMode="auto">
            <a:xfrm flipH="1">
              <a:off x="1849" y="2770"/>
              <a:ext cx="303" cy="263"/>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418" name="Freeform 146"/>
            <p:cNvSpPr>
              <a:spLocks/>
            </p:cNvSpPr>
            <p:nvPr/>
          </p:nvSpPr>
          <p:spPr bwMode="auto">
            <a:xfrm>
              <a:off x="1786" y="2999"/>
              <a:ext cx="96" cy="88"/>
            </a:xfrm>
            <a:custGeom>
              <a:avLst/>
              <a:gdLst>
                <a:gd name="T0" fmla="*/ 59 w 96"/>
                <a:gd name="T1" fmla="*/ 0 h 88"/>
                <a:gd name="T2" fmla="*/ 0 w 96"/>
                <a:gd name="T3" fmla="*/ 88 h 88"/>
                <a:gd name="T4" fmla="*/ 96 w 96"/>
                <a:gd name="T5" fmla="*/ 43 h 88"/>
                <a:gd name="T6" fmla="*/ 59 w 96"/>
                <a:gd name="T7" fmla="*/ 0 h 88"/>
                <a:gd name="T8" fmla="*/ 0 60000 65536"/>
                <a:gd name="T9" fmla="*/ 0 60000 65536"/>
                <a:gd name="T10" fmla="*/ 0 60000 65536"/>
                <a:gd name="T11" fmla="*/ 0 60000 65536"/>
                <a:gd name="T12" fmla="*/ 0 w 96"/>
                <a:gd name="T13" fmla="*/ 0 h 88"/>
                <a:gd name="T14" fmla="*/ 96 w 96"/>
                <a:gd name="T15" fmla="*/ 88 h 88"/>
              </a:gdLst>
              <a:ahLst/>
              <a:cxnLst>
                <a:cxn ang="T8">
                  <a:pos x="T0" y="T1"/>
                </a:cxn>
                <a:cxn ang="T9">
                  <a:pos x="T2" y="T3"/>
                </a:cxn>
                <a:cxn ang="T10">
                  <a:pos x="T4" y="T5"/>
                </a:cxn>
                <a:cxn ang="T11">
                  <a:pos x="T6" y="T7"/>
                </a:cxn>
              </a:cxnLst>
              <a:rect l="T12" t="T13" r="T14" b="T15"/>
              <a:pathLst>
                <a:path w="96" h="88">
                  <a:moveTo>
                    <a:pt x="59" y="0"/>
                  </a:moveTo>
                  <a:lnTo>
                    <a:pt x="0" y="88"/>
                  </a:lnTo>
                  <a:lnTo>
                    <a:pt x="96" y="43"/>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grpSp>
      <p:sp>
        <p:nvSpPr>
          <p:cNvPr id="15363" name="Line 544"/>
          <p:cNvSpPr>
            <a:spLocks noChangeShapeType="1"/>
          </p:cNvSpPr>
          <p:nvPr/>
        </p:nvSpPr>
        <p:spPr bwMode="auto">
          <a:xfrm>
            <a:off x="3487738" y="7999413"/>
            <a:ext cx="171450" cy="158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364" name="Line 545"/>
          <p:cNvSpPr>
            <a:spLocks noChangeShapeType="1"/>
          </p:cNvSpPr>
          <p:nvPr/>
        </p:nvSpPr>
        <p:spPr bwMode="auto">
          <a:xfrm>
            <a:off x="2257425" y="7991475"/>
            <a:ext cx="168275" cy="158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365" name="Rectangle 546"/>
          <p:cNvSpPr>
            <a:spLocks noChangeArrowheads="1"/>
          </p:cNvSpPr>
          <p:nvPr/>
        </p:nvSpPr>
        <p:spPr bwMode="auto">
          <a:xfrm>
            <a:off x="5437188" y="8147050"/>
            <a:ext cx="1682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W</a:t>
            </a:r>
            <a:endParaRPr lang="en-US" smtClean="0">
              <a:solidFill>
                <a:srgbClr val="000000"/>
              </a:solidFill>
            </a:endParaRPr>
          </a:p>
        </p:txBody>
      </p:sp>
      <p:sp>
        <p:nvSpPr>
          <p:cNvPr id="15366" name="Rectangle 547"/>
          <p:cNvSpPr>
            <a:spLocks noChangeArrowheads="1"/>
          </p:cNvSpPr>
          <p:nvPr/>
        </p:nvSpPr>
        <p:spPr bwMode="auto">
          <a:xfrm>
            <a:off x="5608638" y="8147050"/>
            <a:ext cx="128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5367" name="Rectangle 548"/>
          <p:cNvSpPr>
            <a:spLocks noChangeArrowheads="1"/>
          </p:cNvSpPr>
          <p:nvPr/>
        </p:nvSpPr>
        <p:spPr bwMode="auto">
          <a:xfrm>
            <a:off x="5738813" y="8147050"/>
            <a:ext cx="119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368" name="Rectangle 549"/>
          <p:cNvSpPr>
            <a:spLocks noChangeArrowheads="1"/>
          </p:cNvSpPr>
          <p:nvPr/>
        </p:nvSpPr>
        <p:spPr bwMode="auto">
          <a:xfrm>
            <a:off x="5859463" y="8147050"/>
            <a:ext cx="128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K</a:t>
            </a:r>
            <a:endParaRPr lang="en-US" smtClean="0">
              <a:solidFill>
                <a:srgbClr val="000000"/>
              </a:solidFill>
            </a:endParaRPr>
          </a:p>
        </p:txBody>
      </p:sp>
      <p:sp>
        <p:nvSpPr>
          <p:cNvPr id="15369" name="Rectangle 550"/>
          <p:cNvSpPr>
            <a:spLocks noChangeArrowheads="1"/>
          </p:cNvSpPr>
          <p:nvPr/>
        </p:nvSpPr>
        <p:spPr bwMode="auto">
          <a:xfrm>
            <a:off x="5991225" y="8147050"/>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P</a:t>
            </a:r>
            <a:endParaRPr lang="en-US" smtClean="0">
              <a:solidFill>
                <a:srgbClr val="000000"/>
              </a:solidFill>
            </a:endParaRPr>
          </a:p>
        </p:txBody>
      </p:sp>
      <p:sp>
        <p:nvSpPr>
          <p:cNvPr id="15370" name="Rectangle 551"/>
          <p:cNvSpPr>
            <a:spLocks noChangeArrowheads="1"/>
          </p:cNvSpPr>
          <p:nvPr/>
        </p:nvSpPr>
        <p:spPr bwMode="auto">
          <a:xfrm>
            <a:off x="6091238" y="8147050"/>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371" name="Rectangle 552"/>
          <p:cNvSpPr>
            <a:spLocks noChangeArrowheads="1"/>
          </p:cNvSpPr>
          <p:nvPr/>
        </p:nvSpPr>
        <p:spPr bwMode="auto">
          <a:xfrm>
            <a:off x="6151563" y="8147050"/>
            <a:ext cx="1079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372" name="Rectangle 553"/>
          <p:cNvSpPr>
            <a:spLocks noChangeArrowheads="1"/>
          </p:cNvSpPr>
          <p:nvPr/>
        </p:nvSpPr>
        <p:spPr bwMode="auto">
          <a:xfrm>
            <a:off x="6262688" y="8147050"/>
            <a:ext cx="119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C</a:t>
            </a:r>
            <a:endParaRPr lang="en-US" smtClean="0">
              <a:solidFill>
                <a:srgbClr val="000000"/>
              </a:solidFill>
            </a:endParaRPr>
          </a:p>
        </p:txBody>
      </p:sp>
      <p:sp>
        <p:nvSpPr>
          <p:cNvPr id="15373" name="Rectangle 554"/>
          <p:cNvSpPr>
            <a:spLocks noChangeArrowheads="1"/>
          </p:cNvSpPr>
          <p:nvPr/>
        </p:nvSpPr>
        <p:spPr bwMode="auto">
          <a:xfrm>
            <a:off x="6383338" y="8147050"/>
            <a:ext cx="1079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374" name="Rectangle 555"/>
          <p:cNvSpPr>
            <a:spLocks noChangeArrowheads="1"/>
          </p:cNvSpPr>
          <p:nvPr/>
        </p:nvSpPr>
        <p:spPr bwMode="auto">
          <a:xfrm>
            <a:off x="1019175" y="92932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P</a:t>
            </a:r>
            <a:endParaRPr lang="en-US" smtClean="0">
              <a:solidFill>
                <a:srgbClr val="000000"/>
              </a:solidFill>
            </a:endParaRPr>
          </a:p>
        </p:txBody>
      </p:sp>
      <p:sp>
        <p:nvSpPr>
          <p:cNvPr id="15375" name="Rectangle 556"/>
          <p:cNvSpPr>
            <a:spLocks noChangeArrowheads="1"/>
          </p:cNvSpPr>
          <p:nvPr/>
        </p:nvSpPr>
        <p:spPr bwMode="auto">
          <a:xfrm>
            <a:off x="1119188" y="92932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h</a:t>
            </a:r>
            <a:endParaRPr lang="en-US" smtClean="0">
              <a:solidFill>
                <a:srgbClr val="000000"/>
              </a:solidFill>
            </a:endParaRPr>
          </a:p>
        </p:txBody>
      </p:sp>
      <p:sp>
        <p:nvSpPr>
          <p:cNvPr id="15376" name="Rectangle 557"/>
          <p:cNvSpPr>
            <a:spLocks noChangeArrowheads="1"/>
          </p:cNvSpPr>
          <p:nvPr/>
        </p:nvSpPr>
        <p:spPr bwMode="auto">
          <a:xfrm>
            <a:off x="1209675" y="92932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y</a:t>
            </a:r>
            <a:endParaRPr lang="en-US" smtClean="0">
              <a:solidFill>
                <a:srgbClr val="000000"/>
              </a:solidFill>
            </a:endParaRPr>
          </a:p>
        </p:txBody>
      </p:sp>
      <p:sp>
        <p:nvSpPr>
          <p:cNvPr id="15377" name="Rectangle 558"/>
          <p:cNvSpPr>
            <a:spLocks noChangeArrowheads="1"/>
          </p:cNvSpPr>
          <p:nvPr/>
        </p:nvSpPr>
        <p:spPr bwMode="auto">
          <a:xfrm>
            <a:off x="1300163" y="9293225"/>
            <a:ext cx="69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s</a:t>
            </a:r>
            <a:endParaRPr lang="en-US" smtClean="0">
              <a:solidFill>
                <a:srgbClr val="000000"/>
              </a:solidFill>
            </a:endParaRPr>
          </a:p>
        </p:txBody>
      </p:sp>
      <p:sp>
        <p:nvSpPr>
          <p:cNvPr id="15378" name="Rectangle 559"/>
          <p:cNvSpPr>
            <a:spLocks noChangeArrowheads="1"/>
          </p:cNvSpPr>
          <p:nvPr/>
        </p:nvSpPr>
        <p:spPr bwMode="auto">
          <a:xfrm>
            <a:off x="1370013" y="929322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379" name="Rectangle 560"/>
          <p:cNvSpPr>
            <a:spLocks noChangeArrowheads="1"/>
          </p:cNvSpPr>
          <p:nvPr/>
        </p:nvSpPr>
        <p:spPr bwMode="auto">
          <a:xfrm>
            <a:off x="1419225" y="92932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c</a:t>
            </a:r>
            <a:endParaRPr lang="en-US" smtClean="0">
              <a:solidFill>
                <a:srgbClr val="000000"/>
              </a:solidFill>
            </a:endParaRPr>
          </a:p>
        </p:txBody>
      </p:sp>
      <p:sp>
        <p:nvSpPr>
          <p:cNvPr id="15380" name="Rectangle 561"/>
          <p:cNvSpPr>
            <a:spLocks noChangeArrowheads="1"/>
          </p:cNvSpPr>
          <p:nvPr/>
        </p:nvSpPr>
        <p:spPr bwMode="auto">
          <a:xfrm>
            <a:off x="1498600" y="92932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381" name="Rectangle 562"/>
          <p:cNvSpPr>
            <a:spLocks noChangeArrowheads="1"/>
          </p:cNvSpPr>
          <p:nvPr/>
        </p:nvSpPr>
        <p:spPr bwMode="auto">
          <a:xfrm>
            <a:off x="1579563" y="929322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5382" name="Rectangle 563"/>
          <p:cNvSpPr>
            <a:spLocks noChangeArrowheads="1"/>
          </p:cNvSpPr>
          <p:nvPr/>
        </p:nvSpPr>
        <p:spPr bwMode="auto">
          <a:xfrm>
            <a:off x="1674813" y="92932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5383" name="Rectangle 564"/>
          <p:cNvSpPr>
            <a:spLocks noChangeArrowheads="1"/>
          </p:cNvSpPr>
          <p:nvPr/>
        </p:nvSpPr>
        <p:spPr bwMode="auto">
          <a:xfrm>
            <a:off x="1763713" y="92932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384" name="Rectangle 565"/>
          <p:cNvSpPr>
            <a:spLocks noChangeArrowheads="1"/>
          </p:cNvSpPr>
          <p:nvPr/>
        </p:nvSpPr>
        <p:spPr bwMode="auto">
          <a:xfrm>
            <a:off x="1844675" y="9293225"/>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385" name="Rectangle 566"/>
          <p:cNvSpPr>
            <a:spLocks noChangeArrowheads="1"/>
          </p:cNvSpPr>
          <p:nvPr/>
        </p:nvSpPr>
        <p:spPr bwMode="auto">
          <a:xfrm>
            <a:off x="1893888" y="92932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386" name="Rectangle 567"/>
          <p:cNvSpPr>
            <a:spLocks noChangeArrowheads="1"/>
          </p:cNvSpPr>
          <p:nvPr/>
        </p:nvSpPr>
        <p:spPr bwMode="auto">
          <a:xfrm>
            <a:off x="1984375" y="9293225"/>
            <a:ext cx="1381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5387" name="Rectangle 568"/>
          <p:cNvSpPr>
            <a:spLocks noChangeArrowheads="1"/>
          </p:cNvSpPr>
          <p:nvPr/>
        </p:nvSpPr>
        <p:spPr bwMode="auto">
          <a:xfrm>
            <a:off x="2168525" y="9293225"/>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f</a:t>
            </a:r>
            <a:endParaRPr lang="en-US" smtClean="0">
              <a:solidFill>
                <a:srgbClr val="000000"/>
              </a:solidFill>
            </a:endParaRPr>
          </a:p>
        </p:txBody>
      </p:sp>
      <p:sp>
        <p:nvSpPr>
          <p:cNvPr id="15388" name="Rectangle 569"/>
          <p:cNvSpPr>
            <a:spLocks noChangeArrowheads="1"/>
          </p:cNvSpPr>
          <p:nvPr/>
        </p:nvSpPr>
        <p:spPr bwMode="auto">
          <a:xfrm>
            <a:off x="2228850" y="92932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389" name="Rectangle 570"/>
          <p:cNvSpPr>
            <a:spLocks noChangeArrowheads="1"/>
          </p:cNvSpPr>
          <p:nvPr/>
        </p:nvSpPr>
        <p:spPr bwMode="auto">
          <a:xfrm>
            <a:off x="2309813" y="92932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390" name="Rectangle 571"/>
          <p:cNvSpPr>
            <a:spLocks noChangeArrowheads="1"/>
          </p:cNvSpPr>
          <p:nvPr/>
        </p:nvSpPr>
        <p:spPr bwMode="auto">
          <a:xfrm>
            <a:off x="2389188" y="929322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391" name="Rectangle 572"/>
          <p:cNvSpPr>
            <a:spLocks noChangeArrowheads="1"/>
          </p:cNvSpPr>
          <p:nvPr/>
        </p:nvSpPr>
        <p:spPr bwMode="auto">
          <a:xfrm>
            <a:off x="2438400" y="92932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392" name="Rectangle 573"/>
          <p:cNvSpPr>
            <a:spLocks noChangeArrowheads="1"/>
          </p:cNvSpPr>
          <p:nvPr/>
        </p:nvSpPr>
        <p:spPr bwMode="auto">
          <a:xfrm>
            <a:off x="2528888" y="9293225"/>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393" name="Rectangle 574"/>
          <p:cNvSpPr>
            <a:spLocks noChangeArrowheads="1"/>
          </p:cNvSpPr>
          <p:nvPr/>
        </p:nvSpPr>
        <p:spPr bwMode="auto">
          <a:xfrm>
            <a:off x="2589213" y="92932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394" name="Rectangle 575"/>
          <p:cNvSpPr>
            <a:spLocks noChangeArrowheads="1"/>
          </p:cNvSpPr>
          <p:nvPr/>
        </p:nvSpPr>
        <p:spPr bwMode="auto">
          <a:xfrm>
            <a:off x="2714625" y="9293225"/>
            <a:ext cx="69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s</a:t>
            </a:r>
            <a:endParaRPr lang="en-US" smtClean="0">
              <a:solidFill>
                <a:srgbClr val="000000"/>
              </a:solidFill>
            </a:endParaRPr>
          </a:p>
        </p:txBody>
      </p:sp>
      <p:sp>
        <p:nvSpPr>
          <p:cNvPr id="15395" name="Rectangle 576"/>
          <p:cNvSpPr>
            <a:spLocks noChangeArrowheads="1"/>
          </p:cNvSpPr>
          <p:nvPr/>
        </p:nvSpPr>
        <p:spPr bwMode="auto">
          <a:xfrm>
            <a:off x="2784475" y="9293225"/>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396" name="Rectangle 577"/>
          <p:cNvSpPr>
            <a:spLocks noChangeArrowheads="1"/>
          </p:cNvSpPr>
          <p:nvPr/>
        </p:nvSpPr>
        <p:spPr bwMode="auto">
          <a:xfrm>
            <a:off x="2833688" y="9293225"/>
            <a:ext cx="1381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5397" name="Rectangle 578"/>
          <p:cNvSpPr>
            <a:spLocks noChangeArrowheads="1"/>
          </p:cNvSpPr>
          <p:nvPr/>
        </p:nvSpPr>
        <p:spPr bwMode="auto">
          <a:xfrm>
            <a:off x="2973388" y="92932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398" name="Rectangle 579"/>
          <p:cNvSpPr>
            <a:spLocks noChangeArrowheads="1"/>
          </p:cNvSpPr>
          <p:nvPr/>
        </p:nvSpPr>
        <p:spPr bwMode="auto">
          <a:xfrm>
            <a:off x="3063875" y="9293225"/>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5399" name="Rectangle 580"/>
          <p:cNvSpPr>
            <a:spLocks noChangeArrowheads="1"/>
          </p:cNvSpPr>
          <p:nvPr/>
        </p:nvSpPr>
        <p:spPr bwMode="auto">
          <a:xfrm>
            <a:off x="3114675" y="92932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400" name="Rectangle 581"/>
          <p:cNvSpPr>
            <a:spLocks noChangeArrowheads="1"/>
          </p:cNvSpPr>
          <p:nvPr/>
        </p:nvSpPr>
        <p:spPr bwMode="auto">
          <a:xfrm>
            <a:off x="3194050" y="9293225"/>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401" name="Rectangle 582"/>
          <p:cNvSpPr>
            <a:spLocks noChangeArrowheads="1"/>
          </p:cNvSpPr>
          <p:nvPr/>
        </p:nvSpPr>
        <p:spPr bwMode="auto">
          <a:xfrm>
            <a:off x="3243263" y="92932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5402" name="Rectangle 583"/>
          <p:cNvSpPr>
            <a:spLocks noChangeArrowheads="1"/>
          </p:cNvSpPr>
          <p:nvPr/>
        </p:nvSpPr>
        <p:spPr bwMode="auto">
          <a:xfrm>
            <a:off x="3333750" y="9293225"/>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403" name="Rectangle 584"/>
          <p:cNvSpPr>
            <a:spLocks noChangeArrowheads="1"/>
          </p:cNvSpPr>
          <p:nvPr/>
        </p:nvSpPr>
        <p:spPr bwMode="auto">
          <a:xfrm>
            <a:off x="1019175" y="9494838"/>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t>
            </a:r>
            <a:endParaRPr lang="en-US" smtClean="0">
              <a:solidFill>
                <a:srgbClr val="000000"/>
              </a:solidFill>
            </a:endParaRPr>
          </a:p>
        </p:txBody>
      </p:sp>
      <p:sp>
        <p:nvSpPr>
          <p:cNvPr id="15404" name="Rectangle 585"/>
          <p:cNvSpPr>
            <a:spLocks noChangeArrowheads="1"/>
          </p:cNvSpPr>
          <p:nvPr/>
        </p:nvSpPr>
        <p:spPr bwMode="auto">
          <a:xfrm>
            <a:off x="1079500" y="9494838"/>
            <a:ext cx="69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s</a:t>
            </a:r>
            <a:endParaRPr lang="en-US" smtClean="0">
              <a:solidFill>
                <a:srgbClr val="000000"/>
              </a:solidFill>
            </a:endParaRPr>
          </a:p>
        </p:txBody>
      </p:sp>
      <p:sp>
        <p:nvSpPr>
          <p:cNvPr id="15405" name="Rectangle 586"/>
          <p:cNvSpPr>
            <a:spLocks noChangeArrowheads="1"/>
          </p:cNvSpPr>
          <p:nvPr/>
        </p:nvSpPr>
        <p:spPr bwMode="auto">
          <a:xfrm>
            <a:off x="1149350" y="94948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406" name="Rectangle 587"/>
          <p:cNvSpPr>
            <a:spLocks noChangeArrowheads="1"/>
          </p:cNvSpPr>
          <p:nvPr/>
        </p:nvSpPr>
        <p:spPr bwMode="auto">
          <a:xfrm>
            <a:off x="1239838" y="9494838"/>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407" name="Rectangle 588"/>
          <p:cNvSpPr>
            <a:spLocks noChangeArrowheads="1"/>
          </p:cNvSpPr>
          <p:nvPr/>
        </p:nvSpPr>
        <p:spPr bwMode="auto">
          <a:xfrm>
            <a:off x="1298575" y="9494838"/>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f</a:t>
            </a:r>
            <a:endParaRPr lang="en-US" smtClean="0">
              <a:solidFill>
                <a:srgbClr val="000000"/>
              </a:solidFill>
            </a:endParaRPr>
          </a:p>
        </p:txBody>
      </p:sp>
      <p:sp>
        <p:nvSpPr>
          <p:cNvPr id="15408" name="Rectangle 589"/>
          <p:cNvSpPr>
            <a:spLocks noChangeArrowheads="1"/>
          </p:cNvSpPr>
          <p:nvPr/>
        </p:nvSpPr>
        <p:spPr bwMode="auto">
          <a:xfrm>
            <a:off x="1358900" y="949483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409" name="Rectangle 590"/>
          <p:cNvSpPr>
            <a:spLocks noChangeArrowheads="1"/>
          </p:cNvSpPr>
          <p:nvPr/>
        </p:nvSpPr>
        <p:spPr bwMode="auto">
          <a:xfrm>
            <a:off x="1439863" y="949483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c</a:t>
            </a:r>
            <a:endParaRPr lang="en-US" smtClean="0">
              <a:solidFill>
                <a:srgbClr val="000000"/>
              </a:solidFill>
            </a:endParaRPr>
          </a:p>
        </p:txBody>
      </p:sp>
      <p:sp>
        <p:nvSpPr>
          <p:cNvPr id="15410" name="Rectangle 591"/>
          <p:cNvSpPr>
            <a:spLocks noChangeArrowheads="1"/>
          </p:cNvSpPr>
          <p:nvPr/>
        </p:nvSpPr>
        <p:spPr bwMode="auto">
          <a:xfrm>
            <a:off x="1519238" y="949483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411" name="Rectangle 592"/>
          <p:cNvSpPr>
            <a:spLocks noChangeArrowheads="1"/>
          </p:cNvSpPr>
          <p:nvPr/>
        </p:nvSpPr>
        <p:spPr bwMode="auto">
          <a:xfrm>
            <a:off x="1644650" y="94948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p</a:t>
            </a:r>
            <a:endParaRPr lang="en-US" smtClean="0">
              <a:solidFill>
                <a:srgbClr val="000000"/>
              </a:solidFill>
            </a:endParaRPr>
          </a:p>
        </p:txBody>
      </p:sp>
      <p:sp>
        <p:nvSpPr>
          <p:cNvPr id="15412" name="Rectangle 593"/>
          <p:cNvSpPr>
            <a:spLocks noChangeArrowheads="1"/>
          </p:cNvSpPr>
          <p:nvPr/>
        </p:nvSpPr>
        <p:spPr bwMode="auto">
          <a:xfrm>
            <a:off x="1733550" y="9494838"/>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5413" name="Rectangle 594"/>
          <p:cNvSpPr>
            <a:spLocks noChangeArrowheads="1"/>
          </p:cNvSpPr>
          <p:nvPr/>
        </p:nvSpPr>
        <p:spPr bwMode="auto">
          <a:xfrm>
            <a:off x="1784350" y="949483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414" name="Rectangle 595"/>
          <p:cNvSpPr>
            <a:spLocks noChangeArrowheads="1"/>
          </p:cNvSpPr>
          <p:nvPr/>
        </p:nvSpPr>
        <p:spPr bwMode="auto">
          <a:xfrm>
            <a:off x="1863725" y="9494838"/>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415" name="Rectangle 596"/>
          <p:cNvSpPr>
            <a:spLocks noChangeArrowheads="1"/>
          </p:cNvSpPr>
          <p:nvPr/>
        </p:nvSpPr>
        <p:spPr bwMode="auto">
          <a:xfrm>
            <a:off x="1914525" y="949483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416" name="Rectangle 597"/>
          <p:cNvSpPr>
            <a:spLocks noChangeArrowheads="1"/>
          </p:cNvSpPr>
          <p:nvPr/>
        </p:nvSpPr>
        <p:spPr bwMode="auto">
          <a:xfrm>
            <a:off x="2038350" y="94948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5417" name="Rectangle 598"/>
          <p:cNvSpPr>
            <a:spLocks noChangeArrowheads="1"/>
          </p:cNvSpPr>
          <p:nvPr/>
        </p:nvSpPr>
        <p:spPr bwMode="auto">
          <a:xfrm>
            <a:off x="2128838" y="9494838"/>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418" name="Rectangle 599"/>
          <p:cNvSpPr>
            <a:spLocks noChangeArrowheads="1"/>
          </p:cNvSpPr>
          <p:nvPr/>
        </p:nvSpPr>
        <p:spPr bwMode="auto">
          <a:xfrm>
            <a:off x="1019175" y="97012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p</a:t>
            </a:r>
            <a:endParaRPr lang="en-US" smtClean="0">
              <a:solidFill>
                <a:srgbClr val="000000"/>
              </a:solidFill>
            </a:endParaRPr>
          </a:p>
        </p:txBody>
      </p:sp>
      <p:sp>
        <p:nvSpPr>
          <p:cNvPr id="15419" name="Rectangle 600"/>
          <p:cNvSpPr>
            <a:spLocks noChangeArrowheads="1"/>
          </p:cNvSpPr>
          <p:nvPr/>
        </p:nvSpPr>
        <p:spPr bwMode="auto">
          <a:xfrm>
            <a:off x="1109663" y="9701213"/>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420" name="Rectangle 601"/>
          <p:cNvSpPr>
            <a:spLocks noChangeArrowheads="1"/>
          </p:cNvSpPr>
          <p:nvPr/>
        </p:nvSpPr>
        <p:spPr bwMode="auto">
          <a:xfrm>
            <a:off x="1169988" y="97012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5421" name="Rectangle 602"/>
          <p:cNvSpPr>
            <a:spLocks noChangeArrowheads="1"/>
          </p:cNvSpPr>
          <p:nvPr/>
        </p:nvSpPr>
        <p:spPr bwMode="auto">
          <a:xfrm>
            <a:off x="1258888" y="9701213"/>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c</a:t>
            </a:r>
            <a:endParaRPr lang="en-US" smtClean="0">
              <a:solidFill>
                <a:srgbClr val="000000"/>
              </a:solidFill>
            </a:endParaRPr>
          </a:p>
        </p:txBody>
      </p:sp>
      <p:sp>
        <p:nvSpPr>
          <p:cNvPr id="15422" name="Rectangle 603"/>
          <p:cNvSpPr>
            <a:spLocks noChangeArrowheads="1"/>
          </p:cNvSpPr>
          <p:nvPr/>
        </p:nvSpPr>
        <p:spPr bwMode="auto">
          <a:xfrm>
            <a:off x="1339850" y="9701213"/>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423" name="Rectangle 604"/>
          <p:cNvSpPr>
            <a:spLocks noChangeArrowheads="1"/>
          </p:cNvSpPr>
          <p:nvPr/>
        </p:nvSpPr>
        <p:spPr bwMode="auto">
          <a:xfrm>
            <a:off x="1419225" y="9701213"/>
            <a:ext cx="69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s</a:t>
            </a:r>
            <a:endParaRPr lang="en-US" smtClean="0">
              <a:solidFill>
                <a:srgbClr val="000000"/>
              </a:solidFill>
            </a:endParaRPr>
          </a:p>
        </p:txBody>
      </p:sp>
      <p:sp>
        <p:nvSpPr>
          <p:cNvPr id="15424" name="Rectangle 605"/>
          <p:cNvSpPr>
            <a:spLocks noChangeArrowheads="1"/>
          </p:cNvSpPr>
          <p:nvPr/>
        </p:nvSpPr>
        <p:spPr bwMode="auto">
          <a:xfrm>
            <a:off x="1489075" y="9701213"/>
            <a:ext cx="69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s</a:t>
            </a:r>
            <a:endParaRPr lang="en-US" smtClean="0">
              <a:solidFill>
                <a:srgbClr val="000000"/>
              </a:solidFill>
            </a:endParaRPr>
          </a:p>
        </p:txBody>
      </p:sp>
      <p:sp>
        <p:nvSpPr>
          <p:cNvPr id="15425" name="Rectangle 606"/>
          <p:cNvSpPr>
            <a:spLocks noChangeArrowheads="1"/>
          </p:cNvSpPr>
          <p:nvPr/>
        </p:nvSpPr>
        <p:spPr bwMode="auto">
          <a:xfrm>
            <a:off x="1558925" y="9701213"/>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426" name="Rectangle 607"/>
          <p:cNvSpPr>
            <a:spLocks noChangeArrowheads="1"/>
          </p:cNvSpPr>
          <p:nvPr/>
        </p:nvSpPr>
        <p:spPr bwMode="auto">
          <a:xfrm>
            <a:off x="1609725" y="97012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n</a:t>
            </a:r>
            <a:endParaRPr lang="en-US" smtClean="0">
              <a:solidFill>
                <a:srgbClr val="000000"/>
              </a:solidFill>
            </a:endParaRPr>
          </a:p>
        </p:txBody>
      </p:sp>
      <p:sp>
        <p:nvSpPr>
          <p:cNvPr id="15427" name="Rectangle 608"/>
          <p:cNvSpPr>
            <a:spLocks noChangeArrowheads="1"/>
          </p:cNvSpPr>
          <p:nvPr/>
        </p:nvSpPr>
        <p:spPr bwMode="auto">
          <a:xfrm>
            <a:off x="1698625" y="97012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g</a:t>
            </a:r>
            <a:endParaRPr lang="en-US" smtClean="0">
              <a:solidFill>
                <a:srgbClr val="000000"/>
              </a:solidFill>
            </a:endParaRPr>
          </a:p>
        </p:txBody>
      </p:sp>
      <p:sp>
        <p:nvSpPr>
          <p:cNvPr id="15428" name="Rectangle 610"/>
          <p:cNvSpPr>
            <a:spLocks noChangeArrowheads="1"/>
          </p:cNvSpPr>
          <p:nvPr/>
        </p:nvSpPr>
        <p:spPr bwMode="auto">
          <a:xfrm>
            <a:off x="1833563" y="9701213"/>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429" name="Rectangle 611"/>
          <p:cNvSpPr>
            <a:spLocks noChangeArrowheads="1"/>
          </p:cNvSpPr>
          <p:nvPr/>
        </p:nvSpPr>
        <p:spPr bwMode="auto">
          <a:xfrm>
            <a:off x="1914525" y="97012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q</a:t>
            </a:r>
            <a:endParaRPr lang="en-US" smtClean="0">
              <a:solidFill>
                <a:srgbClr val="000000"/>
              </a:solidFill>
            </a:endParaRPr>
          </a:p>
        </p:txBody>
      </p:sp>
      <p:sp>
        <p:nvSpPr>
          <p:cNvPr id="15430" name="Rectangle 612"/>
          <p:cNvSpPr>
            <a:spLocks noChangeArrowheads="1"/>
          </p:cNvSpPr>
          <p:nvPr/>
        </p:nvSpPr>
        <p:spPr bwMode="auto">
          <a:xfrm>
            <a:off x="2003425" y="97012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431" name="Rectangle 613"/>
          <p:cNvSpPr>
            <a:spLocks noChangeArrowheads="1"/>
          </p:cNvSpPr>
          <p:nvPr/>
        </p:nvSpPr>
        <p:spPr bwMode="auto">
          <a:xfrm>
            <a:off x="2093913" y="9701213"/>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432" name="Rectangle 614"/>
          <p:cNvSpPr>
            <a:spLocks noChangeArrowheads="1"/>
          </p:cNvSpPr>
          <p:nvPr/>
        </p:nvSpPr>
        <p:spPr bwMode="auto">
          <a:xfrm>
            <a:off x="2144713" y="97012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p</a:t>
            </a:r>
            <a:endParaRPr lang="en-US" smtClean="0">
              <a:solidFill>
                <a:srgbClr val="000000"/>
              </a:solidFill>
            </a:endParaRPr>
          </a:p>
        </p:txBody>
      </p:sp>
      <p:sp>
        <p:nvSpPr>
          <p:cNvPr id="15433" name="Rectangle 615"/>
          <p:cNvSpPr>
            <a:spLocks noChangeArrowheads="1"/>
          </p:cNvSpPr>
          <p:nvPr/>
        </p:nvSpPr>
        <p:spPr bwMode="auto">
          <a:xfrm>
            <a:off x="2233613" y="9701213"/>
            <a:ext cx="1381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5434" name="Rectangle 616"/>
          <p:cNvSpPr>
            <a:spLocks noChangeArrowheads="1"/>
          </p:cNvSpPr>
          <p:nvPr/>
        </p:nvSpPr>
        <p:spPr bwMode="auto">
          <a:xfrm>
            <a:off x="2374900" y="9701213"/>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435" name="Rectangle 617"/>
          <p:cNvSpPr>
            <a:spLocks noChangeArrowheads="1"/>
          </p:cNvSpPr>
          <p:nvPr/>
        </p:nvSpPr>
        <p:spPr bwMode="auto">
          <a:xfrm>
            <a:off x="2454275" y="97012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n</a:t>
            </a:r>
            <a:endParaRPr lang="en-US" smtClean="0">
              <a:solidFill>
                <a:srgbClr val="000000"/>
              </a:solidFill>
            </a:endParaRPr>
          </a:p>
        </p:txBody>
      </p:sp>
      <p:sp>
        <p:nvSpPr>
          <p:cNvPr id="15436" name="Rectangle 618"/>
          <p:cNvSpPr>
            <a:spLocks noChangeArrowheads="1"/>
          </p:cNvSpPr>
          <p:nvPr/>
        </p:nvSpPr>
        <p:spPr bwMode="auto">
          <a:xfrm>
            <a:off x="2544763" y="9701213"/>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437" name="Rectangle 619"/>
          <p:cNvSpPr>
            <a:spLocks noChangeArrowheads="1"/>
          </p:cNvSpPr>
          <p:nvPr/>
        </p:nvSpPr>
        <p:spPr bwMode="auto">
          <a:xfrm>
            <a:off x="2593975" y="9701213"/>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t>
            </a:r>
            <a:endParaRPr lang="en-US" smtClean="0">
              <a:solidFill>
                <a:srgbClr val="000000"/>
              </a:solidFill>
            </a:endParaRPr>
          </a:p>
        </p:txBody>
      </p:sp>
      <p:sp>
        <p:nvSpPr>
          <p:cNvPr id="15438" name="Rectangle 620"/>
          <p:cNvSpPr>
            <a:spLocks noChangeArrowheads="1"/>
          </p:cNvSpPr>
          <p:nvPr/>
        </p:nvSpPr>
        <p:spPr bwMode="auto">
          <a:xfrm>
            <a:off x="5751513" y="8891588"/>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S</a:t>
            </a:r>
            <a:endParaRPr lang="en-US" smtClean="0">
              <a:solidFill>
                <a:srgbClr val="000000"/>
              </a:solidFill>
            </a:endParaRPr>
          </a:p>
        </p:txBody>
      </p:sp>
      <p:sp>
        <p:nvSpPr>
          <p:cNvPr id="15439" name="Rectangle 621"/>
          <p:cNvSpPr>
            <a:spLocks noChangeArrowheads="1"/>
          </p:cNvSpPr>
          <p:nvPr/>
        </p:nvSpPr>
        <p:spPr bwMode="auto">
          <a:xfrm>
            <a:off x="5851525" y="8891588"/>
            <a:ext cx="12858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440" name="Rectangle 622"/>
          <p:cNvSpPr>
            <a:spLocks noChangeArrowheads="1"/>
          </p:cNvSpPr>
          <p:nvPr/>
        </p:nvSpPr>
        <p:spPr bwMode="auto">
          <a:xfrm>
            <a:off x="5983288" y="8891588"/>
            <a:ext cx="119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441" name="Rectangle 623"/>
          <p:cNvSpPr>
            <a:spLocks noChangeArrowheads="1"/>
          </p:cNvSpPr>
          <p:nvPr/>
        </p:nvSpPr>
        <p:spPr bwMode="auto">
          <a:xfrm>
            <a:off x="6103938" y="8891588"/>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F</a:t>
            </a:r>
            <a:endParaRPr lang="en-US" smtClean="0">
              <a:solidFill>
                <a:srgbClr val="000000"/>
              </a:solidFill>
            </a:endParaRPr>
          </a:p>
        </p:txBody>
      </p:sp>
      <p:sp>
        <p:nvSpPr>
          <p:cNvPr id="15442" name="Rectangle 624"/>
          <p:cNvSpPr>
            <a:spLocks noChangeArrowheads="1"/>
          </p:cNvSpPr>
          <p:nvPr/>
        </p:nvSpPr>
        <p:spPr bwMode="auto">
          <a:xfrm>
            <a:off x="6205538" y="8891588"/>
            <a:ext cx="128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443" name="Rectangle 625"/>
          <p:cNvSpPr>
            <a:spLocks noChangeArrowheads="1"/>
          </p:cNvSpPr>
          <p:nvPr/>
        </p:nvSpPr>
        <p:spPr bwMode="auto">
          <a:xfrm>
            <a:off x="6335713" y="8891588"/>
            <a:ext cx="11906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C</a:t>
            </a:r>
            <a:endParaRPr lang="en-US" smtClean="0">
              <a:solidFill>
                <a:srgbClr val="000000"/>
              </a:solidFill>
            </a:endParaRPr>
          </a:p>
        </p:txBody>
      </p:sp>
      <p:sp>
        <p:nvSpPr>
          <p:cNvPr id="15444" name="Rectangle 626"/>
          <p:cNvSpPr>
            <a:spLocks noChangeArrowheads="1"/>
          </p:cNvSpPr>
          <p:nvPr/>
        </p:nvSpPr>
        <p:spPr bwMode="auto">
          <a:xfrm>
            <a:off x="6457950" y="8891588"/>
            <a:ext cx="1079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445" name="Rectangle 627"/>
          <p:cNvSpPr>
            <a:spLocks noChangeArrowheads="1"/>
          </p:cNvSpPr>
          <p:nvPr/>
        </p:nvSpPr>
        <p:spPr bwMode="auto">
          <a:xfrm>
            <a:off x="5751513" y="9093200"/>
            <a:ext cx="1079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446" name="Rectangle 628"/>
          <p:cNvSpPr>
            <a:spLocks noChangeArrowheads="1"/>
          </p:cNvSpPr>
          <p:nvPr/>
        </p:nvSpPr>
        <p:spPr bwMode="auto">
          <a:xfrm>
            <a:off x="5862638" y="9093200"/>
            <a:ext cx="1079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447" name="Rectangle 629"/>
          <p:cNvSpPr>
            <a:spLocks noChangeArrowheads="1"/>
          </p:cNvSpPr>
          <p:nvPr/>
        </p:nvSpPr>
        <p:spPr bwMode="auto">
          <a:xfrm>
            <a:off x="2460625" y="7896225"/>
            <a:ext cx="1682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W</a:t>
            </a:r>
            <a:endParaRPr lang="en-US" smtClean="0">
              <a:solidFill>
                <a:srgbClr val="000000"/>
              </a:solidFill>
            </a:endParaRPr>
          </a:p>
        </p:txBody>
      </p:sp>
      <p:sp>
        <p:nvSpPr>
          <p:cNvPr id="15448" name="Rectangle 630"/>
          <p:cNvSpPr>
            <a:spLocks noChangeArrowheads="1"/>
          </p:cNvSpPr>
          <p:nvPr/>
        </p:nvSpPr>
        <p:spPr bwMode="auto">
          <a:xfrm>
            <a:off x="2630488" y="78962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5449" name="Rectangle 631"/>
          <p:cNvSpPr>
            <a:spLocks noChangeArrowheads="1"/>
          </p:cNvSpPr>
          <p:nvPr/>
        </p:nvSpPr>
        <p:spPr bwMode="auto">
          <a:xfrm>
            <a:off x="2720975" y="7896225"/>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450" name="Rectangle 632"/>
          <p:cNvSpPr>
            <a:spLocks noChangeArrowheads="1"/>
          </p:cNvSpPr>
          <p:nvPr/>
        </p:nvSpPr>
        <p:spPr bwMode="auto">
          <a:xfrm>
            <a:off x="2779713" y="78962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k</a:t>
            </a:r>
            <a:endParaRPr lang="en-US" smtClean="0">
              <a:solidFill>
                <a:srgbClr val="000000"/>
              </a:solidFill>
            </a:endParaRPr>
          </a:p>
        </p:txBody>
      </p:sp>
      <p:sp>
        <p:nvSpPr>
          <p:cNvPr id="15451" name="Rectangle 633"/>
          <p:cNvSpPr>
            <a:spLocks noChangeArrowheads="1"/>
          </p:cNvSpPr>
          <p:nvPr/>
        </p:nvSpPr>
        <p:spPr bwMode="auto">
          <a:xfrm>
            <a:off x="2870200" y="78962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p</a:t>
            </a:r>
            <a:endParaRPr lang="en-US" smtClean="0">
              <a:solidFill>
                <a:srgbClr val="000000"/>
              </a:solidFill>
            </a:endParaRPr>
          </a:p>
        </p:txBody>
      </p:sp>
      <p:sp>
        <p:nvSpPr>
          <p:cNvPr id="15452" name="Rectangle 634"/>
          <p:cNvSpPr>
            <a:spLocks noChangeArrowheads="1"/>
          </p:cNvSpPr>
          <p:nvPr/>
        </p:nvSpPr>
        <p:spPr bwMode="auto">
          <a:xfrm>
            <a:off x="2960688" y="789622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453" name="Rectangle 635"/>
          <p:cNvSpPr>
            <a:spLocks noChangeArrowheads="1"/>
          </p:cNvSpPr>
          <p:nvPr/>
        </p:nvSpPr>
        <p:spPr bwMode="auto">
          <a:xfrm>
            <a:off x="3009900" y="78962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454" name="Rectangle 636"/>
          <p:cNvSpPr>
            <a:spLocks noChangeArrowheads="1"/>
          </p:cNvSpPr>
          <p:nvPr/>
        </p:nvSpPr>
        <p:spPr bwMode="auto">
          <a:xfrm>
            <a:off x="3090863" y="78962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c</a:t>
            </a:r>
            <a:endParaRPr lang="en-US" smtClean="0">
              <a:solidFill>
                <a:srgbClr val="000000"/>
              </a:solidFill>
            </a:endParaRPr>
          </a:p>
        </p:txBody>
      </p:sp>
      <p:sp>
        <p:nvSpPr>
          <p:cNvPr id="15455" name="Rectangle 637"/>
          <p:cNvSpPr>
            <a:spLocks noChangeArrowheads="1"/>
          </p:cNvSpPr>
          <p:nvPr/>
        </p:nvSpPr>
        <p:spPr bwMode="auto">
          <a:xfrm>
            <a:off x="3170238" y="78962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456" name="Rectangle 638"/>
          <p:cNvSpPr>
            <a:spLocks noChangeArrowheads="1"/>
          </p:cNvSpPr>
          <p:nvPr/>
        </p:nvSpPr>
        <p:spPr bwMode="auto">
          <a:xfrm>
            <a:off x="3749675" y="7724775"/>
            <a:ext cx="12858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5457" name="Rectangle 639"/>
          <p:cNvSpPr>
            <a:spLocks noChangeArrowheads="1"/>
          </p:cNvSpPr>
          <p:nvPr/>
        </p:nvSpPr>
        <p:spPr bwMode="auto">
          <a:xfrm>
            <a:off x="3879850" y="772477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458" name="Rectangle 640"/>
          <p:cNvSpPr>
            <a:spLocks noChangeArrowheads="1"/>
          </p:cNvSpPr>
          <p:nvPr/>
        </p:nvSpPr>
        <p:spPr bwMode="auto">
          <a:xfrm>
            <a:off x="3959225" y="7724775"/>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459" name="Rectangle 641"/>
          <p:cNvSpPr>
            <a:spLocks noChangeArrowheads="1"/>
          </p:cNvSpPr>
          <p:nvPr/>
        </p:nvSpPr>
        <p:spPr bwMode="auto">
          <a:xfrm>
            <a:off x="4010025" y="772477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460" name="Rectangle 642"/>
          <p:cNvSpPr>
            <a:spLocks noChangeArrowheads="1"/>
          </p:cNvSpPr>
          <p:nvPr/>
        </p:nvSpPr>
        <p:spPr bwMode="auto">
          <a:xfrm>
            <a:off x="4100513" y="7724775"/>
            <a:ext cx="1381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5461" name="Rectangle 643"/>
          <p:cNvSpPr>
            <a:spLocks noChangeArrowheads="1"/>
          </p:cNvSpPr>
          <p:nvPr/>
        </p:nvSpPr>
        <p:spPr bwMode="auto">
          <a:xfrm>
            <a:off x="3749675" y="7943850"/>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f</a:t>
            </a:r>
            <a:endParaRPr lang="en-US" smtClean="0">
              <a:solidFill>
                <a:srgbClr val="000000"/>
              </a:solidFill>
            </a:endParaRPr>
          </a:p>
        </p:txBody>
      </p:sp>
      <p:sp>
        <p:nvSpPr>
          <p:cNvPr id="15462" name="Rectangle 644"/>
          <p:cNvSpPr>
            <a:spLocks noChangeArrowheads="1"/>
          </p:cNvSpPr>
          <p:nvPr/>
        </p:nvSpPr>
        <p:spPr bwMode="auto">
          <a:xfrm>
            <a:off x="3810000" y="7943850"/>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463" name="Rectangle 645"/>
          <p:cNvSpPr>
            <a:spLocks noChangeArrowheads="1"/>
          </p:cNvSpPr>
          <p:nvPr/>
        </p:nvSpPr>
        <p:spPr bwMode="auto">
          <a:xfrm>
            <a:off x="3889375" y="7943850"/>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464" name="Rectangle 646"/>
          <p:cNvSpPr>
            <a:spLocks noChangeArrowheads="1"/>
          </p:cNvSpPr>
          <p:nvPr/>
        </p:nvSpPr>
        <p:spPr bwMode="auto">
          <a:xfrm>
            <a:off x="3970338" y="7943850"/>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465" name="Rectangle 647"/>
          <p:cNvSpPr>
            <a:spLocks noChangeArrowheads="1"/>
          </p:cNvSpPr>
          <p:nvPr/>
        </p:nvSpPr>
        <p:spPr bwMode="auto">
          <a:xfrm>
            <a:off x="4019550" y="794385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466" name="Rectangle 648"/>
          <p:cNvSpPr>
            <a:spLocks noChangeArrowheads="1"/>
          </p:cNvSpPr>
          <p:nvPr/>
        </p:nvSpPr>
        <p:spPr bwMode="auto">
          <a:xfrm>
            <a:off x="4110038" y="7943850"/>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467" name="Rectangle 649"/>
          <p:cNvSpPr>
            <a:spLocks noChangeArrowheads="1"/>
          </p:cNvSpPr>
          <p:nvPr/>
        </p:nvSpPr>
        <p:spPr bwMode="auto">
          <a:xfrm>
            <a:off x="4170363" y="7943850"/>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468" name="Freeform 650"/>
          <p:cNvSpPr>
            <a:spLocks/>
          </p:cNvSpPr>
          <p:nvPr/>
        </p:nvSpPr>
        <p:spPr bwMode="auto">
          <a:xfrm>
            <a:off x="5170488" y="7620000"/>
            <a:ext cx="1497012" cy="1057275"/>
          </a:xfrm>
          <a:custGeom>
            <a:avLst/>
            <a:gdLst>
              <a:gd name="T0" fmla="*/ 2147483647 w 943"/>
              <a:gd name="T1" fmla="*/ 2147483647 h 666"/>
              <a:gd name="T2" fmla="*/ 2147483647 w 943"/>
              <a:gd name="T3" fmla="*/ 0 h 666"/>
              <a:gd name="T4" fmla="*/ 2147483647 w 943"/>
              <a:gd name="T5" fmla="*/ 2147483647 h 666"/>
              <a:gd name="T6" fmla="*/ 2147483647 w 943"/>
              <a:gd name="T7" fmla="*/ 2147483647 h 666"/>
              <a:gd name="T8" fmla="*/ 2147483647 w 943"/>
              <a:gd name="T9" fmla="*/ 2147483647 h 666"/>
              <a:gd name="T10" fmla="*/ 2147483647 w 943"/>
              <a:gd name="T11" fmla="*/ 2147483647 h 666"/>
              <a:gd name="T12" fmla="*/ 2147483647 w 943"/>
              <a:gd name="T13" fmla="*/ 2147483647 h 666"/>
              <a:gd name="T14" fmla="*/ 2147483647 w 943"/>
              <a:gd name="T15" fmla="*/ 2147483647 h 666"/>
              <a:gd name="T16" fmla="*/ 2147483647 w 943"/>
              <a:gd name="T17" fmla="*/ 2147483647 h 666"/>
              <a:gd name="T18" fmla="*/ 2147483647 w 943"/>
              <a:gd name="T19" fmla="*/ 2147483647 h 666"/>
              <a:gd name="T20" fmla="*/ 2147483647 w 943"/>
              <a:gd name="T21" fmla="*/ 2147483647 h 666"/>
              <a:gd name="T22" fmla="*/ 2147483647 w 943"/>
              <a:gd name="T23" fmla="*/ 2147483647 h 666"/>
              <a:gd name="T24" fmla="*/ 2147483647 w 943"/>
              <a:gd name="T25" fmla="*/ 2147483647 h 666"/>
              <a:gd name="T26" fmla="*/ 2147483647 w 943"/>
              <a:gd name="T27" fmla="*/ 2147483647 h 666"/>
              <a:gd name="T28" fmla="*/ 2147483647 w 943"/>
              <a:gd name="T29" fmla="*/ 2147483647 h 666"/>
              <a:gd name="T30" fmla="*/ 2147483647 w 943"/>
              <a:gd name="T31" fmla="*/ 2147483647 h 666"/>
              <a:gd name="T32" fmla="*/ 2147483647 w 943"/>
              <a:gd name="T33" fmla="*/ 2147483647 h 666"/>
              <a:gd name="T34" fmla="*/ 2147483647 w 943"/>
              <a:gd name="T35" fmla="*/ 2147483647 h 666"/>
              <a:gd name="T36" fmla="*/ 2147483647 w 943"/>
              <a:gd name="T37" fmla="*/ 2147483647 h 666"/>
              <a:gd name="T38" fmla="*/ 2147483647 w 943"/>
              <a:gd name="T39" fmla="*/ 2147483647 h 666"/>
              <a:gd name="T40" fmla="*/ 2147483647 w 943"/>
              <a:gd name="T41" fmla="*/ 2147483647 h 666"/>
              <a:gd name="T42" fmla="*/ 2147483647 w 943"/>
              <a:gd name="T43" fmla="*/ 2147483647 h 666"/>
              <a:gd name="T44" fmla="*/ 2147483647 w 943"/>
              <a:gd name="T45" fmla="*/ 2147483647 h 666"/>
              <a:gd name="T46" fmla="*/ 2147483647 w 943"/>
              <a:gd name="T47" fmla="*/ 2147483647 h 666"/>
              <a:gd name="T48" fmla="*/ 0 w 943"/>
              <a:gd name="T49" fmla="*/ 2147483647 h 666"/>
              <a:gd name="T50" fmla="*/ 2147483647 w 943"/>
              <a:gd name="T51" fmla="*/ 2147483647 h 666"/>
              <a:gd name="T52" fmla="*/ 2147483647 w 943"/>
              <a:gd name="T53" fmla="*/ 2147483647 h 666"/>
              <a:gd name="T54" fmla="*/ 2147483647 w 943"/>
              <a:gd name="T55" fmla="*/ 2147483647 h 666"/>
              <a:gd name="T56" fmla="*/ 2147483647 w 943"/>
              <a:gd name="T57" fmla="*/ 2147483647 h 666"/>
              <a:gd name="T58" fmla="*/ 2147483647 w 943"/>
              <a:gd name="T59" fmla="*/ 2147483647 h 666"/>
              <a:gd name="T60" fmla="*/ 2147483647 w 943"/>
              <a:gd name="T61" fmla="*/ 2147483647 h 666"/>
              <a:gd name="T62" fmla="*/ 2147483647 w 943"/>
              <a:gd name="T63" fmla="*/ 2147483647 h 666"/>
              <a:gd name="T64" fmla="*/ 2147483647 w 943"/>
              <a:gd name="T65" fmla="*/ 2147483647 h 666"/>
              <a:gd name="T66" fmla="*/ 2147483647 w 943"/>
              <a:gd name="T67" fmla="*/ 2147483647 h 666"/>
              <a:gd name="T68" fmla="*/ 2147483647 w 943"/>
              <a:gd name="T69" fmla="*/ 2147483647 h 666"/>
              <a:gd name="T70" fmla="*/ 2147483647 w 943"/>
              <a:gd name="T71" fmla="*/ 2147483647 h 666"/>
              <a:gd name="T72" fmla="*/ 2147483647 w 943"/>
              <a:gd name="T73" fmla="*/ 2147483647 h 666"/>
              <a:gd name="T74" fmla="*/ 2147483647 w 943"/>
              <a:gd name="T75" fmla="*/ 2147483647 h 666"/>
              <a:gd name="T76" fmla="*/ 2147483647 w 943"/>
              <a:gd name="T77" fmla="*/ 2147483647 h 666"/>
              <a:gd name="T78" fmla="*/ 2147483647 w 943"/>
              <a:gd name="T79" fmla="*/ 2147483647 h 666"/>
              <a:gd name="T80" fmla="*/ 2147483647 w 943"/>
              <a:gd name="T81" fmla="*/ 2147483647 h 666"/>
              <a:gd name="T82" fmla="*/ 2147483647 w 943"/>
              <a:gd name="T83" fmla="*/ 2147483647 h 666"/>
              <a:gd name="T84" fmla="*/ 2147483647 w 943"/>
              <a:gd name="T85" fmla="*/ 2147483647 h 666"/>
              <a:gd name="T86" fmla="*/ 2147483647 w 943"/>
              <a:gd name="T87" fmla="*/ 2147483647 h 666"/>
              <a:gd name="T88" fmla="*/ 2147483647 w 943"/>
              <a:gd name="T89" fmla="*/ 2147483647 h 666"/>
              <a:gd name="T90" fmla="*/ 2147483647 w 943"/>
              <a:gd name="T91" fmla="*/ 2147483647 h 666"/>
              <a:gd name="T92" fmla="*/ 2147483647 w 943"/>
              <a:gd name="T93" fmla="*/ 2147483647 h 666"/>
              <a:gd name="T94" fmla="*/ 2147483647 w 943"/>
              <a:gd name="T95" fmla="*/ 2147483647 h 666"/>
              <a:gd name="T96" fmla="*/ 2147483647 w 943"/>
              <a:gd name="T97" fmla="*/ 2147483647 h 66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43"/>
              <a:gd name="T148" fmla="*/ 0 h 666"/>
              <a:gd name="T149" fmla="*/ 943 w 943"/>
              <a:gd name="T150" fmla="*/ 666 h 66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43" h="666">
                <a:moveTo>
                  <a:pt x="558" y="3"/>
                </a:moveTo>
                <a:lnTo>
                  <a:pt x="560" y="3"/>
                </a:lnTo>
                <a:lnTo>
                  <a:pt x="593" y="0"/>
                </a:lnTo>
                <a:lnTo>
                  <a:pt x="667" y="0"/>
                </a:lnTo>
                <a:lnTo>
                  <a:pt x="676" y="0"/>
                </a:lnTo>
                <a:lnTo>
                  <a:pt x="702" y="3"/>
                </a:lnTo>
                <a:lnTo>
                  <a:pt x="719" y="5"/>
                </a:lnTo>
                <a:lnTo>
                  <a:pt x="754" y="12"/>
                </a:lnTo>
                <a:lnTo>
                  <a:pt x="771" y="17"/>
                </a:lnTo>
                <a:lnTo>
                  <a:pt x="792" y="22"/>
                </a:lnTo>
                <a:lnTo>
                  <a:pt x="806" y="24"/>
                </a:lnTo>
                <a:lnTo>
                  <a:pt x="822" y="31"/>
                </a:lnTo>
                <a:lnTo>
                  <a:pt x="827" y="31"/>
                </a:lnTo>
                <a:lnTo>
                  <a:pt x="856" y="43"/>
                </a:lnTo>
                <a:lnTo>
                  <a:pt x="872" y="50"/>
                </a:lnTo>
                <a:lnTo>
                  <a:pt x="886" y="55"/>
                </a:lnTo>
                <a:lnTo>
                  <a:pt x="882" y="78"/>
                </a:lnTo>
                <a:lnTo>
                  <a:pt x="872" y="104"/>
                </a:lnTo>
                <a:lnTo>
                  <a:pt x="867" y="128"/>
                </a:lnTo>
                <a:lnTo>
                  <a:pt x="863" y="151"/>
                </a:lnTo>
                <a:lnTo>
                  <a:pt x="863" y="173"/>
                </a:lnTo>
                <a:lnTo>
                  <a:pt x="867" y="206"/>
                </a:lnTo>
                <a:lnTo>
                  <a:pt x="879" y="237"/>
                </a:lnTo>
                <a:lnTo>
                  <a:pt x="889" y="263"/>
                </a:lnTo>
                <a:lnTo>
                  <a:pt x="898" y="288"/>
                </a:lnTo>
                <a:lnTo>
                  <a:pt x="903" y="314"/>
                </a:lnTo>
                <a:lnTo>
                  <a:pt x="905" y="357"/>
                </a:lnTo>
                <a:lnTo>
                  <a:pt x="905" y="400"/>
                </a:lnTo>
                <a:lnTo>
                  <a:pt x="900" y="454"/>
                </a:lnTo>
                <a:lnTo>
                  <a:pt x="898" y="508"/>
                </a:lnTo>
                <a:lnTo>
                  <a:pt x="919" y="581"/>
                </a:lnTo>
                <a:lnTo>
                  <a:pt x="943" y="631"/>
                </a:lnTo>
                <a:lnTo>
                  <a:pt x="943" y="633"/>
                </a:lnTo>
                <a:lnTo>
                  <a:pt x="848" y="638"/>
                </a:lnTo>
                <a:lnTo>
                  <a:pt x="728" y="643"/>
                </a:lnTo>
                <a:lnTo>
                  <a:pt x="688" y="638"/>
                </a:lnTo>
                <a:lnTo>
                  <a:pt x="570" y="593"/>
                </a:lnTo>
                <a:lnTo>
                  <a:pt x="461" y="589"/>
                </a:lnTo>
                <a:lnTo>
                  <a:pt x="400" y="612"/>
                </a:lnTo>
                <a:lnTo>
                  <a:pt x="376" y="624"/>
                </a:lnTo>
                <a:lnTo>
                  <a:pt x="355" y="636"/>
                </a:lnTo>
                <a:lnTo>
                  <a:pt x="317" y="655"/>
                </a:lnTo>
                <a:lnTo>
                  <a:pt x="298" y="664"/>
                </a:lnTo>
                <a:lnTo>
                  <a:pt x="159" y="666"/>
                </a:lnTo>
                <a:lnTo>
                  <a:pt x="93" y="643"/>
                </a:lnTo>
                <a:lnTo>
                  <a:pt x="67" y="633"/>
                </a:lnTo>
                <a:lnTo>
                  <a:pt x="43" y="624"/>
                </a:lnTo>
                <a:lnTo>
                  <a:pt x="3" y="607"/>
                </a:lnTo>
                <a:lnTo>
                  <a:pt x="0" y="607"/>
                </a:lnTo>
                <a:lnTo>
                  <a:pt x="0" y="605"/>
                </a:lnTo>
                <a:lnTo>
                  <a:pt x="3" y="584"/>
                </a:lnTo>
                <a:lnTo>
                  <a:pt x="3" y="565"/>
                </a:lnTo>
                <a:lnTo>
                  <a:pt x="7" y="529"/>
                </a:lnTo>
                <a:lnTo>
                  <a:pt x="10" y="513"/>
                </a:lnTo>
                <a:lnTo>
                  <a:pt x="15" y="489"/>
                </a:lnTo>
                <a:lnTo>
                  <a:pt x="17" y="477"/>
                </a:lnTo>
                <a:lnTo>
                  <a:pt x="22" y="461"/>
                </a:lnTo>
                <a:lnTo>
                  <a:pt x="24" y="454"/>
                </a:lnTo>
                <a:lnTo>
                  <a:pt x="31" y="426"/>
                </a:lnTo>
                <a:lnTo>
                  <a:pt x="38" y="409"/>
                </a:lnTo>
                <a:lnTo>
                  <a:pt x="50" y="378"/>
                </a:lnTo>
                <a:lnTo>
                  <a:pt x="52" y="376"/>
                </a:lnTo>
                <a:lnTo>
                  <a:pt x="59" y="359"/>
                </a:lnTo>
                <a:lnTo>
                  <a:pt x="67" y="343"/>
                </a:lnTo>
                <a:lnTo>
                  <a:pt x="76" y="329"/>
                </a:lnTo>
                <a:lnTo>
                  <a:pt x="83" y="312"/>
                </a:lnTo>
                <a:lnTo>
                  <a:pt x="85" y="310"/>
                </a:lnTo>
                <a:lnTo>
                  <a:pt x="102" y="281"/>
                </a:lnTo>
                <a:lnTo>
                  <a:pt x="111" y="267"/>
                </a:lnTo>
                <a:lnTo>
                  <a:pt x="130" y="244"/>
                </a:lnTo>
                <a:lnTo>
                  <a:pt x="133" y="239"/>
                </a:lnTo>
                <a:lnTo>
                  <a:pt x="144" y="225"/>
                </a:lnTo>
                <a:lnTo>
                  <a:pt x="154" y="215"/>
                </a:lnTo>
                <a:lnTo>
                  <a:pt x="168" y="199"/>
                </a:lnTo>
                <a:lnTo>
                  <a:pt x="180" y="185"/>
                </a:lnTo>
                <a:lnTo>
                  <a:pt x="206" y="161"/>
                </a:lnTo>
                <a:lnTo>
                  <a:pt x="220" y="149"/>
                </a:lnTo>
                <a:lnTo>
                  <a:pt x="239" y="135"/>
                </a:lnTo>
                <a:lnTo>
                  <a:pt x="248" y="128"/>
                </a:lnTo>
                <a:lnTo>
                  <a:pt x="263" y="116"/>
                </a:lnTo>
                <a:lnTo>
                  <a:pt x="270" y="111"/>
                </a:lnTo>
                <a:lnTo>
                  <a:pt x="291" y="95"/>
                </a:lnTo>
                <a:lnTo>
                  <a:pt x="307" y="85"/>
                </a:lnTo>
                <a:lnTo>
                  <a:pt x="336" y="71"/>
                </a:lnTo>
                <a:lnTo>
                  <a:pt x="338" y="69"/>
                </a:lnTo>
                <a:lnTo>
                  <a:pt x="355" y="62"/>
                </a:lnTo>
                <a:lnTo>
                  <a:pt x="371" y="55"/>
                </a:lnTo>
                <a:lnTo>
                  <a:pt x="388" y="48"/>
                </a:lnTo>
                <a:lnTo>
                  <a:pt x="404" y="40"/>
                </a:lnTo>
                <a:lnTo>
                  <a:pt x="407" y="38"/>
                </a:lnTo>
                <a:lnTo>
                  <a:pt x="437" y="29"/>
                </a:lnTo>
                <a:lnTo>
                  <a:pt x="454" y="24"/>
                </a:lnTo>
                <a:lnTo>
                  <a:pt x="482" y="17"/>
                </a:lnTo>
                <a:lnTo>
                  <a:pt x="489" y="14"/>
                </a:lnTo>
                <a:lnTo>
                  <a:pt x="506" y="10"/>
                </a:lnTo>
                <a:lnTo>
                  <a:pt x="520" y="7"/>
                </a:lnTo>
                <a:lnTo>
                  <a:pt x="541" y="5"/>
                </a:lnTo>
                <a:lnTo>
                  <a:pt x="558" y="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469" name="Freeform 651"/>
          <p:cNvSpPr>
            <a:spLocks/>
          </p:cNvSpPr>
          <p:nvPr/>
        </p:nvSpPr>
        <p:spPr bwMode="auto">
          <a:xfrm>
            <a:off x="5175250" y="8682038"/>
            <a:ext cx="1600200" cy="925512"/>
          </a:xfrm>
          <a:custGeom>
            <a:avLst/>
            <a:gdLst>
              <a:gd name="T0" fmla="*/ 2147483647 w 1008"/>
              <a:gd name="T1" fmla="*/ 2147483647 h 583"/>
              <a:gd name="T2" fmla="*/ 2147483647 w 1008"/>
              <a:gd name="T3" fmla="*/ 2147483647 h 583"/>
              <a:gd name="T4" fmla="*/ 2147483647 w 1008"/>
              <a:gd name="T5" fmla="*/ 2147483647 h 583"/>
              <a:gd name="T6" fmla="*/ 2147483647 w 1008"/>
              <a:gd name="T7" fmla="*/ 2147483647 h 583"/>
              <a:gd name="T8" fmla="*/ 2147483647 w 1008"/>
              <a:gd name="T9" fmla="*/ 2147483647 h 583"/>
              <a:gd name="T10" fmla="*/ 2147483647 w 1008"/>
              <a:gd name="T11" fmla="*/ 2147483647 h 583"/>
              <a:gd name="T12" fmla="*/ 2147483647 w 1008"/>
              <a:gd name="T13" fmla="*/ 2147483647 h 583"/>
              <a:gd name="T14" fmla="*/ 2147483647 w 1008"/>
              <a:gd name="T15" fmla="*/ 2147483647 h 583"/>
              <a:gd name="T16" fmla="*/ 2147483647 w 1008"/>
              <a:gd name="T17" fmla="*/ 2147483647 h 583"/>
              <a:gd name="T18" fmla="*/ 2147483647 w 1008"/>
              <a:gd name="T19" fmla="*/ 2147483647 h 583"/>
              <a:gd name="T20" fmla="*/ 2147483647 w 1008"/>
              <a:gd name="T21" fmla="*/ 2147483647 h 583"/>
              <a:gd name="T22" fmla="*/ 2147483647 w 1008"/>
              <a:gd name="T23" fmla="*/ 2147483647 h 583"/>
              <a:gd name="T24" fmla="*/ 2147483647 w 1008"/>
              <a:gd name="T25" fmla="*/ 2147483647 h 583"/>
              <a:gd name="T26" fmla="*/ 2147483647 w 1008"/>
              <a:gd name="T27" fmla="*/ 2147483647 h 583"/>
              <a:gd name="T28" fmla="*/ 2147483647 w 1008"/>
              <a:gd name="T29" fmla="*/ 2147483647 h 583"/>
              <a:gd name="T30" fmla="*/ 2147483647 w 1008"/>
              <a:gd name="T31" fmla="*/ 2147483647 h 583"/>
              <a:gd name="T32" fmla="*/ 2147483647 w 1008"/>
              <a:gd name="T33" fmla="*/ 2147483647 h 583"/>
              <a:gd name="T34" fmla="*/ 2147483647 w 1008"/>
              <a:gd name="T35" fmla="*/ 2147483647 h 583"/>
              <a:gd name="T36" fmla="*/ 2147483647 w 1008"/>
              <a:gd name="T37" fmla="*/ 2147483647 h 583"/>
              <a:gd name="T38" fmla="*/ 2147483647 w 1008"/>
              <a:gd name="T39" fmla="*/ 2147483647 h 583"/>
              <a:gd name="T40" fmla="*/ 2147483647 w 1008"/>
              <a:gd name="T41" fmla="*/ 2147483647 h 583"/>
              <a:gd name="T42" fmla="*/ 2147483647 w 1008"/>
              <a:gd name="T43" fmla="*/ 2147483647 h 583"/>
              <a:gd name="T44" fmla="*/ 2147483647 w 1008"/>
              <a:gd name="T45" fmla="*/ 2147483647 h 583"/>
              <a:gd name="T46" fmla="*/ 2147483647 w 1008"/>
              <a:gd name="T47" fmla="*/ 2147483647 h 583"/>
              <a:gd name="T48" fmla="*/ 2147483647 w 1008"/>
              <a:gd name="T49" fmla="*/ 2147483647 h 583"/>
              <a:gd name="T50" fmla="*/ 2147483647 w 1008"/>
              <a:gd name="T51" fmla="*/ 2147483647 h 583"/>
              <a:gd name="T52" fmla="*/ 2147483647 w 1008"/>
              <a:gd name="T53" fmla="*/ 2147483647 h 583"/>
              <a:gd name="T54" fmla="*/ 2147483647 w 1008"/>
              <a:gd name="T55" fmla="*/ 2147483647 h 583"/>
              <a:gd name="T56" fmla="*/ 2147483647 w 1008"/>
              <a:gd name="T57" fmla="*/ 2147483647 h 583"/>
              <a:gd name="T58" fmla="*/ 2147483647 w 1008"/>
              <a:gd name="T59" fmla="*/ 2147483647 h 583"/>
              <a:gd name="T60" fmla="*/ 2147483647 w 1008"/>
              <a:gd name="T61" fmla="*/ 2147483647 h 583"/>
              <a:gd name="T62" fmla="*/ 2147483647 w 1008"/>
              <a:gd name="T63" fmla="*/ 2147483647 h 583"/>
              <a:gd name="T64" fmla="*/ 2147483647 w 1008"/>
              <a:gd name="T65" fmla="*/ 2147483647 h 583"/>
              <a:gd name="T66" fmla="*/ 2147483647 w 1008"/>
              <a:gd name="T67" fmla="*/ 2147483647 h 583"/>
              <a:gd name="T68" fmla="*/ 2147483647 w 1008"/>
              <a:gd name="T69" fmla="*/ 2147483647 h 583"/>
              <a:gd name="T70" fmla="*/ 2147483647 w 1008"/>
              <a:gd name="T71" fmla="*/ 2147483647 h 583"/>
              <a:gd name="T72" fmla="*/ 2147483647 w 1008"/>
              <a:gd name="T73" fmla="*/ 2147483647 h 583"/>
              <a:gd name="T74" fmla="*/ 2147483647 w 1008"/>
              <a:gd name="T75" fmla="*/ 2147483647 h 583"/>
              <a:gd name="T76" fmla="*/ 2147483647 w 1008"/>
              <a:gd name="T77" fmla="*/ 2147483647 h 583"/>
              <a:gd name="T78" fmla="*/ 2147483647 w 1008"/>
              <a:gd name="T79" fmla="*/ 2147483647 h 583"/>
              <a:gd name="T80" fmla="*/ 2147483647 w 1008"/>
              <a:gd name="T81" fmla="*/ 2147483647 h 583"/>
              <a:gd name="T82" fmla="*/ 2147483647 w 1008"/>
              <a:gd name="T83" fmla="*/ 2147483647 h 583"/>
              <a:gd name="T84" fmla="*/ 2147483647 w 1008"/>
              <a:gd name="T85" fmla="*/ 2147483647 h 583"/>
              <a:gd name="T86" fmla="*/ 0 w 1008"/>
              <a:gd name="T87" fmla="*/ 0 h 583"/>
              <a:gd name="T88" fmla="*/ 2147483647 w 1008"/>
              <a:gd name="T89" fmla="*/ 2147483647 h 583"/>
              <a:gd name="T90" fmla="*/ 2147483647 w 1008"/>
              <a:gd name="T91" fmla="*/ 2147483647 h 583"/>
              <a:gd name="T92" fmla="*/ 2147483647 w 1008"/>
              <a:gd name="T93" fmla="*/ 2147483647 h 583"/>
              <a:gd name="T94" fmla="*/ 2147483647 w 1008"/>
              <a:gd name="T95" fmla="*/ 2147483647 h 583"/>
              <a:gd name="T96" fmla="*/ 2147483647 w 1008"/>
              <a:gd name="T97" fmla="*/ 2147483647 h 583"/>
              <a:gd name="T98" fmla="*/ 2147483647 w 1008"/>
              <a:gd name="T99" fmla="*/ 2147483647 h 583"/>
              <a:gd name="T100" fmla="*/ 2147483647 w 1008"/>
              <a:gd name="T101" fmla="*/ 2147483647 h 583"/>
              <a:gd name="T102" fmla="*/ 2147483647 w 1008"/>
              <a:gd name="T103" fmla="*/ 2147483647 h 583"/>
              <a:gd name="T104" fmla="*/ 2147483647 w 1008"/>
              <a:gd name="T105" fmla="*/ 2147483647 h 583"/>
              <a:gd name="T106" fmla="*/ 2147483647 w 1008"/>
              <a:gd name="T107" fmla="*/ 2147483647 h 58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08"/>
              <a:gd name="T163" fmla="*/ 0 h 583"/>
              <a:gd name="T164" fmla="*/ 1008 w 1008"/>
              <a:gd name="T165" fmla="*/ 583 h 58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08" h="583">
                <a:moveTo>
                  <a:pt x="550" y="23"/>
                </a:moveTo>
                <a:lnTo>
                  <a:pt x="567" y="21"/>
                </a:lnTo>
                <a:lnTo>
                  <a:pt x="579" y="23"/>
                </a:lnTo>
                <a:lnTo>
                  <a:pt x="588" y="28"/>
                </a:lnTo>
                <a:lnTo>
                  <a:pt x="597" y="33"/>
                </a:lnTo>
                <a:lnTo>
                  <a:pt x="605" y="33"/>
                </a:lnTo>
                <a:lnTo>
                  <a:pt x="619" y="31"/>
                </a:lnTo>
                <a:lnTo>
                  <a:pt x="631" y="23"/>
                </a:lnTo>
                <a:lnTo>
                  <a:pt x="640" y="19"/>
                </a:lnTo>
                <a:lnTo>
                  <a:pt x="652" y="16"/>
                </a:lnTo>
                <a:lnTo>
                  <a:pt x="661" y="21"/>
                </a:lnTo>
                <a:lnTo>
                  <a:pt x="668" y="26"/>
                </a:lnTo>
                <a:lnTo>
                  <a:pt x="675" y="31"/>
                </a:lnTo>
                <a:lnTo>
                  <a:pt x="682" y="33"/>
                </a:lnTo>
                <a:lnTo>
                  <a:pt x="694" y="31"/>
                </a:lnTo>
                <a:lnTo>
                  <a:pt x="708" y="26"/>
                </a:lnTo>
                <a:lnTo>
                  <a:pt x="718" y="21"/>
                </a:lnTo>
                <a:lnTo>
                  <a:pt x="727" y="19"/>
                </a:lnTo>
                <a:lnTo>
                  <a:pt x="742" y="21"/>
                </a:lnTo>
                <a:lnTo>
                  <a:pt x="758" y="28"/>
                </a:lnTo>
                <a:lnTo>
                  <a:pt x="770" y="33"/>
                </a:lnTo>
                <a:lnTo>
                  <a:pt x="782" y="33"/>
                </a:lnTo>
                <a:lnTo>
                  <a:pt x="796" y="28"/>
                </a:lnTo>
                <a:lnTo>
                  <a:pt x="808" y="21"/>
                </a:lnTo>
                <a:lnTo>
                  <a:pt x="819" y="14"/>
                </a:lnTo>
                <a:lnTo>
                  <a:pt x="829" y="12"/>
                </a:lnTo>
                <a:lnTo>
                  <a:pt x="843" y="14"/>
                </a:lnTo>
                <a:lnTo>
                  <a:pt x="857" y="19"/>
                </a:lnTo>
                <a:lnTo>
                  <a:pt x="869" y="23"/>
                </a:lnTo>
                <a:lnTo>
                  <a:pt x="881" y="26"/>
                </a:lnTo>
                <a:lnTo>
                  <a:pt x="890" y="23"/>
                </a:lnTo>
                <a:lnTo>
                  <a:pt x="902" y="19"/>
                </a:lnTo>
                <a:lnTo>
                  <a:pt x="909" y="16"/>
                </a:lnTo>
                <a:lnTo>
                  <a:pt x="919" y="14"/>
                </a:lnTo>
                <a:lnTo>
                  <a:pt x="931" y="19"/>
                </a:lnTo>
                <a:lnTo>
                  <a:pt x="940" y="26"/>
                </a:lnTo>
                <a:lnTo>
                  <a:pt x="949" y="31"/>
                </a:lnTo>
                <a:lnTo>
                  <a:pt x="959" y="33"/>
                </a:lnTo>
                <a:lnTo>
                  <a:pt x="968" y="31"/>
                </a:lnTo>
                <a:lnTo>
                  <a:pt x="980" y="26"/>
                </a:lnTo>
                <a:lnTo>
                  <a:pt x="994" y="14"/>
                </a:lnTo>
                <a:lnTo>
                  <a:pt x="994" y="33"/>
                </a:lnTo>
                <a:lnTo>
                  <a:pt x="994" y="49"/>
                </a:lnTo>
                <a:lnTo>
                  <a:pt x="997" y="68"/>
                </a:lnTo>
                <a:lnTo>
                  <a:pt x="1001" y="87"/>
                </a:lnTo>
                <a:lnTo>
                  <a:pt x="1004" y="104"/>
                </a:lnTo>
                <a:lnTo>
                  <a:pt x="1004" y="118"/>
                </a:lnTo>
                <a:lnTo>
                  <a:pt x="999" y="142"/>
                </a:lnTo>
                <a:lnTo>
                  <a:pt x="994" y="163"/>
                </a:lnTo>
                <a:lnTo>
                  <a:pt x="990" y="182"/>
                </a:lnTo>
                <a:lnTo>
                  <a:pt x="987" y="198"/>
                </a:lnTo>
                <a:lnTo>
                  <a:pt x="990" y="227"/>
                </a:lnTo>
                <a:lnTo>
                  <a:pt x="999" y="255"/>
                </a:lnTo>
                <a:lnTo>
                  <a:pt x="1006" y="276"/>
                </a:lnTo>
                <a:lnTo>
                  <a:pt x="1008" y="297"/>
                </a:lnTo>
                <a:lnTo>
                  <a:pt x="1008" y="342"/>
                </a:lnTo>
                <a:lnTo>
                  <a:pt x="1006" y="385"/>
                </a:lnTo>
                <a:lnTo>
                  <a:pt x="999" y="453"/>
                </a:lnTo>
                <a:lnTo>
                  <a:pt x="999" y="460"/>
                </a:lnTo>
                <a:lnTo>
                  <a:pt x="997" y="460"/>
                </a:lnTo>
                <a:lnTo>
                  <a:pt x="968" y="479"/>
                </a:lnTo>
                <a:lnTo>
                  <a:pt x="954" y="489"/>
                </a:lnTo>
                <a:lnTo>
                  <a:pt x="933" y="503"/>
                </a:lnTo>
                <a:lnTo>
                  <a:pt x="923" y="508"/>
                </a:lnTo>
                <a:lnTo>
                  <a:pt x="907" y="515"/>
                </a:lnTo>
                <a:lnTo>
                  <a:pt x="897" y="520"/>
                </a:lnTo>
                <a:lnTo>
                  <a:pt x="874" y="531"/>
                </a:lnTo>
                <a:lnTo>
                  <a:pt x="857" y="538"/>
                </a:lnTo>
                <a:lnTo>
                  <a:pt x="824" y="550"/>
                </a:lnTo>
                <a:lnTo>
                  <a:pt x="808" y="555"/>
                </a:lnTo>
                <a:lnTo>
                  <a:pt x="789" y="562"/>
                </a:lnTo>
                <a:lnTo>
                  <a:pt x="772" y="564"/>
                </a:lnTo>
                <a:lnTo>
                  <a:pt x="756" y="569"/>
                </a:lnTo>
                <a:lnTo>
                  <a:pt x="751" y="572"/>
                </a:lnTo>
                <a:lnTo>
                  <a:pt x="720" y="576"/>
                </a:lnTo>
                <a:lnTo>
                  <a:pt x="704" y="579"/>
                </a:lnTo>
                <a:lnTo>
                  <a:pt x="673" y="581"/>
                </a:lnTo>
                <a:lnTo>
                  <a:pt x="668" y="581"/>
                </a:lnTo>
                <a:lnTo>
                  <a:pt x="649" y="583"/>
                </a:lnTo>
                <a:lnTo>
                  <a:pt x="635" y="583"/>
                </a:lnTo>
                <a:lnTo>
                  <a:pt x="614" y="583"/>
                </a:lnTo>
                <a:lnTo>
                  <a:pt x="597" y="583"/>
                </a:lnTo>
                <a:lnTo>
                  <a:pt x="595" y="583"/>
                </a:lnTo>
                <a:lnTo>
                  <a:pt x="562" y="581"/>
                </a:lnTo>
                <a:lnTo>
                  <a:pt x="543" y="579"/>
                </a:lnTo>
                <a:lnTo>
                  <a:pt x="517" y="574"/>
                </a:lnTo>
                <a:lnTo>
                  <a:pt x="508" y="572"/>
                </a:lnTo>
                <a:lnTo>
                  <a:pt x="491" y="569"/>
                </a:lnTo>
                <a:lnTo>
                  <a:pt x="479" y="567"/>
                </a:lnTo>
                <a:lnTo>
                  <a:pt x="456" y="560"/>
                </a:lnTo>
                <a:lnTo>
                  <a:pt x="439" y="555"/>
                </a:lnTo>
                <a:lnTo>
                  <a:pt x="406" y="543"/>
                </a:lnTo>
                <a:lnTo>
                  <a:pt x="390" y="538"/>
                </a:lnTo>
                <a:lnTo>
                  <a:pt x="368" y="529"/>
                </a:lnTo>
                <a:lnTo>
                  <a:pt x="356" y="522"/>
                </a:lnTo>
                <a:lnTo>
                  <a:pt x="340" y="515"/>
                </a:lnTo>
                <a:lnTo>
                  <a:pt x="333" y="512"/>
                </a:lnTo>
                <a:lnTo>
                  <a:pt x="309" y="498"/>
                </a:lnTo>
                <a:lnTo>
                  <a:pt x="293" y="489"/>
                </a:lnTo>
                <a:lnTo>
                  <a:pt x="267" y="472"/>
                </a:lnTo>
                <a:lnTo>
                  <a:pt x="262" y="470"/>
                </a:lnTo>
                <a:lnTo>
                  <a:pt x="248" y="458"/>
                </a:lnTo>
                <a:lnTo>
                  <a:pt x="236" y="449"/>
                </a:lnTo>
                <a:lnTo>
                  <a:pt x="222" y="437"/>
                </a:lnTo>
                <a:lnTo>
                  <a:pt x="208" y="425"/>
                </a:lnTo>
                <a:lnTo>
                  <a:pt x="205" y="423"/>
                </a:lnTo>
                <a:lnTo>
                  <a:pt x="182" y="401"/>
                </a:lnTo>
                <a:lnTo>
                  <a:pt x="170" y="387"/>
                </a:lnTo>
                <a:lnTo>
                  <a:pt x="151" y="368"/>
                </a:lnTo>
                <a:lnTo>
                  <a:pt x="146" y="361"/>
                </a:lnTo>
                <a:lnTo>
                  <a:pt x="134" y="347"/>
                </a:lnTo>
                <a:lnTo>
                  <a:pt x="127" y="338"/>
                </a:lnTo>
                <a:lnTo>
                  <a:pt x="113" y="319"/>
                </a:lnTo>
                <a:lnTo>
                  <a:pt x="101" y="305"/>
                </a:lnTo>
                <a:lnTo>
                  <a:pt x="82" y="274"/>
                </a:lnTo>
                <a:lnTo>
                  <a:pt x="75" y="257"/>
                </a:lnTo>
                <a:lnTo>
                  <a:pt x="64" y="238"/>
                </a:lnTo>
                <a:lnTo>
                  <a:pt x="59" y="227"/>
                </a:lnTo>
                <a:lnTo>
                  <a:pt x="52" y="210"/>
                </a:lnTo>
                <a:lnTo>
                  <a:pt x="47" y="203"/>
                </a:lnTo>
                <a:lnTo>
                  <a:pt x="38" y="177"/>
                </a:lnTo>
                <a:lnTo>
                  <a:pt x="30" y="160"/>
                </a:lnTo>
                <a:lnTo>
                  <a:pt x="21" y="130"/>
                </a:lnTo>
                <a:lnTo>
                  <a:pt x="21" y="127"/>
                </a:lnTo>
                <a:lnTo>
                  <a:pt x="16" y="108"/>
                </a:lnTo>
                <a:lnTo>
                  <a:pt x="12" y="92"/>
                </a:lnTo>
                <a:lnTo>
                  <a:pt x="9" y="75"/>
                </a:lnTo>
                <a:lnTo>
                  <a:pt x="4" y="57"/>
                </a:lnTo>
                <a:lnTo>
                  <a:pt x="4" y="54"/>
                </a:lnTo>
                <a:lnTo>
                  <a:pt x="0" y="21"/>
                </a:lnTo>
                <a:lnTo>
                  <a:pt x="0" y="5"/>
                </a:lnTo>
                <a:lnTo>
                  <a:pt x="0" y="0"/>
                </a:lnTo>
                <a:lnTo>
                  <a:pt x="19" y="0"/>
                </a:lnTo>
                <a:lnTo>
                  <a:pt x="19" y="9"/>
                </a:lnTo>
                <a:lnTo>
                  <a:pt x="56" y="21"/>
                </a:lnTo>
                <a:lnTo>
                  <a:pt x="80" y="26"/>
                </a:lnTo>
                <a:lnTo>
                  <a:pt x="104" y="28"/>
                </a:lnTo>
                <a:lnTo>
                  <a:pt x="111" y="26"/>
                </a:lnTo>
                <a:lnTo>
                  <a:pt x="118" y="21"/>
                </a:lnTo>
                <a:lnTo>
                  <a:pt x="127" y="16"/>
                </a:lnTo>
                <a:lnTo>
                  <a:pt x="139" y="14"/>
                </a:lnTo>
                <a:lnTo>
                  <a:pt x="146" y="16"/>
                </a:lnTo>
                <a:lnTo>
                  <a:pt x="156" y="19"/>
                </a:lnTo>
                <a:lnTo>
                  <a:pt x="167" y="21"/>
                </a:lnTo>
                <a:lnTo>
                  <a:pt x="179" y="26"/>
                </a:lnTo>
                <a:lnTo>
                  <a:pt x="196" y="23"/>
                </a:lnTo>
                <a:lnTo>
                  <a:pt x="219" y="19"/>
                </a:lnTo>
                <a:lnTo>
                  <a:pt x="229" y="16"/>
                </a:lnTo>
                <a:lnTo>
                  <a:pt x="238" y="12"/>
                </a:lnTo>
                <a:lnTo>
                  <a:pt x="274" y="23"/>
                </a:lnTo>
                <a:lnTo>
                  <a:pt x="309" y="33"/>
                </a:lnTo>
                <a:lnTo>
                  <a:pt x="338" y="38"/>
                </a:lnTo>
                <a:lnTo>
                  <a:pt x="366" y="38"/>
                </a:lnTo>
                <a:lnTo>
                  <a:pt x="390" y="35"/>
                </a:lnTo>
                <a:lnTo>
                  <a:pt x="413" y="28"/>
                </a:lnTo>
                <a:lnTo>
                  <a:pt x="432" y="23"/>
                </a:lnTo>
                <a:lnTo>
                  <a:pt x="451" y="21"/>
                </a:lnTo>
                <a:lnTo>
                  <a:pt x="463" y="26"/>
                </a:lnTo>
                <a:lnTo>
                  <a:pt x="472" y="31"/>
                </a:lnTo>
                <a:lnTo>
                  <a:pt x="482" y="33"/>
                </a:lnTo>
                <a:lnTo>
                  <a:pt x="489" y="35"/>
                </a:lnTo>
                <a:lnTo>
                  <a:pt x="510" y="33"/>
                </a:lnTo>
                <a:lnTo>
                  <a:pt x="534" y="28"/>
                </a:lnTo>
                <a:lnTo>
                  <a:pt x="550" y="2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470" name="Freeform 652"/>
          <p:cNvSpPr>
            <a:spLocks/>
          </p:cNvSpPr>
          <p:nvPr/>
        </p:nvSpPr>
        <p:spPr bwMode="auto">
          <a:xfrm>
            <a:off x="1503363" y="8907463"/>
            <a:ext cx="1593850" cy="261937"/>
          </a:xfrm>
          <a:custGeom>
            <a:avLst/>
            <a:gdLst>
              <a:gd name="T0" fmla="*/ 2147483647 w 1004"/>
              <a:gd name="T1" fmla="*/ 0 h 165"/>
              <a:gd name="T2" fmla="*/ 2147483647 w 1004"/>
              <a:gd name="T3" fmla="*/ 0 h 165"/>
              <a:gd name="T4" fmla="*/ 2147483647 w 1004"/>
              <a:gd name="T5" fmla="*/ 2147483647 h 165"/>
              <a:gd name="T6" fmla="*/ 0 w 1004"/>
              <a:gd name="T7" fmla="*/ 2147483647 h 165"/>
              <a:gd name="T8" fmla="*/ 0 w 1004"/>
              <a:gd name="T9" fmla="*/ 0 h 165"/>
              <a:gd name="T10" fmla="*/ 2147483647 w 1004"/>
              <a:gd name="T11" fmla="*/ 0 h 165"/>
              <a:gd name="T12" fmla="*/ 2147483647 w 1004"/>
              <a:gd name="T13" fmla="*/ 0 h 165"/>
              <a:gd name="T14" fmla="*/ 0 60000 65536"/>
              <a:gd name="T15" fmla="*/ 0 60000 65536"/>
              <a:gd name="T16" fmla="*/ 0 60000 65536"/>
              <a:gd name="T17" fmla="*/ 0 60000 65536"/>
              <a:gd name="T18" fmla="*/ 0 60000 65536"/>
              <a:gd name="T19" fmla="*/ 0 60000 65536"/>
              <a:gd name="T20" fmla="*/ 0 60000 65536"/>
              <a:gd name="T21" fmla="*/ 0 w 1004"/>
              <a:gd name="T22" fmla="*/ 0 h 165"/>
              <a:gd name="T23" fmla="*/ 1004 w 1004"/>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04" h="165">
                <a:moveTo>
                  <a:pt x="744" y="0"/>
                </a:moveTo>
                <a:lnTo>
                  <a:pt x="1004" y="0"/>
                </a:lnTo>
                <a:lnTo>
                  <a:pt x="1004" y="165"/>
                </a:lnTo>
                <a:lnTo>
                  <a:pt x="0" y="165"/>
                </a:lnTo>
                <a:lnTo>
                  <a:pt x="0" y="0"/>
                </a:lnTo>
                <a:lnTo>
                  <a:pt x="118" y="0"/>
                </a:lnTo>
                <a:lnTo>
                  <a:pt x="74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471" name="Freeform 653"/>
          <p:cNvSpPr>
            <a:spLocks/>
          </p:cNvSpPr>
          <p:nvPr/>
        </p:nvSpPr>
        <p:spPr bwMode="auto">
          <a:xfrm>
            <a:off x="1773238" y="8220075"/>
            <a:ext cx="1316037" cy="679450"/>
          </a:xfrm>
          <a:custGeom>
            <a:avLst/>
            <a:gdLst>
              <a:gd name="T0" fmla="*/ 2147483647 w 829"/>
              <a:gd name="T1" fmla="*/ 2147483647 h 428"/>
              <a:gd name="T2" fmla="*/ 2147483647 w 829"/>
              <a:gd name="T3" fmla="*/ 2147483647 h 428"/>
              <a:gd name="T4" fmla="*/ 2147483647 w 829"/>
              <a:gd name="T5" fmla="*/ 2147483647 h 428"/>
              <a:gd name="T6" fmla="*/ 2147483647 w 829"/>
              <a:gd name="T7" fmla="*/ 2147483647 h 428"/>
              <a:gd name="T8" fmla="*/ 2147483647 w 829"/>
              <a:gd name="T9" fmla="*/ 2147483647 h 428"/>
              <a:gd name="T10" fmla="*/ 2147483647 w 829"/>
              <a:gd name="T11" fmla="*/ 2147483647 h 428"/>
              <a:gd name="T12" fmla="*/ 2147483647 w 829"/>
              <a:gd name="T13" fmla="*/ 2147483647 h 428"/>
              <a:gd name="T14" fmla="*/ 2147483647 w 829"/>
              <a:gd name="T15" fmla="*/ 2147483647 h 428"/>
              <a:gd name="T16" fmla="*/ 2147483647 w 829"/>
              <a:gd name="T17" fmla="*/ 2147483647 h 428"/>
              <a:gd name="T18" fmla="*/ 2147483647 w 829"/>
              <a:gd name="T19" fmla="*/ 2147483647 h 428"/>
              <a:gd name="T20" fmla="*/ 2147483647 w 829"/>
              <a:gd name="T21" fmla="*/ 2147483647 h 428"/>
              <a:gd name="T22" fmla="*/ 2147483647 w 829"/>
              <a:gd name="T23" fmla="*/ 2147483647 h 428"/>
              <a:gd name="T24" fmla="*/ 2147483647 w 829"/>
              <a:gd name="T25" fmla="*/ 2147483647 h 428"/>
              <a:gd name="T26" fmla="*/ 2147483647 w 829"/>
              <a:gd name="T27" fmla="*/ 2147483647 h 428"/>
              <a:gd name="T28" fmla="*/ 2147483647 w 829"/>
              <a:gd name="T29" fmla="*/ 2147483647 h 428"/>
              <a:gd name="T30" fmla="*/ 2147483647 w 829"/>
              <a:gd name="T31" fmla="*/ 2147483647 h 428"/>
              <a:gd name="T32" fmla="*/ 2147483647 w 829"/>
              <a:gd name="T33" fmla="*/ 2147483647 h 428"/>
              <a:gd name="T34" fmla="*/ 2147483647 w 829"/>
              <a:gd name="T35" fmla="*/ 2147483647 h 428"/>
              <a:gd name="T36" fmla="*/ 2147483647 w 829"/>
              <a:gd name="T37" fmla="*/ 2147483647 h 428"/>
              <a:gd name="T38" fmla="*/ 2147483647 w 829"/>
              <a:gd name="T39" fmla="*/ 2147483647 h 428"/>
              <a:gd name="T40" fmla="*/ 2147483647 w 829"/>
              <a:gd name="T41" fmla="*/ 2147483647 h 428"/>
              <a:gd name="T42" fmla="*/ 2147483647 w 829"/>
              <a:gd name="T43" fmla="*/ 2147483647 h 428"/>
              <a:gd name="T44" fmla="*/ 2147483647 w 829"/>
              <a:gd name="T45" fmla="*/ 2147483647 h 428"/>
              <a:gd name="T46" fmla="*/ 2147483647 w 829"/>
              <a:gd name="T47" fmla="*/ 2147483647 h 428"/>
              <a:gd name="T48" fmla="*/ 2147483647 w 829"/>
              <a:gd name="T49" fmla="*/ 2147483647 h 428"/>
              <a:gd name="T50" fmla="*/ 2147483647 w 829"/>
              <a:gd name="T51" fmla="*/ 2147483647 h 428"/>
              <a:gd name="T52" fmla="*/ 2147483647 w 829"/>
              <a:gd name="T53" fmla="*/ 2147483647 h 428"/>
              <a:gd name="T54" fmla="*/ 2147483647 w 829"/>
              <a:gd name="T55" fmla="*/ 2147483647 h 428"/>
              <a:gd name="T56" fmla="*/ 2147483647 w 829"/>
              <a:gd name="T57" fmla="*/ 2147483647 h 428"/>
              <a:gd name="T58" fmla="*/ 2147483647 w 829"/>
              <a:gd name="T59" fmla="*/ 2147483647 h 428"/>
              <a:gd name="T60" fmla="*/ 2147483647 w 829"/>
              <a:gd name="T61" fmla="*/ 2147483647 h 428"/>
              <a:gd name="T62" fmla="*/ 2147483647 w 829"/>
              <a:gd name="T63" fmla="*/ 2147483647 h 428"/>
              <a:gd name="T64" fmla="*/ 0 w 829"/>
              <a:gd name="T65" fmla="*/ 2147483647 h 428"/>
              <a:gd name="T66" fmla="*/ 2147483647 w 829"/>
              <a:gd name="T67" fmla="*/ 2147483647 h 428"/>
              <a:gd name="T68" fmla="*/ 2147483647 w 829"/>
              <a:gd name="T69" fmla="*/ 2147483647 h 428"/>
              <a:gd name="T70" fmla="*/ 2147483647 w 829"/>
              <a:gd name="T71" fmla="*/ 2147483647 h 428"/>
              <a:gd name="T72" fmla="*/ 2147483647 w 829"/>
              <a:gd name="T73" fmla="*/ 2147483647 h 428"/>
              <a:gd name="T74" fmla="*/ 2147483647 w 829"/>
              <a:gd name="T75" fmla="*/ 2147483647 h 428"/>
              <a:gd name="T76" fmla="*/ 2147483647 w 829"/>
              <a:gd name="T77" fmla="*/ 2147483647 h 428"/>
              <a:gd name="T78" fmla="*/ 2147483647 w 829"/>
              <a:gd name="T79" fmla="*/ 2147483647 h 428"/>
              <a:gd name="T80" fmla="*/ 2147483647 w 829"/>
              <a:gd name="T81" fmla="*/ 2147483647 h 428"/>
              <a:gd name="T82" fmla="*/ 2147483647 w 829"/>
              <a:gd name="T83" fmla="*/ 2147483647 h 428"/>
              <a:gd name="T84" fmla="*/ 2147483647 w 829"/>
              <a:gd name="T85" fmla="*/ 2147483647 h 428"/>
              <a:gd name="T86" fmla="*/ 2147483647 w 829"/>
              <a:gd name="T87" fmla="*/ 2147483647 h 428"/>
              <a:gd name="T88" fmla="*/ 2147483647 w 829"/>
              <a:gd name="T89" fmla="*/ 2147483647 h 428"/>
              <a:gd name="T90" fmla="*/ 2147483647 w 829"/>
              <a:gd name="T91" fmla="*/ 2147483647 h 428"/>
              <a:gd name="T92" fmla="*/ 2147483647 w 829"/>
              <a:gd name="T93" fmla="*/ 2147483647 h 428"/>
              <a:gd name="T94" fmla="*/ 2147483647 w 829"/>
              <a:gd name="T95" fmla="*/ 2147483647 h 428"/>
              <a:gd name="T96" fmla="*/ 2147483647 w 829"/>
              <a:gd name="T97" fmla="*/ 2147483647 h 428"/>
              <a:gd name="T98" fmla="*/ 2147483647 w 829"/>
              <a:gd name="T99" fmla="*/ 0 h 428"/>
              <a:gd name="T100" fmla="*/ 2147483647 w 829"/>
              <a:gd name="T101" fmla="*/ 2147483647 h 428"/>
              <a:gd name="T102" fmla="*/ 2147483647 w 829"/>
              <a:gd name="T103" fmla="*/ 2147483647 h 428"/>
              <a:gd name="T104" fmla="*/ 2147483647 w 829"/>
              <a:gd name="T105" fmla="*/ 2147483647 h 428"/>
              <a:gd name="T106" fmla="*/ 2147483647 w 829"/>
              <a:gd name="T107" fmla="*/ 2147483647 h 428"/>
              <a:gd name="T108" fmla="*/ 2147483647 w 829"/>
              <a:gd name="T109" fmla="*/ 2147483647 h 42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29"/>
              <a:gd name="T166" fmla="*/ 0 h 428"/>
              <a:gd name="T167" fmla="*/ 829 w 829"/>
              <a:gd name="T168" fmla="*/ 428 h 42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29" h="428">
                <a:moveTo>
                  <a:pt x="825" y="135"/>
                </a:moveTo>
                <a:lnTo>
                  <a:pt x="829" y="159"/>
                </a:lnTo>
                <a:lnTo>
                  <a:pt x="829" y="201"/>
                </a:lnTo>
                <a:lnTo>
                  <a:pt x="822" y="246"/>
                </a:lnTo>
                <a:lnTo>
                  <a:pt x="820" y="265"/>
                </a:lnTo>
                <a:lnTo>
                  <a:pt x="808" y="253"/>
                </a:lnTo>
                <a:lnTo>
                  <a:pt x="799" y="248"/>
                </a:lnTo>
                <a:lnTo>
                  <a:pt x="784" y="239"/>
                </a:lnTo>
                <a:lnTo>
                  <a:pt x="777" y="234"/>
                </a:lnTo>
                <a:lnTo>
                  <a:pt x="758" y="227"/>
                </a:lnTo>
                <a:lnTo>
                  <a:pt x="751" y="225"/>
                </a:lnTo>
                <a:lnTo>
                  <a:pt x="680" y="222"/>
                </a:lnTo>
                <a:lnTo>
                  <a:pt x="664" y="227"/>
                </a:lnTo>
                <a:lnTo>
                  <a:pt x="647" y="234"/>
                </a:lnTo>
                <a:lnTo>
                  <a:pt x="631" y="241"/>
                </a:lnTo>
                <a:lnTo>
                  <a:pt x="631" y="244"/>
                </a:lnTo>
                <a:lnTo>
                  <a:pt x="614" y="253"/>
                </a:lnTo>
                <a:lnTo>
                  <a:pt x="605" y="265"/>
                </a:lnTo>
                <a:lnTo>
                  <a:pt x="593" y="277"/>
                </a:lnTo>
                <a:lnTo>
                  <a:pt x="588" y="281"/>
                </a:lnTo>
                <a:lnTo>
                  <a:pt x="579" y="298"/>
                </a:lnTo>
                <a:lnTo>
                  <a:pt x="574" y="307"/>
                </a:lnTo>
                <a:lnTo>
                  <a:pt x="567" y="324"/>
                </a:lnTo>
                <a:lnTo>
                  <a:pt x="565" y="333"/>
                </a:lnTo>
                <a:lnTo>
                  <a:pt x="562" y="352"/>
                </a:lnTo>
                <a:lnTo>
                  <a:pt x="560" y="359"/>
                </a:lnTo>
                <a:lnTo>
                  <a:pt x="560" y="378"/>
                </a:lnTo>
                <a:lnTo>
                  <a:pt x="562" y="390"/>
                </a:lnTo>
                <a:lnTo>
                  <a:pt x="565" y="409"/>
                </a:lnTo>
                <a:lnTo>
                  <a:pt x="567" y="414"/>
                </a:lnTo>
                <a:lnTo>
                  <a:pt x="565" y="425"/>
                </a:lnTo>
                <a:lnTo>
                  <a:pt x="546" y="423"/>
                </a:lnTo>
                <a:lnTo>
                  <a:pt x="532" y="418"/>
                </a:lnTo>
                <a:lnTo>
                  <a:pt x="520" y="409"/>
                </a:lnTo>
                <a:lnTo>
                  <a:pt x="513" y="402"/>
                </a:lnTo>
                <a:lnTo>
                  <a:pt x="501" y="399"/>
                </a:lnTo>
                <a:lnTo>
                  <a:pt x="458" y="397"/>
                </a:lnTo>
                <a:lnTo>
                  <a:pt x="423" y="399"/>
                </a:lnTo>
                <a:lnTo>
                  <a:pt x="383" y="414"/>
                </a:lnTo>
                <a:lnTo>
                  <a:pt x="347" y="423"/>
                </a:lnTo>
                <a:lnTo>
                  <a:pt x="302" y="428"/>
                </a:lnTo>
                <a:lnTo>
                  <a:pt x="267" y="428"/>
                </a:lnTo>
                <a:lnTo>
                  <a:pt x="253" y="425"/>
                </a:lnTo>
                <a:lnTo>
                  <a:pt x="239" y="418"/>
                </a:lnTo>
                <a:lnTo>
                  <a:pt x="227" y="411"/>
                </a:lnTo>
                <a:lnTo>
                  <a:pt x="210" y="404"/>
                </a:lnTo>
                <a:lnTo>
                  <a:pt x="196" y="399"/>
                </a:lnTo>
                <a:lnTo>
                  <a:pt x="165" y="402"/>
                </a:lnTo>
                <a:lnTo>
                  <a:pt x="135" y="407"/>
                </a:lnTo>
                <a:lnTo>
                  <a:pt x="111" y="411"/>
                </a:lnTo>
                <a:lnTo>
                  <a:pt x="87" y="414"/>
                </a:lnTo>
                <a:lnTo>
                  <a:pt x="45" y="409"/>
                </a:lnTo>
                <a:lnTo>
                  <a:pt x="14" y="402"/>
                </a:lnTo>
                <a:lnTo>
                  <a:pt x="17" y="402"/>
                </a:lnTo>
                <a:lnTo>
                  <a:pt x="21" y="397"/>
                </a:lnTo>
                <a:lnTo>
                  <a:pt x="21" y="388"/>
                </a:lnTo>
                <a:lnTo>
                  <a:pt x="21" y="376"/>
                </a:lnTo>
                <a:lnTo>
                  <a:pt x="21" y="364"/>
                </a:lnTo>
                <a:lnTo>
                  <a:pt x="21" y="350"/>
                </a:lnTo>
                <a:lnTo>
                  <a:pt x="21" y="329"/>
                </a:lnTo>
                <a:lnTo>
                  <a:pt x="19" y="293"/>
                </a:lnTo>
                <a:lnTo>
                  <a:pt x="12" y="239"/>
                </a:lnTo>
                <a:lnTo>
                  <a:pt x="7" y="208"/>
                </a:lnTo>
                <a:lnTo>
                  <a:pt x="2" y="180"/>
                </a:lnTo>
                <a:lnTo>
                  <a:pt x="0" y="156"/>
                </a:lnTo>
                <a:lnTo>
                  <a:pt x="0" y="133"/>
                </a:lnTo>
                <a:lnTo>
                  <a:pt x="2" y="116"/>
                </a:lnTo>
                <a:lnTo>
                  <a:pt x="10" y="99"/>
                </a:lnTo>
                <a:lnTo>
                  <a:pt x="17" y="83"/>
                </a:lnTo>
                <a:lnTo>
                  <a:pt x="24" y="64"/>
                </a:lnTo>
                <a:lnTo>
                  <a:pt x="24" y="43"/>
                </a:lnTo>
                <a:lnTo>
                  <a:pt x="24" y="33"/>
                </a:lnTo>
                <a:lnTo>
                  <a:pt x="19" y="26"/>
                </a:lnTo>
                <a:lnTo>
                  <a:pt x="17" y="19"/>
                </a:lnTo>
                <a:lnTo>
                  <a:pt x="40" y="22"/>
                </a:lnTo>
                <a:lnTo>
                  <a:pt x="69" y="22"/>
                </a:lnTo>
                <a:lnTo>
                  <a:pt x="142" y="22"/>
                </a:lnTo>
                <a:lnTo>
                  <a:pt x="191" y="22"/>
                </a:lnTo>
                <a:lnTo>
                  <a:pt x="255" y="22"/>
                </a:lnTo>
                <a:lnTo>
                  <a:pt x="281" y="19"/>
                </a:lnTo>
                <a:lnTo>
                  <a:pt x="314" y="14"/>
                </a:lnTo>
                <a:lnTo>
                  <a:pt x="319" y="43"/>
                </a:lnTo>
                <a:lnTo>
                  <a:pt x="326" y="81"/>
                </a:lnTo>
                <a:lnTo>
                  <a:pt x="333" y="97"/>
                </a:lnTo>
                <a:lnTo>
                  <a:pt x="343" y="121"/>
                </a:lnTo>
                <a:lnTo>
                  <a:pt x="369" y="116"/>
                </a:lnTo>
                <a:lnTo>
                  <a:pt x="395" y="116"/>
                </a:lnTo>
                <a:lnTo>
                  <a:pt x="428" y="118"/>
                </a:lnTo>
                <a:lnTo>
                  <a:pt x="461" y="118"/>
                </a:lnTo>
                <a:lnTo>
                  <a:pt x="499" y="116"/>
                </a:lnTo>
                <a:lnTo>
                  <a:pt x="548" y="111"/>
                </a:lnTo>
                <a:lnTo>
                  <a:pt x="546" y="88"/>
                </a:lnTo>
                <a:lnTo>
                  <a:pt x="541" y="59"/>
                </a:lnTo>
                <a:lnTo>
                  <a:pt x="539" y="38"/>
                </a:lnTo>
                <a:lnTo>
                  <a:pt x="534" y="14"/>
                </a:lnTo>
                <a:lnTo>
                  <a:pt x="595" y="5"/>
                </a:lnTo>
                <a:lnTo>
                  <a:pt x="676" y="0"/>
                </a:lnTo>
                <a:lnTo>
                  <a:pt x="730" y="0"/>
                </a:lnTo>
                <a:lnTo>
                  <a:pt x="799" y="7"/>
                </a:lnTo>
                <a:lnTo>
                  <a:pt x="806" y="10"/>
                </a:lnTo>
                <a:lnTo>
                  <a:pt x="815" y="14"/>
                </a:lnTo>
                <a:lnTo>
                  <a:pt x="810" y="24"/>
                </a:lnTo>
                <a:lnTo>
                  <a:pt x="808" y="31"/>
                </a:lnTo>
                <a:lnTo>
                  <a:pt x="806" y="40"/>
                </a:lnTo>
                <a:lnTo>
                  <a:pt x="806" y="66"/>
                </a:lnTo>
                <a:lnTo>
                  <a:pt x="813" y="92"/>
                </a:lnTo>
                <a:lnTo>
                  <a:pt x="820" y="114"/>
                </a:lnTo>
                <a:lnTo>
                  <a:pt x="825" y="13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472" name="Freeform 654"/>
          <p:cNvSpPr>
            <a:spLocks/>
          </p:cNvSpPr>
          <p:nvPr/>
        </p:nvSpPr>
        <p:spPr bwMode="auto">
          <a:xfrm>
            <a:off x="2662238" y="8572500"/>
            <a:ext cx="412750" cy="327025"/>
          </a:xfrm>
          <a:custGeom>
            <a:avLst/>
            <a:gdLst>
              <a:gd name="T0" fmla="*/ 2147483647 w 260"/>
              <a:gd name="T1" fmla="*/ 2147483647 h 206"/>
              <a:gd name="T2" fmla="*/ 2147483647 w 260"/>
              <a:gd name="T3" fmla="*/ 2147483647 h 206"/>
              <a:gd name="T4" fmla="*/ 2147483647 w 260"/>
              <a:gd name="T5" fmla="*/ 2147483647 h 206"/>
              <a:gd name="T6" fmla="*/ 2147483647 w 260"/>
              <a:gd name="T7" fmla="*/ 2147483647 h 206"/>
              <a:gd name="T8" fmla="*/ 2147483647 w 260"/>
              <a:gd name="T9" fmla="*/ 2147483647 h 206"/>
              <a:gd name="T10" fmla="*/ 2147483647 w 260"/>
              <a:gd name="T11" fmla="*/ 2147483647 h 206"/>
              <a:gd name="T12" fmla="*/ 2147483647 w 260"/>
              <a:gd name="T13" fmla="*/ 2147483647 h 206"/>
              <a:gd name="T14" fmla="*/ 2147483647 w 260"/>
              <a:gd name="T15" fmla="*/ 2147483647 h 206"/>
              <a:gd name="T16" fmla="*/ 2147483647 w 260"/>
              <a:gd name="T17" fmla="*/ 2147483647 h 206"/>
              <a:gd name="T18" fmla="*/ 2147483647 w 260"/>
              <a:gd name="T19" fmla="*/ 2147483647 h 206"/>
              <a:gd name="T20" fmla="*/ 2147483647 w 260"/>
              <a:gd name="T21" fmla="*/ 2147483647 h 206"/>
              <a:gd name="T22" fmla="*/ 2147483647 w 260"/>
              <a:gd name="T23" fmla="*/ 2147483647 h 206"/>
              <a:gd name="T24" fmla="*/ 2147483647 w 260"/>
              <a:gd name="T25" fmla="*/ 2147483647 h 206"/>
              <a:gd name="T26" fmla="*/ 2147483647 w 260"/>
              <a:gd name="T27" fmla="*/ 2147483647 h 206"/>
              <a:gd name="T28" fmla="*/ 2147483647 w 260"/>
              <a:gd name="T29" fmla="*/ 2147483647 h 206"/>
              <a:gd name="T30" fmla="*/ 2147483647 w 260"/>
              <a:gd name="T31" fmla="*/ 2147483647 h 206"/>
              <a:gd name="T32" fmla="*/ 2147483647 w 260"/>
              <a:gd name="T33" fmla="*/ 2147483647 h 206"/>
              <a:gd name="T34" fmla="*/ 2147483647 w 260"/>
              <a:gd name="T35" fmla="*/ 2147483647 h 206"/>
              <a:gd name="T36" fmla="*/ 2147483647 w 260"/>
              <a:gd name="T37" fmla="*/ 2147483647 h 206"/>
              <a:gd name="T38" fmla="*/ 2147483647 w 260"/>
              <a:gd name="T39" fmla="*/ 2147483647 h 206"/>
              <a:gd name="T40" fmla="*/ 2147483647 w 260"/>
              <a:gd name="T41" fmla="*/ 2147483647 h 206"/>
              <a:gd name="T42" fmla="*/ 0 w 260"/>
              <a:gd name="T43" fmla="*/ 2147483647 h 206"/>
              <a:gd name="T44" fmla="*/ 0 w 260"/>
              <a:gd name="T45" fmla="*/ 2147483647 h 206"/>
              <a:gd name="T46" fmla="*/ 2147483647 w 260"/>
              <a:gd name="T47" fmla="*/ 2147483647 h 206"/>
              <a:gd name="T48" fmla="*/ 2147483647 w 260"/>
              <a:gd name="T49" fmla="*/ 2147483647 h 206"/>
              <a:gd name="T50" fmla="*/ 2147483647 w 260"/>
              <a:gd name="T51" fmla="*/ 2147483647 h 206"/>
              <a:gd name="T52" fmla="*/ 2147483647 w 260"/>
              <a:gd name="T53" fmla="*/ 2147483647 h 206"/>
              <a:gd name="T54" fmla="*/ 2147483647 w 260"/>
              <a:gd name="T55" fmla="*/ 2147483647 h 206"/>
              <a:gd name="T56" fmla="*/ 2147483647 w 260"/>
              <a:gd name="T57" fmla="*/ 2147483647 h 206"/>
              <a:gd name="T58" fmla="*/ 2147483647 w 260"/>
              <a:gd name="T59" fmla="*/ 2147483647 h 206"/>
              <a:gd name="T60" fmla="*/ 2147483647 w 260"/>
              <a:gd name="T61" fmla="*/ 2147483647 h 206"/>
              <a:gd name="T62" fmla="*/ 2147483647 w 260"/>
              <a:gd name="T63" fmla="*/ 2147483647 h 206"/>
              <a:gd name="T64" fmla="*/ 2147483647 w 260"/>
              <a:gd name="T65" fmla="*/ 2147483647 h 206"/>
              <a:gd name="T66" fmla="*/ 2147483647 w 260"/>
              <a:gd name="T67" fmla="*/ 2147483647 h 206"/>
              <a:gd name="T68" fmla="*/ 2147483647 w 260"/>
              <a:gd name="T69" fmla="*/ 2147483647 h 206"/>
              <a:gd name="T70" fmla="*/ 2147483647 w 260"/>
              <a:gd name="T71" fmla="*/ 2147483647 h 206"/>
              <a:gd name="T72" fmla="*/ 2147483647 w 260"/>
              <a:gd name="T73" fmla="*/ 0 h 206"/>
              <a:gd name="T74" fmla="*/ 2147483647 w 260"/>
              <a:gd name="T75" fmla="*/ 2147483647 h 206"/>
              <a:gd name="T76" fmla="*/ 2147483647 w 260"/>
              <a:gd name="T77" fmla="*/ 2147483647 h 206"/>
              <a:gd name="T78" fmla="*/ 2147483647 w 260"/>
              <a:gd name="T79" fmla="*/ 2147483647 h 206"/>
              <a:gd name="T80" fmla="*/ 2147483647 w 260"/>
              <a:gd name="T81" fmla="*/ 2147483647 h 206"/>
              <a:gd name="T82" fmla="*/ 2147483647 w 260"/>
              <a:gd name="T83" fmla="*/ 2147483647 h 206"/>
              <a:gd name="T84" fmla="*/ 2147483647 w 260"/>
              <a:gd name="T85" fmla="*/ 2147483647 h 20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60"/>
              <a:gd name="T130" fmla="*/ 0 h 206"/>
              <a:gd name="T131" fmla="*/ 260 w 260"/>
              <a:gd name="T132" fmla="*/ 206 h 20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60" h="206">
                <a:moveTo>
                  <a:pt x="248" y="31"/>
                </a:moveTo>
                <a:lnTo>
                  <a:pt x="260" y="43"/>
                </a:lnTo>
                <a:lnTo>
                  <a:pt x="257" y="62"/>
                </a:lnTo>
                <a:lnTo>
                  <a:pt x="253" y="97"/>
                </a:lnTo>
                <a:lnTo>
                  <a:pt x="250" y="135"/>
                </a:lnTo>
                <a:lnTo>
                  <a:pt x="253" y="161"/>
                </a:lnTo>
                <a:lnTo>
                  <a:pt x="255" y="194"/>
                </a:lnTo>
                <a:lnTo>
                  <a:pt x="220" y="185"/>
                </a:lnTo>
                <a:lnTo>
                  <a:pt x="191" y="182"/>
                </a:lnTo>
                <a:lnTo>
                  <a:pt x="165" y="185"/>
                </a:lnTo>
                <a:lnTo>
                  <a:pt x="142" y="187"/>
                </a:lnTo>
                <a:lnTo>
                  <a:pt x="102" y="194"/>
                </a:lnTo>
                <a:lnTo>
                  <a:pt x="68" y="203"/>
                </a:lnTo>
                <a:lnTo>
                  <a:pt x="40" y="206"/>
                </a:lnTo>
                <a:lnTo>
                  <a:pt x="24" y="206"/>
                </a:lnTo>
                <a:lnTo>
                  <a:pt x="12" y="206"/>
                </a:lnTo>
                <a:lnTo>
                  <a:pt x="9" y="203"/>
                </a:lnTo>
                <a:lnTo>
                  <a:pt x="5" y="203"/>
                </a:lnTo>
                <a:lnTo>
                  <a:pt x="7" y="192"/>
                </a:lnTo>
                <a:lnTo>
                  <a:pt x="5" y="187"/>
                </a:lnTo>
                <a:lnTo>
                  <a:pt x="2" y="168"/>
                </a:lnTo>
                <a:lnTo>
                  <a:pt x="0" y="156"/>
                </a:lnTo>
                <a:lnTo>
                  <a:pt x="0" y="137"/>
                </a:lnTo>
                <a:lnTo>
                  <a:pt x="2" y="130"/>
                </a:lnTo>
                <a:lnTo>
                  <a:pt x="5" y="111"/>
                </a:lnTo>
                <a:lnTo>
                  <a:pt x="7" y="102"/>
                </a:lnTo>
                <a:lnTo>
                  <a:pt x="14" y="85"/>
                </a:lnTo>
                <a:lnTo>
                  <a:pt x="19" y="76"/>
                </a:lnTo>
                <a:lnTo>
                  <a:pt x="28" y="59"/>
                </a:lnTo>
                <a:lnTo>
                  <a:pt x="33" y="55"/>
                </a:lnTo>
                <a:lnTo>
                  <a:pt x="45" y="43"/>
                </a:lnTo>
                <a:lnTo>
                  <a:pt x="54" y="31"/>
                </a:lnTo>
                <a:lnTo>
                  <a:pt x="71" y="22"/>
                </a:lnTo>
                <a:lnTo>
                  <a:pt x="71" y="19"/>
                </a:lnTo>
                <a:lnTo>
                  <a:pt x="87" y="12"/>
                </a:lnTo>
                <a:lnTo>
                  <a:pt x="104" y="5"/>
                </a:lnTo>
                <a:lnTo>
                  <a:pt x="120" y="0"/>
                </a:lnTo>
                <a:lnTo>
                  <a:pt x="191" y="3"/>
                </a:lnTo>
                <a:lnTo>
                  <a:pt x="198" y="5"/>
                </a:lnTo>
                <a:lnTo>
                  <a:pt x="217" y="12"/>
                </a:lnTo>
                <a:lnTo>
                  <a:pt x="224" y="17"/>
                </a:lnTo>
                <a:lnTo>
                  <a:pt x="239" y="26"/>
                </a:lnTo>
                <a:lnTo>
                  <a:pt x="248" y="3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473" name="Freeform 655"/>
          <p:cNvSpPr>
            <a:spLocks/>
          </p:cNvSpPr>
          <p:nvPr/>
        </p:nvSpPr>
        <p:spPr bwMode="auto">
          <a:xfrm>
            <a:off x="2032000" y="8148638"/>
            <a:ext cx="85725" cy="82550"/>
          </a:xfrm>
          <a:custGeom>
            <a:avLst/>
            <a:gdLst>
              <a:gd name="T0" fmla="*/ 2147483647 w 54"/>
              <a:gd name="T1" fmla="*/ 2147483647 h 52"/>
              <a:gd name="T2" fmla="*/ 0 w 54"/>
              <a:gd name="T3" fmla="*/ 2147483647 h 52"/>
              <a:gd name="T4" fmla="*/ 2147483647 w 54"/>
              <a:gd name="T5" fmla="*/ 2147483647 h 52"/>
              <a:gd name="T6" fmla="*/ 2147483647 w 54"/>
              <a:gd name="T7" fmla="*/ 0 h 52"/>
              <a:gd name="T8" fmla="*/ 2147483647 w 54"/>
              <a:gd name="T9" fmla="*/ 2147483647 h 52"/>
              <a:gd name="T10" fmla="*/ 0 60000 65536"/>
              <a:gd name="T11" fmla="*/ 0 60000 65536"/>
              <a:gd name="T12" fmla="*/ 0 60000 65536"/>
              <a:gd name="T13" fmla="*/ 0 60000 65536"/>
              <a:gd name="T14" fmla="*/ 0 60000 65536"/>
              <a:gd name="T15" fmla="*/ 0 w 54"/>
              <a:gd name="T16" fmla="*/ 0 h 52"/>
              <a:gd name="T17" fmla="*/ 54 w 54"/>
              <a:gd name="T18" fmla="*/ 52 h 52"/>
            </a:gdLst>
            <a:ahLst/>
            <a:cxnLst>
              <a:cxn ang="T10">
                <a:pos x="T0" y="T1"/>
              </a:cxn>
              <a:cxn ang="T11">
                <a:pos x="T2" y="T3"/>
              </a:cxn>
              <a:cxn ang="T12">
                <a:pos x="T4" y="T5"/>
              </a:cxn>
              <a:cxn ang="T13">
                <a:pos x="T6" y="T7"/>
              </a:cxn>
              <a:cxn ang="T14">
                <a:pos x="T8" y="T9"/>
              </a:cxn>
            </a:cxnLst>
            <a:rect l="T15" t="T16" r="T17" b="T18"/>
            <a:pathLst>
              <a:path w="54" h="52">
                <a:moveTo>
                  <a:pt x="54" y="7"/>
                </a:moveTo>
                <a:lnTo>
                  <a:pt x="0" y="52"/>
                </a:lnTo>
                <a:lnTo>
                  <a:pt x="5" y="43"/>
                </a:lnTo>
                <a:lnTo>
                  <a:pt x="47" y="0"/>
                </a:lnTo>
                <a:lnTo>
                  <a:pt x="5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474" name="Freeform 656"/>
          <p:cNvSpPr>
            <a:spLocks/>
          </p:cNvSpPr>
          <p:nvPr/>
        </p:nvSpPr>
        <p:spPr bwMode="auto">
          <a:xfrm>
            <a:off x="2039938" y="8137525"/>
            <a:ext cx="66675" cy="79375"/>
          </a:xfrm>
          <a:custGeom>
            <a:avLst/>
            <a:gdLst>
              <a:gd name="T0" fmla="*/ 2147483647 w 42"/>
              <a:gd name="T1" fmla="*/ 2147483647 h 50"/>
              <a:gd name="T2" fmla="*/ 0 w 42"/>
              <a:gd name="T3" fmla="*/ 2147483647 h 50"/>
              <a:gd name="T4" fmla="*/ 2147483647 w 42"/>
              <a:gd name="T5" fmla="*/ 0 h 50"/>
              <a:gd name="T6" fmla="*/ 2147483647 w 42"/>
              <a:gd name="T7" fmla="*/ 2147483647 h 50"/>
              <a:gd name="T8" fmla="*/ 0 60000 65536"/>
              <a:gd name="T9" fmla="*/ 0 60000 65536"/>
              <a:gd name="T10" fmla="*/ 0 60000 65536"/>
              <a:gd name="T11" fmla="*/ 0 60000 65536"/>
              <a:gd name="T12" fmla="*/ 0 w 42"/>
              <a:gd name="T13" fmla="*/ 0 h 50"/>
              <a:gd name="T14" fmla="*/ 42 w 42"/>
              <a:gd name="T15" fmla="*/ 50 h 50"/>
            </a:gdLst>
            <a:ahLst/>
            <a:cxnLst>
              <a:cxn ang="T8">
                <a:pos x="T0" y="T1"/>
              </a:cxn>
              <a:cxn ang="T9">
                <a:pos x="T2" y="T3"/>
              </a:cxn>
              <a:cxn ang="T10">
                <a:pos x="T4" y="T5"/>
              </a:cxn>
              <a:cxn ang="T11">
                <a:pos x="T6" y="T7"/>
              </a:cxn>
            </a:cxnLst>
            <a:rect l="T12" t="T13" r="T14" b="T15"/>
            <a:pathLst>
              <a:path w="42" h="50">
                <a:moveTo>
                  <a:pt x="42" y="7"/>
                </a:moveTo>
                <a:lnTo>
                  <a:pt x="0" y="50"/>
                </a:lnTo>
                <a:lnTo>
                  <a:pt x="31" y="0"/>
                </a:lnTo>
                <a:lnTo>
                  <a:pt x="4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475" name="Freeform 657"/>
          <p:cNvSpPr>
            <a:spLocks/>
          </p:cNvSpPr>
          <p:nvPr/>
        </p:nvSpPr>
        <p:spPr bwMode="auto">
          <a:xfrm>
            <a:off x="1143000" y="8366125"/>
            <a:ext cx="663575" cy="423863"/>
          </a:xfrm>
          <a:custGeom>
            <a:avLst/>
            <a:gdLst>
              <a:gd name="T0" fmla="*/ 2147483647 w 418"/>
              <a:gd name="T1" fmla="*/ 2147483647 h 267"/>
              <a:gd name="T2" fmla="*/ 2147483647 w 418"/>
              <a:gd name="T3" fmla="*/ 2147483647 h 267"/>
              <a:gd name="T4" fmla="*/ 2147483647 w 418"/>
              <a:gd name="T5" fmla="*/ 2147483647 h 267"/>
              <a:gd name="T6" fmla="*/ 2147483647 w 418"/>
              <a:gd name="T7" fmla="*/ 2147483647 h 267"/>
              <a:gd name="T8" fmla="*/ 2147483647 w 418"/>
              <a:gd name="T9" fmla="*/ 2147483647 h 267"/>
              <a:gd name="T10" fmla="*/ 2147483647 w 418"/>
              <a:gd name="T11" fmla="*/ 2147483647 h 267"/>
              <a:gd name="T12" fmla="*/ 2147483647 w 418"/>
              <a:gd name="T13" fmla="*/ 2147483647 h 267"/>
              <a:gd name="T14" fmla="*/ 2147483647 w 418"/>
              <a:gd name="T15" fmla="*/ 2147483647 h 267"/>
              <a:gd name="T16" fmla="*/ 2147483647 w 418"/>
              <a:gd name="T17" fmla="*/ 2147483647 h 267"/>
              <a:gd name="T18" fmla="*/ 2147483647 w 418"/>
              <a:gd name="T19" fmla="*/ 2147483647 h 267"/>
              <a:gd name="T20" fmla="*/ 2147483647 w 418"/>
              <a:gd name="T21" fmla="*/ 2147483647 h 267"/>
              <a:gd name="T22" fmla="*/ 2147483647 w 418"/>
              <a:gd name="T23" fmla="*/ 2147483647 h 267"/>
              <a:gd name="T24" fmla="*/ 2147483647 w 418"/>
              <a:gd name="T25" fmla="*/ 2147483647 h 267"/>
              <a:gd name="T26" fmla="*/ 2147483647 w 418"/>
              <a:gd name="T27" fmla="*/ 2147483647 h 267"/>
              <a:gd name="T28" fmla="*/ 2147483647 w 418"/>
              <a:gd name="T29" fmla="*/ 2147483647 h 267"/>
              <a:gd name="T30" fmla="*/ 2147483647 w 418"/>
              <a:gd name="T31" fmla="*/ 2147483647 h 267"/>
              <a:gd name="T32" fmla="*/ 2147483647 w 418"/>
              <a:gd name="T33" fmla="*/ 2147483647 h 267"/>
              <a:gd name="T34" fmla="*/ 2147483647 w 418"/>
              <a:gd name="T35" fmla="*/ 2147483647 h 267"/>
              <a:gd name="T36" fmla="*/ 2147483647 w 418"/>
              <a:gd name="T37" fmla="*/ 2147483647 h 267"/>
              <a:gd name="T38" fmla="*/ 2147483647 w 418"/>
              <a:gd name="T39" fmla="*/ 2147483647 h 267"/>
              <a:gd name="T40" fmla="*/ 0 w 418"/>
              <a:gd name="T41" fmla="*/ 2147483647 h 267"/>
              <a:gd name="T42" fmla="*/ 2147483647 w 418"/>
              <a:gd name="T43" fmla="*/ 2147483647 h 267"/>
              <a:gd name="T44" fmla="*/ 2147483647 w 418"/>
              <a:gd name="T45" fmla="*/ 2147483647 h 267"/>
              <a:gd name="T46" fmla="*/ 2147483647 w 418"/>
              <a:gd name="T47" fmla="*/ 2147483647 h 267"/>
              <a:gd name="T48" fmla="*/ 2147483647 w 418"/>
              <a:gd name="T49" fmla="*/ 2147483647 h 267"/>
              <a:gd name="T50" fmla="*/ 2147483647 w 418"/>
              <a:gd name="T51" fmla="*/ 2147483647 h 267"/>
              <a:gd name="T52" fmla="*/ 2147483647 w 418"/>
              <a:gd name="T53" fmla="*/ 2147483647 h 267"/>
              <a:gd name="T54" fmla="*/ 2147483647 w 418"/>
              <a:gd name="T55" fmla="*/ 2147483647 h 267"/>
              <a:gd name="T56" fmla="*/ 2147483647 w 418"/>
              <a:gd name="T57" fmla="*/ 2147483647 h 267"/>
              <a:gd name="T58" fmla="*/ 2147483647 w 418"/>
              <a:gd name="T59" fmla="*/ 2147483647 h 267"/>
              <a:gd name="T60" fmla="*/ 2147483647 w 418"/>
              <a:gd name="T61" fmla="*/ 2147483647 h 267"/>
              <a:gd name="T62" fmla="*/ 2147483647 w 418"/>
              <a:gd name="T63" fmla="*/ 2147483647 h 267"/>
              <a:gd name="T64" fmla="*/ 2147483647 w 418"/>
              <a:gd name="T65" fmla="*/ 2147483647 h 267"/>
              <a:gd name="T66" fmla="*/ 2147483647 w 418"/>
              <a:gd name="T67" fmla="*/ 2147483647 h 267"/>
              <a:gd name="T68" fmla="*/ 2147483647 w 418"/>
              <a:gd name="T69" fmla="*/ 2147483647 h 267"/>
              <a:gd name="T70" fmla="*/ 2147483647 w 418"/>
              <a:gd name="T71" fmla="*/ 2147483647 h 267"/>
              <a:gd name="T72" fmla="*/ 2147483647 w 418"/>
              <a:gd name="T73" fmla="*/ 2147483647 h 267"/>
              <a:gd name="T74" fmla="*/ 2147483647 w 418"/>
              <a:gd name="T75" fmla="*/ 0 h 267"/>
              <a:gd name="T76" fmla="*/ 2147483647 w 418"/>
              <a:gd name="T77" fmla="*/ 2147483647 h 267"/>
              <a:gd name="T78" fmla="*/ 2147483647 w 418"/>
              <a:gd name="T79" fmla="*/ 2147483647 h 267"/>
              <a:gd name="T80" fmla="*/ 2147483647 w 418"/>
              <a:gd name="T81" fmla="*/ 2147483647 h 267"/>
              <a:gd name="T82" fmla="*/ 2147483647 w 418"/>
              <a:gd name="T83" fmla="*/ 2147483647 h 267"/>
              <a:gd name="T84" fmla="*/ 2147483647 w 418"/>
              <a:gd name="T85" fmla="*/ 2147483647 h 267"/>
              <a:gd name="T86" fmla="*/ 2147483647 w 418"/>
              <a:gd name="T87" fmla="*/ 2147483647 h 267"/>
              <a:gd name="T88" fmla="*/ 2147483647 w 418"/>
              <a:gd name="T89" fmla="*/ 2147483647 h 267"/>
              <a:gd name="T90" fmla="*/ 2147483647 w 418"/>
              <a:gd name="T91" fmla="*/ 2147483647 h 267"/>
              <a:gd name="T92" fmla="*/ 2147483647 w 418"/>
              <a:gd name="T93" fmla="*/ 2147483647 h 267"/>
              <a:gd name="T94" fmla="*/ 2147483647 w 418"/>
              <a:gd name="T95" fmla="*/ 2147483647 h 267"/>
              <a:gd name="T96" fmla="*/ 2147483647 w 418"/>
              <a:gd name="T97" fmla="*/ 2147483647 h 267"/>
              <a:gd name="T98" fmla="*/ 2147483647 w 418"/>
              <a:gd name="T99" fmla="*/ 2147483647 h 267"/>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18"/>
              <a:gd name="T151" fmla="*/ 0 h 267"/>
              <a:gd name="T152" fmla="*/ 418 w 418"/>
              <a:gd name="T153" fmla="*/ 267 h 267"/>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18" h="267">
                <a:moveTo>
                  <a:pt x="418" y="237"/>
                </a:moveTo>
                <a:lnTo>
                  <a:pt x="418" y="258"/>
                </a:lnTo>
                <a:lnTo>
                  <a:pt x="390" y="253"/>
                </a:lnTo>
                <a:lnTo>
                  <a:pt x="366" y="253"/>
                </a:lnTo>
                <a:lnTo>
                  <a:pt x="345" y="256"/>
                </a:lnTo>
                <a:lnTo>
                  <a:pt x="326" y="263"/>
                </a:lnTo>
                <a:lnTo>
                  <a:pt x="307" y="265"/>
                </a:lnTo>
                <a:lnTo>
                  <a:pt x="291" y="267"/>
                </a:lnTo>
                <a:lnTo>
                  <a:pt x="277" y="267"/>
                </a:lnTo>
                <a:lnTo>
                  <a:pt x="187" y="175"/>
                </a:lnTo>
                <a:lnTo>
                  <a:pt x="111" y="253"/>
                </a:lnTo>
                <a:lnTo>
                  <a:pt x="102" y="253"/>
                </a:lnTo>
                <a:lnTo>
                  <a:pt x="66" y="258"/>
                </a:lnTo>
                <a:lnTo>
                  <a:pt x="10" y="265"/>
                </a:lnTo>
                <a:lnTo>
                  <a:pt x="12" y="248"/>
                </a:lnTo>
                <a:lnTo>
                  <a:pt x="14" y="225"/>
                </a:lnTo>
                <a:lnTo>
                  <a:pt x="12" y="208"/>
                </a:lnTo>
                <a:lnTo>
                  <a:pt x="10" y="204"/>
                </a:lnTo>
                <a:lnTo>
                  <a:pt x="7" y="189"/>
                </a:lnTo>
                <a:lnTo>
                  <a:pt x="3" y="166"/>
                </a:lnTo>
                <a:lnTo>
                  <a:pt x="0" y="144"/>
                </a:lnTo>
                <a:lnTo>
                  <a:pt x="5" y="126"/>
                </a:lnTo>
                <a:lnTo>
                  <a:pt x="10" y="104"/>
                </a:lnTo>
                <a:lnTo>
                  <a:pt x="17" y="81"/>
                </a:lnTo>
                <a:lnTo>
                  <a:pt x="19" y="59"/>
                </a:lnTo>
                <a:lnTo>
                  <a:pt x="19" y="57"/>
                </a:lnTo>
                <a:lnTo>
                  <a:pt x="17" y="33"/>
                </a:lnTo>
                <a:lnTo>
                  <a:pt x="10" y="7"/>
                </a:lnTo>
                <a:lnTo>
                  <a:pt x="57" y="5"/>
                </a:lnTo>
                <a:lnTo>
                  <a:pt x="118" y="3"/>
                </a:lnTo>
                <a:lnTo>
                  <a:pt x="144" y="5"/>
                </a:lnTo>
                <a:lnTo>
                  <a:pt x="173" y="10"/>
                </a:lnTo>
                <a:lnTo>
                  <a:pt x="206" y="15"/>
                </a:lnTo>
                <a:lnTo>
                  <a:pt x="239" y="17"/>
                </a:lnTo>
                <a:lnTo>
                  <a:pt x="265" y="15"/>
                </a:lnTo>
                <a:lnTo>
                  <a:pt x="288" y="10"/>
                </a:lnTo>
                <a:lnTo>
                  <a:pt x="319" y="3"/>
                </a:lnTo>
                <a:lnTo>
                  <a:pt x="352" y="0"/>
                </a:lnTo>
                <a:lnTo>
                  <a:pt x="376" y="3"/>
                </a:lnTo>
                <a:lnTo>
                  <a:pt x="407" y="7"/>
                </a:lnTo>
                <a:lnTo>
                  <a:pt x="399" y="24"/>
                </a:lnTo>
                <a:lnTo>
                  <a:pt x="397" y="41"/>
                </a:lnTo>
                <a:lnTo>
                  <a:pt x="397" y="64"/>
                </a:lnTo>
                <a:lnTo>
                  <a:pt x="399" y="88"/>
                </a:lnTo>
                <a:lnTo>
                  <a:pt x="404" y="116"/>
                </a:lnTo>
                <a:lnTo>
                  <a:pt x="409" y="147"/>
                </a:lnTo>
                <a:lnTo>
                  <a:pt x="416" y="201"/>
                </a:lnTo>
                <a:lnTo>
                  <a:pt x="418" y="23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476" name="Freeform 658"/>
          <p:cNvSpPr>
            <a:spLocks/>
          </p:cNvSpPr>
          <p:nvPr/>
        </p:nvSpPr>
        <p:spPr bwMode="auto">
          <a:xfrm>
            <a:off x="1604963" y="8828088"/>
            <a:ext cx="71437" cy="63500"/>
          </a:xfrm>
          <a:custGeom>
            <a:avLst/>
            <a:gdLst>
              <a:gd name="T0" fmla="*/ 2147483647 w 45"/>
              <a:gd name="T1" fmla="*/ 2147483647 h 40"/>
              <a:gd name="T2" fmla="*/ 2147483647 w 45"/>
              <a:gd name="T3" fmla="*/ 2147483647 h 40"/>
              <a:gd name="T4" fmla="*/ 0 w 45"/>
              <a:gd name="T5" fmla="*/ 2147483647 h 40"/>
              <a:gd name="T6" fmla="*/ 2147483647 w 45"/>
              <a:gd name="T7" fmla="*/ 0 h 40"/>
              <a:gd name="T8" fmla="*/ 2147483647 w 45"/>
              <a:gd name="T9" fmla="*/ 2147483647 h 40"/>
              <a:gd name="T10" fmla="*/ 0 60000 65536"/>
              <a:gd name="T11" fmla="*/ 0 60000 65536"/>
              <a:gd name="T12" fmla="*/ 0 60000 65536"/>
              <a:gd name="T13" fmla="*/ 0 60000 65536"/>
              <a:gd name="T14" fmla="*/ 0 60000 65536"/>
              <a:gd name="T15" fmla="*/ 0 w 45"/>
              <a:gd name="T16" fmla="*/ 0 h 40"/>
              <a:gd name="T17" fmla="*/ 45 w 45"/>
              <a:gd name="T18" fmla="*/ 40 h 40"/>
            </a:gdLst>
            <a:ahLst/>
            <a:cxnLst>
              <a:cxn ang="T10">
                <a:pos x="T0" y="T1"/>
              </a:cxn>
              <a:cxn ang="T11">
                <a:pos x="T2" y="T3"/>
              </a:cxn>
              <a:cxn ang="T12">
                <a:pos x="T4" y="T5"/>
              </a:cxn>
              <a:cxn ang="T13">
                <a:pos x="T6" y="T7"/>
              </a:cxn>
              <a:cxn ang="T14">
                <a:pos x="T8" y="T9"/>
              </a:cxn>
            </a:cxnLst>
            <a:rect l="T15" t="T16" r="T17" b="T18"/>
            <a:pathLst>
              <a:path w="45" h="40">
                <a:moveTo>
                  <a:pt x="45" y="40"/>
                </a:moveTo>
                <a:lnTo>
                  <a:pt x="45" y="40"/>
                </a:lnTo>
                <a:lnTo>
                  <a:pt x="0" y="7"/>
                </a:lnTo>
                <a:lnTo>
                  <a:pt x="7" y="0"/>
                </a:lnTo>
                <a:lnTo>
                  <a:pt x="45"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477" name="Freeform 659"/>
          <p:cNvSpPr>
            <a:spLocks/>
          </p:cNvSpPr>
          <p:nvPr/>
        </p:nvSpPr>
        <p:spPr bwMode="auto">
          <a:xfrm>
            <a:off x="1319213" y="8643938"/>
            <a:ext cx="263525" cy="146050"/>
          </a:xfrm>
          <a:custGeom>
            <a:avLst/>
            <a:gdLst>
              <a:gd name="T0" fmla="*/ 2147483647 w 166"/>
              <a:gd name="T1" fmla="*/ 0 h 92"/>
              <a:gd name="T2" fmla="*/ 2147483647 w 166"/>
              <a:gd name="T3" fmla="*/ 2147483647 h 92"/>
              <a:gd name="T4" fmla="*/ 2147483647 w 166"/>
              <a:gd name="T5" fmla="*/ 2147483647 h 92"/>
              <a:gd name="T6" fmla="*/ 2147483647 w 166"/>
              <a:gd name="T7" fmla="*/ 2147483647 h 92"/>
              <a:gd name="T8" fmla="*/ 2147483647 w 166"/>
              <a:gd name="T9" fmla="*/ 2147483647 h 92"/>
              <a:gd name="T10" fmla="*/ 2147483647 w 166"/>
              <a:gd name="T11" fmla="*/ 2147483647 h 92"/>
              <a:gd name="T12" fmla="*/ 2147483647 w 166"/>
              <a:gd name="T13" fmla="*/ 2147483647 h 92"/>
              <a:gd name="T14" fmla="*/ 0 w 166"/>
              <a:gd name="T15" fmla="*/ 2147483647 h 92"/>
              <a:gd name="T16" fmla="*/ 2147483647 w 166"/>
              <a:gd name="T17" fmla="*/ 0 h 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6"/>
              <a:gd name="T28" fmla="*/ 0 h 92"/>
              <a:gd name="T29" fmla="*/ 166 w 166"/>
              <a:gd name="T30" fmla="*/ 92 h 9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6" h="92">
                <a:moveTo>
                  <a:pt x="76" y="0"/>
                </a:moveTo>
                <a:lnTo>
                  <a:pt x="166" y="92"/>
                </a:lnTo>
                <a:lnTo>
                  <a:pt x="151" y="92"/>
                </a:lnTo>
                <a:lnTo>
                  <a:pt x="123" y="90"/>
                </a:lnTo>
                <a:lnTo>
                  <a:pt x="95" y="85"/>
                </a:lnTo>
                <a:lnTo>
                  <a:pt x="59" y="81"/>
                </a:lnTo>
                <a:lnTo>
                  <a:pt x="26" y="78"/>
                </a:lnTo>
                <a:lnTo>
                  <a:pt x="0" y="78"/>
                </a:lnTo>
                <a:lnTo>
                  <a:pt x="76"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478" name="Freeform 660"/>
          <p:cNvSpPr>
            <a:spLocks/>
          </p:cNvSpPr>
          <p:nvPr/>
        </p:nvSpPr>
        <p:spPr bwMode="auto">
          <a:xfrm>
            <a:off x="746125" y="8445500"/>
            <a:ext cx="427038" cy="250825"/>
          </a:xfrm>
          <a:custGeom>
            <a:avLst/>
            <a:gdLst>
              <a:gd name="T0" fmla="*/ 2147483647 w 114"/>
              <a:gd name="T1" fmla="*/ 2147483647 h 67"/>
              <a:gd name="T2" fmla="*/ 2147483647 w 114"/>
              <a:gd name="T3" fmla="*/ 2147483647 h 67"/>
              <a:gd name="T4" fmla="*/ 2147483647 w 114"/>
              <a:gd name="T5" fmla="*/ 2147483647 h 67"/>
              <a:gd name="T6" fmla="*/ 2147483647 w 114"/>
              <a:gd name="T7" fmla="*/ 2147483647 h 67"/>
              <a:gd name="T8" fmla="*/ 2147483647 w 114"/>
              <a:gd name="T9" fmla="*/ 2147483647 h 67"/>
              <a:gd name="T10" fmla="*/ 2147483647 w 114"/>
              <a:gd name="T11" fmla="*/ 2147483647 h 67"/>
              <a:gd name="T12" fmla="*/ 2147483647 w 114"/>
              <a:gd name="T13" fmla="*/ 2147483647 h 67"/>
              <a:gd name="T14" fmla="*/ 2147483647 w 114"/>
              <a:gd name="T15" fmla="*/ 2147483647 h 67"/>
              <a:gd name="T16" fmla="*/ 2147483647 w 114"/>
              <a:gd name="T17" fmla="*/ 2147483647 h 67"/>
              <a:gd name="T18" fmla="*/ 2147483647 w 114"/>
              <a:gd name="T19" fmla="*/ 2147483647 h 67"/>
              <a:gd name="T20" fmla="*/ 2147483647 w 114"/>
              <a:gd name="T21" fmla="*/ 2147483647 h 67"/>
              <a:gd name="T22" fmla="*/ 2147483647 w 114"/>
              <a:gd name="T23" fmla="*/ 2147483647 h 67"/>
              <a:gd name="T24" fmla="*/ 2147483647 w 114"/>
              <a:gd name="T25" fmla="*/ 2147483647 h 67"/>
              <a:gd name="T26" fmla="*/ 2147483647 w 114"/>
              <a:gd name="T27" fmla="*/ 2147483647 h 67"/>
              <a:gd name="T28" fmla="*/ 2147483647 w 114"/>
              <a:gd name="T29" fmla="*/ 2147483647 h 67"/>
              <a:gd name="T30" fmla="*/ 2147483647 w 114"/>
              <a:gd name="T31" fmla="*/ 2147483647 h 67"/>
              <a:gd name="T32" fmla="*/ 2147483647 w 114"/>
              <a:gd name="T33" fmla="*/ 2147483647 h 67"/>
              <a:gd name="T34" fmla="*/ 2147483647 w 114"/>
              <a:gd name="T35" fmla="*/ 2147483647 h 67"/>
              <a:gd name="T36" fmla="*/ 0 w 114"/>
              <a:gd name="T37" fmla="*/ 2147483647 h 67"/>
              <a:gd name="T38" fmla="*/ 2147483647 w 114"/>
              <a:gd name="T39" fmla="*/ 2147483647 h 67"/>
              <a:gd name="T40" fmla="*/ 2147483647 w 114"/>
              <a:gd name="T41" fmla="*/ 2147483647 h 67"/>
              <a:gd name="T42" fmla="*/ 2147483647 w 114"/>
              <a:gd name="T43" fmla="*/ 2147483647 h 67"/>
              <a:gd name="T44" fmla="*/ 2147483647 w 114"/>
              <a:gd name="T45" fmla="*/ 2147483647 h 67"/>
              <a:gd name="T46" fmla="*/ 2147483647 w 114"/>
              <a:gd name="T47" fmla="*/ 2147483647 h 67"/>
              <a:gd name="T48" fmla="*/ 2147483647 w 114"/>
              <a:gd name="T49" fmla="*/ 2147483647 h 67"/>
              <a:gd name="T50" fmla="*/ 2147483647 w 114"/>
              <a:gd name="T51" fmla="*/ 0 h 67"/>
              <a:gd name="T52" fmla="*/ 2147483647 w 114"/>
              <a:gd name="T53" fmla="*/ 2147483647 h 67"/>
              <a:gd name="T54" fmla="*/ 2147483647 w 114"/>
              <a:gd name="T55" fmla="*/ 2147483647 h 67"/>
              <a:gd name="T56" fmla="*/ 2147483647 w 114"/>
              <a:gd name="T57" fmla="*/ 2147483647 h 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4"/>
              <a:gd name="T88" fmla="*/ 0 h 67"/>
              <a:gd name="T89" fmla="*/ 114 w 114"/>
              <a:gd name="T90" fmla="*/ 67 h 6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4" h="67">
                <a:moveTo>
                  <a:pt x="114" y="4"/>
                </a:moveTo>
                <a:cubicBezTo>
                  <a:pt x="113" y="13"/>
                  <a:pt x="113" y="13"/>
                  <a:pt x="113" y="13"/>
                </a:cubicBezTo>
                <a:cubicBezTo>
                  <a:pt x="110" y="23"/>
                  <a:pt x="110" y="23"/>
                  <a:pt x="110" y="23"/>
                </a:cubicBezTo>
                <a:cubicBezTo>
                  <a:pt x="108" y="32"/>
                  <a:pt x="108" y="32"/>
                  <a:pt x="108" y="32"/>
                </a:cubicBezTo>
                <a:cubicBezTo>
                  <a:pt x="106" y="40"/>
                  <a:pt x="106" y="40"/>
                  <a:pt x="106" y="40"/>
                </a:cubicBezTo>
                <a:cubicBezTo>
                  <a:pt x="107" y="49"/>
                  <a:pt x="107" y="49"/>
                  <a:pt x="107" y="49"/>
                </a:cubicBezTo>
                <a:cubicBezTo>
                  <a:pt x="109" y="59"/>
                  <a:pt x="109" y="59"/>
                  <a:pt x="109" y="59"/>
                </a:cubicBezTo>
                <a:cubicBezTo>
                  <a:pt x="110" y="65"/>
                  <a:pt x="110" y="65"/>
                  <a:pt x="110" y="65"/>
                </a:cubicBezTo>
                <a:cubicBezTo>
                  <a:pt x="110" y="65"/>
                  <a:pt x="110" y="65"/>
                  <a:pt x="110" y="65"/>
                </a:cubicBezTo>
                <a:cubicBezTo>
                  <a:pt x="103" y="59"/>
                  <a:pt x="103" y="59"/>
                  <a:pt x="103" y="59"/>
                </a:cubicBezTo>
                <a:cubicBezTo>
                  <a:pt x="87" y="50"/>
                  <a:pt x="56" y="58"/>
                  <a:pt x="40" y="61"/>
                </a:cubicBezTo>
                <a:cubicBezTo>
                  <a:pt x="23" y="63"/>
                  <a:pt x="23" y="63"/>
                  <a:pt x="23" y="63"/>
                </a:cubicBezTo>
                <a:cubicBezTo>
                  <a:pt x="14" y="65"/>
                  <a:pt x="14" y="65"/>
                  <a:pt x="14" y="65"/>
                </a:cubicBezTo>
                <a:cubicBezTo>
                  <a:pt x="3" y="67"/>
                  <a:pt x="3" y="67"/>
                  <a:pt x="3" y="67"/>
                </a:cubicBezTo>
                <a:cubicBezTo>
                  <a:pt x="3" y="48"/>
                  <a:pt x="3" y="48"/>
                  <a:pt x="3" y="48"/>
                </a:cubicBezTo>
                <a:cubicBezTo>
                  <a:pt x="3" y="36"/>
                  <a:pt x="3" y="36"/>
                  <a:pt x="3" y="36"/>
                </a:cubicBezTo>
                <a:cubicBezTo>
                  <a:pt x="3" y="24"/>
                  <a:pt x="3" y="24"/>
                  <a:pt x="3" y="24"/>
                </a:cubicBezTo>
                <a:cubicBezTo>
                  <a:pt x="2" y="14"/>
                  <a:pt x="2" y="14"/>
                  <a:pt x="2" y="14"/>
                </a:cubicBezTo>
                <a:cubicBezTo>
                  <a:pt x="0" y="2"/>
                  <a:pt x="0" y="2"/>
                  <a:pt x="0" y="2"/>
                </a:cubicBezTo>
                <a:cubicBezTo>
                  <a:pt x="19" y="4"/>
                  <a:pt x="19" y="4"/>
                  <a:pt x="19" y="4"/>
                </a:cubicBezTo>
                <a:cubicBezTo>
                  <a:pt x="30" y="5"/>
                  <a:pt x="30" y="5"/>
                  <a:pt x="30" y="5"/>
                </a:cubicBezTo>
                <a:cubicBezTo>
                  <a:pt x="42" y="5"/>
                  <a:pt x="42" y="5"/>
                  <a:pt x="42" y="5"/>
                </a:cubicBezTo>
                <a:cubicBezTo>
                  <a:pt x="52" y="5"/>
                  <a:pt x="52" y="5"/>
                  <a:pt x="52" y="5"/>
                </a:cubicBezTo>
                <a:cubicBezTo>
                  <a:pt x="62" y="3"/>
                  <a:pt x="62" y="3"/>
                  <a:pt x="62" y="3"/>
                </a:cubicBezTo>
                <a:cubicBezTo>
                  <a:pt x="75" y="1"/>
                  <a:pt x="75" y="1"/>
                  <a:pt x="75" y="1"/>
                </a:cubicBezTo>
                <a:cubicBezTo>
                  <a:pt x="87" y="0"/>
                  <a:pt x="87" y="0"/>
                  <a:pt x="87" y="0"/>
                </a:cubicBezTo>
                <a:cubicBezTo>
                  <a:pt x="98" y="1"/>
                  <a:pt x="98" y="1"/>
                  <a:pt x="98" y="1"/>
                </a:cubicBezTo>
                <a:cubicBezTo>
                  <a:pt x="113" y="4"/>
                  <a:pt x="113" y="4"/>
                  <a:pt x="113" y="4"/>
                </a:cubicBezTo>
                <a:lnTo>
                  <a:pt x="114"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479" name="Freeform 661"/>
          <p:cNvSpPr>
            <a:spLocks/>
          </p:cNvSpPr>
          <p:nvPr/>
        </p:nvSpPr>
        <p:spPr bwMode="auto">
          <a:xfrm>
            <a:off x="3135313" y="8753475"/>
            <a:ext cx="6350" cy="55563"/>
          </a:xfrm>
          <a:custGeom>
            <a:avLst/>
            <a:gdLst>
              <a:gd name="T0" fmla="*/ 2147483647 w 4"/>
              <a:gd name="T1" fmla="*/ 2147483647 h 35"/>
              <a:gd name="T2" fmla="*/ 2147483647 w 4"/>
              <a:gd name="T3" fmla="*/ 2147483647 h 35"/>
              <a:gd name="T4" fmla="*/ 0 w 4"/>
              <a:gd name="T5" fmla="*/ 0 h 35"/>
              <a:gd name="T6" fmla="*/ 0 60000 65536"/>
              <a:gd name="T7" fmla="*/ 0 60000 65536"/>
              <a:gd name="T8" fmla="*/ 0 60000 65536"/>
              <a:gd name="T9" fmla="*/ 0 w 4"/>
              <a:gd name="T10" fmla="*/ 0 h 35"/>
              <a:gd name="T11" fmla="*/ 4 w 4"/>
              <a:gd name="T12" fmla="*/ 35 h 35"/>
            </a:gdLst>
            <a:ahLst/>
            <a:cxnLst>
              <a:cxn ang="T6">
                <a:pos x="T0" y="T1"/>
              </a:cxn>
              <a:cxn ang="T7">
                <a:pos x="T2" y="T3"/>
              </a:cxn>
              <a:cxn ang="T8">
                <a:pos x="T4" y="T5"/>
              </a:cxn>
            </a:cxnLst>
            <a:rect l="T9" t="T10" r="T11" b="T12"/>
            <a:pathLst>
              <a:path w="4" h="35">
                <a:moveTo>
                  <a:pt x="4" y="35"/>
                </a:moveTo>
                <a:lnTo>
                  <a:pt x="4" y="16"/>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80" name="Freeform 662"/>
          <p:cNvSpPr>
            <a:spLocks/>
          </p:cNvSpPr>
          <p:nvPr/>
        </p:nvSpPr>
        <p:spPr bwMode="auto">
          <a:xfrm>
            <a:off x="3100388" y="8674100"/>
            <a:ext cx="26987" cy="49213"/>
          </a:xfrm>
          <a:custGeom>
            <a:avLst/>
            <a:gdLst>
              <a:gd name="T0" fmla="*/ 2147483647 w 17"/>
              <a:gd name="T1" fmla="*/ 2147483647 h 31"/>
              <a:gd name="T2" fmla="*/ 2147483647 w 17"/>
              <a:gd name="T3" fmla="*/ 2147483647 h 31"/>
              <a:gd name="T4" fmla="*/ 2147483647 w 17"/>
              <a:gd name="T5" fmla="*/ 2147483647 h 31"/>
              <a:gd name="T6" fmla="*/ 0 w 17"/>
              <a:gd name="T7" fmla="*/ 0 h 31"/>
              <a:gd name="T8" fmla="*/ 0 60000 65536"/>
              <a:gd name="T9" fmla="*/ 0 60000 65536"/>
              <a:gd name="T10" fmla="*/ 0 60000 65536"/>
              <a:gd name="T11" fmla="*/ 0 60000 65536"/>
              <a:gd name="T12" fmla="*/ 0 w 17"/>
              <a:gd name="T13" fmla="*/ 0 h 31"/>
              <a:gd name="T14" fmla="*/ 17 w 17"/>
              <a:gd name="T15" fmla="*/ 31 h 31"/>
            </a:gdLst>
            <a:ahLst/>
            <a:cxnLst>
              <a:cxn ang="T8">
                <a:pos x="T0" y="T1"/>
              </a:cxn>
              <a:cxn ang="T9">
                <a:pos x="T2" y="T3"/>
              </a:cxn>
              <a:cxn ang="T10">
                <a:pos x="T4" y="T5"/>
              </a:cxn>
              <a:cxn ang="T11">
                <a:pos x="T6" y="T7"/>
              </a:cxn>
            </a:cxnLst>
            <a:rect l="T12" t="T13" r="T14" b="T15"/>
            <a:pathLst>
              <a:path w="17" h="31">
                <a:moveTo>
                  <a:pt x="17" y="31"/>
                </a:moveTo>
                <a:lnTo>
                  <a:pt x="17" y="28"/>
                </a:lnTo>
                <a:lnTo>
                  <a:pt x="7" y="1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81" name="Freeform 663"/>
          <p:cNvSpPr>
            <a:spLocks/>
          </p:cNvSpPr>
          <p:nvPr/>
        </p:nvSpPr>
        <p:spPr bwMode="auto">
          <a:xfrm>
            <a:off x="3041650" y="8613775"/>
            <a:ext cx="44450" cy="38100"/>
          </a:xfrm>
          <a:custGeom>
            <a:avLst/>
            <a:gdLst>
              <a:gd name="T0" fmla="*/ 2147483647 w 28"/>
              <a:gd name="T1" fmla="*/ 2147483647 h 24"/>
              <a:gd name="T2" fmla="*/ 2147483647 w 28"/>
              <a:gd name="T3" fmla="*/ 2147483647 h 24"/>
              <a:gd name="T4" fmla="*/ 2147483647 w 28"/>
              <a:gd name="T5" fmla="*/ 2147483647 h 24"/>
              <a:gd name="T6" fmla="*/ 2147483647 w 28"/>
              <a:gd name="T7" fmla="*/ 2147483647 h 24"/>
              <a:gd name="T8" fmla="*/ 0 w 28"/>
              <a:gd name="T9" fmla="*/ 0 h 24"/>
              <a:gd name="T10" fmla="*/ 0 60000 65536"/>
              <a:gd name="T11" fmla="*/ 0 60000 65536"/>
              <a:gd name="T12" fmla="*/ 0 60000 65536"/>
              <a:gd name="T13" fmla="*/ 0 60000 65536"/>
              <a:gd name="T14" fmla="*/ 0 60000 65536"/>
              <a:gd name="T15" fmla="*/ 0 w 28"/>
              <a:gd name="T16" fmla="*/ 0 h 24"/>
              <a:gd name="T17" fmla="*/ 28 w 28"/>
              <a:gd name="T18" fmla="*/ 24 h 24"/>
            </a:gdLst>
            <a:ahLst/>
            <a:cxnLst>
              <a:cxn ang="T10">
                <a:pos x="T0" y="T1"/>
              </a:cxn>
              <a:cxn ang="T11">
                <a:pos x="T2" y="T3"/>
              </a:cxn>
              <a:cxn ang="T12">
                <a:pos x="T4" y="T5"/>
              </a:cxn>
              <a:cxn ang="T13">
                <a:pos x="T6" y="T7"/>
              </a:cxn>
              <a:cxn ang="T14">
                <a:pos x="T8" y="T9"/>
              </a:cxn>
            </a:cxnLst>
            <a:rect l="T15" t="T16" r="T17" b="T18"/>
            <a:pathLst>
              <a:path w="28" h="24">
                <a:moveTo>
                  <a:pt x="28" y="24"/>
                </a:moveTo>
                <a:lnTo>
                  <a:pt x="23" y="19"/>
                </a:lnTo>
                <a:lnTo>
                  <a:pt x="21" y="17"/>
                </a:lnTo>
                <a:lnTo>
                  <a:pt x="9" y="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82" name="Freeform 664"/>
          <p:cNvSpPr>
            <a:spLocks/>
          </p:cNvSpPr>
          <p:nvPr/>
        </p:nvSpPr>
        <p:spPr bwMode="auto">
          <a:xfrm>
            <a:off x="2965450" y="8577263"/>
            <a:ext cx="52388" cy="22225"/>
          </a:xfrm>
          <a:custGeom>
            <a:avLst/>
            <a:gdLst>
              <a:gd name="T0" fmla="*/ 2147483647 w 33"/>
              <a:gd name="T1" fmla="*/ 2147483647 h 14"/>
              <a:gd name="T2" fmla="*/ 2147483647 w 33"/>
              <a:gd name="T3" fmla="*/ 2147483647 h 14"/>
              <a:gd name="T4" fmla="*/ 2147483647 w 33"/>
              <a:gd name="T5" fmla="*/ 2147483647 h 14"/>
              <a:gd name="T6" fmla="*/ 0 w 33"/>
              <a:gd name="T7" fmla="*/ 0 h 14"/>
              <a:gd name="T8" fmla="*/ 0 60000 65536"/>
              <a:gd name="T9" fmla="*/ 0 60000 65536"/>
              <a:gd name="T10" fmla="*/ 0 60000 65536"/>
              <a:gd name="T11" fmla="*/ 0 60000 65536"/>
              <a:gd name="T12" fmla="*/ 0 w 33"/>
              <a:gd name="T13" fmla="*/ 0 h 14"/>
              <a:gd name="T14" fmla="*/ 33 w 33"/>
              <a:gd name="T15" fmla="*/ 14 h 14"/>
            </a:gdLst>
            <a:ahLst/>
            <a:cxnLst>
              <a:cxn ang="T8">
                <a:pos x="T0" y="T1"/>
              </a:cxn>
              <a:cxn ang="T9">
                <a:pos x="T2" y="T3"/>
              </a:cxn>
              <a:cxn ang="T10">
                <a:pos x="T4" y="T5"/>
              </a:cxn>
              <a:cxn ang="T11">
                <a:pos x="T6" y="T7"/>
              </a:cxn>
            </a:cxnLst>
            <a:rect l="T12" t="T13" r="T14" b="T15"/>
            <a:pathLst>
              <a:path w="33" h="14">
                <a:moveTo>
                  <a:pt x="33" y="14"/>
                </a:moveTo>
                <a:lnTo>
                  <a:pt x="26" y="9"/>
                </a:lnTo>
                <a:lnTo>
                  <a:pt x="7" y="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83" name="Freeform 665"/>
          <p:cNvSpPr>
            <a:spLocks/>
          </p:cNvSpPr>
          <p:nvPr/>
        </p:nvSpPr>
        <p:spPr bwMode="auto">
          <a:xfrm>
            <a:off x="2882900" y="8569325"/>
            <a:ext cx="57150" cy="3175"/>
          </a:xfrm>
          <a:custGeom>
            <a:avLst/>
            <a:gdLst>
              <a:gd name="T0" fmla="*/ 2147483647 w 36"/>
              <a:gd name="T1" fmla="*/ 2147483647 h 2"/>
              <a:gd name="T2" fmla="*/ 2147483647 w 36"/>
              <a:gd name="T3" fmla="*/ 0 h 2"/>
              <a:gd name="T4" fmla="*/ 2147483647 w 36"/>
              <a:gd name="T5" fmla="*/ 0 h 2"/>
              <a:gd name="T6" fmla="*/ 0 w 36"/>
              <a:gd name="T7" fmla="*/ 0 h 2"/>
              <a:gd name="T8" fmla="*/ 0 60000 65536"/>
              <a:gd name="T9" fmla="*/ 0 60000 65536"/>
              <a:gd name="T10" fmla="*/ 0 60000 65536"/>
              <a:gd name="T11" fmla="*/ 0 60000 65536"/>
              <a:gd name="T12" fmla="*/ 0 w 36"/>
              <a:gd name="T13" fmla="*/ 0 h 2"/>
              <a:gd name="T14" fmla="*/ 36 w 36"/>
              <a:gd name="T15" fmla="*/ 2 h 2"/>
            </a:gdLst>
            <a:ahLst/>
            <a:cxnLst>
              <a:cxn ang="T8">
                <a:pos x="T0" y="T1"/>
              </a:cxn>
              <a:cxn ang="T9">
                <a:pos x="T2" y="T3"/>
              </a:cxn>
              <a:cxn ang="T10">
                <a:pos x="T4" y="T5"/>
              </a:cxn>
              <a:cxn ang="T11">
                <a:pos x="T6" y="T7"/>
              </a:cxn>
            </a:cxnLst>
            <a:rect l="T12" t="T13" r="T14" b="T15"/>
            <a:pathLst>
              <a:path w="36" h="2">
                <a:moveTo>
                  <a:pt x="36" y="2"/>
                </a:moveTo>
                <a:lnTo>
                  <a:pt x="22" y="0"/>
                </a:lnTo>
                <a:lnTo>
                  <a:pt x="3"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84" name="Freeform 666"/>
          <p:cNvSpPr>
            <a:spLocks/>
          </p:cNvSpPr>
          <p:nvPr/>
        </p:nvSpPr>
        <p:spPr bwMode="auto">
          <a:xfrm>
            <a:off x="2800350" y="8572500"/>
            <a:ext cx="52388" cy="19050"/>
          </a:xfrm>
          <a:custGeom>
            <a:avLst/>
            <a:gdLst>
              <a:gd name="T0" fmla="*/ 2147483647 w 33"/>
              <a:gd name="T1" fmla="*/ 0 h 12"/>
              <a:gd name="T2" fmla="*/ 2147483647 w 33"/>
              <a:gd name="T3" fmla="*/ 2147483647 h 12"/>
              <a:gd name="T4" fmla="*/ 0 w 33"/>
              <a:gd name="T5" fmla="*/ 2147483647 h 12"/>
              <a:gd name="T6" fmla="*/ 0 60000 65536"/>
              <a:gd name="T7" fmla="*/ 0 60000 65536"/>
              <a:gd name="T8" fmla="*/ 0 60000 65536"/>
              <a:gd name="T9" fmla="*/ 0 w 33"/>
              <a:gd name="T10" fmla="*/ 0 h 12"/>
              <a:gd name="T11" fmla="*/ 33 w 33"/>
              <a:gd name="T12" fmla="*/ 12 h 12"/>
            </a:gdLst>
            <a:ahLst/>
            <a:cxnLst>
              <a:cxn ang="T6">
                <a:pos x="T0" y="T1"/>
              </a:cxn>
              <a:cxn ang="T7">
                <a:pos x="T2" y="T3"/>
              </a:cxn>
              <a:cxn ang="T8">
                <a:pos x="T4" y="T5"/>
              </a:cxn>
            </a:cxnLst>
            <a:rect l="T9" t="T10" r="T11" b="T12"/>
            <a:pathLst>
              <a:path w="33" h="12">
                <a:moveTo>
                  <a:pt x="33" y="0"/>
                </a:moveTo>
                <a:lnTo>
                  <a:pt x="17" y="5"/>
                </a:lnTo>
                <a:lnTo>
                  <a:pt x="0" y="1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85" name="Freeform 667"/>
          <p:cNvSpPr>
            <a:spLocks/>
          </p:cNvSpPr>
          <p:nvPr/>
        </p:nvSpPr>
        <p:spPr bwMode="auto">
          <a:xfrm>
            <a:off x="2733675" y="8602663"/>
            <a:ext cx="41275" cy="38100"/>
          </a:xfrm>
          <a:custGeom>
            <a:avLst/>
            <a:gdLst>
              <a:gd name="T0" fmla="*/ 2147483647 w 26"/>
              <a:gd name="T1" fmla="*/ 0 h 24"/>
              <a:gd name="T2" fmla="*/ 2147483647 w 26"/>
              <a:gd name="T3" fmla="*/ 2147483647 h 24"/>
              <a:gd name="T4" fmla="*/ 2147483647 w 26"/>
              <a:gd name="T5" fmla="*/ 2147483647 h 24"/>
              <a:gd name="T6" fmla="*/ 0 w 26"/>
              <a:gd name="T7" fmla="*/ 2147483647 h 24"/>
              <a:gd name="T8" fmla="*/ 0 60000 65536"/>
              <a:gd name="T9" fmla="*/ 0 60000 65536"/>
              <a:gd name="T10" fmla="*/ 0 60000 65536"/>
              <a:gd name="T11" fmla="*/ 0 60000 65536"/>
              <a:gd name="T12" fmla="*/ 0 w 26"/>
              <a:gd name="T13" fmla="*/ 0 h 24"/>
              <a:gd name="T14" fmla="*/ 26 w 26"/>
              <a:gd name="T15" fmla="*/ 24 h 24"/>
            </a:gdLst>
            <a:ahLst/>
            <a:cxnLst>
              <a:cxn ang="T8">
                <a:pos x="T0" y="T1"/>
              </a:cxn>
              <a:cxn ang="T9">
                <a:pos x="T2" y="T3"/>
              </a:cxn>
              <a:cxn ang="T10">
                <a:pos x="T4" y="T5"/>
              </a:cxn>
              <a:cxn ang="T11">
                <a:pos x="T6" y="T7"/>
              </a:cxn>
            </a:cxnLst>
            <a:rect l="T12" t="T13" r="T14" b="T15"/>
            <a:pathLst>
              <a:path w="26" h="24">
                <a:moveTo>
                  <a:pt x="26" y="0"/>
                </a:moveTo>
                <a:lnTo>
                  <a:pt x="26" y="3"/>
                </a:lnTo>
                <a:lnTo>
                  <a:pt x="9" y="12"/>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86" name="Freeform 668"/>
          <p:cNvSpPr>
            <a:spLocks/>
          </p:cNvSpPr>
          <p:nvPr/>
        </p:nvSpPr>
        <p:spPr bwMode="auto">
          <a:xfrm>
            <a:off x="2684463" y="8659813"/>
            <a:ext cx="30162" cy="47625"/>
          </a:xfrm>
          <a:custGeom>
            <a:avLst/>
            <a:gdLst>
              <a:gd name="T0" fmla="*/ 2147483647 w 19"/>
              <a:gd name="T1" fmla="*/ 0 h 30"/>
              <a:gd name="T2" fmla="*/ 2147483647 w 19"/>
              <a:gd name="T3" fmla="*/ 2147483647 h 30"/>
              <a:gd name="T4" fmla="*/ 2147483647 w 19"/>
              <a:gd name="T5" fmla="*/ 2147483647 h 30"/>
              <a:gd name="T6" fmla="*/ 0 w 19"/>
              <a:gd name="T7" fmla="*/ 2147483647 h 30"/>
              <a:gd name="T8" fmla="*/ 0 60000 65536"/>
              <a:gd name="T9" fmla="*/ 0 60000 65536"/>
              <a:gd name="T10" fmla="*/ 0 60000 65536"/>
              <a:gd name="T11" fmla="*/ 0 60000 65536"/>
              <a:gd name="T12" fmla="*/ 0 w 19"/>
              <a:gd name="T13" fmla="*/ 0 h 30"/>
              <a:gd name="T14" fmla="*/ 19 w 19"/>
              <a:gd name="T15" fmla="*/ 30 h 30"/>
            </a:gdLst>
            <a:ahLst/>
            <a:cxnLst>
              <a:cxn ang="T8">
                <a:pos x="T0" y="T1"/>
              </a:cxn>
              <a:cxn ang="T9">
                <a:pos x="T2" y="T3"/>
              </a:cxn>
              <a:cxn ang="T10">
                <a:pos x="T4" y="T5"/>
              </a:cxn>
              <a:cxn ang="T11">
                <a:pos x="T6" y="T7"/>
              </a:cxn>
            </a:cxnLst>
            <a:rect l="T12" t="T13" r="T14" b="T15"/>
            <a:pathLst>
              <a:path w="19" h="30">
                <a:moveTo>
                  <a:pt x="19" y="0"/>
                </a:moveTo>
                <a:lnTo>
                  <a:pt x="14" y="4"/>
                </a:lnTo>
                <a:lnTo>
                  <a:pt x="5" y="21"/>
                </a:lnTo>
                <a:lnTo>
                  <a:pt x="0" y="3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87" name="Freeform 669"/>
          <p:cNvSpPr>
            <a:spLocks/>
          </p:cNvSpPr>
          <p:nvPr/>
        </p:nvSpPr>
        <p:spPr bwMode="auto">
          <a:xfrm>
            <a:off x="2662238" y="8734425"/>
            <a:ext cx="11112" cy="55563"/>
          </a:xfrm>
          <a:custGeom>
            <a:avLst/>
            <a:gdLst>
              <a:gd name="T0" fmla="*/ 2147483647 w 7"/>
              <a:gd name="T1" fmla="*/ 0 h 35"/>
              <a:gd name="T2" fmla="*/ 2147483647 w 7"/>
              <a:gd name="T3" fmla="*/ 2147483647 h 35"/>
              <a:gd name="T4" fmla="*/ 2147483647 w 7"/>
              <a:gd name="T5" fmla="*/ 2147483647 h 35"/>
              <a:gd name="T6" fmla="*/ 0 w 7"/>
              <a:gd name="T7" fmla="*/ 2147483647 h 35"/>
              <a:gd name="T8" fmla="*/ 0 60000 65536"/>
              <a:gd name="T9" fmla="*/ 0 60000 65536"/>
              <a:gd name="T10" fmla="*/ 0 60000 65536"/>
              <a:gd name="T11" fmla="*/ 0 60000 65536"/>
              <a:gd name="T12" fmla="*/ 0 w 7"/>
              <a:gd name="T13" fmla="*/ 0 h 35"/>
              <a:gd name="T14" fmla="*/ 7 w 7"/>
              <a:gd name="T15" fmla="*/ 35 h 35"/>
            </a:gdLst>
            <a:ahLst/>
            <a:cxnLst>
              <a:cxn ang="T8">
                <a:pos x="T0" y="T1"/>
              </a:cxn>
              <a:cxn ang="T9">
                <a:pos x="T2" y="T3"/>
              </a:cxn>
              <a:cxn ang="T10">
                <a:pos x="T4" y="T5"/>
              </a:cxn>
              <a:cxn ang="T11">
                <a:pos x="T6" y="T7"/>
              </a:cxn>
            </a:cxnLst>
            <a:rect l="T12" t="T13" r="T14" b="T15"/>
            <a:pathLst>
              <a:path w="7" h="35">
                <a:moveTo>
                  <a:pt x="7" y="0"/>
                </a:moveTo>
                <a:lnTo>
                  <a:pt x="5" y="9"/>
                </a:lnTo>
                <a:lnTo>
                  <a:pt x="2" y="28"/>
                </a:lnTo>
                <a:lnTo>
                  <a:pt x="0" y="3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88" name="Freeform 670"/>
          <p:cNvSpPr>
            <a:spLocks/>
          </p:cNvSpPr>
          <p:nvPr/>
        </p:nvSpPr>
        <p:spPr bwMode="auto">
          <a:xfrm>
            <a:off x="2662238" y="8820150"/>
            <a:ext cx="11112" cy="57150"/>
          </a:xfrm>
          <a:custGeom>
            <a:avLst/>
            <a:gdLst>
              <a:gd name="T0" fmla="*/ 0 w 7"/>
              <a:gd name="T1" fmla="*/ 0 h 36"/>
              <a:gd name="T2" fmla="*/ 2147483647 w 7"/>
              <a:gd name="T3" fmla="*/ 2147483647 h 36"/>
              <a:gd name="T4" fmla="*/ 2147483647 w 7"/>
              <a:gd name="T5" fmla="*/ 2147483647 h 36"/>
              <a:gd name="T6" fmla="*/ 2147483647 w 7"/>
              <a:gd name="T7" fmla="*/ 2147483647 h 36"/>
              <a:gd name="T8" fmla="*/ 0 60000 65536"/>
              <a:gd name="T9" fmla="*/ 0 60000 65536"/>
              <a:gd name="T10" fmla="*/ 0 60000 65536"/>
              <a:gd name="T11" fmla="*/ 0 60000 65536"/>
              <a:gd name="T12" fmla="*/ 0 w 7"/>
              <a:gd name="T13" fmla="*/ 0 h 36"/>
              <a:gd name="T14" fmla="*/ 7 w 7"/>
              <a:gd name="T15" fmla="*/ 36 h 36"/>
            </a:gdLst>
            <a:ahLst/>
            <a:cxnLst>
              <a:cxn ang="T8">
                <a:pos x="T0" y="T1"/>
              </a:cxn>
              <a:cxn ang="T9">
                <a:pos x="T2" y="T3"/>
              </a:cxn>
              <a:cxn ang="T10">
                <a:pos x="T4" y="T5"/>
              </a:cxn>
              <a:cxn ang="T11">
                <a:pos x="T6" y="T7"/>
              </a:cxn>
            </a:cxnLst>
            <a:rect l="T12" t="T13" r="T14" b="T15"/>
            <a:pathLst>
              <a:path w="7" h="36">
                <a:moveTo>
                  <a:pt x="0" y="0"/>
                </a:moveTo>
                <a:lnTo>
                  <a:pt x="2" y="12"/>
                </a:lnTo>
                <a:lnTo>
                  <a:pt x="5" y="31"/>
                </a:lnTo>
                <a:lnTo>
                  <a:pt x="7" y="3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89" name="Freeform 671"/>
          <p:cNvSpPr>
            <a:spLocks/>
          </p:cNvSpPr>
          <p:nvPr/>
        </p:nvSpPr>
        <p:spPr bwMode="auto">
          <a:xfrm>
            <a:off x="2681288" y="8902700"/>
            <a:ext cx="30162" cy="49213"/>
          </a:xfrm>
          <a:custGeom>
            <a:avLst/>
            <a:gdLst>
              <a:gd name="T0" fmla="*/ 0 w 19"/>
              <a:gd name="T1" fmla="*/ 0 h 31"/>
              <a:gd name="T2" fmla="*/ 2147483647 w 19"/>
              <a:gd name="T3" fmla="*/ 2147483647 h 31"/>
              <a:gd name="T4" fmla="*/ 2147483647 w 19"/>
              <a:gd name="T5" fmla="*/ 2147483647 h 31"/>
              <a:gd name="T6" fmla="*/ 2147483647 w 19"/>
              <a:gd name="T7" fmla="*/ 2147483647 h 31"/>
              <a:gd name="T8" fmla="*/ 2147483647 w 19"/>
              <a:gd name="T9" fmla="*/ 2147483647 h 31"/>
              <a:gd name="T10" fmla="*/ 0 60000 65536"/>
              <a:gd name="T11" fmla="*/ 0 60000 65536"/>
              <a:gd name="T12" fmla="*/ 0 60000 65536"/>
              <a:gd name="T13" fmla="*/ 0 60000 65536"/>
              <a:gd name="T14" fmla="*/ 0 60000 65536"/>
              <a:gd name="T15" fmla="*/ 0 w 19"/>
              <a:gd name="T16" fmla="*/ 0 h 31"/>
              <a:gd name="T17" fmla="*/ 19 w 19"/>
              <a:gd name="T18" fmla="*/ 31 h 31"/>
            </a:gdLst>
            <a:ahLst/>
            <a:cxnLst>
              <a:cxn ang="T10">
                <a:pos x="T0" y="T1"/>
              </a:cxn>
              <a:cxn ang="T11">
                <a:pos x="T2" y="T3"/>
              </a:cxn>
              <a:cxn ang="T12">
                <a:pos x="T4" y="T5"/>
              </a:cxn>
              <a:cxn ang="T13">
                <a:pos x="T6" y="T7"/>
              </a:cxn>
              <a:cxn ang="T14">
                <a:pos x="T8" y="T9"/>
              </a:cxn>
            </a:cxnLst>
            <a:rect l="T15" t="T16" r="T17" b="T18"/>
            <a:pathLst>
              <a:path w="19" h="31">
                <a:moveTo>
                  <a:pt x="0" y="0"/>
                </a:moveTo>
                <a:lnTo>
                  <a:pt x="2" y="3"/>
                </a:lnTo>
                <a:lnTo>
                  <a:pt x="7" y="14"/>
                </a:lnTo>
                <a:lnTo>
                  <a:pt x="16" y="29"/>
                </a:lnTo>
                <a:lnTo>
                  <a:pt x="19" y="3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90" name="Freeform 672"/>
          <p:cNvSpPr>
            <a:spLocks/>
          </p:cNvSpPr>
          <p:nvPr/>
        </p:nvSpPr>
        <p:spPr bwMode="auto">
          <a:xfrm>
            <a:off x="2728913" y="8974138"/>
            <a:ext cx="41275" cy="33337"/>
          </a:xfrm>
          <a:custGeom>
            <a:avLst/>
            <a:gdLst>
              <a:gd name="T0" fmla="*/ 0 w 26"/>
              <a:gd name="T1" fmla="*/ 0 h 21"/>
              <a:gd name="T2" fmla="*/ 2147483647 w 26"/>
              <a:gd name="T3" fmla="*/ 2147483647 h 21"/>
              <a:gd name="T4" fmla="*/ 2147483647 w 26"/>
              <a:gd name="T5" fmla="*/ 2147483647 h 21"/>
              <a:gd name="T6" fmla="*/ 0 60000 65536"/>
              <a:gd name="T7" fmla="*/ 0 60000 65536"/>
              <a:gd name="T8" fmla="*/ 0 60000 65536"/>
              <a:gd name="T9" fmla="*/ 0 w 26"/>
              <a:gd name="T10" fmla="*/ 0 h 21"/>
              <a:gd name="T11" fmla="*/ 26 w 26"/>
              <a:gd name="T12" fmla="*/ 21 h 21"/>
            </a:gdLst>
            <a:ahLst/>
            <a:cxnLst>
              <a:cxn ang="T6">
                <a:pos x="T0" y="T1"/>
              </a:cxn>
              <a:cxn ang="T7">
                <a:pos x="T2" y="T3"/>
              </a:cxn>
              <a:cxn ang="T8">
                <a:pos x="T4" y="T5"/>
              </a:cxn>
            </a:cxnLst>
            <a:rect l="T9" t="T10" r="T11" b="T12"/>
            <a:pathLst>
              <a:path w="26" h="21">
                <a:moveTo>
                  <a:pt x="0" y="0"/>
                </a:moveTo>
                <a:lnTo>
                  <a:pt x="12" y="12"/>
                </a:lnTo>
                <a:lnTo>
                  <a:pt x="26" y="2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91" name="Freeform 673"/>
          <p:cNvSpPr>
            <a:spLocks/>
          </p:cNvSpPr>
          <p:nvPr/>
        </p:nvSpPr>
        <p:spPr bwMode="auto">
          <a:xfrm>
            <a:off x="2797175" y="9023350"/>
            <a:ext cx="52388" cy="19050"/>
          </a:xfrm>
          <a:custGeom>
            <a:avLst/>
            <a:gdLst>
              <a:gd name="T0" fmla="*/ 0 w 33"/>
              <a:gd name="T1" fmla="*/ 0 h 12"/>
              <a:gd name="T2" fmla="*/ 2147483647 w 33"/>
              <a:gd name="T3" fmla="*/ 2147483647 h 12"/>
              <a:gd name="T4" fmla="*/ 2147483647 w 33"/>
              <a:gd name="T5" fmla="*/ 2147483647 h 12"/>
              <a:gd name="T6" fmla="*/ 2147483647 w 33"/>
              <a:gd name="T7" fmla="*/ 2147483647 h 12"/>
              <a:gd name="T8" fmla="*/ 0 60000 65536"/>
              <a:gd name="T9" fmla="*/ 0 60000 65536"/>
              <a:gd name="T10" fmla="*/ 0 60000 65536"/>
              <a:gd name="T11" fmla="*/ 0 60000 65536"/>
              <a:gd name="T12" fmla="*/ 0 w 33"/>
              <a:gd name="T13" fmla="*/ 0 h 12"/>
              <a:gd name="T14" fmla="*/ 33 w 33"/>
              <a:gd name="T15" fmla="*/ 12 h 12"/>
            </a:gdLst>
            <a:ahLst/>
            <a:cxnLst>
              <a:cxn ang="T8">
                <a:pos x="T0" y="T1"/>
              </a:cxn>
              <a:cxn ang="T9">
                <a:pos x="T2" y="T3"/>
              </a:cxn>
              <a:cxn ang="T10">
                <a:pos x="T4" y="T5"/>
              </a:cxn>
              <a:cxn ang="T11">
                <a:pos x="T6" y="T7"/>
              </a:cxn>
            </a:cxnLst>
            <a:rect l="T12" t="T13" r="T14" b="T15"/>
            <a:pathLst>
              <a:path w="33" h="12">
                <a:moveTo>
                  <a:pt x="0" y="0"/>
                </a:moveTo>
                <a:lnTo>
                  <a:pt x="2" y="2"/>
                </a:lnTo>
                <a:lnTo>
                  <a:pt x="19" y="9"/>
                </a:lnTo>
                <a:lnTo>
                  <a:pt x="33" y="1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92" name="Freeform 674"/>
          <p:cNvSpPr>
            <a:spLocks/>
          </p:cNvSpPr>
          <p:nvPr/>
        </p:nvSpPr>
        <p:spPr bwMode="auto">
          <a:xfrm>
            <a:off x="2876550" y="9045575"/>
            <a:ext cx="55563" cy="3175"/>
          </a:xfrm>
          <a:custGeom>
            <a:avLst/>
            <a:gdLst>
              <a:gd name="T0" fmla="*/ 0 w 35"/>
              <a:gd name="T1" fmla="*/ 0 h 2"/>
              <a:gd name="T2" fmla="*/ 2147483647 w 35"/>
              <a:gd name="T3" fmla="*/ 2147483647 h 2"/>
              <a:gd name="T4" fmla="*/ 2147483647 w 35"/>
              <a:gd name="T5" fmla="*/ 2147483647 h 2"/>
              <a:gd name="T6" fmla="*/ 2147483647 w 35"/>
              <a:gd name="T7" fmla="*/ 0 h 2"/>
              <a:gd name="T8" fmla="*/ 0 60000 65536"/>
              <a:gd name="T9" fmla="*/ 0 60000 65536"/>
              <a:gd name="T10" fmla="*/ 0 60000 65536"/>
              <a:gd name="T11" fmla="*/ 0 60000 65536"/>
              <a:gd name="T12" fmla="*/ 0 w 35"/>
              <a:gd name="T13" fmla="*/ 0 h 2"/>
              <a:gd name="T14" fmla="*/ 35 w 35"/>
              <a:gd name="T15" fmla="*/ 2 h 2"/>
            </a:gdLst>
            <a:ahLst/>
            <a:cxnLst>
              <a:cxn ang="T8">
                <a:pos x="T0" y="T1"/>
              </a:cxn>
              <a:cxn ang="T9">
                <a:pos x="T2" y="T3"/>
              </a:cxn>
              <a:cxn ang="T10">
                <a:pos x="T4" y="T5"/>
              </a:cxn>
              <a:cxn ang="T11">
                <a:pos x="T6" y="T7"/>
              </a:cxn>
            </a:cxnLst>
            <a:rect l="T12" t="T13" r="T14" b="T15"/>
            <a:pathLst>
              <a:path w="35" h="2">
                <a:moveTo>
                  <a:pt x="0" y="0"/>
                </a:moveTo>
                <a:lnTo>
                  <a:pt x="7" y="2"/>
                </a:lnTo>
                <a:lnTo>
                  <a:pt x="26" y="2"/>
                </a:lnTo>
                <a:lnTo>
                  <a:pt x="3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93" name="Freeform 675"/>
          <p:cNvSpPr>
            <a:spLocks/>
          </p:cNvSpPr>
          <p:nvPr/>
        </p:nvSpPr>
        <p:spPr bwMode="auto">
          <a:xfrm>
            <a:off x="2962275" y="9018588"/>
            <a:ext cx="52388" cy="23812"/>
          </a:xfrm>
          <a:custGeom>
            <a:avLst/>
            <a:gdLst>
              <a:gd name="T0" fmla="*/ 0 w 33"/>
              <a:gd name="T1" fmla="*/ 2147483647 h 15"/>
              <a:gd name="T2" fmla="*/ 2147483647 w 33"/>
              <a:gd name="T3" fmla="*/ 2147483647 h 15"/>
              <a:gd name="T4" fmla="*/ 2147483647 w 33"/>
              <a:gd name="T5" fmla="*/ 2147483647 h 15"/>
              <a:gd name="T6" fmla="*/ 2147483647 w 33"/>
              <a:gd name="T7" fmla="*/ 0 h 15"/>
              <a:gd name="T8" fmla="*/ 0 60000 65536"/>
              <a:gd name="T9" fmla="*/ 0 60000 65536"/>
              <a:gd name="T10" fmla="*/ 0 60000 65536"/>
              <a:gd name="T11" fmla="*/ 0 60000 65536"/>
              <a:gd name="T12" fmla="*/ 0 w 33"/>
              <a:gd name="T13" fmla="*/ 0 h 15"/>
              <a:gd name="T14" fmla="*/ 33 w 33"/>
              <a:gd name="T15" fmla="*/ 15 h 15"/>
            </a:gdLst>
            <a:ahLst/>
            <a:cxnLst>
              <a:cxn ang="T8">
                <a:pos x="T0" y="T1"/>
              </a:cxn>
              <a:cxn ang="T9">
                <a:pos x="T2" y="T3"/>
              </a:cxn>
              <a:cxn ang="T10">
                <a:pos x="T4" y="T5"/>
              </a:cxn>
              <a:cxn ang="T11">
                <a:pos x="T6" y="T7"/>
              </a:cxn>
            </a:cxnLst>
            <a:rect l="T12" t="T13" r="T14" b="T15"/>
            <a:pathLst>
              <a:path w="33" h="15">
                <a:moveTo>
                  <a:pt x="0" y="15"/>
                </a:moveTo>
                <a:lnTo>
                  <a:pt x="9" y="12"/>
                </a:lnTo>
                <a:lnTo>
                  <a:pt x="28" y="5"/>
                </a:lnTo>
                <a:lnTo>
                  <a:pt x="3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94" name="Freeform 676"/>
          <p:cNvSpPr>
            <a:spLocks/>
          </p:cNvSpPr>
          <p:nvPr/>
        </p:nvSpPr>
        <p:spPr bwMode="auto">
          <a:xfrm>
            <a:off x="3036888" y="8970963"/>
            <a:ext cx="46037" cy="33337"/>
          </a:xfrm>
          <a:custGeom>
            <a:avLst/>
            <a:gdLst>
              <a:gd name="T0" fmla="*/ 0 w 29"/>
              <a:gd name="T1" fmla="*/ 2147483647 h 21"/>
              <a:gd name="T2" fmla="*/ 2147483647 w 29"/>
              <a:gd name="T3" fmla="*/ 2147483647 h 21"/>
              <a:gd name="T4" fmla="*/ 2147483647 w 29"/>
              <a:gd name="T5" fmla="*/ 2147483647 h 21"/>
              <a:gd name="T6" fmla="*/ 2147483647 w 29"/>
              <a:gd name="T7" fmla="*/ 0 h 21"/>
              <a:gd name="T8" fmla="*/ 0 60000 65536"/>
              <a:gd name="T9" fmla="*/ 0 60000 65536"/>
              <a:gd name="T10" fmla="*/ 0 60000 65536"/>
              <a:gd name="T11" fmla="*/ 0 60000 65536"/>
              <a:gd name="T12" fmla="*/ 0 w 29"/>
              <a:gd name="T13" fmla="*/ 0 h 21"/>
              <a:gd name="T14" fmla="*/ 29 w 29"/>
              <a:gd name="T15" fmla="*/ 21 h 21"/>
            </a:gdLst>
            <a:ahLst/>
            <a:cxnLst>
              <a:cxn ang="T8">
                <a:pos x="T0" y="T1"/>
              </a:cxn>
              <a:cxn ang="T9">
                <a:pos x="T2" y="T3"/>
              </a:cxn>
              <a:cxn ang="T10">
                <a:pos x="T4" y="T5"/>
              </a:cxn>
              <a:cxn ang="T11">
                <a:pos x="T6" y="T7"/>
              </a:cxn>
            </a:cxnLst>
            <a:rect l="T12" t="T13" r="T14" b="T15"/>
            <a:pathLst>
              <a:path w="29" h="21">
                <a:moveTo>
                  <a:pt x="0" y="21"/>
                </a:moveTo>
                <a:lnTo>
                  <a:pt x="12" y="14"/>
                </a:lnTo>
                <a:lnTo>
                  <a:pt x="26" y="2"/>
                </a:lnTo>
                <a:lnTo>
                  <a:pt x="2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95" name="Freeform 677"/>
          <p:cNvSpPr>
            <a:spLocks/>
          </p:cNvSpPr>
          <p:nvPr/>
        </p:nvSpPr>
        <p:spPr bwMode="auto">
          <a:xfrm>
            <a:off x="3097213" y="8894763"/>
            <a:ext cx="30162" cy="49212"/>
          </a:xfrm>
          <a:custGeom>
            <a:avLst/>
            <a:gdLst>
              <a:gd name="T0" fmla="*/ 0 w 19"/>
              <a:gd name="T1" fmla="*/ 2147483647 h 31"/>
              <a:gd name="T2" fmla="*/ 2147483647 w 19"/>
              <a:gd name="T3" fmla="*/ 2147483647 h 31"/>
              <a:gd name="T4" fmla="*/ 2147483647 w 19"/>
              <a:gd name="T5" fmla="*/ 0 h 31"/>
              <a:gd name="T6" fmla="*/ 0 60000 65536"/>
              <a:gd name="T7" fmla="*/ 0 60000 65536"/>
              <a:gd name="T8" fmla="*/ 0 60000 65536"/>
              <a:gd name="T9" fmla="*/ 0 w 19"/>
              <a:gd name="T10" fmla="*/ 0 h 31"/>
              <a:gd name="T11" fmla="*/ 19 w 19"/>
              <a:gd name="T12" fmla="*/ 31 h 31"/>
            </a:gdLst>
            <a:ahLst/>
            <a:cxnLst>
              <a:cxn ang="T6">
                <a:pos x="T0" y="T1"/>
              </a:cxn>
              <a:cxn ang="T7">
                <a:pos x="T2" y="T3"/>
              </a:cxn>
              <a:cxn ang="T8">
                <a:pos x="T4" y="T5"/>
              </a:cxn>
            </a:cxnLst>
            <a:rect l="T9" t="T10" r="T11" b="T12"/>
            <a:pathLst>
              <a:path w="19" h="31">
                <a:moveTo>
                  <a:pt x="0" y="31"/>
                </a:moveTo>
                <a:lnTo>
                  <a:pt x="9" y="19"/>
                </a:lnTo>
                <a:lnTo>
                  <a:pt x="1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96" name="Freeform 678"/>
          <p:cNvSpPr>
            <a:spLocks/>
          </p:cNvSpPr>
          <p:nvPr/>
        </p:nvSpPr>
        <p:spPr bwMode="auto">
          <a:xfrm>
            <a:off x="3135313" y="8813800"/>
            <a:ext cx="6350" cy="55563"/>
          </a:xfrm>
          <a:custGeom>
            <a:avLst/>
            <a:gdLst>
              <a:gd name="T0" fmla="*/ 0 w 4"/>
              <a:gd name="T1" fmla="*/ 2147483647 h 35"/>
              <a:gd name="T2" fmla="*/ 0 w 4"/>
              <a:gd name="T3" fmla="*/ 2147483647 h 35"/>
              <a:gd name="T4" fmla="*/ 2147483647 w 4"/>
              <a:gd name="T5" fmla="*/ 2147483647 h 35"/>
              <a:gd name="T6" fmla="*/ 2147483647 w 4"/>
              <a:gd name="T7" fmla="*/ 0 h 35"/>
              <a:gd name="T8" fmla="*/ 0 60000 65536"/>
              <a:gd name="T9" fmla="*/ 0 60000 65536"/>
              <a:gd name="T10" fmla="*/ 0 60000 65536"/>
              <a:gd name="T11" fmla="*/ 0 60000 65536"/>
              <a:gd name="T12" fmla="*/ 0 w 4"/>
              <a:gd name="T13" fmla="*/ 0 h 35"/>
              <a:gd name="T14" fmla="*/ 4 w 4"/>
              <a:gd name="T15" fmla="*/ 35 h 35"/>
            </a:gdLst>
            <a:ahLst/>
            <a:cxnLst>
              <a:cxn ang="T8">
                <a:pos x="T0" y="T1"/>
              </a:cxn>
              <a:cxn ang="T9">
                <a:pos x="T2" y="T3"/>
              </a:cxn>
              <a:cxn ang="T10">
                <a:pos x="T4" y="T5"/>
              </a:cxn>
              <a:cxn ang="T11">
                <a:pos x="T6" y="T7"/>
              </a:cxn>
            </a:cxnLst>
            <a:rect l="T12" t="T13" r="T14" b="T15"/>
            <a:pathLst>
              <a:path w="4" h="35">
                <a:moveTo>
                  <a:pt x="0" y="35"/>
                </a:moveTo>
                <a:lnTo>
                  <a:pt x="0" y="35"/>
                </a:lnTo>
                <a:lnTo>
                  <a:pt x="4" y="16"/>
                </a:lnTo>
                <a:lnTo>
                  <a:pt x="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97" name="Line 679"/>
          <p:cNvSpPr>
            <a:spLocks noChangeShapeType="1"/>
          </p:cNvSpPr>
          <p:nvPr/>
        </p:nvSpPr>
        <p:spPr bwMode="auto">
          <a:xfrm flipH="1" flipV="1">
            <a:off x="7158038" y="8558213"/>
            <a:ext cx="4762" cy="5556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498" name="Freeform 680"/>
          <p:cNvSpPr>
            <a:spLocks/>
          </p:cNvSpPr>
          <p:nvPr/>
        </p:nvSpPr>
        <p:spPr bwMode="auto">
          <a:xfrm>
            <a:off x="7151688" y="8472488"/>
            <a:ext cx="3175" cy="55562"/>
          </a:xfrm>
          <a:custGeom>
            <a:avLst/>
            <a:gdLst>
              <a:gd name="T0" fmla="*/ 2147483647 w 2"/>
              <a:gd name="T1" fmla="*/ 2147483647 h 35"/>
              <a:gd name="T2" fmla="*/ 2147483647 w 2"/>
              <a:gd name="T3" fmla="*/ 2147483647 h 35"/>
              <a:gd name="T4" fmla="*/ 0 w 2"/>
              <a:gd name="T5" fmla="*/ 0 h 35"/>
              <a:gd name="T6" fmla="*/ 0 60000 65536"/>
              <a:gd name="T7" fmla="*/ 0 60000 65536"/>
              <a:gd name="T8" fmla="*/ 0 60000 65536"/>
              <a:gd name="T9" fmla="*/ 0 w 2"/>
              <a:gd name="T10" fmla="*/ 0 h 35"/>
              <a:gd name="T11" fmla="*/ 2 w 2"/>
              <a:gd name="T12" fmla="*/ 35 h 35"/>
            </a:gdLst>
            <a:ahLst/>
            <a:cxnLst>
              <a:cxn ang="T6">
                <a:pos x="T0" y="T1"/>
              </a:cxn>
              <a:cxn ang="T7">
                <a:pos x="T2" y="T3"/>
              </a:cxn>
              <a:cxn ang="T8">
                <a:pos x="T4" y="T5"/>
              </a:cxn>
            </a:cxnLst>
            <a:rect l="T9" t="T10" r="T11" b="T12"/>
            <a:pathLst>
              <a:path w="2" h="35">
                <a:moveTo>
                  <a:pt x="2" y="35"/>
                </a:moveTo>
                <a:lnTo>
                  <a:pt x="2" y="1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499" name="Freeform 681"/>
          <p:cNvSpPr>
            <a:spLocks/>
          </p:cNvSpPr>
          <p:nvPr/>
        </p:nvSpPr>
        <p:spPr bwMode="auto">
          <a:xfrm>
            <a:off x="7135813" y="8389938"/>
            <a:ext cx="11112" cy="52387"/>
          </a:xfrm>
          <a:custGeom>
            <a:avLst/>
            <a:gdLst>
              <a:gd name="T0" fmla="*/ 2147483647 w 7"/>
              <a:gd name="T1" fmla="*/ 2147483647 h 33"/>
              <a:gd name="T2" fmla="*/ 2147483647 w 7"/>
              <a:gd name="T3" fmla="*/ 2147483647 h 33"/>
              <a:gd name="T4" fmla="*/ 0 w 7"/>
              <a:gd name="T5" fmla="*/ 0 h 33"/>
              <a:gd name="T6" fmla="*/ 0 60000 65536"/>
              <a:gd name="T7" fmla="*/ 0 60000 65536"/>
              <a:gd name="T8" fmla="*/ 0 60000 65536"/>
              <a:gd name="T9" fmla="*/ 0 w 7"/>
              <a:gd name="T10" fmla="*/ 0 h 33"/>
              <a:gd name="T11" fmla="*/ 7 w 7"/>
              <a:gd name="T12" fmla="*/ 33 h 33"/>
            </a:gdLst>
            <a:ahLst/>
            <a:cxnLst>
              <a:cxn ang="T6">
                <a:pos x="T0" y="T1"/>
              </a:cxn>
              <a:cxn ang="T7">
                <a:pos x="T2" y="T3"/>
              </a:cxn>
              <a:cxn ang="T8">
                <a:pos x="T4" y="T5"/>
              </a:cxn>
            </a:cxnLst>
            <a:rect l="T9" t="T10" r="T11" b="T12"/>
            <a:pathLst>
              <a:path w="7" h="33">
                <a:moveTo>
                  <a:pt x="7" y="33"/>
                </a:moveTo>
                <a:lnTo>
                  <a:pt x="5" y="23"/>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00" name="Freeform 682"/>
          <p:cNvSpPr>
            <a:spLocks/>
          </p:cNvSpPr>
          <p:nvPr/>
        </p:nvSpPr>
        <p:spPr bwMode="auto">
          <a:xfrm>
            <a:off x="7113588" y="8307388"/>
            <a:ext cx="15875" cy="52387"/>
          </a:xfrm>
          <a:custGeom>
            <a:avLst/>
            <a:gdLst>
              <a:gd name="T0" fmla="*/ 2147483647 w 10"/>
              <a:gd name="T1" fmla="*/ 2147483647 h 33"/>
              <a:gd name="T2" fmla="*/ 0 w 10"/>
              <a:gd name="T3" fmla="*/ 0 h 33"/>
              <a:gd name="T4" fmla="*/ 0 w 10"/>
              <a:gd name="T5" fmla="*/ 0 h 33"/>
              <a:gd name="T6" fmla="*/ 0 60000 65536"/>
              <a:gd name="T7" fmla="*/ 0 60000 65536"/>
              <a:gd name="T8" fmla="*/ 0 60000 65536"/>
              <a:gd name="T9" fmla="*/ 0 w 10"/>
              <a:gd name="T10" fmla="*/ 0 h 33"/>
              <a:gd name="T11" fmla="*/ 10 w 10"/>
              <a:gd name="T12" fmla="*/ 33 h 33"/>
            </a:gdLst>
            <a:ahLst/>
            <a:cxnLst>
              <a:cxn ang="T6">
                <a:pos x="T0" y="T1"/>
              </a:cxn>
              <a:cxn ang="T7">
                <a:pos x="T2" y="T3"/>
              </a:cxn>
              <a:cxn ang="T8">
                <a:pos x="T4" y="T5"/>
              </a:cxn>
            </a:cxnLst>
            <a:rect l="T9" t="T10" r="T11" b="T12"/>
            <a:pathLst>
              <a:path w="10" h="33">
                <a:moveTo>
                  <a:pt x="10" y="33"/>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01" name="Freeform 683"/>
          <p:cNvSpPr>
            <a:spLocks/>
          </p:cNvSpPr>
          <p:nvPr/>
        </p:nvSpPr>
        <p:spPr bwMode="auto">
          <a:xfrm>
            <a:off x="7080250" y="8228013"/>
            <a:ext cx="22225" cy="52387"/>
          </a:xfrm>
          <a:custGeom>
            <a:avLst/>
            <a:gdLst>
              <a:gd name="T0" fmla="*/ 2147483647 w 14"/>
              <a:gd name="T1" fmla="*/ 2147483647 h 33"/>
              <a:gd name="T2" fmla="*/ 2147483647 w 14"/>
              <a:gd name="T3" fmla="*/ 2147483647 h 33"/>
              <a:gd name="T4" fmla="*/ 0 w 14"/>
              <a:gd name="T5" fmla="*/ 0 h 33"/>
              <a:gd name="T6" fmla="*/ 0 60000 65536"/>
              <a:gd name="T7" fmla="*/ 0 60000 65536"/>
              <a:gd name="T8" fmla="*/ 0 60000 65536"/>
              <a:gd name="T9" fmla="*/ 0 w 14"/>
              <a:gd name="T10" fmla="*/ 0 h 33"/>
              <a:gd name="T11" fmla="*/ 14 w 14"/>
              <a:gd name="T12" fmla="*/ 33 h 33"/>
            </a:gdLst>
            <a:ahLst/>
            <a:cxnLst>
              <a:cxn ang="T6">
                <a:pos x="T0" y="T1"/>
              </a:cxn>
              <a:cxn ang="T7">
                <a:pos x="T2" y="T3"/>
              </a:cxn>
              <a:cxn ang="T8">
                <a:pos x="T4" y="T5"/>
              </a:cxn>
            </a:cxnLst>
            <a:rect l="T9" t="T10" r="T11" b="T12"/>
            <a:pathLst>
              <a:path w="14" h="33">
                <a:moveTo>
                  <a:pt x="14" y="33"/>
                </a:moveTo>
                <a:lnTo>
                  <a:pt x="7" y="14"/>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02" name="Freeform 684"/>
          <p:cNvSpPr>
            <a:spLocks/>
          </p:cNvSpPr>
          <p:nvPr/>
        </p:nvSpPr>
        <p:spPr bwMode="auto">
          <a:xfrm>
            <a:off x="7046913" y="8148638"/>
            <a:ext cx="25400" cy="52387"/>
          </a:xfrm>
          <a:custGeom>
            <a:avLst/>
            <a:gdLst>
              <a:gd name="T0" fmla="*/ 2147483647 w 16"/>
              <a:gd name="T1" fmla="*/ 2147483647 h 33"/>
              <a:gd name="T2" fmla="*/ 2147483647 w 16"/>
              <a:gd name="T3" fmla="*/ 2147483647 h 33"/>
              <a:gd name="T4" fmla="*/ 0 w 16"/>
              <a:gd name="T5" fmla="*/ 0 h 33"/>
              <a:gd name="T6" fmla="*/ 0 60000 65536"/>
              <a:gd name="T7" fmla="*/ 0 60000 65536"/>
              <a:gd name="T8" fmla="*/ 0 60000 65536"/>
              <a:gd name="T9" fmla="*/ 0 w 16"/>
              <a:gd name="T10" fmla="*/ 0 h 33"/>
              <a:gd name="T11" fmla="*/ 16 w 16"/>
              <a:gd name="T12" fmla="*/ 33 h 33"/>
            </a:gdLst>
            <a:ahLst/>
            <a:cxnLst>
              <a:cxn ang="T6">
                <a:pos x="T0" y="T1"/>
              </a:cxn>
              <a:cxn ang="T7">
                <a:pos x="T2" y="T3"/>
              </a:cxn>
              <a:cxn ang="T8">
                <a:pos x="T4" y="T5"/>
              </a:cxn>
            </a:cxnLst>
            <a:rect l="T9" t="T10" r="T11" b="T12"/>
            <a:pathLst>
              <a:path w="16" h="33">
                <a:moveTo>
                  <a:pt x="16" y="33"/>
                </a:moveTo>
                <a:lnTo>
                  <a:pt x="14" y="29"/>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03" name="Freeform 685"/>
          <p:cNvSpPr>
            <a:spLocks/>
          </p:cNvSpPr>
          <p:nvPr/>
        </p:nvSpPr>
        <p:spPr bwMode="auto">
          <a:xfrm>
            <a:off x="7005638" y="8077200"/>
            <a:ext cx="25400" cy="49213"/>
          </a:xfrm>
          <a:custGeom>
            <a:avLst/>
            <a:gdLst>
              <a:gd name="T0" fmla="*/ 2147483647 w 16"/>
              <a:gd name="T1" fmla="*/ 2147483647 h 31"/>
              <a:gd name="T2" fmla="*/ 2147483647 w 16"/>
              <a:gd name="T3" fmla="*/ 2147483647 h 31"/>
              <a:gd name="T4" fmla="*/ 0 w 16"/>
              <a:gd name="T5" fmla="*/ 0 h 31"/>
              <a:gd name="T6" fmla="*/ 0 60000 65536"/>
              <a:gd name="T7" fmla="*/ 0 60000 65536"/>
              <a:gd name="T8" fmla="*/ 0 60000 65536"/>
              <a:gd name="T9" fmla="*/ 0 w 16"/>
              <a:gd name="T10" fmla="*/ 0 h 31"/>
              <a:gd name="T11" fmla="*/ 16 w 16"/>
              <a:gd name="T12" fmla="*/ 31 h 31"/>
            </a:gdLst>
            <a:ahLst/>
            <a:cxnLst>
              <a:cxn ang="T6">
                <a:pos x="T0" y="T1"/>
              </a:cxn>
              <a:cxn ang="T7">
                <a:pos x="T2" y="T3"/>
              </a:cxn>
              <a:cxn ang="T8">
                <a:pos x="T4" y="T5"/>
              </a:cxn>
            </a:cxnLst>
            <a:rect l="T9" t="T10" r="T11" b="T12"/>
            <a:pathLst>
              <a:path w="16" h="31">
                <a:moveTo>
                  <a:pt x="16" y="31"/>
                </a:moveTo>
                <a:lnTo>
                  <a:pt x="2" y="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04" name="Freeform 686"/>
          <p:cNvSpPr>
            <a:spLocks/>
          </p:cNvSpPr>
          <p:nvPr/>
        </p:nvSpPr>
        <p:spPr bwMode="auto">
          <a:xfrm>
            <a:off x="6956425" y="8007350"/>
            <a:ext cx="30163" cy="44450"/>
          </a:xfrm>
          <a:custGeom>
            <a:avLst/>
            <a:gdLst>
              <a:gd name="T0" fmla="*/ 2147483647 w 19"/>
              <a:gd name="T1" fmla="*/ 2147483647 h 28"/>
              <a:gd name="T2" fmla="*/ 2147483647 w 19"/>
              <a:gd name="T3" fmla="*/ 2147483647 h 28"/>
              <a:gd name="T4" fmla="*/ 0 w 19"/>
              <a:gd name="T5" fmla="*/ 0 h 28"/>
              <a:gd name="T6" fmla="*/ 0 60000 65536"/>
              <a:gd name="T7" fmla="*/ 0 60000 65536"/>
              <a:gd name="T8" fmla="*/ 0 60000 65536"/>
              <a:gd name="T9" fmla="*/ 0 w 19"/>
              <a:gd name="T10" fmla="*/ 0 h 28"/>
              <a:gd name="T11" fmla="*/ 19 w 19"/>
              <a:gd name="T12" fmla="*/ 28 h 28"/>
            </a:gdLst>
            <a:ahLst/>
            <a:cxnLst>
              <a:cxn ang="T6">
                <a:pos x="T0" y="T1"/>
              </a:cxn>
              <a:cxn ang="T7">
                <a:pos x="T2" y="T3"/>
              </a:cxn>
              <a:cxn ang="T8">
                <a:pos x="T4" y="T5"/>
              </a:cxn>
            </a:cxnLst>
            <a:rect l="T9" t="T10" r="T11" b="T12"/>
            <a:pathLst>
              <a:path w="19" h="28">
                <a:moveTo>
                  <a:pt x="19" y="28"/>
                </a:moveTo>
                <a:lnTo>
                  <a:pt x="12" y="16"/>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05" name="Freeform 687"/>
          <p:cNvSpPr>
            <a:spLocks/>
          </p:cNvSpPr>
          <p:nvPr/>
        </p:nvSpPr>
        <p:spPr bwMode="auto">
          <a:xfrm>
            <a:off x="6899275" y="7942263"/>
            <a:ext cx="38100" cy="41275"/>
          </a:xfrm>
          <a:custGeom>
            <a:avLst/>
            <a:gdLst>
              <a:gd name="T0" fmla="*/ 2147483647 w 24"/>
              <a:gd name="T1" fmla="*/ 2147483647 h 26"/>
              <a:gd name="T2" fmla="*/ 2147483647 w 24"/>
              <a:gd name="T3" fmla="*/ 2147483647 h 26"/>
              <a:gd name="T4" fmla="*/ 0 w 24"/>
              <a:gd name="T5" fmla="*/ 0 h 26"/>
              <a:gd name="T6" fmla="*/ 0 60000 65536"/>
              <a:gd name="T7" fmla="*/ 0 60000 65536"/>
              <a:gd name="T8" fmla="*/ 0 60000 65536"/>
              <a:gd name="T9" fmla="*/ 0 w 24"/>
              <a:gd name="T10" fmla="*/ 0 h 26"/>
              <a:gd name="T11" fmla="*/ 24 w 24"/>
              <a:gd name="T12" fmla="*/ 26 h 26"/>
            </a:gdLst>
            <a:ahLst/>
            <a:cxnLst>
              <a:cxn ang="T6">
                <a:pos x="T0" y="T1"/>
              </a:cxn>
              <a:cxn ang="T7">
                <a:pos x="T2" y="T3"/>
              </a:cxn>
              <a:cxn ang="T8">
                <a:pos x="T4" y="T5"/>
              </a:cxn>
            </a:cxnLst>
            <a:rect l="T9" t="T10" r="T11" b="T12"/>
            <a:pathLst>
              <a:path w="24" h="26">
                <a:moveTo>
                  <a:pt x="24" y="26"/>
                </a:moveTo>
                <a:lnTo>
                  <a:pt x="24" y="26"/>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06" name="Freeform 688"/>
          <p:cNvSpPr>
            <a:spLocks/>
          </p:cNvSpPr>
          <p:nvPr/>
        </p:nvSpPr>
        <p:spPr bwMode="auto">
          <a:xfrm>
            <a:off x="6840538" y="7883525"/>
            <a:ext cx="41275" cy="36513"/>
          </a:xfrm>
          <a:custGeom>
            <a:avLst/>
            <a:gdLst>
              <a:gd name="T0" fmla="*/ 2147483647 w 26"/>
              <a:gd name="T1" fmla="*/ 2147483647 h 23"/>
              <a:gd name="T2" fmla="*/ 2147483647 w 26"/>
              <a:gd name="T3" fmla="*/ 2147483647 h 23"/>
              <a:gd name="T4" fmla="*/ 0 w 26"/>
              <a:gd name="T5" fmla="*/ 0 h 23"/>
              <a:gd name="T6" fmla="*/ 0 60000 65536"/>
              <a:gd name="T7" fmla="*/ 0 60000 65536"/>
              <a:gd name="T8" fmla="*/ 0 60000 65536"/>
              <a:gd name="T9" fmla="*/ 0 w 26"/>
              <a:gd name="T10" fmla="*/ 0 h 23"/>
              <a:gd name="T11" fmla="*/ 26 w 26"/>
              <a:gd name="T12" fmla="*/ 23 h 23"/>
            </a:gdLst>
            <a:ahLst/>
            <a:cxnLst>
              <a:cxn ang="T6">
                <a:pos x="T0" y="T1"/>
              </a:cxn>
              <a:cxn ang="T7">
                <a:pos x="T2" y="T3"/>
              </a:cxn>
              <a:cxn ang="T8">
                <a:pos x="T4" y="T5"/>
              </a:cxn>
            </a:cxnLst>
            <a:rect l="T9" t="T10" r="T11" b="T12"/>
            <a:pathLst>
              <a:path w="26" h="23">
                <a:moveTo>
                  <a:pt x="26" y="23"/>
                </a:moveTo>
                <a:lnTo>
                  <a:pt x="9" y="7"/>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07" name="Freeform 689"/>
          <p:cNvSpPr>
            <a:spLocks/>
          </p:cNvSpPr>
          <p:nvPr/>
        </p:nvSpPr>
        <p:spPr bwMode="auto">
          <a:xfrm>
            <a:off x="6775450" y="7826375"/>
            <a:ext cx="46038" cy="38100"/>
          </a:xfrm>
          <a:custGeom>
            <a:avLst/>
            <a:gdLst>
              <a:gd name="T0" fmla="*/ 2147483647 w 29"/>
              <a:gd name="T1" fmla="*/ 2147483647 h 24"/>
              <a:gd name="T2" fmla="*/ 2147483647 w 29"/>
              <a:gd name="T3" fmla="*/ 2147483647 h 24"/>
              <a:gd name="T4" fmla="*/ 0 w 29"/>
              <a:gd name="T5" fmla="*/ 0 h 24"/>
              <a:gd name="T6" fmla="*/ 0 60000 65536"/>
              <a:gd name="T7" fmla="*/ 0 60000 65536"/>
              <a:gd name="T8" fmla="*/ 0 60000 65536"/>
              <a:gd name="T9" fmla="*/ 0 w 29"/>
              <a:gd name="T10" fmla="*/ 0 h 24"/>
              <a:gd name="T11" fmla="*/ 29 w 29"/>
              <a:gd name="T12" fmla="*/ 24 h 24"/>
            </a:gdLst>
            <a:ahLst/>
            <a:cxnLst>
              <a:cxn ang="T6">
                <a:pos x="T0" y="T1"/>
              </a:cxn>
              <a:cxn ang="T7">
                <a:pos x="T2" y="T3"/>
              </a:cxn>
              <a:cxn ang="T8">
                <a:pos x="T4" y="T5"/>
              </a:cxn>
            </a:cxnLst>
            <a:rect l="T9" t="T10" r="T11" b="T12"/>
            <a:pathLst>
              <a:path w="29" h="24">
                <a:moveTo>
                  <a:pt x="29" y="24"/>
                </a:moveTo>
                <a:lnTo>
                  <a:pt x="19" y="17"/>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08" name="Freeform 690"/>
          <p:cNvSpPr>
            <a:spLocks/>
          </p:cNvSpPr>
          <p:nvPr/>
        </p:nvSpPr>
        <p:spPr bwMode="auto">
          <a:xfrm>
            <a:off x="6705600" y="7778750"/>
            <a:ext cx="47625" cy="33338"/>
          </a:xfrm>
          <a:custGeom>
            <a:avLst/>
            <a:gdLst>
              <a:gd name="T0" fmla="*/ 2147483647 w 30"/>
              <a:gd name="T1" fmla="*/ 2147483647 h 21"/>
              <a:gd name="T2" fmla="*/ 2147483647 w 30"/>
              <a:gd name="T3" fmla="*/ 0 h 21"/>
              <a:gd name="T4" fmla="*/ 0 w 30"/>
              <a:gd name="T5" fmla="*/ 0 h 21"/>
              <a:gd name="T6" fmla="*/ 0 60000 65536"/>
              <a:gd name="T7" fmla="*/ 0 60000 65536"/>
              <a:gd name="T8" fmla="*/ 0 60000 65536"/>
              <a:gd name="T9" fmla="*/ 0 w 30"/>
              <a:gd name="T10" fmla="*/ 0 h 21"/>
              <a:gd name="T11" fmla="*/ 30 w 30"/>
              <a:gd name="T12" fmla="*/ 21 h 21"/>
            </a:gdLst>
            <a:ahLst/>
            <a:cxnLst>
              <a:cxn ang="T6">
                <a:pos x="T0" y="T1"/>
              </a:cxn>
              <a:cxn ang="T7">
                <a:pos x="T2" y="T3"/>
              </a:cxn>
              <a:cxn ang="T8">
                <a:pos x="T4" y="T5"/>
              </a:cxn>
            </a:cxnLst>
            <a:rect l="T9" t="T10" r="T11" b="T12"/>
            <a:pathLst>
              <a:path w="30" h="21">
                <a:moveTo>
                  <a:pt x="30" y="21"/>
                </a:moveTo>
                <a:lnTo>
                  <a:pt x="2"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09" name="Freeform 691"/>
          <p:cNvSpPr>
            <a:spLocks/>
          </p:cNvSpPr>
          <p:nvPr/>
        </p:nvSpPr>
        <p:spPr bwMode="auto">
          <a:xfrm>
            <a:off x="6634163" y="7732713"/>
            <a:ext cx="47625" cy="30162"/>
          </a:xfrm>
          <a:custGeom>
            <a:avLst/>
            <a:gdLst>
              <a:gd name="T0" fmla="*/ 2147483647 w 30"/>
              <a:gd name="T1" fmla="*/ 2147483647 h 19"/>
              <a:gd name="T2" fmla="*/ 2147483647 w 30"/>
              <a:gd name="T3" fmla="*/ 2147483647 h 19"/>
              <a:gd name="T4" fmla="*/ 0 w 30"/>
              <a:gd name="T5" fmla="*/ 0 h 19"/>
              <a:gd name="T6" fmla="*/ 0 60000 65536"/>
              <a:gd name="T7" fmla="*/ 0 60000 65536"/>
              <a:gd name="T8" fmla="*/ 0 60000 65536"/>
              <a:gd name="T9" fmla="*/ 0 w 30"/>
              <a:gd name="T10" fmla="*/ 0 h 19"/>
              <a:gd name="T11" fmla="*/ 30 w 30"/>
              <a:gd name="T12" fmla="*/ 19 h 19"/>
            </a:gdLst>
            <a:ahLst/>
            <a:cxnLst>
              <a:cxn ang="T6">
                <a:pos x="T0" y="T1"/>
              </a:cxn>
              <a:cxn ang="T7">
                <a:pos x="T2" y="T3"/>
              </a:cxn>
              <a:cxn ang="T8">
                <a:pos x="T4" y="T5"/>
              </a:cxn>
            </a:cxnLst>
            <a:rect l="T9" t="T10" r="T11" b="T12"/>
            <a:pathLst>
              <a:path w="30" h="19">
                <a:moveTo>
                  <a:pt x="30" y="19"/>
                </a:moveTo>
                <a:lnTo>
                  <a:pt x="14" y="7"/>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10" name="Freeform 692"/>
          <p:cNvSpPr>
            <a:spLocks/>
          </p:cNvSpPr>
          <p:nvPr/>
        </p:nvSpPr>
        <p:spPr bwMode="auto">
          <a:xfrm>
            <a:off x="6554788" y="7699375"/>
            <a:ext cx="52387" cy="22225"/>
          </a:xfrm>
          <a:custGeom>
            <a:avLst/>
            <a:gdLst>
              <a:gd name="T0" fmla="*/ 2147483647 w 33"/>
              <a:gd name="T1" fmla="*/ 2147483647 h 14"/>
              <a:gd name="T2" fmla="*/ 2147483647 w 33"/>
              <a:gd name="T3" fmla="*/ 2147483647 h 14"/>
              <a:gd name="T4" fmla="*/ 2147483647 w 33"/>
              <a:gd name="T5" fmla="*/ 2147483647 h 14"/>
              <a:gd name="T6" fmla="*/ 0 w 33"/>
              <a:gd name="T7" fmla="*/ 0 h 14"/>
              <a:gd name="T8" fmla="*/ 0 60000 65536"/>
              <a:gd name="T9" fmla="*/ 0 60000 65536"/>
              <a:gd name="T10" fmla="*/ 0 60000 65536"/>
              <a:gd name="T11" fmla="*/ 0 60000 65536"/>
              <a:gd name="T12" fmla="*/ 0 w 33"/>
              <a:gd name="T13" fmla="*/ 0 h 14"/>
              <a:gd name="T14" fmla="*/ 33 w 33"/>
              <a:gd name="T15" fmla="*/ 14 h 14"/>
            </a:gdLst>
            <a:ahLst/>
            <a:cxnLst>
              <a:cxn ang="T8">
                <a:pos x="T0" y="T1"/>
              </a:cxn>
              <a:cxn ang="T9">
                <a:pos x="T2" y="T3"/>
              </a:cxn>
              <a:cxn ang="T10">
                <a:pos x="T4" y="T5"/>
              </a:cxn>
              <a:cxn ang="T11">
                <a:pos x="T6" y="T7"/>
              </a:cxn>
            </a:cxnLst>
            <a:rect l="T12" t="T13" r="T14" b="T15"/>
            <a:pathLst>
              <a:path w="33" h="14">
                <a:moveTo>
                  <a:pt x="33" y="14"/>
                </a:moveTo>
                <a:lnTo>
                  <a:pt x="28" y="12"/>
                </a:lnTo>
                <a:lnTo>
                  <a:pt x="14" y="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11" name="Freeform 693"/>
          <p:cNvSpPr>
            <a:spLocks/>
          </p:cNvSpPr>
          <p:nvPr/>
        </p:nvSpPr>
        <p:spPr bwMode="auto">
          <a:xfrm>
            <a:off x="6475413" y="7669213"/>
            <a:ext cx="53975" cy="19050"/>
          </a:xfrm>
          <a:custGeom>
            <a:avLst/>
            <a:gdLst>
              <a:gd name="T0" fmla="*/ 2147483647 w 34"/>
              <a:gd name="T1" fmla="*/ 2147483647 h 12"/>
              <a:gd name="T2" fmla="*/ 2147483647 w 34"/>
              <a:gd name="T3" fmla="*/ 0 h 12"/>
              <a:gd name="T4" fmla="*/ 0 w 34"/>
              <a:gd name="T5" fmla="*/ 0 h 12"/>
              <a:gd name="T6" fmla="*/ 0 60000 65536"/>
              <a:gd name="T7" fmla="*/ 0 60000 65536"/>
              <a:gd name="T8" fmla="*/ 0 60000 65536"/>
              <a:gd name="T9" fmla="*/ 0 w 34"/>
              <a:gd name="T10" fmla="*/ 0 h 12"/>
              <a:gd name="T11" fmla="*/ 34 w 34"/>
              <a:gd name="T12" fmla="*/ 12 h 12"/>
            </a:gdLst>
            <a:ahLst/>
            <a:cxnLst>
              <a:cxn ang="T6">
                <a:pos x="T0" y="T1"/>
              </a:cxn>
              <a:cxn ang="T7">
                <a:pos x="T2" y="T3"/>
              </a:cxn>
              <a:cxn ang="T8">
                <a:pos x="T4" y="T5"/>
              </a:cxn>
            </a:cxnLst>
            <a:rect l="T9" t="T10" r="T11" b="T12"/>
            <a:pathLst>
              <a:path w="34" h="12">
                <a:moveTo>
                  <a:pt x="34" y="12"/>
                </a:moveTo>
                <a:lnTo>
                  <a:pt x="5"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12" name="Freeform 694"/>
          <p:cNvSpPr>
            <a:spLocks/>
          </p:cNvSpPr>
          <p:nvPr/>
        </p:nvSpPr>
        <p:spPr bwMode="auto">
          <a:xfrm>
            <a:off x="6394450" y="7646988"/>
            <a:ext cx="55563" cy="11112"/>
          </a:xfrm>
          <a:custGeom>
            <a:avLst/>
            <a:gdLst>
              <a:gd name="T0" fmla="*/ 2147483647 w 35"/>
              <a:gd name="T1" fmla="*/ 2147483647 h 7"/>
              <a:gd name="T2" fmla="*/ 2147483647 w 35"/>
              <a:gd name="T3" fmla="*/ 2147483647 h 7"/>
              <a:gd name="T4" fmla="*/ 0 w 35"/>
              <a:gd name="T5" fmla="*/ 0 h 7"/>
              <a:gd name="T6" fmla="*/ 0 60000 65536"/>
              <a:gd name="T7" fmla="*/ 0 60000 65536"/>
              <a:gd name="T8" fmla="*/ 0 60000 65536"/>
              <a:gd name="T9" fmla="*/ 0 w 35"/>
              <a:gd name="T10" fmla="*/ 0 h 7"/>
              <a:gd name="T11" fmla="*/ 35 w 35"/>
              <a:gd name="T12" fmla="*/ 7 h 7"/>
            </a:gdLst>
            <a:ahLst/>
            <a:cxnLst>
              <a:cxn ang="T6">
                <a:pos x="T0" y="T1"/>
              </a:cxn>
              <a:cxn ang="T7">
                <a:pos x="T2" y="T3"/>
              </a:cxn>
              <a:cxn ang="T8">
                <a:pos x="T4" y="T5"/>
              </a:cxn>
            </a:cxnLst>
            <a:rect l="T9" t="T10" r="T11" b="T12"/>
            <a:pathLst>
              <a:path w="35" h="7">
                <a:moveTo>
                  <a:pt x="35" y="7"/>
                </a:moveTo>
                <a:lnTo>
                  <a:pt x="21" y="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13" name="Freeform 695"/>
          <p:cNvSpPr>
            <a:spLocks/>
          </p:cNvSpPr>
          <p:nvPr/>
        </p:nvSpPr>
        <p:spPr bwMode="auto">
          <a:xfrm>
            <a:off x="6311900" y="7627938"/>
            <a:ext cx="55563" cy="11112"/>
          </a:xfrm>
          <a:custGeom>
            <a:avLst/>
            <a:gdLst>
              <a:gd name="T0" fmla="*/ 2147483647 w 35"/>
              <a:gd name="T1" fmla="*/ 2147483647 h 7"/>
              <a:gd name="T2" fmla="*/ 2147483647 w 35"/>
              <a:gd name="T3" fmla="*/ 2147483647 h 7"/>
              <a:gd name="T4" fmla="*/ 0 w 35"/>
              <a:gd name="T5" fmla="*/ 0 h 7"/>
              <a:gd name="T6" fmla="*/ 0 60000 65536"/>
              <a:gd name="T7" fmla="*/ 0 60000 65536"/>
              <a:gd name="T8" fmla="*/ 0 60000 65536"/>
              <a:gd name="T9" fmla="*/ 0 w 35"/>
              <a:gd name="T10" fmla="*/ 0 h 7"/>
              <a:gd name="T11" fmla="*/ 35 w 35"/>
              <a:gd name="T12" fmla="*/ 7 h 7"/>
            </a:gdLst>
            <a:ahLst/>
            <a:cxnLst>
              <a:cxn ang="T6">
                <a:pos x="T0" y="T1"/>
              </a:cxn>
              <a:cxn ang="T7">
                <a:pos x="T2" y="T3"/>
              </a:cxn>
              <a:cxn ang="T8">
                <a:pos x="T4" y="T5"/>
              </a:cxn>
            </a:cxnLst>
            <a:rect l="T9" t="T10" r="T11" b="T12"/>
            <a:pathLst>
              <a:path w="35" h="7">
                <a:moveTo>
                  <a:pt x="35" y="7"/>
                </a:moveTo>
                <a:lnTo>
                  <a:pt x="35" y="7"/>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14" name="Freeform 696"/>
          <p:cNvSpPr>
            <a:spLocks/>
          </p:cNvSpPr>
          <p:nvPr/>
        </p:nvSpPr>
        <p:spPr bwMode="auto">
          <a:xfrm>
            <a:off x="6229350" y="7620000"/>
            <a:ext cx="55563" cy="4763"/>
          </a:xfrm>
          <a:custGeom>
            <a:avLst/>
            <a:gdLst>
              <a:gd name="T0" fmla="*/ 2147483647 w 35"/>
              <a:gd name="T1" fmla="*/ 2147483647 h 3"/>
              <a:gd name="T2" fmla="*/ 2147483647 w 35"/>
              <a:gd name="T3" fmla="*/ 0 h 3"/>
              <a:gd name="T4" fmla="*/ 0 w 35"/>
              <a:gd name="T5" fmla="*/ 0 h 3"/>
              <a:gd name="T6" fmla="*/ 0 60000 65536"/>
              <a:gd name="T7" fmla="*/ 0 60000 65536"/>
              <a:gd name="T8" fmla="*/ 0 60000 65536"/>
              <a:gd name="T9" fmla="*/ 0 w 35"/>
              <a:gd name="T10" fmla="*/ 0 h 3"/>
              <a:gd name="T11" fmla="*/ 35 w 35"/>
              <a:gd name="T12" fmla="*/ 3 h 3"/>
            </a:gdLst>
            <a:ahLst/>
            <a:cxnLst>
              <a:cxn ang="T6">
                <a:pos x="T0" y="T1"/>
              </a:cxn>
              <a:cxn ang="T7">
                <a:pos x="T2" y="T3"/>
              </a:cxn>
              <a:cxn ang="T8">
                <a:pos x="T4" y="T5"/>
              </a:cxn>
            </a:cxnLst>
            <a:rect l="T9" t="T10" r="T11" b="T12"/>
            <a:pathLst>
              <a:path w="35" h="3">
                <a:moveTo>
                  <a:pt x="35" y="3"/>
                </a:moveTo>
                <a:lnTo>
                  <a:pt x="9"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15" name="Freeform 697"/>
          <p:cNvSpPr>
            <a:spLocks/>
          </p:cNvSpPr>
          <p:nvPr/>
        </p:nvSpPr>
        <p:spPr bwMode="auto">
          <a:xfrm>
            <a:off x="6142038" y="7616825"/>
            <a:ext cx="57150" cy="1588"/>
          </a:xfrm>
          <a:custGeom>
            <a:avLst/>
            <a:gdLst>
              <a:gd name="T0" fmla="*/ 2147483647 w 36"/>
              <a:gd name="T1" fmla="*/ 0 h 1588"/>
              <a:gd name="T2" fmla="*/ 2147483647 w 36"/>
              <a:gd name="T3" fmla="*/ 0 h 1588"/>
              <a:gd name="T4" fmla="*/ 0 w 36"/>
              <a:gd name="T5" fmla="*/ 0 h 1588"/>
              <a:gd name="T6" fmla="*/ 0 60000 65536"/>
              <a:gd name="T7" fmla="*/ 0 60000 65536"/>
              <a:gd name="T8" fmla="*/ 0 60000 65536"/>
              <a:gd name="T9" fmla="*/ 0 w 36"/>
              <a:gd name="T10" fmla="*/ 0 h 1588"/>
              <a:gd name="T11" fmla="*/ 36 w 36"/>
              <a:gd name="T12" fmla="*/ 1588 h 1588"/>
            </a:gdLst>
            <a:ahLst/>
            <a:cxnLst>
              <a:cxn ang="T6">
                <a:pos x="T0" y="T1"/>
              </a:cxn>
              <a:cxn ang="T7">
                <a:pos x="T2" y="T3"/>
              </a:cxn>
              <a:cxn ang="T8">
                <a:pos x="T4" y="T5"/>
              </a:cxn>
            </a:cxnLst>
            <a:rect l="T9" t="T10" r="T11" b="T12"/>
            <a:pathLst>
              <a:path w="36" h="1588">
                <a:moveTo>
                  <a:pt x="36" y="0"/>
                </a:moveTo>
                <a:lnTo>
                  <a:pt x="26"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16" name="Freeform 698"/>
          <p:cNvSpPr>
            <a:spLocks/>
          </p:cNvSpPr>
          <p:nvPr/>
        </p:nvSpPr>
        <p:spPr bwMode="auto">
          <a:xfrm>
            <a:off x="6056313" y="7620000"/>
            <a:ext cx="55562" cy="4763"/>
          </a:xfrm>
          <a:custGeom>
            <a:avLst/>
            <a:gdLst>
              <a:gd name="T0" fmla="*/ 2147483647 w 35"/>
              <a:gd name="T1" fmla="*/ 0 h 3"/>
              <a:gd name="T2" fmla="*/ 2147483647 w 35"/>
              <a:gd name="T3" fmla="*/ 2147483647 h 3"/>
              <a:gd name="T4" fmla="*/ 0 w 35"/>
              <a:gd name="T5" fmla="*/ 2147483647 h 3"/>
              <a:gd name="T6" fmla="*/ 0 60000 65536"/>
              <a:gd name="T7" fmla="*/ 0 60000 65536"/>
              <a:gd name="T8" fmla="*/ 0 60000 65536"/>
              <a:gd name="T9" fmla="*/ 0 w 35"/>
              <a:gd name="T10" fmla="*/ 0 h 3"/>
              <a:gd name="T11" fmla="*/ 35 w 35"/>
              <a:gd name="T12" fmla="*/ 3 h 3"/>
            </a:gdLst>
            <a:ahLst/>
            <a:cxnLst>
              <a:cxn ang="T6">
                <a:pos x="T0" y="T1"/>
              </a:cxn>
              <a:cxn ang="T7">
                <a:pos x="T2" y="T3"/>
              </a:cxn>
              <a:cxn ang="T8">
                <a:pos x="T4" y="T5"/>
              </a:cxn>
            </a:cxnLst>
            <a:rect l="T9" t="T10" r="T11" b="T12"/>
            <a:pathLst>
              <a:path w="35" h="3">
                <a:moveTo>
                  <a:pt x="35" y="0"/>
                </a:moveTo>
                <a:lnTo>
                  <a:pt x="2" y="3"/>
                </a:lnTo>
                <a:lnTo>
                  <a:pt x="0" y="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17" name="Freeform 699"/>
          <p:cNvSpPr>
            <a:spLocks/>
          </p:cNvSpPr>
          <p:nvPr/>
        </p:nvSpPr>
        <p:spPr bwMode="auto">
          <a:xfrm>
            <a:off x="5973763" y="7627938"/>
            <a:ext cx="55562" cy="7937"/>
          </a:xfrm>
          <a:custGeom>
            <a:avLst/>
            <a:gdLst>
              <a:gd name="T0" fmla="*/ 2147483647 w 35"/>
              <a:gd name="T1" fmla="*/ 0 h 5"/>
              <a:gd name="T2" fmla="*/ 2147483647 w 35"/>
              <a:gd name="T3" fmla="*/ 2147483647 h 5"/>
              <a:gd name="T4" fmla="*/ 0 w 35"/>
              <a:gd name="T5" fmla="*/ 2147483647 h 5"/>
              <a:gd name="T6" fmla="*/ 0 60000 65536"/>
              <a:gd name="T7" fmla="*/ 0 60000 65536"/>
              <a:gd name="T8" fmla="*/ 0 60000 65536"/>
              <a:gd name="T9" fmla="*/ 0 w 35"/>
              <a:gd name="T10" fmla="*/ 0 h 5"/>
              <a:gd name="T11" fmla="*/ 35 w 35"/>
              <a:gd name="T12" fmla="*/ 5 h 5"/>
            </a:gdLst>
            <a:ahLst/>
            <a:cxnLst>
              <a:cxn ang="T6">
                <a:pos x="T0" y="T1"/>
              </a:cxn>
              <a:cxn ang="T7">
                <a:pos x="T2" y="T3"/>
              </a:cxn>
              <a:cxn ang="T8">
                <a:pos x="T4" y="T5"/>
              </a:cxn>
            </a:cxnLst>
            <a:rect l="T9" t="T10" r="T11" b="T12"/>
            <a:pathLst>
              <a:path w="35" h="5">
                <a:moveTo>
                  <a:pt x="35" y="0"/>
                </a:moveTo>
                <a:lnTo>
                  <a:pt x="14" y="2"/>
                </a:lnTo>
                <a:lnTo>
                  <a:pt x="0" y="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18" name="Freeform 700"/>
          <p:cNvSpPr>
            <a:spLocks/>
          </p:cNvSpPr>
          <p:nvPr/>
        </p:nvSpPr>
        <p:spPr bwMode="auto">
          <a:xfrm>
            <a:off x="5891213" y="7642225"/>
            <a:ext cx="55562" cy="15875"/>
          </a:xfrm>
          <a:custGeom>
            <a:avLst/>
            <a:gdLst>
              <a:gd name="T0" fmla="*/ 2147483647 w 35"/>
              <a:gd name="T1" fmla="*/ 0 h 10"/>
              <a:gd name="T2" fmla="*/ 2147483647 w 35"/>
              <a:gd name="T3" fmla="*/ 2147483647 h 10"/>
              <a:gd name="T4" fmla="*/ 0 w 35"/>
              <a:gd name="T5" fmla="*/ 2147483647 h 10"/>
              <a:gd name="T6" fmla="*/ 0 60000 65536"/>
              <a:gd name="T7" fmla="*/ 0 60000 65536"/>
              <a:gd name="T8" fmla="*/ 0 60000 65536"/>
              <a:gd name="T9" fmla="*/ 0 w 35"/>
              <a:gd name="T10" fmla="*/ 0 h 10"/>
              <a:gd name="T11" fmla="*/ 35 w 35"/>
              <a:gd name="T12" fmla="*/ 10 h 10"/>
            </a:gdLst>
            <a:ahLst/>
            <a:cxnLst>
              <a:cxn ang="T6">
                <a:pos x="T0" y="T1"/>
              </a:cxn>
              <a:cxn ang="T7">
                <a:pos x="T2" y="T3"/>
              </a:cxn>
              <a:cxn ang="T8">
                <a:pos x="T4" y="T5"/>
              </a:cxn>
            </a:cxnLst>
            <a:rect l="T9" t="T10" r="T11" b="T12"/>
            <a:pathLst>
              <a:path w="35" h="10">
                <a:moveTo>
                  <a:pt x="35" y="0"/>
                </a:moveTo>
                <a:lnTo>
                  <a:pt x="28" y="3"/>
                </a:lnTo>
                <a:lnTo>
                  <a:pt x="0" y="1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19" name="Freeform 701"/>
          <p:cNvSpPr>
            <a:spLocks/>
          </p:cNvSpPr>
          <p:nvPr/>
        </p:nvSpPr>
        <p:spPr bwMode="auto">
          <a:xfrm>
            <a:off x="5811838" y="7666038"/>
            <a:ext cx="52387" cy="17462"/>
          </a:xfrm>
          <a:custGeom>
            <a:avLst/>
            <a:gdLst>
              <a:gd name="T0" fmla="*/ 2147483647 w 33"/>
              <a:gd name="T1" fmla="*/ 0 h 11"/>
              <a:gd name="T2" fmla="*/ 2147483647 w 33"/>
              <a:gd name="T3" fmla="*/ 2147483647 h 11"/>
              <a:gd name="T4" fmla="*/ 0 w 33"/>
              <a:gd name="T5" fmla="*/ 2147483647 h 11"/>
              <a:gd name="T6" fmla="*/ 0 60000 65536"/>
              <a:gd name="T7" fmla="*/ 0 60000 65536"/>
              <a:gd name="T8" fmla="*/ 0 60000 65536"/>
              <a:gd name="T9" fmla="*/ 0 w 33"/>
              <a:gd name="T10" fmla="*/ 0 h 11"/>
              <a:gd name="T11" fmla="*/ 33 w 33"/>
              <a:gd name="T12" fmla="*/ 11 h 11"/>
            </a:gdLst>
            <a:ahLst/>
            <a:cxnLst>
              <a:cxn ang="T6">
                <a:pos x="T0" y="T1"/>
              </a:cxn>
              <a:cxn ang="T7">
                <a:pos x="T2" y="T3"/>
              </a:cxn>
              <a:cxn ang="T8">
                <a:pos x="T4" y="T5"/>
              </a:cxn>
            </a:cxnLst>
            <a:rect l="T9" t="T10" r="T11" b="T12"/>
            <a:pathLst>
              <a:path w="33" h="11">
                <a:moveTo>
                  <a:pt x="33" y="0"/>
                </a:moveTo>
                <a:lnTo>
                  <a:pt x="3" y="9"/>
                </a:lnTo>
                <a:lnTo>
                  <a:pt x="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20" name="Freeform 702"/>
          <p:cNvSpPr>
            <a:spLocks/>
          </p:cNvSpPr>
          <p:nvPr/>
        </p:nvSpPr>
        <p:spPr bwMode="auto">
          <a:xfrm>
            <a:off x="5734050" y="7696200"/>
            <a:ext cx="52388" cy="22225"/>
          </a:xfrm>
          <a:custGeom>
            <a:avLst/>
            <a:gdLst>
              <a:gd name="T0" fmla="*/ 2147483647 w 33"/>
              <a:gd name="T1" fmla="*/ 0 h 14"/>
              <a:gd name="T2" fmla="*/ 2147483647 w 33"/>
              <a:gd name="T3" fmla="*/ 2147483647 h 14"/>
              <a:gd name="T4" fmla="*/ 0 w 33"/>
              <a:gd name="T5" fmla="*/ 2147483647 h 14"/>
              <a:gd name="T6" fmla="*/ 0 60000 65536"/>
              <a:gd name="T7" fmla="*/ 0 60000 65536"/>
              <a:gd name="T8" fmla="*/ 0 60000 65536"/>
              <a:gd name="T9" fmla="*/ 0 w 33"/>
              <a:gd name="T10" fmla="*/ 0 h 14"/>
              <a:gd name="T11" fmla="*/ 33 w 33"/>
              <a:gd name="T12" fmla="*/ 14 h 14"/>
            </a:gdLst>
            <a:ahLst/>
            <a:cxnLst>
              <a:cxn ang="T6">
                <a:pos x="T0" y="T1"/>
              </a:cxn>
              <a:cxn ang="T7">
                <a:pos x="T2" y="T3"/>
              </a:cxn>
              <a:cxn ang="T8">
                <a:pos x="T4" y="T5"/>
              </a:cxn>
            </a:cxnLst>
            <a:rect l="T9" t="T10" r="T11" b="T12"/>
            <a:pathLst>
              <a:path w="33" h="14">
                <a:moveTo>
                  <a:pt x="33" y="0"/>
                </a:moveTo>
                <a:lnTo>
                  <a:pt x="16" y="7"/>
                </a:lnTo>
                <a:lnTo>
                  <a:pt x="0" y="1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21" name="Freeform 703"/>
          <p:cNvSpPr>
            <a:spLocks/>
          </p:cNvSpPr>
          <p:nvPr/>
        </p:nvSpPr>
        <p:spPr bwMode="auto">
          <a:xfrm>
            <a:off x="5657850" y="7729538"/>
            <a:ext cx="49213" cy="25400"/>
          </a:xfrm>
          <a:custGeom>
            <a:avLst/>
            <a:gdLst>
              <a:gd name="T0" fmla="*/ 2147483647 w 31"/>
              <a:gd name="T1" fmla="*/ 0 h 16"/>
              <a:gd name="T2" fmla="*/ 2147483647 w 31"/>
              <a:gd name="T3" fmla="*/ 2147483647 h 16"/>
              <a:gd name="T4" fmla="*/ 0 w 31"/>
              <a:gd name="T5" fmla="*/ 2147483647 h 16"/>
              <a:gd name="T6" fmla="*/ 0 60000 65536"/>
              <a:gd name="T7" fmla="*/ 0 60000 65536"/>
              <a:gd name="T8" fmla="*/ 0 60000 65536"/>
              <a:gd name="T9" fmla="*/ 0 w 31"/>
              <a:gd name="T10" fmla="*/ 0 h 16"/>
              <a:gd name="T11" fmla="*/ 31 w 31"/>
              <a:gd name="T12" fmla="*/ 16 h 16"/>
            </a:gdLst>
            <a:ahLst/>
            <a:cxnLst>
              <a:cxn ang="T6">
                <a:pos x="T0" y="T1"/>
              </a:cxn>
              <a:cxn ang="T7">
                <a:pos x="T2" y="T3"/>
              </a:cxn>
              <a:cxn ang="T8">
                <a:pos x="T4" y="T5"/>
              </a:cxn>
            </a:cxnLst>
            <a:rect l="T9" t="T10" r="T11" b="T12"/>
            <a:pathLst>
              <a:path w="31" h="16">
                <a:moveTo>
                  <a:pt x="31" y="0"/>
                </a:moveTo>
                <a:lnTo>
                  <a:pt x="29" y="2"/>
                </a:lnTo>
                <a:lnTo>
                  <a:pt x="0" y="1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22" name="Freeform 704"/>
          <p:cNvSpPr>
            <a:spLocks/>
          </p:cNvSpPr>
          <p:nvPr/>
        </p:nvSpPr>
        <p:spPr bwMode="auto">
          <a:xfrm>
            <a:off x="5588000" y="7770813"/>
            <a:ext cx="44450" cy="33337"/>
          </a:xfrm>
          <a:custGeom>
            <a:avLst/>
            <a:gdLst>
              <a:gd name="T0" fmla="*/ 2147483647 w 28"/>
              <a:gd name="T1" fmla="*/ 0 h 21"/>
              <a:gd name="T2" fmla="*/ 2147483647 w 28"/>
              <a:gd name="T3" fmla="*/ 2147483647 h 21"/>
              <a:gd name="T4" fmla="*/ 0 w 28"/>
              <a:gd name="T5" fmla="*/ 2147483647 h 21"/>
              <a:gd name="T6" fmla="*/ 0 60000 65536"/>
              <a:gd name="T7" fmla="*/ 0 60000 65536"/>
              <a:gd name="T8" fmla="*/ 0 60000 65536"/>
              <a:gd name="T9" fmla="*/ 0 w 28"/>
              <a:gd name="T10" fmla="*/ 0 h 21"/>
              <a:gd name="T11" fmla="*/ 28 w 28"/>
              <a:gd name="T12" fmla="*/ 21 h 21"/>
            </a:gdLst>
            <a:ahLst/>
            <a:cxnLst>
              <a:cxn ang="T6">
                <a:pos x="T0" y="T1"/>
              </a:cxn>
              <a:cxn ang="T7">
                <a:pos x="T2" y="T3"/>
              </a:cxn>
              <a:cxn ang="T8">
                <a:pos x="T4" y="T5"/>
              </a:cxn>
            </a:cxnLst>
            <a:rect l="T9" t="T10" r="T11" b="T12"/>
            <a:pathLst>
              <a:path w="28" h="21">
                <a:moveTo>
                  <a:pt x="28" y="0"/>
                </a:moveTo>
                <a:lnTo>
                  <a:pt x="7" y="16"/>
                </a:lnTo>
                <a:lnTo>
                  <a:pt x="0" y="2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23" name="Freeform 705"/>
          <p:cNvSpPr>
            <a:spLocks/>
          </p:cNvSpPr>
          <p:nvPr/>
        </p:nvSpPr>
        <p:spPr bwMode="auto">
          <a:xfrm>
            <a:off x="5519738" y="7823200"/>
            <a:ext cx="44450" cy="33338"/>
          </a:xfrm>
          <a:custGeom>
            <a:avLst/>
            <a:gdLst>
              <a:gd name="T0" fmla="*/ 2147483647 w 28"/>
              <a:gd name="T1" fmla="*/ 0 h 21"/>
              <a:gd name="T2" fmla="*/ 2147483647 w 28"/>
              <a:gd name="T3" fmla="*/ 2147483647 h 21"/>
              <a:gd name="T4" fmla="*/ 0 w 28"/>
              <a:gd name="T5" fmla="*/ 2147483647 h 21"/>
              <a:gd name="T6" fmla="*/ 0 60000 65536"/>
              <a:gd name="T7" fmla="*/ 0 60000 65536"/>
              <a:gd name="T8" fmla="*/ 0 60000 65536"/>
              <a:gd name="T9" fmla="*/ 0 w 28"/>
              <a:gd name="T10" fmla="*/ 0 h 21"/>
              <a:gd name="T11" fmla="*/ 28 w 28"/>
              <a:gd name="T12" fmla="*/ 21 h 21"/>
            </a:gdLst>
            <a:ahLst/>
            <a:cxnLst>
              <a:cxn ang="T6">
                <a:pos x="T0" y="T1"/>
              </a:cxn>
              <a:cxn ang="T7">
                <a:pos x="T2" y="T3"/>
              </a:cxn>
              <a:cxn ang="T8">
                <a:pos x="T4" y="T5"/>
              </a:cxn>
            </a:cxnLst>
            <a:rect l="T9" t="T10" r="T11" b="T12"/>
            <a:pathLst>
              <a:path w="28" h="21">
                <a:moveTo>
                  <a:pt x="28" y="0"/>
                </a:moveTo>
                <a:lnTo>
                  <a:pt x="19" y="7"/>
                </a:lnTo>
                <a:lnTo>
                  <a:pt x="0" y="2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24" name="Line 706"/>
          <p:cNvSpPr>
            <a:spLocks noChangeShapeType="1"/>
          </p:cNvSpPr>
          <p:nvPr/>
        </p:nvSpPr>
        <p:spPr bwMode="auto">
          <a:xfrm flipH="1">
            <a:off x="5456238" y="7875588"/>
            <a:ext cx="41275" cy="3810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25" name="Freeform 707"/>
          <p:cNvSpPr>
            <a:spLocks/>
          </p:cNvSpPr>
          <p:nvPr/>
        </p:nvSpPr>
        <p:spPr bwMode="auto">
          <a:xfrm>
            <a:off x="5399088" y="7935913"/>
            <a:ext cx="38100" cy="41275"/>
          </a:xfrm>
          <a:custGeom>
            <a:avLst/>
            <a:gdLst>
              <a:gd name="T0" fmla="*/ 2147483647 w 24"/>
              <a:gd name="T1" fmla="*/ 0 h 26"/>
              <a:gd name="T2" fmla="*/ 2147483647 w 24"/>
              <a:gd name="T3" fmla="*/ 2147483647 h 26"/>
              <a:gd name="T4" fmla="*/ 0 w 24"/>
              <a:gd name="T5" fmla="*/ 2147483647 h 26"/>
              <a:gd name="T6" fmla="*/ 0 60000 65536"/>
              <a:gd name="T7" fmla="*/ 0 60000 65536"/>
              <a:gd name="T8" fmla="*/ 0 60000 65536"/>
              <a:gd name="T9" fmla="*/ 0 w 24"/>
              <a:gd name="T10" fmla="*/ 0 h 26"/>
              <a:gd name="T11" fmla="*/ 24 w 24"/>
              <a:gd name="T12" fmla="*/ 26 h 26"/>
            </a:gdLst>
            <a:ahLst/>
            <a:cxnLst>
              <a:cxn ang="T6">
                <a:pos x="T0" y="T1"/>
              </a:cxn>
              <a:cxn ang="T7">
                <a:pos x="T2" y="T3"/>
              </a:cxn>
              <a:cxn ang="T8">
                <a:pos x="T4" y="T5"/>
              </a:cxn>
            </a:cxnLst>
            <a:rect l="T9" t="T10" r="T11" b="T12"/>
            <a:pathLst>
              <a:path w="24" h="26">
                <a:moveTo>
                  <a:pt x="24" y="0"/>
                </a:moveTo>
                <a:lnTo>
                  <a:pt x="10" y="16"/>
                </a:lnTo>
                <a:lnTo>
                  <a:pt x="0" y="2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26" name="Freeform 708"/>
          <p:cNvSpPr>
            <a:spLocks/>
          </p:cNvSpPr>
          <p:nvPr/>
        </p:nvSpPr>
        <p:spPr bwMode="auto">
          <a:xfrm>
            <a:off x="5346700" y="7999413"/>
            <a:ext cx="34925" cy="44450"/>
          </a:xfrm>
          <a:custGeom>
            <a:avLst/>
            <a:gdLst>
              <a:gd name="T0" fmla="*/ 2147483647 w 22"/>
              <a:gd name="T1" fmla="*/ 0 h 28"/>
              <a:gd name="T2" fmla="*/ 2147483647 w 22"/>
              <a:gd name="T3" fmla="*/ 2147483647 h 28"/>
              <a:gd name="T4" fmla="*/ 0 w 22"/>
              <a:gd name="T5" fmla="*/ 2147483647 h 28"/>
              <a:gd name="T6" fmla="*/ 0 60000 65536"/>
              <a:gd name="T7" fmla="*/ 0 60000 65536"/>
              <a:gd name="T8" fmla="*/ 0 60000 65536"/>
              <a:gd name="T9" fmla="*/ 0 w 22"/>
              <a:gd name="T10" fmla="*/ 0 h 28"/>
              <a:gd name="T11" fmla="*/ 22 w 22"/>
              <a:gd name="T12" fmla="*/ 28 h 28"/>
            </a:gdLst>
            <a:ahLst/>
            <a:cxnLst>
              <a:cxn ang="T6">
                <a:pos x="T0" y="T1"/>
              </a:cxn>
              <a:cxn ang="T7">
                <a:pos x="T2" y="T3"/>
              </a:cxn>
              <a:cxn ang="T8">
                <a:pos x="T4" y="T5"/>
              </a:cxn>
            </a:cxnLst>
            <a:rect l="T9" t="T10" r="T11" b="T12"/>
            <a:pathLst>
              <a:path w="22" h="28">
                <a:moveTo>
                  <a:pt x="22" y="0"/>
                </a:moveTo>
                <a:lnTo>
                  <a:pt x="19" y="5"/>
                </a:lnTo>
                <a:lnTo>
                  <a:pt x="0" y="2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27" name="Freeform 709"/>
          <p:cNvSpPr>
            <a:spLocks/>
          </p:cNvSpPr>
          <p:nvPr/>
        </p:nvSpPr>
        <p:spPr bwMode="auto">
          <a:xfrm>
            <a:off x="5302250" y="8066088"/>
            <a:ext cx="30163" cy="49212"/>
          </a:xfrm>
          <a:custGeom>
            <a:avLst/>
            <a:gdLst>
              <a:gd name="T0" fmla="*/ 2147483647 w 19"/>
              <a:gd name="T1" fmla="*/ 0 h 31"/>
              <a:gd name="T2" fmla="*/ 2147483647 w 19"/>
              <a:gd name="T3" fmla="*/ 2147483647 h 31"/>
              <a:gd name="T4" fmla="*/ 0 w 19"/>
              <a:gd name="T5" fmla="*/ 2147483647 h 31"/>
              <a:gd name="T6" fmla="*/ 0 60000 65536"/>
              <a:gd name="T7" fmla="*/ 0 60000 65536"/>
              <a:gd name="T8" fmla="*/ 0 60000 65536"/>
              <a:gd name="T9" fmla="*/ 0 w 19"/>
              <a:gd name="T10" fmla="*/ 0 h 31"/>
              <a:gd name="T11" fmla="*/ 19 w 19"/>
              <a:gd name="T12" fmla="*/ 31 h 31"/>
            </a:gdLst>
            <a:ahLst/>
            <a:cxnLst>
              <a:cxn ang="T6">
                <a:pos x="T0" y="T1"/>
              </a:cxn>
              <a:cxn ang="T7">
                <a:pos x="T2" y="T3"/>
              </a:cxn>
              <a:cxn ang="T8">
                <a:pos x="T4" y="T5"/>
              </a:cxn>
            </a:cxnLst>
            <a:rect l="T9" t="T10" r="T11" b="T12"/>
            <a:pathLst>
              <a:path w="19" h="31">
                <a:moveTo>
                  <a:pt x="19" y="0"/>
                </a:moveTo>
                <a:lnTo>
                  <a:pt x="2" y="29"/>
                </a:lnTo>
                <a:lnTo>
                  <a:pt x="0" y="3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28" name="Freeform 710"/>
          <p:cNvSpPr>
            <a:spLocks/>
          </p:cNvSpPr>
          <p:nvPr/>
        </p:nvSpPr>
        <p:spPr bwMode="auto">
          <a:xfrm>
            <a:off x="5264150" y="8142288"/>
            <a:ext cx="26988" cy="47625"/>
          </a:xfrm>
          <a:custGeom>
            <a:avLst/>
            <a:gdLst>
              <a:gd name="T0" fmla="*/ 2147483647 w 17"/>
              <a:gd name="T1" fmla="*/ 0 h 30"/>
              <a:gd name="T2" fmla="*/ 2147483647 w 17"/>
              <a:gd name="T3" fmla="*/ 2147483647 h 30"/>
              <a:gd name="T4" fmla="*/ 0 w 17"/>
              <a:gd name="T5" fmla="*/ 2147483647 h 30"/>
              <a:gd name="T6" fmla="*/ 0 60000 65536"/>
              <a:gd name="T7" fmla="*/ 0 60000 65536"/>
              <a:gd name="T8" fmla="*/ 0 60000 65536"/>
              <a:gd name="T9" fmla="*/ 0 w 17"/>
              <a:gd name="T10" fmla="*/ 0 h 30"/>
              <a:gd name="T11" fmla="*/ 17 w 17"/>
              <a:gd name="T12" fmla="*/ 30 h 30"/>
            </a:gdLst>
            <a:ahLst/>
            <a:cxnLst>
              <a:cxn ang="T6">
                <a:pos x="T0" y="T1"/>
              </a:cxn>
              <a:cxn ang="T7">
                <a:pos x="T2" y="T3"/>
              </a:cxn>
              <a:cxn ang="T8">
                <a:pos x="T4" y="T5"/>
              </a:cxn>
            </a:cxnLst>
            <a:rect l="T9" t="T10" r="T11" b="T12"/>
            <a:pathLst>
              <a:path w="17" h="30">
                <a:moveTo>
                  <a:pt x="17" y="0"/>
                </a:moveTo>
                <a:lnTo>
                  <a:pt x="8" y="14"/>
                </a:lnTo>
                <a:lnTo>
                  <a:pt x="0" y="3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29" name="Freeform 711"/>
          <p:cNvSpPr>
            <a:spLocks/>
          </p:cNvSpPr>
          <p:nvPr/>
        </p:nvSpPr>
        <p:spPr bwMode="auto">
          <a:xfrm>
            <a:off x="5230813" y="8216900"/>
            <a:ext cx="22225" cy="52388"/>
          </a:xfrm>
          <a:custGeom>
            <a:avLst/>
            <a:gdLst>
              <a:gd name="T0" fmla="*/ 2147483647 w 14"/>
              <a:gd name="T1" fmla="*/ 0 h 33"/>
              <a:gd name="T2" fmla="*/ 2147483647 w 14"/>
              <a:gd name="T3" fmla="*/ 2147483647 h 33"/>
              <a:gd name="T4" fmla="*/ 0 w 14"/>
              <a:gd name="T5" fmla="*/ 2147483647 h 33"/>
              <a:gd name="T6" fmla="*/ 0 60000 65536"/>
              <a:gd name="T7" fmla="*/ 0 60000 65536"/>
              <a:gd name="T8" fmla="*/ 0 60000 65536"/>
              <a:gd name="T9" fmla="*/ 0 w 14"/>
              <a:gd name="T10" fmla="*/ 0 h 33"/>
              <a:gd name="T11" fmla="*/ 14 w 14"/>
              <a:gd name="T12" fmla="*/ 33 h 33"/>
            </a:gdLst>
            <a:ahLst/>
            <a:cxnLst>
              <a:cxn ang="T6">
                <a:pos x="T0" y="T1"/>
              </a:cxn>
              <a:cxn ang="T7">
                <a:pos x="T2" y="T3"/>
              </a:cxn>
              <a:cxn ang="T8">
                <a:pos x="T4" y="T5"/>
              </a:cxn>
            </a:cxnLst>
            <a:rect l="T9" t="T10" r="T11" b="T12"/>
            <a:pathLst>
              <a:path w="14" h="33">
                <a:moveTo>
                  <a:pt x="14" y="0"/>
                </a:moveTo>
                <a:lnTo>
                  <a:pt x="12" y="2"/>
                </a:lnTo>
                <a:lnTo>
                  <a:pt x="0" y="3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30" name="Freeform 712"/>
          <p:cNvSpPr>
            <a:spLocks/>
          </p:cNvSpPr>
          <p:nvPr/>
        </p:nvSpPr>
        <p:spPr bwMode="auto">
          <a:xfrm>
            <a:off x="5205413" y="8296275"/>
            <a:ext cx="14287" cy="55563"/>
          </a:xfrm>
          <a:custGeom>
            <a:avLst/>
            <a:gdLst>
              <a:gd name="T0" fmla="*/ 2147483647 w 9"/>
              <a:gd name="T1" fmla="*/ 0 h 35"/>
              <a:gd name="T2" fmla="*/ 2147483647 w 9"/>
              <a:gd name="T3" fmla="*/ 2147483647 h 35"/>
              <a:gd name="T4" fmla="*/ 0 w 9"/>
              <a:gd name="T5" fmla="*/ 2147483647 h 35"/>
              <a:gd name="T6" fmla="*/ 0 60000 65536"/>
              <a:gd name="T7" fmla="*/ 0 60000 65536"/>
              <a:gd name="T8" fmla="*/ 0 60000 65536"/>
              <a:gd name="T9" fmla="*/ 0 w 9"/>
              <a:gd name="T10" fmla="*/ 0 h 35"/>
              <a:gd name="T11" fmla="*/ 9 w 9"/>
              <a:gd name="T12" fmla="*/ 35 h 35"/>
            </a:gdLst>
            <a:ahLst/>
            <a:cxnLst>
              <a:cxn ang="T6">
                <a:pos x="T0" y="T1"/>
              </a:cxn>
              <a:cxn ang="T7">
                <a:pos x="T2" y="T3"/>
              </a:cxn>
              <a:cxn ang="T8">
                <a:pos x="T4" y="T5"/>
              </a:cxn>
            </a:cxnLst>
            <a:rect l="T9" t="T10" r="T11" b="T12"/>
            <a:pathLst>
              <a:path w="9" h="35">
                <a:moveTo>
                  <a:pt x="9" y="0"/>
                </a:moveTo>
                <a:lnTo>
                  <a:pt x="2" y="28"/>
                </a:lnTo>
                <a:lnTo>
                  <a:pt x="0" y="3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31" name="Freeform 713"/>
          <p:cNvSpPr>
            <a:spLocks/>
          </p:cNvSpPr>
          <p:nvPr/>
        </p:nvSpPr>
        <p:spPr bwMode="auto">
          <a:xfrm>
            <a:off x="5186363" y="8377238"/>
            <a:ext cx="11112" cy="57150"/>
          </a:xfrm>
          <a:custGeom>
            <a:avLst/>
            <a:gdLst>
              <a:gd name="T0" fmla="*/ 2147483647 w 7"/>
              <a:gd name="T1" fmla="*/ 0 h 36"/>
              <a:gd name="T2" fmla="*/ 2147483647 w 7"/>
              <a:gd name="T3" fmla="*/ 2147483647 h 36"/>
              <a:gd name="T4" fmla="*/ 0 w 7"/>
              <a:gd name="T5" fmla="*/ 2147483647 h 36"/>
              <a:gd name="T6" fmla="*/ 0 60000 65536"/>
              <a:gd name="T7" fmla="*/ 0 60000 65536"/>
              <a:gd name="T8" fmla="*/ 0 60000 65536"/>
              <a:gd name="T9" fmla="*/ 0 w 7"/>
              <a:gd name="T10" fmla="*/ 0 h 36"/>
              <a:gd name="T11" fmla="*/ 7 w 7"/>
              <a:gd name="T12" fmla="*/ 36 h 36"/>
            </a:gdLst>
            <a:ahLst/>
            <a:cxnLst>
              <a:cxn ang="T6">
                <a:pos x="T0" y="T1"/>
              </a:cxn>
              <a:cxn ang="T7">
                <a:pos x="T2" y="T3"/>
              </a:cxn>
              <a:cxn ang="T8">
                <a:pos x="T4" y="T5"/>
              </a:cxn>
            </a:cxnLst>
            <a:rect l="T9" t="T10" r="T11" b="T12"/>
            <a:pathLst>
              <a:path w="7" h="36">
                <a:moveTo>
                  <a:pt x="7" y="0"/>
                </a:moveTo>
                <a:lnTo>
                  <a:pt x="5" y="12"/>
                </a:lnTo>
                <a:lnTo>
                  <a:pt x="0" y="3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32" name="Line 714"/>
          <p:cNvSpPr>
            <a:spLocks noChangeShapeType="1"/>
          </p:cNvSpPr>
          <p:nvPr/>
        </p:nvSpPr>
        <p:spPr bwMode="auto">
          <a:xfrm flipH="1">
            <a:off x="5175250" y="8459788"/>
            <a:ext cx="6350" cy="5715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33" name="Freeform 715"/>
          <p:cNvSpPr>
            <a:spLocks/>
          </p:cNvSpPr>
          <p:nvPr/>
        </p:nvSpPr>
        <p:spPr bwMode="auto">
          <a:xfrm>
            <a:off x="5170488" y="8547100"/>
            <a:ext cx="4762" cy="55563"/>
          </a:xfrm>
          <a:custGeom>
            <a:avLst/>
            <a:gdLst>
              <a:gd name="T0" fmla="*/ 2147483647 w 3"/>
              <a:gd name="T1" fmla="*/ 0 h 35"/>
              <a:gd name="T2" fmla="*/ 0 w 3"/>
              <a:gd name="T3" fmla="*/ 2147483647 h 35"/>
              <a:gd name="T4" fmla="*/ 0 w 3"/>
              <a:gd name="T5" fmla="*/ 2147483647 h 35"/>
              <a:gd name="T6" fmla="*/ 0 w 3"/>
              <a:gd name="T7" fmla="*/ 2147483647 h 35"/>
              <a:gd name="T8" fmla="*/ 0 60000 65536"/>
              <a:gd name="T9" fmla="*/ 0 60000 65536"/>
              <a:gd name="T10" fmla="*/ 0 60000 65536"/>
              <a:gd name="T11" fmla="*/ 0 60000 65536"/>
              <a:gd name="T12" fmla="*/ 0 w 3"/>
              <a:gd name="T13" fmla="*/ 0 h 35"/>
              <a:gd name="T14" fmla="*/ 3 w 3"/>
              <a:gd name="T15" fmla="*/ 35 h 35"/>
            </a:gdLst>
            <a:ahLst/>
            <a:cxnLst>
              <a:cxn ang="T8">
                <a:pos x="T0" y="T1"/>
              </a:cxn>
              <a:cxn ang="T9">
                <a:pos x="T2" y="T3"/>
              </a:cxn>
              <a:cxn ang="T10">
                <a:pos x="T4" y="T5"/>
              </a:cxn>
              <a:cxn ang="T11">
                <a:pos x="T6" y="T7"/>
              </a:cxn>
            </a:cxnLst>
            <a:rect l="T12" t="T13" r="T14" b="T15"/>
            <a:pathLst>
              <a:path w="3" h="35">
                <a:moveTo>
                  <a:pt x="3" y="0"/>
                </a:moveTo>
                <a:lnTo>
                  <a:pt x="0" y="21"/>
                </a:lnTo>
                <a:lnTo>
                  <a:pt x="0" y="23"/>
                </a:lnTo>
                <a:lnTo>
                  <a:pt x="0" y="3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34" name="Freeform 716"/>
          <p:cNvSpPr>
            <a:spLocks/>
          </p:cNvSpPr>
          <p:nvPr/>
        </p:nvSpPr>
        <p:spPr bwMode="auto">
          <a:xfrm>
            <a:off x="5170488" y="8632825"/>
            <a:ext cx="4762" cy="57150"/>
          </a:xfrm>
          <a:custGeom>
            <a:avLst/>
            <a:gdLst>
              <a:gd name="T0" fmla="*/ 0 w 3"/>
              <a:gd name="T1" fmla="*/ 0 h 36"/>
              <a:gd name="T2" fmla="*/ 0 w 3"/>
              <a:gd name="T3" fmla="*/ 2147483647 h 36"/>
              <a:gd name="T4" fmla="*/ 2147483647 w 3"/>
              <a:gd name="T5" fmla="*/ 2147483647 h 36"/>
              <a:gd name="T6" fmla="*/ 2147483647 w 3"/>
              <a:gd name="T7" fmla="*/ 2147483647 h 36"/>
              <a:gd name="T8" fmla="*/ 0 60000 65536"/>
              <a:gd name="T9" fmla="*/ 0 60000 65536"/>
              <a:gd name="T10" fmla="*/ 0 60000 65536"/>
              <a:gd name="T11" fmla="*/ 0 60000 65536"/>
              <a:gd name="T12" fmla="*/ 0 w 3"/>
              <a:gd name="T13" fmla="*/ 0 h 36"/>
              <a:gd name="T14" fmla="*/ 3 w 3"/>
              <a:gd name="T15" fmla="*/ 36 h 36"/>
            </a:gdLst>
            <a:ahLst/>
            <a:cxnLst>
              <a:cxn ang="T8">
                <a:pos x="T0" y="T1"/>
              </a:cxn>
              <a:cxn ang="T9">
                <a:pos x="T2" y="T3"/>
              </a:cxn>
              <a:cxn ang="T10">
                <a:pos x="T4" y="T5"/>
              </a:cxn>
              <a:cxn ang="T11">
                <a:pos x="T6" y="T7"/>
              </a:cxn>
            </a:cxnLst>
            <a:rect l="T12" t="T13" r="T14" b="T15"/>
            <a:pathLst>
              <a:path w="3" h="36">
                <a:moveTo>
                  <a:pt x="0" y="0"/>
                </a:moveTo>
                <a:lnTo>
                  <a:pt x="0" y="7"/>
                </a:lnTo>
                <a:lnTo>
                  <a:pt x="3" y="31"/>
                </a:lnTo>
                <a:lnTo>
                  <a:pt x="3" y="3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35" name="Freeform 717"/>
          <p:cNvSpPr>
            <a:spLocks/>
          </p:cNvSpPr>
          <p:nvPr/>
        </p:nvSpPr>
        <p:spPr bwMode="auto">
          <a:xfrm>
            <a:off x="5175250" y="8715375"/>
            <a:ext cx="6350" cy="57150"/>
          </a:xfrm>
          <a:custGeom>
            <a:avLst/>
            <a:gdLst>
              <a:gd name="T0" fmla="*/ 0 w 4"/>
              <a:gd name="T1" fmla="*/ 0 h 36"/>
              <a:gd name="T2" fmla="*/ 2147483647 w 4"/>
              <a:gd name="T3" fmla="*/ 2147483647 h 36"/>
              <a:gd name="T4" fmla="*/ 2147483647 w 4"/>
              <a:gd name="T5" fmla="*/ 2147483647 h 36"/>
              <a:gd name="T6" fmla="*/ 0 60000 65536"/>
              <a:gd name="T7" fmla="*/ 0 60000 65536"/>
              <a:gd name="T8" fmla="*/ 0 60000 65536"/>
              <a:gd name="T9" fmla="*/ 0 w 4"/>
              <a:gd name="T10" fmla="*/ 0 h 36"/>
              <a:gd name="T11" fmla="*/ 4 w 4"/>
              <a:gd name="T12" fmla="*/ 36 h 36"/>
            </a:gdLst>
            <a:ahLst/>
            <a:cxnLst>
              <a:cxn ang="T6">
                <a:pos x="T0" y="T1"/>
              </a:cxn>
              <a:cxn ang="T7">
                <a:pos x="T2" y="T3"/>
              </a:cxn>
              <a:cxn ang="T8">
                <a:pos x="T4" y="T5"/>
              </a:cxn>
            </a:cxnLst>
            <a:rect l="T9" t="T10" r="T11" b="T12"/>
            <a:pathLst>
              <a:path w="4" h="36">
                <a:moveTo>
                  <a:pt x="0" y="0"/>
                </a:moveTo>
                <a:lnTo>
                  <a:pt x="4" y="33"/>
                </a:lnTo>
                <a:lnTo>
                  <a:pt x="4" y="3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36" name="Freeform 718"/>
          <p:cNvSpPr>
            <a:spLocks/>
          </p:cNvSpPr>
          <p:nvPr/>
        </p:nvSpPr>
        <p:spPr bwMode="auto">
          <a:xfrm>
            <a:off x="5189538" y="8801100"/>
            <a:ext cx="11112" cy="52388"/>
          </a:xfrm>
          <a:custGeom>
            <a:avLst/>
            <a:gdLst>
              <a:gd name="T0" fmla="*/ 0 w 7"/>
              <a:gd name="T1" fmla="*/ 0 h 33"/>
              <a:gd name="T2" fmla="*/ 2147483647 w 7"/>
              <a:gd name="T3" fmla="*/ 2147483647 h 33"/>
              <a:gd name="T4" fmla="*/ 2147483647 w 7"/>
              <a:gd name="T5" fmla="*/ 2147483647 h 33"/>
              <a:gd name="T6" fmla="*/ 0 60000 65536"/>
              <a:gd name="T7" fmla="*/ 0 60000 65536"/>
              <a:gd name="T8" fmla="*/ 0 60000 65536"/>
              <a:gd name="T9" fmla="*/ 0 w 7"/>
              <a:gd name="T10" fmla="*/ 0 h 33"/>
              <a:gd name="T11" fmla="*/ 7 w 7"/>
              <a:gd name="T12" fmla="*/ 33 h 33"/>
            </a:gdLst>
            <a:ahLst/>
            <a:cxnLst>
              <a:cxn ang="T6">
                <a:pos x="T0" y="T1"/>
              </a:cxn>
              <a:cxn ang="T7">
                <a:pos x="T2" y="T3"/>
              </a:cxn>
              <a:cxn ang="T8">
                <a:pos x="T4" y="T5"/>
              </a:cxn>
            </a:cxnLst>
            <a:rect l="T9" t="T10" r="T11" b="T12"/>
            <a:pathLst>
              <a:path w="7" h="33">
                <a:moveTo>
                  <a:pt x="0" y="0"/>
                </a:moveTo>
                <a:lnTo>
                  <a:pt x="3" y="17"/>
                </a:lnTo>
                <a:lnTo>
                  <a:pt x="7" y="3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37" name="Freeform 719"/>
          <p:cNvSpPr>
            <a:spLocks/>
          </p:cNvSpPr>
          <p:nvPr/>
        </p:nvSpPr>
        <p:spPr bwMode="auto">
          <a:xfrm>
            <a:off x="5208588" y="8883650"/>
            <a:ext cx="14287" cy="52388"/>
          </a:xfrm>
          <a:custGeom>
            <a:avLst/>
            <a:gdLst>
              <a:gd name="T0" fmla="*/ 0 w 9"/>
              <a:gd name="T1" fmla="*/ 0 h 33"/>
              <a:gd name="T2" fmla="*/ 0 w 9"/>
              <a:gd name="T3" fmla="*/ 2147483647 h 33"/>
              <a:gd name="T4" fmla="*/ 2147483647 w 9"/>
              <a:gd name="T5" fmla="*/ 2147483647 h 33"/>
              <a:gd name="T6" fmla="*/ 0 60000 65536"/>
              <a:gd name="T7" fmla="*/ 0 60000 65536"/>
              <a:gd name="T8" fmla="*/ 0 60000 65536"/>
              <a:gd name="T9" fmla="*/ 0 w 9"/>
              <a:gd name="T10" fmla="*/ 0 h 33"/>
              <a:gd name="T11" fmla="*/ 9 w 9"/>
              <a:gd name="T12" fmla="*/ 33 h 33"/>
            </a:gdLst>
            <a:ahLst/>
            <a:cxnLst>
              <a:cxn ang="T6">
                <a:pos x="T0" y="T1"/>
              </a:cxn>
              <a:cxn ang="T7">
                <a:pos x="T2" y="T3"/>
              </a:cxn>
              <a:cxn ang="T8">
                <a:pos x="T4" y="T5"/>
              </a:cxn>
            </a:cxnLst>
            <a:rect l="T9" t="T10" r="T11" b="T12"/>
            <a:pathLst>
              <a:path w="9" h="33">
                <a:moveTo>
                  <a:pt x="0" y="0"/>
                </a:moveTo>
                <a:lnTo>
                  <a:pt x="0" y="3"/>
                </a:lnTo>
                <a:lnTo>
                  <a:pt x="9" y="3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38" name="Freeform 720"/>
          <p:cNvSpPr>
            <a:spLocks/>
          </p:cNvSpPr>
          <p:nvPr/>
        </p:nvSpPr>
        <p:spPr bwMode="auto">
          <a:xfrm>
            <a:off x="5235575" y="8963025"/>
            <a:ext cx="22225" cy="52388"/>
          </a:xfrm>
          <a:custGeom>
            <a:avLst/>
            <a:gdLst>
              <a:gd name="T0" fmla="*/ 0 w 14"/>
              <a:gd name="T1" fmla="*/ 0 h 33"/>
              <a:gd name="T2" fmla="*/ 2147483647 w 14"/>
              <a:gd name="T3" fmla="*/ 2147483647 h 33"/>
              <a:gd name="T4" fmla="*/ 2147483647 w 14"/>
              <a:gd name="T5" fmla="*/ 2147483647 h 33"/>
              <a:gd name="T6" fmla="*/ 0 60000 65536"/>
              <a:gd name="T7" fmla="*/ 0 60000 65536"/>
              <a:gd name="T8" fmla="*/ 0 60000 65536"/>
              <a:gd name="T9" fmla="*/ 0 w 14"/>
              <a:gd name="T10" fmla="*/ 0 h 33"/>
              <a:gd name="T11" fmla="*/ 14 w 14"/>
              <a:gd name="T12" fmla="*/ 33 h 33"/>
            </a:gdLst>
            <a:ahLst/>
            <a:cxnLst>
              <a:cxn ang="T6">
                <a:pos x="T0" y="T1"/>
              </a:cxn>
              <a:cxn ang="T7">
                <a:pos x="T2" y="T3"/>
              </a:cxn>
              <a:cxn ang="T8">
                <a:pos x="T4" y="T5"/>
              </a:cxn>
            </a:cxnLst>
            <a:rect l="T9" t="T10" r="T11" b="T12"/>
            <a:pathLst>
              <a:path w="14" h="33">
                <a:moveTo>
                  <a:pt x="0" y="0"/>
                </a:moveTo>
                <a:lnTo>
                  <a:pt x="9" y="26"/>
                </a:lnTo>
                <a:lnTo>
                  <a:pt x="14" y="3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39" name="Freeform 721"/>
          <p:cNvSpPr>
            <a:spLocks/>
          </p:cNvSpPr>
          <p:nvPr/>
        </p:nvSpPr>
        <p:spPr bwMode="auto">
          <a:xfrm>
            <a:off x="5268913" y="9042400"/>
            <a:ext cx="25400" cy="47625"/>
          </a:xfrm>
          <a:custGeom>
            <a:avLst/>
            <a:gdLst>
              <a:gd name="T0" fmla="*/ 0 w 16"/>
              <a:gd name="T1" fmla="*/ 0 h 30"/>
              <a:gd name="T2" fmla="*/ 2147483647 w 16"/>
              <a:gd name="T3" fmla="*/ 2147483647 h 30"/>
              <a:gd name="T4" fmla="*/ 2147483647 w 16"/>
              <a:gd name="T5" fmla="*/ 2147483647 h 30"/>
              <a:gd name="T6" fmla="*/ 0 60000 65536"/>
              <a:gd name="T7" fmla="*/ 0 60000 65536"/>
              <a:gd name="T8" fmla="*/ 0 60000 65536"/>
              <a:gd name="T9" fmla="*/ 0 w 16"/>
              <a:gd name="T10" fmla="*/ 0 h 30"/>
              <a:gd name="T11" fmla="*/ 16 w 16"/>
              <a:gd name="T12" fmla="*/ 30 h 30"/>
            </a:gdLst>
            <a:ahLst/>
            <a:cxnLst>
              <a:cxn ang="T6">
                <a:pos x="T0" y="T1"/>
              </a:cxn>
              <a:cxn ang="T7">
                <a:pos x="T2" y="T3"/>
              </a:cxn>
              <a:cxn ang="T8">
                <a:pos x="T4" y="T5"/>
              </a:cxn>
            </a:cxnLst>
            <a:rect l="T9" t="T10" r="T11" b="T12"/>
            <a:pathLst>
              <a:path w="16" h="30">
                <a:moveTo>
                  <a:pt x="0" y="0"/>
                </a:moveTo>
                <a:lnTo>
                  <a:pt x="5" y="11"/>
                </a:lnTo>
                <a:lnTo>
                  <a:pt x="16" y="3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40" name="Line 722"/>
          <p:cNvSpPr>
            <a:spLocks noChangeShapeType="1"/>
          </p:cNvSpPr>
          <p:nvPr/>
        </p:nvSpPr>
        <p:spPr bwMode="auto">
          <a:xfrm>
            <a:off x="5305425" y="9117013"/>
            <a:ext cx="30163" cy="4921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41" name="Freeform 723"/>
          <p:cNvSpPr>
            <a:spLocks/>
          </p:cNvSpPr>
          <p:nvPr/>
        </p:nvSpPr>
        <p:spPr bwMode="auto">
          <a:xfrm>
            <a:off x="5354638" y="9188450"/>
            <a:ext cx="33337" cy="44450"/>
          </a:xfrm>
          <a:custGeom>
            <a:avLst/>
            <a:gdLst>
              <a:gd name="T0" fmla="*/ 0 w 21"/>
              <a:gd name="T1" fmla="*/ 0 h 28"/>
              <a:gd name="T2" fmla="*/ 2147483647 w 21"/>
              <a:gd name="T3" fmla="*/ 2147483647 h 28"/>
              <a:gd name="T4" fmla="*/ 2147483647 w 21"/>
              <a:gd name="T5" fmla="*/ 2147483647 h 28"/>
              <a:gd name="T6" fmla="*/ 0 60000 65536"/>
              <a:gd name="T7" fmla="*/ 0 60000 65536"/>
              <a:gd name="T8" fmla="*/ 0 60000 65536"/>
              <a:gd name="T9" fmla="*/ 0 w 21"/>
              <a:gd name="T10" fmla="*/ 0 h 28"/>
              <a:gd name="T11" fmla="*/ 21 w 21"/>
              <a:gd name="T12" fmla="*/ 28 h 28"/>
            </a:gdLst>
            <a:ahLst/>
            <a:cxnLst>
              <a:cxn ang="T6">
                <a:pos x="T0" y="T1"/>
              </a:cxn>
              <a:cxn ang="T7">
                <a:pos x="T2" y="T3"/>
              </a:cxn>
              <a:cxn ang="T8">
                <a:pos x="T4" y="T5"/>
              </a:cxn>
            </a:cxnLst>
            <a:rect l="T9" t="T10" r="T11" b="T12"/>
            <a:pathLst>
              <a:path w="21" h="28">
                <a:moveTo>
                  <a:pt x="0" y="0"/>
                </a:moveTo>
                <a:lnTo>
                  <a:pt x="14" y="19"/>
                </a:lnTo>
                <a:lnTo>
                  <a:pt x="21" y="2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42" name="Freeform 724"/>
          <p:cNvSpPr>
            <a:spLocks/>
          </p:cNvSpPr>
          <p:nvPr/>
        </p:nvSpPr>
        <p:spPr bwMode="auto">
          <a:xfrm>
            <a:off x="5407025" y="9255125"/>
            <a:ext cx="38100" cy="41275"/>
          </a:xfrm>
          <a:custGeom>
            <a:avLst/>
            <a:gdLst>
              <a:gd name="T0" fmla="*/ 0 w 24"/>
              <a:gd name="T1" fmla="*/ 0 h 26"/>
              <a:gd name="T2" fmla="*/ 2147483647 w 24"/>
              <a:gd name="T3" fmla="*/ 2147483647 h 26"/>
              <a:gd name="T4" fmla="*/ 2147483647 w 24"/>
              <a:gd name="T5" fmla="*/ 2147483647 h 26"/>
              <a:gd name="T6" fmla="*/ 0 60000 65536"/>
              <a:gd name="T7" fmla="*/ 0 60000 65536"/>
              <a:gd name="T8" fmla="*/ 0 60000 65536"/>
              <a:gd name="T9" fmla="*/ 0 w 24"/>
              <a:gd name="T10" fmla="*/ 0 h 26"/>
              <a:gd name="T11" fmla="*/ 24 w 24"/>
              <a:gd name="T12" fmla="*/ 26 h 26"/>
            </a:gdLst>
            <a:ahLst/>
            <a:cxnLst>
              <a:cxn ang="T6">
                <a:pos x="T0" y="T1"/>
              </a:cxn>
              <a:cxn ang="T7">
                <a:pos x="T2" y="T3"/>
              </a:cxn>
              <a:cxn ang="T8">
                <a:pos x="T4" y="T5"/>
              </a:cxn>
            </a:cxnLst>
            <a:rect l="T9" t="T10" r="T11" b="T12"/>
            <a:pathLst>
              <a:path w="24" h="26">
                <a:moveTo>
                  <a:pt x="0" y="0"/>
                </a:moveTo>
                <a:lnTo>
                  <a:pt x="5" y="7"/>
                </a:lnTo>
                <a:lnTo>
                  <a:pt x="24" y="2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43" name="Freeform 725"/>
          <p:cNvSpPr>
            <a:spLocks/>
          </p:cNvSpPr>
          <p:nvPr/>
        </p:nvSpPr>
        <p:spPr bwMode="auto">
          <a:xfrm>
            <a:off x="5464175" y="9318625"/>
            <a:ext cx="41275" cy="38100"/>
          </a:xfrm>
          <a:custGeom>
            <a:avLst/>
            <a:gdLst>
              <a:gd name="T0" fmla="*/ 0 w 26"/>
              <a:gd name="T1" fmla="*/ 0 h 24"/>
              <a:gd name="T2" fmla="*/ 2147483647 w 26"/>
              <a:gd name="T3" fmla="*/ 2147483647 h 24"/>
              <a:gd name="T4" fmla="*/ 2147483647 w 26"/>
              <a:gd name="T5" fmla="*/ 2147483647 h 24"/>
              <a:gd name="T6" fmla="*/ 0 60000 65536"/>
              <a:gd name="T7" fmla="*/ 0 60000 65536"/>
              <a:gd name="T8" fmla="*/ 0 60000 65536"/>
              <a:gd name="T9" fmla="*/ 0 w 26"/>
              <a:gd name="T10" fmla="*/ 0 h 24"/>
              <a:gd name="T11" fmla="*/ 26 w 26"/>
              <a:gd name="T12" fmla="*/ 24 h 24"/>
            </a:gdLst>
            <a:ahLst/>
            <a:cxnLst>
              <a:cxn ang="T6">
                <a:pos x="T0" y="T1"/>
              </a:cxn>
              <a:cxn ang="T7">
                <a:pos x="T2" y="T3"/>
              </a:cxn>
              <a:cxn ang="T8">
                <a:pos x="T4" y="T5"/>
              </a:cxn>
            </a:cxnLst>
            <a:rect l="T9" t="T10" r="T11" b="T12"/>
            <a:pathLst>
              <a:path w="26" h="24">
                <a:moveTo>
                  <a:pt x="0" y="0"/>
                </a:moveTo>
                <a:lnTo>
                  <a:pt x="23" y="22"/>
                </a:lnTo>
                <a:lnTo>
                  <a:pt x="26"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44" name="Freeform 726"/>
          <p:cNvSpPr>
            <a:spLocks/>
          </p:cNvSpPr>
          <p:nvPr/>
        </p:nvSpPr>
        <p:spPr bwMode="auto">
          <a:xfrm>
            <a:off x="5527675" y="9375775"/>
            <a:ext cx="41275" cy="33338"/>
          </a:xfrm>
          <a:custGeom>
            <a:avLst/>
            <a:gdLst>
              <a:gd name="T0" fmla="*/ 0 w 26"/>
              <a:gd name="T1" fmla="*/ 0 h 21"/>
              <a:gd name="T2" fmla="*/ 2147483647 w 26"/>
              <a:gd name="T3" fmla="*/ 2147483647 h 21"/>
              <a:gd name="T4" fmla="*/ 2147483647 w 26"/>
              <a:gd name="T5" fmla="*/ 2147483647 h 21"/>
              <a:gd name="T6" fmla="*/ 0 60000 65536"/>
              <a:gd name="T7" fmla="*/ 0 60000 65536"/>
              <a:gd name="T8" fmla="*/ 0 60000 65536"/>
              <a:gd name="T9" fmla="*/ 0 w 26"/>
              <a:gd name="T10" fmla="*/ 0 h 21"/>
              <a:gd name="T11" fmla="*/ 26 w 26"/>
              <a:gd name="T12" fmla="*/ 21 h 21"/>
            </a:gdLst>
            <a:ahLst/>
            <a:cxnLst>
              <a:cxn ang="T6">
                <a:pos x="T0" y="T1"/>
              </a:cxn>
              <a:cxn ang="T7">
                <a:pos x="T2" y="T3"/>
              </a:cxn>
              <a:cxn ang="T8">
                <a:pos x="T4" y="T5"/>
              </a:cxn>
            </a:cxnLst>
            <a:rect l="T9" t="T10" r="T11" b="T12"/>
            <a:pathLst>
              <a:path w="26" h="21">
                <a:moveTo>
                  <a:pt x="0" y="0"/>
                </a:moveTo>
                <a:lnTo>
                  <a:pt x="14" y="12"/>
                </a:lnTo>
                <a:lnTo>
                  <a:pt x="26" y="2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45" name="Freeform 727"/>
          <p:cNvSpPr>
            <a:spLocks/>
          </p:cNvSpPr>
          <p:nvPr/>
        </p:nvSpPr>
        <p:spPr bwMode="auto">
          <a:xfrm>
            <a:off x="5591175" y="9428163"/>
            <a:ext cx="49213" cy="30162"/>
          </a:xfrm>
          <a:custGeom>
            <a:avLst/>
            <a:gdLst>
              <a:gd name="T0" fmla="*/ 0 w 31"/>
              <a:gd name="T1" fmla="*/ 0 h 19"/>
              <a:gd name="T2" fmla="*/ 2147483647 w 31"/>
              <a:gd name="T3" fmla="*/ 2147483647 h 19"/>
              <a:gd name="T4" fmla="*/ 2147483647 w 31"/>
              <a:gd name="T5" fmla="*/ 2147483647 h 19"/>
              <a:gd name="T6" fmla="*/ 0 60000 65536"/>
              <a:gd name="T7" fmla="*/ 0 60000 65536"/>
              <a:gd name="T8" fmla="*/ 0 60000 65536"/>
              <a:gd name="T9" fmla="*/ 0 w 31"/>
              <a:gd name="T10" fmla="*/ 0 h 19"/>
              <a:gd name="T11" fmla="*/ 31 w 31"/>
              <a:gd name="T12" fmla="*/ 19 h 19"/>
            </a:gdLst>
            <a:ahLst/>
            <a:cxnLst>
              <a:cxn ang="T6">
                <a:pos x="T0" y="T1"/>
              </a:cxn>
              <a:cxn ang="T7">
                <a:pos x="T2" y="T3"/>
              </a:cxn>
              <a:cxn ang="T8">
                <a:pos x="T4" y="T5"/>
              </a:cxn>
            </a:cxnLst>
            <a:rect l="T9" t="T10" r="T11" b="T12"/>
            <a:pathLst>
              <a:path w="31" h="19">
                <a:moveTo>
                  <a:pt x="0" y="0"/>
                </a:moveTo>
                <a:lnTo>
                  <a:pt x="5" y="2"/>
                </a:lnTo>
                <a:lnTo>
                  <a:pt x="31"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46" name="Freeform 728"/>
          <p:cNvSpPr>
            <a:spLocks/>
          </p:cNvSpPr>
          <p:nvPr/>
        </p:nvSpPr>
        <p:spPr bwMode="auto">
          <a:xfrm>
            <a:off x="5665788" y="9472613"/>
            <a:ext cx="49212" cy="26987"/>
          </a:xfrm>
          <a:custGeom>
            <a:avLst/>
            <a:gdLst>
              <a:gd name="T0" fmla="*/ 0 w 31"/>
              <a:gd name="T1" fmla="*/ 0 h 17"/>
              <a:gd name="T2" fmla="*/ 2147483647 w 31"/>
              <a:gd name="T3" fmla="*/ 2147483647 h 17"/>
              <a:gd name="T4" fmla="*/ 2147483647 w 31"/>
              <a:gd name="T5" fmla="*/ 2147483647 h 17"/>
              <a:gd name="T6" fmla="*/ 0 60000 65536"/>
              <a:gd name="T7" fmla="*/ 0 60000 65536"/>
              <a:gd name="T8" fmla="*/ 0 60000 65536"/>
              <a:gd name="T9" fmla="*/ 0 w 31"/>
              <a:gd name="T10" fmla="*/ 0 h 17"/>
              <a:gd name="T11" fmla="*/ 31 w 31"/>
              <a:gd name="T12" fmla="*/ 17 h 17"/>
            </a:gdLst>
            <a:ahLst/>
            <a:cxnLst>
              <a:cxn ang="T6">
                <a:pos x="T0" y="T1"/>
              </a:cxn>
              <a:cxn ang="T7">
                <a:pos x="T2" y="T3"/>
              </a:cxn>
              <a:cxn ang="T8">
                <a:pos x="T4" y="T5"/>
              </a:cxn>
            </a:cxnLst>
            <a:rect l="T9" t="T10" r="T11" b="T12"/>
            <a:pathLst>
              <a:path w="31" h="17">
                <a:moveTo>
                  <a:pt x="0" y="0"/>
                </a:moveTo>
                <a:lnTo>
                  <a:pt x="24" y="14"/>
                </a:lnTo>
                <a:lnTo>
                  <a:pt x="31" y="1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47" name="Freeform 729"/>
          <p:cNvSpPr>
            <a:spLocks/>
          </p:cNvSpPr>
          <p:nvPr/>
        </p:nvSpPr>
        <p:spPr bwMode="auto">
          <a:xfrm>
            <a:off x="5740400" y="9510713"/>
            <a:ext cx="53975" cy="25400"/>
          </a:xfrm>
          <a:custGeom>
            <a:avLst/>
            <a:gdLst>
              <a:gd name="T0" fmla="*/ 0 w 34"/>
              <a:gd name="T1" fmla="*/ 0 h 16"/>
              <a:gd name="T2" fmla="*/ 2147483647 w 34"/>
              <a:gd name="T3" fmla="*/ 2147483647 h 16"/>
              <a:gd name="T4" fmla="*/ 2147483647 w 34"/>
              <a:gd name="T5" fmla="*/ 2147483647 h 16"/>
              <a:gd name="T6" fmla="*/ 0 60000 65536"/>
              <a:gd name="T7" fmla="*/ 0 60000 65536"/>
              <a:gd name="T8" fmla="*/ 0 60000 65536"/>
              <a:gd name="T9" fmla="*/ 0 w 34"/>
              <a:gd name="T10" fmla="*/ 0 h 16"/>
              <a:gd name="T11" fmla="*/ 34 w 34"/>
              <a:gd name="T12" fmla="*/ 16 h 16"/>
            </a:gdLst>
            <a:ahLst/>
            <a:cxnLst>
              <a:cxn ang="T6">
                <a:pos x="T0" y="T1"/>
              </a:cxn>
              <a:cxn ang="T7">
                <a:pos x="T2" y="T3"/>
              </a:cxn>
              <a:cxn ang="T8">
                <a:pos x="T4" y="T5"/>
              </a:cxn>
            </a:cxnLst>
            <a:rect l="T9" t="T10" r="T11" b="T12"/>
            <a:pathLst>
              <a:path w="34" h="16">
                <a:moveTo>
                  <a:pt x="0" y="0"/>
                </a:moveTo>
                <a:lnTo>
                  <a:pt x="12" y="7"/>
                </a:lnTo>
                <a:lnTo>
                  <a:pt x="34" y="1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48" name="Line 730"/>
          <p:cNvSpPr>
            <a:spLocks noChangeShapeType="1"/>
          </p:cNvSpPr>
          <p:nvPr/>
        </p:nvSpPr>
        <p:spPr bwMode="auto">
          <a:xfrm>
            <a:off x="5819775" y="9544050"/>
            <a:ext cx="52388" cy="1905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49" name="Freeform 731"/>
          <p:cNvSpPr>
            <a:spLocks/>
          </p:cNvSpPr>
          <p:nvPr/>
        </p:nvSpPr>
        <p:spPr bwMode="auto">
          <a:xfrm>
            <a:off x="5899150" y="9571038"/>
            <a:ext cx="55563" cy="14287"/>
          </a:xfrm>
          <a:custGeom>
            <a:avLst/>
            <a:gdLst>
              <a:gd name="T0" fmla="*/ 0 w 35"/>
              <a:gd name="T1" fmla="*/ 0 h 9"/>
              <a:gd name="T2" fmla="*/ 2147483647 w 35"/>
              <a:gd name="T3" fmla="*/ 2147483647 h 9"/>
              <a:gd name="T4" fmla="*/ 2147483647 w 35"/>
              <a:gd name="T5" fmla="*/ 2147483647 h 9"/>
              <a:gd name="T6" fmla="*/ 0 60000 65536"/>
              <a:gd name="T7" fmla="*/ 0 60000 65536"/>
              <a:gd name="T8" fmla="*/ 0 60000 65536"/>
              <a:gd name="T9" fmla="*/ 0 w 35"/>
              <a:gd name="T10" fmla="*/ 0 h 9"/>
              <a:gd name="T11" fmla="*/ 35 w 35"/>
              <a:gd name="T12" fmla="*/ 9 h 9"/>
            </a:gdLst>
            <a:ahLst/>
            <a:cxnLst>
              <a:cxn ang="T6">
                <a:pos x="T0" y="T1"/>
              </a:cxn>
              <a:cxn ang="T7">
                <a:pos x="T2" y="T3"/>
              </a:cxn>
              <a:cxn ang="T8">
                <a:pos x="T4" y="T5"/>
              </a:cxn>
            </a:cxnLst>
            <a:rect l="T9" t="T10" r="T11" b="T12"/>
            <a:pathLst>
              <a:path w="35" h="9">
                <a:moveTo>
                  <a:pt x="0" y="0"/>
                </a:moveTo>
                <a:lnTo>
                  <a:pt x="23" y="7"/>
                </a:lnTo>
                <a:lnTo>
                  <a:pt x="35" y="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50" name="Freeform 732"/>
          <p:cNvSpPr>
            <a:spLocks/>
          </p:cNvSpPr>
          <p:nvPr/>
        </p:nvSpPr>
        <p:spPr bwMode="auto">
          <a:xfrm>
            <a:off x="5981700" y="9590088"/>
            <a:ext cx="55563" cy="11112"/>
          </a:xfrm>
          <a:custGeom>
            <a:avLst/>
            <a:gdLst>
              <a:gd name="T0" fmla="*/ 0 w 35"/>
              <a:gd name="T1" fmla="*/ 0 h 7"/>
              <a:gd name="T2" fmla="*/ 2147483647 w 35"/>
              <a:gd name="T3" fmla="*/ 2147483647 h 7"/>
              <a:gd name="T4" fmla="*/ 2147483647 w 35"/>
              <a:gd name="T5" fmla="*/ 2147483647 h 7"/>
              <a:gd name="T6" fmla="*/ 0 60000 65536"/>
              <a:gd name="T7" fmla="*/ 0 60000 65536"/>
              <a:gd name="T8" fmla="*/ 0 60000 65536"/>
              <a:gd name="T9" fmla="*/ 0 w 35"/>
              <a:gd name="T10" fmla="*/ 0 h 7"/>
              <a:gd name="T11" fmla="*/ 35 w 35"/>
              <a:gd name="T12" fmla="*/ 7 h 7"/>
            </a:gdLst>
            <a:ahLst/>
            <a:cxnLst>
              <a:cxn ang="T6">
                <a:pos x="T0" y="T1"/>
              </a:cxn>
              <a:cxn ang="T7">
                <a:pos x="T2" y="T3"/>
              </a:cxn>
              <a:cxn ang="T8">
                <a:pos x="T4" y="T5"/>
              </a:cxn>
            </a:cxnLst>
            <a:rect l="T9" t="T10" r="T11" b="T12"/>
            <a:pathLst>
              <a:path w="35" h="7">
                <a:moveTo>
                  <a:pt x="0" y="0"/>
                </a:moveTo>
                <a:lnTo>
                  <a:pt x="9" y="2"/>
                </a:lnTo>
                <a:lnTo>
                  <a:pt x="35" y="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51" name="Freeform 733"/>
          <p:cNvSpPr>
            <a:spLocks/>
          </p:cNvSpPr>
          <p:nvPr/>
        </p:nvSpPr>
        <p:spPr bwMode="auto">
          <a:xfrm>
            <a:off x="6067425" y="9604375"/>
            <a:ext cx="55563" cy="3175"/>
          </a:xfrm>
          <a:custGeom>
            <a:avLst/>
            <a:gdLst>
              <a:gd name="T0" fmla="*/ 0 w 35"/>
              <a:gd name="T1" fmla="*/ 0 h 2"/>
              <a:gd name="T2" fmla="*/ 2147483647 w 35"/>
              <a:gd name="T3" fmla="*/ 2147483647 h 2"/>
              <a:gd name="T4" fmla="*/ 2147483647 w 35"/>
              <a:gd name="T5" fmla="*/ 2147483647 h 2"/>
              <a:gd name="T6" fmla="*/ 0 60000 65536"/>
              <a:gd name="T7" fmla="*/ 0 60000 65536"/>
              <a:gd name="T8" fmla="*/ 0 60000 65536"/>
              <a:gd name="T9" fmla="*/ 0 w 35"/>
              <a:gd name="T10" fmla="*/ 0 h 2"/>
              <a:gd name="T11" fmla="*/ 35 w 35"/>
              <a:gd name="T12" fmla="*/ 2 h 2"/>
            </a:gdLst>
            <a:ahLst/>
            <a:cxnLst>
              <a:cxn ang="T6">
                <a:pos x="T0" y="T1"/>
              </a:cxn>
              <a:cxn ang="T7">
                <a:pos x="T2" y="T3"/>
              </a:cxn>
              <a:cxn ang="T8">
                <a:pos x="T4" y="T5"/>
              </a:cxn>
            </a:cxnLst>
            <a:rect l="T9" t="T10" r="T11" b="T12"/>
            <a:pathLst>
              <a:path w="35" h="2">
                <a:moveTo>
                  <a:pt x="0" y="0"/>
                </a:moveTo>
                <a:lnTo>
                  <a:pt x="33" y="2"/>
                </a:lnTo>
                <a:lnTo>
                  <a:pt x="35"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52" name="Freeform 734"/>
          <p:cNvSpPr>
            <a:spLocks/>
          </p:cNvSpPr>
          <p:nvPr/>
        </p:nvSpPr>
        <p:spPr bwMode="auto">
          <a:xfrm>
            <a:off x="6149975" y="9607550"/>
            <a:ext cx="55563" cy="1588"/>
          </a:xfrm>
          <a:custGeom>
            <a:avLst/>
            <a:gdLst>
              <a:gd name="T0" fmla="*/ 0 w 35"/>
              <a:gd name="T1" fmla="*/ 0 h 1588"/>
              <a:gd name="T2" fmla="*/ 2147483647 w 35"/>
              <a:gd name="T3" fmla="*/ 0 h 1588"/>
              <a:gd name="T4" fmla="*/ 2147483647 w 35"/>
              <a:gd name="T5" fmla="*/ 0 h 1588"/>
              <a:gd name="T6" fmla="*/ 0 60000 65536"/>
              <a:gd name="T7" fmla="*/ 0 60000 65536"/>
              <a:gd name="T8" fmla="*/ 0 60000 65536"/>
              <a:gd name="T9" fmla="*/ 0 w 35"/>
              <a:gd name="T10" fmla="*/ 0 h 1588"/>
              <a:gd name="T11" fmla="*/ 35 w 35"/>
              <a:gd name="T12" fmla="*/ 1588 h 1588"/>
            </a:gdLst>
            <a:ahLst/>
            <a:cxnLst>
              <a:cxn ang="T6">
                <a:pos x="T0" y="T1"/>
              </a:cxn>
              <a:cxn ang="T7">
                <a:pos x="T2" y="T3"/>
              </a:cxn>
              <a:cxn ang="T8">
                <a:pos x="T4" y="T5"/>
              </a:cxn>
            </a:cxnLst>
            <a:rect l="T9" t="T10" r="T11" b="T12"/>
            <a:pathLst>
              <a:path w="35" h="1588">
                <a:moveTo>
                  <a:pt x="0" y="0"/>
                </a:moveTo>
                <a:lnTo>
                  <a:pt x="21" y="0"/>
                </a:lnTo>
                <a:lnTo>
                  <a:pt x="3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53" name="Freeform 735"/>
          <p:cNvSpPr>
            <a:spLocks/>
          </p:cNvSpPr>
          <p:nvPr/>
        </p:nvSpPr>
        <p:spPr bwMode="auto">
          <a:xfrm>
            <a:off x="6235700" y="9601200"/>
            <a:ext cx="57150" cy="3175"/>
          </a:xfrm>
          <a:custGeom>
            <a:avLst/>
            <a:gdLst>
              <a:gd name="T0" fmla="*/ 0 w 36"/>
              <a:gd name="T1" fmla="*/ 2147483647 h 2"/>
              <a:gd name="T2" fmla="*/ 2147483647 w 36"/>
              <a:gd name="T3" fmla="*/ 2147483647 h 2"/>
              <a:gd name="T4" fmla="*/ 2147483647 w 36"/>
              <a:gd name="T5" fmla="*/ 0 h 2"/>
              <a:gd name="T6" fmla="*/ 0 60000 65536"/>
              <a:gd name="T7" fmla="*/ 0 60000 65536"/>
              <a:gd name="T8" fmla="*/ 0 60000 65536"/>
              <a:gd name="T9" fmla="*/ 0 w 36"/>
              <a:gd name="T10" fmla="*/ 0 h 2"/>
              <a:gd name="T11" fmla="*/ 36 w 36"/>
              <a:gd name="T12" fmla="*/ 2 h 2"/>
            </a:gdLst>
            <a:ahLst/>
            <a:cxnLst>
              <a:cxn ang="T6">
                <a:pos x="T0" y="T1"/>
              </a:cxn>
              <a:cxn ang="T7">
                <a:pos x="T2" y="T3"/>
              </a:cxn>
              <a:cxn ang="T8">
                <a:pos x="T4" y="T5"/>
              </a:cxn>
            </a:cxnLst>
            <a:rect l="T9" t="T10" r="T11" b="T12"/>
            <a:pathLst>
              <a:path w="36" h="2">
                <a:moveTo>
                  <a:pt x="0" y="2"/>
                </a:moveTo>
                <a:lnTo>
                  <a:pt x="5" y="2"/>
                </a:lnTo>
                <a:lnTo>
                  <a:pt x="3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54" name="Freeform 736"/>
          <p:cNvSpPr>
            <a:spLocks/>
          </p:cNvSpPr>
          <p:nvPr/>
        </p:nvSpPr>
        <p:spPr bwMode="auto">
          <a:xfrm>
            <a:off x="6318250" y="9585325"/>
            <a:ext cx="57150" cy="11113"/>
          </a:xfrm>
          <a:custGeom>
            <a:avLst/>
            <a:gdLst>
              <a:gd name="T0" fmla="*/ 0 w 36"/>
              <a:gd name="T1" fmla="*/ 2147483647 h 7"/>
              <a:gd name="T2" fmla="*/ 2147483647 w 36"/>
              <a:gd name="T3" fmla="*/ 2147483647 h 7"/>
              <a:gd name="T4" fmla="*/ 2147483647 w 36"/>
              <a:gd name="T5" fmla="*/ 0 h 7"/>
              <a:gd name="T6" fmla="*/ 0 60000 65536"/>
              <a:gd name="T7" fmla="*/ 0 60000 65536"/>
              <a:gd name="T8" fmla="*/ 0 60000 65536"/>
              <a:gd name="T9" fmla="*/ 0 w 36"/>
              <a:gd name="T10" fmla="*/ 0 h 7"/>
              <a:gd name="T11" fmla="*/ 36 w 36"/>
              <a:gd name="T12" fmla="*/ 7 h 7"/>
            </a:gdLst>
            <a:ahLst/>
            <a:cxnLst>
              <a:cxn ang="T6">
                <a:pos x="T0" y="T1"/>
              </a:cxn>
              <a:cxn ang="T7">
                <a:pos x="T2" y="T3"/>
              </a:cxn>
              <a:cxn ang="T8">
                <a:pos x="T4" y="T5"/>
              </a:cxn>
            </a:cxnLst>
            <a:rect l="T9" t="T10" r="T11" b="T12"/>
            <a:pathLst>
              <a:path w="36" h="7">
                <a:moveTo>
                  <a:pt x="0" y="7"/>
                </a:moveTo>
                <a:lnTo>
                  <a:pt x="31" y="3"/>
                </a:lnTo>
                <a:lnTo>
                  <a:pt x="3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55" name="Freeform 737"/>
          <p:cNvSpPr>
            <a:spLocks/>
          </p:cNvSpPr>
          <p:nvPr/>
        </p:nvSpPr>
        <p:spPr bwMode="auto">
          <a:xfrm>
            <a:off x="6400800" y="9563100"/>
            <a:ext cx="57150" cy="14288"/>
          </a:xfrm>
          <a:custGeom>
            <a:avLst/>
            <a:gdLst>
              <a:gd name="T0" fmla="*/ 0 w 36"/>
              <a:gd name="T1" fmla="*/ 2147483647 h 9"/>
              <a:gd name="T2" fmla="*/ 2147483647 w 36"/>
              <a:gd name="T3" fmla="*/ 2147483647 h 9"/>
              <a:gd name="T4" fmla="*/ 2147483647 w 36"/>
              <a:gd name="T5" fmla="*/ 0 h 9"/>
              <a:gd name="T6" fmla="*/ 0 60000 65536"/>
              <a:gd name="T7" fmla="*/ 0 60000 65536"/>
              <a:gd name="T8" fmla="*/ 0 60000 65536"/>
              <a:gd name="T9" fmla="*/ 0 w 36"/>
              <a:gd name="T10" fmla="*/ 0 h 9"/>
              <a:gd name="T11" fmla="*/ 36 w 36"/>
              <a:gd name="T12" fmla="*/ 9 h 9"/>
            </a:gdLst>
            <a:ahLst/>
            <a:cxnLst>
              <a:cxn ang="T6">
                <a:pos x="T0" y="T1"/>
              </a:cxn>
              <a:cxn ang="T7">
                <a:pos x="T2" y="T3"/>
              </a:cxn>
              <a:cxn ang="T8">
                <a:pos x="T4" y="T5"/>
              </a:cxn>
            </a:cxnLst>
            <a:rect l="T9" t="T10" r="T11" b="T12"/>
            <a:pathLst>
              <a:path w="36" h="9">
                <a:moveTo>
                  <a:pt x="0" y="9"/>
                </a:moveTo>
                <a:lnTo>
                  <a:pt x="17" y="7"/>
                </a:lnTo>
                <a:lnTo>
                  <a:pt x="3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56" name="Line 738"/>
          <p:cNvSpPr>
            <a:spLocks noChangeShapeType="1"/>
          </p:cNvSpPr>
          <p:nvPr/>
        </p:nvSpPr>
        <p:spPr bwMode="auto">
          <a:xfrm flipV="1">
            <a:off x="6483350" y="9536113"/>
            <a:ext cx="52388" cy="1905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57" name="Freeform 739"/>
          <p:cNvSpPr>
            <a:spLocks/>
          </p:cNvSpPr>
          <p:nvPr/>
        </p:nvSpPr>
        <p:spPr bwMode="auto">
          <a:xfrm>
            <a:off x="6562725" y="9499600"/>
            <a:ext cx="52388" cy="25400"/>
          </a:xfrm>
          <a:custGeom>
            <a:avLst/>
            <a:gdLst>
              <a:gd name="T0" fmla="*/ 0 w 33"/>
              <a:gd name="T1" fmla="*/ 2147483647 h 16"/>
              <a:gd name="T2" fmla="*/ 2147483647 w 33"/>
              <a:gd name="T3" fmla="*/ 2147483647 h 16"/>
              <a:gd name="T4" fmla="*/ 2147483647 w 33"/>
              <a:gd name="T5" fmla="*/ 0 h 16"/>
              <a:gd name="T6" fmla="*/ 0 60000 65536"/>
              <a:gd name="T7" fmla="*/ 0 60000 65536"/>
              <a:gd name="T8" fmla="*/ 0 60000 65536"/>
              <a:gd name="T9" fmla="*/ 0 w 33"/>
              <a:gd name="T10" fmla="*/ 0 h 16"/>
              <a:gd name="T11" fmla="*/ 33 w 33"/>
              <a:gd name="T12" fmla="*/ 16 h 16"/>
            </a:gdLst>
            <a:ahLst/>
            <a:cxnLst>
              <a:cxn ang="T6">
                <a:pos x="T0" y="T1"/>
              </a:cxn>
              <a:cxn ang="T7">
                <a:pos x="T2" y="T3"/>
              </a:cxn>
              <a:cxn ang="T8">
                <a:pos x="T4" y="T5"/>
              </a:cxn>
            </a:cxnLst>
            <a:rect l="T9" t="T10" r="T11" b="T12"/>
            <a:pathLst>
              <a:path w="33" h="16">
                <a:moveTo>
                  <a:pt x="0" y="16"/>
                </a:moveTo>
                <a:lnTo>
                  <a:pt x="23" y="5"/>
                </a:lnTo>
                <a:lnTo>
                  <a:pt x="3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58" name="Freeform 740"/>
          <p:cNvSpPr>
            <a:spLocks/>
          </p:cNvSpPr>
          <p:nvPr/>
        </p:nvSpPr>
        <p:spPr bwMode="auto">
          <a:xfrm>
            <a:off x="6640513" y="9458325"/>
            <a:ext cx="49212" cy="30163"/>
          </a:xfrm>
          <a:custGeom>
            <a:avLst/>
            <a:gdLst>
              <a:gd name="T0" fmla="*/ 0 w 31"/>
              <a:gd name="T1" fmla="*/ 2147483647 h 19"/>
              <a:gd name="T2" fmla="*/ 2147483647 w 31"/>
              <a:gd name="T3" fmla="*/ 2147483647 h 19"/>
              <a:gd name="T4" fmla="*/ 2147483647 w 31"/>
              <a:gd name="T5" fmla="*/ 0 h 19"/>
              <a:gd name="T6" fmla="*/ 0 60000 65536"/>
              <a:gd name="T7" fmla="*/ 0 60000 65536"/>
              <a:gd name="T8" fmla="*/ 0 60000 65536"/>
              <a:gd name="T9" fmla="*/ 0 w 31"/>
              <a:gd name="T10" fmla="*/ 0 h 19"/>
              <a:gd name="T11" fmla="*/ 31 w 31"/>
              <a:gd name="T12" fmla="*/ 19 h 19"/>
            </a:gdLst>
            <a:ahLst/>
            <a:cxnLst>
              <a:cxn ang="T6">
                <a:pos x="T0" y="T1"/>
              </a:cxn>
              <a:cxn ang="T7">
                <a:pos x="T2" y="T3"/>
              </a:cxn>
              <a:cxn ang="T8">
                <a:pos x="T4" y="T5"/>
              </a:cxn>
            </a:cxnLst>
            <a:rect l="T9" t="T10" r="T11" b="T12"/>
            <a:pathLst>
              <a:path w="31" h="19">
                <a:moveTo>
                  <a:pt x="0" y="19"/>
                </a:moveTo>
                <a:lnTo>
                  <a:pt x="10" y="14"/>
                </a:lnTo>
                <a:lnTo>
                  <a:pt x="3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59" name="Freeform 741"/>
          <p:cNvSpPr>
            <a:spLocks/>
          </p:cNvSpPr>
          <p:nvPr/>
        </p:nvSpPr>
        <p:spPr bwMode="auto">
          <a:xfrm>
            <a:off x="6711950" y="9412288"/>
            <a:ext cx="49213" cy="30162"/>
          </a:xfrm>
          <a:custGeom>
            <a:avLst/>
            <a:gdLst>
              <a:gd name="T0" fmla="*/ 0 w 31"/>
              <a:gd name="T1" fmla="*/ 2147483647 h 19"/>
              <a:gd name="T2" fmla="*/ 2147483647 w 31"/>
              <a:gd name="T3" fmla="*/ 0 h 19"/>
              <a:gd name="T4" fmla="*/ 2147483647 w 31"/>
              <a:gd name="T5" fmla="*/ 0 h 19"/>
              <a:gd name="T6" fmla="*/ 0 60000 65536"/>
              <a:gd name="T7" fmla="*/ 0 60000 65536"/>
              <a:gd name="T8" fmla="*/ 0 60000 65536"/>
              <a:gd name="T9" fmla="*/ 0 w 31"/>
              <a:gd name="T10" fmla="*/ 0 h 19"/>
              <a:gd name="T11" fmla="*/ 31 w 31"/>
              <a:gd name="T12" fmla="*/ 19 h 19"/>
            </a:gdLst>
            <a:ahLst/>
            <a:cxnLst>
              <a:cxn ang="T6">
                <a:pos x="T0" y="T1"/>
              </a:cxn>
              <a:cxn ang="T7">
                <a:pos x="T2" y="T3"/>
              </a:cxn>
              <a:cxn ang="T8">
                <a:pos x="T4" y="T5"/>
              </a:cxn>
            </a:cxnLst>
            <a:rect l="T9" t="T10" r="T11" b="T12"/>
            <a:pathLst>
              <a:path w="31" h="19">
                <a:moveTo>
                  <a:pt x="0" y="19"/>
                </a:moveTo>
                <a:lnTo>
                  <a:pt x="29" y="0"/>
                </a:lnTo>
                <a:lnTo>
                  <a:pt x="3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60" name="Freeform 742"/>
          <p:cNvSpPr>
            <a:spLocks/>
          </p:cNvSpPr>
          <p:nvPr/>
        </p:nvSpPr>
        <p:spPr bwMode="auto">
          <a:xfrm>
            <a:off x="6780213" y="9356725"/>
            <a:ext cx="44450" cy="38100"/>
          </a:xfrm>
          <a:custGeom>
            <a:avLst/>
            <a:gdLst>
              <a:gd name="T0" fmla="*/ 0 w 28"/>
              <a:gd name="T1" fmla="*/ 2147483647 h 24"/>
              <a:gd name="T2" fmla="*/ 2147483647 w 28"/>
              <a:gd name="T3" fmla="*/ 2147483647 h 24"/>
              <a:gd name="T4" fmla="*/ 2147483647 w 28"/>
              <a:gd name="T5" fmla="*/ 0 h 24"/>
              <a:gd name="T6" fmla="*/ 0 60000 65536"/>
              <a:gd name="T7" fmla="*/ 0 60000 65536"/>
              <a:gd name="T8" fmla="*/ 0 60000 65536"/>
              <a:gd name="T9" fmla="*/ 0 w 28"/>
              <a:gd name="T10" fmla="*/ 0 h 24"/>
              <a:gd name="T11" fmla="*/ 28 w 28"/>
              <a:gd name="T12" fmla="*/ 24 h 24"/>
            </a:gdLst>
            <a:ahLst/>
            <a:cxnLst>
              <a:cxn ang="T6">
                <a:pos x="T0" y="T1"/>
              </a:cxn>
              <a:cxn ang="T7">
                <a:pos x="T2" y="T3"/>
              </a:cxn>
              <a:cxn ang="T8">
                <a:pos x="T4" y="T5"/>
              </a:cxn>
            </a:cxnLst>
            <a:rect l="T9" t="T10" r="T11" b="T12"/>
            <a:pathLst>
              <a:path w="28" h="24">
                <a:moveTo>
                  <a:pt x="0" y="24"/>
                </a:moveTo>
                <a:lnTo>
                  <a:pt x="16" y="12"/>
                </a:lnTo>
                <a:lnTo>
                  <a:pt x="28"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61" name="Freeform 743"/>
          <p:cNvSpPr>
            <a:spLocks/>
          </p:cNvSpPr>
          <p:nvPr/>
        </p:nvSpPr>
        <p:spPr bwMode="auto">
          <a:xfrm>
            <a:off x="6846888" y="9301163"/>
            <a:ext cx="38100" cy="36512"/>
          </a:xfrm>
          <a:custGeom>
            <a:avLst/>
            <a:gdLst>
              <a:gd name="T0" fmla="*/ 0 w 24"/>
              <a:gd name="T1" fmla="*/ 2147483647 h 23"/>
              <a:gd name="T2" fmla="*/ 2147483647 w 24"/>
              <a:gd name="T3" fmla="*/ 2147483647 h 23"/>
              <a:gd name="T4" fmla="*/ 2147483647 w 24"/>
              <a:gd name="T5" fmla="*/ 0 h 23"/>
              <a:gd name="T6" fmla="*/ 0 60000 65536"/>
              <a:gd name="T7" fmla="*/ 0 60000 65536"/>
              <a:gd name="T8" fmla="*/ 0 60000 65536"/>
              <a:gd name="T9" fmla="*/ 0 w 24"/>
              <a:gd name="T10" fmla="*/ 0 h 23"/>
              <a:gd name="T11" fmla="*/ 24 w 24"/>
              <a:gd name="T12" fmla="*/ 23 h 23"/>
            </a:gdLst>
            <a:ahLst/>
            <a:cxnLst>
              <a:cxn ang="T6">
                <a:pos x="T0" y="T1"/>
              </a:cxn>
              <a:cxn ang="T7">
                <a:pos x="T2" y="T3"/>
              </a:cxn>
              <a:cxn ang="T8">
                <a:pos x="T4" y="T5"/>
              </a:cxn>
            </a:cxnLst>
            <a:rect l="T9" t="T10" r="T11" b="T12"/>
            <a:pathLst>
              <a:path w="24" h="23">
                <a:moveTo>
                  <a:pt x="0" y="23"/>
                </a:moveTo>
                <a:lnTo>
                  <a:pt x="5" y="21"/>
                </a:lnTo>
                <a:lnTo>
                  <a:pt x="2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62" name="Freeform 744"/>
          <p:cNvSpPr>
            <a:spLocks/>
          </p:cNvSpPr>
          <p:nvPr/>
        </p:nvSpPr>
        <p:spPr bwMode="auto">
          <a:xfrm>
            <a:off x="6907213" y="9232900"/>
            <a:ext cx="33337" cy="44450"/>
          </a:xfrm>
          <a:custGeom>
            <a:avLst/>
            <a:gdLst>
              <a:gd name="T0" fmla="*/ 0 w 21"/>
              <a:gd name="T1" fmla="*/ 2147483647 h 28"/>
              <a:gd name="T2" fmla="*/ 2147483647 w 21"/>
              <a:gd name="T3" fmla="*/ 2147483647 h 28"/>
              <a:gd name="T4" fmla="*/ 2147483647 w 21"/>
              <a:gd name="T5" fmla="*/ 0 h 28"/>
              <a:gd name="T6" fmla="*/ 0 60000 65536"/>
              <a:gd name="T7" fmla="*/ 0 60000 65536"/>
              <a:gd name="T8" fmla="*/ 0 60000 65536"/>
              <a:gd name="T9" fmla="*/ 0 w 21"/>
              <a:gd name="T10" fmla="*/ 0 h 28"/>
              <a:gd name="T11" fmla="*/ 21 w 21"/>
              <a:gd name="T12" fmla="*/ 28 h 28"/>
            </a:gdLst>
            <a:ahLst/>
            <a:cxnLst>
              <a:cxn ang="T6">
                <a:pos x="T0" y="T1"/>
              </a:cxn>
              <a:cxn ang="T7">
                <a:pos x="T2" y="T3"/>
              </a:cxn>
              <a:cxn ang="T8">
                <a:pos x="T4" y="T5"/>
              </a:cxn>
            </a:cxnLst>
            <a:rect l="T9" t="T10" r="T11" b="T12"/>
            <a:pathLst>
              <a:path w="21" h="28">
                <a:moveTo>
                  <a:pt x="0" y="28"/>
                </a:moveTo>
                <a:lnTo>
                  <a:pt x="19" y="5"/>
                </a:lnTo>
                <a:lnTo>
                  <a:pt x="2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63" name="Freeform 745"/>
          <p:cNvSpPr>
            <a:spLocks/>
          </p:cNvSpPr>
          <p:nvPr/>
        </p:nvSpPr>
        <p:spPr bwMode="auto">
          <a:xfrm>
            <a:off x="6959600" y="9166225"/>
            <a:ext cx="34925" cy="44450"/>
          </a:xfrm>
          <a:custGeom>
            <a:avLst/>
            <a:gdLst>
              <a:gd name="T0" fmla="*/ 0 w 22"/>
              <a:gd name="T1" fmla="*/ 2147483647 h 28"/>
              <a:gd name="T2" fmla="*/ 2147483647 w 22"/>
              <a:gd name="T3" fmla="*/ 2147483647 h 28"/>
              <a:gd name="T4" fmla="*/ 2147483647 w 22"/>
              <a:gd name="T5" fmla="*/ 0 h 28"/>
              <a:gd name="T6" fmla="*/ 0 60000 65536"/>
              <a:gd name="T7" fmla="*/ 0 60000 65536"/>
              <a:gd name="T8" fmla="*/ 0 60000 65536"/>
              <a:gd name="T9" fmla="*/ 0 w 22"/>
              <a:gd name="T10" fmla="*/ 0 h 28"/>
              <a:gd name="T11" fmla="*/ 22 w 22"/>
              <a:gd name="T12" fmla="*/ 28 h 28"/>
            </a:gdLst>
            <a:ahLst/>
            <a:cxnLst>
              <a:cxn ang="T6">
                <a:pos x="T0" y="T1"/>
              </a:cxn>
              <a:cxn ang="T7">
                <a:pos x="T2" y="T3"/>
              </a:cxn>
              <a:cxn ang="T8">
                <a:pos x="T4" y="T5"/>
              </a:cxn>
            </a:cxnLst>
            <a:rect l="T9" t="T10" r="T11" b="T12"/>
            <a:pathLst>
              <a:path w="22" h="28">
                <a:moveTo>
                  <a:pt x="0" y="28"/>
                </a:moveTo>
                <a:lnTo>
                  <a:pt x="10" y="16"/>
                </a:lnTo>
                <a:lnTo>
                  <a:pt x="2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64" name="Line 746"/>
          <p:cNvSpPr>
            <a:spLocks noChangeShapeType="1"/>
          </p:cNvSpPr>
          <p:nvPr/>
        </p:nvSpPr>
        <p:spPr bwMode="auto">
          <a:xfrm>
            <a:off x="7008813" y="9142413"/>
            <a:ext cx="1587" cy="158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65" name="Line 747"/>
          <p:cNvSpPr>
            <a:spLocks noChangeShapeType="1"/>
          </p:cNvSpPr>
          <p:nvPr/>
        </p:nvSpPr>
        <p:spPr bwMode="auto">
          <a:xfrm flipV="1">
            <a:off x="7008813" y="9094788"/>
            <a:ext cx="25400" cy="4762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66" name="Freeform 748"/>
          <p:cNvSpPr>
            <a:spLocks/>
          </p:cNvSpPr>
          <p:nvPr/>
        </p:nvSpPr>
        <p:spPr bwMode="auto">
          <a:xfrm>
            <a:off x="7050088" y="9018588"/>
            <a:ext cx="22225" cy="49212"/>
          </a:xfrm>
          <a:custGeom>
            <a:avLst/>
            <a:gdLst>
              <a:gd name="T0" fmla="*/ 0 w 14"/>
              <a:gd name="T1" fmla="*/ 2147483647 h 31"/>
              <a:gd name="T2" fmla="*/ 2147483647 w 14"/>
              <a:gd name="T3" fmla="*/ 2147483647 h 31"/>
              <a:gd name="T4" fmla="*/ 2147483647 w 14"/>
              <a:gd name="T5" fmla="*/ 0 h 31"/>
              <a:gd name="T6" fmla="*/ 0 60000 65536"/>
              <a:gd name="T7" fmla="*/ 0 60000 65536"/>
              <a:gd name="T8" fmla="*/ 0 60000 65536"/>
              <a:gd name="T9" fmla="*/ 0 w 14"/>
              <a:gd name="T10" fmla="*/ 0 h 31"/>
              <a:gd name="T11" fmla="*/ 14 w 14"/>
              <a:gd name="T12" fmla="*/ 31 h 31"/>
            </a:gdLst>
            <a:ahLst/>
            <a:cxnLst>
              <a:cxn ang="T6">
                <a:pos x="T0" y="T1"/>
              </a:cxn>
              <a:cxn ang="T7">
                <a:pos x="T2" y="T3"/>
              </a:cxn>
              <a:cxn ang="T8">
                <a:pos x="T4" y="T5"/>
              </a:cxn>
            </a:cxnLst>
            <a:rect l="T9" t="T10" r="T11" b="T12"/>
            <a:pathLst>
              <a:path w="14" h="31">
                <a:moveTo>
                  <a:pt x="0" y="31"/>
                </a:moveTo>
                <a:lnTo>
                  <a:pt x="12" y="10"/>
                </a:lnTo>
                <a:lnTo>
                  <a:pt x="1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67" name="Freeform 749"/>
          <p:cNvSpPr>
            <a:spLocks/>
          </p:cNvSpPr>
          <p:nvPr/>
        </p:nvSpPr>
        <p:spPr bwMode="auto">
          <a:xfrm>
            <a:off x="7088188" y="8936038"/>
            <a:ext cx="17462" cy="57150"/>
          </a:xfrm>
          <a:custGeom>
            <a:avLst/>
            <a:gdLst>
              <a:gd name="T0" fmla="*/ 0 w 11"/>
              <a:gd name="T1" fmla="*/ 2147483647 h 36"/>
              <a:gd name="T2" fmla="*/ 2147483647 w 11"/>
              <a:gd name="T3" fmla="*/ 2147483647 h 36"/>
              <a:gd name="T4" fmla="*/ 2147483647 w 11"/>
              <a:gd name="T5" fmla="*/ 0 h 36"/>
              <a:gd name="T6" fmla="*/ 0 60000 65536"/>
              <a:gd name="T7" fmla="*/ 0 60000 65536"/>
              <a:gd name="T8" fmla="*/ 0 60000 65536"/>
              <a:gd name="T9" fmla="*/ 0 w 11"/>
              <a:gd name="T10" fmla="*/ 0 h 36"/>
              <a:gd name="T11" fmla="*/ 11 w 11"/>
              <a:gd name="T12" fmla="*/ 36 h 36"/>
            </a:gdLst>
            <a:ahLst/>
            <a:cxnLst>
              <a:cxn ang="T6">
                <a:pos x="T0" y="T1"/>
              </a:cxn>
              <a:cxn ang="T7">
                <a:pos x="T2" y="T3"/>
              </a:cxn>
              <a:cxn ang="T8">
                <a:pos x="T4" y="T5"/>
              </a:cxn>
            </a:cxnLst>
            <a:rect l="T9" t="T10" r="T11" b="T12"/>
            <a:pathLst>
              <a:path w="11" h="36">
                <a:moveTo>
                  <a:pt x="0" y="36"/>
                </a:moveTo>
                <a:lnTo>
                  <a:pt x="2" y="24"/>
                </a:lnTo>
                <a:lnTo>
                  <a:pt x="1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68" name="Freeform 750"/>
          <p:cNvSpPr>
            <a:spLocks/>
          </p:cNvSpPr>
          <p:nvPr/>
        </p:nvSpPr>
        <p:spPr bwMode="auto">
          <a:xfrm>
            <a:off x="7113588" y="8858250"/>
            <a:ext cx="19050" cy="52388"/>
          </a:xfrm>
          <a:custGeom>
            <a:avLst/>
            <a:gdLst>
              <a:gd name="T0" fmla="*/ 0 w 12"/>
              <a:gd name="T1" fmla="*/ 2147483647 h 33"/>
              <a:gd name="T2" fmla="*/ 2147483647 w 12"/>
              <a:gd name="T3" fmla="*/ 0 h 33"/>
              <a:gd name="T4" fmla="*/ 2147483647 w 12"/>
              <a:gd name="T5" fmla="*/ 0 h 33"/>
              <a:gd name="T6" fmla="*/ 0 60000 65536"/>
              <a:gd name="T7" fmla="*/ 0 60000 65536"/>
              <a:gd name="T8" fmla="*/ 0 60000 65536"/>
              <a:gd name="T9" fmla="*/ 0 w 12"/>
              <a:gd name="T10" fmla="*/ 0 h 33"/>
              <a:gd name="T11" fmla="*/ 12 w 12"/>
              <a:gd name="T12" fmla="*/ 33 h 33"/>
            </a:gdLst>
            <a:ahLst/>
            <a:cxnLst>
              <a:cxn ang="T6">
                <a:pos x="T0" y="T1"/>
              </a:cxn>
              <a:cxn ang="T7">
                <a:pos x="T2" y="T3"/>
              </a:cxn>
              <a:cxn ang="T8">
                <a:pos x="T4" y="T5"/>
              </a:cxn>
            </a:cxnLst>
            <a:rect l="T9" t="T10" r="T11" b="T12"/>
            <a:pathLst>
              <a:path w="12" h="33">
                <a:moveTo>
                  <a:pt x="0" y="33"/>
                </a:moveTo>
                <a:lnTo>
                  <a:pt x="1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69" name="Freeform 751"/>
          <p:cNvSpPr>
            <a:spLocks/>
          </p:cNvSpPr>
          <p:nvPr/>
        </p:nvSpPr>
        <p:spPr bwMode="auto">
          <a:xfrm>
            <a:off x="7135813" y="8775700"/>
            <a:ext cx="11112" cy="52388"/>
          </a:xfrm>
          <a:custGeom>
            <a:avLst/>
            <a:gdLst>
              <a:gd name="T0" fmla="*/ 0 w 7"/>
              <a:gd name="T1" fmla="*/ 2147483647 h 33"/>
              <a:gd name="T2" fmla="*/ 2147483647 w 7"/>
              <a:gd name="T3" fmla="*/ 2147483647 h 33"/>
              <a:gd name="T4" fmla="*/ 2147483647 w 7"/>
              <a:gd name="T5" fmla="*/ 0 h 33"/>
              <a:gd name="T6" fmla="*/ 0 60000 65536"/>
              <a:gd name="T7" fmla="*/ 0 60000 65536"/>
              <a:gd name="T8" fmla="*/ 0 60000 65536"/>
              <a:gd name="T9" fmla="*/ 0 w 7"/>
              <a:gd name="T10" fmla="*/ 0 h 33"/>
              <a:gd name="T11" fmla="*/ 7 w 7"/>
              <a:gd name="T12" fmla="*/ 33 h 33"/>
            </a:gdLst>
            <a:ahLst/>
            <a:cxnLst>
              <a:cxn ang="T6">
                <a:pos x="T0" y="T1"/>
              </a:cxn>
              <a:cxn ang="T7">
                <a:pos x="T2" y="T3"/>
              </a:cxn>
              <a:cxn ang="T8">
                <a:pos x="T4" y="T5"/>
              </a:cxn>
            </a:cxnLst>
            <a:rect l="T9" t="T10" r="T11" b="T12"/>
            <a:pathLst>
              <a:path w="7" h="33">
                <a:moveTo>
                  <a:pt x="0" y="33"/>
                </a:moveTo>
                <a:lnTo>
                  <a:pt x="5" y="14"/>
                </a:lnTo>
                <a:lnTo>
                  <a:pt x="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70" name="Freeform 752"/>
          <p:cNvSpPr>
            <a:spLocks/>
          </p:cNvSpPr>
          <p:nvPr/>
        </p:nvSpPr>
        <p:spPr bwMode="auto">
          <a:xfrm>
            <a:off x="7151688" y="8689975"/>
            <a:ext cx="6350" cy="55563"/>
          </a:xfrm>
          <a:custGeom>
            <a:avLst/>
            <a:gdLst>
              <a:gd name="T0" fmla="*/ 0 w 4"/>
              <a:gd name="T1" fmla="*/ 2147483647 h 35"/>
              <a:gd name="T2" fmla="*/ 2147483647 w 4"/>
              <a:gd name="T3" fmla="*/ 2147483647 h 35"/>
              <a:gd name="T4" fmla="*/ 2147483647 w 4"/>
              <a:gd name="T5" fmla="*/ 0 h 35"/>
              <a:gd name="T6" fmla="*/ 0 60000 65536"/>
              <a:gd name="T7" fmla="*/ 0 60000 65536"/>
              <a:gd name="T8" fmla="*/ 0 60000 65536"/>
              <a:gd name="T9" fmla="*/ 0 w 4"/>
              <a:gd name="T10" fmla="*/ 0 h 35"/>
              <a:gd name="T11" fmla="*/ 4 w 4"/>
              <a:gd name="T12" fmla="*/ 35 h 35"/>
            </a:gdLst>
            <a:ahLst/>
            <a:cxnLst>
              <a:cxn ang="T6">
                <a:pos x="T0" y="T1"/>
              </a:cxn>
              <a:cxn ang="T7">
                <a:pos x="T2" y="T3"/>
              </a:cxn>
              <a:cxn ang="T8">
                <a:pos x="T4" y="T5"/>
              </a:cxn>
            </a:cxnLst>
            <a:rect l="T9" t="T10" r="T11" b="T12"/>
            <a:pathLst>
              <a:path w="4" h="35">
                <a:moveTo>
                  <a:pt x="0" y="35"/>
                </a:moveTo>
                <a:lnTo>
                  <a:pt x="2" y="30"/>
                </a:lnTo>
                <a:lnTo>
                  <a:pt x="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71" name="Line 753"/>
          <p:cNvSpPr>
            <a:spLocks noChangeShapeType="1"/>
          </p:cNvSpPr>
          <p:nvPr/>
        </p:nvSpPr>
        <p:spPr bwMode="auto">
          <a:xfrm flipV="1">
            <a:off x="7158038" y="8613775"/>
            <a:ext cx="4762" cy="492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72" name="Freeform 754"/>
          <p:cNvSpPr>
            <a:spLocks/>
          </p:cNvSpPr>
          <p:nvPr/>
        </p:nvSpPr>
        <p:spPr bwMode="auto">
          <a:xfrm>
            <a:off x="1611313" y="8797925"/>
            <a:ext cx="65087" cy="93663"/>
          </a:xfrm>
          <a:custGeom>
            <a:avLst/>
            <a:gdLst>
              <a:gd name="T0" fmla="*/ 0 w 41"/>
              <a:gd name="T1" fmla="*/ 0 h 59"/>
              <a:gd name="T2" fmla="*/ 2147483647 w 41"/>
              <a:gd name="T3" fmla="*/ 2147483647 h 59"/>
              <a:gd name="T4" fmla="*/ 2147483647 w 41"/>
              <a:gd name="T5" fmla="*/ 2147483647 h 59"/>
              <a:gd name="T6" fmla="*/ 2147483647 w 41"/>
              <a:gd name="T7" fmla="*/ 2147483647 h 59"/>
              <a:gd name="T8" fmla="*/ 0 60000 65536"/>
              <a:gd name="T9" fmla="*/ 0 60000 65536"/>
              <a:gd name="T10" fmla="*/ 0 60000 65536"/>
              <a:gd name="T11" fmla="*/ 0 60000 65536"/>
              <a:gd name="T12" fmla="*/ 0 w 41"/>
              <a:gd name="T13" fmla="*/ 0 h 59"/>
              <a:gd name="T14" fmla="*/ 41 w 41"/>
              <a:gd name="T15" fmla="*/ 59 h 59"/>
            </a:gdLst>
            <a:ahLst/>
            <a:cxnLst>
              <a:cxn ang="T8">
                <a:pos x="T0" y="T1"/>
              </a:cxn>
              <a:cxn ang="T9">
                <a:pos x="T2" y="T3"/>
              </a:cxn>
              <a:cxn ang="T10">
                <a:pos x="T4" y="T5"/>
              </a:cxn>
              <a:cxn ang="T11">
                <a:pos x="T6" y="T7"/>
              </a:cxn>
            </a:cxnLst>
            <a:rect l="T12" t="T13" r="T14" b="T15"/>
            <a:pathLst>
              <a:path w="41" h="59">
                <a:moveTo>
                  <a:pt x="0" y="0"/>
                </a:moveTo>
                <a:lnTo>
                  <a:pt x="10" y="12"/>
                </a:lnTo>
                <a:lnTo>
                  <a:pt x="41" y="59"/>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73" name="Freeform 755"/>
          <p:cNvSpPr>
            <a:spLocks/>
          </p:cNvSpPr>
          <p:nvPr/>
        </p:nvSpPr>
        <p:spPr bwMode="auto">
          <a:xfrm>
            <a:off x="1600200" y="8813800"/>
            <a:ext cx="26988" cy="28575"/>
          </a:xfrm>
          <a:custGeom>
            <a:avLst/>
            <a:gdLst>
              <a:gd name="T0" fmla="*/ 0 w 17"/>
              <a:gd name="T1" fmla="*/ 2147483647 h 18"/>
              <a:gd name="T2" fmla="*/ 2147483647 w 17"/>
              <a:gd name="T3" fmla="*/ 2147483647 h 18"/>
              <a:gd name="T4" fmla="*/ 2147483647 w 17"/>
              <a:gd name="T5" fmla="*/ 2147483647 h 18"/>
              <a:gd name="T6" fmla="*/ 2147483647 w 17"/>
              <a:gd name="T7" fmla="*/ 2147483647 h 18"/>
              <a:gd name="T8" fmla="*/ 2147483647 w 17"/>
              <a:gd name="T9" fmla="*/ 0 h 18"/>
              <a:gd name="T10" fmla="*/ 0 60000 65536"/>
              <a:gd name="T11" fmla="*/ 0 60000 65536"/>
              <a:gd name="T12" fmla="*/ 0 60000 65536"/>
              <a:gd name="T13" fmla="*/ 0 60000 65536"/>
              <a:gd name="T14" fmla="*/ 0 60000 65536"/>
              <a:gd name="T15" fmla="*/ 0 w 17"/>
              <a:gd name="T16" fmla="*/ 0 h 18"/>
              <a:gd name="T17" fmla="*/ 17 w 17"/>
              <a:gd name="T18" fmla="*/ 18 h 18"/>
            </a:gdLst>
            <a:ahLst/>
            <a:cxnLst>
              <a:cxn ang="T10">
                <a:pos x="T0" y="T1"/>
              </a:cxn>
              <a:cxn ang="T11">
                <a:pos x="T2" y="T3"/>
              </a:cxn>
              <a:cxn ang="T12">
                <a:pos x="T4" y="T5"/>
              </a:cxn>
              <a:cxn ang="T13">
                <a:pos x="T6" y="T7"/>
              </a:cxn>
              <a:cxn ang="T14">
                <a:pos x="T8" y="T9"/>
              </a:cxn>
            </a:cxnLst>
            <a:rect l="T15" t="T16" r="T17" b="T18"/>
            <a:pathLst>
              <a:path w="17" h="18">
                <a:moveTo>
                  <a:pt x="0" y="18"/>
                </a:moveTo>
                <a:lnTo>
                  <a:pt x="3" y="16"/>
                </a:lnTo>
                <a:lnTo>
                  <a:pt x="10" y="9"/>
                </a:lnTo>
                <a:lnTo>
                  <a:pt x="17" y="2"/>
                </a:lnTo>
                <a:lnTo>
                  <a:pt x="17"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74" name="Freeform 756"/>
          <p:cNvSpPr>
            <a:spLocks/>
          </p:cNvSpPr>
          <p:nvPr/>
        </p:nvSpPr>
        <p:spPr bwMode="auto">
          <a:xfrm>
            <a:off x="1585913" y="8828088"/>
            <a:ext cx="90487" cy="63500"/>
          </a:xfrm>
          <a:custGeom>
            <a:avLst/>
            <a:gdLst>
              <a:gd name="T0" fmla="*/ 2147483647 w 57"/>
              <a:gd name="T1" fmla="*/ 2147483647 h 40"/>
              <a:gd name="T2" fmla="*/ 2147483647 w 57"/>
              <a:gd name="T3" fmla="*/ 2147483647 h 40"/>
              <a:gd name="T4" fmla="*/ 0 w 57"/>
              <a:gd name="T5" fmla="*/ 0 h 40"/>
              <a:gd name="T6" fmla="*/ 0 60000 65536"/>
              <a:gd name="T7" fmla="*/ 0 60000 65536"/>
              <a:gd name="T8" fmla="*/ 0 60000 65536"/>
              <a:gd name="T9" fmla="*/ 0 w 57"/>
              <a:gd name="T10" fmla="*/ 0 h 40"/>
              <a:gd name="T11" fmla="*/ 57 w 57"/>
              <a:gd name="T12" fmla="*/ 40 h 40"/>
            </a:gdLst>
            <a:ahLst/>
            <a:cxnLst>
              <a:cxn ang="T6">
                <a:pos x="T0" y="T1"/>
              </a:cxn>
              <a:cxn ang="T7">
                <a:pos x="T2" y="T3"/>
              </a:cxn>
              <a:cxn ang="T8">
                <a:pos x="T4" y="T5"/>
              </a:cxn>
            </a:cxnLst>
            <a:rect l="T9" t="T10" r="T11" b="T12"/>
            <a:pathLst>
              <a:path w="57" h="40">
                <a:moveTo>
                  <a:pt x="57" y="40"/>
                </a:moveTo>
                <a:lnTo>
                  <a:pt x="12" y="7"/>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75" name="Freeform 757"/>
          <p:cNvSpPr>
            <a:spLocks/>
          </p:cNvSpPr>
          <p:nvPr/>
        </p:nvSpPr>
        <p:spPr bwMode="auto">
          <a:xfrm>
            <a:off x="2017713" y="7988300"/>
            <a:ext cx="242887" cy="250825"/>
          </a:xfrm>
          <a:custGeom>
            <a:avLst/>
            <a:gdLst>
              <a:gd name="T0" fmla="*/ 0 w 153"/>
              <a:gd name="T1" fmla="*/ 2147483647 h 158"/>
              <a:gd name="T2" fmla="*/ 2147483647 w 153"/>
              <a:gd name="T3" fmla="*/ 2147483647 h 158"/>
              <a:gd name="T4" fmla="*/ 2147483647 w 153"/>
              <a:gd name="T5" fmla="*/ 2147483647 h 158"/>
              <a:gd name="T6" fmla="*/ 2147483647 w 153"/>
              <a:gd name="T7" fmla="*/ 0 h 158"/>
              <a:gd name="T8" fmla="*/ 0 60000 65536"/>
              <a:gd name="T9" fmla="*/ 0 60000 65536"/>
              <a:gd name="T10" fmla="*/ 0 60000 65536"/>
              <a:gd name="T11" fmla="*/ 0 60000 65536"/>
              <a:gd name="T12" fmla="*/ 0 w 153"/>
              <a:gd name="T13" fmla="*/ 0 h 158"/>
              <a:gd name="T14" fmla="*/ 153 w 153"/>
              <a:gd name="T15" fmla="*/ 158 h 158"/>
            </a:gdLst>
            <a:ahLst/>
            <a:cxnLst>
              <a:cxn ang="T8">
                <a:pos x="T0" y="T1"/>
              </a:cxn>
              <a:cxn ang="T9">
                <a:pos x="T2" y="T3"/>
              </a:cxn>
              <a:cxn ang="T10">
                <a:pos x="T4" y="T5"/>
              </a:cxn>
              <a:cxn ang="T11">
                <a:pos x="T6" y="T7"/>
              </a:cxn>
            </a:cxnLst>
            <a:rect l="T12" t="T13" r="T14" b="T15"/>
            <a:pathLst>
              <a:path w="153" h="158">
                <a:moveTo>
                  <a:pt x="0" y="158"/>
                </a:moveTo>
                <a:lnTo>
                  <a:pt x="14" y="144"/>
                </a:lnTo>
                <a:lnTo>
                  <a:pt x="56" y="101"/>
                </a:lnTo>
                <a:lnTo>
                  <a:pt x="153" y="0"/>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76" name="Freeform 758"/>
          <p:cNvSpPr>
            <a:spLocks/>
          </p:cNvSpPr>
          <p:nvPr/>
        </p:nvSpPr>
        <p:spPr bwMode="auto">
          <a:xfrm>
            <a:off x="1439863" y="8643938"/>
            <a:ext cx="176212" cy="184150"/>
          </a:xfrm>
          <a:custGeom>
            <a:avLst/>
            <a:gdLst>
              <a:gd name="T0" fmla="*/ 2147483647 w 111"/>
              <a:gd name="T1" fmla="*/ 2147483647 h 116"/>
              <a:gd name="T2" fmla="*/ 2147483647 w 111"/>
              <a:gd name="T3" fmla="*/ 2147483647 h 116"/>
              <a:gd name="T4" fmla="*/ 0 w 111"/>
              <a:gd name="T5" fmla="*/ 0 h 116"/>
              <a:gd name="T6" fmla="*/ 0 60000 65536"/>
              <a:gd name="T7" fmla="*/ 0 60000 65536"/>
              <a:gd name="T8" fmla="*/ 0 60000 65536"/>
              <a:gd name="T9" fmla="*/ 0 w 111"/>
              <a:gd name="T10" fmla="*/ 0 h 116"/>
              <a:gd name="T11" fmla="*/ 111 w 111"/>
              <a:gd name="T12" fmla="*/ 116 h 116"/>
            </a:gdLst>
            <a:ahLst/>
            <a:cxnLst>
              <a:cxn ang="T6">
                <a:pos x="T0" y="T1"/>
              </a:cxn>
              <a:cxn ang="T7">
                <a:pos x="T2" y="T3"/>
              </a:cxn>
              <a:cxn ang="T8">
                <a:pos x="T4" y="T5"/>
              </a:cxn>
            </a:cxnLst>
            <a:rect l="T9" t="T10" r="T11" b="T12"/>
            <a:pathLst>
              <a:path w="111" h="116">
                <a:moveTo>
                  <a:pt x="111" y="116"/>
                </a:moveTo>
                <a:lnTo>
                  <a:pt x="90" y="9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77" name="Line 759"/>
          <p:cNvSpPr>
            <a:spLocks noChangeShapeType="1"/>
          </p:cNvSpPr>
          <p:nvPr/>
        </p:nvSpPr>
        <p:spPr bwMode="auto">
          <a:xfrm>
            <a:off x="757238" y="9367838"/>
            <a:ext cx="242887" cy="158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78" name="Line 760"/>
          <p:cNvSpPr>
            <a:spLocks noChangeShapeType="1"/>
          </p:cNvSpPr>
          <p:nvPr/>
        </p:nvSpPr>
        <p:spPr bwMode="auto">
          <a:xfrm>
            <a:off x="3097213" y="8907463"/>
            <a:ext cx="1587" cy="261937"/>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79" name="Freeform 761"/>
          <p:cNvSpPr>
            <a:spLocks/>
          </p:cNvSpPr>
          <p:nvPr/>
        </p:nvSpPr>
        <p:spPr bwMode="auto">
          <a:xfrm>
            <a:off x="1503363" y="8907463"/>
            <a:ext cx="1593850" cy="1587"/>
          </a:xfrm>
          <a:custGeom>
            <a:avLst/>
            <a:gdLst>
              <a:gd name="T0" fmla="*/ 0 w 1004"/>
              <a:gd name="T1" fmla="*/ 0 h 1587"/>
              <a:gd name="T2" fmla="*/ 2147483647 w 1004"/>
              <a:gd name="T3" fmla="*/ 0 h 1587"/>
              <a:gd name="T4" fmla="*/ 2147483647 w 1004"/>
              <a:gd name="T5" fmla="*/ 0 h 1587"/>
              <a:gd name="T6" fmla="*/ 2147483647 w 1004"/>
              <a:gd name="T7" fmla="*/ 0 h 1587"/>
              <a:gd name="T8" fmla="*/ 0 60000 65536"/>
              <a:gd name="T9" fmla="*/ 0 60000 65536"/>
              <a:gd name="T10" fmla="*/ 0 60000 65536"/>
              <a:gd name="T11" fmla="*/ 0 60000 65536"/>
              <a:gd name="T12" fmla="*/ 0 w 1004"/>
              <a:gd name="T13" fmla="*/ 0 h 1587"/>
              <a:gd name="T14" fmla="*/ 1004 w 1004"/>
              <a:gd name="T15" fmla="*/ 1587 h 1587"/>
            </a:gdLst>
            <a:ahLst/>
            <a:cxnLst>
              <a:cxn ang="T8">
                <a:pos x="T0" y="T1"/>
              </a:cxn>
              <a:cxn ang="T9">
                <a:pos x="T2" y="T3"/>
              </a:cxn>
              <a:cxn ang="T10">
                <a:pos x="T4" y="T5"/>
              </a:cxn>
              <a:cxn ang="T11">
                <a:pos x="T6" y="T7"/>
              </a:cxn>
            </a:cxnLst>
            <a:rect l="T12" t="T13" r="T14" b="T15"/>
            <a:pathLst>
              <a:path w="1004" h="1587">
                <a:moveTo>
                  <a:pt x="0" y="0"/>
                </a:moveTo>
                <a:lnTo>
                  <a:pt x="118" y="0"/>
                </a:lnTo>
                <a:lnTo>
                  <a:pt x="744" y="0"/>
                </a:lnTo>
                <a:lnTo>
                  <a:pt x="1004"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80" name="Line 762"/>
          <p:cNvSpPr>
            <a:spLocks noChangeShapeType="1"/>
          </p:cNvSpPr>
          <p:nvPr/>
        </p:nvSpPr>
        <p:spPr bwMode="auto">
          <a:xfrm>
            <a:off x="1503363" y="9169400"/>
            <a:ext cx="1593850" cy="1588"/>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81" name="Line 763"/>
          <p:cNvSpPr>
            <a:spLocks noChangeShapeType="1"/>
          </p:cNvSpPr>
          <p:nvPr/>
        </p:nvSpPr>
        <p:spPr bwMode="auto">
          <a:xfrm>
            <a:off x="1503363" y="8907463"/>
            <a:ext cx="1587" cy="261937"/>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582" name="Freeform 764"/>
          <p:cNvSpPr>
            <a:spLocks/>
          </p:cNvSpPr>
          <p:nvPr/>
        </p:nvSpPr>
        <p:spPr bwMode="auto">
          <a:xfrm>
            <a:off x="6761163" y="9153525"/>
            <a:ext cx="14287" cy="247650"/>
          </a:xfrm>
          <a:custGeom>
            <a:avLst/>
            <a:gdLst>
              <a:gd name="T0" fmla="*/ 2147483647 w 9"/>
              <a:gd name="T1" fmla="*/ 0 h 156"/>
              <a:gd name="T2" fmla="*/ 2147483647 w 9"/>
              <a:gd name="T3" fmla="*/ 2147483647 h 156"/>
              <a:gd name="T4" fmla="*/ 2147483647 w 9"/>
              <a:gd name="T5" fmla="*/ 2147483647 h 156"/>
              <a:gd name="T6" fmla="*/ 0 w 9"/>
              <a:gd name="T7" fmla="*/ 2147483647 h 156"/>
              <a:gd name="T8" fmla="*/ 0 60000 65536"/>
              <a:gd name="T9" fmla="*/ 0 60000 65536"/>
              <a:gd name="T10" fmla="*/ 0 60000 65536"/>
              <a:gd name="T11" fmla="*/ 0 60000 65536"/>
              <a:gd name="T12" fmla="*/ 0 w 9"/>
              <a:gd name="T13" fmla="*/ 0 h 156"/>
              <a:gd name="T14" fmla="*/ 9 w 9"/>
              <a:gd name="T15" fmla="*/ 156 h 156"/>
            </a:gdLst>
            <a:ahLst/>
            <a:cxnLst>
              <a:cxn ang="T8">
                <a:pos x="T0" y="T1"/>
              </a:cxn>
              <a:cxn ang="T9">
                <a:pos x="T2" y="T3"/>
              </a:cxn>
              <a:cxn ang="T10">
                <a:pos x="T4" y="T5"/>
              </a:cxn>
              <a:cxn ang="T11">
                <a:pos x="T6" y="T7"/>
              </a:cxn>
            </a:cxnLst>
            <a:rect l="T12" t="T13" r="T14" b="T15"/>
            <a:pathLst>
              <a:path w="9" h="156">
                <a:moveTo>
                  <a:pt x="9" y="0"/>
                </a:moveTo>
                <a:lnTo>
                  <a:pt x="9" y="45"/>
                </a:lnTo>
                <a:lnTo>
                  <a:pt x="7" y="88"/>
                </a:lnTo>
                <a:lnTo>
                  <a:pt x="0" y="15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83" name="Freeform 765"/>
          <p:cNvSpPr>
            <a:spLocks/>
          </p:cNvSpPr>
          <p:nvPr/>
        </p:nvSpPr>
        <p:spPr bwMode="auto">
          <a:xfrm>
            <a:off x="2640013" y="8861425"/>
            <a:ext cx="427037" cy="38100"/>
          </a:xfrm>
          <a:custGeom>
            <a:avLst/>
            <a:gdLst>
              <a:gd name="T0" fmla="*/ 2147483647 w 269"/>
              <a:gd name="T1" fmla="*/ 2147483647 h 24"/>
              <a:gd name="T2" fmla="*/ 2147483647 w 269"/>
              <a:gd name="T3" fmla="*/ 2147483647 h 24"/>
              <a:gd name="T4" fmla="*/ 2147483647 w 269"/>
              <a:gd name="T5" fmla="*/ 0 h 24"/>
              <a:gd name="T6" fmla="*/ 2147483647 w 269"/>
              <a:gd name="T7" fmla="*/ 2147483647 h 24"/>
              <a:gd name="T8" fmla="*/ 2147483647 w 269"/>
              <a:gd name="T9" fmla="*/ 2147483647 h 24"/>
              <a:gd name="T10" fmla="*/ 2147483647 w 269"/>
              <a:gd name="T11" fmla="*/ 2147483647 h 24"/>
              <a:gd name="T12" fmla="*/ 2147483647 w 269"/>
              <a:gd name="T13" fmla="*/ 2147483647 h 24"/>
              <a:gd name="T14" fmla="*/ 2147483647 w 269"/>
              <a:gd name="T15" fmla="*/ 2147483647 h 24"/>
              <a:gd name="T16" fmla="*/ 2147483647 w 269"/>
              <a:gd name="T17" fmla="*/ 2147483647 h 24"/>
              <a:gd name="T18" fmla="*/ 2147483647 w 269"/>
              <a:gd name="T19" fmla="*/ 2147483647 h 24"/>
              <a:gd name="T20" fmla="*/ 2147483647 w 269"/>
              <a:gd name="T21" fmla="*/ 2147483647 h 24"/>
              <a:gd name="T22" fmla="*/ 2147483647 w 269"/>
              <a:gd name="T23" fmla="*/ 2147483647 h 24"/>
              <a:gd name="T24" fmla="*/ 0 w 269"/>
              <a:gd name="T25" fmla="*/ 2147483647 h 2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69"/>
              <a:gd name="T40" fmla="*/ 0 h 24"/>
              <a:gd name="T41" fmla="*/ 269 w 269"/>
              <a:gd name="T42" fmla="*/ 24 h 2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69" h="24">
                <a:moveTo>
                  <a:pt x="269" y="12"/>
                </a:moveTo>
                <a:lnTo>
                  <a:pt x="234" y="3"/>
                </a:lnTo>
                <a:lnTo>
                  <a:pt x="205" y="0"/>
                </a:lnTo>
                <a:lnTo>
                  <a:pt x="179" y="3"/>
                </a:lnTo>
                <a:lnTo>
                  <a:pt x="156" y="5"/>
                </a:lnTo>
                <a:lnTo>
                  <a:pt x="116" y="12"/>
                </a:lnTo>
                <a:lnTo>
                  <a:pt x="82" y="21"/>
                </a:lnTo>
                <a:lnTo>
                  <a:pt x="54" y="24"/>
                </a:lnTo>
                <a:lnTo>
                  <a:pt x="38" y="24"/>
                </a:lnTo>
                <a:lnTo>
                  <a:pt x="26" y="24"/>
                </a:lnTo>
                <a:lnTo>
                  <a:pt x="23" y="21"/>
                </a:lnTo>
                <a:lnTo>
                  <a:pt x="19" y="21"/>
                </a:lnTo>
                <a:lnTo>
                  <a:pt x="0" y="19"/>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84" name="Freeform 766"/>
          <p:cNvSpPr>
            <a:spLocks/>
          </p:cNvSpPr>
          <p:nvPr/>
        </p:nvSpPr>
        <p:spPr bwMode="auto">
          <a:xfrm>
            <a:off x="2197100" y="8891588"/>
            <a:ext cx="127000" cy="7937"/>
          </a:xfrm>
          <a:custGeom>
            <a:avLst/>
            <a:gdLst>
              <a:gd name="T0" fmla="*/ 2147483647 w 80"/>
              <a:gd name="T1" fmla="*/ 0 h 5"/>
              <a:gd name="T2" fmla="*/ 2147483647 w 80"/>
              <a:gd name="T3" fmla="*/ 2147483647 h 5"/>
              <a:gd name="T4" fmla="*/ 0 w 80"/>
              <a:gd name="T5" fmla="*/ 2147483647 h 5"/>
              <a:gd name="T6" fmla="*/ 0 60000 65536"/>
              <a:gd name="T7" fmla="*/ 0 60000 65536"/>
              <a:gd name="T8" fmla="*/ 0 60000 65536"/>
              <a:gd name="T9" fmla="*/ 0 w 80"/>
              <a:gd name="T10" fmla="*/ 0 h 5"/>
              <a:gd name="T11" fmla="*/ 80 w 80"/>
              <a:gd name="T12" fmla="*/ 5 h 5"/>
            </a:gdLst>
            <a:ahLst/>
            <a:cxnLst>
              <a:cxn ang="T6">
                <a:pos x="T0" y="T1"/>
              </a:cxn>
              <a:cxn ang="T7">
                <a:pos x="T2" y="T3"/>
              </a:cxn>
              <a:cxn ang="T8">
                <a:pos x="T4" y="T5"/>
              </a:cxn>
            </a:cxnLst>
            <a:rect l="T9" t="T10" r="T11" b="T12"/>
            <a:pathLst>
              <a:path w="80" h="5">
                <a:moveTo>
                  <a:pt x="80" y="0"/>
                </a:moveTo>
                <a:lnTo>
                  <a:pt x="35" y="5"/>
                </a:lnTo>
                <a:lnTo>
                  <a:pt x="0"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85" name="Freeform 767"/>
          <p:cNvSpPr>
            <a:spLocks/>
          </p:cNvSpPr>
          <p:nvPr/>
        </p:nvSpPr>
        <p:spPr bwMode="auto">
          <a:xfrm>
            <a:off x="1773238" y="8242300"/>
            <a:ext cx="38100" cy="555625"/>
          </a:xfrm>
          <a:custGeom>
            <a:avLst/>
            <a:gdLst>
              <a:gd name="T0" fmla="*/ 2147483647 w 24"/>
              <a:gd name="T1" fmla="*/ 2147483647 h 350"/>
              <a:gd name="T2" fmla="*/ 2147483647 w 24"/>
              <a:gd name="T3" fmla="*/ 2147483647 h 350"/>
              <a:gd name="T4" fmla="*/ 2147483647 w 24"/>
              <a:gd name="T5" fmla="*/ 2147483647 h 350"/>
              <a:gd name="T6" fmla="*/ 2147483647 w 24"/>
              <a:gd name="T7" fmla="*/ 2147483647 h 350"/>
              <a:gd name="T8" fmla="*/ 2147483647 w 24"/>
              <a:gd name="T9" fmla="*/ 2147483647 h 350"/>
              <a:gd name="T10" fmla="*/ 2147483647 w 24"/>
              <a:gd name="T11" fmla="*/ 2147483647 h 350"/>
              <a:gd name="T12" fmla="*/ 2147483647 w 24"/>
              <a:gd name="T13" fmla="*/ 2147483647 h 350"/>
              <a:gd name="T14" fmla="*/ 0 w 24"/>
              <a:gd name="T15" fmla="*/ 2147483647 h 350"/>
              <a:gd name="T16" fmla="*/ 0 w 24"/>
              <a:gd name="T17" fmla="*/ 2147483647 h 350"/>
              <a:gd name="T18" fmla="*/ 2147483647 w 24"/>
              <a:gd name="T19" fmla="*/ 2147483647 h 350"/>
              <a:gd name="T20" fmla="*/ 2147483647 w 24"/>
              <a:gd name="T21" fmla="*/ 2147483647 h 350"/>
              <a:gd name="T22" fmla="*/ 2147483647 w 24"/>
              <a:gd name="T23" fmla="*/ 2147483647 h 350"/>
              <a:gd name="T24" fmla="*/ 2147483647 w 24"/>
              <a:gd name="T25" fmla="*/ 2147483647 h 350"/>
              <a:gd name="T26" fmla="*/ 2147483647 w 24"/>
              <a:gd name="T27" fmla="*/ 2147483647 h 350"/>
              <a:gd name="T28" fmla="*/ 2147483647 w 24"/>
              <a:gd name="T29" fmla="*/ 2147483647 h 350"/>
              <a:gd name="T30" fmla="*/ 2147483647 w 24"/>
              <a:gd name="T31" fmla="*/ 2147483647 h 350"/>
              <a:gd name="T32" fmla="*/ 2147483647 w 24"/>
              <a:gd name="T33" fmla="*/ 2147483647 h 350"/>
              <a:gd name="T34" fmla="*/ 2147483647 w 24"/>
              <a:gd name="T35" fmla="*/ 2147483647 h 350"/>
              <a:gd name="T36" fmla="*/ 2147483647 w 24"/>
              <a:gd name="T37" fmla="*/ 0 h 35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350"/>
              <a:gd name="T59" fmla="*/ 24 w 24"/>
              <a:gd name="T60" fmla="*/ 350 h 35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350">
                <a:moveTo>
                  <a:pt x="21" y="350"/>
                </a:moveTo>
                <a:lnTo>
                  <a:pt x="21" y="336"/>
                </a:lnTo>
                <a:lnTo>
                  <a:pt x="21" y="315"/>
                </a:lnTo>
                <a:lnTo>
                  <a:pt x="19" y="279"/>
                </a:lnTo>
                <a:lnTo>
                  <a:pt x="12" y="225"/>
                </a:lnTo>
                <a:lnTo>
                  <a:pt x="7" y="194"/>
                </a:lnTo>
                <a:lnTo>
                  <a:pt x="2" y="166"/>
                </a:lnTo>
                <a:lnTo>
                  <a:pt x="0" y="142"/>
                </a:lnTo>
                <a:lnTo>
                  <a:pt x="0" y="119"/>
                </a:lnTo>
                <a:lnTo>
                  <a:pt x="2" y="102"/>
                </a:lnTo>
                <a:lnTo>
                  <a:pt x="10" y="85"/>
                </a:lnTo>
                <a:lnTo>
                  <a:pt x="17" y="69"/>
                </a:lnTo>
                <a:lnTo>
                  <a:pt x="24" y="50"/>
                </a:lnTo>
                <a:lnTo>
                  <a:pt x="24" y="29"/>
                </a:lnTo>
                <a:lnTo>
                  <a:pt x="24" y="19"/>
                </a:lnTo>
                <a:lnTo>
                  <a:pt x="19" y="12"/>
                </a:lnTo>
                <a:lnTo>
                  <a:pt x="17" y="5"/>
                </a:lnTo>
                <a:lnTo>
                  <a:pt x="14"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86" name="Freeform 768"/>
          <p:cNvSpPr>
            <a:spLocks/>
          </p:cNvSpPr>
          <p:nvPr/>
        </p:nvSpPr>
        <p:spPr bwMode="auto">
          <a:xfrm>
            <a:off x="1158875" y="8767763"/>
            <a:ext cx="647700" cy="22225"/>
          </a:xfrm>
          <a:custGeom>
            <a:avLst/>
            <a:gdLst>
              <a:gd name="T0" fmla="*/ 2147483647 w 408"/>
              <a:gd name="T1" fmla="*/ 2147483647 h 14"/>
              <a:gd name="T2" fmla="*/ 2147483647 w 408"/>
              <a:gd name="T3" fmla="*/ 0 h 14"/>
              <a:gd name="T4" fmla="*/ 2147483647 w 408"/>
              <a:gd name="T5" fmla="*/ 0 h 14"/>
              <a:gd name="T6" fmla="*/ 2147483647 w 408"/>
              <a:gd name="T7" fmla="*/ 2147483647 h 14"/>
              <a:gd name="T8" fmla="*/ 2147483647 w 408"/>
              <a:gd name="T9" fmla="*/ 2147483647 h 14"/>
              <a:gd name="T10" fmla="*/ 2147483647 w 408"/>
              <a:gd name="T11" fmla="*/ 2147483647 h 14"/>
              <a:gd name="T12" fmla="*/ 2147483647 w 408"/>
              <a:gd name="T13" fmla="*/ 2147483647 h 14"/>
              <a:gd name="T14" fmla="*/ 2147483647 w 408"/>
              <a:gd name="T15" fmla="*/ 2147483647 h 14"/>
              <a:gd name="T16" fmla="*/ 2147483647 w 408"/>
              <a:gd name="T17" fmla="*/ 2147483647 h 14"/>
              <a:gd name="T18" fmla="*/ 2147483647 w 408"/>
              <a:gd name="T19" fmla="*/ 2147483647 h 14"/>
              <a:gd name="T20" fmla="*/ 2147483647 w 408"/>
              <a:gd name="T21" fmla="*/ 2147483647 h 14"/>
              <a:gd name="T22" fmla="*/ 2147483647 w 408"/>
              <a:gd name="T23" fmla="*/ 2147483647 h 14"/>
              <a:gd name="T24" fmla="*/ 2147483647 w 408"/>
              <a:gd name="T25" fmla="*/ 0 h 14"/>
              <a:gd name="T26" fmla="*/ 2147483647 w 408"/>
              <a:gd name="T27" fmla="*/ 0 h 14"/>
              <a:gd name="T28" fmla="*/ 2147483647 w 408"/>
              <a:gd name="T29" fmla="*/ 0 h 14"/>
              <a:gd name="T30" fmla="*/ 2147483647 w 408"/>
              <a:gd name="T31" fmla="*/ 2147483647 h 14"/>
              <a:gd name="T32" fmla="*/ 0 w 408"/>
              <a:gd name="T33" fmla="*/ 2147483647 h 14"/>
              <a:gd name="T34" fmla="*/ 0 w 408"/>
              <a:gd name="T35" fmla="*/ 2147483647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08"/>
              <a:gd name="T55" fmla="*/ 0 h 14"/>
              <a:gd name="T56" fmla="*/ 408 w 408"/>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08" h="14">
                <a:moveTo>
                  <a:pt x="408" y="5"/>
                </a:moveTo>
                <a:lnTo>
                  <a:pt x="380" y="0"/>
                </a:lnTo>
                <a:lnTo>
                  <a:pt x="356" y="0"/>
                </a:lnTo>
                <a:lnTo>
                  <a:pt x="335" y="3"/>
                </a:lnTo>
                <a:lnTo>
                  <a:pt x="316" y="10"/>
                </a:lnTo>
                <a:lnTo>
                  <a:pt x="297" y="12"/>
                </a:lnTo>
                <a:lnTo>
                  <a:pt x="281" y="14"/>
                </a:lnTo>
                <a:lnTo>
                  <a:pt x="267" y="14"/>
                </a:lnTo>
                <a:lnTo>
                  <a:pt x="252" y="14"/>
                </a:lnTo>
                <a:lnTo>
                  <a:pt x="224" y="12"/>
                </a:lnTo>
                <a:lnTo>
                  <a:pt x="196" y="7"/>
                </a:lnTo>
                <a:lnTo>
                  <a:pt x="160" y="3"/>
                </a:lnTo>
                <a:lnTo>
                  <a:pt x="127" y="0"/>
                </a:lnTo>
                <a:lnTo>
                  <a:pt x="101" y="0"/>
                </a:lnTo>
                <a:lnTo>
                  <a:pt x="92" y="0"/>
                </a:lnTo>
                <a:lnTo>
                  <a:pt x="56" y="5"/>
                </a:lnTo>
                <a:lnTo>
                  <a:pt x="0" y="1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87" name="Freeform 769"/>
          <p:cNvSpPr>
            <a:spLocks/>
          </p:cNvSpPr>
          <p:nvPr/>
        </p:nvSpPr>
        <p:spPr bwMode="auto">
          <a:xfrm>
            <a:off x="1143000" y="8366125"/>
            <a:ext cx="646113" cy="423863"/>
          </a:xfrm>
          <a:custGeom>
            <a:avLst/>
            <a:gdLst>
              <a:gd name="T0" fmla="*/ 2147483647 w 407"/>
              <a:gd name="T1" fmla="*/ 2147483647 h 267"/>
              <a:gd name="T2" fmla="*/ 2147483647 w 407"/>
              <a:gd name="T3" fmla="*/ 2147483647 h 267"/>
              <a:gd name="T4" fmla="*/ 2147483647 w 407"/>
              <a:gd name="T5" fmla="*/ 0 h 267"/>
              <a:gd name="T6" fmla="*/ 2147483647 w 407"/>
              <a:gd name="T7" fmla="*/ 2147483647 h 267"/>
              <a:gd name="T8" fmla="*/ 2147483647 w 407"/>
              <a:gd name="T9" fmla="*/ 2147483647 h 267"/>
              <a:gd name="T10" fmla="*/ 2147483647 w 407"/>
              <a:gd name="T11" fmla="*/ 2147483647 h 267"/>
              <a:gd name="T12" fmla="*/ 2147483647 w 407"/>
              <a:gd name="T13" fmla="*/ 2147483647 h 267"/>
              <a:gd name="T14" fmla="*/ 2147483647 w 407"/>
              <a:gd name="T15" fmla="*/ 2147483647 h 267"/>
              <a:gd name="T16" fmla="*/ 2147483647 w 407"/>
              <a:gd name="T17" fmla="*/ 2147483647 h 267"/>
              <a:gd name="T18" fmla="*/ 2147483647 w 407"/>
              <a:gd name="T19" fmla="*/ 2147483647 h 267"/>
              <a:gd name="T20" fmla="*/ 2147483647 w 407"/>
              <a:gd name="T21" fmla="*/ 2147483647 h 267"/>
              <a:gd name="T22" fmla="*/ 2147483647 w 407"/>
              <a:gd name="T23" fmla="*/ 2147483647 h 267"/>
              <a:gd name="T24" fmla="*/ 2147483647 w 407"/>
              <a:gd name="T25" fmla="*/ 2147483647 h 267"/>
              <a:gd name="T26" fmla="*/ 2147483647 w 407"/>
              <a:gd name="T27" fmla="*/ 2147483647 h 267"/>
              <a:gd name="T28" fmla="*/ 2147483647 w 407"/>
              <a:gd name="T29" fmla="*/ 2147483647 h 267"/>
              <a:gd name="T30" fmla="*/ 2147483647 w 407"/>
              <a:gd name="T31" fmla="*/ 2147483647 h 267"/>
              <a:gd name="T32" fmla="*/ 2147483647 w 407"/>
              <a:gd name="T33" fmla="*/ 2147483647 h 267"/>
              <a:gd name="T34" fmla="*/ 2147483647 w 407"/>
              <a:gd name="T35" fmla="*/ 2147483647 h 267"/>
              <a:gd name="T36" fmla="*/ 2147483647 w 407"/>
              <a:gd name="T37" fmla="*/ 2147483647 h 267"/>
              <a:gd name="T38" fmla="*/ 0 w 407"/>
              <a:gd name="T39" fmla="*/ 2147483647 h 267"/>
              <a:gd name="T40" fmla="*/ 2147483647 w 407"/>
              <a:gd name="T41" fmla="*/ 2147483647 h 267"/>
              <a:gd name="T42" fmla="*/ 2147483647 w 407"/>
              <a:gd name="T43" fmla="*/ 2147483647 h 267"/>
              <a:gd name="T44" fmla="*/ 2147483647 w 407"/>
              <a:gd name="T45" fmla="*/ 2147483647 h 267"/>
              <a:gd name="T46" fmla="*/ 2147483647 w 407"/>
              <a:gd name="T47" fmla="*/ 2147483647 h 267"/>
              <a:gd name="T48" fmla="*/ 2147483647 w 407"/>
              <a:gd name="T49" fmla="*/ 2147483647 h 267"/>
              <a:gd name="T50" fmla="*/ 2147483647 w 407"/>
              <a:gd name="T51" fmla="*/ 2147483647 h 267"/>
              <a:gd name="T52" fmla="*/ 2147483647 w 407"/>
              <a:gd name="T53" fmla="*/ 2147483647 h 267"/>
              <a:gd name="T54" fmla="*/ 2147483647 w 407"/>
              <a:gd name="T55" fmla="*/ 2147483647 h 26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07"/>
              <a:gd name="T85" fmla="*/ 0 h 267"/>
              <a:gd name="T86" fmla="*/ 407 w 407"/>
              <a:gd name="T87" fmla="*/ 267 h 26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07" h="267">
                <a:moveTo>
                  <a:pt x="407" y="7"/>
                </a:moveTo>
                <a:lnTo>
                  <a:pt x="376" y="3"/>
                </a:lnTo>
                <a:lnTo>
                  <a:pt x="352" y="0"/>
                </a:lnTo>
                <a:lnTo>
                  <a:pt x="319" y="3"/>
                </a:lnTo>
                <a:lnTo>
                  <a:pt x="288" y="10"/>
                </a:lnTo>
                <a:lnTo>
                  <a:pt x="265" y="15"/>
                </a:lnTo>
                <a:lnTo>
                  <a:pt x="239" y="17"/>
                </a:lnTo>
                <a:lnTo>
                  <a:pt x="206" y="15"/>
                </a:lnTo>
                <a:lnTo>
                  <a:pt x="173" y="10"/>
                </a:lnTo>
                <a:lnTo>
                  <a:pt x="144" y="5"/>
                </a:lnTo>
                <a:lnTo>
                  <a:pt x="118" y="3"/>
                </a:lnTo>
                <a:lnTo>
                  <a:pt x="57" y="5"/>
                </a:lnTo>
                <a:lnTo>
                  <a:pt x="10" y="7"/>
                </a:lnTo>
                <a:lnTo>
                  <a:pt x="17" y="33"/>
                </a:lnTo>
                <a:lnTo>
                  <a:pt x="19" y="57"/>
                </a:lnTo>
                <a:lnTo>
                  <a:pt x="19" y="59"/>
                </a:lnTo>
                <a:lnTo>
                  <a:pt x="17" y="81"/>
                </a:lnTo>
                <a:lnTo>
                  <a:pt x="10" y="104"/>
                </a:lnTo>
                <a:lnTo>
                  <a:pt x="5" y="126"/>
                </a:lnTo>
                <a:lnTo>
                  <a:pt x="0" y="144"/>
                </a:lnTo>
                <a:lnTo>
                  <a:pt x="3" y="166"/>
                </a:lnTo>
                <a:lnTo>
                  <a:pt x="7" y="189"/>
                </a:lnTo>
                <a:lnTo>
                  <a:pt x="10" y="204"/>
                </a:lnTo>
                <a:lnTo>
                  <a:pt x="12" y="208"/>
                </a:lnTo>
                <a:lnTo>
                  <a:pt x="14" y="225"/>
                </a:lnTo>
                <a:lnTo>
                  <a:pt x="12" y="248"/>
                </a:lnTo>
                <a:lnTo>
                  <a:pt x="10" y="265"/>
                </a:lnTo>
                <a:lnTo>
                  <a:pt x="10" y="26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88" name="Freeform 770"/>
          <p:cNvSpPr>
            <a:spLocks/>
          </p:cNvSpPr>
          <p:nvPr/>
        </p:nvSpPr>
        <p:spPr bwMode="auto">
          <a:xfrm>
            <a:off x="1792288" y="8220075"/>
            <a:ext cx="1296987" cy="660400"/>
          </a:xfrm>
          <a:custGeom>
            <a:avLst/>
            <a:gdLst>
              <a:gd name="T0" fmla="*/ 2147483647 w 817"/>
              <a:gd name="T1" fmla="*/ 2147483647 h 416"/>
              <a:gd name="T2" fmla="*/ 2147483647 w 817"/>
              <a:gd name="T3" fmla="*/ 2147483647 h 416"/>
              <a:gd name="T4" fmla="*/ 2147483647 w 817"/>
              <a:gd name="T5" fmla="*/ 2147483647 h 416"/>
              <a:gd name="T6" fmla="*/ 2147483647 w 817"/>
              <a:gd name="T7" fmla="*/ 2147483647 h 416"/>
              <a:gd name="T8" fmla="*/ 2147483647 w 817"/>
              <a:gd name="T9" fmla="*/ 2147483647 h 416"/>
              <a:gd name="T10" fmla="*/ 2147483647 w 817"/>
              <a:gd name="T11" fmla="*/ 2147483647 h 416"/>
              <a:gd name="T12" fmla="*/ 2147483647 w 817"/>
              <a:gd name="T13" fmla="*/ 2147483647 h 416"/>
              <a:gd name="T14" fmla="*/ 2147483647 w 817"/>
              <a:gd name="T15" fmla="*/ 2147483647 h 416"/>
              <a:gd name="T16" fmla="*/ 2147483647 w 817"/>
              <a:gd name="T17" fmla="*/ 2147483647 h 416"/>
              <a:gd name="T18" fmla="*/ 2147483647 w 817"/>
              <a:gd name="T19" fmla="*/ 2147483647 h 416"/>
              <a:gd name="T20" fmla="*/ 2147483647 w 817"/>
              <a:gd name="T21" fmla="*/ 2147483647 h 416"/>
              <a:gd name="T22" fmla="*/ 2147483647 w 817"/>
              <a:gd name="T23" fmla="*/ 2147483647 h 416"/>
              <a:gd name="T24" fmla="*/ 2147483647 w 817"/>
              <a:gd name="T25" fmla="*/ 2147483647 h 416"/>
              <a:gd name="T26" fmla="*/ 2147483647 w 817"/>
              <a:gd name="T27" fmla="*/ 2147483647 h 416"/>
              <a:gd name="T28" fmla="*/ 2147483647 w 817"/>
              <a:gd name="T29" fmla="*/ 2147483647 h 416"/>
              <a:gd name="T30" fmla="*/ 2147483647 w 817"/>
              <a:gd name="T31" fmla="*/ 2147483647 h 416"/>
              <a:gd name="T32" fmla="*/ 2147483647 w 817"/>
              <a:gd name="T33" fmla="*/ 2147483647 h 416"/>
              <a:gd name="T34" fmla="*/ 2147483647 w 817"/>
              <a:gd name="T35" fmla="*/ 2147483647 h 416"/>
              <a:gd name="T36" fmla="*/ 2147483647 w 817"/>
              <a:gd name="T37" fmla="*/ 2147483647 h 416"/>
              <a:gd name="T38" fmla="*/ 2147483647 w 817"/>
              <a:gd name="T39" fmla="*/ 0 h 416"/>
              <a:gd name="T40" fmla="*/ 2147483647 w 817"/>
              <a:gd name="T41" fmla="*/ 0 h 416"/>
              <a:gd name="T42" fmla="*/ 2147483647 w 817"/>
              <a:gd name="T43" fmla="*/ 2147483647 h 416"/>
              <a:gd name="T44" fmla="*/ 2147483647 w 817"/>
              <a:gd name="T45" fmla="*/ 2147483647 h 416"/>
              <a:gd name="T46" fmla="*/ 2147483647 w 817"/>
              <a:gd name="T47" fmla="*/ 2147483647 h 416"/>
              <a:gd name="T48" fmla="*/ 2147483647 w 817"/>
              <a:gd name="T49" fmla="*/ 2147483647 h 416"/>
              <a:gd name="T50" fmla="*/ 2147483647 w 817"/>
              <a:gd name="T51" fmla="*/ 2147483647 h 416"/>
              <a:gd name="T52" fmla="*/ 2147483647 w 817"/>
              <a:gd name="T53" fmla="*/ 2147483647 h 416"/>
              <a:gd name="T54" fmla="*/ 2147483647 w 817"/>
              <a:gd name="T55" fmla="*/ 2147483647 h 416"/>
              <a:gd name="T56" fmla="*/ 2147483647 w 817"/>
              <a:gd name="T57" fmla="*/ 2147483647 h 416"/>
              <a:gd name="T58" fmla="*/ 2147483647 w 817"/>
              <a:gd name="T59" fmla="*/ 2147483647 h 416"/>
              <a:gd name="T60" fmla="*/ 2147483647 w 817"/>
              <a:gd name="T61" fmla="*/ 2147483647 h 416"/>
              <a:gd name="T62" fmla="*/ 2147483647 w 817"/>
              <a:gd name="T63" fmla="*/ 2147483647 h 416"/>
              <a:gd name="T64" fmla="*/ 2147483647 w 817"/>
              <a:gd name="T65" fmla="*/ 2147483647 h 416"/>
              <a:gd name="T66" fmla="*/ 2147483647 w 817"/>
              <a:gd name="T67" fmla="*/ 2147483647 h 416"/>
              <a:gd name="T68" fmla="*/ 2147483647 w 817"/>
              <a:gd name="T69" fmla="*/ 2147483647 h 416"/>
              <a:gd name="T70" fmla="*/ 2147483647 w 817"/>
              <a:gd name="T71" fmla="*/ 2147483647 h 416"/>
              <a:gd name="T72" fmla="*/ 2147483647 w 817"/>
              <a:gd name="T73" fmla="*/ 2147483647 h 416"/>
              <a:gd name="T74" fmla="*/ 2147483647 w 817"/>
              <a:gd name="T75" fmla="*/ 2147483647 h 416"/>
              <a:gd name="T76" fmla="*/ 2147483647 w 817"/>
              <a:gd name="T77" fmla="*/ 2147483647 h 416"/>
              <a:gd name="T78" fmla="*/ 2147483647 w 817"/>
              <a:gd name="T79" fmla="*/ 2147483647 h 416"/>
              <a:gd name="T80" fmla="*/ 2147483647 w 817"/>
              <a:gd name="T81" fmla="*/ 2147483647 h 416"/>
              <a:gd name="T82" fmla="*/ 2147483647 w 817"/>
              <a:gd name="T83" fmla="*/ 2147483647 h 416"/>
              <a:gd name="T84" fmla="*/ 2147483647 w 817"/>
              <a:gd name="T85" fmla="*/ 2147483647 h 416"/>
              <a:gd name="T86" fmla="*/ 2147483647 w 817"/>
              <a:gd name="T87" fmla="*/ 2147483647 h 416"/>
              <a:gd name="T88" fmla="*/ 0 w 817"/>
              <a:gd name="T89" fmla="*/ 2147483647 h 4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17"/>
              <a:gd name="T136" fmla="*/ 0 h 416"/>
              <a:gd name="T137" fmla="*/ 817 w 817"/>
              <a:gd name="T138" fmla="*/ 416 h 4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17" h="416">
                <a:moveTo>
                  <a:pt x="803" y="416"/>
                </a:moveTo>
                <a:lnTo>
                  <a:pt x="801" y="383"/>
                </a:lnTo>
                <a:lnTo>
                  <a:pt x="798" y="357"/>
                </a:lnTo>
                <a:lnTo>
                  <a:pt x="801" y="319"/>
                </a:lnTo>
                <a:lnTo>
                  <a:pt x="805" y="284"/>
                </a:lnTo>
                <a:lnTo>
                  <a:pt x="808" y="265"/>
                </a:lnTo>
                <a:lnTo>
                  <a:pt x="810" y="246"/>
                </a:lnTo>
                <a:lnTo>
                  <a:pt x="817" y="201"/>
                </a:lnTo>
                <a:lnTo>
                  <a:pt x="817" y="159"/>
                </a:lnTo>
                <a:lnTo>
                  <a:pt x="813" y="135"/>
                </a:lnTo>
                <a:lnTo>
                  <a:pt x="808" y="114"/>
                </a:lnTo>
                <a:lnTo>
                  <a:pt x="801" y="92"/>
                </a:lnTo>
                <a:lnTo>
                  <a:pt x="794" y="66"/>
                </a:lnTo>
                <a:lnTo>
                  <a:pt x="794" y="40"/>
                </a:lnTo>
                <a:lnTo>
                  <a:pt x="796" y="31"/>
                </a:lnTo>
                <a:lnTo>
                  <a:pt x="798" y="24"/>
                </a:lnTo>
                <a:lnTo>
                  <a:pt x="803" y="14"/>
                </a:lnTo>
                <a:lnTo>
                  <a:pt x="794" y="10"/>
                </a:lnTo>
                <a:lnTo>
                  <a:pt x="787" y="7"/>
                </a:lnTo>
                <a:lnTo>
                  <a:pt x="718" y="0"/>
                </a:lnTo>
                <a:lnTo>
                  <a:pt x="664" y="0"/>
                </a:lnTo>
                <a:lnTo>
                  <a:pt x="583" y="5"/>
                </a:lnTo>
                <a:lnTo>
                  <a:pt x="522" y="14"/>
                </a:lnTo>
                <a:lnTo>
                  <a:pt x="527" y="38"/>
                </a:lnTo>
                <a:lnTo>
                  <a:pt x="529" y="59"/>
                </a:lnTo>
                <a:lnTo>
                  <a:pt x="534" y="88"/>
                </a:lnTo>
                <a:lnTo>
                  <a:pt x="536" y="111"/>
                </a:lnTo>
                <a:lnTo>
                  <a:pt x="487" y="116"/>
                </a:lnTo>
                <a:lnTo>
                  <a:pt x="449" y="118"/>
                </a:lnTo>
                <a:lnTo>
                  <a:pt x="416" y="118"/>
                </a:lnTo>
                <a:lnTo>
                  <a:pt x="383" y="116"/>
                </a:lnTo>
                <a:lnTo>
                  <a:pt x="357" y="116"/>
                </a:lnTo>
                <a:lnTo>
                  <a:pt x="331" y="121"/>
                </a:lnTo>
                <a:lnTo>
                  <a:pt x="321" y="97"/>
                </a:lnTo>
                <a:lnTo>
                  <a:pt x="314" y="81"/>
                </a:lnTo>
                <a:lnTo>
                  <a:pt x="307" y="43"/>
                </a:lnTo>
                <a:lnTo>
                  <a:pt x="302" y="14"/>
                </a:lnTo>
                <a:lnTo>
                  <a:pt x="269" y="19"/>
                </a:lnTo>
                <a:lnTo>
                  <a:pt x="243" y="22"/>
                </a:lnTo>
                <a:lnTo>
                  <a:pt x="179" y="22"/>
                </a:lnTo>
                <a:lnTo>
                  <a:pt x="130" y="22"/>
                </a:lnTo>
                <a:lnTo>
                  <a:pt x="57" y="22"/>
                </a:lnTo>
                <a:lnTo>
                  <a:pt x="28" y="22"/>
                </a:lnTo>
                <a:lnTo>
                  <a:pt x="5" y="19"/>
                </a:lnTo>
                <a:lnTo>
                  <a:pt x="0" y="1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89" name="Freeform 771"/>
          <p:cNvSpPr>
            <a:spLocks/>
          </p:cNvSpPr>
          <p:nvPr/>
        </p:nvSpPr>
        <p:spPr bwMode="auto">
          <a:xfrm>
            <a:off x="746125" y="8445500"/>
            <a:ext cx="423863" cy="250825"/>
          </a:xfrm>
          <a:custGeom>
            <a:avLst/>
            <a:gdLst>
              <a:gd name="T0" fmla="*/ 2147483647 w 113"/>
              <a:gd name="T1" fmla="*/ 2147483647 h 67"/>
              <a:gd name="T2" fmla="*/ 2147483647 w 113"/>
              <a:gd name="T3" fmla="*/ 2147483647 h 67"/>
              <a:gd name="T4" fmla="*/ 2147483647 w 113"/>
              <a:gd name="T5" fmla="*/ 0 h 67"/>
              <a:gd name="T6" fmla="*/ 2147483647 w 113"/>
              <a:gd name="T7" fmla="*/ 2147483647 h 67"/>
              <a:gd name="T8" fmla="*/ 2147483647 w 113"/>
              <a:gd name="T9" fmla="*/ 2147483647 h 67"/>
              <a:gd name="T10" fmla="*/ 2147483647 w 113"/>
              <a:gd name="T11" fmla="*/ 2147483647 h 67"/>
              <a:gd name="T12" fmla="*/ 2147483647 w 113"/>
              <a:gd name="T13" fmla="*/ 2147483647 h 67"/>
              <a:gd name="T14" fmla="*/ 2147483647 w 113"/>
              <a:gd name="T15" fmla="*/ 2147483647 h 67"/>
              <a:gd name="T16" fmla="*/ 2147483647 w 113"/>
              <a:gd name="T17" fmla="*/ 2147483647 h 67"/>
              <a:gd name="T18" fmla="*/ 0 w 113"/>
              <a:gd name="T19" fmla="*/ 2147483647 h 67"/>
              <a:gd name="T20" fmla="*/ 2147483647 w 113"/>
              <a:gd name="T21" fmla="*/ 2147483647 h 67"/>
              <a:gd name="T22" fmla="*/ 2147483647 w 113"/>
              <a:gd name="T23" fmla="*/ 2147483647 h 67"/>
              <a:gd name="T24" fmla="*/ 2147483647 w 113"/>
              <a:gd name="T25" fmla="*/ 2147483647 h 67"/>
              <a:gd name="T26" fmla="*/ 2147483647 w 113"/>
              <a:gd name="T27" fmla="*/ 2147483647 h 67"/>
              <a:gd name="T28" fmla="*/ 2147483647 w 113"/>
              <a:gd name="T29" fmla="*/ 2147483647 h 67"/>
              <a:gd name="T30" fmla="*/ 2147483647 w 113"/>
              <a:gd name="T31" fmla="*/ 2147483647 h 67"/>
              <a:gd name="T32" fmla="*/ 2147483647 w 113"/>
              <a:gd name="T33" fmla="*/ 2147483647 h 67"/>
              <a:gd name="T34" fmla="*/ 2147483647 w 113"/>
              <a:gd name="T35" fmla="*/ 2147483647 h 67"/>
              <a:gd name="T36" fmla="*/ 2147483647 w 113"/>
              <a:gd name="T37" fmla="*/ 2147483647 h 67"/>
              <a:gd name="T38" fmla="*/ 2147483647 w 113"/>
              <a:gd name="T39" fmla="*/ 2147483647 h 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3"/>
              <a:gd name="T61" fmla="*/ 0 h 67"/>
              <a:gd name="T62" fmla="*/ 113 w 113"/>
              <a:gd name="T63" fmla="*/ 67 h 6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3" h="67">
                <a:moveTo>
                  <a:pt x="113" y="4"/>
                </a:moveTo>
                <a:cubicBezTo>
                  <a:pt x="98" y="1"/>
                  <a:pt x="98" y="1"/>
                  <a:pt x="98" y="1"/>
                </a:cubicBezTo>
                <a:cubicBezTo>
                  <a:pt x="87" y="0"/>
                  <a:pt x="87" y="0"/>
                  <a:pt x="87" y="0"/>
                </a:cubicBezTo>
                <a:cubicBezTo>
                  <a:pt x="75" y="1"/>
                  <a:pt x="75" y="1"/>
                  <a:pt x="75" y="1"/>
                </a:cubicBezTo>
                <a:cubicBezTo>
                  <a:pt x="62" y="3"/>
                  <a:pt x="62" y="3"/>
                  <a:pt x="62" y="3"/>
                </a:cubicBezTo>
                <a:cubicBezTo>
                  <a:pt x="52" y="5"/>
                  <a:pt x="52" y="5"/>
                  <a:pt x="52" y="5"/>
                </a:cubicBezTo>
                <a:cubicBezTo>
                  <a:pt x="42" y="5"/>
                  <a:pt x="42" y="5"/>
                  <a:pt x="42" y="5"/>
                </a:cubicBezTo>
                <a:cubicBezTo>
                  <a:pt x="30" y="5"/>
                  <a:pt x="30" y="5"/>
                  <a:pt x="30" y="5"/>
                </a:cubicBezTo>
                <a:cubicBezTo>
                  <a:pt x="19" y="4"/>
                  <a:pt x="19" y="4"/>
                  <a:pt x="19" y="4"/>
                </a:cubicBezTo>
                <a:cubicBezTo>
                  <a:pt x="0" y="2"/>
                  <a:pt x="0" y="2"/>
                  <a:pt x="0" y="2"/>
                </a:cubicBezTo>
                <a:cubicBezTo>
                  <a:pt x="2" y="14"/>
                  <a:pt x="2" y="14"/>
                  <a:pt x="2" y="14"/>
                </a:cubicBezTo>
                <a:cubicBezTo>
                  <a:pt x="3" y="24"/>
                  <a:pt x="3" y="24"/>
                  <a:pt x="3" y="24"/>
                </a:cubicBezTo>
                <a:cubicBezTo>
                  <a:pt x="3" y="36"/>
                  <a:pt x="3" y="36"/>
                  <a:pt x="3" y="36"/>
                </a:cubicBezTo>
                <a:cubicBezTo>
                  <a:pt x="3" y="48"/>
                  <a:pt x="3" y="48"/>
                  <a:pt x="3" y="48"/>
                </a:cubicBezTo>
                <a:cubicBezTo>
                  <a:pt x="3" y="67"/>
                  <a:pt x="3" y="67"/>
                  <a:pt x="3" y="67"/>
                </a:cubicBezTo>
                <a:cubicBezTo>
                  <a:pt x="14" y="65"/>
                  <a:pt x="14" y="65"/>
                  <a:pt x="14" y="65"/>
                </a:cubicBezTo>
                <a:cubicBezTo>
                  <a:pt x="23" y="63"/>
                  <a:pt x="23" y="63"/>
                  <a:pt x="23" y="63"/>
                </a:cubicBezTo>
                <a:cubicBezTo>
                  <a:pt x="40" y="61"/>
                  <a:pt x="40" y="61"/>
                  <a:pt x="40" y="61"/>
                </a:cubicBezTo>
                <a:cubicBezTo>
                  <a:pt x="56" y="58"/>
                  <a:pt x="87" y="50"/>
                  <a:pt x="103" y="59"/>
                </a:cubicBezTo>
                <a:cubicBezTo>
                  <a:pt x="110" y="65"/>
                  <a:pt x="110" y="65"/>
                  <a:pt x="110" y="65"/>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90" name="Freeform 772"/>
          <p:cNvSpPr>
            <a:spLocks/>
          </p:cNvSpPr>
          <p:nvPr/>
        </p:nvSpPr>
        <p:spPr bwMode="auto">
          <a:xfrm>
            <a:off x="2324100" y="8850313"/>
            <a:ext cx="315913" cy="41275"/>
          </a:xfrm>
          <a:custGeom>
            <a:avLst/>
            <a:gdLst>
              <a:gd name="T0" fmla="*/ 2147483647 w 199"/>
              <a:gd name="T1" fmla="*/ 2147483647 h 26"/>
              <a:gd name="T2" fmla="*/ 2147483647 w 199"/>
              <a:gd name="T3" fmla="*/ 2147483647 h 26"/>
              <a:gd name="T4" fmla="*/ 2147483647 w 199"/>
              <a:gd name="T5" fmla="*/ 2147483647 h 26"/>
              <a:gd name="T6" fmla="*/ 2147483647 w 199"/>
              <a:gd name="T7" fmla="*/ 2147483647 h 26"/>
              <a:gd name="T8" fmla="*/ 2147483647 w 199"/>
              <a:gd name="T9" fmla="*/ 2147483647 h 26"/>
              <a:gd name="T10" fmla="*/ 2147483647 w 199"/>
              <a:gd name="T11" fmla="*/ 0 h 26"/>
              <a:gd name="T12" fmla="*/ 2147483647 w 199"/>
              <a:gd name="T13" fmla="*/ 2147483647 h 26"/>
              <a:gd name="T14" fmla="*/ 2147483647 w 199"/>
              <a:gd name="T15" fmla="*/ 2147483647 h 26"/>
              <a:gd name="T16" fmla="*/ 0 w 199"/>
              <a:gd name="T17" fmla="*/ 2147483647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9"/>
              <a:gd name="T28" fmla="*/ 0 h 26"/>
              <a:gd name="T29" fmla="*/ 199 w 199"/>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9" h="26">
                <a:moveTo>
                  <a:pt x="199" y="26"/>
                </a:moveTo>
                <a:lnTo>
                  <a:pt x="185" y="21"/>
                </a:lnTo>
                <a:lnTo>
                  <a:pt x="173" y="12"/>
                </a:lnTo>
                <a:lnTo>
                  <a:pt x="166" y="5"/>
                </a:lnTo>
                <a:lnTo>
                  <a:pt x="154" y="2"/>
                </a:lnTo>
                <a:lnTo>
                  <a:pt x="111" y="0"/>
                </a:lnTo>
                <a:lnTo>
                  <a:pt x="76" y="2"/>
                </a:lnTo>
                <a:lnTo>
                  <a:pt x="36" y="17"/>
                </a:lnTo>
                <a:lnTo>
                  <a:pt x="0" y="2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91" name="Freeform 773"/>
          <p:cNvSpPr>
            <a:spLocks/>
          </p:cNvSpPr>
          <p:nvPr/>
        </p:nvSpPr>
        <p:spPr bwMode="auto">
          <a:xfrm>
            <a:off x="2084388" y="8853488"/>
            <a:ext cx="112712" cy="46037"/>
          </a:xfrm>
          <a:custGeom>
            <a:avLst/>
            <a:gdLst>
              <a:gd name="T0" fmla="*/ 2147483647 w 71"/>
              <a:gd name="T1" fmla="*/ 2147483647 h 29"/>
              <a:gd name="T2" fmla="*/ 2147483647 w 71"/>
              <a:gd name="T3" fmla="*/ 2147483647 h 29"/>
              <a:gd name="T4" fmla="*/ 2147483647 w 71"/>
              <a:gd name="T5" fmla="*/ 2147483647 h 29"/>
              <a:gd name="T6" fmla="*/ 2147483647 w 71"/>
              <a:gd name="T7" fmla="*/ 2147483647 h 29"/>
              <a:gd name="T8" fmla="*/ 2147483647 w 71"/>
              <a:gd name="T9" fmla="*/ 2147483647 h 29"/>
              <a:gd name="T10" fmla="*/ 0 w 71"/>
              <a:gd name="T11" fmla="*/ 0 h 29"/>
              <a:gd name="T12" fmla="*/ 0 60000 65536"/>
              <a:gd name="T13" fmla="*/ 0 60000 65536"/>
              <a:gd name="T14" fmla="*/ 0 60000 65536"/>
              <a:gd name="T15" fmla="*/ 0 60000 65536"/>
              <a:gd name="T16" fmla="*/ 0 60000 65536"/>
              <a:gd name="T17" fmla="*/ 0 60000 65536"/>
              <a:gd name="T18" fmla="*/ 0 w 71"/>
              <a:gd name="T19" fmla="*/ 0 h 29"/>
              <a:gd name="T20" fmla="*/ 71 w 71"/>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71" h="29">
                <a:moveTo>
                  <a:pt x="71" y="29"/>
                </a:moveTo>
                <a:lnTo>
                  <a:pt x="57" y="26"/>
                </a:lnTo>
                <a:lnTo>
                  <a:pt x="43" y="19"/>
                </a:lnTo>
                <a:lnTo>
                  <a:pt x="31" y="12"/>
                </a:lnTo>
                <a:lnTo>
                  <a:pt x="14" y="5"/>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92" name="Freeform 774"/>
          <p:cNvSpPr>
            <a:spLocks/>
          </p:cNvSpPr>
          <p:nvPr/>
        </p:nvSpPr>
        <p:spPr bwMode="auto">
          <a:xfrm>
            <a:off x="1795463" y="8797925"/>
            <a:ext cx="115887" cy="79375"/>
          </a:xfrm>
          <a:custGeom>
            <a:avLst/>
            <a:gdLst>
              <a:gd name="T0" fmla="*/ 2147483647 w 73"/>
              <a:gd name="T1" fmla="*/ 2147483647 h 50"/>
              <a:gd name="T2" fmla="*/ 2147483647 w 73"/>
              <a:gd name="T3" fmla="*/ 2147483647 h 50"/>
              <a:gd name="T4" fmla="*/ 0 w 73"/>
              <a:gd name="T5" fmla="*/ 2147483647 h 50"/>
              <a:gd name="T6" fmla="*/ 2147483647 w 73"/>
              <a:gd name="T7" fmla="*/ 2147483647 h 50"/>
              <a:gd name="T8" fmla="*/ 2147483647 w 73"/>
              <a:gd name="T9" fmla="*/ 2147483647 h 50"/>
              <a:gd name="T10" fmla="*/ 2147483647 w 73"/>
              <a:gd name="T11" fmla="*/ 2147483647 h 50"/>
              <a:gd name="T12" fmla="*/ 2147483647 w 73"/>
              <a:gd name="T13" fmla="*/ 2147483647 h 50"/>
              <a:gd name="T14" fmla="*/ 2147483647 w 73"/>
              <a:gd name="T15" fmla="*/ 0 h 50"/>
              <a:gd name="T16" fmla="*/ 2147483647 w 73"/>
              <a:gd name="T17" fmla="*/ 0 h 5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3"/>
              <a:gd name="T28" fmla="*/ 0 h 50"/>
              <a:gd name="T29" fmla="*/ 73 w 73"/>
              <a:gd name="T30" fmla="*/ 50 h 5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3" h="50">
                <a:moveTo>
                  <a:pt x="73" y="50"/>
                </a:moveTo>
                <a:lnTo>
                  <a:pt x="31" y="45"/>
                </a:lnTo>
                <a:lnTo>
                  <a:pt x="0" y="38"/>
                </a:lnTo>
                <a:lnTo>
                  <a:pt x="3" y="38"/>
                </a:lnTo>
                <a:lnTo>
                  <a:pt x="7" y="33"/>
                </a:lnTo>
                <a:lnTo>
                  <a:pt x="7" y="24"/>
                </a:lnTo>
                <a:lnTo>
                  <a:pt x="7" y="12"/>
                </a:lnTo>
                <a:lnTo>
                  <a:pt x="7"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93" name="Freeform 775"/>
          <p:cNvSpPr>
            <a:spLocks/>
          </p:cNvSpPr>
          <p:nvPr/>
        </p:nvSpPr>
        <p:spPr bwMode="auto">
          <a:xfrm>
            <a:off x="1911350" y="8853488"/>
            <a:ext cx="173038" cy="23812"/>
          </a:xfrm>
          <a:custGeom>
            <a:avLst/>
            <a:gdLst>
              <a:gd name="T0" fmla="*/ 2147483647 w 109"/>
              <a:gd name="T1" fmla="*/ 0 h 15"/>
              <a:gd name="T2" fmla="*/ 2147483647 w 109"/>
              <a:gd name="T3" fmla="*/ 2147483647 h 15"/>
              <a:gd name="T4" fmla="*/ 2147483647 w 109"/>
              <a:gd name="T5" fmla="*/ 2147483647 h 15"/>
              <a:gd name="T6" fmla="*/ 2147483647 w 109"/>
              <a:gd name="T7" fmla="*/ 2147483647 h 15"/>
              <a:gd name="T8" fmla="*/ 0 w 109"/>
              <a:gd name="T9" fmla="*/ 2147483647 h 15"/>
              <a:gd name="T10" fmla="*/ 0 60000 65536"/>
              <a:gd name="T11" fmla="*/ 0 60000 65536"/>
              <a:gd name="T12" fmla="*/ 0 60000 65536"/>
              <a:gd name="T13" fmla="*/ 0 60000 65536"/>
              <a:gd name="T14" fmla="*/ 0 60000 65536"/>
              <a:gd name="T15" fmla="*/ 0 w 109"/>
              <a:gd name="T16" fmla="*/ 0 h 15"/>
              <a:gd name="T17" fmla="*/ 109 w 109"/>
              <a:gd name="T18" fmla="*/ 15 h 15"/>
            </a:gdLst>
            <a:ahLst/>
            <a:cxnLst>
              <a:cxn ang="T10">
                <a:pos x="T0" y="T1"/>
              </a:cxn>
              <a:cxn ang="T11">
                <a:pos x="T2" y="T3"/>
              </a:cxn>
              <a:cxn ang="T12">
                <a:pos x="T4" y="T5"/>
              </a:cxn>
              <a:cxn ang="T13">
                <a:pos x="T6" y="T7"/>
              </a:cxn>
              <a:cxn ang="T14">
                <a:pos x="T8" y="T9"/>
              </a:cxn>
            </a:cxnLst>
            <a:rect l="T15" t="T16" r="T17" b="T18"/>
            <a:pathLst>
              <a:path w="109" h="15">
                <a:moveTo>
                  <a:pt x="109" y="0"/>
                </a:moveTo>
                <a:lnTo>
                  <a:pt x="78" y="3"/>
                </a:lnTo>
                <a:lnTo>
                  <a:pt x="48" y="8"/>
                </a:lnTo>
                <a:lnTo>
                  <a:pt x="24" y="12"/>
                </a:lnTo>
                <a:lnTo>
                  <a:pt x="0" y="1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94" name="Freeform 776"/>
          <p:cNvSpPr>
            <a:spLocks/>
          </p:cNvSpPr>
          <p:nvPr/>
        </p:nvSpPr>
        <p:spPr bwMode="auto">
          <a:xfrm>
            <a:off x="5175250" y="8555038"/>
            <a:ext cx="1492250" cy="122237"/>
          </a:xfrm>
          <a:custGeom>
            <a:avLst/>
            <a:gdLst>
              <a:gd name="T0" fmla="*/ 2147483647 w 940"/>
              <a:gd name="T1" fmla="*/ 2147483647 h 77"/>
              <a:gd name="T2" fmla="*/ 2147483647 w 940"/>
              <a:gd name="T3" fmla="*/ 2147483647 h 77"/>
              <a:gd name="T4" fmla="*/ 2147483647 w 940"/>
              <a:gd name="T5" fmla="*/ 2147483647 h 77"/>
              <a:gd name="T6" fmla="*/ 2147483647 w 940"/>
              <a:gd name="T7" fmla="*/ 2147483647 h 77"/>
              <a:gd name="T8" fmla="*/ 2147483647 w 940"/>
              <a:gd name="T9" fmla="*/ 2147483647 h 77"/>
              <a:gd name="T10" fmla="*/ 2147483647 w 940"/>
              <a:gd name="T11" fmla="*/ 0 h 77"/>
              <a:gd name="T12" fmla="*/ 2147483647 w 940"/>
              <a:gd name="T13" fmla="*/ 2147483647 h 77"/>
              <a:gd name="T14" fmla="*/ 2147483647 w 940"/>
              <a:gd name="T15" fmla="*/ 2147483647 h 77"/>
              <a:gd name="T16" fmla="*/ 2147483647 w 940"/>
              <a:gd name="T17" fmla="*/ 2147483647 h 77"/>
              <a:gd name="T18" fmla="*/ 2147483647 w 940"/>
              <a:gd name="T19" fmla="*/ 2147483647 h 77"/>
              <a:gd name="T20" fmla="*/ 2147483647 w 940"/>
              <a:gd name="T21" fmla="*/ 2147483647 h 77"/>
              <a:gd name="T22" fmla="*/ 2147483647 w 940"/>
              <a:gd name="T23" fmla="*/ 2147483647 h 77"/>
              <a:gd name="T24" fmla="*/ 2147483647 w 940"/>
              <a:gd name="T25" fmla="*/ 2147483647 h 77"/>
              <a:gd name="T26" fmla="*/ 2147483647 w 940"/>
              <a:gd name="T27" fmla="*/ 2147483647 h 77"/>
              <a:gd name="T28" fmla="*/ 2147483647 w 940"/>
              <a:gd name="T29" fmla="*/ 2147483647 h 77"/>
              <a:gd name="T30" fmla="*/ 0 w 940"/>
              <a:gd name="T31" fmla="*/ 2147483647 h 7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40"/>
              <a:gd name="T49" fmla="*/ 0 h 77"/>
              <a:gd name="T50" fmla="*/ 940 w 940"/>
              <a:gd name="T51" fmla="*/ 77 h 7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40" h="77">
                <a:moveTo>
                  <a:pt x="940" y="44"/>
                </a:moveTo>
                <a:lnTo>
                  <a:pt x="845" y="49"/>
                </a:lnTo>
                <a:lnTo>
                  <a:pt x="725" y="54"/>
                </a:lnTo>
                <a:lnTo>
                  <a:pt x="685" y="49"/>
                </a:lnTo>
                <a:lnTo>
                  <a:pt x="567" y="4"/>
                </a:lnTo>
                <a:lnTo>
                  <a:pt x="458" y="0"/>
                </a:lnTo>
                <a:lnTo>
                  <a:pt x="397" y="23"/>
                </a:lnTo>
                <a:lnTo>
                  <a:pt x="373" y="35"/>
                </a:lnTo>
                <a:lnTo>
                  <a:pt x="352" y="47"/>
                </a:lnTo>
                <a:lnTo>
                  <a:pt x="314" y="66"/>
                </a:lnTo>
                <a:lnTo>
                  <a:pt x="295" y="75"/>
                </a:lnTo>
                <a:lnTo>
                  <a:pt x="156" y="77"/>
                </a:lnTo>
                <a:lnTo>
                  <a:pt x="90" y="54"/>
                </a:lnTo>
                <a:lnTo>
                  <a:pt x="64" y="44"/>
                </a:lnTo>
                <a:lnTo>
                  <a:pt x="40" y="35"/>
                </a:lnTo>
                <a:lnTo>
                  <a:pt x="0" y="18"/>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95" name="Freeform 777"/>
          <p:cNvSpPr>
            <a:spLocks/>
          </p:cNvSpPr>
          <p:nvPr/>
        </p:nvSpPr>
        <p:spPr bwMode="auto">
          <a:xfrm>
            <a:off x="6540500" y="7702550"/>
            <a:ext cx="127000" cy="919163"/>
          </a:xfrm>
          <a:custGeom>
            <a:avLst/>
            <a:gdLst>
              <a:gd name="T0" fmla="*/ 2147483647 w 80"/>
              <a:gd name="T1" fmla="*/ 2147483647 h 579"/>
              <a:gd name="T2" fmla="*/ 2147483647 w 80"/>
              <a:gd name="T3" fmla="*/ 2147483647 h 579"/>
              <a:gd name="T4" fmla="*/ 2147483647 w 80"/>
              <a:gd name="T5" fmla="*/ 2147483647 h 579"/>
              <a:gd name="T6" fmla="*/ 2147483647 w 80"/>
              <a:gd name="T7" fmla="*/ 2147483647 h 579"/>
              <a:gd name="T8" fmla="*/ 2147483647 w 80"/>
              <a:gd name="T9" fmla="*/ 2147483647 h 579"/>
              <a:gd name="T10" fmla="*/ 2147483647 w 80"/>
              <a:gd name="T11" fmla="*/ 2147483647 h 579"/>
              <a:gd name="T12" fmla="*/ 2147483647 w 80"/>
              <a:gd name="T13" fmla="*/ 2147483647 h 579"/>
              <a:gd name="T14" fmla="*/ 2147483647 w 80"/>
              <a:gd name="T15" fmla="*/ 2147483647 h 579"/>
              <a:gd name="T16" fmla="*/ 2147483647 w 80"/>
              <a:gd name="T17" fmla="*/ 2147483647 h 579"/>
              <a:gd name="T18" fmla="*/ 2147483647 w 80"/>
              <a:gd name="T19" fmla="*/ 2147483647 h 579"/>
              <a:gd name="T20" fmla="*/ 2147483647 w 80"/>
              <a:gd name="T21" fmla="*/ 2147483647 h 579"/>
              <a:gd name="T22" fmla="*/ 0 w 80"/>
              <a:gd name="T23" fmla="*/ 2147483647 h 579"/>
              <a:gd name="T24" fmla="*/ 0 w 80"/>
              <a:gd name="T25" fmla="*/ 2147483647 h 579"/>
              <a:gd name="T26" fmla="*/ 2147483647 w 80"/>
              <a:gd name="T27" fmla="*/ 2147483647 h 579"/>
              <a:gd name="T28" fmla="*/ 2147483647 w 80"/>
              <a:gd name="T29" fmla="*/ 2147483647 h 579"/>
              <a:gd name="T30" fmla="*/ 2147483647 w 80"/>
              <a:gd name="T31" fmla="*/ 2147483647 h 579"/>
              <a:gd name="T32" fmla="*/ 2147483647 w 80"/>
              <a:gd name="T33" fmla="*/ 2147483647 h 579"/>
              <a:gd name="T34" fmla="*/ 2147483647 w 80"/>
              <a:gd name="T35" fmla="*/ 0 h 57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0"/>
              <a:gd name="T55" fmla="*/ 0 h 579"/>
              <a:gd name="T56" fmla="*/ 80 w 80"/>
              <a:gd name="T57" fmla="*/ 579 h 57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0" h="579">
                <a:moveTo>
                  <a:pt x="80" y="579"/>
                </a:moveTo>
                <a:lnTo>
                  <a:pt x="56" y="529"/>
                </a:lnTo>
                <a:lnTo>
                  <a:pt x="35" y="456"/>
                </a:lnTo>
                <a:lnTo>
                  <a:pt x="37" y="402"/>
                </a:lnTo>
                <a:lnTo>
                  <a:pt x="42" y="348"/>
                </a:lnTo>
                <a:lnTo>
                  <a:pt x="42" y="305"/>
                </a:lnTo>
                <a:lnTo>
                  <a:pt x="40" y="262"/>
                </a:lnTo>
                <a:lnTo>
                  <a:pt x="35" y="236"/>
                </a:lnTo>
                <a:lnTo>
                  <a:pt x="26" y="211"/>
                </a:lnTo>
                <a:lnTo>
                  <a:pt x="16" y="185"/>
                </a:lnTo>
                <a:lnTo>
                  <a:pt x="4" y="154"/>
                </a:lnTo>
                <a:lnTo>
                  <a:pt x="0" y="121"/>
                </a:lnTo>
                <a:lnTo>
                  <a:pt x="0" y="99"/>
                </a:lnTo>
                <a:lnTo>
                  <a:pt x="4" y="76"/>
                </a:lnTo>
                <a:lnTo>
                  <a:pt x="9" y="52"/>
                </a:lnTo>
                <a:lnTo>
                  <a:pt x="19" y="26"/>
                </a:lnTo>
                <a:lnTo>
                  <a:pt x="23" y="3"/>
                </a:lnTo>
                <a:lnTo>
                  <a:pt x="23"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96" name="Freeform 778"/>
          <p:cNvSpPr>
            <a:spLocks/>
          </p:cNvSpPr>
          <p:nvPr/>
        </p:nvSpPr>
        <p:spPr bwMode="auto">
          <a:xfrm>
            <a:off x="5553075" y="8701088"/>
            <a:ext cx="1200150" cy="41275"/>
          </a:xfrm>
          <a:custGeom>
            <a:avLst/>
            <a:gdLst>
              <a:gd name="T0" fmla="*/ 0 w 756"/>
              <a:gd name="T1" fmla="*/ 0 h 26"/>
              <a:gd name="T2" fmla="*/ 2147483647 w 756"/>
              <a:gd name="T3" fmla="*/ 2147483647 h 26"/>
              <a:gd name="T4" fmla="*/ 2147483647 w 756"/>
              <a:gd name="T5" fmla="*/ 2147483647 h 26"/>
              <a:gd name="T6" fmla="*/ 2147483647 w 756"/>
              <a:gd name="T7" fmla="*/ 2147483647 h 26"/>
              <a:gd name="T8" fmla="*/ 2147483647 w 756"/>
              <a:gd name="T9" fmla="*/ 2147483647 h 26"/>
              <a:gd name="T10" fmla="*/ 2147483647 w 756"/>
              <a:gd name="T11" fmla="*/ 2147483647 h 26"/>
              <a:gd name="T12" fmla="*/ 2147483647 w 756"/>
              <a:gd name="T13" fmla="*/ 2147483647 h 26"/>
              <a:gd name="T14" fmla="*/ 2147483647 w 756"/>
              <a:gd name="T15" fmla="*/ 2147483647 h 26"/>
              <a:gd name="T16" fmla="*/ 2147483647 w 756"/>
              <a:gd name="T17" fmla="*/ 2147483647 h 26"/>
              <a:gd name="T18" fmla="*/ 2147483647 w 756"/>
              <a:gd name="T19" fmla="*/ 2147483647 h 26"/>
              <a:gd name="T20" fmla="*/ 2147483647 w 756"/>
              <a:gd name="T21" fmla="*/ 2147483647 h 26"/>
              <a:gd name="T22" fmla="*/ 2147483647 w 756"/>
              <a:gd name="T23" fmla="*/ 2147483647 h 26"/>
              <a:gd name="T24" fmla="*/ 2147483647 w 756"/>
              <a:gd name="T25" fmla="*/ 2147483647 h 26"/>
              <a:gd name="T26" fmla="*/ 2147483647 w 756"/>
              <a:gd name="T27" fmla="*/ 2147483647 h 26"/>
              <a:gd name="T28" fmla="*/ 2147483647 w 756"/>
              <a:gd name="T29" fmla="*/ 2147483647 h 26"/>
              <a:gd name="T30" fmla="*/ 2147483647 w 756"/>
              <a:gd name="T31" fmla="*/ 2147483647 h 26"/>
              <a:gd name="T32" fmla="*/ 2147483647 w 756"/>
              <a:gd name="T33" fmla="*/ 2147483647 h 26"/>
              <a:gd name="T34" fmla="*/ 2147483647 w 756"/>
              <a:gd name="T35" fmla="*/ 2147483647 h 26"/>
              <a:gd name="T36" fmla="*/ 2147483647 w 756"/>
              <a:gd name="T37" fmla="*/ 2147483647 h 26"/>
              <a:gd name="T38" fmla="*/ 2147483647 w 756"/>
              <a:gd name="T39" fmla="*/ 2147483647 h 26"/>
              <a:gd name="T40" fmla="*/ 2147483647 w 756"/>
              <a:gd name="T41" fmla="*/ 2147483647 h 26"/>
              <a:gd name="T42" fmla="*/ 2147483647 w 756"/>
              <a:gd name="T43" fmla="*/ 2147483647 h 26"/>
              <a:gd name="T44" fmla="*/ 2147483647 w 756"/>
              <a:gd name="T45" fmla="*/ 2147483647 h 26"/>
              <a:gd name="T46" fmla="*/ 2147483647 w 756"/>
              <a:gd name="T47" fmla="*/ 2147483647 h 26"/>
              <a:gd name="T48" fmla="*/ 2147483647 w 756"/>
              <a:gd name="T49" fmla="*/ 2147483647 h 26"/>
              <a:gd name="T50" fmla="*/ 2147483647 w 756"/>
              <a:gd name="T51" fmla="*/ 2147483647 h 26"/>
              <a:gd name="T52" fmla="*/ 2147483647 w 756"/>
              <a:gd name="T53" fmla="*/ 2147483647 h 26"/>
              <a:gd name="T54" fmla="*/ 2147483647 w 756"/>
              <a:gd name="T55" fmla="*/ 2147483647 h 26"/>
              <a:gd name="T56" fmla="*/ 2147483647 w 756"/>
              <a:gd name="T57" fmla="*/ 2147483647 h 26"/>
              <a:gd name="T58" fmla="*/ 2147483647 w 756"/>
              <a:gd name="T59" fmla="*/ 2147483647 h 26"/>
              <a:gd name="T60" fmla="*/ 2147483647 w 756"/>
              <a:gd name="T61" fmla="*/ 2147483647 h 26"/>
              <a:gd name="T62" fmla="*/ 2147483647 w 756"/>
              <a:gd name="T63" fmla="*/ 2147483647 h 26"/>
              <a:gd name="T64" fmla="*/ 2147483647 w 756"/>
              <a:gd name="T65" fmla="*/ 2147483647 h 26"/>
              <a:gd name="T66" fmla="*/ 2147483647 w 756"/>
              <a:gd name="T67" fmla="*/ 2147483647 h 26"/>
              <a:gd name="T68" fmla="*/ 2147483647 w 756"/>
              <a:gd name="T69" fmla="*/ 2147483647 h 26"/>
              <a:gd name="T70" fmla="*/ 2147483647 w 756"/>
              <a:gd name="T71" fmla="*/ 2147483647 h 26"/>
              <a:gd name="T72" fmla="*/ 2147483647 w 756"/>
              <a:gd name="T73" fmla="*/ 2147483647 h 26"/>
              <a:gd name="T74" fmla="*/ 2147483647 w 756"/>
              <a:gd name="T75" fmla="*/ 2147483647 h 26"/>
              <a:gd name="T76" fmla="*/ 2147483647 w 756"/>
              <a:gd name="T77" fmla="*/ 2147483647 h 26"/>
              <a:gd name="T78" fmla="*/ 2147483647 w 756"/>
              <a:gd name="T79" fmla="*/ 2147483647 h 26"/>
              <a:gd name="T80" fmla="*/ 2147483647 w 756"/>
              <a:gd name="T81" fmla="*/ 0 h 26"/>
              <a:gd name="T82" fmla="*/ 2147483647 w 756"/>
              <a:gd name="T83" fmla="*/ 2147483647 h 26"/>
              <a:gd name="T84" fmla="*/ 2147483647 w 756"/>
              <a:gd name="T85" fmla="*/ 2147483647 h 26"/>
              <a:gd name="T86" fmla="*/ 2147483647 w 756"/>
              <a:gd name="T87" fmla="*/ 2147483647 h 26"/>
              <a:gd name="T88" fmla="*/ 2147483647 w 756"/>
              <a:gd name="T89" fmla="*/ 2147483647 h 26"/>
              <a:gd name="T90" fmla="*/ 2147483647 w 756"/>
              <a:gd name="T91" fmla="*/ 2147483647 h 26"/>
              <a:gd name="T92" fmla="*/ 2147483647 w 756"/>
              <a:gd name="T93" fmla="*/ 2147483647 h 26"/>
              <a:gd name="T94" fmla="*/ 2147483647 w 756"/>
              <a:gd name="T95" fmla="*/ 2147483647 h 26"/>
              <a:gd name="T96" fmla="*/ 2147483647 w 756"/>
              <a:gd name="T97" fmla="*/ 2147483647 h 26"/>
              <a:gd name="T98" fmla="*/ 2147483647 w 756"/>
              <a:gd name="T99" fmla="*/ 2147483647 h 26"/>
              <a:gd name="T100" fmla="*/ 2147483647 w 756"/>
              <a:gd name="T101" fmla="*/ 2147483647 h 26"/>
              <a:gd name="T102" fmla="*/ 2147483647 w 756"/>
              <a:gd name="T103" fmla="*/ 2147483647 h 26"/>
              <a:gd name="T104" fmla="*/ 2147483647 w 756"/>
              <a:gd name="T105" fmla="*/ 2147483647 h 26"/>
              <a:gd name="T106" fmla="*/ 2147483647 w 756"/>
              <a:gd name="T107" fmla="*/ 2147483647 h 26"/>
              <a:gd name="T108" fmla="*/ 2147483647 w 756"/>
              <a:gd name="T109" fmla="*/ 2147483647 h 26"/>
              <a:gd name="T110" fmla="*/ 2147483647 w 756"/>
              <a:gd name="T111" fmla="*/ 2147483647 h 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56"/>
              <a:gd name="T169" fmla="*/ 0 h 26"/>
              <a:gd name="T170" fmla="*/ 756 w 756"/>
              <a:gd name="T171" fmla="*/ 26 h 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56" h="26">
                <a:moveTo>
                  <a:pt x="0" y="0"/>
                </a:moveTo>
                <a:lnTo>
                  <a:pt x="36" y="11"/>
                </a:lnTo>
                <a:lnTo>
                  <a:pt x="71" y="21"/>
                </a:lnTo>
                <a:lnTo>
                  <a:pt x="100" y="26"/>
                </a:lnTo>
                <a:lnTo>
                  <a:pt x="128" y="26"/>
                </a:lnTo>
                <a:lnTo>
                  <a:pt x="152" y="23"/>
                </a:lnTo>
                <a:lnTo>
                  <a:pt x="175" y="16"/>
                </a:lnTo>
                <a:lnTo>
                  <a:pt x="194" y="11"/>
                </a:lnTo>
                <a:lnTo>
                  <a:pt x="213" y="9"/>
                </a:lnTo>
                <a:lnTo>
                  <a:pt x="225" y="14"/>
                </a:lnTo>
                <a:lnTo>
                  <a:pt x="234" y="19"/>
                </a:lnTo>
                <a:lnTo>
                  <a:pt x="244" y="21"/>
                </a:lnTo>
                <a:lnTo>
                  <a:pt x="251" y="23"/>
                </a:lnTo>
                <a:lnTo>
                  <a:pt x="272" y="21"/>
                </a:lnTo>
                <a:lnTo>
                  <a:pt x="296" y="16"/>
                </a:lnTo>
                <a:lnTo>
                  <a:pt x="312" y="11"/>
                </a:lnTo>
                <a:lnTo>
                  <a:pt x="329" y="9"/>
                </a:lnTo>
                <a:lnTo>
                  <a:pt x="341" y="11"/>
                </a:lnTo>
                <a:lnTo>
                  <a:pt x="350" y="16"/>
                </a:lnTo>
                <a:lnTo>
                  <a:pt x="359" y="21"/>
                </a:lnTo>
                <a:lnTo>
                  <a:pt x="367" y="21"/>
                </a:lnTo>
                <a:lnTo>
                  <a:pt x="381" y="19"/>
                </a:lnTo>
                <a:lnTo>
                  <a:pt x="393" y="11"/>
                </a:lnTo>
                <a:lnTo>
                  <a:pt x="402" y="7"/>
                </a:lnTo>
                <a:lnTo>
                  <a:pt x="414" y="4"/>
                </a:lnTo>
                <a:lnTo>
                  <a:pt x="423" y="9"/>
                </a:lnTo>
                <a:lnTo>
                  <a:pt x="430" y="14"/>
                </a:lnTo>
                <a:lnTo>
                  <a:pt x="437" y="19"/>
                </a:lnTo>
                <a:lnTo>
                  <a:pt x="444" y="21"/>
                </a:lnTo>
                <a:lnTo>
                  <a:pt x="456" y="19"/>
                </a:lnTo>
                <a:lnTo>
                  <a:pt x="470" y="14"/>
                </a:lnTo>
                <a:lnTo>
                  <a:pt x="480" y="9"/>
                </a:lnTo>
                <a:lnTo>
                  <a:pt x="489" y="7"/>
                </a:lnTo>
                <a:lnTo>
                  <a:pt x="504" y="9"/>
                </a:lnTo>
                <a:lnTo>
                  <a:pt x="520" y="16"/>
                </a:lnTo>
                <a:lnTo>
                  <a:pt x="532" y="21"/>
                </a:lnTo>
                <a:lnTo>
                  <a:pt x="544" y="21"/>
                </a:lnTo>
                <a:lnTo>
                  <a:pt x="558" y="16"/>
                </a:lnTo>
                <a:lnTo>
                  <a:pt x="570" y="9"/>
                </a:lnTo>
                <a:lnTo>
                  <a:pt x="581" y="2"/>
                </a:lnTo>
                <a:lnTo>
                  <a:pt x="591" y="0"/>
                </a:lnTo>
                <a:lnTo>
                  <a:pt x="605" y="2"/>
                </a:lnTo>
                <a:lnTo>
                  <a:pt x="619" y="7"/>
                </a:lnTo>
                <a:lnTo>
                  <a:pt x="631" y="11"/>
                </a:lnTo>
                <a:lnTo>
                  <a:pt x="643" y="14"/>
                </a:lnTo>
                <a:lnTo>
                  <a:pt x="652" y="11"/>
                </a:lnTo>
                <a:lnTo>
                  <a:pt x="664" y="7"/>
                </a:lnTo>
                <a:lnTo>
                  <a:pt x="671" y="4"/>
                </a:lnTo>
                <a:lnTo>
                  <a:pt x="681" y="2"/>
                </a:lnTo>
                <a:lnTo>
                  <a:pt x="693" y="7"/>
                </a:lnTo>
                <a:lnTo>
                  <a:pt x="702" y="14"/>
                </a:lnTo>
                <a:lnTo>
                  <a:pt x="711" y="19"/>
                </a:lnTo>
                <a:lnTo>
                  <a:pt x="721" y="21"/>
                </a:lnTo>
                <a:lnTo>
                  <a:pt x="730" y="19"/>
                </a:lnTo>
                <a:lnTo>
                  <a:pt x="742" y="14"/>
                </a:lnTo>
                <a:lnTo>
                  <a:pt x="756" y="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97" name="Freeform 779"/>
          <p:cNvSpPr>
            <a:spLocks/>
          </p:cNvSpPr>
          <p:nvPr/>
        </p:nvSpPr>
        <p:spPr bwMode="auto">
          <a:xfrm>
            <a:off x="5205413" y="8696325"/>
            <a:ext cx="347662" cy="30163"/>
          </a:xfrm>
          <a:custGeom>
            <a:avLst/>
            <a:gdLst>
              <a:gd name="T0" fmla="*/ 2147483647 w 219"/>
              <a:gd name="T1" fmla="*/ 2147483647 h 19"/>
              <a:gd name="T2" fmla="*/ 2147483647 w 219"/>
              <a:gd name="T3" fmla="*/ 2147483647 h 19"/>
              <a:gd name="T4" fmla="*/ 2147483647 w 219"/>
              <a:gd name="T5" fmla="*/ 2147483647 h 19"/>
              <a:gd name="T6" fmla="*/ 2147483647 w 219"/>
              <a:gd name="T7" fmla="*/ 2147483647 h 19"/>
              <a:gd name="T8" fmla="*/ 2147483647 w 219"/>
              <a:gd name="T9" fmla="*/ 2147483647 h 19"/>
              <a:gd name="T10" fmla="*/ 2147483647 w 219"/>
              <a:gd name="T11" fmla="*/ 2147483647 h 19"/>
              <a:gd name="T12" fmla="*/ 2147483647 w 219"/>
              <a:gd name="T13" fmla="*/ 2147483647 h 19"/>
              <a:gd name="T14" fmla="*/ 2147483647 w 219"/>
              <a:gd name="T15" fmla="*/ 2147483647 h 19"/>
              <a:gd name="T16" fmla="*/ 2147483647 w 219"/>
              <a:gd name="T17" fmla="*/ 2147483647 h 19"/>
              <a:gd name="T18" fmla="*/ 2147483647 w 219"/>
              <a:gd name="T19" fmla="*/ 2147483647 h 19"/>
              <a:gd name="T20" fmla="*/ 2147483647 w 219"/>
              <a:gd name="T21" fmla="*/ 2147483647 h 19"/>
              <a:gd name="T22" fmla="*/ 2147483647 w 219"/>
              <a:gd name="T23" fmla="*/ 2147483647 h 19"/>
              <a:gd name="T24" fmla="*/ 2147483647 w 219"/>
              <a:gd name="T25" fmla="*/ 2147483647 h 19"/>
              <a:gd name="T26" fmla="*/ 2147483647 w 219"/>
              <a:gd name="T27" fmla="*/ 2147483647 h 19"/>
              <a:gd name="T28" fmla="*/ 2147483647 w 219"/>
              <a:gd name="T29" fmla="*/ 2147483647 h 19"/>
              <a:gd name="T30" fmla="*/ 0 w 219"/>
              <a:gd name="T31" fmla="*/ 0 h 1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19"/>
              <a:gd name="T49" fmla="*/ 0 h 19"/>
              <a:gd name="T50" fmla="*/ 219 w 219"/>
              <a:gd name="T51" fmla="*/ 19 h 1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19" h="19">
                <a:moveTo>
                  <a:pt x="219" y="3"/>
                </a:moveTo>
                <a:lnTo>
                  <a:pt x="210" y="7"/>
                </a:lnTo>
                <a:lnTo>
                  <a:pt x="200" y="10"/>
                </a:lnTo>
                <a:lnTo>
                  <a:pt x="177" y="14"/>
                </a:lnTo>
                <a:lnTo>
                  <a:pt x="160" y="17"/>
                </a:lnTo>
                <a:lnTo>
                  <a:pt x="148" y="12"/>
                </a:lnTo>
                <a:lnTo>
                  <a:pt x="137" y="10"/>
                </a:lnTo>
                <a:lnTo>
                  <a:pt x="127" y="7"/>
                </a:lnTo>
                <a:lnTo>
                  <a:pt x="120" y="5"/>
                </a:lnTo>
                <a:lnTo>
                  <a:pt x="108" y="7"/>
                </a:lnTo>
                <a:lnTo>
                  <a:pt x="99" y="12"/>
                </a:lnTo>
                <a:lnTo>
                  <a:pt x="92" y="17"/>
                </a:lnTo>
                <a:lnTo>
                  <a:pt x="85" y="19"/>
                </a:lnTo>
                <a:lnTo>
                  <a:pt x="61" y="17"/>
                </a:lnTo>
                <a:lnTo>
                  <a:pt x="37" y="12"/>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98" name="Freeform 780"/>
          <p:cNvSpPr>
            <a:spLocks/>
          </p:cNvSpPr>
          <p:nvPr/>
        </p:nvSpPr>
        <p:spPr bwMode="auto">
          <a:xfrm>
            <a:off x="6742113" y="8704263"/>
            <a:ext cx="33337" cy="449262"/>
          </a:xfrm>
          <a:custGeom>
            <a:avLst/>
            <a:gdLst>
              <a:gd name="T0" fmla="*/ 2147483647 w 21"/>
              <a:gd name="T1" fmla="*/ 0 h 283"/>
              <a:gd name="T2" fmla="*/ 2147483647 w 21"/>
              <a:gd name="T3" fmla="*/ 2147483647 h 283"/>
              <a:gd name="T4" fmla="*/ 2147483647 w 21"/>
              <a:gd name="T5" fmla="*/ 2147483647 h 283"/>
              <a:gd name="T6" fmla="*/ 2147483647 w 21"/>
              <a:gd name="T7" fmla="*/ 2147483647 h 283"/>
              <a:gd name="T8" fmla="*/ 2147483647 w 21"/>
              <a:gd name="T9" fmla="*/ 2147483647 h 283"/>
              <a:gd name="T10" fmla="*/ 2147483647 w 21"/>
              <a:gd name="T11" fmla="*/ 2147483647 h 283"/>
              <a:gd name="T12" fmla="*/ 2147483647 w 21"/>
              <a:gd name="T13" fmla="*/ 2147483647 h 283"/>
              <a:gd name="T14" fmla="*/ 2147483647 w 21"/>
              <a:gd name="T15" fmla="*/ 2147483647 h 283"/>
              <a:gd name="T16" fmla="*/ 2147483647 w 21"/>
              <a:gd name="T17" fmla="*/ 2147483647 h 283"/>
              <a:gd name="T18" fmla="*/ 2147483647 w 21"/>
              <a:gd name="T19" fmla="*/ 2147483647 h 283"/>
              <a:gd name="T20" fmla="*/ 0 w 21"/>
              <a:gd name="T21" fmla="*/ 2147483647 h 283"/>
              <a:gd name="T22" fmla="*/ 2147483647 w 21"/>
              <a:gd name="T23" fmla="*/ 2147483647 h 283"/>
              <a:gd name="T24" fmla="*/ 2147483647 w 21"/>
              <a:gd name="T25" fmla="*/ 2147483647 h 283"/>
              <a:gd name="T26" fmla="*/ 2147483647 w 21"/>
              <a:gd name="T27" fmla="*/ 2147483647 h 283"/>
              <a:gd name="T28" fmla="*/ 2147483647 w 21"/>
              <a:gd name="T29" fmla="*/ 2147483647 h 28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1"/>
              <a:gd name="T46" fmla="*/ 0 h 283"/>
              <a:gd name="T47" fmla="*/ 21 w 21"/>
              <a:gd name="T48" fmla="*/ 283 h 28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1" h="283">
                <a:moveTo>
                  <a:pt x="7" y="0"/>
                </a:moveTo>
                <a:lnTo>
                  <a:pt x="7" y="19"/>
                </a:lnTo>
                <a:lnTo>
                  <a:pt x="7" y="35"/>
                </a:lnTo>
                <a:lnTo>
                  <a:pt x="10" y="54"/>
                </a:lnTo>
                <a:lnTo>
                  <a:pt x="14" y="73"/>
                </a:lnTo>
                <a:lnTo>
                  <a:pt x="17" y="90"/>
                </a:lnTo>
                <a:lnTo>
                  <a:pt x="17" y="104"/>
                </a:lnTo>
                <a:lnTo>
                  <a:pt x="12" y="128"/>
                </a:lnTo>
                <a:lnTo>
                  <a:pt x="7" y="149"/>
                </a:lnTo>
                <a:lnTo>
                  <a:pt x="3" y="168"/>
                </a:lnTo>
                <a:lnTo>
                  <a:pt x="0" y="184"/>
                </a:lnTo>
                <a:lnTo>
                  <a:pt x="3" y="213"/>
                </a:lnTo>
                <a:lnTo>
                  <a:pt x="12" y="241"/>
                </a:lnTo>
                <a:lnTo>
                  <a:pt x="19" y="262"/>
                </a:lnTo>
                <a:lnTo>
                  <a:pt x="21" y="28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599" name="Freeform 781"/>
          <p:cNvSpPr>
            <a:spLocks/>
          </p:cNvSpPr>
          <p:nvPr/>
        </p:nvSpPr>
        <p:spPr bwMode="auto">
          <a:xfrm>
            <a:off x="757238" y="8643938"/>
            <a:ext cx="682625" cy="723900"/>
          </a:xfrm>
          <a:custGeom>
            <a:avLst/>
            <a:gdLst>
              <a:gd name="T0" fmla="*/ 2147483647 w 430"/>
              <a:gd name="T1" fmla="*/ 0 h 456"/>
              <a:gd name="T2" fmla="*/ 2147483647 w 430"/>
              <a:gd name="T3" fmla="*/ 2147483647 h 456"/>
              <a:gd name="T4" fmla="*/ 0 w 430"/>
              <a:gd name="T5" fmla="*/ 2147483647 h 456"/>
              <a:gd name="T6" fmla="*/ 0 60000 65536"/>
              <a:gd name="T7" fmla="*/ 0 60000 65536"/>
              <a:gd name="T8" fmla="*/ 0 60000 65536"/>
              <a:gd name="T9" fmla="*/ 0 w 430"/>
              <a:gd name="T10" fmla="*/ 0 h 456"/>
              <a:gd name="T11" fmla="*/ 430 w 430"/>
              <a:gd name="T12" fmla="*/ 456 h 456"/>
            </a:gdLst>
            <a:ahLst/>
            <a:cxnLst>
              <a:cxn ang="T6">
                <a:pos x="T0" y="T1"/>
              </a:cxn>
              <a:cxn ang="T7">
                <a:pos x="T2" y="T3"/>
              </a:cxn>
              <a:cxn ang="T8">
                <a:pos x="T4" y="T5"/>
              </a:cxn>
            </a:cxnLst>
            <a:rect l="T9" t="T10" r="T11" b="T12"/>
            <a:pathLst>
              <a:path w="430" h="456">
                <a:moveTo>
                  <a:pt x="430" y="0"/>
                </a:moveTo>
                <a:lnTo>
                  <a:pt x="354" y="78"/>
                </a:lnTo>
                <a:lnTo>
                  <a:pt x="0" y="45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600" name="Freeform 782"/>
          <p:cNvSpPr>
            <a:spLocks/>
          </p:cNvSpPr>
          <p:nvPr/>
        </p:nvSpPr>
        <p:spPr bwMode="auto">
          <a:xfrm>
            <a:off x="2032000" y="8137525"/>
            <a:ext cx="85725" cy="93663"/>
          </a:xfrm>
          <a:custGeom>
            <a:avLst/>
            <a:gdLst>
              <a:gd name="T0" fmla="*/ 2147483647 w 54"/>
              <a:gd name="T1" fmla="*/ 2147483647 h 59"/>
              <a:gd name="T2" fmla="*/ 2147483647 w 54"/>
              <a:gd name="T3" fmla="*/ 0 h 59"/>
              <a:gd name="T4" fmla="*/ 2147483647 w 54"/>
              <a:gd name="T5" fmla="*/ 2147483647 h 59"/>
              <a:gd name="T6" fmla="*/ 2147483647 w 54"/>
              <a:gd name="T7" fmla="*/ 2147483647 h 59"/>
              <a:gd name="T8" fmla="*/ 0 w 54"/>
              <a:gd name="T9" fmla="*/ 2147483647 h 59"/>
              <a:gd name="T10" fmla="*/ 2147483647 w 54"/>
              <a:gd name="T11" fmla="*/ 2147483647 h 59"/>
              <a:gd name="T12" fmla="*/ 0 60000 65536"/>
              <a:gd name="T13" fmla="*/ 0 60000 65536"/>
              <a:gd name="T14" fmla="*/ 0 60000 65536"/>
              <a:gd name="T15" fmla="*/ 0 60000 65536"/>
              <a:gd name="T16" fmla="*/ 0 60000 65536"/>
              <a:gd name="T17" fmla="*/ 0 60000 65536"/>
              <a:gd name="T18" fmla="*/ 0 w 54"/>
              <a:gd name="T19" fmla="*/ 0 h 59"/>
              <a:gd name="T20" fmla="*/ 54 w 54"/>
              <a:gd name="T21" fmla="*/ 59 h 59"/>
            </a:gdLst>
            <a:ahLst/>
            <a:cxnLst>
              <a:cxn ang="T12">
                <a:pos x="T0" y="T1"/>
              </a:cxn>
              <a:cxn ang="T13">
                <a:pos x="T2" y="T3"/>
              </a:cxn>
              <a:cxn ang="T14">
                <a:pos x="T4" y="T5"/>
              </a:cxn>
              <a:cxn ang="T15">
                <a:pos x="T6" y="T7"/>
              </a:cxn>
              <a:cxn ang="T16">
                <a:pos x="T8" y="T9"/>
              </a:cxn>
              <a:cxn ang="T17">
                <a:pos x="T10" y="T11"/>
              </a:cxn>
            </a:cxnLst>
            <a:rect l="T18" t="T19" r="T20" b="T21"/>
            <a:pathLst>
              <a:path w="54" h="59">
                <a:moveTo>
                  <a:pt x="5" y="50"/>
                </a:moveTo>
                <a:lnTo>
                  <a:pt x="36" y="0"/>
                </a:lnTo>
                <a:lnTo>
                  <a:pt x="47" y="7"/>
                </a:lnTo>
                <a:lnTo>
                  <a:pt x="54" y="14"/>
                </a:lnTo>
                <a:lnTo>
                  <a:pt x="0" y="59"/>
                </a:lnTo>
                <a:lnTo>
                  <a:pt x="5" y="50"/>
                </a:lnTo>
                <a:close/>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601" name="Freeform 783"/>
          <p:cNvSpPr>
            <a:spLocks/>
          </p:cNvSpPr>
          <p:nvPr/>
        </p:nvSpPr>
        <p:spPr bwMode="auto">
          <a:xfrm>
            <a:off x="4597400" y="8682038"/>
            <a:ext cx="2978150" cy="1587"/>
          </a:xfrm>
          <a:custGeom>
            <a:avLst/>
            <a:gdLst>
              <a:gd name="T0" fmla="*/ 0 w 1876"/>
              <a:gd name="T1" fmla="*/ 0 h 1587"/>
              <a:gd name="T2" fmla="*/ 2147483647 w 1876"/>
              <a:gd name="T3" fmla="*/ 0 h 1587"/>
              <a:gd name="T4" fmla="*/ 2147483647 w 1876"/>
              <a:gd name="T5" fmla="*/ 0 h 1587"/>
              <a:gd name="T6" fmla="*/ 2147483647 w 1876"/>
              <a:gd name="T7" fmla="*/ 0 h 1587"/>
              <a:gd name="T8" fmla="*/ 2147483647 w 1876"/>
              <a:gd name="T9" fmla="*/ 0 h 1587"/>
              <a:gd name="T10" fmla="*/ 2147483647 w 1876"/>
              <a:gd name="T11" fmla="*/ 0 h 1587"/>
              <a:gd name="T12" fmla="*/ 0 60000 65536"/>
              <a:gd name="T13" fmla="*/ 0 60000 65536"/>
              <a:gd name="T14" fmla="*/ 0 60000 65536"/>
              <a:gd name="T15" fmla="*/ 0 60000 65536"/>
              <a:gd name="T16" fmla="*/ 0 60000 65536"/>
              <a:gd name="T17" fmla="*/ 0 60000 65536"/>
              <a:gd name="T18" fmla="*/ 0 w 1876"/>
              <a:gd name="T19" fmla="*/ 0 h 1587"/>
              <a:gd name="T20" fmla="*/ 1876 w 1876"/>
              <a:gd name="T21" fmla="*/ 1587 h 1587"/>
            </a:gdLst>
            <a:ahLst/>
            <a:cxnLst>
              <a:cxn ang="T12">
                <a:pos x="T0" y="T1"/>
              </a:cxn>
              <a:cxn ang="T13">
                <a:pos x="T2" y="T3"/>
              </a:cxn>
              <a:cxn ang="T14">
                <a:pos x="T4" y="T5"/>
              </a:cxn>
              <a:cxn ang="T15">
                <a:pos x="T6" y="T7"/>
              </a:cxn>
              <a:cxn ang="T16">
                <a:pos x="T8" y="T9"/>
              </a:cxn>
              <a:cxn ang="T17">
                <a:pos x="T10" y="T11"/>
              </a:cxn>
            </a:cxnLst>
            <a:rect l="T18" t="T19" r="T20" b="T21"/>
            <a:pathLst>
              <a:path w="1876" h="1587">
                <a:moveTo>
                  <a:pt x="0" y="0"/>
                </a:moveTo>
                <a:lnTo>
                  <a:pt x="364" y="0"/>
                </a:lnTo>
                <a:lnTo>
                  <a:pt x="383" y="0"/>
                </a:lnTo>
                <a:lnTo>
                  <a:pt x="520" y="0"/>
                </a:lnTo>
                <a:lnTo>
                  <a:pt x="1613" y="0"/>
                </a:lnTo>
                <a:lnTo>
                  <a:pt x="1876" y="0"/>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602" name="Freeform 1154"/>
          <p:cNvSpPr>
            <a:spLocks/>
          </p:cNvSpPr>
          <p:nvPr/>
        </p:nvSpPr>
        <p:spPr bwMode="auto">
          <a:xfrm>
            <a:off x="6888163" y="3206750"/>
            <a:ext cx="142875" cy="1588"/>
          </a:xfrm>
          <a:custGeom>
            <a:avLst/>
            <a:gdLst>
              <a:gd name="T0" fmla="*/ 2147483647 w 90"/>
              <a:gd name="T1" fmla="*/ 0 h 1588"/>
              <a:gd name="T2" fmla="*/ 0 w 90"/>
              <a:gd name="T3" fmla="*/ 0 h 1588"/>
              <a:gd name="T4" fmla="*/ 2147483647 w 90"/>
              <a:gd name="T5" fmla="*/ 0 h 1588"/>
              <a:gd name="T6" fmla="*/ 0 60000 65536"/>
              <a:gd name="T7" fmla="*/ 0 60000 65536"/>
              <a:gd name="T8" fmla="*/ 0 60000 65536"/>
              <a:gd name="T9" fmla="*/ 0 w 90"/>
              <a:gd name="T10" fmla="*/ 0 h 1588"/>
              <a:gd name="T11" fmla="*/ 90 w 90"/>
              <a:gd name="T12" fmla="*/ 1588 h 1588"/>
            </a:gdLst>
            <a:ahLst/>
            <a:cxnLst>
              <a:cxn ang="T6">
                <a:pos x="T0" y="T1"/>
              </a:cxn>
              <a:cxn ang="T7">
                <a:pos x="T2" y="T3"/>
              </a:cxn>
              <a:cxn ang="T8">
                <a:pos x="T4" y="T5"/>
              </a:cxn>
            </a:cxnLst>
            <a:rect l="T9" t="T10" r="T11" b="T12"/>
            <a:pathLst>
              <a:path w="90" h="1588">
                <a:moveTo>
                  <a:pt x="90" y="0"/>
                </a:moveTo>
                <a:lnTo>
                  <a:pt x="0" y="0"/>
                </a:lnTo>
                <a:lnTo>
                  <a:pt x="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603" name="Line 1155"/>
          <p:cNvSpPr>
            <a:spLocks noChangeShapeType="1"/>
          </p:cNvSpPr>
          <p:nvPr/>
        </p:nvSpPr>
        <p:spPr bwMode="auto">
          <a:xfrm flipH="1">
            <a:off x="6888163" y="3206750"/>
            <a:ext cx="142875" cy="1588"/>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grpSp>
        <p:nvGrpSpPr>
          <p:cNvPr id="3" name="Group 1387"/>
          <p:cNvGrpSpPr>
            <a:grpSpLocks/>
          </p:cNvGrpSpPr>
          <p:nvPr/>
        </p:nvGrpSpPr>
        <p:grpSpPr bwMode="auto">
          <a:xfrm>
            <a:off x="835025" y="3497263"/>
            <a:ext cx="6022975" cy="900112"/>
            <a:chOff x="526" y="2203"/>
            <a:chExt cx="3794" cy="567"/>
          </a:xfrm>
        </p:grpSpPr>
        <p:sp>
          <p:nvSpPr>
            <p:cNvPr id="16207" name="Line 87"/>
            <p:cNvSpPr>
              <a:spLocks noChangeShapeType="1"/>
            </p:cNvSpPr>
            <p:nvPr/>
          </p:nvSpPr>
          <p:spPr bwMode="auto">
            <a:xfrm flipV="1">
              <a:off x="2400" y="2322"/>
              <a:ext cx="1103" cy="217"/>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208" name="Freeform 88"/>
            <p:cNvSpPr>
              <a:spLocks/>
            </p:cNvSpPr>
            <p:nvPr/>
          </p:nvSpPr>
          <p:spPr bwMode="auto">
            <a:xfrm>
              <a:off x="3479" y="2298"/>
              <a:ext cx="104" cy="52"/>
            </a:xfrm>
            <a:custGeom>
              <a:avLst/>
              <a:gdLst>
                <a:gd name="T0" fmla="*/ 10 w 104"/>
                <a:gd name="T1" fmla="*/ 52 h 52"/>
                <a:gd name="T2" fmla="*/ 104 w 104"/>
                <a:gd name="T3" fmla="*/ 7 h 52"/>
                <a:gd name="T4" fmla="*/ 0 w 104"/>
                <a:gd name="T5" fmla="*/ 0 h 52"/>
                <a:gd name="T6" fmla="*/ 10 w 104"/>
                <a:gd name="T7" fmla="*/ 52 h 52"/>
                <a:gd name="T8" fmla="*/ 0 60000 65536"/>
                <a:gd name="T9" fmla="*/ 0 60000 65536"/>
                <a:gd name="T10" fmla="*/ 0 60000 65536"/>
                <a:gd name="T11" fmla="*/ 0 60000 65536"/>
                <a:gd name="T12" fmla="*/ 0 w 104"/>
                <a:gd name="T13" fmla="*/ 0 h 52"/>
                <a:gd name="T14" fmla="*/ 104 w 104"/>
                <a:gd name="T15" fmla="*/ 52 h 52"/>
              </a:gdLst>
              <a:ahLst/>
              <a:cxnLst>
                <a:cxn ang="T8">
                  <a:pos x="T0" y="T1"/>
                </a:cxn>
                <a:cxn ang="T9">
                  <a:pos x="T2" y="T3"/>
                </a:cxn>
                <a:cxn ang="T10">
                  <a:pos x="T4" y="T5"/>
                </a:cxn>
                <a:cxn ang="T11">
                  <a:pos x="T6" y="T7"/>
                </a:cxn>
              </a:cxnLst>
              <a:rect l="T12" t="T13" r="T14" b="T15"/>
              <a:pathLst>
                <a:path w="104" h="52">
                  <a:moveTo>
                    <a:pt x="10" y="52"/>
                  </a:moveTo>
                  <a:lnTo>
                    <a:pt x="104" y="7"/>
                  </a:lnTo>
                  <a:lnTo>
                    <a:pt x="0" y="0"/>
                  </a:lnTo>
                  <a:lnTo>
                    <a:pt x="1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09" name="Freeform 147"/>
            <p:cNvSpPr>
              <a:spLocks/>
            </p:cNvSpPr>
            <p:nvPr/>
          </p:nvSpPr>
          <p:spPr bwMode="auto">
            <a:xfrm>
              <a:off x="3666" y="2203"/>
              <a:ext cx="654" cy="487"/>
            </a:xfrm>
            <a:custGeom>
              <a:avLst/>
              <a:gdLst>
                <a:gd name="T0" fmla="*/ 645 w 654"/>
                <a:gd name="T1" fmla="*/ 319 h 487"/>
                <a:gd name="T2" fmla="*/ 645 w 654"/>
                <a:gd name="T3" fmla="*/ 319 h 487"/>
                <a:gd name="T4" fmla="*/ 654 w 654"/>
                <a:gd name="T5" fmla="*/ 487 h 487"/>
                <a:gd name="T6" fmla="*/ 532 w 654"/>
                <a:gd name="T7" fmla="*/ 487 h 487"/>
                <a:gd name="T8" fmla="*/ 534 w 654"/>
                <a:gd name="T9" fmla="*/ 485 h 487"/>
                <a:gd name="T10" fmla="*/ 551 w 654"/>
                <a:gd name="T11" fmla="*/ 463 h 487"/>
                <a:gd name="T12" fmla="*/ 572 w 654"/>
                <a:gd name="T13" fmla="*/ 447 h 487"/>
                <a:gd name="T14" fmla="*/ 586 w 654"/>
                <a:gd name="T15" fmla="*/ 430 h 487"/>
                <a:gd name="T16" fmla="*/ 598 w 654"/>
                <a:gd name="T17" fmla="*/ 414 h 487"/>
                <a:gd name="T18" fmla="*/ 602 w 654"/>
                <a:gd name="T19" fmla="*/ 395 h 487"/>
                <a:gd name="T20" fmla="*/ 605 w 654"/>
                <a:gd name="T21" fmla="*/ 381 h 487"/>
                <a:gd name="T22" fmla="*/ 610 w 654"/>
                <a:gd name="T23" fmla="*/ 352 h 487"/>
                <a:gd name="T24" fmla="*/ 610 w 654"/>
                <a:gd name="T25" fmla="*/ 336 h 487"/>
                <a:gd name="T26" fmla="*/ 617 w 654"/>
                <a:gd name="T27" fmla="*/ 279 h 487"/>
                <a:gd name="T28" fmla="*/ 607 w 654"/>
                <a:gd name="T29" fmla="*/ 232 h 487"/>
                <a:gd name="T30" fmla="*/ 602 w 654"/>
                <a:gd name="T31" fmla="*/ 204 h 487"/>
                <a:gd name="T32" fmla="*/ 598 w 654"/>
                <a:gd name="T33" fmla="*/ 173 h 487"/>
                <a:gd name="T34" fmla="*/ 600 w 654"/>
                <a:gd name="T35" fmla="*/ 142 h 487"/>
                <a:gd name="T36" fmla="*/ 605 w 654"/>
                <a:gd name="T37" fmla="*/ 100 h 487"/>
                <a:gd name="T38" fmla="*/ 574 w 654"/>
                <a:gd name="T39" fmla="*/ 104 h 487"/>
                <a:gd name="T40" fmla="*/ 536 w 654"/>
                <a:gd name="T41" fmla="*/ 104 h 487"/>
                <a:gd name="T42" fmla="*/ 491 w 654"/>
                <a:gd name="T43" fmla="*/ 100 h 487"/>
                <a:gd name="T44" fmla="*/ 463 w 654"/>
                <a:gd name="T45" fmla="*/ 97 h 487"/>
                <a:gd name="T46" fmla="*/ 435 w 654"/>
                <a:gd name="T47" fmla="*/ 97 h 487"/>
                <a:gd name="T48" fmla="*/ 418 w 654"/>
                <a:gd name="T49" fmla="*/ 119 h 487"/>
                <a:gd name="T50" fmla="*/ 399 w 654"/>
                <a:gd name="T51" fmla="*/ 140 h 487"/>
                <a:gd name="T52" fmla="*/ 373 w 654"/>
                <a:gd name="T53" fmla="*/ 170 h 487"/>
                <a:gd name="T54" fmla="*/ 371 w 654"/>
                <a:gd name="T55" fmla="*/ 168 h 487"/>
                <a:gd name="T56" fmla="*/ 357 w 654"/>
                <a:gd name="T57" fmla="*/ 168 h 487"/>
                <a:gd name="T58" fmla="*/ 343 w 654"/>
                <a:gd name="T59" fmla="*/ 173 h 487"/>
                <a:gd name="T60" fmla="*/ 324 w 654"/>
                <a:gd name="T61" fmla="*/ 173 h 487"/>
                <a:gd name="T62" fmla="*/ 298 w 654"/>
                <a:gd name="T63" fmla="*/ 173 h 487"/>
                <a:gd name="T64" fmla="*/ 286 w 654"/>
                <a:gd name="T65" fmla="*/ 170 h 487"/>
                <a:gd name="T66" fmla="*/ 269 w 654"/>
                <a:gd name="T67" fmla="*/ 168 h 487"/>
                <a:gd name="T68" fmla="*/ 272 w 654"/>
                <a:gd name="T69" fmla="*/ 149 h 487"/>
                <a:gd name="T70" fmla="*/ 272 w 654"/>
                <a:gd name="T71" fmla="*/ 128 h 487"/>
                <a:gd name="T72" fmla="*/ 272 w 654"/>
                <a:gd name="T73" fmla="*/ 116 h 487"/>
                <a:gd name="T74" fmla="*/ 269 w 654"/>
                <a:gd name="T75" fmla="*/ 100 h 487"/>
                <a:gd name="T76" fmla="*/ 243 w 654"/>
                <a:gd name="T77" fmla="*/ 107 h 487"/>
                <a:gd name="T78" fmla="*/ 208 w 654"/>
                <a:gd name="T79" fmla="*/ 109 h 487"/>
                <a:gd name="T80" fmla="*/ 182 w 654"/>
                <a:gd name="T81" fmla="*/ 107 h 487"/>
                <a:gd name="T82" fmla="*/ 156 w 654"/>
                <a:gd name="T83" fmla="*/ 102 h 487"/>
                <a:gd name="T84" fmla="*/ 123 w 654"/>
                <a:gd name="T85" fmla="*/ 95 h 487"/>
                <a:gd name="T86" fmla="*/ 90 w 654"/>
                <a:gd name="T87" fmla="*/ 93 h 487"/>
                <a:gd name="T88" fmla="*/ 69 w 654"/>
                <a:gd name="T89" fmla="*/ 100 h 487"/>
                <a:gd name="T90" fmla="*/ 45 w 654"/>
                <a:gd name="T91" fmla="*/ 109 h 487"/>
                <a:gd name="T92" fmla="*/ 26 w 654"/>
                <a:gd name="T93" fmla="*/ 152 h 487"/>
                <a:gd name="T94" fmla="*/ 12 w 654"/>
                <a:gd name="T95" fmla="*/ 175 h 487"/>
                <a:gd name="T96" fmla="*/ 10 w 654"/>
                <a:gd name="T97" fmla="*/ 175 h 487"/>
                <a:gd name="T98" fmla="*/ 0 w 654"/>
                <a:gd name="T99" fmla="*/ 0 h 487"/>
                <a:gd name="T100" fmla="*/ 281 w 654"/>
                <a:gd name="T101" fmla="*/ 0 h 487"/>
                <a:gd name="T102" fmla="*/ 515 w 654"/>
                <a:gd name="T103" fmla="*/ 3 h 487"/>
                <a:gd name="T104" fmla="*/ 515 w 654"/>
                <a:gd name="T105" fmla="*/ 0 h 487"/>
                <a:gd name="T106" fmla="*/ 628 w 654"/>
                <a:gd name="T107" fmla="*/ 0 h 487"/>
                <a:gd name="T108" fmla="*/ 636 w 654"/>
                <a:gd name="T109" fmla="*/ 154 h 487"/>
                <a:gd name="T110" fmla="*/ 638 w 654"/>
                <a:gd name="T111" fmla="*/ 154 h 487"/>
                <a:gd name="T112" fmla="*/ 645 w 654"/>
                <a:gd name="T113" fmla="*/ 291 h 487"/>
                <a:gd name="T114" fmla="*/ 645 w 654"/>
                <a:gd name="T115" fmla="*/ 319 h 487"/>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54"/>
                <a:gd name="T175" fmla="*/ 0 h 487"/>
                <a:gd name="T176" fmla="*/ 654 w 654"/>
                <a:gd name="T177" fmla="*/ 487 h 487"/>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54" h="487">
                  <a:moveTo>
                    <a:pt x="645" y="319"/>
                  </a:moveTo>
                  <a:lnTo>
                    <a:pt x="645" y="319"/>
                  </a:lnTo>
                  <a:lnTo>
                    <a:pt x="654" y="487"/>
                  </a:lnTo>
                  <a:lnTo>
                    <a:pt x="532" y="487"/>
                  </a:lnTo>
                  <a:lnTo>
                    <a:pt x="534" y="485"/>
                  </a:lnTo>
                  <a:lnTo>
                    <a:pt x="551" y="463"/>
                  </a:lnTo>
                  <a:lnTo>
                    <a:pt x="572" y="447"/>
                  </a:lnTo>
                  <a:lnTo>
                    <a:pt x="586" y="430"/>
                  </a:lnTo>
                  <a:lnTo>
                    <a:pt x="598" y="414"/>
                  </a:lnTo>
                  <a:lnTo>
                    <a:pt x="602" y="395"/>
                  </a:lnTo>
                  <a:lnTo>
                    <a:pt x="605" y="381"/>
                  </a:lnTo>
                  <a:lnTo>
                    <a:pt x="610" y="352"/>
                  </a:lnTo>
                  <a:lnTo>
                    <a:pt x="610" y="336"/>
                  </a:lnTo>
                  <a:lnTo>
                    <a:pt x="617" y="279"/>
                  </a:lnTo>
                  <a:lnTo>
                    <a:pt x="607" y="232"/>
                  </a:lnTo>
                  <a:lnTo>
                    <a:pt x="602" y="204"/>
                  </a:lnTo>
                  <a:lnTo>
                    <a:pt x="598" y="173"/>
                  </a:lnTo>
                  <a:lnTo>
                    <a:pt x="600" y="142"/>
                  </a:lnTo>
                  <a:lnTo>
                    <a:pt x="605" y="100"/>
                  </a:lnTo>
                  <a:lnTo>
                    <a:pt x="574" y="104"/>
                  </a:lnTo>
                  <a:lnTo>
                    <a:pt x="536" y="104"/>
                  </a:lnTo>
                  <a:lnTo>
                    <a:pt x="491" y="100"/>
                  </a:lnTo>
                  <a:lnTo>
                    <a:pt x="463" y="97"/>
                  </a:lnTo>
                  <a:lnTo>
                    <a:pt x="435" y="97"/>
                  </a:lnTo>
                  <a:lnTo>
                    <a:pt x="418" y="119"/>
                  </a:lnTo>
                  <a:lnTo>
                    <a:pt x="399" y="140"/>
                  </a:lnTo>
                  <a:lnTo>
                    <a:pt x="373" y="170"/>
                  </a:lnTo>
                  <a:lnTo>
                    <a:pt x="371" y="168"/>
                  </a:lnTo>
                  <a:lnTo>
                    <a:pt x="357" y="168"/>
                  </a:lnTo>
                  <a:lnTo>
                    <a:pt x="343" y="173"/>
                  </a:lnTo>
                  <a:lnTo>
                    <a:pt x="324" y="173"/>
                  </a:lnTo>
                  <a:lnTo>
                    <a:pt x="298" y="173"/>
                  </a:lnTo>
                  <a:lnTo>
                    <a:pt x="286" y="170"/>
                  </a:lnTo>
                  <a:lnTo>
                    <a:pt x="269" y="168"/>
                  </a:lnTo>
                  <a:lnTo>
                    <a:pt x="272" y="149"/>
                  </a:lnTo>
                  <a:lnTo>
                    <a:pt x="272" y="128"/>
                  </a:lnTo>
                  <a:lnTo>
                    <a:pt x="272" y="116"/>
                  </a:lnTo>
                  <a:lnTo>
                    <a:pt x="269" y="100"/>
                  </a:lnTo>
                  <a:lnTo>
                    <a:pt x="243" y="107"/>
                  </a:lnTo>
                  <a:lnTo>
                    <a:pt x="208" y="109"/>
                  </a:lnTo>
                  <a:lnTo>
                    <a:pt x="182" y="107"/>
                  </a:lnTo>
                  <a:lnTo>
                    <a:pt x="156" y="102"/>
                  </a:lnTo>
                  <a:lnTo>
                    <a:pt x="123" y="95"/>
                  </a:lnTo>
                  <a:lnTo>
                    <a:pt x="90" y="93"/>
                  </a:lnTo>
                  <a:lnTo>
                    <a:pt x="69" y="100"/>
                  </a:lnTo>
                  <a:lnTo>
                    <a:pt x="45" y="109"/>
                  </a:lnTo>
                  <a:lnTo>
                    <a:pt x="26" y="152"/>
                  </a:lnTo>
                  <a:lnTo>
                    <a:pt x="12" y="175"/>
                  </a:lnTo>
                  <a:lnTo>
                    <a:pt x="10" y="175"/>
                  </a:lnTo>
                  <a:lnTo>
                    <a:pt x="0" y="0"/>
                  </a:lnTo>
                  <a:lnTo>
                    <a:pt x="281" y="0"/>
                  </a:lnTo>
                  <a:lnTo>
                    <a:pt x="515" y="3"/>
                  </a:lnTo>
                  <a:lnTo>
                    <a:pt x="515" y="0"/>
                  </a:lnTo>
                  <a:lnTo>
                    <a:pt x="628" y="0"/>
                  </a:lnTo>
                  <a:lnTo>
                    <a:pt x="636" y="154"/>
                  </a:lnTo>
                  <a:lnTo>
                    <a:pt x="638" y="154"/>
                  </a:lnTo>
                  <a:lnTo>
                    <a:pt x="645" y="291"/>
                  </a:lnTo>
                  <a:lnTo>
                    <a:pt x="645" y="319"/>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10" name="Freeform 148"/>
            <p:cNvSpPr>
              <a:spLocks/>
            </p:cNvSpPr>
            <p:nvPr/>
          </p:nvSpPr>
          <p:spPr bwMode="auto">
            <a:xfrm>
              <a:off x="4179" y="2303"/>
              <a:ext cx="104" cy="252"/>
            </a:xfrm>
            <a:custGeom>
              <a:avLst/>
              <a:gdLst>
                <a:gd name="T0" fmla="*/ 94 w 104"/>
                <a:gd name="T1" fmla="*/ 132 h 252"/>
                <a:gd name="T2" fmla="*/ 104 w 104"/>
                <a:gd name="T3" fmla="*/ 179 h 252"/>
                <a:gd name="T4" fmla="*/ 97 w 104"/>
                <a:gd name="T5" fmla="*/ 236 h 252"/>
                <a:gd name="T6" fmla="*/ 97 w 104"/>
                <a:gd name="T7" fmla="*/ 252 h 252"/>
                <a:gd name="T8" fmla="*/ 78 w 104"/>
                <a:gd name="T9" fmla="*/ 252 h 252"/>
                <a:gd name="T10" fmla="*/ 80 w 104"/>
                <a:gd name="T11" fmla="*/ 222 h 252"/>
                <a:gd name="T12" fmla="*/ 80 w 104"/>
                <a:gd name="T13" fmla="*/ 198 h 252"/>
                <a:gd name="T14" fmla="*/ 73 w 104"/>
                <a:gd name="T15" fmla="*/ 170 h 252"/>
                <a:gd name="T16" fmla="*/ 66 w 104"/>
                <a:gd name="T17" fmla="*/ 151 h 252"/>
                <a:gd name="T18" fmla="*/ 63 w 104"/>
                <a:gd name="T19" fmla="*/ 134 h 252"/>
                <a:gd name="T20" fmla="*/ 59 w 104"/>
                <a:gd name="T21" fmla="*/ 125 h 252"/>
                <a:gd name="T22" fmla="*/ 45 w 104"/>
                <a:gd name="T23" fmla="*/ 125 h 252"/>
                <a:gd name="T24" fmla="*/ 38 w 104"/>
                <a:gd name="T25" fmla="*/ 130 h 252"/>
                <a:gd name="T26" fmla="*/ 30 w 104"/>
                <a:gd name="T27" fmla="*/ 141 h 252"/>
                <a:gd name="T28" fmla="*/ 28 w 104"/>
                <a:gd name="T29" fmla="*/ 153 h 252"/>
                <a:gd name="T30" fmla="*/ 28 w 104"/>
                <a:gd name="T31" fmla="*/ 177 h 252"/>
                <a:gd name="T32" fmla="*/ 21 w 104"/>
                <a:gd name="T33" fmla="*/ 210 h 252"/>
                <a:gd name="T34" fmla="*/ 19 w 104"/>
                <a:gd name="T35" fmla="*/ 238 h 252"/>
                <a:gd name="T36" fmla="*/ 21 w 104"/>
                <a:gd name="T37" fmla="*/ 245 h 252"/>
                <a:gd name="T38" fmla="*/ 7 w 104"/>
                <a:gd name="T39" fmla="*/ 245 h 252"/>
                <a:gd name="T40" fmla="*/ 4 w 104"/>
                <a:gd name="T41" fmla="*/ 198 h 252"/>
                <a:gd name="T42" fmla="*/ 0 w 104"/>
                <a:gd name="T43" fmla="*/ 163 h 252"/>
                <a:gd name="T44" fmla="*/ 4 w 104"/>
                <a:gd name="T45" fmla="*/ 146 h 252"/>
                <a:gd name="T46" fmla="*/ 9 w 104"/>
                <a:gd name="T47" fmla="*/ 125 h 252"/>
                <a:gd name="T48" fmla="*/ 33 w 104"/>
                <a:gd name="T49" fmla="*/ 80 h 252"/>
                <a:gd name="T50" fmla="*/ 66 w 104"/>
                <a:gd name="T51" fmla="*/ 30 h 252"/>
                <a:gd name="T52" fmla="*/ 78 w 104"/>
                <a:gd name="T53" fmla="*/ 16 h 252"/>
                <a:gd name="T54" fmla="*/ 92 w 104"/>
                <a:gd name="T55" fmla="*/ 0 h 252"/>
                <a:gd name="T56" fmla="*/ 87 w 104"/>
                <a:gd name="T57" fmla="*/ 42 h 252"/>
                <a:gd name="T58" fmla="*/ 85 w 104"/>
                <a:gd name="T59" fmla="*/ 73 h 252"/>
                <a:gd name="T60" fmla="*/ 89 w 104"/>
                <a:gd name="T61" fmla="*/ 104 h 252"/>
                <a:gd name="T62" fmla="*/ 94 w 104"/>
                <a:gd name="T63" fmla="*/ 132 h 2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4"/>
                <a:gd name="T97" fmla="*/ 0 h 252"/>
                <a:gd name="T98" fmla="*/ 104 w 104"/>
                <a:gd name="T99" fmla="*/ 252 h 2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4" h="252">
                  <a:moveTo>
                    <a:pt x="94" y="132"/>
                  </a:moveTo>
                  <a:lnTo>
                    <a:pt x="104" y="179"/>
                  </a:lnTo>
                  <a:lnTo>
                    <a:pt x="97" y="236"/>
                  </a:lnTo>
                  <a:lnTo>
                    <a:pt x="97" y="252"/>
                  </a:lnTo>
                  <a:lnTo>
                    <a:pt x="78" y="252"/>
                  </a:lnTo>
                  <a:lnTo>
                    <a:pt x="80" y="222"/>
                  </a:lnTo>
                  <a:lnTo>
                    <a:pt x="80" y="198"/>
                  </a:lnTo>
                  <a:lnTo>
                    <a:pt x="73" y="170"/>
                  </a:lnTo>
                  <a:lnTo>
                    <a:pt x="66" y="151"/>
                  </a:lnTo>
                  <a:lnTo>
                    <a:pt x="63" y="134"/>
                  </a:lnTo>
                  <a:lnTo>
                    <a:pt x="59" y="125"/>
                  </a:lnTo>
                  <a:lnTo>
                    <a:pt x="45" y="125"/>
                  </a:lnTo>
                  <a:lnTo>
                    <a:pt x="38" y="130"/>
                  </a:lnTo>
                  <a:lnTo>
                    <a:pt x="30" y="141"/>
                  </a:lnTo>
                  <a:lnTo>
                    <a:pt x="28" y="153"/>
                  </a:lnTo>
                  <a:lnTo>
                    <a:pt x="28" y="177"/>
                  </a:lnTo>
                  <a:lnTo>
                    <a:pt x="21" y="210"/>
                  </a:lnTo>
                  <a:lnTo>
                    <a:pt x="19" y="238"/>
                  </a:lnTo>
                  <a:lnTo>
                    <a:pt x="21" y="245"/>
                  </a:lnTo>
                  <a:lnTo>
                    <a:pt x="7" y="245"/>
                  </a:lnTo>
                  <a:lnTo>
                    <a:pt x="4" y="198"/>
                  </a:lnTo>
                  <a:lnTo>
                    <a:pt x="0" y="163"/>
                  </a:lnTo>
                  <a:lnTo>
                    <a:pt x="4" y="146"/>
                  </a:lnTo>
                  <a:lnTo>
                    <a:pt x="9" y="125"/>
                  </a:lnTo>
                  <a:lnTo>
                    <a:pt x="33" y="80"/>
                  </a:lnTo>
                  <a:lnTo>
                    <a:pt x="66" y="30"/>
                  </a:lnTo>
                  <a:lnTo>
                    <a:pt x="78" y="16"/>
                  </a:lnTo>
                  <a:lnTo>
                    <a:pt x="92" y="0"/>
                  </a:lnTo>
                  <a:lnTo>
                    <a:pt x="87" y="42"/>
                  </a:lnTo>
                  <a:lnTo>
                    <a:pt x="85" y="73"/>
                  </a:lnTo>
                  <a:lnTo>
                    <a:pt x="89" y="104"/>
                  </a:lnTo>
                  <a:lnTo>
                    <a:pt x="94" y="13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11" name="Freeform 149"/>
            <p:cNvSpPr>
              <a:spLocks/>
            </p:cNvSpPr>
            <p:nvPr/>
          </p:nvSpPr>
          <p:spPr bwMode="auto">
            <a:xfrm>
              <a:off x="4169" y="2548"/>
              <a:ext cx="107" cy="196"/>
            </a:xfrm>
            <a:custGeom>
              <a:avLst/>
              <a:gdLst>
                <a:gd name="T0" fmla="*/ 29 w 107"/>
                <a:gd name="T1" fmla="*/ 142 h 196"/>
                <a:gd name="T2" fmla="*/ 22 w 107"/>
                <a:gd name="T3" fmla="*/ 161 h 196"/>
                <a:gd name="T4" fmla="*/ 12 w 107"/>
                <a:gd name="T5" fmla="*/ 192 h 196"/>
                <a:gd name="T6" fmla="*/ 10 w 107"/>
                <a:gd name="T7" fmla="*/ 196 h 196"/>
                <a:gd name="T8" fmla="*/ 3 w 107"/>
                <a:gd name="T9" fmla="*/ 166 h 196"/>
                <a:gd name="T10" fmla="*/ 0 w 107"/>
                <a:gd name="T11" fmla="*/ 140 h 196"/>
                <a:gd name="T12" fmla="*/ 3 w 107"/>
                <a:gd name="T13" fmla="*/ 100 h 196"/>
                <a:gd name="T14" fmla="*/ 10 w 107"/>
                <a:gd name="T15" fmla="*/ 62 h 196"/>
                <a:gd name="T16" fmla="*/ 17 w 107"/>
                <a:gd name="T17" fmla="*/ 0 h 196"/>
                <a:gd name="T18" fmla="*/ 31 w 107"/>
                <a:gd name="T19" fmla="*/ 0 h 196"/>
                <a:gd name="T20" fmla="*/ 31 w 107"/>
                <a:gd name="T21" fmla="*/ 24 h 196"/>
                <a:gd name="T22" fmla="*/ 38 w 107"/>
                <a:gd name="T23" fmla="*/ 50 h 196"/>
                <a:gd name="T24" fmla="*/ 43 w 107"/>
                <a:gd name="T25" fmla="*/ 64 h 196"/>
                <a:gd name="T26" fmla="*/ 50 w 107"/>
                <a:gd name="T27" fmla="*/ 71 h 196"/>
                <a:gd name="T28" fmla="*/ 52 w 107"/>
                <a:gd name="T29" fmla="*/ 74 h 196"/>
                <a:gd name="T30" fmla="*/ 57 w 107"/>
                <a:gd name="T31" fmla="*/ 78 h 196"/>
                <a:gd name="T32" fmla="*/ 62 w 107"/>
                <a:gd name="T33" fmla="*/ 76 h 196"/>
                <a:gd name="T34" fmla="*/ 66 w 107"/>
                <a:gd name="T35" fmla="*/ 74 h 196"/>
                <a:gd name="T36" fmla="*/ 71 w 107"/>
                <a:gd name="T37" fmla="*/ 57 h 196"/>
                <a:gd name="T38" fmla="*/ 73 w 107"/>
                <a:gd name="T39" fmla="*/ 43 h 196"/>
                <a:gd name="T40" fmla="*/ 83 w 107"/>
                <a:gd name="T41" fmla="*/ 22 h 196"/>
                <a:gd name="T42" fmla="*/ 88 w 107"/>
                <a:gd name="T43" fmla="*/ 7 h 196"/>
                <a:gd name="T44" fmla="*/ 107 w 107"/>
                <a:gd name="T45" fmla="*/ 7 h 196"/>
                <a:gd name="T46" fmla="*/ 102 w 107"/>
                <a:gd name="T47" fmla="*/ 36 h 196"/>
                <a:gd name="T48" fmla="*/ 99 w 107"/>
                <a:gd name="T49" fmla="*/ 50 h 196"/>
                <a:gd name="T50" fmla="*/ 95 w 107"/>
                <a:gd name="T51" fmla="*/ 69 h 196"/>
                <a:gd name="T52" fmla="*/ 83 w 107"/>
                <a:gd name="T53" fmla="*/ 85 h 196"/>
                <a:gd name="T54" fmla="*/ 69 w 107"/>
                <a:gd name="T55" fmla="*/ 102 h 196"/>
                <a:gd name="T56" fmla="*/ 48 w 107"/>
                <a:gd name="T57" fmla="*/ 118 h 196"/>
                <a:gd name="T58" fmla="*/ 31 w 107"/>
                <a:gd name="T59" fmla="*/ 140 h 196"/>
                <a:gd name="T60" fmla="*/ 29 w 107"/>
                <a:gd name="T61" fmla="*/ 142 h 1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7"/>
                <a:gd name="T94" fmla="*/ 0 h 196"/>
                <a:gd name="T95" fmla="*/ 107 w 107"/>
                <a:gd name="T96" fmla="*/ 196 h 1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7" h="196">
                  <a:moveTo>
                    <a:pt x="29" y="142"/>
                  </a:moveTo>
                  <a:lnTo>
                    <a:pt x="22" y="161"/>
                  </a:lnTo>
                  <a:lnTo>
                    <a:pt x="12" y="192"/>
                  </a:lnTo>
                  <a:lnTo>
                    <a:pt x="10" y="196"/>
                  </a:lnTo>
                  <a:lnTo>
                    <a:pt x="3" y="166"/>
                  </a:lnTo>
                  <a:lnTo>
                    <a:pt x="0" y="140"/>
                  </a:lnTo>
                  <a:lnTo>
                    <a:pt x="3" y="100"/>
                  </a:lnTo>
                  <a:lnTo>
                    <a:pt x="10" y="62"/>
                  </a:lnTo>
                  <a:lnTo>
                    <a:pt x="17" y="0"/>
                  </a:lnTo>
                  <a:lnTo>
                    <a:pt x="31" y="0"/>
                  </a:lnTo>
                  <a:lnTo>
                    <a:pt x="31" y="24"/>
                  </a:lnTo>
                  <a:lnTo>
                    <a:pt x="38" y="50"/>
                  </a:lnTo>
                  <a:lnTo>
                    <a:pt x="43" y="64"/>
                  </a:lnTo>
                  <a:lnTo>
                    <a:pt x="50" y="71"/>
                  </a:lnTo>
                  <a:lnTo>
                    <a:pt x="52" y="74"/>
                  </a:lnTo>
                  <a:lnTo>
                    <a:pt x="57" y="78"/>
                  </a:lnTo>
                  <a:lnTo>
                    <a:pt x="62" y="76"/>
                  </a:lnTo>
                  <a:lnTo>
                    <a:pt x="66" y="74"/>
                  </a:lnTo>
                  <a:lnTo>
                    <a:pt x="71" y="57"/>
                  </a:lnTo>
                  <a:lnTo>
                    <a:pt x="73" y="43"/>
                  </a:lnTo>
                  <a:lnTo>
                    <a:pt x="83" y="22"/>
                  </a:lnTo>
                  <a:lnTo>
                    <a:pt x="88" y="7"/>
                  </a:lnTo>
                  <a:lnTo>
                    <a:pt x="107" y="7"/>
                  </a:lnTo>
                  <a:lnTo>
                    <a:pt x="102" y="36"/>
                  </a:lnTo>
                  <a:lnTo>
                    <a:pt x="99" y="50"/>
                  </a:lnTo>
                  <a:lnTo>
                    <a:pt x="95" y="69"/>
                  </a:lnTo>
                  <a:lnTo>
                    <a:pt x="83" y="85"/>
                  </a:lnTo>
                  <a:lnTo>
                    <a:pt x="69" y="102"/>
                  </a:lnTo>
                  <a:lnTo>
                    <a:pt x="48" y="118"/>
                  </a:lnTo>
                  <a:lnTo>
                    <a:pt x="31" y="140"/>
                  </a:lnTo>
                  <a:lnTo>
                    <a:pt x="29" y="14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12" name="Freeform 150"/>
            <p:cNvSpPr>
              <a:spLocks/>
            </p:cNvSpPr>
            <p:nvPr/>
          </p:nvSpPr>
          <p:spPr bwMode="auto">
            <a:xfrm>
              <a:off x="3980" y="2300"/>
              <a:ext cx="291" cy="175"/>
            </a:xfrm>
            <a:custGeom>
              <a:avLst/>
              <a:gdLst>
                <a:gd name="T0" fmla="*/ 291 w 291"/>
                <a:gd name="T1" fmla="*/ 3 h 175"/>
                <a:gd name="T2" fmla="*/ 277 w 291"/>
                <a:gd name="T3" fmla="*/ 19 h 175"/>
                <a:gd name="T4" fmla="*/ 265 w 291"/>
                <a:gd name="T5" fmla="*/ 33 h 175"/>
                <a:gd name="T6" fmla="*/ 232 w 291"/>
                <a:gd name="T7" fmla="*/ 83 h 175"/>
                <a:gd name="T8" fmla="*/ 208 w 291"/>
                <a:gd name="T9" fmla="*/ 128 h 175"/>
                <a:gd name="T10" fmla="*/ 203 w 291"/>
                <a:gd name="T11" fmla="*/ 149 h 175"/>
                <a:gd name="T12" fmla="*/ 199 w 291"/>
                <a:gd name="T13" fmla="*/ 166 h 175"/>
                <a:gd name="T14" fmla="*/ 196 w 291"/>
                <a:gd name="T15" fmla="*/ 166 h 175"/>
                <a:gd name="T16" fmla="*/ 196 w 291"/>
                <a:gd name="T17" fmla="*/ 163 h 175"/>
                <a:gd name="T18" fmla="*/ 168 w 291"/>
                <a:gd name="T19" fmla="*/ 156 h 175"/>
                <a:gd name="T20" fmla="*/ 144 w 291"/>
                <a:gd name="T21" fmla="*/ 154 h 175"/>
                <a:gd name="T22" fmla="*/ 118 w 291"/>
                <a:gd name="T23" fmla="*/ 156 h 175"/>
                <a:gd name="T24" fmla="*/ 95 w 291"/>
                <a:gd name="T25" fmla="*/ 166 h 175"/>
                <a:gd name="T26" fmla="*/ 76 w 291"/>
                <a:gd name="T27" fmla="*/ 173 h 175"/>
                <a:gd name="T28" fmla="*/ 55 w 291"/>
                <a:gd name="T29" fmla="*/ 175 h 175"/>
                <a:gd name="T30" fmla="*/ 24 w 291"/>
                <a:gd name="T31" fmla="*/ 170 h 175"/>
                <a:gd name="T32" fmla="*/ 0 w 291"/>
                <a:gd name="T33" fmla="*/ 166 h 175"/>
                <a:gd name="T34" fmla="*/ 5 w 291"/>
                <a:gd name="T35" fmla="*/ 156 h 175"/>
                <a:gd name="T36" fmla="*/ 12 w 291"/>
                <a:gd name="T37" fmla="*/ 149 h 175"/>
                <a:gd name="T38" fmla="*/ 24 w 291"/>
                <a:gd name="T39" fmla="*/ 140 h 175"/>
                <a:gd name="T40" fmla="*/ 31 w 291"/>
                <a:gd name="T41" fmla="*/ 133 h 175"/>
                <a:gd name="T42" fmla="*/ 40 w 291"/>
                <a:gd name="T43" fmla="*/ 107 h 175"/>
                <a:gd name="T44" fmla="*/ 55 w 291"/>
                <a:gd name="T45" fmla="*/ 76 h 175"/>
                <a:gd name="T46" fmla="*/ 59 w 291"/>
                <a:gd name="T47" fmla="*/ 73 h 175"/>
                <a:gd name="T48" fmla="*/ 85 w 291"/>
                <a:gd name="T49" fmla="*/ 43 h 175"/>
                <a:gd name="T50" fmla="*/ 104 w 291"/>
                <a:gd name="T51" fmla="*/ 22 h 175"/>
                <a:gd name="T52" fmla="*/ 121 w 291"/>
                <a:gd name="T53" fmla="*/ 0 h 175"/>
                <a:gd name="T54" fmla="*/ 149 w 291"/>
                <a:gd name="T55" fmla="*/ 0 h 175"/>
                <a:gd name="T56" fmla="*/ 177 w 291"/>
                <a:gd name="T57" fmla="*/ 3 h 175"/>
                <a:gd name="T58" fmla="*/ 222 w 291"/>
                <a:gd name="T59" fmla="*/ 7 h 175"/>
                <a:gd name="T60" fmla="*/ 260 w 291"/>
                <a:gd name="T61" fmla="*/ 7 h 175"/>
                <a:gd name="T62" fmla="*/ 291 w 291"/>
                <a:gd name="T63" fmla="*/ 3 h 17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91"/>
                <a:gd name="T97" fmla="*/ 0 h 175"/>
                <a:gd name="T98" fmla="*/ 291 w 291"/>
                <a:gd name="T99" fmla="*/ 175 h 17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91" h="175">
                  <a:moveTo>
                    <a:pt x="291" y="3"/>
                  </a:moveTo>
                  <a:lnTo>
                    <a:pt x="277" y="19"/>
                  </a:lnTo>
                  <a:lnTo>
                    <a:pt x="265" y="33"/>
                  </a:lnTo>
                  <a:lnTo>
                    <a:pt x="232" y="83"/>
                  </a:lnTo>
                  <a:lnTo>
                    <a:pt x="208" y="128"/>
                  </a:lnTo>
                  <a:lnTo>
                    <a:pt x="203" y="149"/>
                  </a:lnTo>
                  <a:lnTo>
                    <a:pt x="199" y="166"/>
                  </a:lnTo>
                  <a:lnTo>
                    <a:pt x="196" y="166"/>
                  </a:lnTo>
                  <a:lnTo>
                    <a:pt x="196" y="163"/>
                  </a:lnTo>
                  <a:lnTo>
                    <a:pt x="168" y="156"/>
                  </a:lnTo>
                  <a:lnTo>
                    <a:pt x="144" y="154"/>
                  </a:lnTo>
                  <a:lnTo>
                    <a:pt x="118" y="156"/>
                  </a:lnTo>
                  <a:lnTo>
                    <a:pt x="95" y="166"/>
                  </a:lnTo>
                  <a:lnTo>
                    <a:pt x="76" y="173"/>
                  </a:lnTo>
                  <a:lnTo>
                    <a:pt x="55" y="175"/>
                  </a:lnTo>
                  <a:lnTo>
                    <a:pt x="24" y="170"/>
                  </a:lnTo>
                  <a:lnTo>
                    <a:pt x="0" y="166"/>
                  </a:lnTo>
                  <a:lnTo>
                    <a:pt x="5" y="156"/>
                  </a:lnTo>
                  <a:lnTo>
                    <a:pt x="12" y="149"/>
                  </a:lnTo>
                  <a:lnTo>
                    <a:pt x="24" y="140"/>
                  </a:lnTo>
                  <a:lnTo>
                    <a:pt x="31" y="133"/>
                  </a:lnTo>
                  <a:lnTo>
                    <a:pt x="40" y="107"/>
                  </a:lnTo>
                  <a:lnTo>
                    <a:pt x="55" y="76"/>
                  </a:lnTo>
                  <a:lnTo>
                    <a:pt x="59" y="73"/>
                  </a:lnTo>
                  <a:lnTo>
                    <a:pt x="85" y="43"/>
                  </a:lnTo>
                  <a:lnTo>
                    <a:pt x="104" y="22"/>
                  </a:lnTo>
                  <a:lnTo>
                    <a:pt x="121" y="0"/>
                  </a:lnTo>
                  <a:lnTo>
                    <a:pt x="149" y="0"/>
                  </a:lnTo>
                  <a:lnTo>
                    <a:pt x="177" y="3"/>
                  </a:lnTo>
                  <a:lnTo>
                    <a:pt x="222" y="7"/>
                  </a:lnTo>
                  <a:lnTo>
                    <a:pt x="260" y="7"/>
                  </a:lnTo>
                  <a:lnTo>
                    <a:pt x="291" y="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13" name="Freeform 151"/>
            <p:cNvSpPr>
              <a:spLocks noEditPoints="1"/>
            </p:cNvSpPr>
            <p:nvPr/>
          </p:nvSpPr>
          <p:spPr bwMode="auto">
            <a:xfrm>
              <a:off x="3612" y="2454"/>
              <a:ext cx="574" cy="290"/>
            </a:xfrm>
            <a:custGeom>
              <a:avLst/>
              <a:gdLst>
                <a:gd name="T0" fmla="*/ 149 w 574"/>
                <a:gd name="T1" fmla="*/ 108 h 290"/>
                <a:gd name="T2" fmla="*/ 153 w 574"/>
                <a:gd name="T3" fmla="*/ 82 h 290"/>
                <a:gd name="T4" fmla="*/ 134 w 574"/>
                <a:gd name="T5" fmla="*/ 61 h 290"/>
                <a:gd name="T6" fmla="*/ 101 w 574"/>
                <a:gd name="T7" fmla="*/ 61 h 290"/>
                <a:gd name="T8" fmla="*/ 85 w 574"/>
                <a:gd name="T9" fmla="*/ 82 h 290"/>
                <a:gd name="T10" fmla="*/ 92 w 574"/>
                <a:gd name="T11" fmla="*/ 116 h 290"/>
                <a:gd name="T12" fmla="*/ 116 w 574"/>
                <a:gd name="T13" fmla="*/ 132 h 290"/>
                <a:gd name="T14" fmla="*/ 141 w 574"/>
                <a:gd name="T15" fmla="*/ 123 h 290"/>
                <a:gd name="T16" fmla="*/ 149 w 574"/>
                <a:gd name="T17" fmla="*/ 113 h 290"/>
                <a:gd name="T18" fmla="*/ 574 w 574"/>
                <a:gd name="T19" fmla="*/ 94 h 290"/>
                <a:gd name="T20" fmla="*/ 560 w 574"/>
                <a:gd name="T21" fmla="*/ 194 h 290"/>
                <a:gd name="T22" fmla="*/ 560 w 574"/>
                <a:gd name="T23" fmla="*/ 260 h 290"/>
                <a:gd name="T24" fmla="*/ 501 w 574"/>
                <a:gd name="T25" fmla="*/ 283 h 290"/>
                <a:gd name="T26" fmla="*/ 321 w 574"/>
                <a:gd name="T27" fmla="*/ 274 h 290"/>
                <a:gd name="T28" fmla="*/ 101 w 574"/>
                <a:gd name="T29" fmla="*/ 281 h 290"/>
                <a:gd name="T30" fmla="*/ 14 w 574"/>
                <a:gd name="T31" fmla="*/ 250 h 290"/>
                <a:gd name="T32" fmla="*/ 12 w 574"/>
                <a:gd name="T33" fmla="*/ 186 h 290"/>
                <a:gd name="T34" fmla="*/ 2 w 574"/>
                <a:gd name="T35" fmla="*/ 101 h 290"/>
                <a:gd name="T36" fmla="*/ 2 w 574"/>
                <a:gd name="T37" fmla="*/ 31 h 290"/>
                <a:gd name="T38" fmla="*/ 38 w 574"/>
                <a:gd name="T39" fmla="*/ 16 h 290"/>
                <a:gd name="T40" fmla="*/ 118 w 574"/>
                <a:gd name="T41" fmla="*/ 12 h 290"/>
                <a:gd name="T42" fmla="*/ 170 w 574"/>
                <a:gd name="T43" fmla="*/ 2 h 290"/>
                <a:gd name="T44" fmla="*/ 229 w 574"/>
                <a:gd name="T45" fmla="*/ 12 h 290"/>
                <a:gd name="T46" fmla="*/ 234 w 574"/>
                <a:gd name="T47" fmla="*/ 33 h 290"/>
                <a:gd name="T48" fmla="*/ 229 w 574"/>
                <a:gd name="T49" fmla="*/ 78 h 290"/>
                <a:gd name="T50" fmla="*/ 276 w 574"/>
                <a:gd name="T51" fmla="*/ 82 h 290"/>
                <a:gd name="T52" fmla="*/ 359 w 574"/>
                <a:gd name="T53" fmla="*/ 80 h 290"/>
                <a:gd name="T54" fmla="*/ 366 w 574"/>
                <a:gd name="T55" fmla="*/ 64 h 290"/>
                <a:gd name="T56" fmla="*/ 366 w 574"/>
                <a:gd name="T57" fmla="*/ 28 h 290"/>
                <a:gd name="T58" fmla="*/ 392 w 574"/>
                <a:gd name="T59" fmla="*/ 16 h 290"/>
                <a:gd name="T60" fmla="*/ 444 w 574"/>
                <a:gd name="T61" fmla="*/ 19 h 290"/>
                <a:gd name="T62" fmla="*/ 486 w 574"/>
                <a:gd name="T63" fmla="*/ 2 h 290"/>
                <a:gd name="T64" fmla="*/ 536 w 574"/>
                <a:gd name="T65" fmla="*/ 2 h 290"/>
                <a:gd name="T66" fmla="*/ 564 w 574"/>
                <a:gd name="T67" fmla="*/ 12 h 290"/>
                <a:gd name="T68" fmla="*/ 571 w 574"/>
                <a:gd name="T69" fmla="*/ 47 h 290"/>
                <a:gd name="T70" fmla="*/ 153 w 574"/>
                <a:gd name="T71" fmla="*/ 205 h 290"/>
                <a:gd name="T72" fmla="*/ 132 w 574"/>
                <a:gd name="T73" fmla="*/ 184 h 290"/>
                <a:gd name="T74" fmla="*/ 104 w 574"/>
                <a:gd name="T75" fmla="*/ 194 h 290"/>
                <a:gd name="T76" fmla="*/ 82 w 574"/>
                <a:gd name="T77" fmla="*/ 210 h 290"/>
                <a:gd name="T78" fmla="*/ 87 w 574"/>
                <a:gd name="T79" fmla="*/ 238 h 290"/>
                <a:gd name="T80" fmla="*/ 104 w 574"/>
                <a:gd name="T81" fmla="*/ 250 h 290"/>
                <a:gd name="T82" fmla="*/ 116 w 574"/>
                <a:gd name="T83" fmla="*/ 257 h 290"/>
                <a:gd name="T84" fmla="*/ 130 w 574"/>
                <a:gd name="T85" fmla="*/ 255 h 290"/>
                <a:gd name="T86" fmla="*/ 146 w 574"/>
                <a:gd name="T87" fmla="*/ 236 h 29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74"/>
                <a:gd name="T133" fmla="*/ 0 h 290"/>
                <a:gd name="T134" fmla="*/ 574 w 574"/>
                <a:gd name="T135" fmla="*/ 290 h 29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74" h="290">
                  <a:moveTo>
                    <a:pt x="149" y="113"/>
                  </a:moveTo>
                  <a:lnTo>
                    <a:pt x="149" y="108"/>
                  </a:lnTo>
                  <a:lnTo>
                    <a:pt x="153" y="94"/>
                  </a:lnTo>
                  <a:lnTo>
                    <a:pt x="153" y="82"/>
                  </a:lnTo>
                  <a:lnTo>
                    <a:pt x="146" y="68"/>
                  </a:lnTo>
                  <a:lnTo>
                    <a:pt x="134" y="61"/>
                  </a:lnTo>
                  <a:lnTo>
                    <a:pt x="116" y="61"/>
                  </a:lnTo>
                  <a:lnTo>
                    <a:pt x="101" y="61"/>
                  </a:lnTo>
                  <a:lnTo>
                    <a:pt x="90" y="71"/>
                  </a:lnTo>
                  <a:lnTo>
                    <a:pt x="85" y="82"/>
                  </a:lnTo>
                  <a:lnTo>
                    <a:pt x="87" y="99"/>
                  </a:lnTo>
                  <a:lnTo>
                    <a:pt x="92" y="116"/>
                  </a:lnTo>
                  <a:lnTo>
                    <a:pt x="104" y="130"/>
                  </a:lnTo>
                  <a:lnTo>
                    <a:pt x="116" y="132"/>
                  </a:lnTo>
                  <a:lnTo>
                    <a:pt x="134" y="130"/>
                  </a:lnTo>
                  <a:lnTo>
                    <a:pt x="141" y="123"/>
                  </a:lnTo>
                  <a:lnTo>
                    <a:pt x="146" y="113"/>
                  </a:lnTo>
                  <a:lnTo>
                    <a:pt x="149" y="113"/>
                  </a:lnTo>
                  <a:close/>
                  <a:moveTo>
                    <a:pt x="571" y="47"/>
                  </a:moveTo>
                  <a:lnTo>
                    <a:pt x="574" y="94"/>
                  </a:lnTo>
                  <a:lnTo>
                    <a:pt x="567" y="156"/>
                  </a:lnTo>
                  <a:lnTo>
                    <a:pt x="560" y="194"/>
                  </a:lnTo>
                  <a:lnTo>
                    <a:pt x="557" y="234"/>
                  </a:lnTo>
                  <a:lnTo>
                    <a:pt x="560" y="260"/>
                  </a:lnTo>
                  <a:lnTo>
                    <a:pt x="567" y="290"/>
                  </a:lnTo>
                  <a:lnTo>
                    <a:pt x="501" y="283"/>
                  </a:lnTo>
                  <a:lnTo>
                    <a:pt x="449" y="281"/>
                  </a:lnTo>
                  <a:lnTo>
                    <a:pt x="321" y="274"/>
                  </a:lnTo>
                  <a:lnTo>
                    <a:pt x="222" y="274"/>
                  </a:lnTo>
                  <a:lnTo>
                    <a:pt x="101" y="281"/>
                  </a:lnTo>
                  <a:lnTo>
                    <a:pt x="9" y="290"/>
                  </a:lnTo>
                  <a:lnTo>
                    <a:pt x="14" y="250"/>
                  </a:lnTo>
                  <a:lnTo>
                    <a:pt x="14" y="219"/>
                  </a:lnTo>
                  <a:lnTo>
                    <a:pt x="12" y="186"/>
                  </a:lnTo>
                  <a:lnTo>
                    <a:pt x="9" y="158"/>
                  </a:lnTo>
                  <a:lnTo>
                    <a:pt x="2" y="101"/>
                  </a:lnTo>
                  <a:lnTo>
                    <a:pt x="0" y="59"/>
                  </a:lnTo>
                  <a:lnTo>
                    <a:pt x="2" y="31"/>
                  </a:lnTo>
                  <a:lnTo>
                    <a:pt x="9" y="12"/>
                  </a:lnTo>
                  <a:lnTo>
                    <a:pt x="38" y="16"/>
                  </a:lnTo>
                  <a:lnTo>
                    <a:pt x="75" y="16"/>
                  </a:lnTo>
                  <a:lnTo>
                    <a:pt x="118" y="12"/>
                  </a:lnTo>
                  <a:lnTo>
                    <a:pt x="144" y="5"/>
                  </a:lnTo>
                  <a:lnTo>
                    <a:pt x="170" y="2"/>
                  </a:lnTo>
                  <a:lnTo>
                    <a:pt x="198" y="5"/>
                  </a:lnTo>
                  <a:lnTo>
                    <a:pt x="229" y="12"/>
                  </a:lnTo>
                  <a:lnTo>
                    <a:pt x="231" y="23"/>
                  </a:lnTo>
                  <a:lnTo>
                    <a:pt x="234" y="33"/>
                  </a:lnTo>
                  <a:lnTo>
                    <a:pt x="231" y="59"/>
                  </a:lnTo>
                  <a:lnTo>
                    <a:pt x="229" y="78"/>
                  </a:lnTo>
                  <a:lnTo>
                    <a:pt x="257" y="80"/>
                  </a:lnTo>
                  <a:lnTo>
                    <a:pt x="276" y="82"/>
                  </a:lnTo>
                  <a:lnTo>
                    <a:pt x="345" y="82"/>
                  </a:lnTo>
                  <a:lnTo>
                    <a:pt x="359" y="80"/>
                  </a:lnTo>
                  <a:lnTo>
                    <a:pt x="368" y="78"/>
                  </a:lnTo>
                  <a:lnTo>
                    <a:pt x="366" y="64"/>
                  </a:lnTo>
                  <a:lnTo>
                    <a:pt x="366" y="45"/>
                  </a:lnTo>
                  <a:lnTo>
                    <a:pt x="366" y="28"/>
                  </a:lnTo>
                  <a:lnTo>
                    <a:pt x="368" y="12"/>
                  </a:lnTo>
                  <a:lnTo>
                    <a:pt x="392" y="16"/>
                  </a:lnTo>
                  <a:lnTo>
                    <a:pt x="423" y="21"/>
                  </a:lnTo>
                  <a:lnTo>
                    <a:pt x="444" y="19"/>
                  </a:lnTo>
                  <a:lnTo>
                    <a:pt x="463" y="12"/>
                  </a:lnTo>
                  <a:lnTo>
                    <a:pt x="486" y="2"/>
                  </a:lnTo>
                  <a:lnTo>
                    <a:pt x="512" y="0"/>
                  </a:lnTo>
                  <a:lnTo>
                    <a:pt x="536" y="2"/>
                  </a:lnTo>
                  <a:lnTo>
                    <a:pt x="564" y="9"/>
                  </a:lnTo>
                  <a:lnTo>
                    <a:pt x="564" y="12"/>
                  </a:lnTo>
                  <a:lnTo>
                    <a:pt x="567" y="12"/>
                  </a:lnTo>
                  <a:lnTo>
                    <a:pt x="571" y="47"/>
                  </a:lnTo>
                  <a:close/>
                  <a:moveTo>
                    <a:pt x="153" y="219"/>
                  </a:moveTo>
                  <a:lnTo>
                    <a:pt x="153" y="205"/>
                  </a:lnTo>
                  <a:lnTo>
                    <a:pt x="144" y="191"/>
                  </a:lnTo>
                  <a:lnTo>
                    <a:pt x="132" y="184"/>
                  </a:lnTo>
                  <a:lnTo>
                    <a:pt x="116" y="186"/>
                  </a:lnTo>
                  <a:lnTo>
                    <a:pt x="104" y="194"/>
                  </a:lnTo>
                  <a:lnTo>
                    <a:pt x="90" y="201"/>
                  </a:lnTo>
                  <a:lnTo>
                    <a:pt x="82" y="210"/>
                  </a:lnTo>
                  <a:lnTo>
                    <a:pt x="80" y="227"/>
                  </a:lnTo>
                  <a:lnTo>
                    <a:pt x="87" y="238"/>
                  </a:lnTo>
                  <a:lnTo>
                    <a:pt x="97" y="245"/>
                  </a:lnTo>
                  <a:lnTo>
                    <a:pt x="104" y="250"/>
                  </a:lnTo>
                  <a:lnTo>
                    <a:pt x="111" y="255"/>
                  </a:lnTo>
                  <a:lnTo>
                    <a:pt x="116" y="257"/>
                  </a:lnTo>
                  <a:lnTo>
                    <a:pt x="125" y="257"/>
                  </a:lnTo>
                  <a:lnTo>
                    <a:pt x="130" y="255"/>
                  </a:lnTo>
                  <a:lnTo>
                    <a:pt x="141" y="245"/>
                  </a:lnTo>
                  <a:lnTo>
                    <a:pt x="146" y="236"/>
                  </a:lnTo>
                  <a:lnTo>
                    <a:pt x="153" y="21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14" name="Freeform 152"/>
            <p:cNvSpPr>
              <a:spLocks/>
            </p:cNvSpPr>
            <p:nvPr/>
          </p:nvSpPr>
          <p:spPr bwMode="auto">
            <a:xfrm>
              <a:off x="3841" y="2371"/>
              <a:ext cx="198" cy="165"/>
            </a:xfrm>
            <a:custGeom>
              <a:avLst/>
              <a:gdLst>
                <a:gd name="T0" fmla="*/ 198 w 198"/>
                <a:gd name="T1" fmla="*/ 2 h 165"/>
                <a:gd name="T2" fmla="*/ 194 w 198"/>
                <a:gd name="T3" fmla="*/ 5 h 165"/>
                <a:gd name="T4" fmla="*/ 179 w 198"/>
                <a:gd name="T5" fmla="*/ 36 h 165"/>
                <a:gd name="T6" fmla="*/ 170 w 198"/>
                <a:gd name="T7" fmla="*/ 62 h 165"/>
                <a:gd name="T8" fmla="*/ 163 w 198"/>
                <a:gd name="T9" fmla="*/ 69 h 165"/>
                <a:gd name="T10" fmla="*/ 151 w 198"/>
                <a:gd name="T11" fmla="*/ 78 h 165"/>
                <a:gd name="T12" fmla="*/ 144 w 198"/>
                <a:gd name="T13" fmla="*/ 85 h 165"/>
                <a:gd name="T14" fmla="*/ 139 w 198"/>
                <a:gd name="T15" fmla="*/ 95 h 165"/>
                <a:gd name="T16" fmla="*/ 137 w 198"/>
                <a:gd name="T17" fmla="*/ 111 h 165"/>
                <a:gd name="T18" fmla="*/ 137 w 198"/>
                <a:gd name="T19" fmla="*/ 128 h 165"/>
                <a:gd name="T20" fmla="*/ 137 w 198"/>
                <a:gd name="T21" fmla="*/ 147 h 165"/>
                <a:gd name="T22" fmla="*/ 139 w 198"/>
                <a:gd name="T23" fmla="*/ 161 h 165"/>
                <a:gd name="T24" fmla="*/ 130 w 198"/>
                <a:gd name="T25" fmla="*/ 163 h 165"/>
                <a:gd name="T26" fmla="*/ 116 w 198"/>
                <a:gd name="T27" fmla="*/ 165 h 165"/>
                <a:gd name="T28" fmla="*/ 47 w 198"/>
                <a:gd name="T29" fmla="*/ 165 h 165"/>
                <a:gd name="T30" fmla="*/ 28 w 198"/>
                <a:gd name="T31" fmla="*/ 163 h 165"/>
                <a:gd name="T32" fmla="*/ 0 w 198"/>
                <a:gd name="T33" fmla="*/ 161 h 165"/>
                <a:gd name="T34" fmla="*/ 21 w 198"/>
                <a:gd name="T35" fmla="*/ 137 h 165"/>
                <a:gd name="T36" fmla="*/ 45 w 198"/>
                <a:gd name="T37" fmla="*/ 99 h 165"/>
                <a:gd name="T38" fmla="*/ 57 w 198"/>
                <a:gd name="T39" fmla="*/ 83 h 165"/>
                <a:gd name="T40" fmla="*/ 64 w 198"/>
                <a:gd name="T41" fmla="*/ 57 h 165"/>
                <a:gd name="T42" fmla="*/ 71 w 198"/>
                <a:gd name="T43" fmla="*/ 40 h 165"/>
                <a:gd name="T44" fmla="*/ 78 w 198"/>
                <a:gd name="T45" fmla="*/ 21 h 165"/>
                <a:gd name="T46" fmla="*/ 83 w 198"/>
                <a:gd name="T47" fmla="*/ 10 h 165"/>
                <a:gd name="T48" fmla="*/ 94 w 198"/>
                <a:gd name="T49" fmla="*/ 0 h 165"/>
                <a:gd name="T50" fmla="*/ 111 w 198"/>
                <a:gd name="T51" fmla="*/ 2 h 165"/>
                <a:gd name="T52" fmla="*/ 123 w 198"/>
                <a:gd name="T53" fmla="*/ 5 h 165"/>
                <a:gd name="T54" fmla="*/ 149 w 198"/>
                <a:gd name="T55" fmla="*/ 5 h 165"/>
                <a:gd name="T56" fmla="*/ 168 w 198"/>
                <a:gd name="T57" fmla="*/ 5 h 165"/>
                <a:gd name="T58" fmla="*/ 182 w 198"/>
                <a:gd name="T59" fmla="*/ 0 h 165"/>
                <a:gd name="T60" fmla="*/ 196 w 198"/>
                <a:gd name="T61" fmla="*/ 0 h 165"/>
                <a:gd name="T62" fmla="*/ 198 w 198"/>
                <a:gd name="T63" fmla="*/ 2 h 16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98"/>
                <a:gd name="T97" fmla="*/ 0 h 165"/>
                <a:gd name="T98" fmla="*/ 198 w 198"/>
                <a:gd name="T99" fmla="*/ 165 h 16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98" h="165">
                  <a:moveTo>
                    <a:pt x="198" y="2"/>
                  </a:moveTo>
                  <a:lnTo>
                    <a:pt x="194" y="5"/>
                  </a:lnTo>
                  <a:lnTo>
                    <a:pt x="179" y="36"/>
                  </a:lnTo>
                  <a:lnTo>
                    <a:pt x="170" y="62"/>
                  </a:lnTo>
                  <a:lnTo>
                    <a:pt x="163" y="69"/>
                  </a:lnTo>
                  <a:lnTo>
                    <a:pt x="151" y="78"/>
                  </a:lnTo>
                  <a:lnTo>
                    <a:pt x="144" y="85"/>
                  </a:lnTo>
                  <a:lnTo>
                    <a:pt x="139" y="95"/>
                  </a:lnTo>
                  <a:lnTo>
                    <a:pt x="137" y="111"/>
                  </a:lnTo>
                  <a:lnTo>
                    <a:pt x="137" y="128"/>
                  </a:lnTo>
                  <a:lnTo>
                    <a:pt x="137" y="147"/>
                  </a:lnTo>
                  <a:lnTo>
                    <a:pt x="139" y="161"/>
                  </a:lnTo>
                  <a:lnTo>
                    <a:pt x="130" y="163"/>
                  </a:lnTo>
                  <a:lnTo>
                    <a:pt x="116" y="165"/>
                  </a:lnTo>
                  <a:lnTo>
                    <a:pt x="47" y="165"/>
                  </a:lnTo>
                  <a:lnTo>
                    <a:pt x="28" y="163"/>
                  </a:lnTo>
                  <a:lnTo>
                    <a:pt x="0" y="161"/>
                  </a:lnTo>
                  <a:lnTo>
                    <a:pt x="21" y="137"/>
                  </a:lnTo>
                  <a:lnTo>
                    <a:pt x="45" y="99"/>
                  </a:lnTo>
                  <a:lnTo>
                    <a:pt x="57" y="83"/>
                  </a:lnTo>
                  <a:lnTo>
                    <a:pt x="64" y="57"/>
                  </a:lnTo>
                  <a:lnTo>
                    <a:pt x="71" y="40"/>
                  </a:lnTo>
                  <a:lnTo>
                    <a:pt x="78" y="21"/>
                  </a:lnTo>
                  <a:lnTo>
                    <a:pt x="83" y="10"/>
                  </a:lnTo>
                  <a:lnTo>
                    <a:pt x="94" y="0"/>
                  </a:lnTo>
                  <a:lnTo>
                    <a:pt x="111" y="2"/>
                  </a:lnTo>
                  <a:lnTo>
                    <a:pt x="123" y="5"/>
                  </a:lnTo>
                  <a:lnTo>
                    <a:pt x="149" y="5"/>
                  </a:lnTo>
                  <a:lnTo>
                    <a:pt x="168" y="5"/>
                  </a:lnTo>
                  <a:lnTo>
                    <a:pt x="182" y="0"/>
                  </a:lnTo>
                  <a:lnTo>
                    <a:pt x="196" y="0"/>
                  </a:lnTo>
                  <a:lnTo>
                    <a:pt x="198"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15" name="Freeform 153"/>
            <p:cNvSpPr>
              <a:spLocks/>
            </p:cNvSpPr>
            <p:nvPr/>
          </p:nvSpPr>
          <p:spPr bwMode="auto">
            <a:xfrm>
              <a:off x="3841" y="2303"/>
              <a:ext cx="97" cy="229"/>
            </a:xfrm>
            <a:custGeom>
              <a:avLst/>
              <a:gdLst>
                <a:gd name="T0" fmla="*/ 97 w 97"/>
                <a:gd name="T1" fmla="*/ 16 h 229"/>
                <a:gd name="T2" fmla="*/ 97 w 97"/>
                <a:gd name="T3" fmla="*/ 28 h 229"/>
                <a:gd name="T4" fmla="*/ 97 w 97"/>
                <a:gd name="T5" fmla="*/ 49 h 229"/>
                <a:gd name="T6" fmla="*/ 94 w 97"/>
                <a:gd name="T7" fmla="*/ 68 h 229"/>
                <a:gd name="T8" fmla="*/ 83 w 97"/>
                <a:gd name="T9" fmla="*/ 78 h 229"/>
                <a:gd name="T10" fmla="*/ 78 w 97"/>
                <a:gd name="T11" fmla="*/ 89 h 229"/>
                <a:gd name="T12" fmla="*/ 71 w 97"/>
                <a:gd name="T13" fmla="*/ 108 h 229"/>
                <a:gd name="T14" fmla="*/ 64 w 97"/>
                <a:gd name="T15" fmla="*/ 125 h 229"/>
                <a:gd name="T16" fmla="*/ 57 w 97"/>
                <a:gd name="T17" fmla="*/ 151 h 229"/>
                <a:gd name="T18" fmla="*/ 45 w 97"/>
                <a:gd name="T19" fmla="*/ 167 h 229"/>
                <a:gd name="T20" fmla="*/ 21 w 97"/>
                <a:gd name="T21" fmla="*/ 205 h 229"/>
                <a:gd name="T22" fmla="*/ 0 w 97"/>
                <a:gd name="T23" fmla="*/ 229 h 229"/>
                <a:gd name="T24" fmla="*/ 2 w 97"/>
                <a:gd name="T25" fmla="*/ 210 h 229"/>
                <a:gd name="T26" fmla="*/ 5 w 97"/>
                <a:gd name="T27" fmla="*/ 184 h 229"/>
                <a:gd name="T28" fmla="*/ 2 w 97"/>
                <a:gd name="T29" fmla="*/ 174 h 229"/>
                <a:gd name="T30" fmla="*/ 0 w 97"/>
                <a:gd name="T31" fmla="*/ 163 h 229"/>
                <a:gd name="T32" fmla="*/ 19 w 97"/>
                <a:gd name="T33" fmla="*/ 139 h 229"/>
                <a:gd name="T34" fmla="*/ 40 w 97"/>
                <a:gd name="T35" fmla="*/ 108 h 229"/>
                <a:gd name="T36" fmla="*/ 52 w 97"/>
                <a:gd name="T37" fmla="*/ 78 h 229"/>
                <a:gd name="T38" fmla="*/ 59 w 97"/>
                <a:gd name="T39" fmla="*/ 56 h 229"/>
                <a:gd name="T40" fmla="*/ 66 w 97"/>
                <a:gd name="T41" fmla="*/ 35 h 229"/>
                <a:gd name="T42" fmla="*/ 78 w 97"/>
                <a:gd name="T43" fmla="*/ 19 h 229"/>
                <a:gd name="T44" fmla="*/ 94 w 97"/>
                <a:gd name="T45" fmla="*/ 0 h 229"/>
                <a:gd name="T46" fmla="*/ 97 w 97"/>
                <a:gd name="T47" fmla="*/ 16 h 22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7"/>
                <a:gd name="T73" fmla="*/ 0 h 229"/>
                <a:gd name="T74" fmla="*/ 97 w 97"/>
                <a:gd name="T75" fmla="*/ 229 h 22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7" h="229">
                  <a:moveTo>
                    <a:pt x="97" y="16"/>
                  </a:moveTo>
                  <a:lnTo>
                    <a:pt x="97" y="28"/>
                  </a:lnTo>
                  <a:lnTo>
                    <a:pt x="97" y="49"/>
                  </a:lnTo>
                  <a:lnTo>
                    <a:pt x="94" y="68"/>
                  </a:lnTo>
                  <a:lnTo>
                    <a:pt x="83" y="78"/>
                  </a:lnTo>
                  <a:lnTo>
                    <a:pt x="78" y="89"/>
                  </a:lnTo>
                  <a:lnTo>
                    <a:pt x="71" y="108"/>
                  </a:lnTo>
                  <a:lnTo>
                    <a:pt x="64" y="125"/>
                  </a:lnTo>
                  <a:lnTo>
                    <a:pt x="57" y="151"/>
                  </a:lnTo>
                  <a:lnTo>
                    <a:pt x="45" y="167"/>
                  </a:lnTo>
                  <a:lnTo>
                    <a:pt x="21" y="205"/>
                  </a:lnTo>
                  <a:lnTo>
                    <a:pt x="0" y="229"/>
                  </a:lnTo>
                  <a:lnTo>
                    <a:pt x="2" y="210"/>
                  </a:lnTo>
                  <a:lnTo>
                    <a:pt x="5" y="184"/>
                  </a:lnTo>
                  <a:lnTo>
                    <a:pt x="2" y="174"/>
                  </a:lnTo>
                  <a:lnTo>
                    <a:pt x="0" y="163"/>
                  </a:lnTo>
                  <a:lnTo>
                    <a:pt x="19" y="139"/>
                  </a:lnTo>
                  <a:lnTo>
                    <a:pt x="40" y="108"/>
                  </a:lnTo>
                  <a:lnTo>
                    <a:pt x="52" y="78"/>
                  </a:lnTo>
                  <a:lnTo>
                    <a:pt x="59" y="56"/>
                  </a:lnTo>
                  <a:lnTo>
                    <a:pt x="66" y="35"/>
                  </a:lnTo>
                  <a:lnTo>
                    <a:pt x="78" y="19"/>
                  </a:lnTo>
                  <a:lnTo>
                    <a:pt x="94" y="0"/>
                  </a:lnTo>
                  <a:lnTo>
                    <a:pt x="97" y="1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16" name="Freeform 154"/>
            <p:cNvSpPr>
              <a:spLocks/>
            </p:cNvSpPr>
            <p:nvPr/>
          </p:nvSpPr>
          <p:spPr bwMode="auto">
            <a:xfrm>
              <a:off x="3621" y="2296"/>
              <a:ext cx="314" cy="174"/>
            </a:xfrm>
            <a:custGeom>
              <a:avLst/>
              <a:gdLst>
                <a:gd name="T0" fmla="*/ 19 w 314"/>
                <a:gd name="T1" fmla="*/ 139 h 174"/>
                <a:gd name="T2" fmla="*/ 40 w 314"/>
                <a:gd name="T3" fmla="*/ 108 h 174"/>
                <a:gd name="T4" fmla="*/ 57 w 314"/>
                <a:gd name="T5" fmla="*/ 82 h 174"/>
                <a:gd name="T6" fmla="*/ 71 w 314"/>
                <a:gd name="T7" fmla="*/ 59 h 174"/>
                <a:gd name="T8" fmla="*/ 90 w 314"/>
                <a:gd name="T9" fmla="*/ 16 h 174"/>
                <a:gd name="T10" fmla="*/ 114 w 314"/>
                <a:gd name="T11" fmla="*/ 7 h 174"/>
                <a:gd name="T12" fmla="*/ 135 w 314"/>
                <a:gd name="T13" fmla="*/ 0 h 174"/>
                <a:gd name="T14" fmla="*/ 168 w 314"/>
                <a:gd name="T15" fmla="*/ 2 h 174"/>
                <a:gd name="T16" fmla="*/ 201 w 314"/>
                <a:gd name="T17" fmla="*/ 9 h 174"/>
                <a:gd name="T18" fmla="*/ 227 w 314"/>
                <a:gd name="T19" fmla="*/ 14 h 174"/>
                <a:gd name="T20" fmla="*/ 253 w 314"/>
                <a:gd name="T21" fmla="*/ 16 h 174"/>
                <a:gd name="T22" fmla="*/ 288 w 314"/>
                <a:gd name="T23" fmla="*/ 14 h 174"/>
                <a:gd name="T24" fmla="*/ 314 w 314"/>
                <a:gd name="T25" fmla="*/ 7 h 174"/>
                <a:gd name="T26" fmla="*/ 298 w 314"/>
                <a:gd name="T27" fmla="*/ 26 h 174"/>
                <a:gd name="T28" fmla="*/ 286 w 314"/>
                <a:gd name="T29" fmla="*/ 42 h 174"/>
                <a:gd name="T30" fmla="*/ 279 w 314"/>
                <a:gd name="T31" fmla="*/ 63 h 174"/>
                <a:gd name="T32" fmla="*/ 272 w 314"/>
                <a:gd name="T33" fmla="*/ 85 h 174"/>
                <a:gd name="T34" fmla="*/ 260 w 314"/>
                <a:gd name="T35" fmla="*/ 115 h 174"/>
                <a:gd name="T36" fmla="*/ 239 w 314"/>
                <a:gd name="T37" fmla="*/ 146 h 174"/>
                <a:gd name="T38" fmla="*/ 220 w 314"/>
                <a:gd name="T39" fmla="*/ 170 h 174"/>
                <a:gd name="T40" fmla="*/ 189 w 314"/>
                <a:gd name="T41" fmla="*/ 163 h 174"/>
                <a:gd name="T42" fmla="*/ 161 w 314"/>
                <a:gd name="T43" fmla="*/ 160 h 174"/>
                <a:gd name="T44" fmla="*/ 135 w 314"/>
                <a:gd name="T45" fmla="*/ 163 h 174"/>
                <a:gd name="T46" fmla="*/ 109 w 314"/>
                <a:gd name="T47" fmla="*/ 170 h 174"/>
                <a:gd name="T48" fmla="*/ 66 w 314"/>
                <a:gd name="T49" fmla="*/ 174 h 174"/>
                <a:gd name="T50" fmla="*/ 29 w 314"/>
                <a:gd name="T51" fmla="*/ 174 h 174"/>
                <a:gd name="T52" fmla="*/ 0 w 314"/>
                <a:gd name="T53" fmla="*/ 170 h 174"/>
                <a:gd name="T54" fmla="*/ 19 w 314"/>
                <a:gd name="T55" fmla="*/ 139 h 17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314"/>
                <a:gd name="T85" fmla="*/ 0 h 174"/>
                <a:gd name="T86" fmla="*/ 314 w 314"/>
                <a:gd name="T87" fmla="*/ 174 h 17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314" h="174">
                  <a:moveTo>
                    <a:pt x="19" y="139"/>
                  </a:moveTo>
                  <a:lnTo>
                    <a:pt x="40" y="108"/>
                  </a:lnTo>
                  <a:lnTo>
                    <a:pt x="57" y="82"/>
                  </a:lnTo>
                  <a:lnTo>
                    <a:pt x="71" y="59"/>
                  </a:lnTo>
                  <a:lnTo>
                    <a:pt x="90" y="16"/>
                  </a:lnTo>
                  <a:lnTo>
                    <a:pt x="114" y="7"/>
                  </a:lnTo>
                  <a:lnTo>
                    <a:pt x="135" y="0"/>
                  </a:lnTo>
                  <a:lnTo>
                    <a:pt x="168" y="2"/>
                  </a:lnTo>
                  <a:lnTo>
                    <a:pt x="201" y="9"/>
                  </a:lnTo>
                  <a:lnTo>
                    <a:pt x="227" y="14"/>
                  </a:lnTo>
                  <a:lnTo>
                    <a:pt x="253" y="16"/>
                  </a:lnTo>
                  <a:lnTo>
                    <a:pt x="288" y="14"/>
                  </a:lnTo>
                  <a:lnTo>
                    <a:pt x="314" y="7"/>
                  </a:lnTo>
                  <a:lnTo>
                    <a:pt x="298" y="26"/>
                  </a:lnTo>
                  <a:lnTo>
                    <a:pt x="286" y="42"/>
                  </a:lnTo>
                  <a:lnTo>
                    <a:pt x="279" y="63"/>
                  </a:lnTo>
                  <a:lnTo>
                    <a:pt x="272" y="85"/>
                  </a:lnTo>
                  <a:lnTo>
                    <a:pt x="260" y="115"/>
                  </a:lnTo>
                  <a:lnTo>
                    <a:pt x="239" y="146"/>
                  </a:lnTo>
                  <a:lnTo>
                    <a:pt x="220" y="170"/>
                  </a:lnTo>
                  <a:lnTo>
                    <a:pt x="189" y="163"/>
                  </a:lnTo>
                  <a:lnTo>
                    <a:pt x="161" y="160"/>
                  </a:lnTo>
                  <a:lnTo>
                    <a:pt x="135" y="163"/>
                  </a:lnTo>
                  <a:lnTo>
                    <a:pt x="109" y="170"/>
                  </a:lnTo>
                  <a:lnTo>
                    <a:pt x="66" y="174"/>
                  </a:lnTo>
                  <a:lnTo>
                    <a:pt x="29" y="174"/>
                  </a:lnTo>
                  <a:lnTo>
                    <a:pt x="0" y="170"/>
                  </a:lnTo>
                  <a:lnTo>
                    <a:pt x="19" y="13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17" name="Freeform 155"/>
            <p:cNvSpPr>
              <a:spLocks/>
            </p:cNvSpPr>
            <p:nvPr/>
          </p:nvSpPr>
          <p:spPr bwMode="auto">
            <a:xfrm>
              <a:off x="3357" y="2435"/>
              <a:ext cx="283" cy="179"/>
            </a:xfrm>
            <a:custGeom>
              <a:avLst/>
              <a:gdLst>
                <a:gd name="T0" fmla="*/ 205 w 283"/>
                <a:gd name="T1" fmla="*/ 5 h 179"/>
                <a:gd name="T2" fmla="*/ 231 w 283"/>
                <a:gd name="T3" fmla="*/ 2 h 179"/>
                <a:gd name="T4" fmla="*/ 248 w 283"/>
                <a:gd name="T5" fmla="*/ 5 h 179"/>
                <a:gd name="T6" fmla="*/ 267 w 283"/>
                <a:gd name="T7" fmla="*/ 5 h 179"/>
                <a:gd name="T8" fmla="*/ 274 w 283"/>
                <a:gd name="T9" fmla="*/ 5 h 179"/>
                <a:gd name="T10" fmla="*/ 283 w 283"/>
                <a:gd name="T11" fmla="*/ 0 h 179"/>
                <a:gd name="T12" fmla="*/ 264 w 283"/>
                <a:gd name="T13" fmla="*/ 31 h 179"/>
                <a:gd name="T14" fmla="*/ 257 w 283"/>
                <a:gd name="T15" fmla="*/ 50 h 179"/>
                <a:gd name="T16" fmla="*/ 255 w 283"/>
                <a:gd name="T17" fmla="*/ 78 h 179"/>
                <a:gd name="T18" fmla="*/ 257 w 283"/>
                <a:gd name="T19" fmla="*/ 120 h 179"/>
                <a:gd name="T20" fmla="*/ 264 w 283"/>
                <a:gd name="T21" fmla="*/ 177 h 179"/>
                <a:gd name="T22" fmla="*/ 248 w 283"/>
                <a:gd name="T23" fmla="*/ 179 h 179"/>
                <a:gd name="T24" fmla="*/ 236 w 283"/>
                <a:gd name="T25" fmla="*/ 179 h 179"/>
                <a:gd name="T26" fmla="*/ 217 w 283"/>
                <a:gd name="T27" fmla="*/ 179 h 179"/>
                <a:gd name="T28" fmla="*/ 203 w 283"/>
                <a:gd name="T29" fmla="*/ 177 h 179"/>
                <a:gd name="T30" fmla="*/ 189 w 283"/>
                <a:gd name="T31" fmla="*/ 170 h 179"/>
                <a:gd name="T32" fmla="*/ 177 w 283"/>
                <a:gd name="T33" fmla="*/ 168 h 179"/>
                <a:gd name="T34" fmla="*/ 165 w 283"/>
                <a:gd name="T35" fmla="*/ 170 h 179"/>
                <a:gd name="T36" fmla="*/ 153 w 283"/>
                <a:gd name="T37" fmla="*/ 172 h 179"/>
                <a:gd name="T38" fmla="*/ 146 w 283"/>
                <a:gd name="T39" fmla="*/ 175 h 179"/>
                <a:gd name="T40" fmla="*/ 139 w 283"/>
                <a:gd name="T41" fmla="*/ 177 h 179"/>
                <a:gd name="T42" fmla="*/ 118 w 283"/>
                <a:gd name="T43" fmla="*/ 175 h 179"/>
                <a:gd name="T44" fmla="*/ 101 w 283"/>
                <a:gd name="T45" fmla="*/ 175 h 179"/>
                <a:gd name="T46" fmla="*/ 61 w 283"/>
                <a:gd name="T47" fmla="*/ 172 h 179"/>
                <a:gd name="T48" fmla="*/ 30 w 283"/>
                <a:gd name="T49" fmla="*/ 177 h 179"/>
                <a:gd name="T50" fmla="*/ 26 w 283"/>
                <a:gd name="T51" fmla="*/ 175 h 179"/>
                <a:gd name="T52" fmla="*/ 23 w 283"/>
                <a:gd name="T53" fmla="*/ 172 h 179"/>
                <a:gd name="T54" fmla="*/ 19 w 283"/>
                <a:gd name="T55" fmla="*/ 165 h 179"/>
                <a:gd name="T56" fmla="*/ 19 w 283"/>
                <a:gd name="T57" fmla="*/ 153 h 179"/>
                <a:gd name="T58" fmla="*/ 11 w 283"/>
                <a:gd name="T59" fmla="*/ 139 h 179"/>
                <a:gd name="T60" fmla="*/ 11 w 283"/>
                <a:gd name="T61" fmla="*/ 139 h 179"/>
                <a:gd name="T62" fmla="*/ 0 w 283"/>
                <a:gd name="T63" fmla="*/ 120 h 179"/>
                <a:gd name="T64" fmla="*/ 0 w 283"/>
                <a:gd name="T65" fmla="*/ 99 h 179"/>
                <a:gd name="T66" fmla="*/ 4 w 283"/>
                <a:gd name="T67" fmla="*/ 73 h 179"/>
                <a:gd name="T68" fmla="*/ 9 w 283"/>
                <a:gd name="T69" fmla="*/ 57 h 179"/>
                <a:gd name="T70" fmla="*/ 14 w 283"/>
                <a:gd name="T71" fmla="*/ 35 h 179"/>
                <a:gd name="T72" fmla="*/ 16 w 283"/>
                <a:gd name="T73" fmla="*/ 21 h 179"/>
                <a:gd name="T74" fmla="*/ 21 w 283"/>
                <a:gd name="T75" fmla="*/ 7 h 179"/>
                <a:gd name="T76" fmla="*/ 23 w 283"/>
                <a:gd name="T77" fmla="*/ 2 h 179"/>
                <a:gd name="T78" fmla="*/ 28 w 283"/>
                <a:gd name="T79" fmla="*/ 2 h 179"/>
                <a:gd name="T80" fmla="*/ 30 w 283"/>
                <a:gd name="T81" fmla="*/ 2 h 179"/>
                <a:gd name="T82" fmla="*/ 47 w 283"/>
                <a:gd name="T83" fmla="*/ 5 h 179"/>
                <a:gd name="T84" fmla="*/ 70 w 283"/>
                <a:gd name="T85" fmla="*/ 5 h 179"/>
                <a:gd name="T86" fmla="*/ 85 w 283"/>
                <a:gd name="T87" fmla="*/ 2 h 179"/>
                <a:gd name="T88" fmla="*/ 106 w 283"/>
                <a:gd name="T89" fmla="*/ 0 h 179"/>
                <a:gd name="T90" fmla="*/ 120 w 283"/>
                <a:gd name="T91" fmla="*/ 0 h 179"/>
                <a:gd name="T92" fmla="*/ 139 w 283"/>
                <a:gd name="T93" fmla="*/ 2 h 179"/>
                <a:gd name="T94" fmla="*/ 146 w 283"/>
                <a:gd name="T95" fmla="*/ 9 h 179"/>
                <a:gd name="T96" fmla="*/ 156 w 283"/>
                <a:gd name="T97" fmla="*/ 16 h 179"/>
                <a:gd name="T98" fmla="*/ 170 w 283"/>
                <a:gd name="T99" fmla="*/ 19 h 179"/>
                <a:gd name="T100" fmla="*/ 189 w 283"/>
                <a:gd name="T101" fmla="*/ 14 h 179"/>
                <a:gd name="T102" fmla="*/ 193 w 283"/>
                <a:gd name="T103" fmla="*/ 9 h 179"/>
                <a:gd name="T104" fmla="*/ 203 w 283"/>
                <a:gd name="T105" fmla="*/ 5 h 179"/>
                <a:gd name="T106" fmla="*/ 205 w 283"/>
                <a:gd name="T107" fmla="*/ 5 h 17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83"/>
                <a:gd name="T163" fmla="*/ 0 h 179"/>
                <a:gd name="T164" fmla="*/ 283 w 283"/>
                <a:gd name="T165" fmla="*/ 179 h 17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83" h="179">
                  <a:moveTo>
                    <a:pt x="205" y="5"/>
                  </a:moveTo>
                  <a:lnTo>
                    <a:pt x="231" y="2"/>
                  </a:lnTo>
                  <a:lnTo>
                    <a:pt x="248" y="5"/>
                  </a:lnTo>
                  <a:lnTo>
                    <a:pt x="267" y="5"/>
                  </a:lnTo>
                  <a:lnTo>
                    <a:pt x="274" y="5"/>
                  </a:lnTo>
                  <a:lnTo>
                    <a:pt x="283" y="0"/>
                  </a:lnTo>
                  <a:lnTo>
                    <a:pt x="264" y="31"/>
                  </a:lnTo>
                  <a:lnTo>
                    <a:pt x="257" y="50"/>
                  </a:lnTo>
                  <a:lnTo>
                    <a:pt x="255" y="78"/>
                  </a:lnTo>
                  <a:lnTo>
                    <a:pt x="257" y="120"/>
                  </a:lnTo>
                  <a:lnTo>
                    <a:pt x="264" y="177"/>
                  </a:lnTo>
                  <a:lnTo>
                    <a:pt x="248" y="179"/>
                  </a:lnTo>
                  <a:lnTo>
                    <a:pt x="236" y="179"/>
                  </a:lnTo>
                  <a:lnTo>
                    <a:pt x="217" y="179"/>
                  </a:lnTo>
                  <a:lnTo>
                    <a:pt x="203" y="177"/>
                  </a:lnTo>
                  <a:lnTo>
                    <a:pt x="189" y="170"/>
                  </a:lnTo>
                  <a:lnTo>
                    <a:pt x="177" y="168"/>
                  </a:lnTo>
                  <a:lnTo>
                    <a:pt x="165" y="170"/>
                  </a:lnTo>
                  <a:lnTo>
                    <a:pt x="153" y="172"/>
                  </a:lnTo>
                  <a:lnTo>
                    <a:pt x="146" y="175"/>
                  </a:lnTo>
                  <a:lnTo>
                    <a:pt x="139" y="177"/>
                  </a:lnTo>
                  <a:lnTo>
                    <a:pt x="118" y="175"/>
                  </a:lnTo>
                  <a:lnTo>
                    <a:pt x="101" y="175"/>
                  </a:lnTo>
                  <a:lnTo>
                    <a:pt x="61" y="172"/>
                  </a:lnTo>
                  <a:lnTo>
                    <a:pt x="30" y="177"/>
                  </a:lnTo>
                  <a:lnTo>
                    <a:pt x="26" y="175"/>
                  </a:lnTo>
                  <a:lnTo>
                    <a:pt x="23" y="172"/>
                  </a:lnTo>
                  <a:lnTo>
                    <a:pt x="19" y="165"/>
                  </a:lnTo>
                  <a:lnTo>
                    <a:pt x="19" y="153"/>
                  </a:lnTo>
                  <a:lnTo>
                    <a:pt x="11" y="139"/>
                  </a:lnTo>
                  <a:lnTo>
                    <a:pt x="0" y="120"/>
                  </a:lnTo>
                  <a:lnTo>
                    <a:pt x="0" y="99"/>
                  </a:lnTo>
                  <a:lnTo>
                    <a:pt x="4" y="73"/>
                  </a:lnTo>
                  <a:lnTo>
                    <a:pt x="9" y="57"/>
                  </a:lnTo>
                  <a:lnTo>
                    <a:pt x="14" y="35"/>
                  </a:lnTo>
                  <a:lnTo>
                    <a:pt x="16" y="21"/>
                  </a:lnTo>
                  <a:lnTo>
                    <a:pt x="21" y="7"/>
                  </a:lnTo>
                  <a:lnTo>
                    <a:pt x="23" y="2"/>
                  </a:lnTo>
                  <a:lnTo>
                    <a:pt x="28" y="2"/>
                  </a:lnTo>
                  <a:lnTo>
                    <a:pt x="30" y="2"/>
                  </a:lnTo>
                  <a:lnTo>
                    <a:pt x="47" y="5"/>
                  </a:lnTo>
                  <a:lnTo>
                    <a:pt x="70" y="5"/>
                  </a:lnTo>
                  <a:lnTo>
                    <a:pt x="85" y="2"/>
                  </a:lnTo>
                  <a:lnTo>
                    <a:pt x="106" y="0"/>
                  </a:lnTo>
                  <a:lnTo>
                    <a:pt x="120" y="0"/>
                  </a:lnTo>
                  <a:lnTo>
                    <a:pt x="139" y="2"/>
                  </a:lnTo>
                  <a:lnTo>
                    <a:pt x="146" y="9"/>
                  </a:lnTo>
                  <a:lnTo>
                    <a:pt x="156" y="16"/>
                  </a:lnTo>
                  <a:lnTo>
                    <a:pt x="170" y="19"/>
                  </a:lnTo>
                  <a:lnTo>
                    <a:pt x="189" y="14"/>
                  </a:lnTo>
                  <a:lnTo>
                    <a:pt x="193" y="9"/>
                  </a:lnTo>
                  <a:lnTo>
                    <a:pt x="203" y="5"/>
                  </a:lnTo>
                  <a:lnTo>
                    <a:pt x="205"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18" name="Freeform 156"/>
            <p:cNvSpPr>
              <a:spLocks/>
            </p:cNvSpPr>
            <p:nvPr/>
          </p:nvSpPr>
          <p:spPr bwMode="auto">
            <a:xfrm>
              <a:off x="3201" y="2468"/>
              <a:ext cx="170" cy="109"/>
            </a:xfrm>
            <a:custGeom>
              <a:avLst/>
              <a:gdLst>
                <a:gd name="T0" fmla="*/ 170 w 170"/>
                <a:gd name="T1" fmla="*/ 2 h 109"/>
                <a:gd name="T2" fmla="*/ 165 w 170"/>
                <a:gd name="T3" fmla="*/ 24 h 109"/>
                <a:gd name="T4" fmla="*/ 160 w 170"/>
                <a:gd name="T5" fmla="*/ 40 h 109"/>
                <a:gd name="T6" fmla="*/ 156 w 170"/>
                <a:gd name="T7" fmla="*/ 66 h 109"/>
                <a:gd name="T8" fmla="*/ 156 w 170"/>
                <a:gd name="T9" fmla="*/ 87 h 109"/>
                <a:gd name="T10" fmla="*/ 167 w 170"/>
                <a:gd name="T11" fmla="*/ 106 h 109"/>
                <a:gd name="T12" fmla="*/ 165 w 170"/>
                <a:gd name="T13" fmla="*/ 106 h 109"/>
                <a:gd name="T14" fmla="*/ 141 w 170"/>
                <a:gd name="T15" fmla="*/ 109 h 109"/>
                <a:gd name="T16" fmla="*/ 113 w 170"/>
                <a:gd name="T17" fmla="*/ 109 h 109"/>
                <a:gd name="T18" fmla="*/ 89 w 170"/>
                <a:gd name="T19" fmla="*/ 106 h 109"/>
                <a:gd name="T20" fmla="*/ 61 w 170"/>
                <a:gd name="T21" fmla="*/ 104 h 109"/>
                <a:gd name="T22" fmla="*/ 42 w 170"/>
                <a:gd name="T23" fmla="*/ 106 h 109"/>
                <a:gd name="T24" fmla="*/ 23 w 170"/>
                <a:gd name="T25" fmla="*/ 106 h 109"/>
                <a:gd name="T26" fmla="*/ 19 w 170"/>
                <a:gd name="T27" fmla="*/ 106 h 109"/>
                <a:gd name="T28" fmla="*/ 14 w 170"/>
                <a:gd name="T29" fmla="*/ 104 h 109"/>
                <a:gd name="T30" fmla="*/ 9 w 170"/>
                <a:gd name="T31" fmla="*/ 94 h 109"/>
                <a:gd name="T32" fmla="*/ 2 w 170"/>
                <a:gd name="T33" fmla="*/ 85 h 109"/>
                <a:gd name="T34" fmla="*/ 0 w 170"/>
                <a:gd name="T35" fmla="*/ 68 h 109"/>
                <a:gd name="T36" fmla="*/ 2 w 170"/>
                <a:gd name="T37" fmla="*/ 47 h 109"/>
                <a:gd name="T38" fmla="*/ 2 w 170"/>
                <a:gd name="T39" fmla="*/ 33 h 109"/>
                <a:gd name="T40" fmla="*/ 4 w 170"/>
                <a:gd name="T41" fmla="*/ 17 h 109"/>
                <a:gd name="T42" fmla="*/ 12 w 170"/>
                <a:gd name="T43" fmla="*/ 9 h 109"/>
                <a:gd name="T44" fmla="*/ 23 w 170"/>
                <a:gd name="T45" fmla="*/ 2 h 109"/>
                <a:gd name="T46" fmla="*/ 42 w 170"/>
                <a:gd name="T47" fmla="*/ 0 h 109"/>
                <a:gd name="T48" fmla="*/ 68 w 170"/>
                <a:gd name="T49" fmla="*/ 0 h 109"/>
                <a:gd name="T50" fmla="*/ 94 w 170"/>
                <a:gd name="T51" fmla="*/ 2 h 109"/>
                <a:gd name="T52" fmla="*/ 125 w 170"/>
                <a:gd name="T53" fmla="*/ 7 h 109"/>
                <a:gd name="T54" fmla="*/ 146 w 170"/>
                <a:gd name="T55" fmla="*/ 5 h 109"/>
                <a:gd name="T56" fmla="*/ 170 w 170"/>
                <a:gd name="T57" fmla="*/ 2 h 109"/>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0"/>
                <a:gd name="T88" fmla="*/ 0 h 109"/>
                <a:gd name="T89" fmla="*/ 170 w 170"/>
                <a:gd name="T90" fmla="*/ 109 h 109"/>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0" h="109">
                  <a:moveTo>
                    <a:pt x="170" y="2"/>
                  </a:moveTo>
                  <a:lnTo>
                    <a:pt x="165" y="24"/>
                  </a:lnTo>
                  <a:lnTo>
                    <a:pt x="160" y="40"/>
                  </a:lnTo>
                  <a:lnTo>
                    <a:pt x="156" y="66"/>
                  </a:lnTo>
                  <a:lnTo>
                    <a:pt x="156" y="87"/>
                  </a:lnTo>
                  <a:lnTo>
                    <a:pt x="167" y="106"/>
                  </a:lnTo>
                  <a:lnTo>
                    <a:pt x="165" y="106"/>
                  </a:lnTo>
                  <a:lnTo>
                    <a:pt x="141" y="109"/>
                  </a:lnTo>
                  <a:lnTo>
                    <a:pt x="113" y="109"/>
                  </a:lnTo>
                  <a:lnTo>
                    <a:pt x="89" y="106"/>
                  </a:lnTo>
                  <a:lnTo>
                    <a:pt x="61" y="104"/>
                  </a:lnTo>
                  <a:lnTo>
                    <a:pt x="42" y="106"/>
                  </a:lnTo>
                  <a:lnTo>
                    <a:pt x="23" y="106"/>
                  </a:lnTo>
                  <a:lnTo>
                    <a:pt x="19" y="106"/>
                  </a:lnTo>
                  <a:lnTo>
                    <a:pt x="14" y="104"/>
                  </a:lnTo>
                  <a:lnTo>
                    <a:pt x="9" y="94"/>
                  </a:lnTo>
                  <a:lnTo>
                    <a:pt x="2" y="85"/>
                  </a:lnTo>
                  <a:lnTo>
                    <a:pt x="0" y="68"/>
                  </a:lnTo>
                  <a:lnTo>
                    <a:pt x="2" y="47"/>
                  </a:lnTo>
                  <a:lnTo>
                    <a:pt x="2" y="33"/>
                  </a:lnTo>
                  <a:lnTo>
                    <a:pt x="4" y="17"/>
                  </a:lnTo>
                  <a:lnTo>
                    <a:pt x="12" y="9"/>
                  </a:lnTo>
                  <a:lnTo>
                    <a:pt x="23" y="2"/>
                  </a:lnTo>
                  <a:lnTo>
                    <a:pt x="42" y="0"/>
                  </a:lnTo>
                  <a:lnTo>
                    <a:pt x="68" y="0"/>
                  </a:lnTo>
                  <a:lnTo>
                    <a:pt x="94" y="2"/>
                  </a:lnTo>
                  <a:lnTo>
                    <a:pt x="125" y="7"/>
                  </a:lnTo>
                  <a:lnTo>
                    <a:pt x="146" y="5"/>
                  </a:lnTo>
                  <a:lnTo>
                    <a:pt x="170"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19" name="Freeform 157"/>
            <p:cNvSpPr>
              <a:spLocks/>
            </p:cNvSpPr>
            <p:nvPr/>
          </p:nvSpPr>
          <p:spPr bwMode="auto">
            <a:xfrm>
              <a:off x="4198" y="2690"/>
              <a:ext cx="122" cy="1"/>
            </a:xfrm>
            <a:custGeom>
              <a:avLst/>
              <a:gdLst>
                <a:gd name="T0" fmla="*/ 122 w 122"/>
                <a:gd name="T1" fmla="*/ 0 h 1"/>
                <a:gd name="T2" fmla="*/ 0 w 122"/>
                <a:gd name="T3" fmla="*/ 0 h 1"/>
                <a:gd name="T4" fmla="*/ 0 w 122"/>
                <a:gd name="T5" fmla="*/ 0 h 1"/>
                <a:gd name="T6" fmla="*/ 0 60000 65536"/>
                <a:gd name="T7" fmla="*/ 0 60000 65536"/>
                <a:gd name="T8" fmla="*/ 0 60000 65536"/>
                <a:gd name="T9" fmla="*/ 0 w 122"/>
                <a:gd name="T10" fmla="*/ 0 h 1"/>
                <a:gd name="T11" fmla="*/ 122 w 122"/>
                <a:gd name="T12" fmla="*/ 1 h 1"/>
              </a:gdLst>
              <a:ahLst/>
              <a:cxnLst>
                <a:cxn ang="T6">
                  <a:pos x="T0" y="T1"/>
                </a:cxn>
                <a:cxn ang="T7">
                  <a:pos x="T2" y="T3"/>
                </a:cxn>
                <a:cxn ang="T8">
                  <a:pos x="T4" y="T5"/>
                </a:cxn>
              </a:cxnLst>
              <a:rect l="T9" t="T10" r="T11" b="T12"/>
              <a:pathLst>
                <a:path w="122" h="1">
                  <a:moveTo>
                    <a:pt x="122" y="0"/>
                  </a:move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20" name="Line 158"/>
            <p:cNvSpPr>
              <a:spLocks noChangeShapeType="1"/>
            </p:cNvSpPr>
            <p:nvPr/>
          </p:nvSpPr>
          <p:spPr bwMode="auto">
            <a:xfrm flipH="1" flipV="1">
              <a:off x="3666" y="2203"/>
              <a:ext cx="10" cy="175"/>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221" name="Line 159"/>
            <p:cNvSpPr>
              <a:spLocks noChangeShapeType="1"/>
            </p:cNvSpPr>
            <p:nvPr/>
          </p:nvSpPr>
          <p:spPr bwMode="auto">
            <a:xfrm>
              <a:off x="4181" y="2203"/>
              <a:ext cx="113"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222" name="Line 160"/>
            <p:cNvSpPr>
              <a:spLocks noChangeShapeType="1"/>
            </p:cNvSpPr>
            <p:nvPr/>
          </p:nvSpPr>
          <p:spPr bwMode="auto">
            <a:xfrm>
              <a:off x="4108" y="2203"/>
              <a:ext cx="45"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223" name="Line 161"/>
            <p:cNvSpPr>
              <a:spLocks noChangeShapeType="1"/>
            </p:cNvSpPr>
            <p:nvPr/>
          </p:nvSpPr>
          <p:spPr bwMode="auto">
            <a:xfrm>
              <a:off x="4016" y="2203"/>
              <a:ext cx="63"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224" name="Freeform 162"/>
            <p:cNvSpPr>
              <a:spLocks/>
            </p:cNvSpPr>
            <p:nvPr/>
          </p:nvSpPr>
          <p:spPr bwMode="auto">
            <a:xfrm>
              <a:off x="3666" y="2203"/>
              <a:ext cx="310" cy="1"/>
            </a:xfrm>
            <a:custGeom>
              <a:avLst/>
              <a:gdLst>
                <a:gd name="T0" fmla="*/ 310 w 310"/>
                <a:gd name="T1" fmla="*/ 0 h 1"/>
                <a:gd name="T2" fmla="*/ 281 w 310"/>
                <a:gd name="T3" fmla="*/ 0 h 1"/>
                <a:gd name="T4" fmla="*/ 0 w 310"/>
                <a:gd name="T5" fmla="*/ 0 h 1"/>
                <a:gd name="T6" fmla="*/ 0 60000 65536"/>
                <a:gd name="T7" fmla="*/ 0 60000 65536"/>
                <a:gd name="T8" fmla="*/ 0 60000 65536"/>
                <a:gd name="T9" fmla="*/ 0 w 310"/>
                <a:gd name="T10" fmla="*/ 0 h 1"/>
                <a:gd name="T11" fmla="*/ 310 w 310"/>
                <a:gd name="T12" fmla="*/ 1 h 1"/>
              </a:gdLst>
              <a:ahLst/>
              <a:cxnLst>
                <a:cxn ang="T6">
                  <a:pos x="T0" y="T1"/>
                </a:cxn>
                <a:cxn ang="T7">
                  <a:pos x="T2" y="T3"/>
                </a:cxn>
                <a:cxn ang="T8">
                  <a:pos x="T4" y="T5"/>
                </a:cxn>
              </a:cxnLst>
              <a:rect l="T9" t="T10" r="T11" b="T12"/>
              <a:pathLst>
                <a:path w="310" h="1">
                  <a:moveTo>
                    <a:pt x="310" y="0"/>
                  </a:moveTo>
                  <a:lnTo>
                    <a:pt x="281"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25" name="Line 163"/>
            <p:cNvSpPr>
              <a:spLocks noChangeShapeType="1"/>
            </p:cNvSpPr>
            <p:nvPr/>
          </p:nvSpPr>
          <p:spPr bwMode="auto">
            <a:xfrm flipH="1" flipV="1">
              <a:off x="4294" y="2203"/>
              <a:ext cx="8" cy="154"/>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226" name="Line 164"/>
            <p:cNvSpPr>
              <a:spLocks noChangeShapeType="1"/>
            </p:cNvSpPr>
            <p:nvPr/>
          </p:nvSpPr>
          <p:spPr bwMode="auto">
            <a:xfrm flipH="1" flipV="1">
              <a:off x="4304" y="2381"/>
              <a:ext cx="2" cy="54"/>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227" name="Line 165"/>
            <p:cNvSpPr>
              <a:spLocks noChangeShapeType="1"/>
            </p:cNvSpPr>
            <p:nvPr/>
          </p:nvSpPr>
          <p:spPr bwMode="auto">
            <a:xfrm flipH="1" flipV="1">
              <a:off x="4306" y="2451"/>
              <a:ext cx="5" cy="43"/>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228" name="Line 166"/>
            <p:cNvSpPr>
              <a:spLocks noChangeShapeType="1"/>
            </p:cNvSpPr>
            <p:nvPr/>
          </p:nvSpPr>
          <p:spPr bwMode="auto">
            <a:xfrm>
              <a:off x="4311" y="2522"/>
              <a:ext cx="9" cy="168"/>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229" name="Freeform 167"/>
            <p:cNvSpPr>
              <a:spLocks/>
            </p:cNvSpPr>
            <p:nvPr/>
          </p:nvSpPr>
          <p:spPr bwMode="auto">
            <a:xfrm>
              <a:off x="3621" y="2728"/>
              <a:ext cx="558" cy="16"/>
            </a:xfrm>
            <a:custGeom>
              <a:avLst/>
              <a:gdLst>
                <a:gd name="T0" fmla="*/ 558 w 558"/>
                <a:gd name="T1" fmla="*/ 16 h 16"/>
                <a:gd name="T2" fmla="*/ 492 w 558"/>
                <a:gd name="T3" fmla="*/ 9 h 16"/>
                <a:gd name="T4" fmla="*/ 440 w 558"/>
                <a:gd name="T5" fmla="*/ 7 h 16"/>
                <a:gd name="T6" fmla="*/ 312 w 558"/>
                <a:gd name="T7" fmla="*/ 0 h 16"/>
                <a:gd name="T8" fmla="*/ 213 w 558"/>
                <a:gd name="T9" fmla="*/ 0 h 16"/>
                <a:gd name="T10" fmla="*/ 92 w 558"/>
                <a:gd name="T11" fmla="*/ 7 h 16"/>
                <a:gd name="T12" fmla="*/ 0 w 558"/>
                <a:gd name="T13" fmla="*/ 16 h 16"/>
                <a:gd name="T14" fmla="*/ 0 60000 65536"/>
                <a:gd name="T15" fmla="*/ 0 60000 65536"/>
                <a:gd name="T16" fmla="*/ 0 60000 65536"/>
                <a:gd name="T17" fmla="*/ 0 60000 65536"/>
                <a:gd name="T18" fmla="*/ 0 60000 65536"/>
                <a:gd name="T19" fmla="*/ 0 60000 65536"/>
                <a:gd name="T20" fmla="*/ 0 60000 65536"/>
                <a:gd name="T21" fmla="*/ 0 w 558"/>
                <a:gd name="T22" fmla="*/ 0 h 16"/>
                <a:gd name="T23" fmla="*/ 558 w 558"/>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8" h="16">
                  <a:moveTo>
                    <a:pt x="558" y="16"/>
                  </a:moveTo>
                  <a:lnTo>
                    <a:pt x="492" y="9"/>
                  </a:lnTo>
                  <a:lnTo>
                    <a:pt x="440" y="7"/>
                  </a:lnTo>
                  <a:lnTo>
                    <a:pt x="312" y="0"/>
                  </a:lnTo>
                  <a:lnTo>
                    <a:pt x="213" y="0"/>
                  </a:lnTo>
                  <a:lnTo>
                    <a:pt x="92" y="7"/>
                  </a:lnTo>
                  <a:lnTo>
                    <a:pt x="0" y="1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30" name="Freeform 168"/>
            <p:cNvSpPr>
              <a:spLocks/>
            </p:cNvSpPr>
            <p:nvPr/>
          </p:nvSpPr>
          <p:spPr bwMode="auto">
            <a:xfrm>
              <a:off x="4169" y="2466"/>
              <a:ext cx="17" cy="278"/>
            </a:xfrm>
            <a:custGeom>
              <a:avLst/>
              <a:gdLst>
                <a:gd name="T0" fmla="*/ 10 w 17"/>
                <a:gd name="T1" fmla="*/ 278 h 278"/>
                <a:gd name="T2" fmla="*/ 3 w 17"/>
                <a:gd name="T3" fmla="*/ 248 h 278"/>
                <a:gd name="T4" fmla="*/ 0 w 17"/>
                <a:gd name="T5" fmla="*/ 222 h 278"/>
                <a:gd name="T6" fmla="*/ 3 w 17"/>
                <a:gd name="T7" fmla="*/ 182 h 278"/>
                <a:gd name="T8" fmla="*/ 10 w 17"/>
                <a:gd name="T9" fmla="*/ 144 h 278"/>
                <a:gd name="T10" fmla="*/ 17 w 17"/>
                <a:gd name="T11" fmla="*/ 82 h 278"/>
                <a:gd name="T12" fmla="*/ 14 w 17"/>
                <a:gd name="T13" fmla="*/ 35 h 278"/>
                <a:gd name="T14" fmla="*/ 10 w 17"/>
                <a:gd name="T15" fmla="*/ 0 h 278"/>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278"/>
                <a:gd name="T26" fmla="*/ 17 w 17"/>
                <a:gd name="T27" fmla="*/ 278 h 2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278">
                  <a:moveTo>
                    <a:pt x="10" y="278"/>
                  </a:moveTo>
                  <a:lnTo>
                    <a:pt x="3" y="248"/>
                  </a:lnTo>
                  <a:lnTo>
                    <a:pt x="0" y="222"/>
                  </a:lnTo>
                  <a:lnTo>
                    <a:pt x="3" y="182"/>
                  </a:lnTo>
                  <a:lnTo>
                    <a:pt x="10" y="144"/>
                  </a:lnTo>
                  <a:lnTo>
                    <a:pt x="17" y="82"/>
                  </a:lnTo>
                  <a:lnTo>
                    <a:pt x="14" y="35"/>
                  </a:lnTo>
                  <a:lnTo>
                    <a:pt x="1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31" name="Freeform 169"/>
            <p:cNvSpPr>
              <a:spLocks/>
            </p:cNvSpPr>
            <p:nvPr/>
          </p:nvSpPr>
          <p:spPr bwMode="auto">
            <a:xfrm>
              <a:off x="4179" y="2584"/>
              <a:ext cx="92" cy="160"/>
            </a:xfrm>
            <a:custGeom>
              <a:avLst/>
              <a:gdLst>
                <a:gd name="T0" fmla="*/ 0 w 92"/>
                <a:gd name="T1" fmla="*/ 160 h 160"/>
                <a:gd name="T2" fmla="*/ 2 w 92"/>
                <a:gd name="T3" fmla="*/ 156 h 160"/>
                <a:gd name="T4" fmla="*/ 12 w 92"/>
                <a:gd name="T5" fmla="*/ 125 h 160"/>
                <a:gd name="T6" fmla="*/ 19 w 92"/>
                <a:gd name="T7" fmla="*/ 106 h 160"/>
                <a:gd name="T8" fmla="*/ 21 w 92"/>
                <a:gd name="T9" fmla="*/ 104 h 160"/>
                <a:gd name="T10" fmla="*/ 38 w 92"/>
                <a:gd name="T11" fmla="*/ 82 h 160"/>
                <a:gd name="T12" fmla="*/ 59 w 92"/>
                <a:gd name="T13" fmla="*/ 66 h 160"/>
                <a:gd name="T14" fmla="*/ 73 w 92"/>
                <a:gd name="T15" fmla="*/ 49 h 160"/>
                <a:gd name="T16" fmla="*/ 85 w 92"/>
                <a:gd name="T17" fmla="*/ 33 h 160"/>
                <a:gd name="T18" fmla="*/ 89 w 92"/>
                <a:gd name="T19" fmla="*/ 14 h 160"/>
                <a:gd name="T20" fmla="*/ 92 w 92"/>
                <a:gd name="T21" fmla="*/ 0 h 1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2"/>
                <a:gd name="T34" fmla="*/ 0 h 160"/>
                <a:gd name="T35" fmla="*/ 92 w 92"/>
                <a:gd name="T36" fmla="*/ 160 h 1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2" h="160">
                  <a:moveTo>
                    <a:pt x="0" y="160"/>
                  </a:moveTo>
                  <a:lnTo>
                    <a:pt x="2" y="156"/>
                  </a:lnTo>
                  <a:lnTo>
                    <a:pt x="12" y="125"/>
                  </a:lnTo>
                  <a:lnTo>
                    <a:pt x="19" y="106"/>
                  </a:lnTo>
                  <a:lnTo>
                    <a:pt x="21" y="104"/>
                  </a:lnTo>
                  <a:lnTo>
                    <a:pt x="38" y="82"/>
                  </a:lnTo>
                  <a:lnTo>
                    <a:pt x="59" y="66"/>
                  </a:lnTo>
                  <a:lnTo>
                    <a:pt x="73" y="49"/>
                  </a:lnTo>
                  <a:lnTo>
                    <a:pt x="85" y="33"/>
                  </a:lnTo>
                  <a:lnTo>
                    <a:pt x="89" y="14"/>
                  </a:lnTo>
                  <a:lnTo>
                    <a:pt x="92"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32" name="Freeform 170"/>
            <p:cNvSpPr>
              <a:spLocks/>
            </p:cNvSpPr>
            <p:nvPr/>
          </p:nvSpPr>
          <p:spPr bwMode="auto">
            <a:xfrm>
              <a:off x="4264" y="2303"/>
              <a:ext cx="19" cy="281"/>
            </a:xfrm>
            <a:custGeom>
              <a:avLst/>
              <a:gdLst>
                <a:gd name="T0" fmla="*/ 7 w 19"/>
                <a:gd name="T1" fmla="*/ 0 h 281"/>
                <a:gd name="T2" fmla="*/ 2 w 19"/>
                <a:gd name="T3" fmla="*/ 42 h 281"/>
                <a:gd name="T4" fmla="*/ 0 w 19"/>
                <a:gd name="T5" fmla="*/ 73 h 281"/>
                <a:gd name="T6" fmla="*/ 4 w 19"/>
                <a:gd name="T7" fmla="*/ 104 h 281"/>
                <a:gd name="T8" fmla="*/ 9 w 19"/>
                <a:gd name="T9" fmla="*/ 132 h 281"/>
                <a:gd name="T10" fmla="*/ 19 w 19"/>
                <a:gd name="T11" fmla="*/ 179 h 281"/>
                <a:gd name="T12" fmla="*/ 12 w 19"/>
                <a:gd name="T13" fmla="*/ 236 h 281"/>
                <a:gd name="T14" fmla="*/ 12 w 19"/>
                <a:gd name="T15" fmla="*/ 252 h 281"/>
                <a:gd name="T16" fmla="*/ 7 w 19"/>
                <a:gd name="T17" fmla="*/ 281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81"/>
                <a:gd name="T29" fmla="*/ 19 w 19"/>
                <a:gd name="T30" fmla="*/ 281 h 2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81">
                  <a:moveTo>
                    <a:pt x="7" y="0"/>
                  </a:moveTo>
                  <a:lnTo>
                    <a:pt x="2" y="42"/>
                  </a:lnTo>
                  <a:lnTo>
                    <a:pt x="0" y="73"/>
                  </a:lnTo>
                  <a:lnTo>
                    <a:pt x="4" y="104"/>
                  </a:lnTo>
                  <a:lnTo>
                    <a:pt x="9" y="132"/>
                  </a:lnTo>
                  <a:lnTo>
                    <a:pt x="19" y="179"/>
                  </a:lnTo>
                  <a:lnTo>
                    <a:pt x="12" y="236"/>
                  </a:lnTo>
                  <a:lnTo>
                    <a:pt x="12" y="252"/>
                  </a:lnTo>
                  <a:lnTo>
                    <a:pt x="7" y="28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33" name="Freeform 171"/>
            <p:cNvSpPr>
              <a:spLocks/>
            </p:cNvSpPr>
            <p:nvPr/>
          </p:nvSpPr>
          <p:spPr bwMode="auto">
            <a:xfrm>
              <a:off x="4179" y="2303"/>
              <a:ext cx="92" cy="163"/>
            </a:xfrm>
            <a:custGeom>
              <a:avLst/>
              <a:gdLst>
                <a:gd name="T0" fmla="*/ 92 w 92"/>
                <a:gd name="T1" fmla="*/ 0 h 163"/>
                <a:gd name="T2" fmla="*/ 78 w 92"/>
                <a:gd name="T3" fmla="*/ 16 h 163"/>
                <a:gd name="T4" fmla="*/ 66 w 92"/>
                <a:gd name="T5" fmla="*/ 30 h 163"/>
                <a:gd name="T6" fmla="*/ 33 w 92"/>
                <a:gd name="T7" fmla="*/ 80 h 163"/>
                <a:gd name="T8" fmla="*/ 9 w 92"/>
                <a:gd name="T9" fmla="*/ 125 h 163"/>
                <a:gd name="T10" fmla="*/ 4 w 92"/>
                <a:gd name="T11" fmla="*/ 146 h 163"/>
                <a:gd name="T12" fmla="*/ 0 w 92"/>
                <a:gd name="T13" fmla="*/ 163 h 163"/>
                <a:gd name="T14" fmla="*/ 0 60000 65536"/>
                <a:gd name="T15" fmla="*/ 0 60000 65536"/>
                <a:gd name="T16" fmla="*/ 0 60000 65536"/>
                <a:gd name="T17" fmla="*/ 0 60000 65536"/>
                <a:gd name="T18" fmla="*/ 0 60000 65536"/>
                <a:gd name="T19" fmla="*/ 0 60000 65536"/>
                <a:gd name="T20" fmla="*/ 0 60000 65536"/>
                <a:gd name="T21" fmla="*/ 0 w 92"/>
                <a:gd name="T22" fmla="*/ 0 h 163"/>
                <a:gd name="T23" fmla="*/ 92 w 92"/>
                <a:gd name="T24" fmla="*/ 163 h 1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2" h="163">
                  <a:moveTo>
                    <a:pt x="92" y="0"/>
                  </a:moveTo>
                  <a:lnTo>
                    <a:pt x="78" y="16"/>
                  </a:lnTo>
                  <a:lnTo>
                    <a:pt x="66" y="30"/>
                  </a:lnTo>
                  <a:lnTo>
                    <a:pt x="33" y="80"/>
                  </a:lnTo>
                  <a:lnTo>
                    <a:pt x="9" y="125"/>
                  </a:lnTo>
                  <a:lnTo>
                    <a:pt x="4" y="146"/>
                  </a:lnTo>
                  <a:lnTo>
                    <a:pt x="0" y="16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34" name="Freeform 172"/>
            <p:cNvSpPr>
              <a:spLocks/>
            </p:cNvSpPr>
            <p:nvPr/>
          </p:nvSpPr>
          <p:spPr bwMode="auto">
            <a:xfrm>
              <a:off x="3612" y="2404"/>
              <a:ext cx="49" cy="340"/>
            </a:xfrm>
            <a:custGeom>
              <a:avLst/>
              <a:gdLst>
                <a:gd name="T0" fmla="*/ 9 w 49"/>
                <a:gd name="T1" fmla="*/ 340 h 340"/>
                <a:gd name="T2" fmla="*/ 14 w 49"/>
                <a:gd name="T3" fmla="*/ 300 h 340"/>
                <a:gd name="T4" fmla="*/ 14 w 49"/>
                <a:gd name="T5" fmla="*/ 269 h 340"/>
                <a:gd name="T6" fmla="*/ 12 w 49"/>
                <a:gd name="T7" fmla="*/ 236 h 340"/>
                <a:gd name="T8" fmla="*/ 9 w 49"/>
                <a:gd name="T9" fmla="*/ 208 h 340"/>
                <a:gd name="T10" fmla="*/ 2 w 49"/>
                <a:gd name="T11" fmla="*/ 151 h 340"/>
                <a:gd name="T12" fmla="*/ 0 w 49"/>
                <a:gd name="T13" fmla="*/ 109 h 340"/>
                <a:gd name="T14" fmla="*/ 2 w 49"/>
                <a:gd name="T15" fmla="*/ 81 h 340"/>
                <a:gd name="T16" fmla="*/ 9 w 49"/>
                <a:gd name="T17" fmla="*/ 62 h 340"/>
                <a:gd name="T18" fmla="*/ 28 w 49"/>
                <a:gd name="T19" fmla="*/ 31 h 340"/>
                <a:gd name="T20" fmla="*/ 49 w 49"/>
                <a:gd name="T21" fmla="*/ 0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9"/>
                <a:gd name="T34" fmla="*/ 0 h 340"/>
                <a:gd name="T35" fmla="*/ 49 w 49"/>
                <a:gd name="T36" fmla="*/ 340 h 3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9" h="340">
                  <a:moveTo>
                    <a:pt x="9" y="340"/>
                  </a:moveTo>
                  <a:lnTo>
                    <a:pt x="14" y="300"/>
                  </a:lnTo>
                  <a:lnTo>
                    <a:pt x="14" y="269"/>
                  </a:lnTo>
                  <a:lnTo>
                    <a:pt x="12" y="236"/>
                  </a:lnTo>
                  <a:lnTo>
                    <a:pt x="9" y="208"/>
                  </a:lnTo>
                  <a:lnTo>
                    <a:pt x="2" y="151"/>
                  </a:lnTo>
                  <a:lnTo>
                    <a:pt x="0" y="109"/>
                  </a:lnTo>
                  <a:lnTo>
                    <a:pt x="2" y="81"/>
                  </a:lnTo>
                  <a:lnTo>
                    <a:pt x="9" y="62"/>
                  </a:lnTo>
                  <a:lnTo>
                    <a:pt x="28" y="31"/>
                  </a:lnTo>
                  <a:lnTo>
                    <a:pt x="49"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35" name="Freeform 173"/>
            <p:cNvSpPr>
              <a:spLocks/>
            </p:cNvSpPr>
            <p:nvPr/>
          </p:nvSpPr>
          <p:spPr bwMode="auto">
            <a:xfrm>
              <a:off x="3711" y="2296"/>
              <a:ext cx="224" cy="16"/>
            </a:xfrm>
            <a:custGeom>
              <a:avLst/>
              <a:gdLst>
                <a:gd name="T0" fmla="*/ 0 w 224"/>
                <a:gd name="T1" fmla="*/ 16 h 16"/>
                <a:gd name="T2" fmla="*/ 24 w 224"/>
                <a:gd name="T3" fmla="*/ 7 h 16"/>
                <a:gd name="T4" fmla="*/ 45 w 224"/>
                <a:gd name="T5" fmla="*/ 0 h 16"/>
                <a:gd name="T6" fmla="*/ 78 w 224"/>
                <a:gd name="T7" fmla="*/ 2 h 16"/>
                <a:gd name="T8" fmla="*/ 111 w 224"/>
                <a:gd name="T9" fmla="*/ 9 h 16"/>
                <a:gd name="T10" fmla="*/ 137 w 224"/>
                <a:gd name="T11" fmla="*/ 14 h 16"/>
                <a:gd name="T12" fmla="*/ 163 w 224"/>
                <a:gd name="T13" fmla="*/ 16 h 16"/>
                <a:gd name="T14" fmla="*/ 198 w 224"/>
                <a:gd name="T15" fmla="*/ 14 h 16"/>
                <a:gd name="T16" fmla="*/ 224 w 224"/>
                <a:gd name="T17" fmla="*/ 7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4"/>
                <a:gd name="T28" fmla="*/ 0 h 16"/>
                <a:gd name="T29" fmla="*/ 224 w 224"/>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4" h="16">
                  <a:moveTo>
                    <a:pt x="0" y="16"/>
                  </a:moveTo>
                  <a:lnTo>
                    <a:pt x="24" y="7"/>
                  </a:lnTo>
                  <a:lnTo>
                    <a:pt x="45" y="0"/>
                  </a:lnTo>
                  <a:lnTo>
                    <a:pt x="78" y="2"/>
                  </a:lnTo>
                  <a:lnTo>
                    <a:pt x="111" y="9"/>
                  </a:lnTo>
                  <a:lnTo>
                    <a:pt x="137" y="14"/>
                  </a:lnTo>
                  <a:lnTo>
                    <a:pt x="163" y="16"/>
                  </a:lnTo>
                  <a:lnTo>
                    <a:pt x="198" y="14"/>
                  </a:lnTo>
                  <a:lnTo>
                    <a:pt x="224" y="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36" name="Freeform 174"/>
            <p:cNvSpPr>
              <a:spLocks/>
            </p:cNvSpPr>
            <p:nvPr/>
          </p:nvSpPr>
          <p:spPr bwMode="auto">
            <a:xfrm>
              <a:off x="4101" y="2300"/>
              <a:ext cx="170" cy="7"/>
            </a:xfrm>
            <a:custGeom>
              <a:avLst/>
              <a:gdLst>
                <a:gd name="T0" fmla="*/ 0 w 170"/>
                <a:gd name="T1" fmla="*/ 0 h 7"/>
                <a:gd name="T2" fmla="*/ 0 w 170"/>
                <a:gd name="T3" fmla="*/ 0 h 7"/>
                <a:gd name="T4" fmla="*/ 28 w 170"/>
                <a:gd name="T5" fmla="*/ 0 h 7"/>
                <a:gd name="T6" fmla="*/ 56 w 170"/>
                <a:gd name="T7" fmla="*/ 3 h 7"/>
                <a:gd name="T8" fmla="*/ 101 w 170"/>
                <a:gd name="T9" fmla="*/ 7 h 7"/>
                <a:gd name="T10" fmla="*/ 139 w 170"/>
                <a:gd name="T11" fmla="*/ 7 h 7"/>
                <a:gd name="T12" fmla="*/ 170 w 170"/>
                <a:gd name="T13" fmla="*/ 3 h 7"/>
                <a:gd name="T14" fmla="*/ 0 60000 65536"/>
                <a:gd name="T15" fmla="*/ 0 60000 65536"/>
                <a:gd name="T16" fmla="*/ 0 60000 65536"/>
                <a:gd name="T17" fmla="*/ 0 60000 65536"/>
                <a:gd name="T18" fmla="*/ 0 60000 65536"/>
                <a:gd name="T19" fmla="*/ 0 60000 65536"/>
                <a:gd name="T20" fmla="*/ 0 60000 65536"/>
                <a:gd name="T21" fmla="*/ 0 w 170"/>
                <a:gd name="T22" fmla="*/ 0 h 7"/>
                <a:gd name="T23" fmla="*/ 170 w 170"/>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0" h="7">
                  <a:moveTo>
                    <a:pt x="0" y="0"/>
                  </a:moveTo>
                  <a:lnTo>
                    <a:pt x="0" y="0"/>
                  </a:lnTo>
                  <a:lnTo>
                    <a:pt x="28" y="0"/>
                  </a:lnTo>
                  <a:lnTo>
                    <a:pt x="56" y="3"/>
                  </a:lnTo>
                  <a:lnTo>
                    <a:pt x="101" y="7"/>
                  </a:lnTo>
                  <a:lnTo>
                    <a:pt x="139" y="7"/>
                  </a:lnTo>
                  <a:lnTo>
                    <a:pt x="170" y="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37" name="Freeform 175"/>
            <p:cNvSpPr>
              <a:spLocks/>
            </p:cNvSpPr>
            <p:nvPr/>
          </p:nvSpPr>
          <p:spPr bwMode="auto">
            <a:xfrm>
              <a:off x="3621" y="2303"/>
              <a:ext cx="314" cy="167"/>
            </a:xfrm>
            <a:custGeom>
              <a:avLst/>
              <a:gdLst>
                <a:gd name="T0" fmla="*/ 314 w 314"/>
                <a:gd name="T1" fmla="*/ 0 h 167"/>
                <a:gd name="T2" fmla="*/ 298 w 314"/>
                <a:gd name="T3" fmla="*/ 19 h 167"/>
                <a:gd name="T4" fmla="*/ 286 w 314"/>
                <a:gd name="T5" fmla="*/ 35 h 167"/>
                <a:gd name="T6" fmla="*/ 279 w 314"/>
                <a:gd name="T7" fmla="*/ 56 h 167"/>
                <a:gd name="T8" fmla="*/ 272 w 314"/>
                <a:gd name="T9" fmla="*/ 78 h 167"/>
                <a:gd name="T10" fmla="*/ 260 w 314"/>
                <a:gd name="T11" fmla="*/ 108 h 167"/>
                <a:gd name="T12" fmla="*/ 239 w 314"/>
                <a:gd name="T13" fmla="*/ 139 h 167"/>
                <a:gd name="T14" fmla="*/ 220 w 314"/>
                <a:gd name="T15" fmla="*/ 163 h 167"/>
                <a:gd name="T16" fmla="*/ 189 w 314"/>
                <a:gd name="T17" fmla="*/ 156 h 167"/>
                <a:gd name="T18" fmla="*/ 161 w 314"/>
                <a:gd name="T19" fmla="*/ 153 h 167"/>
                <a:gd name="T20" fmla="*/ 135 w 314"/>
                <a:gd name="T21" fmla="*/ 156 h 167"/>
                <a:gd name="T22" fmla="*/ 109 w 314"/>
                <a:gd name="T23" fmla="*/ 163 h 167"/>
                <a:gd name="T24" fmla="*/ 66 w 314"/>
                <a:gd name="T25" fmla="*/ 167 h 167"/>
                <a:gd name="T26" fmla="*/ 29 w 314"/>
                <a:gd name="T27" fmla="*/ 167 h 167"/>
                <a:gd name="T28" fmla="*/ 0 w 314"/>
                <a:gd name="T29" fmla="*/ 163 h 16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14"/>
                <a:gd name="T46" fmla="*/ 0 h 167"/>
                <a:gd name="T47" fmla="*/ 314 w 314"/>
                <a:gd name="T48" fmla="*/ 167 h 16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14" h="167">
                  <a:moveTo>
                    <a:pt x="314" y="0"/>
                  </a:moveTo>
                  <a:lnTo>
                    <a:pt x="298" y="19"/>
                  </a:lnTo>
                  <a:lnTo>
                    <a:pt x="286" y="35"/>
                  </a:lnTo>
                  <a:lnTo>
                    <a:pt x="279" y="56"/>
                  </a:lnTo>
                  <a:lnTo>
                    <a:pt x="272" y="78"/>
                  </a:lnTo>
                  <a:lnTo>
                    <a:pt x="260" y="108"/>
                  </a:lnTo>
                  <a:lnTo>
                    <a:pt x="239" y="139"/>
                  </a:lnTo>
                  <a:lnTo>
                    <a:pt x="220" y="163"/>
                  </a:lnTo>
                  <a:lnTo>
                    <a:pt x="189" y="156"/>
                  </a:lnTo>
                  <a:lnTo>
                    <a:pt x="161" y="153"/>
                  </a:lnTo>
                  <a:lnTo>
                    <a:pt x="135" y="156"/>
                  </a:lnTo>
                  <a:lnTo>
                    <a:pt x="109" y="163"/>
                  </a:lnTo>
                  <a:lnTo>
                    <a:pt x="66" y="167"/>
                  </a:lnTo>
                  <a:lnTo>
                    <a:pt x="29" y="167"/>
                  </a:lnTo>
                  <a:lnTo>
                    <a:pt x="0" y="16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38" name="Freeform 176"/>
            <p:cNvSpPr>
              <a:spLocks/>
            </p:cNvSpPr>
            <p:nvPr/>
          </p:nvSpPr>
          <p:spPr bwMode="auto">
            <a:xfrm>
              <a:off x="3980" y="2454"/>
              <a:ext cx="199" cy="21"/>
            </a:xfrm>
            <a:custGeom>
              <a:avLst/>
              <a:gdLst>
                <a:gd name="T0" fmla="*/ 199 w 199"/>
                <a:gd name="T1" fmla="*/ 12 h 21"/>
                <a:gd name="T2" fmla="*/ 196 w 199"/>
                <a:gd name="T3" fmla="*/ 12 h 21"/>
                <a:gd name="T4" fmla="*/ 196 w 199"/>
                <a:gd name="T5" fmla="*/ 9 h 21"/>
                <a:gd name="T6" fmla="*/ 168 w 199"/>
                <a:gd name="T7" fmla="*/ 2 h 21"/>
                <a:gd name="T8" fmla="*/ 144 w 199"/>
                <a:gd name="T9" fmla="*/ 0 h 21"/>
                <a:gd name="T10" fmla="*/ 118 w 199"/>
                <a:gd name="T11" fmla="*/ 2 h 21"/>
                <a:gd name="T12" fmla="*/ 95 w 199"/>
                <a:gd name="T13" fmla="*/ 12 h 21"/>
                <a:gd name="T14" fmla="*/ 76 w 199"/>
                <a:gd name="T15" fmla="*/ 19 h 21"/>
                <a:gd name="T16" fmla="*/ 55 w 199"/>
                <a:gd name="T17" fmla="*/ 21 h 21"/>
                <a:gd name="T18" fmla="*/ 24 w 199"/>
                <a:gd name="T19" fmla="*/ 16 h 21"/>
                <a:gd name="T20" fmla="*/ 0 w 199"/>
                <a:gd name="T21" fmla="*/ 12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9"/>
                <a:gd name="T34" fmla="*/ 0 h 21"/>
                <a:gd name="T35" fmla="*/ 199 w 199"/>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9" h="21">
                  <a:moveTo>
                    <a:pt x="199" y="12"/>
                  </a:moveTo>
                  <a:lnTo>
                    <a:pt x="196" y="12"/>
                  </a:lnTo>
                  <a:lnTo>
                    <a:pt x="196" y="9"/>
                  </a:lnTo>
                  <a:lnTo>
                    <a:pt x="168" y="2"/>
                  </a:lnTo>
                  <a:lnTo>
                    <a:pt x="144" y="0"/>
                  </a:lnTo>
                  <a:lnTo>
                    <a:pt x="118" y="2"/>
                  </a:lnTo>
                  <a:lnTo>
                    <a:pt x="95" y="12"/>
                  </a:lnTo>
                  <a:lnTo>
                    <a:pt x="76" y="19"/>
                  </a:lnTo>
                  <a:lnTo>
                    <a:pt x="55" y="21"/>
                  </a:lnTo>
                  <a:lnTo>
                    <a:pt x="24" y="16"/>
                  </a:lnTo>
                  <a:lnTo>
                    <a:pt x="0" y="1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39" name="Freeform 177"/>
            <p:cNvSpPr>
              <a:spLocks/>
            </p:cNvSpPr>
            <p:nvPr/>
          </p:nvSpPr>
          <p:spPr bwMode="auto">
            <a:xfrm>
              <a:off x="3841" y="2303"/>
              <a:ext cx="139" cy="233"/>
            </a:xfrm>
            <a:custGeom>
              <a:avLst/>
              <a:gdLst>
                <a:gd name="T0" fmla="*/ 94 w 139"/>
                <a:gd name="T1" fmla="*/ 0 h 233"/>
                <a:gd name="T2" fmla="*/ 97 w 139"/>
                <a:gd name="T3" fmla="*/ 16 h 233"/>
                <a:gd name="T4" fmla="*/ 97 w 139"/>
                <a:gd name="T5" fmla="*/ 28 h 233"/>
                <a:gd name="T6" fmla="*/ 97 w 139"/>
                <a:gd name="T7" fmla="*/ 49 h 233"/>
                <a:gd name="T8" fmla="*/ 94 w 139"/>
                <a:gd name="T9" fmla="*/ 68 h 233"/>
                <a:gd name="T10" fmla="*/ 83 w 139"/>
                <a:gd name="T11" fmla="*/ 78 h 233"/>
                <a:gd name="T12" fmla="*/ 78 w 139"/>
                <a:gd name="T13" fmla="*/ 89 h 233"/>
                <a:gd name="T14" fmla="*/ 71 w 139"/>
                <a:gd name="T15" fmla="*/ 108 h 233"/>
                <a:gd name="T16" fmla="*/ 64 w 139"/>
                <a:gd name="T17" fmla="*/ 125 h 233"/>
                <a:gd name="T18" fmla="*/ 57 w 139"/>
                <a:gd name="T19" fmla="*/ 151 h 233"/>
                <a:gd name="T20" fmla="*/ 45 w 139"/>
                <a:gd name="T21" fmla="*/ 167 h 233"/>
                <a:gd name="T22" fmla="*/ 21 w 139"/>
                <a:gd name="T23" fmla="*/ 205 h 233"/>
                <a:gd name="T24" fmla="*/ 0 w 139"/>
                <a:gd name="T25" fmla="*/ 229 h 233"/>
                <a:gd name="T26" fmla="*/ 28 w 139"/>
                <a:gd name="T27" fmla="*/ 231 h 233"/>
                <a:gd name="T28" fmla="*/ 47 w 139"/>
                <a:gd name="T29" fmla="*/ 233 h 233"/>
                <a:gd name="T30" fmla="*/ 116 w 139"/>
                <a:gd name="T31" fmla="*/ 233 h 233"/>
                <a:gd name="T32" fmla="*/ 130 w 139"/>
                <a:gd name="T33" fmla="*/ 231 h 233"/>
                <a:gd name="T34" fmla="*/ 139 w 139"/>
                <a:gd name="T35" fmla="*/ 229 h 2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9"/>
                <a:gd name="T55" fmla="*/ 0 h 233"/>
                <a:gd name="T56" fmla="*/ 139 w 139"/>
                <a:gd name="T57" fmla="*/ 233 h 2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9" h="233">
                  <a:moveTo>
                    <a:pt x="94" y="0"/>
                  </a:moveTo>
                  <a:lnTo>
                    <a:pt x="97" y="16"/>
                  </a:lnTo>
                  <a:lnTo>
                    <a:pt x="97" y="28"/>
                  </a:lnTo>
                  <a:lnTo>
                    <a:pt x="97" y="49"/>
                  </a:lnTo>
                  <a:lnTo>
                    <a:pt x="94" y="68"/>
                  </a:lnTo>
                  <a:lnTo>
                    <a:pt x="83" y="78"/>
                  </a:lnTo>
                  <a:lnTo>
                    <a:pt x="78" y="89"/>
                  </a:lnTo>
                  <a:lnTo>
                    <a:pt x="71" y="108"/>
                  </a:lnTo>
                  <a:lnTo>
                    <a:pt x="64" y="125"/>
                  </a:lnTo>
                  <a:lnTo>
                    <a:pt x="57" y="151"/>
                  </a:lnTo>
                  <a:lnTo>
                    <a:pt x="45" y="167"/>
                  </a:lnTo>
                  <a:lnTo>
                    <a:pt x="21" y="205"/>
                  </a:lnTo>
                  <a:lnTo>
                    <a:pt x="0" y="229"/>
                  </a:lnTo>
                  <a:lnTo>
                    <a:pt x="28" y="231"/>
                  </a:lnTo>
                  <a:lnTo>
                    <a:pt x="47" y="233"/>
                  </a:lnTo>
                  <a:lnTo>
                    <a:pt x="116" y="233"/>
                  </a:lnTo>
                  <a:lnTo>
                    <a:pt x="130" y="231"/>
                  </a:lnTo>
                  <a:lnTo>
                    <a:pt x="139" y="229"/>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40" name="Freeform 178"/>
            <p:cNvSpPr>
              <a:spLocks/>
            </p:cNvSpPr>
            <p:nvPr/>
          </p:nvSpPr>
          <p:spPr bwMode="auto">
            <a:xfrm>
              <a:off x="3935" y="2371"/>
              <a:ext cx="102" cy="5"/>
            </a:xfrm>
            <a:custGeom>
              <a:avLst/>
              <a:gdLst>
                <a:gd name="T0" fmla="*/ 0 w 102"/>
                <a:gd name="T1" fmla="*/ 0 h 5"/>
                <a:gd name="T2" fmla="*/ 17 w 102"/>
                <a:gd name="T3" fmla="*/ 2 h 5"/>
                <a:gd name="T4" fmla="*/ 29 w 102"/>
                <a:gd name="T5" fmla="*/ 5 h 5"/>
                <a:gd name="T6" fmla="*/ 55 w 102"/>
                <a:gd name="T7" fmla="*/ 5 h 5"/>
                <a:gd name="T8" fmla="*/ 74 w 102"/>
                <a:gd name="T9" fmla="*/ 5 h 5"/>
                <a:gd name="T10" fmla="*/ 88 w 102"/>
                <a:gd name="T11" fmla="*/ 0 h 5"/>
                <a:gd name="T12" fmla="*/ 102 w 102"/>
                <a:gd name="T13" fmla="*/ 0 h 5"/>
                <a:gd name="T14" fmla="*/ 0 60000 65536"/>
                <a:gd name="T15" fmla="*/ 0 60000 65536"/>
                <a:gd name="T16" fmla="*/ 0 60000 65536"/>
                <a:gd name="T17" fmla="*/ 0 60000 65536"/>
                <a:gd name="T18" fmla="*/ 0 60000 65536"/>
                <a:gd name="T19" fmla="*/ 0 60000 65536"/>
                <a:gd name="T20" fmla="*/ 0 60000 65536"/>
                <a:gd name="T21" fmla="*/ 0 w 102"/>
                <a:gd name="T22" fmla="*/ 0 h 5"/>
                <a:gd name="T23" fmla="*/ 102 w 102"/>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2" h="5">
                  <a:moveTo>
                    <a:pt x="0" y="0"/>
                  </a:moveTo>
                  <a:lnTo>
                    <a:pt x="17" y="2"/>
                  </a:lnTo>
                  <a:lnTo>
                    <a:pt x="29" y="5"/>
                  </a:lnTo>
                  <a:lnTo>
                    <a:pt x="55" y="5"/>
                  </a:lnTo>
                  <a:lnTo>
                    <a:pt x="74" y="5"/>
                  </a:lnTo>
                  <a:lnTo>
                    <a:pt x="88" y="0"/>
                  </a:lnTo>
                  <a:lnTo>
                    <a:pt x="102"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41" name="Freeform 179"/>
            <p:cNvSpPr>
              <a:spLocks/>
            </p:cNvSpPr>
            <p:nvPr/>
          </p:nvSpPr>
          <p:spPr bwMode="auto">
            <a:xfrm>
              <a:off x="3841" y="2466"/>
              <a:ext cx="5" cy="66"/>
            </a:xfrm>
            <a:custGeom>
              <a:avLst/>
              <a:gdLst>
                <a:gd name="T0" fmla="*/ 0 w 5"/>
                <a:gd name="T1" fmla="*/ 0 h 66"/>
                <a:gd name="T2" fmla="*/ 2 w 5"/>
                <a:gd name="T3" fmla="*/ 11 h 66"/>
                <a:gd name="T4" fmla="*/ 5 w 5"/>
                <a:gd name="T5" fmla="*/ 21 h 66"/>
                <a:gd name="T6" fmla="*/ 2 w 5"/>
                <a:gd name="T7" fmla="*/ 47 h 66"/>
                <a:gd name="T8" fmla="*/ 0 w 5"/>
                <a:gd name="T9" fmla="*/ 66 h 66"/>
                <a:gd name="T10" fmla="*/ 0 60000 65536"/>
                <a:gd name="T11" fmla="*/ 0 60000 65536"/>
                <a:gd name="T12" fmla="*/ 0 60000 65536"/>
                <a:gd name="T13" fmla="*/ 0 60000 65536"/>
                <a:gd name="T14" fmla="*/ 0 60000 65536"/>
                <a:gd name="T15" fmla="*/ 0 w 5"/>
                <a:gd name="T16" fmla="*/ 0 h 66"/>
                <a:gd name="T17" fmla="*/ 5 w 5"/>
                <a:gd name="T18" fmla="*/ 66 h 66"/>
              </a:gdLst>
              <a:ahLst/>
              <a:cxnLst>
                <a:cxn ang="T10">
                  <a:pos x="T0" y="T1"/>
                </a:cxn>
                <a:cxn ang="T11">
                  <a:pos x="T2" y="T3"/>
                </a:cxn>
                <a:cxn ang="T12">
                  <a:pos x="T4" y="T5"/>
                </a:cxn>
                <a:cxn ang="T13">
                  <a:pos x="T6" y="T7"/>
                </a:cxn>
                <a:cxn ang="T14">
                  <a:pos x="T8" y="T9"/>
                </a:cxn>
              </a:cxnLst>
              <a:rect l="T15" t="T16" r="T17" b="T18"/>
              <a:pathLst>
                <a:path w="5" h="66">
                  <a:moveTo>
                    <a:pt x="0" y="0"/>
                  </a:moveTo>
                  <a:lnTo>
                    <a:pt x="2" y="11"/>
                  </a:lnTo>
                  <a:lnTo>
                    <a:pt x="5" y="21"/>
                  </a:lnTo>
                  <a:lnTo>
                    <a:pt x="2" y="47"/>
                  </a:lnTo>
                  <a:lnTo>
                    <a:pt x="0" y="6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42" name="Freeform 180"/>
            <p:cNvSpPr>
              <a:spLocks/>
            </p:cNvSpPr>
            <p:nvPr/>
          </p:nvSpPr>
          <p:spPr bwMode="auto">
            <a:xfrm>
              <a:off x="3978" y="2466"/>
              <a:ext cx="2" cy="66"/>
            </a:xfrm>
            <a:custGeom>
              <a:avLst/>
              <a:gdLst>
                <a:gd name="T0" fmla="*/ 2 w 2"/>
                <a:gd name="T1" fmla="*/ 0 h 66"/>
                <a:gd name="T2" fmla="*/ 0 w 2"/>
                <a:gd name="T3" fmla="*/ 16 h 66"/>
                <a:gd name="T4" fmla="*/ 0 w 2"/>
                <a:gd name="T5" fmla="*/ 33 h 66"/>
                <a:gd name="T6" fmla="*/ 0 w 2"/>
                <a:gd name="T7" fmla="*/ 52 h 66"/>
                <a:gd name="T8" fmla="*/ 2 w 2"/>
                <a:gd name="T9" fmla="*/ 66 h 66"/>
                <a:gd name="T10" fmla="*/ 0 60000 65536"/>
                <a:gd name="T11" fmla="*/ 0 60000 65536"/>
                <a:gd name="T12" fmla="*/ 0 60000 65536"/>
                <a:gd name="T13" fmla="*/ 0 60000 65536"/>
                <a:gd name="T14" fmla="*/ 0 60000 65536"/>
                <a:gd name="T15" fmla="*/ 0 w 2"/>
                <a:gd name="T16" fmla="*/ 0 h 66"/>
                <a:gd name="T17" fmla="*/ 2 w 2"/>
                <a:gd name="T18" fmla="*/ 66 h 66"/>
              </a:gdLst>
              <a:ahLst/>
              <a:cxnLst>
                <a:cxn ang="T10">
                  <a:pos x="T0" y="T1"/>
                </a:cxn>
                <a:cxn ang="T11">
                  <a:pos x="T2" y="T3"/>
                </a:cxn>
                <a:cxn ang="T12">
                  <a:pos x="T4" y="T5"/>
                </a:cxn>
                <a:cxn ang="T13">
                  <a:pos x="T6" y="T7"/>
                </a:cxn>
                <a:cxn ang="T14">
                  <a:pos x="T8" y="T9"/>
                </a:cxn>
              </a:cxnLst>
              <a:rect l="T15" t="T16" r="T17" b="T18"/>
              <a:pathLst>
                <a:path w="2" h="66">
                  <a:moveTo>
                    <a:pt x="2" y="0"/>
                  </a:moveTo>
                  <a:lnTo>
                    <a:pt x="0" y="16"/>
                  </a:lnTo>
                  <a:lnTo>
                    <a:pt x="0" y="33"/>
                  </a:lnTo>
                  <a:lnTo>
                    <a:pt x="0" y="52"/>
                  </a:lnTo>
                  <a:lnTo>
                    <a:pt x="2" y="6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43" name="Freeform 181"/>
            <p:cNvSpPr>
              <a:spLocks/>
            </p:cNvSpPr>
            <p:nvPr/>
          </p:nvSpPr>
          <p:spPr bwMode="auto">
            <a:xfrm>
              <a:off x="3980" y="2376"/>
              <a:ext cx="55" cy="90"/>
            </a:xfrm>
            <a:custGeom>
              <a:avLst/>
              <a:gdLst>
                <a:gd name="T0" fmla="*/ 55 w 55"/>
                <a:gd name="T1" fmla="*/ 0 h 90"/>
                <a:gd name="T2" fmla="*/ 40 w 55"/>
                <a:gd name="T3" fmla="*/ 31 h 90"/>
                <a:gd name="T4" fmla="*/ 31 w 55"/>
                <a:gd name="T5" fmla="*/ 57 h 90"/>
                <a:gd name="T6" fmla="*/ 24 w 55"/>
                <a:gd name="T7" fmla="*/ 64 h 90"/>
                <a:gd name="T8" fmla="*/ 12 w 55"/>
                <a:gd name="T9" fmla="*/ 73 h 90"/>
                <a:gd name="T10" fmla="*/ 5 w 55"/>
                <a:gd name="T11" fmla="*/ 80 h 90"/>
                <a:gd name="T12" fmla="*/ 0 w 55"/>
                <a:gd name="T13" fmla="*/ 90 h 90"/>
                <a:gd name="T14" fmla="*/ 0 60000 65536"/>
                <a:gd name="T15" fmla="*/ 0 60000 65536"/>
                <a:gd name="T16" fmla="*/ 0 60000 65536"/>
                <a:gd name="T17" fmla="*/ 0 60000 65536"/>
                <a:gd name="T18" fmla="*/ 0 60000 65536"/>
                <a:gd name="T19" fmla="*/ 0 60000 65536"/>
                <a:gd name="T20" fmla="*/ 0 60000 65536"/>
                <a:gd name="T21" fmla="*/ 0 w 55"/>
                <a:gd name="T22" fmla="*/ 0 h 90"/>
                <a:gd name="T23" fmla="*/ 55 w 55"/>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 h="90">
                  <a:moveTo>
                    <a:pt x="55" y="0"/>
                  </a:moveTo>
                  <a:lnTo>
                    <a:pt x="40" y="31"/>
                  </a:lnTo>
                  <a:lnTo>
                    <a:pt x="31" y="57"/>
                  </a:lnTo>
                  <a:lnTo>
                    <a:pt x="24" y="64"/>
                  </a:lnTo>
                  <a:lnTo>
                    <a:pt x="12" y="73"/>
                  </a:lnTo>
                  <a:lnTo>
                    <a:pt x="5" y="80"/>
                  </a:lnTo>
                  <a:lnTo>
                    <a:pt x="0" y="9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44" name="Freeform 182"/>
            <p:cNvSpPr>
              <a:spLocks/>
            </p:cNvSpPr>
            <p:nvPr/>
          </p:nvSpPr>
          <p:spPr bwMode="auto">
            <a:xfrm>
              <a:off x="3697" y="2515"/>
              <a:ext cx="68" cy="71"/>
            </a:xfrm>
            <a:custGeom>
              <a:avLst/>
              <a:gdLst>
                <a:gd name="T0" fmla="*/ 61 w 68"/>
                <a:gd name="T1" fmla="*/ 52 h 71"/>
                <a:gd name="T2" fmla="*/ 56 w 68"/>
                <a:gd name="T3" fmla="*/ 62 h 71"/>
                <a:gd name="T4" fmla="*/ 49 w 68"/>
                <a:gd name="T5" fmla="*/ 69 h 71"/>
                <a:gd name="T6" fmla="*/ 31 w 68"/>
                <a:gd name="T7" fmla="*/ 71 h 71"/>
                <a:gd name="T8" fmla="*/ 19 w 68"/>
                <a:gd name="T9" fmla="*/ 69 h 71"/>
                <a:gd name="T10" fmla="*/ 7 w 68"/>
                <a:gd name="T11" fmla="*/ 55 h 71"/>
                <a:gd name="T12" fmla="*/ 2 w 68"/>
                <a:gd name="T13" fmla="*/ 38 h 71"/>
                <a:gd name="T14" fmla="*/ 0 w 68"/>
                <a:gd name="T15" fmla="*/ 21 h 71"/>
                <a:gd name="T16" fmla="*/ 5 w 68"/>
                <a:gd name="T17" fmla="*/ 10 h 71"/>
                <a:gd name="T18" fmla="*/ 16 w 68"/>
                <a:gd name="T19" fmla="*/ 0 h 71"/>
                <a:gd name="T20" fmla="*/ 31 w 68"/>
                <a:gd name="T21" fmla="*/ 0 h 71"/>
                <a:gd name="T22" fmla="*/ 49 w 68"/>
                <a:gd name="T23" fmla="*/ 0 h 71"/>
                <a:gd name="T24" fmla="*/ 61 w 68"/>
                <a:gd name="T25" fmla="*/ 7 h 71"/>
                <a:gd name="T26" fmla="*/ 68 w 68"/>
                <a:gd name="T27" fmla="*/ 21 h 71"/>
                <a:gd name="T28" fmla="*/ 68 w 68"/>
                <a:gd name="T29" fmla="*/ 33 h 71"/>
                <a:gd name="T30" fmla="*/ 64 w 68"/>
                <a:gd name="T31" fmla="*/ 47 h 71"/>
                <a:gd name="T32" fmla="*/ 64 w 68"/>
                <a:gd name="T33" fmla="*/ 52 h 71"/>
                <a:gd name="T34" fmla="*/ 61 w 68"/>
                <a:gd name="T35" fmla="*/ 57 h 7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71"/>
                <a:gd name="T56" fmla="*/ 68 w 68"/>
                <a:gd name="T57" fmla="*/ 71 h 7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71">
                  <a:moveTo>
                    <a:pt x="61" y="52"/>
                  </a:moveTo>
                  <a:lnTo>
                    <a:pt x="56" y="62"/>
                  </a:lnTo>
                  <a:lnTo>
                    <a:pt x="49" y="69"/>
                  </a:lnTo>
                  <a:lnTo>
                    <a:pt x="31" y="71"/>
                  </a:lnTo>
                  <a:lnTo>
                    <a:pt x="19" y="69"/>
                  </a:lnTo>
                  <a:lnTo>
                    <a:pt x="7" y="55"/>
                  </a:lnTo>
                  <a:lnTo>
                    <a:pt x="2" y="38"/>
                  </a:lnTo>
                  <a:lnTo>
                    <a:pt x="0" y="21"/>
                  </a:lnTo>
                  <a:lnTo>
                    <a:pt x="5" y="10"/>
                  </a:lnTo>
                  <a:lnTo>
                    <a:pt x="16" y="0"/>
                  </a:lnTo>
                  <a:lnTo>
                    <a:pt x="31" y="0"/>
                  </a:lnTo>
                  <a:lnTo>
                    <a:pt x="49" y="0"/>
                  </a:lnTo>
                  <a:lnTo>
                    <a:pt x="61" y="7"/>
                  </a:lnTo>
                  <a:lnTo>
                    <a:pt x="68" y="21"/>
                  </a:lnTo>
                  <a:lnTo>
                    <a:pt x="68" y="33"/>
                  </a:lnTo>
                  <a:lnTo>
                    <a:pt x="64" y="47"/>
                  </a:lnTo>
                  <a:lnTo>
                    <a:pt x="64" y="52"/>
                  </a:lnTo>
                  <a:lnTo>
                    <a:pt x="61" y="5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45" name="Freeform 183"/>
            <p:cNvSpPr>
              <a:spLocks/>
            </p:cNvSpPr>
            <p:nvPr/>
          </p:nvSpPr>
          <p:spPr bwMode="auto">
            <a:xfrm>
              <a:off x="3692" y="2638"/>
              <a:ext cx="73" cy="73"/>
            </a:xfrm>
            <a:custGeom>
              <a:avLst/>
              <a:gdLst>
                <a:gd name="T0" fmla="*/ 36 w 73"/>
                <a:gd name="T1" fmla="*/ 73 h 73"/>
                <a:gd name="T2" fmla="*/ 45 w 73"/>
                <a:gd name="T3" fmla="*/ 73 h 73"/>
                <a:gd name="T4" fmla="*/ 50 w 73"/>
                <a:gd name="T5" fmla="*/ 71 h 73"/>
                <a:gd name="T6" fmla="*/ 61 w 73"/>
                <a:gd name="T7" fmla="*/ 61 h 73"/>
                <a:gd name="T8" fmla="*/ 66 w 73"/>
                <a:gd name="T9" fmla="*/ 52 h 73"/>
                <a:gd name="T10" fmla="*/ 73 w 73"/>
                <a:gd name="T11" fmla="*/ 35 h 73"/>
                <a:gd name="T12" fmla="*/ 73 w 73"/>
                <a:gd name="T13" fmla="*/ 21 h 73"/>
                <a:gd name="T14" fmla="*/ 64 w 73"/>
                <a:gd name="T15" fmla="*/ 7 h 73"/>
                <a:gd name="T16" fmla="*/ 52 w 73"/>
                <a:gd name="T17" fmla="*/ 0 h 73"/>
                <a:gd name="T18" fmla="*/ 36 w 73"/>
                <a:gd name="T19" fmla="*/ 2 h 73"/>
                <a:gd name="T20" fmla="*/ 24 w 73"/>
                <a:gd name="T21" fmla="*/ 10 h 73"/>
                <a:gd name="T22" fmla="*/ 10 w 73"/>
                <a:gd name="T23" fmla="*/ 17 h 73"/>
                <a:gd name="T24" fmla="*/ 2 w 73"/>
                <a:gd name="T25" fmla="*/ 26 h 73"/>
                <a:gd name="T26" fmla="*/ 0 w 73"/>
                <a:gd name="T27" fmla="*/ 43 h 73"/>
                <a:gd name="T28" fmla="*/ 7 w 73"/>
                <a:gd name="T29" fmla="*/ 54 h 73"/>
                <a:gd name="T30" fmla="*/ 17 w 73"/>
                <a:gd name="T31" fmla="*/ 61 h 73"/>
                <a:gd name="T32" fmla="*/ 24 w 73"/>
                <a:gd name="T33" fmla="*/ 66 h 73"/>
                <a:gd name="T34" fmla="*/ 31 w 73"/>
                <a:gd name="T35" fmla="*/ 71 h 73"/>
                <a:gd name="T36" fmla="*/ 36 w 73"/>
                <a:gd name="T37" fmla="*/ 73 h 7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3"/>
                <a:gd name="T58" fmla="*/ 0 h 73"/>
                <a:gd name="T59" fmla="*/ 73 w 73"/>
                <a:gd name="T60" fmla="*/ 73 h 7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3" h="73">
                  <a:moveTo>
                    <a:pt x="36" y="73"/>
                  </a:moveTo>
                  <a:lnTo>
                    <a:pt x="45" y="73"/>
                  </a:lnTo>
                  <a:lnTo>
                    <a:pt x="50" y="71"/>
                  </a:lnTo>
                  <a:lnTo>
                    <a:pt x="61" y="61"/>
                  </a:lnTo>
                  <a:lnTo>
                    <a:pt x="66" y="52"/>
                  </a:lnTo>
                  <a:lnTo>
                    <a:pt x="73" y="35"/>
                  </a:lnTo>
                  <a:lnTo>
                    <a:pt x="73" y="21"/>
                  </a:lnTo>
                  <a:lnTo>
                    <a:pt x="64" y="7"/>
                  </a:lnTo>
                  <a:lnTo>
                    <a:pt x="52" y="0"/>
                  </a:lnTo>
                  <a:lnTo>
                    <a:pt x="36" y="2"/>
                  </a:lnTo>
                  <a:lnTo>
                    <a:pt x="24" y="10"/>
                  </a:lnTo>
                  <a:lnTo>
                    <a:pt x="10" y="17"/>
                  </a:lnTo>
                  <a:lnTo>
                    <a:pt x="2" y="26"/>
                  </a:lnTo>
                  <a:lnTo>
                    <a:pt x="0" y="43"/>
                  </a:lnTo>
                  <a:lnTo>
                    <a:pt x="7" y="54"/>
                  </a:lnTo>
                  <a:lnTo>
                    <a:pt x="17" y="61"/>
                  </a:lnTo>
                  <a:lnTo>
                    <a:pt x="24" y="66"/>
                  </a:lnTo>
                  <a:lnTo>
                    <a:pt x="31" y="71"/>
                  </a:lnTo>
                  <a:lnTo>
                    <a:pt x="36" y="73"/>
                  </a:lnTo>
                  <a:close/>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46" name="Freeform 184"/>
            <p:cNvSpPr>
              <a:spLocks/>
            </p:cNvSpPr>
            <p:nvPr/>
          </p:nvSpPr>
          <p:spPr bwMode="auto">
            <a:xfrm>
              <a:off x="3387" y="2603"/>
              <a:ext cx="234" cy="11"/>
            </a:xfrm>
            <a:custGeom>
              <a:avLst/>
              <a:gdLst>
                <a:gd name="T0" fmla="*/ 234 w 234"/>
                <a:gd name="T1" fmla="*/ 9 h 11"/>
                <a:gd name="T2" fmla="*/ 218 w 234"/>
                <a:gd name="T3" fmla="*/ 11 h 11"/>
                <a:gd name="T4" fmla="*/ 206 w 234"/>
                <a:gd name="T5" fmla="*/ 11 h 11"/>
                <a:gd name="T6" fmla="*/ 187 w 234"/>
                <a:gd name="T7" fmla="*/ 11 h 11"/>
                <a:gd name="T8" fmla="*/ 173 w 234"/>
                <a:gd name="T9" fmla="*/ 9 h 11"/>
                <a:gd name="T10" fmla="*/ 159 w 234"/>
                <a:gd name="T11" fmla="*/ 2 h 11"/>
                <a:gd name="T12" fmla="*/ 147 w 234"/>
                <a:gd name="T13" fmla="*/ 0 h 11"/>
                <a:gd name="T14" fmla="*/ 135 w 234"/>
                <a:gd name="T15" fmla="*/ 2 h 11"/>
                <a:gd name="T16" fmla="*/ 123 w 234"/>
                <a:gd name="T17" fmla="*/ 4 h 11"/>
                <a:gd name="T18" fmla="*/ 116 w 234"/>
                <a:gd name="T19" fmla="*/ 7 h 11"/>
                <a:gd name="T20" fmla="*/ 109 w 234"/>
                <a:gd name="T21" fmla="*/ 9 h 11"/>
                <a:gd name="T22" fmla="*/ 88 w 234"/>
                <a:gd name="T23" fmla="*/ 7 h 11"/>
                <a:gd name="T24" fmla="*/ 71 w 234"/>
                <a:gd name="T25" fmla="*/ 7 h 11"/>
                <a:gd name="T26" fmla="*/ 31 w 234"/>
                <a:gd name="T27" fmla="*/ 4 h 11"/>
                <a:gd name="T28" fmla="*/ 0 w 234"/>
                <a:gd name="T29" fmla="*/ 9 h 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34"/>
                <a:gd name="T46" fmla="*/ 0 h 11"/>
                <a:gd name="T47" fmla="*/ 234 w 234"/>
                <a:gd name="T48" fmla="*/ 11 h 1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34" h="11">
                  <a:moveTo>
                    <a:pt x="234" y="9"/>
                  </a:moveTo>
                  <a:lnTo>
                    <a:pt x="218" y="11"/>
                  </a:lnTo>
                  <a:lnTo>
                    <a:pt x="206" y="11"/>
                  </a:lnTo>
                  <a:lnTo>
                    <a:pt x="187" y="11"/>
                  </a:lnTo>
                  <a:lnTo>
                    <a:pt x="173" y="9"/>
                  </a:lnTo>
                  <a:lnTo>
                    <a:pt x="159" y="2"/>
                  </a:lnTo>
                  <a:lnTo>
                    <a:pt x="147" y="0"/>
                  </a:lnTo>
                  <a:lnTo>
                    <a:pt x="135" y="2"/>
                  </a:lnTo>
                  <a:lnTo>
                    <a:pt x="123" y="4"/>
                  </a:lnTo>
                  <a:lnTo>
                    <a:pt x="116" y="7"/>
                  </a:lnTo>
                  <a:lnTo>
                    <a:pt x="109" y="9"/>
                  </a:lnTo>
                  <a:lnTo>
                    <a:pt x="88" y="7"/>
                  </a:lnTo>
                  <a:lnTo>
                    <a:pt x="71" y="7"/>
                  </a:lnTo>
                  <a:lnTo>
                    <a:pt x="31" y="4"/>
                  </a:lnTo>
                  <a:lnTo>
                    <a:pt x="0" y="9"/>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47" name="Freeform 185"/>
            <p:cNvSpPr>
              <a:spLocks/>
            </p:cNvSpPr>
            <p:nvPr/>
          </p:nvSpPr>
          <p:spPr bwMode="auto">
            <a:xfrm>
              <a:off x="3513" y="2437"/>
              <a:ext cx="111" cy="17"/>
            </a:xfrm>
            <a:custGeom>
              <a:avLst/>
              <a:gdLst>
                <a:gd name="T0" fmla="*/ 111 w 111"/>
                <a:gd name="T1" fmla="*/ 3 h 17"/>
                <a:gd name="T2" fmla="*/ 92 w 111"/>
                <a:gd name="T3" fmla="*/ 3 h 17"/>
                <a:gd name="T4" fmla="*/ 75 w 111"/>
                <a:gd name="T5" fmla="*/ 0 h 17"/>
                <a:gd name="T6" fmla="*/ 49 w 111"/>
                <a:gd name="T7" fmla="*/ 3 h 17"/>
                <a:gd name="T8" fmla="*/ 47 w 111"/>
                <a:gd name="T9" fmla="*/ 3 h 17"/>
                <a:gd name="T10" fmla="*/ 37 w 111"/>
                <a:gd name="T11" fmla="*/ 7 h 17"/>
                <a:gd name="T12" fmla="*/ 33 w 111"/>
                <a:gd name="T13" fmla="*/ 12 h 17"/>
                <a:gd name="T14" fmla="*/ 14 w 111"/>
                <a:gd name="T15" fmla="*/ 17 h 17"/>
                <a:gd name="T16" fmla="*/ 0 w 111"/>
                <a:gd name="T17" fmla="*/ 14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1"/>
                <a:gd name="T28" fmla="*/ 0 h 17"/>
                <a:gd name="T29" fmla="*/ 111 w 111"/>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1" h="17">
                  <a:moveTo>
                    <a:pt x="111" y="3"/>
                  </a:moveTo>
                  <a:lnTo>
                    <a:pt x="92" y="3"/>
                  </a:lnTo>
                  <a:lnTo>
                    <a:pt x="75" y="0"/>
                  </a:lnTo>
                  <a:lnTo>
                    <a:pt x="49" y="3"/>
                  </a:lnTo>
                  <a:lnTo>
                    <a:pt x="47" y="3"/>
                  </a:lnTo>
                  <a:lnTo>
                    <a:pt x="37" y="7"/>
                  </a:lnTo>
                  <a:lnTo>
                    <a:pt x="33" y="12"/>
                  </a:lnTo>
                  <a:lnTo>
                    <a:pt x="14" y="17"/>
                  </a:lnTo>
                  <a:lnTo>
                    <a:pt x="0" y="14"/>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48" name="Freeform 186"/>
            <p:cNvSpPr>
              <a:spLocks/>
            </p:cNvSpPr>
            <p:nvPr/>
          </p:nvSpPr>
          <p:spPr bwMode="auto">
            <a:xfrm>
              <a:off x="3387" y="2435"/>
              <a:ext cx="76" cy="5"/>
            </a:xfrm>
            <a:custGeom>
              <a:avLst/>
              <a:gdLst>
                <a:gd name="T0" fmla="*/ 76 w 76"/>
                <a:gd name="T1" fmla="*/ 0 h 5"/>
                <a:gd name="T2" fmla="*/ 55 w 76"/>
                <a:gd name="T3" fmla="*/ 2 h 5"/>
                <a:gd name="T4" fmla="*/ 40 w 76"/>
                <a:gd name="T5" fmla="*/ 5 h 5"/>
                <a:gd name="T6" fmla="*/ 17 w 76"/>
                <a:gd name="T7" fmla="*/ 5 h 5"/>
                <a:gd name="T8" fmla="*/ 0 w 76"/>
                <a:gd name="T9" fmla="*/ 2 h 5"/>
                <a:gd name="T10" fmla="*/ 0 60000 65536"/>
                <a:gd name="T11" fmla="*/ 0 60000 65536"/>
                <a:gd name="T12" fmla="*/ 0 60000 65536"/>
                <a:gd name="T13" fmla="*/ 0 60000 65536"/>
                <a:gd name="T14" fmla="*/ 0 60000 65536"/>
                <a:gd name="T15" fmla="*/ 0 w 76"/>
                <a:gd name="T16" fmla="*/ 0 h 5"/>
                <a:gd name="T17" fmla="*/ 76 w 76"/>
                <a:gd name="T18" fmla="*/ 5 h 5"/>
              </a:gdLst>
              <a:ahLst/>
              <a:cxnLst>
                <a:cxn ang="T10">
                  <a:pos x="T0" y="T1"/>
                </a:cxn>
                <a:cxn ang="T11">
                  <a:pos x="T2" y="T3"/>
                </a:cxn>
                <a:cxn ang="T12">
                  <a:pos x="T4" y="T5"/>
                </a:cxn>
                <a:cxn ang="T13">
                  <a:pos x="T6" y="T7"/>
                </a:cxn>
                <a:cxn ang="T14">
                  <a:pos x="T8" y="T9"/>
                </a:cxn>
              </a:cxnLst>
              <a:rect l="T15" t="T16" r="T17" b="T18"/>
              <a:pathLst>
                <a:path w="76" h="5">
                  <a:moveTo>
                    <a:pt x="76" y="0"/>
                  </a:moveTo>
                  <a:lnTo>
                    <a:pt x="55" y="2"/>
                  </a:lnTo>
                  <a:lnTo>
                    <a:pt x="40" y="5"/>
                  </a:lnTo>
                  <a:lnTo>
                    <a:pt x="17" y="5"/>
                  </a:lnTo>
                  <a:lnTo>
                    <a:pt x="0" y="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49" name="Freeform 187"/>
            <p:cNvSpPr>
              <a:spLocks/>
            </p:cNvSpPr>
            <p:nvPr/>
          </p:nvSpPr>
          <p:spPr bwMode="auto">
            <a:xfrm>
              <a:off x="3496" y="2437"/>
              <a:ext cx="57" cy="5"/>
            </a:xfrm>
            <a:custGeom>
              <a:avLst/>
              <a:gdLst>
                <a:gd name="T0" fmla="*/ 57 w 57"/>
                <a:gd name="T1" fmla="*/ 0 h 5"/>
                <a:gd name="T2" fmla="*/ 43 w 57"/>
                <a:gd name="T3" fmla="*/ 3 h 5"/>
                <a:gd name="T4" fmla="*/ 31 w 57"/>
                <a:gd name="T5" fmla="*/ 5 h 5"/>
                <a:gd name="T6" fmla="*/ 19 w 57"/>
                <a:gd name="T7" fmla="*/ 3 h 5"/>
                <a:gd name="T8" fmla="*/ 9 w 57"/>
                <a:gd name="T9" fmla="*/ 0 h 5"/>
                <a:gd name="T10" fmla="*/ 2 w 57"/>
                <a:gd name="T11" fmla="*/ 0 h 5"/>
                <a:gd name="T12" fmla="*/ 0 w 57"/>
                <a:gd name="T13" fmla="*/ 0 h 5"/>
                <a:gd name="T14" fmla="*/ 0 60000 65536"/>
                <a:gd name="T15" fmla="*/ 0 60000 65536"/>
                <a:gd name="T16" fmla="*/ 0 60000 65536"/>
                <a:gd name="T17" fmla="*/ 0 60000 65536"/>
                <a:gd name="T18" fmla="*/ 0 60000 65536"/>
                <a:gd name="T19" fmla="*/ 0 60000 65536"/>
                <a:gd name="T20" fmla="*/ 0 60000 65536"/>
                <a:gd name="T21" fmla="*/ 0 w 57"/>
                <a:gd name="T22" fmla="*/ 0 h 5"/>
                <a:gd name="T23" fmla="*/ 57 w 57"/>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 h="5">
                  <a:moveTo>
                    <a:pt x="57" y="0"/>
                  </a:moveTo>
                  <a:lnTo>
                    <a:pt x="43" y="3"/>
                  </a:lnTo>
                  <a:lnTo>
                    <a:pt x="31" y="5"/>
                  </a:lnTo>
                  <a:lnTo>
                    <a:pt x="19" y="3"/>
                  </a:lnTo>
                  <a:lnTo>
                    <a:pt x="9" y="0"/>
                  </a:lnTo>
                  <a:lnTo>
                    <a:pt x="2"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50" name="Freeform 188"/>
            <p:cNvSpPr>
              <a:spLocks/>
            </p:cNvSpPr>
            <p:nvPr/>
          </p:nvSpPr>
          <p:spPr bwMode="auto">
            <a:xfrm>
              <a:off x="3463" y="2435"/>
              <a:ext cx="50" cy="16"/>
            </a:xfrm>
            <a:custGeom>
              <a:avLst/>
              <a:gdLst>
                <a:gd name="T0" fmla="*/ 50 w 50"/>
                <a:gd name="T1" fmla="*/ 16 h 16"/>
                <a:gd name="T2" fmla="*/ 40 w 50"/>
                <a:gd name="T3" fmla="*/ 9 h 16"/>
                <a:gd name="T4" fmla="*/ 33 w 50"/>
                <a:gd name="T5" fmla="*/ 2 h 16"/>
                <a:gd name="T6" fmla="*/ 14 w 50"/>
                <a:gd name="T7" fmla="*/ 0 h 16"/>
                <a:gd name="T8" fmla="*/ 0 w 50"/>
                <a:gd name="T9" fmla="*/ 0 h 16"/>
                <a:gd name="T10" fmla="*/ 0 60000 65536"/>
                <a:gd name="T11" fmla="*/ 0 60000 65536"/>
                <a:gd name="T12" fmla="*/ 0 60000 65536"/>
                <a:gd name="T13" fmla="*/ 0 60000 65536"/>
                <a:gd name="T14" fmla="*/ 0 60000 65536"/>
                <a:gd name="T15" fmla="*/ 0 w 50"/>
                <a:gd name="T16" fmla="*/ 0 h 16"/>
                <a:gd name="T17" fmla="*/ 50 w 50"/>
                <a:gd name="T18" fmla="*/ 16 h 16"/>
              </a:gdLst>
              <a:ahLst/>
              <a:cxnLst>
                <a:cxn ang="T10">
                  <a:pos x="T0" y="T1"/>
                </a:cxn>
                <a:cxn ang="T11">
                  <a:pos x="T2" y="T3"/>
                </a:cxn>
                <a:cxn ang="T12">
                  <a:pos x="T4" y="T5"/>
                </a:cxn>
                <a:cxn ang="T13">
                  <a:pos x="T6" y="T7"/>
                </a:cxn>
                <a:cxn ang="T14">
                  <a:pos x="T8" y="T9"/>
                </a:cxn>
              </a:cxnLst>
              <a:rect l="T15" t="T16" r="T17" b="T18"/>
              <a:pathLst>
                <a:path w="50" h="16">
                  <a:moveTo>
                    <a:pt x="50" y="16"/>
                  </a:moveTo>
                  <a:lnTo>
                    <a:pt x="40" y="9"/>
                  </a:lnTo>
                  <a:lnTo>
                    <a:pt x="33" y="2"/>
                  </a:lnTo>
                  <a:lnTo>
                    <a:pt x="14"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51" name="Freeform 189"/>
            <p:cNvSpPr>
              <a:spLocks/>
            </p:cNvSpPr>
            <p:nvPr/>
          </p:nvSpPr>
          <p:spPr bwMode="auto">
            <a:xfrm>
              <a:off x="3357" y="2437"/>
              <a:ext cx="30" cy="175"/>
            </a:xfrm>
            <a:custGeom>
              <a:avLst/>
              <a:gdLst>
                <a:gd name="T0" fmla="*/ 28 w 30"/>
                <a:gd name="T1" fmla="*/ 0 h 175"/>
                <a:gd name="T2" fmla="*/ 23 w 30"/>
                <a:gd name="T3" fmla="*/ 0 h 175"/>
                <a:gd name="T4" fmla="*/ 21 w 30"/>
                <a:gd name="T5" fmla="*/ 5 h 175"/>
                <a:gd name="T6" fmla="*/ 16 w 30"/>
                <a:gd name="T7" fmla="*/ 19 h 175"/>
                <a:gd name="T8" fmla="*/ 14 w 30"/>
                <a:gd name="T9" fmla="*/ 33 h 175"/>
                <a:gd name="T10" fmla="*/ 9 w 30"/>
                <a:gd name="T11" fmla="*/ 55 h 175"/>
                <a:gd name="T12" fmla="*/ 4 w 30"/>
                <a:gd name="T13" fmla="*/ 71 h 175"/>
                <a:gd name="T14" fmla="*/ 0 w 30"/>
                <a:gd name="T15" fmla="*/ 97 h 175"/>
                <a:gd name="T16" fmla="*/ 0 w 30"/>
                <a:gd name="T17" fmla="*/ 118 h 175"/>
                <a:gd name="T18" fmla="*/ 11 w 30"/>
                <a:gd name="T19" fmla="*/ 137 h 175"/>
                <a:gd name="T20" fmla="*/ 11 w 30"/>
                <a:gd name="T21" fmla="*/ 137 h 175"/>
                <a:gd name="T22" fmla="*/ 19 w 30"/>
                <a:gd name="T23" fmla="*/ 151 h 175"/>
                <a:gd name="T24" fmla="*/ 19 w 30"/>
                <a:gd name="T25" fmla="*/ 163 h 175"/>
                <a:gd name="T26" fmla="*/ 23 w 30"/>
                <a:gd name="T27" fmla="*/ 170 h 175"/>
                <a:gd name="T28" fmla="*/ 26 w 30"/>
                <a:gd name="T29" fmla="*/ 173 h 175"/>
                <a:gd name="T30" fmla="*/ 30 w 30"/>
                <a:gd name="T31" fmla="*/ 175 h 17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0"/>
                <a:gd name="T49" fmla="*/ 0 h 175"/>
                <a:gd name="T50" fmla="*/ 30 w 30"/>
                <a:gd name="T51" fmla="*/ 175 h 17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0" h="175">
                  <a:moveTo>
                    <a:pt x="28" y="0"/>
                  </a:moveTo>
                  <a:lnTo>
                    <a:pt x="23" y="0"/>
                  </a:lnTo>
                  <a:lnTo>
                    <a:pt x="21" y="5"/>
                  </a:lnTo>
                  <a:lnTo>
                    <a:pt x="16" y="19"/>
                  </a:lnTo>
                  <a:lnTo>
                    <a:pt x="14" y="33"/>
                  </a:lnTo>
                  <a:lnTo>
                    <a:pt x="9" y="55"/>
                  </a:lnTo>
                  <a:lnTo>
                    <a:pt x="4" y="71"/>
                  </a:lnTo>
                  <a:lnTo>
                    <a:pt x="0" y="97"/>
                  </a:lnTo>
                  <a:lnTo>
                    <a:pt x="0" y="118"/>
                  </a:lnTo>
                  <a:lnTo>
                    <a:pt x="11" y="137"/>
                  </a:lnTo>
                  <a:lnTo>
                    <a:pt x="19" y="151"/>
                  </a:lnTo>
                  <a:lnTo>
                    <a:pt x="19" y="163"/>
                  </a:lnTo>
                  <a:lnTo>
                    <a:pt x="23" y="170"/>
                  </a:lnTo>
                  <a:lnTo>
                    <a:pt x="26" y="173"/>
                  </a:lnTo>
                  <a:lnTo>
                    <a:pt x="30" y="17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52" name="Freeform 190"/>
            <p:cNvSpPr>
              <a:spLocks/>
            </p:cNvSpPr>
            <p:nvPr/>
          </p:nvSpPr>
          <p:spPr bwMode="auto">
            <a:xfrm>
              <a:off x="3201" y="2468"/>
              <a:ext cx="170" cy="109"/>
            </a:xfrm>
            <a:custGeom>
              <a:avLst/>
              <a:gdLst>
                <a:gd name="T0" fmla="*/ 170 w 170"/>
                <a:gd name="T1" fmla="*/ 2 h 109"/>
                <a:gd name="T2" fmla="*/ 146 w 170"/>
                <a:gd name="T3" fmla="*/ 5 h 109"/>
                <a:gd name="T4" fmla="*/ 125 w 170"/>
                <a:gd name="T5" fmla="*/ 7 h 109"/>
                <a:gd name="T6" fmla="*/ 94 w 170"/>
                <a:gd name="T7" fmla="*/ 2 h 109"/>
                <a:gd name="T8" fmla="*/ 68 w 170"/>
                <a:gd name="T9" fmla="*/ 0 h 109"/>
                <a:gd name="T10" fmla="*/ 42 w 170"/>
                <a:gd name="T11" fmla="*/ 0 h 109"/>
                <a:gd name="T12" fmla="*/ 23 w 170"/>
                <a:gd name="T13" fmla="*/ 2 h 109"/>
                <a:gd name="T14" fmla="*/ 12 w 170"/>
                <a:gd name="T15" fmla="*/ 9 h 109"/>
                <a:gd name="T16" fmla="*/ 4 w 170"/>
                <a:gd name="T17" fmla="*/ 17 h 109"/>
                <a:gd name="T18" fmla="*/ 2 w 170"/>
                <a:gd name="T19" fmla="*/ 33 h 109"/>
                <a:gd name="T20" fmla="*/ 2 w 170"/>
                <a:gd name="T21" fmla="*/ 47 h 109"/>
                <a:gd name="T22" fmla="*/ 0 w 170"/>
                <a:gd name="T23" fmla="*/ 68 h 109"/>
                <a:gd name="T24" fmla="*/ 2 w 170"/>
                <a:gd name="T25" fmla="*/ 85 h 109"/>
                <a:gd name="T26" fmla="*/ 9 w 170"/>
                <a:gd name="T27" fmla="*/ 94 h 109"/>
                <a:gd name="T28" fmla="*/ 14 w 170"/>
                <a:gd name="T29" fmla="*/ 104 h 109"/>
                <a:gd name="T30" fmla="*/ 19 w 170"/>
                <a:gd name="T31" fmla="*/ 106 h 109"/>
                <a:gd name="T32" fmla="*/ 23 w 170"/>
                <a:gd name="T33" fmla="*/ 106 h 109"/>
                <a:gd name="T34" fmla="*/ 42 w 170"/>
                <a:gd name="T35" fmla="*/ 106 h 109"/>
                <a:gd name="T36" fmla="*/ 61 w 170"/>
                <a:gd name="T37" fmla="*/ 104 h 109"/>
                <a:gd name="T38" fmla="*/ 89 w 170"/>
                <a:gd name="T39" fmla="*/ 106 h 109"/>
                <a:gd name="T40" fmla="*/ 113 w 170"/>
                <a:gd name="T41" fmla="*/ 109 h 109"/>
                <a:gd name="T42" fmla="*/ 141 w 170"/>
                <a:gd name="T43" fmla="*/ 109 h 109"/>
                <a:gd name="T44" fmla="*/ 165 w 170"/>
                <a:gd name="T45" fmla="*/ 106 h 10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0"/>
                <a:gd name="T70" fmla="*/ 0 h 109"/>
                <a:gd name="T71" fmla="*/ 170 w 170"/>
                <a:gd name="T72" fmla="*/ 109 h 10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0" h="109">
                  <a:moveTo>
                    <a:pt x="170" y="2"/>
                  </a:moveTo>
                  <a:lnTo>
                    <a:pt x="146" y="5"/>
                  </a:lnTo>
                  <a:lnTo>
                    <a:pt x="125" y="7"/>
                  </a:lnTo>
                  <a:lnTo>
                    <a:pt x="94" y="2"/>
                  </a:lnTo>
                  <a:lnTo>
                    <a:pt x="68" y="0"/>
                  </a:lnTo>
                  <a:lnTo>
                    <a:pt x="42" y="0"/>
                  </a:lnTo>
                  <a:lnTo>
                    <a:pt x="23" y="2"/>
                  </a:lnTo>
                  <a:lnTo>
                    <a:pt x="12" y="9"/>
                  </a:lnTo>
                  <a:lnTo>
                    <a:pt x="4" y="17"/>
                  </a:lnTo>
                  <a:lnTo>
                    <a:pt x="2" y="33"/>
                  </a:lnTo>
                  <a:lnTo>
                    <a:pt x="2" y="47"/>
                  </a:lnTo>
                  <a:lnTo>
                    <a:pt x="0" y="68"/>
                  </a:lnTo>
                  <a:lnTo>
                    <a:pt x="2" y="85"/>
                  </a:lnTo>
                  <a:lnTo>
                    <a:pt x="9" y="94"/>
                  </a:lnTo>
                  <a:lnTo>
                    <a:pt x="14" y="104"/>
                  </a:lnTo>
                  <a:lnTo>
                    <a:pt x="19" y="106"/>
                  </a:lnTo>
                  <a:lnTo>
                    <a:pt x="23" y="106"/>
                  </a:lnTo>
                  <a:lnTo>
                    <a:pt x="42" y="106"/>
                  </a:lnTo>
                  <a:lnTo>
                    <a:pt x="61" y="104"/>
                  </a:lnTo>
                  <a:lnTo>
                    <a:pt x="89" y="106"/>
                  </a:lnTo>
                  <a:lnTo>
                    <a:pt x="113" y="109"/>
                  </a:lnTo>
                  <a:lnTo>
                    <a:pt x="141" y="109"/>
                  </a:lnTo>
                  <a:lnTo>
                    <a:pt x="165" y="10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53" name="Freeform 191"/>
            <p:cNvSpPr>
              <a:spLocks/>
            </p:cNvSpPr>
            <p:nvPr/>
          </p:nvSpPr>
          <p:spPr bwMode="auto">
            <a:xfrm>
              <a:off x="4198" y="2428"/>
              <a:ext cx="61" cy="198"/>
            </a:xfrm>
            <a:custGeom>
              <a:avLst/>
              <a:gdLst>
                <a:gd name="T0" fmla="*/ 59 w 61"/>
                <a:gd name="T1" fmla="*/ 127 h 198"/>
                <a:gd name="T2" fmla="*/ 61 w 61"/>
                <a:gd name="T3" fmla="*/ 97 h 198"/>
                <a:gd name="T4" fmla="*/ 61 w 61"/>
                <a:gd name="T5" fmla="*/ 73 h 198"/>
                <a:gd name="T6" fmla="*/ 54 w 61"/>
                <a:gd name="T7" fmla="*/ 45 h 198"/>
                <a:gd name="T8" fmla="*/ 47 w 61"/>
                <a:gd name="T9" fmla="*/ 26 h 198"/>
                <a:gd name="T10" fmla="*/ 44 w 61"/>
                <a:gd name="T11" fmla="*/ 9 h 198"/>
                <a:gd name="T12" fmla="*/ 40 w 61"/>
                <a:gd name="T13" fmla="*/ 0 h 198"/>
                <a:gd name="T14" fmla="*/ 26 w 61"/>
                <a:gd name="T15" fmla="*/ 0 h 198"/>
                <a:gd name="T16" fmla="*/ 19 w 61"/>
                <a:gd name="T17" fmla="*/ 5 h 198"/>
                <a:gd name="T18" fmla="*/ 11 w 61"/>
                <a:gd name="T19" fmla="*/ 16 h 198"/>
                <a:gd name="T20" fmla="*/ 9 w 61"/>
                <a:gd name="T21" fmla="*/ 28 h 198"/>
                <a:gd name="T22" fmla="*/ 9 w 61"/>
                <a:gd name="T23" fmla="*/ 52 h 198"/>
                <a:gd name="T24" fmla="*/ 2 w 61"/>
                <a:gd name="T25" fmla="*/ 85 h 198"/>
                <a:gd name="T26" fmla="*/ 0 w 61"/>
                <a:gd name="T27" fmla="*/ 113 h 198"/>
                <a:gd name="T28" fmla="*/ 2 w 61"/>
                <a:gd name="T29" fmla="*/ 120 h 198"/>
                <a:gd name="T30" fmla="*/ 2 w 61"/>
                <a:gd name="T31" fmla="*/ 144 h 198"/>
                <a:gd name="T32" fmla="*/ 9 w 61"/>
                <a:gd name="T33" fmla="*/ 170 h 198"/>
                <a:gd name="T34" fmla="*/ 14 w 61"/>
                <a:gd name="T35" fmla="*/ 184 h 198"/>
                <a:gd name="T36" fmla="*/ 21 w 61"/>
                <a:gd name="T37" fmla="*/ 191 h 198"/>
                <a:gd name="T38" fmla="*/ 23 w 61"/>
                <a:gd name="T39" fmla="*/ 194 h 198"/>
                <a:gd name="T40" fmla="*/ 28 w 61"/>
                <a:gd name="T41" fmla="*/ 198 h 198"/>
                <a:gd name="T42" fmla="*/ 33 w 61"/>
                <a:gd name="T43" fmla="*/ 196 h 198"/>
                <a:gd name="T44" fmla="*/ 37 w 61"/>
                <a:gd name="T45" fmla="*/ 194 h 198"/>
                <a:gd name="T46" fmla="*/ 42 w 61"/>
                <a:gd name="T47" fmla="*/ 177 h 198"/>
                <a:gd name="T48" fmla="*/ 44 w 61"/>
                <a:gd name="T49" fmla="*/ 163 h 198"/>
                <a:gd name="T50" fmla="*/ 54 w 61"/>
                <a:gd name="T51" fmla="*/ 142 h 198"/>
                <a:gd name="T52" fmla="*/ 59 w 61"/>
                <a:gd name="T53" fmla="*/ 127 h 19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1"/>
                <a:gd name="T82" fmla="*/ 0 h 198"/>
                <a:gd name="T83" fmla="*/ 61 w 61"/>
                <a:gd name="T84" fmla="*/ 198 h 19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1" h="198">
                  <a:moveTo>
                    <a:pt x="59" y="127"/>
                  </a:moveTo>
                  <a:lnTo>
                    <a:pt x="61" y="97"/>
                  </a:lnTo>
                  <a:lnTo>
                    <a:pt x="61" y="73"/>
                  </a:lnTo>
                  <a:lnTo>
                    <a:pt x="54" y="45"/>
                  </a:lnTo>
                  <a:lnTo>
                    <a:pt x="47" y="26"/>
                  </a:lnTo>
                  <a:lnTo>
                    <a:pt x="44" y="9"/>
                  </a:lnTo>
                  <a:lnTo>
                    <a:pt x="40" y="0"/>
                  </a:lnTo>
                  <a:lnTo>
                    <a:pt x="26" y="0"/>
                  </a:lnTo>
                  <a:lnTo>
                    <a:pt x="19" y="5"/>
                  </a:lnTo>
                  <a:lnTo>
                    <a:pt x="11" y="16"/>
                  </a:lnTo>
                  <a:lnTo>
                    <a:pt x="9" y="28"/>
                  </a:lnTo>
                  <a:lnTo>
                    <a:pt x="9" y="52"/>
                  </a:lnTo>
                  <a:lnTo>
                    <a:pt x="2" y="85"/>
                  </a:lnTo>
                  <a:lnTo>
                    <a:pt x="0" y="113"/>
                  </a:lnTo>
                  <a:lnTo>
                    <a:pt x="2" y="120"/>
                  </a:lnTo>
                  <a:lnTo>
                    <a:pt x="2" y="144"/>
                  </a:lnTo>
                  <a:lnTo>
                    <a:pt x="9" y="170"/>
                  </a:lnTo>
                  <a:lnTo>
                    <a:pt x="14" y="184"/>
                  </a:lnTo>
                  <a:lnTo>
                    <a:pt x="21" y="191"/>
                  </a:lnTo>
                  <a:lnTo>
                    <a:pt x="23" y="194"/>
                  </a:lnTo>
                  <a:lnTo>
                    <a:pt x="28" y="198"/>
                  </a:lnTo>
                  <a:lnTo>
                    <a:pt x="33" y="196"/>
                  </a:lnTo>
                  <a:lnTo>
                    <a:pt x="37" y="194"/>
                  </a:lnTo>
                  <a:lnTo>
                    <a:pt x="42" y="177"/>
                  </a:lnTo>
                  <a:lnTo>
                    <a:pt x="44" y="163"/>
                  </a:lnTo>
                  <a:lnTo>
                    <a:pt x="54" y="142"/>
                  </a:lnTo>
                  <a:lnTo>
                    <a:pt x="59" y="12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54" name="Freeform 192"/>
            <p:cNvSpPr>
              <a:spLocks/>
            </p:cNvSpPr>
            <p:nvPr/>
          </p:nvSpPr>
          <p:spPr bwMode="auto">
            <a:xfrm>
              <a:off x="4035" y="2300"/>
              <a:ext cx="66" cy="76"/>
            </a:xfrm>
            <a:custGeom>
              <a:avLst/>
              <a:gdLst>
                <a:gd name="T0" fmla="*/ 66 w 66"/>
                <a:gd name="T1" fmla="*/ 0 h 76"/>
                <a:gd name="T2" fmla="*/ 66 w 66"/>
                <a:gd name="T3" fmla="*/ 0 h 76"/>
                <a:gd name="T4" fmla="*/ 49 w 66"/>
                <a:gd name="T5" fmla="*/ 22 h 76"/>
                <a:gd name="T6" fmla="*/ 30 w 66"/>
                <a:gd name="T7" fmla="*/ 43 h 76"/>
                <a:gd name="T8" fmla="*/ 4 w 66"/>
                <a:gd name="T9" fmla="*/ 73 h 76"/>
                <a:gd name="T10" fmla="*/ 0 w 66"/>
                <a:gd name="T11" fmla="*/ 76 h 76"/>
                <a:gd name="T12" fmla="*/ 0 60000 65536"/>
                <a:gd name="T13" fmla="*/ 0 60000 65536"/>
                <a:gd name="T14" fmla="*/ 0 60000 65536"/>
                <a:gd name="T15" fmla="*/ 0 60000 65536"/>
                <a:gd name="T16" fmla="*/ 0 60000 65536"/>
                <a:gd name="T17" fmla="*/ 0 60000 65536"/>
                <a:gd name="T18" fmla="*/ 0 w 66"/>
                <a:gd name="T19" fmla="*/ 0 h 76"/>
                <a:gd name="T20" fmla="*/ 66 w 66"/>
                <a:gd name="T21" fmla="*/ 76 h 76"/>
              </a:gdLst>
              <a:ahLst/>
              <a:cxnLst>
                <a:cxn ang="T12">
                  <a:pos x="T0" y="T1"/>
                </a:cxn>
                <a:cxn ang="T13">
                  <a:pos x="T2" y="T3"/>
                </a:cxn>
                <a:cxn ang="T14">
                  <a:pos x="T4" y="T5"/>
                </a:cxn>
                <a:cxn ang="T15">
                  <a:pos x="T6" y="T7"/>
                </a:cxn>
                <a:cxn ang="T16">
                  <a:pos x="T8" y="T9"/>
                </a:cxn>
                <a:cxn ang="T17">
                  <a:pos x="T10" y="T11"/>
                </a:cxn>
              </a:cxnLst>
              <a:rect l="T18" t="T19" r="T20" b="T21"/>
              <a:pathLst>
                <a:path w="66" h="76">
                  <a:moveTo>
                    <a:pt x="66" y="0"/>
                  </a:moveTo>
                  <a:lnTo>
                    <a:pt x="66" y="0"/>
                  </a:lnTo>
                  <a:lnTo>
                    <a:pt x="49" y="22"/>
                  </a:lnTo>
                  <a:lnTo>
                    <a:pt x="30" y="43"/>
                  </a:lnTo>
                  <a:lnTo>
                    <a:pt x="4" y="73"/>
                  </a:lnTo>
                  <a:lnTo>
                    <a:pt x="0" y="7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55" name="Freeform 193"/>
            <p:cNvSpPr>
              <a:spLocks/>
            </p:cNvSpPr>
            <p:nvPr/>
          </p:nvSpPr>
          <p:spPr bwMode="auto">
            <a:xfrm>
              <a:off x="3661" y="2312"/>
              <a:ext cx="50" cy="92"/>
            </a:xfrm>
            <a:custGeom>
              <a:avLst/>
              <a:gdLst>
                <a:gd name="T0" fmla="*/ 0 w 50"/>
                <a:gd name="T1" fmla="*/ 92 h 92"/>
                <a:gd name="T2" fmla="*/ 17 w 50"/>
                <a:gd name="T3" fmla="*/ 66 h 92"/>
                <a:gd name="T4" fmla="*/ 31 w 50"/>
                <a:gd name="T5" fmla="*/ 43 h 92"/>
                <a:gd name="T6" fmla="*/ 50 w 50"/>
                <a:gd name="T7" fmla="*/ 0 h 92"/>
                <a:gd name="T8" fmla="*/ 0 60000 65536"/>
                <a:gd name="T9" fmla="*/ 0 60000 65536"/>
                <a:gd name="T10" fmla="*/ 0 60000 65536"/>
                <a:gd name="T11" fmla="*/ 0 60000 65536"/>
                <a:gd name="T12" fmla="*/ 0 w 50"/>
                <a:gd name="T13" fmla="*/ 0 h 92"/>
                <a:gd name="T14" fmla="*/ 50 w 50"/>
                <a:gd name="T15" fmla="*/ 92 h 92"/>
              </a:gdLst>
              <a:ahLst/>
              <a:cxnLst>
                <a:cxn ang="T8">
                  <a:pos x="T0" y="T1"/>
                </a:cxn>
                <a:cxn ang="T9">
                  <a:pos x="T2" y="T3"/>
                </a:cxn>
                <a:cxn ang="T10">
                  <a:pos x="T4" y="T5"/>
                </a:cxn>
                <a:cxn ang="T11">
                  <a:pos x="T6" y="T7"/>
                </a:cxn>
              </a:cxnLst>
              <a:rect l="T12" t="T13" r="T14" b="T15"/>
              <a:pathLst>
                <a:path w="50" h="92">
                  <a:moveTo>
                    <a:pt x="0" y="92"/>
                  </a:moveTo>
                  <a:lnTo>
                    <a:pt x="17" y="66"/>
                  </a:lnTo>
                  <a:lnTo>
                    <a:pt x="31" y="43"/>
                  </a:lnTo>
                  <a:lnTo>
                    <a:pt x="5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56" name="Freeform 194"/>
            <p:cNvSpPr>
              <a:spLocks/>
            </p:cNvSpPr>
            <p:nvPr/>
          </p:nvSpPr>
          <p:spPr bwMode="auto">
            <a:xfrm>
              <a:off x="3624" y="2435"/>
              <a:ext cx="16" cy="5"/>
            </a:xfrm>
            <a:custGeom>
              <a:avLst/>
              <a:gdLst>
                <a:gd name="T0" fmla="*/ 16 w 16"/>
                <a:gd name="T1" fmla="*/ 0 h 5"/>
                <a:gd name="T2" fmla="*/ 16 w 16"/>
                <a:gd name="T3" fmla="*/ 0 h 5"/>
                <a:gd name="T4" fmla="*/ 7 w 16"/>
                <a:gd name="T5" fmla="*/ 5 h 5"/>
                <a:gd name="T6" fmla="*/ 0 w 16"/>
                <a:gd name="T7" fmla="*/ 5 h 5"/>
                <a:gd name="T8" fmla="*/ 0 60000 65536"/>
                <a:gd name="T9" fmla="*/ 0 60000 65536"/>
                <a:gd name="T10" fmla="*/ 0 60000 65536"/>
                <a:gd name="T11" fmla="*/ 0 60000 65536"/>
                <a:gd name="T12" fmla="*/ 0 w 16"/>
                <a:gd name="T13" fmla="*/ 0 h 5"/>
                <a:gd name="T14" fmla="*/ 16 w 16"/>
                <a:gd name="T15" fmla="*/ 5 h 5"/>
              </a:gdLst>
              <a:ahLst/>
              <a:cxnLst>
                <a:cxn ang="T8">
                  <a:pos x="T0" y="T1"/>
                </a:cxn>
                <a:cxn ang="T9">
                  <a:pos x="T2" y="T3"/>
                </a:cxn>
                <a:cxn ang="T10">
                  <a:pos x="T4" y="T5"/>
                </a:cxn>
                <a:cxn ang="T11">
                  <a:pos x="T6" y="T7"/>
                </a:cxn>
              </a:cxnLst>
              <a:rect l="T12" t="T13" r="T14" b="T15"/>
              <a:pathLst>
                <a:path w="16" h="5">
                  <a:moveTo>
                    <a:pt x="16" y="0"/>
                  </a:moveTo>
                  <a:lnTo>
                    <a:pt x="16" y="0"/>
                  </a:lnTo>
                  <a:lnTo>
                    <a:pt x="7" y="5"/>
                  </a:lnTo>
                  <a:lnTo>
                    <a:pt x="0"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57" name="Freeform 195"/>
            <p:cNvSpPr>
              <a:spLocks/>
            </p:cNvSpPr>
            <p:nvPr/>
          </p:nvSpPr>
          <p:spPr bwMode="auto">
            <a:xfrm>
              <a:off x="3553" y="2437"/>
              <a:ext cx="11" cy="3"/>
            </a:xfrm>
            <a:custGeom>
              <a:avLst/>
              <a:gdLst>
                <a:gd name="T0" fmla="*/ 11 w 11"/>
                <a:gd name="T1" fmla="*/ 3 h 3"/>
                <a:gd name="T2" fmla="*/ 9 w 11"/>
                <a:gd name="T3" fmla="*/ 3 h 3"/>
                <a:gd name="T4" fmla="*/ 4 w 11"/>
                <a:gd name="T5" fmla="*/ 0 h 3"/>
                <a:gd name="T6" fmla="*/ 0 w 11"/>
                <a:gd name="T7" fmla="*/ 0 h 3"/>
                <a:gd name="T8" fmla="*/ 0 60000 65536"/>
                <a:gd name="T9" fmla="*/ 0 60000 65536"/>
                <a:gd name="T10" fmla="*/ 0 60000 65536"/>
                <a:gd name="T11" fmla="*/ 0 60000 65536"/>
                <a:gd name="T12" fmla="*/ 0 w 11"/>
                <a:gd name="T13" fmla="*/ 0 h 3"/>
                <a:gd name="T14" fmla="*/ 11 w 11"/>
                <a:gd name="T15" fmla="*/ 3 h 3"/>
              </a:gdLst>
              <a:ahLst/>
              <a:cxnLst>
                <a:cxn ang="T8">
                  <a:pos x="T0" y="T1"/>
                </a:cxn>
                <a:cxn ang="T9">
                  <a:pos x="T2" y="T3"/>
                </a:cxn>
                <a:cxn ang="T10">
                  <a:pos x="T4" y="T5"/>
                </a:cxn>
                <a:cxn ang="T11">
                  <a:pos x="T6" y="T7"/>
                </a:cxn>
              </a:cxnLst>
              <a:rect l="T12" t="T13" r="T14" b="T15"/>
              <a:pathLst>
                <a:path w="11" h="3">
                  <a:moveTo>
                    <a:pt x="11" y="3"/>
                  </a:moveTo>
                  <a:lnTo>
                    <a:pt x="9" y="3"/>
                  </a:lnTo>
                  <a:lnTo>
                    <a:pt x="4"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58" name="Freeform 196"/>
            <p:cNvSpPr>
              <a:spLocks/>
            </p:cNvSpPr>
            <p:nvPr/>
          </p:nvSpPr>
          <p:spPr bwMode="auto">
            <a:xfrm>
              <a:off x="3947" y="2203"/>
              <a:ext cx="239" cy="3"/>
            </a:xfrm>
            <a:custGeom>
              <a:avLst/>
              <a:gdLst>
                <a:gd name="T0" fmla="*/ 0 w 239"/>
                <a:gd name="T1" fmla="*/ 0 h 3"/>
                <a:gd name="T2" fmla="*/ 234 w 239"/>
                <a:gd name="T3" fmla="*/ 3 h 3"/>
                <a:gd name="T4" fmla="*/ 239 w 239"/>
                <a:gd name="T5" fmla="*/ 3 h 3"/>
                <a:gd name="T6" fmla="*/ 0 60000 65536"/>
                <a:gd name="T7" fmla="*/ 0 60000 65536"/>
                <a:gd name="T8" fmla="*/ 0 60000 65536"/>
                <a:gd name="T9" fmla="*/ 0 w 239"/>
                <a:gd name="T10" fmla="*/ 0 h 3"/>
                <a:gd name="T11" fmla="*/ 239 w 239"/>
                <a:gd name="T12" fmla="*/ 3 h 3"/>
              </a:gdLst>
              <a:ahLst/>
              <a:cxnLst>
                <a:cxn ang="T6">
                  <a:pos x="T0" y="T1"/>
                </a:cxn>
                <a:cxn ang="T7">
                  <a:pos x="T2" y="T3"/>
                </a:cxn>
                <a:cxn ang="T8">
                  <a:pos x="T4" y="T5"/>
                </a:cxn>
              </a:cxnLst>
              <a:rect l="T9" t="T10" r="T11" b="T12"/>
              <a:pathLst>
                <a:path w="239" h="3">
                  <a:moveTo>
                    <a:pt x="0" y="0"/>
                  </a:moveTo>
                  <a:lnTo>
                    <a:pt x="234" y="3"/>
                  </a:lnTo>
                  <a:lnTo>
                    <a:pt x="239" y="3"/>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59" name="Freeform 197"/>
            <p:cNvSpPr>
              <a:spLocks/>
            </p:cNvSpPr>
            <p:nvPr/>
          </p:nvSpPr>
          <p:spPr bwMode="auto">
            <a:xfrm>
              <a:off x="4304" y="2355"/>
              <a:ext cx="9" cy="200"/>
            </a:xfrm>
            <a:custGeom>
              <a:avLst/>
              <a:gdLst>
                <a:gd name="T0" fmla="*/ 9 w 9"/>
                <a:gd name="T1" fmla="*/ 200 h 200"/>
                <a:gd name="T2" fmla="*/ 7 w 9"/>
                <a:gd name="T3" fmla="*/ 167 h 200"/>
                <a:gd name="T4" fmla="*/ 7 w 9"/>
                <a:gd name="T5" fmla="*/ 139 h 200"/>
                <a:gd name="T6" fmla="*/ 0 w 9"/>
                <a:gd name="T7" fmla="*/ 2 h 200"/>
                <a:gd name="T8" fmla="*/ 0 w 9"/>
                <a:gd name="T9" fmla="*/ 0 h 200"/>
                <a:gd name="T10" fmla="*/ 0 60000 65536"/>
                <a:gd name="T11" fmla="*/ 0 60000 65536"/>
                <a:gd name="T12" fmla="*/ 0 60000 65536"/>
                <a:gd name="T13" fmla="*/ 0 60000 65536"/>
                <a:gd name="T14" fmla="*/ 0 60000 65536"/>
                <a:gd name="T15" fmla="*/ 0 w 9"/>
                <a:gd name="T16" fmla="*/ 0 h 200"/>
                <a:gd name="T17" fmla="*/ 9 w 9"/>
                <a:gd name="T18" fmla="*/ 200 h 200"/>
              </a:gdLst>
              <a:ahLst/>
              <a:cxnLst>
                <a:cxn ang="T10">
                  <a:pos x="T0" y="T1"/>
                </a:cxn>
                <a:cxn ang="T11">
                  <a:pos x="T2" y="T3"/>
                </a:cxn>
                <a:cxn ang="T12">
                  <a:pos x="T4" y="T5"/>
                </a:cxn>
                <a:cxn ang="T13">
                  <a:pos x="T6" y="T7"/>
                </a:cxn>
                <a:cxn ang="T14">
                  <a:pos x="T8" y="T9"/>
                </a:cxn>
              </a:cxnLst>
              <a:rect l="T15" t="T16" r="T17" b="T18"/>
              <a:pathLst>
                <a:path w="9" h="200">
                  <a:moveTo>
                    <a:pt x="9" y="200"/>
                  </a:moveTo>
                  <a:lnTo>
                    <a:pt x="7" y="167"/>
                  </a:lnTo>
                  <a:lnTo>
                    <a:pt x="7" y="139"/>
                  </a:lnTo>
                  <a:lnTo>
                    <a:pt x="0" y="2"/>
                  </a:lnTo>
                  <a:lnTo>
                    <a:pt x="0"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60" name="Rectangle 449"/>
            <p:cNvSpPr>
              <a:spLocks noChangeArrowheads="1"/>
            </p:cNvSpPr>
            <p:nvPr/>
          </p:nvSpPr>
          <p:spPr bwMode="auto">
            <a:xfrm>
              <a:off x="526" y="2362"/>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6261" name="Rectangle 450"/>
            <p:cNvSpPr>
              <a:spLocks noChangeArrowheads="1"/>
            </p:cNvSpPr>
            <p:nvPr/>
          </p:nvSpPr>
          <p:spPr bwMode="auto">
            <a:xfrm>
              <a:off x="607" y="2362"/>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6262" name="Rectangle 451"/>
            <p:cNvSpPr>
              <a:spLocks noChangeArrowheads="1"/>
            </p:cNvSpPr>
            <p:nvPr/>
          </p:nvSpPr>
          <p:spPr bwMode="auto">
            <a:xfrm>
              <a:off x="658" y="2362"/>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263" name="Rectangle 452"/>
            <p:cNvSpPr>
              <a:spLocks noChangeArrowheads="1"/>
            </p:cNvSpPr>
            <p:nvPr/>
          </p:nvSpPr>
          <p:spPr bwMode="auto">
            <a:xfrm>
              <a:off x="689" y="23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6264" name="Rectangle 453"/>
            <p:cNvSpPr>
              <a:spLocks noChangeArrowheads="1"/>
            </p:cNvSpPr>
            <p:nvPr/>
          </p:nvSpPr>
          <p:spPr bwMode="auto">
            <a:xfrm>
              <a:off x="746" y="2362"/>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6265" name="Rectangle 454"/>
            <p:cNvSpPr>
              <a:spLocks noChangeArrowheads="1"/>
            </p:cNvSpPr>
            <p:nvPr/>
          </p:nvSpPr>
          <p:spPr bwMode="auto">
            <a:xfrm>
              <a:off x="858" y="2362"/>
              <a:ext cx="3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f</a:t>
              </a:r>
              <a:endParaRPr lang="en-US" smtClean="0">
                <a:solidFill>
                  <a:srgbClr val="000000"/>
                </a:solidFill>
              </a:endParaRPr>
            </a:p>
          </p:txBody>
        </p:sp>
        <p:sp>
          <p:nvSpPr>
            <p:cNvPr id="16266" name="Rectangle 455"/>
            <p:cNvSpPr>
              <a:spLocks noChangeArrowheads="1"/>
            </p:cNvSpPr>
            <p:nvPr/>
          </p:nvSpPr>
          <p:spPr bwMode="auto">
            <a:xfrm>
              <a:off x="896" y="2362"/>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267" name="Rectangle 456"/>
            <p:cNvSpPr>
              <a:spLocks noChangeArrowheads="1"/>
            </p:cNvSpPr>
            <p:nvPr/>
          </p:nvSpPr>
          <p:spPr bwMode="auto">
            <a:xfrm>
              <a:off x="947" y="2362"/>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6268" name="Rectangle 457"/>
            <p:cNvSpPr>
              <a:spLocks noChangeArrowheads="1"/>
            </p:cNvSpPr>
            <p:nvPr/>
          </p:nvSpPr>
          <p:spPr bwMode="auto">
            <a:xfrm>
              <a:off x="997" y="2362"/>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269" name="Rectangle 458"/>
            <p:cNvSpPr>
              <a:spLocks noChangeArrowheads="1"/>
            </p:cNvSpPr>
            <p:nvPr/>
          </p:nvSpPr>
          <p:spPr bwMode="auto">
            <a:xfrm>
              <a:off x="1028" y="23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6270" name="Rectangle 459"/>
            <p:cNvSpPr>
              <a:spLocks noChangeArrowheads="1"/>
            </p:cNvSpPr>
            <p:nvPr/>
          </p:nvSpPr>
          <p:spPr bwMode="auto">
            <a:xfrm>
              <a:off x="1085" y="2362"/>
              <a:ext cx="3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6271" name="Rectangle 460"/>
            <p:cNvSpPr>
              <a:spLocks noChangeArrowheads="1"/>
            </p:cNvSpPr>
            <p:nvPr/>
          </p:nvSpPr>
          <p:spPr bwMode="auto">
            <a:xfrm>
              <a:off x="1123" y="2362"/>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272" name="Rectangle 461"/>
            <p:cNvSpPr>
              <a:spLocks noChangeArrowheads="1"/>
            </p:cNvSpPr>
            <p:nvPr/>
          </p:nvSpPr>
          <p:spPr bwMode="auto">
            <a:xfrm>
              <a:off x="1173" y="2362"/>
              <a:ext cx="4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s</a:t>
              </a:r>
              <a:endParaRPr lang="en-US" smtClean="0">
                <a:solidFill>
                  <a:srgbClr val="000000"/>
                </a:solidFill>
              </a:endParaRPr>
            </a:p>
          </p:txBody>
        </p:sp>
        <p:sp>
          <p:nvSpPr>
            <p:cNvPr id="16273" name="Rectangle 462"/>
            <p:cNvSpPr>
              <a:spLocks noChangeArrowheads="1"/>
            </p:cNvSpPr>
            <p:nvPr/>
          </p:nvSpPr>
          <p:spPr bwMode="auto">
            <a:xfrm>
              <a:off x="1242" y="2362"/>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H</a:t>
              </a:r>
              <a:endParaRPr lang="en-US" smtClean="0">
                <a:solidFill>
                  <a:srgbClr val="000000"/>
                </a:solidFill>
              </a:endParaRPr>
            </a:p>
          </p:txBody>
        </p:sp>
        <p:sp>
          <p:nvSpPr>
            <p:cNvPr id="16274" name="Rectangle 463"/>
            <p:cNvSpPr>
              <a:spLocks noChangeArrowheads="1"/>
            </p:cNvSpPr>
            <p:nvPr/>
          </p:nvSpPr>
          <p:spPr bwMode="auto">
            <a:xfrm>
              <a:off x="1348" y="2362"/>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6275" name="Rectangle 464"/>
            <p:cNvSpPr>
              <a:spLocks noChangeArrowheads="1"/>
            </p:cNvSpPr>
            <p:nvPr/>
          </p:nvSpPr>
          <p:spPr bwMode="auto">
            <a:xfrm>
              <a:off x="1398" y="23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n</a:t>
              </a:r>
              <a:endParaRPr lang="en-US" smtClean="0">
                <a:solidFill>
                  <a:srgbClr val="000000"/>
                </a:solidFill>
              </a:endParaRPr>
            </a:p>
          </p:txBody>
        </p:sp>
        <p:sp>
          <p:nvSpPr>
            <p:cNvPr id="16276" name="Rectangle 465"/>
            <p:cNvSpPr>
              <a:spLocks noChangeArrowheads="1"/>
            </p:cNvSpPr>
            <p:nvPr/>
          </p:nvSpPr>
          <p:spPr bwMode="auto">
            <a:xfrm>
              <a:off x="1455" y="23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6277" name="Rectangle 466"/>
            <p:cNvSpPr>
              <a:spLocks noChangeArrowheads="1"/>
            </p:cNvSpPr>
            <p:nvPr/>
          </p:nvSpPr>
          <p:spPr bwMode="auto">
            <a:xfrm>
              <a:off x="1536" y="2362"/>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6278" name="Rectangle 467"/>
            <p:cNvSpPr>
              <a:spLocks noChangeArrowheads="1"/>
            </p:cNvSpPr>
            <p:nvPr/>
          </p:nvSpPr>
          <p:spPr bwMode="auto">
            <a:xfrm>
              <a:off x="1625" y="2362"/>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6279" name="Rectangle 468"/>
            <p:cNvSpPr>
              <a:spLocks noChangeArrowheads="1"/>
            </p:cNvSpPr>
            <p:nvPr/>
          </p:nvSpPr>
          <p:spPr bwMode="auto">
            <a:xfrm>
              <a:off x="1675" y="2362"/>
              <a:ext cx="3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6280" name="Rectangle 469"/>
            <p:cNvSpPr>
              <a:spLocks noChangeArrowheads="1"/>
            </p:cNvSpPr>
            <p:nvPr/>
          </p:nvSpPr>
          <p:spPr bwMode="auto">
            <a:xfrm>
              <a:off x="1713" y="2362"/>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281" name="Rectangle 470"/>
            <p:cNvSpPr>
              <a:spLocks noChangeArrowheads="1"/>
            </p:cNvSpPr>
            <p:nvPr/>
          </p:nvSpPr>
          <p:spPr bwMode="auto">
            <a:xfrm>
              <a:off x="1788" y="2362"/>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6282" name="Rectangle 471"/>
            <p:cNvSpPr>
              <a:spLocks noChangeArrowheads="1"/>
            </p:cNvSpPr>
            <p:nvPr/>
          </p:nvSpPr>
          <p:spPr bwMode="auto">
            <a:xfrm>
              <a:off x="1876" y="2362"/>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6283" name="Rectangle 472"/>
            <p:cNvSpPr>
              <a:spLocks noChangeArrowheads="1"/>
            </p:cNvSpPr>
            <p:nvPr/>
          </p:nvSpPr>
          <p:spPr bwMode="auto">
            <a:xfrm>
              <a:off x="1926" y="2362"/>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284" name="Rectangle 473"/>
            <p:cNvSpPr>
              <a:spLocks noChangeArrowheads="1"/>
            </p:cNvSpPr>
            <p:nvPr/>
          </p:nvSpPr>
          <p:spPr bwMode="auto">
            <a:xfrm>
              <a:off x="1958" y="2362"/>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285" name="Rectangle 474"/>
            <p:cNvSpPr>
              <a:spLocks noChangeArrowheads="1"/>
            </p:cNvSpPr>
            <p:nvPr/>
          </p:nvSpPr>
          <p:spPr bwMode="auto">
            <a:xfrm>
              <a:off x="2008" y="23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6286" name="Rectangle 475"/>
            <p:cNvSpPr>
              <a:spLocks noChangeArrowheads="1"/>
            </p:cNvSpPr>
            <p:nvPr/>
          </p:nvSpPr>
          <p:spPr bwMode="auto">
            <a:xfrm>
              <a:off x="2089" y="2362"/>
              <a:ext cx="8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w</a:t>
              </a:r>
              <a:endParaRPr lang="en-US" smtClean="0">
                <a:solidFill>
                  <a:srgbClr val="000000"/>
                </a:solidFill>
              </a:endParaRPr>
            </a:p>
          </p:txBody>
        </p:sp>
        <p:sp>
          <p:nvSpPr>
            <p:cNvPr id="16287" name="Rectangle 476"/>
            <p:cNvSpPr>
              <a:spLocks noChangeArrowheads="1"/>
            </p:cNvSpPr>
            <p:nvPr/>
          </p:nvSpPr>
          <p:spPr bwMode="auto">
            <a:xfrm>
              <a:off x="2171" y="2362"/>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6288" name="Rectangle 477"/>
            <p:cNvSpPr>
              <a:spLocks noChangeArrowheads="1"/>
            </p:cNvSpPr>
            <p:nvPr/>
          </p:nvSpPr>
          <p:spPr bwMode="auto">
            <a:xfrm>
              <a:off x="2202" y="2362"/>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289" name="Rectangle 478"/>
            <p:cNvSpPr>
              <a:spLocks noChangeArrowheads="1"/>
            </p:cNvSpPr>
            <p:nvPr/>
          </p:nvSpPr>
          <p:spPr bwMode="auto">
            <a:xfrm>
              <a:off x="2234" y="2362"/>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h</a:t>
              </a:r>
              <a:endParaRPr lang="en-US" smtClean="0">
                <a:solidFill>
                  <a:srgbClr val="000000"/>
                </a:solidFill>
              </a:endParaRPr>
            </a:p>
          </p:txBody>
        </p:sp>
        <p:sp>
          <p:nvSpPr>
            <p:cNvPr id="16290" name="Rectangle 479"/>
            <p:cNvSpPr>
              <a:spLocks noChangeArrowheads="1"/>
            </p:cNvSpPr>
            <p:nvPr/>
          </p:nvSpPr>
          <p:spPr bwMode="auto">
            <a:xfrm>
              <a:off x="2315" y="2362"/>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6291" name="Rectangle 480"/>
            <p:cNvSpPr>
              <a:spLocks noChangeArrowheads="1"/>
            </p:cNvSpPr>
            <p:nvPr/>
          </p:nvSpPr>
          <p:spPr bwMode="auto">
            <a:xfrm>
              <a:off x="526" y="2500"/>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292" name="Rectangle 481"/>
            <p:cNvSpPr>
              <a:spLocks noChangeArrowheads="1"/>
            </p:cNvSpPr>
            <p:nvPr/>
          </p:nvSpPr>
          <p:spPr bwMode="auto">
            <a:xfrm>
              <a:off x="557" y="25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h</a:t>
              </a:r>
              <a:endParaRPr lang="en-US" smtClean="0">
                <a:solidFill>
                  <a:srgbClr val="000000"/>
                </a:solidFill>
              </a:endParaRPr>
            </a:p>
          </p:txBody>
        </p:sp>
        <p:sp>
          <p:nvSpPr>
            <p:cNvPr id="16293" name="Rectangle 482"/>
            <p:cNvSpPr>
              <a:spLocks noChangeArrowheads="1"/>
            </p:cNvSpPr>
            <p:nvPr/>
          </p:nvSpPr>
          <p:spPr bwMode="auto">
            <a:xfrm>
              <a:off x="614"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294" name="Rectangle 483"/>
            <p:cNvSpPr>
              <a:spLocks noChangeArrowheads="1"/>
            </p:cNvSpPr>
            <p:nvPr/>
          </p:nvSpPr>
          <p:spPr bwMode="auto">
            <a:xfrm>
              <a:off x="664" y="25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6295" name="Rectangle 484"/>
            <p:cNvSpPr>
              <a:spLocks noChangeArrowheads="1"/>
            </p:cNvSpPr>
            <p:nvPr/>
          </p:nvSpPr>
          <p:spPr bwMode="auto">
            <a:xfrm>
              <a:off x="721" y="2500"/>
              <a:ext cx="3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6296" name="Rectangle 485"/>
            <p:cNvSpPr>
              <a:spLocks noChangeArrowheads="1"/>
            </p:cNvSpPr>
            <p:nvPr/>
          </p:nvSpPr>
          <p:spPr bwMode="auto">
            <a:xfrm>
              <a:off x="759"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297" name="Rectangle 486"/>
            <p:cNvSpPr>
              <a:spLocks noChangeArrowheads="1"/>
            </p:cNvSpPr>
            <p:nvPr/>
          </p:nvSpPr>
          <p:spPr bwMode="auto">
            <a:xfrm>
              <a:off x="809" y="2500"/>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298" name="Rectangle 487"/>
            <p:cNvSpPr>
              <a:spLocks noChangeArrowheads="1"/>
            </p:cNvSpPr>
            <p:nvPr/>
          </p:nvSpPr>
          <p:spPr bwMode="auto">
            <a:xfrm>
              <a:off x="840" y="2500"/>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6299" name="Rectangle 488"/>
            <p:cNvSpPr>
              <a:spLocks noChangeArrowheads="1"/>
            </p:cNvSpPr>
            <p:nvPr/>
          </p:nvSpPr>
          <p:spPr bwMode="auto">
            <a:xfrm>
              <a:off x="872"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c</a:t>
              </a:r>
              <a:endParaRPr lang="en-US" smtClean="0">
                <a:solidFill>
                  <a:srgbClr val="000000"/>
                </a:solidFill>
              </a:endParaRPr>
            </a:p>
          </p:txBody>
        </p:sp>
        <p:sp>
          <p:nvSpPr>
            <p:cNvPr id="16300" name="Rectangle 489"/>
            <p:cNvSpPr>
              <a:spLocks noChangeArrowheads="1"/>
            </p:cNvSpPr>
            <p:nvPr/>
          </p:nvSpPr>
          <p:spPr bwMode="auto">
            <a:xfrm>
              <a:off x="922"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6301" name="Rectangle 490"/>
            <p:cNvSpPr>
              <a:spLocks noChangeArrowheads="1"/>
            </p:cNvSpPr>
            <p:nvPr/>
          </p:nvSpPr>
          <p:spPr bwMode="auto">
            <a:xfrm>
              <a:off x="973" y="2500"/>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6302" name="Rectangle 491"/>
            <p:cNvSpPr>
              <a:spLocks noChangeArrowheads="1"/>
            </p:cNvSpPr>
            <p:nvPr/>
          </p:nvSpPr>
          <p:spPr bwMode="auto">
            <a:xfrm>
              <a:off x="1052" y="25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p</a:t>
              </a:r>
              <a:endParaRPr lang="en-US" smtClean="0">
                <a:solidFill>
                  <a:srgbClr val="000000"/>
                </a:solidFill>
              </a:endParaRPr>
            </a:p>
          </p:txBody>
        </p:sp>
        <p:sp>
          <p:nvSpPr>
            <p:cNvPr id="16303" name="Rectangle 492"/>
            <p:cNvSpPr>
              <a:spLocks noChangeArrowheads="1"/>
            </p:cNvSpPr>
            <p:nvPr/>
          </p:nvSpPr>
          <p:spPr bwMode="auto">
            <a:xfrm>
              <a:off x="1108"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304" name="Rectangle 493"/>
            <p:cNvSpPr>
              <a:spLocks noChangeArrowheads="1"/>
            </p:cNvSpPr>
            <p:nvPr/>
          </p:nvSpPr>
          <p:spPr bwMode="auto">
            <a:xfrm>
              <a:off x="1159" y="2500"/>
              <a:ext cx="3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6305" name="Rectangle 494"/>
            <p:cNvSpPr>
              <a:spLocks noChangeArrowheads="1"/>
            </p:cNvSpPr>
            <p:nvPr/>
          </p:nvSpPr>
          <p:spPr bwMode="auto">
            <a:xfrm>
              <a:off x="1196" y="2500"/>
              <a:ext cx="3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f</a:t>
              </a:r>
              <a:endParaRPr lang="en-US" smtClean="0">
                <a:solidFill>
                  <a:srgbClr val="000000"/>
                </a:solidFill>
              </a:endParaRPr>
            </a:p>
          </p:txBody>
        </p:sp>
        <p:sp>
          <p:nvSpPr>
            <p:cNvPr id="16306" name="Rectangle 495"/>
            <p:cNvSpPr>
              <a:spLocks noChangeArrowheads="1"/>
            </p:cNvSpPr>
            <p:nvPr/>
          </p:nvSpPr>
          <p:spPr bwMode="auto">
            <a:xfrm>
              <a:off x="1234"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307" name="Rectangle 496"/>
            <p:cNvSpPr>
              <a:spLocks noChangeArrowheads="1"/>
            </p:cNvSpPr>
            <p:nvPr/>
          </p:nvSpPr>
          <p:spPr bwMode="auto">
            <a:xfrm>
              <a:off x="1284"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c</a:t>
              </a:r>
              <a:endParaRPr lang="en-US" smtClean="0">
                <a:solidFill>
                  <a:srgbClr val="000000"/>
                </a:solidFill>
              </a:endParaRPr>
            </a:p>
          </p:txBody>
        </p:sp>
        <p:sp>
          <p:nvSpPr>
            <p:cNvPr id="16308" name="Rectangle 497"/>
            <p:cNvSpPr>
              <a:spLocks noChangeArrowheads="1"/>
            </p:cNvSpPr>
            <p:nvPr/>
          </p:nvSpPr>
          <p:spPr bwMode="auto">
            <a:xfrm>
              <a:off x="1335" y="2500"/>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309" name="Rectangle 498"/>
            <p:cNvSpPr>
              <a:spLocks noChangeArrowheads="1"/>
            </p:cNvSpPr>
            <p:nvPr/>
          </p:nvSpPr>
          <p:spPr bwMode="auto">
            <a:xfrm>
              <a:off x="1414" y="25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p</a:t>
              </a:r>
              <a:endParaRPr lang="en-US" smtClean="0">
                <a:solidFill>
                  <a:srgbClr val="000000"/>
                </a:solidFill>
              </a:endParaRPr>
            </a:p>
          </p:txBody>
        </p:sp>
        <p:sp>
          <p:nvSpPr>
            <p:cNvPr id="16310" name="Rectangle 499"/>
            <p:cNvSpPr>
              <a:spLocks noChangeArrowheads="1"/>
            </p:cNvSpPr>
            <p:nvPr/>
          </p:nvSpPr>
          <p:spPr bwMode="auto">
            <a:xfrm>
              <a:off x="1470" y="2500"/>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6311" name="Rectangle 500"/>
            <p:cNvSpPr>
              <a:spLocks noChangeArrowheads="1"/>
            </p:cNvSpPr>
            <p:nvPr/>
          </p:nvSpPr>
          <p:spPr bwMode="auto">
            <a:xfrm>
              <a:off x="1502"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6312" name="Rectangle 501"/>
            <p:cNvSpPr>
              <a:spLocks noChangeArrowheads="1"/>
            </p:cNvSpPr>
            <p:nvPr/>
          </p:nvSpPr>
          <p:spPr bwMode="auto">
            <a:xfrm>
              <a:off x="1552" y="25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n</a:t>
              </a:r>
              <a:endParaRPr lang="en-US" smtClean="0">
                <a:solidFill>
                  <a:srgbClr val="000000"/>
                </a:solidFill>
              </a:endParaRPr>
            </a:p>
          </p:txBody>
        </p:sp>
        <p:sp>
          <p:nvSpPr>
            <p:cNvPr id="16313" name="Rectangle 502"/>
            <p:cNvSpPr>
              <a:spLocks noChangeArrowheads="1"/>
            </p:cNvSpPr>
            <p:nvPr/>
          </p:nvSpPr>
          <p:spPr bwMode="auto">
            <a:xfrm>
              <a:off x="1609"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314" name="Rectangle 503"/>
            <p:cNvSpPr>
              <a:spLocks noChangeArrowheads="1"/>
            </p:cNvSpPr>
            <p:nvPr/>
          </p:nvSpPr>
          <p:spPr bwMode="auto">
            <a:xfrm>
              <a:off x="1707"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c</a:t>
              </a:r>
              <a:endParaRPr lang="en-US" smtClean="0">
                <a:solidFill>
                  <a:srgbClr val="000000"/>
                </a:solidFill>
              </a:endParaRPr>
            </a:p>
          </p:txBody>
        </p:sp>
        <p:sp>
          <p:nvSpPr>
            <p:cNvPr id="16315" name="Rectangle 504"/>
            <p:cNvSpPr>
              <a:spLocks noChangeArrowheads="1"/>
            </p:cNvSpPr>
            <p:nvPr/>
          </p:nvSpPr>
          <p:spPr bwMode="auto">
            <a:xfrm>
              <a:off x="1757" y="25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6316" name="Rectangle 505"/>
            <p:cNvSpPr>
              <a:spLocks noChangeArrowheads="1"/>
            </p:cNvSpPr>
            <p:nvPr/>
          </p:nvSpPr>
          <p:spPr bwMode="auto">
            <a:xfrm>
              <a:off x="1814" y="25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n</a:t>
              </a:r>
              <a:endParaRPr lang="en-US" smtClean="0">
                <a:solidFill>
                  <a:srgbClr val="000000"/>
                </a:solidFill>
              </a:endParaRPr>
            </a:p>
          </p:txBody>
        </p:sp>
        <p:sp>
          <p:nvSpPr>
            <p:cNvPr id="16317" name="Rectangle 506"/>
            <p:cNvSpPr>
              <a:spLocks noChangeArrowheads="1"/>
            </p:cNvSpPr>
            <p:nvPr/>
          </p:nvSpPr>
          <p:spPr bwMode="auto">
            <a:xfrm>
              <a:off x="1871" y="2500"/>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318" name="Rectangle 507"/>
            <p:cNvSpPr>
              <a:spLocks noChangeArrowheads="1"/>
            </p:cNvSpPr>
            <p:nvPr/>
          </p:nvSpPr>
          <p:spPr bwMode="auto">
            <a:xfrm>
              <a:off x="1902"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6319" name="Rectangle 508"/>
            <p:cNvSpPr>
              <a:spLocks noChangeArrowheads="1"/>
            </p:cNvSpPr>
            <p:nvPr/>
          </p:nvSpPr>
          <p:spPr bwMode="auto">
            <a:xfrm>
              <a:off x="1952"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c</a:t>
              </a:r>
              <a:endParaRPr lang="en-US" smtClean="0">
                <a:solidFill>
                  <a:srgbClr val="000000"/>
                </a:solidFill>
              </a:endParaRPr>
            </a:p>
          </p:txBody>
        </p:sp>
        <p:sp>
          <p:nvSpPr>
            <p:cNvPr id="16320" name="Rectangle 509"/>
            <p:cNvSpPr>
              <a:spLocks noChangeArrowheads="1"/>
            </p:cNvSpPr>
            <p:nvPr/>
          </p:nvSpPr>
          <p:spPr bwMode="auto">
            <a:xfrm>
              <a:off x="2003" y="2500"/>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321" name="Rectangle 510"/>
            <p:cNvSpPr>
              <a:spLocks noChangeArrowheads="1"/>
            </p:cNvSpPr>
            <p:nvPr/>
          </p:nvSpPr>
          <p:spPr bwMode="auto">
            <a:xfrm>
              <a:off x="2034" y="2500"/>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6322" name="Rectangle 511"/>
            <p:cNvSpPr>
              <a:spLocks noChangeArrowheads="1"/>
            </p:cNvSpPr>
            <p:nvPr/>
          </p:nvSpPr>
          <p:spPr bwMode="auto">
            <a:xfrm>
              <a:off x="2066" y="25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n</a:t>
              </a:r>
              <a:endParaRPr lang="en-US" smtClean="0">
                <a:solidFill>
                  <a:srgbClr val="000000"/>
                </a:solidFill>
              </a:endParaRPr>
            </a:p>
          </p:txBody>
        </p:sp>
        <p:sp>
          <p:nvSpPr>
            <p:cNvPr id="16323" name="Rectangle 512"/>
            <p:cNvSpPr>
              <a:spLocks noChangeArrowheads="1"/>
            </p:cNvSpPr>
            <p:nvPr/>
          </p:nvSpPr>
          <p:spPr bwMode="auto">
            <a:xfrm>
              <a:off x="2122" y="25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g</a:t>
              </a:r>
              <a:endParaRPr lang="en-US" smtClean="0">
                <a:solidFill>
                  <a:srgbClr val="000000"/>
                </a:solidFill>
              </a:endParaRPr>
            </a:p>
          </p:txBody>
        </p:sp>
        <p:sp>
          <p:nvSpPr>
            <p:cNvPr id="16324" name="Rectangle 513"/>
            <p:cNvSpPr>
              <a:spLocks noChangeArrowheads="1"/>
            </p:cNvSpPr>
            <p:nvPr/>
          </p:nvSpPr>
          <p:spPr bwMode="auto">
            <a:xfrm>
              <a:off x="2227" y="2500"/>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325" name="Rectangle 514"/>
            <p:cNvSpPr>
              <a:spLocks noChangeArrowheads="1"/>
            </p:cNvSpPr>
            <p:nvPr/>
          </p:nvSpPr>
          <p:spPr bwMode="auto">
            <a:xfrm>
              <a:off x="2258" y="2500"/>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h</a:t>
              </a:r>
              <a:endParaRPr lang="en-US" smtClean="0">
                <a:solidFill>
                  <a:srgbClr val="000000"/>
                </a:solidFill>
              </a:endParaRPr>
            </a:p>
          </p:txBody>
        </p:sp>
        <p:sp>
          <p:nvSpPr>
            <p:cNvPr id="16326" name="Rectangle 515"/>
            <p:cNvSpPr>
              <a:spLocks noChangeArrowheads="1"/>
            </p:cNvSpPr>
            <p:nvPr/>
          </p:nvSpPr>
          <p:spPr bwMode="auto">
            <a:xfrm>
              <a:off x="2315" y="2500"/>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327" name="Rectangle 516"/>
            <p:cNvSpPr>
              <a:spLocks noChangeArrowheads="1"/>
            </p:cNvSpPr>
            <p:nvPr/>
          </p:nvSpPr>
          <p:spPr bwMode="auto">
            <a:xfrm>
              <a:off x="526"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h</a:t>
              </a:r>
              <a:endParaRPr lang="en-US" smtClean="0">
                <a:solidFill>
                  <a:srgbClr val="000000"/>
                </a:solidFill>
              </a:endParaRPr>
            </a:p>
          </p:txBody>
        </p:sp>
        <p:sp>
          <p:nvSpPr>
            <p:cNvPr id="16328" name="Rectangle 517"/>
            <p:cNvSpPr>
              <a:spLocks noChangeArrowheads="1"/>
            </p:cNvSpPr>
            <p:nvPr/>
          </p:nvSpPr>
          <p:spPr bwMode="auto">
            <a:xfrm>
              <a:off x="582" y="2636"/>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6329" name="Rectangle 518"/>
            <p:cNvSpPr>
              <a:spLocks noChangeArrowheads="1"/>
            </p:cNvSpPr>
            <p:nvPr/>
          </p:nvSpPr>
          <p:spPr bwMode="auto">
            <a:xfrm>
              <a:off x="614"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g</a:t>
              </a:r>
              <a:endParaRPr lang="en-US" smtClean="0">
                <a:solidFill>
                  <a:srgbClr val="000000"/>
                </a:solidFill>
              </a:endParaRPr>
            </a:p>
          </p:txBody>
        </p:sp>
        <p:sp>
          <p:nvSpPr>
            <p:cNvPr id="16330" name="Rectangle 519"/>
            <p:cNvSpPr>
              <a:spLocks noChangeArrowheads="1"/>
            </p:cNvSpPr>
            <p:nvPr/>
          </p:nvSpPr>
          <p:spPr bwMode="auto">
            <a:xfrm>
              <a:off x="670"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h</a:t>
              </a:r>
              <a:endParaRPr lang="en-US" smtClean="0">
                <a:solidFill>
                  <a:srgbClr val="000000"/>
                </a:solidFill>
              </a:endParaRPr>
            </a:p>
          </p:txBody>
        </p:sp>
        <p:sp>
          <p:nvSpPr>
            <p:cNvPr id="16331" name="Rectangle 520"/>
            <p:cNvSpPr>
              <a:spLocks noChangeArrowheads="1"/>
            </p:cNvSpPr>
            <p:nvPr/>
          </p:nvSpPr>
          <p:spPr bwMode="auto">
            <a:xfrm>
              <a:off x="756"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p</a:t>
              </a:r>
              <a:endParaRPr lang="en-US" smtClean="0">
                <a:solidFill>
                  <a:srgbClr val="000000"/>
                </a:solidFill>
              </a:endParaRPr>
            </a:p>
          </p:txBody>
        </p:sp>
        <p:sp>
          <p:nvSpPr>
            <p:cNvPr id="16332" name="Rectangle 521"/>
            <p:cNvSpPr>
              <a:spLocks noChangeArrowheads="1"/>
            </p:cNvSpPr>
            <p:nvPr/>
          </p:nvSpPr>
          <p:spPr bwMode="auto">
            <a:xfrm>
              <a:off x="812"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6333" name="Rectangle 522"/>
            <p:cNvSpPr>
              <a:spLocks noChangeArrowheads="1"/>
            </p:cNvSpPr>
            <p:nvPr/>
          </p:nvSpPr>
          <p:spPr bwMode="auto">
            <a:xfrm>
              <a:off x="869" y="2636"/>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6334" name="Rectangle 523"/>
            <p:cNvSpPr>
              <a:spLocks noChangeArrowheads="1"/>
            </p:cNvSpPr>
            <p:nvPr/>
          </p:nvSpPr>
          <p:spPr bwMode="auto">
            <a:xfrm>
              <a:off x="900"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n</a:t>
              </a:r>
              <a:endParaRPr lang="en-US" smtClean="0">
                <a:solidFill>
                  <a:srgbClr val="000000"/>
                </a:solidFill>
              </a:endParaRPr>
            </a:p>
          </p:txBody>
        </p:sp>
        <p:sp>
          <p:nvSpPr>
            <p:cNvPr id="16335" name="Rectangle 524"/>
            <p:cNvSpPr>
              <a:spLocks noChangeArrowheads="1"/>
            </p:cNvSpPr>
            <p:nvPr/>
          </p:nvSpPr>
          <p:spPr bwMode="auto">
            <a:xfrm>
              <a:off x="957" y="2636"/>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336" name="Rectangle 525"/>
            <p:cNvSpPr>
              <a:spLocks noChangeArrowheads="1"/>
            </p:cNvSpPr>
            <p:nvPr/>
          </p:nvSpPr>
          <p:spPr bwMode="auto">
            <a:xfrm>
              <a:off x="989" y="2636"/>
              <a:ext cx="4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s</a:t>
              </a:r>
              <a:endParaRPr lang="en-US" smtClean="0">
                <a:solidFill>
                  <a:srgbClr val="000000"/>
                </a:solidFill>
              </a:endParaRPr>
            </a:p>
          </p:txBody>
        </p:sp>
        <p:sp>
          <p:nvSpPr>
            <p:cNvPr id="16337" name="Rectangle 526"/>
            <p:cNvSpPr>
              <a:spLocks noChangeArrowheads="1"/>
            </p:cNvSpPr>
            <p:nvPr/>
          </p:nvSpPr>
          <p:spPr bwMode="auto">
            <a:xfrm>
              <a:off x="1061"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6338" name="Rectangle 527"/>
            <p:cNvSpPr>
              <a:spLocks noChangeArrowheads="1"/>
            </p:cNvSpPr>
            <p:nvPr/>
          </p:nvSpPr>
          <p:spPr bwMode="auto">
            <a:xfrm>
              <a:off x="1118" y="2636"/>
              <a:ext cx="3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f</a:t>
              </a:r>
              <a:endParaRPr lang="en-US" smtClean="0">
                <a:solidFill>
                  <a:srgbClr val="000000"/>
                </a:solidFill>
              </a:endParaRPr>
            </a:p>
          </p:txBody>
        </p:sp>
        <p:sp>
          <p:nvSpPr>
            <p:cNvPr id="16339" name="Rectangle 528"/>
            <p:cNvSpPr>
              <a:spLocks noChangeArrowheads="1"/>
            </p:cNvSpPr>
            <p:nvPr/>
          </p:nvSpPr>
          <p:spPr bwMode="auto">
            <a:xfrm>
              <a:off x="1184" y="2636"/>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340" name="Rectangle 529"/>
            <p:cNvSpPr>
              <a:spLocks noChangeArrowheads="1"/>
            </p:cNvSpPr>
            <p:nvPr/>
          </p:nvSpPr>
          <p:spPr bwMode="auto">
            <a:xfrm>
              <a:off x="1215"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h</a:t>
              </a:r>
              <a:endParaRPr lang="en-US" smtClean="0">
                <a:solidFill>
                  <a:srgbClr val="000000"/>
                </a:solidFill>
              </a:endParaRPr>
            </a:p>
          </p:txBody>
        </p:sp>
        <p:sp>
          <p:nvSpPr>
            <p:cNvPr id="16341" name="Rectangle 530"/>
            <p:cNvSpPr>
              <a:spLocks noChangeArrowheads="1"/>
            </p:cNvSpPr>
            <p:nvPr/>
          </p:nvSpPr>
          <p:spPr bwMode="auto">
            <a:xfrm>
              <a:off x="1272" y="2636"/>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342" name="Rectangle 531"/>
            <p:cNvSpPr>
              <a:spLocks noChangeArrowheads="1"/>
            </p:cNvSpPr>
            <p:nvPr/>
          </p:nvSpPr>
          <p:spPr bwMode="auto">
            <a:xfrm>
              <a:off x="1351"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6343" name="Rectangle 532"/>
            <p:cNvSpPr>
              <a:spLocks noChangeArrowheads="1"/>
            </p:cNvSpPr>
            <p:nvPr/>
          </p:nvSpPr>
          <p:spPr bwMode="auto">
            <a:xfrm>
              <a:off x="1407" y="2636"/>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6344" name="Rectangle 533"/>
            <p:cNvSpPr>
              <a:spLocks noChangeArrowheads="1"/>
            </p:cNvSpPr>
            <p:nvPr/>
          </p:nvSpPr>
          <p:spPr bwMode="auto">
            <a:xfrm>
              <a:off x="1458" y="2636"/>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345" name="Rectangle 534"/>
            <p:cNvSpPr>
              <a:spLocks noChangeArrowheads="1"/>
            </p:cNvSpPr>
            <p:nvPr/>
          </p:nvSpPr>
          <p:spPr bwMode="auto">
            <a:xfrm>
              <a:off x="1489"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6346" name="Rectangle 535"/>
            <p:cNvSpPr>
              <a:spLocks noChangeArrowheads="1"/>
            </p:cNvSpPr>
            <p:nvPr/>
          </p:nvSpPr>
          <p:spPr bwMode="auto">
            <a:xfrm>
              <a:off x="1546" y="2636"/>
              <a:ext cx="8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6347" name="Rectangle 536"/>
            <p:cNvSpPr>
              <a:spLocks noChangeArrowheads="1"/>
            </p:cNvSpPr>
            <p:nvPr/>
          </p:nvSpPr>
          <p:spPr bwMode="auto">
            <a:xfrm>
              <a:off x="1663" y="2636"/>
              <a:ext cx="3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f</a:t>
              </a:r>
              <a:endParaRPr lang="en-US" smtClean="0">
                <a:solidFill>
                  <a:srgbClr val="000000"/>
                </a:solidFill>
              </a:endParaRPr>
            </a:p>
          </p:txBody>
        </p:sp>
        <p:sp>
          <p:nvSpPr>
            <p:cNvPr id="16348" name="Rectangle 537"/>
            <p:cNvSpPr>
              <a:spLocks noChangeArrowheads="1"/>
            </p:cNvSpPr>
            <p:nvPr/>
          </p:nvSpPr>
          <p:spPr bwMode="auto">
            <a:xfrm>
              <a:off x="1700" y="2636"/>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349" name="Rectangle 538"/>
            <p:cNvSpPr>
              <a:spLocks noChangeArrowheads="1"/>
            </p:cNvSpPr>
            <p:nvPr/>
          </p:nvSpPr>
          <p:spPr bwMode="auto">
            <a:xfrm>
              <a:off x="1751" y="2636"/>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6350" name="Rectangle 539"/>
            <p:cNvSpPr>
              <a:spLocks noChangeArrowheads="1"/>
            </p:cNvSpPr>
            <p:nvPr/>
          </p:nvSpPr>
          <p:spPr bwMode="auto">
            <a:xfrm>
              <a:off x="1801" y="2636"/>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6351" name="Rectangle 540"/>
            <p:cNvSpPr>
              <a:spLocks noChangeArrowheads="1"/>
            </p:cNvSpPr>
            <p:nvPr/>
          </p:nvSpPr>
          <p:spPr bwMode="auto">
            <a:xfrm>
              <a:off x="1832" y="2636"/>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6352" name="Rectangle 541"/>
            <p:cNvSpPr>
              <a:spLocks noChangeArrowheads="1"/>
            </p:cNvSpPr>
            <p:nvPr/>
          </p:nvSpPr>
          <p:spPr bwMode="auto">
            <a:xfrm>
              <a:off x="1889" y="2636"/>
              <a:ext cx="37"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6353" name="Rectangle 542"/>
            <p:cNvSpPr>
              <a:spLocks noChangeArrowheads="1"/>
            </p:cNvSpPr>
            <p:nvPr/>
          </p:nvSpPr>
          <p:spPr bwMode="auto">
            <a:xfrm>
              <a:off x="1927" y="2636"/>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6354" name="Rectangle 543"/>
            <p:cNvSpPr>
              <a:spLocks noChangeArrowheads="1"/>
            </p:cNvSpPr>
            <p:nvPr/>
          </p:nvSpPr>
          <p:spPr bwMode="auto">
            <a:xfrm>
              <a:off x="1977" y="2636"/>
              <a:ext cx="2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t>
              </a:r>
              <a:endParaRPr lang="en-US" smtClean="0">
                <a:solidFill>
                  <a:srgbClr val="000000"/>
                </a:solidFill>
              </a:endParaRPr>
            </a:p>
          </p:txBody>
        </p:sp>
        <p:sp>
          <p:nvSpPr>
            <p:cNvPr id="16355" name="Rectangle 1158"/>
            <p:cNvSpPr>
              <a:spLocks noChangeArrowheads="1"/>
            </p:cNvSpPr>
            <p:nvPr/>
          </p:nvSpPr>
          <p:spPr bwMode="auto">
            <a:xfrm>
              <a:off x="561" y="2213"/>
              <a:ext cx="75"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T</a:t>
              </a:r>
              <a:endParaRPr lang="en-US" smtClean="0">
                <a:solidFill>
                  <a:srgbClr val="000000"/>
                </a:solidFill>
              </a:endParaRPr>
            </a:p>
          </p:txBody>
        </p:sp>
        <p:sp>
          <p:nvSpPr>
            <p:cNvPr id="16356" name="Rectangle 1159"/>
            <p:cNvSpPr>
              <a:spLocks noChangeArrowheads="1"/>
            </p:cNvSpPr>
            <p:nvPr/>
          </p:nvSpPr>
          <p:spPr bwMode="auto">
            <a:xfrm>
              <a:off x="637" y="2213"/>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h</a:t>
              </a:r>
              <a:endParaRPr lang="en-US" smtClean="0">
                <a:solidFill>
                  <a:srgbClr val="000000"/>
                </a:solidFill>
              </a:endParaRPr>
            </a:p>
          </p:txBody>
        </p:sp>
        <p:sp>
          <p:nvSpPr>
            <p:cNvPr id="16357" name="Rectangle 1160"/>
            <p:cNvSpPr>
              <a:spLocks noChangeArrowheads="1"/>
            </p:cNvSpPr>
            <p:nvPr/>
          </p:nvSpPr>
          <p:spPr bwMode="auto">
            <a:xfrm>
              <a:off x="700" y="2213"/>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e</a:t>
              </a:r>
              <a:endParaRPr lang="en-US" smtClean="0">
                <a:solidFill>
                  <a:srgbClr val="000000"/>
                </a:solidFill>
              </a:endParaRPr>
            </a:p>
          </p:txBody>
        </p:sp>
        <p:sp>
          <p:nvSpPr>
            <p:cNvPr id="16358" name="Rectangle 1161"/>
            <p:cNvSpPr>
              <a:spLocks noChangeArrowheads="1"/>
            </p:cNvSpPr>
            <p:nvPr/>
          </p:nvSpPr>
          <p:spPr bwMode="auto">
            <a:xfrm>
              <a:off x="750" y="221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o</a:t>
              </a:r>
              <a:endParaRPr lang="en-US" smtClean="0">
                <a:solidFill>
                  <a:srgbClr val="000000"/>
                </a:solidFill>
              </a:endParaRPr>
            </a:p>
          </p:txBody>
        </p:sp>
        <p:sp>
          <p:nvSpPr>
            <p:cNvPr id="16359" name="Rectangle 1162"/>
            <p:cNvSpPr>
              <a:spLocks noChangeArrowheads="1"/>
            </p:cNvSpPr>
            <p:nvPr/>
          </p:nvSpPr>
          <p:spPr bwMode="auto">
            <a:xfrm>
              <a:off x="807" y="2213"/>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r</a:t>
              </a:r>
              <a:endParaRPr lang="en-US" smtClean="0">
                <a:solidFill>
                  <a:srgbClr val="000000"/>
                </a:solidFill>
              </a:endParaRPr>
            </a:p>
          </p:txBody>
        </p:sp>
        <p:sp>
          <p:nvSpPr>
            <p:cNvPr id="16360" name="Rectangle 1163"/>
            <p:cNvSpPr>
              <a:spLocks noChangeArrowheads="1"/>
            </p:cNvSpPr>
            <p:nvPr/>
          </p:nvSpPr>
          <p:spPr bwMode="auto">
            <a:xfrm>
              <a:off x="857" y="2213"/>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y</a:t>
              </a:r>
              <a:endParaRPr lang="en-US" smtClean="0">
                <a:solidFill>
                  <a:srgbClr val="000000"/>
                </a:solidFill>
              </a:endParaRPr>
            </a:p>
          </p:txBody>
        </p:sp>
      </p:grpSp>
      <p:sp>
        <p:nvSpPr>
          <p:cNvPr id="15605" name="Line 1245"/>
          <p:cNvSpPr>
            <a:spLocks noChangeShapeType="1"/>
          </p:cNvSpPr>
          <p:nvPr/>
        </p:nvSpPr>
        <p:spPr bwMode="auto">
          <a:xfrm>
            <a:off x="831850" y="3352800"/>
            <a:ext cx="6697663" cy="1588"/>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606" name="Line 1246"/>
          <p:cNvSpPr>
            <a:spLocks noChangeShapeType="1"/>
          </p:cNvSpPr>
          <p:nvPr/>
        </p:nvSpPr>
        <p:spPr bwMode="auto">
          <a:xfrm flipH="1">
            <a:off x="2962275" y="8002588"/>
            <a:ext cx="525463" cy="73501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607" name="Freeform 1247"/>
          <p:cNvSpPr>
            <a:spLocks/>
          </p:cNvSpPr>
          <p:nvPr/>
        </p:nvSpPr>
        <p:spPr bwMode="auto">
          <a:xfrm>
            <a:off x="2887663" y="8689975"/>
            <a:ext cx="127000" cy="157163"/>
          </a:xfrm>
          <a:custGeom>
            <a:avLst/>
            <a:gdLst>
              <a:gd name="T0" fmla="*/ 2147483647 w 80"/>
              <a:gd name="T1" fmla="*/ 0 h 99"/>
              <a:gd name="T2" fmla="*/ 0 w 80"/>
              <a:gd name="T3" fmla="*/ 2147483647 h 99"/>
              <a:gd name="T4" fmla="*/ 2147483647 w 80"/>
              <a:gd name="T5" fmla="*/ 2147483647 h 99"/>
              <a:gd name="T6" fmla="*/ 2147483647 w 80"/>
              <a:gd name="T7" fmla="*/ 0 h 99"/>
              <a:gd name="T8" fmla="*/ 0 60000 65536"/>
              <a:gd name="T9" fmla="*/ 0 60000 65536"/>
              <a:gd name="T10" fmla="*/ 0 60000 65536"/>
              <a:gd name="T11" fmla="*/ 0 60000 65536"/>
              <a:gd name="T12" fmla="*/ 0 w 80"/>
              <a:gd name="T13" fmla="*/ 0 h 99"/>
              <a:gd name="T14" fmla="*/ 80 w 80"/>
              <a:gd name="T15" fmla="*/ 99 h 99"/>
            </a:gdLst>
            <a:ahLst/>
            <a:cxnLst>
              <a:cxn ang="T8">
                <a:pos x="T0" y="T1"/>
              </a:cxn>
              <a:cxn ang="T9">
                <a:pos x="T2" y="T3"/>
              </a:cxn>
              <a:cxn ang="T10">
                <a:pos x="T4" y="T5"/>
              </a:cxn>
              <a:cxn ang="T11">
                <a:pos x="T6" y="T7"/>
              </a:cxn>
            </a:cxnLst>
            <a:rect l="T12" t="T13" r="T14" b="T15"/>
            <a:pathLst>
              <a:path w="80" h="99">
                <a:moveTo>
                  <a:pt x="35" y="0"/>
                </a:moveTo>
                <a:lnTo>
                  <a:pt x="0" y="99"/>
                </a:lnTo>
                <a:lnTo>
                  <a:pt x="80" y="33"/>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608" name="Rectangle 1248"/>
          <p:cNvSpPr>
            <a:spLocks noChangeArrowheads="1"/>
          </p:cNvSpPr>
          <p:nvPr/>
        </p:nvSpPr>
        <p:spPr bwMode="auto">
          <a:xfrm>
            <a:off x="5630863" y="7800975"/>
            <a:ext cx="128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5609" name="Rectangle 1249"/>
          <p:cNvSpPr>
            <a:spLocks noChangeArrowheads="1"/>
          </p:cNvSpPr>
          <p:nvPr/>
        </p:nvSpPr>
        <p:spPr bwMode="auto">
          <a:xfrm>
            <a:off x="5761038" y="780097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10" name="Rectangle 1250"/>
          <p:cNvSpPr>
            <a:spLocks noChangeArrowheads="1"/>
          </p:cNvSpPr>
          <p:nvPr/>
        </p:nvSpPr>
        <p:spPr bwMode="auto">
          <a:xfrm>
            <a:off x="5840413" y="780097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611" name="Rectangle 1251"/>
          <p:cNvSpPr>
            <a:spLocks noChangeArrowheads="1"/>
          </p:cNvSpPr>
          <p:nvPr/>
        </p:nvSpPr>
        <p:spPr bwMode="auto">
          <a:xfrm>
            <a:off x="5891213" y="780097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612" name="Rectangle 1252"/>
          <p:cNvSpPr>
            <a:spLocks noChangeArrowheads="1"/>
          </p:cNvSpPr>
          <p:nvPr/>
        </p:nvSpPr>
        <p:spPr bwMode="auto">
          <a:xfrm>
            <a:off x="5981700" y="7800975"/>
            <a:ext cx="1381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5613" name="Rectangle 1253"/>
          <p:cNvSpPr>
            <a:spLocks noChangeArrowheads="1"/>
          </p:cNvSpPr>
          <p:nvPr/>
        </p:nvSpPr>
        <p:spPr bwMode="auto">
          <a:xfrm>
            <a:off x="5630863" y="8020050"/>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f</a:t>
            </a:r>
            <a:endParaRPr lang="en-US" smtClean="0">
              <a:solidFill>
                <a:srgbClr val="000000"/>
              </a:solidFill>
            </a:endParaRPr>
          </a:p>
        </p:txBody>
      </p:sp>
      <p:sp>
        <p:nvSpPr>
          <p:cNvPr id="15614" name="Rectangle 1254"/>
          <p:cNvSpPr>
            <a:spLocks noChangeArrowheads="1"/>
          </p:cNvSpPr>
          <p:nvPr/>
        </p:nvSpPr>
        <p:spPr bwMode="auto">
          <a:xfrm>
            <a:off x="5691188" y="8020050"/>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615" name="Rectangle 1255"/>
          <p:cNvSpPr>
            <a:spLocks noChangeArrowheads="1"/>
          </p:cNvSpPr>
          <p:nvPr/>
        </p:nvSpPr>
        <p:spPr bwMode="auto">
          <a:xfrm>
            <a:off x="5770563" y="8020050"/>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16" name="Rectangle 1256"/>
          <p:cNvSpPr>
            <a:spLocks noChangeArrowheads="1"/>
          </p:cNvSpPr>
          <p:nvPr/>
        </p:nvSpPr>
        <p:spPr bwMode="auto">
          <a:xfrm>
            <a:off x="5851525" y="8020050"/>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617" name="Rectangle 1257"/>
          <p:cNvSpPr>
            <a:spLocks noChangeArrowheads="1"/>
          </p:cNvSpPr>
          <p:nvPr/>
        </p:nvSpPr>
        <p:spPr bwMode="auto">
          <a:xfrm>
            <a:off x="5900738" y="802005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618" name="Rectangle 1258"/>
          <p:cNvSpPr>
            <a:spLocks noChangeArrowheads="1"/>
          </p:cNvSpPr>
          <p:nvPr/>
        </p:nvSpPr>
        <p:spPr bwMode="auto">
          <a:xfrm>
            <a:off x="5991225" y="8020050"/>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619" name="Rectangle 1259"/>
          <p:cNvSpPr>
            <a:spLocks noChangeArrowheads="1"/>
          </p:cNvSpPr>
          <p:nvPr/>
        </p:nvSpPr>
        <p:spPr bwMode="auto">
          <a:xfrm>
            <a:off x="6051550" y="8020050"/>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620" name="Rectangle 1260"/>
          <p:cNvSpPr>
            <a:spLocks noChangeArrowheads="1"/>
          </p:cNvSpPr>
          <p:nvPr/>
        </p:nvSpPr>
        <p:spPr bwMode="auto">
          <a:xfrm>
            <a:off x="5507038" y="8936038"/>
            <a:ext cx="128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5621" name="Rectangle 1261"/>
          <p:cNvSpPr>
            <a:spLocks noChangeArrowheads="1"/>
          </p:cNvSpPr>
          <p:nvPr/>
        </p:nvSpPr>
        <p:spPr bwMode="auto">
          <a:xfrm>
            <a:off x="5637213" y="893603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22" name="Rectangle 1262"/>
          <p:cNvSpPr>
            <a:spLocks noChangeArrowheads="1"/>
          </p:cNvSpPr>
          <p:nvPr/>
        </p:nvSpPr>
        <p:spPr bwMode="auto">
          <a:xfrm>
            <a:off x="5718175" y="8936038"/>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623" name="Rectangle 1263"/>
          <p:cNvSpPr>
            <a:spLocks noChangeArrowheads="1"/>
          </p:cNvSpPr>
          <p:nvPr/>
        </p:nvSpPr>
        <p:spPr bwMode="auto">
          <a:xfrm>
            <a:off x="5767388" y="89360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624" name="Rectangle 1264"/>
          <p:cNvSpPr>
            <a:spLocks noChangeArrowheads="1"/>
          </p:cNvSpPr>
          <p:nvPr/>
        </p:nvSpPr>
        <p:spPr bwMode="auto">
          <a:xfrm>
            <a:off x="5857875" y="8936038"/>
            <a:ext cx="1381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5625" name="Rectangle 1265"/>
          <p:cNvSpPr>
            <a:spLocks noChangeArrowheads="1"/>
          </p:cNvSpPr>
          <p:nvPr/>
        </p:nvSpPr>
        <p:spPr bwMode="auto">
          <a:xfrm>
            <a:off x="5507038" y="9150350"/>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f</a:t>
            </a:r>
            <a:endParaRPr lang="en-US" smtClean="0">
              <a:solidFill>
                <a:srgbClr val="000000"/>
              </a:solidFill>
            </a:endParaRPr>
          </a:p>
        </p:txBody>
      </p:sp>
      <p:sp>
        <p:nvSpPr>
          <p:cNvPr id="15626" name="Rectangle 1266"/>
          <p:cNvSpPr>
            <a:spLocks noChangeArrowheads="1"/>
          </p:cNvSpPr>
          <p:nvPr/>
        </p:nvSpPr>
        <p:spPr bwMode="auto">
          <a:xfrm>
            <a:off x="5567363" y="9150350"/>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627" name="Rectangle 1267"/>
          <p:cNvSpPr>
            <a:spLocks noChangeArrowheads="1"/>
          </p:cNvSpPr>
          <p:nvPr/>
        </p:nvSpPr>
        <p:spPr bwMode="auto">
          <a:xfrm>
            <a:off x="5646738" y="9150350"/>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28" name="Rectangle 1268"/>
          <p:cNvSpPr>
            <a:spLocks noChangeArrowheads="1"/>
          </p:cNvSpPr>
          <p:nvPr/>
        </p:nvSpPr>
        <p:spPr bwMode="auto">
          <a:xfrm>
            <a:off x="5727700" y="9150350"/>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629" name="Rectangle 1269"/>
          <p:cNvSpPr>
            <a:spLocks noChangeArrowheads="1"/>
          </p:cNvSpPr>
          <p:nvPr/>
        </p:nvSpPr>
        <p:spPr bwMode="auto">
          <a:xfrm>
            <a:off x="5776913" y="915035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630" name="Rectangle 1270"/>
          <p:cNvSpPr>
            <a:spLocks noChangeArrowheads="1"/>
          </p:cNvSpPr>
          <p:nvPr/>
        </p:nvSpPr>
        <p:spPr bwMode="auto">
          <a:xfrm>
            <a:off x="5867400" y="9150350"/>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631" name="Rectangle 1271"/>
          <p:cNvSpPr>
            <a:spLocks noChangeArrowheads="1"/>
          </p:cNvSpPr>
          <p:nvPr/>
        </p:nvSpPr>
        <p:spPr bwMode="auto">
          <a:xfrm>
            <a:off x="5927725" y="9150350"/>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632" name="Rectangle 1272"/>
          <p:cNvSpPr>
            <a:spLocks noChangeArrowheads="1"/>
          </p:cNvSpPr>
          <p:nvPr/>
        </p:nvSpPr>
        <p:spPr bwMode="auto">
          <a:xfrm>
            <a:off x="6051550" y="9150350"/>
            <a:ext cx="698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s</a:t>
            </a:r>
            <a:endParaRPr lang="en-US" smtClean="0">
              <a:solidFill>
                <a:srgbClr val="000000"/>
              </a:solidFill>
            </a:endParaRPr>
          </a:p>
        </p:txBody>
      </p:sp>
      <p:sp>
        <p:nvSpPr>
          <p:cNvPr id="15633" name="Rectangle 1273"/>
          <p:cNvSpPr>
            <a:spLocks noChangeArrowheads="1"/>
          </p:cNvSpPr>
          <p:nvPr/>
        </p:nvSpPr>
        <p:spPr bwMode="auto">
          <a:xfrm>
            <a:off x="6121400" y="9150350"/>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634" name="Rectangle 1274"/>
          <p:cNvSpPr>
            <a:spLocks noChangeArrowheads="1"/>
          </p:cNvSpPr>
          <p:nvPr/>
        </p:nvSpPr>
        <p:spPr bwMode="auto">
          <a:xfrm>
            <a:off x="6172200" y="9150350"/>
            <a:ext cx="1381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5635" name="Rectangle 1275"/>
          <p:cNvSpPr>
            <a:spLocks noChangeArrowheads="1"/>
          </p:cNvSpPr>
          <p:nvPr/>
        </p:nvSpPr>
        <p:spPr bwMode="auto">
          <a:xfrm>
            <a:off x="6311900" y="915035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636" name="Rectangle 1276"/>
          <p:cNvSpPr>
            <a:spLocks noChangeArrowheads="1"/>
          </p:cNvSpPr>
          <p:nvPr/>
        </p:nvSpPr>
        <p:spPr bwMode="auto">
          <a:xfrm>
            <a:off x="6402388" y="9150350"/>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5637" name="Rectangle 1277"/>
          <p:cNvSpPr>
            <a:spLocks noChangeArrowheads="1"/>
          </p:cNvSpPr>
          <p:nvPr/>
        </p:nvSpPr>
        <p:spPr bwMode="auto">
          <a:xfrm>
            <a:off x="6451600" y="9150350"/>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38" name="Rectangle 1278"/>
          <p:cNvSpPr>
            <a:spLocks noChangeArrowheads="1"/>
          </p:cNvSpPr>
          <p:nvPr/>
        </p:nvSpPr>
        <p:spPr bwMode="auto">
          <a:xfrm>
            <a:off x="6532563" y="9150350"/>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639" name="Rectangle 1279"/>
          <p:cNvSpPr>
            <a:spLocks noChangeArrowheads="1"/>
          </p:cNvSpPr>
          <p:nvPr/>
        </p:nvSpPr>
        <p:spPr bwMode="auto">
          <a:xfrm>
            <a:off x="6581775" y="9150350"/>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5640" name="Rectangle 1280"/>
          <p:cNvSpPr>
            <a:spLocks noChangeArrowheads="1"/>
          </p:cNvSpPr>
          <p:nvPr/>
        </p:nvSpPr>
        <p:spPr bwMode="auto">
          <a:xfrm>
            <a:off x="6672263" y="9150350"/>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641" name="Rectangle 1281"/>
          <p:cNvSpPr>
            <a:spLocks noChangeArrowheads="1"/>
          </p:cNvSpPr>
          <p:nvPr/>
        </p:nvSpPr>
        <p:spPr bwMode="auto">
          <a:xfrm>
            <a:off x="6840538" y="9432925"/>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S</a:t>
            </a:r>
            <a:endParaRPr lang="en-US" smtClean="0">
              <a:solidFill>
                <a:srgbClr val="000000"/>
              </a:solidFill>
            </a:endParaRPr>
          </a:p>
        </p:txBody>
      </p:sp>
      <p:sp>
        <p:nvSpPr>
          <p:cNvPr id="15642" name="Rectangle 1282"/>
          <p:cNvSpPr>
            <a:spLocks noChangeArrowheads="1"/>
          </p:cNvSpPr>
          <p:nvPr/>
        </p:nvSpPr>
        <p:spPr bwMode="auto">
          <a:xfrm>
            <a:off x="6940550" y="9432925"/>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643" name="Rectangle 1283"/>
          <p:cNvSpPr>
            <a:spLocks noChangeArrowheads="1"/>
          </p:cNvSpPr>
          <p:nvPr/>
        </p:nvSpPr>
        <p:spPr bwMode="auto">
          <a:xfrm>
            <a:off x="6989763" y="9432925"/>
            <a:ext cx="1381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5644" name="Rectangle 1284"/>
          <p:cNvSpPr>
            <a:spLocks noChangeArrowheads="1"/>
          </p:cNvSpPr>
          <p:nvPr/>
        </p:nvSpPr>
        <p:spPr bwMode="auto">
          <a:xfrm>
            <a:off x="7129463" y="94329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645" name="Rectangle 1285"/>
          <p:cNvSpPr>
            <a:spLocks noChangeArrowheads="1"/>
          </p:cNvSpPr>
          <p:nvPr/>
        </p:nvSpPr>
        <p:spPr bwMode="auto">
          <a:xfrm>
            <a:off x="7219950" y="9432925"/>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5646" name="Rectangle 1286"/>
          <p:cNvSpPr>
            <a:spLocks noChangeArrowheads="1"/>
          </p:cNvSpPr>
          <p:nvPr/>
        </p:nvSpPr>
        <p:spPr bwMode="auto">
          <a:xfrm>
            <a:off x="7270750" y="94329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47" name="Rectangle 1287"/>
          <p:cNvSpPr>
            <a:spLocks noChangeArrowheads="1"/>
          </p:cNvSpPr>
          <p:nvPr/>
        </p:nvSpPr>
        <p:spPr bwMode="auto">
          <a:xfrm>
            <a:off x="7350125" y="9432925"/>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648" name="Rectangle 1288"/>
          <p:cNvSpPr>
            <a:spLocks noChangeArrowheads="1"/>
          </p:cNvSpPr>
          <p:nvPr/>
        </p:nvSpPr>
        <p:spPr bwMode="auto">
          <a:xfrm>
            <a:off x="7400925" y="94329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649" name="Rectangle 1289"/>
          <p:cNvSpPr>
            <a:spLocks noChangeArrowheads="1"/>
          </p:cNvSpPr>
          <p:nvPr/>
        </p:nvSpPr>
        <p:spPr bwMode="auto">
          <a:xfrm>
            <a:off x="7480300" y="94329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5650" name="Rectangle 1290"/>
          <p:cNvSpPr>
            <a:spLocks noChangeArrowheads="1"/>
          </p:cNvSpPr>
          <p:nvPr/>
        </p:nvSpPr>
        <p:spPr bwMode="auto">
          <a:xfrm>
            <a:off x="6840538" y="96488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5651" name="Rectangle 1291"/>
          <p:cNvSpPr>
            <a:spLocks noChangeArrowheads="1"/>
          </p:cNvSpPr>
          <p:nvPr/>
        </p:nvSpPr>
        <p:spPr bwMode="auto">
          <a:xfrm>
            <a:off x="6929438" y="96488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52" name="Rectangle 1292"/>
          <p:cNvSpPr>
            <a:spLocks noChangeArrowheads="1"/>
          </p:cNvSpPr>
          <p:nvPr/>
        </p:nvSpPr>
        <p:spPr bwMode="auto">
          <a:xfrm>
            <a:off x="7010400" y="9648825"/>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653" name="Rectangle 1293"/>
          <p:cNvSpPr>
            <a:spLocks noChangeArrowheads="1"/>
          </p:cNvSpPr>
          <p:nvPr/>
        </p:nvSpPr>
        <p:spPr bwMode="auto">
          <a:xfrm>
            <a:off x="7059613" y="96488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654" name="Rectangle 1294"/>
          <p:cNvSpPr>
            <a:spLocks noChangeArrowheads="1"/>
          </p:cNvSpPr>
          <p:nvPr/>
        </p:nvSpPr>
        <p:spPr bwMode="auto">
          <a:xfrm>
            <a:off x="7150100" y="9648825"/>
            <a:ext cx="1381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5655" name="Rectangle 1295"/>
          <p:cNvSpPr>
            <a:spLocks noChangeArrowheads="1"/>
          </p:cNvSpPr>
          <p:nvPr/>
        </p:nvSpPr>
        <p:spPr bwMode="auto">
          <a:xfrm>
            <a:off x="7334250" y="96488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p</a:t>
            </a:r>
            <a:endParaRPr lang="en-US" smtClean="0">
              <a:solidFill>
                <a:srgbClr val="000000"/>
              </a:solidFill>
            </a:endParaRPr>
          </a:p>
        </p:txBody>
      </p:sp>
      <p:sp>
        <p:nvSpPr>
          <p:cNvPr id="15656" name="Rectangle 1296"/>
          <p:cNvSpPr>
            <a:spLocks noChangeArrowheads="1"/>
          </p:cNvSpPr>
          <p:nvPr/>
        </p:nvSpPr>
        <p:spPr bwMode="auto">
          <a:xfrm>
            <a:off x="7424738" y="9648825"/>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5657" name="Rectangle 1297"/>
          <p:cNvSpPr>
            <a:spLocks noChangeArrowheads="1"/>
          </p:cNvSpPr>
          <p:nvPr/>
        </p:nvSpPr>
        <p:spPr bwMode="auto">
          <a:xfrm>
            <a:off x="7475538" y="96488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58" name="Rectangle 1298"/>
          <p:cNvSpPr>
            <a:spLocks noChangeArrowheads="1"/>
          </p:cNvSpPr>
          <p:nvPr/>
        </p:nvSpPr>
        <p:spPr bwMode="auto">
          <a:xfrm>
            <a:off x="7554913" y="9648825"/>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n</a:t>
            </a:r>
            <a:endParaRPr lang="en-US" smtClean="0">
              <a:solidFill>
                <a:srgbClr val="000000"/>
              </a:solidFill>
            </a:endParaRPr>
          </a:p>
        </p:txBody>
      </p:sp>
      <p:sp>
        <p:nvSpPr>
          <p:cNvPr id="15659" name="Rectangle 1299"/>
          <p:cNvSpPr>
            <a:spLocks noChangeArrowheads="1"/>
          </p:cNvSpPr>
          <p:nvPr/>
        </p:nvSpPr>
        <p:spPr bwMode="auto">
          <a:xfrm>
            <a:off x="7645400" y="9648825"/>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660" name="Line 1300"/>
          <p:cNvSpPr>
            <a:spLocks noChangeShapeType="1"/>
          </p:cNvSpPr>
          <p:nvPr/>
        </p:nvSpPr>
        <p:spPr bwMode="auto">
          <a:xfrm>
            <a:off x="5894388" y="8216900"/>
            <a:ext cx="76200" cy="214313"/>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661" name="Freeform 1301"/>
          <p:cNvSpPr>
            <a:spLocks/>
          </p:cNvSpPr>
          <p:nvPr/>
        </p:nvSpPr>
        <p:spPr bwMode="auto">
          <a:xfrm>
            <a:off x="5918200" y="8389938"/>
            <a:ext cx="93663" cy="168275"/>
          </a:xfrm>
          <a:custGeom>
            <a:avLst/>
            <a:gdLst>
              <a:gd name="T0" fmla="*/ 0 w 59"/>
              <a:gd name="T1" fmla="*/ 2147483647 h 106"/>
              <a:gd name="T2" fmla="*/ 2147483647 w 59"/>
              <a:gd name="T3" fmla="*/ 2147483647 h 106"/>
              <a:gd name="T4" fmla="*/ 2147483647 w 59"/>
              <a:gd name="T5" fmla="*/ 0 h 106"/>
              <a:gd name="T6" fmla="*/ 0 w 59"/>
              <a:gd name="T7" fmla="*/ 2147483647 h 106"/>
              <a:gd name="T8" fmla="*/ 0 60000 65536"/>
              <a:gd name="T9" fmla="*/ 0 60000 65536"/>
              <a:gd name="T10" fmla="*/ 0 60000 65536"/>
              <a:gd name="T11" fmla="*/ 0 60000 65536"/>
              <a:gd name="T12" fmla="*/ 0 w 59"/>
              <a:gd name="T13" fmla="*/ 0 h 106"/>
              <a:gd name="T14" fmla="*/ 59 w 59"/>
              <a:gd name="T15" fmla="*/ 106 h 106"/>
            </a:gdLst>
            <a:ahLst/>
            <a:cxnLst>
              <a:cxn ang="T8">
                <a:pos x="T0" y="T1"/>
              </a:cxn>
              <a:cxn ang="T9">
                <a:pos x="T2" y="T3"/>
              </a:cxn>
              <a:cxn ang="T10">
                <a:pos x="T4" y="T5"/>
              </a:cxn>
              <a:cxn ang="T11">
                <a:pos x="T6" y="T7"/>
              </a:cxn>
            </a:cxnLst>
            <a:rect l="T12" t="T13" r="T14" b="T15"/>
            <a:pathLst>
              <a:path w="59" h="106">
                <a:moveTo>
                  <a:pt x="0" y="18"/>
                </a:moveTo>
                <a:lnTo>
                  <a:pt x="59" y="106"/>
                </a:lnTo>
                <a:lnTo>
                  <a:pt x="51" y="0"/>
                </a:lnTo>
                <a:lnTo>
                  <a:pt x="0"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662" name="Line 1302"/>
          <p:cNvSpPr>
            <a:spLocks noChangeShapeType="1"/>
          </p:cNvSpPr>
          <p:nvPr/>
        </p:nvSpPr>
        <p:spPr bwMode="auto">
          <a:xfrm flipV="1">
            <a:off x="7278688" y="8794750"/>
            <a:ext cx="217487" cy="584200"/>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663" name="Freeform 1303"/>
          <p:cNvSpPr>
            <a:spLocks/>
          </p:cNvSpPr>
          <p:nvPr/>
        </p:nvSpPr>
        <p:spPr bwMode="auto">
          <a:xfrm>
            <a:off x="7443788" y="8670925"/>
            <a:ext cx="96837" cy="168275"/>
          </a:xfrm>
          <a:custGeom>
            <a:avLst/>
            <a:gdLst>
              <a:gd name="T0" fmla="*/ 2147483647 w 61"/>
              <a:gd name="T1" fmla="*/ 2147483647 h 106"/>
              <a:gd name="T2" fmla="*/ 2147483647 w 61"/>
              <a:gd name="T3" fmla="*/ 0 h 106"/>
              <a:gd name="T4" fmla="*/ 0 w 61"/>
              <a:gd name="T5" fmla="*/ 2147483647 h 106"/>
              <a:gd name="T6" fmla="*/ 2147483647 w 61"/>
              <a:gd name="T7" fmla="*/ 2147483647 h 106"/>
              <a:gd name="T8" fmla="*/ 0 60000 65536"/>
              <a:gd name="T9" fmla="*/ 0 60000 65536"/>
              <a:gd name="T10" fmla="*/ 0 60000 65536"/>
              <a:gd name="T11" fmla="*/ 0 60000 65536"/>
              <a:gd name="T12" fmla="*/ 0 w 61"/>
              <a:gd name="T13" fmla="*/ 0 h 106"/>
              <a:gd name="T14" fmla="*/ 61 w 61"/>
              <a:gd name="T15" fmla="*/ 106 h 106"/>
            </a:gdLst>
            <a:ahLst/>
            <a:cxnLst>
              <a:cxn ang="T8">
                <a:pos x="T0" y="T1"/>
              </a:cxn>
              <a:cxn ang="T9">
                <a:pos x="T2" y="T3"/>
              </a:cxn>
              <a:cxn ang="T10">
                <a:pos x="T4" y="T5"/>
              </a:cxn>
              <a:cxn ang="T11">
                <a:pos x="T6" y="T7"/>
              </a:cxn>
            </a:cxnLst>
            <a:rect l="T12" t="T13" r="T14" b="T15"/>
            <a:pathLst>
              <a:path w="61" h="106">
                <a:moveTo>
                  <a:pt x="52" y="106"/>
                </a:moveTo>
                <a:lnTo>
                  <a:pt x="61" y="0"/>
                </a:lnTo>
                <a:lnTo>
                  <a:pt x="0" y="87"/>
                </a:lnTo>
                <a:lnTo>
                  <a:pt x="52" y="10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664" name="Line 1304"/>
          <p:cNvSpPr>
            <a:spLocks noChangeShapeType="1"/>
          </p:cNvSpPr>
          <p:nvPr/>
        </p:nvSpPr>
        <p:spPr bwMode="auto">
          <a:xfrm flipV="1">
            <a:off x="6053138" y="8853488"/>
            <a:ext cx="107950" cy="177800"/>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665" name="Freeform 1305"/>
          <p:cNvSpPr>
            <a:spLocks/>
          </p:cNvSpPr>
          <p:nvPr/>
        </p:nvSpPr>
        <p:spPr bwMode="auto">
          <a:xfrm>
            <a:off x="6105525" y="8742363"/>
            <a:ext cx="123825" cy="160337"/>
          </a:xfrm>
          <a:custGeom>
            <a:avLst/>
            <a:gdLst>
              <a:gd name="T0" fmla="*/ 2147483647 w 78"/>
              <a:gd name="T1" fmla="*/ 2147483647 h 101"/>
              <a:gd name="T2" fmla="*/ 2147483647 w 78"/>
              <a:gd name="T3" fmla="*/ 0 h 101"/>
              <a:gd name="T4" fmla="*/ 0 w 78"/>
              <a:gd name="T5" fmla="*/ 2147483647 h 101"/>
              <a:gd name="T6" fmla="*/ 2147483647 w 78"/>
              <a:gd name="T7" fmla="*/ 2147483647 h 101"/>
              <a:gd name="T8" fmla="*/ 0 60000 65536"/>
              <a:gd name="T9" fmla="*/ 0 60000 65536"/>
              <a:gd name="T10" fmla="*/ 0 60000 65536"/>
              <a:gd name="T11" fmla="*/ 0 60000 65536"/>
              <a:gd name="T12" fmla="*/ 0 w 78"/>
              <a:gd name="T13" fmla="*/ 0 h 101"/>
              <a:gd name="T14" fmla="*/ 78 w 78"/>
              <a:gd name="T15" fmla="*/ 101 h 101"/>
            </a:gdLst>
            <a:ahLst/>
            <a:cxnLst>
              <a:cxn ang="T8">
                <a:pos x="T0" y="T1"/>
              </a:cxn>
              <a:cxn ang="T9">
                <a:pos x="T2" y="T3"/>
              </a:cxn>
              <a:cxn ang="T10">
                <a:pos x="T4" y="T5"/>
              </a:cxn>
              <a:cxn ang="T11">
                <a:pos x="T6" y="T7"/>
              </a:cxn>
            </a:cxnLst>
            <a:rect l="T12" t="T13" r="T14" b="T15"/>
            <a:pathLst>
              <a:path w="78" h="101">
                <a:moveTo>
                  <a:pt x="47" y="101"/>
                </a:moveTo>
                <a:lnTo>
                  <a:pt x="78" y="0"/>
                </a:lnTo>
                <a:lnTo>
                  <a:pt x="0" y="73"/>
                </a:lnTo>
                <a:lnTo>
                  <a:pt x="47"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grpSp>
        <p:nvGrpSpPr>
          <p:cNvPr id="15666" name="Group 1385"/>
          <p:cNvGrpSpPr>
            <a:grpSpLocks/>
          </p:cNvGrpSpPr>
          <p:nvPr/>
        </p:nvGrpSpPr>
        <p:grpSpPr bwMode="auto">
          <a:xfrm>
            <a:off x="2590800" y="152400"/>
            <a:ext cx="4244975" cy="3006725"/>
            <a:chOff x="2164" y="229"/>
            <a:chExt cx="2674" cy="1894"/>
          </a:xfrm>
        </p:grpSpPr>
        <p:sp>
          <p:nvSpPr>
            <p:cNvPr id="15822" name="Rectangle 784"/>
            <p:cNvSpPr>
              <a:spLocks noChangeArrowheads="1"/>
            </p:cNvSpPr>
            <p:nvPr/>
          </p:nvSpPr>
          <p:spPr bwMode="auto">
            <a:xfrm>
              <a:off x="4453" y="328"/>
              <a:ext cx="378" cy="14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23" name="Line 785"/>
            <p:cNvSpPr>
              <a:spLocks noChangeShapeType="1"/>
            </p:cNvSpPr>
            <p:nvPr/>
          </p:nvSpPr>
          <p:spPr bwMode="auto">
            <a:xfrm>
              <a:off x="4394" y="468"/>
              <a:ext cx="11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24" name="Line 786"/>
            <p:cNvSpPr>
              <a:spLocks noChangeShapeType="1"/>
            </p:cNvSpPr>
            <p:nvPr/>
          </p:nvSpPr>
          <p:spPr bwMode="auto">
            <a:xfrm>
              <a:off x="3515" y="1101"/>
              <a:ext cx="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25" name="Line 787"/>
            <p:cNvSpPr>
              <a:spLocks noChangeShapeType="1"/>
            </p:cNvSpPr>
            <p:nvPr/>
          </p:nvSpPr>
          <p:spPr bwMode="auto">
            <a:xfrm>
              <a:off x="3515" y="1214"/>
              <a:ext cx="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26" name="Line 788"/>
            <p:cNvSpPr>
              <a:spLocks noChangeShapeType="1"/>
            </p:cNvSpPr>
            <p:nvPr/>
          </p:nvSpPr>
          <p:spPr bwMode="auto">
            <a:xfrm>
              <a:off x="4833" y="333"/>
              <a:ext cx="1" cy="1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27" name="Rectangle 789"/>
            <p:cNvSpPr>
              <a:spLocks noChangeArrowheads="1"/>
            </p:cNvSpPr>
            <p:nvPr/>
          </p:nvSpPr>
          <p:spPr bwMode="auto">
            <a:xfrm>
              <a:off x="4672" y="340"/>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0</a:t>
              </a:r>
              <a:endParaRPr lang="en-US" smtClean="0">
                <a:solidFill>
                  <a:srgbClr val="000000"/>
                </a:solidFill>
              </a:endParaRPr>
            </a:p>
          </p:txBody>
        </p:sp>
        <p:sp>
          <p:nvSpPr>
            <p:cNvPr id="15828" name="Rectangle 790"/>
            <p:cNvSpPr>
              <a:spLocks noChangeArrowheads="1"/>
            </p:cNvSpPr>
            <p:nvPr/>
          </p:nvSpPr>
          <p:spPr bwMode="auto">
            <a:xfrm>
              <a:off x="4729" y="340"/>
              <a:ext cx="2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29" name="Rectangle 791"/>
            <p:cNvSpPr>
              <a:spLocks noChangeArrowheads="1"/>
            </p:cNvSpPr>
            <p:nvPr/>
          </p:nvSpPr>
          <p:spPr bwMode="auto">
            <a:xfrm>
              <a:off x="4757" y="340"/>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2</a:t>
              </a:r>
              <a:endParaRPr lang="en-US" smtClean="0">
                <a:solidFill>
                  <a:srgbClr val="000000"/>
                </a:solidFill>
              </a:endParaRPr>
            </a:p>
          </p:txBody>
        </p:sp>
        <p:sp>
          <p:nvSpPr>
            <p:cNvPr id="15830" name="Line 792"/>
            <p:cNvSpPr>
              <a:spLocks noChangeShapeType="1"/>
            </p:cNvSpPr>
            <p:nvPr/>
          </p:nvSpPr>
          <p:spPr bwMode="auto">
            <a:xfrm>
              <a:off x="4833" y="333"/>
              <a:ext cx="1" cy="1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31" name="Line 793"/>
            <p:cNvSpPr>
              <a:spLocks noChangeShapeType="1"/>
            </p:cNvSpPr>
            <p:nvPr/>
          </p:nvSpPr>
          <p:spPr bwMode="auto">
            <a:xfrm>
              <a:off x="4833" y="333"/>
              <a:ext cx="1" cy="1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32" name="Line 794"/>
            <p:cNvSpPr>
              <a:spLocks noChangeShapeType="1"/>
            </p:cNvSpPr>
            <p:nvPr/>
          </p:nvSpPr>
          <p:spPr bwMode="auto">
            <a:xfrm>
              <a:off x="4833" y="333"/>
              <a:ext cx="1" cy="1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33" name="Line 795"/>
            <p:cNvSpPr>
              <a:spLocks noChangeShapeType="1"/>
            </p:cNvSpPr>
            <p:nvPr/>
          </p:nvSpPr>
          <p:spPr bwMode="auto">
            <a:xfrm>
              <a:off x="4833" y="333"/>
              <a:ext cx="1" cy="1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34" name="Freeform 796"/>
            <p:cNvSpPr>
              <a:spLocks/>
            </p:cNvSpPr>
            <p:nvPr/>
          </p:nvSpPr>
          <p:spPr bwMode="auto">
            <a:xfrm>
              <a:off x="4453" y="333"/>
              <a:ext cx="380" cy="135"/>
            </a:xfrm>
            <a:custGeom>
              <a:avLst/>
              <a:gdLst>
                <a:gd name="T0" fmla="*/ 0 w 380"/>
                <a:gd name="T1" fmla="*/ 0 h 135"/>
                <a:gd name="T2" fmla="*/ 0 w 380"/>
                <a:gd name="T3" fmla="*/ 135 h 135"/>
                <a:gd name="T4" fmla="*/ 380 w 380"/>
                <a:gd name="T5" fmla="*/ 135 h 135"/>
                <a:gd name="T6" fmla="*/ 0 60000 65536"/>
                <a:gd name="T7" fmla="*/ 0 60000 65536"/>
                <a:gd name="T8" fmla="*/ 0 60000 65536"/>
                <a:gd name="T9" fmla="*/ 0 w 380"/>
                <a:gd name="T10" fmla="*/ 0 h 135"/>
                <a:gd name="T11" fmla="*/ 380 w 380"/>
                <a:gd name="T12" fmla="*/ 135 h 135"/>
              </a:gdLst>
              <a:ahLst/>
              <a:cxnLst>
                <a:cxn ang="T6">
                  <a:pos x="T0" y="T1"/>
                </a:cxn>
                <a:cxn ang="T7">
                  <a:pos x="T2" y="T3"/>
                </a:cxn>
                <a:cxn ang="T8">
                  <a:pos x="T4" y="T5"/>
                </a:cxn>
              </a:cxnLst>
              <a:rect l="T9" t="T10" r="T11" b="T12"/>
              <a:pathLst>
                <a:path w="380" h="135">
                  <a:moveTo>
                    <a:pt x="0" y="0"/>
                  </a:moveTo>
                  <a:lnTo>
                    <a:pt x="0" y="135"/>
                  </a:lnTo>
                  <a:lnTo>
                    <a:pt x="380" y="13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35" name="Line 797"/>
            <p:cNvSpPr>
              <a:spLocks noChangeShapeType="1"/>
            </p:cNvSpPr>
            <p:nvPr/>
          </p:nvSpPr>
          <p:spPr bwMode="auto">
            <a:xfrm flipH="1">
              <a:off x="4453" y="333"/>
              <a:ext cx="380"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36" name="Freeform 798"/>
            <p:cNvSpPr>
              <a:spLocks/>
            </p:cNvSpPr>
            <p:nvPr/>
          </p:nvSpPr>
          <p:spPr bwMode="auto">
            <a:xfrm>
              <a:off x="4476" y="359"/>
              <a:ext cx="149" cy="73"/>
            </a:xfrm>
            <a:custGeom>
              <a:avLst/>
              <a:gdLst>
                <a:gd name="T0" fmla="*/ 0 w 149"/>
                <a:gd name="T1" fmla="*/ 73 h 73"/>
                <a:gd name="T2" fmla="*/ 41 w 149"/>
                <a:gd name="T3" fmla="*/ 0 h 73"/>
                <a:gd name="T4" fmla="*/ 149 w 149"/>
                <a:gd name="T5" fmla="*/ 0 h 73"/>
                <a:gd name="T6" fmla="*/ 107 w 149"/>
                <a:gd name="T7" fmla="*/ 73 h 73"/>
                <a:gd name="T8" fmla="*/ 0 w 149"/>
                <a:gd name="T9" fmla="*/ 73 h 73"/>
                <a:gd name="T10" fmla="*/ 0 60000 65536"/>
                <a:gd name="T11" fmla="*/ 0 60000 65536"/>
                <a:gd name="T12" fmla="*/ 0 60000 65536"/>
                <a:gd name="T13" fmla="*/ 0 60000 65536"/>
                <a:gd name="T14" fmla="*/ 0 60000 65536"/>
                <a:gd name="T15" fmla="*/ 0 w 149"/>
                <a:gd name="T16" fmla="*/ 0 h 73"/>
                <a:gd name="T17" fmla="*/ 149 w 149"/>
                <a:gd name="T18" fmla="*/ 73 h 73"/>
              </a:gdLst>
              <a:ahLst/>
              <a:cxnLst>
                <a:cxn ang="T10">
                  <a:pos x="T0" y="T1"/>
                </a:cxn>
                <a:cxn ang="T11">
                  <a:pos x="T2" y="T3"/>
                </a:cxn>
                <a:cxn ang="T12">
                  <a:pos x="T4" y="T5"/>
                </a:cxn>
                <a:cxn ang="T13">
                  <a:pos x="T6" y="T7"/>
                </a:cxn>
                <a:cxn ang="T14">
                  <a:pos x="T8" y="T9"/>
                </a:cxn>
              </a:cxnLst>
              <a:rect l="T15" t="T16" r="T17" b="T18"/>
              <a:pathLst>
                <a:path w="149" h="73">
                  <a:moveTo>
                    <a:pt x="0" y="73"/>
                  </a:moveTo>
                  <a:lnTo>
                    <a:pt x="41" y="0"/>
                  </a:lnTo>
                  <a:lnTo>
                    <a:pt x="149" y="0"/>
                  </a:lnTo>
                  <a:lnTo>
                    <a:pt x="107" y="73"/>
                  </a:lnTo>
                  <a:lnTo>
                    <a:pt x="0" y="7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37" name="Freeform 799"/>
            <p:cNvSpPr>
              <a:spLocks/>
            </p:cNvSpPr>
            <p:nvPr/>
          </p:nvSpPr>
          <p:spPr bwMode="auto">
            <a:xfrm>
              <a:off x="4453" y="333"/>
              <a:ext cx="186" cy="135"/>
            </a:xfrm>
            <a:custGeom>
              <a:avLst/>
              <a:gdLst>
                <a:gd name="T0" fmla="*/ 0 w 186"/>
                <a:gd name="T1" fmla="*/ 0 h 135"/>
                <a:gd name="T2" fmla="*/ 0 w 186"/>
                <a:gd name="T3" fmla="*/ 135 h 135"/>
                <a:gd name="T4" fmla="*/ 186 w 186"/>
                <a:gd name="T5" fmla="*/ 135 h 135"/>
                <a:gd name="T6" fmla="*/ 0 60000 65536"/>
                <a:gd name="T7" fmla="*/ 0 60000 65536"/>
                <a:gd name="T8" fmla="*/ 0 60000 65536"/>
                <a:gd name="T9" fmla="*/ 0 w 186"/>
                <a:gd name="T10" fmla="*/ 0 h 135"/>
                <a:gd name="T11" fmla="*/ 186 w 186"/>
                <a:gd name="T12" fmla="*/ 135 h 135"/>
              </a:gdLst>
              <a:ahLst/>
              <a:cxnLst>
                <a:cxn ang="T6">
                  <a:pos x="T0" y="T1"/>
                </a:cxn>
                <a:cxn ang="T7">
                  <a:pos x="T2" y="T3"/>
                </a:cxn>
                <a:cxn ang="T8">
                  <a:pos x="T4" y="T5"/>
                </a:cxn>
              </a:cxnLst>
              <a:rect l="T9" t="T10" r="T11" b="T12"/>
              <a:pathLst>
                <a:path w="186" h="135">
                  <a:moveTo>
                    <a:pt x="0" y="0"/>
                  </a:moveTo>
                  <a:lnTo>
                    <a:pt x="0" y="135"/>
                  </a:lnTo>
                  <a:lnTo>
                    <a:pt x="186" y="13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38" name="Line 800"/>
            <p:cNvSpPr>
              <a:spLocks noChangeShapeType="1"/>
            </p:cNvSpPr>
            <p:nvPr/>
          </p:nvSpPr>
          <p:spPr bwMode="auto">
            <a:xfrm flipH="1">
              <a:off x="4453" y="333"/>
              <a:ext cx="18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39" name="Line 801"/>
            <p:cNvSpPr>
              <a:spLocks noChangeShapeType="1"/>
            </p:cNvSpPr>
            <p:nvPr/>
          </p:nvSpPr>
          <p:spPr bwMode="auto">
            <a:xfrm>
              <a:off x="4639" y="333"/>
              <a:ext cx="1" cy="1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40" name="Rectangle 802"/>
            <p:cNvSpPr>
              <a:spLocks noChangeArrowheads="1"/>
            </p:cNvSpPr>
            <p:nvPr/>
          </p:nvSpPr>
          <p:spPr bwMode="auto">
            <a:xfrm>
              <a:off x="2520" y="970"/>
              <a:ext cx="8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M</a:t>
              </a:r>
              <a:endParaRPr lang="en-US" smtClean="0">
                <a:solidFill>
                  <a:srgbClr val="000000"/>
                </a:solidFill>
              </a:endParaRPr>
            </a:p>
          </p:txBody>
        </p:sp>
        <p:sp>
          <p:nvSpPr>
            <p:cNvPr id="15841" name="Rectangle 803"/>
            <p:cNvSpPr>
              <a:spLocks noChangeArrowheads="1"/>
            </p:cNvSpPr>
            <p:nvPr/>
          </p:nvSpPr>
          <p:spPr bwMode="auto">
            <a:xfrm>
              <a:off x="2605" y="970"/>
              <a:ext cx="3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42" name="Rectangle 804"/>
            <p:cNvSpPr>
              <a:spLocks noChangeArrowheads="1"/>
            </p:cNvSpPr>
            <p:nvPr/>
          </p:nvSpPr>
          <p:spPr bwMode="auto">
            <a:xfrm>
              <a:off x="2639" y="970"/>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1</a:t>
              </a:r>
              <a:endParaRPr lang="en-US" smtClean="0">
                <a:solidFill>
                  <a:srgbClr val="000000"/>
                </a:solidFill>
              </a:endParaRPr>
            </a:p>
          </p:txBody>
        </p:sp>
        <p:sp>
          <p:nvSpPr>
            <p:cNvPr id="15843" name="Rectangle 805"/>
            <p:cNvSpPr>
              <a:spLocks noChangeArrowheads="1"/>
            </p:cNvSpPr>
            <p:nvPr/>
          </p:nvSpPr>
          <p:spPr bwMode="auto">
            <a:xfrm>
              <a:off x="2696" y="970"/>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0</a:t>
              </a:r>
              <a:endParaRPr lang="en-US" smtClean="0">
                <a:solidFill>
                  <a:srgbClr val="000000"/>
                </a:solidFill>
              </a:endParaRPr>
            </a:p>
          </p:txBody>
        </p:sp>
        <p:sp>
          <p:nvSpPr>
            <p:cNvPr id="15844" name="Rectangle 806"/>
            <p:cNvSpPr>
              <a:spLocks noChangeArrowheads="1"/>
            </p:cNvSpPr>
            <p:nvPr/>
          </p:nvSpPr>
          <p:spPr bwMode="auto">
            <a:xfrm>
              <a:off x="2754" y="970"/>
              <a:ext cx="52"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x</a:t>
              </a:r>
              <a:endParaRPr lang="en-US" smtClean="0">
                <a:solidFill>
                  <a:srgbClr val="000000"/>
                </a:solidFill>
              </a:endParaRPr>
            </a:p>
          </p:txBody>
        </p:sp>
        <p:sp>
          <p:nvSpPr>
            <p:cNvPr id="15845" name="Rectangle 807"/>
            <p:cNvSpPr>
              <a:spLocks noChangeArrowheads="1"/>
            </p:cNvSpPr>
            <p:nvPr/>
          </p:nvSpPr>
          <p:spPr bwMode="auto">
            <a:xfrm>
              <a:off x="2805" y="970"/>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1</a:t>
              </a:r>
              <a:endParaRPr lang="en-US" smtClean="0">
                <a:solidFill>
                  <a:srgbClr val="000000"/>
                </a:solidFill>
              </a:endParaRPr>
            </a:p>
          </p:txBody>
        </p:sp>
        <p:sp>
          <p:nvSpPr>
            <p:cNvPr id="15846" name="Rectangle 808"/>
            <p:cNvSpPr>
              <a:spLocks noChangeArrowheads="1"/>
            </p:cNvSpPr>
            <p:nvPr/>
          </p:nvSpPr>
          <p:spPr bwMode="auto">
            <a:xfrm>
              <a:off x="2862" y="970"/>
              <a:ext cx="2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47" name="Rectangle 809"/>
            <p:cNvSpPr>
              <a:spLocks noChangeArrowheads="1"/>
            </p:cNvSpPr>
            <p:nvPr/>
          </p:nvSpPr>
          <p:spPr bwMode="auto">
            <a:xfrm>
              <a:off x="2890" y="970"/>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2</a:t>
              </a:r>
              <a:endParaRPr lang="en-US" smtClean="0">
                <a:solidFill>
                  <a:srgbClr val="000000"/>
                </a:solidFill>
              </a:endParaRPr>
            </a:p>
          </p:txBody>
        </p:sp>
        <p:sp>
          <p:nvSpPr>
            <p:cNvPr id="15848" name="Rectangle 811"/>
            <p:cNvSpPr>
              <a:spLocks noChangeArrowheads="1"/>
            </p:cNvSpPr>
            <p:nvPr/>
          </p:nvSpPr>
          <p:spPr bwMode="auto">
            <a:xfrm>
              <a:off x="2947" y="970"/>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5</a:t>
              </a:r>
              <a:endParaRPr lang="en-US" smtClean="0">
                <a:solidFill>
                  <a:srgbClr val="000000"/>
                </a:solidFill>
              </a:endParaRPr>
            </a:p>
          </p:txBody>
        </p:sp>
        <p:sp>
          <p:nvSpPr>
            <p:cNvPr id="15849" name="Line 812"/>
            <p:cNvSpPr>
              <a:spLocks noChangeShapeType="1"/>
            </p:cNvSpPr>
            <p:nvPr/>
          </p:nvSpPr>
          <p:spPr bwMode="auto">
            <a:xfrm flipV="1">
              <a:off x="2227" y="565"/>
              <a:ext cx="1" cy="3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50" name="Line 813"/>
            <p:cNvSpPr>
              <a:spLocks noChangeShapeType="1"/>
            </p:cNvSpPr>
            <p:nvPr/>
          </p:nvSpPr>
          <p:spPr bwMode="auto">
            <a:xfrm flipV="1">
              <a:off x="3321" y="248"/>
              <a:ext cx="33" cy="8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51" name="Freeform 814"/>
            <p:cNvSpPr>
              <a:spLocks/>
            </p:cNvSpPr>
            <p:nvPr/>
          </p:nvSpPr>
          <p:spPr bwMode="auto">
            <a:xfrm>
              <a:off x="3309" y="253"/>
              <a:ext cx="57" cy="73"/>
            </a:xfrm>
            <a:custGeom>
              <a:avLst/>
              <a:gdLst>
                <a:gd name="T0" fmla="*/ 762 w 24"/>
                <a:gd name="T1" fmla="*/ 454 h 31"/>
                <a:gd name="T2" fmla="*/ 762 w 24"/>
                <a:gd name="T3" fmla="*/ 365 h 31"/>
                <a:gd name="T4" fmla="*/ 739 w 24"/>
                <a:gd name="T5" fmla="*/ 271 h 31"/>
                <a:gd name="T6" fmla="*/ 29 w 24"/>
                <a:gd name="T7" fmla="*/ 339 h 31"/>
                <a:gd name="T8" fmla="*/ 0 w 24"/>
                <a:gd name="T9" fmla="*/ 433 h 31"/>
                <a:gd name="T10" fmla="*/ 0 w 24"/>
                <a:gd name="T11" fmla="*/ 520 h 31"/>
                <a:gd name="T12" fmla="*/ 739 w 24"/>
                <a:gd name="T13" fmla="*/ 638 h 31"/>
                <a:gd name="T14" fmla="*/ 762 w 24"/>
                <a:gd name="T15" fmla="*/ 549 h 31"/>
                <a:gd name="T16" fmla="*/ 762 w 24"/>
                <a:gd name="T17" fmla="*/ 454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4" y="15"/>
                  </a:moveTo>
                  <a:cubicBezTo>
                    <a:pt x="24" y="12"/>
                    <a:pt x="24" y="12"/>
                    <a:pt x="24" y="12"/>
                  </a:cubicBezTo>
                  <a:cubicBezTo>
                    <a:pt x="23" y="9"/>
                    <a:pt x="23" y="9"/>
                    <a:pt x="23" y="9"/>
                  </a:cubicBezTo>
                  <a:cubicBezTo>
                    <a:pt x="18" y="0"/>
                    <a:pt x="5" y="1"/>
                    <a:pt x="1" y="11"/>
                  </a:cubicBezTo>
                  <a:cubicBezTo>
                    <a:pt x="0" y="14"/>
                    <a:pt x="0" y="14"/>
                    <a:pt x="0" y="14"/>
                  </a:cubicBezTo>
                  <a:cubicBezTo>
                    <a:pt x="0" y="17"/>
                    <a:pt x="0" y="17"/>
                    <a:pt x="0" y="17"/>
                  </a:cubicBezTo>
                  <a:cubicBezTo>
                    <a:pt x="2" y="29"/>
                    <a:pt x="17" y="31"/>
                    <a:pt x="23" y="21"/>
                  </a:cubicBezTo>
                  <a:cubicBezTo>
                    <a:pt x="24" y="18"/>
                    <a:pt x="24" y="18"/>
                    <a:pt x="24" y="18"/>
                  </a:cubicBezTo>
                  <a:cubicBezTo>
                    <a:pt x="24" y="15"/>
                    <a:pt x="24" y="15"/>
                    <a:pt x="24" y="15"/>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52" name="Line 815"/>
            <p:cNvSpPr>
              <a:spLocks noChangeShapeType="1"/>
            </p:cNvSpPr>
            <p:nvPr/>
          </p:nvSpPr>
          <p:spPr bwMode="auto">
            <a:xfrm>
              <a:off x="2227" y="340"/>
              <a:ext cx="1" cy="22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53" name="Rectangle 816"/>
            <p:cNvSpPr>
              <a:spLocks noChangeArrowheads="1"/>
            </p:cNvSpPr>
            <p:nvPr/>
          </p:nvSpPr>
          <p:spPr bwMode="auto">
            <a:xfrm>
              <a:off x="3384" y="229"/>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5</a:t>
              </a:r>
              <a:endParaRPr lang="en-US" smtClean="0">
                <a:solidFill>
                  <a:srgbClr val="000000"/>
                </a:solidFill>
              </a:endParaRPr>
            </a:p>
          </p:txBody>
        </p:sp>
        <p:sp>
          <p:nvSpPr>
            <p:cNvPr id="15854" name="Rectangle 817"/>
            <p:cNvSpPr>
              <a:spLocks noChangeArrowheads="1"/>
            </p:cNvSpPr>
            <p:nvPr/>
          </p:nvSpPr>
          <p:spPr bwMode="auto">
            <a:xfrm>
              <a:off x="3441" y="229"/>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H</a:t>
              </a:r>
              <a:endParaRPr lang="en-US" smtClean="0">
                <a:solidFill>
                  <a:srgbClr val="000000"/>
                </a:solidFill>
              </a:endParaRPr>
            </a:p>
          </p:txBody>
        </p:sp>
        <p:sp>
          <p:nvSpPr>
            <p:cNvPr id="15855" name="Rectangle 818"/>
            <p:cNvSpPr>
              <a:spLocks noChangeArrowheads="1"/>
            </p:cNvSpPr>
            <p:nvPr/>
          </p:nvSpPr>
          <p:spPr bwMode="auto">
            <a:xfrm>
              <a:off x="3515" y="229"/>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7</a:t>
              </a:r>
              <a:endParaRPr lang="en-US" smtClean="0">
                <a:solidFill>
                  <a:srgbClr val="000000"/>
                </a:solidFill>
              </a:endParaRPr>
            </a:p>
          </p:txBody>
        </p:sp>
        <p:sp>
          <p:nvSpPr>
            <p:cNvPr id="15856" name="Rectangle 819"/>
            <p:cNvSpPr>
              <a:spLocks noChangeArrowheads="1"/>
            </p:cNvSpPr>
            <p:nvPr/>
          </p:nvSpPr>
          <p:spPr bwMode="auto">
            <a:xfrm>
              <a:off x="3572" y="229"/>
              <a:ext cx="3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57" name="Rectangle 820"/>
            <p:cNvSpPr>
              <a:spLocks noChangeArrowheads="1"/>
            </p:cNvSpPr>
            <p:nvPr/>
          </p:nvSpPr>
          <p:spPr bwMode="auto">
            <a:xfrm>
              <a:off x="3607" y="229"/>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5</a:t>
              </a:r>
              <a:endParaRPr lang="en-US" smtClean="0">
                <a:solidFill>
                  <a:srgbClr val="000000"/>
                </a:solidFill>
              </a:endParaRPr>
            </a:p>
          </p:txBody>
        </p:sp>
        <p:sp>
          <p:nvSpPr>
            <p:cNvPr id="15858" name="Rectangle 821"/>
            <p:cNvSpPr>
              <a:spLocks noChangeArrowheads="1"/>
            </p:cNvSpPr>
            <p:nvPr/>
          </p:nvSpPr>
          <p:spPr bwMode="auto">
            <a:xfrm>
              <a:off x="3664" y="229"/>
              <a:ext cx="2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59" name="Rectangle 822"/>
            <p:cNvSpPr>
              <a:spLocks noChangeArrowheads="1"/>
            </p:cNvSpPr>
            <p:nvPr/>
          </p:nvSpPr>
          <p:spPr bwMode="auto">
            <a:xfrm>
              <a:off x="3692" y="229"/>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5</a:t>
              </a:r>
              <a:endParaRPr lang="en-US" smtClean="0">
                <a:solidFill>
                  <a:srgbClr val="000000"/>
                </a:solidFill>
              </a:endParaRPr>
            </a:p>
          </p:txBody>
        </p:sp>
        <p:sp>
          <p:nvSpPr>
            <p:cNvPr id="15860" name="Rectangle 823"/>
            <p:cNvSpPr>
              <a:spLocks noChangeArrowheads="1"/>
            </p:cNvSpPr>
            <p:nvPr/>
          </p:nvSpPr>
          <p:spPr bwMode="auto">
            <a:xfrm>
              <a:off x="3749" y="229"/>
              <a:ext cx="2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61" name="Rectangle 824"/>
            <p:cNvSpPr>
              <a:spLocks noChangeArrowheads="1"/>
            </p:cNvSpPr>
            <p:nvPr/>
          </p:nvSpPr>
          <p:spPr bwMode="auto">
            <a:xfrm>
              <a:off x="3778" y="229"/>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0</a:t>
              </a:r>
              <a:endParaRPr lang="en-US" smtClean="0">
                <a:solidFill>
                  <a:srgbClr val="000000"/>
                </a:solidFill>
              </a:endParaRPr>
            </a:p>
          </p:txBody>
        </p:sp>
        <p:sp>
          <p:nvSpPr>
            <p:cNvPr id="15862" name="Rectangle 825"/>
            <p:cNvSpPr>
              <a:spLocks noChangeArrowheads="1"/>
            </p:cNvSpPr>
            <p:nvPr/>
          </p:nvSpPr>
          <p:spPr bwMode="auto">
            <a:xfrm>
              <a:off x="3835" y="229"/>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1</a:t>
              </a:r>
              <a:endParaRPr lang="en-US" smtClean="0">
                <a:solidFill>
                  <a:srgbClr val="000000"/>
                </a:solidFill>
              </a:endParaRPr>
            </a:p>
          </p:txBody>
        </p:sp>
        <p:sp>
          <p:nvSpPr>
            <p:cNvPr id="15863" name="Rectangle 826"/>
            <p:cNvSpPr>
              <a:spLocks noChangeArrowheads="1"/>
            </p:cNvSpPr>
            <p:nvPr/>
          </p:nvSpPr>
          <p:spPr bwMode="auto">
            <a:xfrm>
              <a:off x="3892" y="229"/>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2</a:t>
              </a:r>
              <a:endParaRPr lang="en-US" smtClean="0">
                <a:solidFill>
                  <a:srgbClr val="000000"/>
                </a:solidFill>
              </a:endParaRPr>
            </a:p>
          </p:txBody>
        </p:sp>
        <p:sp>
          <p:nvSpPr>
            <p:cNvPr id="15864" name="Rectangle 827"/>
            <p:cNvSpPr>
              <a:spLocks noChangeArrowheads="1"/>
            </p:cNvSpPr>
            <p:nvPr/>
          </p:nvSpPr>
          <p:spPr bwMode="auto">
            <a:xfrm>
              <a:off x="3949" y="229"/>
              <a:ext cx="3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65" name="Rectangle 828"/>
            <p:cNvSpPr>
              <a:spLocks noChangeArrowheads="1"/>
            </p:cNvSpPr>
            <p:nvPr/>
          </p:nvSpPr>
          <p:spPr bwMode="auto">
            <a:xfrm>
              <a:off x="2646" y="281"/>
              <a:ext cx="5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66" name="Rectangle 829"/>
            <p:cNvSpPr>
              <a:spLocks noChangeArrowheads="1"/>
            </p:cNvSpPr>
            <p:nvPr/>
          </p:nvSpPr>
          <p:spPr bwMode="auto">
            <a:xfrm>
              <a:off x="2702" y="281"/>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0</a:t>
              </a:r>
              <a:endParaRPr lang="en-US" smtClean="0">
                <a:solidFill>
                  <a:srgbClr val="000000"/>
                </a:solidFill>
              </a:endParaRPr>
            </a:p>
          </p:txBody>
        </p:sp>
        <p:sp>
          <p:nvSpPr>
            <p:cNvPr id="15867" name="Rectangle 830"/>
            <p:cNvSpPr>
              <a:spLocks noChangeArrowheads="1"/>
            </p:cNvSpPr>
            <p:nvPr/>
          </p:nvSpPr>
          <p:spPr bwMode="auto">
            <a:xfrm>
              <a:off x="2759" y="281"/>
              <a:ext cx="2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68" name="Rectangle 831"/>
            <p:cNvSpPr>
              <a:spLocks noChangeArrowheads="1"/>
            </p:cNvSpPr>
            <p:nvPr/>
          </p:nvSpPr>
          <p:spPr bwMode="auto">
            <a:xfrm>
              <a:off x="2787" y="281"/>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2</a:t>
              </a:r>
              <a:endParaRPr lang="en-US" smtClean="0">
                <a:solidFill>
                  <a:srgbClr val="000000"/>
                </a:solidFill>
              </a:endParaRPr>
            </a:p>
          </p:txBody>
        </p:sp>
        <p:sp>
          <p:nvSpPr>
            <p:cNvPr id="15869" name="Line 832"/>
            <p:cNvSpPr>
              <a:spLocks noChangeShapeType="1"/>
            </p:cNvSpPr>
            <p:nvPr/>
          </p:nvSpPr>
          <p:spPr bwMode="auto">
            <a:xfrm flipH="1">
              <a:off x="2227" y="340"/>
              <a:ext cx="6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70" name="Line 833"/>
            <p:cNvSpPr>
              <a:spLocks noChangeShapeType="1"/>
            </p:cNvSpPr>
            <p:nvPr/>
          </p:nvSpPr>
          <p:spPr bwMode="auto">
            <a:xfrm flipV="1">
              <a:off x="2357" y="300"/>
              <a:ext cx="33" cy="8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71" name="Freeform 834"/>
            <p:cNvSpPr>
              <a:spLocks/>
            </p:cNvSpPr>
            <p:nvPr/>
          </p:nvSpPr>
          <p:spPr bwMode="auto">
            <a:xfrm>
              <a:off x="2346" y="305"/>
              <a:ext cx="56" cy="73"/>
            </a:xfrm>
            <a:custGeom>
              <a:avLst/>
              <a:gdLst>
                <a:gd name="T0" fmla="*/ 714 w 24"/>
                <a:gd name="T1" fmla="*/ 454 h 31"/>
                <a:gd name="T2" fmla="*/ 714 w 24"/>
                <a:gd name="T3" fmla="*/ 365 h 31"/>
                <a:gd name="T4" fmla="*/ 686 w 24"/>
                <a:gd name="T5" fmla="*/ 271 h 31"/>
                <a:gd name="T6" fmla="*/ 28 w 24"/>
                <a:gd name="T7" fmla="*/ 339 h 31"/>
                <a:gd name="T8" fmla="*/ 0 w 24"/>
                <a:gd name="T9" fmla="*/ 433 h 31"/>
                <a:gd name="T10" fmla="*/ 0 w 24"/>
                <a:gd name="T11" fmla="*/ 520 h 31"/>
                <a:gd name="T12" fmla="*/ 686 w 24"/>
                <a:gd name="T13" fmla="*/ 638 h 31"/>
                <a:gd name="T14" fmla="*/ 714 w 24"/>
                <a:gd name="T15" fmla="*/ 549 h 31"/>
                <a:gd name="T16" fmla="*/ 714 w 24"/>
                <a:gd name="T17" fmla="*/ 454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4" y="15"/>
                  </a:moveTo>
                  <a:cubicBezTo>
                    <a:pt x="24" y="12"/>
                    <a:pt x="24" y="12"/>
                    <a:pt x="24" y="12"/>
                  </a:cubicBezTo>
                  <a:cubicBezTo>
                    <a:pt x="23" y="9"/>
                    <a:pt x="23" y="9"/>
                    <a:pt x="23" y="9"/>
                  </a:cubicBezTo>
                  <a:cubicBezTo>
                    <a:pt x="18" y="0"/>
                    <a:pt x="4" y="1"/>
                    <a:pt x="1" y="11"/>
                  </a:cubicBezTo>
                  <a:cubicBezTo>
                    <a:pt x="0" y="14"/>
                    <a:pt x="0" y="14"/>
                    <a:pt x="0" y="14"/>
                  </a:cubicBezTo>
                  <a:cubicBezTo>
                    <a:pt x="0" y="17"/>
                    <a:pt x="0" y="17"/>
                    <a:pt x="0" y="17"/>
                  </a:cubicBezTo>
                  <a:cubicBezTo>
                    <a:pt x="2" y="28"/>
                    <a:pt x="17" y="31"/>
                    <a:pt x="23" y="21"/>
                  </a:cubicBezTo>
                  <a:cubicBezTo>
                    <a:pt x="24" y="18"/>
                    <a:pt x="24" y="18"/>
                    <a:pt x="24" y="18"/>
                  </a:cubicBezTo>
                  <a:cubicBezTo>
                    <a:pt x="24" y="15"/>
                    <a:pt x="24" y="15"/>
                    <a:pt x="24" y="15"/>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72" name="Rectangle 835"/>
            <p:cNvSpPr>
              <a:spLocks noChangeArrowheads="1"/>
            </p:cNvSpPr>
            <p:nvPr/>
          </p:nvSpPr>
          <p:spPr bwMode="auto">
            <a:xfrm>
              <a:off x="2420" y="281"/>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1</a:t>
              </a:r>
              <a:endParaRPr lang="en-US" smtClean="0">
                <a:solidFill>
                  <a:srgbClr val="000000"/>
                </a:solidFill>
              </a:endParaRPr>
            </a:p>
          </p:txBody>
        </p:sp>
        <p:sp>
          <p:nvSpPr>
            <p:cNvPr id="15873" name="Rectangle 836"/>
            <p:cNvSpPr>
              <a:spLocks noChangeArrowheads="1"/>
            </p:cNvSpPr>
            <p:nvPr/>
          </p:nvSpPr>
          <p:spPr bwMode="auto">
            <a:xfrm>
              <a:off x="2477" y="281"/>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5</a:t>
              </a:r>
              <a:endParaRPr lang="en-US" smtClean="0">
                <a:solidFill>
                  <a:srgbClr val="000000"/>
                </a:solidFill>
              </a:endParaRPr>
            </a:p>
          </p:txBody>
        </p:sp>
        <p:sp>
          <p:nvSpPr>
            <p:cNvPr id="15874" name="Rectangle 837"/>
            <p:cNvSpPr>
              <a:spLocks noChangeArrowheads="1"/>
            </p:cNvSpPr>
            <p:nvPr/>
          </p:nvSpPr>
          <p:spPr bwMode="auto">
            <a:xfrm>
              <a:off x="2534" y="281"/>
              <a:ext cx="2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75" name="Rectangle 838"/>
            <p:cNvSpPr>
              <a:spLocks noChangeArrowheads="1"/>
            </p:cNvSpPr>
            <p:nvPr/>
          </p:nvSpPr>
          <p:spPr bwMode="auto">
            <a:xfrm>
              <a:off x="2563" y="281"/>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9</a:t>
              </a:r>
              <a:endParaRPr lang="en-US" smtClean="0">
                <a:solidFill>
                  <a:srgbClr val="000000"/>
                </a:solidFill>
              </a:endParaRPr>
            </a:p>
          </p:txBody>
        </p:sp>
        <p:sp>
          <p:nvSpPr>
            <p:cNvPr id="15876" name="Rectangle 839"/>
            <p:cNvSpPr>
              <a:spLocks noChangeArrowheads="1"/>
            </p:cNvSpPr>
            <p:nvPr/>
          </p:nvSpPr>
          <p:spPr bwMode="auto">
            <a:xfrm>
              <a:off x="4202" y="584"/>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2</a:t>
              </a:r>
              <a:endParaRPr lang="en-US" smtClean="0">
                <a:solidFill>
                  <a:srgbClr val="000000"/>
                </a:solidFill>
              </a:endParaRPr>
            </a:p>
          </p:txBody>
        </p:sp>
        <p:sp>
          <p:nvSpPr>
            <p:cNvPr id="15877" name="Rectangle 840"/>
            <p:cNvSpPr>
              <a:spLocks noChangeArrowheads="1"/>
            </p:cNvSpPr>
            <p:nvPr/>
          </p:nvSpPr>
          <p:spPr bwMode="auto">
            <a:xfrm>
              <a:off x="4259" y="584"/>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5</a:t>
              </a:r>
              <a:endParaRPr lang="en-US" smtClean="0">
                <a:solidFill>
                  <a:srgbClr val="000000"/>
                </a:solidFill>
              </a:endParaRPr>
            </a:p>
          </p:txBody>
        </p:sp>
        <p:sp>
          <p:nvSpPr>
            <p:cNvPr id="15878" name="Rectangle 841"/>
            <p:cNvSpPr>
              <a:spLocks noChangeArrowheads="1"/>
            </p:cNvSpPr>
            <p:nvPr/>
          </p:nvSpPr>
          <p:spPr bwMode="auto">
            <a:xfrm>
              <a:off x="4316" y="584"/>
              <a:ext cx="5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79" name="Rectangle 842"/>
            <p:cNvSpPr>
              <a:spLocks noChangeArrowheads="1"/>
            </p:cNvSpPr>
            <p:nvPr/>
          </p:nvSpPr>
          <p:spPr bwMode="auto">
            <a:xfrm>
              <a:off x="4372" y="584"/>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0</a:t>
              </a:r>
              <a:endParaRPr lang="en-US" smtClean="0">
                <a:solidFill>
                  <a:srgbClr val="000000"/>
                </a:solidFill>
              </a:endParaRPr>
            </a:p>
          </p:txBody>
        </p:sp>
        <p:sp>
          <p:nvSpPr>
            <p:cNvPr id="15880" name="Rectangle 843"/>
            <p:cNvSpPr>
              <a:spLocks noChangeArrowheads="1"/>
            </p:cNvSpPr>
            <p:nvPr/>
          </p:nvSpPr>
          <p:spPr bwMode="auto">
            <a:xfrm>
              <a:off x="4429" y="584"/>
              <a:ext cx="2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5881" name="Rectangle 844"/>
            <p:cNvSpPr>
              <a:spLocks noChangeArrowheads="1"/>
            </p:cNvSpPr>
            <p:nvPr/>
          </p:nvSpPr>
          <p:spPr bwMode="auto">
            <a:xfrm>
              <a:off x="4458" y="584"/>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3</a:t>
              </a:r>
              <a:endParaRPr lang="en-US" smtClean="0">
                <a:solidFill>
                  <a:srgbClr val="000000"/>
                </a:solidFill>
              </a:endParaRPr>
            </a:p>
          </p:txBody>
        </p:sp>
        <p:sp>
          <p:nvSpPr>
            <p:cNvPr id="15882" name="Line 845"/>
            <p:cNvSpPr>
              <a:spLocks noChangeShapeType="1"/>
            </p:cNvSpPr>
            <p:nvPr/>
          </p:nvSpPr>
          <p:spPr bwMode="auto">
            <a:xfrm flipV="1">
              <a:off x="4368" y="695"/>
              <a:ext cx="1" cy="28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83" name="Line 846"/>
            <p:cNvSpPr>
              <a:spLocks noChangeShapeType="1"/>
            </p:cNvSpPr>
            <p:nvPr/>
          </p:nvSpPr>
          <p:spPr bwMode="auto">
            <a:xfrm>
              <a:off x="4368" y="468"/>
              <a:ext cx="1" cy="12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84" name="Freeform 847"/>
            <p:cNvSpPr>
              <a:spLocks/>
            </p:cNvSpPr>
            <p:nvPr/>
          </p:nvSpPr>
          <p:spPr bwMode="auto">
            <a:xfrm>
              <a:off x="2211" y="789"/>
              <a:ext cx="33" cy="97"/>
            </a:xfrm>
            <a:custGeom>
              <a:avLst/>
              <a:gdLst>
                <a:gd name="T0" fmla="*/ 16 w 33"/>
                <a:gd name="T1" fmla="*/ 97 h 97"/>
                <a:gd name="T2" fmla="*/ 0 w 33"/>
                <a:gd name="T3" fmla="*/ 0 h 97"/>
                <a:gd name="T4" fmla="*/ 33 w 33"/>
                <a:gd name="T5" fmla="*/ 0 h 97"/>
                <a:gd name="T6" fmla="*/ 16 w 33"/>
                <a:gd name="T7" fmla="*/ 97 h 97"/>
                <a:gd name="T8" fmla="*/ 0 60000 65536"/>
                <a:gd name="T9" fmla="*/ 0 60000 65536"/>
                <a:gd name="T10" fmla="*/ 0 60000 65536"/>
                <a:gd name="T11" fmla="*/ 0 60000 65536"/>
                <a:gd name="T12" fmla="*/ 0 w 33"/>
                <a:gd name="T13" fmla="*/ 0 h 97"/>
                <a:gd name="T14" fmla="*/ 33 w 33"/>
                <a:gd name="T15" fmla="*/ 97 h 97"/>
              </a:gdLst>
              <a:ahLst/>
              <a:cxnLst>
                <a:cxn ang="T8">
                  <a:pos x="T0" y="T1"/>
                </a:cxn>
                <a:cxn ang="T9">
                  <a:pos x="T2" y="T3"/>
                </a:cxn>
                <a:cxn ang="T10">
                  <a:pos x="T4" y="T5"/>
                </a:cxn>
                <a:cxn ang="T11">
                  <a:pos x="T6" y="T7"/>
                </a:cxn>
              </a:cxnLst>
              <a:rect l="T12" t="T13" r="T14" b="T15"/>
              <a:pathLst>
                <a:path w="33" h="97">
                  <a:moveTo>
                    <a:pt x="16" y="97"/>
                  </a:moveTo>
                  <a:lnTo>
                    <a:pt x="0" y="0"/>
                  </a:lnTo>
                  <a:lnTo>
                    <a:pt x="33" y="0"/>
                  </a:lnTo>
                  <a:lnTo>
                    <a:pt x="16"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85" name="Freeform 848"/>
            <p:cNvSpPr>
              <a:spLocks/>
            </p:cNvSpPr>
            <p:nvPr/>
          </p:nvSpPr>
          <p:spPr bwMode="auto">
            <a:xfrm>
              <a:off x="2211" y="789"/>
              <a:ext cx="33" cy="97"/>
            </a:xfrm>
            <a:custGeom>
              <a:avLst/>
              <a:gdLst>
                <a:gd name="T0" fmla="*/ 16 w 33"/>
                <a:gd name="T1" fmla="*/ 97 h 97"/>
                <a:gd name="T2" fmla="*/ 0 w 33"/>
                <a:gd name="T3" fmla="*/ 0 h 97"/>
                <a:gd name="T4" fmla="*/ 33 w 33"/>
                <a:gd name="T5" fmla="*/ 0 h 97"/>
                <a:gd name="T6" fmla="*/ 16 w 33"/>
                <a:gd name="T7" fmla="*/ 97 h 97"/>
                <a:gd name="T8" fmla="*/ 0 60000 65536"/>
                <a:gd name="T9" fmla="*/ 0 60000 65536"/>
                <a:gd name="T10" fmla="*/ 0 60000 65536"/>
                <a:gd name="T11" fmla="*/ 0 60000 65536"/>
                <a:gd name="T12" fmla="*/ 0 w 33"/>
                <a:gd name="T13" fmla="*/ 0 h 97"/>
                <a:gd name="T14" fmla="*/ 33 w 33"/>
                <a:gd name="T15" fmla="*/ 97 h 97"/>
              </a:gdLst>
              <a:ahLst/>
              <a:cxnLst>
                <a:cxn ang="T8">
                  <a:pos x="T0" y="T1"/>
                </a:cxn>
                <a:cxn ang="T9">
                  <a:pos x="T2" y="T3"/>
                </a:cxn>
                <a:cxn ang="T10">
                  <a:pos x="T4" y="T5"/>
                </a:cxn>
                <a:cxn ang="T11">
                  <a:pos x="T6" y="T7"/>
                </a:cxn>
              </a:cxnLst>
              <a:rect l="T12" t="T13" r="T14" b="T15"/>
              <a:pathLst>
                <a:path w="33" h="97">
                  <a:moveTo>
                    <a:pt x="16" y="97"/>
                  </a:moveTo>
                  <a:lnTo>
                    <a:pt x="0" y="0"/>
                  </a:lnTo>
                  <a:lnTo>
                    <a:pt x="33" y="0"/>
                  </a:lnTo>
                  <a:lnTo>
                    <a:pt x="16" y="97"/>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86" name="Freeform 849"/>
            <p:cNvSpPr>
              <a:spLocks/>
            </p:cNvSpPr>
            <p:nvPr/>
          </p:nvSpPr>
          <p:spPr bwMode="auto">
            <a:xfrm>
              <a:off x="2211" y="565"/>
              <a:ext cx="33" cy="97"/>
            </a:xfrm>
            <a:custGeom>
              <a:avLst/>
              <a:gdLst>
                <a:gd name="T0" fmla="*/ 16 w 33"/>
                <a:gd name="T1" fmla="*/ 0 h 97"/>
                <a:gd name="T2" fmla="*/ 33 w 33"/>
                <a:gd name="T3" fmla="*/ 97 h 97"/>
                <a:gd name="T4" fmla="*/ 0 w 33"/>
                <a:gd name="T5" fmla="*/ 97 h 97"/>
                <a:gd name="T6" fmla="*/ 16 w 33"/>
                <a:gd name="T7" fmla="*/ 0 h 97"/>
                <a:gd name="T8" fmla="*/ 0 60000 65536"/>
                <a:gd name="T9" fmla="*/ 0 60000 65536"/>
                <a:gd name="T10" fmla="*/ 0 60000 65536"/>
                <a:gd name="T11" fmla="*/ 0 60000 65536"/>
                <a:gd name="T12" fmla="*/ 0 w 33"/>
                <a:gd name="T13" fmla="*/ 0 h 97"/>
                <a:gd name="T14" fmla="*/ 33 w 33"/>
                <a:gd name="T15" fmla="*/ 97 h 97"/>
              </a:gdLst>
              <a:ahLst/>
              <a:cxnLst>
                <a:cxn ang="T8">
                  <a:pos x="T0" y="T1"/>
                </a:cxn>
                <a:cxn ang="T9">
                  <a:pos x="T2" y="T3"/>
                </a:cxn>
                <a:cxn ang="T10">
                  <a:pos x="T4" y="T5"/>
                </a:cxn>
                <a:cxn ang="T11">
                  <a:pos x="T6" y="T7"/>
                </a:cxn>
              </a:cxnLst>
              <a:rect l="T12" t="T13" r="T14" b="T15"/>
              <a:pathLst>
                <a:path w="33" h="97">
                  <a:moveTo>
                    <a:pt x="16" y="0"/>
                  </a:moveTo>
                  <a:lnTo>
                    <a:pt x="33" y="97"/>
                  </a:lnTo>
                  <a:lnTo>
                    <a:pt x="0" y="97"/>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87" name="Freeform 850"/>
            <p:cNvSpPr>
              <a:spLocks/>
            </p:cNvSpPr>
            <p:nvPr/>
          </p:nvSpPr>
          <p:spPr bwMode="auto">
            <a:xfrm>
              <a:off x="2211" y="565"/>
              <a:ext cx="33" cy="97"/>
            </a:xfrm>
            <a:custGeom>
              <a:avLst/>
              <a:gdLst>
                <a:gd name="T0" fmla="*/ 16 w 33"/>
                <a:gd name="T1" fmla="*/ 0 h 97"/>
                <a:gd name="T2" fmla="*/ 33 w 33"/>
                <a:gd name="T3" fmla="*/ 97 h 97"/>
                <a:gd name="T4" fmla="*/ 0 w 33"/>
                <a:gd name="T5" fmla="*/ 97 h 97"/>
                <a:gd name="T6" fmla="*/ 16 w 33"/>
                <a:gd name="T7" fmla="*/ 0 h 97"/>
                <a:gd name="T8" fmla="*/ 0 60000 65536"/>
                <a:gd name="T9" fmla="*/ 0 60000 65536"/>
                <a:gd name="T10" fmla="*/ 0 60000 65536"/>
                <a:gd name="T11" fmla="*/ 0 60000 65536"/>
                <a:gd name="T12" fmla="*/ 0 w 33"/>
                <a:gd name="T13" fmla="*/ 0 h 97"/>
                <a:gd name="T14" fmla="*/ 33 w 33"/>
                <a:gd name="T15" fmla="*/ 97 h 97"/>
              </a:gdLst>
              <a:ahLst/>
              <a:cxnLst>
                <a:cxn ang="T8">
                  <a:pos x="T0" y="T1"/>
                </a:cxn>
                <a:cxn ang="T9">
                  <a:pos x="T2" y="T3"/>
                </a:cxn>
                <a:cxn ang="T10">
                  <a:pos x="T4" y="T5"/>
                </a:cxn>
                <a:cxn ang="T11">
                  <a:pos x="T6" y="T7"/>
                </a:cxn>
              </a:cxnLst>
              <a:rect l="T12" t="T13" r="T14" b="T15"/>
              <a:pathLst>
                <a:path w="33" h="97">
                  <a:moveTo>
                    <a:pt x="16" y="0"/>
                  </a:moveTo>
                  <a:lnTo>
                    <a:pt x="33" y="97"/>
                  </a:lnTo>
                  <a:lnTo>
                    <a:pt x="0" y="97"/>
                  </a:lnTo>
                  <a:lnTo>
                    <a:pt x="16"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88" name="Freeform 851"/>
            <p:cNvSpPr>
              <a:spLocks/>
            </p:cNvSpPr>
            <p:nvPr/>
          </p:nvSpPr>
          <p:spPr bwMode="auto">
            <a:xfrm>
              <a:off x="4351" y="886"/>
              <a:ext cx="31" cy="97"/>
            </a:xfrm>
            <a:custGeom>
              <a:avLst/>
              <a:gdLst>
                <a:gd name="T0" fmla="*/ 17 w 31"/>
                <a:gd name="T1" fmla="*/ 97 h 97"/>
                <a:gd name="T2" fmla="*/ 0 w 31"/>
                <a:gd name="T3" fmla="*/ 0 h 97"/>
                <a:gd name="T4" fmla="*/ 31 w 31"/>
                <a:gd name="T5" fmla="*/ 0 h 97"/>
                <a:gd name="T6" fmla="*/ 17 w 31"/>
                <a:gd name="T7" fmla="*/ 97 h 97"/>
                <a:gd name="T8" fmla="*/ 0 60000 65536"/>
                <a:gd name="T9" fmla="*/ 0 60000 65536"/>
                <a:gd name="T10" fmla="*/ 0 60000 65536"/>
                <a:gd name="T11" fmla="*/ 0 60000 65536"/>
                <a:gd name="T12" fmla="*/ 0 w 31"/>
                <a:gd name="T13" fmla="*/ 0 h 97"/>
                <a:gd name="T14" fmla="*/ 31 w 31"/>
                <a:gd name="T15" fmla="*/ 97 h 97"/>
              </a:gdLst>
              <a:ahLst/>
              <a:cxnLst>
                <a:cxn ang="T8">
                  <a:pos x="T0" y="T1"/>
                </a:cxn>
                <a:cxn ang="T9">
                  <a:pos x="T2" y="T3"/>
                </a:cxn>
                <a:cxn ang="T10">
                  <a:pos x="T4" y="T5"/>
                </a:cxn>
                <a:cxn ang="T11">
                  <a:pos x="T6" y="T7"/>
                </a:cxn>
              </a:cxnLst>
              <a:rect l="T12" t="T13" r="T14" b="T15"/>
              <a:pathLst>
                <a:path w="31" h="97">
                  <a:moveTo>
                    <a:pt x="17" y="97"/>
                  </a:moveTo>
                  <a:lnTo>
                    <a:pt x="0" y="0"/>
                  </a:lnTo>
                  <a:lnTo>
                    <a:pt x="31" y="0"/>
                  </a:lnTo>
                  <a:lnTo>
                    <a:pt x="17"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89" name="Freeform 852"/>
            <p:cNvSpPr>
              <a:spLocks/>
            </p:cNvSpPr>
            <p:nvPr/>
          </p:nvSpPr>
          <p:spPr bwMode="auto">
            <a:xfrm>
              <a:off x="4351" y="886"/>
              <a:ext cx="31" cy="97"/>
            </a:xfrm>
            <a:custGeom>
              <a:avLst/>
              <a:gdLst>
                <a:gd name="T0" fmla="*/ 17 w 31"/>
                <a:gd name="T1" fmla="*/ 97 h 97"/>
                <a:gd name="T2" fmla="*/ 0 w 31"/>
                <a:gd name="T3" fmla="*/ 0 h 97"/>
                <a:gd name="T4" fmla="*/ 31 w 31"/>
                <a:gd name="T5" fmla="*/ 0 h 97"/>
                <a:gd name="T6" fmla="*/ 17 w 31"/>
                <a:gd name="T7" fmla="*/ 97 h 97"/>
                <a:gd name="T8" fmla="*/ 0 60000 65536"/>
                <a:gd name="T9" fmla="*/ 0 60000 65536"/>
                <a:gd name="T10" fmla="*/ 0 60000 65536"/>
                <a:gd name="T11" fmla="*/ 0 60000 65536"/>
                <a:gd name="T12" fmla="*/ 0 w 31"/>
                <a:gd name="T13" fmla="*/ 0 h 97"/>
                <a:gd name="T14" fmla="*/ 31 w 31"/>
                <a:gd name="T15" fmla="*/ 97 h 97"/>
              </a:gdLst>
              <a:ahLst/>
              <a:cxnLst>
                <a:cxn ang="T8">
                  <a:pos x="T0" y="T1"/>
                </a:cxn>
                <a:cxn ang="T9">
                  <a:pos x="T2" y="T3"/>
                </a:cxn>
                <a:cxn ang="T10">
                  <a:pos x="T4" y="T5"/>
                </a:cxn>
                <a:cxn ang="T11">
                  <a:pos x="T6" y="T7"/>
                </a:cxn>
              </a:cxnLst>
              <a:rect l="T12" t="T13" r="T14" b="T15"/>
              <a:pathLst>
                <a:path w="31" h="97">
                  <a:moveTo>
                    <a:pt x="17" y="97"/>
                  </a:moveTo>
                  <a:lnTo>
                    <a:pt x="0" y="0"/>
                  </a:lnTo>
                  <a:lnTo>
                    <a:pt x="31" y="0"/>
                  </a:lnTo>
                  <a:lnTo>
                    <a:pt x="17" y="97"/>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90" name="Freeform 853"/>
            <p:cNvSpPr>
              <a:spLocks/>
            </p:cNvSpPr>
            <p:nvPr/>
          </p:nvSpPr>
          <p:spPr bwMode="auto">
            <a:xfrm>
              <a:off x="4351" y="468"/>
              <a:ext cx="31" cy="97"/>
            </a:xfrm>
            <a:custGeom>
              <a:avLst/>
              <a:gdLst>
                <a:gd name="T0" fmla="*/ 17 w 31"/>
                <a:gd name="T1" fmla="*/ 0 h 97"/>
                <a:gd name="T2" fmla="*/ 31 w 31"/>
                <a:gd name="T3" fmla="*/ 97 h 97"/>
                <a:gd name="T4" fmla="*/ 0 w 31"/>
                <a:gd name="T5" fmla="*/ 97 h 97"/>
                <a:gd name="T6" fmla="*/ 17 w 31"/>
                <a:gd name="T7" fmla="*/ 0 h 97"/>
                <a:gd name="T8" fmla="*/ 0 60000 65536"/>
                <a:gd name="T9" fmla="*/ 0 60000 65536"/>
                <a:gd name="T10" fmla="*/ 0 60000 65536"/>
                <a:gd name="T11" fmla="*/ 0 60000 65536"/>
                <a:gd name="T12" fmla="*/ 0 w 31"/>
                <a:gd name="T13" fmla="*/ 0 h 97"/>
                <a:gd name="T14" fmla="*/ 31 w 31"/>
                <a:gd name="T15" fmla="*/ 97 h 97"/>
              </a:gdLst>
              <a:ahLst/>
              <a:cxnLst>
                <a:cxn ang="T8">
                  <a:pos x="T0" y="T1"/>
                </a:cxn>
                <a:cxn ang="T9">
                  <a:pos x="T2" y="T3"/>
                </a:cxn>
                <a:cxn ang="T10">
                  <a:pos x="T4" y="T5"/>
                </a:cxn>
                <a:cxn ang="T11">
                  <a:pos x="T6" y="T7"/>
                </a:cxn>
              </a:cxnLst>
              <a:rect l="T12" t="T13" r="T14" b="T15"/>
              <a:pathLst>
                <a:path w="31" h="97">
                  <a:moveTo>
                    <a:pt x="17" y="0"/>
                  </a:moveTo>
                  <a:lnTo>
                    <a:pt x="31" y="97"/>
                  </a:lnTo>
                  <a:lnTo>
                    <a:pt x="0" y="97"/>
                  </a:lnTo>
                  <a:lnTo>
                    <a:pt x="1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91" name="Freeform 854"/>
            <p:cNvSpPr>
              <a:spLocks/>
            </p:cNvSpPr>
            <p:nvPr/>
          </p:nvSpPr>
          <p:spPr bwMode="auto">
            <a:xfrm>
              <a:off x="4351" y="468"/>
              <a:ext cx="31" cy="97"/>
            </a:xfrm>
            <a:custGeom>
              <a:avLst/>
              <a:gdLst>
                <a:gd name="T0" fmla="*/ 17 w 31"/>
                <a:gd name="T1" fmla="*/ 0 h 97"/>
                <a:gd name="T2" fmla="*/ 31 w 31"/>
                <a:gd name="T3" fmla="*/ 97 h 97"/>
                <a:gd name="T4" fmla="*/ 0 w 31"/>
                <a:gd name="T5" fmla="*/ 97 h 97"/>
                <a:gd name="T6" fmla="*/ 17 w 31"/>
                <a:gd name="T7" fmla="*/ 0 h 97"/>
                <a:gd name="T8" fmla="*/ 0 60000 65536"/>
                <a:gd name="T9" fmla="*/ 0 60000 65536"/>
                <a:gd name="T10" fmla="*/ 0 60000 65536"/>
                <a:gd name="T11" fmla="*/ 0 60000 65536"/>
                <a:gd name="T12" fmla="*/ 0 w 31"/>
                <a:gd name="T13" fmla="*/ 0 h 97"/>
                <a:gd name="T14" fmla="*/ 31 w 31"/>
                <a:gd name="T15" fmla="*/ 97 h 97"/>
              </a:gdLst>
              <a:ahLst/>
              <a:cxnLst>
                <a:cxn ang="T8">
                  <a:pos x="T0" y="T1"/>
                </a:cxn>
                <a:cxn ang="T9">
                  <a:pos x="T2" y="T3"/>
                </a:cxn>
                <a:cxn ang="T10">
                  <a:pos x="T4" y="T5"/>
                </a:cxn>
                <a:cxn ang="T11">
                  <a:pos x="T6" y="T7"/>
                </a:cxn>
              </a:cxnLst>
              <a:rect l="T12" t="T13" r="T14" b="T15"/>
              <a:pathLst>
                <a:path w="31" h="97">
                  <a:moveTo>
                    <a:pt x="17" y="0"/>
                  </a:moveTo>
                  <a:lnTo>
                    <a:pt x="31" y="97"/>
                  </a:lnTo>
                  <a:lnTo>
                    <a:pt x="0" y="97"/>
                  </a:lnTo>
                  <a:lnTo>
                    <a:pt x="17"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92" name="Freeform 855"/>
            <p:cNvSpPr>
              <a:spLocks/>
            </p:cNvSpPr>
            <p:nvPr/>
          </p:nvSpPr>
          <p:spPr bwMode="auto">
            <a:xfrm>
              <a:off x="2627" y="565"/>
              <a:ext cx="508" cy="321"/>
            </a:xfrm>
            <a:custGeom>
              <a:avLst/>
              <a:gdLst>
                <a:gd name="T0" fmla="*/ 3613 w 215"/>
                <a:gd name="T1" fmla="*/ 1487 h 136"/>
                <a:gd name="T2" fmla="*/ 3405 w 215"/>
                <a:gd name="T3" fmla="*/ 1433 h 136"/>
                <a:gd name="T4" fmla="*/ 3176 w 215"/>
                <a:gd name="T5" fmla="*/ 1459 h 136"/>
                <a:gd name="T6" fmla="*/ 2953 w 215"/>
                <a:gd name="T7" fmla="*/ 1555 h 136"/>
                <a:gd name="T8" fmla="*/ 2807 w 215"/>
                <a:gd name="T9" fmla="*/ 1711 h 136"/>
                <a:gd name="T10" fmla="*/ 2720 w 215"/>
                <a:gd name="T11" fmla="*/ 1893 h 136"/>
                <a:gd name="T12" fmla="*/ 2679 w 215"/>
                <a:gd name="T13" fmla="*/ 2117 h 136"/>
                <a:gd name="T14" fmla="*/ 2720 w 215"/>
                <a:gd name="T15" fmla="*/ 2330 h 136"/>
                <a:gd name="T16" fmla="*/ 2807 w 215"/>
                <a:gd name="T17" fmla="*/ 2511 h 136"/>
                <a:gd name="T18" fmla="*/ 2953 w 215"/>
                <a:gd name="T19" fmla="*/ 2669 h 136"/>
                <a:gd name="T20" fmla="*/ 3176 w 215"/>
                <a:gd name="T21" fmla="*/ 2764 h 136"/>
                <a:gd name="T22" fmla="*/ 3405 w 215"/>
                <a:gd name="T23" fmla="*/ 2785 h 136"/>
                <a:gd name="T24" fmla="*/ 3613 w 215"/>
                <a:gd name="T25" fmla="*/ 2736 h 136"/>
                <a:gd name="T26" fmla="*/ 3797 w 215"/>
                <a:gd name="T27" fmla="*/ 2601 h 136"/>
                <a:gd name="T28" fmla="*/ 3929 w 215"/>
                <a:gd name="T29" fmla="*/ 2417 h 136"/>
                <a:gd name="T30" fmla="*/ 3986 w 215"/>
                <a:gd name="T31" fmla="*/ 2233 h 136"/>
                <a:gd name="T32" fmla="*/ 3986 w 215"/>
                <a:gd name="T33" fmla="*/ 2117 h 136"/>
                <a:gd name="T34" fmla="*/ 4026 w 215"/>
                <a:gd name="T35" fmla="*/ 2117 h 136"/>
                <a:gd name="T36" fmla="*/ 4326 w 215"/>
                <a:gd name="T37" fmla="*/ 2117 h 136"/>
                <a:gd name="T38" fmla="*/ 6699 w 215"/>
                <a:gd name="T39" fmla="*/ 2117 h 136"/>
                <a:gd name="T40" fmla="*/ 6699 w 215"/>
                <a:gd name="T41" fmla="*/ 4223 h 136"/>
                <a:gd name="T42" fmla="*/ 0 w 215"/>
                <a:gd name="T43" fmla="*/ 4223 h 136"/>
                <a:gd name="T44" fmla="*/ 0 w 215"/>
                <a:gd name="T45" fmla="*/ 4223 h 136"/>
                <a:gd name="T46" fmla="*/ 0 w 215"/>
                <a:gd name="T47" fmla="*/ 3382 h 136"/>
                <a:gd name="T48" fmla="*/ 0 w 215"/>
                <a:gd name="T49" fmla="*/ 3035 h 136"/>
                <a:gd name="T50" fmla="*/ 0 w 215"/>
                <a:gd name="T51" fmla="*/ 2117 h 136"/>
                <a:gd name="T52" fmla="*/ 0 w 215"/>
                <a:gd name="T53" fmla="*/ 1180 h 136"/>
                <a:gd name="T54" fmla="*/ 0 w 215"/>
                <a:gd name="T55" fmla="*/ 840 h 136"/>
                <a:gd name="T56" fmla="*/ 0 w 215"/>
                <a:gd name="T57" fmla="*/ 0 h 136"/>
                <a:gd name="T58" fmla="*/ 0 w 215"/>
                <a:gd name="T59" fmla="*/ 0 h 136"/>
                <a:gd name="T60" fmla="*/ 4551 w 215"/>
                <a:gd name="T61" fmla="*/ 0 h 136"/>
                <a:gd name="T62" fmla="*/ 4298 w 215"/>
                <a:gd name="T63" fmla="*/ 434 h 136"/>
                <a:gd name="T64" fmla="*/ 4114 w 215"/>
                <a:gd name="T65" fmla="*/ 319 h 136"/>
                <a:gd name="T66" fmla="*/ 3679 w 215"/>
                <a:gd name="T67" fmla="*/ 1527 h 136"/>
                <a:gd name="T68" fmla="*/ 3679 w 215"/>
                <a:gd name="T69" fmla="*/ 1527 h 136"/>
                <a:gd name="T70" fmla="*/ 3613 w 215"/>
                <a:gd name="T71" fmla="*/ 1487 h 1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15"/>
                <a:gd name="T109" fmla="*/ 0 h 136"/>
                <a:gd name="T110" fmla="*/ 215 w 215"/>
                <a:gd name="T111" fmla="*/ 136 h 1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15" h="136">
                  <a:moveTo>
                    <a:pt x="116" y="48"/>
                  </a:moveTo>
                  <a:cubicBezTo>
                    <a:pt x="109" y="46"/>
                    <a:pt x="109" y="46"/>
                    <a:pt x="109" y="46"/>
                  </a:cubicBezTo>
                  <a:cubicBezTo>
                    <a:pt x="102" y="47"/>
                    <a:pt x="102" y="47"/>
                    <a:pt x="102" y="47"/>
                  </a:cubicBezTo>
                  <a:cubicBezTo>
                    <a:pt x="95" y="50"/>
                    <a:pt x="95" y="50"/>
                    <a:pt x="95" y="50"/>
                  </a:cubicBezTo>
                  <a:cubicBezTo>
                    <a:pt x="90" y="55"/>
                    <a:pt x="90" y="55"/>
                    <a:pt x="90" y="55"/>
                  </a:cubicBezTo>
                  <a:cubicBezTo>
                    <a:pt x="87" y="61"/>
                    <a:pt x="87" y="61"/>
                    <a:pt x="87" y="61"/>
                  </a:cubicBezTo>
                  <a:cubicBezTo>
                    <a:pt x="86" y="68"/>
                    <a:pt x="86" y="68"/>
                    <a:pt x="86" y="68"/>
                  </a:cubicBezTo>
                  <a:cubicBezTo>
                    <a:pt x="87" y="75"/>
                    <a:pt x="87" y="75"/>
                    <a:pt x="87" y="75"/>
                  </a:cubicBezTo>
                  <a:cubicBezTo>
                    <a:pt x="90" y="81"/>
                    <a:pt x="90" y="81"/>
                    <a:pt x="90" y="81"/>
                  </a:cubicBezTo>
                  <a:cubicBezTo>
                    <a:pt x="95" y="86"/>
                    <a:pt x="95" y="86"/>
                    <a:pt x="95" y="86"/>
                  </a:cubicBezTo>
                  <a:cubicBezTo>
                    <a:pt x="102" y="89"/>
                    <a:pt x="102" y="89"/>
                    <a:pt x="102" y="89"/>
                  </a:cubicBezTo>
                  <a:cubicBezTo>
                    <a:pt x="109" y="90"/>
                    <a:pt x="109" y="90"/>
                    <a:pt x="109" y="90"/>
                  </a:cubicBezTo>
                  <a:cubicBezTo>
                    <a:pt x="116" y="88"/>
                    <a:pt x="116" y="88"/>
                    <a:pt x="116" y="88"/>
                  </a:cubicBezTo>
                  <a:cubicBezTo>
                    <a:pt x="122" y="84"/>
                    <a:pt x="122" y="84"/>
                    <a:pt x="122" y="84"/>
                  </a:cubicBezTo>
                  <a:cubicBezTo>
                    <a:pt x="126" y="78"/>
                    <a:pt x="126" y="78"/>
                    <a:pt x="126" y="78"/>
                  </a:cubicBezTo>
                  <a:cubicBezTo>
                    <a:pt x="128" y="72"/>
                    <a:pt x="128" y="72"/>
                    <a:pt x="128" y="72"/>
                  </a:cubicBezTo>
                  <a:cubicBezTo>
                    <a:pt x="128" y="68"/>
                    <a:pt x="128" y="68"/>
                    <a:pt x="128" y="68"/>
                  </a:cubicBezTo>
                  <a:cubicBezTo>
                    <a:pt x="129" y="68"/>
                    <a:pt x="129" y="68"/>
                    <a:pt x="129" y="68"/>
                  </a:cubicBezTo>
                  <a:cubicBezTo>
                    <a:pt x="139" y="68"/>
                    <a:pt x="139" y="68"/>
                    <a:pt x="139" y="68"/>
                  </a:cubicBezTo>
                  <a:cubicBezTo>
                    <a:pt x="215" y="68"/>
                    <a:pt x="215" y="68"/>
                    <a:pt x="215" y="68"/>
                  </a:cubicBezTo>
                  <a:cubicBezTo>
                    <a:pt x="215" y="136"/>
                    <a:pt x="215" y="136"/>
                    <a:pt x="215" y="136"/>
                  </a:cubicBezTo>
                  <a:cubicBezTo>
                    <a:pt x="0" y="136"/>
                    <a:pt x="0" y="136"/>
                    <a:pt x="0" y="136"/>
                  </a:cubicBezTo>
                  <a:cubicBezTo>
                    <a:pt x="0" y="136"/>
                    <a:pt x="0" y="136"/>
                    <a:pt x="0" y="136"/>
                  </a:cubicBezTo>
                  <a:cubicBezTo>
                    <a:pt x="0" y="127"/>
                    <a:pt x="0" y="118"/>
                    <a:pt x="0" y="109"/>
                  </a:cubicBezTo>
                  <a:cubicBezTo>
                    <a:pt x="0" y="105"/>
                    <a:pt x="0" y="102"/>
                    <a:pt x="0" y="98"/>
                  </a:cubicBezTo>
                  <a:cubicBezTo>
                    <a:pt x="0" y="88"/>
                    <a:pt x="0" y="78"/>
                    <a:pt x="0" y="68"/>
                  </a:cubicBezTo>
                  <a:cubicBezTo>
                    <a:pt x="0" y="58"/>
                    <a:pt x="0" y="48"/>
                    <a:pt x="0" y="38"/>
                  </a:cubicBezTo>
                  <a:cubicBezTo>
                    <a:pt x="0" y="34"/>
                    <a:pt x="0" y="31"/>
                    <a:pt x="0" y="27"/>
                  </a:cubicBezTo>
                  <a:cubicBezTo>
                    <a:pt x="0" y="18"/>
                    <a:pt x="0" y="9"/>
                    <a:pt x="0" y="0"/>
                  </a:cubicBezTo>
                  <a:cubicBezTo>
                    <a:pt x="0" y="0"/>
                    <a:pt x="0" y="0"/>
                    <a:pt x="0" y="0"/>
                  </a:cubicBezTo>
                  <a:cubicBezTo>
                    <a:pt x="146" y="0"/>
                    <a:pt x="146" y="0"/>
                    <a:pt x="146" y="0"/>
                  </a:cubicBezTo>
                  <a:cubicBezTo>
                    <a:pt x="138" y="14"/>
                    <a:pt x="138" y="14"/>
                    <a:pt x="138" y="14"/>
                  </a:cubicBezTo>
                  <a:cubicBezTo>
                    <a:pt x="132" y="10"/>
                    <a:pt x="132" y="10"/>
                    <a:pt x="132" y="10"/>
                  </a:cubicBezTo>
                  <a:cubicBezTo>
                    <a:pt x="118" y="49"/>
                    <a:pt x="118" y="49"/>
                    <a:pt x="118" y="49"/>
                  </a:cubicBezTo>
                  <a:cubicBezTo>
                    <a:pt x="118" y="49"/>
                    <a:pt x="118" y="49"/>
                    <a:pt x="118" y="49"/>
                  </a:cubicBezTo>
                  <a:lnTo>
                    <a:pt x="116" y="48"/>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93" name="Freeform 856"/>
            <p:cNvSpPr>
              <a:spLocks/>
            </p:cNvSpPr>
            <p:nvPr/>
          </p:nvSpPr>
          <p:spPr bwMode="auto">
            <a:xfrm>
              <a:off x="3399" y="468"/>
              <a:ext cx="116" cy="257"/>
            </a:xfrm>
            <a:custGeom>
              <a:avLst/>
              <a:gdLst>
                <a:gd name="T0" fmla="*/ 116 w 116"/>
                <a:gd name="T1" fmla="*/ 0 h 257"/>
                <a:gd name="T2" fmla="*/ 116 w 116"/>
                <a:gd name="T3" fmla="*/ 257 h 257"/>
                <a:gd name="T4" fmla="*/ 0 w 116"/>
                <a:gd name="T5" fmla="*/ 257 h 257"/>
                <a:gd name="T6" fmla="*/ 0 w 116"/>
                <a:gd name="T7" fmla="*/ 245 h 257"/>
                <a:gd name="T8" fmla="*/ 0 w 116"/>
                <a:gd name="T9" fmla="*/ 219 h 257"/>
                <a:gd name="T10" fmla="*/ 0 w 116"/>
                <a:gd name="T11" fmla="*/ 205 h 257"/>
                <a:gd name="T12" fmla="*/ 0 w 116"/>
                <a:gd name="T13" fmla="*/ 179 h 257"/>
                <a:gd name="T14" fmla="*/ 0 w 116"/>
                <a:gd name="T15" fmla="*/ 168 h 257"/>
                <a:gd name="T16" fmla="*/ 0 w 116"/>
                <a:gd name="T17" fmla="*/ 142 h 257"/>
                <a:gd name="T18" fmla="*/ 0 w 116"/>
                <a:gd name="T19" fmla="*/ 130 h 257"/>
                <a:gd name="T20" fmla="*/ 0 w 116"/>
                <a:gd name="T21" fmla="*/ 104 h 257"/>
                <a:gd name="T22" fmla="*/ 0 w 116"/>
                <a:gd name="T23" fmla="*/ 90 h 257"/>
                <a:gd name="T24" fmla="*/ 0 w 116"/>
                <a:gd name="T25" fmla="*/ 64 h 257"/>
                <a:gd name="T26" fmla="*/ 0 w 116"/>
                <a:gd name="T27" fmla="*/ 52 h 257"/>
                <a:gd name="T28" fmla="*/ 0 w 116"/>
                <a:gd name="T29" fmla="*/ 26 h 257"/>
                <a:gd name="T30" fmla="*/ 0 w 116"/>
                <a:gd name="T31" fmla="*/ 14 h 257"/>
                <a:gd name="T32" fmla="*/ 0 w 116"/>
                <a:gd name="T33" fmla="*/ 0 h 257"/>
                <a:gd name="T34" fmla="*/ 116 w 116"/>
                <a:gd name="T35" fmla="*/ 0 h 25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6"/>
                <a:gd name="T55" fmla="*/ 0 h 257"/>
                <a:gd name="T56" fmla="*/ 116 w 116"/>
                <a:gd name="T57" fmla="*/ 257 h 25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6" h="257">
                  <a:moveTo>
                    <a:pt x="116" y="0"/>
                  </a:moveTo>
                  <a:lnTo>
                    <a:pt x="116" y="257"/>
                  </a:lnTo>
                  <a:lnTo>
                    <a:pt x="0" y="257"/>
                  </a:lnTo>
                  <a:lnTo>
                    <a:pt x="0" y="245"/>
                  </a:lnTo>
                  <a:lnTo>
                    <a:pt x="0" y="219"/>
                  </a:lnTo>
                  <a:lnTo>
                    <a:pt x="0" y="205"/>
                  </a:lnTo>
                  <a:lnTo>
                    <a:pt x="0" y="179"/>
                  </a:lnTo>
                  <a:lnTo>
                    <a:pt x="0" y="168"/>
                  </a:lnTo>
                  <a:lnTo>
                    <a:pt x="0" y="142"/>
                  </a:lnTo>
                  <a:lnTo>
                    <a:pt x="0" y="130"/>
                  </a:lnTo>
                  <a:lnTo>
                    <a:pt x="0" y="104"/>
                  </a:lnTo>
                  <a:lnTo>
                    <a:pt x="0" y="90"/>
                  </a:lnTo>
                  <a:lnTo>
                    <a:pt x="0" y="64"/>
                  </a:lnTo>
                  <a:lnTo>
                    <a:pt x="0" y="52"/>
                  </a:lnTo>
                  <a:lnTo>
                    <a:pt x="0" y="26"/>
                  </a:lnTo>
                  <a:lnTo>
                    <a:pt x="0" y="14"/>
                  </a:lnTo>
                  <a:lnTo>
                    <a:pt x="0" y="0"/>
                  </a:lnTo>
                  <a:lnTo>
                    <a:pt x="116"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94" name="Freeform 857"/>
            <p:cNvSpPr>
              <a:spLocks/>
            </p:cNvSpPr>
            <p:nvPr/>
          </p:nvSpPr>
          <p:spPr bwMode="auto">
            <a:xfrm>
              <a:off x="2438" y="822"/>
              <a:ext cx="26" cy="64"/>
            </a:xfrm>
            <a:custGeom>
              <a:avLst/>
              <a:gdLst>
                <a:gd name="T0" fmla="*/ 11 w 26"/>
                <a:gd name="T1" fmla="*/ 64 h 64"/>
                <a:gd name="T2" fmla="*/ 0 w 26"/>
                <a:gd name="T3" fmla="*/ 64 h 64"/>
                <a:gd name="T4" fmla="*/ 26 w 26"/>
                <a:gd name="T5" fmla="*/ 0 h 64"/>
                <a:gd name="T6" fmla="*/ 11 w 26"/>
                <a:gd name="T7" fmla="*/ 64 h 64"/>
                <a:gd name="T8" fmla="*/ 0 60000 65536"/>
                <a:gd name="T9" fmla="*/ 0 60000 65536"/>
                <a:gd name="T10" fmla="*/ 0 60000 65536"/>
                <a:gd name="T11" fmla="*/ 0 60000 65536"/>
                <a:gd name="T12" fmla="*/ 0 w 26"/>
                <a:gd name="T13" fmla="*/ 0 h 64"/>
                <a:gd name="T14" fmla="*/ 26 w 26"/>
                <a:gd name="T15" fmla="*/ 64 h 64"/>
              </a:gdLst>
              <a:ahLst/>
              <a:cxnLst>
                <a:cxn ang="T8">
                  <a:pos x="T0" y="T1"/>
                </a:cxn>
                <a:cxn ang="T9">
                  <a:pos x="T2" y="T3"/>
                </a:cxn>
                <a:cxn ang="T10">
                  <a:pos x="T4" y="T5"/>
                </a:cxn>
                <a:cxn ang="T11">
                  <a:pos x="T6" y="T7"/>
                </a:cxn>
              </a:cxnLst>
              <a:rect l="T12" t="T13" r="T14" b="T15"/>
              <a:pathLst>
                <a:path w="26" h="64">
                  <a:moveTo>
                    <a:pt x="11" y="64"/>
                  </a:moveTo>
                  <a:lnTo>
                    <a:pt x="0" y="64"/>
                  </a:lnTo>
                  <a:lnTo>
                    <a:pt x="26" y="0"/>
                  </a:lnTo>
                  <a:lnTo>
                    <a:pt x="11"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95" name="Freeform 858"/>
            <p:cNvSpPr>
              <a:spLocks/>
            </p:cNvSpPr>
            <p:nvPr/>
          </p:nvSpPr>
          <p:spPr bwMode="auto">
            <a:xfrm>
              <a:off x="3971" y="725"/>
              <a:ext cx="177" cy="182"/>
            </a:xfrm>
            <a:custGeom>
              <a:avLst/>
              <a:gdLst>
                <a:gd name="T0" fmla="*/ 158 w 177"/>
                <a:gd name="T1" fmla="*/ 180 h 182"/>
                <a:gd name="T2" fmla="*/ 149 w 177"/>
                <a:gd name="T3" fmla="*/ 177 h 182"/>
                <a:gd name="T4" fmla="*/ 137 w 177"/>
                <a:gd name="T5" fmla="*/ 177 h 182"/>
                <a:gd name="T6" fmla="*/ 120 w 177"/>
                <a:gd name="T7" fmla="*/ 173 h 182"/>
                <a:gd name="T8" fmla="*/ 113 w 177"/>
                <a:gd name="T9" fmla="*/ 168 h 182"/>
                <a:gd name="T10" fmla="*/ 101 w 177"/>
                <a:gd name="T11" fmla="*/ 163 h 182"/>
                <a:gd name="T12" fmla="*/ 85 w 177"/>
                <a:gd name="T13" fmla="*/ 156 h 182"/>
                <a:gd name="T14" fmla="*/ 80 w 177"/>
                <a:gd name="T15" fmla="*/ 151 h 182"/>
                <a:gd name="T16" fmla="*/ 68 w 177"/>
                <a:gd name="T17" fmla="*/ 144 h 182"/>
                <a:gd name="T18" fmla="*/ 54 w 177"/>
                <a:gd name="T19" fmla="*/ 133 h 182"/>
                <a:gd name="T20" fmla="*/ 49 w 177"/>
                <a:gd name="T21" fmla="*/ 125 h 182"/>
                <a:gd name="T22" fmla="*/ 40 w 177"/>
                <a:gd name="T23" fmla="*/ 116 h 182"/>
                <a:gd name="T24" fmla="*/ 31 w 177"/>
                <a:gd name="T25" fmla="*/ 102 h 182"/>
                <a:gd name="T26" fmla="*/ 26 w 177"/>
                <a:gd name="T27" fmla="*/ 95 h 182"/>
                <a:gd name="T28" fmla="*/ 19 w 177"/>
                <a:gd name="T29" fmla="*/ 85 h 182"/>
                <a:gd name="T30" fmla="*/ 12 w 177"/>
                <a:gd name="T31" fmla="*/ 66 h 182"/>
                <a:gd name="T32" fmla="*/ 9 w 177"/>
                <a:gd name="T33" fmla="*/ 62 h 182"/>
                <a:gd name="T34" fmla="*/ 5 w 177"/>
                <a:gd name="T35" fmla="*/ 50 h 182"/>
                <a:gd name="T36" fmla="*/ 5 w 177"/>
                <a:gd name="T37" fmla="*/ 48 h 182"/>
                <a:gd name="T38" fmla="*/ 2 w 177"/>
                <a:gd name="T39" fmla="*/ 29 h 182"/>
                <a:gd name="T40" fmla="*/ 0 w 177"/>
                <a:gd name="T41" fmla="*/ 24 h 182"/>
                <a:gd name="T42" fmla="*/ 0 w 177"/>
                <a:gd name="T43" fmla="*/ 12 h 182"/>
                <a:gd name="T44" fmla="*/ 0 w 177"/>
                <a:gd name="T45" fmla="*/ 10 h 182"/>
                <a:gd name="T46" fmla="*/ 0 w 177"/>
                <a:gd name="T47" fmla="*/ 0 h 182"/>
                <a:gd name="T48" fmla="*/ 19 w 177"/>
                <a:gd name="T49" fmla="*/ 0 h 182"/>
                <a:gd name="T50" fmla="*/ 177 w 177"/>
                <a:gd name="T51" fmla="*/ 0 h 182"/>
                <a:gd name="T52" fmla="*/ 177 w 177"/>
                <a:gd name="T53" fmla="*/ 182 h 182"/>
                <a:gd name="T54" fmla="*/ 175 w 177"/>
                <a:gd name="T55" fmla="*/ 182 h 182"/>
                <a:gd name="T56" fmla="*/ 158 w 177"/>
                <a:gd name="T57" fmla="*/ 180 h 18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7"/>
                <a:gd name="T88" fmla="*/ 0 h 182"/>
                <a:gd name="T89" fmla="*/ 177 w 177"/>
                <a:gd name="T90" fmla="*/ 182 h 18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7" h="182">
                  <a:moveTo>
                    <a:pt x="158" y="180"/>
                  </a:moveTo>
                  <a:lnTo>
                    <a:pt x="149" y="177"/>
                  </a:lnTo>
                  <a:lnTo>
                    <a:pt x="137" y="177"/>
                  </a:lnTo>
                  <a:lnTo>
                    <a:pt x="120" y="173"/>
                  </a:lnTo>
                  <a:lnTo>
                    <a:pt x="113" y="168"/>
                  </a:lnTo>
                  <a:lnTo>
                    <a:pt x="101" y="163"/>
                  </a:lnTo>
                  <a:lnTo>
                    <a:pt x="85" y="156"/>
                  </a:lnTo>
                  <a:lnTo>
                    <a:pt x="80" y="151"/>
                  </a:lnTo>
                  <a:lnTo>
                    <a:pt x="68" y="144"/>
                  </a:lnTo>
                  <a:lnTo>
                    <a:pt x="54" y="133"/>
                  </a:lnTo>
                  <a:lnTo>
                    <a:pt x="49" y="125"/>
                  </a:lnTo>
                  <a:lnTo>
                    <a:pt x="40" y="116"/>
                  </a:lnTo>
                  <a:lnTo>
                    <a:pt x="31" y="102"/>
                  </a:lnTo>
                  <a:lnTo>
                    <a:pt x="26" y="95"/>
                  </a:lnTo>
                  <a:lnTo>
                    <a:pt x="19" y="85"/>
                  </a:lnTo>
                  <a:lnTo>
                    <a:pt x="12" y="66"/>
                  </a:lnTo>
                  <a:lnTo>
                    <a:pt x="9" y="62"/>
                  </a:lnTo>
                  <a:lnTo>
                    <a:pt x="5" y="50"/>
                  </a:lnTo>
                  <a:lnTo>
                    <a:pt x="5" y="48"/>
                  </a:lnTo>
                  <a:lnTo>
                    <a:pt x="2" y="29"/>
                  </a:lnTo>
                  <a:lnTo>
                    <a:pt x="0" y="24"/>
                  </a:lnTo>
                  <a:lnTo>
                    <a:pt x="0" y="12"/>
                  </a:lnTo>
                  <a:lnTo>
                    <a:pt x="0" y="10"/>
                  </a:lnTo>
                  <a:lnTo>
                    <a:pt x="0" y="0"/>
                  </a:lnTo>
                  <a:lnTo>
                    <a:pt x="19" y="0"/>
                  </a:lnTo>
                  <a:lnTo>
                    <a:pt x="177" y="0"/>
                  </a:lnTo>
                  <a:lnTo>
                    <a:pt x="177" y="182"/>
                  </a:lnTo>
                  <a:lnTo>
                    <a:pt x="175" y="182"/>
                  </a:lnTo>
                  <a:lnTo>
                    <a:pt x="158" y="18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96" name="Freeform 859"/>
            <p:cNvSpPr>
              <a:spLocks/>
            </p:cNvSpPr>
            <p:nvPr/>
          </p:nvSpPr>
          <p:spPr bwMode="auto">
            <a:xfrm>
              <a:off x="2905" y="588"/>
              <a:ext cx="48" cy="92"/>
            </a:xfrm>
            <a:custGeom>
              <a:avLst/>
              <a:gdLst>
                <a:gd name="T0" fmla="*/ 48 w 48"/>
                <a:gd name="T1" fmla="*/ 10 h 92"/>
                <a:gd name="T2" fmla="*/ 0 w 48"/>
                <a:gd name="T3" fmla="*/ 92 h 92"/>
                <a:gd name="T4" fmla="*/ 33 w 48"/>
                <a:gd name="T5" fmla="*/ 0 h 92"/>
                <a:gd name="T6" fmla="*/ 48 w 48"/>
                <a:gd name="T7" fmla="*/ 10 h 92"/>
                <a:gd name="T8" fmla="*/ 0 60000 65536"/>
                <a:gd name="T9" fmla="*/ 0 60000 65536"/>
                <a:gd name="T10" fmla="*/ 0 60000 65536"/>
                <a:gd name="T11" fmla="*/ 0 60000 65536"/>
                <a:gd name="T12" fmla="*/ 0 w 48"/>
                <a:gd name="T13" fmla="*/ 0 h 92"/>
                <a:gd name="T14" fmla="*/ 48 w 48"/>
                <a:gd name="T15" fmla="*/ 92 h 92"/>
              </a:gdLst>
              <a:ahLst/>
              <a:cxnLst>
                <a:cxn ang="T8">
                  <a:pos x="T0" y="T1"/>
                </a:cxn>
                <a:cxn ang="T9">
                  <a:pos x="T2" y="T3"/>
                </a:cxn>
                <a:cxn ang="T10">
                  <a:pos x="T4" y="T5"/>
                </a:cxn>
                <a:cxn ang="T11">
                  <a:pos x="T6" y="T7"/>
                </a:cxn>
              </a:cxnLst>
              <a:rect l="T12" t="T13" r="T14" b="T15"/>
              <a:pathLst>
                <a:path w="48" h="92">
                  <a:moveTo>
                    <a:pt x="48" y="10"/>
                  </a:moveTo>
                  <a:lnTo>
                    <a:pt x="0" y="92"/>
                  </a:lnTo>
                  <a:lnTo>
                    <a:pt x="33" y="0"/>
                  </a:lnTo>
                  <a:lnTo>
                    <a:pt x="48"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97" name="Freeform 860"/>
            <p:cNvSpPr>
              <a:spLocks/>
            </p:cNvSpPr>
            <p:nvPr/>
          </p:nvSpPr>
          <p:spPr bwMode="auto">
            <a:xfrm>
              <a:off x="2308" y="654"/>
              <a:ext cx="26" cy="142"/>
            </a:xfrm>
            <a:custGeom>
              <a:avLst/>
              <a:gdLst>
                <a:gd name="T0" fmla="*/ 340 w 11"/>
                <a:gd name="T1" fmla="*/ 0 h 60"/>
                <a:gd name="T2" fmla="*/ 340 w 11"/>
                <a:gd name="T3" fmla="*/ 1882 h 60"/>
                <a:gd name="T4" fmla="*/ 0 w 11"/>
                <a:gd name="T5" fmla="*/ 1882 h 60"/>
                <a:gd name="T6" fmla="*/ 0 w 11"/>
                <a:gd name="T7" fmla="*/ 1882 h 60"/>
                <a:gd name="T8" fmla="*/ 0 w 11"/>
                <a:gd name="T9" fmla="*/ 0 h 60"/>
                <a:gd name="T10" fmla="*/ 0 w 11"/>
                <a:gd name="T11" fmla="*/ 0 h 60"/>
                <a:gd name="T12" fmla="*/ 340 w 11"/>
                <a:gd name="T13" fmla="*/ 0 h 60"/>
                <a:gd name="T14" fmla="*/ 0 60000 65536"/>
                <a:gd name="T15" fmla="*/ 0 60000 65536"/>
                <a:gd name="T16" fmla="*/ 0 60000 65536"/>
                <a:gd name="T17" fmla="*/ 0 60000 65536"/>
                <a:gd name="T18" fmla="*/ 0 60000 65536"/>
                <a:gd name="T19" fmla="*/ 0 60000 65536"/>
                <a:gd name="T20" fmla="*/ 0 60000 65536"/>
                <a:gd name="T21" fmla="*/ 0 w 11"/>
                <a:gd name="T22" fmla="*/ 0 h 60"/>
                <a:gd name="T23" fmla="*/ 11 w 11"/>
                <a:gd name="T24" fmla="*/ 60 h 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60">
                  <a:moveTo>
                    <a:pt x="11" y="0"/>
                  </a:moveTo>
                  <a:cubicBezTo>
                    <a:pt x="11" y="20"/>
                    <a:pt x="11" y="40"/>
                    <a:pt x="11" y="60"/>
                  </a:cubicBezTo>
                  <a:cubicBezTo>
                    <a:pt x="0" y="60"/>
                    <a:pt x="0" y="60"/>
                    <a:pt x="0" y="60"/>
                  </a:cubicBezTo>
                  <a:cubicBezTo>
                    <a:pt x="0" y="60"/>
                    <a:pt x="0" y="60"/>
                    <a:pt x="0" y="60"/>
                  </a:cubicBezTo>
                  <a:cubicBezTo>
                    <a:pt x="0" y="40"/>
                    <a:pt x="0" y="20"/>
                    <a:pt x="0" y="0"/>
                  </a:cubicBezTo>
                  <a:cubicBezTo>
                    <a:pt x="0" y="0"/>
                    <a:pt x="0" y="0"/>
                    <a:pt x="0" y="0"/>
                  </a:cubicBezTo>
                  <a:lnTo>
                    <a:pt x="1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98" name="Freeform 861"/>
            <p:cNvSpPr>
              <a:spLocks/>
            </p:cNvSpPr>
            <p:nvPr/>
          </p:nvSpPr>
          <p:spPr bwMode="auto">
            <a:xfrm>
              <a:off x="3274" y="468"/>
              <a:ext cx="125" cy="257"/>
            </a:xfrm>
            <a:custGeom>
              <a:avLst/>
              <a:gdLst>
                <a:gd name="T0" fmla="*/ 125 w 125"/>
                <a:gd name="T1" fmla="*/ 245 h 257"/>
                <a:gd name="T2" fmla="*/ 125 w 125"/>
                <a:gd name="T3" fmla="*/ 257 h 257"/>
                <a:gd name="T4" fmla="*/ 0 w 125"/>
                <a:gd name="T5" fmla="*/ 257 h 257"/>
                <a:gd name="T6" fmla="*/ 0 w 125"/>
                <a:gd name="T7" fmla="*/ 231 h 257"/>
                <a:gd name="T8" fmla="*/ 0 w 125"/>
                <a:gd name="T9" fmla="*/ 219 h 257"/>
                <a:gd name="T10" fmla="*/ 0 w 125"/>
                <a:gd name="T11" fmla="*/ 194 h 257"/>
                <a:gd name="T12" fmla="*/ 0 w 125"/>
                <a:gd name="T13" fmla="*/ 179 h 257"/>
                <a:gd name="T14" fmla="*/ 0 w 125"/>
                <a:gd name="T15" fmla="*/ 153 h 257"/>
                <a:gd name="T16" fmla="*/ 0 w 125"/>
                <a:gd name="T17" fmla="*/ 142 h 257"/>
                <a:gd name="T18" fmla="*/ 0 w 125"/>
                <a:gd name="T19" fmla="*/ 116 h 257"/>
                <a:gd name="T20" fmla="*/ 0 w 125"/>
                <a:gd name="T21" fmla="*/ 104 h 257"/>
                <a:gd name="T22" fmla="*/ 0 w 125"/>
                <a:gd name="T23" fmla="*/ 78 h 257"/>
                <a:gd name="T24" fmla="*/ 0 w 125"/>
                <a:gd name="T25" fmla="*/ 64 h 257"/>
                <a:gd name="T26" fmla="*/ 0 w 125"/>
                <a:gd name="T27" fmla="*/ 38 h 257"/>
                <a:gd name="T28" fmla="*/ 0 w 125"/>
                <a:gd name="T29" fmla="*/ 26 h 257"/>
                <a:gd name="T30" fmla="*/ 0 w 125"/>
                <a:gd name="T31" fmla="*/ 0 h 257"/>
                <a:gd name="T32" fmla="*/ 125 w 125"/>
                <a:gd name="T33" fmla="*/ 0 h 257"/>
                <a:gd name="T34" fmla="*/ 125 w 125"/>
                <a:gd name="T35" fmla="*/ 14 h 257"/>
                <a:gd name="T36" fmla="*/ 125 w 125"/>
                <a:gd name="T37" fmla="*/ 26 h 257"/>
                <a:gd name="T38" fmla="*/ 125 w 125"/>
                <a:gd name="T39" fmla="*/ 52 h 257"/>
                <a:gd name="T40" fmla="*/ 125 w 125"/>
                <a:gd name="T41" fmla="*/ 64 h 257"/>
                <a:gd name="T42" fmla="*/ 125 w 125"/>
                <a:gd name="T43" fmla="*/ 90 h 257"/>
                <a:gd name="T44" fmla="*/ 125 w 125"/>
                <a:gd name="T45" fmla="*/ 104 h 257"/>
                <a:gd name="T46" fmla="*/ 125 w 125"/>
                <a:gd name="T47" fmla="*/ 130 h 257"/>
                <a:gd name="T48" fmla="*/ 125 w 125"/>
                <a:gd name="T49" fmla="*/ 142 h 257"/>
                <a:gd name="T50" fmla="*/ 125 w 125"/>
                <a:gd name="T51" fmla="*/ 168 h 257"/>
                <a:gd name="T52" fmla="*/ 125 w 125"/>
                <a:gd name="T53" fmla="*/ 179 h 257"/>
                <a:gd name="T54" fmla="*/ 125 w 125"/>
                <a:gd name="T55" fmla="*/ 205 h 257"/>
                <a:gd name="T56" fmla="*/ 125 w 125"/>
                <a:gd name="T57" fmla="*/ 219 h 257"/>
                <a:gd name="T58" fmla="*/ 125 w 125"/>
                <a:gd name="T59" fmla="*/ 245 h 25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5"/>
                <a:gd name="T91" fmla="*/ 0 h 257"/>
                <a:gd name="T92" fmla="*/ 125 w 125"/>
                <a:gd name="T93" fmla="*/ 257 h 25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5" h="257">
                  <a:moveTo>
                    <a:pt x="125" y="245"/>
                  </a:moveTo>
                  <a:lnTo>
                    <a:pt x="125" y="257"/>
                  </a:lnTo>
                  <a:lnTo>
                    <a:pt x="0" y="257"/>
                  </a:lnTo>
                  <a:lnTo>
                    <a:pt x="0" y="231"/>
                  </a:lnTo>
                  <a:lnTo>
                    <a:pt x="0" y="219"/>
                  </a:lnTo>
                  <a:lnTo>
                    <a:pt x="0" y="194"/>
                  </a:lnTo>
                  <a:lnTo>
                    <a:pt x="0" y="179"/>
                  </a:lnTo>
                  <a:lnTo>
                    <a:pt x="0" y="153"/>
                  </a:lnTo>
                  <a:lnTo>
                    <a:pt x="0" y="142"/>
                  </a:lnTo>
                  <a:lnTo>
                    <a:pt x="0" y="116"/>
                  </a:lnTo>
                  <a:lnTo>
                    <a:pt x="0" y="104"/>
                  </a:lnTo>
                  <a:lnTo>
                    <a:pt x="0" y="78"/>
                  </a:lnTo>
                  <a:lnTo>
                    <a:pt x="0" y="64"/>
                  </a:lnTo>
                  <a:lnTo>
                    <a:pt x="0" y="38"/>
                  </a:lnTo>
                  <a:lnTo>
                    <a:pt x="0" y="26"/>
                  </a:lnTo>
                  <a:lnTo>
                    <a:pt x="0" y="0"/>
                  </a:lnTo>
                  <a:lnTo>
                    <a:pt x="125" y="0"/>
                  </a:lnTo>
                  <a:lnTo>
                    <a:pt x="125" y="14"/>
                  </a:lnTo>
                  <a:lnTo>
                    <a:pt x="125" y="26"/>
                  </a:lnTo>
                  <a:lnTo>
                    <a:pt x="125" y="52"/>
                  </a:lnTo>
                  <a:lnTo>
                    <a:pt x="125" y="64"/>
                  </a:lnTo>
                  <a:lnTo>
                    <a:pt x="125" y="90"/>
                  </a:lnTo>
                  <a:lnTo>
                    <a:pt x="125" y="104"/>
                  </a:lnTo>
                  <a:lnTo>
                    <a:pt x="125" y="130"/>
                  </a:lnTo>
                  <a:lnTo>
                    <a:pt x="125" y="142"/>
                  </a:lnTo>
                  <a:lnTo>
                    <a:pt x="125" y="168"/>
                  </a:lnTo>
                  <a:lnTo>
                    <a:pt x="125" y="179"/>
                  </a:lnTo>
                  <a:lnTo>
                    <a:pt x="125" y="205"/>
                  </a:lnTo>
                  <a:lnTo>
                    <a:pt x="125" y="219"/>
                  </a:lnTo>
                  <a:lnTo>
                    <a:pt x="125" y="245"/>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99" name="Freeform 862"/>
            <p:cNvSpPr>
              <a:spLocks/>
            </p:cNvSpPr>
            <p:nvPr/>
          </p:nvSpPr>
          <p:spPr bwMode="auto">
            <a:xfrm>
              <a:off x="2414" y="886"/>
              <a:ext cx="24" cy="26"/>
            </a:xfrm>
            <a:custGeom>
              <a:avLst/>
              <a:gdLst>
                <a:gd name="T0" fmla="*/ 24 w 24"/>
                <a:gd name="T1" fmla="*/ 0 h 26"/>
                <a:gd name="T2" fmla="*/ 14 w 24"/>
                <a:gd name="T3" fmla="*/ 26 h 26"/>
                <a:gd name="T4" fmla="*/ 0 w 24"/>
                <a:gd name="T5" fmla="*/ 19 h 26"/>
                <a:gd name="T6" fmla="*/ 9 w 24"/>
                <a:gd name="T7" fmla="*/ 0 h 26"/>
                <a:gd name="T8" fmla="*/ 24 w 24"/>
                <a:gd name="T9" fmla="*/ 0 h 26"/>
                <a:gd name="T10" fmla="*/ 0 60000 65536"/>
                <a:gd name="T11" fmla="*/ 0 60000 65536"/>
                <a:gd name="T12" fmla="*/ 0 60000 65536"/>
                <a:gd name="T13" fmla="*/ 0 60000 65536"/>
                <a:gd name="T14" fmla="*/ 0 60000 65536"/>
                <a:gd name="T15" fmla="*/ 0 w 24"/>
                <a:gd name="T16" fmla="*/ 0 h 26"/>
                <a:gd name="T17" fmla="*/ 24 w 24"/>
                <a:gd name="T18" fmla="*/ 26 h 26"/>
              </a:gdLst>
              <a:ahLst/>
              <a:cxnLst>
                <a:cxn ang="T10">
                  <a:pos x="T0" y="T1"/>
                </a:cxn>
                <a:cxn ang="T11">
                  <a:pos x="T2" y="T3"/>
                </a:cxn>
                <a:cxn ang="T12">
                  <a:pos x="T4" y="T5"/>
                </a:cxn>
                <a:cxn ang="T13">
                  <a:pos x="T6" y="T7"/>
                </a:cxn>
                <a:cxn ang="T14">
                  <a:pos x="T8" y="T9"/>
                </a:cxn>
              </a:cxnLst>
              <a:rect l="T15" t="T16" r="T17" b="T18"/>
              <a:pathLst>
                <a:path w="24" h="26">
                  <a:moveTo>
                    <a:pt x="24" y="0"/>
                  </a:moveTo>
                  <a:lnTo>
                    <a:pt x="14" y="26"/>
                  </a:lnTo>
                  <a:lnTo>
                    <a:pt x="0" y="19"/>
                  </a:lnTo>
                  <a:lnTo>
                    <a:pt x="9" y="0"/>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00" name="Freeform 863"/>
            <p:cNvSpPr>
              <a:spLocks/>
            </p:cNvSpPr>
            <p:nvPr/>
          </p:nvSpPr>
          <p:spPr bwMode="auto">
            <a:xfrm>
              <a:off x="3135" y="468"/>
              <a:ext cx="139" cy="515"/>
            </a:xfrm>
            <a:custGeom>
              <a:avLst/>
              <a:gdLst>
                <a:gd name="T0" fmla="*/ 0 w 139"/>
                <a:gd name="T1" fmla="*/ 257 h 515"/>
                <a:gd name="T2" fmla="*/ 0 w 139"/>
                <a:gd name="T3" fmla="*/ 97 h 515"/>
                <a:gd name="T4" fmla="*/ 0 w 139"/>
                <a:gd name="T5" fmla="*/ 0 h 515"/>
                <a:gd name="T6" fmla="*/ 139 w 139"/>
                <a:gd name="T7" fmla="*/ 0 h 515"/>
                <a:gd name="T8" fmla="*/ 139 w 139"/>
                <a:gd name="T9" fmla="*/ 26 h 515"/>
                <a:gd name="T10" fmla="*/ 139 w 139"/>
                <a:gd name="T11" fmla="*/ 38 h 515"/>
                <a:gd name="T12" fmla="*/ 139 w 139"/>
                <a:gd name="T13" fmla="*/ 64 h 515"/>
                <a:gd name="T14" fmla="*/ 139 w 139"/>
                <a:gd name="T15" fmla="*/ 78 h 515"/>
                <a:gd name="T16" fmla="*/ 139 w 139"/>
                <a:gd name="T17" fmla="*/ 104 h 515"/>
                <a:gd name="T18" fmla="*/ 139 w 139"/>
                <a:gd name="T19" fmla="*/ 116 h 515"/>
                <a:gd name="T20" fmla="*/ 139 w 139"/>
                <a:gd name="T21" fmla="*/ 142 h 515"/>
                <a:gd name="T22" fmla="*/ 139 w 139"/>
                <a:gd name="T23" fmla="*/ 153 h 515"/>
                <a:gd name="T24" fmla="*/ 139 w 139"/>
                <a:gd name="T25" fmla="*/ 179 h 515"/>
                <a:gd name="T26" fmla="*/ 139 w 139"/>
                <a:gd name="T27" fmla="*/ 194 h 515"/>
                <a:gd name="T28" fmla="*/ 139 w 139"/>
                <a:gd name="T29" fmla="*/ 219 h 515"/>
                <a:gd name="T30" fmla="*/ 139 w 139"/>
                <a:gd name="T31" fmla="*/ 231 h 515"/>
                <a:gd name="T32" fmla="*/ 139 w 139"/>
                <a:gd name="T33" fmla="*/ 257 h 515"/>
                <a:gd name="T34" fmla="*/ 139 w 139"/>
                <a:gd name="T35" fmla="*/ 269 h 515"/>
                <a:gd name="T36" fmla="*/ 139 w 139"/>
                <a:gd name="T37" fmla="*/ 295 h 515"/>
                <a:gd name="T38" fmla="*/ 139 w 139"/>
                <a:gd name="T39" fmla="*/ 309 h 515"/>
                <a:gd name="T40" fmla="*/ 139 w 139"/>
                <a:gd name="T41" fmla="*/ 335 h 515"/>
                <a:gd name="T42" fmla="*/ 139 w 139"/>
                <a:gd name="T43" fmla="*/ 347 h 515"/>
                <a:gd name="T44" fmla="*/ 139 w 139"/>
                <a:gd name="T45" fmla="*/ 373 h 515"/>
                <a:gd name="T46" fmla="*/ 139 w 139"/>
                <a:gd name="T47" fmla="*/ 385 h 515"/>
                <a:gd name="T48" fmla="*/ 139 w 139"/>
                <a:gd name="T49" fmla="*/ 411 h 515"/>
                <a:gd name="T50" fmla="*/ 139 w 139"/>
                <a:gd name="T51" fmla="*/ 425 h 515"/>
                <a:gd name="T52" fmla="*/ 139 w 139"/>
                <a:gd name="T53" fmla="*/ 451 h 515"/>
                <a:gd name="T54" fmla="*/ 139 w 139"/>
                <a:gd name="T55" fmla="*/ 463 h 515"/>
                <a:gd name="T56" fmla="*/ 139 w 139"/>
                <a:gd name="T57" fmla="*/ 489 h 515"/>
                <a:gd name="T58" fmla="*/ 139 w 139"/>
                <a:gd name="T59" fmla="*/ 501 h 515"/>
                <a:gd name="T60" fmla="*/ 139 w 139"/>
                <a:gd name="T61" fmla="*/ 515 h 515"/>
                <a:gd name="T62" fmla="*/ 0 w 139"/>
                <a:gd name="T63" fmla="*/ 515 h 515"/>
                <a:gd name="T64" fmla="*/ 0 w 139"/>
                <a:gd name="T65" fmla="*/ 418 h 515"/>
                <a:gd name="T66" fmla="*/ 0 w 139"/>
                <a:gd name="T67" fmla="*/ 257 h 5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39"/>
                <a:gd name="T103" fmla="*/ 0 h 515"/>
                <a:gd name="T104" fmla="*/ 139 w 139"/>
                <a:gd name="T105" fmla="*/ 515 h 51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39" h="515">
                  <a:moveTo>
                    <a:pt x="0" y="257"/>
                  </a:moveTo>
                  <a:lnTo>
                    <a:pt x="0" y="97"/>
                  </a:lnTo>
                  <a:lnTo>
                    <a:pt x="0" y="0"/>
                  </a:lnTo>
                  <a:lnTo>
                    <a:pt x="139" y="0"/>
                  </a:lnTo>
                  <a:lnTo>
                    <a:pt x="139" y="26"/>
                  </a:lnTo>
                  <a:lnTo>
                    <a:pt x="139" y="38"/>
                  </a:lnTo>
                  <a:lnTo>
                    <a:pt x="139" y="64"/>
                  </a:lnTo>
                  <a:lnTo>
                    <a:pt x="139" y="78"/>
                  </a:lnTo>
                  <a:lnTo>
                    <a:pt x="139" y="104"/>
                  </a:lnTo>
                  <a:lnTo>
                    <a:pt x="139" y="116"/>
                  </a:lnTo>
                  <a:lnTo>
                    <a:pt x="139" y="142"/>
                  </a:lnTo>
                  <a:lnTo>
                    <a:pt x="139" y="153"/>
                  </a:lnTo>
                  <a:lnTo>
                    <a:pt x="139" y="179"/>
                  </a:lnTo>
                  <a:lnTo>
                    <a:pt x="139" y="194"/>
                  </a:lnTo>
                  <a:lnTo>
                    <a:pt x="139" y="219"/>
                  </a:lnTo>
                  <a:lnTo>
                    <a:pt x="139" y="231"/>
                  </a:lnTo>
                  <a:lnTo>
                    <a:pt x="139" y="257"/>
                  </a:lnTo>
                  <a:lnTo>
                    <a:pt x="139" y="269"/>
                  </a:lnTo>
                  <a:lnTo>
                    <a:pt x="139" y="295"/>
                  </a:lnTo>
                  <a:lnTo>
                    <a:pt x="139" y="309"/>
                  </a:lnTo>
                  <a:lnTo>
                    <a:pt x="139" y="335"/>
                  </a:lnTo>
                  <a:lnTo>
                    <a:pt x="139" y="347"/>
                  </a:lnTo>
                  <a:lnTo>
                    <a:pt x="139" y="373"/>
                  </a:lnTo>
                  <a:lnTo>
                    <a:pt x="139" y="385"/>
                  </a:lnTo>
                  <a:lnTo>
                    <a:pt x="139" y="411"/>
                  </a:lnTo>
                  <a:lnTo>
                    <a:pt x="139" y="425"/>
                  </a:lnTo>
                  <a:lnTo>
                    <a:pt x="139" y="451"/>
                  </a:lnTo>
                  <a:lnTo>
                    <a:pt x="139" y="463"/>
                  </a:lnTo>
                  <a:lnTo>
                    <a:pt x="139" y="489"/>
                  </a:lnTo>
                  <a:lnTo>
                    <a:pt x="139" y="501"/>
                  </a:lnTo>
                  <a:lnTo>
                    <a:pt x="139" y="515"/>
                  </a:lnTo>
                  <a:lnTo>
                    <a:pt x="0" y="515"/>
                  </a:lnTo>
                  <a:lnTo>
                    <a:pt x="0" y="418"/>
                  </a:lnTo>
                  <a:lnTo>
                    <a:pt x="0" y="257"/>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01" name="Freeform 864"/>
            <p:cNvSpPr>
              <a:spLocks/>
            </p:cNvSpPr>
            <p:nvPr/>
          </p:nvSpPr>
          <p:spPr bwMode="auto">
            <a:xfrm>
              <a:off x="3971" y="543"/>
              <a:ext cx="177" cy="182"/>
            </a:xfrm>
            <a:custGeom>
              <a:avLst/>
              <a:gdLst>
                <a:gd name="T0" fmla="*/ 177 w 177"/>
                <a:gd name="T1" fmla="*/ 0 h 182"/>
                <a:gd name="T2" fmla="*/ 177 w 177"/>
                <a:gd name="T3" fmla="*/ 182 h 182"/>
                <a:gd name="T4" fmla="*/ 19 w 177"/>
                <a:gd name="T5" fmla="*/ 182 h 182"/>
                <a:gd name="T6" fmla="*/ 0 w 177"/>
                <a:gd name="T7" fmla="*/ 182 h 182"/>
                <a:gd name="T8" fmla="*/ 0 w 177"/>
                <a:gd name="T9" fmla="*/ 173 h 182"/>
                <a:gd name="T10" fmla="*/ 0 w 177"/>
                <a:gd name="T11" fmla="*/ 168 h 182"/>
                <a:gd name="T12" fmla="*/ 2 w 177"/>
                <a:gd name="T13" fmla="*/ 154 h 182"/>
                <a:gd name="T14" fmla="*/ 2 w 177"/>
                <a:gd name="T15" fmla="*/ 154 h 182"/>
                <a:gd name="T16" fmla="*/ 5 w 177"/>
                <a:gd name="T17" fmla="*/ 133 h 182"/>
                <a:gd name="T18" fmla="*/ 7 w 177"/>
                <a:gd name="T19" fmla="*/ 130 h 182"/>
                <a:gd name="T20" fmla="*/ 12 w 177"/>
                <a:gd name="T21" fmla="*/ 119 h 182"/>
                <a:gd name="T22" fmla="*/ 12 w 177"/>
                <a:gd name="T23" fmla="*/ 114 h 182"/>
                <a:gd name="T24" fmla="*/ 21 w 177"/>
                <a:gd name="T25" fmla="*/ 97 h 182"/>
                <a:gd name="T26" fmla="*/ 21 w 177"/>
                <a:gd name="T27" fmla="*/ 95 h 182"/>
                <a:gd name="T28" fmla="*/ 28 w 177"/>
                <a:gd name="T29" fmla="*/ 83 h 182"/>
                <a:gd name="T30" fmla="*/ 31 w 177"/>
                <a:gd name="T31" fmla="*/ 81 h 182"/>
                <a:gd name="T32" fmla="*/ 42 w 177"/>
                <a:gd name="T33" fmla="*/ 64 h 182"/>
                <a:gd name="T34" fmla="*/ 45 w 177"/>
                <a:gd name="T35" fmla="*/ 62 h 182"/>
                <a:gd name="T36" fmla="*/ 52 w 177"/>
                <a:gd name="T37" fmla="*/ 52 h 182"/>
                <a:gd name="T38" fmla="*/ 54 w 177"/>
                <a:gd name="T39" fmla="*/ 50 h 182"/>
                <a:gd name="T40" fmla="*/ 71 w 177"/>
                <a:gd name="T41" fmla="*/ 38 h 182"/>
                <a:gd name="T42" fmla="*/ 71 w 177"/>
                <a:gd name="T43" fmla="*/ 36 h 182"/>
                <a:gd name="T44" fmla="*/ 83 w 177"/>
                <a:gd name="T45" fmla="*/ 29 h 182"/>
                <a:gd name="T46" fmla="*/ 85 w 177"/>
                <a:gd name="T47" fmla="*/ 26 h 182"/>
                <a:gd name="T48" fmla="*/ 104 w 177"/>
                <a:gd name="T49" fmla="*/ 17 h 182"/>
                <a:gd name="T50" fmla="*/ 104 w 177"/>
                <a:gd name="T51" fmla="*/ 17 h 182"/>
                <a:gd name="T52" fmla="*/ 116 w 177"/>
                <a:gd name="T53" fmla="*/ 12 h 182"/>
                <a:gd name="T54" fmla="*/ 120 w 177"/>
                <a:gd name="T55" fmla="*/ 10 h 182"/>
                <a:gd name="T56" fmla="*/ 139 w 177"/>
                <a:gd name="T57" fmla="*/ 5 h 182"/>
                <a:gd name="T58" fmla="*/ 139 w 177"/>
                <a:gd name="T59" fmla="*/ 5 h 182"/>
                <a:gd name="T60" fmla="*/ 153 w 177"/>
                <a:gd name="T61" fmla="*/ 3 h 182"/>
                <a:gd name="T62" fmla="*/ 158 w 177"/>
                <a:gd name="T63" fmla="*/ 3 h 182"/>
                <a:gd name="T64" fmla="*/ 177 w 177"/>
                <a:gd name="T65" fmla="*/ 0 h 18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7"/>
                <a:gd name="T100" fmla="*/ 0 h 182"/>
                <a:gd name="T101" fmla="*/ 177 w 177"/>
                <a:gd name="T102" fmla="*/ 182 h 18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7" h="182">
                  <a:moveTo>
                    <a:pt x="177" y="0"/>
                  </a:moveTo>
                  <a:lnTo>
                    <a:pt x="177" y="182"/>
                  </a:lnTo>
                  <a:lnTo>
                    <a:pt x="19" y="182"/>
                  </a:lnTo>
                  <a:lnTo>
                    <a:pt x="0" y="182"/>
                  </a:lnTo>
                  <a:lnTo>
                    <a:pt x="0" y="173"/>
                  </a:lnTo>
                  <a:lnTo>
                    <a:pt x="0" y="168"/>
                  </a:lnTo>
                  <a:lnTo>
                    <a:pt x="2" y="154"/>
                  </a:lnTo>
                  <a:lnTo>
                    <a:pt x="5" y="133"/>
                  </a:lnTo>
                  <a:lnTo>
                    <a:pt x="7" y="130"/>
                  </a:lnTo>
                  <a:lnTo>
                    <a:pt x="12" y="119"/>
                  </a:lnTo>
                  <a:lnTo>
                    <a:pt x="12" y="114"/>
                  </a:lnTo>
                  <a:lnTo>
                    <a:pt x="21" y="97"/>
                  </a:lnTo>
                  <a:lnTo>
                    <a:pt x="21" y="95"/>
                  </a:lnTo>
                  <a:lnTo>
                    <a:pt x="28" y="83"/>
                  </a:lnTo>
                  <a:lnTo>
                    <a:pt x="31" y="81"/>
                  </a:lnTo>
                  <a:lnTo>
                    <a:pt x="42" y="64"/>
                  </a:lnTo>
                  <a:lnTo>
                    <a:pt x="45" y="62"/>
                  </a:lnTo>
                  <a:lnTo>
                    <a:pt x="52" y="52"/>
                  </a:lnTo>
                  <a:lnTo>
                    <a:pt x="54" y="50"/>
                  </a:lnTo>
                  <a:lnTo>
                    <a:pt x="71" y="38"/>
                  </a:lnTo>
                  <a:lnTo>
                    <a:pt x="71" y="36"/>
                  </a:lnTo>
                  <a:lnTo>
                    <a:pt x="83" y="29"/>
                  </a:lnTo>
                  <a:lnTo>
                    <a:pt x="85" y="26"/>
                  </a:lnTo>
                  <a:lnTo>
                    <a:pt x="104" y="17"/>
                  </a:lnTo>
                  <a:lnTo>
                    <a:pt x="116" y="12"/>
                  </a:lnTo>
                  <a:lnTo>
                    <a:pt x="120" y="10"/>
                  </a:lnTo>
                  <a:lnTo>
                    <a:pt x="139" y="5"/>
                  </a:lnTo>
                  <a:lnTo>
                    <a:pt x="153" y="3"/>
                  </a:lnTo>
                  <a:lnTo>
                    <a:pt x="158" y="3"/>
                  </a:lnTo>
                  <a:lnTo>
                    <a:pt x="177"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02" name="Freeform 865"/>
            <p:cNvSpPr>
              <a:spLocks/>
            </p:cNvSpPr>
            <p:nvPr/>
          </p:nvSpPr>
          <p:spPr bwMode="auto">
            <a:xfrm>
              <a:off x="2423" y="822"/>
              <a:ext cx="41" cy="64"/>
            </a:xfrm>
            <a:custGeom>
              <a:avLst/>
              <a:gdLst>
                <a:gd name="T0" fmla="*/ 15 w 41"/>
                <a:gd name="T1" fmla="*/ 64 h 64"/>
                <a:gd name="T2" fmla="*/ 0 w 41"/>
                <a:gd name="T3" fmla="*/ 64 h 64"/>
                <a:gd name="T4" fmla="*/ 41 w 41"/>
                <a:gd name="T5" fmla="*/ 0 h 64"/>
                <a:gd name="T6" fmla="*/ 15 w 41"/>
                <a:gd name="T7" fmla="*/ 64 h 64"/>
                <a:gd name="T8" fmla="*/ 0 60000 65536"/>
                <a:gd name="T9" fmla="*/ 0 60000 65536"/>
                <a:gd name="T10" fmla="*/ 0 60000 65536"/>
                <a:gd name="T11" fmla="*/ 0 60000 65536"/>
                <a:gd name="T12" fmla="*/ 0 w 41"/>
                <a:gd name="T13" fmla="*/ 0 h 64"/>
                <a:gd name="T14" fmla="*/ 41 w 41"/>
                <a:gd name="T15" fmla="*/ 64 h 64"/>
              </a:gdLst>
              <a:ahLst/>
              <a:cxnLst>
                <a:cxn ang="T8">
                  <a:pos x="T0" y="T1"/>
                </a:cxn>
                <a:cxn ang="T9">
                  <a:pos x="T2" y="T3"/>
                </a:cxn>
                <a:cxn ang="T10">
                  <a:pos x="T4" y="T5"/>
                </a:cxn>
                <a:cxn ang="T11">
                  <a:pos x="T6" y="T7"/>
                </a:cxn>
              </a:cxnLst>
              <a:rect l="T12" t="T13" r="T14" b="T15"/>
              <a:pathLst>
                <a:path w="41" h="64">
                  <a:moveTo>
                    <a:pt x="15" y="64"/>
                  </a:moveTo>
                  <a:lnTo>
                    <a:pt x="0" y="64"/>
                  </a:lnTo>
                  <a:lnTo>
                    <a:pt x="41" y="0"/>
                  </a:lnTo>
                  <a:lnTo>
                    <a:pt x="15"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03" name="Freeform 866"/>
            <p:cNvSpPr>
              <a:spLocks/>
            </p:cNvSpPr>
            <p:nvPr/>
          </p:nvSpPr>
          <p:spPr bwMode="auto">
            <a:xfrm>
              <a:off x="2308" y="628"/>
              <a:ext cx="26" cy="26"/>
            </a:xfrm>
            <a:custGeom>
              <a:avLst/>
              <a:gdLst>
                <a:gd name="T0" fmla="*/ 0 w 11"/>
                <a:gd name="T1" fmla="*/ 340 h 11"/>
                <a:gd name="T2" fmla="*/ 340 w 11"/>
                <a:gd name="T3" fmla="*/ 0 h 11"/>
                <a:gd name="T4" fmla="*/ 340 w 11"/>
                <a:gd name="T5" fmla="*/ 0 h 11"/>
                <a:gd name="T6" fmla="*/ 340 w 11"/>
                <a:gd name="T7" fmla="*/ 340 h 11"/>
                <a:gd name="T8" fmla="*/ 0 w 11"/>
                <a:gd name="T9" fmla="*/ 340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0" y="11"/>
                  </a:moveTo>
                  <a:cubicBezTo>
                    <a:pt x="11" y="0"/>
                    <a:pt x="11" y="0"/>
                    <a:pt x="11" y="0"/>
                  </a:cubicBezTo>
                  <a:cubicBezTo>
                    <a:pt x="11" y="0"/>
                    <a:pt x="11" y="0"/>
                    <a:pt x="11" y="0"/>
                  </a:cubicBezTo>
                  <a:cubicBezTo>
                    <a:pt x="11" y="4"/>
                    <a:pt x="11" y="7"/>
                    <a:pt x="11" y="11"/>
                  </a:cubicBezTo>
                  <a:lnTo>
                    <a:pt x="0" y="11"/>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04" name="Freeform 867"/>
            <p:cNvSpPr>
              <a:spLocks/>
            </p:cNvSpPr>
            <p:nvPr/>
          </p:nvSpPr>
          <p:spPr bwMode="auto">
            <a:xfrm>
              <a:off x="2334" y="628"/>
              <a:ext cx="293" cy="26"/>
            </a:xfrm>
            <a:custGeom>
              <a:avLst/>
              <a:gdLst>
                <a:gd name="T0" fmla="*/ 3863 w 124"/>
                <a:gd name="T1" fmla="*/ 0 h 11"/>
                <a:gd name="T2" fmla="*/ 3863 w 124"/>
                <a:gd name="T3" fmla="*/ 340 h 11"/>
                <a:gd name="T4" fmla="*/ 3679 w 124"/>
                <a:gd name="T5" fmla="*/ 340 h 11"/>
                <a:gd name="T6" fmla="*/ 3523 w 124"/>
                <a:gd name="T7" fmla="*/ 340 h 11"/>
                <a:gd name="T8" fmla="*/ 3176 w 124"/>
                <a:gd name="T9" fmla="*/ 340 h 11"/>
                <a:gd name="T10" fmla="*/ 3020 w 124"/>
                <a:gd name="T11" fmla="*/ 340 h 11"/>
                <a:gd name="T12" fmla="*/ 2680 w 124"/>
                <a:gd name="T13" fmla="*/ 340 h 11"/>
                <a:gd name="T14" fmla="*/ 2519 w 124"/>
                <a:gd name="T15" fmla="*/ 340 h 11"/>
                <a:gd name="T16" fmla="*/ 2179 w 124"/>
                <a:gd name="T17" fmla="*/ 340 h 11"/>
                <a:gd name="T18" fmla="*/ 2032 w 124"/>
                <a:gd name="T19" fmla="*/ 340 h 11"/>
                <a:gd name="T20" fmla="*/ 1687 w 124"/>
                <a:gd name="T21" fmla="*/ 340 h 11"/>
                <a:gd name="T22" fmla="*/ 1529 w 124"/>
                <a:gd name="T23" fmla="*/ 340 h 11"/>
                <a:gd name="T24" fmla="*/ 1189 w 124"/>
                <a:gd name="T25" fmla="*/ 340 h 11"/>
                <a:gd name="T26" fmla="*/ 1004 w 124"/>
                <a:gd name="T27" fmla="*/ 340 h 11"/>
                <a:gd name="T28" fmla="*/ 688 w 124"/>
                <a:gd name="T29" fmla="*/ 340 h 11"/>
                <a:gd name="T30" fmla="*/ 503 w 124"/>
                <a:gd name="T31" fmla="*/ 340 h 11"/>
                <a:gd name="T32" fmla="*/ 184 w 124"/>
                <a:gd name="T33" fmla="*/ 340 h 11"/>
                <a:gd name="T34" fmla="*/ 0 w 124"/>
                <a:gd name="T35" fmla="*/ 340 h 11"/>
                <a:gd name="T36" fmla="*/ 0 w 124"/>
                <a:gd name="T37" fmla="*/ 0 h 11"/>
                <a:gd name="T38" fmla="*/ 0 w 124"/>
                <a:gd name="T39" fmla="*/ 0 h 11"/>
                <a:gd name="T40" fmla="*/ 3863 w 124"/>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11"/>
                <a:gd name="T65" fmla="*/ 124 w 124"/>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11">
                  <a:moveTo>
                    <a:pt x="124" y="0"/>
                  </a:moveTo>
                  <a:cubicBezTo>
                    <a:pt x="124" y="4"/>
                    <a:pt x="124" y="7"/>
                    <a:pt x="124" y="11"/>
                  </a:cubicBezTo>
                  <a:cubicBezTo>
                    <a:pt x="118" y="11"/>
                    <a:pt x="118" y="11"/>
                    <a:pt x="118" y="11"/>
                  </a:cubicBezTo>
                  <a:cubicBezTo>
                    <a:pt x="113" y="11"/>
                    <a:pt x="113" y="11"/>
                    <a:pt x="113" y="11"/>
                  </a:cubicBezTo>
                  <a:cubicBezTo>
                    <a:pt x="102" y="11"/>
                    <a:pt x="102" y="11"/>
                    <a:pt x="102" y="11"/>
                  </a:cubicBezTo>
                  <a:cubicBezTo>
                    <a:pt x="97" y="11"/>
                    <a:pt x="97" y="11"/>
                    <a:pt x="97" y="11"/>
                  </a:cubicBezTo>
                  <a:cubicBezTo>
                    <a:pt x="86" y="11"/>
                    <a:pt x="86" y="11"/>
                    <a:pt x="86" y="11"/>
                  </a:cubicBezTo>
                  <a:cubicBezTo>
                    <a:pt x="81" y="11"/>
                    <a:pt x="81" y="11"/>
                    <a:pt x="81" y="11"/>
                  </a:cubicBezTo>
                  <a:cubicBezTo>
                    <a:pt x="70" y="11"/>
                    <a:pt x="70" y="11"/>
                    <a:pt x="70" y="11"/>
                  </a:cubicBezTo>
                  <a:cubicBezTo>
                    <a:pt x="65" y="11"/>
                    <a:pt x="65" y="11"/>
                    <a:pt x="65" y="11"/>
                  </a:cubicBezTo>
                  <a:cubicBezTo>
                    <a:pt x="54" y="11"/>
                    <a:pt x="54" y="11"/>
                    <a:pt x="54" y="11"/>
                  </a:cubicBezTo>
                  <a:cubicBezTo>
                    <a:pt x="49" y="11"/>
                    <a:pt x="49" y="11"/>
                    <a:pt x="49" y="11"/>
                  </a:cubicBezTo>
                  <a:cubicBezTo>
                    <a:pt x="38" y="11"/>
                    <a:pt x="38" y="11"/>
                    <a:pt x="38" y="11"/>
                  </a:cubicBezTo>
                  <a:cubicBezTo>
                    <a:pt x="32" y="11"/>
                    <a:pt x="32" y="11"/>
                    <a:pt x="32" y="11"/>
                  </a:cubicBezTo>
                  <a:cubicBezTo>
                    <a:pt x="22" y="11"/>
                    <a:pt x="22" y="11"/>
                    <a:pt x="22" y="11"/>
                  </a:cubicBezTo>
                  <a:cubicBezTo>
                    <a:pt x="16" y="11"/>
                    <a:pt x="16" y="11"/>
                    <a:pt x="16" y="11"/>
                  </a:cubicBezTo>
                  <a:cubicBezTo>
                    <a:pt x="6" y="11"/>
                    <a:pt x="6" y="11"/>
                    <a:pt x="6" y="11"/>
                  </a:cubicBezTo>
                  <a:cubicBezTo>
                    <a:pt x="0" y="11"/>
                    <a:pt x="0" y="11"/>
                    <a:pt x="0" y="11"/>
                  </a:cubicBezTo>
                  <a:cubicBezTo>
                    <a:pt x="0" y="7"/>
                    <a:pt x="0" y="4"/>
                    <a:pt x="0" y="0"/>
                  </a:cubicBezTo>
                  <a:cubicBezTo>
                    <a:pt x="0" y="0"/>
                    <a:pt x="0" y="0"/>
                    <a:pt x="0" y="0"/>
                  </a:cubicBezTo>
                  <a:lnTo>
                    <a:pt x="124"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05" name="Freeform 868"/>
            <p:cNvSpPr>
              <a:spLocks/>
            </p:cNvSpPr>
            <p:nvPr/>
          </p:nvSpPr>
          <p:spPr bwMode="auto">
            <a:xfrm>
              <a:off x="2905" y="598"/>
              <a:ext cx="62" cy="82"/>
            </a:xfrm>
            <a:custGeom>
              <a:avLst/>
              <a:gdLst>
                <a:gd name="T0" fmla="*/ 62 w 62"/>
                <a:gd name="T1" fmla="*/ 7 h 82"/>
                <a:gd name="T2" fmla="*/ 0 w 62"/>
                <a:gd name="T3" fmla="*/ 82 h 82"/>
                <a:gd name="T4" fmla="*/ 48 w 62"/>
                <a:gd name="T5" fmla="*/ 0 h 82"/>
                <a:gd name="T6" fmla="*/ 62 w 62"/>
                <a:gd name="T7" fmla="*/ 7 h 82"/>
                <a:gd name="T8" fmla="*/ 0 60000 65536"/>
                <a:gd name="T9" fmla="*/ 0 60000 65536"/>
                <a:gd name="T10" fmla="*/ 0 60000 65536"/>
                <a:gd name="T11" fmla="*/ 0 60000 65536"/>
                <a:gd name="T12" fmla="*/ 0 w 62"/>
                <a:gd name="T13" fmla="*/ 0 h 82"/>
                <a:gd name="T14" fmla="*/ 62 w 62"/>
                <a:gd name="T15" fmla="*/ 82 h 82"/>
              </a:gdLst>
              <a:ahLst/>
              <a:cxnLst>
                <a:cxn ang="T8">
                  <a:pos x="T0" y="T1"/>
                </a:cxn>
                <a:cxn ang="T9">
                  <a:pos x="T2" y="T3"/>
                </a:cxn>
                <a:cxn ang="T10">
                  <a:pos x="T4" y="T5"/>
                </a:cxn>
                <a:cxn ang="T11">
                  <a:pos x="T6" y="T7"/>
                </a:cxn>
              </a:cxnLst>
              <a:rect l="T12" t="T13" r="T14" b="T15"/>
              <a:pathLst>
                <a:path w="62" h="82">
                  <a:moveTo>
                    <a:pt x="62" y="7"/>
                  </a:moveTo>
                  <a:lnTo>
                    <a:pt x="0" y="82"/>
                  </a:lnTo>
                  <a:lnTo>
                    <a:pt x="48" y="0"/>
                  </a:lnTo>
                  <a:lnTo>
                    <a:pt x="62"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06" name="Freeform 869"/>
            <p:cNvSpPr>
              <a:spLocks/>
            </p:cNvSpPr>
            <p:nvPr/>
          </p:nvSpPr>
          <p:spPr bwMode="auto">
            <a:xfrm>
              <a:off x="2334" y="796"/>
              <a:ext cx="293" cy="26"/>
            </a:xfrm>
            <a:custGeom>
              <a:avLst/>
              <a:gdLst>
                <a:gd name="T0" fmla="*/ 3863 w 124"/>
                <a:gd name="T1" fmla="*/ 0 h 11"/>
                <a:gd name="T2" fmla="*/ 3863 w 124"/>
                <a:gd name="T3" fmla="*/ 340 h 11"/>
                <a:gd name="T4" fmla="*/ 1713 w 124"/>
                <a:gd name="T5" fmla="*/ 340 h 11"/>
                <a:gd name="T6" fmla="*/ 0 w 124"/>
                <a:gd name="T7" fmla="*/ 340 h 11"/>
                <a:gd name="T8" fmla="*/ 0 w 124"/>
                <a:gd name="T9" fmla="*/ 319 h 11"/>
                <a:gd name="T10" fmla="*/ 0 w 124"/>
                <a:gd name="T11" fmla="*/ 0 h 11"/>
                <a:gd name="T12" fmla="*/ 184 w 124"/>
                <a:gd name="T13" fmla="*/ 0 h 11"/>
                <a:gd name="T14" fmla="*/ 503 w 124"/>
                <a:gd name="T15" fmla="*/ 0 h 11"/>
                <a:gd name="T16" fmla="*/ 688 w 124"/>
                <a:gd name="T17" fmla="*/ 0 h 11"/>
                <a:gd name="T18" fmla="*/ 1004 w 124"/>
                <a:gd name="T19" fmla="*/ 0 h 11"/>
                <a:gd name="T20" fmla="*/ 1189 w 124"/>
                <a:gd name="T21" fmla="*/ 0 h 11"/>
                <a:gd name="T22" fmla="*/ 1529 w 124"/>
                <a:gd name="T23" fmla="*/ 0 h 11"/>
                <a:gd name="T24" fmla="*/ 1687 w 124"/>
                <a:gd name="T25" fmla="*/ 0 h 11"/>
                <a:gd name="T26" fmla="*/ 2032 w 124"/>
                <a:gd name="T27" fmla="*/ 0 h 11"/>
                <a:gd name="T28" fmla="*/ 2179 w 124"/>
                <a:gd name="T29" fmla="*/ 0 h 11"/>
                <a:gd name="T30" fmla="*/ 2519 w 124"/>
                <a:gd name="T31" fmla="*/ 0 h 11"/>
                <a:gd name="T32" fmla="*/ 2680 w 124"/>
                <a:gd name="T33" fmla="*/ 0 h 11"/>
                <a:gd name="T34" fmla="*/ 3020 w 124"/>
                <a:gd name="T35" fmla="*/ 0 h 11"/>
                <a:gd name="T36" fmla="*/ 3176 w 124"/>
                <a:gd name="T37" fmla="*/ 0 h 11"/>
                <a:gd name="T38" fmla="*/ 3523 w 124"/>
                <a:gd name="T39" fmla="*/ 0 h 11"/>
                <a:gd name="T40" fmla="*/ 3679 w 124"/>
                <a:gd name="T41" fmla="*/ 0 h 11"/>
                <a:gd name="T42" fmla="*/ 3863 w 124"/>
                <a:gd name="T43" fmla="*/ 0 h 1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4"/>
                <a:gd name="T67" fmla="*/ 0 h 11"/>
                <a:gd name="T68" fmla="*/ 124 w 124"/>
                <a:gd name="T69" fmla="*/ 11 h 1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4" h="11">
                  <a:moveTo>
                    <a:pt x="124" y="0"/>
                  </a:moveTo>
                  <a:cubicBezTo>
                    <a:pt x="124" y="4"/>
                    <a:pt x="124" y="7"/>
                    <a:pt x="124" y="11"/>
                  </a:cubicBezTo>
                  <a:cubicBezTo>
                    <a:pt x="55" y="11"/>
                    <a:pt x="55" y="11"/>
                    <a:pt x="55" y="11"/>
                  </a:cubicBezTo>
                  <a:cubicBezTo>
                    <a:pt x="0" y="11"/>
                    <a:pt x="0" y="11"/>
                    <a:pt x="0" y="11"/>
                  </a:cubicBezTo>
                  <a:cubicBezTo>
                    <a:pt x="0" y="10"/>
                    <a:pt x="0" y="10"/>
                    <a:pt x="0" y="10"/>
                  </a:cubicBezTo>
                  <a:cubicBezTo>
                    <a:pt x="0" y="7"/>
                    <a:pt x="0" y="3"/>
                    <a:pt x="0" y="0"/>
                  </a:cubicBezTo>
                  <a:cubicBezTo>
                    <a:pt x="6" y="0"/>
                    <a:pt x="6" y="0"/>
                    <a:pt x="6" y="0"/>
                  </a:cubicBezTo>
                  <a:cubicBezTo>
                    <a:pt x="16" y="0"/>
                    <a:pt x="16" y="0"/>
                    <a:pt x="16" y="0"/>
                  </a:cubicBezTo>
                  <a:cubicBezTo>
                    <a:pt x="22" y="0"/>
                    <a:pt x="22" y="0"/>
                    <a:pt x="22" y="0"/>
                  </a:cubicBezTo>
                  <a:cubicBezTo>
                    <a:pt x="32" y="0"/>
                    <a:pt x="32" y="0"/>
                    <a:pt x="32" y="0"/>
                  </a:cubicBezTo>
                  <a:cubicBezTo>
                    <a:pt x="38" y="0"/>
                    <a:pt x="38" y="0"/>
                    <a:pt x="38" y="0"/>
                  </a:cubicBezTo>
                  <a:cubicBezTo>
                    <a:pt x="49" y="0"/>
                    <a:pt x="49" y="0"/>
                    <a:pt x="49" y="0"/>
                  </a:cubicBezTo>
                  <a:cubicBezTo>
                    <a:pt x="54" y="0"/>
                    <a:pt x="54" y="0"/>
                    <a:pt x="54" y="0"/>
                  </a:cubicBezTo>
                  <a:cubicBezTo>
                    <a:pt x="65" y="0"/>
                    <a:pt x="65" y="0"/>
                    <a:pt x="65" y="0"/>
                  </a:cubicBezTo>
                  <a:cubicBezTo>
                    <a:pt x="70" y="0"/>
                    <a:pt x="70" y="0"/>
                    <a:pt x="70" y="0"/>
                  </a:cubicBezTo>
                  <a:cubicBezTo>
                    <a:pt x="81" y="0"/>
                    <a:pt x="81" y="0"/>
                    <a:pt x="81" y="0"/>
                  </a:cubicBezTo>
                  <a:cubicBezTo>
                    <a:pt x="86" y="0"/>
                    <a:pt x="86" y="0"/>
                    <a:pt x="86" y="0"/>
                  </a:cubicBezTo>
                  <a:cubicBezTo>
                    <a:pt x="97" y="0"/>
                    <a:pt x="97" y="0"/>
                    <a:pt x="97" y="0"/>
                  </a:cubicBezTo>
                  <a:cubicBezTo>
                    <a:pt x="102" y="0"/>
                    <a:pt x="102" y="0"/>
                    <a:pt x="102" y="0"/>
                  </a:cubicBezTo>
                  <a:cubicBezTo>
                    <a:pt x="113" y="0"/>
                    <a:pt x="113" y="0"/>
                    <a:pt x="113" y="0"/>
                  </a:cubicBezTo>
                  <a:cubicBezTo>
                    <a:pt x="118" y="0"/>
                    <a:pt x="118" y="0"/>
                    <a:pt x="118" y="0"/>
                  </a:cubicBezTo>
                  <a:lnTo>
                    <a:pt x="124"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07" name="Freeform 870"/>
            <p:cNvSpPr>
              <a:spLocks/>
            </p:cNvSpPr>
            <p:nvPr/>
          </p:nvSpPr>
          <p:spPr bwMode="auto">
            <a:xfrm>
              <a:off x="2308" y="796"/>
              <a:ext cx="26" cy="26"/>
            </a:xfrm>
            <a:custGeom>
              <a:avLst/>
              <a:gdLst>
                <a:gd name="T0" fmla="*/ 340 w 11"/>
                <a:gd name="T1" fmla="*/ 340 h 11"/>
                <a:gd name="T2" fmla="*/ 0 w 11"/>
                <a:gd name="T3" fmla="*/ 0 h 11"/>
                <a:gd name="T4" fmla="*/ 340 w 11"/>
                <a:gd name="T5" fmla="*/ 0 h 11"/>
                <a:gd name="T6" fmla="*/ 340 w 11"/>
                <a:gd name="T7" fmla="*/ 319 h 11"/>
                <a:gd name="T8" fmla="*/ 340 w 11"/>
                <a:gd name="T9" fmla="*/ 340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11"/>
                  </a:moveTo>
                  <a:cubicBezTo>
                    <a:pt x="0" y="0"/>
                    <a:pt x="0" y="0"/>
                    <a:pt x="0" y="0"/>
                  </a:cubicBezTo>
                  <a:cubicBezTo>
                    <a:pt x="11" y="0"/>
                    <a:pt x="11" y="0"/>
                    <a:pt x="11" y="0"/>
                  </a:cubicBezTo>
                  <a:cubicBezTo>
                    <a:pt x="11" y="3"/>
                    <a:pt x="11" y="7"/>
                    <a:pt x="11" y="10"/>
                  </a:cubicBezTo>
                  <a:lnTo>
                    <a:pt x="11" y="11"/>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08" name="Freeform 871"/>
            <p:cNvSpPr>
              <a:spLocks/>
            </p:cNvSpPr>
            <p:nvPr/>
          </p:nvSpPr>
          <p:spPr bwMode="auto">
            <a:xfrm>
              <a:off x="2428" y="886"/>
              <a:ext cx="21" cy="31"/>
            </a:xfrm>
            <a:custGeom>
              <a:avLst/>
              <a:gdLst>
                <a:gd name="T0" fmla="*/ 21 w 21"/>
                <a:gd name="T1" fmla="*/ 0 h 31"/>
                <a:gd name="T2" fmla="*/ 14 w 21"/>
                <a:gd name="T3" fmla="*/ 31 h 31"/>
                <a:gd name="T4" fmla="*/ 0 w 21"/>
                <a:gd name="T5" fmla="*/ 26 h 31"/>
                <a:gd name="T6" fmla="*/ 10 w 21"/>
                <a:gd name="T7" fmla="*/ 0 h 31"/>
                <a:gd name="T8" fmla="*/ 21 w 21"/>
                <a:gd name="T9" fmla="*/ 0 h 31"/>
                <a:gd name="T10" fmla="*/ 0 60000 65536"/>
                <a:gd name="T11" fmla="*/ 0 60000 65536"/>
                <a:gd name="T12" fmla="*/ 0 60000 65536"/>
                <a:gd name="T13" fmla="*/ 0 60000 65536"/>
                <a:gd name="T14" fmla="*/ 0 60000 65536"/>
                <a:gd name="T15" fmla="*/ 0 w 21"/>
                <a:gd name="T16" fmla="*/ 0 h 31"/>
                <a:gd name="T17" fmla="*/ 21 w 21"/>
                <a:gd name="T18" fmla="*/ 31 h 31"/>
              </a:gdLst>
              <a:ahLst/>
              <a:cxnLst>
                <a:cxn ang="T10">
                  <a:pos x="T0" y="T1"/>
                </a:cxn>
                <a:cxn ang="T11">
                  <a:pos x="T2" y="T3"/>
                </a:cxn>
                <a:cxn ang="T12">
                  <a:pos x="T4" y="T5"/>
                </a:cxn>
                <a:cxn ang="T13">
                  <a:pos x="T6" y="T7"/>
                </a:cxn>
                <a:cxn ang="T14">
                  <a:pos x="T8" y="T9"/>
                </a:cxn>
              </a:cxnLst>
              <a:rect l="T15" t="T16" r="T17" b="T18"/>
              <a:pathLst>
                <a:path w="21" h="31">
                  <a:moveTo>
                    <a:pt x="21" y="0"/>
                  </a:moveTo>
                  <a:lnTo>
                    <a:pt x="14" y="31"/>
                  </a:lnTo>
                  <a:lnTo>
                    <a:pt x="0" y="26"/>
                  </a:lnTo>
                  <a:lnTo>
                    <a:pt x="10"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09" name="Freeform 872"/>
            <p:cNvSpPr>
              <a:spLocks/>
            </p:cNvSpPr>
            <p:nvPr/>
          </p:nvSpPr>
          <p:spPr bwMode="auto">
            <a:xfrm>
              <a:off x="3515" y="468"/>
              <a:ext cx="253" cy="515"/>
            </a:xfrm>
            <a:custGeom>
              <a:avLst/>
              <a:gdLst>
                <a:gd name="T0" fmla="*/ 253 w 253"/>
                <a:gd name="T1" fmla="*/ 257 h 515"/>
                <a:gd name="T2" fmla="*/ 253 w 253"/>
                <a:gd name="T3" fmla="*/ 515 h 515"/>
                <a:gd name="T4" fmla="*/ 0 w 253"/>
                <a:gd name="T5" fmla="*/ 515 h 515"/>
                <a:gd name="T6" fmla="*/ 0 w 253"/>
                <a:gd name="T7" fmla="*/ 257 h 515"/>
                <a:gd name="T8" fmla="*/ 0 w 253"/>
                <a:gd name="T9" fmla="*/ 0 h 515"/>
                <a:gd name="T10" fmla="*/ 253 w 253"/>
                <a:gd name="T11" fmla="*/ 0 h 515"/>
                <a:gd name="T12" fmla="*/ 253 w 253"/>
                <a:gd name="T13" fmla="*/ 257 h 515"/>
                <a:gd name="T14" fmla="*/ 0 60000 65536"/>
                <a:gd name="T15" fmla="*/ 0 60000 65536"/>
                <a:gd name="T16" fmla="*/ 0 60000 65536"/>
                <a:gd name="T17" fmla="*/ 0 60000 65536"/>
                <a:gd name="T18" fmla="*/ 0 60000 65536"/>
                <a:gd name="T19" fmla="*/ 0 60000 65536"/>
                <a:gd name="T20" fmla="*/ 0 60000 65536"/>
                <a:gd name="T21" fmla="*/ 0 w 253"/>
                <a:gd name="T22" fmla="*/ 0 h 515"/>
                <a:gd name="T23" fmla="*/ 253 w 253"/>
                <a:gd name="T24" fmla="*/ 515 h 51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 h="515">
                  <a:moveTo>
                    <a:pt x="253" y="257"/>
                  </a:moveTo>
                  <a:lnTo>
                    <a:pt x="253" y="515"/>
                  </a:lnTo>
                  <a:lnTo>
                    <a:pt x="0" y="515"/>
                  </a:lnTo>
                  <a:lnTo>
                    <a:pt x="0" y="257"/>
                  </a:lnTo>
                  <a:lnTo>
                    <a:pt x="0" y="0"/>
                  </a:lnTo>
                  <a:lnTo>
                    <a:pt x="253" y="0"/>
                  </a:lnTo>
                  <a:lnTo>
                    <a:pt x="253" y="257"/>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10" name="Freeform 873"/>
            <p:cNvSpPr>
              <a:spLocks/>
            </p:cNvSpPr>
            <p:nvPr/>
          </p:nvSpPr>
          <p:spPr bwMode="auto">
            <a:xfrm>
              <a:off x="2905" y="565"/>
              <a:ext cx="230" cy="160"/>
            </a:xfrm>
            <a:custGeom>
              <a:avLst/>
              <a:gdLst>
                <a:gd name="T0" fmla="*/ 0 w 230"/>
                <a:gd name="T1" fmla="*/ 115 h 160"/>
                <a:gd name="T2" fmla="*/ 62 w 230"/>
                <a:gd name="T3" fmla="*/ 40 h 160"/>
                <a:gd name="T4" fmla="*/ 48 w 230"/>
                <a:gd name="T5" fmla="*/ 33 h 160"/>
                <a:gd name="T6" fmla="*/ 67 w 230"/>
                <a:gd name="T7" fmla="*/ 0 h 160"/>
                <a:gd name="T8" fmla="*/ 230 w 230"/>
                <a:gd name="T9" fmla="*/ 0 h 160"/>
                <a:gd name="T10" fmla="*/ 230 w 230"/>
                <a:gd name="T11" fmla="*/ 160 h 160"/>
                <a:gd name="T12" fmla="*/ 50 w 230"/>
                <a:gd name="T13" fmla="*/ 160 h 160"/>
                <a:gd name="T14" fmla="*/ 26 w 230"/>
                <a:gd name="T15" fmla="*/ 160 h 160"/>
                <a:gd name="T16" fmla="*/ 24 w 230"/>
                <a:gd name="T17" fmla="*/ 160 h 160"/>
                <a:gd name="T18" fmla="*/ 24 w 230"/>
                <a:gd name="T19" fmla="*/ 153 h 160"/>
                <a:gd name="T20" fmla="*/ 19 w 230"/>
                <a:gd name="T21" fmla="*/ 137 h 160"/>
                <a:gd name="T22" fmla="*/ 10 w 230"/>
                <a:gd name="T23" fmla="*/ 122 h 160"/>
                <a:gd name="T24" fmla="*/ 0 w 230"/>
                <a:gd name="T25" fmla="*/ 115 h 160"/>
                <a:gd name="T26" fmla="*/ 0 w 230"/>
                <a:gd name="T27" fmla="*/ 115 h 16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0"/>
                <a:gd name="T43" fmla="*/ 0 h 160"/>
                <a:gd name="T44" fmla="*/ 230 w 230"/>
                <a:gd name="T45" fmla="*/ 160 h 16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0" h="160">
                  <a:moveTo>
                    <a:pt x="0" y="115"/>
                  </a:moveTo>
                  <a:lnTo>
                    <a:pt x="62" y="40"/>
                  </a:lnTo>
                  <a:lnTo>
                    <a:pt x="48" y="33"/>
                  </a:lnTo>
                  <a:lnTo>
                    <a:pt x="67" y="0"/>
                  </a:lnTo>
                  <a:lnTo>
                    <a:pt x="230" y="0"/>
                  </a:lnTo>
                  <a:lnTo>
                    <a:pt x="230" y="160"/>
                  </a:lnTo>
                  <a:lnTo>
                    <a:pt x="50" y="160"/>
                  </a:lnTo>
                  <a:lnTo>
                    <a:pt x="26" y="160"/>
                  </a:lnTo>
                  <a:lnTo>
                    <a:pt x="24" y="160"/>
                  </a:lnTo>
                  <a:lnTo>
                    <a:pt x="24" y="153"/>
                  </a:lnTo>
                  <a:lnTo>
                    <a:pt x="19" y="137"/>
                  </a:lnTo>
                  <a:lnTo>
                    <a:pt x="10" y="122"/>
                  </a:lnTo>
                  <a:lnTo>
                    <a:pt x="0" y="115"/>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11" name="Freeform 874"/>
            <p:cNvSpPr>
              <a:spLocks/>
            </p:cNvSpPr>
            <p:nvPr/>
          </p:nvSpPr>
          <p:spPr bwMode="auto">
            <a:xfrm>
              <a:off x="3274" y="725"/>
              <a:ext cx="125" cy="258"/>
            </a:xfrm>
            <a:custGeom>
              <a:avLst/>
              <a:gdLst>
                <a:gd name="T0" fmla="*/ 125 w 125"/>
                <a:gd name="T1" fmla="*/ 232 h 258"/>
                <a:gd name="T2" fmla="*/ 125 w 125"/>
                <a:gd name="T3" fmla="*/ 258 h 258"/>
                <a:gd name="T4" fmla="*/ 0 w 125"/>
                <a:gd name="T5" fmla="*/ 258 h 258"/>
                <a:gd name="T6" fmla="*/ 0 w 125"/>
                <a:gd name="T7" fmla="*/ 244 h 258"/>
                <a:gd name="T8" fmla="*/ 0 w 125"/>
                <a:gd name="T9" fmla="*/ 232 h 258"/>
                <a:gd name="T10" fmla="*/ 0 w 125"/>
                <a:gd name="T11" fmla="*/ 206 h 258"/>
                <a:gd name="T12" fmla="*/ 0 w 125"/>
                <a:gd name="T13" fmla="*/ 194 h 258"/>
                <a:gd name="T14" fmla="*/ 0 w 125"/>
                <a:gd name="T15" fmla="*/ 168 h 258"/>
                <a:gd name="T16" fmla="*/ 0 w 125"/>
                <a:gd name="T17" fmla="*/ 154 h 258"/>
                <a:gd name="T18" fmla="*/ 0 w 125"/>
                <a:gd name="T19" fmla="*/ 128 h 258"/>
                <a:gd name="T20" fmla="*/ 0 w 125"/>
                <a:gd name="T21" fmla="*/ 116 h 258"/>
                <a:gd name="T22" fmla="*/ 0 w 125"/>
                <a:gd name="T23" fmla="*/ 90 h 258"/>
                <a:gd name="T24" fmla="*/ 0 w 125"/>
                <a:gd name="T25" fmla="*/ 78 h 258"/>
                <a:gd name="T26" fmla="*/ 0 w 125"/>
                <a:gd name="T27" fmla="*/ 52 h 258"/>
                <a:gd name="T28" fmla="*/ 0 w 125"/>
                <a:gd name="T29" fmla="*/ 38 h 258"/>
                <a:gd name="T30" fmla="*/ 0 w 125"/>
                <a:gd name="T31" fmla="*/ 12 h 258"/>
                <a:gd name="T32" fmla="*/ 0 w 125"/>
                <a:gd name="T33" fmla="*/ 0 h 258"/>
                <a:gd name="T34" fmla="*/ 125 w 125"/>
                <a:gd name="T35" fmla="*/ 0 h 258"/>
                <a:gd name="T36" fmla="*/ 125 w 125"/>
                <a:gd name="T37" fmla="*/ 26 h 258"/>
                <a:gd name="T38" fmla="*/ 125 w 125"/>
                <a:gd name="T39" fmla="*/ 38 h 258"/>
                <a:gd name="T40" fmla="*/ 125 w 125"/>
                <a:gd name="T41" fmla="*/ 64 h 258"/>
                <a:gd name="T42" fmla="*/ 125 w 125"/>
                <a:gd name="T43" fmla="*/ 78 h 258"/>
                <a:gd name="T44" fmla="*/ 125 w 125"/>
                <a:gd name="T45" fmla="*/ 104 h 258"/>
                <a:gd name="T46" fmla="*/ 125 w 125"/>
                <a:gd name="T47" fmla="*/ 116 h 258"/>
                <a:gd name="T48" fmla="*/ 125 w 125"/>
                <a:gd name="T49" fmla="*/ 142 h 258"/>
                <a:gd name="T50" fmla="*/ 125 w 125"/>
                <a:gd name="T51" fmla="*/ 154 h 258"/>
                <a:gd name="T52" fmla="*/ 125 w 125"/>
                <a:gd name="T53" fmla="*/ 180 h 258"/>
                <a:gd name="T54" fmla="*/ 125 w 125"/>
                <a:gd name="T55" fmla="*/ 194 h 258"/>
                <a:gd name="T56" fmla="*/ 125 w 125"/>
                <a:gd name="T57" fmla="*/ 220 h 258"/>
                <a:gd name="T58" fmla="*/ 125 w 125"/>
                <a:gd name="T59" fmla="*/ 232 h 25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25"/>
                <a:gd name="T91" fmla="*/ 0 h 258"/>
                <a:gd name="T92" fmla="*/ 125 w 125"/>
                <a:gd name="T93" fmla="*/ 258 h 25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25" h="258">
                  <a:moveTo>
                    <a:pt x="125" y="232"/>
                  </a:moveTo>
                  <a:lnTo>
                    <a:pt x="125" y="258"/>
                  </a:lnTo>
                  <a:lnTo>
                    <a:pt x="0" y="258"/>
                  </a:lnTo>
                  <a:lnTo>
                    <a:pt x="0" y="244"/>
                  </a:lnTo>
                  <a:lnTo>
                    <a:pt x="0" y="232"/>
                  </a:lnTo>
                  <a:lnTo>
                    <a:pt x="0" y="206"/>
                  </a:lnTo>
                  <a:lnTo>
                    <a:pt x="0" y="194"/>
                  </a:lnTo>
                  <a:lnTo>
                    <a:pt x="0" y="168"/>
                  </a:lnTo>
                  <a:lnTo>
                    <a:pt x="0" y="154"/>
                  </a:lnTo>
                  <a:lnTo>
                    <a:pt x="0" y="128"/>
                  </a:lnTo>
                  <a:lnTo>
                    <a:pt x="0" y="116"/>
                  </a:lnTo>
                  <a:lnTo>
                    <a:pt x="0" y="90"/>
                  </a:lnTo>
                  <a:lnTo>
                    <a:pt x="0" y="78"/>
                  </a:lnTo>
                  <a:lnTo>
                    <a:pt x="0" y="52"/>
                  </a:lnTo>
                  <a:lnTo>
                    <a:pt x="0" y="38"/>
                  </a:lnTo>
                  <a:lnTo>
                    <a:pt x="0" y="12"/>
                  </a:lnTo>
                  <a:lnTo>
                    <a:pt x="0" y="0"/>
                  </a:lnTo>
                  <a:lnTo>
                    <a:pt x="125" y="0"/>
                  </a:lnTo>
                  <a:lnTo>
                    <a:pt x="125" y="26"/>
                  </a:lnTo>
                  <a:lnTo>
                    <a:pt x="125" y="38"/>
                  </a:lnTo>
                  <a:lnTo>
                    <a:pt x="125" y="64"/>
                  </a:lnTo>
                  <a:lnTo>
                    <a:pt x="125" y="78"/>
                  </a:lnTo>
                  <a:lnTo>
                    <a:pt x="125" y="104"/>
                  </a:lnTo>
                  <a:lnTo>
                    <a:pt x="125" y="116"/>
                  </a:lnTo>
                  <a:lnTo>
                    <a:pt x="125" y="142"/>
                  </a:lnTo>
                  <a:lnTo>
                    <a:pt x="125" y="154"/>
                  </a:lnTo>
                  <a:lnTo>
                    <a:pt x="125" y="180"/>
                  </a:lnTo>
                  <a:lnTo>
                    <a:pt x="125" y="194"/>
                  </a:lnTo>
                  <a:lnTo>
                    <a:pt x="125" y="220"/>
                  </a:lnTo>
                  <a:lnTo>
                    <a:pt x="125" y="232"/>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12" name="Freeform 875"/>
            <p:cNvSpPr>
              <a:spLocks/>
            </p:cNvSpPr>
            <p:nvPr/>
          </p:nvSpPr>
          <p:spPr bwMode="auto">
            <a:xfrm>
              <a:off x="2334" y="654"/>
              <a:ext cx="293" cy="142"/>
            </a:xfrm>
            <a:custGeom>
              <a:avLst/>
              <a:gdLst>
                <a:gd name="T0" fmla="*/ 3863 w 124"/>
                <a:gd name="T1" fmla="*/ 942 h 60"/>
                <a:gd name="T2" fmla="*/ 3863 w 124"/>
                <a:gd name="T3" fmla="*/ 1882 h 60"/>
                <a:gd name="T4" fmla="*/ 3679 w 124"/>
                <a:gd name="T5" fmla="*/ 1882 h 60"/>
                <a:gd name="T6" fmla="*/ 3523 w 124"/>
                <a:gd name="T7" fmla="*/ 1882 h 60"/>
                <a:gd name="T8" fmla="*/ 3176 w 124"/>
                <a:gd name="T9" fmla="*/ 1882 h 60"/>
                <a:gd name="T10" fmla="*/ 3020 w 124"/>
                <a:gd name="T11" fmla="*/ 1882 h 60"/>
                <a:gd name="T12" fmla="*/ 2680 w 124"/>
                <a:gd name="T13" fmla="*/ 1882 h 60"/>
                <a:gd name="T14" fmla="*/ 2519 w 124"/>
                <a:gd name="T15" fmla="*/ 1882 h 60"/>
                <a:gd name="T16" fmla="*/ 2179 w 124"/>
                <a:gd name="T17" fmla="*/ 1882 h 60"/>
                <a:gd name="T18" fmla="*/ 2032 w 124"/>
                <a:gd name="T19" fmla="*/ 1882 h 60"/>
                <a:gd name="T20" fmla="*/ 1687 w 124"/>
                <a:gd name="T21" fmla="*/ 1882 h 60"/>
                <a:gd name="T22" fmla="*/ 1529 w 124"/>
                <a:gd name="T23" fmla="*/ 1882 h 60"/>
                <a:gd name="T24" fmla="*/ 1189 w 124"/>
                <a:gd name="T25" fmla="*/ 1882 h 60"/>
                <a:gd name="T26" fmla="*/ 1004 w 124"/>
                <a:gd name="T27" fmla="*/ 1882 h 60"/>
                <a:gd name="T28" fmla="*/ 688 w 124"/>
                <a:gd name="T29" fmla="*/ 1882 h 60"/>
                <a:gd name="T30" fmla="*/ 503 w 124"/>
                <a:gd name="T31" fmla="*/ 1882 h 60"/>
                <a:gd name="T32" fmla="*/ 184 w 124"/>
                <a:gd name="T33" fmla="*/ 1882 h 60"/>
                <a:gd name="T34" fmla="*/ 0 w 124"/>
                <a:gd name="T35" fmla="*/ 1882 h 60"/>
                <a:gd name="T36" fmla="*/ 0 w 124"/>
                <a:gd name="T37" fmla="*/ 0 h 60"/>
                <a:gd name="T38" fmla="*/ 184 w 124"/>
                <a:gd name="T39" fmla="*/ 0 h 60"/>
                <a:gd name="T40" fmla="*/ 503 w 124"/>
                <a:gd name="T41" fmla="*/ 0 h 60"/>
                <a:gd name="T42" fmla="*/ 688 w 124"/>
                <a:gd name="T43" fmla="*/ 0 h 60"/>
                <a:gd name="T44" fmla="*/ 1004 w 124"/>
                <a:gd name="T45" fmla="*/ 0 h 60"/>
                <a:gd name="T46" fmla="*/ 1189 w 124"/>
                <a:gd name="T47" fmla="*/ 0 h 60"/>
                <a:gd name="T48" fmla="*/ 1529 w 124"/>
                <a:gd name="T49" fmla="*/ 0 h 60"/>
                <a:gd name="T50" fmla="*/ 1687 w 124"/>
                <a:gd name="T51" fmla="*/ 0 h 60"/>
                <a:gd name="T52" fmla="*/ 2032 w 124"/>
                <a:gd name="T53" fmla="*/ 0 h 60"/>
                <a:gd name="T54" fmla="*/ 2179 w 124"/>
                <a:gd name="T55" fmla="*/ 0 h 60"/>
                <a:gd name="T56" fmla="*/ 2519 w 124"/>
                <a:gd name="T57" fmla="*/ 0 h 60"/>
                <a:gd name="T58" fmla="*/ 2680 w 124"/>
                <a:gd name="T59" fmla="*/ 0 h 60"/>
                <a:gd name="T60" fmla="*/ 3020 w 124"/>
                <a:gd name="T61" fmla="*/ 0 h 60"/>
                <a:gd name="T62" fmla="*/ 3176 w 124"/>
                <a:gd name="T63" fmla="*/ 0 h 60"/>
                <a:gd name="T64" fmla="*/ 3523 w 124"/>
                <a:gd name="T65" fmla="*/ 0 h 60"/>
                <a:gd name="T66" fmla="*/ 3679 w 124"/>
                <a:gd name="T67" fmla="*/ 0 h 60"/>
                <a:gd name="T68" fmla="*/ 3863 w 124"/>
                <a:gd name="T69" fmla="*/ 0 h 60"/>
                <a:gd name="T70" fmla="*/ 3863 w 124"/>
                <a:gd name="T71" fmla="*/ 942 h 6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4"/>
                <a:gd name="T109" fmla="*/ 0 h 60"/>
                <a:gd name="T110" fmla="*/ 124 w 124"/>
                <a:gd name="T111" fmla="*/ 60 h 6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4" h="60">
                  <a:moveTo>
                    <a:pt x="124" y="30"/>
                  </a:moveTo>
                  <a:cubicBezTo>
                    <a:pt x="124" y="40"/>
                    <a:pt x="124" y="50"/>
                    <a:pt x="124" y="60"/>
                  </a:cubicBezTo>
                  <a:cubicBezTo>
                    <a:pt x="118" y="60"/>
                    <a:pt x="118" y="60"/>
                    <a:pt x="118" y="60"/>
                  </a:cubicBezTo>
                  <a:cubicBezTo>
                    <a:pt x="113" y="60"/>
                    <a:pt x="113" y="60"/>
                    <a:pt x="113" y="60"/>
                  </a:cubicBezTo>
                  <a:cubicBezTo>
                    <a:pt x="102" y="60"/>
                    <a:pt x="102" y="60"/>
                    <a:pt x="102" y="60"/>
                  </a:cubicBezTo>
                  <a:cubicBezTo>
                    <a:pt x="97" y="60"/>
                    <a:pt x="97" y="60"/>
                    <a:pt x="97" y="60"/>
                  </a:cubicBezTo>
                  <a:cubicBezTo>
                    <a:pt x="86" y="60"/>
                    <a:pt x="86" y="60"/>
                    <a:pt x="86" y="60"/>
                  </a:cubicBezTo>
                  <a:cubicBezTo>
                    <a:pt x="81" y="60"/>
                    <a:pt x="81" y="60"/>
                    <a:pt x="81" y="60"/>
                  </a:cubicBezTo>
                  <a:cubicBezTo>
                    <a:pt x="70" y="60"/>
                    <a:pt x="70" y="60"/>
                    <a:pt x="70" y="60"/>
                  </a:cubicBezTo>
                  <a:cubicBezTo>
                    <a:pt x="65" y="60"/>
                    <a:pt x="65" y="60"/>
                    <a:pt x="65" y="60"/>
                  </a:cubicBezTo>
                  <a:cubicBezTo>
                    <a:pt x="54" y="60"/>
                    <a:pt x="54" y="60"/>
                    <a:pt x="54" y="60"/>
                  </a:cubicBezTo>
                  <a:cubicBezTo>
                    <a:pt x="49" y="60"/>
                    <a:pt x="49" y="60"/>
                    <a:pt x="49" y="60"/>
                  </a:cubicBezTo>
                  <a:cubicBezTo>
                    <a:pt x="38" y="60"/>
                    <a:pt x="38" y="60"/>
                    <a:pt x="38" y="60"/>
                  </a:cubicBezTo>
                  <a:cubicBezTo>
                    <a:pt x="32" y="60"/>
                    <a:pt x="32" y="60"/>
                    <a:pt x="32" y="60"/>
                  </a:cubicBezTo>
                  <a:cubicBezTo>
                    <a:pt x="22" y="60"/>
                    <a:pt x="22" y="60"/>
                    <a:pt x="22" y="60"/>
                  </a:cubicBezTo>
                  <a:cubicBezTo>
                    <a:pt x="16" y="60"/>
                    <a:pt x="16" y="60"/>
                    <a:pt x="16" y="60"/>
                  </a:cubicBezTo>
                  <a:cubicBezTo>
                    <a:pt x="6" y="60"/>
                    <a:pt x="6" y="60"/>
                    <a:pt x="6" y="60"/>
                  </a:cubicBezTo>
                  <a:cubicBezTo>
                    <a:pt x="0" y="60"/>
                    <a:pt x="0" y="60"/>
                    <a:pt x="0" y="60"/>
                  </a:cubicBezTo>
                  <a:cubicBezTo>
                    <a:pt x="0" y="40"/>
                    <a:pt x="0" y="20"/>
                    <a:pt x="0" y="0"/>
                  </a:cubicBezTo>
                  <a:cubicBezTo>
                    <a:pt x="6" y="0"/>
                    <a:pt x="6" y="0"/>
                    <a:pt x="6" y="0"/>
                  </a:cubicBezTo>
                  <a:cubicBezTo>
                    <a:pt x="16" y="0"/>
                    <a:pt x="16" y="0"/>
                    <a:pt x="16" y="0"/>
                  </a:cubicBezTo>
                  <a:cubicBezTo>
                    <a:pt x="22" y="0"/>
                    <a:pt x="22" y="0"/>
                    <a:pt x="22" y="0"/>
                  </a:cubicBezTo>
                  <a:cubicBezTo>
                    <a:pt x="32" y="0"/>
                    <a:pt x="32" y="0"/>
                    <a:pt x="32" y="0"/>
                  </a:cubicBezTo>
                  <a:cubicBezTo>
                    <a:pt x="38" y="0"/>
                    <a:pt x="38" y="0"/>
                    <a:pt x="38" y="0"/>
                  </a:cubicBezTo>
                  <a:cubicBezTo>
                    <a:pt x="49" y="0"/>
                    <a:pt x="49" y="0"/>
                    <a:pt x="49" y="0"/>
                  </a:cubicBezTo>
                  <a:cubicBezTo>
                    <a:pt x="54" y="0"/>
                    <a:pt x="54" y="0"/>
                    <a:pt x="54" y="0"/>
                  </a:cubicBezTo>
                  <a:cubicBezTo>
                    <a:pt x="65" y="0"/>
                    <a:pt x="65" y="0"/>
                    <a:pt x="65" y="0"/>
                  </a:cubicBezTo>
                  <a:cubicBezTo>
                    <a:pt x="70" y="0"/>
                    <a:pt x="70" y="0"/>
                    <a:pt x="70" y="0"/>
                  </a:cubicBezTo>
                  <a:cubicBezTo>
                    <a:pt x="81" y="0"/>
                    <a:pt x="81" y="0"/>
                    <a:pt x="81" y="0"/>
                  </a:cubicBezTo>
                  <a:cubicBezTo>
                    <a:pt x="86" y="0"/>
                    <a:pt x="86" y="0"/>
                    <a:pt x="86" y="0"/>
                  </a:cubicBezTo>
                  <a:cubicBezTo>
                    <a:pt x="97" y="0"/>
                    <a:pt x="97" y="0"/>
                    <a:pt x="97" y="0"/>
                  </a:cubicBezTo>
                  <a:cubicBezTo>
                    <a:pt x="102" y="0"/>
                    <a:pt x="102" y="0"/>
                    <a:pt x="102" y="0"/>
                  </a:cubicBezTo>
                  <a:cubicBezTo>
                    <a:pt x="113" y="0"/>
                    <a:pt x="113" y="0"/>
                    <a:pt x="113" y="0"/>
                  </a:cubicBezTo>
                  <a:cubicBezTo>
                    <a:pt x="118" y="0"/>
                    <a:pt x="118" y="0"/>
                    <a:pt x="118" y="0"/>
                  </a:cubicBezTo>
                  <a:cubicBezTo>
                    <a:pt x="124" y="0"/>
                    <a:pt x="124" y="0"/>
                    <a:pt x="124" y="0"/>
                  </a:cubicBezTo>
                  <a:cubicBezTo>
                    <a:pt x="124" y="10"/>
                    <a:pt x="124" y="20"/>
                    <a:pt x="124" y="30"/>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13" name="Freeform 876"/>
            <p:cNvSpPr>
              <a:spLocks/>
            </p:cNvSpPr>
            <p:nvPr/>
          </p:nvSpPr>
          <p:spPr bwMode="auto">
            <a:xfrm>
              <a:off x="3768" y="468"/>
              <a:ext cx="380" cy="515"/>
            </a:xfrm>
            <a:custGeom>
              <a:avLst/>
              <a:gdLst>
                <a:gd name="T0" fmla="*/ 203 w 380"/>
                <a:gd name="T1" fmla="*/ 257 h 515"/>
                <a:gd name="T2" fmla="*/ 203 w 380"/>
                <a:gd name="T3" fmla="*/ 267 h 515"/>
                <a:gd name="T4" fmla="*/ 203 w 380"/>
                <a:gd name="T5" fmla="*/ 269 h 515"/>
                <a:gd name="T6" fmla="*/ 203 w 380"/>
                <a:gd name="T7" fmla="*/ 281 h 515"/>
                <a:gd name="T8" fmla="*/ 205 w 380"/>
                <a:gd name="T9" fmla="*/ 286 h 515"/>
                <a:gd name="T10" fmla="*/ 208 w 380"/>
                <a:gd name="T11" fmla="*/ 305 h 515"/>
                <a:gd name="T12" fmla="*/ 208 w 380"/>
                <a:gd name="T13" fmla="*/ 307 h 515"/>
                <a:gd name="T14" fmla="*/ 212 w 380"/>
                <a:gd name="T15" fmla="*/ 319 h 515"/>
                <a:gd name="T16" fmla="*/ 215 w 380"/>
                <a:gd name="T17" fmla="*/ 323 h 515"/>
                <a:gd name="T18" fmla="*/ 222 w 380"/>
                <a:gd name="T19" fmla="*/ 342 h 515"/>
                <a:gd name="T20" fmla="*/ 229 w 380"/>
                <a:gd name="T21" fmla="*/ 352 h 515"/>
                <a:gd name="T22" fmla="*/ 234 w 380"/>
                <a:gd name="T23" fmla="*/ 359 h 515"/>
                <a:gd name="T24" fmla="*/ 243 w 380"/>
                <a:gd name="T25" fmla="*/ 373 h 515"/>
                <a:gd name="T26" fmla="*/ 252 w 380"/>
                <a:gd name="T27" fmla="*/ 382 h 515"/>
                <a:gd name="T28" fmla="*/ 257 w 380"/>
                <a:gd name="T29" fmla="*/ 390 h 515"/>
                <a:gd name="T30" fmla="*/ 271 w 380"/>
                <a:gd name="T31" fmla="*/ 401 h 515"/>
                <a:gd name="T32" fmla="*/ 283 w 380"/>
                <a:gd name="T33" fmla="*/ 408 h 515"/>
                <a:gd name="T34" fmla="*/ 288 w 380"/>
                <a:gd name="T35" fmla="*/ 413 h 515"/>
                <a:gd name="T36" fmla="*/ 304 w 380"/>
                <a:gd name="T37" fmla="*/ 420 h 515"/>
                <a:gd name="T38" fmla="*/ 316 w 380"/>
                <a:gd name="T39" fmla="*/ 425 h 515"/>
                <a:gd name="T40" fmla="*/ 323 w 380"/>
                <a:gd name="T41" fmla="*/ 430 h 515"/>
                <a:gd name="T42" fmla="*/ 340 w 380"/>
                <a:gd name="T43" fmla="*/ 434 h 515"/>
                <a:gd name="T44" fmla="*/ 352 w 380"/>
                <a:gd name="T45" fmla="*/ 434 h 515"/>
                <a:gd name="T46" fmla="*/ 361 w 380"/>
                <a:gd name="T47" fmla="*/ 437 h 515"/>
                <a:gd name="T48" fmla="*/ 378 w 380"/>
                <a:gd name="T49" fmla="*/ 439 h 515"/>
                <a:gd name="T50" fmla="*/ 380 w 380"/>
                <a:gd name="T51" fmla="*/ 439 h 515"/>
                <a:gd name="T52" fmla="*/ 380 w 380"/>
                <a:gd name="T53" fmla="*/ 515 h 515"/>
                <a:gd name="T54" fmla="*/ 0 w 380"/>
                <a:gd name="T55" fmla="*/ 515 h 515"/>
                <a:gd name="T56" fmla="*/ 0 w 380"/>
                <a:gd name="T57" fmla="*/ 257 h 515"/>
                <a:gd name="T58" fmla="*/ 0 w 380"/>
                <a:gd name="T59" fmla="*/ 0 h 515"/>
                <a:gd name="T60" fmla="*/ 380 w 380"/>
                <a:gd name="T61" fmla="*/ 0 h 515"/>
                <a:gd name="T62" fmla="*/ 380 w 380"/>
                <a:gd name="T63" fmla="*/ 75 h 515"/>
                <a:gd name="T64" fmla="*/ 361 w 380"/>
                <a:gd name="T65" fmla="*/ 78 h 515"/>
                <a:gd name="T66" fmla="*/ 356 w 380"/>
                <a:gd name="T67" fmla="*/ 78 h 515"/>
                <a:gd name="T68" fmla="*/ 342 w 380"/>
                <a:gd name="T69" fmla="*/ 80 h 515"/>
                <a:gd name="T70" fmla="*/ 342 w 380"/>
                <a:gd name="T71" fmla="*/ 80 h 515"/>
                <a:gd name="T72" fmla="*/ 323 w 380"/>
                <a:gd name="T73" fmla="*/ 85 h 515"/>
                <a:gd name="T74" fmla="*/ 319 w 380"/>
                <a:gd name="T75" fmla="*/ 87 h 515"/>
                <a:gd name="T76" fmla="*/ 307 w 380"/>
                <a:gd name="T77" fmla="*/ 92 h 515"/>
                <a:gd name="T78" fmla="*/ 307 w 380"/>
                <a:gd name="T79" fmla="*/ 92 h 515"/>
                <a:gd name="T80" fmla="*/ 288 w 380"/>
                <a:gd name="T81" fmla="*/ 101 h 515"/>
                <a:gd name="T82" fmla="*/ 286 w 380"/>
                <a:gd name="T83" fmla="*/ 104 h 515"/>
                <a:gd name="T84" fmla="*/ 274 w 380"/>
                <a:gd name="T85" fmla="*/ 111 h 515"/>
                <a:gd name="T86" fmla="*/ 274 w 380"/>
                <a:gd name="T87" fmla="*/ 113 h 515"/>
                <a:gd name="T88" fmla="*/ 257 w 380"/>
                <a:gd name="T89" fmla="*/ 125 h 515"/>
                <a:gd name="T90" fmla="*/ 255 w 380"/>
                <a:gd name="T91" fmla="*/ 127 h 515"/>
                <a:gd name="T92" fmla="*/ 248 w 380"/>
                <a:gd name="T93" fmla="*/ 137 h 515"/>
                <a:gd name="T94" fmla="*/ 245 w 380"/>
                <a:gd name="T95" fmla="*/ 139 h 515"/>
                <a:gd name="T96" fmla="*/ 234 w 380"/>
                <a:gd name="T97" fmla="*/ 156 h 515"/>
                <a:gd name="T98" fmla="*/ 231 w 380"/>
                <a:gd name="T99" fmla="*/ 158 h 515"/>
                <a:gd name="T100" fmla="*/ 224 w 380"/>
                <a:gd name="T101" fmla="*/ 170 h 515"/>
                <a:gd name="T102" fmla="*/ 224 w 380"/>
                <a:gd name="T103" fmla="*/ 172 h 515"/>
                <a:gd name="T104" fmla="*/ 215 w 380"/>
                <a:gd name="T105" fmla="*/ 189 h 515"/>
                <a:gd name="T106" fmla="*/ 215 w 380"/>
                <a:gd name="T107" fmla="*/ 194 h 515"/>
                <a:gd name="T108" fmla="*/ 210 w 380"/>
                <a:gd name="T109" fmla="*/ 205 h 515"/>
                <a:gd name="T110" fmla="*/ 208 w 380"/>
                <a:gd name="T111" fmla="*/ 208 h 515"/>
                <a:gd name="T112" fmla="*/ 205 w 380"/>
                <a:gd name="T113" fmla="*/ 229 h 515"/>
                <a:gd name="T114" fmla="*/ 205 w 380"/>
                <a:gd name="T115" fmla="*/ 229 h 515"/>
                <a:gd name="T116" fmla="*/ 203 w 380"/>
                <a:gd name="T117" fmla="*/ 243 h 515"/>
                <a:gd name="T118" fmla="*/ 203 w 380"/>
                <a:gd name="T119" fmla="*/ 248 h 515"/>
                <a:gd name="T120" fmla="*/ 203 w 380"/>
                <a:gd name="T121" fmla="*/ 257 h 51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80"/>
                <a:gd name="T184" fmla="*/ 0 h 515"/>
                <a:gd name="T185" fmla="*/ 380 w 380"/>
                <a:gd name="T186" fmla="*/ 515 h 51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80" h="515">
                  <a:moveTo>
                    <a:pt x="203" y="257"/>
                  </a:moveTo>
                  <a:lnTo>
                    <a:pt x="203" y="267"/>
                  </a:lnTo>
                  <a:lnTo>
                    <a:pt x="203" y="269"/>
                  </a:lnTo>
                  <a:lnTo>
                    <a:pt x="203" y="281"/>
                  </a:lnTo>
                  <a:lnTo>
                    <a:pt x="205" y="286"/>
                  </a:lnTo>
                  <a:lnTo>
                    <a:pt x="208" y="305"/>
                  </a:lnTo>
                  <a:lnTo>
                    <a:pt x="208" y="307"/>
                  </a:lnTo>
                  <a:lnTo>
                    <a:pt x="212" y="319"/>
                  </a:lnTo>
                  <a:lnTo>
                    <a:pt x="215" y="323"/>
                  </a:lnTo>
                  <a:lnTo>
                    <a:pt x="222" y="342"/>
                  </a:lnTo>
                  <a:lnTo>
                    <a:pt x="229" y="352"/>
                  </a:lnTo>
                  <a:lnTo>
                    <a:pt x="234" y="359"/>
                  </a:lnTo>
                  <a:lnTo>
                    <a:pt x="243" y="373"/>
                  </a:lnTo>
                  <a:lnTo>
                    <a:pt x="252" y="382"/>
                  </a:lnTo>
                  <a:lnTo>
                    <a:pt x="257" y="390"/>
                  </a:lnTo>
                  <a:lnTo>
                    <a:pt x="271" y="401"/>
                  </a:lnTo>
                  <a:lnTo>
                    <a:pt x="283" y="408"/>
                  </a:lnTo>
                  <a:lnTo>
                    <a:pt x="288" y="413"/>
                  </a:lnTo>
                  <a:lnTo>
                    <a:pt x="304" y="420"/>
                  </a:lnTo>
                  <a:lnTo>
                    <a:pt x="316" y="425"/>
                  </a:lnTo>
                  <a:lnTo>
                    <a:pt x="323" y="430"/>
                  </a:lnTo>
                  <a:lnTo>
                    <a:pt x="340" y="434"/>
                  </a:lnTo>
                  <a:lnTo>
                    <a:pt x="352" y="434"/>
                  </a:lnTo>
                  <a:lnTo>
                    <a:pt x="361" y="437"/>
                  </a:lnTo>
                  <a:lnTo>
                    <a:pt x="378" y="439"/>
                  </a:lnTo>
                  <a:lnTo>
                    <a:pt x="380" y="439"/>
                  </a:lnTo>
                  <a:lnTo>
                    <a:pt x="380" y="515"/>
                  </a:lnTo>
                  <a:lnTo>
                    <a:pt x="0" y="515"/>
                  </a:lnTo>
                  <a:lnTo>
                    <a:pt x="0" y="257"/>
                  </a:lnTo>
                  <a:lnTo>
                    <a:pt x="0" y="0"/>
                  </a:lnTo>
                  <a:lnTo>
                    <a:pt x="380" y="0"/>
                  </a:lnTo>
                  <a:lnTo>
                    <a:pt x="380" y="75"/>
                  </a:lnTo>
                  <a:lnTo>
                    <a:pt x="361" y="78"/>
                  </a:lnTo>
                  <a:lnTo>
                    <a:pt x="356" y="78"/>
                  </a:lnTo>
                  <a:lnTo>
                    <a:pt x="342" y="80"/>
                  </a:lnTo>
                  <a:lnTo>
                    <a:pt x="323" y="85"/>
                  </a:lnTo>
                  <a:lnTo>
                    <a:pt x="319" y="87"/>
                  </a:lnTo>
                  <a:lnTo>
                    <a:pt x="307" y="92"/>
                  </a:lnTo>
                  <a:lnTo>
                    <a:pt x="288" y="101"/>
                  </a:lnTo>
                  <a:lnTo>
                    <a:pt x="286" y="104"/>
                  </a:lnTo>
                  <a:lnTo>
                    <a:pt x="274" y="111"/>
                  </a:lnTo>
                  <a:lnTo>
                    <a:pt x="274" y="113"/>
                  </a:lnTo>
                  <a:lnTo>
                    <a:pt x="257" y="125"/>
                  </a:lnTo>
                  <a:lnTo>
                    <a:pt x="255" y="127"/>
                  </a:lnTo>
                  <a:lnTo>
                    <a:pt x="248" y="137"/>
                  </a:lnTo>
                  <a:lnTo>
                    <a:pt x="245" y="139"/>
                  </a:lnTo>
                  <a:lnTo>
                    <a:pt x="234" y="156"/>
                  </a:lnTo>
                  <a:lnTo>
                    <a:pt x="231" y="158"/>
                  </a:lnTo>
                  <a:lnTo>
                    <a:pt x="224" y="170"/>
                  </a:lnTo>
                  <a:lnTo>
                    <a:pt x="224" y="172"/>
                  </a:lnTo>
                  <a:lnTo>
                    <a:pt x="215" y="189"/>
                  </a:lnTo>
                  <a:lnTo>
                    <a:pt x="215" y="194"/>
                  </a:lnTo>
                  <a:lnTo>
                    <a:pt x="210" y="205"/>
                  </a:lnTo>
                  <a:lnTo>
                    <a:pt x="208" y="208"/>
                  </a:lnTo>
                  <a:lnTo>
                    <a:pt x="205" y="229"/>
                  </a:lnTo>
                  <a:lnTo>
                    <a:pt x="203" y="243"/>
                  </a:lnTo>
                  <a:lnTo>
                    <a:pt x="203" y="248"/>
                  </a:lnTo>
                  <a:lnTo>
                    <a:pt x="203" y="257"/>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14" name="Freeform 877"/>
            <p:cNvSpPr>
              <a:spLocks/>
            </p:cNvSpPr>
            <p:nvPr/>
          </p:nvSpPr>
          <p:spPr bwMode="auto">
            <a:xfrm>
              <a:off x="3399" y="725"/>
              <a:ext cx="116" cy="258"/>
            </a:xfrm>
            <a:custGeom>
              <a:avLst/>
              <a:gdLst>
                <a:gd name="T0" fmla="*/ 116 w 116"/>
                <a:gd name="T1" fmla="*/ 0 h 258"/>
                <a:gd name="T2" fmla="*/ 116 w 116"/>
                <a:gd name="T3" fmla="*/ 258 h 258"/>
                <a:gd name="T4" fmla="*/ 0 w 116"/>
                <a:gd name="T5" fmla="*/ 258 h 258"/>
                <a:gd name="T6" fmla="*/ 0 w 116"/>
                <a:gd name="T7" fmla="*/ 232 h 258"/>
                <a:gd name="T8" fmla="*/ 0 w 116"/>
                <a:gd name="T9" fmla="*/ 220 h 258"/>
                <a:gd name="T10" fmla="*/ 0 w 116"/>
                <a:gd name="T11" fmla="*/ 194 h 258"/>
                <a:gd name="T12" fmla="*/ 0 w 116"/>
                <a:gd name="T13" fmla="*/ 180 h 258"/>
                <a:gd name="T14" fmla="*/ 0 w 116"/>
                <a:gd name="T15" fmla="*/ 154 h 258"/>
                <a:gd name="T16" fmla="*/ 0 w 116"/>
                <a:gd name="T17" fmla="*/ 142 h 258"/>
                <a:gd name="T18" fmla="*/ 0 w 116"/>
                <a:gd name="T19" fmla="*/ 116 h 258"/>
                <a:gd name="T20" fmla="*/ 0 w 116"/>
                <a:gd name="T21" fmla="*/ 104 h 258"/>
                <a:gd name="T22" fmla="*/ 0 w 116"/>
                <a:gd name="T23" fmla="*/ 78 h 258"/>
                <a:gd name="T24" fmla="*/ 0 w 116"/>
                <a:gd name="T25" fmla="*/ 64 h 258"/>
                <a:gd name="T26" fmla="*/ 0 w 116"/>
                <a:gd name="T27" fmla="*/ 38 h 258"/>
                <a:gd name="T28" fmla="*/ 0 w 116"/>
                <a:gd name="T29" fmla="*/ 26 h 258"/>
                <a:gd name="T30" fmla="*/ 0 w 116"/>
                <a:gd name="T31" fmla="*/ 0 h 258"/>
                <a:gd name="T32" fmla="*/ 116 w 116"/>
                <a:gd name="T33" fmla="*/ 0 h 25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16"/>
                <a:gd name="T52" fmla="*/ 0 h 258"/>
                <a:gd name="T53" fmla="*/ 116 w 116"/>
                <a:gd name="T54" fmla="*/ 258 h 25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16" h="258">
                  <a:moveTo>
                    <a:pt x="116" y="0"/>
                  </a:moveTo>
                  <a:lnTo>
                    <a:pt x="116" y="258"/>
                  </a:lnTo>
                  <a:lnTo>
                    <a:pt x="0" y="258"/>
                  </a:lnTo>
                  <a:lnTo>
                    <a:pt x="0" y="232"/>
                  </a:lnTo>
                  <a:lnTo>
                    <a:pt x="0" y="220"/>
                  </a:lnTo>
                  <a:lnTo>
                    <a:pt x="0" y="194"/>
                  </a:lnTo>
                  <a:lnTo>
                    <a:pt x="0" y="180"/>
                  </a:lnTo>
                  <a:lnTo>
                    <a:pt x="0" y="154"/>
                  </a:lnTo>
                  <a:lnTo>
                    <a:pt x="0" y="142"/>
                  </a:lnTo>
                  <a:lnTo>
                    <a:pt x="0" y="116"/>
                  </a:lnTo>
                  <a:lnTo>
                    <a:pt x="0" y="104"/>
                  </a:lnTo>
                  <a:lnTo>
                    <a:pt x="0" y="78"/>
                  </a:lnTo>
                  <a:lnTo>
                    <a:pt x="0" y="64"/>
                  </a:lnTo>
                  <a:lnTo>
                    <a:pt x="0" y="38"/>
                  </a:lnTo>
                  <a:lnTo>
                    <a:pt x="0" y="26"/>
                  </a:lnTo>
                  <a:lnTo>
                    <a:pt x="0" y="0"/>
                  </a:lnTo>
                  <a:lnTo>
                    <a:pt x="116"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915" name="Freeform 878"/>
            <p:cNvSpPr>
              <a:spLocks/>
            </p:cNvSpPr>
            <p:nvPr/>
          </p:nvSpPr>
          <p:spPr bwMode="auto">
            <a:xfrm>
              <a:off x="4124" y="543"/>
              <a:ext cx="24" cy="3"/>
            </a:xfrm>
            <a:custGeom>
              <a:avLst/>
              <a:gdLst>
                <a:gd name="T0" fmla="*/ 24 w 24"/>
                <a:gd name="T1" fmla="*/ 0 h 3"/>
                <a:gd name="T2" fmla="*/ 5 w 24"/>
                <a:gd name="T3" fmla="*/ 3 h 3"/>
                <a:gd name="T4" fmla="*/ 0 w 24"/>
                <a:gd name="T5" fmla="*/ 3 h 3"/>
                <a:gd name="T6" fmla="*/ 0 60000 65536"/>
                <a:gd name="T7" fmla="*/ 0 60000 65536"/>
                <a:gd name="T8" fmla="*/ 0 60000 65536"/>
                <a:gd name="T9" fmla="*/ 0 w 24"/>
                <a:gd name="T10" fmla="*/ 0 h 3"/>
                <a:gd name="T11" fmla="*/ 24 w 24"/>
                <a:gd name="T12" fmla="*/ 3 h 3"/>
              </a:gdLst>
              <a:ahLst/>
              <a:cxnLst>
                <a:cxn ang="T6">
                  <a:pos x="T0" y="T1"/>
                </a:cxn>
                <a:cxn ang="T7">
                  <a:pos x="T2" y="T3"/>
                </a:cxn>
                <a:cxn ang="T8">
                  <a:pos x="T4" y="T5"/>
                </a:cxn>
              </a:cxnLst>
              <a:rect l="T9" t="T10" r="T11" b="T12"/>
              <a:pathLst>
                <a:path w="24" h="3">
                  <a:moveTo>
                    <a:pt x="24" y="0"/>
                  </a:moveTo>
                  <a:lnTo>
                    <a:pt x="5" y="3"/>
                  </a:lnTo>
                  <a:lnTo>
                    <a:pt x="0" y="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16" name="Freeform 879"/>
            <p:cNvSpPr>
              <a:spLocks/>
            </p:cNvSpPr>
            <p:nvPr/>
          </p:nvSpPr>
          <p:spPr bwMode="auto">
            <a:xfrm>
              <a:off x="4087" y="548"/>
              <a:ext cx="23" cy="7"/>
            </a:xfrm>
            <a:custGeom>
              <a:avLst/>
              <a:gdLst>
                <a:gd name="T0" fmla="*/ 23 w 23"/>
                <a:gd name="T1" fmla="*/ 0 h 7"/>
                <a:gd name="T2" fmla="*/ 23 w 23"/>
                <a:gd name="T3" fmla="*/ 0 h 7"/>
                <a:gd name="T4" fmla="*/ 4 w 23"/>
                <a:gd name="T5" fmla="*/ 5 h 7"/>
                <a:gd name="T6" fmla="*/ 0 w 23"/>
                <a:gd name="T7" fmla="*/ 7 h 7"/>
                <a:gd name="T8" fmla="*/ 0 60000 65536"/>
                <a:gd name="T9" fmla="*/ 0 60000 65536"/>
                <a:gd name="T10" fmla="*/ 0 60000 65536"/>
                <a:gd name="T11" fmla="*/ 0 60000 65536"/>
                <a:gd name="T12" fmla="*/ 0 w 23"/>
                <a:gd name="T13" fmla="*/ 0 h 7"/>
                <a:gd name="T14" fmla="*/ 23 w 23"/>
                <a:gd name="T15" fmla="*/ 7 h 7"/>
              </a:gdLst>
              <a:ahLst/>
              <a:cxnLst>
                <a:cxn ang="T8">
                  <a:pos x="T0" y="T1"/>
                </a:cxn>
                <a:cxn ang="T9">
                  <a:pos x="T2" y="T3"/>
                </a:cxn>
                <a:cxn ang="T10">
                  <a:pos x="T4" y="T5"/>
                </a:cxn>
                <a:cxn ang="T11">
                  <a:pos x="T6" y="T7"/>
                </a:cxn>
              </a:cxnLst>
              <a:rect l="T12" t="T13" r="T14" b="T15"/>
              <a:pathLst>
                <a:path w="23" h="7">
                  <a:moveTo>
                    <a:pt x="23" y="0"/>
                  </a:moveTo>
                  <a:lnTo>
                    <a:pt x="23" y="0"/>
                  </a:lnTo>
                  <a:lnTo>
                    <a:pt x="4" y="5"/>
                  </a:lnTo>
                  <a:lnTo>
                    <a:pt x="0" y="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17" name="Freeform 880"/>
            <p:cNvSpPr>
              <a:spLocks/>
            </p:cNvSpPr>
            <p:nvPr/>
          </p:nvSpPr>
          <p:spPr bwMode="auto">
            <a:xfrm>
              <a:off x="4054" y="560"/>
              <a:ext cx="21" cy="12"/>
            </a:xfrm>
            <a:custGeom>
              <a:avLst/>
              <a:gdLst>
                <a:gd name="T0" fmla="*/ 21 w 21"/>
                <a:gd name="T1" fmla="*/ 0 h 12"/>
                <a:gd name="T2" fmla="*/ 21 w 21"/>
                <a:gd name="T3" fmla="*/ 0 h 12"/>
                <a:gd name="T4" fmla="*/ 2 w 21"/>
                <a:gd name="T5" fmla="*/ 9 h 12"/>
                <a:gd name="T6" fmla="*/ 0 w 21"/>
                <a:gd name="T7" fmla="*/ 12 h 12"/>
                <a:gd name="T8" fmla="*/ 0 60000 65536"/>
                <a:gd name="T9" fmla="*/ 0 60000 65536"/>
                <a:gd name="T10" fmla="*/ 0 60000 65536"/>
                <a:gd name="T11" fmla="*/ 0 60000 65536"/>
                <a:gd name="T12" fmla="*/ 0 w 21"/>
                <a:gd name="T13" fmla="*/ 0 h 12"/>
                <a:gd name="T14" fmla="*/ 21 w 21"/>
                <a:gd name="T15" fmla="*/ 12 h 12"/>
              </a:gdLst>
              <a:ahLst/>
              <a:cxnLst>
                <a:cxn ang="T8">
                  <a:pos x="T0" y="T1"/>
                </a:cxn>
                <a:cxn ang="T9">
                  <a:pos x="T2" y="T3"/>
                </a:cxn>
                <a:cxn ang="T10">
                  <a:pos x="T4" y="T5"/>
                </a:cxn>
                <a:cxn ang="T11">
                  <a:pos x="T6" y="T7"/>
                </a:cxn>
              </a:cxnLst>
              <a:rect l="T12" t="T13" r="T14" b="T15"/>
              <a:pathLst>
                <a:path w="21" h="12">
                  <a:moveTo>
                    <a:pt x="21" y="0"/>
                  </a:moveTo>
                  <a:lnTo>
                    <a:pt x="21" y="0"/>
                  </a:lnTo>
                  <a:lnTo>
                    <a:pt x="2" y="9"/>
                  </a:lnTo>
                  <a:lnTo>
                    <a:pt x="0" y="1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18" name="Freeform 881"/>
            <p:cNvSpPr>
              <a:spLocks/>
            </p:cNvSpPr>
            <p:nvPr/>
          </p:nvSpPr>
          <p:spPr bwMode="auto">
            <a:xfrm>
              <a:off x="4023" y="579"/>
              <a:ext cx="19" cy="16"/>
            </a:xfrm>
            <a:custGeom>
              <a:avLst/>
              <a:gdLst>
                <a:gd name="T0" fmla="*/ 19 w 19"/>
                <a:gd name="T1" fmla="*/ 0 h 16"/>
                <a:gd name="T2" fmla="*/ 19 w 19"/>
                <a:gd name="T3" fmla="*/ 2 h 16"/>
                <a:gd name="T4" fmla="*/ 2 w 19"/>
                <a:gd name="T5" fmla="*/ 14 h 16"/>
                <a:gd name="T6" fmla="*/ 0 w 19"/>
                <a:gd name="T7" fmla="*/ 16 h 16"/>
                <a:gd name="T8" fmla="*/ 0 60000 65536"/>
                <a:gd name="T9" fmla="*/ 0 60000 65536"/>
                <a:gd name="T10" fmla="*/ 0 60000 65536"/>
                <a:gd name="T11" fmla="*/ 0 60000 65536"/>
                <a:gd name="T12" fmla="*/ 0 w 19"/>
                <a:gd name="T13" fmla="*/ 0 h 16"/>
                <a:gd name="T14" fmla="*/ 19 w 19"/>
                <a:gd name="T15" fmla="*/ 16 h 16"/>
              </a:gdLst>
              <a:ahLst/>
              <a:cxnLst>
                <a:cxn ang="T8">
                  <a:pos x="T0" y="T1"/>
                </a:cxn>
                <a:cxn ang="T9">
                  <a:pos x="T2" y="T3"/>
                </a:cxn>
                <a:cxn ang="T10">
                  <a:pos x="T4" y="T5"/>
                </a:cxn>
                <a:cxn ang="T11">
                  <a:pos x="T6" y="T7"/>
                </a:cxn>
              </a:cxnLst>
              <a:rect l="T12" t="T13" r="T14" b="T15"/>
              <a:pathLst>
                <a:path w="19" h="16">
                  <a:moveTo>
                    <a:pt x="19" y="0"/>
                  </a:moveTo>
                  <a:lnTo>
                    <a:pt x="19" y="2"/>
                  </a:lnTo>
                  <a:lnTo>
                    <a:pt x="2" y="14"/>
                  </a:lnTo>
                  <a:lnTo>
                    <a:pt x="0" y="1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19" name="Freeform 882"/>
            <p:cNvSpPr>
              <a:spLocks/>
            </p:cNvSpPr>
            <p:nvPr/>
          </p:nvSpPr>
          <p:spPr bwMode="auto">
            <a:xfrm>
              <a:off x="3999" y="605"/>
              <a:ext cx="17" cy="21"/>
            </a:xfrm>
            <a:custGeom>
              <a:avLst/>
              <a:gdLst>
                <a:gd name="T0" fmla="*/ 17 w 17"/>
                <a:gd name="T1" fmla="*/ 0 h 21"/>
                <a:gd name="T2" fmla="*/ 14 w 17"/>
                <a:gd name="T3" fmla="*/ 2 h 21"/>
                <a:gd name="T4" fmla="*/ 3 w 17"/>
                <a:gd name="T5" fmla="*/ 19 h 21"/>
                <a:gd name="T6" fmla="*/ 0 w 17"/>
                <a:gd name="T7" fmla="*/ 21 h 21"/>
                <a:gd name="T8" fmla="*/ 0 60000 65536"/>
                <a:gd name="T9" fmla="*/ 0 60000 65536"/>
                <a:gd name="T10" fmla="*/ 0 60000 65536"/>
                <a:gd name="T11" fmla="*/ 0 60000 65536"/>
                <a:gd name="T12" fmla="*/ 0 w 17"/>
                <a:gd name="T13" fmla="*/ 0 h 21"/>
                <a:gd name="T14" fmla="*/ 17 w 17"/>
                <a:gd name="T15" fmla="*/ 21 h 21"/>
              </a:gdLst>
              <a:ahLst/>
              <a:cxnLst>
                <a:cxn ang="T8">
                  <a:pos x="T0" y="T1"/>
                </a:cxn>
                <a:cxn ang="T9">
                  <a:pos x="T2" y="T3"/>
                </a:cxn>
                <a:cxn ang="T10">
                  <a:pos x="T4" y="T5"/>
                </a:cxn>
                <a:cxn ang="T11">
                  <a:pos x="T6" y="T7"/>
                </a:cxn>
              </a:cxnLst>
              <a:rect l="T12" t="T13" r="T14" b="T15"/>
              <a:pathLst>
                <a:path w="17" h="21">
                  <a:moveTo>
                    <a:pt x="17" y="0"/>
                  </a:moveTo>
                  <a:lnTo>
                    <a:pt x="14" y="2"/>
                  </a:lnTo>
                  <a:lnTo>
                    <a:pt x="3" y="19"/>
                  </a:lnTo>
                  <a:lnTo>
                    <a:pt x="0" y="2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20" name="Freeform 883"/>
            <p:cNvSpPr>
              <a:spLocks/>
            </p:cNvSpPr>
            <p:nvPr/>
          </p:nvSpPr>
          <p:spPr bwMode="auto">
            <a:xfrm>
              <a:off x="3983" y="638"/>
              <a:ext cx="9" cy="24"/>
            </a:xfrm>
            <a:custGeom>
              <a:avLst/>
              <a:gdLst>
                <a:gd name="T0" fmla="*/ 9 w 9"/>
                <a:gd name="T1" fmla="*/ 0 h 24"/>
                <a:gd name="T2" fmla="*/ 9 w 9"/>
                <a:gd name="T3" fmla="*/ 2 h 24"/>
                <a:gd name="T4" fmla="*/ 0 w 9"/>
                <a:gd name="T5" fmla="*/ 19 h 24"/>
                <a:gd name="T6" fmla="*/ 0 w 9"/>
                <a:gd name="T7" fmla="*/ 24 h 24"/>
                <a:gd name="T8" fmla="*/ 0 60000 65536"/>
                <a:gd name="T9" fmla="*/ 0 60000 65536"/>
                <a:gd name="T10" fmla="*/ 0 60000 65536"/>
                <a:gd name="T11" fmla="*/ 0 60000 65536"/>
                <a:gd name="T12" fmla="*/ 0 w 9"/>
                <a:gd name="T13" fmla="*/ 0 h 24"/>
                <a:gd name="T14" fmla="*/ 9 w 9"/>
                <a:gd name="T15" fmla="*/ 24 h 24"/>
              </a:gdLst>
              <a:ahLst/>
              <a:cxnLst>
                <a:cxn ang="T8">
                  <a:pos x="T0" y="T1"/>
                </a:cxn>
                <a:cxn ang="T9">
                  <a:pos x="T2" y="T3"/>
                </a:cxn>
                <a:cxn ang="T10">
                  <a:pos x="T4" y="T5"/>
                </a:cxn>
                <a:cxn ang="T11">
                  <a:pos x="T6" y="T7"/>
                </a:cxn>
              </a:cxnLst>
              <a:rect l="T12" t="T13" r="T14" b="T15"/>
              <a:pathLst>
                <a:path w="9" h="24">
                  <a:moveTo>
                    <a:pt x="9" y="0"/>
                  </a:moveTo>
                  <a:lnTo>
                    <a:pt x="9" y="2"/>
                  </a:lnTo>
                  <a:lnTo>
                    <a:pt x="0" y="19"/>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21" name="Freeform 884"/>
            <p:cNvSpPr>
              <a:spLocks/>
            </p:cNvSpPr>
            <p:nvPr/>
          </p:nvSpPr>
          <p:spPr bwMode="auto">
            <a:xfrm>
              <a:off x="3973" y="673"/>
              <a:ext cx="5" cy="24"/>
            </a:xfrm>
            <a:custGeom>
              <a:avLst/>
              <a:gdLst>
                <a:gd name="T0" fmla="*/ 5 w 5"/>
                <a:gd name="T1" fmla="*/ 0 h 24"/>
                <a:gd name="T2" fmla="*/ 3 w 5"/>
                <a:gd name="T3" fmla="*/ 3 h 24"/>
                <a:gd name="T4" fmla="*/ 0 w 5"/>
                <a:gd name="T5" fmla="*/ 24 h 24"/>
                <a:gd name="T6" fmla="*/ 0 w 5"/>
                <a:gd name="T7" fmla="*/ 24 h 24"/>
                <a:gd name="T8" fmla="*/ 0 60000 65536"/>
                <a:gd name="T9" fmla="*/ 0 60000 65536"/>
                <a:gd name="T10" fmla="*/ 0 60000 65536"/>
                <a:gd name="T11" fmla="*/ 0 60000 65536"/>
                <a:gd name="T12" fmla="*/ 0 w 5"/>
                <a:gd name="T13" fmla="*/ 0 h 24"/>
                <a:gd name="T14" fmla="*/ 5 w 5"/>
                <a:gd name="T15" fmla="*/ 24 h 24"/>
              </a:gdLst>
              <a:ahLst/>
              <a:cxnLst>
                <a:cxn ang="T8">
                  <a:pos x="T0" y="T1"/>
                </a:cxn>
                <a:cxn ang="T9">
                  <a:pos x="T2" y="T3"/>
                </a:cxn>
                <a:cxn ang="T10">
                  <a:pos x="T4" y="T5"/>
                </a:cxn>
                <a:cxn ang="T11">
                  <a:pos x="T6" y="T7"/>
                </a:cxn>
              </a:cxnLst>
              <a:rect l="T12" t="T13" r="T14" b="T15"/>
              <a:pathLst>
                <a:path w="5" h="24">
                  <a:moveTo>
                    <a:pt x="5" y="0"/>
                  </a:moveTo>
                  <a:lnTo>
                    <a:pt x="3" y="3"/>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22" name="Freeform 885"/>
            <p:cNvSpPr>
              <a:spLocks/>
            </p:cNvSpPr>
            <p:nvPr/>
          </p:nvSpPr>
          <p:spPr bwMode="auto">
            <a:xfrm>
              <a:off x="3971" y="711"/>
              <a:ext cx="1" cy="26"/>
            </a:xfrm>
            <a:custGeom>
              <a:avLst/>
              <a:gdLst>
                <a:gd name="T0" fmla="*/ 0 w 1"/>
                <a:gd name="T1" fmla="*/ 0 h 26"/>
                <a:gd name="T2" fmla="*/ 0 w 1"/>
                <a:gd name="T3" fmla="*/ 5 h 26"/>
                <a:gd name="T4" fmla="*/ 0 w 1"/>
                <a:gd name="T5" fmla="*/ 14 h 26"/>
                <a:gd name="T6" fmla="*/ 0 w 1"/>
                <a:gd name="T7" fmla="*/ 24 h 26"/>
                <a:gd name="T8" fmla="*/ 0 w 1"/>
                <a:gd name="T9" fmla="*/ 26 h 26"/>
                <a:gd name="T10" fmla="*/ 0 60000 65536"/>
                <a:gd name="T11" fmla="*/ 0 60000 65536"/>
                <a:gd name="T12" fmla="*/ 0 60000 65536"/>
                <a:gd name="T13" fmla="*/ 0 60000 65536"/>
                <a:gd name="T14" fmla="*/ 0 60000 65536"/>
                <a:gd name="T15" fmla="*/ 0 w 1"/>
                <a:gd name="T16" fmla="*/ 0 h 26"/>
                <a:gd name="T17" fmla="*/ 1 w 1"/>
                <a:gd name="T18" fmla="*/ 26 h 26"/>
              </a:gdLst>
              <a:ahLst/>
              <a:cxnLst>
                <a:cxn ang="T10">
                  <a:pos x="T0" y="T1"/>
                </a:cxn>
                <a:cxn ang="T11">
                  <a:pos x="T2" y="T3"/>
                </a:cxn>
                <a:cxn ang="T12">
                  <a:pos x="T4" y="T5"/>
                </a:cxn>
                <a:cxn ang="T13">
                  <a:pos x="T6" y="T7"/>
                </a:cxn>
                <a:cxn ang="T14">
                  <a:pos x="T8" y="T9"/>
                </a:cxn>
              </a:cxnLst>
              <a:rect l="T15" t="T16" r="T17" b="T18"/>
              <a:pathLst>
                <a:path w="1" h="26">
                  <a:moveTo>
                    <a:pt x="0" y="0"/>
                  </a:moveTo>
                  <a:lnTo>
                    <a:pt x="0" y="5"/>
                  </a:lnTo>
                  <a:lnTo>
                    <a:pt x="0" y="14"/>
                  </a:lnTo>
                  <a:lnTo>
                    <a:pt x="0" y="24"/>
                  </a:lnTo>
                  <a:lnTo>
                    <a:pt x="0" y="2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23" name="Freeform 886"/>
            <p:cNvSpPr>
              <a:spLocks/>
            </p:cNvSpPr>
            <p:nvPr/>
          </p:nvSpPr>
          <p:spPr bwMode="auto">
            <a:xfrm>
              <a:off x="3971" y="749"/>
              <a:ext cx="5" cy="26"/>
            </a:xfrm>
            <a:custGeom>
              <a:avLst/>
              <a:gdLst>
                <a:gd name="T0" fmla="*/ 0 w 5"/>
                <a:gd name="T1" fmla="*/ 0 h 26"/>
                <a:gd name="T2" fmla="*/ 2 w 5"/>
                <a:gd name="T3" fmla="*/ 5 h 26"/>
                <a:gd name="T4" fmla="*/ 5 w 5"/>
                <a:gd name="T5" fmla="*/ 24 h 26"/>
                <a:gd name="T6" fmla="*/ 5 w 5"/>
                <a:gd name="T7" fmla="*/ 26 h 26"/>
                <a:gd name="T8" fmla="*/ 0 60000 65536"/>
                <a:gd name="T9" fmla="*/ 0 60000 65536"/>
                <a:gd name="T10" fmla="*/ 0 60000 65536"/>
                <a:gd name="T11" fmla="*/ 0 60000 65536"/>
                <a:gd name="T12" fmla="*/ 0 w 5"/>
                <a:gd name="T13" fmla="*/ 0 h 26"/>
                <a:gd name="T14" fmla="*/ 5 w 5"/>
                <a:gd name="T15" fmla="*/ 26 h 26"/>
              </a:gdLst>
              <a:ahLst/>
              <a:cxnLst>
                <a:cxn ang="T8">
                  <a:pos x="T0" y="T1"/>
                </a:cxn>
                <a:cxn ang="T9">
                  <a:pos x="T2" y="T3"/>
                </a:cxn>
                <a:cxn ang="T10">
                  <a:pos x="T4" y="T5"/>
                </a:cxn>
                <a:cxn ang="T11">
                  <a:pos x="T6" y="T7"/>
                </a:cxn>
              </a:cxnLst>
              <a:rect l="T12" t="T13" r="T14" b="T15"/>
              <a:pathLst>
                <a:path w="5" h="26">
                  <a:moveTo>
                    <a:pt x="0" y="0"/>
                  </a:moveTo>
                  <a:lnTo>
                    <a:pt x="2" y="5"/>
                  </a:lnTo>
                  <a:lnTo>
                    <a:pt x="5" y="24"/>
                  </a:lnTo>
                  <a:lnTo>
                    <a:pt x="5" y="2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24" name="Freeform 887"/>
            <p:cNvSpPr>
              <a:spLocks/>
            </p:cNvSpPr>
            <p:nvPr/>
          </p:nvSpPr>
          <p:spPr bwMode="auto">
            <a:xfrm>
              <a:off x="3980" y="787"/>
              <a:ext cx="10" cy="23"/>
            </a:xfrm>
            <a:custGeom>
              <a:avLst/>
              <a:gdLst>
                <a:gd name="T0" fmla="*/ 0 w 10"/>
                <a:gd name="T1" fmla="*/ 0 h 23"/>
                <a:gd name="T2" fmla="*/ 3 w 10"/>
                <a:gd name="T3" fmla="*/ 4 h 23"/>
                <a:gd name="T4" fmla="*/ 10 w 10"/>
                <a:gd name="T5" fmla="*/ 23 h 23"/>
                <a:gd name="T6" fmla="*/ 0 60000 65536"/>
                <a:gd name="T7" fmla="*/ 0 60000 65536"/>
                <a:gd name="T8" fmla="*/ 0 60000 65536"/>
                <a:gd name="T9" fmla="*/ 0 w 10"/>
                <a:gd name="T10" fmla="*/ 0 h 23"/>
                <a:gd name="T11" fmla="*/ 10 w 10"/>
                <a:gd name="T12" fmla="*/ 23 h 23"/>
              </a:gdLst>
              <a:ahLst/>
              <a:cxnLst>
                <a:cxn ang="T6">
                  <a:pos x="T0" y="T1"/>
                </a:cxn>
                <a:cxn ang="T7">
                  <a:pos x="T2" y="T3"/>
                </a:cxn>
                <a:cxn ang="T8">
                  <a:pos x="T4" y="T5"/>
                </a:cxn>
              </a:cxnLst>
              <a:rect l="T9" t="T10" r="T11" b="T12"/>
              <a:pathLst>
                <a:path w="10" h="23">
                  <a:moveTo>
                    <a:pt x="0" y="0"/>
                  </a:moveTo>
                  <a:lnTo>
                    <a:pt x="3" y="4"/>
                  </a:lnTo>
                  <a:lnTo>
                    <a:pt x="10" y="2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25" name="Freeform 888"/>
            <p:cNvSpPr>
              <a:spLocks/>
            </p:cNvSpPr>
            <p:nvPr/>
          </p:nvSpPr>
          <p:spPr bwMode="auto">
            <a:xfrm>
              <a:off x="3997" y="820"/>
              <a:ext cx="14" cy="21"/>
            </a:xfrm>
            <a:custGeom>
              <a:avLst/>
              <a:gdLst>
                <a:gd name="T0" fmla="*/ 0 w 14"/>
                <a:gd name="T1" fmla="*/ 0 h 21"/>
                <a:gd name="T2" fmla="*/ 5 w 14"/>
                <a:gd name="T3" fmla="*/ 7 h 21"/>
                <a:gd name="T4" fmla="*/ 14 w 14"/>
                <a:gd name="T5" fmla="*/ 21 h 21"/>
                <a:gd name="T6" fmla="*/ 0 60000 65536"/>
                <a:gd name="T7" fmla="*/ 0 60000 65536"/>
                <a:gd name="T8" fmla="*/ 0 60000 65536"/>
                <a:gd name="T9" fmla="*/ 0 w 14"/>
                <a:gd name="T10" fmla="*/ 0 h 21"/>
                <a:gd name="T11" fmla="*/ 14 w 14"/>
                <a:gd name="T12" fmla="*/ 21 h 21"/>
              </a:gdLst>
              <a:ahLst/>
              <a:cxnLst>
                <a:cxn ang="T6">
                  <a:pos x="T0" y="T1"/>
                </a:cxn>
                <a:cxn ang="T7">
                  <a:pos x="T2" y="T3"/>
                </a:cxn>
                <a:cxn ang="T8">
                  <a:pos x="T4" y="T5"/>
                </a:cxn>
              </a:cxnLst>
              <a:rect l="T9" t="T10" r="T11" b="T12"/>
              <a:pathLst>
                <a:path w="14" h="21">
                  <a:moveTo>
                    <a:pt x="0" y="0"/>
                  </a:moveTo>
                  <a:lnTo>
                    <a:pt x="5" y="7"/>
                  </a:lnTo>
                  <a:lnTo>
                    <a:pt x="14" y="2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26" name="Freeform 889"/>
            <p:cNvSpPr>
              <a:spLocks/>
            </p:cNvSpPr>
            <p:nvPr/>
          </p:nvSpPr>
          <p:spPr bwMode="auto">
            <a:xfrm>
              <a:off x="4020" y="850"/>
              <a:ext cx="19" cy="19"/>
            </a:xfrm>
            <a:custGeom>
              <a:avLst/>
              <a:gdLst>
                <a:gd name="T0" fmla="*/ 0 w 19"/>
                <a:gd name="T1" fmla="*/ 0 h 19"/>
                <a:gd name="T2" fmla="*/ 5 w 19"/>
                <a:gd name="T3" fmla="*/ 8 h 19"/>
                <a:gd name="T4" fmla="*/ 19 w 19"/>
                <a:gd name="T5" fmla="*/ 19 h 19"/>
                <a:gd name="T6" fmla="*/ 0 60000 65536"/>
                <a:gd name="T7" fmla="*/ 0 60000 65536"/>
                <a:gd name="T8" fmla="*/ 0 60000 65536"/>
                <a:gd name="T9" fmla="*/ 0 w 19"/>
                <a:gd name="T10" fmla="*/ 0 h 19"/>
                <a:gd name="T11" fmla="*/ 19 w 19"/>
                <a:gd name="T12" fmla="*/ 19 h 19"/>
              </a:gdLst>
              <a:ahLst/>
              <a:cxnLst>
                <a:cxn ang="T6">
                  <a:pos x="T0" y="T1"/>
                </a:cxn>
                <a:cxn ang="T7">
                  <a:pos x="T2" y="T3"/>
                </a:cxn>
                <a:cxn ang="T8">
                  <a:pos x="T4" y="T5"/>
                </a:cxn>
              </a:cxnLst>
              <a:rect l="T9" t="T10" r="T11" b="T12"/>
              <a:pathLst>
                <a:path w="19" h="19">
                  <a:moveTo>
                    <a:pt x="0" y="0"/>
                  </a:moveTo>
                  <a:lnTo>
                    <a:pt x="5" y="8"/>
                  </a:lnTo>
                  <a:lnTo>
                    <a:pt x="19"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27" name="Freeform 890"/>
            <p:cNvSpPr>
              <a:spLocks/>
            </p:cNvSpPr>
            <p:nvPr/>
          </p:nvSpPr>
          <p:spPr bwMode="auto">
            <a:xfrm>
              <a:off x="4051" y="876"/>
              <a:ext cx="21" cy="12"/>
            </a:xfrm>
            <a:custGeom>
              <a:avLst/>
              <a:gdLst>
                <a:gd name="T0" fmla="*/ 0 w 21"/>
                <a:gd name="T1" fmla="*/ 0 h 12"/>
                <a:gd name="T2" fmla="*/ 5 w 21"/>
                <a:gd name="T3" fmla="*/ 5 h 12"/>
                <a:gd name="T4" fmla="*/ 21 w 21"/>
                <a:gd name="T5" fmla="*/ 12 h 12"/>
                <a:gd name="T6" fmla="*/ 0 60000 65536"/>
                <a:gd name="T7" fmla="*/ 0 60000 65536"/>
                <a:gd name="T8" fmla="*/ 0 60000 65536"/>
                <a:gd name="T9" fmla="*/ 0 w 21"/>
                <a:gd name="T10" fmla="*/ 0 h 12"/>
                <a:gd name="T11" fmla="*/ 21 w 21"/>
                <a:gd name="T12" fmla="*/ 12 h 12"/>
              </a:gdLst>
              <a:ahLst/>
              <a:cxnLst>
                <a:cxn ang="T6">
                  <a:pos x="T0" y="T1"/>
                </a:cxn>
                <a:cxn ang="T7">
                  <a:pos x="T2" y="T3"/>
                </a:cxn>
                <a:cxn ang="T8">
                  <a:pos x="T4" y="T5"/>
                </a:cxn>
              </a:cxnLst>
              <a:rect l="T9" t="T10" r="T11" b="T12"/>
              <a:pathLst>
                <a:path w="21" h="12">
                  <a:moveTo>
                    <a:pt x="0" y="0"/>
                  </a:moveTo>
                  <a:lnTo>
                    <a:pt x="5" y="5"/>
                  </a:lnTo>
                  <a:lnTo>
                    <a:pt x="21" y="1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28" name="Freeform 891"/>
            <p:cNvSpPr>
              <a:spLocks/>
            </p:cNvSpPr>
            <p:nvPr/>
          </p:nvSpPr>
          <p:spPr bwMode="auto">
            <a:xfrm>
              <a:off x="4084" y="893"/>
              <a:ext cx="24" cy="9"/>
            </a:xfrm>
            <a:custGeom>
              <a:avLst/>
              <a:gdLst>
                <a:gd name="T0" fmla="*/ 0 w 24"/>
                <a:gd name="T1" fmla="*/ 0 h 9"/>
                <a:gd name="T2" fmla="*/ 7 w 24"/>
                <a:gd name="T3" fmla="*/ 5 h 9"/>
                <a:gd name="T4" fmla="*/ 24 w 24"/>
                <a:gd name="T5" fmla="*/ 9 h 9"/>
                <a:gd name="T6" fmla="*/ 0 60000 65536"/>
                <a:gd name="T7" fmla="*/ 0 60000 65536"/>
                <a:gd name="T8" fmla="*/ 0 60000 65536"/>
                <a:gd name="T9" fmla="*/ 0 w 24"/>
                <a:gd name="T10" fmla="*/ 0 h 9"/>
                <a:gd name="T11" fmla="*/ 24 w 24"/>
                <a:gd name="T12" fmla="*/ 9 h 9"/>
              </a:gdLst>
              <a:ahLst/>
              <a:cxnLst>
                <a:cxn ang="T6">
                  <a:pos x="T0" y="T1"/>
                </a:cxn>
                <a:cxn ang="T7">
                  <a:pos x="T2" y="T3"/>
                </a:cxn>
                <a:cxn ang="T8">
                  <a:pos x="T4" y="T5"/>
                </a:cxn>
              </a:cxnLst>
              <a:rect l="T9" t="T10" r="T11" b="T12"/>
              <a:pathLst>
                <a:path w="24" h="9">
                  <a:moveTo>
                    <a:pt x="0" y="0"/>
                  </a:moveTo>
                  <a:lnTo>
                    <a:pt x="7" y="5"/>
                  </a:lnTo>
                  <a:lnTo>
                    <a:pt x="24" y="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29" name="Freeform 892"/>
            <p:cNvSpPr>
              <a:spLocks/>
            </p:cNvSpPr>
            <p:nvPr/>
          </p:nvSpPr>
          <p:spPr bwMode="auto">
            <a:xfrm>
              <a:off x="4120" y="902"/>
              <a:ext cx="26" cy="5"/>
            </a:xfrm>
            <a:custGeom>
              <a:avLst/>
              <a:gdLst>
                <a:gd name="T0" fmla="*/ 0 w 26"/>
                <a:gd name="T1" fmla="*/ 0 h 5"/>
                <a:gd name="T2" fmla="*/ 9 w 26"/>
                <a:gd name="T3" fmla="*/ 3 h 5"/>
                <a:gd name="T4" fmla="*/ 26 w 26"/>
                <a:gd name="T5" fmla="*/ 5 h 5"/>
                <a:gd name="T6" fmla="*/ 0 60000 65536"/>
                <a:gd name="T7" fmla="*/ 0 60000 65536"/>
                <a:gd name="T8" fmla="*/ 0 60000 65536"/>
                <a:gd name="T9" fmla="*/ 0 w 26"/>
                <a:gd name="T10" fmla="*/ 0 h 5"/>
                <a:gd name="T11" fmla="*/ 26 w 26"/>
                <a:gd name="T12" fmla="*/ 5 h 5"/>
              </a:gdLst>
              <a:ahLst/>
              <a:cxnLst>
                <a:cxn ang="T6">
                  <a:pos x="T0" y="T1"/>
                </a:cxn>
                <a:cxn ang="T7">
                  <a:pos x="T2" y="T3"/>
                </a:cxn>
                <a:cxn ang="T8">
                  <a:pos x="T4" y="T5"/>
                </a:cxn>
              </a:cxnLst>
              <a:rect l="T9" t="T10" r="T11" b="T12"/>
              <a:pathLst>
                <a:path w="26" h="5">
                  <a:moveTo>
                    <a:pt x="0" y="0"/>
                  </a:moveTo>
                  <a:lnTo>
                    <a:pt x="9" y="3"/>
                  </a:lnTo>
                  <a:lnTo>
                    <a:pt x="26" y="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30" name="Line 893"/>
            <p:cNvSpPr>
              <a:spLocks noChangeShapeType="1"/>
            </p:cNvSpPr>
            <p:nvPr/>
          </p:nvSpPr>
          <p:spPr bwMode="auto">
            <a:xfrm flipV="1">
              <a:off x="3399" y="957"/>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31" name="Line 894"/>
            <p:cNvSpPr>
              <a:spLocks noChangeShapeType="1"/>
            </p:cNvSpPr>
            <p:nvPr/>
          </p:nvSpPr>
          <p:spPr bwMode="auto">
            <a:xfrm flipV="1">
              <a:off x="3399" y="919"/>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32" name="Line 895"/>
            <p:cNvSpPr>
              <a:spLocks noChangeShapeType="1"/>
            </p:cNvSpPr>
            <p:nvPr/>
          </p:nvSpPr>
          <p:spPr bwMode="auto">
            <a:xfrm flipV="1">
              <a:off x="3399" y="879"/>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33" name="Line 896"/>
            <p:cNvSpPr>
              <a:spLocks noChangeShapeType="1"/>
            </p:cNvSpPr>
            <p:nvPr/>
          </p:nvSpPr>
          <p:spPr bwMode="auto">
            <a:xfrm flipV="1">
              <a:off x="3399" y="841"/>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34" name="Line 897"/>
            <p:cNvSpPr>
              <a:spLocks noChangeShapeType="1"/>
            </p:cNvSpPr>
            <p:nvPr/>
          </p:nvSpPr>
          <p:spPr bwMode="auto">
            <a:xfrm flipV="1">
              <a:off x="3399" y="803"/>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35" name="Line 898"/>
            <p:cNvSpPr>
              <a:spLocks noChangeShapeType="1"/>
            </p:cNvSpPr>
            <p:nvPr/>
          </p:nvSpPr>
          <p:spPr bwMode="auto">
            <a:xfrm flipV="1">
              <a:off x="3399" y="763"/>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36" name="Line 899"/>
            <p:cNvSpPr>
              <a:spLocks noChangeShapeType="1"/>
            </p:cNvSpPr>
            <p:nvPr/>
          </p:nvSpPr>
          <p:spPr bwMode="auto">
            <a:xfrm flipV="1">
              <a:off x="3399" y="725"/>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37" name="Line 900"/>
            <p:cNvSpPr>
              <a:spLocks noChangeShapeType="1"/>
            </p:cNvSpPr>
            <p:nvPr/>
          </p:nvSpPr>
          <p:spPr bwMode="auto">
            <a:xfrm flipV="1">
              <a:off x="3399" y="687"/>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38" name="Line 901"/>
            <p:cNvSpPr>
              <a:spLocks noChangeShapeType="1"/>
            </p:cNvSpPr>
            <p:nvPr/>
          </p:nvSpPr>
          <p:spPr bwMode="auto">
            <a:xfrm flipV="1">
              <a:off x="3399" y="647"/>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39" name="Line 902"/>
            <p:cNvSpPr>
              <a:spLocks noChangeShapeType="1"/>
            </p:cNvSpPr>
            <p:nvPr/>
          </p:nvSpPr>
          <p:spPr bwMode="auto">
            <a:xfrm flipV="1">
              <a:off x="3399" y="610"/>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40" name="Line 903"/>
            <p:cNvSpPr>
              <a:spLocks noChangeShapeType="1"/>
            </p:cNvSpPr>
            <p:nvPr/>
          </p:nvSpPr>
          <p:spPr bwMode="auto">
            <a:xfrm flipV="1">
              <a:off x="3399" y="572"/>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41" name="Line 904"/>
            <p:cNvSpPr>
              <a:spLocks noChangeShapeType="1"/>
            </p:cNvSpPr>
            <p:nvPr/>
          </p:nvSpPr>
          <p:spPr bwMode="auto">
            <a:xfrm flipV="1">
              <a:off x="3399" y="532"/>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42" name="Freeform 905"/>
            <p:cNvSpPr>
              <a:spLocks/>
            </p:cNvSpPr>
            <p:nvPr/>
          </p:nvSpPr>
          <p:spPr bwMode="auto">
            <a:xfrm>
              <a:off x="3399" y="468"/>
              <a:ext cx="1" cy="52"/>
            </a:xfrm>
            <a:custGeom>
              <a:avLst/>
              <a:gdLst>
                <a:gd name="T0" fmla="*/ 0 w 1"/>
                <a:gd name="T1" fmla="*/ 52 h 52"/>
                <a:gd name="T2" fmla="*/ 0 w 1"/>
                <a:gd name="T3" fmla="*/ 26 h 52"/>
                <a:gd name="T4" fmla="*/ 0 w 1"/>
                <a:gd name="T5" fmla="*/ 14 h 52"/>
                <a:gd name="T6" fmla="*/ 0 w 1"/>
                <a:gd name="T7" fmla="*/ 0 h 52"/>
                <a:gd name="T8" fmla="*/ 0 60000 65536"/>
                <a:gd name="T9" fmla="*/ 0 60000 65536"/>
                <a:gd name="T10" fmla="*/ 0 60000 65536"/>
                <a:gd name="T11" fmla="*/ 0 60000 65536"/>
                <a:gd name="T12" fmla="*/ 0 w 1"/>
                <a:gd name="T13" fmla="*/ 0 h 52"/>
                <a:gd name="T14" fmla="*/ 1 w 1"/>
                <a:gd name="T15" fmla="*/ 52 h 52"/>
              </a:gdLst>
              <a:ahLst/>
              <a:cxnLst>
                <a:cxn ang="T8">
                  <a:pos x="T0" y="T1"/>
                </a:cxn>
                <a:cxn ang="T9">
                  <a:pos x="T2" y="T3"/>
                </a:cxn>
                <a:cxn ang="T10">
                  <a:pos x="T4" y="T5"/>
                </a:cxn>
                <a:cxn ang="T11">
                  <a:pos x="T6" y="T7"/>
                </a:cxn>
              </a:cxnLst>
              <a:rect l="T12" t="T13" r="T14" b="T15"/>
              <a:pathLst>
                <a:path w="1" h="52">
                  <a:moveTo>
                    <a:pt x="0" y="52"/>
                  </a:moveTo>
                  <a:lnTo>
                    <a:pt x="0" y="26"/>
                  </a:lnTo>
                  <a:lnTo>
                    <a:pt x="0" y="14"/>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43" name="Line 906"/>
            <p:cNvSpPr>
              <a:spLocks noChangeShapeType="1"/>
            </p:cNvSpPr>
            <p:nvPr/>
          </p:nvSpPr>
          <p:spPr bwMode="auto">
            <a:xfrm>
              <a:off x="3274" y="468"/>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44" name="Line 907"/>
            <p:cNvSpPr>
              <a:spLocks noChangeShapeType="1"/>
            </p:cNvSpPr>
            <p:nvPr/>
          </p:nvSpPr>
          <p:spPr bwMode="auto">
            <a:xfrm>
              <a:off x="3274" y="506"/>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45" name="Line 908"/>
            <p:cNvSpPr>
              <a:spLocks noChangeShapeType="1"/>
            </p:cNvSpPr>
            <p:nvPr/>
          </p:nvSpPr>
          <p:spPr bwMode="auto">
            <a:xfrm>
              <a:off x="3274" y="546"/>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46" name="Line 909"/>
            <p:cNvSpPr>
              <a:spLocks noChangeShapeType="1"/>
            </p:cNvSpPr>
            <p:nvPr/>
          </p:nvSpPr>
          <p:spPr bwMode="auto">
            <a:xfrm>
              <a:off x="3274" y="584"/>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47" name="Line 910"/>
            <p:cNvSpPr>
              <a:spLocks noChangeShapeType="1"/>
            </p:cNvSpPr>
            <p:nvPr/>
          </p:nvSpPr>
          <p:spPr bwMode="auto">
            <a:xfrm>
              <a:off x="3274" y="621"/>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48" name="Line 911"/>
            <p:cNvSpPr>
              <a:spLocks noChangeShapeType="1"/>
            </p:cNvSpPr>
            <p:nvPr/>
          </p:nvSpPr>
          <p:spPr bwMode="auto">
            <a:xfrm>
              <a:off x="3274" y="662"/>
              <a:ext cx="1" cy="2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49" name="Line 912"/>
            <p:cNvSpPr>
              <a:spLocks noChangeShapeType="1"/>
            </p:cNvSpPr>
            <p:nvPr/>
          </p:nvSpPr>
          <p:spPr bwMode="auto">
            <a:xfrm>
              <a:off x="3274" y="699"/>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50" name="Line 913"/>
            <p:cNvSpPr>
              <a:spLocks noChangeShapeType="1"/>
            </p:cNvSpPr>
            <p:nvPr/>
          </p:nvSpPr>
          <p:spPr bwMode="auto">
            <a:xfrm>
              <a:off x="3274" y="737"/>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51" name="Line 914"/>
            <p:cNvSpPr>
              <a:spLocks noChangeShapeType="1"/>
            </p:cNvSpPr>
            <p:nvPr/>
          </p:nvSpPr>
          <p:spPr bwMode="auto">
            <a:xfrm>
              <a:off x="3274" y="777"/>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52" name="Line 915"/>
            <p:cNvSpPr>
              <a:spLocks noChangeShapeType="1"/>
            </p:cNvSpPr>
            <p:nvPr/>
          </p:nvSpPr>
          <p:spPr bwMode="auto">
            <a:xfrm>
              <a:off x="3274" y="815"/>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53" name="Line 916"/>
            <p:cNvSpPr>
              <a:spLocks noChangeShapeType="1"/>
            </p:cNvSpPr>
            <p:nvPr/>
          </p:nvSpPr>
          <p:spPr bwMode="auto">
            <a:xfrm>
              <a:off x="3274" y="853"/>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54" name="Line 917"/>
            <p:cNvSpPr>
              <a:spLocks noChangeShapeType="1"/>
            </p:cNvSpPr>
            <p:nvPr/>
          </p:nvSpPr>
          <p:spPr bwMode="auto">
            <a:xfrm>
              <a:off x="3274" y="893"/>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55" name="Freeform 918"/>
            <p:cNvSpPr>
              <a:spLocks/>
            </p:cNvSpPr>
            <p:nvPr/>
          </p:nvSpPr>
          <p:spPr bwMode="auto">
            <a:xfrm>
              <a:off x="3274" y="931"/>
              <a:ext cx="1" cy="52"/>
            </a:xfrm>
            <a:custGeom>
              <a:avLst/>
              <a:gdLst>
                <a:gd name="T0" fmla="*/ 0 w 1"/>
                <a:gd name="T1" fmla="*/ 0 h 52"/>
                <a:gd name="T2" fmla="*/ 0 w 1"/>
                <a:gd name="T3" fmla="*/ 26 h 52"/>
                <a:gd name="T4" fmla="*/ 0 w 1"/>
                <a:gd name="T5" fmla="*/ 38 h 52"/>
                <a:gd name="T6" fmla="*/ 0 w 1"/>
                <a:gd name="T7" fmla="*/ 52 h 52"/>
                <a:gd name="T8" fmla="*/ 0 60000 65536"/>
                <a:gd name="T9" fmla="*/ 0 60000 65536"/>
                <a:gd name="T10" fmla="*/ 0 60000 65536"/>
                <a:gd name="T11" fmla="*/ 0 60000 65536"/>
                <a:gd name="T12" fmla="*/ 0 w 1"/>
                <a:gd name="T13" fmla="*/ 0 h 52"/>
                <a:gd name="T14" fmla="*/ 1 w 1"/>
                <a:gd name="T15" fmla="*/ 52 h 52"/>
              </a:gdLst>
              <a:ahLst/>
              <a:cxnLst>
                <a:cxn ang="T8">
                  <a:pos x="T0" y="T1"/>
                </a:cxn>
                <a:cxn ang="T9">
                  <a:pos x="T2" y="T3"/>
                </a:cxn>
                <a:cxn ang="T10">
                  <a:pos x="T4" y="T5"/>
                </a:cxn>
                <a:cxn ang="T11">
                  <a:pos x="T6" y="T7"/>
                </a:cxn>
              </a:cxnLst>
              <a:rect l="T12" t="T13" r="T14" b="T15"/>
              <a:pathLst>
                <a:path w="1" h="52">
                  <a:moveTo>
                    <a:pt x="0" y="0"/>
                  </a:moveTo>
                  <a:lnTo>
                    <a:pt x="0" y="26"/>
                  </a:lnTo>
                  <a:lnTo>
                    <a:pt x="0" y="38"/>
                  </a:lnTo>
                  <a:lnTo>
                    <a:pt x="0" y="5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56" name="Freeform 919"/>
            <p:cNvSpPr>
              <a:spLocks/>
            </p:cNvSpPr>
            <p:nvPr/>
          </p:nvSpPr>
          <p:spPr bwMode="auto">
            <a:xfrm>
              <a:off x="2627" y="565"/>
              <a:ext cx="508" cy="1"/>
            </a:xfrm>
            <a:custGeom>
              <a:avLst/>
              <a:gdLst>
                <a:gd name="T0" fmla="*/ 508 w 508"/>
                <a:gd name="T1" fmla="*/ 0 h 1"/>
                <a:gd name="T2" fmla="*/ 345 w 508"/>
                <a:gd name="T3" fmla="*/ 0 h 1"/>
                <a:gd name="T4" fmla="*/ 0 w 508"/>
                <a:gd name="T5" fmla="*/ 0 h 1"/>
                <a:gd name="T6" fmla="*/ 0 60000 65536"/>
                <a:gd name="T7" fmla="*/ 0 60000 65536"/>
                <a:gd name="T8" fmla="*/ 0 60000 65536"/>
                <a:gd name="T9" fmla="*/ 0 w 508"/>
                <a:gd name="T10" fmla="*/ 0 h 1"/>
                <a:gd name="T11" fmla="*/ 508 w 508"/>
                <a:gd name="T12" fmla="*/ 1 h 1"/>
              </a:gdLst>
              <a:ahLst/>
              <a:cxnLst>
                <a:cxn ang="T6">
                  <a:pos x="T0" y="T1"/>
                </a:cxn>
                <a:cxn ang="T7">
                  <a:pos x="T2" y="T3"/>
                </a:cxn>
                <a:cxn ang="T8">
                  <a:pos x="T4" y="T5"/>
                </a:cxn>
              </a:cxnLst>
              <a:rect l="T9" t="T10" r="T11" b="T12"/>
              <a:pathLst>
                <a:path w="508" h="1">
                  <a:moveTo>
                    <a:pt x="508" y="0"/>
                  </a:moveTo>
                  <a:lnTo>
                    <a:pt x="345"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57" name="Line 920"/>
            <p:cNvSpPr>
              <a:spLocks noChangeShapeType="1"/>
            </p:cNvSpPr>
            <p:nvPr/>
          </p:nvSpPr>
          <p:spPr bwMode="auto">
            <a:xfrm>
              <a:off x="2627" y="886"/>
              <a:ext cx="508"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58" name="Line 921"/>
            <p:cNvSpPr>
              <a:spLocks noChangeShapeType="1"/>
            </p:cNvSpPr>
            <p:nvPr/>
          </p:nvSpPr>
          <p:spPr bwMode="auto">
            <a:xfrm flipH="1">
              <a:off x="2334" y="628"/>
              <a:ext cx="293"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59" name="Freeform 922"/>
            <p:cNvSpPr>
              <a:spLocks/>
            </p:cNvSpPr>
            <p:nvPr/>
          </p:nvSpPr>
          <p:spPr bwMode="auto">
            <a:xfrm>
              <a:off x="2334" y="822"/>
              <a:ext cx="293" cy="1"/>
            </a:xfrm>
            <a:custGeom>
              <a:avLst/>
              <a:gdLst>
                <a:gd name="T0" fmla="*/ 0 w 293"/>
                <a:gd name="T1" fmla="*/ 0 h 1"/>
                <a:gd name="T2" fmla="*/ 130 w 293"/>
                <a:gd name="T3" fmla="*/ 0 h 1"/>
                <a:gd name="T4" fmla="*/ 293 w 293"/>
                <a:gd name="T5" fmla="*/ 0 h 1"/>
                <a:gd name="T6" fmla="*/ 0 60000 65536"/>
                <a:gd name="T7" fmla="*/ 0 60000 65536"/>
                <a:gd name="T8" fmla="*/ 0 60000 65536"/>
                <a:gd name="T9" fmla="*/ 0 w 293"/>
                <a:gd name="T10" fmla="*/ 0 h 1"/>
                <a:gd name="T11" fmla="*/ 293 w 293"/>
                <a:gd name="T12" fmla="*/ 1 h 1"/>
              </a:gdLst>
              <a:ahLst/>
              <a:cxnLst>
                <a:cxn ang="T6">
                  <a:pos x="T0" y="T1"/>
                </a:cxn>
                <a:cxn ang="T7">
                  <a:pos x="T2" y="T3"/>
                </a:cxn>
                <a:cxn ang="T8">
                  <a:pos x="T4" y="T5"/>
                </a:cxn>
              </a:cxnLst>
              <a:rect l="T9" t="T10" r="T11" b="T12"/>
              <a:pathLst>
                <a:path w="293" h="1">
                  <a:moveTo>
                    <a:pt x="0" y="0"/>
                  </a:moveTo>
                  <a:lnTo>
                    <a:pt x="130" y="0"/>
                  </a:lnTo>
                  <a:lnTo>
                    <a:pt x="293"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60" name="Line 923"/>
            <p:cNvSpPr>
              <a:spLocks noChangeShapeType="1"/>
            </p:cNvSpPr>
            <p:nvPr/>
          </p:nvSpPr>
          <p:spPr bwMode="auto">
            <a:xfrm flipH="1">
              <a:off x="2308" y="628"/>
              <a:ext cx="26" cy="2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61" name="Line 924"/>
            <p:cNvSpPr>
              <a:spLocks noChangeShapeType="1"/>
            </p:cNvSpPr>
            <p:nvPr/>
          </p:nvSpPr>
          <p:spPr bwMode="auto">
            <a:xfrm>
              <a:off x="2308" y="796"/>
              <a:ext cx="26" cy="2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62" name="Freeform 925"/>
            <p:cNvSpPr>
              <a:spLocks/>
            </p:cNvSpPr>
            <p:nvPr/>
          </p:nvSpPr>
          <p:spPr bwMode="auto">
            <a:xfrm>
              <a:off x="3135" y="468"/>
              <a:ext cx="1" cy="515"/>
            </a:xfrm>
            <a:custGeom>
              <a:avLst/>
              <a:gdLst>
                <a:gd name="T0" fmla="*/ 0 w 1"/>
                <a:gd name="T1" fmla="*/ 515 h 515"/>
                <a:gd name="T2" fmla="*/ 0 w 1"/>
                <a:gd name="T3" fmla="*/ 418 h 515"/>
                <a:gd name="T4" fmla="*/ 0 w 1"/>
                <a:gd name="T5" fmla="*/ 257 h 515"/>
                <a:gd name="T6" fmla="*/ 0 w 1"/>
                <a:gd name="T7" fmla="*/ 97 h 515"/>
                <a:gd name="T8" fmla="*/ 0 w 1"/>
                <a:gd name="T9" fmla="*/ 0 h 515"/>
                <a:gd name="T10" fmla="*/ 0 60000 65536"/>
                <a:gd name="T11" fmla="*/ 0 60000 65536"/>
                <a:gd name="T12" fmla="*/ 0 60000 65536"/>
                <a:gd name="T13" fmla="*/ 0 60000 65536"/>
                <a:gd name="T14" fmla="*/ 0 60000 65536"/>
                <a:gd name="T15" fmla="*/ 0 w 1"/>
                <a:gd name="T16" fmla="*/ 0 h 515"/>
                <a:gd name="T17" fmla="*/ 1 w 1"/>
                <a:gd name="T18" fmla="*/ 515 h 515"/>
              </a:gdLst>
              <a:ahLst/>
              <a:cxnLst>
                <a:cxn ang="T10">
                  <a:pos x="T0" y="T1"/>
                </a:cxn>
                <a:cxn ang="T11">
                  <a:pos x="T2" y="T3"/>
                </a:cxn>
                <a:cxn ang="T12">
                  <a:pos x="T4" y="T5"/>
                </a:cxn>
                <a:cxn ang="T13">
                  <a:pos x="T6" y="T7"/>
                </a:cxn>
                <a:cxn ang="T14">
                  <a:pos x="T8" y="T9"/>
                </a:cxn>
              </a:cxnLst>
              <a:rect l="T15" t="T16" r="T17" b="T18"/>
              <a:pathLst>
                <a:path w="1" h="515">
                  <a:moveTo>
                    <a:pt x="0" y="515"/>
                  </a:moveTo>
                  <a:lnTo>
                    <a:pt x="0" y="418"/>
                  </a:lnTo>
                  <a:lnTo>
                    <a:pt x="0" y="257"/>
                  </a:lnTo>
                  <a:lnTo>
                    <a:pt x="0" y="97"/>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63" name="Freeform 926"/>
            <p:cNvSpPr>
              <a:spLocks/>
            </p:cNvSpPr>
            <p:nvPr/>
          </p:nvSpPr>
          <p:spPr bwMode="auto">
            <a:xfrm>
              <a:off x="3135" y="468"/>
              <a:ext cx="380" cy="1"/>
            </a:xfrm>
            <a:custGeom>
              <a:avLst/>
              <a:gdLst>
                <a:gd name="T0" fmla="*/ 380 w 380"/>
                <a:gd name="T1" fmla="*/ 0 h 1"/>
                <a:gd name="T2" fmla="*/ 264 w 380"/>
                <a:gd name="T3" fmla="*/ 0 h 1"/>
                <a:gd name="T4" fmla="*/ 139 w 380"/>
                <a:gd name="T5" fmla="*/ 0 h 1"/>
                <a:gd name="T6" fmla="*/ 0 w 380"/>
                <a:gd name="T7" fmla="*/ 0 h 1"/>
                <a:gd name="T8" fmla="*/ 0 60000 65536"/>
                <a:gd name="T9" fmla="*/ 0 60000 65536"/>
                <a:gd name="T10" fmla="*/ 0 60000 65536"/>
                <a:gd name="T11" fmla="*/ 0 60000 65536"/>
                <a:gd name="T12" fmla="*/ 0 w 380"/>
                <a:gd name="T13" fmla="*/ 0 h 1"/>
                <a:gd name="T14" fmla="*/ 380 w 380"/>
                <a:gd name="T15" fmla="*/ 1 h 1"/>
              </a:gdLst>
              <a:ahLst/>
              <a:cxnLst>
                <a:cxn ang="T8">
                  <a:pos x="T0" y="T1"/>
                </a:cxn>
                <a:cxn ang="T9">
                  <a:pos x="T2" y="T3"/>
                </a:cxn>
                <a:cxn ang="T10">
                  <a:pos x="T4" y="T5"/>
                </a:cxn>
                <a:cxn ang="T11">
                  <a:pos x="T6" y="T7"/>
                </a:cxn>
              </a:cxnLst>
              <a:rect l="T12" t="T13" r="T14" b="T15"/>
              <a:pathLst>
                <a:path w="380" h="1">
                  <a:moveTo>
                    <a:pt x="380" y="0"/>
                  </a:moveTo>
                  <a:lnTo>
                    <a:pt x="264" y="0"/>
                  </a:lnTo>
                  <a:lnTo>
                    <a:pt x="139"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64" name="Freeform 927"/>
            <p:cNvSpPr>
              <a:spLocks/>
            </p:cNvSpPr>
            <p:nvPr/>
          </p:nvSpPr>
          <p:spPr bwMode="auto">
            <a:xfrm>
              <a:off x="3135" y="468"/>
              <a:ext cx="380" cy="515"/>
            </a:xfrm>
            <a:custGeom>
              <a:avLst/>
              <a:gdLst>
                <a:gd name="T0" fmla="*/ 380 w 380"/>
                <a:gd name="T1" fmla="*/ 0 h 515"/>
                <a:gd name="T2" fmla="*/ 380 w 380"/>
                <a:gd name="T3" fmla="*/ 257 h 515"/>
                <a:gd name="T4" fmla="*/ 380 w 380"/>
                <a:gd name="T5" fmla="*/ 515 h 515"/>
                <a:gd name="T6" fmla="*/ 264 w 380"/>
                <a:gd name="T7" fmla="*/ 515 h 515"/>
                <a:gd name="T8" fmla="*/ 139 w 380"/>
                <a:gd name="T9" fmla="*/ 515 h 515"/>
                <a:gd name="T10" fmla="*/ 0 w 380"/>
                <a:gd name="T11" fmla="*/ 515 h 515"/>
                <a:gd name="T12" fmla="*/ 0 60000 65536"/>
                <a:gd name="T13" fmla="*/ 0 60000 65536"/>
                <a:gd name="T14" fmla="*/ 0 60000 65536"/>
                <a:gd name="T15" fmla="*/ 0 60000 65536"/>
                <a:gd name="T16" fmla="*/ 0 60000 65536"/>
                <a:gd name="T17" fmla="*/ 0 60000 65536"/>
                <a:gd name="T18" fmla="*/ 0 w 380"/>
                <a:gd name="T19" fmla="*/ 0 h 515"/>
                <a:gd name="T20" fmla="*/ 380 w 380"/>
                <a:gd name="T21" fmla="*/ 515 h 515"/>
              </a:gdLst>
              <a:ahLst/>
              <a:cxnLst>
                <a:cxn ang="T12">
                  <a:pos x="T0" y="T1"/>
                </a:cxn>
                <a:cxn ang="T13">
                  <a:pos x="T2" y="T3"/>
                </a:cxn>
                <a:cxn ang="T14">
                  <a:pos x="T4" y="T5"/>
                </a:cxn>
                <a:cxn ang="T15">
                  <a:pos x="T6" y="T7"/>
                </a:cxn>
                <a:cxn ang="T16">
                  <a:pos x="T8" y="T9"/>
                </a:cxn>
                <a:cxn ang="T17">
                  <a:pos x="T10" y="T11"/>
                </a:cxn>
              </a:cxnLst>
              <a:rect l="T18" t="T19" r="T20" b="T21"/>
              <a:pathLst>
                <a:path w="380" h="515">
                  <a:moveTo>
                    <a:pt x="380" y="0"/>
                  </a:moveTo>
                  <a:lnTo>
                    <a:pt x="380" y="257"/>
                  </a:lnTo>
                  <a:lnTo>
                    <a:pt x="380" y="515"/>
                  </a:lnTo>
                  <a:lnTo>
                    <a:pt x="264" y="515"/>
                  </a:lnTo>
                  <a:lnTo>
                    <a:pt x="139" y="515"/>
                  </a:lnTo>
                  <a:lnTo>
                    <a:pt x="0" y="51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65" name="Line 928"/>
            <p:cNvSpPr>
              <a:spLocks noChangeShapeType="1"/>
            </p:cNvSpPr>
            <p:nvPr/>
          </p:nvSpPr>
          <p:spPr bwMode="auto">
            <a:xfrm flipH="1">
              <a:off x="3768" y="983"/>
              <a:ext cx="380"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66" name="Freeform 929"/>
            <p:cNvSpPr>
              <a:spLocks/>
            </p:cNvSpPr>
            <p:nvPr/>
          </p:nvSpPr>
          <p:spPr bwMode="auto">
            <a:xfrm>
              <a:off x="3768" y="468"/>
              <a:ext cx="380" cy="515"/>
            </a:xfrm>
            <a:custGeom>
              <a:avLst/>
              <a:gdLst>
                <a:gd name="T0" fmla="*/ 380 w 380"/>
                <a:gd name="T1" fmla="*/ 0 h 515"/>
                <a:gd name="T2" fmla="*/ 0 w 380"/>
                <a:gd name="T3" fmla="*/ 0 h 515"/>
                <a:gd name="T4" fmla="*/ 0 w 380"/>
                <a:gd name="T5" fmla="*/ 257 h 515"/>
                <a:gd name="T6" fmla="*/ 0 w 380"/>
                <a:gd name="T7" fmla="*/ 515 h 515"/>
                <a:gd name="T8" fmla="*/ 0 60000 65536"/>
                <a:gd name="T9" fmla="*/ 0 60000 65536"/>
                <a:gd name="T10" fmla="*/ 0 60000 65536"/>
                <a:gd name="T11" fmla="*/ 0 60000 65536"/>
                <a:gd name="T12" fmla="*/ 0 w 380"/>
                <a:gd name="T13" fmla="*/ 0 h 515"/>
                <a:gd name="T14" fmla="*/ 380 w 380"/>
                <a:gd name="T15" fmla="*/ 515 h 515"/>
              </a:gdLst>
              <a:ahLst/>
              <a:cxnLst>
                <a:cxn ang="T8">
                  <a:pos x="T0" y="T1"/>
                </a:cxn>
                <a:cxn ang="T9">
                  <a:pos x="T2" y="T3"/>
                </a:cxn>
                <a:cxn ang="T10">
                  <a:pos x="T4" y="T5"/>
                </a:cxn>
                <a:cxn ang="T11">
                  <a:pos x="T6" y="T7"/>
                </a:cxn>
              </a:cxnLst>
              <a:rect l="T12" t="T13" r="T14" b="T15"/>
              <a:pathLst>
                <a:path w="380" h="515">
                  <a:moveTo>
                    <a:pt x="380" y="0"/>
                  </a:moveTo>
                  <a:lnTo>
                    <a:pt x="0" y="0"/>
                  </a:lnTo>
                  <a:lnTo>
                    <a:pt x="0" y="257"/>
                  </a:lnTo>
                  <a:lnTo>
                    <a:pt x="0" y="51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67" name="Freeform 930"/>
            <p:cNvSpPr>
              <a:spLocks/>
            </p:cNvSpPr>
            <p:nvPr/>
          </p:nvSpPr>
          <p:spPr bwMode="auto">
            <a:xfrm>
              <a:off x="4148" y="468"/>
              <a:ext cx="1" cy="515"/>
            </a:xfrm>
            <a:custGeom>
              <a:avLst/>
              <a:gdLst>
                <a:gd name="T0" fmla="*/ 0 w 1"/>
                <a:gd name="T1" fmla="*/ 515 h 515"/>
                <a:gd name="T2" fmla="*/ 0 w 1"/>
                <a:gd name="T3" fmla="*/ 439 h 515"/>
                <a:gd name="T4" fmla="*/ 0 w 1"/>
                <a:gd name="T5" fmla="*/ 257 h 515"/>
                <a:gd name="T6" fmla="*/ 0 w 1"/>
                <a:gd name="T7" fmla="*/ 75 h 515"/>
                <a:gd name="T8" fmla="*/ 0 w 1"/>
                <a:gd name="T9" fmla="*/ 0 h 515"/>
                <a:gd name="T10" fmla="*/ 0 60000 65536"/>
                <a:gd name="T11" fmla="*/ 0 60000 65536"/>
                <a:gd name="T12" fmla="*/ 0 60000 65536"/>
                <a:gd name="T13" fmla="*/ 0 60000 65536"/>
                <a:gd name="T14" fmla="*/ 0 60000 65536"/>
                <a:gd name="T15" fmla="*/ 0 w 1"/>
                <a:gd name="T16" fmla="*/ 0 h 515"/>
                <a:gd name="T17" fmla="*/ 1 w 1"/>
                <a:gd name="T18" fmla="*/ 515 h 515"/>
              </a:gdLst>
              <a:ahLst/>
              <a:cxnLst>
                <a:cxn ang="T10">
                  <a:pos x="T0" y="T1"/>
                </a:cxn>
                <a:cxn ang="T11">
                  <a:pos x="T2" y="T3"/>
                </a:cxn>
                <a:cxn ang="T12">
                  <a:pos x="T4" y="T5"/>
                </a:cxn>
                <a:cxn ang="T13">
                  <a:pos x="T6" y="T7"/>
                </a:cxn>
                <a:cxn ang="T14">
                  <a:pos x="T8" y="T9"/>
                </a:cxn>
              </a:cxnLst>
              <a:rect l="T15" t="T16" r="T17" b="T18"/>
              <a:pathLst>
                <a:path w="1" h="515">
                  <a:moveTo>
                    <a:pt x="0" y="515"/>
                  </a:moveTo>
                  <a:lnTo>
                    <a:pt x="0" y="439"/>
                  </a:lnTo>
                  <a:lnTo>
                    <a:pt x="0" y="257"/>
                  </a:lnTo>
                  <a:lnTo>
                    <a:pt x="0" y="75"/>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68" name="Freeform 931"/>
            <p:cNvSpPr>
              <a:spLocks/>
            </p:cNvSpPr>
            <p:nvPr/>
          </p:nvSpPr>
          <p:spPr bwMode="auto">
            <a:xfrm>
              <a:off x="2627" y="565"/>
              <a:ext cx="1" cy="321"/>
            </a:xfrm>
            <a:custGeom>
              <a:avLst/>
              <a:gdLst>
                <a:gd name="T0" fmla="*/ 0 w 1"/>
                <a:gd name="T1" fmla="*/ 4223 h 136"/>
                <a:gd name="T2" fmla="*/ 0 w 1"/>
                <a:gd name="T3" fmla="*/ 4223 h 136"/>
                <a:gd name="T4" fmla="*/ 0 w 1"/>
                <a:gd name="T5" fmla="*/ 3382 h 136"/>
                <a:gd name="T6" fmla="*/ 0 w 1"/>
                <a:gd name="T7" fmla="*/ 3035 h 136"/>
                <a:gd name="T8" fmla="*/ 0 w 1"/>
                <a:gd name="T9" fmla="*/ 2117 h 136"/>
                <a:gd name="T10" fmla="*/ 0 w 1"/>
                <a:gd name="T11" fmla="*/ 1180 h 136"/>
                <a:gd name="T12" fmla="*/ 0 w 1"/>
                <a:gd name="T13" fmla="*/ 840 h 136"/>
                <a:gd name="T14" fmla="*/ 0 w 1"/>
                <a:gd name="T15" fmla="*/ 0 h 136"/>
                <a:gd name="T16" fmla="*/ 0 w 1"/>
                <a:gd name="T17" fmla="*/ 0 h 1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36"/>
                <a:gd name="T29" fmla="*/ 1 w 1"/>
                <a:gd name="T30" fmla="*/ 136 h 1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36">
                  <a:moveTo>
                    <a:pt x="0" y="136"/>
                  </a:moveTo>
                  <a:cubicBezTo>
                    <a:pt x="0" y="136"/>
                    <a:pt x="0" y="136"/>
                    <a:pt x="0" y="136"/>
                  </a:cubicBezTo>
                  <a:cubicBezTo>
                    <a:pt x="0" y="127"/>
                    <a:pt x="0" y="118"/>
                    <a:pt x="0" y="109"/>
                  </a:cubicBezTo>
                  <a:cubicBezTo>
                    <a:pt x="0" y="105"/>
                    <a:pt x="0" y="102"/>
                    <a:pt x="0" y="98"/>
                  </a:cubicBezTo>
                  <a:cubicBezTo>
                    <a:pt x="0" y="88"/>
                    <a:pt x="0" y="78"/>
                    <a:pt x="0" y="68"/>
                  </a:cubicBezTo>
                  <a:cubicBezTo>
                    <a:pt x="0" y="58"/>
                    <a:pt x="0" y="48"/>
                    <a:pt x="0" y="38"/>
                  </a:cubicBezTo>
                  <a:cubicBezTo>
                    <a:pt x="0" y="34"/>
                    <a:pt x="0" y="31"/>
                    <a:pt x="0" y="27"/>
                  </a:cubicBezTo>
                  <a:cubicBezTo>
                    <a:pt x="0" y="18"/>
                    <a:pt x="0" y="9"/>
                    <a:pt x="0" y="0"/>
                  </a:cubicBezTo>
                  <a:cubicBezTo>
                    <a:pt x="0" y="0"/>
                    <a:pt x="0" y="0"/>
                    <a:pt x="0" y="0"/>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69" name="Freeform 932"/>
            <p:cNvSpPr>
              <a:spLocks/>
            </p:cNvSpPr>
            <p:nvPr/>
          </p:nvSpPr>
          <p:spPr bwMode="auto">
            <a:xfrm>
              <a:off x="2830" y="673"/>
              <a:ext cx="99" cy="104"/>
            </a:xfrm>
            <a:custGeom>
              <a:avLst/>
              <a:gdLst>
                <a:gd name="T0" fmla="*/ 0 w 99"/>
                <a:gd name="T1" fmla="*/ 52 h 104"/>
                <a:gd name="T2" fmla="*/ 2 w 99"/>
                <a:gd name="T3" fmla="*/ 36 h 104"/>
                <a:gd name="T4" fmla="*/ 9 w 99"/>
                <a:gd name="T5" fmla="*/ 22 h 104"/>
                <a:gd name="T6" fmla="*/ 21 w 99"/>
                <a:gd name="T7" fmla="*/ 10 h 104"/>
                <a:gd name="T8" fmla="*/ 38 w 99"/>
                <a:gd name="T9" fmla="*/ 3 h 104"/>
                <a:gd name="T10" fmla="*/ 54 w 99"/>
                <a:gd name="T11" fmla="*/ 0 h 104"/>
                <a:gd name="T12" fmla="*/ 71 w 99"/>
                <a:gd name="T13" fmla="*/ 5 h 104"/>
                <a:gd name="T14" fmla="*/ 75 w 99"/>
                <a:gd name="T15" fmla="*/ 7 h 104"/>
                <a:gd name="T16" fmla="*/ 85 w 99"/>
                <a:gd name="T17" fmla="*/ 14 h 104"/>
                <a:gd name="T18" fmla="*/ 94 w 99"/>
                <a:gd name="T19" fmla="*/ 29 h 104"/>
                <a:gd name="T20" fmla="*/ 99 w 99"/>
                <a:gd name="T21" fmla="*/ 45 h 104"/>
                <a:gd name="T22" fmla="*/ 99 w 99"/>
                <a:gd name="T23" fmla="*/ 52 h 104"/>
                <a:gd name="T24" fmla="*/ 99 w 99"/>
                <a:gd name="T25" fmla="*/ 62 h 104"/>
                <a:gd name="T26" fmla="*/ 94 w 99"/>
                <a:gd name="T27" fmla="*/ 76 h 104"/>
                <a:gd name="T28" fmla="*/ 85 w 99"/>
                <a:gd name="T29" fmla="*/ 90 h 104"/>
                <a:gd name="T30" fmla="*/ 71 w 99"/>
                <a:gd name="T31" fmla="*/ 100 h 104"/>
                <a:gd name="T32" fmla="*/ 54 w 99"/>
                <a:gd name="T33" fmla="*/ 104 h 104"/>
                <a:gd name="T34" fmla="*/ 38 w 99"/>
                <a:gd name="T35" fmla="*/ 102 h 104"/>
                <a:gd name="T36" fmla="*/ 21 w 99"/>
                <a:gd name="T37" fmla="*/ 95 h 104"/>
                <a:gd name="T38" fmla="*/ 9 w 99"/>
                <a:gd name="T39" fmla="*/ 83 h 104"/>
                <a:gd name="T40" fmla="*/ 2 w 99"/>
                <a:gd name="T41" fmla="*/ 69 h 104"/>
                <a:gd name="T42" fmla="*/ 0 w 99"/>
                <a:gd name="T43" fmla="*/ 52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99"/>
                <a:gd name="T67" fmla="*/ 0 h 104"/>
                <a:gd name="T68" fmla="*/ 99 w 99"/>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99" h="104">
                  <a:moveTo>
                    <a:pt x="0" y="52"/>
                  </a:moveTo>
                  <a:lnTo>
                    <a:pt x="2" y="36"/>
                  </a:lnTo>
                  <a:lnTo>
                    <a:pt x="9" y="22"/>
                  </a:lnTo>
                  <a:lnTo>
                    <a:pt x="21" y="10"/>
                  </a:lnTo>
                  <a:lnTo>
                    <a:pt x="38" y="3"/>
                  </a:lnTo>
                  <a:lnTo>
                    <a:pt x="54" y="0"/>
                  </a:lnTo>
                  <a:lnTo>
                    <a:pt x="71" y="5"/>
                  </a:lnTo>
                  <a:lnTo>
                    <a:pt x="75" y="7"/>
                  </a:lnTo>
                  <a:lnTo>
                    <a:pt x="85" y="14"/>
                  </a:lnTo>
                  <a:lnTo>
                    <a:pt x="94" y="29"/>
                  </a:lnTo>
                  <a:lnTo>
                    <a:pt x="99" y="45"/>
                  </a:lnTo>
                  <a:lnTo>
                    <a:pt x="99" y="52"/>
                  </a:lnTo>
                  <a:lnTo>
                    <a:pt x="99" y="62"/>
                  </a:lnTo>
                  <a:lnTo>
                    <a:pt x="94" y="76"/>
                  </a:lnTo>
                  <a:lnTo>
                    <a:pt x="85" y="90"/>
                  </a:lnTo>
                  <a:lnTo>
                    <a:pt x="71" y="100"/>
                  </a:lnTo>
                  <a:lnTo>
                    <a:pt x="54" y="104"/>
                  </a:lnTo>
                  <a:lnTo>
                    <a:pt x="38" y="102"/>
                  </a:lnTo>
                  <a:lnTo>
                    <a:pt x="21" y="95"/>
                  </a:lnTo>
                  <a:lnTo>
                    <a:pt x="9" y="83"/>
                  </a:lnTo>
                  <a:lnTo>
                    <a:pt x="2" y="69"/>
                  </a:lnTo>
                  <a:lnTo>
                    <a:pt x="0" y="5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70" name="Line 933"/>
            <p:cNvSpPr>
              <a:spLocks noChangeShapeType="1"/>
            </p:cNvSpPr>
            <p:nvPr/>
          </p:nvSpPr>
          <p:spPr bwMode="auto">
            <a:xfrm>
              <a:off x="3515" y="983"/>
              <a:ext cx="253"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71" name="Line 934"/>
            <p:cNvSpPr>
              <a:spLocks noChangeShapeType="1"/>
            </p:cNvSpPr>
            <p:nvPr/>
          </p:nvSpPr>
          <p:spPr bwMode="auto">
            <a:xfrm>
              <a:off x="3515" y="468"/>
              <a:ext cx="253"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72" name="Freeform 935"/>
            <p:cNvSpPr>
              <a:spLocks/>
            </p:cNvSpPr>
            <p:nvPr/>
          </p:nvSpPr>
          <p:spPr bwMode="auto">
            <a:xfrm>
              <a:off x="2334" y="628"/>
              <a:ext cx="1" cy="194"/>
            </a:xfrm>
            <a:custGeom>
              <a:avLst/>
              <a:gdLst>
                <a:gd name="T0" fmla="*/ 0 w 1"/>
                <a:gd name="T1" fmla="*/ 0 h 82"/>
                <a:gd name="T2" fmla="*/ 0 w 1"/>
                <a:gd name="T3" fmla="*/ 0 h 82"/>
                <a:gd name="T4" fmla="*/ 0 w 1"/>
                <a:gd name="T5" fmla="*/ 348 h 82"/>
                <a:gd name="T6" fmla="*/ 0 w 1"/>
                <a:gd name="T7" fmla="*/ 2222 h 82"/>
                <a:gd name="T8" fmla="*/ 0 w 1"/>
                <a:gd name="T9" fmla="*/ 2541 h 82"/>
                <a:gd name="T10" fmla="*/ 0 w 1"/>
                <a:gd name="T11" fmla="*/ 2569 h 82"/>
                <a:gd name="T12" fmla="*/ 0 60000 65536"/>
                <a:gd name="T13" fmla="*/ 0 60000 65536"/>
                <a:gd name="T14" fmla="*/ 0 60000 65536"/>
                <a:gd name="T15" fmla="*/ 0 60000 65536"/>
                <a:gd name="T16" fmla="*/ 0 60000 65536"/>
                <a:gd name="T17" fmla="*/ 0 60000 65536"/>
                <a:gd name="T18" fmla="*/ 0 w 1"/>
                <a:gd name="T19" fmla="*/ 0 h 82"/>
                <a:gd name="T20" fmla="*/ 1 w 1"/>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1" h="82">
                  <a:moveTo>
                    <a:pt x="0" y="0"/>
                  </a:moveTo>
                  <a:cubicBezTo>
                    <a:pt x="0" y="0"/>
                    <a:pt x="0" y="0"/>
                    <a:pt x="0" y="0"/>
                  </a:cubicBezTo>
                  <a:cubicBezTo>
                    <a:pt x="0" y="4"/>
                    <a:pt x="0" y="7"/>
                    <a:pt x="0" y="11"/>
                  </a:cubicBezTo>
                  <a:cubicBezTo>
                    <a:pt x="0" y="31"/>
                    <a:pt x="0" y="51"/>
                    <a:pt x="0" y="71"/>
                  </a:cubicBezTo>
                  <a:cubicBezTo>
                    <a:pt x="0" y="74"/>
                    <a:pt x="0" y="78"/>
                    <a:pt x="0" y="81"/>
                  </a:cubicBezTo>
                  <a:cubicBezTo>
                    <a:pt x="0" y="82"/>
                    <a:pt x="0" y="82"/>
                    <a:pt x="0" y="82"/>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73" name="Freeform 936"/>
            <p:cNvSpPr>
              <a:spLocks/>
            </p:cNvSpPr>
            <p:nvPr/>
          </p:nvSpPr>
          <p:spPr bwMode="auto">
            <a:xfrm>
              <a:off x="2308" y="654"/>
              <a:ext cx="1" cy="142"/>
            </a:xfrm>
            <a:custGeom>
              <a:avLst/>
              <a:gdLst>
                <a:gd name="T0" fmla="*/ 0 w 1"/>
                <a:gd name="T1" fmla="*/ 1882 h 60"/>
                <a:gd name="T2" fmla="*/ 0 w 1"/>
                <a:gd name="T3" fmla="*/ 1882 h 60"/>
                <a:gd name="T4" fmla="*/ 0 w 1"/>
                <a:gd name="T5" fmla="*/ 0 h 60"/>
                <a:gd name="T6" fmla="*/ 0 w 1"/>
                <a:gd name="T7" fmla="*/ 0 h 60"/>
                <a:gd name="T8" fmla="*/ 0 60000 65536"/>
                <a:gd name="T9" fmla="*/ 0 60000 65536"/>
                <a:gd name="T10" fmla="*/ 0 60000 65536"/>
                <a:gd name="T11" fmla="*/ 0 60000 65536"/>
                <a:gd name="T12" fmla="*/ 0 w 1"/>
                <a:gd name="T13" fmla="*/ 0 h 60"/>
                <a:gd name="T14" fmla="*/ 1 w 1"/>
                <a:gd name="T15" fmla="*/ 60 h 60"/>
              </a:gdLst>
              <a:ahLst/>
              <a:cxnLst>
                <a:cxn ang="T8">
                  <a:pos x="T0" y="T1"/>
                </a:cxn>
                <a:cxn ang="T9">
                  <a:pos x="T2" y="T3"/>
                </a:cxn>
                <a:cxn ang="T10">
                  <a:pos x="T4" y="T5"/>
                </a:cxn>
                <a:cxn ang="T11">
                  <a:pos x="T6" y="T7"/>
                </a:cxn>
              </a:cxnLst>
              <a:rect l="T12" t="T13" r="T14" b="T15"/>
              <a:pathLst>
                <a:path w="1" h="60">
                  <a:moveTo>
                    <a:pt x="0" y="60"/>
                  </a:moveTo>
                  <a:cubicBezTo>
                    <a:pt x="0" y="60"/>
                    <a:pt x="0" y="60"/>
                    <a:pt x="0" y="60"/>
                  </a:cubicBezTo>
                  <a:cubicBezTo>
                    <a:pt x="0" y="40"/>
                    <a:pt x="0" y="20"/>
                    <a:pt x="0" y="0"/>
                  </a:cubicBezTo>
                  <a:cubicBezTo>
                    <a:pt x="0" y="0"/>
                    <a:pt x="0" y="0"/>
                    <a:pt x="0" y="0"/>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74" name="Line 937"/>
            <p:cNvSpPr>
              <a:spLocks noChangeShapeType="1"/>
            </p:cNvSpPr>
            <p:nvPr/>
          </p:nvSpPr>
          <p:spPr bwMode="auto">
            <a:xfrm>
              <a:off x="2367" y="725"/>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75" name="Line 938"/>
            <p:cNvSpPr>
              <a:spLocks noChangeShapeType="1"/>
            </p:cNvSpPr>
            <p:nvPr/>
          </p:nvSpPr>
          <p:spPr bwMode="auto">
            <a:xfrm>
              <a:off x="2414" y="725"/>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76" name="Freeform 939"/>
            <p:cNvSpPr>
              <a:spLocks/>
            </p:cNvSpPr>
            <p:nvPr/>
          </p:nvSpPr>
          <p:spPr bwMode="auto">
            <a:xfrm>
              <a:off x="2466" y="725"/>
              <a:ext cx="305" cy="1"/>
            </a:xfrm>
            <a:custGeom>
              <a:avLst/>
              <a:gdLst>
                <a:gd name="T0" fmla="*/ 0 w 305"/>
                <a:gd name="T1" fmla="*/ 0 h 1"/>
                <a:gd name="T2" fmla="*/ 161 w 305"/>
                <a:gd name="T3" fmla="*/ 0 h 1"/>
                <a:gd name="T4" fmla="*/ 305 w 305"/>
                <a:gd name="T5" fmla="*/ 0 h 1"/>
                <a:gd name="T6" fmla="*/ 0 60000 65536"/>
                <a:gd name="T7" fmla="*/ 0 60000 65536"/>
                <a:gd name="T8" fmla="*/ 0 60000 65536"/>
                <a:gd name="T9" fmla="*/ 0 w 305"/>
                <a:gd name="T10" fmla="*/ 0 h 1"/>
                <a:gd name="T11" fmla="*/ 305 w 305"/>
                <a:gd name="T12" fmla="*/ 1 h 1"/>
              </a:gdLst>
              <a:ahLst/>
              <a:cxnLst>
                <a:cxn ang="T6">
                  <a:pos x="T0" y="T1"/>
                </a:cxn>
                <a:cxn ang="T7">
                  <a:pos x="T2" y="T3"/>
                </a:cxn>
                <a:cxn ang="T8">
                  <a:pos x="T4" y="T5"/>
                </a:cxn>
              </a:cxnLst>
              <a:rect l="T9" t="T10" r="T11" b="T12"/>
              <a:pathLst>
                <a:path w="305" h="1">
                  <a:moveTo>
                    <a:pt x="0" y="0"/>
                  </a:moveTo>
                  <a:lnTo>
                    <a:pt x="161" y="0"/>
                  </a:lnTo>
                  <a:lnTo>
                    <a:pt x="30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77" name="Line 940"/>
            <p:cNvSpPr>
              <a:spLocks noChangeShapeType="1"/>
            </p:cNvSpPr>
            <p:nvPr/>
          </p:nvSpPr>
          <p:spPr bwMode="auto">
            <a:xfrm>
              <a:off x="2797" y="725"/>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78" name="Freeform 941"/>
            <p:cNvSpPr>
              <a:spLocks/>
            </p:cNvSpPr>
            <p:nvPr/>
          </p:nvSpPr>
          <p:spPr bwMode="auto">
            <a:xfrm>
              <a:off x="2955" y="725"/>
              <a:ext cx="196" cy="1"/>
            </a:xfrm>
            <a:custGeom>
              <a:avLst/>
              <a:gdLst>
                <a:gd name="T0" fmla="*/ 0 w 196"/>
                <a:gd name="T1" fmla="*/ 0 h 1"/>
                <a:gd name="T2" fmla="*/ 180 w 196"/>
                <a:gd name="T3" fmla="*/ 0 h 1"/>
                <a:gd name="T4" fmla="*/ 196 w 196"/>
                <a:gd name="T5" fmla="*/ 0 h 1"/>
                <a:gd name="T6" fmla="*/ 0 60000 65536"/>
                <a:gd name="T7" fmla="*/ 0 60000 65536"/>
                <a:gd name="T8" fmla="*/ 0 60000 65536"/>
                <a:gd name="T9" fmla="*/ 0 w 196"/>
                <a:gd name="T10" fmla="*/ 0 h 1"/>
                <a:gd name="T11" fmla="*/ 196 w 196"/>
                <a:gd name="T12" fmla="*/ 1 h 1"/>
              </a:gdLst>
              <a:ahLst/>
              <a:cxnLst>
                <a:cxn ang="T6">
                  <a:pos x="T0" y="T1"/>
                </a:cxn>
                <a:cxn ang="T7">
                  <a:pos x="T2" y="T3"/>
                </a:cxn>
                <a:cxn ang="T8">
                  <a:pos x="T4" y="T5"/>
                </a:cxn>
              </a:cxnLst>
              <a:rect l="T9" t="T10" r="T11" b="T12"/>
              <a:pathLst>
                <a:path w="196" h="1">
                  <a:moveTo>
                    <a:pt x="0" y="0"/>
                  </a:moveTo>
                  <a:lnTo>
                    <a:pt x="180" y="0"/>
                  </a:lnTo>
                  <a:lnTo>
                    <a:pt x="19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79" name="Freeform 942"/>
            <p:cNvSpPr>
              <a:spLocks/>
            </p:cNvSpPr>
            <p:nvPr/>
          </p:nvSpPr>
          <p:spPr bwMode="auto">
            <a:xfrm>
              <a:off x="2905" y="725"/>
              <a:ext cx="26" cy="1"/>
            </a:xfrm>
            <a:custGeom>
              <a:avLst/>
              <a:gdLst>
                <a:gd name="T0" fmla="*/ 0 w 26"/>
                <a:gd name="T1" fmla="*/ 0 h 1"/>
                <a:gd name="T2" fmla="*/ 24 w 26"/>
                <a:gd name="T3" fmla="*/ 0 h 1"/>
                <a:gd name="T4" fmla="*/ 26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0" y="0"/>
                  </a:moveTo>
                  <a:lnTo>
                    <a:pt x="24" y="0"/>
                  </a:lnTo>
                  <a:lnTo>
                    <a:pt x="2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80" name="Line 943"/>
            <p:cNvSpPr>
              <a:spLocks noChangeShapeType="1"/>
            </p:cNvSpPr>
            <p:nvPr/>
          </p:nvSpPr>
          <p:spPr bwMode="auto">
            <a:xfrm>
              <a:off x="2846" y="725"/>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81" name="Line 944"/>
            <p:cNvSpPr>
              <a:spLocks noChangeShapeType="1"/>
            </p:cNvSpPr>
            <p:nvPr/>
          </p:nvSpPr>
          <p:spPr bwMode="auto">
            <a:xfrm>
              <a:off x="3177" y="725"/>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82" name="Freeform 945"/>
            <p:cNvSpPr>
              <a:spLocks/>
            </p:cNvSpPr>
            <p:nvPr/>
          </p:nvSpPr>
          <p:spPr bwMode="auto">
            <a:xfrm>
              <a:off x="3227" y="725"/>
              <a:ext cx="304" cy="1"/>
            </a:xfrm>
            <a:custGeom>
              <a:avLst/>
              <a:gdLst>
                <a:gd name="T0" fmla="*/ 0 w 304"/>
                <a:gd name="T1" fmla="*/ 0 h 1"/>
                <a:gd name="T2" fmla="*/ 47 w 304"/>
                <a:gd name="T3" fmla="*/ 0 h 1"/>
                <a:gd name="T4" fmla="*/ 172 w 304"/>
                <a:gd name="T5" fmla="*/ 0 h 1"/>
                <a:gd name="T6" fmla="*/ 288 w 304"/>
                <a:gd name="T7" fmla="*/ 0 h 1"/>
                <a:gd name="T8" fmla="*/ 304 w 304"/>
                <a:gd name="T9" fmla="*/ 0 h 1"/>
                <a:gd name="T10" fmla="*/ 0 60000 65536"/>
                <a:gd name="T11" fmla="*/ 0 60000 65536"/>
                <a:gd name="T12" fmla="*/ 0 60000 65536"/>
                <a:gd name="T13" fmla="*/ 0 60000 65536"/>
                <a:gd name="T14" fmla="*/ 0 60000 65536"/>
                <a:gd name="T15" fmla="*/ 0 w 304"/>
                <a:gd name="T16" fmla="*/ 0 h 1"/>
                <a:gd name="T17" fmla="*/ 304 w 304"/>
                <a:gd name="T18" fmla="*/ 1 h 1"/>
              </a:gdLst>
              <a:ahLst/>
              <a:cxnLst>
                <a:cxn ang="T10">
                  <a:pos x="T0" y="T1"/>
                </a:cxn>
                <a:cxn ang="T11">
                  <a:pos x="T2" y="T3"/>
                </a:cxn>
                <a:cxn ang="T12">
                  <a:pos x="T4" y="T5"/>
                </a:cxn>
                <a:cxn ang="T13">
                  <a:pos x="T6" y="T7"/>
                </a:cxn>
                <a:cxn ang="T14">
                  <a:pos x="T8" y="T9"/>
                </a:cxn>
              </a:cxnLst>
              <a:rect l="T15" t="T16" r="T17" b="T18"/>
              <a:pathLst>
                <a:path w="304" h="1">
                  <a:moveTo>
                    <a:pt x="0" y="0"/>
                  </a:moveTo>
                  <a:lnTo>
                    <a:pt x="47" y="0"/>
                  </a:lnTo>
                  <a:lnTo>
                    <a:pt x="172" y="0"/>
                  </a:lnTo>
                  <a:lnTo>
                    <a:pt x="288" y="0"/>
                  </a:lnTo>
                  <a:lnTo>
                    <a:pt x="30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83" name="Line 946"/>
            <p:cNvSpPr>
              <a:spLocks noChangeShapeType="1"/>
            </p:cNvSpPr>
            <p:nvPr/>
          </p:nvSpPr>
          <p:spPr bwMode="auto">
            <a:xfrm>
              <a:off x="3557" y="725"/>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84" name="Freeform 947"/>
            <p:cNvSpPr>
              <a:spLocks/>
            </p:cNvSpPr>
            <p:nvPr/>
          </p:nvSpPr>
          <p:spPr bwMode="auto">
            <a:xfrm>
              <a:off x="3607" y="725"/>
              <a:ext cx="305" cy="1"/>
            </a:xfrm>
            <a:custGeom>
              <a:avLst/>
              <a:gdLst>
                <a:gd name="T0" fmla="*/ 0 w 305"/>
                <a:gd name="T1" fmla="*/ 0 h 1"/>
                <a:gd name="T2" fmla="*/ 161 w 305"/>
                <a:gd name="T3" fmla="*/ 0 h 1"/>
                <a:gd name="T4" fmla="*/ 305 w 305"/>
                <a:gd name="T5" fmla="*/ 0 h 1"/>
                <a:gd name="T6" fmla="*/ 0 60000 65536"/>
                <a:gd name="T7" fmla="*/ 0 60000 65536"/>
                <a:gd name="T8" fmla="*/ 0 60000 65536"/>
                <a:gd name="T9" fmla="*/ 0 w 305"/>
                <a:gd name="T10" fmla="*/ 0 h 1"/>
                <a:gd name="T11" fmla="*/ 305 w 305"/>
                <a:gd name="T12" fmla="*/ 1 h 1"/>
              </a:gdLst>
              <a:ahLst/>
              <a:cxnLst>
                <a:cxn ang="T6">
                  <a:pos x="T0" y="T1"/>
                </a:cxn>
                <a:cxn ang="T7">
                  <a:pos x="T2" y="T3"/>
                </a:cxn>
                <a:cxn ang="T8">
                  <a:pos x="T4" y="T5"/>
                </a:cxn>
              </a:cxnLst>
              <a:rect l="T9" t="T10" r="T11" b="T12"/>
              <a:pathLst>
                <a:path w="305" h="1">
                  <a:moveTo>
                    <a:pt x="0" y="0"/>
                  </a:moveTo>
                  <a:lnTo>
                    <a:pt x="161" y="0"/>
                  </a:lnTo>
                  <a:lnTo>
                    <a:pt x="30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85" name="Line 948"/>
            <p:cNvSpPr>
              <a:spLocks noChangeShapeType="1"/>
            </p:cNvSpPr>
            <p:nvPr/>
          </p:nvSpPr>
          <p:spPr bwMode="auto">
            <a:xfrm>
              <a:off x="3938" y="725"/>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86" name="Freeform 949"/>
            <p:cNvSpPr>
              <a:spLocks/>
            </p:cNvSpPr>
            <p:nvPr/>
          </p:nvSpPr>
          <p:spPr bwMode="auto">
            <a:xfrm>
              <a:off x="3990" y="725"/>
              <a:ext cx="210" cy="1"/>
            </a:xfrm>
            <a:custGeom>
              <a:avLst/>
              <a:gdLst>
                <a:gd name="T0" fmla="*/ 0 w 210"/>
                <a:gd name="T1" fmla="*/ 0 h 1"/>
                <a:gd name="T2" fmla="*/ 158 w 210"/>
                <a:gd name="T3" fmla="*/ 0 h 1"/>
                <a:gd name="T4" fmla="*/ 210 w 210"/>
                <a:gd name="T5" fmla="*/ 0 h 1"/>
                <a:gd name="T6" fmla="*/ 0 60000 65536"/>
                <a:gd name="T7" fmla="*/ 0 60000 65536"/>
                <a:gd name="T8" fmla="*/ 0 60000 65536"/>
                <a:gd name="T9" fmla="*/ 0 w 210"/>
                <a:gd name="T10" fmla="*/ 0 h 1"/>
                <a:gd name="T11" fmla="*/ 210 w 210"/>
                <a:gd name="T12" fmla="*/ 1 h 1"/>
              </a:gdLst>
              <a:ahLst/>
              <a:cxnLst>
                <a:cxn ang="T6">
                  <a:pos x="T0" y="T1"/>
                </a:cxn>
                <a:cxn ang="T7">
                  <a:pos x="T2" y="T3"/>
                </a:cxn>
                <a:cxn ang="T8">
                  <a:pos x="T4" y="T5"/>
                </a:cxn>
              </a:cxnLst>
              <a:rect l="T9" t="T10" r="T11" b="T12"/>
              <a:pathLst>
                <a:path w="210" h="1">
                  <a:moveTo>
                    <a:pt x="0" y="0"/>
                  </a:moveTo>
                  <a:lnTo>
                    <a:pt x="158" y="0"/>
                  </a:lnTo>
                  <a:lnTo>
                    <a:pt x="21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87" name="Line 950"/>
            <p:cNvSpPr>
              <a:spLocks noChangeShapeType="1"/>
            </p:cNvSpPr>
            <p:nvPr/>
          </p:nvSpPr>
          <p:spPr bwMode="auto">
            <a:xfrm>
              <a:off x="2308" y="796"/>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88" name="Line 951"/>
            <p:cNvSpPr>
              <a:spLocks noChangeShapeType="1"/>
            </p:cNvSpPr>
            <p:nvPr/>
          </p:nvSpPr>
          <p:spPr bwMode="auto">
            <a:xfrm>
              <a:off x="2348" y="796"/>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89" name="Line 952"/>
            <p:cNvSpPr>
              <a:spLocks noChangeShapeType="1"/>
            </p:cNvSpPr>
            <p:nvPr/>
          </p:nvSpPr>
          <p:spPr bwMode="auto">
            <a:xfrm>
              <a:off x="2386" y="796"/>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90" name="Line 953"/>
            <p:cNvSpPr>
              <a:spLocks noChangeShapeType="1"/>
            </p:cNvSpPr>
            <p:nvPr/>
          </p:nvSpPr>
          <p:spPr bwMode="auto">
            <a:xfrm>
              <a:off x="2423" y="796"/>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91" name="Line 954"/>
            <p:cNvSpPr>
              <a:spLocks noChangeShapeType="1"/>
            </p:cNvSpPr>
            <p:nvPr/>
          </p:nvSpPr>
          <p:spPr bwMode="auto">
            <a:xfrm>
              <a:off x="2461" y="796"/>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92" name="Line 955"/>
            <p:cNvSpPr>
              <a:spLocks noChangeShapeType="1"/>
            </p:cNvSpPr>
            <p:nvPr/>
          </p:nvSpPr>
          <p:spPr bwMode="auto">
            <a:xfrm>
              <a:off x="2499" y="796"/>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93" name="Line 956"/>
            <p:cNvSpPr>
              <a:spLocks noChangeShapeType="1"/>
            </p:cNvSpPr>
            <p:nvPr/>
          </p:nvSpPr>
          <p:spPr bwMode="auto">
            <a:xfrm>
              <a:off x="2537" y="796"/>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94" name="Freeform 957"/>
            <p:cNvSpPr>
              <a:spLocks/>
            </p:cNvSpPr>
            <p:nvPr/>
          </p:nvSpPr>
          <p:spPr bwMode="auto">
            <a:xfrm>
              <a:off x="2575" y="796"/>
              <a:ext cx="52" cy="1"/>
            </a:xfrm>
            <a:custGeom>
              <a:avLst/>
              <a:gdLst>
                <a:gd name="T0" fmla="*/ 0 w 52"/>
                <a:gd name="T1" fmla="*/ 0 h 1"/>
                <a:gd name="T2" fmla="*/ 26 w 52"/>
                <a:gd name="T3" fmla="*/ 0 h 1"/>
                <a:gd name="T4" fmla="*/ 37 w 52"/>
                <a:gd name="T5" fmla="*/ 0 h 1"/>
                <a:gd name="T6" fmla="*/ 52 w 52"/>
                <a:gd name="T7" fmla="*/ 0 h 1"/>
                <a:gd name="T8" fmla="*/ 0 60000 65536"/>
                <a:gd name="T9" fmla="*/ 0 60000 65536"/>
                <a:gd name="T10" fmla="*/ 0 60000 65536"/>
                <a:gd name="T11" fmla="*/ 0 60000 65536"/>
                <a:gd name="T12" fmla="*/ 0 w 52"/>
                <a:gd name="T13" fmla="*/ 0 h 1"/>
                <a:gd name="T14" fmla="*/ 52 w 52"/>
                <a:gd name="T15" fmla="*/ 1 h 1"/>
              </a:gdLst>
              <a:ahLst/>
              <a:cxnLst>
                <a:cxn ang="T8">
                  <a:pos x="T0" y="T1"/>
                </a:cxn>
                <a:cxn ang="T9">
                  <a:pos x="T2" y="T3"/>
                </a:cxn>
                <a:cxn ang="T10">
                  <a:pos x="T4" y="T5"/>
                </a:cxn>
                <a:cxn ang="T11">
                  <a:pos x="T6" y="T7"/>
                </a:cxn>
              </a:cxnLst>
              <a:rect l="T12" t="T13" r="T14" b="T15"/>
              <a:pathLst>
                <a:path w="52" h="1">
                  <a:moveTo>
                    <a:pt x="0" y="0"/>
                  </a:moveTo>
                  <a:lnTo>
                    <a:pt x="26" y="0"/>
                  </a:lnTo>
                  <a:lnTo>
                    <a:pt x="37" y="0"/>
                  </a:lnTo>
                  <a:lnTo>
                    <a:pt x="5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995" name="Line 958"/>
            <p:cNvSpPr>
              <a:spLocks noChangeShapeType="1"/>
            </p:cNvSpPr>
            <p:nvPr/>
          </p:nvSpPr>
          <p:spPr bwMode="auto">
            <a:xfrm>
              <a:off x="2308" y="654"/>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96" name="Line 959"/>
            <p:cNvSpPr>
              <a:spLocks noChangeShapeType="1"/>
            </p:cNvSpPr>
            <p:nvPr/>
          </p:nvSpPr>
          <p:spPr bwMode="auto">
            <a:xfrm>
              <a:off x="2348" y="654"/>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97" name="Line 960"/>
            <p:cNvSpPr>
              <a:spLocks noChangeShapeType="1"/>
            </p:cNvSpPr>
            <p:nvPr/>
          </p:nvSpPr>
          <p:spPr bwMode="auto">
            <a:xfrm>
              <a:off x="2386" y="654"/>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98" name="Line 961"/>
            <p:cNvSpPr>
              <a:spLocks noChangeShapeType="1"/>
            </p:cNvSpPr>
            <p:nvPr/>
          </p:nvSpPr>
          <p:spPr bwMode="auto">
            <a:xfrm>
              <a:off x="2423" y="654"/>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999" name="Line 962"/>
            <p:cNvSpPr>
              <a:spLocks noChangeShapeType="1"/>
            </p:cNvSpPr>
            <p:nvPr/>
          </p:nvSpPr>
          <p:spPr bwMode="auto">
            <a:xfrm>
              <a:off x="2461" y="654"/>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00" name="Line 963"/>
            <p:cNvSpPr>
              <a:spLocks noChangeShapeType="1"/>
            </p:cNvSpPr>
            <p:nvPr/>
          </p:nvSpPr>
          <p:spPr bwMode="auto">
            <a:xfrm>
              <a:off x="2499" y="654"/>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01" name="Line 964"/>
            <p:cNvSpPr>
              <a:spLocks noChangeShapeType="1"/>
            </p:cNvSpPr>
            <p:nvPr/>
          </p:nvSpPr>
          <p:spPr bwMode="auto">
            <a:xfrm>
              <a:off x="2537" y="654"/>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02" name="Freeform 965"/>
            <p:cNvSpPr>
              <a:spLocks/>
            </p:cNvSpPr>
            <p:nvPr/>
          </p:nvSpPr>
          <p:spPr bwMode="auto">
            <a:xfrm>
              <a:off x="2575" y="654"/>
              <a:ext cx="52" cy="1"/>
            </a:xfrm>
            <a:custGeom>
              <a:avLst/>
              <a:gdLst>
                <a:gd name="T0" fmla="*/ 0 w 52"/>
                <a:gd name="T1" fmla="*/ 0 h 1"/>
                <a:gd name="T2" fmla="*/ 26 w 52"/>
                <a:gd name="T3" fmla="*/ 0 h 1"/>
                <a:gd name="T4" fmla="*/ 37 w 52"/>
                <a:gd name="T5" fmla="*/ 0 h 1"/>
                <a:gd name="T6" fmla="*/ 52 w 52"/>
                <a:gd name="T7" fmla="*/ 0 h 1"/>
                <a:gd name="T8" fmla="*/ 0 60000 65536"/>
                <a:gd name="T9" fmla="*/ 0 60000 65536"/>
                <a:gd name="T10" fmla="*/ 0 60000 65536"/>
                <a:gd name="T11" fmla="*/ 0 60000 65536"/>
                <a:gd name="T12" fmla="*/ 0 w 52"/>
                <a:gd name="T13" fmla="*/ 0 h 1"/>
                <a:gd name="T14" fmla="*/ 52 w 52"/>
                <a:gd name="T15" fmla="*/ 1 h 1"/>
              </a:gdLst>
              <a:ahLst/>
              <a:cxnLst>
                <a:cxn ang="T8">
                  <a:pos x="T0" y="T1"/>
                </a:cxn>
                <a:cxn ang="T9">
                  <a:pos x="T2" y="T3"/>
                </a:cxn>
                <a:cxn ang="T10">
                  <a:pos x="T4" y="T5"/>
                </a:cxn>
                <a:cxn ang="T11">
                  <a:pos x="T6" y="T7"/>
                </a:cxn>
              </a:cxnLst>
              <a:rect l="T12" t="T13" r="T14" b="T15"/>
              <a:pathLst>
                <a:path w="52" h="1">
                  <a:moveTo>
                    <a:pt x="0" y="0"/>
                  </a:moveTo>
                  <a:lnTo>
                    <a:pt x="26" y="0"/>
                  </a:lnTo>
                  <a:lnTo>
                    <a:pt x="37" y="0"/>
                  </a:lnTo>
                  <a:lnTo>
                    <a:pt x="5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03" name="Line 966"/>
            <p:cNvSpPr>
              <a:spLocks noChangeShapeType="1"/>
            </p:cNvSpPr>
            <p:nvPr/>
          </p:nvSpPr>
          <p:spPr bwMode="auto">
            <a:xfrm flipV="1">
              <a:off x="2879" y="699"/>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04" name="Line 967"/>
            <p:cNvSpPr>
              <a:spLocks noChangeShapeType="1"/>
            </p:cNvSpPr>
            <p:nvPr/>
          </p:nvSpPr>
          <p:spPr bwMode="auto">
            <a:xfrm flipH="1">
              <a:off x="2853" y="725"/>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05" name="Line 968"/>
            <p:cNvSpPr>
              <a:spLocks noChangeShapeType="1"/>
            </p:cNvSpPr>
            <p:nvPr/>
          </p:nvSpPr>
          <p:spPr bwMode="auto">
            <a:xfrm>
              <a:off x="2931" y="725"/>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06" name="Line 969"/>
            <p:cNvSpPr>
              <a:spLocks noChangeShapeType="1"/>
            </p:cNvSpPr>
            <p:nvPr/>
          </p:nvSpPr>
          <p:spPr bwMode="auto">
            <a:xfrm>
              <a:off x="2879" y="777"/>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07" name="Freeform 970"/>
            <p:cNvSpPr>
              <a:spLocks/>
            </p:cNvSpPr>
            <p:nvPr/>
          </p:nvSpPr>
          <p:spPr bwMode="auto">
            <a:xfrm>
              <a:off x="2804" y="725"/>
              <a:ext cx="26" cy="1"/>
            </a:xfrm>
            <a:custGeom>
              <a:avLst/>
              <a:gdLst>
                <a:gd name="T0" fmla="*/ 26 w 26"/>
                <a:gd name="T1" fmla="*/ 0 h 1"/>
                <a:gd name="T2" fmla="*/ 16 w 26"/>
                <a:gd name="T3" fmla="*/ 0 h 1"/>
                <a:gd name="T4" fmla="*/ 0 w 26"/>
                <a:gd name="T5" fmla="*/ 0 h 1"/>
                <a:gd name="T6" fmla="*/ 0 60000 65536"/>
                <a:gd name="T7" fmla="*/ 0 60000 65536"/>
                <a:gd name="T8" fmla="*/ 0 60000 65536"/>
                <a:gd name="T9" fmla="*/ 0 w 26"/>
                <a:gd name="T10" fmla="*/ 0 h 1"/>
                <a:gd name="T11" fmla="*/ 26 w 26"/>
                <a:gd name="T12" fmla="*/ 1 h 1"/>
              </a:gdLst>
              <a:ahLst/>
              <a:cxnLst>
                <a:cxn ang="T6">
                  <a:pos x="T0" y="T1"/>
                </a:cxn>
                <a:cxn ang="T7">
                  <a:pos x="T2" y="T3"/>
                </a:cxn>
                <a:cxn ang="T8">
                  <a:pos x="T4" y="T5"/>
                </a:cxn>
              </a:cxnLst>
              <a:rect l="T9" t="T10" r="T11" b="T12"/>
              <a:pathLst>
                <a:path w="26" h="1">
                  <a:moveTo>
                    <a:pt x="26" y="0"/>
                  </a:moveTo>
                  <a:lnTo>
                    <a:pt x="16"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08" name="Line 971"/>
            <p:cNvSpPr>
              <a:spLocks noChangeShapeType="1"/>
            </p:cNvSpPr>
            <p:nvPr/>
          </p:nvSpPr>
          <p:spPr bwMode="auto">
            <a:xfrm>
              <a:off x="2879" y="725"/>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09" name="Line 972"/>
            <p:cNvSpPr>
              <a:spLocks noChangeShapeType="1"/>
            </p:cNvSpPr>
            <p:nvPr/>
          </p:nvSpPr>
          <p:spPr bwMode="auto">
            <a:xfrm flipV="1">
              <a:off x="2879" y="647"/>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10" name="Line 973"/>
            <p:cNvSpPr>
              <a:spLocks noChangeShapeType="1"/>
            </p:cNvSpPr>
            <p:nvPr/>
          </p:nvSpPr>
          <p:spPr bwMode="auto">
            <a:xfrm>
              <a:off x="2879" y="725"/>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11" name="Freeform 974"/>
            <p:cNvSpPr>
              <a:spLocks/>
            </p:cNvSpPr>
            <p:nvPr/>
          </p:nvSpPr>
          <p:spPr bwMode="auto">
            <a:xfrm>
              <a:off x="2383" y="912"/>
              <a:ext cx="126" cy="113"/>
            </a:xfrm>
            <a:custGeom>
              <a:avLst/>
              <a:gdLst>
                <a:gd name="T0" fmla="*/ 126 w 126"/>
                <a:gd name="T1" fmla="*/ 113 h 113"/>
                <a:gd name="T2" fmla="*/ 0 w 126"/>
                <a:gd name="T3" fmla="*/ 113 h 113"/>
                <a:gd name="T4" fmla="*/ 45 w 126"/>
                <a:gd name="T5" fmla="*/ 0 h 113"/>
                <a:gd name="T6" fmla="*/ 0 60000 65536"/>
                <a:gd name="T7" fmla="*/ 0 60000 65536"/>
                <a:gd name="T8" fmla="*/ 0 60000 65536"/>
                <a:gd name="T9" fmla="*/ 0 w 126"/>
                <a:gd name="T10" fmla="*/ 0 h 113"/>
                <a:gd name="T11" fmla="*/ 126 w 126"/>
                <a:gd name="T12" fmla="*/ 113 h 113"/>
              </a:gdLst>
              <a:ahLst/>
              <a:cxnLst>
                <a:cxn ang="T6">
                  <a:pos x="T0" y="T1"/>
                </a:cxn>
                <a:cxn ang="T7">
                  <a:pos x="T2" y="T3"/>
                </a:cxn>
                <a:cxn ang="T8">
                  <a:pos x="T4" y="T5"/>
                </a:cxn>
              </a:cxnLst>
              <a:rect l="T9" t="T10" r="T11" b="T12"/>
              <a:pathLst>
                <a:path w="126" h="113">
                  <a:moveTo>
                    <a:pt x="126" y="113"/>
                  </a:moveTo>
                  <a:lnTo>
                    <a:pt x="0" y="113"/>
                  </a:lnTo>
                  <a:lnTo>
                    <a:pt x="4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12" name="Freeform 975"/>
            <p:cNvSpPr>
              <a:spLocks/>
            </p:cNvSpPr>
            <p:nvPr/>
          </p:nvSpPr>
          <p:spPr bwMode="auto">
            <a:xfrm>
              <a:off x="2953" y="288"/>
              <a:ext cx="302" cy="310"/>
            </a:xfrm>
            <a:custGeom>
              <a:avLst/>
              <a:gdLst>
                <a:gd name="T0" fmla="*/ 0 w 302"/>
                <a:gd name="T1" fmla="*/ 310 h 310"/>
                <a:gd name="T2" fmla="*/ 19 w 302"/>
                <a:gd name="T3" fmla="*/ 277 h 310"/>
                <a:gd name="T4" fmla="*/ 174 w 302"/>
                <a:gd name="T5" fmla="*/ 0 h 310"/>
                <a:gd name="T6" fmla="*/ 302 w 302"/>
                <a:gd name="T7" fmla="*/ 0 h 310"/>
                <a:gd name="T8" fmla="*/ 0 60000 65536"/>
                <a:gd name="T9" fmla="*/ 0 60000 65536"/>
                <a:gd name="T10" fmla="*/ 0 60000 65536"/>
                <a:gd name="T11" fmla="*/ 0 60000 65536"/>
                <a:gd name="T12" fmla="*/ 0 w 302"/>
                <a:gd name="T13" fmla="*/ 0 h 310"/>
                <a:gd name="T14" fmla="*/ 302 w 302"/>
                <a:gd name="T15" fmla="*/ 310 h 310"/>
              </a:gdLst>
              <a:ahLst/>
              <a:cxnLst>
                <a:cxn ang="T8">
                  <a:pos x="T0" y="T1"/>
                </a:cxn>
                <a:cxn ang="T9">
                  <a:pos x="T2" y="T3"/>
                </a:cxn>
                <a:cxn ang="T10">
                  <a:pos x="T4" y="T5"/>
                </a:cxn>
                <a:cxn ang="T11">
                  <a:pos x="T6" y="T7"/>
                </a:cxn>
              </a:cxnLst>
              <a:rect l="T12" t="T13" r="T14" b="T15"/>
              <a:pathLst>
                <a:path w="302" h="310">
                  <a:moveTo>
                    <a:pt x="0" y="310"/>
                  </a:moveTo>
                  <a:lnTo>
                    <a:pt x="19" y="277"/>
                  </a:lnTo>
                  <a:lnTo>
                    <a:pt x="174" y="0"/>
                  </a:lnTo>
                  <a:lnTo>
                    <a:pt x="30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13" name="Line 976"/>
            <p:cNvSpPr>
              <a:spLocks noChangeShapeType="1"/>
            </p:cNvSpPr>
            <p:nvPr/>
          </p:nvSpPr>
          <p:spPr bwMode="auto">
            <a:xfrm flipH="1">
              <a:off x="2164" y="886"/>
              <a:ext cx="259"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14" name="Line 977"/>
            <p:cNvSpPr>
              <a:spLocks noChangeShapeType="1"/>
            </p:cNvSpPr>
            <p:nvPr/>
          </p:nvSpPr>
          <p:spPr bwMode="auto">
            <a:xfrm flipH="1">
              <a:off x="2449" y="886"/>
              <a:ext cx="15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15" name="Line 978"/>
            <p:cNvSpPr>
              <a:spLocks noChangeShapeType="1"/>
            </p:cNvSpPr>
            <p:nvPr/>
          </p:nvSpPr>
          <p:spPr bwMode="auto">
            <a:xfrm flipH="1">
              <a:off x="2164" y="565"/>
              <a:ext cx="43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16" name="Line 979"/>
            <p:cNvSpPr>
              <a:spLocks noChangeShapeType="1"/>
            </p:cNvSpPr>
            <p:nvPr/>
          </p:nvSpPr>
          <p:spPr bwMode="auto">
            <a:xfrm>
              <a:off x="4174" y="983"/>
              <a:ext cx="2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17" name="Line 980"/>
            <p:cNvSpPr>
              <a:spLocks noChangeShapeType="1"/>
            </p:cNvSpPr>
            <p:nvPr/>
          </p:nvSpPr>
          <p:spPr bwMode="auto">
            <a:xfrm>
              <a:off x="4174" y="468"/>
              <a:ext cx="2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18" name="Freeform 981"/>
            <p:cNvSpPr>
              <a:spLocks/>
            </p:cNvSpPr>
            <p:nvPr/>
          </p:nvSpPr>
          <p:spPr bwMode="auto">
            <a:xfrm>
              <a:off x="2905" y="588"/>
              <a:ext cx="62" cy="92"/>
            </a:xfrm>
            <a:custGeom>
              <a:avLst/>
              <a:gdLst>
                <a:gd name="T0" fmla="*/ 0 w 62"/>
                <a:gd name="T1" fmla="*/ 92 h 92"/>
                <a:gd name="T2" fmla="*/ 62 w 62"/>
                <a:gd name="T3" fmla="*/ 17 h 92"/>
                <a:gd name="T4" fmla="*/ 48 w 62"/>
                <a:gd name="T5" fmla="*/ 10 h 92"/>
                <a:gd name="T6" fmla="*/ 33 w 62"/>
                <a:gd name="T7" fmla="*/ 0 h 92"/>
                <a:gd name="T8" fmla="*/ 0 w 62"/>
                <a:gd name="T9" fmla="*/ 92 h 92"/>
                <a:gd name="T10" fmla="*/ 0 60000 65536"/>
                <a:gd name="T11" fmla="*/ 0 60000 65536"/>
                <a:gd name="T12" fmla="*/ 0 60000 65536"/>
                <a:gd name="T13" fmla="*/ 0 60000 65536"/>
                <a:gd name="T14" fmla="*/ 0 60000 65536"/>
                <a:gd name="T15" fmla="*/ 0 w 62"/>
                <a:gd name="T16" fmla="*/ 0 h 92"/>
                <a:gd name="T17" fmla="*/ 62 w 62"/>
                <a:gd name="T18" fmla="*/ 92 h 92"/>
              </a:gdLst>
              <a:ahLst/>
              <a:cxnLst>
                <a:cxn ang="T10">
                  <a:pos x="T0" y="T1"/>
                </a:cxn>
                <a:cxn ang="T11">
                  <a:pos x="T2" y="T3"/>
                </a:cxn>
                <a:cxn ang="T12">
                  <a:pos x="T4" y="T5"/>
                </a:cxn>
                <a:cxn ang="T13">
                  <a:pos x="T6" y="T7"/>
                </a:cxn>
                <a:cxn ang="T14">
                  <a:pos x="T8" y="T9"/>
                </a:cxn>
              </a:cxnLst>
              <a:rect l="T15" t="T16" r="T17" b="T18"/>
              <a:pathLst>
                <a:path w="62" h="92">
                  <a:moveTo>
                    <a:pt x="0" y="92"/>
                  </a:moveTo>
                  <a:lnTo>
                    <a:pt x="62" y="17"/>
                  </a:lnTo>
                  <a:lnTo>
                    <a:pt x="48" y="10"/>
                  </a:lnTo>
                  <a:lnTo>
                    <a:pt x="33" y="0"/>
                  </a:lnTo>
                  <a:lnTo>
                    <a:pt x="0" y="92"/>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19" name="Freeform 982"/>
            <p:cNvSpPr>
              <a:spLocks/>
            </p:cNvSpPr>
            <p:nvPr/>
          </p:nvSpPr>
          <p:spPr bwMode="auto">
            <a:xfrm>
              <a:off x="2414" y="822"/>
              <a:ext cx="50" cy="95"/>
            </a:xfrm>
            <a:custGeom>
              <a:avLst/>
              <a:gdLst>
                <a:gd name="T0" fmla="*/ 50 w 50"/>
                <a:gd name="T1" fmla="*/ 0 h 95"/>
                <a:gd name="T2" fmla="*/ 35 w 50"/>
                <a:gd name="T3" fmla="*/ 64 h 95"/>
                <a:gd name="T4" fmla="*/ 28 w 50"/>
                <a:gd name="T5" fmla="*/ 95 h 95"/>
                <a:gd name="T6" fmla="*/ 14 w 50"/>
                <a:gd name="T7" fmla="*/ 90 h 95"/>
                <a:gd name="T8" fmla="*/ 0 w 50"/>
                <a:gd name="T9" fmla="*/ 83 h 95"/>
                <a:gd name="T10" fmla="*/ 9 w 50"/>
                <a:gd name="T11" fmla="*/ 64 h 95"/>
                <a:gd name="T12" fmla="*/ 50 w 50"/>
                <a:gd name="T13" fmla="*/ 0 h 95"/>
                <a:gd name="T14" fmla="*/ 0 60000 65536"/>
                <a:gd name="T15" fmla="*/ 0 60000 65536"/>
                <a:gd name="T16" fmla="*/ 0 60000 65536"/>
                <a:gd name="T17" fmla="*/ 0 60000 65536"/>
                <a:gd name="T18" fmla="*/ 0 60000 65536"/>
                <a:gd name="T19" fmla="*/ 0 60000 65536"/>
                <a:gd name="T20" fmla="*/ 0 60000 65536"/>
                <a:gd name="T21" fmla="*/ 0 w 50"/>
                <a:gd name="T22" fmla="*/ 0 h 95"/>
                <a:gd name="T23" fmla="*/ 50 w 50"/>
                <a:gd name="T24" fmla="*/ 95 h 9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95">
                  <a:moveTo>
                    <a:pt x="50" y="0"/>
                  </a:moveTo>
                  <a:lnTo>
                    <a:pt x="35" y="64"/>
                  </a:lnTo>
                  <a:lnTo>
                    <a:pt x="28" y="95"/>
                  </a:lnTo>
                  <a:lnTo>
                    <a:pt x="14" y="90"/>
                  </a:lnTo>
                  <a:lnTo>
                    <a:pt x="0" y="83"/>
                  </a:lnTo>
                  <a:lnTo>
                    <a:pt x="9" y="64"/>
                  </a:lnTo>
                  <a:lnTo>
                    <a:pt x="50"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20" name="Rectangle 983"/>
            <p:cNvSpPr>
              <a:spLocks noChangeArrowheads="1"/>
            </p:cNvSpPr>
            <p:nvPr/>
          </p:nvSpPr>
          <p:spPr bwMode="auto">
            <a:xfrm>
              <a:off x="2401" y="199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6</a:t>
              </a:r>
              <a:endParaRPr lang="en-US" smtClean="0">
                <a:solidFill>
                  <a:srgbClr val="000000"/>
                </a:solidFill>
              </a:endParaRPr>
            </a:p>
          </p:txBody>
        </p:sp>
        <p:sp>
          <p:nvSpPr>
            <p:cNvPr id="16021" name="Rectangle 984"/>
            <p:cNvSpPr>
              <a:spLocks noChangeArrowheads="1"/>
            </p:cNvSpPr>
            <p:nvPr/>
          </p:nvSpPr>
          <p:spPr bwMode="auto">
            <a:xfrm>
              <a:off x="2458" y="1998"/>
              <a:ext cx="5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6022" name="Rectangle 985"/>
            <p:cNvSpPr>
              <a:spLocks noChangeArrowheads="1"/>
            </p:cNvSpPr>
            <p:nvPr/>
          </p:nvSpPr>
          <p:spPr bwMode="auto">
            <a:xfrm>
              <a:off x="2514" y="199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0</a:t>
              </a:r>
              <a:endParaRPr lang="en-US" smtClean="0">
                <a:solidFill>
                  <a:srgbClr val="000000"/>
                </a:solidFill>
              </a:endParaRPr>
            </a:p>
          </p:txBody>
        </p:sp>
        <p:sp>
          <p:nvSpPr>
            <p:cNvPr id="16023" name="Rectangle 986"/>
            <p:cNvSpPr>
              <a:spLocks noChangeArrowheads="1"/>
            </p:cNvSpPr>
            <p:nvPr/>
          </p:nvSpPr>
          <p:spPr bwMode="auto">
            <a:xfrm>
              <a:off x="2571" y="1998"/>
              <a:ext cx="2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6024" name="Rectangle 987"/>
            <p:cNvSpPr>
              <a:spLocks noChangeArrowheads="1"/>
            </p:cNvSpPr>
            <p:nvPr/>
          </p:nvSpPr>
          <p:spPr bwMode="auto">
            <a:xfrm>
              <a:off x="2600" y="199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2</a:t>
              </a:r>
              <a:endParaRPr lang="en-US" smtClean="0">
                <a:solidFill>
                  <a:srgbClr val="000000"/>
                </a:solidFill>
              </a:endParaRPr>
            </a:p>
          </p:txBody>
        </p:sp>
        <p:sp>
          <p:nvSpPr>
            <p:cNvPr id="16025" name="Rectangle 988"/>
            <p:cNvSpPr>
              <a:spLocks noChangeArrowheads="1"/>
            </p:cNvSpPr>
            <p:nvPr/>
          </p:nvSpPr>
          <p:spPr bwMode="auto">
            <a:xfrm>
              <a:off x="2657" y="199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5</a:t>
              </a:r>
              <a:endParaRPr lang="en-US" smtClean="0">
                <a:solidFill>
                  <a:srgbClr val="000000"/>
                </a:solidFill>
              </a:endParaRPr>
            </a:p>
          </p:txBody>
        </p:sp>
        <p:sp>
          <p:nvSpPr>
            <p:cNvPr id="16026" name="Rectangle 989"/>
            <p:cNvSpPr>
              <a:spLocks noChangeArrowheads="1"/>
            </p:cNvSpPr>
            <p:nvPr/>
          </p:nvSpPr>
          <p:spPr bwMode="auto">
            <a:xfrm>
              <a:off x="2191" y="199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2</a:t>
              </a:r>
              <a:endParaRPr lang="en-US" smtClean="0">
                <a:solidFill>
                  <a:srgbClr val="000000"/>
                </a:solidFill>
              </a:endParaRPr>
            </a:p>
          </p:txBody>
        </p:sp>
        <p:sp>
          <p:nvSpPr>
            <p:cNvPr id="16027" name="Rectangle 990"/>
            <p:cNvSpPr>
              <a:spLocks noChangeArrowheads="1"/>
            </p:cNvSpPr>
            <p:nvPr/>
          </p:nvSpPr>
          <p:spPr bwMode="auto">
            <a:xfrm>
              <a:off x="2249" y="1998"/>
              <a:ext cx="6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X</a:t>
              </a:r>
              <a:endParaRPr lang="en-US" smtClean="0">
                <a:solidFill>
                  <a:srgbClr val="000000"/>
                </a:solidFill>
              </a:endParaRPr>
            </a:p>
          </p:txBody>
        </p:sp>
        <p:sp>
          <p:nvSpPr>
            <p:cNvPr id="16028" name="Line 991"/>
            <p:cNvSpPr>
              <a:spLocks noChangeShapeType="1"/>
            </p:cNvSpPr>
            <p:nvPr/>
          </p:nvSpPr>
          <p:spPr bwMode="auto">
            <a:xfrm flipV="1">
              <a:off x="2338" y="2015"/>
              <a:ext cx="33" cy="8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29" name="Freeform 992"/>
            <p:cNvSpPr>
              <a:spLocks/>
            </p:cNvSpPr>
            <p:nvPr/>
          </p:nvSpPr>
          <p:spPr bwMode="auto">
            <a:xfrm>
              <a:off x="2327" y="2022"/>
              <a:ext cx="56" cy="73"/>
            </a:xfrm>
            <a:custGeom>
              <a:avLst/>
              <a:gdLst>
                <a:gd name="T0" fmla="*/ 714 w 24"/>
                <a:gd name="T1" fmla="*/ 454 h 31"/>
                <a:gd name="T2" fmla="*/ 714 w 24"/>
                <a:gd name="T3" fmla="*/ 365 h 31"/>
                <a:gd name="T4" fmla="*/ 649 w 24"/>
                <a:gd name="T5" fmla="*/ 271 h 31"/>
                <a:gd name="T6" fmla="*/ 28 w 24"/>
                <a:gd name="T7" fmla="*/ 316 h 31"/>
                <a:gd name="T8" fmla="*/ 0 w 24"/>
                <a:gd name="T9" fmla="*/ 405 h 31"/>
                <a:gd name="T10" fmla="*/ 0 w 24"/>
                <a:gd name="T11" fmla="*/ 495 h 31"/>
                <a:gd name="T12" fmla="*/ 649 w 24"/>
                <a:gd name="T13" fmla="*/ 615 h 31"/>
                <a:gd name="T14" fmla="*/ 714 w 24"/>
                <a:gd name="T15" fmla="*/ 549 h 31"/>
                <a:gd name="T16" fmla="*/ 714 w 24"/>
                <a:gd name="T17" fmla="*/ 454 h 3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1"/>
                <a:gd name="T29" fmla="*/ 24 w 24"/>
                <a:gd name="T30" fmla="*/ 31 h 3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1">
                  <a:moveTo>
                    <a:pt x="24" y="15"/>
                  </a:moveTo>
                  <a:cubicBezTo>
                    <a:pt x="24" y="12"/>
                    <a:pt x="24" y="12"/>
                    <a:pt x="24" y="12"/>
                  </a:cubicBezTo>
                  <a:cubicBezTo>
                    <a:pt x="22" y="9"/>
                    <a:pt x="22" y="9"/>
                    <a:pt x="22" y="9"/>
                  </a:cubicBezTo>
                  <a:cubicBezTo>
                    <a:pt x="18" y="0"/>
                    <a:pt x="4" y="0"/>
                    <a:pt x="1" y="10"/>
                  </a:cubicBezTo>
                  <a:cubicBezTo>
                    <a:pt x="0" y="13"/>
                    <a:pt x="0" y="13"/>
                    <a:pt x="0" y="13"/>
                  </a:cubicBezTo>
                  <a:cubicBezTo>
                    <a:pt x="0" y="16"/>
                    <a:pt x="0" y="16"/>
                    <a:pt x="0" y="16"/>
                  </a:cubicBezTo>
                  <a:cubicBezTo>
                    <a:pt x="1" y="28"/>
                    <a:pt x="17" y="31"/>
                    <a:pt x="22" y="20"/>
                  </a:cubicBezTo>
                  <a:cubicBezTo>
                    <a:pt x="24" y="18"/>
                    <a:pt x="24" y="18"/>
                    <a:pt x="24" y="18"/>
                  </a:cubicBezTo>
                  <a:cubicBezTo>
                    <a:pt x="24" y="15"/>
                    <a:pt x="24" y="15"/>
                    <a:pt x="24" y="15"/>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30" name="Rectangle 993"/>
            <p:cNvSpPr>
              <a:spLocks noChangeArrowheads="1"/>
            </p:cNvSpPr>
            <p:nvPr/>
          </p:nvSpPr>
          <p:spPr bwMode="auto">
            <a:xfrm>
              <a:off x="3879" y="121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1</a:t>
              </a:r>
              <a:endParaRPr lang="en-US" smtClean="0">
                <a:solidFill>
                  <a:srgbClr val="000000"/>
                </a:solidFill>
              </a:endParaRPr>
            </a:p>
          </p:txBody>
        </p:sp>
        <p:sp>
          <p:nvSpPr>
            <p:cNvPr id="16031" name="Rectangle 994"/>
            <p:cNvSpPr>
              <a:spLocks noChangeArrowheads="1"/>
            </p:cNvSpPr>
            <p:nvPr/>
          </p:nvSpPr>
          <p:spPr bwMode="auto">
            <a:xfrm>
              <a:off x="3936" y="121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2</a:t>
              </a:r>
              <a:endParaRPr lang="en-US" smtClean="0">
                <a:solidFill>
                  <a:srgbClr val="000000"/>
                </a:solidFill>
              </a:endParaRPr>
            </a:p>
          </p:txBody>
        </p:sp>
        <p:sp>
          <p:nvSpPr>
            <p:cNvPr id="16032" name="Rectangle 995"/>
            <p:cNvSpPr>
              <a:spLocks noChangeArrowheads="1"/>
            </p:cNvSpPr>
            <p:nvPr/>
          </p:nvSpPr>
          <p:spPr bwMode="auto">
            <a:xfrm>
              <a:off x="3993" y="1218"/>
              <a:ext cx="2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6033" name="Rectangle 996"/>
            <p:cNvSpPr>
              <a:spLocks noChangeArrowheads="1"/>
            </p:cNvSpPr>
            <p:nvPr/>
          </p:nvSpPr>
          <p:spPr bwMode="auto">
            <a:xfrm>
              <a:off x="4022" y="121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7</a:t>
              </a:r>
              <a:endParaRPr lang="en-US" smtClean="0">
                <a:solidFill>
                  <a:srgbClr val="000000"/>
                </a:solidFill>
              </a:endParaRPr>
            </a:p>
          </p:txBody>
        </p:sp>
        <p:sp>
          <p:nvSpPr>
            <p:cNvPr id="16034" name="Rectangle 997"/>
            <p:cNvSpPr>
              <a:spLocks noChangeArrowheads="1"/>
            </p:cNvSpPr>
            <p:nvPr/>
          </p:nvSpPr>
          <p:spPr bwMode="auto">
            <a:xfrm>
              <a:off x="4086" y="1218"/>
              <a:ext cx="5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6035" name="Rectangle 998"/>
            <p:cNvSpPr>
              <a:spLocks noChangeArrowheads="1"/>
            </p:cNvSpPr>
            <p:nvPr/>
          </p:nvSpPr>
          <p:spPr bwMode="auto">
            <a:xfrm>
              <a:off x="4142" y="121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0</a:t>
              </a:r>
              <a:endParaRPr lang="en-US" smtClean="0">
                <a:solidFill>
                  <a:srgbClr val="000000"/>
                </a:solidFill>
              </a:endParaRPr>
            </a:p>
          </p:txBody>
        </p:sp>
        <p:sp>
          <p:nvSpPr>
            <p:cNvPr id="16036" name="Rectangle 999"/>
            <p:cNvSpPr>
              <a:spLocks noChangeArrowheads="1"/>
            </p:cNvSpPr>
            <p:nvPr/>
          </p:nvSpPr>
          <p:spPr bwMode="auto">
            <a:xfrm>
              <a:off x="4199" y="1218"/>
              <a:ext cx="2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6037" name="Rectangle 1000"/>
            <p:cNvSpPr>
              <a:spLocks noChangeArrowheads="1"/>
            </p:cNvSpPr>
            <p:nvPr/>
          </p:nvSpPr>
          <p:spPr bwMode="auto">
            <a:xfrm>
              <a:off x="4228" y="121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1</a:t>
              </a:r>
              <a:endParaRPr lang="en-US" smtClean="0">
                <a:solidFill>
                  <a:srgbClr val="000000"/>
                </a:solidFill>
              </a:endParaRPr>
            </a:p>
          </p:txBody>
        </p:sp>
        <p:sp>
          <p:nvSpPr>
            <p:cNvPr id="16038" name="Line 1001"/>
            <p:cNvSpPr>
              <a:spLocks noChangeShapeType="1"/>
            </p:cNvSpPr>
            <p:nvPr/>
          </p:nvSpPr>
          <p:spPr bwMode="auto">
            <a:xfrm>
              <a:off x="3768" y="1278"/>
              <a:ext cx="80"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39" name="Line 1002"/>
            <p:cNvSpPr>
              <a:spLocks noChangeShapeType="1"/>
            </p:cNvSpPr>
            <p:nvPr/>
          </p:nvSpPr>
          <p:spPr bwMode="auto">
            <a:xfrm>
              <a:off x="3515" y="1278"/>
              <a:ext cx="25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40" name="Rectangle 1003"/>
            <p:cNvSpPr>
              <a:spLocks noChangeArrowheads="1"/>
            </p:cNvSpPr>
            <p:nvPr/>
          </p:nvSpPr>
          <p:spPr bwMode="auto">
            <a:xfrm>
              <a:off x="4389" y="1648"/>
              <a:ext cx="57"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6041" name="Rectangle 1004"/>
            <p:cNvSpPr>
              <a:spLocks noChangeArrowheads="1"/>
            </p:cNvSpPr>
            <p:nvPr/>
          </p:nvSpPr>
          <p:spPr bwMode="auto">
            <a:xfrm>
              <a:off x="4445" y="164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0</a:t>
              </a:r>
              <a:endParaRPr lang="en-US" smtClean="0">
                <a:solidFill>
                  <a:srgbClr val="000000"/>
                </a:solidFill>
              </a:endParaRPr>
            </a:p>
          </p:txBody>
        </p:sp>
        <p:sp>
          <p:nvSpPr>
            <p:cNvPr id="16042" name="Rectangle 1005"/>
            <p:cNvSpPr>
              <a:spLocks noChangeArrowheads="1"/>
            </p:cNvSpPr>
            <p:nvPr/>
          </p:nvSpPr>
          <p:spPr bwMode="auto">
            <a:xfrm>
              <a:off x="4502" y="1648"/>
              <a:ext cx="29"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a:t>
              </a:r>
              <a:endParaRPr lang="en-US" smtClean="0">
                <a:solidFill>
                  <a:srgbClr val="000000"/>
                </a:solidFill>
              </a:endParaRPr>
            </a:p>
          </p:txBody>
        </p:sp>
        <p:sp>
          <p:nvSpPr>
            <p:cNvPr id="16043" name="Rectangle 1006"/>
            <p:cNvSpPr>
              <a:spLocks noChangeArrowheads="1"/>
            </p:cNvSpPr>
            <p:nvPr/>
          </p:nvSpPr>
          <p:spPr bwMode="auto">
            <a:xfrm>
              <a:off x="4530" y="164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3</a:t>
              </a:r>
              <a:endParaRPr lang="en-US" smtClean="0">
                <a:solidFill>
                  <a:srgbClr val="000000"/>
                </a:solidFill>
              </a:endParaRPr>
            </a:p>
          </p:txBody>
        </p:sp>
        <p:sp>
          <p:nvSpPr>
            <p:cNvPr id="16044" name="Rectangle 1007"/>
            <p:cNvSpPr>
              <a:spLocks noChangeArrowheads="1"/>
            </p:cNvSpPr>
            <p:nvPr/>
          </p:nvSpPr>
          <p:spPr bwMode="auto">
            <a:xfrm>
              <a:off x="4259" y="164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2</a:t>
              </a:r>
              <a:endParaRPr lang="en-US" smtClean="0">
                <a:solidFill>
                  <a:srgbClr val="000000"/>
                </a:solidFill>
              </a:endParaRPr>
            </a:p>
          </p:txBody>
        </p:sp>
        <p:sp>
          <p:nvSpPr>
            <p:cNvPr id="16045" name="Rectangle 1008"/>
            <p:cNvSpPr>
              <a:spLocks noChangeArrowheads="1"/>
            </p:cNvSpPr>
            <p:nvPr/>
          </p:nvSpPr>
          <p:spPr bwMode="auto">
            <a:xfrm>
              <a:off x="4316" y="1648"/>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5</a:t>
              </a:r>
              <a:endParaRPr lang="en-US" smtClean="0">
                <a:solidFill>
                  <a:srgbClr val="000000"/>
                </a:solidFill>
              </a:endParaRPr>
            </a:p>
          </p:txBody>
        </p:sp>
        <p:sp>
          <p:nvSpPr>
            <p:cNvPr id="16046" name="Line 1009"/>
            <p:cNvSpPr>
              <a:spLocks noChangeShapeType="1"/>
            </p:cNvSpPr>
            <p:nvPr/>
          </p:nvSpPr>
          <p:spPr bwMode="auto">
            <a:xfrm flipV="1">
              <a:off x="4424" y="1758"/>
              <a:ext cx="1" cy="26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47" name="Line 1010"/>
            <p:cNvSpPr>
              <a:spLocks noChangeShapeType="1"/>
            </p:cNvSpPr>
            <p:nvPr/>
          </p:nvSpPr>
          <p:spPr bwMode="auto">
            <a:xfrm>
              <a:off x="4424" y="1510"/>
              <a:ext cx="1" cy="14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48" name="Line 1012"/>
            <p:cNvSpPr>
              <a:spLocks noChangeShapeType="1"/>
            </p:cNvSpPr>
            <p:nvPr/>
          </p:nvSpPr>
          <p:spPr bwMode="auto">
            <a:xfrm>
              <a:off x="4576" y="2067"/>
              <a:ext cx="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49" name="Freeform 1013"/>
            <p:cNvSpPr>
              <a:spLocks/>
            </p:cNvSpPr>
            <p:nvPr/>
          </p:nvSpPr>
          <p:spPr bwMode="auto">
            <a:xfrm>
              <a:off x="3515" y="1262"/>
              <a:ext cx="94" cy="33"/>
            </a:xfrm>
            <a:custGeom>
              <a:avLst/>
              <a:gdLst>
                <a:gd name="T0" fmla="*/ 0 w 94"/>
                <a:gd name="T1" fmla="*/ 16 h 33"/>
                <a:gd name="T2" fmla="*/ 94 w 94"/>
                <a:gd name="T3" fmla="*/ 0 h 33"/>
                <a:gd name="T4" fmla="*/ 94 w 94"/>
                <a:gd name="T5" fmla="*/ 33 h 33"/>
                <a:gd name="T6" fmla="*/ 0 w 94"/>
                <a:gd name="T7" fmla="*/ 16 h 33"/>
                <a:gd name="T8" fmla="*/ 0 60000 65536"/>
                <a:gd name="T9" fmla="*/ 0 60000 65536"/>
                <a:gd name="T10" fmla="*/ 0 60000 65536"/>
                <a:gd name="T11" fmla="*/ 0 60000 65536"/>
                <a:gd name="T12" fmla="*/ 0 w 94"/>
                <a:gd name="T13" fmla="*/ 0 h 33"/>
                <a:gd name="T14" fmla="*/ 94 w 94"/>
                <a:gd name="T15" fmla="*/ 33 h 33"/>
              </a:gdLst>
              <a:ahLst/>
              <a:cxnLst>
                <a:cxn ang="T8">
                  <a:pos x="T0" y="T1"/>
                </a:cxn>
                <a:cxn ang="T9">
                  <a:pos x="T2" y="T3"/>
                </a:cxn>
                <a:cxn ang="T10">
                  <a:pos x="T4" y="T5"/>
                </a:cxn>
                <a:cxn ang="T11">
                  <a:pos x="T6" y="T7"/>
                </a:cxn>
              </a:cxnLst>
              <a:rect l="T12" t="T13" r="T14" b="T15"/>
              <a:pathLst>
                <a:path w="94" h="33">
                  <a:moveTo>
                    <a:pt x="0" y="16"/>
                  </a:moveTo>
                  <a:lnTo>
                    <a:pt x="94" y="0"/>
                  </a:lnTo>
                  <a:lnTo>
                    <a:pt x="94" y="33"/>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50" name="Freeform 1014"/>
            <p:cNvSpPr>
              <a:spLocks/>
            </p:cNvSpPr>
            <p:nvPr/>
          </p:nvSpPr>
          <p:spPr bwMode="auto">
            <a:xfrm>
              <a:off x="3515" y="1262"/>
              <a:ext cx="94" cy="33"/>
            </a:xfrm>
            <a:custGeom>
              <a:avLst/>
              <a:gdLst>
                <a:gd name="T0" fmla="*/ 0 w 94"/>
                <a:gd name="T1" fmla="*/ 16 h 33"/>
                <a:gd name="T2" fmla="*/ 94 w 94"/>
                <a:gd name="T3" fmla="*/ 0 h 33"/>
                <a:gd name="T4" fmla="*/ 94 w 94"/>
                <a:gd name="T5" fmla="*/ 33 h 33"/>
                <a:gd name="T6" fmla="*/ 0 w 94"/>
                <a:gd name="T7" fmla="*/ 16 h 33"/>
                <a:gd name="T8" fmla="*/ 0 60000 65536"/>
                <a:gd name="T9" fmla="*/ 0 60000 65536"/>
                <a:gd name="T10" fmla="*/ 0 60000 65536"/>
                <a:gd name="T11" fmla="*/ 0 60000 65536"/>
                <a:gd name="T12" fmla="*/ 0 w 94"/>
                <a:gd name="T13" fmla="*/ 0 h 33"/>
                <a:gd name="T14" fmla="*/ 94 w 94"/>
                <a:gd name="T15" fmla="*/ 33 h 33"/>
              </a:gdLst>
              <a:ahLst/>
              <a:cxnLst>
                <a:cxn ang="T8">
                  <a:pos x="T0" y="T1"/>
                </a:cxn>
                <a:cxn ang="T9">
                  <a:pos x="T2" y="T3"/>
                </a:cxn>
                <a:cxn ang="T10">
                  <a:pos x="T4" y="T5"/>
                </a:cxn>
                <a:cxn ang="T11">
                  <a:pos x="T6" y="T7"/>
                </a:cxn>
              </a:cxnLst>
              <a:rect l="T12" t="T13" r="T14" b="T15"/>
              <a:pathLst>
                <a:path w="94" h="33">
                  <a:moveTo>
                    <a:pt x="0" y="16"/>
                  </a:moveTo>
                  <a:lnTo>
                    <a:pt x="94" y="0"/>
                  </a:lnTo>
                  <a:lnTo>
                    <a:pt x="94" y="33"/>
                  </a:lnTo>
                  <a:lnTo>
                    <a:pt x="0" y="16"/>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51" name="Freeform 1015"/>
            <p:cNvSpPr>
              <a:spLocks/>
            </p:cNvSpPr>
            <p:nvPr/>
          </p:nvSpPr>
          <p:spPr bwMode="auto">
            <a:xfrm>
              <a:off x="3673" y="1262"/>
              <a:ext cx="95" cy="33"/>
            </a:xfrm>
            <a:custGeom>
              <a:avLst/>
              <a:gdLst>
                <a:gd name="T0" fmla="*/ 95 w 95"/>
                <a:gd name="T1" fmla="*/ 16 h 33"/>
                <a:gd name="T2" fmla="*/ 0 w 95"/>
                <a:gd name="T3" fmla="*/ 33 h 33"/>
                <a:gd name="T4" fmla="*/ 0 w 95"/>
                <a:gd name="T5" fmla="*/ 0 h 33"/>
                <a:gd name="T6" fmla="*/ 95 w 95"/>
                <a:gd name="T7" fmla="*/ 16 h 33"/>
                <a:gd name="T8" fmla="*/ 0 60000 65536"/>
                <a:gd name="T9" fmla="*/ 0 60000 65536"/>
                <a:gd name="T10" fmla="*/ 0 60000 65536"/>
                <a:gd name="T11" fmla="*/ 0 60000 65536"/>
                <a:gd name="T12" fmla="*/ 0 w 95"/>
                <a:gd name="T13" fmla="*/ 0 h 33"/>
                <a:gd name="T14" fmla="*/ 95 w 95"/>
                <a:gd name="T15" fmla="*/ 33 h 33"/>
              </a:gdLst>
              <a:ahLst/>
              <a:cxnLst>
                <a:cxn ang="T8">
                  <a:pos x="T0" y="T1"/>
                </a:cxn>
                <a:cxn ang="T9">
                  <a:pos x="T2" y="T3"/>
                </a:cxn>
                <a:cxn ang="T10">
                  <a:pos x="T4" y="T5"/>
                </a:cxn>
                <a:cxn ang="T11">
                  <a:pos x="T6" y="T7"/>
                </a:cxn>
              </a:cxnLst>
              <a:rect l="T12" t="T13" r="T14" b="T15"/>
              <a:pathLst>
                <a:path w="95" h="33">
                  <a:moveTo>
                    <a:pt x="95" y="16"/>
                  </a:moveTo>
                  <a:lnTo>
                    <a:pt x="0" y="33"/>
                  </a:lnTo>
                  <a:lnTo>
                    <a:pt x="0" y="0"/>
                  </a:lnTo>
                  <a:lnTo>
                    <a:pt x="95"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52" name="Freeform 1016"/>
            <p:cNvSpPr>
              <a:spLocks/>
            </p:cNvSpPr>
            <p:nvPr/>
          </p:nvSpPr>
          <p:spPr bwMode="auto">
            <a:xfrm>
              <a:off x="3673" y="1262"/>
              <a:ext cx="95" cy="33"/>
            </a:xfrm>
            <a:custGeom>
              <a:avLst/>
              <a:gdLst>
                <a:gd name="T0" fmla="*/ 95 w 95"/>
                <a:gd name="T1" fmla="*/ 16 h 33"/>
                <a:gd name="T2" fmla="*/ 0 w 95"/>
                <a:gd name="T3" fmla="*/ 33 h 33"/>
                <a:gd name="T4" fmla="*/ 0 w 95"/>
                <a:gd name="T5" fmla="*/ 0 h 33"/>
                <a:gd name="T6" fmla="*/ 95 w 95"/>
                <a:gd name="T7" fmla="*/ 16 h 33"/>
                <a:gd name="T8" fmla="*/ 0 60000 65536"/>
                <a:gd name="T9" fmla="*/ 0 60000 65536"/>
                <a:gd name="T10" fmla="*/ 0 60000 65536"/>
                <a:gd name="T11" fmla="*/ 0 60000 65536"/>
                <a:gd name="T12" fmla="*/ 0 w 95"/>
                <a:gd name="T13" fmla="*/ 0 h 33"/>
                <a:gd name="T14" fmla="*/ 95 w 95"/>
                <a:gd name="T15" fmla="*/ 33 h 33"/>
              </a:gdLst>
              <a:ahLst/>
              <a:cxnLst>
                <a:cxn ang="T8">
                  <a:pos x="T0" y="T1"/>
                </a:cxn>
                <a:cxn ang="T9">
                  <a:pos x="T2" y="T3"/>
                </a:cxn>
                <a:cxn ang="T10">
                  <a:pos x="T4" y="T5"/>
                </a:cxn>
                <a:cxn ang="T11">
                  <a:pos x="T6" y="T7"/>
                </a:cxn>
              </a:cxnLst>
              <a:rect l="T12" t="T13" r="T14" b="T15"/>
              <a:pathLst>
                <a:path w="95" h="33">
                  <a:moveTo>
                    <a:pt x="95" y="16"/>
                  </a:moveTo>
                  <a:lnTo>
                    <a:pt x="0" y="33"/>
                  </a:lnTo>
                  <a:lnTo>
                    <a:pt x="0" y="0"/>
                  </a:lnTo>
                  <a:lnTo>
                    <a:pt x="95" y="16"/>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53" name="Freeform 1017"/>
            <p:cNvSpPr>
              <a:spLocks/>
            </p:cNvSpPr>
            <p:nvPr/>
          </p:nvSpPr>
          <p:spPr bwMode="auto">
            <a:xfrm>
              <a:off x="4408" y="1928"/>
              <a:ext cx="33" cy="97"/>
            </a:xfrm>
            <a:custGeom>
              <a:avLst/>
              <a:gdLst>
                <a:gd name="T0" fmla="*/ 16 w 33"/>
                <a:gd name="T1" fmla="*/ 97 h 97"/>
                <a:gd name="T2" fmla="*/ 0 w 33"/>
                <a:gd name="T3" fmla="*/ 0 h 97"/>
                <a:gd name="T4" fmla="*/ 33 w 33"/>
                <a:gd name="T5" fmla="*/ 0 h 97"/>
                <a:gd name="T6" fmla="*/ 16 w 33"/>
                <a:gd name="T7" fmla="*/ 97 h 97"/>
                <a:gd name="T8" fmla="*/ 0 60000 65536"/>
                <a:gd name="T9" fmla="*/ 0 60000 65536"/>
                <a:gd name="T10" fmla="*/ 0 60000 65536"/>
                <a:gd name="T11" fmla="*/ 0 60000 65536"/>
                <a:gd name="T12" fmla="*/ 0 w 33"/>
                <a:gd name="T13" fmla="*/ 0 h 97"/>
                <a:gd name="T14" fmla="*/ 33 w 33"/>
                <a:gd name="T15" fmla="*/ 97 h 97"/>
              </a:gdLst>
              <a:ahLst/>
              <a:cxnLst>
                <a:cxn ang="T8">
                  <a:pos x="T0" y="T1"/>
                </a:cxn>
                <a:cxn ang="T9">
                  <a:pos x="T2" y="T3"/>
                </a:cxn>
                <a:cxn ang="T10">
                  <a:pos x="T4" y="T5"/>
                </a:cxn>
                <a:cxn ang="T11">
                  <a:pos x="T6" y="T7"/>
                </a:cxn>
              </a:cxnLst>
              <a:rect l="T12" t="T13" r="T14" b="T15"/>
              <a:pathLst>
                <a:path w="33" h="97">
                  <a:moveTo>
                    <a:pt x="16" y="97"/>
                  </a:moveTo>
                  <a:lnTo>
                    <a:pt x="0" y="0"/>
                  </a:lnTo>
                  <a:lnTo>
                    <a:pt x="33" y="0"/>
                  </a:lnTo>
                  <a:lnTo>
                    <a:pt x="16" y="9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54" name="Freeform 1018"/>
            <p:cNvSpPr>
              <a:spLocks/>
            </p:cNvSpPr>
            <p:nvPr/>
          </p:nvSpPr>
          <p:spPr bwMode="auto">
            <a:xfrm>
              <a:off x="4408" y="1928"/>
              <a:ext cx="33" cy="97"/>
            </a:xfrm>
            <a:custGeom>
              <a:avLst/>
              <a:gdLst>
                <a:gd name="T0" fmla="*/ 16 w 33"/>
                <a:gd name="T1" fmla="*/ 97 h 97"/>
                <a:gd name="T2" fmla="*/ 0 w 33"/>
                <a:gd name="T3" fmla="*/ 0 h 97"/>
                <a:gd name="T4" fmla="*/ 33 w 33"/>
                <a:gd name="T5" fmla="*/ 0 h 97"/>
                <a:gd name="T6" fmla="*/ 16 w 33"/>
                <a:gd name="T7" fmla="*/ 97 h 97"/>
                <a:gd name="T8" fmla="*/ 0 60000 65536"/>
                <a:gd name="T9" fmla="*/ 0 60000 65536"/>
                <a:gd name="T10" fmla="*/ 0 60000 65536"/>
                <a:gd name="T11" fmla="*/ 0 60000 65536"/>
                <a:gd name="T12" fmla="*/ 0 w 33"/>
                <a:gd name="T13" fmla="*/ 0 h 97"/>
                <a:gd name="T14" fmla="*/ 33 w 33"/>
                <a:gd name="T15" fmla="*/ 97 h 97"/>
              </a:gdLst>
              <a:ahLst/>
              <a:cxnLst>
                <a:cxn ang="T8">
                  <a:pos x="T0" y="T1"/>
                </a:cxn>
                <a:cxn ang="T9">
                  <a:pos x="T2" y="T3"/>
                </a:cxn>
                <a:cxn ang="T10">
                  <a:pos x="T4" y="T5"/>
                </a:cxn>
                <a:cxn ang="T11">
                  <a:pos x="T6" y="T7"/>
                </a:cxn>
              </a:cxnLst>
              <a:rect l="T12" t="T13" r="T14" b="T15"/>
              <a:pathLst>
                <a:path w="33" h="97">
                  <a:moveTo>
                    <a:pt x="16" y="97"/>
                  </a:moveTo>
                  <a:lnTo>
                    <a:pt x="0" y="0"/>
                  </a:lnTo>
                  <a:lnTo>
                    <a:pt x="33" y="0"/>
                  </a:lnTo>
                  <a:lnTo>
                    <a:pt x="16" y="97"/>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55" name="Freeform 1019"/>
            <p:cNvSpPr>
              <a:spLocks/>
            </p:cNvSpPr>
            <p:nvPr/>
          </p:nvSpPr>
          <p:spPr bwMode="auto">
            <a:xfrm>
              <a:off x="4408" y="1510"/>
              <a:ext cx="33" cy="96"/>
            </a:xfrm>
            <a:custGeom>
              <a:avLst/>
              <a:gdLst>
                <a:gd name="T0" fmla="*/ 16 w 33"/>
                <a:gd name="T1" fmla="*/ 0 h 96"/>
                <a:gd name="T2" fmla="*/ 33 w 33"/>
                <a:gd name="T3" fmla="*/ 96 h 96"/>
                <a:gd name="T4" fmla="*/ 0 w 33"/>
                <a:gd name="T5" fmla="*/ 96 h 96"/>
                <a:gd name="T6" fmla="*/ 16 w 33"/>
                <a:gd name="T7" fmla="*/ 0 h 96"/>
                <a:gd name="T8" fmla="*/ 0 60000 65536"/>
                <a:gd name="T9" fmla="*/ 0 60000 65536"/>
                <a:gd name="T10" fmla="*/ 0 60000 65536"/>
                <a:gd name="T11" fmla="*/ 0 60000 65536"/>
                <a:gd name="T12" fmla="*/ 0 w 33"/>
                <a:gd name="T13" fmla="*/ 0 h 96"/>
                <a:gd name="T14" fmla="*/ 33 w 33"/>
                <a:gd name="T15" fmla="*/ 96 h 96"/>
              </a:gdLst>
              <a:ahLst/>
              <a:cxnLst>
                <a:cxn ang="T8">
                  <a:pos x="T0" y="T1"/>
                </a:cxn>
                <a:cxn ang="T9">
                  <a:pos x="T2" y="T3"/>
                </a:cxn>
                <a:cxn ang="T10">
                  <a:pos x="T4" y="T5"/>
                </a:cxn>
                <a:cxn ang="T11">
                  <a:pos x="T6" y="T7"/>
                </a:cxn>
              </a:cxnLst>
              <a:rect l="T12" t="T13" r="T14" b="T15"/>
              <a:pathLst>
                <a:path w="33" h="96">
                  <a:moveTo>
                    <a:pt x="16" y="0"/>
                  </a:moveTo>
                  <a:lnTo>
                    <a:pt x="33" y="96"/>
                  </a:lnTo>
                  <a:lnTo>
                    <a:pt x="0" y="96"/>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56" name="Freeform 1020"/>
            <p:cNvSpPr>
              <a:spLocks/>
            </p:cNvSpPr>
            <p:nvPr/>
          </p:nvSpPr>
          <p:spPr bwMode="auto">
            <a:xfrm>
              <a:off x="4408" y="1510"/>
              <a:ext cx="33" cy="96"/>
            </a:xfrm>
            <a:custGeom>
              <a:avLst/>
              <a:gdLst>
                <a:gd name="T0" fmla="*/ 16 w 33"/>
                <a:gd name="T1" fmla="*/ 0 h 96"/>
                <a:gd name="T2" fmla="*/ 33 w 33"/>
                <a:gd name="T3" fmla="*/ 96 h 96"/>
                <a:gd name="T4" fmla="*/ 0 w 33"/>
                <a:gd name="T5" fmla="*/ 96 h 96"/>
                <a:gd name="T6" fmla="*/ 16 w 33"/>
                <a:gd name="T7" fmla="*/ 0 h 96"/>
                <a:gd name="T8" fmla="*/ 0 60000 65536"/>
                <a:gd name="T9" fmla="*/ 0 60000 65536"/>
                <a:gd name="T10" fmla="*/ 0 60000 65536"/>
                <a:gd name="T11" fmla="*/ 0 60000 65536"/>
                <a:gd name="T12" fmla="*/ 0 w 33"/>
                <a:gd name="T13" fmla="*/ 0 h 96"/>
                <a:gd name="T14" fmla="*/ 33 w 33"/>
                <a:gd name="T15" fmla="*/ 96 h 96"/>
              </a:gdLst>
              <a:ahLst/>
              <a:cxnLst>
                <a:cxn ang="T8">
                  <a:pos x="T0" y="T1"/>
                </a:cxn>
                <a:cxn ang="T9">
                  <a:pos x="T2" y="T3"/>
                </a:cxn>
                <a:cxn ang="T10">
                  <a:pos x="T4" y="T5"/>
                </a:cxn>
                <a:cxn ang="T11">
                  <a:pos x="T6" y="T7"/>
                </a:cxn>
              </a:cxnLst>
              <a:rect l="T12" t="T13" r="T14" b="T15"/>
              <a:pathLst>
                <a:path w="33" h="96">
                  <a:moveTo>
                    <a:pt x="16" y="0"/>
                  </a:moveTo>
                  <a:lnTo>
                    <a:pt x="33" y="96"/>
                  </a:lnTo>
                  <a:lnTo>
                    <a:pt x="0" y="96"/>
                  </a:lnTo>
                  <a:lnTo>
                    <a:pt x="16"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57" name="Freeform 1021"/>
            <p:cNvSpPr>
              <a:spLocks/>
            </p:cNvSpPr>
            <p:nvPr/>
          </p:nvSpPr>
          <p:spPr bwMode="auto">
            <a:xfrm>
              <a:off x="4063" y="1949"/>
              <a:ext cx="85" cy="76"/>
            </a:xfrm>
            <a:custGeom>
              <a:avLst/>
              <a:gdLst>
                <a:gd name="T0" fmla="*/ 1122 w 36"/>
                <a:gd name="T1" fmla="*/ 0 h 32"/>
                <a:gd name="T2" fmla="*/ 1122 w 36"/>
                <a:gd name="T3" fmla="*/ 1014 h 32"/>
                <a:gd name="T4" fmla="*/ 0 w 36"/>
                <a:gd name="T5" fmla="*/ 1014 h 32"/>
                <a:gd name="T6" fmla="*/ 959 w 36"/>
                <a:gd name="T7" fmla="*/ 0 h 32"/>
                <a:gd name="T8" fmla="*/ 959 w 36"/>
                <a:gd name="T9" fmla="*/ 0 h 32"/>
                <a:gd name="T10" fmla="*/ 1093 w 36"/>
                <a:gd name="T11" fmla="*/ 0 h 32"/>
                <a:gd name="T12" fmla="*/ 1093 w 36"/>
                <a:gd name="T13" fmla="*/ 0 h 32"/>
                <a:gd name="T14" fmla="*/ 1122 w 36"/>
                <a:gd name="T15" fmla="*/ 0 h 32"/>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32"/>
                <a:gd name="T26" fmla="*/ 36 w 36"/>
                <a:gd name="T27" fmla="*/ 32 h 3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32">
                  <a:moveTo>
                    <a:pt x="36" y="0"/>
                  </a:moveTo>
                  <a:cubicBezTo>
                    <a:pt x="36" y="32"/>
                    <a:pt x="36" y="32"/>
                    <a:pt x="36" y="32"/>
                  </a:cubicBezTo>
                  <a:cubicBezTo>
                    <a:pt x="0" y="32"/>
                    <a:pt x="0" y="32"/>
                    <a:pt x="0" y="32"/>
                  </a:cubicBezTo>
                  <a:cubicBezTo>
                    <a:pt x="31" y="0"/>
                    <a:pt x="31" y="0"/>
                    <a:pt x="31" y="0"/>
                  </a:cubicBezTo>
                  <a:cubicBezTo>
                    <a:pt x="31" y="0"/>
                    <a:pt x="31" y="0"/>
                    <a:pt x="31" y="0"/>
                  </a:cubicBezTo>
                  <a:cubicBezTo>
                    <a:pt x="32" y="0"/>
                    <a:pt x="33" y="0"/>
                    <a:pt x="35" y="0"/>
                  </a:cubicBezTo>
                  <a:cubicBezTo>
                    <a:pt x="35" y="0"/>
                    <a:pt x="35" y="0"/>
                    <a:pt x="35" y="0"/>
                  </a:cubicBezTo>
                  <a:lnTo>
                    <a:pt x="36"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58" name="Freeform 1022"/>
            <p:cNvSpPr>
              <a:spLocks/>
            </p:cNvSpPr>
            <p:nvPr/>
          </p:nvSpPr>
          <p:spPr bwMode="auto">
            <a:xfrm>
              <a:off x="3902" y="1510"/>
              <a:ext cx="246" cy="257"/>
            </a:xfrm>
            <a:custGeom>
              <a:avLst/>
              <a:gdLst>
                <a:gd name="T0" fmla="*/ 3257 w 104"/>
                <a:gd name="T1" fmla="*/ 0 h 109"/>
                <a:gd name="T2" fmla="*/ 3257 w 104"/>
                <a:gd name="T3" fmla="*/ 839 h 109"/>
                <a:gd name="T4" fmla="*/ 3094 w 104"/>
                <a:gd name="T5" fmla="*/ 1023 h 109"/>
                <a:gd name="T6" fmla="*/ 1696 w 104"/>
                <a:gd name="T7" fmla="*/ 1613 h 109"/>
                <a:gd name="T8" fmla="*/ 913 w 104"/>
                <a:gd name="T9" fmla="*/ 3185 h 109"/>
                <a:gd name="T10" fmla="*/ 913 w 104"/>
                <a:gd name="T11" fmla="*/ 3185 h 109"/>
                <a:gd name="T12" fmla="*/ 717 w 104"/>
                <a:gd name="T13" fmla="*/ 3369 h 109"/>
                <a:gd name="T14" fmla="*/ 0 w 104"/>
                <a:gd name="T15" fmla="*/ 3369 h 109"/>
                <a:gd name="T16" fmla="*/ 28 w 104"/>
                <a:gd name="T17" fmla="*/ 3303 h 109"/>
                <a:gd name="T18" fmla="*/ 225 w 104"/>
                <a:gd name="T19" fmla="*/ 2869 h 109"/>
                <a:gd name="T20" fmla="*/ 369 w 104"/>
                <a:gd name="T21" fmla="*/ 2530 h 109"/>
                <a:gd name="T22" fmla="*/ 2888 w 104"/>
                <a:gd name="T23" fmla="*/ 0 h 109"/>
                <a:gd name="T24" fmla="*/ 3257 w 104"/>
                <a:gd name="T25" fmla="*/ 0 h 10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4"/>
                <a:gd name="T40" fmla="*/ 0 h 109"/>
                <a:gd name="T41" fmla="*/ 104 w 104"/>
                <a:gd name="T42" fmla="*/ 109 h 10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4" h="109">
                  <a:moveTo>
                    <a:pt x="104" y="0"/>
                  </a:moveTo>
                  <a:cubicBezTo>
                    <a:pt x="104" y="27"/>
                    <a:pt x="104" y="27"/>
                    <a:pt x="104" y="27"/>
                  </a:cubicBezTo>
                  <a:cubicBezTo>
                    <a:pt x="99" y="33"/>
                    <a:pt x="99" y="33"/>
                    <a:pt x="99" y="33"/>
                  </a:cubicBezTo>
                  <a:cubicBezTo>
                    <a:pt x="82" y="34"/>
                    <a:pt x="66" y="41"/>
                    <a:pt x="54" y="52"/>
                  </a:cubicBezTo>
                  <a:cubicBezTo>
                    <a:pt x="40" y="65"/>
                    <a:pt x="30" y="83"/>
                    <a:pt x="29" y="103"/>
                  </a:cubicBezTo>
                  <a:cubicBezTo>
                    <a:pt x="29" y="103"/>
                    <a:pt x="29" y="103"/>
                    <a:pt x="29" y="103"/>
                  </a:cubicBezTo>
                  <a:cubicBezTo>
                    <a:pt x="23" y="109"/>
                    <a:pt x="23" y="109"/>
                    <a:pt x="23" y="109"/>
                  </a:cubicBezTo>
                  <a:cubicBezTo>
                    <a:pt x="0" y="109"/>
                    <a:pt x="0" y="109"/>
                    <a:pt x="0" y="109"/>
                  </a:cubicBezTo>
                  <a:cubicBezTo>
                    <a:pt x="1" y="107"/>
                    <a:pt x="1" y="107"/>
                    <a:pt x="1" y="107"/>
                  </a:cubicBezTo>
                  <a:cubicBezTo>
                    <a:pt x="7" y="93"/>
                    <a:pt x="7" y="93"/>
                    <a:pt x="7" y="93"/>
                  </a:cubicBezTo>
                  <a:cubicBezTo>
                    <a:pt x="12" y="82"/>
                    <a:pt x="12" y="82"/>
                    <a:pt x="12" y="82"/>
                  </a:cubicBezTo>
                  <a:cubicBezTo>
                    <a:pt x="92" y="0"/>
                    <a:pt x="92" y="0"/>
                    <a:pt x="92" y="0"/>
                  </a:cubicBezTo>
                  <a:lnTo>
                    <a:pt x="104"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59" name="Freeform 1023"/>
            <p:cNvSpPr>
              <a:spLocks/>
            </p:cNvSpPr>
            <p:nvPr/>
          </p:nvSpPr>
          <p:spPr bwMode="auto">
            <a:xfrm>
              <a:off x="3973" y="1928"/>
              <a:ext cx="163" cy="97"/>
            </a:xfrm>
            <a:custGeom>
              <a:avLst/>
              <a:gdLst>
                <a:gd name="T0" fmla="*/ 2147 w 69"/>
                <a:gd name="T1" fmla="*/ 279 h 41"/>
                <a:gd name="T2" fmla="*/ 2147 w 69"/>
                <a:gd name="T3" fmla="*/ 279 h 41"/>
                <a:gd name="T4" fmla="*/ 1188 w 69"/>
                <a:gd name="T5" fmla="*/ 1282 h 41"/>
                <a:gd name="T6" fmla="*/ 0 w 69"/>
                <a:gd name="T7" fmla="*/ 1282 h 41"/>
                <a:gd name="T8" fmla="*/ 1238 w 69"/>
                <a:gd name="T9" fmla="*/ 0 h 41"/>
                <a:gd name="T10" fmla="*/ 1238 w 69"/>
                <a:gd name="T11" fmla="*/ 0 h 41"/>
                <a:gd name="T12" fmla="*/ 2147 w 69"/>
                <a:gd name="T13" fmla="*/ 279 h 41"/>
                <a:gd name="T14" fmla="*/ 0 60000 65536"/>
                <a:gd name="T15" fmla="*/ 0 60000 65536"/>
                <a:gd name="T16" fmla="*/ 0 60000 65536"/>
                <a:gd name="T17" fmla="*/ 0 60000 65536"/>
                <a:gd name="T18" fmla="*/ 0 60000 65536"/>
                <a:gd name="T19" fmla="*/ 0 60000 65536"/>
                <a:gd name="T20" fmla="*/ 0 60000 65536"/>
                <a:gd name="T21" fmla="*/ 0 w 69"/>
                <a:gd name="T22" fmla="*/ 0 h 41"/>
                <a:gd name="T23" fmla="*/ 69 w 69"/>
                <a:gd name="T24" fmla="*/ 41 h 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41">
                  <a:moveTo>
                    <a:pt x="69" y="9"/>
                  </a:moveTo>
                  <a:cubicBezTo>
                    <a:pt x="69" y="9"/>
                    <a:pt x="69" y="9"/>
                    <a:pt x="69" y="9"/>
                  </a:cubicBezTo>
                  <a:cubicBezTo>
                    <a:pt x="38" y="41"/>
                    <a:pt x="38" y="41"/>
                    <a:pt x="38" y="41"/>
                  </a:cubicBezTo>
                  <a:cubicBezTo>
                    <a:pt x="0" y="41"/>
                    <a:pt x="0" y="41"/>
                    <a:pt x="0" y="41"/>
                  </a:cubicBezTo>
                  <a:cubicBezTo>
                    <a:pt x="40" y="0"/>
                    <a:pt x="40" y="0"/>
                    <a:pt x="40" y="0"/>
                  </a:cubicBezTo>
                  <a:cubicBezTo>
                    <a:pt x="40" y="0"/>
                    <a:pt x="40" y="0"/>
                    <a:pt x="40" y="0"/>
                  </a:cubicBezTo>
                  <a:cubicBezTo>
                    <a:pt x="49" y="5"/>
                    <a:pt x="59" y="8"/>
                    <a:pt x="69" y="9"/>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60" name="Freeform 1024"/>
            <p:cNvSpPr>
              <a:spLocks/>
            </p:cNvSpPr>
            <p:nvPr/>
          </p:nvSpPr>
          <p:spPr bwMode="auto">
            <a:xfrm>
              <a:off x="3931" y="1510"/>
              <a:ext cx="189" cy="193"/>
            </a:xfrm>
            <a:custGeom>
              <a:avLst/>
              <a:gdLst>
                <a:gd name="T0" fmla="*/ 189 w 189"/>
                <a:gd name="T1" fmla="*/ 0 h 193"/>
                <a:gd name="T2" fmla="*/ 0 w 189"/>
                <a:gd name="T3" fmla="*/ 193 h 193"/>
                <a:gd name="T4" fmla="*/ 2 w 189"/>
                <a:gd name="T5" fmla="*/ 186 h 193"/>
                <a:gd name="T6" fmla="*/ 21 w 189"/>
                <a:gd name="T7" fmla="*/ 139 h 193"/>
                <a:gd name="T8" fmla="*/ 37 w 189"/>
                <a:gd name="T9" fmla="*/ 92 h 193"/>
                <a:gd name="T10" fmla="*/ 52 w 189"/>
                <a:gd name="T11" fmla="*/ 47 h 193"/>
                <a:gd name="T12" fmla="*/ 54 w 189"/>
                <a:gd name="T13" fmla="*/ 49 h 193"/>
                <a:gd name="T14" fmla="*/ 101 w 189"/>
                <a:gd name="T15" fmla="*/ 0 h 193"/>
                <a:gd name="T16" fmla="*/ 189 w 189"/>
                <a:gd name="T17" fmla="*/ 0 h 19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9"/>
                <a:gd name="T28" fmla="*/ 0 h 193"/>
                <a:gd name="T29" fmla="*/ 189 w 189"/>
                <a:gd name="T30" fmla="*/ 193 h 19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9" h="193">
                  <a:moveTo>
                    <a:pt x="189" y="0"/>
                  </a:moveTo>
                  <a:lnTo>
                    <a:pt x="0" y="193"/>
                  </a:lnTo>
                  <a:lnTo>
                    <a:pt x="2" y="186"/>
                  </a:lnTo>
                  <a:lnTo>
                    <a:pt x="21" y="139"/>
                  </a:lnTo>
                  <a:lnTo>
                    <a:pt x="37" y="92"/>
                  </a:lnTo>
                  <a:lnTo>
                    <a:pt x="52" y="47"/>
                  </a:lnTo>
                  <a:lnTo>
                    <a:pt x="54" y="49"/>
                  </a:lnTo>
                  <a:lnTo>
                    <a:pt x="101" y="0"/>
                  </a:lnTo>
                  <a:lnTo>
                    <a:pt x="189"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61" name="Freeform 1025"/>
            <p:cNvSpPr>
              <a:spLocks/>
            </p:cNvSpPr>
            <p:nvPr/>
          </p:nvSpPr>
          <p:spPr bwMode="auto">
            <a:xfrm>
              <a:off x="3902" y="1890"/>
              <a:ext cx="166" cy="135"/>
            </a:xfrm>
            <a:custGeom>
              <a:avLst/>
              <a:gdLst>
                <a:gd name="T0" fmla="*/ 2215 w 70"/>
                <a:gd name="T1" fmla="*/ 504 h 57"/>
                <a:gd name="T2" fmla="*/ 2215 w 70"/>
                <a:gd name="T3" fmla="*/ 504 h 57"/>
                <a:gd name="T4" fmla="*/ 944 w 70"/>
                <a:gd name="T5" fmla="*/ 1795 h 57"/>
                <a:gd name="T6" fmla="*/ 157 w 70"/>
                <a:gd name="T7" fmla="*/ 1795 h 57"/>
                <a:gd name="T8" fmla="*/ 0 w 70"/>
                <a:gd name="T9" fmla="*/ 1513 h 57"/>
                <a:gd name="T10" fmla="*/ 28 w 70"/>
                <a:gd name="T11" fmla="*/ 1513 h 57"/>
                <a:gd name="T12" fmla="*/ 1518 w 70"/>
                <a:gd name="T13" fmla="*/ 0 h 57"/>
                <a:gd name="T14" fmla="*/ 1518 w 70"/>
                <a:gd name="T15" fmla="*/ 0 h 57"/>
                <a:gd name="T16" fmla="*/ 2215 w 70"/>
                <a:gd name="T17" fmla="*/ 504 h 5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0"/>
                <a:gd name="T28" fmla="*/ 0 h 57"/>
                <a:gd name="T29" fmla="*/ 70 w 70"/>
                <a:gd name="T30" fmla="*/ 57 h 5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0" h="57">
                  <a:moveTo>
                    <a:pt x="70" y="16"/>
                  </a:moveTo>
                  <a:cubicBezTo>
                    <a:pt x="70" y="16"/>
                    <a:pt x="70" y="16"/>
                    <a:pt x="70" y="16"/>
                  </a:cubicBezTo>
                  <a:cubicBezTo>
                    <a:pt x="30" y="57"/>
                    <a:pt x="30" y="57"/>
                    <a:pt x="30" y="57"/>
                  </a:cubicBezTo>
                  <a:cubicBezTo>
                    <a:pt x="5" y="57"/>
                    <a:pt x="5" y="57"/>
                    <a:pt x="5" y="57"/>
                  </a:cubicBezTo>
                  <a:cubicBezTo>
                    <a:pt x="0" y="48"/>
                    <a:pt x="0" y="48"/>
                    <a:pt x="0" y="48"/>
                  </a:cubicBezTo>
                  <a:cubicBezTo>
                    <a:pt x="1" y="48"/>
                    <a:pt x="1" y="48"/>
                    <a:pt x="1" y="48"/>
                  </a:cubicBezTo>
                  <a:cubicBezTo>
                    <a:pt x="48" y="0"/>
                    <a:pt x="48" y="0"/>
                    <a:pt x="48" y="0"/>
                  </a:cubicBezTo>
                  <a:cubicBezTo>
                    <a:pt x="48" y="0"/>
                    <a:pt x="48" y="0"/>
                    <a:pt x="48" y="0"/>
                  </a:cubicBezTo>
                  <a:cubicBezTo>
                    <a:pt x="54" y="6"/>
                    <a:pt x="62" y="12"/>
                    <a:pt x="70" y="16"/>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62" name="Freeform 1026"/>
            <p:cNvSpPr>
              <a:spLocks/>
            </p:cNvSpPr>
            <p:nvPr/>
          </p:nvSpPr>
          <p:spPr bwMode="auto">
            <a:xfrm>
              <a:off x="3983" y="1510"/>
              <a:ext cx="49" cy="49"/>
            </a:xfrm>
            <a:custGeom>
              <a:avLst/>
              <a:gdLst>
                <a:gd name="T0" fmla="*/ 49 w 49"/>
                <a:gd name="T1" fmla="*/ 0 h 49"/>
                <a:gd name="T2" fmla="*/ 2 w 49"/>
                <a:gd name="T3" fmla="*/ 49 h 49"/>
                <a:gd name="T4" fmla="*/ 0 w 49"/>
                <a:gd name="T5" fmla="*/ 47 h 49"/>
                <a:gd name="T6" fmla="*/ 2 w 49"/>
                <a:gd name="T7" fmla="*/ 44 h 49"/>
                <a:gd name="T8" fmla="*/ 23 w 49"/>
                <a:gd name="T9" fmla="*/ 0 h 49"/>
                <a:gd name="T10" fmla="*/ 49 w 49"/>
                <a:gd name="T11" fmla="*/ 0 h 49"/>
                <a:gd name="T12" fmla="*/ 0 60000 65536"/>
                <a:gd name="T13" fmla="*/ 0 60000 65536"/>
                <a:gd name="T14" fmla="*/ 0 60000 65536"/>
                <a:gd name="T15" fmla="*/ 0 60000 65536"/>
                <a:gd name="T16" fmla="*/ 0 60000 65536"/>
                <a:gd name="T17" fmla="*/ 0 60000 65536"/>
                <a:gd name="T18" fmla="*/ 0 w 49"/>
                <a:gd name="T19" fmla="*/ 0 h 49"/>
                <a:gd name="T20" fmla="*/ 49 w 49"/>
                <a:gd name="T21" fmla="*/ 49 h 49"/>
              </a:gdLst>
              <a:ahLst/>
              <a:cxnLst>
                <a:cxn ang="T12">
                  <a:pos x="T0" y="T1"/>
                </a:cxn>
                <a:cxn ang="T13">
                  <a:pos x="T2" y="T3"/>
                </a:cxn>
                <a:cxn ang="T14">
                  <a:pos x="T4" y="T5"/>
                </a:cxn>
                <a:cxn ang="T15">
                  <a:pos x="T6" y="T7"/>
                </a:cxn>
                <a:cxn ang="T16">
                  <a:pos x="T8" y="T9"/>
                </a:cxn>
                <a:cxn ang="T17">
                  <a:pos x="T10" y="T11"/>
                </a:cxn>
              </a:cxnLst>
              <a:rect l="T18" t="T19" r="T20" b="T21"/>
              <a:pathLst>
                <a:path w="49" h="49">
                  <a:moveTo>
                    <a:pt x="49" y="0"/>
                  </a:moveTo>
                  <a:lnTo>
                    <a:pt x="2" y="49"/>
                  </a:lnTo>
                  <a:lnTo>
                    <a:pt x="0" y="47"/>
                  </a:lnTo>
                  <a:lnTo>
                    <a:pt x="2" y="44"/>
                  </a:lnTo>
                  <a:lnTo>
                    <a:pt x="23" y="0"/>
                  </a:lnTo>
                  <a:lnTo>
                    <a:pt x="49"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63" name="Freeform 1027"/>
            <p:cNvSpPr>
              <a:spLocks/>
            </p:cNvSpPr>
            <p:nvPr/>
          </p:nvSpPr>
          <p:spPr bwMode="auto">
            <a:xfrm>
              <a:off x="3879" y="1833"/>
              <a:ext cx="137" cy="170"/>
            </a:xfrm>
            <a:custGeom>
              <a:avLst/>
              <a:gdLst>
                <a:gd name="T0" fmla="*/ 1807 w 58"/>
                <a:gd name="T1" fmla="*/ 753 h 72"/>
                <a:gd name="T2" fmla="*/ 1807 w 58"/>
                <a:gd name="T3" fmla="*/ 753 h 72"/>
                <a:gd name="T4" fmla="*/ 340 w 58"/>
                <a:gd name="T5" fmla="*/ 2236 h 72"/>
                <a:gd name="T6" fmla="*/ 319 w 58"/>
                <a:gd name="T7" fmla="*/ 2236 h 72"/>
                <a:gd name="T8" fmla="*/ 250 w 58"/>
                <a:gd name="T9" fmla="*/ 2118 h 72"/>
                <a:gd name="T10" fmla="*/ 94 w 58"/>
                <a:gd name="T11" fmla="*/ 1712 h 72"/>
                <a:gd name="T12" fmla="*/ 0 w 58"/>
                <a:gd name="T13" fmla="*/ 1372 h 72"/>
                <a:gd name="T14" fmla="*/ 0 w 58"/>
                <a:gd name="T15" fmla="*/ 1372 h 72"/>
                <a:gd name="T16" fmla="*/ 1372 w 58"/>
                <a:gd name="T17" fmla="*/ 0 h 72"/>
                <a:gd name="T18" fmla="*/ 1372 w 58"/>
                <a:gd name="T19" fmla="*/ 0 h 72"/>
                <a:gd name="T20" fmla="*/ 1807 w 58"/>
                <a:gd name="T21" fmla="*/ 753 h 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8"/>
                <a:gd name="T34" fmla="*/ 0 h 72"/>
                <a:gd name="T35" fmla="*/ 58 w 58"/>
                <a:gd name="T36" fmla="*/ 72 h 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8" h="72">
                  <a:moveTo>
                    <a:pt x="58" y="24"/>
                  </a:moveTo>
                  <a:cubicBezTo>
                    <a:pt x="58" y="24"/>
                    <a:pt x="58" y="24"/>
                    <a:pt x="58" y="24"/>
                  </a:cubicBezTo>
                  <a:cubicBezTo>
                    <a:pt x="11" y="72"/>
                    <a:pt x="11" y="72"/>
                    <a:pt x="11" y="72"/>
                  </a:cubicBezTo>
                  <a:cubicBezTo>
                    <a:pt x="10" y="72"/>
                    <a:pt x="10" y="72"/>
                    <a:pt x="10" y="72"/>
                  </a:cubicBezTo>
                  <a:cubicBezTo>
                    <a:pt x="8" y="68"/>
                    <a:pt x="8" y="68"/>
                    <a:pt x="8" y="68"/>
                  </a:cubicBezTo>
                  <a:cubicBezTo>
                    <a:pt x="3" y="55"/>
                    <a:pt x="3" y="55"/>
                    <a:pt x="3" y="55"/>
                  </a:cubicBezTo>
                  <a:cubicBezTo>
                    <a:pt x="0" y="44"/>
                    <a:pt x="0" y="44"/>
                    <a:pt x="0" y="44"/>
                  </a:cubicBezTo>
                  <a:cubicBezTo>
                    <a:pt x="0" y="44"/>
                    <a:pt x="0" y="44"/>
                    <a:pt x="0" y="44"/>
                  </a:cubicBezTo>
                  <a:cubicBezTo>
                    <a:pt x="44" y="0"/>
                    <a:pt x="44" y="0"/>
                    <a:pt x="44" y="0"/>
                  </a:cubicBezTo>
                  <a:cubicBezTo>
                    <a:pt x="44" y="0"/>
                    <a:pt x="44" y="0"/>
                    <a:pt x="44" y="0"/>
                  </a:cubicBezTo>
                  <a:cubicBezTo>
                    <a:pt x="47" y="9"/>
                    <a:pt x="52" y="17"/>
                    <a:pt x="58" y="24"/>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64" name="Freeform 1028"/>
            <p:cNvSpPr>
              <a:spLocks/>
            </p:cNvSpPr>
            <p:nvPr/>
          </p:nvSpPr>
          <p:spPr bwMode="auto">
            <a:xfrm>
              <a:off x="3135" y="1510"/>
              <a:ext cx="871" cy="515"/>
            </a:xfrm>
            <a:custGeom>
              <a:avLst/>
              <a:gdLst>
                <a:gd name="T0" fmla="*/ 3472 w 369"/>
                <a:gd name="T1" fmla="*/ 2060 h 218"/>
                <a:gd name="T2" fmla="*/ 3472 w 369"/>
                <a:gd name="T3" fmla="*/ 1897 h 218"/>
                <a:gd name="T4" fmla="*/ 3444 w 369"/>
                <a:gd name="T5" fmla="*/ 1741 h 218"/>
                <a:gd name="T6" fmla="*/ 2670 w 369"/>
                <a:gd name="T7" fmla="*/ 1188 h 218"/>
                <a:gd name="T8" fmla="*/ 2670 w 369"/>
                <a:gd name="T9" fmla="*/ 184 h 218"/>
                <a:gd name="T10" fmla="*/ 2670 w 369"/>
                <a:gd name="T11" fmla="*/ 0 h 218"/>
                <a:gd name="T12" fmla="*/ 4997 w 369"/>
                <a:gd name="T13" fmla="*/ 0 h 218"/>
                <a:gd name="T14" fmla="*/ 4997 w 369"/>
                <a:gd name="T15" fmla="*/ 1373 h 218"/>
                <a:gd name="T16" fmla="*/ 8323 w 369"/>
                <a:gd name="T17" fmla="*/ 1373 h 218"/>
                <a:gd name="T18" fmla="*/ 8323 w 369"/>
                <a:gd name="T19" fmla="*/ 0 h 218"/>
                <a:gd name="T20" fmla="*/ 11455 w 369"/>
                <a:gd name="T21" fmla="*/ 0 h 218"/>
                <a:gd name="T22" fmla="*/ 11177 w 369"/>
                <a:gd name="T23" fmla="*/ 591 h 218"/>
                <a:gd name="T24" fmla="*/ 11139 w 369"/>
                <a:gd name="T25" fmla="*/ 619 h 218"/>
                <a:gd name="T26" fmla="*/ 10955 w 369"/>
                <a:gd name="T27" fmla="*/ 1212 h 218"/>
                <a:gd name="T28" fmla="*/ 10742 w 369"/>
                <a:gd name="T29" fmla="*/ 1831 h 218"/>
                <a:gd name="T30" fmla="*/ 10497 w 369"/>
                <a:gd name="T31" fmla="*/ 2466 h 218"/>
                <a:gd name="T32" fmla="*/ 10459 w 369"/>
                <a:gd name="T33" fmla="*/ 2556 h 218"/>
                <a:gd name="T34" fmla="*/ 10313 w 369"/>
                <a:gd name="T35" fmla="*/ 2901 h 218"/>
                <a:gd name="T36" fmla="*/ 10129 w 369"/>
                <a:gd name="T37" fmla="*/ 3338 h 218"/>
                <a:gd name="T38" fmla="*/ 10084 w 369"/>
                <a:gd name="T39" fmla="*/ 3399 h 218"/>
                <a:gd name="T40" fmla="*/ 9928 w 369"/>
                <a:gd name="T41" fmla="*/ 3773 h 218"/>
                <a:gd name="T42" fmla="*/ 9784 w 369"/>
                <a:gd name="T43" fmla="*/ 4207 h 218"/>
                <a:gd name="T44" fmla="*/ 9744 w 369"/>
                <a:gd name="T45" fmla="*/ 4481 h 218"/>
                <a:gd name="T46" fmla="*/ 9718 w 369"/>
                <a:gd name="T47" fmla="*/ 4644 h 218"/>
                <a:gd name="T48" fmla="*/ 9718 w 369"/>
                <a:gd name="T49" fmla="*/ 5079 h 218"/>
                <a:gd name="T50" fmla="*/ 9744 w 369"/>
                <a:gd name="T51" fmla="*/ 5554 h 218"/>
                <a:gd name="T52" fmla="*/ 9784 w 369"/>
                <a:gd name="T53" fmla="*/ 5641 h 218"/>
                <a:gd name="T54" fmla="*/ 9878 w 369"/>
                <a:gd name="T55" fmla="*/ 5989 h 218"/>
                <a:gd name="T56" fmla="*/ 10022 w 369"/>
                <a:gd name="T57" fmla="*/ 6378 h 218"/>
                <a:gd name="T58" fmla="*/ 10084 w 369"/>
                <a:gd name="T59" fmla="*/ 6513 h 218"/>
                <a:gd name="T60" fmla="*/ 10247 w 369"/>
                <a:gd name="T61" fmla="*/ 6792 h 218"/>
                <a:gd name="T62" fmla="*/ 0 w 369"/>
                <a:gd name="T63" fmla="*/ 6792 h 218"/>
                <a:gd name="T64" fmla="*/ 0 w 369"/>
                <a:gd name="T65" fmla="*/ 5854 h 218"/>
                <a:gd name="T66" fmla="*/ 708 w 369"/>
                <a:gd name="T67" fmla="*/ 5554 h 218"/>
                <a:gd name="T68" fmla="*/ 803 w 369"/>
                <a:gd name="T69" fmla="*/ 5738 h 218"/>
                <a:gd name="T70" fmla="*/ 1895 w 369"/>
                <a:gd name="T71" fmla="*/ 5079 h 218"/>
                <a:gd name="T72" fmla="*/ 2670 w 369"/>
                <a:gd name="T73" fmla="*/ 5604 h 218"/>
                <a:gd name="T74" fmla="*/ 3444 w 369"/>
                <a:gd name="T75" fmla="*/ 5051 h 218"/>
                <a:gd name="T76" fmla="*/ 3472 w 369"/>
                <a:gd name="T77" fmla="*/ 4916 h 218"/>
                <a:gd name="T78" fmla="*/ 3472 w 369"/>
                <a:gd name="T79" fmla="*/ 4760 h 218"/>
                <a:gd name="T80" fmla="*/ 3472 w 369"/>
                <a:gd name="T81" fmla="*/ 4616 h 218"/>
                <a:gd name="T82" fmla="*/ 3444 w 369"/>
                <a:gd name="T83" fmla="*/ 4453 h 218"/>
                <a:gd name="T84" fmla="*/ 2670 w 369"/>
                <a:gd name="T85" fmla="*/ 3929 h 218"/>
                <a:gd name="T86" fmla="*/ 2670 w 369"/>
                <a:gd name="T87" fmla="*/ 3399 h 218"/>
                <a:gd name="T88" fmla="*/ 2670 w 369"/>
                <a:gd name="T89" fmla="*/ 3244 h 218"/>
                <a:gd name="T90" fmla="*/ 2670 w 369"/>
                <a:gd name="T91" fmla="*/ 2901 h 218"/>
                <a:gd name="T92" fmla="*/ 3444 w 369"/>
                <a:gd name="T93" fmla="*/ 2332 h 218"/>
                <a:gd name="T94" fmla="*/ 3472 w 369"/>
                <a:gd name="T95" fmla="*/ 2176 h 218"/>
                <a:gd name="T96" fmla="*/ 3472 w 369"/>
                <a:gd name="T97" fmla="*/ 2060 h 21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69"/>
                <a:gd name="T148" fmla="*/ 0 h 218"/>
                <a:gd name="T149" fmla="*/ 369 w 369"/>
                <a:gd name="T150" fmla="*/ 218 h 21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69" h="218">
                  <a:moveTo>
                    <a:pt x="112" y="66"/>
                  </a:moveTo>
                  <a:cubicBezTo>
                    <a:pt x="112" y="61"/>
                    <a:pt x="112" y="61"/>
                    <a:pt x="112" y="61"/>
                  </a:cubicBezTo>
                  <a:cubicBezTo>
                    <a:pt x="111" y="56"/>
                    <a:pt x="111" y="56"/>
                    <a:pt x="111" y="56"/>
                  </a:cubicBezTo>
                  <a:cubicBezTo>
                    <a:pt x="106" y="44"/>
                    <a:pt x="96" y="38"/>
                    <a:pt x="86" y="38"/>
                  </a:cubicBezTo>
                  <a:cubicBezTo>
                    <a:pt x="86" y="6"/>
                    <a:pt x="86" y="6"/>
                    <a:pt x="86" y="6"/>
                  </a:cubicBezTo>
                  <a:cubicBezTo>
                    <a:pt x="86" y="0"/>
                    <a:pt x="86" y="0"/>
                    <a:pt x="86" y="0"/>
                  </a:cubicBezTo>
                  <a:cubicBezTo>
                    <a:pt x="161" y="0"/>
                    <a:pt x="161" y="0"/>
                    <a:pt x="161" y="0"/>
                  </a:cubicBezTo>
                  <a:cubicBezTo>
                    <a:pt x="161" y="44"/>
                    <a:pt x="161" y="44"/>
                    <a:pt x="161" y="44"/>
                  </a:cubicBezTo>
                  <a:cubicBezTo>
                    <a:pt x="268" y="44"/>
                    <a:pt x="268" y="44"/>
                    <a:pt x="268" y="44"/>
                  </a:cubicBezTo>
                  <a:cubicBezTo>
                    <a:pt x="268" y="0"/>
                    <a:pt x="268" y="0"/>
                    <a:pt x="268" y="0"/>
                  </a:cubicBezTo>
                  <a:cubicBezTo>
                    <a:pt x="369" y="0"/>
                    <a:pt x="369" y="0"/>
                    <a:pt x="369" y="0"/>
                  </a:cubicBezTo>
                  <a:cubicBezTo>
                    <a:pt x="360" y="19"/>
                    <a:pt x="360" y="19"/>
                    <a:pt x="360" y="19"/>
                  </a:cubicBezTo>
                  <a:cubicBezTo>
                    <a:pt x="359" y="20"/>
                    <a:pt x="359" y="20"/>
                    <a:pt x="359" y="20"/>
                  </a:cubicBezTo>
                  <a:cubicBezTo>
                    <a:pt x="353" y="39"/>
                    <a:pt x="353" y="39"/>
                    <a:pt x="353" y="39"/>
                  </a:cubicBezTo>
                  <a:cubicBezTo>
                    <a:pt x="346" y="59"/>
                    <a:pt x="346" y="59"/>
                    <a:pt x="346" y="59"/>
                  </a:cubicBezTo>
                  <a:cubicBezTo>
                    <a:pt x="338" y="79"/>
                    <a:pt x="338" y="79"/>
                    <a:pt x="338" y="79"/>
                  </a:cubicBezTo>
                  <a:cubicBezTo>
                    <a:pt x="337" y="82"/>
                    <a:pt x="337" y="82"/>
                    <a:pt x="337" y="82"/>
                  </a:cubicBezTo>
                  <a:cubicBezTo>
                    <a:pt x="332" y="93"/>
                    <a:pt x="332" y="93"/>
                    <a:pt x="332" y="93"/>
                  </a:cubicBezTo>
                  <a:cubicBezTo>
                    <a:pt x="326" y="107"/>
                    <a:pt x="326" y="107"/>
                    <a:pt x="326" y="107"/>
                  </a:cubicBezTo>
                  <a:cubicBezTo>
                    <a:pt x="325" y="109"/>
                    <a:pt x="325" y="109"/>
                    <a:pt x="325" y="109"/>
                  </a:cubicBezTo>
                  <a:cubicBezTo>
                    <a:pt x="320" y="121"/>
                    <a:pt x="320" y="121"/>
                    <a:pt x="320" y="121"/>
                  </a:cubicBezTo>
                  <a:cubicBezTo>
                    <a:pt x="315" y="135"/>
                    <a:pt x="315" y="135"/>
                    <a:pt x="315" y="135"/>
                  </a:cubicBezTo>
                  <a:cubicBezTo>
                    <a:pt x="314" y="144"/>
                    <a:pt x="314" y="144"/>
                    <a:pt x="314" y="144"/>
                  </a:cubicBezTo>
                  <a:cubicBezTo>
                    <a:pt x="313" y="149"/>
                    <a:pt x="313" y="149"/>
                    <a:pt x="313" y="149"/>
                  </a:cubicBezTo>
                  <a:cubicBezTo>
                    <a:pt x="313" y="163"/>
                    <a:pt x="313" y="163"/>
                    <a:pt x="313" y="163"/>
                  </a:cubicBezTo>
                  <a:cubicBezTo>
                    <a:pt x="314" y="178"/>
                    <a:pt x="314" y="178"/>
                    <a:pt x="314" y="178"/>
                  </a:cubicBezTo>
                  <a:cubicBezTo>
                    <a:pt x="315" y="181"/>
                    <a:pt x="315" y="181"/>
                    <a:pt x="315" y="181"/>
                  </a:cubicBezTo>
                  <a:cubicBezTo>
                    <a:pt x="318" y="192"/>
                    <a:pt x="318" y="192"/>
                    <a:pt x="318" y="192"/>
                  </a:cubicBezTo>
                  <a:cubicBezTo>
                    <a:pt x="323" y="205"/>
                    <a:pt x="323" y="205"/>
                    <a:pt x="323" y="205"/>
                  </a:cubicBezTo>
                  <a:cubicBezTo>
                    <a:pt x="325" y="209"/>
                    <a:pt x="325" y="209"/>
                    <a:pt x="325" y="209"/>
                  </a:cubicBezTo>
                  <a:cubicBezTo>
                    <a:pt x="330" y="218"/>
                    <a:pt x="330" y="218"/>
                    <a:pt x="330" y="218"/>
                  </a:cubicBezTo>
                  <a:cubicBezTo>
                    <a:pt x="0" y="218"/>
                    <a:pt x="0" y="218"/>
                    <a:pt x="0" y="218"/>
                  </a:cubicBezTo>
                  <a:cubicBezTo>
                    <a:pt x="0" y="188"/>
                    <a:pt x="0" y="188"/>
                    <a:pt x="0" y="188"/>
                  </a:cubicBezTo>
                  <a:cubicBezTo>
                    <a:pt x="23" y="178"/>
                    <a:pt x="23" y="178"/>
                    <a:pt x="23" y="178"/>
                  </a:cubicBezTo>
                  <a:cubicBezTo>
                    <a:pt x="26" y="184"/>
                    <a:pt x="26" y="184"/>
                    <a:pt x="26" y="184"/>
                  </a:cubicBezTo>
                  <a:cubicBezTo>
                    <a:pt x="61" y="163"/>
                    <a:pt x="61" y="163"/>
                    <a:pt x="61" y="163"/>
                  </a:cubicBezTo>
                  <a:cubicBezTo>
                    <a:pt x="65" y="174"/>
                    <a:pt x="75" y="180"/>
                    <a:pt x="86" y="180"/>
                  </a:cubicBezTo>
                  <a:cubicBezTo>
                    <a:pt x="96" y="180"/>
                    <a:pt x="106" y="174"/>
                    <a:pt x="111" y="162"/>
                  </a:cubicBezTo>
                  <a:cubicBezTo>
                    <a:pt x="112" y="158"/>
                    <a:pt x="112" y="158"/>
                    <a:pt x="112" y="158"/>
                  </a:cubicBezTo>
                  <a:cubicBezTo>
                    <a:pt x="112" y="153"/>
                    <a:pt x="112" y="153"/>
                    <a:pt x="112" y="153"/>
                  </a:cubicBezTo>
                  <a:cubicBezTo>
                    <a:pt x="112" y="148"/>
                    <a:pt x="112" y="148"/>
                    <a:pt x="112" y="148"/>
                  </a:cubicBezTo>
                  <a:cubicBezTo>
                    <a:pt x="111" y="143"/>
                    <a:pt x="111" y="143"/>
                    <a:pt x="111" y="143"/>
                  </a:cubicBezTo>
                  <a:cubicBezTo>
                    <a:pt x="106" y="131"/>
                    <a:pt x="96" y="126"/>
                    <a:pt x="86" y="126"/>
                  </a:cubicBezTo>
                  <a:cubicBezTo>
                    <a:pt x="86" y="109"/>
                    <a:pt x="86" y="109"/>
                    <a:pt x="86" y="109"/>
                  </a:cubicBezTo>
                  <a:cubicBezTo>
                    <a:pt x="86" y="104"/>
                    <a:pt x="86" y="104"/>
                    <a:pt x="86" y="104"/>
                  </a:cubicBezTo>
                  <a:cubicBezTo>
                    <a:pt x="86" y="93"/>
                    <a:pt x="86" y="93"/>
                    <a:pt x="86" y="93"/>
                  </a:cubicBezTo>
                  <a:cubicBezTo>
                    <a:pt x="96" y="93"/>
                    <a:pt x="106" y="87"/>
                    <a:pt x="111" y="75"/>
                  </a:cubicBezTo>
                  <a:cubicBezTo>
                    <a:pt x="112" y="70"/>
                    <a:pt x="112" y="70"/>
                    <a:pt x="112" y="70"/>
                  </a:cubicBezTo>
                  <a:lnTo>
                    <a:pt x="112" y="66"/>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65" name="Freeform 1029"/>
            <p:cNvSpPr>
              <a:spLocks/>
            </p:cNvSpPr>
            <p:nvPr/>
          </p:nvSpPr>
          <p:spPr bwMode="auto">
            <a:xfrm>
              <a:off x="3874" y="1753"/>
              <a:ext cx="109" cy="184"/>
            </a:xfrm>
            <a:custGeom>
              <a:avLst/>
              <a:gdLst>
                <a:gd name="T0" fmla="*/ 1107 w 46"/>
                <a:gd name="T1" fmla="*/ 184 h 78"/>
                <a:gd name="T2" fmla="*/ 1291 w 46"/>
                <a:gd name="T3" fmla="*/ 0 h 78"/>
                <a:gd name="T4" fmla="*/ 1291 w 46"/>
                <a:gd name="T5" fmla="*/ 0 h 78"/>
                <a:gd name="T6" fmla="*/ 1291 w 46"/>
                <a:gd name="T7" fmla="*/ 156 h 78"/>
                <a:gd name="T8" fmla="*/ 1291 w 46"/>
                <a:gd name="T9" fmla="*/ 222 h 78"/>
                <a:gd name="T10" fmla="*/ 1448 w 46"/>
                <a:gd name="T11" fmla="*/ 1052 h 78"/>
                <a:gd name="T12" fmla="*/ 1448 w 46"/>
                <a:gd name="T13" fmla="*/ 1052 h 78"/>
                <a:gd name="T14" fmla="*/ 66 w 46"/>
                <a:gd name="T15" fmla="*/ 2416 h 78"/>
                <a:gd name="T16" fmla="*/ 66 w 46"/>
                <a:gd name="T17" fmla="*/ 2416 h 78"/>
                <a:gd name="T18" fmla="*/ 28 w 46"/>
                <a:gd name="T19" fmla="*/ 2326 h 78"/>
                <a:gd name="T20" fmla="*/ 0 w 46"/>
                <a:gd name="T21" fmla="*/ 1864 h 78"/>
                <a:gd name="T22" fmla="*/ 0 w 46"/>
                <a:gd name="T23" fmla="*/ 1430 h 78"/>
                <a:gd name="T24" fmla="*/ 28 w 46"/>
                <a:gd name="T25" fmla="*/ 1274 h 78"/>
                <a:gd name="T26" fmla="*/ 28 w 46"/>
                <a:gd name="T27" fmla="*/ 1274 h 78"/>
                <a:gd name="T28" fmla="*/ 1107 w 46"/>
                <a:gd name="T29" fmla="*/ 184 h 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78"/>
                <a:gd name="T47" fmla="*/ 46 w 46"/>
                <a:gd name="T48" fmla="*/ 78 h 7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78">
                  <a:moveTo>
                    <a:pt x="35" y="6"/>
                  </a:moveTo>
                  <a:cubicBezTo>
                    <a:pt x="41" y="0"/>
                    <a:pt x="41" y="0"/>
                    <a:pt x="41" y="0"/>
                  </a:cubicBezTo>
                  <a:cubicBezTo>
                    <a:pt x="41" y="0"/>
                    <a:pt x="41" y="0"/>
                    <a:pt x="41" y="0"/>
                  </a:cubicBezTo>
                  <a:cubicBezTo>
                    <a:pt x="41" y="2"/>
                    <a:pt x="41" y="3"/>
                    <a:pt x="41" y="5"/>
                  </a:cubicBezTo>
                  <a:cubicBezTo>
                    <a:pt x="41" y="7"/>
                    <a:pt x="41" y="7"/>
                    <a:pt x="41" y="7"/>
                  </a:cubicBezTo>
                  <a:cubicBezTo>
                    <a:pt x="41" y="17"/>
                    <a:pt x="43" y="26"/>
                    <a:pt x="46" y="34"/>
                  </a:cubicBezTo>
                  <a:cubicBezTo>
                    <a:pt x="46" y="34"/>
                    <a:pt x="46" y="34"/>
                    <a:pt x="46" y="34"/>
                  </a:cubicBezTo>
                  <a:cubicBezTo>
                    <a:pt x="2" y="78"/>
                    <a:pt x="2" y="78"/>
                    <a:pt x="2" y="78"/>
                  </a:cubicBezTo>
                  <a:cubicBezTo>
                    <a:pt x="2" y="78"/>
                    <a:pt x="2" y="78"/>
                    <a:pt x="2" y="78"/>
                  </a:cubicBezTo>
                  <a:cubicBezTo>
                    <a:pt x="1" y="75"/>
                    <a:pt x="1" y="75"/>
                    <a:pt x="1" y="75"/>
                  </a:cubicBezTo>
                  <a:cubicBezTo>
                    <a:pt x="0" y="60"/>
                    <a:pt x="0" y="60"/>
                    <a:pt x="0" y="60"/>
                  </a:cubicBezTo>
                  <a:cubicBezTo>
                    <a:pt x="0" y="46"/>
                    <a:pt x="0" y="46"/>
                    <a:pt x="0" y="46"/>
                  </a:cubicBezTo>
                  <a:cubicBezTo>
                    <a:pt x="1" y="41"/>
                    <a:pt x="1" y="41"/>
                    <a:pt x="1" y="41"/>
                  </a:cubicBezTo>
                  <a:cubicBezTo>
                    <a:pt x="1" y="41"/>
                    <a:pt x="1" y="41"/>
                    <a:pt x="1" y="41"/>
                  </a:cubicBezTo>
                  <a:lnTo>
                    <a:pt x="35" y="6"/>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66" name="Freeform 1030"/>
            <p:cNvSpPr>
              <a:spLocks/>
            </p:cNvSpPr>
            <p:nvPr/>
          </p:nvSpPr>
          <p:spPr bwMode="auto">
            <a:xfrm>
              <a:off x="3876" y="1767"/>
              <a:ext cx="81" cy="83"/>
            </a:xfrm>
            <a:custGeom>
              <a:avLst/>
              <a:gdLst>
                <a:gd name="T0" fmla="*/ 81 w 81"/>
                <a:gd name="T1" fmla="*/ 0 h 83"/>
                <a:gd name="T2" fmla="*/ 0 w 81"/>
                <a:gd name="T3" fmla="*/ 83 h 83"/>
                <a:gd name="T4" fmla="*/ 0 w 81"/>
                <a:gd name="T5" fmla="*/ 83 h 83"/>
                <a:gd name="T6" fmla="*/ 3 w 81"/>
                <a:gd name="T7" fmla="*/ 61 h 83"/>
                <a:gd name="T8" fmla="*/ 15 w 81"/>
                <a:gd name="T9" fmla="*/ 28 h 83"/>
                <a:gd name="T10" fmla="*/ 26 w 81"/>
                <a:gd name="T11" fmla="*/ 0 h 83"/>
                <a:gd name="T12" fmla="*/ 81 w 81"/>
                <a:gd name="T13" fmla="*/ 0 h 83"/>
                <a:gd name="T14" fmla="*/ 0 60000 65536"/>
                <a:gd name="T15" fmla="*/ 0 60000 65536"/>
                <a:gd name="T16" fmla="*/ 0 60000 65536"/>
                <a:gd name="T17" fmla="*/ 0 60000 65536"/>
                <a:gd name="T18" fmla="*/ 0 60000 65536"/>
                <a:gd name="T19" fmla="*/ 0 60000 65536"/>
                <a:gd name="T20" fmla="*/ 0 60000 65536"/>
                <a:gd name="T21" fmla="*/ 0 w 81"/>
                <a:gd name="T22" fmla="*/ 0 h 83"/>
                <a:gd name="T23" fmla="*/ 81 w 81"/>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 h="83">
                  <a:moveTo>
                    <a:pt x="81" y="0"/>
                  </a:moveTo>
                  <a:lnTo>
                    <a:pt x="0" y="83"/>
                  </a:lnTo>
                  <a:lnTo>
                    <a:pt x="3" y="61"/>
                  </a:lnTo>
                  <a:lnTo>
                    <a:pt x="15" y="28"/>
                  </a:lnTo>
                  <a:lnTo>
                    <a:pt x="26" y="0"/>
                  </a:lnTo>
                  <a:lnTo>
                    <a:pt x="8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67" name="Freeform 1031"/>
            <p:cNvSpPr>
              <a:spLocks/>
            </p:cNvSpPr>
            <p:nvPr/>
          </p:nvSpPr>
          <p:spPr bwMode="auto">
            <a:xfrm>
              <a:off x="3135" y="1510"/>
              <a:ext cx="203" cy="444"/>
            </a:xfrm>
            <a:custGeom>
              <a:avLst/>
              <a:gdLst>
                <a:gd name="T0" fmla="*/ 0 w 86"/>
                <a:gd name="T1" fmla="*/ 3387 h 188"/>
                <a:gd name="T2" fmla="*/ 0 w 86"/>
                <a:gd name="T3" fmla="*/ 1278 h 188"/>
                <a:gd name="T4" fmla="*/ 0 w 86"/>
                <a:gd name="T5" fmla="*/ 0 h 188"/>
                <a:gd name="T6" fmla="*/ 2670 w 86"/>
                <a:gd name="T7" fmla="*/ 0 h 188"/>
                <a:gd name="T8" fmla="*/ 2670 w 86"/>
                <a:gd name="T9" fmla="*/ 184 h 188"/>
                <a:gd name="T10" fmla="*/ 2670 w 86"/>
                <a:gd name="T11" fmla="*/ 1188 h 188"/>
                <a:gd name="T12" fmla="*/ 1867 w 86"/>
                <a:gd name="T13" fmla="*/ 1807 h 188"/>
                <a:gd name="T14" fmla="*/ 1827 w 86"/>
                <a:gd name="T15" fmla="*/ 1963 h 188"/>
                <a:gd name="T16" fmla="*/ 1827 w 86"/>
                <a:gd name="T17" fmla="*/ 2052 h 188"/>
                <a:gd name="T18" fmla="*/ 1827 w 86"/>
                <a:gd name="T19" fmla="*/ 2118 h 188"/>
                <a:gd name="T20" fmla="*/ 2670 w 86"/>
                <a:gd name="T21" fmla="*/ 2900 h 188"/>
                <a:gd name="T22" fmla="*/ 2670 w 86"/>
                <a:gd name="T23" fmla="*/ 3240 h 188"/>
                <a:gd name="T24" fmla="*/ 2670 w 86"/>
                <a:gd name="T25" fmla="*/ 3387 h 188"/>
                <a:gd name="T26" fmla="*/ 2670 w 86"/>
                <a:gd name="T27" fmla="*/ 3928 h 188"/>
                <a:gd name="T28" fmla="*/ 1867 w 86"/>
                <a:gd name="T29" fmla="*/ 4506 h 188"/>
                <a:gd name="T30" fmla="*/ 1827 w 86"/>
                <a:gd name="T31" fmla="*/ 4662 h 188"/>
                <a:gd name="T32" fmla="*/ 1827 w 86"/>
                <a:gd name="T33" fmla="*/ 4759 h 188"/>
                <a:gd name="T34" fmla="*/ 1827 w 86"/>
                <a:gd name="T35" fmla="*/ 4820 h 188"/>
                <a:gd name="T36" fmla="*/ 1895 w 86"/>
                <a:gd name="T37" fmla="*/ 5071 h 188"/>
                <a:gd name="T38" fmla="*/ 659 w 86"/>
                <a:gd name="T39" fmla="*/ 5349 h 188"/>
                <a:gd name="T40" fmla="*/ 708 w 86"/>
                <a:gd name="T41" fmla="*/ 5533 h 188"/>
                <a:gd name="T42" fmla="*/ 0 w 86"/>
                <a:gd name="T43" fmla="*/ 5850 h 188"/>
                <a:gd name="T44" fmla="*/ 0 w 86"/>
                <a:gd name="T45" fmla="*/ 5505 h 188"/>
                <a:gd name="T46" fmla="*/ 0 w 86"/>
                <a:gd name="T47" fmla="*/ 3387 h 18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6"/>
                <a:gd name="T73" fmla="*/ 0 h 188"/>
                <a:gd name="T74" fmla="*/ 86 w 86"/>
                <a:gd name="T75" fmla="*/ 188 h 18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6" h="188">
                  <a:moveTo>
                    <a:pt x="0" y="109"/>
                  </a:moveTo>
                  <a:cubicBezTo>
                    <a:pt x="0" y="41"/>
                    <a:pt x="0" y="41"/>
                    <a:pt x="0" y="41"/>
                  </a:cubicBezTo>
                  <a:cubicBezTo>
                    <a:pt x="0" y="0"/>
                    <a:pt x="0" y="0"/>
                    <a:pt x="0" y="0"/>
                  </a:cubicBezTo>
                  <a:cubicBezTo>
                    <a:pt x="86" y="0"/>
                    <a:pt x="86" y="0"/>
                    <a:pt x="86" y="0"/>
                  </a:cubicBezTo>
                  <a:cubicBezTo>
                    <a:pt x="86" y="6"/>
                    <a:pt x="86" y="6"/>
                    <a:pt x="86" y="6"/>
                  </a:cubicBezTo>
                  <a:cubicBezTo>
                    <a:pt x="86" y="38"/>
                    <a:pt x="86" y="38"/>
                    <a:pt x="86" y="38"/>
                  </a:cubicBezTo>
                  <a:cubicBezTo>
                    <a:pt x="75" y="38"/>
                    <a:pt x="64" y="45"/>
                    <a:pt x="60" y="58"/>
                  </a:cubicBezTo>
                  <a:cubicBezTo>
                    <a:pt x="59" y="63"/>
                    <a:pt x="59" y="63"/>
                    <a:pt x="59" y="63"/>
                  </a:cubicBezTo>
                  <a:cubicBezTo>
                    <a:pt x="59" y="66"/>
                    <a:pt x="59" y="66"/>
                    <a:pt x="59" y="66"/>
                  </a:cubicBezTo>
                  <a:cubicBezTo>
                    <a:pt x="59" y="68"/>
                    <a:pt x="59" y="68"/>
                    <a:pt x="59" y="68"/>
                  </a:cubicBezTo>
                  <a:cubicBezTo>
                    <a:pt x="61" y="84"/>
                    <a:pt x="73" y="93"/>
                    <a:pt x="86" y="93"/>
                  </a:cubicBezTo>
                  <a:cubicBezTo>
                    <a:pt x="86" y="104"/>
                    <a:pt x="86" y="104"/>
                    <a:pt x="86" y="104"/>
                  </a:cubicBezTo>
                  <a:cubicBezTo>
                    <a:pt x="86" y="109"/>
                    <a:pt x="86" y="109"/>
                    <a:pt x="86" y="109"/>
                  </a:cubicBezTo>
                  <a:cubicBezTo>
                    <a:pt x="86" y="126"/>
                    <a:pt x="86" y="126"/>
                    <a:pt x="86" y="126"/>
                  </a:cubicBezTo>
                  <a:cubicBezTo>
                    <a:pt x="75" y="126"/>
                    <a:pt x="64" y="132"/>
                    <a:pt x="60" y="145"/>
                  </a:cubicBezTo>
                  <a:cubicBezTo>
                    <a:pt x="59" y="150"/>
                    <a:pt x="59" y="150"/>
                    <a:pt x="59" y="150"/>
                  </a:cubicBezTo>
                  <a:cubicBezTo>
                    <a:pt x="59" y="153"/>
                    <a:pt x="59" y="153"/>
                    <a:pt x="59" y="153"/>
                  </a:cubicBezTo>
                  <a:cubicBezTo>
                    <a:pt x="59" y="155"/>
                    <a:pt x="59" y="155"/>
                    <a:pt x="59" y="155"/>
                  </a:cubicBezTo>
                  <a:cubicBezTo>
                    <a:pt x="59" y="158"/>
                    <a:pt x="60" y="161"/>
                    <a:pt x="61" y="163"/>
                  </a:cubicBezTo>
                  <a:cubicBezTo>
                    <a:pt x="21" y="172"/>
                    <a:pt x="21" y="172"/>
                    <a:pt x="21" y="172"/>
                  </a:cubicBezTo>
                  <a:cubicBezTo>
                    <a:pt x="23" y="178"/>
                    <a:pt x="23" y="178"/>
                    <a:pt x="23" y="178"/>
                  </a:cubicBezTo>
                  <a:cubicBezTo>
                    <a:pt x="0" y="188"/>
                    <a:pt x="0" y="188"/>
                    <a:pt x="0" y="188"/>
                  </a:cubicBezTo>
                  <a:cubicBezTo>
                    <a:pt x="0" y="177"/>
                    <a:pt x="0" y="177"/>
                    <a:pt x="0" y="177"/>
                  </a:cubicBezTo>
                  <a:lnTo>
                    <a:pt x="0" y="109"/>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68" name="Freeform 1032"/>
            <p:cNvSpPr>
              <a:spLocks/>
            </p:cNvSpPr>
            <p:nvPr/>
          </p:nvSpPr>
          <p:spPr bwMode="auto">
            <a:xfrm>
              <a:off x="3189" y="1895"/>
              <a:ext cx="90" cy="49"/>
            </a:xfrm>
            <a:custGeom>
              <a:avLst/>
              <a:gdLst>
                <a:gd name="T0" fmla="*/ 90 w 90"/>
                <a:gd name="T1" fmla="*/ 0 h 49"/>
                <a:gd name="T2" fmla="*/ 7 w 90"/>
                <a:gd name="T3" fmla="*/ 49 h 49"/>
                <a:gd name="T4" fmla="*/ 0 w 90"/>
                <a:gd name="T5" fmla="*/ 35 h 49"/>
                <a:gd name="T6" fmla="*/ 90 w 90"/>
                <a:gd name="T7" fmla="*/ 0 h 49"/>
                <a:gd name="T8" fmla="*/ 0 60000 65536"/>
                <a:gd name="T9" fmla="*/ 0 60000 65536"/>
                <a:gd name="T10" fmla="*/ 0 60000 65536"/>
                <a:gd name="T11" fmla="*/ 0 60000 65536"/>
                <a:gd name="T12" fmla="*/ 0 w 90"/>
                <a:gd name="T13" fmla="*/ 0 h 49"/>
                <a:gd name="T14" fmla="*/ 90 w 90"/>
                <a:gd name="T15" fmla="*/ 49 h 49"/>
              </a:gdLst>
              <a:ahLst/>
              <a:cxnLst>
                <a:cxn ang="T8">
                  <a:pos x="T0" y="T1"/>
                </a:cxn>
                <a:cxn ang="T9">
                  <a:pos x="T2" y="T3"/>
                </a:cxn>
                <a:cxn ang="T10">
                  <a:pos x="T4" y="T5"/>
                </a:cxn>
                <a:cxn ang="T11">
                  <a:pos x="T6" y="T7"/>
                </a:cxn>
              </a:cxnLst>
              <a:rect l="T12" t="T13" r="T14" b="T15"/>
              <a:pathLst>
                <a:path w="90" h="49">
                  <a:moveTo>
                    <a:pt x="90" y="0"/>
                  </a:moveTo>
                  <a:lnTo>
                    <a:pt x="7" y="49"/>
                  </a:lnTo>
                  <a:lnTo>
                    <a:pt x="0" y="35"/>
                  </a:lnTo>
                  <a:lnTo>
                    <a:pt x="9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69" name="Freeform 1033"/>
            <p:cNvSpPr>
              <a:spLocks/>
            </p:cNvSpPr>
            <p:nvPr/>
          </p:nvSpPr>
          <p:spPr bwMode="auto">
            <a:xfrm>
              <a:off x="3184" y="1895"/>
              <a:ext cx="95" cy="35"/>
            </a:xfrm>
            <a:custGeom>
              <a:avLst/>
              <a:gdLst>
                <a:gd name="T0" fmla="*/ 95 w 95"/>
                <a:gd name="T1" fmla="*/ 0 h 35"/>
                <a:gd name="T2" fmla="*/ 5 w 95"/>
                <a:gd name="T3" fmla="*/ 35 h 35"/>
                <a:gd name="T4" fmla="*/ 0 w 95"/>
                <a:gd name="T5" fmla="*/ 21 h 35"/>
                <a:gd name="T6" fmla="*/ 95 w 95"/>
                <a:gd name="T7" fmla="*/ 0 h 35"/>
                <a:gd name="T8" fmla="*/ 0 60000 65536"/>
                <a:gd name="T9" fmla="*/ 0 60000 65536"/>
                <a:gd name="T10" fmla="*/ 0 60000 65536"/>
                <a:gd name="T11" fmla="*/ 0 60000 65536"/>
                <a:gd name="T12" fmla="*/ 0 w 95"/>
                <a:gd name="T13" fmla="*/ 0 h 35"/>
                <a:gd name="T14" fmla="*/ 95 w 95"/>
                <a:gd name="T15" fmla="*/ 35 h 35"/>
              </a:gdLst>
              <a:ahLst/>
              <a:cxnLst>
                <a:cxn ang="T8">
                  <a:pos x="T0" y="T1"/>
                </a:cxn>
                <a:cxn ang="T9">
                  <a:pos x="T2" y="T3"/>
                </a:cxn>
                <a:cxn ang="T10">
                  <a:pos x="T4" y="T5"/>
                </a:cxn>
                <a:cxn ang="T11">
                  <a:pos x="T6" y="T7"/>
                </a:cxn>
              </a:cxnLst>
              <a:rect l="T12" t="T13" r="T14" b="T15"/>
              <a:pathLst>
                <a:path w="95" h="35">
                  <a:moveTo>
                    <a:pt x="95" y="0"/>
                  </a:moveTo>
                  <a:lnTo>
                    <a:pt x="5" y="35"/>
                  </a:lnTo>
                  <a:lnTo>
                    <a:pt x="0" y="21"/>
                  </a:lnTo>
                  <a:lnTo>
                    <a:pt x="9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70" name="Freeform 1034"/>
            <p:cNvSpPr>
              <a:spLocks/>
            </p:cNvSpPr>
            <p:nvPr/>
          </p:nvSpPr>
          <p:spPr bwMode="auto">
            <a:xfrm>
              <a:off x="2931" y="1767"/>
              <a:ext cx="204" cy="161"/>
            </a:xfrm>
            <a:custGeom>
              <a:avLst/>
              <a:gdLst>
                <a:gd name="T0" fmla="*/ 204 w 204"/>
                <a:gd name="T1" fmla="*/ 0 h 161"/>
                <a:gd name="T2" fmla="*/ 204 w 204"/>
                <a:gd name="T3" fmla="*/ 161 h 161"/>
                <a:gd name="T4" fmla="*/ 0 w 204"/>
                <a:gd name="T5" fmla="*/ 161 h 161"/>
                <a:gd name="T6" fmla="*/ 0 w 204"/>
                <a:gd name="T7" fmla="*/ 135 h 161"/>
                <a:gd name="T8" fmla="*/ 0 w 204"/>
                <a:gd name="T9" fmla="*/ 123 h 161"/>
                <a:gd name="T10" fmla="*/ 0 w 204"/>
                <a:gd name="T11" fmla="*/ 97 h 161"/>
                <a:gd name="T12" fmla="*/ 0 w 204"/>
                <a:gd name="T13" fmla="*/ 85 h 161"/>
                <a:gd name="T14" fmla="*/ 0 w 204"/>
                <a:gd name="T15" fmla="*/ 59 h 161"/>
                <a:gd name="T16" fmla="*/ 0 w 204"/>
                <a:gd name="T17" fmla="*/ 45 h 161"/>
                <a:gd name="T18" fmla="*/ 0 w 204"/>
                <a:gd name="T19" fmla="*/ 19 h 161"/>
                <a:gd name="T20" fmla="*/ 0 w 204"/>
                <a:gd name="T21" fmla="*/ 7 h 161"/>
                <a:gd name="T22" fmla="*/ 0 w 204"/>
                <a:gd name="T23" fmla="*/ 0 h 161"/>
                <a:gd name="T24" fmla="*/ 204 w 204"/>
                <a:gd name="T25" fmla="*/ 0 h 1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4"/>
                <a:gd name="T40" fmla="*/ 0 h 161"/>
                <a:gd name="T41" fmla="*/ 204 w 204"/>
                <a:gd name="T42" fmla="*/ 161 h 1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4" h="161">
                  <a:moveTo>
                    <a:pt x="204" y="0"/>
                  </a:moveTo>
                  <a:lnTo>
                    <a:pt x="204" y="161"/>
                  </a:lnTo>
                  <a:lnTo>
                    <a:pt x="0" y="161"/>
                  </a:lnTo>
                  <a:lnTo>
                    <a:pt x="0" y="135"/>
                  </a:lnTo>
                  <a:lnTo>
                    <a:pt x="0" y="123"/>
                  </a:lnTo>
                  <a:lnTo>
                    <a:pt x="0" y="97"/>
                  </a:lnTo>
                  <a:lnTo>
                    <a:pt x="0" y="85"/>
                  </a:lnTo>
                  <a:lnTo>
                    <a:pt x="0" y="59"/>
                  </a:lnTo>
                  <a:lnTo>
                    <a:pt x="0" y="45"/>
                  </a:lnTo>
                  <a:lnTo>
                    <a:pt x="0" y="19"/>
                  </a:lnTo>
                  <a:lnTo>
                    <a:pt x="0" y="7"/>
                  </a:lnTo>
                  <a:lnTo>
                    <a:pt x="0" y="0"/>
                  </a:lnTo>
                  <a:lnTo>
                    <a:pt x="204"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71" name="Freeform 1035"/>
            <p:cNvSpPr>
              <a:spLocks/>
            </p:cNvSpPr>
            <p:nvPr/>
          </p:nvSpPr>
          <p:spPr bwMode="auto">
            <a:xfrm>
              <a:off x="2931" y="1606"/>
              <a:ext cx="204" cy="161"/>
            </a:xfrm>
            <a:custGeom>
              <a:avLst/>
              <a:gdLst>
                <a:gd name="T0" fmla="*/ 204 w 204"/>
                <a:gd name="T1" fmla="*/ 0 h 161"/>
                <a:gd name="T2" fmla="*/ 204 w 204"/>
                <a:gd name="T3" fmla="*/ 161 h 161"/>
                <a:gd name="T4" fmla="*/ 0 w 204"/>
                <a:gd name="T5" fmla="*/ 161 h 161"/>
                <a:gd name="T6" fmla="*/ 0 w 204"/>
                <a:gd name="T7" fmla="*/ 142 h 161"/>
                <a:gd name="T8" fmla="*/ 0 w 204"/>
                <a:gd name="T9" fmla="*/ 130 h 161"/>
                <a:gd name="T10" fmla="*/ 0 w 204"/>
                <a:gd name="T11" fmla="*/ 104 h 161"/>
                <a:gd name="T12" fmla="*/ 0 w 204"/>
                <a:gd name="T13" fmla="*/ 90 h 161"/>
                <a:gd name="T14" fmla="*/ 0 w 204"/>
                <a:gd name="T15" fmla="*/ 64 h 161"/>
                <a:gd name="T16" fmla="*/ 0 w 204"/>
                <a:gd name="T17" fmla="*/ 52 h 161"/>
                <a:gd name="T18" fmla="*/ 0 w 204"/>
                <a:gd name="T19" fmla="*/ 26 h 161"/>
                <a:gd name="T20" fmla="*/ 0 w 204"/>
                <a:gd name="T21" fmla="*/ 15 h 161"/>
                <a:gd name="T22" fmla="*/ 0 w 204"/>
                <a:gd name="T23" fmla="*/ 0 h 161"/>
                <a:gd name="T24" fmla="*/ 204 w 204"/>
                <a:gd name="T25" fmla="*/ 0 h 16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04"/>
                <a:gd name="T40" fmla="*/ 0 h 161"/>
                <a:gd name="T41" fmla="*/ 204 w 204"/>
                <a:gd name="T42" fmla="*/ 161 h 16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04" h="161">
                  <a:moveTo>
                    <a:pt x="204" y="0"/>
                  </a:moveTo>
                  <a:lnTo>
                    <a:pt x="204" y="161"/>
                  </a:lnTo>
                  <a:lnTo>
                    <a:pt x="0" y="161"/>
                  </a:lnTo>
                  <a:lnTo>
                    <a:pt x="0" y="142"/>
                  </a:lnTo>
                  <a:lnTo>
                    <a:pt x="0" y="130"/>
                  </a:lnTo>
                  <a:lnTo>
                    <a:pt x="0" y="104"/>
                  </a:lnTo>
                  <a:lnTo>
                    <a:pt x="0" y="90"/>
                  </a:lnTo>
                  <a:lnTo>
                    <a:pt x="0" y="64"/>
                  </a:lnTo>
                  <a:lnTo>
                    <a:pt x="0" y="52"/>
                  </a:lnTo>
                  <a:lnTo>
                    <a:pt x="0" y="26"/>
                  </a:lnTo>
                  <a:lnTo>
                    <a:pt x="0" y="15"/>
                  </a:lnTo>
                  <a:lnTo>
                    <a:pt x="0" y="0"/>
                  </a:lnTo>
                  <a:lnTo>
                    <a:pt x="204"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72" name="Freeform 1036"/>
            <p:cNvSpPr>
              <a:spLocks/>
            </p:cNvSpPr>
            <p:nvPr/>
          </p:nvSpPr>
          <p:spPr bwMode="auto">
            <a:xfrm>
              <a:off x="2830" y="1767"/>
              <a:ext cx="101" cy="161"/>
            </a:xfrm>
            <a:custGeom>
              <a:avLst/>
              <a:gdLst>
                <a:gd name="T0" fmla="*/ 49 w 101"/>
                <a:gd name="T1" fmla="*/ 0 h 161"/>
                <a:gd name="T2" fmla="*/ 61 w 101"/>
                <a:gd name="T3" fmla="*/ 0 h 161"/>
                <a:gd name="T4" fmla="*/ 101 w 101"/>
                <a:gd name="T5" fmla="*/ 0 h 161"/>
                <a:gd name="T6" fmla="*/ 101 w 101"/>
                <a:gd name="T7" fmla="*/ 7 h 161"/>
                <a:gd name="T8" fmla="*/ 101 w 101"/>
                <a:gd name="T9" fmla="*/ 19 h 161"/>
                <a:gd name="T10" fmla="*/ 101 w 101"/>
                <a:gd name="T11" fmla="*/ 45 h 161"/>
                <a:gd name="T12" fmla="*/ 101 w 101"/>
                <a:gd name="T13" fmla="*/ 59 h 161"/>
                <a:gd name="T14" fmla="*/ 101 w 101"/>
                <a:gd name="T15" fmla="*/ 85 h 161"/>
                <a:gd name="T16" fmla="*/ 101 w 101"/>
                <a:gd name="T17" fmla="*/ 97 h 161"/>
                <a:gd name="T18" fmla="*/ 101 w 101"/>
                <a:gd name="T19" fmla="*/ 123 h 161"/>
                <a:gd name="T20" fmla="*/ 101 w 101"/>
                <a:gd name="T21" fmla="*/ 135 h 161"/>
                <a:gd name="T22" fmla="*/ 101 w 101"/>
                <a:gd name="T23" fmla="*/ 161 h 161"/>
                <a:gd name="T24" fmla="*/ 101 w 101"/>
                <a:gd name="T25" fmla="*/ 161 h 161"/>
                <a:gd name="T26" fmla="*/ 99 w 101"/>
                <a:gd name="T27" fmla="*/ 161 h 161"/>
                <a:gd name="T28" fmla="*/ 92 w 101"/>
                <a:gd name="T29" fmla="*/ 158 h 161"/>
                <a:gd name="T30" fmla="*/ 80 w 101"/>
                <a:gd name="T31" fmla="*/ 156 h 161"/>
                <a:gd name="T32" fmla="*/ 66 w 101"/>
                <a:gd name="T33" fmla="*/ 154 h 161"/>
                <a:gd name="T34" fmla="*/ 49 w 101"/>
                <a:gd name="T35" fmla="*/ 154 h 161"/>
                <a:gd name="T36" fmla="*/ 33 w 101"/>
                <a:gd name="T37" fmla="*/ 154 h 161"/>
                <a:gd name="T38" fmla="*/ 19 w 101"/>
                <a:gd name="T39" fmla="*/ 156 h 161"/>
                <a:gd name="T40" fmla="*/ 7 w 101"/>
                <a:gd name="T41" fmla="*/ 158 h 161"/>
                <a:gd name="T42" fmla="*/ 0 w 101"/>
                <a:gd name="T43" fmla="*/ 161 h 161"/>
                <a:gd name="T44" fmla="*/ 0 w 101"/>
                <a:gd name="T45" fmla="*/ 161 h 161"/>
                <a:gd name="T46" fmla="*/ 0 w 101"/>
                <a:gd name="T47" fmla="*/ 161 h 161"/>
                <a:gd name="T48" fmla="*/ 0 w 101"/>
                <a:gd name="T49" fmla="*/ 149 h 161"/>
                <a:gd name="T50" fmla="*/ 0 w 101"/>
                <a:gd name="T51" fmla="*/ 135 h 161"/>
                <a:gd name="T52" fmla="*/ 0 w 101"/>
                <a:gd name="T53" fmla="*/ 109 h 161"/>
                <a:gd name="T54" fmla="*/ 0 w 101"/>
                <a:gd name="T55" fmla="*/ 97 h 161"/>
                <a:gd name="T56" fmla="*/ 0 w 101"/>
                <a:gd name="T57" fmla="*/ 71 h 161"/>
                <a:gd name="T58" fmla="*/ 0 w 101"/>
                <a:gd name="T59" fmla="*/ 59 h 161"/>
                <a:gd name="T60" fmla="*/ 0 w 101"/>
                <a:gd name="T61" fmla="*/ 33 h 161"/>
                <a:gd name="T62" fmla="*/ 0 w 101"/>
                <a:gd name="T63" fmla="*/ 19 h 161"/>
                <a:gd name="T64" fmla="*/ 0 w 101"/>
                <a:gd name="T65" fmla="*/ 0 h 161"/>
                <a:gd name="T66" fmla="*/ 12 w 101"/>
                <a:gd name="T67" fmla="*/ 0 h 161"/>
                <a:gd name="T68" fmla="*/ 35 w 101"/>
                <a:gd name="T69" fmla="*/ 0 h 161"/>
                <a:gd name="T70" fmla="*/ 49 w 101"/>
                <a:gd name="T71" fmla="*/ 0 h 16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
                <a:gd name="T109" fmla="*/ 0 h 161"/>
                <a:gd name="T110" fmla="*/ 101 w 101"/>
                <a:gd name="T111" fmla="*/ 161 h 16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 h="161">
                  <a:moveTo>
                    <a:pt x="49" y="0"/>
                  </a:moveTo>
                  <a:lnTo>
                    <a:pt x="61" y="0"/>
                  </a:lnTo>
                  <a:lnTo>
                    <a:pt x="101" y="0"/>
                  </a:lnTo>
                  <a:lnTo>
                    <a:pt x="101" y="7"/>
                  </a:lnTo>
                  <a:lnTo>
                    <a:pt x="101" y="19"/>
                  </a:lnTo>
                  <a:lnTo>
                    <a:pt x="101" y="45"/>
                  </a:lnTo>
                  <a:lnTo>
                    <a:pt x="101" y="59"/>
                  </a:lnTo>
                  <a:lnTo>
                    <a:pt x="101" y="85"/>
                  </a:lnTo>
                  <a:lnTo>
                    <a:pt x="101" y="97"/>
                  </a:lnTo>
                  <a:lnTo>
                    <a:pt x="101" y="123"/>
                  </a:lnTo>
                  <a:lnTo>
                    <a:pt x="101" y="135"/>
                  </a:lnTo>
                  <a:lnTo>
                    <a:pt x="101" y="161"/>
                  </a:lnTo>
                  <a:lnTo>
                    <a:pt x="99" y="161"/>
                  </a:lnTo>
                  <a:lnTo>
                    <a:pt x="92" y="158"/>
                  </a:lnTo>
                  <a:lnTo>
                    <a:pt x="80" y="156"/>
                  </a:lnTo>
                  <a:lnTo>
                    <a:pt x="66" y="154"/>
                  </a:lnTo>
                  <a:lnTo>
                    <a:pt x="49" y="154"/>
                  </a:lnTo>
                  <a:lnTo>
                    <a:pt x="33" y="154"/>
                  </a:lnTo>
                  <a:lnTo>
                    <a:pt x="19" y="156"/>
                  </a:lnTo>
                  <a:lnTo>
                    <a:pt x="7" y="158"/>
                  </a:lnTo>
                  <a:lnTo>
                    <a:pt x="0" y="161"/>
                  </a:lnTo>
                  <a:lnTo>
                    <a:pt x="0" y="149"/>
                  </a:lnTo>
                  <a:lnTo>
                    <a:pt x="0" y="135"/>
                  </a:lnTo>
                  <a:lnTo>
                    <a:pt x="0" y="109"/>
                  </a:lnTo>
                  <a:lnTo>
                    <a:pt x="0" y="97"/>
                  </a:lnTo>
                  <a:lnTo>
                    <a:pt x="0" y="71"/>
                  </a:lnTo>
                  <a:lnTo>
                    <a:pt x="0" y="59"/>
                  </a:lnTo>
                  <a:lnTo>
                    <a:pt x="0" y="33"/>
                  </a:lnTo>
                  <a:lnTo>
                    <a:pt x="0" y="19"/>
                  </a:lnTo>
                  <a:lnTo>
                    <a:pt x="0" y="0"/>
                  </a:lnTo>
                  <a:lnTo>
                    <a:pt x="12" y="0"/>
                  </a:lnTo>
                  <a:lnTo>
                    <a:pt x="35" y="0"/>
                  </a:lnTo>
                  <a:lnTo>
                    <a:pt x="49"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73" name="Freeform 1037"/>
            <p:cNvSpPr>
              <a:spLocks/>
            </p:cNvSpPr>
            <p:nvPr/>
          </p:nvSpPr>
          <p:spPr bwMode="auto">
            <a:xfrm>
              <a:off x="2830" y="1606"/>
              <a:ext cx="101" cy="161"/>
            </a:xfrm>
            <a:custGeom>
              <a:avLst/>
              <a:gdLst>
                <a:gd name="T0" fmla="*/ 634 w 43"/>
                <a:gd name="T1" fmla="*/ 2136 h 68"/>
                <a:gd name="T2" fmla="*/ 453 w 43"/>
                <a:gd name="T3" fmla="*/ 2136 h 68"/>
                <a:gd name="T4" fmla="*/ 155 w 43"/>
                <a:gd name="T5" fmla="*/ 2136 h 68"/>
                <a:gd name="T6" fmla="*/ 0 w 43"/>
                <a:gd name="T7" fmla="*/ 2136 h 68"/>
                <a:gd name="T8" fmla="*/ 0 w 43"/>
                <a:gd name="T9" fmla="*/ 2046 h 68"/>
                <a:gd name="T10" fmla="*/ 0 w 43"/>
                <a:gd name="T11" fmla="*/ 1885 h 68"/>
                <a:gd name="T12" fmla="*/ 0 w 43"/>
                <a:gd name="T13" fmla="*/ 1541 h 68"/>
                <a:gd name="T14" fmla="*/ 0 w 43"/>
                <a:gd name="T15" fmla="*/ 1378 h 68"/>
                <a:gd name="T16" fmla="*/ 0 w 43"/>
                <a:gd name="T17" fmla="*/ 1037 h 68"/>
                <a:gd name="T18" fmla="*/ 0 w 43"/>
                <a:gd name="T19" fmla="*/ 852 h 68"/>
                <a:gd name="T20" fmla="*/ 0 w 43"/>
                <a:gd name="T21" fmla="*/ 504 h 68"/>
                <a:gd name="T22" fmla="*/ 0 w 43"/>
                <a:gd name="T23" fmla="*/ 348 h 68"/>
                <a:gd name="T24" fmla="*/ 0 w 43"/>
                <a:gd name="T25" fmla="*/ 0 h 68"/>
                <a:gd name="T26" fmla="*/ 28 w 43"/>
                <a:gd name="T27" fmla="*/ 0 h 68"/>
                <a:gd name="T28" fmla="*/ 634 w 43"/>
                <a:gd name="T29" fmla="*/ 118 h 68"/>
                <a:gd name="T30" fmla="*/ 1219 w 43"/>
                <a:gd name="T31" fmla="*/ 28 h 68"/>
                <a:gd name="T32" fmla="*/ 1285 w 43"/>
                <a:gd name="T33" fmla="*/ 0 h 68"/>
                <a:gd name="T34" fmla="*/ 1285 w 43"/>
                <a:gd name="T35" fmla="*/ 0 h 68"/>
                <a:gd name="T36" fmla="*/ 1308 w 43"/>
                <a:gd name="T37" fmla="*/ 0 h 68"/>
                <a:gd name="T38" fmla="*/ 1308 w 43"/>
                <a:gd name="T39" fmla="*/ 185 h 68"/>
                <a:gd name="T40" fmla="*/ 1308 w 43"/>
                <a:gd name="T41" fmla="*/ 348 h 68"/>
                <a:gd name="T42" fmla="*/ 1308 w 43"/>
                <a:gd name="T43" fmla="*/ 689 h 68"/>
                <a:gd name="T44" fmla="*/ 1308 w 43"/>
                <a:gd name="T45" fmla="*/ 852 h 68"/>
                <a:gd name="T46" fmla="*/ 1308 w 43"/>
                <a:gd name="T47" fmla="*/ 1193 h 68"/>
                <a:gd name="T48" fmla="*/ 1308 w 43"/>
                <a:gd name="T49" fmla="*/ 1378 h 68"/>
                <a:gd name="T50" fmla="*/ 1308 w 43"/>
                <a:gd name="T51" fmla="*/ 1726 h 68"/>
                <a:gd name="T52" fmla="*/ 1308 w 43"/>
                <a:gd name="T53" fmla="*/ 1885 h 68"/>
                <a:gd name="T54" fmla="*/ 1308 w 43"/>
                <a:gd name="T55" fmla="*/ 2136 h 68"/>
                <a:gd name="T56" fmla="*/ 789 w 43"/>
                <a:gd name="T57" fmla="*/ 2136 h 68"/>
                <a:gd name="T58" fmla="*/ 634 w 43"/>
                <a:gd name="T59" fmla="*/ 2136 h 6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3"/>
                <a:gd name="T91" fmla="*/ 0 h 68"/>
                <a:gd name="T92" fmla="*/ 43 w 43"/>
                <a:gd name="T93" fmla="*/ 68 h 6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3" h="68">
                  <a:moveTo>
                    <a:pt x="21" y="68"/>
                  </a:moveTo>
                  <a:cubicBezTo>
                    <a:pt x="15" y="68"/>
                    <a:pt x="15" y="68"/>
                    <a:pt x="15" y="68"/>
                  </a:cubicBezTo>
                  <a:cubicBezTo>
                    <a:pt x="5" y="68"/>
                    <a:pt x="5" y="68"/>
                    <a:pt x="5" y="68"/>
                  </a:cubicBezTo>
                  <a:cubicBezTo>
                    <a:pt x="0" y="68"/>
                    <a:pt x="0" y="68"/>
                    <a:pt x="0" y="68"/>
                  </a:cubicBezTo>
                  <a:cubicBezTo>
                    <a:pt x="0" y="65"/>
                    <a:pt x="0" y="65"/>
                    <a:pt x="0" y="65"/>
                  </a:cubicBezTo>
                  <a:cubicBezTo>
                    <a:pt x="0" y="60"/>
                    <a:pt x="0" y="60"/>
                    <a:pt x="0" y="60"/>
                  </a:cubicBezTo>
                  <a:cubicBezTo>
                    <a:pt x="0" y="49"/>
                    <a:pt x="0" y="49"/>
                    <a:pt x="0" y="49"/>
                  </a:cubicBezTo>
                  <a:cubicBezTo>
                    <a:pt x="0" y="44"/>
                    <a:pt x="0" y="44"/>
                    <a:pt x="0" y="44"/>
                  </a:cubicBezTo>
                  <a:cubicBezTo>
                    <a:pt x="0" y="33"/>
                    <a:pt x="0" y="33"/>
                    <a:pt x="0" y="33"/>
                  </a:cubicBezTo>
                  <a:cubicBezTo>
                    <a:pt x="0" y="27"/>
                    <a:pt x="0" y="27"/>
                    <a:pt x="0" y="27"/>
                  </a:cubicBezTo>
                  <a:cubicBezTo>
                    <a:pt x="0" y="16"/>
                    <a:pt x="0" y="16"/>
                    <a:pt x="0" y="16"/>
                  </a:cubicBezTo>
                  <a:cubicBezTo>
                    <a:pt x="0" y="11"/>
                    <a:pt x="0" y="11"/>
                    <a:pt x="0" y="11"/>
                  </a:cubicBezTo>
                  <a:cubicBezTo>
                    <a:pt x="0" y="0"/>
                    <a:pt x="0" y="0"/>
                    <a:pt x="0" y="0"/>
                  </a:cubicBezTo>
                  <a:cubicBezTo>
                    <a:pt x="1" y="0"/>
                    <a:pt x="1" y="0"/>
                    <a:pt x="1" y="0"/>
                  </a:cubicBezTo>
                  <a:cubicBezTo>
                    <a:pt x="7" y="3"/>
                    <a:pt x="14" y="4"/>
                    <a:pt x="21" y="4"/>
                  </a:cubicBezTo>
                  <a:cubicBezTo>
                    <a:pt x="28" y="4"/>
                    <a:pt x="34" y="3"/>
                    <a:pt x="40" y="1"/>
                  </a:cubicBezTo>
                  <a:cubicBezTo>
                    <a:pt x="42" y="0"/>
                    <a:pt x="42" y="0"/>
                    <a:pt x="42" y="0"/>
                  </a:cubicBezTo>
                  <a:cubicBezTo>
                    <a:pt x="42" y="0"/>
                    <a:pt x="42" y="0"/>
                    <a:pt x="42" y="0"/>
                  </a:cubicBezTo>
                  <a:cubicBezTo>
                    <a:pt x="43" y="0"/>
                    <a:pt x="43" y="0"/>
                    <a:pt x="43" y="0"/>
                  </a:cubicBezTo>
                  <a:cubicBezTo>
                    <a:pt x="43" y="6"/>
                    <a:pt x="43" y="6"/>
                    <a:pt x="43" y="6"/>
                  </a:cubicBezTo>
                  <a:cubicBezTo>
                    <a:pt x="43" y="11"/>
                    <a:pt x="43" y="11"/>
                    <a:pt x="43" y="11"/>
                  </a:cubicBezTo>
                  <a:cubicBezTo>
                    <a:pt x="43" y="22"/>
                    <a:pt x="43" y="22"/>
                    <a:pt x="43" y="22"/>
                  </a:cubicBezTo>
                  <a:cubicBezTo>
                    <a:pt x="43" y="27"/>
                    <a:pt x="43" y="27"/>
                    <a:pt x="43" y="27"/>
                  </a:cubicBezTo>
                  <a:cubicBezTo>
                    <a:pt x="43" y="38"/>
                    <a:pt x="43" y="38"/>
                    <a:pt x="43" y="38"/>
                  </a:cubicBezTo>
                  <a:cubicBezTo>
                    <a:pt x="43" y="44"/>
                    <a:pt x="43" y="44"/>
                    <a:pt x="43" y="44"/>
                  </a:cubicBezTo>
                  <a:cubicBezTo>
                    <a:pt x="43" y="55"/>
                    <a:pt x="43" y="55"/>
                    <a:pt x="43" y="55"/>
                  </a:cubicBezTo>
                  <a:cubicBezTo>
                    <a:pt x="43" y="60"/>
                    <a:pt x="43" y="60"/>
                    <a:pt x="43" y="60"/>
                  </a:cubicBezTo>
                  <a:cubicBezTo>
                    <a:pt x="43" y="68"/>
                    <a:pt x="43" y="68"/>
                    <a:pt x="43" y="68"/>
                  </a:cubicBezTo>
                  <a:cubicBezTo>
                    <a:pt x="26" y="68"/>
                    <a:pt x="26" y="68"/>
                    <a:pt x="26" y="68"/>
                  </a:cubicBezTo>
                  <a:lnTo>
                    <a:pt x="21" y="68"/>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74" name="Freeform 1038"/>
            <p:cNvSpPr>
              <a:spLocks/>
            </p:cNvSpPr>
            <p:nvPr/>
          </p:nvSpPr>
          <p:spPr bwMode="auto">
            <a:xfrm>
              <a:off x="2627" y="1767"/>
              <a:ext cx="203" cy="161"/>
            </a:xfrm>
            <a:custGeom>
              <a:avLst/>
              <a:gdLst>
                <a:gd name="T0" fmla="*/ 2670 w 86"/>
                <a:gd name="T1" fmla="*/ 1979 h 68"/>
                <a:gd name="T2" fmla="*/ 2670 w 86"/>
                <a:gd name="T3" fmla="*/ 2136 h 68"/>
                <a:gd name="T4" fmla="*/ 0 w 86"/>
                <a:gd name="T5" fmla="*/ 2136 h 68"/>
                <a:gd name="T6" fmla="*/ 0 w 86"/>
                <a:gd name="T7" fmla="*/ 2136 h 68"/>
                <a:gd name="T8" fmla="*/ 0 w 86"/>
                <a:gd name="T9" fmla="*/ 1290 h 68"/>
                <a:gd name="T10" fmla="*/ 0 w 86"/>
                <a:gd name="T11" fmla="*/ 942 h 68"/>
                <a:gd name="T12" fmla="*/ 0 w 86"/>
                <a:gd name="T13" fmla="*/ 0 h 68"/>
                <a:gd name="T14" fmla="*/ 2486 w 86"/>
                <a:gd name="T15" fmla="*/ 0 h 68"/>
                <a:gd name="T16" fmla="*/ 2670 w 86"/>
                <a:gd name="T17" fmla="*/ 0 h 68"/>
                <a:gd name="T18" fmla="*/ 2670 w 86"/>
                <a:gd name="T19" fmla="*/ 253 h 68"/>
                <a:gd name="T20" fmla="*/ 2670 w 86"/>
                <a:gd name="T21" fmla="*/ 438 h 68"/>
                <a:gd name="T22" fmla="*/ 2670 w 86"/>
                <a:gd name="T23" fmla="*/ 784 h 68"/>
                <a:gd name="T24" fmla="*/ 2670 w 86"/>
                <a:gd name="T25" fmla="*/ 942 h 68"/>
                <a:gd name="T26" fmla="*/ 2670 w 86"/>
                <a:gd name="T27" fmla="*/ 1290 h 68"/>
                <a:gd name="T28" fmla="*/ 2670 w 86"/>
                <a:gd name="T29" fmla="*/ 1447 h 68"/>
                <a:gd name="T30" fmla="*/ 2670 w 86"/>
                <a:gd name="T31" fmla="*/ 1795 h 68"/>
                <a:gd name="T32" fmla="*/ 2670 w 86"/>
                <a:gd name="T33" fmla="*/ 1979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68"/>
                <a:gd name="T53" fmla="*/ 86 w 86"/>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68">
                  <a:moveTo>
                    <a:pt x="86" y="63"/>
                  </a:moveTo>
                  <a:cubicBezTo>
                    <a:pt x="86" y="68"/>
                    <a:pt x="86" y="68"/>
                    <a:pt x="86" y="68"/>
                  </a:cubicBezTo>
                  <a:cubicBezTo>
                    <a:pt x="0" y="68"/>
                    <a:pt x="0" y="68"/>
                    <a:pt x="0" y="68"/>
                  </a:cubicBezTo>
                  <a:cubicBezTo>
                    <a:pt x="0" y="68"/>
                    <a:pt x="0" y="68"/>
                    <a:pt x="0" y="68"/>
                  </a:cubicBezTo>
                  <a:cubicBezTo>
                    <a:pt x="0" y="59"/>
                    <a:pt x="0" y="50"/>
                    <a:pt x="0" y="41"/>
                  </a:cubicBezTo>
                  <a:cubicBezTo>
                    <a:pt x="0" y="37"/>
                    <a:pt x="0" y="34"/>
                    <a:pt x="0" y="30"/>
                  </a:cubicBezTo>
                  <a:cubicBezTo>
                    <a:pt x="0" y="20"/>
                    <a:pt x="0" y="10"/>
                    <a:pt x="0" y="0"/>
                  </a:cubicBezTo>
                  <a:cubicBezTo>
                    <a:pt x="80" y="0"/>
                    <a:pt x="80" y="0"/>
                    <a:pt x="80" y="0"/>
                  </a:cubicBezTo>
                  <a:cubicBezTo>
                    <a:pt x="86" y="0"/>
                    <a:pt x="86" y="0"/>
                    <a:pt x="86" y="0"/>
                  </a:cubicBezTo>
                  <a:cubicBezTo>
                    <a:pt x="86" y="8"/>
                    <a:pt x="86" y="8"/>
                    <a:pt x="86" y="8"/>
                  </a:cubicBezTo>
                  <a:cubicBezTo>
                    <a:pt x="86" y="14"/>
                    <a:pt x="86" y="14"/>
                    <a:pt x="86" y="14"/>
                  </a:cubicBezTo>
                  <a:cubicBezTo>
                    <a:pt x="86" y="25"/>
                    <a:pt x="86" y="25"/>
                    <a:pt x="86" y="25"/>
                  </a:cubicBezTo>
                  <a:cubicBezTo>
                    <a:pt x="86" y="30"/>
                    <a:pt x="86" y="30"/>
                    <a:pt x="86" y="30"/>
                  </a:cubicBezTo>
                  <a:cubicBezTo>
                    <a:pt x="86" y="41"/>
                    <a:pt x="86" y="41"/>
                    <a:pt x="86" y="41"/>
                  </a:cubicBezTo>
                  <a:cubicBezTo>
                    <a:pt x="86" y="46"/>
                    <a:pt x="86" y="46"/>
                    <a:pt x="86" y="46"/>
                  </a:cubicBezTo>
                  <a:cubicBezTo>
                    <a:pt x="86" y="57"/>
                    <a:pt x="86" y="57"/>
                    <a:pt x="86" y="57"/>
                  </a:cubicBezTo>
                  <a:lnTo>
                    <a:pt x="86" y="63"/>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75" name="Freeform 1039"/>
            <p:cNvSpPr>
              <a:spLocks/>
            </p:cNvSpPr>
            <p:nvPr/>
          </p:nvSpPr>
          <p:spPr bwMode="auto">
            <a:xfrm>
              <a:off x="2627" y="1606"/>
              <a:ext cx="203" cy="161"/>
            </a:xfrm>
            <a:custGeom>
              <a:avLst/>
              <a:gdLst>
                <a:gd name="T0" fmla="*/ 2670 w 86"/>
                <a:gd name="T1" fmla="*/ 2046 h 68"/>
                <a:gd name="T2" fmla="*/ 2670 w 86"/>
                <a:gd name="T3" fmla="*/ 2136 h 68"/>
                <a:gd name="T4" fmla="*/ 2486 w 86"/>
                <a:gd name="T5" fmla="*/ 2136 h 68"/>
                <a:gd name="T6" fmla="*/ 0 w 86"/>
                <a:gd name="T7" fmla="*/ 2136 h 68"/>
                <a:gd name="T8" fmla="*/ 0 w 86"/>
                <a:gd name="T9" fmla="*/ 1193 h 68"/>
                <a:gd name="T10" fmla="*/ 0 w 86"/>
                <a:gd name="T11" fmla="*/ 852 h 68"/>
                <a:gd name="T12" fmla="*/ 0 w 86"/>
                <a:gd name="T13" fmla="*/ 28 h 68"/>
                <a:gd name="T14" fmla="*/ 0 w 86"/>
                <a:gd name="T15" fmla="*/ 0 h 68"/>
                <a:gd name="T16" fmla="*/ 2670 w 86"/>
                <a:gd name="T17" fmla="*/ 0 h 68"/>
                <a:gd name="T18" fmla="*/ 2670 w 86"/>
                <a:gd name="T19" fmla="*/ 348 h 68"/>
                <a:gd name="T20" fmla="*/ 2670 w 86"/>
                <a:gd name="T21" fmla="*/ 504 h 68"/>
                <a:gd name="T22" fmla="*/ 2670 w 86"/>
                <a:gd name="T23" fmla="*/ 852 h 68"/>
                <a:gd name="T24" fmla="*/ 2670 w 86"/>
                <a:gd name="T25" fmla="*/ 1037 h 68"/>
                <a:gd name="T26" fmla="*/ 2670 w 86"/>
                <a:gd name="T27" fmla="*/ 1378 h 68"/>
                <a:gd name="T28" fmla="*/ 2670 w 86"/>
                <a:gd name="T29" fmla="*/ 1541 h 68"/>
                <a:gd name="T30" fmla="*/ 2670 w 86"/>
                <a:gd name="T31" fmla="*/ 1885 h 68"/>
                <a:gd name="T32" fmla="*/ 2670 w 86"/>
                <a:gd name="T33" fmla="*/ 2046 h 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6"/>
                <a:gd name="T52" fmla="*/ 0 h 68"/>
                <a:gd name="T53" fmla="*/ 86 w 86"/>
                <a:gd name="T54" fmla="*/ 68 h 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6" h="68">
                  <a:moveTo>
                    <a:pt x="86" y="65"/>
                  </a:moveTo>
                  <a:cubicBezTo>
                    <a:pt x="86" y="68"/>
                    <a:pt x="86" y="68"/>
                    <a:pt x="86" y="68"/>
                  </a:cubicBezTo>
                  <a:cubicBezTo>
                    <a:pt x="80" y="68"/>
                    <a:pt x="80" y="68"/>
                    <a:pt x="80" y="68"/>
                  </a:cubicBezTo>
                  <a:cubicBezTo>
                    <a:pt x="0" y="68"/>
                    <a:pt x="0" y="68"/>
                    <a:pt x="0" y="68"/>
                  </a:cubicBezTo>
                  <a:cubicBezTo>
                    <a:pt x="0" y="58"/>
                    <a:pt x="0" y="48"/>
                    <a:pt x="0" y="38"/>
                  </a:cubicBezTo>
                  <a:cubicBezTo>
                    <a:pt x="0" y="35"/>
                    <a:pt x="0" y="31"/>
                    <a:pt x="0" y="27"/>
                  </a:cubicBezTo>
                  <a:cubicBezTo>
                    <a:pt x="0" y="18"/>
                    <a:pt x="0" y="10"/>
                    <a:pt x="0" y="1"/>
                  </a:cubicBezTo>
                  <a:cubicBezTo>
                    <a:pt x="0" y="0"/>
                    <a:pt x="0" y="0"/>
                    <a:pt x="0" y="0"/>
                  </a:cubicBezTo>
                  <a:cubicBezTo>
                    <a:pt x="86" y="0"/>
                    <a:pt x="86" y="0"/>
                    <a:pt x="86" y="0"/>
                  </a:cubicBezTo>
                  <a:cubicBezTo>
                    <a:pt x="86" y="11"/>
                    <a:pt x="86" y="11"/>
                    <a:pt x="86" y="11"/>
                  </a:cubicBezTo>
                  <a:cubicBezTo>
                    <a:pt x="86" y="16"/>
                    <a:pt x="86" y="16"/>
                    <a:pt x="86" y="16"/>
                  </a:cubicBezTo>
                  <a:cubicBezTo>
                    <a:pt x="86" y="27"/>
                    <a:pt x="86" y="27"/>
                    <a:pt x="86" y="27"/>
                  </a:cubicBezTo>
                  <a:cubicBezTo>
                    <a:pt x="86" y="33"/>
                    <a:pt x="86" y="33"/>
                    <a:pt x="86" y="33"/>
                  </a:cubicBezTo>
                  <a:cubicBezTo>
                    <a:pt x="86" y="44"/>
                    <a:pt x="86" y="44"/>
                    <a:pt x="86" y="44"/>
                  </a:cubicBezTo>
                  <a:cubicBezTo>
                    <a:pt x="86" y="49"/>
                    <a:pt x="86" y="49"/>
                    <a:pt x="86" y="49"/>
                  </a:cubicBezTo>
                  <a:cubicBezTo>
                    <a:pt x="86" y="60"/>
                    <a:pt x="86" y="60"/>
                    <a:pt x="86" y="60"/>
                  </a:cubicBezTo>
                  <a:lnTo>
                    <a:pt x="86" y="65"/>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76" name="Freeform 1040"/>
            <p:cNvSpPr>
              <a:spLocks/>
            </p:cNvSpPr>
            <p:nvPr/>
          </p:nvSpPr>
          <p:spPr bwMode="auto">
            <a:xfrm>
              <a:off x="2334" y="1838"/>
              <a:ext cx="293" cy="26"/>
            </a:xfrm>
            <a:custGeom>
              <a:avLst/>
              <a:gdLst>
                <a:gd name="T0" fmla="*/ 3863 w 124"/>
                <a:gd name="T1" fmla="*/ 0 h 11"/>
                <a:gd name="T2" fmla="*/ 3863 w 124"/>
                <a:gd name="T3" fmla="*/ 340 h 11"/>
                <a:gd name="T4" fmla="*/ 0 w 124"/>
                <a:gd name="T5" fmla="*/ 340 h 11"/>
                <a:gd name="T6" fmla="*/ 0 w 124"/>
                <a:gd name="T7" fmla="*/ 340 h 11"/>
                <a:gd name="T8" fmla="*/ 0 w 124"/>
                <a:gd name="T9" fmla="*/ 0 h 11"/>
                <a:gd name="T10" fmla="*/ 184 w 124"/>
                <a:gd name="T11" fmla="*/ 0 h 11"/>
                <a:gd name="T12" fmla="*/ 503 w 124"/>
                <a:gd name="T13" fmla="*/ 0 h 11"/>
                <a:gd name="T14" fmla="*/ 688 w 124"/>
                <a:gd name="T15" fmla="*/ 0 h 11"/>
                <a:gd name="T16" fmla="*/ 1004 w 124"/>
                <a:gd name="T17" fmla="*/ 0 h 11"/>
                <a:gd name="T18" fmla="*/ 1189 w 124"/>
                <a:gd name="T19" fmla="*/ 0 h 11"/>
                <a:gd name="T20" fmla="*/ 1529 w 124"/>
                <a:gd name="T21" fmla="*/ 0 h 11"/>
                <a:gd name="T22" fmla="*/ 1687 w 124"/>
                <a:gd name="T23" fmla="*/ 0 h 11"/>
                <a:gd name="T24" fmla="*/ 2032 w 124"/>
                <a:gd name="T25" fmla="*/ 0 h 11"/>
                <a:gd name="T26" fmla="*/ 2179 w 124"/>
                <a:gd name="T27" fmla="*/ 0 h 11"/>
                <a:gd name="T28" fmla="*/ 2519 w 124"/>
                <a:gd name="T29" fmla="*/ 0 h 11"/>
                <a:gd name="T30" fmla="*/ 2680 w 124"/>
                <a:gd name="T31" fmla="*/ 0 h 11"/>
                <a:gd name="T32" fmla="*/ 3020 w 124"/>
                <a:gd name="T33" fmla="*/ 0 h 11"/>
                <a:gd name="T34" fmla="*/ 3176 w 124"/>
                <a:gd name="T35" fmla="*/ 0 h 11"/>
                <a:gd name="T36" fmla="*/ 3523 w 124"/>
                <a:gd name="T37" fmla="*/ 0 h 11"/>
                <a:gd name="T38" fmla="*/ 3679 w 124"/>
                <a:gd name="T39" fmla="*/ 0 h 11"/>
                <a:gd name="T40" fmla="*/ 3863 w 124"/>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11"/>
                <a:gd name="T65" fmla="*/ 124 w 124"/>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11">
                  <a:moveTo>
                    <a:pt x="124" y="0"/>
                  </a:moveTo>
                  <a:cubicBezTo>
                    <a:pt x="124" y="4"/>
                    <a:pt x="124" y="7"/>
                    <a:pt x="124" y="11"/>
                  </a:cubicBezTo>
                  <a:cubicBezTo>
                    <a:pt x="0" y="11"/>
                    <a:pt x="0" y="11"/>
                    <a:pt x="0" y="11"/>
                  </a:cubicBezTo>
                  <a:cubicBezTo>
                    <a:pt x="0" y="11"/>
                    <a:pt x="0" y="11"/>
                    <a:pt x="0" y="11"/>
                  </a:cubicBezTo>
                  <a:cubicBezTo>
                    <a:pt x="0" y="7"/>
                    <a:pt x="0" y="4"/>
                    <a:pt x="0" y="0"/>
                  </a:cubicBezTo>
                  <a:cubicBezTo>
                    <a:pt x="6" y="0"/>
                    <a:pt x="6" y="0"/>
                    <a:pt x="6" y="0"/>
                  </a:cubicBezTo>
                  <a:cubicBezTo>
                    <a:pt x="16" y="0"/>
                    <a:pt x="16" y="0"/>
                    <a:pt x="16" y="0"/>
                  </a:cubicBezTo>
                  <a:cubicBezTo>
                    <a:pt x="22" y="0"/>
                    <a:pt x="22" y="0"/>
                    <a:pt x="22" y="0"/>
                  </a:cubicBezTo>
                  <a:cubicBezTo>
                    <a:pt x="32" y="0"/>
                    <a:pt x="32" y="0"/>
                    <a:pt x="32" y="0"/>
                  </a:cubicBezTo>
                  <a:cubicBezTo>
                    <a:pt x="38" y="0"/>
                    <a:pt x="38" y="0"/>
                    <a:pt x="38" y="0"/>
                  </a:cubicBezTo>
                  <a:cubicBezTo>
                    <a:pt x="49" y="0"/>
                    <a:pt x="49" y="0"/>
                    <a:pt x="49" y="0"/>
                  </a:cubicBezTo>
                  <a:cubicBezTo>
                    <a:pt x="54" y="0"/>
                    <a:pt x="54" y="0"/>
                    <a:pt x="54" y="0"/>
                  </a:cubicBezTo>
                  <a:cubicBezTo>
                    <a:pt x="65" y="0"/>
                    <a:pt x="65" y="0"/>
                    <a:pt x="65" y="0"/>
                  </a:cubicBezTo>
                  <a:cubicBezTo>
                    <a:pt x="70" y="0"/>
                    <a:pt x="70" y="0"/>
                    <a:pt x="70" y="0"/>
                  </a:cubicBezTo>
                  <a:cubicBezTo>
                    <a:pt x="81" y="0"/>
                    <a:pt x="81" y="0"/>
                    <a:pt x="81" y="0"/>
                  </a:cubicBezTo>
                  <a:cubicBezTo>
                    <a:pt x="86" y="0"/>
                    <a:pt x="86" y="0"/>
                    <a:pt x="86" y="0"/>
                  </a:cubicBezTo>
                  <a:cubicBezTo>
                    <a:pt x="97" y="0"/>
                    <a:pt x="97" y="0"/>
                    <a:pt x="97" y="0"/>
                  </a:cubicBezTo>
                  <a:cubicBezTo>
                    <a:pt x="102" y="0"/>
                    <a:pt x="102" y="0"/>
                    <a:pt x="102" y="0"/>
                  </a:cubicBezTo>
                  <a:cubicBezTo>
                    <a:pt x="113" y="0"/>
                    <a:pt x="113" y="0"/>
                    <a:pt x="113" y="0"/>
                  </a:cubicBezTo>
                  <a:cubicBezTo>
                    <a:pt x="118" y="0"/>
                    <a:pt x="118" y="0"/>
                    <a:pt x="118" y="0"/>
                  </a:cubicBezTo>
                  <a:lnTo>
                    <a:pt x="124"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77" name="Freeform 1041"/>
            <p:cNvSpPr>
              <a:spLocks/>
            </p:cNvSpPr>
            <p:nvPr/>
          </p:nvSpPr>
          <p:spPr bwMode="auto">
            <a:xfrm>
              <a:off x="2334" y="1696"/>
              <a:ext cx="293" cy="142"/>
            </a:xfrm>
            <a:custGeom>
              <a:avLst/>
              <a:gdLst>
                <a:gd name="T0" fmla="*/ 0 w 124"/>
                <a:gd name="T1" fmla="*/ 942 h 60"/>
                <a:gd name="T2" fmla="*/ 0 w 124"/>
                <a:gd name="T3" fmla="*/ 757 h 60"/>
                <a:gd name="T4" fmla="*/ 0 w 124"/>
                <a:gd name="T5" fmla="*/ 0 h 60"/>
                <a:gd name="T6" fmla="*/ 184 w 124"/>
                <a:gd name="T7" fmla="*/ 0 h 60"/>
                <a:gd name="T8" fmla="*/ 503 w 124"/>
                <a:gd name="T9" fmla="*/ 0 h 60"/>
                <a:gd name="T10" fmla="*/ 688 w 124"/>
                <a:gd name="T11" fmla="*/ 0 h 60"/>
                <a:gd name="T12" fmla="*/ 1004 w 124"/>
                <a:gd name="T13" fmla="*/ 0 h 60"/>
                <a:gd name="T14" fmla="*/ 1189 w 124"/>
                <a:gd name="T15" fmla="*/ 0 h 60"/>
                <a:gd name="T16" fmla="*/ 1529 w 124"/>
                <a:gd name="T17" fmla="*/ 0 h 60"/>
                <a:gd name="T18" fmla="*/ 1687 w 124"/>
                <a:gd name="T19" fmla="*/ 0 h 60"/>
                <a:gd name="T20" fmla="*/ 2032 w 124"/>
                <a:gd name="T21" fmla="*/ 0 h 60"/>
                <a:gd name="T22" fmla="*/ 2179 w 124"/>
                <a:gd name="T23" fmla="*/ 0 h 60"/>
                <a:gd name="T24" fmla="*/ 2519 w 124"/>
                <a:gd name="T25" fmla="*/ 0 h 60"/>
                <a:gd name="T26" fmla="*/ 2680 w 124"/>
                <a:gd name="T27" fmla="*/ 0 h 60"/>
                <a:gd name="T28" fmla="*/ 3020 w 124"/>
                <a:gd name="T29" fmla="*/ 0 h 60"/>
                <a:gd name="T30" fmla="*/ 3176 w 124"/>
                <a:gd name="T31" fmla="*/ 0 h 60"/>
                <a:gd name="T32" fmla="*/ 3523 w 124"/>
                <a:gd name="T33" fmla="*/ 0 h 60"/>
                <a:gd name="T34" fmla="*/ 3679 w 124"/>
                <a:gd name="T35" fmla="*/ 0 h 60"/>
                <a:gd name="T36" fmla="*/ 3863 w 124"/>
                <a:gd name="T37" fmla="*/ 0 h 60"/>
                <a:gd name="T38" fmla="*/ 3863 w 124"/>
                <a:gd name="T39" fmla="*/ 942 h 60"/>
                <a:gd name="T40" fmla="*/ 3863 w 124"/>
                <a:gd name="T41" fmla="*/ 1882 h 60"/>
                <a:gd name="T42" fmla="*/ 3679 w 124"/>
                <a:gd name="T43" fmla="*/ 1882 h 60"/>
                <a:gd name="T44" fmla="*/ 3523 w 124"/>
                <a:gd name="T45" fmla="*/ 1882 h 60"/>
                <a:gd name="T46" fmla="*/ 3176 w 124"/>
                <a:gd name="T47" fmla="*/ 1882 h 60"/>
                <a:gd name="T48" fmla="*/ 3020 w 124"/>
                <a:gd name="T49" fmla="*/ 1882 h 60"/>
                <a:gd name="T50" fmla="*/ 2680 w 124"/>
                <a:gd name="T51" fmla="*/ 1882 h 60"/>
                <a:gd name="T52" fmla="*/ 2519 w 124"/>
                <a:gd name="T53" fmla="*/ 1882 h 60"/>
                <a:gd name="T54" fmla="*/ 2179 w 124"/>
                <a:gd name="T55" fmla="*/ 1882 h 60"/>
                <a:gd name="T56" fmla="*/ 2032 w 124"/>
                <a:gd name="T57" fmla="*/ 1882 h 60"/>
                <a:gd name="T58" fmla="*/ 1687 w 124"/>
                <a:gd name="T59" fmla="*/ 1882 h 60"/>
                <a:gd name="T60" fmla="*/ 1529 w 124"/>
                <a:gd name="T61" fmla="*/ 1882 h 60"/>
                <a:gd name="T62" fmla="*/ 1189 w 124"/>
                <a:gd name="T63" fmla="*/ 1882 h 60"/>
                <a:gd name="T64" fmla="*/ 1004 w 124"/>
                <a:gd name="T65" fmla="*/ 1882 h 60"/>
                <a:gd name="T66" fmla="*/ 688 w 124"/>
                <a:gd name="T67" fmla="*/ 1882 h 60"/>
                <a:gd name="T68" fmla="*/ 503 w 124"/>
                <a:gd name="T69" fmla="*/ 1882 h 60"/>
                <a:gd name="T70" fmla="*/ 184 w 124"/>
                <a:gd name="T71" fmla="*/ 1882 h 60"/>
                <a:gd name="T72" fmla="*/ 0 w 124"/>
                <a:gd name="T73" fmla="*/ 1882 h 60"/>
                <a:gd name="T74" fmla="*/ 0 w 124"/>
                <a:gd name="T75" fmla="*/ 1127 h 60"/>
                <a:gd name="T76" fmla="*/ 0 w 124"/>
                <a:gd name="T77" fmla="*/ 942 h 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4"/>
                <a:gd name="T118" fmla="*/ 0 h 60"/>
                <a:gd name="T119" fmla="*/ 124 w 124"/>
                <a:gd name="T120" fmla="*/ 60 h 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4" h="60">
                  <a:moveTo>
                    <a:pt x="0" y="30"/>
                  </a:moveTo>
                  <a:cubicBezTo>
                    <a:pt x="0" y="24"/>
                    <a:pt x="0" y="24"/>
                    <a:pt x="0" y="24"/>
                  </a:cubicBezTo>
                  <a:cubicBezTo>
                    <a:pt x="0" y="16"/>
                    <a:pt x="0" y="8"/>
                    <a:pt x="0" y="0"/>
                  </a:cubicBezTo>
                  <a:cubicBezTo>
                    <a:pt x="6" y="0"/>
                    <a:pt x="6" y="0"/>
                    <a:pt x="6" y="0"/>
                  </a:cubicBezTo>
                  <a:cubicBezTo>
                    <a:pt x="16" y="0"/>
                    <a:pt x="16" y="0"/>
                    <a:pt x="16" y="0"/>
                  </a:cubicBezTo>
                  <a:cubicBezTo>
                    <a:pt x="22" y="0"/>
                    <a:pt x="22" y="0"/>
                    <a:pt x="22" y="0"/>
                  </a:cubicBezTo>
                  <a:cubicBezTo>
                    <a:pt x="32" y="0"/>
                    <a:pt x="32" y="0"/>
                    <a:pt x="32" y="0"/>
                  </a:cubicBezTo>
                  <a:cubicBezTo>
                    <a:pt x="38" y="0"/>
                    <a:pt x="38" y="0"/>
                    <a:pt x="38" y="0"/>
                  </a:cubicBezTo>
                  <a:cubicBezTo>
                    <a:pt x="49" y="0"/>
                    <a:pt x="49" y="0"/>
                    <a:pt x="49" y="0"/>
                  </a:cubicBezTo>
                  <a:cubicBezTo>
                    <a:pt x="54" y="0"/>
                    <a:pt x="54" y="0"/>
                    <a:pt x="54" y="0"/>
                  </a:cubicBezTo>
                  <a:cubicBezTo>
                    <a:pt x="65" y="0"/>
                    <a:pt x="65" y="0"/>
                    <a:pt x="65" y="0"/>
                  </a:cubicBezTo>
                  <a:cubicBezTo>
                    <a:pt x="70" y="0"/>
                    <a:pt x="70" y="0"/>
                    <a:pt x="70" y="0"/>
                  </a:cubicBezTo>
                  <a:cubicBezTo>
                    <a:pt x="81" y="0"/>
                    <a:pt x="81" y="0"/>
                    <a:pt x="81" y="0"/>
                  </a:cubicBezTo>
                  <a:cubicBezTo>
                    <a:pt x="86" y="0"/>
                    <a:pt x="86" y="0"/>
                    <a:pt x="86" y="0"/>
                  </a:cubicBezTo>
                  <a:cubicBezTo>
                    <a:pt x="97" y="0"/>
                    <a:pt x="97" y="0"/>
                    <a:pt x="97" y="0"/>
                  </a:cubicBezTo>
                  <a:cubicBezTo>
                    <a:pt x="102" y="0"/>
                    <a:pt x="102" y="0"/>
                    <a:pt x="102" y="0"/>
                  </a:cubicBezTo>
                  <a:cubicBezTo>
                    <a:pt x="113" y="0"/>
                    <a:pt x="113" y="0"/>
                    <a:pt x="113" y="0"/>
                  </a:cubicBezTo>
                  <a:cubicBezTo>
                    <a:pt x="118" y="0"/>
                    <a:pt x="118" y="0"/>
                    <a:pt x="118" y="0"/>
                  </a:cubicBezTo>
                  <a:cubicBezTo>
                    <a:pt x="124" y="0"/>
                    <a:pt x="124" y="0"/>
                    <a:pt x="124" y="0"/>
                  </a:cubicBezTo>
                  <a:cubicBezTo>
                    <a:pt x="124" y="10"/>
                    <a:pt x="124" y="20"/>
                    <a:pt x="124" y="30"/>
                  </a:cubicBezTo>
                  <a:cubicBezTo>
                    <a:pt x="124" y="40"/>
                    <a:pt x="124" y="50"/>
                    <a:pt x="124" y="60"/>
                  </a:cubicBezTo>
                  <a:cubicBezTo>
                    <a:pt x="118" y="60"/>
                    <a:pt x="118" y="60"/>
                    <a:pt x="118" y="60"/>
                  </a:cubicBezTo>
                  <a:cubicBezTo>
                    <a:pt x="113" y="60"/>
                    <a:pt x="113" y="60"/>
                    <a:pt x="113" y="60"/>
                  </a:cubicBezTo>
                  <a:cubicBezTo>
                    <a:pt x="102" y="60"/>
                    <a:pt x="102" y="60"/>
                    <a:pt x="102" y="60"/>
                  </a:cubicBezTo>
                  <a:cubicBezTo>
                    <a:pt x="97" y="60"/>
                    <a:pt x="97" y="60"/>
                    <a:pt x="97" y="60"/>
                  </a:cubicBezTo>
                  <a:cubicBezTo>
                    <a:pt x="86" y="60"/>
                    <a:pt x="86" y="60"/>
                    <a:pt x="86" y="60"/>
                  </a:cubicBezTo>
                  <a:cubicBezTo>
                    <a:pt x="81" y="60"/>
                    <a:pt x="81" y="60"/>
                    <a:pt x="81" y="60"/>
                  </a:cubicBezTo>
                  <a:cubicBezTo>
                    <a:pt x="70" y="60"/>
                    <a:pt x="70" y="60"/>
                    <a:pt x="70" y="60"/>
                  </a:cubicBezTo>
                  <a:cubicBezTo>
                    <a:pt x="65" y="60"/>
                    <a:pt x="65" y="60"/>
                    <a:pt x="65" y="60"/>
                  </a:cubicBezTo>
                  <a:cubicBezTo>
                    <a:pt x="54" y="60"/>
                    <a:pt x="54" y="60"/>
                    <a:pt x="54" y="60"/>
                  </a:cubicBezTo>
                  <a:cubicBezTo>
                    <a:pt x="49" y="60"/>
                    <a:pt x="49" y="60"/>
                    <a:pt x="49" y="60"/>
                  </a:cubicBezTo>
                  <a:cubicBezTo>
                    <a:pt x="38" y="60"/>
                    <a:pt x="38" y="60"/>
                    <a:pt x="38" y="60"/>
                  </a:cubicBezTo>
                  <a:cubicBezTo>
                    <a:pt x="32" y="60"/>
                    <a:pt x="32" y="60"/>
                    <a:pt x="32" y="60"/>
                  </a:cubicBezTo>
                  <a:cubicBezTo>
                    <a:pt x="22" y="60"/>
                    <a:pt x="22" y="60"/>
                    <a:pt x="22" y="60"/>
                  </a:cubicBezTo>
                  <a:cubicBezTo>
                    <a:pt x="16" y="60"/>
                    <a:pt x="16" y="60"/>
                    <a:pt x="16" y="60"/>
                  </a:cubicBezTo>
                  <a:cubicBezTo>
                    <a:pt x="6" y="60"/>
                    <a:pt x="6" y="60"/>
                    <a:pt x="6" y="60"/>
                  </a:cubicBezTo>
                  <a:cubicBezTo>
                    <a:pt x="0" y="60"/>
                    <a:pt x="0" y="60"/>
                    <a:pt x="0" y="60"/>
                  </a:cubicBezTo>
                  <a:cubicBezTo>
                    <a:pt x="0" y="52"/>
                    <a:pt x="0" y="44"/>
                    <a:pt x="0" y="36"/>
                  </a:cubicBezTo>
                  <a:lnTo>
                    <a:pt x="0" y="3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78" name="Freeform 1042"/>
            <p:cNvSpPr>
              <a:spLocks/>
            </p:cNvSpPr>
            <p:nvPr/>
          </p:nvSpPr>
          <p:spPr bwMode="auto">
            <a:xfrm>
              <a:off x="2334" y="1670"/>
              <a:ext cx="293" cy="26"/>
            </a:xfrm>
            <a:custGeom>
              <a:avLst/>
              <a:gdLst>
                <a:gd name="T0" fmla="*/ 3863 w 124"/>
                <a:gd name="T1" fmla="*/ 0 h 11"/>
                <a:gd name="T2" fmla="*/ 3863 w 124"/>
                <a:gd name="T3" fmla="*/ 340 h 11"/>
                <a:gd name="T4" fmla="*/ 3679 w 124"/>
                <a:gd name="T5" fmla="*/ 340 h 11"/>
                <a:gd name="T6" fmla="*/ 3523 w 124"/>
                <a:gd name="T7" fmla="*/ 340 h 11"/>
                <a:gd name="T8" fmla="*/ 3176 w 124"/>
                <a:gd name="T9" fmla="*/ 340 h 11"/>
                <a:gd name="T10" fmla="*/ 3020 w 124"/>
                <a:gd name="T11" fmla="*/ 340 h 11"/>
                <a:gd name="T12" fmla="*/ 2680 w 124"/>
                <a:gd name="T13" fmla="*/ 340 h 11"/>
                <a:gd name="T14" fmla="*/ 2519 w 124"/>
                <a:gd name="T15" fmla="*/ 340 h 11"/>
                <a:gd name="T16" fmla="*/ 2179 w 124"/>
                <a:gd name="T17" fmla="*/ 340 h 11"/>
                <a:gd name="T18" fmla="*/ 2032 w 124"/>
                <a:gd name="T19" fmla="*/ 340 h 11"/>
                <a:gd name="T20" fmla="*/ 1687 w 124"/>
                <a:gd name="T21" fmla="*/ 340 h 11"/>
                <a:gd name="T22" fmla="*/ 1529 w 124"/>
                <a:gd name="T23" fmla="*/ 340 h 11"/>
                <a:gd name="T24" fmla="*/ 1189 w 124"/>
                <a:gd name="T25" fmla="*/ 340 h 11"/>
                <a:gd name="T26" fmla="*/ 1004 w 124"/>
                <a:gd name="T27" fmla="*/ 340 h 11"/>
                <a:gd name="T28" fmla="*/ 688 w 124"/>
                <a:gd name="T29" fmla="*/ 340 h 11"/>
                <a:gd name="T30" fmla="*/ 503 w 124"/>
                <a:gd name="T31" fmla="*/ 340 h 11"/>
                <a:gd name="T32" fmla="*/ 184 w 124"/>
                <a:gd name="T33" fmla="*/ 340 h 11"/>
                <a:gd name="T34" fmla="*/ 0 w 124"/>
                <a:gd name="T35" fmla="*/ 340 h 11"/>
                <a:gd name="T36" fmla="*/ 0 w 124"/>
                <a:gd name="T37" fmla="*/ 28 h 11"/>
                <a:gd name="T38" fmla="*/ 0 w 124"/>
                <a:gd name="T39" fmla="*/ 0 h 11"/>
                <a:gd name="T40" fmla="*/ 3863 w 124"/>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4"/>
                <a:gd name="T64" fmla="*/ 0 h 11"/>
                <a:gd name="T65" fmla="*/ 124 w 124"/>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4" h="11">
                  <a:moveTo>
                    <a:pt x="124" y="0"/>
                  </a:moveTo>
                  <a:cubicBezTo>
                    <a:pt x="124" y="4"/>
                    <a:pt x="124" y="8"/>
                    <a:pt x="124" y="11"/>
                  </a:cubicBezTo>
                  <a:cubicBezTo>
                    <a:pt x="118" y="11"/>
                    <a:pt x="118" y="11"/>
                    <a:pt x="118" y="11"/>
                  </a:cubicBezTo>
                  <a:cubicBezTo>
                    <a:pt x="113" y="11"/>
                    <a:pt x="113" y="11"/>
                    <a:pt x="113" y="11"/>
                  </a:cubicBezTo>
                  <a:cubicBezTo>
                    <a:pt x="102" y="11"/>
                    <a:pt x="102" y="11"/>
                    <a:pt x="102" y="11"/>
                  </a:cubicBezTo>
                  <a:cubicBezTo>
                    <a:pt x="97" y="11"/>
                    <a:pt x="97" y="11"/>
                    <a:pt x="97" y="11"/>
                  </a:cubicBezTo>
                  <a:cubicBezTo>
                    <a:pt x="86" y="11"/>
                    <a:pt x="86" y="11"/>
                    <a:pt x="86" y="11"/>
                  </a:cubicBezTo>
                  <a:cubicBezTo>
                    <a:pt x="81" y="11"/>
                    <a:pt x="81" y="11"/>
                    <a:pt x="81" y="11"/>
                  </a:cubicBezTo>
                  <a:cubicBezTo>
                    <a:pt x="70" y="11"/>
                    <a:pt x="70" y="11"/>
                    <a:pt x="70" y="11"/>
                  </a:cubicBezTo>
                  <a:cubicBezTo>
                    <a:pt x="65" y="11"/>
                    <a:pt x="65" y="11"/>
                    <a:pt x="65" y="11"/>
                  </a:cubicBezTo>
                  <a:cubicBezTo>
                    <a:pt x="54" y="11"/>
                    <a:pt x="54" y="11"/>
                    <a:pt x="54" y="11"/>
                  </a:cubicBezTo>
                  <a:cubicBezTo>
                    <a:pt x="49" y="11"/>
                    <a:pt x="49" y="11"/>
                    <a:pt x="49" y="11"/>
                  </a:cubicBezTo>
                  <a:cubicBezTo>
                    <a:pt x="38" y="11"/>
                    <a:pt x="38" y="11"/>
                    <a:pt x="38" y="11"/>
                  </a:cubicBezTo>
                  <a:cubicBezTo>
                    <a:pt x="32" y="11"/>
                    <a:pt x="32" y="11"/>
                    <a:pt x="32" y="11"/>
                  </a:cubicBezTo>
                  <a:cubicBezTo>
                    <a:pt x="22" y="11"/>
                    <a:pt x="22" y="11"/>
                    <a:pt x="22" y="11"/>
                  </a:cubicBezTo>
                  <a:cubicBezTo>
                    <a:pt x="16" y="11"/>
                    <a:pt x="16" y="11"/>
                    <a:pt x="16" y="11"/>
                  </a:cubicBezTo>
                  <a:cubicBezTo>
                    <a:pt x="6" y="11"/>
                    <a:pt x="6" y="11"/>
                    <a:pt x="6" y="11"/>
                  </a:cubicBezTo>
                  <a:cubicBezTo>
                    <a:pt x="0" y="11"/>
                    <a:pt x="0" y="11"/>
                    <a:pt x="0" y="11"/>
                  </a:cubicBezTo>
                  <a:cubicBezTo>
                    <a:pt x="0" y="8"/>
                    <a:pt x="0" y="4"/>
                    <a:pt x="0" y="1"/>
                  </a:cubicBezTo>
                  <a:cubicBezTo>
                    <a:pt x="0" y="0"/>
                    <a:pt x="0" y="0"/>
                    <a:pt x="0" y="0"/>
                  </a:cubicBezTo>
                  <a:lnTo>
                    <a:pt x="124"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79" name="Freeform 1043"/>
            <p:cNvSpPr>
              <a:spLocks/>
            </p:cNvSpPr>
            <p:nvPr/>
          </p:nvSpPr>
          <p:spPr bwMode="auto">
            <a:xfrm>
              <a:off x="2308" y="1838"/>
              <a:ext cx="26" cy="26"/>
            </a:xfrm>
            <a:custGeom>
              <a:avLst/>
              <a:gdLst>
                <a:gd name="T0" fmla="*/ 340 w 11"/>
                <a:gd name="T1" fmla="*/ 340 h 11"/>
                <a:gd name="T2" fmla="*/ 340 w 11"/>
                <a:gd name="T3" fmla="*/ 340 h 11"/>
                <a:gd name="T4" fmla="*/ 0 w 11"/>
                <a:gd name="T5" fmla="*/ 0 h 11"/>
                <a:gd name="T6" fmla="*/ 340 w 11"/>
                <a:gd name="T7" fmla="*/ 0 h 11"/>
                <a:gd name="T8" fmla="*/ 340 w 11"/>
                <a:gd name="T9" fmla="*/ 340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11"/>
                  </a:moveTo>
                  <a:cubicBezTo>
                    <a:pt x="11" y="11"/>
                    <a:pt x="11" y="11"/>
                    <a:pt x="11" y="11"/>
                  </a:cubicBezTo>
                  <a:cubicBezTo>
                    <a:pt x="0" y="0"/>
                    <a:pt x="0" y="0"/>
                    <a:pt x="0" y="0"/>
                  </a:cubicBezTo>
                  <a:cubicBezTo>
                    <a:pt x="11" y="0"/>
                    <a:pt x="11" y="0"/>
                    <a:pt x="11" y="0"/>
                  </a:cubicBezTo>
                  <a:cubicBezTo>
                    <a:pt x="11" y="4"/>
                    <a:pt x="11" y="7"/>
                    <a:pt x="11" y="11"/>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80" name="Freeform 1044"/>
            <p:cNvSpPr>
              <a:spLocks/>
            </p:cNvSpPr>
            <p:nvPr/>
          </p:nvSpPr>
          <p:spPr bwMode="auto">
            <a:xfrm>
              <a:off x="2308" y="1767"/>
              <a:ext cx="26" cy="71"/>
            </a:xfrm>
            <a:custGeom>
              <a:avLst/>
              <a:gdLst>
                <a:gd name="T0" fmla="*/ 340 w 11"/>
                <a:gd name="T1" fmla="*/ 185 h 30"/>
                <a:gd name="T2" fmla="*/ 340 w 11"/>
                <a:gd name="T3" fmla="*/ 942 h 30"/>
                <a:gd name="T4" fmla="*/ 0 w 11"/>
                <a:gd name="T5" fmla="*/ 942 h 30"/>
                <a:gd name="T6" fmla="*/ 0 w 11"/>
                <a:gd name="T7" fmla="*/ 942 h 30"/>
                <a:gd name="T8" fmla="*/ 0 w 11"/>
                <a:gd name="T9" fmla="*/ 0 h 30"/>
                <a:gd name="T10" fmla="*/ 340 w 11"/>
                <a:gd name="T11" fmla="*/ 0 h 30"/>
                <a:gd name="T12" fmla="*/ 340 w 11"/>
                <a:gd name="T13" fmla="*/ 185 h 30"/>
                <a:gd name="T14" fmla="*/ 0 60000 65536"/>
                <a:gd name="T15" fmla="*/ 0 60000 65536"/>
                <a:gd name="T16" fmla="*/ 0 60000 65536"/>
                <a:gd name="T17" fmla="*/ 0 60000 65536"/>
                <a:gd name="T18" fmla="*/ 0 60000 65536"/>
                <a:gd name="T19" fmla="*/ 0 60000 65536"/>
                <a:gd name="T20" fmla="*/ 0 60000 65536"/>
                <a:gd name="T21" fmla="*/ 0 w 11"/>
                <a:gd name="T22" fmla="*/ 0 h 30"/>
                <a:gd name="T23" fmla="*/ 11 w 1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0">
                  <a:moveTo>
                    <a:pt x="11" y="6"/>
                  </a:moveTo>
                  <a:cubicBezTo>
                    <a:pt x="11" y="14"/>
                    <a:pt x="11" y="22"/>
                    <a:pt x="11" y="30"/>
                  </a:cubicBezTo>
                  <a:cubicBezTo>
                    <a:pt x="0" y="30"/>
                    <a:pt x="0" y="30"/>
                    <a:pt x="0" y="30"/>
                  </a:cubicBezTo>
                  <a:cubicBezTo>
                    <a:pt x="0" y="30"/>
                    <a:pt x="0" y="30"/>
                    <a:pt x="0" y="30"/>
                  </a:cubicBezTo>
                  <a:cubicBezTo>
                    <a:pt x="0" y="20"/>
                    <a:pt x="0" y="10"/>
                    <a:pt x="0" y="0"/>
                  </a:cubicBezTo>
                  <a:cubicBezTo>
                    <a:pt x="11" y="0"/>
                    <a:pt x="11" y="0"/>
                    <a:pt x="11" y="0"/>
                  </a:cubicBezTo>
                  <a:lnTo>
                    <a:pt x="11" y="6"/>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81" name="Freeform 1045"/>
            <p:cNvSpPr>
              <a:spLocks/>
            </p:cNvSpPr>
            <p:nvPr/>
          </p:nvSpPr>
          <p:spPr bwMode="auto">
            <a:xfrm>
              <a:off x="2308" y="1696"/>
              <a:ext cx="26" cy="71"/>
            </a:xfrm>
            <a:custGeom>
              <a:avLst/>
              <a:gdLst>
                <a:gd name="T0" fmla="*/ 340 w 11"/>
                <a:gd name="T1" fmla="*/ 757 h 30"/>
                <a:gd name="T2" fmla="*/ 340 w 11"/>
                <a:gd name="T3" fmla="*/ 942 h 30"/>
                <a:gd name="T4" fmla="*/ 0 w 11"/>
                <a:gd name="T5" fmla="*/ 942 h 30"/>
                <a:gd name="T6" fmla="*/ 0 w 11"/>
                <a:gd name="T7" fmla="*/ 0 h 30"/>
                <a:gd name="T8" fmla="*/ 0 w 11"/>
                <a:gd name="T9" fmla="*/ 0 h 30"/>
                <a:gd name="T10" fmla="*/ 340 w 11"/>
                <a:gd name="T11" fmla="*/ 0 h 30"/>
                <a:gd name="T12" fmla="*/ 340 w 11"/>
                <a:gd name="T13" fmla="*/ 757 h 30"/>
                <a:gd name="T14" fmla="*/ 0 60000 65536"/>
                <a:gd name="T15" fmla="*/ 0 60000 65536"/>
                <a:gd name="T16" fmla="*/ 0 60000 65536"/>
                <a:gd name="T17" fmla="*/ 0 60000 65536"/>
                <a:gd name="T18" fmla="*/ 0 60000 65536"/>
                <a:gd name="T19" fmla="*/ 0 60000 65536"/>
                <a:gd name="T20" fmla="*/ 0 60000 65536"/>
                <a:gd name="T21" fmla="*/ 0 w 11"/>
                <a:gd name="T22" fmla="*/ 0 h 30"/>
                <a:gd name="T23" fmla="*/ 11 w 1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 h="30">
                  <a:moveTo>
                    <a:pt x="11" y="24"/>
                  </a:moveTo>
                  <a:cubicBezTo>
                    <a:pt x="11" y="30"/>
                    <a:pt x="11" y="30"/>
                    <a:pt x="11" y="30"/>
                  </a:cubicBezTo>
                  <a:cubicBezTo>
                    <a:pt x="0" y="30"/>
                    <a:pt x="0" y="30"/>
                    <a:pt x="0" y="30"/>
                  </a:cubicBezTo>
                  <a:cubicBezTo>
                    <a:pt x="0" y="20"/>
                    <a:pt x="0" y="10"/>
                    <a:pt x="0" y="0"/>
                  </a:cubicBezTo>
                  <a:cubicBezTo>
                    <a:pt x="0" y="0"/>
                    <a:pt x="0" y="0"/>
                    <a:pt x="0" y="0"/>
                  </a:cubicBezTo>
                  <a:cubicBezTo>
                    <a:pt x="11" y="0"/>
                    <a:pt x="11" y="0"/>
                    <a:pt x="11" y="0"/>
                  </a:cubicBezTo>
                  <a:cubicBezTo>
                    <a:pt x="11" y="8"/>
                    <a:pt x="11" y="16"/>
                    <a:pt x="11" y="24"/>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82" name="Freeform 1046"/>
            <p:cNvSpPr>
              <a:spLocks/>
            </p:cNvSpPr>
            <p:nvPr/>
          </p:nvSpPr>
          <p:spPr bwMode="auto">
            <a:xfrm>
              <a:off x="2308" y="1670"/>
              <a:ext cx="26" cy="26"/>
            </a:xfrm>
            <a:custGeom>
              <a:avLst/>
              <a:gdLst>
                <a:gd name="T0" fmla="*/ 340 w 11"/>
                <a:gd name="T1" fmla="*/ 28 h 11"/>
                <a:gd name="T2" fmla="*/ 340 w 11"/>
                <a:gd name="T3" fmla="*/ 340 h 11"/>
                <a:gd name="T4" fmla="*/ 0 w 11"/>
                <a:gd name="T5" fmla="*/ 340 h 11"/>
                <a:gd name="T6" fmla="*/ 340 w 11"/>
                <a:gd name="T7" fmla="*/ 0 h 11"/>
                <a:gd name="T8" fmla="*/ 340 w 11"/>
                <a:gd name="T9" fmla="*/ 28 h 11"/>
                <a:gd name="T10" fmla="*/ 0 60000 65536"/>
                <a:gd name="T11" fmla="*/ 0 60000 65536"/>
                <a:gd name="T12" fmla="*/ 0 60000 65536"/>
                <a:gd name="T13" fmla="*/ 0 60000 65536"/>
                <a:gd name="T14" fmla="*/ 0 60000 65536"/>
                <a:gd name="T15" fmla="*/ 0 w 11"/>
                <a:gd name="T16" fmla="*/ 0 h 11"/>
                <a:gd name="T17" fmla="*/ 11 w 11"/>
                <a:gd name="T18" fmla="*/ 11 h 11"/>
              </a:gdLst>
              <a:ahLst/>
              <a:cxnLst>
                <a:cxn ang="T10">
                  <a:pos x="T0" y="T1"/>
                </a:cxn>
                <a:cxn ang="T11">
                  <a:pos x="T2" y="T3"/>
                </a:cxn>
                <a:cxn ang="T12">
                  <a:pos x="T4" y="T5"/>
                </a:cxn>
                <a:cxn ang="T13">
                  <a:pos x="T6" y="T7"/>
                </a:cxn>
                <a:cxn ang="T14">
                  <a:pos x="T8" y="T9"/>
                </a:cxn>
              </a:cxnLst>
              <a:rect l="T15" t="T16" r="T17" b="T18"/>
              <a:pathLst>
                <a:path w="11" h="11">
                  <a:moveTo>
                    <a:pt x="11" y="1"/>
                  </a:moveTo>
                  <a:cubicBezTo>
                    <a:pt x="11" y="4"/>
                    <a:pt x="11" y="8"/>
                    <a:pt x="11" y="11"/>
                  </a:cubicBezTo>
                  <a:cubicBezTo>
                    <a:pt x="0" y="11"/>
                    <a:pt x="0" y="11"/>
                    <a:pt x="0" y="11"/>
                  </a:cubicBezTo>
                  <a:cubicBezTo>
                    <a:pt x="11" y="0"/>
                    <a:pt x="11" y="0"/>
                    <a:pt x="11" y="0"/>
                  </a:cubicBezTo>
                  <a:lnTo>
                    <a:pt x="11" y="1"/>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083" name="Freeform 1047"/>
            <p:cNvSpPr>
              <a:spLocks/>
            </p:cNvSpPr>
            <p:nvPr/>
          </p:nvSpPr>
          <p:spPr bwMode="auto">
            <a:xfrm>
              <a:off x="2875" y="1921"/>
              <a:ext cx="9" cy="1"/>
            </a:xfrm>
            <a:custGeom>
              <a:avLst/>
              <a:gdLst>
                <a:gd name="T0" fmla="*/ 9 w 9"/>
                <a:gd name="T1" fmla="*/ 0 h 1"/>
                <a:gd name="T2" fmla="*/ 4 w 9"/>
                <a:gd name="T3" fmla="*/ 0 h 1"/>
                <a:gd name="T4" fmla="*/ 0 w 9"/>
                <a:gd name="T5" fmla="*/ 0 h 1"/>
                <a:gd name="T6" fmla="*/ 0 60000 65536"/>
                <a:gd name="T7" fmla="*/ 0 60000 65536"/>
                <a:gd name="T8" fmla="*/ 0 60000 65536"/>
                <a:gd name="T9" fmla="*/ 0 w 9"/>
                <a:gd name="T10" fmla="*/ 0 h 1"/>
                <a:gd name="T11" fmla="*/ 9 w 9"/>
                <a:gd name="T12" fmla="*/ 1 h 1"/>
              </a:gdLst>
              <a:ahLst/>
              <a:cxnLst>
                <a:cxn ang="T6">
                  <a:pos x="T0" y="T1"/>
                </a:cxn>
                <a:cxn ang="T7">
                  <a:pos x="T2" y="T3"/>
                </a:cxn>
                <a:cxn ang="T8">
                  <a:pos x="T4" y="T5"/>
                </a:cxn>
              </a:cxnLst>
              <a:rect l="T9" t="T10" r="T11" b="T12"/>
              <a:pathLst>
                <a:path w="9" h="1">
                  <a:moveTo>
                    <a:pt x="9" y="0"/>
                  </a:moveTo>
                  <a:lnTo>
                    <a:pt x="4"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84" name="Line 1048"/>
            <p:cNvSpPr>
              <a:spLocks noChangeShapeType="1"/>
            </p:cNvSpPr>
            <p:nvPr/>
          </p:nvSpPr>
          <p:spPr bwMode="auto">
            <a:xfrm>
              <a:off x="2830" y="1606"/>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85" name="Line 1049"/>
            <p:cNvSpPr>
              <a:spLocks noChangeShapeType="1"/>
            </p:cNvSpPr>
            <p:nvPr/>
          </p:nvSpPr>
          <p:spPr bwMode="auto">
            <a:xfrm>
              <a:off x="2830" y="1644"/>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86" name="Line 1050"/>
            <p:cNvSpPr>
              <a:spLocks noChangeShapeType="1"/>
            </p:cNvSpPr>
            <p:nvPr/>
          </p:nvSpPr>
          <p:spPr bwMode="auto">
            <a:xfrm>
              <a:off x="2830" y="1684"/>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87" name="Line 1051"/>
            <p:cNvSpPr>
              <a:spLocks noChangeShapeType="1"/>
            </p:cNvSpPr>
            <p:nvPr/>
          </p:nvSpPr>
          <p:spPr bwMode="auto">
            <a:xfrm>
              <a:off x="2830" y="1722"/>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88" name="Freeform 1052"/>
            <p:cNvSpPr>
              <a:spLocks/>
            </p:cNvSpPr>
            <p:nvPr/>
          </p:nvSpPr>
          <p:spPr bwMode="auto">
            <a:xfrm>
              <a:off x="2830" y="1760"/>
              <a:ext cx="1" cy="26"/>
            </a:xfrm>
            <a:custGeom>
              <a:avLst/>
              <a:gdLst>
                <a:gd name="T0" fmla="*/ 0 w 1"/>
                <a:gd name="T1" fmla="*/ 0 h 26"/>
                <a:gd name="T2" fmla="*/ 0 w 1"/>
                <a:gd name="T3" fmla="*/ 7 h 26"/>
                <a:gd name="T4" fmla="*/ 0 w 1"/>
                <a:gd name="T5" fmla="*/ 26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7"/>
                  </a:lnTo>
                  <a:lnTo>
                    <a:pt x="0" y="2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89" name="Line 1053"/>
            <p:cNvSpPr>
              <a:spLocks noChangeShapeType="1"/>
            </p:cNvSpPr>
            <p:nvPr/>
          </p:nvSpPr>
          <p:spPr bwMode="auto">
            <a:xfrm>
              <a:off x="2830" y="1800"/>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90" name="Line 1054"/>
            <p:cNvSpPr>
              <a:spLocks noChangeShapeType="1"/>
            </p:cNvSpPr>
            <p:nvPr/>
          </p:nvSpPr>
          <p:spPr bwMode="auto">
            <a:xfrm>
              <a:off x="2830" y="1838"/>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91" name="Freeform 1055"/>
            <p:cNvSpPr>
              <a:spLocks/>
            </p:cNvSpPr>
            <p:nvPr/>
          </p:nvSpPr>
          <p:spPr bwMode="auto">
            <a:xfrm>
              <a:off x="2830" y="1876"/>
              <a:ext cx="1" cy="52"/>
            </a:xfrm>
            <a:custGeom>
              <a:avLst/>
              <a:gdLst>
                <a:gd name="T0" fmla="*/ 0 w 1"/>
                <a:gd name="T1" fmla="*/ 0 h 52"/>
                <a:gd name="T2" fmla="*/ 0 w 1"/>
                <a:gd name="T3" fmla="*/ 26 h 52"/>
                <a:gd name="T4" fmla="*/ 0 w 1"/>
                <a:gd name="T5" fmla="*/ 40 h 52"/>
                <a:gd name="T6" fmla="*/ 0 w 1"/>
                <a:gd name="T7" fmla="*/ 52 h 52"/>
                <a:gd name="T8" fmla="*/ 0 60000 65536"/>
                <a:gd name="T9" fmla="*/ 0 60000 65536"/>
                <a:gd name="T10" fmla="*/ 0 60000 65536"/>
                <a:gd name="T11" fmla="*/ 0 60000 65536"/>
                <a:gd name="T12" fmla="*/ 0 w 1"/>
                <a:gd name="T13" fmla="*/ 0 h 52"/>
                <a:gd name="T14" fmla="*/ 1 w 1"/>
                <a:gd name="T15" fmla="*/ 52 h 52"/>
              </a:gdLst>
              <a:ahLst/>
              <a:cxnLst>
                <a:cxn ang="T8">
                  <a:pos x="T0" y="T1"/>
                </a:cxn>
                <a:cxn ang="T9">
                  <a:pos x="T2" y="T3"/>
                </a:cxn>
                <a:cxn ang="T10">
                  <a:pos x="T4" y="T5"/>
                </a:cxn>
                <a:cxn ang="T11">
                  <a:pos x="T6" y="T7"/>
                </a:cxn>
              </a:cxnLst>
              <a:rect l="T12" t="T13" r="T14" b="T15"/>
              <a:pathLst>
                <a:path w="1" h="52">
                  <a:moveTo>
                    <a:pt x="0" y="0"/>
                  </a:moveTo>
                  <a:lnTo>
                    <a:pt x="0" y="26"/>
                  </a:lnTo>
                  <a:lnTo>
                    <a:pt x="0" y="40"/>
                  </a:lnTo>
                  <a:lnTo>
                    <a:pt x="0" y="5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92" name="Line 1056"/>
            <p:cNvSpPr>
              <a:spLocks noChangeShapeType="1"/>
            </p:cNvSpPr>
            <p:nvPr/>
          </p:nvSpPr>
          <p:spPr bwMode="auto">
            <a:xfrm flipV="1">
              <a:off x="2931" y="1902"/>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93" name="Line 1057"/>
            <p:cNvSpPr>
              <a:spLocks noChangeShapeType="1"/>
            </p:cNvSpPr>
            <p:nvPr/>
          </p:nvSpPr>
          <p:spPr bwMode="auto">
            <a:xfrm flipV="1">
              <a:off x="2931" y="1864"/>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94" name="Line 1058"/>
            <p:cNvSpPr>
              <a:spLocks noChangeShapeType="1"/>
            </p:cNvSpPr>
            <p:nvPr/>
          </p:nvSpPr>
          <p:spPr bwMode="auto">
            <a:xfrm flipV="1">
              <a:off x="2931" y="1826"/>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95" name="Line 1059"/>
            <p:cNvSpPr>
              <a:spLocks noChangeShapeType="1"/>
            </p:cNvSpPr>
            <p:nvPr/>
          </p:nvSpPr>
          <p:spPr bwMode="auto">
            <a:xfrm flipV="1">
              <a:off x="2931" y="1786"/>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96" name="Freeform 1060"/>
            <p:cNvSpPr>
              <a:spLocks/>
            </p:cNvSpPr>
            <p:nvPr/>
          </p:nvSpPr>
          <p:spPr bwMode="auto">
            <a:xfrm>
              <a:off x="2931" y="1748"/>
              <a:ext cx="1" cy="26"/>
            </a:xfrm>
            <a:custGeom>
              <a:avLst/>
              <a:gdLst>
                <a:gd name="T0" fmla="*/ 0 w 1"/>
                <a:gd name="T1" fmla="*/ 26 h 26"/>
                <a:gd name="T2" fmla="*/ 0 w 1"/>
                <a:gd name="T3" fmla="*/ 19 h 26"/>
                <a:gd name="T4" fmla="*/ 0 w 1"/>
                <a:gd name="T5" fmla="*/ 0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26"/>
                  </a:moveTo>
                  <a:lnTo>
                    <a:pt x="0" y="19"/>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097" name="Line 1061"/>
            <p:cNvSpPr>
              <a:spLocks noChangeShapeType="1"/>
            </p:cNvSpPr>
            <p:nvPr/>
          </p:nvSpPr>
          <p:spPr bwMode="auto">
            <a:xfrm flipV="1">
              <a:off x="2931" y="1710"/>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98" name="Line 1062"/>
            <p:cNvSpPr>
              <a:spLocks noChangeShapeType="1"/>
            </p:cNvSpPr>
            <p:nvPr/>
          </p:nvSpPr>
          <p:spPr bwMode="auto">
            <a:xfrm flipV="1">
              <a:off x="2931" y="1670"/>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099" name="Freeform 1063"/>
            <p:cNvSpPr>
              <a:spLocks/>
            </p:cNvSpPr>
            <p:nvPr/>
          </p:nvSpPr>
          <p:spPr bwMode="auto">
            <a:xfrm>
              <a:off x="2931" y="1606"/>
              <a:ext cx="1" cy="52"/>
            </a:xfrm>
            <a:custGeom>
              <a:avLst/>
              <a:gdLst>
                <a:gd name="T0" fmla="*/ 0 w 1"/>
                <a:gd name="T1" fmla="*/ 52 h 52"/>
                <a:gd name="T2" fmla="*/ 0 w 1"/>
                <a:gd name="T3" fmla="*/ 26 h 52"/>
                <a:gd name="T4" fmla="*/ 0 w 1"/>
                <a:gd name="T5" fmla="*/ 15 h 52"/>
                <a:gd name="T6" fmla="*/ 0 w 1"/>
                <a:gd name="T7" fmla="*/ 0 h 52"/>
                <a:gd name="T8" fmla="*/ 0 60000 65536"/>
                <a:gd name="T9" fmla="*/ 0 60000 65536"/>
                <a:gd name="T10" fmla="*/ 0 60000 65536"/>
                <a:gd name="T11" fmla="*/ 0 60000 65536"/>
                <a:gd name="T12" fmla="*/ 0 w 1"/>
                <a:gd name="T13" fmla="*/ 0 h 52"/>
                <a:gd name="T14" fmla="*/ 1 w 1"/>
                <a:gd name="T15" fmla="*/ 52 h 52"/>
              </a:gdLst>
              <a:ahLst/>
              <a:cxnLst>
                <a:cxn ang="T8">
                  <a:pos x="T0" y="T1"/>
                </a:cxn>
                <a:cxn ang="T9">
                  <a:pos x="T2" y="T3"/>
                </a:cxn>
                <a:cxn ang="T10">
                  <a:pos x="T4" y="T5"/>
                </a:cxn>
                <a:cxn ang="T11">
                  <a:pos x="T6" y="T7"/>
                </a:cxn>
              </a:cxnLst>
              <a:rect l="T12" t="T13" r="T14" b="T15"/>
              <a:pathLst>
                <a:path w="1" h="52">
                  <a:moveTo>
                    <a:pt x="0" y="52"/>
                  </a:moveTo>
                  <a:lnTo>
                    <a:pt x="0" y="26"/>
                  </a:lnTo>
                  <a:lnTo>
                    <a:pt x="0" y="1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00" name="Line 1064"/>
            <p:cNvSpPr>
              <a:spLocks noChangeShapeType="1"/>
            </p:cNvSpPr>
            <p:nvPr/>
          </p:nvSpPr>
          <p:spPr bwMode="auto">
            <a:xfrm flipH="1">
              <a:off x="2627" y="1606"/>
              <a:ext cx="203"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01" name="Freeform 1065"/>
            <p:cNvSpPr>
              <a:spLocks/>
            </p:cNvSpPr>
            <p:nvPr/>
          </p:nvSpPr>
          <p:spPr bwMode="auto">
            <a:xfrm>
              <a:off x="2929" y="1606"/>
              <a:ext cx="206" cy="1"/>
            </a:xfrm>
            <a:custGeom>
              <a:avLst/>
              <a:gdLst>
                <a:gd name="T0" fmla="*/ 206 w 206"/>
                <a:gd name="T1" fmla="*/ 0 h 1"/>
                <a:gd name="T2" fmla="*/ 2 w 206"/>
                <a:gd name="T3" fmla="*/ 0 h 1"/>
                <a:gd name="T4" fmla="*/ 0 w 206"/>
                <a:gd name="T5" fmla="*/ 0 h 1"/>
                <a:gd name="T6" fmla="*/ 0 60000 65536"/>
                <a:gd name="T7" fmla="*/ 0 60000 65536"/>
                <a:gd name="T8" fmla="*/ 0 60000 65536"/>
                <a:gd name="T9" fmla="*/ 0 w 206"/>
                <a:gd name="T10" fmla="*/ 0 h 1"/>
                <a:gd name="T11" fmla="*/ 206 w 206"/>
                <a:gd name="T12" fmla="*/ 1 h 1"/>
              </a:gdLst>
              <a:ahLst/>
              <a:cxnLst>
                <a:cxn ang="T6">
                  <a:pos x="T0" y="T1"/>
                </a:cxn>
                <a:cxn ang="T7">
                  <a:pos x="T2" y="T3"/>
                </a:cxn>
                <a:cxn ang="T8">
                  <a:pos x="T4" y="T5"/>
                </a:cxn>
              </a:cxnLst>
              <a:rect l="T9" t="T10" r="T11" b="T12"/>
              <a:pathLst>
                <a:path w="206" h="1">
                  <a:moveTo>
                    <a:pt x="206" y="0"/>
                  </a:moveTo>
                  <a:lnTo>
                    <a:pt x="2"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02" name="Freeform 1066"/>
            <p:cNvSpPr>
              <a:spLocks/>
            </p:cNvSpPr>
            <p:nvPr/>
          </p:nvSpPr>
          <p:spPr bwMode="auto">
            <a:xfrm>
              <a:off x="2931" y="1928"/>
              <a:ext cx="204" cy="1"/>
            </a:xfrm>
            <a:custGeom>
              <a:avLst/>
              <a:gdLst>
                <a:gd name="T0" fmla="*/ 0 w 204"/>
                <a:gd name="T1" fmla="*/ 0 h 1"/>
                <a:gd name="T2" fmla="*/ 0 w 204"/>
                <a:gd name="T3" fmla="*/ 0 h 1"/>
                <a:gd name="T4" fmla="*/ 204 w 204"/>
                <a:gd name="T5" fmla="*/ 0 h 1"/>
                <a:gd name="T6" fmla="*/ 0 60000 65536"/>
                <a:gd name="T7" fmla="*/ 0 60000 65536"/>
                <a:gd name="T8" fmla="*/ 0 60000 65536"/>
                <a:gd name="T9" fmla="*/ 0 w 204"/>
                <a:gd name="T10" fmla="*/ 0 h 1"/>
                <a:gd name="T11" fmla="*/ 204 w 204"/>
                <a:gd name="T12" fmla="*/ 1 h 1"/>
              </a:gdLst>
              <a:ahLst/>
              <a:cxnLst>
                <a:cxn ang="T6">
                  <a:pos x="T0" y="T1"/>
                </a:cxn>
                <a:cxn ang="T7">
                  <a:pos x="T2" y="T3"/>
                </a:cxn>
                <a:cxn ang="T8">
                  <a:pos x="T4" y="T5"/>
                </a:cxn>
              </a:cxnLst>
              <a:rect l="T9" t="T10" r="T11" b="T12"/>
              <a:pathLst>
                <a:path w="204" h="1">
                  <a:moveTo>
                    <a:pt x="0" y="0"/>
                  </a:moveTo>
                  <a:lnTo>
                    <a:pt x="0" y="0"/>
                  </a:lnTo>
                  <a:lnTo>
                    <a:pt x="204"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03" name="Freeform 1067"/>
            <p:cNvSpPr>
              <a:spLocks/>
            </p:cNvSpPr>
            <p:nvPr/>
          </p:nvSpPr>
          <p:spPr bwMode="auto">
            <a:xfrm>
              <a:off x="2627" y="1928"/>
              <a:ext cx="203" cy="1"/>
            </a:xfrm>
            <a:custGeom>
              <a:avLst/>
              <a:gdLst>
                <a:gd name="T0" fmla="*/ 0 w 203"/>
                <a:gd name="T1" fmla="*/ 0 h 1"/>
                <a:gd name="T2" fmla="*/ 203 w 203"/>
                <a:gd name="T3" fmla="*/ 0 h 1"/>
                <a:gd name="T4" fmla="*/ 203 w 203"/>
                <a:gd name="T5" fmla="*/ 0 h 1"/>
                <a:gd name="T6" fmla="*/ 0 60000 65536"/>
                <a:gd name="T7" fmla="*/ 0 60000 65536"/>
                <a:gd name="T8" fmla="*/ 0 60000 65536"/>
                <a:gd name="T9" fmla="*/ 0 w 203"/>
                <a:gd name="T10" fmla="*/ 0 h 1"/>
                <a:gd name="T11" fmla="*/ 203 w 203"/>
                <a:gd name="T12" fmla="*/ 1 h 1"/>
              </a:gdLst>
              <a:ahLst/>
              <a:cxnLst>
                <a:cxn ang="T6">
                  <a:pos x="T0" y="T1"/>
                </a:cxn>
                <a:cxn ang="T7">
                  <a:pos x="T2" y="T3"/>
                </a:cxn>
                <a:cxn ang="T8">
                  <a:pos x="T4" y="T5"/>
                </a:cxn>
              </a:cxnLst>
              <a:rect l="T9" t="T10" r="T11" b="T12"/>
              <a:pathLst>
                <a:path w="203" h="1">
                  <a:moveTo>
                    <a:pt x="0" y="0"/>
                  </a:moveTo>
                  <a:lnTo>
                    <a:pt x="203"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04" name="Line 1068"/>
            <p:cNvSpPr>
              <a:spLocks noChangeShapeType="1"/>
            </p:cNvSpPr>
            <p:nvPr/>
          </p:nvSpPr>
          <p:spPr bwMode="auto">
            <a:xfrm flipH="1">
              <a:off x="2308" y="1670"/>
              <a:ext cx="26" cy="2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05" name="Line 1069"/>
            <p:cNvSpPr>
              <a:spLocks noChangeShapeType="1"/>
            </p:cNvSpPr>
            <p:nvPr/>
          </p:nvSpPr>
          <p:spPr bwMode="auto">
            <a:xfrm>
              <a:off x="2308" y="1838"/>
              <a:ext cx="26" cy="2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06" name="Line 1070"/>
            <p:cNvSpPr>
              <a:spLocks noChangeShapeType="1"/>
            </p:cNvSpPr>
            <p:nvPr/>
          </p:nvSpPr>
          <p:spPr bwMode="auto">
            <a:xfrm flipH="1">
              <a:off x="2334" y="1670"/>
              <a:ext cx="293"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07" name="Line 1071"/>
            <p:cNvSpPr>
              <a:spLocks noChangeShapeType="1"/>
            </p:cNvSpPr>
            <p:nvPr/>
          </p:nvSpPr>
          <p:spPr bwMode="auto">
            <a:xfrm>
              <a:off x="2334" y="1864"/>
              <a:ext cx="293"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08" name="Line 1072"/>
            <p:cNvSpPr>
              <a:spLocks noChangeShapeType="1"/>
            </p:cNvSpPr>
            <p:nvPr/>
          </p:nvSpPr>
          <p:spPr bwMode="auto">
            <a:xfrm flipH="1">
              <a:off x="3985" y="1510"/>
              <a:ext cx="47" cy="4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09" name="Freeform 1073"/>
            <p:cNvSpPr>
              <a:spLocks/>
            </p:cNvSpPr>
            <p:nvPr/>
          </p:nvSpPr>
          <p:spPr bwMode="auto">
            <a:xfrm>
              <a:off x="3931" y="1510"/>
              <a:ext cx="189" cy="193"/>
            </a:xfrm>
            <a:custGeom>
              <a:avLst/>
              <a:gdLst>
                <a:gd name="T0" fmla="*/ 189 w 189"/>
                <a:gd name="T1" fmla="*/ 0 h 193"/>
                <a:gd name="T2" fmla="*/ 0 w 189"/>
                <a:gd name="T3" fmla="*/ 193 h 193"/>
                <a:gd name="T4" fmla="*/ 0 w 189"/>
                <a:gd name="T5" fmla="*/ 193 h 193"/>
                <a:gd name="T6" fmla="*/ 0 60000 65536"/>
                <a:gd name="T7" fmla="*/ 0 60000 65536"/>
                <a:gd name="T8" fmla="*/ 0 60000 65536"/>
                <a:gd name="T9" fmla="*/ 0 w 189"/>
                <a:gd name="T10" fmla="*/ 0 h 193"/>
                <a:gd name="T11" fmla="*/ 189 w 189"/>
                <a:gd name="T12" fmla="*/ 193 h 193"/>
              </a:gdLst>
              <a:ahLst/>
              <a:cxnLst>
                <a:cxn ang="T6">
                  <a:pos x="T0" y="T1"/>
                </a:cxn>
                <a:cxn ang="T7">
                  <a:pos x="T2" y="T3"/>
                </a:cxn>
                <a:cxn ang="T8">
                  <a:pos x="T4" y="T5"/>
                </a:cxn>
              </a:cxnLst>
              <a:rect l="T9" t="T10" r="T11" b="T12"/>
              <a:pathLst>
                <a:path w="189" h="193">
                  <a:moveTo>
                    <a:pt x="189" y="0"/>
                  </a:moveTo>
                  <a:lnTo>
                    <a:pt x="0" y="19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10" name="Freeform 1074"/>
            <p:cNvSpPr>
              <a:spLocks/>
            </p:cNvSpPr>
            <p:nvPr/>
          </p:nvSpPr>
          <p:spPr bwMode="auto">
            <a:xfrm>
              <a:off x="3876" y="1753"/>
              <a:ext cx="95" cy="97"/>
            </a:xfrm>
            <a:custGeom>
              <a:avLst/>
              <a:gdLst>
                <a:gd name="T0" fmla="*/ 95 w 95"/>
                <a:gd name="T1" fmla="*/ 0 h 97"/>
                <a:gd name="T2" fmla="*/ 81 w 95"/>
                <a:gd name="T3" fmla="*/ 14 h 97"/>
                <a:gd name="T4" fmla="*/ 0 w 95"/>
                <a:gd name="T5" fmla="*/ 97 h 97"/>
                <a:gd name="T6" fmla="*/ 0 60000 65536"/>
                <a:gd name="T7" fmla="*/ 0 60000 65536"/>
                <a:gd name="T8" fmla="*/ 0 60000 65536"/>
                <a:gd name="T9" fmla="*/ 0 w 95"/>
                <a:gd name="T10" fmla="*/ 0 h 97"/>
                <a:gd name="T11" fmla="*/ 95 w 95"/>
                <a:gd name="T12" fmla="*/ 97 h 97"/>
              </a:gdLst>
              <a:ahLst/>
              <a:cxnLst>
                <a:cxn ang="T6">
                  <a:pos x="T0" y="T1"/>
                </a:cxn>
                <a:cxn ang="T7">
                  <a:pos x="T2" y="T3"/>
                </a:cxn>
                <a:cxn ang="T8">
                  <a:pos x="T4" y="T5"/>
                </a:cxn>
              </a:cxnLst>
              <a:rect l="T9" t="T10" r="T11" b="T12"/>
              <a:pathLst>
                <a:path w="95" h="97">
                  <a:moveTo>
                    <a:pt x="95" y="0"/>
                  </a:moveTo>
                  <a:lnTo>
                    <a:pt x="81" y="14"/>
                  </a:lnTo>
                  <a:lnTo>
                    <a:pt x="0" y="9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11" name="Freeform 1075"/>
            <p:cNvSpPr>
              <a:spLocks/>
            </p:cNvSpPr>
            <p:nvPr/>
          </p:nvSpPr>
          <p:spPr bwMode="auto">
            <a:xfrm>
              <a:off x="4136" y="1573"/>
              <a:ext cx="12" cy="15"/>
            </a:xfrm>
            <a:custGeom>
              <a:avLst/>
              <a:gdLst>
                <a:gd name="T0" fmla="*/ 12 w 12"/>
                <a:gd name="T1" fmla="*/ 0 h 15"/>
                <a:gd name="T2" fmla="*/ 0 w 12"/>
                <a:gd name="T3" fmla="*/ 15 h 15"/>
                <a:gd name="T4" fmla="*/ 0 w 12"/>
                <a:gd name="T5" fmla="*/ 15 h 15"/>
                <a:gd name="T6" fmla="*/ 0 60000 65536"/>
                <a:gd name="T7" fmla="*/ 0 60000 65536"/>
                <a:gd name="T8" fmla="*/ 0 60000 65536"/>
                <a:gd name="T9" fmla="*/ 0 w 12"/>
                <a:gd name="T10" fmla="*/ 0 h 15"/>
                <a:gd name="T11" fmla="*/ 12 w 12"/>
                <a:gd name="T12" fmla="*/ 15 h 15"/>
              </a:gdLst>
              <a:ahLst/>
              <a:cxnLst>
                <a:cxn ang="T6">
                  <a:pos x="T0" y="T1"/>
                </a:cxn>
                <a:cxn ang="T7">
                  <a:pos x="T2" y="T3"/>
                </a:cxn>
                <a:cxn ang="T8">
                  <a:pos x="T4" y="T5"/>
                </a:cxn>
              </a:cxnLst>
              <a:rect l="T9" t="T10" r="T11" b="T12"/>
              <a:pathLst>
                <a:path w="12" h="15">
                  <a:moveTo>
                    <a:pt x="12" y="0"/>
                  </a:moveTo>
                  <a:lnTo>
                    <a:pt x="0" y="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12" name="Line 1076"/>
            <p:cNvSpPr>
              <a:spLocks noChangeShapeType="1"/>
            </p:cNvSpPr>
            <p:nvPr/>
          </p:nvSpPr>
          <p:spPr bwMode="auto">
            <a:xfrm flipH="1">
              <a:off x="3879" y="1833"/>
              <a:ext cx="104" cy="10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13" name="Line 1077"/>
            <p:cNvSpPr>
              <a:spLocks noChangeShapeType="1"/>
            </p:cNvSpPr>
            <p:nvPr/>
          </p:nvSpPr>
          <p:spPr bwMode="auto">
            <a:xfrm flipH="1">
              <a:off x="3905" y="1890"/>
              <a:ext cx="111" cy="1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14" name="Line 1078"/>
            <p:cNvSpPr>
              <a:spLocks noChangeShapeType="1"/>
            </p:cNvSpPr>
            <p:nvPr/>
          </p:nvSpPr>
          <p:spPr bwMode="auto">
            <a:xfrm flipH="1">
              <a:off x="3973" y="1928"/>
              <a:ext cx="95" cy="9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15" name="Line 1079"/>
            <p:cNvSpPr>
              <a:spLocks noChangeShapeType="1"/>
            </p:cNvSpPr>
            <p:nvPr/>
          </p:nvSpPr>
          <p:spPr bwMode="auto">
            <a:xfrm flipH="1">
              <a:off x="4063" y="1949"/>
              <a:ext cx="73" cy="7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16" name="Freeform 1080"/>
            <p:cNvSpPr>
              <a:spLocks/>
            </p:cNvSpPr>
            <p:nvPr/>
          </p:nvSpPr>
          <p:spPr bwMode="auto">
            <a:xfrm>
              <a:off x="3515" y="1510"/>
              <a:ext cx="253" cy="104"/>
            </a:xfrm>
            <a:custGeom>
              <a:avLst/>
              <a:gdLst>
                <a:gd name="T0" fmla="*/ 0 w 253"/>
                <a:gd name="T1" fmla="*/ 0 h 104"/>
                <a:gd name="T2" fmla="*/ 0 w 253"/>
                <a:gd name="T3" fmla="*/ 104 h 104"/>
                <a:gd name="T4" fmla="*/ 253 w 253"/>
                <a:gd name="T5" fmla="*/ 104 h 104"/>
                <a:gd name="T6" fmla="*/ 0 60000 65536"/>
                <a:gd name="T7" fmla="*/ 0 60000 65536"/>
                <a:gd name="T8" fmla="*/ 0 60000 65536"/>
                <a:gd name="T9" fmla="*/ 0 w 253"/>
                <a:gd name="T10" fmla="*/ 0 h 104"/>
                <a:gd name="T11" fmla="*/ 253 w 253"/>
                <a:gd name="T12" fmla="*/ 104 h 104"/>
              </a:gdLst>
              <a:ahLst/>
              <a:cxnLst>
                <a:cxn ang="T6">
                  <a:pos x="T0" y="T1"/>
                </a:cxn>
                <a:cxn ang="T7">
                  <a:pos x="T2" y="T3"/>
                </a:cxn>
                <a:cxn ang="T8">
                  <a:pos x="T4" y="T5"/>
                </a:cxn>
              </a:cxnLst>
              <a:rect l="T9" t="T10" r="T11" b="T12"/>
              <a:pathLst>
                <a:path w="253" h="104">
                  <a:moveTo>
                    <a:pt x="0" y="0"/>
                  </a:moveTo>
                  <a:lnTo>
                    <a:pt x="0" y="104"/>
                  </a:lnTo>
                  <a:lnTo>
                    <a:pt x="253" y="104"/>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17" name="Freeform 1081"/>
            <p:cNvSpPr>
              <a:spLocks/>
            </p:cNvSpPr>
            <p:nvPr/>
          </p:nvSpPr>
          <p:spPr bwMode="auto">
            <a:xfrm>
              <a:off x="3874" y="1510"/>
              <a:ext cx="132" cy="515"/>
            </a:xfrm>
            <a:custGeom>
              <a:avLst/>
              <a:gdLst>
                <a:gd name="T0" fmla="*/ 132 w 132"/>
                <a:gd name="T1" fmla="*/ 0 h 515"/>
                <a:gd name="T2" fmla="*/ 111 w 132"/>
                <a:gd name="T3" fmla="*/ 44 h 515"/>
                <a:gd name="T4" fmla="*/ 109 w 132"/>
                <a:gd name="T5" fmla="*/ 47 h 515"/>
                <a:gd name="T6" fmla="*/ 94 w 132"/>
                <a:gd name="T7" fmla="*/ 92 h 515"/>
                <a:gd name="T8" fmla="*/ 78 w 132"/>
                <a:gd name="T9" fmla="*/ 139 h 515"/>
                <a:gd name="T10" fmla="*/ 59 w 132"/>
                <a:gd name="T11" fmla="*/ 186 h 515"/>
                <a:gd name="T12" fmla="*/ 57 w 132"/>
                <a:gd name="T13" fmla="*/ 193 h 515"/>
                <a:gd name="T14" fmla="*/ 45 w 132"/>
                <a:gd name="T15" fmla="*/ 219 h 515"/>
                <a:gd name="T16" fmla="*/ 31 w 132"/>
                <a:gd name="T17" fmla="*/ 252 h 515"/>
                <a:gd name="T18" fmla="*/ 28 w 132"/>
                <a:gd name="T19" fmla="*/ 257 h 515"/>
                <a:gd name="T20" fmla="*/ 17 w 132"/>
                <a:gd name="T21" fmla="*/ 285 h 515"/>
                <a:gd name="T22" fmla="*/ 5 w 132"/>
                <a:gd name="T23" fmla="*/ 318 h 515"/>
                <a:gd name="T24" fmla="*/ 2 w 132"/>
                <a:gd name="T25" fmla="*/ 340 h 515"/>
                <a:gd name="T26" fmla="*/ 0 w 132"/>
                <a:gd name="T27" fmla="*/ 352 h 515"/>
                <a:gd name="T28" fmla="*/ 0 w 132"/>
                <a:gd name="T29" fmla="*/ 385 h 515"/>
                <a:gd name="T30" fmla="*/ 2 w 132"/>
                <a:gd name="T31" fmla="*/ 420 h 515"/>
                <a:gd name="T32" fmla="*/ 5 w 132"/>
                <a:gd name="T33" fmla="*/ 427 h 515"/>
                <a:gd name="T34" fmla="*/ 12 w 132"/>
                <a:gd name="T35" fmla="*/ 453 h 515"/>
                <a:gd name="T36" fmla="*/ 24 w 132"/>
                <a:gd name="T37" fmla="*/ 484 h 515"/>
                <a:gd name="T38" fmla="*/ 28 w 132"/>
                <a:gd name="T39" fmla="*/ 493 h 515"/>
                <a:gd name="T40" fmla="*/ 40 w 132"/>
                <a:gd name="T41" fmla="*/ 515 h 51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2"/>
                <a:gd name="T64" fmla="*/ 0 h 515"/>
                <a:gd name="T65" fmla="*/ 132 w 132"/>
                <a:gd name="T66" fmla="*/ 515 h 51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2" h="515">
                  <a:moveTo>
                    <a:pt x="132" y="0"/>
                  </a:moveTo>
                  <a:lnTo>
                    <a:pt x="111" y="44"/>
                  </a:lnTo>
                  <a:lnTo>
                    <a:pt x="109" y="47"/>
                  </a:lnTo>
                  <a:lnTo>
                    <a:pt x="94" y="92"/>
                  </a:lnTo>
                  <a:lnTo>
                    <a:pt x="78" y="139"/>
                  </a:lnTo>
                  <a:lnTo>
                    <a:pt x="59" y="186"/>
                  </a:lnTo>
                  <a:lnTo>
                    <a:pt x="57" y="193"/>
                  </a:lnTo>
                  <a:lnTo>
                    <a:pt x="45" y="219"/>
                  </a:lnTo>
                  <a:lnTo>
                    <a:pt x="31" y="252"/>
                  </a:lnTo>
                  <a:lnTo>
                    <a:pt x="28" y="257"/>
                  </a:lnTo>
                  <a:lnTo>
                    <a:pt x="17" y="285"/>
                  </a:lnTo>
                  <a:lnTo>
                    <a:pt x="5" y="318"/>
                  </a:lnTo>
                  <a:lnTo>
                    <a:pt x="2" y="340"/>
                  </a:lnTo>
                  <a:lnTo>
                    <a:pt x="0" y="352"/>
                  </a:lnTo>
                  <a:lnTo>
                    <a:pt x="0" y="385"/>
                  </a:lnTo>
                  <a:lnTo>
                    <a:pt x="2" y="420"/>
                  </a:lnTo>
                  <a:lnTo>
                    <a:pt x="5" y="427"/>
                  </a:lnTo>
                  <a:lnTo>
                    <a:pt x="12" y="453"/>
                  </a:lnTo>
                  <a:lnTo>
                    <a:pt x="24" y="484"/>
                  </a:lnTo>
                  <a:lnTo>
                    <a:pt x="28" y="493"/>
                  </a:lnTo>
                  <a:lnTo>
                    <a:pt x="40" y="5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18" name="Freeform 1082"/>
            <p:cNvSpPr>
              <a:spLocks/>
            </p:cNvSpPr>
            <p:nvPr/>
          </p:nvSpPr>
          <p:spPr bwMode="auto">
            <a:xfrm>
              <a:off x="3274" y="1807"/>
              <a:ext cx="125" cy="128"/>
            </a:xfrm>
            <a:custGeom>
              <a:avLst/>
              <a:gdLst>
                <a:gd name="T0" fmla="*/ 1642 w 53"/>
                <a:gd name="T1" fmla="*/ 853 h 54"/>
                <a:gd name="T2" fmla="*/ 1642 w 53"/>
                <a:gd name="T3" fmla="*/ 692 h 54"/>
                <a:gd name="T4" fmla="*/ 1613 w 53"/>
                <a:gd name="T5" fmla="*/ 533 h 54"/>
                <a:gd name="T6" fmla="*/ 840 w 53"/>
                <a:gd name="T7" fmla="*/ 0 h 54"/>
                <a:gd name="T8" fmla="*/ 28 w 53"/>
                <a:gd name="T9" fmla="*/ 602 h 54"/>
                <a:gd name="T10" fmla="*/ 0 w 53"/>
                <a:gd name="T11" fmla="*/ 759 h 54"/>
                <a:gd name="T12" fmla="*/ 0 w 53"/>
                <a:gd name="T13" fmla="*/ 853 h 54"/>
                <a:gd name="T14" fmla="*/ 0 w 53"/>
                <a:gd name="T15" fmla="*/ 922 h 54"/>
                <a:gd name="T16" fmla="*/ 66 w 53"/>
                <a:gd name="T17" fmla="*/ 1173 h 54"/>
                <a:gd name="T18" fmla="*/ 840 w 53"/>
                <a:gd name="T19" fmla="*/ 1702 h 54"/>
                <a:gd name="T20" fmla="*/ 1613 w 53"/>
                <a:gd name="T21" fmla="*/ 1128 h 54"/>
                <a:gd name="T22" fmla="*/ 1642 w 53"/>
                <a:gd name="T23" fmla="*/ 1012 h 54"/>
                <a:gd name="T24" fmla="*/ 1642 w 53"/>
                <a:gd name="T25" fmla="*/ 853 h 5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3"/>
                <a:gd name="T40" fmla="*/ 0 h 54"/>
                <a:gd name="T41" fmla="*/ 53 w 53"/>
                <a:gd name="T42" fmla="*/ 54 h 5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3" h="54">
                  <a:moveTo>
                    <a:pt x="53" y="27"/>
                  </a:moveTo>
                  <a:cubicBezTo>
                    <a:pt x="53" y="22"/>
                    <a:pt x="53" y="22"/>
                    <a:pt x="53" y="22"/>
                  </a:cubicBezTo>
                  <a:cubicBezTo>
                    <a:pt x="52" y="17"/>
                    <a:pt x="52" y="17"/>
                    <a:pt x="52" y="17"/>
                  </a:cubicBezTo>
                  <a:cubicBezTo>
                    <a:pt x="47" y="5"/>
                    <a:pt x="37" y="0"/>
                    <a:pt x="27" y="0"/>
                  </a:cubicBezTo>
                  <a:cubicBezTo>
                    <a:pt x="16" y="0"/>
                    <a:pt x="5" y="6"/>
                    <a:pt x="1" y="19"/>
                  </a:cubicBezTo>
                  <a:cubicBezTo>
                    <a:pt x="0" y="24"/>
                    <a:pt x="0" y="24"/>
                    <a:pt x="0" y="24"/>
                  </a:cubicBezTo>
                  <a:cubicBezTo>
                    <a:pt x="0" y="27"/>
                    <a:pt x="0" y="27"/>
                    <a:pt x="0" y="27"/>
                  </a:cubicBezTo>
                  <a:cubicBezTo>
                    <a:pt x="0" y="29"/>
                    <a:pt x="0" y="29"/>
                    <a:pt x="0" y="29"/>
                  </a:cubicBezTo>
                  <a:cubicBezTo>
                    <a:pt x="0" y="32"/>
                    <a:pt x="1" y="35"/>
                    <a:pt x="2" y="37"/>
                  </a:cubicBezTo>
                  <a:cubicBezTo>
                    <a:pt x="6" y="48"/>
                    <a:pt x="16" y="54"/>
                    <a:pt x="27" y="54"/>
                  </a:cubicBezTo>
                  <a:cubicBezTo>
                    <a:pt x="37" y="54"/>
                    <a:pt x="47" y="48"/>
                    <a:pt x="52" y="36"/>
                  </a:cubicBezTo>
                  <a:cubicBezTo>
                    <a:pt x="53" y="32"/>
                    <a:pt x="53" y="32"/>
                    <a:pt x="53" y="32"/>
                  </a:cubicBezTo>
                  <a:cubicBezTo>
                    <a:pt x="53" y="27"/>
                    <a:pt x="53" y="27"/>
                    <a:pt x="53" y="27"/>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19" name="Freeform 1083"/>
            <p:cNvSpPr>
              <a:spLocks/>
            </p:cNvSpPr>
            <p:nvPr/>
          </p:nvSpPr>
          <p:spPr bwMode="auto">
            <a:xfrm>
              <a:off x="3274" y="1599"/>
              <a:ext cx="125" cy="130"/>
            </a:xfrm>
            <a:custGeom>
              <a:avLst/>
              <a:gdLst>
                <a:gd name="T0" fmla="*/ 1642 w 53"/>
                <a:gd name="T1" fmla="*/ 872 h 55"/>
                <a:gd name="T2" fmla="*/ 1642 w 53"/>
                <a:gd name="T3" fmla="*/ 716 h 55"/>
                <a:gd name="T4" fmla="*/ 1613 w 53"/>
                <a:gd name="T5" fmla="*/ 570 h 55"/>
                <a:gd name="T6" fmla="*/ 840 w 53"/>
                <a:gd name="T7" fmla="*/ 0 h 55"/>
                <a:gd name="T8" fmla="*/ 28 w 53"/>
                <a:gd name="T9" fmla="*/ 619 h 55"/>
                <a:gd name="T10" fmla="*/ 0 w 53"/>
                <a:gd name="T11" fmla="*/ 778 h 55"/>
                <a:gd name="T12" fmla="*/ 0 w 53"/>
                <a:gd name="T13" fmla="*/ 872 h 55"/>
                <a:gd name="T14" fmla="*/ 0 w 53"/>
                <a:gd name="T15" fmla="*/ 938 h 55"/>
                <a:gd name="T16" fmla="*/ 840 w 53"/>
                <a:gd name="T17" fmla="*/ 1716 h 55"/>
                <a:gd name="T18" fmla="*/ 1613 w 53"/>
                <a:gd name="T19" fmla="*/ 1151 h 55"/>
                <a:gd name="T20" fmla="*/ 1642 w 53"/>
                <a:gd name="T21" fmla="*/ 1005 h 55"/>
                <a:gd name="T22" fmla="*/ 1642 w 53"/>
                <a:gd name="T23" fmla="*/ 872 h 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3"/>
                <a:gd name="T37" fmla="*/ 0 h 55"/>
                <a:gd name="T38" fmla="*/ 53 w 53"/>
                <a:gd name="T39" fmla="*/ 55 h 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3" h="55">
                  <a:moveTo>
                    <a:pt x="53" y="28"/>
                  </a:moveTo>
                  <a:cubicBezTo>
                    <a:pt x="53" y="23"/>
                    <a:pt x="53" y="23"/>
                    <a:pt x="53" y="23"/>
                  </a:cubicBezTo>
                  <a:cubicBezTo>
                    <a:pt x="52" y="18"/>
                    <a:pt x="52" y="18"/>
                    <a:pt x="52" y="18"/>
                  </a:cubicBezTo>
                  <a:cubicBezTo>
                    <a:pt x="47" y="6"/>
                    <a:pt x="37" y="0"/>
                    <a:pt x="27" y="0"/>
                  </a:cubicBezTo>
                  <a:cubicBezTo>
                    <a:pt x="16" y="0"/>
                    <a:pt x="5" y="7"/>
                    <a:pt x="1" y="20"/>
                  </a:cubicBezTo>
                  <a:cubicBezTo>
                    <a:pt x="0" y="25"/>
                    <a:pt x="0" y="25"/>
                    <a:pt x="0" y="25"/>
                  </a:cubicBezTo>
                  <a:cubicBezTo>
                    <a:pt x="0" y="28"/>
                    <a:pt x="0" y="28"/>
                    <a:pt x="0" y="28"/>
                  </a:cubicBezTo>
                  <a:cubicBezTo>
                    <a:pt x="0" y="30"/>
                    <a:pt x="0" y="30"/>
                    <a:pt x="0" y="30"/>
                  </a:cubicBezTo>
                  <a:cubicBezTo>
                    <a:pt x="2" y="46"/>
                    <a:pt x="14" y="55"/>
                    <a:pt x="27" y="55"/>
                  </a:cubicBezTo>
                  <a:cubicBezTo>
                    <a:pt x="37" y="55"/>
                    <a:pt x="47" y="49"/>
                    <a:pt x="52" y="37"/>
                  </a:cubicBezTo>
                  <a:cubicBezTo>
                    <a:pt x="53" y="32"/>
                    <a:pt x="53" y="32"/>
                    <a:pt x="53" y="32"/>
                  </a:cubicBezTo>
                  <a:cubicBezTo>
                    <a:pt x="53" y="28"/>
                    <a:pt x="53" y="28"/>
                    <a:pt x="53" y="28"/>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20" name="Freeform 1084"/>
            <p:cNvSpPr>
              <a:spLocks/>
            </p:cNvSpPr>
            <p:nvPr/>
          </p:nvSpPr>
          <p:spPr bwMode="auto">
            <a:xfrm>
              <a:off x="3135" y="1510"/>
              <a:ext cx="1" cy="515"/>
            </a:xfrm>
            <a:custGeom>
              <a:avLst/>
              <a:gdLst>
                <a:gd name="T0" fmla="*/ 0 w 1"/>
                <a:gd name="T1" fmla="*/ 0 h 515"/>
                <a:gd name="T2" fmla="*/ 0 w 1"/>
                <a:gd name="T3" fmla="*/ 96 h 515"/>
                <a:gd name="T4" fmla="*/ 0 w 1"/>
                <a:gd name="T5" fmla="*/ 257 h 515"/>
                <a:gd name="T6" fmla="*/ 0 w 1"/>
                <a:gd name="T7" fmla="*/ 418 h 515"/>
                <a:gd name="T8" fmla="*/ 0 w 1"/>
                <a:gd name="T9" fmla="*/ 444 h 515"/>
                <a:gd name="T10" fmla="*/ 0 w 1"/>
                <a:gd name="T11" fmla="*/ 515 h 515"/>
                <a:gd name="T12" fmla="*/ 0 60000 65536"/>
                <a:gd name="T13" fmla="*/ 0 60000 65536"/>
                <a:gd name="T14" fmla="*/ 0 60000 65536"/>
                <a:gd name="T15" fmla="*/ 0 60000 65536"/>
                <a:gd name="T16" fmla="*/ 0 60000 65536"/>
                <a:gd name="T17" fmla="*/ 0 60000 65536"/>
                <a:gd name="T18" fmla="*/ 0 w 1"/>
                <a:gd name="T19" fmla="*/ 0 h 515"/>
                <a:gd name="T20" fmla="*/ 1 w 1"/>
                <a:gd name="T21" fmla="*/ 515 h 515"/>
              </a:gdLst>
              <a:ahLst/>
              <a:cxnLst>
                <a:cxn ang="T12">
                  <a:pos x="T0" y="T1"/>
                </a:cxn>
                <a:cxn ang="T13">
                  <a:pos x="T2" y="T3"/>
                </a:cxn>
                <a:cxn ang="T14">
                  <a:pos x="T4" y="T5"/>
                </a:cxn>
                <a:cxn ang="T15">
                  <a:pos x="T6" y="T7"/>
                </a:cxn>
                <a:cxn ang="T16">
                  <a:pos x="T8" y="T9"/>
                </a:cxn>
                <a:cxn ang="T17">
                  <a:pos x="T10" y="T11"/>
                </a:cxn>
              </a:cxnLst>
              <a:rect l="T18" t="T19" r="T20" b="T21"/>
              <a:pathLst>
                <a:path w="1" h="515">
                  <a:moveTo>
                    <a:pt x="0" y="0"/>
                  </a:moveTo>
                  <a:lnTo>
                    <a:pt x="0" y="96"/>
                  </a:lnTo>
                  <a:lnTo>
                    <a:pt x="0" y="257"/>
                  </a:lnTo>
                  <a:lnTo>
                    <a:pt x="0" y="418"/>
                  </a:lnTo>
                  <a:lnTo>
                    <a:pt x="0" y="444"/>
                  </a:lnTo>
                  <a:lnTo>
                    <a:pt x="0" y="51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21" name="Line 1085"/>
            <p:cNvSpPr>
              <a:spLocks noChangeShapeType="1"/>
            </p:cNvSpPr>
            <p:nvPr/>
          </p:nvSpPr>
          <p:spPr bwMode="auto">
            <a:xfrm flipV="1">
              <a:off x="3768" y="1510"/>
              <a:ext cx="1" cy="104"/>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22" name="Freeform 1086"/>
            <p:cNvSpPr>
              <a:spLocks/>
            </p:cNvSpPr>
            <p:nvPr/>
          </p:nvSpPr>
          <p:spPr bwMode="auto">
            <a:xfrm>
              <a:off x="3135" y="1510"/>
              <a:ext cx="380" cy="1"/>
            </a:xfrm>
            <a:custGeom>
              <a:avLst/>
              <a:gdLst>
                <a:gd name="T0" fmla="*/ 380 w 380"/>
                <a:gd name="T1" fmla="*/ 0 h 1"/>
                <a:gd name="T2" fmla="*/ 203 w 380"/>
                <a:gd name="T3" fmla="*/ 0 h 1"/>
                <a:gd name="T4" fmla="*/ 0 w 380"/>
                <a:gd name="T5" fmla="*/ 0 h 1"/>
                <a:gd name="T6" fmla="*/ 0 60000 65536"/>
                <a:gd name="T7" fmla="*/ 0 60000 65536"/>
                <a:gd name="T8" fmla="*/ 0 60000 65536"/>
                <a:gd name="T9" fmla="*/ 0 w 380"/>
                <a:gd name="T10" fmla="*/ 0 h 1"/>
                <a:gd name="T11" fmla="*/ 380 w 380"/>
                <a:gd name="T12" fmla="*/ 1 h 1"/>
              </a:gdLst>
              <a:ahLst/>
              <a:cxnLst>
                <a:cxn ang="T6">
                  <a:pos x="T0" y="T1"/>
                </a:cxn>
                <a:cxn ang="T7">
                  <a:pos x="T2" y="T3"/>
                </a:cxn>
                <a:cxn ang="T8">
                  <a:pos x="T4" y="T5"/>
                </a:cxn>
              </a:cxnLst>
              <a:rect l="T9" t="T10" r="T11" b="T12"/>
              <a:pathLst>
                <a:path w="380" h="1">
                  <a:moveTo>
                    <a:pt x="380" y="0"/>
                  </a:moveTo>
                  <a:lnTo>
                    <a:pt x="203"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23" name="Line 1087"/>
            <p:cNvSpPr>
              <a:spLocks noChangeShapeType="1"/>
            </p:cNvSpPr>
            <p:nvPr/>
          </p:nvSpPr>
          <p:spPr bwMode="auto">
            <a:xfrm flipH="1">
              <a:off x="3768" y="1510"/>
              <a:ext cx="238"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24" name="Line 1088"/>
            <p:cNvSpPr>
              <a:spLocks noChangeShapeType="1"/>
            </p:cNvSpPr>
            <p:nvPr/>
          </p:nvSpPr>
          <p:spPr bwMode="auto">
            <a:xfrm>
              <a:off x="3135" y="2025"/>
              <a:ext cx="779"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25" name="Freeform 1089"/>
            <p:cNvSpPr>
              <a:spLocks/>
            </p:cNvSpPr>
            <p:nvPr/>
          </p:nvSpPr>
          <p:spPr bwMode="auto">
            <a:xfrm>
              <a:off x="2627" y="1606"/>
              <a:ext cx="1" cy="322"/>
            </a:xfrm>
            <a:custGeom>
              <a:avLst/>
              <a:gdLst>
                <a:gd name="T0" fmla="*/ 0 w 1"/>
                <a:gd name="T1" fmla="*/ 4271 h 136"/>
                <a:gd name="T2" fmla="*/ 0 w 1"/>
                <a:gd name="T3" fmla="*/ 4271 h 136"/>
                <a:gd name="T4" fmla="*/ 0 w 1"/>
                <a:gd name="T5" fmla="*/ 3426 h 136"/>
                <a:gd name="T6" fmla="*/ 0 w 1"/>
                <a:gd name="T7" fmla="*/ 3078 h 136"/>
                <a:gd name="T8" fmla="*/ 0 w 1"/>
                <a:gd name="T9" fmla="*/ 2136 h 136"/>
                <a:gd name="T10" fmla="*/ 0 w 1"/>
                <a:gd name="T11" fmla="*/ 1193 h 136"/>
                <a:gd name="T12" fmla="*/ 0 w 1"/>
                <a:gd name="T13" fmla="*/ 852 h 136"/>
                <a:gd name="T14" fmla="*/ 0 w 1"/>
                <a:gd name="T15" fmla="*/ 28 h 136"/>
                <a:gd name="T16" fmla="*/ 0 w 1"/>
                <a:gd name="T17" fmla="*/ 0 h 1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136"/>
                <a:gd name="T29" fmla="*/ 1 w 1"/>
                <a:gd name="T30" fmla="*/ 136 h 1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136">
                  <a:moveTo>
                    <a:pt x="0" y="136"/>
                  </a:moveTo>
                  <a:cubicBezTo>
                    <a:pt x="0" y="136"/>
                    <a:pt x="0" y="136"/>
                    <a:pt x="0" y="136"/>
                  </a:cubicBezTo>
                  <a:cubicBezTo>
                    <a:pt x="0" y="127"/>
                    <a:pt x="0" y="118"/>
                    <a:pt x="0" y="109"/>
                  </a:cubicBezTo>
                  <a:cubicBezTo>
                    <a:pt x="0" y="105"/>
                    <a:pt x="0" y="102"/>
                    <a:pt x="0" y="98"/>
                  </a:cubicBezTo>
                  <a:cubicBezTo>
                    <a:pt x="0" y="88"/>
                    <a:pt x="0" y="78"/>
                    <a:pt x="0" y="68"/>
                  </a:cubicBezTo>
                  <a:cubicBezTo>
                    <a:pt x="0" y="58"/>
                    <a:pt x="0" y="48"/>
                    <a:pt x="0" y="38"/>
                  </a:cubicBezTo>
                  <a:cubicBezTo>
                    <a:pt x="0" y="35"/>
                    <a:pt x="0" y="31"/>
                    <a:pt x="0" y="27"/>
                  </a:cubicBezTo>
                  <a:cubicBezTo>
                    <a:pt x="0" y="18"/>
                    <a:pt x="0" y="10"/>
                    <a:pt x="0" y="1"/>
                  </a:cubicBezTo>
                  <a:cubicBezTo>
                    <a:pt x="0" y="0"/>
                    <a:pt x="0" y="0"/>
                    <a:pt x="0" y="0"/>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26" name="Freeform 1090"/>
            <p:cNvSpPr>
              <a:spLocks/>
            </p:cNvSpPr>
            <p:nvPr/>
          </p:nvSpPr>
          <p:spPr bwMode="auto">
            <a:xfrm>
              <a:off x="2879" y="1921"/>
              <a:ext cx="52" cy="7"/>
            </a:xfrm>
            <a:custGeom>
              <a:avLst/>
              <a:gdLst>
                <a:gd name="T0" fmla="*/ 0 w 52"/>
                <a:gd name="T1" fmla="*/ 0 h 7"/>
                <a:gd name="T2" fmla="*/ 17 w 52"/>
                <a:gd name="T3" fmla="*/ 0 h 7"/>
                <a:gd name="T4" fmla="*/ 31 w 52"/>
                <a:gd name="T5" fmla="*/ 2 h 7"/>
                <a:gd name="T6" fmla="*/ 43 w 52"/>
                <a:gd name="T7" fmla="*/ 4 h 7"/>
                <a:gd name="T8" fmla="*/ 50 w 52"/>
                <a:gd name="T9" fmla="*/ 7 h 7"/>
                <a:gd name="T10" fmla="*/ 52 w 52"/>
                <a:gd name="T11" fmla="*/ 7 h 7"/>
                <a:gd name="T12" fmla="*/ 0 60000 65536"/>
                <a:gd name="T13" fmla="*/ 0 60000 65536"/>
                <a:gd name="T14" fmla="*/ 0 60000 65536"/>
                <a:gd name="T15" fmla="*/ 0 60000 65536"/>
                <a:gd name="T16" fmla="*/ 0 60000 65536"/>
                <a:gd name="T17" fmla="*/ 0 60000 65536"/>
                <a:gd name="T18" fmla="*/ 0 w 52"/>
                <a:gd name="T19" fmla="*/ 0 h 7"/>
                <a:gd name="T20" fmla="*/ 52 w 52"/>
                <a:gd name="T21" fmla="*/ 7 h 7"/>
              </a:gdLst>
              <a:ahLst/>
              <a:cxnLst>
                <a:cxn ang="T12">
                  <a:pos x="T0" y="T1"/>
                </a:cxn>
                <a:cxn ang="T13">
                  <a:pos x="T2" y="T3"/>
                </a:cxn>
                <a:cxn ang="T14">
                  <a:pos x="T4" y="T5"/>
                </a:cxn>
                <a:cxn ang="T15">
                  <a:pos x="T6" y="T7"/>
                </a:cxn>
                <a:cxn ang="T16">
                  <a:pos x="T8" y="T9"/>
                </a:cxn>
                <a:cxn ang="T17">
                  <a:pos x="T10" y="T11"/>
                </a:cxn>
              </a:cxnLst>
              <a:rect l="T18" t="T19" r="T20" b="T21"/>
              <a:pathLst>
                <a:path w="52" h="7">
                  <a:moveTo>
                    <a:pt x="0" y="0"/>
                  </a:moveTo>
                  <a:lnTo>
                    <a:pt x="17" y="0"/>
                  </a:lnTo>
                  <a:lnTo>
                    <a:pt x="31" y="2"/>
                  </a:lnTo>
                  <a:lnTo>
                    <a:pt x="43" y="4"/>
                  </a:lnTo>
                  <a:lnTo>
                    <a:pt x="50" y="7"/>
                  </a:lnTo>
                  <a:lnTo>
                    <a:pt x="52" y="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27" name="Freeform 1091"/>
            <p:cNvSpPr>
              <a:spLocks/>
            </p:cNvSpPr>
            <p:nvPr/>
          </p:nvSpPr>
          <p:spPr bwMode="auto">
            <a:xfrm>
              <a:off x="2830" y="1921"/>
              <a:ext cx="49" cy="7"/>
            </a:xfrm>
            <a:custGeom>
              <a:avLst/>
              <a:gdLst>
                <a:gd name="T0" fmla="*/ 0 w 49"/>
                <a:gd name="T1" fmla="*/ 7 h 7"/>
                <a:gd name="T2" fmla="*/ 0 w 49"/>
                <a:gd name="T3" fmla="*/ 7 h 7"/>
                <a:gd name="T4" fmla="*/ 7 w 49"/>
                <a:gd name="T5" fmla="*/ 4 h 7"/>
                <a:gd name="T6" fmla="*/ 19 w 49"/>
                <a:gd name="T7" fmla="*/ 2 h 7"/>
                <a:gd name="T8" fmla="*/ 33 w 49"/>
                <a:gd name="T9" fmla="*/ 0 h 7"/>
                <a:gd name="T10" fmla="*/ 49 w 49"/>
                <a:gd name="T11" fmla="*/ 0 h 7"/>
                <a:gd name="T12" fmla="*/ 0 60000 65536"/>
                <a:gd name="T13" fmla="*/ 0 60000 65536"/>
                <a:gd name="T14" fmla="*/ 0 60000 65536"/>
                <a:gd name="T15" fmla="*/ 0 60000 65536"/>
                <a:gd name="T16" fmla="*/ 0 60000 65536"/>
                <a:gd name="T17" fmla="*/ 0 60000 65536"/>
                <a:gd name="T18" fmla="*/ 0 w 49"/>
                <a:gd name="T19" fmla="*/ 0 h 7"/>
                <a:gd name="T20" fmla="*/ 49 w 49"/>
                <a:gd name="T21" fmla="*/ 7 h 7"/>
              </a:gdLst>
              <a:ahLst/>
              <a:cxnLst>
                <a:cxn ang="T12">
                  <a:pos x="T0" y="T1"/>
                </a:cxn>
                <a:cxn ang="T13">
                  <a:pos x="T2" y="T3"/>
                </a:cxn>
                <a:cxn ang="T14">
                  <a:pos x="T4" y="T5"/>
                </a:cxn>
                <a:cxn ang="T15">
                  <a:pos x="T6" y="T7"/>
                </a:cxn>
                <a:cxn ang="T16">
                  <a:pos x="T8" y="T9"/>
                </a:cxn>
                <a:cxn ang="T17">
                  <a:pos x="T10" y="T11"/>
                </a:cxn>
              </a:cxnLst>
              <a:rect l="T18" t="T19" r="T20" b="T21"/>
              <a:pathLst>
                <a:path w="49" h="7">
                  <a:moveTo>
                    <a:pt x="0" y="7"/>
                  </a:moveTo>
                  <a:lnTo>
                    <a:pt x="0" y="7"/>
                  </a:lnTo>
                  <a:lnTo>
                    <a:pt x="7" y="4"/>
                  </a:lnTo>
                  <a:lnTo>
                    <a:pt x="19" y="2"/>
                  </a:lnTo>
                  <a:lnTo>
                    <a:pt x="33" y="0"/>
                  </a:lnTo>
                  <a:lnTo>
                    <a:pt x="49"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28" name="Freeform 1092"/>
            <p:cNvSpPr>
              <a:spLocks/>
            </p:cNvSpPr>
            <p:nvPr/>
          </p:nvSpPr>
          <p:spPr bwMode="auto">
            <a:xfrm>
              <a:off x="2830" y="1606"/>
              <a:ext cx="99" cy="10"/>
            </a:xfrm>
            <a:custGeom>
              <a:avLst/>
              <a:gdLst>
                <a:gd name="T0" fmla="*/ 1294 w 42"/>
                <a:gd name="T1" fmla="*/ 0 h 4"/>
                <a:gd name="T2" fmla="*/ 1233 w 42"/>
                <a:gd name="T3" fmla="*/ 43 h 4"/>
                <a:gd name="T4" fmla="*/ 655 w 42"/>
                <a:gd name="T5" fmla="*/ 155 h 4"/>
                <a:gd name="T6" fmla="*/ 28 w 42"/>
                <a:gd name="T7" fmla="*/ 0 h 4"/>
                <a:gd name="T8" fmla="*/ 0 w 42"/>
                <a:gd name="T9" fmla="*/ 0 h 4"/>
                <a:gd name="T10" fmla="*/ 0 60000 65536"/>
                <a:gd name="T11" fmla="*/ 0 60000 65536"/>
                <a:gd name="T12" fmla="*/ 0 60000 65536"/>
                <a:gd name="T13" fmla="*/ 0 60000 65536"/>
                <a:gd name="T14" fmla="*/ 0 60000 65536"/>
                <a:gd name="T15" fmla="*/ 0 w 42"/>
                <a:gd name="T16" fmla="*/ 0 h 4"/>
                <a:gd name="T17" fmla="*/ 42 w 42"/>
                <a:gd name="T18" fmla="*/ 4 h 4"/>
              </a:gdLst>
              <a:ahLst/>
              <a:cxnLst>
                <a:cxn ang="T10">
                  <a:pos x="T0" y="T1"/>
                </a:cxn>
                <a:cxn ang="T11">
                  <a:pos x="T2" y="T3"/>
                </a:cxn>
                <a:cxn ang="T12">
                  <a:pos x="T4" y="T5"/>
                </a:cxn>
                <a:cxn ang="T13">
                  <a:pos x="T6" y="T7"/>
                </a:cxn>
                <a:cxn ang="T14">
                  <a:pos x="T8" y="T9"/>
                </a:cxn>
              </a:cxnLst>
              <a:rect l="T15" t="T16" r="T17" b="T18"/>
              <a:pathLst>
                <a:path w="42" h="4">
                  <a:moveTo>
                    <a:pt x="42" y="0"/>
                  </a:moveTo>
                  <a:cubicBezTo>
                    <a:pt x="40" y="1"/>
                    <a:pt x="40" y="1"/>
                    <a:pt x="40" y="1"/>
                  </a:cubicBezTo>
                  <a:cubicBezTo>
                    <a:pt x="34" y="3"/>
                    <a:pt x="28" y="4"/>
                    <a:pt x="21" y="4"/>
                  </a:cubicBezTo>
                  <a:cubicBezTo>
                    <a:pt x="14" y="4"/>
                    <a:pt x="7" y="3"/>
                    <a:pt x="1" y="0"/>
                  </a:cubicBezTo>
                  <a:cubicBezTo>
                    <a:pt x="0" y="0"/>
                    <a:pt x="0" y="0"/>
                    <a:pt x="0" y="0"/>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29" name="Freeform 1093"/>
            <p:cNvSpPr>
              <a:spLocks/>
            </p:cNvSpPr>
            <p:nvPr/>
          </p:nvSpPr>
          <p:spPr bwMode="auto">
            <a:xfrm>
              <a:off x="2308" y="1696"/>
              <a:ext cx="1" cy="142"/>
            </a:xfrm>
            <a:custGeom>
              <a:avLst/>
              <a:gdLst>
                <a:gd name="T0" fmla="*/ 0 w 1"/>
                <a:gd name="T1" fmla="*/ 1882 h 60"/>
                <a:gd name="T2" fmla="*/ 0 w 1"/>
                <a:gd name="T3" fmla="*/ 1882 h 60"/>
                <a:gd name="T4" fmla="*/ 0 w 1"/>
                <a:gd name="T5" fmla="*/ 942 h 60"/>
                <a:gd name="T6" fmla="*/ 0 w 1"/>
                <a:gd name="T7" fmla="*/ 0 h 60"/>
                <a:gd name="T8" fmla="*/ 0 w 1"/>
                <a:gd name="T9" fmla="*/ 0 h 60"/>
                <a:gd name="T10" fmla="*/ 0 60000 65536"/>
                <a:gd name="T11" fmla="*/ 0 60000 65536"/>
                <a:gd name="T12" fmla="*/ 0 60000 65536"/>
                <a:gd name="T13" fmla="*/ 0 60000 65536"/>
                <a:gd name="T14" fmla="*/ 0 60000 65536"/>
                <a:gd name="T15" fmla="*/ 0 w 1"/>
                <a:gd name="T16" fmla="*/ 0 h 60"/>
                <a:gd name="T17" fmla="*/ 1 w 1"/>
                <a:gd name="T18" fmla="*/ 60 h 60"/>
              </a:gdLst>
              <a:ahLst/>
              <a:cxnLst>
                <a:cxn ang="T10">
                  <a:pos x="T0" y="T1"/>
                </a:cxn>
                <a:cxn ang="T11">
                  <a:pos x="T2" y="T3"/>
                </a:cxn>
                <a:cxn ang="T12">
                  <a:pos x="T4" y="T5"/>
                </a:cxn>
                <a:cxn ang="T13">
                  <a:pos x="T6" y="T7"/>
                </a:cxn>
                <a:cxn ang="T14">
                  <a:pos x="T8" y="T9"/>
                </a:cxn>
              </a:cxnLst>
              <a:rect l="T15" t="T16" r="T17" b="T18"/>
              <a:pathLst>
                <a:path w="1" h="60">
                  <a:moveTo>
                    <a:pt x="0" y="60"/>
                  </a:moveTo>
                  <a:cubicBezTo>
                    <a:pt x="0" y="60"/>
                    <a:pt x="0" y="60"/>
                    <a:pt x="0" y="60"/>
                  </a:cubicBezTo>
                  <a:cubicBezTo>
                    <a:pt x="0" y="50"/>
                    <a:pt x="0" y="40"/>
                    <a:pt x="0" y="30"/>
                  </a:cubicBezTo>
                  <a:cubicBezTo>
                    <a:pt x="0" y="20"/>
                    <a:pt x="0" y="10"/>
                    <a:pt x="0" y="0"/>
                  </a:cubicBezTo>
                  <a:cubicBezTo>
                    <a:pt x="0" y="0"/>
                    <a:pt x="0" y="0"/>
                    <a:pt x="0" y="0"/>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30" name="Freeform 1094"/>
            <p:cNvSpPr>
              <a:spLocks/>
            </p:cNvSpPr>
            <p:nvPr/>
          </p:nvSpPr>
          <p:spPr bwMode="auto">
            <a:xfrm>
              <a:off x="2334" y="1767"/>
              <a:ext cx="1" cy="97"/>
            </a:xfrm>
            <a:custGeom>
              <a:avLst/>
              <a:gdLst>
                <a:gd name="T0" fmla="*/ 0 w 1"/>
                <a:gd name="T1" fmla="*/ 0 h 41"/>
                <a:gd name="T2" fmla="*/ 0 w 1"/>
                <a:gd name="T3" fmla="*/ 185 h 41"/>
                <a:gd name="T4" fmla="*/ 0 w 1"/>
                <a:gd name="T5" fmla="*/ 939 h 41"/>
                <a:gd name="T6" fmla="*/ 0 w 1"/>
                <a:gd name="T7" fmla="*/ 1282 h 41"/>
                <a:gd name="T8" fmla="*/ 0 w 1"/>
                <a:gd name="T9" fmla="*/ 1282 h 41"/>
                <a:gd name="T10" fmla="*/ 0 60000 65536"/>
                <a:gd name="T11" fmla="*/ 0 60000 65536"/>
                <a:gd name="T12" fmla="*/ 0 60000 65536"/>
                <a:gd name="T13" fmla="*/ 0 60000 65536"/>
                <a:gd name="T14" fmla="*/ 0 60000 65536"/>
                <a:gd name="T15" fmla="*/ 0 w 1"/>
                <a:gd name="T16" fmla="*/ 0 h 41"/>
                <a:gd name="T17" fmla="*/ 1 w 1"/>
                <a:gd name="T18" fmla="*/ 41 h 41"/>
              </a:gdLst>
              <a:ahLst/>
              <a:cxnLst>
                <a:cxn ang="T10">
                  <a:pos x="T0" y="T1"/>
                </a:cxn>
                <a:cxn ang="T11">
                  <a:pos x="T2" y="T3"/>
                </a:cxn>
                <a:cxn ang="T12">
                  <a:pos x="T4" y="T5"/>
                </a:cxn>
                <a:cxn ang="T13">
                  <a:pos x="T6" y="T7"/>
                </a:cxn>
                <a:cxn ang="T14">
                  <a:pos x="T8" y="T9"/>
                </a:cxn>
              </a:cxnLst>
              <a:rect l="T15" t="T16" r="T17" b="T18"/>
              <a:pathLst>
                <a:path w="1" h="41">
                  <a:moveTo>
                    <a:pt x="0" y="0"/>
                  </a:moveTo>
                  <a:cubicBezTo>
                    <a:pt x="0" y="6"/>
                    <a:pt x="0" y="6"/>
                    <a:pt x="0" y="6"/>
                  </a:cubicBezTo>
                  <a:cubicBezTo>
                    <a:pt x="0" y="14"/>
                    <a:pt x="0" y="22"/>
                    <a:pt x="0" y="30"/>
                  </a:cubicBezTo>
                  <a:cubicBezTo>
                    <a:pt x="0" y="34"/>
                    <a:pt x="0" y="37"/>
                    <a:pt x="0" y="41"/>
                  </a:cubicBezTo>
                  <a:cubicBezTo>
                    <a:pt x="0" y="41"/>
                    <a:pt x="0" y="41"/>
                    <a:pt x="0" y="41"/>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31" name="Freeform 1095"/>
            <p:cNvSpPr>
              <a:spLocks/>
            </p:cNvSpPr>
            <p:nvPr/>
          </p:nvSpPr>
          <p:spPr bwMode="auto">
            <a:xfrm>
              <a:off x="2334" y="1670"/>
              <a:ext cx="1" cy="97"/>
            </a:xfrm>
            <a:custGeom>
              <a:avLst/>
              <a:gdLst>
                <a:gd name="T0" fmla="*/ 0 w 1"/>
                <a:gd name="T1" fmla="*/ 0 h 41"/>
                <a:gd name="T2" fmla="*/ 0 w 1"/>
                <a:gd name="T3" fmla="*/ 28 h 41"/>
                <a:gd name="T4" fmla="*/ 0 w 1"/>
                <a:gd name="T5" fmla="*/ 348 h 41"/>
                <a:gd name="T6" fmla="*/ 0 w 1"/>
                <a:gd name="T7" fmla="*/ 1098 h 41"/>
                <a:gd name="T8" fmla="*/ 0 w 1"/>
                <a:gd name="T9" fmla="*/ 1282 h 41"/>
                <a:gd name="T10" fmla="*/ 0 60000 65536"/>
                <a:gd name="T11" fmla="*/ 0 60000 65536"/>
                <a:gd name="T12" fmla="*/ 0 60000 65536"/>
                <a:gd name="T13" fmla="*/ 0 60000 65536"/>
                <a:gd name="T14" fmla="*/ 0 60000 65536"/>
                <a:gd name="T15" fmla="*/ 0 w 1"/>
                <a:gd name="T16" fmla="*/ 0 h 41"/>
                <a:gd name="T17" fmla="*/ 1 w 1"/>
                <a:gd name="T18" fmla="*/ 41 h 41"/>
              </a:gdLst>
              <a:ahLst/>
              <a:cxnLst>
                <a:cxn ang="T10">
                  <a:pos x="T0" y="T1"/>
                </a:cxn>
                <a:cxn ang="T11">
                  <a:pos x="T2" y="T3"/>
                </a:cxn>
                <a:cxn ang="T12">
                  <a:pos x="T4" y="T5"/>
                </a:cxn>
                <a:cxn ang="T13">
                  <a:pos x="T6" y="T7"/>
                </a:cxn>
                <a:cxn ang="T14">
                  <a:pos x="T8" y="T9"/>
                </a:cxn>
              </a:cxnLst>
              <a:rect l="T15" t="T16" r="T17" b="T18"/>
              <a:pathLst>
                <a:path w="1" h="41">
                  <a:moveTo>
                    <a:pt x="0" y="0"/>
                  </a:moveTo>
                  <a:cubicBezTo>
                    <a:pt x="0" y="1"/>
                    <a:pt x="0" y="1"/>
                    <a:pt x="0" y="1"/>
                  </a:cubicBezTo>
                  <a:cubicBezTo>
                    <a:pt x="0" y="4"/>
                    <a:pt x="0" y="8"/>
                    <a:pt x="0" y="11"/>
                  </a:cubicBezTo>
                  <a:cubicBezTo>
                    <a:pt x="0" y="19"/>
                    <a:pt x="0" y="27"/>
                    <a:pt x="0" y="35"/>
                  </a:cubicBezTo>
                  <a:cubicBezTo>
                    <a:pt x="0" y="41"/>
                    <a:pt x="0" y="41"/>
                    <a:pt x="0" y="41"/>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32" name="Freeform 1096"/>
            <p:cNvSpPr>
              <a:spLocks/>
            </p:cNvSpPr>
            <p:nvPr/>
          </p:nvSpPr>
          <p:spPr bwMode="auto">
            <a:xfrm>
              <a:off x="3971" y="1510"/>
              <a:ext cx="177" cy="439"/>
            </a:xfrm>
            <a:custGeom>
              <a:avLst/>
              <a:gdLst>
                <a:gd name="T0" fmla="*/ 2327 w 75"/>
                <a:gd name="T1" fmla="*/ 996 h 186"/>
                <a:gd name="T2" fmla="*/ 2301 w 75"/>
                <a:gd name="T3" fmla="*/ 996 h 186"/>
                <a:gd name="T4" fmla="*/ 2166 w 75"/>
                <a:gd name="T5" fmla="*/ 1024 h 186"/>
                <a:gd name="T6" fmla="*/ 774 w 75"/>
                <a:gd name="T7" fmla="*/ 1614 h 186"/>
                <a:gd name="T8" fmla="*/ 0 w 75"/>
                <a:gd name="T9" fmla="*/ 3198 h 186"/>
                <a:gd name="T10" fmla="*/ 0 w 75"/>
                <a:gd name="T11" fmla="*/ 3354 h 186"/>
                <a:gd name="T12" fmla="*/ 0 w 75"/>
                <a:gd name="T13" fmla="*/ 3420 h 186"/>
                <a:gd name="T14" fmla="*/ 156 w 75"/>
                <a:gd name="T15" fmla="*/ 4244 h 186"/>
                <a:gd name="T16" fmla="*/ 590 w 75"/>
                <a:gd name="T17" fmla="*/ 4997 h 186"/>
                <a:gd name="T18" fmla="*/ 1274 w 75"/>
                <a:gd name="T19" fmla="*/ 5499 h 186"/>
                <a:gd name="T20" fmla="*/ 2166 w 75"/>
                <a:gd name="T21" fmla="*/ 5771 h 186"/>
                <a:gd name="T22" fmla="*/ 2301 w 75"/>
                <a:gd name="T23" fmla="*/ 5771 h 186"/>
                <a:gd name="T24" fmla="*/ 2301 w 75"/>
                <a:gd name="T25" fmla="*/ 5771 h 186"/>
                <a:gd name="T26" fmla="*/ 2327 w 75"/>
                <a:gd name="T27" fmla="*/ 5771 h 186"/>
                <a:gd name="T28" fmla="*/ 2327 w 75"/>
                <a:gd name="T29" fmla="*/ 5771 h 186"/>
                <a:gd name="T30" fmla="*/ 2327 w 75"/>
                <a:gd name="T31" fmla="*/ 3382 h 186"/>
                <a:gd name="T32" fmla="*/ 2327 w 75"/>
                <a:gd name="T33" fmla="*/ 3382 h 186"/>
                <a:gd name="T34" fmla="*/ 2327 w 75"/>
                <a:gd name="T35" fmla="*/ 1024 h 186"/>
                <a:gd name="T36" fmla="*/ 2327 w 75"/>
                <a:gd name="T37" fmla="*/ 996 h 186"/>
                <a:gd name="T38" fmla="*/ 2327 w 75"/>
                <a:gd name="T39" fmla="*/ 840 h 186"/>
                <a:gd name="T40" fmla="*/ 2327 w 75"/>
                <a:gd name="T41" fmla="*/ 0 h 18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5"/>
                <a:gd name="T64" fmla="*/ 0 h 186"/>
                <a:gd name="T65" fmla="*/ 75 w 75"/>
                <a:gd name="T66" fmla="*/ 186 h 18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5" h="186">
                  <a:moveTo>
                    <a:pt x="75" y="32"/>
                  </a:moveTo>
                  <a:cubicBezTo>
                    <a:pt x="74" y="32"/>
                    <a:pt x="74" y="32"/>
                    <a:pt x="74" y="32"/>
                  </a:cubicBezTo>
                  <a:cubicBezTo>
                    <a:pt x="72" y="32"/>
                    <a:pt x="71" y="32"/>
                    <a:pt x="70" y="33"/>
                  </a:cubicBezTo>
                  <a:cubicBezTo>
                    <a:pt x="53" y="34"/>
                    <a:pt x="37" y="41"/>
                    <a:pt x="25" y="52"/>
                  </a:cubicBezTo>
                  <a:cubicBezTo>
                    <a:pt x="11" y="65"/>
                    <a:pt x="1" y="83"/>
                    <a:pt x="0" y="103"/>
                  </a:cubicBezTo>
                  <a:cubicBezTo>
                    <a:pt x="0" y="105"/>
                    <a:pt x="0" y="106"/>
                    <a:pt x="0" y="108"/>
                  </a:cubicBezTo>
                  <a:cubicBezTo>
                    <a:pt x="0" y="110"/>
                    <a:pt x="0" y="110"/>
                    <a:pt x="0" y="110"/>
                  </a:cubicBezTo>
                  <a:cubicBezTo>
                    <a:pt x="0" y="120"/>
                    <a:pt x="2" y="129"/>
                    <a:pt x="5" y="137"/>
                  </a:cubicBezTo>
                  <a:cubicBezTo>
                    <a:pt x="8" y="146"/>
                    <a:pt x="13" y="154"/>
                    <a:pt x="19" y="161"/>
                  </a:cubicBezTo>
                  <a:cubicBezTo>
                    <a:pt x="25" y="167"/>
                    <a:pt x="33" y="173"/>
                    <a:pt x="41" y="177"/>
                  </a:cubicBezTo>
                  <a:cubicBezTo>
                    <a:pt x="50" y="182"/>
                    <a:pt x="60" y="185"/>
                    <a:pt x="70" y="186"/>
                  </a:cubicBezTo>
                  <a:cubicBezTo>
                    <a:pt x="71" y="186"/>
                    <a:pt x="72" y="186"/>
                    <a:pt x="74" y="186"/>
                  </a:cubicBezTo>
                  <a:cubicBezTo>
                    <a:pt x="74" y="186"/>
                    <a:pt x="74" y="186"/>
                    <a:pt x="74" y="186"/>
                  </a:cubicBezTo>
                  <a:cubicBezTo>
                    <a:pt x="75" y="186"/>
                    <a:pt x="75" y="186"/>
                    <a:pt x="75" y="186"/>
                  </a:cubicBezTo>
                  <a:cubicBezTo>
                    <a:pt x="75" y="186"/>
                    <a:pt x="75" y="186"/>
                    <a:pt x="75" y="186"/>
                  </a:cubicBezTo>
                  <a:cubicBezTo>
                    <a:pt x="75" y="160"/>
                    <a:pt x="75" y="135"/>
                    <a:pt x="75" y="109"/>
                  </a:cubicBezTo>
                  <a:cubicBezTo>
                    <a:pt x="75" y="109"/>
                    <a:pt x="75" y="109"/>
                    <a:pt x="75" y="109"/>
                  </a:cubicBezTo>
                  <a:cubicBezTo>
                    <a:pt x="75" y="84"/>
                    <a:pt x="75" y="58"/>
                    <a:pt x="75" y="33"/>
                  </a:cubicBezTo>
                  <a:cubicBezTo>
                    <a:pt x="75" y="32"/>
                    <a:pt x="75" y="32"/>
                    <a:pt x="75" y="32"/>
                  </a:cubicBezTo>
                  <a:cubicBezTo>
                    <a:pt x="75" y="27"/>
                    <a:pt x="75" y="27"/>
                    <a:pt x="75" y="27"/>
                  </a:cubicBezTo>
                  <a:cubicBezTo>
                    <a:pt x="75" y="0"/>
                    <a:pt x="75" y="0"/>
                    <a:pt x="75" y="0"/>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33" name="Line 1097"/>
            <p:cNvSpPr>
              <a:spLocks noChangeShapeType="1"/>
            </p:cNvSpPr>
            <p:nvPr/>
          </p:nvSpPr>
          <p:spPr bwMode="auto">
            <a:xfrm flipV="1">
              <a:off x="4148" y="1949"/>
              <a:ext cx="1" cy="7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34" name="Freeform 1098"/>
            <p:cNvSpPr>
              <a:spLocks/>
            </p:cNvSpPr>
            <p:nvPr/>
          </p:nvSpPr>
          <p:spPr bwMode="auto">
            <a:xfrm>
              <a:off x="4006" y="1510"/>
              <a:ext cx="142" cy="1"/>
            </a:xfrm>
            <a:custGeom>
              <a:avLst/>
              <a:gdLst>
                <a:gd name="T0" fmla="*/ 142 w 142"/>
                <a:gd name="T1" fmla="*/ 0 h 1"/>
                <a:gd name="T2" fmla="*/ 114 w 142"/>
                <a:gd name="T3" fmla="*/ 0 h 1"/>
                <a:gd name="T4" fmla="*/ 26 w 142"/>
                <a:gd name="T5" fmla="*/ 0 h 1"/>
                <a:gd name="T6" fmla="*/ 0 w 142"/>
                <a:gd name="T7" fmla="*/ 0 h 1"/>
                <a:gd name="T8" fmla="*/ 0 60000 65536"/>
                <a:gd name="T9" fmla="*/ 0 60000 65536"/>
                <a:gd name="T10" fmla="*/ 0 60000 65536"/>
                <a:gd name="T11" fmla="*/ 0 60000 65536"/>
                <a:gd name="T12" fmla="*/ 0 w 142"/>
                <a:gd name="T13" fmla="*/ 0 h 1"/>
                <a:gd name="T14" fmla="*/ 142 w 142"/>
                <a:gd name="T15" fmla="*/ 1 h 1"/>
              </a:gdLst>
              <a:ahLst/>
              <a:cxnLst>
                <a:cxn ang="T8">
                  <a:pos x="T0" y="T1"/>
                </a:cxn>
                <a:cxn ang="T9">
                  <a:pos x="T2" y="T3"/>
                </a:cxn>
                <a:cxn ang="T10">
                  <a:pos x="T4" y="T5"/>
                </a:cxn>
                <a:cxn ang="T11">
                  <a:pos x="T6" y="T7"/>
                </a:cxn>
              </a:cxnLst>
              <a:rect l="T12" t="T13" r="T14" b="T15"/>
              <a:pathLst>
                <a:path w="142" h="1">
                  <a:moveTo>
                    <a:pt x="142" y="0"/>
                  </a:moveTo>
                  <a:lnTo>
                    <a:pt x="114" y="0"/>
                  </a:lnTo>
                  <a:lnTo>
                    <a:pt x="26"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35" name="Freeform 1099"/>
            <p:cNvSpPr>
              <a:spLocks/>
            </p:cNvSpPr>
            <p:nvPr/>
          </p:nvSpPr>
          <p:spPr bwMode="auto">
            <a:xfrm>
              <a:off x="3914" y="2025"/>
              <a:ext cx="234" cy="1"/>
            </a:xfrm>
            <a:custGeom>
              <a:avLst/>
              <a:gdLst>
                <a:gd name="T0" fmla="*/ 0 w 234"/>
                <a:gd name="T1" fmla="*/ 0 h 1"/>
                <a:gd name="T2" fmla="*/ 59 w 234"/>
                <a:gd name="T3" fmla="*/ 0 h 1"/>
                <a:gd name="T4" fmla="*/ 149 w 234"/>
                <a:gd name="T5" fmla="*/ 0 h 1"/>
                <a:gd name="T6" fmla="*/ 234 w 234"/>
                <a:gd name="T7" fmla="*/ 0 h 1"/>
                <a:gd name="T8" fmla="*/ 0 60000 65536"/>
                <a:gd name="T9" fmla="*/ 0 60000 65536"/>
                <a:gd name="T10" fmla="*/ 0 60000 65536"/>
                <a:gd name="T11" fmla="*/ 0 60000 65536"/>
                <a:gd name="T12" fmla="*/ 0 w 234"/>
                <a:gd name="T13" fmla="*/ 0 h 1"/>
                <a:gd name="T14" fmla="*/ 234 w 234"/>
                <a:gd name="T15" fmla="*/ 1 h 1"/>
              </a:gdLst>
              <a:ahLst/>
              <a:cxnLst>
                <a:cxn ang="T8">
                  <a:pos x="T0" y="T1"/>
                </a:cxn>
                <a:cxn ang="T9">
                  <a:pos x="T2" y="T3"/>
                </a:cxn>
                <a:cxn ang="T10">
                  <a:pos x="T4" y="T5"/>
                </a:cxn>
                <a:cxn ang="T11">
                  <a:pos x="T6" y="T7"/>
                </a:cxn>
              </a:cxnLst>
              <a:rect l="T12" t="T13" r="T14" b="T15"/>
              <a:pathLst>
                <a:path w="234" h="1">
                  <a:moveTo>
                    <a:pt x="0" y="0"/>
                  </a:moveTo>
                  <a:lnTo>
                    <a:pt x="59" y="0"/>
                  </a:lnTo>
                  <a:lnTo>
                    <a:pt x="149" y="0"/>
                  </a:lnTo>
                  <a:lnTo>
                    <a:pt x="234"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36" name="Freeform 1100"/>
            <p:cNvSpPr>
              <a:spLocks/>
            </p:cNvSpPr>
            <p:nvPr/>
          </p:nvSpPr>
          <p:spPr bwMode="auto">
            <a:xfrm>
              <a:off x="2183" y="1767"/>
              <a:ext cx="252" cy="1"/>
            </a:xfrm>
            <a:custGeom>
              <a:avLst/>
              <a:gdLst>
                <a:gd name="T0" fmla="*/ 0 w 252"/>
                <a:gd name="T1" fmla="*/ 0 h 1"/>
                <a:gd name="T2" fmla="*/ 125 w 252"/>
                <a:gd name="T3" fmla="*/ 0 h 1"/>
                <a:gd name="T4" fmla="*/ 151 w 252"/>
                <a:gd name="T5" fmla="*/ 0 h 1"/>
                <a:gd name="T6" fmla="*/ 252 w 252"/>
                <a:gd name="T7" fmla="*/ 0 h 1"/>
                <a:gd name="T8" fmla="*/ 0 60000 65536"/>
                <a:gd name="T9" fmla="*/ 0 60000 65536"/>
                <a:gd name="T10" fmla="*/ 0 60000 65536"/>
                <a:gd name="T11" fmla="*/ 0 60000 65536"/>
                <a:gd name="T12" fmla="*/ 0 w 252"/>
                <a:gd name="T13" fmla="*/ 0 h 1"/>
                <a:gd name="T14" fmla="*/ 252 w 252"/>
                <a:gd name="T15" fmla="*/ 1 h 1"/>
              </a:gdLst>
              <a:ahLst/>
              <a:cxnLst>
                <a:cxn ang="T8">
                  <a:pos x="T0" y="T1"/>
                </a:cxn>
                <a:cxn ang="T9">
                  <a:pos x="T2" y="T3"/>
                </a:cxn>
                <a:cxn ang="T10">
                  <a:pos x="T4" y="T5"/>
                </a:cxn>
                <a:cxn ang="T11">
                  <a:pos x="T6" y="T7"/>
                </a:cxn>
              </a:cxnLst>
              <a:rect l="T12" t="T13" r="T14" b="T15"/>
              <a:pathLst>
                <a:path w="252" h="1">
                  <a:moveTo>
                    <a:pt x="0" y="0"/>
                  </a:moveTo>
                  <a:lnTo>
                    <a:pt x="125" y="0"/>
                  </a:lnTo>
                  <a:lnTo>
                    <a:pt x="151" y="0"/>
                  </a:lnTo>
                  <a:lnTo>
                    <a:pt x="25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37" name="Line 1101"/>
            <p:cNvSpPr>
              <a:spLocks noChangeShapeType="1"/>
            </p:cNvSpPr>
            <p:nvPr/>
          </p:nvSpPr>
          <p:spPr bwMode="auto">
            <a:xfrm>
              <a:off x="2459" y="1767"/>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38" name="Freeform 1102"/>
            <p:cNvSpPr>
              <a:spLocks/>
            </p:cNvSpPr>
            <p:nvPr/>
          </p:nvSpPr>
          <p:spPr bwMode="auto">
            <a:xfrm>
              <a:off x="2511" y="1767"/>
              <a:ext cx="305" cy="1"/>
            </a:xfrm>
            <a:custGeom>
              <a:avLst/>
              <a:gdLst>
                <a:gd name="T0" fmla="*/ 0 w 305"/>
                <a:gd name="T1" fmla="*/ 0 h 1"/>
                <a:gd name="T2" fmla="*/ 116 w 305"/>
                <a:gd name="T3" fmla="*/ 0 h 1"/>
                <a:gd name="T4" fmla="*/ 305 w 305"/>
                <a:gd name="T5" fmla="*/ 0 h 1"/>
                <a:gd name="T6" fmla="*/ 0 60000 65536"/>
                <a:gd name="T7" fmla="*/ 0 60000 65536"/>
                <a:gd name="T8" fmla="*/ 0 60000 65536"/>
                <a:gd name="T9" fmla="*/ 0 w 305"/>
                <a:gd name="T10" fmla="*/ 0 h 1"/>
                <a:gd name="T11" fmla="*/ 305 w 305"/>
                <a:gd name="T12" fmla="*/ 1 h 1"/>
              </a:gdLst>
              <a:ahLst/>
              <a:cxnLst>
                <a:cxn ang="T6">
                  <a:pos x="T0" y="T1"/>
                </a:cxn>
                <a:cxn ang="T7">
                  <a:pos x="T2" y="T3"/>
                </a:cxn>
                <a:cxn ang="T8">
                  <a:pos x="T4" y="T5"/>
                </a:cxn>
              </a:cxnLst>
              <a:rect l="T9" t="T10" r="T11" b="T12"/>
              <a:pathLst>
                <a:path w="305" h="1">
                  <a:moveTo>
                    <a:pt x="0" y="0"/>
                  </a:moveTo>
                  <a:lnTo>
                    <a:pt x="116" y="0"/>
                  </a:lnTo>
                  <a:lnTo>
                    <a:pt x="30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39" name="Line 1103"/>
            <p:cNvSpPr>
              <a:spLocks noChangeShapeType="1"/>
            </p:cNvSpPr>
            <p:nvPr/>
          </p:nvSpPr>
          <p:spPr bwMode="auto">
            <a:xfrm>
              <a:off x="2842" y="1767"/>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40" name="Freeform 1104"/>
            <p:cNvSpPr>
              <a:spLocks/>
            </p:cNvSpPr>
            <p:nvPr/>
          </p:nvSpPr>
          <p:spPr bwMode="auto">
            <a:xfrm>
              <a:off x="2891" y="1767"/>
              <a:ext cx="305" cy="1"/>
            </a:xfrm>
            <a:custGeom>
              <a:avLst/>
              <a:gdLst>
                <a:gd name="T0" fmla="*/ 0 w 305"/>
                <a:gd name="T1" fmla="*/ 0 h 1"/>
                <a:gd name="T2" fmla="*/ 40 w 305"/>
                <a:gd name="T3" fmla="*/ 0 h 1"/>
                <a:gd name="T4" fmla="*/ 244 w 305"/>
                <a:gd name="T5" fmla="*/ 0 h 1"/>
                <a:gd name="T6" fmla="*/ 305 w 305"/>
                <a:gd name="T7" fmla="*/ 0 h 1"/>
                <a:gd name="T8" fmla="*/ 0 60000 65536"/>
                <a:gd name="T9" fmla="*/ 0 60000 65536"/>
                <a:gd name="T10" fmla="*/ 0 60000 65536"/>
                <a:gd name="T11" fmla="*/ 0 60000 65536"/>
                <a:gd name="T12" fmla="*/ 0 w 305"/>
                <a:gd name="T13" fmla="*/ 0 h 1"/>
                <a:gd name="T14" fmla="*/ 305 w 305"/>
                <a:gd name="T15" fmla="*/ 1 h 1"/>
              </a:gdLst>
              <a:ahLst/>
              <a:cxnLst>
                <a:cxn ang="T8">
                  <a:pos x="T0" y="T1"/>
                </a:cxn>
                <a:cxn ang="T9">
                  <a:pos x="T2" y="T3"/>
                </a:cxn>
                <a:cxn ang="T10">
                  <a:pos x="T4" y="T5"/>
                </a:cxn>
                <a:cxn ang="T11">
                  <a:pos x="T6" y="T7"/>
                </a:cxn>
              </a:cxnLst>
              <a:rect l="T12" t="T13" r="T14" b="T15"/>
              <a:pathLst>
                <a:path w="305" h="1">
                  <a:moveTo>
                    <a:pt x="0" y="0"/>
                  </a:moveTo>
                  <a:lnTo>
                    <a:pt x="40" y="0"/>
                  </a:lnTo>
                  <a:lnTo>
                    <a:pt x="244" y="0"/>
                  </a:lnTo>
                  <a:lnTo>
                    <a:pt x="30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41" name="Line 1105"/>
            <p:cNvSpPr>
              <a:spLocks noChangeShapeType="1"/>
            </p:cNvSpPr>
            <p:nvPr/>
          </p:nvSpPr>
          <p:spPr bwMode="auto">
            <a:xfrm>
              <a:off x="3222" y="176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42" name="Freeform 1106"/>
            <p:cNvSpPr>
              <a:spLocks/>
            </p:cNvSpPr>
            <p:nvPr/>
          </p:nvSpPr>
          <p:spPr bwMode="auto">
            <a:xfrm>
              <a:off x="3272" y="1767"/>
              <a:ext cx="304" cy="1"/>
            </a:xfrm>
            <a:custGeom>
              <a:avLst/>
              <a:gdLst>
                <a:gd name="T0" fmla="*/ 0 w 304"/>
                <a:gd name="T1" fmla="*/ 0 h 1"/>
                <a:gd name="T2" fmla="*/ 66 w 304"/>
                <a:gd name="T3" fmla="*/ 0 h 1"/>
                <a:gd name="T4" fmla="*/ 304 w 304"/>
                <a:gd name="T5" fmla="*/ 0 h 1"/>
                <a:gd name="T6" fmla="*/ 0 60000 65536"/>
                <a:gd name="T7" fmla="*/ 0 60000 65536"/>
                <a:gd name="T8" fmla="*/ 0 60000 65536"/>
                <a:gd name="T9" fmla="*/ 0 w 304"/>
                <a:gd name="T10" fmla="*/ 0 h 1"/>
                <a:gd name="T11" fmla="*/ 304 w 304"/>
                <a:gd name="T12" fmla="*/ 1 h 1"/>
              </a:gdLst>
              <a:ahLst/>
              <a:cxnLst>
                <a:cxn ang="T6">
                  <a:pos x="T0" y="T1"/>
                </a:cxn>
                <a:cxn ang="T7">
                  <a:pos x="T2" y="T3"/>
                </a:cxn>
                <a:cxn ang="T8">
                  <a:pos x="T4" y="T5"/>
                </a:cxn>
              </a:cxnLst>
              <a:rect l="T9" t="T10" r="T11" b="T12"/>
              <a:pathLst>
                <a:path w="304" h="1">
                  <a:moveTo>
                    <a:pt x="0" y="0"/>
                  </a:moveTo>
                  <a:lnTo>
                    <a:pt x="66" y="0"/>
                  </a:lnTo>
                  <a:lnTo>
                    <a:pt x="30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43" name="Line 1107"/>
            <p:cNvSpPr>
              <a:spLocks noChangeShapeType="1"/>
            </p:cNvSpPr>
            <p:nvPr/>
          </p:nvSpPr>
          <p:spPr bwMode="auto">
            <a:xfrm>
              <a:off x="3602" y="1767"/>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44" name="Freeform 1108"/>
            <p:cNvSpPr>
              <a:spLocks/>
            </p:cNvSpPr>
            <p:nvPr/>
          </p:nvSpPr>
          <p:spPr bwMode="auto">
            <a:xfrm>
              <a:off x="3652" y="1767"/>
              <a:ext cx="305" cy="1"/>
            </a:xfrm>
            <a:custGeom>
              <a:avLst/>
              <a:gdLst>
                <a:gd name="T0" fmla="*/ 0 w 305"/>
                <a:gd name="T1" fmla="*/ 0 h 1"/>
                <a:gd name="T2" fmla="*/ 250 w 305"/>
                <a:gd name="T3" fmla="*/ 0 h 1"/>
                <a:gd name="T4" fmla="*/ 305 w 305"/>
                <a:gd name="T5" fmla="*/ 0 h 1"/>
                <a:gd name="T6" fmla="*/ 305 w 305"/>
                <a:gd name="T7" fmla="*/ 0 h 1"/>
                <a:gd name="T8" fmla="*/ 0 60000 65536"/>
                <a:gd name="T9" fmla="*/ 0 60000 65536"/>
                <a:gd name="T10" fmla="*/ 0 60000 65536"/>
                <a:gd name="T11" fmla="*/ 0 60000 65536"/>
                <a:gd name="T12" fmla="*/ 0 w 305"/>
                <a:gd name="T13" fmla="*/ 0 h 1"/>
                <a:gd name="T14" fmla="*/ 305 w 305"/>
                <a:gd name="T15" fmla="*/ 1 h 1"/>
              </a:gdLst>
              <a:ahLst/>
              <a:cxnLst>
                <a:cxn ang="T8">
                  <a:pos x="T0" y="T1"/>
                </a:cxn>
                <a:cxn ang="T9">
                  <a:pos x="T2" y="T3"/>
                </a:cxn>
                <a:cxn ang="T10">
                  <a:pos x="T4" y="T5"/>
                </a:cxn>
                <a:cxn ang="T11">
                  <a:pos x="T6" y="T7"/>
                </a:cxn>
              </a:cxnLst>
              <a:rect l="T12" t="T13" r="T14" b="T15"/>
              <a:pathLst>
                <a:path w="305" h="1">
                  <a:moveTo>
                    <a:pt x="0" y="0"/>
                  </a:moveTo>
                  <a:lnTo>
                    <a:pt x="250" y="0"/>
                  </a:lnTo>
                  <a:lnTo>
                    <a:pt x="30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45" name="Line 1109"/>
            <p:cNvSpPr>
              <a:spLocks noChangeShapeType="1"/>
            </p:cNvSpPr>
            <p:nvPr/>
          </p:nvSpPr>
          <p:spPr bwMode="auto">
            <a:xfrm>
              <a:off x="3983" y="1767"/>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46" name="Freeform 1110"/>
            <p:cNvSpPr>
              <a:spLocks/>
            </p:cNvSpPr>
            <p:nvPr/>
          </p:nvSpPr>
          <p:spPr bwMode="auto">
            <a:xfrm>
              <a:off x="4035" y="1767"/>
              <a:ext cx="167" cy="1"/>
            </a:xfrm>
            <a:custGeom>
              <a:avLst/>
              <a:gdLst>
                <a:gd name="T0" fmla="*/ 0 w 167"/>
                <a:gd name="T1" fmla="*/ 0 h 1"/>
                <a:gd name="T2" fmla="*/ 113 w 167"/>
                <a:gd name="T3" fmla="*/ 0 h 1"/>
                <a:gd name="T4" fmla="*/ 113 w 167"/>
                <a:gd name="T5" fmla="*/ 0 h 1"/>
                <a:gd name="T6" fmla="*/ 167 w 167"/>
                <a:gd name="T7" fmla="*/ 0 h 1"/>
                <a:gd name="T8" fmla="*/ 0 60000 65536"/>
                <a:gd name="T9" fmla="*/ 0 60000 65536"/>
                <a:gd name="T10" fmla="*/ 0 60000 65536"/>
                <a:gd name="T11" fmla="*/ 0 60000 65536"/>
                <a:gd name="T12" fmla="*/ 0 w 167"/>
                <a:gd name="T13" fmla="*/ 0 h 1"/>
                <a:gd name="T14" fmla="*/ 167 w 167"/>
                <a:gd name="T15" fmla="*/ 1 h 1"/>
              </a:gdLst>
              <a:ahLst/>
              <a:cxnLst>
                <a:cxn ang="T8">
                  <a:pos x="T0" y="T1"/>
                </a:cxn>
                <a:cxn ang="T9">
                  <a:pos x="T2" y="T3"/>
                </a:cxn>
                <a:cxn ang="T10">
                  <a:pos x="T4" y="T5"/>
                </a:cxn>
                <a:cxn ang="T11">
                  <a:pos x="T6" y="T7"/>
                </a:cxn>
              </a:cxnLst>
              <a:rect l="T12" t="T13" r="T14" b="T15"/>
              <a:pathLst>
                <a:path w="167" h="1">
                  <a:moveTo>
                    <a:pt x="0" y="0"/>
                  </a:moveTo>
                  <a:lnTo>
                    <a:pt x="113" y="0"/>
                  </a:lnTo>
                  <a:lnTo>
                    <a:pt x="16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47" name="Freeform 1111"/>
            <p:cNvSpPr>
              <a:spLocks/>
            </p:cNvSpPr>
            <p:nvPr/>
          </p:nvSpPr>
          <p:spPr bwMode="auto">
            <a:xfrm>
              <a:off x="2879" y="1547"/>
              <a:ext cx="1" cy="192"/>
            </a:xfrm>
            <a:custGeom>
              <a:avLst/>
              <a:gdLst>
                <a:gd name="T0" fmla="*/ 0 w 1"/>
                <a:gd name="T1" fmla="*/ 0 h 192"/>
                <a:gd name="T2" fmla="*/ 0 w 1"/>
                <a:gd name="T3" fmla="*/ 69 h 192"/>
                <a:gd name="T4" fmla="*/ 0 w 1"/>
                <a:gd name="T5" fmla="*/ 192 h 192"/>
                <a:gd name="T6" fmla="*/ 0 60000 65536"/>
                <a:gd name="T7" fmla="*/ 0 60000 65536"/>
                <a:gd name="T8" fmla="*/ 0 60000 65536"/>
                <a:gd name="T9" fmla="*/ 0 w 1"/>
                <a:gd name="T10" fmla="*/ 0 h 192"/>
                <a:gd name="T11" fmla="*/ 1 w 1"/>
                <a:gd name="T12" fmla="*/ 192 h 192"/>
              </a:gdLst>
              <a:ahLst/>
              <a:cxnLst>
                <a:cxn ang="T6">
                  <a:pos x="T0" y="T1"/>
                </a:cxn>
                <a:cxn ang="T7">
                  <a:pos x="T2" y="T3"/>
                </a:cxn>
                <a:cxn ang="T8">
                  <a:pos x="T4" y="T5"/>
                </a:cxn>
              </a:cxnLst>
              <a:rect l="T9" t="T10" r="T11" b="T12"/>
              <a:pathLst>
                <a:path w="1" h="192">
                  <a:moveTo>
                    <a:pt x="0" y="0"/>
                  </a:moveTo>
                  <a:lnTo>
                    <a:pt x="0" y="69"/>
                  </a:lnTo>
                  <a:lnTo>
                    <a:pt x="0" y="19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48" name="Freeform 1112"/>
            <p:cNvSpPr>
              <a:spLocks/>
            </p:cNvSpPr>
            <p:nvPr/>
          </p:nvSpPr>
          <p:spPr bwMode="auto">
            <a:xfrm>
              <a:off x="2879" y="1765"/>
              <a:ext cx="1" cy="26"/>
            </a:xfrm>
            <a:custGeom>
              <a:avLst/>
              <a:gdLst>
                <a:gd name="T0" fmla="*/ 0 w 1"/>
                <a:gd name="T1" fmla="*/ 0 h 26"/>
                <a:gd name="T2" fmla="*/ 0 w 1"/>
                <a:gd name="T3" fmla="*/ 2 h 26"/>
                <a:gd name="T4" fmla="*/ 0 w 1"/>
                <a:gd name="T5" fmla="*/ 26 h 26"/>
                <a:gd name="T6" fmla="*/ 0 60000 65536"/>
                <a:gd name="T7" fmla="*/ 0 60000 65536"/>
                <a:gd name="T8" fmla="*/ 0 60000 65536"/>
                <a:gd name="T9" fmla="*/ 0 w 1"/>
                <a:gd name="T10" fmla="*/ 0 h 26"/>
                <a:gd name="T11" fmla="*/ 1 w 1"/>
                <a:gd name="T12" fmla="*/ 26 h 26"/>
              </a:gdLst>
              <a:ahLst/>
              <a:cxnLst>
                <a:cxn ang="T6">
                  <a:pos x="T0" y="T1"/>
                </a:cxn>
                <a:cxn ang="T7">
                  <a:pos x="T2" y="T3"/>
                </a:cxn>
                <a:cxn ang="T8">
                  <a:pos x="T4" y="T5"/>
                </a:cxn>
              </a:cxnLst>
              <a:rect l="T9" t="T10" r="T11" b="T12"/>
              <a:pathLst>
                <a:path w="1" h="26">
                  <a:moveTo>
                    <a:pt x="0" y="0"/>
                  </a:moveTo>
                  <a:lnTo>
                    <a:pt x="0" y="2"/>
                  </a:lnTo>
                  <a:lnTo>
                    <a:pt x="0" y="2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49" name="Freeform 1113"/>
            <p:cNvSpPr>
              <a:spLocks/>
            </p:cNvSpPr>
            <p:nvPr/>
          </p:nvSpPr>
          <p:spPr bwMode="auto">
            <a:xfrm>
              <a:off x="2879" y="1817"/>
              <a:ext cx="1" cy="189"/>
            </a:xfrm>
            <a:custGeom>
              <a:avLst/>
              <a:gdLst>
                <a:gd name="T0" fmla="*/ 0 w 1"/>
                <a:gd name="T1" fmla="*/ 0 h 189"/>
                <a:gd name="T2" fmla="*/ 0 w 1"/>
                <a:gd name="T3" fmla="*/ 104 h 189"/>
                <a:gd name="T4" fmla="*/ 0 w 1"/>
                <a:gd name="T5" fmla="*/ 189 h 189"/>
                <a:gd name="T6" fmla="*/ 0 60000 65536"/>
                <a:gd name="T7" fmla="*/ 0 60000 65536"/>
                <a:gd name="T8" fmla="*/ 0 60000 65536"/>
                <a:gd name="T9" fmla="*/ 0 w 1"/>
                <a:gd name="T10" fmla="*/ 0 h 189"/>
                <a:gd name="T11" fmla="*/ 1 w 1"/>
                <a:gd name="T12" fmla="*/ 189 h 189"/>
              </a:gdLst>
              <a:ahLst/>
              <a:cxnLst>
                <a:cxn ang="T6">
                  <a:pos x="T0" y="T1"/>
                </a:cxn>
                <a:cxn ang="T7">
                  <a:pos x="T2" y="T3"/>
                </a:cxn>
                <a:cxn ang="T8">
                  <a:pos x="T4" y="T5"/>
                </a:cxn>
              </a:cxnLst>
              <a:rect l="T9" t="T10" r="T11" b="T12"/>
              <a:pathLst>
                <a:path w="1" h="189">
                  <a:moveTo>
                    <a:pt x="0" y="0"/>
                  </a:moveTo>
                  <a:lnTo>
                    <a:pt x="0" y="104"/>
                  </a:lnTo>
                  <a:lnTo>
                    <a:pt x="0" y="18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50" name="Line 1114"/>
            <p:cNvSpPr>
              <a:spLocks noChangeShapeType="1"/>
            </p:cNvSpPr>
            <p:nvPr/>
          </p:nvSpPr>
          <p:spPr bwMode="auto">
            <a:xfrm>
              <a:off x="2308" y="1838"/>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51" name="Line 1115"/>
            <p:cNvSpPr>
              <a:spLocks noChangeShapeType="1"/>
            </p:cNvSpPr>
            <p:nvPr/>
          </p:nvSpPr>
          <p:spPr bwMode="auto">
            <a:xfrm>
              <a:off x="2348" y="1838"/>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52" name="Line 1116"/>
            <p:cNvSpPr>
              <a:spLocks noChangeShapeType="1"/>
            </p:cNvSpPr>
            <p:nvPr/>
          </p:nvSpPr>
          <p:spPr bwMode="auto">
            <a:xfrm>
              <a:off x="2386" y="1838"/>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53" name="Line 1117"/>
            <p:cNvSpPr>
              <a:spLocks noChangeShapeType="1"/>
            </p:cNvSpPr>
            <p:nvPr/>
          </p:nvSpPr>
          <p:spPr bwMode="auto">
            <a:xfrm>
              <a:off x="2423" y="1838"/>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54" name="Line 1118"/>
            <p:cNvSpPr>
              <a:spLocks noChangeShapeType="1"/>
            </p:cNvSpPr>
            <p:nvPr/>
          </p:nvSpPr>
          <p:spPr bwMode="auto">
            <a:xfrm>
              <a:off x="2461" y="1838"/>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55" name="Line 1119"/>
            <p:cNvSpPr>
              <a:spLocks noChangeShapeType="1"/>
            </p:cNvSpPr>
            <p:nvPr/>
          </p:nvSpPr>
          <p:spPr bwMode="auto">
            <a:xfrm>
              <a:off x="2499" y="1838"/>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56" name="Line 1120"/>
            <p:cNvSpPr>
              <a:spLocks noChangeShapeType="1"/>
            </p:cNvSpPr>
            <p:nvPr/>
          </p:nvSpPr>
          <p:spPr bwMode="auto">
            <a:xfrm>
              <a:off x="2537" y="1838"/>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57" name="Freeform 1121"/>
            <p:cNvSpPr>
              <a:spLocks/>
            </p:cNvSpPr>
            <p:nvPr/>
          </p:nvSpPr>
          <p:spPr bwMode="auto">
            <a:xfrm>
              <a:off x="2575" y="1838"/>
              <a:ext cx="52" cy="1"/>
            </a:xfrm>
            <a:custGeom>
              <a:avLst/>
              <a:gdLst>
                <a:gd name="T0" fmla="*/ 0 w 52"/>
                <a:gd name="T1" fmla="*/ 0 h 1"/>
                <a:gd name="T2" fmla="*/ 26 w 52"/>
                <a:gd name="T3" fmla="*/ 0 h 1"/>
                <a:gd name="T4" fmla="*/ 37 w 52"/>
                <a:gd name="T5" fmla="*/ 0 h 1"/>
                <a:gd name="T6" fmla="*/ 52 w 52"/>
                <a:gd name="T7" fmla="*/ 0 h 1"/>
                <a:gd name="T8" fmla="*/ 0 60000 65536"/>
                <a:gd name="T9" fmla="*/ 0 60000 65536"/>
                <a:gd name="T10" fmla="*/ 0 60000 65536"/>
                <a:gd name="T11" fmla="*/ 0 60000 65536"/>
                <a:gd name="T12" fmla="*/ 0 w 52"/>
                <a:gd name="T13" fmla="*/ 0 h 1"/>
                <a:gd name="T14" fmla="*/ 52 w 52"/>
                <a:gd name="T15" fmla="*/ 1 h 1"/>
              </a:gdLst>
              <a:ahLst/>
              <a:cxnLst>
                <a:cxn ang="T8">
                  <a:pos x="T0" y="T1"/>
                </a:cxn>
                <a:cxn ang="T9">
                  <a:pos x="T2" y="T3"/>
                </a:cxn>
                <a:cxn ang="T10">
                  <a:pos x="T4" y="T5"/>
                </a:cxn>
                <a:cxn ang="T11">
                  <a:pos x="T6" y="T7"/>
                </a:cxn>
              </a:cxnLst>
              <a:rect l="T12" t="T13" r="T14" b="T15"/>
              <a:pathLst>
                <a:path w="52" h="1">
                  <a:moveTo>
                    <a:pt x="0" y="0"/>
                  </a:moveTo>
                  <a:lnTo>
                    <a:pt x="26" y="0"/>
                  </a:lnTo>
                  <a:lnTo>
                    <a:pt x="37" y="0"/>
                  </a:lnTo>
                  <a:lnTo>
                    <a:pt x="5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58" name="Line 1122"/>
            <p:cNvSpPr>
              <a:spLocks noChangeShapeType="1"/>
            </p:cNvSpPr>
            <p:nvPr/>
          </p:nvSpPr>
          <p:spPr bwMode="auto">
            <a:xfrm>
              <a:off x="2308" y="1696"/>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59" name="Line 1123"/>
            <p:cNvSpPr>
              <a:spLocks noChangeShapeType="1"/>
            </p:cNvSpPr>
            <p:nvPr/>
          </p:nvSpPr>
          <p:spPr bwMode="auto">
            <a:xfrm>
              <a:off x="2348" y="1696"/>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60" name="Line 1124"/>
            <p:cNvSpPr>
              <a:spLocks noChangeShapeType="1"/>
            </p:cNvSpPr>
            <p:nvPr/>
          </p:nvSpPr>
          <p:spPr bwMode="auto">
            <a:xfrm>
              <a:off x="2386" y="1696"/>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61" name="Line 1125"/>
            <p:cNvSpPr>
              <a:spLocks noChangeShapeType="1"/>
            </p:cNvSpPr>
            <p:nvPr/>
          </p:nvSpPr>
          <p:spPr bwMode="auto">
            <a:xfrm>
              <a:off x="2423" y="1696"/>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62" name="Line 1126"/>
            <p:cNvSpPr>
              <a:spLocks noChangeShapeType="1"/>
            </p:cNvSpPr>
            <p:nvPr/>
          </p:nvSpPr>
          <p:spPr bwMode="auto">
            <a:xfrm>
              <a:off x="2461" y="1696"/>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63" name="Line 1127"/>
            <p:cNvSpPr>
              <a:spLocks noChangeShapeType="1"/>
            </p:cNvSpPr>
            <p:nvPr/>
          </p:nvSpPr>
          <p:spPr bwMode="auto">
            <a:xfrm>
              <a:off x="2499" y="1696"/>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64" name="Line 1128"/>
            <p:cNvSpPr>
              <a:spLocks noChangeShapeType="1"/>
            </p:cNvSpPr>
            <p:nvPr/>
          </p:nvSpPr>
          <p:spPr bwMode="auto">
            <a:xfrm>
              <a:off x="2537" y="1696"/>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65" name="Freeform 1129"/>
            <p:cNvSpPr>
              <a:spLocks/>
            </p:cNvSpPr>
            <p:nvPr/>
          </p:nvSpPr>
          <p:spPr bwMode="auto">
            <a:xfrm>
              <a:off x="2575" y="1696"/>
              <a:ext cx="52" cy="1"/>
            </a:xfrm>
            <a:custGeom>
              <a:avLst/>
              <a:gdLst>
                <a:gd name="T0" fmla="*/ 0 w 52"/>
                <a:gd name="T1" fmla="*/ 0 h 1"/>
                <a:gd name="T2" fmla="*/ 26 w 52"/>
                <a:gd name="T3" fmla="*/ 0 h 1"/>
                <a:gd name="T4" fmla="*/ 37 w 52"/>
                <a:gd name="T5" fmla="*/ 0 h 1"/>
                <a:gd name="T6" fmla="*/ 52 w 52"/>
                <a:gd name="T7" fmla="*/ 0 h 1"/>
                <a:gd name="T8" fmla="*/ 0 60000 65536"/>
                <a:gd name="T9" fmla="*/ 0 60000 65536"/>
                <a:gd name="T10" fmla="*/ 0 60000 65536"/>
                <a:gd name="T11" fmla="*/ 0 60000 65536"/>
                <a:gd name="T12" fmla="*/ 0 w 52"/>
                <a:gd name="T13" fmla="*/ 0 h 1"/>
                <a:gd name="T14" fmla="*/ 52 w 52"/>
                <a:gd name="T15" fmla="*/ 1 h 1"/>
              </a:gdLst>
              <a:ahLst/>
              <a:cxnLst>
                <a:cxn ang="T8">
                  <a:pos x="T0" y="T1"/>
                </a:cxn>
                <a:cxn ang="T9">
                  <a:pos x="T2" y="T3"/>
                </a:cxn>
                <a:cxn ang="T10">
                  <a:pos x="T4" y="T5"/>
                </a:cxn>
                <a:cxn ang="T11">
                  <a:pos x="T6" y="T7"/>
                </a:cxn>
              </a:cxnLst>
              <a:rect l="T12" t="T13" r="T14" b="T15"/>
              <a:pathLst>
                <a:path w="52" h="1">
                  <a:moveTo>
                    <a:pt x="0" y="0"/>
                  </a:moveTo>
                  <a:lnTo>
                    <a:pt x="26" y="0"/>
                  </a:lnTo>
                  <a:lnTo>
                    <a:pt x="37" y="0"/>
                  </a:lnTo>
                  <a:lnTo>
                    <a:pt x="5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66" name="Freeform 1130"/>
            <p:cNvSpPr>
              <a:spLocks/>
            </p:cNvSpPr>
            <p:nvPr/>
          </p:nvSpPr>
          <p:spPr bwMode="auto">
            <a:xfrm>
              <a:off x="3387" y="1665"/>
              <a:ext cx="88" cy="1"/>
            </a:xfrm>
            <a:custGeom>
              <a:avLst/>
              <a:gdLst>
                <a:gd name="T0" fmla="*/ 0 w 88"/>
                <a:gd name="T1" fmla="*/ 0 h 1"/>
                <a:gd name="T2" fmla="*/ 12 w 88"/>
                <a:gd name="T3" fmla="*/ 0 h 1"/>
                <a:gd name="T4" fmla="*/ 88 w 88"/>
                <a:gd name="T5" fmla="*/ 0 h 1"/>
                <a:gd name="T6" fmla="*/ 0 60000 65536"/>
                <a:gd name="T7" fmla="*/ 0 60000 65536"/>
                <a:gd name="T8" fmla="*/ 0 60000 65536"/>
                <a:gd name="T9" fmla="*/ 0 w 88"/>
                <a:gd name="T10" fmla="*/ 0 h 1"/>
                <a:gd name="T11" fmla="*/ 88 w 88"/>
                <a:gd name="T12" fmla="*/ 1 h 1"/>
              </a:gdLst>
              <a:ahLst/>
              <a:cxnLst>
                <a:cxn ang="T6">
                  <a:pos x="T0" y="T1"/>
                </a:cxn>
                <a:cxn ang="T7">
                  <a:pos x="T2" y="T3"/>
                </a:cxn>
                <a:cxn ang="T8">
                  <a:pos x="T4" y="T5"/>
                </a:cxn>
              </a:cxnLst>
              <a:rect l="T9" t="T10" r="T11" b="T12"/>
              <a:pathLst>
                <a:path w="88" h="1">
                  <a:moveTo>
                    <a:pt x="0" y="0"/>
                  </a:moveTo>
                  <a:lnTo>
                    <a:pt x="12" y="0"/>
                  </a:lnTo>
                  <a:lnTo>
                    <a:pt x="88"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67" name="Line 1131"/>
            <p:cNvSpPr>
              <a:spLocks noChangeShapeType="1"/>
            </p:cNvSpPr>
            <p:nvPr/>
          </p:nvSpPr>
          <p:spPr bwMode="auto">
            <a:xfrm>
              <a:off x="3338" y="1715"/>
              <a:ext cx="1"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68" name="Freeform 1132"/>
            <p:cNvSpPr>
              <a:spLocks/>
            </p:cNvSpPr>
            <p:nvPr/>
          </p:nvSpPr>
          <p:spPr bwMode="auto">
            <a:xfrm>
              <a:off x="3191" y="1665"/>
              <a:ext cx="95" cy="1"/>
            </a:xfrm>
            <a:custGeom>
              <a:avLst/>
              <a:gdLst>
                <a:gd name="T0" fmla="*/ 95 w 95"/>
                <a:gd name="T1" fmla="*/ 0 h 1"/>
                <a:gd name="T2" fmla="*/ 83 w 95"/>
                <a:gd name="T3" fmla="*/ 0 h 1"/>
                <a:gd name="T4" fmla="*/ 0 w 95"/>
                <a:gd name="T5" fmla="*/ 0 h 1"/>
                <a:gd name="T6" fmla="*/ 0 60000 65536"/>
                <a:gd name="T7" fmla="*/ 0 60000 65536"/>
                <a:gd name="T8" fmla="*/ 0 60000 65536"/>
                <a:gd name="T9" fmla="*/ 0 w 95"/>
                <a:gd name="T10" fmla="*/ 0 h 1"/>
                <a:gd name="T11" fmla="*/ 95 w 95"/>
                <a:gd name="T12" fmla="*/ 1 h 1"/>
              </a:gdLst>
              <a:ahLst/>
              <a:cxnLst>
                <a:cxn ang="T6">
                  <a:pos x="T0" y="T1"/>
                </a:cxn>
                <a:cxn ang="T7">
                  <a:pos x="T2" y="T3"/>
                </a:cxn>
                <a:cxn ang="T8">
                  <a:pos x="T4" y="T5"/>
                </a:cxn>
              </a:cxnLst>
              <a:rect l="T9" t="T10" r="T11" b="T12"/>
              <a:pathLst>
                <a:path w="95" h="1">
                  <a:moveTo>
                    <a:pt x="95" y="0"/>
                  </a:moveTo>
                  <a:lnTo>
                    <a:pt x="83"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69" name="Freeform 1133"/>
            <p:cNvSpPr>
              <a:spLocks/>
            </p:cNvSpPr>
            <p:nvPr/>
          </p:nvSpPr>
          <p:spPr bwMode="auto">
            <a:xfrm>
              <a:off x="3338" y="1524"/>
              <a:ext cx="1" cy="90"/>
            </a:xfrm>
            <a:custGeom>
              <a:avLst/>
              <a:gdLst>
                <a:gd name="T0" fmla="*/ 0 w 1"/>
                <a:gd name="T1" fmla="*/ 90 h 90"/>
                <a:gd name="T2" fmla="*/ 0 w 1"/>
                <a:gd name="T3" fmla="*/ 75 h 90"/>
                <a:gd name="T4" fmla="*/ 0 w 1"/>
                <a:gd name="T5" fmla="*/ 0 h 90"/>
                <a:gd name="T6" fmla="*/ 0 60000 65536"/>
                <a:gd name="T7" fmla="*/ 0 60000 65536"/>
                <a:gd name="T8" fmla="*/ 0 60000 65536"/>
                <a:gd name="T9" fmla="*/ 0 w 1"/>
                <a:gd name="T10" fmla="*/ 0 h 90"/>
                <a:gd name="T11" fmla="*/ 1 w 1"/>
                <a:gd name="T12" fmla="*/ 90 h 90"/>
              </a:gdLst>
              <a:ahLst/>
              <a:cxnLst>
                <a:cxn ang="T6">
                  <a:pos x="T0" y="T1"/>
                </a:cxn>
                <a:cxn ang="T7">
                  <a:pos x="T2" y="T3"/>
                </a:cxn>
                <a:cxn ang="T8">
                  <a:pos x="T4" y="T5"/>
                </a:cxn>
              </a:cxnLst>
              <a:rect l="T9" t="T10" r="T11" b="T12"/>
              <a:pathLst>
                <a:path w="1" h="90">
                  <a:moveTo>
                    <a:pt x="0" y="90"/>
                  </a:moveTo>
                  <a:lnTo>
                    <a:pt x="0" y="7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70" name="Line 1134"/>
            <p:cNvSpPr>
              <a:spLocks noChangeShapeType="1"/>
            </p:cNvSpPr>
            <p:nvPr/>
          </p:nvSpPr>
          <p:spPr bwMode="auto">
            <a:xfrm>
              <a:off x="3338" y="1665"/>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71" name="Line 1135"/>
            <p:cNvSpPr>
              <a:spLocks noChangeShapeType="1"/>
            </p:cNvSpPr>
            <p:nvPr/>
          </p:nvSpPr>
          <p:spPr bwMode="auto">
            <a:xfrm>
              <a:off x="3338" y="1665"/>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72" name="Line 1136"/>
            <p:cNvSpPr>
              <a:spLocks noChangeShapeType="1"/>
            </p:cNvSpPr>
            <p:nvPr/>
          </p:nvSpPr>
          <p:spPr bwMode="auto">
            <a:xfrm flipH="1">
              <a:off x="3312" y="1665"/>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73" name="Line 1137"/>
            <p:cNvSpPr>
              <a:spLocks noChangeShapeType="1"/>
            </p:cNvSpPr>
            <p:nvPr/>
          </p:nvSpPr>
          <p:spPr bwMode="auto">
            <a:xfrm flipV="1">
              <a:off x="3338" y="1640"/>
              <a:ext cx="1" cy="2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74" name="Freeform 1138"/>
            <p:cNvSpPr>
              <a:spLocks/>
            </p:cNvSpPr>
            <p:nvPr/>
          </p:nvSpPr>
          <p:spPr bwMode="auto">
            <a:xfrm>
              <a:off x="3387" y="1871"/>
              <a:ext cx="83" cy="1"/>
            </a:xfrm>
            <a:custGeom>
              <a:avLst/>
              <a:gdLst>
                <a:gd name="T0" fmla="*/ 0 w 83"/>
                <a:gd name="T1" fmla="*/ 0 h 1"/>
                <a:gd name="T2" fmla="*/ 12 w 83"/>
                <a:gd name="T3" fmla="*/ 0 h 1"/>
                <a:gd name="T4" fmla="*/ 83 w 83"/>
                <a:gd name="T5" fmla="*/ 0 h 1"/>
                <a:gd name="T6" fmla="*/ 0 60000 65536"/>
                <a:gd name="T7" fmla="*/ 0 60000 65536"/>
                <a:gd name="T8" fmla="*/ 0 60000 65536"/>
                <a:gd name="T9" fmla="*/ 0 w 83"/>
                <a:gd name="T10" fmla="*/ 0 h 1"/>
                <a:gd name="T11" fmla="*/ 83 w 83"/>
                <a:gd name="T12" fmla="*/ 1 h 1"/>
              </a:gdLst>
              <a:ahLst/>
              <a:cxnLst>
                <a:cxn ang="T6">
                  <a:pos x="T0" y="T1"/>
                </a:cxn>
                <a:cxn ang="T7">
                  <a:pos x="T2" y="T3"/>
                </a:cxn>
                <a:cxn ang="T8">
                  <a:pos x="T4" y="T5"/>
                </a:cxn>
              </a:cxnLst>
              <a:rect l="T9" t="T10" r="T11" b="T12"/>
              <a:pathLst>
                <a:path w="83" h="1">
                  <a:moveTo>
                    <a:pt x="0" y="0"/>
                  </a:moveTo>
                  <a:lnTo>
                    <a:pt x="12" y="0"/>
                  </a:lnTo>
                  <a:lnTo>
                    <a:pt x="8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75" name="Freeform 1139"/>
            <p:cNvSpPr>
              <a:spLocks/>
            </p:cNvSpPr>
            <p:nvPr/>
          </p:nvSpPr>
          <p:spPr bwMode="auto">
            <a:xfrm>
              <a:off x="3338" y="1923"/>
              <a:ext cx="1" cy="64"/>
            </a:xfrm>
            <a:custGeom>
              <a:avLst/>
              <a:gdLst>
                <a:gd name="T0" fmla="*/ 0 w 1"/>
                <a:gd name="T1" fmla="*/ 0 h 64"/>
                <a:gd name="T2" fmla="*/ 0 w 1"/>
                <a:gd name="T3" fmla="*/ 12 h 64"/>
                <a:gd name="T4" fmla="*/ 0 w 1"/>
                <a:gd name="T5" fmla="*/ 64 h 64"/>
                <a:gd name="T6" fmla="*/ 0 60000 65536"/>
                <a:gd name="T7" fmla="*/ 0 60000 65536"/>
                <a:gd name="T8" fmla="*/ 0 60000 65536"/>
                <a:gd name="T9" fmla="*/ 0 w 1"/>
                <a:gd name="T10" fmla="*/ 0 h 64"/>
                <a:gd name="T11" fmla="*/ 1 w 1"/>
                <a:gd name="T12" fmla="*/ 64 h 64"/>
              </a:gdLst>
              <a:ahLst/>
              <a:cxnLst>
                <a:cxn ang="T6">
                  <a:pos x="T0" y="T1"/>
                </a:cxn>
                <a:cxn ang="T7">
                  <a:pos x="T2" y="T3"/>
                </a:cxn>
                <a:cxn ang="T8">
                  <a:pos x="T4" y="T5"/>
                </a:cxn>
              </a:cxnLst>
              <a:rect l="T9" t="T10" r="T11" b="T12"/>
              <a:pathLst>
                <a:path w="1" h="64">
                  <a:moveTo>
                    <a:pt x="0" y="0"/>
                  </a:moveTo>
                  <a:lnTo>
                    <a:pt x="0" y="12"/>
                  </a:lnTo>
                  <a:lnTo>
                    <a:pt x="0" y="6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76" name="Freeform 1140"/>
            <p:cNvSpPr>
              <a:spLocks/>
            </p:cNvSpPr>
            <p:nvPr/>
          </p:nvSpPr>
          <p:spPr bwMode="auto">
            <a:xfrm>
              <a:off x="3184" y="1871"/>
              <a:ext cx="102" cy="1"/>
            </a:xfrm>
            <a:custGeom>
              <a:avLst/>
              <a:gdLst>
                <a:gd name="T0" fmla="*/ 102 w 102"/>
                <a:gd name="T1" fmla="*/ 0 h 1"/>
                <a:gd name="T2" fmla="*/ 90 w 102"/>
                <a:gd name="T3" fmla="*/ 0 h 1"/>
                <a:gd name="T4" fmla="*/ 0 w 102"/>
                <a:gd name="T5" fmla="*/ 0 h 1"/>
                <a:gd name="T6" fmla="*/ 0 60000 65536"/>
                <a:gd name="T7" fmla="*/ 0 60000 65536"/>
                <a:gd name="T8" fmla="*/ 0 60000 65536"/>
                <a:gd name="T9" fmla="*/ 0 w 102"/>
                <a:gd name="T10" fmla="*/ 0 h 1"/>
                <a:gd name="T11" fmla="*/ 102 w 102"/>
                <a:gd name="T12" fmla="*/ 1 h 1"/>
              </a:gdLst>
              <a:ahLst/>
              <a:cxnLst>
                <a:cxn ang="T6">
                  <a:pos x="T0" y="T1"/>
                </a:cxn>
                <a:cxn ang="T7">
                  <a:pos x="T2" y="T3"/>
                </a:cxn>
                <a:cxn ang="T8">
                  <a:pos x="T4" y="T5"/>
                </a:cxn>
              </a:cxnLst>
              <a:rect l="T9" t="T10" r="T11" b="T12"/>
              <a:pathLst>
                <a:path w="102" h="1">
                  <a:moveTo>
                    <a:pt x="102" y="0"/>
                  </a:moveTo>
                  <a:lnTo>
                    <a:pt x="90"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77" name="Freeform 1141"/>
            <p:cNvSpPr>
              <a:spLocks/>
            </p:cNvSpPr>
            <p:nvPr/>
          </p:nvSpPr>
          <p:spPr bwMode="auto">
            <a:xfrm>
              <a:off x="3338" y="1717"/>
              <a:ext cx="1" cy="102"/>
            </a:xfrm>
            <a:custGeom>
              <a:avLst/>
              <a:gdLst>
                <a:gd name="T0" fmla="*/ 0 w 1"/>
                <a:gd name="T1" fmla="*/ 102 h 102"/>
                <a:gd name="T2" fmla="*/ 0 w 1"/>
                <a:gd name="T3" fmla="*/ 90 h 102"/>
                <a:gd name="T4" fmla="*/ 0 w 1"/>
                <a:gd name="T5" fmla="*/ 50 h 102"/>
                <a:gd name="T6" fmla="*/ 0 w 1"/>
                <a:gd name="T7" fmla="*/ 38 h 102"/>
                <a:gd name="T8" fmla="*/ 0 w 1"/>
                <a:gd name="T9" fmla="*/ 12 h 102"/>
                <a:gd name="T10" fmla="*/ 0 w 1"/>
                <a:gd name="T11" fmla="*/ 0 h 102"/>
                <a:gd name="T12" fmla="*/ 0 60000 65536"/>
                <a:gd name="T13" fmla="*/ 0 60000 65536"/>
                <a:gd name="T14" fmla="*/ 0 60000 65536"/>
                <a:gd name="T15" fmla="*/ 0 60000 65536"/>
                <a:gd name="T16" fmla="*/ 0 60000 65536"/>
                <a:gd name="T17" fmla="*/ 0 60000 65536"/>
                <a:gd name="T18" fmla="*/ 0 w 1"/>
                <a:gd name="T19" fmla="*/ 0 h 102"/>
                <a:gd name="T20" fmla="*/ 1 w 1"/>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1" h="102">
                  <a:moveTo>
                    <a:pt x="0" y="102"/>
                  </a:moveTo>
                  <a:lnTo>
                    <a:pt x="0" y="90"/>
                  </a:lnTo>
                  <a:lnTo>
                    <a:pt x="0" y="50"/>
                  </a:lnTo>
                  <a:lnTo>
                    <a:pt x="0" y="38"/>
                  </a:lnTo>
                  <a:lnTo>
                    <a:pt x="0" y="1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78" name="Line 1142"/>
            <p:cNvSpPr>
              <a:spLocks noChangeShapeType="1"/>
            </p:cNvSpPr>
            <p:nvPr/>
          </p:nvSpPr>
          <p:spPr bwMode="auto">
            <a:xfrm>
              <a:off x="3338" y="1871"/>
              <a:ext cx="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79" name="Line 1143"/>
            <p:cNvSpPr>
              <a:spLocks noChangeShapeType="1"/>
            </p:cNvSpPr>
            <p:nvPr/>
          </p:nvSpPr>
          <p:spPr bwMode="auto">
            <a:xfrm>
              <a:off x="3338" y="1871"/>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80" name="Line 1144"/>
            <p:cNvSpPr>
              <a:spLocks noChangeShapeType="1"/>
            </p:cNvSpPr>
            <p:nvPr/>
          </p:nvSpPr>
          <p:spPr bwMode="auto">
            <a:xfrm flipH="1">
              <a:off x="3312" y="1871"/>
              <a:ext cx="2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81" name="Line 1145"/>
            <p:cNvSpPr>
              <a:spLocks noChangeShapeType="1"/>
            </p:cNvSpPr>
            <p:nvPr/>
          </p:nvSpPr>
          <p:spPr bwMode="auto">
            <a:xfrm flipV="1">
              <a:off x="3338" y="1845"/>
              <a:ext cx="1"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82" name="Freeform 1146"/>
            <p:cNvSpPr>
              <a:spLocks/>
            </p:cNvSpPr>
            <p:nvPr/>
          </p:nvSpPr>
          <p:spPr bwMode="auto">
            <a:xfrm>
              <a:off x="2749" y="1930"/>
              <a:ext cx="440" cy="128"/>
            </a:xfrm>
            <a:custGeom>
              <a:avLst/>
              <a:gdLst>
                <a:gd name="T0" fmla="*/ 440 w 440"/>
                <a:gd name="T1" fmla="*/ 0 h 128"/>
                <a:gd name="T2" fmla="*/ 386 w 440"/>
                <a:gd name="T3" fmla="*/ 24 h 128"/>
                <a:gd name="T4" fmla="*/ 128 w 440"/>
                <a:gd name="T5" fmla="*/ 128 h 128"/>
                <a:gd name="T6" fmla="*/ 0 w 440"/>
                <a:gd name="T7" fmla="*/ 128 h 128"/>
                <a:gd name="T8" fmla="*/ 0 60000 65536"/>
                <a:gd name="T9" fmla="*/ 0 60000 65536"/>
                <a:gd name="T10" fmla="*/ 0 60000 65536"/>
                <a:gd name="T11" fmla="*/ 0 60000 65536"/>
                <a:gd name="T12" fmla="*/ 0 w 440"/>
                <a:gd name="T13" fmla="*/ 0 h 128"/>
                <a:gd name="T14" fmla="*/ 440 w 440"/>
                <a:gd name="T15" fmla="*/ 128 h 128"/>
              </a:gdLst>
              <a:ahLst/>
              <a:cxnLst>
                <a:cxn ang="T8">
                  <a:pos x="T0" y="T1"/>
                </a:cxn>
                <a:cxn ang="T9">
                  <a:pos x="T2" y="T3"/>
                </a:cxn>
                <a:cxn ang="T10">
                  <a:pos x="T4" y="T5"/>
                </a:cxn>
                <a:cxn ang="T11">
                  <a:pos x="T6" y="T7"/>
                </a:cxn>
              </a:cxnLst>
              <a:rect l="T12" t="T13" r="T14" b="T15"/>
              <a:pathLst>
                <a:path w="440" h="128">
                  <a:moveTo>
                    <a:pt x="440" y="0"/>
                  </a:moveTo>
                  <a:lnTo>
                    <a:pt x="386" y="24"/>
                  </a:lnTo>
                  <a:lnTo>
                    <a:pt x="128" y="128"/>
                  </a:lnTo>
                  <a:lnTo>
                    <a:pt x="0" y="12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83" name="Line 1147"/>
            <p:cNvSpPr>
              <a:spLocks noChangeShapeType="1"/>
            </p:cNvSpPr>
            <p:nvPr/>
          </p:nvSpPr>
          <p:spPr bwMode="auto">
            <a:xfrm flipV="1">
              <a:off x="3768" y="1214"/>
              <a:ext cx="1" cy="27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84" name="Line 1148"/>
            <p:cNvSpPr>
              <a:spLocks noChangeShapeType="1"/>
            </p:cNvSpPr>
            <p:nvPr/>
          </p:nvSpPr>
          <p:spPr bwMode="auto">
            <a:xfrm flipV="1">
              <a:off x="3515" y="1214"/>
              <a:ext cx="1" cy="27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85" name="Line 1149"/>
            <p:cNvSpPr>
              <a:spLocks noChangeShapeType="1"/>
            </p:cNvSpPr>
            <p:nvPr/>
          </p:nvSpPr>
          <p:spPr bwMode="auto">
            <a:xfrm>
              <a:off x="4174" y="2025"/>
              <a:ext cx="59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86" name="Line 1150"/>
            <p:cNvSpPr>
              <a:spLocks noChangeShapeType="1"/>
            </p:cNvSpPr>
            <p:nvPr/>
          </p:nvSpPr>
          <p:spPr bwMode="auto">
            <a:xfrm>
              <a:off x="4174" y="1510"/>
              <a:ext cx="31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87" name="Line 1151"/>
            <p:cNvSpPr>
              <a:spLocks noChangeShapeType="1"/>
            </p:cNvSpPr>
            <p:nvPr/>
          </p:nvSpPr>
          <p:spPr bwMode="auto">
            <a:xfrm>
              <a:off x="4148" y="1767"/>
              <a:ext cx="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88" name="Freeform 1152"/>
            <p:cNvSpPr>
              <a:spLocks/>
            </p:cNvSpPr>
            <p:nvPr/>
          </p:nvSpPr>
          <p:spPr bwMode="auto">
            <a:xfrm>
              <a:off x="3184" y="1895"/>
              <a:ext cx="95" cy="49"/>
            </a:xfrm>
            <a:custGeom>
              <a:avLst/>
              <a:gdLst>
                <a:gd name="T0" fmla="*/ 95 w 95"/>
                <a:gd name="T1" fmla="*/ 0 h 49"/>
                <a:gd name="T2" fmla="*/ 0 w 95"/>
                <a:gd name="T3" fmla="*/ 21 h 49"/>
                <a:gd name="T4" fmla="*/ 5 w 95"/>
                <a:gd name="T5" fmla="*/ 35 h 49"/>
                <a:gd name="T6" fmla="*/ 12 w 95"/>
                <a:gd name="T7" fmla="*/ 49 h 49"/>
                <a:gd name="T8" fmla="*/ 95 w 95"/>
                <a:gd name="T9" fmla="*/ 0 h 49"/>
                <a:gd name="T10" fmla="*/ 0 60000 65536"/>
                <a:gd name="T11" fmla="*/ 0 60000 65536"/>
                <a:gd name="T12" fmla="*/ 0 60000 65536"/>
                <a:gd name="T13" fmla="*/ 0 60000 65536"/>
                <a:gd name="T14" fmla="*/ 0 60000 65536"/>
                <a:gd name="T15" fmla="*/ 0 w 95"/>
                <a:gd name="T16" fmla="*/ 0 h 49"/>
                <a:gd name="T17" fmla="*/ 95 w 95"/>
                <a:gd name="T18" fmla="*/ 49 h 49"/>
              </a:gdLst>
              <a:ahLst/>
              <a:cxnLst>
                <a:cxn ang="T10">
                  <a:pos x="T0" y="T1"/>
                </a:cxn>
                <a:cxn ang="T11">
                  <a:pos x="T2" y="T3"/>
                </a:cxn>
                <a:cxn ang="T12">
                  <a:pos x="T4" y="T5"/>
                </a:cxn>
                <a:cxn ang="T13">
                  <a:pos x="T6" y="T7"/>
                </a:cxn>
                <a:cxn ang="T14">
                  <a:pos x="T8" y="T9"/>
                </a:cxn>
              </a:cxnLst>
              <a:rect l="T15" t="T16" r="T17" b="T18"/>
              <a:pathLst>
                <a:path w="95" h="49">
                  <a:moveTo>
                    <a:pt x="95" y="0"/>
                  </a:moveTo>
                  <a:lnTo>
                    <a:pt x="0" y="21"/>
                  </a:lnTo>
                  <a:lnTo>
                    <a:pt x="5" y="35"/>
                  </a:lnTo>
                  <a:lnTo>
                    <a:pt x="12" y="49"/>
                  </a:lnTo>
                  <a:lnTo>
                    <a:pt x="95"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89" name="Line 1153"/>
            <p:cNvSpPr>
              <a:spLocks noChangeShapeType="1"/>
            </p:cNvSpPr>
            <p:nvPr/>
          </p:nvSpPr>
          <p:spPr bwMode="auto">
            <a:xfrm>
              <a:off x="4384" y="2020"/>
              <a:ext cx="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90" name="Line 1156"/>
            <p:cNvSpPr>
              <a:spLocks noChangeShapeType="1"/>
            </p:cNvSpPr>
            <p:nvPr/>
          </p:nvSpPr>
          <p:spPr bwMode="auto">
            <a:xfrm flipH="1">
              <a:off x="4682" y="2020"/>
              <a:ext cx="87" cy="1"/>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91" name="Rectangle 1157"/>
            <p:cNvSpPr>
              <a:spLocks noChangeArrowheads="1"/>
            </p:cNvSpPr>
            <p:nvPr/>
          </p:nvSpPr>
          <p:spPr bwMode="auto">
            <a:xfrm>
              <a:off x="4731" y="675"/>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rPr>
                <a:t>L</a:t>
              </a:r>
              <a:endParaRPr lang="en-US" smtClean="0">
                <a:solidFill>
                  <a:srgbClr val="000000"/>
                </a:solidFill>
              </a:endParaRPr>
            </a:p>
          </p:txBody>
        </p:sp>
        <p:sp>
          <p:nvSpPr>
            <p:cNvPr id="16192" name="Rectangle 1311"/>
            <p:cNvSpPr>
              <a:spLocks noChangeArrowheads="1"/>
            </p:cNvSpPr>
            <p:nvPr/>
          </p:nvSpPr>
          <p:spPr bwMode="auto">
            <a:xfrm>
              <a:off x="4663" y="647"/>
              <a:ext cx="175" cy="178"/>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193" name="Line 1312"/>
            <p:cNvSpPr>
              <a:spLocks noChangeShapeType="1"/>
            </p:cNvSpPr>
            <p:nvPr/>
          </p:nvSpPr>
          <p:spPr bwMode="auto">
            <a:xfrm>
              <a:off x="4748" y="470"/>
              <a:ext cx="1" cy="17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94" name="Line 1313"/>
            <p:cNvSpPr>
              <a:spLocks noChangeShapeType="1"/>
            </p:cNvSpPr>
            <p:nvPr/>
          </p:nvSpPr>
          <p:spPr bwMode="auto">
            <a:xfrm flipV="1">
              <a:off x="4661" y="647"/>
              <a:ext cx="1" cy="17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195" name="Freeform 1314"/>
            <p:cNvSpPr>
              <a:spLocks/>
            </p:cNvSpPr>
            <p:nvPr/>
          </p:nvSpPr>
          <p:spPr bwMode="auto">
            <a:xfrm>
              <a:off x="4661" y="647"/>
              <a:ext cx="177" cy="178"/>
            </a:xfrm>
            <a:custGeom>
              <a:avLst/>
              <a:gdLst>
                <a:gd name="T0" fmla="*/ 0 w 177"/>
                <a:gd name="T1" fmla="*/ 0 h 178"/>
                <a:gd name="T2" fmla="*/ 177 w 177"/>
                <a:gd name="T3" fmla="*/ 0 h 178"/>
                <a:gd name="T4" fmla="*/ 177 w 177"/>
                <a:gd name="T5" fmla="*/ 178 h 178"/>
                <a:gd name="T6" fmla="*/ 0 w 177"/>
                <a:gd name="T7" fmla="*/ 178 h 178"/>
                <a:gd name="T8" fmla="*/ 0 60000 65536"/>
                <a:gd name="T9" fmla="*/ 0 60000 65536"/>
                <a:gd name="T10" fmla="*/ 0 60000 65536"/>
                <a:gd name="T11" fmla="*/ 0 60000 65536"/>
                <a:gd name="T12" fmla="*/ 0 w 177"/>
                <a:gd name="T13" fmla="*/ 0 h 178"/>
                <a:gd name="T14" fmla="*/ 177 w 177"/>
                <a:gd name="T15" fmla="*/ 178 h 178"/>
              </a:gdLst>
              <a:ahLst/>
              <a:cxnLst>
                <a:cxn ang="T8">
                  <a:pos x="T0" y="T1"/>
                </a:cxn>
                <a:cxn ang="T9">
                  <a:pos x="T2" y="T3"/>
                </a:cxn>
                <a:cxn ang="T10">
                  <a:pos x="T4" y="T5"/>
                </a:cxn>
                <a:cxn ang="T11">
                  <a:pos x="T6" y="T7"/>
                </a:cxn>
              </a:cxnLst>
              <a:rect l="T12" t="T13" r="T14" b="T15"/>
              <a:pathLst>
                <a:path w="177" h="178">
                  <a:moveTo>
                    <a:pt x="0" y="0"/>
                  </a:moveTo>
                  <a:lnTo>
                    <a:pt x="177" y="0"/>
                  </a:lnTo>
                  <a:lnTo>
                    <a:pt x="177" y="178"/>
                  </a:lnTo>
                  <a:lnTo>
                    <a:pt x="0" y="17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96" name="Freeform 1315"/>
            <p:cNvSpPr>
              <a:spLocks/>
            </p:cNvSpPr>
            <p:nvPr/>
          </p:nvSpPr>
          <p:spPr bwMode="auto">
            <a:xfrm>
              <a:off x="4706" y="470"/>
              <a:ext cx="87" cy="90"/>
            </a:xfrm>
            <a:custGeom>
              <a:avLst/>
              <a:gdLst>
                <a:gd name="T0" fmla="*/ 87 w 87"/>
                <a:gd name="T1" fmla="*/ 0 h 90"/>
                <a:gd name="T2" fmla="*/ 42 w 87"/>
                <a:gd name="T3" fmla="*/ 90 h 90"/>
                <a:gd name="T4" fmla="*/ 0 w 87"/>
                <a:gd name="T5" fmla="*/ 0 h 90"/>
                <a:gd name="T6" fmla="*/ 87 w 87"/>
                <a:gd name="T7" fmla="*/ 0 h 90"/>
                <a:gd name="T8" fmla="*/ 0 60000 65536"/>
                <a:gd name="T9" fmla="*/ 0 60000 65536"/>
                <a:gd name="T10" fmla="*/ 0 60000 65536"/>
                <a:gd name="T11" fmla="*/ 0 60000 65536"/>
                <a:gd name="T12" fmla="*/ 0 w 87"/>
                <a:gd name="T13" fmla="*/ 0 h 90"/>
                <a:gd name="T14" fmla="*/ 87 w 87"/>
                <a:gd name="T15" fmla="*/ 90 h 90"/>
              </a:gdLst>
              <a:ahLst/>
              <a:cxnLst>
                <a:cxn ang="T8">
                  <a:pos x="T0" y="T1"/>
                </a:cxn>
                <a:cxn ang="T9">
                  <a:pos x="T2" y="T3"/>
                </a:cxn>
                <a:cxn ang="T10">
                  <a:pos x="T4" y="T5"/>
                </a:cxn>
                <a:cxn ang="T11">
                  <a:pos x="T6" y="T7"/>
                </a:cxn>
              </a:cxnLst>
              <a:rect l="T12" t="T13" r="T14" b="T15"/>
              <a:pathLst>
                <a:path w="87" h="90">
                  <a:moveTo>
                    <a:pt x="87" y="0"/>
                  </a:moveTo>
                  <a:lnTo>
                    <a:pt x="42" y="90"/>
                  </a:lnTo>
                  <a:lnTo>
                    <a:pt x="0" y="0"/>
                  </a:lnTo>
                  <a:lnTo>
                    <a:pt x="8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197" name="Freeform 1316"/>
            <p:cNvSpPr>
              <a:spLocks/>
            </p:cNvSpPr>
            <p:nvPr/>
          </p:nvSpPr>
          <p:spPr bwMode="auto">
            <a:xfrm>
              <a:off x="4706" y="470"/>
              <a:ext cx="87" cy="90"/>
            </a:xfrm>
            <a:custGeom>
              <a:avLst/>
              <a:gdLst>
                <a:gd name="T0" fmla="*/ 87 w 87"/>
                <a:gd name="T1" fmla="*/ 0 h 90"/>
                <a:gd name="T2" fmla="*/ 42 w 87"/>
                <a:gd name="T3" fmla="*/ 90 h 90"/>
                <a:gd name="T4" fmla="*/ 0 w 87"/>
                <a:gd name="T5" fmla="*/ 0 h 90"/>
                <a:gd name="T6" fmla="*/ 0 60000 65536"/>
                <a:gd name="T7" fmla="*/ 0 60000 65536"/>
                <a:gd name="T8" fmla="*/ 0 60000 65536"/>
                <a:gd name="T9" fmla="*/ 0 w 87"/>
                <a:gd name="T10" fmla="*/ 0 h 90"/>
                <a:gd name="T11" fmla="*/ 87 w 87"/>
                <a:gd name="T12" fmla="*/ 90 h 90"/>
              </a:gdLst>
              <a:ahLst/>
              <a:cxnLst>
                <a:cxn ang="T6">
                  <a:pos x="T0" y="T1"/>
                </a:cxn>
                <a:cxn ang="T7">
                  <a:pos x="T2" y="T3"/>
                </a:cxn>
                <a:cxn ang="T8">
                  <a:pos x="T4" y="T5"/>
                </a:cxn>
              </a:cxnLst>
              <a:rect l="T9" t="T10" r="T11" b="T12"/>
              <a:pathLst>
                <a:path w="87" h="90">
                  <a:moveTo>
                    <a:pt x="87" y="0"/>
                  </a:moveTo>
                  <a:lnTo>
                    <a:pt x="42" y="9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198" name="Freeform 1317"/>
            <p:cNvSpPr>
              <a:spLocks/>
            </p:cNvSpPr>
            <p:nvPr/>
          </p:nvSpPr>
          <p:spPr bwMode="auto">
            <a:xfrm>
              <a:off x="4706" y="470"/>
              <a:ext cx="87" cy="90"/>
            </a:xfrm>
            <a:custGeom>
              <a:avLst/>
              <a:gdLst>
                <a:gd name="T0" fmla="*/ 87 w 87"/>
                <a:gd name="T1" fmla="*/ 0 h 90"/>
                <a:gd name="T2" fmla="*/ 42 w 87"/>
                <a:gd name="T3" fmla="*/ 90 h 90"/>
                <a:gd name="T4" fmla="*/ 0 w 87"/>
                <a:gd name="T5" fmla="*/ 0 h 90"/>
                <a:gd name="T6" fmla="*/ 0 60000 65536"/>
                <a:gd name="T7" fmla="*/ 0 60000 65536"/>
                <a:gd name="T8" fmla="*/ 0 60000 65536"/>
                <a:gd name="T9" fmla="*/ 0 w 87"/>
                <a:gd name="T10" fmla="*/ 0 h 90"/>
                <a:gd name="T11" fmla="*/ 87 w 87"/>
                <a:gd name="T12" fmla="*/ 90 h 90"/>
              </a:gdLst>
              <a:ahLst/>
              <a:cxnLst>
                <a:cxn ang="T6">
                  <a:pos x="T0" y="T1"/>
                </a:cxn>
                <a:cxn ang="T7">
                  <a:pos x="T2" y="T3"/>
                </a:cxn>
                <a:cxn ang="T8">
                  <a:pos x="T4" y="T5"/>
                </a:cxn>
              </a:cxnLst>
              <a:rect l="T9" t="T10" r="T11" b="T12"/>
              <a:pathLst>
                <a:path w="87" h="90">
                  <a:moveTo>
                    <a:pt x="87" y="0"/>
                  </a:moveTo>
                  <a:lnTo>
                    <a:pt x="42" y="90"/>
                  </a:lnTo>
                  <a:lnTo>
                    <a:pt x="0" y="0"/>
                  </a:lnTo>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199" name="Rectangle 1318"/>
            <p:cNvSpPr>
              <a:spLocks noChangeArrowheads="1"/>
            </p:cNvSpPr>
            <p:nvPr/>
          </p:nvSpPr>
          <p:spPr bwMode="auto">
            <a:xfrm>
              <a:off x="4720" y="667"/>
              <a:ext cx="58"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L</a:t>
              </a:r>
              <a:endParaRPr lang="en-US" smtClean="0">
                <a:solidFill>
                  <a:srgbClr val="000000"/>
                </a:solidFill>
              </a:endParaRPr>
            </a:p>
          </p:txBody>
        </p:sp>
        <p:sp>
          <p:nvSpPr>
            <p:cNvPr id="16200" name="Rectangle 1319"/>
            <p:cNvSpPr>
              <a:spLocks noChangeArrowheads="1"/>
            </p:cNvSpPr>
            <p:nvPr/>
          </p:nvSpPr>
          <p:spPr bwMode="auto">
            <a:xfrm>
              <a:off x="4639" y="1637"/>
              <a:ext cx="175" cy="180"/>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01" name="Line 1320"/>
            <p:cNvSpPr>
              <a:spLocks noChangeShapeType="1"/>
            </p:cNvSpPr>
            <p:nvPr/>
          </p:nvSpPr>
          <p:spPr bwMode="auto">
            <a:xfrm flipV="1">
              <a:off x="4729" y="1817"/>
              <a:ext cx="1" cy="20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6202" name="Rectangle 1321"/>
            <p:cNvSpPr>
              <a:spLocks noChangeArrowheads="1"/>
            </p:cNvSpPr>
            <p:nvPr/>
          </p:nvSpPr>
          <p:spPr bwMode="auto">
            <a:xfrm>
              <a:off x="4639" y="1637"/>
              <a:ext cx="178" cy="180"/>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6203" name="Rectangle 1322"/>
            <p:cNvSpPr>
              <a:spLocks noChangeArrowheads="1"/>
            </p:cNvSpPr>
            <p:nvPr/>
          </p:nvSpPr>
          <p:spPr bwMode="auto">
            <a:xfrm>
              <a:off x="4690" y="1668"/>
              <a:ext cx="75" cy="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300" smtClean="0">
                  <a:solidFill>
                    <a:srgbClr val="000000"/>
                  </a:solidFill>
                </a:rPr>
                <a:t>H</a:t>
              </a:r>
              <a:endParaRPr lang="en-US" smtClean="0">
                <a:solidFill>
                  <a:srgbClr val="000000"/>
                </a:solidFill>
              </a:endParaRPr>
            </a:p>
          </p:txBody>
        </p:sp>
        <p:sp>
          <p:nvSpPr>
            <p:cNvPr id="16204" name="Freeform 1323"/>
            <p:cNvSpPr>
              <a:spLocks/>
            </p:cNvSpPr>
            <p:nvPr/>
          </p:nvSpPr>
          <p:spPr bwMode="auto">
            <a:xfrm>
              <a:off x="4684" y="1932"/>
              <a:ext cx="88" cy="90"/>
            </a:xfrm>
            <a:custGeom>
              <a:avLst/>
              <a:gdLst>
                <a:gd name="T0" fmla="*/ 0 w 88"/>
                <a:gd name="T1" fmla="*/ 90 h 90"/>
                <a:gd name="T2" fmla="*/ 45 w 88"/>
                <a:gd name="T3" fmla="*/ 0 h 90"/>
                <a:gd name="T4" fmla="*/ 88 w 88"/>
                <a:gd name="T5" fmla="*/ 90 h 90"/>
                <a:gd name="T6" fmla="*/ 0 w 88"/>
                <a:gd name="T7" fmla="*/ 90 h 90"/>
                <a:gd name="T8" fmla="*/ 0 60000 65536"/>
                <a:gd name="T9" fmla="*/ 0 60000 65536"/>
                <a:gd name="T10" fmla="*/ 0 60000 65536"/>
                <a:gd name="T11" fmla="*/ 0 60000 65536"/>
                <a:gd name="T12" fmla="*/ 0 w 88"/>
                <a:gd name="T13" fmla="*/ 0 h 90"/>
                <a:gd name="T14" fmla="*/ 88 w 88"/>
                <a:gd name="T15" fmla="*/ 90 h 90"/>
              </a:gdLst>
              <a:ahLst/>
              <a:cxnLst>
                <a:cxn ang="T8">
                  <a:pos x="T0" y="T1"/>
                </a:cxn>
                <a:cxn ang="T9">
                  <a:pos x="T2" y="T3"/>
                </a:cxn>
                <a:cxn ang="T10">
                  <a:pos x="T4" y="T5"/>
                </a:cxn>
                <a:cxn ang="T11">
                  <a:pos x="T6" y="T7"/>
                </a:cxn>
              </a:cxnLst>
              <a:rect l="T12" t="T13" r="T14" b="T15"/>
              <a:pathLst>
                <a:path w="88" h="90">
                  <a:moveTo>
                    <a:pt x="0" y="90"/>
                  </a:moveTo>
                  <a:lnTo>
                    <a:pt x="45" y="0"/>
                  </a:lnTo>
                  <a:lnTo>
                    <a:pt x="88" y="90"/>
                  </a:lnTo>
                  <a:lnTo>
                    <a:pt x="0" y="9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05" name="Freeform 1324"/>
            <p:cNvSpPr>
              <a:spLocks/>
            </p:cNvSpPr>
            <p:nvPr/>
          </p:nvSpPr>
          <p:spPr bwMode="auto">
            <a:xfrm>
              <a:off x="4684" y="1932"/>
              <a:ext cx="88" cy="90"/>
            </a:xfrm>
            <a:custGeom>
              <a:avLst/>
              <a:gdLst>
                <a:gd name="T0" fmla="*/ 0 w 88"/>
                <a:gd name="T1" fmla="*/ 90 h 90"/>
                <a:gd name="T2" fmla="*/ 45 w 88"/>
                <a:gd name="T3" fmla="*/ 0 h 90"/>
                <a:gd name="T4" fmla="*/ 88 w 88"/>
                <a:gd name="T5" fmla="*/ 90 h 90"/>
                <a:gd name="T6" fmla="*/ 0 60000 65536"/>
                <a:gd name="T7" fmla="*/ 0 60000 65536"/>
                <a:gd name="T8" fmla="*/ 0 60000 65536"/>
                <a:gd name="T9" fmla="*/ 0 w 88"/>
                <a:gd name="T10" fmla="*/ 0 h 90"/>
                <a:gd name="T11" fmla="*/ 88 w 88"/>
                <a:gd name="T12" fmla="*/ 90 h 90"/>
              </a:gdLst>
              <a:ahLst/>
              <a:cxnLst>
                <a:cxn ang="T6">
                  <a:pos x="T0" y="T1"/>
                </a:cxn>
                <a:cxn ang="T7">
                  <a:pos x="T2" y="T3"/>
                </a:cxn>
                <a:cxn ang="T8">
                  <a:pos x="T4" y="T5"/>
                </a:cxn>
              </a:cxnLst>
              <a:rect l="T9" t="T10" r="T11" b="T12"/>
              <a:pathLst>
                <a:path w="88" h="90">
                  <a:moveTo>
                    <a:pt x="0" y="90"/>
                  </a:moveTo>
                  <a:lnTo>
                    <a:pt x="45" y="0"/>
                  </a:lnTo>
                  <a:lnTo>
                    <a:pt x="88" y="9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6206" name="Freeform 1325"/>
            <p:cNvSpPr>
              <a:spLocks/>
            </p:cNvSpPr>
            <p:nvPr/>
          </p:nvSpPr>
          <p:spPr bwMode="auto">
            <a:xfrm>
              <a:off x="4684" y="1932"/>
              <a:ext cx="88" cy="90"/>
            </a:xfrm>
            <a:custGeom>
              <a:avLst/>
              <a:gdLst>
                <a:gd name="T0" fmla="*/ 0 w 88"/>
                <a:gd name="T1" fmla="*/ 90 h 90"/>
                <a:gd name="T2" fmla="*/ 45 w 88"/>
                <a:gd name="T3" fmla="*/ 0 h 90"/>
                <a:gd name="T4" fmla="*/ 88 w 88"/>
                <a:gd name="T5" fmla="*/ 90 h 90"/>
                <a:gd name="T6" fmla="*/ 0 60000 65536"/>
                <a:gd name="T7" fmla="*/ 0 60000 65536"/>
                <a:gd name="T8" fmla="*/ 0 60000 65536"/>
                <a:gd name="T9" fmla="*/ 0 w 88"/>
                <a:gd name="T10" fmla="*/ 0 h 90"/>
                <a:gd name="T11" fmla="*/ 88 w 88"/>
                <a:gd name="T12" fmla="*/ 90 h 90"/>
              </a:gdLst>
              <a:ahLst/>
              <a:cxnLst>
                <a:cxn ang="T6">
                  <a:pos x="T0" y="T1"/>
                </a:cxn>
                <a:cxn ang="T7">
                  <a:pos x="T2" y="T3"/>
                </a:cxn>
                <a:cxn ang="T8">
                  <a:pos x="T4" y="T5"/>
                </a:cxn>
              </a:cxnLst>
              <a:rect l="T9" t="T10" r="T11" b="T12"/>
              <a:pathLst>
                <a:path w="88" h="90">
                  <a:moveTo>
                    <a:pt x="0" y="90"/>
                  </a:moveTo>
                  <a:lnTo>
                    <a:pt x="45" y="0"/>
                  </a:lnTo>
                  <a:lnTo>
                    <a:pt x="88" y="90"/>
                  </a:lnTo>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sp>
        <p:nvSpPr>
          <p:cNvPr id="15667" name="Line 1326"/>
          <p:cNvSpPr>
            <a:spLocks noChangeShapeType="1"/>
          </p:cNvSpPr>
          <p:nvPr/>
        </p:nvSpPr>
        <p:spPr bwMode="auto">
          <a:xfrm>
            <a:off x="3933825" y="8629650"/>
            <a:ext cx="1098550" cy="158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668" name="Rectangle 1327"/>
          <p:cNvSpPr>
            <a:spLocks noChangeArrowheads="1"/>
          </p:cNvSpPr>
          <p:nvPr/>
        </p:nvSpPr>
        <p:spPr bwMode="auto">
          <a:xfrm>
            <a:off x="3321050" y="9551988"/>
            <a:ext cx="1079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669" name="Rectangle 1328"/>
          <p:cNvSpPr>
            <a:spLocks noChangeArrowheads="1"/>
          </p:cNvSpPr>
          <p:nvPr/>
        </p:nvSpPr>
        <p:spPr bwMode="auto">
          <a:xfrm>
            <a:off x="3430588" y="95519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h</a:t>
            </a:r>
            <a:endParaRPr lang="en-US" smtClean="0">
              <a:solidFill>
                <a:srgbClr val="000000"/>
              </a:solidFill>
            </a:endParaRPr>
          </a:p>
        </p:txBody>
      </p:sp>
      <p:sp>
        <p:nvSpPr>
          <p:cNvPr id="15670" name="Rectangle 1329"/>
          <p:cNvSpPr>
            <a:spLocks noChangeArrowheads="1"/>
          </p:cNvSpPr>
          <p:nvPr/>
        </p:nvSpPr>
        <p:spPr bwMode="auto">
          <a:xfrm>
            <a:off x="3521075" y="955198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671" name="Rectangle 1330"/>
          <p:cNvSpPr>
            <a:spLocks noChangeArrowheads="1"/>
          </p:cNvSpPr>
          <p:nvPr/>
        </p:nvSpPr>
        <p:spPr bwMode="auto">
          <a:xfrm>
            <a:off x="3600450" y="95519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5672" name="Rectangle 1331"/>
          <p:cNvSpPr>
            <a:spLocks noChangeArrowheads="1"/>
          </p:cNvSpPr>
          <p:nvPr/>
        </p:nvSpPr>
        <p:spPr bwMode="auto">
          <a:xfrm>
            <a:off x="3690938" y="9551988"/>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673" name="Rectangle 1332"/>
          <p:cNvSpPr>
            <a:spLocks noChangeArrowheads="1"/>
          </p:cNvSpPr>
          <p:nvPr/>
        </p:nvSpPr>
        <p:spPr bwMode="auto">
          <a:xfrm>
            <a:off x="3751263" y="955198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674" name="Rectangle 1333"/>
          <p:cNvSpPr>
            <a:spLocks noChangeArrowheads="1"/>
          </p:cNvSpPr>
          <p:nvPr/>
        </p:nvSpPr>
        <p:spPr bwMode="auto">
          <a:xfrm>
            <a:off x="3830638" y="9551988"/>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675" name="Rectangle 1334"/>
          <p:cNvSpPr>
            <a:spLocks noChangeArrowheads="1"/>
          </p:cNvSpPr>
          <p:nvPr/>
        </p:nvSpPr>
        <p:spPr bwMode="auto">
          <a:xfrm>
            <a:off x="3881438" y="9551988"/>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676" name="Rectangle 1335"/>
          <p:cNvSpPr>
            <a:spLocks noChangeArrowheads="1"/>
          </p:cNvSpPr>
          <p:nvPr/>
        </p:nvSpPr>
        <p:spPr bwMode="auto">
          <a:xfrm>
            <a:off x="3930650" y="955198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c</a:t>
            </a:r>
            <a:endParaRPr lang="en-US" smtClean="0">
              <a:solidFill>
                <a:srgbClr val="000000"/>
              </a:solidFill>
            </a:endParaRPr>
          </a:p>
        </p:txBody>
      </p:sp>
      <p:sp>
        <p:nvSpPr>
          <p:cNvPr id="15677" name="Rectangle 1336"/>
          <p:cNvSpPr>
            <a:spLocks noChangeArrowheads="1"/>
          </p:cNvSpPr>
          <p:nvPr/>
        </p:nvSpPr>
        <p:spPr bwMode="auto">
          <a:xfrm>
            <a:off x="4010025" y="955198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78" name="Rectangle 1337"/>
          <p:cNvSpPr>
            <a:spLocks noChangeArrowheads="1"/>
          </p:cNvSpPr>
          <p:nvPr/>
        </p:nvSpPr>
        <p:spPr bwMode="auto">
          <a:xfrm>
            <a:off x="4090988" y="9551988"/>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5679" name="Rectangle 1338"/>
          <p:cNvSpPr>
            <a:spLocks noChangeArrowheads="1"/>
          </p:cNvSpPr>
          <p:nvPr/>
        </p:nvSpPr>
        <p:spPr bwMode="auto">
          <a:xfrm>
            <a:off x="3321050" y="97678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5680" name="Rectangle 1339"/>
          <p:cNvSpPr>
            <a:spLocks noChangeArrowheads="1"/>
          </p:cNvSpPr>
          <p:nvPr/>
        </p:nvSpPr>
        <p:spPr bwMode="auto">
          <a:xfrm>
            <a:off x="3411538" y="976788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81" name="Rectangle 1340"/>
          <p:cNvSpPr>
            <a:spLocks noChangeArrowheads="1"/>
          </p:cNvSpPr>
          <p:nvPr/>
        </p:nvSpPr>
        <p:spPr bwMode="auto">
          <a:xfrm>
            <a:off x="3490913" y="9767888"/>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682" name="Rectangle 1341"/>
          <p:cNvSpPr>
            <a:spLocks noChangeArrowheads="1"/>
          </p:cNvSpPr>
          <p:nvPr/>
        </p:nvSpPr>
        <p:spPr bwMode="auto">
          <a:xfrm>
            <a:off x="3541713" y="97678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u</a:t>
            </a:r>
            <a:endParaRPr lang="en-US" smtClean="0">
              <a:solidFill>
                <a:srgbClr val="000000"/>
              </a:solidFill>
            </a:endParaRPr>
          </a:p>
        </p:txBody>
      </p:sp>
      <p:sp>
        <p:nvSpPr>
          <p:cNvPr id="15683" name="Rectangle 1342"/>
          <p:cNvSpPr>
            <a:spLocks noChangeArrowheads="1"/>
          </p:cNvSpPr>
          <p:nvPr/>
        </p:nvSpPr>
        <p:spPr bwMode="auto">
          <a:xfrm>
            <a:off x="3630613" y="9767888"/>
            <a:ext cx="1381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5684" name="Rectangle 1343"/>
          <p:cNvSpPr>
            <a:spLocks noChangeArrowheads="1"/>
          </p:cNvSpPr>
          <p:nvPr/>
        </p:nvSpPr>
        <p:spPr bwMode="auto">
          <a:xfrm>
            <a:off x="3816350" y="9767888"/>
            <a:ext cx="9842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P</a:t>
            </a:r>
            <a:endParaRPr lang="en-US" smtClean="0">
              <a:solidFill>
                <a:srgbClr val="000000"/>
              </a:solidFill>
            </a:endParaRPr>
          </a:p>
        </p:txBody>
      </p:sp>
      <p:sp>
        <p:nvSpPr>
          <p:cNvPr id="15685" name="Rectangle 1344"/>
          <p:cNvSpPr>
            <a:spLocks noChangeArrowheads="1"/>
          </p:cNvSpPr>
          <p:nvPr/>
        </p:nvSpPr>
        <p:spPr bwMode="auto">
          <a:xfrm>
            <a:off x="3916363" y="9767888"/>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5686" name="Rectangle 1345"/>
          <p:cNvSpPr>
            <a:spLocks noChangeArrowheads="1"/>
          </p:cNvSpPr>
          <p:nvPr/>
        </p:nvSpPr>
        <p:spPr bwMode="auto">
          <a:xfrm>
            <a:off x="3965575" y="976788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87" name="Rectangle 1346"/>
          <p:cNvSpPr>
            <a:spLocks noChangeArrowheads="1"/>
          </p:cNvSpPr>
          <p:nvPr/>
        </p:nvSpPr>
        <p:spPr bwMode="auto">
          <a:xfrm>
            <a:off x="4046538" y="97678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n</a:t>
            </a:r>
            <a:endParaRPr lang="en-US" smtClean="0">
              <a:solidFill>
                <a:srgbClr val="000000"/>
              </a:solidFill>
            </a:endParaRPr>
          </a:p>
        </p:txBody>
      </p:sp>
      <p:sp>
        <p:nvSpPr>
          <p:cNvPr id="15688" name="Rectangle 1347"/>
          <p:cNvSpPr>
            <a:spLocks noChangeArrowheads="1"/>
          </p:cNvSpPr>
          <p:nvPr/>
        </p:nvSpPr>
        <p:spPr bwMode="auto">
          <a:xfrm>
            <a:off x="4135438" y="976788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689" name="Line 1348"/>
          <p:cNvSpPr>
            <a:spLocks noChangeShapeType="1"/>
          </p:cNvSpPr>
          <p:nvPr/>
        </p:nvSpPr>
        <p:spPr bwMode="auto">
          <a:xfrm flipV="1">
            <a:off x="3697288" y="8748713"/>
            <a:ext cx="311150" cy="787400"/>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690" name="Freeform 1349"/>
          <p:cNvSpPr>
            <a:spLocks/>
          </p:cNvSpPr>
          <p:nvPr/>
        </p:nvSpPr>
        <p:spPr bwMode="auto">
          <a:xfrm>
            <a:off x="3956050" y="8624888"/>
            <a:ext cx="101600" cy="169862"/>
          </a:xfrm>
          <a:custGeom>
            <a:avLst/>
            <a:gdLst>
              <a:gd name="T0" fmla="*/ 2147483647 w 64"/>
              <a:gd name="T1" fmla="*/ 2147483647 h 107"/>
              <a:gd name="T2" fmla="*/ 2147483647 w 64"/>
              <a:gd name="T3" fmla="*/ 0 h 107"/>
              <a:gd name="T4" fmla="*/ 0 w 64"/>
              <a:gd name="T5" fmla="*/ 2147483647 h 107"/>
              <a:gd name="T6" fmla="*/ 2147483647 w 64"/>
              <a:gd name="T7" fmla="*/ 2147483647 h 107"/>
              <a:gd name="T8" fmla="*/ 0 60000 65536"/>
              <a:gd name="T9" fmla="*/ 0 60000 65536"/>
              <a:gd name="T10" fmla="*/ 0 60000 65536"/>
              <a:gd name="T11" fmla="*/ 0 60000 65536"/>
              <a:gd name="T12" fmla="*/ 0 w 64"/>
              <a:gd name="T13" fmla="*/ 0 h 107"/>
              <a:gd name="T14" fmla="*/ 64 w 64"/>
              <a:gd name="T15" fmla="*/ 107 h 107"/>
            </a:gdLst>
            <a:ahLst/>
            <a:cxnLst>
              <a:cxn ang="T8">
                <a:pos x="T0" y="T1"/>
              </a:cxn>
              <a:cxn ang="T9">
                <a:pos x="T2" y="T3"/>
              </a:cxn>
              <a:cxn ang="T10">
                <a:pos x="T4" y="T5"/>
              </a:cxn>
              <a:cxn ang="T11">
                <a:pos x="T6" y="T7"/>
              </a:cxn>
            </a:cxnLst>
            <a:rect l="T12" t="T13" r="T14" b="T15"/>
            <a:pathLst>
              <a:path w="64" h="107">
                <a:moveTo>
                  <a:pt x="52" y="107"/>
                </a:moveTo>
                <a:lnTo>
                  <a:pt x="64" y="0"/>
                </a:lnTo>
                <a:lnTo>
                  <a:pt x="0" y="85"/>
                </a:lnTo>
                <a:lnTo>
                  <a:pt x="52"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691" name="Rectangle 1350"/>
          <p:cNvSpPr>
            <a:spLocks noChangeArrowheads="1"/>
          </p:cNvSpPr>
          <p:nvPr/>
        </p:nvSpPr>
        <p:spPr bwMode="auto">
          <a:xfrm>
            <a:off x="4349750" y="9180513"/>
            <a:ext cx="1079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692" name="Rectangle 1351"/>
          <p:cNvSpPr>
            <a:spLocks noChangeArrowheads="1"/>
          </p:cNvSpPr>
          <p:nvPr/>
        </p:nvSpPr>
        <p:spPr bwMode="auto">
          <a:xfrm>
            <a:off x="4446588" y="91805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5693" name="Rectangle 1352"/>
          <p:cNvSpPr>
            <a:spLocks noChangeArrowheads="1"/>
          </p:cNvSpPr>
          <p:nvPr/>
        </p:nvSpPr>
        <p:spPr bwMode="auto">
          <a:xfrm>
            <a:off x="4537075" y="91805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5694" name="Rectangle 1353"/>
          <p:cNvSpPr>
            <a:spLocks noChangeArrowheads="1"/>
          </p:cNvSpPr>
          <p:nvPr/>
        </p:nvSpPr>
        <p:spPr bwMode="auto">
          <a:xfrm>
            <a:off x="4627563" y="9180513"/>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l</a:t>
            </a:r>
            <a:endParaRPr lang="en-US" smtClean="0">
              <a:solidFill>
                <a:srgbClr val="000000"/>
              </a:solidFill>
            </a:endParaRPr>
          </a:p>
        </p:txBody>
      </p:sp>
      <p:sp>
        <p:nvSpPr>
          <p:cNvPr id="15695" name="Rectangle 1354"/>
          <p:cNvSpPr>
            <a:spLocks noChangeArrowheads="1"/>
          </p:cNvSpPr>
          <p:nvPr/>
        </p:nvSpPr>
        <p:spPr bwMode="auto">
          <a:xfrm>
            <a:off x="4722813" y="9180513"/>
            <a:ext cx="1381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&amp;</a:t>
            </a:r>
            <a:endParaRPr lang="en-US" smtClean="0">
              <a:solidFill>
                <a:srgbClr val="000000"/>
              </a:solidFill>
            </a:endParaRPr>
          </a:p>
        </p:txBody>
      </p:sp>
      <p:sp>
        <p:nvSpPr>
          <p:cNvPr id="15696" name="Rectangle 1355"/>
          <p:cNvSpPr>
            <a:spLocks noChangeArrowheads="1"/>
          </p:cNvSpPr>
          <p:nvPr/>
        </p:nvSpPr>
        <p:spPr bwMode="auto">
          <a:xfrm>
            <a:off x="4906963" y="91805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g</a:t>
            </a:r>
            <a:endParaRPr lang="en-US" smtClean="0">
              <a:solidFill>
                <a:srgbClr val="000000"/>
              </a:solidFill>
            </a:endParaRPr>
          </a:p>
        </p:txBody>
      </p:sp>
      <p:sp>
        <p:nvSpPr>
          <p:cNvPr id="15697" name="Rectangle 1356"/>
          <p:cNvSpPr>
            <a:spLocks noChangeArrowheads="1"/>
          </p:cNvSpPr>
          <p:nvPr/>
        </p:nvSpPr>
        <p:spPr bwMode="auto">
          <a:xfrm>
            <a:off x="4997450" y="9180513"/>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698" name="Rectangle 1357"/>
          <p:cNvSpPr>
            <a:spLocks noChangeArrowheads="1"/>
          </p:cNvSpPr>
          <p:nvPr/>
        </p:nvSpPr>
        <p:spPr bwMode="auto">
          <a:xfrm>
            <a:off x="5076825" y="918051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g</a:t>
            </a:r>
            <a:endParaRPr lang="en-US" smtClean="0">
              <a:solidFill>
                <a:srgbClr val="000000"/>
              </a:solidFill>
            </a:endParaRPr>
          </a:p>
        </p:txBody>
      </p:sp>
      <p:sp>
        <p:nvSpPr>
          <p:cNvPr id="15699" name="Rectangle 1358"/>
          <p:cNvSpPr>
            <a:spLocks noChangeArrowheads="1"/>
          </p:cNvSpPr>
          <p:nvPr/>
        </p:nvSpPr>
        <p:spPr bwMode="auto">
          <a:xfrm>
            <a:off x="5167313" y="9180513"/>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700" name="Rectangle 1359"/>
          <p:cNvSpPr>
            <a:spLocks noChangeArrowheads="1"/>
          </p:cNvSpPr>
          <p:nvPr/>
        </p:nvSpPr>
        <p:spPr bwMode="auto">
          <a:xfrm>
            <a:off x="4349750" y="93995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v</a:t>
            </a:r>
            <a:endParaRPr lang="en-US" smtClean="0">
              <a:solidFill>
                <a:srgbClr val="000000"/>
              </a:solidFill>
            </a:endParaRPr>
          </a:p>
        </p:txBody>
      </p:sp>
      <p:sp>
        <p:nvSpPr>
          <p:cNvPr id="15701" name="Rectangle 1360"/>
          <p:cNvSpPr>
            <a:spLocks noChangeArrowheads="1"/>
          </p:cNvSpPr>
          <p:nvPr/>
        </p:nvSpPr>
        <p:spPr bwMode="auto">
          <a:xfrm>
            <a:off x="4440238" y="939958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702" name="Rectangle 1361"/>
          <p:cNvSpPr>
            <a:spLocks noChangeArrowheads="1"/>
          </p:cNvSpPr>
          <p:nvPr/>
        </p:nvSpPr>
        <p:spPr bwMode="auto">
          <a:xfrm>
            <a:off x="4519613" y="9399588"/>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r</a:t>
            </a:r>
            <a:endParaRPr lang="en-US" smtClean="0">
              <a:solidFill>
                <a:srgbClr val="000000"/>
              </a:solidFill>
            </a:endParaRPr>
          </a:p>
        </p:txBody>
      </p:sp>
      <p:sp>
        <p:nvSpPr>
          <p:cNvPr id="15703" name="Rectangle 1362"/>
          <p:cNvSpPr>
            <a:spLocks noChangeArrowheads="1"/>
          </p:cNvSpPr>
          <p:nvPr/>
        </p:nvSpPr>
        <p:spPr bwMode="auto">
          <a:xfrm>
            <a:off x="4579938" y="9399588"/>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704" name="Rectangle 1363"/>
          <p:cNvSpPr>
            <a:spLocks noChangeArrowheads="1"/>
          </p:cNvSpPr>
          <p:nvPr/>
        </p:nvSpPr>
        <p:spPr bwMode="auto">
          <a:xfrm>
            <a:off x="4629150" y="939958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705" name="Rectangle 1364"/>
          <p:cNvSpPr>
            <a:spLocks noChangeArrowheads="1"/>
          </p:cNvSpPr>
          <p:nvPr/>
        </p:nvSpPr>
        <p:spPr bwMode="auto">
          <a:xfrm>
            <a:off x="4710113" y="9399588"/>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t</a:t>
            </a:r>
            <a:endParaRPr lang="en-US" smtClean="0">
              <a:solidFill>
                <a:srgbClr val="000000"/>
              </a:solidFill>
            </a:endParaRPr>
          </a:p>
        </p:txBody>
      </p:sp>
      <p:sp>
        <p:nvSpPr>
          <p:cNvPr id="15706" name="Rectangle 1365"/>
          <p:cNvSpPr>
            <a:spLocks noChangeArrowheads="1"/>
          </p:cNvSpPr>
          <p:nvPr/>
        </p:nvSpPr>
        <p:spPr bwMode="auto">
          <a:xfrm>
            <a:off x="4759325" y="9399588"/>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707" name="Rectangle 1366"/>
          <p:cNvSpPr>
            <a:spLocks noChangeArrowheads="1"/>
          </p:cNvSpPr>
          <p:nvPr/>
        </p:nvSpPr>
        <p:spPr bwMode="auto">
          <a:xfrm>
            <a:off x="4810125" y="93995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o</a:t>
            </a:r>
            <a:endParaRPr lang="en-US" smtClean="0">
              <a:solidFill>
                <a:srgbClr val="000000"/>
              </a:solidFill>
            </a:endParaRPr>
          </a:p>
        </p:txBody>
      </p:sp>
      <p:sp>
        <p:nvSpPr>
          <p:cNvPr id="15708" name="Rectangle 1367"/>
          <p:cNvSpPr>
            <a:spLocks noChangeArrowheads="1"/>
          </p:cNvSpPr>
          <p:nvPr/>
        </p:nvSpPr>
        <p:spPr bwMode="auto">
          <a:xfrm>
            <a:off x="4899025" y="939958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n</a:t>
            </a:r>
            <a:endParaRPr lang="en-US" smtClean="0">
              <a:solidFill>
                <a:srgbClr val="000000"/>
              </a:solidFill>
            </a:endParaRPr>
          </a:p>
        </p:txBody>
      </p:sp>
      <p:sp>
        <p:nvSpPr>
          <p:cNvPr id="15709" name="Line 1368"/>
          <p:cNvSpPr>
            <a:spLocks noChangeShapeType="1"/>
          </p:cNvSpPr>
          <p:nvPr/>
        </p:nvSpPr>
        <p:spPr bwMode="auto">
          <a:xfrm>
            <a:off x="4848225" y="8329613"/>
            <a:ext cx="1588" cy="165100"/>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10" name="Freeform 1369"/>
          <p:cNvSpPr>
            <a:spLocks/>
          </p:cNvSpPr>
          <p:nvPr/>
        </p:nvSpPr>
        <p:spPr bwMode="auto">
          <a:xfrm>
            <a:off x="4806950" y="8464550"/>
            <a:ext cx="87313" cy="160338"/>
          </a:xfrm>
          <a:custGeom>
            <a:avLst/>
            <a:gdLst>
              <a:gd name="T0" fmla="*/ 0 w 55"/>
              <a:gd name="T1" fmla="*/ 0 h 101"/>
              <a:gd name="T2" fmla="*/ 2147483647 w 55"/>
              <a:gd name="T3" fmla="*/ 2147483647 h 101"/>
              <a:gd name="T4" fmla="*/ 2147483647 w 55"/>
              <a:gd name="T5" fmla="*/ 0 h 101"/>
              <a:gd name="T6" fmla="*/ 0 w 55"/>
              <a:gd name="T7" fmla="*/ 0 h 101"/>
              <a:gd name="T8" fmla="*/ 0 60000 65536"/>
              <a:gd name="T9" fmla="*/ 0 60000 65536"/>
              <a:gd name="T10" fmla="*/ 0 60000 65536"/>
              <a:gd name="T11" fmla="*/ 0 60000 65536"/>
              <a:gd name="T12" fmla="*/ 0 w 55"/>
              <a:gd name="T13" fmla="*/ 0 h 101"/>
              <a:gd name="T14" fmla="*/ 55 w 55"/>
              <a:gd name="T15" fmla="*/ 101 h 101"/>
            </a:gdLst>
            <a:ahLst/>
            <a:cxnLst>
              <a:cxn ang="T8">
                <a:pos x="T0" y="T1"/>
              </a:cxn>
              <a:cxn ang="T9">
                <a:pos x="T2" y="T3"/>
              </a:cxn>
              <a:cxn ang="T10">
                <a:pos x="T4" y="T5"/>
              </a:cxn>
              <a:cxn ang="T11">
                <a:pos x="T6" y="T7"/>
              </a:cxn>
            </a:cxnLst>
            <a:rect l="T12" t="T13" r="T14" b="T15"/>
            <a:pathLst>
              <a:path w="55" h="101">
                <a:moveTo>
                  <a:pt x="0" y="0"/>
                </a:moveTo>
                <a:lnTo>
                  <a:pt x="26" y="101"/>
                </a:lnTo>
                <a:lnTo>
                  <a:pt x="55"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11" name="Line 1370"/>
          <p:cNvSpPr>
            <a:spLocks noChangeShapeType="1"/>
          </p:cNvSpPr>
          <p:nvPr/>
        </p:nvSpPr>
        <p:spPr bwMode="auto">
          <a:xfrm flipV="1">
            <a:off x="4848225" y="8831263"/>
            <a:ext cx="1588" cy="315912"/>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12" name="Freeform 1371"/>
          <p:cNvSpPr>
            <a:spLocks/>
          </p:cNvSpPr>
          <p:nvPr/>
        </p:nvSpPr>
        <p:spPr bwMode="auto">
          <a:xfrm>
            <a:off x="4803775" y="8701088"/>
            <a:ext cx="85725" cy="160337"/>
          </a:xfrm>
          <a:custGeom>
            <a:avLst/>
            <a:gdLst>
              <a:gd name="T0" fmla="*/ 2147483647 w 54"/>
              <a:gd name="T1" fmla="*/ 2147483647 h 101"/>
              <a:gd name="T2" fmla="*/ 2147483647 w 54"/>
              <a:gd name="T3" fmla="*/ 0 h 101"/>
              <a:gd name="T4" fmla="*/ 0 w 54"/>
              <a:gd name="T5" fmla="*/ 2147483647 h 101"/>
              <a:gd name="T6" fmla="*/ 2147483647 w 54"/>
              <a:gd name="T7" fmla="*/ 2147483647 h 101"/>
              <a:gd name="T8" fmla="*/ 0 60000 65536"/>
              <a:gd name="T9" fmla="*/ 0 60000 65536"/>
              <a:gd name="T10" fmla="*/ 0 60000 65536"/>
              <a:gd name="T11" fmla="*/ 0 60000 65536"/>
              <a:gd name="T12" fmla="*/ 0 w 54"/>
              <a:gd name="T13" fmla="*/ 0 h 101"/>
              <a:gd name="T14" fmla="*/ 54 w 54"/>
              <a:gd name="T15" fmla="*/ 101 h 101"/>
            </a:gdLst>
            <a:ahLst/>
            <a:cxnLst>
              <a:cxn ang="T8">
                <a:pos x="T0" y="T1"/>
              </a:cxn>
              <a:cxn ang="T9">
                <a:pos x="T2" y="T3"/>
              </a:cxn>
              <a:cxn ang="T10">
                <a:pos x="T4" y="T5"/>
              </a:cxn>
              <a:cxn ang="T11">
                <a:pos x="T6" y="T7"/>
              </a:cxn>
            </a:cxnLst>
            <a:rect l="T12" t="T13" r="T14" b="T15"/>
            <a:pathLst>
              <a:path w="54" h="101">
                <a:moveTo>
                  <a:pt x="54" y="101"/>
                </a:moveTo>
                <a:lnTo>
                  <a:pt x="28" y="0"/>
                </a:lnTo>
                <a:lnTo>
                  <a:pt x="0" y="101"/>
                </a:lnTo>
                <a:lnTo>
                  <a:pt x="54"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13" name="Rectangle 1372"/>
          <p:cNvSpPr>
            <a:spLocks noChangeArrowheads="1"/>
          </p:cNvSpPr>
          <p:nvPr/>
        </p:nvSpPr>
        <p:spPr bwMode="auto">
          <a:xfrm>
            <a:off x="5246688" y="9786938"/>
            <a:ext cx="1587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M</a:t>
            </a:r>
            <a:endParaRPr lang="en-US" smtClean="0">
              <a:solidFill>
                <a:srgbClr val="000000"/>
              </a:solidFill>
            </a:endParaRPr>
          </a:p>
        </p:txBody>
      </p:sp>
      <p:sp>
        <p:nvSpPr>
          <p:cNvPr id="15714" name="Rectangle 1373"/>
          <p:cNvSpPr>
            <a:spLocks noChangeArrowheads="1"/>
          </p:cNvSpPr>
          <p:nvPr/>
        </p:nvSpPr>
        <p:spPr bwMode="auto">
          <a:xfrm>
            <a:off x="5407025" y="978693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a</a:t>
            </a:r>
            <a:endParaRPr lang="en-US" smtClean="0">
              <a:solidFill>
                <a:srgbClr val="000000"/>
              </a:solidFill>
            </a:endParaRPr>
          </a:p>
        </p:txBody>
      </p:sp>
      <p:sp>
        <p:nvSpPr>
          <p:cNvPr id="15715" name="Rectangle 1374"/>
          <p:cNvSpPr>
            <a:spLocks noChangeArrowheads="1"/>
          </p:cNvSpPr>
          <p:nvPr/>
        </p:nvSpPr>
        <p:spPr bwMode="auto">
          <a:xfrm>
            <a:off x="5486400" y="97869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g</a:t>
            </a:r>
            <a:endParaRPr lang="en-US" smtClean="0">
              <a:solidFill>
                <a:srgbClr val="000000"/>
              </a:solidFill>
            </a:endParaRPr>
          </a:p>
        </p:txBody>
      </p:sp>
      <p:sp>
        <p:nvSpPr>
          <p:cNvPr id="15716" name="Rectangle 1375"/>
          <p:cNvSpPr>
            <a:spLocks noChangeArrowheads="1"/>
          </p:cNvSpPr>
          <p:nvPr/>
        </p:nvSpPr>
        <p:spPr bwMode="auto">
          <a:xfrm>
            <a:off x="5576888" y="97869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n</a:t>
            </a:r>
            <a:endParaRPr lang="en-US" smtClean="0">
              <a:solidFill>
                <a:srgbClr val="000000"/>
              </a:solidFill>
            </a:endParaRPr>
          </a:p>
        </p:txBody>
      </p:sp>
      <p:sp>
        <p:nvSpPr>
          <p:cNvPr id="15717" name="Rectangle 1376"/>
          <p:cNvSpPr>
            <a:spLocks noChangeArrowheads="1"/>
          </p:cNvSpPr>
          <p:nvPr/>
        </p:nvSpPr>
        <p:spPr bwMode="auto">
          <a:xfrm>
            <a:off x="5665788" y="9786938"/>
            <a:ext cx="49212"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718" name="Rectangle 1377"/>
          <p:cNvSpPr>
            <a:spLocks noChangeArrowheads="1"/>
          </p:cNvSpPr>
          <p:nvPr/>
        </p:nvSpPr>
        <p:spPr bwMode="auto">
          <a:xfrm>
            <a:off x="5716588" y="9786938"/>
            <a:ext cx="5873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f</a:t>
            </a:r>
            <a:endParaRPr lang="en-US" smtClean="0">
              <a:solidFill>
                <a:srgbClr val="000000"/>
              </a:solidFill>
            </a:endParaRPr>
          </a:p>
        </p:txBody>
      </p:sp>
      <p:sp>
        <p:nvSpPr>
          <p:cNvPr id="15719" name="Rectangle 1378"/>
          <p:cNvSpPr>
            <a:spLocks noChangeArrowheads="1"/>
          </p:cNvSpPr>
          <p:nvPr/>
        </p:nvSpPr>
        <p:spPr bwMode="auto">
          <a:xfrm>
            <a:off x="5775325" y="9786938"/>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720" name="Rectangle 1379"/>
          <p:cNvSpPr>
            <a:spLocks noChangeArrowheads="1"/>
          </p:cNvSpPr>
          <p:nvPr/>
        </p:nvSpPr>
        <p:spPr bwMode="auto">
          <a:xfrm>
            <a:off x="5826125" y="978693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721" name="Rectangle 1380"/>
          <p:cNvSpPr>
            <a:spLocks noChangeArrowheads="1"/>
          </p:cNvSpPr>
          <p:nvPr/>
        </p:nvSpPr>
        <p:spPr bwMode="auto">
          <a:xfrm>
            <a:off x="5905500" y="9786938"/>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d</a:t>
            </a:r>
            <a:endParaRPr lang="en-US" smtClean="0">
              <a:solidFill>
                <a:srgbClr val="000000"/>
              </a:solidFill>
            </a:endParaRPr>
          </a:p>
        </p:txBody>
      </p:sp>
      <p:sp>
        <p:nvSpPr>
          <p:cNvPr id="15722" name="Rectangle 1381"/>
          <p:cNvSpPr>
            <a:spLocks noChangeArrowheads="1"/>
          </p:cNvSpPr>
          <p:nvPr/>
        </p:nvSpPr>
        <p:spPr bwMode="auto">
          <a:xfrm>
            <a:off x="6037263" y="9786938"/>
            <a:ext cx="128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V</a:t>
            </a:r>
            <a:endParaRPr lang="en-US" smtClean="0">
              <a:solidFill>
                <a:srgbClr val="000000"/>
              </a:solidFill>
            </a:endParaRPr>
          </a:p>
        </p:txBody>
      </p:sp>
      <p:sp>
        <p:nvSpPr>
          <p:cNvPr id="15723" name="Rectangle 1382"/>
          <p:cNvSpPr>
            <a:spLocks noChangeArrowheads="1"/>
          </p:cNvSpPr>
          <p:nvPr/>
        </p:nvSpPr>
        <p:spPr bwMode="auto">
          <a:xfrm>
            <a:off x="6156325" y="9786938"/>
            <a:ext cx="492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i</a:t>
            </a:r>
            <a:endParaRPr lang="en-US" smtClean="0">
              <a:solidFill>
                <a:srgbClr val="000000"/>
              </a:solidFill>
            </a:endParaRPr>
          </a:p>
        </p:txBody>
      </p:sp>
      <p:sp>
        <p:nvSpPr>
          <p:cNvPr id="15724" name="Rectangle 1383"/>
          <p:cNvSpPr>
            <a:spLocks noChangeArrowheads="1"/>
          </p:cNvSpPr>
          <p:nvPr/>
        </p:nvSpPr>
        <p:spPr bwMode="auto">
          <a:xfrm>
            <a:off x="6207125" y="9786938"/>
            <a:ext cx="793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e</a:t>
            </a:r>
            <a:endParaRPr lang="en-US" smtClean="0">
              <a:solidFill>
                <a:srgbClr val="000000"/>
              </a:solidFill>
            </a:endParaRPr>
          </a:p>
        </p:txBody>
      </p:sp>
      <p:sp>
        <p:nvSpPr>
          <p:cNvPr id="15725" name="Rectangle 1384"/>
          <p:cNvSpPr>
            <a:spLocks noChangeArrowheads="1"/>
          </p:cNvSpPr>
          <p:nvPr/>
        </p:nvSpPr>
        <p:spPr bwMode="auto">
          <a:xfrm>
            <a:off x="6286500" y="9786938"/>
            <a:ext cx="12858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smtClean="0">
                <a:solidFill>
                  <a:srgbClr val="000000"/>
                </a:solidFill>
                <a:latin typeface="Times New Roman" pitchFamily="18" charset="0"/>
              </a:rPr>
              <a:t>w</a:t>
            </a:r>
            <a:endParaRPr lang="en-US" smtClean="0">
              <a:solidFill>
                <a:srgbClr val="000000"/>
              </a:solidFill>
            </a:endParaRPr>
          </a:p>
        </p:txBody>
      </p:sp>
      <p:grpSp>
        <p:nvGrpSpPr>
          <p:cNvPr id="5" name="Group 1389"/>
          <p:cNvGrpSpPr>
            <a:grpSpLocks/>
          </p:cNvGrpSpPr>
          <p:nvPr/>
        </p:nvGrpSpPr>
        <p:grpSpPr bwMode="auto">
          <a:xfrm>
            <a:off x="381000" y="4826000"/>
            <a:ext cx="7150100" cy="1830388"/>
            <a:chOff x="240" y="3040"/>
            <a:chExt cx="4504" cy="1153"/>
          </a:xfrm>
        </p:grpSpPr>
        <p:sp>
          <p:nvSpPr>
            <p:cNvPr id="15731" name="Freeform 7"/>
            <p:cNvSpPr>
              <a:spLocks/>
            </p:cNvSpPr>
            <p:nvPr/>
          </p:nvSpPr>
          <p:spPr bwMode="auto">
            <a:xfrm>
              <a:off x="4276" y="3040"/>
              <a:ext cx="467" cy="959"/>
            </a:xfrm>
            <a:custGeom>
              <a:avLst/>
              <a:gdLst>
                <a:gd name="T0" fmla="*/ 467 w 467"/>
                <a:gd name="T1" fmla="*/ 0 h 959"/>
                <a:gd name="T2" fmla="*/ 467 w 467"/>
                <a:gd name="T3" fmla="*/ 151 h 959"/>
                <a:gd name="T4" fmla="*/ 0 w 467"/>
                <a:gd name="T5" fmla="*/ 959 h 959"/>
                <a:gd name="T6" fmla="*/ 0 w 467"/>
                <a:gd name="T7" fmla="*/ 959 h 959"/>
                <a:gd name="T8" fmla="*/ 0 w 467"/>
                <a:gd name="T9" fmla="*/ 808 h 959"/>
                <a:gd name="T10" fmla="*/ 467 w 467"/>
                <a:gd name="T11" fmla="*/ 0 h 959"/>
                <a:gd name="T12" fmla="*/ 0 60000 65536"/>
                <a:gd name="T13" fmla="*/ 0 60000 65536"/>
                <a:gd name="T14" fmla="*/ 0 60000 65536"/>
                <a:gd name="T15" fmla="*/ 0 60000 65536"/>
                <a:gd name="T16" fmla="*/ 0 60000 65536"/>
                <a:gd name="T17" fmla="*/ 0 60000 65536"/>
                <a:gd name="T18" fmla="*/ 0 w 467"/>
                <a:gd name="T19" fmla="*/ 0 h 959"/>
                <a:gd name="T20" fmla="*/ 467 w 467"/>
                <a:gd name="T21" fmla="*/ 959 h 959"/>
              </a:gdLst>
              <a:ahLst/>
              <a:cxnLst>
                <a:cxn ang="T12">
                  <a:pos x="T0" y="T1"/>
                </a:cxn>
                <a:cxn ang="T13">
                  <a:pos x="T2" y="T3"/>
                </a:cxn>
                <a:cxn ang="T14">
                  <a:pos x="T4" y="T5"/>
                </a:cxn>
                <a:cxn ang="T15">
                  <a:pos x="T6" y="T7"/>
                </a:cxn>
                <a:cxn ang="T16">
                  <a:pos x="T8" y="T9"/>
                </a:cxn>
                <a:cxn ang="T17">
                  <a:pos x="T10" y="T11"/>
                </a:cxn>
              </a:cxnLst>
              <a:rect l="T18" t="T19" r="T20" b="T21"/>
              <a:pathLst>
                <a:path w="467" h="959">
                  <a:moveTo>
                    <a:pt x="467" y="0"/>
                  </a:moveTo>
                  <a:lnTo>
                    <a:pt x="467" y="151"/>
                  </a:lnTo>
                  <a:lnTo>
                    <a:pt x="0" y="959"/>
                  </a:lnTo>
                  <a:lnTo>
                    <a:pt x="0" y="808"/>
                  </a:lnTo>
                  <a:lnTo>
                    <a:pt x="467"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32" name="Freeform 8"/>
            <p:cNvSpPr>
              <a:spLocks noEditPoints="1"/>
            </p:cNvSpPr>
            <p:nvPr/>
          </p:nvSpPr>
          <p:spPr bwMode="auto">
            <a:xfrm>
              <a:off x="3087" y="3040"/>
              <a:ext cx="1656" cy="808"/>
            </a:xfrm>
            <a:custGeom>
              <a:avLst/>
              <a:gdLst>
                <a:gd name="T0" fmla="*/ 1189 w 1656"/>
                <a:gd name="T1" fmla="*/ 808 h 808"/>
                <a:gd name="T2" fmla="*/ 468 w 1656"/>
                <a:gd name="T3" fmla="*/ 0 h 808"/>
                <a:gd name="T4" fmla="*/ 1356 w 1656"/>
                <a:gd name="T5" fmla="*/ 234 h 808"/>
                <a:gd name="T6" fmla="*/ 1267 w 1656"/>
                <a:gd name="T7" fmla="*/ 172 h 808"/>
                <a:gd name="T8" fmla="*/ 1177 w 1656"/>
                <a:gd name="T9" fmla="*/ 106 h 808"/>
                <a:gd name="T10" fmla="*/ 600 w 1656"/>
                <a:gd name="T11" fmla="*/ 30 h 808"/>
                <a:gd name="T12" fmla="*/ 558 w 1656"/>
                <a:gd name="T13" fmla="*/ 496 h 808"/>
                <a:gd name="T14" fmla="*/ 546 w 1656"/>
                <a:gd name="T15" fmla="*/ 496 h 808"/>
                <a:gd name="T16" fmla="*/ 532 w 1656"/>
                <a:gd name="T17" fmla="*/ 498 h 808"/>
                <a:gd name="T18" fmla="*/ 515 w 1656"/>
                <a:gd name="T19" fmla="*/ 498 h 808"/>
                <a:gd name="T20" fmla="*/ 506 w 1656"/>
                <a:gd name="T21" fmla="*/ 496 h 808"/>
                <a:gd name="T22" fmla="*/ 503 w 1656"/>
                <a:gd name="T23" fmla="*/ 496 h 808"/>
                <a:gd name="T24" fmla="*/ 489 w 1656"/>
                <a:gd name="T25" fmla="*/ 496 h 808"/>
                <a:gd name="T26" fmla="*/ 463 w 1656"/>
                <a:gd name="T27" fmla="*/ 496 h 808"/>
                <a:gd name="T28" fmla="*/ 437 w 1656"/>
                <a:gd name="T29" fmla="*/ 498 h 808"/>
                <a:gd name="T30" fmla="*/ 423 w 1656"/>
                <a:gd name="T31" fmla="*/ 496 h 808"/>
                <a:gd name="T32" fmla="*/ 416 w 1656"/>
                <a:gd name="T33" fmla="*/ 498 h 808"/>
                <a:gd name="T34" fmla="*/ 414 w 1656"/>
                <a:gd name="T35" fmla="*/ 510 h 808"/>
                <a:gd name="T36" fmla="*/ 395 w 1656"/>
                <a:gd name="T37" fmla="*/ 522 h 808"/>
                <a:gd name="T38" fmla="*/ 369 w 1656"/>
                <a:gd name="T39" fmla="*/ 522 h 808"/>
                <a:gd name="T40" fmla="*/ 338 w 1656"/>
                <a:gd name="T41" fmla="*/ 519 h 808"/>
                <a:gd name="T42" fmla="*/ 305 w 1656"/>
                <a:gd name="T43" fmla="*/ 519 h 808"/>
                <a:gd name="T44" fmla="*/ 293 w 1656"/>
                <a:gd name="T45" fmla="*/ 529 h 808"/>
                <a:gd name="T46" fmla="*/ 291 w 1656"/>
                <a:gd name="T47" fmla="*/ 541 h 808"/>
                <a:gd name="T48" fmla="*/ 289 w 1656"/>
                <a:gd name="T49" fmla="*/ 567 h 808"/>
                <a:gd name="T50" fmla="*/ 296 w 1656"/>
                <a:gd name="T51" fmla="*/ 588 h 808"/>
                <a:gd name="T52" fmla="*/ 303 w 1656"/>
                <a:gd name="T53" fmla="*/ 595 h 808"/>
                <a:gd name="T54" fmla="*/ 312 w 1656"/>
                <a:gd name="T55" fmla="*/ 595 h 808"/>
                <a:gd name="T56" fmla="*/ 333 w 1656"/>
                <a:gd name="T57" fmla="*/ 593 h 808"/>
                <a:gd name="T58" fmla="*/ 371 w 1656"/>
                <a:gd name="T59" fmla="*/ 597 h 808"/>
                <a:gd name="T60" fmla="*/ 409 w 1656"/>
                <a:gd name="T61" fmla="*/ 595 h 808"/>
                <a:gd name="T62" fmla="*/ 409 w 1656"/>
                <a:gd name="T63" fmla="*/ 595 h 808"/>
                <a:gd name="T64" fmla="*/ 416 w 1656"/>
                <a:gd name="T65" fmla="*/ 609 h 808"/>
                <a:gd name="T66" fmla="*/ 418 w 1656"/>
                <a:gd name="T67" fmla="*/ 619 h 808"/>
                <a:gd name="T68" fmla="*/ 423 w 1656"/>
                <a:gd name="T69" fmla="*/ 621 h 808"/>
                <a:gd name="T70" fmla="*/ 447 w 1656"/>
                <a:gd name="T71" fmla="*/ 619 h 808"/>
                <a:gd name="T72" fmla="*/ 487 w 1656"/>
                <a:gd name="T73" fmla="*/ 621 h 808"/>
                <a:gd name="T74" fmla="*/ 506 w 1656"/>
                <a:gd name="T75" fmla="*/ 621 h 808"/>
                <a:gd name="T76" fmla="*/ 520 w 1656"/>
                <a:gd name="T77" fmla="*/ 616 h 808"/>
                <a:gd name="T78" fmla="*/ 537 w 1656"/>
                <a:gd name="T79" fmla="*/ 619 h 808"/>
                <a:gd name="T80" fmla="*/ 558 w 1656"/>
                <a:gd name="T81" fmla="*/ 623 h 808"/>
                <a:gd name="T82" fmla="*/ 581 w 1656"/>
                <a:gd name="T83" fmla="*/ 623 h 808"/>
                <a:gd name="T84" fmla="*/ 593 w 1656"/>
                <a:gd name="T85" fmla="*/ 642 h 808"/>
                <a:gd name="T86" fmla="*/ 596 w 1656"/>
                <a:gd name="T87" fmla="*/ 689 h 808"/>
                <a:gd name="T88" fmla="*/ 659 w 1656"/>
                <a:gd name="T89" fmla="*/ 711 h 808"/>
                <a:gd name="T90" fmla="*/ 818 w 1656"/>
                <a:gd name="T91" fmla="*/ 706 h 808"/>
                <a:gd name="T92" fmla="*/ 945 w 1656"/>
                <a:gd name="T93" fmla="*/ 713 h 808"/>
                <a:gd name="T94" fmla="*/ 995 w 1656"/>
                <a:gd name="T95" fmla="*/ 715 h 808"/>
                <a:gd name="T96" fmla="*/ 1002 w 1656"/>
                <a:gd name="T97" fmla="*/ 692 h 808"/>
                <a:gd name="T98" fmla="*/ 1023 w 1656"/>
                <a:gd name="T99" fmla="*/ 661 h 808"/>
                <a:gd name="T100" fmla="*/ 1047 w 1656"/>
                <a:gd name="T101" fmla="*/ 637 h 808"/>
                <a:gd name="T102" fmla="*/ 1059 w 1656"/>
                <a:gd name="T103" fmla="*/ 619 h 808"/>
                <a:gd name="T104" fmla="*/ 1356 w 1656"/>
                <a:gd name="T105" fmla="*/ 234 h 80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656"/>
                <a:gd name="T160" fmla="*/ 0 h 808"/>
                <a:gd name="T161" fmla="*/ 1656 w 1656"/>
                <a:gd name="T162" fmla="*/ 808 h 80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656" h="808">
                  <a:moveTo>
                    <a:pt x="1656" y="0"/>
                  </a:moveTo>
                  <a:lnTo>
                    <a:pt x="1189" y="808"/>
                  </a:lnTo>
                  <a:lnTo>
                    <a:pt x="0" y="808"/>
                  </a:lnTo>
                  <a:lnTo>
                    <a:pt x="468" y="0"/>
                  </a:lnTo>
                  <a:lnTo>
                    <a:pt x="1656" y="0"/>
                  </a:lnTo>
                  <a:close/>
                  <a:moveTo>
                    <a:pt x="1356" y="234"/>
                  </a:moveTo>
                  <a:lnTo>
                    <a:pt x="1356" y="172"/>
                  </a:lnTo>
                  <a:lnTo>
                    <a:pt x="1267" y="172"/>
                  </a:lnTo>
                  <a:lnTo>
                    <a:pt x="1177" y="106"/>
                  </a:lnTo>
                  <a:lnTo>
                    <a:pt x="1177" y="30"/>
                  </a:lnTo>
                  <a:lnTo>
                    <a:pt x="600" y="30"/>
                  </a:lnTo>
                  <a:lnTo>
                    <a:pt x="558" y="106"/>
                  </a:lnTo>
                  <a:lnTo>
                    <a:pt x="558" y="496"/>
                  </a:lnTo>
                  <a:lnTo>
                    <a:pt x="551" y="496"/>
                  </a:lnTo>
                  <a:lnTo>
                    <a:pt x="546" y="496"/>
                  </a:lnTo>
                  <a:lnTo>
                    <a:pt x="544" y="496"/>
                  </a:lnTo>
                  <a:lnTo>
                    <a:pt x="532" y="498"/>
                  </a:lnTo>
                  <a:lnTo>
                    <a:pt x="525" y="498"/>
                  </a:lnTo>
                  <a:lnTo>
                    <a:pt x="515" y="498"/>
                  </a:lnTo>
                  <a:lnTo>
                    <a:pt x="511" y="496"/>
                  </a:lnTo>
                  <a:lnTo>
                    <a:pt x="506" y="496"/>
                  </a:lnTo>
                  <a:lnTo>
                    <a:pt x="503" y="496"/>
                  </a:lnTo>
                  <a:lnTo>
                    <a:pt x="501" y="496"/>
                  </a:lnTo>
                  <a:lnTo>
                    <a:pt x="489" y="496"/>
                  </a:lnTo>
                  <a:lnTo>
                    <a:pt x="477" y="493"/>
                  </a:lnTo>
                  <a:lnTo>
                    <a:pt x="463" y="496"/>
                  </a:lnTo>
                  <a:lnTo>
                    <a:pt x="452" y="498"/>
                  </a:lnTo>
                  <a:lnTo>
                    <a:pt x="437" y="498"/>
                  </a:lnTo>
                  <a:lnTo>
                    <a:pt x="423" y="496"/>
                  </a:lnTo>
                  <a:lnTo>
                    <a:pt x="418" y="496"/>
                  </a:lnTo>
                  <a:lnTo>
                    <a:pt x="416" y="498"/>
                  </a:lnTo>
                  <a:lnTo>
                    <a:pt x="414" y="505"/>
                  </a:lnTo>
                  <a:lnTo>
                    <a:pt x="414" y="510"/>
                  </a:lnTo>
                  <a:lnTo>
                    <a:pt x="414" y="519"/>
                  </a:lnTo>
                  <a:lnTo>
                    <a:pt x="395" y="522"/>
                  </a:lnTo>
                  <a:lnTo>
                    <a:pt x="381" y="524"/>
                  </a:lnTo>
                  <a:lnTo>
                    <a:pt x="369" y="522"/>
                  </a:lnTo>
                  <a:lnTo>
                    <a:pt x="357" y="522"/>
                  </a:lnTo>
                  <a:lnTo>
                    <a:pt x="338" y="519"/>
                  </a:lnTo>
                  <a:lnTo>
                    <a:pt x="319" y="517"/>
                  </a:lnTo>
                  <a:lnTo>
                    <a:pt x="305" y="519"/>
                  </a:lnTo>
                  <a:lnTo>
                    <a:pt x="298" y="524"/>
                  </a:lnTo>
                  <a:lnTo>
                    <a:pt x="293" y="529"/>
                  </a:lnTo>
                  <a:lnTo>
                    <a:pt x="291" y="536"/>
                  </a:lnTo>
                  <a:lnTo>
                    <a:pt x="291" y="541"/>
                  </a:lnTo>
                  <a:lnTo>
                    <a:pt x="289" y="552"/>
                  </a:lnTo>
                  <a:lnTo>
                    <a:pt x="289" y="567"/>
                  </a:lnTo>
                  <a:lnTo>
                    <a:pt x="291" y="578"/>
                  </a:lnTo>
                  <a:lnTo>
                    <a:pt x="296" y="588"/>
                  </a:lnTo>
                  <a:lnTo>
                    <a:pt x="300" y="593"/>
                  </a:lnTo>
                  <a:lnTo>
                    <a:pt x="303" y="595"/>
                  </a:lnTo>
                  <a:lnTo>
                    <a:pt x="305" y="595"/>
                  </a:lnTo>
                  <a:lnTo>
                    <a:pt x="312" y="595"/>
                  </a:lnTo>
                  <a:lnTo>
                    <a:pt x="322" y="595"/>
                  </a:lnTo>
                  <a:lnTo>
                    <a:pt x="333" y="593"/>
                  </a:lnTo>
                  <a:lnTo>
                    <a:pt x="355" y="595"/>
                  </a:lnTo>
                  <a:lnTo>
                    <a:pt x="371" y="597"/>
                  </a:lnTo>
                  <a:lnTo>
                    <a:pt x="392" y="595"/>
                  </a:lnTo>
                  <a:lnTo>
                    <a:pt x="409" y="595"/>
                  </a:lnTo>
                  <a:lnTo>
                    <a:pt x="416" y="604"/>
                  </a:lnTo>
                  <a:lnTo>
                    <a:pt x="416" y="609"/>
                  </a:lnTo>
                  <a:lnTo>
                    <a:pt x="416" y="614"/>
                  </a:lnTo>
                  <a:lnTo>
                    <a:pt x="418" y="619"/>
                  </a:lnTo>
                  <a:lnTo>
                    <a:pt x="421" y="621"/>
                  </a:lnTo>
                  <a:lnTo>
                    <a:pt x="423" y="621"/>
                  </a:lnTo>
                  <a:lnTo>
                    <a:pt x="435" y="619"/>
                  </a:lnTo>
                  <a:lnTo>
                    <a:pt x="447" y="619"/>
                  </a:lnTo>
                  <a:lnTo>
                    <a:pt x="475" y="621"/>
                  </a:lnTo>
                  <a:lnTo>
                    <a:pt x="487" y="621"/>
                  </a:lnTo>
                  <a:lnTo>
                    <a:pt x="501" y="621"/>
                  </a:lnTo>
                  <a:lnTo>
                    <a:pt x="506" y="621"/>
                  </a:lnTo>
                  <a:lnTo>
                    <a:pt x="513" y="619"/>
                  </a:lnTo>
                  <a:lnTo>
                    <a:pt x="520" y="616"/>
                  </a:lnTo>
                  <a:lnTo>
                    <a:pt x="529" y="616"/>
                  </a:lnTo>
                  <a:lnTo>
                    <a:pt x="537" y="619"/>
                  </a:lnTo>
                  <a:lnTo>
                    <a:pt x="548" y="621"/>
                  </a:lnTo>
                  <a:lnTo>
                    <a:pt x="558" y="623"/>
                  </a:lnTo>
                  <a:lnTo>
                    <a:pt x="572" y="623"/>
                  </a:lnTo>
                  <a:lnTo>
                    <a:pt x="581" y="623"/>
                  </a:lnTo>
                  <a:lnTo>
                    <a:pt x="591" y="621"/>
                  </a:lnTo>
                  <a:lnTo>
                    <a:pt x="593" y="642"/>
                  </a:lnTo>
                  <a:lnTo>
                    <a:pt x="596" y="668"/>
                  </a:lnTo>
                  <a:lnTo>
                    <a:pt x="596" y="689"/>
                  </a:lnTo>
                  <a:lnTo>
                    <a:pt x="591" y="718"/>
                  </a:lnTo>
                  <a:lnTo>
                    <a:pt x="659" y="711"/>
                  </a:lnTo>
                  <a:lnTo>
                    <a:pt x="747" y="706"/>
                  </a:lnTo>
                  <a:lnTo>
                    <a:pt x="818" y="706"/>
                  </a:lnTo>
                  <a:lnTo>
                    <a:pt x="907" y="711"/>
                  </a:lnTo>
                  <a:lnTo>
                    <a:pt x="945" y="713"/>
                  </a:lnTo>
                  <a:lnTo>
                    <a:pt x="995" y="718"/>
                  </a:lnTo>
                  <a:lnTo>
                    <a:pt x="995" y="715"/>
                  </a:lnTo>
                  <a:lnTo>
                    <a:pt x="1002" y="692"/>
                  </a:lnTo>
                  <a:lnTo>
                    <a:pt x="1011" y="678"/>
                  </a:lnTo>
                  <a:lnTo>
                    <a:pt x="1023" y="661"/>
                  </a:lnTo>
                  <a:lnTo>
                    <a:pt x="1037" y="649"/>
                  </a:lnTo>
                  <a:lnTo>
                    <a:pt x="1047" y="637"/>
                  </a:lnTo>
                  <a:lnTo>
                    <a:pt x="1056" y="626"/>
                  </a:lnTo>
                  <a:lnTo>
                    <a:pt x="1059" y="619"/>
                  </a:lnTo>
                  <a:lnTo>
                    <a:pt x="1134" y="619"/>
                  </a:lnTo>
                  <a:lnTo>
                    <a:pt x="1356" y="23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33" name="Freeform 9"/>
            <p:cNvSpPr>
              <a:spLocks/>
            </p:cNvSpPr>
            <p:nvPr/>
          </p:nvSpPr>
          <p:spPr bwMode="auto">
            <a:xfrm>
              <a:off x="4221" y="3070"/>
              <a:ext cx="222" cy="589"/>
            </a:xfrm>
            <a:custGeom>
              <a:avLst/>
              <a:gdLst>
                <a:gd name="T0" fmla="*/ 222 w 222"/>
                <a:gd name="T1" fmla="*/ 142 h 589"/>
                <a:gd name="T2" fmla="*/ 222 w 222"/>
                <a:gd name="T3" fmla="*/ 204 h 589"/>
                <a:gd name="T4" fmla="*/ 0 w 222"/>
                <a:gd name="T5" fmla="*/ 589 h 589"/>
                <a:gd name="T6" fmla="*/ 0 w 222"/>
                <a:gd name="T7" fmla="*/ 76 h 589"/>
                <a:gd name="T8" fmla="*/ 43 w 222"/>
                <a:gd name="T9" fmla="*/ 0 h 589"/>
                <a:gd name="T10" fmla="*/ 43 w 222"/>
                <a:gd name="T11" fmla="*/ 76 h 589"/>
                <a:gd name="T12" fmla="*/ 43 w 222"/>
                <a:gd name="T13" fmla="*/ 144 h 589"/>
                <a:gd name="T14" fmla="*/ 43 w 222"/>
                <a:gd name="T15" fmla="*/ 163 h 589"/>
                <a:gd name="T16" fmla="*/ 43 w 222"/>
                <a:gd name="T17" fmla="*/ 215 h 589"/>
                <a:gd name="T18" fmla="*/ 43 w 222"/>
                <a:gd name="T19" fmla="*/ 258 h 589"/>
                <a:gd name="T20" fmla="*/ 43 w 222"/>
                <a:gd name="T21" fmla="*/ 454 h 589"/>
                <a:gd name="T22" fmla="*/ 222 w 222"/>
                <a:gd name="T23" fmla="*/ 142 h 58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2"/>
                <a:gd name="T37" fmla="*/ 0 h 589"/>
                <a:gd name="T38" fmla="*/ 222 w 222"/>
                <a:gd name="T39" fmla="*/ 589 h 58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2" h="589">
                  <a:moveTo>
                    <a:pt x="222" y="142"/>
                  </a:moveTo>
                  <a:lnTo>
                    <a:pt x="222" y="204"/>
                  </a:lnTo>
                  <a:lnTo>
                    <a:pt x="0" y="589"/>
                  </a:lnTo>
                  <a:lnTo>
                    <a:pt x="0" y="76"/>
                  </a:lnTo>
                  <a:lnTo>
                    <a:pt x="43" y="0"/>
                  </a:lnTo>
                  <a:lnTo>
                    <a:pt x="43" y="76"/>
                  </a:lnTo>
                  <a:lnTo>
                    <a:pt x="43" y="144"/>
                  </a:lnTo>
                  <a:lnTo>
                    <a:pt x="43" y="163"/>
                  </a:lnTo>
                  <a:lnTo>
                    <a:pt x="43" y="215"/>
                  </a:lnTo>
                  <a:lnTo>
                    <a:pt x="43" y="258"/>
                  </a:lnTo>
                  <a:lnTo>
                    <a:pt x="43" y="454"/>
                  </a:lnTo>
                  <a:lnTo>
                    <a:pt x="222" y="142"/>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34" name="Freeform 10"/>
            <p:cNvSpPr>
              <a:spLocks/>
            </p:cNvSpPr>
            <p:nvPr/>
          </p:nvSpPr>
          <p:spPr bwMode="auto">
            <a:xfrm>
              <a:off x="4264" y="3146"/>
              <a:ext cx="179" cy="378"/>
            </a:xfrm>
            <a:custGeom>
              <a:avLst/>
              <a:gdLst>
                <a:gd name="T0" fmla="*/ 90 w 179"/>
                <a:gd name="T1" fmla="*/ 66 h 378"/>
                <a:gd name="T2" fmla="*/ 90 w 179"/>
                <a:gd name="T3" fmla="*/ 66 h 378"/>
                <a:gd name="T4" fmla="*/ 179 w 179"/>
                <a:gd name="T5" fmla="*/ 66 h 378"/>
                <a:gd name="T6" fmla="*/ 0 w 179"/>
                <a:gd name="T7" fmla="*/ 378 h 378"/>
                <a:gd name="T8" fmla="*/ 0 w 179"/>
                <a:gd name="T9" fmla="*/ 182 h 378"/>
                <a:gd name="T10" fmla="*/ 45 w 179"/>
                <a:gd name="T11" fmla="*/ 123 h 378"/>
                <a:gd name="T12" fmla="*/ 45 w 179"/>
                <a:gd name="T13" fmla="*/ 120 h 378"/>
                <a:gd name="T14" fmla="*/ 47 w 179"/>
                <a:gd name="T15" fmla="*/ 118 h 378"/>
                <a:gd name="T16" fmla="*/ 49 w 179"/>
                <a:gd name="T17" fmla="*/ 113 h 378"/>
                <a:gd name="T18" fmla="*/ 49 w 179"/>
                <a:gd name="T19" fmla="*/ 111 h 378"/>
                <a:gd name="T20" fmla="*/ 49 w 179"/>
                <a:gd name="T21" fmla="*/ 106 h 378"/>
                <a:gd name="T22" fmla="*/ 49 w 179"/>
                <a:gd name="T23" fmla="*/ 102 h 378"/>
                <a:gd name="T24" fmla="*/ 47 w 179"/>
                <a:gd name="T25" fmla="*/ 99 h 378"/>
                <a:gd name="T26" fmla="*/ 45 w 179"/>
                <a:gd name="T27" fmla="*/ 94 h 378"/>
                <a:gd name="T28" fmla="*/ 42 w 179"/>
                <a:gd name="T29" fmla="*/ 92 h 378"/>
                <a:gd name="T30" fmla="*/ 0 w 179"/>
                <a:gd name="T31" fmla="*/ 68 h 378"/>
                <a:gd name="T32" fmla="*/ 0 w 179"/>
                <a:gd name="T33" fmla="*/ 0 h 378"/>
                <a:gd name="T34" fmla="*/ 90 w 179"/>
                <a:gd name="T35" fmla="*/ 66 h 37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9"/>
                <a:gd name="T55" fmla="*/ 0 h 378"/>
                <a:gd name="T56" fmla="*/ 179 w 179"/>
                <a:gd name="T57" fmla="*/ 378 h 37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9" h="378">
                  <a:moveTo>
                    <a:pt x="90" y="66"/>
                  </a:moveTo>
                  <a:lnTo>
                    <a:pt x="90" y="66"/>
                  </a:lnTo>
                  <a:lnTo>
                    <a:pt x="179" y="66"/>
                  </a:lnTo>
                  <a:lnTo>
                    <a:pt x="0" y="378"/>
                  </a:lnTo>
                  <a:lnTo>
                    <a:pt x="0" y="182"/>
                  </a:lnTo>
                  <a:lnTo>
                    <a:pt x="45" y="123"/>
                  </a:lnTo>
                  <a:lnTo>
                    <a:pt x="45" y="120"/>
                  </a:lnTo>
                  <a:lnTo>
                    <a:pt x="47" y="118"/>
                  </a:lnTo>
                  <a:lnTo>
                    <a:pt x="49" y="113"/>
                  </a:lnTo>
                  <a:lnTo>
                    <a:pt x="49" y="111"/>
                  </a:lnTo>
                  <a:lnTo>
                    <a:pt x="49" y="106"/>
                  </a:lnTo>
                  <a:lnTo>
                    <a:pt x="49" y="102"/>
                  </a:lnTo>
                  <a:lnTo>
                    <a:pt x="47" y="99"/>
                  </a:lnTo>
                  <a:lnTo>
                    <a:pt x="45" y="94"/>
                  </a:lnTo>
                  <a:lnTo>
                    <a:pt x="42" y="92"/>
                  </a:lnTo>
                  <a:lnTo>
                    <a:pt x="0" y="68"/>
                  </a:lnTo>
                  <a:lnTo>
                    <a:pt x="0" y="0"/>
                  </a:lnTo>
                  <a:lnTo>
                    <a:pt x="90" y="6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35" name="Freeform 11"/>
            <p:cNvSpPr>
              <a:spLocks/>
            </p:cNvSpPr>
            <p:nvPr/>
          </p:nvSpPr>
          <p:spPr bwMode="auto">
            <a:xfrm>
              <a:off x="4264" y="3214"/>
              <a:ext cx="49" cy="114"/>
            </a:xfrm>
            <a:custGeom>
              <a:avLst/>
              <a:gdLst>
                <a:gd name="T0" fmla="*/ 621 w 21"/>
                <a:gd name="T1" fmla="*/ 508 h 48"/>
                <a:gd name="T2" fmla="*/ 621 w 21"/>
                <a:gd name="T3" fmla="*/ 575 h 48"/>
                <a:gd name="T4" fmla="*/ 621 w 21"/>
                <a:gd name="T5" fmla="*/ 603 h 48"/>
                <a:gd name="T6" fmla="*/ 600 w 21"/>
                <a:gd name="T7" fmla="*/ 672 h 48"/>
                <a:gd name="T8" fmla="*/ 560 w 21"/>
                <a:gd name="T9" fmla="*/ 694 h 48"/>
                <a:gd name="T10" fmla="*/ 560 w 21"/>
                <a:gd name="T11" fmla="*/ 739 h 48"/>
                <a:gd name="T12" fmla="*/ 0 w 21"/>
                <a:gd name="T13" fmla="*/ 1530 h 48"/>
                <a:gd name="T14" fmla="*/ 0 w 21"/>
                <a:gd name="T15" fmla="*/ 952 h 48"/>
                <a:gd name="T16" fmla="*/ 180 w 21"/>
                <a:gd name="T17" fmla="*/ 739 h 48"/>
                <a:gd name="T18" fmla="*/ 180 w 21"/>
                <a:gd name="T19" fmla="*/ 694 h 48"/>
                <a:gd name="T20" fmla="*/ 201 w 21"/>
                <a:gd name="T21" fmla="*/ 672 h 48"/>
                <a:gd name="T22" fmla="*/ 180 w 21"/>
                <a:gd name="T23" fmla="*/ 349 h 48"/>
                <a:gd name="T24" fmla="*/ 114 w 21"/>
                <a:gd name="T25" fmla="*/ 321 h 48"/>
                <a:gd name="T26" fmla="*/ 0 w 21"/>
                <a:gd name="T27" fmla="*/ 254 h 48"/>
                <a:gd name="T28" fmla="*/ 0 w 21"/>
                <a:gd name="T29" fmla="*/ 0 h 48"/>
                <a:gd name="T30" fmla="*/ 534 w 21"/>
                <a:gd name="T31" fmla="*/ 321 h 48"/>
                <a:gd name="T32" fmla="*/ 560 w 21"/>
                <a:gd name="T33" fmla="*/ 349 h 48"/>
                <a:gd name="T34" fmla="*/ 600 w 21"/>
                <a:gd name="T35" fmla="*/ 418 h 48"/>
                <a:gd name="T36" fmla="*/ 621 w 21"/>
                <a:gd name="T37" fmla="*/ 439 h 48"/>
                <a:gd name="T38" fmla="*/ 621 w 21"/>
                <a:gd name="T39" fmla="*/ 508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48"/>
                <a:gd name="T62" fmla="*/ 21 w 21"/>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48">
                  <a:moveTo>
                    <a:pt x="21" y="16"/>
                  </a:moveTo>
                  <a:cubicBezTo>
                    <a:pt x="21" y="18"/>
                    <a:pt x="21" y="18"/>
                    <a:pt x="21" y="18"/>
                  </a:cubicBezTo>
                  <a:cubicBezTo>
                    <a:pt x="21" y="19"/>
                    <a:pt x="21" y="19"/>
                    <a:pt x="21" y="19"/>
                  </a:cubicBezTo>
                  <a:cubicBezTo>
                    <a:pt x="20" y="21"/>
                    <a:pt x="20" y="21"/>
                    <a:pt x="20" y="21"/>
                  </a:cubicBezTo>
                  <a:cubicBezTo>
                    <a:pt x="19" y="22"/>
                    <a:pt x="19" y="22"/>
                    <a:pt x="19" y="22"/>
                  </a:cubicBezTo>
                  <a:cubicBezTo>
                    <a:pt x="19" y="23"/>
                    <a:pt x="19" y="23"/>
                    <a:pt x="19" y="23"/>
                  </a:cubicBezTo>
                  <a:cubicBezTo>
                    <a:pt x="0" y="48"/>
                    <a:pt x="0" y="48"/>
                    <a:pt x="0" y="48"/>
                  </a:cubicBezTo>
                  <a:cubicBezTo>
                    <a:pt x="0" y="30"/>
                    <a:pt x="0" y="30"/>
                    <a:pt x="0" y="30"/>
                  </a:cubicBezTo>
                  <a:cubicBezTo>
                    <a:pt x="6" y="23"/>
                    <a:pt x="6" y="23"/>
                    <a:pt x="6" y="23"/>
                  </a:cubicBezTo>
                  <a:cubicBezTo>
                    <a:pt x="6" y="22"/>
                    <a:pt x="6" y="22"/>
                    <a:pt x="6" y="22"/>
                  </a:cubicBezTo>
                  <a:cubicBezTo>
                    <a:pt x="7" y="21"/>
                    <a:pt x="7" y="21"/>
                    <a:pt x="7" y="21"/>
                  </a:cubicBezTo>
                  <a:cubicBezTo>
                    <a:pt x="9" y="18"/>
                    <a:pt x="9" y="14"/>
                    <a:pt x="6" y="11"/>
                  </a:cubicBezTo>
                  <a:cubicBezTo>
                    <a:pt x="4" y="10"/>
                    <a:pt x="4" y="10"/>
                    <a:pt x="4" y="10"/>
                  </a:cubicBezTo>
                  <a:cubicBezTo>
                    <a:pt x="0" y="8"/>
                    <a:pt x="0" y="8"/>
                    <a:pt x="0" y="8"/>
                  </a:cubicBezTo>
                  <a:cubicBezTo>
                    <a:pt x="0" y="0"/>
                    <a:pt x="0" y="0"/>
                    <a:pt x="0" y="0"/>
                  </a:cubicBezTo>
                  <a:cubicBezTo>
                    <a:pt x="18" y="10"/>
                    <a:pt x="18" y="10"/>
                    <a:pt x="18" y="10"/>
                  </a:cubicBezTo>
                  <a:cubicBezTo>
                    <a:pt x="19" y="11"/>
                    <a:pt x="19" y="11"/>
                    <a:pt x="19" y="11"/>
                  </a:cubicBezTo>
                  <a:cubicBezTo>
                    <a:pt x="20" y="13"/>
                    <a:pt x="20" y="13"/>
                    <a:pt x="20" y="13"/>
                  </a:cubicBezTo>
                  <a:cubicBezTo>
                    <a:pt x="21" y="14"/>
                    <a:pt x="21" y="14"/>
                    <a:pt x="21" y="14"/>
                  </a:cubicBezTo>
                  <a:lnTo>
                    <a:pt x="21"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36" name="Freeform 12"/>
            <p:cNvSpPr>
              <a:spLocks/>
            </p:cNvSpPr>
            <p:nvPr/>
          </p:nvSpPr>
          <p:spPr bwMode="auto">
            <a:xfrm>
              <a:off x="4264" y="3233"/>
              <a:ext cx="21" cy="52"/>
            </a:xfrm>
            <a:custGeom>
              <a:avLst/>
              <a:gdLst>
                <a:gd name="T0" fmla="*/ 180 w 9"/>
                <a:gd name="T1" fmla="*/ 95 h 22"/>
                <a:gd name="T2" fmla="*/ 201 w 9"/>
                <a:gd name="T3" fmla="*/ 409 h 22"/>
                <a:gd name="T4" fmla="*/ 180 w 9"/>
                <a:gd name="T5" fmla="*/ 435 h 22"/>
                <a:gd name="T6" fmla="*/ 180 w 9"/>
                <a:gd name="T7" fmla="*/ 463 h 22"/>
                <a:gd name="T8" fmla="*/ 0 w 9"/>
                <a:gd name="T9" fmla="*/ 688 h 22"/>
                <a:gd name="T10" fmla="*/ 0 w 9"/>
                <a:gd name="T11" fmla="*/ 0 h 22"/>
                <a:gd name="T12" fmla="*/ 114 w 9"/>
                <a:gd name="T13" fmla="*/ 66 h 22"/>
                <a:gd name="T14" fmla="*/ 180 w 9"/>
                <a:gd name="T15" fmla="*/ 95 h 22"/>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2"/>
                <a:gd name="T26" fmla="*/ 9 w 9"/>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2">
                  <a:moveTo>
                    <a:pt x="6" y="3"/>
                  </a:moveTo>
                  <a:cubicBezTo>
                    <a:pt x="9" y="6"/>
                    <a:pt x="9" y="10"/>
                    <a:pt x="7" y="13"/>
                  </a:cubicBezTo>
                  <a:cubicBezTo>
                    <a:pt x="6" y="14"/>
                    <a:pt x="6" y="14"/>
                    <a:pt x="6" y="14"/>
                  </a:cubicBezTo>
                  <a:cubicBezTo>
                    <a:pt x="6" y="15"/>
                    <a:pt x="6" y="15"/>
                    <a:pt x="6" y="15"/>
                  </a:cubicBezTo>
                  <a:cubicBezTo>
                    <a:pt x="0" y="22"/>
                    <a:pt x="0" y="22"/>
                    <a:pt x="0" y="22"/>
                  </a:cubicBezTo>
                  <a:cubicBezTo>
                    <a:pt x="0" y="0"/>
                    <a:pt x="0" y="0"/>
                    <a:pt x="0" y="0"/>
                  </a:cubicBezTo>
                  <a:cubicBezTo>
                    <a:pt x="4" y="2"/>
                    <a:pt x="4" y="2"/>
                    <a:pt x="4" y="2"/>
                  </a:cubicBezTo>
                  <a:lnTo>
                    <a:pt x="6" y="3"/>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37" name="Freeform 13"/>
            <p:cNvSpPr>
              <a:spLocks/>
            </p:cNvSpPr>
            <p:nvPr/>
          </p:nvSpPr>
          <p:spPr bwMode="auto">
            <a:xfrm>
              <a:off x="3087" y="3848"/>
              <a:ext cx="1189" cy="151"/>
            </a:xfrm>
            <a:custGeom>
              <a:avLst/>
              <a:gdLst>
                <a:gd name="T0" fmla="*/ 1189 w 1189"/>
                <a:gd name="T1" fmla="*/ 151 h 151"/>
                <a:gd name="T2" fmla="*/ 1189 w 1189"/>
                <a:gd name="T3" fmla="*/ 151 h 151"/>
                <a:gd name="T4" fmla="*/ 1158 w 1189"/>
                <a:gd name="T5" fmla="*/ 151 h 151"/>
                <a:gd name="T6" fmla="*/ 1044 w 1189"/>
                <a:gd name="T7" fmla="*/ 151 h 151"/>
                <a:gd name="T8" fmla="*/ 123 w 1189"/>
                <a:gd name="T9" fmla="*/ 151 h 151"/>
                <a:gd name="T10" fmla="*/ 0 w 1189"/>
                <a:gd name="T11" fmla="*/ 151 h 151"/>
                <a:gd name="T12" fmla="*/ 0 w 1189"/>
                <a:gd name="T13" fmla="*/ 0 h 151"/>
                <a:gd name="T14" fmla="*/ 1189 w 1189"/>
                <a:gd name="T15" fmla="*/ 0 h 151"/>
                <a:gd name="T16" fmla="*/ 1189 w 1189"/>
                <a:gd name="T17" fmla="*/ 151 h 151"/>
                <a:gd name="T18" fmla="*/ 1189 w 1189"/>
                <a:gd name="T19" fmla="*/ 151 h 1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89"/>
                <a:gd name="T31" fmla="*/ 0 h 151"/>
                <a:gd name="T32" fmla="*/ 1189 w 1189"/>
                <a:gd name="T33" fmla="*/ 151 h 15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89" h="151">
                  <a:moveTo>
                    <a:pt x="1189" y="151"/>
                  </a:moveTo>
                  <a:lnTo>
                    <a:pt x="1189" y="151"/>
                  </a:lnTo>
                  <a:lnTo>
                    <a:pt x="1158" y="151"/>
                  </a:lnTo>
                  <a:lnTo>
                    <a:pt x="1044" y="151"/>
                  </a:lnTo>
                  <a:lnTo>
                    <a:pt x="123" y="151"/>
                  </a:lnTo>
                  <a:lnTo>
                    <a:pt x="0" y="151"/>
                  </a:lnTo>
                  <a:lnTo>
                    <a:pt x="0" y="0"/>
                  </a:lnTo>
                  <a:lnTo>
                    <a:pt x="1189" y="0"/>
                  </a:lnTo>
                  <a:lnTo>
                    <a:pt x="1189" y="15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38" name="Freeform 14"/>
            <p:cNvSpPr>
              <a:spLocks/>
            </p:cNvSpPr>
            <p:nvPr/>
          </p:nvSpPr>
          <p:spPr bwMode="auto">
            <a:xfrm>
              <a:off x="3645" y="3070"/>
              <a:ext cx="619" cy="76"/>
            </a:xfrm>
            <a:custGeom>
              <a:avLst/>
              <a:gdLst>
                <a:gd name="T0" fmla="*/ 619 w 619"/>
                <a:gd name="T1" fmla="*/ 0 h 76"/>
                <a:gd name="T2" fmla="*/ 576 w 619"/>
                <a:gd name="T3" fmla="*/ 76 h 76"/>
                <a:gd name="T4" fmla="*/ 0 w 619"/>
                <a:gd name="T5" fmla="*/ 76 h 76"/>
                <a:gd name="T6" fmla="*/ 42 w 619"/>
                <a:gd name="T7" fmla="*/ 0 h 76"/>
                <a:gd name="T8" fmla="*/ 619 w 619"/>
                <a:gd name="T9" fmla="*/ 0 h 76"/>
                <a:gd name="T10" fmla="*/ 0 60000 65536"/>
                <a:gd name="T11" fmla="*/ 0 60000 65536"/>
                <a:gd name="T12" fmla="*/ 0 60000 65536"/>
                <a:gd name="T13" fmla="*/ 0 60000 65536"/>
                <a:gd name="T14" fmla="*/ 0 60000 65536"/>
                <a:gd name="T15" fmla="*/ 0 w 619"/>
                <a:gd name="T16" fmla="*/ 0 h 76"/>
                <a:gd name="T17" fmla="*/ 619 w 619"/>
                <a:gd name="T18" fmla="*/ 76 h 76"/>
              </a:gdLst>
              <a:ahLst/>
              <a:cxnLst>
                <a:cxn ang="T10">
                  <a:pos x="T0" y="T1"/>
                </a:cxn>
                <a:cxn ang="T11">
                  <a:pos x="T2" y="T3"/>
                </a:cxn>
                <a:cxn ang="T12">
                  <a:pos x="T4" y="T5"/>
                </a:cxn>
                <a:cxn ang="T13">
                  <a:pos x="T6" y="T7"/>
                </a:cxn>
                <a:cxn ang="T14">
                  <a:pos x="T8" y="T9"/>
                </a:cxn>
              </a:cxnLst>
              <a:rect l="T15" t="T16" r="T17" b="T18"/>
              <a:pathLst>
                <a:path w="619" h="76">
                  <a:moveTo>
                    <a:pt x="619" y="0"/>
                  </a:moveTo>
                  <a:lnTo>
                    <a:pt x="576" y="76"/>
                  </a:lnTo>
                  <a:lnTo>
                    <a:pt x="0" y="76"/>
                  </a:lnTo>
                  <a:lnTo>
                    <a:pt x="42" y="0"/>
                  </a:lnTo>
                  <a:lnTo>
                    <a:pt x="619"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39" name="Freeform 15"/>
            <p:cNvSpPr>
              <a:spLocks/>
            </p:cNvSpPr>
            <p:nvPr/>
          </p:nvSpPr>
          <p:spPr bwMode="auto">
            <a:xfrm>
              <a:off x="4131" y="3999"/>
              <a:ext cx="114" cy="193"/>
            </a:xfrm>
            <a:custGeom>
              <a:avLst/>
              <a:gdLst>
                <a:gd name="T0" fmla="*/ 114 w 114"/>
                <a:gd name="T1" fmla="*/ 0 h 193"/>
                <a:gd name="T2" fmla="*/ 0 w 114"/>
                <a:gd name="T3" fmla="*/ 193 h 193"/>
                <a:gd name="T4" fmla="*/ 0 w 114"/>
                <a:gd name="T5" fmla="*/ 0 h 193"/>
                <a:gd name="T6" fmla="*/ 114 w 114"/>
                <a:gd name="T7" fmla="*/ 0 h 193"/>
                <a:gd name="T8" fmla="*/ 0 60000 65536"/>
                <a:gd name="T9" fmla="*/ 0 60000 65536"/>
                <a:gd name="T10" fmla="*/ 0 60000 65536"/>
                <a:gd name="T11" fmla="*/ 0 60000 65536"/>
                <a:gd name="T12" fmla="*/ 0 w 114"/>
                <a:gd name="T13" fmla="*/ 0 h 193"/>
                <a:gd name="T14" fmla="*/ 114 w 114"/>
                <a:gd name="T15" fmla="*/ 193 h 193"/>
              </a:gdLst>
              <a:ahLst/>
              <a:cxnLst>
                <a:cxn ang="T8">
                  <a:pos x="T0" y="T1"/>
                </a:cxn>
                <a:cxn ang="T9">
                  <a:pos x="T2" y="T3"/>
                </a:cxn>
                <a:cxn ang="T10">
                  <a:pos x="T4" y="T5"/>
                </a:cxn>
                <a:cxn ang="T11">
                  <a:pos x="T6" y="T7"/>
                </a:cxn>
              </a:cxnLst>
              <a:rect l="T12" t="T13" r="T14" b="T15"/>
              <a:pathLst>
                <a:path w="114" h="193">
                  <a:moveTo>
                    <a:pt x="114" y="0"/>
                  </a:moveTo>
                  <a:lnTo>
                    <a:pt x="0" y="193"/>
                  </a:lnTo>
                  <a:lnTo>
                    <a:pt x="0" y="0"/>
                  </a:lnTo>
                  <a:lnTo>
                    <a:pt x="114"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40" name="Freeform 16"/>
            <p:cNvSpPr>
              <a:spLocks/>
            </p:cNvSpPr>
            <p:nvPr/>
          </p:nvSpPr>
          <p:spPr bwMode="auto">
            <a:xfrm>
              <a:off x="3645" y="3146"/>
              <a:ext cx="576" cy="513"/>
            </a:xfrm>
            <a:custGeom>
              <a:avLst/>
              <a:gdLst>
                <a:gd name="T0" fmla="*/ 576 w 576"/>
                <a:gd name="T1" fmla="*/ 0 h 513"/>
                <a:gd name="T2" fmla="*/ 576 w 576"/>
                <a:gd name="T3" fmla="*/ 513 h 513"/>
                <a:gd name="T4" fmla="*/ 501 w 576"/>
                <a:gd name="T5" fmla="*/ 513 h 513"/>
                <a:gd name="T6" fmla="*/ 503 w 576"/>
                <a:gd name="T7" fmla="*/ 505 h 513"/>
                <a:gd name="T8" fmla="*/ 503 w 576"/>
                <a:gd name="T9" fmla="*/ 494 h 513"/>
                <a:gd name="T10" fmla="*/ 508 w 576"/>
                <a:gd name="T11" fmla="*/ 463 h 513"/>
                <a:gd name="T12" fmla="*/ 510 w 576"/>
                <a:gd name="T13" fmla="*/ 442 h 513"/>
                <a:gd name="T14" fmla="*/ 510 w 576"/>
                <a:gd name="T15" fmla="*/ 423 h 513"/>
                <a:gd name="T16" fmla="*/ 510 w 576"/>
                <a:gd name="T17" fmla="*/ 404 h 513"/>
                <a:gd name="T18" fmla="*/ 505 w 576"/>
                <a:gd name="T19" fmla="*/ 387 h 513"/>
                <a:gd name="T20" fmla="*/ 501 w 576"/>
                <a:gd name="T21" fmla="*/ 366 h 513"/>
                <a:gd name="T22" fmla="*/ 498 w 576"/>
                <a:gd name="T23" fmla="*/ 345 h 513"/>
                <a:gd name="T24" fmla="*/ 498 w 576"/>
                <a:gd name="T25" fmla="*/ 324 h 513"/>
                <a:gd name="T26" fmla="*/ 503 w 576"/>
                <a:gd name="T27" fmla="*/ 293 h 513"/>
                <a:gd name="T28" fmla="*/ 482 w 576"/>
                <a:gd name="T29" fmla="*/ 295 h 513"/>
                <a:gd name="T30" fmla="*/ 453 w 576"/>
                <a:gd name="T31" fmla="*/ 298 h 513"/>
                <a:gd name="T32" fmla="*/ 437 w 576"/>
                <a:gd name="T33" fmla="*/ 295 h 513"/>
                <a:gd name="T34" fmla="*/ 423 w 576"/>
                <a:gd name="T35" fmla="*/ 293 h 513"/>
                <a:gd name="T36" fmla="*/ 401 w 576"/>
                <a:gd name="T37" fmla="*/ 291 h 513"/>
                <a:gd name="T38" fmla="*/ 380 w 576"/>
                <a:gd name="T39" fmla="*/ 291 h 513"/>
                <a:gd name="T40" fmla="*/ 371 w 576"/>
                <a:gd name="T41" fmla="*/ 307 h 513"/>
                <a:gd name="T42" fmla="*/ 342 w 576"/>
                <a:gd name="T43" fmla="*/ 333 h 513"/>
                <a:gd name="T44" fmla="*/ 335 w 576"/>
                <a:gd name="T45" fmla="*/ 342 h 513"/>
                <a:gd name="T46" fmla="*/ 333 w 576"/>
                <a:gd name="T47" fmla="*/ 342 h 513"/>
                <a:gd name="T48" fmla="*/ 326 w 576"/>
                <a:gd name="T49" fmla="*/ 342 h 513"/>
                <a:gd name="T50" fmla="*/ 314 w 576"/>
                <a:gd name="T51" fmla="*/ 345 h 513"/>
                <a:gd name="T52" fmla="*/ 300 w 576"/>
                <a:gd name="T53" fmla="*/ 345 h 513"/>
                <a:gd name="T54" fmla="*/ 281 w 576"/>
                <a:gd name="T55" fmla="*/ 345 h 513"/>
                <a:gd name="T56" fmla="*/ 274 w 576"/>
                <a:gd name="T57" fmla="*/ 345 h 513"/>
                <a:gd name="T58" fmla="*/ 262 w 576"/>
                <a:gd name="T59" fmla="*/ 342 h 513"/>
                <a:gd name="T60" fmla="*/ 262 w 576"/>
                <a:gd name="T61" fmla="*/ 328 h 513"/>
                <a:gd name="T62" fmla="*/ 264 w 576"/>
                <a:gd name="T63" fmla="*/ 312 h 513"/>
                <a:gd name="T64" fmla="*/ 262 w 576"/>
                <a:gd name="T65" fmla="*/ 305 h 513"/>
                <a:gd name="T66" fmla="*/ 262 w 576"/>
                <a:gd name="T67" fmla="*/ 293 h 513"/>
                <a:gd name="T68" fmla="*/ 243 w 576"/>
                <a:gd name="T69" fmla="*/ 298 h 513"/>
                <a:gd name="T70" fmla="*/ 217 w 576"/>
                <a:gd name="T71" fmla="*/ 300 h 513"/>
                <a:gd name="T72" fmla="*/ 198 w 576"/>
                <a:gd name="T73" fmla="*/ 298 h 513"/>
                <a:gd name="T74" fmla="*/ 179 w 576"/>
                <a:gd name="T75" fmla="*/ 293 h 513"/>
                <a:gd name="T76" fmla="*/ 163 w 576"/>
                <a:gd name="T77" fmla="*/ 291 h 513"/>
                <a:gd name="T78" fmla="*/ 149 w 576"/>
                <a:gd name="T79" fmla="*/ 288 h 513"/>
                <a:gd name="T80" fmla="*/ 132 w 576"/>
                <a:gd name="T81" fmla="*/ 288 h 513"/>
                <a:gd name="T82" fmla="*/ 116 w 576"/>
                <a:gd name="T83" fmla="*/ 293 h 513"/>
                <a:gd name="T84" fmla="*/ 99 w 576"/>
                <a:gd name="T85" fmla="*/ 300 h 513"/>
                <a:gd name="T86" fmla="*/ 99 w 576"/>
                <a:gd name="T87" fmla="*/ 300 h 513"/>
                <a:gd name="T88" fmla="*/ 85 w 576"/>
                <a:gd name="T89" fmla="*/ 331 h 513"/>
                <a:gd name="T90" fmla="*/ 64 w 576"/>
                <a:gd name="T91" fmla="*/ 366 h 513"/>
                <a:gd name="T92" fmla="*/ 49 w 576"/>
                <a:gd name="T93" fmla="*/ 385 h 513"/>
                <a:gd name="T94" fmla="*/ 47 w 576"/>
                <a:gd name="T95" fmla="*/ 390 h 513"/>
                <a:gd name="T96" fmla="*/ 42 w 576"/>
                <a:gd name="T97" fmla="*/ 392 h 513"/>
                <a:gd name="T98" fmla="*/ 35 w 576"/>
                <a:gd name="T99" fmla="*/ 392 h 513"/>
                <a:gd name="T100" fmla="*/ 23 w 576"/>
                <a:gd name="T101" fmla="*/ 392 h 513"/>
                <a:gd name="T102" fmla="*/ 9 w 576"/>
                <a:gd name="T103" fmla="*/ 390 h 513"/>
                <a:gd name="T104" fmla="*/ 0 w 576"/>
                <a:gd name="T105" fmla="*/ 390 h 513"/>
                <a:gd name="T106" fmla="*/ 0 w 576"/>
                <a:gd name="T107" fmla="*/ 390 h 513"/>
                <a:gd name="T108" fmla="*/ 0 w 576"/>
                <a:gd name="T109" fmla="*/ 0 h 513"/>
                <a:gd name="T110" fmla="*/ 576 w 576"/>
                <a:gd name="T111" fmla="*/ 0 h 5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76"/>
                <a:gd name="T169" fmla="*/ 0 h 513"/>
                <a:gd name="T170" fmla="*/ 576 w 576"/>
                <a:gd name="T171" fmla="*/ 513 h 513"/>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76" h="513">
                  <a:moveTo>
                    <a:pt x="576" y="0"/>
                  </a:moveTo>
                  <a:lnTo>
                    <a:pt x="576" y="513"/>
                  </a:lnTo>
                  <a:lnTo>
                    <a:pt x="501" y="513"/>
                  </a:lnTo>
                  <a:lnTo>
                    <a:pt x="503" y="505"/>
                  </a:lnTo>
                  <a:lnTo>
                    <a:pt x="503" y="494"/>
                  </a:lnTo>
                  <a:lnTo>
                    <a:pt x="508" y="463"/>
                  </a:lnTo>
                  <a:lnTo>
                    <a:pt x="510" y="442"/>
                  </a:lnTo>
                  <a:lnTo>
                    <a:pt x="510" y="423"/>
                  </a:lnTo>
                  <a:lnTo>
                    <a:pt x="510" y="404"/>
                  </a:lnTo>
                  <a:lnTo>
                    <a:pt x="505" y="387"/>
                  </a:lnTo>
                  <a:lnTo>
                    <a:pt x="501" y="366"/>
                  </a:lnTo>
                  <a:lnTo>
                    <a:pt x="498" y="345"/>
                  </a:lnTo>
                  <a:lnTo>
                    <a:pt x="498" y="324"/>
                  </a:lnTo>
                  <a:lnTo>
                    <a:pt x="503" y="293"/>
                  </a:lnTo>
                  <a:lnTo>
                    <a:pt x="482" y="295"/>
                  </a:lnTo>
                  <a:lnTo>
                    <a:pt x="453" y="298"/>
                  </a:lnTo>
                  <a:lnTo>
                    <a:pt x="437" y="295"/>
                  </a:lnTo>
                  <a:lnTo>
                    <a:pt x="423" y="293"/>
                  </a:lnTo>
                  <a:lnTo>
                    <a:pt x="401" y="291"/>
                  </a:lnTo>
                  <a:lnTo>
                    <a:pt x="380" y="291"/>
                  </a:lnTo>
                  <a:lnTo>
                    <a:pt x="371" y="307"/>
                  </a:lnTo>
                  <a:lnTo>
                    <a:pt x="342" y="333"/>
                  </a:lnTo>
                  <a:lnTo>
                    <a:pt x="335" y="342"/>
                  </a:lnTo>
                  <a:lnTo>
                    <a:pt x="333" y="342"/>
                  </a:lnTo>
                  <a:lnTo>
                    <a:pt x="326" y="342"/>
                  </a:lnTo>
                  <a:lnTo>
                    <a:pt x="314" y="345"/>
                  </a:lnTo>
                  <a:lnTo>
                    <a:pt x="300" y="345"/>
                  </a:lnTo>
                  <a:lnTo>
                    <a:pt x="281" y="345"/>
                  </a:lnTo>
                  <a:lnTo>
                    <a:pt x="274" y="345"/>
                  </a:lnTo>
                  <a:lnTo>
                    <a:pt x="262" y="342"/>
                  </a:lnTo>
                  <a:lnTo>
                    <a:pt x="262" y="328"/>
                  </a:lnTo>
                  <a:lnTo>
                    <a:pt x="264" y="312"/>
                  </a:lnTo>
                  <a:lnTo>
                    <a:pt x="262" y="305"/>
                  </a:lnTo>
                  <a:lnTo>
                    <a:pt x="262" y="293"/>
                  </a:lnTo>
                  <a:lnTo>
                    <a:pt x="243" y="298"/>
                  </a:lnTo>
                  <a:lnTo>
                    <a:pt x="217" y="300"/>
                  </a:lnTo>
                  <a:lnTo>
                    <a:pt x="198" y="298"/>
                  </a:lnTo>
                  <a:lnTo>
                    <a:pt x="179" y="293"/>
                  </a:lnTo>
                  <a:lnTo>
                    <a:pt x="163" y="291"/>
                  </a:lnTo>
                  <a:lnTo>
                    <a:pt x="149" y="288"/>
                  </a:lnTo>
                  <a:lnTo>
                    <a:pt x="132" y="288"/>
                  </a:lnTo>
                  <a:lnTo>
                    <a:pt x="116" y="293"/>
                  </a:lnTo>
                  <a:lnTo>
                    <a:pt x="99" y="300"/>
                  </a:lnTo>
                  <a:lnTo>
                    <a:pt x="85" y="331"/>
                  </a:lnTo>
                  <a:lnTo>
                    <a:pt x="64" y="366"/>
                  </a:lnTo>
                  <a:lnTo>
                    <a:pt x="49" y="385"/>
                  </a:lnTo>
                  <a:lnTo>
                    <a:pt x="47" y="390"/>
                  </a:lnTo>
                  <a:lnTo>
                    <a:pt x="42" y="392"/>
                  </a:lnTo>
                  <a:lnTo>
                    <a:pt x="35" y="392"/>
                  </a:lnTo>
                  <a:lnTo>
                    <a:pt x="23" y="392"/>
                  </a:lnTo>
                  <a:lnTo>
                    <a:pt x="9" y="390"/>
                  </a:lnTo>
                  <a:lnTo>
                    <a:pt x="0" y="390"/>
                  </a:lnTo>
                  <a:lnTo>
                    <a:pt x="0" y="0"/>
                  </a:lnTo>
                  <a:lnTo>
                    <a:pt x="576"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41" name="Freeform 17"/>
            <p:cNvSpPr>
              <a:spLocks noEditPoints="1"/>
            </p:cNvSpPr>
            <p:nvPr/>
          </p:nvSpPr>
          <p:spPr bwMode="auto">
            <a:xfrm>
              <a:off x="4075" y="3439"/>
              <a:ext cx="80" cy="319"/>
            </a:xfrm>
            <a:custGeom>
              <a:avLst/>
              <a:gdLst>
                <a:gd name="T0" fmla="*/ 68 w 80"/>
                <a:gd name="T1" fmla="*/ 227 h 319"/>
                <a:gd name="T2" fmla="*/ 49 w 80"/>
                <a:gd name="T3" fmla="*/ 250 h 319"/>
                <a:gd name="T4" fmla="*/ 23 w 80"/>
                <a:gd name="T5" fmla="*/ 279 h 319"/>
                <a:gd name="T6" fmla="*/ 7 w 80"/>
                <a:gd name="T7" fmla="*/ 316 h 319"/>
                <a:gd name="T8" fmla="*/ 7 w 80"/>
                <a:gd name="T9" fmla="*/ 319 h 319"/>
                <a:gd name="T10" fmla="*/ 0 w 80"/>
                <a:gd name="T11" fmla="*/ 279 h 319"/>
                <a:gd name="T12" fmla="*/ 7 w 80"/>
                <a:gd name="T13" fmla="*/ 222 h 319"/>
                <a:gd name="T14" fmla="*/ 12 w 80"/>
                <a:gd name="T15" fmla="*/ 177 h 319"/>
                <a:gd name="T16" fmla="*/ 9 w 80"/>
                <a:gd name="T17" fmla="*/ 144 h 319"/>
                <a:gd name="T18" fmla="*/ 9 w 80"/>
                <a:gd name="T19" fmla="*/ 104 h 319"/>
                <a:gd name="T20" fmla="*/ 30 w 80"/>
                <a:gd name="T21" fmla="*/ 59 h 319"/>
                <a:gd name="T22" fmla="*/ 64 w 80"/>
                <a:gd name="T23" fmla="*/ 12 h 319"/>
                <a:gd name="T24" fmla="*/ 68 w 80"/>
                <a:gd name="T25" fmla="*/ 31 h 319"/>
                <a:gd name="T26" fmla="*/ 71 w 80"/>
                <a:gd name="T27" fmla="*/ 73 h 319"/>
                <a:gd name="T28" fmla="*/ 80 w 80"/>
                <a:gd name="T29" fmla="*/ 111 h 319"/>
                <a:gd name="T30" fmla="*/ 80 w 80"/>
                <a:gd name="T31" fmla="*/ 149 h 319"/>
                <a:gd name="T32" fmla="*/ 73 w 80"/>
                <a:gd name="T33" fmla="*/ 201 h 319"/>
                <a:gd name="T34" fmla="*/ 71 w 80"/>
                <a:gd name="T35" fmla="*/ 220 h 319"/>
                <a:gd name="T36" fmla="*/ 64 w 80"/>
                <a:gd name="T37" fmla="*/ 144 h 319"/>
                <a:gd name="T38" fmla="*/ 54 w 80"/>
                <a:gd name="T39" fmla="*/ 109 h 319"/>
                <a:gd name="T40" fmla="*/ 52 w 80"/>
                <a:gd name="T41" fmla="*/ 97 h 319"/>
                <a:gd name="T42" fmla="*/ 49 w 80"/>
                <a:gd name="T43" fmla="*/ 90 h 319"/>
                <a:gd name="T44" fmla="*/ 40 w 80"/>
                <a:gd name="T45" fmla="*/ 90 h 319"/>
                <a:gd name="T46" fmla="*/ 28 w 80"/>
                <a:gd name="T47" fmla="*/ 101 h 319"/>
                <a:gd name="T48" fmla="*/ 26 w 80"/>
                <a:gd name="T49" fmla="*/ 127 h 319"/>
                <a:gd name="T50" fmla="*/ 21 w 80"/>
                <a:gd name="T51" fmla="*/ 172 h 319"/>
                <a:gd name="T52" fmla="*/ 28 w 80"/>
                <a:gd name="T53" fmla="*/ 212 h 319"/>
                <a:gd name="T54" fmla="*/ 35 w 80"/>
                <a:gd name="T55" fmla="*/ 229 h 319"/>
                <a:gd name="T56" fmla="*/ 40 w 80"/>
                <a:gd name="T57" fmla="*/ 231 h 319"/>
                <a:gd name="T58" fmla="*/ 47 w 80"/>
                <a:gd name="T59" fmla="*/ 229 h 319"/>
                <a:gd name="T60" fmla="*/ 52 w 80"/>
                <a:gd name="T61" fmla="*/ 217 h 319"/>
                <a:gd name="T62" fmla="*/ 59 w 80"/>
                <a:gd name="T63" fmla="*/ 194 h 319"/>
                <a:gd name="T64" fmla="*/ 66 w 80"/>
                <a:gd name="T65" fmla="*/ 161 h 31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0"/>
                <a:gd name="T100" fmla="*/ 0 h 319"/>
                <a:gd name="T101" fmla="*/ 80 w 80"/>
                <a:gd name="T102" fmla="*/ 319 h 31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0" h="319">
                  <a:moveTo>
                    <a:pt x="71" y="220"/>
                  </a:moveTo>
                  <a:lnTo>
                    <a:pt x="68" y="227"/>
                  </a:lnTo>
                  <a:lnTo>
                    <a:pt x="59" y="238"/>
                  </a:lnTo>
                  <a:lnTo>
                    <a:pt x="49" y="250"/>
                  </a:lnTo>
                  <a:lnTo>
                    <a:pt x="35" y="262"/>
                  </a:lnTo>
                  <a:lnTo>
                    <a:pt x="23" y="279"/>
                  </a:lnTo>
                  <a:lnTo>
                    <a:pt x="14" y="293"/>
                  </a:lnTo>
                  <a:lnTo>
                    <a:pt x="7" y="316"/>
                  </a:lnTo>
                  <a:lnTo>
                    <a:pt x="7" y="319"/>
                  </a:lnTo>
                  <a:lnTo>
                    <a:pt x="2" y="295"/>
                  </a:lnTo>
                  <a:lnTo>
                    <a:pt x="0" y="279"/>
                  </a:lnTo>
                  <a:lnTo>
                    <a:pt x="2" y="250"/>
                  </a:lnTo>
                  <a:lnTo>
                    <a:pt x="7" y="222"/>
                  </a:lnTo>
                  <a:lnTo>
                    <a:pt x="12" y="198"/>
                  </a:lnTo>
                  <a:lnTo>
                    <a:pt x="12" y="177"/>
                  </a:lnTo>
                  <a:lnTo>
                    <a:pt x="12" y="161"/>
                  </a:lnTo>
                  <a:lnTo>
                    <a:pt x="9" y="144"/>
                  </a:lnTo>
                  <a:lnTo>
                    <a:pt x="7" y="118"/>
                  </a:lnTo>
                  <a:lnTo>
                    <a:pt x="9" y="104"/>
                  </a:lnTo>
                  <a:lnTo>
                    <a:pt x="14" y="90"/>
                  </a:lnTo>
                  <a:lnTo>
                    <a:pt x="30" y="59"/>
                  </a:lnTo>
                  <a:lnTo>
                    <a:pt x="56" y="21"/>
                  </a:lnTo>
                  <a:lnTo>
                    <a:pt x="64" y="12"/>
                  </a:lnTo>
                  <a:lnTo>
                    <a:pt x="73" y="0"/>
                  </a:lnTo>
                  <a:lnTo>
                    <a:pt x="68" y="31"/>
                  </a:lnTo>
                  <a:lnTo>
                    <a:pt x="68" y="52"/>
                  </a:lnTo>
                  <a:lnTo>
                    <a:pt x="71" y="73"/>
                  </a:lnTo>
                  <a:lnTo>
                    <a:pt x="75" y="94"/>
                  </a:lnTo>
                  <a:lnTo>
                    <a:pt x="80" y="111"/>
                  </a:lnTo>
                  <a:lnTo>
                    <a:pt x="80" y="130"/>
                  </a:lnTo>
                  <a:lnTo>
                    <a:pt x="80" y="149"/>
                  </a:lnTo>
                  <a:lnTo>
                    <a:pt x="78" y="170"/>
                  </a:lnTo>
                  <a:lnTo>
                    <a:pt x="73" y="201"/>
                  </a:lnTo>
                  <a:lnTo>
                    <a:pt x="73" y="212"/>
                  </a:lnTo>
                  <a:lnTo>
                    <a:pt x="71" y="220"/>
                  </a:lnTo>
                  <a:close/>
                  <a:moveTo>
                    <a:pt x="66" y="161"/>
                  </a:moveTo>
                  <a:lnTo>
                    <a:pt x="64" y="144"/>
                  </a:lnTo>
                  <a:lnTo>
                    <a:pt x="59" y="123"/>
                  </a:lnTo>
                  <a:lnTo>
                    <a:pt x="54" y="109"/>
                  </a:lnTo>
                  <a:lnTo>
                    <a:pt x="52" y="101"/>
                  </a:lnTo>
                  <a:lnTo>
                    <a:pt x="52" y="97"/>
                  </a:lnTo>
                  <a:lnTo>
                    <a:pt x="52" y="92"/>
                  </a:lnTo>
                  <a:lnTo>
                    <a:pt x="49" y="90"/>
                  </a:lnTo>
                  <a:lnTo>
                    <a:pt x="45" y="90"/>
                  </a:lnTo>
                  <a:lnTo>
                    <a:pt x="40" y="90"/>
                  </a:lnTo>
                  <a:lnTo>
                    <a:pt x="33" y="94"/>
                  </a:lnTo>
                  <a:lnTo>
                    <a:pt x="28" y="101"/>
                  </a:lnTo>
                  <a:lnTo>
                    <a:pt x="28" y="111"/>
                  </a:lnTo>
                  <a:lnTo>
                    <a:pt x="26" y="127"/>
                  </a:lnTo>
                  <a:lnTo>
                    <a:pt x="21" y="151"/>
                  </a:lnTo>
                  <a:lnTo>
                    <a:pt x="21" y="172"/>
                  </a:lnTo>
                  <a:lnTo>
                    <a:pt x="23" y="196"/>
                  </a:lnTo>
                  <a:lnTo>
                    <a:pt x="28" y="212"/>
                  </a:lnTo>
                  <a:lnTo>
                    <a:pt x="30" y="222"/>
                  </a:lnTo>
                  <a:lnTo>
                    <a:pt x="35" y="229"/>
                  </a:lnTo>
                  <a:lnTo>
                    <a:pt x="38" y="231"/>
                  </a:lnTo>
                  <a:lnTo>
                    <a:pt x="40" y="231"/>
                  </a:lnTo>
                  <a:lnTo>
                    <a:pt x="45" y="231"/>
                  </a:lnTo>
                  <a:lnTo>
                    <a:pt x="47" y="229"/>
                  </a:lnTo>
                  <a:lnTo>
                    <a:pt x="49" y="224"/>
                  </a:lnTo>
                  <a:lnTo>
                    <a:pt x="52" y="217"/>
                  </a:lnTo>
                  <a:lnTo>
                    <a:pt x="54" y="208"/>
                  </a:lnTo>
                  <a:lnTo>
                    <a:pt x="59" y="194"/>
                  </a:lnTo>
                  <a:lnTo>
                    <a:pt x="64" y="182"/>
                  </a:lnTo>
                  <a:lnTo>
                    <a:pt x="66" y="1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42" name="Freeform 18"/>
            <p:cNvSpPr>
              <a:spLocks/>
            </p:cNvSpPr>
            <p:nvPr/>
          </p:nvSpPr>
          <p:spPr bwMode="auto">
            <a:xfrm>
              <a:off x="3940" y="3437"/>
              <a:ext cx="208" cy="127"/>
            </a:xfrm>
            <a:custGeom>
              <a:avLst/>
              <a:gdLst>
                <a:gd name="T0" fmla="*/ 208 w 208"/>
                <a:gd name="T1" fmla="*/ 2 h 127"/>
                <a:gd name="T2" fmla="*/ 199 w 208"/>
                <a:gd name="T3" fmla="*/ 14 h 127"/>
                <a:gd name="T4" fmla="*/ 191 w 208"/>
                <a:gd name="T5" fmla="*/ 23 h 127"/>
                <a:gd name="T6" fmla="*/ 165 w 208"/>
                <a:gd name="T7" fmla="*/ 61 h 127"/>
                <a:gd name="T8" fmla="*/ 149 w 208"/>
                <a:gd name="T9" fmla="*/ 92 h 127"/>
                <a:gd name="T10" fmla="*/ 144 w 208"/>
                <a:gd name="T11" fmla="*/ 106 h 127"/>
                <a:gd name="T12" fmla="*/ 142 w 208"/>
                <a:gd name="T13" fmla="*/ 120 h 127"/>
                <a:gd name="T14" fmla="*/ 139 w 208"/>
                <a:gd name="T15" fmla="*/ 118 h 127"/>
                <a:gd name="T16" fmla="*/ 139 w 208"/>
                <a:gd name="T17" fmla="*/ 118 h 127"/>
                <a:gd name="T18" fmla="*/ 121 w 208"/>
                <a:gd name="T19" fmla="*/ 113 h 127"/>
                <a:gd name="T20" fmla="*/ 104 w 208"/>
                <a:gd name="T21" fmla="*/ 111 h 127"/>
                <a:gd name="T22" fmla="*/ 85 w 208"/>
                <a:gd name="T23" fmla="*/ 113 h 127"/>
                <a:gd name="T24" fmla="*/ 66 w 208"/>
                <a:gd name="T25" fmla="*/ 120 h 127"/>
                <a:gd name="T26" fmla="*/ 52 w 208"/>
                <a:gd name="T27" fmla="*/ 125 h 127"/>
                <a:gd name="T28" fmla="*/ 38 w 208"/>
                <a:gd name="T29" fmla="*/ 127 h 127"/>
                <a:gd name="T30" fmla="*/ 17 w 208"/>
                <a:gd name="T31" fmla="*/ 125 h 127"/>
                <a:gd name="T32" fmla="*/ 0 w 208"/>
                <a:gd name="T33" fmla="*/ 120 h 127"/>
                <a:gd name="T34" fmla="*/ 2 w 208"/>
                <a:gd name="T35" fmla="*/ 113 h 127"/>
                <a:gd name="T36" fmla="*/ 7 w 208"/>
                <a:gd name="T37" fmla="*/ 106 h 127"/>
                <a:gd name="T38" fmla="*/ 14 w 208"/>
                <a:gd name="T39" fmla="*/ 101 h 127"/>
                <a:gd name="T40" fmla="*/ 21 w 208"/>
                <a:gd name="T41" fmla="*/ 96 h 127"/>
                <a:gd name="T42" fmla="*/ 28 w 208"/>
                <a:gd name="T43" fmla="*/ 77 h 127"/>
                <a:gd name="T44" fmla="*/ 33 w 208"/>
                <a:gd name="T45" fmla="*/ 66 h 127"/>
                <a:gd name="T46" fmla="*/ 38 w 208"/>
                <a:gd name="T47" fmla="*/ 54 h 127"/>
                <a:gd name="T48" fmla="*/ 40 w 208"/>
                <a:gd name="T49" fmla="*/ 51 h 127"/>
                <a:gd name="T50" fmla="*/ 47 w 208"/>
                <a:gd name="T51" fmla="*/ 42 h 127"/>
                <a:gd name="T52" fmla="*/ 76 w 208"/>
                <a:gd name="T53" fmla="*/ 16 h 127"/>
                <a:gd name="T54" fmla="*/ 85 w 208"/>
                <a:gd name="T55" fmla="*/ 0 h 127"/>
                <a:gd name="T56" fmla="*/ 106 w 208"/>
                <a:gd name="T57" fmla="*/ 0 h 127"/>
                <a:gd name="T58" fmla="*/ 128 w 208"/>
                <a:gd name="T59" fmla="*/ 2 h 127"/>
                <a:gd name="T60" fmla="*/ 142 w 208"/>
                <a:gd name="T61" fmla="*/ 4 h 127"/>
                <a:gd name="T62" fmla="*/ 158 w 208"/>
                <a:gd name="T63" fmla="*/ 7 h 127"/>
                <a:gd name="T64" fmla="*/ 187 w 208"/>
                <a:gd name="T65" fmla="*/ 4 h 127"/>
                <a:gd name="T66" fmla="*/ 208 w 208"/>
                <a:gd name="T67" fmla="*/ 2 h 12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8"/>
                <a:gd name="T103" fmla="*/ 0 h 127"/>
                <a:gd name="T104" fmla="*/ 208 w 208"/>
                <a:gd name="T105" fmla="*/ 127 h 12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8" h="127">
                  <a:moveTo>
                    <a:pt x="208" y="2"/>
                  </a:moveTo>
                  <a:lnTo>
                    <a:pt x="199" y="14"/>
                  </a:lnTo>
                  <a:lnTo>
                    <a:pt x="191" y="23"/>
                  </a:lnTo>
                  <a:lnTo>
                    <a:pt x="165" y="61"/>
                  </a:lnTo>
                  <a:lnTo>
                    <a:pt x="149" y="92"/>
                  </a:lnTo>
                  <a:lnTo>
                    <a:pt x="144" y="106"/>
                  </a:lnTo>
                  <a:lnTo>
                    <a:pt x="142" y="120"/>
                  </a:lnTo>
                  <a:lnTo>
                    <a:pt x="139" y="118"/>
                  </a:lnTo>
                  <a:lnTo>
                    <a:pt x="121" y="113"/>
                  </a:lnTo>
                  <a:lnTo>
                    <a:pt x="104" y="111"/>
                  </a:lnTo>
                  <a:lnTo>
                    <a:pt x="85" y="113"/>
                  </a:lnTo>
                  <a:lnTo>
                    <a:pt x="66" y="120"/>
                  </a:lnTo>
                  <a:lnTo>
                    <a:pt x="52" y="125"/>
                  </a:lnTo>
                  <a:lnTo>
                    <a:pt x="38" y="127"/>
                  </a:lnTo>
                  <a:lnTo>
                    <a:pt x="17" y="125"/>
                  </a:lnTo>
                  <a:lnTo>
                    <a:pt x="0" y="120"/>
                  </a:lnTo>
                  <a:lnTo>
                    <a:pt x="2" y="113"/>
                  </a:lnTo>
                  <a:lnTo>
                    <a:pt x="7" y="106"/>
                  </a:lnTo>
                  <a:lnTo>
                    <a:pt x="14" y="101"/>
                  </a:lnTo>
                  <a:lnTo>
                    <a:pt x="21" y="96"/>
                  </a:lnTo>
                  <a:lnTo>
                    <a:pt x="28" y="77"/>
                  </a:lnTo>
                  <a:lnTo>
                    <a:pt x="33" y="66"/>
                  </a:lnTo>
                  <a:lnTo>
                    <a:pt x="38" y="54"/>
                  </a:lnTo>
                  <a:lnTo>
                    <a:pt x="40" y="51"/>
                  </a:lnTo>
                  <a:lnTo>
                    <a:pt x="47" y="42"/>
                  </a:lnTo>
                  <a:lnTo>
                    <a:pt x="76" y="16"/>
                  </a:lnTo>
                  <a:lnTo>
                    <a:pt x="85" y="0"/>
                  </a:lnTo>
                  <a:lnTo>
                    <a:pt x="106" y="0"/>
                  </a:lnTo>
                  <a:lnTo>
                    <a:pt x="128" y="2"/>
                  </a:lnTo>
                  <a:lnTo>
                    <a:pt x="142" y="4"/>
                  </a:lnTo>
                  <a:lnTo>
                    <a:pt x="158" y="7"/>
                  </a:lnTo>
                  <a:lnTo>
                    <a:pt x="187" y="4"/>
                  </a:lnTo>
                  <a:lnTo>
                    <a:pt x="208"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43" name="Rectangle 19"/>
            <p:cNvSpPr>
              <a:spLocks noChangeArrowheads="1"/>
            </p:cNvSpPr>
            <p:nvPr/>
          </p:nvSpPr>
          <p:spPr bwMode="auto">
            <a:xfrm>
              <a:off x="3210" y="3999"/>
              <a:ext cx="921" cy="193"/>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44" name="Freeform 20"/>
            <p:cNvSpPr>
              <a:spLocks noEditPoints="1"/>
            </p:cNvSpPr>
            <p:nvPr/>
          </p:nvSpPr>
          <p:spPr bwMode="auto">
            <a:xfrm>
              <a:off x="3673" y="3548"/>
              <a:ext cx="414" cy="210"/>
            </a:xfrm>
            <a:custGeom>
              <a:avLst/>
              <a:gdLst>
                <a:gd name="T0" fmla="*/ 109 w 414"/>
                <a:gd name="T1" fmla="*/ 78 h 210"/>
                <a:gd name="T2" fmla="*/ 109 w 414"/>
                <a:gd name="T3" fmla="*/ 59 h 210"/>
                <a:gd name="T4" fmla="*/ 106 w 414"/>
                <a:gd name="T5" fmla="*/ 49 h 210"/>
                <a:gd name="T6" fmla="*/ 97 w 414"/>
                <a:gd name="T7" fmla="*/ 44 h 210"/>
                <a:gd name="T8" fmla="*/ 73 w 414"/>
                <a:gd name="T9" fmla="*/ 44 h 210"/>
                <a:gd name="T10" fmla="*/ 64 w 414"/>
                <a:gd name="T11" fmla="*/ 52 h 210"/>
                <a:gd name="T12" fmla="*/ 62 w 414"/>
                <a:gd name="T13" fmla="*/ 73 h 210"/>
                <a:gd name="T14" fmla="*/ 69 w 414"/>
                <a:gd name="T15" fmla="*/ 89 h 210"/>
                <a:gd name="T16" fmla="*/ 85 w 414"/>
                <a:gd name="T17" fmla="*/ 96 h 210"/>
                <a:gd name="T18" fmla="*/ 102 w 414"/>
                <a:gd name="T19" fmla="*/ 89 h 210"/>
                <a:gd name="T20" fmla="*/ 106 w 414"/>
                <a:gd name="T21" fmla="*/ 82 h 210"/>
                <a:gd name="T22" fmla="*/ 414 w 414"/>
                <a:gd name="T23" fmla="*/ 68 h 210"/>
                <a:gd name="T24" fmla="*/ 409 w 414"/>
                <a:gd name="T25" fmla="*/ 113 h 210"/>
                <a:gd name="T26" fmla="*/ 402 w 414"/>
                <a:gd name="T27" fmla="*/ 170 h 210"/>
                <a:gd name="T28" fmla="*/ 409 w 414"/>
                <a:gd name="T29" fmla="*/ 210 h 210"/>
                <a:gd name="T30" fmla="*/ 321 w 414"/>
                <a:gd name="T31" fmla="*/ 203 h 210"/>
                <a:gd name="T32" fmla="*/ 161 w 414"/>
                <a:gd name="T33" fmla="*/ 198 h 210"/>
                <a:gd name="T34" fmla="*/ 5 w 414"/>
                <a:gd name="T35" fmla="*/ 210 h 210"/>
                <a:gd name="T36" fmla="*/ 10 w 414"/>
                <a:gd name="T37" fmla="*/ 160 h 210"/>
                <a:gd name="T38" fmla="*/ 5 w 414"/>
                <a:gd name="T39" fmla="*/ 113 h 210"/>
                <a:gd name="T40" fmla="*/ 0 w 414"/>
                <a:gd name="T41" fmla="*/ 42 h 210"/>
                <a:gd name="T42" fmla="*/ 3 w 414"/>
                <a:gd name="T43" fmla="*/ 16 h 210"/>
                <a:gd name="T44" fmla="*/ 26 w 414"/>
                <a:gd name="T45" fmla="*/ 11 h 210"/>
                <a:gd name="T46" fmla="*/ 69 w 414"/>
                <a:gd name="T47" fmla="*/ 11 h 210"/>
                <a:gd name="T48" fmla="*/ 104 w 414"/>
                <a:gd name="T49" fmla="*/ 4 h 210"/>
                <a:gd name="T50" fmla="*/ 142 w 414"/>
                <a:gd name="T51" fmla="*/ 2 h 210"/>
                <a:gd name="T52" fmla="*/ 168 w 414"/>
                <a:gd name="T53" fmla="*/ 16 h 210"/>
                <a:gd name="T54" fmla="*/ 168 w 414"/>
                <a:gd name="T55" fmla="*/ 42 h 210"/>
                <a:gd name="T56" fmla="*/ 184 w 414"/>
                <a:gd name="T57" fmla="*/ 59 h 210"/>
                <a:gd name="T58" fmla="*/ 227 w 414"/>
                <a:gd name="T59" fmla="*/ 59 h 210"/>
                <a:gd name="T60" fmla="*/ 258 w 414"/>
                <a:gd name="T61" fmla="*/ 59 h 210"/>
                <a:gd name="T62" fmla="*/ 265 w 414"/>
                <a:gd name="T63" fmla="*/ 44 h 210"/>
                <a:gd name="T64" fmla="*/ 265 w 414"/>
                <a:gd name="T65" fmla="*/ 21 h 210"/>
                <a:gd name="T66" fmla="*/ 284 w 414"/>
                <a:gd name="T67" fmla="*/ 14 h 210"/>
                <a:gd name="T68" fmla="*/ 319 w 414"/>
                <a:gd name="T69" fmla="*/ 14 h 210"/>
                <a:gd name="T70" fmla="*/ 352 w 414"/>
                <a:gd name="T71" fmla="*/ 2 h 210"/>
                <a:gd name="T72" fmla="*/ 388 w 414"/>
                <a:gd name="T73" fmla="*/ 2 h 210"/>
                <a:gd name="T74" fmla="*/ 406 w 414"/>
                <a:gd name="T75" fmla="*/ 7 h 210"/>
                <a:gd name="T76" fmla="*/ 411 w 414"/>
                <a:gd name="T77" fmla="*/ 35 h 210"/>
                <a:gd name="T78" fmla="*/ 111 w 414"/>
                <a:gd name="T79" fmla="*/ 158 h 210"/>
                <a:gd name="T80" fmla="*/ 109 w 414"/>
                <a:gd name="T81" fmla="*/ 144 h 210"/>
                <a:gd name="T82" fmla="*/ 95 w 414"/>
                <a:gd name="T83" fmla="*/ 132 h 210"/>
                <a:gd name="T84" fmla="*/ 83 w 414"/>
                <a:gd name="T85" fmla="*/ 134 h 210"/>
                <a:gd name="T86" fmla="*/ 64 w 414"/>
                <a:gd name="T87" fmla="*/ 146 h 210"/>
                <a:gd name="T88" fmla="*/ 57 w 414"/>
                <a:gd name="T89" fmla="*/ 158 h 210"/>
                <a:gd name="T90" fmla="*/ 62 w 414"/>
                <a:gd name="T91" fmla="*/ 172 h 210"/>
                <a:gd name="T92" fmla="*/ 69 w 414"/>
                <a:gd name="T93" fmla="*/ 177 h 210"/>
                <a:gd name="T94" fmla="*/ 80 w 414"/>
                <a:gd name="T95" fmla="*/ 184 h 210"/>
                <a:gd name="T96" fmla="*/ 90 w 414"/>
                <a:gd name="T97" fmla="*/ 186 h 210"/>
                <a:gd name="T98" fmla="*/ 102 w 414"/>
                <a:gd name="T99" fmla="*/ 177 h 210"/>
                <a:gd name="T100" fmla="*/ 111 w 414"/>
                <a:gd name="T101" fmla="*/ 158 h 2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14"/>
                <a:gd name="T154" fmla="*/ 0 h 210"/>
                <a:gd name="T155" fmla="*/ 414 w 414"/>
                <a:gd name="T156" fmla="*/ 210 h 2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14" h="210">
                  <a:moveTo>
                    <a:pt x="106" y="82"/>
                  </a:moveTo>
                  <a:lnTo>
                    <a:pt x="109" y="78"/>
                  </a:lnTo>
                  <a:lnTo>
                    <a:pt x="109" y="68"/>
                  </a:lnTo>
                  <a:lnTo>
                    <a:pt x="109" y="59"/>
                  </a:lnTo>
                  <a:lnTo>
                    <a:pt x="109" y="54"/>
                  </a:lnTo>
                  <a:lnTo>
                    <a:pt x="106" y="49"/>
                  </a:lnTo>
                  <a:lnTo>
                    <a:pt x="102" y="44"/>
                  </a:lnTo>
                  <a:lnTo>
                    <a:pt x="97" y="44"/>
                  </a:lnTo>
                  <a:lnTo>
                    <a:pt x="83" y="44"/>
                  </a:lnTo>
                  <a:lnTo>
                    <a:pt x="73" y="44"/>
                  </a:lnTo>
                  <a:lnTo>
                    <a:pt x="69" y="47"/>
                  </a:lnTo>
                  <a:lnTo>
                    <a:pt x="64" y="52"/>
                  </a:lnTo>
                  <a:lnTo>
                    <a:pt x="62" y="59"/>
                  </a:lnTo>
                  <a:lnTo>
                    <a:pt x="62" y="73"/>
                  </a:lnTo>
                  <a:lnTo>
                    <a:pt x="66" y="82"/>
                  </a:lnTo>
                  <a:lnTo>
                    <a:pt x="69" y="89"/>
                  </a:lnTo>
                  <a:lnTo>
                    <a:pt x="76" y="92"/>
                  </a:lnTo>
                  <a:lnTo>
                    <a:pt x="85" y="96"/>
                  </a:lnTo>
                  <a:lnTo>
                    <a:pt x="97" y="94"/>
                  </a:lnTo>
                  <a:lnTo>
                    <a:pt x="102" y="89"/>
                  </a:lnTo>
                  <a:lnTo>
                    <a:pt x="106" y="82"/>
                  </a:lnTo>
                  <a:close/>
                  <a:moveTo>
                    <a:pt x="414" y="52"/>
                  </a:moveTo>
                  <a:lnTo>
                    <a:pt x="414" y="68"/>
                  </a:lnTo>
                  <a:lnTo>
                    <a:pt x="414" y="89"/>
                  </a:lnTo>
                  <a:lnTo>
                    <a:pt x="409" y="113"/>
                  </a:lnTo>
                  <a:lnTo>
                    <a:pt x="404" y="141"/>
                  </a:lnTo>
                  <a:lnTo>
                    <a:pt x="402" y="170"/>
                  </a:lnTo>
                  <a:lnTo>
                    <a:pt x="404" y="186"/>
                  </a:lnTo>
                  <a:lnTo>
                    <a:pt x="409" y="210"/>
                  </a:lnTo>
                  <a:lnTo>
                    <a:pt x="359" y="205"/>
                  </a:lnTo>
                  <a:lnTo>
                    <a:pt x="321" y="203"/>
                  </a:lnTo>
                  <a:lnTo>
                    <a:pt x="232" y="198"/>
                  </a:lnTo>
                  <a:lnTo>
                    <a:pt x="161" y="198"/>
                  </a:lnTo>
                  <a:lnTo>
                    <a:pt x="73" y="203"/>
                  </a:lnTo>
                  <a:lnTo>
                    <a:pt x="5" y="210"/>
                  </a:lnTo>
                  <a:lnTo>
                    <a:pt x="10" y="181"/>
                  </a:lnTo>
                  <a:lnTo>
                    <a:pt x="10" y="160"/>
                  </a:lnTo>
                  <a:lnTo>
                    <a:pt x="7" y="134"/>
                  </a:lnTo>
                  <a:lnTo>
                    <a:pt x="5" y="113"/>
                  </a:lnTo>
                  <a:lnTo>
                    <a:pt x="3" y="73"/>
                  </a:lnTo>
                  <a:lnTo>
                    <a:pt x="0" y="42"/>
                  </a:lnTo>
                  <a:lnTo>
                    <a:pt x="0" y="23"/>
                  </a:lnTo>
                  <a:lnTo>
                    <a:pt x="3" y="16"/>
                  </a:lnTo>
                  <a:lnTo>
                    <a:pt x="5" y="9"/>
                  </a:lnTo>
                  <a:lnTo>
                    <a:pt x="26" y="11"/>
                  </a:lnTo>
                  <a:lnTo>
                    <a:pt x="55" y="11"/>
                  </a:lnTo>
                  <a:lnTo>
                    <a:pt x="69" y="11"/>
                  </a:lnTo>
                  <a:lnTo>
                    <a:pt x="85" y="9"/>
                  </a:lnTo>
                  <a:lnTo>
                    <a:pt x="104" y="4"/>
                  </a:lnTo>
                  <a:lnTo>
                    <a:pt x="123" y="2"/>
                  </a:lnTo>
                  <a:lnTo>
                    <a:pt x="142" y="2"/>
                  </a:lnTo>
                  <a:lnTo>
                    <a:pt x="166" y="9"/>
                  </a:lnTo>
                  <a:lnTo>
                    <a:pt x="168" y="16"/>
                  </a:lnTo>
                  <a:lnTo>
                    <a:pt x="168" y="23"/>
                  </a:lnTo>
                  <a:lnTo>
                    <a:pt x="168" y="42"/>
                  </a:lnTo>
                  <a:lnTo>
                    <a:pt x="166" y="56"/>
                  </a:lnTo>
                  <a:lnTo>
                    <a:pt x="184" y="59"/>
                  </a:lnTo>
                  <a:lnTo>
                    <a:pt x="201" y="59"/>
                  </a:lnTo>
                  <a:lnTo>
                    <a:pt x="227" y="59"/>
                  </a:lnTo>
                  <a:lnTo>
                    <a:pt x="248" y="59"/>
                  </a:lnTo>
                  <a:lnTo>
                    <a:pt x="258" y="59"/>
                  </a:lnTo>
                  <a:lnTo>
                    <a:pt x="267" y="56"/>
                  </a:lnTo>
                  <a:lnTo>
                    <a:pt x="265" y="44"/>
                  </a:lnTo>
                  <a:lnTo>
                    <a:pt x="262" y="30"/>
                  </a:lnTo>
                  <a:lnTo>
                    <a:pt x="265" y="21"/>
                  </a:lnTo>
                  <a:lnTo>
                    <a:pt x="267" y="9"/>
                  </a:lnTo>
                  <a:lnTo>
                    <a:pt x="284" y="14"/>
                  </a:lnTo>
                  <a:lnTo>
                    <a:pt x="305" y="16"/>
                  </a:lnTo>
                  <a:lnTo>
                    <a:pt x="319" y="14"/>
                  </a:lnTo>
                  <a:lnTo>
                    <a:pt x="333" y="9"/>
                  </a:lnTo>
                  <a:lnTo>
                    <a:pt x="352" y="2"/>
                  </a:lnTo>
                  <a:lnTo>
                    <a:pt x="371" y="0"/>
                  </a:lnTo>
                  <a:lnTo>
                    <a:pt x="388" y="2"/>
                  </a:lnTo>
                  <a:lnTo>
                    <a:pt x="406" y="7"/>
                  </a:lnTo>
                  <a:lnTo>
                    <a:pt x="409" y="9"/>
                  </a:lnTo>
                  <a:lnTo>
                    <a:pt x="411" y="35"/>
                  </a:lnTo>
                  <a:lnTo>
                    <a:pt x="414" y="52"/>
                  </a:lnTo>
                  <a:close/>
                  <a:moveTo>
                    <a:pt x="111" y="158"/>
                  </a:moveTo>
                  <a:lnTo>
                    <a:pt x="111" y="148"/>
                  </a:lnTo>
                  <a:lnTo>
                    <a:pt x="109" y="144"/>
                  </a:lnTo>
                  <a:lnTo>
                    <a:pt x="104" y="137"/>
                  </a:lnTo>
                  <a:lnTo>
                    <a:pt x="95" y="132"/>
                  </a:lnTo>
                  <a:lnTo>
                    <a:pt x="90" y="132"/>
                  </a:lnTo>
                  <a:lnTo>
                    <a:pt x="83" y="134"/>
                  </a:lnTo>
                  <a:lnTo>
                    <a:pt x="73" y="139"/>
                  </a:lnTo>
                  <a:lnTo>
                    <a:pt x="64" y="146"/>
                  </a:lnTo>
                  <a:lnTo>
                    <a:pt x="59" y="153"/>
                  </a:lnTo>
                  <a:lnTo>
                    <a:pt x="57" y="158"/>
                  </a:lnTo>
                  <a:lnTo>
                    <a:pt x="59" y="165"/>
                  </a:lnTo>
                  <a:lnTo>
                    <a:pt x="62" y="172"/>
                  </a:lnTo>
                  <a:lnTo>
                    <a:pt x="66" y="177"/>
                  </a:lnTo>
                  <a:lnTo>
                    <a:pt x="69" y="177"/>
                  </a:lnTo>
                  <a:lnTo>
                    <a:pt x="76" y="181"/>
                  </a:lnTo>
                  <a:lnTo>
                    <a:pt x="80" y="184"/>
                  </a:lnTo>
                  <a:lnTo>
                    <a:pt x="83" y="186"/>
                  </a:lnTo>
                  <a:lnTo>
                    <a:pt x="90" y="186"/>
                  </a:lnTo>
                  <a:lnTo>
                    <a:pt x="95" y="184"/>
                  </a:lnTo>
                  <a:lnTo>
                    <a:pt x="102" y="177"/>
                  </a:lnTo>
                  <a:lnTo>
                    <a:pt x="106" y="170"/>
                  </a:lnTo>
                  <a:lnTo>
                    <a:pt x="111" y="15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45" name="Freeform 21"/>
            <p:cNvSpPr>
              <a:spLocks/>
            </p:cNvSpPr>
            <p:nvPr/>
          </p:nvSpPr>
          <p:spPr bwMode="auto">
            <a:xfrm>
              <a:off x="3839" y="3488"/>
              <a:ext cx="141" cy="119"/>
            </a:xfrm>
            <a:custGeom>
              <a:avLst/>
              <a:gdLst>
                <a:gd name="T0" fmla="*/ 141 w 141"/>
                <a:gd name="T1" fmla="*/ 0 h 119"/>
                <a:gd name="T2" fmla="*/ 139 w 141"/>
                <a:gd name="T3" fmla="*/ 3 h 119"/>
                <a:gd name="T4" fmla="*/ 134 w 141"/>
                <a:gd name="T5" fmla="*/ 15 h 119"/>
                <a:gd name="T6" fmla="*/ 129 w 141"/>
                <a:gd name="T7" fmla="*/ 26 h 119"/>
                <a:gd name="T8" fmla="*/ 122 w 141"/>
                <a:gd name="T9" fmla="*/ 45 h 119"/>
                <a:gd name="T10" fmla="*/ 115 w 141"/>
                <a:gd name="T11" fmla="*/ 50 h 119"/>
                <a:gd name="T12" fmla="*/ 108 w 141"/>
                <a:gd name="T13" fmla="*/ 55 h 119"/>
                <a:gd name="T14" fmla="*/ 103 w 141"/>
                <a:gd name="T15" fmla="*/ 62 h 119"/>
                <a:gd name="T16" fmla="*/ 101 w 141"/>
                <a:gd name="T17" fmla="*/ 69 h 119"/>
                <a:gd name="T18" fmla="*/ 99 w 141"/>
                <a:gd name="T19" fmla="*/ 81 h 119"/>
                <a:gd name="T20" fmla="*/ 96 w 141"/>
                <a:gd name="T21" fmla="*/ 90 h 119"/>
                <a:gd name="T22" fmla="*/ 99 w 141"/>
                <a:gd name="T23" fmla="*/ 104 h 119"/>
                <a:gd name="T24" fmla="*/ 101 w 141"/>
                <a:gd name="T25" fmla="*/ 116 h 119"/>
                <a:gd name="T26" fmla="*/ 92 w 141"/>
                <a:gd name="T27" fmla="*/ 119 h 119"/>
                <a:gd name="T28" fmla="*/ 82 w 141"/>
                <a:gd name="T29" fmla="*/ 119 h 119"/>
                <a:gd name="T30" fmla="*/ 61 w 141"/>
                <a:gd name="T31" fmla="*/ 119 h 119"/>
                <a:gd name="T32" fmla="*/ 35 w 141"/>
                <a:gd name="T33" fmla="*/ 119 h 119"/>
                <a:gd name="T34" fmla="*/ 18 w 141"/>
                <a:gd name="T35" fmla="*/ 119 h 119"/>
                <a:gd name="T36" fmla="*/ 0 w 141"/>
                <a:gd name="T37" fmla="*/ 116 h 119"/>
                <a:gd name="T38" fmla="*/ 16 w 141"/>
                <a:gd name="T39" fmla="*/ 97 h 119"/>
                <a:gd name="T40" fmla="*/ 33 w 141"/>
                <a:gd name="T41" fmla="*/ 71 h 119"/>
                <a:gd name="T42" fmla="*/ 40 w 141"/>
                <a:gd name="T43" fmla="*/ 60 h 119"/>
                <a:gd name="T44" fmla="*/ 47 w 141"/>
                <a:gd name="T45" fmla="*/ 41 h 119"/>
                <a:gd name="T46" fmla="*/ 49 w 141"/>
                <a:gd name="T47" fmla="*/ 29 h 119"/>
                <a:gd name="T48" fmla="*/ 54 w 141"/>
                <a:gd name="T49" fmla="*/ 15 h 119"/>
                <a:gd name="T50" fmla="*/ 59 w 141"/>
                <a:gd name="T51" fmla="*/ 8 h 119"/>
                <a:gd name="T52" fmla="*/ 68 w 141"/>
                <a:gd name="T53" fmla="*/ 0 h 119"/>
                <a:gd name="T54" fmla="*/ 80 w 141"/>
                <a:gd name="T55" fmla="*/ 3 h 119"/>
                <a:gd name="T56" fmla="*/ 87 w 141"/>
                <a:gd name="T57" fmla="*/ 3 h 119"/>
                <a:gd name="T58" fmla="*/ 106 w 141"/>
                <a:gd name="T59" fmla="*/ 3 h 119"/>
                <a:gd name="T60" fmla="*/ 120 w 141"/>
                <a:gd name="T61" fmla="*/ 3 h 119"/>
                <a:gd name="T62" fmla="*/ 132 w 141"/>
                <a:gd name="T63" fmla="*/ 0 h 119"/>
                <a:gd name="T64" fmla="*/ 139 w 141"/>
                <a:gd name="T65" fmla="*/ 0 h 119"/>
                <a:gd name="T66" fmla="*/ 141 w 141"/>
                <a:gd name="T67" fmla="*/ 0 h 11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1"/>
                <a:gd name="T103" fmla="*/ 0 h 119"/>
                <a:gd name="T104" fmla="*/ 141 w 141"/>
                <a:gd name="T105" fmla="*/ 119 h 11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1" h="119">
                  <a:moveTo>
                    <a:pt x="141" y="0"/>
                  </a:moveTo>
                  <a:lnTo>
                    <a:pt x="139" y="3"/>
                  </a:lnTo>
                  <a:lnTo>
                    <a:pt x="134" y="15"/>
                  </a:lnTo>
                  <a:lnTo>
                    <a:pt x="129" y="26"/>
                  </a:lnTo>
                  <a:lnTo>
                    <a:pt x="122" y="45"/>
                  </a:lnTo>
                  <a:lnTo>
                    <a:pt x="115" y="50"/>
                  </a:lnTo>
                  <a:lnTo>
                    <a:pt x="108" y="55"/>
                  </a:lnTo>
                  <a:lnTo>
                    <a:pt x="103" y="62"/>
                  </a:lnTo>
                  <a:lnTo>
                    <a:pt x="101" y="69"/>
                  </a:lnTo>
                  <a:lnTo>
                    <a:pt x="99" y="81"/>
                  </a:lnTo>
                  <a:lnTo>
                    <a:pt x="96" y="90"/>
                  </a:lnTo>
                  <a:lnTo>
                    <a:pt x="99" y="104"/>
                  </a:lnTo>
                  <a:lnTo>
                    <a:pt x="101" y="116"/>
                  </a:lnTo>
                  <a:lnTo>
                    <a:pt x="92" y="119"/>
                  </a:lnTo>
                  <a:lnTo>
                    <a:pt x="82" y="119"/>
                  </a:lnTo>
                  <a:lnTo>
                    <a:pt x="61" y="119"/>
                  </a:lnTo>
                  <a:lnTo>
                    <a:pt x="35" y="119"/>
                  </a:lnTo>
                  <a:lnTo>
                    <a:pt x="18" y="119"/>
                  </a:lnTo>
                  <a:lnTo>
                    <a:pt x="0" y="116"/>
                  </a:lnTo>
                  <a:lnTo>
                    <a:pt x="16" y="97"/>
                  </a:lnTo>
                  <a:lnTo>
                    <a:pt x="33" y="71"/>
                  </a:lnTo>
                  <a:lnTo>
                    <a:pt x="40" y="60"/>
                  </a:lnTo>
                  <a:lnTo>
                    <a:pt x="47" y="41"/>
                  </a:lnTo>
                  <a:lnTo>
                    <a:pt x="49" y="29"/>
                  </a:lnTo>
                  <a:lnTo>
                    <a:pt x="54" y="15"/>
                  </a:lnTo>
                  <a:lnTo>
                    <a:pt x="59" y="8"/>
                  </a:lnTo>
                  <a:lnTo>
                    <a:pt x="68" y="0"/>
                  </a:lnTo>
                  <a:lnTo>
                    <a:pt x="80" y="3"/>
                  </a:lnTo>
                  <a:lnTo>
                    <a:pt x="87" y="3"/>
                  </a:lnTo>
                  <a:lnTo>
                    <a:pt x="106" y="3"/>
                  </a:lnTo>
                  <a:lnTo>
                    <a:pt x="120" y="3"/>
                  </a:lnTo>
                  <a:lnTo>
                    <a:pt x="132" y="0"/>
                  </a:lnTo>
                  <a:lnTo>
                    <a:pt x="139" y="0"/>
                  </a:lnTo>
                  <a:lnTo>
                    <a:pt x="141"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46" name="Freeform 22"/>
            <p:cNvSpPr>
              <a:spLocks/>
            </p:cNvSpPr>
            <p:nvPr/>
          </p:nvSpPr>
          <p:spPr bwMode="auto">
            <a:xfrm>
              <a:off x="3839" y="3439"/>
              <a:ext cx="70" cy="165"/>
            </a:xfrm>
            <a:custGeom>
              <a:avLst/>
              <a:gdLst>
                <a:gd name="T0" fmla="*/ 68 w 70"/>
                <a:gd name="T1" fmla="*/ 12 h 165"/>
                <a:gd name="T2" fmla="*/ 70 w 70"/>
                <a:gd name="T3" fmla="*/ 19 h 165"/>
                <a:gd name="T4" fmla="*/ 68 w 70"/>
                <a:gd name="T5" fmla="*/ 35 h 165"/>
                <a:gd name="T6" fmla="*/ 68 w 70"/>
                <a:gd name="T7" fmla="*/ 49 h 165"/>
                <a:gd name="T8" fmla="*/ 59 w 70"/>
                <a:gd name="T9" fmla="*/ 57 h 165"/>
                <a:gd name="T10" fmla="*/ 54 w 70"/>
                <a:gd name="T11" fmla="*/ 64 h 165"/>
                <a:gd name="T12" fmla="*/ 49 w 70"/>
                <a:gd name="T13" fmla="*/ 78 h 165"/>
                <a:gd name="T14" fmla="*/ 47 w 70"/>
                <a:gd name="T15" fmla="*/ 90 h 165"/>
                <a:gd name="T16" fmla="*/ 40 w 70"/>
                <a:gd name="T17" fmla="*/ 109 h 165"/>
                <a:gd name="T18" fmla="*/ 33 w 70"/>
                <a:gd name="T19" fmla="*/ 120 h 165"/>
                <a:gd name="T20" fmla="*/ 16 w 70"/>
                <a:gd name="T21" fmla="*/ 146 h 165"/>
                <a:gd name="T22" fmla="*/ 0 w 70"/>
                <a:gd name="T23" fmla="*/ 165 h 165"/>
                <a:gd name="T24" fmla="*/ 2 w 70"/>
                <a:gd name="T25" fmla="*/ 151 h 165"/>
                <a:gd name="T26" fmla="*/ 2 w 70"/>
                <a:gd name="T27" fmla="*/ 132 h 165"/>
                <a:gd name="T28" fmla="*/ 2 w 70"/>
                <a:gd name="T29" fmla="*/ 125 h 165"/>
                <a:gd name="T30" fmla="*/ 0 w 70"/>
                <a:gd name="T31" fmla="*/ 118 h 165"/>
                <a:gd name="T32" fmla="*/ 14 w 70"/>
                <a:gd name="T33" fmla="*/ 101 h 165"/>
                <a:gd name="T34" fmla="*/ 28 w 70"/>
                <a:gd name="T35" fmla="*/ 78 h 165"/>
                <a:gd name="T36" fmla="*/ 33 w 70"/>
                <a:gd name="T37" fmla="*/ 68 h 165"/>
                <a:gd name="T38" fmla="*/ 37 w 70"/>
                <a:gd name="T39" fmla="*/ 57 h 165"/>
                <a:gd name="T40" fmla="*/ 42 w 70"/>
                <a:gd name="T41" fmla="*/ 40 h 165"/>
                <a:gd name="T42" fmla="*/ 47 w 70"/>
                <a:gd name="T43" fmla="*/ 26 h 165"/>
                <a:gd name="T44" fmla="*/ 54 w 70"/>
                <a:gd name="T45" fmla="*/ 14 h 165"/>
                <a:gd name="T46" fmla="*/ 68 w 70"/>
                <a:gd name="T47" fmla="*/ 0 h 165"/>
                <a:gd name="T48" fmla="*/ 68 w 70"/>
                <a:gd name="T49" fmla="*/ 12 h 16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0"/>
                <a:gd name="T76" fmla="*/ 0 h 165"/>
                <a:gd name="T77" fmla="*/ 70 w 70"/>
                <a:gd name="T78" fmla="*/ 165 h 16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0" h="165">
                  <a:moveTo>
                    <a:pt x="68" y="12"/>
                  </a:moveTo>
                  <a:lnTo>
                    <a:pt x="70" y="19"/>
                  </a:lnTo>
                  <a:lnTo>
                    <a:pt x="68" y="35"/>
                  </a:lnTo>
                  <a:lnTo>
                    <a:pt x="68" y="49"/>
                  </a:lnTo>
                  <a:lnTo>
                    <a:pt x="59" y="57"/>
                  </a:lnTo>
                  <a:lnTo>
                    <a:pt x="54" y="64"/>
                  </a:lnTo>
                  <a:lnTo>
                    <a:pt x="49" y="78"/>
                  </a:lnTo>
                  <a:lnTo>
                    <a:pt x="47" y="90"/>
                  </a:lnTo>
                  <a:lnTo>
                    <a:pt x="40" y="109"/>
                  </a:lnTo>
                  <a:lnTo>
                    <a:pt x="33" y="120"/>
                  </a:lnTo>
                  <a:lnTo>
                    <a:pt x="16" y="146"/>
                  </a:lnTo>
                  <a:lnTo>
                    <a:pt x="0" y="165"/>
                  </a:lnTo>
                  <a:lnTo>
                    <a:pt x="2" y="151"/>
                  </a:lnTo>
                  <a:lnTo>
                    <a:pt x="2" y="132"/>
                  </a:lnTo>
                  <a:lnTo>
                    <a:pt x="2" y="125"/>
                  </a:lnTo>
                  <a:lnTo>
                    <a:pt x="0" y="118"/>
                  </a:lnTo>
                  <a:lnTo>
                    <a:pt x="14" y="101"/>
                  </a:lnTo>
                  <a:lnTo>
                    <a:pt x="28" y="78"/>
                  </a:lnTo>
                  <a:lnTo>
                    <a:pt x="33" y="68"/>
                  </a:lnTo>
                  <a:lnTo>
                    <a:pt x="37" y="57"/>
                  </a:lnTo>
                  <a:lnTo>
                    <a:pt x="42" y="40"/>
                  </a:lnTo>
                  <a:lnTo>
                    <a:pt x="47" y="26"/>
                  </a:lnTo>
                  <a:lnTo>
                    <a:pt x="54" y="14"/>
                  </a:lnTo>
                  <a:lnTo>
                    <a:pt x="68" y="0"/>
                  </a:lnTo>
                  <a:lnTo>
                    <a:pt x="68"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47" name="Freeform 23"/>
            <p:cNvSpPr>
              <a:spLocks/>
            </p:cNvSpPr>
            <p:nvPr/>
          </p:nvSpPr>
          <p:spPr bwMode="auto">
            <a:xfrm>
              <a:off x="3678" y="3434"/>
              <a:ext cx="229" cy="125"/>
            </a:xfrm>
            <a:custGeom>
              <a:avLst/>
              <a:gdLst>
                <a:gd name="T0" fmla="*/ 14 w 229"/>
                <a:gd name="T1" fmla="*/ 102 h 125"/>
                <a:gd name="T2" fmla="*/ 16 w 229"/>
                <a:gd name="T3" fmla="*/ 97 h 125"/>
                <a:gd name="T4" fmla="*/ 31 w 229"/>
                <a:gd name="T5" fmla="*/ 78 h 125"/>
                <a:gd name="T6" fmla="*/ 52 w 229"/>
                <a:gd name="T7" fmla="*/ 43 h 125"/>
                <a:gd name="T8" fmla="*/ 66 w 229"/>
                <a:gd name="T9" fmla="*/ 12 h 125"/>
                <a:gd name="T10" fmla="*/ 66 w 229"/>
                <a:gd name="T11" fmla="*/ 12 h 125"/>
                <a:gd name="T12" fmla="*/ 83 w 229"/>
                <a:gd name="T13" fmla="*/ 5 h 125"/>
                <a:gd name="T14" fmla="*/ 99 w 229"/>
                <a:gd name="T15" fmla="*/ 0 h 125"/>
                <a:gd name="T16" fmla="*/ 116 w 229"/>
                <a:gd name="T17" fmla="*/ 0 h 125"/>
                <a:gd name="T18" fmla="*/ 130 w 229"/>
                <a:gd name="T19" fmla="*/ 3 h 125"/>
                <a:gd name="T20" fmla="*/ 146 w 229"/>
                <a:gd name="T21" fmla="*/ 5 h 125"/>
                <a:gd name="T22" fmla="*/ 165 w 229"/>
                <a:gd name="T23" fmla="*/ 10 h 125"/>
                <a:gd name="T24" fmla="*/ 184 w 229"/>
                <a:gd name="T25" fmla="*/ 12 h 125"/>
                <a:gd name="T26" fmla="*/ 210 w 229"/>
                <a:gd name="T27" fmla="*/ 10 h 125"/>
                <a:gd name="T28" fmla="*/ 229 w 229"/>
                <a:gd name="T29" fmla="*/ 5 h 125"/>
                <a:gd name="T30" fmla="*/ 215 w 229"/>
                <a:gd name="T31" fmla="*/ 19 h 125"/>
                <a:gd name="T32" fmla="*/ 208 w 229"/>
                <a:gd name="T33" fmla="*/ 31 h 125"/>
                <a:gd name="T34" fmla="*/ 203 w 229"/>
                <a:gd name="T35" fmla="*/ 45 h 125"/>
                <a:gd name="T36" fmla="*/ 198 w 229"/>
                <a:gd name="T37" fmla="*/ 62 h 125"/>
                <a:gd name="T38" fmla="*/ 194 w 229"/>
                <a:gd name="T39" fmla="*/ 73 h 125"/>
                <a:gd name="T40" fmla="*/ 189 w 229"/>
                <a:gd name="T41" fmla="*/ 83 h 125"/>
                <a:gd name="T42" fmla="*/ 175 w 229"/>
                <a:gd name="T43" fmla="*/ 106 h 125"/>
                <a:gd name="T44" fmla="*/ 161 w 229"/>
                <a:gd name="T45" fmla="*/ 123 h 125"/>
                <a:gd name="T46" fmla="*/ 137 w 229"/>
                <a:gd name="T47" fmla="*/ 116 h 125"/>
                <a:gd name="T48" fmla="*/ 118 w 229"/>
                <a:gd name="T49" fmla="*/ 116 h 125"/>
                <a:gd name="T50" fmla="*/ 99 w 229"/>
                <a:gd name="T51" fmla="*/ 118 h 125"/>
                <a:gd name="T52" fmla="*/ 80 w 229"/>
                <a:gd name="T53" fmla="*/ 123 h 125"/>
                <a:gd name="T54" fmla="*/ 64 w 229"/>
                <a:gd name="T55" fmla="*/ 125 h 125"/>
                <a:gd name="T56" fmla="*/ 50 w 229"/>
                <a:gd name="T57" fmla="*/ 125 h 125"/>
                <a:gd name="T58" fmla="*/ 21 w 229"/>
                <a:gd name="T59" fmla="*/ 125 h 125"/>
                <a:gd name="T60" fmla="*/ 0 w 229"/>
                <a:gd name="T61" fmla="*/ 123 h 125"/>
                <a:gd name="T62" fmla="*/ 14 w 229"/>
                <a:gd name="T63" fmla="*/ 102 h 1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29"/>
                <a:gd name="T97" fmla="*/ 0 h 125"/>
                <a:gd name="T98" fmla="*/ 229 w 229"/>
                <a:gd name="T99" fmla="*/ 125 h 1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29" h="125">
                  <a:moveTo>
                    <a:pt x="14" y="102"/>
                  </a:moveTo>
                  <a:lnTo>
                    <a:pt x="16" y="97"/>
                  </a:lnTo>
                  <a:lnTo>
                    <a:pt x="31" y="78"/>
                  </a:lnTo>
                  <a:lnTo>
                    <a:pt x="52" y="43"/>
                  </a:lnTo>
                  <a:lnTo>
                    <a:pt x="66" y="12"/>
                  </a:lnTo>
                  <a:lnTo>
                    <a:pt x="83" y="5"/>
                  </a:lnTo>
                  <a:lnTo>
                    <a:pt x="99" y="0"/>
                  </a:lnTo>
                  <a:lnTo>
                    <a:pt x="116" y="0"/>
                  </a:lnTo>
                  <a:lnTo>
                    <a:pt x="130" y="3"/>
                  </a:lnTo>
                  <a:lnTo>
                    <a:pt x="146" y="5"/>
                  </a:lnTo>
                  <a:lnTo>
                    <a:pt x="165" y="10"/>
                  </a:lnTo>
                  <a:lnTo>
                    <a:pt x="184" y="12"/>
                  </a:lnTo>
                  <a:lnTo>
                    <a:pt x="210" y="10"/>
                  </a:lnTo>
                  <a:lnTo>
                    <a:pt x="229" y="5"/>
                  </a:lnTo>
                  <a:lnTo>
                    <a:pt x="215" y="19"/>
                  </a:lnTo>
                  <a:lnTo>
                    <a:pt x="208" y="31"/>
                  </a:lnTo>
                  <a:lnTo>
                    <a:pt x="203" y="45"/>
                  </a:lnTo>
                  <a:lnTo>
                    <a:pt x="198" y="62"/>
                  </a:lnTo>
                  <a:lnTo>
                    <a:pt x="194" y="73"/>
                  </a:lnTo>
                  <a:lnTo>
                    <a:pt x="189" y="83"/>
                  </a:lnTo>
                  <a:lnTo>
                    <a:pt x="175" y="106"/>
                  </a:lnTo>
                  <a:lnTo>
                    <a:pt x="161" y="123"/>
                  </a:lnTo>
                  <a:lnTo>
                    <a:pt x="137" y="116"/>
                  </a:lnTo>
                  <a:lnTo>
                    <a:pt x="118" y="116"/>
                  </a:lnTo>
                  <a:lnTo>
                    <a:pt x="99" y="118"/>
                  </a:lnTo>
                  <a:lnTo>
                    <a:pt x="80" y="123"/>
                  </a:lnTo>
                  <a:lnTo>
                    <a:pt x="64" y="125"/>
                  </a:lnTo>
                  <a:lnTo>
                    <a:pt x="50" y="125"/>
                  </a:lnTo>
                  <a:lnTo>
                    <a:pt x="21" y="125"/>
                  </a:lnTo>
                  <a:lnTo>
                    <a:pt x="0" y="123"/>
                  </a:lnTo>
                  <a:lnTo>
                    <a:pt x="14" y="10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48" name="Freeform 24"/>
            <p:cNvSpPr>
              <a:spLocks/>
            </p:cNvSpPr>
            <p:nvPr/>
          </p:nvSpPr>
          <p:spPr bwMode="auto">
            <a:xfrm>
              <a:off x="3489" y="3533"/>
              <a:ext cx="203" cy="130"/>
            </a:xfrm>
            <a:custGeom>
              <a:avLst/>
              <a:gdLst>
                <a:gd name="T0" fmla="*/ 156 w 203"/>
                <a:gd name="T1" fmla="*/ 3 h 130"/>
                <a:gd name="T2" fmla="*/ 156 w 203"/>
                <a:gd name="T3" fmla="*/ 3 h 130"/>
                <a:gd name="T4" fmla="*/ 165 w 203"/>
                <a:gd name="T5" fmla="*/ 3 h 130"/>
                <a:gd name="T6" fmla="*/ 179 w 203"/>
                <a:gd name="T7" fmla="*/ 5 h 130"/>
                <a:gd name="T8" fmla="*/ 191 w 203"/>
                <a:gd name="T9" fmla="*/ 5 h 130"/>
                <a:gd name="T10" fmla="*/ 198 w 203"/>
                <a:gd name="T11" fmla="*/ 5 h 130"/>
                <a:gd name="T12" fmla="*/ 203 w 203"/>
                <a:gd name="T13" fmla="*/ 3 h 130"/>
                <a:gd name="T14" fmla="*/ 189 w 203"/>
                <a:gd name="T15" fmla="*/ 24 h 130"/>
                <a:gd name="T16" fmla="*/ 187 w 203"/>
                <a:gd name="T17" fmla="*/ 31 h 130"/>
                <a:gd name="T18" fmla="*/ 184 w 203"/>
                <a:gd name="T19" fmla="*/ 38 h 130"/>
                <a:gd name="T20" fmla="*/ 184 w 203"/>
                <a:gd name="T21" fmla="*/ 57 h 130"/>
                <a:gd name="T22" fmla="*/ 187 w 203"/>
                <a:gd name="T23" fmla="*/ 88 h 130"/>
                <a:gd name="T24" fmla="*/ 189 w 203"/>
                <a:gd name="T25" fmla="*/ 128 h 130"/>
                <a:gd name="T26" fmla="*/ 179 w 203"/>
                <a:gd name="T27" fmla="*/ 130 h 130"/>
                <a:gd name="T28" fmla="*/ 170 w 203"/>
                <a:gd name="T29" fmla="*/ 130 h 130"/>
                <a:gd name="T30" fmla="*/ 156 w 203"/>
                <a:gd name="T31" fmla="*/ 130 h 130"/>
                <a:gd name="T32" fmla="*/ 146 w 203"/>
                <a:gd name="T33" fmla="*/ 128 h 130"/>
                <a:gd name="T34" fmla="*/ 135 w 203"/>
                <a:gd name="T35" fmla="*/ 126 h 130"/>
                <a:gd name="T36" fmla="*/ 127 w 203"/>
                <a:gd name="T37" fmla="*/ 123 h 130"/>
                <a:gd name="T38" fmla="*/ 118 w 203"/>
                <a:gd name="T39" fmla="*/ 123 h 130"/>
                <a:gd name="T40" fmla="*/ 111 w 203"/>
                <a:gd name="T41" fmla="*/ 126 h 130"/>
                <a:gd name="T42" fmla="*/ 104 w 203"/>
                <a:gd name="T43" fmla="*/ 128 h 130"/>
                <a:gd name="T44" fmla="*/ 99 w 203"/>
                <a:gd name="T45" fmla="*/ 128 h 130"/>
                <a:gd name="T46" fmla="*/ 85 w 203"/>
                <a:gd name="T47" fmla="*/ 128 h 130"/>
                <a:gd name="T48" fmla="*/ 73 w 203"/>
                <a:gd name="T49" fmla="*/ 128 h 130"/>
                <a:gd name="T50" fmla="*/ 45 w 203"/>
                <a:gd name="T51" fmla="*/ 126 h 130"/>
                <a:gd name="T52" fmla="*/ 33 w 203"/>
                <a:gd name="T53" fmla="*/ 126 h 130"/>
                <a:gd name="T54" fmla="*/ 21 w 203"/>
                <a:gd name="T55" fmla="*/ 128 h 130"/>
                <a:gd name="T56" fmla="*/ 19 w 203"/>
                <a:gd name="T57" fmla="*/ 128 h 130"/>
                <a:gd name="T58" fmla="*/ 16 w 203"/>
                <a:gd name="T59" fmla="*/ 126 h 130"/>
                <a:gd name="T60" fmla="*/ 14 w 203"/>
                <a:gd name="T61" fmla="*/ 121 h 130"/>
                <a:gd name="T62" fmla="*/ 14 w 203"/>
                <a:gd name="T63" fmla="*/ 116 h 130"/>
                <a:gd name="T64" fmla="*/ 14 w 203"/>
                <a:gd name="T65" fmla="*/ 111 h 130"/>
                <a:gd name="T66" fmla="*/ 7 w 203"/>
                <a:gd name="T67" fmla="*/ 102 h 130"/>
                <a:gd name="T68" fmla="*/ 7 w 203"/>
                <a:gd name="T69" fmla="*/ 102 h 130"/>
                <a:gd name="T70" fmla="*/ 2 w 203"/>
                <a:gd name="T71" fmla="*/ 95 h 130"/>
                <a:gd name="T72" fmla="*/ 0 w 203"/>
                <a:gd name="T73" fmla="*/ 88 h 130"/>
                <a:gd name="T74" fmla="*/ 0 w 203"/>
                <a:gd name="T75" fmla="*/ 74 h 130"/>
                <a:gd name="T76" fmla="*/ 2 w 203"/>
                <a:gd name="T77" fmla="*/ 55 h 130"/>
                <a:gd name="T78" fmla="*/ 7 w 203"/>
                <a:gd name="T79" fmla="*/ 43 h 130"/>
                <a:gd name="T80" fmla="*/ 12 w 203"/>
                <a:gd name="T81" fmla="*/ 26 h 130"/>
                <a:gd name="T82" fmla="*/ 12 w 203"/>
                <a:gd name="T83" fmla="*/ 17 h 130"/>
                <a:gd name="T84" fmla="*/ 12 w 203"/>
                <a:gd name="T85" fmla="*/ 12 h 130"/>
                <a:gd name="T86" fmla="*/ 14 w 203"/>
                <a:gd name="T87" fmla="*/ 5 h 130"/>
                <a:gd name="T88" fmla="*/ 16 w 203"/>
                <a:gd name="T89" fmla="*/ 3 h 130"/>
                <a:gd name="T90" fmla="*/ 21 w 203"/>
                <a:gd name="T91" fmla="*/ 3 h 130"/>
                <a:gd name="T92" fmla="*/ 21 w 203"/>
                <a:gd name="T93" fmla="*/ 3 h 130"/>
                <a:gd name="T94" fmla="*/ 35 w 203"/>
                <a:gd name="T95" fmla="*/ 5 h 130"/>
                <a:gd name="T96" fmla="*/ 50 w 203"/>
                <a:gd name="T97" fmla="*/ 5 h 130"/>
                <a:gd name="T98" fmla="*/ 61 w 203"/>
                <a:gd name="T99" fmla="*/ 3 h 130"/>
                <a:gd name="T100" fmla="*/ 75 w 203"/>
                <a:gd name="T101" fmla="*/ 0 h 130"/>
                <a:gd name="T102" fmla="*/ 87 w 203"/>
                <a:gd name="T103" fmla="*/ 3 h 130"/>
                <a:gd name="T104" fmla="*/ 99 w 203"/>
                <a:gd name="T105" fmla="*/ 3 h 130"/>
                <a:gd name="T106" fmla="*/ 101 w 203"/>
                <a:gd name="T107" fmla="*/ 3 h 130"/>
                <a:gd name="T108" fmla="*/ 104 w 203"/>
                <a:gd name="T109" fmla="*/ 7 h 130"/>
                <a:gd name="T110" fmla="*/ 111 w 203"/>
                <a:gd name="T111" fmla="*/ 12 h 130"/>
                <a:gd name="T112" fmla="*/ 123 w 203"/>
                <a:gd name="T113" fmla="*/ 15 h 130"/>
                <a:gd name="T114" fmla="*/ 135 w 203"/>
                <a:gd name="T115" fmla="*/ 12 h 130"/>
                <a:gd name="T116" fmla="*/ 139 w 203"/>
                <a:gd name="T117" fmla="*/ 7 h 130"/>
                <a:gd name="T118" fmla="*/ 142 w 203"/>
                <a:gd name="T119" fmla="*/ 5 h 130"/>
                <a:gd name="T120" fmla="*/ 146 w 203"/>
                <a:gd name="T121" fmla="*/ 3 h 130"/>
                <a:gd name="T122" fmla="*/ 149 w 203"/>
                <a:gd name="T123" fmla="*/ 3 h 130"/>
                <a:gd name="T124" fmla="*/ 156 w 203"/>
                <a:gd name="T125" fmla="*/ 3 h 13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03"/>
                <a:gd name="T190" fmla="*/ 0 h 130"/>
                <a:gd name="T191" fmla="*/ 203 w 203"/>
                <a:gd name="T192" fmla="*/ 130 h 13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03" h="130">
                  <a:moveTo>
                    <a:pt x="156" y="3"/>
                  </a:moveTo>
                  <a:lnTo>
                    <a:pt x="156" y="3"/>
                  </a:lnTo>
                  <a:lnTo>
                    <a:pt x="165" y="3"/>
                  </a:lnTo>
                  <a:lnTo>
                    <a:pt x="179" y="5"/>
                  </a:lnTo>
                  <a:lnTo>
                    <a:pt x="191" y="5"/>
                  </a:lnTo>
                  <a:lnTo>
                    <a:pt x="198" y="5"/>
                  </a:lnTo>
                  <a:lnTo>
                    <a:pt x="203" y="3"/>
                  </a:lnTo>
                  <a:lnTo>
                    <a:pt x="189" y="24"/>
                  </a:lnTo>
                  <a:lnTo>
                    <a:pt x="187" y="31"/>
                  </a:lnTo>
                  <a:lnTo>
                    <a:pt x="184" y="38"/>
                  </a:lnTo>
                  <a:lnTo>
                    <a:pt x="184" y="57"/>
                  </a:lnTo>
                  <a:lnTo>
                    <a:pt x="187" y="88"/>
                  </a:lnTo>
                  <a:lnTo>
                    <a:pt x="189" y="128"/>
                  </a:lnTo>
                  <a:lnTo>
                    <a:pt x="179" y="130"/>
                  </a:lnTo>
                  <a:lnTo>
                    <a:pt x="170" y="130"/>
                  </a:lnTo>
                  <a:lnTo>
                    <a:pt x="156" y="130"/>
                  </a:lnTo>
                  <a:lnTo>
                    <a:pt x="146" y="128"/>
                  </a:lnTo>
                  <a:lnTo>
                    <a:pt x="135" y="126"/>
                  </a:lnTo>
                  <a:lnTo>
                    <a:pt x="127" y="123"/>
                  </a:lnTo>
                  <a:lnTo>
                    <a:pt x="118" y="123"/>
                  </a:lnTo>
                  <a:lnTo>
                    <a:pt x="111" y="126"/>
                  </a:lnTo>
                  <a:lnTo>
                    <a:pt x="104" y="128"/>
                  </a:lnTo>
                  <a:lnTo>
                    <a:pt x="99" y="128"/>
                  </a:lnTo>
                  <a:lnTo>
                    <a:pt x="85" y="128"/>
                  </a:lnTo>
                  <a:lnTo>
                    <a:pt x="73" y="128"/>
                  </a:lnTo>
                  <a:lnTo>
                    <a:pt x="45" y="126"/>
                  </a:lnTo>
                  <a:lnTo>
                    <a:pt x="33" y="126"/>
                  </a:lnTo>
                  <a:lnTo>
                    <a:pt x="21" y="128"/>
                  </a:lnTo>
                  <a:lnTo>
                    <a:pt x="19" y="128"/>
                  </a:lnTo>
                  <a:lnTo>
                    <a:pt x="16" y="126"/>
                  </a:lnTo>
                  <a:lnTo>
                    <a:pt x="14" y="121"/>
                  </a:lnTo>
                  <a:lnTo>
                    <a:pt x="14" y="116"/>
                  </a:lnTo>
                  <a:lnTo>
                    <a:pt x="14" y="111"/>
                  </a:lnTo>
                  <a:lnTo>
                    <a:pt x="7" y="102"/>
                  </a:lnTo>
                  <a:lnTo>
                    <a:pt x="2" y="95"/>
                  </a:lnTo>
                  <a:lnTo>
                    <a:pt x="0" y="88"/>
                  </a:lnTo>
                  <a:lnTo>
                    <a:pt x="0" y="74"/>
                  </a:lnTo>
                  <a:lnTo>
                    <a:pt x="2" y="55"/>
                  </a:lnTo>
                  <a:lnTo>
                    <a:pt x="7" y="43"/>
                  </a:lnTo>
                  <a:lnTo>
                    <a:pt x="12" y="26"/>
                  </a:lnTo>
                  <a:lnTo>
                    <a:pt x="12" y="17"/>
                  </a:lnTo>
                  <a:lnTo>
                    <a:pt x="12" y="12"/>
                  </a:lnTo>
                  <a:lnTo>
                    <a:pt x="14" y="5"/>
                  </a:lnTo>
                  <a:lnTo>
                    <a:pt x="16" y="3"/>
                  </a:lnTo>
                  <a:lnTo>
                    <a:pt x="21" y="3"/>
                  </a:lnTo>
                  <a:lnTo>
                    <a:pt x="35" y="5"/>
                  </a:lnTo>
                  <a:lnTo>
                    <a:pt x="50" y="5"/>
                  </a:lnTo>
                  <a:lnTo>
                    <a:pt x="61" y="3"/>
                  </a:lnTo>
                  <a:lnTo>
                    <a:pt x="75" y="0"/>
                  </a:lnTo>
                  <a:lnTo>
                    <a:pt x="87" y="3"/>
                  </a:lnTo>
                  <a:lnTo>
                    <a:pt x="99" y="3"/>
                  </a:lnTo>
                  <a:lnTo>
                    <a:pt x="101" y="3"/>
                  </a:lnTo>
                  <a:lnTo>
                    <a:pt x="104" y="7"/>
                  </a:lnTo>
                  <a:lnTo>
                    <a:pt x="111" y="12"/>
                  </a:lnTo>
                  <a:lnTo>
                    <a:pt x="123" y="15"/>
                  </a:lnTo>
                  <a:lnTo>
                    <a:pt x="135" y="12"/>
                  </a:lnTo>
                  <a:lnTo>
                    <a:pt x="139" y="7"/>
                  </a:lnTo>
                  <a:lnTo>
                    <a:pt x="142" y="5"/>
                  </a:lnTo>
                  <a:lnTo>
                    <a:pt x="146" y="3"/>
                  </a:lnTo>
                  <a:lnTo>
                    <a:pt x="149" y="3"/>
                  </a:lnTo>
                  <a:lnTo>
                    <a:pt x="156" y="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49" name="Freeform 25"/>
            <p:cNvSpPr>
              <a:spLocks/>
            </p:cNvSpPr>
            <p:nvPr/>
          </p:nvSpPr>
          <p:spPr bwMode="auto">
            <a:xfrm>
              <a:off x="3376" y="3557"/>
              <a:ext cx="125" cy="80"/>
            </a:xfrm>
            <a:custGeom>
              <a:avLst/>
              <a:gdLst>
                <a:gd name="T0" fmla="*/ 125 w 125"/>
                <a:gd name="T1" fmla="*/ 2 h 80"/>
                <a:gd name="T2" fmla="*/ 120 w 125"/>
                <a:gd name="T3" fmla="*/ 19 h 80"/>
                <a:gd name="T4" fmla="*/ 115 w 125"/>
                <a:gd name="T5" fmla="*/ 31 h 80"/>
                <a:gd name="T6" fmla="*/ 113 w 125"/>
                <a:gd name="T7" fmla="*/ 50 h 80"/>
                <a:gd name="T8" fmla="*/ 113 w 125"/>
                <a:gd name="T9" fmla="*/ 64 h 80"/>
                <a:gd name="T10" fmla="*/ 115 w 125"/>
                <a:gd name="T11" fmla="*/ 71 h 80"/>
                <a:gd name="T12" fmla="*/ 120 w 125"/>
                <a:gd name="T13" fmla="*/ 78 h 80"/>
                <a:gd name="T14" fmla="*/ 120 w 125"/>
                <a:gd name="T15" fmla="*/ 78 h 80"/>
                <a:gd name="T16" fmla="*/ 103 w 125"/>
                <a:gd name="T17" fmla="*/ 78 h 80"/>
                <a:gd name="T18" fmla="*/ 82 w 125"/>
                <a:gd name="T19" fmla="*/ 80 h 80"/>
                <a:gd name="T20" fmla="*/ 66 w 125"/>
                <a:gd name="T21" fmla="*/ 78 h 80"/>
                <a:gd name="T22" fmla="*/ 44 w 125"/>
                <a:gd name="T23" fmla="*/ 76 h 80"/>
                <a:gd name="T24" fmla="*/ 33 w 125"/>
                <a:gd name="T25" fmla="*/ 78 h 80"/>
                <a:gd name="T26" fmla="*/ 23 w 125"/>
                <a:gd name="T27" fmla="*/ 78 h 80"/>
                <a:gd name="T28" fmla="*/ 16 w 125"/>
                <a:gd name="T29" fmla="*/ 78 h 80"/>
                <a:gd name="T30" fmla="*/ 14 w 125"/>
                <a:gd name="T31" fmla="*/ 78 h 80"/>
                <a:gd name="T32" fmla="*/ 11 w 125"/>
                <a:gd name="T33" fmla="*/ 76 h 80"/>
                <a:gd name="T34" fmla="*/ 7 w 125"/>
                <a:gd name="T35" fmla="*/ 71 h 80"/>
                <a:gd name="T36" fmla="*/ 2 w 125"/>
                <a:gd name="T37" fmla="*/ 61 h 80"/>
                <a:gd name="T38" fmla="*/ 0 w 125"/>
                <a:gd name="T39" fmla="*/ 50 h 80"/>
                <a:gd name="T40" fmla="*/ 0 w 125"/>
                <a:gd name="T41" fmla="*/ 35 h 80"/>
                <a:gd name="T42" fmla="*/ 2 w 125"/>
                <a:gd name="T43" fmla="*/ 24 h 80"/>
                <a:gd name="T44" fmla="*/ 2 w 125"/>
                <a:gd name="T45" fmla="*/ 19 h 80"/>
                <a:gd name="T46" fmla="*/ 4 w 125"/>
                <a:gd name="T47" fmla="*/ 12 h 80"/>
                <a:gd name="T48" fmla="*/ 9 w 125"/>
                <a:gd name="T49" fmla="*/ 7 h 80"/>
                <a:gd name="T50" fmla="*/ 16 w 125"/>
                <a:gd name="T51" fmla="*/ 2 h 80"/>
                <a:gd name="T52" fmla="*/ 30 w 125"/>
                <a:gd name="T53" fmla="*/ 0 h 80"/>
                <a:gd name="T54" fmla="*/ 49 w 125"/>
                <a:gd name="T55" fmla="*/ 2 h 80"/>
                <a:gd name="T56" fmla="*/ 68 w 125"/>
                <a:gd name="T57" fmla="*/ 5 h 80"/>
                <a:gd name="T58" fmla="*/ 80 w 125"/>
                <a:gd name="T59" fmla="*/ 5 h 80"/>
                <a:gd name="T60" fmla="*/ 92 w 125"/>
                <a:gd name="T61" fmla="*/ 7 h 80"/>
                <a:gd name="T62" fmla="*/ 106 w 125"/>
                <a:gd name="T63" fmla="*/ 5 h 80"/>
                <a:gd name="T64" fmla="*/ 125 w 125"/>
                <a:gd name="T65" fmla="*/ 2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5"/>
                <a:gd name="T100" fmla="*/ 0 h 80"/>
                <a:gd name="T101" fmla="*/ 125 w 125"/>
                <a:gd name="T102" fmla="*/ 80 h 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5" h="80">
                  <a:moveTo>
                    <a:pt x="125" y="2"/>
                  </a:moveTo>
                  <a:lnTo>
                    <a:pt x="120" y="19"/>
                  </a:lnTo>
                  <a:lnTo>
                    <a:pt x="115" y="31"/>
                  </a:lnTo>
                  <a:lnTo>
                    <a:pt x="113" y="50"/>
                  </a:lnTo>
                  <a:lnTo>
                    <a:pt x="113" y="64"/>
                  </a:lnTo>
                  <a:lnTo>
                    <a:pt x="115" y="71"/>
                  </a:lnTo>
                  <a:lnTo>
                    <a:pt x="120" y="78"/>
                  </a:lnTo>
                  <a:lnTo>
                    <a:pt x="103" y="78"/>
                  </a:lnTo>
                  <a:lnTo>
                    <a:pt x="82" y="80"/>
                  </a:lnTo>
                  <a:lnTo>
                    <a:pt x="66" y="78"/>
                  </a:lnTo>
                  <a:lnTo>
                    <a:pt x="44" y="76"/>
                  </a:lnTo>
                  <a:lnTo>
                    <a:pt x="33" y="78"/>
                  </a:lnTo>
                  <a:lnTo>
                    <a:pt x="23" y="78"/>
                  </a:lnTo>
                  <a:lnTo>
                    <a:pt x="16" y="78"/>
                  </a:lnTo>
                  <a:lnTo>
                    <a:pt x="14" y="78"/>
                  </a:lnTo>
                  <a:lnTo>
                    <a:pt x="11" y="76"/>
                  </a:lnTo>
                  <a:lnTo>
                    <a:pt x="7" y="71"/>
                  </a:lnTo>
                  <a:lnTo>
                    <a:pt x="2" y="61"/>
                  </a:lnTo>
                  <a:lnTo>
                    <a:pt x="0" y="50"/>
                  </a:lnTo>
                  <a:lnTo>
                    <a:pt x="0" y="35"/>
                  </a:lnTo>
                  <a:lnTo>
                    <a:pt x="2" y="24"/>
                  </a:lnTo>
                  <a:lnTo>
                    <a:pt x="2" y="19"/>
                  </a:lnTo>
                  <a:lnTo>
                    <a:pt x="4" y="12"/>
                  </a:lnTo>
                  <a:lnTo>
                    <a:pt x="9" y="7"/>
                  </a:lnTo>
                  <a:lnTo>
                    <a:pt x="16" y="2"/>
                  </a:lnTo>
                  <a:lnTo>
                    <a:pt x="30" y="0"/>
                  </a:lnTo>
                  <a:lnTo>
                    <a:pt x="49" y="2"/>
                  </a:lnTo>
                  <a:lnTo>
                    <a:pt x="68" y="5"/>
                  </a:lnTo>
                  <a:lnTo>
                    <a:pt x="80" y="5"/>
                  </a:lnTo>
                  <a:lnTo>
                    <a:pt x="92" y="7"/>
                  </a:lnTo>
                  <a:lnTo>
                    <a:pt x="106" y="5"/>
                  </a:lnTo>
                  <a:lnTo>
                    <a:pt x="125"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750" name="Line 26"/>
            <p:cNvSpPr>
              <a:spLocks noChangeShapeType="1"/>
            </p:cNvSpPr>
            <p:nvPr/>
          </p:nvSpPr>
          <p:spPr bwMode="auto">
            <a:xfrm flipH="1">
              <a:off x="4264" y="3212"/>
              <a:ext cx="179" cy="31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51" name="Line 27"/>
            <p:cNvSpPr>
              <a:spLocks noChangeShapeType="1"/>
            </p:cNvSpPr>
            <p:nvPr/>
          </p:nvSpPr>
          <p:spPr bwMode="auto">
            <a:xfrm flipV="1">
              <a:off x="4443" y="3212"/>
              <a:ext cx="1" cy="6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52" name="Line 28"/>
            <p:cNvSpPr>
              <a:spLocks noChangeShapeType="1"/>
            </p:cNvSpPr>
            <p:nvPr/>
          </p:nvSpPr>
          <p:spPr bwMode="auto">
            <a:xfrm flipV="1">
              <a:off x="4221" y="3274"/>
              <a:ext cx="222" cy="38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53" name="Line 29"/>
            <p:cNvSpPr>
              <a:spLocks noChangeShapeType="1"/>
            </p:cNvSpPr>
            <p:nvPr/>
          </p:nvSpPr>
          <p:spPr bwMode="auto">
            <a:xfrm>
              <a:off x="4276" y="3848"/>
              <a:ext cx="1" cy="15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54" name="Line 30"/>
            <p:cNvSpPr>
              <a:spLocks noChangeShapeType="1"/>
            </p:cNvSpPr>
            <p:nvPr/>
          </p:nvSpPr>
          <p:spPr bwMode="auto">
            <a:xfrm flipH="1">
              <a:off x="4221" y="3070"/>
              <a:ext cx="43" cy="7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55" name="Freeform 31"/>
            <p:cNvSpPr>
              <a:spLocks/>
            </p:cNvSpPr>
            <p:nvPr/>
          </p:nvSpPr>
          <p:spPr bwMode="auto">
            <a:xfrm>
              <a:off x="3687" y="3070"/>
              <a:ext cx="577" cy="454"/>
            </a:xfrm>
            <a:custGeom>
              <a:avLst/>
              <a:gdLst>
                <a:gd name="T0" fmla="*/ 577 w 577"/>
                <a:gd name="T1" fmla="*/ 454 h 454"/>
                <a:gd name="T2" fmla="*/ 577 w 577"/>
                <a:gd name="T3" fmla="*/ 258 h 454"/>
                <a:gd name="T4" fmla="*/ 577 w 577"/>
                <a:gd name="T5" fmla="*/ 215 h 454"/>
                <a:gd name="T6" fmla="*/ 577 w 577"/>
                <a:gd name="T7" fmla="*/ 163 h 454"/>
                <a:gd name="T8" fmla="*/ 577 w 577"/>
                <a:gd name="T9" fmla="*/ 144 h 454"/>
                <a:gd name="T10" fmla="*/ 577 w 577"/>
                <a:gd name="T11" fmla="*/ 76 h 454"/>
                <a:gd name="T12" fmla="*/ 577 w 577"/>
                <a:gd name="T13" fmla="*/ 0 h 454"/>
                <a:gd name="T14" fmla="*/ 0 w 577"/>
                <a:gd name="T15" fmla="*/ 0 h 454"/>
                <a:gd name="T16" fmla="*/ 0 60000 65536"/>
                <a:gd name="T17" fmla="*/ 0 60000 65536"/>
                <a:gd name="T18" fmla="*/ 0 60000 65536"/>
                <a:gd name="T19" fmla="*/ 0 60000 65536"/>
                <a:gd name="T20" fmla="*/ 0 60000 65536"/>
                <a:gd name="T21" fmla="*/ 0 60000 65536"/>
                <a:gd name="T22" fmla="*/ 0 60000 65536"/>
                <a:gd name="T23" fmla="*/ 0 60000 65536"/>
                <a:gd name="T24" fmla="*/ 0 w 577"/>
                <a:gd name="T25" fmla="*/ 0 h 454"/>
                <a:gd name="T26" fmla="*/ 577 w 577"/>
                <a:gd name="T27" fmla="*/ 454 h 4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77" h="454">
                  <a:moveTo>
                    <a:pt x="577" y="454"/>
                  </a:moveTo>
                  <a:lnTo>
                    <a:pt x="577" y="258"/>
                  </a:lnTo>
                  <a:lnTo>
                    <a:pt x="577" y="215"/>
                  </a:lnTo>
                  <a:lnTo>
                    <a:pt x="577" y="163"/>
                  </a:lnTo>
                  <a:lnTo>
                    <a:pt x="577" y="144"/>
                  </a:lnTo>
                  <a:lnTo>
                    <a:pt x="577" y="76"/>
                  </a:lnTo>
                  <a:lnTo>
                    <a:pt x="577"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56" name="Freeform 32"/>
            <p:cNvSpPr>
              <a:spLocks/>
            </p:cNvSpPr>
            <p:nvPr/>
          </p:nvSpPr>
          <p:spPr bwMode="auto">
            <a:xfrm>
              <a:off x="3645" y="3146"/>
              <a:ext cx="1" cy="390"/>
            </a:xfrm>
            <a:custGeom>
              <a:avLst/>
              <a:gdLst>
                <a:gd name="T0" fmla="*/ 0 w 1"/>
                <a:gd name="T1" fmla="*/ 0 h 390"/>
                <a:gd name="T2" fmla="*/ 0 w 1"/>
                <a:gd name="T3" fmla="*/ 390 h 390"/>
                <a:gd name="T4" fmla="*/ 0 w 1"/>
                <a:gd name="T5" fmla="*/ 390 h 390"/>
                <a:gd name="T6" fmla="*/ 0 60000 65536"/>
                <a:gd name="T7" fmla="*/ 0 60000 65536"/>
                <a:gd name="T8" fmla="*/ 0 60000 65536"/>
                <a:gd name="T9" fmla="*/ 0 w 1"/>
                <a:gd name="T10" fmla="*/ 0 h 390"/>
                <a:gd name="T11" fmla="*/ 1 w 1"/>
                <a:gd name="T12" fmla="*/ 390 h 390"/>
              </a:gdLst>
              <a:ahLst/>
              <a:cxnLst>
                <a:cxn ang="T6">
                  <a:pos x="T0" y="T1"/>
                </a:cxn>
                <a:cxn ang="T7">
                  <a:pos x="T2" y="T3"/>
                </a:cxn>
                <a:cxn ang="T8">
                  <a:pos x="T4" y="T5"/>
                </a:cxn>
              </a:cxnLst>
              <a:rect l="T9" t="T10" r="T11" b="T12"/>
              <a:pathLst>
                <a:path w="1" h="390">
                  <a:moveTo>
                    <a:pt x="0" y="0"/>
                  </a:moveTo>
                  <a:lnTo>
                    <a:pt x="0" y="39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57" name="Freeform 33"/>
            <p:cNvSpPr>
              <a:spLocks/>
            </p:cNvSpPr>
            <p:nvPr/>
          </p:nvSpPr>
          <p:spPr bwMode="auto">
            <a:xfrm>
              <a:off x="4146" y="3659"/>
              <a:ext cx="75" cy="1"/>
            </a:xfrm>
            <a:custGeom>
              <a:avLst/>
              <a:gdLst>
                <a:gd name="T0" fmla="*/ 75 w 75"/>
                <a:gd name="T1" fmla="*/ 0 h 1"/>
                <a:gd name="T2" fmla="*/ 0 w 75"/>
                <a:gd name="T3" fmla="*/ 0 h 1"/>
                <a:gd name="T4" fmla="*/ 0 w 75"/>
                <a:gd name="T5" fmla="*/ 0 h 1"/>
                <a:gd name="T6" fmla="*/ 0 60000 65536"/>
                <a:gd name="T7" fmla="*/ 0 60000 65536"/>
                <a:gd name="T8" fmla="*/ 0 60000 65536"/>
                <a:gd name="T9" fmla="*/ 0 w 75"/>
                <a:gd name="T10" fmla="*/ 0 h 1"/>
                <a:gd name="T11" fmla="*/ 75 w 75"/>
                <a:gd name="T12" fmla="*/ 1 h 1"/>
              </a:gdLst>
              <a:ahLst/>
              <a:cxnLst>
                <a:cxn ang="T6">
                  <a:pos x="T0" y="T1"/>
                </a:cxn>
                <a:cxn ang="T7">
                  <a:pos x="T2" y="T3"/>
                </a:cxn>
                <a:cxn ang="T8">
                  <a:pos x="T4" y="T5"/>
                </a:cxn>
              </a:cxnLst>
              <a:rect l="T9" t="T10" r="T11" b="T12"/>
              <a:pathLst>
                <a:path w="75" h="1">
                  <a:moveTo>
                    <a:pt x="75" y="0"/>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58" name="Line 34"/>
            <p:cNvSpPr>
              <a:spLocks noChangeShapeType="1"/>
            </p:cNvSpPr>
            <p:nvPr/>
          </p:nvSpPr>
          <p:spPr bwMode="auto">
            <a:xfrm flipH="1">
              <a:off x="3645" y="3146"/>
              <a:ext cx="57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59" name="Line 35"/>
            <p:cNvSpPr>
              <a:spLocks noChangeShapeType="1"/>
            </p:cNvSpPr>
            <p:nvPr/>
          </p:nvSpPr>
          <p:spPr bwMode="auto">
            <a:xfrm flipH="1">
              <a:off x="4264" y="3269"/>
              <a:ext cx="45" cy="5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60" name="Line 36"/>
            <p:cNvSpPr>
              <a:spLocks noChangeShapeType="1"/>
            </p:cNvSpPr>
            <p:nvPr/>
          </p:nvSpPr>
          <p:spPr bwMode="auto">
            <a:xfrm flipH="1">
              <a:off x="4354" y="3212"/>
              <a:ext cx="89"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61" name="Line 37"/>
            <p:cNvSpPr>
              <a:spLocks noChangeShapeType="1"/>
            </p:cNvSpPr>
            <p:nvPr/>
          </p:nvSpPr>
          <p:spPr bwMode="auto">
            <a:xfrm flipV="1">
              <a:off x="4221" y="3146"/>
              <a:ext cx="1" cy="5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62" name="Line 38"/>
            <p:cNvSpPr>
              <a:spLocks noChangeShapeType="1"/>
            </p:cNvSpPr>
            <p:nvPr/>
          </p:nvSpPr>
          <p:spPr bwMode="auto">
            <a:xfrm flipH="1">
              <a:off x="3645" y="3070"/>
              <a:ext cx="42" cy="7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63" name="Line 39"/>
            <p:cNvSpPr>
              <a:spLocks noChangeShapeType="1"/>
            </p:cNvSpPr>
            <p:nvPr/>
          </p:nvSpPr>
          <p:spPr bwMode="auto">
            <a:xfrm>
              <a:off x="4743" y="3040"/>
              <a:ext cx="1" cy="15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64" name="Freeform 40"/>
            <p:cNvSpPr>
              <a:spLocks/>
            </p:cNvSpPr>
            <p:nvPr/>
          </p:nvSpPr>
          <p:spPr bwMode="auto">
            <a:xfrm>
              <a:off x="4276" y="3191"/>
              <a:ext cx="467" cy="808"/>
            </a:xfrm>
            <a:custGeom>
              <a:avLst/>
              <a:gdLst>
                <a:gd name="T0" fmla="*/ 0 w 467"/>
                <a:gd name="T1" fmla="*/ 808 h 808"/>
                <a:gd name="T2" fmla="*/ 0 w 467"/>
                <a:gd name="T3" fmla="*/ 808 h 808"/>
                <a:gd name="T4" fmla="*/ 467 w 467"/>
                <a:gd name="T5" fmla="*/ 0 h 808"/>
                <a:gd name="T6" fmla="*/ 0 60000 65536"/>
                <a:gd name="T7" fmla="*/ 0 60000 65536"/>
                <a:gd name="T8" fmla="*/ 0 60000 65536"/>
                <a:gd name="T9" fmla="*/ 0 w 467"/>
                <a:gd name="T10" fmla="*/ 0 h 808"/>
                <a:gd name="T11" fmla="*/ 467 w 467"/>
                <a:gd name="T12" fmla="*/ 808 h 808"/>
              </a:gdLst>
              <a:ahLst/>
              <a:cxnLst>
                <a:cxn ang="T6">
                  <a:pos x="T0" y="T1"/>
                </a:cxn>
                <a:cxn ang="T7">
                  <a:pos x="T2" y="T3"/>
                </a:cxn>
                <a:cxn ang="T8">
                  <a:pos x="T4" y="T5"/>
                </a:cxn>
              </a:cxnLst>
              <a:rect l="T9" t="T10" r="T11" b="T12"/>
              <a:pathLst>
                <a:path w="467" h="808">
                  <a:moveTo>
                    <a:pt x="0" y="808"/>
                  </a:moveTo>
                  <a:lnTo>
                    <a:pt x="0" y="808"/>
                  </a:lnTo>
                  <a:lnTo>
                    <a:pt x="46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65" name="Line 41"/>
            <p:cNvSpPr>
              <a:spLocks noChangeShapeType="1"/>
            </p:cNvSpPr>
            <p:nvPr/>
          </p:nvSpPr>
          <p:spPr bwMode="auto">
            <a:xfrm>
              <a:off x="3555" y="3040"/>
              <a:ext cx="118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66" name="Line 42"/>
            <p:cNvSpPr>
              <a:spLocks noChangeShapeType="1"/>
            </p:cNvSpPr>
            <p:nvPr/>
          </p:nvSpPr>
          <p:spPr bwMode="auto">
            <a:xfrm flipV="1">
              <a:off x="3087" y="3040"/>
              <a:ext cx="468" cy="80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67" name="Line 43"/>
            <p:cNvSpPr>
              <a:spLocks noChangeShapeType="1"/>
            </p:cNvSpPr>
            <p:nvPr/>
          </p:nvSpPr>
          <p:spPr bwMode="auto">
            <a:xfrm flipV="1">
              <a:off x="4276" y="3040"/>
              <a:ext cx="467" cy="80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68" name="Line 44"/>
            <p:cNvSpPr>
              <a:spLocks noChangeShapeType="1"/>
            </p:cNvSpPr>
            <p:nvPr/>
          </p:nvSpPr>
          <p:spPr bwMode="auto">
            <a:xfrm flipV="1">
              <a:off x="4131" y="3999"/>
              <a:ext cx="114" cy="19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69" name="Line 45"/>
            <p:cNvSpPr>
              <a:spLocks noChangeShapeType="1"/>
            </p:cNvSpPr>
            <p:nvPr/>
          </p:nvSpPr>
          <p:spPr bwMode="auto">
            <a:xfrm flipV="1">
              <a:off x="4131" y="3999"/>
              <a:ext cx="1" cy="19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70" name="Line 46"/>
            <p:cNvSpPr>
              <a:spLocks noChangeShapeType="1"/>
            </p:cNvSpPr>
            <p:nvPr/>
          </p:nvSpPr>
          <p:spPr bwMode="auto">
            <a:xfrm>
              <a:off x="3210" y="4192"/>
              <a:ext cx="9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71" name="Line 47"/>
            <p:cNvSpPr>
              <a:spLocks noChangeShapeType="1"/>
            </p:cNvSpPr>
            <p:nvPr/>
          </p:nvSpPr>
          <p:spPr bwMode="auto">
            <a:xfrm>
              <a:off x="3210" y="3999"/>
              <a:ext cx="1" cy="19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72" name="Line 48"/>
            <p:cNvSpPr>
              <a:spLocks noChangeShapeType="1"/>
            </p:cNvSpPr>
            <p:nvPr/>
          </p:nvSpPr>
          <p:spPr bwMode="auto">
            <a:xfrm>
              <a:off x="3087" y="3848"/>
              <a:ext cx="1" cy="15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73" name="Freeform 49"/>
            <p:cNvSpPr>
              <a:spLocks/>
            </p:cNvSpPr>
            <p:nvPr/>
          </p:nvSpPr>
          <p:spPr bwMode="auto">
            <a:xfrm>
              <a:off x="3087" y="3999"/>
              <a:ext cx="1189" cy="1"/>
            </a:xfrm>
            <a:custGeom>
              <a:avLst/>
              <a:gdLst>
                <a:gd name="T0" fmla="*/ 1189 w 1189"/>
                <a:gd name="T1" fmla="*/ 0 h 1"/>
                <a:gd name="T2" fmla="*/ 1158 w 1189"/>
                <a:gd name="T3" fmla="*/ 0 h 1"/>
                <a:gd name="T4" fmla="*/ 1044 w 1189"/>
                <a:gd name="T5" fmla="*/ 0 h 1"/>
                <a:gd name="T6" fmla="*/ 123 w 1189"/>
                <a:gd name="T7" fmla="*/ 0 h 1"/>
                <a:gd name="T8" fmla="*/ 0 w 1189"/>
                <a:gd name="T9" fmla="*/ 0 h 1"/>
                <a:gd name="T10" fmla="*/ 0 60000 65536"/>
                <a:gd name="T11" fmla="*/ 0 60000 65536"/>
                <a:gd name="T12" fmla="*/ 0 60000 65536"/>
                <a:gd name="T13" fmla="*/ 0 60000 65536"/>
                <a:gd name="T14" fmla="*/ 0 60000 65536"/>
                <a:gd name="T15" fmla="*/ 0 w 1189"/>
                <a:gd name="T16" fmla="*/ 0 h 1"/>
                <a:gd name="T17" fmla="*/ 1189 w 1189"/>
                <a:gd name="T18" fmla="*/ 1 h 1"/>
              </a:gdLst>
              <a:ahLst/>
              <a:cxnLst>
                <a:cxn ang="T10">
                  <a:pos x="T0" y="T1"/>
                </a:cxn>
                <a:cxn ang="T11">
                  <a:pos x="T2" y="T3"/>
                </a:cxn>
                <a:cxn ang="T12">
                  <a:pos x="T4" y="T5"/>
                </a:cxn>
                <a:cxn ang="T13">
                  <a:pos x="T6" y="T7"/>
                </a:cxn>
                <a:cxn ang="T14">
                  <a:pos x="T8" y="T9"/>
                </a:cxn>
              </a:cxnLst>
              <a:rect l="T15" t="T16" r="T17" b="T18"/>
              <a:pathLst>
                <a:path w="1189" h="1">
                  <a:moveTo>
                    <a:pt x="1189" y="0"/>
                  </a:moveTo>
                  <a:lnTo>
                    <a:pt x="1158" y="0"/>
                  </a:lnTo>
                  <a:lnTo>
                    <a:pt x="1044" y="0"/>
                  </a:lnTo>
                  <a:lnTo>
                    <a:pt x="123"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74" name="Line 50"/>
            <p:cNvSpPr>
              <a:spLocks noChangeShapeType="1"/>
            </p:cNvSpPr>
            <p:nvPr/>
          </p:nvSpPr>
          <p:spPr bwMode="auto">
            <a:xfrm flipH="1">
              <a:off x="3087" y="3848"/>
              <a:ext cx="1189"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75" name="Line 51"/>
            <p:cNvSpPr>
              <a:spLocks noChangeShapeType="1"/>
            </p:cNvSpPr>
            <p:nvPr/>
          </p:nvSpPr>
          <p:spPr bwMode="auto">
            <a:xfrm flipH="1" flipV="1">
              <a:off x="4264" y="3233"/>
              <a:ext cx="9"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76" name="Line 52"/>
            <p:cNvSpPr>
              <a:spLocks noChangeShapeType="1"/>
            </p:cNvSpPr>
            <p:nvPr/>
          </p:nvSpPr>
          <p:spPr bwMode="auto">
            <a:xfrm flipH="1">
              <a:off x="4264" y="3269"/>
              <a:ext cx="14" cy="1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77" name="Line 53"/>
            <p:cNvSpPr>
              <a:spLocks noChangeShapeType="1"/>
            </p:cNvSpPr>
            <p:nvPr/>
          </p:nvSpPr>
          <p:spPr bwMode="auto">
            <a:xfrm flipH="1" flipV="1">
              <a:off x="4264" y="3214"/>
              <a:ext cx="42"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778" name="Freeform 54"/>
            <p:cNvSpPr>
              <a:spLocks/>
            </p:cNvSpPr>
            <p:nvPr/>
          </p:nvSpPr>
          <p:spPr bwMode="auto">
            <a:xfrm>
              <a:off x="4264" y="3146"/>
              <a:ext cx="108" cy="80"/>
            </a:xfrm>
            <a:custGeom>
              <a:avLst/>
              <a:gdLst>
                <a:gd name="T0" fmla="*/ 0 w 108"/>
                <a:gd name="T1" fmla="*/ 0 h 80"/>
                <a:gd name="T2" fmla="*/ 90 w 108"/>
                <a:gd name="T3" fmla="*/ 66 h 80"/>
                <a:gd name="T4" fmla="*/ 108 w 108"/>
                <a:gd name="T5" fmla="*/ 80 h 80"/>
                <a:gd name="T6" fmla="*/ 0 60000 65536"/>
                <a:gd name="T7" fmla="*/ 0 60000 65536"/>
                <a:gd name="T8" fmla="*/ 0 60000 65536"/>
                <a:gd name="T9" fmla="*/ 0 w 108"/>
                <a:gd name="T10" fmla="*/ 0 h 80"/>
                <a:gd name="T11" fmla="*/ 108 w 108"/>
                <a:gd name="T12" fmla="*/ 80 h 80"/>
              </a:gdLst>
              <a:ahLst/>
              <a:cxnLst>
                <a:cxn ang="T6">
                  <a:pos x="T0" y="T1"/>
                </a:cxn>
                <a:cxn ang="T7">
                  <a:pos x="T2" y="T3"/>
                </a:cxn>
                <a:cxn ang="T8">
                  <a:pos x="T4" y="T5"/>
                </a:cxn>
              </a:cxnLst>
              <a:rect l="T9" t="T10" r="T11" b="T12"/>
              <a:pathLst>
                <a:path w="108" h="80">
                  <a:moveTo>
                    <a:pt x="0" y="0"/>
                  </a:moveTo>
                  <a:lnTo>
                    <a:pt x="90" y="66"/>
                  </a:lnTo>
                  <a:lnTo>
                    <a:pt x="108" y="8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79" name="Freeform 55"/>
            <p:cNvSpPr>
              <a:spLocks/>
            </p:cNvSpPr>
            <p:nvPr/>
          </p:nvSpPr>
          <p:spPr bwMode="auto">
            <a:xfrm>
              <a:off x="4306" y="3238"/>
              <a:ext cx="7" cy="28"/>
            </a:xfrm>
            <a:custGeom>
              <a:avLst/>
              <a:gdLst>
                <a:gd name="T0" fmla="*/ 3 w 7"/>
                <a:gd name="T1" fmla="*/ 28 h 28"/>
                <a:gd name="T2" fmla="*/ 5 w 7"/>
                <a:gd name="T3" fmla="*/ 26 h 28"/>
                <a:gd name="T4" fmla="*/ 7 w 7"/>
                <a:gd name="T5" fmla="*/ 21 h 28"/>
                <a:gd name="T6" fmla="*/ 7 w 7"/>
                <a:gd name="T7" fmla="*/ 19 h 28"/>
                <a:gd name="T8" fmla="*/ 7 w 7"/>
                <a:gd name="T9" fmla="*/ 14 h 28"/>
                <a:gd name="T10" fmla="*/ 7 w 7"/>
                <a:gd name="T11" fmla="*/ 10 h 28"/>
                <a:gd name="T12" fmla="*/ 5 w 7"/>
                <a:gd name="T13" fmla="*/ 7 h 28"/>
                <a:gd name="T14" fmla="*/ 3 w 7"/>
                <a:gd name="T15" fmla="*/ 2 h 28"/>
                <a:gd name="T16" fmla="*/ 0 w 7"/>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28"/>
                <a:gd name="T29" fmla="*/ 7 w 7"/>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28">
                  <a:moveTo>
                    <a:pt x="3" y="28"/>
                  </a:moveTo>
                  <a:lnTo>
                    <a:pt x="5" y="26"/>
                  </a:lnTo>
                  <a:lnTo>
                    <a:pt x="7" y="21"/>
                  </a:lnTo>
                  <a:lnTo>
                    <a:pt x="7" y="19"/>
                  </a:lnTo>
                  <a:lnTo>
                    <a:pt x="7" y="14"/>
                  </a:lnTo>
                  <a:lnTo>
                    <a:pt x="7" y="10"/>
                  </a:lnTo>
                  <a:lnTo>
                    <a:pt x="5" y="7"/>
                  </a:lnTo>
                  <a:lnTo>
                    <a:pt x="3" y="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80" name="Freeform 56"/>
            <p:cNvSpPr>
              <a:spLocks/>
            </p:cNvSpPr>
            <p:nvPr/>
          </p:nvSpPr>
          <p:spPr bwMode="auto">
            <a:xfrm>
              <a:off x="4372" y="3226"/>
              <a:ext cx="17" cy="5"/>
            </a:xfrm>
            <a:custGeom>
              <a:avLst/>
              <a:gdLst>
                <a:gd name="T0" fmla="*/ 0 w 7"/>
                <a:gd name="T1" fmla="*/ 0 h 2"/>
                <a:gd name="T2" fmla="*/ 29 w 7"/>
                <a:gd name="T3" fmla="*/ 0 h 2"/>
                <a:gd name="T4" fmla="*/ 211 w 7"/>
                <a:gd name="T5" fmla="*/ 75 h 2"/>
                <a:gd name="T6" fmla="*/ 243 w 7"/>
                <a:gd name="T7" fmla="*/ 43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0" y="0"/>
                  </a:moveTo>
                  <a:cubicBezTo>
                    <a:pt x="1" y="0"/>
                    <a:pt x="1" y="0"/>
                    <a:pt x="1" y="0"/>
                  </a:cubicBezTo>
                  <a:cubicBezTo>
                    <a:pt x="2" y="1"/>
                    <a:pt x="5" y="2"/>
                    <a:pt x="6" y="2"/>
                  </a:cubicBezTo>
                  <a:cubicBezTo>
                    <a:pt x="7" y="1"/>
                    <a:pt x="7" y="1"/>
                    <a:pt x="7" y="1"/>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81" name="Freeform 57"/>
            <p:cNvSpPr>
              <a:spLocks/>
            </p:cNvSpPr>
            <p:nvPr/>
          </p:nvSpPr>
          <p:spPr bwMode="auto">
            <a:xfrm>
              <a:off x="4273" y="3238"/>
              <a:ext cx="12" cy="28"/>
            </a:xfrm>
            <a:custGeom>
              <a:avLst/>
              <a:gdLst>
                <a:gd name="T0" fmla="*/ 70 w 5"/>
                <a:gd name="T1" fmla="*/ 355 h 12"/>
                <a:gd name="T2" fmla="*/ 98 w 5"/>
                <a:gd name="T3" fmla="*/ 331 h 12"/>
                <a:gd name="T4" fmla="*/ 70 w 5"/>
                <a:gd name="T5" fmla="*/ 28 h 12"/>
                <a:gd name="T6" fmla="*/ 0 w 5"/>
                <a:gd name="T7" fmla="*/ 0 h 12"/>
                <a:gd name="T8" fmla="*/ 0 60000 65536"/>
                <a:gd name="T9" fmla="*/ 0 60000 65536"/>
                <a:gd name="T10" fmla="*/ 0 60000 65536"/>
                <a:gd name="T11" fmla="*/ 0 60000 65536"/>
                <a:gd name="T12" fmla="*/ 0 w 5"/>
                <a:gd name="T13" fmla="*/ 0 h 12"/>
                <a:gd name="T14" fmla="*/ 5 w 5"/>
                <a:gd name="T15" fmla="*/ 12 h 12"/>
              </a:gdLst>
              <a:ahLst/>
              <a:cxnLst>
                <a:cxn ang="T8">
                  <a:pos x="T0" y="T1"/>
                </a:cxn>
                <a:cxn ang="T9">
                  <a:pos x="T2" y="T3"/>
                </a:cxn>
                <a:cxn ang="T10">
                  <a:pos x="T4" y="T5"/>
                </a:cxn>
                <a:cxn ang="T11">
                  <a:pos x="T6" y="T7"/>
                </a:cxn>
              </a:cxnLst>
              <a:rect l="T12" t="T13" r="T14" b="T15"/>
              <a:pathLst>
                <a:path w="5" h="12">
                  <a:moveTo>
                    <a:pt x="2" y="12"/>
                  </a:moveTo>
                  <a:cubicBezTo>
                    <a:pt x="3" y="11"/>
                    <a:pt x="3" y="11"/>
                    <a:pt x="3" y="11"/>
                  </a:cubicBezTo>
                  <a:cubicBezTo>
                    <a:pt x="5" y="8"/>
                    <a:pt x="5" y="4"/>
                    <a:pt x="2"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82" name="Freeform 58"/>
            <p:cNvSpPr>
              <a:spLocks/>
            </p:cNvSpPr>
            <p:nvPr/>
          </p:nvSpPr>
          <p:spPr bwMode="auto">
            <a:xfrm>
              <a:off x="3678" y="3746"/>
              <a:ext cx="404" cy="12"/>
            </a:xfrm>
            <a:custGeom>
              <a:avLst/>
              <a:gdLst>
                <a:gd name="T0" fmla="*/ 404 w 404"/>
                <a:gd name="T1" fmla="*/ 12 h 12"/>
                <a:gd name="T2" fmla="*/ 354 w 404"/>
                <a:gd name="T3" fmla="*/ 7 h 12"/>
                <a:gd name="T4" fmla="*/ 316 w 404"/>
                <a:gd name="T5" fmla="*/ 5 h 12"/>
                <a:gd name="T6" fmla="*/ 227 w 404"/>
                <a:gd name="T7" fmla="*/ 0 h 12"/>
                <a:gd name="T8" fmla="*/ 156 w 404"/>
                <a:gd name="T9" fmla="*/ 0 h 12"/>
                <a:gd name="T10" fmla="*/ 68 w 404"/>
                <a:gd name="T11" fmla="*/ 5 h 12"/>
                <a:gd name="T12" fmla="*/ 0 w 404"/>
                <a:gd name="T13" fmla="*/ 12 h 12"/>
                <a:gd name="T14" fmla="*/ 0 60000 65536"/>
                <a:gd name="T15" fmla="*/ 0 60000 65536"/>
                <a:gd name="T16" fmla="*/ 0 60000 65536"/>
                <a:gd name="T17" fmla="*/ 0 60000 65536"/>
                <a:gd name="T18" fmla="*/ 0 60000 65536"/>
                <a:gd name="T19" fmla="*/ 0 60000 65536"/>
                <a:gd name="T20" fmla="*/ 0 60000 65536"/>
                <a:gd name="T21" fmla="*/ 0 w 404"/>
                <a:gd name="T22" fmla="*/ 0 h 12"/>
                <a:gd name="T23" fmla="*/ 404 w 404"/>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4" h="12">
                  <a:moveTo>
                    <a:pt x="404" y="12"/>
                  </a:moveTo>
                  <a:lnTo>
                    <a:pt x="354" y="7"/>
                  </a:lnTo>
                  <a:lnTo>
                    <a:pt x="316" y="5"/>
                  </a:lnTo>
                  <a:lnTo>
                    <a:pt x="227" y="0"/>
                  </a:lnTo>
                  <a:lnTo>
                    <a:pt x="156" y="0"/>
                  </a:lnTo>
                  <a:lnTo>
                    <a:pt x="68" y="5"/>
                  </a:lnTo>
                  <a:lnTo>
                    <a:pt x="0" y="1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83" name="Freeform 59"/>
            <p:cNvSpPr>
              <a:spLocks/>
            </p:cNvSpPr>
            <p:nvPr/>
          </p:nvSpPr>
          <p:spPr bwMode="auto">
            <a:xfrm>
              <a:off x="4075" y="3557"/>
              <a:ext cx="12" cy="201"/>
            </a:xfrm>
            <a:custGeom>
              <a:avLst/>
              <a:gdLst>
                <a:gd name="T0" fmla="*/ 7 w 12"/>
                <a:gd name="T1" fmla="*/ 201 h 201"/>
                <a:gd name="T2" fmla="*/ 2 w 12"/>
                <a:gd name="T3" fmla="*/ 177 h 201"/>
                <a:gd name="T4" fmla="*/ 0 w 12"/>
                <a:gd name="T5" fmla="*/ 161 h 201"/>
                <a:gd name="T6" fmla="*/ 2 w 12"/>
                <a:gd name="T7" fmla="*/ 132 h 201"/>
                <a:gd name="T8" fmla="*/ 7 w 12"/>
                <a:gd name="T9" fmla="*/ 104 h 201"/>
                <a:gd name="T10" fmla="*/ 12 w 12"/>
                <a:gd name="T11" fmla="*/ 80 h 201"/>
                <a:gd name="T12" fmla="*/ 12 w 12"/>
                <a:gd name="T13" fmla="*/ 59 h 201"/>
                <a:gd name="T14" fmla="*/ 12 w 12"/>
                <a:gd name="T15" fmla="*/ 43 h 201"/>
                <a:gd name="T16" fmla="*/ 9 w 12"/>
                <a:gd name="T17" fmla="*/ 26 h 201"/>
                <a:gd name="T18" fmla="*/ 7 w 12"/>
                <a:gd name="T19" fmla="*/ 0 h 2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201"/>
                <a:gd name="T32" fmla="*/ 12 w 12"/>
                <a:gd name="T33" fmla="*/ 201 h 20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201">
                  <a:moveTo>
                    <a:pt x="7" y="201"/>
                  </a:moveTo>
                  <a:lnTo>
                    <a:pt x="2" y="177"/>
                  </a:lnTo>
                  <a:lnTo>
                    <a:pt x="0" y="161"/>
                  </a:lnTo>
                  <a:lnTo>
                    <a:pt x="2" y="132"/>
                  </a:lnTo>
                  <a:lnTo>
                    <a:pt x="7" y="104"/>
                  </a:lnTo>
                  <a:lnTo>
                    <a:pt x="12" y="80"/>
                  </a:lnTo>
                  <a:lnTo>
                    <a:pt x="12" y="59"/>
                  </a:lnTo>
                  <a:lnTo>
                    <a:pt x="12" y="43"/>
                  </a:lnTo>
                  <a:lnTo>
                    <a:pt x="9" y="26"/>
                  </a:lnTo>
                  <a:lnTo>
                    <a:pt x="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84" name="Freeform 60"/>
            <p:cNvSpPr>
              <a:spLocks/>
            </p:cNvSpPr>
            <p:nvPr/>
          </p:nvSpPr>
          <p:spPr bwMode="auto">
            <a:xfrm>
              <a:off x="4082" y="3640"/>
              <a:ext cx="66" cy="118"/>
            </a:xfrm>
            <a:custGeom>
              <a:avLst/>
              <a:gdLst>
                <a:gd name="T0" fmla="*/ 0 w 66"/>
                <a:gd name="T1" fmla="*/ 118 h 118"/>
                <a:gd name="T2" fmla="*/ 0 w 66"/>
                <a:gd name="T3" fmla="*/ 115 h 118"/>
                <a:gd name="T4" fmla="*/ 0 w 66"/>
                <a:gd name="T5" fmla="*/ 115 h 118"/>
                <a:gd name="T6" fmla="*/ 7 w 66"/>
                <a:gd name="T7" fmla="*/ 92 h 118"/>
                <a:gd name="T8" fmla="*/ 16 w 66"/>
                <a:gd name="T9" fmla="*/ 78 h 118"/>
                <a:gd name="T10" fmla="*/ 28 w 66"/>
                <a:gd name="T11" fmla="*/ 61 h 118"/>
                <a:gd name="T12" fmla="*/ 42 w 66"/>
                <a:gd name="T13" fmla="*/ 49 h 118"/>
                <a:gd name="T14" fmla="*/ 52 w 66"/>
                <a:gd name="T15" fmla="*/ 37 h 118"/>
                <a:gd name="T16" fmla="*/ 61 w 66"/>
                <a:gd name="T17" fmla="*/ 26 h 118"/>
                <a:gd name="T18" fmla="*/ 64 w 66"/>
                <a:gd name="T19" fmla="*/ 19 h 118"/>
                <a:gd name="T20" fmla="*/ 66 w 66"/>
                <a:gd name="T21" fmla="*/ 11 h 118"/>
                <a:gd name="T22" fmla="*/ 66 w 66"/>
                <a:gd name="T23" fmla="*/ 0 h 11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6"/>
                <a:gd name="T37" fmla="*/ 0 h 118"/>
                <a:gd name="T38" fmla="*/ 66 w 66"/>
                <a:gd name="T39" fmla="*/ 118 h 11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6" h="118">
                  <a:moveTo>
                    <a:pt x="0" y="118"/>
                  </a:moveTo>
                  <a:lnTo>
                    <a:pt x="0" y="115"/>
                  </a:lnTo>
                  <a:lnTo>
                    <a:pt x="7" y="92"/>
                  </a:lnTo>
                  <a:lnTo>
                    <a:pt x="16" y="78"/>
                  </a:lnTo>
                  <a:lnTo>
                    <a:pt x="28" y="61"/>
                  </a:lnTo>
                  <a:lnTo>
                    <a:pt x="42" y="49"/>
                  </a:lnTo>
                  <a:lnTo>
                    <a:pt x="52" y="37"/>
                  </a:lnTo>
                  <a:lnTo>
                    <a:pt x="61" y="26"/>
                  </a:lnTo>
                  <a:lnTo>
                    <a:pt x="64" y="19"/>
                  </a:lnTo>
                  <a:lnTo>
                    <a:pt x="66" y="11"/>
                  </a:lnTo>
                  <a:lnTo>
                    <a:pt x="6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85" name="Freeform 61"/>
            <p:cNvSpPr>
              <a:spLocks/>
            </p:cNvSpPr>
            <p:nvPr/>
          </p:nvSpPr>
          <p:spPr bwMode="auto">
            <a:xfrm>
              <a:off x="4143" y="3439"/>
              <a:ext cx="12" cy="201"/>
            </a:xfrm>
            <a:custGeom>
              <a:avLst/>
              <a:gdLst>
                <a:gd name="T0" fmla="*/ 5 w 12"/>
                <a:gd name="T1" fmla="*/ 0 h 201"/>
                <a:gd name="T2" fmla="*/ 0 w 12"/>
                <a:gd name="T3" fmla="*/ 31 h 201"/>
                <a:gd name="T4" fmla="*/ 0 w 12"/>
                <a:gd name="T5" fmla="*/ 52 h 201"/>
                <a:gd name="T6" fmla="*/ 3 w 12"/>
                <a:gd name="T7" fmla="*/ 73 h 201"/>
                <a:gd name="T8" fmla="*/ 7 w 12"/>
                <a:gd name="T9" fmla="*/ 94 h 201"/>
                <a:gd name="T10" fmla="*/ 12 w 12"/>
                <a:gd name="T11" fmla="*/ 111 h 201"/>
                <a:gd name="T12" fmla="*/ 12 w 12"/>
                <a:gd name="T13" fmla="*/ 130 h 201"/>
                <a:gd name="T14" fmla="*/ 12 w 12"/>
                <a:gd name="T15" fmla="*/ 149 h 201"/>
                <a:gd name="T16" fmla="*/ 10 w 12"/>
                <a:gd name="T17" fmla="*/ 170 h 201"/>
                <a:gd name="T18" fmla="*/ 5 w 12"/>
                <a:gd name="T19" fmla="*/ 201 h 2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201"/>
                <a:gd name="T32" fmla="*/ 12 w 12"/>
                <a:gd name="T33" fmla="*/ 201 h 20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201">
                  <a:moveTo>
                    <a:pt x="5" y="0"/>
                  </a:moveTo>
                  <a:lnTo>
                    <a:pt x="0" y="31"/>
                  </a:lnTo>
                  <a:lnTo>
                    <a:pt x="0" y="52"/>
                  </a:lnTo>
                  <a:lnTo>
                    <a:pt x="3" y="73"/>
                  </a:lnTo>
                  <a:lnTo>
                    <a:pt x="7" y="94"/>
                  </a:lnTo>
                  <a:lnTo>
                    <a:pt x="12" y="111"/>
                  </a:lnTo>
                  <a:lnTo>
                    <a:pt x="12" y="130"/>
                  </a:lnTo>
                  <a:lnTo>
                    <a:pt x="12" y="149"/>
                  </a:lnTo>
                  <a:lnTo>
                    <a:pt x="10" y="170"/>
                  </a:lnTo>
                  <a:lnTo>
                    <a:pt x="5" y="20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86" name="Freeform 62"/>
            <p:cNvSpPr>
              <a:spLocks/>
            </p:cNvSpPr>
            <p:nvPr/>
          </p:nvSpPr>
          <p:spPr bwMode="auto">
            <a:xfrm>
              <a:off x="4082" y="3439"/>
              <a:ext cx="66" cy="118"/>
            </a:xfrm>
            <a:custGeom>
              <a:avLst/>
              <a:gdLst>
                <a:gd name="T0" fmla="*/ 66 w 66"/>
                <a:gd name="T1" fmla="*/ 0 h 118"/>
                <a:gd name="T2" fmla="*/ 57 w 66"/>
                <a:gd name="T3" fmla="*/ 12 h 118"/>
                <a:gd name="T4" fmla="*/ 49 w 66"/>
                <a:gd name="T5" fmla="*/ 21 h 118"/>
                <a:gd name="T6" fmla="*/ 23 w 66"/>
                <a:gd name="T7" fmla="*/ 59 h 118"/>
                <a:gd name="T8" fmla="*/ 7 w 66"/>
                <a:gd name="T9" fmla="*/ 90 h 118"/>
                <a:gd name="T10" fmla="*/ 2 w 66"/>
                <a:gd name="T11" fmla="*/ 104 h 118"/>
                <a:gd name="T12" fmla="*/ 0 w 66"/>
                <a:gd name="T13" fmla="*/ 118 h 118"/>
                <a:gd name="T14" fmla="*/ 0 60000 65536"/>
                <a:gd name="T15" fmla="*/ 0 60000 65536"/>
                <a:gd name="T16" fmla="*/ 0 60000 65536"/>
                <a:gd name="T17" fmla="*/ 0 60000 65536"/>
                <a:gd name="T18" fmla="*/ 0 60000 65536"/>
                <a:gd name="T19" fmla="*/ 0 60000 65536"/>
                <a:gd name="T20" fmla="*/ 0 60000 65536"/>
                <a:gd name="T21" fmla="*/ 0 w 66"/>
                <a:gd name="T22" fmla="*/ 0 h 118"/>
                <a:gd name="T23" fmla="*/ 66 w 66"/>
                <a:gd name="T24" fmla="*/ 118 h 1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118">
                  <a:moveTo>
                    <a:pt x="66" y="0"/>
                  </a:moveTo>
                  <a:lnTo>
                    <a:pt x="57" y="12"/>
                  </a:lnTo>
                  <a:lnTo>
                    <a:pt x="49" y="21"/>
                  </a:lnTo>
                  <a:lnTo>
                    <a:pt x="23" y="59"/>
                  </a:lnTo>
                  <a:lnTo>
                    <a:pt x="7" y="90"/>
                  </a:lnTo>
                  <a:lnTo>
                    <a:pt x="2" y="104"/>
                  </a:lnTo>
                  <a:lnTo>
                    <a:pt x="0" y="11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87" name="Freeform 63"/>
            <p:cNvSpPr>
              <a:spLocks/>
            </p:cNvSpPr>
            <p:nvPr/>
          </p:nvSpPr>
          <p:spPr bwMode="auto">
            <a:xfrm>
              <a:off x="3673" y="3512"/>
              <a:ext cx="36" cy="246"/>
            </a:xfrm>
            <a:custGeom>
              <a:avLst/>
              <a:gdLst>
                <a:gd name="T0" fmla="*/ 5 w 36"/>
                <a:gd name="T1" fmla="*/ 246 h 246"/>
                <a:gd name="T2" fmla="*/ 10 w 36"/>
                <a:gd name="T3" fmla="*/ 217 h 246"/>
                <a:gd name="T4" fmla="*/ 10 w 36"/>
                <a:gd name="T5" fmla="*/ 196 h 246"/>
                <a:gd name="T6" fmla="*/ 7 w 36"/>
                <a:gd name="T7" fmla="*/ 170 h 246"/>
                <a:gd name="T8" fmla="*/ 5 w 36"/>
                <a:gd name="T9" fmla="*/ 149 h 246"/>
                <a:gd name="T10" fmla="*/ 3 w 36"/>
                <a:gd name="T11" fmla="*/ 109 h 246"/>
                <a:gd name="T12" fmla="*/ 0 w 36"/>
                <a:gd name="T13" fmla="*/ 78 h 246"/>
                <a:gd name="T14" fmla="*/ 0 w 36"/>
                <a:gd name="T15" fmla="*/ 59 h 246"/>
                <a:gd name="T16" fmla="*/ 3 w 36"/>
                <a:gd name="T17" fmla="*/ 52 h 246"/>
                <a:gd name="T18" fmla="*/ 5 w 36"/>
                <a:gd name="T19" fmla="*/ 45 h 246"/>
                <a:gd name="T20" fmla="*/ 19 w 36"/>
                <a:gd name="T21" fmla="*/ 24 h 246"/>
                <a:gd name="T22" fmla="*/ 21 w 36"/>
                <a:gd name="T23" fmla="*/ 19 h 246"/>
                <a:gd name="T24" fmla="*/ 36 w 36"/>
                <a:gd name="T25" fmla="*/ 0 h 2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6"/>
                <a:gd name="T40" fmla="*/ 0 h 246"/>
                <a:gd name="T41" fmla="*/ 36 w 36"/>
                <a:gd name="T42" fmla="*/ 246 h 2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6" h="246">
                  <a:moveTo>
                    <a:pt x="5" y="246"/>
                  </a:moveTo>
                  <a:lnTo>
                    <a:pt x="10" y="217"/>
                  </a:lnTo>
                  <a:lnTo>
                    <a:pt x="10" y="196"/>
                  </a:lnTo>
                  <a:lnTo>
                    <a:pt x="7" y="170"/>
                  </a:lnTo>
                  <a:lnTo>
                    <a:pt x="5" y="149"/>
                  </a:lnTo>
                  <a:lnTo>
                    <a:pt x="3" y="109"/>
                  </a:lnTo>
                  <a:lnTo>
                    <a:pt x="0" y="78"/>
                  </a:lnTo>
                  <a:lnTo>
                    <a:pt x="0" y="59"/>
                  </a:lnTo>
                  <a:lnTo>
                    <a:pt x="3" y="52"/>
                  </a:lnTo>
                  <a:lnTo>
                    <a:pt x="5" y="45"/>
                  </a:lnTo>
                  <a:lnTo>
                    <a:pt x="19" y="24"/>
                  </a:lnTo>
                  <a:lnTo>
                    <a:pt x="21" y="19"/>
                  </a:lnTo>
                  <a:lnTo>
                    <a:pt x="3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88" name="Freeform 64"/>
            <p:cNvSpPr>
              <a:spLocks/>
            </p:cNvSpPr>
            <p:nvPr/>
          </p:nvSpPr>
          <p:spPr bwMode="auto">
            <a:xfrm>
              <a:off x="3744" y="3434"/>
              <a:ext cx="163" cy="12"/>
            </a:xfrm>
            <a:custGeom>
              <a:avLst/>
              <a:gdLst>
                <a:gd name="T0" fmla="*/ 0 w 163"/>
                <a:gd name="T1" fmla="*/ 12 h 12"/>
                <a:gd name="T2" fmla="*/ 17 w 163"/>
                <a:gd name="T3" fmla="*/ 5 h 12"/>
                <a:gd name="T4" fmla="*/ 33 w 163"/>
                <a:gd name="T5" fmla="*/ 0 h 12"/>
                <a:gd name="T6" fmla="*/ 50 w 163"/>
                <a:gd name="T7" fmla="*/ 0 h 12"/>
                <a:gd name="T8" fmla="*/ 64 w 163"/>
                <a:gd name="T9" fmla="*/ 3 h 12"/>
                <a:gd name="T10" fmla="*/ 80 w 163"/>
                <a:gd name="T11" fmla="*/ 5 h 12"/>
                <a:gd name="T12" fmla="*/ 99 w 163"/>
                <a:gd name="T13" fmla="*/ 10 h 12"/>
                <a:gd name="T14" fmla="*/ 118 w 163"/>
                <a:gd name="T15" fmla="*/ 12 h 12"/>
                <a:gd name="T16" fmla="*/ 144 w 163"/>
                <a:gd name="T17" fmla="*/ 10 h 12"/>
                <a:gd name="T18" fmla="*/ 163 w 163"/>
                <a:gd name="T19" fmla="*/ 5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63"/>
                <a:gd name="T31" fmla="*/ 0 h 12"/>
                <a:gd name="T32" fmla="*/ 163 w 163"/>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63" h="12">
                  <a:moveTo>
                    <a:pt x="0" y="12"/>
                  </a:moveTo>
                  <a:lnTo>
                    <a:pt x="17" y="5"/>
                  </a:lnTo>
                  <a:lnTo>
                    <a:pt x="33" y="0"/>
                  </a:lnTo>
                  <a:lnTo>
                    <a:pt x="50" y="0"/>
                  </a:lnTo>
                  <a:lnTo>
                    <a:pt x="64" y="3"/>
                  </a:lnTo>
                  <a:lnTo>
                    <a:pt x="80" y="5"/>
                  </a:lnTo>
                  <a:lnTo>
                    <a:pt x="99" y="10"/>
                  </a:lnTo>
                  <a:lnTo>
                    <a:pt x="118" y="12"/>
                  </a:lnTo>
                  <a:lnTo>
                    <a:pt x="144" y="10"/>
                  </a:lnTo>
                  <a:lnTo>
                    <a:pt x="163" y="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89" name="Freeform 65"/>
            <p:cNvSpPr>
              <a:spLocks/>
            </p:cNvSpPr>
            <p:nvPr/>
          </p:nvSpPr>
          <p:spPr bwMode="auto">
            <a:xfrm>
              <a:off x="4025" y="3437"/>
              <a:ext cx="123" cy="7"/>
            </a:xfrm>
            <a:custGeom>
              <a:avLst/>
              <a:gdLst>
                <a:gd name="T0" fmla="*/ 0 w 123"/>
                <a:gd name="T1" fmla="*/ 0 h 7"/>
                <a:gd name="T2" fmla="*/ 21 w 123"/>
                <a:gd name="T3" fmla="*/ 0 h 7"/>
                <a:gd name="T4" fmla="*/ 43 w 123"/>
                <a:gd name="T5" fmla="*/ 2 h 7"/>
                <a:gd name="T6" fmla="*/ 57 w 123"/>
                <a:gd name="T7" fmla="*/ 4 h 7"/>
                <a:gd name="T8" fmla="*/ 73 w 123"/>
                <a:gd name="T9" fmla="*/ 7 h 7"/>
                <a:gd name="T10" fmla="*/ 102 w 123"/>
                <a:gd name="T11" fmla="*/ 4 h 7"/>
                <a:gd name="T12" fmla="*/ 123 w 123"/>
                <a:gd name="T13" fmla="*/ 2 h 7"/>
                <a:gd name="T14" fmla="*/ 0 60000 65536"/>
                <a:gd name="T15" fmla="*/ 0 60000 65536"/>
                <a:gd name="T16" fmla="*/ 0 60000 65536"/>
                <a:gd name="T17" fmla="*/ 0 60000 65536"/>
                <a:gd name="T18" fmla="*/ 0 60000 65536"/>
                <a:gd name="T19" fmla="*/ 0 60000 65536"/>
                <a:gd name="T20" fmla="*/ 0 60000 65536"/>
                <a:gd name="T21" fmla="*/ 0 w 123"/>
                <a:gd name="T22" fmla="*/ 0 h 7"/>
                <a:gd name="T23" fmla="*/ 123 w 12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7">
                  <a:moveTo>
                    <a:pt x="0" y="0"/>
                  </a:moveTo>
                  <a:lnTo>
                    <a:pt x="21" y="0"/>
                  </a:lnTo>
                  <a:lnTo>
                    <a:pt x="43" y="2"/>
                  </a:lnTo>
                  <a:lnTo>
                    <a:pt x="57" y="4"/>
                  </a:lnTo>
                  <a:lnTo>
                    <a:pt x="73" y="7"/>
                  </a:lnTo>
                  <a:lnTo>
                    <a:pt x="102" y="4"/>
                  </a:lnTo>
                  <a:lnTo>
                    <a:pt x="123"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90" name="Freeform 66"/>
            <p:cNvSpPr>
              <a:spLocks/>
            </p:cNvSpPr>
            <p:nvPr/>
          </p:nvSpPr>
          <p:spPr bwMode="auto">
            <a:xfrm>
              <a:off x="3678" y="3439"/>
              <a:ext cx="229" cy="120"/>
            </a:xfrm>
            <a:custGeom>
              <a:avLst/>
              <a:gdLst>
                <a:gd name="T0" fmla="*/ 229 w 229"/>
                <a:gd name="T1" fmla="*/ 0 h 120"/>
                <a:gd name="T2" fmla="*/ 215 w 229"/>
                <a:gd name="T3" fmla="*/ 14 h 120"/>
                <a:gd name="T4" fmla="*/ 208 w 229"/>
                <a:gd name="T5" fmla="*/ 26 h 120"/>
                <a:gd name="T6" fmla="*/ 203 w 229"/>
                <a:gd name="T7" fmla="*/ 40 h 120"/>
                <a:gd name="T8" fmla="*/ 198 w 229"/>
                <a:gd name="T9" fmla="*/ 57 h 120"/>
                <a:gd name="T10" fmla="*/ 194 w 229"/>
                <a:gd name="T11" fmla="*/ 68 h 120"/>
                <a:gd name="T12" fmla="*/ 189 w 229"/>
                <a:gd name="T13" fmla="*/ 78 h 120"/>
                <a:gd name="T14" fmla="*/ 175 w 229"/>
                <a:gd name="T15" fmla="*/ 101 h 120"/>
                <a:gd name="T16" fmla="*/ 161 w 229"/>
                <a:gd name="T17" fmla="*/ 118 h 120"/>
                <a:gd name="T18" fmla="*/ 137 w 229"/>
                <a:gd name="T19" fmla="*/ 111 h 120"/>
                <a:gd name="T20" fmla="*/ 118 w 229"/>
                <a:gd name="T21" fmla="*/ 111 h 120"/>
                <a:gd name="T22" fmla="*/ 99 w 229"/>
                <a:gd name="T23" fmla="*/ 113 h 120"/>
                <a:gd name="T24" fmla="*/ 80 w 229"/>
                <a:gd name="T25" fmla="*/ 118 h 120"/>
                <a:gd name="T26" fmla="*/ 64 w 229"/>
                <a:gd name="T27" fmla="*/ 120 h 120"/>
                <a:gd name="T28" fmla="*/ 50 w 229"/>
                <a:gd name="T29" fmla="*/ 120 h 120"/>
                <a:gd name="T30" fmla="*/ 21 w 229"/>
                <a:gd name="T31" fmla="*/ 120 h 120"/>
                <a:gd name="T32" fmla="*/ 0 w 229"/>
                <a:gd name="T33" fmla="*/ 118 h 12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9"/>
                <a:gd name="T52" fmla="*/ 0 h 120"/>
                <a:gd name="T53" fmla="*/ 229 w 229"/>
                <a:gd name="T54" fmla="*/ 120 h 12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9" h="120">
                  <a:moveTo>
                    <a:pt x="229" y="0"/>
                  </a:moveTo>
                  <a:lnTo>
                    <a:pt x="215" y="14"/>
                  </a:lnTo>
                  <a:lnTo>
                    <a:pt x="208" y="26"/>
                  </a:lnTo>
                  <a:lnTo>
                    <a:pt x="203" y="40"/>
                  </a:lnTo>
                  <a:lnTo>
                    <a:pt x="198" y="57"/>
                  </a:lnTo>
                  <a:lnTo>
                    <a:pt x="194" y="68"/>
                  </a:lnTo>
                  <a:lnTo>
                    <a:pt x="189" y="78"/>
                  </a:lnTo>
                  <a:lnTo>
                    <a:pt x="175" y="101"/>
                  </a:lnTo>
                  <a:lnTo>
                    <a:pt x="161" y="118"/>
                  </a:lnTo>
                  <a:lnTo>
                    <a:pt x="137" y="111"/>
                  </a:lnTo>
                  <a:lnTo>
                    <a:pt x="118" y="111"/>
                  </a:lnTo>
                  <a:lnTo>
                    <a:pt x="99" y="113"/>
                  </a:lnTo>
                  <a:lnTo>
                    <a:pt x="80" y="118"/>
                  </a:lnTo>
                  <a:lnTo>
                    <a:pt x="64" y="120"/>
                  </a:lnTo>
                  <a:lnTo>
                    <a:pt x="50" y="120"/>
                  </a:lnTo>
                  <a:lnTo>
                    <a:pt x="21" y="120"/>
                  </a:lnTo>
                  <a:lnTo>
                    <a:pt x="0" y="11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91" name="Freeform 67"/>
            <p:cNvSpPr>
              <a:spLocks/>
            </p:cNvSpPr>
            <p:nvPr/>
          </p:nvSpPr>
          <p:spPr bwMode="auto">
            <a:xfrm>
              <a:off x="3940" y="3548"/>
              <a:ext cx="142" cy="16"/>
            </a:xfrm>
            <a:custGeom>
              <a:avLst/>
              <a:gdLst>
                <a:gd name="T0" fmla="*/ 142 w 142"/>
                <a:gd name="T1" fmla="*/ 9 h 16"/>
                <a:gd name="T2" fmla="*/ 139 w 142"/>
                <a:gd name="T3" fmla="*/ 7 h 16"/>
                <a:gd name="T4" fmla="*/ 139 w 142"/>
                <a:gd name="T5" fmla="*/ 7 h 16"/>
                <a:gd name="T6" fmla="*/ 121 w 142"/>
                <a:gd name="T7" fmla="*/ 2 h 16"/>
                <a:gd name="T8" fmla="*/ 104 w 142"/>
                <a:gd name="T9" fmla="*/ 0 h 16"/>
                <a:gd name="T10" fmla="*/ 85 w 142"/>
                <a:gd name="T11" fmla="*/ 2 h 16"/>
                <a:gd name="T12" fmla="*/ 66 w 142"/>
                <a:gd name="T13" fmla="*/ 9 h 16"/>
                <a:gd name="T14" fmla="*/ 52 w 142"/>
                <a:gd name="T15" fmla="*/ 14 h 16"/>
                <a:gd name="T16" fmla="*/ 38 w 142"/>
                <a:gd name="T17" fmla="*/ 16 h 16"/>
                <a:gd name="T18" fmla="*/ 17 w 142"/>
                <a:gd name="T19" fmla="*/ 14 h 16"/>
                <a:gd name="T20" fmla="*/ 0 w 142"/>
                <a:gd name="T21" fmla="*/ 9 h 1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2"/>
                <a:gd name="T34" fmla="*/ 0 h 16"/>
                <a:gd name="T35" fmla="*/ 142 w 142"/>
                <a:gd name="T36" fmla="*/ 16 h 1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2" h="16">
                  <a:moveTo>
                    <a:pt x="142" y="9"/>
                  </a:moveTo>
                  <a:lnTo>
                    <a:pt x="139" y="7"/>
                  </a:lnTo>
                  <a:lnTo>
                    <a:pt x="121" y="2"/>
                  </a:lnTo>
                  <a:lnTo>
                    <a:pt x="104" y="0"/>
                  </a:lnTo>
                  <a:lnTo>
                    <a:pt x="85" y="2"/>
                  </a:lnTo>
                  <a:lnTo>
                    <a:pt x="66" y="9"/>
                  </a:lnTo>
                  <a:lnTo>
                    <a:pt x="52" y="14"/>
                  </a:lnTo>
                  <a:lnTo>
                    <a:pt x="38" y="16"/>
                  </a:lnTo>
                  <a:lnTo>
                    <a:pt x="17" y="14"/>
                  </a:lnTo>
                  <a:lnTo>
                    <a:pt x="0" y="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92" name="Freeform 68"/>
            <p:cNvSpPr>
              <a:spLocks/>
            </p:cNvSpPr>
            <p:nvPr/>
          </p:nvSpPr>
          <p:spPr bwMode="auto">
            <a:xfrm>
              <a:off x="3839" y="3439"/>
              <a:ext cx="101" cy="168"/>
            </a:xfrm>
            <a:custGeom>
              <a:avLst/>
              <a:gdLst>
                <a:gd name="T0" fmla="*/ 68 w 101"/>
                <a:gd name="T1" fmla="*/ 0 h 168"/>
                <a:gd name="T2" fmla="*/ 68 w 101"/>
                <a:gd name="T3" fmla="*/ 12 h 168"/>
                <a:gd name="T4" fmla="*/ 70 w 101"/>
                <a:gd name="T5" fmla="*/ 19 h 168"/>
                <a:gd name="T6" fmla="*/ 68 w 101"/>
                <a:gd name="T7" fmla="*/ 35 h 168"/>
                <a:gd name="T8" fmla="*/ 68 w 101"/>
                <a:gd name="T9" fmla="*/ 49 h 168"/>
                <a:gd name="T10" fmla="*/ 59 w 101"/>
                <a:gd name="T11" fmla="*/ 57 h 168"/>
                <a:gd name="T12" fmla="*/ 54 w 101"/>
                <a:gd name="T13" fmla="*/ 64 h 168"/>
                <a:gd name="T14" fmla="*/ 49 w 101"/>
                <a:gd name="T15" fmla="*/ 78 h 168"/>
                <a:gd name="T16" fmla="*/ 47 w 101"/>
                <a:gd name="T17" fmla="*/ 90 h 168"/>
                <a:gd name="T18" fmla="*/ 40 w 101"/>
                <a:gd name="T19" fmla="*/ 109 h 168"/>
                <a:gd name="T20" fmla="*/ 33 w 101"/>
                <a:gd name="T21" fmla="*/ 120 h 168"/>
                <a:gd name="T22" fmla="*/ 16 w 101"/>
                <a:gd name="T23" fmla="*/ 146 h 168"/>
                <a:gd name="T24" fmla="*/ 0 w 101"/>
                <a:gd name="T25" fmla="*/ 165 h 168"/>
                <a:gd name="T26" fmla="*/ 18 w 101"/>
                <a:gd name="T27" fmla="*/ 168 h 168"/>
                <a:gd name="T28" fmla="*/ 35 w 101"/>
                <a:gd name="T29" fmla="*/ 168 h 168"/>
                <a:gd name="T30" fmla="*/ 61 w 101"/>
                <a:gd name="T31" fmla="*/ 168 h 168"/>
                <a:gd name="T32" fmla="*/ 82 w 101"/>
                <a:gd name="T33" fmla="*/ 168 h 168"/>
                <a:gd name="T34" fmla="*/ 92 w 101"/>
                <a:gd name="T35" fmla="*/ 168 h 168"/>
                <a:gd name="T36" fmla="*/ 101 w 101"/>
                <a:gd name="T37" fmla="*/ 165 h 1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1"/>
                <a:gd name="T58" fmla="*/ 0 h 168"/>
                <a:gd name="T59" fmla="*/ 101 w 101"/>
                <a:gd name="T60" fmla="*/ 168 h 1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1" h="168">
                  <a:moveTo>
                    <a:pt x="68" y="0"/>
                  </a:moveTo>
                  <a:lnTo>
                    <a:pt x="68" y="12"/>
                  </a:lnTo>
                  <a:lnTo>
                    <a:pt x="70" y="19"/>
                  </a:lnTo>
                  <a:lnTo>
                    <a:pt x="68" y="35"/>
                  </a:lnTo>
                  <a:lnTo>
                    <a:pt x="68" y="49"/>
                  </a:lnTo>
                  <a:lnTo>
                    <a:pt x="59" y="57"/>
                  </a:lnTo>
                  <a:lnTo>
                    <a:pt x="54" y="64"/>
                  </a:lnTo>
                  <a:lnTo>
                    <a:pt x="49" y="78"/>
                  </a:lnTo>
                  <a:lnTo>
                    <a:pt x="47" y="90"/>
                  </a:lnTo>
                  <a:lnTo>
                    <a:pt x="40" y="109"/>
                  </a:lnTo>
                  <a:lnTo>
                    <a:pt x="33" y="120"/>
                  </a:lnTo>
                  <a:lnTo>
                    <a:pt x="16" y="146"/>
                  </a:lnTo>
                  <a:lnTo>
                    <a:pt x="0" y="165"/>
                  </a:lnTo>
                  <a:lnTo>
                    <a:pt x="18" y="168"/>
                  </a:lnTo>
                  <a:lnTo>
                    <a:pt x="35" y="168"/>
                  </a:lnTo>
                  <a:lnTo>
                    <a:pt x="61" y="168"/>
                  </a:lnTo>
                  <a:lnTo>
                    <a:pt x="82" y="168"/>
                  </a:lnTo>
                  <a:lnTo>
                    <a:pt x="92" y="168"/>
                  </a:lnTo>
                  <a:lnTo>
                    <a:pt x="101" y="16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93" name="Freeform 69"/>
            <p:cNvSpPr>
              <a:spLocks/>
            </p:cNvSpPr>
            <p:nvPr/>
          </p:nvSpPr>
          <p:spPr bwMode="auto">
            <a:xfrm>
              <a:off x="3907" y="3488"/>
              <a:ext cx="71" cy="3"/>
            </a:xfrm>
            <a:custGeom>
              <a:avLst/>
              <a:gdLst>
                <a:gd name="T0" fmla="*/ 0 w 71"/>
                <a:gd name="T1" fmla="*/ 0 h 3"/>
                <a:gd name="T2" fmla="*/ 12 w 71"/>
                <a:gd name="T3" fmla="*/ 3 h 3"/>
                <a:gd name="T4" fmla="*/ 19 w 71"/>
                <a:gd name="T5" fmla="*/ 3 h 3"/>
                <a:gd name="T6" fmla="*/ 38 w 71"/>
                <a:gd name="T7" fmla="*/ 3 h 3"/>
                <a:gd name="T8" fmla="*/ 52 w 71"/>
                <a:gd name="T9" fmla="*/ 3 h 3"/>
                <a:gd name="T10" fmla="*/ 64 w 71"/>
                <a:gd name="T11" fmla="*/ 0 h 3"/>
                <a:gd name="T12" fmla="*/ 71 w 71"/>
                <a:gd name="T13" fmla="*/ 0 h 3"/>
                <a:gd name="T14" fmla="*/ 0 60000 65536"/>
                <a:gd name="T15" fmla="*/ 0 60000 65536"/>
                <a:gd name="T16" fmla="*/ 0 60000 65536"/>
                <a:gd name="T17" fmla="*/ 0 60000 65536"/>
                <a:gd name="T18" fmla="*/ 0 60000 65536"/>
                <a:gd name="T19" fmla="*/ 0 60000 65536"/>
                <a:gd name="T20" fmla="*/ 0 60000 65536"/>
                <a:gd name="T21" fmla="*/ 0 w 71"/>
                <a:gd name="T22" fmla="*/ 0 h 3"/>
                <a:gd name="T23" fmla="*/ 71 w 71"/>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1" h="3">
                  <a:moveTo>
                    <a:pt x="0" y="0"/>
                  </a:moveTo>
                  <a:lnTo>
                    <a:pt x="12" y="3"/>
                  </a:lnTo>
                  <a:lnTo>
                    <a:pt x="19" y="3"/>
                  </a:lnTo>
                  <a:lnTo>
                    <a:pt x="38" y="3"/>
                  </a:lnTo>
                  <a:lnTo>
                    <a:pt x="52" y="3"/>
                  </a:lnTo>
                  <a:lnTo>
                    <a:pt x="64" y="0"/>
                  </a:lnTo>
                  <a:lnTo>
                    <a:pt x="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94" name="Freeform 70"/>
            <p:cNvSpPr>
              <a:spLocks/>
            </p:cNvSpPr>
            <p:nvPr/>
          </p:nvSpPr>
          <p:spPr bwMode="auto">
            <a:xfrm>
              <a:off x="3839" y="3557"/>
              <a:ext cx="2" cy="47"/>
            </a:xfrm>
            <a:custGeom>
              <a:avLst/>
              <a:gdLst>
                <a:gd name="T0" fmla="*/ 0 w 2"/>
                <a:gd name="T1" fmla="*/ 0 h 47"/>
                <a:gd name="T2" fmla="*/ 2 w 2"/>
                <a:gd name="T3" fmla="*/ 7 h 47"/>
                <a:gd name="T4" fmla="*/ 2 w 2"/>
                <a:gd name="T5" fmla="*/ 14 h 47"/>
                <a:gd name="T6" fmla="*/ 2 w 2"/>
                <a:gd name="T7" fmla="*/ 33 h 47"/>
                <a:gd name="T8" fmla="*/ 0 w 2"/>
                <a:gd name="T9" fmla="*/ 47 h 47"/>
                <a:gd name="T10" fmla="*/ 0 60000 65536"/>
                <a:gd name="T11" fmla="*/ 0 60000 65536"/>
                <a:gd name="T12" fmla="*/ 0 60000 65536"/>
                <a:gd name="T13" fmla="*/ 0 60000 65536"/>
                <a:gd name="T14" fmla="*/ 0 60000 65536"/>
                <a:gd name="T15" fmla="*/ 0 w 2"/>
                <a:gd name="T16" fmla="*/ 0 h 47"/>
                <a:gd name="T17" fmla="*/ 2 w 2"/>
                <a:gd name="T18" fmla="*/ 47 h 47"/>
              </a:gdLst>
              <a:ahLst/>
              <a:cxnLst>
                <a:cxn ang="T10">
                  <a:pos x="T0" y="T1"/>
                </a:cxn>
                <a:cxn ang="T11">
                  <a:pos x="T2" y="T3"/>
                </a:cxn>
                <a:cxn ang="T12">
                  <a:pos x="T4" y="T5"/>
                </a:cxn>
                <a:cxn ang="T13">
                  <a:pos x="T6" y="T7"/>
                </a:cxn>
                <a:cxn ang="T14">
                  <a:pos x="T8" y="T9"/>
                </a:cxn>
              </a:cxnLst>
              <a:rect l="T15" t="T16" r="T17" b="T18"/>
              <a:pathLst>
                <a:path w="2" h="47">
                  <a:moveTo>
                    <a:pt x="0" y="0"/>
                  </a:moveTo>
                  <a:lnTo>
                    <a:pt x="2" y="7"/>
                  </a:lnTo>
                  <a:lnTo>
                    <a:pt x="2" y="14"/>
                  </a:lnTo>
                  <a:lnTo>
                    <a:pt x="2" y="33"/>
                  </a:lnTo>
                  <a:lnTo>
                    <a:pt x="0" y="4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95" name="Freeform 71"/>
            <p:cNvSpPr>
              <a:spLocks/>
            </p:cNvSpPr>
            <p:nvPr/>
          </p:nvSpPr>
          <p:spPr bwMode="auto">
            <a:xfrm>
              <a:off x="3935" y="3557"/>
              <a:ext cx="5" cy="47"/>
            </a:xfrm>
            <a:custGeom>
              <a:avLst/>
              <a:gdLst>
                <a:gd name="T0" fmla="*/ 5 w 5"/>
                <a:gd name="T1" fmla="*/ 0 h 47"/>
                <a:gd name="T2" fmla="*/ 3 w 5"/>
                <a:gd name="T3" fmla="*/ 12 h 47"/>
                <a:gd name="T4" fmla="*/ 0 w 5"/>
                <a:gd name="T5" fmla="*/ 21 h 47"/>
                <a:gd name="T6" fmla="*/ 3 w 5"/>
                <a:gd name="T7" fmla="*/ 35 h 47"/>
                <a:gd name="T8" fmla="*/ 5 w 5"/>
                <a:gd name="T9" fmla="*/ 47 h 47"/>
                <a:gd name="T10" fmla="*/ 0 60000 65536"/>
                <a:gd name="T11" fmla="*/ 0 60000 65536"/>
                <a:gd name="T12" fmla="*/ 0 60000 65536"/>
                <a:gd name="T13" fmla="*/ 0 60000 65536"/>
                <a:gd name="T14" fmla="*/ 0 60000 65536"/>
                <a:gd name="T15" fmla="*/ 0 w 5"/>
                <a:gd name="T16" fmla="*/ 0 h 47"/>
                <a:gd name="T17" fmla="*/ 5 w 5"/>
                <a:gd name="T18" fmla="*/ 47 h 47"/>
              </a:gdLst>
              <a:ahLst/>
              <a:cxnLst>
                <a:cxn ang="T10">
                  <a:pos x="T0" y="T1"/>
                </a:cxn>
                <a:cxn ang="T11">
                  <a:pos x="T2" y="T3"/>
                </a:cxn>
                <a:cxn ang="T12">
                  <a:pos x="T4" y="T5"/>
                </a:cxn>
                <a:cxn ang="T13">
                  <a:pos x="T6" y="T7"/>
                </a:cxn>
                <a:cxn ang="T14">
                  <a:pos x="T8" y="T9"/>
                </a:cxn>
              </a:cxnLst>
              <a:rect l="T15" t="T16" r="T17" b="T18"/>
              <a:pathLst>
                <a:path w="5" h="47">
                  <a:moveTo>
                    <a:pt x="5" y="0"/>
                  </a:moveTo>
                  <a:lnTo>
                    <a:pt x="3" y="12"/>
                  </a:lnTo>
                  <a:lnTo>
                    <a:pt x="0" y="21"/>
                  </a:lnTo>
                  <a:lnTo>
                    <a:pt x="3" y="35"/>
                  </a:lnTo>
                  <a:lnTo>
                    <a:pt x="5" y="4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96" name="Freeform 72"/>
            <p:cNvSpPr>
              <a:spLocks/>
            </p:cNvSpPr>
            <p:nvPr/>
          </p:nvSpPr>
          <p:spPr bwMode="auto">
            <a:xfrm>
              <a:off x="3940" y="3491"/>
              <a:ext cx="38" cy="66"/>
            </a:xfrm>
            <a:custGeom>
              <a:avLst/>
              <a:gdLst>
                <a:gd name="T0" fmla="*/ 38 w 38"/>
                <a:gd name="T1" fmla="*/ 0 h 66"/>
                <a:gd name="T2" fmla="*/ 33 w 38"/>
                <a:gd name="T3" fmla="*/ 12 h 66"/>
                <a:gd name="T4" fmla="*/ 28 w 38"/>
                <a:gd name="T5" fmla="*/ 23 h 66"/>
                <a:gd name="T6" fmla="*/ 21 w 38"/>
                <a:gd name="T7" fmla="*/ 42 h 66"/>
                <a:gd name="T8" fmla="*/ 14 w 38"/>
                <a:gd name="T9" fmla="*/ 47 h 66"/>
                <a:gd name="T10" fmla="*/ 7 w 38"/>
                <a:gd name="T11" fmla="*/ 52 h 66"/>
                <a:gd name="T12" fmla="*/ 2 w 38"/>
                <a:gd name="T13" fmla="*/ 59 h 66"/>
                <a:gd name="T14" fmla="*/ 0 w 38"/>
                <a:gd name="T15" fmla="*/ 66 h 66"/>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66"/>
                <a:gd name="T26" fmla="*/ 38 w 38"/>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66">
                  <a:moveTo>
                    <a:pt x="38" y="0"/>
                  </a:moveTo>
                  <a:lnTo>
                    <a:pt x="33" y="12"/>
                  </a:lnTo>
                  <a:lnTo>
                    <a:pt x="28" y="23"/>
                  </a:lnTo>
                  <a:lnTo>
                    <a:pt x="21" y="42"/>
                  </a:lnTo>
                  <a:lnTo>
                    <a:pt x="14" y="47"/>
                  </a:lnTo>
                  <a:lnTo>
                    <a:pt x="7" y="52"/>
                  </a:lnTo>
                  <a:lnTo>
                    <a:pt x="2" y="59"/>
                  </a:lnTo>
                  <a:lnTo>
                    <a:pt x="0" y="6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97" name="Freeform 73"/>
            <p:cNvSpPr>
              <a:spLocks/>
            </p:cNvSpPr>
            <p:nvPr/>
          </p:nvSpPr>
          <p:spPr bwMode="auto">
            <a:xfrm>
              <a:off x="3735" y="3592"/>
              <a:ext cx="47" cy="52"/>
            </a:xfrm>
            <a:custGeom>
              <a:avLst/>
              <a:gdLst>
                <a:gd name="T0" fmla="*/ 44 w 47"/>
                <a:gd name="T1" fmla="*/ 38 h 52"/>
                <a:gd name="T2" fmla="*/ 40 w 47"/>
                <a:gd name="T3" fmla="*/ 45 h 52"/>
                <a:gd name="T4" fmla="*/ 35 w 47"/>
                <a:gd name="T5" fmla="*/ 50 h 52"/>
                <a:gd name="T6" fmla="*/ 23 w 47"/>
                <a:gd name="T7" fmla="*/ 52 h 52"/>
                <a:gd name="T8" fmla="*/ 14 w 47"/>
                <a:gd name="T9" fmla="*/ 48 h 52"/>
                <a:gd name="T10" fmla="*/ 7 w 47"/>
                <a:gd name="T11" fmla="*/ 45 h 52"/>
                <a:gd name="T12" fmla="*/ 4 w 47"/>
                <a:gd name="T13" fmla="*/ 38 h 52"/>
                <a:gd name="T14" fmla="*/ 0 w 47"/>
                <a:gd name="T15" fmla="*/ 29 h 52"/>
                <a:gd name="T16" fmla="*/ 0 w 47"/>
                <a:gd name="T17" fmla="*/ 15 h 52"/>
                <a:gd name="T18" fmla="*/ 2 w 47"/>
                <a:gd name="T19" fmla="*/ 8 h 52"/>
                <a:gd name="T20" fmla="*/ 7 w 47"/>
                <a:gd name="T21" fmla="*/ 3 h 52"/>
                <a:gd name="T22" fmla="*/ 11 w 47"/>
                <a:gd name="T23" fmla="*/ 0 h 52"/>
                <a:gd name="T24" fmla="*/ 21 w 47"/>
                <a:gd name="T25" fmla="*/ 0 h 52"/>
                <a:gd name="T26" fmla="*/ 35 w 47"/>
                <a:gd name="T27" fmla="*/ 0 h 52"/>
                <a:gd name="T28" fmla="*/ 40 w 47"/>
                <a:gd name="T29" fmla="*/ 0 h 52"/>
                <a:gd name="T30" fmla="*/ 44 w 47"/>
                <a:gd name="T31" fmla="*/ 5 h 52"/>
                <a:gd name="T32" fmla="*/ 47 w 47"/>
                <a:gd name="T33" fmla="*/ 10 h 52"/>
                <a:gd name="T34" fmla="*/ 47 w 47"/>
                <a:gd name="T35" fmla="*/ 15 h 52"/>
                <a:gd name="T36" fmla="*/ 47 w 47"/>
                <a:gd name="T37" fmla="*/ 24 h 52"/>
                <a:gd name="T38" fmla="*/ 47 w 47"/>
                <a:gd name="T39" fmla="*/ 34 h 52"/>
                <a:gd name="T40" fmla="*/ 44 w 47"/>
                <a:gd name="T41" fmla="*/ 38 h 52"/>
                <a:gd name="T42" fmla="*/ 42 w 47"/>
                <a:gd name="T43" fmla="*/ 41 h 5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7"/>
                <a:gd name="T67" fmla="*/ 0 h 52"/>
                <a:gd name="T68" fmla="*/ 47 w 47"/>
                <a:gd name="T69" fmla="*/ 52 h 5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7" h="52">
                  <a:moveTo>
                    <a:pt x="44" y="38"/>
                  </a:moveTo>
                  <a:lnTo>
                    <a:pt x="40" y="45"/>
                  </a:lnTo>
                  <a:lnTo>
                    <a:pt x="35" y="50"/>
                  </a:lnTo>
                  <a:lnTo>
                    <a:pt x="23" y="52"/>
                  </a:lnTo>
                  <a:lnTo>
                    <a:pt x="14" y="48"/>
                  </a:lnTo>
                  <a:lnTo>
                    <a:pt x="7" y="45"/>
                  </a:lnTo>
                  <a:lnTo>
                    <a:pt x="4" y="38"/>
                  </a:lnTo>
                  <a:lnTo>
                    <a:pt x="0" y="29"/>
                  </a:lnTo>
                  <a:lnTo>
                    <a:pt x="0" y="15"/>
                  </a:lnTo>
                  <a:lnTo>
                    <a:pt x="2" y="8"/>
                  </a:lnTo>
                  <a:lnTo>
                    <a:pt x="7" y="3"/>
                  </a:lnTo>
                  <a:lnTo>
                    <a:pt x="11" y="0"/>
                  </a:lnTo>
                  <a:lnTo>
                    <a:pt x="21" y="0"/>
                  </a:lnTo>
                  <a:lnTo>
                    <a:pt x="35" y="0"/>
                  </a:lnTo>
                  <a:lnTo>
                    <a:pt x="40" y="0"/>
                  </a:lnTo>
                  <a:lnTo>
                    <a:pt x="44" y="5"/>
                  </a:lnTo>
                  <a:lnTo>
                    <a:pt x="47" y="10"/>
                  </a:lnTo>
                  <a:lnTo>
                    <a:pt x="47" y="15"/>
                  </a:lnTo>
                  <a:lnTo>
                    <a:pt x="47" y="24"/>
                  </a:lnTo>
                  <a:lnTo>
                    <a:pt x="47" y="34"/>
                  </a:lnTo>
                  <a:lnTo>
                    <a:pt x="44" y="38"/>
                  </a:lnTo>
                  <a:lnTo>
                    <a:pt x="42" y="4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98" name="Freeform 74"/>
            <p:cNvSpPr>
              <a:spLocks/>
            </p:cNvSpPr>
            <p:nvPr/>
          </p:nvSpPr>
          <p:spPr bwMode="auto">
            <a:xfrm>
              <a:off x="3730" y="3680"/>
              <a:ext cx="54" cy="54"/>
            </a:xfrm>
            <a:custGeom>
              <a:avLst/>
              <a:gdLst>
                <a:gd name="T0" fmla="*/ 26 w 54"/>
                <a:gd name="T1" fmla="*/ 54 h 54"/>
                <a:gd name="T2" fmla="*/ 33 w 54"/>
                <a:gd name="T3" fmla="*/ 54 h 54"/>
                <a:gd name="T4" fmla="*/ 38 w 54"/>
                <a:gd name="T5" fmla="*/ 52 h 54"/>
                <a:gd name="T6" fmla="*/ 45 w 54"/>
                <a:gd name="T7" fmla="*/ 45 h 54"/>
                <a:gd name="T8" fmla="*/ 49 w 54"/>
                <a:gd name="T9" fmla="*/ 38 h 54"/>
                <a:gd name="T10" fmla="*/ 54 w 54"/>
                <a:gd name="T11" fmla="*/ 26 h 54"/>
                <a:gd name="T12" fmla="*/ 54 w 54"/>
                <a:gd name="T13" fmla="*/ 16 h 54"/>
                <a:gd name="T14" fmla="*/ 52 w 54"/>
                <a:gd name="T15" fmla="*/ 12 h 54"/>
                <a:gd name="T16" fmla="*/ 47 w 54"/>
                <a:gd name="T17" fmla="*/ 5 h 54"/>
                <a:gd name="T18" fmla="*/ 38 w 54"/>
                <a:gd name="T19" fmla="*/ 0 h 54"/>
                <a:gd name="T20" fmla="*/ 33 w 54"/>
                <a:gd name="T21" fmla="*/ 0 h 54"/>
                <a:gd name="T22" fmla="*/ 26 w 54"/>
                <a:gd name="T23" fmla="*/ 2 h 54"/>
                <a:gd name="T24" fmla="*/ 16 w 54"/>
                <a:gd name="T25" fmla="*/ 7 h 54"/>
                <a:gd name="T26" fmla="*/ 7 w 54"/>
                <a:gd name="T27" fmla="*/ 14 h 54"/>
                <a:gd name="T28" fmla="*/ 2 w 54"/>
                <a:gd name="T29" fmla="*/ 21 h 54"/>
                <a:gd name="T30" fmla="*/ 0 w 54"/>
                <a:gd name="T31" fmla="*/ 26 h 54"/>
                <a:gd name="T32" fmla="*/ 2 w 54"/>
                <a:gd name="T33" fmla="*/ 33 h 54"/>
                <a:gd name="T34" fmla="*/ 5 w 54"/>
                <a:gd name="T35" fmla="*/ 40 h 54"/>
                <a:gd name="T36" fmla="*/ 9 w 54"/>
                <a:gd name="T37" fmla="*/ 45 h 54"/>
                <a:gd name="T38" fmla="*/ 12 w 54"/>
                <a:gd name="T39" fmla="*/ 45 h 54"/>
                <a:gd name="T40" fmla="*/ 19 w 54"/>
                <a:gd name="T41" fmla="*/ 49 h 54"/>
                <a:gd name="T42" fmla="*/ 23 w 54"/>
                <a:gd name="T43" fmla="*/ 52 h 54"/>
                <a:gd name="T44" fmla="*/ 26 w 54"/>
                <a:gd name="T45" fmla="*/ 54 h 5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4"/>
                <a:gd name="T70" fmla="*/ 0 h 54"/>
                <a:gd name="T71" fmla="*/ 54 w 54"/>
                <a:gd name="T72" fmla="*/ 54 h 5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4" h="54">
                  <a:moveTo>
                    <a:pt x="26" y="54"/>
                  </a:moveTo>
                  <a:lnTo>
                    <a:pt x="33" y="54"/>
                  </a:lnTo>
                  <a:lnTo>
                    <a:pt x="38" y="52"/>
                  </a:lnTo>
                  <a:lnTo>
                    <a:pt x="45" y="45"/>
                  </a:lnTo>
                  <a:lnTo>
                    <a:pt x="49" y="38"/>
                  </a:lnTo>
                  <a:lnTo>
                    <a:pt x="54" y="26"/>
                  </a:lnTo>
                  <a:lnTo>
                    <a:pt x="54" y="16"/>
                  </a:lnTo>
                  <a:lnTo>
                    <a:pt x="52" y="12"/>
                  </a:lnTo>
                  <a:lnTo>
                    <a:pt x="47" y="5"/>
                  </a:lnTo>
                  <a:lnTo>
                    <a:pt x="38" y="0"/>
                  </a:lnTo>
                  <a:lnTo>
                    <a:pt x="33" y="0"/>
                  </a:lnTo>
                  <a:lnTo>
                    <a:pt x="26" y="2"/>
                  </a:lnTo>
                  <a:lnTo>
                    <a:pt x="16" y="7"/>
                  </a:lnTo>
                  <a:lnTo>
                    <a:pt x="7" y="14"/>
                  </a:lnTo>
                  <a:lnTo>
                    <a:pt x="2" y="21"/>
                  </a:lnTo>
                  <a:lnTo>
                    <a:pt x="0" y="26"/>
                  </a:lnTo>
                  <a:lnTo>
                    <a:pt x="2" y="33"/>
                  </a:lnTo>
                  <a:lnTo>
                    <a:pt x="5" y="40"/>
                  </a:lnTo>
                  <a:lnTo>
                    <a:pt x="9" y="45"/>
                  </a:lnTo>
                  <a:lnTo>
                    <a:pt x="12" y="45"/>
                  </a:lnTo>
                  <a:lnTo>
                    <a:pt x="19" y="49"/>
                  </a:lnTo>
                  <a:lnTo>
                    <a:pt x="23" y="52"/>
                  </a:lnTo>
                  <a:lnTo>
                    <a:pt x="26" y="54"/>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799" name="Freeform 75"/>
            <p:cNvSpPr>
              <a:spLocks/>
            </p:cNvSpPr>
            <p:nvPr/>
          </p:nvSpPr>
          <p:spPr bwMode="auto">
            <a:xfrm>
              <a:off x="3510" y="3656"/>
              <a:ext cx="168" cy="7"/>
            </a:xfrm>
            <a:custGeom>
              <a:avLst/>
              <a:gdLst>
                <a:gd name="T0" fmla="*/ 168 w 168"/>
                <a:gd name="T1" fmla="*/ 5 h 7"/>
                <a:gd name="T2" fmla="*/ 158 w 168"/>
                <a:gd name="T3" fmla="*/ 7 h 7"/>
                <a:gd name="T4" fmla="*/ 149 w 168"/>
                <a:gd name="T5" fmla="*/ 7 h 7"/>
                <a:gd name="T6" fmla="*/ 135 w 168"/>
                <a:gd name="T7" fmla="*/ 7 h 7"/>
                <a:gd name="T8" fmla="*/ 125 w 168"/>
                <a:gd name="T9" fmla="*/ 5 h 7"/>
                <a:gd name="T10" fmla="*/ 114 w 168"/>
                <a:gd name="T11" fmla="*/ 3 h 7"/>
                <a:gd name="T12" fmla="*/ 106 w 168"/>
                <a:gd name="T13" fmla="*/ 0 h 7"/>
                <a:gd name="T14" fmla="*/ 97 w 168"/>
                <a:gd name="T15" fmla="*/ 0 h 7"/>
                <a:gd name="T16" fmla="*/ 90 w 168"/>
                <a:gd name="T17" fmla="*/ 3 h 7"/>
                <a:gd name="T18" fmla="*/ 83 w 168"/>
                <a:gd name="T19" fmla="*/ 5 h 7"/>
                <a:gd name="T20" fmla="*/ 78 w 168"/>
                <a:gd name="T21" fmla="*/ 5 h 7"/>
                <a:gd name="T22" fmla="*/ 64 w 168"/>
                <a:gd name="T23" fmla="*/ 5 h 7"/>
                <a:gd name="T24" fmla="*/ 52 w 168"/>
                <a:gd name="T25" fmla="*/ 5 h 7"/>
                <a:gd name="T26" fmla="*/ 24 w 168"/>
                <a:gd name="T27" fmla="*/ 3 h 7"/>
                <a:gd name="T28" fmla="*/ 12 w 168"/>
                <a:gd name="T29" fmla="*/ 3 h 7"/>
                <a:gd name="T30" fmla="*/ 0 w 168"/>
                <a:gd name="T31" fmla="*/ 5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8"/>
                <a:gd name="T49" fmla="*/ 0 h 7"/>
                <a:gd name="T50" fmla="*/ 168 w 168"/>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8" h="7">
                  <a:moveTo>
                    <a:pt x="168" y="5"/>
                  </a:moveTo>
                  <a:lnTo>
                    <a:pt x="158" y="7"/>
                  </a:lnTo>
                  <a:lnTo>
                    <a:pt x="149" y="7"/>
                  </a:lnTo>
                  <a:lnTo>
                    <a:pt x="135" y="7"/>
                  </a:lnTo>
                  <a:lnTo>
                    <a:pt x="125" y="5"/>
                  </a:lnTo>
                  <a:lnTo>
                    <a:pt x="114" y="3"/>
                  </a:lnTo>
                  <a:lnTo>
                    <a:pt x="106" y="0"/>
                  </a:lnTo>
                  <a:lnTo>
                    <a:pt x="97" y="0"/>
                  </a:lnTo>
                  <a:lnTo>
                    <a:pt x="90" y="3"/>
                  </a:lnTo>
                  <a:lnTo>
                    <a:pt x="83" y="5"/>
                  </a:lnTo>
                  <a:lnTo>
                    <a:pt x="78" y="5"/>
                  </a:lnTo>
                  <a:lnTo>
                    <a:pt x="64" y="5"/>
                  </a:lnTo>
                  <a:lnTo>
                    <a:pt x="52" y="5"/>
                  </a:lnTo>
                  <a:lnTo>
                    <a:pt x="24" y="3"/>
                  </a:lnTo>
                  <a:lnTo>
                    <a:pt x="12" y="3"/>
                  </a:lnTo>
                  <a:lnTo>
                    <a:pt x="0" y="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00" name="Freeform 76"/>
            <p:cNvSpPr>
              <a:spLocks/>
            </p:cNvSpPr>
            <p:nvPr/>
          </p:nvSpPr>
          <p:spPr bwMode="auto">
            <a:xfrm>
              <a:off x="3600" y="3536"/>
              <a:ext cx="80" cy="12"/>
            </a:xfrm>
            <a:custGeom>
              <a:avLst/>
              <a:gdLst>
                <a:gd name="T0" fmla="*/ 80 w 80"/>
                <a:gd name="T1" fmla="*/ 2 h 12"/>
                <a:gd name="T2" fmla="*/ 68 w 80"/>
                <a:gd name="T3" fmla="*/ 2 h 12"/>
                <a:gd name="T4" fmla="*/ 54 w 80"/>
                <a:gd name="T5" fmla="*/ 0 h 12"/>
                <a:gd name="T6" fmla="*/ 45 w 80"/>
                <a:gd name="T7" fmla="*/ 0 h 12"/>
                <a:gd name="T8" fmla="*/ 45 w 80"/>
                <a:gd name="T9" fmla="*/ 0 h 12"/>
                <a:gd name="T10" fmla="*/ 38 w 80"/>
                <a:gd name="T11" fmla="*/ 0 h 12"/>
                <a:gd name="T12" fmla="*/ 35 w 80"/>
                <a:gd name="T13" fmla="*/ 0 h 12"/>
                <a:gd name="T14" fmla="*/ 31 w 80"/>
                <a:gd name="T15" fmla="*/ 2 h 12"/>
                <a:gd name="T16" fmla="*/ 28 w 80"/>
                <a:gd name="T17" fmla="*/ 4 h 12"/>
                <a:gd name="T18" fmla="*/ 24 w 80"/>
                <a:gd name="T19" fmla="*/ 9 h 12"/>
                <a:gd name="T20" fmla="*/ 12 w 80"/>
                <a:gd name="T21" fmla="*/ 12 h 12"/>
                <a:gd name="T22" fmla="*/ 0 w 80"/>
                <a:gd name="T23" fmla="*/ 9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0"/>
                <a:gd name="T37" fmla="*/ 0 h 12"/>
                <a:gd name="T38" fmla="*/ 80 w 80"/>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0" h="12">
                  <a:moveTo>
                    <a:pt x="80" y="2"/>
                  </a:moveTo>
                  <a:lnTo>
                    <a:pt x="68" y="2"/>
                  </a:lnTo>
                  <a:lnTo>
                    <a:pt x="54" y="0"/>
                  </a:lnTo>
                  <a:lnTo>
                    <a:pt x="45" y="0"/>
                  </a:lnTo>
                  <a:lnTo>
                    <a:pt x="38" y="0"/>
                  </a:lnTo>
                  <a:lnTo>
                    <a:pt x="35" y="0"/>
                  </a:lnTo>
                  <a:lnTo>
                    <a:pt x="31" y="2"/>
                  </a:lnTo>
                  <a:lnTo>
                    <a:pt x="28" y="4"/>
                  </a:lnTo>
                  <a:lnTo>
                    <a:pt x="24" y="9"/>
                  </a:lnTo>
                  <a:lnTo>
                    <a:pt x="12" y="12"/>
                  </a:lnTo>
                  <a:lnTo>
                    <a:pt x="0" y="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01" name="Freeform 77"/>
            <p:cNvSpPr>
              <a:spLocks/>
            </p:cNvSpPr>
            <p:nvPr/>
          </p:nvSpPr>
          <p:spPr bwMode="auto">
            <a:xfrm>
              <a:off x="3510" y="3533"/>
              <a:ext cx="54" cy="5"/>
            </a:xfrm>
            <a:custGeom>
              <a:avLst/>
              <a:gdLst>
                <a:gd name="T0" fmla="*/ 54 w 54"/>
                <a:gd name="T1" fmla="*/ 0 h 5"/>
                <a:gd name="T2" fmla="*/ 40 w 54"/>
                <a:gd name="T3" fmla="*/ 3 h 5"/>
                <a:gd name="T4" fmla="*/ 29 w 54"/>
                <a:gd name="T5" fmla="*/ 5 h 5"/>
                <a:gd name="T6" fmla="*/ 14 w 54"/>
                <a:gd name="T7" fmla="*/ 5 h 5"/>
                <a:gd name="T8" fmla="*/ 0 w 54"/>
                <a:gd name="T9" fmla="*/ 3 h 5"/>
                <a:gd name="T10" fmla="*/ 0 60000 65536"/>
                <a:gd name="T11" fmla="*/ 0 60000 65536"/>
                <a:gd name="T12" fmla="*/ 0 60000 65536"/>
                <a:gd name="T13" fmla="*/ 0 60000 65536"/>
                <a:gd name="T14" fmla="*/ 0 60000 65536"/>
                <a:gd name="T15" fmla="*/ 0 w 54"/>
                <a:gd name="T16" fmla="*/ 0 h 5"/>
                <a:gd name="T17" fmla="*/ 54 w 54"/>
                <a:gd name="T18" fmla="*/ 5 h 5"/>
              </a:gdLst>
              <a:ahLst/>
              <a:cxnLst>
                <a:cxn ang="T10">
                  <a:pos x="T0" y="T1"/>
                </a:cxn>
                <a:cxn ang="T11">
                  <a:pos x="T2" y="T3"/>
                </a:cxn>
                <a:cxn ang="T12">
                  <a:pos x="T4" y="T5"/>
                </a:cxn>
                <a:cxn ang="T13">
                  <a:pos x="T6" y="T7"/>
                </a:cxn>
                <a:cxn ang="T14">
                  <a:pos x="T8" y="T9"/>
                </a:cxn>
              </a:cxnLst>
              <a:rect l="T15" t="T16" r="T17" b="T18"/>
              <a:pathLst>
                <a:path w="54" h="5">
                  <a:moveTo>
                    <a:pt x="54" y="0"/>
                  </a:moveTo>
                  <a:lnTo>
                    <a:pt x="40" y="3"/>
                  </a:lnTo>
                  <a:lnTo>
                    <a:pt x="29" y="5"/>
                  </a:lnTo>
                  <a:lnTo>
                    <a:pt x="14" y="5"/>
                  </a:lnTo>
                  <a:lnTo>
                    <a:pt x="0" y="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02" name="Freeform 78"/>
            <p:cNvSpPr>
              <a:spLocks/>
            </p:cNvSpPr>
            <p:nvPr/>
          </p:nvSpPr>
          <p:spPr bwMode="auto">
            <a:xfrm>
              <a:off x="3588" y="3536"/>
              <a:ext cx="43" cy="2"/>
            </a:xfrm>
            <a:custGeom>
              <a:avLst/>
              <a:gdLst>
                <a:gd name="T0" fmla="*/ 43 w 43"/>
                <a:gd name="T1" fmla="*/ 0 h 2"/>
                <a:gd name="T2" fmla="*/ 31 w 43"/>
                <a:gd name="T3" fmla="*/ 2 h 2"/>
                <a:gd name="T4" fmla="*/ 24 w 43"/>
                <a:gd name="T5" fmla="*/ 2 h 2"/>
                <a:gd name="T6" fmla="*/ 14 w 43"/>
                <a:gd name="T7" fmla="*/ 2 h 2"/>
                <a:gd name="T8" fmla="*/ 10 w 43"/>
                <a:gd name="T9" fmla="*/ 0 h 2"/>
                <a:gd name="T10" fmla="*/ 5 w 43"/>
                <a:gd name="T11" fmla="*/ 0 h 2"/>
                <a:gd name="T12" fmla="*/ 2 w 43"/>
                <a:gd name="T13" fmla="*/ 0 h 2"/>
                <a:gd name="T14" fmla="*/ 2 w 43"/>
                <a:gd name="T15" fmla="*/ 0 h 2"/>
                <a:gd name="T16" fmla="*/ 0 w 4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3"/>
                <a:gd name="T28" fmla="*/ 0 h 2"/>
                <a:gd name="T29" fmla="*/ 43 w 43"/>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3" h="2">
                  <a:moveTo>
                    <a:pt x="43" y="0"/>
                  </a:moveTo>
                  <a:lnTo>
                    <a:pt x="31" y="2"/>
                  </a:lnTo>
                  <a:lnTo>
                    <a:pt x="24" y="2"/>
                  </a:lnTo>
                  <a:lnTo>
                    <a:pt x="14" y="2"/>
                  </a:lnTo>
                  <a:lnTo>
                    <a:pt x="10" y="0"/>
                  </a:lnTo>
                  <a:lnTo>
                    <a:pt x="5" y="0"/>
                  </a:lnTo>
                  <a:lnTo>
                    <a:pt x="2"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03" name="Freeform 79"/>
            <p:cNvSpPr>
              <a:spLocks/>
            </p:cNvSpPr>
            <p:nvPr/>
          </p:nvSpPr>
          <p:spPr bwMode="auto">
            <a:xfrm>
              <a:off x="3564" y="3533"/>
              <a:ext cx="36" cy="12"/>
            </a:xfrm>
            <a:custGeom>
              <a:avLst/>
              <a:gdLst>
                <a:gd name="T0" fmla="*/ 36 w 36"/>
                <a:gd name="T1" fmla="*/ 12 h 12"/>
                <a:gd name="T2" fmla="*/ 29 w 36"/>
                <a:gd name="T3" fmla="*/ 7 h 12"/>
                <a:gd name="T4" fmla="*/ 26 w 36"/>
                <a:gd name="T5" fmla="*/ 3 h 12"/>
                <a:gd name="T6" fmla="*/ 24 w 36"/>
                <a:gd name="T7" fmla="*/ 3 h 12"/>
                <a:gd name="T8" fmla="*/ 12 w 36"/>
                <a:gd name="T9" fmla="*/ 3 h 12"/>
                <a:gd name="T10" fmla="*/ 0 w 36"/>
                <a:gd name="T11" fmla="*/ 0 h 12"/>
                <a:gd name="T12" fmla="*/ 0 60000 65536"/>
                <a:gd name="T13" fmla="*/ 0 60000 65536"/>
                <a:gd name="T14" fmla="*/ 0 60000 65536"/>
                <a:gd name="T15" fmla="*/ 0 60000 65536"/>
                <a:gd name="T16" fmla="*/ 0 60000 65536"/>
                <a:gd name="T17" fmla="*/ 0 60000 65536"/>
                <a:gd name="T18" fmla="*/ 0 w 36"/>
                <a:gd name="T19" fmla="*/ 0 h 12"/>
                <a:gd name="T20" fmla="*/ 36 w 36"/>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36" h="12">
                  <a:moveTo>
                    <a:pt x="36" y="12"/>
                  </a:moveTo>
                  <a:lnTo>
                    <a:pt x="29" y="7"/>
                  </a:lnTo>
                  <a:lnTo>
                    <a:pt x="26" y="3"/>
                  </a:lnTo>
                  <a:lnTo>
                    <a:pt x="24" y="3"/>
                  </a:lnTo>
                  <a:lnTo>
                    <a:pt x="12" y="3"/>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04" name="Freeform 80"/>
            <p:cNvSpPr>
              <a:spLocks/>
            </p:cNvSpPr>
            <p:nvPr/>
          </p:nvSpPr>
          <p:spPr bwMode="auto">
            <a:xfrm>
              <a:off x="3489" y="3536"/>
              <a:ext cx="21" cy="125"/>
            </a:xfrm>
            <a:custGeom>
              <a:avLst/>
              <a:gdLst>
                <a:gd name="T0" fmla="*/ 21 w 21"/>
                <a:gd name="T1" fmla="*/ 0 h 125"/>
                <a:gd name="T2" fmla="*/ 16 w 21"/>
                <a:gd name="T3" fmla="*/ 0 h 125"/>
                <a:gd name="T4" fmla="*/ 14 w 21"/>
                <a:gd name="T5" fmla="*/ 2 h 125"/>
                <a:gd name="T6" fmla="*/ 12 w 21"/>
                <a:gd name="T7" fmla="*/ 9 h 125"/>
                <a:gd name="T8" fmla="*/ 12 w 21"/>
                <a:gd name="T9" fmla="*/ 14 h 125"/>
                <a:gd name="T10" fmla="*/ 12 w 21"/>
                <a:gd name="T11" fmla="*/ 23 h 125"/>
                <a:gd name="T12" fmla="*/ 7 w 21"/>
                <a:gd name="T13" fmla="*/ 40 h 125"/>
                <a:gd name="T14" fmla="*/ 2 w 21"/>
                <a:gd name="T15" fmla="*/ 52 h 125"/>
                <a:gd name="T16" fmla="*/ 0 w 21"/>
                <a:gd name="T17" fmla="*/ 71 h 125"/>
                <a:gd name="T18" fmla="*/ 0 w 21"/>
                <a:gd name="T19" fmla="*/ 85 h 125"/>
                <a:gd name="T20" fmla="*/ 2 w 21"/>
                <a:gd name="T21" fmla="*/ 92 h 125"/>
                <a:gd name="T22" fmla="*/ 7 w 21"/>
                <a:gd name="T23" fmla="*/ 99 h 125"/>
                <a:gd name="T24" fmla="*/ 7 w 21"/>
                <a:gd name="T25" fmla="*/ 99 h 125"/>
                <a:gd name="T26" fmla="*/ 14 w 21"/>
                <a:gd name="T27" fmla="*/ 108 h 125"/>
                <a:gd name="T28" fmla="*/ 14 w 21"/>
                <a:gd name="T29" fmla="*/ 113 h 125"/>
                <a:gd name="T30" fmla="*/ 14 w 21"/>
                <a:gd name="T31" fmla="*/ 118 h 125"/>
                <a:gd name="T32" fmla="*/ 16 w 21"/>
                <a:gd name="T33" fmla="*/ 123 h 125"/>
                <a:gd name="T34" fmla="*/ 19 w 21"/>
                <a:gd name="T35" fmla="*/ 125 h 125"/>
                <a:gd name="T36" fmla="*/ 21 w 21"/>
                <a:gd name="T37" fmla="*/ 125 h 1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1"/>
                <a:gd name="T58" fmla="*/ 0 h 125"/>
                <a:gd name="T59" fmla="*/ 21 w 21"/>
                <a:gd name="T60" fmla="*/ 125 h 1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1" h="125">
                  <a:moveTo>
                    <a:pt x="21" y="0"/>
                  </a:moveTo>
                  <a:lnTo>
                    <a:pt x="16" y="0"/>
                  </a:lnTo>
                  <a:lnTo>
                    <a:pt x="14" y="2"/>
                  </a:lnTo>
                  <a:lnTo>
                    <a:pt x="12" y="9"/>
                  </a:lnTo>
                  <a:lnTo>
                    <a:pt x="12" y="14"/>
                  </a:lnTo>
                  <a:lnTo>
                    <a:pt x="12" y="23"/>
                  </a:lnTo>
                  <a:lnTo>
                    <a:pt x="7" y="40"/>
                  </a:lnTo>
                  <a:lnTo>
                    <a:pt x="2" y="52"/>
                  </a:lnTo>
                  <a:lnTo>
                    <a:pt x="0" y="71"/>
                  </a:lnTo>
                  <a:lnTo>
                    <a:pt x="0" y="85"/>
                  </a:lnTo>
                  <a:lnTo>
                    <a:pt x="2" y="92"/>
                  </a:lnTo>
                  <a:lnTo>
                    <a:pt x="7" y="99"/>
                  </a:lnTo>
                  <a:lnTo>
                    <a:pt x="14" y="108"/>
                  </a:lnTo>
                  <a:lnTo>
                    <a:pt x="14" y="113"/>
                  </a:lnTo>
                  <a:lnTo>
                    <a:pt x="14" y="118"/>
                  </a:lnTo>
                  <a:lnTo>
                    <a:pt x="16" y="123"/>
                  </a:lnTo>
                  <a:lnTo>
                    <a:pt x="19" y="125"/>
                  </a:lnTo>
                  <a:lnTo>
                    <a:pt x="21" y="12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05" name="Freeform 81"/>
            <p:cNvSpPr>
              <a:spLocks/>
            </p:cNvSpPr>
            <p:nvPr/>
          </p:nvSpPr>
          <p:spPr bwMode="auto">
            <a:xfrm>
              <a:off x="3376" y="3557"/>
              <a:ext cx="125" cy="80"/>
            </a:xfrm>
            <a:custGeom>
              <a:avLst/>
              <a:gdLst>
                <a:gd name="T0" fmla="*/ 125 w 125"/>
                <a:gd name="T1" fmla="*/ 2 h 80"/>
                <a:gd name="T2" fmla="*/ 106 w 125"/>
                <a:gd name="T3" fmla="*/ 5 h 80"/>
                <a:gd name="T4" fmla="*/ 92 w 125"/>
                <a:gd name="T5" fmla="*/ 7 h 80"/>
                <a:gd name="T6" fmla="*/ 80 w 125"/>
                <a:gd name="T7" fmla="*/ 5 h 80"/>
                <a:gd name="T8" fmla="*/ 68 w 125"/>
                <a:gd name="T9" fmla="*/ 5 h 80"/>
                <a:gd name="T10" fmla="*/ 49 w 125"/>
                <a:gd name="T11" fmla="*/ 2 h 80"/>
                <a:gd name="T12" fmla="*/ 30 w 125"/>
                <a:gd name="T13" fmla="*/ 0 h 80"/>
                <a:gd name="T14" fmla="*/ 16 w 125"/>
                <a:gd name="T15" fmla="*/ 2 h 80"/>
                <a:gd name="T16" fmla="*/ 9 w 125"/>
                <a:gd name="T17" fmla="*/ 7 h 80"/>
                <a:gd name="T18" fmla="*/ 4 w 125"/>
                <a:gd name="T19" fmla="*/ 12 h 80"/>
                <a:gd name="T20" fmla="*/ 2 w 125"/>
                <a:gd name="T21" fmla="*/ 19 h 80"/>
                <a:gd name="T22" fmla="*/ 2 w 125"/>
                <a:gd name="T23" fmla="*/ 24 h 80"/>
                <a:gd name="T24" fmla="*/ 0 w 125"/>
                <a:gd name="T25" fmla="*/ 35 h 80"/>
                <a:gd name="T26" fmla="*/ 0 w 125"/>
                <a:gd name="T27" fmla="*/ 50 h 80"/>
                <a:gd name="T28" fmla="*/ 2 w 125"/>
                <a:gd name="T29" fmla="*/ 61 h 80"/>
                <a:gd name="T30" fmla="*/ 7 w 125"/>
                <a:gd name="T31" fmla="*/ 71 h 80"/>
                <a:gd name="T32" fmla="*/ 11 w 125"/>
                <a:gd name="T33" fmla="*/ 76 h 80"/>
                <a:gd name="T34" fmla="*/ 14 w 125"/>
                <a:gd name="T35" fmla="*/ 78 h 80"/>
                <a:gd name="T36" fmla="*/ 16 w 125"/>
                <a:gd name="T37" fmla="*/ 78 h 80"/>
                <a:gd name="T38" fmla="*/ 23 w 125"/>
                <a:gd name="T39" fmla="*/ 78 h 80"/>
                <a:gd name="T40" fmla="*/ 33 w 125"/>
                <a:gd name="T41" fmla="*/ 78 h 80"/>
                <a:gd name="T42" fmla="*/ 44 w 125"/>
                <a:gd name="T43" fmla="*/ 76 h 80"/>
                <a:gd name="T44" fmla="*/ 66 w 125"/>
                <a:gd name="T45" fmla="*/ 78 h 80"/>
                <a:gd name="T46" fmla="*/ 82 w 125"/>
                <a:gd name="T47" fmla="*/ 80 h 80"/>
                <a:gd name="T48" fmla="*/ 103 w 125"/>
                <a:gd name="T49" fmla="*/ 78 h 80"/>
                <a:gd name="T50" fmla="*/ 120 w 125"/>
                <a:gd name="T51" fmla="*/ 78 h 8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5"/>
                <a:gd name="T79" fmla="*/ 0 h 80"/>
                <a:gd name="T80" fmla="*/ 125 w 125"/>
                <a:gd name="T81" fmla="*/ 80 h 8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5" h="80">
                  <a:moveTo>
                    <a:pt x="125" y="2"/>
                  </a:moveTo>
                  <a:lnTo>
                    <a:pt x="106" y="5"/>
                  </a:lnTo>
                  <a:lnTo>
                    <a:pt x="92" y="7"/>
                  </a:lnTo>
                  <a:lnTo>
                    <a:pt x="80" y="5"/>
                  </a:lnTo>
                  <a:lnTo>
                    <a:pt x="68" y="5"/>
                  </a:lnTo>
                  <a:lnTo>
                    <a:pt x="49" y="2"/>
                  </a:lnTo>
                  <a:lnTo>
                    <a:pt x="30" y="0"/>
                  </a:lnTo>
                  <a:lnTo>
                    <a:pt x="16" y="2"/>
                  </a:lnTo>
                  <a:lnTo>
                    <a:pt x="9" y="7"/>
                  </a:lnTo>
                  <a:lnTo>
                    <a:pt x="4" y="12"/>
                  </a:lnTo>
                  <a:lnTo>
                    <a:pt x="2" y="19"/>
                  </a:lnTo>
                  <a:lnTo>
                    <a:pt x="2" y="24"/>
                  </a:lnTo>
                  <a:lnTo>
                    <a:pt x="0" y="35"/>
                  </a:lnTo>
                  <a:lnTo>
                    <a:pt x="0" y="50"/>
                  </a:lnTo>
                  <a:lnTo>
                    <a:pt x="2" y="61"/>
                  </a:lnTo>
                  <a:lnTo>
                    <a:pt x="7" y="71"/>
                  </a:lnTo>
                  <a:lnTo>
                    <a:pt x="11" y="76"/>
                  </a:lnTo>
                  <a:lnTo>
                    <a:pt x="14" y="78"/>
                  </a:lnTo>
                  <a:lnTo>
                    <a:pt x="16" y="78"/>
                  </a:lnTo>
                  <a:lnTo>
                    <a:pt x="23" y="78"/>
                  </a:lnTo>
                  <a:lnTo>
                    <a:pt x="33" y="78"/>
                  </a:lnTo>
                  <a:lnTo>
                    <a:pt x="44" y="76"/>
                  </a:lnTo>
                  <a:lnTo>
                    <a:pt x="66" y="78"/>
                  </a:lnTo>
                  <a:lnTo>
                    <a:pt x="82" y="80"/>
                  </a:lnTo>
                  <a:lnTo>
                    <a:pt x="103" y="78"/>
                  </a:lnTo>
                  <a:lnTo>
                    <a:pt x="120" y="7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06" name="Freeform 82"/>
            <p:cNvSpPr>
              <a:spLocks/>
            </p:cNvSpPr>
            <p:nvPr/>
          </p:nvSpPr>
          <p:spPr bwMode="auto">
            <a:xfrm>
              <a:off x="4096" y="3529"/>
              <a:ext cx="45" cy="141"/>
            </a:xfrm>
            <a:custGeom>
              <a:avLst/>
              <a:gdLst>
                <a:gd name="T0" fmla="*/ 43 w 45"/>
                <a:gd name="T1" fmla="*/ 92 h 141"/>
                <a:gd name="T2" fmla="*/ 45 w 45"/>
                <a:gd name="T3" fmla="*/ 71 h 141"/>
                <a:gd name="T4" fmla="*/ 43 w 45"/>
                <a:gd name="T5" fmla="*/ 54 h 141"/>
                <a:gd name="T6" fmla="*/ 38 w 45"/>
                <a:gd name="T7" fmla="*/ 33 h 141"/>
                <a:gd name="T8" fmla="*/ 33 w 45"/>
                <a:gd name="T9" fmla="*/ 19 h 141"/>
                <a:gd name="T10" fmla="*/ 31 w 45"/>
                <a:gd name="T11" fmla="*/ 11 h 141"/>
                <a:gd name="T12" fmla="*/ 31 w 45"/>
                <a:gd name="T13" fmla="*/ 7 h 141"/>
                <a:gd name="T14" fmla="*/ 31 w 45"/>
                <a:gd name="T15" fmla="*/ 2 h 141"/>
                <a:gd name="T16" fmla="*/ 28 w 45"/>
                <a:gd name="T17" fmla="*/ 0 h 141"/>
                <a:gd name="T18" fmla="*/ 24 w 45"/>
                <a:gd name="T19" fmla="*/ 0 h 141"/>
                <a:gd name="T20" fmla="*/ 19 w 45"/>
                <a:gd name="T21" fmla="*/ 0 h 141"/>
                <a:gd name="T22" fmla="*/ 12 w 45"/>
                <a:gd name="T23" fmla="*/ 4 h 141"/>
                <a:gd name="T24" fmla="*/ 7 w 45"/>
                <a:gd name="T25" fmla="*/ 11 h 141"/>
                <a:gd name="T26" fmla="*/ 7 w 45"/>
                <a:gd name="T27" fmla="*/ 21 h 141"/>
                <a:gd name="T28" fmla="*/ 5 w 45"/>
                <a:gd name="T29" fmla="*/ 37 h 141"/>
                <a:gd name="T30" fmla="*/ 0 w 45"/>
                <a:gd name="T31" fmla="*/ 61 h 141"/>
                <a:gd name="T32" fmla="*/ 0 w 45"/>
                <a:gd name="T33" fmla="*/ 82 h 141"/>
                <a:gd name="T34" fmla="*/ 2 w 45"/>
                <a:gd name="T35" fmla="*/ 106 h 141"/>
                <a:gd name="T36" fmla="*/ 7 w 45"/>
                <a:gd name="T37" fmla="*/ 122 h 141"/>
                <a:gd name="T38" fmla="*/ 9 w 45"/>
                <a:gd name="T39" fmla="*/ 132 h 141"/>
                <a:gd name="T40" fmla="*/ 14 w 45"/>
                <a:gd name="T41" fmla="*/ 139 h 141"/>
                <a:gd name="T42" fmla="*/ 17 w 45"/>
                <a:gd name="T43" fmla="*/ 141 h 141"/>
                <a:gd name="T44" fmla="*/ 19 w 45"/>
                <a:gd name="T45" fmla="*/ 141 h 141"/>
                <a:gd name="T46" fmla="*/ 24 w 45"/>
                <a:gd name="T47" fmla="*/ 141 h 141"/>
                <a:gd name="T48" fmla="*/ 26 w 45"/>
                <a:gd name="T49" fmla="*/ 139 h 141"/>
                <a:gd name="T50" fmla="*/ 28 w 45"/>
                <a:gd name="T51" fmla="*/ 134 h 141"/>
                <a:gd name="T52" fmla="*/ 31 w 45"/>
                <a:gd name="T53" fmla="*/ 127 h 141"/>
                <a:gd name="T54" fmla="*/ 33 w 45"/>
                <a:gd name="T55" fmla="*/ 118 h 141"/>
                <a:gd name="T56" fmla="*/ 38 w 45"/>
                <a:gd name="T57" fmla="*/ 104 h 141"/>
                <a:gd name="T58" fmla="*/ 43 w 45"/>
                <a:gd name="T59" fmla="*/ 92 h 14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5"/>
                <a:gd name="T91" fmla="*/ 0 h 141"/>
                <a:gd name="T92" fmla="*/ 45 w 45"/>
                <a:gd name="T93" fmla="*/ 141 h 14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5" h="141">
                  <a:moveTo>
                    <a:pt x="43" y="92"/>
                  </a:moveTo>
                  <a:lnTo>
                    <a:pt x="45" y="71"/>
                  </a:lnTo>
                  <a:lnTo>
                    <a:pt x="43" y="54"/>
                  </a:lnTo>
                  <a:lnTo>
                    <a:pt x="38" y="33"/>
                  </a:lnTo>
                  <a:lnTo>
                    <a:pt x="33" y="19"/>
                  </a:lnTo>
                  <a:lnTo>
                    <a:pt x="31" y="11"/>
                  </a:lnTo>
                  <a:lnTo>
                    <a:pt x="31" y="7"/>
                  </a:lnTo>
                  <a:lnTo>
                    <a:pt x="31" y="2"/>
                  </a:lnTo>
                  <a:lnTo>
                    <a:pt x="28" y="0"/>
                  </a:lnTo>
                  <a:lnTo>
                    <a:pt x="24" y="0"/>
                  </a:lnTo>
                  <a:lnTo>
                    <a:pt x="19" y="0"/>
                  </a:lnTo>
                  <a:lnTo>
                    <a:pt x="12" y="4"/>
                  </a:lnTo>
                  <a:lnTo>
                    <a:pt x="7" y="11"/>
                  </a:lnTo>
                  <a:lnTo>
                    <a:pt x="7" y="21"/>
                  </a:lnTo>
                  <a:lnTo>
                    <a:pt x="5" y="37"/>
                  </a:lnTo>
                  <a:lnTo>
                    <a:pt x="0" y="61"/>
                  </a:lnTo>
                  <a:lnTo>
                    <a:pt x="0" y="82"/>
                  </a:lnTo>
                  <a:lnTo>
                    <a:pt x="2" y="106"/>
                  </a:lnTo>
                  <a:lnTo>
                    <a:pt x="7" y="122"/>
                  </a:lnTo>
                  <a:lnTo>
                    <a:pt x="9" y="132"/>
                  </a:lnTo>
                  <a:lnTo>
                    <a:pt x="14" y="139"/>
                  </a:lnTo>
                  <a:lnTo>
                    <a:pt x="17" y="141"/>
                  </a:lnTo>
                  <a:lnTo>
                    <a:pt x="19" y="141"/>
                  </a:lnTo>
                  <a:lnTo>
                    <a:pt x="24" y="141"/>
                  </a:lnTo>
                  <a:lnTo>
                    <a:pt x="26" y="139"/>
                  </a:lnTo>
                  <a:lnTo>
                    <a:pt x="28" y="134"/>
                  </a:lnTo>
                  <a:lnTo>
                    <a:pt x="31" y="127"/>
                  </a:lnTo>
                  <a:lnTo>
                    <a:pt x="33" y="118"/>
                  </a:lnTo>
                  <a:lnTo>
                    <a:pt x="38" y="104"/>
                  </a:lnTo>
                  <a:lnTo>
                    <a:pt x="43" y="92"/>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07" name="Freeform 83"/>
            <p:cNvSpPr>
              <a:spLocks/>
            </p:cNvSpPr>
            <p:nvPr/>
          </p:nvSpPr>
          <p:spPr bwMode="auto">
            <a:xfrm>
              <a:off x="3978" y="3437"/>
              <a:ext cx="47" cy="54"/>
            </a:xfrm>
            <a:custGeom>
              <a:avLst/>
              <a:gdLst>
                <a:gd name="T0" fmla="*/ 47 w 47"/>
                <a:gd name="T1" fmla="*/ 0 h 54"/>
                <a:gd name="T2" fmla="*/ 38 w 47"/>
                <a:gd name="T3" fmla="*/ 16 h 54"/>
                <a:gd name="T4" fmla="*/ 9 w 47"/>
                <a:gd name="T5" fmla="*/ 42 h 54"/>
                <a:gd name="T6" fmla="*/ 2 w 47"/>
                <a:gd name="T7" fmla="*/ 51 h 54"/>
                <a:gd name="T8" fmla="*/ 0 w 47"/>
                <a:gd name="T9" fmla="*/ 54 h 54"/>
                <a:gd name="T10" fmla="*/ 0 60000 65536"/>
                <a:gd name="T11" fmla="*/ 0 60000 65536"/>
                <a:gd name="T12" fmla="*/ 0 60000 65536"/>
                <a:gd name="T13" fmla="*/ 0 60000 65536"/>
                <a:gd name="T14" fmla="*/ 0 60000 65536"/>
                <a:gd name="T15" fmla="*/ 0 w 47"/>
                <a:gd name="T16" fmla="*/ 0 h 54"/>
                <a:gd name="T17" fmla="*/ 47 w 47"/>
                <a:gd name="T18" fmla="*/ 54 h 54"/>
              </a:gdLst>
              <a:ahLst/>
              <a:cxnLst>
                <a:cxn ang="T10">
                  <a:pos x="T0" y="T1"/>
                </a:cxn>
                <a:cxn ang="T11">
                  <a:pos x="T2" y="T3"/>
                </a:cxn>
                <a:cxn ang="T12">
                  <a:pos x="T4" y="T5"/>
                </a:cxn>
                <a:cxn ang="T13">
                  <a:pos x="T6" y="T7"/>
                </a:cxn>
                <a:cxn ang="T14">
                  <a:pos x="T8" y="T9"/>
                </a:cxn>
              </a:cxnLst>
              <a:rect l="T15" t="T16" r="T17" b="T18"/>
              <a:pathLst>
                <a:path w="47" h="54">
                  <a:moveTo>
                    <a:pt x="47" y="0"/>
                  </a:moveTo>
                  <a:lnTo>
                    <a:pt x="38" y="16"/>
                  </a:lnTo>
                  <a:lnTo>
                    <a:pt x="9" y="42"/>
                  </a:lnTo>
                  <a:lnTo>
                    <a:pt x="2" y="51"/>
                  </a:lnTo>
                  <a:lnTo>
                    <a:pt x="0" y="5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08" name="Freeform 84"/>
            <p:cNvSpPr>
              <a:spLocks/>
            </p:cNvSpPr>
            <p:nvPr/>
          </p:nvSpPr>
          <p:spPr bwMode="auto">
            <a:xfrm>
              <a:off x="3709" y="3446"/>
              <a:ext cx="35" cy="66"/>
            </a:xfrm>
            <a:custGeom>
              <a:avLst/>
              <a:gdLst>
                <a:gd name="T0" fmla="*/ 0 w 35"/>
                <a:gd name="T1" fmla="*/ 66 h 66"/>
                <a:gd name="T2" fmla="*/ 21 w 35"/>
                <a:gd name="T3" fmla="*/ 31 h 66"/>
                <a:gd name="T4" fmla="*/ 35 w 35"/>
                <a:gd name="T5" fmla="*/ 0 h 66"/>
                <a:gd name="T6" fmla="*/ 0 60000 65536"/>
                <a:gd name="T7" fmla="*/ 0 60000 65536"/>
                <a:gd name="T8" fmla="*/ 0 60000 65536"/>
                <a:gd name="T9" fmla="*/ 0 w 35"/>
                <a:gd name="T10" fmla="*/ 0 h 66"/>
                <a:gd name="T11" fmla="*/ 35 w 35"/>
                <a:gd name="T12" fmla="*/ 66 h 66"/>
              </a:gdLst>
              <a:ahLst/>
              <a:cxnLst>
                <a:cxn ang="T6">
                  <a:pos x="T0" y="T1"/>
                </a:cxn>
                <a:cxn ang="T7">
                  <a:pos x="T2" y="T3"/>
                </a:cxn>
                <a:cxn ang="T8">
                  <a:pos x="T4" y="T5"/>
                </a:cxn>
              </a:cxnLst>
              <a:rect l="T9" t="T10" r="T11" b="T12"/>
              <a:pathLst>
                <a:path w="35" h="66">
                  <a:moveTo>
                    <a:pt x="0" y="66"/>
                  </a:moveTo>
                  <a:lnTo>
                    <a:pt x="21" y="31"/>
                  </a:lnTo>
                  <a:lnTo>
                    <a:pt x="3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09" name="Freeform 85"/>
            <p:cNvSpPr>
              <a:spLocks/>
            </p:cNvSpPr>
            <p:nvPr/>
          </p:nvSpPr>
          <p:spPr bwMode="auto">
            <a:xfrm>
              <a:off x="3680" y="3536"/>
              <a:ext cx="14" cy="2"/>
            </a:xfrm>
            <a:custGeom>
              <a:avLst/>
              <a:gdLst>
                <a:gd name="T0" fmla="*/ 14 w 14"/>
                <a:gd name="T1" fmla="*/ 0 h 2"/>
                <a:gd name="T2" fmla="*/ 12 w 14"/>
                <a:gd name="T3" fmla="*/ 0 h 2"/>
                <a:gd name="T4" fmla="*/ 7 w 14"/>
                <a:gd name="T5" fmla="*/ 2 h 2"/>
                <a:gd name="T6" fmla="*/ 0 w 14"/>
                <a:gd name="T7" fmla="*/ 2 h 2"/>
                <a:gd name="T8" fmla="*/ 0 60000 65536"/>
                <a:gd name="T9" fmla="*/ 0 60000 65536"/>
                <a:gd name="T10" fmla="*/ 0 60000 65536"/>
                <a:gd name="T11" fmla="*/ 0 60000 65536"/>
                <a:gd name="T12" fmla="*/ 0 w 14"/>
                <a:gd name="T13" fmla="*/ 0 h 2"/>
                <a:gd name="T14" fmla="*/ 14 w 14"/>
                <a:gd name="T15" fmla="*/ 2 h 2"/>
              </a:gdLst>
              <a:ahLst/>
              <a:cxnLst>
                <a:cxn ang="T8">
                  <a:pos x="T0" y="T1"/>
                </a:cxn>
                <a:cxn ang="T9">
                  <a:pos x="T2" y="T3"/>
                </a:cxn>
                <a:cxn ang="T10">
                  <a:pos x="T4" y="T5"/>
                </a:cxn>
                <a:cxn ang="T11">
                  <a:pos x="T6" y="T7"/>
                </a:cxn>
              </a:cxnLst>
              <a:rect l="T12" t="T13" r="T14" b="T15"/>
              <a:pathLst>
                <a:path w="14" h="2">
                  <a:moveTo>
                    <a:pt x="14" y="0"/>
                  </a:moveTo>
                  <a:lnTo>
                    <a:pt x="12" y="0"/>
                  </a:lnTo>
                  <a:lnTo>
                    <a:pt x="7" y="2"/>
                  </a:lnTo>
                  <a:lnTo>
                    <a:pt x="0"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10" name="Freeform 86"/>
            <p:cNvSpPr>
              <a:spLocks/>
            </p:cNvSpPr>
            <p:nvPr/>
          </p:nvSpPr>
          <p:spPr bwMode="auto">
            <a:xfrm>
              <a:off x="3631" y="3536"/>
              <a:ext cx="7" cy="1"/>
            </a:xfrm>
            <a:custGeom>
              <a:avLst/>
              <a:gdLst>
                <a:gd name="T0" fmla="*/ 7 w 7"/>
                <a:gd name="T1" fmla="*/ 0 h 1"/>
                <a:gd name="T2" fmla="*/ 7 w 7"/>
                <a:gd name="T3" fmla="*/ 0 h 1"/>
                <a:gd name="T4" fmla="*/ 2 w 7"/>
                <a:gd name="T5" fmla="*/ 0 h 1"/>
                <a:gd name="T6" fmla="*/ 0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7" y="0"/>
                  </a:moveTo>
                  <a:lnTo>
                    <a:pt x="7" y="0"/>
                  </a:lnTo>
                  <a:lnTo>
                    <a:pt x="2"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5811" name="Rectangle 1164"/>
            <p:cNvSpPr>
              <a:spLocks noChangeArrowheads="1"/>
            </p:cNvSpPr>
            <p:nvPr/>
          </p:nvSpPr>
          <p:spPr bwMode="auto">
            <a:xfrm>
              <a:off x="561" y="3577"/>
              <a:ext cx="68"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P</a:t>
              </a:r>
              <a:endParaRPr lang="en-US" smtClean="0">
                <a:solidFill>
                  <a:srgbClr val="000000"/>
                </a:solidFill>
              </a:endParaRPr>
            </a:p>
          </p:txBody>
        </p:sp>
        <p:sp>
          <p:nvSpPr>
            <p:cNvPr id="15812" name="Rectangle 1165"/>
            <p:cNvSpPr>
              <a:spLocks noChangeArrowheads="1"/>
            </p:cNvSpPr>
            <p:nvPr/>
          </p:nvSpPr>
          <p:spPr bwMode="auto">
            <a:xfrm>
              <a:off x="630" y="3577"/>
              <a:ext cx="62"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h</a:t>
              </a:r>
              <a:endParaRPr lang="en-US" smtClean="0">
                <a:solidFill>
                  <a:srgbClr val="000000"/>
                </a:solidFill>
              </a:endParaRPr>
            </a:p>
          </p:txBody>
        </p:sp>
        <p:sp>
          <p:nvSpPr>
            <p:cNvPr id="15813" name="Rectangle 1166"/>
            <p:cNvSpPr>
              <a:spLocks noChangeArrowheads="1"/>
            </p:cNvSpPr>
            <p:nvPr/>
          </p:nvSpPr>
          <p:spPr bwMode="auto">
            <a:xfrm>
              <a:off x="694" y="3577"/>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y</a:t>
              </a:r>
              <a:endParaRPr lang="en-US" smtClean="0">
                <a:solidFill>
                  <a:srgbClr val="000000"/>
                </a:solidFill>
              </a:endParaRPr>
            </a:p>
          </p:txBody>
        </p:sp>
        <p:sp>
          <p:nvSpPr>
            <p:cNvPr id="15814" name="Rectangle 1167"/>
            <p:cNvSpPr>
              <a:spLocks noChangeArrowheads="1"/>
            </p:cNvSpPr>
            <p:nvPr/>
          </p:nvSpPr>
          <p:spPr bwMode="auto">
            <a:xfrm>
              <a:off x="750" y="3577"/>
              <a:ext cx="44"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s</a:t>
              </a:r>
              <a:endParaRPr lang="en-US" smtClean="0">
                <a:solidFill>
                  <a:srgbClr val="000000"/>
                </a:solidFill>
              </a:endParaRPr>
            </a:p>
          </p:txBody>
        </p:sp>
        <p:sp>
          <p:nvSpPr>
            <p:cNvPr id="15815" name="Rectangle 1168"/>
            <p:cNvSpPr>
              <a:spLocks noChangeArrowheads="1"/>
            </p:cNvSpPr>
            <p:nvPr/>
          </p:nvSpPr>
          <p:spPr bwMode="auto">
            <a:xfrm>
              <a:off x="794" y="3577"/>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i</a:t>
              </a:r>
              <a:endParaRPr lang="en-US" smtClean="0">
                <a:solidFill>
                  <a:srgbClr val="000000"/>
                </a:solidFill>
              </a:endParaRPr>
            </a:p>
          </p:txBody>
        </p:sp>
        <p:sp>
          <p:nvSpPr>
            <p:cNvPr id="15816" name="Rectangle 1169"/>
            <p:cNvSpPr>
              <a:spLocks noChangeArrowheads="1"/>
            </p:cNvSpPr>
            <p:nvPr/>
          </p:nvSpPr>
          <p:spPr bwMode="auto">
            <a:xfrm>
              <a:off x="826" y="3577"/>
              <a:ext cx="50"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c</a:t>
              </a:r>
              <a:endParaRPr lang="en-US" smtClean="0">
                <a:solidFill>
                  <a:srgbClr val="000000"/>
                </a:solidFill>
              </a:endParaRPr>
            </a:p>
          </p:txBody>
        </p:sp>
        <p:sp>
          <p:nvSpPr>
            <p:cNvPr id="15817" name="Rectangle 1170"/>
            <p:cNvSpPr>
              <a:spLocks noChangeArrowheads="1"/>
            </p:cNvSpPr>
            <p:nvPr/>
          </p:nvSpPr>
          <p:spPr bwMode="auto">
            <a:xfrm>
              <a:off x="876" y="3577"/>
              <a:ext cx="56"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a</a:t>
              </a:r>
              <a:endParaRPr lang="en-US" smtClean="0">
                <a:solidFill>
                  <a:srgbClr val="000000"/>
                </a:solidFill>
              </a:endParaRPr>
            </a:p>
          </p:txBody>
        </p:sp>
        <p:sp>
          <p:nvSpPr>
            <p:cNvPr id="15818" name="Rectangle 1171"/>
            <p:cNvSpPr>
              <a:spLocks noChangeArrowheads="1"/>
            </p:cNvSpPr>
            <p:nvPr/>
          </p:nvSpPr>
          <p:spPr bwMode="auto">
            <a:xfrm>
              <a:off x="933" y="3577"/>
              <a:ext cx="31" cy="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400" b="1" smtClean="0">
                  <a:solidFill>
                    <a:srgbClr val="000000"/>
                  </a:solidFill>
                  <a:latin typeface="Times New Roman" pitchFamily="18" charset="0"/>
                </a:rPr>
                <a:t>l</a:t>
              </a:r>
              <a:endParaRPr lang="en-US" smtClean="0">
                <a:solidFill>
                  <a:srgbClr val="000000"/>
                </a:solidFill>
              </a:endParaRPr>
            </a:p>
          </p:txBody>
        </p:sp>
        <p:sp>
          <p:nvSpPr>
            <p:cNvPr id="15819" name="Line 1307"/>
            <p:cNvSpPr>
              <a:spLocks noChangeShapeType="1"/>
            </p:cNvSpPr>
            <p:nvPr/>
          </p:nvSpPr>
          <p:spPr bwMode="auto">
            <a:xfrm flipV="1">
              <a:off x="2780" y="3741"/>
              <a:ext cx="496" cy="48"/>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5820" name="Freeform 1308"/>
            <p:cNvSpPr>
              <a:spLocks/>
            </p:cNvSpPr>
            <p:nvPr/>
          </p:nvSpPr>
          <p:spPr bwMode="auto">
            <a:xfrm>
              <a:off x="3255" y="3715"/>
              <a:ext cx="104" cy="55"/>
            </a:xfrm>
            <a:custGeom>
              <a:avLst/>
              <a:gdLst>
                <a:gd name="T0" fmla="*/ 5 w 104"/>
                <a:gd name="T1" fmla="*/ 55 h 55"/>
                <a:gd name="T2" fmla="*/ 104 w 104"/>
                <a:gd name="T3" fmla="*/ 17 h 55"/>
                <a:gd name="T4" fmla="*/ 0 w 104"/>
                <a:gd name="T5" fmla="*/ 0 h 55"/>
                <a:gd name="T6" fmla="*/ 5 w 104"/>
                <a:gd name="T7" fmla="*/ 55 h 55"/>
                <a:gd name="T8" fmla="*/ 0 60000 65536"/>
                <a:gd name="T9" fmla="*/ 0 60000 65536"/>
                <a:gd name="T10" fmla="*/ 0 60000 65536"/>
                <a:gd name="T11" fmla="*/ 0 60000 65536"/>
                <a:gd name="T12" fmla="*/ 0 w 104"/>
                <a:gd name="T13" fmla="*/ 0 h 55"/>
                <a:gd name="T14" fmla="*/ 104 w 104"/>
                <a:gd name="T15" fmla="*/ 55 h 55"/>
              </a:gdLst>
              <a:ahLst/>
              <a:cxnLst>
                <a:cxn ang="T8">
                  <a:pos x="T0" y="T1"/>
                </a:cxn>
                <a:cxn ang="T9">
                  <a:pos x="T2" y="T3"/>
                </a:cxn>
                <a:cxn ang="T10">
                  <a:pos x="T4" y="T5"/>
                </a:cxn>
                <a:cxn ang="T11">
                  <a:pos x="T6" y="T7"/>
                </a:cxn>
              </a:cxnLst>
              <a:rect l="T12" t="T13" r="T14" b="T15"/>
              <a:pathLst>
                <a:path w="104" h="55">
                  <a:moveTo>
                    <a:pt x="5" y="55"/>
                  </a:moveTo>
                  <a:lnTo>
                    <a:pt x="104" y="17"/>
                  </a:lnTo>
                  <a:lnTo>
                    <a:pt x="0" y="0"/>
                  </a:lnTo>
                  <a:lnTo>
                    <a:pt x="5" y="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5821" name="Text Box 1386"/>
            <p:cNvSpPr txBox="1">
              <a:spLocks noChangeArrowheads="1"/>
            </p:cNvSpPr>
            <p:nvPr/>
          </p:nvSpPr>
          <p:spPr bwMode="auto">
            <a:xfrm>
              <a:off x="240" y="3744"/>
              <a:ext cx="2544"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50000"/>
                </a:spcBef>
                <a:spcAft>
                  <a:spcPct val="0"/>
                </a:spcAft>
              </a:pPr>
              <a:r>
                <a:rPr lang="en-US" sz="1400" smtClean="0">
                  <a:solidFill>
                    <a:srgbClr val="000000"/>
                  </a:solidFill>
                  <a:latin typeface="Times New Roman" pitchFamily="18" charset="0"/>
                </a:rPr>
                <a:t>Datum features H and L are mated on the high points of the manufacturing or inspection equipment</a:t>
              </a:r>
            </a:p>
          </p:txBody>
        </p:sp>
      </p:grpSp>
      <p:sp>
        <p:nvSpPr>
          <p:cNvPr id="17774" name="AutoShape 1390"/>
          <p:cNvSpPr>
            <a:spLocks noChangeArrowheads="1"/>
          </p:cNvSpPr>
          <p:nvPr/>
        </p:nvSpPr>
        <p:spPr bwMode="auto">
          <a:xfrm>
            <a:off x="7086600" y="762000"/>
            <a:ext cx="1066800" cy="304800"/>
          </a:xfrm>
          <a:prstGeom prst="leftArrow">
            <a:avLst>
              <a:gd name="adj1" fmla="val 50000"/>
              <a:gd name="adj2" fmla="val 875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sp>
        <p:nvSpPr>
          <p:cNvPr id="17775" name="AutoShape 1391"/>
          <p:cNvSpPr>
            <a:spLocks noChangeArrowheads="1"/>
          </p:cNvSpPr>
          <p:nvPr/>
        </p:nvSpPr>
        <p:spPr bwMode="auto">
          <a:xfrm>
            <a:off x="7010400" y="2362200"/>
            <a:ext cx="1066800" cy="304800"/>
          </a:xfrm>
          <a:prstGeom prst="leftArrow">
            <a:avLst>
              <a:gd name="adj1" fmla="val 50000"/>
              <a:gd name="adj2" fmla="val 875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sp>
        <p:nvSpPr>
          <p:cNvPr id="15729" name="Text Box 1392"/>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rPr>
              <a:t>6.15</a:t>
            </a:r>
          </a:p>
        </p:txBody>
      </p:sp>
      <p:sp>
        <p:nvSpPr>
          <p:cNvPr id="15730" name="Text Box 1393"/>
          <p:cNvSpPr txBox="1">
            <a:spLocks noChangeArrowheads="1"/>
          </p:cNvSpPr>
          <p:nvPr/>
        </p:nvSpPr>
        <p:spPr bwMode="auto">
          <a:xfrm>
            <a:off x="0" y="0"/>
            <a:ext cx="23304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rPr>
              <a:t>Establishing Datums </a:t>
            </a:r>
          </a:p>
          <a:p>
            <a:pPr eaLnBrk="1" fontAlgn="base" hangingPunct="1">
              <a:spcBef>
                <a:spcPct val="0"/>
              </a:spcBef>
              <a:spcAft>
                <a:spcPct val="0"/>
              </a:spcAft>
            </a:pPr>
            <a:r>
              <a:rPr lang="en-US" smtClean="0">
                <a:solidFill>
                  <a:srgbClr val="000000"/>
                </a:solidFill>
              </a:rPr>
              <a:t>from Primary </a:t>
            </a:r>
          </a:p>
          <a:p>
            <a:pPr eaLnBrk="1" fontAlgn="base" hangingPunct="1">
              <a:spcBef>
                <a:spcPct val="0"/>
              </a:spcBef>
              <a:spcAft>
                <a:spcPct val="0"/>
              </a:spcAft>
            </a:pPr>
            <a:r>
              <a:rPr lang="en-US" smtClean="0">
                <a:solidFill>
                  <a:srgbClr val="000000"/>
                </a:solidFill>
              </a:rPr>
              <a:t>Plane Surfaces</a:t>
            </a:r>
          </a:p>
        </p:txBody>
      </p:sp>
      <p:pic>
        <p:nvPicPr>
          <p:cNvPr id="1024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669" y="1251017"/>
            <a:ext cx="2566987" cy="1415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1583964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17774"/>
                                        </p:tgtEl>
                                        <p:attrNameLst>
                                          <p:attrName>style.visibility</p:attrName>
                                        </p:attrNameLst>
                                      </p:cBhvr>
                                      <p:to>
                                        <p:strVal val="visible"/>
                                      </p:to>
                                    </p:set>
                                    <p:anim calcmode="lin" valueType="num">
                                      <p:cBhvr additive="base">
                                        <p:cTn id="7" dur="500" fill="hold"/>
                                        <p:tgtEl>
                                          <p:spTgt spid="17774"/>
                                        </p:tgtEl>
                                        <p:attrNameLst>
                                          <p:attrName>ppt_x</p:attrName>
                                        </p:attrNameLst>
                                      </p:cBhvr>
                                      <p:tavLst>
                                        <p:tav tm="0">
                                          <p:val>
                                            <p:strVal val="1+#ppt_w/2"/>
                                          </p:val>
                                        </p:tav>
                                        <p:tav tm="100000">
                                          <p:val>
                                            <p:strVal val="#ppt_x"/>
                                          </p:val>
                                        </p:tav>
                                      </p:tavLst>
                                    </p:anim>
                                    <p:anim calcmode="lin" valueType="num">
                                      <p:cBhvr additive="base">
                                        <p:cTn id="8" dur="500" fill="hold"/>
                                        <p:tgtEl>
                                          <p:spTgt spid="1777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3" presetClass="entr" presetSubtype="10"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linds(horizontal)">
                                      <p:cBhvr>
                                        <p:cTn id="13" dur="500"/>
                                        <p:tgtEl>
                                          <p:spTgt spid="3"/>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2" fill="hold" grpId="0" nodeType="clickEffect">
                                  <p:stCondLst>
                                    <p:cond delay="0"/>
                                  </p:stCondLst>
                                  <p:childTnLst>
                                    <p:set>
                                      <p:cBhvr>
                                        <p:cTn id="17" dur="1" fill="hold">
                                          <p:stCondLst>
                                            <p:cond delay="0"/>
                                          </p:stCondLst>
                                        </p:cTn>
                                        <p:tgtEl>
                                          <p:spTgt spid="17775"/>
                                        </p:tgtEl>
                                        <p:attrNameLst>
                                          <p:attrName>style.visibility</p:attrName>
                                        </p:attrNameLst>
                                      </p:cBhvr>
                                      <p:to>
                                        <p:strVal val="visible"/>
                                      </p:to>
                                    </p:set>
                                    <p:anim calcmode="lin" valueType="num">
                                      <p:cBhvr additive="base">
                                        <p:cTn id="18" dur="500" fill="hold"/>
                                        <p:tgtEl>
                                          <p:spTgt spid="17775"/>
                                        </p:tgtEl>
                                        <p:attrNameLst>
                                          <p:attrName>ppt_x</p:attrName>
                                        </p:attrNameLst>
                                      </p:cBhvr>
                                      <p:tavLst>
                                        <p:tav tm="0">
                                          <p:val>
                                            <p:strVal val="1+#ppt_w/2"/>
                                          </p:val>
                                        </p:tav>
                                        <p:tav tm="100000">
                                          <p:val>
                                            <p:strVal val="#ppt_x"/>
                                          </p:val>
                                        </p:tav>
                                      </p:tavLst>
                                    </p:anim>
                                    <p:anim calcmode="lin" valueType="num">
                                      <p:cBhvr additive="base">
                                        <p:cTn id="19" dur="500" fill="hold"/>
                                        <p:tgtEl>
                                          <p:spTgt spid="17775"/>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3" presetClass="entr" presetSubtype="10" fill="hold"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linds(horizontal)">
                                      <p:cBhvr>
                                        <p:cTn id="24" dur="500"/>
                                        <p:tgtEl>
                                          <p:spTgt spid="2"/>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3" presetClass="entr" presetSubtype="10" fill="hold"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blinds(horizontal)">
                                      <p:cBhvr>
                                        <p:cTn id="29"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774" grpId="0" animBg="1"/>
      <p:bldP spid="1777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Freeform 2532"/>
          <p:cNvSpPr>
            <a:spLocks/>
          </p:cNvSpPr>
          <p:nvPr/>
        </p:nvSpPr>
        <p:spPr bwMode="auto">
          <a:xfrm>
            <a:off x="7750175" y="-663575"/>
            <a:ext cx="149225" cy="1587"/>
          </a:xfrm>
          <a:custGeom>
            <a:avLst/>
            <a:gdLst>
              <a:gd name="T0" fmla="*/ 2147483647 w 94"/>
              <a:gd name="T1" fmla="*/ 0 h 1587"/>
              <a:gd name="T2" fmla="*/ 0 w 94"/>
              <a:gd name="T3" fmla="*/ 0 h 1587"/>
              <a:gd name="T4" fmla="*/ 2147483647 w 94"/>
              <a:gd name="T5" fmla="*/ 0 h 1587"/>
              <a:gd name="T6" fmla="*/ 0 60000 65536"/>
              <a:gd name="T7" fmla="*/ 0 60000 65536"/>
              <a:gd name="T8" fmla="*/ 0 60000 65536"/>
              <a:gd name="T9" fmla="*/ 0 w 94"/>
              <a:gd name="T10" fmla="*/ 0 h 1587"/>
              <a:gd name="T11" fmla="*/ 94 w 94"/>
              <a:gd name="T12" fmla="*/ 1587 h 1587"/>
            </a:gdLst>
            <a:ahLst/>
            <a:cxnLst>
              <a:cxn ang="T6">
                <a:pos x="T0" y="T1"/>
              </a:cxn>
              <a:cxn ang="T7">
                <a:pos x="T2" y="T3"/>
              </a:cxn>
              <a:cxn ang="T8">
                <a:pos x="T4" y="T5"/>
              </a:cxn>
            </a:cxnLst>
            <a:rect l="T9" t="T10" r="T11" b="T12"/>
            <a:pathLst>
              <a:path w="94" h="1587">
                <a:moveTo>
                  <a:pt x="94" y="0"/>
                </a:moveTo>
                <a:lnTo>
                  <a:pt x="0" y="0"/>
                </a:lnTo>
                <a:lnTo>
                  <a:pt x="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411" name="Line 2533"/>
          <p:cNvSpPr>
            <a:spLocks noChangeShapeType="1"/>
          </p:cNvSpPr>
          <p:nvPr/>
        </p:nvSpPr>
        <p:spPr bwMode="auto">
          <a:xfrm flipH="1">
            <a:off x="7750175" y="-663575"/>
            <a:ext cx="149225" cy="158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grpSp>
        <p:nvGrpSpPr>
          <p:cNvPr id="2" name="Group 2764"/>
          <p:cNvGrpSpPr>
            <a:grpSpLocks/>
          </p:cNvGrpSpPr>
          <p:nvPr/>
        </p:nvGrpSpPr>
        <p:grpSpPr bwMode="auto">
          <a:xfrm>
            <a:off x="457200" y="2819400"/>
            <a:ext cx="3689350" cy="2306638"/>
            <a:chOff x="524" y="2059"/>
            <a:chExt cx="2324" cy="1453"/>
          </a:xfrm>
        </p:grpSpPr>
        <p:sp>
          <p:nvSpPr>
            <p:cNvPr id="17629" name="Line 1922"/>
            <p:cNvSpPr>
              <a:spLocks noChangeShapeType="1"/>
            </p:cNvSpPr>
            <p:nvPr/>
          </p:nvSpPr>
          <p:spPr bwMode="auto">
            <a:xfrm>
              <a:off x="2342" y="2240"/>
              <a:ext cx="114" cy="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630" name="Line 1923"/>
            <p:cNvSpPr>
              <a:spLocks noChangeShapeType="1"/>
            </p:cNvSpPr>
            <p:nvPr/>
          </p:nvSpPr>
          <p:spPr bwMode="auto">
            <a:xfrm>
              <a:off x="1526" y="2235"/>
              <a:ext cx="112" cy="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631" name="Rectangle 1933"/>
            <p:cNvSpPr>
              <a:spLocks noChangeArrowheads="1"/>
            </p:cNvSpPr>
            <p:nvPr/>
          </p:nvSpPr>
          <p:spPr bwMode="auto">
            <a:xfrm>
              <a:off x="705" y="3097"/>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P</a:t>
              </a:r>
              <a:endParaRPr lang="en-US" smtClean="0">
                <a:solidFill>
                  <a:srgbClr val="000000"/>
                </a:solidFill>
              </a:endParaRPr>
            </a:p>
          </p:txBody>
        </p:sp>
        <p:sp>
          <p:nvSpPr>
            <p:cNvPr id="17632" name="Rectangle 1934"/>
            <p:cNvSpPr>
              <a:spLocks noChangeArrowheads="1"/>
            </p:cNvSpPr>
            <p:nvPr/>
          </p:nvSpPr>
          <p:spPr bwMode="auto">
            <a:xfrm>
              <a:off x="772" y="3097"/>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h</a:t>
              </a:r>
              <a:endParaRPr lang="en-US" smtClean="0">
                <a:solidFill>
                  <a:srgbClr val="000000"/>
                </a:solidFill>
              </a:endParaRPr>
            </a:p>
          </p:txBody>
        </p:sp>
        <p:sp>
          <p:nvSpPr>
            <p:cNvPr id="17633" name="Rectangle 1935"/>
            <p:cNvSpPr>
              <a:spLocks noChangeArrowheads="1"/>
            </p:cNvSpPr>
            <p:nvPr/>
          </p:nvSpPr>
          <p:spPr bwMode="auto">
            <a:xfrm>
              <a:off x="831" y="3097"/>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y</a:t>
              </a:r>
              <a:endParaRPr lang="en-US" smtClean="0">
                <a:solidFill>
                  <a:srgbClr val="000000"/>
                </a:solidFill>
              </a:endParaRPr>
            </a:p>
          </p:txBody>
        </p:sp>
        <p:sp>
          <p:nvSpPr>
            <p:cNvPr id="17634" name="Rectangle 1936"/>
            <p:cNvSpPr>
              <a:spLocks noChangeArrowheads="1"/>
            </p:cNvSpPr>
            <p:nvPr/>
          </p:nvSpPr>
          <p:spPr bwMode="auto">
            <a:xfrm>
              <a:off x="891" y="3097"/>
              <a:ext cx="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s</a:t>
              </a:r>
              <a:endParaRPr lang="en-US" smtClean="0">
                <a:solidFill>
                  <a:srgbClr val="000000"/>
                </a:solidFill>
              </a:endParaRPr>
            </a:p>
          </p:txBody>
        </p:sp>
        <p:sp>
          <p:nvSpPr>
            <p:cNvPr id="17635" name="Rectangle 1937"/>
            <p:cNvSpPr>
              <a:spLocks noChangeArrowheads="1"/>
            </p:cNvSpPr>
            <p:nvPr/>
          </p:nvSpPr>
          <p:spPr bwMode="auto">
            <a:xfrm>
              <a:off x="937" y="3097"/>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i</a:t>
              </a:r>
              <a:endParaRPr lang="en-US" smtClean="0">
                <a:solidFill>
                  <a:srgbClr val="000000"/>
                </a:solidFill>
              </a:endParaRPr>
            </a:p>
          </p:txBody>
        </p:sp>
        <p:sp>
          <p:nvSpPr>
            <p:cNvPr id="17636" name="Rectangle 1938"/>
            <p:cNvSpPr>
              <a:spLocks noChangeArrowheads="1"/>
            </p:cNvSpPr>
            <p:nvPr/>
          </p:nvSpPr>
          <p:spPr bwMode="auto">
            <a:xfrm>
              <a:off x="971" y="3097"/>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c</a:t>
              </a:r>
              <a:endParaRPr lang="en-US" smtClean="0">
                <a:solidFill>
                  <a:srgbClr val="000000"/>
                </a:solidFill>
              </a:endParaRPr>
            </a:p>
          </p:txBody>
        </p:sp>
        <p:sp>
          <p:nvSpPr>
            <p:cNvPr id="17637" name="Rectangle 1939"/>
            <p:cNvSpPr>
              <a:spLocks noChangeArrowheads="1"/>
            </p:cNvSpPr>
            <p:nvPr/>
          </p:nvSpPr>
          <p:spPr bwMode="auto">
            <a:xfrm>
              <a:off x="1024" y="3097"/>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a</a:t>
              </a:r>
              <a:endParaRPr lang="en-US" smtClean="0">
                <a:solidFill>
                  <a:srgbClr val="000000"/>
                </a:solidFill>
              </a:endParaRPr>
            </a:p>
          </p:txBody>
        </p:sp>
        <p:sp>
          <p:nvSpPr>
            <p:cNvPr id="17638" name="Rectangle 1940"/>
            <p:cNvSpPr>
              <a:spLocks noChangeArrowheads="1"/>
            </p:cNvSpPr>
            <p:nvPr/>
          </p:nvSpPr>
          <p:spPr bwMode="auto">
            <a:xfrm>
              <a:off x="1077" y="3097"/>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l</a:t>
              </a:r>
              <a:endParaRPr lang="en-US" smtClean="0">
                <a:solidFill>
                  <a:srgbClr val="000000"/>
                </a:solidFill>
              </a:endParaRPr>
            </a:p>
          </p:txBody>
        </p:sp>
        <p:sp>
          <p:nvSpPr>
            <p:cNvPr id="17639" name="Rectangle 1941"/>
            <p:cNvSpPr>
              <a:spLocks noChangeArrowheads="1"/>
            </p:cNvSpPr>
            <p:nvPr/>
          </p:nvSpPr>
          <p:spPr bwMode="auto">
            <a:xfrm>
              <a:off x="1140" y="3097"/>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d</a:t>
              </a:r>
              <a:endParaRPr lang="en-US" smtClean="0">
                <a:solidFill>
                  <a:srgbClr val="000000"/>
                </a:solidFill>
              </a:endParaRPr>
            </a:p>
          </p:txBody>
        </p:sp>
        <p:sp>
          <p:nvSpPr>
            <p:cNvPr id="17640" name="Rectangle 1942"/>
            <p:cNvSpPr>
              <a:spLocks noChangeArrowheads="1"/>
            </p:cNvSpPr>
            <p:nvPr/>
          </p:nvSpPr>
          <p:spPr bwMode="auto">
            <a:xfrm>
              <a:off x="1199" y="3097"/>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a</a:t>
              </a:r>
              <a:endParaRPr lang="en-US" smtClean="0">
                <a:solidFill>
                  <a:srgbClr val="000000"/>
                </a:solidFill>
              </a:endParaRPr>
            </a:p>
          </p:txBody>
        </p:sp>
        <p:sp>
          <p:nvSpPr>
            <p:cNvPr id="17641" name="Rectangle 1943"/>
            <p:cNvSpPr>
              <a:spLocks noChangeArrowheads="1"/>
            </p:cNvSpPr>
            <p:nvPr/>
          </p:nvSpPr>
          <p:spPr bwMode="auto">
            <a:xfrm>
              <a:off x="1252" y="3097"/>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t</a:t>
              </a:r>
              <a:endParaRPr lang="en-US" smtClean="0">
                <a:solidFill>
                  <a:srgbClr val="000000"/>
                </a:solidFill>
              </a:endParaRPr>
            </a:p>
          </p:txBody>
        </p:sp>
        <p:sp>
          <p:nvSpPr>
            <p:cNvPr id="17642" name="Rectangle 1944"/>
            <p:cNvSpPr>
              <a:spLocks noChangeArrowheads="1"/>
            </p:cNvSpPr>
            <p:nvPr/>
          </p:nvSpPr>
          <p:spPr bwMode="auto">
            <a:xfrm>
              <a:off x="1285" y="3097"/>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u</a:t>
              </a:r>
              <a:endParaRPr lang="en-US" smtClean="0">
                <a:solidFill>
                  <a:srgbClr val="000000"/>
                </a:solidFill>
              </a:endParaRPr>
            </a:p>
          </p:txBody>
        </p:sp>
        <p:sp>
          <p:nvSpPr>
            <p:cNvPr id="17643" name="Rectangle 1945"/>
            <p:cNvSpPr>
              <a:spLocks noChangeArrowheads="1"/>
            </p:cNvSpPr>
            <p:nvPr/>
          </p:nvSpPr>
          <p:spPr bwMode="auto">
            <a:xfrm>
              <a:off x="1345" y="3097"/>
              <a:ext cx="9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m</a:t>
              </a:r>
              <a:endParaRPr lang="en-US" smtClean="0">
                <a:solidFill>
                  <a:srgbClr val="000000"/>
                </a:solidFill>
              </a:endParaRPr>
            </a:p>
          </p:txBody>
        </p:sp>
        <p:sp>
          <p:nvSpPr>
            <p:cNvPr id="17644" name="Rectangle 1946"/>
            <p:cNvSpPr>
              <a:spLocks noChangeArrowheads="1"/>
            </p:cNvSpPr>
            <p:nvPr/>
          </p:nvSpPr>
          <p:spPr bwMode="auto">
            <a:xfrm>
              <a:off x="1468" y="3097"/>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f</a:t>
              </a:r>
              <a:endParaRPr lang="en-US" smtClean="0">
                <a:solidFill>
                  <a:srgbClr val="000000"/>
                </a:solidFill>
              </a:endParaRPr>
            </a:p>
          </p:txBody>
        </p:sp>
        <p:sp>
          <p:nvSpPr>
            <p:cNvPr id="17645" name="Rectangle 1947"/>
            <p:cNvSpPr>
              <a:spLocks noChangeArrowheads="1"/>
            </p:cNvSpPr>
            <p:nvPr/>
          </p:nvSpPr>
          <p:spPr bwMode="auto">
            <a:xfrm>
              <a:off x="1508" y="3097"/>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646" name="Rectangle 1948"/>
            <p:cNvSpPr>
              <a:spLocks noChangeArrowheads="1"/>
            </p:cNvSpPr>
            <p:nvPr/>
          </p:nvSpPr>
          <p:spPr bwMode="auto">
            <a:xfrm>
              <a:off x="1561" y="3097"/>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a</a:t>
              </a:r>
              <a:endParaRPr lang="en-US" smtClean="0">
                <a:solidFill>
                  <a:srgbClr val="000000"/>
                </a:solidFill>
              </a:endParaRPr>
            </a:p>
          </p:txBody>
        </p:sp>
        <p:sp>
          <p:nvSpPr>
            <p:cNvPr id="17647" name="Rectangle 1949"/>
            <p:cNvSpPr>
              <a:spLocks noChangeArrowheads="1"/>
            </p:cNvSpPr>
            <p:nvPr/>
          </p:nvSpPr>
          <p:spPr bwMode="auto">
            <a:xfrm>
              <a:off x="1614" y="3097"/>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t</a:t>
              </a:r>
              <a:endParaRPr lang="en-US" smtClean="0">
                <a:solidFill>
                  <a:srgbClr val="000000"/>
                </a:solidFill>
              </a:endParaRPr>
            </a:p>
          </p:txBody>
        </p:sp>
        <p:sp>
          <p:nvSpPr>
            <p:cNvPr id="17648" name="Rectangle 1950"/>
            <p:cNvSpPr>
              <a:spLocks noChangeArrowheads="1"/>
            </p:cNvSpPr>
            <p:nvPr/>
          </p:nvSpPr>
          <p:spPr bwMode="auto">
            <a:xfrm>
              <a:off x="1647" y="3097"/>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u</a:t>
              </a:r>
              <a:endParaRPr lang="en-US" smtClean="0">
                <a:solidFill>
                  <a:srgbClr val="000000"/>
                </a:solidFill>
              </a:endParaRPr>
            </a:p>
          </p:txBody>
        </p:sp>
        <p:sp>
          <p:nvSpPr>
            <p:cNvPr id="17649" name="Rectangle 1951"/>
            <p:cNvSpPr>
              <a:spLocks noChangeArrowheads="1"/>
            </p:cNvSpPr>
            <p:nvPr/>
          </p:nvSpPr>
          <p:spPr bwMode="auto">
            <a:xfrm>
              <a:off x="1706" y="3097"/>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r</a:t>
              </a:r>
              <a:endParaRPr lang="en-US" smtClean="0">
                <a:solidFill>
                  <a:srgbClr val="000000"/>
                </a:solidFill>
              </a:endParaRPr>
            </a:p>
          </p:txBody>
        </p:sp>
        <p:sp>
          <p:nvSpPr>
            <p:cNvPr id="17650" name="Rectangle 1952"/>
            <p:cNvSpPr>
              <a:spLocks noChangeArrowheads="1"/>
            </p:cNvSpPr>
            <p:nvPr/>
          </p:nvSpPr>
          <p:spPr bwMode="auto">
            <a:xfrm>
              <a:off x="1746" y="3097"/>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651" name="Rectangle 1953"/>
            <p:cNvSpPr>
              <a:spLocks noChangeArrowheads="1"/>
            </p:cNvSpPr>
            <p:nvPr/>
          </p:nvSpPr>
          <p:spPr bwMode="auto">
            <a:xfrm>
              <a:off x="1829" y="3097"/>
              <a:ext cx="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s</a:t>
              </a:r>
              <a:endParaRPr lang="en-US" smtClean="0">
                <a:solidFill>
                  <a:srgbClr val="000000"/>
                </a:solidFill>
              </a:endParaRPr>
            </a:p>
          </p:txBody>
        </p:sp>
        <p:sp>
          <p:nvSpPr>
            <p:cNvPr id="17652" name="Rectangle 1954"/>
            <p:cNvSpPr>
              <a:spLocks noChangeArrowheads="1"/>
            </p:cNvSpPr>
            <p:nvPr/>
          </p:nvSpPr>
          <p:spPr bwMode="auto">
            <a:xfrm>
              <a:off x="1875" y="3097"/>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i</a:t>
              </a:r>
              <a:endParaRPr lang="en-US" smtClean="0">
                <a:solidFill>
                  <a:srgbClr val="000000"/>
                </a:solidFill>
              </a:endParaRPr>
            </a:p>
          </p:txBody>
        </p:sp>
        <p:sp>
          <p:nvSpPr>
            <p:cNvPr id="17653" name="Rectangle 1955"/>
            <p:cNvSpPr>
              <a:spLocks noChangeArrowheads="1"/>
            </p:cNvSpPr>
            <p:nvPr/>
          </p:nvSpPr>
          <p:spPr bwMode="auto">
            <a:xfrm>
              <a:off x="1909" y="3097"/>
              <a:ext cx="9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m</a:t>
              </a:r>
              <a:endParaRPr lang="en-US" smtClean="0">
                <a:solidFill>
                  <a:srgbClr val="000000"/>
                </a:solidFill>
              </a:endParaRPr>
            </a:p>
          </p:txBody>
        </p:sp>
        <p:sp>
          <p:nvSpPr>
            <p:cNvPr id="17654" name="Rectangle 1956"/>
            <p:cNvSpPr>
              <a:spLocks noChangeArrowheads="1"/>
            </p:cNvSpPr>
            <p:nvPr/>
          </p:nvSpPr>
          <p:spPr bwMode="auto">
            <a:xfrm>
              <a:off x="2002" y="3097"/>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u</a:t>
              </a:r>
              <a:endParaRPr lang="en-US" smtClean="0">
                <a:solidFill>
                  <a:srgbClr val="000000"/>
                </a:solidFill>
              </a:endParaRPr>
            </a:p>
          </p:txBody>
        </p:sp>
        <p:sp>
          <p:nvSpPr>
            <p:cNvPr id="17655" name="Rectangle 1957"/>
            <p:cNvSpPr>
              <a:spLocks noChangeArrowheads="1"/>
            </p:cNvSpPr>
            <p:nvPr/>
          </p:nvSpPr>
          <p:spPr bwMode="auto">
            <a:xfrm>
              <a:off x="2061" y="3097"/>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l</a:t>
              </a:r>
              <a:endParaRPr lang="en-US" smtClean="0">
                <a:solidFill>
                  <a:srgbClr val="000000"/>
                </a:solidFill>
              </a:endParaRPr>
            </a:p>
          </p:txBody>
        </p:sp>
        <p:sp>
          <p:nvSpPr>
            <p:cNvPr id="17656" name="Rectangle 1958"/>
            <p:cNvSpPr>
              <a:spLocks noChangeArrowheads="1"/>
            </p:cNvSpPr>
            <p:nvPr/>
          </p:nvSpPr>
          <p:spPr bwMode="auto">
            <a:xfrm>
              <a:off x="2094" y="3097"/>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a</a:t>
              </a:r>
              <a:endParaRPr lang="en-US" smtClean="0">
                <a:solidFill>
                  <a:srgbClr val="000000"/>
                </a:solidFill>
              </a:endParaRPr>
            </a:p>
          </p:txBody>
        </p:sp>
        <p:sp>
          <p:nvSpPr>
            <p:cNvPr id="17657" name="Rectangle 1959"/>
            <p:cNvSpPr>
              <a:spLocks noChangeArrowheads="1"/>
            </p:cNvSpPr>
            <p:nvPr/>
          </p:nvSpPr>
          <p:spPr bwMode="auto">
            <a:xfrm>
              <a:off x="2147" y="3097"/>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t</a:t>
              </a:r>
              <a:endParaRPr lang="en-US" smtClean="0">
                <a:solidFill>
                  <a:srgbClr val="000000"/>
                </a:solidFill>
              </a:endParaRPr>
            </a:p>
          </p:txBody>
        </p:sp>
        <p:sp>
          <p:nvSpPr>
            <p:cNvPr id="17658" name="Rectangle 1960"/>
            <p:cNvSpPr>
              <a:spLocks noChangeArrowheads="1"/>
            </p:cNvSpPr>
            <p:nvPr/>
          </p:nvSpPr>
          <p:spPr bwMode="auto">
            <a:xfrm>
              <a:off x="2181" y="3097"/>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o</a:t>
              </a:r>
              <a:endParaRPr lang="en-US" smtClean="0">
                <a:solidFill>
                  <a:srgbClr val="000000"/>
                </a:solidFill>
              </a:endParaRPr>
            </a:p>
          </p:txBody>
        </p:sp>
        <p:sp>
          <p:nvSpPr>
            <p:cNvPr id="17659" name="Rectangle 1961"/>
            <p:cNvSpPr>
              <a:spLocks noChangeArrowheads="1"/>
            </p:cNvSpPr>
            <p:nvPr/>
          </p:nvSpPr>
          <p:spPr bwMode="auto">
            <a:xfrm>
              <a:off x="2240" y="3097"/>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r</a:t>
              </a:r>
              <a:endParaRPr lang="en-US" smtClean="0">
                <a:solidFill>
                  <a:srgbClr val="000000"/>
                </a:solidFill>
              </a:endParaRPr>
            </a:p>
          </p:txBody>
        </p:sp>
        <p:sp>
          <p:nvSpPr>
            <p:cNvPr id="17660" name="Rectangle 1962"/>
            <p:cNvSpPr>
              <a:spLocks noChangeArrowheads="1"/>
            </p:cNvSpPr>
            <p:nvPr/>
          </p:nvSpPr>
          <p:spPr bwMode="auto">
            <a:xfrm>
              <a:off x="705" y="3232"/>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a:t>
              </a:r>
              <a:endParaRPr lang="en-US" smtClean="0">
                <a:solidFill>
                  <a:srgbClr val="000000"/>
                </a:solidFill>
              </a:endParaRPr>
            </a:p>
          </p:txBody>
        </p:sp>
        <p:sp>
          <p:nvSpPr>
            <p:cNvPr id="17661" name="Rectangle 1963"/>
            <p:cNvSpPr>
              <a:spLocks noChangeArrowheads="1"/>
            </p:cNvSpPr>
            <p:nvPr/>
          </p:nvSpPr>
          <p:spPr bwMode="auto">
            <a:xfrm>
              <a:off x="745" y="3232"/>
              <a:ext cx="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s</a:t>
              </a:r>
              <a:endParaRPr lang="en-US" smtClean="0">
                <a:solidFill>
                  <a:srgbClr val="000000"/>
                </a:solidFill>
              </a:endParaRPr>
            </a:p>
          </p:txBody>
        </p:sp>
        <p:sp>
          <p:nvSpPr>
            <p:cNvPr id="17662" name="Rectangle 1964"/>
            <p:cNvSpPr>
              <a:spLocks noChangeArrowheads="1"/>
            </p:cNvSpPr>
            <p:nvPr/>
          </p:nvSpPr>
          <p:spPr bwMode="auto">
            <a:xfrm>
              <a:off x="791" y="3232"/>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u</a:t>
              </a:r>
              <a:endParaRPr lang="en-US" smtClean="0">
                <a:solidFill>
                  <a:srgbClr val="000000"/>
                </a:solidFill>
              </a:endParaRPr>
            </a:p>
          </p:txBody>
        </p:sp>
        <p:sp>
          <p:nvSpPr>
            <p:cNvPr id="17663" name="Rectangle 1965"/>
            <p:cNvSpPr>
              <a:spLocks noChangeArrowheads="1"/>
            </p:cNvSpPr>
            <p:nvPr/>
          </p:nvSpPr>
          <p:spPr bwMode="auto">
            <a:xfrm>
              <a:off x="851" y="3232"/>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r</a:t>
              </a:r>
              <a:endParaRPr lang="en-US" smtClean="0">
                <a:solidFill>
                  <a:srgbClr val="000000"/>
                </a:solidFill>
              </a:endParaRPr>
            </a:p>
          </p:txBody>
        </p:sp>
        <p:sp>
          <p:nvSpPr>
            <p:cNvPr id="17664" name="Rectangle 1966"/>
            <p:cNvSpPr>
              <a:spLocks noChangeArrowheads="1"/>
            </p:cNvSpPr>
            <p:nvPr/>
          </p:nvSpPr>
          <p:spPr bwMode="auto">
            <a:xfrm>
              <a:off x="891" y="3232"/>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f</a:t>
              </a:r>
              <a:endParaRPr lang="en-US" smtClean="0">
                <a:solidFill>
                  <a:srgbClr val="000000"/>
                </a:solidFill>
              </a:endParaRPr>
            </a:p>
          </p:txBody>
        </p:sp>
        <p:sp>
          <p:nvSpPr>
            <p:cNvPr id="17665" name="Rectangle 1967"/>
            <p:cNvSpPr>
              <a:spLocks noChangeArrowheads="1"/>
            </p:cNvSpPr>
            <p:nvPr/>
          </p:nvSpPr>
          <p:spPr bwMode="auto">
            <a:xfrm>
              <a:off x="931" y="3232"/>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a</a:t>
              </a:r>
              <a:endParaRPr lang="en-US" smtClean="0">
                <a:solidFill>
                  <a:srgbClr val="000000"/>
                </a:solidFill>
              </a:endParaRPr>
            </a:p>
          </p:txBody>
        </p:sp>
        <p:sp>
          <p:nvSpPr>
            <p:cNvPr id="17666" name="Rectangle 1968"/>
            <p:cNvSpPr>
              <a:spLocks noChangeArrowheads="1"/>
            </p:cNvSpPr>
            <p:nvPr/>
          </p:nvSpPr>
          <p:spPr bwMode="auto">
            <a:xfrm>
              <a:off x="984" y="3232"/>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c</a:t>
              </a:r>
              <a:endParaRPr lang="en-US" smtClean="0">
                <a:solidFill>
                  <a:srgbClr val="000000"/>
                </a:solidFill>
              </a:endParaRPr>
            </a:p>
          </p:txBody>
        </p:sp>
        <p:sp>
          <p:nvSpPr>
            <p:cNvPr id="17667" name="Rectangle 1969"/>
            <p:cNvSpPr>
              <a:spLocks noChangeArrowheads="1"/>
            </p:cNvSpPr>
            <p:nvPr/>
          </p:nvSpPr>
          <p:spPr bwMode="auto">
            <a:xfrm>
              <a:off x="1037" y="3232"/>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668" name="Rectangle 1970"/>
            <p:cNvSpPr>
              <a:spLocks noChangeArrowheads="1"/>
            </p:cNvSpPr>
            <p:nvPr/>
          </p:nvSpPr>
          <p:spPr bwMode="auto">
            <a:xfrm>
              <a:off x="1119" y="3232"/>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p</a:t>
              </a:r>
              <a:endParaRPr lang="en-US" smtClean="0">
                <a:solidFill>
                  <a:srgbClr val="000000"/>
                </a:solidFill>
              </a:endParaRPr>
            </a:p>
          </p:txBody>
        </p:sp>
        <p:sp>
          <p:nvSpPr>
            <p:cNvPr id="17669" name="Rectangle 1971"/>
            <p:cNvSpPr>
              <a:spLocks noChangeArrowheads="1"/>
            </p:cNvSpPr>
            <p:nvPr/>
          </p:nvSpPr>
          <p:spPr bwMode="auto">
            <a:xfrm>
              <a:off x="1179" y="3232"/>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l</a:t>
              </a:r>
              <a:endParaRPr lang="en-US" smtClean="0">
                <a:solidFill>
                  <a:srgbClr val="000000"/>
                </a:solidFill>
              </a:endParaRPr>
            </a:p>
          </p:txBody>
        </p:sp>
        <p:sp>
          <p:nvSpPr>
            <p:cNvPr id="17670" name="Rectangle 1972"/>
            <p:cNvSpPr>
              <a:spLocks noChangeArrowheads="1"/>
            </p:cNvSpPr>
            <p:nvPr/>
          </p:nvSpPr>
          <p:spPr bwMode="auto">
            <a:xfrm>
              <a:off x="1212" y="3232"/>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a</a:t>
              </a:r>
              <a:endParaRPr lang="en-US" smtClean="0">
                <a:solidFill>
                  <a:srgbClr val="000000"/>
                </a:solidFill>
              </a:endParaRPr>
            </a:p>
          </p:txBody>
        </p:sp>
        <p:sp>
          <p:nvSpPr>
            <p:cNvPr id="17671" name="Rectangle 1973"/>
            <p:cNvSpPr>
              <a:spLocks noChangeArrowheads="1"/>
            </p:cNvSpPr>
            <p:nvPr/>
          </p:nvSpPr>
          <p:spPr bwMode="auto">
            <a:xfrm>
              <a:off x="1265" y="3232"/>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t</a:t>
              </a:r>
              <a:endParaRPr lang="en-US" smtClean="0">
                <a:solidFill>
                  <a:srgbClr val="000000"/>
                </a:solidFill>
              </a:endParaRPr>
            </a:p>
          </p:txBody>
        </p:sp>
        <p:sp>
          <p:nvSpPr>
            <p:cNvPr id="17672" name="Rectangle 1974"/>
            <p:cNvSpPr>
              <a:spLocks noChangeArrowheads="1"/>
            </p:cNvSpPr>
            <p:nvPr/>
          </p:nvSpPr>
          <p:spPr bwMode="auto">
            <a:xfrm>
              <a:off x="1298" y="3232"/>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673" name="Rectangle 1975"/>
            <p:cNvSpPr>
              <a:spLocks noChangeArrowheads="1"/>
            </p:cNvSpPr>
            <p:nvPr/>
          </p:nvSpPr>
          <p:spPr bwMode="auto">
            <a:xfrm>
              <a:off x="1381" y="3232"/>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o</a:t>
              </a:r>
              <a:endParaRPr lang="en-US" smtClean="0">
                <a:solidFill>
                  <a:srgbClr val="000000"/>
                </a:solidFill>
              </a:endParaRPr>
            </a:p>
          </p:txBody>
        </p:sp>
        <p:sp>
          <p:nvSpPr>
            <p:cNvPr id="17674" name="Rectangle 1976"/>
            <p:cNvSpPr>
              <a:spLocks noChangeArrowheads="1"/>
            </p:cNvSpPr>
            <p:nvPr/>
          </p:nvSpPr>
          <p:spPr bwMode="auto">
            <a:xfrm>
              <a:off x="1441" y="3232"/>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r</a:t>
              </a:r>
              <a:endParaRPr lang="en-US" smtClean="0">
                <a:solidFill>
                  <a:srgbClr val="000000"/>
                </a:solidFill>
              </a:endParaRPr>
            </a:p>
          </p:txBody>
        </p:sp>
        <p:sp>
          <p:nvSpPr>
            <p:cNvPr id="17675" name="Rectangle 1977"/>
            <p:cNvSpPr>
              <a:spLocks noChangeArrowheads="1"/>
            </p:cNvSpPr>
            <p:nvPr/>
          </p:nvSpPr>
          <p:spPr bwMode="auto">
            <a:xfrm>
              <a:off x="705" y="3368"/>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p</a:t>
              </a:r>
              <a:endParaRPr lang="en-US" smtClean="0">
                <a:solidFill>
                  <a:srgbClr val="000000"/>
                </a:solidFill>
              </a:endParaRPr>
            </a:p>
          </p:txBody>
        </p:sp>
        <p:sp>
          <p:nvSpPr>
            <p:cNvPr id="17676" name="Rectangle 1978"/>
            <p:cNvSpPr>
              <a:spLocks noChangeArrowheads="1"/>
            </p:cNvSpPr>
            <p:nvPr/>
          </p:nvSpPr>
          <p:spPr bwMode="auto">
            <a:xfrm>
              <a:off x="765" y="3368"/>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r</a:t>
              </a:r>
              <a:endParaRPr lang="en-US" smtClean="0">
                <a:solidFill>
                  <a:srgbClr val="000000"/>
                </a:solidFill>
              </a:endParaRPr>
            </a:p>
          </p:txBody>
        </p:sp>
        <p:sp>
          <p:nvSpPr>
            <p:cNvPr id="17677" name="Rectangle 1979"/>
            <p:cNvSpPr>
              <a:spLocks noChangeArrowheads="1"/>
            </p:cNvSpPr>
            <p:nvPr/>
          </p:nvSpPr>
          <p:spPr bwMode="auto">
            <a:xfrm>
              <a:off x="805" y="3368"/>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o</a:t>
              </a:r>
              <a:endParaRPr lang="en-US" smtClean="0">
                <a:solidFill>
                  <a:srgbClr val="000000"/>
                </a:solidFill>
              </a:endParaRPr>
            </a:p>
          </p:txBody>
        </p:sp>
        <p:sp>
          <p:nvSpPr>
            <p:cNvPr id="17678" name="Rectangle 1980"/>
            <p:cNvSpPr>
              <a:spLocks noChangeArrowheads="1"/>
            </p:cNvSpPr>
            <p:nvPr/>
          </p:nvSpPr>
          <p:spPr bwMode="auto">
            <a:xfrm>
              <a:off x="864" y="3368"/>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c</a:t>
              </a:r>
              <a:endParaRPr lang="en-US" smtClean="0">
                <a:solidFill>
                  <a:srgbClr val="000000"/>
                </a:solidFill>
              </a:endParaRPr>
            </a:p>
          </p:txBody>
        </p:sp>
        <p:sp>
          <p:nvSpPr>
            <p:cNvPr id="17679" name="Rectangle 1981"/>
            <p:cNvSpPr>
              <a:spLocks noChangeArrowheads="1"/>
            </p:cNvSpPr>
            <p:nvPr/>
          </p:nvSpPr>
          <p:spPr bwMode="auto">
            <a:xfrm>
              <a:off x="917" y="3368"/>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680" name="Rectangle 1982"/>
            <p:cNvSpPr>
              <a:spLocks noChangeArrowheads="1"/>
            </p:cNvSpPr>
            <p:nvPr/>
          </p:nvSpPr>
          <p:spPr bwMode="auto">
            <a:xfrm>
              <a:off x="970" y="3368"/>
              <a:ext cx="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s</a:t>
              </a:r>
              <a:endParaRPr lang="en-US" smtClean="0">
                <a:solidFill>
                  <a:srgbClr val="000000"/>
                </a:solidFill>
              </a:endParaRPr>
            </a:p>
          </p:txBody>
        </p:sp>
        <p:sp>
          <p:nvSpPr>
            <p:cNvPr id="17681" name="Rectangle 1983"/>
            <p:cNvSpPr>
              <a:spLocks noChangeArrowheads="1"/>
            </p:cNvSpPr>
            <p:nvPr/>
          </p:nvSpPr>
          <p:spPr bwMode="auto">
            <a:xfrm>
              <a:off x="1017" y="3368"/>
              <a:ext cx="4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s</a:t>
              </a:r>
              <a:endParaRPr lang="en-US" smtClean="0">
                <a:solidFill>
                  <a:srgbClr val="000000"/>
                </a:solidFill>
              </a:endParaRPr>
            </a:p>
          </p:txBody>
        </p:sp>
        <p:sp>
          <p:nvSpPr>
            <p:cNvPr id="17682" name="Rectangle 1984"/>
            <p:cNvSpPr>
              <a:spLocks noChangeArrowheads="1"/>
            </p:cNvSpPr>
            <p:nvPr/>
          </p:nvSpPr>
          <p:spPr bwMode="auto">
            <a:xfrm>
              <a:off x="1063" y="3368"/>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i</a:t>
              </a:r>
              <a:endParaRPr lang="en-US" smtClean="0">
                <a:solidFill>
                  <a:srgbClr val="000000"/>
                </a:solidFill>
              </a:endParaRPr>
            </a:p>
          </p:txBody>
        </p:sp>
        <p:sp>
          <p:nvSpPr>
            <p:cNvPr id="17683" name="Rectangle 1985"/>
            <p:cNvSpPr>
              <a:spLocks noChangeArrowheads="1"/>
            </p:cNvSpPr>
            <p:nvPr/>
          </p:nvSpPr>
          <p:spPr bwMode="auto">
            <a:xfrm>
              <a:off x="1096" y="3368"/>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n</a:t>
              </a:r>
              <a:endParaRPr lang="en-US" smtClean="0">
                <a:solidFill>
                  <a:srgbClr val="000000"/>
                </a:solidFill>
              </a:endParaRPr>
            </a:p>
          </p:txBody>
        </p:sp>
        <p:sp>
          <p:nvSpPr>
            <p:cNvPr id="17684" name="Rectangle 1986"/>
            <p:cNvSpPr>
              <a:spLocks noChangeArrowheads="1"/>
            </p:cNvSpPr>
            <p:nvPr/>
          </p:nvSpPr>
          <p:spPr bwMode="auto">
            <a:xfrm>
              <a:off x="1156" y="3368"/>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g</a:t>
              </a:r>
              <a:endParaRPr lang="en-US" smtClean="0">
                <a:solidFill>
                  <a:srgbClr val="000000"/>
                </a:solidFill>
              </a:endParaRPr>
            </a:p>
          </p:txBody>
        </p:sp>
        <p:sp>
          <p:nvSpPr>
            <p:cNvPr id="17685" name="Rectangle 1988"/>
            <p:cNvSpPr>
              <a:spLocks noChangeArrowheads="1"/>
            </p:cNvSpPr>
            <p:nvPr/>
          </p:nvSpPr>
          <p:spPr bwMode="auto">
            <a:xfrm>
              <a:off x="1246" y="3368"/>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686" name="Rectangle 1989"/>
            <p:cNvSpPr>
              <a:spLocks noChangeArrowheads="1"/>
            </p:cNvSpPr>
            <p:nvPr/>
          </p:nvSpPr>
          <p:spPr bwMode="auto">
            <a:xfrm>
              <a:off x="1299" y="3368"/>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q</a:t>
              </a:r>
              <a:endParaRPr lang="en-US" smtClean="0">
                <a:solidFill>
                  <a:srgbClr val="000000"/>
                </a:solidFill>
              </a:endParaRPr>
            </a:p>
          </p:txBody>
        </p:sp>
        <p:sp>
          <p:nvSpPr>
            <p:cNvPr id="17687" name="Rectangle 1990"/>
            <p:cNvSpPr>
              <a:spLocks noChangeArrowheads="1"/>
            </p:cNvSpPr>
            <p:nvPr/>
          </p:nvSpPr>
          <p:spPr bwMode="auto">
            <a:xfrm>
              <a:off x="1358" y="3368"/>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u</a:t>
              </a:r>
              <a:endParaRPr lang="en-US" smtClean="0">
                <a:solidFill>
                  <a:srgbClr val="000000"/>
                </a:solidFill>
              </a:endParaRPr>
            </a:p>
          </p:txBody>
        </p:sp>
        <p:sp>
          <p:nvSpPr>
            <p:cNvPr id="17688" name="Rectangle 1991"/>
            <p:cNvSpPr>
              <a:spLocks noChangeArrowheads="1"/>
            </p:cNvSpPr>
            <p:nvPr/>
          </p:nvSpPr>
          <p:spPr bwMode="auto">
            <a:xfrm>
              <a:off x="1418" y="3368"/>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i</a:t>
              </a:r>
              <a:endParaRPr lang="en-US" smtClean="0">
                <a:solidFill>
                  <a:srgbClr val="000000"/>
                </a:solidFill>
              </a:endParaRPr>
            </a:p>
          </p:txBody>
        </p:sp>
        <p:sp>
          <p:nvSpPr>
            <p:cNvPr id="17689" name="Rectangle 1992"/>
            <p:cNvSpPr>
              <a:spLocks noChangeArrowheads="1"/>
            </p:cNvSpPr>
            <p:nvPr/>
          </p:nvSpPr>
          <p:spPr bwMode="auto">
            <a:xfrm>
              <a:off x="1451" y="3368"/>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p</a:t>
              </a:r>
              <a:endParaRPr lang="en-US" smtClean="0">
                <a:solidFill>
                  <a:srgbClr val="000000"/>
                </a:solidFill>
              </a:endParaRPr>
            </a:p>
          </p:txBody>
        </p:sp>
        <p:sp>
          <p:nvSpPr>
            <p:cNvPr id="17690" name="Rectangle 1993"/>
            <p:cNvSpPr>
              <a:spLocks noChangeArrowheads="1"/>
            </p:cNvSpPr>
            <p:nvPr/>
          </p:nvSpPr>
          <p:spPr bwMode="auto">
            <a:xfrm>
              <a:off x="1511" y="3368"/>
              <a:ext cx="9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m</a:t>
              </a:r>
              <a:endParaRPr lang="en-US" smtClean="0">
                <a:solidFill>
                  <a:srgbClr val="000000"/>
                </a:solidFill>
              </a:endParaRPr>
            </a:p>
          </p:txBody>
        </p:sp>
        <p:sp>
          <p:nvSpPr>
            <p:cNvPr id="17691" name="Rectangle 1994"/>
            <p:cNvSpPr>
              <a:spLocks noChangeArrowheads="1"/>
            </p:cNvSpPr>
            <p:nvPr/>
          </p:nvSpPr>
          <p:spPr bwMode="auto">
            <a:xfrm>
              <a:off x="1604" y="3368"/>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692" name="Rectangle 1995"/>
            <p:cNvSpPr>
              <a:spLocks noChangeArrowheads="1"/>
            </p:cNvSpPr>
            <p:nvPr/>
          </p:nvSpPr>
          <p:spPr bwMode="auto">
            <a:xfrm>
              <a:off x="1657" y="3368"/>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n</a:t>
              </a:r>
              <a:endParaRPr lang="en-US" smtClean="0">
                <a:solidFill>
                  <a:srgbClr val="000000"/>
                </a:solidFill>
              </a:endParaRPr>
            </a:p>
          </p:txBody>
        </p:sp>
        <p:sp>
          <p:nvSpPr>
            <p:cNvPr id="17693" name="Rectangle 1996"/>
            <p:cNvSpPr>
              <a:spLocks noChangeArrowheads="1"/>
            </p:cNvSpPr>
            <p:nvPr/>
          </p:nvSpPr>
          <p:spPr bwMode="auto">
            <a:xfrm>
              <a:off x="1716" y="3368"/>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t</a:t>
              </a:r>
              <a:endParaRPr lang="en-US" smtClean="0">
                <a:solidFill>
                  <a:srgbClr val="000000"/>
                </a:solidFill>
              </a:endParaRPr>
            </a:p>
          </p:txBody>
        </p:sp>
        <p:sp>
          <p:nvSpPr>
            <p:cNvPr id="17694" name="Rectangle 1997"/>
            <p:cNvSpPr>
              <a:spLocks noChangeArrowheads="1"/>
            </p:cNvSpPr>
            <p:nvPr/>
          </p:nvSpPr>
          <p:spPr bwMode="auto">
            <a:xfrm>
              <a:off x="1750" y="3368"/>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a:t>
              </a:r>
              <a:endParaRPr lang="en-US" smtClean="0">
                <a:solidFill>
                  <a:srgbClr val="000000"/>
                </a:solidFill>
              </a:endParaRPr>
            </a:p>
          </p:txBody>
        </p:sp>
        <p:sp>
          <p:nvSpPr>
            <p:cNvPr id="17695" name="Rectangle 2007"/>
            <p:cNvSpPr>
              <a:spLocks noChangeArrowheads="1"/>
            </p:cNvSpPr>
            <p:nvPr/>
          </p:nvSpPr>
          <p:spPr bwMode="auto">
            <a:xfrm>
              <a:off x="1661" y="2172"/>
              <a:ext cx="11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W</a:t>
              </a:r>
              <a:endParaRPr lang="en-US" smtClean="0">
                <a:solidFill>
                  <a:srgbClr val="000000"/>
                </a:solidFill>
              </a:endParaRPr>
            </a:p>
          </p:txBody>
        </p:sp>
        <p:sp>
          <p:nvSpPr>
            <p:cNvPr id="17696" name="Rectangle 2008"/>
            <p:cNvSpPr>
              <a:spLocks noChangeArrowheads="1"/>
            </p:cNvSpPr>
            <p:nvPr/>
          </p:nvSpPr>
          <p:spPr bwMode="auto">
            <a:xfrm>
              <a:off x="1774" y="2172"/>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o</a:t>
              </a:r>
              <a:endParaRPr lang="en-US" smtClean="0">
                <a:solidFill>
                  <a:srgbClr val="000000"/>
                </a:solidFill>
              </a:endParaRPr>
            </a:p>
          </p:txBody>
        </p:sp>
        <p:sp>
          <p:nvSpPr>
            <p:cNvPr id="17697" name="Rectangle 2009"/>
            <p:cNvSpPr>
              <a:spLocks noChangeArrowheads="1"/>
            </p:cNvSpPr>
            <p:nvPr/>
          </p:nvSpPr>
          <p:spPr bwMode="auto">
            <a:xfrm>
              <a:off x="1833" y="2172"/>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r</a:t>
              </a:r>
              <a:endParaRPr lang="en-US" smtClean="0">
                <a:solidFill>
                  <a:srgbClr val="000000"/>
                </a:solidFill>
              </a:endParaRPr>
            </a:p>
          </p:txBody>
        </p:sp>
        <p:sp>
          <p:nvSpPr>
            <p:cNvPr id="17698" name="Rectangle 2010"/>
            <p:cNvSpPr>
              <a:spLocks noChangeArrowheads="1"/>
            </p:cNvSpPr>
            <p:nvPr/>
          </p:nvSpPr>
          <p:spPr bwMode="auto">
            <a:xfrm>
              <a:off x="1873" y="2172"/>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k</a:t>
              </a:r>
              <a:endParaRPr lang="en-US" smtClean="0">
                <a:solidFill>
                  <a:srgbClr val="000000"/>
                </a:solidFill>
              </a:endParaRPr>
            </a:p>
          </p:txBody>
        </p:sp>
        <p:sp>
          <p:nvSpPr>
            <p:cNvPr id="17699" name="Rectangle 2011"/>
            <p:cNvSpPr>
              <a:spLocks noChangeArrowheads="1"/>
            </p:cNvSpPr>
            <p:nvPr/>
          </p:nvSpPr>
          <p:spPr bwMode="auto">
            <a:xfrm>
              <a:off x="1933" y="2172"/>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p</a:t>
              </a:r>
              <a:endParaRPr lang="en-US" smtClean="0">
                <a:solidFill>
                  <a:srgbClr val="000000"/>
                </a:solidFill>
              </a:endParaRPr>
            </a:p>
          </p:txBody>
        </p:sp>
        <p:sp>
          <p:nvSpPr>
            <p:cNvPr id="17700" name="Rectangle 2012"/>
            <p:cNvSpPr>
              <a:spLocks noChangeArrowheads="1"/>
            </p:cNvSpPr>
            <p:nvPr/>
          </p:nvSpPr>
          <p:spPr bwMode="auto">
            <a:xfrm>
              <a:off x="1992" y="2172"/>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i</a:t>
              </a:r>
              <a:endParaRPr lang="en-US" smtClean="0">
                <a:solidFill>
                  <a:srgbClr val="000000"/>
                </a:solidFill>
              </a:endParaRPr>
            </a:p>
          </p:txBody>
        </p:sp>
        <p:sp>
          <p:nvSpPr>
            <p:cNvPr id="17701" name="Rectangle 2013"/>
            <p:cNvSpPr>
              <a:spLocks noChangeArrowheads="1"/>
            </p:cNvSpPr>
            <p:nvPr/>
          </p:nvSpPr>
          <p:spPr bwMode="auto">
            <a:xfrm>
              <a:off x="2026" y="2172"/>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702" name="Rectangle 2014"/>
            <p:cNvSpPr>
              <a:spLocks noChangeArrowheads="1"/>
            </p:cNvSpPr>
            <p:nvPr/>
          </p:nvSpPr>
          <p:spPr bwMode="auto">
            <a:xfrm>
              <a:off x="2079" y="2172"/>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c</a:t>
              </a:r>
              <a:endParaRPr lang="en-US" smtClean="0">
                <a:solidFill>
                  <a:srgbClr val="000000"/>
                </a:solidFill>
              </a:endParaRPr>
            </a:p>
          </p:txBody>
        </p:sp>
        <p:sp>
          <p:nvSpPr>
            <p:cNvPr id="17703" name="Rectangle 2015"/>
            <p:cNvSpPr>
              <a:spLocks noChangeArrowheads="1"/>
            </p:cNvSpPr>
            <p:nvPr/>
          </p:nvSpPr>
          <p:spPr bwMode="auto">
            <a:xfrm>
              <a:off x="2132" y="2172"/>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704" name="Rectangle 2016"/>
            <p:cNvSpPr>
              <a:spLocks noChangeArrowheads="1"/>
            </p:cNvSpPr>
            <p:nvPr/>
          </p:nvSpPr>
          <p:spPr bwMode="auto">
            <a:xfrm>
              <a:off x="2516" y="2059"/>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D</a:t>
              </a:r>
              <a:endParaRPr lang="en-US" smtClean="0">
                <a:solidFill>
                  <a:srgbClr val="000000"/>
                </a:solidFill>
              </a:endParaRPr>
            </a:p>
          </p:txBody>
        </p:sp>
        <p:sp>
          <p:nvSpPr>
            <p:cNvPr id="17705" name="Rectangle 2017"/>
            <p:cNvSpPr>
              <a:spLocks noChangeArrowheads="1"/>
            </p:cNvSpPr>
            <p:nvPr/>
          </p:nvSpPr>
          <p:spPr bwMode="auto">
            <a:xfrm>
              <a:off x="2602" y="2059"/>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a</a:t>
              </a:r>
              <a:endParaRPr lang="en-US" smtClean="0">
                <a:solidFill>
                  <a:srgbClr val="000000"/>
                </a:solidFill>
              </a:endParaRPr>
            </a:p>
          </p:txBody>
        </p:sp>
        <p:sp>
          <p:nvSpPr>
            <p:cNvPr id="17706" name="Rectangle 2018"/>
            <p:cNvSpPr>
              <a:spLocks noChangeArrowheads="1"/>
            </p:cNvSpPr>
            <p:nvPr/>
          </p:nvSpPr>
          <p:spPr bwMode="auto">
            <a:xfrm>
              <a:off x="2655" y="2059"/>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t</a:t>
              </a:r>
              <a:endParaRPr lang="en-US" smtClean="0">
                <a:solidFill>
                  <a:srgbClr val="000000"/>
                </a:solidFill>
              </a:endParaRPr>
            </a:p>
          </p:txBody>
        </p:sp>
        <p:sp>
          <p:nvSpPr>
            <p:cNvPr id="17707" name="Rectangle 2019"/>
            <p:cNvSpPr>
              <a:spLocks noChangeArrowheads="1"/>
            </p:cNvSpPr>
            <p:nvPr/>
          </p:nvSpPr>
          <p:spPr bwMode="auto">
            <a:xfrm>
              <a:off x="2689" y="2059"/>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u</a:t>
              </a:r>
              <a:endParaRPr lang="en-US" smtClean="0">
                <a:solidFill>
                  <a:srgbClr val="000000"/>
                </a:solidFill>
              </a:endParaRPr>
            </a:p>
          </p:txBody>
        </p:sp>
        <p:sp>
          <p:nvSpPr>
            <p:cNvPr id="17708" name="Rectangle 2020"/>
            <p:cNvSpPr>
              <a:spLocks noChangeArrowheads="1"/>
            </p:cNvSpPr>
            <p:nvPr/>
          </p:nvSpPr>
          <p:spPr bwMode="auto">
            <a:xfrm>
              <a:off x="2748" y="2059"/>
              <a:ext cx="9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m</a:t>
              </a:r>
              <a:endParaRPr lang="en-US" smtClean="0">
                <a:solidFill>
                  <a:srgbClr val="000000"/>
                </a:solidFill>
              </a:endParaRPr>
            </a:p>
          </p:txBody>
        </p:sp>
        <p:sp>
          <p:nvSpPr>
            <p:cNvPr id="17709" name="Rectangle 2021"/>
            <p:cNvSpPr>
              <a:spLocks noChangeArrowheads="1"/>
            </p:cNvSpPr>
            <p:nvPr/>
          </p:nvSpPr>
          <p:spPr bwMode="auto">
            <a:xfrm>
              <a:off x="2516" y="2202"/>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f</a:t>
              </a:r>
              <a:endParaRPr lang="en-US" smtClean="0">
                <a:solidFill>
                  <a:srgbClr val="000000"/>
                </a:solidFill>
              </a:endParaRPr>
            </a:p>
          </p:txBody>
        </p:sp>
        <p:sp>
          <p:nvSpPr>
            <p:cNvPr id="17710" name="Rectangle 2022"/>
            <p:cNvSpPr>
              <a:spLocks noChangeArrowheads="1"/>
            </p:cNvSpPr>
            <p:nvPr/>
          </p:nvSpPr>
          <p:spPr bwMode="auto">
            <a:xfrm>
              <a:off x="2556" y="2202"/>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711" name="Rectangle 2023"/>
            <p:cNvSpPr>
              <a:spLocks noChangeArrowheads="1"/>
            </p:cNvSpPr>
            <p:nvPr/>
          </p:nvSpPr>
          <p:spPr bwMode="auto">
            <a:xfrm>
              <a:off x="2609" y="2202"/>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a</a:t>
              </a:r>
              <a:endParaRPr lang="en-US" smtClean="0">
                <a:solidFill>
                  <a:srgbClr val="000000"/>
                </a:solidFill>
              </a:endParaRPr>
            </a:p>
          </p:txBody>
        </p:sp>
        <p:sp>
          <p:nvSpPr>
            <p:cNvPr id="17712" name="Rectangle 2024"/>
            <p:cNvSpPr>
              <a:spLocks noChangeArrowheads="1"/>
            </p:cNvSpPr>
            <p:nvPr/>
          </p:nvSpPr>
          <p:spPr bwMode="auto">
            <a:xfrm>
              <a:off x="2662" y="2202"/>
              <a:ext cx="3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t</a:t>
              </a:r>
              <a:endParaRPr lang="en-US" smtClean="0">
                <a:solidFill>
                  <a:srgbClr val="000000"/>
                </a:solidFill>
              </a:endParaRPr>
            </a:p>
          </p:txBody>
        </p:sp>
        <p:sp>
          <p:nvSpPr>
            <p:cNvPr id="17713" name="Rectangle 2025"/>
            <p:cNvSpPr>
              <a:spLocks noChangeArrowheads="1"/>
            </p:cNvSpPr>
            <p:nvPr/>
          </p:nvSpPr>
          <p:spPr bwMode="auto">
            <a:xfrm>
              <a:off x="2695" y="2202"/>
              <a:ext cx="6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u</a:t>
              </a:r>
              <a:endParaRPr lang="en-US" smtClean="0">
                <a:solidFill>
                  <a:srgbClr val="000000"/>
                </a:solidFill>
              </a:endParaRPr>
            </a:p>
          </p:txBody>
        </p:sp>
        <p:sp>
          <p:nvSpPr>
            <p:cNvPr id="17714" name="Rectangle 2026"/>
            <p:cNvSpPr>
              <a:spLocks noChangeArrowheads="1"/>
            </p:cNvSpPr>
            <p:nvPr/>
          </p:nvSpPr>
          <p:spPr bwMode="auto">
            <a:xfrm>
              <a:off x="2755" y="2202"/>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r</a:t>
              </a:r>
              <a:endParaRPr lang="en-US" smtClean="0">
                <a:solidFill>
                  <a:srgbClr val="000000"/>
                </a:solidFill>
              </a:endParaRPr>
            </a:p>
          </p:txBody>
        </p:sp>
        <p:sp>
          <p:nvSpPr>
            <p:cNvPr id="17715" name="Rectangle 2027"/>
            <p:cNvSpPr>
              <a:spLocks noChangeArrowheads="1"/>
            </p:cNvSpPr>
            <p:nvPr/>
          </p:nvSpPr>
          <p:spPr bwMode="auto">
            <a:xfrm>
              <a:off x="2795" y="2202"/>
              <a:ext cx="5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716" name="Freeform 2030"/>
            <p:cNvSpPr>
              <a:spLocks/>
            </p:cNvSpPr>
            <p:nvPr/>
          </p:nvSpPr>
          <p:spPr bwMode="auto">
            <a:xfrm>
              <a:off x="1026" y="2842"/>
              <a:ext cx="1057" cy="174"/>
            </a:xfrm>
            <a:custGeom>
              <a:avLst/>
              <a:gdLst>
                <a:gd name="T0" fmla="*/ 784 w 1057"/>
                <a:gd name="T1" fmla="*/ 0 h 174"/>
                <a:gd name="T2" fmla="*/ 1057 w 1057"/>
                <a:gd name="T3" fmla="*/ 0 h 174"/>
                <a:gd name="T4" fmla="*/ 1057 w 1057"/>
                <a:gd name="T5" fmla="*/ 174 h 174"/>
                <a:gd name="T6" fmla="*/ 0 w 1057"/>
                <a:gd name="T7" fmla="*/ 174 h 174"/>
                <a:gd name="T8" fmla="*/ 0 w 1057"/>
                <a:gd name="T9" fmla="*/ 0 h 174"/>
                <a:gd name="T10" fmla="*/ 125 w 1057"/>
                <a:gd name="T11" fmla="*/ 0 h 174"/>
                <a:gd name="T12" fmla="*/ 784 w 1057"/>
                <a:gd name="T13" fmla="*/ 0 h 174"/>
                <a:gd name="T14" fmla="*/ 0 60000 65536"/>
                <a:gd name="T15" fmla="*/ 0 60000 65536"/>
                <a:gd name="T16" fmla="*/ 0 60000 65536"/>
                <a:gd name="T17" fmla="*/ 0 60000 65536"/>
                <a:gd name="T18" fmla="*/ 0 60000 65536"/>
                <a:gd name="T19" fmla="*/ 0 60000 65536"/>
                <a:gd name="T20" fmla="*/ 0 60000 65536"/>
                <a:gd name="T21" fmla="*/ 0 w 1057"/>
                <a:gd name="T22" fmla="*/ 0 h 174"/>
                <a:gd name="T23" fmla="*/ 1057 w 1057"/>
                <a:gd name="T24" fmla="*/ 174 h 17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57" h="174">
                  <a:moveTo>
                    <a:pt x="784" y="0"/>
                  </a:moveTo>
                  <a:lnTo>
                    <a:pt x="1057" y="0"/>
                  </a:lnTo>
                  <a:lnTo>
                    <a:pt x="1057" y="174"/>
                  </a:lnTo>
                  <a:lnTo>
                    <a:pt x="0" y="174"/>
                  </a:lnTo>
                  <a:lnTo>
                    <a:pt x="0" y="0"/>
                  </a:lnTo>
                  <a:lnTo>
                    <a:pt x="125" y="0"/>
                  </a:lnTo>
                  <a:lnTo>
                    <a:pt x="784"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717" name="Freeform 2031"/>
            <p:cNvSpPr>
              <a:spLocks/>
            </p:cNvSpPr>
            <p:nvPr/>
          </p:nvSpPr>
          <p:spPr bwMode="auto">
            <a:xfrm>
              <a:off x="1205" y="2386"/>
              <a:ext cx="873" cy="451"/>
            </a:xfrm>
            <a:custGeom>
              <a:avLst/>
              <a:gdLst>
                <a:gd name="T0" fmla="*/ 873 w 873"/>
                <a:gd name="T1" fmla="*/ 167 h 451"/>
                <a:gd name="T2" fmla="*/ 866 w 873"/>
                <a:gd name="T3" fmla="*/ 259 h 451"/>
                <a:gd name="T4" fmla="*/ 851 w 873"/>
                <a:gd name="T5" fmla="*/ 267 h 451"/>
                <a:gd name="T6" fmla="*/ 826 w 873"/>
                <a:gd name="T7" fmla="*/ 252 h 451"/>
                <a:gd name="T8" fmla="*/ 799 w 873"/>
                <a:gd name="T9" fmla="*/ 239 h 451"/>
                <a:gd name="T10" fmla="*/ 717 w 873"/>
                <a:gd name="T11" fmla="*/ 234 h 451"/>
                <a:gd name="T12" fmla="*/ 682 w 873"/>
                <a:gd name="T13" fmla="*/ 247 h 451"/>
                <a:gd name="T14" fmla="*/ 664 w 873"/>
                <a:gd name="T15" fmla="*/ 257 h 451"/>
                <a:gd name="T16" fmla="*/ 637 w 873"/>
                <a:gd name="T17" fmla="*/ 279 h 451"/>
                <a:gd name="T18" fmla="*/ 620 w 873"/>
                <a:gd name="T19" fmla="*/ 296 h 451"/>
                <a:gd name="T20" fmla="*/ 605 w 873"/>
                <a:gd name="T21" fmla="*/ 324 h 451"/>
                <a:gd name="T22" fmla="*/ 595 w 873"/>
                <a:gd name="T23" fmla="*/ 351 h 451"/>
                <a:gd name="T24" fmla="*/ 590 w 873"/>
                <a:gd name="T25" fmla="*/ 378 h 451"/>
                <a:gd name="T26" fmla="*/ 592 w 873"/>
                <a:gd name="T27" fmla="*/ 411 h 451"/>
                <a:gd name="T28" fmla="*/ 597 w 873"/>
                <a:gd name="T29" fmla="*/ 436 h 451"/>
                <a:gd name="T30" fmla="*/ 575 w 873"/>
                <a:gd name="T31" fmla="*/ 446 h 451"/>
                <a:gd name="T32" fmla="*/ 548 w 873"/>
                <a:gd name="T33" fmla="*/ 431 h 451"/>
                <a:gd name="T34" fmla="*/ 528 w 873"/>
                <a:gd name="T35" fmla="*/ 421 h 451"/>
                <a:gd name="T36" fmla="*/ 446 w 873"/>
                <a:gd name="T37" fmla="*/ 421 h 451"/>
                <a:gd name="T38" fmla="*/ 366 w 873"/>
                <a:gd name="T39" fmla="*/ 446 h 451"/>
                <a:gd name="T40" fmla="*/ 281 w 873"/>
                <a:gd name="T41" fmla="*/ 451 h 451"/>
                <a:gd name="T42" fmla="*/ 252 w 873"/>
                <a:gd name="T43" fmla="*/ 441 h 451"/>
                <a:gd name="T44" fmla="*/ 222 w 873"/>
                <a:gd name="T45" fmla="*/ 426 h 451"/>
                <a:gd name="T46" fmla="*/ 174 w 873"/>
                <a:gd name="T47" fmla="*/ 423 h 451"/>
                <a:gd name="T48" fmla="*/ 117 w 873"/>
                <a:gd name="T49" fmla="*/ 433 h 451"/>
                <a:gd name="T50" fmla="*/ 48 w 873"/>
                <a:gd name="T51" fmla="*/ 431 h 451"/>
                <a:gd name="T52" fmla="*/ 18 w 873"/>
                <a:gd name="T53" fmla="*/ 423 h 451"/>
                <a:gd name="T54" fmla="*/ 23 w 873"/>
                <a:gd name="T55" fmla="*/ 408 h 451"/>
                <a:gd name="T56" fmla="*/ 23 w 873"/>
                <a:gd name="T57" fmla="*/ 383 h 451"/>
                <a:gd name="T58" fmla="*/ 23 w 873"/>
                <a:gd name="T59" fmla="*/ 369 h 451"/>
                <a:gd name="T60" fmla="*/ 20 w 873"/>
                <a:gd name="T61" fmla="*/ 309 h 451"/>
                <a:gd name="T62" fmla="*/ 8 w 873"/>
                <a:gd name="T63" fmla="*/ 219 h 451"/>
                <a:gd name="T64" fmla="*/ 0 w 873"/>
                <a:gd name="T65" fmla="*/ 165 h 451"/>
                <a:gd name="T66" fmla="*/ 3 w 873"/>
                <a:gd name="T67" fmla="*/ 122 h 451"/>
                <a:gd name="T68" fmla="*/ 10 w 873"/>
                <a:gd name="T69" fmla="*/ 105 h 451"/>
                <a:gd name="T70" fmla="*/ 25 w 873"/>
                <a:gd name="T71" fmla="*/ 68 h 451"/>
                <a:gd name="T72" fmla="*/ 25 w 873"/>
                <a:gd name="T73" fmla="*/ 35 h 451"/>
                <a:gd name="T74" fmla="*/ 18 w 873"/>
                <a:gd name="T75" fmla="*/ 20 h 451"/>
                <a:gd name="T76" fmla="*/ 72 w 873"/>
                <a:gd name="T77" fmla="*/ 23 h 451"/>
                <a:gd name="T78" fmla="*/ 202 w 873"/>
                <a:gd name="T79" fmla="*/ 23 h 451"/>
                <a:gd name="T80" fmla="*/ 296 w 873"/>
                <a:gd name="T81" fmla="*/ 20 h 451"/>
                <a:gd name="T82" fmla="*/ 336 w 873"/>
                <a:gd name="T83" fmla="*/ 45 h 451"/>
                <a:gd name="T84" fmla="*/ 351 w 873"/>
                <a:gd name="T85" fmla="*/ 102 h 451"/>
                <a:gd name="T86" fmla="*/ 388 w 873"/>
                <a:gd name="T87" fmla="*/ 122 h 451"/>
                <a:gd name="T88" fmla="*/ 451 w 873"/>
                <a:gd name="T89" fmla="*/ 125 h 451"/>
                <a:gd name="T90" fmla="*/ 525 w 873"/>
                <a:gd name="T91" fmla="*/ 122 h 451"/>
                <a:gd name="T92" fmla="*/ 575 w 873"/>
                <a:gd name="T93" fmla="*/ 92 h 451"/>
                <a:gd name="T94" fmla="*/ 567 w 873"/>
                <a:gd name="T95" fmla="*/ 40 h 451"/>
                <a:gd name="T96" fmla="*/ 627 w 873"/>
                <a:gd name="T97" fmla="*/ 5 h 451"/>
                <a:gd name="T98" fmla="*/ 769 w 873"/>
                <a:gd name="T99" fmla="*/ 0 h 451"/>
                <a:gd name="T100" fmla="*/ 848 w 873"/>
                <a:gd name="T101" fmla="*/ 10 h 451"/>
                <a:gd name="T102" fmla="*/ 853 w 873"/>
                <a:gd name="T103" fmla="*/ 25 h 451"/>
                <a:gd name="T104" fmla="*/ 848 w 873"/>
                <a:gd name="T105" fmla="*/ 43 h 451"/>
                <a:gd name="T106" fmla="*/ 856 w 873"/>
                <a:gd name="T107" fmla="*/ 97 h 451"/>
                <a:gd name="T108" fmla="*/ 868 w 873"/>
                <a:gd name="T109" fmla="*/ 142 h 45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3"/>
                <a:gd name="T166" fmla="*/ 0 h 451"/>
                <a:gd name="T167" fmla="*/ 873 w 873"/>
                <a:gd name="T168" fmla="*/ 451 h 451"/>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3" h="451">
                  <a:moveTo>
                    <a:pt x="868" y="142"/>
                  </a:moveTo>
                  <a:lnTo>
                    <a:pt x="873" y="167"/>
                  </a:lnTo>
                  <a:lnTo>
                    <a:pt x="873" y="212"/>
                  </a:lnTo>
                  <a:lnTo>
                    <a:pt x="866" y="259"/>
                  </a:lnTo>
                  <a:lnTo>
                    <a:pt x="863" y="279"/>
                  </a:lnTo>
                  <a:lnTo>
                    <a:pt x="851" y="267"/>
                  </a:lnTo>
                  <a:lnTo>
                    <a:pt x="841" y="262"/>
                  </a:lnTo>
                  <a:lnTo>
                    <a:pt x="826" y="252"/>
                  </a:lnTo>
                  <a:lnTo>
                    <a:pt x="819" y="247"/>
                  </a:lnTo>
                  <a:lnTo>
                    <a:pt x="799" y="239"/>
                  </a:lnTo>
                  <a:lnTo>
                    <a:pt x="791" y="237"/>
                  </a:lnTo>
                  <a:lnTo>
                    <a:pt x="717" y="234"/>
                  </a:lnTo>
                  <a:lnTo>
                    <a:pt x="699" y="239"/>
                  </a:lnTo>
                  <a:lnTo>
                    <a:pt x="682" y="247"/>
                  </a:lnTo>
                  <a:lnTo>
                    <a:pt x="664" y="254"/>
                  </a:lnTo>
                  <a:lnTo>
                    <a:pt x="664" y="257"/>
                  </a:lnTo>
                  <a:lnTo>
                    <a:pt x="647" y="267"/>
                  </a:lnTo>
                  <a:lnTo>
                    <a:pt x="637" y="279"/>
                  </a:lnTo>
                  <a:lnTo>
                    <a:pt x="625" y="291"/>
                  </a:lnTo>
                  <a:lnTo>
                    <a:pt x="620" y="296"/>
                  </a:lnTo>
                  <a:lnTo>
                    <a:pt x="610" y="314"/>
                  </a:lnTo>
                  <a:lnTo>
                    <a:pt x="605" y="324"/>
                  </a:lnTo>
                  <a:lnTo>
                    <a:pt x="597" y="341"/>
                  </a:lnTo>
                  <a:lnTo>
                    <a:pt x="595" y="351"/>
                  </a:lnTo>
                  <a:lnTo>
                    <a:pt x="592" y="371"/>
                  </a:lnTo>
                  <a:lnTo>
                    <a:pt x="590" y="378"/>
                  </a:lnTo>
                  <a:lnTo>
                    <a:pt x="590" y="398"/>
                  </a:lnTo>
                  <a:lnTo>
                    <a:pt x="592" y="411"/>
                  </a:lnTo>
                  <a:lnTo>
                    <a:pt x="595" y="431"/>
                  </a:lnTo>
                  <a:lnTo>
                    <a:pt x="597" y="436"/>
                  </a:lnTo>
                  <a:lnTo>
                    <a:pt x="595" y="448"/>
                  </a:lnTo>
                  <a:lnTo>
                    <a:pt x="575" y="446"/>
                  </a:lnTo>
                  <a:lnTo>
                    <a:pt x="560" y="441"/>
                  </a:lnTo>
                  <a:lnTo>
                    <a:pt x="548" y="431"/>
                  </a:lnTo>
                  <a:lnTo>
                    <a:pt x="540" y="423"/>
                  </a:lnTo>
                  <a:lnTo>
                    <a:pt x="528" y="421"/>
                  </a:lnTo>
                  <a:lnTo>
                    <a:pt x="483" y="418"/>
                  </a:lnTo>
                  <a:lnTo>
                    <a:pt x="446" y="421"/>
                  </a:lnTo>
                  <a:lnTo>
                    <a:pt x="403" y="436"/>
                  </a:lnTo>
                  <a:lnTo>
                    <a:pt x="366" y="446"/>
                  </a:lnTo>
                  <a:lnTo>
                    <a:pt x="319" y="451"/>
                  </a:lnTo>
                  <a:lnTo>
                    <a:pt x="281" y="451"/>
                  </a:lnTo>
                  <a:lnTo>
                    <a:pt x="266" y="448"/>
                  </a:lnTo>
                  <a:lnTo>
                    <a:pt x="252" y="441"/>
                  </a:lnTo>
                  <a:lnTo>
                    <a:pt x="239" y="433"/>
                  </a:lnTo>
                  <a:lnTo>
                    <a:pt x="222" y="426"/>
                  </a:lnTo>
                  <a:lnTo>
                    <a:pt x="207" y="421"/>
                  </a:lnTo>
                  <a:lnTo>
                    <a:pt x="174" y="423"/>
                  </a:lnTo>
                  <a:lnTo>
                    <a:pt x="142" y="428"/>
                  </a:lnTo>
                  <a:lnTo>
                    <a:pt x="117" y="433"/>
                  </a:lnTo>
                  <a:lnTo>
                    <a:pt x="92" y="436"/>
                  </a:lnTo>
                  <a:lnTo>
                    <a:pt x="48" y="431"/>
                  </a:lnTo>
                  <a:lnTo>
                    <a:pt x="15" y="423"/>
                  </a:lnTo>
                  <a:lnTo>
                    <a:pt x="18" y="423"/>
                  </a:lnTo>
                  <a:lnTo>
                    <a:pt x="23" y="418"/>
                  </a:lnTo>
                  <a:lnTo>
                    <a:pt x="23" y="408"/>
                  </a:lnTo>
                  <a:lnTo>
                    <a:pt x="23" y="396"/>
                  </a:lnTo>
                  <a:lnTo>
                    <a:pt x="23" y="383"/>
                  </a:lnTo>
                  <a:lnTo>
                    <a:pt x="23" y="369"/>
                  </a:lnTo>
                  <a:lnTo>
                    <a:pt x="23" y="346"/>
                  </a:lnTo>
                  <a:lnTo>
                    <a:pt x="20" y="309"/>
                  </a:lnTo>
                  <a:lnTo>
                    <a:pt x="13" y="252"/>
                  </a:lnTo>
                  <a:lnTo>
                    <a:pt x="8" y="219"/>
                  </a:lnTo>
                  <a:lnTo>
                    <a:pt x="3" y="189"/>
                  </a:lnTo>
                  <a:lnTo>
                    <a:pt x="0" y="165"/>
                  </a:lnTo>
                  <a:lnTo>
                    <a:pt x="0" y="140"/>
                  </a:lnTo>
                  <a:lnTo>
                    <a:pt x="3" y="122"/>
                  </a:lnTo>
                  <a:lnTo>
                    <a:pt x="10" y="105"/>
                  </a:lnTo>
                  <a:lnTo>
                    <a:pt x="18" y="88"/>
                  </a:lnTo>
                  <a:lnTo>
                    <a:pt x="25" y="68"/>
                  </a:lnTo>
                  <a:lnTo>
                    <a:pt x="25" y="45"/>
                  </a:lnTo>
                  <a:lnTo>
                    <a:pt x="25" y="35"/>
                  </a:lnTo>
                  <a:lnTo>
                    <a:pt x="20" y="28"/>
                  </a:lnTo>
                  <a:lnTo>
                    <a:pt x="18" y="20"/>
                  </a:lnTo>
                  <a:lnTo>
                    <a:pt x="43" y="23"/>
                  </a:lnTo>
                  <a:lnTo>
                    <a:pt x="72" y="23"/>
                  </a:lnTo>
                  <a:lnTo>
                    <a:pt x="150" y="23"/>
                  </a:lnTo>
                  <a:lnTo>
                    <a:pt x="202" y="23"/>
                  </a:lnTo>
                  <a:lnTo>
                    <a:pt x="269" y="23"/>
                  </a:lnTo>
                  <a:lnTo>
                    <a:pt x="296" y="20"/>
                  </a:lnTo>
                  <a:lnTo>
                    <a:pt x="331" y="15"/>
                  </a:lnTo>
                  <a:lnTo>
                    <a:pt x="336" y="45"/>
                  </a:lnTo>
                  <a:lnTo>
                    <a:pt x="344" y="85"/>
                  </a:lnTo>
                  <a:lnTo>
                    <a:pt x="351" y="102"/>
                  </a:lnTo>
                  <a:lnTo>
                    <a:pt x="361" y="127"/>
                  </a:lnTo>
                  <a:lnTo>
                    <a:pt x="388" y="122"/>
                  </a:lnTo>
                  <a:lnTo>
                    <a:pt x="416" y="122"/>
                  </a:lnTo>
                  <a:lnTo>
                    <a:pt x="451" y="125"/>
                  </a:lnTo>
                  <a:lnTo>
                    <a:pt x="485" y="125"/>
                  </a:lnTo>
                  <a:lnTo>
                    <a:pt x="525" y="122"/>
                  </a:lnTo>
                  <a:lnTo>
                    <a:pt x="577" y="117"/>
                  </a:lnTo>
                  <a:lnTo>
                    <a:pt x="575" y="92"/>
                  </a:lnTo>
                  <a:lnTo>
                    <a:pt x="570" y="63"/>
                  </a:lnTo>
                  <a:lnTo>
                    <a:pt x="567" y="40"/>
                  </a:lnTo>
                  <a:lnTo>
                    <a:pt x="562" y="15"/>
                  </a:lnTo>
                  <a:lnTo>
                    <a:pt x="627" y="5"/>
                  </a:lnTo>
                  <a:lnTo>
                    <a:pt x="712" y="0"/>
                  </a:lnTo>
                  <a:lnTo>
                    <a:pt x="769" y="0"/>
                  </a:lnTo>
                  <a:lnTo>
                    <a:pt x="841" y="8"/>
                  </a:lnTo>
                  <a:lnTo>
                    <a:pt x="848" y="10"/>
                  </a:lnTo>
                  <a:lnTo>
                    <a:pt x="858" y="15"/>
                  </a:lnTo>
                  <a:lnTo>
                    <a:pt x="853" y="25"/>
                  </a:lnTo>
                  <a:lnTo>
                    <a:pt x="851" y="33"/>
                  </a:lnTo>
                  <a:lnTo>
                    <a:pt x="848" y="43"/>
                  </a:lnTo>
                  <a:lnTo>
                    <a:pt x="848" y="70"/>
                  </a:lnTo>
                  <a:lnTo>
                    <a:pt x="856" y="97"/>
                  </a:lnTo>
                  <a:lnTo>
                    <a:pt x="863" y="120"/>
                  </a:lnTo>
                  <a:lnTo>
                    <a:pt x="868" y="14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718" name="Freeform 2032"/>
            <p:cNvSpPr>
              <a:spLocks/>
            </p:cNvSpPr>
            <p:nvPr/>
          </p:nvSpPr>
          <p:spPr bwMode="auto">
            <a:xfrm>
              <a:off x="1795" y="2620"/>
              <a:ext cx="273" cy="217"/>
            </a:xfrm>
            <a:custGeom>
              <a:avLst/>
              <a:gdLst>
                <a:gd name="T0" fmla="*/ 261 w 273"/>
                <a:gd name="T1" fmla="*/ 33 h 217"/>
                <a:gd name="T2" fmla="*/ 273 w 273"/>
                <a:gd name="T3" fmla="*/ 45 h 217"/>
                <a:gd name="T4" fmla="*/ 271 w 273"/>
                <a:gd name="T5" fmla="*/ 65 h 217"/>
                <a:gd name="T6" fmla="*/ 266 w 273"/>
                <a:gd name="T7" fmla="*/ 102 h 217"/>
                <a:gd name="T8" fmla="*/ 263 w 273"/>
                <a:gd name="T9" fmla="*/ 142 h 217"/>
                <a:gd name="T10" fmla="*/ 266 w 273"/>
                <a:gd name="T11" fmla="*/ 169 h 217"/>
                <a:gd name="T12" fmla="*/ 268 w 273"/>
                <a:gd name="T13" fmla="*/ 204 h 217"/>
                <a:gd name="T14" fmla="*/ 231 w 273"/>
                <a:gd name="T15" fmla="*/ 194 h 217"/>
                <a:gd name="T16" fmla="*/ 201 w 273"/>
                <a:gd name="T17" fmla="*/ 192 h 217"/>
                <a:gd name="T18" fmla="*/ 174 w 273"/>
                <a:gd name="T19" fmla="*/ 194 h 217"/>
                <a:gd name="T20" fmla="*/ 149 w 273"/>
                <a:gd name="T21" fmla="*/ 197 h 217"/>
                <a:gd name="T22" fmla="*/ 107 w 273"/>
                <a:gd name="T23" fmla="*/ 204 h 217"/>
                <a:gd name="T24" fmla="*/ 72 w 273"/>
                <a:gd name="T25" fmla="*/ 214 h 217"/>
                <a:gd name="T26" fmla="*/ 42 w 273"/>
                <a:gd name="T27" fmla="*/ 217 h 217"/>
                <a:gd name="T28" fmla="*/ 25 w 273"/>
                <a:gd name="T29" fmla="*/ 217 h 217"/>
                <a:gd name="T30" fmla="*/ 12 w 273"/>
                <a:gd name="T31" fmla="*/ 217 h 217"/>
                <a:gd name="T32" fmla="*/ 10 w 273"/>
                <a:gd name="T33" fmla="*/ 214 h 217"/>
                <a:gd name="T34" fmla="*/ 5 w 273"/>
                <a:gd name="T35" fmla="*/ 214 h 217"/>
                <a:gd name="T36" fmla="*/ 7 w 273"/>
                <a:gd name="T37" fmla="*/ 202 h 217"/>
                <a:gd name="T38" fmla="*/ 5 w 273"/>
                <a:gd name="T39" fmla="*/ 197 h 217"/>
                <a:gd name="T40" fmla="*/ 2 w 273"/>
                <a:gd name="T41" fmla="*/ 177 h 217"/>
                <a:gd name="T42" fmla="*/ 0 w 273"/>
                <a:gd name="T43" fmla="*/ 164 h 217"/>
                <a:gd name="T44" fmla="*/ 0 w 273"/>
                <a:gd name="T45" fmla="*/ 144 h 217"/>
                <a:gd name="T46" fmla="*/ 2 w 273"/>
                <a:gd name="T47" fmla="*/ 137 h 217"/>
                <a:gd name="T48" fmla="*/ 5 w 273"/>
                <a:gd name="T49" fmla="*/ 117 h 217"/>
                <a:gd name="T50" fmla="*/ 7 w 273"/>
                <a:gd name="T51" fmla="*/ 107 h 217"/>
                <a:gd name="T52" fmla="*/ 15 w 273"/>
                <a:gd name="T53" fmla="*/ 90 h 217"/>
                <a:gd name="T54" fmla="*/ 20 w 273"/>
                <a:gd name="T55" fmla="*/ 80 h 217"/>
                <a:gd name="T56" fmla="*/ 30 w 273"/>
                <a:gd name="T57" fmla="*/ 62 h 217"/>
                <a:gd name="T58" fmla="*/ 35 w 273"/>
                <a:gd name="T59" fmla="*/ 57 h 217"/>
                <a:gd name="T60" fmla="*/ 47 w 273"/>
                <a:gd name="T61" fmla="*/ 45 h 217"/>
                <a:gd name="T62" fmla="*/ 57 w 273"/>
                <a:gd name="T63" fmla="*/ 33 h 217"/>
                <a:gd name="T64" fmla="*/ 74 w 273"/>
                <a:gd name="T65" fmla="*/ 23 h 217"/>
                <a:gd name="T66" fmla="*/ 74 w 273"/>
                <a:gd name="T67" fmla="*/ 20 h 217"/>
                <a:gd name="T68" fmla="*/ 92 w 273"/>
                <a:gd name="T69" fmla="*/ 13 h 217"/>
                <a:gd name="T70" fmla="*/ 109 w 273"/>
                <a:gd name="T71" fmla="*/ 5 h 217"/>
                <a:gd name="T72" fmla="*/ 127 w 273"/>
                <a:gd name="T73" fmla="*/ 0 h 217"/>
                <a:gd name="T74" fmla="*/ 201 w 273"/>
                <a:gd name="T75" fmla="*/ 3 h 217"/>
                <a:gd name="T76" fmla="*/ 209 w 273"/>
                <a:gd name="T77" fmla="*/ 5 h 217"/>
                <a:gd name="T78" fmla="*/ 229 w 273"/>
                <a:gd name="T79" fmla="*/ 13 h 217"/>
                <a:gd name="T80" fmla="*/ 236 w 273"/>
                <a:gd name="T81" fmla="*/ 18 h 217"/>
                <a:gd name="T82" fmla="*/ 251 w 273"/>
                <a:gd name="T83" fmla="*/ 28 h 217"/>
                <a:gd name="T84" fmla="*/ 261 w 273"/>
                <a:gd name="T85" fmla="*/ 33 h 21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73"/>
                <a:gd name="T130" fmla="*/ 0 h 217"/>
                <a:gd name="T131" fmla="*/ 273 w 273"/>
                <a:gd name="T132" fmla="*/ 217 h 21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73" h="217">
                  <a:moveTo>
                    <a:pt x="261" y="33"/>
                  </a:moveTo>
                  <a:lnTo>
                    <a:pt x="273" y="45"/>
                  </a:lnTo>
                  <a:lnTo>
                    <a:pt x="271" y="65"/>
                  </a:lnTo>
                  <a:lnTo>
                    <a:pt x="266" y="102"/>
                  </a:lnTo>
                  <a:lnTo>
                    <a:pt x="263" y="142"/>
                  </a:lnTo>
                  <a:lnTo>
                    <a:pt x="266" y="169"/>
                  </a:lnTo>
                  <a:lnTo>
                    <a:pt x="268" y="204"/>
                  </a:lnTo>
                  <a:lnTo>
                    <a:pt x="231" y="194"/>
                  </a:lnTo>
                  <a:lnTo>
                    <a:pt x="201" y="192"/>
                  </a:lnTo>
                  <a:lnTo>
                    <a:pt x="174" y="194"/>
                  </a:lnTo>
                  <a:lnTo>
                    <a:pt x="149" y="197"/>
                  </a:lnTo>
                  <a:lnTo>
                    <a:pt x="107" y="204"/>
                  </a:lnTo>
                  <a:lnTo>
                    <a:pt x="72" y="214"/>
                  </a:lnTo>
                  <a:lnTo>
                    <a:pt x="42" y="217"/>
                  </a:lnTo>
                  <a:lnTo>
                    <a:pt x="25" y="217"/>
                  </a:lnTo>
                  <a:lnTo>
                    <a:pt x="12" y="217"/>
                  </a:lnTo>
                  <a:lnTo>
                    <a:pt x="10" y="214"/>
                  </a:lnTo>
                  <a:lnTo>
                    <a:pt x="5" y="214"/>
                  </a:lnTo>
                  <a:lnTo>
                    <a:pt x="7" y="202"/>
                  </a:lnTo>
                  <a:lnTo>
                    <a:pt x="5" y="197"/>
                  </a:lnTo>
                  <a:lnTo>
                    <a:pt x="2" y="177"/>
                  </a:lnTo>
                  <a:lnTo>
                    <a:pt x="0" y="164"/>
                  </a:lnTo>
                  <a:lnTo>
                    <a:pt x="0" y="144"/>
                  </a:lnTo>
                  <a:lnTo>
                    <a:pt x="2" y="137"/>
                  </a:lnTo>
                  <a:lnTo>
                    <a:pt x="5" y="117"/>
                  </a:lnTo>
                  <a:lnTo>
                    <a:pt x="7" y="107"/>
                  </a:lnTo>
                  <a:lnTo>
                    <a:pt x="15" y="90"/>
                  </a:lnTo>
                  <a:lnTo>
                    <a:pt x="20" y="80"/>
                  </a:lnTo>
                  <a:lnTo>
                    <a:pt x="30" y="62"/>
                  </a:lnTo>
                  <a:lnTo>
                    <a:pt x="35" y="57"/>
                  </a:lnTo>
                  <a:lnTo>
                    <a:pt x="47" y="45"/>
                  </a:lnTo>
                  <a:lnTo>
                    <a:pt x="57" y="33"/>
                  </a:lnTo>
                  <a:lnTo>
                    <a:pt x="74" y="23"/>
                  </a:lnTo>
                  <a:lnTo>
                    <a:pt x="74" y="20"/>
                  </a:lnTo>
                  <a:lnTo>
                    <a:pt x="92" y="13"/>
                  </a:lnTo>
                  <a:lnTo>
                    <a:pt x="109" y="5"/>
                  </a:lnTo>
                  <a:lnTo>
                    <a:pt x="127" y="0"/>
                  </a:lnTo>
                  <a:lnTo>
                    <a:pt x="201" y="3"/>
                  </a:lnTo>
                  <a:lnTo>
                    <a:pt x="209" y="5"/>
                  </a:lnTo>
                  <a:lnTo>
                    <a:pt x="229" y="13"/>
                  </a:lnTo>
                  <a:lnTo>
                    <a:pt x="236" y="18"/>
                  </a:lnTo>
                  <a:lnTo>
                    <a:pt x="251" y="28"/>
                  </a:lnTo>
                  <a:lnTo>
                    <a:pt x="261" y="3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719" name="Freeform 2033"/>
            <p:cNvSpPr>
              <a:spLocks/>
            </p:cNvSpPr>
            <p:nvPr/>
          </p:nvSpPr>
          <p:spPr bwMode="auto">
            <a:xfrm>
              <a:off x="1377" y="2339"/>
              <a:ext cx="57" cy="55"/>
            </a:xfrm>
            <a:custGeom>
              <a:avLst/>
              <a:gdLst>
                <a:gd name="T0" fmla="*/ 57 w 57"/>
                <a:gd name="T1" fmla="*/ 8 h 55"/>
                <a:gd name="T2" fmla="*/ 0 w 57"/>
                <a:gd name="T3" fmla="*/ 55 h 55"/>
                <a:gd name="T4" fmla="*/ 5 w 57"/>
                <a:gd name="T5" fmla="*/ 45 h 55"/>
                <a:gd name="T6" fmla="*/ 50 w 57"/>
                <a:gd name="T7" fmla="*/ 0 h 55"/>
                <a:gd name="T8" fmla="*/ 57 w 57"/>
                <a:gd name="T9" fmla="*/ 8 h 55"/>
                <a:gd name="T10" fmla="*/ 0 60000 65536"/>
                <a:gd name="T11" fmla="*/ 0 60000 65536"/>
                <a:gd name="T12" fmla="*/ 0 60000 65536"/>
                <a:gd name="T13" fmla="*/ 0 60000 65536"/>
                <a:gd name="T14" fmla="*/ 0 60000 65536"/>
                <a:gd name="T15" fmla="*/ 0 w 57"/>
                <a:gd name="T16" fmla="*/ 0 h 55"/>
                <a:gd name="T17" fmla="*/ 57 w 57"/>
                <a:gd name="T18" fmla="*/ 55 h 55"/>
              </a:gdLst>
              <a:ahLst/>
              <a:cxnLst>
                <a:cxn ang="T10">
                  <a:pos x="T0" y="T1"/>
                </a:cxn>
                <a:cxn ang="T11">
                  <a:pos x="T2" y="T3"/>
                </a:cxn>
                <a:cxn ang="T12">
                  <a:pos x="T4" y="T5"/>
                </a:cxn>
                <a:cxn ang="T13">
                  <a:pos x="T6" y="T7"/>
                </a:cxn>
                <a:cxn ang="T14">
                  <a:pos x="T8" y="T9"/>
                </a:cxn>
              </a:cxnLst>
              <a:rect l="T15" t="T16" r="T17" b="T18"/>
              <a:pathLst>
                <a:path w="57" h="55">
                  <a:moveTo>
                    <a:pt x="57" y="8"/>
                  </a:moveTo>
                  <a:lnTo>
                    <a:pt x="0" y="55"/>
                  </a:lnTo>
                  <a:lnTo>
                    <a:pt x="5" y="45"/>
                  </a:lnTo>
                  <a:lnTo>
                    <a:pt x="50" y="0"/>
                  </a:lnTo>
                  <a:lnTo>
                    <a:pt x="57"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720" name="Freeform 2034"/>
            <p:cNvSpPr>
              <a:spLocks/>
            </p:cNvSpPr>
            <p:nvPr/>
          </p:nvSpPr>
          <p:spPr bwMode="auto">
            <a:xfrm>
              <a:off x="1382" y="2332"/>
              <a:ext cx="45" cy="52"/>
            </a:xfrm>
            <a:custGeom>
              <a:avLst/>
              <a:gdLst>
                <a:gd name="T0" fmla="*/ 45 w 45"/>
                <a:gd name="T1" fmla="*/ 7 h 52"/>
                <a:gd name="T2" fmla="*/ 0 w 45"/>
                <a:gd name="T3" fmla="*/ 52 h 52"/>
                <a:gd name="T4" fmla="*/ 32 w 45"/>
                <a:gd name="T5" fmla="*/ 0 h 52"/>
                <a:gd name="T6" fmla="*/ 45 w 45"/>
                <a:gd name="T7" fmla="*/ 7 h 52"/>
                <a:gd name="T8" fmla="*/ 0 60000 65536"/>
                <a:gd name="T9" fmla="*/ 0 60000 65536"/>
                <a:gd name="T10" fmla="*/ 0 60000 65536"/>
                <a:gd name="T11" fmla="*/ 0 60000 65536"/>
                <a:gd name="T12" fmla="*/ 0 w 45"/>
                <a:gd name="T13" fmla="*/ 0 h 52"/>
                <a:gd name="T14" fmla="*/ 45 w 45"/>
                <a:gd name="T15" fmla="*/ 52 h 52"/>
              </a:gdLst>
              <a:ahLst/>
              <a:cxnLst>
                <a:cxn ang="T8">
                  <a:pos x="T0" y="T1"/>
                </a:cxn>
                <a:cxn ang="T9">
                  <a:pos x="T2" y="T3"/>
                </a:cxn>
                <a:cxn ang="T10">
                  <a:pos x="T4" y="T5"/>
                </a:cxn>
                <a:cxn ang="T11">
                  <a:pos x="T6" y="T7"/>
                </a:cxn>
              </a:cxnLst>
              <a:rect l="T12" t="T13" r="T14" b="T15"/>
              <a:pathLst>
                <a:path w="45" h="52">
                  <a:moveTo>
                    <a:pt x="45" y="7"/>
                  </a:moveTo>
                  <a:lnTo>
                    <a:pt x="0" y="52"/>
                  </a:lnTo>
                  <a:lnTo>
                    <a:pt x="32" y="0"/>
                  </a:lnTo>
                  <a:lnTo>
                    <a:pt x="45"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721" name="Freeform 2035"/>
            <p:cNvSpPr>
              <a:spLocks/>
            </p:cNvSpPr>
            <p:nvPr/>
          </p:nvSpPr>
          <p:spPr bwMode="auto">
            <a:xfrm>
              <a:off x="787" y="2483"/>
              <a:ext cx="441" cy="281"/>
            </a:xfrm>
            <a:custGeom>
              <a:avLst/>
              <a:gdLst>
                <a:gd name="T0" fmla="*/ 441 w 441"/>
                <a:gd name="T1" fmla="*/ 249 h 281"/>
                <a:gd name="T2" fmla="*/ 441 w 441"/>
                <a:gd name="T3" fmla="*/ 272 h 281"/>
                <a:gd name="T4" fmla="*/ 411 w 441"/>
                <a:gd name="T5" fmla="*/ 267 h 281"/>
                <a:gd name="T6" fmla="*/ 386 w 441"/>
                <a:gd name="T7" fmla="*/ 267 h 281"/>
                <a:gd name="T8" fmla="*/ 364 w 441"/>
                <a:gd name="T9" fmla="*/ 269 h 281"/>
                <a:gd name="T10" fmla="*/ 344 w 441"/>
                <a:gd name="T11" fmla="*/ 277 h 281"/>
                <a:gd name="T12" fmla="*/ 324 w 441"/>
                <a:gd name="T13" fmla="*/ 279 h 281"/>
                <a:gd name="T14" fmla="*/ 306 w 441"/>
                <a:gd name="T15" fmla="*/ 281 h 281"/>
                <a:gd name="T16" fmla="*/ 291 w 441"/>
                <a:gd name="T17" fmla="*/ 281 h 281"/>
                <a:gd name="T18" fmla="*/ 197 w 441"/>
                <a:gd name="T19" fmla="*/ 184 h 281"/>
                <a:gd name="T20" fmla="*/ 117 w 441"/>
                <a:gd name="T21" fmla="*/ 267 h 281"/>
                <a:gd name="T22" fmla="*/ 107 w 441"/>
                <a:gd name="T23" fmla="*/ 267 h 281"/>
                <a:gd name="T24" fmla="*/ 70 w 441"/>
                <a:gd name="T25" fmla="*/ 272 h 281"/>
                <a:gd name="T26" fmla="*/ 10 w 441"/>
                <a:gd name="T27" fmla="*/ 279 h 281"/>
                <a:gd name="T28" fmla="*/ 13 w 441"/>
                <a:gd name="T29" fmla="*/ 262 h 281"/>
                <a:gd name="T30" fmla="*/ 15 w 441"/>
                <a:gd name="T31" fmla="*/ 237 h 281"/>
                <a:gd name="T32" fmla="*/ 13 w 441"/>
                <a:gd name="T33" fmla="*/ 219 h 281"/>
                <a:gd name="T34" fmla="*/ 10 w 441"/>
                <a:gd name="T35" fmla="*/ 214 h 281"/>
                <a:gd name="T36" fmla="*/ 8 w 441"/>
                <a:gd name="T37" fmla="*/ 199 h 281"/>
                <a:gd name="T38" fmla="*/ 3 w 441"/>
                <a:gd name="T39" fmla="*/ 175 h 281"/>
                <a:gd name="T40" fmla="*/ 0 w 441"/>
                <a:gd name="T41" fmla="*/ 152 h 281"/>
                <a:gd name="T42" fmla="*/ 5 w 441"/>
                <a:gd name="T43" fmla="*/ 132 h 281"/>
                <a:gd name="T44" fmla="*/ 10 w 441"/>
                <a:gd name="T45" fmla="*/ 110 h 281"/>
                <a:gd name="T46" fmla="*/ 18 w 441"/>
                <a:gd name="T47" fmla="*/ 85 h 281"/>
                <a:gd name="T48" fmla="*/ 20 w 441"/>
                <a:gd name="T49" fmla="*/ 63 h 281"/>
                <a:gd name="T50" fmla="*/ 20 w 441"/>
                <a:gd name="T51" fmla="*/ 60 h 281"/>
                <a:gd name="T52" fmla="*/ 18 w 441"/>
                <a:gd name="T53" fmla="*/ 35 h 281"/>
                <a:gd name="T54" fmla="*/ 10 w 441"/>
                <a:gd name="T55" fmla="*/ 8 h 281"/>
                <a:gd name="T56" fmla="*/ 60 w 441"/>
                <a:gd name="T57" fmla="*/ 5 h 281"/>
                <a:gd name="T58" fmla="*/ 125 w 441"/>
                <a:gd name="T59" fmla="*/ 3 h 281"/>
                <a:gd name="T60" fmla="*/ 152 w 441"/>
                <a:gd name="T61" fmla="*/ 5 h 281"/>
                <a:gd name="T62" fmla="*/ 182 w 441"/>
                <a:gd name="T63" fmla="*/ 10 h 281"/>
                <a:gd name="T64" fmla="*/ 217 w 441"/>
                <a:gd name="T65" fmla="*/ 15 h 281"/>
                <a:gd name="T66" fmla="*/ 252 w 441"/>
                <a:gd name="T67" fmla="*/ 18 h 281"/>
                <a:gd name="T68" fmla="*/ 279 w 441"/>
                <a:gd name="T69" fmla="*/ 15 h 281"/>
                <a:gd name="T70" fmla="*/ 304 w 441"/>
                <a:gd name="T71" fmla="*/ 10 h 281"/>
                <a:gd name="T72" fmla="*/ 336 w 441"/>
                <a:gd name="T73" fmla="*/ 3 h 281"/>
                <a:gd name="T74" fmla="*/ 371 w 441"/>
                <a:gd name="T75" fmla="*/ 0 h 281"/>
                <a:gd name="T76" fmla="*/ 396 w 441"/>
                <a:gd name="T77" fmla="*/ 3 h 281"/>
                <a:gd name="T78" fmla="*/ 428 w 441"/>
                <a:gd name="T79" fmla="*/ 8 h 281"/>
                <a:gd name="T80" fmla="*/ 428 w 441"/>
                <a:gd name="T81" fmla="*/ 8 h 281"/>
                <a:gd name="T82" fmla="*/ 428 w 441"/>
                <a:gd name="T83" fmla="*/ 8 h 281"/>
                <a:gd name="T84" fmla="*/ 421 w 441"/>
                <a:gd name="T85" fmla="*/ 25 h 281"/>
                <a:gd name="T86" fmla="*/ 418 w 441"/>
                <a:gd name="T87" fmla="*/ 43 h 281"/>
                <a:gd name="T88" fmla="*/ 418 w 441"/>
                <a:gd name="T89" fmla="*/ 68 h 281"/>
                <a:gd name="T90" fmla="*/ 421 w 441"/>
                <a:gd name="T91" fmla="*/ 92 h 281"/>
                <a:gd name="T92" fmla="*/ 426 w 441"/>
                <a:gd name="T93" fmla="*/ 122 h 281"/>
                <a:gd name="T94" fmla="*/ 431 w 441"/>
                <a:gd name="T95" fmla="*/ 155 h 281"/>
                <a:gd name="T96" fmla="*/ 438 w 441"/>
                <a:gd name="T97" fmla="*/ 212 h 281"/>
                <a:gd name="T98" fmla="*/ 441 w 441"/>
                <a:gd name="T99" fmla="*/ 249 h 28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441"/>
                <a:gd name="T151" fmla="*/ 0 h 281"/>
                <a:gd name="T152" fmla="*/ 441 w 441"/>
                <a:gd name="T153" fmla="*/ 281 h 28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441" h="281">
                  <a:moveTo>
                    <a:pt x="441" y="249"/>
                  </a:moveTo>
                  <a:lnTo>
                    <a:pt x="441" y="272"/>
                  </a:lnTo>
                  <a:lnTo>
                    <a:pt x="411" y="267"/>
                  </a:lnTo>
                  <a:lnTo>
                    <a:pt x="386" y="267"/>
                  </a:lnTo>
                  <a:lnTo>
                    <a:pt x="364" y="269"/>
                  </a:lnTo>
                  <a:lnTo>
                    <a:pt x="344" y="277"/>
                  </a:lnTo>
                  <a:lnTo>
                    <a:pt x="324" y="279"/>
                  </a:lnTo>
                  <a:lnTo>
                    <a:pt x="306" y="281"/>
                  </a:lnTo>
                  <a:lnTo>
                    <a:pt x="291" y="281"/>
                  </a:lnTo>
                  <a:lnTo>
                    <a:pt x="197" y="184"/>
                  </a:lnTo>
                  <a:lnTo>
                    <a:pt x="117" y="267"/>
                  </a:lnTo>
                  <a:lnTo>
                    <a:pt x="107" y="267"/>
                  </a:lnTo>
                  <a:lnTo>
                    <a:pt x="70" y="272"/>
                  </a:lnTo>
                  <a:lnTo>
                    <a:pt x="10" y="279"/>
                  </a:lnTo>
                  <a:lnTo>
                    <a:pt x="13" y="262"/>
                  </a:lnTo>
                  <a:lnTo>
                    <a:pt x="15" y="237"/>
                  </a:lnTo>
                  <a:lnTo>
                    <a:pt x="13" y="219"/>
                  </a:lnTo>
                  <a:lnTo>
                    <a:pt x="10" y="214"/>
                  </a:lnTo>
                  <a:lnTo>
                    <a:pt x="8" y="199"/>
                  </a:lnTo>
                  <a:lnTo>
                    <a:pt x="3" y="175"/>
                  </a:lnTo>
                  <a:lnTo>
                    <a:pt x="0" y="152"/>
                  </a:lnTo>
                  <a:lnTo>
                    <a:pt x="5" y="132"/>
                  </a:lnTo>
                  <a:lnTo>
                    <a:pt x="10" y="110"/>
                  </a:lnTo>
                  <a:lnTo>
                    <a:pt x="18" y="85"/>
                  </a:lnTo>
                  <a:lnTo>
                    <a:pt x="20" y="63"/>
                  </a:lnTo>
                  <a:lnTo>
                    <a:pt x="20" y="60"/>
                  </a:lnTo>
                  <a:lnTo>
                    <a:pt x="18" y="35"/>
                  </a:lnTo>
                  <a:lnTo>
                    <a:pt x="10" y="8"/>
                  </a:lnTo>
                  <a:lnTo>
                    <a:pt x="60" y="5"/>
                  </a:lnTo>
                  <a:lnTo>
                    <a:pt x="125" y="3"/>
                  </a:lnTo>
                  <a:lnTo>
                    <a:pt x="152" y="5"/>
                  </a:lnTo>
                  <a:lnTo>
                    <a:pt x="182" y="10"/>
                  </a:lnTo>
                  <a:lnTo>
                    <a:pt x="217" y="15"/>
                  </a:lnTo>
                  <a:lnTo>
                    <a:pt x="252" y="18"/>
                  </a:lnTo>
                  <a:lnTo>
                    <a:pt x="279" y="15"/>
                  </a:lnTo>
                  <a:lnTo>
                    <a:pt x="304" y="10"/>
                  </a:lnTo>
                  <a:lnTo>
                    <a:pt x="336" y="3"/>
                  </a:lnTo>
                  <a:lnTo>
                    <a:pt x="371" y="0"/>
                  </a:lnTo>
                  <a:lnTo>
                    <a:pt x="396" y="3"/>
                  </a:lnTo>
                  <a:lnTo>
                    <a:pt x="428" y="8"/>
                  </a:lnTo>
                  <a:lnTo>
                    <a:pt x="421" y="25"/>
                  </a:lnTo>
                  <a:lnTo>
                    <a:pt x="418" y="43"/>
                  </a:lnTo>
                  <a:lnTo>
                    <a:pt x="418" y="68"/>
                  </a:lnTo>
                  <a:lnTo>
                    <a:pt x="421" y="92"/>
                  </a:lnTo>
                  <a:lnTo>
                    <a:pt x="426" y="122"/>
                  </a:lnTo>
                  <a:lnTo>
                    <a:pt x="431" y="155"/>
                  </a:lnTo>
                  <a:lnTo>
                    <a:pt x="438" y="212"/>
                  </a:lnTo>
                  <a:lnTo>
                    <a:pt x="441" y="24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722" name="Freeform 2036"/>
            <p:cNvSpPr>
              <a:spLocks/>
            </p:cNvSpPr>
            <p:nvPr/>
          </p:nvSpPr>
          <p:spPr bwMode="auto">
            <a:xfrm>
              <a:off x="1093" y="2789"/>
              <a:ext cx="48" cy="43"/>
            </a:xfrm>
            <a:custGeom>
              <a:avLst/>
              <a:gdLst>
                <a:gd name="T0" fmla="*/ 48 w 48"/>
                <a:gd name="T1" fmla="*/ 43 h 43"/>
                <a:gd name="T2" fmla="*/ 48 w 48"/>
                <a:gd name="T3" fmla="*/ 43 h 43"/>
                <a:gd name="T4" fmla="*/ 0 w 48"/>
                <a:gd name="T5" fmla="*/ 8 h 43"/>
                <a:gd name="T6" fmla="*/ 8 w 48"/>
                <a:gd name="T7" fmla="*/ 0 h 43"/>
                <a:gd name="T8" fmla="*/ 48 w 48"/>
                <a:gd name="T9" fmla="*/ 43 h 43"/>
                <a:gd name="T10" fmla="*/ 0 60000 65536"/>
                <a:gd name="T11" fmla="*/ 0 60000 65536"/>
                <a:gd name="T12" fmla="*/ 0 60000 65536"/>
                <a:gd name="T13" fmla="*/ 0 60000 65536"/>
                <a:gd name="T14" fmla="*/ 0 60000 65536"/>
                <a:gd name="T15" fmla="*/ 0 w 48"/>
                <a:gd name="T16" fmla="*/ 0 h 43"/>
                <a:gd name="T17" fmla="*/ 48 w 48"/>
                <a:gd name="T18" fmla="*/ 43 h 43"/>
              </a:gdLst>
              <a:ahLst/>
              <a:cxnLst>
                <a:cxn ang="T10">
                  <a:pos x="T0" y="T1"/>
                </a:cxn>
                <a:cxn ang="T11">
                  <a:pos x="T2" y="T3"/>
                </a:cxn>
                <a:cxn ang="T12">
                  <a:pos x="T4" y="T5"/>
                </a:cxn>
                <a:cxn ang="T13">
                  <a:pos x="T6" y="T7"/>
                </a:cxn>
                <a:cxn ang="T14">
                  <a:pos x="T8" y="T9"/>
                </a:cxn>
              </a:cxnLst>
              <a:rect l="T15" t="T16" r="T17" b="T18"/>
              <a:pathLst>
                <a:path w="48" h="43">
                  <a:moveTo>
                    <a:pt x="48" y="43"/>
                  </a:moveTo>
                  <a:lnTo>
                    <a:pt x="48" y="43"/>
                  </a:lnTo>
                  <a:lnTo>
                    <a:pt x="0" y="8"/>
                  </a:lnTo>
                  <a:lnTo>
                    <a:pt x="8" y="0"/>
                  </a:lnTo>
                  <a:lnTo>
                    <a:pt x="48" y="4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723" name="Freeform 2037"/>
            <p:cNvSpPr>
              <a:spLocks/>
            </p:cNvSpPr>
            <p:nvPr/>
          </p:nvSpPr>
          <p:spPr bwMode="auto">
            <a:xfrm>
              <a:off x="904" y="2667"/>
              <a:ext cx="174" cy="97"/>
            </a:xfrm>
            <a:custGeom>
              <a:avLst/>
              <a:gdLst>
                <a:gd name="T0" fmla="*/ 80 w 174"/>
                <a:gd name="T1" fmla="*/ 0 h 97"/>
                <a:gd name="T2" fmla="*/ 174 w 174"/>
                <a:gd name="T3" fmla="*/ 97 h 97"/>
                <a:gd name="T4" fmla="*/ 160 w 174"/>
                <a:gd name="T5" fmla="*/ 97 h 97"/>
                <a:gd name="T6" fmla="*/ 130 w 174"/>
                <a:gd name="T7" fmla="*/ 95 h 97"/>
                <a:gd name="T8" fmla="*/ 100 w 174"/>
                <a:gd name="T9" fmla="*/ 90 h 97"/>
                <a:gd name="T10" fmla="*/ 63 w 174"/>
                <a:gd name="T11" fmla="*/ 85 h 97"/>
                <a:gd name="T12" fmla="*/ 28 w 174"/>
                <a:gd name="T13" fmla="*/ 83 h 97"/>
                <a:gd name="T14" fmla="*/ 0 w 174"/>
                <a:gd name="T15" fmla="*/ 83 h 97"/>
                <a:gd name="T16" fmla="*/ 80 w 174"/>
                <a:gd name="T17" fmla="*/ 0 h 9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4"/>
                <a:gd name="T28" fmla="*/ 0 h 97"/>
                <a:gd name="T29" fmla="*/ 174 w 174"/>
                <a:gd name="T30" fmla="*/ 97 h 9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4" h="97">
                  <a:moveTo>
                    <a:pt x="80" y="0"/>
                  </a:moveTo>
                  <a:lnTo>
                    <a:pt x="174" y="97"/>
                  </a:lnTo>
                  <a:lnTo>
                    <a:pt x="160" y="97"/>
                  </a:lnTo>
                  <a:lnTo>
                    <a:pt x="130" y="95"/>
                  </a:lnTo>
                  <a:lnTo>
                    <a:pt x="100" y="90"/>
                  </a:lnTo>
                  <a:lnTo>
                    <a:pt x="63" y="85"/>
                  </a:lnTo>
                  <a:lnTo>
                    <a:pt x="28" y="83"/>
                  </a:lnTo>
                  <a:lnTo>
                    <a:pt x="0" y="83"/>
                  </a:lnTo>
                  <a:lnTo>
                    <a:pt x="8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724" name="Freeform 2038"/>
            <p:cNvSpPr>
              <a:spLocks/>
            </p:cNvSpPr>
            <p:nvPr/>
          </p:nvSpPr>
          <p:spPr bwMode="auto">
            <a:xfrm>
              <a:off x="524" y="2536"/>
              <a:ext cx="283" cy="166"/>
            </a:xfrm>
            <a:custGeom>
              <a:avLst/>
              <a:gdLst>
                <a:gd name="T0" fmla="*/ 4332 w 114"/>
                <a:gd name="T1" fmla="*/ 154 h 67"/>
                <a:gd name="T2" fmla="*/ 4302 w 114"/>
                <a:gd name="T3" fmla="*/ 486 h 67"/>
                <a:gd name="T4" fmla="*/ 4178 w 114"/>
                <a:gd name="T5" fmla="*/ 865 h 67"/>
                <a:gd name="T6" fmla="*/ 4099 w 114"/>
                <a:gd name="T7" fmla="*/ 1204 h 67"/>
                <a:gd name="T8" fmla="*/ 4024 w 114"/>
                <a:gd name="T9" fmla="*/ 1504 h 67"/>
                <a:gd name="T10" fmla="*/ 4066 w 114"/>
                <a:gd name="T11" fmla="*/ 1841 h 67"/>
                <a:gd name="T12" fmla="*/ 4148 w 114"/>
                <a:gd name="T13" fmla="*/ 2222 h 67"/>
                <a:gd name="T14" fmla="*/ 4178 w 114"/>
                <a:gd name="T15" fmla="*/ 2450 h 67"/>
                <a:gd name="T16" fmla="*/ 4178 w 114"/>
                <a:gd name="T17" fmla="*/ 2450 h 67"/>
                <a:gd name="T18" fmla="*/ 3920 w 114"/>
                <a:gd name="T19" fmla="*/ 2222 h 67"/>
                <a:gd name="T20" fmla="*/ 1517 w 114"/>
                <a:gd name="T21" fmla="*/ 2297 h 67"/>
                <a:gd name="T22" fmla="*/ 876 w 114"/>
                <a:gd name="T23" fmla="*/ 2376 h 67"/>
                <a:gd name="T24" fmla="*/ 536 w 114"/>
                <a:gd name="T25" fmla="*/ 2450 h 67"/>
                <a:gd name="T26" fmla="*/ 104 w 114"/>
                <a:gd name="T27" fmla="*/ 2522 h 67"/>
                <a:gd name="T28" fmla="*/ 104 w 114"/>
                <a:gd name="T29" fmla="*/ 1811 h 67"/>
                <a:gd name="T30" fmla="*/ 104 w 114"/>
                <a:gd name="T31" fmla="*/ 1358 h 67"/>
                <a:gd name="T32" fmla="*/ 104 w 114"/>
                <a:gd name="T33" fmla="*/ 897 h 67"/>
                <a:gd name="T34" fmla="*/ 74 w 114"/>
                <a:gd name="T35" fmla="*/ 535 h 67"/>
                <a:gd name="T36" fmla="*/ 0 w 114"/>
                <a:gd name="T37" fmla="*/ 74 h 67"/>
                <a:gd name="T38" fmla="*/ 720 w 114"/>
                <a:gd name="T39" fmla="*/ 154 h 67"/>
                <a:gd name="T40" fmla="*/ 1134 w 114"/>
                <a:gd name="T41" fmla="*/ 183 h 67"/>
                <a:gd name="T42" fmla="*/ 1589 w 114"/>
                <a:gd name="T43" fmla="*/ 183 h 67"/>
                <a:gd name="T44" fmla="*/ 1971 w 114"/>
                <a:gd name="T45" fmla="*/ 183 h 67"/>
                <a:gd name="T46" fmla="*/ 2353 w 114"/>
                <a:gd name="T47" fmla="*/ 104 h 67"/>
                <a:gd name="T48" fmla="*/ 2847 w 114"/>
                <a:gd name="T49" fmla="*/ 30 h 67"/>
                <a:gd name="T50" fmla="*/ 3304 w 114"/>
                <a:gd name="T51" fmla="*/ 0 h 67"/>
                <a:gd name="T52" fmla="*/ 3716 w 114"/>
                <a:gd name="T53" fmla="*/ 30 h 67"/>
                <a:gd name="T54" fmla="*/ 4302 w 114"/>
                <a:gd name="T55" fmla="*/ 154 h 67"/>
                <a:gd name="T56" fmla="*/ 4332 w 114"/>
                <a:gd name="T57" fmla="*/ 154 h 67"/>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4"/>
                <a:gd name="T88" fmla="*/ 0 h 67"/>
                <a:gd name="T89" fmla="*/ 114 w 114"/>
                <a:gd name="T90" fmla="*/ 67 h 67"/>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4" h="67">
                  <a:moveTo>
                    <a:pt x="114" y="4"/>
                  </a:moveTo>
                  <a:cubicBezTo>
                    <a:pt x="113" y="13"/>
                    <a:pt x="113" y="13"/>
                    <a:pt x="113" y="13"/>
                  </a:cubicBezTo>
                  <a:cubicBezTo>
                    <a:pt x="110" y="23"/>
                    <a:pt x="110" y="23"/>
                    <a:pt x="110" y="23"/>
                  </a:cubicBezTo>
                  <a:cubicBezTo>
                    <a:pt x="108" y="32"/>
                    <a:pt x="108" y="32"/>
                    <a:pt x="108" y="32"/>
                  </a:cubicBezTo>
                  <a:cubicBezTo>
                    <a:pt x="106" y="40"/>
                    <a:pt x="106" y="40"/>
                    <a:pt x="106" y="40"/>
                  </a:cubicBezTo>
                  <a:cubicBezTo>
                    <a:pt x="107" y="49"/>
                    <a:pt x="107" y="49"/>
                    <a:pt x="107" y="49"/>
                  </a:cubicBezTo>
                  <a:cubicBezTo>
                    <a:pt x="109" y="59"/>
                    <a:pt x="109" y="59"/>
                    <a:pt x="109" y="59"/>
                  </a:cubicBezTo>
                  <a:cubicBezTo>
                    <a:pt x="110" y="65"/>
                    <a:pt x="110" y="65"/>
                    <a:pt x="110" y="65"/>
                  </a:cubicBezTo>
                  <a:cubicBezTo>
                    <a:pt x="110" y="65"/>
                    <a:pt x="110" y="65"/>
                    <a:pt x="110" y="65"/>
                  </a:cubicBezTo>
                  <a:cubicBezTo>
                    <a:pt x="103" y="59"/>
                    <a:pt x="103" y="59"/>
                    <a:pt x="103" y="59"/>
                  </a:cubicBezTo>
                  <a:cubicBezTo>
                    <a:pt x="87" y="50"/>
                    <a:pt x="56" y="58"/>
                    <a:pt x="40" y="61"/>
                  </a:cubicBezTo>
                  <a:cubicBezTo>
                    <a:pt x="23" y="63"/>
                    <a:pt x="23" y="63"/>
                    <a:pt x="23" y="63"/>
                  </a:cubicBezTo>
                  <a:cubicBezTo>
                    <a:pt x="14" y="65"/>
                    <a:pt x="14" y="65"/>
                    <a:pt x="14" y="65"/>
                  </a:cubicBezTo>
                  <a:cubicBezTo>
                    <a:pt x="3" y="67"/>
                    <a:pt x="3" y="67"/>
                    <a:pt x="3" y="67"/>
                  </a:cubicBezTo>
                  <a:cubicBezTo>
                    <a:pt x="3" y="48"/>
                    <a:pt x="3" y="48"/>
                    <a:pt x="3" y="48"/>
                  </a:cubicBezTo>
                  <a:cubicBezTo>
                    <a:pt x="3" y="36"/>
                    <a:pt x="3" y="36"/>
                    <a:pt x="3" y="36"/>
                  </a:cubicBezTo>
                  <a:cubicBezTo>
                    <a:pt x="3" y="24"/>
                    <a:pt x="3" y="24"/>
                    <a:pt x="3" y="24"/>
                  </a:cubicBezTo>
                  <a:cubicBezTo>
                    <a:pt x="2" y="14"/>
                    <a:pt x="2" y="14"/>
                    <a:pt x="2" y="14"/>
                  </a:cubicBezTo>
                  <a:cubicBezTo>
                    <a:pt x="0" y="2"/>
                    <a:pt x="0" y="2"/>
                    <a:pt x="0" y="2"/>
                  </a:cubicBezTo>
                  <a:cubicBezTo>
                    <a:pt x="19" y="4"/>
                    <a:pt x="19" y="4"/>
                    <a:pt x="19" y="4"/>
                  </a:cubicBezTo>
                  <a:cubicBezTo>
                    <a:pt x="30" y="5"/>
                    <a:pt x="30" y="5"/>
                    <a:pt x="30" y="5"/>
                  </a:cubicBezTo>
                  <a:cubicBezTo>
                    <a:pt x="42" y="5"/>
                    <a:pt x="42" y="5"/>
                    <a:pt x="42" y="5"/>
                  </a:cubicBezTo>
                  <a:cubicBezTo>
                    <a:pt x="52" y="5"/>
                    <a:pt x="52" y="5"/>
                    <a:pt x="52" y="5"/>
                  </a:cubicBezTo>
                  <a:cubicBezTo>
                    <a:pt x="62" y="3"/>
                    <a:pt x="62" y="3"/>
                    <a:pt x="62" y="3"/>
                  </a:cubicBezTo>
                  <a:cubicBezTo>
                    <a:pt x="75" y="1"/>
                    <a:pt x="75" y="1"/>
                    <a:pt x="75" y="1"/>
                  </a:cubicBezTo>
                  <a:cubicBezTo>
                    <a:pt x="87" y="0"/>
                    <a:pt x="87" y="0"/>
                    <a:pt x="87" y="0"/>
                  </a:cubicBezTo>
                  <a:cubicBezTo>
                    <a:pt x="98" y="1"/>
                    <a:pt x="98" y="1"/>
                    <a:pt x="98" y="1"/>
                  </a:cubicBezTo>
                  <a:cubicBezTo>
                    <a:pt x="113" y="4"/>
                    <a:pt x="113" y="4"/>
                    <a:pt x="113" y="4"/>
                  </a:cubicBezTo>
                  <a:lnTo>
                    <a:pt x="114"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725" name="Freeform 2039"/>
            <p:cNvSpPr>
              <a:spLocks/>
            </p:cNvSpPr>
            <p:nvPr/>
          </p:nvSpPr>
          <p:spPr bwMode="auto">
            <a:xfrm>
              <a:off x="2108" y="2740"/>
              <a:ext cx="5" cy="37"/>
            </a:xfrm>
            <a:custGeom>
              <a:avLst/>
              <a:gdLst>
                <a:gd name="T0" fmla="*/ 5 w 5"/>
                <a:gd name="T1" fmla="*/ 37 h 37"/>
                <a:gd name="T2" fmla="*/ 5 w 5"/>
                <a:gd name="T3" fmla="*/ 17 h 37"/>
                <a:gd name="T4" fmla="*/ 0 w 5"/>
                <a:gd name="T5" fmla="*/ 0 h 37"/>
                <a:gd name="T6" fmla="*/ 0 60000 65536"/>
                <a:gd name="T7" fmla="*/ 0 60000 65536"/>
                <a:gd name="T8" fmla="*/ 0 60000 65536"/>
                <a:gd name="T9" fmla="*/ 0 w 5"/>
                <a:gd name="T10" fmla="*/ 0 h 37"/>
                <a:gd name="T11" fmla="*/ 5 w 5"/>
                <a:gd name="T12" fmla="*/ 37 h 37"/>
              </a:gdLst>
              <a:ahLst/>
              <a:cxnLst>
                <a:cxn ang="T6">
                  <a:pos x="T0" y="T1"/>
                </a:cxn>
                <a:cxn ang="T7">
                  <a:pos x="T2" y="T3"/>
                </a:cxn>
                <a:cxn ang="T8">
                  <a:pos x="T4" y="T5"/>
                </a:cxn>
              </a:cxnLst>
              <a:rect l="T9" t="T10" r="T11" b="T12"/>
              <a:pathLst>
                <a:path w="5" h="37">
                  <a:moveTo>
                    <a:pt x="5" y="37"/>
                  </a:moveTo>
                  <a:lnTo>
                    <a:pt x="5" y="17"/>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26" name="Freeform 2040"/>
            <p:cNvSpPr>
              <a:spLocks/>
            </p:cNvSpPr>
            <p:nvPr/>
          </p:nvSpPr>
          <p:spPr bwMode="auto">
            <a:xfrm>
              <a:off x="2086" y="2687"/>
              <a:ext cx="17" cy="33"/>
            </a:xfrm>
            <a:custGeom>
              <a:avLst/>
              <a:gdLst>
                <a:gd name="T0" fmla="*/ 17 w 17"/>
                <a:gd name="T1" fmla="*/ 33 h 33"/>
                <a:gd name="T2" fmla="*/ 17 w 17"/>
                <a:gd name="T3" fmla="*/ 30 h 33"/>
                <a:gd name="T4" fmla="*/ 7 w 17"/>
                <a:gd name="T5" fmla="*/ 13 h 33"/>
                <a:gd name="T6" fmla="*/ 0 w 17"/>
                <a:gd name="T7" fmla="*/ 0 h 33"/>
                <a:gd name="T8" fmla="*/ 0 60000 65536"/>
                <a:gd name="T9" fmla="*/ 0 60000 65536"/>
                <a:gd name="T10" fmla="*/ 0 60000 65536"/>
                <a:gd name="T11" fmla="*/ 0 60000 65536"/>
                <a:gd name="T12" fmla="*/ 0 w 17"/>
                <a:gd name="T13" fmla="*/ 0 h 33"/>
                <a:gd name="T14" fmla="*/ 17 w 17"/>
                <a:gd name="T15" fmla="*/ 33 h 33"/>
              </a:gdLst>
              <a:ahLst/>
              <a:cxnLst>
                <a:cxn ang="T8">
                  <a:pos x="T0" y="T1"/>
                </a:cxn>
                <a:cxn ang="T9">
                  <a:pos x="T2" y="T3"/>
                </a:cxn>
                <a:cxn ang="T10">
                  <a:pos x="T4" y="T5"/>
                </a:cxn>
                <a:cxn ang="T11">
                  <a:pos x="T6" y="T7"/>
                </a:cxn>
              </a:cxnLst>
              <a:rect l="T12" t="T13" r="T14" b="T15"/>
              <a:pathLst>
                <a:path w="17" h="33">
                  <a:moveTo>
                    <a:pt x="17" y="33"/>
                  </a:moveTo>
                  <a:lnTo>
                    <a:pt x="17" y="30"/>
                  </a:lnTo>
                  <a:lnTo>
                    <a:pt x="7" y="13"/>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27" name="Freeform 2041"/>
            <p:cNvSpPr>
              <a:spLocks/>
            </p:cNvSpPr>
            <p:nvPr/>
          </p:nvSpPr>
          <p:spPr bwMode="auto">
            <a:xfrm>
              <a:off x="2046" y="2648"/>
              <a:ext cx="30" cy="24"/>
            </a:xfrm>
            <a:custGeom>
              <a:avLst/>
              <a:gdLst>
                <a:gd name="T0" fmla="*/ 30 w 30"/>
                <a:gd name="T1" fmla="*/ 24 h 24"/>
                <a:gd name="T2" fmla="*/ 25 w 30"/>
                <a:gd name="T3" fmla="*/ 19 h 24"/>
                <a:gd name="T4" fmla="*/ 22 w 30"/>
                <a:gd name="T5" fmla="*/ 17 h 24"/>
                <a:gd name="T6" fmla="*/ 10 w 30"/>
                <a:gd name="T7" fmla="*/ 5 h 24"/>
                <a:gd name="T8" fmla="*/ 0 w 30"/>
                <a:gd name="T9" fmla="*/ 0 h 24"/>
                <a:gd name="T10" fmla="*/ 0 60000 65536"/>
                <a:gd name="T11" fmla="*/ 0 60000 65536"/>
                <a:gd name="T12" fmla="*/ 0 60000 65536"/>
                <a:gd name="T13" fmla="*/ 0 60000 65536"/>
                <a:gd name="T14" fmla="*/ 0 60000 65536"/>
                <a:gd name="T15" fmla="*/ 0 w 30"/>
                <a:gd name="T16" fmla="*/ 0 h 24"/>
                <a:gd name="T17" fmla="*/ 30 w 30"/>
                <a:gd name="T18" fmla="*/ 24 h 24"/>
              </a:gdLst>
              <a:ahLst/>
              <a:cxnLst>
                <a:cxn ang="T10">
                  <a:pos x="T0" y="T1"/>
                </a:cxn>
                <a:cxn ang="T11">
                  <a:pos x="T2" y="T3"/>
                </a:cxn>
                <a:cxn ang="T12">
                  <a:pos x="T4" y="T5"/>
                </a:cxn>
                <a:cxn ang="T13">
                  <a:pos x="T6" y="T7"/>
                </a:cxn>
                <a:cxn ang="T14">
                  <a:pos x="T8" y="T9"/>
                </a:cxn>
              </a:cxnLst>
              <a:rect l="T15" t="T16" r="T17" b="T18"/>
              <a:pathLst>
                <a:path w="30" h="24">
                  <a:moveTo>
                    <a:pt x="30" y="24"/>
                  </a:moveTo>
                  <a:lnTo>
                    <a:pt x="25" y="19"/>
                  </a:lnTo>
                  <a:lnTo>
                    <a:pt x="22" y="17"/>
                  </a:lnTo>
                  <a:lnTo>
                    <a:pt x="10" y="5"/>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28" name="Freeform 2042"/>
            <p:cNvSpPr>
              <a:spLocks/>
            </p:cNvSpPr>
            <p:nvPr/>
          </p:nvSpPr>
          <p:spPr bwMode="auto">
            <a:xfrm>
              <a:off x="1996" y="2623"/>
              <a:ext cx="35" cy="15"/>
            </a:xfrm>
            <a:custGeom>
              <a:avLst/>
              <a:gdLst>
                <a:gd name="T0" fmla="*/ 35 w 35"/>
                <a:gd name="T1" fmla="*/ 15 h 15"/>
                <a:gd name="T2" fmla="*/ 28 w 35"/>
                <a:gd name="T3" fmla="*/ 10 h 15"/>
                <a:gd name="T4" fmla="*/ 8 w 35"/>
                <a:gd name="T5" fmla="*/ 2 h 15"/>
                <a:gd name="T6" fmla="*/ 0 w 35"/>
                <a:gd name="T7" fmla="*/ 0 h 15"/>
                <a:gd name="T8" fmla="*/ 0 60000 65536"/>
                <a:gd name="T9" fmla="*/ 0 60000 65536"/>
                <a:gd name="T10" fmla="*/ 0 60000 65536"/>
                <a:gd name="T11" fmla="*/ 0 60000 65536"/>
                <a:gd name="T12" fmla="*/ 0 w 35"/>
                <a:gd name="T13" fmla="*/ 0 h 15"/>
                <a:gd name="T14" fmla="*/ 35 w 35"/>
                <a:gd name="T15" fmla="*/ 15 h 15"/>
              </a:gdLst>
              <a:ahLst/>
              <a:cxnLst>
                <a:cxn ang="T8">
                  <a:pos x="T0" y="T1"/>
                </a:cxn>
                <a:cxn ang="T9">
                  <a:pos x="T2" y="T3"/>
                </a:cxn>
                <a:cxn ang="T10">
                  <a:pos x="T4" y="T5"/>
                </a:cxn>
                <a:cxn ang="T11">
                  <a:pos x="T6" y="T7"/>
                </a:cxn>
              </a:cxnLst>
              <a:rect l="T12" t="T13" r="T14" b="T15"/>
              <a:pathLst>
                <a:path w="35" h="15">
                  <a:moveTo>
                    <a:pt x="35" y="15"/>
                  </a:moveTo>
                  <a:lnTo>
                    <a:pt x="28" y="10"/>
                  </a:lnTo>
                  <a:lnTo>
                    <a:pt x="8" y="2"/>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29" name="Freeform 2043"/>
            <p:cNvSpPr>
              <a:spLocks/>
            </p:cNvSpPr>
            <p:nvPr/>
          </p:nvSpPr>
          <p:spPr bwMode="auto">
            <a:xfrm>
              <a:off x="1942" y="2618"/>
              <a:ext cx="37" cy="2"/>
            </a:xfrm>
            <a:custGeom>
              <a:avLst/>
              <a:gdLst>
                <a:gd name="T0" fmla="*/ 37 w 37"/>
                <a:gd name="T1" fmla="*/ 2 h 2"/>
                <a:gd name="T2" fmla="*/ 22 w 37"/>
                <a:gd name="T3" fmla="*/ 0 h 2"/>
                <a:gd name="T4" fmla="*/ 2 w 37"/>
                <a:gd name="T5" fmla="*/ 0 h 2"/>
                <a:gd name="T6" fmla="*/ 0 w 37"/>
                <a:gd name="T7" fmla="*/ 0 h 2"/>
                <a:gd name="T8" fmla="*/ 0 60000 65536"/>
                <a:gd name="T9" fmla="*/ 0 60000 65536"/>
                <a:gd name="T10" fmla="*/ 0 60000 65536"/>
                <a:gd name="T11" fmla="*/ 0 60000 65536"/>
                <a:gd name="T12" fmla="*/ 0 w 37"/>
                <a:gd name="T13" fmla="*/ 0 h 2"/>
                <a:gd name="T14" fmla="*/ 37 w 37"/>
                <a:gd name="T15" fmla="*/ 2 h 2"/>
              </a:gdLst>
              <a:ahLst/>
              <a:cxnLst>
                <a:cxn ang="T8">
                  <a:pos x="T0" y="T1"/>
                </a:cxn>
                <a:cxn ang="T9">
                  <a:pos x="T2" y="T3"/>
                </a:cxn>
                <a:cxn ang="T10">
                  <a:pos x="T4" y="T5"/>
                </a:cxn>
                <a:cxn ang="T11">
                  <a:pos x="T6" y="T7"/>
                </a:cxn>
              </a:cxnLst>
              <a:rect l="T12" t="T13" r="T14" b="T15"/>
              <a:pathLst>
                <a:path w="37" h="2">
                  <a:moveTo>
                    <a:pt x="37" y="2"/>
                  </a:moveTo>
                  <a:lnTo>
                    <a:pt x="22" y="0"/>
                  </a:lnTo>
                  <a:lnTo>
                    <a:pt x="2" y="0"/>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30" name="Freeform 2044"/>
            <p:cNvSpPr>
              <a:spLocks/>
            </p:cNvSpPr>
            <p:nvPr/>
          </p:nvSpPr>
          <p:spPr bwMode="auto">
            <a:xfrm>
              <a:off x="1887" y="2620"/>
              <a:ext cx="35" cy="13"/>
            </a:xfrm>
            <a:custGeom>
              <a:avLst/>
              <a:gdLst>
                <a:gd name="T0" fmla="*/ 35 w 35"/>
                <a:gd name="T1" fmla="*/ 0 h 13"/>
                <a:gd name="T2" fmla="*/ 17 w 35"/>
                <a:gd name="T3" fmla="*/ 5 h 13"/>
                <a:gd name="T4" fmla="*/ 0 w 35"/>
                <a:gd name="T5" fmla="*/ 13 h 13"/>
                <a:gd name="T6" fmla="*/ 0 60000 65536"/>
                <a:gd name="T7" fmla="*/ 0 60000 65536"/>
                <a:gd name="T8" fmla="*/ 0 60000 65536"/>
                <a:gd name="T9" fmla="*/ 0 w 35"/>
                <a:gd name="T10" fmla="*/ 0 h 13"/>
                <a:gd name="T11" fmla="*/ 35 w 35"/>
                <a:gd name="T12" fmla="*/ 13 h 13"/>
              </a:gdLst>
              <a:ahLst/>
              <a:cxnLst>
                <a:cxn ang="T6">
                  <a:pos x="T0" y="T1"/>
                </a:cxn>
                <a:cxn ang="T7">
                  <a:pos x="T2" y="T3"/>
                </a:cxn>
                <a:cxn ang="T8">
                  <a:pos x="T4" y="T5"/>
                </a:cxn>
              </a:cxnLst>
              <a:rect l="T9" t="T10" r="T11" b="T12"/>
              <a:pathLst>
                <a:path w="35" h="13">
                  <a:moveTo>
                    <a:pt x="35" y="0"/>
                  </a:moveTo>
                  <a:lnTo>
                    <a:pt x="17" y="5"/>
                  </a:lnTo>
                  <a:lnTo>
                    <a:pt x="0" y="13"/>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31" name="Freeform 2045"/>
            <p:cNvSpPr>
              <a:spLocks/>
            </p:cNvSpPr>
            <p:nvPr/>
          </p:nvSpPr>
          <p:spPr bwMode="auto">
            <a:xfrm>
              <a:off x="1842" y="2640"/>
              <a:ext cx="27" cy="25"/>
            </a:xfrm>
            <a:custGeom>
              <a:avLst/>
              <a:gdLst>
                <a:gd name="T0" fmla="*/ 27 w 27"/>
                <a:gd name="T1" fmla="*/ 0 h 25"/>
                <a:gd name="T2" fmla="*/ 27 w 27"/>
                <a:gd name="T3" fmla="*/ 3 h 25"/>
                <a:gd name="T4" fmla="*/ 10 w 27"/>
                <a:gd name="T5" fmla="*/ 13 h 25"/>
                <a:gd name="T6" fmla="*/ 0 w 27"/>
                <a:gd name="T7" fmla="*/ 25 h 25"/>
                <a:gd name="T8" fmla="*/ 0 60000 65536"/>
                <a:gd name="T9" fmla="*/ 0 60000 65536"/>
                <a:gd name="T10" fmla="*/ 0 60000 65536"/>
                <a:gd name="T11" fmla="*/ 0 60000 65536"/>
                <a:gd name="T12" fmla="*/ 0 w 27"/>
                <a:gd name="T13" fmla="*/ 0 h 25"/>
                <a:gd name="T14" fmla="*/ 27 w 27"/>
                <a:gd name="T15" fmla="*/ 25 h 25"/>
              </a:gdLst>
              <a:ahLst/>
              <a:cxnLst>
                <a:cxn ang="T8">
                  <a:pos x="T0" y="T1"/>
                </a:cxn>
                <a:cxn ang="T9">
                  <a:pos x="T2" y="T3"/>
                </a:cxn>
                <a:cxn ang="T10">
                  <a:pos x="T4" y="T5"/>
                </a:cxn>
                <a:cxn ang="T11">
                  <a:pos x="T6" y="T7"/>
                </a:cxn>
              </a:cxnLst>
              <a:rect l="T12" t="T13" r="T14" b="T15"/>
              <a:pathLst>
                <a:path w="27" h="25">
                  <a:moveTo>
                    <a:pt x="27" y="0"/>
                  </a:moveTo>
                  <a:lnTo>
                    <a:pt x="27" y="3"/>
                  </a:lnTo>
                  <a:lnTo>
                    <a:pt x="10" y="13"/>
                  </a:lnTo>
                  <a:lnTo>
                    <a:pt x="0" y="25"/>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32" name="Freeform 2046"/>
            <p:cNvSpPr>
              <a:spLocks/>
            </p:cNvSpPr>
            <p:nvPr/>
          </p:nvSpPr>
          <p:spPr bwMode="auto">
            <a:xfrm>
              <a:off x="1810" y="2677"/>
              <a:ext cx="20" cy="33"/>
            </a:xfrm>
            <a:custGeom>
              <a:avLst/>
              <a:gdLst>
                <a:gd name="T0" fmla="*/ 20 w 20"/>
                <a:gd name="T1" fmla="*/ 0 h 33"/>
                <a:gd name="T2" fmla="*/ 15 w 20"/>
                <a:gd name="T3" fmla="*/ 5 h 33"/>
                <a:gd name="T4" fmla="*/ 5 w 20"/>
                <a:gd name="T5" fmla="*/ 23 h 33"/>
                <a:gd name="T6" fmla="*/ 0 w 20"/>
                <a:gd name="T7" fmla="*/ 33 h 33"/>
                <a:gd name="T8" fmla="*/ 0 60000 65536"/>
                <a:gd name="T9" fmla="*/ 0 60000 65536"/>
                <a:gd name="T10" fmla="*/ 0 60000 65536"/>
                <a:gd name="T11" fmla="*/ 0 60000 65536"/>
                <a:gd name="T12" fmla="*/ 0 w 20"/>
                <a:gd name="T13" fmla="*/ 0 h 33"/>
                <a:gd name="T14" fmla="*/ 20 w 20"/>
                <a:gd name="T15" fmla="*/ 33 h 33"/>
              </a:gdLst>
              <a:ahLst/>
              <a:cxnLst>
                <a:cxn ang="T8">
                  <a:pos x="T0" y="T1"/>
                </a:cxn>
                <a:cxn ang="T9">
                  <a:pos x="T2" y="T3"/>
                </a:cxn>
                <a:cxn ang="T10">
                  <a:pos x="T4" y="T5"/>
                </a:cxn>
                <a:cxn ang="T11">
                  <a:pos x="T6" y="T7"/>
                </a:cxn>
              </a:cxnLst>
              <a:rect l="T12" t="T13" r="T14" b="T15"/>
              <a:pathLst>
                <a:path w="20" h="33">
                  <a:moveTo>
                    <a:pt x="20" y="0"/>
                  </a:moveTo>
                  <a:lnTo>
                    <a:pt x="15" y="5"/>
                  </a:lnTo>
                  <a:lnTo>
                    <a:pt x="5" y="23"/>
                  </a:lnTo>
                  <a:lnTo>
                    <a:pt x="0" y="33"/>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33" name="Freeform 2047"/>
            <p:cNvSpPr>
              <a:spLocks/>
            </p:cNvSpPr>
            <p:nvPr/>
          </p:nvSpPr>
          <p:spPr bwMode="auto">
            <a:xfrm>
              <a:off x="1795" y="2727"/>
              <a:ext cx="7" cy="37"/>
            </a:xfrm>
            <a:custGeom>
              <a:avLst/>
              <a:gdLst>
                <a:gd name="T0" fmla="*/ 7 w 7"/>
                <a:gd name="T1" fmla="*/ 0 h 37"/>
                <a:gd name="T2" fmla="*/ 5 w 7"/>
                <a:gd name="T3" fmla="*/ 10 h 37"/>
                <a:gd name="T4" fmla="*/ 2 w 7"/>
                <a:gd name="T5" fmla="*/ 30 h 37"/>
                <a:gd name="T6" fmla="*/ 0 w 7"/>
                <a:gd name="T7" fmla="*/ 37 h 37"/>
                <a:gd name="T8" fmla="*/ 0 60000 65536"/>
                <a:gd name="T9" fmla="*/ 0 60000 65536"/>
                <a:gd name="T10" fmla="*/ 0 60000 65536"/>
                <a:gd name="T11" fmla="*/ 0 60000 65536"/>
                <a:gd name="T12" fmla="*/ 0 w 7"/>
                <a:gd name="T13" fmla="*/ 0 h 37"/>
                <a:gd name="T14" fmla="*/ 7 w 7"/>
                <a:gd name="T15" fmla="*/ 37 h 37"/>
              </a:gdLst>
              <a:ahLst/>
              <a:cxnLst>
                <a:cxn ang="T8">
                  <a:pos x="T0" y="T1"/>
                </a:cxn>
                <a:cxn ang="T9">
                  <a:pos x="T2" y="T3"/>
                </a:cxn>
                <a:cxn ang="T10">
                  <a:pos x="T4" y="T5"/>
                </a:cxn>
                <a:cxn ang="T11">
                  <a:pos x="T6" y="T7"/>
                </a:cxn>
              </a:cxnLst>
              <a:rect l="T12" t="T13" r="T14" b="T15"/>
              <a:pathLst>
                <a:path w="7" h="37">
                  <a:moveTo>
                    <a:pt x="7" y="0"/>
                  </a:moveTo>
                  <a:lnTo>
                    <a:pt x="5" y="10"/>
                  </a:lnTo>
                  <a:lnTo>
                    <a:pt x="2" y="30"/>
                  </a:lnTo>
                  <a:lnTo>
                    <a:pt x="0" y="37"/>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34" name="Freeform 2048"/>
            <p:cNvSpPr>
              <a:spLocks/>
            </p:cNvSpPr>
            <p:nvPr/>
          </p:nvSpPr>
          <p:spPr bwMode="auto">
            <a:xfrm>
              <a:off x="1795" y="2784"/>
              <a:ext cx="7" cy="38"/>
            </a:xfrm>
            <a:custGeom>
              <a:avLst/>
              <a:gdLst>
                <a:gd name="T0" fmla="*/ 0 w 7"/>
                <a:gd name="T1" fmla="*/ 0 h 38"/>
                <a:gd name="T2" fmla="*/ 2 w 7"/>
                <a:gd name="T3" fmla="*/ 13 h 38"/>
                <a:gd name="T4" fmla="*/ 5 w 7"/>
                <a:gd name="T5" fmla="*/ 33 h 38"/>
                <a:gd name="T6" fmla="*/ 7 w 7"/>
                <a:gd name="T7" fmla="*/ 38 h 38"/>
                <a:gd name="T8" fmla="*/ 0 60000 65536"/>
                <a:gd name="T9" fmla="*/ 0 60000 65536"/>
                <a:gd name="T10" fmla="*/ 0 60000 65536"/>
                <a:gd name="T11" fmla="*/ 0 60000 65536"/>
                <a:gd name="T12" fmla="*/ 0 w 7"/>
                <a:gd name="T13" fmla="*/ 0 h 38"/>
                <a:gd name="T14" fmla="*/ 7 w 7"/>
                <a:gd name="T15" fmla="*/ 38 h 38"/>
              </a:gdLst>
              <a:ahLst/>
              <a:cxnLst>
                <a:cxn ang="T8">
                  <a:pos x="T0" y="T1"/>
                </a:cxn>
                <a:cxn ang="T9">
                  <a:pos x="T2" y="T3"/>
                </a:cxn>
                <a:cxn ang="T10">
                  <a:pos x="T4" y="T5"/>
                </a:cxn>
                <a:cxn ang="T11">
                  <a:pos x="T6" y="T7"/>
                </a:cxn>
              </a:cxnLst>
              <a:rect l="T12" t="T13" r="T14" b="T15"/>
              <a:pathLst>
                <a:path w="7" h="38">
                  <a:moveTo>
                    <a:pt x="0" y="0"/>
                  </a:moveTo>
                  <a:lnTo>
                    <a:pt x="2" y="13"/>
                  </a:lnTo>
                  <a:lnTo>
                    <a:pt x="5" y="33"/>
                  </a:lnTo>
                  <a:lnTo>
                    <a:pt x="7" y="38"/>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35" name="Freeform 2049"/>
            <p:cNvSpPr>
              <a:spLocks/>
            </p:cNvSpPr>
            <p:nvPr/>
          </p:nvSpPr>
          <p:spPr bwMode="auto">
            <a:xfrm>
              <a:off x="1807" y="2839"/>
              <a:ext cx="20" cy="32"/>
            </a:xfrm>
            <a:custGeom>
              <a:avLst/>
              <a:gdLst>
                <a:gd name="T0" fmla="*/ 0 w 20"/>
                <a:gd name="T1" fmla="*/ 0 h 32"/>
                <a:gd name="T2" fmla="*/ 3 w 20"/>
                <a:gd name="T3" fmla="*/ 3 h 32"/>
                <a:gd name="T4" fmla="*/ 8 w 20"/>
                <a:gd name="T5" fmla="*/ 15 h 32"/>
                <a:gd name="T6" fmla="*/ 18 w 20"/>
                <a:gd name="T7" fmla="*/ 30 h 32"/>
                <a:gd name="T8" fmla="*/ 20 w 20"/>
                <a:gd name="T9" fmla="*/ 32 h 32"/>
                <a:gd name="T10" fmla="*/ 0 60000 65536"/>
                <a:gd name="T11" fmla="*/ 0 60000 65536"/>
                <a:gd name="T12" fmla="*/ 0 60000 65536"/>
                <a:gd name="T13" fmla="*/ 0 60000 65536"/>
                <a:gd name="T14" fmla="*/ 0 60000 65536"/>
                <a:gd name="T15" fmla="*/ 0 w 20"/>
                <a:gd name="T16" fmla="*/ 0 h 32"/>
                <a:gd name="T17" fmla="*/ 20 w 20"/>
                <a:gd name="T18" fmla="*/ 32 h 32"/>
              </a:gdLst>
              <a:ahLst/>
              <a:cxnLst>
                <a:cxn ang="T10">
                  <a:pos x="T0" y="T1"/>
                </a:cxn>
                <a:cxn ang="T11">
                  <a:pos x="T2" y="T3"/>
                </a:cxn>
                <a:cxn ang="T12">
                  <a:pos x="T4" y="T5"/>
                </a:cxn>
                <a:cxn ang="T13">
                  <a:pos x="T6" y="T7"/>
                </a:cxn>
                <a:cxn ang="T14">
                  <a:pos x="T8" y="T9"/>
                </a:cxn>
              </a:cxnLst>
              <a:rect l="T15" t="T16" r="T17" b="T18"/>
              <a:pathLst>
                <a:path w="20" h="32">
                  <a:moveTo>
                    <a:pt x="0" y="0"/>
                  </a:moveTo>
                  <a:lnTo>
                    <a:pt x="3" y="3"/>
                  </a:lnTo>
                  <a:lnTo>
                    <a:pt x="8" y="15"/>
                  </a:lnTo>
                  <a:lnTo>
                    <a:pt x="18" y="30"/>
                  </a:lnTo>
                  <a:lnTo>
                    <a:pt x="20" y="32"/>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36" name="Freeform 2050"/>
            <p:cNvSpPr>
              <a:spLocks/>
            </p:cNvSpPr>
            <p:nvPr/>
          </p:nvSpPr>
          <p:spPr bwMode="auto">
            <a:xfrm>
              <a:off x="1840" y="2886"/>
              <a:ext cx="27" cy="23"/>
            </a:xfrm>
            <a:custGeom>
              <a:avLst/>
              <a:gdLst>
                <a:gd name="T0" fmla="*/ 0 w 27"/>
                <a:gd name="T1" fmla="*/ 0 h 23"/>
                <a:gd name="T2" fmla="*/ 12 w 27"/>
                <a:gd name="T3" fmla="*/ 13 h 23"/>
                <a:gd name="T4" fmla="*/ 27 w 27"/>
                <a:gd name="T5" fmla="*/ 23 h 23"/>
                <a:gd name="T6" fmla="*/ 0 60000 65536"/>
                <a:gd name="T7" fmla="*/ 0 60000 65536"/>
                <a:gd name="T8" fmla="*/ 0 60000 65536"/>
                <a:gd name="T9" fmla="*/ 0 w 27"/>
                <a:gd name="T10" fmla="*/ 0 h 23"/>
                <a:gd name="T11" fmla="*/ 27 w 27"/>
                <a:gd name="T12" fmla="*/ 23 h 23"/>
              </a:gdLst>
              <a:ahLst/>
              <a:cxnLst>
                <a:cxn ang="T6">
                  <a:pos x="T0" y="T1"/>
                </a:cxn>
                <a:cxn ang="T7">
                  <a:pos x="T2" y="T3"/>
                </a:cxn>
                <a:cxn ang="T8">
                  <a:pos x="T4" y="T5"/>
                </a:cxn>
              </a:cxnLst>
              <a:rect l="T9" t="T10" r="T11" b="T12"/>
              <a:pathLst>
                <a:path w="27" h="23">
                  <a:moveTo>
                    <a:pt x="0" y="0"/>
                  </a:moveTo>
                  <a:lnTo>
                    <a:pt x="12" y="13"/>
                  </a:lnTo>
                  <a:lnTo>
                    <a:pt x="27" y="23"/>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37" name="Freeform 2051"/>
            <p:cNvSpPr>
              <a:spLocks/>
            </p:cNvSpPr>
            <p:nvPr/>
          </p:nvSpPr>
          <p:spPr bwMode="auto">
            <a:xfrm>
              <a:off x="1884" y="2919"/>
              <a:ext cx="35" cy="12"/>
            </a:xfrm>
            <a:custGeom>
              <a:avLst/>
              <a:gdLst>
                <a:gd name="T0" fmla="*/ 0 w 35"/>
                <a:gd name="T1" fmla="*/ 0 h 12"/>
                <a:gd name="T2" fmla="*/ 3 w 35"/>
                <a:gd name="T3" fmla="*/ 2 h 12"/>
                <a:gd name="T4" fmla="*/ 20 w 35"/>
                <a:gd name="T5" fmla="*/ 10 h 12"/>
                <a:gd name="T6" fmla="*/ 35 w 35"/>
                <a:gd name="T7" fmla="*/ 12 h 12"/>
                <a:gd name="T8" fmla="*/ 0 60000 65536"/>
                <a:gd name="T9" fmla="*/ 0 60000 65536"/>
                <a:gd name="T10" fmla="*/ 0 60000 65536"/>
                <a:gd name="T11" fmla="*/ 0 60000 65536"/>
                <a:gd name="T12" fmla="*/ 0 w 35"/>
                <a:gd name="T13" fmla="*/ 0 h 12"/>
                <a:gd name="T14" fmla="*/ 35 w 35"/>
                <a:gd name="T15" fmla="*/ 12 h 12"/>
              </a:gdLst>
              <a:ahLst/>
              <a:cxnLst>
                <a:cxn ang="T8">
                  <a:pos x="T0" y="T1"/>
                </a:cxn>
                <a:cxn ang="T9">
                  <a:pos x="T2" y="T3"/>
                </a:cxn>
                <a:cxn ang="T10">
                  <a:pos x="T4" y="T5"/>
                </a:cxn>
                <a:cxn ang="T11">
                  <a:pos x="T6" y="T7"/>
                </a:cxn>
              </a:cxnLst>
              <a:rect l="T12" t="T13" r="T14" b="T15"/>
              <a:pathLst>
                <a:path w="35" h="12">
                  <a:moveTo>
                    <a:pt x="0" y="0"/>
                  </a:moveTo>
                  <a:lnTo>
                    <a:pt x="3" y="2"/>
                  </a:lnTo>
                  <a:lnTo>
                    <a:pt x="20" y="10"/>
                  </a:lnTo>
                  <a:lnTo>
                    <a:pt x="35" y="12"/>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38" name="Freeform 2052"/>
            <p:cNvSpPr>
              <a:spLocks/>
            </p:cNvSpPr>
            <p:nvPr/>
          </p:nvSpPr>
          <p:spPr bwMode="auto">
            <a:xfrm>
              <a:off x="1937" y="2934"/>
              <a:ext cx="37" cy="2"/>
            </a:xfrm>
            <a:custGeom>
              <a:avLst/>
              <a:gdLst>
                <a:gd name="T0" fmla="*/ 0 w 37"/>
                <a:gd name="T1" fmla="*/ 0 h 2"/>
                <a:gd name="T2" fmla="*/ 7 w 37"/>
                <a:gd name="T3" fmla="*/ 2 h 2"/>
                <a:gd name="T4" fmla="*/ 27 w 37"/>
                <a:gd name="T5" fmla="*/ 2 h 2"/>
                <a:gd name="T6" fmla="*/ 37 w 37"/>
                <a:gd name="T7" fmla="*/ 0 h 2"/>
                <a:gd name="T8" fmla="*/ 0 60000 65536"/>
                <a:gd name="T9" fmla="*/ 0 60000 65536"/>
                <a:gd name="T10" fmla="*/ 0 60000 65536"/>
                <a:gd name="T11" fmla="*/ 0 60000 65536"/>
                <a:gd name="T12" fmla="*/ 0 w 37"/>
                <a:gd name="T13" fmla="*/ 0 h 2"/>
                <a:gd name="T14" fmla="*/ 37 w 37"/>
                <a:gd name="T15" fmla="*/ 2 h 2"/>
              </a:gdLst>
              <a:ahLst/>
              <a:cxnLst>
                <a:cxn ang="T8">
                  <a:pos x="T0" y="T1"/>
                </a:cxn>
                <a:cxn ang="T9">
                  <a:pos x="T2" y="T3"/>
                </a:cxn>
                <a:cxn ang="T10">
                  <a:pos x="T4" y="T5"/>
                </a:cxn>
                <a:cxn ang="T11">
                  <a:pos x="T6" y="T7"/>
                </a:cxn>
              </a:cxnLst>
              <a:rect l="T12" t="T13" r="T14" b="T15"/>
              <a:pathLst>
                <a:path w="37" h="2">
                  <a:moveTo>
                    <a:pt x="0" y="0"/>
                  </a:moveTo>
                  <a:lnTo>
                    <a:pt x="7" y="2"/>
                  </a:lnTo>
                  <a:lnTo>
                    <a:pt x="27" y="2"/>
                  </a:lnTo>
                  <a:lnTo>
                    <a:pt x="37"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39" name="Freeform 2053"/>
            <p:cNvSpPr>
              <a:spLocks/>
            </p:cNvSpPr>
            <p:nvPr/>
          </p:nvSpPr>
          <p:spPr bwMode="auto">
            <a:xfrm>
              <a:off x="1994" y="2916"/>
              <a:ext cx="35" cy="15"/>
            </a:xfrm>
            <a:custGeom>
              <a:avLst/>
              <a:gdLst>
                <a:gd name="T0" fmla="*/ 0 w 35"/>
                <a:gd name="T1" fmla="*/ 15 h 15"/>
                <a:gd name="T2" fmla="*/ 10 w 35"/>
                <a:gd name="T3" fmla="*/ 13 h 15"/>
                <a:gd name="T4" fmla="*/ 30 w 35"/>
                <a:gd name="T5" fmla="*/ 5 h 15"/>
                <a:gd name="T6" fmla="*/ 35 w 35"/>
                <a:gd name="T7" fmla="*/ 0 h 15"/>
                <a:gd name="T8" fmla="*/ 0 60000 65536"/>
                <a:gd name="T9" fmla="*/ 0 60000 65536"/>
                <a:gd name="T10" fmla="*/ 0 60000 65536"/>
                <a:gd name="T11" fmla="*/ 0 60000 65536"/>
                <a:gd name="T12" fmla="*/ 0 w 35"/>
                <a:gd name="T13" fmla="*/ 0 h 15"/>
                <a:gd name="T14" fmla="*/ 35 w 35"/>
                <a:gd name="T15" fmla="*/ 15 h 15"/>
              </a:gdLst>
              <a:ahLst/>
              <a:cxnLst>
                <a:cxn ang="T8">
                  <a:pos x="T0" y="T1"/>
                </a:cxn>
                <a:cxn ang="T9">
                  <a:pos x="T2" y="T3"/>
                </a:cxn>
                <a:cxn ang="T10">
                  <a:pos x="T4" y="T5"/>
                </a:cxn>
                <a:cxn ang="T11">
                  <a:pos x="T6" y="T7"/>
                </a:cxn>
              </a:cxnLst>
              <a:rect l="T12" t="T13" r="T14" b="T15"/>
              <a:pathLst>
                <a:path w="35" h="15">
                  <a:moveTo>
                    <a:pt x="0" y="15"/>
                  </a:moveTo>
                  <a:lnTo>
                    <a:pt x="10" y="13"/>
                  </a:lnTo>
                  <a:lnTo>
                    <a:pt x="30" y="5"/>
                  </a:lnTo>
                  <a:lnTo>
                    <a:pt x="35"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40" name="Freeform 2054"/>
            <p:cNvSpPr>
              <a:spLocks/>
            </p:cNvSpPr>
            <p:nvPr/>
          </p:nvSpPr>
          <p:spPr bwMode="auto">
            <a:xfrm>
              <a:off x="2044" y="2884"/>
              <a:ext cx="29" cy="22"/>
            </a:xfrm>
            <a:custGeom>
              <a:avLst/>
              <a:gdLst>
                <a:gd name="T0" fmla="*/ 0 w 29"/>
                <a:gd name="T1" fmla="*/ 22 h 22"/>
                <a:gd name="T2" fmla="*/ 12 w 29"/>
                <a:gd name="T3" fmla="*/ 15 h 22"/>
                <a:gd name="T4" fmla="*/ 27 w 29"/>
                <a:gd name="T5" fmla="*/ 2 h 22"/>
                <a:gd name="T6" fmla="*/ 29 w 29"/>
                <a:gd name="T7" fmla="*/ 0 h 22"/>
                <a:gd name="T8" fmla="*/ 0 60000 65536"/>
                <a:gd name="T9" fmla="*/ 0 60000 65536"/>
                <a:gd name="T10" fmla="*/ 0 60000 65536"/>
                <a:gd name="T11" fmla="*/ 0 60000 65536"/>
                <a:gd name="T12" fmla="*/ 0 w 29"/>
                <a:gd name="T13" fmla="*/ 0 h 22"/>
                <a:gd name="T14" fmla="*/ 29 w 29"/>
                <a:gd name="T15" fmla="*/ 22 h 22"/>
              </a:gdLst>
              <a:ahLst/>
              <a:cxnLst>
                <a:cxn ang="T8">
                  <a:pos x="T0" y="T1"/>
                </a:cxn>
                <a:cxn ang="T9">
                  <a:pos x="T2" y="T3"/>
                </a:cxn>
                <a:cxn ang="T10">
                  <a:pos x="T4" y="T5"/>
                </a:cxn>
                <a:cxn ang="T11">
                  <a:pos x="T6" y="T7"/>
                </a:cxn>
              </a:cxnLst>
              <a:rect l="T12" t="T13" r="T14" b="T15"/>
              <a:pathLst>
                <a:path w="29" h="22">
                  <a:moveTo>
                    <a:pt x="0" y="22"/>
                  </a:moveTo>
                  <a:lnTo>
                    <a:pt x="12" y="15"/>
                  </a:lnTo>
                  <a:lnTo>
                    <a:pt x="27" y="2"/>
                  </a:lnTo>
                  <a:lnTo>
                    <a:pt x="29"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41" name="Freeform 2055"/>
            <p:cNvSpPr>
              <a:spLocks/>
            </p:cNvSpPr>
            <p:nvPr/>
          </p:nvSpPr>
          <p:spPr bwMode="auto">
            <a:xfrm>
              <a:off x="2083" y="2834"/>
              <a:ext cx="20" cy="32"/>
            </a:xfrm>
            <a:custGeom>
              <a:avLst/>
              <a:gdLst>
                <a:gd name="T0" fmla="*/ 0 w 20"/>
                <a:gd name="T1" fmla="*/ 32 h 32"/>
                <a:gd name="T2" fmla="*/ 10 w 20"/>
                <a:gd name="T3" fmla="*/ 20 h 32"/>
                <a:gd name="T4" fmla="*/ 20 w 20"/>
                <a:gd name="T5" fmla="*/ 0 h 32"/>
                <a:gd name="T6" fmla="*/ 0 60000 65536"/>
                <a:gd name="T7" fmla="*/ 0 60000 65536"/>
                <a:gd name="T8" fmla="*/ 0 60000 65536"/>
                <a:gd name="T9" fmla="*/ 0 w 20"/>
                <a:gd name="T10" fmla="*/ 0 h 32"/>
                <a:gd name="T11" fmla="*/ 20 w 20"/>
                <a:gd name="T12" fmla="*/ 32 h 32"/>
              </a:gdLst>
              <a:ahLst/>
              <a:cxnLst>
                <a:cxn ang="T6">
                  <a:pos x="T0" y="T1"/>
                </a:cxn>
                <a:cxn ang="T7">
                  <a:pos x="T2" y="T3"/>
                </a:cxn>
                <a:cxn ang="T8">
                  <a:pos x="T4" y="T5"/>
                </a:cxn>
              </a:cxnLst>
              <a:rect l="T9" t="T10" r="T11" b="T12"/>
              <a:pathLst>
                <a:path w="20" h="32">
                  <a:moveTo>
                    <a:pt x="0" y="32"/>
                  </a:moveTo>
                  <a:lnTo>
                    <a:pt x="10" y="20"/>
                  </a:lnTo>
                  <a:lnTo>
                    <a:pt x="2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42" name="Freeform 2056"/>
            <p:cNvSpPr>
              <a:spLocks/>
            </p:cNvSpPr>
            <p:nvPr/>
          </p:nvSpPr>
          <p:spPr bwMode="auto">
            <a:xfrm>
              <a:off x="2108" y="2779"/>
              <a:ext cx="5" cy="38"/>
            </a:xfrm>
            <a:custGeom>
              <a:avLst/>
              <a:gdLst>
                <a:gd name="T0" fmla="*/ 0 w 5"/>
                <a:gd name="T1" fmla="*/ 38 h 38"/>
                <a:gd name="T2" fmla="*/ 0 w 5"/>
                <a:gd name="T3" fmla="*/ 38 h 38"/>
                <a:gd name="T4" fmla="*/ 5 w 5"/>
                <a:gd name="T5" fmla="*/ 18 h 38"/>
                <a:gd name="T6" fmla="*/ 5 w 5"/>
                <a:gd name="T7" fmla="*/ 0 h 38"/>
                <a:gd name="T8" fmla="*/ 0 60000 65536"/>
                <a:gd name="T9" fmla="*/ 0 60000 65536"/>
                <a:gd name="T10" fmla="*/ 0 60000 65536"/>
                <a:gd name="T11" fmla="*/ 0 60000 65536"/>
                <a:gd name="T12" fmla="*/ 0 w 5"/>
                <a:gd name="T13" fmla="*/ 0 h 38"/>
                <a:gd name="T14" fmla="*/ 5 w 5"/>
                <a:gd name="T15" fmla="*/ 38 h 38"/>
              </a:gdLst>
              <a:ahLst/>
              <a:cxnLst>
                <a:cxn ang="T8">
                  <a:pos x="T0" y="T1"/>
                </a:cxn>
                <a:cxn ang="T9">
                  <a:pos x="T2" y="T3"/>
                </a:cxn>
                <a:cxn ang="T10">
                  <a:pos x="T4" y="T5"/>
                </a:cxn>
                <a:cxn ang="T11">
                  <a:pos x="T6" y="T7"/>
                </a:cxn>
              </a:cxnLst>
              <a:rect l="T12" t="T13" r="T14" b="T15"/>
              <a:pathLst>
                <a:path w="5" h="38">
                  <a:moveTo>
                    <a:pt x="0" y="38"/>
                  </a:moveTo>
                  <a:lnTo>
                    <a:pt x="0" y="38"/>
                  </a:lnTo>
                  <a:lnTo>
                    <a:pt x="5" y="18"/>
                  </a:lnTo>
                  <a:lnTo>
                    <a:pt x="5"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43" name="Freeform 2132"/>
            <p:cNvSpPr>
              <a:spLocks/>
            </p:cNvSpPr>
            <p:nvPr/>
          </p:nvSpPr>
          <p:spPr bwMode="auto">
            <a:xfrm>
              <a:off x="1098" y="2769"/>
              <a:ext cx="43" cy="63"/>
            </a:xfrm>
            <a:custGeom>
              <a:avLst/>
              <a:gdLst>
                <a:gd name="T0" fmla="*/ 0 w 43"/>
                <a:gd name="T1" fmla="*/ 0 h 63"/>
                <a:gd name="T2" fmla="*/ 10 w 43"/>
                <a:gd name="T3" fmla="*/ 13 h 63"/>
                <a:gd name="T4" fmla="*/ 43 w 43"/>
                <a:gd name="T5" fmla="*/ 63 h 63"/>
                <a:gd name="T6" fmla="*/ 43 w 43"/>
                <a:gd name="T7" fmla="*/ 63 h 63"/>
                <a:gd name="T8" fmla="*/ 0 60000 65536"/>
                <a:gd name="T9" fmla="*/ 0 60000 65536"/>
                <a:gd name="T10" fmla="*/ 0 60000 65536"/>
                <a:gd name="T11" fmla="*/ 0 60000 65536"/>
                <a:gd name="T12" fmla="*/ 0 w 43"/>
                <a:gd name="T13" fmla="*/ 0 h 63"/>
                <a:gd name="T14" fmla="*/ 43 w 43"/>
                <a:gd name="T15" fmla="*/ 63 h 63"/>
              </a:gdLst>
              <a:ahLst/>
              <a:cxnLst>
                <a:cxn ang="T8">
                  <a:pos x="T0" y="T1"/>
                </a:cxn>
                <a:cxn ang="T9">
                  <a:pos x="T2" y="T3"/>
                </a:cxn>
                <a:cxn ang="T10">
                  <a:pos x="T4" y="T5"/>
                </a:cxn>
                <a:cxn ang="T11">
                  <a:pos x="T6" y="T7"/>
                </a:cxn>
              </a:cxnLst>
              <a:rect l="T12" t="T13" r="T14" b="T15"/>
              <a:pathLst>
                <a:path w="43" h="63">
                  <a:moveTo>
                    <a:pt x="0" y="0"/>
                  </a:moveTo>
                  <a:lnTo>
                    <a:pt x="10" y="13"/>
                  </a:lnTo>
                  <a:lnTo>
                    <a:pt x="43" y="63"/>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44" name="Freeform 2133"/>
            <p:cNvSpPr>
              <a:spLocks/>
            </p:cNvSpPr>
            <p:nvPr/>
          </p:nvSpPr>
          <p:spPr bwMode="auto">
            <a:xfrm>
              <a:off x="1091" y="2779"/>
              <a:ext cx="17" cy="20"/>
            </a:xfrm>
            <a:custGeom>
              <a:avLst/>
              <a:gdLst>
                <a:gd name="T0" fmla="*/ 0 w 17"/>
                <a:gd name="T1" fmla="*/ 20 h 20"/>
                <a:gd name="T2" fmla="*/ 2 w 17"/>
                <a:gd name="T3" fmla="*/ 18 h 20"/>
                <a:gd name="T4" fmla="*/ 10 w 17"/>
                <a:gd name="T5" fmla="*/ 10 h 20"/>
                <a:gd name="T6" fmla="*/ 17 w 17"/>
                <a:gd name="T7" fmla="*/ 3 h 20"/>
                <a:gd name="T8" fmla="*/ 17 w 17"/>
                <a:gd name="T9" fmla="*/ 0 h 20"/>
                <a:gd name="T10" fmla="*/ 0 60000 65536"/>
                <a:gd name="T11" fmla="*/ 0 60000 65536"/>
                <a:gd name="T12" fmla="*/ 0 60000 65536"/>
                <a:gd name="T13" fmla="*/ 0 60000 65536"/>
                <a:gd name="T14" fmla="*/ 0 60000 65536"/>
                <a:gd name="T15" fmla="*/ 0 w 17"/>
                <a:gd name="T16" fmla="*/ 0 h 20"/>
                <a:gd name="T17" fmla="*/ 17 w 17"/>
                <a:gd name="T18" fmla="*/ 20 h 20"/>
              </a:gdLst>
              <a:ahLst/>
              <a:cxnLst>
                <a:cxn ang="T10">
                  <a:pos x="T0" y="T1"/>
                </a:cxn>
                <a:cxn ang="T11">
                  <a:pos x="T2" y="T3"/>
                </a:cxn>
                <a:cxn ang="T12">
                  <a:pos x="T4" y="T5"/>
                </a:cxn>
                <a:cxn ang="T13">
                  <a:pos x="T6" y="T7"/>
                </a:cxn>
                <a:cxn ang="T14">
                  <a:pos x="T8" y="T9"/>
                </a:cxn>
              </a:cxnLst>
              <a:rect l="T15" t="T16" r="T17" b="T18"/>
              <a:pathLst>
                <a:path w="17" h="20">
                  <a:moveTo>
                    <a:pt x="0" y="20"/>
                  </a:moveTo>
                  <a:lnTo>
                    <a:pt x="2" y="18"/>
                  </a:lnTo>
                  <a:lnTo>
                    <a:pt x="10" y="10"/>
                  </a:lnTo>
                  <a:lnTo>
                    <a:pt x="17" y="3"/>
                  </a:lnTo>
                  <a:lnTo>
                    <a:pt x="17" y="0"/>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45" name="Freeform 2134"/>
            <p:cNvSpPr>
              <a:spLocks/>
            </p:cNvSpPr>
            <p:nvPr/>
          </p:nvSpPr>
          <p:spPr bwMode="auto">
            <a:xfrm>
              <a:off x="1081" y="2789"/>
              <a:ext cx="60" cy="43"/>
            </a:xfrm>
            <a:custGeom>
              <a:avLst/>
              <a:gdLst>
                <a:gd name="T0" fmla="*/ 60 w 60"/>
                <a:gd name="T1" fmla="*/ 43 h 43"/>
                <a:gd name="T2" fmla="*/ 12 w 60"/>
                <a:gd name="T3" fmla="*/ 8 h 43"/>
                <a:gd name="T4" fmla="*/ 0 w 60"/>
                <a:gd name="T5" fmla="*/ 0 h 43"/>
                <a:gd name="T6" fmla="*/ 0 60000 65536"/>
                <a:gd name="T7" fmla="*/ 0 60000 65536"/>
                <a:gd name="T8" fmla="*/ 0 60000 65536"/>
                <a:gd name="T9" fmla="*/ 0 w 60"/>
                <a:gd name="T10" fmla="*/ 0 h 43"/>
                <a:gd name="T11" fmla="*/ 60 w 60"/>
                <a:gd name="T12" fmla="*/ 43 h 43"/>
              </a:gdLst>
              <a:ahLst/>
              <a:cxnLst>
                <a:cxn ang="T6">
                  <a:pos x="T0" y="T1"/>
                </a:cxn>
                <a:cxn ang="T7">
                  <a:pos x="T2" y="T3"/>
                </a:cxn>
                <a:cxn ang="T8">
                  <a:pos x="T4" y="T5"/>
                </a:cxn>
              </a:cxnLst>
              <a:rect l="T9" t="T10" r="T11" b="T12"/>
              <a:pathLst>
                <a:path w="60" h="43">
                  <a:moveTo>
                    <a:pt x="60" y="43"/>
                  </a:moveTo>
                  <a:lnTo>
                    <a:pt x="12" y="8"/>
                  </a:lnTo>
                  <a:lnTo>
                    <a:pt x="0" y="0"/>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46" name="Freeform 2135"/>
            <p:cNvSpPr>
              <a:spLocks/>
            </p:cNvSpPr>
            <p:nvPr/>
          </p:nvSpPr>
          <p:spPr bwMode="auto">
            <a:xfrm>
              <a:off x="1367" y="2232"/>
              <a:ext cx="162" cy="167"/>
            </a:xfrm>
            <a:custGeom>
              <a:avLst/>
              <a:gdLst>
                <a:gd name="T0" fmla="*/ 0 w 162"/>
                <a:gd name="T1" fmla="*/ 167 h 167"/>
                <a:gd name="T2" fmla="*/ 15 w 162"/>
                <a:gd name="T3" fmla="*/ 152 h 167"/>
                <a:gd name="T4" fmla="*/ 60 w 162"/>
                <a:gd name="T5" fmla="*/ 107 h 167"/>
                <a:gd name="T6" fmla="*/ 162 w 162"/>
                <a:gd name="T7" fmla="*/ 0 h 167"/>
                <a:gd name="T8" fmla="*/ 0 60000 65536"/>
                <a:gd name="T9" fmla="*/ 0 60000 65536"/>
                <a:gd name="T10" fmla="*/ 0 60000 65536"/>
                <a:gd name="T11" fmla="*/ 0 60000 65536"/>
                <a:gd name="T12" fmla="*/ 0 w 162"/>
                <a:gd name="T13" fmla="*/ 0 h 167"/>
                <a:gd name="T14" fmla="*/ 162 w 162"/>
                <a:gd name="T15" fmla="*/ 167 h 167"/>
              </a:gdLst>
              <a:ahLst/>
              <a:cxnLst>
                <a:cxn ang="T8">
                  <a:pos x="T0" y="T1"/>
                </a:cxn>
                <a:cxn ang="T9">
                  <a:pos x="T2" y="T3"/>
                </a:cxn>
                <a:cxn ang="T10">
                  <a:pos x="T4" y="T5"/>
                </a:cxn>
                <a:cxn ang="T11">
                  <a:pos x="T6" y="T7"/>
                </a:cxn>
              </a:cxnLst>
              <a:rect l="T12" t="T13" r="T14" b="T15"/>
              <a:pathLst>
                <a:path w="162" h="167">
                  <a:moveTo>
                    <a:pt x="0" y="167"/>
                  </a:moveTo>
                  <a:lnTo>
                    <a:pt x="15" y="152"/>
                  </a:lnTo>
                  <a:lnTo>
                    <a:pt x="60" y="107"/>
                  </a:lnTo>
                  <a:lnTo>
                    <a:pt x="162" y="0"/>
                  </a:lnTo>
                </a:path>
              </a:pathLst>
            </a:custGeom>
            <a:noFill/>
            <a:ln w="158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47" name="Freeform 2136"/>
            <p:cNvSpPr>
              <a:spLocks/>
            </p:cNvSpPr>
            <p:nvPr/>
          </p:nvSpPr>
          <p:spPr bwMode="auto">
            <a:xfrm>
              <a:off x="984" y="2667"/>
              <a:ext cx="117" cy="122"/>
            </a:xfrm>
            <a:custGeom>
              <a:avLst/>
              <a:gdLst>
                <a:gd name="T0" fmla="*/ 117 w 117"/>
                <a:gd name="T1" fmla="*/ 122 h 122"/>
                <a:gd name="T2" fmla="*/ 94 w 117"/>
                <a:gd name="T3" fmla="*/ 97 h 122"/>
                <a:gd name="T4" fmla="*/ 0 w 117"/>
                <a:gd name="T5" fmla="*/ 0 h 122"/>
                <a:gd name="T6" fmla="*/ 0 60000 65536"/>
                <a:gd name="T7" fmla="*/ 0 60000 65536"/>
                <a:gd name="T8" fmla="*/ 0 60000 65536"/>
                <a:gd name="T9" fmla="*/ 0 w 117"/>
                <a:gd name="T10" fmla="*/ 0 h 122"/>
                <a:gd name="T11" fmla="*/ 117 w 117"/>
                <a:gd name="T12" fmla="*/ 122 h 122"/>
              </a:gdLst>
              <a:ahLst/>
              <a:cxnLst>
                <a:cxn ang="T6">
                  <a:pos x="T0" y="T1"/>
                </a:cxn>
                <a:cxn ang="T7">
                  <a:pos x="T2" y="T3"/>
                </a:cxn>
                <a:cxn ang="T8">
                  <a:pos x="T4" y="T5"/>
                </a:cxn>
              </a:cxnLst>
              <a:rect l="T9" t="T10" r="T11" b="T12"/>
              <a:pathLst>
                <a:path w="117" h="122">
                  <a:moveTo>
                    <a:pt x="117" y="122"/>
                  </a:moveTo>
                  <a:lnTo>
                    <a:pt x="94" y="97"/>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48" name="Line 2137"/>
            <p:cNvSpPr>
              <a:spLocks noChangeShapeType="1"/>
            </p:cNvSpPr>
            <p:nvPr/>
          </p:nvSpPr>
          <p:spPr bwMode="auto">
            <a:xfrm>
              <a:off x="531" y="3147"/>
              <a:ext cx="162" cy="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749" name="Line 2138"/>
            <p:cNvSpPr>
              <a:spLocks noChangeShapeType="1"/>
            </p:cNvSpPr>
            <p:nvPr/>
          </p:nvSpPr>
          <p:spPr bwMode="auto">
            <a:xfrm>
              <a:off x="2083" y="2842"/>
              <a:ext cx="1" cy="174"/>
            </a:xfrm>
            <a:prstGeom prst="line">
              <a:avLst/>
            </a:prstGeom>
            <a:noFill/>
            <a:ln w="3175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750" name="Freeform 2139"/>
            <p:cNvSpPr>
              <a:spLocks/>
            </p:cNvSpPr>
            <p:nvPr/>
          </p:nvSpPr>
          <p:spPr bwMode="auto">
            <a:xfrm>
              <a:off x="1026" y="2842"/>
              <a:ext cx="1057" cy="1"/>
            </a:xfrm>
            <a:custGeom>
              <a:avLst/>
              <a:gdLst>
                <a:gd name="T0" fmla="*/ 0 w 1057"/>
                <a:gd name="T1" fmla="*/ 0 h 1"/>
                <a:gd name="T2" fmla="*/ 125 w 1057"/>
                <a:gd name="T3" fmla="*/ 0 h 1"/>
                <a:gd name="T4" fmla="*/ 784 w 1057"/>
                <a:gd name="T5" fmla="*/ 0 h 1"/>
                <a:gd name="T6" fmla="*/ 1057 w 1057"/>
                <a:gd name="T7" fmla="*/ 0 h 1"/>
                <a:gd name="T8" fmla="*/ 0 60000 65536"/>
                <a:gd name="T9" fmla="*/ 0 60000 65536"/>
                <a:gd name="T10" fmla="*/ 0 60000 65536"/>
                <a:gd name="T11" fmla="*/ 0 60000 65536"/>
                <a:gd name="T12" fmla="*/ 0 w 1057"/>
                <a:gd name="T13" fmla="*/ 0 h 1"/>
                <a:gd name="T14" fmla="*/ 1057 w 1057"/>
                <a:gd name="T15" fmla="*/ 1 h 1"/>
              </a:gdLst>
              <a:ahLst/>
              <a:cxnLst>
                <a:cxn ang="T8">
                  <a:pos x="T0" y="T1"/>
                </a:cxn>
                <a:cxn ang="T9">
                  <a:pos x="T2" y="T3"/>
                </a:cxn>
                <a:cxn ang="T10">
                  <a:pos x="T4" y="T5"/>
                </a:cxn>
                <a:cxn ang="T11">
                  <a:pos x="T6" y="T7"/>
                </a:cxn>
              </a:cxnLst>
              <a:rect l="T12" t="T13" r="T14" b="T15"/>
              <a:pathLst>
                <a:path w="1057" h="1">
                  <a:moveTo>
                    <a:pt x="0" y="0"/>
                  </a:moveTo>
                  <a:lnTo>
                    <a:pt x="125" y="0"/>
                  </a:lnTo>
                  <a:lnTo>
                    <a:pt x="784" y="0"/>
                  </a:lnTo>
                  <a:lnTo>
                    <a:pt x="1057" y="0"/>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51" name="Line 2140"/>
            <p:cNvSpPr>
              <a:spLocks noChangeShapeType="1"/>
            </p:cNvSpPr>
            <p:nvPr/>
          </p:nvSpPr>
          <p:spPr bwMode="auto">
            <a:xfrm>
              <a:off x="1026" y="3016"/>
              <a:ext cx="1057" cy="1"/>
            </a:xfrm>
            <a:prstGeom prst="line">
              <a:avLst/>
            </a:prstGeom>
            <a:noFill/>
            <a:ln w="3175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752" name="Line 2141"/>
            <p:cNvSpPr>
              <a:spLocks noChangeShapeType="1"/>
            </p:cNvSpPr>
            <p:nvPr/>
          </p:nvSpPr>
          <p:spPr bwMode="auto">
            <a:xfrm>
              <a:off x="1026" y="2842"/>
              <a:ext cx="1" cy="174"/>
            </a:xfrm>
            <a:prstGeom prst="line">
              <a:avLst/>
            </a:prstGeom>
            <a:noFill/>
            <a:ln w="3175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753" name="Freeform 2143"/>
            <p:cNvSpPr>
              <a:spLocks/>
            </p:cNvSpPr>
            <p:nvPr/>
          </p:nvSpPr>
          <p:spPr bwMode="auto">
            <a:xfrm>
              <a:off x="1780" y="2812"/>
              <a:ext cx="283" cy="25"/>
            </a:xfrm>
            <a:custGeom>
              <a:avLst/>
              <a:gdLst>
                <a:gd name="T0" fmla="*/ 283 w 283"/>
                <a:gd name="T1" fmla="*/ 12 h 25"/>
                <a:gd name="T2" fmla="*/ 246 w 283"/>
                <a:gd name="T3" fmla="*/ 2 h 25"/>
                <a:gd name="T4" fmla="*/ 216 w 283"/>
                <a:gd name="T5" fmla="*/ 0 h 25"/>
                <a:gd name="T6" fmla="*/ 189 w 283"/>
                <a:gd name="T7" fmla="*/ 2 h 25"/>
                <a:gd name="T8" fmla="*/ 164 w 283"/>
                <a:gd name="T9" fmla="*/ 5 h 25"/>
                <a:gd name="T10" fmla="*/ 122 w 283"/>
                <a:gd name="T11" fmla="*/ 12 h 25"/>
                <a:gd name="T12" fmla="*/ 87 w 283"/>
                <a:gd name="T13" fmla="*/ 22 h 25"/>
                <a:gd name="T14" fmla="*/ 57 w 283"/>
                <a:gd name="T15" fmla="*/ 25 h 25"/>
                <a:gd name="T16" fmla="*/ 40 w 283"/>
                <a:gd name="T17" fmla="*/ 25 h 25"/>
                <a:gd name="T18" fmla="*/ 27 w 283"/>
                <a:gd name="T19" fmla="*/ 25 h 25"/>
                <a:gd name="T20" fmla="*/ 25 w 283"/>
                <a:gd name="T21" fmla="*/ 22 h 25"/>
                <a:gd name="T22" fmla="*/ 20 w 283"/>
                <a:gd name="T23" fmla="*/ 22 h 25"/>
                <a:gd name="T24" fmla="*/ 0 w 283"/>
                <a:gd name="T25" fmla="*/ 20 h 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83"/>
                <a:gd name="T40" fmla="*/ 0 h 25"/>
                <a:gd name="T41" fmla="*/ 283 w 283"/>
                <a:gd name="T42" fmla="*/ 25 h 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83" h="25">
                  <a:moveTo>
                    <a:pt x="283" y="12"/>
                  </a:moveTo>
                  <a:lnTo>
                    <a:pt x="246" y="2"/>
                  </a:lnTo>
                  <a:lnTo>
                    <a:pt x="216" y="0"/>
                  </a:lnTo>
                  <a:lnTo>
                    <a:pt x="189" y="2"/>
                  </a:lnTo>
                  <a:lnTo>
                    <a:pt x="164" y="5"/>
                  </a:lnTo>
                  <a:lnTo>
                    <a:pt x="122" y="12"/>
                  </a:lnTo>
                  <a:lnTo>
                    <a:pt x="87" y="22"/>
                  </a:lnTo>
                  <a:lnTo>
                    <a:pt x="57" y="25"/>
                  </a:lnTo>
                  <a:lnTo>
                    <a:pt x="40" y="25"/>
                  </a:lnTo>
                  <a:lnTo>
                    <a:pt x="27" y="25"/>
                  </a:lnTo>
                  <a:lnTo>
                    <a:pt x="25" y="22"/>
                  </a:lnTo>
                  <a:lnTo>
                    <a:pt x="20" y="22"/>
                  </a:lnTo>
                  <a:lnTo>
                    <a:pt x="0" y="20"/>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54" name="Freeform 2144"/>
            <p:cNvSpPr>
              <a:spLocks/>
            </p:cNvSpPr>
            <p:nvPr/>
          </p:nvSpPr>
          <p:spPr bwMode="auto">
            <a:xfrm>
              <a:off x="1486" y="2832"/>
              <a:ext cx="85" cy="5"/>
            </a:xfrm>
            <a:custGeom>
              <a:avLst/>
              <a:gdLst>
                <a:gd name="T0" fmla="*/ 85 w 85"/>
                <a:gd name="T1" fmla="*/ 0 h 5"/>
                <a:gd name="T2" fmla="*/ 38 w 85"/>
                <a:gd name="T3" fmla="*/ 5 h 5"/>
                <a:gd name="T4" fmla="*/ 0 w 85"/>
                <a:gd name="T5" fmla="*/ 5 h 5"/>
                <a:gd name="T6" fmla="*/ 0 60000 65536"/>
                <a:gd name="T7" fmla="*/ 0 60000 65536"/>
                <a:gd name="T8" fmla="*/ 0 60000 65536"/>
                <a:gd name="T9" fmla="*/ 0 w 85"/>
                <a:gd name="T10" fmla="*/ 0 h 5"/>
                <a:gd name="T11" fmla="*/ 85 w 85"/>
                <a:gd name="T12" fmla="*/ 5 h 5"/>
              </a:gdLst>
              <a:ahLst/>
              <a:cxnLst>
                <a:cxn ang="T6">
                  <a:pos x="T0" y="T1"/>
                </a:cxn>
                <a:cxn ang="T7">
                  <a:pos x="T2" y="T3"/>
                </a:cxn>
                <a:cxn ang="T8">
                  <a:pos x="T4" y="T5"/>
                </a:cxn>
              </a:cxnLst>
              <a:rect l="T9" t="T10" r="T11" b="T12"/>
              <a:pathLst>
                <a:path w="85" h="5">
                  <a:moveTo>
                    <a:pt x="85" y="0"/>
                  </a:moveTo>
                  <a:lnTo>
                    <a:pt x="38" y="5"/>
                  </a:lnTo>
                  <a:lnTo>
                    <a:pt x="0" y="5"/>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55" name="Freeform 2145"/>
            <p:cNvSpPr>
              <a:spLocks/>
            </p:cNvSpPr>
            <p:nvPr/>
          </p:nvSpPr>
          <p:spPr bwMode="auto">
            <a:xfrm>
              <a:off x="1205" y="2401"/>
              <a:ext cx="25" cy="368"/>
            </a:xfrm>
            <a:custGeom>
              <a:avLst/>
              <a:gdLst>
                <a:gd name="T0" fmla="*/ 23 w 25"/>
                <a:gd name="T1" fmla="*/ 368 h 368"/>
                <a:gd name="T2" fmla="*/ 23 w 25"/>
                <a:gd name="T3" fmla="*/ 354 h 368"/>
                <a:gd name="T4" fmla="*/ 23 w 25"/>
                <a:gd name="T5" fmla="*/ 331 h 368"/>
                <a:gd name="T6" fmla="*/ 20 w 25"/>
                <a:gd name="T7" fmla="*/ 294 h 368"/>
                <a:gd name="T8" fmla="*/ 13 w 25"/>
                <a:gd name="T9" fmla="*/ 237 h 368"/>
                <a:gd name="T10" fmla="*/ 8 w 25"/>
                <a:gd name="T11" fmla="*/ 204 h 368"/>
                <a:gd name="T12" fmla="*/ 3 w 25"/>
                <a:gd name="T13" fmla="*/ 174 h 368"/>
                <a:gd name="T14" fmla="*/ 0 w 25"/>
                <a:gd name="T15" fmla="*/ 150 h 368"/>
                <a:gd name="T16" fmla="*/ 0 w 25"/>
                <a:gd name="T17" fmla="*/ 125 h 368"/>
                <a:gd name="T18" fmla="*/ 3 w 25"/>
                <a:gd name="T19" fmla="*/ 107 h 368"/>
                <a:gd name="T20" fmla="*/ 10 w 25"/>
                <a:gd name="T21" fmla="*/ 90 h 368"/>
                <a:gd name="T22" fmla="*/ 10 w 25"/>
                <a:gd name="T23" fmla="*/ 90 h 368"/>
                <a:gd name="T24" fmla="*/ 18 w 25"/>
                <a:gd name="T25" fmla="*/ 73 h 368"/>
                <a:gd name="T26" fmla="*/ 25 w 25"/>
                <a:gd name="T27" fmla="*/ 53 h 368"/>
                <a:gd name="T28" fmla="*/ 25 w 25"/>
                <a:gd name="T29" fmla="*/ 30 h 368"/>
                <a:gd name="T30" fmla="*/ 25 w 25"/>
                <a:gd name="T31" fmla="*/ 20 h 368"/>
                <a:gd name="T32" fmla="*/ 20 w 25"/>
                <a:gd name="T33" fmla="*/ 13 h 368"/>
                <a:gd name="T34" fmla="*/ 18 w 25"/>
                <a:gd name="T35" fmla="*/ 5 h 368"/>
                <a:gd name="T36" fmla="*/ 15 w 25"/>
                <a:gd name="T37" fmla="*/ 0 h 3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5"/>
                <a:gd name="T58" fmla="*/ 0 h 368"/>
                <a:gd name="T59" fmla="*/ 25 w 25"/>
                <a:gd name="T60" fmla="*/ 368 h 3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5" h="368">
                  <a:moveTo>
                    <a:pt x="23" y="368"/>
                  </a:moveTo>
                  <a:lnTo>
                    <a:pt x="23" y="354"/>
                  </a:lnTo>
                  <a:lnTo>
                    <a:pt x="23" y="331"/>
                  </a:lnTo>
                  <a:lnTo>
                    <a:pt x="20" y="294"/>
                  </a:lnTo>
                  <a:lnTo>
                    <a:pt x="13" y="237"/>
                  </a:lnTo>
                  <a:lnTo>
                    <a:pt x="8" y="204"/>
                  </a:lnTo>
                  <a:lnTo>
                    <a:pt x="3" y="174"/>
                  </a:lnTo>
                  <a:lnTo>
                    <a:pt x="0" y="150"/>
                  </a:lnTo>
                  <a:lnTo>
                    <a:pt x="0" y="125"/>
                  </a:lnTo>
                  <a:lnTo>
                    <a:pt x="3" y="107"/>
                  </a:lnTo>
                  <a:lnTo>
                    <a:pt x="10" y="90"/>
                  </a:lnTo>
                  <a:lnTo>
                    <a:pt x="18" y="73"/>
                  </a:lnTo>
                  <a:lnTo>
                    <a:pt x="25" y="53"/>
                  </a:lnTo>
                  <a:lnTo>
                    <a:pt x="25" y="30"/>
                  </a:lnTo>
                  <a:lnTo>
                    <a:pt x="25" y="20"/>
                  </a:lnTo>
                  <a:lnTo>
                    <a:pt x="20" y="13"/>
                  </a:lnTo>
                  <a:lnTo>
                    <a:pt x="18" y="5"/>
                  </a:lnTo>
                  <a:lnTo>
                    <a:pt x="15" y="0"/>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56" name="Freeform 2146"/>
            <p:cNvSpPr>
              <a:spLocks/>
            </p:cNvSpPr>
            <p:nvPr/>
          </p:nvSpPr>
          <p:spPr bwMode="auto">
            <a:xfrm>
              <a:off x="797" y="2750"/>
              <a:ext cx="431" cy="14"/>
            </a:xfrm>
            <a:custGeom>
              <a:avLst/>
              <a:gdLst>
                <a:gd name="T0" fmla="*/ 431 w 431"/>
                <a:gd name="T1" fmla="*/ 5 h 14"/>
                <a:gd name="T2" fmla="*/ 401 w 431"/>
                <a:gd name="T3" fmla="*/ 0 h 14"/>
                <a:gd name="T4" fmla="*/ 376 w 431"/>
                <a:gd name="T5" fmla="*/ 0 h 14"/>
                <a:gd name="T6" fmla="*/ 354 w 431"/>
                <a:gd name="T7" fmla="*/ 2 h 14"/>
                <a:gd name="T8" fmla="*/ 334 w 431"/>
                <a:gd name="T9" fmla="*/ 10 h 14"/>
                <a:gd name="T10" fmla="*/ 314 w 431"/>
                <a:gd name="T11" fmla="*/ 12 h 14"/>
                <a:gd name="T12" fmla="*/ 296 w 431"/>
                <a:gd name="T13" fmla="*/ 14 h 14"/>
                <a:gd name="T14" fmla="*/ 281 w 431"/>
                <a:gd name="T15" fmla="*/ 14 h 14"/>
                <a:gd name="T16" fmla="*/ 267 w 431"/>
                <a:gd name="T17" fmla="*/ 14 h 14"/>
                <a:gd name="T18" fmla="*/ 237 w 431"/>
                <a:gd name="T19" fmla="*/ 12 h 14"/>
                <a:gd name="T20" fmla="*/ 207 w 431"/>
                <a:gd name="T21" fmla="*/ 7 h 14"/>
                <a:gd name="T22" fmla="*/ 170 w 431"/>
                <a:gd name="T23" fmla="*/ 2 h 14"/>
                <a:gd name="T24" fmla="*/ 135 w 431"/>
                <a:gd name="T25" fmla="*/ 0 h 14"/>
                <a:gd name="T26" fmla="*/ 107 w 431"/>
                <a:gd name="T27" fmla="*/ 0 h 14"/>
                <a:gd name="T28" fmla="*/ 97 w 431"/>
                <a:gd name="T29" fmla="*/ 0 h 14"/>
                <a:gd name="T30" fmla="*/ 60 w 431"/>
                <a:gd name="T31" fmla="*/ 5 h 14"/>
                <a:gd name="T32" fmla="*/ 0 w 431"/>
                <a:gd name="T33" fmla="*/ 12 h 14"/>
                <a:gd name="T34" fmla="*/ 0 w 431"/>
                <a:gd name="T35" fmla="*/ 12 h 1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31"/>
                <a:gd name="T55" fmla="*/ 0 h 14"/>
                <a:gd name="T56" fmla="*/ 431 w 431"/>
                <a:gd name="T57" fmla="*/ 14 h 1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31" h="14">
                  <a:moveTo>
                    <a:pt x="431" y="5"/>
                  </a:moveTo>
                  <a:lnTo>
                    <a:pt x="401" y="0"/>
                  </a:lnTo>
                  <a:lnTo>
                    <a:pt x="376" y="0"/>
                  </a:lnTo>
                  <a:lnTo>
                    <a:pt x="354" y="2"/>
                  </a:lnTo>
                  <a:lnTo>
                    <a:pt x="334" y="10"/>
                  </a:lnTo>
                  <a:lnTo>
                    <a:pt x="314" y="12"/>
                  </a:lnTo>
                  <a:lnTo>
                    <a:pt x="296" y="14"/>
                  </a:lnTo>
                  <a:lnTo>
                    <a:pt x="281" y="14"/>
                  </a:lnTo>
                  <a:lnTo>
                    <a:pt x="267" y="14"/>
                  </a:lnTo>
                  <a:lnTo>
                    <a:pt x="237" y="12"/>
                  </a:lnTo>
                  <a:lnTo>
                    <a:pt x="207" y="7"/>
                  </a:lnTo>
                  <a:lnTo>
                    <a:pt x="170" y="2"/>
                  </a:lnTo>
                  <a:lnTo>
                    <a:pt x="135" y="0"/>
                  </a:lnTo>
                  <a:lnTo>
                    <a:pt x="107" y="0"/>
                  </a:lnTo>
                  <a:lnTo>
                    <a:pt x="97" y="0"/>
                  </a:lnTo>
                  <a:lnTo>
                    <a:pt x="60" y="5"/>
                  </a:lnTo>
                  <a:lnTo>
                    <a:pt x="0" y="12"/>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57" name="Freeform 2147"/>
            <p:cNvSpPr>
              <a:spLocks/>
            </p:cNvSpPr>
            <p:nvPr/>
          </p:nvSpPr>
          <p:spPr bwMode="auto">
            <a:xfrm>
              <a:off x="787" y="2483"/>
              <a:ext cx="428" cy="281"/>
            </a:xfrm>
            <a:custGeom>
              <a:avLst/>
              <a:gdLst>
                <a:gd name="T0" fmla="*/ 428 w 428"/>
                <a:gd name="T1" fmla="*/ 8 h 281"/>
                <a:gd name="T2" fmla="*/ 396 w 428"/>
                <a:gd name="T3" fmla="*/ 3 h 281"/>
                <a:gd name="T4" fmla="*/ 371 w 428"/>
                <a:gd name="T5" fmla="*/ 0 h 281"/>
                <a:gd name="T6" fmla="*/ 336 w 428"/>
                <a:gd name="T7" fmla="*/ 3 h 281"/>
                <a:gd name="T8" fmla="*/ 304 w 428"/>
                <a:gd name="T9" fmla="*/ 10 h 281"/>
                <a:gd name="T10" fmla="*/ 279 w 428"/>
                <a:gd name="T11" fmla="*/ 15 h 281"/>
                <a:gd name="T12" fmla="*/ 252 w 428"/>
                <a:gd name="T13" fmla="*/ 18 h 281"/>
                <a:gd name="T14" fmla="*/ 217 w 428"/>
                <a:gd name="T15" fmla="*/ 15 h 281"/>
                <a:gd name="T16" fmla="*/ 182 w 428"/>
                <a:gd name="T17" fmla="*/ 10 h 281"/>
                <a:gd name="T18" fmla="*/ 152 w 428"/>
                <a:gd name="T19" fmla="*/ 5 h 281"/>
                <a:gd name="T20" fmla="*/ 125 w 428"/>
                <a:gd name="T21" fmla="*/ 3 h 281"/>
                <a:gd name="T22" fmla="*/ 60 w 428"/>
                <a:gd name="T23" fmla="*/ 5 h 281"/>
                <a:gd name="T24" fmla="*/ 10 w 428"/>
                <a:gd name="T25" fmla="*/ 8 h 281"/>
                <a:gd name="T26" fmla="*/ 18 w 428"/>
                <a:gd name="T27" fmla="*/ 35 h 281"/>
                <a:gd name="T28" fmla="*/ 20 w 428"/>
                <a:gd name="T29" fmla="*/ 60 h 281"/>
                <a:gd name="T30" fmla="*/ 20 w 428"/>
                <a:gd name="T31" fmla="*/ 63 h 281"/>
                <a:gd name="T32" fmla="*/ 18 w 428"/>
                <a:gd name="T33" fmla="*/ 85 h 281"/>
                <a:gd name="T34" fmla="*/ 10 w 428"/>
                <a:gd name="T35" fmla="*/ 110 h 281"/>
                <a:gd name="T36" fmla="*/ 5 w 428"/>
                <a:gd name="T37" fmla="*/ 132 h 281"/>
                <a:gd name="T38" fmla="*/ 0 w 428"/>
                <a:gd name="T39" fmla="*/ 152 h 281"/>
                <a:gd name="T40" fmla="*/ 3 w 428"/>
                <a:gd name="T41" fmla="*/ 175 h 281"/>
                <a:gd name="T42" fmla="*/ 8 w 428"/>
                <a:gd name="T43" fmla="*/ 199 h 281"/>
                <a:gd name="T44" fmla="*/ 10 w 428"/>
                <a:gd name="T45" fmla="*/ 214 h 281"/>
                <a:gd name="T46" fmla="*/ 13 w 428"/>
                <a:gd name="T47" fmla="*/ 219 h 281"/>
                <a:gd name="T48" fmla="*/ 15 w 428"/>
                <a:gd name="T49" fmla="*/ 237 h 281"/>
                <a:gd name="T50" fmla="*/ 13 w 428"/>
                <a:gd name="T51" fmla="*/ 262 h 281"/>
                <a:gd name="T52" fmla="*/ 10 w 428"/>
                <a:gd name="T53" fmla="*/ 279 h 281"/>
                <a:gd name="T54" fmla="*/ 10 w 428"/>
                <a:gd name="T55" fmla="*/ 281 h 28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28"/>
                <a:gd name="T85" fmla="*/ 0 h 281"/>
                <a:gd name="T86" fmla="*/ 428 w 428"/>
                <a:gd name="T87" fmla="*/ 281 h 28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28" h="281">
                  <a:moveTo>
                    <a:pt x="428" y="8"/>
                  </a:moveTo>
                  <a:lnTo>
                    <a:pt x="396" y="3"/>
                  </a:lnTo>
                  <a:lnTo>
                    <a:pt x="371" y="0"/>
                  </a:lnTo>
                  <a:lnTo>
                    <a:pt x="336" y="3"/>
                  </a:lnTo>
                  <a:lnTo>
                    <a:pt x="304" y="10"/>
                  </a:lnTo>
                  <a:lnTo>
                    <a:pt x="279" y="15"/>
                  </a:lnTo>
                  <a:lnTo>
                    <a:pt x="252" y="18"/>
                  </a:lnTo>
                  <a:lnTo>
                    <a:pt x="217" y="15"/>
                  </a:lnTo>
                  <a:lnTo>
                    <a:pt x="182" y="10"/>
                  </a:lnTo>
                  <a:lnTo>
                    <a:pt x="152" y="5"/>
                  </a:lnTo>
                  <a:lnTo>
                    <a:pt x="125" y="3"/>
                  </a:lnTo>
                  <a:lnTo>
                    <a:pt x="60" y="5"/>
                  </a:lnTo>
                  <a:lnTo>
                    <a:pt x="10" y="8"/>
                  </a:lnTo>
                  <a:lnTo>
                    <a:pt x="18" y="35"/>
                  </a:lnTo>
                  <a:lnTo>
                    <a:pt x="20" y="60"/>
                  </a:lnTo>
                  <a:lnTo>
                    <a:pt x="20" y="63"/>
                  </a:lnTo>
                  <a:lnTo>
                    <a:pt x="18" y="85"/>
                  </a:lnTo>
                  <a:lnTo>
                    <a:pt x="10" y="110"/>
                  </a:lnTo>
                  <a:lnTo>
                    <a:pt x="5" y="132"/>
                  </a:lnTo>
                  <a:lnTo>
                    <a:pt x="0" y="152"/>
                  </a:lnTo>
                  <a:lnTo>
                    <a:pt x="3" y="175"/>
                  </a:lnTo>
                  <a:lnTo>
                    <a:pt x="8" y="199"/>
                  </a:lnTo>
                  <a:lnTo>
                    <a:pt x="10" y="214"/>
                  </a:lnTo>
                  <a:lnTo>
                    <a:pt x="13" y="219"/>
                  </a:lnTo>
                  <a:lnTo>
                    <a:pt x="15" y="237"/>
                  </a:lnTo>
                  <a:lnTo>
                    <a:pt x="13" y="262"/>
                  </a:lnTo>
                  <a:lnTo>
                    <a:pt x="10" y="279"/>
                  </a:lnTo>
                  <a:lnTo>
                    <a:pt x="10" y="281"/>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58" name="Freeform 2148"/>
            <p:cNvSpPr>
              <a:spLocks/>
            </p:cNvSpPr>
            <p:nvPr/>
          </p:nvSpPr>
          <p:spPr bwMode="auto">
            <a:xfrm>
              <a:off x="1218" y="2386"/>
              <a:ext cx="860" cy="438"/>
            </a:xfrm>
            <a:custGeom>
              <a:avLst/>
              <a:gdLst>
                <a:gd name="T0" fmla="*/ 845 w 860"/>
                <a:gd name="T1" fmla="*/ 438 h 438"/>
                <a:gd name="T2" fmla="*/ 843 w 860"/>
                <a:gd name="T3" fmla="*/ 403 h 438"/>
                <a:gd name="T4" fmla="*/ 840 w 860"/>
                <a:gd name="T5" fmla="*/ 376 h 438"/>
                <a:gd name="T6" fmla="*/ 843 w 860"/>
                <a:gd name="T7" fmla="*/ 336 h 438"/>
                <a:gd name="T8" fmla="*/ 848 w 860"/>
                <a:gd name="T9" fmla="*/ 299 h 438"/>
                <a:gd name="T10" fmla="*/ 850 w 860"/>
                <a:gd name="T11" fmla="*/ 279 h 438"/>
                <a:gd name="T12" fmla="*/ 853 w 860"/>
                <a:gd name="T13" fmla="*/ 259 h 438"/>
                <a:gd name="T14" fmla="*/ 860 w 860"/>
                <a:gd name="T15" fmla="*/ 212 h 438"/>
                <a:gd name="T16" fmla="*/ 860 w 860"/>
                <a:gd name="T17" fmla="*/ 167 h 438"/>
                <a:gd name="T18" fmla="*/ 855 w 860"/>
                <a:gd name="T19" fmla="*/ 142 h 438"/>
                <a:gd name="T20" fmla="*/ 850 w 860"/>
                <a:gd name="T21" fmla="*/ 120 h 438"/>
                <a:gd name="T22" fmla="*/ 843 w 860"/>
                <a:gd name="T23" fmla="*/ 97 h 438"/>
                <a:gd name="T24" fmla="*/ 835 w 860"/>
                <a:gd name="T25" fmla="*/ 70 h 438"/>
                <a:gd name="T26" fmla="*/ 835 w 860"/>
                <a:gd name="T27" fmla="*/ 43 h 438"/>
                <a:gd name="T28" fmla="*/ 838 w 860"/>
                <a:gd name="T29" fmla="*/ 33 h 438"/>
                <a:gd name="T30" fmla="*/ 840 w 860"/>
                <a:gd name="T31" fmla="*/ 25 h 438"/>
                <a:gd name="T32" fmla="*/ 845 w 860"/>
                <a:gd name="T33" fmla="*/ 15 h 438"/>
                <a:gd name="T34" fmla="*/ 835 w 860"/>
                <a:gd name="T35" fmla="*/ 10 h 438"/>
                <a:gd name="T36" fmla="*/ 828 w 860"/>
                <a:gd name="T37" fmla="*/ 8 h 438"/>
                <a:gd name="T38" fmla="*/ 756 w 860"/>
                <a:gd name="T39" fmla="*/ 0 h 438"/>
                <a:gd name="T40" fmla="*/ 699 w 860"/>
                <a:gd name="T41" fmla="*/ 0 h 438"/>
                <a:gd name="T42" fmla="*/ 614 w 860"/>
                <a:gd name="T43" fmla="*/ 5 h 438"/>
                <a:gd name="T44" fmla="*/ 549 w 860"/>
                <a:gd name="T45" fmla="*/ 15 h 438"/>
                <a:gd name="T46" fmla="*/ 554 w 860"/>
                <a:gd name="T47" fmla="*/ 40 h 438"/>
                <a:gd name="T48" fmla="*/ 557 w 860"/>
                <a:gd name="T49" fmla="*/ 63 h 438"/>
                <a:gd name="T50" fmla="*/ 562 w 860"/>
                <a:gd name="T51" fmla="*/ 92 h 438"/>
                <a:gd name="T52" fmla="*/ 564 w 860"/>
                <a:gd name="T53" fmla="*/ 117 h 438"/>
                <a:gd name="T54" fmla="*/ 512 w 860"/>
                <a:gd name="T55" fmla="*/ 122 h 438"/>
                <a:gd name="T56" fmla="*/ 472 w 860"/>
                <a:gd name="T57" fmla="*/ 125 h 438"/>
                <a:gd name="T58" fmla="*/ 438 w 860"/>
                <a:gd name="T59" fmla="*/ 125 h 438"/>
                <a:gd name="T60" fmla="*/ 403 w 860"/>
                <a:gd name="T61" fmla="*/ 122 h 438"/>
                <a:gd name="T62" fmla="*/ 375 w 860"/>
                <a:gd name="T63" fmla="*/ 122 h 438"/>
                <a:gd name="T64" fmla="*/ 348 w 860"/>
                <a:gd name="T65" fmla="*/ 127 h 438"/>
                <a:gd name="T66" fmla="*/ 338 w 860"/>
                <a:gd name="T67" fmla="*/ 102 h 438"/>
                <a:gd name="T68" fmla="*/ 331 w 860"/>
                <a:gd name="T69" fmla="*/ 85 h 438"/>
                <a:gd name="T70" fmla="*/ 323 w 860"/>
                <a:gd name="T71" fmla="*/ 45 h 438"/>
                <a:gd name="T72" fmla="*/ 318 w 860"/>
                <a:gd name="T73" fmla="*/ 15 h 438"/>
                <a:gd name="T74" fmla="*/ 283 w 860"/>
                <a:gd name="T75" fmla="*/ 20 h 438"/>
                <a:gd name="T76" fmla="*/ 256 w 860"/>
                <a:gd name="T77" fmla="*/ 23 h 438"/>
                <a:gd name="T78" fmla="*/ 189 w 860"/>
                <a:gd name="T79" fmla="*/ 23 h 438"/>
                <a:gd name="T80" fmla="*/ 137 w 860"/>
                <a:gd name="T81" fmla="*/ 23 h 438"/>
                <a:gd name="T82" fmla="*/ 59 w 860"/>
                <a:gd name="T83" fmla="*/ 23 h 438"/>
                <a:gd name="T84" fmla="*/ 30 w 860"/>
                <a:gd name="T85" fmla="*/ 23 h 438"/>
                <a:gd name="T86" fmla="*/ 5 w 860"/>
                <a:gd name="T87" fmla="*/ 20 h 438"/>
                <a:gd name="T88" fmla="*/ 0 w 860"/>
                <a:gd name="T89" fmla="*/ 18 h 43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60"/>
                <a:gd name="T136" fmla="*/ 0 h 438"/>
                <a:gd name="T137" fmla="*/ 860 w 860"/>
                <a:gd name="T138" fmla="*/ 438 h 43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60" h="438">
                  <a:moveTo>
                    <a:pt x="845" y="438"/>
                  </a:moveTo>
                  <a:lnTo>
                    <a:pt x="843" y="403"/>
                  </a:lnTo>
                  <a:lnTo>
                    <a:pt x="840" y="376"/>
                  </a:lnTo>
                  <a:lnTo>
                    <a:pt x="843" y="336"/>
                  </a:lnTo>
                  <a:lnTo>
                    <a:pt x="848" y="299"/>
                  </a:lnTo>
                  <a:lnTo>
                    <a:pt x="850" y="279"/>
                  </a:lnTo>
                  <a:lnTo>
                    <a:pt x="853" y="259"/>
                  </a:lnTo>
                  <a:lnTo>
                    <a:pt x="860" y="212"/>
                  </a:lnTo>
                  <a:lnTo>
                    <a:pt x="860" y="167"/>
                  </a:lnTo>
                  <a:lnTo>
                    <a:pt x="855" y="142"/>
                  </a:lnTo>
                  <a:lnTo>
                    <a:pt x="850" y="120"/>
                  </a:lnTo>
                  <a:lnTo>
                    <a:pt x="843" y="97"/>
                  </a:lnTo>
                  <a:lnTo>
                    <a:pt x="835" y="70"/>
                  </a:lnTo>
                  <a:lnTo>
                    <a:pt x="835" y="43"/>
                  </a:lnTo>
                  <a:lnTo>
                    <a:pt x="838" y="33"/>
                  </a:lnTo>
                  <a:lnTo>
                    <a:pt x="840" y="25"/>
                  </a:lnTo>
                  <a:lnTo>
                    <a:pt x="845" y="15"/>
                  </a:lnTo>
                  <a:lnTo>
                    <a:pt x="835" y="10"/>
                  </a:lnTo>
                  <a:lnTo>
                    <a:pt x="828" y="8"/>
                  </a:lnTo>
                  <a:lnTo>
                    <a:pt x="756" y="0"/>
                  </a:lnTo>
                  <a:lnTo>
                    <a:pt x="699" y="0"/>
                  </a:lnTo>
                  <a:lnTo>
                    <a:pt x="614" y="5"/>
                  </a:lnTo>
                  <a:lnTo>
                    <a:pt x="549" y="15"/>
                  </a:lnTo>
                  <a:lnTo>
                    <a:pt x="554" y="40"/>
                  </a:lnTo>
                  <a:lnTo>
                    <a:pt x="557" y="63"/>
                  </a:lnTo>
                  <a:lnTo>
                    <a:pt x="562" y="92"/>
                  </a:lnTo>
                  <a:lnTo>
                    <a:pt x="564" y="117"/>
                  </a:lnTo>
                  <a:lnTo>
                    <a:pt x="512" y="122"/>
                  </a:lnTo>
                  <a:lnTo>
                    <a:pt x="472" y="125"/>
                  </a:lnTo>
                  <a:lnTo>
                    <a:pt x="438" y="125"/>
                  </a:lnTo>
                  <a:lnTo>
                    <a:pt x="403" y="122"/>
                  </a:lnTo>
                  <a:lnTo>
                    <a:pt x="375" y="122"/>
                  </a:lnTo>
                  <a:lnTo>
                    <a:pt x="348" y="127"/>
                  </a:lnTo>
                  <a:lnTo>
                    <a:pt x="338" y="102"/>
                  </a:lnTo>
                  <a:lnTo>
                    <a:pt x="331" y="85"/>
                  </a:lnTo>
                  <a:lnTo>
                    <a:pt x="323" y="45"/>
                  </a:lnTo>
                  <a:lnTo>
                    <a:pt x="318" y="15"/>
                  </a:lnTo>
                  <a:lnTo>
                    <a:pt x="283" y="20"/>
                  </a:lnTo>
                  <a:lnTo>
                    <a:pt x="256" y="23"/>
                  </a:lnTo>
                  <a:lnTo>
                    <a:pt x="189" y="23"/>
                  </a:lnTo>
                  <a:lnTo>
                    <a:pt x="137" y="23"/>
                  </a:lnTo>
                  <a:lnTo>
                    <a:pt x="59" y="23"/>
                  </a:lnTo>
                  <a:lnTo>
                    <a:pt x="30" y="23"/>
                  </a:lnTo>
                  <a:lnTo>
                    <a:pt x="5" y="20"/>
                  </a:lnTo>
                  <a:lnTo>
                    <a:pt x="0" y="18"/>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59" name="Freeform 2149"/>
            <p:cNvSpPr>
              <a:spLocks/>
            </p:cNvSpPr>
            <p:nvPr/>
          </p:nvSpPr>
          <p:spPr bwMode="auto">
            <a:xfrm>
              <a:off x="524" y="2536"/>
              <a:ext cx="281" cy="166"/>
            </a:xfrm>
            <a:custGeom>
              <a:avLst/>
              <a:gdLst>
                <a:gd name="T0" fmla="*/ 4322 w 113"/>
                <a:gd name="T1" fmla="*/ 154 h 67"/>
                <a:gd name="T2" fmla="*/ 3752 w 113"/>
                <a:gd name="T3" fmla="*/ 30 h 67"/>
                <a:gd name="T4" fmla="*/ 3320 w 113"/>
                <a:gd name="T5" fmla="*/ 0 h 67"/>
                <a:gd name="T6" fmla="*/ 2875 w 113"/>
                <a:gd name="T7" fmla="*/ 30 h 67"/>
                <a:gd name="T8" fmla="*/ 2367 w 113"/>
                <a:gd name="T9" fmla="*/ 104 h 67"/>
                <a:gd name="T10" fmla="*/ 1984 w 113"/>
                <a:gd name="T11" fmla="*/ 183 h 67"/>
                <a:gd name="T12" fmla="*/ 1601 w 113"/>
                <a:gd name="T13" fmla="*/ 183 h 67"/>
                <a:gd name="T14" fmla="*/ 1156 w 113"/>
                <a:gd name="T15" fmla="*/ 183 h 67"/>
                <a:gd name="T16" fmla="*/ 724 w 113"/>
                <a:gd name="T17" fmla="*/ 154 h 67"/>
                <a:gd name="T18" fmla="*/ 0 w 113"/>
                <a:gd name="T19" fmla="*/ 74 h 67"/>
                <a:gd name="T20" fmla="*/ 75 w 113"/>
                <a:gd name="T21" fmla="*/ 535 h 67"/>
                <a:gd name="T22" fmla="*/ 104 w 113"/>
                <a:gd name="T23" fmla="*/ 897 h 67"/>
                <a:gd name="T24" fmla="*/ 104 w 113"/>
                <a:gd name="T25" fmla="*/ 1358 h 67"/>
                <a:gd name="T26" fmla="*/ 104 w 113"/>
                <a:gd name="T27" fmla="*/ 1811 h 67"/>
                <a:gd name="T28" fmla="*/ 104 w 113"/>
                <a:gd name="T29" fmla="*/ 2522 h 67"/>
                <a:gd name="T30" fmla="*/ 537 w 113"/>
                <a:gd name="T31" fmla="*/ 2450 h 67"/>
                <a:gd name="T32" fmla="*/ 878 w 113"/>
                <a:gd name="T33" fmla="*/ 2376 h 67"/>
                <a:gd name="T34" fmla="*/ 1522 w 113"/>
                <a:gd name="T35" fmla="*/ 2297 h 67"/>
                <a:gd name="T36" fmla="*/ 3939 w 113"/>
                <a:gd name="T37" fmla="*/ 2222 h 67"/>
                <a:gd name="T38" fmla="*/ 4210 w 113"/>
                <a:gd name="T39" fmla="*/ 2450 h 6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13"/>
                <a:gd name="T61" fmla="*/ 0 h 67"/>
                <a:gd name="T62" fmla="*/ 113 w 113"/>
                <a:gd name="T63" fmla="*/ 67 h 6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13" h="67">
                  <a:moveTo>
                    <a:pt x="113" y="4"/>
                  </a:moveTo>
                  <a:cubicBezTo>
                    <a:pt x="98" y="1"/>
                    <a:pt x="98" y="1"/>
                    <a:pt x="98" y="1"/>
                  </a:cubicBezTo>
                  <a:cubicBezTo>
                    <a:pt x="87" y="0"/>
                    <a:pt x="87" y="0"/>
                    <a:pt x="87" y="0"/>
                  </a:cubicBezTo>
                  <a:cubicBezTo>
                    <a:pt x="75" y="1"/>
                    <a:pt x="75" y="1"/>
                    <a:pt x="75" y="1"/>
                  </a:cubicBezTo>
                  <a:cubicBezTo>
                    <a:pt x="62" y="3"/>
                    <a:pt x="62" y="3"/>
                    <a:pt x="62" y="3"/>
                  </a:cubicBezTo>
                  <a:cubicBezTo>
                    <a:pt x="52" y="5"/>
                    <a:pt x="52" y="5"/>
                    <a:pt x="52" y="5"/>
                  </a:cubicBezTo>
                  <a:cubicBezTo>
                    <a:pt x="42" y="5"/>
                    <a:pt x="42" y="5"/>
                    <a:pt x="42" y="5"/>
                  </a:cubicBezTo>
                  <a:cubicBezTo>
                    <a:pt x="30" y="5"/>
                    <a:pt x="30" y="5"/>
                    <a:pt x="30" y="5"/>
                  </a:cubicBezTo>
                  <a:cubicBezTo>
                    <a:pt x="19" y="4"/>
                    <a:pt x="19" y="4"/>
                    <a:pt x="19" y="4"/>
                  </a:cubicBezTo>
                  <a:cubicBezTo>
                    <a:pt x="0" y="2"/>
                    <a:pt x="0" y="2"/>
                    <a:pt x="0" y="2"/>
                  </a:cubicBezTo>
                  <a:cubicBezTo>
                    <a:pt x="2" y="14"/>
                    <a:pt x="2" y="14"/>
                    <a:pt x="2" y="14"/>
                  </a:cubicBezTo>
                  <a:cubicBezTo>
                    <a:pt x="3" y="24"/>
                    <a:pt x="3" y="24"/>
                    <a:pt x="3" y="24"/>
                  </a:cubicBezTo>
                  <a:cubicBezTo>
                    <a:pt x="3" y="36"/>
                    <a:pt x="3" y="36"/>
                    <a:pt x="3" y="36"/>
                  </a:cubicBezTo>
                  <a:cubicBezTo>
                    <a:pt x="3" y="48"/>
                    <a:pt x="3" y="48"/>
                    <a:pt x="3" y="48"/>
                  </a:cubicBezTo>
                  <a:cubicBezTo>
                    <a:pt x="3" y="67"/>
                    <a:pt x="3" y="67"/>
                    <a:pt x="3" y="67"/>
                  </a:cubicBezTo>
                  <a:cubicBezTo>
                    <a:pt x="14" y="65"/>
                    <a:pt x="14" y="65"/>
                    <a:pt x="14" y="65"/>
                  </a:cubicBezTo>
                  <a:cubicBezTo>
                    <a:pt x="23" y="63"/>
                    <a:pt x="23" y="63"/>
                    <a:pt x="23" y="63"/>
                  </a:cubicBezTo>
                  <a:cubicBezTo>
                    <a:pt x="40" y="61"/>
                    <a:pt x="40" y="61"/>
                    <a:pt x="40" y="61"/>
                  </a:cubicBezTo>
                  <a:cubicBezTo>
                    <a:pt x="56" y="58"/>
                    <a:pt x="87" y="50"/>
                    <a:pt x="103" y="59"/>
                  </a:cubicBezTo>
                  <a:cubicBezTo>
                    <a:pt x="110" y="65"/>
                    <a:pt x="110" y="65"/>
                    <a:pt x="110" y="65"/>
                  </a:cubicBez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60" name="Freeform 2150"/>
            <p:cNvSpPr>
              <a:spLocks/>
            </p:cNvSpPr>
            <p:nvPr/>
          </p:nvSpPr>
          <p:spPr bwMode="auto">
            <a:xfrm>
              <a:off x="1571" y="2804"/>
              <a:ext cx="209" cy="28"/>
            </a:xfrm>
            <a:custGeom>
              <a:avLst/>
              <a:gdLst>
                <a:gd name="T0" fmla="*/ 209 w 209"/>
                <a:gd name="T1" fmla="*/ 28 h 28"/>
                <a:gd name="T2" fmla="*/ 194 w 209"/>
                <a:gd name="T3" fmla="*/ 23 h 28"/>
                <a:gd name="T4" fmla="*/ 182 w 209"/>
                <a:gd name="T5" fmla="*/ 13 h 28"/>
                <a:gd name="T6" fmla="*/ 174 w 209"/>
                <a:gd name="T7" fmla="*/ 5 h 28"/>
                <a:gd name="T8" fmla="*/ 162 w 209"/>
                <a:gd name="T9" fmla="*/ 3 h 28"/>
                <a:gd name="T10" fmla="*/ 117 w 209"/>
                <a:gd name="T11" fmla="*/ 0 h 28"/>
                <a:gd name="T12" fmla="*/ 80 w 209"/>
                <a:gd name="T13" fmla="*/ 3 h 28"/>
                <a:gd name="T14" fmla="*/ 37 w 209"/>
                <a:gd name="T15" fmla="*/ 18 h 28"/>
                <a:gd name="T16" fmla="*/ 0 w 209"/>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9"/>
                <a:gd name="T28" fmla="*/ 0 h 28"/>
                <a:gd name="T29" fmla="*/ 209 w 209"/>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9" h="28">
                  <a:moveTo>
                    <a:pt x="209" y="28"/>
                  </a:moveTo>
                  <a:lnTo>
                    <a:pt x="194" y="23"/>
                  </a:lnTo>
                  <a:lnTo>
                    <a:pt x="182" y="13"/>
                  </a:lnTo>
                  <a:lnTo>
                    <a:pt x="174" y="5"/>
                  </a:lnTo>
                  <a:lnTo>
                    <a:pt x="162" y="3"/>
                  </a:lnTo>
                  <a:lnTo>
                    <a:pt x="117" y="0"/>
                  </a:lnTo>
                  <a:lnTo>
                    <a:pt x="80" y="3"/>
                  </a:lnTo>
                  <a:lnTo>
                    <a:pt x="37" y="18"/>
                  </a:lnTo>
                  <a:lnTo>
                    <a:pt x="0" y="28"/>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61" name="Freeform 2151"/>
            <p:cNvSpPr>
              <a:spLocks/>
            </p:cNvSpPr>
            <p:nvPr/>
          </p:nvSpPr>
          <p:spPr bwMode="auto">
            <a:xfrm>
              <a:off x="1412" y="2807"/>
              <a:ext cx="74" cy="30"/>
            </a:xfrm>
            <a:custGeom>
              <a:avLst/>
              <a:gdLst>
                <a:gd name="T0" fmla="*/ 74 w 74"/>
                <a:gd name="T1" fmla="*/ 30 h 30"/>
                <a:gd name="T2" fmla="*/ 59 w 74"/>
                <a:gd name="T3" fmla="*/ 27 h 30"/>
                <a:gd name="T4" fmla="*/ 45 w 74"/>
                <a:gd name="T5" fmla="*/ 20 h 30"/>
                <a:gd name="T6" fmla="*/ 32 w 74"/>
                <a:gd name="T7" fmla="*/ 12 h 30"/>
                <a:gd name="T8" fmla="*/ 15 w 74"/>
                <a:gd name="T9" fmla="*/ 5 h 30"/>
                <a:gd name="T10" fmla="*/ 0 w 74"/>
                <a:gd name="T11" fmla="*/ 0 h 30"/>
                <a:gd name="T12" fmla="*/ 0 60000 65536"/>
                <a:gd name="T13" fmla="*/ 0 60000 65536"/>
                <a:gd name="T14" fmla="*/ 0 60000 65536"/>
                <a:gd name="T15" fmla="*/ 0 60000 65536"/>
                <a:gd name="T16" fmla="*/ 0 60000 65536"/>
                <a:gd name="T17" fmla="*/ 0 60000 65536"/>
                <a:gd name="T18" fmla="*/ 0 w 74"/>
                <a:gd name="T19" fmla="*/ 0 h 30"/>
                <a:gd name="T20" fmla="*/ 74 w 74"/>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74" h="30">
                  <a:moveTo>
                    <a:pt x="74" y="30"/>
                  </a:moveTo>
                  <a:lnTo>
                    <a:pt x="59" y="27"/>
                  </a:lnTo>
                  <a:lnTo>
                    <a:pt x="45" y="20"/>
                  </a:lnTo>
                  <a:lnTo>
                    <a:pt x="32" y="12"/>
                  </a:lnTo>
                  <a:lnTo>
                    <a:pt x="15" y="5"/>
                  </a:lnTo>
                  <a:lnTo>
                    <a:pt x="0" y="0"/>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62" name="Freeform 2152"/>
            <p:cNvSpPr>
              <a:spLocks/>
            </p:cNvSpPr>
            <p:nvPr/>
          </p:nvSpPr>
          <p:spPr bwMode="auto">
            <a:xfrm>
              <a:off x="1220" y="2769"/>
              <a:ext cx="77" cy="53"/>
            </a:xfrm>
            <a:custGeom>
              <a:avLst/>
              <a:gdLst>
                <a:gd name="T0" fmla="*/ 77 w 77"/>
                <a:gd name="T1" fmla="*/ 53 h 53"/>
                <a:gd name="T2" fmla="*/ 33 w 77"/>
                <a:gd name="T3" fmla="*/ 48 h 53"/>
                <a:gd name="T4" fmla="*/ 0 w 77"/>
                <a:gd name="T5" fmla="*/ 40 h 53"/>
                <a:gd name="T6" fmla="*/ 3 w 77"/>
                <a:gd name="T7" fmla="*/ 40 h 53"/>
                <a:gd name="T8" fmla="*/ 8 w 77"/>
                <a:gd name="T9" fmla="*/ 35 h 53"/>
                <a:gd name="T10" fmla="*/ 8 w 77"/>
                <a:gd name="T11" fmla="*/ 25 h 53"/>
                <a:gd name="T12" fmla="*/ 8 w 77"/>
                <a:gd name="T13" fmla="*/ 13 h 53"/>
                <a:gd name="T14" fmla="*/ 8 w 77"/>
                <a:gd name="T15" fmla="*/ 0 h 53"/>
                <a:gd name="T16" fmla="*/ 8 w 77"/>
                <a:gd name="T17" fmla="*/ 0 h 5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7"/>
                <a:gd name="T28" fmla="*/ 0 h 53"/>
                <a:gd name="T29" fmla="*/ 77 w 77"/>
                <a:gd name="T30" fmla="*/ 53 h 5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7" h="53">
                  <a:moveTo>
                    <a:pt x="77" y="53"/>
                  </a:moveTo>
                  <a:lnTo>
                    <a:pt x="33" y="48"/>
                  </a:lnTo>
                  <a:lnTo>
                    <a:pt x="0" y="40"/>
                  </a:lnTo>
                  <a:lnTo>
                    <a:pt x="3" y="40"/>
                  </a:lnTo>
                  <a:lnTo>
                    <a:pt x="8" y="35"/>
                  </a:lnTo>
                  <a:lnTo>
                    <a:pt x="8" y="25"/>
                  </a:lnTo>
                  <a:lnTo>
                    <a:pt x="8" y="13"/>
                  </a:lnTo>
                  <a:lnTo>
                    <a:pt x="8" y="0"/>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63" name="Freeform 2153"/>
            <p:cNvSpPr>
              <a:spLocks/>
            </p:cNvSpPr>
            <p:nvPr/>
          </p:nvSpPr>
          <p:spPr bwMode="auto">
            <a:xfrm>
              <a:off x="1297" y="2807"/>
              <a:ext cx="115" cy="15"/>
            </a:xfrm>
            <a:custGeom>
              <a:avLst/>
              <a:gdLst>
                <a:gd name="T0" fmla="*/ 115 w 115"/>
                <a:gd name="T1" fmla="*/ 0 h 15"/>
                <a:gd name="T2" fmla="*/ 82 w 115"/>
                <a:gd name="T3" fmla="*/ 2 h 15"/>
                <a:gd name="T4" fmla="*/ 50 w 115"/>
                <a:gd name="T5" fmla="*/ 7 h 15"/>
                <a:gd name="T6" fmla="*/ 25 w 115"/>
                <a:gd name="T7" fmla="*/ 12 h 15"/>
                <a:gd name="T8" fmla="*/ 0 w 115"/>
                <a:gd name="T9" fmla="*/ 15 h 15"/>
                <a:gd name="T10" fmla="*/ 0 60000 65536"/>
                <a:gd name="T11" fmla="*/ 0 60000 65536"/>
                <a:gd name="T12" fmla="*/ 0 60000 65536"/>
                <a:gd name="T13" fmla="*/ 0 60000 65536"/>
                <a:gd name="T14" fmla="*/ 0 60000 65536"/>
                <a:gd name="T15" fmla="*/ 0 w 115"/>
                <a:gd name="T16" fmla="*/ 0 h 15"/>
                <a:gd name="T17" fmla="*/ 115 w 115"/>
                <a:gd name="T18" fmla="*/ 15 h 15"/>
              </a:gdLst>
              <a:ahLst/>
              <a:cxnLst>
                <a:cxn ang="T10">
                  <a:pos x="T0" y="T1"/>
                </a:cxn>
                <a:cxn ang="T11">
                  <a:pos x="T2" y="T3"/>
                </a:cxn>
                <a:cxn ang="T12">
                  <a:pos x="T4" y="T5"/>
                </a:cxn>
                <a:cxn ang="T13">
                  <a:pos x="T6" y="T7"/>
                </a:cxn>
                <a:cxn ang="T14">
                  <a:pos x="T8" y="T9"/>
                </a:cxn>
              </a:cxnLst>
              <a:rect l="T15" t="T16" r="T17" b="T18"/>
              <a:pathLst>
                <a:path w="115" h="15">
                  <a:moveTo>
                    <a:pt x="115" y="0"/>
                  </a:moveTo>
                  <a:lnTo>
                    <a:pt x="82" y="2"/>
                  </a:lnTo>
                  <a:lnTo>
                    <a:pt x="50" y="7"/>
                  </a:lnTo>
                  <a:lnTo>
                    <a:pt x="25" y="12"/>
                  </a:lnTo>
                  <a:lnTo>
                    <a:pt x="0" y="15"/>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64" name="Freeform 2159"/>
            <p:cNvSpPr>
              <a:spLocks/>
            </p:cNvSpPr>
            <p:nvPr/>
          </p:nvSpPr>
          <p:spPr bwMode="auto">
            <a:xfrm>
              <a:off x="531" y="2667"/>
              <a:ext cx="453" cy="480"/>
            </a:xfrm>
            <a:custGeom>
              <a:avLst/>
              <a:gdLst>
                <a:gd name="T0" fmla="*/ 453 w 453"/>
                <a:gd name="T1" fmla="*/ 0 h 480"/>
                <a:gd name="T2" fmla="*/ 373 w 453"/>
                <a:gd name="T3" fmla="*/ 83 h 480"/>
                <a:gd name="T4" fmla="*/ 0 w 453"/>
                <a:gd name="T5" fmla="*/ 480 h 480"/>
                <a:gd name="T6" fmla="*/ 0 60000 65536"/>
                <a:gd name="T7" fmla="*/ 0 60000 65536"/>
                <a:gd name="T8" fmla="*/ 0 60000 65536"/>
                <a:gd name="T9" fmla="*/ 0 w 453"/>
                <a:gd name="T10" fmla="*/ 0 h 480"/>
                <a:gd name="T11" fmla="*/ 453 w 453"/>
                <a:gd name="T12" fmla="*/ 480 h 480"/>
              </a:gdLst>
              <a:ahLst/>
              <a:cxnLst>
                <a:cxn ang="T6">
                  <a:pos x="T0" y="T1"/>
                </a:cxn>
                <a:cxn ang="T7">
                  <a:pos x="T2" y="T3"/>
                </a:cxn>
                <a:cxn ang="T8">
                  <a:pos x="T4" y="T5"/>
                </a:cxn>
              </a:cxnLst>
              <a:rect l="T9" t="T10" r="T11" b="T12"/>
              <a:pathLst>
                <a:path w="453" h="480">
                  <a:moveTo>
                    <a:pt x="453" y="0"/>
                  </a:moveTo>
                  <a:lnTo>
                    <a:pt x="373" y="83"/>
                  </a:lnTo>
                  <a:lnTo>
                    <a:pt x="0" y="48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65" name="Freeform 2160"/>
            <p:cNvSpPr>
              <a:spLocks/>
            </p:cNvSpPr>
            <p:nvPr/>
          </p:nvSpPr>
          <p:spPr bwMode="auto">
            <a:xfrm>
              <a:off x="1377" y="2332"/>
              <a:ext cx="57" cy="62"/>
            </a:xfrm>
            <a:custGeom>
              <a:avLst/>
              <a:gdLst>
                <a:gd name="T0" fmla="*/ 5 w 57"/>
                <a:gd name="T1" fmla="*/ 52 h 62"/>
                <a:gd name="T2" fmla="*/ 37 w 57"/>
                <a:gd name="T3" fmla="*/ 0 h 62"/>
                <a:gd name="T4" fmla="*/ 50 w 57"/>
                <a:gd name="T5" fmla="*/ 7 h 62"/>
                <a:gd name="T6" fmla="*/ 57 w 57"/>
                <a:gd name="T7" fmla="*/ 15 h 62"/>
                <a:gd name="T8" fmla="*/ 0 w 57"/>
                <a:gd name="T9" fmla="*/ 62 h 62"/>
                <a:gd name="T10" fmla="*/ 5 w 57"/>
                <a:gd name="T11" fmla="*/ 52 h 62"/>
                <a:gd name="T12" fmla="*/ 0 60000 65536"/>
                <a:gd name="T13" fmla="*/ 0 60000 65536"/>
                <a:gd name="T14" fmla="*/ 0 60000 65536"/>
                <a:gd name="T15" fmla="*/ 0 60000 65536"/>
                <a:gd name="T16" fmla="*/ 0 60000 65536"/>
                <a:gd name="T17" fmla="*/ 0 60000 65536"/>
                <a:gd name="T18" fmla="*/ 0 w 57"/>
                <a:gd name="T19" fmla="*/ 0 h 62"/>
                <a:gd name="T20" fmla="*/ 57 w 57"/>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57" h="62">
                  <a:moveTo>
                    <a:pt x="5" y="52"/>
                  </a:moveTo>
                  <a:lnTo>
                    <a:pt x="37" y="0"/>
                  </a:lnTo>
                  <a:lnTo>
                    <a:pt x="50" y="7"/>
                  </a:lnTo>
                  <a:lnTo>
                    <a:pt x="57" y="15"/>
                  </a:lnTo>
                  <a:lnTo>
                    <a:pt x="0" y="62"/>
                  </a:lnTo>
                  <a:lnTo>
                    <a:pt x="5" y="52"/>
                  </a:lnTo>
                  <a:close/>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766" name="Line 2624"/>
            <p:cNvSpPr>
              <a:spLocks noChangeShapeType="1"/>
            </p:cNvSpPr>
            <p:nvPr/>
          </p:nvSpPr>
          <p:spPr bwMode="auto">
            <a:xfrm flipH="1">
              <a:off x="1994" y="2242"/>
              <a:ext cx="348" cy="488"/>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767" name="Freeform 2625"/>
            <p:cNvSpPr>
              <a:spLocks/>
            </p:cNvSpPr>
            <p:nvPr/>
          </p:nvSpPr>
          <p:spPr bwMode="auto">
            <a:xfrm>
              <a:off x="1944" y="2697"/>
              <a:ext cx="85" cy="105"/>
            </a:xfrm>
            <a:custGeom>
              <a:avLst/>
              <a:gdLst>
                <a:gd name="T0" fmla="*/ 37 w 85"/>
                <a:gd name="T1" fmla="*/ 0 h 105"/>
                <a:gd name="T2" fmla="*/ 0 w 85"/>
                <a:gd name="T3" fmla="*/ 105 h 105"/>
                <a:gd name="T4" fmla="*/ 85 w 85"/>
                <a:gd name="T5" fmla="*/ 35 h 105"/>
                <a:gd name="T6" fmla="*/ 37 w 85"/>
                <a:gd name="T7" fmla="*/ 0 h 105"/>
                <a:gd name="T8" fmla="*/ 0 60000 65536"/>
                <a:gd name="T9" fmla="*/ 0 60000 65536"/>
                <a:gd name="T10" fmla="*/ 0 60000 65536"/>
                <a:gd name="T11" fmla="*/ 0 60000 65536"/>
                <a:gd name="T12" fmla="*/ 0 w 85"/>
                <a:gd name="T13" fmla="*/ 0 h 105"/>
                <a:gd name="T14" fmla="*/ 85 w 85"/>
                <a:gd name="T15" fmla="*/ 105 h 105"/>
              </a:gdLst>
              <a:ahLst/>
              <a:cxnLst>
                <a:cxn ang="T8">
                  <a:pos x="T0" y="T1"/>
                </a:cxn>
                <a:cxn ang="T9">
                  <a:pos x="T2" y="T3"/>
                </a:cxn>
                <a:cxn ang="T10">
                  <a:pos x="T4" y="T5"/>
                </a:cxn>
                <a:cxn ang="T11">
                  <a:pos x="T6" y="T7"/>
                </a:cxn>
              </a:cxnLst>
              <a:rect l="T12" t="T13" r="T14" b="T15"/>
              <a:pathLst>
                <a:path w="85" h="105">
                  <a:moveTo>
                    <a:pt x="37" y="0"/>
                  </a:moveTo>
                  <a:lnTo>
                    <a:pt x="0" y="105"/>
                  </a:lnTo>
                  <a:lnTo>
                    <a:pt x="85" y="35"/>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grpSp>
      <p:grpSp>
        <p:nvGrpSpPr>
          <p:cNvPr id="17413" name="Group 2763"/>
          <p:cNvGrpSpPr>
            <a:grpSpLocks/>
          </p:cNvGrpSpPr>
          <p:nvPr/>
        </p:nvGrpSpPr>
        <p:grpSpPr bwMode="auto">
          <a:xfrm>
            <a:off x="2030413" y="463550"/>
            <a:ext cx="4446587" cy="2095500"/>
            <a:chOff x="1279" y="398"/>
            <a:chExt cx="2577" cy="1214"/>
          </a:xfrm>
        </p:grpSpPr>
        <p:sp>
          <p:nvSpPr>
            <p:cNvPr id="17539" name="Freeform 1385"/>
            <p:cNvSpPr>
              <a:spLocks/>
            </p:cNvSpPr>
            <p:nvPr/>
          </p:nvSpPr>
          <p:spPr bwMode="auto">
            <a:xfrm>
              <a:off x="3363" y="398"/>
              <a:ext cx="492" cy="1009"/>
            </a:xfrm>
            <a:custGeom>
              <a:avLst/>
              <a:gdLst>
                <a:gd name="T0" fmla="*/ 492 w 492"/>
                <a:gd name="T1" fmla="*/ 0 h 1009"/>
                <a:gd name="T2" fmla="*/ 492 w 492"/>
                <a:gd name="T3" fmla="*/ 159 h 1009"/>
                <a:gd name="T4" fmla="*/ 0 w 492"/>
                <a:gd name="T5" fmla="*/ 1009 h 1009"/>
                <a:gd name="T6" fmla="*/ 0 w 492"/>
                <a:gd name="T7" fmla="*/ 1009 h 1009"/>
                <a:gd name="T8" fmla="*/ 0 w 492"/>
                <a:gd name="T9" fmla="*/ 850 h 1009"/>
                <a:gd name="T10" fmla="*/ 492 w 492"/>
                <a:gd name="T11" fmla="*/ 0 h 1009"/>
                <a:gd name="T12" fmla="*/ 0 60000 65536"/>
                <a:gd name="T13" fmla="*/ 0 60000 65536"/>
                <a:gd name="T14" fmla="*/ 0 60000 65536"/>
                <a:gd name="T15" fmla="*/ 0 60000 65536"/>
                <a:gd name="T16" fmla="*/ 0 60000 65536"/>
                <a:gd name="T17" fmla="*/ 0 60000 65536"/>
                <a:gd name="T18" fmla="*/ 0 w 492"/>
                <a:gd name="T19" fmla="*/ 0 h 1009"/>
                <a:gd name="T20" fmla="*/ 492 w 492"/>
                <a:gd name="T21" fmla="*/ 1009 h 1009"/>
              </a:gdLst>
              <a:ahLst/>
              <a:cxnLst>
                <a:cxn ang="T12">
                  <a:pos x="T0" y="T1"/>
                </a:cxn>
                <a:cxn ang="T13">
                  <a:pos x="T2" y="T3"/>
                </a:cxn>
                <a:cxn ang="T14">
                  <a:pos x="T4" y="T5"/>
                </a:cxn>
                <a:cxn ang="T15">
                  <a:pos x="T6" y="T7"/>
                </a:cxn>
                <a:cxn ang="T16">
                  <a:pos x="T8" y="T9"/>
                </a:cxn>
                <a:cxn ang="T17">
                  <a:pos x="T10" y="T11"/>
                </a:cxn>
              </a:cxnLst>
              <a:rect l="T18" t="T19" r="T20" b="T21"/>
              <a:pathLst>
                <a:path w="492" h="1009">
                  <a:moveTo>
                    <a:pt x="492" y="0"/>
                  </a:moveTo>
                  <a:lnTo>
                    <a:pt x="492" y="159"/>
                  </a:lnTo>
                  <a:lnTo>
                    <a:pt x="0" y="1009"/>
                  </a:lnTo>
                  <a:lnTo>
                    <a:pt x="0" y="850"/>
                  </a:lnTo>
                  <a:lnTo>
                    <a:pt x="492"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40" name="Freeform 1386"/>
            <p:cNvSpPr>
              <a:spLocks noEditPoints="1"/>
            </p:cNvSpPr>
            <p:nvPr/>
          </p:nvSpPr>
          <p:spPr bwMode="auto">
            <a:xfrm>
              <a:off x="2112" y="398"/>
              <a:ext cx="1743" cy="850"/>
            </a:xfrm>
            <a:custGeom>
              <a:avLst/>
              <a:gdLst>
                <a:gd name="T0" fmla="*/ 1251 w 1743"/>
                <a:gd name="T1" fmla="*/ 850 h 850"/>
                <a:gd name="T2" fmla="*/ 492 w 1743"/>
                <a:gd name="T3" fmla="*/ 0 h 850"/>
                <a:gd name="T4" fmla="*/ 1427 w 1743"/>
                <a:gd name="T5" fmla="*/ 246 h 850"/>
                <a:gd name="T6" fmla="*/ 1333 w 1743"/>
                <a:gd name="T7" fmla="*/ 181 h 850"/>
                <a:gd name="T8" fmla="*/ 1238 w 1743"/>
                <a:gd name="T9" fmla="*/ 112 h 850"/>
                <a:gd name="T10" fmla="*/ 631 w 1743"/>
                <a:gd name="T11" fmla="*/ 32 h 850"/>
                <a:gd name="T12" fmla="*/ 587 w 1743"/>
                <a:gd name="T13" fmla="*/ 522 h 850"/>
                <a:gd name="T14" fmla="*/ 574 w 1743"/>
                <a:gd name="T15" fmla="*/ 522 h 850"/>
                <a:gd name="T16" fmla="*/ 559 w 1743"/>
                <a:gd name="T17" fmla="*/ 524 h 850"/>
                <a:gd name="T18" fmla="*/ 542 w 1743"/>
                <a:gd name="T19" fmla="*/ 524 h 850"/>
                <a:gd name="T20" fmla="*/ 532 w 1743"/>
                <a:gd name="T21" fmla="*/ 522 h 850"/>
                <a:gd name="T22" fmla="*/ 529 w 1743"/>
                <a:gd name="T23" fmla="*/ 522 h 850"/>
                <a:gd name="T24" fmla="*/ 515 w 1743"/>
                <a:gd name="T25" fmla="*/ 522 h 850"/>
                <a:gd name="T26" fmla="*/ 487 w 1743"/>
                <a:gd name="T27" fmla="*/ 522 h 850"/>
                <a:gd name="T28" fmla="*/ 460 w 1743"/>
                <a:gd name="T29" fmla="*/ 524 h 850"/>
                <a:gd name="T30" fmla="*/ 445 w 1743"/>
                <a:gd name="T31" fmla="*/ 522 h 850"/>
                <a:gd name="T32" fmla="*/ 437 w 1743"/>
                <a:gd name="T33" fmla="*/ 524 h 850"/>
                <a:gd name="T34" fmla="*/ 435 w 1743"/>
                <a:gd name="T35" fmla="*/ 537 h 850"/>
                <a:gd name="T36" fmla="*/ 415 w 1743"/>
                <a:gd name="T37" fmla="*/ 549 h 850"/>
                <a:gd name="T38" fmla="*/ 388 w 1743"/>
                <a:gd name="T39" fmla="*/ 549 h 850"/>
                <a:gd name="T40" fmla="*/ 355 w 1743"/>
                <a:gd name="T41" fmla="*/ 547 h 850"/>
                <a:gd name="T42" fmla="*/ 321 w 1743"/>
                <a:gd name="T43" fmla="*/ 547 h 850"/>
                <a:gd name="T44" fmla="*/ 308 w 1743"/>
                <a:gd name="T45" fmla="*/ 557 h 850"/>
                <a:gd name="T46" fmla="*/ 306 w 1743"/>
                <a:gd name="T47" fmla="*/ 569 h 850"/>
                <a:gd name="T48" fmla="*/ 303 w 1743"/>
                <a:gd name="T49" fmla="*/ 597 h 850"/>
                <a:gd name="T50" fmla="*/ 311 w 1743"/>
                <a:gd name="T51" fmla="*/ 619 h 850"/>
                <a:gd name="T52" fmla="*/ 318 w 1743"/>
                <a:gd name="T53" fmla="*/ 626 h 850"/>
                <a:gd name="T54" fmla="*/ 328 w 1743"/>
                <a:gd name="T55" fmla="*/ 626 h 850"/>
                <a:gd name="T56" fmla="*/ 350 w 1743"/>
                <a:gd name="T57" fmla="*/ 624 h 850"/>
                <a:gd name="T58" fmla="*/ 390 w 1743"/>
                <a:gd name="T59" fmla="*/ 629 h 850"/>
                <a:gd name="T60" fmla="*/ 430 w 1743"/>
                <a:gd name="T61" fmla="*/ 626 h 850"/>
                <a:gd name="T62" fmla="*/ 430 w 1743"/>
                <a:gd name="T63" fmla="*/ 626 h 850"/>
                <a:gd name="T64" fmla="*/ 437 w 1743"/>
                <a:gd name="T65" fmla="*/ 641 h 850"/>
                <a:gd name="T66" fmla="*/ 440 w 1743"/>
                <a:gd name="T67" fmla="*/ 651 h 850"/>
                <a:gd name="T68" fmla="*/ 445 w 1743"/>
                <a:gd name="T69" fmla="*/ 654 h 850"/>
                <a:gd name="T70" fmla="*/ 470 w 1743"/>
                <a:gd name="T71" fmla="*/ 651 h 850"/>
                <a:gd name="T72" fmla="*/ 512 w 1743"/>
                <a:gd name="T73" fmla="*/ 654 h 850"/>
                <a:gd name="T74" fmla="*/ 532 w 1743"/>
                <a:gd name="T75" fmla="*/ 654 h 850"/>
                <a:gd name="T76" fmla="*/ 547 w 1743"/>
                <a:gd name="T77" fmla="*/ 649 h 850"/>
                <a:gd name="T78" fmla="*/ 564 w 1743"/>
                <a:gd name="T79" fmla="*/ 651 h 850"/>
                <a:gd name="T80" fmla="*/ 587 w 1743"/>
                <a:gd name="T81" fmla="*/ 656 h 850"/>
                <a:gd name="T82" fmla="*/ 612 w 1743"/>
                <a:gd name="T83" fmla="*/ 656 h 850"/>
                <a:gd name="T84" fmla="*/ 624 w 1743"/>
                <a:gd name="T85" fmla="*/ 676 h 850"/>
                <a:gd name="T86" fmla="*/ 626 w 1743"/>
                <a:gd name="T87" fmla="*/ 726 h 850"/>
                <a:gd name="T88" fmla="*/ 694 w 1743"/>
                <a:gd name="T89" fmla="*/ 748 h 850"/>
                <a:gd name="T90" fmla="*/ 860 w 1743"/>
                <a:gd name="T91" fmla="*/ 743 h 850"/>
                <a:gd name="T92" fmla="*/ 995 w 1743"/>
                <a:gd name="T93" fmla="*/ 751 h 850"/>
                <a:gd name="T94" fmla="*/ 1047 w 1743"/>
                <a:gd name="T95" fmla="*/ 753 h 850"/>
                <a:gd name="T96" fmla="*/ 1054 w 1743"/>
                <a:gd name="T97" fmla="*/ 728 h 850"/>
                <a:gd name="T98" fmla="*/ 1077 w 1743"/>
                <a:gd name="T99" fmla="*/ 696 h 850"/>
                <a:gd name="T100" fmla="*/ 1102 w 1743"/>
                <a:gd name="T101" fmla="*/ 671 h 850"/>
                <a:gd name="T102" fmla="*/ 1114 w 1743"/>
                <a:gd name="T103" fmla="*/ 651 h 850"/>
                <a:gd name="T104" fmla="*/ 1427 w 1743"/>
                <a:gd name="T105" fmla="*/ 246 h 8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43"/>
                <a:gd name="T160" fmla="*/ 0 h 850"/>
                <a:gd name="T161" fmla="*/ 1743 w 1743"/>
                <a:gd name="T162" fmla="*/ 850 h 8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43" h="850">
                  <a:moveTo>
                    <a:pt x="1743" y="0"/>
                  </a:moveTo>
                  <a:lnTo>
                    <a:pt x="1251" y="850"/>
                  </a:lnTo>
                  <a:lnTo>
                    <a:pt x="0" y="850"/>
                  </a:lnTo>
                  <a:lnTo>
                    <a:pt x="492" y="0"/>
                  </a:lnTo>
                  <a:lnTo>
                    <a:pt x="1743" y="0"/>
                  </a:lnTo>
                  <a:close/>
                  <a:moveTo>
                    <a:pt x="1427" y="246"/>
                  </a:moveTo>
                  <a:lnTo>
                    <a:pt x="1427" y="181"/>
                  </a:lnTo>
                  <a:lnTo>
                    <a:pt x="1333" y="181"/>
                  </a:lnTo>
                  <a:lnTo>
                    <a:pt x="1238" y="112"/>
                  </a:lnTo>
                  <a:lnTo>
                    <a:pt x="1238" y="32"/>
                  </a:lnTo>
                  <a:lnTo>
                    <a:pt x="631" y="32"/>
                  </a:lnTo>
                  <a:lnTo>
                    <a:pt x="587" y="112"/>
                  </a:lnTo>
                  <a:lnTo>
                    <a:pt x="587" y="522"/>
                  </a:lnTo>
                  <a:lnTo>
                    <a:pt x="579" y="522"/>
                  </a:lnTo>
                  <a:lnTo>
                    <a:pt x="574" y="522"/>
                  </a:lnTo>
                  <a:lnTo>
                    <a:pt x="572" y="522"/>
                  </a:lnTo>
                  <a:lnTo>
                    <a:pt x="559" y="524"/>
                  </a:lnTo>
                  <a:lnTo>
                    <a:pt x="552" y="524"/>
                  </a:lnTo>
                  <a:lnTo>
                    <a:pt x="542" y="524"/>
                  </a:lnTo>
                  <a:lnTo>
                    <a:pt x="537" y="522"/>
                  </a:lnTo>
                  <a:lnTo>
                    <a:pt x="532" y="522"/>
                  </a:lnTo>
                  <a:lnTo>
                    <a:pt x="529" y="522"/>
                  </a:lnTo>
                  <a:lnTo>
                    <a:pt x="527" y="522"/>
                  </a:lnTo>
                  <a:lnTo>
                    <a:pt x="515" y="522"/>
                  </a:lnTo>
                  <a:lnTo>
                    <a:pt x="502" y="519"/>
                  </a:lnTo>
                  <a:lnTo>
                    <a:pt x="487" y="522"/>
                  </a:lnTo>
                  <a:lnTo>
                    <a:pt x="475" y="524"/>
                  </a:lnTo>
                  <a:lnTo>
                    <a:pt x="460" y="524"/>
                  </a:lnTo>
                  <a:lnTo>
                    <a:pt x="445" y="522"/>
                  </a:lnTo>
                  <a:lnTo>
                    <a:pt x="440" y="522"/>
                  </a:lnTo>
                  <a:lnTo>
                    <a:pt x="437" y="524"/>
                  </a:lnTo>
                  <a:lnTo>
                    <a:pt x="435" y="532"/>
                  </a:lnTo>
                  <a:lnTo>
                    <a:pt x="435" y="537"/>
                  </a:lnTo>
                  <a:lnTo>
                    <a:pt x="435" y="547"/>
                  </a:lnTo>
                  <a:lnTo>
                    <a:pt x="415" y="549"/>
                  </a:lnTo>
                  <a:lnTo>
                    <a:pt x="400" y="552"/>
                  </a:lnTo>
                  <a:lnTo>
                    <a:pt x="388" y="549"/>
                  </a:lnTo>
                  <a:lnTo>
                    <a:pt x="375" y="549"/>
                  </a:lnTo>
                  <a:lnTo>
                    <a:pt x="355" y="547"/>
                  </a:lnTo>
                  <a:lnTo>
                    <a:pt x="335" y="544"/>
                  </a:lnTo>
                  <a:lnTo>
                    <a:pt x="321" y="547"/>
                  </a:lnTo>
                  <a:lnTo>
                    <a:pt x="313" y="552"/>
                  </a:lnTo>
                  <a:lnTo>
                    <a:pt x="308" y="557"/>
                  </a:lnTo>
                  <a:lnTo>
                    <a:pt x="306" y="564"/>
                  </a:lnTo>
                  <a:lnTo>
                    <a:pt x="306" y="569"/>
                  </a:lnTo>
                  <a:lnTo>
                    <a:pt x="303" y="582"/>
                  </a:lnTo>
                  <a:lnTo>
                    <a:pt x="303" y="597"/>
                  </a:lnTo>
                  <a:lnTo>
                    <a:pt x="306" y="609"/>
                  </a:lnTo>
                  <a:lnTo>
                    <a:pt x="311" y="619"/>
                  </a:lnTo>
                  <a:lnTo>
                    <a:pt x="316" y="624"/>
                  </a:lnTo>
                  <a:lnTo>
                    <a:pt x="318" y="626"/>
                  </a:lnTo>
                  <a:lnTo>
                    <a:pt x="321" y="626"/>
                  </a:lnTo>
                  <a:lnTo>
                    <a:pt x="328" y="626"/>
                  </a:lnTo>
                  <a:lnTo>
                    <a:pt x="338" y="626"/>
                  </a:lnTo>
                  <a:lnTo>
                    <a:pt x="350" y="624"/>
                  </a:lnTo>
                  <a:lnTo>
                    <a:pt x="373" y="626"/>
                  </a:lnTo>
                  <a:lnTo>
                    <a:pt x="390" y="629"/>
                  </a:lnTo>
                  <a:lnTo>
                    <a:pt x="413" y="626"/>
                  </a:lnTo>
                  <a:lnTo>
                    <a:pt x="430" y="626"/>
                  </a:lnTo>
                  <a:lnTo>
                    <a:pt x="437" y="636"/>
                  </a:lnTo>
                  <a:lnTo>
                    <a:pt x="437" y="641"/>
                  </a:lnTo>
                  <a:lnTo>
                    <a:pt x="437" y="646"/>
                  </a:lnTo>
                  <a:lnTo>
                    <a:pt x="440" y="651"/>
                  </a:lnTo>
                  <a:lnTo>
                    <a:pt x="442" y="654"/>
                  </a:lnTo>
                  <a:lnTo>
                    <a:pt x="445" y="654"/>
                  </a:lnTo>
                  <a:lnTo>
                    <a:pt x="457" y="651"/>
                  </a:lnTo>
                  <a:lnTo>
                    <a:pt x="470" y="651"/>
                  </a:lnTo>
                  <a:lnTo>
                    <a:pt x="500" y="654"/>
                  </a:lnTo>
                  <a:lnTo>
                    <a:pt x="512" y="654"/>
                  </a:lnTo>
                  <a:lnTo>
                    <a:pt x="527" y="654"/>
                  </a:lnTo>
                  <a:lnTo>
                    <a:pt x="532" y="654"/>
                  </a:lnTo>
                  <a:lnTo>
                    <a:pt x="539" y="651"/>
                  </a:lnTo>
                  <a:lnTo>
                    <a:pt x="547" y="649"/>
                  </a:lnTo>
                  <a:lnTo>
                    <a:pt x="557" y="649"/>
                  </a:lnTo>
                  <a:lnTo>
                    <a:pt x="564" y="651"/>
                  </a:lnTo>
                  <a:lnTo>
                    <a:pt x="577" y="654"/>
                  </a:lnTo>
                  <a:lnTo>
                    <a:pt x="587" y="656"/>
                  </a:lnTo>
                  <a:lnTo>
                    <a:pt x="602" y="656"/>
                  </a:lnTo>
                  <a:lnTo>
                    <a:pt x="612" y="656"/>
                  </a:lnTo>
                  <a:lnTo>
                    <a:pt x="621" y="654"/>
                  </a:lnTo>
                  <a:lnTo>
                    <a:pt x="624" y="676"/>
                  </a:lnTo>
                  <a:lnTo>
                    <a:pt x="626" y="703"/>
                  </a:lnTo>
                  <a:lnTo>
                    <a:pt x="626" y="726"/>
                  </a:lnTo>
                  <a:lnTo>
                    <a:pt x="621" y="756"/>
                  </a:lnTo>
                  <a:lnTo>
                    <a:pt x="694" y="748"/>
                  </a:lnTo>
                  <a:lnTo>
                    <a:pt x="786" y="743"/>
                  </a:lnTo>
                  <a:lnTo>
                    <a:pt x="860" y="743"/>
                  </a:lnTo>
                  <a:lnTo>
                    <a:pt x="955" y="748"/>
                  </a:lnTo>
                  <a:lnTo>
                    <a:pt x="995" y="751"/>
                  </a:lnTo>
                  <a:lnTo>
                    <a:pt x="1047" y="756"/>
                  </a:lnTo>
                  <a:lnTo>
                    <a:pt x="1047" y="753"/>
                  </a:lnTo>
                  <a:lnTo>
                    <a:pt x="1054" y="728"/>
                  </a:lnTo>
                  <a:lnTo>
                    <a:pt x="1064" y="713"/>
                  </a:lnTo>
                  <a:lnTo>
                    <a:pt x="1077" y="696"/>
                  </a:lnTo>
                  <a:lnTo>
                    <a:pt x="1092" y="684"/>
                  </a:lnTo>
                  <a:lnTo>
                    <a:pt x="1102" y="671"/>
                  </a:lnTo>
                  <a:lnTo>
                    <a:pt x="1111" y="659"/>
                  </a:lnTo>
                  <a:lnTo>
                    <a:pt x="1114" y="651"/>
                  </a:lnTo>
                  <a:lnTo>
                    <a:pt x="1194" y="651"/>
                  </a:lnTo>
                  <a:lnTo>
                    <a:pt x="1427" y="246"/>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41" name="Freeform 1387"/>
            <p:cNvSpPr>
              <a:spLocks/>
            </p:cNvSpPr>
            <p:nvPr/>
          </p:nvSpPr>
          <p:spPr bwMode="auto">
            <a:xfrm>
              <a:off x="3306" y="430"/>
              <a:ext cx="233" cy="619"/>
            </a:xfrm>
            <a:custGeom>
              <a:avLst/>
              <a:gdLst>
                <a:gd name="T0" fmla="*/ 233 w 233"/>
                <a:gd name="T1" fmla="*/ 149 h 619"/>
                <a:gd name="T2" fmla="*/ 233 w 233"/>
                <a:gd name="T3" fmla="*/ 214 h 619"/>
                <a:gd name="T4" fmla="*/ 0 w 233"/>
                <a:gd name="T5" fmla="*/ 619 h 619"/>
                <a:gd name="T6" fmla="*/ 0 w 233"/>
                <a:gd name="T7" fmla="*/ 80 h 619"/>
                <a:gd name="T8" fmla="*/ 44 w 233"/>
                <a:gd name="T9" fmla="*/ 0 h 619"/>
                <a:gd name="T10" fmla="*/ 44 w 233"/>
                <a:gd name="T11" fmla="*/ 80 h 619"/>
                <a:gd name="T12" fmla="*/ 44 w 233"/>
                <a:gd name="T13" fmla="*/ 152 h 619"/>
                <a:gd name="T14" fmla="*/ 44 w 233"/>
                <a:gd name="T15" fmla="*/ 172 h 619"/>
                <a:gd name="T16" fmla="*/ 44 w 233"/>
                <a:gd name="T17" fmla="*/ 226 h 619"/>
                <a:gd name="T18" fmla="*/ 44 w 233"/>
                <a:gd name="T19" fmla="*/ 271 h 619"/>
                <a:gd name="T20" fmla="*/ 44 w 233"/>
                <a:gd name="T21" fmla="*/ 477 h 619"/>
                <a:gd name="T22" fmla="*/ 233 w 233"/>
                <a:gd name="T23" fmla="*/ 149 h 6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3"/>
                <a:gd name="T37" fmla="*/ 0 h 619"/>
                <a:gd name="T38" fmla="*/ 233 w 233"/>
                <a:gd name="T39" fmla="*/ 619 h 6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3" h="619">
                  <a:moveTo>
                    <a:pt x="233" y="149"/>
                  </a:moveTo>
                  <a:lnTo>
                    <a:pt x="233" y="214"/>
                  </a:lnTo>
                  <a:lnTo>
                    <a:pt x="0" y="619"/>
                  </a:lnTo>
                  <a:lnTo>
                    <a:pt x="0" y="80"/>
                  </a:lnTo>
                  <a:lnTo>
                    <a:pt x="44" y="0"/>
                  </a:lnTo>
                  <a:lnTo>
                    <a:pt x="44" y="80"/>
                  </a:lnTo>
                  <a:lnTo>
                    <a:pt x="44" y="152"/>
                  </a:lnTo>
                  <a:lnTo>
                    <a:pt x="44" y="172"/>
                  </a:lnTo>
                  <a:lnTo>
                    <a:pt x="44" y="226"/>
                  </a:lnTo>
                  <a:lnTo>
                    <a:pt x="44" y="271"/>
                  </a:lnTo>
                  <a:lnTo>
                    <a:pt x="44" y="477"/>
                  </a:lnTo>
                  <a:lnTo>
                    <a:pt x="233" y="149"/>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42" name="Freeform 1388"/>
            <p:cNvSpPr>
              <a:spLocks/>
            </p:cNvSpPr>
            <p:nvPr/>
          </p:nvSpPr>
          <p:spPr bwMode="auto">
            <a:xfrm>
              <a:off x="3350" y="510"/>
              <a:ext cx="189" cy="397"/>
            </a:xfrm>
            <a:custGeom>
              <a:avLst/>
              <a:gdLst>
                <a:gd name="T0" fmla="*/ 95 w 189"/>
                <a:gd name="T1" fmla="*/ 69 h 397"/>
                <a:gd name="T2" fmla="*/ 95 w 189"/>
                <a:gd name="T3" fmla="*/ 69 h 397"/>
                <a:gd name="T4" fmla="*/ 189 w 189"/>
                <a:gd name="T5" fmla="*/ 69 h 397"/>
                <a:gd name="T6" fmla="*/ 0 w 189"/>
                <a:gd name="T7" fmla="*/ 397 h 397"/>
                <a:gd name="T8" fmla="*/ 0 w 189"/>
                <a:gd name="T9" fmla="*/ 191 h 397"/>
                <a:gd name="T10" fmla="*/ 48 w 189"/>
                <a:gd name="T11" fmla="*/ 129 h 397"/>
                <a:gd name="T12" fmla="*/ 48 w 189"/>
                <a:gd name="T13" fmla="*/ 126 h 397"/>
                <a:gd name="T14" fmla="*/ 50 w 189"/>
                <a:gd name="T15" fmla="*/ 124 h 397"/>
                <a:gd name="T16" fmla="*/ 53 w 189"/>
                <a:gd name="T17" fmla="*/ 119 h 397"/>
                <a:gd name="T18" fmla="*/ 53 w 189"/>
                <a:gd name="T19" fmla="*/ 116 h 397"/>
                <a:gd name="T20" fmla="*/ 53 w 189"/>
                <a:gd name="T21" fmla="*/ 111 h 397"/>
                <a:gd name="T22" fmla="*/ 53 w 189"/>
                <a:gd name="T23" fmla="*/ 106 h 397"/>
                <a:gd name="T24" fmla="*/ 50 w 189"/>
                <a:gd name="T25" fmla="*/ 104 h 397"/>
                <a:gd name="T26" fmla="*/ 48 w 189"/>
                <a:gd name="T27" fmla="*/ 99 h 397"/>
                <a:gd name="T28" fmla="*/ 45 w 189"/>
                <a:gd name="T29" fmla="*/ 97 h 397"/>
                <a:gd name="T30" fmla="*/ 0 w 189"/>
                <a:gd name="T31" fmla="*/ 72 h 397"/>
                <a:gd name="T32" fmla="*/ 0 w 189"/>
                <a:gd name="T33" fmla="*/ 0 h 397"/>
                <a:gd name="T34" fmla="*/ 95 w 189"/>
                <a:gd name="T35" fmla="*/ 69 h 3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9"/>
                <a:gd name="T55" fmla="*/ 0 h 397"/>
                <a:gd name="T56" fmla="*/ 189 w 189"/>
                <a:gd name="T57" fmla="*/ 397 h 3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9" h="397">
                  <a:moveTo>
                    <a:pt x="95" y="69"/>
                  </a:moveTo>
                  <a:lnTo>
                    <a:pt x="95" y="69"/>
                  </a:lnTo>
                  <a:lnTo>
                    <a:pt x="189" y="69"/>
                  </a:lnTo>
                  <a:lnTo>
                    <a:pt x="0" y="397"/>
                  </a:lnTo>
                  <a:lnTo>
                    <a:pt x="0" y="191"/>
                  </a:lnTo>
                  <a:lnTo>
                    <a:pt x="48" y="129"/>
                  </a:lnTo>
                  <a:lnTo>
                    <a:pt x="48" y="126"/>
                  </a:lnTo>
                  <a:lnTo>
                    <a:pt x="50" y="124"/>
                  </a:lnTo>
                  <a:lnTo>
                    <a:pt x="53" y="119"/>
                  </a:lnTo>
                  <a:lnTo>
                    <a:pt x="53" y="116"/>
                  </a:lnTo>
                  <a:lnTo>
                    <a:pt x="53" y="111"/>
                  </a:lnTo>
                  <a:lnTo>
                    <a:pt x="53" y="106"/>
                  </a:lnTo>
                  <a:lnTo>
                    <a:pt x="50" y="104"/>
                  </a:lnTo>
                  <a:lnTo>
                    <a:pt x="48" y="99"/>
                  </a:lnTo>
                  <a:lnTo>
                    <a:pt x="45" y="97"/>
                  </a:lnTo>
                  <a:lnTo>
                    <a:pt x="0" y="72"/>
                  </a:lnTo>
                  <a:lnTo>
                    <a:pt x="0" y="0"/>
                  </a:lnTo>
                  <a:lnTo>
                    <a:pt x="95" y="69"/>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43" name="Freeform 1389"/>
            <p:cNvSpPr>
              <a:spLocks/>
            </p:cNvSpPr>
            <p:nvPr/>
          </p:nvSpPr>
          <p:spPr bwMode="auto">
            <a:xfrm>
              <a:off x="3350" y="582"/>
              <a:ext cx="53" cy="119"/>
            </a:xfrm>
            <a:custGeom>
              <a:avLst/>
              <a:gdLst>
                <a:gd name="T0" fmla="*/ 853 w 21"/>
                <a:gd name="T1" fmla="*/ 607 h 48"/>
                <a:gd name="T2" fmla="*/ 853 w 21"/>
                <a:gd name="T3" fmla="*/ 689 h 48"/>
                <a:gd name="T4" fmla="*/ 853 w 21"/>
                <a:gd name="T5" fmla="*/ 719 h 48"/>
                <a:gd name="T6" fmla="*/ 803 w 21"/>
                <a:gd name="T7" fmla="*/ 793 h 48"/>
                <a:gd name="T8" fmla="*/ 770 w 21"/>
                <a:gd name="T9" fmla="*/ 835 h 48"/>
                <a:gd name="T10" fmla="*/ 770 w 21"/>
                <a:gd name="T11" fmla="*/ 868 h 48"/>
                <a:gd name="T12" fmla="*/ 0 w 21"/>
                <a:gd name="T13" fmla="*/ 1812 h 48"/>
                <a:gd name="T14" fmla="*/ 0 w 21"/>
                <a:gd name="T15" fmla="*/ 1126 h 48"/>
                <a:gd name="T16" fmla="*/ 242 w 21"/>
                <a:gd name="T17" fmla="*/ 868 h 48"/>
                <a:gd name="T18" fmla="*/ 242 w 21"/>
                <a:gd name="T19" fmla="*/ 835 h 48"/>
                <a:gd name="T20" fmla="*/ 288 w 21"/>
                <a:gd name="T21" fmla="*/ 793 h 48"/>
                <a:gd name="T22" fmla="*/ 242 w 21"/>
                <a:gd name="T23" fmla="*/ 412 h 48"/>
                <a:gd name="T24" fmla="*/ 159 w 21"/>
                <a:gd name="T25" fmla="*/ 382 h 48"/>
                <a:gd name="T26" fmla="*/ 0 w 21"/>
                <a:gd name="T27" fmla="*/ 307 h 48"/>
                <a:gd name="T28" fmla="*/ 0 w 21"/>
                <a:gd name="T29" fmla="*/ 0 h 48"/>
                <a:gd name="T30" fmla="*/ 727 w 21"/>
                <a:gd name="T31" fmla="*/ 382 h 48"/>
                <a:gd name="T32" fmla="*/ 770 w 21"/>
                <a:gd name="T33" fmla="*/ 412 h 48"/>
                <a:gd name="T34" fmla="*/ 803 w 21"/>
                <a:gd name="T35" fmla="*/ 486 h 48"/>
                <a:gd name="T36" fmla="*/ 853 w 21"/>
                <a:gd name="T37" fmla="*/ 536 h 48"/>
                <a:gd name="T38" fmla="*/ 853 w 21"/>
                <a:gd name="T39" fmla="*/ 607 h 4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48"/>
                <a:gd name="T62" fmla="*/ 21 w 21"/>
                <a:gd name="T63" fmla="*/ 48 h 4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48">
                  <a:moveTo>
                    <a:pt x="21" y="16"/>
                  </a:moveTo>
                  <a:cubicBezTo>
                    <a:pt x="21" y="18"/>
                    <a:pt x="21" y="18"/>
                    <a:pt x="21" y="18"/>
                  </a:cubicBezTo>
                  <a:cubicBezTo>
                    <a:pt x="21" y="19"/>
                    <a:pt x="21" y="19"/>
                    <a:pt x="21" y="19"/>
                  </a:cubicBezTo>
                  <a:cubicBezTo>
                    <a:pt x="20" y="21"/>
                    <a:pt x="20" y="21"/>
                    <a:pt x="20" y="21"/>
                  </a:cubicBezTo>
                  <a:cubicBezTo>
                    <a:pt x="19" y="22"/>
                    <a:pt x="19" y="22"/>
                    <a:pt x="19" y="22"/>
                  </a:cubicBezTo>
                  <a:cubicBezTo>
                    <a:pt x="19" y="23"/>
                    <a:pt x="19" y="23"/>
                    <a:pt x="19" y="23"/>
                  </a:cubicBezTo>
                  <a:cubicBezTo>
                    <a:pt x="0" y="48"/>
                    <a:pt x="0" y="48"/>
                    <a:pt x="0" y="48"/>
                  </a:cubicBezTo>
                  <a:cubicBezTo>
                    <a:pt x="0" y="30"/>
                    <a:pt x="0" y="30"/>
                    <a:pt x="0" y="30"/>
                  </a:cubicBezTo>
                  <a:cubicBezTo>
                    <a:pt x="6" y="23"/>
                    <a:pt x="6" y="23"/>
                    <a:pt x="6" y="23"/>
                  </a:cubicBezTo>
                  <a:cubicBezTo>
                    <a:pt x="6" y="22"/>
                    <a:pt x="6" y="22"/>
                    <a:pt x="6" y="22"/>
                  </a:cubicBezTo>
                  <a:cubicBezTo>
                    <a:pt x="7" y="21"/>
                    <a:pt x="7" y="21"/>
                    <a:pt x="7" y="21"/>
                  </a:cubicBezTo>
                  <a:cubicBezTo>
                    <a:pt x="9" y="18"/>
                    <a:pt x="9" y="14"/>
                    <a:pt x="6" y="11"/>
                  </a:cubicBezTo>
                  <a:cubicBezTo>
                    <a:pt x="4" y="10"/>
                    <a:pt x="4" y="10"/>
                    <a:pt x="4" y="10"/>
                  </a:cubicBezTo>
                  <a:cubicBezTo>
                    <a:pt x="0" y="8"/>
                    <a:pt x="0" y="8"/>
                    <a:pt x="0" y="8"/>
                  </a:cubicBezTo>
                  <a:cubicBezTo>
                    <a:pt x="0" y="0"/>
                    <a:pt x="0" y="0"/>
                    <a:pt x="0" y="0"/>
                  </a:cubicBezTo>
                  <a:cubicBezTo>
                    <a:pt x="18" y="10"/>
                    <a:pt x="18" y="10"/>
                    <a:pt x="18" y="10"/>
                  </a:cubicBezTo>
                  <a:cubicBezTo>
                    <a:pt x="19" y="11"/>
                    <a:pt x="19" y="11"/>
                    <a:pt x="19" y="11"/>
                  </a:cubicBezTo>
                  <a:cubicBezTo>
                    <a:pt x="20" y="13"/>
                    <a:pt x="20" y="13"/>
                    <a:pt x="20" y="13"/>
                  </a:cubicBezTo>
                  <a:cubicBezTo>
                    <a:pt x="21" y="14"/>
                    <a:pt x="21" y="14"/>
                    <a:pt x="21" y="14"/>
                  </a:cubicBezTo>
                  <a:lnTo>
                    <a:pt x="21" y="16"/>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44" name="Freeform 1390"/>
            <p:cNvSpPr>
              <a:spLocks/>
            </p:cNvSpPr>
            <p:nvPr/>
          </p:nvSpPr>
          <p:spPr bwMode="auto">
            <a:xfrm>
              <a:off x="3350" y="602"/>
              <a:ext cx="23" cy="54"/>
            </a:xfrm>
            <a:custGeom>
              <a:avLst/>
              <a:gdLst>
                <a:gd name="T0" fmla="*/ 248 w 9"/>
                <a:gd name="T1" fmla="*/ 103 h 22"/>
                <a:gd name="T2" fmla="*/ 302 w 9"/>
                <a:gd name="T3" fmla="*/ 476 h 22"/>
                <a:gd name="T4" fmla="*/ 248 w 9"/>
                <a:gd name="T5" fmla="*/ 501 h 22"/>
                <a:gd name="T6" fmla="*/ 248 w 9"/>
                <a:gd name="T7" fmla="*/ 547 h 22"/>
                <a:gd name="T8" fmla="*/ 0 w 9"/>
                <a:gd name="T9" fmla="*/ 800 h 22"/>
                <a:gd name="T10" fmla="*/ 0 w 9"/>
                <a:gd name="T11" fmla="*/ 0 h 22"/>
                <a:gd name="T12" fmla="*/ 169 w 9"/>
                <a:gd name="T13" fmla="*/ 71 h 22"/>
                <a:gd name="T14" fmla="*/ 248 w 9"/>
                <a:gd name="T15" fmla="*/ 103 h 22"/>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22"/>
                <a:gd name="T26" fmla="*/ 9 w 9"/>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22">
                  <a:moveTo>
                    <a:pt x="6" y="3"/>
                  </a:moveTo>
                  <a:cubicBezTo>
                    <a:pt x="9" y="6"/>
                    <a:pt x="9" y="10"/>
                    <a:pt x="7" y="13"/>
                  </a:cubicBezTo>
                  <a:cubicBezTo>
                    <a:pt x="6" y="14"/>
                    <a:pt x="6" y="14"/>
                    <a:pt x="6" y="14"/>
                  </a:cubicBezTo>
                  <a:cubicBezTo>
                    <a:pt x="6" y="15"/>
                    <a:pt x="6" y="15"/>
                    <a:pt x="6" y="15"/>
                  </a:cubicBezTo>
                  <a:cubicBezTo>
                    <a:pt x="0" y="22"/>
                    <a:pt x="0" y="22"/>
                    <a:pt x="0" y="22"/>
                  </a:cubicBezTo>
                  <a:cubicBezTo>
                    <a:pt x="0" y="0"/>
                    <a:pt x="0" y="0"/>
                    <a:pt x="0" y="0"/>
                  </a:cubicBezTo>
                  <a:cubicBezTo>
                    <a:pt x="4" y="2"/>
                    <a:pt x="4" y="2"/>
                    <a:pt x="4" y="2"/>
                  </a:cubicBezTo>
                  <a:lnTo>
                    <a:pt x="6" y="3"/>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45" name="Freeform 1391"/>
            <p:cNvSpPr>
              <a:spLocks/>
            </p:cNvSpPr>
            <p:nvPr/>
          </p:nvSpPr>
          <p:spPr bwMode="auto">
            <a:xfrm>
              <a:off x="2112" y="1248"/>
              <a:ext cx="1251" cy="159"/>
            </a:xfrm>
            <a:custGeom>
              <a:avLst/>
              <a:gdLst>
                <a:gd name="T0" fmla="*/ 1251 w 1251"/>
                <a:gd name="T1" fmla="*/ 159 h 159"/>
                <a:gd name="T2" fmla="*/ 1251 w 1251"/>
                <a:gd name="T3" fmla="*/ 159 h 159"/>
                <a:gd name="T4" fmla="*/ 1218 w 1251"/>
                <a:gd name="T5" fmla="*/ 159 h 159"/>
                <a:gd name="T6" fmla="*/ 1099 w 1251"/>
                <a:gd name="T7" fmla="*/ 159 h 159"/>
                <a:gd name="T8" fmla="*/ 129 w 1251"/>
                <a:gd name="T9" fmla="*/ 159 h 159"/>
                <a:gd name="T10" fmla="*/ 0 w 1251"/>
                <a:gd name="T11" fmla="*/ 159 h 159"/>
                <a:gd name="T12" fmla="*/ 0 w 1251"/>
                <a:gd name="T13" fmla="*/ 0 h 159"/>
                <a:gd name="T14" fmla="*/ 1251 w 1251"/>
                <a:gd name="T15" fmla="*/ 0 h 159"/>
                <a:gd name="T16" fmla="*/ 1251 w 1251"/>
                <a:gd name="T17" fmla="*/ 159 h 159"/>
                <a:gd name="T18" fmla="*/ 1251 w 1251"/>
                <a:gd name="T19" fmla="*/ 159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51"/>
                <a:gd name="T31" fmla="*/ 0 h 159"/>
                <a:gd name="T32" fmla="*/ 1251 w 1251"/>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51" h="159">
                  <a:moveTo>
                    <a:pt x="1251" y="159"/>
                  </a:moveTo>
                  <a:lnTo>
                    <a:pt x="1251" y="159"/>
                  </a:lnTo>
                  <a:lnTo>
                    <a:pt x="1218" y="159"/>
                  </a:lnTo>
                  <a:lnTo>
                    <a:pt x="1099" y="159"/>
                  </a:lnTo>
                  <a:lnTo>
                    <a:pt x="129" y="159"/>
                  </a:lnTo>
                  <a:lnTo>
                    <a:pt x="0" y="159"/>
                  </a:lnTo>
                  <a:lnTo>
                    <a:pt x="0" y="0"/>
                  </a:lnTo>
                  <a:lnTo>
                    <a:pt x="1251" y="0"/>
                  </a:lnTo>
                  <a:lnTo>
                    <a:pt x="1251" y="15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46" name="Freeform 1392"/>
            <p:cNvSpPr>
              <a:spLocks/>
            </p:cNvSpPr>
            <p:nvPr/>
          </p:nvSpPr>
          <p:spPr bwMode="auto">
            <a:xfrm>
              <a:off x="2699" y="430"/>
              <a:ext cx="651" cy="80"/>
            </a:xfrm>
            <a:custGeom>
              <a:avLst/>
              <a:gdLst>
                <a:gd name="T0" fmla="*/ 651 w 651"/>
                <a:gd name="T1" fmla="*/ 0 h 80"/>
                <a:gd name="T2" fmla="*/ 607 w 651"/>
                <a:gd name="T3" fmla="*/ 80 h 80"/>
                <a:gd name="T4" fmla="*/ 0 w 651"/>
                <a:gd name="T5" fmla="*/ 80 h 80"/>
                <a:gd name="T6" fmla="*/ 44 w 651"/>
                <a:gd name="T7" fmla="*/ 0 h 80"/>
                <a:gd name="T8" fmla="*/ 651 w 651"/>
                <a:gd name="T9" fmla="*/ 0 h 80"/>
                <a:gd name="T10" fmla="*/ 0 60000 65536"/>
                <a:gd name="T11" fmla="*/ 0 60000 65536"/>
                <a:gd name="T12" fmla="*/ 0 60000 65536"/>
                <a:gd name="T13" fmla="*/ 0 60000 65536"/>
                <a:gd name="T14" fmla="*/ 0 60000 65536"/>
                <a:gd name="T15" fmla="*/ 0 w 651"/>
                <a:gd name="T16" fmla="*/ 0 h 80"/>
                <a:gd name="T17" fmla="*/ 651 w 651"/>
                <a:gd name="T18" fmla="*/ 80 h 80"/>
              </a:gdLst>
              <a:ahLst/>
              <a:cxnLst>
                <a:cxn ang="T10">
                  <a:pos x="T0" y="T1"/>
                </a:cxn>
                <a:cxn ang="T11">
                  <a:pos x="T2" y="T3"/>
                </a:cxn>
                <a:cxn ang="T12">
                  <a:pos x="T4" y="T5"/>
                </a:cxn>
                <a:cxn ang="T13">
                  <a:pos x="T6" y="T7"/>
                </a:cxn>
                <a:cxn ang="T14">
                  <a:pos x="T8" y="T9"/>
                </a:cxn>
              </a:cxnLst>
              <a:rect l="T15" t="T16" r="T17" b="T18"/>
              <a:pathLst>
                <a:path w="651" h="80">
                  <a:moveTo>
                    <a:pt x="651" y="0"/>
                  </a:moveTo>
                  <a:lnTo>
                    <a:pt x="607" y="80"/>
                  </a:lnTo>
                  <a:lnTo>
                    <a:pt x="0" y="80"/>
                  </a:lnTo>
                  <a:lnTo>
                    <a:pt x="44" y="0"/>
                  </a:lnTo>
                  <a:lnTo>
                    <a:pt x="651" y="0"/>
                  </a:lnTo>
                  <a:close/>
                </a:path>
              </a:pathLst>
            </a:custGeom>
            <a:solidFill>
              <a:srgbClr val="80808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47" name="Freeform 1393"/>
            <p:cNvSpPr>
              <a:spLocks/>
            </p:cNvSpPr>
            <p:nvPr/>
          </p:nvSpPr>
          <p:spPr bwMode="auto">
            <a:xfrm>
              <a:off x="3211" y="1407"/>
              <a:ext cx="119" cy="204"/>
            </a:xfrm>
            <a:custGeom>
              <a:avLst/>
              <a:gdLst>
                <a:gd name="T0" fmla="*/ 119 w 119"/>
                <a:gd name="T1" fmla="*/ 0 h 204"/>
                <a:gd name="T2" fmla="*/ 0 w 119"/>
                <a:gd name="T3" fmla="*/ 204 h 204"/>
                <a:gd name="T4" fmla="*/ 0 w 119"/>
                <a:gd name="T5" fmla="*/ 0 h 204"/>
                <a:gd name="T6" fmla="*/ 119 w 119"/>
                <a:gd name="T7" fmla="*/ 0 h 204"/>
                <a:gd name="T8" fmla="*/ 0 60000 65536"/>
                <a:gd name="T9" fmla="*/ 0 60000 65536"/>
                <a:gd name="T10" fmla="*/ 0 60000 65536"/>
                <a:gd name="T11" fmla="*/ 0 60000 65536"/>
                <a:gd name="T12" fmla="*/ 0 w 119"/>
                <a:gd name="T13" fmla="*/ 0 h 204"/>
                <a:gd name="T14" fmla="*/ 119 w 119"/>
                <a:gd name="T15" fmla="*/ 204 h 204"/>
              </a:gdLst>
              <a:ahLst/>
              <a:cxnLst>
                <a:cxn ang="T8">
                  <a:pos x="T0" y="T1"/>
                </a:cxn>
                <a:cxn ang="T9">
                  <a:pos x="T2" y="T3"/>
                </a:cxn>
                <a:cxn ang="T10">
                  <a:pos x="T4" y="T5"/>
                </a:cxn>
                <a:cxn ang="T11">
                  <a:pos x="T6" y="T7"/>
                </a:cxn>
              </a:cxnLst>
              <a:rect l="T12" t="T13" r="T14" b="T15"/>
              <a:pathLst>
                <a:path w="119" h="204">
                  <a:moveTo>
                    <a:pt x="119" y="0"/>
                  </a:moveTo>
                  <a:lnTo>
                    <a:pt x="0" y="204"/>
                  </a:lnTo>
                  <a:lnTo>
                    <a:pt x="0" y="0"/>
                  </a:lnTo>
                  <a:lnTo>
                    <a:pt x="119"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48" name="Freeform 1394"/>
            <p:cNvSpPr>
              <a:spLocks/>
            </p:cNvSpPr>
            <p:nvPr/>
          </p:nvSpPr>
          <p:spPr bwMode="auto">
            <a:xfrm>
              <a:off x="2699" y="510"/>
              <a:ext cx="607" cy="539"/>
            </a:xfrm>
            <a:custGeom>
              <a:avLst/>
              <a:gdLst>
                <a:gd name="T0" fmla="*/ 607 w 607"/>
                <a:gd name="T1" fmla="*/ 0 h 539"/>
                <a:gd name="T2" fmla="*/ 607 w 607"/>
                <a:gd name="T3" fmla="*/ 539 h 539"/>
                <a:gd name="T4" fmla="*/ 527 w 607"/>
                <a:gd name="T5" fmla="*/ 539 h 539"/>
                <a:gd name="T6" fmla="*/ 529 w 607"/>
                <a:gd name="T7" fmla="*/ 532 h 539"/>
                <a:gd name="T8" fmla="*/ 529 w 607"/>
                <a:gd name="T9" fmla="*/ 519 h 539"/>
                <a:gd name="T10" fmla="*/ 534 w 607"/>
                <a:gd name="T11" fmla="*/ 487 h 539"/>
                <a:gd name="T12" fmla="*/ 537 w 607"/>
                <a:gd name="T13" fmla="*/ 465 h 539"/>
                <a:gd name="T14" fmla="*/ 537 w 607"/>
                <a:gd name="T15" fmla="*/ 445 h 539"/>
                <a:gd name="T16" fmla="*/ 537 w 607"/>
                <a:gd name="T17" fmla="*/ 425 h 539"/>
                <a:gd name="T18" fmla="*/ 532 w 607"/>
                <a:gd name="T19" fmla="*/ 407 h 539"/>
                <a:gd name="T20" fmla="*/ 527 w 607"/>
                <a:gd name="T21" fmla="*/ 385 h 539"/>
                <a:gd name="T22" fmla="*/ 524 w 607"/>
                <a:gd name="T23" fmla="*/ 363 h 539"/>
                <a:gd name="T24" fmla="*/ 524 w 607"/>
                <a:gd name="T25" fmla="*/ 340 h 539"/>
                <a:gd name="T26" fmla="*/ 529 w 607"/>
                <a:gd name="T27" fmla="*/ 308 h 539"/>
                <a:gd name="T28" fmla="*/ 507 w 607"/>
                <a:gd name="T29" fmla="*/ 310 h 539"/>
                <a:gd name="T30" fmla="*/ 477 w 607"/>
                <a:gd name="T31" fmla="*/ 313 h 539"/>
                <a:gd name="T32" fmla="*/ 460 w 607"/>
                <a:gd name="T33" fmla="*/ 310 h 539"/>
                <a:gd name="T34" fmla="*/ 445 w 607"/>
                <a:gd name="T35" fmla="*/ 308 h 539"/>
                <a:gd name="T36" fmla="*/ 422 w 607"/>
                <a:gd name="T37" fmla="*/ 305 h 539"/>
                <a:gd name="T38" fmla="*/ 400 w 607"/>
                <a:gd name="T39" fmla="*/ 305 h 539"/>
                <a:gd name="T40" fmla="*/ 390 w 607"/>
                <a:gd name="T41" fmla="*/ 323 h 539"/>
                <a:gd name="T42" fmla="*/ 360 w 607"/>
                <a:gd name="T43" fmla="*/ 350 h 539"/>
                <a:gd name="T44" fmla="*/ 353 w 607"/>
                <a:gd name="T45" fmla="*/ 360 h 539"/>
                <a:gd name="T46" fmla="*/ 350 w 607"/>
                <a:gd name="T47" fmla="*/ 360 h 539"/>
                <a:gd name="T48" fmla="*/ 343 w 607"/>
                <a:gd name="T49" fmla="*/ 360 h 539"/>
                <a:gd name="T50" fmla="*/ 330 w 607"/>
                <a:gd name="T51" fmla="*/ 363 h 539"/>
                <a:gd name="T52" fmla="*/ 316 w 607"/>
                <a:gd name="T53" fmla="*/ 363 h 539"/>
                <a:gd name="T54" fmla="*/ 296 w 607"/>
                <a:gd name="T55" fmla="*/ 363 h 539"/>
                <a:gd name="T56" fmla="*/ 288 w 607"/>
                <a:gd name="T57" fmla="*/ 363 h 539"/>
                <a:gd name="T58" fmla="*/ 276 w 607"/>
                <a:gd name="T59" fmla="*/ 360 h 539"/>
                <a:gd name="T60" fmla="*/ 276 w 607"/>
                <a:gd name="T61" fmla="*/ 345 h 539"/>
                <a:gd name="T62" fmla="*/ 278 w 607"/>
                <a:gd name="T63" fmla="*/ 328 h 539"/>
                <a:gd name="T64" fmla="*/ 276 w 607"/>
                <a:gd name="T65" fmla="*/ 320 h 539"/>
                <a:gd name="T66" fmla="*/ 276 w 607"/>
                <a:gd name="T67" fmla="*/ 308 h 539"/>
                <a:gd name="T68" fmla="*/ 256 w 607"/>
                <a:gd name="T69" fmla="*/ 313 h 539"/>
                <a:gd name="T70" fmla="*/ 228 w 607"/>
                <a:gd name="T71" fmla="*/ 315 h 539"/>
                <a:gd name="T72" fmla="*/ 209 w 607"/>
                <a:gd name="T73" fmla="*/ 313 h 539"/>
                <a:gd name="T74" fmla="*/ 189 w 607"/>
                <a:gd name="T75" fmla="*/ 308 h 539"/>
                <a:gd name="T76" fmla="*/ 171 w 607"/>
                <a:gd name="T77" fmla="*/ 305 h 539"/>
                <a:gd name="T78" fmla="*/ 156 w 607"/>
                <a:gd name="T79" fmla="*/ 303 h 539"/>
                <a:gd name="T80" fmla="*/ 139 w 607"/>
                <a:gd name="T81" fmla="*/ 303 h 539"/>
                <a:gd name="T82" fmla="*/ 122 w 607"/>
                <a:gd name="T83" fmla="*/ 308 h 539"/>
                <a:gd name="T84" fmla="*/ 104 w 607"/>
                <a:gd name="T85" fmla="*/ 315 h 539"/>
                <a:gd name="T86" fmla="*/ 104 w 607"/>
                <a:gd name="T87" fmla="*/ 315 h 539"/>
                <a:gd name="T88" fmla="*/ 89 w 607"/>
                <a:gd name="T89" fmla="*/ 348 h 539"/>
                <a:gd name="T90" fmla="*/ 67 w 607"/>
                <a:gd name="T91" fmla="*/ 385 h 539"/>
                <a:gd name="T92" fmla="*/ 52 w 607"/>
                <a:gd name="T93" fmla="*/ 405 h 539"/>
                <a:gd name="T94" fmla="*/ 49 w 607"/>
                <a:gd name="T95" fmla="*/ 410 h 539"/>
                <a:gd name="T96" fmla="*/ 44 w 607"/>
                <a:gd name="T97" fmla="*/ 412 h 539"/>
                <a:gd name="T98" fmla="*/ 37 w 607"/>
                <a:gd name="T99" fmla="*/ 412 h 539"/>
                <a:gd name="T100" fmla="*/ 25 w 607"/>
                <a:gd name="T101" fmla="*/ 412 h 539"/>
                <a:gd name="T102" fmla="*/ 10 w 607"/>
                <a:gd name="T103" fmla="*/ 410 h 539"/>
                <a:gd name="T104" fmla="*/ 0 w 607"/>
                <a:gd name="T105" fmla="*/ 410 h 539"/>
                <a:gd name="T106" fmla="*/ 0 w 607"/>
                <a:gd name="T107" fmla="*/ 410 h 539"/>
                <a:gd name="T108" fmla="*/ 0 w 607"/>
                <a:gd name="T109" fmla="*/ 0 h 539"/>
                <a:gd name="T110" fmla="*/ 607 w 607"/>
                <a:gd name="T111" fmla="*/ 0 h 53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607"/>
                <a:gd name="T169" fmla="*/ 0 h 539"/>
                <a:gd name="T170" fmla="*/ 607 w 607"/>
                <a:gd name="T171" fmla="*/ 539 h 53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607" h="539">
                  <a:moveTo>
                    <a:pt x="607" y="0"/>
                  </a:moveTo>
                  <a:lnTo>
                    <a:pt x="607" y="539"/>
                  </a:lnTo>
                  <a:lnTo>
                    <a:pt x="527" y="539"/>
                  </a:lnTo>
                  <a:lnTo>
                    <a:pt x="529" y="532"/>
                  </a:lnTo>
                  <a:lnTo>
                    <a:pt x="529" y="519"/>
                  </a:lnTo>
                  <a:lnTo>
                    <a:pt x="534" y="487"/>
                  </a:lnTo>
                  <a:lnTo>
                    <a:pt x="537" y="465"/>
                  </a:lnTo>
                  <a:lnTo>
                    <a:pt x="537" y="445"/>
                  </a:lnTo>
                  <a:lnTo>
                    <a:pt x="537" y="425"/>
                  </a:lnTo>
                  <a:lnTo>
                    <a:pt x="532" y="407"/>
                  </a:lnTo>
                  <a:lnTo>
                    <a:pt x="527" y="385"/>
                  </a:lnTo>
                  <a:lnTo>
                    <a:pt x="524" y="363"/>
                  </a:lnTo>
                  <a:lnTo>
                    <a:pt x="524" y="340"/>
                  </a:lnTo>
                  <a:lnTo>
                    <a:pt x="529" y="308"/>
                  </a:lnTo>
                  <a:lnTo>
                    <a:pt x="507" y="310"/>
                  </a:lnTo>
                  <a:lnTo>
                    <a:pt x="477" y="313"/>
                  </a:lnTo>
                  <a:lnTo>
                    <a:pt x="460" y="310"/>
                  </a:lnTo>
                  <a:lnTo>
                    <a:pt x="445" y="308"/>
                  </a:lnTo>
                  <a:lnTo>
                    <a:pt x="422" y="305"/>
                  </a:lnTo>
                  <a:lnTo>
                    <a:pt x="400" y="305"/>
                  </a:lnTo>
                  <a:lnTo>
                    <a:pt x="390" y="323"/>
                  </a:lnTo>
                  <a:lnTo>
                    <a:pt x="360" y="350"/>
                  </a:lnTo>
                  <a:lnTo>
                    <a:pt x="353" y="360"/>
                  </a:lnTo>
                  <a:lnTo>
                    <a:pt x="350" y="360"/>
                  </a:lnTo>
                  <a:lnTo>
                    <a:pt x="343" y="360"/>
                  </a:lnTo>
                  <a:lnTo>
                    <a:pt x="330" y="363"/>
                  </a:lnTo>
                  <a:lnTo>
                    <a:pt x="316" y="363"/>
                  </a:lnTo>
                  <a:lnTo>
                    <a:pt x="296" y="363"/>
                  </a:lnTo>
                  <a:lnTo>
                    <a:pt x="288" y="363"/>
                  </a:lnTo>
                  <a:lnTo>
                    <a:pt x="276" y="360"/>
                  </a:lnTo>
                  <a:lnTo>
                    <a:pt x="276" y="345"/>
                  </a:lnTo>
                  <a:lnTo>
                    <a:pt x="278" y="328"/>
                  </a:lnTo>
                  <a:lnTo>
                    <a:pt x="276" y="320"/>
                  </a:lnTo>
                  <a:lnTo>
                    <a:pt x="276" y="308"/>
                  </a:lnTo>
                  <a:lnTo>
                    <a:pt x="256" y="313"/>
                  </a:lnTo>
                  <a:lnTo>
                    <a:pt x="228" y="315"/>
                  </a:lnTo>
                  <a:lnTo>
                    <a:pt x="209" y="313"/>
                  </a:lnTo>
                  <a:lnTo>
                    <a:pt x="189" y="308"/>
                  </a:lnTo>
                  <a:lnTo>
                    <a:pt x="171" y="305"/>
                  </a:lnTo>
                  <a:lnTo>
                    <a:pt x="156" y="303"/>
                  </a:lnTo>
                  <a:lnTo>
                    <a:pt x="139" y="303"/>
                  </a:lnTo>
                  <a:lnTo>
                    <a:pt x="122" y="308"/>
                  </a:lnTo>
                  <a:lnTo>
                    <a:pt x="104" y="315"/>
                  </a:lnTo>
                  <a:lnTo>
                    <a:pt x="89" y="348"/>
                  </a:lnTo>
                  <a:lnTo>
                    <a:pt x="67" y="385"/>
                  </a:lnTo>
                  <a:lnTo>
                    <a:pt x="52" y="405"/>
                  </a:lnTo>
                  <a:lnTo>
                    <a:pt x="49" y="410"/>
                  </a:lnTo>
                  <a:lnTo>
                    <a:pt x="44" y="412"/>
                  </a:lnTo>
                  <a:lnTo>
                    <a:pt x="37" y="412"/>
                  </a:lnTo>
                  <a:lnTo>
                    <a:pt x="25" y="412"/>
                  </a:lnTo>
                  <a:lnTo>
                    <a:pt x="10" y="410"/>
                  </a:lnTo>
                  <a:lnTo>
                    <a:pt x="0" y="410"/>
                  </a:lnTo>
                  <a:lnTo>
                    <a:pt x="0" y="0"/>
                  </a:lnTo>
                  <a:lnTo>
                    <a:pt x="607"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49" name="Freeform 1395"/>
            <p:cNvSpPr>
              <a:spLocks noEditPoints="1"/>
            </p:cNvSpPr>
            <p:nvPr/>
          </p:nvSpPr>
          <p:spPr bwMode="auto">
            <a:xfrm>
              <a:off x="3151" y="818"/>
              <a:ext cx="85" cy="336"/>
            </a:xfrm>
            <a:custGeom>
              <a:avLst/>
              <a:gdLst>
                <a:gd name="T0" fmla="*/ 72 w 85"/>
                <a:gd name="T1" fmla="*/ 239 h 336"/>
                <a:gd name="T2" fmla="*/ 53 w 85"/>
                <a:gd name="T3" fmla="*/ 264 h 336"/>
                <a:gd name="T4" fmla="*/ 25 w 85"/>
                <a:gd name="T5" fmla="*/ 293 h 336"/>
                <a:gd name="T6" fmla="*/ 8 w 85"/>
                <a:gd name="T7" fmla="*/ 333 h 336"/>
                <a:gd name="T8" fmla="*/ 8 w 85"/>
                <a:gd name="T9" fmla="*/ 336 h 336"/>
                <a:gd name="T10" fmla="*/ 0 w 85"/>
                <a:gd name="T11" fmla="*/ 293 h 336"/>
                <a:gd name="T12" fmla="*/ 8 w 85"/>
                <a:gd name="T13" fmla="*/ 234 h 336"/>
                <a:gd name="T14" fmla="*/ 13 w 85"/>
                <a:gd name="T15" fmla="*/ 186 h 336"/>
                <a:gd name="T16" fmla="*/ 10 w 85"/>
                <a:gd name="T17" fmla="*/ 152 h 336"/>
                <a:gd name="T18" fmla="*/ 10 w 85"/>
                <a:gd name="T19" fmla="*/ 109 h 336"/>
                <a:gd name="T20" fmla="*/ 33 w 85"/>
                <a:gd name="T21" fmla="*/ 62 h 336"/>
                <a:gd name="T22" fmla="*/ 67 w 85"/>
                <a:gd name="T23" fmla="*/ 12 h 336"/>
                <a:gd name="T24" fmla="*/ 72 w 85"/>
                <a:gd name="T25" fmla="*/ 32 h 336"/>
                <a:gd name="T26" fmla="*/ 75 w 85"/>
                <a:gd name="T27" fmla="*/ 77 h 336"/>
                <a:gd name="T28" fmla="*/ 85 w 85"/>
                <a:gd name="T29" fmla="*/ 117 h 336"/>
                <a:gd name="T30" fmla="*/ 85 w 85"/>
                <a:gd name="T31" fmla="*/ 157 h 336"/>
                <a:gd name="T32" fmla="*/ 77 w 85"/>
                <a:gd name="T33" fmla="*/ 211 h 336"/>
                <a:gd name="T34" fmla="*/ 75 w 85"/>
                <a:gd name="T35" fmla="*/ 231 h 336"/>
                <a:gd name="T36" fmla="*/ 67 w 85"/>
                <a:gd name="T37" fmla="*/ 152 h 336"/>
                <a:gd name="T38" fmla="*/ 58 w 85"/>
                <a:gd name="T39" fmla="*/ 114 h 336"/>
                <a:gd name="T40" fmla="*/ 55 w 85"/>
                <a:gd name="T41" fmla="*/ 102 h 336"/>
                <a:gd name="T42" fmla="*/ 53 w 85"/>
                <a:gd name="T43" fmla="*/ 94 h 336"/>
                <a:gd name="T44" fmla="*/ 43 w 85"/>
                <a:gd name="T45" fmla="*/ 94 h 336"/>
                <a:gd name="T46" fmla="*/ 30 w 85"/>
                <a:gd name="T47" fmla="*/ 107 h 336"/>
                <a:gd name="T48" fmla="*/ 28 w 85"/>
                <a:gd name="T49" fmla="*/ 134 h 336"/>
                <a:gd name="T50" fmla="*/ 23 w 85"/>
                <a:gd name="T51" fmla="*/ 181 h 336"/>
                <a:gd name="T52" fmla="*/ 30 w 85"/>
                <a:gd name="T53" fmla="*/ 224 h 336"/>
                <a:gd name="T54" fmla="*/ 38 w 85"/>
                <a:gd name="T55" fmla="*/ 241 h 336"/>
                <a:gd name="T56" fmla="*/ 43 w 85"/>
                <a:gd name="T57" fmla="*/ 244 h 336"/>
                <a:gd name="T58" fmla="*/ 50 w 85"/>
                <a:gd name="T59" fmla="*/ 241 h 336"/>
                <a:gd name="T60" fmla="*/ 55 w 85"/>
                <a:gd name="T61" fmla="*/ 229 h 336"/>
                <a:gd name="T62" fmla="*/ 63 w 85"/>
                <a:gd name="T63" fmla="*/ 204 h 336"/>
                <a:gd name="T64" fmla="*/ 70 w 85"/>
                <a:gd name="T65" fmla="*/ 169 h 3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5"/>
                <a:gd name="T100" fmla="*/ 0 h 336"/>
                <a:gd name="T101" fmla="*/ 85 w 85"/>
                <a:gd name="T102" fmla="*/ 336 h 3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5" h="336">
                  <a:moveTo>
                    <a:pt x="75" y="231"/>
                  </a:moveTo>
                  <a:lnTo>
                    <a:pt x="72" y="239"/>
                  </a:lnTo>
                  <a:lnTo>
                    <a:pt x="63" y="251"/>
                  </a:lnTo>
                  <a:lnTo>
                    <a:pt x="53" y="264"/>
                  </a:lnTo>
                  <a:lnTo>
                    <a:pt x="38" y="276"/>
                  </a:lnTo>
                  <a:lnTo>
                    <a:pt x="25" y="293"/>
                  </a:lnTo>
                  <a:lnTo>
                    <a:pt x="15" y="308"/>
                  </a:lnTo>
                  <a:lnTo>
                    <a:pt x="8" y="333"/>
                  </a:lnTo>
                  <a:lnTo>
                    <a:pt x="8" y="336"/>
                  </a:lnTo>
                  <a:lnTo>
                    <a:pt x="3" y="311"/>
                  </a:lnTo>
                  <a:lnTo>
                    <a:pt x="0" y="293"/>
                  </a:lnTo>
                  <a:lnTo>
                    <a:pt x="3" y="264"/>
                  </a:lnTo>
                  <a:lnTo>
                    <a:pt x="8" y="234"/>
                  </a:lnTo>
                  <a:lnTo>
                    <a:pt x="13" y="209"/>
                  </a:lnTo>
                  <a:lnTo>
                    <a:pt x="13" y="186"/>
                  </a:lnTo>
                  <a:lnTo>
                    <a:pt x="13" y="169"/>
                  </a:lnTo>
                  <a:lnTo>
                    <a:pt x="10" y="152"/>
                  </a:lnTo>
                  <a:lnTo>
                    <a:pt x="8" y="124"/>
                  </a:lnTo>
                  <a:lnTo>
                    <a:pt x="10" y="109"/>
                  </a:lnTo>
                  <a:lnTo>
                    <a:pt x="15" y="94"/>
                  </a:lnTo>
                  <a:lnTo>
                    <a:pt x="33" y="62"/>
                  </a:lnTo>
                  <a:lnTo>
                    <a:pt x="60" y="22"/>
                  </a:lnTo>
                  <a:lnTo>
                    <a:pt x="67" y="12"/>
                  </a:lnTo>
                  <a:lnTo>
                    <a:pt x="77" y="0"/>
                  </a:lnTo>
                  <a:lnTo>
                    <a:pt x="72" y="32"/>
                  </a:lnTo>
                  <a:lnTo>
                    <a:pt x="72" y="55"/>
                  </a:lnTo>
                  <a:lnTo>
                    <a:pt x="75" y="77"/>
                  </a:lnTo>
                  <a:lnTo>
                    <a:pt x="80" y="99"/>
                  </a:lnTo>
                  <a:lnTo>
                    <a:pt x="85" y="117"/>
                  </a:lnTo>
                  <a:lnTo>
                    <a:pt x="85" y="137"/>
                  </a:lnTo>
                  <a:lnTo>
                    <a:pt x="85" y="157"/>
                  </a:lnTo>
                  <a:lnTo>
                    <a:pt x="82" y="179"/>
                  </a:lnTo>
                  <a:lnTo>
                    <a:pt x="77" y="211"/>
                  </a:lnTo>
                  <a:lnTo>
                    <a:pt x="77" y="224"/>
                  </a:lnTo>
                  <a:lnTo>
                    <a:pt x="75" y="231"/>
                  </a:lnTo>
                  <a:close/>
                  <a:moveTo>
                    <a:pt x="70" y="169"/>
                  </a:moveTo>
                  <a:lnTo>
                    <a:pt x="67" y="152"/>
                  </a:lnTo>
                  <a:lnTo>
                    <a:pt x="63" y="129"/>
                  </a:lnTo>
                  <a:lnTo>
                    <a:pt x="58" y="114"/>
                  </a:lnTo>
                  <a:lnTo>
                    <a:pt x="55" y="107"/>
                  </a:lnTo>
                  <a:lnTo>
                    <a:pt x="55" y="102"/>
                  </a:lnTo>
                  <a:lnTo>
                    <a:pt x="55" y="97"/>
                  </a:lnTo>
                  <a:lnTo>
                    <a:pt x="53" y="94"/>
                  </a:lnTo>
                  <a:lnTo>
                    <a:pt x="48" y="94"/>
                  </a:lnTo>
                  <a:lnTo>
                    <a:pt x="43" y="94"/>
                  </a:lnTo>
                  <a:lnTo>
                    <a:pt x="35" y="99"/>
                  </a:lnTo>
                  <a:lnTo>
                    <a:pt x="30" y="107"/>
                  </a:lnTo>
                  <a:lnTo>
                    <a:pt x="30" y="117"/>
                  </a:lnTo>
                  <a:lnTo>
                    <a:pt x="28" y="134"/>
                  </a:lnTo>
                  <a:lnTo>
                    <a:pt x="23" y="159"/>
                  </a:lnTo>
                  <a:lnTo>
                    <a:pt x="23" y="181"/>
                  </a:lnTo>
                  <a:lnTo>
                    <a:pt x="25" y="206"/>
                  </a:lnTo>
                  <a:lnTo>
                    <a:pt x="30" y="224"/>
                  </a:lnTo>
                  <a:lnTo>
                    <a:pt x="33" y="234"/>
                  </a:lnTo>
                  <a:lnTo>
                    <a:pt x="38" y="241"/>
                  </a:lnTo>
                  <a:lnTo>
                    <a:pt x="40" y="244"/>
                  </a:lnTo>
                  <a:lnTo>
                    <a:pt x="43" y="244"/>
                  </a:lnTo>
                  <a:lnTo>
                    <a:pt x="48" y="244"/>
                  </a:lnTo>
                  <a:lnTo>
                    <a:pt x="50" y="241"/>
                  </a:lnTo>
                  <a:lnTo>
                    <a:pt x="53" y="236"/>
                  </a:lnTo>
                  <a:lnTo>
                    <a:pt x="55" y="229"/>
                  </a:lnTo>
                  <a:lnTo>
                    <a:pt x="58" y="219"/>
                  </a:lnTo>
                  <a:lnTo>
                    <a:pt x="63" y="204"/>
                  </a:lnTo>
                  <a:lnTo>
                    <a:pt x="67" y="191"/>
                  </a:lnTo>
                  <a:lnTo>
                    <a:pt x="70" y="16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50" name="Freeform 1396"/>
            <p:cNvSpPr>
              <a:spLocks/>
            </p:cNvSpPr>
            <p:nvPr/>
          </p:nvSpPr>
          <p:spPr bwMode="auto">
            <a:xfrm>
              <a:off x="3010" y="815"/>
              <a:ext cx="218" cy="135"/>
            </a:xfrm>
            <a:custGeom>
              <a:avLst/>
              <a:gdLst>
                <a:gd name="T0" fmla="*/ 218 w 218"/>
                <a:gd name="T1" fmla="*/ 3 h 135"/>
                <a:gd name="T2" fmla="*/ 208 w 218"/>
                <a:gd name="T3" fmla="*/ 15 h 135"/>
                <a:gd name="T4" fmla="*/ 201 w 218"/>
                <a:gd name="T5" fmla="*/ 25 h 135"/>
                <a:gd name="T6" fmla="*/ 174 w 218"/>
                <a:gd name="T7" fmla="*/ 65 h 135"/>
                <a:gd name="T8" fmla="*/ 156 w 218"/>
                <a:gd name="T9" fmla="*/ 97 h 135"/>
                <a:gd name="T10" fmla="*/ 151 w 218"/>
                <a:gd name="T11" fmla="*/ 112 h 135"/>
                <a:gd name="T12" fmla="*/ 149 w 218"/>
                <a:gd name="T13" fmla="*/ 127 h 135"/>
                <a:gd name="T14" fmla="*/ 146 w 218"/>
                <a:gd name="T15" fmla="*/ 125 h 135"/>
                <a:gd name="T16" fmla="*/ 146 w 218"/>
                <a:gd name="T17" fmla="*/ 125 h 135"/>
                <a:gd name="T18" fmla="*/ 126 w 218"/>
                <a:gd name="T19" fmla="*/ 120 h 135"/>
                <a:gd name="T20" fmla="*/ 109 w 218"/>
                <a:gd name="T21" fmla="*/ 117 h 135"/>
                <a:gd name="T22" fmla="*/ 89 w 218"/>
                <a:gd name="T23" fmla="*/ 120 h 135"/>
                <a:gd name="T24" fmla="*/ 69 w 218"/>
                <a:gd name="T25" fmla="*/ 127 h 135"/>
                <a:gd name="T26" fmla="*/ 54 w 218"/>
                <a:gd name="T27" fmla="*/ 132 h 135"/>
                <a:gd name="T28" fmla="*/ 39 w 218"/>
                <a:gd name="T29" fmla="*/ 135 h 135"/>
                <a:gd name="T30" fmla="*/ 17 w 218"/>
                <a:gd name="T31" fmla="*/ 132 h 135"/>
                <a:gd name="T32" fmla="*/ 0 w 218"/>
                <a:gd name="T33" fmla="*/ 127 h 135"/>
                <a:gd name="T34" fmla="*/ 2 w 218"/>
                <a:gd name="T35" fmla="*/ 120 h 135"/>
                <a:gd name="T36" fmla="*/ 7 w 218"/>
                <a:gd name="T37" fmla="*/ 112 h 135"/>
                <a:gd name="T38" fmla="*/ 14 w 218"/>
                <a:gd name="T39" fmla="*/ 107 h 135"/>
                <a:gd name="T40" fmla="*/ 22 w 218"/>
                <a:gd name="T41" fmla="*/ 102 h 135"/>
                <a:gd name="T42" fmla="*/ 29 w 218"/>
                <a:gd name="T43" fmla="*/ 83 h 135"/>
                <a:gd name="T44" fmla="*/ 34 w 218"/>
                <a:gd name="T45" fmla="*/ 70 h 135"/>
                <a:gd name="T46" fmla="*/ 39 w 218"/>
                <a:gd name="T47" fmla="*/ 58 h 135"/>
                <a:gd name="T48" fmla="*/ 42 w 218"/>
                <a:gd name="T49" fmla="*/ 55 h 135"/>
                <a:gd name="T50" fmla="*/ 49 w 218"/>
                <a:gd name="T51" fmla="*/ 45 h 135"/>
                <a:gd name="T52" fmla="*/ 79 w 218"/>
                <a:gd name="T53" fmla="*/ 18 h 135"/>
                <a:gd name="T54" fmla="*/ 89 w 218"/>
                <a:gd name="T55" fmla="*/ 0 h 135"/>
                <a:gd name="T56" fmla="*/ 111 w 218"/>
                <a:gd name="T57" fmla="*/ 0 h 135"/>
                <a:gd name="T58" fmla="*/ 134 w 218"/>
                <a:gd name="T59" fmla="*/ 3 h 135"/>
                <a:gd name="T60" fmla="*/ 149 w 218"/>
                <a:gd name="T61" fmla="*/ 5 h 135"/>
                <a:gd name="T62" fmla="*/ 166 w 218"/>
                <a:gd name="T63" fmla="*/ 8 h 135"/>
                <a:gd name="T64" fmla="*/ 196 w 218"/>
                <a:gd name="T65" fmla="*/ 5 h 135"/>
                <a:gd name="T66" fmla="*/ 218 w 218"/>
                <a:gd name="T67" fmla="*/ 3 h 13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135"/>
                <a:gd name="T104" fmla="*/ 218 w 218"/>
                <a:gd name="T105" fmla="*/ 135 h 13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135">
                  <a:moveTo>
                    <a:pt x="218" y="3"/>
                  </a:moveTo>
                  <a:lnTo>
                    <a:pt x="208" y="15"/>
                  </a:lnTo>
                  <a:lnTo>
                    <a:pt x="201" y="25"/>
                  </a:lnTo>
                  <a:lnTo>
                    <a:pt x="174" y="65"/>
                  </a:lnTo>
                  <a:lnTo>
                    <a:pt x="156" y="97"/>
                  </a:lnTo>
                  <a:lnTo>
                    <a:pt x="151" y="112"/>
                  </a:lnTo>
                  <a:lnTo>
                    <a:pt x="149" y="127"/>
                  </a:lnTo>
                  <a:lnTo>
                    <a:pt x="146" y="125"/>
                  </a:lnTo>
                  <a:lnTo>
                    <a:pt x="126" y="120"/>
                  </a:lnTo>
                  <a:lnTo>
                    <a:pt x="109" y="117"/>
                  </a:lnTo>
                  <a:lnTo>
                    <a:pt x="89" y="120"/>
                  </a:lnTo>
                  <a:lnTo>
                    <a:pt x="69" y="127"/>
                  </a:lnTo>
                  <a:lnTo>
                    <a:pt x="54" y="132"/>
                  </a:lnTo>
                  <a:lnTo>
                    <a:pt x="39" y="135"/>
                  </a:lnTo>
                  <a:lnTo>
                    <a:pt x="17" y="132"/>
                  </a:lnTo>
                  <a:lnTo>
                    <a:pt x="0" y="127"/>
                  </a:lnTo>
                  <a:lnTo>
                    <a:pt x="2" y="120"/>
                  </a:lnTo>
                  <a:lnTo>
                    <a:pt x="7" y="112"/>
                  </a:lnTo>
                  <a:lnTo>
                    <a:pt x="14" y="107"/>
                  </a:lnTo>
                  <a:lnTo>
                    <a:pt x="22" y="102"/>
                  </a:lnTo>
                  <a:lnTo>
                    <a:pt x="29" y="83"/>
                  </a:lnTo>
                  <a:lnTo>
                    <a:pt x="34" y="70"/>
                  </a:lnTo>
                  <a:lnTo>
                    <a:pt x="39" y="58"/>
                  </a:lnTo>
                  <a:lnTo>
                    <a:pt x="42" y="55"/>
                  </a:lnTo>
                  <a:lnTo>
                    <a:pt x="49" y="45"/>
                  </a:lnTo>
                  <a:lnTo>
                    <a:pt x="79" y="18"/>
                  </a:lnTo>
                  <a:lnTo>
                    <a:pt x="89" y="0"/>
                  </a:lnTo>
                  <a:lnTo>
                    <a:pt x="111" y="0"/>
                  </a:lnTo>
                  <a:lnTo>
                    <a:pt x="134" y="3"/>
                  </a:lnTo>
                  <a:lnTo>
                    <a:pt x="149" y="5"/>
                  </a:lnTo>
                  <a:lnTo>
                    <a:pt x="166" y="8"/>
                  </a:lnTo>
                  <a:lnTo>
                    <a:pt x="196" y="5"/>
                  </a:lnTo>
                  <a:lnTo>
                    <a:pt x="218" y="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51" name="Rectangle 1397"/>
            <p:cNvSpPr>
              <a:spLocks noChangeArrowheads="1"/>
            </p:cNvSpPr>
            <p:nvPr/>
          </p:nvSpPr>
          <p:spPr bwMode="auto">
            <a:xfrm>
              <a:off x="2241" y="1407"/>
              <a:ext cx="970" cy="204"/>
            </a:xfrm>
            <a:prstGeom prst="rect">
              <a:avLst/>
            </a:prstGeom>
            <a:solidFill>
              <a:srgbClr val="B3B3B3"/>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52" name="Freeform 1398"/>
            <p:cNvSpPr>
              <a:spLocks noEditPoints="1"/>
            </p:cNvSpPr>
            <p:nvPr/>
          </p:nvSpPr>
          <p:spPr bwMode="auto">
            <a:xfrm>
              <a:off x="2729" y="932"/>
              <a:ext cx="435" cy="222"/>
            </a:xfrm>
            <a:custGeom>
              <a:avLst/>
              <a:gdLst>
                <a:gd name="T0" fmla="*/ 114 w 435"/>
                <a:gd name="T1" fmla="*/ 82 h 222"/>
                <a:gd name="T2" fmla="*/ 114 w 435"/>
                <a:gd name="T3" fmla="*/ 63 h 222"/>
                <a:gd name="T4" fmla="*/ 111 w 435"/>
                <a:gd name="T5" fmla="*/ 53 h 222"/>
                <a:gd name="T6" fmla="*/ 101 w 435"/>
                <a:gd name="T7" fmla="*/ 48 h 222"/>
                <a:gd name="T8" fmla="*/ 77 w 435"/>
                <a:gd name="T9" fmla="*/ 48 h 222"/>
                <a:gd name="T10" fmla="*/ 67 w 435"/>
                <a:gd name="T11" fmla="*/ 55 h 222"/>
                <a:gd name="T12" fmla="*/ 64 w 435"/>
                <a:gd name="T13" fmla="*/ 77 h 222"/>
                <a:gd name="T14" fmla="*/ 72 w 435"/>
                <a:gd name="T15" fmla="*/ 95 h 222"/>
                <a:gd name="T16" fmla="*/ 89 w 435"/>
                <a:gd name="T17" fmla="*/ 102 h 222"/>
                <a:gd name="T18" fmla="*/ 106 w 435"/>
                <a:gd name="T19" fmla="*/ 95 h 222"/>
                <a:gd name="T20" fmla="*/ 111 w 435"/>
                <a:gd name="T21" fmla="*/ 87 h 222"/>
                <a:gd name="T22" fmla="*/ 435 w 435"/>
                <a:gd name="T23" fmla="*/ 72 h 222"/>
                <a:gd name="T24" fmla="*/ 430 w 435"/>
                <a:gd name="T25" fmla="*/ 120 h 222"/>
                <a:gd name="T26" fmla="*/ 422 w 435"/>
                <a:gd name="T27" fmla="*/ 179 h 222"/>
                <a:gd name="T28" fmla="*/ 430 w 435"/>
                <a:gd name="T29" fmla="*/ 222 h 222"/>
                <a:gd name="T30" fmla="*/ 338 w 435"/>
                <a:gd name="T31" fmla="*/ 214 h 222"/>
                <a:gd name="T32" fmla="*/ 169 w 435"/>
                <a:gd name="T33" fmla="*/ 209 h 222"/>
                <a:gd name="T34" fmla="*/ 4 w 435"/>
                <a:gd name="T35" fmla="*/ 222 h 222"/>
                <a:gd name="T36" fmla="*/ 9 w 435"/>
                <a:gd name="T37" fmla="*/ 169 h 222"/>
                <a:gd name="T38" fmla="*/ 4 w 435"/>
                <a:gd name="T39" fmla="*/ 120 h 222"/>
                <a:gd name="T40" fmla="*/ 0 w 435"/>
                <a:gd name="T41" fmla="*/ 45 h 222"/>
                <a:gd name="T42" fmla="*/ 2 w 435"/>
                <a:gd name="T43" fmla="*/ 18 h 222"/>
                <a:gd name="T44" fmla="*/ 27 w 435"/>
                <a:gd name="T45" fmla="*/ 13 h 222"/>
                <a:gd name="T46" fmla="*/ 72 w 435"/>
                <a:gd name="T47" fmla="*/ 13 h 222"/>
                <a:gd name="T48" fmla="*/ 109 w 435"/>
                <a:gd name="T49" fmla="*/ 5 h 222"/>
                <a:gd name="T50" fmla="*/ 149 w 435"/>
                <a:gd name="T51" fmla="*/ 3 h 222"/>
                <a:gd name="T52" fmla="*/ 176 w 435"/>
                <a:gd name="T53" fmla="*/ 18 h 222"/>
                <a:gd name="T54" fmla="*/ 176 w 435"/>
                <a:gd name="T55" fmla="*/ 45 h 222"/>
                <a:gd name="T56" fmla="*/ 194 w 435"/>
                <a:gd name="T57" fmla="*/ 63 h 222"/>
                <a:gd name="T58" fmla="*/ 238 w 435"/>
                <a:gd name="T59" fmla="*/ 63 h 222"/>
                <a:gd name="T60" fmla="*/ 271 w 435"/>
                <a:gd name="T61" fmla="*/ 63 h 222"/>
                <a:gd name="T62" fmla="*/ 278 w 435"/>
                <a:gd name="T63" fmla="*/ 48 h 222"/>
                <a:gd name="T64" fmla="*/ 278 w 435"/>
                <a:gd name="T65" fmla="*/ 23 h 222"/>
                <a:gd name="T66" fmla="*/ 298 w 435"/>
                <a:gd name="T67" fmla="*/ 15 h 222"/>
                <a:gd name="T68" fmla="*/ 335 w 435"/>
                <a:gd name="T69" fmla="*/ 15 h 222"/>
                <a:gd name="T70" fmla="*/ 370 w 435"/>
                <a:gd name="T71" fmla="*/ 3 h 222"/>
                <a:gd name="T72" fmla="*/ 407 w 435"/>
                <a:gd name="T73" fmla="*/ 3 h 222"/>
                <a:gd name="T74" fmla="*/ 427 w 435"/>
                <a:gd name="T75" fmla="*/ 8 h 222"/>
                <a:gd name="T76" fmla="*/ 432 w 435"/>
                <a:gd name="T77" fmla="*/ 38 h 222"/>
                <a:gd name="T78" fmla="*/ 116 w 435"/>
                <a:gd name="T79" fmla="*/ 167 h 222"/>
                <a:gd name="T80" fmla="*/ 114 w 435"/>
                <a:gd name="T81" fmla="*/ 152 h 222"/>
                <a:gd name="T82" fmla="*/ 99 w 435"/>
                <a:gd name="T83" fmla="*/ 140 h 222"/>
                <a:gd name="T84" fmla="*/ 87 w 435"/>
                <a:gd name="T85" fmla="*/ 142 h 222"/>
                <a:gd name="T86" fmla="*/ 67 w 435"/>
                <a:gd name="T87" fmla="*/ 155 h 222"/>
                <a:gd name="T88" fmla="*/ 59 w 435"/>
                <a:gd name="T89" fmla="*/ 167 h 222"/>
                <a:gd name="T90" fmla="*/ 64 w 435"/>
                <a:gd name="T91" fmla="*/ 182 h 222"/>
                <a:gd name="T92" fmla="*/ 72 w 435"/>
                <a:gd name="T93" fmla="*/ 187 h 222"/>
                <a:gd name="T94" fmla="*/ 84 w 435"/>
                <a:gd name="T95" fmla="*/ 194 h 222"/>
                <a:gd name="T96" fmla="*/ 94 w 435"/>
                <a:gd name="T97" fmla="*/ 197 h 222"/>
                <a:gd name="T98" fmla="*/ 106 w 435"/>
                <a:gd name="T99" fmla="*/ 187 h 222"/>
                <a:gd name="T100" fmla="*/ 116 w 435"/>
                <a:gd name="T101" fmla="*/ 167 h 22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35"/>
                <a:gd name="T154" fmla="*/ 0 h 222"/>
                <a:gd name="T155" fmla="*/ 435 w 435"/>
                <a:gd name="T156" fmla="*/ 222 h 22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35" h="222">
                  <a:moveTo>
                    <a:pt x="111" y="87"/>
                  </a:moveTo>
                  <a:lnTo>
                    <a:pt x="114" y="82"/>
                  </a:lnTo>
                  <a:lnTo>
                    <a:pt x="114" y="72"/>
                  </a:lnTo>
                  <a:lnTo>
                    <a:pt x="114" y="63"/>
                  </a:lnTo>
                  <a:lnTo>
                    <a:pt x="114" y="58"/>
                  </a:lnTo>
                  <a:lnTo>
                    <a:pt x="111" y="53"/>
                  </a:lnTo>
                  <a:lnTo>
                    <a:pt x="106" y="48"/>
                  </a:lnTo>
                  <a:lnTo>
                    <a:pt x="101" y="48"/>
                  </a:lnTo>
                  <a:lnTo>
                    <a:pt x="87" y="48"/>
                  </a:lnTo>
                  <a:lnTo>
                    <a:pt x="77" y="48"/>
                  </a:lnTo>
                  <a:lnTo>
                    <a:pt x="72" y="50"/>
                  </a:lnTo>
                  <a:lnTo>
                    <a:pt x="67" y="55"/>
                  </a:lnTo>
                  <a:lnTo>
                    <a:pt x="64" y="63"/>
                  </a:lnTo>
                  <a:lnTo>
                    <a:pt x="64" y="77"/>
                  </a:lnTo>
                  <a:lnTo>
                    <a:pt x="69" y="87"/>
                  </a:lnTo>
                  <a:lnTo>
                    <a:pt x="72" y="95"/>
                  </a:lnTo>
                  <a:lnTo>
                    <a:pt x="79" y="97"/>
                  </a:lnTo>
                  <a:lnTo>
                    <a:pt x="89" y="102"/>
                  </a:lnTo>
                  <a:lnTo>
                    <a:pt x="101" y="100"/>
                  </a:lnTo>
                  <a:lnTo>
                    <a:pt x="106" y="95"/>
                  </a:lnTo>
                  <a:lnTo>
                    <a:pt x="111" y="87"/>
                  </a:lnTo>
                  <a:close/>
                  <a:moveTo>
                    <a:pt x="435" y="55"/>
                  </a:moveTo>
                  <a:lnTo>
                    <a:pt x="435" y="72"/>
                  </a:lnTo>
                  <a:lnTo>
                    <a:pt x="435" y="95"/>
                  </a:lnTo>
                  <a:lnTo>
                    <a:pt x="430" y="120"/>
                  </a:lnTo>
                  <a:lnTo>
                    <a:pt x="425" y="150"/>
                  </a:lnTo>
                  <a:lnTo>
                    <a:pt x="422" y="179"/>
                  </a:lnTo>
                  <a:lnTo>
                    <a:pt x="425" y="197"/>
                  </a:lnTo>
                  <a:lnTo>
                    <a:pt x="430" y="222"/>
                  </a:lnTo>
                  <a:lnTo>
                    <a:pt x="378" y="217"/>
                  </a:lnTo>
                  <a:lnTo>
                    <a:pt x="338" y="214"/>
                  </a:lnTo>
                  <a:lnTo>
                    <a:pt x="243" y="209"/>
                  </a:lnTo>
                  <a:lnTo>
                    <a:pt x="169" y="209"/>
                  </a:lnTo>
                  <a:lnTo>
                    <a:pt x="77" y="214"/>
                  </a:lnTo>
                  <a:lnTo>
                    <a:pt x="4" y="222"/>
                  </a:lnTo>
                  <a:lnTo>
                    <a:pt x="9" y="192"/>
                  </a:lnTo>
                  <a:lnTo>
                    <a:pt x="9" y="169"/>
                  </a:lnTo>
                  <a:lnTo>
                    <a:pt x="7" y="142"/>
                  </a:lnTo>
                  <a:lnTo>
                    <a:pt x="4" y="120"/>
                  </a:lnTo>
                  <a:lnTo>
                    <a:pt x="2" y="77"/>
                  </a:lnTo>
                  <a:lnTo>
                    <a:pt x="0" y="45"/>
                  </a:lnTo>
                  <a:lnTo>
                    <a:pt x="0" y="25"/>
                  </a:lnTo>
                  <a:lnTo>
                    <a:pt x="2" y="18"/>
                  </a:lnTo>
                  <a:lnTo>
                    <a:pt x="4" y="10"/>
                  </a:lnTo>
                  <a:lnTo>
                    <a:pt x="27" y="13"/>
                  </a:lnTo>
                  <a:lnTo>
                    <a:pt x="57" y="13"/>
                  </a:lnTo>
                  <a:lnTo>
                    <a:pt x="72" y="13"/>
                  </a:lnTo>
                  <a:lnTo>
                    <a:pt x="89" y="10"/>
                  </a:lnTo>
                  <a:lnTo>
                    <a:pt x="109" y="5"/>
                  </a:lnTo>
                  <a:lnTo>
                    <a:pt x="129" y="3"/>
                  </a:lnTo>
                  <a:lnTo>
                    <a:pt x="149" y="3"/>
                  </a:lnTo>
                  <a:lnTo>
                    <a:pt x="174" y="10"/>
                  </a:lnTo>
                  <a:lnTo>
                    <a:pt x="176" y="18"/>
                  </a:lnTo>
                  <a:lnTo>
                    <a:pt x="176" y="25"/>
                  </a:lnTo>
                  <a:lnTo>
                    <a:pt x="176" y="45"/>
                  </a:lnTo>
                  <a:lnTo>
                    <a:pt x="174" y="60"/>
                  </a:lnTo>
                  <a:lnTo>
                    <a:pt x="194" y="63"/>
                  </a:lnTo>
                  <a:lnTo>
                    <a:pt x="211" y="63"/>
                  </a:lnTo>
                  <a:lnTo>
                    <a:pt x="238" y="63"/>
                  </a:lnTo>
                  <a:lnTo>
                    <a:pt x="261" y="63"/>
                  </a:lnTo>
                  <a:lnTo>
                    <a:pt x="271" y="63"/>
                  </a:lnTo>
                  <a:lnTo>
                    <a:pt x="281" y="60"/>
                  </a:lnTo>
                  <a:lnTo>
                    <a:pt x="278" y="48"/>
                  </a:lnTo>
                  <a:lnTo>
                    <a:pt x="276" y="33"/>
                  </a:lnTo>
                  <a:lnTo>
                    <a:pt x="278" y="23"/>
                  </a:lnTo>
                  <a:lnTo>
                    <a:pt x="281" y="10"/>
                  </a:lnTo>
                  <a:lnTo>
                    <a:pt x="298" y="15"/>
                  </a:lnTo>
                  <a:lnTo>
                    <a:pt x="320" y="18"/>
                  </a:lnTo>
                  <a:lnTo>
                    <a:pt x="335" y="15"/>
                  </a:lnTo>
                  <a:lnTo>
                    <a:pt x="350" y="10"/>
                  </a:lnTo>
                  <a:lnTo>
                    <a:pt x="370" y="3"/>
                  </a:lnTo>
                  <a:lnTo>
                    <a:pt x="390" y="0"/>
                  </a:lnTo>
                  <a:lnTo>
                    <a:pt x="407" y="3"/>
                  </a:lnTo>
                  <a:lnTo>
                    <a:pt x="427" y="8"/>
                  </a:lnTo>
                  <a:lnTo>
                    <a:pt x="430" y="10"/>
                  </a:lnTo>
                  <a:lnTo>
                    <a:pt x="432" y="38"/>
                  </a:lnTo>
                  <a:lnTo>
                    <a:pt x="435" y="55"/>
                  </a:lnTo>
                  <a:close/>
                  <a:moveTo>
                    <a:pt x="116" y="167"/>
                  </a:moveTo>
                  <a:lnTo>
                    <a:pt x="116" y="157"/>
                  </a:lnTo>
                  <a:lnTo>
                    <a:pt x="114" y="152"/>
                  </a:lnTo>
                  <a:lnTo>
                    <a:pt x="109" y="145"/>
                  </a:lnTo>
                  <a:lnTo>
                    <a:pt x="99" y="140"/>
                  </a:lnTo>
                  <a:lnTo>
                    <a:pt x="94" y="140"/>
                  </a:lnTo>
                  <a:lnTo>
                    <a:pt x="87" y="142"/>
                  </a:lnTo>
                  <a:lnTo>
                    <a:pt x="77" y="147"/>
                  </a:lnTo>
                  <a:lnTo>
                    <a:pt x="67" y="155"/>
                  </a:lnTo>
                  <a:lnTo>
                    <a:pt x="62" y="162"/>
                  </a:lnTo>
                  <a:lnTo>
                    <a:pt x="59" y="167"/>
                  </a:lnTo>
                  <a:lnTo>
                    <a:pt x="62" y="174"/>
                  </a:lnTo>
                  <a:lnTo>
                    <a:pt x="64" y="182"/>
                  </a:lnTo>
                  <a:lnTo>
                    <a:pt x="69" y="187"/>
                  </a:lnTo>
                  <a:lnTo>
                    <a:pt x="72" y="187"/>
                  </a:lnTo>
                  <a:lnTo>
                    <a:pt x="79" y="192"/>
                  </a:lnTo>
                  <a:lnTo>
                    <a:pt x="84" y="194"/>
                  </a:lnTo>
                  <a:lnTo>
                    <a:pt x="87" y="197"/>
                  </a:lnTo>
                  <a:lnTo>
                    <a:pt x="94" y="197"/>
                  </a:lnTo>
                  <a:lnTo>
                    <a:pt x="99" y="194"/>
                  </a:lnTo>
                  <a:lnTo>
                    <a:pt x="106" y="187"/>
                  </a:lnTo>
                  <a:lnTo>
                    <a:pt x="111" y="179"/>
                  </a:lnTo>
                  <a:lnTo>
                    <a:pt x="116" y="16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53" name="Freeform 1399"/>
            <p:cNvSpPr>
              <a:spLocks/>
            </p:cNvSpPr>
            <p:nvPr/>
          </p:nvSpPr>
          <p:spPr bwMode="auto">
            <a:xfrm>
              <a:off x="2903" y="870"/>
              <a:ext cx="149" cy="125"/>
            </a:xfrm>
            <a:custGeom>
              <a:avLst/>
              <a:gdLst>
                <a:gd name="T0" fmla="*/ 149 w 149"/>
                <a:gd name="T1" fmla="*/ 0 h 125"/>
                <a:gd name="T2" fmla="*/ 146 w 149"/>
                <a:gd name="T3" fmla="*/ 3 h 125"/>
                <a:gd name="T4" fmla="*/ 141 w 149"/>
                <a:gd name="T5" fmla="*/ 15 h 125"/>
                <a:gd name="T6" fmla="*/ 136 w 149"/>
                <a:gd name="T7" fmla="*/ 28 h 125"/>
                <a:gd name="T8" fmla="*/ 129 w 149"/>
                <a:gd name="T9" fmla="*/ 47 h 125"/>
                <a:gd name="T10" fmla="*/ 121 w 149"/>
                <a:gd name="T11" fmla="*/ 52 h 125"/>
                <a:gd name="T12" fmla="*/ 114 w 149"/>
                <a:gd name="T13" fmla="*/ 57 h 125"/>
                <a:gd name="T14" fmla="*/ 109 w 149"/>
                <a:gd name="T15" fmla="*/ 65 h 125"/>
                <a:gd name="T16" fmla="*/ 107 w 149"/>
                <a:gd name="T17" fmla="*/ 72 h 125"/>
                <a:gd name="T18" fmla="*/ 104 w 149"/>
                <a:gd name="T19" fmla="*/ 85 h 125"/>
                <a:gd name="T20" fmla="*/ 102 w 149"/>
                <a:gd name="T21" fmla="*/ 95 h 125"/>
                <a:gd name="T22" fmla="*/ 104 w 149"/>
                <a:gd name="T23" fmla="*/ 110 h 125"/>
                <a:gd name="T24" fmla="*/ 107 w 149"/>
                <a:gd name="T25" fmla="*/ 122 h 125"/>
                <a:gd name="T26" fmla="*/ 97 w 149"/>
                <a:gd name="T27" fmla="*/ 125 h 125"/>
                <a:gd name="T28" fmla="*/ 87 w 149"/>
                <a:gd name="T29" fmla="*/ 125 h 125"/>
                <a:gd name="T30" fmla="*/ 64 w 149"/>
                <a:gd name="T31" fmla="*/ 125 h 125"/>
                <a:gd name="T32" fmla="*/ 37 w 149"/>
                <a:gd name="T33" fmla="*/ 125 h 125"/>
                <a:gd name="T34" fmla="*/ 20 w 149"/>
                <a:gd name="T35" fmla="*/ 125 h 125"/>
                <a:gd name="T36" fmla="*/ 0 w 149"/>
                <a:gd name="T37" fmla="*/ 122 h 125"/>
                <a:gd name="T38" fmla="*/ 17 w 149"/>
                <a:gd name="T39" fmla="*/ 102 h 125"/>
                <a:gd name="T40" fmla="*/ 34 w 149"/>
                <a:gd name="T41" fmla="*/ 75 h 125"/>
                <a:gd name="T42" fmla="*/ 42 w 149"/>
                <a:gd name="T43" fmla="*/ 62 h 125"/>
                <a:gd name="T44" fmla="*/ 49 w 149"/>
                <a:gd name="T45" fmla="*/ 42 h 125"/>
                <a:gd name="T46" fmla="*/ 52 w 149"/>
                <a:gd name="T47" fmla="*/ 30 h 125"/>
                <a:gd name="T48" fmla="*/ 57 w 149"/>
                <a:gd name="T49" fmla="*/ 15 h 125"/>
                <a:gd name="T50" fmla="*/ 62 w 149"/>
                <a:gd name="T51" fmla="*/ 8 h 125"/>
                <a:gd name="T52" fmla="*/ 72 w 149"/>
                <a:gd name="T53" fmla="*/ 0 h 125"/>
                <a:gd name="T54" fmla="*/ 84 w 149"/>
                <a:gd name="T55" fmla="*/ 3 h 125"/>
                <a:gd name="T56" fmla="*/ 92 w 149"/>
                <a:gd name="T57" fmla="*/ 3 h 125"/>
                <a:gd name="T58" fmla="*/ 112 w 149"/>
                <a:gd name="T59" fmla="*/ 3 h 125"/>
                <a:gd name="T60" fmla="*/ 126 w 149"/>
                <a:gd name="T61" fmla="*/ 3 h 125"/>
                <a:gd name="T62" fmla="*/ 139 w 149"/>
                <a:gd name="T63" fmla="*/ 0 h 125"/>
                <a:gd name="T64" fmla="*/ 146 w 149"/>
                <a:gd name="T65" fmla="*/ 0 h 125"/>
                <a:gd name="T66" fmla="*/ 149 w 149"/>
                <a:gd name="T67" fmla="*/ 0 h 12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9"/>
                <a:gd name="T103" fmla="*/ 0 h 125"/>
                <a:gd name="T104" fmla="*/ 149 w 149"/>
                <a:gd name="T105" fmla="*/ 125 h 12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9" h="125">
                  <a:moveTo>
                    <a:pt x="149" y="0"/>
                  </a:moveTo>
                  <a:lnTo>
                    <a:pt x="146" y="3"/>
                  </a:lnTo>
                  <a:lnTo>
                    <a:pt x="141" y="15"/>
                  </a:lnTo>
                  <a:lnTo>
                    <a:pt x="136" y="28"/>
                  </a:lnTo>
                  <a:lnTo>
                    <a:pt x="129" y="47"/>
                  </a:lnTo>
                  <a:lnTo>
                    <a:pt x="121" y="52"/>
                  </a:lnTo>
                  <a:lnTo>
                    <a:pt x="114" y="57"/>
                  </a:lnTo>
                  <a:lnTo>
                    <a:pt x="109" y="65"/>
                  </a:lnTo>
                  <a:lnTo>
                    <a:pt x="107" y="72"/>
                  </a:lnTo>
                  <a:lnTo>
                    <a:pt x="104" y="85"/>
                  </a:lnTo>
                  <a:lnTo>
                    <a:pt x="102" y="95"/>
                  </a:lnTo>
                  <a:lnTo>
                    <a:pt x="104" y="110"/>
                  </a:lnTo>
                  <a:lnTo>
                    <a:pt x="107" y="122"/>
                  </a:lnTo>
                  <a:lnTo>
                    <a:pt x="97" y="125"/>
                  </a:lnTo>
                  <a:lnTo>
                    <a:pt x="87" y="125"/>
                  </a:lnTo>
                  <a:lnTo>
                    <a:pt x="64" y="125"/>
                  </a:lnTo>
                  <a:lnTo>
                    <a:pt x="37" y="125"/>
                  </a:lnTo>
                  <a:lnTo>
                    <a:pt x="20" y="125"/>
                  </a:lnTo>
                  <a:lnTo>
                    <a:pt x="0" y="122"/>
                  </a:lnTo>
                  <a:lnTo>
                    <a:pt x="17" y="102"/>
                  </a:lnTo>
                  <a:lnTo>
                    <a:pt x="34" y="75"/>
                  </a:lnTo>
                  <a:lnTo>
                    <a:pt x="42" y="62"/>
                  </a:lnTo>
                  <a:lnTo>
                    <a:pt x="49" y="42"/>
                  </a:lnTo>
                  <a:lnTo>
                    <a:pt x="52" y="30"/>
                  </a:lnTo>
                  <a:lnTo>
                    <a:pt x="57" y="15"/>
                  </a:lnTo>
                  <a:lnTo>
                    <a:pt x="62" y="8"/>
                  </a:lnTo>
                  <a:lnTo>
                    <a:pt x="72" y="0"/>
                  </a:lnTo>
                  <a:lnTo>
                    <a:pt x="84" y="3"/>
                  </a:lnTo>
                  <a:lnTo>
                    <a:pt x="92" y="3"/>
                  </a:lnTo>
                  <a:lnTo>
                    <a:pt x="112" y="3"/>
                  </a:lnTo>
                  <a:lnTo>
                    <a:pt x="126" y="3"/>
                  </a:lnTo>
                  <a:lnTo>
                    <a:pt x="139" y="0"/>
                  </a:lnTo>
                  <a:lnTo>
                    <a:pt x="146" y="0"/>
                  </a:lnTo>
                  <a:lnTo>
                    <a:pt x="149"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54" name="Freeform 1400"/>
            <p:cNvSpPr>
              <a:spLocks/>
            </p:cNvSpPr>
            <p:nvPr/>
          </p:nvSpPr>
          <p:spPr bwMode="auto">
            <a:xfrm>
              <a:off x="2903" y="818"/>
              <a:ext cx="74" cy="174"/>
            </a:xfrm>
            <a:custGeom>
              <a:avLst/>
              <a:gdLst>
                <a:gd name="T0" fmla="*/ 72 w 74"/>
                <a:gd name="T1" fmla="*/ 12 h 174"/>
                <a:gd name="T2" fmla="*/ 74 w 74"/>
                <a:gd name="T3" fmla="*/ 20 h 174"/>
                <a:gd name="T4" fmla="*/ 72 w 74"/>
                <a:gd name="T5" fmla="*/ 37 h 174"/>
                <a:gd name="T6" fmla="*/ 72 w 74"/>
                <a:gd name="T7" fmla="*/ 52 h 174"/>
                <a:gd name="T8" fmla="*/ 62 w 74"/>
                <a:gd name="T9" fmla="*/ 60 h 174"/>
                <a:gd name="T10" fmla="*/ 57 w 74"/>
                <a:gd name="T11" fmla="*/ 67 h 174"/>
                <a:gd name="T12" fmla="*/ 52 w 74"/>
                <a:gd name="T13" fmla="*/ 82 h 174"/>
                <a:gd name="T14" fmla="*/ 49 w 74"/>
                <a:gd name="T15" fmla="*/ 94 h 174"/>
                <a:gd name="T16" fmla="*/ 42 w 74"/>
                <a:gd name="T17" fmla="*/ 114 h 174"/>
                <a:gd name="T18" fmla="*/ 34 w 74"/>
                <a:gd name="T19" fmla="*/ 127 h 174"/>
                <a:gd name="T20" fmla="*/ 17 w 74"/>
                <a:gd name="T21" fmla="*/ 154 h 174"/>
                <a:gd name="T22" fmla="*/ 0 w 74"/>
                <a:gd name="T23" fmla="*/ 174 h 174"/>
                <a:gd name="T24" fmla="*/ 2 w 74"/>
                <a:gd name="T25" fmla="*/ 159 h 174"/>
                <a:gd name="T26" fmla="*/ 2 w 74"/>
                <a:gd name="T27" fmla="*/ 139 h 174"/>
                <a:gd name="T28" fmla="*/ 2 w 74"/>
                <a:gd name="T29" fmla="*/ 132 h 174"/>
                <a:gd name="T30" fmla="*/ 0 w 74"/>
                <a:gd name="T31" fmla="*/ 124 h 174"/>
                <a:gd name="T32" fmla="*/ 15 w 74"/>
                <a:gd name="T33" fmla="*/ 107 h 174"/>
                <a:gd name="T34" fmla="*/ 29 w 74"/>
                <a:gd name="T35" fmla="*/ 82 h 174"/>
                <a:gd name="T36" fmla="*/ 34 w 74"/>
                <a:gd name="T37" fmla="*/ 72 h 174"/>
                <a:gd name="T38" fmla="*/ 39 w 74"/>
                <a:gd name="T39" fmla="*/ 60 h 174"/>
                <a:gd name="T40" fmla="*/ 44 w 74"/>
                <a:gd name="T41" fmla="*/ 42 h 174"/>
                <a:gd name="T42" fmla="*/ 49 w 74"/>
                <a:gd name="T43" fmla="*/ 27 h 174"/>
                <a:gd name="T44" fmla="*/ 57 w 74"/>
                <a:gd name="T45" fmla="*/ 15 h 174"/>
                <a:gd name="T46" fmla="*/ 72 w 74"/>
                <a:gd name="T47" fmla="*/ 0 h 174"/>
                <a:gd name="T48" fmla="*/ 72 w 74"/>
                <a:gd name="T49" fmla="*/ 12 h 17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4"/>
                <a:gd name="T76" fmla="*/ 0 h 174"/>
                <a:gd name="T77" fmla="*/ 74 w 74"/>
                <a:gd name="T78" fmla="*/ 174 h 17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4" h="174">
                  <a:moveTo>
                    <a:pt x="72" y="12"/>
                  </a:moveTo>
                  <a:lnTo>
                    <a:pt x="74" y="20"/>
                  </a:lnTo>
                  <a:lnTo>
                    <a:pt x="72" y="37"/>
                  </a:lnTo>
                  <a:lnTo>
                    <a:pt x="72" y="52"/>
                  </a:lnTo>
                  <a:lnTo>
                    <a:pt x="62" y="60"/>
                  </a:lnTo>
                  <a:lnTo>
                    <a:pt x="57" y="67"/>
                  </a:lnTo>
                  <a:lnTo>
                    <a:pt x="52" y="82"/>
                  </a:lnTo>
                  <a:lnTo>
                    <a:pt x="49" y="94"/>
                  </a:lnTo>
                  <a:lnTo>
                    <a:pt x="42" y="114"/>
                  </a:lnTo>
                  <a:lnTo>
                    <a:pt x="34" y="127"/>
                  </a:lnTo>
                  <a:lnTo>
                    <a:pt x="17" y="154"/>
                  </a:lnTo>
                  <a:lnTo>
                    <a:pt x="0" y="174"/>
                  </a:lnTo>
                  <a:lnTo>
                    <a:pt x="2" y="159"/>
                  </a:lnTo>
                  <a:lnTo>
                    <a:pt x="2" y="139"/>
                  </a:lnTo>
                  <a:lnTo>
                    <a:pt x="2" y="132"/>
                  </a:lnTo>
                  <a:lnTo>
                    <a:pt x="0" y="124"/>
                  </a:lnTo>
                  <a:lnTo>
                    <a:pt x="15" y="107"/>
                  </a:lnTo>
                  <a:lnTo>
                    <a:pt x="29" y="82"/>
                  </a:lnTo>
                  <a:lnTo>
                    <a:pt x="34" y="72"/>
                  </a:lnTo>
                  <a:lnTo>
                    <a:pt x="39" y="60"/>
                  </a:lnTo>
                  <a:lnTo>
                    <a:pt x="44" y="42"/>
                  </a:lnTo>
                  <a:lnTo>
                    <a:pt x="49" y="27"/>
                  </a:lnTo>
                  <a:lnTo>
                    <a:pt x="57" y="15"/>
                  </a:lnTo>
                  <a:lnTo>
                    <a:pt x="72" y="0"/>
                  </a:lnTo>
                  <a:lnTo>
                    <a:pt x="72"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55" name="Freeform 1401"/>
            <p:cNvSpPr>
              <a:spLocks/>
            </p:cNvSpPr>
            <p:nvPr/>
          </p:nvSpPr>
          <p:spPr bwMode="auto">
            <a:xfrm>
              <a:off x="2733" y="813"/>
              <a:ext cx="242" cy="132"/>
            </a:xfrm>
            <a:custGeom>
              <a:avLst/>
              <a:gdLst>
                <a:gd name="T0" fmla="*/ 15 w 242"/>
                <a:gd name="T1" fmla="*/ 107 h 132"/>
                <a:gd name="T2" fmla="*/ 18 w 242"/>
                <a:gd name="T3" fmla="*/ 102 h 132"/>
                <a:gd name="T4" fmla="*/ 33 w 242"/>
                <a:gd name="T5" fmla="*/ 82 h 132"/>
                <a:gd name="T6" fmla="*/ 55 w 242"/>
                <a:gd name="T7" fmla="*/ 45 h 132"/>
                <a:gd name="T8" fmla="*/ 70 w 242"/>
                <a:gd name="T9" fmla="*/ 12 h 132"/>
                <a:gd name="T10" fmla="*/ 70 w 242"/>
                <a:gd name="T11" fmla="*/ 12 h 132"/>
                <a:gd name="T12" fmla="*/ 88 w 242"/>
                <a:gd name="T13" fmla="*/ 5 h 132"/>
                <a:gd name="T14" fmla="*/ 105 w 242"/>
                <a:gd name="T15" fmla="*/ 0 h 132"/>
                <a:gd name="T16" fmla="*/ 122 w 242"/>
                <a:gd name="T17" fmla="*/ 0 h 132"/>
                <a:gd name="T18" fmla="*/ 137 w 242"/>
                <a:gd name="T19" fmla="*/ 2 h 132"/>
                <a:gd name="T20" fmla="*/ 155 w 242"/>
                <a:gd name="T21" fmla="*/ 5 h 132"/>
                <a:gd name="T22" fmla="*/ 175 w 242"/>
                <a:gd name="T23" fmla="*/ 10 h 132"/>
                <a:gd name="T24" fmla="*/ 194 w 242"/>
                <a:gd name="T25" fmla="*/ 12 h 132"/>
                <a:gd name="T26" fmla="*/ 222 w 242"/>
                <a:gd name="T27" fmla="*/ 10 h 132"/>
                <a:gd name="T28" fmla="*/ 242 w 242"/>
                <a:gd name="T29" fmla="*/ 5 h 132"/>
                <a:gd name="T30" fmla="*/ 227 w 242"/>
                <a:gd name="T31" fmla="*/ 20 h 132"/>
                <a:gd name="T32" fmla="*/ 219 w 242"/>
                <a:gd name="T33" fmla="*/ 32 h 132"/>
                <a:gd name="T34" fmla="*/ 214 w 242"/>
                <a:gd name="T35" fmla="*/ 47 h 132"/>
                <a:gd name="T36" fmla="*/ 209 w 242"/>
                <a:gd name="T37" fmla="*/ 65 h 132"/>
                <a:gd name="T38" fmla="*/ 204 w 242"/>
                <a:gd name="T39" fmla="*/ 77 h 132"/>
                <a:gd name="T40" fmla="*/ 199 w 242"/>
                <a:gd name="T41" fmla="*/ 87 h 132"/>
                <a:gd name="T42" fmla="*/ 185 w 242"/>
                <a:gd name="T43" fmla="*/ 112 h 132"/>
                <a:gd name="T44" fmla="*/ 170 w 242"/>
                <a:gd name="T45" fmla="*/ 129 h 132"/>
                <a:gd name="T46" fmla="*/ 145 w 242"/>
                <a:gd name="T47" fmla="*/ 122 h 132"/>
                <a:gd name="T48" fmla="*/ 125 w 242"/>
                <a:gd name="T49" fmla="*/ 122 h 132"/>
                <a:gd name="T50" fmla="*/ 105 w 242"/>
                <a:gd name="T51" fmla="*/ 124 h 132"/>
                <a:gd name="T52" fmla="*/ 85 w 242"/>
                <a:gd name="T53" fmla="*/ 129 h 132"/>
                <a:gd name="T54" fmla="*/ 68 w 242"/>
                <a:gd name="T55" fmla="*/ 132 h 132"/>
                <a:gd name="T56" fmla="*/ 53 w 242"/>
                <a:gd name="T57" fmla="*/ 132 h 132"/>
                <a:gd name="T58" fmla="*/ 23 w 242"/>
                <a:gd name="T59" fmla="*/ 132 h 132"/>
                <a:gd name="T60" fmla="*/ 0 w 242"/>
                <a:gd name="T61" fmla="*/ 129 h 132"/>
                <a:gd name="T62" fmla="*/ 15 w 242"/>
                <a:gd name="T63" fmla="*/ 107 h 13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2"/>
                <a:gd name="T97" fmla="*/ 0 h 132"/>
                <a:gd name="T98" fmla="*/ 242 w 242"/>
                <a:gd name="T99" fmla="*/ 132 h 13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2" h="132">
                  <a:moveTo>
                    <a:pt x="15" y="107"/>
                  </a:moveTo>
                  <a:lnTo>
                    <a:pt x="18" y="102"/>
                  </a:lnTo>
                  <a:lnTo>
                    <a:pt x="33" y="82"/>
                  </a:lnTo>
                  <a:lnTo>
                    <a:pt x="55" y="45"/>
                  </a:lnTo>
                  <a:lnTo>
                    <a:pt x="70" y="12"/>
                  </a:lnTo>
                  <a:lnTo>
                    <a:pt x="88" y="5"/>
                  </a:lnTo>
                  <a:lnTo>
                    <a:pt x="105" y="0"/>
                  </a:lnTo>
                  <a:lnTo>
                    <a:pt x="122" y="0"/>
                  </a:lnTo>
                  <a:lnTo>
                    <a:pt x="137" y="2"/>
                  </a:lnTo>
                  <a:lnTo>
                    <a:pt x="155" y="5"/>
                  </a:lnTo>
                  <a:lnTo>
                    <a:pt x="175" y="10"/>
                  </a:lnTo>
                  <a:lnTo>
                    <a:pt x="194" y="12"/>
                  </a:lnTo>
                  <a:lnTo>
                    <a:pt x="222" y="10"/>
                  </a:lnTo>
                  <a:lnTo>
                    <a:pt x="242" y="5"/>
                  </a:lnTo>
                  <a:lnTo>
                    <a:pt x="227" y="20"/>
                  </a:lnTo>
                  <a:lnTo>
                    <a:pt x="219" y="32"/>
                  </a:lnTo>
                  <a:lnTo>
                    <a:pt x="214" y="47"/>
                  </a:lnTo>
                  <a:lnTo>
                    <a:pt x="209" y="65"/>
                  </a:lnTo>
                  <a:lnTo>
                    <a:pt x="204" y="77"/>
                  </a:lnTo>
                  <a:lnTo>
                    <a:pt x="199" y="87"/>
                  </a:lnTo>
                  <a:lnTo>
                    <a:pt x="185" y="112"/>
                  </a:lnTo>
                  <a:lnTo>
                    <a:pt x="170" y="129"/>
                  </a:lnTo>
                  <a:lnTo>
                    <a:pt x="145" y="122"/>
                  </a:lnTo>
                  <a:lnTo>
                    <a:pt x="125" y="122"/>
                  </a:lnTo>
                  <a:lnTo>
                    <a:pt x="105" y="124"/>
                  </a:lnTo>
                  <a:lnTo>
                    <a:pt x="85" y="129"/>
                  </a:lnTo>
                  <a:lnTo>
                    <a:pt x="68" y="132"/>
                  </a:lnTo>
                  <a:lnTo>
                    <a:pt x="53" y="132"/>
                  </a:lnTo>
                  <a:lnTo>
                    <a:pt x="23" y="132"/>
                  </a:lnTo>
                  <a:lnTo>
                    <a:pt x="0" y="129"/>
                  </a:lnTo>
                  <a:lnTo>
                    <a:pt x="15" y="10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56" name="Freeform 1402"/>
            <p:cNvSpPr>
              <a:spLocks/>
            </p:cNvSpPr>
            <p:nvPr/>
          </p:nvSpPr>
          <p:spPr bwMode="auto">
            <a:xfrm>
              <a:off x="2534" y="917"/>
              <a:ext cx="214" cy="137"/>
            </a:xfrm>
            <a:custGeom>
              <a:avLst/>
              <a:gdLst>
                <a:gd name="T0" fmla="*/ 165 w 214"/>
                <a:gd name="T1" fmla="*/ 3 h 137"/>
                <a:gd name="T2" fmla="*/ 165 w 214"/>
                <a:gd name="T3" fmla="*/ 3 h 137"/>
                <a:gd name="T4" fmla="*/ 175 w 214"/>
                <a:gd name="T5" fmla="*/ 3 h 137"/>
                <a:gd name="T6" fmla="*/ 190 w 214"/>
                <a:gd name="T7" fmla="*/ 5 h 137"/>
                <a:gd name="T8" fmla="*/ 202 w 214"/>
                <a:gd name="T9" fmla="*/ 5 h 137"/>
                <a:gd name="T10" fmla="*/ 209 w 214"/>
                <a:gd name="T11" fmla="*/ 5 h 137"/>
                <a:gd name="T12" fmla="*/ 214 w 214"/>
                <a:gd name="T13" fmla="*/ 3 h 137"/>
                <a:gd name="T14" fmla="*/ 199 w 214"/>
                <a:gd name="T15" fmla="*/ 25 h 137"/>
                <a:gd name="T16" fmla="*/ 197 w 214"/>
                <a:gd name="T17" fmla="*/ 33 h 137"/>
                <a:gd name="T18" fmla="*/ 195 w 214"/>
                <a:gd name="T19" fmla="*/ 40 h 137"/>
                <a:gd name="T20" fmla="*/ 195 w 214"/>
                <a:gd name="T21" fmla="*/ 60 h 137"/>
                <a:gd name="T22" fmla="*/ 197 w 214"/>
                <a:gd name="T23" fmla="*/ 92 h 137"/>
                <a:gd name="T24" fmla="*/ 199 w 214"/>
                <a:gd name="T25" fmla="*/ 135 h 137"/>
                <a:gd name="T26" fmla="*/ 190 w 214"/>
                <a:gd name="T27" fmla="*/ 137 h 137"/>
                <a:gd name="T28" fmla="*/ 180 w 214"/>
                <a:gd name="T29" fmla="*/ 137 h 137"/>
                <a:gd name="T30" fmla="*/ 165 w 214"/>
                <a:gd name="T31" fmla="*/ 137 h 137"/>
                <a:gd name="T32" fmla="*/ 155 w 214"/>
                <a:gd name="T33" fmla="*/ 135 h 137"/>
                <a:gd name="T34" fmla="*/ 142 w 214"/>
                <a:gd name="T35" fmla="*/ 132 h 137"/>
                <a:gd name="T36" fmla="*/ 135 w 214"/>
                <a:gd name="T37" fmla="*/ 130 h 137"/>
                <a:gd name="T38" fmla="*/ 125 w 214"/>
                <a:gd name="T39" fmla="*/ 130 h 137"/>
                <a:gd name="T40" fmla="*/ 117 w 214"/>
                <a:gd name="T41" fmla="*/ 132 h 137"/>
                <a:gd name="T42" fmla="*/ 110 w 214"/>
                <a:gd name="T43" fmla="*/ 135 h 137"/>
                <a:gd name="T44" fmla="*/ 105 w 214"/>
                <a:gd name="T45" fmla="*/ 135 h 137"/>
                <a:gd name="T46" fmla="*/ 90 w 214"/>
                <a:gd name="T47" fmla="*/ 135 h 137"/>
                <a:gd name="T48" fmla="*/ 78 w 214"/>
                <a:gd name="T49" fmla="*/ 135 h 137"/>
                <a:gd name="T50" fmla="*/ 48 w 214"/>
                <a:gd name="T51" fmla="*/ 132 h 137"/>
                <a:gd name="T52" fmla="*/ 35 w 214"/>
                <a:gd name="T53" fmla="*/ 132 h 137"/>
                <a:gd name="T54" fmla="*/ 23 w 214"/>
                <a:gd name="T55" fmla="*/ 135 h 137"/>
                <a:gd name="T56" fmla="*/ 20 w 214"/>
                <a:gd name="T57" fmla="*/ 135 h 137"/>
                <a:gd name="T58" fmla="*/ 18 w 214"/>
                <a:gd name="T59" fmla="*/ 132 h 137"/>
                <a:gd name="T60" fmla="*/ 15 w 214"/>
                <a:gd name="T61" fmla="*/ 127 h 137"/>
                <a:gd name="T62" fmla="*/ 15 w 214"/>
                <a:gd name="T63" fmla="*/ 122 h 137"/>
                <a:gd name="T64" fmla="*/ 15 w 214"/>
                <a:gd name="T65" fmla="*/ 117 h 137"/>
                <a:gd name="T66" fmla="*/ 8 w 214"/>
                <a:gd name="T67" fmla="*/ 107 h 137"/>
                <a:gd name="T68" fmla="*/ 8 w 214"/>
                <a:gd name="T69" fmla="*/ 107 h 137"/>
                <a:gd name="T70" fmla="*/ 3 w 214"/>
                <a:gd name="T71" fmla="*/ 100 h 137"/>
                <a:gd name="T72" fmla="*/ 0 w 214"/>
                <a:gd name="T73" fmla="*/ 92 h 137"/>
                <a:gd name="T74" fmla="*/ 0 w 214"/>
                <a:gd name="T75" fmla="*/ 78 h 137"/>
                <a:gd name="T76" fmla="*/ 3 w 214"/>
                <a:gd name="T77" fmla="*/ 58 h 137"/>
                <a:gd name="T78" fmla="*/ 8 w 214"/>
                <a:gd name="T79" fmla="*/ 45 h 137"/>
                <a:gd name="T80" fmla="*/ 13 w 214"/>
                <a:gd name="T81" fmla="*/ 28 h 137"/>
                <a:gd name="T82" fmla="*/ 13 w 214"/>
                <a:gd name="T83" fmla="*/ 18 h 137"/>
                <a:gd name="T84" fmla="*/ 13 w 214"/>
                <a:gd name="T85" fmla="*/ 13 h 137"/>
                <a:gd name="T86" fmla="*/ 15 w 214"/>
                <a:gd name="T87" fmla="*/ 5 h 137"/>
                <a:gd name="T88" fmla="*/ 18 w 214"/>
                <a:gd name="T89" fmla="*/ 3 h 137"/>
                <a:gd name="T90" fmla="*/ 23 w 214"/>
                <a:gd name="T91" fmla="*/ 3 h 137"/>
                <a:gd name="T92" fmla="*/ 23 w 214"/>
                <a:gd name="T93" fmla="*/ 3 h 137"/>
                <a:gd name="T94" fmla="*/ 38 w 214"/>
                <a:gd name="T95" fmla="*/ 5 h 137"/>
                <a:gd name="T96" fmla="*/ 53 w 214"/>
                <a:gd name="T97" fmla="*/ 5 h 137"/>
                <a:gd name="T98" fmla="*/ 65 w 214"/>
                <a:gd name="T99" fmla="*/ 3 h 137"/>
                <a:gd name="T100" fmla="*/ 80 w 214"/>
                <a:gd name="T101" fmla="*/ 0 h 137"/>
                <a:gd name="T102" fmla="*/ 93 w 214"/>
                <a:gd name="T103" fmla="*/ 3 h 137"/>
                <a:gd name="T104" fmla="*/ 105 w 214"/>
                <a:gd name="T105" fmla="*/ 3 h 137"/>
                <a:gd name="T106" fmla="*/ 107 w 214"/>
                <a:gd name="T107" fmla="*/ 3 h 137"/>
                <a:gd name="T108" fmla="*/ 110 w 214"/>
                <a:gd name="T109" fmla="*/ 8 h 137"/>
                <a:gd name="T110" fmla="*/ 117 w 214"/>
                <a:gd name="T111" fmla="*/ 13 h 137"/>
                <a:gd name="T112" fmla="*/ 130 w 214"/>
                <a:gd name="T113" fmla="*/ 15 h 137"/>
                <a:gd name="T114" fmla="*/ 142 w 214"/>
                <a:gd name="T115" fmla="*/ 13 h 137"/>
                <a:gd name="T116" fmla="*/ 147 w 214"/>
                <a:gd name="T117" fmla="*/ 8 h 137"/>
                <a:gd name="T118" fmla="*/ 150 w 214"/>
                <a:gd name="T119" fmla="*/ 5 h 137"/>
                <a:gd name="T120" fmla="*/ 155 w 214"/>
                <a:gd name="T121" fmla="*/ 3 h 137"/>
                <a:gd name="T122" fmla="*/ 157 w 214"/>
                <a:gd name="T123" fmla="*/ 3 h 137"/>
                <a:gd name="T124" fmla="*/ 165 w 214"/>
                <a:gd name="T125" fmla="*/ 3 h 13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14"/>
                <a:gd name="T190" fmla="*/ 0 h 137"/>
                <a:gd name="T191" fmla="*/ 214 w 214"/>
                <a:gd name="T192" fmla="*/ 137 h 13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14" h="137">
                  <a:moveTo>
                    <a:pt x="165" y="3"/>
                  </a:moveTo>
                  <a:lnTo>
                    <a:pt x="165" y="3"/>
                  </a:lnTo>
                  <a:lnTo>
                    <a:pt x="175" y="3"/>
                  </a:lnTo>
                  <a:lnTo>
                    <a:pt x="190" y="5"/>
                  </a:lnTo>
                  <a:lnTo>
                    <a:pt x="202" y="5"/>
                  </a:lnTo>
                  <a:lnTo>
                    <a:pt x="209" y="5"/>
                  </a:lnTo>
                  <a:lnTo>
                    <a:pt x="214" y="3"/>
                  </a:lnTo>
                  <a:lnTo>
                    <a:pt x="199" y="25"/>
                  </a:lnTo>
                  <a:lnTo>
                    <a:pt x="197" y="33"/>
                  </a:lnTo>
                  <a:lnTo>
                    <a:pt x="195" y="40"/>
                  </a:lnTo>
                  <a:lnTo>
                    <a:pt x="195" y="60"/>
                  </a:lnTo>
                  <a:lnTo>
                    <a:pt x="197" y="92"/>
                  </a:lnTo>
                  <a:lnTo>
                    <a:pt x="199" y="135"/>
                  </a:lnTo>
                  <a:lnTo>
                    <a:pt x="190" y="137"/>
                  </a:lnTo>
                  <a:lnTo>
                    <a:pt x="180" y="137"/>
                  </a:lnTo>
                  <a:lnTo>
                    <a:pt x="165" y="137"/>
                  </a:lnTo>
                  <a:lnTo>
                    <a:pt x="155" y="135"/>
                  </a:lnTo>
                  <a:lnTo>
                    <a:pt x="142" y="132"/>
                  </a:lnTo>
                  <a:lnTo>
                    <a:pt x="135" y="130"/>
                  </a:lnTo>
                  <a:lnTo>
                    <a:pt x="125" y="130"/>
                  </a:lnTo>
                  <a:lnTo>
                    <a:pt x="117" y="132"/>
                  </a:lnTo>
                  <a:lnTo>
                    <a:pt x="110" y="135"/>
                  </a:lnTo>
                  <a:lnTo>
                    <a:pt x="105" y="135"/>
                  </a:lnTo>
                  <a:lnTo>
                    <a:pt x="90" y="135"/>
                  </a:lnTo>
                  <a:lnTo>
                    <a:pt x="78" y="135"/>
                  </a:lnTo>
                  <a:lnTo>
                    <a:pt x="48" y="132"/>
                  </a:lnTo>
                  <a:lnTo>
                    <a:pt x="35" y="132"/>
                  </a:lnTo>
                  <a:lnTo>
                    <a:pt x="23" y="135"/>
                  </a:lnTo>
                  <a:lnTo>
                    <a:pt x="20" y="135"/>
                  </a:lnTo>
                  <a:lnTo>
                    <a:pt x="18" y="132"/>
                  </a:lnTo>
                  <a:lnTo>
                    <a:pt x="15" y="127"/>
                  </a:lnTo>
                  <a:lnTo>
                    <a:pt x="15" y="122"/>
                  </a:lnTo>
                  <a:lnTo>
                    <a:pt x="15" y="117"/>
                  </a:lnTo>
                  <a:lnTo>
                    <a:pt x="8" y="107"/>
                  </a:lnTo>
                  <a:lnTo>
                    <a:pt x="3" y="100"/>
                  </a:lnTo>
                  <a:lnTo>
                    <a:pt x="0" y="92"/>
                  </a:lnTo>
                  <a:lnTo>
                    <a:pt x="0" y="78"/>
                  </a:lnTo>
                  <a:lnTo>
                    <a:pt x="3" y="58"/>
                  </a:lnTo>
                  <a:lnTo>
                    <a:pt x="8" y="45"/>
                  </a:lnTo>
                  <a:lnTo>
                    <a:pt x="13" y="28"/>
                  </a:lnTo>
                  <a:lnTo>
                    <a:pt x="13" y="18"/>
                  </a:lnTo>
                  <a:lnTo>
                    <a:pt x="13" y="13"/>
                  </a:lnTo>
                  <a:lnTo>
                    <a:pt x="15" y="5"/>
                  </a:lnTo>
                  <a:lnTo>
                    <a:pt x="18" y="3"/>
                  </a:lnTo>
                  <a:lnTo>
                    <a:pt x="23" y="3"/>
                  </a:lnTo>
                  <a:lnTo>
                    <a:pt x="38" y="5"/>
                  </a:lnTo>
                  <a:lnTo>
                    <a:pt x="53" y="5"/>
                  </a:lnTo>
                  <a:lnTo>
                    <a:pt x="65" y="3"/>
                  </a:lnTo>
                  <a:lnTo>
                    <a:pt x="80" y="0"/>
                  </a:lnTo>
                  <a:lnTo>
                    <a:pt x="93" y="3"/>
                  </a:lnTo>
                  <a:lnTo>
                    <a:pt x="105" y="3"/>
                  </a:lnTo>
                  <a:lnTo>
                    <a:pt x="107" y="3"/>
                  </a:lnTo>
                  <a:lnTo>
                    <a:pt x="110" y="8"/>
                  </a:lnTo>
                  <a:lnTo>
                    <a:pt x="117" y="13"/>
                  </a:lnTo>
                  <a:lnTo>
                    <a:pt x="130" y="15"/>
                  </a:lnTo>
                  <a:lnTo>
                    <a:pt x="142" y="13"/>
                  </a:lnTo>
                  <a:lnTo>
                    <a:pt x="147" y="8"/>
                  </a:lnTo>
                  <a:lnTo>
                    <a:pt x="150" y="5"/>
                  </a:lnTo>
                  <a:lnTo>
                    <a:pt x="155" y="3"/>
                  </a:lnTo>
                  <a:lnTo>
                    <a:pt x="157" y="3"/>
                  </a:lnTo>
                  <a:lnTo>
                    <a:pt x="165" y="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57" name="Freeform 1403"/>
            <p:cNvSpPr>
              <a:spLocks/>
            </p:cNvSpPr>
            <p:nvPr/>
          </p:nvSpPr>
          <p:spPr bwMode="auto">
            <a:xfrm>
              <a:off x="2415" y="942"/>
              <a:ext cx="132" cy="85"/>
            </a:xfrm>
            <a:custGeom>
              <a:avLst/>
              <a:gdLst>
                <a:gd name="T0" fmla="*/ 132 w 132"/>
                <a:gd name="T1" fmla="*/ 3 h 85"/>
                <a:gd name="T2" fmla="*/ 127 w 132"/>
                <a:gd name="T3" fmla="*/ 20 h 85"/>
                <a:gd name="T4" fmla="*/ 122 w 132"/>
                <a:gd name="T5" fmla="*/ 33 h 85"/>
                <a:gd name="T6" fmla="*/ 119 w 132"/>
                <a:gd name="T7" fmla="*/ 53 h 85"/>
                <a:gd name="T8" fmla="*/ 119 w 132"/>
                <a:gd name="T9" fmla="*/ 67 h 85"/>
                <a:gd name="T10" fmla="*/ 122 w 132"/>
                <a:gd name="T11" fmla="*/ 75 h 85"/>
                <a:gd name="T12" fmla="*/ 127 w 132"/>
                <a:gd name="T13" fmla="*/ 82 h 85"/>
                <a:gd name="T14" fmla="*/ 127 w 132"/>
                <a:gd name="T15" fmla="*/ 82 h 85"/>
                <a:gd name="T16" fmla="*/ 110 w 132"/>
                <a:gd name="T17" fmla="*/ 82 h 85"/>
                <a:gd name="T18" fmla="*/ 87 w 132"/>
                <a:gd name="T19" fmla="*/ 85 h 85"/>
                <a:gd name="T20" fmla="*/ 70 w 132"/>
                <a:gd name="T21" fmla="*/ 82 h 85"/>
                <a:gd name="T22" fmla="*/ 47 w 132"/>
                <a:gd name="T23" fmla="*/ 80 h 85"/>
                <a:gd name="T24" fmla="*/ 35 w 132"/>
                <a:gd name="T25" fmla="*/ 82 h 85"/>
                <a:gd name="T26" fmla="*/ 25 w 132"/>
                <a:gd name="T27" fmla="*/ 82 h 85"/>
                <a:gd name="T28" fmla="*/ 18 w 132"/>
                <a:gd name="T29" fmla="*/ 82 h 85"/>
                <a:gd name="T30" fmla="*/ 15 w 132"/>
                <a:gd name="T31" fmla="*/ 82 h 85"/>
                <a:gd name="T32" fmla="*/ 13 w 132"/>
                <a:gd name="T33" fmla="*/ 80 h 85"/>
                <a:gd name="T34" fmla="*/ 8 w 132"/>
                <a:gd name="T35" fmla="*/ 75 h 85"/>
                <a:gd name="T36" fmla="*/ 3 w 132"/>
                <a:gd name="T37" fmla="*/ 65 h 85"/>
                <a:gd name="T38" fmla="*/ 0 w 132"/>
                <a:gd name="T39" fmla="*/ 53 h 85"/>
                <a:gd name="T40" fmla="*/ 0 w 132"/>
                <a:gd name="T41" fmla="*/ 38 h 85"/>
                <a:gd name="T42" fmla="*/ 3 w 132"/>
                <a:gd name="T43" fmla="*/ 25 h 85"/>
                <a:gd name="T44" fmla="*/ 3 w 132"/>
                <a:gd name="T45" fmla="*/ 20 h 85"/>
                <a:gd name="T46" fmla="*/ 5 w 132"/>
                <a:gd name="T47" fmla="*/ 13 h 85"/>
                <a:gd name="T48" fmla="*/ 10 w 132"/>
                <a:gd name="T49" fmla="*/ 8 h 85"/>
                <a:gd name="T50" fmla="*/ 18 w 132"/>
                <a:gd name="T51" fmla="*/ 3 h 85"/>
                <a:gd name="T52" fmla="*/ 32 w 132"/>
                <a:gd name="T53" fmla="*/ 0 h 85"/>
                <a:gd name="T54" fmla="*/ 52 w 132"/>
                <a:gd name="T55" fmla="*/ 3 h 85"/>
                <a:gd name="T56" fmla="*/ 72 w 132"/>
                <a:gd name="T57" fmla="*/ 5 h 85"/>
                <a:gd name="T58" fmla="*/ 85 w 132"/>
                <a:gd name="T59" fmla="*/ 5 h 85"/>
                <a:gd name="T60" fmla="*/ 97 w 132"/>
                <a:gd name="T61" fmla="*/ 8 h 85"/>
                <a:gd name="T62" fmla="*/ 112 w 132"/>
                <a:gd name="T63" fmla="*/ 5 h 85"/>
                <a:gd name="T64" fmla="*/ 132 w 132"/>
                <a:gd name="T65" fmla="*/ 3 h 8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85"/>
                <a:gd name="T101" fmla="*/ 132 w 132"/>
                <a:gd name="T102" fmla="*/ 85 h 8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85">
                  <a:moveTo>
                    <a:pt x="132" y="3"/>
                  </a:moveTo>
                  <a:lnTo>
                    <a:pt x="127" y="20"/>
                  </a:lnTo>
                  <a:lnTo>
                    <a:pt x="122" y="33"/>
                  </a:lnTo>
                  <a:lnTo>
                    <a:pt x="119" y="53"/>
                  </a:lnTo>
                  <a:lnTo>
                    <a:pt x="119" y="67"/>
                  </a:lnTo>
                  <a:lnTo>
                    <a:pt x="122" y="75"/>
                  </a:lnTo>
                  <a:lnTo>
                    <a:pt x="127" y="82"/>
                  </a:lnTo>
                  <a:lnTo>
                    <a:pt x="110" y="82"/>
                  </a:lnTo>
                  <a:lnTo>
                    <a:pt x="87" y="85"/>
                  </a:lnTo>
                  <a:lnTo>
                    <a:pt x="70" y="82"/>
                  </a:lnTo>
                  <a:lnTo>
                    <a:pt x="47" y="80"/>
                  </a:lnTo>
                  <a:lnTo>
                    <a:pt x="35" y="82"/>
                  </a:lnTo>
                  <a:lnTo>
                    <a:pt x="25" y="82"/>
                  </a:lnTo>
                  <a:lnTo>
                    <a:pt x="18" y="82"/>
                  </a:lnTo>
                  <a:lnTo>
                    <a:pt x="15" y="82"/>
                  </a:lnTo>
                  <a:lnTo>
                    <a:pt x="13" y="80"/>
                  </a:lnTo>
                  <a:lnTo>
                    <a:pt x="8" y="75"/>
                  </a:lnTo>
                  <a:lnTo>
                    <a:pt x="3" y="65"/>
                  </a:lnTo>
                  <a:lnTo>
                    <a:pt x="0" y="53"/>
                  </a:lnTo>
                  <a:lnTo>
                    <a:pt x="0" y="38"/>
                  </a:lnTo>
                  <a:lnTo>
                    <a:pt x="3" y="25"/>
                  </a:lnTo>
                  <a:lnTo>
                    <a:pt x="3" y="20"/>
                  </a:lnTo>
                  <a:lnTo>
                    <a:pt x="5" y="13"/>
                  </a:lnTo>
                  <a:lnTo>
                    <a:pt x="10" y="8"/>
                  </a:lnTo>
                  <a:lnTo>
                    <a:pt x="18" y="3"/>
                  </a:lnTo>
                  <a:lnTo>
                    <a:pt x="32" y="0"/>
                  </a:lnTo>
                  <a:lnTo>
                    <a:pt x="52" y="3"/>
                  </a:lnTo>
                  <a:lnTo>
                    <a:pt x="72" y="5"/>
                  </a:lnTo>
                  <a:lnTo>
                    <a:pt x="85" y="5"/>
                  </a:lnTo>
                  <a:lnTo>
                    <a:pt x="97" y="8"/>
                  </a:lnTo>
                  <a:lnTo>
                    <a:pt x="112" y="5"/>
                  </a:lnTo>
                  <a:lnTo>
                    <a:pt x="132" y="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58" name="Line 1404"/>
            <p:cNvSpPr>
              <a:spLocks noChangeShapeType="1"/>
            </p:cNvSpPr>
            <p:nvPr/>
          </p:nvSpPr>
          <p:spPr bwMode="auto">
            <a:xfrm flipH="1">
              <a:off x="3350" y="579"/>
              <a:ext cx="189" cy="328"/>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59" name="Line 1405"/>
            <p:cNvSpPr>
              <a:spLocks noChangeShapeType="1"/>
            </p:cNvSpPr>
            <p:nvPr/>
          </p:nvSpPr>
          <p:spPr bwMode="auto">
            <a:xfrm flipV="1">
              <a:off x="3539" y="579"/>
              <a:ext cx="1" cy="65"/>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60" name="Line 1406"/>
            <p:cNvSpPr>
              <a:spLocks noChangeShapeType="1"/>
            </p:cNvSpPr>
            <p:nvPr/>
          </p:nvSpPr>
          <p:spPr bwMode="auto">
            <a:xfrm flipV="1">
              <a:off x="3306" y="644"/>
              <a:ext cx="233" cy="405"/>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61" name="Line 1407"/>
            <p:cNvSpPr>
              <a:spLocks noChangeShapeType="1"/>
            </p:cNvSpPr>
            <p:nvPr/>
          </p:nvSpPr>
          <p:spPr bwMode="auto">
            <a:xfrm>
              <a:off x="3363" y="1248"/>
              <a:ext cx="1" cy="159"/>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62" name="Line 1408"/>
            <p:cNvSpPr>
              <a:spLocks noChangeShapeType="1"/>
            </p:cNvSpPr>
            <p:nvPr/>
          </p:nvSpPr>
          <p:spPr bwMode="auto">
            <a:xfrm flipH="1">
              <a:off x="3306" y="430"/>
              <a:ext cx="44" cy="80"/>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63" name="Freeform 1409"/>
            <p:cNvSpPr>
              <a:spLocks/>
            </p:cNvSpPr>
            <p:nvPr/>
          </p:nvSpPr>
          <p:spPr bwMode="auto">
            <a:xfrm>
              <a:off x="2743" y="430"/>
              <a:ext cx="607" cy="477"/>
            </a:xfrm>
            <a:custGeom>
              <a:avLst/>
              <a:gdLst>
                <a:gd name="T0" fmla="*/ 607 w 607"/>
                <a:gd name="T1" fmla="*/ 477 h 477"/>
                <a:gd name="T2" fmla="*/ 607 w 607"/>
                <a:gd name="T3" fmla="*/ 271 h 477"/>
                <a:gd name="T4" fmla="*/ 607 w 607"/>
                <a:gd name="T5" fmla="*/ 226 h 477"/>
                <a:gd name="T6" fmla="*/ 607 w 607"/>
                <a:gd name="T7" fmla="*/ 172 h 477"/>
                <a:gd name="T8" fmla="*/ 607 w 607"/>
                <a:gd name="T9" fmla="*/ 152 h 477"/>
                <a:gd name="T10" fmla="*/ 607 w 607"/>
                <a:gd name="T11" fmla="*/ 80 h 477"/>
                <a:gd name="T12" fmla="*/ 607 w 607"/>
                <a:gd name="T13" fmla="*/ 0 h 477"/>
                <a:gd name="T14" fmla="*/ 0 w 607"/>
                <a:gd name="T15" fmla="*/ 0 h 477"/>
                <a:gd name="T16" fmla="*/ 0 60000 65536"/>
                <a:gd name="T17" fmla="*/ 0 60000 65536"/>
                <a:gd name="T18" fmla="*/ 0 60000 65536"/>
                <a:gd name="T19" fmla="*/ 0 60000 65536"/>
                <a:gd name="T20" fmla="*/ 0 60000 65536"/>
                <a:gd name="T21" fmla="*/ 0 60000 65536"/>
                <a:gd name="T22" fmla="*/ 0 60000 65536"/>
                <a:gd name="T23" fmla="*/ 0 60000 65536"/>
                <a:gd name="T24" fmla="*/ 0 w 607"/>
                <a:gd name="T25" fmla="*/ 0 h 477"/>
                <a:gd name="T26" fmla="*/ 607 w 607"/>
                <a:gd name="T27" fmla="*/ 477 h 47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07" h="477">
                  <a:moveTo>
                    <a:pt x="607" y="477"/>
                  </a:moveTo>
                  <a:lnTo>
                    <a:pt x="607" y="271"/>
                  </a:lnTo>
                  <a:lnTo>
                    <a:pt x="607" y="226"/>
                  </a:lnTo>
                  <a:lnTo>
                    <a:pt x="607" y="172"/>
                  </a:lnTo>
                  <a:lnTo>
                    <a:pt x="607" y="152"/>
                  </a:lnTo>
                  <a:lnTo>
                    <a:pt x="607" y="80"/>
                  </a:lnTo>
                  <a:lnTo>
                    <a:pt x="607" y="0"/>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64" name="Freeform 1410"/>
            <p:cNvSpPr>
              <a:spLocks/>
            </p:cNvSpPr>
            <p:nvPr/>
          </p:nvSpPr>
          <p:spPr bwMode="auto">
            <a:xfrm>
              <a:off x="2699" y="510"/>
              <a:ext cx="1" cy="410"/>
            </a:xfrm>
            <a:custGeom>
              <a:avLst/>
              <a:gdLst>
                <a:gd name="T0" fmla="*/ 0 w 1"/>
                <a:gd name="T1" fmla="*/ 0 h 410"/>
                <a:gd name="T2" fmla="*/ 0 w 1"/>
                <a:gd name="T3" fmla="*/ 410 h 410"/>
                <a:gd name="T4" fmla="*/ 0 w 1"/>
                <a:gd name="T5" fmla="*/ 410 h 410"/>
                <a:gd name="T6" fmla="*/ 0 60000 65536"/>
                <a:gd name="T7" fmla="*/ 0 60000 65536"/>
                <a:gd name="T8" fmla="*/ 0 60000 65536"/>
                <a:gd name="T9" fmla="*/ 0 w 1"/>
                <a:gd name="T10" fmla="*/ 0 h 410"/>
                <a:gd name="T11" fmla="*/ 1 w 1"/>
                <a:gd name="T12" fmla="*/ 410 h 410"/>
              </a:gdLst>
              <a:ahLst/>
              <a:cxnLst>
                <a:cxn ang="T6">
                  <a:pos x="T0" y="T1"/>
                </a:cxn>
                <a:cxn ang="T7">
                  <a:pos x="T2" y="T3"/>
                </a:cxn>
                <a:cxn ang="T8">
                  <a:pos x="T4" y="T5"/>
                </a:cxn>
              </a:cxnLst>
              <a:rect l="T9" t="T10" r="T11" b="T12"/>
              <a:pathLst>
                <a:path w="1" h="410">
                  <a:moveTo>
                    <a:pt x="0" y="0"/>
                  </a:moveTo>
                  <a:lnTo>
                    <a:pt x="0" y="41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65" name="Freeform 1411"/>
            <p:cNvSpPr>
              <a:spLocks/>
            </p:cNvSpPr>
            <p:nvPr/>
          </p:nvSpPr>
          <p:spPr bwMode="auto">
            <a:xfrm>
              <a:off x="3226" y="1049"/>
              <a:ext cx="80" cy="1"/>
            </a:xfrm>
            <a:custGeom>
              <a:avLst/>
              <a:gdLst>
                <a:gd name="T0" fmla="*/ 80 w 80"/>
                <a:gd name="T1" fmla="*/ 0 h 1"/>
                <a:gd name="T2" fmla="*/ 0 w 80"/>
                <a:gd name="T3" fmla="*/ 0 h 1"/>
                <a:gd name="T4" fmla="*/ 0 w 80"/>
                <a:gd name="T5" fmla="*/ 0 h 1"/>
                <a:gd name="T6" fmla="*/ 0 60000 65536"/>
                <a:gd name="T7" fmla="*/ 0 60000 65536"/>
                <a:gd name="T8" fmla="*/ 0 60000 65536"/>
                <a:gd name="T9" fmla="*/ 0 w 80"/>
                <a:gd name="T10" fmla="*/ 0 h 1"/>
                <a:gd name="T11" fmla="*/ 80 w 80"/>
                <a:gd name="T12" fmla="*/ 1 h 1"/>
              </a:gdLst>
              <a:ahLst/>
              <a:cxnLst>
                <a:cxn ang="T6">
                  <a:pos x="T0" y="T1"/>
                </a:cxn>
                <a:cxn ang="T7">
                  <a:pos x="T2" y="T3"/>
                </a:cxn>
                <a:cxn ang="T8">
                  <a:pos x="T4" y="T5"/>
                </a:cxn>
              </a:cxnLst>
              <a:rect l="T9" t="T10" r="T11" b="T12"/>
              <a:pathLst>
                <a:path w="80" h="1">
                  <a:moveTo>
                    <a:pt x="80" y="0"/>
                  </a:move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66" name="Line 1412"/>
            <p:cNvSpPr>
              <a:spLocks noChangeShapeType="1"/>
            </p:cNvSpPr>
            <p:nvPr/>
          </p:nvSpPr>
          <p:spPr bwMode="auto">
            <a:xfrm flipH="1">
              <a:off x="2699" y="510"/>
              <a:ext cx="607" cy="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67" name="Line 1413"/>
            <p:cNvSpPr>
              <a:spLocks noChangeShapeType="1"/>
            </p:cNvSpPr>
            <p:nvPr/>
          </p:nvSpPr>
          <p:spPr bwMode="auto">
            <a:xfrm flipH="1">
              <a:off x="3350" y="639"/>
              <a:ext cx="48" cy="62"/>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68" name="Line 1414"/>
            <p:cNvSpPr>
              <a:spLocks noChangeShapeType="1"/>
            </p:cNvSpPr>
            <p:nvPr/>
          </p:nvSpPr>
          <p:spPr bwMode="auto">
            <a:xfrm flipH="1">
              <a:off x="3445" y="579"/>
              <a:ext cx="94" cy="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69" name="Line 1415"/>
            <p:cNvSpPr>
              <a:spLocks noChangeShapeType="1"/>
            </p:cNvSpPr>
            <p:nvPr/>
          </p:nvSpPr>
          <p:spPr bwMode="auto">
            <a:xfrm flipV="1">
              <a:off x="3306" y="510"/>
              <a:ext cx="1" cy="539"/>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70" name="Line 1416"/>
            <p:cNvSpPr>
              <a:spLocks noChangeShapeType="1"/>
            </p:cNvSpPr>
            <p:nvPr/>
          </p:nvSpPr>
          <p:spPr bwMode="auto">
            <a:xfrm flipH="1">
              <a:off x="2699" y="430"/>
              <a:ext cx="44" cy="80"/>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71" name="Line 1417"/>
            <p:cNvSpPr>
              <a:spLocks noChangeShapeType="1"/>
            </p:cNvSpPr>
            <p:nvPr/>
          </p:nvSpPr>
          <p:spPr bwMode="auto">
            <a:xfrm>
              <a:off x="3855" y="398"/>
              <a:ext cx="1" cy="159"/>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72" name="Freeform 1418"/>
            <p:cNvSpPr>
              <a:spLocks/>
            </p:cNvSpPr>
            <p:nvPr/>
          </p:nvSpPr>
          <p:spPr bwMode="auto">
            <a:xfrm>
              <a:off x="3363" y="557"/>
              <a:ext cx="492" cy="850"/>
            </a:xfrm>
            <a:custGeom>
              <a:avLst/>
              <a:gdLst>
                <a:gd name="T0" fmla="*/ 0 w 492"/>
                <a:gd name="T1" fmla="*/ 850 h 850"/>
                <a:gd name="T2" fmla="*/ 0 w 492"/>
                <a:gd name="T3" fmla="*/ 850 h 850"/>
                <a:gd name="T4" fmla="*/ 492 w 492"/>
                <a:gd name="T5" fmla="*/ 0 h 850"/>
                <a:gd name="T6" fmla="*/ 0 60000 65536"/>
                <a:gd name="T7" fmla="*/ 0 60000 65536"/>
                <a:gd name="T8" fmla="*/ 0 60000 65536"/>
                <a:gd name="T9" fmla="*/ 0 w 492"/>
                <a:gd name="T10" fmla="*/ 0 h 850"/>
                <a:gd name="T11" fmla="*/ 492 w 492"/>
                <a:gd name="T12" fmla="*/ 850 h 850"/>
              </a:gdLst>
              <a:ahLst/>
              <a:cxnLst>
                <a:cxn ang="T6">
                  <a:pos x="T0" y="T1"/>
                </a:cxn>
                <a:cxn ang="T7">
                  <a:pos x="T2" y="T3"/>
                </a:cxn>
                <a:cxn ang="T8">
                  <a:pos x="T4" y="T5"/>
                </a:cxn>
              </a:cxnLst>
              <a:rect l="T9" t="T10" r="T11" b="T12"/>
              <a:pathLst>
                <a:path w="492" h="850">
                  <a:moveTo>
                    <a:pt x="0" y="850"/>
                  </a:moveTo>
                  <a:lnTo>
                    <a:pt x="0" y="850"/>
                  </a:lnTo>
                  <a:lnTo>
                    <a:pt x="492"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73" name="Line 1419"/>
            <p:cNvSpPr>
              <a:spLocks noChangeShapeType="1"/>
            </p:cNvSpPr>
            <p:nvPr/>
          </p:nvSpPr>
          <p:spPr bwMode="auto">
            <a:xfrm>
              <a:off x="2604" y="398"/>
              <a:ext cx="1251" cy="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74" name="Line 1420"/>
            <p:cNvSpPr>
              <a:spLocks noChangeShapeType="1"/>
            </p:cNvSpPr>
            <p:nvPr/>
          </p:nvSpPr>
          <p:spPr bwMode="auto">
            <a:xfrm flipV="1">
              <a:off x="2112" y="398"/>
              <a:ext cx="492" cy="850"/>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75" name="Line 1421"/>
            <p:cNvSpPr>
              <a:spLocks noChangeShapeType="1"/>
            </p:cNvSpPr>
            <p:nvPr/>
          </p:nvSpPr>
          <p:spPr bwMode="auto">
            <a:xfrm flipV="1">
              <a:off x="3363" y="398"/>
              <a:ext cx="492" cy="850"/>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76" name="Line 1422"/>
            <p:cNvSpPr>
              <a:spLocks noChangeShapeType="1"/>
            </p:cNvSpPr>
            <p:nvPr/>
          </p:nvSpPr>
          <p:spPr bwMode="auto">
            <a:xfrm flipV="1">
              <a:off x="3211" y="1407"/>
              <a:ext cx="119" cy="204"/>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77" name="Line 1423"/>
            <p:cNvSpPr>
              <a:spLocks noChangeShapeType="1"/>
            </p:cNvSpPr>
            <p:nvPr/>
          </p:nvSpPr>
          <p:spPr bwMode="auto">
            <a:xfrm flipV="1">
              <a:off x="3211" y="1407"/>
              <a:ext cx="1" cy="204"/>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78" name="Line 1424"/>
            <p:cNvSpPr>
              <a:spLocks noChangeShapeType="1"/>
            </p:cNvSpPr>
            <p:nvPr/>
          </p:nvSpPr>
          <p:spPr bwMode="auto">
            <a:xfrm>
              <a:off x="2241" y="1611"/>
              <a:ext cx="970" cy="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79" name="Line 1425"/>
            <p:cNvSpPr>
              <a:spLocks noChangeShapeType="1"/>
            </p:cNvSpPr>
            <p:nvPr/>
          </p:nvSpPr>
          <p:spPr bwMode="auto">
            <a:xfrm>
              <a:off x="2241" y="1407"/>
              <a:ext cx="1" cy="204"/>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80" name="Line 1426"/>
            <p:cNvSpPr>
              <a:spLocks noChangeShapeType="1"/>
            </p:cNvSpPr>
            <p:nvPr/>
          </p:nvSpPr>
          <p:spPr bwMode="auto">
            <a:xfrm>
              <a:off x="2112" y="1248"/>
              <a:ext cx="1" cy="159"/>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81" name="Freeform 1427"/>
            <p:cNvSpPr>
              <a:spLocks/>
            </p:cNvSpPr>
            <p:nvPr/>
          </p:nvSpPr>
          <p:spPr bwMode="auto">
            <a:xfrm>
              <a:off x="2112" y="1407"/>
              <a:ext cx="1251" cy="1"/>
            </a:xfrm>
            <a:custGeom>
              <a:avLst/>
              <a:gdLst>
                <a:gd name="T0" fmla="*/ 1251 w 1251"/>
                <a:gd name="T1" fmla="*/ 0 h 1"/>
                <a:gd name="T2" fmla="*/ 1218 w 1251"/>
                <a:gd name="T3" fmla="*/ 0 h 1"/>
                <a:gd name="T4" fmla="*/ 1099 w 1251"/>
                <a:gd name="T5" fmla="*/ 0 h 1"/>
                <a:gd name="T6" fmla="*/ 129 w 1251"/>
                <a:gd name="T7" fmla="*/ 0 h 1"/>
                <a:gd name="T8" fmla="*/ 0 w 1251"/>
                <a:gd name="T9" fmla="*/ 0 h 1"/>
                <a:gd name="T10" fmla="*/ 0 60000 65536"/>
                <a:gd name="T11" fmla="*/ 0 60000 65536"/>
                <a:gd name="T12" fmla="*/ 0 60000 65536"/>
                <a:gd name="T13" fmla="*/ 0 60000 65536"/>
                <a:gd name="T14" fmla="*/ 0 60000 65536"/>
                <a:gd name="T15" fmla="*/ 0 w 1251"/>
                <a:gd name="T16" fmla="*/ 0 h 1"/>
                <a:gd name="T17" fmla="*/ 1251 w 1251"/>
                <a:gd name="T18" fmla="*/ 1 h 1"/>
              </a:gdLst>
              <a:ahLst/>
              <a:cxnLst>
                <a:cxn ang="T10">
                  <a:pos x="T0" y="T1"/>
                </a:cxn>
                <a:cxn ang="T11">
                  <a:pos x="T2" y="T3"/>
                </a:cxn>
                <a:cxn ang="T12">
                  <a:pos x="T4" y="T5"/>
                </a:cxn>
                <a:cxn ang="T13">
                  <a:pos x="T6" y="T7"/>
                </a:cxn>
                <a:cxn ang="T14">
                  <a:pos x="T8" y="T9"/>
                </a:cxn>
              </a:cxnLst>
              <a:rect l="T15" t="T16" r="T17" b="T18"/>
              <a:pathLst>
                <a:path w="1251" h="1">
                  <a:moveTo>
                    <a:pt x="1251" y="0"/>
                  </a:moveTo>
                  <a:lnTo>
                    <a:pt x="1218" y="0"/>
                  </a:lnTo>
                  <a:lnTo>
                    <a:pt x="1099" y="0"/>
                  </a:lnTo>
                  <a:lnTo>
                    <a:pt x="129" y="0"/>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82" name="Line 1428"/>
            <p:cNvSpPr>
              <a:spLocks noChangeShapeType="1"/>
            </p:cNvSpPr>
            <p:nvPr/>
          </p:nvSpPr>
          <p:spPr bwMode="auto">
            <a:xfrm flipH="1">
              <a:off x="2112" y="1248"/>
              <a:ext cx="1251" cy="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83" name="Line 1429"/>
            <p:cNvSpPr>
              <a:spLocks noChangeShapeType="1"/>
            </p:cNvSpPr>
            <p:nvPr/>
          </p:nvSpPr>
          <p:spPr bwMode="auto">
            <a:xfrm flipH="1" flipV="1">
              <a:off x="3350" y="602"/>
              <a:ext cx="10" cy="5"/>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84" name="Line 1430"/>
            <p:cNvSpPr>
              <a:spLocks noChangeShapeType="1"/>
            </p:cNvSpPr>
            <p:nvPr/>
          </p:nvSpPr>
          <p:spPr bwMode="auto">
            <a:xfrm flipH="1">
              <a:off x="3350" y="639"/>
              <a:ext cx="15" cy="17"/>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85" name="Line 1431"/>
            <p:cNvSpPr>
              <a:spLocks noChangeShapeType="1"/>
            </p:cNvSpPr>
            <p:nvPr/>
          </p:nvSpPr>
          <p:spPr bwMode="auto">
            <a:xfrm flipH="1" flipV="1">
              <a:off x="3350" y="582"/>
              <a:ext cx="45" cy="25"/>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86" name="Freeform 1432"/>
            <p:cNvSpPr>
              <a:spLocks/>
            </p:cNvSpPr>
            <p:nvPr/>
          </p:nvSpPr>
          <p:spPr bwMode="auto">
            <a:xfrm>
              <a:off x="3350" y="510"/>
              <a:ext cx="115" cy="84"/>
            </a:xfrm>
            <a:custGeom>
              <a:avLst/>
              <a:gdLst>
                <a:gd name="T0" fmla="*/ 0 w 115"/>
                <a:gd name="T1" fmla="*/ 0 h 84"/>
                <a:gd name="T2" fmla="*/ 95 w 115"/>
                <a:gd name="T3" fmla="*/ 69 h 84"/>
                <a:gd name="T4" fmla="*/ 115 w 115"/>
                <a:gd name="T5" fmla="*/ 84 h 84"/>
                <a:gd name="T6" fmla="*/ 0 60000 65536"/>
                <a:gd name="T7" fmla="*/ 0 60000 65536"/>
                <a:gd name="T8" fmla="*/ 0 60000 65536"/>
                <a:gd name="T9" fmla="*/ 0 w 115"/>
                <a:gd name="T10" fmla="*/ 0 h 84"/>
                <a:gd name="T11" fmla="*/ 115 w 115"/>
                <a:gd name="T12" fmla="*/ 84 h 84"/>
              </a:gdLst>
              <a:ahLst/>
              <a:cxnLst>
                <a:cxn ang="T6">
                  <a:pos x="T0" y="T1"/>
                </a:cxn>
                <a:cxn ang="T7">
                  <a:pos x="T2" y="T3"/>
                </a:cxn>
                <a:cxn ang="T8">
                  <a:pos x="T4" y="T5"/>
                </a:cxn>
              </a:cxnLst>
              <a:rect l="T9" t="T10" r="T11" b="T12"/>
              <a:pathLst>
                <a:path w="115" h="84">
                  <a:moveTo>
                    <a:pt x="0" y="0"/>
                  </a:moveTo>
                  <a:lnTo>
                    <a:pt x="95" y="69"/>
                  </a:lnTo>
                  <a:lnTo>
                    <a:pt x="115" y="84"/>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87" name="Freeform 1433"/>
            <p:cNvSpPr>
              <a:spLocks/>
            </p:cNvSpPr>
            <p:nvPr/>
          </p:nvSpPr>
          <p:spPr bwMode="auto">
            <a:xfrm>
              <a:off x="3395" y="607"/>
              <a:ext cx="8" cy="29"/>
            </a:xfrm>
            <a:custGeom>
              <a:avLst/>
              <a:gdLst>
                <a:gd name="T0" fmla="*/ 3 w 8"/>
                <a:gd name="T1" fmla="*/ 29 h 29"/>
                <a:gd name="T2" fmla="*/ 5 w 8"/>
                <a:gd name="T3" fmla="*/ 27 h 29"/>
                <a:gd name="T4" fmla="*/ 8 w 8"/>
                <a:gd name="T5" fmla="*/ 22 h 29"/>
                <a:gd name="T6" fmla="*/ 8 w 8"/>
                <a:gd name="T7" fmla="*/ 19 h 29"/>
                <a:gd name="T8" fmla="*/ 8 w 8"/>
                <a:gd name="T9" fmla="*/ 14 h 29"/>
                <a:gd name="T10" fmla="*/ 8 w 8"/>
                <a:gd name="T11" fmla="*/ 9 h 29"/>
                <a:gd name="T12" fmla="*/ 5 w 8"/>
                <a:gd name="T13" fmla="*/ 7 h 29"/>
                <a:gd name="T14" fmla="*/ 3 w 8"/>
                <a:gd name="T15" fmla="*/ 2 h 29"/>
                <a:gd name="T16" fmla="*/ 0 w 8"/>
                <a:gd name="T17" fmla="*/ 0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
                <a:gd name="T28" fmla="*/ 0 h 29"/>
                <a:gd name="T29" fmla="*/ 8 w 8"/>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 h="29">
                  <a:moveTo>
                    <a:pt x="3" y="29"/>
                  </a:moveTo>
                  <a:lnTo>
                    <a:pt x="5" y="27"/>
                  </a:lnTo>
                  <a:lnTo>
                    <a:pt x="8" y="22"/>
                  </a:lnTo>
                  <a:lnTo>
                    <a:pt x="8" y="19"/>
                  </a:lnTo>
                  <a:lnTo>
                    <a:pt x="8" y="14"/>
                  </a:lnTo>
                  <a:lnTo>
                    <a:pt x="8" y="9"/>
                  </a:lnTo>
                  <a:lnTo>
                    <a:pt x="5" y="7"/>
                  </a:lnTo>
                  <a:lnTo>
                    <a:pt x="3" y="2"/>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88" name="Freeform 1434"/>
            <p:cNvSpPr>
              <a:spLocks/>
            </p:cNvSpPr>
            <p:nvPr/>
          </p:nvSpPr>
          <p:spPr bwMode="auto">
            <a:xfrm>
              <a:off x="3465" y="594"/>
              <a:ext cx="17" cy="5"/>
            </a:xfrm>
            <a:custGeom>
              <a:avLst/>
              <a:gdLst>
                <a:gd name="T0" fmla="*/ 0 w 7"/>
                <a:gd name="T1" fmla="*/ 0 h 2"/>
                <a:gd name="T2" fmla="*/ 29 w 7"/>
                <a:gd name="T3" fmla="*/ 0 h 2"/>
                <a:gd name="T4" fmla="*/ 211 w 7"/>
                <a:gd name="T5" fmla="*/ 75 h 2"/>
                <a:gd name="T6" fmla="*/ 243 w 7"/>
                <a:gd name="T7" fmla="*/ 43 h 2"/>
                <a:gd name="T8" fmla="*/ 0 60000 65536"/>
                <a:gd name="T9" fmla="*/ 0 60000 65536"/>
                <a:gd name="T10" fmla="*/ 0 60000 65536"/>
                <a:gd name="T11" fmla="*/ 0 60000 65536"/>
                <a:gd name="T12" fmla="*/ 0 w 7"/>
                <a:gd name="T13" fmla="*/ 0 h 2"/>
                <a:gd name="T14" fmla="*/ 7 w 7"/>
                <a:gd name="T15" fmla="*/ 2 h 2"/>
              </a:gdLst>
              <a:ahLst/>
              <a:cxnLst>
                <a:cxn ang="T8">
                  <a:pos x="T0" y="T1"/>
                </a:cxn>
                <a:cxn ang="T9">
                  <a:pos x="T2" y="T3"/>
                </a:cxn>
                <a:cxn ang="T10">
                  <a:pos x="T4" y="T5"/>
                </a:cxn>
                <a:cxn ang="T11">
                  <a:pos x="T6" y="T7"/>
                </a:cxn>
              </a:cxnLst>
              <a:rect l="T12" t="T13" r="T14" b="T15"/>
              <a:pathLst>
                <a:path w="7" h="2">
                  <a:moveTo>
                    <a:pt x="0" y="0"/>
                  </a:moveTo>
                  <a:cubicBezTo>
                    <a:pt x="1" y="0"/>
                    <a:pt x="1" y="0"/>
                    <a:pt x="1" y="0"/>
                  </a:cubicBezTo>
                  <a:cubicBezTo>
                    <a:pt x="2" y="1"/>
                    <a:pt x="5" y="2"/>
                    <a:pt x="6" y="2"/>
                  </a:cubicBezTo>
                  <a:cubicBezTo>
                    <a:pt x="7" y="1"/>
                    <a:pt x="7" y="1"/>
                    <a:pt x="7" y="1"/>
                  </a:cubicBez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89" name="Freeform 1435"/>
            <p:cNvSpPr>
              <a:spLocks/>
            </p:cNvSpPr>
            <p:nvPr/>
          </p:nvSpPr>
          <p:spPr bwMode="auto">
            <a:xfrm>
              <a:off x="3360" y="607"/>
              <a:ext cx="13" cy="29"/>
            </a:xfrm>
            <a:custGeom>
              <a:avLst/>
              <a:gdLst>
                <a:gd name="T0" fmla="*/ 88 w 5"/>
                <a:gd name="T1" fmla="*/ 408 h 12"/>
                <a:gd name="T2" fmla="*/ 143 w 5"/>
                <a:gd name="T3" fmla="*/ 379 h 12"/>
                <a:gd name="T4" fmla="*/ 88 w 5"/>
                <a:gd name="T5" fmla="*/ 29 h 12"/>
                <a:gd name="T6" fmla="*/ 0 w 5"/>
                <a:gd name="T7" fmla="*/ 0 h 12"/>
                <a:gd name="T8" fmla="*/ 0 60000 65536"/>
                <a:gd name="T9" fmla="*/ 0 60000 65536"/>
                <a:gd name="T10" fmla="*/ 0 60000 65536"/>
                <a:gd name="T11" fmla="*/ 0 60000 65536"/>
                <a:gd name="T12" fmla="*/ 0 w 5"/>
                <a:gd name="T13" fmla="*/ 0 h 12"/>
                <a:gd name="T14" fmla="*/ 5 w 5"/>
                <a:gd name="T15" fmla="*/ 12 h 12"/>
              </a:gdLst>
              <a:ahLst/>
              <a:cxnLst>
                <a:cxn ang="T8">
                  <a:pos x="T0" y="T1"/>
                </a:cxn>
                <a:cxn ang="T9">
                  <a:pos x="T2" y="T3"/>
                </a:cxn>
                <a:cxn ang="T10">
                  <a:pos x="T4" y="T5"/>
                </a:cxn>
                <a:cxn ang="T11">
                  <a:pos x="T6" y="T7"/>
                </a:cxn>
              </a:cxnLst>
              <a:rect l="T12" t="T13" r="T14" b="T15"/>
              <a:pathLst>
                <a:path w="5" h="12">
                  <a:moveTo>
                    <a:pt x="2" y="12"/>
                  </a:moveTo>
                  <a:cubicBezTo>
                    <a:pt x="3" y="11"/>
                    <a:pt x="3" y="11"/>
                    <a:pt x="3" y="11"/>
                  </a:cubicBezTo>
                  <a:cubicBezTo>
                    <a:pt x="5" y="8"/>
                    <a:pt x="5" y="4"/>
                    <a:pt x="2" y="1"/>
                  </a:cubicBezTo>
                  <a:cubicBezTo>
                    <a:pt x="0" y="0"/>
                    <a:pt x="0" y="0"/>
                    <a:pt x="0" y="0"/>
                  </a:cubicBez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90" name="Freeform 1436"/>
            <p:cNvSpPr>
              <a:spLocks/>
            </p:cNvSpPr>
            <p:nvPr/>
          </p:nvSpPr>
          <p:spPr bwMode="auto">
            <a:xfrm>
              <a:off x="2733" y="1141"/>
              <a:ext cx="426" cy="13"/>
            </a:xfrm>
            <a:custGeom>
              <a:avLst/>
              <a:gdLst>
                <a:gd name="T0" fmla="*/ 426 w 426"/>
                <a:gd name="T1" fmla="*/ 13 h 13"/>
                <a:gd name="T2" fmla="*/ 374 w 426"/>
                <a:gd name="T3" fmla="*/ 8 h 13"/>
                <a:gd name="T4" fmla="*/ 334 w 426"/>
                <a:gd name="T5" fmla="*/ 5 h 13"/>
                <a:gd name="T6" fmla="*/ 239 w 426"/>
                <a:gd name="T7" fmla="*/ 0 h 13"/>
                <a:gd name="T8" fmla="*/ 165 w 426"/>
                <a:gd name="T9" fmla="*/ 0 h 13"/>
                <a:gd name="T10" fmla="*/ 73 w 426"/>
                <a:gd name="T11" fmla="*/ 5 h 13"/>
                <a:gd name="T12" fmla="*/ 0 w 426"/>
                <a:gd name="T13" fmla="*/ 13 h 13"/>
                <a:gd name="T14" fmla="*/ 0 60000 65536"/>
                <a:gd name="T15" fmla="*/ 0 60000 65536"/>
                <a:gd name="T16" fmla="*/ 0 60000 65536"/>
                <a:gd name="T17" fmla="*/ 0 60000 65536"/>
                <a:gd name="T18" fmla="*/ 0 60000 65536"/>
                <a:gd name="T19" fmla="*/ 0 60000 65536"/>
                <a:gd name="T20" fmla="*/ 0 60000 65536"/>
                <a:gd name="T21" fmla="*/ 0 w 426"/>
                <a:gd name="T22" fmla="*/ 0 h 13"/>
                <a:gd name="T23" fmla="*/ 426 w 426"/>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6" h="13">
                  <a:moveTo>
                    <a:pt x="426" y="13"/>
                  </a:moveTo>
                  <a:lnTo>
                    <a:pt x="374" y="8"/>
                  </a:lnTo>
                  <a:lnTo>
                    <a:pt x="334" y="5"/>
                  </a:lnTo>
                  <a:lnTo>
                    <a:pt x="239" y="0"/>
                  </a:lnTo>
                  <a:lnTo>
                    <a:pt x="165" y="0"/>
                  </a:lnTo>
                  <a:lnTo>
                    <a:pt x="73" y="5"/>
                  </a:lnTo>
                  <a:lnTo>
                    <a:pt x="0" y="13"/>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91" name="Freeform 1437"/>
            <p:cNvSpPr>
              <a:spLocks/>
            </p:cNvSpPr>
            <p:nvPr/>
          </p:nvSpPr>
          <p:spPr bwMode="auto">
            <a:xfrm>
              <a:off x="3151" y="942"/>
              <a:ext cx="13" cy="212"/>
            </a:xfrm>
            <a:custGeom>
              <a:avLst/>
              <a:gdLst>
                <a:gd name="T0" fmla="*/ 8 w 13"/>
                <a:gd name="T1" fmla="*/ 212 h 212"/>
                <a:gd name="T2" fmla="*/ 3 w 13"/>
                <a:gd name="T3" fmla="*/ 187 h 212"/>
                <a:gd name="T4" fmla="*/ 0 w 13"/>
                <a:gd name="T5" fmla="*/ 169 h 212"/>
                <a:gd name="T6" fmla="*/ 3 w 13"/>
                <a:gd name="T7" fmla="*/ 140 h 212"/>
                <a:gd name="T8" fmla="*/ 8 w 13"/>
                <a:gd name="T9" fmla="*/ 110 h 212"/>
                <a:gd name="T10" fmla="*/ 13 w 13"/>
                <a:gd name="T11" fmla="*/ 85 h 212"/>
                <a:gd name="T12" fmla="*/ 13 w 13"/>
                <a:gd name="T13" fmla="*/ 62 h 212"/>
                <a:gd name="T14" fmla="*/ 13 w 13"/>
                <a:gd name="T15" fmla="*/ 45 h 212"/>
                <a:gd name="T16" fmla="*/ 10 w 13"/>
                <a:gd name="T17" fmla="*/ 28 h 212"/>
                <a:gd name="T18" fmla="*/ 8 w 13"/>
                <a:gd name="T19" fmla="*/ 0 h 2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12"/>
                <a:gd name="T32" fmla="*/ 13 w 13"/>
                <a:gd name="T33" fmla="*/ 212 h 2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12">
                  <a:moveTo>
                    <a:pt x="8" y="212"/>
                  </a:moveTo>
                  <a:lnTo>
                    <a:pt x="3" y="187"/>
                  </a:lnTo>
                  <a:lnTo>
                    <a:pt x="0" y="169"/>
                  </a:lnTo>
                  <a:lnTo>
                    <a:pt x="3" y="140"/>
                  </a:lnTo>
                  <a:lnTo>
                    <a:pt x="8" y="110"/>
                  </a:lnTo>
                  <a:lnTo>
                    <a:pt x="13" y="85"/>
                  </a:lnTo>
                  <a:lnTo>
                    <a:pt x="13" y="62"/>
                  </a:lnTo>
                  <a:lnTo>
                    <a:pt x="13" y="45"/>
                  </a:lnTo>
                  <a:lnTo>
                    <a:pt x="10" y="28"/>
                  </a:lnTo>
                  <a:lnTo>
                    <a:pt x="8"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92" name="Freeform 1438"/>
            <p:cNvSpPr>
              <a:spLocks/>
            </p:cNvSpPr>
            <p:nvPr/>
          </p:nvSpPr>
          <p:spPr bwMode="auto">
            <a:xfrm>
              <a:off x="3159" y="1029"/>
              <a:ext cx="69" cy="125"/>
            </a:xfrm>
            <a:custGeom>
              <a:avLst/>
              <a:gdLst>
                <a:gd name="T0" fmla="*/ 0 w 69"/>
                <a:gd name="T1" fmla="*/ 125 h 125"/>
                <a:gd name="T2" fmla="*/ 0 w 69"/>
                <a:gd name="T3" fmla="*/ 122 h 125"/>
                <a:gd name="T4" fmla="*/ 0 w 69"/>
                <a:gd name="T5" fmla="*/ 122 h 125"/>
                <a:gd name="T6" fmla="*/ 7 w 69"/>
                <a:gd name="T7" fmla="*/ 97 h 125"/>
                <a:gd name="T8" fmla="*/ 17 w 69"/>
                <a:gd name="T9" fmla="*/ 82 h 125"/>
                <a:gd name="T10" fmla="*/ 30 w 69"/>
                <a:gd name="T11" fmla="*/ 65 h 125"/>
                <a:gd name="T12" fmla="*/ 45 w 69"/>
                <a:gd name="T13" fmla="*/ 53 h 125"/>
                <a:gd name="T14" fmla="*/ 55 w 69"/>
                <a:gd name="T15" fmla="*/ 40 h 125"/>
                <a:gd name="T16" fmla="*/ 64 w 69"/>
                <a:gd name="T17" fmla="*/ 28 h 125"/>
                <a:gd name="T18" fmla="*/ 67 w 69"/>
                <a:gd name="T19" fmla="*/ 20 h 125"/>
                <a:gd name="T20" fmla="*/ 69 w 69"/>
                <a:gd name="T21" fmla="*/ 13 h 125"/>
                <a:gd name="T22" fmla="*/ 69 w 69"/>
                <a:gd name="T23" fmla="*/ 0 h 12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9"/>
                <a:gd name="T37" fmla="*/ 0 h 125"/>
                <a:gd name="T38" fmla="*/ 69 w 69"/>
                <a:gd name="T39" fmla="*/ 125 h 12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9" h="125">
                  <a:moveTo>
                    <a:pt x="0" y="125"/>
                  </a:moveTo>
                  <a:lnTo>
                    <a:pt x="0" y="122"/>
                  </a:lnTo>
                  <a:lnTo>
                    <a:pt x="7" y="97"/>
                  </a:lnTo>
                  <a:lnTo>
                    <a:pt x="17" y="82"/>
                  </a:lnTo>
                  <a:lnTo>
                    <a:pt x="30" y="65"/>
                  </a:lnTo>
                  <a:lnTo>
                    <a:pt x="45" y="53"/>
                  </a:lnTo>
                  <a:lnTo>
                    <a:pt x="55" y="40"/>
                  </a:lnTo>
                  <a:lnTo>
                    <a:pt x="64" y="28"/>
                  </a:lnTo>
                  <a:lnTo>
                    <a:pt x="67" y="20"/>
                  </a:lnTo>
                  <a:lnTo>
                    <a:pt x="69" y="13"/>
                  </a:lnTo>
                  <a:lnTo>
                    <a:pt x="69"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93" name="Freeform 1439"/>
            <p:cNvSpPr>
              <a:spLocks/>
            </p:cNvSpPr>
            <p:nvPr/>
          </p:nvSpPr>
          <p:spPr bwMode="auto">
            <a:xfrm>
              <a:off x="3223" y="818"/>
              <a:ext cx="13" cy="211"/>
            </a:xfrm>
            <a:custGeom>
              <a:avLst/>
              <a:gdLst>
                <a:gd name="T0" fmla="*/ 5 w 13"/>
                <a:gd name="T1" fmla="*/ 0 h 211"/>
                <a:gd name="T2" fmla="*/ 0 w 13"/>
                <a:gd name="T3" fmla="*/ 32 h 211"/>
                <a:gd name="T4" fmla="*/ 0 w 13"/>
                <a:gd name="T5" fmla="*/ 55 h 211"/>
                <a:gd name="T6" fmla="*/ 3 w 13"/>
                <a:gd name="T7" fmla="*/ 77 h 211"/>
                <a:gd name="T8" fmla="*/ 8 w 13"/>
                <a:gd name="T9" fmla="*/ 99 h 211"/>
                <a:gd name="T10" fmla="*/ 13 w 13"/>
                <a:gd name="T11" fmla="*/ 117 h 211"/>
                <a:gd name="T12" fmla="*/ 13 w 13"/>
                <a:gd name="T13" fmla="*/ 137 h 211"/>
                <a:gd name="T14" fmla="*/ 13 w 13"/>
                <a:gd name="T15" fmla="*/ 157 h 211"/>
                <a:gd name="T16" fmla="*/ 10 w 13"/>
                <a:gd name="T17" fmla="*/ 179 h 211"/>
                <a:gd name="T18" fmla="*/ 5 w 13"/>
                <a:gd name="T19" fmla="*/ 211 h 2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3"/>
                <a:gd name="T31" fmla="*/ 0 h 211"/>
                <a:gd name="T32" fmla="*/ 13 w 13"/>
                <a:gd name="T33" fmla="*/ 211 h 2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3" h="211">
                  <a:moveTo>
                    <a:pt x="5" y="0"/>
                  </a:moveTo>
                  <a:lnTo>
                    <a:pt x="0" y="32"/>
                  </a:lnTo>
                  <a:lnTo>
                    <a:pt x="0" y="55"/>
                  </a:lnTo>
                  <a:lnTo>
                    <a:pt x="3" y="77"/>
                  </a:lnTo>
                  <a:lnTo>
                    <a:pt x="8" y="99"/>
                  </a:lnTo>
                  <a:lnTo>
                    <a:pt x="13" y="117"/>
                  </a:lnTo>
                  <a:lnTo>
                    <a:pt x="13" y="137"/>
                  </a:lnTo>
                  <a:lnTo>
                    <a:pt x="13" y="157"/>
                  </a:lnTo>
                  <a:lnTo>
                    <a:pt x="10" y="179"/>
                  </a:lnTo>
                  <a:lnTo>
                    <a:pt x="5" y="211"/>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94" name="Freeform 1440"/>
            <p:cNvSpPr>
              <a:spLocks/>
            </p:cNvSpPr>
            <p:nvPr/>
          </p:nvSpPr>
          <p:spPr bwMode="auto">
            <a:xfrm>
              <a:off x="3159" y="818"/>
              <a:ext cx="69" cy="124"/>
            </a:xfrm>
            <a:custGeom>
              <a:avLst/>
              <a:gdLst>
                <a:gd name="T0" fmla="*/ 69 w 69"/>
                <a:gd name="T1" fmla="*/ 0 h 124"/>
                <a:gd name="T2" fmla="*/ 59 w 69"/>
                <a:gd name="T3" fmla="*/ 12 h 124"/>
                <a:gd name="T4" fmla="*/ 52 w 69"/>
                <a:gd name="T5" fmla="*/ 22 h 124"/>
                <a:gd name="T6" fmla="*/ 25 w 69"/>
                <a:gd name="T7" fmla="*/ 62 h 124"/>
                <a:gd name="T8" fmla="*/ 7 w 69"/>
                <a:gd name="T9" fmla="*/ 94 h 124"/>
                <a:gd name="T10" fmla="*/ 2 w 69"/>
                <a:gd name="T11" fmla="*/ 109 h 124"/>
                <a:gd name="T12" fmla="*/ 0 w 69"/>
                <a:gd name="T13" fmla="*/ 124 h 124"/>
                <a:gd name="T14" fmla="*/ 0 60000 65536"/>
                <a:gd name="T15" fmla="*/ 0 60000 65536"/>
                <a:gd name="T16" fmla="*/ 0 60000 65536"/>
                <a:gd name="T17" fmla="*/ 0 60000 65536"/>
                <a:gd name="T18" fmla="*/ 0 60000 65536"/>
                <a:gd name="T19" fmla="*/ 0 60000 65536"/>
                <a:gd name="T20" fmla="*/ 0 60000 65536"/>
                <a:gd name="T21" fmla="*/ 0 w 69"/>
                <a:gd name="T22" fmla="*/ 0 h 124"/>
                <a:gd name="T23" fmla="*/ 69 w 69"/>
                <a:gd name="T24" fmla="*/ 124 h 1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9" h="124">
                  <a:moveTo>
                    <a:pt x="69" y="0"/>
                  </a:moveTo>
                  <a:lnTo>
                    <a:pt x="59" y="12"/>
                  </a:lnTo>
                  <a:lnTo>
                    <a:pt x="52" y="22"/>
                  </a:lnTo>
                  <a:lnTo>
                    <a:pt x="25" y="62"/>
                  </a:lnTo>
                  <a:lnTo>
                    <a:pt x="7" y="94"/>
                  </a:lnTo>
                  <a:lnTo>
                    <a:pt x="2" y="109"/>
                  </a:lnTo>
                  <a:lnTo>
                    <a:pt x="0" y="124"/>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95" name="Freeform 1441"/>
            <p:cNvSpPr>
              <a:spLocks/>
            </p:cNvSpPr>
            <p:nvPr/>
          </p:nvSpPr>
          <p:spPr bwMode="auto">
            <a:xfrm>
              <a:off x="2729" y="895"/>
              <a:ext cx="37" cy="259"/>
            </a:xfrm>
            <a:custGeom>
              <a:avLst/>
              <a:gdLst>
                <a:gd name="T0" fmla="*/ 4 w 37"/>
                <a:gd name="T1" fmla="*/ 259 h 259"/>
                <a:gd name="T2" fmla="*/ 9 w 37"/>
                <a:gd name="T3" fmla="*/ 229 h 259"/>
                <a:gd name="T4" fmla="*/ 9 w 37"/>
                <a:gd name="T5" fmla="*/ 206 h 259"/>
                <a:gd name="T6" fmla="*/ 7 w 37"/>
                <a:gd name="T7" fmla="*/ 179 h 259"/>
                <a:gd name="T8" fmla="*/ 4 w 37"/>
                <a:gd name="T9" fmla="*/ 157 h 259"/>
                <a:gd name="T10" fmla="*/ 2 w 37"/>
                <a:gd name="T11" fmla="*/ 114 h 259"/>
                <a:gd name="T12" fmla="*/ 0 w 37"/>
                <a:gd name="T13" fmla="*/ 82 h 259"/>
                <a:gd name="T14" fmla="*/ 0 w 37"/>
                <a:gd name="T15" fmla="*/ 62 h 259"/>
                <a:gd name="T16" fmla="*/ 2 w 37"/>
                <a:gd name="T17" fmla="*/ 55 h 259"/>
                <a:gd name="T18" fmla="*/ 4 w 37"/>
                <a:gd name="T19" fmla="*/ 47 h 259"/>
                <a:gd name="T20" fmla="*/ 19 w 37"/>
                <a:gd name="T21" fmla="*/ 25 h 259"/>
                <a:gd name="T22" fmla="*/ 22 w 37"/>
                <a:gd name="T23" fmla="*/ 20 h 259"/>
                <a:gd name="T24" fmla="*/ 37 w 37"/>
                <a:gd name="T25" fmla="*/ 0 h 2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259"/>
                <a:gd name="T41" fmla="*/ 37 w 37"/>
                <a:gd name="T42" fmla="*/ 259 h 2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259">
                  <a:moveTo>
                    <a:pt x="4" y="259"/>
                  </a:moveTo>
                  <a:lnTo>
                    <a:pt x="9" y="229"/>
                  </a:lnTo>
                  <a:lnTo>
                    <a:pt x="9" y="206"/>
                  </a:lnTo>
                  <a:lnTo>
                    <a:pt x="7" y="179"/>
                  </a:lnTo>
                  <a:lnTo>
                    <a:pt x="4" y="157"/>
                  </a:lnTo>
                  <a:lnTo>
                    <a:pt x="2" y="114"/>
                  </a:lnTo>
                  <a:lnTo>
                    <a:pt x="0" y="82"/>
                  </a:lnTo>
                  <a:lnTo>
                    <a:pt x="0" y="62"/>
                  </a:lnTo>
                  <a:lnTo>
                    <a:pt x="2" y="55"/>
                  </a:lnTo>
                  <a:lnTo>
                    <a:pt x="4" y="47"/>
                  </a:lnTo>
                  <a:lnTo>
                    <a:pt x="19" y="25"/>
                  </a:lnTo>
                  <a:lnTo>
                    <a:pt x="22" y="20"/>
                  </a:lnTo>
                  <a:lnTo>
                    <a:pt x="37"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96" name="Freeform 1442"/>
            <p:cNvSpPr>
              <a:spLocks/>
            </p:cNvSpPr>
            <p:nvPr/>
          </p:nvSpPr>
          <p:spPr bwMode="auto">
            <a:xfrm>
              <a:off x="2803" y="813"/>
              <a:ext cx="172" cy="12"/>
            </a:xfrm>
            <a:custGeom>
              <a:avLst/>
              <a:gdLst>
                <a:gd name="T0" fmla="*/ 0 w 172"/>
                <a:gd name="T1" fmla="*/ 12 h 12"/>
                <a:gd name="T2" fmla="*/ 18 w 172"/>
                <a:gd name="T3" fmla="*/ 5 h 12"/>
                <a:gd name="T4" fmla="*/ 35 w 172"/>
                <a:gd name="T5" fmla="*/ 0 h 12"/>
                <a:gd name="T6" fmla="*/ 52 w 172"/>
                <a:gd name="T7" fmla="*/ 0 h 12"/>
                <a:gd name="T8" fmla="*/ 67 w 172"/>
                <a:gd name="T9" fmla="*/ 2 h 12"/>
                <a:gd name="T10" fmla="*/ 85 w 172"/>
                <a:gd name="T11" fmla="*/ 5 h 12"/>
                <a:gd name="T12" fmla="*/ 105 w 172"/>
                <a:gd name="T13" fmla="*/ 10 h 12"/>
                <a:gd name="T14" fmla="*/ 124 w 172"/>
                <a:gd name="T15" fmla="*/ 12 h 12"/>
                <a:gd name="T16" fmla="*/ 152 w 172"/>
                <a:gd name="T17" fmla="*/ 10 h 12"/>
                <a:gd name="T18" fmla="*/ 172 w 172"/>
                <a:gd name="T19" fmla="*/ 5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72"/>
                <a:gd name="T31" fmla="*/ 0 h 12"/>
                <a:gd name="T32" fmla="*/ 172 w 17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72" h="12">
                  <a:moveTo>
                    <a:pt x="0" y="12"/>
                  </a:moveTo>
                  <a:lnTo>
                    <a:pt x="18" y="5"/>
                  </a:lnTo>
                  <a:lnTo>
                    <a:pt x="35" y="0"/>
                  </a:lnTo>
                  <a:lnTo>
                    <a:pt x="52" y="0"/>
                  </a:lnTo>
                  <a:lnTo>
                    <a:pt x="67" y="2"/>
                  </a:lnTo>
                  <a:lnTo>
                    <a:pt x="85" y="5"/>
                  </a:lnTo>
                  <a:lnTo>
                    <a:pt x="105" y="10"/>
                  </a:lnTo>
                  <a:lnTo>
                    <a:pt x="124" y="12"/>
                  </a:lnTo>
                  <a:lnTo>
                    <a:pt x="152" y="10"/>
                  </a:lnTo>
                  <a:lnTo>
                    <a:pt x="172" y="5"/>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97" name="Freeform 1443"/>
            <p:cNvSpPr>
              <a:spLocks/>
            </p:cNvSpPr>
            <p:nvPr/>
          </p:nvSpPr>
          <p:spPr bwMode="auto">
            <a:xfrm>
              <a:off x="3099" y="815"/>
              <a:ext cx="129" cy="8"/>
            </a:xfrm>
            <a:custGeom>
              <a:avLst/>
              <a:gdLst>
                <a:gd name="T0" fmla="*/ 0 w 129"/>
                <a:gd name="T1" fmla="*/ 0 h 8"/>
                <a:gd name="T2" fmla="*/ 22 w 129"/>
                <a:gd name="T3" fmla="*/ 0 h 8"/>
                <a:gd name="T4" fmla="*/ 45 w 129"/>
                <a:gd name="T5" fmla="*/ 3 h 8"/>
                <a:gd name="T6" fmla="*/ 60 w 129"/>
                <a:gd name="T7" fmla="*/ 5 h 8"/>
                <a:gd name="T8" fmla="*/ 77 w 129"/>
                <a:gd name="T9" fmla="*/ 8 h 8"/>
                <a:gd name="T10" fmla="*/ 107 w 129"/>
                <a:gd name="T11" fmla="*/ 5 h 8"/>
                <a:gd name="T12" fmla="*/ 129 w 129"/>
                <a:gd name="T13" fmla="*/ 3 h 8"/>
                <a:gd name="T14" fmla="*/ 0 60000 65536"/>
                <a:gd name="T15" fmla="*/ 0 60000 65536"/>
                <a:gd name="T16" fmla="*/ 0 60000 65536"/>
                <a:gd name="T17" fmla="*/ 0 60000 65536"/>
                <a:gd name="T18" fmla="*/ 0 60000 65536"/>
                <a:gd name="T19" fmla="*/ 0 60000 65536"/>
                <a:gd name="T20" fmla="*/ 0 60000 65536"/>
                <a:gd name="T21" fmla="*/ 0 w 129"/>
                <a:gd name="T22" fmla="*/ 0 h 8"/>
                <a:gd name="T23" fmla="*/ 129 w 12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9" h="8">
                  <a:moveTo>
                    <a:pt x="0" y="0"/>
                  </a:moveTo>
                  <a:lnTo>
                    <a:pt x="22" y="0"/>
                  </a:lnTo>
                  <a:lnTo>
                    <a:pt x="45" y="3"/>
                  </a:lnTo>
                  <a:lnTo>
                    <a:pt x="60" y="5"/>
                  </a:lnTo>
                  <a:lnTo>
                    <a:pt x="77" y="8"/>
                  </a:lnTo>
                  <a:lnTo>
                    <a:pt x="107" y="5"/>
                  </a:lnTo>
                  <a:lnTo>
                    <a:pt x="129" y="3"/>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98" name="Freeform 1444"/>
            <p:cNvSpPr>
              <a:spLocks/>
            </p:cNvSpPr>
            <p:nvPr/>
          </p:nvSpPr>
          <p:spPr bwMode="auto">
            <a:xfrm>
              <a:off x="2733" y="818"/>
              <a:ext cx="242" cy="127"/>
            </a:xfrm>
            <a:custGeom>
              <a:avLst/>
              <a:gdLst>
                <a:gd name="T0" fmla="*/ 242 w 242"/>
                <a:gd name="T1" fmla="*/ 0 h 127"/>
                <a:gd name="T2" fmla="*/ 227 w 242"/>
                <a:gd name="T3" fmla="*/ 15 h 127"/>
                <a:gd name="T4" fmla="*/ 219 w 242"/>
                <a:gd name="T5" fmla="*/ 27 h 127"/>
                <a:gd name="T6" fmla="*/ 214 w 242"/>
                <a:gd name="T7" fmla="*/ 42 h 127"/>
                <a:gd name="T8" fmla="*/ 209 w 242"/>
                <a:gd name="T9" fmla="*/ 60 h 127"/>
                <a:gd name="T10" fmla="*/ 204 w 242"/>
                <a:gd name="T11" fmla="*/ 72 h 127"/>
                <a:gd name="T12" fmla="*/ 199 w 242"/>
                <a:gd name="T13" fmla="*/ 82 h 127"/>
                <a:gd name="T14" fmla="*/ 185 w 242"/>
                <a:gd name="T15" fmla="*/ 107 h 127"/>
                <a:gd name="T16" fmla="*/ 170 w 242"/>
                <a:gd name="T17" fmla="*/ 124 h 127"/>
                <a:gd name="T18" fmla="*/ 145 w 242"/>
                <a:gd name="T19" fmla="*/ 117 h 127"/>
                <a:gd name="T20" fmla="*/ 125 w 242"/>
                <a:gd name="T21" fmla="*/ 117 h 127"/>
                <a:gd name="T22" fmla="*/ 105 w 242"/>
                <a:gd name="T23" fmla="*/ 119 h 127"/>
                <a:gd name="T24" fmla="*/ 85 w 242"/>
                <a:gd name="T25" fmla="*/ 124 h 127"/>
                <a:gd name="T26" fmla="*/ 68 w 242"/>
                <a:gd name="T27" fmla="*/ 127 h 127"/>
                <a:gd name="T28" fmla="*/ 53 w 242"/>
                <a:gd name="T29" fmla="*/ 127 h 127"/>
                <a:gd name="T30" fmla="*/ 23 w 242"/>
                <a:gd name="T31" fmla="*/ 127 h 127"/>
                <a:gd name="T32" fmla="*/ 0 w 242"/>
                <a:gd name="T33" fmla="*/ 124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42"/>
                <a:gd name="T52" fmla="*/ 0 h 127"/>
                <a:gd name="T53" fmla="*/ 242 w 242"/>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42" h="127">
                  <a:moveTo>
                    <a:pt x="242" y="0"/>
                  </a:moveTo>
                  <a:lnTo>
                    <a:pt x="227" y="15"/>
                  </a:lnTo>
                  <a:lnTo>
                    <a:pt x="219" y="27"/>
                  </a:lnTo>
                  <a:lnTo>
                    <a:pt x="214" y="42"/>
                  </a:lnTo>
                  <a:lnTo>
                    <a:pt x="209" y="60"/>
                  </a:lnTo>
                  <a:lnTo>
                    <a:pt x="204" y="72"/>
                  </a:lnTo>
                  <a:lnTo>
                    <a:pt x="199" y="82"/>
                  </a:lnTo>
                  <a:lnTo>
                    <a:pt x="185" y="107"/>
                  </a:lnTo>
                  <a:lnTo>
                    <a:pt x="170" y="124"/>
                  </a:lnTo>
                  <a:lnTo>
                    <a:pt x="145" y="117"/>
                  </a:lnTo>
                  <a:lnTo>
                    <a:pt x="125" y="117"/>
                  </a:lnTo>
                  <a:lnTo>
                    <a:pt x="105" y="119"/>
                  </a:lnTo>
                  <a:lnTo>
                    <a:pt x="85" y="124"/>
                  </a:lnTo>
                  <a:lnTo>
                    <a:pt x="68" y="127"/>
                  </a:lnTo>
                  <a:lnTo>
                    <a:pt x="53" y="127"/>
                  </a:lnTo>
                  <a:lnTo>
                    <a:pt x="23" y="127"/>
                  </a:lnTo>
                  <a:lnTo>
                    <a:pt x="0" y="124"/>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99" name="Freeform 1445"/>
            <p:cNvSpPr>
              <a:spLocks/>
            </p:cNvSpPr>
            <p:nvPr/>
          </p:nvSpPr>
          <p:spPr bwMode="auto">
            <a:xfrm>
              <a:off x="3010" y="932"/>
              <a:ext cx="149" cy="18"/>
            </a:xfrm>
            <a:custGeom>
              <a:avLst/>
              <a:gdLst>
                <a:gd name="T0" fmla="*/ 149 w 149"/>
                <a:gd name="T1" fmla="*/ 10 h 18"/>
                <a:gd name="T2" fmla="*/ 146 w 149"/>
                <a:gd name="T3" fmla="*/ 8 h 18"/>
                <a:gd name="T4" fmla="*/ 146 w 149"/>
                <a:gd name="T5" fmla="*/ 8 h 18"/>
                <a:gd name="T6" fmla="*/ 126 w 149"/>
                <a:gd name="T7" fmla="*/ 3 h 18"/>
                <a:gd name="T8" fmla="*/ 109 w 149"/>
                <a:gd name="T9" fmla="*/ 0 h 18"/>
                <a:gd name="T10" fmla="*/ 89 w 149"/>
                <a:gd name="T11" fmla="*/ 3 h 18"/>
                <a:gd name="T12" fmla="*/ 69 w 149"/>
                <a:gd name="T13" fmla="*/ 10 h 18"/>
                <a:gd name="T14" fmla="*/ 54 w 149"/>
                <a:gd name="T15" fmla="*/ 15 h 18"/>
                <a:gd name="T16" fmla="*/ 39 w 149"/>
                <a:gd name="T17" fmla="*/ 18 h 18"/>
                <a:gd name="T18" fmla="*/ 17 w 149"/>
                <a:gd name="T19" fmla="*/ 15 h 18"/>
                <a:gd name="T20" fmla="*/ 0 w 149"/>
                <a:gd name="T21" fmla="*/ 1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49"/>
                <a:gd name="T34" fmla="*/ 0 h 18"/>
                <a:gd name="T35" fmla="*/ 149 w 149"/>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49" h="18">
                  <a:moveTo>
                    <a:pt x="149" y="10"/>
                  </a:moveTo>
                  <a:lnTo>
                    <a:pt x="146" y="8"/>
                  </a:lnTo>
                  <a:lnTo>
                    <a:pt x="126" y="3"/>
                  </a:lnTo>
                  <a:lnTo>
                    <a:pt x="109" y="0"/>
                  </a:lnTo>
                  <a:lnTo>
                    <a:pt x="89" y="3"/>
                  </a:lnTo>
                  <a:lnTo>
                    <a:pt x="69" y="10"/>
                  </a:lnTo>
                  <a:lnTo>
                    <a:pt x="54" y="15"/>
                  </a:lnTo>
                  <a:lnTo>
                    <a:pt x="39" y="18"/>
                  </a:lnTo>
                  <a:lnTo>
                    <a:pt x="17" y="15"/>
                  </a:lnTo>
                  <a:lnTo>
                    <a:pt x="0" y="1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00" name="Freeform 1446"/>
            <p:cNvSpPr>
              <a:spLocks/>
            </p:cNvSpPr>
            <p:nvPr/>
          </p:nvSpPr>
          <p:spPr bwMode="auto">
            <a:xfrm>
              <a:off x="2903" y="818"/>
              <a:ext cx="107" cy="177"/>
            </a:xfrm>
            <a:custGeom>
              <a:avLst/>
              <a:gdLst>
                <a:gd name="T0" fmla="*/ 72 w 107"/>
                <a:gd name="T1" fmla="*/ 0 h 177"/>
                <a:gd name="T2" fmla="*/ 72 w 107"/>
                <a:gd name="T3" fmla="*/ 12 h 177"/>
                <a:gd name="T4" fmla="*/ 74 w 107"/>
                <a:gd name="T5" fmla="*/ 20 h 177"/>
                <a:gd name="T6" fmla="*/ 72 w 107"/>
                <a:gd name="T7" fmla="*/ 37 h 177"/>
                <a:gd name="T8" fmla="*/ 72 w 107"/>
                <a:gd name="T9" fmla="*/ 52 h 177"/>
                <a:gd name="T10" fmla="*/ 62 w 107"/>
                <a:gd name="T11" fmla="*/ 60 h 177"/>
                <a:gd name="T12" fmla="*/ 57 w 107"/>
                <a:gd name="T13" fmla="*/ 67 h 177"/>
                <a:gd name="T14" fmla="*/ 52 w 107"/>
                <a:gd name="T15" fmla="*/ 82 h 177"/>
                <a:gd name="T16" fmla="*/ 49 w 107"/>
                <a:gd name="T17" fmla="*/ 94 h 177"/>
                <a:gd name="T18" fmla="*/ 42 w 107"/>
                <a:gd name="T19" fmla="*/ 114 h 177"/>
                <a:gd name="T20" fmla="*/ 34 w 107"/>
                <a:gd name="T21" fmla="*/ 127 h 177"/>
                <a:gd name="T22" fmla="*/ 17 w 107"/>
                <a:gd name="T23" fmla="*/ 154 h 177"/>
                <a:gd name="T24" fmla="*/ 0 w 107"/>
                <a:gd name="T25" fmla="*/ 174 h 177"/>
                <a:gd name="T26" fmla="*/ 20 w 107"/>
                <a:gd name="T27" fmla="*/ 177 h 177"/>
                <a:gd name="T28" fmla="*/ 37 w 107"/>
                <a:gd name="T29" fmla="*/ 177 h 177"/>
                <a:gd name="T30" fmla="*/ 64 w 107"/>
                <a:gd name="T31" fmla="*/ 177 h 177"/>
                <a:gd name="T32" fmla="*/ 87 w 107"/>
                <a:gd name="T33" fmla="*/ 177 h 177"/>
                <a:gd name="T34" fmla="*/ 97 w 107"/>
                <a:gd name="T35" fmla="*/ 177 h 177"/>
                <a:gd name="T36" fmla="*/ 107 w 107"/>
                <a:gd name="T37" fmla="*/ 174 h 1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7"/>
                <a:gd name="T58" fmla="*/ 0 h 177"/>
                <a:gd name="T59" fmla="*/ 107 w 107"/>
                <a:gd name="T60" fmla="*/ 177 h 1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7" h="177">
                  <a:moveTo>
                    <a:pt x="72" y="0"/>
                  </a:moveTo>
                  <a:lnTo>
                    <a:pt x="72" y="12"/>
                  </a:lnTo>
                  <a:lnTo>
                    <a:pt x="74" y="20"/>
                  </a:lnTo>
                  <a:lnTo>
                    <a:pt x="72" y="37"/>
                  </a:lnTo>
                  <a:lnTo>
                    <a:pt x="72" y="52"/>
                  </a:lnTo>
                  <a:lnTo>
                    <a:pt x="62" y="60"/>
                  </a:lnTo>
                  <a:lnTo>
                    <a:pt x="57" y="67"/>
                  </a:lnTo>
                  <a:lnTo>
                    <a:pt x="52" y="82"/>
                  </a:lnTo>
                  <a:lnTo>
                    <a:pt x="49" y="94"/>
                  </a:lnTo>
                  <a:lnTo>
                    <a:pt x="42" y="114"/>
                  </a:lnTo>
                  <a:lnTo>
                    <a:pt x="34" y="127"/>
                  </a:lnTo>
                  <a:lnTo>
                    <a:pt x="17" y="154"/>
                  </a:lnTo>
                  <a:lnTo>
                    <a:pt x="0" y="174"/>
                  </a:lnTo>
                  <a:lnTo>
                    <a:pt x="20" y="177"/>
                  </a:lnTo>
                  <a:lnTo>
                    <a:pt x="37" y="177"/>
                  </a:lnTo>
                  <a:lnTo>
                    <a:pt x="64" y="177"/>
                  </a:lnTo>
                  <a:lnTo>
                    <a:pt x="87" y="177"/>
                  </a:lnTo>
                  <a:lnTo>
                    <a:pt x="97" y="177"/>
                  </a:lnTo>
                  <a:lnTo>
                    <a:pt x="107" y="174"/>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01" name="Freeform 1447"/>
            <p:cNvSpPr>
              <a:spLocks/>
            </p:cNvSpPr>
            <p:nvPr/>
          </p:nvSpPr>
          <p:spPr bwMode="auto">
            <a:xfrm>
              <a:off x="2975" y="870"/>
              <a:ext cx="74" cy="3"/>
            </a:xfrm>
            <a:custGeom>
              <a:avLst/>
              <a:gdLst>
                <a:gd name="T0" fmla="*/ 0 w 74"/>
                <a:gd name="T1" fmla="*/ 0 h 3"/>
                <a:gd name="T2" fmla="*/ 12 w 74"/>
                <a:gd name="T3" fmla="*/ 3 h 3"/>
                <a:gd name="T4" fmla="*/ 20 w 74"/>
                <a:gd name="T5" fmla="*/ 3 h 3"/>
                <a:gd name="T6" fmla="*/ 40 w 74"/>
                <a:gd name="T7" fmla="*/ 3 h 3"/>
                <a:gd name="T8" fmla="*/ 54 w 74"/>
                <a:gd name="T9" fmla="*/ 3 h 3"/>
                <a:gd name="T10" fmla="*/ 67 w 74"/>
                <a:gd name="T11" fmla="*/ 0 h 3"/>
                <a:gd name="T12" fmla="*/ 74 w 74"/>
                <a:gd name="T13" fmla="*/ 0 h 3"/>
                <a:gd name="T14" fmla="*/ 0 60000 65536"/>
                <a:gd name="T15" fmla="*/ 0 60000 65536"/>
                <a:gd name="T16" fmla="*/ 0 60000 65536"/>
                <a:gd name="T17" fmla="*/ 0 60000 65536"/>
                <a:gd name="T18" fmla="*/ 0 60000 65536"/>
                <a:gd name="T19" fmla="*/ 0 60000 65536"/>
                <a:gd name="T20" fmla="*/ 0 60000 65536"/>
                <a:gd name="T21" fmla="*/ 0 w 74"/>
                <a:gd name="T22" fmla="*/ 0 h 3"/>
                <a:gd name="T23" fmla="*/ 74 w 74"/>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3">
                  <a:moveTo>
                    <a:pt x="0" y="0"/>
                  </a:moveTo>
                  <a:lnTo>
                    <a:pt x="12" y="3"/>
                  </a:lnTo>
                  <a:lnTo>
                    <a:pt x="20" y="3"/>
                  </a:lnTo>
                  <a:lnTo>
                    <a:pt x="40" y="3"/>
                  </a:lnTo>
                  <a:lnTo>
                    <a:pt x="54" y="3"/>
                  </a:lnTo>
                  <a:lnTo>
                    <a:pt x="67" y="0"/>
                  </a:lnTo>
                  <a:lnTo>
                    <a:pt x="74"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02" name="Freeform 1448"/>
            <p:cNvSpPr>
              <a:spLocks/>
            </p:cNvSpPr>
            <p:nvPr/>
          </p:nvSpPr>
          <p:spPr bwMode="auto">
            <a:xfrm>
              <a:off x="2903" y="942"/>
              <a:ext cx="2" cy="50"/>
            </a:xfrm>
            <a:custGeom>
              <a:avLst/>
              <a:gdLst>
                <a:gd name="T0" fmla="*/ 0 w 2"/>
                <a:gd name="T1" fmla="*/ 0 h 50"/>
                <a:gd name="T2" fmla="*/ 2 w 2"/>
                <a:gd name="T3" fmla="*/ 8 h 50"/>
                <a:gd name="T4" fmla="*/ 2 w 2"/>
                <a:gd name="T5" fmla="*/ 15 h 50"/>
                <a:gd name="T6" fmla="*/ 2 w 2"/>
                <a:gd name="T7" fmla="*/ 35 h 50"/>
                <a:gd name="T8" fmla="*/ 0 w 2"/>
                <a:gd name="T9" fmla="*/ 50 h 50"/>
                <a:gd name="T10" fmla="*/ 0 60000 65536"/>
                <a:gd name="T11" fmla="*/ 0 60000 65536"/>
                <a:gd name="T12" fmla="*/ 0 60000 65536"/>
                <a:gd name="T13" fmla="*/ 0 60000 65536"/>
                <a:gd name="T14" fmla="*/ 0 60000 65536"/>
                <a:gd name="T15" fmla="*/ 0 w 2"/>
                <a:gd name="T16" fmla="*/ 0 h 50"/>
                <a:gd name="T17" fmla="*/ 2 w 2"/>
                <a:gd name="T18" fmla="*/ 50 h 50"/>
              </a:gdLst>
              <a:ahLst/>
              <a:cxnLst>
                <a:cxn ang="T10">
                  <a:pos x="T0" y="T1"/>
                </a:cxn>
                <a:cxn ang="T11">
                  <a:pos x="T2" y="T3"/>
                </a:cxn>
                <a:cxn ang="T12">
                  <a:pos x="T4" y="T5"/>
                </a:cxn>
                <a:cxn ang="T13">
                  <a:pos x="T6" y="T7"/>
                </a:cxn>
                <a:cxn ang="T14">
                  <a:pos x="T8" y="T9"/>
                </a:cxn>
              </a:cxnLst>
              <a:rect l="T15" t="T16" r="T17" b="T18"/>
              <a:pathLst>
                <a:path w="2" h="50">
                  <a:moveTo>
                    <a:pt x="0" y="0"/>
                  </a:moveTo>
                  <a:lnTo>
                    <a:pt x="2" y="8"/>
                  </a:lnTo>
                  <a:lnTo>
                    <a:pt x="2" y="15"/>
                  </a:lnTo>
                  <a:lnTo>
                    <a:pt x="2" y="35"/>
                  </a:lnTo>
                  <a:lnTo>
                    <a:pt x="0" y="5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03" name="Freeform 1449"/>
            <p:cNvSpPr>
              <a:spLocks/>
            </p:cNvSpPr>
            <p:nvPr/>
          </p:nvSpPr>
          <p:spPr bwMode="auto">
            <a:xfrm>
              <a:off x="3005" y="942"/>
              <a:ext cx="5" cy="50"/>
            </a:xfrm>
            <a:custGeom>
              <a:avLst/>
              <a:gdLst>
                <a:gd name="T0" fmla="*/ 5 w 5"/>
                <a:gd name="T1" fmla="*/ 0 h 50"/>
                <a:gd name="T2" fmla="*/ 2 w 5"/>
                <a:gd name="T3" fmla="*/ 13 h 50"/>
                <a:gd name="T4" fmla="*/ 0 w 5"/>
                <a:gd name="T5" fmla="*/ 23 h 50"/>
                <a:gd name="T6" fmla="*/ 2 w 5"/>
                <a:gd name="T7" fmla="*/ 38 h 50"/>
                <a:gd name="T8" fmla="*/ 5 w 5"/>
                <a:gd name="T9" fmla="*/ 50 h 50"/>
                <a:gd name="T10" fmla="*/ 0 60000 65536"/>
                <a:gd name="T11" fmla="*/ 0 60000 65536"/>
                <a:gd name="T12" fmla="*/ 0 60000 65536"/>
                <a:gd name="T13" fmla="*/ 0 60000 65536"/>
                <a:gd name="T14" fmla="*/ 0 60000 65536"/>
                <a:gd name="T15" fmla="*/ 0 w 5"/>
                <a:gd name="T16" fmla="*/ 0 h 50"/>
                <a:gd name="T17" fmla="*/ 5 w 5"/>
                <a:gd name="T18" fmla="*/ 50 h 50"/>
              </a:gdLst>
              <a:ahLst/>
              <a:cxnLst>
                <a:cxn ang="T10">
                  <a:pos x="T0" y="T1"/>
                </a:cxn>
                <a:cxn ang="T11">
                  <a:pos x="T2" y="T3"/>
                </a:cxn>
                <a:cxn ang="T12">
                  <a:pos x="T4" y="T5"/>
                </a:cxn>
                <a:cxn ang="T13">
                  <a:pos x="T6" y="T7"/>
                </a:cxn>
                <a:cxn ang="T14">
                  <a:pos x="T8" y="T9"/>
                </a:cxn>
              </a:cxnLst>
              <a:rect l="T15" t="T16" r="T17" b="T18"/>
              <a:pathLst>
                <a:path w="5" h="50">
                  <a:moveTo>
                    <a:pt x="5" y="0"/>
                  </a:moveTo>
                  <a:lnTo>
                    <a:pt x="2" y="13"/>
                  </a:lnTo>
                  <a:lnTo>
                    <a:pt x="0" y="23"/>
                  </a:lnTo>
                  <a:lnTo>
                    <a:pt x="2" y="38"/>
                  </a:lnTo>
                  <a:lnTo>
                    <a:pt x="5" y="5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04" name="Freeform 1450"/>
            <p:cNvSpPr>
              <a:spLocks/>
            </p:cNvSpPr>
            <p:nvPr/>
          </p:nvSpPr>
          <p:spPr bwMode="auto">
            <a:xfrm>
              <a:off x="3010" y="873"/>
              <a:ext cx="39" cy="69"/>
            </a:xfrm>
            <a:custGeom>
              <a:avLst/>
              <a:gdLst>
                <a:gd name="T0" fmla="*/ 39 w 39"/>
                <a:gd name="T1" fmla="*/ 0 h 69"/>
                <a:gd name="T2" fmla="*/ 34 w 39"/>
                <a:gd name="T3" fmla="*/ 12 h 69"/>
                <a:gd name="T4" fmla="*/ 29 w 39"/>
                <a:gd name="T5" fmla="*/ 25 h 69"/>
                <a:gd name="T6" fmla="*/ 22 w 39"/>
                <a:gd name="T7" fmla="*/ 44 h 69"/>
                <a:gd name="T8" fmla="*/ 14 w 39"/>
                <a:gd name="T9" fmla="*/ 49 h 69"/>
                <a:gd name="T10" fmla="*/ 7 w 39"/>
                <a:gd name="T11" fmla="*/ 54 h 69"/>
                <a:gd name="T12" fmla="*/ 2 w 39"/>
                <a:gd name="T13" fmla="*/ 62 h 69"/>
                <a:gd name="T14" fmla="*/ 0 w 39"/>
                <a:gd name="T15" fmla="*/ 69 h 69"/>
                <a:gd name="T16" fmla="*/ 0 60000 65536"/>
                <a:gd name="T17" fmla="*/ 0 60000 65536"/>
                <a:gd name="T18" fmla="*/ 0 60000 65536"/>
                <a:gd name="T19" fmla="*/ 0 60000 65536"/>
                <a:gd name="T20" fmla="*/ 0 60000 65536"/>
                <a:gd name="T21" fmla="*/ 0 60000 65536"/>
                <a:gd name="T22" fmla="*/ 0 60000 65536"/>
                <a:gd name="T23" fmla="*/ 0 60000 65536"/>
                <a:gd name="T24" fmla="*/ 0 w 39"/>
                <a:gd name="T25" fmla="*/ 0 h 69"/>
                <a:gd name="T26" fmla="*/ 39 w 39"/>
                <a:gd name="T27" fmla="*/ 69 h 6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9" h="69">
                  <a:moveTo>
                    <a:pt x="39" y="0"/>
                  </a:moveTo>
                  <a:lnTo>
                    <a:pt x="34" y="12"/>
                  </a:lnTo>
                  <a:lnTo>
                    <a:pt x="29" y="25"/>
                  </a:lnTo>
                  <a:lnTo>
                    <a:pt x="22" y="44"/>
                  </a:lnTo>
                  <a:lnTo>
                    <a:pt x="14" y="49"/>
                  </a:lnTo>
                  <a:lnTo>
                    <a:pt x="7" y="54"/>
                  </a:lnTo>
                  <a:lnTo>
                    <a:pt x="2" y="62"/>
                  </a:lnTo>
                  <a:lnTo>
                    <a:pt x="0" y="69"/>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05" name="Freeform 1451"/>
            <p:cNvSpPr>
              <a:spLocks/>
            </p:cNvSpPr>
            <p:nvPr/>
          </p:nvSpPr>
          <p:spPr bwMode="auto">
            <a:xfrm>
              <a:off x="2793" y="980"/>
              <a:ext cx="50" cy="54"/>
            </a:xfrm>
            <a:custGeom>
              <a:avLst/>
              <a:gdLst>
                <a:gd name="T0" fmla="*/ 47 w 50"/>
                <a:gd name="T1" fmla="*/ 39 h 54"/>
                <a:gd name="T2" fmla="*/ 42 w 50"/>
                <a:gd name="T3" fmla="*/ 47 h 54"/>
                <a:gd name="T4" fmla="*/ 37 w 50"/>
                <a:gd name="T5" fmla="*/ 52 h 54"/>
                <a:gd name="T6" fmla="*/ 25 w 50"/>
                <a:gd name="T7" fmla="*/ 54 h 54"/>
                <a:gd name="T8" fmla="*/ 15 w 50"/>
                <a:gd name="T9" fmla="*/ 49 h 54"/>
                <a:gd name="T10" fmla="*/ 8 w 50"/>
                <a:gd name="T11" fmla="*/ 47 h 54"/>
                <a:gd name="T12" fmla="*/ 5 w 50"/>
                <a:gd name="T13" fmla="*/ 39 h 54"/>
                <a:gd name="T14" fmla="*/ 0 w 50"/>
                <a:gd name="T15" fmla="*/ 29 h 54"/>
                <a:gd name="T16" fmla="*/ 0 w 50"/>
                <a:gd name="T17" fmla="*/ 15 h 54"/>
                <a:gd name="T18" fmla="*/ 3 w 50"/>
                <a:gd name="T19" fmla="*/ 7 h 54"/>
                <a:gd name="T20" fmla="*/ 8 w 50"/>
                <a:gd name="T21" fmla="*/ 2 h 54"/>
                <a:gd name="T22" fmla="*/ 13 w 50"/>
                <a:gd name="T23" fmla="*/ 0 h 54"/>
                <a:gd name="T24" fmla="*/ 23 w 50"/>
                <a:gd name="T25" fmla="*/ 0 h 54"/>
                <a:gd name="T26" fmla="*/ 37 w 50"/>
                <a:gd name="T27" fmla="*/ 0 h 54"/>
                <a:gd name="T28" fmla="*/ 42 w 50"/>
                <a:gd name="T29" fmla="*/ 0 h 54"/>
                <a:gd name="T30" fmla="*/ 47 w 50"/>
                <a:gd name="T31" fmla="*/ 5 h 54"/>
                <a:gd name="T32" fmla="*/ 50 w 50"/>
                <a:gd name="T33" fmla="*/ 10 h 54"/>
                <a:gd name="T34" fmla="*/ 50 w 50"/>
                <a:gd name="T35" fmla="*/ 15 h 54"/>
                <a:gd name="T36" fmla="*/ 50 w 50"/>
                <a:gd name="T37" fmla="*/ 24 h 54"/>
                <a:gd name="T38" fmla="*/ 50 w 50"/>
                <a:gd name="T39" fmla="*/ 34 h 54"/>
                <a:gd name="T40" fmla="*/ 47 w 50"/>
                <a:gd name="T41" fmla="*/ 39 h 54"/>
                <a:gd name="T42" fmla="*/ 45 w 50"/>
                <a:gd name="T43" fmla="*/ 42 h 5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0"/>
                <a:gd name="T67" fmla="*/ 0 h 54"/>
                <a:gd name="T68" fmla="*/ 50 w 50"/>
                <a:gd name="T69" fmla="*/ 54 h 5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0" h="54">
                  <a:moveTo>
                    <a:pt x="47" y="39"/>
                  </a:moveTo>
                  <a:lnTo>
                    <a:pt x="42" y="47"/>
                  </a:lnTo>
                  <a:lnTo>
                    <a:pt x="37" y="52"/>
                  </a:lnTo>
                  <a:lnTo>
                    <a:pt x="25" y="54"/>
                  </a:lnTo>
                  <a:lnTo>
                    <a:pt x="15" y="49"/>
                  </a:lnTo>
                  <a:lnTo>
                    <a:pt x="8" y="47"/>
                  </a:lnTo>
                  <a:lnTo>
                    <a:pt x="5" y="39"/>
                  </a:lnTo>
                  <a:lnTo>
                    <a:pt x="0" y="29"/>
                  </a:lnTo>
                  <a:lnTo>
                    <a:pt x="0" y="15"/>
                  </a:lnTo>
                  <a:lnTo>
                    <a:pt x="3" y="7"/>
                  </a:lnTo>
                  <a:lnTo>
                    <a:pt x="8" y="2"/>
                  </a:lnTo>
                  <a:lnTo>
                    <a:pt x="13" y="0"/>
                  </a:lnTo>
                  <a:lnTo>
                    <a:pt x="23" y="0"/>
                  </a:lnTo>
                  <a:lnTo>
                    <a:pt x="37" y="0"/>
                  </a:lnTo>
                  <a:lnTo>
                    <a:pt x="42" y="0"/>
                  </a:lnTo>
                  <a:lnTo>
                    <a:pt x="47" y="5"/>
                  </a:lnTo>
                  <a:lnTo>
                    <a:pt x="50" y="10"/>
                  </a:lnTo>
                  <a:lnTo>
                    <a:pt x="50" y="15"/>
                  </a:lnTo>
                  <a:lnTo>
                    <a:pt x="50" y="24"/>
                  </a:lnTo>
                  <a:lnTo>
                    <a:pt x="50" y="34"/>
                  </a:lnTo>
                  <a:lnTo>
                    <a:pt x="47" y="39"/>
                  </a:lnTo>
                  <a:lnTo>
                    <a:pt x="45" y="42"/>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06" name="Freeform 1452"/>
            <p:cNvSpPr>
              <a:spLocks/>
            </p:cNvSpPr>
            <p:nvPr/>
          </p:nvSpPr>
          <p:spPr bwMode="auto">
            <a:xfrm>
              <a:off x="2788" y="1072"/>
              <a:ext cx="57" cy="57"/>
            </a:xfrm>
            <a:custGeom>
              <a:avLst/>
              <a:gdLst>
                <a:gd name="T0" fmla="*/ 28 w 57"/>
                <a:gd name="T1" fmla="*/ 57 h 57"/>
                <a:gd name="T2" fmla="*/ 35 w 57"/>
                <a:gd name="T3" fmla="*/ 57 h 57"/>
                <a:gd name="T4" fmla="*/ 40 w 57"/>
                <a:gd name="T5" fmla="*/ 54 h 57"/>
                <a:gd name="T6" fmla="*/ 47 w 57"/>
                <a:gd name="T7" fmla="*/ 47 h 57"/>
                <a:gd name="T8" fmla="*/ 52 w 57"/>
                <a:gd name="T9" fmla="*/ 39 h 57"/>
                <a:gd name="T10" fmla="*/ 57 w 57"/>
                <a:gd name="T11" fmla="*/ 27 h 57"/>
                <a:gd name="T12" fmla="*/ 57 w 57"/>
                <a:gd name="T13" fmla="*/ 17 h 57"/>
                <a:gd name="T14" fmla="*/ 55 w 57"/>
                <a:gd name="T15" fmla="*/ 12 h 57"/>
                <a:gd name="T16" fmla="*/ 50 w 57"/>
                <a:gd name="T17" fmla="*/ 5 h 57"/>
                <a:gd name="T18" fmla="*/ 40 w 57"/>
                <a:gd name="T19" fmla="*/ 0 h 57"/>
                <a:gd name="T20" fmla="*/ 35 w 57"/>
                <a:gd name="T21" fmla="*/ 0 h 57"/>
                <a:gd name="T22" fmla="*/ 28 w 57"/>
                <a:gd name="T23" fmla="*/ 2 h 57"/>
                <a:gd name="T24" fmla="*/ 18 w 57"/>
                <a:gd name="T25" fmla="*/ 7 h 57"/>
                <a:gd name="T26" fmla="*/ 8 w 57"/>
                <a:gd name="T27" fmla="*/ 15 h 57"/>
                <a:gd name="T28" fmla="*/ 3 w 57"/>
                <a:gd name="T29" fmla="*/ 22 h 57"/>
                <a:gd name="T30" fmla="*/ 0 w 57"/>
                <a:gd name="T31" fmla="*/ 27 h 57"/>
                <a:gd name="T32" fmla="*/ 3 w 57"/>
                <a:gd name="T33" fmla="*/ 34 h 57"/>
                <a:gd name="T34" fmla="*/ 5 w 57"/>
                <a:gd name="T35" fmla="*/ 42 h 57"/>
                <a:gd name="T36" fmla="*/ 10 w 57"/>
                <a:gd name="T37" fmla="*/ 47 h 57"/>
                <a:gd name="T38" fmla="*/ 13 w 57"/>
                <a:gd name="T39" fmla="*/ 47 h 57"/>
                <a:gd name="T40" fmla="*/ 20 w 57"/>
                <a:gd name="T41" fmla="*/ 52 h 57"/>
                <a:gd name="T42" fmla="*/ 25 w 57"/>
                <a:gd name="T43" fmla="*/ 54 h 57"/>
                <a:gd name="T44" fmla="*/ 28 w 57"/>
                <a:gd name="T45" fmla="*/ 57 h 5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57"/>
                <a:gd name="T70" fmla="*/ 0 h 57"/>
                <a:gd name="T71" fmla="*/ 57 w 57"/>
                <a:gd name="T72" fmla="*/ 57 h 5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57" h="57">
                  <a:moveTo>
                    <a:pt x="28" y="57"/>
                  </a:moveTo>
                  <a:lnTo>
                    <a:pt x="35" y="57"/>
                  </a:lnTo>
                  <a:lnTo>
                    <a:pt x="40" y="54"/>
                  </a:lnTo>
                  <a:lnTo>
                    <a:pt x="47" y="47"/>
                  </a:lnTo>
                  <a:lnTo>
                    <a:pt x="52" y="39"/>
                  </a:lnTo>
                  <a:lnTo>
                    <a:pt x="57" y="27"/>
                  </a:lnTo>
                  <a:lnTo>
                    <a:pt x="57" y="17"/>
                  </a:lnTo>
                  <a:lnTo>
                    <a:pt x="55" y="12"/>
                  </a:lnTo>
                  <a:lnTo>
                    <a:pt x="50" y="5"/>
                  </a:lnTo>
                  <a:lnTo>
                    <a:pt x="40" y="0"/>
                  </a:lnTo>
                  <a:lnTo>
                    <a:pt x="35" y="0"/>
                  </a:lnTo>
                  <a:lnTo>
                    <a:pt x="28" y="2"/>
                  </a:lnTo>
                  <a:lnTo>
                    <a:pt x="18" y="7"/>
                  </a:lnTo>
                  <a:lnTo>
                    <a:pt x="8" y="15"/>
                  </a:lnTo>
                  <a:lnTo>
                    <a:pt x="3" y="22"/>
                  </a:lnTo>
                  <a:lnTo>
                    <a:pt x="0" y="27"/>
                  </a:lnTo>
                  <a:lnTo>
                    <a:pt x="3" y="34"/>
                  </a:lnTo>
                  <a:lnTo>
                    <a:pt x="5" y="42"/>
                  </a:lnTo>
                  <a:lnTo>
                    <a:pt x="10" y="47"/>
                  </a:lnTo>
                  <a:lnTo>
                    <a:pt x="13" y="47"/>
                  </a:lnTo>
                  <a:lnTo>
                    <a:pt x="20" y="52"/>
                  </a:lnTo>
                  <a:lnTo>
                    <a:pt x="25" y="54"/>
                  </a:lnTo>
                  <a:lnTo>
                    <a:pt x="28" y="57"/>
                  </a:lnTo>
                  <a:close/>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07" name="Freeform 1453"/>
            <p:cNvSpPr>
              <a:spLocks/>
            </p:cNvSpPr>
            <p:nvPr/>
          </p:nvSpPr>
          <p:spPr bwMode="auto">
            <a:xfrm>
              <a:off x="2557" y="1047"/>
              <a:ext cx="176" cy="7"/>
            </a:xfrm>
            <a:custGeom>
              <a:avLst/>
              <a:gdLst>
                <a:gd name="T0" fmla="*/ 176 w 176"/>
                <a:gd name="T1" fmla="*/ 5 h 7"/>
                <a:gd name="T2" fmla="*/ 167 w 176"/>
                <a:gd name="T3" fmla="*/ 7 h 7"/>
                <a:gd name="T4" fmla="*/ 157 w 176"/>
                <a:gd name="T5" fmla="*/ 7 h 7"/>
                <a:gd name="T6" fmla="*/ 142 w 176"/>
                <a:gd name="T7" fmla="*/ 7 h 7"/>
                <a:gd name="T8" fmla="*/ 132 w 176"/>
                <a:gd name="T9" fmla="*/ 5 h 7"/>
                <a:gd name="T10" fmla="*/ 119 w 176"/>
                <a:gd name="T11" fmla="*/ 2 h 7"/>
                <a:gd name="T12" fmla="*/ 112 w 176"/>
                <a:gd name="T13" fmla="*/ 0 h 7"/>
                <a:gd name="T14" fmla="*/ 102 w 176"/>
                <a:gd name="T15" fmla="*/ 0 h 7"/>
                <a:gd name="T16" fmla="*/ 94 w 176"/>
                <a:gd name="T17" fmla="*/ 2 h 7"/>
                <a:gd name="T18" fmla="*/ 87 w 176"/>
                <a:gd name="T19" fmla="*/ 5 h 7"/>
                <a:gd name="T20" fmla="*/ 82 w 176"/>
                <a:gd name="T21" fmla="*/ 5 h 7"/>
                <a:gd name="T22" fmla="*/ 67 w 176"/>
                <a:gd name="T23" fmla="*/ 5 h 7"/>
                <a:gd name="T24" fmla="*/ 55 w 176"/>
                <a:gd name="T25" fmla="*/ 5 h 7"/>
                <a:gd name="T26" fmla="*/ 25 w 176"/>
                <a:gd name="T27" fmla="*/ 2 h 7"/>
                <a:gd name="T28" fmla="*/ 12 w 176"/>
                <a:gd name="T29" fmla="*/ 2 h 7"/>
                <a:gd name="T30" fmla="*/ 0 w 176"/>
                <a:gd name="T31" fmla="*/ 5 h 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6"/>
                <a:gd name="T49" fmla="*/ 0 h 7"/>
                <a:gd name="T50" fmla="*/ 176 w 176"/>
                <a:gd name="T51" fmla="*/ 7 h 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6" h="7">
                  <a:moveTo>
                    <a:pt x="176" y="5"/>
                  </a:moveTo>
                  <a:lnTo>
                    <a:pt x="167" y="7"/>
                  </a:lnTo>
                  <a:lnTo>
                    <a:pt x="157" y="7"/>
                  </a:lnTo>
                  <a:lnTo>
                    <a:pt x="142" y="7"/>
                  </a:lnTo>
                  <a:lnTo>
                    <a:pt x="132" y="5"/>
                  </a:lnTo>
                  <a:lnTo>
                    <a:pt x="119" y="2"/>
                  </a:lnTo>
                  <a:lnTo>
                    <a:pt x="112" y="0"/>
                  </a:lnTo>
                  <a:lnTo>
                    <a:pt x="102" y="0"/>
                  </a:lnTo>
                  <a:lnTo>
                    <a:pt x="94" y="2"/>
                  </a:lnTo>
                  <a:lnTo>
                    <a:pt x="87" y="5"/>
                  </a:lnTo>
                  <a:lnTo>
                    <a:pt x="82" y="5"/>
                  </a:lnTo>
                  <a:lnTo>
                    <a:pt x="67" y="5"/>
                  </a:lnTo>
                  <a:lnTo>
                    <a:pt x="55" y="5"/>
                  </a:lnTo>
                  <a:lnTo>
                    <a:pt x="25" y="2"/>
                  </a:lnTo>
                  <a:lnTo>
                    <a:pt x="12" y="2"/>
                  </a:lnTo>
                  <a:lnTo>
                    <a:pt x="0" y="5"/>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08" name="Freeform 1454"/>
            <p:cNvSpPr>
              <a:spLocks/>
            </p:cNvSpPr>
            <p:nvPr/>
          </p:nvSpPr>
          <p:spPr bwMode="auto">
            <a:xfrm>
              <a:off x="2651" y="920"/>
              <a:ext cx="85" cy="12"/>
            </a:xfrm>
            <a:custGeom>
              <a:avLst/>
              <a:gdLst>
                <a:gd name="T0" fmla="*/ 85 w 85"/>
                <a:gd name="T1" fmla="*/ 2 h 12"/>
                <a:gd name="T2" fmla="*/ 73 w 85"/>
                <a:gd name="T3" fmla="*/ 2 h 12"/>
                <a:gd name="T4" fmla="*/ 58 w 85"/>
                <a:gd name="T5" fmla="*/ 0 h 12"/>
                <a:gd name="T6" fmla="*/ 48 w 85"/>
                <a:gd name="T7" fmla="*/ 0 h 12"/>
                <a:gd name="T8" fmla="*/ 48 w 85"/>
                <a:gd name="T9" fmla="*/ 0 h 12"/>
                <a:gd name="T10" fmla="*/ 40 w 85"/>
                <a:gd name="T11" fmla="*/ 0 h 12"/>
                <a:gd name="T12" fmla="*/ 38 w 85"/>
                <a:gd name="T13" fmla="*/ 0 h 12"/>
                <a:gd name="T14" fmla="*/ 33 w 85"/>
                <a:gd name="T15" fmla="*/ 2 h 12"/>
                <a:gd name="T16" fmla="*/ 30 w 85"/>
                <a:gd name="T17" fmla="*/ 5 h 12"/>
                <a:gd name="T18" fmla="*/ 25 w 85"/>
                <a:gd name="T19" fmla="*/ 10 h 12"/>
                <a:gd name="T20" fmla="*/ 13 w 85"/>
                <a:gd name="T21" fmla="*/ 12 h 12"/>
                <a:gd name="T22" fmla="*/ 0 w 85"/>
                <a:gd name="T23" fmla="*/ 10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
                <a:gd name="T37" fmla="*/ 0 h 12"/>
                <a:gd name="T38" fmla="*/ 85 w 85"/>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 h="12">
                  <a:moveTo>
                    <a:pt x="85" y="2"/>
                  </a:moveTo>
                  <a:lnTo>
                    <a:pt x="73" y="2"/>
                  </a:lnTo>
                  <a:lnTo>
                    <a:pt x="58" y="0"/>
                  </a:lnTo>
                  <a:lnTo>
                    <a:pt x="48" y="0"/>
                  </a:lnTo>
                  <a:lnTo>
                    <a:pt x="40" y="0"/>
                  </a:lnTo>
                  <a:lnTo>
                    <a:pt x="38" y="0"/>
                  </a:lnTo>
                  <a:lnTo>
                    <a:pt x="33" y="2"/>
                  </a:lnTo>
                  <a:lnTo>
                    <a:pt x="30" y="5"/>
                  </a:lnTo>
                  <a:lnTo>
                    <a:pt x="25" y="10"/>
                  </a:lnTo>
                  <a:lnTo>
                    <a:pt x="13" y="12"/>
                  </a:lnTo>
                  <a:lnTo>
                    <a:pt x="0" y="1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09" name="Freeform 1455"/>
            <p:cNvSpPr>
              <a:spLocks/>
            </p:cNvSpPr>
            <p:nvPr/>
          </p:nvSpPr>
          <p:spPr bwMode="auto">
            <a:xfrm>
              <a:off x="2557" y="917"/>
              <a:ext cx="57" cy="5"/>
            </a:xfrm>
            <a:custGeom>
              <a:avLst/>
              <a:gdLst>
                <a:gd name="T0" fmla="*/ 57 w 57"/>
                <a:gd name="T1" fmla="*/ 0 h 5"/>
                <a:gd name="T2" fmla="*/ 42 w 57"/>
                <a:gd name="T3" fmla="*/ 3 h 5"/>
                <a:gd name="T4" fmla="*/ 30 w 57"/>
                <a:gd name="T5" fmla="*/ 5 h 5"/>
                <a:gd name="T6" fmla="*/ 15 w 57"/>
                <a:gd name="T7" fmla="*/ 5 h 5"/>
                <a:gd name="T8" fmla="*/ 0 w 57"/>
                <a:gd name="T9" fmla="*/ 3 h 5"/>
                <a:gd name="T10" fmla="*/ 0 60000 65536"/>
                <a:gd name="T11" fmla="*/ 0 60000 65536"/>
                <a:gd name="T12" fmla="*/ 0 60000 65536"/>
                <a:gd name="T13" fmla="*/ 0 60000 65536"/>
                <a:gd name="T14" fmla="*/ 0 60000 65536"/>
                <a:gd name="T15" fmla="*/ 0 w 57"/>
                <a:gd name="T16" fmla="*/ 0 h 5"/>
                <a:gd name="T17" fmla="*/ 57 w 57"/>
                <a:gd name="T18" fmla="*/ 5 h 5"/>
              </a:gdLst>
              <a:ahLst/>
              <a:cxnLst>
                <a:cxn ang="T10">
                  <a:pos x="T0" y="T1"/>
                </a:cxn>
                <a:cxn ang="T11">
                  <a:pos x="T2" y="T3"/>
                </a:cxn>
                <a:cxn ang="T12">
                  <a:pos x="T4" y="T5"/>
                </a:cxn>
                <a:cxn ang="T13">
                  <a:pos x="T6" y="T7"/>
                </a:cxn>
                <a:cxn ang="T14">
                  <a:pos x="T8" y="T9"/>
                </a:cxn>
              </a:cxnLst>
              <a:rect l="T15" t="T16" r="T17" b="T18"/>
              <a:pathLst>
                <a:path w="57" h="5">
                  <a:moveTo>
                    <a:pt x="57" y="0"/>
                  </a:moveTo>
                  <a:lnTo>
                    <a:pt x="42" y="3"/>
                  </a:lnTo>
                  <a:lnTo>
                    <a:pt x="30" y="5"/>
                  </a:lnTo>
                  <a:lnTo>
                    <a:pt x="15" y="5"/>
                  </a:lnTo>
                  <a:lnTo>
                    <a:pt x="0" y="3"/>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10" name="Freeform 1456"/>
            <p:cNvSpPr>
              <a:spLocks/>
            </p:cNvSpPr>
            <p:nvPr/>
          </p:nvSpPr>
          <p:spPr bwMode="auto">
            <a:xfrm>
              <a:off x="2639" y="920"/>
              <a:ext cx="45" cy="2"/>
            </a:xfrm>
            <a:custGeom>
              <a:avLst/>
              <a:gdLst>
                <a:gd name="T0" fmla="*/ 45 w 45"/>
                <a:gd name="T1" fmla="*/ 0 h 2"/>
                <a:gd name="T2" fmla="*/ 32 w 45"/>
                <a:gd name="T3" fmla="*/ 2 h 2"/>
                <a:gd name="T4" fmla="*/ 25 w 45"/>
                <a:gd name="T5" fmla="*/ 2 h 2"/>
                <a:gd name="T6" fmla="*/ 15 w 45"/>
                <a:gd name="T7" fmla="*/ 2 h 2"/>
                <a:gd name="T8" fmla="*/ 10 w 45"/>
                <a:gd name="T9" fmla="*/ 0 h 2"/>
                <a:gd name="T10" fmla="*/ 5 w 45"/>
                <a:gd name="T11" fmla="*/ 0 h 2"/>
                <a:gd name="T12" fmla="*/ 2 w 45"/>
                <a:gd name="T13" fmla="*/ 0 h 2"/>
                <a:gd name="T14" fmla="*/ 2 w 45"/>
                <a:gd name="T15" fmla="*/ 0 h 2"/>
                <a:gd name="T16" fmla="*/ 0 w 45"/>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2"/>
                <a:gd name="T29" fmla="*/ 45 w 45"/>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2">
                  <a:moveTo>
                    <a:pt x="45" y="0"/>
                  </a:moveTo>
                  <a:lnTo>
                    <a:pt x="32" y="2"/>
                  </a:lnTo>
                  <a:lnTo>
                    <a:pt x="25" y="2"/>
                  </a:lnTo>
                  <a:lnTo>
                    <a:pt x="15" y="2"/>
                  </a:lnTo>
                  <a:lnTo>
                    <a:pt x="10" y="0"/>
                  </a:lnTo>
                  <a:lnTo>
                    <a:pt x="5" y="0"/>
                  </a:lnTo>
                  <a:lnTo>
                    <a:pt x="2" y="0"/>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11" name="Freeform 1457"/>
            <p:cNvSpPr>
              <a:spLocks/>
            </p:cNvSpPr>
            <p:nvPr/>
          </p:nvSpPr>
          <p:spPr bwMode="auto">
            <a:xfrm>
              <a:off x="2614" y="917"/>
              <a:ext cx="37" cy="13"/>
            </a:xfrm>
            <a:custGeom>
              <a:avLst/>
              <a:gdLst>
                <a:gd name="T0" fmla="*/ 37 w 37"/>
                <a:gd name="T1" fmla="*/ 13 h 13"/>
                <a:gd name="T2" fmla="*/ 30 w 37"/>
                <a:gd name="T3" fmla="*/ 8 h 13"/>
                <a:gd name="T4" fmla="*/ 27 w 37"/>
                <a:gd name="T5" fmla="*/ 3 h 13"/>
                <a:gd name="T6" fmla="*/ 25 w 37"/>
                <a:gd name="T7" fmla="*/ 3 h 13"/>
                <a:gd name="T8" fmla="*/ 13 w 37"/>
                <a:gd name="T9" fmla="*/ 3 h 13"/>
                <a:gd name="T10" fmla="*/ 0 w 37"/>
                <a:gd name="T11" fmla="*/ 0 h 13"/>
                <a:gd name="T12" fmla="*/ 0 60000 65536"/>
                <a:gd name="T13" fmla="*/ 0 60000 65536"/>
                <a:gd name="T14" fmla="*/ 0 60000 65536"/>
                <a:gd name="T15" fmla="*/ 0 60000 65536"/>
                <a:gd name="T16" fmla="*/ 0 60000 65536"/>
                <a:gd name="T17" fmla="*/ 0 60000 65536"/>
                <a:gd name="T18" fmla="*/ 0 w 37"/>
                <a:gd name="T19" fmla="*/ 0 h 13"/>
                <a:gd name="T20" fmla="*/ 37 w 3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37" h="13">
                  <a:moveTo>
                    <a:pt x="37" y="13"/>
                  </a:moveTo>
                  <a:lnTo>
                    <a:pt x="30" y="8"/>
                  </a:lnTo>
                  <a:lnTo>
                    <a:pt x="27" y="3"/>
                  </a:lnTo>
                  <a:lnTo>
                    <a:pt x="25" y="3"/>
                  </a:lnTo>
                  <a:lnTo>
                    <a:pt x="13" y="3"/>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12" name="Freeform 1458"/>
            <p:cNvSpPr>
              <a:spLocks/>
            </p:cNvSpPr>
            <p:nvPr/>
          </p:nvSpPr>
          <p:spPr bwMode="auto">
            <a:xfrm>
              <a:off x="2534" y="920"/>
              <a:ext cx="23" cy="132"/>
            </a:xfrm>
            <a:custGeom>
              <a:avLst/>
              <a:gdLst>
                <a:gd name="T0" fmla="*/ 23 w 23"/>
                <a:gd name="T1" fmla="*/ 0 h 132"/>
                <a:gd name="T2" fmla="*/ 18 w 23"/>
                <a:gd name="T3" fmla="*/ 0 h 132"/>
                <a:gd name="T4" fmla="*/ 15 w 23"/>
                <a:gd name="T5" fmla="*/ 2 h 132"/>
                <a:gd name="T6" fmla="*/ 13 w 23"/>
                <a:gd name="T7" fmla="*/ 10 h 132"/>
                <a:gd name="T8" fmla="*/ 13 w 23"/>
                <a:gd name="T9" fmla="*/ 15 h 132"/>
                <a:gd name="T10" fmla="*/ 13 w 23"/>
                <a:gd name="T11" fmla="*/ 25 h 132"/>
                <a:gd name="T12" fmla="*/ 8 w 23"/>
                <a:gd name="T13" fmla="*/ 42 h 132"/>
                <a:gd name="T14" fmla="*/ 3 w 23"/>
                <a:gd name="T15" fmla="*/ 55 h 132"/>
                <a:gd name="T16" fmla="*/ 0 w 23"/>
                <a:gd name="T17" fmla="*/ 75 h 132"/>
                <a:gd name="T18" fmla="*/ 0 w 23"/>
                <a:gd name="T19" fmla="*/ 89 h 132"/>
                <a:gd name="T20" fmla="*/ 3 w 23"/>
                <a:gd name="T21" fmla="*/ 97 h 132"/>
                <a:gd name="T22" fmla="*/ 8 w 23"/>
                <a:gd name="T23" fmla="*/ 104 h 132"/>
                <a:gd name="T24" fmla="*/ 8 w 23"/>
                <a:gd name="T25" fmla="*/ 104 h 132"/>
                <a:gd name="T26" fmla="*/ 15 w 23"/>
                <a:gd name="T27" fmla="*/ 114 h 132"/>
                <a:gd name="T28" fmla="*/ 15 w 23"/>
                <a:gd name="T29" fmla="*/ 119 h 132"/>
                <a:gd name="T30" fmla="*/ 15 w 23"/>
                <a:gd name="T31" fmla="*/ 124 h 132"/>
                <a:gd name="T32" fmla="*/ 18 w 23"/>
                <a:gd name="T33" fmla="*/ 129 h 132"/>
                <a:gd name="T34" fmla="*/ 20 w 23"/>
                <a:gd name="T35" fmla="*/ 132 h 132"/>
                <a:gd name="T36" fmla="*/ 23 w 23"/>
                <a:gd name="T37" fmla="*/ 132 h 13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3"/>
                <a:gd name="T58" fmla="*/ 0 h 132"/>
                <a:gd name="T59" fmla="*/ 23 w 23"/>
                <a:gd name="T60" fmla="*/ 132 h 13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3" h="132">
                  <a:moveTo>
                    <a:pt x="23" y="0"/>
                  </a:moveTo>
                  <a:lnTo>
                    <a:pt x="18" y="0"/>
                  </a:lnTo>
                  <a:lnTo>
                    <a:pt x="15" y="2"/>
                  </a:lnTo>
                  <a:lnTo>
                    <a:pt x="13" y="10"/>
                  </a:lnTo>
                  <a:lnTo>
                    <a:pt x="13" y="15"/>
                  </a:lnTo>
                  <a:lnTo>
                    <a:pt x="13" y="25"/>
                  </a:lnTo>
                  <a:lnTo>
                    <a:pt x="8" y="42"/>
                  </a:lnTo>
                  <a:lnTo>
                    <a:pt x="3" y="55"/>
                  </a:lnTo>
                  <a:lnTo>
                    <a:pt x="0" y="75"/>
                  </a:lnTo>
                  <a:lnTo>
                    <a:pt x="0" y="89"/>
                  </a:lnTo>
                  <a:lnTo>
                    <a:pt x="3" y="97"/>
                  </a:lnTo>
                  <a:lnTo>
                    <a:pt x="8" y="104"/>
                  </a:lnTo>
                  <a:lnTo>
                    <a:pt x="15" y="114"/>
                  </a:lnTo>
                  <a:lnTo>
                    <a:pt x="15" y="119"/>
                  </a:lnTo>
                  <a:lnTo>
                    <a:pt x="15" y="124"/>
                  </a:lnTo>
                  <a:lnTo>
                    <a:pt x="18" y="129"/>
                  </a:lnTo>
                  <a:lnTo>
                    <a:pt x="20" y="132"/>
                  </a:lnTo>
                  <a:lnTo>
                    <a:pt x="23" y="132"/>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13" name="Freeform 1459"/>
            <p:cNvSpPr>
              <a:spLocks/>
            </p:cNvSpPr>
            <p:nvPr/>
          </p:nvSpPr>
          <p:spPr bwMode="auto">
            <a:xfrm>
              <a:off x="2415" y="942"/>
              <a:ext cx="132" cy="85"/>
            </a:xfrm>
            <a:custGeom>
              <a:avLst/>
              <a:gdLst>
                <a:gd name="T0" fmla="*/ 132 w 132"/>
                <a:gd name="T1" fmla="*/ 3 h 85"/>
                <a:gd name="T2" fmla="*/ 112 w 132"/>
                <a:gd name="T3" fmla="*/ 5 h 85"/>
                <a:gd name="T4" fmla="*/ 97 w 132"/>
                <a:gd name="T5" fmla="*/ 8 h 85"/>
                <a:gd name="T6" fmla="*/ 85 w 132"/>
                <a:gd name="T7" fmla="*/ 5 h 85"/>
                <a:gd name="T8" fmla="*/ 72 w 132"/>
                <a:gd name="T9" fmla="*/ 5 h 85"/>
                <a:gd name="T10" fmla="*/ 52 w 132"/>
                <a:gd name="T11" fmla="*/ 3 h 85"/>
                <a:gd name="T12" fmla="*/ 32 w 132"/>
                <a:gd name="T13" fmla="*/ 0 h 85"/>
                <a:gd name="T14" fmla="*/ 18 w 132"/>
                <a:gd name="T15" fmla="*/ 3 h 85"/>
                <a:gd name="T16" fmla="*/ 10 w 132"/>
                <a:gd name="T17" fmla="*/ 8 h 85"/>
                <a:gd name="T18" fmla="*/ 5 w 132"/>
                <a:gd name="T19" fmla="*/ 13 h 85"/>
                <a:gd name="T20" fmla="*/ 3 w 132"/>
                <a:gd name="T21" fmla="*/ 20 h 85"/>
                <a:gd name="T22" fmla="*/ 3 w 132"/>
                <a:gd name="T23" fmla="*/ 25 h 85"/>
                <a:gd name="T24" fmla="*/ 0 w 132"/>
                <a:gd name="T25" fmla="*/ 38 h 85"/>
                <a:gd name="T26" fmla="*/ 0 w 132"/>
                <a:gd name="T27" fmla="*/ 53 h 85"/>
                <a:gd name="T28" fmla="*/ 3 w 132"/>
                <a:gd name="T29" fmla="*/ 65 h 85"/>
                <a:gd name="T30" fmla="*/ 8 w 132"/>
                <a:gd name="T31" fmla="*/ 75 h 85"/>
                <a:gd name="T32" fmla="*/ 13 w 132"/>
                <a:gd name="T33" fmla="*/ 80 h 85"/>
                <a:gd name="T34" fmla="*/ 15 w 132"/>
                <a:gd name="T35" fmla="*/ 82 h 85"/>
                <a:gd name="T36" fmla="*/ 18 w 132"/>
                <a:gd name="T37" fmla="*/ 82 h 85"/>
                <a:gd name="T38" fmla="*/ 25 w 132"/>
                <a:gd name="T39" fmla="*/ 82 h 85"/>
                <a:gd name="T40" fmla="*/ 35 w 132"/>
                <a:gd name="T41" fmla="*/ 82 h 85"/>
                <a:gd name="T42" fmla="*/ 47 w 132"/>
                <a:gd name="T43" fmla="*/ 80 h 85"/>
                <a:gd name="T44" fmla="*/ 70 w 132"/>
                <a:gd name="T45" fmla="*/ 82 h 85"/>
                <a:gd name="T46" fmla="*/ 87 w 132"/>
                <a:gd name="T47" fmla="*/ 85 h 85"/>
                <a:gd name="T48" fmla="*/ 110 w 132"/>
                <a:gd name="T49" fmla="*/ 82 h 85"/>
                <a:gd name="T50" fmla="*/ 127 w 132"/>
                <a:gd name="T51" fmla="*/ 82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2"/>
                <a:gd name="T79" fmla="*/ 0 h 85"/>
                <a:gd name="T80" fmla="*/ 132 w 132"/>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2" h="85">
                  <a:moveTo>
                    <a:pt x="132" y="3"/>
                  </a:moveTo>
                  <a:lnTo>
                    <a:pt x="112" y="5"/>
                  </a:lnTo>
                  <a:lnTo>
                    <a:pt x="97" y="8"/>
                  </a:lnTo>
                  <a:lnTo>
                    <a:pt x="85" y="5"/>
                  </a:lnTo>
                  <a:lnTo>
                    <a:pt x="72" y="5"/>
                  </a:lnTo>
                  <a:lnTo>
                    <a:pt x="52" y="3"/>
                  </a:lnTo>
                  <a:lnTo>
                    <a:pt x="32" y="0"/>
                  </a:lnTo>
                  <a:lnTo>
                    <a:pt x="18" y="3"/>
                  </a:lnTo>
                  <a:lnTo>
                    <a:pt x="10" y="8"/>
                  </a:lnTo>
                  <a:lnTo>
                    <a:pt x="5" y="13"/>
                  </a:lnTo>
                  <a:lnTo>
                    <a:pt x="3" y="20"/>
                  </a:lnTo>
                  <a:lnTo>
                    <a:pt x="3" y="25"/>
                  </a:lnTo>
                  <a:lnTo>
                    <a:pt x="0" y="38"/>
                  </a:lnTo>
                  <a:lnTo>
                    <a:pt x="0" y="53"/>
                  </a:lnTo>
                  <a:lnTo>
                    <a:pt x="3" y="65"/>
                  </a:lnTo>
                  <a:lnTo>
                    <a:pt x="8" y="75"/>
                  </a:lnTo>
                  <a:lnTo>
                    <a:pt x="13" y="80"/>
                  </a:lnTo>
                  <a:lnTo>
                    <a:pt x="15" y="82"/>
                  </a:lnTo>
                  <a:lnTo>
                    <a:pt x="18" y="82"/>
                  </a:lnTo>
                  <a:lnTo>
                    <a:pt x="25" y="82"/>
                  </a:lnTo>
                  <a:lnTo>
                    <a:pt x="35" y="82"/>
                  </a:lnTo>
                  <a:lnTo>
                    <a:pt x="47" y="80"/>
                  </a:lnTo>
                  <a:lnTo>
                    <a:pt x="70" y="82"/>
                  </a:lnTo>
                  <a:lnTo>
                    <a:pt x="87" y="85"/>
                  </a:lnTo>
                  <a:lnTo>
                    <a:pt x="110" y="82"/>
                  </a:lnTo>
                  <a:lnTo>
                    <a:pt x="127" y="82"/>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14" name="Freeform 1460"/>
            <p:cNvSpPr>
              <a:spLocks/>
            </p:cNvSpPr>
            <p:nvPr/>
          </p:nvSpPr>
          <p:spPr bwMode="auto">
            <a:xfrm>
              <a:off x="3174" y="912"/>
              <a:ext cx="47" cy="150"/>
            </a:xfrm>
            <a:custGeom>
              <a:avLst/>
              <a:gdLst>
                <a:gd name="T0" fmla="*/ 44 w 47"/>
                <a:gd name="T1" fmla="*/ 97 h 150"/>
                <a:gd name="T2" fmla="*/ 47 w 47"/>
                <a:gd name="T3" fmla="*/ 75 h 150"/>
                <a:gd name="T4" fmla="*/ 44 w 47"/>
                <a:gd name="T5" fmla="*/ 58 h 150"/>
                <a:gd name="T6" fmla="*/ 40 w 47"/>
                <a:gd name="T7" fmla="*/ 35 h 150"/>
                <a:gd name="T8" fmla="*/ 35 w 47"/>
                <a:gd name="T9" fmla="*/ 20 h 150"/>
                <a:gd name="T10" fmla="*/ 32 w 47"/>
                <a:gd name="T11" fmla="*/ 13 h 150"/>
                <a:gd name="T12" fmla="*/ 32 w 47"/>
                <a:gd name="T13" fmla="*/ 8 h 150"/>
                <a:gd name="T14" fmla="*/ 32 w 47"/>
                <a:gd name="T15" fmla="*/ 3 h 150"/>
                <a:gd name="T16" fmla="*/ 30 w 47"/>
                <a:gd name="T17" fmla="*/ 0 h 150"/>
                <a:gd name="T18" fmla="*/ 25 w 47"/>
                <a:gd name="T19" fmla="*/ 0 h 150"/>
                <a:gd name="T20" fmla="*/ 20 w 47"/>
                <a:gd name="T21" fmla="*/ 0 h 150"/>
                <a:gd name="T22" fmla="*/ 12 w 47"/>
                <a:gd name="T23" fmla="*/ 5 h 150"/>
                <a:gd name="T24" fmla="*/ 7 w 47"/>
                <a:gd name="T25" fmla="*/ 13 h 150"/>
                <a:gd name="T26" fmla="*/ 7 w 47"/>
                <a:gd name="T27" fmla="*/ 23 h 150"/>
                <a:gd name="T28" fmla="*/ 5 w 47"/>
                <a:gd name="T29" fmla="*/ 40 h 150"/>
                <a:gd name="T30" fmla="*/ 0 w 47"/>
                <a:gd name="T31" fmla="*/ 65 h 150"/>
                <a:gd name="T32" fmla="*/ 0 w 47"/>
                <a:gd name="T33" fmla="*/ 87 h 150"/>
                <a:gd name="T34" fmla="*/ 2 w 47"/>
                <a:gd name="T35" fmla="*/ 112 h 150"/>
                <a:gd name="T36" fmla="*/ 7 w 47"/>
                <a:gd name="T37" fmla="*/ 130 h 150"/>
                <a:gd name="T38" fmla="*/ 10 w 47"/>
                <a:gd name="T39" fmla="*/ 140 h 150"/>
                <a:gd name="T40" fmla="*/ 15 w 47"/>
                <a:gd name="T41" fmla="*/ 147 h 150"/>
                <a:gd name="T42" fmla="*/ 17 w 47"/>
                <a:gd name="T43" fmla="*/ 150 h 150"/>
                <a:gd name="T44" fmla="*/ 20 w 47"/>
                <a:gd name="T45" fmla="*/ 150 h 150"/>
                <a:gd name="T46" fmla="*/ 25 w 47"/>
                <a:gd name="T47" fmla="*/ 150 h 150"/>
                <a:gd name="T48" fmla="*/ 27 w 47"/>
                <a:gd name="T49" fmla="*/ 147 h 150"/>
                <a:gd name="T50" fmla="*/ 30 w 47"/>
                <a:gd name="T51" fmla="*/ 142 h 150"/>
                <a:gd name="T52" fmla="*/ 32 w 47"/>
                <a:gd name="T53" fmla="*/ 135 h 150"/>
                <a:gd name="T54" fmla="*/ 35 w 47"/>
                <a:gd name="T55" fmla="*/ 125 h 150"/>
                <a:gd name="T56" fmla="*/ 40 w 47"/>
                <a:gd name="T57" fmla="*/ 110 h 150"/>
                <a:gd name="T58" fmla="*/ 44 w 47"/>
                <a:gd name="T59" fmla="*/ 97 h 15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7"/>
                <a:gd name="T91" fmla="*/ 0 h 150"/>
                <a:gd name="T92" fmla="*/ 47 w 47"/>
                <a:gd name="T93" fmla="*/ 150 h 15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7" h="150">
                  <a:moveTo>
                    <a:pt x="44" y="97"/>
                  </a:moveTo>
                  <a:lnTo>
                    <a:pt x="47" y="75"/>
                  </a:lnTo>
                  <a:lnTo>
                    <a:pt x="44" y="58"/>
                  </a:lnTo>
                  <a:lnTo>
                    <a:pt x="40" y="35"/>
                  </a:lnTo>
                  <a:lnTo>
                    <a:pt x="35" y="20"/>
                  </a:lnTo>
                  <a:lnTo>
                    <a:pt x="32" y="13"/>
                  </a:lnTo>
                  <a:lnTo>
                    <a:pt x="32" y="8"/>
                  </a:lnTo>
                  <a:lnTo>
                    <a:pt x="32" y="3"/>
                  </a:lnTo>
                  <a:lnTo>
                    <a:pt x="30" y="0"/>
                  </a:lnTo>
                  <a:lnTo>
                    <a:pt x="25" y="0"/>
                  </a:lnTo>
                  <a:lnTo>
                    <a:pt x="20" y="0"/>
                  </a:lnTo>
                  <a:lnTo>
                    <a:pt x="12" y="5"/>
                  </a:lnTo>
                  <a:lnTo>
                    <a:pt x="7" y="13"/>
                  </a:lnTo>
                  <a:lnTo>
                    <a:pt x="7" y="23"/>
                  </a:lnTo>
                  <a:lnTo>
                    <a:pt x="5" y="40"/>
                  </a:lnTo>
                  <a:lnTo>
                    <a:pt x="0" y="65"/>
                  </a:lnTo>
                  <a:lnTo>
                    <a:pt x="0" y="87"/>
                  </a:lnTo>
                  <a:lnTo>
                    <a:pt x="2" y="112"/>
                  </a:lnTo>
                  <a:lnTo>
                    <a:pt x="7" y="130"/>
                  </a:lnTo>
                  <a:lnTo>
                    <a:pt x="10" y="140"/>
                  </a:lnTo>
                  <a:lnTo>
                    <a:pt x="15" y="147"/>
                  </a:lnTo>
                  <a:lnTo>
                    <a:pt x="17" y="150"/>
                  </a:lnTo>
                  <a:lnTo>
                    <a:pt x="20" y="150"/>
                  </a:lnTo>
                  <a:lnTo>
                    <a:pt x="25" y="150"/>
                  </a:lnTo>
                  <a:lnTo>
                    <a:pt x="27" y="147"/>
                  </a:lnTo>
                  <a:lnTo>
                    <a:pt x="30" y="142"/>
                  </a:lnTo>
                  <a:lnTo>
                    <a:pt x="32" y="135"/>
                  </a:lnTo>
                  <a:lnTo>
                    <a:pt x="35" y="125"/>
                  </a:lnTo>
                  <a:lnTo>
                    <a:pt x="40" y="110"/>
                  </a:lnTo>
                  <a:lnTo>
                    <a:pt x="44" y="97"/>
                  </a:lnTo>
                  <a:close/>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15" name="Freeform 1461"/>
            <p:cNvSpPr>
              <a:spLocks/>
            </p:cNvSpPr>
            <p:nvPr/>
          </p:nvSpPr>
          <p:spPr bwMode="auto">
            <a:xfrm>
              <a:off x="3049" y="815"/>
              <a:ext cx="50" cy="58"/>
            </a:xfrm>
            <a:custGeom>
              <a:avLst/>
              <a:gdLst>
                <a:gd name="T0" fmla="*/ 50 w 50"/>
                <a:gd name="T1" fmla="*/ 0 h 58"/>
                <a:gd name="T2" fmla="*/ 40 w 50"/>
                <a:gd name="T3" fmla="*/ 18 h 58"/>
                <a:gd name="T4" fmla="*/ 10 w 50"/>
                <a:gd name="T5" fmla="*/ 45 h 58"/>
                <a:gd name="T6" fmla="*/ 3 w 50"/>
                <a:gd name="T7" fmla="*/ 55 h 58"/>
                <a:gd name="T8" fmla="*/ 0 w 50"/>
                <a:gd name="T9" fmla="*/ 58 h 58"/>
                <a:gd name="T10" fmla="*/ 0 60000 65536"/>
                <a:gd name="T11" fmla="*/ 0 60000 65536"/>
                <a:gd name="T12" fmla="*/ 0 60000 65536"/>
                <a:gd name="T13" fmla="*/ 0 60000 65536"/>
                <a:gd name="T14" fmla="*/ 0 60000 65536"/>
                <a:gd name="T15" fmla="*/ 0 w 50"/>
                <a:gd name="T16" fmla="*/ 0 h 58"/>
                <a:gd name="T17" fmla="*/ 50 w 50"/>
                <a:gd name="T18" fmla="*/ 58 h 58"/>
              </a:gdLst>
              <a:ahLst/>
              <a:cxnLst>
                <a:cxn ang="T10">
                  <a:pos x="T0" y="T1"/>
                </a:cxn>
                <a:cxn ang="T11">
                  <a:pos x="T2" y="T3"/>
                </a:cxn>
                <a:cxn ang="T12">
                  <a:pos x="T4" y="T5"/>
                </a:cxn>
                <a:cxn ang="T13">
                  <a:pos x="T6" y="T7"/>
                </a:cxn>
                <a:cxn ang="T14">
                  <a:pos x="T8" y="T9"/>
                </a:cxn>
              </a:cxnLst>
              <a:rect l="T15" t="T16" r="T17" b="T18"/>
              <a:pathLst>
                <a:path w="50" h="58">
                  <a:moveTo>
                    <a:pt x="50" y="0"/>
                  </a:moveTo>
                  <a:lnTo>
                    <a:pt x="40" y="18"/>
                  </a:lnTo>
                  <a:lnTo>
                    <a:pt x="10" y="45"/>
                  </a:lnTo>
                  <a:lnTo>
                    <a:pt x="3" y="55"/>
                  </a:lnTo>
                  <a:lnTo>
                    <a:pt x="0" y="58"/>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16" name="Freeform 1462"/>
            <p:cNvSpPr>
              <a:spLocks/>
            </p:cNvSpPr>
            <p:nvPr/>
          </p:nvSpPr>
          <p:spPr bwMode="auto">
            <a:xfrm>
              <a:off x="2766" y="825"/>
              <a:ext cx="37" cy="70"/>
            </a:xfrm>
            <a:custGeom>
              <a:avLst/>
              <a:gdLst>
                <a:gd name="T0" fmla="*/ 0 w 37"/>
                <a:gd name="T1" fmla="*/ 70 h 70"/>
                <a:gd name="T2" fmla="*/ 22 w 37"/>
                <a:gd name="T3" fmla="*/ 33 h 70"/>
                <a:gd name="T4" fmla="*/ 37 w 37"/>
                <a:gd name="T5" fmla="*/ 0 h 70"/>
                <a:gd name="T6" fmla="*/ 0 60000 65536"/>
                <a:gd name="T7" fmla="*/ 0 60000 65536"/>
                <a:gd name="T8" fmla="*/ 0 60000 65536"/>
                <a:gd name="T9" fmla="*/ 0 w 37"/>
                <a:gd name="T10" fmla="*/ 0 h 70"/>
                <a:gd name="T11" fmla="*/ 37 w 37"/>
                <a:gd name="T12" fmla="*/ 70 h 70"/>
              </a:gdLst>
              <a:ahLst/>
              <a:cxnLst>
                <a:cxn ang="T6">
                  <a:pos x="T0" y="T1"/>
                </a:cxn>
                <a:cxn ang="T7">
                  <a:pos x="T2" y="T3"/>
                </a:cxn>
                <a:cxn ang="T8">
                  <a:pos x="T4" y="T5"/>
                </a:cxn>
              </a:cxnLst>
              <a:rect l="T9" t="T10" r="T11" b="T12"/>
              <a:pathLst>
                <a:path w="37" h="70">
                  <a:moveTo>
                    <a:pt x="0" y="70"/>
                  </a:moveTo>
                  <a:lnTo>
                    <a:pt x="22" y="33"/>
                  </a:lnTo>
                  <a:lnTo>
                    <a:pt x="37"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17" name="Freeform 1463"/>
            <p:cNvSpPr>
              <a:spLocks/>
            </p:cNvSpPr>
            <p:nvPr/>
          </p:nvSpPr>
          <p:spPr bwMode="auto">
            <a:xfrm>
              <a:off x="2736" y="920"/>
              <a:ext cx="15" cy="2"/>
            </a:xfrm>
            <a:custGeom>
              <a:avLst/>
              <a:gdLst>
                <a:gd name="T0" fmla="*/ 15 w 15"/>
                <a:gd name="T1" fmla="*/ 0 h 2"/>
                <a:gd name="T2" fmla="*/ 12 w 15"/>
                <a:gd name="T3" fmla="*/ 0 h 2"/>
                <a:gd name="T4" fmla="*/ 7 w 15"/>
                <a:gd name="T5" fmla="*/ 2 h 2"/>
                <a:gd name="T6" fmla="*/ 0 w 15"/>
                <a:gd name="T7" fmla="*/ 2 h 2"/>
                <a:gd name="T8" fmla="*/ 0 60000 65536"/>
                <a:gd name="T9" fmla="*/ 0 60000 65536"/>
                <a:gd name="T10" fmla="*/ 0 60000 65536"/>
                <a:gd name="T11" fmla="*/ 0 60000 65536"/>
                <a:gd name="T12" fmla="*/ 0 w 15"/>
                <a:gd name="T13" fmla="*/ 0 h 2"/>
                <a:gd name="T14" fmla="*/ 15 w 15"/>
                <a:gd name="T15" fmla="*/ 2 h 2"/>
              </a:gdLst>
              <a:ahLst/>
              <a:cxnLst>
                <a:cxn ang="T8">
                  <a:pos x="T0" y="T1"/>
                </a:cxn>
                <a:cxn ang="T9">
                  <a:pos x="T2" y="T3"/>
                </a:cxn>
                <a:cxn ang="T10">
                  <a:pos x="T4" y="T5"/>
                </a:cxn>
                <a:cxn ang="T11">
                  <a:pos x="T6" y="T7"/>
                </a:cxn>
              </a:cxnLst>
              <a:rect l="T12" t="T13" r="T14" b="T15"/>
              <a:pathLst>
                <a:path w="15" h="2">
                  <a:moveTo>
                    <a:pt x="15" y="0"/>
                  </a:moveTo>
                  <a:lnTo>
                    <a:pt x="12" y="0"/>
                  </a:lnTo>
                  <a:lnTo>
                    <a:pt x="7" y="2"/>
                  </a:lnTo>
                  <a:lnTo>
                    <a:pt x="0" y="2"/>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18" name="Freeform 1464"/>
            <p:cNvSpPr>
              <a:spLocks/>
            </p:cNvSpPr>
            <p:nvPr/>
          </p:nvSpPr>
          <p:spPr bwMode="auto">
            <a:xfrm>
              <a:off x="2684" y="920"/>
              <a:ext cx="7" cy="1"/>
            </a:xfrm>
            <a:custGeom>
              <a:avLst/>
              <a:gdLst>
                <a:gd name="T0" fmla="*/ 7 w 7"/>
                <a:gd name="T1" fmla="*/ 0 h 1"/>
                <a:gd name="T2" fmla="*/ 7 w 7"/>
                <a:gd name="T3" fmla="*/ 0 h 1"/>
                <a:gd name="T4" fmla="*/ 2 w 7"/>
                <a:gd name="T5" fmla="*/ 0 h 1"/>
                <a:gd name="T6" fmla="*/ 0 w 7"/>
                <a:gd name="T7" fmla="*/ 0 h 1"/>
                <a:gd name="T8" fmla="*/ 0 60000 65536"/>
                <a:gd name="T9" fmla="*/ 0 60000 65536"/>
                <a:gd name="T10" fmla="*/ 0 60000 65536"/>
                <a:gd name="T11" fmla="*/ 0 60000 65536"/>
                <a:gd name="T12" fmla="*/ 0 w 7"/>
                <a:gd name="T13" fmla="*/ 0 h 1"/>
                <a:gd name="T14" fmla="*/ 7 w 7"/>
                <a:gd name="T15" fmla="*/ 1 h 1"/>
              </a:gdLst>
              <a:ahLst/>
              <a:cxnLst>
                <a:cxn ang="T8">
                  <a:pos x="T0" y="T1"/>
                </a:cxn>
                <a:cxn ang="T9">
                  <a:pos x="T2" y="T3"/>
                </a:cxn>
                <a:cxn ang="T10">
                  <a:pos x="T4" y="T5"/>
                </a:cxn>
                <a:cxn ang="T11">
                  <a:pos x="T6" y="T7"/>
                </a:cxn>
              </a:cxnLst>
              <a:rect l="T12" t="T13" r="T14" b="T15"/>
              <a:pathLst>
                <a:path w="7" h="1">
                  <a:moveTo>
                    <a:pt x="7" y="0"/>
                  </a:moveTo>
                  <a:lnTo>
                    <a:pt x="7" y="0"/>
                  </a:lnTo>
                  <a:lnTo>
                    <a:pt x="2" y="0"/>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619" name="Rectangle 2542"/>
            <p:cNvSpPr>
              <a:spLocks noChangeArrowheads="1"/>
            </p:cNvSpPr>
            <p:nvPr/>
          </p:nvSpPr>
          <p:spPr bwMode="auto">
            <a:xfrm>
              <a:off x="1279" y="1158"/>
              <a:ext cx="67"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b="1" smtClean="0">
                  <a:solidFill>
                    <a:srgbClr val="000000"/>
                  </a:solidFill>
                  <a:latin typeface="Times New Roman" pitchFamily="18" charset="0"/>
                </a:rPr>
                <a:t>P</a:t>
              </a:r>
              <a:endParaRPr lang="en-US" smtClean="0">
                <a:solidFill>
                  <a:srgbClr val="000000"/>
                </a:solidFill>
              </a:endParaRPr>
            </a:p>
          </p:txBody>
        </p:sp>
        <p:sp>
          <p:nvSpPr>
            <p:cNvPr id="17620" name="Rectangle 2543"/>
            <p:cNvSpPr>
              <a:spLocks noChangeArrowheads="1"/>
            </p:cNvSpPr>
            <p:nvPr/>
          </p:nvSpPr>
          <p:spPr bwMode="auto">
            <a:xfrm>
              <a:off x="1352" y="1158"/>
              <a:ext cx="61"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b="1" smtClean="0">
                  <a:solidFill>
                    <a:srgbClr val="000000"/>
                  </a:solidFill>
                  <a:latin typeface="Times New Roman" pitchFamily="18" charset="0"/>
                </a:rPr>
                <a:t>h</a:t>
              </a:r>
              <a:endParaRPr lang="en-US" smtClean="0">
                <a:solidFill>
                  <a:srgbClr val="000000"/>
                </a:solidFill>
              </a:endParaRPr>
            </a:p>
          </p:txBody>
        </p:sp>
        <p:sp>
          <p:nvSpPr>
            <p:cNvPr id="17621" name="Rectangle 2544"/>
            <p:cNvSpPr>
              <a:spLocks noChangeArrowheads="1"/>
            </p:cNvSpPr>
            <p:nvPr/>
          </p:nvSpPr>
          <p:spPr bwMode="auto">
            <a:xfrm>
              <a:off x="1418" y="1158"/>
              <a:ext cx="5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b="1" smtClean="0">
                  <a:solidFill>
                    <a:srgbClr val="000000"/>
                  </a:solidFill>
                  <a:latin typeface="Times New Roman" pitchFamily="18" charset="0"/>
                </a:rPr>
                <a:t>y</a:t>
              </a:r>
              <a:endParaRPr lang="en-US" smtClean="0">
                <a:solidFill>
                  <a:srgbClr val="000000"/>
                </a:solidFill>
              </a:endParaRPr>
            </a:p>
          </p:txBody>
        </p:sp>
        <p:sp>
          <p:nvSpPr>
            <p:cNvPr id="17622" name="Rectangle 2545"/>
            <p:cNvSpPr>
              <a:spLocks noChangeArrowheads="1"/>
            </p:cNvSpPr>
            <p:nvPr/>
          </p:nvSpPr>
          <p:spPr bwMode="auto">
            <a:xfrm>
              <a:off x="1478" y="1158"/>
              <a:ext cx="43"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b="1" smtClean="0">
                  <a:solidFill>
                    <a:srgbClr val="000000"/>
                  </a:solidFill>
                  <a:latin typeface="Times New Roman" pitchFamily="18" charset="0"/>
                </a:rPr>
                <a:t>s</a:t>
              </a:r>
              <a:endParaRPr lang="en-US" smtClean="0">
                <a:solidFill>
                  <a:srgbClr val="000000"/>
                </a:solidFill>
              </a:endParaRPr>
            </a:p>
          </p:txBody>
        </p:sp>
        <p:sp>
          <p:nvSpPr>
            <p:cNvPr id="17623" name="Rectangle 2546"/>
            <p:cNvSpPr>
              <a:spLocks noChangeArrowheads="1"/>
            </p:cNvSpPr>
            <p:nvPr/>
          </p:nvSpPr>
          <p:spPr bwMode="auto">
            <a:xfrm>
              <a:off x="1524" y="1158"/>
              <a:ext cx="3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b="1" smtClean="0">
                  <a:solidFill>
                    <a:srgbClr val="000000"/>
                  </a:solidFill>
                  <a:latin typeface="Times New Roman" pitchFamily="18" charset="0"/>
                </a:rPr>
                <a:t>i</a:t>
              </a:r>
              <a:endParaRPr lang="en-US" smtClean="0">
                <a:solidFill>
                  <a:srgbClr val="000000"/>
                </a:solidFill>
              </a:endParaRPr>
            </a:p>
          </p:txBody>
        </p:sp>
        <p:sp>
          <p:nvSpPr>
            <p:cNvPr id="17624" name="Rectangle 2547"/>
            <p:cNvSpPr>
              <a:spLocks noChangeArrowheads="1"/>
            </p:cNvSpPr>
            <p:nvPr/>
          </p:nvSpPr>
          <p:spPr bwMode="auto">
            <a:xfrm>
              <a:off x="1558" y="1158"/>
              <a:ext cx="49"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b="1" smtClean="0">
                  <a:solidFill>
                    <a:srgbClr val="000000"/>
                  </a:solidFill>
                  <a:latin typeface="Times New Roman" pitchFamily="18" charset="0"/>
                </a:rPr>
                <a:t>c</a:t>
              </a:r>
              <a:endParaRPr lang="en-US" smtClean="0">
                <a:solidFill>
                  <a:srgbClr val="000000"/>
                </a:solidFill>
              </a:endParaRPr>
            </a:p>
          </p:txBody>
        </p:sp>
        <p:sp>
          <p:nvSpPr>
            <p:cNvPr id="17625" name="Rectangle 2548"/>
            <p:cNvSpPr>
              <a:spLocks noChangeArrowheads="1"/>
            </p:cNvSpPr>
            <p:nvPr/>
          </p:nvSpPr>
          <p:spPr bwMode="auto">
            <a:xfrm>
              <a:off x="1611" y="1158"/>
              <a:ext cx="55"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b="1" smtClean="0">
                  <a:solidFill>
                    <a:srgbClr val="000000"/>
                  </a:solidFill>
                  <a:latin typeface="Times New Roman" pitchFamily="18" charset="0"/>
                </a:rPr>
                <a:t>a</a:t>
              </a:r>
              <a:endParaRPr lang="en-US" smtClean="0">
                <a:solidFill>
                  <a:srgbClr val="000000"/>
                </a:solidFill>
              </a:endParaRPr>
            </a:p>
          </p:txBody>
        </p:sp>
        <p:sp>
          <p:nvSpPr>
            <p:cNvPr id="17626" name="Rectangle 2549"/>
            <p:cNvSpPr>
              <a:spLocks noChangeArrowheads="1"/>
            </p:cNvSpPr>
            <p:nvPr/>
          </p:nvSpPr>
          <p:spPr bwMode="auto">
            <a:xfrm>
              <a:off x="1670" y="1158"/>
              <a:ext cx="30" cy="1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b="1" smtClean="0">
                  <a:solidFill>
                    <a:srgbClr val="000000"/>
                  </a:solidFill>
                  <a:latin typeface="Times New Roman" pitchFamily="18" charset="0"/>
                </a:rPr>
                <a:t>l</a:t>
              </a:r>
              <a:endParaRPr lang="en-US" smtClean="0">
                <a:solidFill>
                  <a:srgbClr val="000000"/>
                </a:solidFill>
              </a:endParaRPr>
            </a:p>
          </p:txBody>
        </p:sp>
        <p:sp>
          <p:nvSpPr>
            <p:cNvPr id="17627" name="Line 2685"/>
            <p:cNvSpPr>
              <a:spLocks noChangeShapeType="1"/>
            </p:cNvSpPr>
            <p:nvPr/>
          </p:nvSpPr>
          <p:spPr bwMode="auto">
            <a:xfrm flipV="1">
              <a:off x="1788" y="1136"/>
              <a:ext cx="523" cy="50"/>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628" name="Freeform 2686"/>
            <p:cNvSpPr>
              <a:spLocks/>
            </p:cNvSpPr>
            <p:nvPr/>
          </p:nvSpPr>
          <p:spPr bwMode="auto">
            <a:xfrm>
              <a:off x="2288" y="1109"/>
              <a:ext cx="110" cy="57"/>
            </a:xfrm>
            <a:custGeom>
              <a:avLst/>
              <a:gdLst>
                <a:gd name="T0" fmla="*/ 5 w 110"/>
                <a:gd name="T1" fmla="*/ 57 h 57"/>
                <a:gd name="T2" fmla="*/ 110 w 110"/>
                <a:gd name="T3" fmla="*/ 17 h 57"/>
                <a:gd name="T4" fmla="*/ 0 w 110"/>
                <a:gd name="T5" fmla="*/ 0 h 57"/>
                <a:gd name="T6" fmla="*/ 5 w 110"/>
                <a:gd name="T7" fmla="*/ 57 h 57"/>
                <a:gd name="T8" fmla="*/ 0 60000 65536"/>
                <a:gd name="T9" fmla="*/ 0 60000 65536"/>
                <a:gd name="T10" fmla="*/ 0 60000 65536"/>
                <a:gd name="T11" fmla="*/ 0 60000 65536"/>
                <a:gd name="T12" fmla="*/ 0 w 110"/>
                <a:gd name="T13" fmla="*/ 0 h 57"/>
                <a:gd name="T14" fmla="*/ 110 w 110"/>
                <a:gd name="T15" fmla="*/ 57 h 57"/>
              </a:gdLst>
              <a:ahLst/>
              <a:cxnLst>
                <a:cxn ang="T8">
                  <a:pos x="T0" y="T1"/>
                </a:cxn>
                <a:cxn ang="T9">
                  <a:pos x="T2" y="T3"/>
                </a:cxn>
                <a:cxn ang="T10">
                  <a:pos x="T4" y="T5"/>
                </a:cxn>
                <a:cxn ang="T11">
                  <a:pos x="T6" y="T7"/>
                </a:cxn>
              </a:cxnLst>
              <a:rect l="T12" t="T13" r="T14" b="T15"/>
              <a:pathLst>
                <a:path w="110" h="57">
                  <a:moveTo>
                    <a:pt x="5" y="57"/>
                  </a:moveTo>
                  <a:lnTo>
                    <a:pt x="110" y="17"/>
                  </a:lnTo>
                  <a:lnTo>
                    <a:pt x="0" y="0"/>
                  </a:lnTo>
                  <a:lnTo>
                    <a:pt x="5"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grpSp>
      <p:sp>
        <p:nvSpPr>
          <p:cNvPr id="17414" name="Text Box 2767"/>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rPr>
              <a:t>6.15</a:t>
            </a:r>
          </a:p>
        </p:txBody>
      </p:sp>
      <p:sp>
        <p:nvSpPr>
          <p:cNvPr id="17415" name="Text Box 2768"/>
          <p:cNvSpPr txBox="1">
            <a:spLocks noChangeArrowheads="1"/>
          </p:cNvSpPr>
          <p:nvPr/>
        </p:nvSpPr>
        <p:spPr bwMode="auto">
          <a:xfrm>
            <a:off x="0" y="0"/>
            <a:ext cx="2330450" cy="915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rPr>
              <a:t>Establishing Datums </a:t>
            </a:r>
          </a:p>
          <a:p>
            <a:pPr eaLnBrk="1" fontAlgn="base" hangingPunct="1">
              <a:spcBef>
                <a:spcPct val="0"/>
              </a:spcBef>
              <a:spcAft>
                <a:spcPct val="0"/>
              </a:spcAft>
            </a:pPr>
            <a:r>
              <a:rPr lang="en-US" smtClean="0">
                <a:solidFill>
                  <a:srgbClr val="000000"/>
                </a:solidFill>
              </a:rPr>
              <a:t>from Primary </a:t>
            </a:r>
          </a:p>
          <a:p>
            <a:pPr eaLnBrk="1" fontAlgn="base" hangingPunct="1">
              <a:spcBef>
                <a:spcPct val="0"/>
              </a:spcBef>
              <a:spcAft>
                <a:spcPct val="0"/>
              </a:spcAft>
            </a:pPr>
            <a:r>
              <a:rPr lang="en-US" smtClean="0">
                <a:solidFill>
                  <a:srgbClr val="000000"/>
                </a:solidFill>
              </a:rPr>
              <a:t>Plane Surfaces</a:t>
            </a:r>
          </a:p>
        </p:txBody>
      </p:sp>
      <p:grpSp>
        <p:nvGrpSpPr>
          <p:cNvPr id="4" name="Group 2779"/>
          <p:cNvGrpSpPr>
            <a:grpSpLocks/>
          </p:cNvGrpSpPr>
          <p:nvPr/>
        </p:nvGrpSpPr>
        <p:grpSpPr bwMode="auto">
          <a:xfrm>
            <a:off x="2286000" y="2895600"/>
            <a:ext cx="6477000" cy="3276600"/>
            <a:chOff x="1440" y="1824"/>
            <a:chExt cx="4080" cy="2064"/>
          </a:xfrm>
        </p:grpSpPr>
        <p:sp>
          <p:nvSpPr>
            <p:cNvPr id="17417" name="Rectangle 1924"/>
            <p:cNvSpPr>
              <a:spLocks noChangeArrowheads="1"/>
            </p:cNvSpPr>
            <p:nvPr/>
          </p:nvSpPr>
          <p:spPr bwMode="auto">
            <a:xfrm>
              <a:off x="3435" y="2275"/>
              <a:ext cx="114"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W</a:t>
              </a:r>
              <a:endParaRPr lang="en-US" smtClean="0">
                <a:solidFill>
                  <a:srgbClr val="000000"/>
                </a:solidFill>
              </a:endParaRPr>
            </a:p>
          </p:txBody>
        </p:sp>
        <p:sp>
          <p:nvSpPr>
            <p:cNvPr id="17418" name="Rectangle 1925"/>
            <p:cNvSpPr>
              <a:spLocks noChangeArrowheads="1"/>
            </p:cNvSpPr>
            <p:nvPr/>
          </p:nvSpPr>
          <p:spPr bwMode="auto">
            <a:xfrm>
              <a:off x="3582" y="2275"/>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O</a:t>
              </a:r>
              <a:endParaRPr lang="en-US" smtClean="0">
                <a:solidFill>
                  <a:srgbClr val="000000"/>
                </a:solidFill>
              </a:endParaRPr>
            </a:p>
          </p:txBody>
        </p:sp>
        <p:sp>
          <p:nvSpPr>
            <p:cNvPr id="17419" name="Rectangle 1926"/>
            <p:cNvSpPr>
              <a:spLocks noChangeArrowheads="1"/>
            </p:cNvSpPr>
            <p:nvPr/>
          </p:nvSpPr>
          <p:spPr bwMode="auto">
            <a:xfrm>
              <a:off x="3693" y="2275"/>
              <a:ext cx="8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R</a:t>
              </a:r>
              <a:endParaRPr lang="en-US" smtClean="0">
                <a:solidFill>
                  <a:srgbClr val="000000"/>
                </a:solidFill>
              </a:endParaRPr>
            </a:p>
          </p:txBody>
        </p:sp>
        <p:sp>
          <p:nvSpPr>
            <p:cNvPr id="17420" name="Rectangle 1927"/>
            <p:cNvSpPr>
              <a:spLocks noChangeArrowheads="1"/>
            </p:cNvSpPr>
            <p:nvPr/>
          </p:nvSpPr>
          <p:spPr bwMode="auto">
            <a:xfrm>
              <a:off x="3797" y="2275"/>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K</a:t>
              </a:r>
              <a:endParaRPr lang="en-US" smtClean="0">
                <a:solidFill>
                  <a:srgbClr val="000000"/>
                </a:solidFill>
              </a:endParaRPr>
            </a:p>
          </p:txBody>
        </p:sp>
        <p:sp>
          <p:nvSpPr>
            <p:cNvPr id="17421" name="Rectangle 1928"/>
            <p:cNvSpPr>
              <a:spLocks noChangeArrowheads="1"/>
            </p:cNvSpPr>
            <p:nvPr/>
          </p:nvSpPr>
          <p:spPr bwMode="auto">
            <a:xfrm>
              <a:off x="3907" y="2275"/>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P</a:t>
              </a:r>
              <a:endParaRPr lang="en-US" smtClean="0">
                <a:solidFill>
                  <a:srgbClr val="000000"/>
                </a:solidFill>
              </a:endParaRPr>
            </a:p>
          </p:txBody>
        </p:sp>
        <p:sp>
          <p:nvSpPr>
            <p:cNvPr id="17422" name="Rectangle 1929"/>
            <p:cNvSpPr>
              <a:spLocks noChangeArrowheads="1"/>
            </p:cNvSpPr>
            <p:nvPr/>
          </p:nvSpPr>
          <p:spPr bwMode="auto">
            <a:xfrm>
              <a:off x="3993" y="2275"/>
              <a:ext cx="4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I</a:t>
              </a:r>
              <a:endParaRPr lang="en-US" smtClean="0">
                <a:solidFill>
                  <a:srgbClr val="000000"/>
                </a:solidFill>
              </a:endParaRPr>
            </a:p>
          </p:txBody>
        </p:sp>
        <p:sp>
          <p:nvSpPr>
            <p:cNvPr id="17423" name="Rectangle 1930"/>
            <p:cNvSpPr>
              <a:spLocks noChangeArrowheads="1"/>
            </p:cNvSpPr>
            <p:nvPr/>
          </p:nvSpPr>
          <p:spPr bwMode="auto">
            <a:xfrm>
              <a:off x="4045" y="2275"/>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424" name="Rectangle 1931"/>
            <p:cNvSpPr>
              <a:spLocks noChangeArrowheads="1"/>
            </p:cNvSpPr>
            <p:nvPr/>
          </p:nvSpPr>
          <p:spPr bwMode="auto">
            <a:xfrm>
              <a:off x="4140" y="2275"/>
              <a:ext cx="80"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C</a:t>
              </a:r>
              <a:endParaRPr lang="en-US" smtClean="0">
                <a:solidFill>
                  <a:srgbClr val="000000"/>
                </a:solidFill>
              </a:endParaRPr>
            </a:p>
          </p:txBody>
        </p:sp>
        <p:sp>
          <p:nvSpPr>
            <p:cNvPr id="17425" name="Rectangle 1932"/>
            <p:cNvSpPr>
              <a:spLocks noChangeArrowheads="1"/>
            </p:cNvSpPr>
            <p:nvPr/>
          </p:nvSpPr>
          <p:spPr bwMode="auto">
            <a:xfrm>
              <a:off x="4243" y="2275"/>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426" name="Rectangle 1998"/>
            <p:cNvSpPr>
              <a:spLocks noChangeArrowheads="1"/>
            </p:cNvSpPr>
            <p:nvPr/>
          </p:nvSpPr>
          <p:spPr bwMode="auto">
            <a:xfrm>
              <a:off x="3704" y="2909"/>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S</a:t>
              </a:r>
              <a:endParaRPr lang="en-US" smtClean="0">
                <a:solidFill>
                  <a:srgbClr val="000000"/>
                </a:solidFill>
              </a:endParaRPr>
            </a:p>
          </p:txBody>
        </p:sp>
        <p:sp>
          <p:nvSpPr>
            <p:cNvPr id="17427" name="Rectangle 1999"/>
            <p:cNvSpPr>
              <a:spLocks noChangeArrowheads="1"/>
            </p:cNvSpPr>
            <p:nvPr/>
          </p:nvSpPr>
          <p:spPr bwMode="auto">
            <a:xfrm>
              <a:off x="3789" y="2909"/>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U</a:t>
              </a:r>
              <a:endParaRPr lang="en-US" smtClean="0">
                <a:solidFill>
                  <a:srgbClr val="000000"/>
                </a:solidFill>
              </a:endParaRPr>
            </a:p>
          </p:txBody>
        </p:sp>
        <p:sp>
          <p:nvSpPr>
            <p:cNvPr id="17428" name="Rectangle 2000"/>
            <p:cNvSpPr>
              <a:spLocks noChangeArrowheads="1"/>
            </p:cNvSpPr>
            <p:nvPr/>
          </p:nvSpPr>
          <p:spPr bwMode="auto">
            <a:xfrm>
              <a:off x="3901" y="2909"/>
              <a:ext cx="79"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R</a:t>
              </a:r>
              <a:endParaRPr lang="en-US" smtClean="0">
                <a:solidFill>
                  <a:srgbClr val="000000"/>
                </a:solidFill>
              </a:endParaRPr>
            </a:p>
          </p:txBody>
        </p:sp>
        <p:sp>
          <p:nvSpPr>
            <p:cNvPr id="17429" name="Rectangle 2001"/>
            <p:cNvSpPr>
              <a:spLocks noChangeArrowheads="1"/>
            </p:cNvSpPr>
            <p:nvPr/>
          </p:nvSpPr>
          <p:spPr bwMode="auto">
            <a:xfrm>
              <a:off x="4005" y="2909"/>
              <a:ext cx="6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F</a:t>
              </a:r>
              <a:endParaRPr lang="en-US" smtClean="0">
                <a:solidFill>
                  <a:srgbClr val="000000"/>
                </a:solidFill>
              </a:endParaRPr>
            </a:p>
          </p:txBody>
        </p:sp>
        <p:sp>
          <p:nvSpPr>
            <p:cNvPr id="17430" name="Rectangle 2002"/>
            <p:cNvSpPr>
              <a:spLocks noChangeArrowheads="1"/>
            </p:cNvSpPr>
            <p:nvPr/>
          </p:nvSpPr>
          <p:spPr bwMode="auto">
            <a:xfrm>
              <a:off x="4090" y="2909"/>
              <a:ext cx="87"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A</a:t>
              </a:r>
              <a:endParaRPr lang="en-US" smtClean="0">
                <a:solidFill>
                  <a:srgbClr val="000000"/>
                </a:solidFill>
              </a:endParaRPr>
            </a:p>
          </p:txBody>
        </p:sp>
        <p:sp>
          <p:nvSpPr>
            <p:cNvPr id="17431" name="Rectangle 2003"/>
            <p:cNvSpPr>
              <a:spLocks noChangeArrowheads="1"/>
            </p:cNvSpPr>
            <p:nvPr/>
          </p:nvSpPr>
          <p:spPr bwMode="auto">
            <a:xfrm>
              <a:off x="4202" y="2909"/>
              <a:ext cx="81"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C</a:t>
              </a:r>
              <a:endParaRPr lang="en-US" smtClean="0">
                <a:solidFill>
                  <a:srgbClr val="000000"/>
                </a:solidFill>
              </a:endParaRPr>
            </a:p>
          </p:txBody>
        </p:sp>
        <p:sp>
          <p:nvSpPr>
            <p:cNvPr id="17432" name="Rectangle 2004"/>
            <p:cNvSpPr>
              <a:spLocks noChangeArrowheads="1"/>
            </p:cNvSpPr>
            <p:nvPr/>
          </p:nvSpPr>
          <p:spPr bwMode="auto">
            <a:xfrm>
              <a:off x="4306" y="2909"/>
              <a:ext cx="73" cy="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500" smtClean="0">
                  <a:solidFill>
                    <a:srgbClr val="000000"/>
                  </a:solidFill>
                  <a:latin typeface="Times New Roman" pitchFamily="18" charset="0"/>
                </a:rPr>
                <a:t>E</a:t>
              </a:r>
              <a:endParaRPr lang="en-US" smtClean="0">
                <a:solidFill>
                  <a:srgbClr val="000000"/>
                </a:solidFill>
              </a:endParaRPr>
            </a:p>
          </p:txBody>
        </p:sp>
        <p:sp>
          <p:nvSpPr>
            <p:cNvPr id="17433" name="Freeform 2028"/>
            <p:cNvSpPr>
              <a:spLocks/>
            </p:cNvSpPr>
            <p:nvPr/>
          </p:nvSpPr>
          <p:spPr bwMode="auto">
            <a:xfrm>
              <a:off x="3209" y="1828"/>
              <a:ext cx="1275" cy="900"/>
            </a:xfrm>
            <a:custGeom>
              <a:avLst/>
              <a:gdLst>
                <a:gd name="T0" fmla="*/ 1608 w 992"/>
                <a:gd name="T1" fmla="*/ 6 h 701"/>
                <a:gd name="T2" fmla="*/ 1913 w 992"/>
                <a:gd name="T3" fmla="*/ 0 h 701"/>
                <a:gd name="T4" fmla="*/ 2015 w 992"/>
                <a:gd name="T5" fmla="*/ 6 h 701"/>
                <a:gd name="T6" fmla="*/ 2164 w 992"/>
                <a:gd name="T7" fmla="*/ 31 h 701"/>
                <a:gd name="T8" fmla="*/ 2212 w 992"/>
                <a:gd name="T9" fmla="*/ 46 h 701"/>
                <a:gd name="T10" fmla="*/ 2315 w 992"/>
                <a:gd name="T11" fmla="*/ 65 h 701"/>
                <a:gd name="T12" fmla="*/ 2374 w 992"/>
                <a:gd name="T13" fmla="*/ 87 h 701"/>
                <a:gd name="T14" fmla="*/ 2506 w 992"/>
                <a:gd name="T15" fmla="*/ 141 h 701"/>
                <a:gd name="T16" fmla="*/ 2529 w 992"/>
                <a:gd name="T17" fmla="*/ 222 h 701"/>
                <a:gd name="T18" fmla="*/ 2491 w 992"/>
                <a:gd name="T19" fmla="*/ 365 h 701"/>
                <a:gd name="T20" fmla="*/ 2478 w 992"/>
                <a:gd name="T21" fmla="*/ 492 h 701"/>
                <a:gd name="T22" fmla="*/ 2524 w 992"/>
                <a:gd name="T23" fmla="*/ 673 h 701"/>
                <a:gd name="T24" fmla="*/ 2581 w 992"/>
                <a:gd name="T25" fmla="*/ 823 h 701"/>
                <a:gd name="T26" fmla="*/ 2599 w 992"/>
                <a:gd name="T27" fmla="*/ 1018 h 701"/>
                <a:gd name="T28" fmla="*/ 2583 w 992"/>
                <a:gd name="T29" fmla="*/ 1295 h 701"/>
                <a:gd name="T30" fmla="*/ 2640 w 992"/>
                <a:gd name="T31" fmla="*/ 1660 h 701"/>
                <a:gd name="T32" fmla="*/ 2708 w 992"/>
                <a:gd name="T33" fmla="*/ 1810 h 701"/>
                <a:gd name="T34" fmla="*/ 2091 w 992"/>
                <a:gd name="T35" fmla="*/ 1836 h 701"/>
                <a:gd name="T36" fmla="*/ 1635 w 992"/>
                <a:gd name="T37" fmla="*/ 1695 h 701"/>
                <a:gd name="T38" fmla="*/ 1146 w 992"/>
                <a:gd name="T39" fmla="*/ 1750 h 701"/>
                <a:gd name="T40" fmla="*/ 1018 w 992"/>
                <a:gd name="T41" fmla="*/ 1818 h 701"/>
                <a:gd name="T42" fmla="*/ 853 w 992"/>
                <a:gd name="T43" fmla="*/ 1895 h 701"/>
                <a:gd name="T44" fmla="*/ 266 w 992"/>
                <a:gd name="T45" fmla="*/ 1836 h 701"/>
                <a:gd name="T46" fmla="*/ 123 w 992"/>
                <a:gd name="T47" fmla="*/ 1782 h 701"/>
                <a:gd name="T48" fmla="*/ 0 w 992"/>
                <a:gd name="T49" fmla="*/ 1736 h 701"/>
                <a:gd name="T50" fmla="*/ 6 w 992"/>
                <a:gd name="T51" fmla="*/ 1668 h 701"/>
                <a:gd name="T52" fmla="*/ 19 w 992"/>
                <a:gd name="T53" fmla="*/ 1514 h 701"/>
                <a:gd name="T54" fmla="*/ 40 w 992"/>
                <a:gd name="T55" fmla="*/ 1396 h 701"/>
                <a:gd name="T56" fmla="*/ 59 w 992"/>
                <a:gd name="T57" fmla="*/ 1319 h 701"/>
                <a:gd name="T58" fmla="*/ 87 w 992"/>
                <a:gd name="T59" fmla="*/ 1215 h 701"/>
                <a:gd name="T60" fmla="*/ 143 w 992"/>
                <a:gd name="T61" fmla="*/ 1080 h 701"/>
                <a:gd name="T62" fmla="*/ 170 w 992"/>
                <a:gd name="T63" fmla="*/ 1027 h 701"/>
                <a:gd name="T64" fmla="*/ 216 w 992"/>
                <a:gd name="T65" fmla="*/ 939 h 701"/>
                <a:gd name="T66" fmla="*/ 243 w 992"/>
                <a:gd name="T67" fmla="*/ 882 h 701"/>
                <a:gd name="T68" fmla="*/ 319 w 992"/>
                <a:gd name="T69" fmla="*/ 763 h 701"/>
                <a:gd name="T70" fmla="*/ 380 w 992"/>
                <a:gd name="T71" fmla="*/ 680 h 701"/>
                <a:gd name="T72" fmla="*/ 440 w 992"/>
                <a:gd name="T73" fmla="*/ 614 h 701"/>
                <a:gd name="T74" fmla="*/ 515 w 992"/>
                <a:gd name="T75" fmla="*/ 528 h 701"/>
                <a:gd name="T76" fmla="*/ 631 w 992"/>
                <a:gd name="T77" fmla="*/ 424 h 701"/>
                <a:gd name="T78" fmla="*/ 712 w 992"/>
                <a:gd name="T79" fmla="*/ 365 h 701"/>
                <a:gd name="T80" fmla="*/ 774 w 992"/>
                <a:gd name="T81" fmla="*/ 315 h 701"/>
                <a:gd name="T82" fmla="*/ 880 w 992"/>
                <a:gd name="T83" fmla="*/ 240 h 701"/>
                <a:gd name="T84" fmla="*/ 968 w 992"/>
                <a:gd name="T85" fmla="*/ 194 h 701"/>
                <a:gd name="T86" fmla="*/ 1064 w 992"/>
                <a:gd name="T87" fmla="*/ 155 h 701"/>
                <a:gd name="T88" fmla="*/ 1159 w 992"/>
                <a:gd name="T89" fmla="*/ 114 h 701"/>
                <a:gd name="T90" fmla="*/ 1256 w 992"/>
                <a:gd name="T91" fmla="*/ 80 h 701"/>
                <a:gd name="T92" fmla="*/ 1384 w 992"/>
                <a:gd name="T93" fmla="*/ 46 h 701"/>
                <a:gd name="T94" fmla="*/ 1452 w 992"/>
                <a:gd name="T95" fmla="*/ 28 h 701"/>
                <a:gd name="T96" fmla="*/ 1553 w 992"/>
                <a:gd name="T97" fmla="*/ 13 h 7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92"/>
                <a:gd name="T148" fmla="*/ 0 h 701"/>
                <a:gd name="T149" fmla="*/ 992 w 992"/>
                <a:gd name="T150" fmla="*/ 701 h 7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92" h="701">
                  <a:moveTo>
                    <a:pt x="587" y="2"/>
                  </a:moveTo>
                  <a:lnTo>
                    <a:pt x="589" y="2"/>
                  </a:lnTo>
                  <a:lnTo>
                    <a:pt x="624" y="0"/>
                  </a:lnTo>
                  <a:lnTo>
                    <a:pt x="701" y="0"/>
                  </a:lnTo>
                  <a:lnTo>
                    <a:pt x="711" y="0"/>
                  </a:lnTo>
                  <a:lnTo>
                    <a:pt x="738" y="2"/>
                  </a:lnTo>
                  <a:lnTo>
                    <a:pt x="756" y="5"/>
                  </a:lnTo>
                  <a:lnTo>
                    <a:pt x="793" y="12"/>
                  </a:lnTo>
                  <a:lnTo>
                    <a:pt x="811" y="17"/>
                  </a:lnTo>
                  <a:lnTo>
                    <a:pt x="833" y="22"/>
                  </a:lnTo>
                  <a:lnTo>
                    <a:pt x="848" y="24"/>
                  </a:lnTo>
                  <a:lnTo>
                    <a:pt x="865" y="32"/>
                  </a:lnTo>
                  <a:lnTo>
                    <a:pt x="870" y="32"/>
                  </a:lnTo>
                  <a:lnTo>
                    <a:pt x="900" y="44"/>
                  </a:lnTo>
                  <a:lnTo>
                    <a:pt x="918" y="52"/>
                  </a:lnTo>
                  <a:lnTo>
                    <a:pt x="932" y="57"/>
                  </a:lnTo>
                  <a:lnTo>
                    <a:pt x="927" y="82"/>
                  </a:lnTo>
                  <a:lnTo>
                    <a:pt x="918" y="109"/>
                  </a:lnTo>
                  <a:lnTo>
                    <a:pt x="913" y="134"/>
                  </a:lnTo>
                  <a:lnTo>
                    <a:pt x="908" y="159"/>
                  </a:lnTo>
                  <a:lnTo>
                    <a:pt x="908" y="181"/>
                  </a:lnTo>
                  <a:lnTo>
                    <a:pt x="913" y="216"/>
                  </a:lnTo>
                  <a:lnTo>
                    <a:pt x="925" y="248"/>
                  </a:lnTo>
                  <a:lnTo>
                    <a:pt x="935" y="276"/>
                  </a:lnTo>
                  <a:lnTo>
                    <a:pt x="945" y="303"/>
                  </a:lnTo>
                  <a:lnTo>
                    <a:pt x="950" y="330"/>
                  </a:lnTo>
                  <a:lnTo>
                    <a:pt x="952" y="375"/>
                  </a:lnTo>
                  <a:lnTo>
                    <a:pt x="952" y="420"/>
                  </a:lnTo>
                  <a:lnTo>
                    <a:pt x="947" y="477"/>
                  </a:lnTo>
                  <a:lnTo>
                    <a:pt x="945" y="534"/>
                  </a:lnTo>
                  <a:lnTo>
                    <a:pt x="967" y="611"/>
                  </a:lnTo>
                  <a:lnTo>
                    <a:pt x="992" y="664"/>
                  </a:lnTo>
                  <a:lnTo>
                    <a:pt x="992" y="666"/>
                  </a:lnTo>
                  <a:lnTo>
                    <a:pt x="893" y="671"/>
                  </a:lnTo>
                  <a:lnTo>
                    <a:pt x="766" y="676"/>
                  </a:lnTo>
                  <a:lnTo>
                    <a:pt x="724" y="671"/>
                  </a:lnTo>
                  <a:lnTo>
                    <a:pt x="599" y="624"/>
                  </a:lnTo>
                  <a:lnTo>
                    <a:pt x="485" y="619"/>
                  </a:lnTo>
                  <a:lnTo>
                    <a:pt x="420" y="644"/>
                  </a:lnTo>
                  <a:lnTo>
                    <a:pt x="395" y="656"/>
                  </a:lnTo>
                  <a:lnTo>
                    <a:pt x="373" y="669"/>
                  </a:lnTo>
                  <a:lnTo>
                    <a:pt x="333" y="688"/>
                  </a:lnTo>
                  <a:lnTo>
                    <a:pt x="313" y="698"/>
                  </a:lnTo>
                  <a:lnTo>
                    <a:pt x="166" y="701"/>
                  </a:lnTo>
                  <a:lnTo>
                    <a:pt x="97" y="676"/>
                  </a:lnTo>
                  <a:lnTo>
                    <a:pt x="69" y="666"/>
                  </a:lnTo>
                  <a:lnTo>
                    <a:pt x="45" y="656"/>
                  </a:lnTo>
                  <a:lnTo>
                    <a:pt x="2" y="639"/>
                  </a:lnTo>
                  <a:lnTo>
                    <a:pt x="0" y="639"/>
                  </a:lnTo>
                  <a:lnTo>
                    <a:pt x="0" y="636"/>
                  </a:lnTo>
                  <a:lnTo>
                    <a:pt x="2" y="614"/>
                  </a:lnTo>
                  <a:lnTo>
                    <a:pt x="2" y="594"/>
                  </a:lnTo>
                  <a:lnTo>
                    <a:pt x="7" y="557"/>
                  </a:lnTo>
                  <a:lnTo>
                    <a:pt x="10" y="539"/>
                  </a:lnTo>
                  <a:lnTo>
                    <a:pt x="15" y="514"/>
                  </a:lnTo>
                  <a:lnTo>
                    <a:pt x="17" y="502"/>
                  </a:lnTo>
                  <a:lnTo>
                    <a:pt x="22" y="485"/>
                  </a:lnTo>
                  <a:lnTo>
                    <a:pt x="25" y="477"/>
                  </a:lnTo>
                  <a:lnTo>
                    <a:pt x="32" y="447"/>
                  </a:lnTo>
                  <a:lnTo>
                    <a:pt x="40" y="430"/>
                  </a:lnTo>
                  <a:lnTo>
                    <a:pt x="52" y="397"/>
                  </a:lnTo>
                  <a:lnTo>
                    <a:pt x="54" y="395"/>
                  </a:lnTo>
                  <a:lnTo>
                    <a:pt x="62" y="378"/>
                  </a:lnTo>
                  <a:lnTo>
                    <a:pt x="69" y="360"/>
                  </a:lnTo>
                  <a:lnTo>
                    <a:pt x="79" y="345"/>
                  </a:lnTo>
                  <a:lnTo>
                    <a:pt x="87" y="328"/>
                  </a:lnTo>
                  <a:lnTo>
                    <a:pt x="89" y="325"/>
                  </a:lnTo>
                  <a:lnTo>
                    <a:pt x="107" y="296"/>
                  </a:lnTo>
                  <a:lnTo>
                    <a:pt x="117" y="281"/>
                  </a:lnTo>
                  <a:lnTo>
                    <a:pt x="137" y="256"/>
                  </a:lnTo>
                  <a:lnTo>
                    <a:pt x="139" y="251"/>
                  </a:lnTo>
                  <a:lnTo>
                    <a:pt x="151" y="236"/>
                  </a:lnTo>
                  <a:lnTo>
                    <a:pt x="161" y="226"/>
                  </a:lnTo>
                  <a:lnTo>
                    <a:pt x="176" y="208"/>
                  </a:lnTo>
                  <a:lnTo>
                    <a:pt x="189" y="194"/>
                  </a:lnTo>
                  <a:lnTo>
                    <a:pt x="216" y="169"/>
                  </a:lnTo>
                  <a:lnTo>
                    <a:pt x="231" y="156"/>
                  </a:lnTo>
                  <a:lnTo>
                    <a:pt x="251" y="141"/>
                  </a:lnTo>
                  <a:lnTo>
                    <a:pt x="261" y="134"/>
                  </a:lnTo>
                  <a:lnTo>
                    <a:pt x="276" y="121"/>
                  </a:lnTo>
                  <a:lnTo>
                    <a:pt x="283" y="116"/>
                  </a:lnTo>
                  <a:lnTo>
                    <a:pt x="306" y="99"/>
                  </a:lnTo>
                  <a:lnTo>
                    <a:pt x="323" y="89"/>
                  </a:lnTo>
                  <a:lnTo>
                    <a:pt x="353" y="74"/>
                  </a:lnTo>
                  <a:lnTo>
                    <a:pt x="355" y="72"/>
                  </a:lnTo>
                  <a:lnTo>
                    <a:pt x="373" y="64"/>
                  </a:lnTo>
                  <a:lnTo>
                    <a:pt x="390" y="57"/>
                  </a:lnTo>
                  <a:lnTo>
                    <a:pt x="408" y="49"/>
                  </a:lnTo>
                  <a:lnTo>
                    <a:pt x="425" y="42"/>
                  </a:lnTo>
                  <a:lnTo>
                    <a:pt x="428" y="39"/>
                  </a:lnTo>
                  <a:lnTo>
                    <a:pt x="460" y="29"/>
                  </a:lnTo>
                  <a:lnTo>
                    <a:pt x="477" y="24"/>
                  </a:lnTo>
                  <a:lnTo>
                    <a:pt x="507" y="17"/>
                  </a:lnTo>
                  <a:lnTo>
                    <a:pt x="515" y="14"/>
                  </a:lnTo>
                  <a:lnTo>
                    <a:pt x="532" y="10"/>
                  </a:lnTo>
                  <a:lnTo>
                    <a:pt x="547" y="7"/>
                  </a:lnTo>
                  <a:lnTo>
                    <a:pt x="569" y="5"/>
                  </a:lnTo>
                  <a:lnTo>
                    <a:pt x="587"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434" name="Freeform 2029"/>
            <p:cNvSpPr>
              <a:spLocks/>
            </p:cNvSpPr>
            <p:nvPr/>
          </p:nvSpPr>
          <p:spPr bwMode="auto">
            <a:xfrm>
              <a:off x="3212" y="2731"/>
              <a:ext cx="1365" cy="790"/>
            </a:xfrm>
            <a:custGeom>
              <a:avLst/>
              <a:gdLst>
                <a:gd name="T0" fmla="*/ 1666 w 1062"/>
                <a:gd name="T1" fmla="*/ 68 h 615"/>
                <a:gd name="T2" fmla="*/ 1739 w 1062"/>
                <a:gd name="T3" fmla="*/ 96 h 615"/>
                <a:gd name="T4" fmla="*/ 1839 w 1062"/>
                <a:gd name="T5" fmla="*/ 54 h 615"/>
                <a:gd name="T6" fmla="*/ 1922 w 1062"/>
                <a:gd name="T7" fmla="*/ 76 h 615"/>
                <a:gd name="T8" fmla="*/ 1996 w 1062"/>
                <a:gd name="T9" fmla="*/ 89 h 615"/>
                <a:gd name="T10" fmla="*/ 2091 w 1062"/>
                <a:gd name="T11" fmla="*/ 54 h 615"/>
                <a:gd name="T12" fmla="*/ 2212 w 1062"/>
                <a:gd name="T13" fmla="*/ 96 h 615"/>
                <a:gd name="T14" fmla="*/ 2323 w 1062"/>
                <a:gd name="T15" fmla="*/ 64 h 615"/>
                <a:gd name="T16" fmla="*/ 2424 w 1062"/>
                <a:gd name="T17" fmla="*/ 40 h 615"/>
                <a:gd name="T18" fmla="*/ 2532 w 1062"/>
                <a:gd name="T19" fmla="*/ 76 h 615"/>
                <a:gd name="T20" fmla="*/ 2613 w 1062"/>
                <a:gd name="T21" fmla="*/ 50 h 615"/>
                <a:gd name="T22" fmla="*/ 2700 w 1062"/>
                <a:gd name="T23" fmla="*/ 76 h 615"/>
                <a:gd name="T24" fmla="*/ 2784 w 1062"/>
                <a:gd name="T25" fmla="*/ 89 h 615"/>
                <a:gd name="T26" fmla="*/ 2859 w 1062"/>
                <a:gd name="T27" fmla="*/ 96 h 615"/>
                <a:gd name="T28" fmla="*/ 2879 w 1062"/>
                <a:gd name="T29" fmla="*/ 250 h 615"/>
                <a:gd name="T30" fmla="*/ 2871 w 1062"/>
                <a:gd name="T31" fmla="*/ 410 h 615"/>
                <a:gd name="T32" fmla="*/ 2838 w 1062"/>
                <a:gd name="T33" fmla="*/ 568 h 615"/>
                <a:gd name="T34" fmla="*/ 2893 w 1062"/>
                <a:gd name="T35" fmla="*/ 793 h 615"/>
                <a:gd name="T36" fmla="*/ 2893 w 1062"/>
                <a:gd name="T37" fmla="*/ 1107 h 615"/>
                <a:gd name="T38" fmla="*/ 2866 w 1062"/>
                <a:gd name="T39" fmla="*/ 1321 h 615"/>
                <a:gd name="T40" fmla="*/ 2681 w 1062"/>
                <a:gd name="T41" fmla="*/ 1444 h 615"/>
                <a:gd name="T42" fmla="*/ 2581 w 1062"/>
                <a:gd name="T43" fmla="*/ 1490 h 615"/>
                <a:gd name="T44" fmla="*/ 2369 w 1062"/>
                <a:gd name="T45" fmla="*/ 1579 h 615"/>
                <a:gd name="T46" fmla="*/ 2220 w 1062"/>
                <a:gd name="T47" fmla="*/ 1619 h 615"/>
                <a:gd name="T48" fmla="*/ 2072 w 1062"/>
                <a:gd name="T49" fmla="*/ 1653 h 615"/>
                <a:gd name="T50" fmla="*/ 1922 w 1062"/>
                <a:gd name="T51" fmla="*/ 1666 h 615"/>
                <a:gd name="T52" fmla="*/ 1766 w 1062"/>
                <a:gd name="T53" fmla="*/ 1675 h 615"/>
                <a:gd name="T54" fmla="*/ 1616 w 1062"/>
                <a:gd name="T55" fmla="*/ 1666 h 615"/>
                <a:gd name="T56" fmla="*/ 1460 w 1062"/>
                <a:gd name="T57" fmla="*/ 1639 h 615"/>
                <a:gd name="T58" fmla="*/ 1310 w 1062"/>
                <a:gd name="T59" fmla="*/ 1607 h 615"/>
                <a:gd name="T60" fmla="*/ 1122 w 1062"/>
                <a:gd name="T61" fmla="*/ 1543 h 615"/>
                <a:gd name="T62" fmla="*/ 977 w 1062"/>
                <a:gd name="T63" fmla="*/ 1480 h 615"/>
                <a:gd name="T64" fmla="*/ 843 w 1062"/>
                <a:gd name="T65" fmla="*/ 1403 h 615"/>
                <a:gd name="T66" fmla="*/ 712 w 1062"/>
                <a:gd name="T67" fmla="*/ 1314 h 615"/>
                <a:gd name="T68" fmla="*/ 596 w 1062"/>
                <a:gd name="T69" fmla="*/ 1219 h 615"/>
                <a:gd name="T70" fmla="*/ 488 w 1062"/>
                <a:gd name="T71" fmla="*/ 1111 h 615"/>
                <a:gd name="T72" fmla="*/ 388 w 1062"/>
                <a:gd name="T73" fmla="*/ 997 h 615"/>
                <a:gd name="T74" fmla="*/ 292 w 1062"/>
                <a:gd name="T75" fmla="*/ 873 h 615"/>
                <a:gd name="T76" fmla="*/ 184 w 1062"/>
                <a:gd name="T77" fmla="*/ 686 h 615"/>
                <a:gd name="T78" fmla="*/ 135 w 1062"/>
                <a:gd name="T79" fmla="*/ 582 h 615"/>
                <a:gd name="T80" fmla="*/ 64 w 1062"/>
                <a:gd name="T81" fmla="*/ 373 h 615"/>
                <a:gd name="T82" fmla="*/ 36 w 1062"/>
                <a:gd name="T83" fmla="*/ 266 h 615"/>
                <a:gd name="T84" fmla="*/ 13 w 1062"/>
                <a:gd name="T85" fmla="*/ 158 h 615"/>
                <a:gd name="T86" fmla="*/ 0 w 1062"/>
                <a:gd name="T87" fmla="*/ 0 h 615"/>
                <a:gd name="T88" fmla="*/ 163 w 1062"/>
                <a:gd name="T89" fmla="*/ 64 h 615"/>
                <a:gd name="T90" fmla="*/ 319 w 1062"/>
                <a:gd name="T91" fmla="*/ 76 h 615"/>
                <a:gd name="T92" fmla="*/ 401 w 1062"/>
                <a:gd name="T93" fmla="*/ 40 h 615"/>
                <a:gd name="T94" fmla="*/ 482 w 1062"/>
                <a:gd name="T95" fmla="*/ 64 h 615"/>
                <a:gd name="T96" fmla="*/ 632 w 1062"/>
                <a:gd name="T97" fmla="*/ 54 h 615"/>
                <a:gd name="T98" fmla="*/ 788 w 1062"/>
                <a:gd name="T99" fmla="*/ 68 h 615"/>
                <a:gd name="T100" fmla="*/ 1054 w 1062"/>
                <a:gd name="T101" fmla="*/ 109 h 615"/>
                <a:gd name="T102" fmla="*/ 1243 w 1062"/>
                <a:gd name="T103" fmla="*/ 68 h 615"/>
                <a:gd name="T104" fmla="*/ 1360 w 1062"/>
                <a:gd name="T105" fmla="*/ 89 h 615"/>
                <a:gd name="T106" fmla="*/ 1465 w 1062"/>
                <a:gd name="T107" fmla="*/ 96 h 615"/>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062"/>
                <a:gd name="T163" fmla="*/ 0 h 615"/>
                <a:gd name="T164" fmla="*/ 1062 w 1062"/>
                <a:gd name="T165" fmla="*/ 615 h 615"/>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062" h="615">
                  <a:moveTo>
                    <a:pt x="580" y="25"/>
                  </a:moveTo>
                  <a:lnTo>
                    <a:pt x="597" y="23"/>
                  </a:lnTo>
                  <a:lnTo>
                    <a:pt x="610" y="25"/>
                  </a:lnTo>
                  <a:lnTo>
                    <a:pt x="620" y="30"/>
                  </a:lnTo>
                  <a:lnTo>
                    <a:pt x="630" y="35"/>
                  </a:lnTo>
                  <a:lnTo>
                    <a:pt x="637" y="35"/>
                  </a:lnTo>
                  <a:lnTo>
                    <a:pt x="652" y="33"/>
                  </a:lnTo>
                  <a:lnTo>
                    <a:pt x="664" y="25"/>
                  </a:lnTo>
                  <a:lnTo>
                    <a:pt x="674" y="20"/>
                  </a:lnTo>
                  <a:lnTo>
                    <a:pt x="687" y="18"/>
                  </a:lnTo>
                  <a:lnTo>
                    <a:pt x="697" y="23"/>
                  </a:lnTo>
                  <a:lnTo>
                    <a:pt x="704" y="28"/>
                  </a:lnTo>
                  <a:lnTo>
                    <a:pt x="712" y="33"/>
                  </a:lnTo>
                  <a:lnTo>
                    <a:pt x="719" y="35"/>
                  </a:lnTo>
                  <a:lnTo>
                    <a:pt x="731" y="33"/>
                  </a:lnTo>
                  <a:lnTo>
                    <a:pt x="746" y="28"/>
                  </a:lnTo>
                  <a:lnTo>
                    <a:pt x="756" y="23"/>
                  </a:lnTo>
                  <a:lnTo>
                    <a:pt x="766" y="20"/>
                  </a:lnTo>
                  <a:lnTo>
                    <a:pt x="781" y="23"/>
                  </a:lnTo>
                  <a:lnTo>
                    <a:pt x="799" y="30"/>
                  </a:lnTo>
                  <a:lnTo>
                    <a:pt x="811" y="35"/>
                  </a:lnTo>
                  <a:lnTo>
                    <a:pt x="824" y="35"/>
                  </a:lnTo>
                  <a:lnTo>
                    <a:pt x="838" y="30"/>
                  </a:lnTo>
                  <a:lnTo>
                    <a:pt x="851" y="23"/>
                  </a:lnTo>
                  <a:lnTo>
                    <a:pt x="863" y="15"/>
                  </a:lnTo>
                  <a:lnTo>
                    <a:pt x="873" y="13"/>
                  </a:lnTo>
                  <a:lnTo>
                    <a:pt x="888" y="15"/>
                  </a:lnTo>
                  <a:lnTo>
                    <a:pt x="903" y="20"/>
                  </a:lnTo>
                  <a:lnTo>
                    <a:pt x="916" y="25"/>
                  </a:lnTo>
                  <a:lnTo>
                    <a:pt x="928" y="28"/>
                  </a:lnTo>
                  <a:lnTo>
                    <a:pt x="938" y="25"/>
                  </a:lnTo>
                  <a:lnTo>
                    <a:pt x="950" y="20"/>
                  </a:lnTo>
                  <a:lnTo>
                    <a:pt x="958" y="18"/>
                  </a:lnTo>
                  <a:lnTo>
                    <a:pt x="968" y="15"/>
                  </a:lnTo>
                  <a:lnTo>
                    <a:pt x="980" y="20"/>
                  </a:lnTo>
                  <a:lnTo>
                    <a:pt x="990" y="28"/>
                  </a:lnTo>
                  <a:lnTo>
                    <a:pt x="1000" y="33"/>
                  </a:lnTo>
                  <a:lnTo>
                    <a:pt x="1010" y="35"/>
                  </a:lnTo>
                  <a:lnTo>
                    <a:pt x="1020" y="33"/>
                  </a:lnTo>
                  <a:lnTo>
                    <a:pt x="1032" y="28"/>
                  </a:lnTo>
                  <a:lnTo>
                    <a:pt x="1047" y="15"/>
                  </a:lnTo>
                  <a:lnTo>
                    <a:pt x="1047" y="35"/>
                  </a:lnTo>
                  <a:lnTo>
                    <a:pt x="1047" y="53"/>
                  </a:lnTo>
                  <a:lnTo>
                    <a:pt x="1050" y="72"/>
                  </a:lnTo>
                  <a:lnTo>
                    <a:pt x="1055" y="92"/>
                  </a:lnTo>
                  <a:lnTo>
                    <a:pt x="1057" y="110"/>
                  </a:lnTo>
                  <a:lnTo>
                    <a:pt x="1057" y="125"/>
                  </a:lnTo>
                  <a:lnTo>
                    <a:pt x="1052" y="150"/>
                  </a:lnTo>
                  <a:lnTo>
                    <a:pt x="1047" y="172"/>
                  </a:lnTo>
                  <a:lnTo>
                    <a:pt x="1042" y="192"/>
                  </a:lnTo>
                  <a:lnTo>
                    <a:pt x="1040" y="209"/>
                  </a:lnTo>
                  <a:lnTo>
                    <a:pt x="1042" y="239"/>
                  </a:lnTo>
                  <a:lnTo>
                    <a:pt x="1052" y="269"/>
                  </a:lnTo>
                  <a:lnTo>
                    <a:pt x="1060" y="291"/>
                  </a:lnTo>
                  <a:lnTo>
                    <a:pt x="1062" y="314"/>
                  </a:lnTo>
                  <a:lnTo>
                    <a:pt x="1062" y="361"/>
                  </a:lnTo>
                  <a:lnTo>
                    <a:pt x="1060" y="406"/>
                  </a:lnTo>
                  <a:lnTo>
                    <a:pt x="1052" y="478"/>
                  </a:lnTo>
                  <a:lnTo>
                    <a:pt x="1052" y="485"/>
                  </a:lnTo>
                  <a:lnTo>
                    <a:pt x="1050" y="485"/>
                  </a:lnTo>
                  <a:lnTo>
                    <a:pt x="1020" y="505"/>
                  </a:lnTo>
                  <a:lnTo>
                    <a:pt x="1005" y="515"/>
                  </a:lnTo>
                  <a:lnTo>
                    <a:pt x="983" y="530"/>
                  </a:lnTo>
                  <a:lnTo>
                    <a:pt x="973" y="535"/>
                  </a:lnTo>
                  <a:lnTo>
                    <a:pt x="955" y="543"/>
                  </a:lnTo>
                  <a:lnTo>
                    <a:pt x="945" y="547"/>
                  </a:lnTo>
                  <a:lnTo>
                    <a:pt x="921" y="560"/>
                  </a:lnTo>
                  <a:lnTo>
                    <a:pt x="903" y="567"/>
                  </a:lnTo>
                  <a:lnTo>
                    <a:pt x="868" y="580"/>
                  </a:lnTo>
                  <a:lnTo>
                    <a:pt x="851" y="585"/>
                  </a:lnTo>
                  <a:lnTo>
                    <a:pt x="831" y="592"/>
                  </a:lnTo>
                  <a:lnTo>
                    <a:pt x="814" y="595"/>
                  </a:lnTo>
                  <a:lnTo>
                    <a:pt x="796" y="600"/>
                  </a:lnTo>
                  <a:lnTo>
                    <a:pt x="791" y="602"/>
                  </a:lnTo>
                  <a:lnTo>
                    <a:pt x="759" y="607"/>
                  </a:lnTo>
                  <a:lnTo>
                    <a:pt x="741" y="610"/>
                  </a:lnTo>
                  <a:lnTo>
                    <a:pt x="709" y="612"/>
                  </a:lnTo>
                  <a:lnTo>
                    <a:pt x="704" y="612"/>
                  </a:lnTo>
                  <a:lnTo>
                    <a:pt x="684" y="615"/>
                  </a:lnTo>
                  <a:lnTo>
                    <a:pt x="669" y="615"/>
                  </a:lnTo>
                  <a:lnTo>
                    <a:pt x="647" y="615"/>
                  </a:lnTo>
                  <a:lnTo>
                    <a:pt x="630" y="615"/>
                  </a:lnTo>
                  <a:lnTo>
                    <a:pt x="627" y="615"/>
                  </a:lnTo>
                  <a:lnTo>
                    <a:pt x="592" y="612"/>
                  </a:lnTo>
                  <a:lnTo>
                    <a:pt x="572" y="610"/>
                  </a:lnTo>
                  <a:lnTo>
                    <a:pt x="545" y="605"/>
                  </a:lnTo>
                  <a:lnTo>
                    <a:pt x="535" y="602"/>
                  </a:lnTo>
                  <a:lnTo>
                    <a:pt x="518" y="600"/>
                  </a:lnTo>
                  <a:lnTo>
                    <a:pt x="505" y="597"/>
                  </a:lnTo>
                  <a:lnTo>
                    <a:pt x="480" y="590"/>
                  </a:lnTo>
                  <a:lnTo>
                    <a:pt x="463" y="585"/>
                  </a:lnTo>
                  <a:lnTo>
                    <a:pt x="428" y="572"/>
                  </a:lnTo>
                  <a:lnTo>
                    <a:pt x="411" y="567"/>
                  </a:lnTo>
                  <a:lnTo>
                    <a:pt x="388" y="557"/>
                  </a:lnTo>
                  <a:lnTo>
                    <a:pt x="376" y="550"/>
                  </a:lnTo>
                  <a:lnTo>
                    <a:pt x="358" y="543"/>
                  </a:lnTo>
                  <a:lnTo>
                    <a:pt x="351" y="540"/>
                  </a:lnTo>
                  <a:lnTo>
                    <a:pt x="326" y="525"/>
                  </a:lnTo>
                  <a:lnTo>
                    <a:pt x="309" y="515"/>
                  </a:lnTo>
                  <a:lnTo>
                    <a:pt x="281" y="498"/>
                  </a:lnTo>
                  <a:lnTo>
                    <a:pt x="276" y="495"/>
                  </a:lnTo>
                  <a:lnTo>
                    <a:pt x="261" y="483"/>
                  </a:lnTo>
                  <a:lnTo>
                    <a:pt x="249" y="473"/>
                  </a:lnTo>
                  <a:lnTo>
                    <a:pt x="234" y="460"/>
                  </a:lnTo>
                  <a:lnTo>
                    <a:pt x="219" y="448"/>
                  </a:lnTo>
                  <a:lnTo>
                    <a:pt x="217" y="446"/>
                  </a:lnTo>
                  <a:lnTo>
                    <a:pt x="192" y="423"/>
                  </a:lnTo>
                  <a:lnTo>
                    <a:pt x="179" y="408"/>
                  </a:lnTo>
                  <a:lnTo>
                    <a:pt x="159" y="388"/>
                  </a:lnTo>
                  <a:lnTo>
                    <a:pt x="154" y="381"/>
                  </a:lnTo>
                  <a:lnTo>
                    <a:pt x="142" y="366"/>
                  </a:lnTo>
                  <a:lnTo>
                    <a:pt x="135" y="356"/>
                  </a:lnTo>
                  <a:lnTo>
                    <a:pt x="120" y="336"/>
                  </a:lnTo>
                  <a:lnTo>
                    <a:pt x="107" y="321"/>
                  </a:lnTo>
                  <a:lnTo>
                    <a:pt x="87" y="289"/>
                  </a:lnTo>
                  <a:lnTo>
                    <a:pt x="80" y="271"/>
                  </a:lnTo>
                  <a:lnTo>
                    <a:pt x="67" y="252"/>
                  </a:lnTo>
                  <a:lnTo>
                    <a:pt x="62" y="239"/>
                  </a:lnTo>
                  <a:lnTo>
                    <a:pt x="55" y="222"/>
                  </a:lnTo>
                  <a:lnTo>
                    <a:pt x="50" y="214"/>
                  </a:lnTo>
                  <a:lnTo>
                    <a:pt x="40" y="187"/>
                  </a:lnTo>
                  <a:lnTo>
                    <a:pt x="33" y="169"/>
                  </a:lnTo>
                  <a:lnTo>
                    <a:pt x="23" y="137"/>
                  </a:lnTo>
                  <a:lnTo>
                    <a:pt x="23" y="135"/>
                  </a:lnTo>
                  <a:lnTo>
                    <a:pt x="18" y="115"/>
                  </a:lnTo>
                  <a:lnTo>
                    <a:pt x="13" y="97"/>
                  </a:lnTo>
                  <a:lnTo>
                    <a:pt x="10" y="80"/>
                  </a:lnTo>
                  <a:lnTo>
                    <a:pt x="5" y="60"/>
                  </a:lnTo>
                  <a:lnTo>
                    <a:pt x="5" y="58"/>
                  </a:lnTo>
                  <a:lnTo>
                    <a:pt x="0" y="23"/>
                  </a:lnTo>
                  <a:lnTo>
                    <a:pt x="0" y="5"/>
                  </a:lnTo>
                  <a:lnTo>
                    <a:pt x="0" y="0"/>
                  </a:lnTo>
                  <a:lnTo>
                    <a:pt x="20" y="0"/>
                  </a:lnTo>
                  <a:lnTo>
                    <a:pt x="20" y="10"/>
                  </a:lnTo>
                  <a:lnTo>
                    <a:pt x="60" y="23"/>
                  </a:lnTo>
                  <a:lnTo>
                    <a:pt x="85" y="28"/>
                  </a:lnTo>
                  <a:lnTo>
                    <a:pt x="110" y="30"/>
                  </a:lnTo>
                  <a:lnTo>
                    <a:pt x="117" y="28"/>
                  </a:lnTo>
                  <a:lnTo>
                    <a:pt x="125" y="23"/>
                  </a:lnTo>
                  <a:lnTo>
                    <a:pt x="135" y="18"/>
                  </a:lnTo>
                  <a:lnTo>
                    <a:pt x="147" y="15"/>
                  </a:lnTo>
                  <a:lnTo>
                    <a:pt x="154" y="18"/>
                  </a:lnTo>
                  <a:lnTo>
                    <a:pt x="164" y="20"/>
                  </a:lnTo>
                  <a:lnTo>
                    <a:pt x="177" y="23"/>
                  </a:lnTo>
                  <a:lnTo>
                    <a:pt x="189" y="28"/>
                  </a:lnTo>
                  <a:lnTo>
                    <a:pt x="207" y="25"/>
                  </a:lnTo>
                  <a:lnTo>
                    <a:pt x="232" y="20"/>
                  </a:lnTo>
                  <a:lnTo>
                    <a:pt x="241" y="18"/>
                  </a:lnTo>
                  <a:lnTo>
                    <a:pt x="251" y="13"/>
                  </a:lnTo>
                  <a:lnTo>
                    <a:pt x="289" y="25"/>
                  </a:lnTo>
                  <a:lnTo>
                    <a:pt x="326" y="35"/>
                  </a:lnTo>
                  <a:lnTo>
                    <a:pt x="356" y="40"/>
                  </a:lnTo>
                  <a:lnTo>
                    <a:pt x="386" y="40"/>
                  </a:lnTo>
                  <a:lnTo>
                    <a:pt x="411" y="38"/>
                  </a:lnTo>
                  <a:lnTo>
                    <a:pt x="436" y="30"/>
                  </a:lnTo>
                  <a:lnTo>
                    <a:pt x="455" y="25"/>
                  </a:lnTo>
                  <a:lnTo>
                    <a:pt x="475" y="23"/>
                  </a:lnTo>
                  <a:lnTo>
                    <a:pt x="488" y="28"/>
                  </a:lnTo>
                  <a:lnTo>
                    <a:pt x="498" y="33"/>
                  </a:lnTo>
                  <a:lnTo>
                    <a:pt x="508" y="35"/>
                  </a:lnTo>
                  <a:lnTo>
                    <a:pt x="515" y="38"/>
                  </a:lnTo>
                  <a:lnTo>
                    <a:pt x="537" y="35"/>
                  </a:lnTo>
                  <a:lnTo>
                    <a:pt x="562" y="30"/>
                  </a:lnTo>
                  <a:lnTo>
                    <a:pt x="580" y="2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435" name="Line 2057"/>
            <p:cNvSpPr>
              <a:spLocks noChangeShapeType="1"/>
            </p:cNvSpPr>
            <p:nvPr/>
          </p:nvSpPr>
          <p:spPr bwMode="auto">
            <a:xfrm flipH="1" flipV="1">
              <a:off x="4903" y="2626"/>
              <a:ext cx="3" cy="48"/>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436" name="Freeform 2058"/>
            <p:cNvSpPr>
              <a:spLocks/>
            </p:cNvSpPr>
            <p:nvPr/>
          </p:nvSpPr>
          <p:spPr bwMode="auto">
            <a:xfrm>
              <a:off x="4897" y="2552"/>
              <a:ext cx="3" cy="48"/>
            </a:xfrm>
            <a:custGeom>
              <a:avLst/>
              <a:gdLst>
                <a:gd name="T0" fmla="*/ 9 w 2"/>
                <a:gd name="T1" fmla="*/ 104 h 37"/>
                <a:gd name="T2" fmla="*/ 9 w 2"/>
                <a:gd name="T3" fmla="*/ 38 h 37"/>
                <a:gd name="T4" fmla="*/ 0 w 2"/>
                <a:gd name="T5" fmla="*/ 0 h 37"/>
                <a:gd name="T6" fmla="*/ 0 60000 65536"/>
                <a:gd name="T7" fmla="*/ 0 60000 65536"/>
                <a:gd name="T8" fmla="*/ 0 60000 65536"/>
                <a:gd name="T9" fmla="*/ 0 w 2"/>
                <a:gd name="T10" fmla="*/ 0 h 37"/>
                <a:gd name="T11" fmla="*/ 2 w 2"/>
                <a:gd name="T12" fmla="*/ 37 h 37"/>
              </a:gdLst>
              <a:ahLst/>
              <a:cxnLst>
                <a:cxn ang="T6">
                  <a:pos x="T0" y="T1"/>
                </a:cxn>
                <a:cxn ang="T7">
                  <a:pos x="T2" y="T3"/>
                </a:cxn>
                <a:cxn ang="T8">
                  <a:pos x="T4" y="T5"/>
                </a:cxn>
              </a:cxnLst>
              <a:rect l="T9" t="T10" r="T11" b="T12"/>
              <a:pathLst>
                <a:path w="2" h="37">
                  <a:moveTo>
                    <a:pt x="2" y="37"/>
                  </a:moveTo>
                  <a:lnTo>
                    <a:pt x="2" y="13"/>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37" name="Freeform 2059"/>
            <p:cNvSpPr>
              <a:spLocks/>
            </p:cNvSpPr>
            <p:nvPr/>
          </p:nvSpPr>
          <p:spPr bwMode="auto">
            <a:xfrm>
              <a:off x="4884" y="2482"/>
              <a:ext cx="10" cy="45"/>
            </a:xfrm>
            <a:custGeom>
              <a:avLst/>
              <a:gdLst>
                <a:gd name="T0" fmla="*/ 19 w 8"/>
                <a:gd name="T1" fmla="*/ 96 h 35"/>
                <a:gd name="T2" fmla="*/ 11 w 8"/>
                <a:gd name="T3" fmla="*/ 68 h 35"/>
                <a:gd name="T4" fmla="*/ 0 w 8"/>
                <a:gd name="T5" fmla="*/ 0 h 35"/>
                <a:gd name="T6" fmla="*/ 0 60000 65536"/>
                <a:gd name="T7" fmla="*/ 0 60000 65536"/>
                <a:gd name="T8" fmla="*/ 0 60000 65536"/>
                <a:gd name="T9" fmla="*/ 0 w 8"/>
                <a:gd name="T10" fmla="*/ 0 h 35"/>
                <a:gd name="T11" fmla="*/ 8 w 8"/>
                <a:gd name="T12" fmla="*/ 35 h 35"/>
              </a:gdLst>
              <a:ahLst/>
              <a:cxnLst>
                <a:cxn ang="T6">
                  <a:pos x="T0" y="T1"/>
                </a:cxn>
                <a:cxn ang="T7">
                  <a:pos x="T2" y="T3"/>
                </a:cxn>
                <a:cxn ang="T8">
                  <a:pos x="T4" y="T5"/>
                </a:cxn>
              </a:cxnLst>
              <a:rect l="T9" t="T10" r="T11" b="T12"/>
              <a:pathLst>
                <a:path w="8" h="35">
                  <a:moveTo>
                    <a:pt x="8" y="35"/>
                  </a:moveTo>
                  <a:lnTo>
                    <a:pt x="5" y="25"/>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38" name="Freeform 2060"/>
            <p:cNvSpPr>
              <a:spLocks/>
            </p:cNvSpPr>
            <p:nvPr/>
          </p:nvSpPr>
          <p:spPr bwMode="auto">
            <a:xfrm>
              <a:off x="4865" y="2412"/>
              <a:ext cx="13" cy="44"/>
            </a:xfrm>
            <a:custGeom>
              <a:avLst/>
              <a:gdLst>
                <a:gd name="T0" fmla="*/ 29 w 10"/>
                <a:gd name="T1" fmla="*/ 96 h 34"/>
                <a:gd name="T2" fmla="*/ 0 w 10"/>
                <a:gd name="T3" fmla="*/ 0 h 34"/>
                <a:gd name="T4" fmla="*/ 0 w 10"/>
                <a:gd name="T5" fmla="*/ 0 h 34"/>
                <a:gd name="T6" fmla="*/ 0 60000 65536"/>
                <a:gd name="T7" fmla="*/ 0 60000 65536"/>
                <a:gd name="T8" fmla="*/ 0 60000 65536"/>
                <a:gd name="T9" fmla="*/ 0 w 10"/>
                <a:gd name="T10" fmla="*/ 0 h 34"/>
                <a:gd name="T11" fmla="*/ 10 w 10"/>
                <a:gd name="T12" fmla="*/ 34 h 34"/>
              </a:gdLst>
              <a:ahLst/>
              <a:cxnLst>
                <a:cxn ang="T6">
                  <a:pos x="T0" y="T1"/>
                </a:cxn>
                <a:cxn ang="T7">
                  <a:pos x="T2" y="T3"/>
                </a:cxn>
                <a:cxn ang="T8">
                  <a:pos x="T4" y="T5"/>
                </a:cxn>
              </a:cxnLst>
              <a:rect l="T9" t="T10" r="T11" b="T12"/>
              <a:pathLst>
                <a:path w="10" h="34">
                  <a:moveTo>
                    <a:pt x="10" y="34"/>
                  </a:move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39" name="Freeform 2061"/>
            <p:cNvSpPr>
              <a:spLocks/>
            </p:cNvSpPr>
            <p:nvPr/>
          </p:nvSpPr>
          <p:spPr bwMode="auto">
            <a:xfrm>
              <a:off x="4837" y="2344"/>
              <a:ext cx="19" cy="45"/>
            </a:xfrm>
            <a:custGeom>
              <a:avLst/>
              <a:gdLst>
                <a:gd name="T0" fmla="*/ 38 w 15"/>
                <a:gd name="T1" fmla="*/ 96 h 35"/>
                <a:gd name="T2" fmla="*/ 18 w 15"/>
                <a:gd name="T3" fmla="*/ 40 h 35"/>
                <a:gd name="T4" fmla="*/ 0 w 15"/>
                <a:gd name="T5" fmla="*/ 0 h 35"/>
                <a:gd name="T6" fmla="*/ 0 60000 65536"/>
                <a:gd name="T7" fmla="*/ 0 60000 65536"/>
                <a:gd name="T8" fmla="*/ 0 60000 65536"/>
                <a:gd name="T9" fmla="*/ 0 w 15"/>
                <a:gd name="T10" fmla="*/ 0 h 35"/>
                <a:gd name="T11" fmla="*/ 15 w 15"/>
                <a:gd name="T12" fmla="*/ 35 h 35"/>
              </a:gdLst>
              <a:ahLst/>
              <a:cxnLst>
                <a:cxn ang="T6">
                  <a:pos x="T0" y="T1"/>
                </a:cxn>
                <a:cxn ang="T7">
                  <a:pos x="T2" y="T3"/>
                </a:cxn>
                <a:cxn ang="T8">
                  <a:pos x="T4" y="T5"/>
                </a:cxn>
              </a:cxnLst>
              <a:rect l="T9" t="T10" r="T11" b="T12"/>
              <a:pathLst>
                <a:path w="15" h="35">
                  <a:moveTo>
                    <a:pt x="15" y="35"/>
                  </a:moveTo>
                  <a:lnTo>
                    <a:pt x="7" y="15"/>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40" name="Freeform 2062"/>
            <p:cNvSpPr>
              <a:spLocks/>
            </p:cNvSpPr>
            <p:nvPr/>
          </p:nvSpPr>
          <p:spPr bwMode="auto">
            <a:xfrm>
              <a:off x="4807" y="2277"/>
              <a:ext cx="23" cy="45"/>
            </a:xfrm>
            <a:custGeom>
              <a:avLst/>
              <a:gdLst>
                <a:gd name="T0" fmla="*/ 47 w 18"/>
                <a:gd name="T1" fmla="*/ 96 h 35"/>
                <a:gd name="T2" fmla="*/ 40 w 18"/>
                <a:gd name="T3" fmla="*/ 82 h 35"/>
                <a:gd name="T4" fmla="*/ 0 w 18"/>
                <a:gd name="T5" fmla="*/ 0 h 35"/>
                <a:gd name="T6" fmla="*/ 0 60000 65536"/>
                <a:gd name="T7" fmla="*/ 0 60000 65536"/>
                <a:gd name="T8" fmla="*/ 0 60000 65536"/>
                <a:gd name="T9" fmla="*/ 0 w 18"/>
                <a:gd name="T10" fmla="*/ 0 h 35"/>
                <a:gd name="T11" fmla="*/ 18 w 18"/>
                <a:gd name="T12" fmla="*/ 35 h 35"/>
              </a:gdLst>
              <a:ahLst/>
              <a:cxnLst>
                <a:cxn ang="T6">
                  <a:pos x="T0" y="T1"/>
                </a:cxn>
                <a:cxn ang="T7">
                  <a:pos x="T2" y="T3"/>
                </a:cxn>
                <a:cxn ang="T8">
                  <a:pos x="T4" y="T5"/>
                </a:cxn>
              </a:cxnLst>
              <a:rect l="T9" t="T10" r="T11" b="T12"/>
              <a:pathLst>
                <a:path w="18" h="35">
                  <a:moveTo>
                    <a:pt x="18" y="35"/>
                  </a:moveTo>
                  <a:lnTo>
                    <a:pt x="15" y="30"/>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41" name="Freeform 2063"/>
            <p:cNvSpPr>
              <a:spLocks/>
            </p:cNvSpPr>
            <p:nvPr/>
          </p:nvSpPr>
          <p:spPr bwMode="auto">
            <a:xfrm>
              <a:off x="4772" y="2217"/>
              <a:ext cx="22" cy="41"/>
            </a:xfrm>
            <a:custGeom>
              <a:avLst/>
              <a:gdLst>
                <a:gd name="T0" fmla="*/ 47 w 17"/>
                <a:gd name="T1" fmla="*/ 87 h 32"/>
                <a:gd name="T2" fmla="*/ 6 w 17"/>
                <a:gd name="T3" fmla="*/ 13 h 32"/>
                <a:gd name="T4" fmla="*/ 0 w 17"/>
                <a:gd name="T5" fmla="*/ 0 h 32"/>
                <a:gd name="T6" fmla="*/ 0 60000 65536"/>
                <a:gd name="T7" fmla="*/ 0 60000 65536"/>
                <a:gd name="T8" fmla="*/ 0 60000 65536"/>
                <a:gd name="T9" fmla="*/ 0 w 17"/>
                <a:gd name="T10" fmla="*/ 0 h 32"/>
                <a:gd name="T11" fmla="*/ 17 w 17"/>
                <a:gd name="T12" fmla="*/ 32 h 32"/>
              </a:gdLst>
              <a:ahLst/>
              <a:cxnLst>
                <a:cxn ang="T6">
                  <a:pos x="T0" y="T1"/>
                </a:cxn>
                <a:cxn ang="T7">
                  <a:pos x="T2" y="T3"/>
                </a:cxn>
                <a:cxn ang="T8">
                  <a:pos x="T4" y="T5"/>
                </a:cxn>
              </a:cxnLst>
              <a:rect l="T9" t="T10" r="T11" b="T12"/>
              <a:pathLst>
                <a:path w="17" h="32">
                  <a:moveTo>
                    <a:pt x="17" y="32"/>
                  </a:moveTo>
                  <a:lnTo>
                    <a:pt x="2" y="5"/>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42" name="Freeform 2064"/>
            <p:cNvSpPr>
              <a:spLocks/>
            </p:cNvSpPr>
            <p:nvPr/>
          </p:nvSpPr>
          <p:spPr bwMode="auto">
            <a:xfrm>
              <a:off x="4731" y="2157"/>
              <a:ext cx="26" cy="38"/>
            </a:xfrm>
            <a:custGeom>
              <a:avLst/>
              <a:gdLst>
                <a:gd name="T0" fmla="*/ 57 w 20"/>
                <a:gd name="T1" fmla="*/ 77 h 30"/>
                <a:gd name="T2" fmla="*/ 35 w 20"/>
                <a:gd name="T3" fmla="*/ 44 h 30"/>
                <a:gd name="T4" fmla="*/ 0 w 20"/>
                <a:gd name="T5" fmla="*/ 0 h 30"/>
                <a:gd name="T6" fmla="*/ 0 60000 65536"/>
                <a:gd name="T7" fmla="*/ 0 60000 65536"/>
                <a:gd name="T8" fmla="*/ 0 60000 65536"/>
                <a:gd name="T9" fmla="*/ 0 w 20"/>
                <a:gd name="T10" fmla="*/ 0 h 30"/>
                <a:gd name="T11" fmla="*/ 20 w 20"/>
                <a:gd name="T12" fmla="*/ 30 h 30"/>
              </a:gdLst>
              <a:ahLst/>
              <a:cxnLst>
                <a:cxn ang="T6">
                  <a:pos x="T0" y="T1"/>
                </a:cxn>
                <a:cxn ang="T7">
                  <a:pos x="T2" y="T3"/>
                </a:cxn>
                <a:cxn ang="T8">
                  <a:pos x="T4" y="T5"/>
                </a:cxn>
              </a:cxnLst>
              <a:rect l="T9" t="T10" r="T11" b="T12"/>
              <a:pathLst>
                <a:path w="20" h="30">
                  <a:moveTo>
                    <a:pt x="20" y="30"/>
                  </a:moveTo>
                  <a:lnTo>
                    <a:pt x="12" y="17"/>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43" name="Freeform 2065"/>
            <p:cNvSpPr>
              <a:spLocks/>
            </p:cNvSpPr>
            <p:nvPr/>
          </p:nvSpPr>
          <p:spPr bwMode="auto">
            <a:xfrm>
              <a:off x="4682" y="2101"/>
              <a:ext cx="32" cy="36"/>
            </a:xfrm>
            <a:custGeom>
              <a:avLst/>
              <a:gdLst>
                <a:gd name="T0" fmla="*/ 67 w 25"/>
                <a:gd name="T1" fmla="*/ 76 h 28"/>
                <a:gd name="T2" fmla="*/ 67 w 25"/>
                <a:gd name="T3" fmla="*/ 76 h 28"/>
                <a:gd name="T4" fmla="*/ 0 w 25"/>
                <a:gd name="T5" fmla="*/ 0 h 28"/>
                <a:gd name="T6" fmla="*/ 0 60000 65536"/>
                <a:gd name="T7" fmla="*/ 0 60000 65536"/>
                <a:gd name="T8" fmla="*/ 0 60000 65536"/>
                <a:gd name="T9" fmla="*/ 0 w 25"/>
                <a:gd name="T10" fmla="*/ 0 h 28"/>
                <a:gd name="T11" fmla="*/ 25 w 25"/>
                <a:gd name="T12" fmla="*/ 28 h 28"/>
              </a:gdLst>
              <a:ahLst/>
              <a:cxnLst>
                <a:cxn ang="T6">
                  <a:pos x="T0" y="T1"/>
                </a:cxn>
                <a:cxn ang="T7">
                  <a:pos x="T2" y="T3"/>
                </a:cxn>
                <a:cxn ang="T8">
                  <a:pos x="T4" y="T5"/>
                </a:cxn>
              </a:cxnLst>
              <a:rect l="T9" t="T10" r="T11" b="T12"/>
              <a:pathLst>
                <a:path w="25" h="28">
                  <a:moveTo>
                    <a:pt x="25" y="28"/>
                  </a:moveTo>
                  <a:lnTo>
                    <a:pt x="25" y="28"/>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44" name="Freeform 2066"/>
            <p:cNvSpPr>
              <a:spLocks/>
            </p:cNvSpPr>
            <p:nvPr/>
          </p:nvSpPr>
          <p:spPr bwMode="auto">
            <a:xfrm>
              <a:off x="4632" y="2051"/>
              <a:ext cx="35" cy="32"/>
            </a:xfrm>
            <a:custGeom>
              <a:avLst/>
              <a:gdLst>
                <a:gd name="T0" fmla="*/ 75 w 27"/>
                <a:gd name="T1" fmla="*/ 67 h 25"/>
                <a:gd name="T2" fmla="*/ 29 w 27"/>
                <a:gd name="T3" fmla="*/ 19 h 25"/>
                <a:gd name="T4" fmla="*/ 0 w 27"/>
                <a:gd name="T5" fmla="*/ 0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27" y="25"/>
                  </a:moveTo>
                  <a:lnTo>
                    <a:pt x="10" y="7"/>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45" name="Freeform 2067"/>
            <p:cNvSpPr>
              <a:spLocks/>
            </p:cNvSpPr>
            <p:nvPr/>
          </p:nvSpPr>
          <p:spPr bwMode="auto">
            <a:xfrm>
              <a:off x="4577" y="2003"/>
              <a:ext cx="38" cy="32"/>
            </a:xfrm>
            <a:custGeom>
              <a:avLst/>
              <a:gdLst>
                <a:gd name="T0" fmla="*/ 77 w 30"/>
                <a:gd name="T1" fmla="*/ 67 h 25"/>
                <a:gd name="T2" fmla="*/ 52 w 30"/>
                <a:gd name="T3" fmla="*/ 47 h 25"/>
                <a:gd name="T4" fmla="*/ 0 w 30"/>
                <a:gd name="T5" fmla="*/ 0 h 25"/>
                <a:gd name="T6" fmla="*/ 0 60000 65536"/>
                <a:gd name="T7" fmla="*/ 0 60000 65536"/>
                <a:gd name="T8" fmla="*/ 0 60000 65536"/>
                <a:gd name="T9" fmla="*/ 0 w 30"/>
                <a:gd name="T10" fmla="*/ 0 h 25"/>
                <a:gd name="T11" fmla="*/ 30 w 30"/>
                <a:gd name="T12" fmla="*/ 25 h 25"/>
              </a:gdLst>
              <a:ahLst/>
              <a:cxnLst>
                <a:cxn ang="T6">
                  <a:pos x="T0" y="T1"/>
                </a:cxn>
                <a:cxn ang="T7">
                  <a:pos x="T2" y="T3"/>
                </a:cxn>
                <a:cxn ang="T8">
                  <a:pos x="T4" y="T5"/>
                </a:cxn>
              </a:cxnLst>
              <a:rect l="T9" t="T10" r="T11" b="T12"/>
              <a:pathLst>
                <a:path w="30" h="25">
                  <a:moveTo>
                    <a:pt x="30" y="25"/>
                  </a:moveTo>
                  <a:lnTo>
                    <a:pt x="20" y="18"/>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46" name="Freeform 2068"/>
            <p:cNvSpPr>
              <a:spLocks/>
            </p:cNvSpPr>
            <p:nvPr/>
          </p:nvSpPr>
          <p:spPr bwMode="auto">
            <a:xfrm>
              <a:off x="4516" y="1961"/>
              <a:ext cx="42" cy="29"/>
            </a:xfrm>
            <a:custGeom>
              <a:avLst/>
              <a:gdLst>
                <a:gd name="T0" fmla="*/ 95 w 32"/>
                <a:gd name="T1" fmla="*/ 66 h 22"/>
                <a:gd name="T2" fmla="*/ 9 w 32"/>
                <a:gd name="T3" fmla="*/ 0 h 22"/>
                <a:gd name="T4" fmla="*/ 0 w 32"/>
                <a:gd name="T5" fmla="*/ 0 h 22"/>
                <a:gd name="T6" fmla="*/ 0 60000 65536"/>
                <a:gd name="T7" fmla="*/ 0 60000 65536"/>
                <a:gd name="T8" fmla="*/ 0 60000 65536"/>
                <a:gd name="T9" fmla="*/ 0 w 32"/>
                <a:gd name="T10" fmla="*/ 0 h 22"/>
                <a:gd name="T11" fmla="*/ 32 w 32"/>
                <a:gd name="T12" fmla="*/ 22 h 22"/>
              </a:gdLst>
              <a:ahLst/>
              <a:cxnLst>
                <a:cxn ang="T6">
                  <a:pos x="T0" y="T1"/>
                </a:cxn>
                <a:cxn ang="T7">
                  <a:pos x="T2" y="T3"/>
                </a:cxn>
                <a:cxn ang="T8">
                  <a:pos x="T4" y="T5"/>
                </a:cxn>
              </a:cxnLst>
              <a:rect l="T9" t="T10" r="T11" b="T12"/>
              <a:pathLst>
                <a:path w="32" h="22">
                  <a:moveTo>
                    <a:pt x="32" y="22"/>
                  </a:moveTo>
                  <a:lnTo>
                    <a:pt x="3" y="0"/>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47" name="Freeform 2069"/>
            <p:cNvSpPr>
              <a:spLocks/>
            </p:cNvSpPr>
            <p:nvPr/>
          </p:nvSpPr>
          <p:spPr bwMode="auto">
            <a:xfrm>
              <a:off x="4456" y="1923"/>
              <a:ext cx="41" cy="26"/>
            </a:xfrm>
            <a:custGeom>
              <a:avLst/>
              <a:gdLst>
                <a:gd name="T0" fmla="*/ 87 w 32"/>
                <a:gd name="T1" fmla="*/ 57 h 20"/>
                <a:gd name="T2" fmla="*/ 40 w 32"/>
                <a:gd name="T3" fmla="*/ 22 h 20"/>
                <a:gd name="T4" fmla="*/ 0 w 32"/>
                <a:gd name="T5" fmla="*/ 0 h 20"/>
                <a:gd name="T6" fmla="*/ 0 60000 65536"/>
                <a:gd name="T7" fmla="*/ 0 60000 65536"/>
                <a:gd name="T8" fmla="*/ 0 60000 65536"/>
                <a:gd name="T9" fmla="*/ 0 w 32"/>
                <a:gd name="T10" fmla="*/ 0 h 20"/>
                <a:gd name="T11" fmla="*/ 32 w 32"/>
                <a:gd name="T12" fmla="*/ 20 h 20"/>
              </a:gdLst>
              <a:ahLst/>
              <a:cxnLst>
                <a:cxn ang="T6">
                  <a:pos x="T0" y="T1"/>
                </a:cxn>
                <a:cxn ang="T7">
                  <a:pos x="T2" y="T3"/>
                </a:cxn>
                <a:cxn ang="T8">
                  <a:pos x="T4" y="T5"/>
                </a:cxn>
              </a:cxnLst>
              <a:rect l="T9" t="T10" r="T11" b="T12"/>
              <a:pathLst>
                <a:path w="32" h="20">
                  <a:moveTo>
                    <a:pt x="32" y="20"/>
                  </a:moveTo>
                  <a:lnTo>
                    <a:pt x="15" y="8"/>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48" name="Freeform 2070"/>
            <p:cNvSpPr>
              <a:spLocks/>
            </p:cNvSpPr>
            <p:nvPr/>
          </p:nvSpPr>
          <p:spPr bwMode="auto">
            <a:xfrm>
              <a:off x="4389" y="1895"/>
              <a:ext cx="44" cy="19"/>
            </a:xfrm>
            <a:custGeom>
              <a:avLst/>
              <a:gdLst>
                <a:gd name="T0" fmla="*/ 96 w 34"/>
                <a:gd name="T1" fmla="*/ 38 h 15"/>
                <a:gd name="T2" fmla="*/ 82 w 34"/>
                <a:gd name="T3" fmla="*/ 30 h 15"/>
                <a:gd name="T4" fmla="*/ 39 w 34"/>
                <a:gd name="T5" fmla="*/ 13 h 15"/>
                <a:gd name="T6" fmla="*/ 0 w 34"/>
                <a:gd name="T7" fmla="*/ 0 h 15"/>
                <a:gd name="T8" fmla="*/ 0 60000 65536"/>
                <a:gd name="T9" fmla="*/ 0 60000 65536"/>
                <a:gd name="T10" fmla="*/ 0 60000 65536"/>
                <a:gd name="T11" fmla="*/ 0 60000 65536"/>
                <a:gd name="T12" fmla="*/ 0 w 34"/>
                <a:gd name="T13" fmla="*/ 0 h 15"/>
                <a:gd name="T14" fmla="*/ 34 w 34"/>
                <a:gd name="T15" fmla="*/ 15 h 15"/>
              </a:gdLst>
              <a:ahLst/>
              <a:cxnLst>
                <a:cxn ang="T8">
                  <a:pos x="T0" y="T1"/>
                </a:cxn>
                <a:cxn ang="T9">
                  <a:pos x="T2" y="T3"/>
                </a:cxn>
                <a:cxn ang="T10">
                  <a:pos x="T4" y="T5"/>
                </a:cxn>
                <a:cxn ang="T11">
                  <a:pos x="T6" y="T7"/>
                </a:cxn>
              </a:cxnLst>
              <a:rect l="T12" t="T13" r="T14" b="T15"/>
              <a:pathLst>
                <a:path w="34" h="15">
                  <a:moveTo>
                    <a:pt x="34" y="15"/>
                  </a:moveTo>
                  <a:lnTo>
                    <a:pt x="29" y="12"/>
                  </a:lnTo>
                  <a:lnTo>
                    <a:pt x="14" y="5"/>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49" name="Freeform 2071"/>
            <p:cNvSpPr>
              <a:spLocks/>
            </p:cNvSpPr>
            <p:nvPr/>
          </p:nvSpPr>
          <p:spPr bwMode="auto">
            <a:xfrm>
              <a:off x="4321" y="1869"/>
              <a:ext cx="45" cy="15"/>
            </a:xfrm>
            <a:custGeom>
              <a:avLst/>
              <a:gdLst>
                <a:gd name="T0" fmla="*/ 96 w 35"/>
                <a:gd name="T1" fmla="*/ 30 h 12"/>
                <a:gd name="T2" fmla="*/ 13 w 35"/>
                <a:gd name="T3" fmla="*/ 0 h 12"/>
                <a:gd name="T4" fmla="*/ 0 w 35"/>
                <a:gd name="T5" fmla="*/ 0 h 12"/>
                <a:gd name="T6" fmla="*/ 0 60000 65536"/>
                <a:gd name="T7" fmla="*/ 0 60000 65536"/>
                <a:gd name="T8" fmla="*/ 0 60000 65536"/>
                <a:gd name="T9" fmla="*/ 0 w 35"/>
                <a:gd name="T10" fmla="*/ 0 h 12"/>
                <a:gd name="T11" fmla="*/ 35 w 35"/>
                <a:gd name="T12" fmla="*/ 12 h 12"/>
              </a:gdLst>
              <a:ahLst/>
              <a:cxnLst>
                <a:cxn ang="T6">
                  <a:pos x="T0" y="T1"/>
                </a:cxn>
                <a:cxn ang="T7">
                  <a:pos x="T2" y="T3"/>
                </a:cxn>
                <a:cxn ang="T8">
                  <a:pos x="T4" y="T5"/>
                </a:cxn>
              </a:cxnLst>
              <a:rect l="T9" t="T10" r="T11" b="T12"/>
              <a:pathLst>
                <a:path w="35" h="12">
                  <a:moveTo>
                    <a:pt x="35" y="12"/>
                  </a:moveTo>
                  <a:lnTo>
                    <a:pt x="5" y="0"/>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50" name="Freeform 2072"/>
            <p:cNvSpPr>
              <a:spLocks/>
            </p:cNvSpPr>
            <p:nvPr/>
          </p:nvSpPr>
          <p:spPr bwMode="auto">
            <a:xfrm>
              <a:off x="4252" y="1850"/>
              <a:ext cx="47" cy="9"/>
            </a:xfrm>
            <a:custGeom>
              <a:avLst/>
              <a:gdLst>
                <a:gd name="T0" fmla="*/ 97 w 37"/>
                <a:gd name="T1" fmla="*/ 19 h 7"/>
                <a:gd name="T2" fmla="*/ 58 w 37"/>
                <a:gd name="T3" fmla="*/ 13 h 7"/>
                <a:gd name="T4" fmla="*/ 0 w 37"/>
                <a:gd name="T5" fmla="*/ 0 h 7"/>
                <a:gd name="T6" fmla="*/ 0 60000 65536"/>
                <a:gd name="T7" fmla="*/ 0 60000 65536"/>
                <a:gd name="T8" fmla="*/ 0 60000 65536"/>
                <a:gd name="T9" fmla="*/ 0 w 37"/>
                <a:gd name="T10" fmla="*/ 0 h 7"/>
                <a:gd name="T11" fmla="*/ 37 w 37"/>
                <a:gd name="T12" fmla="*/ 7 h 7"/>
              </a:gdLst>
              <a:ahLst/>
              <a:cxnLst>
                <a:cxn ang="T6">
                  <a:pos x="T0" y="T1"/>
                </a:cxn>
                <a:cxn ang="T7">
                  <a:pos x="T2" y="T3"/>
                </a:cxn>
                <a:cxn ang="T8">
                  <a:pos x="T4" y="T5"/>
                </a:cxn>
              </a:cxnLst>
              <a:rect l="T9" t="T10" r="T11" b="T12"/>
              <a:pathLst>
                <a:path w="37" h="7">
                  <a:moveTo>
                    <a:pt x="37" y="7"/>
                  </a:moveTo>
                  <a:lnTo>
                    <a:pt x="22" y="5"/>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51" name="Freeform 2073"/>
            <p:cNvSpPr>
              <a:spLocks/>
            </p:cNvSpPr>
            <p:nvPr/>
          </p:nvSpPr>
          <p:spPr bwMode="auto">
            <a:xfrm>
              <a:off x="4181" y="1834"/>
              <a:ext cx="48" cy="9"/>
            </a:xfrm>
            <a:custGeom>
              <a:avLst/>
              <a:gdLst>
                <a:gd name="T0" fmla="*/ 104 w 37"/>
                <a:gd name="T1" fmla="*/ 19 h 7"/>
                <a:gd name="T2" fmla="*/ 104 w 37"/>
                <a:gd name="T3" fmla="*/ 19 h 7"/>
                <a:gd name="T4" fmla="*/ 0 w 37"/>
                <a:gd name="T5" fmla="*/ 0 h 7"/>
                <a:gd name="T6" fmla="*/ 0 60000 65536"/>
                <a:gd name="T7" fmla="*/ 0 60000 65536"/>
                <a:gd name="T8" fmla="*/ 0 60000 65536"/>
                <a:gd name="T9" fmla="*/ 0 w 37"/>
                <a:gd name="T10" fmla="*/ 0 h 7"/>
                <a:gd name="T11" fmla="*/ 37 w 37"/>
                <a:gd name="T12" fmla="*/ 7 h 7"/>
              </a:gdLst>
              <a:ahLst/>
              <a:cxnLst>
                <a:cxn ang="T6">
                  <a:pos x="T0" y="T1"/>
                </a:cxn>
                <a:cxn ang="T7">
                  <a:pos x="T2" y="T3"/>
                </a:cxn>
                <a:cxn ang="T8">
                  <a:pos x="T4" y="T5"/>
                </a:cxn>
              </a:cxnLst>
              <a:rect l="T9" t="T10" r="T11" b="T12"/>
              <a:pathLst>
                <a:path w="37" h="7">
                  <a:moveTo>
                    <a:pt x="37" y="7"/>
                  </a:moveTo>
                  <a:lnTo>
                    <a:pt x="37" y="7"/>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52" name="Freeform 2074"/>
            <p:cNvSpPr>
              <a:spLocks/>
            </p:cNvSpPr>
            <p:nvPr/>
          </p:nvSpPr>
          <p:spPr bwMode="auto">
            <a:xfrm>
              <a:off x="4110" y="1828"/>
              <a:ext cx="48" cy="2"/>
            </a:xfrm>
            <a:custGeom>
              <a:avLst/>
              <a:gdLst>
                <a:gd name="T0" fmla="*/ 104 w 37"/>
                <a:gd name="T1" fmla="*/ 2 h 2"/>
                <a:gd name="T2" fmla="*/ 29 w 37"/>
                <a:gd name="T3" fmla="*/ 0 h 2"/>
                <a:gd name="T4" fmla="*/ 0 w 37"/>
                <a:gd name="T5" fmla="*/ 0 h 2"/>
                <a:gd name="T6" fmla="*/ 0 60000 65536"/>
                <a:gd name="T7" fmla="*/ 0 60000 65536"/>
                <a:gd name="T8" fmla="*/ 0 60000 65536"/>
                <a:gd name="T9" fmla="*/ 0 w 37"/>
                <a:gd name="T10" fmla="*/ 0 h 2"/>
                <a:gd name="T11" fmla="*/ 37 w 37"/>
                <a:gd name="T12" fmla="*/ 2 h 2"/>
              </a:gdLst>
              <a:ahLst/>
              <a:cxnLst>
                <a:cxn ang="T6">
                  <a:pos x="T0" y="T1"/>
                </a:cxn>
                <a:cxn ang="T7">
                  <a:pos x="T2" y="T3"/>
                </a:cxn>
                <a:cxn ang="T8">
                  <a:pos x="T4" y="T5"/>
                </a:cxn>
              </a:cxnLst>
              <a:rect l="T9" t="T10" r="T11" b="T12"/>
              <a:pathLst>
                <a:path w="37" h="2">
                  <a:moveTo>
                    <a:pt x="37" y="2"/>
                  </a:moveTo>
                  <a:lnTo>
                    <a:pt x="10" y="0"/>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53" name="Freeform 2075"/>
            <p:cNvSpPr>
              <a:spLocks/>
            </p:cNvSpPr>
            <p:nvPr/>
          </p:nvSpPr>
          <p:spPr bwMode="auto">
            <a:xfrm>
              <a:off x="4037" y="1824"/>
              <a:ext cx="48" cy="1"/>
            </a:xfrm>
            <a:custGeom>
              <a:avLst/>
              <a:gdLst>
                <a:gd name="T0" fmla="*/ 104 w 37"/>
                <a:gd name="T1" fmla="*/ 0 h 1"/>
                <a:gd name="T2" fmla="*/ 75 w 37"/>
                <a:gd name="T3" fmla="*/ 0 h 1"/>
                <a:gd name="T4" fmla="*/ 0 w 37"/>
                <a:gd name="T5" fmla="*/ 0 h 1"/>
                <a:gd name="T6" fmla="*/ 0 60000 65536"/>
                <a:gd name="T7" fmla="*/ 0 60000 65536"/>
                <a:gd name="T8" fmla="*/ 0 60000 65536"/>
                <a:gd name="T9" fmla="*/ 0 w 37"/>
                <a:gd name="T10" fmla="*/ 0 h 1"/>
                <a:gd name="T11" fmla="*/ 37 w 37"/>
                <a:gd name="T12" fmla="*/ 1 h 1"/>
              </a:gdLst>
              <a:ahLst/>
              <a:cxnLst>
                <a:cxn ang="T6">
                  <a:pos x="T0" y="T1"/>
                </a:cxn>
                <a:cxn ang="T7">
                  <a:pos x="T2" y="T3"/>
                </a:cxn>
                <a:cxn ang="T8">
                  <a:pos x="T4" y="T5"/>
                </a:cxn>
              </a:cxnLst>
              <a:rect l="T9" t="T10" r="T11" b="T12"/>
              <a:pathLst>
                <a:path w="37" h="1">
                  <a:moveTo>
                    <a:pt x="37" y="0"/>
                  </a:moveTo>
                  <a:lnTo>
                    <a:pt x="27" y="0"/>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54" name="Freeform 2076"/>
            <p:cNvSpPr>
              <a:spLocks/>
            </p:cNvSpPr>
            <p:nvPr/>
          </p:nvSpPr>
          <p:spPr bwMode="auto">
            <a:xfrm>
              <a:off x="3964" y="1828"/>
              <a:ext cx="47" cy="2"/>
            </a:xfrm>
            <a:custGeom>
              <a:avLst/>
              <a:gdLst>
                <a:gd name="T0" fmla="*/ 97 w 37"/>
                <a:gd name="T1" fmla="*/ 0 h 2"/>
                <a:gd name="T2" fmla="*/ 6 w 37"/>
                <a:gd name="T3" fmla="*/ 2 h 2"/>
                <a:gd name="T4" fmla="*/ 0 w 37"/>
                <a:gd name="T5" fmla="*/ 2 h 2"/>
                <a:gd name="T6" fmla="*/ 0 60000 65536"/>
                <a:gd name="T7" fmla="*/ 0 60000 65536"/>
                <a:gd name="T8" fmla="*/ 0 60000 65536"/>
                <a:gd name="T9" fmla="*/ 0 w 37"/>
                <a:gd name="T10" fmla="*/ 0 h 2"/>
                <a:gd name="T11" fmla="*/ 37 w 37"/>
                <a:gd name="T12" fmla="*/ 2 h 2"/>
              </a:gdLst>
              <a:ahLst/>
              <a:cxnLst>
                <a:cxn ang="T6">
                  <a:pos x="T0" y="T1"/>
                </a:cxn>
                <a:cxn ang="T7">
                  <a:pos x="T2" y="T3"/>
                </a:cxn>
                <a:cxn ang="T8">
                  <a:pos x="T4" y="T5"/>
                </a:cxn>
              </a:cxnLst>
              <a:rect l="T9" t="T10" r="T11" b="T12"/>
              <a:pathLst>
                <a:path w="37" h="2">
                  <a:moveTo>
                    <a:pt x="37" y="0"/>
                  </a:moveTo>
                  <a:lnTo>
                    <a:pt x="2" y="2"/>
                  </a:lnTo>
                  <a:lnTo>
                    <a:pt x="0" y="2"/>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55" name="Freeform 2077"/>
            <p:cNvSpPr>
              <a:spLocks/>
            </p:cNvSpPr>
            <p:nvPr/>
          </p:nvSpPr>
          <p:spPr bwMode="auto">
            <a:xfrm>
              <a:off x="3893" y="1834"/>
              <a:ext cx="48" cy="7"/>
            </a:xfrm>
            <a:custGeom>
              <a:avLst/>
              <a:gdLst>
                <a:gd name="T0" fmla="*/ 104 w 37"/>
                <a:gd name="T1" fmla="*/ 0 h 5"/>
                <a:gd name="T2" fmla="*/ 42 w 37"/>
                <a:gd name="T3" fmla="*/ 8 h 5"/>
                <a:gd name="T4" fmla="*/ 0 w 37"/>
                <a:gd name="T5" fmla="*/ 20 h 5"/>
                <a:gd name="T6" fmla="*/ 0 60000 65536"/>
                <a:gd name="T7" fmla="*/ 0 60000 65536"/>
                <a:gd name="T8" fmla="*/ 0 60000 65536"/>
                <a:gd name="T9" fmla="*/ 0 w 37"/>
                <a:gd name="T10" fmla="*/ 0 h 5"/>
                <a:gd name="T11" fmla="*/ 37 w 37"/>
                <a:gd name="T12" fmla="*/ 5 h 5"/>
              </a:gdLst>
              <a:ahLst/>
              <a:cxnLst>
                <a:cxn ang="T6">
                  <a:pos x="T0" y="T1"/>
                </a:cxn>
                <a:cxn ang="T7">
                  <a:pos x="T2" y="T3"/>
                </a:cxn>
                <a:cxn ang="T8">
                  <a:pos x="T4" y="T5"/>
                </a:cxn>
              </a:cxnLst>
              <a:rect l="T9" t="T10" r="T11" b="T12"/>
              <a:pathLst>
                <a:path w="37" h="5">
                  <a:moveTo>
                    <a:pt x="37" y="0"/>
                  </a:moveTo>
                  <a:lnTo>
                    <a:pt x="15" y="2"/>
                  </a:lnTo>
                  <a:lnTo>
                    <a:pt x="0" y="5"/>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56" name="Freeform 2078"/>
            <p:cNvSpPr>
              <a:spLocks/>
            </p:cNvSpPr>
            <p:nvPr/>
          </p:nvSpPr>
          <p:spPr bwMode="auto">
            <a:xfrm>
              <a:off x="3822" y="1846"/>
              <a:ext cx="49" cy="13"/>
            </a:xfrm>
            <a:custGeom>
              <a:avLst/>
              <a:gdLst>
                <a:gd name="T0" fmla="*/ 104 w 38"/>
                <a:gd name="T1" fmla="*/ 0 h 10"/>
                <a:gd name="T2" fmla="*/ 83 w 38"/>
                <a:gd name="T3" fmla="*/ 9 h 10"/>
                <a:gd name="T4" fmla="*/ 0 w 38"/>
                <a:gd name="T5" fmla="*/ 29 h 10"/>
                <a:gd name="T6" fmla="*/ 0 60000 65536"/>
                <a:gd name="T7" fmla="*/ 0 60000 65536"/>
                <a:gd name="T8" fmla="*/ 0 60000 65536"/>
                <a:gd name="T9" fmla="*/ 0 w 38"/>
                <a:gd name="T10" fmla="*/ 0 h 10"/>
                <a:gd name="T11" fmla="*/ 38 w 38"/>
                <a:gd name="T12" fmla="*/ 10 h 10"/>
              </a:gdLst>
              <a:ahLst/>
              <a:cxnLst>
                <a:cxn ang="T6">
                  <a:pos x="T0" y="T1"/>
                </a:cxn>
                <a:cxn ang="T7">
                  <a:pos x="T2" y="T3"/>
                </a:cxn>
                <a:cxn ang="T8">
                  <a:pos x="T4" y="T5"/>
                </a:cxn>
              </a:cxnLst>
              <a:rect l="T9" t="T10" r="T11" b="T12"/>
              <a:pathLst>
                <a:path w="38" h="10">
                  <a:moveTo>
                    <a:pt x="38" y="0"/>
                  </a:moveTo>
                  <a:lnTo>
                    <a:pt x="30" y="3"/>
                  </a:lnTo>
                  <a:lnTo>
                    <a:pt x="0" y="1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57" name="Freeform 2079"/>
            <p:cNvSpPr>
              <a:spLocks/>
            </p:cNvSpPr>
            <p:nvPr/>
          </p:nvSpPr>
          <p:spPr bwMode="auto">
            <a:xfrm>
              <a:off x="3756" y="1865"/>
              <a:ext cx="45" cy="17"/>
            </a:xfrm>
            <a:custGeom>
              <a:avLst/>
              <a:gdLst>
                <a:gd name="T0" fmla="*/ 96 w 35"/>
                <a:gd name="T1" fmla="*/ 0 h 13"/>
                <a:gd name="T2" fmla="*/ 8 w 35"/>
                <a:gd name="T3" fmla="*/ 29 h 13"/>
                <a:gd name="T4" fmla="*/ 0 w 35"/>
                <a:gd name="T5" fmla="*/ 38 h 13"/>
                <a:gd name="T6" fmla="*/ 0 60000 65536"/>
                <a:gd name="T7" fmla="*/ 0 60000 65536"/>
                <a:gd name="T8" fmla="*/ 0 60000 65536"/>
                <a:gd name="T9" fmla="*/ 0 w 35"/>
                <a:gd name="T10" fmla="*/ 0 h 13"/>
                <a:gd name="T11" fmla="*/ 35 w 35"/>
                <a:gd name="T12" fmla="*/ 13 h 13"/>
              </a:gdLst>
              <a:ahLst/>
              <a:cxnLst>
                <a:cxn ang="T6">
                  <a:pos x="T0" y="T1"/>
                </a:cxn>
                <a:cxn ang="T7">
                  <a:pos x="T2" y="T3"/>
                </a:cxn>
                <a:cxn ang="T8">
                  <a:pos x="T4" y="T5"/>
                </a:cxn>
              </a:cxnLst>
              <a:rect l="T9" t="T10" r="T11" b="T12"/>
              <a:pathLst>
                <a:path w="35" h="13">
                  <a:moveTo>
                    <a:pt x="35" y="0"/>
                  </a:moveTo>
                  <a:lnTo>
                    <a:pt x="3" y="10"/>
                  </a:lnTo>
                  <a:lnTo>
                    <a:pt x="0" y="13"/>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58" name="Freeform 2080"/>
            <p:cNvSpPr>
              <a:spLocks/>
            </p:cNvSpPr>
            <p:nvPr/>
          </p:nvSpPr>
          <p:spPr bwMode="auto">
            <a:xfrm>
              <a:off x="3689" y="1891"/>
              <a:ext cx="45" cy="19"/>
            </a:xfrm>
            <a:custGeom>
              <a:avLst/>
              <a:gdLst>
                <a:gd name="T0" fmla="*/ 96 w 35"/>
                <a:gd name="T1" fmla="*/ 0 h 15"/>
                <a:gd name="T2" fmla="*/ 46 w 35"/>
                <a:gd name="T3" fmla="*/ 20 h 15"/>
                <a:gd name="T4" fmla="*/ 0 w 35"/>
                <a:gd name="T5" fmla="*/ 38 h 15"/>
                <a:gd name="T6" fmla="*/ 0 60000 65536"/>
                <a:gd name="T7" fmla="*/ 0 60000 65536"/>
                <a:gd name="T8" fmla="*/ 0 60000 65536"/>
                <a:gd name="T9" fmla="*/ 0 w 35"/>
                <a:gd name="T10" fmla="*/ 0 h 15"/>
                <a:gd name="T11" fmla="*/ 35 w 35"/>
                <a:gd name="T12" fmla="*/ 15 h 15"/>
              </a:gdLst>
              <a:ahLst/>
              <a:cxnLst>
                <a:cxn ang="T6">
                  <a:pos x="T0" y="T1"/>
                </a:cxn>
                <a:cxn ang="T7">
                  <a:pos x="T2" y="T3"/>
                </a:cxn>
                <a:cxn ang="T8">
                  <a:pos x="T4" y="T5"/>
                </a:cxn>
              </a:cxnLst>
              <a:rect l="T9" t="T10" r="T11" b="T12"/>
              <a:pathLst>
                <a:path w="35" h="15">
                  <a:moveTo>
                    <a:pt x="35" y="0"/>
                  </a:moveTo>
                  <a:lnTo>
                    <a:pt x="17" y="8"/>
                  </a:lnTo>
                  <a:lnTo>
                    <a:pt x="0" y="15"/>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59" name="Freeform 2081"/>
            <p:cNvSpPr>
              <a:spLocks/>
            </p:cNvSpPr>
            <p:nvPr/>
          </p:nvSpPr>
          <p:spPr bwMode="auto">
            <a:xfrm>
              <a:off x="3624" y="1920"/>
              <a:ext cx="42" cy="22"/>
            </a:xfrm>
            <a:custGeom>
              <a:avLst/>
              <a:gdLst>
                <a:gd name="T0" fmla="*/ 95 w 32"/>
                <a:gd name="T1" fmla="*/ 0 h 17"/>
                <a:gd name="T2" fmla="*/ 88 w 32"/>
                <a:gd name="T3" fmla="*/ 6 h 17"/>
                <a:gd name="T4" fmla="*/ 0 w 32"/>
                <a:gd name="T5" fmla="*/ 47 h 17"/>
                <a:gd name="T6" fmla="*/ 0 60000 65536"/>
                <a:gd name="T7" fmla="*/ 0 60000 65536"/>
                <a:gd name="T8" fmla="*/ 0 60000 65536"/>
                <a:gd name="T9" fmla="*/ 0 w 32"/>
                <a:gd name="T10" fmla="*/ 0 h 17"/>
                <a:gd name="T11" fmla="*/ 32 w 32"/>
                <a:gd name="T12" fmla="*/ 17 h 17"/>
              </a:gdLst>
              <a:ahLst/>
              <a:cxnLst>
                <a:cxn ang="T6">
                  <a:pos x="T0" y="T1"/>
                </a:cxn>
                <a:cxn ang="T7">
                  <a:pos x="T2" y="T3"/>
                </a:cxn>
                <a:cxn ang="T8">
                  <a:pos x="T4" y="T5"/>
                </a:cxn>
              </a:cxnLst>
              <a:rect l="T9" t="T10" r="T11" b="T12"/>
              <a:pathLst>
                <a:path w="32" h="17">
                  <a:moveTo>
                    <a:pt x="32" y="0"/>
                  </a:moveTo>
                  <a:lnTo>
                    <a:pt x="30" y="2"/>
                  </a:lnTo>
                  <a:lnTo>
                    <a:pt x="0" y="17"/>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60" name="Freeform 2082"/>
            <p:cNvSpPr>
              <a:spLocks/>
            </p:cNvSpPr>
            <p:nvPr/>
          </p:nvSpPr>
          <p:spPr bwMode="auto">
            <a:xfrm>
              <a:off x="3564" y="1955"/>
              <a:ext cx="39" cy="28"/>
            </a:xfrm>
            <a:custGeom>
              <a:avLst/>
              <a:gdLst>
                <a:gd name="T0" fmla="*/ 86 w 30"/>
                <a:gd name="T1" fmla="*/ 0 h 22"/>
                <a:gd name="T2" fmla="*/ 21 w 30"/>
                <a:gd name="T3" fmla="*/ 46 h 22"/>
                <a:gd name="T4" fmla="*/ 0 w 30"/>
                <a:gd name="T5" fmla="*/ 59 h 22"/>
                <a:gd name="T6" fmla="*/ 0 60000 65536"/>
                <a:gd name="T7" fmla="*/ 0 60000 65536"/>
                <a:gd name="T8" fmla="*/ 0 60000 65536"/>
                <a:gd name="T9" fmla="*/ 0 w 30"/>
                <a:gd name="T10" fmla="*/ 0 h 22"/>
                <a:gd name="T11" fmla="*/ 30 w 30"/>
                <a:gd name="T12" fmla="*/ 22 h 22"/>
              </a:gdLst>
              <a:ahLst/>
              <a:cxnLst>
                <a:cxn ang="T6">
                  <a:pos x="T0" y="T1"/>
                </a:cxn>
                <a:cxn ang="T7">
                  <a:pos x="T2" y="T3"/>
                </a:cxn>
                <a:cxn ang="T8">
                  <a:pos x="T4" y="T5"/>
                </a:cxn>
              </a:cxnLst>
              <a:rect l="T9" t="T10" r="T11" b="T12"/>
              <a:pathLst>
                <a:path w="30" h="22">
                  <a:moveTo>
                    <a:pt x="30" y="0"/>
                  </a:moveTo>
                  <a:lnTo>
                    <a:pt x="7" y="17"/>
                  </a:lnTo>
                  <a:lnTo>
                    <a:pt x="0" y="22"/>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61" name="Freeform 2083"/>
            <p:cNvSpPr>
              <a:spLocks/>
            </p:cNvSpPr>
            <p:nvPr/>
          </p:nvSpPr>
          <p:spPr bwMode="auto">
            <a:xfrm>
              <a:off x="3506" y="2000"/>
              <a:ext cx="39" cy="28"/>
            </a:xfrm>
            <a:custGeom>
              <a:avLst/>
              <a:gdLst>
                <a:gd name="T0" fmla="*/ 86 w 30"/>
                <a:gd name="T1" fmla="*/ 0 h 22"/>
                <a:gd name="T2" fmla="*/ 57 w 30"/>
                <a:gd name="T3" fmla="*/ 18 h 22"/>
                <a:gd name="T4" fmla="*/ 0 w 30"/>
                <a:gd name="T5" fmla="*/ 59 h 22"/>
                <a:gd name="T6" fmla="*/ 0 60000 65536"/>
                <a:gd name="T7" fmla="*/ 0 60000 65536"/>
                <a:gd name="T8" fmla="*/ 0 60000 65536"/>
                <a:gd name="T9" fmla="*/ 0 w 30"/>
                <a:gd name="T10" fmla="*/ 0 h 22"/>
                <a:gd name="T11" fmla="*/ 30 w 30"/>
                <a:gd name="T12" fmla="*/ 22 h 22"/>
              </a:gdLst>
              <a:ahLst/>
              <a:cxnLst>
                <a:cxn ang="T6">
                  <a:pos x="T0" y="T1"/>
                </a:cxn>
                <a:cxn ang="T7">
                  <a:pos x="T2" y="T3"/>
                </a:cxn>
                <a:cxn ang="T8">
                  <a:pos x="T4" y="T5"/>
                </a:cxn>
              </a:cxnLst>
              <a:rect l="T9" t="T10" r="T11" b="T12"/>
              <a:pathLst>
                <a:path w="30" h="22">
                  <a:moveTo>
                    <a:pt x="30" y="0"/>
                  </a:moveTo>
                  <a:lnTo>
                    <a:pt x="20" y="7"/>
                  </a:lnTo>
                  <a:lnTo>
                    <a:pt x="0" y="22"/>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62" name="Line 2084"/>
            <p:cNvSpPr>
              <a:spLocks noChangeShapeType="1"/>
            </p:cNvSpPr>
            <p:nvPr/>
          </p:nvSpPr>
          <p:spPr bwMode="auto">
            <a:xfrm flipH="1">
              <a:off x="3452" y="2045"/>
              <a:ext cx="35" cy="32"/>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463" name="Freeform 2085"/>
            <p:cNvSpPr>
              <a:spLocks/>
            </p:cNvSpPr>
            <p:nvPr/>
          </p:nvSpPr>
          <p:spPr bwMode="auto">
            <a:xfrm>
              <a:off x="3403" y="2095"/>
              <a:ext cx="32" cy="36"/>
            </a:xfrm>
            <a:custGeom>
              <a:avLst/>
              <a:gdLst>
                <a:gd name="T0" fmla="*/ 67 w 25"/>
                <a:gd name="T1" fmla="*/ 0 h 28"/>
                <a:gd name="T2" fmla="*/ 28 w 25"/>
                <a:gd name="T3" fmla="*/ 50 h 28"/>
                <a:gd name="T4" fmla="*/ 0 w 25"/>
                <a:gd name="T5" fmla="*/ 76 h 28"/>
                <a:gd name="T6" fmla="*/ 0 60000 65536"/>
                <a:gd name="T7" fmla="*/ 0 60000 65536"/>
                <a:gd name="T8" fmla="*/ 0 60000 65536"/>
                <a:gd name="T9" fmla="*/ 0 w 25"/>
                <a:gd name="T10" fmla="*/ 0 h 28"/>
                <a:gd name="T11" fmla="*/ 25 w 25"/>
                <a:gd name="T12" fmla="*/ 28 h 28"/>
              </a:gdLst>
              <a:ahLst/>
              <a:cxnLst>
                <a:cxn ang="T6">
                  <a:pos x="T0" y="T1"/>
                </a:cxn>
                <a:cxn ang="T7">
                  <a:pos x="T2" y="T3"/>
                </a:cxn>
                <a:cxn ang="T8">
                  <a:pos x="T4" y="T5"/>
                </a:cxn>
              </a:cxnLst>
              <a:rect l="T9" t="T10" r="T11" b="T12"/>
              <a:pathLst>
                <a:path w="25" h="28">
                  <a:moveTo>
                    <a:pt x="25" y="0"/>
                  </a:moveTo>
                  <a:lnTo>
                    <a:pt x="10" y="18"/>
                  </a:lnTo>
                  <a:lnTo>
                    <a:pt x="0" y="28"/>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64" name="Freeform 2086"/>
            <p:cNvSpPr>
              <a:spLocks/>
            </p:cNvSpPr>
            <p:nvPr/>
          </p:nvSpPr>
          <p:spPr bwMode="auto">
            <a:xfrm>
              <a:off x="3360" y="2150"/>
              <a:ext cx="28" cy="39"/>
            </a:xfrm>
            <a:custGeom>
              <a:avLst/>
              <a:gdLst>
                <a:gd name="T0" fmla="*/ 59 w 22"/>
                <a:gd name="T1" fmla="*/ 0 h 30"/>
                <a:gd name="T2" fmla="*/ 52 w 22"/>
                <a:gd name="T3" fmla="*/ 16 h 30"/>
                <a:gd name="T4" fmla="*/ 0 w 22"/>
                <a:gd name="T5" fmla="*/ 86 h 30"/>
                <a:gd name="T6" fmla="*/ 0 60000 65536"/>
                <a:gd name="T7" fmla="*/ 0 60000 65536"/>
                <a:gd name="T8" fmla="*/ 0 60000 65536"/>
                <a:gd name="T9" fmla="*/ 0 w 22"/>
                <a:gd name="T10" fmla="*/ 0 h 30"/>
                <a:gd name="T11" fmla="*/ 22 w 22"/>
                <a:gd name="T12" fmla="*/ 30 h 30"/>
              </a:gdLst>
              <a:ahLst/>
              <a:cxnLst>
                <a:cxn ang="T6">
                  <a:pos x="T0" y="T1"/>
                </a:cxn>
                <a:cxn ang="T7">
                  <a:pos x="T2" y="T3"/>
                </a:cxn>
                <a:cxn ang="T8">
                  <a:pos x="T4" y="T5"/>
                </a:cxn>
              </a:cxnLst>
              <a:rect l="T9" t="T10" r="T11" b="T12"/>
              <a:pathLst>
                <a:path w="22" h="30">
                  <a:moveTo>
                    <a:pt x="22" y="0"/>
                  </a:moveTo>
                  <a:lnTo>
                    <a:pt x="20" y="5"/>
                  </a:lnTo>
                  <a:lnTo>
                    <a:pt x="0" y="3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65" name="Freeform 2087"/>
            <p:cNvSpPr>
              <a:spLocks/>
            </p:cNvSpPr>
            <p:nvPr/>
          </p:nvSpPr>
          <p:spPr bwMode="auto">
            <a:xfrm>
              <a:off x="3321" y="2208"/>
              <a:ext cx="26" cy="41"/>
            </a:xfrm>
            <a:custGeom>
              <a:avLst/>
              <a:gdLst>
                <a:gd name="T0" fmla="*/ 57 w 20"/>
                <a:gd name="T1" fmla="*/ 0 h 32"/>
                <a:gd name="T2" fmla="*/ 7 w 20"/>
                <a:gd name="T3" fmla="*/ 77 h 32"/>
                <a:gd name="T4" fmla="*/ 0 w 20"/>
                <a:gd name="T5" fmla="*/ 87 h 32"/>
                <a:gd name="T6" fmla="*/ 0 60000 65536"/>
                <a:gd name="T7" fmla="*/ 0 60000 65536"/>
                <a:gd name="T8" fmla="*/ 0 60000 65536"/>
                <a:gd name="T9" fmla="*/ 0 w 20"/>
                <a:gd name="T10" fmla="*/ 0 h 32"/>
                <a:gd name="T11" fmla="*/ 20 w 20"/>
                <a:gd name="T12" fmla="*/ 32 h 32"/>
              </a:gdLst>
              <a:ahLst/>
              <a:cxnLst>
                <a:cxn ang="T6">
                  <a:pos x="T0" y="T1"/>
                </a:cxn>
                <a:cxn ang="T7">
                  <a:pos x="T2" y="T3"/>
                </a:cxn>
                <a:cxn ang="T8">
                  <a:pos x="T4" y="T5"/>
                </a:cxn>
              </a:cxnLst>
              <a:rect l="T9" t="T10" r="T11" b="T12"/>
              <a:pathLst>
                <a:path w="20" h="32">
                  <a:moveTo>
                    <a:pt x="20" y="0"/>
                  </a:moveTo>
                  <a:lnTo>
                    <a:pt x="2" y="29"/>
                  </a:lnTo>
                  <a:lnTo>
                    <a:pt x="0" y="32"/>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66" name="Freeform 2088"/>
            <p:cNvSpPr>
              <a:spLocks/>
            </p:cNvSpPr>
            <p:nvPr/>
          </p:nvSpPr>
          <p:spPr bwMode="auto">
            <a:xfrm>
              <a:off x="3289" y="2271"/>
              <a:ext cx="22" cy="42"/>
            </a:xfrm>
            <a:custGeom>
              <a:avLst/>
              <a:gdLst>
                <a:gd name="T0" fmla="*/ 47 w 17"/>
                <a:gd name="T1" fmla="*/ 0 h 33"/>
                <a:gd name="T2" fmla="*/ 21 w 17"/>
                <a:gd name="T3" fmla="*/ 39 h 33"/>
                <a:gd name="T4" fmla="*/ 0 w 17"/>
                <a:gd name="T5" fmla="*/ 85 h 33"/>
                <a:gd name="T6" fmla="*/ 0 60000 65536"/>
                <a:gd name="T7" fmla="*/ 0 60000 65536"/>
                <a:gd name="T8" fmla="*/ 0 60000 65536"/>
                <a:gd name="T9" fmla="*/ 0 w 17"/>
                <a:gd name="T10" fmla="*/ 0 h 33"/>
                <a:gd name="T11" fmla="*/ 17 w 17"/>
                <a:gd name="T12" fmla="*/ 33 h 33"/>
              </a:gdLst>
              <a:ahLst/>
              <a:cxnLst>
                <a:cxn ang="T6">
                  <a:pos x="T0" y="T1"/>
                </a:cxn>
                <a:cxn ang="T7">
                  <a:pos x="T2" y="T3"/>
                </a:cxn>
                <a:cxn ang="T8">
                  <a:pos x="T4" y="T5"/>
                </a:cxn>
              </a:cxnLst>
              <a:rect l="T9" t="T10" r="T11" b="T12"/>
              <a:pathLst>
                <a:path w="17" h="33">
                  <a:moveTo>
                    <a:pt x="17" y="0"/>
                  </a:moveTo>
                  <a:lnTo>
                    <a:pt x="7" y="15"/>
                  </a:lnTo>
                  <a:lnTo>
                    <a:pt x="0" y="33"/>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67" name="Freeform 2089"/>
            <p:cNvSpPr>
              <a:spLocks/>
            </p:cNvSpPr>
            <p:nvPr/>
          </p:nvSpPr>
          <p:spPr bwMode="auto">
            <a:xfrm>
              <a:off x="3261" y="2335"/>
              <a:ext cx="18" cy="45"/>
            </a:xfrm>
            <a:custGeom>
              <a:avLst/>
              <a:gdLst>
                <a:gd name="T0" fmla="*/ 39 w 14"/>
                <a:gd name="T1" fmla="*/ 0 h 35"/>
                <a:gd name="T2" fmla="*/ 31 w 14"/>
                <a:gd name="T3" fmla="*/ 6 h 35"/>
                <a:gd name="T4" fmla="*/ 0 w 14"/>
                <a:gd name="T5" fmla="*/ 96 h 35"/>
                <a:gd name="T6" fmla="*/ 0 60000 65536"/>
                <a:gd name="T7" fmla="*/ 0 60000 65536"/>
                <a:gd name="T8" fmla="*/ 0 60000 65536"/>
                <a:gd name="T9" fmla="*/ 0 w 14"/>
                <a:gd name="T10" fmla="*/ 0 h 35"/>
                <a:gd name="T11" fmla="*/ 14 w 14"/>
                <a:gd name="T12" fmla="*/ 35 h 35"/>
              </a:gdLst>
              <a:ahLst/>
              <a:cxnLst>
                <a:cxn ang="T6">
                  <a:pos x="T0" y="T1"/>
                </a:cxn>
                <a:cxn ang="T7">
                  <a:pos x="T2" y="T3"/>
                </a:cxn>
                <a:cxn ang="T8">
                  <a:pos x="T4" y="T5"/>
                </a:cxn>
              </a:cxnLst>
              <a:rect l="T9" t="T10" r="T11" b="T12"/>
              <a:pathLst>
                <a:path w="14" h="35">
                  <a:moveTo>
                    <a:pt x="14" y="0"/>
                  </a:moveTo>
                  <a:lnTo>
                    <a:pt x="12" y="2"/>
                  </a:lnTo>
                  <a:lnTo>
                    <a:pt x="0" y="35"/>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68" name="Freeform 2090"/>
            <p:cNvSpPr>
              <a:spLocks/>
            </p:cNvSpPr>
            <p:nvPr/>
          </p:nvSpPr>
          <p:spPr bwMode="auto">
            <a:xfrm>
              <a:off x="3237" y="2402"/>
              <a:ext cx="13" cy="49"/>
            </a:xfrm>
            <a:custGeom>
              <a:avLst/>
              <a:gdLst>
                <a:gd name="T0" fmla="*/ 29 w 10"/>
                <a:gd name="T1" fmla="*/ 0 h 38"/>
                <a:gd name="T2" fmla="*/ 9 w 10"/>
                <a:gd name="T3" fmla="*/ 83 h 38"/>
                <a:gd name="T4" fmla="*/ 0 w 10"/>
                <a:gd name="T5" fmla="*/ 104 h 38"/>
                <a:gd name="T6" fmla="*/ 0 60000 65536"/>
                <a:gd name="T7" fmla="*/ 0 60000 65536"/>
                <a:gd name="T8" fmla="*/ 0 60000 65536"/>
                <a:gd name="T9" fmla="*/ 0 w 10"/>
                <a:gd name="T10" fmla="*/ 0 h 38"/>
                <a:gd name="T11" fmla="*/ 10 w 10"/>
                <a:gd name="T12" fmla="*/ 38 h 38"/>
              </a:gdLst>
              <a:ahLst/>
              <a:cxnLst>
                <a:cxn ang="T6">
                  <a:pos x="T0" y="T1"/>
                </a:cxn>
                <a:cxn ang="T7">
                  <a:pos x="T2" y="T3"/>
                </a:cxn>
                <a:cxn ang="T8">
                  <a:pos x="T4" y="T5"/>
                </a:cxn>
              </a:cxnLst>
              <a:rect l="T9" t="T10" r="T11" b="T12"/>
              <a:pathLst>
                <a:path w="10" h="38">
                  <a:moveTo>
                    <a:pt x="10" y="0"/>
                  </a:moveTo>
                  <a:lnTo>
                    <a:pt x="3" y="30"/>
                  </a:lnTo>
                  <a:lnTo>
                    <a:pt x="0" y="38"/>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69" name="Freeform 2091"/>
            <p:cNvSpPr>
              <a:spLocks/>
            </p:cNvSpPr>
            <p:nvPr/>
          </p:nvSpPr>
          <p:spPr bwMode="auto">
            <a:xfrm>
              <a:off x="3222" y="2473"/>
              <a:ext cx="9" cy="47"/>
            </a:xfrm>
            <a:custGeom>
              <a:avLst/>
              <a:gdLst>
                <a:gd name="T0" fmla="*/ 19 w 7"/>
                <a:gd name="T1" fmla="*/ 0 h 37"/>
                <a:gd name="T2" fmla="*/ 13 w 7"/>
                <a:gd name="T3" fmla="*/ 30 h 37"/>
                <a:gd name="T4" fmla="*/ 0 w 7"/>
                <a:gd name="T5" fmla="*/ 97 h 37"/>
                <a:gd name="T6" fmla="*/ 0 60000 65536"/>
                <a:gd name="T7" fmla="*/ 0 60000 65536"/>
                <a:gd name="T8" fmla="*/ 0 60000 65536"/>
                <a:gd name="T9" fmla="*/ 0 w 7"/>
                <a:gd name="T10" fmla="*/ 0 h 37"/>
                <a:gd name="T11" fmla="*/ 7 w 7"/>
                <a:gd name="T12" fmla="*/ 37 h 37"/>
              </a:gdLst>
              <a:ahLst/>
              <a:cxnLst>
                <a:cxn ang="T6">
                  <a:pos x="T0" y="T1"/>
                </a:cxn>
                <a:cxn ang="T7">
                  <a:pos x="T2" y="T3"/>
                </a:cxn>
                <a:cxn ang="T8">
                  <a:pos x="T4" y="T5"/>
                </a:cxn>
              </a:cxnLst>
              <a:rect l="T9" t="T10" r="T11" b="T12"/>
              <a:pathLst>
                <a:path w="7" h="37">
                  <a:moveTo>
                    <a:pt x="7" y="0"/>
                  </a:moveTo>
                  <a:lnTo>
                    <a:pt x="5" y="12"/>
                  </a:lnTo>
                  <a:lnTo>
                    <a:pt x="0" y="37"/>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70" name="Line 2092"/>
            <p:cNvSpPr>
              <a:spLocks noChangeShapeType="1"/>
            </p:cNvSpPr>
            <p:nvPr/>
          </p:nvSpPr>
          <p:spPr bwMode="auto">
            <a:xfrm flipH="1">
              <a:off x="3212" y="2543"/>
              <a:ext cx="6" cy="48"/>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471" name="Freeform 2093"/>
            <p:cNvSpPr>
              <a:spLocks/>
            </p:cNvSpPr>
            <p:nvPr/>
          </p:nvSpPr>
          <p:spPr bwMode="auto">
            <a:xfrm>
              <a:off x="3209" y="2617"/>
              <a:ext cx="3" cy="47"/>
            </a:xfrm>
            <a:custGeom>
              <a:avLst/>
              <a:gdLst>
                <a:gd name="T0" fmla="*/ 9 w 2"/>
                <a:gd name="T1" fmla="*/ 0 h 37"/>
                <a:gd name="T2" fmla="*/ 0 w 2"/>
                <a:gd name="T3" fmla="*/ 58 h 37"/>
                <a:gd name="T4" fmla="*/ 0 w 2"/>
                <a:gd name="T5" fmla="*/ 66 h 37"/>
                <a:gd name="T6" fmla="*/ 0 w 2"/>
                <a:gd name="T7" fmla="*/ 97 h 37"/>
                <a:gd name="T8" fmla="*/ 0 60000 65536"/>
                <a:gd name="T9" fmla="*/ 0 60000 65536"/>
                <a:gd name="T10" fmla="*/ 0 60000 65536"/>
                <a:gd name="T11" fmla="*/ 0 60000 65536"/>
                <a:gd name="T12" fmla="*/ 0 w 2"/>
                <a:gd name="T13" fmla="*/ 0 h 37"/>
                <a:gd name="T14" fmla="*/ 2 w 2"/>
                <a:gd name="T15" fmla="*/ 37 h 37"/>
              </a:gdLst>
              <a:ahLst/>
              <a:cxnLst>
                <a:cxn ang="T8">
                  <a:pos x="T0" y="T1"/>
                </a:cxn>
                <a:cxn ang="T9">
                  <a:pos x="T2" y="T3"/>
                </a:cxn>
                <a:cxn ang="T10">
                  <a:pos x="T4" y="T5"/>
                </a:cxn>
                <a:cxn ang="T11">
                  <a:pos x="T6" y="T7"/>
                </a:cxn>
              </a:cxnLst>
              <a:rect l="T12" t="T13" r="T14" b="T15"/>
              <a:pathLst>
                <a:path w="2" h="37">
                  <a:moveTo>
                    <a:pt x="2" y="0"/>
                  </a:moveTo>
                  <a:lnTo>
                    <a:pt x="0" y="22"/>
                  </a:lnTo>
                  <a:lnTo>
                    <a:pt x="0" y="25"/>
                  </a:lnTo>
                  <a:lnTo>
                    <a:pt x="0" y="37"/>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72" name="Freeform 2094"/>
            <p:cNvSpPr>
              <a:spLocks/>
            </p:cNvSpPr>
            <p:nvPr/>
          </p:nvSpPr>
          <p:spPr bwMode="auto">
            <a:xfrm>
              <a:off x="3209" y="2690"/>
              <a:ext cx="3" cy="47"/>
            </a:xfrm>
            <a:custGeom>
              <a:avLst/>
              <a:gdLst>
                <a:gd name="T0" fmla="*/ 0 w 2"/>
                <a:gd name="T1" fmla="*/ 0 h 37"/>
                <a:gd name="T2" fmla="*/ 0 w 2"/>
                <a:gd name="T3" fmla="*/ 18 h 37"/>
                <a:gd name="T4" fmla="*/ 9 w 2"/>
                <a:gd name="T5" fmla="*/ 84 h 37"/>
                <a:gd name="T6" fmla="*/ 9 w 2"/>
                <a:gd name="T7" fmla="*/ 97 h 37"/>
                <a:gd name="T8" fmla="*/ 0 60000 65536"/>
                <a:gd name="T9" fmla="*/ 0 60000 65536"/>
                <a:gd name="T10" fmla="*/ 0 60000 65536"/>
                <a:gd name="T11" fmla="*/ 0 60000 65536"/>
                <a:gd name="T12" fmla="*/ 0 w 2"/>
                <a:gd name="T13" fmla="*/ 0 h 37"/>
                <a:gd name="T14" fmla="*/ 2 w 2"/>
                <a:gd name="T15" fmla="*/ 37 h 37"/>
              </a:gdLst>
              <a:ahLst/>
              <a:cxnLst>
                <a:cxn ang="T8">
                  <a:pos x="T0" y="T1"/>
                </a:cxn>
                <a:cxn ang="T9">
                  <a:pos x="T2" y="T3"/>
                </a:cxn>
                <a:cxn ang="T10">
                  <a:pos x="T4" y="T5"/>
                </a:cxn>
                <a:cxn ang="T11">
                  <a:pos x="T6" y="T7"/>
                </a:cxn>
              </a:cxnLst>
              <a:rect l="T12" t="T13" r="T14" b="T15"/>
              <a:pathLst>
                <a:path w="2" h="37">
                  <a:moveTo>
                    <a:pt x="0" y="0"/>
                  </a:moveTo>
                  <a:lnTo>
                    <a:pt x="0" y="7"/>
                  </a:lnTo>
                  <a:lnTo>
                    <a:pt x="2" y="32"/>
                  </a:lnTo>
                  <a:lnTo>
                    <a:pt x="2" y="37"/>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73" name="Freeform 2095"/>
            <p:cNvSpPr>
              <a:spLocks/>
            </p:cNvSpPr>
            <p:nvPr/>
          </p:nvSpPr>
          <p:spPr bwMode="auto">
            <a:xfrm>
              <a:off x="3212" y="2760"/>
              <a:ext cx="6" cy="48"/>
            </a:xfrm>
            <a:custGeom>
              <a:avLst/>
              <a:gdLst>
                <a:gd name="T0" fmla="*/ 0 w 5"/>
                <a:gd name="T1" fmla="*/ 0 h 37"/>
                <a:gd name="T2" fmla="*/ 10 w 5"/>
                <a:gd name="T3" fmla="*/ 97 h 37"/>
                <a:gd name="T4" fmla="*/ 10 w 5"/>
                <a:gd name="T5" fmla="*/ 104 h 37"/>
                <a:gd name="T6" fmla="*/ 0 60000 65536"/>
                <a:gd name="T7" fmla="*/ 0 60000 65536"/>
                <a:gd name="T8" fmla="*/ 0 60000 65536"/>
                <a:gd name="T9" fmla="*/ 0 w 5"/>
                <a:gd name="T10" fmla="*/ 0 h 37"/>
                <a:gd name="T11" fmla="*/ 5 w 5"/>
                <a:gd name="T12" fmla="*/ 37 h 37"/>
              </a:gdLst>
              <a:ahLst/>
              <a:cxnLst>
                <a:cxn ang="T6">
                  <a:pos x="T0" y="T1"/>
                </a:cxn>
                <a:cxn ang="T7">
                  <a:pos x="T2" y="T3"/>
                </a:cxn>
                <a:cxn ang="T8">
                  <a:pos x="T4" y="T5"/>
                </a:cxn>
              </a:cxnLst>
              <a:rect l="T9" t="T10" r="T11" b="T12"/>
              <a:pathLst>
                <a:path w="5" h="37">
                  <a:moveTo>
                    <a:pt x="0" y="0"/>
                  </a:moveTo>
                  <a:lnTo>
                    <a:pt x="5" y="35"/>
                  </a:lnTo>
                  <a:lnTo>
                    <a:pt x="5" y="37"/>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74" name="Freeform 2096"/>
            <p:cNvSpPr>
              <a:spLocks/>
            </p:cNvSpPr>
            <p:nvPr/>
          </p:nvSpPr>
          <p:spPr bwMode="auto">
            <a:xfrm>
              <a:off x="3225" y="2834"/>
              <a:ext cx="10" cy="45"/>
            </a:xfrm>
            <a:custGeom>
              <a:avLst/>
              <a:gdLst>
                <a:gd name="T0" fmla="*/ 0 w 8"/>
                <a:gd name="T1" fmla="*/ 0 h 35"/>
                <a:gd name="T2" fmla="*/ 8 w 8"/>
                <a:gd name="T3" fmla="*/ 46 h 35"/>
                <a:gd name="T4" fmla="*/ 19 w 8"/>
                <a:gd name="T5" fmla="*/ 96 h 35"/>
                <a:gd name="T6" fmla="*/ 0 60000 65536"/>
                <a:gd name="T7" fmla="*/ 0 60000 65536"/>
                <a:gd name="T8" fmla="*/ 0 60000 65536"/>
                <a:gd name="T9" fmla="*/ 0 w 8"/>
                <a:gd name="T10" fmla="*/ 0 h 35"/>
                <a:gd name="T11" fmla="*/ 8 w 8"/>
                <a:gd name="T12" fmla="*/ 35 h 35"/>
              </a:gdLst>
              <a:ahLst/>
              <a:cxnLst>
                <a:cxn ang="T6">
                  <a:pos x="T0" y="T1"/>
                </a:cxn>
                <a:cxn ang="T7">
                  <a:pos x="T2" y="T3"/>
                </a:cxn>
                <a:cxn ang="T8">
                  <a:pos x="T4" y="T5"/>
                </a:cxn>
              </a:cxnLst>
              <a:rect l="T9" t="T10" r="T11" b="T12"/>
              <a:pathLst>
                <a:path w="8" h="35">
                  <a:moveTo>
                    <a:pt x="0" y="0"/>
                  </a:moveTo>
                  <a:lnTo>
                    <a:pt x="3" y="17"/>
                  </a:lnTo>
                  <a:lnTo>
                    <a:pt x="8" y="35"/>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75" name="Freeform 2097"/>
            <p:cNvSpPr>
              <a:spLocks/>
            </p:cNvSpPr>
            <p:nvPr/>
          </p:nvSpPr>
          <p:spPr bwMode="auto">
            <a:xfrm>
              <a:off x="3241" y="2904"/>
              <a:ext cx="13" cy="44"/>
            </a:xfrm>
            <a:custGeom>
              <a:avLst/>
              <a:gdLst>
                <a:gd name="T0" fmla="*/ 0 w 10"/>
                <a:gd name="T1" fmla="*/ 0 h 34"/>
                <a:gd name="T2" fmla="*/ 0 w 10"/>
                <a:gd name="T3" fmla="*/ 6 h 34"/>
                <a:gd name="T4" fmla="*/ 29 w 10"/>
                <a:gd name="T5" fmla="*/ 96 h 34"/>
                <a:gd name="T6" fmla="*/ 0 60000 65536"/>
                <a:gd name="T7" fmla="*/ 0 60000 65536"/>
                <a:gd name="T8" fmla="*/ 0 60000 65536"/>
                <a:gd name="T9" fmla="*/ 0 w 10"/>
                <a:gd name="T10" fmla="*/ 0 h 34"/>
                <a:gd name="T11" fmla="*/ 10 w 10"/>
                <a:gd name="T12" fmla="*/ 34 h 34"/>
              </a:gdLst>
              <a:ahLst/>
              <a:cxnLst>
                <a:cxn ang="T6">
                  <a:pos x="T0" y="T1"/>
                </a:cxn>
                <a:cxn ang="T7">
                  <a:pos x="T2" y="T3"/>
                </a:cxn>
                <a:cxn ang="T8">
                  <a:pos x="T4" y="T5"/>
                </a:cxn>
              </a:cxnLst>
              <a:rect l="T9" t="T10" r="T11" b="T12"/>
              <a:pathLst>
                <a:path w="10" h="34">
                  <a:moveTo>
                    <a:pt x="0" y="0"/>
                  </a:moveTo>
                  <a:lnTo>
                    <a:pt x="0" y="2"/>
                  </a:lnTo>
                  <a:lnTo>
                    <a:pt x="10" y="34"/>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76" name="Freeform 2098"/>
            <p:cNvSpPr>
              <a:spLocks/>
            </p:cNvSpPr>
            <p:nvPr/>
          </p:nvSpPr>
          <p:spPr bwMode="auto">
            <a:xfrm>
              <a:off x="3263" y="2971"/>
              <a:ext cx="19" cy="45"/>
            </a:xfrm>
            <a:custGeom>
              <a:avLst/>
              <a:gdLst>
                <a:gd name="T0" fmla="*/ 0 w 15"/>
                <a:gd name="T1" fmla="*/ 0 h 35"/>
                <a:gd name="T2" fmla="*/ 25 w 15"/>
                <a:gd name="T3" fmla="*/ 75 h 35"/>
                <a:gd name="T4" fmla="*/ 38 w 15"/>
                <a:gd name="T5" fmla="*/ 96 h 35"/>
                <a:gd name="T6" fmla="*/ 0 60000 65536"/>
                <a:gd name="T7" fmla="*/ 0 60000 65536"/>
                <a:gd name="T8" fmla="*/ 0 60000 65536"/>
                <a:gd name="T9" fmla="*/ 0 w 15"/>
                <a:gd name="T10" fmla="*/ 0 h 35"/>
                <a:gd name="T11" fmla="*/ 15 w 15"/>
                <a:gd name="T12" fmla="*/ 35 h 35"/>
              </a:gdLst>
              <a:ahLst/>
              <a:cxnLst>
                <a:cxn ang="T6">
                  <a:pos x="T0" y="T1"/>
                </a:cxn>
                <a:cxn ang="T7">
                  <a:pos x="T2" y="T3"/>
                </a:cxn>
                <a:cxn ang="T8">
                  <a:pos x="T4" y="T5"/>
                </a:cxn>
              </a:cxnLst>
              <a:rect l="T9" t="T10" r="T11" b="T12"/>
              <a:pathLst>
                <a:path w="15" h="35">
                  <a:moveTo>
                    <a:pt x="0" y="0"/>
                  </a:moveTo>
                  <a:lnTo>
                    <a:pt x="10" y="27"/>
                  </a:lnTo>
                  <a:lnTo>
                    <a:pt x="15" y="35"/>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77" name="Freeform 2099"/>
            <p:cNvSpPr>
              <a:spLocks/>
            </p:cNvSpPr>
            <p:nvPr/>
          </p:nvSpPr>
          <p:spPr bwMode="auto">
            <a:xfrm>
              <a:off x="3291" y="3038"/>
              <a:ext cx="24" cy="41"/>
            </a:xfrm>
            <a:custGeom>
              <a:avLst/>
              <a:gdLst>
                <a:gd name="T0" fmla="*/ 0 w 18"/>
                <a:gd name="T1" fmla="*/ 0 h 32"/>
                <a:gd name="T2" fmla="*/ 16 w 18"/>
                <a:gd name="T3" fmla="*/ 36 h 32"/>
                <a:gd name="T4" fmla="*/ 57 w 18"/>
                <a:gd name="T5" fmla="*/ 87 h 32"/>
                <a:gd name="T6" fmla="*/ 0 60000 65536"/>
                <a:gd name="T7" fmla="*/ 0 60000 65536"/>
                <a:gd name="T8" fmla="*/ 0 60000 65536"/>
                <a:gd name="T9" fmla="*/ 0 w 18"/>
                <a:gd name="T10" fmla="*/ 0 h 32"/>
                <a:gd name="T11" fmla="*/ 18 w 18"/>
                <a:gd name="T12" fmla="*/ 32 h 32"/>
              </a:gdLst>
              <a:ahLst/>
              <a:cxnLst>
                <a:cxn ang="T6">
                  <a:pos x="T0" y="T1"/>
                </a:cxn>
                <a:cxn ang="T7">
                  <a:pos x="T2" y="T3"/>
                </a:cxn>
                <a:cxn ang="T8">
                  <a:pos x="T4" y="T5"/>
                </a:cxn>
              </a:cxnLst>
              <a:rect l="T9" t="T10" r="T11" b="T12"/>
              <a:pathLst>
                <a:path w="18" h="32">
                  <a:moveTo>
                    <a:pt x="0" y="0"/>
                  </a:moveTo>
                  <a:lnTo>
                    <a:pt x="5" y="13"/>
                  </a:lnTo>
                  <a:lnTo>
                    <a:pt x="18" y="32"/>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78" name="Line 2100"/>
            <p:cNvSpPr>
              <a:spLocks noChangeShapeType="1"/>
            </p:cNvSpPr>
            <p:nvPr/>
          </p:nvSpPr>
          <p:spPr bwMode="auto">
            <a:xfrm>
              <a:off x="3324" y="3102"/>
              <a:ext cx="25" cy="4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479" name="Freeform 2101"/>
            <p:cNvSpPr>
              <a:spLocks/>
            </p:cNvSpPr>
            <p:nvPr/>
          </p:nvSpPr>
          <p:spPr bwMode="auto">
            <a:xfrm>
              <a:off x="3366" y="3162"/>
              <a:ext cx="28" cy="39"/>
            </a:xfrm>
            <a:custGeom>
              <a:avLst/>
              <a:gdLst>
                <a:gd name="T0" fmla="*/ 0 w 22"/>
                <a:gd name="T1" fmla="*/ 0 h 30"/>
                <a:gd name="T2" fmla="*/ 39 w 22"/>
                <a:gd name="T3" fmla="*/ 57 h 30"/>
                <a:gd name="T4" fmla="*/ 59 w 22"/>
                <a:gd name="T5" fmla="*/ 86 h 30"/>
                <a:gd name="T6" fmla="*/ 0 60000 65536"/>
                <a:gd name="T7" fmla="*/ 0 60000 65536"/>
                <a:gd name="T8" fmla="*/ 0 60000 65536"/>
                <a:gd name="T9" fmla="*/ 0 w 22"/>
                <a:gd name="T10" fmla="*/ 0 h 30"/>
                <a:gd name="T11" fmla="*/ 22 w 22"/>
                <a:gd name="T12" fmla="*/ 30 h 30"/>
              </a:gdLst>
              <a:ahLst/>
              <a:cxnLst>
                <a:cxn ang="T6">
                  <a:pos x="T0" y="T1"/>
                </a:cxn>
                <a:cxn ang="T7">
                  <a:pos x="T2" y="T3"/>
                </a:cxn>
                <a:cxn ang="T8">
                  <a:pos x="T4" y="T5"/>
                </a:cxn>
              </a:cxnLst>
              <a:rect l="T9" t="T10" r="T11" b="T12"/>
              <a:pathLst>
                <a:path w="22" h="30">
                  <a:moveTo>
                    <a:pt x="0" y="0"/>
                  </a:moveTo>
                  <a:lnTo>
                    <a:pt x="15" y="20"/>
                  </a:lnTo>
                  <a:lnTo>
                    <a:pt x="22" y="3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80" name="Freeform 2102"/>
            <p:cNvSpPr>
              <a:spLocks/>
            </p:cNvSpPr>
            <p:nvPr/>
          </p:nvSpPr>
          <p:spPr bwMode="auto">
            <a:xfrm>
              <a:off x="3410" y="3220"/>
              <a:ext cx="32" cy="35"/>
            </a:xfrm>
            <a:custGeom>
              <a:avLst/>
              <a:gdLst>
                <a:gd name="T0" fmla="*/ 0 w 25"/>
                <a:gd name="T1" fmla="*/ 0 h 27"/>
                <a:gd name="T2" fmla="*/ 13 w 25"/>
                <a:gd name="T3" fmla="*/ 21 h 27"/>
                <a:gd name="T4" fmla="*/ 67 w 25"/>
                <a:gd name="T5" fmla="*/ 75 h 27"/>
                <a:gd name="T6" fmla="*/ 0 60000 65536"/>
                <a:gd name="T7" fmla="*/ 0 60000 65536"/>
                <a:gd name="T8" fmla="*/ 0 60000 65536"/>
                <a:gd name="T9" fmla="*/ 0 w 25"/>
                <a:gd name="T10" fmla="*/ 0 h 27"/>
                <a:gd name="T11" fmla="*/ 25 w 25"/>
                <a:gd name="T12" fmla="*/ 27 h 27"/>
              </a:gdLst>
              <a:ahLst/>
              <a:cxnLst>
                <a:cxn ang="T6">
                  <a:pos x="T0" y="T1"/>
                </a:cxn>
                <a:cxn ang="T7">
                  <a:pos x="T2" y="T3"/>
                </a:cxn>
                <a:cxn ang="T8">
                  <a:pos x="T4" y="T5"/>
                </a:cxn>
              </a:cxnLst>
              <a:rect l="T9" t="T10" r="T11" b="T12"/>
              <a:pathLst>
                <a:path w="25" h="27">
                  <a:moveTo>
                    <a:pt x="0" y="0"/>
                  </a:moveTo>
                  <a:lnTo>
                    <a:pt x="5" y="7"/>
                  </a:lnTo>
                  <a:lnTo>
                    <a:pt x="25" y="27"/>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81" name="Freeform 2103"/>
            <p:cNvSpPr>
              <a:spLocks/>
            </p:cNvSpPr>
            <p:nvPr/>
          </p:nvSpPr>
          <p:spPr bwMode="auto">
            <a:xfrm>
              <a:off x="3459" y="3274"/>
              <a:ext cx="34" cy="32"/>
            </a:xfrm>
            <a:custGeom>
              <a:avLst/>
              <a:gdLst>
                <a:gd name="T0" fmla="*/ 0 w 27"/>
                <a:gd name="T1" fmla="*/ 0 h 25"/>
                <a:gd name="T2" fmla="*/ 62 w 27"/>
                <a:gd name="T3" fmla="*/ 60 h 25"/>
                <a:gd name="T4" fmla="*/ 68 w 27"/>
                <a:gd name="T5" fmla="*/ 67 h 25"/>
                <a:gd name="T6" fmla="*/ 0 60000 65536"/>
                <a:gd name="T7" fmla="*/ 0 60000 65536"/>
                <a:gd name="T8" fmla="*/ 0 60000 65536"/>
                <a:gd name="T9" fmla="*/ 0 w 27"/>
                <a:gd name="T10" fmla="*/ 0 h 25"/>
                <a:gd name="T11" fmla="*/ 27 w 27"/>
                <a:gd name="T12" fmla="*/ 25 h 25"/>
              </a:gdLst>
              <a:ahLst/>
              <a:cxnLst>
                <a:cxn ang="T6">
                  <a:pos x="T0" y="T1"/>
                </a:cxn>
                <a:cxn ang="T7">
                  <a:pos x="T2" y="T3"/>
                </a:cxn>
                <a:cxn ang="T8">
                  <a:pos x="T4" y="T5"/>
                </a:cxn>
              </a:cxnLst>
              <a:rect l="T9" t="T10" r="T11" b="T12"/>
              <a:pathLst>
                <a:path w="27" h="25">
                  <a:moveTo>
                    <a:pt x="0" y="0"/>
                  </a:moveTo>
                  <a:lnTo>
                    <a:pt x="25" y="23"/>
                  </a:lnTo>
                  <a:lnTo>
                    <a:pt x="27" y="25"/>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82" name="Freeform 2104"/>
            <p:cNvSpPr>
              <a:spLocks/>
            </p:cNvSpPr>
            <p:nvPr/>
          </p:nvSpPr>
          <p:spPr bwMode="auto">
            <a:xfrm>
              <a:off x="3513" y="3322"/>
              <a:ext cx="34" cy="29"/>
            </a:xfrm>
            <a:custGeom>
              <a:avLst/>
              <a:gdLst>
                <a:gd name="T0" fmla="*/ 0 w 27"/>
                <a:gd name="T1" fmla="*/ 0 h 23"/>
                <a:gd name="T2" fmla="*/ 38 w 27"/>
                <a:gd name="T3" fmla="*/ 32 h 23"/>
                <a:gd name="T4" fmla="*/ 68 w 27"/>
                <a:gd name="T5" fmla="*/ 59 h 23"/>
                <a:gd name="T6" fmla="*/ 0 60000 65536"/>
                <a:gd name="T7" fmla="*/ 0 60000 65536"/>
                <a:gd name="T8" fmla="*/ 0 60000 65536"/>
                <a:gd name="T9" fmla="*/ 0 w 27"/>
                <a:gd name="T10" fmla="*/ 0 h 23"/>
                <a:gd name="T11" fmla="*/ 27 w 27"/>
                <a:gd name="T12" fmla="*/ 23 h 23"/>
              </a:gdLst>
              <a:ahLst/>
              <a:cxnLst>
                <a:cxn ang="T6">
                  <a:pos x="T0" y="T1"/>
                </a:cxn>
                <a:cxn ang="T7">
                  <a:pos x="T2" y="T3"/>
                </a:cxn>
                <a:cxn ang="T8">
                  <a:pos x="T4" y="T5"/>
                </a:cxn>
              </a:cxnLst>
              <a:rect l="T9" t="T10" r="T11" b="T12"/>
              <a:pathLst>
                <a:path w="27" h="23">
                  <a:moveTo>
                    <a:pt x="0" y="0"/>
                  </a:moveTo>
                  <a:lnTo>
                    <a:pt x="15" y="13"/>
                  </a:lnTo>
                  <a:lnTo>
                    <a:pt x="27" y="23"/>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83" name="Freeform 2105"/>
            <p:cNvSpPr>
              <a:spLocks/>
            </p:cNvSpPr>
            <p:nvPr/>
          </p:nvSpPr>
          <p:spPr bwMode="auto">
            <a:xfrm>
              <a:off x="3567" y="3367"/>
              <a:ext cx="42" cy="25"/>
            </a:xfrm>
            <a:custGeom>
              <a:avLst/>
              <a:gdLst>
                <a:gd name="T0" fmla="*/ 0 w 33"/>
                <a:gd name="T1" fmla="*/ 0 h 20"/>
                <a:gd name="T2" fmla="*/ 13 w 33"/>
                <a:gd name="T3" fmla="*/ 8 h 20"/>
                <a:gd name="T4" fmla="*/ 85 w 33"/>
                <a:gd name="T5" fmla="*/ 49 h 20"/>
                <a:gd name="T6" fmla="*/ 0 60000 65536"/>
                <a:gd name="T7" fmla="*/ 0 60000 65536"/>
                <a:gd name="T8" fmla="*/ 0 60000 65536"/>
                <a:gd name="T9" fmla="*/ 0 w 33"/>
                <a:gd name="T10" fmla="*/ 0 h 20"/>
                <a:gd name="T11" fmla="*/ 33 w 33"/>
                <a:gd name="T12" fmla="*/ 20 h 20"/>
              </a:gdLst>
              <a:ahLst/>
              <a:cxnLst>
                <a:cxn ang="T6">
                  <a:pos x="T0" y="T1"/>
                </a:cxn>
                <a:cxn ang="T7">
                  <a:pos x="T2" y="T3"/>
                </a:cxn>
                <a:cxn ang="T8">
                  <a:pos x="T4" y="T5"/>
                </a:cxn>
              </a:cxnLst>
              <a:rect l="T9" t="T10" r="T11" b="T12"/>
              <a:pathLst>
                <a:path w="33" h="20">
                  <a:moveTo>
                    <a:pt x="0" y="0"/>
                  </a:moveTo>
                  <a:lnTo>
                    <a:pt x="5" y="3"/>
                  </a:lnTo>
                  <a:lnTo>
                    <a:pt x="33" y="2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84" name="Freeform 2106"/>
            <p:cNvSpPr>
              <a:spLocks/>
            </p:cNvSpPr>
            <p:nvPr/>
          </p:nvSpPr>
          <p:spPr bwMode="auto">
            <a:xfrm>
              <a:off x="3631" y="3405"/>
              <a:ext cx="41" cy="23"/>
            </a:xfrm>
            <a:custGeom>
              <a:avLst/>
              <a:gdLst>
                <a:gd name="T0" fmla="*/ 0 w 32"/>
                <a:gd name="T1" fmla="*/ 0 h 18"/>
                <a:gd name="T2" fmla="*/ 68 w 32"/>
                <a:gd name="T3" fmla="*/ 40 h 18"/>
                <a:gd name="T4" fmla="*/ 87 w 32"/>
                <a:gd name="T5" fmla="*/ 47 h 18"/>
                <a:gd name="T6" fmla="*/ 0 60000 65536"/>
                <a:gd name="T7" fmla="*/ 0 60000 65536"/>
                <a:gd name="T8" fmla="*/ 0 60000 65536"/>
                <a:gd name="T9" fmla="*/ 0 w 32"/>
                <a:gd name="T10" fmla="*/ 0 h 18"/>
                <a:gd name="T11" fmla="*/ 32 w 32"/>
                <a:gd name="T12" fmla="*/ 18 h 18"/>
              </a:gdLst>
              <a:ahLst/>
              <a:cxnLst>
                <a:cxn ang="T6">
                  <a:pos x="T0" y="T1"/>
                </a:cxn>
                <a:cxn ang="T7">
                  <a:pos x="T2" y="T3"/>
                </a:cxn>
                <a:cxn ang="T8">
                  <a:pos x="T4" y="T5"/>
                </a:cxn>
              </a:cxnLst>
              <a:rect l="T9" t="T10" r="T11" b="T12"/>
              <a:pathLst>
                <a:path w="32" h="18">
                  <a:moveTo>
                    <a:pt x="0" y="0"/>
                  </a:moveTo>
                  <a:lnTo>
                    <a:pt x="25" y="15"/>
                  </a:lnTo>
                  <a:lnTo>
                    <a:pt x="32" y="18"/>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85" name="Freeform 2107"/>
            <p:cNvSpPr>
              <a:spLocks/>
            </p:cNvSpPr>
            <p:nvPr/>
          </p:nvSpPr>
          <p:spPr bwMode="auto">
            <a:xfrm>
              <a:off x="3695" y="3437"/>
              <a:ext cx="45" cy="22"/>
            </a:xfrm>
            <a:custGeom>
              <a:avLst/>
              <a:gdLst>
                <a:gd name="T0" fmla="*/ 0 w 35"/>
                <a:gd name="T1" fmla="*/ 0 h 17"/>
                <a:gd name="T2" fmla="*/ 31 w 35"/>
                <a:gd name="T3" fmla="*/ 21 h 17"/>
                <a:gd name="T4" fmla="*/ 96 w 35"/>
                <a:gd name="T5" fmla="*/ 47 h 17"/>
                <a:gd name="T6" fmla="*/ 0 60000 65536"/>
                <a:gd name="T7" fmla="*/ 0 60000 65536"/>
                <a:gd name="T8" fmla="*/ 0 60000 65536"/>
                <a:gd name="T9" fmla="*/ 0 w 35"/>
                <a:gd name="T10" fmla="*/ 0 h 17"/>
                <a:gd name="T11" fmla="*/ 35 w 35"/>
                <a:gd name="T12" fmla="*/ 17 h 17"/>
              </a:gdLst>
              <a:ahLst/>
              <a:cxnLst>
                <a:cxn ang="T6">
                  <a:pos x="T0" y="T1"/>
                </a:cxn>
                <a:cxn ang="T7">
                  <a:pos x="T2" y="T3"/>
                </a:cxn>
                <a:cxn ang="T8">
                  <a:pos x="T4" y="T5"/>
                </a:cxn>
              </a:cxnLst>
              <a:rect l="T9" t="T10" r="T11" b="T12"/>
              <a:pathLst>
                <a:path w="35" h="17">
                  <a:moveTo>
                    <a:pt x="0" y="0"/>
                  </a:moveTo>
                  <a:lnTo>
                    <a:pt x="12" y="7"/>
                  </a:lnTo>
                  <a:lnTo>
                    <a:pt x="35" y="17"/>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86" name="Line 2108"/>
            <p:cNvSpPr>
              <a:spLocks noChangeShapeType="1"/>
            </p:cNvSpPr>
            <p:nvPr/>
          </p:nvSpPr>
          <p:spPr bwMode="auto">
            <a:xfrm>
              <a:off x="3762" y="3466"/>
              <a:ext cx="45" cy="16"/>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487" name="Freeform 2109"/>
            <p:cNvSpPr>
              <a:spLocks/>
            </p:cNvSpPr>
            <p:nvPr/>
          </p:nvSpPr>
          <p:spPr bwMode="auto">
            <a:xfrm>
              <a:off x="3829" y="3489"/>
              <a:ext cx="49" cy="13"/>
            </a:xfrm>
            <a:custGeom>
              <a:avLst/>
              <a:gdLst>
                <a:gd name="T0" fmla="*/ 0 w 38"/>
                <a:gd name="T1" fmla="*/ 0 h 10"/>
                <a:gd name="T2" fmla="*/ 68 w 38"/>
                <a:gd name="T3" fmla="*/ 21 h 10"/>
                <a:gd name="T4" fmla="*/ 104 w 38"/>
                <a:gd name="T5" fmla="*/ 29 h 10"/>
                <a:gd name="T6" fmla="*/ 0 60000 65536"/>
                <a:gd name="T7" fmla="*/ 0 60000 65536"/>
                <a:gd name="T8" fmla="*/ 0 60000 65536"/>
                <a:gd name="T9" fmla="*/ 0 w 38"/>
                <a:gd name="T10" fmla="*/ 0 h 10"/>
                <a:gd name="T11" fmla="*/ 38 w 38"/>
                <a:gd name="T12" fmla="*/ 10 h 10"/>
              </a:gdLst>
              <a:ahLst/>
              <a:cxnLst>
                <a:cxn ang="T6">
                  <a:pos x="T0" y="T1"/>
                </a:cxn>
                <a:cxn ang="T7">
                  <a:pos x="T2" y="T3"/>
                </a:cxn>
                <a:cxn ang="T8">
                  <a:pos x="T4" y="T5"/>
                </a:cxn>
              </a:cxnLst>
              <a:rect l="T9" t="T10" r="T11" b="T12"/>
              <a:pathLst>
                <a:path w="38" h="10">
                  <a:moveTo>
                    <a:pt x="0" y="0"/>
                  </a:moveTo>
                  <a:lnTo>
                    <a:pt x="25" y="7"/>
                  </a:lnTo>
                  <a:lnTo>
                    <a:pt x="38" y="1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88" name="Freeform 2110"/>
            <p:cNvSpPr>
              <a:spLocks/>
            </p:cNvSpPr>
            <p:nvPr/>
          </p:nvSpPr>
          <p:spPr bwMode="auto">
            <a:xfrm>
              <a:off x="3899" y="3504"/>
              <a:ext cx="48" cy="10"/>
            </a:xfrm>
            <a:custGeom>
              <a:avLst/>
              <a:gdLst>
                <a:gd name="T0" fmla="*/ 0 w 37"/>
                <a:gd name="T1" fmla="*/ 0 h 8"/>
                <a:gd name="T2" fmla="*/ 29 w 37"/>
                <a:gd name="T3" fmla="*/ 8 h 8"/>
                <a:gd name="T4" fmla="*/ 104 w 37"/>
                <a:gd name="T5" fmla="*/ 19 h 8"/>
                <a:gd name="T6" fmla="*/ 0 60000 65536"/>
                <a:gd name="T7" fmla="*/ 0 60000 65536"/>
                <a:gd name="T8" fmla="*/ 0 60000 65536"/>
                <a:gd name="T9" fmla="*/ 0 w 37"/>
                <a:gd name="T10" fmla="*/ 0 h 8"/>
                <a:gd name="T11" fmla="*/ 37 w 37"/>
                <a:gd name="T12" fmla="*/ 8 h 8"/>
              </a:gdLst>
              <a:ahLst/>
              <a:cxnLst>
                <a:cxn ang="T6">
                  <a:pos x="T0" y="T1"/>
                </a:cxn>
                <a:cxn ang="T7">
                  <a:pos x="T2" y="T3"/>
                </a:cxn>
                <a:cxn ang="T8">
                  <a:pos x="T4" y="T5"/>
                </a:cxn>
              </a:cxnLst>
              <a:rect l="T9" t="T10" r="T11" b="T12"/>
              <a:pathLst>
                <a:path w="37" h="8">
                  <a:moveTo>
                    <a:pt x="0" y="0"/>
                  </a:moveTo>
                  <a:lnTo>
                    <a:pt x="10" y="3"/>
                  </a:lnTo>
                  <a:lnTo>
                    <a:pt x="37" y="8"/>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89" name="Freeform 2111"/>
            <p:cNvSpPr>
              <a:spLocks/>
            </p:cNvSpPr>
            <p:nvPr/>
          </p:nvSpPr>
          <p:spPr bwMode="auto">
            <a:xfrm>
              <a:off x="3973" y="3517"/>
              <a:ext cx="49" cy="4"/>
            </a:xfrm>
            <a:custGeom>
              <a:avLst/>
              <a:gdLst>
                <a:gd name="T0" fmla="*/ 0 w 38"/>
                <a:gd name="T1" fmla="*/ 0 h 3"/>
                <a:gd name="T2" fmla="*/ 97 w 38"/>
                <a:gd name="T3" fmla="*/ 9 h 3"/>
                <a:gd name="T4" fmla="*/ 104 w 38"/>
                <a:gd name="T5" fmla="*/ 9 h 3"/>
                <a:gd name="T6" fmla="*/ 0 60000 65536"/>
                <a:gd name="T7" fmla="*/ 0 60000 65536"/>
                <a:gd name="T8" fmla="*/ 0 60000 65536"/>
                <a:gd name="T9" fmla="*/ 0 w 38"/>
                <a:gd name="T10" fmla="*/ 0 h 3"/>
                <a:gd name="T11" fmla="*/ 38 w 38"/>
                <a:gd name="T12" fmla="*/ 3 h 3"/>
              </a:gdLst>
              <a:ahLst/>
              <a:cxnLst>
                <a:cxn ang="T6">
                  <a:pos x="T0" y="T1"/>
                </a:cxn>
                <a:cxn ang="T7">
                  <a:pos x="T2" y="T3"/>
                </a:cxn>
                <a:cxn ang="T8">
                  <a:pos x="T4" y="T5"/>
                </a:cxn>
              </a:cxnLst>
              <a:rect l="T9" t="T10" r="T11" b="T12"/>
              <a:pathLst>
                <a:path w="38" h="3">
                  <a:moveTo>
                    <a:pt x="0" y="0"/>
                  </a:moveTo>
                  <a:lnTo>
                    <a:pt x="35" y="3"/>
                  </a:lnTo>
                  <a:lnTo>
                    <a:pt x="38" y="3"/>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90" name="Freeform 2112"/>
            <p:cNvSpPr>
              <a:spLocks/>
            </p:cNvSpPr>
            <p:nvPr/>
          </p:nvSpPr>
          <p:spPr bwMode="auto">
            <a:xfrm>
              <a:off x="4043" y="3521"/>
              <a:ext cx="48" cy="1"/>
            </a:xfrm>
            <a:custGeom>
              <a:avLst/>
              <a:gdLst>
                <a:gd name="T0" fmla="*/ 0 w 37"/>
                <a:gd name="T1" fmla="*/ 0 h 1"/>
                <a:gd name="T2" fmla="*/ 64 w 37"/>
                <a:gd name="T3" fmla="*/ 0 h 1"/>
                <a:gd name="T4" fmla="*/ 104 w 37"/>
                <a:gd name="T5" fmla="*/ 0 h 1"/>
                <a:gd name="T6" fmla="*/ 0 60000 65536"/>
                <a:gd name="T7" fmla="*/ 0 60000 65536"/>
                <a:gd name="T8" fmla="*/ 0 60000 65536"/>
                <a:gd name="T9" fmla="*/ 0 w 37"/>
                <a:gd name="T10" fmla="*/ 0 h 1"/>
                <a:gd name="T11" fmla="*/ 37 w 37"/>
                <a:gd name="T12" fmla="*/ 1 h 1"/>
              </a:gdLst>
              <a:ahLst/>
              <a:cxnLst>
                <a:cxn ang="T6">
                  <a:pos x="T0" y="T1"/>
                </a:cxn>
                <a:cxn ang="T7">
                  <a:pos x="T2" y="T3"/>
                </a:cxn>
                <a:cxn ang="T8">
                  <a:pos x="T4" y="T5"/>
                </a:cxn>
              </a:cxnLst>
              <a:rect l="T9" t="T10" r="T11" b="T12"/>
              <a:pathLst>
                <a:path w="37" h="1">
                  <a:moveTo>
                    <a:pt x="0" y="0"/>
                  </a:moveTo>
                  <a:lnTo>
                    <a:pt x="22" y="0"/>
                  </a:lnTo>
                  <a:lnTo>
                    <a:pt x="37"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91" name="Freeform 2113"/>
            <p:cNvSpPr>
              <a:spLocks/>
            </p:cNvSpPr>
            <p:nvPr/>
          </p:nvSpPr>
          <p:spPr bwMode="auto">
            <a:xfrm>
              <a:off x="4117" y="3514"/>
              <a:ext cx="47" cy="3"/>
            </a:xfrm>
            <a:custGeom>
              <a:avLst/>
              <a:gdLst>
                <a:gd name="T0" fmla="*/ 0 w 37"/>
                <a:gd name="T1" fmla="*/ 9 h 2"/>
                <a:gd name="T2" fmla="*/ 13 w 37"/>
                <a:gd name="T3" fmla="*/ 9 h 2"/>
                <a:gd name="T4" fmla="*/ 97 w 37"/>
                <a:gd name="T5" fmla="*/ 0 h 2"/>
                <a:gd name="T6" fmla="*/ 0 60000 65536"/>
                <a:gd name="T7" fmla="*/ 0 60000 65536"/>
                <a:gd name="T8" fmla="*/ 0 60000 65536"/>
                <a:gd name="T9" fmla="*/ 0 w 37"/>
                <a:gd name="T10" fmla="*/ 0 h 2"/>
                <a:gd name="T11" fmla="*/ 37 w 37"/>
                <a:gd name="T12" fmla="*/ 2 h 2"/>
              </a:gdLst>
              <a:ahLst/>
              <a:cxnLst>
                <a:cxn ang="T6">
                  <a:pos x="T0" y="T1"/>
                </a:cxn>
                <a:cxn ang="T7">
                  <a:pos x="T2" y="T3"/>
                </a:cxn>
                <a:cxn ang="T8">
                  <a:pos x="T4" y="T5"/>
                </a:cxn>
              </a:cxnLst>
              <a:rect l="T9" t="T10" r="T11" b="T12"/>
              <a:pathLst>
                <a:path w="37" h="2">
                  <a:moveTo>
                    <a:pt x="0" y="2"/>
                  </a:moveTo>
                  <a:lnTo>
                    <a:pt x="5" y="2"/>
                  </a:lnTo>
                  <a:lnTo>
                    <a:pt x="37"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92" name="Freeform 2114"/>
            <p:cNvSpPr>
              <a:spLocks/>
            </p:cNvSpPr>
            <p:nvPr/>
          </p:nvSpPr>
          <p:spPr bwMode="auto">
            <a:xfrm>
              <a:off x="4187" y="3502"/>
              <a:ext cx="48" cy="9"/>
            </a:xfrm>
            <a:custGeom>
              <a:avLst/>
              <a:gdLst>
                <a:gd name="T0" fmla="*/ 0 w 37"/>
                <a:gd name="T1" fmla="*/ 19 h 7"/>
                <a:gd name="T2" fmla="*/ 91 w 37"/>
                <a:gd name="T3" fmla="*/ 6 h 7"/>
                <a:gd name="T4" fmla="*/ 104 w 37"/>
                <a:gd name="T5" fmla="*/ 0 h 7"/>
                <a:gd name="T6" fmla="*/ 0 60000 65536"/>
                <a:gd name="T7" fmla="*/ 0 60000 65536"/>
                <a:gd name="T8" fmla="*/ 0 60000 65536"/>
                <a:gd name="T9" fmla="*/ 0 w 37"/>
                <a:gd name="T10" fmla="*/ 0 h 7"/>
                <a:gd name="T11" fmla="*/ 37 w 37"/>
                <a:gd name="T12" fmla="*/ 7 h 7"/>
              </a:gdLst>
              <a:ahLst/>
              <a:cxnLst>
                <a:cxn ang="T6">
                  <a:pos x="T0" y="T1"/>
                </a:cxn>
                <a:cxn ang="T7">
                  <a:pos x="T2" y="T3"/>
                </a:cxn>
                <a:cxn ang="T8">
                  <a:pos x="T4" y="T5"/>
                </a:cxn>
              </a:cxnLst>
              <a:rect l="T9" t="T10" r="T11" b="T12"/>
              <a:pathLst>
                <a:path w="37" h="7">
                  <a:moveTo>
                    <a:pt x="0" y="7"/>
                  </a:moveTo>
                  <a:lnTo>
                    <a:pt x="32" y="2"/>
                  </a:lnTo>
                  <a:lnTo>
                    <a:pt x="37"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93" name="Freeform 2115"/>
            <p:cNvSpPr>
              <a:spLocks/>
            </p:cNvSpPr>
            <p:nvPr/>
          </p:nvSpPr>
          <p:spPr bwMode="auto">
            <a:xfrm>
              <a:off x="4258" y="3482"/>
              <a:ext cx="48" cy="13"/>
            </a:xfrm>
            <a:custGeom>
              <a:avLst/>
              <a:gdLst>
                <a:gd name="T0" fmla="*/ 0 w 37"/>
                <a:gd name="T1" fmla="*/ 29 h 10"/>
                <a:gd name="T2" fmla="*/ 49 w 37"/>
                <a:gd name="T3" fmla="*/ 21 h 10"/>
                <a:gd name="T4" fmla="*/ 104 w 37"/>
                <a:gd name="T5" fmla="*/ 0 h 10"/>
                <a:gd name="T6" fmla="*/ 0 60000 65536"/>
                <a:gd name="T7" fmla="*/ 0 60000 65536"/>
                <a:gd name="T8" fmla="*/ 0 60000 65536"/>
                <a:gd name="T9" fmla="*/ 0 w 37"/>
                <a:gd name="T10" fmla="*/ 0 h 10"/>
                <a:gd name="T11" fmla="*/ 37 w 37"/>
                <a:gd name="T12" fmla="*/ 10 h 10"/>
              </a:gdLst>
              <a:ahLst/>
              <a:cxnLst>
                <a:cxn ang="T6">
                  <a:pos x="T0" y="T1"/>
                </a:cxn>
                <a:cxn ang="T7">
                  <a:pos x="T2" y="T3"/>
                </a:cxn>
                <a:cxn ang="T8">
                  <a:pos x="T4" y="T5"/>
                </a:cxn>
              </a:cxnLst>
              <a:rect l="T9" t="T10" r="T11" b="T12"/>
              <a:pathLst>
                <a:path w="37" h="10">
                  <a:moveTo>
                    <a:pt x="0" y="10"/>
                  </a:moveTo>
                  <a:lnTo>
                    <a:pt x="17" y="7"/>
                  </a:lnTo>
                  <a:lnTo>
                    <a:pt x="37"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94" name="Line 2116"/>
            <p:cNvSpPr>
              <a:spLocks noChangeShapeType="1"/>
            </p:cNvSpPr>
            <p:nvPr/>
          </p:nvSpPr>
          <p:spPr bwMode="auto">
            <a:xfrm flipV="1">
              <a:off x="4328" y="3459"/>
              <a:ext cx="45" cy="17"/>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495" name="Freeform 2117"/>
            <p:cNvSpPr>
              <a:spLocks/>
            </p:cNvSpPr>
            <p:nvPr/>
          </p:nvSpPr>
          <p:spPr bwMode="auto">
            <a:xfrm>
              <a:off x="4396" y="3428"/>
              <a:ext cx="43" cy="22"/>
            </a:xfrm>
            <a:custGeom>
              <a:avLst/>
              <a:gdLst>
                <a:gd name="T0" fmla="*/ 0 w 34"/>
                <a:gd name="T1" fmla="*/ 47 h 17"/>
                <a:gd name="T2" fmla="*/ 61 w 34"/>
                <a:gd name="T3" fmla="*/ 10 h 17"/>
                <a:gd name="T4" fmla="*/ 86 w 34"/>
                <a:gd name="T5" fmla="*/ 0 h 17"/>
                <a:gd name="T6" fmla="*/ 0 60000 65536"/>
                <a:gd name="T7" fmla="*/ 0 60000 65536"/>
                <a:gd name="T8" fmla="*/ 0 60000 65536"/>
                <a:gd name="T9" fmla="*/ 0 w 34"/>
                <a:gd name="T10" fmla="*/ 0 h 17"/>
                <a:gd name="T11" fmla="*/ 34 w 34"/>
                <a:gd name="T12" fmla="*/ 17 h 17"/>
              </a:gdLst>
              <a:ahLst/>
              <a:cxnLst>
                <a:cxn ang="T6">
                  <a:pos x="T0" y="T1"/>
                </a:cxn>
                <a:cxn ang="T7">
                  <a:pos x="T2" y="T3"/>
                </a:cxn>
                <a:cxn ang="T8">
                  <a:pos x="T4" y="T5"/>
                </a:cxn>
              </a:cxnLst>
              <a:rect l="T9" t="T10" r="T11" b="T12"/>
              <a:pathLst>
                <a:path w="34" h="17">
                  <a:moveTo>
                    <a:pt x="0" y="17"/>
                  </a:moveTo>
                  <a:lnTo>
                    <a:pt x="24" y="4"/>
                  </a:lnTo>
                  <a:lnTo>
                    <a:pt x="34"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96" name="Freeform 2118"/>
            <p:cNvSpPr>
              <a:spLocks/>
            </p:cNvSpPr>
            <p:nvPr/>
          </p:nvSpPr>
          <p:spPr bwMode="auto">
            <a:xfrm>
              <a:off x="4462" y="3392"/>
              <a:ext cx="42" cy="26"/>
            </a:xfrm>
            <a:custGeom>
              <a:avLst/>
              <a:gdLst>
                <a:gd name="T0" fmla="*/ 0 w 32"/>
                <a:gd name="T1" fmla="*/ 57 h 20"/>
                <a:gd name="T2" fmla="*/ 29 w 32"/>
                <a:gd name="T3" fmla="*/ 42 h 20"/>
                <a:gd name="T4" fmla="*/ 95 w 32"/>
                <a:gd name="T5" fmla="*/ 0 h 20"/>
                <a:gd name="T6" fmla="*/ 0 60000 65536"/>
                <a:gd name="T7" fmla="*/ 0 60000 65536"/>
                <a:gd name="T8" fmla="*/ 0 60000 65536"/>
                <a:gd name="T9" fmla="*/ 0 w 32"/>
                <a:gd name="T10" fmla="*/ 0 h 20"/>
                <a:gd name="T11" fmla="*/ 32 w 32"/>
                <a:gd name="T12" fmla="*/ 20 h 20"/>
              </a:gdLst>
              <a:ahLst/>
              <a:cxnLst>
                <a:cxn ang="T6">
                  <a:pos x="T0" y="T1"/>
                </a:cxn>
                <a:cxn ang="T7">
                  <a:pos x="T2" y="T3"/>
                </a:cxn>
                <a:cxn ang="T8">
                  <a:pos x="T4" y="T5"/>
                </a:cxn>
              </a:cxnLst>
              <a:rect l="T9" t="T10" r="T11" b="T12"/>
              <a:pathLst>
                <a:path w="32" h="20">
                  <a:moveTo>
                    <a:pt x="0" y="20"/>
                  </a:moveTo>
                  <a:lnTo>
                    <a:pt x="10" y="15"/>
                  </a:lnTo>
                  <a:lnTo>
                    <a:pt x="32"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97" name="Freeform 2119"/>
            <p:cNvSpPr>
              <a:spLocks/>
            </p:cNvSpPr>
            <p:nvPr/>
          </p:nvSpPr>
          <p:spPr bwMode="auto">
            <a:xfrm>
              <a:off x="4523" y="3354"/>
              <a:ext cx="41" cy="26"/>
            </a:xfrm>
            <a:custGeom>
              <a:avLst/>
              <a:gdLst>
                <a:gd name="T0" fmla="*/ 0 w 32"/>
                <a:gd name="T1" fmla="*/ 57 h 20"/>
                <a:gd name="T2" fmla="*/ 81 w 32"/>
                <a:gd name="T3" fmla="*/ 0 h 20"/>
                <a:gd name="T4" fmla="*/ 87 w 32"/>
                <a:gd name="T5" fmla="*/ 0 h 20"/>
                <a:gd name="T6" fmla="*/ 0 60000 65536"/>
                <a:gd name="T7" fmla="*/ 0 60000 65536"/>
                <a:gd name="T8" fmla="*/ 0 60000 65536"/>
                <a:gd name="T9" fmla="*/ 0 w 32"/>
                <a:gd name="T10" fmla="*/ 0 h 20"/>
                <a:gd name="T11" fmla="*/ 32 w 32"/>
                <a:gd name="T12" fmla="*/ 20 h 20"/>
              </a:gdLst>
              <a:ahLst/>
              <a:cxnLst>
                <a:cxn ang="T6">
                  <a:pos x="T0" y="T1"/>
                </a:cxn>
                <a:cxn ang="T7">
                  <a:pos x="T2" y="T3"/>
                </a:cxn>
                <a:cxn ang="T8">
                  <a:pos x="T4" y="T5"/>
                </a:cxn>
              </a:cxnLst>
              <a:rect l="T9" t="T10" r="T11" b="T12"/>
              <a:pathLst>
                <a:path w="32" h="20">
                  <a:moveTo>
                    <a:pt x="0" y="20"/>
                  </a:moveTo>
                  <a:lnTo>
                    <a:pt x="30" y="0"/>
                  </a:lnTo>
                  <a:lnTo>
                    <a:pt x="32"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98" name="Freeform 2120"/>
            <p:cNvSpPr>
              <a:spLocks/>
            </p:cNvSpPr>
            <p:nvPr/>
          </p:nvSpPr>
          <p:spPr bwMode="auto">
            <a:xfrm>
              <a:off x="4581" y="3306"/>
              <a:ext cx="38" cy="32"/>
            </a:xfrm>
            <a:custGeom>
              <a:avLst/>
              <a:gdLst>
                <a:gd name="T0" fmla="*/ 0 w 30"/>
                <a:gd name="T1" fmla="*/ 67 h 25"/>
                <a:gd name="T2" fmla="*/ 44 w 30"/>
                <a:gd name="T3" fmla="*/ 31 h 25"/>
                <a:gd name="T4" fmla="*/ 77 w 30"/>
                <a:gd name="T5" fmla="*/ 0 h 25"/>
                <a:gd name="T6" fmla="*/ 0 60000 65536"/>
                <a:gd name="T7" fmla="*/ 0 60000 65536"/>
                <a:gd name="T8" fmla="*/ 0 60000 65536"/>
                <a:gd name="T9" fmla="*/ 0 w 30"/>
                <a:gd name="T10" fmla="*/ 0 h 25"/>
                <a:gd name="T11" fmla="*/ 30 w 30"/>
                <a:gd name="T12" fmla="*/ 25 h 25"/>
              </a:gdLst>
              <a:ahLst/>
              <a:cxnLst>
                <a:cxn ang="T6">
                  <a:pos x="T0" y="T1"/>
                </a:cxn>
                <a:cxn ang="T7">
                  <a:pos x="T2" y="T3"/>
                </a:cxn>
                <a:cxn ang="T8">
                  <a:pos x="T4" y="T5"/>
                </a:cxn>
              </a:cxnLst>
              <a:rect l="T9" t="T10" r="T11" b="T12"/>
              <a:pathLst>
                <a:path w="30" h="25">
                  <a:moveTo>
                    <a:pt x="0" y="25"/>
                  </a:moveTo>
                  <a:lnTo>
                    <a:pt x="17" y="12"/>
                  </a:lnTo>
                  <a:lnTo>
                    <a:pt x="3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499" name="Freeform 2121"/>
            <p:cNvSpPr>
              <a:spLocks/>
            </p:cNvSpPr>
            <p:nvPr/>
          </p:nvSpPr>
          <p:spPr bwMode="auto">
            <a:xfrm>
              <a:off x="4639" y="3259"/>
              <a:ext cx="30" cy="32"/>
            </a:xfrm>
            <a:custGeom>
              <a:avLst/>
              <a:gdLst>
                <a:gd name="T0" fmla="*/ 0 w 24"/>
                <a:gd name="T1" fmla="*/ 67 h 25"/>
                <a:gd name="T2" fmla="*/ 13 w 24"/>
                <a:gd name="T3" fmla="*/ 59 h 25"/>
                <a:gd name="T4" fmla="*/ 58 w 24"/>
                <a:gd name="T5" fmla="*/ 0 h 25"/>
                <a:gd name="T6" fmla="*/ 0 60000 65536"/>
                <a:gd name="T7" fmla="*/ 0 60000 65536"/>
                <a:gd name="T8" fmla="*/ 0 60000 65536"/>
                <a:gd name="T9" fmla="*/ 0 w 24"/>
                <a:gd name="T10" fmla="*/ 0 h 25"/>
                <a:gd name="T11" fmla="*/ 24 w 24"/>
                <a:gd name="T12" fmla="*/ 25 h 25"/>
              </a:gdLst>
              <a:ahLst/>
              <a:cxnLst>
                <a:cxn ang="T6">
                  <a:pos x="T0" y="T1"/>
                </a:cxn>
                <a:cxn ang="T7">
                  <a:pos x="T2" y="T3"/>
                </a:cxn>
                <a:cxn ang="T8">
                  <a:pos x="T4" y="T5"/>
                </a:cxn>
              </a:cxnLst>
              <a:rect l="T9" t="T10" r="T11" b="T12"/>
              <a:pathLst>
                <a:path w="24" h="25">
                  <a:moveTo>
                    <a:pt x="0" y="25"/>
                  </a:moveTo>
                  <a:lnTo>
                    <a:pt x="5" y="22"/>
                  </a:lnTo>
                  <a:lnTo>
                    <a:pt x="24"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00" name="Freeform 2122"/>
            <p:cNvSpPr>
              <a:spLocks/>
            </p:cNvSpPr>
            <p:nvPr/>
          </p:nvSpPr>
          <p:spPr bwMode="auto">
            <a:xfrm>
              <a:off x="4689" y="3201"/>
              <a:ext cx="29" cy="39"/>
            </a:xfrm>
            <a:custGeom>
              <a:avLst/>
              <a:gdLst>
                <a:gd name="T0" fmla="*/ 0 w 23"/>
                <a:gd name="T1" fmla="*/ 86 h 30"/>
                <a:gd name="T2" fmla="*/ 50 w 23"/>
                <a:gd name="T3" fmla="*/ 16 h 30"/>
                <a:gd name="T4" fmla="*/ 59 w 23"/>
                <a:gd name="T5" fmla="*/ 0 h 30"/>
                <a:gd name="T6" fmla="*/ 0 60000 65536"/>
                <a:gd name="T7" fmla="*/ 0 60000 65536"/>
                <a:gd name="T8" fmla="*/ 0 60000 65536"/>
                <a:gd name="T9" fmla="*/ 0 w 23"/>
                <a:gd name="T10" fmla="*/ 0 h 30"/>
                <a:gd name="T11" fmla="*/ 23 w 23"/>
                <a:gd name="T12" fmla="*/ 30 h 30"/>
              </a:gdLst>
              <a:ahLst/>
              <a:cxnLst>
                <a:cxn ang="T6">
                  <a:pos x="T0" y="T1"/>
                </a:cxn>
                <a:cxn ang="T7">
                  <a:pos x="T2" y="T3"/>
                </a:cxn>
                <a:cxn ang="T8">
                  <a:pos x="T4" y="T5"/>
                </a:cxn>
              </a:cxnLst>
              <a:rect l="T9" t="T10" r="T11" b="T12"/>
              <a:pathLst>
                <a:path w="23" h="30">
                  <a:moveTo>
                    <a:pt x="0" y="30"/>
                  </a:moveTo>
                  <a:lnTo>
                    <a:pt x="20" y="5"/>
                  </a:lnTo>
                  <a:lnTo>
                    <a:pt x="23"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01" name="Freeform 2123"/>
            <p:cNvSpPr>
              <a:spLocks/>
            </p:cNvSpPr>
            <p:nvPr/>
          </p:nvSpPr>
          <p:spPr bwMode="auto">
            <a:xfrm>
              <a:off x="4734" y="3143"/>
              <a:ext cx="29" cy="39"/>
            </a:xfrm>
            <a:custGeom>
              <a:avLst/>
              <a:gdLst>
                <a:gd name="T0" fmla="*/ 0 w 23"/>
                <a:gd name="T1" fmla="*/ 86 h 30"/>
                <a:gd name="T2" fmla="*/ 25 w 23"/>
                <a:gd name="T3" fmla="*/ 51 h 30"/>
                <a:gd name="T4" fmla="*/ 59 w 23"/>
                <a:gd name="T5" fmla="*/ 0 h 30"/>
                <a:gd name="T6" fmla="*/ 0 60000 65536"/>
                <a:gd name="T7" fmla="*/ 0 60000 65536"/>
                <a:gd name="T8" fmla="*/ 0 60000 65536"/>
                <a:gd name="T9" fmla="*/ 0 w 23"/>
                <a:gd name="T10" fmla="*/ 0 h 30"/>
                <a:gd name="T11" fmla="*/ 23 w 23"/>
                <a:gd name="T12" fmla="*/ 30 h 30"/>
              </a:gdLst>
              <a:ahLst/>
              <a:cxnLst>
                <a:cxn ang="T6">
                  <a:pos x="T0" y="T1"/>
                </a:cxn>
                <a:cxn ang="T7">
                  <a:pos x="T2" y="T3"/>
                </a:cxn>
                <a:cxn ang="T8">
                  <a:pos x="T4" y="T5"/>
                </a:cxn>
              </a:cxnLst>
              <a:rect l="T9" t="T10" r="T11" b="T12"/>
              <a:pathLst>
                <a:path w="23" h="30">
                  <a:moveTo>
                    <a:pt x="0" y="30"/>
                  </a:moveTo>
                  <a:lnTo>
                    <a:pt x="10" y="18"/>
                  </a:lnTo>
                  <a:lnTo>
                    <a:pt x="23"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02" name="Line 2124"/>
            <p:cNvSpPr>
              <a:spLocks noChangeShapeType="1"/>
            </p:cNvSpPr>
            <p:nvPr/>
          </p:nvSpPr>
          <p:spPr bwMode="auto">
            <a:xfrm>
              <a:off x="4775" y="3124"/>
              <a:ext cx="1" cy="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03" name="Line 2125"/>
            <p:cNvSpPr>
              <a:spLocks noChangeShapeType="1"/>
            </p:cNvSpPr>
            <p:nvPr/>
          </p:nvSpPr>
          <p:spPr bwMode="auto">
            <a:xfrm flipV="1">
              <a:off x="4775" y="3083"/>
              <a:ext cx="23" cy="4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04" name="Freeform 2126"/>
            <p:cNvSpPr>
              <a:spLocks/>
            </p:cNvSpPr>
            <p:nvPr/>
          </p:nvSpPr>
          <p:spPr bwMode="auto">
            <a:xfrm>
              <a:off x="4811" y="3019"/>
              <a:ext cx="19" cy="42"/>
            </a:xfrm>
            <a:custGeom>
              <a:avLst/>
              <a:gdLst>
                <a:gd name="T0" fmla="*/ 0 w 15"/>
                <a:gd name="T1" fmla="*/ 85 h 33"/>
                <a:gd name="T2" fmla="*/ 30 w 15"/>
                <a:gd name="T3" fmla="*/ 28 h 33"/>
                <a:gd name="T4" fmla="*/ 38 w 15"/>
                <a:gd name="T5" fmla="*/ 0 h 33"/>
                <a:gd name="T6" fmla="*/ 0 60000 65536"/>
                <a:gd name="T7" fmla="*/ 0 60000 65536"/>
                <a:gd name="T8" fmla="*/ 0 60000 65536"/>
                <a:gd name="T9" fmla="*/ 0 w 15"/>
                <a:gd name="T10" fmla="*/ 0 h 33"/>
                <a:gd name="T11" fmla="*/ 15 w 15"/>
                <a:gd name="T12" fmla="*/ 33 h 33"/>
              </a:gdLst>
              <a:ahLst/>
              <a:cxnLst>
                <a:cxn ang="T6">
                  <a:pos x="T0" y="T1"/>
                </a:cxn>
                <a:cxn ang="T7">
                  <a:pos x="T2" y="T3"/>
                </a:cxn>
                <a:cxn ang="T8">
                  <a:pos x="T4" y="T5"/>
                </a:cxn>
              </a:cxnLst>
              <a:rect l="T9" t="T10" r="T11" b="T12"/>
              <a:pathLst>
                <a:path w="15" h="33">
                  <a:moveTo>
                    <a:pt x="0" y="33"/>
                  </a:moveTo>
                  <a:lnTo>
                    <a:pt x="12" y="10"/>
                  </a:lnTo>
                  <a:lnTo>
                    <a:pt x="15"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05" name="Freeform 2127"/>
            <p:cNvSpPr>
              <a:spLocks/>
            </p:cNvSpPr>
            <p:nvPr/>
          </p:nvSpPr>
          <p:spPr bwMode="auto">
            <a:xfrm>
              <a:off x="4843" y="2948"/>
              <a:ext cx="15" cy="49"/>
            </a:xfrm>
            <a:custGeom>
              <a:avLst/>
              <a:gdLst>
                <a:gd name="T0" fmla="*/ 0 w 12"/>
                <a:gd name="T1" fmla="*/ 104 h 38"/>
                <a:gd name="T2" fmla="*/ 6 w 12"/>
                <a:gd name="T3" fmla="*/ 68 h 38"/>
                <a:gd name="T4" fmla="*/ 30 w 12"/>
                <a:gd name="T5" fmla="*/ 0 h 38"/>
                <a:gd name="T6" fmla="*/ 0 60000 65536"/>
                <a:gd name="T7" fmla="*/ 0 60000 65536"/>
                <a:gd name="T8" fmla="*/ 0 60000 65536"/>
                <a:gd name="T9" fmla="*/ 0 w 12"/>
                <a:gd name="T10" fmla="*/ 0 h 38"/>
                <a:gd name="T11" fmla="*/ 12 w 12"/>
                <a:gd name="T12" fmla="*/ 38 h 38"/>
              </a:gdLst>
              <a:ahLst/>
              <a:cxnLst>
                <a:cxn ang="T6">
                  <a:pos x="T0" y="T1"/>
                </a:cxn>
                <a:cxn ang="T7">
                  <a:pos x="T2" y="T3"/>
                </a:cxn>
                <a:cxn ang="T8">
                  <a:pos x="T4" y="T5"/>
                </a:cxn>
              </a:cxnLst>
              <a:rect l="T9" t="T10" r="T11" b="T12"/>
              <a:pathLst>
                <a:path w="12" h="38">
                  <a:moveTo>
                    <a:pt x="0" y="38"/>
                  </a:moveTo>
                  <a:lnTo>
                    <a:pt x="2" y="25"/>
                  </a:lnTo>
                  <a:lnTo>
                    <a:pt x="12"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06" name="Freeform 2128"/>
            <p:cNvSpPr>
              <a:spLocks/>
            </p:cNvSpPr>
            <p:nvPr/>
          </p:nvSpPr>
          <p:spPr bwMode="auto">
            <a:xfrm>
              <a:off x="4865" y="2881"/>
              <a:ext cx="17" cy="45"/>
            </a:xfrm>
            <a:custGeom>
              <a:avLst/>
              <a:gdLst>
                <a:gd name="T0" fmla="*/ 0 w 13"/>
                <a:gd name="T1" fmla="*/ 96 h 35"/>
                <a:gd name="T2" fmla="*/ 38 w 13"/>
                <a:gd name="T3" fmla="*/ 0 h 35"/>
                <a:gd name="T4" fmla="*/ 38 w 13"/>
                <a:gd name="T5" fmla="*/ 0 h 35"/>
                <a:gd name="T6" fmla="*/ 0 60000 65536"/>
                <a:gd name="T7" fmla="*/ 0 60000 65536"/>
                <a:gd name="T8" fmla="*/ 0 60000 65536"/>
                <a:gd name="T9" fmla="*/ 0 w 13"/>
                <a:gd name="T10" fmla="*/ 0 h 35"/>
                <a:gd name="T11" fmla="*/ 13 w 13"/>
                <a:gd name="T12" fmla="*/ 35 h 35"/>
              </a:gdLst>
              <a:ahLst/>
              <a:cxnLst>
                <a:cxn ang="T6">
                  <a:pos x="T0" y="T1"/>
                </a:cxn>
                <a:cxn ang="T7">
                  <a:pos x="T2" y="T3"/>
                </a:cxn>
                <a:cxn ang="T8">
                  <a:pos x="T4" y="T5"/>
                </a:cxn>
              </a:cxnLst>
              <a:rect l="T9" t="T10" r="T11" b="T12"/>
              <a:pathLst>
                <a:path w="13" h="35">
                  <a:moveTo>
                    <a:pt x="0" y="35"/>
                  </a:moveTo>
                  <a:lnTo>
                    <a:pt x="13"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07" name="Freeform 2129"/>
            <p:cNvSpPr>
              <a:spLocks/>
            </p:cNvSpPr>
            <p:nvPr/>
          </p:nvSpPr>
          <p:spPr bwMode="auto">
            <a:xfrm>
              <a:off x="4884" y="2812"/>
              <a:ext cx="10" cy="43"/>
            </a:xfrm>
            <a:custGeom>
              <a:avLst/>
              <a:gdLst>
                <a:gd name="T0" fmla="*/ 0 w 8"/>
                <a:gd name="T1" fmla="*/ 86 h 34"/>
                <a:gd name="T2" fmla="*/ 11 w 8"/>
                <a:gd name="T3" fmla="*/ 37 h 34"/>
                <a:gd name="T4" fmla="*/ 19 w 8"/>
                <a:gd name="T5" fmla="*/ 0 h 34"/>
                <a:gd name="T6" fmla="*/ 0 60000 65536"/>
                <a:gd name="T7" fmla="*/ 0 60000 65536"/>
                <a:gd name="T8" fmla="*/ 0 60000 65536"/>
                <a:gd name="T9" fmla="*/ 0 w 8"/>
                <a:gd name="T10" fmla="*/ 0 h 34"/>
                <a:gd name="T11" fmla="*/ 8 w 8"/>
                <a:gd name="T12" fmla="*/ 34 h 34"/>
              </a:gdLst>
              <a:ahLst/>
              <a:cxnLst>
                <a:cxn ang="T6">
                  <a:pos x="T0" y="T1"/>
                </a:cxn>
                <a:cxn ang="T7">
                  <a:pos x="T2" y="T3"/>
                </a:cxn>
                <a:cxn ang="T8">
                  <a:pos x="T4" y="T5"/>
                </a:cxn>
              </a:cxnLst>
              <a:rect l="T9" t="T10" r="T11" b="T12"/>
              <a:pathLst>
                <a:path w="8" h="34">
                  <a:moveTo>
                    <a:pt x="0" y="34"/>
                  </a:moveTo>
                  <a:lnTo>
                    <a:pt x="5" y="14"/>
                  </a:lnTo>
                  <a:lnTo>
                    <a:pt x="8"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08" name="Freeform 2130"/>
            <p:cNvSpPr>
              <a:spLocks/>
            </p:cNvSpPr>
            <p:nvPr/>
          </p:nvSpPr>
          <p:spPr bwMode="auto">
            <a:xfrm>
              <a:off x="4897" y="2737"/>
              <a:ext cx="6" cy="49"/>
            </a:xfrm>
            <a:custGeom>
              <a:avLst/>
              <a:gdLst>
                <a:gd name="T0" fmla="*/ 0 w 5"/>
                <a:gd name="T1" fmla="*/ 104 h 38"/>
                <a:gd name="T2" fmla="*/ 2 w 5"/>
                <a:gd name="T3" fmla="*/ 92 h 38"/>
                <a:gd name="T4" fmla="*/ 10 w 5"/>
                <a:gd name="T5" fmla="*/ 0 h 38"/>
                <a:gd name="T6" fmla="*/ 0 60000 65536"/>
                <a:gd name="T7" fmla="*/ 0 60000 65536"/>
                <a:gd name="T8" fmla="*/ 0 60000 65536"/>
                <a:gd name="T9" fmla="*/ 0 w 5"/>
                <a:gd name="T10" fmla="*/ 0 h 38"/>
                <a:gd name="T11" fmla="*/ 5 w 5"/>
                <a:gd name="T12" fmla="*/ 38 h 38"/>
              </a:gdLst>
              <a:ahLst/>
              <a:cxnLst>
                <a:cxn ang="T6">
                  <a:pos x="T0" y="T1"/>
                </a:cxn>
                <a:cxn ang="T7">
                  <a:pos x="T2" y="T3"/>
                </a:cxn>
                <a:cxn ang="T8">
                  <a:pos x="T4" y="T5"/>
                </a:cxn>
              </a:cxnLst>
              <a:rect l="T9" t="T10" r="T11" b="T12"/>
              <a:pathLst>
                <a:path w="5" h="38">
                  <a:moveTo>
                    <a:pt x="0" y="38"/>
                  </a:moveTo>
                  <a:lnTo>
                    <a:pt x="2" y="33"/>
                  </a:lnTo>
                  <a:lnTo>
                    <a:pt x="5"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09" name="Line 2131"/>
            <p:cNvSpPr>
              <a:spLocks noChangeShapeType="1"/>
            </p:cNvSpPr>
            <p:nvPr/>
          </p:nvSpPr>
          <p:spPr bwMode="auto">
            <a:xfrm flipV="1">
              <a:off x="4903" y="2674"/>
              <a:ext cx="3" cy="4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10" name="Freeform 2142"/>
            <p:cNvSpPr>
              <a:spLocks/>
            </p:cNvSpPr>
            <p:nvPr/>
          </p:nvSpPr>
          <p:spPr bwMode="auto">
            <a:xfrm>
              <a:off x="4564" y="3134"/>
              <a:ext cx="13" cy="211"/>
            </a:xfrm>
            <a:custGeom>
              <a:avLst/>
              <a:gdLst>
                <a:gd name="T0" fmla="*/ 29 w 10"/>
                <a:gd name="T1" fmla="*/ 0 h 164"/>
                <a:gd name="T2" fmla="*/ 29 w 10"/>
                <a:gd name="T3" fmla="*/ 127 h 164"/>
                <a:gd name="T4" fmla="*/ 22 w 10"/>
                <a:gd name="T5" fmla="*/ 252 h 164"/>
                <a:gd name="T6" fmla="*/ 0 w 10"/>
                <a:gd name="T7" fmla="*/ 449 h 164"/>
                <a:gd name="T8" fmla="*/ 0 60000 65536"/>
                <a:gd name="T9" fmla="*/ 0 60000 65536"/>
                <a:gd name="T10" fmla="*/ 0 60000 65536"/>
                <a:gd name="T11" fmla="*/ 0 60000 65536"/>
                <a:gd name="T12" fmla="*/ 0 w 10"/>
                <a:gd name="T13" fmla="*/ 0 h 164"/>
                <a:gd name="T14" fmla="*/ 10 w 10"/>
                <a:gd name="T15" fmla="*/ 164 h 164"/>
              </a:gdLst>
              <a:ahLst/>
              <a:cxnLst>
                <a:cxn ang="T8">
                  <a:pos x="T0" y="T1"/>
                </a:cxn>
                <a:cxn ang="T9">
                  <a:pos x="T2" y="T3"/>
                </a:cxn>
                <a:cxn ang="T10">
                  <a:pos x="T4" y="T5"/>
                </a:cxn>
                <a:cxn ang="T11">
                  <a:pos x="T6" y="T7"/>
                </a:cxn>
              </a:cxnLst>
              <a:rect l="T12" t="T13" r="T14" b="T15"/>
              <a:pathLst>
                <a:path w="10" h="164">
                  <a:moveTo>
                    <a:pt x="10" y="0"/>
                  </a:moveTo>
                  <a:lnTo>
                    <a:pt x="10" y="47"/>
                  </a:lnTo>
                  <a:lnTo>
                    <a:pt x="8" y="92"/>
                  </a:lnTo>
                  <a:lnTo>
                    <a:pt x="0" y="164"/>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11" name="Freeform 2154"/>
            <p:cNvSpPr>
              <a:spLocks/>
            </p:cNvSpPr>
            <p:nvPr/>
          </p:nvSpPr>
          <p:spPr bwMode="auto">
            <a:xfrm>
              <a:off x="3212" y="2623"/>
              <a:ext cx="1272" cy="105"/>
            </a:xfrm>
            <a:custGeom>
              <a:avLst/>
              <a:gdLst>
                <a:gd name="T0" fmla="*/ 2697 w 990"/>
                <a:gd name="T1" fmla="*/ 127 h 82"/>
                <a:gd name="T2" fmla="*/ 2428 w 990"/>
                <a:gd name="T3" fmla="*/ 141 h 82"/>
                <a:gd name="T4" fmla="*/ 2083 w 990"/>
                <a:gd name="T5" fmla="*/ 152 h 82"/>
                <a:gd name="T6" fmla="*/ 1968 w 990"/>
                <a:gd name="T7" fmla="*/ 141 h 82"/>
                <a:gd name="T8" fmla="*/ 1627 w 990"/>
                <a:gd name="T9" fmla="*/ 13 h 82"/>
                <a:gd name="T10" fmla="*/ 1317 w 990"/>
                <a:gd name="T11" fmla="*/ 0 h 82"/>
                <a:gd name="T12" fmla="*/ 1140 w 990"/>
                <a:gd name="T13" fmla="*/ 68 h 82"/>
                <a:gd name="T14" fmla="*/ 1072 w 990"/>
                <a:gd name="T15" fmla="*/ 99 h 82"/>
                <a:gd name="T16" fmla="*/ 1012 w 990"/>
                <a:gd name="T17" fmla="*/ 134 h 82"/>
                <a:gd name="T18" fmla="*/ 902 w 990"/>
                <a:gd name="T19" fmla="*/ 186 h 82"/>
                <a:gd name="T20" fmla="*/ 848 w 990"/>
                <a:gd name="T21" fmla="*/ 211 h 82"/>
                <a:gd name="T22" fmla="*/ 447 w 990"/>
                <a:gd name="T23" fmla="*/ 220 h 82"/>
                <a:gd name="T24" fmla="*/ 260 w 990"/>
                <a:gd name="T25" fmla="*/ 152 h 82"/>
                <a:gd name="T26" fmla="*/ 181 w 990"/>
                <a:gd name="T27" fmla="*/ 127 h 82"/>
                <a:gd name="T28" fmla="*/ 117 w 990"/>
                <a:gd name="T29" fmla="*/ 99 h 82"/>
                <a:gd name="T30" fmla="*/ 0 w 990"/>
                <a:gd name="T31" fmla="*/ 54 h 8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990"/>
                <a:gd name="T49" fmla="*/ 0 h 82"/>
                <a:gd name="T50" fmla="*/ 990 w 990"/>
                <a:gd name="T51" fmla="*/ 82 h 8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990" h="82">
                  <a:moveTo>
                    <a:pt x="990" y="47"/>
                  </a:moveTo>
                  <a:lnTo>
                    <a:pt x="891" y="52"/>
                  </a:lnTo>
                  <a:lnTo>
                    <a:pt x="764" y="57"/>
                  </a:lnTo>
                  <a:lnTo>
                    <a:pt x="722" y="52"/>
                  </a:lnTo>
                  <a:lnTo>
                    <a:pt x="597" y="5"/>
                  </a:lnTo>
                  <a:lnTo>
                    <a:pt x="483" y="0"/>
                  </a:lnTo>
                  <a:lnTo>
                    <a:pt x="418" y="25"/>
                  </a:lnTo>
                  <a:lnTo>
                    <a:pt x="393" y="37"/>
                  </a:lnTo>
                  <a:lnTo>
                    <a:pt x="371" y="50"/>
                  </a:lnTo>
                  <a:lnTo>
                    <a:pt x="331" y="69"/>
                  </a:lnTo>
                  <a:lnTo>
                    <a:pt x="311" y="79"/>
                  </a:lnTo>
                  <a:lnTo>
                    <a:pt x="164" y="82"/>
                  </a:lnTo>
                  <a:lnTo>
                    <a:pt x="95" y="57"/>
                  </a:lnTo>
                  <a:lnTo>
                    <a:pt x="67" y="47"/>
                  </a:lnTo>
                  <a:lnTo>
                    <a:pt x="43" y="37"/>
                  </a:lnTo>
                  <a:lnTo>
                    <a:pt x="0" y="20"/>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12" name="Freeform 2155"/>
            <p:cNvSpPr>
              <a:spLocks/>
            </p:cNvSpPr>
            <p:nvPr/>
          </p:nvSpPr>
          <p:spPr bwMode="auto">
            <a:xfrm>
              <a:off x="4376" y="1897"/>
              <a:ext cx="108" cy="784"/>
            </a:xfrm>
            <a:custGeom>
              <a:avLst/>
              <a:gdLst>
                <a:gd name="T0" fmla="*/ 230 w 84"/>
                <a:gd name="T1" fmla="*/ 1666 h 610"/>
                <a:gd name="T2" fmla="*/ 162 w 84"/>
                <a:gd name="T3" fmla="*/ 1519 h 610"/>
                <a:gd name="T4" fmla="*/ 103 w 84"/>
                <a:gd name="T5" fmla="*/ 1310 h 610"/>
                <a:gd name="T6" fmla="*/ 105 w 84"/>
                <a:gd name="T7" fmla="*/ 1154 h 610"/>
                <a:gd name="T8" fmla="*/ 121 w 84"/>
                <a:gd name="T9" fmla="*/ 997 h 610"/>
                <a:gd name="T10" fmla="*/ 121 w 84"/>
                <a:gd name="T11" fmla="*/ 877 h 610"/>
                <a:gd name="T12" fmla="*/ 114 w 84"/>
                <a:gd name="T13" fmla="*/ 753 h 610"/>
                <a:gd name="T14" fmla="*/ 103 w 84"/>
                <a:gd name="T15" fmla="*/ 679 h 610"/>
                <a:gd name="T16" fmla="*/ 75 w 84"/>
                <a:gd name="T17" fmla="*/ 604 h 610"/>
                <a:gd name="T18" fmla="*/ 46 w 84"/>
                <a:gd name="T19" fmla="*/ 528 h 610"/>
                <a:gd name="T20" fmla="*/ 13 w 84"/>
                <a:gd name="T21" fmla="*/ 441 h 610"/>
                <a:gd name="T22" fmla="*/ 0 w 84"/>
                <a:gd name="T23" fmla="*/ 346 h 610"/>
                <a:gd name="T24" fmla="*/ 0 w 84"/>
                <a:gd name="T25" fmla="*/ 288 h 610"/>
                <a:gd name="T26" fmla="*/ 13 w 84"/>
                <a:gd name="T27" fmla="*/ 218 h 610"/>
                <a:gd name="T28" fmla="*/ 28 w 84"/>
                <a:gd name="T29" fmla="*/ 150 h 610"/>
                <a:gd name="T30" fmla="*/ 51 w 84"/>
                <a:gd name="T31" fmla="*/ 76 h 610"/>
                <a:gd name="T32" fmla="*/ 66 w 84"/>
                <a:gd name="T33" fmla="*/ 8 h 610"/>
                <a:gd name="T34" fmla="*/ 66 w 84"/>
                <a:gd name="T35" fmla="*/ 0 h 61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4"/>
                <a:gd name="T55" fmla="*/ 0 h 610"/>
                <a:gd name="T56" fmla="*/ 84 w 84"/>
                <a:gd name="T57" fmla="*/ 610 h 61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4" h="610">
                  <a:moveTo>
                    <a:pt x="84" y="610"/>
                  </a:moveTo>
                  <a:lnTo>
                    <a:pt x="59" y="557"/>
                  </a:lnTo>
                  <a:lnTo>
                    <a:pt x="37" y="480"/>
                  </a:lnTo>
                  <a:lnTo>
                    <a:pt x="39" y="423"/>
                  </a:lnTo>
                  <a:lnTo>
                    <a:pt x="44" y="366"/>
                  </a:lnTo>
                  <a:lnTo>
                    <a:pt x="44" y="321"/>
                  </a:lnTo>
                  <a:lnTo>
                    <a:pt x="42" y="276"/>
                  </a:lnTo>
                  <a:lnTo>
                    <a:pt x="37" y="249"/>
                  </a:lnTo>
                  <a:lnTo>
                    <a:pt x="27" y="222"/>
                  </a:lnTo>
                  <a:lnTo>
                    <a:pt x="17" y="194"/>
                  </a:lnTo>
                  <a:lnTo>
                    <a:pt x="5" y="162"/>
                  </a:lnTo>
                  <a:lnTo>
                    <a:pt x="0" y="127"/>
                  </a:lnTo>
                  <a:lnTo>
                    <a:pt x="0" y="105"/>
                  </a:lnTo>
                  <a:lnTo>
                    <a:pt x="5" y="80"/>
                  </a:lnTo>
                  <a:lnTo>
                    <a:pt x="10" y="55"/>
                  </a:lnTo>
                  <a:lnTo>
                    <a:pt x="19" y="28"/>
                  </a:lnTo>
                  <a:lnTo>
                    <a:pt x="24" y="3"/>
                  </a:lnTo>
                  <a:lnTo>
                    <a:pt x="24" y="0"/>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13" name="Freeform 2156"/>
            <p:cNvSpPr>
              <a:spLocks/>
            </p:cNvSpPr>
            <p:nvPr/>
          </p:nvSpPr>
          <p:spPr bwMode="auto">
            <a:xfrm>
              <a:off x="3534" y="2748"/>
              <a:ext cx="1024" cy="34"/>
            </a:xfrm>
            <a:custGeom>
              <a:avLst/>
              <a:gdLst>
                <a:gd name="T0" fmla="*/ 0 w 796"/>
                <a:gd name="T1" fmla="*/ 0 h 27"/>
                <a:gd name="T2" fmla="*/ 104 w 796"/>
                <a:gd name="T3" fmla="*/ 30 h 27"/>
                <a:gd name="T4" fmla="*/ 203 w 796"/>
                <a:gd name="T5" fmla="*/ 55 h 27"/>
                <a:gd name="T6" fmla="*/ 288 w 796"/>
                <a:gd name="T7" fmla="*/ 68 h 27"/>
                <a:gd name="T8" fmla="*/ 370 w 796"/>
                <a:gd name="T9" fmla="*/ 68 h 27"/>
                <a:gd name="T10" fmla="*/ 439 w 796"/>
                <a:gd name="T11" fmla="*/ 62 h 27"/>
                <a:gd name="T12" fmla="*/ 507 w 796"/>
                <a:gd name="T13" fmla="*/ 42 h 27"/>
                <a:gd name="T14" fmla="*/ 558 w 796"/>
                <a:gd name="T15" fmla="*/ 30 h 27"/>
                <a:gd name="T16" fmla="*/ 612 w 796"/>
                <a:gd name="T17" fmla="*/ 25 h 27"/>
                <a:gd name="T18" fmla="*/ 648 w 796"/>
                <a:gd name="T19" fmla="*/ 38 h 27"/>
                <a:gd name="T20" fmla="*/ 677 w 796"/>
                <a:gd name="T21" fmla="*/ 49 h 27"/>
                <a:gd name="T22" fmla="*/ 705 w 796"/>
                <a:gd name="T23" fmla="*/ 55 h 27"/>
                <a:gd name="T24" fmla="*/ 723 w 796"/>
                <a:gd name="T25" fmla="*/ 62 h 27"/>
                <a:gd name="T26" fmla="*/ 782 w 796"/>
                <a:gd name="T27" fmla="*/ 55 h 27"/>
                <a:gd name="T28" fmla="*/ 853 w 796"/>
                <a:gd name="T29" fmla="*/ 42 h 27"/>
                <a:gd name="T30" fmla="*/ 901 w 796"/>
                <a:gd name="T31" fmla="*/ 30 h 27"/>
                <a:gd name="T32" fmla="*/ 947 w 796"/>
                <a:gd name="T33" fmla="*/ 25 h 27"/>
                <a:gd name="T34" fmla="*/ 983 w 796"/>
                <a:gd name="T35" fmla="*/ 30 h 27"/>
                <a:gd name="T36" fmla="*/ 1011 w 796"/>
                <a:gd name="T37" fmla="*/ 42 h 27"/>
                <a:gd name="T38" fmla="*/ 1039 w 796"/>
                <a:gd name="T39" fmla="*/ 55 h 27"/>
                <a:gd name="T40" fmla="*/ 1057 w 796"/>
                <a:gd name="T41" fmla="*/ 55 h 27"/>
                <a:gd name="T42" fmla="*/ 1099 w 796"/>
                <a:gd name="T43" fmla="*/ 49 h 27"/>
                <a:gd name="T44" fmla="*/ 1131 w 796"/>
                <a:gd name="T45" fmla="*/ 30 h 27"/>
                <a:gd name="T46" fmla="*/ 1159 w 796"/>
                <a:gd name="T47" fmla="*/ 18 h 27"/>
                <a:gd name="T48" fmla="*/ 1195 w 796"/>
                <a:gd name="T49" fmla="*/ 13 h 27"/>
                <a:gd name="T50" fmla="*/ 1221 w 796"/>
                <a:gd name="T51" fmla="*/ 25 h 27"/>
                <a:gd name="T52" fmla="*/ 1241 w 796"/>
                <a:gd name="T53" fmla="*/ 38 h 27"/>
                <a:gd name="T54" fmla="*/ 1263 w 796"/>
                <a:gd name="T55" fmla="*/ 49 h 27"/>
                <a:gd name="T56" fmla="*/ 1281 w 796"/>
                <a:gd name="T57" fmla="*/ 55 h 27"/>
                <a:gd name="T58" fmla="*/ 1313 w 796"/>
                <a:gd name="T59" fmla="*/ 49 h 27"/>
                <a:gd name="T60" fmla="*/ 1356 w 796"/>
                <a:gd name="T61" fmla="*/ 38 h 27"/>
                <a:gd name="T62" fmla="*/ 1383 w 796"/>
                <a:gd name="T63" fmla="*/ 25 h 27"/>
                <a:gd name="T64" fmla="*/ 1411 w 796"/>
                <a:gd name="T65" fmla="*/ 18 h 27"/>
                <a:gd name="T66" fmla="*/ 1451 w 796"/>
                <a:gd name="T67" fmla="*/ 25 h 27"/>
                <a:gd name="T68" fmla="*/ 1501 w 796"/>
                <a:gd name="T69" fmla="*/ 42 h 27"/>
                <a:gd name="T70" fmla="*/ 1532 w 796"/>
                <a:gd name="T71" fmla="*/ 55 h 27"/>
                <a:gd name="T72" fmla="*/ 1569 w 796"/>
                <a:gd name="T73" fmla="*/ 55 h 27"/>
                <a:gd name="T74" fmla="*/ 1607 w 796"/>
                <a:gd name="T75" fmla="*/ 42 h 27"/>
                <a:gd name="T76" fmla="*/ 1643 w 796"/>
                <a:gd name="T77" fmla="*/ 25 h 27"/>
                <a:gd name="T78" fmla="*/ 1675 w 796"/>
                <a:gd name="T79" fmla="*/ 6 h 27"/>
                <a:gd name="T80" fmla="*/ 1703 w 796"/>
                <a:gd name="T81" fmla="*/ 0 h 27"/>
                <a:gd name="T82" fmla="*/ 1744 w 796"/>
                <a:gd name="T83" fmla="*/ 6 h 27"/>
                <a:gd name="T84" fmla="*/ 1786 w 796"/>
                <a:gd name="T85" fmla="*/ 18 h 27"/>
                <a:gd name="T86" fmla="*/ 1820 w 796"/>
                <a:gd name="T87" fmla="*/ 30 h 27"/>
                <a:gd name="T88" fmla="*/ 1854 w 796"/>
                <a:gd name="T89" fmla="*/ 38 h 27"/>
                <a:gd name="T90" fmla="*/ 1882 w 796"/>
                <a:gd name="T91" fmla="*/ 30 h 27"/>
                <a:gd name="T92" fmla="*/ 1914 w 796"/>
                <a:gd name="T93" fmla="*/ 18 h 27"/>
                <a:gd name="T94" fmla="*/ 1937 w 796"/>
                <a:gd name="T95" fmla="*/ 13 h 27"/>
                <a:gd name="T96" fmla="*/ 1963 w 796"/>
                <a:gd name="T97" fmla="*/ 6 h 27"/>
                <a:gd name="T98" fmla="*/ 1998 w 796"/>
                <a:gd name="T99" fmla="*/ 18 h 27"/>
                <a:gd name="T100" fmla="*/ 2024 w 796"/>
                <a:gd name="T101" fmla="*/ 38 h 27"/>
                <a:gd name="T102" fmla="*/ 2052 w 796"/>
                <a:gd name="T103" fmla="*/ 49 h 27"/>
                <a:gd name="T104" fmla="*/ 2079 w 796"/>
                <a:gd name="T105" fmla="*/ 55 h 27"/>
                <a:gd name="T106" fmla="*/ 2105 w 796"/>
                <a:gd name="T107" fmla="*/ 49 h 27"/>
                <a:gd name="T108" fmla="*/ 2139 w 796"/>
                <a:gd name="T109" fmla="*/ 38 h 27"/>
                <a:gd name="T110" fmla="*/ 2179 w 796"/>
                <a:gd name="T111" fmla="*/ 6 h 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796"/>
                <a:gd name="T169" fmla="*/ 0 h 27"/>
                <a:gd name="T170" fmla="*/ 796 w 796"/>
                <a:gd name="T171" fmla="*/ 27 h 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796" h="27">
                  <a:moveTo>
                    <a:pt x="0" y="0"/>
                  </a:moveTo>
                  <a:lnTo>
                    <a:pt x="38" y="12"/>
                  </a:lnTo>
                  <a:lnTo>
                    <a:pt x="75" y="22"/>
                  </a:lnTo>
                  <a:lnTo>
                    <a:pt x="105" y="27"/>
                  </a:lnTo>
                  <a:lnTo>
                    <a:pt x="135" y="27"/>
                  </a:lnTo>
                  <a:lnTo>
                    <a:pt x="160" y="25"/>
                  </a:lnTo>
                  <a:lnTo>
                    <a:pt x="185" y="17"/>
                  </a:lnTo>
                  <a:lnTo>
                    <a:pt x="204" y="12"/>
                  </a:lnTo>
                  <a:lnTo>
                    <a:pt x="224" y="10"/>
                  </a:lnTo>
                  <a:lnTo>
                    <a:pt x="237" y="15"/>
                  </a:lnTo>
                  <a:lnTo>
                    <a:pt x="247" y="20"/>
                  </a:lnTo>
                  <a:lnTo>
                    <a:pt x="257" y="22"/>
                  </a:lnTo>
                  <a:lnTo>
                    <a:pt x="264" y="25"/>
                  </a:lnTo>
                  <a:lnTo>
                    <a:pt x="286" y="22"/>
                  </a:lnTo>
                  <a:lnTo>
                    <a:pt x="311" y="17"/>
                  </a:lnTo>
                  <a:lnTo>
                    <a:pt x="329" y="12"/>
                  </a:lnTo>
                  <a:lnTo>
                    <a:pt x="346" y="10"/>
                  </a:lnTo>
                  <a:lnTo>
                    <a:pt x="359" y="12"/>
                  </a:lnTo>
                  <a:lnTo>
                    <a:pt x="369" y="17"/>
                  </a:lnTo>
                  <a:lnTo>
                    <a:pt x="379" y="22"/>
                  </a:lnTo>
                  <a:lnTo>
                    <a:pt x="386" y="22"/>
                  </a:lnTo>
                  <a:lnTo>
                    <a:pt x="401" y="20"/>
                  </a:lnTo>
                  <a:lnTo>
                    <a:pt x="413" y="12"/>
                  </a:lnTo>
                  <a:lnTo>
                    <a:pt x="423" y="7"/>
                  </a:lnTo>
                  <a:lnTo>
                    <a:pt x="436" y="5"/>
                  </a:lnTo>
                  <a:lnTo>
                    <a:pt x="446" y="10"/>
                  </a:lnTo>
                  <a:lnTo>
                    <a:pt x="453" y="15"/>
                  </a:lnTo>
                  <a:lnTo>
                    <a:pt x="461" y="20"/>
                  </a:lnTo>
                  <a:lnTo>
                    <a:pt x="468" y="22"/>
                  </a:lnTo>
                  <a:lnTo>
                    <a:pt x="480" y="20"/>
                  </a:lnTo>
                  <a:lnTo>
                    <a:pt x="495" y="15"/>
                  </a:lnTo>
                  <a:lnTo>
                    <a:pt x="505" y="10"/>
                  </a:lnTo>
                  <a:lnTo>
                    <a:pt x="515" y="7"/>
                  </a:lnTo>
                  <a:lnTo>
                    <a:pt x="530" y="10"/>
                  </a:lnTo>
                  <a:lnTo>
                    <a:pt x="548" y="17"/>
                  </a:lnTo>
                  <a:lnTo>
                    <a:pt x="560" y="22"/>
                  </a:lnTo>
                  <a:lnTo>
                    <a:pt x="573" y="22"/>
                  </a:lnTo>
                  <a:lnTo>
                    <a:pt x="587" y="17"/>
                  </a:lnTo>
                  <a:lnTo>
                    <a:pt x="600" y="10"/>
                  </a:lnTo>
                  <a:lnTo>
                    <a:pt x="612" y="2"/>
                  </a:lnTo>
                  <a:lnTo>
                    <a:pt x="622" y="0"/>
                  </a:lnTo>
                  <a:lnTo>
                    <a:pt x="637" y="2"/>
                  </a:lnTo>
                  <a:lnTo>
                    <a:pt x="652" y="7"/>
                  </a:lnTo>
                  <a:lnTo>
                    <a:pt x="665" y="12"/>
                  </a:lnTo>
                  <a:lnTo>
                    <a:pt x="677" y="15"/>
                  </a:lnTo>
                  <a:lnTo>
                    <a:pt x="687" y="12"/>
                  </a:lnTo>
                  <a:lnTo>
                    <a:pt x="699" y="7"/>
                  </a:lnTo>
                  <a:lnTo>
                    <a:pt x="707" y="5"/>
                  </a:lnTo>
                  <a:lnTo>
                    <a:pt x="717" y="2"/>
                  </a:lnTo>
                  <a:lnTo>
                    <a:pt x="729" y="7"/>
                  </a:lnTo>
                  <a:lnTo>
                    <a:pt x="739" y="15"/>
                  </a:lnTo>
                  <a:lnTo>
                    <a:pt x="749" y="20"/>
                  </a:lnTo>
                  <a:lnTo>
                    <a:pt x="759" y="22"/>
                  </a:lnTo>
                  <a:lnTo>
                    <a:pt x="769" y="20"/>
                  </a:lnTo>
                  <a:lnTo>
                    <a:pt x="781" y="15"/>
                  </a:lnTo>
                  <a:lnTo>
                    <a:pt x="796" y="2"/>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14" name="Freeform 2157"/>
            <p:cNvSpPr>
              <a:spLocks/>
            </p:cNvSpPr>
            <p:nvPr/>
          </p:nvSpPr>
          <p:spPr bwMode="auto">
            <a:xfrm>
              <a:off x="3237" y="2744"/>
              <a:ext cx="297" cy="25"/>
            </a:xfrm>
            <a:custGeom>
              <a:avLst/>
              <a:gdLst>
                <a:gd name="T0" fmla="*/ 631 w 231"/>
                <a:gd name="T1" fmla="*/ 8 h 20"/>
                <a:gd name="T2" fmla="*/ 603 w 231"/>
                <a:gd name="T3" fmla="*/ 20 h 20"/>
                <a:gd name="T4" fmla="*/ 580 w 231"/>
                <a:gd name="T5" fmla="*/ 25 h 20"/>
                <a:gd name="T6" fmla="*/ 510 w 231"/>
                <a:gd name="T7" fmla="*/ 38 h 20"/>
                <a:gd name="T8" fmla="*/ 462 w 231"/>
                <a:gd name="T9" fmla="*/ 45 h 20"/>
                <a:gd name="T10" fmla="*/ 429 w 231"/>
                <a:gd name="T11" fmla="*/ 31 h 20"/>
                <a:gd name="T12" fmla="*/ 393 w 231"/>
                <a:gd name="T13" fmla="*/ 25 h 20"/>
                <a:gd name="T14" fmla="*/ 365 w 231"/>
                <a:gd name="T15" fmla="*/ 20 h 20"/>
                <a:gd name="T16" fmla="*/ 347 w 231"/>
                <a:gd name="T17" fmla="*/ 11 h 20"/>
                <a:gd name="T18" fmla="*/ 314 w 231"/>
                <a:gd name="T19" fmla="*/ 20 h 20"/>
                <a:gd name="T20" fmla="*/ 288 w 231"/>
                <a:gd name="T21" fmla="*/ 31 h 20"/>
                <a:gd name="T22" fmla="*/ 266 w 231"/>
                <a:gd name="T23" fmla="*/ 45 h 20"/>
                <a:gd name="T24" fmla="*/ 247 w 231"/>
                <a:gd name="T25" fmla="*/ 49 h 20"/>
                <a:gd name="T26" fmla="*/ 179 w 231"/>
                <a:gd name="T27" fmla="*/ 45 h 20"/>
                <a:gd name="T28" fmla="*/ 109 w 231"/>
                <a:gd name="T29" fmla="*/ 31 h 20"/>
                <a:gd name="T30" fmla="*/ 0 w 231"/>
                <a:gd name="T31" fmla="*/ 0 h 2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31"/>
                <a:gd name="T49" fmla="*/ 0 h 20"/>
                <a:gd name="T50" fmla="*/ 231 w 231"/>
                <a:gd name="T51" fmla="*/ 20 h 2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31" h="20">
                  <a:moveTo>
                    <a:pt x="231" y="3"/>
                  </a:moveTo>
                  <a:lnTo>
                    <a:pt x="221" y="8"/>
                  </a:lnTo>
                  <a:lnTo>
                    <a:pt x="212" y="10"/>
                  </a:lnTo>
                  <a:lnTo>
                    <a:pt x="187" y="15"/>
                  </a:lnTo>
                  <a:lnTo>
                    <a:pt x="169" y="18"/>
                  </a:lnTo>
                  <a:lnTo>
                    <a:pt x="157" y="13"/>
                  </a:lnTo>
                  <a:lnTo>
                    <a:pt x="144" y="10"/>
                  </a:lnTo>
                  <a:lnTo>
                    <a:pt x="134" y="8"/>
                  </a:lnTo>
                  <a:lnTo>
                    <a:pt x="127" y="5"/>
                  </a:lnTo>
                  <a:lnTo>
                    <a:pt x="115" y="8"/>
                  </a:lnTo>
                  <a:lnTo>
                    <a:pt x="105" y="13"/>
                  </a:lnTo>
                  <a:lnTo>
                    <a:pt x="97" y="18"/>
                  </a:lnTo>
                  <a:lnTo>
                    <a:pt x="90" y="20"/>
                  </a:lnTo>
                  <a:lnTo>
                    <a:pt x="65" y="18"/>
                  </a:lnTo>
                  <a:lnTo>
                    <a:pt x="40" y="13"/>
                  </a:lnTo>
                  <a:lnTo>
                    <a:pt x="0" y="0"/>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15" name="Freeform 2158"/>
            <p:cNvSpPr>
              <a:spLocks/>
            </p:cNvSpPr>
            <p:nvPr/>
          </p:nvSpPr>
          <p:spPr bwMode="auto">
            <a:xfrm>
              <a:off x="4549" y="2750"/>
              <a:ext cx="28" cy="384"/>
            </a:xfrm>
            <a:custGeom>
              <a:avLst/>
              <a:gdLst>
                <a:gd name="T0" fmla="*/ 18 w 22"/>
                <a:gd name="T1" fmla="*/ 0 h 299"/>
                <a:gd name="T2" fmla="*/ 18 w 22"/>
                <a:gd name="T3" fmla="*/ 54 h 299"/>
                <a:gd name="T4" fmla="*/ 18 w 22"/>
                <a:gd name="T5" fmla="*/ 104 h 299"/>
                <a:gd name="T6" fmla="*/ 28 w 22"/>
                <a:gd name="T7" fmla="*/ 155 h 299"/>
                <a:gd name="T8" fmla="*/ 39 w 22"/>
                <a:gd name="T9" fmla="*/ 209 h 299"/>
                <a:gd name="T10" fmla="*/ 46 w 22"/>
                <a:gd name="T11" fmla="*/ 259 h 299"/>
                <a:gd name="T12" fmla="*/ 46 w 22"/>
                <a:gd name="T13" fmla="*/ 298 h 299"/>
                <a:gd name="T14" fmla="*/ 31 w 22"/>
                <a:gd name="T15" fmla="*/ 366 h 299"/>
                <a:gd name="T16" fmla="*/ 18 w 22"/>
                <a:gd name="T17" fmla="*/ 428 h 299"/>
                <a:gd name="T18" fmla="*/ 6 w 22"/>
                <a:gd name="T19" fmla="*/ 482 h 299"/>
                <a:gd name="T20" fmla="*/ 0 w 22"/>
                <a:gd name="T21" fmla="*/ 528 h 299"/>
                <a:gd name="T22" fmla="*/ 6 w 22"/>
                <a:gd name="T23" fmla="*/ 610 h 299"/>
                <a:gd name="T24" fmla="*/ 31 w 22"/>
                <a:gd name="T25" fmla="*/ 691 h 299"/>
                <a:gd name="T26" fmla="*/ 52 w 22"/>
                <a:gd name="T27" fmla="*/ 750 h 299"/>
                <a:gd name="T28" fmla="*/ 59 w 22"/>
                <a:gd name="T29" fmla="*/ 813 h 29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299"/>
                <a:gd name="T47" fmla="*/ 22 w 22"/>
                <a:gd name="T48" fmla="*/ 299 h 29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299">
                  <a:moveTo>
                    <a:pt x="7" y="0"/>
                  </a:moveTo>
                  <a:lnTo>
                    <a:pt x="7" y="20"/>
                  </a:lnTo>
                  <a:lnTo>
                    <a:pt x="7" y="38"/>
                  </a:lnTo>
                  <a:lnTo>
                    <a:pt x="10" y="57"/>
                  </a:lnTo>
                  <a:lnTo>
                    <a:pt x="15" y="77"/>
                  </a:lnTo>
                  <a:lnTo>
                    <a:pt x="17" y="95"/>
                  </a:lnTo>
                  <a:lnTo>
                    <a:pt x="17" y="110"/>
                  </a:lnTo>
                  <a:lnTo>
                    <a:pt x="12" y="135"/>
                  </a:lnTo>
                  <a:lnTo>
                    <a:pt x="7" y="157"/>
                  </a:lnTo>
                  <a:lnTo>
                    <a:pt x="2" y="177"/>
                  </a:lnTo>
                  <a:lnTo>
                    <a:pt x="0" y="194"/>
                  </a:lnTo>
                  <a:lnTo>
                    <a:pt x="2" y="224"/>
                  </a:lnTo>
                  <a:lnTo>
                    <a:pt x="12" y="254"/>
                  </a:lnTo>
                  <a:lnTo>
                    <a:pt x="20" y="276"/>
                  </a:lnTo>
                  <a:lnTo>
                    <a:pt x="22" y="299"/>
                  </a:lnTo>
                </a:path>
              </a:pathLst>
            </a:custGeom>
            <a:noFill/>
            <a:ln w="317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16" name="Freeform 2161"/>
            <p:cNvSpPr>
              <a:spLocks/>
            </p:cNvSpPr>
            <p:nvPr/>
          </p:nvSpPr>
          <p:spPr bwMode="auto">
            <a:xfrm>
              <a:off x="2719" y="2734"/>
              <a:ext cx="2539" cy="1"/>
            </a:xfrm>
            <a:custGeom>
              <a:avLst/>
              <a:gdLst>
                <a:gd name="T0" fmla="*/ 0 w 1975"/>
                <a:gd name="T1" fmla="*/ 0 h 1"/>
                <a:gd name="T2" fmla="*/ 1046 w 1975"/>
                <a:gd name="T3" fmla="*/ 0 h 1"/>
                <a:gd name="T4" fmla="*/ 1100 w 1975"/>
                <a:gd name="T5" fmla="*/ 0 h 1"/>
                <a:gd name="T6" fmla="*/ 1494 w 1975"/>
                <a:gd name="T7" fmla="*/ 0 h 1"/>
                <a:gd name="T8" fmla="*/ 4641 w 1975"/>
                <a:gd name="T9" fmla="*/ 0 h 1"/>
                <a:gd name="T10" fmla="*/ 5394 w 1975"/>
                <a:gd name="T11" fmla="*/ 0 h 1"/>
                <a:gd name="T12" fmla="*/ 0 60000 65536"/>
                <a:gd name="T13" fmla="*/ 0 60000 65536"/>
                <a:gd name="T14" fmla="*/ 0 60000 65536"/>
                <a:gd name="T15" fmla="*/ 0 60000 65536"/>
                <a:gd name="T16" fmla="*/ 0 60000 65536"/>
                <a:gd name="T17" fmla="*/ 0 60000 65536"/>
                <a:gd name="T18" fmla="*/ 0 w 1975"/>
                <a:gd name="T19" fmla="*/ 0 h 1"/>
                <a:gd name="T20" fmla="*/ 1975 w 1975"/>
                <a:gd name="T21" fmla="*/ 1 h 1"/>
              </a:gdLst>
              <a:ahLst/>
              <a:cxnLst>
                <a:cxn ang="T12">
                  <a:pos x="T0" y="T1"/>
                </a:cxn>
                <a:cxn ang="T13">
                  <a:pos x="T2" y="T3"/>
                </a:cxn>
                <a:cxn ang="T14">
                  <a:pos x="T4" y="T5"/>
                </a:cxn>
                <a:cxn ang="T15">
                  <a:pos x="T6" y="T7"/>
                </a:cxn>
                <a:cxn ang="T16">
                  <a:pos x="T8" y="T9"/>
                </a:cxn>
                <a:cxn ang="T17">
                  <a:pos x="T10" y="T11"/>
                </a:cxn>
              </a:cxnLst>
              <a:rect l="T18" t="T19" r="T20" b="T21"/>
              <a:pathLst>
                <a:path w="1975" h="1">
                  <a:moveTo>
                    <a:pt x="0" y="0"/>
                  </a:moveTo>
                  <a:lnTo>
                    <a:pt x="383" y="0"/>
                  </a:lnTo>
                  <a:lnTo>
                    <a:pt x="403" y="0"/>
                  </a:lnTo>
                  <a:lnTo>
                    <a:pt x="547" y="0"/>
                  </a:lnTo>
                  <a:lnTo>
                    <a:pt x="1699" y="0"/>
                  </a:lnTo>
                  <a:lnTo>
                    <a:pt x="1975" y="0"/>
                  </a:lnTo>
                </a:path>
              </a:pathLst>
            </a:custGeom>
            <a:noFill/>
            <a:ln w="28575" cap="flat" cmpd="sng">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7517" name="Line 2678"/>
            <p:cNvSpPr>
              <a:spLocks noChangeShapeType="1"/>
            </p:cNvSpPr>
            <p:nvPr/>
          </p:nvSpPr>
          <p:spPr bwMode="auto">
            <a:xfrm>
              <a:off x="3826" y="2335"/>
              <a:ext cx="64" cy="183"/>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18" name="Freeform 2679"/>
            <p:cNvSpPr>
              <a:spLocks/>
            </p:cNvSpPr>
            <p:nvPr/>
          </p:nvSpPr>
          <p:spPr bwMode="auto">
            <a:xfrm>
              <a:off x="3845" y="2482"/>
              <a:ext cx="80" cy="144"/>
            </a:xfrm>
            <a:custGeom>
              <a:avLst/>
              <a:gdLst>
                <a:gd name="T0" fmla="*/ 0 w 62"/>
                <a:gd name="T1" fmla="*/ 54 h 112"/>
                <a:gd name="T2" fmla="*/ 172 w 62"/>
                <a:gd name="T3" fmla="*/ 306 h 112"/>
                <a:gd name="T4" fmla="*/ 150 w 62"/>
                <a:gd name="T5" fmla="*/ 0 h 112"/>
                <a:gd name="T6" fmla="*/ 0 w 62"/>
                <a:gd name="T7" fmla="*/ 54 h 112"/>
                <a:gd name="T8" fmla="*/ 0 60000 65536"/>
                <a:gd name="T9" fmla="*/ 0 60000 65536"/>
                <a:gd name="T10" fmla="*/ 0 60000 65536"/>
                <a:gd name="T11" fmla="*/ 0 60000 65536"/>
                <a:gd name="T12" fmla="*/ 0 w 62"/>
                <a:gd name="T13" fmla="*/ 0 h 112"/>
                <a:gd name="T14" fmla="*/ 62 w 62"/>
                <a:gd name="T15" fmla="*/ 112 h 112"/>
              </a:gdLst>
              <a:ahLst/>
              <a:cxnLst>
                <a:cxn ang="T8">
                  <a:pos x="T0" y="T1"/>
                </a:cxn>
                <a:cxn ang="T9">
                  <a:pos x="T2" y="T3"/>
                </a:cxn>
                <a:cxn ang="T10">
                  <a:pos x="T4" y="T5"/>
                </a:cxn>
                <a:cxn ang="T11">
                  <a:pos x="T6" y="T7"/>
                </a:cxn>
              </a:cxnLst>
              <a:rect l="T12" t="T13" r="T14" b="T15"/>
              <a:pathLst>
                <a:path w="62" h="112">
                  <a:moveTo>
                    <a:pt x="0" y="20"/>
                  </a:moveTo>
                  <a:lnTo>
                    <a:pt x="62" y="112"/>
                  </a:lnTo>
                  <a:lnTo>
                    <a:pt x="54" y="0"/>
                  </a:lnTo>
                  <a:lnTo>
                    <a:pt x="0" y="2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19" name="Line 2680"/>
            <p:cNvSpPr>
              <a:spLocks noChangeShapeType="1"/>
            </p:cNvSpPr>
            <p:nvPr/>
          </p:nvSpPr>
          <p:spPr bwMode="auto">
            <a:xfrm flipV="1">
              <a:off x="5006" y="2827"/>
              <a:ext cx="185" cy="499"/>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20" name="Freeform 2681"/>
            <p:cNvSpPr>
              <a:spLocks/>
            </p:cNvSpPr>
            <p:nvPr/>
          </p:nvSpPr>
          <p:spPr bwMode="auto">
            <a:xfrm>
              <a:off x="5146" y="2722"/>
              <a:ext cx="84" cy="144"/>
            </a:xfrm>
            <a:custGeom>
              <a:avLst/>
              <a:gdLst>
                <a:gd name="T0" fmla="*/ 154 w 65"/>
                <a:gd name="T1" fmla="*/ 306 h 112"/>
                <a:gd name="T2" fmla="*/ 182 w 65"/>
                <a:gd name="T3" fmla="*/ 0 h 112"/>
                <a:gd name="T4" fmla="*/ 0 w 65"/>
                <a:gd name="T5" fmla="*/ 251 h 112"/>
                <a:gd name="T6" fmla="*/ 154 w 65"/>
                <a:gd name="T7" fmla="*/ 306 h 112"/>
                <a:gd name="T8" fmla="*/ 0 60000 65536"/>
                <a:gd name="T9" fmla="*/ 0 60000 65536"/>
                <a:gd name="T10" fmla="*/ 0 60000 65536"/>
                <a:gd name="T11" fmla="*/ 0 60000 65536"/>
                <a:gd name="T12" fmla="*/ 0 w 65"/>
                <a:gd name="T13" fmla="*/ 0 h 112"/>
                <a:gd name="T14" fmla="*/ 65 w 65"/>
                <a:gd name="T15" fmla="*/ 112 h 112"/>
              </a:gdLst>
              <a:ahLst/>
              <a:cxnLst>
                <a:cxn ang="T8">
                  <a:pos x="T0" y="T1"/>
                </a:cxn>
                <a:cxn ang="T9">
                  <a:pos x="T2" y="T3"/>
                </a:cxn>
                <a:cxn ang="T10">
                  <a:pos x="T4" y="T5"/>
                </a:cxn>
                <a:cxn ang="T11">
                  <a:pos x="T6" y="T7"/>
                </a:cxn>
              </a:cxnLst>
              <a:rect l="T12" t="T13" r="T14" b="T15"/>
              <a:pathLst>
                <a:path w="65" h="112">
                  <a:moveTo>
                    <a:pt x="55" y="112"/>
                  </a:moveTo>
                  <a:lnTo>
                    <a:pt x="65" y="0"/>
                  </a:lnTo>
                  <a:lnTo>
                    <a:pt x="0" y="92"/>
                  </a:lnTo>
                  <a:lnTo>
                    <a:pt x="55"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21" name="Line 2682"/>
            <p:cNvSpPr>
              <a:spLocks noChangeShapeType="1"/>
            </p:cNvSpPr>
            <p:nvPr/>
          </p:nvSpPr>
          <p:spPr bwMode="auto">
            <a:xfrm flipV="1">
              <a:off x="3960" y="2879"/>
              <a:ext cx="92" cy="150"/>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22" name="Freeform 2683"/>
            <p:cNvSpPr>
              <a:spLocks/>
            </p:cNvSpPr>
            <p:nvPr/>
          </p:nvSpPr>
          <p:spPr bwMode="auto">
            <a:xfrm>
              <a:off x="4005" y="2782"/>
              <a:ext cx="105" cy="138"/>
            </a:xfrm>
            <a:custGeom>
              <a:avLst/>
              <a:gdLst>
                <a:gd name="T0" fmla="*/ 134 w 82"/>
                <a:gd name="T1" fmla="*/ 297 h 107"/>
                <a:gd name="T2" fmla="*/ 220 w 82"/>
                <a:gd name="T3" fmla="*/ 0 h 107"/>
                <a:gd name="T4" fmla="*/ 0 w 82"/>
                <a:gd name="T5" fmla="*/ 213 h 107"/>
                <a:gd name="T6" fmla="*/ 134 w 82"/>
                <a:gd name="T7" fmla="*/ 297 h 107"/>
                <a:gd name="T8" fmla="*/ 0 60000 65536"/>
                <a:gd name="T9" fmla="*/ 0 60000 65536"/>
                <a:gd name="T10" fmla="*/ 0 60000 65536"/>
                <a:gd name="T11" fmla="*/ 0 60000 65536"/>
                <a:gd name="T12" fmla="*/ 0 w 82"/>
                <a:gd name="T13" fmla="*/ 0 h 107"/>
                <a:gd name="T14" fmla="*/ 82 w 82"/>
                <a:gd name="T15" fmla="*/ 107 h 107"/>
              </a:gdLst>
              <a:ahLst/>
              <a:cxnLst>
                <a:cxn ang="T8">
                  <a:pos x="T0" y="T1"/>
                </a:cxn>
                <a:cxn ang="T9">
                  <a:pos x="T2" y="T3"/>
                </a:cxn>
                <a:cxn ang="T10">
                  <a:pos x="T4" y="T5"/>
                </a:cxn>
                <a:cxn ang="T11">
                  <a:pos x="T6" y="T7"/>
                </a:cxn>
              </a:cxnLst>
              <a:rect l="T12" t="T13" r="T14" b="T15"/>
              <a:pathLst>
                <a:path w="82" h="107">
                  <a:moveTo>
                    <a:pt x="50" y="107"/>
                  </a:moveTo>
                  <a:lnTo>
                    <a:pt x="82" y="0"/>
                  </a:lnTo>
                  <a:lnTo>
                    <a:pt x="0" y="77"/>
                  </a:lnTo>
                  <a:lnTo>
                    <a:pt x="50"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23" name="Line 2704"/>
            <p:cNvSpPr>
              <a:spLocks noChangeShapeType="1"/>
            </p:cNvSpPr>
            <p:nvPr/>
          </p:nvSpPr>
          <p:spPr bwMode="auto">
            <a:xfrm>
              <a:off x="2154" y="2687"/>
              <a:ext cx="937" cy="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24" name="Line 2726"/>
            <p:cNvSpPr>
              <a:spLocks noChangeShapeType="1"/>
            </p:cNvSpPr>
            <p:nvPr/>
          </p:nvSpPr>
          <p:spPr bwMode="auto">
            <a:xfrm flipV="1">
              <a:off x="1952" y="2789"/>
              <a:ext cx="266" cy="670"/>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25" name="Freeform 2727"/>
            <p:cNvSpPr>
              <a:spLocks/>
            </p:cNvSpPr>
            <p:nvPr/>
          </p:nvSpPr>
          <p:spPr bwMode="auto">
            <a:xfrm>
              <a:off x="2173" y="2683"/>
              <a:ext cx="86" cy="144"/>
            </a:xfrm>
            <a:custGeom>
              <a:avLst/>
              <a:gdLst>
                <a:gd name="T0" fmla="*/ 150 w 67"/>
                <a:gd name="T1" fmla="*/ 306 h 112"/>
                <a:gd name="T2" fmla="*/ 181 w 67"/>
                <a:gd name="T3" fmla="*/ 0 h 112"/>
                <a:gd name="T4" fmla="*/ 0 w 67"/>
                <a:gd name="T5" fmla="*/ 247 h 112"/>
                <a:gd name="T6" fmla="*/ 150 w 67"/>
                <a:gd name="T7" fmla="*/ 306 h 112"/>
                <a:gd name="T8" fmla="*/ 0 60000 65536"/>
                <a:gd name="T9" fmla="*/ 0 60000 65536"/>
                <a:gd name="T10" fmla="*/ 0 60000 65536"/>
                <a:gd name="T11" fmla="*/ 0 60000 65536"/>
                <a:gd name="T12" fmla="*/ 0 w 67"/>
                <a:gd name="T13" fmla="*/ 0 h 112"/>
                <a:gd name="T14" fmla="*/ 67 w 67"/>
                <a:gd name="T15" fmla="*/ 112 h 112"/>
              </a:gdLst>
              <a:ahLst/>
              <a:cxnLst>
                <a:cxn ang="T8">
                  <a:pos x="T0" y="T1"/>
                </a:cxn>
                <a:cxn ang="T9">
                  <a:pos x="T2" y="T3"/>
                </a:cxn>
                <a:cxn ang="T10">
                  <a:pos x="T4" y="T5"/>
                </a:cxn>
                <a:cxn ang="T11">
                  <a:pos x="T6" y="T7"/>
                </a:cxn>
              </a:cxnLst>
              <a:rect l="T12" t="T13" r="T14" b="T15"/>
              <a:pathLst>
                <a:path w="67" h="112">
                  <a:moveTo>
                    <a:pt x="55" y="112"/>
                  </a:moveTo>
                  <a:lnTo>
                    <a:pt x="67" y="0"/>
                  </a:lnTo>
                  <a:lnTo>
                    <a:pt x="0" y="90"/>
                  </a:lnTo>
                  <a:lnTo>
                    <a:pt x="55" y="1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26" name="Line 2746"/>
            <p:cNvSpPr>
              <a:spLocks noChangeShapeType="1"/>
            </p:cNvSpPr>
            <p:nvPr/>
          </p:nvSpPr>
          <p:spPr bwMode="auto">
            <a:xfrm>
              <a:off x="2934" y="2432"/>
              <a:ext cx="1" cy="140"/>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27" name="Freeform 2747"/>
            <p:cNvSpPr>
              <a:spLocks/>
            </p:cNvSpPr>
            <p:nvPr/>
          </p:nvSpPr>
          <p:spPr bwMode="auto">
            <a:xfrm>
              <a:off x="2898" y="2546"/>
              <a:ext cx="75" cy="137"/>
            </a:xfrm>
            <a:custGeom>
              <a:avLst/>
              <a:gdLst>
                <a:gd name="T0" fmla="*/ 0 w 58"/>
                <a:gd name="T1" fmla="*/ 0 h 107"/>
                <a:gd name="T2" fmla="*/ 79 w 58"/>
                <a:gd name="T3" fmla="*/ 287 h 107"/>
                <a:gd name="T4" fmla="*/ 162 w 58"/>
                <a:gd name="T5" fmla="*/ 0 h 107"/>
                <a:gd name="T6" fmla="*/ 0 w 58"/>
                <a:gd name="T7" fmla="*/ 0 h 107"/>
                <a:gd name="T8" fmla="*/ 0 60000 65536"/>
                <a:gd name="T9" fmla="*/ 0 60000 65536"/>
                <a:gd name="T10" fmla="*/ 0 60000 65536"/>
                <a:gd name="T11" fmla="*/ 0 60000 65536"/>
                <a:gd name="T12" fmla="*/ 0 w 58"/>
                <a:gd name="T13" fmla="*/ 0 h 107"/>
                <a:gd name="T14" fmla="*/ 58 w 58"/>
                <a:gd name="T15" fmla="*/ 107 h 107"/>
              </a:gdLst>
              <a:ahLst/>
              <a:cxnLst>
                <a:cxn ang="T8">
                  <a:pos x="T0" y="T1"/>
                </a:cxn>
                <a:cxn ang="T9">
                  <a:pos x="T2" y="T3"/>
                </a:cxn>
                <a:cxn ang="T10">
                  <a:pos x="T4" y="T5"/>
                </a:cxn>
                <a:cxn ang="T11">
                  <a:pos x="T6" y="T7"/>
                </a:cxn>
              </a:cxnLst>
              <a:rect l="T12" t="T13" r="T14" b="T15"/>
              <a:pathLst>
                <a:path w="58" h="107">
                  <a:moveTo>
                    <a:pt x="0" y="0"/>
                  </a:moveTo>
                  <a:lnTo>
                    <a:pt x="28" y="107"/>
                  </a:lnTo>
                  <a:lnTo>
                    <a:pt x="5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28" name="Line 2748"/>
            <p:cNvSpPr>
              <a:spLocks noChangeShapeType="1"/>
            </p:cNvSpPr>
            <p:nvPr/>
          </p:nvSpPr>
          <p:spPr bwMode="auto">
            <a:xfrm flipV="1">
              <a:off x="2934" y="2859"/>
              <a:ext cx="1" cy="269"/>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7529" name="Freeform 2749"/>
            <p:cNvSpPr>
              <a:spLocks/>
            </p:cNvSpPr>
            <p:nvPr/>
          </p:nvSpPr>
          <p:spPr bwMode="auto">
            <a:xfrm>
              <a:off x="2896" y="2748"/>
              <a:ext cx="73" cy="137"/>
            </a:xfrm>
            <a:custGeom>
              <a:avLst/>
              <a:gdLst>
                <a:gd name="T0" fmla="*/ 152 w 57"/>
                <a:gd name="T1" fmla="*/ 287 h 107"/>
                <a:gd name="T2" fmla="*/ 81 w 57"/>
                <a:gd name="T3" fmla="*/ 0 h 107"/>
                <a:gd name="T4" fmla="*/ 0 w 57"/>
                <a:gd name="T5" fmla="*/ 287 h 107"/>
                <a:gd name="T6" fmla="*/ 152 w 57"/>
                <a:gd name="T7" fmla="*/ 287 h 107"/>
                <a:gd name="T8" fmla="*/ 0 60000 65536"/>
                <a:gd name="T9" fmla="*/ 0 60000 65536"/>
                <a:gd name="T10" fmla="*/ 0 60000 65536"/>
                <a:gd name="T11" fmla="*/ 0 60000 65536"/>
                <a:gd name="T12" fmla="*/ 0 w 57"/>
                <a:gd name="T13" fmla="*/ 0 h 107"/>
                <a:gd name="T14" fmla="*/ 57 w 57"/>
                <a:gd name="T15" fmla="*/ 107 h 107"/>
              </a:gdLst>
              <a:ahLst/>
              <a:cxnLst>
                <a:cxn ang="T8">
                  <a:pos x="T0" y="T1"/>
                </a:cxn>
                <a:cxn ang="T9">
                  <a:pos x="T2" y="T3"/>
                </a:cxn>
                <a:cxn ang="T10">
                  <a:pos x="T4" y="T5"/>
                </a:cxn>
                <a:cxn ang="T11">
                  <a:pos x="T6" y="T7"/>
                </a:cxn>
              </a:cxnLst>
              <a:rect l="T12" t="T13" r="T14" b="T15"/>
              <a:pathLst>
                <a:path w="57" h="107">
                  <a:moveTo>
                    <a:pt x="57" y="107"/>
                  </a:moveTo>
                  <a:lnTo>
                    <a:pt x="30" y="0"/>
                  </a:lnTo>
                  <a:lnTo>
                    <a:pt x="0" y="107"/>
                  </a:lnTo>
                  <a:lnTo>
                    <a:pt x="57" y="10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7530" name="Text Box 2769"/>
            <p:cNvSpPr txBox="1">
              <a:spLocks noChangeArrowheads="1"/>
            </p:cNvSpPr>
            <p:nvPr/>
          </p:nvSpPr>
          <p:spPr bwMode="auto">
            <a:xfrm>
              <a:off x="1440" y="3456"/>
              <a:ext cx="116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latin typeface="Times New Roman" pitchFamily="18" charset="0"/>
                </a:rPr>
                <a:t>Theoretical datum plane</a:t>
              </a:r>
            </a:p>
          </p:txBody>
        </p:sp>
        <p:sp>
          <p:nvSpPr>
            <p:cNvPr id="17531" name="Text Box 2770"/>
            <p:cNvSpPr txBox="1">
              <a:spLocks noChangeArrowheads="1"/>
            </p:cNvSpPr>
            <p:nvPr/>
          </p:nvSpPr>
          <p:spPr bwMode="auto">
            <a:xfrm>
              <a:off x="3120" y="3657"/>
              <a:ext cx="116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latin typeface="Times New Roman" pitchFamily="18" charset="0"/>
                </a:rPr>
                <a:t>Magnified View</a:t>
              </a:r>
            </a:p>
          </p:txBody>
        </p:sp>
        <p:sp>
          <p:nvSpPr>
            <p:cNvPr id="17532" name="Text Box 2771"/>
            <p:cNvSpPr txBox="1">
              <a:spLocks noChangeArrowheads="1"/>
            </p:cNvSpPr>
            <p:nvPr/>
          </p:nvSpPr>
          <p:spPr bwMode="auto">
            <a:xfrm>
              <a:off x="4608" y="3360"/>
              <a:ext cx="91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latin typeface="Times New Roman" pitchFamily="18" charset="0"/>
                </a:rPr>
                <a:t>Simulated datum plane</a:t>
              </a:r>
            </a:p>
          </p:txBody>
        </p:sp>
        <p:sp>
          <p:nvSpPr>
            <p:cNvPr id="17533" name="Text Box 2772"/>
            <p:cNvSpPr txBox="1">
              <a:spLocks noChangeArrowheads="1"/>
            </p:cNvSpPr>
            <p:nvPr/>
          </p:nvSpPr>
          <p:spPr bwMode="auto">
            <a:xfrm>
              <a:off x="3462" y="2892"/>
              <a:ext cx="115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latin typeface="Times New Roman" pitchFamily="18" charset="0"/>
                </a:rPr>
                <a:t>Datum </a:t>
              </a:r>
            </a:p>
            <a:p>
              <a:pPr eaLnBrk="1" fontAlgn="base" hangingPunct="1">
                <a:spcBef>
                  <a:spcPct val="0"/>
                </a:spcBef>
                <a:spcAft>
                  <a:spcPct val="0"/>
                </a:spcAft>
              </a:pPr>
              <a:r>
                <a:rPr lang="en-US" smtClean="0">
                  <a:solidFill>
                    <a:srgbClr val="000000"/>
                  </a:solidFill>
                  <a:latin typeface="Times New Roman" pitchFamily="18" charset="0"/>
                </a:rPr>
                <a:t>feature simulator</a:t>
              </a:r>
            </a:p>
          </p:txBody>
        </p:sp>
        <p:sp>
          <p:nvSpPr>
            <p:cNvPr id="17534" name="Text Box 2773"/>
            <p:cNvSpPr txBox="1">
              <a:spLocks noChangeArrowheads="1"/>
            </p:cNvSpPr>
            <p:nvPr/>
          </p:nvSpPr>
          <p:spPr bwMode="auto">
            <a:xfrm>
              <a:off x="3504" y="1968"/>
              <a:ext cx="816"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latin typeface="Times New Roman" pitchFamily="18" charset="0"/>
                </a:rPr>
                <a:t>Datum feature</a:t>
              </a:r>
            </a:p>
          </p:txBody>
        </p:sp>
        <p:sp>
          <p:nvSpPr>
            <p:cNvPr id="17535" name="Text Box 2774"/>
            <p:cNvSpPr txBox="1">
              <a:spLocks noChangeArrowheads="1"/>
            </p:cNvSpPr>
            <p:nvPr/>
          </p:nvSpPr>
          <p:spPr bwMode="auto">
            <a:xfrm>
              <a:off x="2294" y="3096"/>
              <a:ext cx="1162"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latin typeface="Times New Roman" pitchFamily="18" charset="0"/>
                </a:rPr>
                <a:t>Tool and gage variation</a:t>
              </a:r>
            </a:p>
          </p:txBody>
        </p:sp>
        <p:grpSp>
          <p:nvGrpSpPr>
            <p:cNvPr id="17536" name="Group 2778"/>
            <p:cNvGrpSpPr>
              <a:grpSpLocks/>
            </p:cNvGrpSpPr>
            <p:nvPr/>
          </p:nvGrpSpPr>
          <p:grpSpPr bwMode="auto">
            <a:xfrm>
              <a:off x="1550" y="2326"/>
              <a:ext cx="662" cy="336"/>
              <a:chOff x="1550" y="2326"/>
              <a:chExt cx="662" cy="336"/>
            </a:xfrm>
          </p:grpSpPr>
          <p:sp>
            <p:nvSpPr>
              <p:cNvPr id="17537" name="Oval 2776"/>
              <p:cNvSpPr>
                <a:spLocks noChangeArrowheads="1"/>
              </p:cNvSpPr>
              <p:nvPr/>
            </p:nvSpPr>
            <p:spPr bwMode="auto">
              <a:xfrm>
                <a:off x="1550" y="2326"/>
                <a:ext cx="336" cy="336"/>
              </a:xfrm>
              <a:prstGeom prst="ellipse">
                <a:avLst/>
              </a:prstGeom>
              <a:noFill/>
              <a:ln w="28575">
                <a:solidFill>
                  <a:srgbClr val="FF33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endParaRPr>
              </a:p>
            </p:txBody>
          </p:sp>
          <p:sp>
            <p:nvSpPr>
              <p:cNvPr id="17538" name="AutoShape 2777"/>
              <p:cNvSpPr>
                <a:spLocks noChangeArrowheads="1"/>
              </p:cNvSpPr>
              <p:nvPr/>
            </p:nvSpPr>
            <p:spPr bwMode="auto">
              <a:xfrm rot="570861">
                <a:off x="1876" y="2504"/>
                <a:ext cx="336" cy="96"/>
              </a:xfrm>
              <a:prstGeom prst="rightArrow">
                <a:avLst>
                  <a:gd name="adj1" fmla="val 50000"/>
                  <a:gd name="adj2" fmla="val 87500"/>
                </a:avLst>
              </a:prstGeom>
              <a:solidFill>
                <a:srgbClr val="FF33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grpSp>
      </p:grpSp>
    </p:spTree>
    <p:custDataLst>
      <p:tags r:id="rId1"/>
    </p:custDataLst>
    <p:extLst>
      <p:ext uri="{BB962C8B-B14F-4D97-AF65-F5344CB8AC3E}">
        <p14:creationId xmlns:p14="http://schemas.microsoft.com/office/powerpoint/2010/main" val="1100140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linds(horizont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831"/>
          <p:cNvSpPr>
            <a:spLocks noChangeArrowheads="1"/>
          </p:cNvSpPr>
          <p:nvPr/>
        </p:nvSpPr>
        <p:spPr bwMode="auto">
          <a:xfrm>
            <a:off x="4835525" y="234950"/>
            <a:ext cx="214313" cy="211138"/>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435" name="Rectangle 832"/>
          <p:cNvSpPr>
            <a:spLocks noChangeArrowheads="1"/>
          </p:cNvSpPr>
          <p:nvPr/>
        </p:nvSpPr>
        <p:spPr bwMode="auto">
          <a:xfrm>
            <a:off x="5853113" y="231775"/>
            <a:ext cx="215900" cy="217488"/>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436" name="Rectangle 833"/>
          <p:cNvSpPr>
            <a:spLocks noChangeArrowheads="1"/>
          </p:cNvSpPr>
          <p:nvPr/>
        </p:nvSpPr>
        <p:spPr bwMode="auto">
          <a:xfrm>
            <a:off x="5724525" y="615950"/>
            <a:ext cx="473075" cy="177800"/>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437" name="Rectangle 834"/>
          <p:cNvSpPr>
            <a:spLocks noChangeArrowheads="1"/>
          </p:cNvSpPr>
          <p:nvPr/>
        </p:nvSpPr>
        <p:spPr bwMode="auto">
          <a:xfrm>
            <a:off x="4062413" y="1811338"/>
            <a:ext cx="223837" cy="21272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438" name="Rectangle 835"/>
          <p:cNvSpPr>
            <a:spLocks noChangeArrowheads="1"/>
          </p:cNvSpPr>
          <p:nvPr/>
        </p:nvSpPr>
        <p:spPr bwMode="auto">
          <a:xfrm>
            <a:off x="5748338" y="1901825"/>
            <a:ext cx="220662" cy="214313"/>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439" name="Rectangle 836"/>
          <p:cNvSpPr>
            <a:spLocks noChangeArrowheads="1"/>
          </p:cNvSpPr>
          <p:nvPr/>
        </p:nvSpPr>
        <p:spPr bwMode="auto">
          <a:xfrm>
            <a:off x="5641975" y="2509838"/>
            <a:ext cx="219075" cy="22066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440" name="Line 837"/>
          <p:cNvSpPr>
            <a:spLocks noChangeShapeType="1"/>
          </p:cNvSpPr>
          <p:nvPr/>
        </p:nvSpPr>
        <p:spPr bwMode="auto">
          <a:xfrm>
            <a:off x="5648325" y="787400"/>
            <a:ext cx="1492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41" name="Line 838"/>
          <p:cNvSpPr>
            <a:spLocks noChangeShapeType="1"/>
          </p:cNvSpPr>
          <p:nvPr/>
        </p:nvSpPr>
        <p:spPr bwMode="auto">
          <a:xfrm flipV="1">
            <a:off x="4462463" y="1851025"/>
            <a:ext cx="1587" cy="1397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42" name="Line 839"/>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43" name="Rectangle 840"/>
          <p:cNvSpPr>
            <a:spLocks noChangeArrowheads="1"/>
          </p:cNvSpPr>
          <p:nvPr/>
        </p:nvSpPr>
        <p:spPr bwMode="auto">
          <a:xfrm>
            <a:off x="5997575" y="61912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18444" name="Rectangle 841"/>
          <p:cNvSpPr>
            <a:spLocks noChangeArrowheads="1"/>
          </p:cNvSpPr>
          <p:nvPr/>
        </p:nvSpPr>
        <p:spPr bwMode="auto">
          <a:xfrm>
            <a:off x="6070600" y="61912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445" name="Rectangle 842"/>
          <p:cNvSpPr>
            <a:spLocks noChangeArrowheads="1"/>
          </p:cNvSpPr>
          <p:nvPr/>
        </p:nvSpPr>
        <p:spPr bwMode="auto">
          <a:xfrm>
            <a:off x="6105525" y="61912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18446" name="Line 843"/>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47" name="Line 844"/>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48" name="Line 845"/>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49" name="Line 846"/>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50" name="Freeform 847"/>
          <p:cNvSpPr>
            <a:spLocks/>
          </p:cNvSpPr>
          <p:nvPr/>
        </p:nvSpPr>
        <p:spPr bwMode="auto">
          <a:xfrm>
            <a:off x="5724525" y="619125"/>
            <a:ext cx="476250" cy="168275"/>
          </a:xfrm>
          <a:custGeom>
            <a:avLst/>
            <a:gdLst>
              <a:gd name="T0" fmla="*/ 0 w 300"/>
              <a:gd name="T1" fmla="*/ 0 h 106"/>
              <a:gd name="T2" fmla="*/ 0 w 300"/>
              <a:gd name="T3" fmla="*/ 2147483647 h 106"/>
              <a:gd name="T4" fmla="*/ 2147483647 w 300"/>
              <a:gd name="T5" fmla="*/ 2147483647 h 106"/>
              <a:gd name="T6" fmla="*/ 0 60000 65536"/>
              <a:gd name="T7" fmla="*/ 0 60000 65536"/>
              <a:gd name="T8" fmla="*/ 0 60000 65536"/>
              <a:gd name="T9" fmla="*/ 0 w 300"/>
              <a:gd name="T10" fmla="*/ 0 h 106"/>
              <a:gd name="T11" fmla="*/ 300 w 300"/>
              <a:gd name="T12" fmla="*/ 106 h 106"/>
            </a:gdLst>
            <a:ahLst/>
            <a:cxnLst>
              <a:cxn ang="T6">
                <a:pos x="T0" y="T1"/>
              </a:cxn>
              <a:cxn ang="T7">
                <a:pos x="T2" y="T3"/>
              </a:cxn>
              <a:cxn ang="T8">
                <a:pos x="T4" y="T5"/>
              </a:cxn>
            </a:cxnLst>
            <a:rect l="T9" t="T10" r="T11" b="T12"/>
            <a:pathLst>
              <a:path w="300" h="106">
                <a:moveTo>
                  <a:pt x="0" y="0"/>
                </a:moveTo>
                <a:lnTo>
                  <a:pt x="0" y="106"/>
                </a:lnTo>
                <a:lnTo>
                  <a:pt x="300" y="10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451" name="Line 848"/>
          <p:cNvSpPr>
            <a:spLocks noChangeShapeType="1"/>
          </p:cNvSpPr>
          <p:nvPr/>
        </p:nvSpPr>
        <p:spPr bwMode="auto">
          <a:xfrm flipH="1">
            <a:off x="5724525" y="619125"/>
            <a:ext cx="47625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52" name="Freeform 849"/>
          <p:cNvSpPr>
            <a:spLocks/>
          </p:cNvSpPr>
          <p:nvPr/>
        </p:nvSpPr>
        <p:spPr bwMode="auto">
          <a:xfrm>
            <a:off x="5751513" y="654050"/>
            <a:ext cx="188912" cy="90488"/>
          </a:xfrm>
          <a:custGeom>
            <a:avLst/>
            <a:gdLst>
              <a:gd name="T0" fmla="*/ 0 w 119"/>
              <a:gd name="T1" fmla="*/ 2147483647 h 57"/>
              <a:gd name="T2" fmla="*/ 2147483647 w 119"/>
              <a:gd name="T3" fmla="*/ 0 h 57"/>
              <a:gd name="T4" fmla="*/ 2147483647 w 119"/>
              <a:gd name="T5" fmla="*/ 0 h 57"/>
              <a:gd name="T6" fmla="*/ 2147483647 w 119"/>
              <a:gd name="T7" fmla="*/ 2147483647 h 57"/>
              <a:gd name="T8" fmla="*/ 0 w 119"/>
              <a:gd name="T9" fmla="*/ 2147483647 h 57"/>
              <a:gd name="T10" fmla="*/ 0 60000 65536"/>
              <a:gd name="T11" fmla="*/ 0 60000 65536"/>
              <a:gd name="T12" fmla="*/ 0 60000 65536"/>
              <a:gd name="T13" fmla="*/ 0 60000 65536"/>
              <a:gd name="T14" fmla="*/ 0 60000 65536"/>
              <a:gd name="T15" fmla="*/ 0 w 119"/>
              <a:gd name="T16" fmla="*/ 0 h 57"/>
              <a:gd name="T17" fmla="*/ 119 w 119"/>
              <a:gd name="T18" fmla="*/ 57 h 57"/>
            </a:gdLst>
            <a:ahLst/>
            <a:cxnLst>
              <a:cxn ang="T10">
                <a:pos x="T0" y="T1"/>
              </a:cxn>
              <a:cxn ang="T11">
                <a:pos x="T2" y="T3"/>
              </a:cxn>
              <a:cxn ang="T12">
                <a:pos x="T4" y="T5"/>
              </a:cxn>
              <a:cxn ang="T13">
                <a:pos x="T6" y="T7"/>
              </a:cxn>
              <a:cxn ang="T14">
                <a:pos x="T8" y="T9"/>
              </a:cxn>
            </a:cxnLst>
            <a:rect l="T15" t="T16" r="T17" b="T18"/>
            <a:pathLst>
              <a:path w="119" h="57">
                <a:moveTo>
                  <a:pt x="0" y="57"/>
                </a:moveTo>
                <a:lnTo>
                  <a:pt x="33" y="0"/>
                </a:lnTo>
                <a:lnTo>
                  <a:pt x="119" y="0"/>
                </a:lnTo>
                <a:lnTo>
                  <a:pt x="87" y="57"/>
                </a:lnTo>
                <a:lnTo>
                  <a:pt x="0" y="57"/>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453" name="Freeform 850"/>
          <p:cNvSpPr>
            <a:spLocks/>
          </p:cNvSpPr>
          <p:nvPr/>
        </p:nvSpPr>
        <p:spPr bwMode="auto">
          <a:xfrm>
            <a:off x="5724525" y="619125"/>
            <a:ext cx="231775" cy="168275"/>
          </a:xfrm>
          <a:custGeom>
            <a:avLst/>
            <a:gdLst>
              <a:gd name="T0" fmla="*/ 0 w 146"/>
              <a:gd name="T1" fmla="*/ 0 h 106"/>
              <a:gd name="T2" fmla="*/ 0 w 146"/>
              <a:gd name="T3" fmla="*/ 2147483647 h 106"/>
              <a:gd name="T4" fmla="*/ 2147483647 w 146"/>
              <a:gd name="T5" fmla="*/ 2147483647 h 106"/>
              <a:gd name="T6" fmla="*/ 0 60000 65536"/>
              <a:gd name="T7" fmla="*/ 0 60000 65536"/>
              <a:gd name="T8" fmla="*/ 0 60000 65536"/>
              <a:gd name="T9" fmla="*/ 0 w 146"/>
              <a:gd name="T10" fmla="*/ 0 h 106"/>
              <a:gd name="T11" fmla="*/ 146 w 146"/>
              <a:gd name="T12" fmla="*/ 106 h 106"/>
            </a:gdLst>
            <a:ahLst/>
            <a:cxnLst>
              <a:cxn ang="T6">
                <a:pos x="T0" y="T1"/>
              </a:cxn>
              <a:cxn ang="T7">
                <a:pos x="T2" y="T3"/>
              </a:cxn>
              <a:cxn ang="T8">
                <a:pos x="T4" y="T5"/>
              </a:cxn>
            </a:cxnLst>
            <a:rect l="T9" t="T10" r="T11" b="T12"/>
            <a:pathLst>
              <a:path w="146" h="106">
                <a:moveTo>
                  <a:pt x="0" y="0"/>
                </a:moveTo>
                <a:lnTo>
                  <a:pt x="0" y="106"/>
                </a:lnTo>
                <a:lnTo>
                  <a:pt x="146" y="10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454" name="Line 851"/>
          <p:cNvSpPr>
            <a:spLocks noChangeShapeType="1"/>
          </p:cNvSpPr>
          <p:nvPr/>
        </p:nvSpPr>
        <p:spPr bwMode="auto">
          <a:xfrm flipH="1">
            <a:off x="5724525" y="619125"/>
            <a:ext cx="23177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55" name="Line 852"/>
          <p:cNvSpPr>
            <a:spLocks noChangeShapeType="1"/>
          </p:cNvSpPr>
          <p:nvPr/>
        </p:nvSpPr>
        <p:spPr bwMode="auto">
          <a:xfrm>
            <a:off x="5956300"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56" name="Line 853"/>
          <p:cNvSpPr>
            <a:spLocks noChangeShapeType="1"/>
          </p:cNvSpPr>
          <p:nvPr/>
        </p:nvSpPr>
        <p:spPr bwMode="auto">
          <a:xfrm flipH="1">
            <a:off x="5053013" y="341313"/>
            <a:ext cx="20320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57" name="Rectangle 854"/>
          <p:cNvSpPr>
            <a:spLocks noChangeArrowheads="1"/>
          </p:cNvSpPr>
          <p:nvPr/>
        </p:nvSpPr>
        <p:spPr bwMode="auto">
          <a:xfrm>
            <a:off x="4832350" y="231775"/>
            <a:ext cx="220663" cy="220663"/>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458" name="Rectangle 855"/>
          <p:cNvSpPr>
            <a:spLocks noChangeArrowheads="1"/>
          </p:cNvSpPr>
          <p:nvPr/>
        </p:nvSpPr>
        <p:spPr bwMode="auto">
          <a:xfrm>
            <a:off x="4903788" y="258763"/>
            <a:ext cx="936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P</a:t>
            </a:r>
            <a:endParaRPr lang="en-US" smtClean="0">
              <a:solidFill>
                <a:srgbClr val="000000"/>
              </a:solidFill>
            </a:endParaRPr>
          </a:p>
        </p:txBody>
      </p:sp>
      <p:sp>
        <p:nvSpPr>
          <p:cNvPr id="18459" name="Rectangle 856"/>
          <p:cNvSpPr>
            <a:spLocks noChangeArrowheads="1"/>
          </p:cNvSpPr>
          <p:nvPr/>
        </p:nvSpPr>
        <p:spPr bwMode="auto">
          <a:xfrm>
            <a:off x="3214688" y="1398588"/>
            <a:ext cx="1158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M</a:t>
            </a:r>
            <a:endParaRPr lang="en-US" smtClean="0">
              <a:solidFill>
                <a:srgbClr val="000000"/>
              </a:solidFill>
            </a:endParaRPr>
          </a:p>
        </p:txBody>
      </p:sp>
      <p:sp>
        <p:nvSpPr>
          <p:cNvPr id="18460" name="Rectangle 857"/>
          <p:cNvSpPr>
            <a:spLocks noChangeArrowheads="1"/>
          </p:cNvSpPr>
          <p:nvPr/>
        </p:nvSpPr>
        <p:spPr bwMode="auto">
          <a:xfrm>
            <a:off x="3322638" y="1398588"/>
            <a:ext cx="460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461" name="Rectangle 858"/>
          <p:cNvSpPr>
            <a:spLocks noChangeArrowheads="1"/>
          </p:cNvSpPr>
          <p:nvPr/>
        </p:nvSpPr>
        <p:spPr bwMode="auto">
          <a:xfrm>
            <a:off x="336550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18462" name="Rectangle 859"/>
          <p:cNvSpPr>
            <a:spLocks noChangeArrowheads="1"/>
          </p:cNvSpPr>
          <p:nvPr/>
        </p:nvSpPr>
        <p:spPr bwMode="auto">
          <a:xfrm>
            <a:off x="3438525"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18463" name="Rectangle 860"/>
          <p:cNvSpPr>
            <a:spLocks noChangeArrowheads="1"/>
          </p:cNvSpPr>
          <p:nvPr/>
        </p:nvSpPr>
        <p:spPr bwMode="auto">
          <a:xfrm>
            <a:off x="3509963" y="1398588"/>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x</a:t>
            </a:r>
            <a:endParaRPr lang="en-US" smtClean="0">
              <a:solidFill>
                <a:srgbClr val="000000"/>
              </a:solidFill>
            </a:endParaRPr>
          </a:p>
        </p:txBody>
      </p:sp>
      <p:sp>
        <p:nvSpPr>
          <p:cNvPr id="18464" name="Rectangle 861"/>
          <p:cNvSpPr>
            <a:spLocks noChangeArrowheads="1"/>
          </p:cNvSpPr>
          <p:nvPr/>
        </p:nvSpPr>
        <p:spPr bwMode="auto">
          <a:xfrm>
            <a:off x="357505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18465" name="Rectangle 862"/>
          <p:cNvSpPr>
            <a:spLocks noChangeArrowheads="1"/>
          </p:cNvSpPr>
          <p:nvPr/>
        </p:nvSpPr>
        <p:spPr bwMode="auto">
          <a:xfrm>
            <a:off x="3646488" y="13985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466" name="Rectangle 863"/>
          <p:cNvSpPr>
            <a:spLocks noChangeArrowheads="1"/>
          </p:cNvSpPr>
          <p:nvPr/>
        </p:nvSpPr>
        <p:spPr bwMode="auto">
          <a:xfrm>
            <a:off x="368300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18467" name="Rectangle 864"/>
          <p:cNvSpPr>
            <a:spLocks noChangeArrowheads="1"/>
          </p:cNvSpPr>
          <p:nvPr/>
        </p:nvSpPr>
        <p:spPr bwMode="auto">
          <a:xfrm>
            <a:off x="3754438" y="13985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18468" name="Line 865"/>
          <p:cNvSpPr>
            <a:spLocks noChangeShapeType="1"/>
          </p:cNvSpPr>
          <p:nvPr/>
        </p:nvSpPr>
        <p:spPr bwMode="auto">
          <a:xfrm flipV="1">
            <a:off x="2422525" y="906463"/>
            <a:ext cx="1588" cy="3968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69" name="Line 866"/>
          <p:cNvSpPr>
            <a:spLocks noChangeShapeType="1"/>
          </p:cNvSpPr>
          <p:nvPr/>
        </p:nvSpPr>
        <p:spPr bwMode="auto">
          <a:xfrm flipV="1">
            <a:off x="4194175" y="568325"/>
            <a:ext cx="42863" cy="10001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70" name="Freeform 867"/>
          <p:cNvSpPr>
            <a:spLocks/>
          </p:cNvSpPr>
          <p:nvPr/>
        </p:nvSpPr>
        <p:spPr bwMode="auto">
          <a:xfrm>
            <a:off x="4178300" y="574675"/>
            <a:ext cx="74613" cy="90488"/>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5"/>
                </a:moveTo>
                <a:cubicBezTo>
                  <a:pt x="23" y="12"/>
                  <a:pt x="23" y="12"/>
                  <a:pt x="23" y="12"/>
                </a:cubicBezTo>
                <a:cubicBezTo>
                  <a:pt x="22" y="9"/>
                  <a:pt x="22" y="9"/>
                  <a:pt x="22" y="9"/>
                </a:cubicBezTo>
                <a:cubicBezTo>
                  <a:pt x="17" y="0"/>
                  <a:pt x="5" y="1"/>
                  <a:pt x="1" y="10"/>
                </a:cubicBezTo>
                <a:cubicBezTo>
                  <a:pt x="0" y="13"/>
                  <a:pt x="0" y="13"/>
                  <a:pt x="0" y="13"/>
                </a:cubicBezTo>
                <a:cubicBezTo>
                  <a:pt x="0" y="16"/>
                  <a:pt x="0" y="16"/>
                  <a:pt x="0" y="16"/>
                </a:cubicBezTo>
                <a:cubicBezTo>
                  <a:pt x="2" y="27"/>
                  <a:pt x="17" y="30"/>
                  <a:pt x="22" y="20"/>
                </a:cubicBezTo>
                <a:cubicBezTo>
                  <a:pt x="23" y="17"/>
                  <a:pt x="23" y="17"/>
                  <a:pt x="23" y="17"/>
                </a:cubicBezTo>
                <a:cubicBezTo>
                  <a:pt x="24" y="15"/>
                  <a:pt x="24" y="15"/>
                  <a:pt x="24" y="15"/>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471" name="Line 868"/>
          <p:cNvSpPr>
            <a:spLocks noChangeShapeType="1"/>
          </p:cNvSpPr>
          <p:nvPr/>
        </p:nvSpPr>
        <p:spPr bwMode="auto">
          <a:xfrm>
            <a:off x="2422525" y="628650"/>
            <a:ext cx="1588" cy="27781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72" name="Rectangle 869"/>
          <p:cNvSpPr>
            <a:spLocks noChangeArrowheads="1"/>
          </p:cNvSpPr>
          <p:nvPr/>
        </p:nvSpPr>
        <p:spPr bwMode="auto">
          <a:xfrm>
            <a:off x="427355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18473" name="Rectangle 870"/>
          <p:cNvSpPr>
            <a:spLocks noChangeArrowheads="1"/>
          </p:cNvSpPr>
          <p:nvPr/>
        </p:nvSpPr>
        <p:spPr bwMode="auto">
          <a:xfrm>
            <a:off x="4344988" y="5349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H</a:t>
            </a:r>
            <a:endParaRPr lang="en-US" smtClean="0">
              <a:solidFill>
                <a:srgbClr val="000000"/>
              </a:solidFill>
            </a:endParaRPr>
          </a:p>
        </p:txBody>
      </p:sp>
      <p:sp>
        <p:nvSpPr>
          <p:cNvPr id="18474" name="Rectangle 871"/>
          <p:cNvSpPr>
            <a:spLocks noChangeArrowheads="1"/>
          </p:cNvSpPr>
          <p:nvPr/>
        </p:nvSpPr>
        <p:spPr bwMode="auto">
          <a:xfrm>
            <a:off x="443865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18475" name="Rectangle 872"/>
          <p:cNvSpPr>
            <a:spLocks noChangeArrowheads="1"/>
          </p:cNvSpPr>
          <p:nvPr/>
        </p:nvSpPr>
        <p:spPr bwMode="auto">
          <a:xfrm>
            <a:off x="4511675" y="534988"/>
            <a:ext cx="460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476" name="Rectangle 873"/>
          <p:cNvSpPr>
            <a:spLocks noChangeArrowheads="1"/>
          </p:cNvSpPr>
          <p:nvPr/>
        </p:nvSpPr>
        <p:spPr bwMode="auto">
          <a:xfrm>
            <a:off x="455453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18477" name="Rectangle 874"/>
          <p:cNvSpPr>
            <a:spLocks noChangeArrowheads="1"/>
          </p:cNvSpPr>
          <p:nvPr/>
        </p:nvSpPr>
        <p:spPr bwMode="auto">
          <a:xfrm>
            <a:off x="4625975" y="5349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478" name="Rectangle 875"/>
          <p:cNvSpPr>
            <a:spLocks noChangeArrowheads="1"/>
          </p:cNvSpPr>
          <p:nvPr/>
        </p:nvSpPr>
        <p:spPr bwMode="auto">
          <a:xfrm>
            <a:off x="466248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18479" name="Rectangle 876"/>
          <p:cNvSpPr>
            <a:spLocks noChangeArrowheads="1"/>
          </p:cNvSpPr>
          <p:nvPr/>
        </p:nvSpPr>
        <p:spPr bwMode="auto">
          <a:xfrm>
            <a:off x="4733925" y="5349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480" name="Rectangle 877"/>
          <p:cNvSpPr>
            <a:spLocks noChangeArrowheads="1"/>
          </p:cNvSpPr>
          <p:nvPr/>
        </p:nvSpPr>
        <p:spPr bwMode="auto">
          <a:xfrm>
            <a:off x="477043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18481" name="Rectangle 878"/>
          <p:cNvSpPr>
            <a:spLocks noChangeArrowheads="1"/>
          </p:cNvSpPr>
          <p:nvPr/>
        </p:nvSpPr>
        <p:spPr bwMode="auto">
          <a:xfrm>
            <a:off x="4841875"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18482" name="Rectangle 879"/>
          <p:cNvSpPr>
            <a:spLocks noChangeArrowheads="1"/>
          </p:cNvSpPr>
          <p:nvPr/>
        </p:nvSpPr>
        <p:spPr bwMode="auto">
          <a:xfrm>
            <a:off x="491490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18483" name="Rectangle 880"/>
          <p:cNvSpPr>
            <a:spLocks noChangeArrowheads="1"/>
          </p:cNvSpPr>
          <p:nvPr/>
        </p:nvSpPr>
        <p:spPr bwMode="auto">
          <a:xfrm>
            <a:off x="4986338" y="534988"/>
            <a:ext cx="460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484" name="Rectangle 881"/>
          <p:cNvSpPr>
            <a:spLocks noChangeArrowheads="1"/>
          </p:cNvSpPr>
          <p:nvPr/>
        </p:nvSpPr>
        <p:spPr bwMode="auto">
          <a:xfrm>
            <a:off x="2947988" y="546100"/>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485" name="Rectangle 882"/>
          <p:cNvSpPr>
            <a:spLocks noChangeArrowheads="1"/>
          </p:cNvSpPr>
          <p:nvPr/>
        </p:nvSpPr>
        <p:spPr bwMode="auto">
          <a:xfrm>
            <a:off x="3019425"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18486" name="Rectangle 883"/>
          <p:cNvSpPr>
            <a:spLocks noChangeArrowheads="1"/>
          </p:cNvSpPr>
          <p:nvPr/>
        </p:nvSpPr>
        <p:spPr bwMode="auto">
          <a:xfrm>
            <a:off x="3090863" y="54610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487" name="Rectangle 884"/>
          <p:cNvSpPr>
            <a:spLocks noChangeArrowheads="1"/>
          </p:cNvSpPr>
          <p:nvPr/>
        </p:nvSpPr>
        <p:spPr bwMode="auto">
          <a:xfrm>
            <a:off x="3127375"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18488" name="Line 885"/>
          <p:cNvSpPr>
            <a:spLocks noChangeShapeType="1"/>
          </p:cNvSpPr>
          <p:nvPr/>
        </p:nvSpPr>
        <p:spPr bwMode="auto">
          <a:xfrm flipH="1">
            <a:off x="2422525" y="628650"/>
            <a:ext cx="7937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89" name="Line 886"/>
          <p:cNvSpPr>
            <a:spLocks noChangeShapeType="1"/>
          </p:cNvSpPr>
          <p:nvPr/>
        </p:nvSpPr>
        <p:spPr bwMode="auto">
          <a:xfrm flipV="1">
            <a:off x="2587625" y="576263"/>
            <a:ext cx="39688" cy="1047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490" name="Freeform 887"/>
          <p:cNvSpPr>
            <a:spLocks/>
          </p:cNvSpPr>
          <p:nvPr/>
        </p:nvSpPr>
        <p:spPr bwMode="auto">
          <a:xfrm>
            <a:off x="2573338" y="585788"/>
            <a:ext cx="69850" cy="92075"/>
          </a:xfrm>
          <a:custGeom>
            <a:avLst/>
            <a:gdLst>
              <a:gd name="T0" fmla="*/ 2147483647 w 23"/>
              <a:gd name="T1" fmla="*/ 2147483647 h 30"/>
              <a:gd name="T2" fmla="*/ 2147483647 w 23"/>
              <a:gd name="T3" fmla="*/ 2147483647 h 30"/>
              <a:gd name="T4" fmla="*/ 2147483647 w 23"/>
              <a:gd name="T5" fmla="*/ 2147483647 h 30"/>
              <a:gd name="T6" fmla="*/ 2147483647 w 23"/>
              <a:gd name="T7" fmla="*/ 2147483647 h 30"/>
              <a:gd name="T8" fmla="*/ 0 w 23"/>
              <a:gd name="T9" fmla="*/ 2147483647 h 30"/>
              <a:gd name="T10" fmla="*/ 0 w 23"/>
              <a:gd name="T11" fmla="*/ 2147483647 h 30"/>
              <a:gd name="T12" fmla="*/ 2147483647 w 23"/>
              <a:gd name="T13" fmla="*/ 2147483647 h 30"/>
              <a:gd name="T14" fmla="*/ 2147483647 w 23"/>
              <a:gd name="T15" fmla="*/ 2147483647 h 30"/>
              <a:gd name="T16" fmla="*/ 2147483647 w 23"/>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1"/>
                  <a:pt x="23" y="11"/>
                  <a:pt x="23" y="11"/>
                </a:cubicBezTo>
                <a:cubicBezTo>
                  <a:pt x="22" y="8"/>
                  <a:pt x="22" y="8"/>
                  <a:pt x="22" y="8"/>
                </a:cubicBezTo>
                <a:cubicBezTo>
                  <a:pt x="17" y="0"/>
                  <a:pt x="4" y="0"/>
                  <a:pt x="1" y="10"/>
                </a:cubicBezTo>
                <a:cubicBezTo>
                  <a:pt x="0" y="13"/>
                  <a:pt x="0" y="13"/>
                  <a:pt x="0" y="13"/>
                </a:cubicBezTo>
                <a:cubicBezTo>
                  <a:pt x="0" y="16"/>
                  <a:pt x="0" y="16"/>
                  <a:pt x="0" y="16"/>
                </a:cubicBezTo>
                <a:cubicBezTo>
                  <a:pt x="2" y="27"/>
                  <a:pt x="16" y="30"/>
                  <a:pt x="22" y="20"/>
                </a:cubicBezTo>
                <a:cubicBezTo>
                  <a:pt x="23" y="17"/>
                  <a:pt x="23" y="17"/>
                  <a:pt x="23" y="17"/>
                </a:cubicBezTo>
                <a:cubicBezTo>
                  <a:pt x="23" y="14"/>
                  <a:pt x="23" y="14"/>
                  <a:pt x="23"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491" name="Rectangle 888"/>
          <p:cNvSpPr>
            <a:spLocks noChangeArrowheads="1"/>
          </p:cNvSpPr>
          <p:nvPr/>
        </p:nvSpPr>
        <p:spPr bwMode="auto">
          <a:xfrm>
            <a:off x="2665413" y="54610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18492" name="Rectangle 889"/>
          <p:cNvSpPr>
            <a:spLocks noChangeArrowheads="1"/>
          </p:cNvSpPr>
          <p:nvPr/>
        </p:nvSpPr>
        <p:spPr bwMode="auto">
          <a:xfrm>
            <a:off x="2736850"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18493" name="Rectangle 890"/>
          <p:cNvSpPr>
            <a:spLocks noChangeArrowheads="1"/>
          </p:cNvSpPr>
          <p:nvPr/>
        </p:nvSpPr>
        <p:spPr bwMode="auto">
          <a:xfrm>
            <a:off x="2809875" y="54610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494" name="Rectangle 891"/>
          <p:cNvSpPr>
            <a:spLocks noChangeArrowheads="1"/>
          </p:cNvSpPr>
          <p:nvPr/>
        </p:nvSpPr>
        <p:spPr bwMode="auto">
          <a:xfrm>
            <a:off x="2846388" y="54610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9</a:t>
            </a:r>
            <a:endParaRPr lang="en-US" smtClean="0">
              <a:solidFill>
                <a:srgbClr val="000000"/>
              </a:solidFill>
            </a:endParaRPr>
          </a:p>
        </p:txBody>
      </p:sp>
      <p:sp>
        <p:nvSpPr>
          <p:cNvPr id="18495" name="Rectangle 892"/>
          <p:cNvSpPr>
            <a:spLocks noChangeArrowheads="1"/>
          </p:cNvSpPr>
          <p:nvPr/>
        </p:nvSpPr>
        <p:spPr bwMode="auto">
          <a:xfrm>
            <a:off x="540861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18496" name="Rectangle 893"/>
          <p:cNvSpPr>
            <a:spLocks noChangeArrowheads="1"/>
          </p:cNvSpPr>
          <p:nvPr/>
        </p:nvSpPr>
        <p:spPr bwMode="auto">
          <a:xfrm>
            <a:off x="5481638"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18497" name="Rectangle 894"/>
          <p:cNvSpPr>
            <a:spLocks noChangeArrowheads="1"/>
          </p:cNvSpPr>
          <p:nvPr/>
        </p:nvSpPr>
        <p:spPr bwMode="auto">
          <a:xfrm>
            <a:off x="5553075" y="920750"/>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498" name="Rectangle 895"/>
          <p:cNvSpPr>
            <a:spLocks noChangeArrowheads="1"/>
          </p:cNvSpPr>
          <p:nvPr/>
        </p:nvSpPr>
        <p:spPr bwMode="auto">
          <a:xfrm>
            <a:off x="562451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18499" name="Rectangle 896"/>
          <p:cNvSpPr>
            <a:spLocks noChangeArrowheads="1"/>
          </p:cNvSpPr>
          <p:nvPr/>
        </p:nvSpPr>
        <p:spPr bwMode="auto">
          <a:xfrm>
            <a:off x="5695950" y="92075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500" name="Rectangle 897"/>
          <p:cNvSpPr>
            <a:spLocks noChangeArrowheads="1"/>
          </p:cNvSpPr>
          <p:nvPr/>
        </p:nvSpPr>
        <p:spPr bwMode="auto">
          <a:xfrm>
            <a:off x="573246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3</a:t>
            </a:r>
            <a:endParaRPr lang="en-US" smtClean="0">
              <a:solidFill>
                <a:srgbClr val="000000"/>
              </a:solidFill>
            </a:endParaRPr>
          </a:p>
        </p:txBody>
      </p:sp>
      <p:sp>
        <p:nvSpPr>
          <p:cNvPr id="18501" name="Line 898"/>
          <p:cNvSpPr>
            <a:spLocks noChangeShapeType="1"/>
          </p:cNvSpPr>
          <p:nvPr/>
        </p:nvSpPr>
        <p:spPr bwMode="auto">
          <a:xfrm flipV="1">
            <a:off x="5616575" y="1068388"/>
            <a:ext cx="1588" cy="3571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02" name="Line 899"/>
          <p:cNvSpPr>
            <a:spLocks noChangeShapeType="1"/>
          </p:cNvSpPr>
          <p:nvPr/>
        </p:nvSpPr>
        <p:spPr bwMode="auto">
          <a:xfrm>
            <a:off x="5616575" y="787400"/>
            <a:ext cx="1588" cy="1524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03" name="Freeform 900"/>
          <p:cNvSpPr>
            <a:spLocks/>
          </p:cNvSpPr>
          <p:nvPr/>
        </p:nvSpPr>
        <p:spPr bwMode="auto">
          <a:xfrm>
            <a:off x="2405063" y="1184275"/>
            <a:ext cx="39687"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75"/>
                </a:moveTo>
                <a:lnTo>
                  <a:pt x="0" y="0"/>
                </a:lnTo>
                <a:lnTo>
                  <a:pt x="25" y="0"/>
                </a:lnTo>
                <a:lnTo>
                  <a:pt x="11"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04" name="Freeform 901"/>
          <p:cNvSpPr>
            <a:spLocks/>
          </p:cNvSpPr>
          <p:nvPr/>
        </p:nvSpPr>
        <p:spPr bwMode="auto">
          <a:xfrm>
            <a:off x="2405063" y="1184275"/>
            <a:ext cx="39687"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75"/>
                </a:moveTo>
                <a:lnTo>
                  <a:pt x="0" y="0"/>
                </a:lnTo>
                <a:lnTo>
                  <a:pt x="25" y="0"/>
                </a:lnTo>
                <a:lnTo>
                  <a:pt x="11" y="75"/>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05" name="Freeform 902"/>
          <p:cNvSpPr>
            <a:spLocks/>
          </p:cNvSpPr>
          <p:nvPr/>
        </p:nvSpPr>
        <p:spPr bwMode="auto">
          <a:xfrm>
            <a:off x="2405063" y="906463"/>
            <a:ext cx="39687" cy="119062"/>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0"/>
                </a:moveTo>
                <a:lnTo>
                  <a:pt x="25" y="75"/>
                </a:lnTo>
                <a:lnTo>
                  <a:pt x="0" y="7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06" name="Freeform 903"/>
          <p:cNvSpPr>
            <a:spLocks/>
          </p:cNvSpPr>
          <p:nvPr/>
        </p:nvSpPr>
        <p:spPr bwMode="auto">
          <a:xfrm>
            <a:off x="2405063" y="906463"/>
            <a:ext cx="39687" cy="119062"/>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0"/>
                </a:moveTo>
                <a:lnTo>
                  <a:pt x="25" y="75"/>
                </a:lnTo>
                <a:lnTo>
                  <a:pt x="0" y="75"/>
                </a:lnTo>
                <a:lnTo>
                  <a:pt x="11"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07" name="Freeform 904"/>
          <p:cNvSpPr>
            <a:spLocks/>
          </p:cNvSpPr>
          <p:nvPr/>
        </p:nvSpPr>
        <p:spPr bwMode="auto">
          <a:xfrm>
            <a:off x="5595938" y="1303338"/>
            <a:ext cx="39687" cy="122237"/>
          </a:xfrm>
          <a:custGeom>
            <a:avLst/>
            <a:gdLst>
              <a:gd name="T0" fmla="*/ 2147483647 w 25"/>
              <a:gd name="T1" fmla="*/ 2147483647 h 77"/>
              <a:gd name="T2" fmla="*/ 0 w 25"/>
              <a:gd name="T3" fmla="*/ 0 h 77"/>
              <a:gd name="T4" fmla="*/ 2147483647 w 25"/>
              <a:gd name="T5" fmla="*/ 0 h 77"/>
              <a:gd name="T6" fmla="*/ 2147483647 w 25"/>
              <a:gd name="T7" fmla="*/ 2147483647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3" y="77"/>
                </a:moveTo>
                <a:lnTo>
                  <a:pt x="0" y="0"/>
                </a:lnTo>
                <a:lnTo>
                  <a:pt x="25" y="0"/>
                </a:lnTo>
                <a:lnTo>
                  <a:pt x="1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08" name="Freeform 905"/>
          <p:cNvSpPr>
            <a:spLocks/>
          </p:cNvSpPr>
          <p:nvPr/>
        </p:nvSpPr>
        <p:spPr bwMode="auto">
          <a:xfrm>
            <a:off x="5595938" y="1303338"/>
            <a:ext cx="39687" cy="122237"/>
          </a:xfrm>
          <a:custGeom>
            <a:avLst/>
            <a:gdLst>
              <a:gd name="T0" fmla="*/ 2147483647 w 25"/>
              <a:gd name="T1" fmla="*/ 2147483647 h 77"/>
              <a:gd name="T2" fmla="*/ 0 w 25"/>
              <a:gd name="T3" fmla="*/ 0 h 77"/>
              <a:gd name="T4" fmla="*/ 2147483647 w 25"/>
              <a:gd name="T5" fmla="*/ 0 h 77"/>
              <a:gd name="T6" fmla="*/ 2147483647 w 25"/>
              <a:gd name="T7" fmla="*/ 2147483647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3" y="77"/>
                </a:moveTo>
                <a:lnTo>
                  <a:pt x="0" y="0"/>
                </a:lnTo>
                <a:lnTo>
                  <a:pt x="25" y="0"/>
                </a:lnTo>
                <a:lnTo>
                  <a:pt x="13" y="77"/>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09" name="Freeform 906"/>
          <p:cNvSpPr>
            <a:spLocks/>
          </p:cNvSpPr>
          <p:nvPr/>
        </p:nvSpPr>
        <p:spPr bwMode="auto">
          <a:xfrm>
            <a:off x="5595938" y="787400"/>
            <a:ext cx="39687" cy="119063"/>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3" y="0"/>
                </a:moveTo>
                <a:lnTo>
                  <a:pt x="25" y="75"/>
                </a:lnTo>
                <a:lnTo>
                  <a:pt x="0" y="7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10" name="Freeform 907"/>
          <p:cNvSpPr>
            <a:spLocks/>
          </p:cNvSpPr>
          <p:nvPr/>
        </p:nvSpPr>
        <p:spPr bwMode="auto">
          <a:xfrm>
            <a:off x="5595938" y="787400"/>
            <a:ext cx="39687" cy="119063"/>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3" y="0"/>
                </a:moveTo>
                <a:lnTo>
                  <a:pt x="25" y="75"/>
                </a:lnTo>
                <a:lnTo>
                  <a:pt x="0" y="75"/>
                </a:lnTo>
                <a:lnTo>
                  <a:pt x="13"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11" name="Freeform 908"/>
          <p:cNvSpPr>
            <a:spLocks/>
          </p:cNvSpPr>
          <p:nvPr/>
        </p:nvSpPr>
        <p:spPr bwMode="auto">
          <a:xfrm>
            <a:off x="5143500" y="287338"/>
            <a:ext cx="112713" cy="109537"/>
          </a:xfrm>
          <a:custGeom>
            <a:avLst/>
            <a:gdLst>
              <a:gd name="T0" fmla="*/ 2147483647 w 71"/>
              <a:gd name="T1" fmla="*/ 2147483647 h 69"/>
              <a:gd name="T2" fmla="*/ 2147483647 w 71"/>
              <a:gd name="T3" fmla="*/ 0 h 69"/>
              <a:gd name="T4" fmla="*/ 0 w 71"/>
              <a:gd name="T5" fmla="*/ 2147483647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71" y="0"/>
                </a:lnTo>
                <a:lnTo>
                  <a:pt x="0" y="34"/>
                </a:lnTo>
                <a:lnTo>
                  <a:pt x="7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12" name="Freeform 909"/>
          <p:cNvSpPr>
            <a:spLocks/>
          </p:cNvSpPr>
          <p:nvPr/>
        </p:nvSpPr>
        <p:spPr bwMode="auto">
          <a:xfrm>
            <a:off x="5143500" y="287338"/>
            <a:ext cx="112713" cy="109537"/>
          </a:xfrm>
          <a:custGeom>
            <a:avLst/>
            <a:gdLst>
              <a:gd name="T0" fmla="*/ 2147483647 w 71"/>
              <a:gd name="T1" fmla="*/ 2147483647 h 69"/>
              <a:gd name="T2" fmla="*/ 2147483647 w 71"/>
              <a:gd name="T3" fmla="*/ 0 h 69"/>
              <a:gd name="T4" fmla="*/ 0 w 71"/>
              <a:gd name="T5" fmla="*/ 2147483647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71" y="0"/>
                </a:lnTo>
                <a:lnTo>
                  <a:pt x="0" y="34"/>
                </a:lnTo>
                <a:lnTo>
                  <a:pt x="71"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13" name="Freeform 910"/>
          <p:cNvSpPr>
            <a:spLocks/>
          </p:cNvSpPr>
          <p:nvPr/>
        </p:nvSpPr>
        <p:spPr bwMode="auto">
          <a:xfrm>
            <a:off x="4779963" y="787400"/>
            <a:ext cx="479425" cy="638175"/>
          </a:xfrm>
          <a:custGeom>
            <a:avLst/>
            <a:gdLst>
              <a:gd name="T0" fmla="*/ 0 w 302"/>
              <a:gd name="T1" fmla="*/ 2147483647 h 402"/>
              <a:gd name="T2" fmla="*/ 0 w 302"/>
              <a:gd name="T3" fmla="*/ 0 h 402"/>
              <a:gd name="T4" fmla="*/ 2147483647 w 302"/>
              <a:gd name="T5" fmla="*/ 0 h 402"/>
              <a:gd name="T6" fmla="*/ 2147483647 w 302"/>
              <a:gd name="T7" fmla="*/ 2147483647 h 402"/>
              <a:gd name="T8" fmla="*/ 2147483647 w 302"/>
              <a:gd name="T9" fmla="*/ 2147483647 h 402"/>
              <a:gd name="T10" fmla="*/ 2147483647 w 302"/>
              <a:gd name="T11" fmla="*/ 2147483647 h 402"/>
              <a:gd name="T12" fmla="*/ 2147483647 w 302"/>
              <a:gd name="T13" fmla="*/ 2147483647 h 402"/>
              <a:gd name="T14" fmla="*/ 2147483647 w 302"/>
              <a:gd name="T15" fmla="*/ 2147483647 h 402"/>
              <a:gd name="T16" fmla="*/ 2147483647 w 302"/>
              <a:gd name="T17" fmla="*/ 2147483647 h 402"/>
              <a:gd name="T18" fmla="*/ 2147483647 w 302"/>
              <a:gd name="T19" fmla="*/ 2147483647 h 402"/>
              <a:gd name="T20" fmla="*/ 2147483647 w 302"/>
              <a:gd name="T21" fmla="*/ 2147483647 h 402"/>
              <a:gd name="T22" fmla="*/ 2147483647 w 302"/>
              <a:gd name="T23" fmla="*/ 2147483647 h 402"/>
              <a:gd name="T24" fmla="*/ 2147483647 w 302"/>
              <a:gd name="T25" fmla="*/ 2147483647 h 402"/>
              <a:gd name="T26" fmla="*/ 2147483647 w 302"/>
              <a:gd name="T27" fmla="*/ 2147483647 h 402"/>
              <a:gd name="T28" fmla="*/ 2147483647 w 302"/>
              <a:gd name="T29" fmla="*/ 2147483647 h 402"/>
              <a:gd name="T30" fmla="*/ 2147483647 w 302"/>
              <a:gd name="T31" fmla="*/ 2147483647 h 402"/>
              <a:gd name="T32" fmla="*/ 2147483647 w 302"/>
              <a:gd name="T33" fmla="*/ 2147483647 h 402"/>
              <a:gd name="T34" fmla="*/ 2147483647 w 302"/>
              <a:gd name="T35" fmla="*/ 2147483647 h 402"/>
              <a:gd name="T36" fmla="*/ 2147483647 w 302"/>
              <a:gd name="T37" fmla="*/ 2147483647 h 402"/>
              <a:gd name="T38" fmla="*/ 2147483647 w 302"/>
              <a:gd name="T39" fmla="*/ 2147483647 h 402"/>
              <a:gd name="T40" fmla="*/ 2147483647 w 302"/>
              <a:gd name="T41" fmla="*/ 2147483647 h 402"/>
              <a:gd name="T42" fmla="*/ 2147483647 w 302"/>
              <a:gd name="T43" fmla="*/ 2147483647 h 402"/>
              <a:gd name="T44" fmla="*/ 2147483647 w 302"/>
              <a:gd name="T45" fmla="*/ 2147483647 h 402"/>
              <a:gd name="T46" fmla="*/ 2147483647 w 302"/>
              <a:gd name="T47" fmla="*/ 2147483647 h 402"/>
              <a:gd name="T48" fmla="*/ 2147483647 w 302"/>
              <a:gd name="T49" fmla="*/ 2147483647 h 402"/>
              <a:gd name="T50" fmla="*/ 2147483647 w 302"/>
              <a:gd name="T51" fmla="*/ 2147483647 h 402"/>
              <a:gd name="T52" fmla="*/ 2147483647 w 302"/>
              <a:gd name="T53" fmla="*/ 2147483647 h 402"/>
              <a:gd name="T54" fmla="*/ 2147483647 w 302"/>
              <a:gd name="T55" fmla="*/ 2147483647 h 402"/>
              <a:gd name="T56" fmla="*/ 2147483647 w 302"/>
              <a:gd name="T57" fmla="*/ 2147483647 h 402"/>
              <a:gd name="T58" fmla="*/ 2147483647 w 302"/>
              <a:gd name="T59" fmla="*/ 2147483647 h 402"/>
              <a:gd name="T60" fmla="*/ 2147483647 w 302"/>
              <a:gd name="T61" fmla="*/ 2147483647 h 402"/>
              <a:gd name="T62" fmla="*/ 2147483647 w 302"/>
              <a:gd name="T63" fmla="*/ 2147483647 h 402"/>
              <a:gd name="T64" fmla="*/ 2147483647 w 302"/>
              <a:gd name="T65" fmla="*/ 2147483647 h 402"/>
              <a:gd name="T66" fmla="*/ 2147483647 w 302"/>
              <a:gd name="T67" fmla="*/ 2147483647 h 402"/>
              <a:gd name="T68" fmla="*/ 2147483647 w 302"/>
              <a:gd name="T69" fmla="*/ 2147483647 h 402"/>
              <a:gd name="T70" fmla="*/ 2147483647 w 302"/>
              <a:gd name="T71" fmla="*/ 2147483647 h 402"/>
              <a:gd name="T72" fmla="*/ 2147483647 w 302"/>
              <a:gd name="T73" fmla="*/ 2147483647 h 402"/>
              <a:gd name="T74" fmla="*/ 2147483647 w 302"/>
              <a:gd name="T75" fmla="*/ 2147483647 h 402"/>
              <a:gd name="T76" fmla="*/ 2147483647 w 302"/>
              <a:gd name="T77" fmla="*/ 2147483647 h 402"/>
              <a:gd name="T78" fmla="*/ 2147483647 w 302"/>
              <a:gd name="T79" fmla="*/ 2147483647 h 402"/>
              <a:gd name="T80" fmla="*/ 2147483647 w 302"/>
              <a:gd name="T81" fmla="*/ 2147483647 h 402"/>
              <a:gd name="T82" fmla="*/ 2147483647 w 302"/>
              <a:gd name="T83" fmla="*/ 2147483647 h 402"/>
              <a:gd name="T84" fmla="*/ 2147483647 w 302"/>
              <a:gd name="T85" fmla="*/ 2147483647 h 402"/>
              <a:gd name="T86" fmla="*/ 2147483647 w 302"/>
              <a:gd name="T87" fmla="*/ 2147483647 h 402"/>
              <a:gd name="T88" fmla="*/ 2147483647 w 302"/>
              <a:gd name="T89" fmla="*/ 2147483647 h 402"/>
              <a:gd name="T90" fmla="*/ 2147483647 w 302"/>
              <a:gd name="T91" fmla="*/ 2147483647 h 402"/>
              <a:gd name="T92" fmla="*/ 2147483647 w 302"/>
              <a:gd name="T93" fmla="*/ 2147483647 h 402"/>
              <a:gd name="T94" fmla="*/ 2147483647 w 302"/>
              <a:gd name="T95" fmla="*/ 2147483647 h 402"/>
              <a:gd name="T96" fmla="*/ 2147483647 w 302"/>
              <a:gd name="T97" fmla="*/ 2147483647 h 402"/>
              <a:gd name="T98" fmla="*/ 2147483647 w 302"/>
              <a:gd name="T99" fmla="*/ 2147483647 h 402"/>
              <a:gd name="T100" fmla="*/ 2147483647 w 302"/>
              <a:gd name="T101" fmla="*/ 2147483647 h 402"/>
              <a:gd name="T102" fmla="*/ 2147483647 w 302"/>
              <a:gd name="T103" fmla="*/ 2147483647 h 402"/>
              <a:gd name="T104" fmla="*/ 2147483647 w 302"/>
              <a:gd name="T105" fmla="*/ 2147483647 h 402"/>
              <a:gd name="T106" fmla="*/ 2147483647 w 302"/>
              <a:gd name="T107" fmla="*/ 2147483647 h 402"/>
              <a:gd name="T108" fmla="*/ 2147483647 w 302"/>
              <a:gd name="T109" fmla="*/ 2147483647 h 402"/>
              <a:gd name="T110" fmla="*/ 2147483647 w 302"/>
              <a:gd name="T111" fmla="*/ 2147483647 h 402"/>
              <a:gd name="T112" fmla="*/ 2147483647 w 302"/>
              <a:gd name="T113" fmla="*/ 2147483647 h 402"/>
              <a:gd name="T114" fmla="*/ 2147483647 w 302"/>
              <a:gd name="T115" fmla="*/ 2147483647 h 402"/>
              <a:gd name="T116" fmla="*/ 2147483647 w 302"/>
              <a:gd name="T117" fmla="*/ 2147483647 h 402"/>
              <a:gd name="T118" fmla="*/ 0 w 302"/>
              <a:gd name="T119" fmla="*/ 2147483647 h 402"/>
              <a:gd name="T120" fmla="*/ 0 w 302"/>
              <a:gd name="T121" fmla="*/ 2147483647 h 4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2"/>
              <a:gd name="T184" fmla="*/ 0 h 402"/>
              <a:gd name="T185" fmla="*/ 302 w 302"/>
              <a:gd name="T186" fmla="*/ 402 h 4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2" h="402">
                <a:moveTo>
                  <a:pt x="0" y="200"/>
                </a:moveTo>
                <a:lnTo>
                  <a:pt x="0" y="0"/>
                </a:lnTo>
                <a:lnTo>
                  <a:pt x="302" y="0"/>
                </a:lnTo>
                <a:lnTo>
                  <a:pt x="302" y="60"/>
                </a:lnTo>
                <a:lnTo>
                  <a:pt x="287" y="60"/>
                </a:lnTo>
                <a:lnTo>
                  <a:pt x="281" y="60"/>
                </a:lnTo>
                <a:lnTo>
                  <a:pt x="272" y="62"/>
                </a:lnTo>
                <a:lnTo>
                  <a:pt x="256" y="66"/>
                </a:lnTo>
                <a:lnTo>
                  <a:pt x="252" y="67"/>
                </a:lnTo>
                <a:lnTo>
                  <a:pt x="243" y="71"/>
                </a:lnTo>
                <a:lnTo>
                  <a:pt x="229" y="79"/>
                </a:lnTo>
                <a:lnTo>
                  <a:pt x="225" y="81"/>
                </a:lnTo>
                <a:lnTo>
                  <a:pt x="218" y="87"/>
                </a:lnTo>
                <a:lnTo>
                  <a:pt x="216" y="89"/>
                </a:lnTo>
                <a:lnTo>
                  <a:pt x="204" y="98"/>
                </a:lnTo>
                <a:lnTo>
                  <a:pt x="202" y="100"/>
                </a:lnTo>
                <a:lnTo>
                  <a:pt x="197" y="108"/>
                </a:lnTo>
                <a:lnTo>
                  <a:pt x="195" y="108"/>
                </a:lnTo>
                <a:lnTo>
                  <a:pt x="185" y="121"/>
                </a:lnTo>
                <a:lnTo>
                  <a:pt x="183" y="123"/>
                </a:lnTo>
                <a:lnTo>
                  <a:pt x="179" y="131"/>
                </a:lnTo>
                <a:lnTo>
                  <a:pt x="177" y="135"/>
                </a:lnTo>
                <a:lnTo>
                  <a:pt x="172" y="148"/>
                </a:lnTo>
                <a:lnTo>
                  <a:pt x="170" y="150"/>
                </a:lnTo>
                <a:lnTo>
                  <a:pt x="166" y="160"/>
                </a:lnTo>
                <a:lnTo>
                  <a:pt x="166" y="164"/>
                </a:lnTo>
                <a:lnTo>
                  <a:pt x="162" y="177"/>
                </a:lnTo>
                <a:lnTo>
                  <a:pt x="162" y="179"/>
                </a:lnTo>
                <a:lnTo>
                  <a:pt x="162" y="189"/>
                </a:lnTo>
                <a:lnTo>
                  <a:pt x="162" y="193"/>
                </a:lnTo>
                <a:lnTo>
                  <a:pt x="162" y="200"/>
                </a:lnTo>
                <a:lnTo>
                  <a:pt x="162" y="208"/>
                </a:lnTo>
                <a:lnTo>
                  <a:pt x="162" y="210"/>
                </a:lnTo>
                <a:lnTo>
                  <a:pt x="162" y="219"/>
                </a:lnTo>
                <a:lnTo>
                  <a:pt x="162" y="223"/>
                </a:lnTo>
                <a:lnTo>
                  <a:pt x="166" y="239"/>
                </a:lnTo>
                <a:lnTo>
                  <a:pt x="170" y="248"/>
                </a:lnTo>
                <a:lnTo>
                  <a:pt x="172" y="252"/>
                </a:lnTo>
                <a:lnTo>
                  <a:pt x="177" y="266"/>
                </a:lnTo>
                <a:lnTo>
                  <a:pt x="181" y="275"/>
                </a:lnTo>
                <a:lnTo>
                  <a:pt x="185" y="279"/>
                </a:lnTo>
                <a:lnTo>
                  <a:pt x="195" y="291"/>
                </a:lnTo>
                <a:lnTo>
                  <a:pt x="200" y="298"/>
                </a:lnTo>
                <a:lnTo>
                  <a:pt x="204" y="304"/>
                </a:lnTo>
                <a:lnTo>
                  <a:pt x="216" y="312"/>
                </a:lnTo>
                <a:lnTo>
                  <a:pt x="223" y="318"/>
                </a:lnTo>
                <a:lnTo>
                  <a:pt x="229" y="321"/>
                </a:lnTo>
                <a:lnTo>
                  <a:pt x="241" y="327"/>
                </a:lnTo>
                <a:lnTo>
                  <a:pt x="250" y="333"/>
                </a:lnTo>
                <a:lnTo>
                  <a:pt x="256" y="335"/>
                </a:lnTo>
                <a:lnTo>
                  <a:pt x="270" y="339"/>
                </a:lnTo>
                <a:lnTo>
                  <a:pt x="279" y="341"/>
                </a:lnTo>
                <a:lnTo>
                  <a:pt x="287" y="341"/>
                </a:lnTo>
                <a:lnTo>
                  <a:pt x="298" y="343"/>
                </a:lnTo>
                <a:lnTo>
                  <a:pt x="302" y="343"/>
                </a:lnTo>
                <a:lnTo>
                  <a:pt x="302" y="402"/>
                </a:lnTo>
                <a:lnTo>
                  <a:pt x="0" y="402"/>
                </a:lnTo>
                <a:lnTo>
                  <a:pt x="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14" name="Freeform 911"/>
          <p:cNvSpPr>
            <a:spLocks/>
          </p:cNvSpPr>
          <p:nvPr/>
        </p:nvSpPr>
        <p:spPr bwMode="auto">
          <a:xfrm>
            <a:off x="5037138" y="1104900"/>
            <a:ext cx="222250" cy="227013"/>
          </a:xfrm>
          <a:custGeom>
            <a:avLst/>
            <a:gdLst>
              <a:gd name="T0" fmla="*/ 2147483647 w 140"/>
              <a:gd name="T1" fmla="*/ 0 h 143"/>
              <a:gd name="T2" fmla="*/ 2147483647 w 140"/>
              <a:gd name="T3" fmla="*/ 2147483647 h 143"/>
              <a:gd name="T4" fmla="*/ 2147483647 w 140"/>
              <a:gd name="T5" fmla="*/ 2147483647 h 143"/>
              <a:gd name="T6" fmla="*/ 2147483647 w 140"/>
              <a:gd name="T7" fmla="*/ 2147483647 h 143"/>
              <a:gd name="T8" fmla="*/ 2147483647 w 140"/>
              <a:gd name="T9" fmla="*/ 2147483647 h 143"/>
              <a:gd name="T10" fmla="*/ 2147483647 w 140"/>
              <a:gd name="T11" fmla="*/ 2147483647 h 143"/>
              <a:gd name="T12" fmla="*/ 2147483647 w 140"/>
              <a:gd name="T13" fmla="*/ 2147483647 h 143"/>
              <a:gd name="T14" fmla="*/ 2147483647 w 140"/>
              <a:gd name="T15" fmla="*/ 2147483647 h 143"/>
              <a:gd name="T16" fmla="*/ 2147483647 w 140"/>
              <a:gd name="T17" fmla="*/ 2147483647 h 143"/>
              <a:gd name="T18" fmla="*/ 2147483647 w 140"/>
              <a:gd name="T19" fmla="*/ 2147483647 h 143"/>
              <a:gd name="T20" fmla="*/ 2147483647 w 140"/>
              <a:gd name="T21" fmla="*/ 2147483647 h 143"/>
              <a:gd name="T22" fmla="*/ 2147483647 w 140"/>
              <a:gd name="T23" fmla="*/ 2147483647 h 143"/>
              <a:gd name="T24" fmla="*/ 2147483647 w 140"/>
              <a:gd name="T25" fmla="*/ 2147483647 h 143"/>
              <a:gd name="T26" fmla="*/ 2147483647 w 140"/>
              <a:gd name="T27" fmla="*/ 2147483647 h 143"/>
              <a:gd name="T28" fmla="*/ 2147483647 w 140"/>
              <a:gd name="T29" fmla="*/ 2147483647 h 143"/>
              <a:gd name="T30" fmla="*/ 2147483647 w 140"/>
              <a:gd name="T31" fmla="*/ 2147483647 h 143"/>
              <a:gd name="T32" fmla="*/ 2147483647 w 140"/>
              <a:gd name="T33" fmla="*/ 2147483647 h 143"/>
              <a:gd name="T34" fmla="*/ 2147483647 w 140"/>
              <a:gd name="T35" fmla="*/ 2147483647 h 143"/>
              <a:gd name="T36" fmla="*/ 2147483647 w 140"/>
              <a:gd name="T37" fmla="*/ 2147483647 h 143"/>
              <a:gd name="T38" fmla="*/ 2147483647 w 140"/>
              <a:gd name="T39" fmla="*/ 2147483647 h 143"/>
              <a:gd name="T40" fmla="*/ 2147483647 w 140"/>
              <a:gd name="T41" fmla="*/ 2147483647 h 143"/>
              <a:gd name="T42" fmla="*/ 2147483647 w 140"/>
              <a:gd name="T43" fmla="*/ 2147483647 h 143"/>
              <a:gd name="T44" fmla="*/ 0 w 140"/>
              <a:gd name="T45" fmla="*/ 2147483647 h 143"/>
              <a:gd name="T46" fmla="*/ 0 w 140"/>
              <a:gd name="T47" fmla="*/ 2147483647 h 143"/>
              <a:gd name="T48" fmla="*/ 0 w 140"/>
              <a:gd name="T49" fmla="*/ 2147483647 h 143"/>
              <a:gd name="T50" fmla="*/ 0 w 140"/>
              <a:gd name="T51" fmla="*/ 2147483647 h 143"/>
              <a:gd name="T52" fmla="*/ 0 w 140"/>
              <a:gd name="T53" fmla="*/ 0 h 143"/>
              <a:gd name="T54" fmla="*/ 2147483647 w 140"/>
              <a:gd name="T55" fmla="*/ 0 h 143"/>
              <a:gd name="T56" fmla="*/ 2147483647 w 140"/>
              <a:gd name="T57" fmla="*/ 0 h 14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0"/>
              <a:gd name="T88" fmla="*/ 0 h 143"/>
              <a:gd name="T89" fmla="*/ 140 w 140"/>
              <a:gd name="T90" fmla="*/ 143 h 14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0" h="143">
                <a:moveTo>
                  <a:pt x="140" y="0"/>
                </a:moveTo>
                <a:lnTo>
                  <a:pt x="140" y="143"/>
                </a:lnTo>
                <a:lnTo>
                  <a:pt x="136" y="143"/>
                </a:lnTo>
                <a:lnTo>
                  <a:pt x="125" y="141"/>
                </a:lnTo>
                <a:lnTo>
                  <a:pt x="117" y="141"/>
                </a:lnTo>
                <a:lnTo>
                  <a:pt x="108" y="139"/>
                </a:lnTo>
                <a:lnTo>
                  <a:pt x="94" y="135"/>
                </a:lnTo>
                <a:lnTo>
                  <a:pt x="88" y="133"/>
                </a:lnTo>
                <a:lnTo>
                  <a:pt x="79" y="127"/>
                </a:lnTo>
                <a:lnTo>
                  <a:pt x="67" y="121"/>
                </a:lnTo>
                <a:lnTo>
                  <a:pt x="61" y="118"/>
                </a:lnTo>
                <a:lnTo>
                  <a:pt x="54" y="112"/>
                </a:lnTo>
                <a:lnTo>
                  <a:pt x="42" y="104"/>
                </a:lnTo>
                <a:lnTo>
                  <a:pt x="38" y="98"/>
                </a:lnTo>
                <a:lnTo>
                  <a:pt x="33" y="91"/>
                </a:lnTo>
                <a:lnTo>
                  <a:pt x="23" y="79"/>
                </a:lnTo>
                <a:lnTo>
                  <a:pt x="19" y="75"/>
                </a:lnTo>
                <a:lnTo>
                  <a:pt x="15" y="66"/>
                </a:lnTo>
                <a:lnTo>
                  <a:pt x="10" y="52"/>
                </a:lnTo>
                <a:lnTo>
                  <a:pt x="8" y="48"/>
                </a:lnTo>
                <a:lnTo>
                  <a:pt x="4" y="39"/>
                </a:lnTo>
                <a:lnTo>
                  <a:pt x="0" y="23"/>
                </a:lnTo>
                <a:lnTo>
                  <a:pt x="0" y="19"/>
                </a:lnTo>
                <a:lnTo>
                  <a:pt x="0" y="10"/>
                </a:lnTo>
                <a:lnTo>
                  <a:pt x="0" y="8"/>
                </a:lnTo>
                <a:lnTo>
                  <a:pt x="0" y="0"/>
                </a:lnTo>
                <a:lnTo>
                  <a:pt x="13" y="0"/>
                </a:lnTo>
                <a:lnTo>
                  <a:pt x="1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15" name="Freeform 912"/>
          <p:cNvSpPr>
            <a:spLocks/>
          </p:cNvSpPr>
          <p:nvPr/>
        </p:nvSpPr>
        <p:spPr bwMode="auto">
          <a:xfrm>
            <a:off x="5037138" y="882650"/>
            <a:ext cx="222250" cy="222250"/>
          </a:xfrm>
          <a:custGeom>
            <a:avLst/>
            <a:gdLst>
              <a:gd name="T0" fmla="*/ 2147483647 w 140"/>
              <a:gd name="T1" fmla="*/ 0 h 140"/>
              <a:gd name="T2" fmla="*/ 2147483647 w 140"/>
              <a:gd name="T3" fmla="*/ 2147483647 h 140"/>
              <a:gd name="T4" fmla="*/ 2147483647 w 140"/>
              <a:gd name="T5" fmla="*/ 2147483647 h 140"/>
              <a:gd name="T6" fmla="*/ 0 w 140"/>
              <a:gd name="T7" fmla="*/ 2147483647 h 140"/>
              <a:gd name="T8" fmla="*/ 0 w 140"/>
              <a:gd name="T9" fmla="*/ 2147483647 h 140"/>
              <a:gd name="T10" fmla="*/ 0 w 140"/>
              <a:gd name="T11" fmla="*/ 2147483647 h 140"/>
              <a:gd name="T12" fmla="*/ 0 w 140"/>
              <a:gd name="T13" fmla="*/ 2147483647 h 140"/>
              <a:gd name="T14" fmla="*/ 0 w 140"/>
              <a:gd name="T15" fmla="*/ 2147483647 h 140"/>
              <a:gd name="T16" fmla="*/ 2147483647 w 140"/>
              <a:gd name="T17" fmla="*/ 2147483647 h 140"/>
              <a:gd name="T18" fmla="*/ 2147483647 w 140"/>
              <a:gd name="T19" fmla="*/ 2147483647 h 140"/>
              <a:gd name="T20" fmla="*/ 2147483647 w 140"/>
              <a:gd name="T21" fmla="*/ 2147483647 h 140"/>
              <a:gd name="T22" fmla="*/ 2147483647 w 140"/>
              <a:gd name="T23" fmla="*/ 2147483647 h 140"/>
              <a:gd name="T24" fmla="*/ 2147483647 w 140"/>
              <a:gd name="T25" fmla="*/ 2147483647 h 140"/>
              <a:gd name="T26" fmla="*/ 2147483647 w 140"/>
              <a:gd name="T27" fmla="*/ 2147483647 h 140"/>
              <a:gd name="T28" fmla="*/ 2147483647 w 140"/>
              <a:gd name="T29" fmla="*/ 2147483647 h 140"/>
              <a:gd name="T30" fmla="*/ 2147483647 w 140"/>
              <a:gd name="T31" fmla="*/ 2147483647 h 140"/>
              <a:gd name="T32" fmla="*/ 2147483647 w 140"/>
              <a:gd name="T33" fmla="*/ 2147483647 h 140"/>
              <a:gd name="T34" fmla="*/ 2147483647 w 140"/>
              <a:gd name="T35" fmla="*/ 2147483647 h 140"/>
              <a:gd name="T36" fmla="*/ 2147483647 w 140"/>
              <a:gd name="T37" fmla="*/ 2147483647 h 140"/>
              <a:gd name="T38" fmla="*/ 2147483647 w 140"/>
              <a:gd name="T39" fmla="*/ 2147483647 h 140"/>
              <a:gd name="T40" fmla="*/ 2147483647 w 140"/>
              <a:gd name="T41" fmla="*/ 2147483647 h 140"/>
              <a:gd name="T42" fmla="*/ 2147483647 w 140"/>
              <a:gd name="T43" fmla="*/ 2147483647 h 140"/>
              <a:gd name="T44" fmla="*/ 2147483647 w 140"/>
              <a:gd name="T45" fmla="*/ 2147483647 h 140"/>
              <a:gd name="T46" fmla="*/ 2147483647 w 140"/>
              <a:gd name="T47" fmla="*/ 2147483647 h 140"/>
              <a:gd name="T48" fmla="*/ 2147483647 w 140"/>
              <a:gd name="T49" fmla="*/ 2147483647 h 140"/>
              <a:gd name="T50" fmla="*/ 2147483647 w 140"/>
              <a:gd name="T51" fmla="*/ 2147483647 h 140"/>
              <a:gd name="T52" fmla="*/ 2147483647 w 140"/>
              <a:gd name="T53" fmla="*/ 2147483647 h 140"/>
              <a:gd name="T54" fmla="*/ 2147483647 w 140"/>
              <a:gd name="T55" fmla="*/ 2147483647 h 140"/>
              <a:gd name="T56" fmla="*/ 2147483647 w 140"/>
              <a:gd name="T57" fmla="*/ 2147483647 h 140"/>
              <a:gd name="T58" fmla="*/ 2147483647 w 140"/>
              <a:gd name="T59" fmla="*/ 2147483647 h 140"/>
              <a:gd name="T60" fmla="*/ 2147483647 w 140"/>
              <a:gd name="T61" fmla="*/ 0 h 140"/>
              <a:gd name="T62" fmla="*/ 2147483647 w 140"/>
              <a:gd name="T63" fmla="*/ 0 h 140"/>
              <a:gd name="T64" fmla="*/ 2147483647 w 140"/>
              <a:gd name="T65" fmla="*/ 0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140"/>
              <a:gd name="T101" fmla="*/ 140 w 140"/>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140">
                <a:moveTo>
                  <a:pt x="140" y="0"/>
                </a:moveTo>
                <a:lnTo>
                  <a:pt x="140" y="140"/>
                </a:lnTo>
                <a:lnTo>
                  <a:pt x="13" y="140"/>
                </a:lnTo>
                <a:lnTo>
                  <a:pt x="0" y="140"/>
                </a:lnTo>
                <a:lnTo>
                  <a:pt x="0" y="133"/>
                </a:lnTo>
                <a:lnTo>
                  <a:pt x="0" y="129"/>
                </a:lnTo>
                <a:lnTo>
                  <a:pt x="0" y="119"/>
                </a:lnTo>
                <a:lnTo>
                  <a:pt x="0" y="117"/>
                </a:lnTo>
                <a:lnTo>
                  <a:pt x="4" y="104"/>
                </a:lnTo>
                <a:lnTo>
                  <a:pt x="4" y="100"/>
                </a:lnTo>
                <a:lnTo>
                  <a:pt x="8" y="90"/>
                </a:lnTo>
                <a:lnTo>
                  <a:pt x="10" y="88"/>
                </a:lnTo>
                <a:lnTo>
                  <a:pt x="15" y="75"/>
                </a:lnTo>
                <a:lnTo>
                  <a:pt x="17" y="71"/>
                </a:lnTo>
                <a:lnTo>
                  <a:pt x="21" y="63"/>
                </a:lnTo>
                <a:lnTo>
                  <a:pt x="23" y="61"/>
                </a:lnTo>
                <a:lnTo>
                  <a:pt x="33" y="48"/>
                </a:lnTo>
                <a:lnTo>
                  <a:pt x="35" y="48"/>
                </a:lnTo>
                <a:lnTo>
                  <a:pt x="40" y="40"/>
                </a:lnTo>
                <a:lnTo>
                  <a:pt x="42" y="38"/>
                </a:lnTo>
                <a:lnTo>
                  <a:pt x="54" y="29"/>
                </a:lnTo>
                <a:lnTo>
                  <a:pt x="56" y="27"/>
                </a:lnTo>
                <a:lnTo>
                  <a:pt x="63" y="21"/>
                </a:lnTo>
                <a:lnTo>
                  <a:pt x="67" y="19"/>
                </a:lnTo>
                <a:lnTo>
                  <a:pt x="81" y="11"/>
                </a:lnTo>
                <a:lnTo>
                  <a:pt x="90" y="7"/>
                </a:lnTo>
                <a:lnTo>
                  <a:pt x="94" y="6"/>
                </a:lnTo>
                <a:lnTo>
                  <a:pt x="110" y="2"/>
                </a:lnTo>
                <a:lnTo>
                  <a:pt x="119" y="0"/>
                </a:lnTo>
                <a:lnTo>
                  <a:pt x="125" y="0"/>
                </a:lnTo>
                <a:lnTo>
                  <a:pt x="1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16" name="Freeform 913"/>
          <p:cNvSpPr>
            <a:spLocks/>
          </p:cNvSpPr>
          <p:nvPr/>
        </p:nvSpPr>
        <p:spPr bwMode="auto">
          <a:xfrm>
            <a:off x="4462463" y="787400"/>
            <a:ext cx="317500" cy="638175"/>
          </a:xfrm>
          <a:custGeom>
            <a:avLst/>
            <a:gdLst>
              <a:gd name="T0" fmla="*/ 2147483647 w 200"/>
              <a:gd name="T1" fmla="*/ 2147483647 h 402"/>
              <a:gd name="T2" fmla="*/ 2147483647 w 200"/>
              <a:gd name="T3" fmla="*/ 2147483647 h 402"/>
              <a:gd name="T4" fmla="*/ 0 w 200"/>
              <a:gd name="T5" fmla="*/ 2147483647 h 402"/>
              <a:gd name="T6" fmla="*/ 0 w 200"/>
              <a:gd name="T7" fmla="*/ 2147483647 h 402"/>
              <a:gd name="T8" fmla="*/ 0 w 200"/>
              <a:gd name="T9" fmla="*/ 0 h 402"/>
              <a:gd name="T10" fmla="*/ 2147483647 w 200"/>
              <a:gd name="T11" fmla="*/ 0 h 402"/>
              <a:gd name="T12" fmla="*/ 2147483647 w 200"/>
              <a:gd name="T13" fmla="*/ 2147483647 h 402"/>
              <a:gd name="T14" fmla="*/ 0 60000 65536"/>
              <a:gd name="T15" fmla="*/ 0 60000 65536"/>
              <a:gd name="T16" fmla="*/ 0 60000 65536"/>
              <a:gd name="T17" fmla="*/ 0 60000 65536"/>
              <a:gd name="T18" fmla="*/ 0 60000 65536"/>
              <a:gd name="T19" fmla="*/ 0 60000 65536"/>
              <a:gd name="T20" fmla="*/ 0 60000 65536"/>
              <a:gd name="T21" fmla="*/ 0 w 200"/>
              <a:gd name="T22" fmla="*/ 0 h 402"/>
              <a:gd name="T23" fmla="*/ 200 w 200"/>
              <a:gd name="T24" fmla="*/ 402 h 4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 h="402">
                <a:moveTo>
                  <a:pt x="200" y="200"/>
                </a:moveTo>
                <a:lnTo>
                  <a:pt x="200" y="402"/>
                </a:lnTo>
                <a:lnTo>
                  <a:pt x="0" y="402"/>
                </a:lnTo>
                <a:lnTo>
                  <a:pt x="0" y="200"/>
                </a:lnTo>
                <a:lnTo>
                  <a:pt x="0" y="0"/>
                </a:lnTo>
                <a:lnTo>
                  <a:pt x="200" y="0"/>
                </a:lnTo>
                <a:lnTo>
                  <a:pt x="20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17" name="Freeform 914"/>
          <p:cNvSpPr>
            <a:spLocks/>
          </p:cNvSpPr>
          <p:nvPr/>
        </p:nvSpPr>
        <p:spPr bwMode="auto">
          <a:xfrm>
            <a:off x="4319588" y="1104900"/>
            <a:ext cx="142875" cy="320675"/>
          </a:xfrm>
          <a:custGeom>
            <a:avLst/>
            <a:gdLst>
              <a:gd name="T0" fmla="*/ 2147483647 w 90"/>
              <a:gd name="T1" fmla="*/ 0 h 202"/>
              <a:gd name="T2" fmla="*/ 2147483647 w 90"/>
              <a:gd name="T3" fmla="*/ 2147483647 h 202"/>
              <a:gd name="T4" fmla="*/ 0 w 90"/>
              <a:gd name="T5" fmla="*/ 2147483647 h 202"/>
              <a:gd name="T6" fmla="*/ 0 w 90"/>
              <a:gd name="T7" fmla="*/ 2147483647 h 202"/>
              <a:gd name="T8" fmla="*/ 0 w 90"/>
              <a:gd name="T9" fmla="*/ 2147483647 h 202"/>
              <a:gd name="T10" fmla="*/ 0 w 90"/>
              <a:gd name="T11" fmla="*/ 2147483647 h 202"/>
              <a:gd name="T12" fmla="*/ 0 w 90"/>
              <a:gd name="T13" fmla="*/ 2147483647 h 202"/>
              <a:gd name="T14" fmla="*/ 0 w 90"/>
              <a:gd name="T15" fmla="*/ 2147483647 h 202"/>
              <a:gd name="T16" fmla="*/ 0 w 90"/>
              <a:gd name="T17" fmla="*/ 2147483647 h 202"/>
              <a:gd name="T18" fmla="*/ 0 w 90"/>
              <a:gd name="T19" fmla="*/ 2147483647 h 202"/>
              <a:gd name="T20" fmla="*/ 0 w 90"/>
              <a:gd name="T21" fmla="*/ 2147483647 h 202"/>
              <a:gd name="T22" fmla="*/ 0 w 90"/>
              <a:gd name="T23" fmla="*/ 2147483647 h 202"/>
              <a:gd name="T24" fmla="*/ 0 w 90"/>
              <a:gd name="T25" fmla="*/ 2147483647 h 202"/>
              <a:gd name="T26" fmla="*/ 0 w 90"/>
              <a:gd name="T27" fmla="*/ 2147483647 h 202"/>
              <a:gd name="T28" fmla="*/ 0 w 90"/>
              <a:gd name="T29" fmla="*/ 2147483647 h 202"/>
              <a:gd name="T30" fmla="*/ 0 w 90"/>
              <a:gd name="T31" fmla="*/ 0 h 202"/>
              <a:gd name="T32" fmla="*/ 2147483647 w 90"/>
              <a:gd name="T33" fmla="*/ 0 h 2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202"/>
              <a:gd name="T53" fmla="*/ 90 w 90"/>
              <a:gd name="T54" fmla="*/ 202 h 2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202">
                <a:moveTo>
                  <a:pt x="90" y="0"/>
                </a:moveTo>
                <a:lnTo>
                  <a:pt x="90" y="202"/>
                </a:lnTo>
                <a:lnTo>
                  <a:pt x="0" y="202"/>
                </a:lnTo>
                <a:lnTo>
                  <a:pt x="0" y="181"/>
                </a:lnTo>
                <a:lnTo>
                  <a:pt x="0" y="171"/>
                </a:lnTo>
                <a:lnTo>
                  <a:pt x="0" y="150"/>
                </a:lnTo>
                <a:lnTo>
                  <a:pt x="0" y="141"/>
                </a:lnTo>
                <a:lnTo>
                  <a:pt x="0" y="121"/>
                </a:lnTo>
                <a:lnTo>
                  <a:pt x="0" y="112"/>
                </a:lnTo>
                <a:lnTo>
                  <a:pt x="0" y="91"/>
                </a:lnTo>
                <a:lnTo>
                  <a:pt x="0" y="81"/>
                </a:lnTo>
                <a:lnTo>
                  <a:pt x="0" y="60"/>
                </a:lnTo>
                <a:lnTo>
                  <a:pt x="0" y="50"/>
                </a:lnTo>
                <a:lnTo>
                  <a:pt x="0" y="31"/>
                </a:lnTo>
                <a:lnTo>
                  <a:pt x="0" y="21"/>
                </a:lnTo>
                <a:lnTo>
                  <a:pt x="0" y="0"/>
                </a:lnTo>
                <a:lnTo>
                  <a:pt x="9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18" name="Freeform 915"/>
          <p:cNvSpPr>
            <a:spLocks/>
          </p:cNvSpPr>
          <p:nvPr/>
        </p:nvSpPr>
        <p:spPr bwMode="auto">
          <a:xfrm>
            <a:off x="4319588" y="787400"/>
            <a:ext cx="142875" cy="317500"/>
          </a:xfrm>
          <a:custGeom>
            <a:avLst/>
            <a:gdLst>
              <a:gd name="T0" fmla="*/ 2147483647 w 90"/>
              <a:gd name="T1" fmla="*/ 0 h 200"/>
              <a:gd name="T2" fmla="*/ 2147483647 w 90"/>
              <a:gd name="T3" fmla="*/ 2147483647 h 200"/>
              <a:gd name="T4" fmla="*/ 0 w 90"/>
              <a:gd name="T5" fmla="*/ 2147483647 h 200"/>
              <a:gd name="T6" fmla="*/ 0 w 90"/>
              <a:gd name="T7" fmla="*/ 2147483647 h 200"/>
              <a:gd name="T8" fmla="*/ 0 w 90"/>
              <a:gd name="T9" fmla="*/ 2147483647 h 200"/>
              <a:gd name="T10" fmla="*/ 0 w 90"/>
              <a:gd name="T11" fmla="*/ 2147483647 h 200"/>
              <a:gd name="T12" fmla="*/ 0 w 90"/>
              <a:gd name="T13" fmla="*/ 2147483647 h 200"/>
              <a:gd name="T14" fmla="*/ 0 w 90"/>
              <a:gd name="T15" fmla="*/ 2147483647 h 200"/>
              <a:gd name="T16" fmla="*/ 0 w 90"/>
              <a:gd name="T17" fmla="*/ 2147483647 h 200"/>
              <a:gd name="T18" fmla="*/ 0 w 90"/>
              <a:gd name="T19" fmla="*/ 2147483647 h 200"/>
              <a:gd name="T20" fmla="*/ 0 w 90"/>
              <a:gd name="T21" fmla="*/ 2147483647 h 200"/>
              <a:gd name="T22" fmla="*/ 0 w 90"/>
              <a:gd name="T23" fmla="*/ 2147483647 h 200"/>
              <a:gd name="T24" fmla="*/ 0 w 90"/>
              <a:gd name="T25" fmla="*/ 2147483647 h 200"/>
              <a:gd name="T26" fmla="*/ 0 w 90"/>
              <a:gd name="T27" fmla="*/ 2147483647 h 200"/>
              <a:gd name="T28" fmla="*/ 0 w 90"/>
              <a:gd name="T29" fmla="*/ 2147483647 h 200"/>
              <a:gd name="T30" fmla="*/ 0 w 90"/>
              <a:gd name="T31" fmla="*/ 2147483647 h 200"/>
              <a:gd name="T32" fmla="*/ 0 w 90"/>
              <a:gd name="T33" fmla="*/ 0 h 200"/>
              <a:gd name="T34" fmla="*/ 2147483647 w 90"/>
              <a:gd name="T35" fmla="*/ 0 h 2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0"/>
              <a:gd name="T55" fmla="*/ 0 h 200"/>
              <a:gd name="T56" fmla="*/ 90 w 90"/>
              <a:gd name="T57" fmla="*/ 200 h 2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0" h="200">
                <a:moveTo>
                  <a:pt x="90" y="0"/>
                </a:moveTo>
                <a:lnTo>
                  <a:pt x="90" y="200"/>
                </a:lnTo>
                <a:lnTo>
                  <a:pt x="0" y="200"/>
                </a:lnTo>
                <a:lnTo>
                  <a:pt x="0" y="191"/>
                </a:lnTo>
                <a:lnTo>
                  <a:pt x="0" y="171"/>
                </a:lnTo>
                <a:lnTo>
                  <a:pt x="0" y="160"/>
                </a:lnTo>
                <a:lnTo>
                  <a:pt x="0" y="141"/>
                </a:lnTo>
                <a:lnTo>
                  <a:pt x="0" y="131"/>
                </a:lnTo>
                <a:lnTo>
                  <a:pt x="0" y="110"/>
                </a:lnTo>
                <a:lnTo>
                  <a:pt x="0" y="100"/>
                </a:lnTo>
                <a:lnTo>
                  <a:pt x="0" y="81"/>
                </a:lnTo>
                <a:lnTo>
                  <a:pt x="0" y="69"/>
                </a:lnTo>
                <a:lnTo>
                  <a:pt x="0" y="50"/>
                </a:lnTo>
                <a:lnTo>
                  <a:pt x="0" y="41"/>
                </a:lnTo>
                <a:lnTo>
                  <a:pt x="0" y="19"/>
                </a:lnTo>
                <a:lnTo>
                  <a:pt x="0" y="10"/>
                </a:lnTo>
                <a:lnTo>
                  <a:pt x="0" y="0"/>
                </a:lnTo>
                <a:lnTo>
                  <a:pt x="9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19" name="Freeform 916"/>
          <p:cNvSpPr>
            <a:spLocks/>
          </p:cNvSpPr>
          <p:nvPr/>
        </p:nvSpPr>
        <p:spPr bwMode="auto">
          <a:xfrm>
            <a:off x="4160838" y="1104900"/>
            <a:ext cx="158750" cy="320675"/>
          </a:xfrm>
          <a:custGeom>
            <a:avLst/>
            <a:gdLst>
              <a:gd name="T0" fmla="*/ 2147483647 w 100"/>
              <a:gd name="T1" fmla="*/ 2147483647 h 202"/>
              <a:gd name="T2" fmla="*/ 2147483647 w 100"/>
              <a:gd name="T3" fmla="*/ 2147483647 h 202"/>
              <a:gd name="T4" fmla="*/ 0 w 100"/>
              <a:gd name="T5" fmla="*/ 2147483647 h 202"/>
              <a:gd name="T6" fmla="*/ 0 w 100"/>
              <a:gd name="T7" fmla="*/ 2147483647 h 202"/>
              <a:gd name="T8" fmla="*/ 0 w 100"/>
              <a:gd name="T9" fmla="*/ 2147483647 h 202"/>
              <a:gd name="T10" fmla="*/ 0 w 100"/>
              <a:gd name="T11" fmla="*/ 2147483647 h 202"/>
              <a:gd name="T12" fmla="*/ 0 w 100"/>
              <a:gd name="T13" fmla="*/ 2147483647 h 202"/>
              <a:gd name="T14" fmla="*/ 0 w 100"/>
              <a:gd name="T15" fmla="*/ 2147483647 h 202"/>
              <a:gd name="T16" fmla="*/ 0 w 100"/>
              <a:gd name="T17" fmla="*/ 2147483647 h 202"/>
              <a:gd name="T18" fmla="*/ 0 w 100"/>
              <a:gd name="T19" fmla="*/ 2147483647 h 202"/>
              <a:gd name="T20" fmla="*/ 0 w 100"/>
              <a:gd name="T21" fmla="*/ 2147483647 h 202"/>
              <a:gd name="T22" fmla="*/ 0 w 100"/>
              <a:gd name="T23" fmla="*/ 2147483647 h 202"/>
              <a:gd name="T24" fmla="*/ 0 w 100"/>
              <a:gd name="T25" fmla="*/ 2147483647 h 202"/>
              <a:gd name="T26" fmla="*/ 0 w 100"/>
              <a:gd name="T27" fmla="*/ 2147483647 h 202"/>
              <a:gd name="T28" fmla="*/ 0 w 100"/>
              <a:gd name="T29" fmla="*/ 2147483647 h 202"/>
              <a:gd name="T30" fmla="*/ 0 w 100"/>
              <a:gd name="T31" fmla="*/ 2147483647 h 202"/>
              <a:gd name="T32" fmla="*/ 0 w 100"/>
              <a:gd name="T33" fmla="*/ 0 h 202"/>
              <a:gd name="T34" fmla="*/ 2147483647 w 100"/>
              <a:gd name="T35" fmla="*/ 0 h 202"/>
              <a:gd name="T36" fmla="*/ 2147483647 w 100"/>
              <a:gd name="T37" fmla="*/ 2147483647 h 202"/>
              <a:gd name="T38" fmla="*/ 2147483647 w 100"/>
              <a:gd name="T39" fmla="*/ 2147483647 h 202"/>
              <a:gd name="T40" fmla="*/ 2147483647 w 100"/>
              <a:gd name="T41" fmla="*/ 2147483647 h 202"/>
              <a:gd name="T42" fmla="*/ 2147483647 w 100"/>
              <a:gd name="T43" fmla="*/ 2147483647 h 202"/>
              <a:gd name="T44" fmla="*/ 2147483647 w 100"/>
              <a:gd name="T45" fmla="*/ 2147483647 h 202"/>
              <a:gd name="T46" fmla="*/ 2147483647 w 100"/>
              <a:gd name="T47" fmla="*/ 2147483647 h 202"/>
              <a:gd name="T48" fmla="*/ 2147483647 w 100"/>
              <a:gd name="T49" fmla="*/ 2147483647 h 202"/>
              <a:gd name="T50" fmla="*/ 2147483647 w 100"/>
              <a:gd name="T51" fmla="*/ 2147483647 h 202"/>
              <a:gd name="T52" fmla="*/ 2147483647 w 100"/>
              <a:gd name="T53" fmla="*/ 2147483647 h 202"/>
              <a:gd name="T54" fmla="*/ 2147483647 w 100"/>
              <a:gd name="T55" fmla="*/ 2147483647 h 202"/>
              <a:gd name="T56" fmla="*/ 2147483647 w 100"/>
              <a:gd name="T57" fmla="*/ 2147483647 h 202"/>
              <a:gd name="T58" fmla="*/ 2147483647 w 100"/>
              <a:gd name="T59" fmla="*/ 2147483647 h 2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0"/>
              <a:gd name="T91" fmla="*/ 0 h 202"/>
              <a:gd name="T92" fmla="*/ 100 w 100"/>
              <a:gd name="T93" fmla="*/ 202 h 20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0" h="202">
                <a:moveTo>
                  <a:pt x="100" y="181"/>
                </a:moveTo>
                <a:lnTo>
                  <a:pt x="100" y="202"/>
                </a:lnTo>
                <a:lnTo>
                  <a:pt x="0" y="202"/>
                </a:lnTo>
                <a:lnTo>
                  <a:pt x="0" y="191"/>
                </a:lnTo>
                <a:lnTo>
                  <a:pt x="0" y="181"/>
                </a:lnTo>
                <a:lnTo>
                  <a:pt x="0" y="162"/>
                </a:lnTo>
                <a:lnTo>
                  <a:pt x="0" y="150"/>
                </a:lnTo>
                <a:lnTo>
                  <a:pt x="0" y="131"/>
                </a:lnTo>
                <a:lnTo>
                  <a:pt x="0" y="121"/>
                </a:lnTo>
                <a:lnTo>
                  <a:pt x="0" y="100"/>
                </a:lnTo>
                <a:lnTo>
                  <a:pt x="0" y="91"/>
                </a:lnTo>
                <a:lnTo>
                  <a:pt x="0" y="71"/>
                </a:lnTo>
                <a:lnTo>
                  <a:pt x="0" y="60"/>
                </a:lnTo>
                <a:lnTo>
                  <a:pt x="0" y="41"/>
                </a:lnTo>
                <a:lnTo>
                  <a:pt x="0" y="31"/>
                </a:lnTo>
                <a:lnTo>
                  <a:pt x="0" y="10"/>
                </a:lnTo>
                <a:lnTo>
                  <a:pt x="0" y="0"/>
                </a:lnTo>
                <a:lnTo>
                  <a:pt x="100" y="0"/>
                </a:lnTo>
                <a:lnTo>
                  <a:pt x="100" y="21"/>
                </a:lnTo>
                <a:lnTo>
                  <a:pt x="100" y="31"/>
                </a:lnTo>
                <a:lnTo>
                  <a:pt x="100" y="50"/>
                </a:lnTo>
                <a:lnTo>
                  <a:pt x="100" y="60"/>
                </a:lnTo>
                <a:lnTo>
                  <a:pt x="100" y="81"/>
                </a:lnTo>
                <a:lnTo>
                  <a:pt x="100" y="91"/>
                </a:lnTo>
                <a:lnTo>
                  <a:pt x="100" y="112"/>
                </a:lnTo>
                <a:lnTo>
                  <a:pt x="100" y="121"/>
                </a:lnTo>
                <a:lnTo>
                  <a:pt x="100" y="141"/>
                </a:lnTo>
                <a:lnTo>
                  <a:pt x="100" y="150"/>
                </a:lnTo>
                <a:lnTo>
                  <a:pt x="100" y="171"/>
                </a:lnTo>
                <a:lnTo>
                  <a:pt x="100" y="181"/>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20" name="Freeform 917"/>
          <p:cNvSpPr>
            <a:spLocks/>
          </p:cNvSpPr>
          <p:nvPr/>
        </p:nvSpPr>
        <p:spPr bwMode="auto">
          <a:xfrm>
            <a:off x="4160838" y="787400"/>
            <a:ext cx="158750" cy="317500"/>
          </a:xfrm>
          <a:custGeom>
            <a:avLst/>
            <a:gdLst>
              <a:gd name="T0" fmla="*/ 2147483647 w 100"/>
              <a:gd name="T1" fmla="*/ 2147483647 h 200"/>
              <a:gd name="T2" fmla="*/ 2147483647 w 100"/>
              <a:gd name="T3" fmla="*/ 2147483647 h 200"/>
              <a:gd name="T4" fmla="*/ 0 w 100"/>
              <a:gd name="T5" fmla="*/ 2147483647 h 200"/>
              <a:gd name="T6" fmla="*/ 0 w 100"/>
              <a:gd name="T7" fmla="*/ 2147483647 h 200"/>
              <a:gd name="T8" fmla="*/ 0 w 100"/>
              <a:gd name="T9" fmla="*/ 2147483647 h 200"/>
              <a:gd name="T10" fmla="*/ 0 w 100"/>
              <a:gd name="T11" fmla="*/ 2147483647 h 200"/>
              <a:gd name="T12" fmla="*/ 0 w 100"/>
              <a:gd name="T13" fmla="*/ 2147483647 h 200"/>
              <a:gd name="T14" fmla="*/ 0 w 100"/>
              <a:gd name="T15" fmla="*/ 2147483647 h 200"/>
              <a:gd name="T16" fmla="*/ 0 w 100"/>
              <a:gd name="T17" fmla="*/ 2147483647 h 200"/>
              <a:gd name="T18" fmla="*/ 0 w 100"/>
              <a:gd name="T19" fmla="*/ 2147483647 h 200"/>
              <a:gd name="T20" fmla="*/ 0 w 100"/>
              <a:gd name="T21" fmla="*/ 2147483647 h 200"/>
              <a:gd name="T22" fmla="*/ 0 w 100"/>
              <a:gd name="T23" fmla="*/ 2147483647 h 200"/>
              <a:gd name="T24" fmla="*/ 0 w 100"/>
              <a:gd name="T25" fmla="*/ 2147483647 h 200"/>
              <a:gd name="T26" fmla="*/ 0 w 100"/>
              <a:gd name="T27" fmla="*/ 2147483647 h 200"/>
              <a:gd name="T28" fmla="*/ 0 w 100"/>
              <a:gd name="T29" fmla="*/ 2147483647 h 200"/>
              <a:gd name="T30" fmla="*/ 0 w 100"/>
              <a:gd name="T31" fmla="*/ 0 h 200"/>
              <a:gd name="T32" fmla="*/ 2147483647 w 100"/>
              <a:gd name="T33" fmla="*/ 0 h 200"/>
              <a:gd name="T34" fmla="*/ 2147483647 w 100"/>
              <a:gd name="T35" fmla="*/ 2147483647 h 200"/>
              <a:gd name="T36" fmla="*/ 2147483647 w 100"/>
              <a:gd name="T37" fmla="*/ 2147483647 h 200"/>
              <a:gd name="T38" fmla="*/ 2147483647 w 100"/>
              <a:gd name="T39" fmla="*/ 2147483647 h 200"/>
              <a:gd name="T40" fmla="*/ 2147483647 w 100"/>
              <a:gd name="T41" fmla="*/ 2147483647 h 200"/>
              <a:gd name="T42" fmla="*/ 2147483647 w 100"/>
              <a:gd name="T43" fmla="*/ 2147483647 h 200"/>
              <a:gd name="T44" fmla="*/ 2147483647 w 100"/>
              <a:gd name="T45" fmla="*/ 2147483647 h 200"/>
              <a:gd name="T46" fmla="*/ 2147483647 w 100"/>
              <a:gd name="T47" fmla="*/ 2147483647 h 200"/>
              <a:gd name="T48" fmla="*/ 2147483647 w 100"/>
              <a:gd name="T49" fmla="*/ 2147483647 h 200"/>
              <a:gd name="T50" fmla="*/ 2147483647 w 100"/>
              <a:gd name="T51" fmla="*/ 2147483647 h 200"/>
              <a:gd name="T52" fmla="*/ 2147483647 w 100"/>
              <a:gd name="T53" fmla="*/ 2147483647 h 200"/>
              <a:gd name="T54" fmla="*/ 2147483647 w 100"/>
              <a:gd name="T55" fmla="*/ 2147483647 h 200"/>
              <a:gd name="T56" fmla="*/ 2147483647 w 100"/>
              <a:gd name="T57" fmla="*/ 2147483647 h 200"/>
              <a:gd name="T58" fmla="*/ 2147483647 w 100"/>
              <a:gd name="T59" fmla="*/ 2147483647 h 2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0"/>
              <a:gd name="T91" fmla="*/ 0 h 200"/>
              <a:gd name="T92" fmla="*/ 100 w 100"/>
              <a:gd name="T93" fmla="*/ 200 h 20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0" h="200">
                <a:moveTo>
                  <a:pt x="100" y="191"/>
                </a:moveTo>
                <a:lnTo>
                  <a:pt x="100" y="200"/>
                </a:lnTo>
                <a:lnTo>
                  <a:pt x="0" y="200"/>
                </a:lnTo>
                <a:lnTo>
                  <a:pt x="0" y="181"/>
                </a:lnTo>
                <a:lnTo>
                  <a:pt x="0" y="171"/>
                </a:lnTo>
                <a:lnTo>
                  <a:pt x="0" y="150"/>
                </a:lnTo>
                <a:lnTo>
                  <a:pt x="0" y="141"/>
                </a:lnTo>
                <a:lnTo>
                  <a:pt x="0" y="119"/>
                </a:lnTo>
                <a:lnTo>
                  <a:pt x="0" y="110"/>
                </a:lnTo>
                <a:lnTo>
                  <a:pt x="0" y="91"/>
                </a:lnTo>
                <a:lnTo>
                  <a:pt x="0" y="81"/>
                </a:lnTo>
                <a:lnTo>
                  <a:pt x="0" y="60"/>
                </a:lnTo>
                <a:lnTo>
                  <a:pt x="0" y="50"/>
                </a:lnTo>
                <a:lnTo>
                  <a:pt x="0" y="31"/>
                </a:lnTo>
                <a:lnTo>
                  <a:pt x="0" y="19"/>
                </a:lnTo>
                <a:lnTo>
                  <a:pt x="0" y="0"/>
                </a:lnTo>
                <a:lnTo>
                  <a:pt x="100" y="0"/>
                </a:lnTo>
                <a:lnTo>
                  <a:pt x="100" y="10"/>
                </a:lnTo>
                <a:lnTo>
                  <a:pt x="100" y="19"/>
                </a:lnTo>
                <a:lnTo>
                  <a:pt x="100" y="41"/>
                </a:lnTo>
                <a:lnTo>
                  <a:pt x="100" y="50"/>
                </a:lnTo>
                <a:lnTo>
                  <a:pt x="100" y="69"/>
                </a:lnTo>
                <a:lnTo>
                  <a:pt x="100" y="81"/>
                </a:lnTo>
                <a:lnTo>
                  <a:pt x="100" y="100"/>
                </a:lnTo>
                <a:lnTo>
                  <a:pt x="100" y="110"/>
                </a:lnTo>
                <a:lnTo>
                  <a:pt x="100" y="131"/>
                </a:lnTo>
                <a:lnTo>
                  <a:pt x="100" y="141"/>
                </a:lnTo>
                <a:lnTo>
                  <a:pt x="100" y="160"/>
                </a:lnTo>
                <a:lnTo>
                  <a:pt x="100" y="171"/>
                </a:lnTo>
                <a:lnTo>
                  <a:pt x="100" y="191"/>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21" name="Freeform 918"/>
          <p:cNvSpPr>
            <a:spLocks/>
          </p:cNvSpPr>
          <p:nvPr/>
        </p:nvSpPr>
        <p:spPr bwMode="auto">
          <a:xfrm>
            <a:off x="3986213" y="787400"/>
            <a:ext cx="174625" cy="638175"/>
          </a:xfrm>
          <a:custGeom>
            <a:avLst/>
            <a:gdLst>
              <a:gd name="T0" fmla="*/ 2147483647 w 110"/>
              <a:gd name="T1" fmla="*/ 2147483647 h 402"/>
              <a:gd name="T2" fmla="*/ 2147483647 w 110"/>
              <a:gd name="T3" fmla="*/ 2147483647 h 402"/>
              <a:gd name="T4" fmla="*/ 2147483647 w 110"/>
              <a:gd name="T5" fmla="*/ 2147483647 h 402"/>
              <a:gd name="T6" fmla="*/ 2147483647 w 110"/>
              <a:gd name="T7" fmla="*/ 2147483647 h 402"/>
              <a:gd name="T8" fmla="*/ 2147483647 w 110"/>
              <a:gd name="T9" fmla="*/ 2147483647 h 402"/>
              <a:gd name="T10" fmla="*/ 2147483647 w 110"/>
              <a:gd name="T11" fmla="*/ 2147483647 h 402"/>
              <a:gd name="T12" fmla="*/ 2147483647 w 110"/>
              <a:gd name="T13" fmla="*/ 2147483647 h 402"/>
              <a:gd name="T14" fmla="*/ 2147483647 w 110"/>
              <a:gd name="T15" fmla="*/ 2147483647 h 402"/>
              <a:gd name="T16" fmla="*/ 2147483647 w 110"/>
              <a:gd name="T17" fmla="*/ 2147483647 h 402"/>
              <a:gd name="T18" fmla="*/ 2147483647 w 110"/>
              <a:gd name="T19" fmla="*/ 2147483647 h 402"/>
              <a:gd name="T20" fmla="*/ 2147483647 w 110"/>
              <a:gd name="T21" fmla="*/ 2147483647 h 402"/>
              <a:gd name="T22" fmla="*/ 2147483647 w 110"/>
              <a:gd name="T23" fmla="*/ 2147483647 h 402"/>
              <a:gd name="T24" fmla="*/ 2147483647 w 110"/>
              <a:gd name="T25" fmla="*/ 2147483647 h 402"/>
              <a:gd name="T26" fmla="*/ 2147483647 w 110"/>
              <a:gd name="T27" fmla="*/ 2147483647 h 402"/>
              <a:gd name="T28" fmla="*/ 2147483647 w 110"/>
              <a:gd name="T29" fmla="*/ 2147483647 h 402"/>
              <a:gd name="T30" fmla="*/ 0 w 110"/>
              <a:gd name="T31" fmla="*/ 2147483647 h 402"/>
              <a:gd name="T32" fmla="*/ 0 w 110"/>
              <a:gd name="T33" fmla="*/ 2147483647 h 402"/>
              <a:gd name="T34" fmla="*/ 0 w 110"/>
              <a:gd name="T35" fmla="*/ 2147483647 h 402"/>
              <a:gd name="T36" fmla="*/ 0 w 110"/>
              <a:gd name="T37" fmla="*/ 2147483647 h 402"/>
              <a:gd name="T38" fmla="*/ 0 w 110"/>
              <a:gd name="T39" fmla="*/ 0 h 402"/>
              <a:gd name="T40" fmla="*/ 2147483647 w 110"/>
              <a:gd name="T41" fmla="*/ 0 h 402"/>
              <a:gd name="T42" fmla="*/ 2147483647 w 110"/>
              <a:gd name="T43" fmla="*/ 2147483647 h 402"/>
              <a:gd name="T44" fmla="*/ 2147483647 w 110"/>
              <a:gd name="T45" fmla="*/ 2147483647 h 402"/>
              <a:gd name="T46" fmla="*/ 2147483647 w 110"/>
              <a:gd name="T47" fmla="*/ 2147483647 h 402"/>
              <a:gd name="T48" fmla="*/ 2147483647 w 110"/>
              <a:gd name="T49" fmla="*/ 2147483647 h 402"/>
              <a:gd name="T50" fmla="*/ 2147483647 w 110"/>
              <a:gd name="T51" fmla="*/ 2147483647 h 402"/>
              <a:gd name="T52" fmla="*/ 2147483647 w 110"/>
              <a:gd name="T53" fmla="*/ 2147483647 h 402"/>
              <a:gd name="T54" fmla="*/ 2147483647 w 110"/>
              <a:gd name="T55" fmla="*/ 2147483647 h 402"/>
              <a:gd name="T56" fmla="*/ 2147483647 w 110"/>
              <a:gd name="T57" fmla="*/ 2147483647 h 402"/>
              <a:gd name="T58" fmla="*/ 2147483647 w 110"/>
              <a:gd name="T59" fmla="*/ 2147483647 h 402"/>
              <a:gd name="T60" fmla="*/ 2147483647 w 110"/>
              <a:gd name="T61" fmla="*/ 2147483647 h 402"/>
              <a:gd name="T62" fmla="*/ 2147483647 w 110"/>
              <a:gd name="T63" fmla="*/ 2147483647 h 402"/>
              <a:gd name="T64" fmla="*/ 2147483647 w 110"/>
              <a:gd name="T65" fmla="*/ 2147483647 h 402"/>
              <a:gd name="T66" fmla="*/ 2147483647 w 110"/>
              <a:gd name="T67" fmla="*/ 2147483647 h 4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402"/>
              <a:gd name="T104" fmla="*/ 110 w 110"/>
              <a:gd name="T105" fmla="*/ 402 h 4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402">
                <a:moveTo>
                  <a:pt x="110" y="200"/>
                </a:moveTo>
                <a:lnTo>
                  <a:pt x="110" y="210"/>
                </a:lnTo>
                <a:lnTo>
                  <a:pt x="110" y="231"/>
                </a:lnTo>
                <a:lnTo>
                  <a:pt x="110" y="241"/>
                </a:lnTo>
                <a:lnTo>
                  <a:pt x="110" y="260"/>
                </a:lnTo>
                <a:lnTo>
                  <a:pt x="110" y="271"/>
                </a:lnTo>
                <a:lnTo>
                  <a:pt x="110" y="291"/>
                </a:lnTo>
                <a:lnTo>
                  <a:pt x="110" y="300"/>
                </a:lnTo>
                <a:lnTo>
                  <a:pt x="110" y="321"/>
                </a:lnTo>
                <a:lnTo>
                  <a:pt x="110" y="331"/>
                </a:lnTo>
                <a:lnTo>
                  <a:pt x="110" y="350"/>
                </a:lnTo>
                <a:lnTo>
                  <a:pt x="110" y="362"/>
                </a:lnTo>
                <a:lnTo>
                  <a:pt x="110" y="381"/>
                </a:lnTo>
                <a:lnTo>
                  <a:pt x="110" y="391"/>
                </a:lnTo>
                <a:lnTo>
                  <a:pt x="110" y="402"/>
                </a:lnTo>
                <a:lnTo>
                  <a:pt x="0" y="402"/>
                </a:lnTo>
                <a:lnTo>
                  <a:pt x="0" y="325"/>
                </a:lnTo>
                <a:lnTo>
                  <a:pt x="0" y="200"/>
                </a:lnTo>
                <a:lnTo>
                  <a:pt x="0" y="75"/>
                </a:lnTo>
                <a:lnTo>
                  <a:pt x="0" y="0"/>
                </a:lnTo>
                <a:lnTo>
                  <a:pt x="110" y="0"/>
                </a:lnTo>
                <a:lnTo>
                  <a:pt x="110" y="19"/>
                </a:lnTo>
                <a:lnTo>
                  <a:pt x="110" y="31"/>
                </a:lnTo>
                <a:lnTo>
                  <a:pt x="110" y="50"/>
                </a:lnTo>
                <a:lnTo>
                  <a:pt x="110" y="60"/>
                </a:lnTo>
                <a:lnTo>
                  <a:pt x="110" y="81"/>
                </a:lnTo>
                <a:lnTo>
                  <a:pt x="110" y="91"/>
                </a:lnTo>
                <a:lnTo>
                  <a:pt x="110" y="110"/>
                </a:lnTo>
                <a:lnTo>
                  <a:pt x="110" y="119"/>
                </a:lnTo>
                <a:lnTo>
                  <a:pt x="110" y="141"/>
                </a:lnTo>
                <a:lnTo>
                  <a:pt x="110" y="150"/>
                </a:lnTo>
                <a:lnTo>
                  <a:pt x="110" y="171"/>
                </a:lnTo>
                <a:lnTo>
                  <a:pt x="110" y="181"/>
                </a:lnTo>
                <a:lnTo>
                  <a:pt x="11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22" name="Freeform 919"/>
          <p:cNvSpPr>
            <a:spLocks/>
          </p:cNvSpPr>
          <p:nvPr/>
        </p:nvSpPr>
        <p:spPr bwMode="auto">
          <a:xfrm>
            <a:off x="3348038" y="906463"/>
            <a:ext cx="638175" cy="396875"/>
          </a:xfrm>
          <a:custGeom>
            <a:avLst/>
            <a:gdLst>
              <a:gd name="T0" fmla="*/ 2147483647 w 209"/>
              <a:gd name="T1" fmla="*/ 2147483647 h 130"/>
              <a:gd name="T2" fmla="*/ 2147483647 w 209"/>
              <a:gd name="T3" fmla="*/ 2147483647 h 130"/>
              <a:gd name="T4" fmla="*/ 2147483647 w 209"/>
              <a:gd name="T5" fmla="*/ 2147483647 h 130"/>
              <a:gd name="T6" fmla="*/ 2147483647 w 209"/>
              <a:gd name="T7" fmla="*/ 2147483647 h 130"/>
              <a:gd name="T8" fmla="*/ 2147483647 w 209"/>
              <a:gd name="T9" fmla="*/ 2147483647 h 130"/>
              <a:gd name="T10" fmla="*/ 2147483647 w 209"/>
              <a:gd name="T11" fmla="*/ 2147483647 h 130"/>
              <a:gd name="T12" fmla="*/ 2147483647 w 209"/>
              <a:gd name="T13" fmla="*/ 2147483647 h 130"/>
              <a:gd name="T14" fmla="*/ 2147483647 w 209"/>
              <a:gd name="T15" fmla="*/ 2147483647 h 130"/>
              <a:gd name="T16" fmla="*/ 2147483647 w 209"/>
              <a:gd name="T17" fmla="*/ 2147483647 h 130"/>
              <a:gd name="T18" fmla="*/ 2147483647 w 209"/>
              <a:gd name="T19" fmla="*/ 2147483647 h 130"/>
              <a:gd name="T20" fmla="*/ 2147483647 w 209"/>
              <a:gd name="T21" fmla="*/ 2147483647 h 130"/>
              <a:gd name="T22" fmla="*/ 2147483647 w 209"/>
              <a:gd name="T23" fmla="*/ 2147483647 h 130"/>
              <a:gd name="T24" fmla="*/ 2147483647 w 209"/>
              <a:gd name="T25" fmla="*/ 2147483647 h 130"/>
              <a:gd name="T26" fmla="*/ 2147483647 w 209"/>
              <a:gd name="T27" fmla="*/ 2147483647 h 130"/>
              <a:gd name="T28" fmla="*/ 2147483647 w 209"/>
              <a:gd name="T29" fmla="*/ 2147483647 h 130"/>
              <a:gd name="T30" fmla="*/ 0 w 209"/>
              <a:gd name="T31" fmla="*/ 2147483647 h 130"/>
              <a:gd name="T32" fmla="*/ 0 w 209"/>
              <a:gd name="T33" fmla="*/ 2147483647 h 130"/>
              <a:gd name="T34" fmla="*/ 0 w 209"/>
              <a:gd name="T35" fmla="*/ 2147483647 h 130"/>
              <a:gd name="T36" fmla="*/ 0 w 209"/>
              <a:gd name="T37" fmla="*/ 2147483647 h 130"/>
              <a:gd name="T38" fmla="*/ 0 w 209"/>
              <a:gd name="T39" fmla="*/ 2147483647 h 130"/>
              <a:gd name="T40" fmla="*/ 0 w 209"/>
              <a:gd name="T41" fmla="*/ 2147483647 h 130"/>
              <a:gd name="T42" fmla="*/ 0 w 209"/>
              <a:gd name="T43" fmla="*/ 2147483647 h 130"/>
              <a:gd name="T44" fmla="*/ 0 w 209"/>
              <a:gd name="T45" fmla="*/ 0 h 130"/>
              <a:gd name="T46" fmla="*/ 0 w 209"/>
              <a:gd name="T47" fmla="*/ 0 h 130"/>
              <a:gd name="T48" fmla="*/ 2147483647 w 209"/>
              <a:gd name="T49" fmla="*/ 0 h 130"/>
              <a:gd name="T50" fmla="*/ 2147483647 w 209"/>
              <a:gd name="T51" fmla="*/ 2147483647 h 130"/>
              <a:gd name="T52" fmla="*/ 2147483647 w 209"/>
              <a:gd name="T53" fmla="*/ 2147483647 h 130"/>
              <a:gd name="T54" fmla="*/ 2147483647 w 209"/>
              <a:gd name="T55" fmla="*/ 2147483647 h 130"/>
              <a:gd name="T56" fmla="*/ 2147483647 w 209"/>
              <a:gd name="T57" fmla="*/ 2147483647 h 130"/>
              <a:gd name="T58" fmla="*/ 2147483647 w 209"/>
              <a:gd name="T59" fmla="*/ 2147483647 h 130"/>
              <a:gd name="T60" fmla="*/ 2147483647 w 209"/>
              <a:gd name="T61" fmla="*/ 2147483647 h 130"/>
              <a:gd name="T62" fmla="*/ 2147483647 w 209"/>
              <a:gd name="T63" fmla="*/ 2147483647 h 130"/>
              <a:gd name="T64" fmla="*/ 2147483647 w 209"/>
              <a:gd name="T65" fmla="*/ 2147483647 h 130"/>
              <a:gd name="T66" fmla="*/ 2147483647 w 209"/>
              <a:gd name="T67" fmla="*/ 2147483647 h 130"/>
              <a:gd name="T68" fmla="*/ 2147483647 w 209"/>
              <a:gd name="T69" fmla="*/ 2147483647 h 130"/>
              <a:gd name="T70" fmla="*/ 2147483647 w 209"/>
              <a:gd name="T71" fmla="*/ 2147483647 h 1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9"/>
              <a:gd name="T109" fmla="*/ 0 h 130"/>
              <a:gd name="T110" fmla="*/ 209 w 209"/>
              <a:gd name="T111" fmla="*/ 130 h 1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9" h="130">
                <a:moveTo>
                  <a:pt x="83" y="65"/>
                </a:moveTo>
                <a:cubicBezTo>
                  <a:pt x="84" y="72"/>
                  <a:pt x="84" y="72"/>
                  <a:pt x="84" y="72"/>
                </a:cubicBezTo>
                <a:cubicBezTo>
                  <a:pt x="88" y="78"/>
                  <a:pt x="88" y="78"/>
                  <a:pt x="88" y="78"/>
                </a:cubicBezTo>
                <a:cubicBezTo>
                  <a:pt x="93" y="83"/>
                  <a:pt x="93" y="83"/>
                  <a:pt x="93" y="83"/>
                </a:cubicBezTo>
                <a:cubicBezTo>
                  <a:pt x="99" y="85"/>
                  <a:pt x="99" y="85"/>
                  <a:pt x="99" y="85"/>
                </a:cubicBezTo>
                <a:cubicBezTo>
                  <a:pt x="106" y="86"/>
                  <a:pt x="106" y="86"/>
                  <a:pt x="106" y="86"/>
                </a:cubicBezTo>
                <a:cubicBezTo>
                  <a:pt x="113" y="84"/>
                  <a:pt x="113" y="84"/>
                  <a:pt x="113" y="84"/>
                </a:cubicBezTo>
                <a:cubicBezTo>
                  <a:pt x="119" y="80"/>
                  <a:pt x="119" y="80"/>
                  <a:pt x="119" y="80"/>
                </a:cubicBezTo>
                <a:cubicBezTo>
                  <a:pt x="123" y="75"/>
                  <a:pt x="123" y="75"/>
                  <a:pt x="123" y="75"/>
                </a:cubicBezTo>
                <a:cubicBezTo>
                  <a:pt x="125" y="69"/>
                  <a:pt x="125" y="69"/>
                  <a:pt x="125" y="69"/>
                </a:cubicBezTo>
                <a:cubicBezTo>
                  <a:pt x="125" y="65"/>
                  <a:pt x="125" y="65"/>
                  <a:pt x="125" y="65"/>
                </a:cubicBezTo>
                <a:cubicBezTo>
                  <a:pt x="125" y="65"/>
                  <a:pt x="125" y="65"/>
                  <a:pt x="125" y="65"/>
                </a:cubicBezTo>
                <a:cubicBezTo>
                  <a:pt x="136" y="65"/>
                  <a:pt x="136" y="65"/>
                  <a:pt x="136" y="65"/>
                </a:cubicBezTo>
                <a:cubicBezTo>
                  <a:pt x="209" y="65"/>
                  <a:pt x="209" y="65"/>
                  <a:pt x="209" y="65"/>
                </a:cubicBezTo>
                <a:cubicBezTo>
                  <a:pt x="209" y="130"/>
                  <a:pt x="209" y="130"/>
                  <a:pt x="209" y="130"/>
                </a:cubicBezTo>
                <a:cubicBezTo>
                  <a:pt x="0" y="130"/>
                  <a:pt x="0" y="130"/>
                  <a:pt x="0" y="130"/>
                </a:cubicBezTo>
                <a:cubicBezTo>
                  <a:pt x="0" y="130"/>
                  <a:pt x="0" y="130"/>
                  <a:pt x="0" y="130"/>
                </a:cubicBezTo>
                <a:cubicBezTo>
                  <a:pt x="0" y="121"/>
                  <a:pt x="0" y="113"/>
                  <a:pt x="0" y="104"/>
                </a:cubicBezTo>
                <a:cubicBezTo>
                  <a:pt x="0" y="101"/>
                  <a:pt x="0" y="97"/>
                  <a:pt x="0" y="94"/>
                </a:cubicBezTo>
                <a:cubicBezTo>
                  <a:pt x="0" y="84"/>
                  <a:pt x="0" y="75"/>
                  <a:pt x="0" y="65"/>
                </a:cubicBezTo>
                <a:cubicBezTo>
                  <a:pt x="0" y="56"/>
                  <a:pt x="0" y="46"/>
                  <a:pt x="0" y="37"/>
                </a:cubicBezTo>
                <a:cubicBezTo>
                  <a:pt x="0" y="33"/>
                  <a:pt x="0" y="30"/>
                  <a:pt x="0" y="26"/>
                </a:cubicBezTo>
                <a:cubicBezTo>
                  <a:pt x="0" y="17"/>
                  <a:pt x="0" y="9"/>
                  <a:pt x="0" y="0"/>
                </a:cubicBezTo>
                <a:cubicBezTo>
                  <a:pt x="0" y="0"/>
                  <a:pt x="0" y="0"/>
                  <a:pt x="0" y="0"/>
                </a:cubicBezTo>
                <a:cubicBezTo>
                  <a:pt x="142" y="0"/>
                  <a:pt x="142" y="0"/>
                  <a:pt x="142" y="0"/>
                </a:cubicBezTo>
                <a:cubicBezTo>
                  <a:pt x="135" y="13"/>
                  <a:pt x="135" y="13"/>
                  <a:pt x="135" y="13"/>
                </a:cubicBezTo>
                <a:cubicBezTo>
                  <a:pt x="129" y="10"/>
                  <a:pt x="129" y="10"/>
                  <a:pt x="129" y="10"/>
                </a:cubicBezTo>
                <a:cubicBezTo>
                  <a:pt x="115" y="47"/>
                  <a:pt x="115" y="47"/>
                  <a:pt x="115" y="47"/>
                </a:cubicBezTo>
                <a:cubicBezTo>
                  <a:pt x="115" y="47"/>
                  <a:pt x="115" y="47"/>
                  <a:pt x="115" y="47"/>
                </a:cubicBezTo>
                <a:cubicBezTo>
                  <a:pt x="113" y="46"/>
                  <a:pt x="113" y="46"/>
                  <a:pt x="113" y="46"/>
                </a:cubicBezTo>
                <a:cubicBezTo>
                  <a:pt x="106" y="44"/>
                  <a:pt x="106" y="44"/>
                  <a:pt x="106" y="44"/>
                </a:cubicBezTo>
                <a:cubicBezTo>
                  <a:pt x="99" y="45"/>
                  <a:pt x="99" y="45"/>
                  <a:pt x="99" y="45"/>
                </a:cubicBezTo>
                <a:cubicBezTo>
                  <a:pt x="93" y="48"/>
                  <a:pt x="93" y="48"/>
                  <a:pt x="93" y="48"/>
                </a:cubicBezTo>
                <a:cubicBezTo>
                  <a:pt x="88" y="52"/>
                  <a:pt x="88" y="52"/>
                  <a:pt x="88" y="52"/>
                </a:cubicBezTo>
                <a:cubicBezTo>
                  <a:pt x="84" y="58"/>
                  <a:pt x="84" y="58"/>
                  <a:pt x="84" y="58"/>
                </a:cubicBezTo>
                <a:lnTo>
                  <a:pt x="83" y="65"/>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23" name="Freeform 920"/>
          <p:cNvSpPr>
            <a:spLocks/>
          </p:cNvSpPr>
          <p:nvPr/>
        </p:nvSpPr>
        <p:spPr bwMode="auto">
          <a:xfrm>
            <a:off x="3698875" y="906463"/>
            <a:ext cx="287338" cy="198437"/>
          </a:xfrm>
          <a:custGeom>
            <a:avLst/>
            <a:gdLst>
              <a:gd name="T0" fmla="*/ 2147483647 w 181"/>
              <a:gd name="T1" fmla="*/ 0 h 125"/>
              <a:gd name="T2" fmla="*/ 2147483647 w 181"/>
              <a:gd name="T3" fmla="*/ 2147483647 h 125"/>
              <a:gd name="T4" fmla="*/ 2147483647 w 181"/>
              <a:gd name="T5" fmla="*/ 2147483647 h 125"/>
              <a:gd name="T6" fmla="*/ 2147483647 w 181"/>
              <a:gd name="T7" fmla="*/ 2147483647 h 125"/>
              <a:gd name="T8" fmla="*/ 2147483647 w 181"/>
              <a:gd name="T9" fmla="*/ 2147483647 h 125"/>
              <a:gd name="T10" fmla="*/ 2147483647 w 181"/>
              <a:gd name="T11" fmla="*/ 2147483647 h 125"/>
              <a:gd name="T12" fmla="*/ 2147483647 w 181"/>
              <a:gd name="T13" fmla="*/ 2147483647 h 125"/>
              <a:gd name="T14" fmla="*/ 2147483647 w 181"/>
              <a:gd name="T15" fmla="*/ 2147483647 h 125"/>
              <a:gd name="T16" fmla="*/ 0 w 181"/>
              <a:gd name="T17" fmla="*/ 2147483647 h 125"/>
              <a:gd name="T18" fmla="*/ 0 w 181"/>
              <a:gd name="T19" fmla="*/ 2147483647 h 125"/>
              <a:gd name="T20" fmla="*/ 2147483647 w 181"/>
              <a:gd name="T21" fmla="*/ 2147483647 h 125"/>
              <a:gd name="T22" fmla="*/ 2147483647 w 181"/>
              <a:gd name="T23" fmla="*/ 2147483647 h 125"/>
              <a:gd name="T24" fmla="*/ 2147483647 w 181"/>
              <a:gd name="T25" fmla="*/ 0 h 125"/>
              <a:gd name="T26" fmla="*/ 2147483647 w 181"/>
              <a:gd name="T27" fmla="*/ 0 h 1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
              <a:gd name="T43" fmla="*/ 0 h 125"/>
              <a:gd name="T44" fmla="*/ 181 w 181"/>
              <a:gd name="T45" fmla="*/ 125 h 1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 h="125">
                <a:moveTo>
                  <a:pt x="181" y="0"/>
                </a:moveTo>
                <a:lnTo>
                  <a:pt x="181" y="125"/>
                </a:lnTo>
                <a:lnTo>
                  <a:pt x="41" y="125"/>
                </a:lnTo>
                <a:lnTo>
                  <a:pt x="20" y="125"/>
                </a:lnTo>
                <a:lnTo>
                  <a:pt x="20" y="119"/>
                </a:lnTo>
                <a:lnTo>
                  <a:pt x="16" y="106"/>
                </a:lnTo>
                <a:lnTo>
                  <a:pt x="6" y="96"/>
                </a:lnTo>
                <a:lnTo>
                  <a:pt x="0" y="91"/>
                </a:lnTo>
                <a:lnTo>
                  <a:pt x="48" y="33"/>
                </a:lnTo>
                <a:lnTo>
                  <a:pt x="39" y="25"/>
                </a:lnTo>
                <a:lnTo>
                  <a:pt x="52" y="0"/>
                </a:lnTo>
                <a:lnTo>
                  <a:pt x="18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24" name="Freeform 921"/>
          <p:cNvSpPr>
            <a:spLocks/>
          </p:cNvSpPr>
          <p:nvPr/>
        </p:nvSpPr>
        <p:spPr bwMode="auto">
          <a:xfrm>
            <a:off x="3698875" y="946150"/>
            <a:ext cx="76200" cy="104775"/>
          </a:xfrm>
          <a:custGeom>
            <a:avLst/>
            <a:gdLst>
              <a:gd name="T0" fmla="*/ 2147483647 w 48"/>
              <a:gd name="T1" fmla="*/ 2147483647 h 66"/>
              <a:gd name="T2" fmla="*/ 0 w 48"/>
              <a:gd name="T3" fmla="*/ 2147483647 h 66"/>
              <a:gd name="T4" fmla="*/ 2147483647 w 48"/>
              <a:gd name="T5" fmla="*/ 0 h 66"/>
              <a:gd name="T6" fmla="*/ 2147483647 w 48"/>
              <a:gd name="T7" fmla="*/ 2147483647 h 66"/>
              <a:gd name="T8" fmla="*/ 0 60000 65536"/>
              <a:gd name="T9" fmla="*/ 0 60000 65536"/>
              <a:gd name="T10" fmla="*/ 0 60000 65536"/>
              <a:gd name="T11" fmla="*/ 0 60000 65536"/>
              <a:gd name="T12" fmla="*/ 0 w 48"/>
              <a:gd name="T13" fmla="*/ 0 h 66"/>
              <a:gd name="T14" fmla="*/ 48 w 48"/>
              <a:gd name="T15" fmla="*/ 66 h 66"/>
            </a:gdLst>
            <a:ahLst/>
            <a:cxnLst>
              <a:cxn ang="T8">
                <a:pos x="T0" y="T1"/>
              </a:cxn>
              <a:cxn ang="T9">
                <a:pos x="T2" y="T3"/>
              </a:cxn>
              <a:cxn ang="T10">
                <a:pos x="T4" y="T5"/>
              </a:cxn>
              <a:cxn ang="T11">
                <a:pos x="T6" y="T7"/>
              </a:cxn>
            </a:cxnLst>
            <a:rect l="T12" t="T13" r="T14" b="T15"/>
            <a:pathLst>
              <a:path w="48" h="66">
                <a:moveTo>
                  <a:pt x="48" y="8"/>
                </a:moveTo>
                <a:lnTo>
                  <a:pt x="0" y="66"/>
                </a:lnTo>
                <a:lnTo>
                  <a:pt x="39" y="0"/>
                </a:lnTo>
                <a:lnTo>
                  <a:pt x="4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25" name="Freeform 922"/>
          <p:cNvSpPr>
            <a:spLocks/>
          </p:cNvSpPr>
          <p:nvPr/>
        </p:nvSpPr>
        <p:spPr bwMode="auto">
          <a:xfrm>
            <a:off x="3698875" y="936625"/>
            <a:ext cx="61913" cy="114300"/>
          </a:xfrm>
          <a:custGeom>
            <a:avLst/>
            <a:gdLst>
              <a:gd name="T0" fmla="*/ 2147483647 w 39"/>
              <a:gd name="T1" fmla="*/ 0 h 72"/>
              <a:gd name="T2" fmla="*/ 2147483647 w 39"/>
              <a:gd name="T3" fmla="*/ 2147483647 h 72"/>
              <a:gd name="T4" fmla="*/ 0 w 39"/>
              <a:gd name="T5" fmla="*/ 2147483647 h 72"/>
              <a:gd name="T6" fmla="*/ 2147483647 w 39"/>
              <a:gd name="T7" fmla="*/ 0 h 72"/>
              <a:gd name="T8" fmla="*/ 0 60000 65536"/>
              <a:gd name="T9" fmla="*/ 0 60000 65536"/>
              <a:gd name="T10" fmla="*/ 0 60000 65536"/>
              <a:gd name="T11" fmla="*/ 0 60000 65536"/>
              <a:gd name="T12" fmla="*/ 0 w 39"/>
              <a:gd name="T13" fmla="*/ 0 h 72"/>
              <a:gd name="T14" fmla="*/ 39 w 39"/>
              <a:gd name="T15" fmla="*/ 72 h 72"/>
            </a:gdLst>
            <a:ahLst/>
            <a:cxnLst>
              <a:cxn ang="T8">
                <a:pos x="T0" y="T1"/>
              </a:cxn>
              <a:cxn ang="T9">
                <a:pos x="T2" y="T3"/>
              </a:cxn>
              <a:cxn ang="T10">
                <a:pos x="T4" y="T5"/>
              </a:cxn>
              <a:cxn ang="T11">
                <a:pos x="T6" y="T7"/>
              </a:cxn>
            </a:cxnLst>
            <a:rect l="T12" t="T13" r="T14" b="T15"/>
            <a:pathLst>
              <a:path w="39" h="72">
                <a:moveTo>
                  <a:pt x="27" y="0"/>
                </a:moveTo>
                <a:lnTo>
                  <a:pt x="39" y="6"/>
                </a:lnTo>
                <a:lnTo>
                  <a:pt x="0" y="72"/>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26" name="Freeform 923"/>
          <p:cNvSpPr>
            <a:spLocks/>
          </p:cNvSpPr>
          <p:nvPr/>
        </p:nvSpPr>
        <p:spPr bwMode="auto">
          <a:xfrm>
            <a:off x="2981325" y="1193800"/>
            <a:ext cx="366713" cy="30163"/>
          </a:xfrm>
          <a:custGeom>
            <a:avLst/>
            <a:gdLst>
              <a:gd name="T0" fmla="*/ 2147483647 w 120"/>
              <a:gd name="T1" fmla="*/ 0 h 10"/>
              <a:gd name="T2" fmla="*/ 2147483647 w 120"/>
              <a:gd name="T3" fmla="*/ 2147483647 h 10"/>
              <a:gd name="T4" fmla="*/ 2147483647 w 120"/>
              <a:gd name="T5" fmla="*/ 2147483647 h 10"/>
              <a:gd name="T6" fmla="*/ 0 w 120"/>
              <a:gd name="T7" fmla="*/ 2147483647 h 10"/>
              <a:gd name="T8" fmla="*/ 0 w 120"/>
              <a:gd name="T9" fmla="*/ 2147483647 h 10"/>
              <a:gd name="T10" fmla="*/ 0 w 120"/>
              <a:gd name="T11" fmla="*/ 0 h 10"/>
              <a:gd name="T12" fmla="*/ 2147483647 w 120"/>
              <a:gd name="T13" fmla="*/ 0 h 10"/>
              <a:gd name="T14" fmla="*/ 2147483647 w 120"/>
              <a:gd name="T15" fmla="*/ 0 h 10"/>
              <a:gd name="T16" fmla="*/ 2147483647 w 120"/>
              <a:gd name="T17" fmla="*/ 0 h 10"/>
              <a:gd name="T18" fmla="*/ 2147483647 w 120"/>
              <a:gd name="T19" fmla="*/ 0 h 10"/>
              <a:gd name="T20" fmla="*/ 2147483647 w 120"/>
              <a:gd name="T21" fmla="*/ 0 h 10"/>
              <a:gd name="T22" fmla="*/ 2147483647 w 120"/>
              <a:gd name="T23" fmla="*/ 0 h 10"/>
              <a:gd name="T24" fmla="*/ 2147483647 w 120"/>
              <a:gd name="T25" fmla="*/ 0 h 10"/>
              <a:gd name="T26" fmla="*/ 2147483647 w 120"/>
              <a:gd name="T27" fmla="*/ 0 h 10"/>
              <a:gd name="T28" fmla="*/ 2147483647 w 120"/>
              <a:gd name="T29" fmla="*/ 0 h 10"/>
              <a:gd name="T30" fmla="*/ 2147483647 w 120"/>
              <a:gd name="T31" fmla="*/ 0 h 10"/>
              <a:gd name="T32" fmla="*/ 2147483647 w 120"/>
              <a:gd name="T33" fmla="*/ 0 h 10"/>
              <a:gd name="T34" fmla="*/ 2147483647 w 120"/>
              <a:gd name="T35" fmla="*/ 0 h 10"/>
              <a:gd name="T36" fmla="*/ 2147483647 w 120"/>
              <a:gd name="T37" fmla="*/ 0 h 10"/>
              <a:gd name="T38" fmla="*/ 2147483647 w 120"/>
              <a:gd name="T39" fmla="*/ 0 h 10"/>
              <a:gd name="T40" fmla="*/ 2147483647 w 120"/>
              <a:gd name="T41" fmla="*/ 0 h 10"/>
              <a:gd name="T42" fmla="*/ 2147483647 w 12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0"/>
              <a:gd name="T67" fmla="*/ 0 h 10"/>
              <a:gd name="T68" fmla="*/ 120 w 120"/>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0" h="10">
                <a:moveTo>
                  <a:pt x="120" y="0"/>
                </a:moveTo>
                <a:cubicBezTo>
                  <a:pt x="120" y="3"/>
                  <a:pt x="120" y="7"/>
                  <a:pt x="120" y="10"/>
                </a:cubicBezTo>
                <a:cubicBezTo>
                  <a:pt x="53" y="10"/>
                  <a:pt x="53" y="10"/>
                  <a:pt x="53" y="10"/>
                </a:cubicBezTo>
                <a:cubicBezTo>
                  <a:pt x="0" y="10"/>
                  <a:pt x="0" y="10"/>
                  <a:pt x="0" y="10"/>
                </a:cubicBezTo>
                <a:cubicBezTo>
                  <a:pt x="0" y="10"/>
                  <a:pt x="0" y="10"/>
                  <a:pt x="0" y="10"/>
                </a:cubicBezTo>
                <a:cubicBezTo>
                  <a:pt x="0" y="7"/>
                  <a:pt x="0" y="3"/>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lnTo>
                  <a:pt x="120"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27" name="Freeform 924"/>
          <p:cNvSpPr>
            <a:spLocks/>
          </p:cNvSpPr>
          <p:nvPr/>
        </p:nvSpPr>
        <p:spPr bwMode="auto">
          <a:xfrm>
            <a:off x="2981325" y="1019175"/>
            <a:ext cx="366713" cy="174625"/>
          </a:xfrm>
          <a:custGeom>
            <a:avLst/>
            <a:gdLst>
              <a:gd name="T0" fmla="*/ 0 w 120"/>
              <a:gd name="T1" fmla="*/ 2147483647 h 57"/>
              <a:gd name="T2" fmla="*/ 0 w 120"/>
              <a:gd name="T3" fmla="*/ 0 h 57"/>
              <a:gd name="T4" fmla="*/ 2147483647 w 120"/>
              <a:gd name="T5" fmla="*/ 0 h 57"/>
              <a:gd name="T6" fmla="*/ 2147483647 w 120"/>
              <a:gd name="T7" fmla="*/ 0 h 57"/>
              <a:gd name="T8" fmla="*/ 2147483647 w 120"/>
              <a:gd name="T9" fmla="*/ 0 h 57"/>
              <a:gd name="T10" fmla="*/ 2147483647 w 120"/>
              <a:gd name="T11" fmla="*/ 0 h 57"/>
              <a:gd name="T12" fmla="*/ 2147483647 w 120"/>
              <a:gd name="T13" fmla="*/ 0 h 57"/>
              <a:gd name="T14" fmla="*/ 2147483647 w 120"/>
              <a:gd name="T15" fmla="*/ 0 h 57"/>
              <a:gd name="T16" fmla="*/ 2147483647 w 120"/>
              <a:gd name="T17" fmla="*/ 0 h 57"/>
              <a:gd name="T18" fmla="*/ 2147483647 w 120"/>
              <a:gd name="T19" fmla="*/ 0 h 57"/>
              <a:gd name="T20" fmla="*/ 2147483647 w 120"/>
              <a:gd name="T21" fmla="*/ 0 h 57"/>
              <a:gd name="T22" fmla="*/ 2147483647 w 120"/>
              <a:gd name="T23" fmla="*/ 0 h 57"/>
              <a:gd name="T24" fmla="*/ 2147483647 w 120"/>
              <a:gd name="T25" fmla="*/ 0 h 57"/>
              <a:gd name="T26" fmla="*/ 2147483647 w 120"/>
              <a:gd name="T27" fmla="*/ 0 h 57"/>
              <a:gd name="T28" fmla="*/ 2147483647 w 120"/>
              <a:gd name="T29" fmla="*/ 0 h 57"/>
              <a:gd name="T30" fmla="*/ 2147483647 w 120"/>
              <a:gd name="T31" fmla="*/ 0 h 57"/>
              <a:gd name="T32" fmla="*/ 2147483647 w 120"/>
              <a:gd name="T33" fmla="*/ 0 h 57"/>
              <a:gd name="T34" fmla="*/ 2147483647 w 120"/>
              <a:gd name="T35" fmla="*/ 0 h 57"/>
              <a:gd name="T36" fmla="*/ 2147483647 w 120"/>
              <a:gd name="T37" fmla="*/ 2147483647 h 57"/>
              <a:gd name="T38" fmla="*/ 2147483647 w 120"/>
              <a:gd name="T39" fmla="*/ 2147483647 h 57"/>
              <a:gd name="T40" fmla="*/ 2147483647 w 120"/>
              <a:gd name="T41" fmla="*/ 2147483647 h 57"/>
              <a:gd name="T42" fmla="*/ 2147483647 w 120"/>
              <a:gd name="T43" fmla="*/ 2147483647 h 57"/>
              <a:gd name="T44" fmla="*/ 2147483647 w 120"/>
              <a:gd name="T45" fmla="*/ 2147483647 h 57"/>
              <a:gd name="T46" fmla="*/ 2147483647 w 120"/>
              <a:gd name="T47" fmla="*/ 2147483647 h 57"/>
              <a:gd name="T48" fmla="*/ 2147483647 w 120"/>
              <a:gd name="T49" fmla="*/ 2147483647 h 57"/>
              <a:gd name="T50" fmla="*/ 2147483647 w 120"/>
              <a:gd name="T51" fmla="*/ 2147483647 h 57"/>
              <a:gd name="T52" fmla="*/ 2147483647 w 120"/>
              <a:gd name="T53" fmla="*/ 2147483647 h 57"/>
              <a:gd name="T54" fmla="*/ 2147483647 w 120"/>
              <a:gd name="T55" fmla="*/ 2147483647 h 57"/>
              <a:gd name="T56" fmla="*/ 2147483647 w 120"/>
              <a:gd name="T57" fmla="*/ 2147483647 h 57"/>
              <a:gd name="T58" fmla="*/ 2147483647 w 120"/>
              <a:gd name="T59" fmla="*/ 2147483647 h 57"/>
              <a:gd name="T60" fmla="*/ 2147483647 w 120"/>
              <a:gd name="T61" fmla="*/ 2147483647 h 57"/>
              <a:gd name="T62" fmla="*/ 2147483647 w 120"/>
              <a:gd name="T63" fmla="*/ 2147483647 h 57"/>
              <a:gd name="T64" fmla="*/ 2147483647 w 120"/>
              <a:gd name="T65" fmla="*/ 2147483647 h 57"/>
              <a:gd name="T66" fmla="*/ 2147483647 w 120"/>
              <a:gd name="T67" fmla="*/ 2147483647 h 57"/>
              <a:gd name="T68" fmla="*/ 2147483647 w 120"/>
              <a:gd name="T69" fmla="*/ 2147483647 h 57"/>
              <a:gd name="T70" fmla="*/ 0 w 120"/>
              <a:gd name="T71" fmla="*/ 2147483647 h 57"/>
              <a:gd name="T72" fmla="*/ 0 w 120"/>
              <a:gd name="T73" fmla="*/ 2147483647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
              <a:gd name="T112" fmla="*/ 0 h 57"/>
              <a:gd name="T113" fmla="*/ 120 w 120"/>
              <a:gd name="T114" fmla="*/ 57 h 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 h="57">
                <a:moveTo>
                  <a:pt x="0" y="28"/>
                </a:moveTo>
                <a:cubicBezTo>
                  <a:pt x="0" y="19"/>
                  <a:pt x="0" y="9"/>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cubicBezTo>
                  <a:pt x="120" y="0"/>
                  <a:pt x="120" y="0"/>
                  <a:pt x="120" y="0"/>
                </a:cubicBezTo>
                <a:cubicBezTo>
                  <a:pt x="120" y="9"/>
                  <a:pt x="120" y="19"/>
                  <a:pt x="120" y="28"/>
                </a:cubicBezTo>
                <a:cubicBezTo>
                  <a:pt x="120" y="38"/>
                  <a:pt x="120" y="47"/>
                  <a:pt x="120" y="57"/>
                </a:cubicBezTo>
                <a:cubicBezTo>
                  <a:pt x="115" y="57"/>
                  <a:pt x="115" y="57"/>
                  <a:pt x="115" y="57"/>
                </a:cubicBezTo>
                <a:cubicBezTo>
                  <a:pt x="110" y="57"/>
                  <a:pt x="110" y="57"/>
                  <a:pt x="110" y="57"/>
                </a:cubicBezTo>
                <a:cubicBezTo>
                  <a:pt x="99" y="57"/>
                  <a:pt x="99" y="57"/>
                  <a:pt x="99" y="57"/>
                </a:cubicBezTo>
                <a:cubicBezTo>
                  <a:pt x="94" y="57"/>
                  <a:pt x="94" y="57"/>
                  <a:pt x="94" y="57"/>
                </a:cubicBezTo>
                <a:cubicBezTo>
                  <a:pt x="83" y="57"/>
                  <a:pt x="83" y="57"/>
                  <a:pt x="83" y="57"/>
                </a:cubicBezTo>
                <a:cubicBezTo>
                  <a:pt x="78" y="57"/>
                  <a:pt x="78" y="57"/>
                  <a:pt x="78" y="57"/>
                </a:cubicBezTo>
                <a:cubicBezTo>
                  <a:pt x="68" y="57"/>
                  <a:pt x="68" y="57"/>
                  <a:pt x="68" y="57"/>
                </a:cubicBezTo>
                <a:cubicBezTo>
                  <a:pt x="63" y="57"/>
                  <a:pt x="63" y="57"/>
                  <a:pt x="63" y="57"/>
                </a:cubicBezTo>
                <a:cubicBezTo>
                  <a:pt x="52" y="57"/>
                  <a:pt x="52" y="57"/>
                  <a:pt x="52" y="57"/>
                </a:cubicBezTo>
                <a:cubicBezTo>
                  <a:pt x="47" y="57"/>
                  <a:pt x="47" y="57"/>
                  <a:pt x="47" y="57"/>
                </a:cubicBezTo>
                <a:cubicBezTo>
                  <a:pt x="37" y="57"/>
                  <a:pt x="37" y="57"/>
                  <a:pt x="37" y="57"/>
                </a:cubicBezTo>
                <a:cubicBezTo>
                  <a:pt x="31" y="57"/>
                  <a:pt x="31" y="57"/>
                  <a:pt x="31" y="57"/>
                </a:cubicBezTo>
                <a:cubicBezTo>
                  <a:pt x="21" y="57"/>
                  <a:pt x="21" y="57"/>
                  <a:pt x="21" y="57"/>
                </a:cubicBezTo>
                <a:cubicBezTo>
                  <a:pt x="16" y="57"/>
                  <a:pt x="16" y="57"/>
                  <a:pt x="16" y="57"/>
                </a:cubicBezTo>
                <a:cubicBezTo>
                  <a:pt x="5" y="57"/>
                  <a:pt x="5" y="57"/>
                  <a:pt x="5" y="57"/>
                </a:cubicBezTo>
                <a:cubicBezTo>
                  <a:pt x="0" y="57"/>
                  <a:pt x="0" y="57"/>
                  <a:pt x="0" y="57"/>
                </a:cubicBezTo>
                <a:cubicBezTo>
                  <a:pt x="0" y="47"/>
                  <a:pt x="0" y="38"/>
                  <a:pt x="0" y="28"/>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28" name="Freeform 925"/>
          <p:cNvSpPr>
            <a:spLocks/>
          </p:cNvSpPr>
          <p:nvPr/>
        </p:nvSpPr>
        <p:spPr bwMode="auto">
          <a:xfrm>
            <a:off x="2981325" y="985838"/>
            <a:ext cx="366713" cy="33337"/>
          </a:xfrm>
          <a:custGeom>
            <a:avLst/>
            <a:gdLst>
              <a:gd name="T0" fmla="*/ 2147483647 w 120"/>
              <a:gd name="T1" fmla="*/ 0 h 11"/>
              <a:gd name="T2" fmla="*/ 2147483647 w 120"/>
              <a:gd name="T3" fmla="*/ 2147483647 h 11"/>
              <a:gd name="T4" fmla="*/ 2147483647 w 120"/>
              <a:gd name="T5" fmla="*/ 2147483647 h 11"/>
              <a:gd name="T6" fmla="*/ 2147483647 w 120"/>
              <a:gd name="T7" fmla="*/ 2147483647 h 11"/>
              <a:gd name="T8" fmla="*/ 2147483647 w 120"/>
              <a:gd name="T9" fmla="*/ 2147483647 h 11"/>
              <a:gd name="T10" fmla="*/ 2147483647 w 120"/>
              <a:gd name="T11" fmla="*/ 2147483647 h 11"/>
              <a:gd name="T12" fmla="*/ 2147483647 w 120"/>
              <a:gd name="T13" fmla="*/ 2147483647 h 11"/>
              <a:gd name="T14" fmla="*/ 2147483647 w 120"/>
              <a:gd name="T15" fmla="*/ 2147483647 h 11"/>
              <a:gd name="T16" fmla="*/ 2147483647 w 120"/>
              <a:gd name="T17" fmla="*/ 2147483647 h 11"/>
              <a:gd name="T18" fmla="*/ 2147483647 w 120"/>
              <a:gd name="T19" fmla="*/ 2147483647 h 11"/>
              <a:gd name="T20" fmla="*/ 2147483647 w 120"/>
              <a:gd name="T21" fmla="*/ 2147483647 h 11"/>
              <a:gd name="T22" fmla="*/ 2147483647 w 120"/>
              <a:gd name="T23" fmla="*/ 2147483647 h 11"/>
              <a:gd name="T24" fmla="*/ 2147483647 w 120"/>
              <a:gd name="T25" fmla="*/ 2147483647 h 11"/>
              <a:gd name="T26" fmla="*/ 2147483647 w 120"/>
              <a:gd name="T27" fmla="*/ 2147483647 h 11"/>
              <a:gd name="T28" fmla="*/ 2147483647 w 120"/>
              <a:gd name="T29" fmla="*/ 2147483647 h 11"/>
              <a:gd name="T30" fmla="*/ 2147483647 w 120"/>
              <a:gd name="T31" fmla="*/ 2147483647 h 11"/>
              <a:gd name="T32" fmla="*/ 2147483647 w 120"/>
              <a:gd name="T33" fmla="*/ 2147483647 h 11"/>
              <a:gd name="T34" fmla="*/ 0 w 120"/>
              <a:gd name="T35" fmla="*/ 2147483647 h 11"/>
              <a:gd name="T36" fmla="*/ 0 w 120"/>
              <a:gd name="T37" fmla="*/ 0 h 11"/>
              <a:gd name="T38" fmla="*/ 0 w 120"/>
              <a:gd name="T39" fmla="*/ 0 h 11"/>
              <a:gd name="T40" fmla="*/ 2147483647 w 12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1"/>
              <a:gd name="T65" fmla="*/ 120 w 12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1">
                <a:moveTo>
                  <a:pt x="120" y="0"/>
                </a:moveTo>
                <a:cubicBezTo>
                  <a:pt x="120" y="4"/>
                  <a:pt x="120" y="7"/>
                  <a:pt x="120" y="11"/>
                </a:cubicBezTo>
                <a:cubicBezTo>
                  <a:pt x="115" y="11"/>
                  <a:pt x="115" y="11"/>
                  <a:pt x="115" y="11"/>
                </a:cubicBezTo>
                <a:cubicBezTo>
                  <a:pt x="110" y="11"/>
                  <a:pt x="110" y="11"/>
                  <a:pt x="110" y="11"/>
                </a:cubicBezTo>
                <a:cubicBezTo>
                  <a:pt x="99" y="11"/>
                  <a:pt x="99" y="11"/>
                  <a:pt x="99" y="11"/>
                </a:cubicBezTo>
                <a:cubicBezTo>
                  <a:pt x="94" y="11"/>
                  <a:pt x="94" y="11"/>
                  <a:pt x="94" y="11"/>
                </a:cubicBezTo>
                <a:cubicBezTo>
                  <a:pt x="83" y="11"/>
                  <a:pt x="83" y="11"/>
                  <a:pt x="83" y="11"/>
                </a:cubicBezTo>
                <a:cubicBezTo>
                  <a:pt x="78" y="11"/>
                  <a:pt x="78" y="11"/>
                  <a:pt x="78" y="11"/>
                </a:cubicBezTo>
                <a:cubicBezTo>
                  <a:pt x="68" y="11"/>
                  <a:pt x="68" y="11"/>
                  <a:pt x="68" y="11"/>
                </a:cubicBezTo>
                <a:cubicBezTo>
                  <a:pt x="63" y="11"/>
                  <a:pt x="63" y="11"/>
                  <a:pt x="63" y="11"/>
                </a:cubicBezTo>
                <a:cubicBezTo>
                  <a:pt x="52" y="11"/>
                  <a:pt x="52" y="11"/>
                  <a:pt x="52" y="11"/>
                </a:cubicBezTo>
                <a:cubicBezTo>
                  <a:pt x="47" y="11"/>
                  <a:pt x="47" y="11"/>
                  <a:pt x="47" y="11"/>
                </a:cubicBezTo>
                <a:cubicBezTo>
                  <a:pt x="37" y="11"/>
                  <a:pt x="37" y="11"/>
                  <a:pt x="37" y="11"/>
                </a:cubicBezTo>
                <a:cubicBezTo>
                  <a:pt x="31" y="11"/>
                  <a:pt x="31" y="11"/>
                  <a:pt x="31" y="11"/>
                </a:cubicBezTo>
                <a:cubicBezTo>
                  <a:pt x="21" y="11"/>
                  <a:pt x="21" y="11"/>
                  <a:pt x="21" y="11"/>
                </a:cubicBezTo>
                <a:cubicBezTo>
                  <a:pt x="16" y="11"/>
                  <a:pt x="16" y="11"/>
                  <a:pt x="16" y="11"/>
                </a:cubicBezTo>
                <a:cubicBezTo>
                  <a:pt x="5" y="11"/>
                  <a:pt x="5" y="11"/>
                  <a:pt x="5" y="11"/>
                </a:cubicBezTo>
                <a:cubicBezTo>
                  <a:pt x="0" y="11"/>
                  <a:pt x="0" y="11"/>
                  <a:pt x="0" y="11"/>
                </a:cubicBezTo>
                <a:cubicBezTo>
                  <a:pt x="0" y="7"/>
                  <a:pt x="0" y="4"/>
                  <a:pt x="0" y="0"/>
                </a:cubicBezTo>
                <a:cubicBezTo>
                  <a:pt x="0" y="0"/>
                  <a:pt x="0" y="0"/>
                  <a:pt x="0" y="0"/>
                </a:cubicBezTo>
                <a:lnTo>
                  <a:pt x="120"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29" name="Freeform 926"/>
          <p:cNvSpPr>
            <a:spLocks/>
          </p:cNvSpPr>
          <p:nvPr/>
        </p:nvSpPr>
        <p:spPr bwMode="auto">
          <a:xfrm>
            <a:off x="3113088" y="1223963"/>
            <a:ext cx="30162" cy="79375"/>
          </a:xfrm>
          <a:custGeom>
            <a:avLst/>
            <a:gdLst>
              <a:gd name="T0" fmla="*/ 2147483647 w 19"/>
              <a:gd name="T1" fmla="*/ 0 h 50"/>
              <a:gd name="T2" fmla="*/ 2147483647 w 19"/>
              <a:gd name="T3" fmla="*/ 2147483647 h 50"/>
              <a:gd name="T4" fmla="*/ 0 w 19"/>
              <a:gd name="T5" fmla="*/ 2147483647 h 50"/>
              <a:gd name="T6" fmla="*/ 2147483647 w 19"/>
              <a:gd name="T7" fmla="*/ 0 h 50"/>
              <a:gd name="T8" fmla="*/ 0 60000 65536"/>
              <a:gd name="T9" fmla="*/ 0 60000 65536"/>
              <a:gd name="T10" fmla="*/ 0 60000 65536"/>
              <a:gd name="T11" fmla="*/ 0 60000 65536"/>
              <a:gd name="T12" fmla="*/ 0 w 19"/>
              <a:gd name="T13" fmla="*/ 0 h 50"/>
              <a:gd name="T14" fmla="*/ 19 w 19"/>
              <a:gd name="T15" fmla="*/ 50 h 50"/>
            </a:gdLst>
            <a:ahLst/>
            <a:cxnLst>
              <a:cxn ang="T8">
                <a:pos x="T0" y="T1"/>
              </a:cxn>
              <a:cxn ang="T9">
                <a:pos x="T2" y="T3"/>
              </a:cxn>
              <a:cxn ang="T10">
                <a:pos x="T4" y="T5"/>
              </a:cxn>
              <a:cxn ang="T11">
                <a:pos x="T6" y="T7"/>
              </a:cxn>
            </a:cxnLst>
            <a:rect l="T12" t="T13" r="T14" b="T15"/>
            <a:pathLst>
              <a:path w="19" h="50">
                <a:moveTo>
                  <a:pt x="19" y="0"/>
                </a:moveTo>
                <a:lnTo>
                  <a:pt x="8" y="50"/>
                </a:lnTo>
                <a:lnTo>
                  <a:pt x="0" y="5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30" name="Freeform 927"/>
          <p:cNvSpPr>
            <a:spLocks/>
          </p:cNvSpPr>
          <p:nvPr/>
        </p:nvSpPr>
        <p:spPr bwMode="auto">
          <a:xfrm>
            <a:off x="3095625" y="1223963"/>
            <a:ext cx="47625" cy="79375"/>
          </a:xfrm>
          <a:custGeom>
            <a:avLst/>
            <a:gdLst>
              <a:gd name="T0" fmla="*/ 2147483647 w 30"/>
              <a:gd name="T1" fmla="*/ 0 h 50"/>
              <a:gd name="T2" fmla="*/ 2147483647 w 30"/>
              <a:gd name="T3" fmla="*/ 2147483647 h 50"/>
              <a:gd name="T4" fmla="*/ 0 w 30"/>
              <a:gd name="T5" fmla="*/ 2147483647 h 50"/>
              <a:gd name="T6" fmla="*/ 2147483647 w 30"/>
              <a:gd name="T7" fmla="*/ 0 h 50"/>
              <a:gd name="T8" fmla="*/ 0 60000 65536"/>
              <a:gd name="T9" fmla="*/ 0 60000 65536"/>
              <a:gd name="T10" fmla="*/ 0 60000 65536"/>
              <a:gd name="T11" fmla="*/ 0 60000 65536"/>
              <a:gd name="T12" fmla="*/ 0 w 30"/>
              <a:gd name="T13" fmla="*/ 0 h 50"/>
              <a:gd name="T14" fmla="*/ 30 w 30"/>
              <a:gd name="T15" fmla="*/ 50 h 50"/>
            </a:gdLst>
            <a:ahLst/>
            <a:cxnLst>
              <a:cxn ang="T8">
                <a:pos x="T0" y="T1"/>
              </a:cxn>
              <a:cxn ang="T9">
                <a:pos x="T2" y="T3"/>
              </a:cxn>
              <a:cxn ang="T10">
                <a:pos x="T4" y="T5"/>
              </a:cxn>
              <a:cxn ang="T11">
                <a:pos x="T6" y="T7"/>
              </a:cxn>
            </a:cxnLst>
            <a:rect l="T12" t="T13" r="T14" b="T15"/>
            <a:pathLst>
              <a:path w="30" h="50">
                <a:moveTo>
                  <a:pt x="30" y="0"/>
                </a:moveTo>
                <a:lnTo>
                  <a:pt x="11" y="50"/>
                </a:lnTo>
                <a:lnTo>
                  <a:pt x="0" y="5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31" name="Freeform 928"/>
          <p:cNvSpPr>
            <a:spLocks/>
          </p:cNvSpPr>
          <p:nvPr/>
        </p:nvSpPr>
        <p:spPr bwMode="auto">
          <a:xfrm>
            <a:off x="3097213" y="1303338"/>
            <a:ext cx="28575" cy="39687"/>
          </a:xfrm>
          <a:custGeom>
            <a:avLst/>
            <a:gdLst>
              <a:gd name="T0" fmla="*/ 2147483647 w 18"/>
              <a:gd name="T1" fmla="*/ 0 h 25"/>
              <a:gd name="T2" fmla="*/ 2147483647 w 18"/>
              <a:gd name="T3" fmla="*/ 2147483647 h 25"/>
              <a:gd name="T4" fmla="*/ 0 w 18"/>
              <a:gd name="T5" fmla="*/ 2147483647 h 25"/>
              <a:gd name="T6" fmla="*/ 2147483647 w 18"/>
              <a:gd name="T7" fmla="*/ 0 h 25"/>
              <a:gd name="T8" fmla="*/ 2147483647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18" y="0"/>
                </a:moveTo>
                <a:lnTo>
                  <a:pt x="14" y="25"/>
                </a:lnTo>
                <a:lnTo>
                  <a:pt x="0" y="21"/>
                </a:lnTo>
                <a:lnTo>
                  <a:pt x="1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32" name="Freeform 929"/>
          <p:cNvSpPr>
            <a:spLocks/>
          </p:cNvSpPr>
          <p:nvPr/>
        </p:nvSpPr>
        <p:spPr bwMode="auto">
          <a:xfrm>
            <a:off x="3079750" y="1303338"/>
            <a:ext cx="33338" cy="33337"/>
          </a:xfrm>
          <a:custGeom>
            <a:avLst/>
            <a:gdLst>
              <a:gd name="T0" fmla="*/ 2147483647 w 21"/>
              <a:gd name="T1" fmla="*/ 0 h 21"/>
              <a:gd name="T2" fmla="*/ 2147483647 w 21"/>
              <a:gd name="T3" fmla="*/ 2147483647 h 21"/>
              <a:gd name="T4" fmla="*/ 0 w 21"/>
              <a:gd name="T5" fmla="*/ 2147483647 h 21"/>
              <a:gd name="T6" fmla="*/ 2147483647 w 21"/>
              <a:gd name="T7" fmla="*/ 0 h 21"/>
              <a:gd name="T8" fmla="*/ 2147483647 w 21"/>
              <a:gd name="T9" fmla="*/ 0 h 21"/>
              <a:gd name="T10" fmla="*/ 0 60000 65536"/>
              <a:gd name="T11" fmla="*/ 0 60000 65536"/>
              <a:gd name="T12" fmla="*/ 0 60000 65536"/>
              <a:gd name="T13" fmla="*/ 0 60000 65536"/>
              <a:gd name="T14" fmla="*/ 0 60000 65536"/>
              <a:gd name="T15" fmla="*/ 0 w 21"/>
              <a:gd name="T16" fmla="*/ 0 h 21"/>
              <a:gd name="T17" fmla="*/ 21 w 21"/>
              <a:gd name="T18" fmla="*/ 21 h 21"/>
            </a:gdLst>
            <a:ahLst/>
            <a:cxnLst>
              <a:cxn ang="T10">
                <a:pos x="T0" y="T1"/>
              </a:cxn>
              <a:cxn ang="T11">
                <a:pos x="T2" y="T3"/>
              </a:cxn>
              <a:cxn ang="T12">
                <a:pos x="T4" y="T5"/>
              </a:cxn>
              <a:cxn ang="T13">
                <a:pos x="T6" y="T7"/>
              </a:cxn>
              <a:cxn ang="T14">
                <a:pos x="T8" y="T9"/>
              </a:cxn>
            </a:cxnLst>
            <a:rect l="T15" t="T16" r="T17" b="T18"/>
            <a:pathLst>
              <a:path w="21" h="21">
                <a:moveTo>
                  <a:pt x="21" y="0"/>
                </a:moveTo>
                <a:lnTo>
                  <a:pt x="11" y="21"/>
                </a:lnTo>
                <a:lnTo>
                  <a:pt x="0" y="16"/>
                </a:lnTo>
                <a:lnTo>
                  <a:pt x="10"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33" name="Freeform 930"/>
          <p:cNvSpPr>
            <a:spLocks/>
          </p:cNvSpPr>
          <p:nvPr/>
        </p:nvSpPr>
        <p:spPr bwMode="auto">
          <a:xfrm>
            <a:off x="2951163" y="1193800"/>
            <a:ext cx="30162" cy="30163"/>
          </a:xfrm>
          <a:custGeom>
            <a:avLst/>
            <a:gdLst>
              <a:gd name="T0" fmla="*/ 2147483647 w 10"/>
              <a:gd name="T1" fmla="*/ 2147483647 h 10"/>
              <a:gd name="T2" fmla="*/ 2147483647 w 10"/>
              <a:gd name="T3" fmla="*/ 2147483647 h 10"/>
              <a:gd name="T4" fmla="*/ 0 w 10"/>
              <a:gd name="T5" fmla="*/ 0 h 10"/>
              <a:gd name="T6" fmla="*/ 2147483647 w 10"/>
              <a:gd name="T7" fmla="*/ 0 h 10"/>
              <a:gd name="T8" fmla="*/ 2147483647 w 10"/>
              <a:gd name="T9" fmla="*/ 2147483647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0" y="10"/>
                </a:moveTo>
                <a:cubicBezTo>
                  <a:pt x="10" y="10"/>
                  <a:pt x="10" y="10"/>
                  <a:pt x="10" y="10"/>
                </a:cubicBezTo>
                <a:cubicBezTo>
                  <a:pt x="0" y="0"/>
                  <a:pt x="0" y="0"/>
                  <a:pt x="0" y="0"/>
                </a:cubicBezTo>
                <a:cubicBezTo>
                  <a:pt x="10" y="0"/>
                  <a:pt x="10" y="0"/>
                  <a:pt x="10" y="0"/>
                </a:cubicBezTo>
                <a:cubicBezTo>
                  <a:pt x="10" y="3"/>
                  <a:pt x="10" y="7"/>
                  <a:pt x="10" y="1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34" name="Freeform 931"/>
          <p:cNvSpPr>
            <a:spLocks/>
          </p:cNvSpPr>
          <p:nvPr/>
        </p:nvSpPr>
        <p:spPr bwMode="auto">
          <a:xfrm>
            <a:off x="2951163" y="1104900"/>
            <a:ext cx="30162" cy="88900"/>
          </a:xfrm>
          <a:custGeom>
            <a:avLst/>
            <a:gdLst>
              <a:gd name="T0" fmla="*/ 2147483647 w 10"/>
              <a:gd name="T1" fmla="*/ 0 h 29"/>
              <a:gd name="T2" fmla="*/ 2147483647 w 10"/>
              <a:gd name="T3" fmla="*/ 2147483647 h 29"/>
              <a:gd name="T4" fmla="*/ 0 w 10"/>
              <a:gd name="T5" fmla="*/ 2147483647 h 29"/>
              <a:gd name="T6" fmla="*/ 0 w 10"/>
              <a:gd name="T7" fmla="*/ 2147483647 h 29"/>
              <a:gd name="T8" fmla="*/ 0 w 10"/>
              <a:gd name="T9" fmla="*/ 0 h 29"/>
              <a:gd name="T10" fmla="*/ 2147483647 w 10"/>
              <a:gd name="T11" fmla="*/ 0 h 29"/>
              <a:gd name="T12" fmla="*/ 0 60000 65536"/>
              <a:gd name="T13" fmla="*/ 0 60000 65536"/>
              <a:gd name="T14" fmla="*/ 0 60000 65536"/>
              <a:gd name="T15" fmla="*/ 0 60000 65536"/>
              <a:gd name="T16" fmla="*/ 0 60000 65536"/>
              <a:gd name="T17" fmla="*/ 0 60000 65536"/>
              <a:gd name="T18" fmla="*/ 0 w 10"/>
              <a:gd name="T19" fmla="*/ 0 h 29"/>
              <a:gd name="T20" fmla="*/ 10 w 10"/>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0" h="29">
                <a:moveTo>
                  <a:pt x="10" y="0"/>
                </a:moveTo>
                <a:cubicBezTo>
                  <a:pt x="10" y="10"/>
                  <a:pt x="10" y="19"/>
                  <a:pt x="10" y="29"/>
                </a:cubicBezTo>
                <a:cubicBezTo>
                  <a:pt x="0" y="29"/>
                  <a:pt x="0" y="29"/>
                  <a:pt x="0" y="29"/>
                </a:cubicBezTo>
                <a:cubicBezTo>
                  <a:pt x="0" y="29"/>
                  <a:pt x="0" y="29"/>
                  <a:pt x="0" y="29"/>
                </a:cubicBezTo>
                <a:cubicBezTo>
                  <a:pt x="0" y="19"/>
                  <a:pt x="0" y="10"/>
                  <a:pt x="0" y="0"/>
                </a:cubicBezTo>
                <a:lnTo>
                  <a:pt x="1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35" name="Freeform 932"/>
          <p:cNvSpPr>
            <a:spLocks/>
          </p:cNvSpPr>
          <p:nvPr/>
        </p:nvSpPr>
        <p:spPr bwMode="auto">
          <a:xfrm>
            <a:off x="2951163" y="1019175"/>
            <a:ext cx="30162" cy="85725"/>
          </a:xfrm>
          <a:custGeom>
            <a:avLst/>
            <a:gdLst>
              <a:gd name="T0" fmla="*/ 2147483647 w 10"/>
              <a:gd name="T1" fmla="*/ 0 h 28"/>
              <a:gd name="T2" fmla="*/ 2147483647 w 10"/>
              <a:gd name="T3" fmla="*/ 2147483647 h 28"/>
              <a:gd name="T4" fmla="*/ 0 w 10"/>
              <a:gd name="T5" fmla="*/ 2147483647 h 28"/>
              <a:gd name="T6" fmla="*/ 0 w 10"/>
              <a:gd name="T7" fmla="*/ 0 h 28"/>
              <a:gd name="T8" fmla="*/ 0 w 10"/>
              <a:gd name="T9" fmla="*/ 0 h 28"/>
              <a:gd name="T10" fmla="*/ 2147483647 w 10"/>
              <a:gd name="T11" fmla="*/ 0 h 28"/>
              <a:gd name="T12" fmla="*/ 0 60000 65536"/>
              <a:gd name="T13" fmla="*/ 0 60000 65536"/>
              <a:gd name="T14" fmla="*/ 0 60000 65536"/>
              <a:gd name="T15" fmla="*/ 0 60000 65536"/>
              <a:gd name="T16" fmla="*/ 0 60000 65536"/>
              <a:gd name="T17" fmla="*/ 0 60000 65536"/>
              <a:gd name="T18" fmla="*/ 0 w 10"/>
              <a:gd name="T19" fmla="*/ 0 h 28"/>
              <a:gd name="T20" fmla="*/ 10 w 10"/>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0" h="28">
                <a:moveTo>
                  <a:pt x="10" y="0"/>
                </a:moveTo>
                <a:cubicBezTo>
                  <a:pt x="10" y="9"/>
                  <a:pt x="10" y="19"/>
                  <a:pt x="10" y="28"/>
                </a:cubicBezTo>
                <a:cubicBezTo>
                  <a:pt x="0" y="28"/>
                  <a:pt x="0" y="28"/>
                  <a:pt x="0" y="28"/>
                </a:cubicBezTo>
                <a:cubicBezTo>
                  <a:pt x="0" y="19"/>
                  <a:pt x="0" y="9"/>
                  <a:pt x="0" y="0"/>
                </a:cubicBezTo>
                <a:cubicBezTo>
                  <a:pt x="0" y="0"/>
                  <a:pt x="0" y="0"/>
                  <a:pt x="0" y="0"/>
                </a:cubicBezTo>
                <a:lnTo>
                  <a:pt x="1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36" name="Freeform 933"/>
          <p:cNvSpPr>
            <a:spLocks/>
          </p:cNvSpPr>
          <p:nvPr/>
        </p:nvSpPr>
        <p:spPr bwMode="auto">
          <a:xfrm>
            <a:off x="2951163" y="985838"/>
            <a:ext cx="30162" cy="33337"/>
          </a:xfrm>
          <a:custGeom>
            <a:avLst/>
            <a:gdLst>
              <a:gd name="T0" fmla="*/ 2147483647 w 10"/>
              <a:gd name="T1" fmla="*/ 0 h 11"/>
              <a:gd name="T2" fmla="*/ 2147483647 w 10"/>
              <a:gd name="T3" fmla="*/ 2147483647 h 11"/>
              <a:gd name="T4" fmla="*/ 0 w 10"/>
              <a:gd name="T5" fmla="*/ 2147483647 h 11"/>
              <a:gd name="T6" fmla="*/ 2147483647 w 10"/>
              <a:gd name="T7" fmla="*/ 0 h 11"/>
              <a:gd name="T8" fmla="*/ 0 60000 65536"/>
              <a:gd name="T9" fmla="*/ 0 60000 65536"/>
              <a:gd name="T10" fmla="*/ 0 60000 65536"/>
              <a:gd name="T11" fmla="*/ 0 60000 65536"/>
              <a:gd name="T12" fmla="*/ 0 w 10"/>
              <a:gd name="T13" fmla="*/ 0 h 11"/>
              <a:gd name="T14" fmla="*/ 10 w 10"/>
              <a:gd name="T15" fmla="*/ 11 h 11"/>
            </a:gdLst>
            <a:ahLst/>
            <a:cxnLst>
              <a:cxn ang="T8">
                <a:pos x="T0" y="T1"/>
              </a:cxn>
              <a:cxn ang="T9">
                <a:pos x="T2" y="T3"/>
              </a:cxn>
              <a:cxn ang="T10">
                <a:pos x="T4" y="T5"/>
              </a:cxn>
              <a:cxn ang="T11">
                <a:pos x="T6" y="T7"/>
              </a:cxn>
            </a:cxnLst>
            <a:rect l="T12" t="T13" r="T14" b="T15"/>
            <a:pathLst>
              <a:path w="10" h="11">
                <a:moveTo>
                  <a:pt x="10" y="0"/>
                </a:moveTo>
                <a:cubicBezTo>
                  <a:pt x="10" y="4"/>
                  <a:pt x="10" y="7"/>
                  <a:pt x="10" y="11"/>
                </a:cubicBezTo>
                <a:cubicBezTo>
                  <a:pt x="0" y="11"/>
                  <a:pt x="0" y="11"/>
                  <a:pt x="0" y="11"/>
                </a:cubicBezTo>
                <a:cubicBezTo>
                  <a:pt x="10" y="0"/>
                  <a:pt x="10" y="0"/>
                  <a:pt x="10" y="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537" name="Freeform 934"/>
          <p:cNvSpPr>
            <a:spLocks/>
          </p:cNvSpPr>
          <p:nvPr/>
        </p:nvSpPr>
        <p:spPr bwMode="auto">
          <a:xfrm>
            <a:off x="5226050" y="882650"/>
            <a:ext cx="33338" cy="1588"/>
          </a:xfrm>
          <a:custGeom>
            <a:avLst/>
            <a:gdLst>
              <a:gd name="T0" fmla="*/ 2147483647 w 21"/>
              <a:gd name="T1" fmla="*/ 0 h 1588"/>
              <a:gd name="T2" fmla="*/ 2147483647 w 21"/>
              <a:gd name="T3" fmla="*/ 0 h 1588"/>
              <a:gd name="T4" fmla="*/ 0 w 21"/>
              <a:gd name="T5" fmla="*/ 0 h 1588"/>
              <a:gd name="T6" fmla="*/ 0 60000 65536"/>
              <a:gd name="T7" fmla="*/ 0 60000 65536"/>
              <a:gd name="T8" fmla="*/ 0 60000 65536"/>
              <a:gd name="T9" fmla="*/ 0 w 21"/>
              <a:gd name="T10" fmla="*/ 0 h 1588"/>
              <a:gd name="T11" fmla="*/ 21 w 21"/>
              <a:gd name="T12" fmla="*/ 1588 h 1588"/>
            </a:gdLst>
            <a:ahLst/>
            <a:cxnLst>
              <a:cxn ang="T6">
                <a:pos x="T0" y="T1"/>
              </a:cxn>
              <a:cxn ang="T7">
                <a:pos x="T2" y="T3"/>
              </a:cxn>
              <a:cxn ang="T8">
                <a:pos x="T4" y="T5"/>
              </a:cxn>
            </a:cxnLst>
            <a:rect l="T9" t="T10" r="T11" b="T12"/>
            <a:pathLst>
              <a:path w="21" h="1588">
                <a:moveTo>
                  <a:pt x="21" y="0"/>
                </a:moveTo>
                <a:lnTo>
                  <a:pt x="6"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38" name="Freeform 935"/>
          <p:cNvSpPr>
            <a:spLocks/>
          </p:cNvSpPr>
          <p:nvPr/>
        </p:nvSpPr>
        <p:spPr bwMode="auto">
          <a:xfrm>
            <a:off x="5180013" y="885825"/>
            <a:ext cx="31750" cy="7938"/>
          </a:xfrm>
          <a:custGeom>
            <a:avLst/>
            <a:gdLst>
              <a:gd name="T0" fmla="*/ 2147483647 w 20"/>
              <a:gd name="T1" fmla="*/ 0 h 5"/>
              <a:gd name="T2" fmla="*/ 2147483647 w 20"/>
              <a:gd name="T3" fmla="*/ 0 h 5"/>
              <a:gd name="T4" fmla="*/ 2147483647 w 20"/>
              <a:gd name="T5" fmla="*/ 2147483647 h 5"/>
              <a:gd name="T6" fmla="*/ 0 w 20"/>
              <a:gd name="T7" fmla="*/ 2147483647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0"/>
                </a:moveTo>
                <a:lnTo>
                  <a:pt x="20" y="0"/>
                </a:lnTo>
                <a:lnTo>
                  <a:pt x="4" y="4"/>
                </a:lnTo>
                <a:lnTo>
                  <a:pt x="0" y="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39" name="Freeform 936"/>
          <p:cNvSpPr>
            <a:spLocks/>
          </p:cNvSpPr>
          <p:nvPr/>
        </p:nvSpPr>
        <p:spPr bwMode="auto">
          <a:xfrm>
            <a:off x="5137150" y="900113"/>
            <a:ext cx="28575" cy="15875"/>
          </a:xfrm>
          <a:custGeom>
            <a:avLst/>
            <a:gdLst>
              <a:gd name="T0" fmla="*/ 2147483647 w 18"/>
              <a:gd name="T1" fmla="*/ 0 h 10"/>
              <a:gd name="T2" fmla="*/ 2147483647 w 18"/>
              <a:gd name="T3" fmla="*/ 0 h 10"/>
              <a:gd name="T4" fmla="*/ 2147483647 w 18"/>
              <a:gd name="T5" fmla="*/ 2147483647 h 10"/>
              <a:gd name="T6" fmla="*/ 0 w 18"/>
              <a:gd name="T7" fmla="*/ 2147483647 h 10"/>
              <a:gd name="T8" fmla="*/ 0 60000 65536"/>
              <a:gd name="T9" fmla="*/ 0 60000 65536"/>
              <a:gd name="T10" fmla="*/ 0 60000 65536"/>
              <a:gd name="T11" fmla="*/ 0 60000 65536"/>
              <a:gd name="T12" fmla="*/ 0 w 18"/>
              <a:gd name="T13" fmla="*/ 0 h 10"/>
              <a:gd name="T14" fmla="*/ 18 w 18"/>
              <a:gd name="T15" fmla="*/ 10 h 10"/>
            </a:gdLst>
            <a:ahLst/>
            <a:cxnLst>
              <a:cxn ang="T8">
                <a:pos x="T0" y="T1"/>
              </a:cxn>
              <a:cxn ang="T9">
                <a:pos x="T2" y="T3"/>
              </a:cxn>
              <a:cxn ang="T10">
                <a:pos x="T4" y="T5"/>
              </a:cxn>
              <a:cxn ang="T11">
                <a:pos x="T6" y="T7"/>
              </a:cxn>
            </a:cxnLst>
            <a:rect l="T12" t="T13" r="T14" b="T15"/>
            <a:pathLst>
              <a:path w="18" h="10">
                <a:moveTo>
                  <a:pt x="18" y="0"/>
                </a:moveTo>
                <a:lnTo>
                  <a:pt x="18" y="0"/>
                </a:lnTo>
                <a:lnTo>
                  <a:pt x="4" y="8"/>
                </a:lnTo>
                <a:lnTo>
                  <a:pt x="0" y="1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40" name="Freeform 937"/>
          <p:cNvSpPr>
            <a:spLocks/>
          </p:cNvSpPr>
          <p:nvPr/>
        </p:nvSpPr>
        <p:spPr bwMode="auto">
          <a:xfrm>
            <a:off x="5100638" y="925513"/>
            <a:ext cx="25400" cy="20637"/>
          </a:xfrm>
          <a:custGeom>
            <a:avLst/>
            <a:gdLst>
              <a:gd name="T0" fmla="*/ 2147483647 w 16"/>
              <a:gd name="T1" fmla="*/ 0 h 13"/>
              <a:gd name="T2" fmla="*/ 2147483647 w 16"/>
              <a:gd name="T3" fmla="*/ 2147483647 h 13"/>
              <a:gd name="T4" fmla="*/ 2147483647 w 16"/>
              <a:gd name="T5" fmla="*/ 2147483647 h 13"/>
              <a:gd name="T6" fmla="*/ 0 w 16"/>
              <a:gd name="T7" fmla="*/ 2147483647 h 13"/>
              <a:gd name="T8" fmla="*/ 0 60000 65536"/>
              <a:gd name="T9" fmla="*/ 0 60000 65536"/>
              <a:gd name="T10" fmla="*/ 0 60000 65536"/>
              <a:gd name="T11" fmla="*/ 0 60000 65536"/>
              <a:gd name="T12" fmla="*/ 0 w 16"/>
              <a:gd name="T13" fmla="*/ 0 h 13"/>
              <a:gd name="T14" fmla="*/ 16 w 16"/>
              <a:gd name="T15" fmla="*/ 13 h 13"/>
            </a:gdLst>
            <a:ahLst/>
            <a:cxnLst>
              <a:cxn ang="T8">
                <a:pos x="T0" y="T1"/>
              </a:cxn>
              <a:cxn ang="T9">
                <a:pos x="T2" y="T3"/>
              </a:cxn>
              <a:cxn ang="T10">
                <a:pos x="T4" y="T5"/>
              </a:cxn>
              <a:cxn ang="T11">
                <a:pos x="T6" y="T7"/>
              </a:cxn>
            </a:cxnLst>
            <a:rect l="T12" t="T13" r="T14" b="T15"/>
            <a:pathLst>
              <a:path w="16" h="13">
                <a:moveTo>
                  <a:pt x="16" y="0"/>
                </a:moveTo>
                <a:lnTo>
                  <a:pt x="14" y="2"/>
                </a:lnTo>
                <a:lnTo>
                  <a:pt x="2" y="11"/>
                </a:lnTo>
                <a:lnTo>
                  <a:pt x="0" y="13"/>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41" name="Freeform 938"/>
          <p:cNvSpPr>
            <a:spLocks/>
          </p:cNvSpPr>
          <p:nvPr/>
        </p:nvSpPr>
        <p:spPr bwMode="auto">
          <a:xfrm>
            <a:off x="5070475" y="958850"/>
            <a:ext cx="22225" cy="23813"/>
          </a:xfrm>
          <a:custGeom>
            <a:avLst/>
            <a:gdLst>
              <a:gd name="T0" fmla="*/ 2147483647 w 14"/>
              <a:gd name="T1" fmla="*/ 0 h 15"/>
              <a:gd name="T2" fmla="*/ 2147483647 w 14"/>
              <a:gd name="T3" fmla="*/ 0 h 15"/>
              <a:gd name="T4" fmla="*/ 2147483647 w 14"/>
              <a:gd name="T5" fmla="*/ 2147483647 h 15"/>
              <a:gd name="T6" fmla="*/ 0 w 14"/>
              <a:gd name="T7" fmla="*/ 2147483647 h 15"/>
              <a:gd name="T8" fmla="*/ 0 60000 65536"/>
              <a:gd name="T9" fmla="*/ 0 60000 65536"/>
              <a:gd name="T10" fmla="*/ 0 60000 65536"/>
              <a:gd name="T11" fmla="*/ 0 60000 65536"/>
              <a:gd name="T12" fmla="*/ 0 w 14"/>
              <a:gd name="T13" fmla="*/ 0 h 15"/>
              <a:gd name="T14" fmla="*/ 14 w 14"/>
              <a:gd name="T15" fmla="*/ 15 h 15"/>
            </a:gdLst>
            <a:ahLst/>
            <a:cxnLst>
              <a:cxn ang="T8">
                <a:pos x="T0" y="T1"/>
              </a:cxn>
              <a:cxn ang="T9">
                <a:pos x="T2" y="T3"/>
              </a:cxn>
              <a:cxn ang="T10">
                <a:pos x="T4" y="T5"/>
              </a:cxn>
              <a:cxn ang="T11">
                <a:pos x="T6" y="T7"/>
              </a:cxn>
            </a:cxnLst>
            <a:rect l="T12" t="T13" r="T14" b="T15"/>
            <a:pathLst>
              <a:path w="14" h="15">
                <a:moveTo>
                  <a:pt x="14" y="0"/>
                </a:moveTo>
                <a:lnTo>
                  <a:pt x="12" y="0"/>
                </a:lnTo>
                <a:lnTo>
                  <a:pt x="2" y="13"/>
                </a:lnTo>
                <a:lnTo>
                  <a:pt x="0" y="1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42" name="Freeform 939"/>
          <p:cNvSpPr>
            <a:spLocks/>
          </p:cNvSpPr>
          <p:nvPr/>
        </p:nvSpPr>
        <p:spPr bwMode="auto">
          <a:xfrm>
            <a:off x="5049838" y="995363"/>
            <a:ext cx="14287" cy="30162"/>
          </a:xfrm>
          <a:custGeom>
            <a:avLst/>
            <a:gdLst>
              <a:gd name="T0" fmla="*/ 2147483647 w 9"/>
              <a:gd name="T1" fmla="*/ 0 h 19"/>
              <a:gd name="T2" fmla="*/ 2147483647 w 9"/>
              <a:gd name="T3" fmla="*/ 2147483647 h 19"/>
              <a:gd name="T4" fmla="*/ 2147483647 w 9"/>
              <a:gd name="T5" fmla="*/ 2147483647 h 19"/>
              <a:gd name="T6" fmla="*/ 0 w 9"/>
              <a:gd name="T7" fmla="*/ 2147483647 h 19"/>
              <a:gd name="T8" fmla="*/ 0 60000 65536"/>
              <a:gd name="T9" fmla="*/ 0 60000 65536"/>
              <a:gd name="T10" fmla="*/ 0 60000 65536"/>
              <a:gd name="T11" fmla="*/ 0 60000 65536"/>
              <a:gd name="T12" fmla="*/ 0 w 9"/>
              <a:gd name="T13" fmla="*/ 0 h 19"/>
              <a:gd name="T14" fmla="*/ 9 w 9"/>
              <a:gd name="T15" fmla="*/ 19 h 19"/>
            </a:gdLst>
            <a:ahLst/>
            <a:cxnLst>
              <a:cxn ang="T8">
                <a:pos x="T0" y="T1"/>
              </a:cxn>
              <a:cxn ang="T9">
                <a:pos x="T2" y="T3"/>
              </a:cxn>
              <a:cxn ang="T10">
                <a:pos x="T4" y="T5"/>
              </a:cxn>
              <a:cxn ang="T11">
                <a:pos x="T6" y="T7"/>
              </a:cxn>
            </a:cxnLst>
            <a:rect l="T12" t="T13" r="T14" b="T15"/>
            <a:pathLst>
              <a:path w="9" h="19">
                <a:moveTo>
                  <a:pt x="9" y="0"/>
                </a:moveTo>
                <a:lnTo>
                  <a:pt x="7" y="4"/>
                </a:lnTo>
                <a:lnTo>
                  <a:pt x="2" y="17"/>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43" name="Freeform 940"/>
          <p:cNvSpPr>
            <a:spLocks/>
          </p:cNvSpPr>
          <p:nvPr/>
        </p:nvSpPr>
        <p:spPr bwMode="auto">
          <a:xfrm>
            <a:off x="5037138" y="1041400"/>
            <a:ext cx="6350" cy="30163"/>
          </a:xfrm>
          <a:custGeom>
            <a:avLst/>
            <a:gdLst>
              <a:gd name="T0" fmla="*/ 2147483647 w 4"/>
              <a:gd name="T1" fmla="*/ 0 h 19"/>
              <a:gd name="T2" fmla="*/ 2147483647 w 4"/>
              <a:gd name="T3" fmla="*/ 2147483647 h 19"/>
              <a:gd name="T4" fmla="*/ 0 w 4"/>
              <a:gd name="T5" fmla="*/ 2147483647 h 19"/>
              <a:gd name="T6" fmla="*/ 0 w 4"/>
              <a:gd name="T7" fmla="*/ 2147483647 h 19"/>
              <a:gd name="T8" fmla="*/ 0 60000 65536"/>
              <a:gd name="T9" fmla="*/ 0 60000 65536"/>
              <a:gd name="T10" fmla="*/ 0 60000 65536"/>
              <a:gd name="T11" fmla="*/ 0 60000 65536"/>
              <a:gd name="T12" fmla="*/ 0 w 4"/>
              <a:gd name="T13" fmla="*/ 0 h 19"/>
              <a:gd name="T14" fmla="*/ 4 w 4"/>
              <a:gd name="T15" fmla="*/ 19 h 19"/>
            </a:gdLst>
            <a:ahLst/>
            <a:cxnLst>
              <a:cxn ang="T8">
                <a:pos x="T0" y="T1"/>
              </a:cxn>
              <a:cxn ang="T9">
                <a:pos x="T2" y="T3"/>
              </a:cxn>
              <a:cxn ang="T10">
                <a:pos x="T4" y="T5"/>
              </a:cxn>
              <a:cxn ang="T11">
                <a:pos x="T6" y="T7"/>
              </a:cxn>
            </a:cxnLst>
            <a:rect l="T12" t="T13" r="T14" b="T15"/>
            <a:pathLst>
              <a:path w="4" h="19">
                <a:moveTo>
                  <a:pt x="4" y="0"/>
                </a:moveTo>
                <a:lnTo>
                  <a:pt x="4" y="4"/>
                </a:lnTo>
                <a:lnTo>
                  <a:pt x="0" y="17"/>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44" name="Freeform 941"/>
          <p:cNvSpPr>
            <a:spLocks/>
          </p:cNvSpPr>
          <p:nvPr/>
        </p:nvSpPr>
        <p:spPr bwMode="auto">
          <a:xfrm>
            <a:off x="5037138" y="1087438"/>
            <a:ext cx="1587" cy="33337"/>
          </a:xfrm>
          <a:custGeom>
            <a:avLst/>
            <a:gdLst>
              <a:gd name="T0" fmla="*/ 0 w 1587"/>
              <a:gd name="T1" fmla="*/ 0 h 21"/>
              <a:gd name="T2" fmla="*/ 0 w 1587"/>
              <a:gd name="T3" fmla="*/ 2147483647 h 21"/>
              <a:gd name="T4" fmla="*/ 0 w 1587"/>
              <a:gd name="T5" fmla="*/ 2147483647 h 21"/>
              <a:gd name="T6" fmla="*/ 0 w 1587"/>
              <a:gd name="T7" fmla="*/ 2147483647 h 21"/>
              <a:gd name="T8" fmla="*/ 0 w 1587"/>
              <a:gd name="T9" fmla="*/ 2147483647 h 21"/>
              <a:gd name="T10" fmla="*/ 0 60000 65536"/>
              <a:gd name="T11" fmla="*/ 0 60000 65536"/>
              <a:gd name="T12" fmla="*/ 0 60000 65536"/>
              <a:gd name="T13" fmla="*/ 0 60000 65536"/>
              <a:gd name="T14" fmla="*/ 0 60000 65536"/>
              <a:gd name="T15" fmla="*/ 0 w 1587"/>
              <a:gd name="T16" fmla="*/ 0 h 21"/>
              <a:gd name="T17" fmla="*/ 1587 w 1587"/>
              <a:gd name="T18" fmla="*/ 21 h 21"/>
            </a:gdLst>
            <a:ahLst/>
            <a:cxnLst>
              <a:cxn ang="T10">
                <a:pos x="T0" y="T1"/>
              </a:cxn>
              <a:cxn ang="T11">
                <a:pos x="T2" y="T3"/>
              </a:cxn>
              <a:cxn ang="T12">
                <a:pos x="T4" y="T5"/>
              </a:cxn>
              <a:cxn ang="T13">
                <a:pos x="T6" y="T7"/>
              </a:cxn>
              <a:cxn ang="T14">
                <a:pos x="T8" y="T9"/>
              </a:cxn>
            </a:cxnLst>
            <a:rect l="T15" t="T16" r="T17" b="T18"/>
            <a:pathLst>
              <a:path w="1587" h="21">
                <a:moveTo>
                  <a:pt x="0" y="0"/>
                </a:moveTo>
                <a:lnTo>
                  <a:pt x="0" y="4"/>
                </a:lnTo>
                <a:lnTo>
                  <a:pt x="0" y="11"/>
                </a:lnTo>
                <a:lnTo>
                  <a:pt x="0" y="19"/>
                </a:lnTo>
                <a:lnTo>
                  <a:pt x="0" y="2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45" name="Freeform 942"/>
          <p:cNvSpPr>
            <a:spLocks/>
          </p:cNvSpPr>
          <p:nvPr/>
        </p:nvSpPr>
        <p:spPr bwMode="auto">
          <a:xfrm>
            <a:off x="5037138" y="1135063"/>
            <a:ext cx="6350" cy="31750"/>
          </a:xfrm>
          <a:custGeom>
            <a:avLst/>
            <a:gdLst>
              <a:gd name="T0" fmla="*/ 0 w 4"/>
              <a:gd name="T1" fmla="*/ 0 h 20"/>
              <a:gd name="T2" fmla="*/ 0 w 4"/>
              <a:gd name="T3" fmla="*/ 2147483647 h 20"/>
              <a:gd name="T4" fmla="*/ 2147483647 w 4"/>
              <a:gd name="T5" fmla="*/ 2147483647 h 20"/>
              <a:gd name="T6" fmla="*/ 2147483647 w 4"/>
              <a:gd name="T7" fmla="*/ 2147483647 h 20"/>
              <a:gd name="T8" fmla="*/ 0 60000 65536"/>
              <a:gd name="T9" fmla="*/ 0 60000 65536"/>
              <a:gd name="T10" fmla="*/ 0 60000 65536"/>
              <a:gd name="T11" fmla="*/ 0 60000 65536"/>
              <a:gd name="T12" fmla="*/ 0 w 4"/>
              <a:gd name="T13" fmla="*/ 0 h 20"/>
              <a:gd name="T14" fmla="*/ 4 w 4"/>
              <a:gd name="T15" fmla="*/ 20 h 20"/>
            </a:gdLst>
            <a:ahLst/>
            <a:cxnLst>
              <a:cxn ang="T8">
                <a:pos x="T0" y="T1"/>
              </a:cxn>
              <a:cxn ang="T9">
                <a:pos x="T2" y="T3"/>
              </a:cxn>
              <a:cxn ang="T10">
                <a:pos x="T4" y="T5"/>
              </a:cxn>
              <a:cxn ang="T11">
                <a:pos x="T6" y="T7"/>
              </a:cxn>
            </a:cxnLst>
            <a:rect l="T12" t="T13" r="T14" b="T15"/>
            <a:pathLst>
              <a:path w="4" h="20">
                <a:moveTo>
                  <a:pt x="0" y="0"/>
                </a:moveTo>
                <a:lnTo>
                  <a:pt x="0" y="4"/>
                </a:lnTo>
                <a:lnTo>
                  <a:pt x="4" y="2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46" name="Freeform 943"/>
          <p:cNvSpPr>
            <a:spLocks/>
          </p:cNvSpPr>
          <p:nvPr/>
        </p:nvSpPr>
        <p:spPr bwMode="auto">
          <a:xfrm>
            <a:off x="5049838" y="1181100"/>
            <a:ext cx="11112" cy="28575"/>
          </a:xfrm>
          <a:custGeom>
            <a:avLst/>
            <a:gdLst>
              <a:gd name="T0" fmla="*/ 0 w 7"/>
              <a:gd name="T1" fmla="*/ 0 h 18"/>
              <a:gd name="T2" fmla="*/ 2147483647 w 7"/>
              <a:gd name="T3" fmla="*/ 2147483647 h 18"/>
              <a:gd name="T4" fmla="*/ 2147483647 w 7"/>
              <a:gd name="T5" fmla="*/ 2147483647 h 18"/>
              <a:gd name="T6" fmla="*/ 0 60000 65536"/>
              <a:gd name="T7" fmla="*/ 0 60000 65536"/>
              <a:gd name="T8" fmla="*/ 0 60000 65536"/>
              <a:gd name="T9" fmla="*/ 0 w 7"/>
              <a:gd name="T10" fmla="*/ 0 h 18"/>
              <a:gd name="T11" fmla="*/ 7 w 7"/>
              <a:gd name="T12" fmla="*/ 18 h 18"/>
            </a:gdLst>
            <a:ahLst/>
            <a:cxnLst>
              <a:cxn ang="T6">
                <a:pos x="T0" y="T1"/>
              </a:cxn>
              <a:cxn ang="T7">
                <a:pos x="T2" y="T3"/>
              </a:cxn>
              <a:cxn ang="T8">
                <a:pos x="T4" y="T5"/>
              </a:cxn>
            </a:cxnLst>
            <a:rect l="T9" t="T10" r="T11" b="T12"/>
            <a:pathLst>
              <a:path w="7" h="18">
                <a:moveTo>
                  <a:pt x="0" y="0"/>
                </a:moveTo>
                <a:lnTo>
                  <a:pt x="2" y="4"/>
                </a:lnTo>
                <a:lnTo>
                  <a:pt x="7" y="1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47" name="Freeform 944"/>
          <p:cNvSpPr>
            <a:spLocks/>
          </p:cNvSpPr>
          <p:nvPr/>
        </p:nvSpPr>
        <p:spPr bwMode="auto">
          <a:xfrm>
            <a:off x="5067300" y="1223963"/>
            <a:ext cx="22225" cy="25400"/>
          </a:xfrm>
          <a:custGeom>
            <a:avLst/>
            <a:gdLst>
              <a:gd name="T0" fmla="*/ 0 w 14"/>
              <a:gd name="T1" fmla="*/ 0 h 16"/>
              <a:gd name="T2" fmla="*/ 2147483647 w 14"/>
              <a:gd name="T3" fmla="*/ 2147483647 h 16"/>
              <a:gd name="T4" fmla="*/ 2147483647 w 14"/>
              <a:gd name="T5" fmla="*/ 2147483647 h 16"/>
              <a:gd name="T6" fmla="*/ 0 60000 65536"/>
              <a:gd name="T7" fmla="*/ 0 60000 65536"/>
              <a:gd name="T8" fmla="*/ 0 60000 65536"/>
              <a:gd name="T9" fmla="*/ 0 w 14"/>
              <a:gd name="T10" fmla="*/ 0 h 16"/>
              <a:gd name="T11" fmla="*/ 14 w 14"/>
              <a:gd name="T12" fmla="*/ 16 h 16"/>
            </a:gdLst>
            <a:ahLst/>
            <a:cxnLst>
              <a:cxn ang="T6">
                <a:pos x="T0" y="T1"/>
              </a:cxn>
              <a:cxn ang="T7">
                <a:pos x="T2" y="T3"/>
              </a:cxn>
              <a:cxn ang="T8">
                <a:pos x="T4" y="T5"/>
              </a:cxn>
            </a:cxnLst>
            <a:rect l="T9" t="T10" r="T11" b="T12"/>
            <a:pathLst>
              <a:path w="14" h="16">
                <a:moveTo>
                  <a:pt x="0" y="0"/>
                </a:moveTo>
                <a:lnTo>
                  <a:pt x="4" y="4"/>
                </a:lnTo>
                <a:lnTo>
                  <a:pt x="14" y="1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48" name="Freeform 945"/>
          <p:cNvSpPr>
            <a:spLocks/>
          </p:cNvSpPr>
          <p:nvPr/>
        </p:nvSpPr>
        <p:spPr bwMode="auto">
          <a:xfrm>
            <a:off x="5097463" y="1260475"/>
            <a:ext cx="25400" cy="22225"/>
          </a:xfrm>
          <a:custGeom>
            <a:avLst/>
            <a:gdLst>
              <a:gd name="T0" fmla="*/ 0 w 16"/>
              <a:gd name="T1" fmla="*/ 0 h 14"/>
              <a:gd name="T2" fmla="*/ 2147483647 w 16"/>
              <a:gd name="T3" fmla="*/ 2147483647 h 14"/>
              <a:gd name="T4" fmla="*/ 2147483647 w 16"/>
              <a:gd name="T5" fmla="*/ 2147483647 h 14"/>
              <a:gd name="T6" fmla="*/ 0 60000 65536"/>
              <a:gd name="T7" fmla="*/ 0 60000 65536"/>
              <a:gd name="T8" fmla="*/ 0 60000 65536"/>
              <a:gd name="T9" fmla="*/ 0 w 16"/>
              <a:gd name="T10" fmla="*/ 0 h 14"/>
              <a:gd name="T11" fmla="*/ 16 w 16"/>
              <a:gd name="T12" fmla="*/ 14 h 14"/>
            </a:gdLst>
            <a:ahLst/>
            <a:cxnLst>
              <a:cxn ang="T6">
                <a:pos x="T0" y="T1"/>
              </a:cxn>
              <a:cxn ang="T7">
                <a:pos x="T2" y="T3"/>
              </a:cxn>
              <a:cxn ang="T8">
                <a:pos x="T4" y="T5"/>
              </a:cxn>
            </a:cxnLst>
            <a:rect l="T9" t="T10" r="T11" b="T12"/>
            <a:pathLst>
              <a:path w="16" h="14">
                <a:moveTo>
                  <a:pt x="0" y="0"/>
                </a:moveTo>
                <a:lnTo>
                  <a:pt x="4" y="6"/>
                </a:lnTo>
                <a:lnTo>
                  <a:pt x="16" y="14"/>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49" name="Freeform 946"/>
          <p:cNvSpPr>
            <a:spLocks/>
          </p:cNvSpPr>
          <p:nvPr/>
        </p:nvSpPr>
        <p:spPr bwMode="auto">
          <a:xfrm>
            <a:off x="5133975" y="1292225"/>
            <a:ext cx="28575" cy="14288"/>
          </a:xfrm>
          <a:custGeom>
            <a:avLst/>
            <a:gdLst>
              <a:gd name="T0" fmla="*/ 0 w 18"/>
              <a:gd name="T1" fmla="*/ 0 h 9"/>
              <a:gd name="T2" fmla="*/ 2147483647 w 18"/>
              <a:gd name="T3" fmla="*/ 2147483647 h 9"/>
              <a:gd name="T4" fmla="*/ 2147483647 w 18"/>
              <a:gd name="T5" fmla="*/ 2147483647 h 9"/>
              <a:gd name="T6" fmla="*/ 0 60000 65536"/>
              <a:gd name="T7" fmla="*/ 0 60000 65536"/>
              <a:gd name="T8" fmla="*/ 0 60000 65536"/>
              <a:gd name="T9" fmla="*/ 0 w 18"/>
              <a:gd name="T10" fmla="*/ 0 h 9"/>
              <a:gd name="T11" fmla="*/ 18 w 18"/>
              <a:gd name="T12" fmla="*/ 9 h 9"/>
            </a:gdLst>
            <a:ahLst/>
            <a:cxnLst>
              <a:cxn ang="T6">
                <a:pos x="T0" y="T1"/>
              </a:cxn>
              <a:cxn ang="T7">
                <a:pos x="T2" y="T3"/>
              </a:cxn>
              <a:cxn ang="T8">
                <a:pos x="T4" y="T5"/>
              </a:cxn>
            </a:cxnLst>
            <a:rect l="T9" t="T10" r="T11" b="T12"/>
            <a:pathLst>
              <a:path w="18" h="9">
                <a:moveTo>
                  <a:pt x="0" y="0"/>
                </a:moveTo>
                <a:lnTo>
                  <a:pt x="6" y="3"/>
                </a:lnTo>
                <a:lnTo>
                  <a:pt x="18" y="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50" name="Freeform 947"/>
          <p:cNvSpPr>
            <a:spLocks/>
          </p:cNvSpPr>
          <p:nvPr/>
        </p:nvSpPr>
        <p:spPr bwMode="auto">
          <a:xfrm>
            <a:off x="5176838" y="1316038"/>
            <a:ext cx="31750" cy="9525"/>
          </a:xfrm>
          <a:custGeom>
            <a:avLst/>
            <a:gdLst>
              <a:gd name="T0" fmla="*/ 0 w 20"/>
              <a:gd name="T1" fmla="*/ 0 h 6"/>
              <a:gd name="T2" fmla="*/ 2147483647 w 20"/>
              <a:gd name="T3" fmla="*/ 2147483647 h 6"/>
              <a:gd name="T4" fmla="*/ 2147483647 w 20"/>
              <a:gd name="T5" fmla="*/ 2147483647 h 6"/>
              <a:gd name="T6" fmla="*/ 0 60000 65536"/>
              <a:gd name="T7" fmla="*/ 0 60000 65536"/>
              <a:gd name="T8" fmla="*/ 0 60000 65536"/>
              <a:gd name="T9" fmla="*/ 0 w 20"/>
              <a:gd name="T10" fmla="*/ 0 h 6"/>
              <a:gd name="T11" fmla="*/ 20 w 20"/>
              <a:gd name="T12" fmla="*/ 6 h 6"/>
            </a:gdLst>
            <a:ahLst/>
            <a:cxnLst>
              <a:cxn ang="T6">
                <a:pos x="T0" y="T1"/>
              </a:cxn>
              <a:cxn ang="T7">
                <a:pos x="T2" y="T3"/>
              </a:cxn>
              <a:cxn ang="T8">
                <a:pos x="T4" y="T5"/>
              </a:cxn>
            </a:cxnLst>
            <a:rect l="T9" t="T10" r="T11" b="T12"/>
            <a:pathLst>
              <a:path w="20" h="6">
                <a:moveTo>
                  <a:pt x="0" y="0"/>
                </a:moveTo>
                <a:lnTo>
                  <a:pt x="6" y="2"/>
                </a:lnTo>
                <a:lnTo>
                  <a:pt x="20" y="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51" name="Freeform 948"/>
          <p:cNvSpPr>
            <a:spLocks/>
          </p:cNvSpPr>
          <p:nvPr/>
        </p:nvSpPr>
        <p:spPr bwMode="auto">
          <a:xfrm>
            <a:off x="5222875" y="1328738"/>
            <a:ext cx="30163" cy="3175"/>
          </a:xfrm>
          <a:custGeom>
            <a:avLst/>
            <a:gdLst>
              <a:gd name="T0" fmla="*/ 0 w 19"/>
              <a:gd name="T1" fmla="*/ 0 h 2"/>
              <a:gd name="T2" fmla="*/ 2147483647 w 19"/>
              <a:gd name="T3" fmla="*/ 0 h 2"/>
              <a:gd name="T4" fmla="*/ 2147483647 w 19"/>
              <a:gd name="T5" fmla="*/ 2147483647 h 2"/>
              <a:gd name="T6" fmla="*/ 0 60000 65536"/>
              <a:gd name="T7" fmla="*/ 0 60000 65536"/>
              <a:gd name="T8" fmla="*/ 0 60000 65536"/>
              <a:gd name="T9" fmla="*/ 0 w 19"/>
              <a:gd name="T10" fmla="*/ 0 h 2"/>
              <a:gd name="T11" fmla="*/ 19 w 19"/>
              <a:gd name="T12" fmla="*/ 2 h 2"/>
            </a:gdLst>
            <a:ahLst/>
            <a:cxnLst>
              <a:cxn ang="T6">
                <a:pos x="T0" y="T1"/>
              </a:cxn>
              <a:cxn ang="T7">
                <a:pos x="T2" y="T3"/>
              </a:cxn>
              <a:cxn ang="T8">
                <a:pos x="T4" y="T5"/>
              </a:cxn>
            </a:cxnLst>
            <a:rect l="T9" t="T10" r="T11" b="T12"/>
            <a:pathLst>
              <a:path w="19" h="2">
                <a:moveTo>
                  <a:pt x="0" y="0"/>
                </a:moveTo>
                <a:lnTo>
                  <a:pt x="8" y="0"/>
                </a:lnTo>
                <a:lnTo>
                  <a:pt x="19" y="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52" name="Line 949"/>
          <p:cNvSpPr>
            <a:spLocks noChangeShapeType="1"/>
          </p:cNvSpPr>
          <p:nvPr/>
        </p:nvSpPr>
        <p:spPr bwMode="auto">
          <a:xfrm flipV="1">
            <a:off x="4319588" y="139223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53" name="Line 950"/>
          <p:cNvSpPr>
            <a:spLocks noChangeShapeType="1"/>
          </p:cNvSpPr>
          <p:nvPr/>
        </p:nvSpPr>
        <p:spPr bwMode="auto">
          <a:xfrm flipV="1">
            <a:off x="4319588" y="13430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54" name="Line 951"/>
          <p:cNvSpPr>
            <a:spLocks noChangeShapeType="1"/>
          </p:cNvSpPr>
          <p:nvPr/>
        </p:nvSpPr>
        <p:spPr bwMode="auto">
          <a:xfrm flipV="1">
            <a:off x="4319588" y="1296988"/>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55" name="Line 952"/>
          <p:cNvSpPr>
            <a:spLocks noChangeShapeType="1"/>
          </p:cNvSpPr>
          <p:nvPr/>
        </p:nvSpPr>
        <p:spPr bwMode="auto">
          <a:xfrm flipV="1">
            <a:off x="4319588" y="1249363"/>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56" name="Line 953"/>
          <p:cNvSpPr>
            <a:spLocks noChangeShapeType="1"/>
          </p:cNvSpPr>
          <p:nvPr/>
        </p:nvSpPr>
        <p:spPr bwMode="auto">
          <a:xfrm flipV="1">
            <a:off x="4319588" y="12001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57" name="Line 954"/>
          <p:cNvSpPr>
            <a:spLocks noChangeShapeType="1"/>
          </p:cNvSpPr>
          <p:nvPr/>
        </p:nvSpPr>
        <p:spPr bwMode="auto">
          <a:xfrm flipV="1">
            <a:off x="4319588" y="115411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58" name="Line 955"/>
          <p:cNvSpPr>
            <a:spLocks noChangeShapeType="1"/>
          </p:cNvSpPr>
          <p:nvPr/>
        </p:nvSpPr>
        <p:spPr bwMode="auto">
          <a:xfrm flipV="1">
            <a:off x="4319588" y="110490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59" name="Line 956"/>
          <p:cNvSpPr>
            <a:spLocks noChangeShapeType="1"/>
          </p:cNvSpPr>
          <p:nvPr/>
        </p:nvSpPr>
        <p:spPr bwMode="auto">
          <a:xfrm flipV="1">
            <a:off x="4319588" y="1058863"/>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60" name="Line 957"/>
          <p:cNvSpPr>
            <a:spLocks noChangeShapeType="1"/>
          </p:cNvSpPr>
          <p:nvPr/>
        </p:nvSpPr>
        <p:spPr bwMode="auto">
          <a:xfrm flipV="1">
            <a:off x="4319588" y="10112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61" name="Line 958"/>
          <p:cNvSpPr>
            <a:spLocks noChangeShapeType="1"/>
          </p:cNvSpPr>
          <p:nvPr/>
        </p:nvSpPr>
        <p:spPr bwMode="auto">
          <a:xfrm flipV="1">
            <a:off x="4319588" y="9620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62" name="Line 959"/>
          <p:cNvSpPr>
            <a:spLocks noChangeShapeType="1"/>
          </p:cNvSpPr>
          <p:nvPr/>
        </p:nvSpPr>
        <p:spPr bwMode="auto">
          <a:xfrm flipV="1">
            <a:off x="4319588" y="915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63" name="Line 960"/>
          <p:cNvSpPr>
            <a:spLocks noChangeShapeType="1"/>
          </p:cNvSpPr>
          <p:nvPr/>
        </p:nvSpPr>
        <p:spPr bwMode="auto">
          <a:xfrm flipV="1">
            <a:off x="4319588" y="86677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64" name="Freeform 961"/>
          <p:cNvSpPr>
            <a:spLocks/>
          </p:cNvSpPr>
          <p:nvPr/>
        </p:nvSpPr>
        <p:spPr bwMode="auto">
          <a:xfrm>
            <a:off x="4319588" y="787400"/>
            <a:ext cx="1587" cy="65088"/>
          </a:xfrm>
          <a:custGeom>
            <a:avLst/>
            <a:gdLst>
              <a:gd name="T0" fmla="*/ 0 w 1587"/>
              <a:gd name="T1" fmla="*/ 2147483647 h 41"/>
              <a:gd name="T2" fmla="*/ 0 w 1587"/>
              <a:gd name="T3" fmla="*/ 2147483647 h 41"/>
              <a:gd name="T4" fmla="*/ 0 w 1587"/>
              <a:gd name="T5" fmla="*/ 2147483647 h 41"/>
              <a:gd name="T6" fmla="*/ 0 w 1587"/>
              <a:gd name="T7" fmla="*/ 0 h 41"/>
              <a:gd name="T8" fmla="*/ 0 60000 65536"/>
              <a:gd name="T9" fmla="*/ 0 60000 65536"/>
              <a:gd name="T10" fmla="*/ 0 60000 65536"/>
              <a:gd name="T11" fmla="*/ 0 60000 65536"/>
              <a:gd name="T12" fmla="*/ 0 w 1587"/>
              <a:gd name="T13" fmla="*/ 0 h 41"/>
              <a:gd name="T14" fmla="*/ 1587 w 1587"/>
              <a:gd name="T15" fmla="*/ 41 h 41"/>
            </a:gdLst>
            <a:ahLst/>
            <a:cxnLst>
              <a:cxn ang="T8">
                <a:pos x="T0" y="T1"/>
              </a:cxn>
              <a:cxn ang="T9">
                <a:pos x="T2" y="T3"/>
              </a:cxn>
              <a:cxn ang="T10">
                <a:pos x="T4" y="T5"/>
              </a:cxn>
              <a:cxn ang="T11">
                <a:pos x="T6" y="T7"/>
              </a:cxn>
            </a:cxnLst>
            <a:rect l="T12" t="T13" r="T14" b="T15"/>
            <a:pathLst>
              <a:path w="1587" h="41">
                <a:moveTo>
                  <a:pt x="0" y="41"/>
                </a:moveTo>
                <a:lnTo>
                  <a:pt x="0" y="19"/>
                </a:lnTo>
                <a:lnTo>
                  <a:pt x="0" y="1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65" name="Line 962"/>
          <p:cNvSpPr>
            <a:spLocks noChangeShapeType="1"/>
          </p:cNvSpPr>
          <p:nvPr/>
        </p:nvSpPr>
        <p:spPr bwMode="auto">
          <a:xfrm>
            <a:off x="4160838" y="78740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66" name="Line 963"/>
          <p:cNvSpPr>
            <a:spLocks noChangeShapeType="1"/>
          </p:cNvSpPr>
          <p:nvPr/>
        </p:nvSpPr>
        <p:spPr bwMode="auto">
          <a:xfrm>
            <a:off x="4160838" y="83661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67" name="Line 964"/>
          <p:cNvSpPr>
            <a:spLocks noChangeShapeType="1"/>
          </p:cNvSpPr>
          <p:nvPr/>
        </p:nvSpPr>
        <p:spPr bwMode="auto">
          <a:xfrm>
            <a:off x="4160838" y="8826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68" name="Line 965"/>
          <p:cNvSpPr>
            <a:spLocks noChangeShapeType="1"/>
          </p:cNvSpPr>
          <p:nvPr/>
        </p:nvSpPr>
        <p:spPr bwMode="auto">
          <a:xfrm>
            <a:off x="4160838" y="93186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69" name="Line 966"/>
          <p:cNvSpPr>
            <a:spLocks noChangeShapeType="1"/>
          </p:cNvSpPr>
          <p:nvPr/>
        </p:nvSpPr>
        <p:spPr bwMode="auto">
          <a:xfrm>
            <a:off x="4160838" y="976313"/>
            <a:ext cx="1587" cy="349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70" name="Line 967"/>
          <p:cNvSpPr>
            <a:spLocks noChangeShapeType="1"/>
          </p:cNvSpPr>
          <p:nvPr/>
        </p:nvSpPr>
        <p:spPr bwMode="auto">
          <a:xfrm>
            <a:off x="4160838" y="10255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71" name="Line 968"/>
          <p:cNvSpPr>
            <a:spLocks noChangeShapeType="1"/>
          </p:cNvSpPr>
          <p:nvPr/>
        </p:nvSpPr>
        <p:spPr bwMode="auto">
          <a:xfrm>
            <a:off x="4160838" y="10747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72" name="Line 969"/>
          <p:cNvSpPr>
            <a:spLocks noChangeShapeType="1"/>
          </p:cNvSpPr>
          <p:nvPr/>
        </p:nvSpPr>
        <p:spPr bwMode="auto">
          <a:xfrm>
            <a:off x="4160838" y="112077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73" name="Line 970"/>
          <p:cNvSpPr>
            <a:spLocks noChangeShapeType="1"/>
          </p:cNvSpPr>
          <p:nvPr/>
        </p:nvSpPr>
        <p:spPr bwMode="auto">
          <a:xfrm>
            <a:off x="4160838" y="1169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74" name="Line 971"/>
          <p:cNvSpPr>
            <a:spLocks noChangeShapeType="1"/>
          </p:cNvSpPr>
          <p:nvPr/>
        </p:nvSpPr>
        <p:spPr bwMode="auto">
          <a:xfrm>
            <a:off x="4160838" y="1217613"/>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75" name="Line 972"/>
          <p:cNvSpPr>
            <a:spLocks noChangeShapeType="1"/>
          </p:cNvSpPr>
          <p:nvPr/>
        </p:nvSpPr>
        <p:spPr bwMode="auto">
          <a:xfrm>
            <a:off x="4160838" y="12636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76" name="Line 973"/>
          <p:cNvSpPr>
            <a:spLocks noChangeShapeType="1"/>
          </p:cNvSpPr>
          <p:nvPr/>
        </p:nvSpPr>
        <p:spPr bwMode="auto">
          <a:xfrm>
            <a:off x="4160838" y="131286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77" name="Freeform 974"/>
          <p:cNvSpPr>
            <a:spLocks/>
          </p:cNvSpPr>
          <p:nvPr/>
        </p:nvSpPr>
        <p:spPr bwMode="auto">
          <a:xfrm>
            <a:off x="4160838" y="1362075"/>
            <a:ext cx="1587" cy="63500"/>
          </a:xfrm>
          <a:custGeom>
            <a:avLst/>
            <a:gdLst>
              <a:gd name="T0" fmla="*/ 0 w 1587"/>
              <a:gd name="T1" fmla="*/ 0 h 40"/>
              <a:gd name="T2" fmla="*/ 0 w 1587"/>
              <a:gd name="T3" fmla="*/ 2147483647 h 40"/>
              <a:gd name="T4" fmla="*/ 0 w 1587"/>
              <a:gd name="T5" fmla="*/ 2147483647 h 40"/>
              <a:gd name="T6" fmla="*/ 0 w 1587"/>
              <a:gd name="T7" fmla="*/ 2147483647 h 40"/>
              <a:gd name="T8" fmla="*/ 0 60000 65536"/>
              <a:gd name="T9" fmla="*/ 0 60000 65536"/>
              <a:gd name="T10" fmla="*/ 0 60000 65536"/>
              <a:gd name="T11" fmla="*/ 0 60000 65536"/>
              <a:gd name="T12" fmla="*/ 0 w 1587"/>
              <a:gd name="T13" fmla="*/ 0 h 40"/>
              <a:gd name="T14" fmla="*/ 1587 w 1587"/>
              <a:gd name="T15" fmla="*/ 40 h 40"/>
            </a:gdLst>
            <a:ahLst/>
            <a:cxnLst>
              <a:cxn ang="T8">
                <a:pos x="T0" y="T1"/>
              </a:cxn>
              <a:cxn ang="T9">
                <a:pos x="T2" y="T3"/>
              </a:cxn>
              <a:cxn ang="T10">
                <a:pos x="T4" y="T5"/>
              </a:cxn>
              <a:cxn ang="T11">
                <a:pos x="T6" y="T7"/>
              </a:cxn>
            </a:cxnLst>
            <a:rect l="T12" t="T13" r="T14" b="T15"/>
            <a:pathLst>
              <a:path w="1587" h="40">
                <a:moveTo>
                  <a:pt x="0" y="0"/>
                </a:moveTo>
                <a:lnTo>
                  <a:pt x="0" y="19"/>
                </a:lnTo>
                <a:lnTo>
                  <a:pt x="0" y="29"/>
                </a:lnTo>
                <a:lnTo>
                  <a:pt x="0" y="4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78" name="Freeform 975"/>
          <p:cNvSpPr>
            <a:spLocks/>
          </p:cNvSpPr>
          <p:nvPr/>
        </p:nvSpPr>
        <p:spPr bwMode="auto">
          <a:xfrm>
            <a:off x="3348038" y="906463"/>
            <a:ext cx="638175" cy="1587"/>
          </a:xfrm>
          <a:custGeom>
            <a:avLst/>
            <a:gdLst>
              <a:gd name="T0" fmla="*/ 2147483647 w 402"/>
              <a:gd name="T1" fmla="*/ 0 h 1587"/>
              <a:gd name="T2" fmla="*/ 2147483647 w 402"/>
              <a:gd name="T3" fmla="*/ 0 h 1587"/>
              <a:gd name="T4" fmla="*/ 0 w 402"/>
              <a:gd name="T5" fmla="*/ 0 h 1587"/>
              <a:gd name="T6" fmla="*/ 0 60000 65536"/>
              <a:gd name="T7" fmla="*/ 0 60000 65536"/>
              <a:gd name="T8" fmla="*/ 0 60000 65536"/>
              <a:gd name="T9" fmla="*/ 0 w 402"/>
              <a:gd name="T10" fmla="*/ 0 h 1587"/>
              <a:gd name="T11" fmla="*/ 402 w 402"/>
              <a:gd name="T12" fmla="*/ 1587 h 1587"/>
            </a:gdLst>
            <a:ahLst/>
            <a:cxnLst>
              <a:cxn ang="T6">
                <a:pos x="T0" y="T1"/>
              </a:cxn>
              <a:cxn ang="T7">
                <a:pos x="T2" y="T3"/>
              </a:cxn>
              <a:cxn ang="T8">
                <a:pos x="T4" y="T5"/>
              </a:cxn>
            </a:cxnLst>
            <a:rect l="T9" t="T10" r="T11" b="T12"/>
            <a:pathLst>
              <a:path w="402" h="1587">
                <a:moveTo>
                  <a:pt x="402" y="0"/>
                </a:moveTo>
                <a:lnTo>
                  <a:pt x="273"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79" name="Line 976"/>
          <p:cNvSpPr>
            <a:spLocks noChangeShapeType="1"/>
          </p:cNvSpPr>
          <p:nvPr/>
        </p:nvSpPr>
        <p:spPr bwMode="auto">
          <a:xfrm>
            <a:off x="3348038" y="1303338"/>
            <a:ext cx="638175"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80" name="Line 977"/>
          <p:cNvSpPr>
            <a:spLocks noChangeShapeType="1"/>
          </p:cNvSpPr>
          <p:nvPr/>
        </p:nvSpPr>
        <p:spPr bwMode="auto">
          <a:xfrm flipH="1">
            <a:off x="2981325" y="985838"/>
            <a:ext cx="366713"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81" name="Freeform 978"/>
          <p:cNvSpPr>
            <a:spLocks/>
          </p:cNvSpPr>
          <p:nvPr/>
        </p:nvSpPr>
        <p:spPr bwMode="auto">
          <a:xfrm>
            <a:off x="2981325" y="1223963"/>
            <a:ext cx="366713" cy="1587"/>
          </a:xfrm>
          <a:custGeom>
            <a:avLst/>
            <a:gdLst>
              <a:gd name="T0" fmla="*/ 0 w 231"/>
              <a:gd name="T1" fmla="*/ 0 h 1587"/>
              <a:gd name="T2" fmla="*/ 2147483647 w 231"/>
              <a:gd name="T3" fmla="*/ 0 h 1587"/>
              <a:gd name="T4" fmla="*/ 2147483647 w 231"/>
              <a:gd name="T5" fmla="*/ 0 h 1587"/>
              <a:gd name="T6" fmla="*/ 0 60000 65536"/>
              <a:gd name="T7" fmla="*/ 0 60000 65536"/>
              <a:gd name="T8" fmla="*/ 0 60000 65536"/>
              <a:gd name="T9" fmla="*/ 0 w 231"/>
              <a:gd name="T10" fmla="*/ 0 h 1587"/>
              <a:gd name="T11" fmla="*/ 231 w 231"/>
              <a:gd name="T12" fmla="*/ 1587 h 1587"/>
            </a:gdLst>
            <a:ahLst/>
            <a:cxnLst>
              <a:cxn ang="T6">
                <a:pos x="T0" y="T1"/>
              </a:cxn>
              <a:cxn ang="T7">
                <a:pos x="T2" y="T3"/>
              </a:cxn>
              <a:cxn ang="T8">
                <a:pos x="T4" y="T5"/>
              </a:cxn>
            </a:cxnLst>
            <a:rect l="T9" t="T10" r="T11" b="T12"/>
            <a:pathLst>
              <a:path w="231" h="1587">
                <a:moveTo>
                  <a:pt x="0" y="0"/>
                </a:moveTo>
                <a:lnTo>
                  <a:pt x="102" y="0"/>
                </a:lnTo>
                <a:lnTo>
                  <a:pt x="23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82" name="Line 979"/>
          <p:cNvSpPr>
            <a:spLocks noChangeShapeType="1"/>
          </p:cNvSpPr>
          <p:nvPr/>
        </p:nvSpPr>
        <p:spPr bwMode="auto">
          <a:xfrm flipH="1">
            <a:off x="2951163" y="985838"/>
            <a:ext cx="30162" cy="3333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83" name="Line 980"/>
          <p:cNvSpPr>
            <a:spLocks noChangeShapeType="1"/>
          </p:cNvSpPr>
          <p:nvPr/>
        </p:nvSpPr>
        <p:spPr bwMode="auto">
          <a:xfrm>
            <a:off x="2951163" y="1193800"/>
            <a:ext cx="30162" cy="3016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84" name="Freeform 981"/>
          <p:cNvSpPr>
            <a:spLocks/>
          </p:cNvSpPr>
          <p:nvPr/>
        </p:nvSpPr>
        <p:spPr bwMode="auto">
          <a:xfrm>
            <a:off x="3986213" y="787400"/>
            <a:ext cx="1587" cy="638175"/>
          </a:xfrm>
          <a:custGeom>
            <a:avLst/>
            <a:gdLst>
              <a:gd name="T0" fmla="*/ 0 w 1587"/>
              <a:gd name="T1" fmla="*/ 2147483647 h 402"/>
              <a:gd name="T2" fmla="*/ 0 w 1587"/>
              <a:gd name="T3" fmla="*/ 2147483647 h 402"/>
              <a:gd name="T4" fmla="*/ 0 w 1587"/>
              <a:gd name="T5" fmla="*/ 2147483647 h 402"/>
              <a:gd name="T6" fmla="*/ 0 w 1587"/>
              <a:gd name="T7" fmla="*/ 2147483647 h 402"/>
              <a:gd name="T8" fmla="*/ 0 w 1587"/>
              <a:gd name="T9" fmla="*/ 0 h 402"/>
              <a:gd name="T10" fmla="*/ 0 60000 65536"/>
              <a:gd name="T11" fmla="*/ 0 60000 65536"/>
              <a:gd name="T12" fmla="*/ 0 60000 65536"/>
              <a:gd name="T13" fmla="*/ 0 60000 65536"/>
              <a:gd name="T14" fmla="*/ 0 60000 65536"/>
              <a:gd name="T15" fmla="*/ 0 w 1587"/>
              <a:gd name="T16" fmla="*/ 0 h 402"/>
              <a:gd name="T17" fmla="*/ 1587 w 1587"/>
              <a:gd name="T18" fmla="*/ 402 h 402"/>
            </a:gdLst>
            <a:ahLst/>
            <a:cxnLst>
              <a:cxn ang="T10">
                <a:pos x="T0" y="T1"/>
              </a:cxn>
              <a:cxn ang="T11">
                <a:pos x="T2" y="T3"/>
              </a:cxn>
              <a:cxn ang="T12">
                <a:pos x="T4" y="T5"/>
              </a:cxn>
              <a:cxn ang="T13">
                <a:pos x="T6" y="T7"/>
              </a:cxn>
              <a:cxn ang="T14">
                <a:pos x="T8" y="T9"/>
              </a:cxn>
            </a:cxnLst>
            <a:rect l="T15" t="T16" r="T17" b="T18"/>
            <a:pathLst>
              <a:path w="1587" h="402">
                <a:moveTo>
                  <a:pt x="0" y="402"/>
                </a:moveTo>
                <a:lnTo>
                  <a:pt x="0" y="325"/>
                </a:lnTo>
                <a:lnTo>
                  <a:pt x="0" y="200"/>
                </a:lnTo>
                <a:lnTo>
                  <a:pt x="0" y="75"/>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85" name="Freeform 982"/>
          <p:cNvSpPr>
            <a:spLocks/>
          </p:cNvSpPr>
          <p:nvPr/>
        </p:nvSpPr>
        <p:spPr bwMode="auto">
          <a:xfrm>
            <a:off x="3986213" y="787400"/>
            <a:ext cx="476250" cy="1588"/>
          </a:xfrm>
          <a:custGeom>
            <a:avLst/>
            <a:gdLst>
              <a:gd name="T0" fmla="*/ 2147483647 w 300"/>
              <a:gd name="T1" fmla="*/ 0 h 1588"/>
              <a:gd name="T2" fmla="*/ 2147483647 w 300"/>
              <a:gd name="T3" fmla="*/ 0 h 1588"/>
              <a:gd name="T4" fmla="*/ 2147483647 w 300"/>
              <a:gd name="T5" fmla="*/ 0 h 1588"/>
              <a:gd name="T6" fmla="*/ 0 w 300"/>
              <a:gd name="T7" fmla="*/ 0 h 1588"/>
              <a:gd name="T8" fmla="*/ 0 60000 65536"/>
              <a:gd name="T9" fmla="*/ 0 60000 65536"/>
              <a:gd name="T10" fmla="*/ 0 60000 65536"/>
              <a:gd name="T11" fmla="*/ 0 60000 65536"/>
              <a:gd name="T12" fmla="*/ 0 w 300"/>
              <a:gd name="T13" fmla="*/ 0 h 1588"/>
              <a:gd name="T14" fmla="*/ 300 w 300"/>
              <a:gd name="T15" fmla="*/ 1588 h 1588"/>
            </a:gdLst>
            <a:ahLst/>
            <a:cxnLst>
              <a:cxn ang="T8">
                <a:pos x="T0" y="T1"/>
              </a:cxn>
              <a:cxn ang="T9">
                <a:pos x="T2" y="T3"/>
              </a:cxn>
              <a:cxn ang="T10">
                <a:pos x="T4" y="T5"/>
              </a:cxn>
              <a:cxn ang="T11">
                <a:pos x="T6" y="T7"/>
              </a:cxn>
            </a:cxnLst>
            <a:rect l="T12" t="T13" r="T14" b="T15"/>
            <a:pathLst>
              <a:path w="300" h="1588">
                <a:moveTo>
                  <a:pt x="300" y="0"/>
                </a:moveTo>
                <a:lnTo>
                  <a:pt x="210" y="0"/>
                </a:lnTo>
                <a:lnTo>
                  <a:pt x="11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86" name="Freeform 983"/>
          <p:cNvSpPr>
            <a:spLocks/>
          </p:cNvSpPr>
          <p:nvPr/>
        </p:nvSpPr>
        <p:spPr bwMode="auto">
          <a:xfrm>
            <a:off x="3986213" y="787400"/>
            <a:ext cx="476250" cy="638175"/>
          </a:xfrm>
          <a:custGeom>
            <a:avLst/>
            <a:gdLst>
              <a:gd name="T0" fmla="*/ 2147483647 w 300"/>
              <a:gd name="T1" fmla="*/ 0 h 402"/>
              <a:gd name="T2" fmla="*/ 2147483647 w 300"/>
              <a:gd name="T3" fmla="*/ 2147483647 h 402"/>
              <a:gd name="T4" fmla="*/ 2147483647 w 300"/>
              <a:gd name="T5" fmla="*/ 2147483647 h 402"/>
              <a:gd name="T6" fmla="*/ 2147483647 w 300"/>
              <a:gd name="T7" fmla="*/ 2147483647 h 402"/>
              <a:gd name="T8" fmla="*/ 2147483647 w 300"/>
              <a:gd name="T9" fmla="*/ 2147483647 h 402"/>
              <a:gd name="T10" fmla="*/ 0 w 300"/>
              <a:gd name="T11" fmla="*/ 2147483647 h 402"/>
              <a:gd name="T12" fmla="*/ 0 60000 65536"/>
              <a:gd name="T13" fmla="*/ 0 60000 65536"/>
              <a:gd name="T14" fmla="*/ 0 60000 65536"/>
              <a:gd name="T15" fmla="*/ 0 60000 65536"/>
              <a:gd name="T16" fmla="*/ 0 60000 65536"/>
              <a:gd name="T17" fmla="*/ 0 60000 65536"/>
              <a:gd name="T18" fmla="*/ 0 w 300"/>
              <a:gd name="T19" fmla="*/ 0 h 402"/>
              <a:gd name="T20" fmla="*/ 300 w 300"/>
              <a:gd name="T21" fmla="*/ 402 h 402"/>
            </a:gdLst>
            <a:ahLst/>
            <a:cxnLst>
              <a:cxn ang="T12">
                <a:pos x="T0" y="T1"/>
              </a:cxn>
              <a:cxn ang="T13">
                <a:pos x="T2" y="T3"/>
              </a:cxn>
              <a:cxn ang="T14">
                <a:pos x="T4" y="T5"/>
              </a:cxn>
              <a:cxn ang="T15">
                <a:pos x="T6" y="T7"/>
              </a:cxn>
              <a:cxn ang="T16">
                <a:pos x="T8" y="T9"/>
              </a:cxn>
              <a:cxn ang="T17">
                <a:pos x="T10" y="T11"/>
              </a:cxn>
            </a:cxnLst>
            <a:rect l="T18" t="T19" r="T20" b="T21"/>
            <a:pathLst>
              <a:path w="300" h="402">
                <a:moveTo>
                  <a:pt x="300" y="0"/>
                </a:moveTo>
                <a:lnTo>
                  <a:pt x="300" y="200"/>
                </a:lnTo>
                <a:lnTo>
                  <a:pt x="300" y="402"/>
                </a:lnTo>
                <a:lnTo>
                  <a:pt x="210" y="402"/>
                </a:lnTo>
                <a:lnTo>
                  <a:pt x="110" y="402"/>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87" name="Line 984"/>
          <p:cNvSpPr>
            <a:spLocks noChangeShapeType="1"/>
          </p:cNvSpPr>
          <p:nvPr/>
        </p:nvSpPr>
        <p:spPr bwMode="auto">
          <a:xfrm flipH="1">
            <a:off x="4779963" y="1425575"/>
            <a:ext cx="479425"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88" name="Freeform 985"/>
          <p:cNvSpPr>
            <a:spLocks/>
          </p:cNvSpPr>
          <p:nvPr/>
        </p:nvSpPr>
        <p:spPr bwMode="auto">
          <a:xfrm>
            <a:off x="4779963" y="787400"/>
            <a:ext cx="479425" cy="638175"/>
          </a:xfrm>
          <a:custGeom>
            <a:avLst/>
            <a:gdLst>
              <a:gd name="T0" fmla="*/ 2147483647 w 302"/>
              <a:gd name="T1" fmla="*/ 0 h 402"/>
              <a:gd name="T2" fmla="*/ 0 w 302"/>
              <a:gd name="T3" fmla="*/ 0 h 402"/>
              <a:gd name="T4" fmla="*/ 0 w 302"/>
              <a:gd name="T5" fmla="*/ 2147483647 h 402"/>
              <a:gd name="T6" fmla="*/ 0 w 302"/>
              <a:gd name="T7" fmla="*/ 2147483647 h 402"/>
              <a:gd name="T8" fmla="*/ 0 60000 65536"/>
              <a:gd name="T9" fmla="*/ 0 60000 65536"/>
              <a:gd name="T10" fmla="*/ 0 60000 65536"/>
              <a:gd name="T11" fmla="*/ 0 60000 65536"/>
              <a:gd name="T12" fmla="*/ 0 w 302"/>
              <a:gd name="T13" fmla="*/ 0 h 402"/>
              <a:gd name="T14" fmla="*/ 302 w 302"/>
              <a:gd name="T15" fmla="*/ 402 h 402"/>
            </a:gdLst>
            <a:ahLst/>
            <a:cxnLst>
              <a:cxn ang="T8">
                <a:pos x="T0" y="T1"/>
              </a:cxn>
              <a:cxn ang="T9">
                <a:pos x="T2" y="T3"/>
              </a:cxn>
              <a:cxn ang="T10">
                <a:pos x="T4" y="T5"/>
              </a:cxn>
              <a:cxn ang="T11">
                <a:pos x="T6" y="T7"/>
              </a:cxn>
            </a:cxnLst>
            <a:rect l="T12" t="T13" r="T14" b="T15"/>
            <a:pathLst>
              <a:path w="302" h="402">
                <a:moveTo>
                  <a:pt x="302" y="0"/>
                </a:moveTo>
                <a:lnTo>
                  <a:pt x="0" y="0"/>
                </a:lnTo>
                <a:lnTo>
                  <a:pt x="0" y="200"/>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89" name="Freeform 986"/>
          <p:cNvSpPr>
            <a:spLocks/>
          </p:cNvSpPr>
          <p:nvPr/>
        </p:nvSpPr>
        <p:spPr bwMode="auto">
          <a:xfrm>
            <a:off x="5259388" y="787400"/>
            <a:ext cx="1587" cy="638175"/>
          </a:xfrm>
          <a:custGeom>
            <a:avLst/>
            <a:gdLst>
              <a:gd name="T0" fmla="*/ 0 w 1587"/>
              <a:gd name="T1" fmla="*/ 2147483647 h 402"/>
              <a:gd name="T2" fmla="*/ 0 w 1587"/>
              <a:gd name="T3" fmla="*/ 2147483647 h 402"/>
              <a:gd name="T4" fmla="*/ 0 w 1587"/>
              <a:gd name="T5" fmla="*/ 2147483647 h 402"/>
              <a:gd name="T6" fmla="*/ 0 w 1587"/>
              <a:gd name="T7" fmla="*/ 2147483647 h 402"/>
              <a:gd name="T8" fmla="*/ 0 w 1587"/>
              <a:gd name="T9" fmla="*/ 0 h 402"/>
              <a:gd name="T10" fmla="*/ 0 60000 65536"/>
              <a:gd name="T11" fmla="*/ 0 60000 65536"/>
              <a:gd name="T12" fmla="*/ 0 60000 65536"/>
              <a:gd name="T13" fmla="*/ 0 60000 65536"/>
              <a:gd name="T14" fmla="*/ 0 60000 65536"/>
              <a:gd name="T15" fmla="*/ 0 w 1587"/>
              <a:gd name="T16" fmla="*/ 0 h 402"/>
              <a:gd name="T17" fmla="*/ 1587 w 1587"/>
              <a:gd name="T18" fmla="*/ 402 h 402"/>
            </a:gdLst>
            <a:ahLst/>
            <a:cxnLst>
              <a:cxn ang="T10">
                <a:pos x="T0" y="T1"/>
              </a:cxn>
              <a:cxn ang="T11">
                <a:pos x="T2" y="T3"/>
              </a:cxn>
              <a:cxn ang="T12">
                <a:pos x="T4" y="T5"/>
              </a:cxn>
              <a:cxn ang="T13">
                <a:pos x="T6" y="T7"/>
              </a:cxn>
              <a:cxn ang="T14">
                <a:pos x="T8" y="T9"/>
              </a:cxn>
            </a:cxnLst>
            <a:rect l="T15" t="T16" r="T17" b="T18"/>
            <a:pathLst>
              <a:path w="1587" h="402">
                <a:moveTo>
                  <a:pt x="0" y="402"/>
                </a:moveTo>
                <a:lnTo>
                  <a:pt x="0" y="343"/>
                </a:lnTo>
                <a:lnTo>
                  <a:pt x="0" y="200"/>
                </a:lnTo>
                <a:lnTo>
                  <a:pt x="0" y="6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90" name="Freeform 987"/>
          <p:cNvSpPr>
            <a:spLocks/>
          </p:cNvSpPr>
          <p:nvPr/>
        </p:nvSpPr>
        <p:spPr bwMode="auto">
          <a:xfrm>
            <a:off x="3348038" y="906463"/>
            <a:ext cx="1587" cy="396875"/>
          </a:xfrm>
          <a:custGeom>
            <a:avLst/>
            <a:gdLst>
              <a:gd name="T0" fmla="*/ 0 w 1587"/>
              <a:gd name="T1" fmla="*/ 2147483647 h 130"/>
              <a:gd name="T2" fmla="*/ 0 w 1587"/>
              <a:gd name="T3" fmla="*/ 2147483647 h 130"/>
              <a:gd name="T4" fmla="*/ 0 w 1587"/>
              <a:gd name="T5" fmla="*/ 2147483647 h 130"/>
              <a:gd name="T6" fmla="*/ 0 w 1587"/>
              <a:gd name="T7" fmla="*/ 2147483647 h 130"/>
              <a:gd name="T8" fmla="*/ 0 w 1587"/>
              <a:gd name="T9" fmla="*/ 2147483647 h 130"/>
              <a:gd name="T10" fmla="*/ 0 w 1587"/>
              <a:gd name="T11" fmla="*/ 2147483647 h 130"/>
              <a:gd name="T12" fmla="*/ 0 w 1587"/>
              <a:gd name="T13" fmla="*/ 2147483647 h 130"/>
              <a:gd name="T14" fmla="*/ 0 w 1587"/>
              <a:gd name="T15" fmla="*/ 0 h 130"/>
              <a:gd name="T16" fmla="*/ 0 w 1587"/>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7"/>
              <a:gd name="T28" fmla="*/ 0 h 130"/>
              <a:gd name="T29" fmla="*/ 1587 w 1587"/>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7" h="130">
                <a:moveTo>
                  <a:pt x="0" y="130"/>
                </a:moveTo>
                <a:cubicBezTo>
                  <a:pt x="0" y="130"/>
                  <a:pt x="0" y="130"/>
                  <a:pt x="0" y="130"/>
                </a:cubicBezTo>
                <a:cubicBezTo>
                  <a:pt x="0" y="121"/>
                  <a:pt x="0" y="113"/>
                  <a:pt x="0" y="104"/>
                </a:cubicBezTo>
                <a:cubicBezTo>
                  <a:pt x="0" y="101"/>
                  <a:pt x="0" y="97"/>
                  <a:pt x="0" y="94"/>
                </a:cubicBezTo>
                <a:cubicBezTo>
                  <a:pt x="0" y="84"/>
                  <a:pt x="0" y="75"/>
                  <a:pt x="0" y="65"/>
                </a:cubicBezTo>
                <a:cubicBezTo>
                  <a:pt x="0" y="56"/>
                  <a:pt x="0" y="46"/>
                  <a:pt x="0" y="37"/>
                </a:cubicBezTo>
                <a:cubicBezTo>
                  <a:pt x="0" y="33"/>
                  <a:pt x="0" y="30"/>
                  <a:pt x="0" y="26"/>
                </a:cubicBezTo>
                <a:cubicBezTo>
                  <a:pt x="0" y="17"/>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91" name="Freeform 988"/>
          <p:cNvSpPr>
            <a:spLocks/>
          </p:cNvSpPr>
          <p:nvPr/>
        </p:nvSpPr>
        <p:spPr bwMode="auto">
          <a:xfrm>
            <a:off x="3602038" y="1041400"/>
            <a:ext cx="128587" cy="128588"/>
          </a:xfrm>
          <a:custGeom>
            <a:avLst/>
            <a:gdLst>
              <a:gd name="T0" fmla="*/ 0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0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2147483647 w 81"/>
              <a:gd name="T33" fmla="*/ 2147483647 h 81"/>
              <a:gd name="T34" fmla="*/ 2147483647 w 81"/>
              <a:gd name="T35" fmla="*/ 2147483647 h 81"/>
              <a:gd name="T36" fmla="*/ 2147483647 w 81"/>
              <a:gd name="T37" fmla="*/ 2147483647 h 81"/>
              <a:gd name="T38" fmla="*/ 2147483647 w 81"/>
              <a:gd name="T39" fmla="*/ 2147483647 h 81"/>
              <a:gd name="T40" fmla="*/ 2147483647 w 81"/>
              <a:gd name="T41" fmla="*/ 2147483647 h 81"/>
              <a:gd name="T42" fmla="*/ 0 w 81"/>
              <a:gd name="T43" fmla="*/ 2147483647 h 8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1"/>
              <a:gd name="T67" fmla="*/ 0 h 81"/>
              <a:gd name="T68" fmla="*/ 81 w 81"/>
              <a:gd name="T69" fmla="*/ 81 h 8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1" h="81">
                <a:moveTo>
                  <a:pt x="0" y="40"/>
                </a:moveTo>
                <a:lnTo>
                  <a:pt x="2" y="27"/>
                </a:lnTo>
                <a:lnTo>
                  <a:pt x="9" y="15"/>
                </a:lnTo>
                <a:lnTo>
                  <a:pt x="19" y="8"/>
                </a:lnTo>
                <a:lnTo>
                  <a:pt x="31" y="2"/>
                </a:lnTo>
                <a:lnTo>
                  <a:pt x="44" y="0"/>
                </a:lnTo>
                <a:lnTo>
                  <a:pt x="58" y="4"/>
                </a:lnTo>
                <a:lnTo>
                  <a:pt x="61" y="6"/>
                </a:lnTo>
                <a:lnTo>
                  <a:pt x="67" y="11"/>
                </a:lnTo>
                <a:lnTo>
                  <a:pt x="77" y="21"/>
                </a:lnTo>
                <a:lnTo>
                  <a:pt x="81" y="34"/>
                </a:lnTo>
                <a:lnTo>
                  <a:pt x="81" y="40"/>
                </a:lnTo>
                <a:lnTo>
                  <a:pt x="81" y="48"/>
                </a:lnTo>
                <a:lnTo>
                  <a:pt x="77" y="59"/>
                </a:lnTo>
                <a:lnTo>
                  <a:pt x="69" y="69"/>
                </a:lnTo>
                <a:lnTo>
                  <a:pt x="58" y="77"/>
                </a:lnTo>
                <a:lnTo>
                  <a:pt x="44" y="81"/>
                </a:lnTo>
                <a:lnTo>
                  <a:pt x="31" y="79"/>
                </a:lnTo>
                <a:lnTo>
                  <a:pt x="19" y="75"/>
                </a:lnTo>
                <a:lnTo>
                  <a:pt x="9" y="65"/>
                </a:lnTo>
                <a:lnTo>
                  <a:pt x="2" y="54"/>
                </a:lnTo>
                <a:lnTo>
                  <a:pt x="0" y="4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92" name="Line 989"/>
          <p:cNvSpPr>
            <a:spLocks noChangeShapeType="1"/>
          </p:cNvSpPr>
          <p:nvPr/>
        </p:nvSpPr>
        <p:spPr bwMode="auto">
          <a:xfrm>
            <a:off x="4462463" y="1425575"/>
            <a:ext cx="3175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93" name="Line 990"/>
          <p:cNvSpPr>
            <a:spLocks noChangeShapeType="1"/>
          </p:cNvSpPr>
          <p:nvPr/>
        </p:nvSpPr>
        <p:spPr bwMode="auto">
          <a:xfrm>
            <a:off x="4462463" y="787400"/>
            <a:ext cx="3175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94" name="Freeform 991"/>
          <p:cNvSpPr>
            <a:spLocks/>
          </p:cNvSpPr>
          <p:nvPr/>
        </p:nvSpPr>
        <p:spPr bwMode="auto">
          <a:xfrm>
            <a:off x="2981325" y="985838"/>
            <a:ext cx="1588" cy="238125"/>
          </a:xfrm>
          <a:custGeom>
            <a:avLst/>
            <a:gdLst>
              <a:gd name="T0" fmla="*/ 0 w 1588"/>
              <a:gd name="T1" fmla="*/ 0 h 78"/>
              <a:gd name="T2" fmla="*/ 0 w 1588"/>
              <a:gd name="T3" fmla="*/ 0 h 78"/>
              <a:gd name="T4" fmla="*/ 0 w 1588"/>
              <a:gd name="T5" fmla="*/ 2147483647 h 78"/>
              <a:gd name="T6" fmla="*/ 0 w 1588"/>
              <a:gd name="T7" fmla="*/ 2147483647 h 78"/>
              <a:gd name="T8" fmla="*/ 0 w 1588"/>
              <a:gd name="T9" fmla="*/ 2147483647 h 78"/>
              <a:gd name="T10" fmla="*/ 0 w 1588"/>
              <a:gd name="T11" fmla="*/ 2147483647 h 78"/>
              <a:gd name="T12" fmla="*/ 0 w 1588"/>
              <a:gd name="T13" fmla="*/ 2147483647 h 78"/>
              <a:gd name="T14" fmla="*/ 0 60000 65536"/>
              <a:gd name="T15" fmla="*/ 0 60000 65536"/>
              <a:gd name="T16" fmla="*/ 0 60000 65536"/>
              <a:gd name="T17" fmla="*/ 0 60000 65536"/>
              <a:gd name="T18" fmla="*/ 0 60000 65536"/>
              <a:gd name="T19" fmla="*/ 0 60000 65536"/>
              <a:gd name="T20" fmla="*/ 0 60000 65536"/>
              <a:gd name="T21" fmla="*/ 0 w 1588"/>
              <a:gd name="T22" fmla="*/ 0 h 78"/>
              <a:gd name="T23" fmla="*/ 1588 w 1588"/>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78">
                <a:moveTo>
                  <a:pt x="0" y="0"/>
                </a:moveTo>
                <a:cubicBezTo>
                  <a:pt x="0" y="0"/>
                  <a:pt x="0" y="0"/>
                  <a:pt x="0" y="0"/>
                </a:cubicBezTo>
                <a:cubicBezTo>
                  <a:pt x="0" y="4"/>
                  <a:pt x="0" y="7"/>
                  <a:pt x="0" y="11"/>
                </a:cubicBezTo>
                <a:cubicBezTo>
                  <a:pt x="0" y="20"/>
                  <a:pt x="0" y="30"/>
                  <a:pt x="0" y="39"/>
                </a:cubicBezTo>
                <a:cubicBezTo>
                  <a:pt x="0" y="49"/>
                  <a:pt x="0" y="58"/>
                  <a:pt x="0" y="68"/>
                </a:cubicBezTo>
                <a:cubicBezTo>
                  <a:pt x="0" y="71"/>
                  <a:pt x="0" y="75"/>
                  <a:pt x="0" y="78"/>
                </a:cubicBezTo>
                <a:cubicBezTo>
                  <a:pt x="0" y="78"/>
                  <a:pt x="0" y="78"/>
                  <a:pt x="0" y="78"/>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95" name="Freeform 992"/>
          <p:cNvSpPr>
            <a:spLocks/>
          </p:cNvSpPr>
          <p:nvPr/>
        </p:nvSpPr>
        <p:spPr bwMode="auto">
          <a:xfrm>
            <a:off x="2951163" y="1019175"/>
            <a:ext cx="1587" cy="174625"/>
          </a:xfrm>
          <a:custGeom>
            <a:avLst/>
            <a:gdLst>
              <a:gd name="T0" fmla="*/ 0 w 1587"/>
              <a:gd name="T1" fmla="*/ 2147483647 h 57"/>
              <a:gd name="T2" fmla="*/ 0 w 1587"/>
              <a:gd name="T3" fmla="*/ 2147483647 h 57"/>
              <a:gd name="T4" fmla="*/ 0 w 1587"/>
              <a:gd name="T5" fmla="*/ 2147483647 h 57"/>
              <a:gd name="T6" fmla="*/ 0 w 1587"/>
              <a:gd name="T7" fmla="*/ 0 h 57"/>
              <a:gd name="T8" fmla="*/ 0 w 1587"/>
              <a:gd name="T9" fmla="*/ 0 h 57"/>
              <a:gd name="T10" fmla="*/ 0 60000 65536"/>
              <a:gd name="T11" fmla="*/ 0 60000 65536"/>
              <a:gd name="T12" fmla="*/ 0 60000 65536"/>
              <a:gd name="T13" fmla="*/ 0 60000 65536"/>
              <a:gd name="T14" fmla="*/ 0 60000 65536"/>
              <a:gd name="T15" fmla="*/ 0 w 1587"/>
              <a:gd name="T16" fmla="*/ 0 h 57"/>
              <a:gd name="T17" fmla="*/ 1587 w 1587"/>
              <a:gd name="T18" fmla="*/ 57 h 57"/>
            </a:gdLst>
            <a:ahLst/>
            <a:cxnLst>
              <a:cxn ang="T10">
                <a:pos x="T0" y="T1"/>
              </a:cxn>
              <a:cxn ang="T11">
                <a:pos x="T2" y="T3"/>
              </a:cxn>
              <a:cxn ang="T12">
                <a:pos x="T4" y="T5"/>
              </a:cxn>
              <a:cxn ang="T13">
                <a:pos x="T6" y="T7"/>
              </a:cxn>
              <a:cxn ang="T14">
                <a:pos x="T8" y="T9"/>
              </a:cxn>
            </a:cxnLst>
            <a:rect l="T15" t="T16" r="T17" b="T18"/>
            <a:pathLst>
              <a:path w="1587" h="57">
                <a:moveTo>
                  <a:pt x="0" y="57"/>
                </a:moveTo>
                <a:cubicBezTo>
                  <a:pt x="0" y="57"/>
                  <a:pt x="0" y="57"/>
                  <a:pt x="0" y="57"/>
                </a:cubicBezTo>
                <a:cubicBezTo>
                  <a:pt x="0" y="47"/>
                  <a:pt x="0" y="38"/>
                  <a:pt x="0" y="28"/>
                </a:cubicBezTo>
                <a:cubicBezTo>
                  <a:pt x="0" y="19"/>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96" name="Freeform 993"/>
          <p:cNvSpPr>
            <a:spLocks/>
          </p:cNvSpPr>
          <p:nvPr/>
        </p:nvSpPr>
        <p:spPr bwMode="auto">
          <a:xfrm>
            <a:off x="2703513" y="1104900"/>
            <a:ext cx="349250" cy="1588"/>
          </a:xfrm>
          <a:custGeom>
            <a:avLst/>
            <a:gdLst>
              <a:gd name="T0" fmla="*/ 0 w 220"/>
              <a:gd name="T1" fmla="*/ 0 h 1588"/>
              <a:gd name="T2" fmla="*/ 2147483647 w 220"/>
              <a:gd name="T3" fmla="*/ 0 h 1588"/>
              <a:gd name="T4" fmla="*/ 2147483647 w 220"/>
              <a:gd name="T5" fmla="*/ 0 h 1588"/>
              <a:gd name="T6" fmla="*/ 2147483647 w 220"/>
              <a:gd name="T7" fmla="*/ 0 h 1588"/>
              <a:gd name="T8" fmla="*/ 0 60000 65536"/>
              <a:gd name="T9" fmla="*/ 0 60000 65536"/>
              <a:gd name="T10" fmla="*/ 0 60000 65536"/>
              <a:gd name="T11" fmla="*/ 0 60000 65536"/>
              <a:gd name="T12" fmla="*/ 0 w 220"/>
              <a:gd name="T13" fmla="*/ 0 h 1588"/>
              <a:gd name="T14" fmla="*/ 220 w 220"/>
              <a:gd name="T15" fmla="*/ 1588 h 1588"/>
            </a:gdLst>
            <a:ahLst/>
            <a:cxnLst>
              <a:cxn ang="T8">
                <a:pos x="T0" y="T1"/>
              </a:cxn>
              <a:cxn ang="T9">
                <a:pos x="T2" y="T3"/>
              </a:cxn>
              <a:cxn ang="T10">
                <a:pos x="T4" y="T5"/>
              </a:cxn>
              <a:cxn ang="T11">
                <a:pos x="T6" y="T7"/>
              </a:cxn>
            </a:cxnLst>
            <a:rect l="T12" t="T13" r="T14" b="T15"/>
            <a:pathLst>
              <a:path w="220" h="1588">
                <a:moveTo>
                  <a:pt x="0" y="0"/>
                </a:moveTo>
                <a:lnTo>
                  <a:pt x="156" y="0"/>
                </a:lnTo>
                <a:lnTo>
                  <a:pt x="175" y="0"/>
                </a:lnTo>
                <a:lnTo>
                  <a:pt x="2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97" name="Line 994"/>
          <p:cNvSpPr>
            <a:spLocks noChangeShapeType="1"/>
          </p:cNvSpPr>
          <p:nvPr/>
        </p:nvSpPr>
        <p:spPr bwMode="auto">
          <a:xfrm>
            <a:off x="308292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598" name="Freeform 995"/>
          <p:cNvSpPr>
            <a:spLocks/>
          </p:cNvSpPr>
          <p:nvPr/>
        </p:nvSpPr>
        <p:spPr bwMode="auto">
          <a:xfrm>
            <a:off x="3146425" y="1104900"/>
            <a:ext cx="382588" cy="1588"/>
          </a:xfrm>
          <a:custGeom>
            <a:avLst/>
            <a:gdLst>
              <a:gd name="T0" fmla="*/ 0 w 241"/>
              <a:gd name="T1" fmla="*/ 0 h 1588"/>
              <a:gd name="T2" fmla="*/ 2147483647 w 241"/>
              <a:gd name="T3" fmla="*/ 0 h 1588"/>
              <a:gd name="T4" fmla="*/ 2147483647 w 241"/>
              <a:gd name="T5" fmla="*/ 0 h 1588"/>
              <a:gd name="T6" fmla="*/ 0 60000 65536"/>
              <a:gd name="T7" fmla="*/ 0 60000 65536"/>
              <a:gd name="T8" fmla="*/ 0 60000 65536"/>
              <a:gd name="T9" fmla="*/ 0 w 241"/>
              <a:gd name="T10" fmla="*/ 0 h 1588"/>
              <a:gd name="T11" fmla="*/ 241 w 241"/>
              <a:gd name="T12" fmla="*/ 1588 h 1588"/>
            </a:gdLst>
            <a:ahLst/>
            <a:cxnLst>
              <a:cxn ang="T6">
                <a:pos x="T0" y="T1"/>
              </a:cxn>
              <a:cxn ang="T7">
                <a:pos x="T2" y="T3"/>
              </a:cxn>
              <a:cxn ang="T8">
                <a:pos x="T4" y="T5"/>
              </a:cxn>
            </a:cxnLst>
            <a:rect l="T9" t="T10" r="T11" b="T12"/>
            <a:pathLst>
              <a:path w="241" h="1588">
                <a:moveTo>
                  <a:pt x="0" y="0"/>
                </a:moveTo>
                <a:lnTo>
                  <a:pt x="127"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599" name="Line 996"/>
          <p:cNvSpPr>
            <a:spLocks noChangeShapeType="1"/>
          </p:cNvSpPr>
          <p:nvPr/>
        </p:nvSpPr>
        <p:spPr bwMode="auto">
          <a:xfrm>
            <a:off x="3562350" y="1104900"/>
            <a:ext cx="95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00" name="Freeform 997"/>
          <p:cNvSpPr>
            <a:spLocks/>
          </p:cNvSpPr>
          <p:nvPr/>
        </p:nvSpPr>
        <p:spPr bwMode="auto">
          <a:xfrm>
            <a:off x="3763963" y="1104900"/>
            <a:ext cx="244475" cy="1588"/>
          </a:xfrm>
          <a:custGeom>
            <a:avLst/>
            <a:gdLst>
              <a:gd name="T0" fmla="*/ 0 w 154"/>
              <a:gd name="T1" fmla="*/ 0 h 1588"/>
              <a:gd name="T2" fmla="*/ 2147483647 w 154"/>
              <a:gd name="T3" fmla="*/ 0 h 1588"/>
              <a:gd name="T4" fmla="*/ 2147483647 w 154"/>
              <a:gd name="T5" fmla="*/ 0 h 1588"/>
              <a:gd name="T6" fmla="*/ 0 60000 65536"/>
              <a:gd name="T7" fmla="*/ 0 60000 65536"/>
              <a:gd name="T8" fmla="*/ 0 60000 65536"/>
              <a:gd name="T9" fmla="*/ 0 w 154"/>
              <a:gd name="T10" fmla="*/ 0 h 1588"/>
              <a:gd name="T11" fmla="*/ 154 w 154"/>
              <a:gd name="T12" fmla="*/ 1588 h 1588"/>
            </a:gdLst>
            <a:ahLst/>
            <a:cxnLst>
              <a:cxn ang="T6">
                <a:pos x="T0" y="T1"/>
              </a:cxn>
              <a:cxn ang="T7">
                <a:pos x="T2" y="T3"/>
              </a:cxn>
              <a:cxn ang="T8">
                <a:pos x="T4" y="T5"/>
              </a:cxn>
            </a:cxnLst>
            <a:rect l="T9" t="T10" r="T11" b="T12"/>
            <a:pathLst>
              <a:path w="154" h="1588">
                <a:moveTo>
                  <a:pt x="0" y="0"/>
                </a:moveTo>
                <a:lnTo>
                  <a:pt x="140" y="0"/>
                </a:lnTo>
                <a:lnTo>
                  <a:pt x="154"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01" name="Freeform 998"/>
          <p:cNvSpPr>
            <a:spLocks/>
          </p:cNvSpPr>
          <p:nvPr/>
        </p:nvSpPr>
        <p:spPr bwMode="auto">
          <a:xfrm>
            <a:off x="3698875" y="1104900"/>
            <a:ext cx="31750" cy="1588"/>
          </a:xfrm>
          <a:custGeom>
            <a:avLst/>
            <a:gdLst>
              <a:gd name="T0" fmla="*/ 0 w 20"/>
              <a:gd name="T1" fmla="*/ 0 h 1588"/>
              <a:gd name="T2" fmla="*/ 2147483647 w 20"/>
              <a:gd name="T3" fmla="*/ 0 h 1588"/>
              <a:gd name="T4" fmla="*/ 2147483647 w 20"/>
              <a:gd name="T5" fmla="*/ 0 h 1588"/>
              <a:gd name="T6" fmla="*/ 0 60000 65536"/>
              <a:gd name="T7" fmla="*/ 0 60000 65536"/>
              <a:gd name="T8" fmla="*/ 0 60000 65536"/>
              <a:gd name="T9" fmla="*/ 0 w 20"/>
              <a:gd name="T10" fmla="*/ 0 h 1588"/>
              <a:gd name="T11" fmla="*/ 20 w 20"/>
              <a:gd name="T12" fmla="*/ 1588 h 1588"/>
            </a:gdLst>
            <a:ahLst/>
            <a:cxnLst>
              <a:cxn ang="T6">
                <a:pos x="T0" y="T1"/>
              </a:cxn>
              <a:cxn ang="T7">
                <a:pos x="T2" y="T3"/>
              </a:cxn>
              <a:cxn ang="T8">
                <a:pos x="T4" y="T5"/>
              </a:cxn>
            </a:cxnLst>
            <a:rect l="T9" t="T10" r="T11" b="T12"/>
            <a:pathLst>
              <a:path w="20" h="1588">
                <a:moveTo>
                  <a:pt x="0" y="0"/>
                </a:moveTo>
                <a:lnTo>
                  <a:pt x="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02" name="Line 999"/>
          <p:cNvSpPr>
            <a:spLocks noChangeShapeType="1"/>
          </p:cNvSpPr>
          <p:nvPr/>
        </p:nvSpPr>
        <p:spPr bwMode="auto">
          <a:xfrm>
            <a:off x="3625850" y="1104900"/>
            <a:ext cx="95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03" name="Line 1000"/>
          <p:cNvSpPr>
            <a:spLocks noChangeShapeType="1"/>
          </p:cNvSpPr>
          <p:nvPr/>
        </p:nvSpPr>
        <p:spPr bwMode="auto">
          <a:xfrm>
            <a:off x="4038600"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04" name="Freeform 1001"/>
          <p:cNvSpPr>
            <a:spLocks/>
          </p:cNvSpPr>
          <p:nvPr/>
        </p:nvSpPr>
        <p:spPr bwMode="auto">
          <a:xfrm>
            <a:off x="4102100" y="1104900"/>
            <a:ext cx="382588" cy="1588"/>
          </a:xfrm>
          <a:custGeom>
            <a:avLst/>
            <a:gdLst>
              <a:gd name="T0" fmla="*/ 0 w 241"/>
              <a:gd name="T1" fmla="*/ 0 h 1588"/>
              <a:gd name="T2" fmla="*/ 2147483647 w 241"/>
              <a:gd name="T3" fmla="*/ 0 h 1588"/>
              <a:gd name="T4" fmla="*/ 2147483647 w 241"/>
              <a:gd name="T5" fmla="*/ 0 h 1588"/>
              <a:gd name="T6" fmla="*/ 2147483647 w 241"/>
              <a:gd name="T7" fmla="*/ 0 h 1588"/>
              <a:gd name="T8" fmla="*/ 2147483647 w 241"/>
              <a:gd name="T9" fmla="*/ 0 h 1588"/>
              <a:gd name="T10" fmla="*/ 0 60000 65536"/>
              <a:gd name="T11" fmla="*/ 0 60000 65536"/>
              <a:gd name="T12" fmla="*/ 0 60000 65536"/>
              <a:gd name="T13" fmla="*/ 0 60000 65536"/>
              <a:gd name="T14" fmla="*/ 0 60000 65536"/>
              <a:gd name="T15" fmla="*/ 0 w 241"/>
              <a:gd name="T16" fmla="*/ 0 h 1588"/>
              <a:gd name="T17" fmla="*/ 241 w 241"/>
              <a:gd name="T18" fmla="*/ 1588 h 1588"/>
            </a:gdLst>
            <a:ahLst/>
            <a:cxnLst>
              <a:cxn ang="T10">
                <a:pos x="T0" y="T1"/>
              </a:cxn>
              <a:cxn ang="T11">
                <a:pos x="T2" y="T3"/>
              </a:cxn>
              <a:cxn ang="T12">
                <a:pos x="T4" y="T5"/>
              </a:cxn>
              <a:cxn ang="T13">
                <a:pos x="T6" y="T7"/>
              </a:cxn>
              <a:cxn ang="T14">
                <a:pos x="T8" y="T9"/>
              </a:cxn>
            </a:cxnLst>
            <a:rect l="T15" t="T16" r="T17" b="T18"/>
            <a:pathLst>
              <a:path w="241" h="1588">
                <a:moveTo>
                  <a:pt x="0" y="0"/>
                </a:moveTo>
                <a:lnTo>
                  <a:pt x="37" y="0"/>
                </a:lnTo>
                <a:lnTo>
                  <a:pt x="137" y="0"/>
                </a:lnTo>
                <a:lnTo>
                  <a:pt x="227"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05" name="Line 1002"/>
          <p:cNvSpPr>
            <a:spLocks noChangeShapeType="1"/>
          </p:cNvSpPr>
          <p:nvPr/>
        </p:nvSpPr>
        <p:spPr bwMode="auto">
          <a:xfrm>
            <a:off x="4518025" y="11049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06" name="Freeform 1003"/>
          <p:cNvSpPr>
            <a:spLocks/>
          </p:cNvSpPr>
          <p:nvPr/>
        </p:nvSpPr>
        <p:spPr bwMode="auto">
          <a:xfrm>
            <a:off x="4581525" y="1104900"/>
            <a:ext cx="382588" cy="1588"/>
          </a:xfrm>
          <a:custGeom>
            <a:avLst/>
            <a:gdLst>
              <a:gd name="T0" fmla="*/ 0 w 241"/>
              <a:gd name="T1" fmla="*/ 0 h 1588"/>
              <a:gd name="T2" fmla="*/ 2147483647 w 241"/>
              <a:gd name="T3" fmla="*/ 0 h 1588"/>
              <a:gd name="T4" fmla="*/ 2147483647 w 241"/>
              <a:gd name="T5" fmla="*/ 0 h 1588"/>
              <a:gd name="T6" fmla="*/ 0 60000 65536"/>
              <a:gd name="T7" fmla="*/ 0 60000 65536"/>
              <a:gd name="T8" fmla="*/ 0 60000 65536"/>
              <a:gd name="T9" fmla="*/ 0 w 241"/>
              <a:gd name="T10" fmla="*/ 0 h 1588"/>
              <a:gd name="T11" fmla="*/ 241 w 241"/>
              <a:gd name="T12" fmla="*/ 1588 h 1588"/>
            </a:gdLst>
            <a:ahLst/>
            <a:cxnLst>
              <a:cxn ang="T6">
                <a:pos x="T0" y="T1"/>
              </a:cxn>
              <a:cxn ang="T7">
                <a:pos x="T2" y="T3"/>
              </a:cxn>
              <a:cxn ang="T8">
                <a:pos x="T4" y="T5"/>
              </a:cxn>
            </a:cxnLst>
            <a:rect l="T9" t="T10" r="T11" b="T12"/>
            <a:pathLst>
              <a:path w="241" h="1588">
                <a:moveTo>
                  <a:pt x="0" y="0"/>
                </a:moveTo>
                <a:lnTo>
                  <a:pt x="125"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07" name="Line 1004"/>
          <p:cNvSpPr>
            <a:spLocks noChangeShapeType="1"/>
          </p:cNvSpPr>
          <p:nvPr/>
        </p:nvSpPr>
        <p:spPr bwMode="auto">
          <a:xfrm>
            <a:off x="499427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08" name="Freeform 1005"/>
          <p:cNvSpPr>
            <a:spLocks/>
          </p:cNvSpPr>
          <p:nvPr/>
        </p:nvSpPr>
        <p:spPr bwMode="auto">
          <a:xfrm>
            <a:off x="5057775" y="1104900"/>
            <a:ext cx="349250" cy="1588"/>
          </a:xfrm>
          <a:custGeom>
            <a:avLst/>
            <a:gdLst>
              <a:gd name="T0" fmla="*/ 0 w 220"/>
              <a:gd name="T1" fmla="*/ 0 h 1588"/>
              <a:gd name="T2" fmla="*/ 2147483647 w 220"/>
              <a:gd name="T3" fmla="*/ 0 h 1588"/>
              <a:gd name="T4" fmla="*/ 2147483647 w 220"/>
              <a:gd name="T5" fmla="*/ 0 h 1588"/>
              <a:gd name="T6" fmla="*/ 0 60000 65536"/>
              <a:gd name="T7" fmla="*/ 0 60000 65536"/>
              <a:gd name="T8" fmla="*/ 0 60000 65536"/>
              <a:gd name="T9" fmla="*/ 0 w 220"/>
              <a:gd name="T10" fmla="*/ 0 h 1588"/>
              <a:gd name="T11" fmla="*/ 220 w 220"/>
              <a:gd name="T12" fmla="*/ 1588 h 1588"/>
            </a:gdLst>
            <a:ahLst/>
            <a:cxnLst>
              <a:cxn ang="T6">
                <a:pos x="T0" y="T1"/>
              </a:cxn>
              <a:cxn ang="T7">
                <a:pos x="T2" y="T3"/>
              </a:cxn>
              <a:cxn ang="T8">
                <a:pos x="T4" y="T5"/>
              </a:cxn>
            </a:cxnLst>
            <a:rect l="T9" t="T10" r="T11" b="T12"/>
            <a:pathLst>
              <a:path w="220" h="1588">
                <a:moveTo>
                  <a:pt x="0" y="0"/>
                </a:moveTo>
                <a:lnTo>
                  <a:pt x="127" y="0"/>
                </a:lnTo>
                <a:lnTo>
                  <a:pt x="2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09" name="Line 1006"/>
          <p:cNvSpPr>
            <a:spLocks noChangeShapeType="1"/>
          </p:cNvSpPr>
          <p:nvPr/>
        </p:nvSpPr>
        <p:spPr bwMode="auto">
          <a:xfrm>
            <a:off x="2951163"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10" name="Line 1007"/>
          <p:cNvSpPr>
            <a:spLocks noChangeShapeType="1"/>
          </p:cNvSpPr>
          <p:nvPr/>
        </p:nvSpPr>
        <p:spPr bwMode="auto">
          <a:xfrm>
            <a:off x="2997200" y="11938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11" name="Line 1008"/>
          <p:cNvSpPr>
            <a:spLocks noChangeShapeType="1"/>
          </p:cNvSpPr>
          <p:nvPr/>
        </p:nvSpPr>
        <p:spPr bwMode="auto">
          <a:xfrm>
            <a:off x="3046413"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12" name="Line 1009"/>
          <p:cNvSpPr>
            <a:spLocks noChangeShapeType="1"/>
          </p:cNvSpPr>
          <p:nvPr/>
        </p:nvSpPr>
        <p:spPr bwMode="auto">
          <a:xfrm>
            <a:off x="3095625" y="11938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13" name="Line 1010"/>
          <p:cNvSpPr>
            <a:spLocks noChangeShapeType="1"/>
          </p:cNvSpPr>
          <p:nvPr/>
        </p:nvSpPr>
        <p:spPr bwMode="auto">
          <a:xfrm>
            <a:off x="3140075" y="1193800"/>
            <a:ext cx="34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14" name="Line 1011"/>
          <p:cNvSpPr>
            <a:spLocks noChangeShapeType="1"/>
          </p:cNvSpPr>
          <p:nvPr/>
        </p:nvSpPr>
        <p:spPr bwMode="auto">
          <a:xfrm>
            <a:off x="3189288"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15" name="Line 1013"/>
          <p:cNvSpPr>
            <a:spLocks noChangeShapeType="1"/>
          </p:cNvSpPr>
          <p:nvPr/>
        </p:nvSpPr>
        <p:spPr bwMode="auto">
          <a:xfrm>
            <a:off x="3235325" y="11938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16" name="Freeform 1014"/>
          <p:cNvSpPr>
            <a:spLocks/>
          </p:cNvSpPr>
          <p:nvPr/>
        </p:nvSpPr>
        <p:spPr bwMode="auto">
          <a:xfrm>
            <a:off x="3284538" y="1193800"/>
            <a:ext cx="63500" cy="1588"/>
          </a:xfrm>
          <a:custGeom>
            <a:avLst/>
            <a:gdLst>
              <a:gd name="T0" fmla="*/ 0 w 40"/>
              <a:gd name="T1" fmla="*/ 0 h 1588"/>
              <a:gd name="T2" fmla="*/ 2147483647 w 40"/>
              <a:gd name="T3" fmla="*/ 0 h 1588"/>
              <a:gd name="T4" fmla="*/ 2147483647 w 40"/>
              <a:gd name="T5" fmla="*/ 0 h 1588"/>
              <a:gd name="T6" fmla="*/ 2147483647 w 40"/>
              <a:gd name="T7" fmla="*/ 0 h 1588"/>
              <a:gd name="T8" fmla="*/ 0 60000 65536"/>
              <a:gd name="T9" fmla="*/ 0 60000 65536"/>
              <a:gd name="T10" fmla="*/ 0 60000 65536"/>
              <a:gd name="T11" fmla="*/ 0 60000 65536"/>
              <a:gd name="T12" fmla="*/ 0 w 40"/>
              <a:gd name="T13" fmla="*/ 0 h 1588"/>
              <a:gd name="T14" fmla="*/ 40 w 40"/>
              <a:gd name="T15" fmla="*/ 1588 h 1588"/>
            </a:gdLst>
            <a:ahLst/>
            <a:cxnLst>
              <a:cxn ang="T8">
                <a:pos x="T0" y="T1"/>
              </a:cxn>
              <a:cxn ang="T9">
                <a:pos x="T2" y="T3"/>
              </a:cxn>
              <a:cxn ang="T10">
                <a:pos x="T4" y="T5"/>
              </a:cxn>
              <a:cxn ang="T11">
                <a:pos x="T6" y="T7"/>
              </a:cxn>
            </a:cxnLst>
            <a:rect l="T12" t="T13" r="T14" b="T15"/>
            <a:pathLst>
              <a:path w="40" h="1588">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17" name="Line 1015"/>
          <p:cNvSpPr>
            <a:spLocks noChangeShapeType="1"/>
          </p:cNvSpPr>
          <p:nvPr/>
        </p:nvSpPr>
        <p:spPr bwMode="auto">
          <a:xfrm>
            <a:off x="2951163"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18" name="Line 1016"/>
          <p:cNvSpPr>
            <a:spLocks noChangeShapeType="1"/>
          </p:cNvSpPr>
          <p:nvPr/>
        </p:nvSpPr>
        <p:spPr bwMode="auto">
          <a:xfrm>
            <a:off x="2997200" y="1019175"/>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19" name="Line 1017"/>
          <p:cNvSpPr>
            <a:spLocks noChangeShapeType="1"/>
          </p:cNvSpPr>
          <p:nvPr/>
        </p:nvSpPr>
        <p:spPr bwMode="auto">
          <a:xfrm>
            <a:off x="3046413"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20" name="Line 1018"/>
          <p:cNvSpPr>
            <a:spLocks noChangeShapeType="1"/>
          </p:cNvSpPr>
          <p:nvPr/>
        </p:nvSpPr>
        <p:spPr bwMode="auto">
          <a:xfrm>
            <a:off x="3095625" y="1019175"/>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21" name="Line 1019"/>
          <p:cNvSpPr>
            <a:spLocks noChangeShapeType="1"/>
          </p:cNvSpPr>
          <p:nvPr/>
        </p:nvSpPr>
        <p:spPr bwMode="auto">
          <a:xfrm>
            <a:off x="3140075" y="1019175"/>
            <a:ext cx="34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22" name="Line 1020"/>
          <p:cNvSpPr>
            <a:spLocks noChangeShapeType="1"/>
          </p:cNvSpPr>
          <p:nvPr/>
        </p:nvSpPr>
        <p:spPr bwMode="auto">
          <a:xfrm>
            <a:off x="3189288"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23" name="Line 1021"/>
          <p:cNvSpPr>
            <a:spLocks noChangeShapeType="1"/>
          </p:cNvSpPr>
          <p:nvPr/>
        </p:nvSpPr>
        <p:spPr bwMode="auto">
          <a:xfrm>
            <a:off x="3235325" y="1019175"/>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24" name="Freeform 1022"/>
          <p:cNvSpPr>
            <a:spLocks/>
          </p:cNvSpPr>
          <p:nvPr/>
        </p:nvSpPr>
        <p:spPr bwMode="auto">
          <a:xfrm>
            <a:off x="3284538" y="1019175"/>
            <a:ext cx="63500" cy="1588"/>
          </a:xfrm>
          <a:custGeom>
            <a:avLst/>
            <a:gdLst>
              <a:gd name="T0" fmla="*/ 0 w 40"/>
              <a:gd name="T1" fmla="*/ 0 h 1588"/>
              <a:gd name="T2" fmla="*/ 2147483647 w 40"/>
              <a:gd name="T3" fmla="*/ 0 h 1588"/>
              <a:gd name="T4" fmla="*/ 2147483647 w 40"/>
              <a:gd name="T5" fmla="*/ 0 h 1588"/>
              <a:gd name="T6" fmla="*/ 2147483647 w 40"/>
              <a:gd name="T7" fmla="*/ 0 h 1588"/>
              <a:gd name="T8" fmla="*/ 0 60000 65536"/>
              <a:gd name="T9" fmla="*/ 0 60000 65536"/>
              <a:gd name="T10" fmla="*/ 0 60000 65536"/>
              <a:gd name="T11" fmla="*/ 0 60000 65536"/>
              <a:gd name="T12" fmla="*/ 0 w 40"/>
              <a:gd name="T13" fmla="*/ 0 h 1588"/>
              <a:gd name="T14" fmla="*/ 40 w 40"/>
              <a:gd name="T15" fmla="*/ 1588 h 1588"/>
            </a:gdLst>
            <a:ahLst/>
            <a:cxnLst>
              <a:cxn ang="T8">
                <a:pos x="T0" y="T1"/>
              </a:cxn>
              <a:cxn ang="T9">
                <a:pos x="T2" y="T3"/>
              </a:cxn>
              <a:cxn ang="T10">
                <a:pos x="T4" y="T5"/>
              </a:cxn>
              <a:cxn ang="T11">
                <a:pos x="T6" y="T7"/>
              </a:cxn>
            </a:cxnLst>
            <a:rect l="T12" t="T13" r="T14" b="T15"/>
            <a:pathLst>
              <a:path w="40" h="1588">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25" name="Line 1023"/>
          <p:cNvSpPr>
            <a:spLocks noChangeShapeType="1"/>
          </p:cNvSpPr>
          <p:nvPr/>
        </p:nvSpPr>
        <p:spPr bwMode="auto">
          <a:xfrm flipV="1">
            <a:off x="5256213" y="373063"/>
            <a:ext cx="1587" cy="3968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26" name="Line 1024"/>
          <p:cNvSpPr>
            <a:spLocks noChangeShapeType="1"/>
          </p:cNvSpPr>
          <p:nvPr/>
        </p:nvSpPr>
        <p:spPr bwMode="auto">
          <a:xfrm flipV="1">
            <a:off x="3665538" y="10747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27" name="Line 1025"/>
          <p:cNvSpPr>
            <a:spLocks noChangeShapeType="1"/>
          </p:cNvSpPr>
          <p:nvPr/>
        </p:nvSpPr>
        <p:spPr bwMode="auto">
          <a:xfrm flipH="1">
            <a:off x="3635375" y="11049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28" name="Line 1026"/>
          <p:cNvSpPr>
            <a:spLocks noChangeShapeType="1"/>
          </p:cNvSpPr>
          <p:nvPr/>
        </p:nvSpPr>
        <p:spPr bwMode="auto">
          <a:xfrm>
            <a:off x="373062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29" name="Line 1027"/>
          <p:cNvSpPr>
            <a:spLocks noChangeShapeType="1"/>
          </p:cNvSpPr>
          <p:nvPr/>
        </p:nvSpPr>
        <p:spPr bwMode="auto">
          <a:xfrm>
            <a:off x="3665538" y="1169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30" name="Freeform 1028"/>
          <p:cNvSpPr>
            <a:spLocks/>
          </p:cNvSpPr>
          <p:nvPr/>
        </p:nvSpPr>
        <p:spPr bwMode="auto">
          <a:xfrm>
            <a:off x="3571875" y="1104900"/>
            <a:ext cx="30163" cy="1588"/>
          </a:xfrm>
          <a:custGeom>
            <a:avLst/>
            <a:gdLst>
              <a:gd name="T0" fmla="*/ 2147483647 w 19"/>
              <a:gd name="T1" fmla="*/ 0 h 1588"/>
              <a:gd name="T2" fmla="*/ 2147483647 w 19"/>
              <a:gd name="T3" fmla="*/ 0 h 1588"/>
              <a:gd name="T4" fmla="*/ 0 w 19"/>
              <a:gd name="T5" fmla="*/ 0 h 1588"/>
              <a:gd name="T6" fmla="*/ 0 60000 65536"/>
              <a:gd name="T7" fmla="*/ 0 60000 65536"/>
              <a:gd name="T8" fmla="*/ 0 60000 65536"/>
              <a:gd name="T9" fmla="*/ 0 w 19"/>
              <a:gd name="T10" fmla="*/ 0 h 1588"/>
              <a:gd name="T11" fmla="*/ 19 w 19"/>
              <a:gd name="T12" fmla="*/ 1588 h 1588"/>
            </a:gdLst>
            <a:ahLst/>
            <a:cxnLst>
              <a:cxn ang="T6">
                <a:pos x="T0" y="T1"/>
              </a:cxn>
              <a:cxn ang="T7">
                <a:pos x="T2" y="T3"/>
              </a:cxn>
              <a:cxn ang="T8">
                <a:pos x="T4" y="T5"/>
              </a:cxn>
            </a:cxnLst>
            <a:rect l="T9" t="T10" r="T11" b="T12"/>
            <a:pathLst>
              <a:path w="19" h="1588">
                <a:moveTo>
                  <a:pt x="19" y="0"/>
                </a:moveTo>
                <a:lnTo>
                  <a:pt x="13"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31" name="Line 1029"/>
          <p:cNvSpPr>
            <a:spLocks noChangeShapeType="1"/>
          </p:cNvSpPr>
          <p:nvPr/>
        </p:nvSpPr>
        <p:spPr bwMode="auto">
          <a:xfrm>
            <a:off x="3665538" y="110490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32" name="Line 1030"/>
          <p:cNvSpPr>
            <a:spLocks noChangeShapeType="1"/>
          </p:cNvSpPr>
          <p:nvPr/>
        </p:nvSpPr>
        <p:spPr bwMode="auto">
          <a:xfrm flipV="1">
            <a:off x="3665538" y="10112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33" name="Line 1031"/>
          <p:cNvSpPr>
            <a:spLocks noChangeShapeType="1"/>
          </p:cNvSpPr>
          <p:nvPr/>
        </p:nvSpPr>
        <p:spPr bwMode="auto">
          <a:xfrm>
            <a:off x="3665538" y="1104900"/>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34" name="Freeform 1032"/>
          <p:cNvSpPr>
            <a:spLocks/>
          </p:cNvSpPr>
          <p:nvPr/>
        </p:nvSpPr>
        <p:spPr bwMode="auto">
          <a:xfrm>
            <a:off x="3043238" y="1336675"/>
            <a:ext cx="158750" cy="141288"/>
          </a:xfrm>
          <a:custGeom>
            <a:avLst/>
            <a:gdLst>
              <a:gd name="T0" fmla="*/ 2147483647 w 100"/>
              <a:gd name="T1" fmla="*/ 2147483647 h 89"/>
              <a:gd name="T2" fmla="*/ 0 w 100"/>
              <a:gd name="T3" fmla="*/ 2147483647 h 89"/>
              <a:gd name="T4" fmla="*/ 2147483647 w 100"/>
              <a:gd name="T5" fmla="*/ 0 h 89"/>
              <a:gd name="T6" fmla="*/ 0 60000 65536"/>
              <a:gd name="T7" fmla="*/ 0 60000 65536"/>
              <a:gd name="T8" fmla="*/ 0 60000 65536"/>
              <a:gd name="T9" fmla="*/ 0 w 100"/>
              <a:gd name="T10" fmla="*/ 0 h 89"/>
              <a:gd name="T11" fmla="*/ 100 w 100"/>
              <a:gd name="T12" fmla="*/ 89 h 89"/>
            </a:gdLst>
            <a:ahLst/>
            <a:cxnLst>
              <a:cxn ang="T6">
                <a:pos x="T0" y="T1"/>
              </a:cxn>
              <a:cxn ang="T7">
                <a:pos x="T2" y="T3"/>
              </a:cxn>
              <a:cxn ang="T8">
                <a:pos x="T4" y="T5"/>
              </a:cxn>
            </a:cxnLst>
            <a:rect l="T9" t="T10" r="T11" b="T12"/>
            <a:pathLst>
              <a:path w="100" h="89">
                <a:moveTo>
                  <a:pt x="100" y="89"/>
                </a:moveTo>
                <a:lnTo>
                  <a:pt x="0" y="89"/>
                </a:lnTo>
                <a:lnTo>
                  <a:pt x="34"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35" name="Freeform 1033"/>
          <p:cNvSpPr>
            <a:spLocks/>
          </p:cNvSpPr>
          <p:nvPr/>
        </p:nvSpPr>
        <p:spPr bwMode="auto">
          <a:xfrm>
            <a:off x="3760788" y="619125"/>
            <a:ext cx="350837" cy="327025"/>
          </a:xfrm>
          <a:custGeom>
            <a:avLst/>
            <a:gdLst>
              <a:gd name="T0" fmla="*/ 0 w 221"/>
              <a:gd name="T1" fmla="*/ 2147483647 h 206"/>
              <a:gd name="T2" fmla="*/ 2147483647 w 221"/>
              <a:gd name="T3" fmla="*/ 2147483647 h 206"/>
              <a:gd name="T4" fmla="*/ 2147483647 w 221"/>
              <a:gd name="T5" fmla="*/ 0 h 206"/>
              <a:gd name="T6" fmla="*/ 2147483647 w 221"/>
              <a:gd name="T7" fmla="*/ 0 h 206"/>
              <a:gd name="T8" fmla="*/ 0 60000 65536"/>
              <a:gd name="T9" fmla="*/ 0 60000 65536"/>
              <a:gd name="T10" fmla="*/ 0 60000 65536"/>
              <a:gd name="T11" fmla="*/ 0 60000 65536"/>
              <a:gd name="T12" fmla="*/ 0 w 221"/>
              <a:gd name="T13" fmla="*/ 0 h 206"/>
              <a:gd name="T14" fmla="*/ 221 w 221"/>
              <a:gd name="T15" fmla="*/ 206 h 206"/>
            </a:gdLst>
            <a:ahLst/>
            <a:cxnLst>
              <a:cxn ang="T8">
                <a:pos x="T0" y="T1"/>
              </a:cxn>
              <a:cxn ang="T9">
                <a:pos x="T2" y="T3"/>
              </a:cxn>
              <a:cxn ang="T10">
                <a:pos x="T4" y="T5"/>
              </a:cxn>
              <a:cxn ang="T11">
                <a:pos x="T6" y="T7"/>
              </a:cxn>
            </a:cxnLst>
            <a:rect l="T12" t="T13" r="T14" b="T15"/>
            <a:pathLst>
              <a:path w="221" h="206">
                <a:moveTo>
                  <a:pt x="0" y="206"/>
                </a:moveTo>
                <a:lnTo>
                  <a:pt x="13" y="181"/>
                </a:lnTo>
                <a:lnTo>
                  <a:pt x="121" y="0"/>
                </a:lnTo>
                <a:lnTo>
                  <a:pt x="22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36" name="Line 1034"/>
          <p:cNvSpPr>
            <a:spLocks noChangeShapeType="1"/>
          </p:cNvSpPr>
          <p:nvPr/>
        </p:nvSpPr>
        <p:spPr bwMode="auto">
          <a:xfrm flipH="1">
            <a:off x="2343150" y="1303338"/>
            <a:ext cx="75247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37" name="Line 1035"/>
          <p:cNvSpPr>
            <a:spLocks noChangeShapeType="1"/>
          </p:cNvSpPr>
          <p:nvPr/>
        </p:nvSpPr>
        <p:spPr bwMode="auto">
          <a:xfrm flipH="1">
            <a:off x="3125788" y="1303338"/>
            <a:ext cx="1920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38" name="Line 1036"/>
          <p:cNvSpPr>
            <a:spLocks noChangeShapeType="1"/>
          </p:cNvSpPr>
          <p:nvPr/>
        </p:nvSpPr>
        <p:spPr bwMode="auto">
          <a:xfrm flipH="1">
            <a:off x="2343150" y="906463"/>
            <a:ext cx="9747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39" name="Line 1037"/>
          <p:cNvSpPr>
            <a:spLocks noChangeShapeType="1"/>
          </p:cNvSpPr>
          <p:nvPr/>
        </p:nvSpPr>
        <p:spPr bwMode="auto">
          <a:xfrm>
            <a:off x="5291138" y="1425575"/>
            <a:ext cx="40481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40" name="Line 1038"/>
          <p:cNvSpPr>
            <a:spLocks noChangeShapeType="1"/>
          </p:cNvSpPr>
          <p:nvPr/>
        </p:nvSpPr>
        <p:spPr bwMode="auto">
          <a:xfrm>
            <a:off x="5291138" y="787400"/>
            <a:ext cx="40481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41" name="Freeform 1039"/>
          <p:cNvSpPr>
            <a:spLocks/>
          </p:cNvSpPr>
          <p:nvPr/>
        </p:nvSpPr>
        <p:spPr bwMode="auto">
          <a:xfrm>
            <a:off x="3698875" y="936625"/>
            <a:ext cx="76200" cy="114300"/>
          </a:xfrm>
          <a:custGeom>
            <a:avLst/>
            <a:gdLst>
              <a:gd name="T0" fmla="*/ 0 w 48"/>
              <a:gd name="T1" fmla="*/ 2147483647 h 72"/>
              <a:gd name="T2" fmla="*/ 2147483647 w 48"/>
              <a:gd name="T3" fmla="*/ 2147483647 h 72"/>
              <a:gd name="T4" fmla="*/ 2147483647 w 48"/>
              <a:gd name="T5" fmla="*/ 2147483647 h 72"/>
              <a:gd name="T6" fmla="*/ 2147483647 w 48"/>
              <a:gd name="T7" fmla="*/ 0 h 72"/>
              <a:gd name="T8" fmla="*/ 0 w 48"/>
              <a:gd name="T9" fmla="*/ 2147483647 h 72"/>
              <a:gd name="T10" fmla="*/ 0 60000 65536"/>
              <a:gd name="T11" fmla="*/ 0 60000 65536"/>
              <a:gd name="T12" fmla="*/ 0 60000 65536"/>
              <a:gd name="T13" fmla="*/ 0 60000 65536"/>
              <a:gd name="T14" fmla="*/ 0 60000 65536"/>
              <a:gd name="T15" fmla="*/ 0 w 48"/>
              <a:gd name="T16" fmla="*/ 0 h 72"/>
              <a:gd name="T17" fmla="*/ 48 w 48"/>
              <a:gd name="T18" fmla="*/ 72 h 72"/>
            </a:gdLst>
            <a:ahLst/>
            <a:cxnLst>
              <a:cxn ang="T10">
                <a:pos x="T0" y="T1"/>
              </a:cxn>
              <a:cxn ang="T11">
                <a:pos x="T2" y="T3"/>
              </a:cxn>
              <a:cxn ang="T12">
                <a:pos x="T4" y="T5"/>
              </a:cxn>
              <a:cxn ang="T13">
                <a:pos x="T6" y="T7"/>
              </a:cxn>
              <a:cxn ang="T14">
                <a:pos x="T8" y="T9"/>
              </a:cxn>
            </a:cxnLst>
            <a:rect l="T15" t="T16" r="T17" b="T18"/>
            <a:pathLst>
              <a:path w="48" h="72">
                <a:moveTo>
                  <a:pt x="0" y="72"/>
                </a:moveTo>
                <a:lnTo>
                  <a:pt x="48" y="14"/>
                </a:lnTo>
                <a:lnTo>
                  <a:pt x="39" y="6"/>
                </a:lnTo>
                <a:lnTo>
                  <a:pt x="27" y="0"/>
                </a:lnTo>
                <a:lnTo>
                  <a:pt x="0" y="72"/>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42" name="Freeform 1040"/>
          <p:cNvSpPr>
            <a:spLocks/>
          </p:cNvSpPr>
          <p:nvPr/>
        </p:nvSpPr>
        <p:spPr bwMode="auto">
          <a:xfrm>
            <a:off x="3079750" y="1223963"/>
            <a:ext cx="63500" cy="119062"/>
          </a:xfrm>
          <a:custGeom>
            <a:avLst/>
            <a:gdLst>
              <a:gd name="T0" fmla="*/ 2147483647 w 40"/>
              <a:gd name="T1" fmla="*/ 0 h 75"/>
              <a:gd name="T2" fmla="*/ 2147483647 w 40"/>
              <a:gd name="T3" fmla="*/ 2147483647 h 75"/>
              <a:gd name="T4" fmla="*/ 2147483647 w 40"/>
              <a:gd name="T5" fmla="*/ 2147483647 h 75"/>
              <a:gd name="T6" fmla="*/ 2147483647 w 40"/>
              <a:gd name="T7" fmla="*/ 2147483647 h 75"/>
              <a:gd name="T8" fmla="*/ 0 w 40"/>
              <a:gd name="T9" fmla="*/ 2147483647 h 75"/>
              <a:gd name="T10" fmla="*/ 2147483647 w 40"/>
              <a:gd name="T11" fmla="*/ 2147483647 h 75"/>
              <a:gd name="T12" fmla="*/ 2147483647 w 40"/>
              <a:gd name="T13" fmla="*/ 0 h 75"/>
              <a:gd name="T14" fmla="*/ 0 60000 65536"/>
              <a:gd name="T15" fmla="*/ 0 60000 65536"/>
              <a:gd name="T16" fmla="*/ 0 60000 65536"/>
              <a:gd name="T17" fmla="*/ 0 60000 65536"/>
              <a:gd name="T18" fmla="*/ 0 60000 65536"/>
              <a:gd name="T19" fmla="*/ 0 60000 65536"/>
              <a:gd name="T20" fmla="*/ 0 60000 65536"/>
              <a:gd name="T21" fmla="*/ 0 w 40"/>
              <a:gd name="T22" fmla="*/ 0 h 75"/>
              <a:gd name="T23" fmla="*/ 40 w 40"/>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75">
                <a:moveTo>
                  <a:pt x="40" y="0"/>
                </a:moveTo>
                <a:lnTo>
                  <a:pt x="29" y="50"/>
                </a:lnTo>
                <a:lnTo>
                  <a:pt x="25" y="75"/>
                </a:lnTo>
                <a:lnTo>
                  <a:pt x="11" y="71"/>
                </a:lnTo>
                <a:lnTo>
                  <a:pt x="0" y="66"/>
                </a:lnTo>
                <a:lnTo>
                  <a:pt x="10" y="50"/>
                </a:lnTo>
                <a:lnTo>
                  <a:pt x="40"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43" name="Line 1041"/>
          <p:cNvSpPr>
            <a:spLocks noChangeShapeType="1"/>
          </p:cNvSpPr>
          <p:nvPr/>
        </p:nvSpPr>
        <p:spPr bwMode="auto">
          <a:xfrm>
            <a:off x="3979863" y="2185988"/>
            <a:ext cx="15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44" name="Line 1042"/>
          <p:cNvSpPr>
            <a:spLocks noChangeShapeType="1"/>
          </p:cNvSpPr>
          <p:nvPr/>
        </p:nvSpPr>
        <p:spPr bwMode="auto">
          <a:xfrm flipH="1">
            <a:off x="4289425" y="1914525"/>
            <a:ext cx="1730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45" name="Rectangle 1043"/>
          <p:cNvSpPr>
            <a:spLocks noChangeArrowheads="1"/>
          </p:cNvSpPr>
          <p:nvPr/>
        </p:nvSpPr>
        <p:spPr bwMode="auto">
          <a:xfrm>
            <a:off x="4068763" y="1804988"/>
            <a:ext cx="220662" cy="219075"/>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46" name="Rectangle 1044"/>
          <p:cNvSpPr>
            <a:spLocks noChangeArrowheads="1"/>
          </p:cNvSpPr>
          <p:nvPr/>
        </p:nvSpPr>
        <p:spPr bwMode="auto">
          <a:xfrm>
            <a:off x="4130675" y="1831975"/>
            <a:ext cx="1158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M</a:t>
            </a:r>
            <a:endParaRPr lang="en-US" smtClean="0">
              <a:solidFill>
                <a:srgbClr val="000000"/>
              </a:solidFill>
            </a:endParaRPr>
          </a:p>
        </p:txBody>
      </p:sp>
      <p:sp>
        <p:nvSpPr>
          <p:cNvPr id="18647" name="Rectangle 1045"/>
          <p:cNvSpPr>
            <a:spLocks noChangeArrowheads="1"/>
          </p:cNvSpPr>
          <p:nvPr/>
        </p:nvSpPr>
        <p:spPr bwMode="auto">
          <a:xfrm>
            <a:off x="6026150" y="19192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18648" name="Rectangle 1046"/>
          <p:cNvSpPr>
            <a:spLocks noChangeArrowheads="1"/>
          </p:cNvSpPr>
          <p:nvPr/>
        </p:nvSpPr>
        <p:spPr bwMode="auto">
          <a:xfrm>
            <a:off x="6134100"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18649" name="Rectangle 1047"/>
          <p:cNvSpPr>
            <a:spLocks noChangeArrowheads="1"/>
          </p:cNvSpPr>
          <p:nvPr/>
        </p:nvSpPr>
        <p:spPr bwMode="auto">
          <a:xfrm>
            <a:off x="6219825"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U</a:t>
            </a:r>
            <a:endParaRPr lang="en-US" smtClean="0">
              <a:solidFill>
                <a:srgbClr val="000000"/>
              </a:solidFill>
            </a:endParaRPr>
          </a:p>
        </p:txBody>
      </p:sp>
      <p:sp>
        <p:nvSpPr>
          <p:cNvPr id="18650" name="Rectangle 1048"/>
          <p:cNvSpPr>
            <a:spLocks noChangeArrowheads="1"/>
          </p:cNvSpPr>
          <p:nvPr/>
        </p:nvSpPr>
        <p:spPr bwMode="auto">
          <a:xfrm>
            <a:off x="6313488"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R</a:t>
            </a:r>
            <a:endParaRPr lang="en-US" smtClean="0">
              <a:solidFill>
                <a:srgbClr val="000000"/>
              </a:solidFill>
            </a:endParaRPr>
          </a:p>
        </p:txBody>
      </p:sp>
      <p:sp>
        <p:nvSpPr>
          <p:cNvPr id="18651" name="Rectangle 1049"/>
          <p:cNvSpPr>
            <a:spLocks noChangeArrowheads="1"/>
          </p:cNvSpPr>
          <p:nvPr/>
        </p:nvSpPr>
        <p:spPr bwMode="auto">
          <a:xfrm>
            <a:off x="6407150" y="1919288"/>
            <a:ext cx="857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F</a:t>
            </a:r>
            <a:endParaRPr lang="en-US" smtClean="0">
              <a:solidFill>
                <a:srgbClr val="000000"/>
              </a:solidFill>
            </a:endParaRPr>
          </a:p>
        </p:txBody>
      </p:sp>
      <p:sp>
        <p:nvSpPr>
          <p:cNvPr id="18652" name="Rectangle 1050"/>
          <p:cNvSpPr>
            <a:spLocks noChangeArrowheads="1"/>
          </p:cNvSpPr>
          <p:nvPr/>
        </p:nvSpPr>
        <p:spPr bwMode="auto">
          <a:xfrm>
            <a:off x="6486525"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a:t>
            </a:r>
            <a:endParaRPr lang="en-US" smtClean="0">
              <a:solidFill>
                <a:srgbClr val="000000"/>
              </a:solidFill>
            </a:endParaRPr>
          </a:p>
        </p:txBody>
      </p:sp>
      <p:sp>
        <p:nvSpPr>
          <p:cNvPr id="18653" name="Rectangle 1051"/>
          <p:cNvSpPr>
            <a:spLocks noChangeArrowheads="1"/>
          </p:cNvSpPr>
          <p:nvPr/>
        </p:nvSpPr>
        <p:spPr bwMode="auto">
          <a:xfrm>
            <a:off x="6573838"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C</a:t>
            </a:r>
            <a:endParaRPr lang="en-US" smtClean="0">
              <a:solidFill>
                <a:srgbClr val="000000"/>
              </a:solidFill>
            </a:endParaRPr>
          </a:p>
        </p:txBody>
      </p:sp>
      <p:sp>
        <p:nvSpPr>
          <p:cNvPr id="18654" name="Rectangle 1052"/>
          <p:cNvSpPr>
            <a:spLocks noChangeArrowheads="1"/>
          </p:cNvSpPr>
          <p:nvPr/>
        </p:nvSpPr>
        <p:spPr bwMode="auto">
          <a:xfrm>
            <a:off x="6667500"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E</a:t>
            </a:r>
            <a:endParaRPr lang="en-US" smtClean="0">
              <a:solidFill>
                <a:srgbClr val="000000"/>
              </a:solidFill>
            </a:endParaRPr>
          </a:p>
        </p:txBody>
      </p:sp>
      <p:sp>
        <p:nvSpPr>
          <p:cNvPr id="18655" name="Rectangle 1053"/>
          <p:cNvSpPr>
            <a:spLocks noChangeArrowheads="1"/>
          </p:cNvSpPr>
          <p:nvPr/>
        </p:nvSpPr>
        <p:spPr bwMode="auto">
          <a:xfrm>
            <a:off x="6753225"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18656" name="Rectangle 1054"/>
          <p:cNvSpPr>
            <a:spLocks noChangeArrowheads="1"/>
          </p:cNvSpPr>
          <p:nvPr/>
        </p:nvSpPr>
        <p:spPr bwMode="auto">
          <a:xfrm>
            <a:off x="3113088"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6</a:t>
            </a:r>
            <a:endParaRPr lang="en-US" smtClean="0">
              <a:solidFill>
                <a:srgbClr val="000000"/>
              </a:solidFill>
            </a:endParaRPr>
          </a:p>
        </p:txBody>
      </p:sp>
      <p:sp>
        <p:nvSpPr>
          <p:cNvPr id="18657" name="Rectangle 1055"/>
          <p:cNvSpPr>
            <a:spLocks noChangeArrowheads="1"/>
          </p:cNvSpPr>
          <p:nvPr/>
        </p:nvSpPr>
        <p:spPr bwMode="auto">
          <a:xfrm>
            <a:off x="3184525" y="29495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658" name="Rectangle 1056"/>
          <p:cNvSpPr>
            <a:spLocks noChangeArrowheads="1"/>
          </p:cNvSpPr>
          <p:nvPr/>
        </p:nvSpPr>
        <p:spPr bwMode="auto">
          <a:xfrm>
            <a:off x="325596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18659" name="Rectangle 1057"/>
          <p:cNvSpPr>
            <a:spLocks noChangeArrowheads="1"/>
          </p:cNvSpPr>
          <p:nvPr/>
        </p:nvSpPr>
        <p:spPr bwMode="auto">
          <a:xfrm>
            <a:off x="3328988" y="29495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660" name="Rectangle 1058"/>
          <p:cNvSpPr>
            <a:spLocks noChangeArrowheads="1"/>
          </p:cNvSpPr>
          <p:nvPr/>
        </p:nvSpPr>
        <p:spPr bwMode="auto">
          <a:xfrm>
            <a:off x="336391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18661" name="Rectangle 1059"/>
          <p:cNvSpPr>
            <a:spLocks noChangeArrowheads="1"/>
          </p:cNvSpPr>
          <p:nvPr/>
        </p:nvSpPr>
        <p:spPr bwMode="auto">
          <a:xfrm>
            <a:off x="3436938"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18662" name="Rectangle 1060"/>
          <p:cNvSpPr>
            <a:spLocks noChangeArrowheads="1"/>
          </p:cNvSpPr>
          <p:nvPr/>
        </p:nvSpPr>
        <p:spPr bwMode="auto">
          <a:xfrm>
            <a:off x="284956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18663" name="Rectangle 1061"/>
          <p:cNvSpPr>
            <a:spLocks noChangeArrowheads="1"/>
          </p:cNvSpPr>
          <p:nvPr/>
        </p:nvSpPr>
        <p:spPr bwMode="auto">
          <a:xfrm>
            <a:off x="2922588" y="2949575"/>
            <a:ext cx="936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X</a:t>
            </a:r>
            <a:endParaRPr lang="en-US" smtClean="0">
              <a:solidFill>
                <a:srgbClr val="000000"/>
              </a:solidFill>
            </a:endParaRPr>
          </a:p>
        </p:txBody>
      </p:sp>
      <p:sp>
        <p:nvSpPr>
          <p:cNvPr id="18664" name="Line 1062"/>
          <p:cNvSpPr>
            <a:spLocks noChangeShapeType="1"/>
          </p:cNvSpPr>
          <p:nvPr/>
        </p:nvSpPr>
        <p:spPr bwMode="auto">
          <a:xfrm flipV="1">
            <a:off x="3033713" y="2979738"/>
            <a:ext cx="42862" cy="1047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65" name="Freeform 1063"/>
          <p:cNvSpPr>
            <a:spLocks/>
          </p:cNvSpPr>
          <p:nvPr/>
        </p:nvSpPr>
        <p:spPr bwMode="auto">
          <a:xfrm>
            <a:off x="3017838" y="2989263"/>
            <a:ext cx="74612" cy="92075"/>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4"/>
                </a:moveTo>
                <a:cubicBezTo>
                  <a:pt x="23" y="11"/>
                  <a:pt x="23" y="11"/>
                  <a:pt x="23" y="11"/>
                </a:cubicBezTo>
                <a:cubicBezTo>
                  <a:pt x="22" y="8"/>
                  <a:pt x="22" y="8"/>
                  <a:pt x="22" y="8"/>
                </a:cubicBezTo>
                <a:cubicBezTo>
                  <a:pt x="18" y="0"/>
                  <a:pt x="5" y="0"/>
                  <a:pt x="1" y="10"/>
                </a:cubicBezTo>
                <a:cubicBezTo>
                  <a:pt x="0" y="13"/>
                  <a:pt x="0" y="13"/>
                  <a:pt x="0" y="13"/>
                </a:cubicBezTo>
                <a:cubicBezTo>
                  <a:pt x="0" y="16"/>
                  <a:pt x="0" y="16"/>
                  <a:pt x="0" y="16"/>
                </a:cubicBezTo>
                <a:cubicBezTo>
                  <a:pt x="2" y="27"/>
                  <a:pt x="17" y="30"/>
                  <a:pt x="22" y="20"/>
                </a:cubicBezTo>
                <a:cubicBezTo>
                  <a:pt x="23" y="17"/>
                  <a:pt x="23" y="17"/>
                  <a:pt x="23" y="17"/>
                </a:cubicBezTo>
                <a:cubicBezTo>
                  <a:pt x="24" y="14"/>
                  <a:pt x="24" y="14"/>
                  <a:pt x="24"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66" name="Rectangle 1064"/>
          <p:cNvSpPr>
            <a:spLocks noChangeArrowheads="1"/>
          </p:cNvSpPr>
          <p:nvPr/>
        </p:nvSpPr>
        <p:spPr bwMode="auto">
          <a:xfrm>
            <a:off x="492125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18667" name="Rectangle 1065"/>
          <p:cNvSpPr>
            <a:spLocks noChangeArrowheads="1"/>
          </p:cNvSpPr>
          <p:nvPr/>
        </p:nvSpPr>
        <p:spPr bwMode="auto">
          <a:xfrm>
            <a:off x="4992688" y="19843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18668" name="Rectangle 1066"/>
          <p:cNvSpPr>
            <a:spLocks noChangeArrowheads="1"/>
          </p:cNvSpPr>
          <p:nvPr/>
        </p:nvSpPr>
        <p:spPr bwMode="auto">
          <a:xfrm>
            <a:off x="5065713" y="19843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669" name="Rectangle 1067"/>
          <p:cNvSpPr>
            <a:spLocks noChangeArrowheads="1"/>
          </p:cNvSpPr>
          <p:nvPr/>
        </p:nvSpPr>
        <p:spPr bwMode="auto">
          <a:xfrm>
            <a:off x="5100638" y="19843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18670" name="Rectangle 1068"/>
          <p:cNvSpPr>
            <a:spLocks noChangeArrowheads="1"/>
          </p:cNvSpPr>
          <p:nvPr/>
        </p:nvSpPr>
        <p:spPr bwMode="auto">
          <a:xfrm>
            <a:off x="5180013" y="19843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671" name="Rectangle 1069"/>
          <p:cNvSpPr>
            <a:spLocks noChangeArrowheads="1"/>
          </p:cNvSpPr>
          <p:nvPr/>
        </p:nvSpPr>
        <p:spPr bwMode="auto">
          <a:xfrm>
            <a:off x="525145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18672" name="Rectangle 1070"/>
          <p:cNvSpPr>
            <a:spLocks noChangeArrowheads="1"/>
          </p:cNvSpPr>
          <p:nvPr/>
        </p:nvSpPr>
        <p:spPr bwMode="auto">
          <a:xfrm>
            <a:off x="5322888" y="19843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673" name="Rectangle 1071"/>
          <p:cNvSpPr>
            <a:spLocks noChangeArrowheads="1"/>
          </p:cNvSpPr>
          <p:nvPr/>
        </p:nvSpPr>
        <p:spPr bwMode="auto">
          <a:xfrm>
            <a:off x="535940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18674" name="Line 1072"/>
          <p:cNvSpPr>
            <a:spLocks noChangeShapeType="1"/>
          </p:cNvSpPr>
          <p:nvPr/>
        </p:nvSpPr>
        <p:spPr bwMode="auto">
          <a:xfrm>
            <a:off x="4779963" y="2066925"/>
            <a:ext cx="10160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75" name="Line 1073"/>
          <p:cNvSpPr>
            <a:spLocks noChangeShapeType="1"/>
          </p:cNvSpPr>
          <p:nvPr/>
        </p:nvSpPr>
        <p:spPr bwMode="auto">
          <a:xfrm>
            <a:off x="4462463" y="2066925"/>
            <a:ext cx="31750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76" name="Rectangle 1074"/>
          <p:cNvSpPr>
            <a:spLocks noChangeArrowheads="1"/>
          </p:cNvSpPr>
          <p:nvPr/>
        </p:nvSpPr>
        <p:spPr bwMode="auto">
          <a:xfrm>
            <a:off x="6234113" y="2598738"/>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677" name="Rectangle 1075"/>
          <p:cNvSpPr>
            <a:spLocks noChangeArrowheads="1"/>
          </p:cNvSpPr>
          <p:nvPr/>
        </p:nvSpPr>
        <p:spPr bwMode="auto">
          <a:xfrm>
            <a:off x="6305550"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18678" name="Rectangle 1076"/>
          <p:cNvSpPr>
            <a:spLocks noChangeArrowheads="1"/>
          </p:cNvSpPr>
          <p:nvPr/>
        </p:nvSpPr>
        <p:spPr bwMode="auto">
          <a:xfrm>
            <a:off x="6378575" y="259873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679" name="Rectangle 1077"/>
          <p:cNvSpPr>
            <a:spLocks noChangeArrowheads="1"/>
          </p:cNvSpPr>
          <p:nvPr/>
        </p:nvSpPr>
        <p:spPr bwMode="auto">
          <a:xfrm>
            <a:off x="6413500"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3</a:t>
            </a:r>
            <a:endParaRPr lang="en-US" smtClean="0">
              <a:solidFill>
                <a:srgbClr val="000000"/>
              </a:solidFill>
            </a:endParaRPr>
          </a:p>
        </p:txBody>
      </p:sp>
      <p:sp>
        <p:nvSpPr>
          <p:cNvPr id="18680" name="Rectangle 1078"/>
          <p:cNvSpPr>
            <a:spLocks noChangeArrowheads="1"/>
          </p:cNvSpPr>
          <p:nvPr/>
        </p:nvSpPr>
        <p:spPr bwMode="auto">
          <a:xfrm>
            <a:off x="6072188" y="259873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18681" name="Rectangle 1079"/>
          <p:cNvSpPr>
            <a:spLocks noChangeArrowheads="1"/>
          </p:cNvSpPr>
          <p:nvPr/>
        </p:nvSpPr>
        <p:spPr bwMode="auto">
          <a:xfrm>
            <a:off x="6143625"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18682" name="Line 1080"/>
          <p:cNvSpPr>
            <a:spLocks noChangeShapeType="1"/>
          </p:cNvSpPr>
          <p:nvPr/>
        </p:nvSpPr>
        <p:spPr bwMode="auto">
          <a:xfrm flipV="1">
            <a:off x="6280150" y="2771775"/>
            <a:ext cx="1588" cy="2206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83" name="Line 1081"/>
          <p:cNvSpPr>
            <a:spLocks noChangeShapeType="1"/>
          </p:cNvSpPr>
          <p:nvPr/>
        </p:nvSpPr>
        <p:spPr bwMode="auto">
          <a:xfrm>
            <a:off x="6280150" y="2354263"/>
            <a:ext cx="1588" cy="2381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84" name="Rectangle 1082"/>
          <p:cNvSpPr>
            <a:spLocks noChangeArrowheads="1"/>
          </p:cNvSpPr>
          <p:nvPr/>
        </p:nvSpPr>
        <p:spPr bwMode="auto">
          <a:xfrm>
            <a:off x="5832475" y="3013075"/>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18685" name="Line 1083"/>
          <p:cNvSpPr>
            <a:spLocks noChangeShapeType="1"/>
          </p:cNvSpPr>
          <p:nvPr/>
        </p:nvSpPr>
        <p:spPr bwMode="auto">
          <a:xfrm flipV="1">
            <a:off x="5953125" y="3044825"/>
            <a:ext cx="42863" cy="1031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86" name="Freeform 1084"/>
          <p:cNvSpPr>
            <a:spLocks/>
          </p:cNvSpPr>
          <p:nvPr/>
        </p:nvSpPr>
        <p:spPr bwMode="auto">
          <a:xfrm>
            <a:off x="5937250" y="3052763"/>
            <a:ext cx="74613" cy="92075"/>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4"/>
                </a:moveTo>
                <a:cubicBezTo>
                  <a:pt x="23" y="11"/>
                  <a:pt x="23" y="11"/>
                  <a:pt x="23" y="11"/>
                </a:cubicBezTo>
                <a:cubicBezTo>
                  <a:pt x="22" y="8"/>
                  <a:pt x="22" y="8"/>
                  <a:pt x="22" y="8"/>
                </a:cubicBezTo>
                <a:cubicBezTo>
                  <a:pt x="17" y="0"/>
                  <a:pt x="5" y="0"/>
                  <a:pt x="1" y="10"/>
                </a:cubicBezTo>
                <a:cubicBezTo>
                  <a:pt x="0" y="13"/>
                  <a:pt x="0" y="13"/>
                  <a:pt x="0" y="13"/>
                </a:cubicBezTo>
                <a:cubicBezTo>
                  <a:pt x="0" y="16"/>
                  <a:pt x="0" y="16"/>
                  <a:pt x="0" y="16"/>
                </a:cubicBezTo>
                <a:cubicBezTo>
                  <a:pt x="2" y="27"/>
                  <a:pt x="17" y="30"/>
                  <a:pt x="22" y="20"/>
                </a:cubicBezTo>
                <a:cubicBezTo>
                  <a:pt x="23" y="17"/>
                  <a:pt x="23" y="17"/>
                  <a:pt x="23" y="17"/>
                </a:cubicBezTo>
                <a:cubicBezTo>
                  <a:pt x="24" y="14"/>
                  <a:pt x="24" y="14"/>
                  <a:pt x="24"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87" name="Rectangle 1085"/>
          <p:cNvSpPr>
            <a:spLocks noChangeArrowheads="1"/>
          </p:cNvSpPr>
          <p:nvPr/>
        </p:nvSpPr>
        <p:spPr bwMode="auto">
          <a:xfrm>
            <a:off x="603091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18688" name="Rectangle 1086"/>
          <p:cNvSpPr>
            <a:spLocks noChangeArrowheads="1"/>
          </p:cNvSpPr>
          <p:nvPr/>
        </p:nvSpPr>
        <p:spPr bwMode="auto">
          <a:xfrm>
            <a:off x="6103938"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18689" name="Rectangle 1087"/>
          <p:cNvSpPr>
            <a:spLocks noChangeArrowheads="1"/>
          </p:cNvSpPr>
          <p:nvPr/>
        </p:nvSpPr>
        <p:spPr bwMode="auto">
          <a:xfrm>
            <a:off x="6175375" y="30130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690" name="Rectangle 1088"/>
          <p:cNvSpPr>
            <a:spLocks noChangeArrowheads="1"/>
          </p:cNvSpPr>
          <p:nvPr/>
        </p:nvSpPr>
        <p:spPr bwMode="auto">
          <a:xfrm>
            <a:off x="624681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18691" name="Rectangle 1089"/>
          <p:cNvSpPr>
            <a:spLocks noChangeArrowheads="1"/>
          </p:cNvSpPr>
          <p:nvPr/>
        </p:nvSpPr>
        <p:spPr bwMode="auto">
          <a:xfrm>
            <a:off x="6318250" y="30130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18692" name="Rectangle 1090"/>
          <p:cNvSpPr>
            <a:spLocks noChangeArrowheads="1"/>
          </p:cNvSpPr>
          <p:nvPr/>
        </p:nvSpPr>
        <p:spPr bwMode="auto">
          <a:xfrm>
            <a:off x="635476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18693" name="Rectangle 1091"/>
          <p:cNvSpPr>
            <a:spLocks noChangeArrowheads="1"/>
          </p:cNvSpPr>
          <p:nvPr/>
        </p:nvSpPr>
        <p:spPr bwMode="auto">
          <a:xfrm>
            <a:off x="6426200" y="30130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18694" name="Line 1092"/>
          <p:cNvSpPr>
            <a:spLocks noChangeShapeType="1"/>
          </p:cNvSpPr>
          <p:nvPr/>
        </p:nvSpPr>
        <p:spPr bwMode="auto">
          <a:xfrm>
            <a:off x="5632450" y="3095625"/>
            <a:ext cx="161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695" name="Freeform 1093"/>
          <p:cNvSpPr>
            <a:spLocks/>
          </p:cNvSpPr>
          <p:nvPr/>
        </p:nvSpPr>
        <p:spPr bwMode="auto">
          <a:xfrm>
            <a:off x="4462463" y="2049463"/>
            <a:ext cx="119062" cy="39687"/>
          </a:xfrm>
          <a:custGeom>
            <a:avLst/>
            <a:gdLst>
              <a:gd name="T0" fmla="*/ 0 w 75"/>
              <a:gd name="T1" fmla="*/ 2147483647 h 25"/>
              <a:gd name="T2" fmla="*/ 2147483647 w 75"/>
              <a:gd name="T3" fmla="*/ 0 h 25"/>
              <a:gd name="T4" fmla="*/ 2147483647 w 75"/>
              <a:gd name="T5" fmla="*/ 2147483647 h 25"/>
              <a:gd name="T6" fmla="*/ 0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0" y="11"/>
                </a:moveTo>
                <a:lnTo>
                  <a:pt x="75" y="0"/>
                </a:lnTo>
                <a:lnTo>
                  <a:pt x="75" y="25"/>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696" name="Freeform 1094"/>
          <p:cNvSpPr>
            <a:spLocks/>
          </p:cNvSpPr>
          <p:nvPr/>
        </p:nvSpPr>
        <p:spPr bwMode="auto">
          <a:xfrm>
            <a:off x="4462463" y="2049463"/>
            <a:ext cx="119062" cy="39687"/>
          </a:xfrm>
          <a:custGeom>
            <a:avLst/>
            <a:gdLst>
              <a:gd name="T0" fmla="*/ 0 w 75"/>
              <a:gd name="T1" fmla="*/ 2147483647 h 25"/>
              <a:gd name="T2" fmla="*/ 2147483647 w 75"/>
              <a:gd name="T3" fmla="*/ 0 h 25"/>
              <a:gd name="T4" fmla="*/ 2147483647 w 75"/>
              <a:gd name="T5" fmla="*/ 2147483647 h 25"/>
              <a:gd name="T6" fmla="*/ 0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0" y="11"/>
                </a:moveTo>
                <a:lnTo>
                  <a:pt x="75" y="0"/>
                </a:lnTo>
                <a:lnTo>
                  <a:pt x="75" y="25"/>
                </a:lnTo>
                <a:lnTo>
                  <a:pt x="0" y="11"/>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97" name="Freeform 1095"/>
          <p:cNvSpPr>
            <a:spLocks/>
          </p:cNvSpPr>
          <p:nvPr/>
        </p:nvSpPr>
        <p:spPr bwMode="auto">
          <a:xfrm>
            <a:off x="4660900" y="2049463"/>
            <a:ext cx="119063" cy="39687"/>
          </a:xfrm>
          <a:custGeom>
            <a:avLst/>
            <a:gdLst>
              <a:gd name="T0" fmla="*/ 2147483647 w 75"/>
              <a:gd name="T1" fmla="*/ 2147483647 h 25"/>
              <a:gd name="T2" fmla="*/ 0 w 75"/>
              <a:gd name="T3" fmla="*/ 2147483647 h 25"/>
              <a:gd name="T4" fmla="*/ 0 w 75"/>
              <a:gd name="T5" fmla="*/ 0 h 25"/>
              <a:gd name="T6" fmla="*/ 2147483647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75" y="11"/>
                </a:moveTo>
                <a:lnTo>
                  <a:pt x="0" y="25"/>
                </a:lnTo>
                <a:lnTo>
                  <a:pt x="0" y="0"/>
                </a:lnTo>
                <a:lnTo>
                  <a:pt x="7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698" name="Freeform 1096"/>
          <p:cNvSpPr>
            <a:spLocks/>
          </p:cNvSpPr>
          <p:nvPr/>
        </p:nvSpPr>
        <p:spPr bwMode="auto">
          <a:xfrm>
            <a:off x="4660900" y="2049463"/>
            <a:ext cx="119063" cy="39687"/>
          </a:xfrm>
          <a:custGeom>
            <a:avLst/>
            <a:gdLst>
              <a:gd name="T0" fmla="*/ 2147483647 w 75"/>
              <a:gd name="T1" fmla="*/ 2147483647 h 25"/>
              <a:gd name="T2" fmla="*/ 0 w 75"/>
              <a:gd name="T3" fmla="*/ 2147483647 h 25"/>
              <a:gd name="T4" fmla="*/ 0 w 75"/>
              <a:gd name="T5" fmla="*/ 0 h 25"/>
              <a:gd name="T6" fmla="*/ 2147483647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75" y="11"/>
                </a:moveTo>
                <a:lnTo>
                  <a:pt x="0" y="25"/>
                </a:lnTo>
                <a:lnTo>
                  <a:pt x="0" y="0"/>
                </a:lnTo>
                <a:lnTo>
                  <a:pt x="75" y="11"/>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699" name="Freeform 1097"/>
          <p:cNvSpPr>
            <a:spLocks/>
          </p:cNvSpPr>
          <p:nvPr/>
        </p:nvSpPr>
        <p:spPr bwMode="auto">
          <a:xfrm>
            <a:off x="6257925" y="2873375"/>
            <a:ext cx="39688"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4" y="75"/>
                </a:moveTo>
                <a:lnTo>
                  <a:pt x="0" y="0"/>
                </a:lnTo>
                <a:lnTo>
                  <a:pt x="25" y="0"/>
                </a:lnTo>
                <a:lnTo>
                  <a:pt x="14"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00" name="Freeform 1098"/>
          <p:cNvSpPr>
            <a:spLocks/>
          </p:cNvSpPr>
          <p:nvPr/>
        </p:nvSpPr>
        <p:spPr bwMode="auto">
          <a:xfrm>
            <a:off x="6257925" y="2873375"/>
            <a:ext cx="39688"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4" y="75"/>
                </a:moveTo>
                <a:lnTo>
                  <a:pt x="0" y="0"/>
                </a:lnTo>
                <a:lnTo>
                  <a:pt x="25" y="0"/>
                </a:lnTo>
                <a:lnTo>
                  <a:pt x="14" y="75"/>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01" name="Freeform 1099"/>
          <p:cNvSpPr>
            <a:spLocks/>
          </p:cNvSpPr>
          <p:nvPr/>
        </p:nvSpPr>
        <p:spPr bwMode="auto">
          <a:xfrm>
            <a:off x="6257925" y="2354263"/>
            <a:ext cx="39688" cy="122237"/>
          </a:xfrm>
          <a:custGeom>
            <a:avLst/>
            <a:gdLst>
              <a:gd name="T0" fmla="*/ 2147483647 w 25"/>
              <a:gd name="T1" fmla="*/ 0 h 77"/>
              <a:gd name="T2" fmla="*/ 2147483647 w 25"/>
              <a:gd name="T3" fmla="*/ 2147483647 h 77"/>
              <a:gd name="T4" fmla="*/ 0 w 25"/>
              <a:gd name="T5" fmla="*/ 2147483647 h 77"/>
              <a:gd name="T6" fmla="*/ 2147483647 w 25"/>
              <a:gd name="T7" fmla="*/ 0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4" y="0"/>
                </a:moveTo>
                <a:lnTo>
                  <a:pt x="25" y="77"/>
                </a:lnTo>
                <a:lnTo>
                  <a:pt x="0" y="77"/>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02" name="Freeform 1100"/>
          <p:cNvSpPr>
            <a:spLocks/>
          </p:cNvSpPr>
          <p:nvPr/>
        </p:nvSpPr>
        <p:spPr bwMode="auto">
          <a:xfrm>
            <a:off x="6257925" y="2354263"/>
            <a:ext cx="39688" cy="122237"/>
          </a:xfrm>
          <a:custGeom>
            <a:avLst/>
            <a:gdLst>
              <a:gd name="T0" fmla="*/ 2147483647 w 25"/>
              <a:gd name="T1" fmla="*/ 0 h 77"/>
              <a:gd name="T2" fmla="*/ 2147483647 w 25"/>
              <a:gd name="T3" fmla="*/ 2147483647 h 77"/>
              <a:gd name="T4" fmla="*/ 0 w 25"/>
              <a:gd name="T5" fmla="*/ 2147483647 h 77"/>
              <a:gd name="T6" fmla="*/ 2147483647 w 25"/>
              <a:gd name="T7" fmla="*/ 0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4" y="0"/>
                </a:moveTo>
                <a:lnTo>
                  <a:pt x="25" y="77"/>
                </a:lnTo>
                <a:lnTo>
                  <a:pt x="0" y="77"/>
                </a:lnTo>
                <a:lnTo>
                  <a:pt x="14"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03" name="Freeform 1101"/>
          <p:cNvSpPr>
            <a:spLocks/>
          </p:cNvSpPr>
          <p:nvPr/>
        </p:nvSpPr>
        <p:spPr bwMode="auto">
          <a:xfrm>
            <a:off x="5410200" y="2843213"/>
            <a:ext cx="1588" cy="1587"/>
          </a:xfrm>
          <a:custGeom>
            <a:avLst/>
            <a:gdLst>
              <a:gd name="T0" fmla="*/ 0 w 1588"/>
              <a:gd name="T1" fmla="*/ 0 h 1587"/>
              <a:gd name="T2" fmla="*/ 0 w 1588"/>
              <a:gd name="T3" fmla="*/ 0 h 1587"/>
              <a:gd name="T4" fmla="*/ 0 w 1588"/>
              <a:gd name="T5" fmla="*/ 0 h 1587"/>
              <a:gd name="T6" fmla="*/ 0 w 1588"/>
              <a:gd name="T7" fmla="*/ 0 h 1587"/>
              <a:gd name="T8" fmla="*/ 0 60000 65536"/>
              <a:gd name="T9" fmla="*/ 0 60000 65536"/>
              <a:gd name="T10" fmla="*/ 0 60000 65536"/>
              <a:gd name="T11" fmla="*/ 0 60000 65536"/>
              <a:gd name="T12" fmla="*/ 0 w 1588"/>
              <a:gd name="T13" fmla="*/ 0 h 1587"/>
              <a:gd name="T14" fmla="*/ 1588 w 1588"/>
              <a:gd name="T15" fmla="*/ 1587 h 1587"/>
            </a:gdLst>
            <a:ahLst/>
            <a:cxnLst>
              <a:cxn ang="T8">
                <a:pos x="T0" y="T1"/>
              </a:cxn>
              <a:cxn ang="T9">
                <a:pos x="T2" y="T3"/>
              </a:cxn>
              <a:cxn ang="T10">
                <a:pos x="T4" y="T5"/>
              </a:cxn>
              <a:cxn ang="T11">
                <a:pos x="T6" y="T7"/>
              </a:cxn>
            </a:cxnLst>
            <a:rect l="T12" t="T13" r="T14" b="T15"/>
            <a:pathLst>
              <a:path w="1588" h="1587">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04" name="Freeform 1102"/>
          <p:cNvSpPr>
            <a:spLocks/>
          </p:cNvSpPr>
          <p:nvPr/>
        </p:nvSpPr>
        <p:spPr bwMode="auto">
          <a:xfrm>
            <a:off x="5314950" y="2754313"/>
            <a:ext cx="95250" cy="88900"/>
          </a:xfrm>
          <a:custGeom>
            <a:avLst/>
            <a:gdLst>
              <a:gd name="T0" fmla="*/ 2147483647 w 31"/>
              <a:gd name="T1" fmla="*/ 2147483647 h 29"/>
              <a:gd name="T2" fmla="*/ 2147483647 w 31"/>
              <a:gd name="T3" fmla="*/ 2147483647 h 29"/>
              <a:gd name="T4" fmla="*/ 0 w 31"/>
              <a:gd name="T5" fmla="*/ 2147483647 h 29"/>
              <a:gd name="T6" fmla="*/ 2147483647 w 31"/>
              <a:gd name="T7" fmla="*/ 0 h 29"/>
              <a:gd name="T8" fmla="*/ 2147483647 w 31"/>
              <a:gd name="T9" fmla="*/ 2147483647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31" y="29"/>
                </a:moveTo>
                <a:cubicBezTo>
                  <a:pt x="31" y="29"/>
                  <a:pt x="31" y="29"/>
                  <a:pt x="31" y="29"/>
                </a:cubicBezTo>
                <a:cubicBezTo>
                  <a:pt x="0" y="4"/>
                  <a:pt x="0" y="4"/>
                  <a:pt x="0" y="4"/>
                </a:cubicBezTo>
                <a:cubicBezTo>
                  <a:pt x="5" y="0"/>
                  <a:pt x="5" y="0"/>
                  <a:pt x="5" y="0"/>
                </a:cubicBezTo>
                <a:lnTo>
                  <a:pt x="3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05" name="Freeform 1103"/>
          <p:cNvSpPr>
            <a:spLocks/>
          </p:cNvSpPr>
          <p:nvPr/>
        </p:nvSpPr>
        <p:spPr bwMode="auto">
          <a:xfrm>
            <a:off x="5330825" y="2738438"/>
            <a:ext cx="79375" cy="104775"/>
          </a:xfrm>
          <a:custGeom>
            <a:avLst/>
            <a:gdLst>
              <a:gd name="T0" fmla="*/ 2147483647 w 50"/>
              <a:gd name="T1" fmla="*/ 2147483647 h 66"/>
              <a:gd name="T2" fmla="*/ 0 w 50"/>
              <a:gd name="T3" fmla="*/ 2147483647 h 66"/>
              <a:gd name="T4" fmla="*/ 2147483647 w 50"/>
              <a:gd name="T5" fmla="*/ 0 h 66"/>
              <a:gd name="T6" fmla="*/ 2147483647 w 50"/>
              <a:gd name="T7" fmla="*/ 2147483647 h 66"/>
              <a:gd name="T8" fmla="*/ 0 60000 65536"/>
              <a:gd name="T9" fmla="*/ 0 60000 65536"/>
              <a:gd name="T10" fmla="*/ 0 60000 65536"/>
              <a:gd name="T11" fmla="*/ 0 60000 65536"/>
              <a:gd name="T12" fmla="*/ 0 w 50"/>
              <a:gd name="T13" fmla="*/ 0 h 66"/>
              <a:gd name="T14" fmla="*/ 50 w 50"/>
              <a:gd name="T15" fmla="*/ 66 h 66"/>
            </a:gdLst>
            <a:ahLst/>
            <a:cxnLst>
              <a:cxn ang="T8">
                <a:pos x="T0" y="T1"/>
              </a:cxn>
              <a:cxn ang="T9">
                <a:pos x="T2" y="T3"/>
              </a:cxn>
              <a:cxn ang="T10">
                <a:pos x="T4" y="T5"/>
              </a:cxn>
              <a:cxn ang="T11">
                <a:pos x="T6" y="T7"/>
              </a:cxn>
            </a:cxnLst>
            <a:rect l="T12" t="T13" r="T14" b="T15"/>
            <a:pathLst>
              <a:path w="50" h="66">
                <a:moveTo>
                  <a:pt x="50" y="66"/>
                </a:moveTo>
                <a:lnTo>
                  <a:pt x="0" y="10"/>
                </a:lnTo>
                <a:lnTo>
                  <a:pt x="9" y="0"/>
                </a:lnTo>
                <a:lnTo>
                  <a:pt x="5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06" name="Freeform 1104"/>
          <p:cNvSpPr>
            <a:spLocks/>
          </p:cNvSpPr>
          <p:nvPr/>
        </p:nvSpPr>
        <p:spPr bwMode="auto">
          <a:xfrm>
            <a:off x="5149850" y="2897188"/>
            <a:ext cx="109538" cy="95250"/>
          </a:xfrm>
          <a:custGeom>
            <a:avLst/>
            <a:gdLst>
              <a:gd name="T0" fmla="*/ 2147483647 w 36"/>
              <a:gd name="T1" fmla="*/ 0 h 31"/>
              <a:gd name="T2" fmla="*/ 2147483647 w 36"/>
              <a:gd name="T3" fmla="*/ 2147483647 h 31"/>
              <a:gd name="T4" fmla="*/ 0 w 36"/>
              <a:gd name="T5" fmla="*/ 2147483647 h 31"/>
              <a:gd name="T6" fmla="*/ 2147483647 w 36"/>
              <a:gd name="T7" fmla="*/ 0 h 31"/>
              <a:gd name="T8" fmla="*/ 2147483647 w 36"/>
              <a:gd name="T9" fmla="*/ 0 h 31"/>
              <a:gd name="T10" fmla="*/ 2147483647 w 36"/>
              <a:gd name="T11" fmla="*/ 0 h 31"/>
              <a:gd name="T12" fmla="*/ 2147483647 w 36"/>
              <a:gd name="T13" fmla="*/ 0 h 31"/>
              <a:gd name="T14" fmla="*/ 2147483647 w 36"/>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31"/>
              <a:gd name="T26" fmla="*/ 36 w 36"/>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31">
                <a:moveTo>
                  <a:pt x="36" y="0"/>
                </a:moveTo>
                <a:cubicBezTo>
                  <a:pt x="36" y="31"/>
                  <a:pt x="36" y="31"/>
                  <a:pt x="36" y="31"/>
                </a:cubicBezTo>
                <a:cubicBezTo>
                  <a:pt x="0" y="31"/>
                  <a:pt x="0" y="31"/>
                  <a:pt x="0" y="31"/>
                </a:cubicBezTo>
                <a:cubicBezTo>
                  <a:pt x="31" y="0"/>
                  <a:pt x="31" y="0"/>
                  <a:pt x="31" y="0"/>
                </a:cubicBezTo>
                <a:cubicBezTo>
                  <a:pt x="31" y="0"/>
                  <a:pt x="31" y="0"/>
                  <a:pt x="31" y="0"/>
                </a:cubicBezTo>
                <a:cubicBezTo>
                  <a:pt x="32" y="0"/>
                  <a:pt x="33" y="0"/>
                  <a:pt x="34" y="0"/>
                </a:cubicBezTo>
                <a:cubicBezTo>
                  <a:pt x="35" y="0"/>
                  <a:pt x="35" y="0"/>
                  <a:pt x="35" y="0"/>
                </a:cubicBezTo>
                <a:lnTo>
                  <a:pt x="36"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07" name="Freeform 1105"/>
          <p:cNvSpPr>
            <a:spLocks/>
          </p:cNvSpPr>
          <p:nvPr/>
        </p:nvSpPr>
        <p:spPr bwMode="auto">
          <a:xfrm>
            <a:off x="4948238" y="2354263"/>
            <a:ext cx="311150" cy="320675"/>
          </a:xfrm>
          <a:custGeom>
            <a:avLst/>
            <a:gdLst>
              <a:gd name="T0" fmla="*/ 2147483647 w 102"/>
              <a:gd name="T1" fmla="*/ 0 h 105"/>
              <a:gd name="T2" fmla="*/ 2147483647 w 102"/>
              <a:gd name="T3" fmla="*/ 2147483647 h 105"/>
              <a:gd name="T4" fmla="*/ 2147483647 w 102"/>
              <a:gd name="T5" fmla="*/ 2147483647 h 105"/>
              <a:gd name="T6" fmla="*/ 2147483647 w 102"/>
              <a:gd name="T7" fmla="*/ 2147483647 h 105"/>
              <a:gd name="T8" fmla="*/ 2147483647 w 102"/>
              <a:gd name="T9" fmla="*/ 2147483647 h 105"/>
              <a:gd name="T10" fmla="*/ 2147483647 w 102"/>
              <a:gd name="T11" fmla="*/ 2147483647 h 105"/>
              <a:gd name="T12" fmla="*/ 2147483647 w 102"/>
              <a:gd name="T13" fmla="*/ 2147483647 h 105"/>
              <a:gd name="T14" fmla="*/ 0 w 102"/>
              <a:gd name="T15" fmla="*/ 2147483647 h 105"/>
              <a:gd name="T16" fmla="*/ 2147483647 w 102"/>
              <a:gd name="T17" fmla="*/ 2147483647 h 105"/>
              <a:gd name="T18" fmla="*/ 2147483647 w 102"/>
              <a:gd name="T19" fmla="*/ 2147483647 h 105"/>
              <a:gd name="T20" fmla="*/ 2147483647 w 102"/>
              <a:gd name="T21" fmla="*/ 2147483647 h 105"/>
              <a:gd name="T22" fmla="*/ 2147483647 w 102"/>
              <a:gd name="T23" fmla="*/ 0 h 105"/>
              <a:gd name="T24" fmla="*/ 2147483647 w 102"/>
              <a:gd name="T25" fmla="*/ 0 h 1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05"/>
              <a:gd name="T41" fmla="*/ 102 w 102"/>
              <a:gd name="T42" fmla="*/ 105 h 1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05">
                <a:moveTo>
                  <a:pt x="102" y="0"/>
                </a:moveTo>
                <a:cubicBezTo>
                  <a:pt x="102" y="26"/>
                  <a:pt x="102" y="26"/>
                  <a:pt x="102" y="26"/>
                </a:cubicBezTo>
                <a:cubicBezTo>
                  <a:pt x="96" y="31"/>
                  <a:pt x="96" y="31"/>
                  <a:pt x="96" y="31"/>
                </a:cubicBezTo>
                <a:cubicBezTo>
                  <a:pt x="80" y="33"/>
                  <a:pt x="65" y="39"/>
                  <a:pt x="53" y="50"/>
                </a:cubicBezTo>
                <a:cubicBezTo>
                  <a:pt x="39" y="62"/>
                  <a:pt x="30" y="80"/>
                  <a:pt x="29" y="99"/>
                </a:cubicBezTo>
                <a:cubicBezTo>
                  <a:pt x="29" y="99"/>
                  <a:pt x="29" y="99"/>
                  <a:pt x="29" y="99"/>
                </a:cubicBezTo>
                <a:cubicBezTo>
                  <a:pt x="23" y="105"/>
                  <a:pt x="23" y="105"/>
                  <a:pt x="23" y="105"/>
                </a:cubicBezTo>
                <a:cubicBezTo>
                  <a:pt x="0" y="105"/>
                  <a:pt x="0" y="105"/>
                  <a:pt x="0" y="105"/>
                </a:cubicBezTo>
                <a:cubicBezTo>
                  <a:pt x="1" y="103"/>
                  <a:pt x="1" y="103"/>
                  <a:pt x="1" y="103"/>
                </a:cubicBezTo>
                <a:cubicBezTo>
                  <a:pt x="7" y="89"/>
                  <a:pt x="7" y="89"/>
                  <a:pt x="7" y="89"/>
                </a:cubicBezTo>
                <a:cubicBezTo>
                  <a:pt x="12" y="79"/>
                  <a:pt x="12" y="79"/>
                  <a:pt x="12" y="79"/>
                </a:cubicBezTo>
                <a:cubicBezTo>
                  <a:pt x="90" y="0"/>
                  <a:pt x="90" y="0"/>
                  <a:pt x="90" y="0"/>
                </a:cubicBezTo>
                <a:lnTo>
                  <a:pt x="102"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08" name="Freeform 1106"/>
          <p:cNvSpPr>
            <a:spLocks/>
          </p:cNvSpPr>
          <p:nvPr/>
        </p:nvSpPr>
        <p:spPr bwMode="auto">
          <a:xfrm>
            <a:off x="5037138" y="2873375"/>
            <a:ext cx="207962" cy="119063"/>
          </a:xfrm>
          <a:custGeom>
            <a:avLst/>
            <a:gdLst>
              <a:gd name="T0" fmla="*/ 2147483647 w 68"/>
              <a:gd name="T1" fmla="*/ 2147483647 h 39"/>
              <a:gd name="T2" fmla="*/ 2147483647 w 68"/>
              <a:gd name="T3" fmla="*/ 2147483647 h 39"/>
              <a:gd name="T4" fmla="*/ 2147483647 w 68"/>
              <a:gd name="T5" fmla="*/ 2147483647 h 39"/>
              <a:gd name="T6" fmla="*/ 0 w 68"/>
              <a:gd name="T7" fmla="*/ 2147483647 h 39"/>
              <a:gd name="T8" fmla="*/ 2147483647 w 68"/>
              <a:gd name="T9" fmla="*/ 0 h 39"/>
              <a:gd name="T10" fmla="*/ 2147483647 w 68"/>
              <a:gd name="T11" fmla="*/ 0 h 39"/>
              <a:gd name="T12" fmla="*/ 2147483647 w 68"/>
              <a:gd name="T13" fmla="*/ 2147483647 h 39"/>
              <a:gd name="T14" fmla="*/ 0 60000 65536"/>
              <a:gd name="T15" fmla="*/ 0 60000 65536"/>
              <a:gd name="T16" fmla="*/ 0 60000 65536"/>
              <a:gd name="T17" fmla="*/ 0 60000 65536"/>
              <a:gd name="T18" fmla="*/ 0 60000 65536"/>
              <a:gd name="T19" fmla="*/ 0 60000 65536"/>
              <a:gd name="T20" fmla="*/ 0 60000 65536"/>
              <a:gd name="T21" fmla="*/ 0 w 68"/>
              <a:gd name="T22" fmla="*/ 0 h 39"/>
              <a:gd name="T23" fmla="*/ 68 w 68"/>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39">
                <a:moveTo>
                  <a:pt x="68" y="8"/>
                </a:moveTo>
                <a:cubicBezTo>
                  <a:pt x="68" y="8"/>
                  <a:pt x="68" y="8"/>
                  <a:pt x="68" y="8"/>
                </a:cubicBezTo>
                <a:cubicBezTo>
                  <a:pt x="37" y="39"/>
                  <a:pt x="37" y="39"/>
                  <a:pt x="37" y="39"/>
                </a:cubicBezTo>
                <a:cubicBezTo>
                  <a:pt x="0" y="39"/>
                  <a:pt x="0" y="39"/>
                  <a:pt x="0" y="39"/>
                </a:cubicBezTo>
                <a:cubicBezTo>
                  <a:pt x="39" y="0"/>
                  <a:pt x="39" y="0"/>
                  <a:pt x="39" y="0"/>
                </a:cubicBezTo>
                <a:cubicBezTo>
                  <a:pt x="39" y="0"/>
                  <a:pt x="39" y="0"/>
                  <a:pt x="39" y="0"/>
                </a:cubicBezTo>
                <a:cubicBezTo>
                  <a:pt x="48" y="5"/>
                  <a:pt x="58" y="7"/>
                  <a:pt x="68" y="8"/>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09" name="Freeform 1107"/>
          <p:cNvSpPr>
            <a:spLocks/>
          </p:cNvSpPr>
          <p:nvPr/>
        </p:nvSpPr>
        <p:spPr bwMode="auto">
          <a:xfrm>
            <a:off x="4984750" y="2354263"/>
            <a:ext cx="238125" cy="241300"/>
          </a:xfrm>
          <a:custGeom>
            <a:avLst/>
            <a:gdLst>
              <a:gd name="T0" fmla="*/ 2147483647 w 150"/>
              <a:gd name="T1" fmla="*/ 0 h 152"/>
              <a:gd name="T2" fmla="*/ 0 w 150"/>
              <a:gd name="T3" fmla="*/ 2147483647 h 152"/>
              <a:gd name="T4" fmla="*/ 2147483647 w 150"/>
              <a:gd name="T5" fmla="*/ 2147483647 h 152"/>
              <a:gd name="T6" fmla="*/ 2147483647 w 150"/>
              <a:gd name="T7" fmla="*/ 2147483647 h 152"/>
              <a:gd name="T8" fmla="*/ 2147483647 w 150"/>
              <a:gd name="T9" fmla="*/ 2147483647 h 152"/>
              <a:gd name="T10" fmla="*/ 2147483647 w 150"/>
              <a:gd name="T11" fmla="*/ 2147483647 h 152"/>
              <a:gd name="T12" fmla="*/ 2147483647 w 150"/>
              <a:gd name="T13" fmla="*/ 2147483647 h 152"/>
              <a:gd name="T14" fmla="*/ 2147483647 w 150"/>
              <a:gd name="T15" fmla="*/ 0 h 152"/>
              <a:gd name="T16" fmla="*/ 2147483647 w 150"/>
              <a:gd name="T17" fmla="*/ 0 h 1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152"/>
              <a:gd name="T29" fmla="*/ 150 w 150"/>
              <a:gd name="T30" fmla="*/ 152 h 1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152">
                <a:moveTo>
                  <a:pt x="150" y="0"/>
                </a:moveTo>
                <a:lnTo>
                  <a:pt x="0" y="152"/>
                </a:lnTo>
                <a:lnTo>
                  <a:pt x="2" y="146"/>
                </a:lnTo>
                <a:lnTo>
                  <a:pt x="18" y="110"/>
                </a:lnTo>
                <a:lnTo>
                  <a:pt x="29" y="71"/>
                </a:lnTo>
                <a:lnTo>
                  <a:pt x="43" y="38"/>
                </a:lnTo>
                <a:lnTo>
                  <a:pt x="79" y="0"/>
                </a:lnTo>
                <a:lnTo>
                  <a:pt x="15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10" name="Freeform 1108"/>
          <p:cNvSpPr>
            <a:spLocks/>
          </p:cNvSpPr>
          <p:nvPr/>
        </p:nvSpPr>
        <p:spPr bwMode="auto">
          <a:xfrm>
            <a:off x="5110163" y="2506663"/>
            <a:ext cx="95250" cy="88900"/>
          </a:xfrm>
          <a:custGeom>
            <a:avLst/>
            <a:gdLst>
              <a:gd name="T0" fmla="*/ 2147483647 w 60"/>
              <a:gd name="T1" fmla="*/ 2147483647 h 56"/>
              <a:gd name="T2" fmla="*/ 2147483647 w 60"/>
              <a:gd name="T3" fmla="*/ 2147483647 h 56"/>
              <a:gd name="T4" fmla="*/ 0 w 60"/>
              <a:gd name="T5" fmla="*/ 0 h 56"/>
              <a:gd name="T6" fmla="*/ 2147483647 w 60"/>
              <a:gd name="T7" fmla="*/ 2147483647 h 56"/>
              <a:gd name="T8" fmla="*/ 0 60000 65536"/>
              <a:gd name="T9" fmla="*/ 0 60000 65536"/>
              <a:gd name="T10" fmla="*/ 0 60000 65536"/>
              <a:gd name="T11" fmla="*/ 0 60000 65536"/>
              <a:gd name="T12" fmla="*/ 0 w 60"/>
              <a:gd name="T13" fmla="*/ 0 h 56"/>
              <a:gd name="T14" fmla="*/ 60 w 60"/>
              <a:gd name="T15" fmla="*/ 56 h 56"/>
            </a:gdLst>
            <a:ahLst/>
            <a:cxnLst>
              <a:cxn ang="T8">
                <a:pos x="T0" y="T1"/>
              </a:cxn>
              <a:cxn ang="T9">
                <a:pos x="T2" y="T3"/>
              </a:cxn>
              <a:cxn ang="T10">
                <a:pos x="T4" y="T5"/>
              </a:cxn>
              <a:cxn ang="T11">
                <a:pos x="T6" y="T7"/>
              </a:cxn>
            </a:cxnLst>
            <a:rect l="T12" t="T13" r="T14" b="T15"/>
            <a:pathLst>
              <a:path w="60" h="56">
                <a:moveTo>
                  <a:pt x="60" y="48"/>
                </a:moveTo>
                <a:lnTo>
                  <a:pt x="50" y="56"/>
                </a:lnTo>
                <a:lnTo>
                  <a:pt x="0" y="0"/>
                </a:lnTo>
                <a:lnTo>
                  <a:pt x="6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11" name="Freeform 1109"/>
          <p:cNvSpPr>
            <a:spLocks/>
          </p:cNvSpPr>
          <p:nvPr/>
        </p:nvSpPr>
        <p:spPr bwMode="auto">
          <a:xfrm>
            <a:off x="5110163" y="2506663"/>
            <a:ext cx="79375" cy="101600"/>
          </a:xfrm>
          <a:custGeom>
            <a:avLst/>
            <a:gdLst>
              <a:gd name="T0" fmla="*/ 0 w 50"/>
              <a:gd name="T1" fmla="*/ 0 h 64"/>
              <a:gd name="T2" fmla="*/ 2147483647 w 50"/>
              <a:gd name="T3" fmla="*/ 2147483647 h 64"/>
              <a:gd name="T4" fmla="*/ 2147483647 w 50"/>
              <a:gd name="T5" fmla="*/ 2147483647 h 64"/>
              <a:gd name="T6" fmla="*/ 0 w 50"/>
              <a:gd name="T7" fmla="*/ 0 h 64"/>
              <a:gd name="T8" fmla="*/ 0 60000 65536"/>
              <a:gd name="T9" fmla="*/ 0 60000 65536"/>
              <a:gd name="T10" fmla="*/ 0 60000 65536"/>
              <a:gd name="T11" fmla="*/ 0 60000 65536"/>
              <a:gd name="T12" fmla="*/ 0 w 50"/>
              <a:gd name="T13" fmla="*/ 0 h 64"/>
              <a:gd name="T14" fmla="*/ 50 w 50"/>
              <a:gd name="T15" fmla="*/ 64 h 64"/>
            </a:gdLst>
            <a:ahLst/>
            <a:cxnLst>
              <a:cxn ang="T8">
                <a:pos x="T0" y="T1"/>
              </a:cxn>
              <a:cxn ang="T9">
                <a:pos x="T2" y="T3"/>
              </a:cxn>
              <a:cxn ang="T10">
                <a:pos x="T4" y="T5"/>
              </a:cxn>
              <a:cxn ang="T11">
                <a:pos x="T6" y="T7"/>
              </a:cxn>
            </a:cxnLst>
            <a:rect l="T12" t="T13" r="T14" b="T15"/>
            <a:pathLst>
              <a:path w="50" h="64">
                <a:moveTo>
                  <a:pt x="0" y="0"/>
                </a:moveTo>
                <a:lnTo>
                  <a:pt x="50" y="56"/>
                </a:lnTo>
                <a:lnTo>
                  <a:pt x="40" y="6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12" name="Freeform 1110"/>
          <p:cNvSpPr>
            <a:spLocks/>
          </p:cNvSpPr>
          <p:nvPr/>
        </p:nvSpPr>
        <p:spPr bwMode="auto">
          <a:xfrm>
            <a:off x="4951413" y="2824163"/>
            <a:ext cx="204787" cy="168275"/>
          </a:xfrm>
          <a:custGeom>
            <a:avLst/>
            <a:gdLst>
              <a:gd name="T0" fmla="*/ 2147483647 w 67"/>
              <a:gd name="T1" fmla="*/ 2147483647 h 55"/>
              <a:gd name="T2" fmla="*/ 2147483647 w 67"/>
              <a:gd name="T3" fmla="*/ 2147483647 h 55"/>
              <a:gd name="T4" fmla="*/ 2147483647 w 67"/>
              <a:gd name="T5" fmla="*/ 2147483647 h 55"/>
              <a:gd name="T6" fmla="*/ 2147483647 w 67"/>
              <a:gd name="T7" fmla="*/ 2147483647 h 55"/>
              <a:gd name="T8" fmla="*/ 0 w 67"/>
              <a:gd name="T9" fmla="*/ 2147483647 h 55"/>
              <a:gd name="T10" fmla="*/ 0 w 67"/>
              <a:gd name="T11" fmla="*/ 2147483647 h 55"/>
              <a:gd name="T12" fmla="*/ 2147483647 w 67"/>
              <a:gd name="T13" fmla="*/ 0 h 55"/>
              <a:gd name="T14" fmla="*/ 2147483647 w 67"/>
              <a:gd name="T15" fmla="*/ 0 h 55"/>
              <a:gd name="T16" fmla="*/ 2147483647 w 67"/>
              <a:gd name="T17" fmla="*/ 2147483647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7"/>
              <a:gd name="T28" fmla="*/ 0 h 55"/>
              <a:gd name="T29" fmla="*/ 67 w 6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7" h="55">
                <a:moveTo>
                  <a:pt x="67" y="16"/>
                </a:moveTo>
                <a:cubicBezTo>
                  <a:pt x="67" y="16"/>
                  <a:pt x="67" y="16"/>
                  <a:pt x="67" y="16"/>
                </a:cubicBezTo>
                <a:cubicBezTo>
                  <a:pt x="28" y="55"/>
                  <a:pt x="28" y="55"/>
                  <a:pt x="28" y="55"/>
                </a:cubicBezTo>
                <a:cubicBezTo>
                  <a:pt x="5" y="55"/>
                  <a:pt x="5" y="55"/>
                  <a:pt x="5" y="55"/>
                </a:cubicBezTo>
                <a:cubicBezTo>
                  <a:pt x="0" y="47"/>
                  <a:pt x="0" y="47"/>
                  <a:pt x="0" y="47"/>
                </a:cubicBezTo>
                <a:cubicBezTo>
                  <a:pt x="0" y="46"/>
                  <a:pt x="0" y="46"/>
                  <a:pt x="0" y="46"/>
                </a:cubicBezTo>
                <a:cubicBezTo>
                  <a:pt x="46" y="0"/>
                  <a:pt x="46" y="0"/>
                  <a:pt x="46" y="0"/>
                </a:cubicBezTo>
                <a:cubicBezTo>
                  <a:pt x="46" y="0"/>
                  <a:pt x="46" y="0"/>
                  <a:pt x="46" y="0"/>
                </a:cubicBezTo>
                <a:cubicBezTo>
                  <a:pt x="52" y="7"/>
                  <a:pt x="59" y="12"/>
                  <a:pt x="67" y="16"/>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13" name="Freeform 1111"/>
          <p:cNvSpPr>
            <a:spLocks/>
          </p:cNvSpPr>
          <p:nvPr/>
        </p:nvSpPr>
        <p:spPr bwMode="auto">
          <a:xfrm>
            <a:off x="5053013" y="2354263"/>
            <a:ext cx="57150" cy="60325"/>
          </a:xfrm>
          <a:custGeom>
            <a:avLst/>
            <a:gdLst>
              <a:gd name="T0" fmla="*/ 2147483647 w 36"/>
              <a:gd name="T1" fmla="*/ 0 h 38"/>
              <a:gd name="T2" fmla="*/ 0 w 36"/>
              <a:gd name="T3" fmla="*/ 2147483647 h 38"/>
              <a:gd name="T4" fmla="*/ 0 w 36"/>
              <a:gd name="T5" fmla="*/ 2147483647 h 38"/>
              <a:gd name="T6" fmla="*/ 0 w 36"/>
              <a:gd name="T7" fmla="*/ 2147483647 h 38"/>
              <a:gd name="T8" fmla="*/ 2147483647 w 36"/>
              <a:gd name="T9" fmla="*/ 0 h 38"/>
              <a:gd name="T10" fmla="*/ 2147483647 w 36"/>
              <a:gd name="T11" fmla="*/ 0 h 38"/>
              <a:gd name="T12" fmla="*/ 0 60000 65536"/>
              <a:gd name="T13" fmla="*/ 0 60000 65536"/>
              <a:gd name="T14" fmla="*/ 0 60000 65536"/>
              <a:gd name="T15" fmla="*/ 0 60000 65536"/>
              <a:gd name="T16" fmla="*/ 0 60000 65536"/>
              <a:gd name="T17" fmla="*/ 0 60000 65536"/>
              <a:gd name="T18" fmla="*/ 0 w 36"/>
              <a:gd name="T19" fmla="*/ 0 h 38"/>
              <a:gd name="T20" fmla="*/ 36 w 36"/>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36" h="38">
                <a:moveTo>
                  <a:pt x="36" y="0"/>
                </a:moveTo>
                <a:lnTo>
                  <a:pt x="0" y="38"/>
                </a:lnTo>
                <a:lnTo>
                  <a:pt x="0" y="35"/>
                </a:lnTo>
                <a:lnTo>
                  <a:pt x="17" y="0"/>
                </a:lnTo>
                <a:lnTo>
                  <a:pt x="36"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14" name="Freeform 1112"/>
          <p:cNvSpPr>
            <a:spLocks/>
          </p:cNvSpPr>
          <p:nvPr/>
        </p:nvSpPr>
        <p:spPr bwMode="auto">
          <a:xfrm>
            <a:off x="4921250" y="2754313"/>
            <a:ext cx="171450" cy="214312"/>
          </a:xfrm>
          <a:custGeom>
            <a:avLst/>
            <a:gdLst>
              <a:gd name="T0" fmla="*/ 2147483647 w 56"/>
              <a:gd name="T1" fmla="*/ 2147483647 h 70"/>
              <a:gd name="T2" fmla="*/ 2147483647 w 56"/>
              <a:gd name="T3" fmla="*/ 2147483647 h 70"/>
              <a:gd name="T4" fmla="*/ 2147483647 w 56"/>
              <a:gd name="T5" fmla="*/ 2147483647 h 70"/>
              <a:gd name="T6" fmla="*/ 2147483647 w 56"/>
              <a:gd name="T7" fmla="*/ 2147483647 h 70"/>
              <a:gd name="T8" fmla="*/ 2147483647 w 56"/>
              <a:gd name="T9" fmla="*/ 2147483647 h 70"/>
              <a:gd name="T10" fmla="*/ 2147483647 w 56"/>
              <a:gd name="T11" fmla="*/ 2147483647 h 70"/>
              <a:gd name="T12" fmla="*/ 0 w 56"/>
              <a:gd name="T13" fmla="*/ 2147483647 h 70"/>
              <a:gd name="T14" fmla="*/ 0 w 56"/>
              <a:gd name="T15" fmla="*/ 2147483647 h 70"/>
              <a:gd name="T16" fmla="*/ 2147483647 w 56"/>
              <a:gd name="T17" fmla="*/ 0 h 70"/>
              <a:gd name="T18" fmla="*/ 2147483647 w 56"/>
              <a:gd name="T19" fmla="*/ 0 h 70"/>
              <a:gd name="T20" fmla="*/ 2147483647 w 56"/>
              <a:gd name="T21" fmla="*/ 2147483647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23"/>
                </a:moveTo>
                <a:cubicBezTo>
                  <a:pt x="56" y="23"/>
                  <a:pt x="56" y="23"/>
                  <a:pt x="56" y="23"/>
                </a:cubicBezTo>
                <a:cubicBezTo>
                  <a:pt x="10" y="69"/>
                  <a:pt x="10" y="69"/>
                  <a:pt x="10" y="69"/>
                </a:cubicBezTo>
                <a:cubicBezTo>
                  <a:pt x="10" y="70"/>
                  <a:pt x="10" y="70"/>
                  <a:pt x="10" y="70"/>
                </a:cubicBezTo>
                <a:cubicBezTo>
                  <a:pt x="7" y="66"/>
                  <a:pt x="7" y="66"/>
                  <a:pt x="7" y="66"/>
                </a:cubicBezTo>
                <a:cubicBezTo>
                  <a:pt x="2" y="53"/>
                  <a:pt x="2" y="53"/>
                  <a:pt x="2" y="53"/>
                </a:cubicBezTo>
                <a:cubicBezTo>
                  <a:pt x="0" y="43"/>
                  <a:pt x="0" y="43"/>
                  <a:pt x="0" y="43"/>
                </a:cubicBezTo>
                <a:cubicBezTo>
                  <a:pt x="0" y="43"/>
                  <a:pt x="0" y="43"/>
                  <a:pt x="0" y="43"/>
                </a:cubicBezTo>
                <a:cubicBezTo>
                  <a:pt x="42" y="0"/>
                  <a:pt x="42" y="0"/>
                  <a:pt x="42" y="0"/>
                </a:cubicBezTo>
                <a:cubicBezTo>
                  <a:pt x="42" y="0"/>
                  <a:pt x="42" y="0"/>
                  <a:pt x="42" y="0"/>
                </a:cubicBezTo>
                <a:cubicBezTo>
                  <a:pt x="46" y="9"/>
                  <a:pt x="50" y="16"/>
                  <a:pt x="56" y="2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15" name="Freeform 1113"/>
          <p:cNvSpPr>
            <a:spLocks/>
          </p:cNvSpPr>
          <p:nvPr/>
        </p:nvSpPr>
        <p:spPr bwMode="auto">
          <a:xfrm>
            <a:off x="3986213" y="2354263"/>
            <a:ext cx="1093787" cy="638175"/>
          </a:xfrm>
          <a:custGeom>
            <a:avLst/>
            <a:gdLst>
              <a:gd name="T0" fmla="*/ 2147483647 w 358"/>
              <a:gd name="T1" fmla="*/ 2147483647 h 209"/>
              <a:gd name="T2" fmla="*/ 2147483647 w 358"/>
              <a:gd name="T3" fmla="*/ 2147483647 h 209"/>
              <a:gd name="T4" fmla="*/ 2147483647 w 358"/>
              <a:gd name="T5" fmla="*/ 2147483647 h 209"/>
              <a:gd name="T6" fmla="*/ 2147483647 w 358"/>
              <a:gd name="T7" fmla="*/ 2147483647 h 209"/>
              <a:gd name="T8" fmla="*/ 2147483647 w 358"/>
              <a:gd name="T9" fmla="*/ 2147483647 h 209"/>
              <a:gd name="T10" fmla="*/ 2147483647 w 358"/>
              <a:gd name="T11" fmla="*/ 2147483647 h 209"/>
              <a:gd name="T12" fmla="*/ 2147483647 w 358"/>
              <a:gd name="T13" fmla="*/ 2147483647 h 209"/>
              <a:gd name="T14" fmla="*/ 2147483647 w 358"/>
              <a:gd name="T15" fmla="*/ 2147483647 h 209"/>
              <a:gd name="T16" fmla="*/ 2147483647 w 358"/>
              <a:gd name="T17" fmla="*/ 2147483647 h 209"/>
              <a:gd name="T18" fmla="*/ 2147483647 w 358"/>
              <a:gd name="T19" fmla="*/ 2147483647 h 209"/>
              <a:gd name="T20" fmla="*/ 2147483647 w 358"/>
              <a:gd name="T21" fmla="*/ 2147483647 h 209"/>
              <a:gd name="T22" fmla="*/ 2147483647 w 358"/>
              <a:gd name="T23" fmla="*/ 2147483647 h 209"/>
              <a:gd name="T24" fmla="*/ 2147483647 w 358"/>
              <a:gd name="T25" fmla="*/ 2147483647 h 209"/>
              <a:gd name="T26" fmla="*/ 2147483647 w 358"/>
              <a:gd name="T27" fmla="*/ 2147483647 h 209"/>
              <a:gd name="T28" fmla="*/ 2147483647 w 358"/>
              <a:gd name="T29" fmla="*/ 2147483647 h 209"/>
              <a:gd name="T30" fmla="*/ 2147483647 w 358"/>
              <a:gd name="T31" fmla="*/ 2147483647 h 209"/>
              <a:gd name="T32" fmla="*/ 2147483647 w 358"/>
              <a:gd name="T33" fmla="*/ 2147483647 h 209"/>
              <a:gd name="T34" fmla="*/ 2147483647 w 358"/>
              <a:gd name="T35" fmla="*/ 0 h 209"/>
              <a:gd name="T36" fmla="*/ 2147483647 w 358"/>
              <a:gd name="T37" fmla="*/ 0 h 209"/>
              <a:gd name="T38" fmla="*/ 2147483647 w 358"/>
              <a:gd name="T39" fmla="*/ 2147483647 h 209"/>
              <a:gd name="T40" fmla="*/ 2147483647 w 358"/>
              <a:gd name="T41" fmla="*/ 2147483647 h 209"/>
              <a:gd name="T42" fmla="*/ 2147483647 w 358"/>
              <a:gd name="T43" fmla="*/ 0 h 209"/>
              <a:gd name="T44" fmla="*/ 2147483647 w 358"/>
              <a:gd name="T45" fmla="*/ 0 h 209"/>
              <a:gd name="T46" fmla="*/ 2147483647 w 358"/>
              <a:gd name="T47" fmla="*/ 2147483647 h 209"/>
              <a:gd name="T48" fmla="*/ 2147483647 w 358"/>
              <a:gd name="T49" fmla="*/ 2147483647 h 209"/>
              <a:gd name="T50" fmla="*/ 2147483647 w 358"/>
              <a:gd name="T51" fmla="*/ 2147483647 h 209"/>
              <a:gd name="T52" fmla="*/ 2147483647 w 358"/>
              <a:gd name="T53" fmla="*/ 2147483647 h 209"/>
              <a:gd name="T54" fmla="*/ 2147483647 w 358"/>
              <a:gd name="T55" fmla="*/ 2147483647 h 209"/>
              <a:gd name="T56" fmla="*/ 2147483647 w 358"/>
              <a:gd name="T57" fmla="*/ 2147483647 h 209"/>
              <a:gd name="T58" fmla="*/ 2147483647 w 358"/>
              <a:gd name="T59" fmla="*/ 2147483647 h 209"/>
              <a:gd name="T60" fmla="*/ 2147483647 w 358"/>
              <a:gd name="T61" fmla="*/ 2147483647 h 209"/>
              <a:gd name="T62" fmla="*/ 2147483647 w 358"/>
              <a:gd name="T63" fmla="*/ 2147483647 h 209"/>
              <a:gd name="T64" fmla="*/ 2147483647 w 358"/>
              <a:gd name="T65" fmla="*/ 2147483647 h 209"/>
              <a:gd name="T66" fmla="*/ 2147483647 w 358"/>
              <a:gd name="T67" fmla="*/ 2147483647 h 209"/>
              <a:gd name="T68" fmla="*/ 2147483647 w 358"/>
              <a:gd name="T69" fmla="*/ 2147483647 h 209"/>
              <a:gd name="T70" fmla="*/ 2147483647 w 358"/>
              <a:gd name="T71" fmla="*/ 2147483647 h 209"/>
              <a:gd name="T72" fmla="*/ 2147483647 w 358"/>
              <a:gd name="T73" fmla="*/ 2147483647 h 209"/>
              <a:gd name="T74" fmla="*/ 2147483647 w 358"/>
              <a:gd name="T75" fmla="*/ 2147483647 h 209"/>
              <a:gd name="T76" fmla="*/ 2147483647 w 358"/>
              <a:gd name="T77" fmla="*/ 2147483647 h 209"/>
              <a:gd name="T78" fmla="*/ 2147483647 w 358"/>
              <a:gd name="T79" fmla="*/ 2147483647 h 209"/>
              <a:gd name="T80" fmla="*/ 2147483647 w 358"/>
              <a:gd name="T81" fmla="*/ 2147483647 h 209"/>
              <a:gd name="T82" fmla="*/ 2147483647 w 358"/>
              <a:gd name="T83" fmla="*/ 2147483647 h 209"/>
              <a:gd name="T84" fmla="*/ 2147483647 w 358"/>
              <a:gd name="T85" fmla="*/ 2147483647 h 209"/>
              <a:gd name="T86" fmla="*/ 0 w 358"/>
              <a:gd name="T87" fmla="*/ 2147483647 h 209"/>
              <a:gd name="T88" fmla="*/ 0 w 358"/>
              <a:gd name="T89" fmla="*/ 2147483647 h 209"/>
              <a:gd name="T90" fmla="*/ 2147483647 w 358"/>
              <a:gd name="T91" fmla="*/ 2147483647 h 209"/>
              <a:gd name="T92" fmla="*/ 2147483647 w 358"/>
              <a:gd name="T93" fmla="*/ 2147483647 h 209"/>
              <a:gd name="T94" fmla="*/ 2147483647 w 358"/>
              <a:gd name="T95" fmla="*/ 2147483647 h 209"/>
              <a:gd name="T96" fmla="*/ 2147483647 w 358"/>
              <a:gd name="T97" fmla="*/ 2147483647 h 2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8"/>
              <a:gd name="T148" fmla="*/ 0 h 209"/>
              <a:gd name="T149" fmla="*/ 358 w 358"/>
              <a:gd name="T150" fmla="*/ 209 h 2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8" h="209">
                <a:moveTo>
                  <a:pt x="83" y="173"/>
                </a:moveTo>
                <a:cubicBezTo>
                  <a:pt x="93" y="173"/>
                  <a:pt x="103" y="167"/>
                  <a:pt x="107" y="156"/>
                </a:cubicBezTo>
                <a:cubicBezTo>
                  <a:pt x="109" y="151"/>
                  <a:pt x="109" y="151"/>
                  <a:pt x="109" y="151"/>
                </a:cubicBezTo>
                <a:cubicBezTo>
                  <a:pt x="109" y="147"/>
                  <a:pt x="109" y="147"/>
                  <a:pt x="109" y="147"/>
                </a:cubicBezTo>
                <a:cubicBezTo>
                  <a:pt x="109" y="142"/>
                  <a:pt x="109" y="142"/>
                  <a:pt x="109" y="142"/>
                </a:cubicBezTo>
                <a:cubicBezTo>
                  <a:pt x="107" y="137"/>
                  <a:pt x="107" y="137"/>
                  <a:pt x="107" y="137"/>
                </a:cubicBezTo>
                <a:cubicBezTo>
                  <a:pt x="103" y="126"/>
                  <a:pt x="93" y="121"/>
                  <a:pt x="83" y="121"/>
                </a:cubicBezTo>
                <a:cubicBezTo>
                  <a:pt x="83" y="105"/>
                  <a:pt x="83" y="105"/>
                  <a:pt x="83" y="105"/>
                </a:cubicBezTo>
                <a:cubicBezTo>
                  <a:pt x="83" y="100"/>
                  <a:pt x="83" y="100"/>
                  <a:pt x="83" y="100"/>
                </a:cubicBezTo>
                <a:cubicBezTo>
                  <a:pt x="83" y="89"/>
                  <a:pt x="83" y="89"/>
                  <a:pt x="83" y="89"/>
                </a:cubicBezTo>
                <a:cubicBezTo>
                  <a:pt x="93" y="89"/>
                  <a:pt x="103" y="84"/>
                  <a:pt x="107" y="72"/>
                </a:cubicBezTo>
                <a:cubicBezTo>
                  <a:pt x="109" y="68"/>
                  <a:pt x="109" y="68"/>
                  <a:pt x="109" y="68"/>
                </a:cubicBezTo>
                <a:cubicBezTo>
                  <a:pt x="109" y="63"/>
                  <a:pt x="109" y="63"/>
                  <a:pt x="109" y="63"/>
                </a:cubicBezTo>
                <a:cubicBezTo>
                  <a:pt x="109" y="59"/>
                  <a:pt x="109" y="59"/>
                  <a:pt x="109" y="59"/>
                </a:cubicBezTo>
                <a:cubicBezTo>
                  <a:pt x="107" y="54"/>
                  <a:pt x="107" y="54"/>
                  <a:pt x="107" y="54"/>
                </a:cubicBezTo>
                <a:cubicBezTo>
                  <a:pt x="103" y="43"/>
                  <a:pt x="93" y="37"/>
                  <a:pt x="83" y="37"/>
                </a:cubicBezTo>
                <a:cubicBezTo>
                  <a:pt x="83" y="6"/>
                  <a:pt x="83" y="6"/>
                  <a:pt x="83" y="6"/>
                </a:cubicBezTo>
                <a:cubicBezTo>
                  <a:pt x="83" y="0"/>
                  <a:pt x="83" y="0"/>
                  <a:pt x="83" y="0"/>
                </a:cubicBezTo>
                <a:cubicBezTo>
                  <a:pt x="156" y="0"/>
                  <a:pt x="156" y="0"/>
                  <a:pt x="156" y="0"/>
                </a:cubicBezTo>
                <a:cubicBezTo>
                  <a:pt x="156" y="42"/>
                  <a:pt x="156" y="42"/>
                  <a:pt x="156" y="42"/>
                </a:cubicBezTo>
                <a:cubicBezTo>
                  <a:pt x="260" y="42"/>
                  <a:pt x="260" y="42"/>
                  <a:pt x="260" y="42"/>
                </a:cubicBezTo>
                <a:cubicBezTo>
                  <a:pt x="260" y="0"/>
                  <a:pt x="260" y="0"/>
                  <a:pt x="260" y="0"/>
                </a:cubicBezTo>
                <a:cubicBezTo>
                  <a:pt x="358" y="0"/>
                  <a:pt x="358" y="0"/>
                  <a:pt x="358" y="0"/>
                </a:cubicBezTo>
                <a:cubicBezTo>
                  <a:pt x="349" y="18"/>
                  <a:pt x="349" y="18"/>
                  <a:pt x="349" y="18"/>
                </a:cubicBezTo>
                <a:cubicBezTo>
                  <a:pt x="349" y="20"/>
                  <a:pt x="349" y="20"/>
                  <a:pt x="349" y="20"/>
                </a:cubicBezTo>
                <a:cubicBezTo>
                  <a:pt x="342" y="37"/>
                  <a:pt x="342" y="37"/>
                  <a:pt x="342" y="37"/>
                </a:cubicBezTo>
                <a:cubicBezTo>
                  <a:pt x="336" y="57"/>
                  <a:pt x="336" y="57"/>
                  <a:pt x="336" y="57"/>
                </a:cubicBezTo>
                <a:cubicBezTo>
                  <a:pt x="328" y="76"/>
                  <a:pt x="328" y="76"/>
                  <a:pt x="328" y="76"/>
                </a:cubicBezTo>
                <a:cubicBezTo>
                  <a:pt x="327" y="79"/>
                  <a:pt x="327" y="79"/>
                  <a:pt x="327" y="79"/>
                </a:cubicBezTo>
                <a:cubicBezTo>
                  <a:pt x="322" y="89"/>
                  <a:pt x="322" y="89"/>
                  <a:pt x="322" y="89"/>
                </a:cubicBezTo>
                <a:cubicBezTo>
                  <a:pt x="316" y="103"/>
                  <a:pt x="316" y="103"/>
                  <a:pt x="316" y="103"/>
                </a:cubicBezTo>
                <a:cubicBezTo>
                  <a:pt x="315" y="105"/>
                  <a:pt x="315" y="105"/>
                  <a:pt x="315" y="105"/>
                </a:cubicBezTo>
                <a:cubicBezTo>
                  <a:pt x="310" y="116"/>
                  <a:pt x="310" y="116"/>
                  <a:pt x="310" y="116"/>
                </a:cubicBezTo>
                <a:cubicBezTo>
                  <a:pt x="306" y="129"/>
                  <a:pt x="306" y="129"/>
                  <a:pt x="306" y="129"/>
                </a:cubicBezTo>
                <a:cubicBezTo>
                  <a:pt x="305" y="138"/>
                  <a:pt x="305" y="138"/>
                  <a:pt x="305" y="138"/>
                </a:cubicBezTo>
                <a:cubicBezTo>
                  <a:pt x="304" y="143"/>
                  <a:pt x="304" y="143"/>
                  <a:pt x="304" y="143"/>
                </a:cubicBezTo>
                <a:cubicBezTo>
                  <a:pt x="303" y="157"/>
                  <a:pt x="303" y="157"/>
                  <a:pt x="303" y="157"/>
                </a:cubicBezTo>
                <a:cubicBezTo>
                  <a:pt x="305" y="171"/>
                  <a:pt x="305" y="171"/>
                  <a:pt x="305" y="171"/>
                </a:cubicBezTo>
                <a:cubicBezTo>
                  <a:pt x="306" y="174"/>
                  <a:pt x="306" y="174"/>
                  <a:pt x="306" y="174"/>
                </a:cubicBezTo>
                <a:cubicBezTo>
                  <a:pt x="308" y="184"/>
                  <a:pt x="308" y="184"/>
                  <a:pt x="308" y="184"/>
                </a:cubicBezTo>
                <a:cubicBezTo>
                  <a:pt x="313" y="197"/>
                  <a:pt x="313" y="197"/>
                  <a:pt x="313" y="197"/>
                </a:cubicBezTo>
                <a:cubicBezTo>
                  <a:pt x="316" y="201"/>
                  <a:pt x="316" y="201"/>
                  <a:pt x="316" y="201"/>
                </a:cubicBezTo>
                <a:cubicBezTo>
                  <a:pt x="321" y="209"/>
                  <a:pt x="321" y="209"/>
                  <a:pt x="321" y="209"/>
                </a:cubicBezTo>
                <a:cubicBezTo>
                  <a:pt x="0" y="209"/>
                  <a:pt x="0" y="209"/>
                  <a:pt x="0" y="209"/>
                </a:cubicBezTo>
                <a:cubicBezTo>
                  <a:pt x="0" y="180"/>
                  <a:pt x="0" y="180"/>
                  <a:pt x="0" y="180"/>
                </a:cubicBezTo>
                <a:cubicBezTo>
                  <a:pt x="23" y="171"/>
                  <a:pt x="23" y="171"/>
                  <a:pt x="23" y="171"/>
                </a:cubicBezTo>
                <a:cubicBezTo>
                  <a:pt x="25" y="177"/>
                  <a:pt x="25" y="177"/>
                  <a:pt x="25" y="177"/>
                </a:cubicBezTo>
                <a:cubicBezTo>
                  <a:pt x="59" y="156"/>
                  <a:pt x="59" y="156"/>
                  <a:pt x="59" y="156"/>
                </a:cubicBezTo>
                <a:cubicBezTo>
                  <a:pt x="63" y="167"/>
                  <a:pt x="73" y="173"/>
                  <a:pt x="83" y="17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16" name="Freeform 1114"/>
          <p:cNvSpPr>
            <a:spLocks/>
          </p:cNvSpPr>
          <p:nvPr/>
        </p:nvSpPr>
        <p:spPr bwMode="auto">
          <a:xfrm>
            <a:off x="4911725" y="2655888"/>
            <a:ext cx="138113" cy="230187"/>
          </a:xfrm>
          <a:custGeom>
            <a:avLst/>
            <a:gdLst>
              <a:gd name="T0" fmla="*/ 2147483647 w 45"/>
              <a:gd name="T1" fmla="*/ 2147483647 h 75"/>
              <a:gd name="T2" fmla="*/ 2147483647 w 45"/>
              <a:gd name="T3" fmla="*/ 0 h 75"/>
              <a:gd name="T4" fmla="*/ 2147483647 w 45"/>
              <a:gd name="T5" fmla="*/ 0 h 75"/>
              <a:gd name="T6" fmla="*/ 2147483647 w 45"/>
              <a:gd name="T7" fmla="*/ 2147483647 h 75"/>
              <a:gd name="T8" fmla="*/ 2147483647 w 45"/>
              <a:gd name="T9" fmla="*/ 2147483647 h 75"/>
              <a:gd name="T10" fmla="*/ 2147483647 w 45"/>
              <a:gd name="T11" fmla="*/ 2147483647 h 75"/>
              <a:gd name="T12" fmla="*/ 2147483647 w 45"/>
              <a:gd name="T13" fmla="*/ 2147483647 h 75"/>
              <a:gd name="T14" fmla="*/ 2147483647 w 45"/>
              <a:gd name="T15" fmla="*/ 2147483647 h 75"/>
              <a:gd name="T16" fmla="*/ 2147483647 w 45"/>
              <a:gd name="T17" fmla="*/ 2147483647 h 75"/>
              <a:gd name="T18" fmla="*/ 2147483647 w 45"/>
              <a:gd name="T19" fmla="*/ 2147483647 h 75"/>
              <a:gd name="T20" fmla="*/ 0 w 45"/>
              <a:gd name="T21" fmla="*/ 2147483647 h 75"/>
              <a:gd name="T22" fmla="*/ 2147483647 w 45"/>
              <a:gd name="T23" fmla="*/ 2147483647 h 75"/>
              <a:gd name="T24" fmla="*/ 2147483647 w 45"/>
              <a:gd name="T25" fmla="*/ 2147483647 h 75"/>
              <a:gd name="T26" fmla="*/ 2147483647 w 45"/>
              <a:gd name="T27" fmla="*/ 2147483647 h 75"/>
              <a:gd name="T28" fmla="*/ 2147483647 w 45"/>
              <a:gd name="T29" fmla="*/ 2147483647 h 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5"/>
              <a:gd name="T47" fmla="*/ 45 w 45"/>
              <a:gd name="T48" fmla="*/ 75 h 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5">
                <a:moveTo>
                  <a:pt x="35" y="6"/>
                </a:moveTo>
                <a:cubicBezTo>
                  <a:pt x="41" y="0"/>
                  <a:pt x="41" y="0"/>
                  <a:pt x="41" y="0"/>
                </a:cubicBezTo>
                <a:cubicBezTo>
                  <a:pt x="41" y="0"/>
                  <a:pt x="41" y="0"/>
                  <a:pt x="41" y="0"/>
                </a:cubicBezTo>
                <a:cubicBezTo>
                  <a:pt x="40" y="2"/>
                  <a:pt x="40" y="3"/>
                  <a:pt x="40" y="5"/>
                </a:cubicBezTo>
                <a:cubicBezTo>
                  <a:pt x="40" y="7"/>
                  <a:pt x="40" y="7"/>
                  <a:pt x="40" y="7"/>
                </a:cubicBezTo>
                <a:cubicBezTo>
                  <a:pt x="40" y="16"/>
                  <a:pt x="42" y="24"/>
                  <a:pt x="45" y="32"/>
                </a:cubicBezTo>
                <a:cubicBezTo>
                  <a:pt x="45" y="32"/>
                  <a:pt x="45" y="32"/>
                  <a:pt x="45" y="32"/>
                </a:cubicBezTo>
                <a:cubicBezTo>
                  <a:pt x="3" y="75"/>
                  <a:pt x="3" y="75"/>
                  <a:pt x="3" y="75"/>
                </a:cubicBezTo>
                <a:cubicBezTo>
                  <a:pt x="3" y="75"/>
                  <a:pt x="3" y="75"/>
                  <a:pt x="3" y="75"/>
                </a:cubicBezTo>
                <a:cubicBezTo>
                  <a:pt x="2" y="72"/>
                  <a:pt x="2" y="72"/>
                  <a:pt x="2" y="72"/>
                </a:cubicBezTo>
                <a:cubicBezTo>
                  <a:pt x="0" y="58"/>
                  <a:pt x="0" y="58"/>
                  <a:pt x="0" y="58"/>
                </a:cubicBezTo>
                <a:cubicBezTo>
                  <a:pt x="1" y="44"/>
                  <a:pt x="1" y="44"/>
                  <a:pt x="1" y="44"/>
                </a:cubicBezTo>
                <a:cubicBezTo>
                  <a:pt x="2" y="39"/>
                  <a:pt x="2" y="39"/>
                  <a:pt x="2" y="39"/>
                </a:cubicBezTo>
                <a:cubicBezTo>
                  <a:pt x="2" y="39"/>
                  <a:pt x="2" y="39"/>
                  <a:pt x="2" y="39"/>
                </a:cubicBezTo>
                <a:lnTo>
                  <a:pt x="35" y="6"/>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17" name="Freeform 1115"/>
          <p:cNvSpPr>
            <a:spLocks/>
          </p:cNvSpPr>
          <p:nvPr/>
        </p:nvSpPr>
        <p:spPr bwMode="auto">
          <a:xfrm>
            <a:off x="4918075" y="2674938"/>
            <a:ext cx="100013" cy="100012"/>
          </a:xfrm>
          <a:custGeom>
            <a:avLst/>
            <a:gdLst>
              <a:gd name="T0" fmla="*/ 2147483647 w 63"/>
              <a:gd name="T1" fmla="*/ 0 h 63"/>
              <a:gd name="T2" fmla="*/ 0 w 63"/>
              <a:gd name="T3" fmla="*/ 2147483647 h 63"/>
              <a:gd name="T4" fmla="*/ 0 w 63"/>
              <a:gd name="T5" fmla="*/ 2147483647 h 63"/>
              <a:gd name="T6" fmla="*/ 2147483647 w 63"/>
              <a:gd name="T7" fmla="*/ 2147483647 h 63"/>
              <a:gd name="T8" fmla="*/ 2147483647 w 63"/>
              <a:gd name="T9" fmla="*/ 2147483647 h 63"/>
              <a:gd name="T10" fmla="*/ 2147483647 w 63"/>
              <a:gd name="T11" fmla="*/ 0 h 63"/>
              <a:gd name="T12" fmla="*/ 2147483647 w 63"/>
              <a:gd name="T13" fmla="*/ 0 h 63"/>
              <a:gd name="T14" fmla="*/ 0 60000 65536"/>
              <a:gd name="T15" fmla="*/ 0 60000 65536"/>
              <a:gd name="T16" fmla="*/ 0 60000 65536"/>
              <a:gd name="T17" fmla="*/ 0 60000 65536"/>
              <a:gd name="T18" fmla="*/ 0 60000 65536"/>
              <a:gd name="T19" fmla="*/ 0 60000 65536"/>
              <a:gd name="T20" fmla="*/ 0 60000 65536"/>
              <a:gd name="T21" fmla="*/ 0 w 63"/>
              <a:gd name="T22" fmla="*/ 0 h 63"/>
              <a:gd name="T23" fmla="*/ 63 w 63"/>
              <a:gd name="T24" fmla="*/ 63 h 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63">
                <a:moveTo>
                  <a:pt x="63" y="0"/>
                </a:moveTo>
                <a:lnTo>
                  <a:pt x="0" y="63"/>
                </a:lnTo>
                <a:lnTo>
                  <a:pt x="2" y="46"/>
                </a:lnTo>
                <a:lnTo>
                  <a:pt x="10" y="21"/>
                </a:lnTo>
                <a:lnTo>
                  <a:pt x="19" y="0"/>
                </a:lnTo>
                <a:lnTo>
                  <a:pt x="63"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18" name="Freeform 1116"/>
          <p:cNvSpPr>
            <a:spLocks/>
          </p:cNvSpPr>
          <p:nvPr/>
        </p:nvSpPr>
        <p:spPr bwMode="auto">
          <a:xfrm>
            <a:off x="3986213" y="2354263"/>
            <a:ext cx="254000" cy="549275"/>
          </a:xfrm>
          <a:custGeom>
            <a:avLst/>
            <a:gdLst>
              <a:gd name="T0" fmla="*/ 2147483647 w 83"/>
              <a:gd name="T1" fmla="*/ 2147483647 h 180"/>
              <a:gd name="T2" fmla="*/ 2147483647 w 83"/>
              <a:gd name="T3" fmla="*/ 2147483647 h 180"/>
              <a:gd name="T4" fmla="*/ 2147483647 w 83"/>
              <a:gd name="T5" fmla="*/ 2147483647 h 180"/>
              <a:gd name="T6" fmla="*/ 2147483647 w 83"/>
              <a:gd name="T7" fmla="*/ 2147483647 h 180"/>
              <a:gd name="T8" fmla="*/ 2147483647 w 83"/>
              <a:gd name="T9" fmla="*/ 2147483647 h 180"/>
              <a:gd name="T10" fmla="*/ 0 w 83"/>
              <a:gd name="T11" fmla="*/ 2147483647 h 180"/>
              <a:gd name="T12" fmla="*/ 0 w 83"/>
              <a:gd name="T13" fmla="*/ 2147483647 h 180"/>
              <a:gd name="T14" fmla="*/ 0 w 83"/>
              <a:gd name="T15" fmla="*/ 2147483647 h 180"/>
              <a:gd name="T16" fmla="*/ 0 w 83"/>
              <a:gd name="T17" fmla="*/ 2147483647 h 180"/>
              <a:gd name="T18" fmla="*/ 0 w 83"/>
              <a:gd name="T19" fmla="*/ 0 h 180"/>
              <a:gd name="T20" fmla="*/ 2147483647 w 83"/>
              <a:gd name="T21" fmla="*/ 0 h 180"/>
              <a:gd name="T22" fmla="*/ 2147483647 w 83"/>
              <a:gd name="T23" fmla="*/ 2147483647 h 180"/>
              <a:gd name="T24" fmla="*/ 2147483647 w 83"/>
              <a:gd name="T25" fmla="*/ 2147483647 h 180"/>
              <a:gd name="T26" fmla="*/ 2147483647 w 83"/>
              <a:gd name="T27" fmla="*/ 2147483647 h 180"/>
              <a:gd name="T28" fmla="*/ 2147483647 w 83"/>
              <a:gd name="T29" fmla="*/ 2147483647 h 180"/>
              <a:gd name="T30" fmla="*/ 2147483647 w 83"/>
              <a:gd name="T31" fmla="*/ 2147483647 h 180"/>
              <a:gd name="T32" fmla="*/ 2147483647 w 83"/>
              <a:gd name="T33" fmla="*/ 2147483647 h 180"/>
              <a:gd name="T34" fmla="*/ 2147483647 w 83"/>
              <a:gd name="T35" fmla="*/ 2147483647 h 180"/>
              <a:gd name="T36" fmla="*/ 2147483647 w 83"/>
              <a:gd name="T37" fmla="*/ 2147483647 h 180"/>
              <a:gd name="T38" fmla="*/ 2147483647 w 83"/>
              <a:gd name="T39" fmla="*/ 2147483647 h 180"/>
              <a:gd name="T40" fmla="*/ 2147483647 w 83"/>
              <a:gd name="T41" fmla="*/ 2147483647 h 180"/>
              <a:gd name="T42" fmla="*/ 2147483647 w 83"/>
              <a:gd name="T43" fmla="*/ 2147483647 h 180"/>
              <a:gd name="T44" fmla="*/ 2147483647 w 83"/>
              <a:gd name="T45" fmla="*/ 2147483647 h 180"/>
              <a:gd name="T46" fmla="*/ 2147483647 w 83"/>
              <a:gd name="T47" fmla="*/ 2147483647 h 1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3"/>
              <a:gd name="T73" fmla="*/ 0 h 180"/>
              <a:gd name="T74" fmla="*/ 83 w 83"/>
              <a:gd name="T75" fmla="*/ 180 h 1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3" h="180">
                <a:moveTo>
                  <a:pt x="57" y="147"/>
                </a:moveTo>
                <a:cubicBezTo>
                  <a:pt x="57" y="149"/>
                  <a:pt x="57" y="149"/>
                  <a:pt x="57" y="149"/>
                </a:cubicBezTo>
                <a:cubicBezTo>
                  <a:pt x="57" y="152"/>
                  <a:pt x="58" y="154"/>
                  <a:pt x="59" y="156"/>
                </a:cubicBezTo>
                <a:cubicBezTo>
                  <a:pt x="20" y="165"/>
                  <a:pt x="20" y="165"/>
                  <a:pt x="20" y="165"/>
                </a:cubicBezTo>
                <a:cubicBezTo>
                  <a:pt x="23" y="171"/>
                  <a:pt x="23" y="171"/>
                  <a:pt x="23" y="171"/>
                </a:cubicBezTo>
                <a:cubicBezTo>
                  <a:pt x="0" y="180"/>
                  <a:pt x="0" y="180"/>
                  <a:pt x="0" y="180"/>
                </a:cubicBezTo>
                <a:cubicBezTo>
                  <a:pt x="0" y="170"/>
                  <a:pt x="0" y="170"/>
                  <a:pt x="0" y="170"/>
                </a:cubicBezTo>
                <a:cubicBezTo>
                  <a:pt x="0" y="105"/>
                  <a:pt x="0" y="105"/>
                  <a:pt x="0" y="105"/>
                </a:cubicBezTo>
                <a:cubicBezTo>
                  <a:pt x="0" y="40"/>
                  <a:pt x="0" y="40"/>
                  <a:pt x="0" y="40"/>
                </a:cubicBezTo>
                <a:cubicBezTo>
                  <a:pt x="0" y="0"/>
                  <a:pt x="0" y="0"/>
                  <a:pt x="0" y="0"/>
                </a:cubicBezTo>
                <a:cubicBezTo>
                  <a:pt x="83" y="0"/>
                  <a:pt x="83" y="0"/>
                  <a:pt x="83" y="0"/>
                </a:cubicBezTo>
                <a:cubicBezTo>
                  <a:pt x="83" y="6"/>
                  <a:pt x="83" y="6"/>
                  <a:pt x="83" y="6"/>
                </a:cubicBezTo>
                <a:cubicBezTo>
                  <a:pt x="83" y="37"/>
                  <a:pt x="83" y="37"/>
                  <a:pt x="83" y="37"/>
                </a:cubicBezTo>
                <a:cubicBezTo>
                  <a:pt x="72" y="37"/>
                  <a:pt x="62" y="43"/>
                  <a:pt x="58" y="56"/>
                </a:cubicBezTo>
                <a:cubicBezTo>
                  <a:pt x="57" y="61"/>
                  <a:pt x="57" y="61"/>
                  <a:pt x="57" y="61"/>
                </a:cubicBezTo>
                <a:cubicBezTo>
                  <a:pt x="57" y="63"/>
                  <a:pt x="57" y="63"/>
                  <a:pt x="57" y="63"/>
                </a:cubicBezTo>
                <a:cubicBezTo>
                  <a:pt x="57" y="65"/>
                  <a:pt x="57" y="65"/>
                  <a:pt x="57" y="65"/>
                </a:cubicBezTo>
                <a:cubicBezTo>
                  <a:pt x="59" y="81"/>
                  <a:pt x="71" y="89"/>
                  <a:pt x="83" y="89"/>
                </a:cubicBezTo>
                <a:cubicBezTo>
                  <a:pt x="83" y="100"/>
                  <a:pt x="83" y="100"/>
                  <a:pt x="83" y="100"/>
                </a:cubicBezTo>
                <a:cubicBezTo>
                  <a:pt x="83" y="105"/>
                  <a:pt x="83" y="105"/>
                  <a:pt x="83" y="105"/>
                </a:cubicBezTo>
                <a:cubicBezTo>
                  <a:pt x="83" y="121"/>
                  <a:pt x="83" y="121"/>
                  <a:pt x="83" y="121"/>
                </a:cubicBezTo>
                <a:cubicBezTo>
                  <a:pt x="72" y="121"/>
                  <a:pt x="62" y="127"/>
                  <a:pt x="58" y="140"/>
                </a:cubicBezTo>
                <a:cubicBezTo>
                  <a:pt x="57" y="144"/>
                  <a:pt x="57" y="144"/>
                  <a:pt x="57" y="144"/>
                </a:cubicBezTo>
                <a:lnTo>
                  <a:pt x="57" y="147"/>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19" name="Freeform 1117"/>
          <p:cNvSpPr>
            <a:spLocks/>
          </p:cNvSpPr>
          <p:nvPr/>
        </p:nvSpPr>
        <p:spPr bwMode="auto">
          <a:xfrm>
            <a:off x="4056063" y="2830513"/>
            <a:ext cx="111125" cy="63500"/>
          </a:xfrm>
          <a:custGeom>
            <a:avLst/>
            <a:gdLst>
              <a:gd name="T0" fmla="*/ 2147483647 w 70"/>
              <a:gd name="T1" fmla="*/ 0 h 40"/>
              <a:gd name="T2" fmla="*/ 2147483647 w 70"/>
              <a:gd name="T3" fmla="*/ 2147483647 h 40"/>
              <a:gd name="T4" fmla="*/ 0 w 70"/>
              <a:gd name="T5" fmla="*/ 2147483647 h 40"/>
              <a:gd name="T6" fmla="*/ 2147483647 w 70"/>
              <a:gd name="T7" fmla="*/ 0 h 40"/>
              <a:gd name="T8" fmla="*/ 0 60000 65536"/>
              <a:gd name="T9" fmla="*/ 0 60000 65536"/>
              <a:gd name="T10" fmla="*/ 0 60000 65536"/>
              <a:gd name="T11" fmla="*/ 0 60000 65536"/>
              <a:gd name="T12" fmla="*/ 0 w 70"/>
              <a:gd name="T13" fmla="*/ 0 h 40"/>
              <a:gd name="T14" fmla="*/ 70 w 70"/>
              <a:gd name="T15" fmla="*/ 40 h 40"/>
            </a:gdLst>
            <a:ahLst/>
            <a:cxnLst>
              <a:cxn ang="T8">
                <a:pos x="T0" y="T1"/>
              </a:cxn>
              <a:cxn ang="T9">
                <a:pos x="T2" y="T3"/>
              </a:cxn>
              <a:cxn ang="T10">
                <a:pos x="T4" y="T5"/>
              </a:cxn>
              <a:cxn ang="T11">
                <a:pos x="T6" y="T7"/>
              </a:cxn>
            </a:cxnLst>
            <a:rect l="T12" t="T13" r="T14" b="T15"/>
            <a:pathLst>
              <a:path w="70" h="40">
                <a:moveTo>
                  <a:pt x="70" y="0"/>
                </a:moveTo>
                <a:lnTo>
                  <a:pt x="4" y="40"/>
                </a:lnTo>
                <a:lnTo>
                  <a:pt x="0" y="29"/>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20" name="Freeform 1118"/>
          <p:cNvSpPr>
            <a:spLocks/>
          </p:cNvSpPr>
          <p:nvPr/>
        </p:nvSpPr>
        <p:spPr bwMode="auto">
          <a:xfrm>
            <a:off x="4048125" y="2830513"/>
            <a:ext cx="119063" cy="46037"/>
          </a:xfrm>
          <a:custGeom>
            <a:avLst/>
            <a:gdLst>
              <a:gd name="T0" fmla="*/ 2147483647 w 75"/>
              <a:gd name="T1" fmla="*/ 0 h 29"/>
              <a:gd name="T2" fmla="*/ 2147483647 w 75"/>
              <a:gd name="T3" fmla="*/ 2147483647 h 29"/>
              <a:gd name="T4" fmla="*/ 0 w 75"/>
              <a:gd name="T5" fmla="*/ 2147483647 h 29"/>
              <a:gd name="T6" fmla="*/ 2147483647 w 75"/>
              <a:gd name="T7" fmla="*/ 0 h 29"/>
              <a:gd name="T8" fmla="*/ 0 60000 65536"/>
              <a:gd name="T9" fmla="*/ 0 60000 65536"/>
              <a:gd name="T10" fmla="*/ 0 60000 65536"/>
              <a:gd name="T11" fmla="*/ 0 60000 65536"/>
              <a:gd name="T12" fmla="*/ 0 w 75"/>
              <a:gd name="T13" fmla="*/ 0 h 29"/>
              <a:gd name="T14" fmla="*/ 75 w 75"/>
              <a:gd name="T15" fmla="*/ 29 h 29"/>
            </a:gdLst>
            <a:ahLst/>
            <a:cxnLst>
              <a:cxn ang="T8">
                <a:pos x="T0" y="T1"/>
              </a:cxn>
              <a:cxn ang="T9">
                <a:pos x="T2" y="T3"/>
              </a:cxn>
              <a:cxn ang="T10">
                <a:pos x="T4" y="T5"/>
              </a:cxn>
              <a:cxn ang="T11">
                <a:pos x="T6" y="T7"/>
              </a:cxn>
            </a:cxnLst>
            <a:rect l="T12" t="T13" r="T14" b="T15"/>
            <a:pathLst>
              <a:path w="75" h="29">
                <a:moveTo>
                  <a:pt x="75" y="0"/>
                </a:moveTo>
                <a:lnTo>
                  <a:pt x="5" y="29"/>
                </a:lnTo>
                <a:lnTo>
                  <a:pt x="0" y="17"/>
                </a:lnTo>
                <a:lnTo>
                  <a:pt x="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21" name="Freeform 1119"/>
          <p:cNvSpPr>
            <a:spLocks/>
          </p:cNvSpPr>
          <p:nvPr/>
        </p:nvSpPr>
        <p:spPr bwMode="auto">
          <a:xfrm>
            <a:off x="3730625" y="2674938"/>
            <a:ext cx="255588" cy="198437"/>
          </a:xfrm>
          <a:custGeom>
            <a:avLst/>
            <a:gdLst>
              <a:gd name="T0" fmla="*/ 2147483647 w 161"/>
              <a:gd name="T1" fmla="*/ 0 h 125"/>
              <a:gd name="T2" fmla="*/ 2147483647 w 161"/>
              <a:gd name="T3" fmla="*/ 2147483647 h 125"/>
              <a:gd name="T4" fmla="*/ 0 w 161"/>
              <a:gd name="T5" fmla="*/ 2147483647 h 125"/>
              <a:gd name="T6" fmla="*/ 0 w 161"/>
              <a:gd name="T7" fmla="*/ 2147483647 h 125"/>
              <a:gd name="T8" fmla="*/ 0 w 161"/>
              <a:gd name="T9" fmla="*/ 2147483647 h 125"/>
              <a:gd name="T10" fmla="*/ 0 w 161"/>
              <a:gd name="T11" fmla="*/ 2147483647 h 125"/>
              <a:gd name="T12" fmla="*/ 0 w 161"/>
              <a:gd name="T13" fmla="*/ 2147483647 h 125"/>
              <a:gd name="T14" fmla="*/ 0 w 161"/>
              <a:gd name="T15" fmla="*/ 2147483647 h 125"/>
              <a:gd name="T16" fmla="*/ 0 w 161"/>
              <a:gd name="T17" fmla="*/ 2147483647 h 125"/>
              <a:gd name="T18" fmla="*/ 0 w 161"/>
              <a:gd name="T19" fmla="*/ 2147483647 h 125"/>
              <a:gd name="T20" fmla="*/ 0 w 161"/>
              <a:gd name="T21" fmla="*/ 2147483647 h 125"/>
              <a:gd name="T22" fmla="*/ 0 w 161"/>
              <a:gd name="T23" fmla="*/ 0 h 125"/>
              <a:gd name="T24" fmla="*/ 2147483647 w 16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25"/>
              <a:gd name="T41" fmla="*/ 161 w 16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25">
                <a:moveTo>
                  <a:pt x="161" y="0"/>
                </a:moveTo>
                <a:lnTo>
                  <a:pt x="161" y="125"/>
                </a:lnTo>
                <a:lnTo>
                  <a:pt x="0" y="125"/>
                </a:lnTo>
                <a:lnTo>
                  <a:pt x="0" y="106"/>
                </a:lnTo>
                <a:lnTo>
                  <a:pt x="0" y="94"/>
                </a:lnTo>
                <a:lnTo>
                  <a:pt x="0" y="75"/>
                </a:lnTo>
                <a:lnTo>
                  <a:pt x="0" y="65"/>
                </a:lnTo>
                <a:lnTo>
                  <a:pt x="0" y="44"/>
                </a:lnTo>
                <a:lnTo>
                  <a:pt x="0" y="35"/>
                </a:lnTo>
                <a:lnTo>
                  <a:pt x="0" y="15"/>
                </a:lnTo>
                <a:lnTo>
                  <a:pt x="0" y="4"/>
                </a:lnTo>
                <a:lnTo>
                  <a:pt x="0" y="0"/>
                </a:lnTo>
                <a:lnTo>
                  <a:pt x="16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22" name="Freeform 1120"/>
          <p:cNvSpPr>
            <a:spLocks/>
          </p:cNvSpPr>
          <p:nvPr/>
        </p:nvSpPr>
        <p:spPr bwMode="auto">
          <a:xfrm>
            <a:off x="3730625" y="2476500"/>
            <a:ext cx="255588" cy="198438"/>
          </a:xfrm>
          <a:custGeom>
            <a:avLst/>
            <a:gdLst>
              <a:gd name="T0" fmla="*/ 2147483647 w 161"/>
              <a:gd name="T1" fmla="*/ 0 h 125"/>
              <a:gd name="T2" fmla="*/ 2147483647 w 161"/>
              <a:gd name="T3" fmla="*/ 2147483647 h 125"/>
              <a:gd name="T4" fmla="*/ 0 w 161"/>
              <a:gd name="T5" fmla="*/ 2147483647 h 125"/>
              <a:gd name="T6" fmla="*/ 0 w 161"/>
              <a:gd name="T7" fmla="*/ 2147483647 h 125"/>
              <a:gd name="T8" fmla="*/ 0 w 161"/>
              <a:gd name="T9" fmla="*/ 2147483647 h 125"/>
              <a:gd name="T10" fmla="*/ 0 w 161"/>
              <a:gd name="T11" fmla="*/ 2147483647 h 125"/>
              <a:gd name="T12" fmla="*/ 0 w 161"/>
              <a:gd name="T13" fmla="*/ 2147483647 h 125"/>
              <a:gd name="T14" fmla="*/ 0 w 161"/>
              <a:gd name="T15" fmla="*/ 2147483647 h 125"/>
              <a:gd name="T16" fmla="*/ 0 w 161"/>
              <a:gd name="T17" fmla="*/ 2147483647 h 125"/>
              <a:gd name="T18" fmla="*/ 0 w 161"/>
              <a:gd name="T19" fmla="*/ 2147483647 h 125"/>
              <a:gd name="T20" fmla="*/ 0 w 161"/>
              <a:gd name="T21" fmla="*/ 2147483647 h 125"/>
              <a:gd name="T22" fmla="*/ 0 w 161"/>
              <a:gd name="T23" fmla="*/ 0 h 125"/>
              <a:gd name="T24" fmla="*/ 2147483647 w 16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25"/>
              <a:gd name="T41" fmla="*/ 161 w 16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25">
                <a:moveTo>
                  <a:pt x="161" y="0"/>
                </a:moveTo>
                <a:lnTo>
                  <a:pt x="161" y="125"/>
                </a:lnTo>
                <a:lnTo>
                  <a:pt x="0" y="125"/>
                </a:lnTo>
                <a:lnTo>
                  <a:pt x="0" y="110"/>
                </a:lnTo>
                <a:lnTo>
                  <a:pt x="0" y="100"/>
                </a:lnTo>
                <a:lnTo>
                  <a:pt x="0" y="79"/>
                </a:lnTo>
                <a:lnTo>
                  <a:pt x="0" y="69"/>
                </a:lnTo>
                <a:lnTo>
                  <a:pt x="0" y="50"/>
                </a:lnTo>
                <a:lnTo>
                  <a:pt x="0" y="38"/>
                </a:lnTo>
                <a:lnTo>
                  <a:pt x="0" y="19"/>
                </a:lnTo>
                <a:lnTo>
                  <a:pt x="0" y="9"/>
                </a:lnTo>
                <a:lnTo>
                  <a:pt x="0" y="0"/>
                </a:lnTo>
                <a:lnTo>
                  <a:pt x="16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23" name="Freeform 1121"/>
          <p:cNvSpPr>
            <a:spLocks/>
          </p:cNvSpPr>
          <p:nvPr/>
        </p:nvSpPr>
        <p:spPr bwMode="auto">
          <a:xfrm>
            <a:off x="3602038" y="2674938"/>
            <a:ext cx="128587" cy="198437"/>
          </a:xfrm>
          <a:custGeom>
            <a:avLst/>
            <a:gdLst>
              <a:gd name="T0" fmla="*/ 2147483647 w 81"/>
              <a:gd name="T1" fmla="*/ 0 h 125"/>
              <a:gd name="T2" fmla="*/ 2147483647 w 81"/>
              <a:gd name="T3" fmla="*/ 0 h 125"/>
              <a:gd name="T4" fmla="*/ 2147483647 w 81"/>
              <a:gd name="T5" fmla="*/ 0 h 125"/>
              <a:gd name="T6" fmla="*/ 2147483647 w 81"/>
              <a:gd name="T7" fmla="*/ 2147483647 h 125"/>
              <a:gd name="T8" fmla="*/ 2147483647 w 81"/>
              <a:gd name="T9" fmla="*/ 2147483647 h 125"/>
              <a:gd name="T10" fmla="*/ 2147483647 w 81"/>
              <a:gd name="T11" fmla="*/ 2147483647 h 125"/>
              <a:gd name="T12" fmla="*/ 2147483647 w 81"/>
              <a:gd name="T13" fmla="*/ 2147483647 h 125"/>
              <a:gd name="T14" fmla="*/ 2147483647 w 81"/>
              <a:gd name="T15" fmla="*/ 2147483647 h 125"/>
              <a:gd name="T16" fmla="*/ 2147483647 w 81"/>
              <a:gd name="T17" fmla="*/ 2147483647 h 125"/>
              <a:gd name="T18" fmla="*/ 2147483647 w 81"/>
              <a:gd name="T19" fmla="*/ 2147483647 h 125"/>
              <a:gd name="T20" fmla="*/ 2147483647 w 81"/>
              <a:gd name="T21" fmla="*/ 2147483647 h 125"/>
              <a:gd name="T22" fmla="*/ 2147483647 w 81"/>
              <a:gd name="T23" fmla="*/ 2147483647 h 125"/>
              <a:gd name="T24" fmla="*/ 2147483647 w 81"/>
              <a:gd name="T25" fmla="*/ 2147483647 h 125"/>
              <a:gd name="T26" fmla="*/ 2147483647 w 81"/>
              <a:gd name="T27" fmla="*/ 2147483647 h 125"/>
              <a:gd name="T28" fmla="*/ 2147483647 w 81"/>
              <a:gd name="T29" fmla="*/ 2147483647 h 125"/>
              <a:gd name="T30" fmla="*/ 2147483647 w 81"/>
              <a:gd name="T31" fmla="*/ 2147483647 h 125"/>
              <a:gd name="T32" fmla="*/ 2147483647 w 81"/>
              <a:gd name="T33" fmla="*/ 2147483647 h 125"/>
              <a:gd name="T34" fmla="*/ 2147483647 w 81"/>
              <a:gd name="T35" fmla="*/ 2147483647 h 125"/>
              <a:gd name="T36" fmla="*/ 2147483647 w 81"/>
              <a:gd name="T37" fmla="*/ 2147483647 h 125"/>
              <a:gd name="T38" fmla="*/ 2147483647 w 81"/>
              <a:gd name="T39" fmla="*/ 2147483647 h 125"/>
              <a:gd name="T40" fmla="*/ 2147483647 w 81"/>
              <a:gd name="T41" fmla="*/ 2147483647 h 125"/>
              <a:gd name="T42" fmla="*/ 2147483647 w 81"/>
              <a:gd name="T43" fmla="*/ 2147483647 h 125"/>
              <a:gd name="T44" fmla="*/ 2147483647 w 81"/>
              <a:gd name="T45" fmla="*/ 2147483647 h 125"/>
              <a:gd name="T46" fmla="*/ 0 w 81"/>
              <a:gd name="T47" fmla="*/ 2147483647 h 125"/>
              <a:gd name="T48" fmla="*/ 0 w 81"/>
              <a:gd name="T49" fmla="*/ 2147483647 h 125"/>
              <a:gd name="T50" fmla="*/ 0 w 81"/>
              <a:gd name="T51" fmla="*/ 2147483647 h 125"/>
              <a:gd name="T52" fmla="*/ 0 w 81"/>
              <a:gd name="T53" fmla="*/ 2147483647 h 125"/>
              <a:gd name="T54" fmla="*/ 0 w 81"/>
              <a:gd name="T55" fmla="*/ 2147483647 h 125"/>
              <a:gd name="T56" fmla="*/ 0 w 81"/>
              <a:gd name="T57" fmla="*/ 2147483647 h 125"/>
              <a:gd name="T58" fmla="*/ 0 w 81"/>
              <a:gd name="T59" fmla="*/ 2147483647 h 125"/>
              <a:gd name="T60" fmla="*/ 0 w 81"/>
              <a:gd name="T61" fmla="*/ 2147483647 h 125"/>
              <a:gd name="T62" fmla="*/ 0 w 81"/>
              <a:gd name="T63" fmla="*/ 2147483647 h 125"/>
              <a:gd name="T64" fmla="*/ 0 w 81"/>
              <a:gd name="T65" fmla="*/ 0 h 125"/>
              <a:gd name="T66" fmla="*/ 2147483647 w 81"/>
              <a:gd name="T67" fmla="*/ 0 h 125"/>
              <a:gd name="T68" fmla="*/ 2147483647 w 81"/>
              <a:gd name="T69" fmla="*/ 0 h 125"/>
              <a:gd name="T70" fmla="*/ 2147483647 w 81"/>
              <a:gd name="T71" fmla="*/ 0 h 1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1"/>
              <a:gd name="T109" fmla="*/ 0 h 125"/>
              <a:gd name="T110" fmla="*/ 81 w 81"/>
              <a:gd name="T111" fmla="*/ 125 h 12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1" h="125">
                <a:moveTo>
                  <a:pt x="40" y="0"/>
                </a:moveTo>
                <a:lnTo>
                  <a:pt x="50" y="0"/>
                </a:lnTo>
                <a:lnTo>
                  <a:pt x="81" y="0"/>
                </a:lnTo>
                <a:lnTo>
                  <a:pt x="81" y="4"/>
                </a:lnTo>
                <a:lnTo>
                  <a:pt x="81" y="15"/>
                </a:lnTo>
                <a:lnTo>
                  <a:pt x="81" y="35"/>
                </a:lnTo>
                <a:lnTo>
                  <a:pt x="81" y="44"/>
                </a:lnTo>
                <a:lnTo>
                  <a:pt x="81" y="65"/>
                </a:lnTo>
                <a:lnTo>
                  <a:pt x="81" y="75"/>
                </a:lnTo>
                <a:lnTo>
                  <a:pt x="81" y="94"/>
                </a:lnTo>
                <a:lnTo>
                  <a:pt x="81" y="106"/>
                </a:lnTo>
                <a:lnTo>
                  <a:pt x="81" y="125"/>
                </a:lnTo>
                <a:lnTo>
                  <a:pt x="79" y="125"/>
                </a:lnTo>
                <a:lnTo>
                  <a:pt x="75" y="123"/>
                </a:lnTo>
                <a:lnTo>
                  <a:pt x="65" y="121"/>
                </a:lnTo>
                <a:lnTo>
                  <a:pt x="54" y="119"/>
                </a:lnTo>
                <a:lnTo>
                  <a:pt x="40" y="119"/>
                </a:lnTo>
                <a:lnTo>
                  <a:pt x="29" y="119"/>
                </a:lnTo>
                <a:lnTo>
                  <a:pt x="15" y="121"/>
                </a:lnTo>
                <a:lnTo>
                  <a:pt x="8" y="123"/>
                </a:lnTo>
                <a:lnTo>
                  <a:pt x="2" y="125"/>
                </a:lnTo>
                <a:lnTo>
                  <a:pt x="0" y="125"/>
                </a:lnTo>
                <a:lnTo>
                  <a:pt x="0" y="115"/>
                </a:lnTo>
                <a:lnTo>
                  <a:pt x="0" y="106"/>
                </a:lnTo>
                <a:lnTo>
                  <a:pt x="0" y="85"/>
                </a:lnTo>
                <a:lnTo>
                  <a:pt x="0" y="75"/>
                </a:lnTo>
                <a:lnTo>
                  <a:pt x="0" y="54"/>
                </a:lnTo>
                <a:lnTo>
                  <a:pt x="0" y="44"/>
                </a:lnTo>
                <a:lnTo>
                  <a:pt x="0" y="25"/>
                </a:lnTo>
                <a:lnTo>
                  <a:pt x="0" y="15"/>
                </a:lnTo>
                <a:lnTo>
                  <a:pt x="0" y="0"/>
                </a:lnTo>
                <a:lnTo>
                  <a:pt x="9" y="0"/>
                </a:lnTo>
                <a:lnTo>
                  <a:pt x="31" y="0"/>
                </a:lnTo>
                <a:lnTo>
                  <a:pt x="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24" name="Freeform 1122"/>
          <p:cNvSpPr>
            <a:spLocks/>
          </p:cNvSpPr>
          <p:nvPr/>
        </p:nvSpPr>
        <p:spPr bwMode="auto">
          <a:xfrm>
            <a:off x="3602038" y="2476500"/>
            <a:ext cx="128587" cy="198438"/>
          </a:xfrm>
          <a:custGeom>
            <a:avLst/>
            <a:gdLst>
              <a:gd name="T0" fmla="*/ 2147483647 w 42"/>
              <a:gd name="T1" fmla="*/ 2147483647 h 65"/>
              <a:gd name="T2" fmla="*/ 2147483647 w 42"/>
              <a:gd name="T3" fmla="*/ 0 h 65"/>
              <a:gd name="T4" fmla="*/ 2147483647 w 42"/>
              <a:gd name="T5" fmla="*/ 0 h 65"/>
              <a:gd name="T6" fmla="*/ 2147483647 w 42"/>
              <a:gd name="T7" fmla="*/ 0 h 65"/>
              <a:gd name="T8" fmla="*/ 2147483647 w 42"/>
              <a:gd name="T9" fmla="*/ 0 h 65"/>
              <a:gd name="T10" fmla="*/ 2147483647 w 42"/>
              <a:gd name="T11" fmla="*/ 2147483647 h 65"/>
              <a:gd name="T12" fmla="*/ 2147483647 w 42"/>
              <a:gd name="T13" fmla="*/ 2147483647 h 65"/>
              <a:gd name="T14" fmla="*/ 2147483647 w 42"/>
              <a:gd name="T15" fmla="*/ 2147483647 h 65"/>
              <a:gd name="T16" fmla="*/ 2147483647 w 42"/>
              <a:gd name="T17" fmla="*/ 2147483647 h 65"/>
              <a:gd name="T18" fmla="*/ 2147483647 w 42"/>
              <a:gd name="T19" fmla="*/ 2147483647 h 65"/>
              <a:gd name="T20" fmla="*/ 2147483647 w 42"/>
              <a:gd name="T21" fmla="*/ 2147483647 h 65"/>
              <a:gd name="T22" fmla="*/ 2147483647 w 42"/>
              <a:gd name="T23" fmla="*/ 2147483647 h 65"/>
              <a:gd name="T24" fmla="*/ 2147483647 w 42"/>
              <a:gd name="T25" fmla="*/ 2147483647 h 65"/>
              <a:gd name="T26" fmla="*/ 2147483647 w 42"/>
              <a:gd name="T27" fmla="*/ 2147483647 h 65"/>
              <a:gd name="T28" fmla="*/ 2147483647 w 42"/>
              <a:gd name="T29" fmla="*/ 2147483647 h 65"/>
              <a:gd name="T30" fmla="*/ 2147483647 w 42"/>
              <a:gd name="T31" fmla="*/ 2147483647 h 65"/>
              <a:gd name="T32" fmla="*/ 2147483647 w 42"/>
              <a:gd name="T33" fmla="*/ 2147483647 h 65"/>
              <a:gd name="T34" fmla="*/ 2147483647 w 42"/>
              <a:gd name="T35" fmla="*/ 2147483647 h 65"/>
              <a:gd name="T36" fmla="*/ 0 w 42"/>
              <a:gd name="T37" fmla="*/ 2147483647 h 65"/>
              <a:gd name="T38" fmla="*/ 0 w 42"/>
              <a:gd name="T39" fmla="*/ 2147483647 h 65"/>
              <a:gd name="T40" fmla="*/ 0 w 42"/>
              <a:gd name="T41" fmla="*/ 2147483647 h 65"/>
              <a:gd name="T42" fmla="*/ 0 w 42"/>
              <a:gd name="T43" fmla="*/ 2147483647 h 65"/>
              <a:gd name="T44" fmla="*/ 0 w 42"/>
              <a:gd name="T45" fmla="*/ 2147483647 h 65"/>
              <a:gd name="T46" fmla="*/ 0 w 42"/>
              <a:gd name="T47" fmla="*/ 2147483647 h 65"/>
              <a:gd name="T48" fmla="*/ 0 w 42"/>
              <a:gd name="T49" fmla="*/ 2147483647 h 65"/>
              <a:gd name="T50" fmla="*/ 0 w 42"/>
              <a:gd name="T51" fmla="*/ 2147483647 h 65"/>
              <a:gd name="T52" fmla="*/ 0 w 42"/>
              <a:gd name="T53" fmla="*/ 2147483647 h 65"/>
              <a:gd name="T54" fmla="*/ 0 w 42"/>
              <a:gd name="T55" fmla="*/ 0 h 65"/>
              <a:gd name="T56" fmla="*/ 2147483647 w 42"/>
              <a:gd name="T57" fmla="*/ 0 h 65"/>
              <a:gd name="T58" fmla="*/ 2147483647 w 42"/>
              <a:gd name="T59" fmla="*/ 2147483647 h 6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65"/>
              <a:gd name="T92" fmla="*/ 42 w 42"/>
              <a:gd name="T93" fmla="*/ 65 h 6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65">
                <a:moveTo>
                  <a:pt x="21" y="3"/>
                </a:moveTo>
                <a:cubicBezTo>
                  <a:pt x="27" y="3"/>
                  <a:pt x="34" y="2"/>
                  <a:pt x="40" y="0"/>
                </a:cubicBezTo>
                <a:cubicBezTo>
                  <a:pt x="42" y="0"/>
                  <a:pt x="42" y="0"/>
                  <a:pt x="42" y="0"/>
                </a:cubicBezTo>
                <a:cubicBezTo>
                  <a:pt x="42" y="0"/>
                  <a:pt x="42" y="0"/>
                  <a:pt x="42" y="0"/>
                </a:cubicBezTo>
                <a:cubicBezTo>
                  <a:pt x="42" y="0"/>
                  <a:pt x="42" y="0"/>
                  <a:pt x="42" y="0"/>
                </a:cubicBezTo>
                <a:cubicBezTo>
                  <a:pt x="42" y="5"/>
                  <a:pt x="42" y="5"/>
                  <a:pt x="42" y="5"/>
                </a:cubicBezTo>
                <a:cubicBezTo>
                  <a:pt x="42" y="10"/>
                  <a:pt x="42" y="10"/>
                  <a:pt x="42" y="10"/>
                </a:cubicBezTo>
                <a:cubicBezTo>
                  <a:pt x="42" y="20"/>
                  <a:pt x="42" y="20"/>
                  <a:pt x="42" y="20"/>
                </a:cubicBezTo>
                <a:cubicBezTo>
                  <a:pt x="42" y="26"/>
                  <a:pt x="42" y="26"/>
                  <a:pt x="42" y="26"/>
                </a:cubicBezTo>
                <a:cubicBezTo>
                  <a:pt x="42" y="36"/>
                  <a:pt x="42" y="36"/>
                  <a:pt x="42" y="36"/>
                </a:cubicBezTo>
                <a:cubicBezTo>
                  <a:pt x="42" y="41"/>
                  <a:pt x="42" y="41"/>
                  <a:pt x="42" y="41"/>
                </a:cubicBezTo>
                <a:cubicBezTo>
                  <a:pt x="42" y="52"/>
                  <a:pt x="42" y="52"/>
                  <a:pt x="42" y="52"/>
                </a:cubicBezTo>
                <a:cubicBezTo>
                  <a:pt x="42" y="57"/>
                  <a:pt x="42" y="57"/>
                  <a:pt x="42" y="57"/>
                </a:cubicBezTo>
                <a:cubicBezTo>
                  <a:pt x="42" y="65"/>
                  <a:pt x="42" y="65"/>
                  <a:pt x="42" y="65"/>
                </a:cubicBezTo>
                <a:cubicBezTo>
                  <a:pt x="26" y="65"/>
                  <a:pt x="26" y="65"/>
                  <a:pt x="26" y="65"/>
                </a:cubicBezTo>
                <a:cubicBezTo>
                  <a:pt x="21" y="65"/>
                  <a:pt x="21" y="65"/>
                  <a:pt x="21" y="65"/>
                </a:cubicBezTo>
                <a:cubicBezTo>
                  <a:pt x="16" y="65"/>
                  <a:pt x="16" y="65"/>
                  <a:pt x="16" y="65"/>
                </a:cubicBezTo>
                <a:cubicBezTo>
                  <a:pt x="5" y="65"/>
                  <a:pt x="5" y="65"/>
                  <a:pt x="5" y="65"/>
                </a:cubicBezTo>
                <a:cubicBezTo>
                  <a:pt x="0" y="65"/>
                  <a:pt x="0" y="65"/>
                  <a:pt x="0" y="65"/>
                </a:cubicBezTo>
                <a:cubicBezTo>
                  <a:pt x="0" y="62"/>
                  <a:pt x="0" y="62"/>
                  <a:pt x="0" y="62"/>
                </a:cubicBezTo>
                <a:cubicBezTo>
                  <a:pt x="0" y="57"/>
                  <a:pt x="0" y="57"/>
                  <a:pt x="0" y="57"/>
                </a:cubicBezTo>
                <a:cubicBezTo>
                  <a:pt x="0" y="47"/>
                  <a:pt x="0" y="47"/>
                  <a:pt x="0" y="47"/>
                </a:cubicBezTo>
                <a:cubicBezTo>
                  <a:pt x="0" y="41"/>
                  <a:pt x="0" y="41"/>
                  <a:pt x="0" y="41"/>
                </a:cubicBezTo>
                <a:cubicBezTo>
                  <a:pt x="0" y="31"/>
                  <a:pt x="0" y="31"/>
                  <a:pt x="0" y="31"/>
                </a:cubicBezTo>
                <a:cubicBezTo>
                  <a:pt x="0" y="26"/>
                  <a:pt x="0" y="26"/>
                  <a:pt x="0" y="26"/>
                </a:cubicBezTo>
                <a:cubicBezTo>
                  <a:pt x="0" y="15"/>
                  <a:pt x="0" y="15"/>
                  <a:pt x="0" y="15"/>
                </a:cubicBezTo>
                <a:cubicBezTo>
                  <a:pt x="0" y="10"/>
                  <a:pt x="0" y="10"/>
                  <a:pt x="0" y="10"/>
                </a:cubicBezTo>
                <a:cubicBezTo>
                  <a:pt x="0" y="0"/>
                  <a:pt x="0" y="0"/>
                  <a:pt x="0" y="0"/>
                </a:cubicBezTo>
                <a:cubicBezTo>
                  <a:pt x="1" y="0"/>
                  <a:pt x="1" y="0"/>
                  <a:pt x="1" y="0"/>
                </a:cubicBezTo>
                <a:cubicBezTo>
                  <a:pt x="8" y="2"/>
                  <a:pt x="15" y="3"/>
                  <a:pt x="21" y="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25" name="Freeform 1123"/>
          <p:cNvSpPr>
            <a:spLocks/>
          </p:cNvSpPr>
          <p:nvPr/>
        </p:nvSpPr>
        <p:spPr bwMode="auto">
          <a:xfrm>
            <a:off x="3348038" y="2674938"/>
            <a:ext cx="254000" cy="198437"/>
          </a:xfrm>
          <a:custGeom>
            <a:avLst/>
            <a:gdLst>
              <a:gd name="T0" fmla="*/ 2147483647 w 83"/>
              <a:gd name="T1" fmla="*/ 2147483647 h 65"/>
              <a:gd name="T2" fmla="*/ 2147483647 w 83"/>
              <a:gd name="T3" fmla="*/ 2147483647 h 65"/>
              <a:gd name="T4" fmla="*/ 0 w 83"/>
              <a:gd name="T5" fmla="*/ 2147483647 h 65"/>
              <a:gd name="T6" fmla="*/ 0 w 83"/>
              <a:gd name="T7" fmla="*/ 2147483647 h 65"/>
              <a:gd name="T8" fmla="*/ 0 w 83"/>
              <a:gd name="T9" fmla="*/ 2147483647 h 65"/>
              <a:gd name="T10" fmla="*/ 0 w 83"/>
              <a:gd name="T11" fmla="*/ 2147483647 h 65"/>
              <a:gd name="T12" fmla="*/ 0 w 83"/>
              <a:gd name="T13" fmla="*/ 0 h 65"/>
              <a:gd name="T14" fmla="*/ 2147483647 w 83"/>
              <a:gd name="T15" fmla="*/ 0 h 65"/>
              <a:gd name="T16" fmla="*/ 2147483647 w 83"/>
              <a:gd name="T17" fmla="*/ 0 h 65"/>
              <a:gd name="T18" fmla="*/ 2147483647 w 83"/>
              <a:gd name="T19" fmla="*/ 2147483647 h 65"/>
              <a:gd name="T20" fmla="*/ 2147483647 w 83"/>
              <a:gd name="T21" fmla="*/ 2147483647 h 65"/>
              <a:gd name="T22" fmla="*/ 2147483647 w 83"/>
              <a:gd name="T23" fmla="*/ 2147483647 h 65"/>
              <a:gd name="T24" fmla="*/ 2147483647 w 83"/>
              <a:gd name="T25" fmla="*/ 2147483647 h 65"/>
              <a:gd name="T26" fmla="*/ 2147483647 w 83"/>
              <a:gd name="T27" fmla="*/ 2147483647 h 65"/>
              <a:gd name="T28" fmla="*/ 2147483647 w 83"/>
              <a:gd name="T29" fmla="*/ 2147483647 h 65"/>
              <a:gd name="T30" fmla="*/ 2147483647 w 83"/>
              <a:gd name="T31" fmla="*/ 2147483647 h 65"/>
              <a:gd name="T32" fmla="*/ 2147483647 w 83"/>
              <a:gd name="T33" fmla="*/ 2147483647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5"/>
              <a:gd name="T53" fmla="*/ 83 w 8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5">
                <a:moveTo>
                  <a:pt x="83" y="60"/>
                </a:moveTo>
                <a:cubicBezTo>
                  <a:pt x="83" y="65"/>
                  <a:pt x="83" y="65"/>
                  <a:pt x="83" y="65"/>
                </a:cubicBezTo>
                <a:cubicBezTo>
                  <a:pt x="0" y="65"/>
                  <a:pt x="0" y="65"/>
                  <a:pt x="0" y="65"/>
                </a:cubicBezTo>
                <a:cubicBezTo>
                  <a:pt x="0" y="65"/>
                  <a:pt x="0" y="65"/>
                  <a:pt x="0" y="65"/>
                </a:cubicBezTo>
                <a:cubicBezTo>
                  <a:pt x="0" y="56"/>
                  <a:pt x="0" y="47"/>
                  <a:pt x="0" y="39"/>
                </a:cubicBezTo>
                <a:cubicBezTo>
                  <a:pt x="0" y="35"/>
                  <a:pt x="0" y="32"/>
                  <a:pt x="0" y="28"/>
                </a:cubicBezTo>
                <a:cubicBezTo>
                  <a:pt x="0" y="19"/>
                  <a:pt x="0" y="9"/>
                  <a:pt x="0" y="0"/>
                </a:cubicBezTo>
                <a:cubicBezTo>
                  <a:pt x="78" y="0"/>
                  <a:pt x="78" y="0"/>
                  <a:pt x="78" y="0"/>
                </a:cubicBezTo>
                <a:cubicBezTo>
                  <a:pt x="83" y="0"/>
                  <a:pt x="83" y="0"/>
                  <a:pt x="83" y="0"/>
                </a:cubicBezTo>
                <a:cubicBezTo>
                  <a:pt x="83" y="8"/>
                  <a:pt x="83" y="8"/>
                  <a:pt x="83" y="8"/>
                </a:cubicBezTo>
                <a:cubicBezTo>
                  <a:pt x="83" y="13"/>
                  <a:pt x="83" y="13"/>
                  <a:pt x="83" y="13"/>
                </a:cubicBezTo>
                <a:cubicBezTo>
                  <a:pt x="83" y="23"/>
                  <a:pt x="83" y="23"/>
                  <a:pt x="83" y="23"/>
                </a:cubicBezTo>
                <a:cubicBezTo>
                  <a:pt x="83" y="28"/>
                  <a:pt x="83" y="28"/>
                  <a:pt x="83" y="28"/>
                </a:cubicBezTo>
                <a:cubicBezTo>
                  <a:pt x="83" y="39"/>
                  <a:pt x="83" y="39"/>
                  <a:pt x="83" y="39"/>
                </a:cubicBezTo>
                <a:cubicBezTo>
                  <a:pt x="83" y="44"/>
                  <a:pt x="83" y="44"/>
                  <a:pt x="83" y="44"/>
                </a:cubicBezTo>
                <a:cubicBezTo>
                  <a:pt x="83" y="55"/>
                  <a:pt x="83" y="55"/>
                  <a:pt x="83" y="55"/>
                </a:cubicBezTo>
                <a:lnTo>
                  <a:pt x="83" y="6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26" name="Freeform 1124"/>
          <p:cNvSpPr>
            <a:spLocks/>
          </p:cNvSpPr>
          <p:nvPr/>
        </p:nvSpPr>
        <p:spPr bwMode="auto">
          <a:xfrm>
            <a:off x="3348038" y="2476500"/>
            <a:ext cx="254000" cy="198438"/>
          </a:xfrm>
          <a:custGeom>
            <a:avLst/>
            <a:gdLst>
              <a:gd name="T0" fmla="*/ 2147483647 w 83"/>
              <a:gd name="T1" fmla="*/ 2147483647 h 65"/>
              <a:gd name="T2" fmla="*/ 2147483647 w 83"/>
              <a:gd name="T3" fmla="*/ 2147483647 h 65"/>
              <a:gd name="T4" fmla="*/ 2147483647 w 83"/>
              <a:gd name="T5" fmla="*/ 2147483647 h 65"/>
              <a:gd name="T6" fmla="*/ 0 w 83"/>
              <a:gd name="T7" fmla="*/ 2147483647 h 65"/>
              <a:gd name="T8" fmla="*/ 0 w 83"/>
              <a:gd name="T9" fmla="*/ 2147483647 h 65"/>
              <a:gd name="T10" fmla="*/ 0 w 83"/>
              <a:gd name="T11" fmla="*/ 2147483647 h 65"/>
              <a:gd name="T12" fmla="*/ 0 w 83"/>
              <a:gd name="T13" fmla="*/ 0 h 65"/>
              <a:gd name="T14" fmla="*/ 0 w 83"/>
              <a:gd name="T15" fmla="*/ 0 h 65"/>
              <a:gd name="T16" fmla="*/ 2147483647 w 83"/>
              <a:gd name="T17" fmla="*/ 0 h 65"/>
              <a:gd name="T18" fmla="*/ 2147483647 w 83"/>
              <a:gd name="T19" fmla="*/ 2147483647 h 65"/>
              <a:gd name="T20" fmla="*/ 2147483647 w 83"/>
              <a:gd name="T21" fmla="*/ 2147483647 h 65"/>
              <a:gd name="T22" fmla="*/ 2147483647 w 83"/>
              <a:gd name="T23" fmla="*/ 2147483647 h 65"/>
              <a:gd name="T24" fmla="*/ 2147483647 w 83"/>
              <a:gd name="T25" fmla="*/ 2147483647 h 65"/>
              <a:gd name="T26" fmla="*/ 2147483647 w 83"/>
              <a:gd name="T27" fmla="*/ 2147483647 h 65"/>
              <a:gd name="T28" fmla="*/ 2147483647 w 83"/>
              <a:gd name="T29" fmla="*/ 2147483647 h 65"/>
              <a:gd name="T30" fmla="*/ 2147483647 w 83"/>
              <a:gd name="T31" fmla="*/ 2147483647 h 65"/>
              <a:gd name="T32" fmla="*/ 2147483647 w 83"/>
              <a:gd name="T33" fmla="*/ 2147483647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5"/>
              <a:gd name="T53" fmla="*/ 83 w 8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5">
                <a:moveTo>
                  <a:pt x="83" y="62"/>
                </a:moveTo>
                <a:cubicBezTo>
                  <a:pt x="83" y="65"/>
                  <a:pt x="83" y="65"/>
                  <a:pt x="83" y="65"/>
                </a:cubicBezTo>
                <a:cubicBezTo>
                  <a:pt x="78" y="65"/>
                  <a:pt x="78" y="65"/>
                  <a:pt x="78" y="65"/>
                </a:cubicBezTo>
                <a:cubicBezTo>
                  <a:pt x="0" y="65"/>
                  <a:pt x="0" y="65"/>
                  <a:pt x="0" y="65"/>
                </a:cubicBezTo>
                <a:cubicBezTo>
                  <a:pt x="0" y="55"/>
                  <a:pt x="0" y="46"/>
                  <a:pt x="0" y="36"/>
                </a:cubicBezTo>
                <a:cubicBezTo>
                  <a:pt x="0" y="33"/>
                  <a:pt x="0" y="29"/>
                  <a:pt x="0" y="26"/>
                </a:cubicBezTo>
                <a:cubicBezTo>
                  <a:pt x="0" y="17"/>
                  <a:pt x="0" y="9"/>
                  <a:pt x="0" y="0"/>
                </a:cubicBezTo>
                <a:cubicBezTo>
                  <a:pt x="0" y="0"/>
                  <a:pt x="0" y="0"/>
                  <a:pt x="0" y="0"/>
                </a:cubicBezTo>
                <a:cubicBezTo>
                  <a:pt x="83" y="0"/>
                  <a:pt x="83" y="0"/>
                  <a:pt x="83" y="0"/>
                </a:cubicBezTo>
                <a:cubicBezTo>
                  <a:pt x="83" y="10"/>
                  <a:pt x="83" y="10"/>
                  <a:pt x="83" y="10"/>
                </a:cubicBezTo>
                <a:cubicBezTo>
                  <a:pt x="83" y="15"/>
                  <a:pt x="83" y="15"/>
                  <a:pt x="83" y="15"/>
                </a:cubicBezTo>
                <a:cubicBezTo>
                  <a:pt x="83" y="26"/>
                  <a:pt x="83" y="26"/>
                  <a:pt x="83" y="26"/>
                </a:cubicBezTo>
                <a:cubicBezTo>
                  <a:pt x="83" y="31"/>
                  <a:pt x="83" y="31"/>
                  <a:pt x="83" y="31"/>
                </a:cubicBezTo>
                <a:cubicBezTo>
                  <a:pt x="83" y="41"/>
                  <a:pt x="83" y="41"/>
                  <a:pt x="83" y="41"/>
                </a:cubicBezTo>
                <a:cubicBezTo>
                  <a:pt x="83" y="47"/>
                  <a:pt x="83" y="47"/>
                  <a:pt x="83" y="47"/>
                </a:cubicBezTo>
                <a:cubicBezTo>
                  <a:pt x="83" y="57"/>
                  <a:pt x="83" y="57"/>
                  <a:pt x="83" y="57"/>
                </a:cubicBezTo>
                <a:lnTo>
                  <a:pt x="83" y="62"/>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27" name="Freeform 1125"/>
          <p:cNvSpPr>
            <a:spLocks/>
          </p:cNvSpPr>
          <p:nvPr/>
        </p:nvSpPr>
        <p:spPr bwMode="auto">
          <a:xfrm>
            <a:off x="2981325" y="2760663"/>
            <a:ext cx="366713" cy="33337"/>
          </a:xfrm>
          <a:custGeom>
            <a:avLst/>
            <a:gdLst>
              <a:gd name="T0" fmla="*/ 2147483647 w 120"/>
              <a:gd name="T1" fmla="*/ 0 h 11"/>
              <a:gd name="T2" fmla="*/ 2147483647 w 120"/>
              <a:gd name="T3" fmla="*/ 2147483647 h 11"/>
              <a:gd name="T4" fmla="*/ 0 w 120"/>
              <a:gd name="T5" fmla="*/ 2147483647 h 11"/>
              <a:gd name="T6" fmla="*/ 0 w 120"/>
              <a:gd name="T7" fmla="*/ 2147483647 h 11"/>
              <a:gd name="T8" fmla="*/ 0 w 120"/>
              <a:gd name="T9" fmla="*/ 0 h 11"/>
              <a:gd name="T10" fmla="*/ 2147483647 w 120"/>
              <a:gd name="T11" fmla="*/ 0 h 11"/>
              <a:gd name="T12" fmla="*/ 2147483647 w 120"/>
              <a:gd name="T13" fmla="*/ 0 h 11"/>
              <a:gd name="T14" fmla="*/ 2147483647 w 120"/>
              <a:gd name="T15" fmla="*/ 0 h 11"/>
              <a:gd name="T16" fmla="*/ 2147483647 w 120"/>
              <a:gd name="T17" fmla="*/ 0 h 11"/>
              <a:gd name="T18" fmla="*/ 2147483647 w 120"/>
              <a:gd name="T19" fmla="*/ 0 h 11"/>
              <a:gd name="T20" fmla="*/ 2147483647 w 120"/>
              <a:gd name="T21" fmla="*/ 0 h 11"/>
              <a:gd name="T22" fmla="*/ 2147483647 w 120"/>
              <a:gd name="T23" fmla="*/ 0 h 11"/>
              <a:gd name="T24" fmla="*/ 2147483647 w 120"/>
              <a:gd name="T25" fmla="*/ 0 h 11"/>
              <a:gd name="T26" fmla="*/ 2147483647 w 120"/>
              <a:gd name="T27" fmla="*/ 0 h 11"/>
              <a:gd name="T28" fmla="*/ 2147483647 w 120"/>
              <a:gd name="T29" fmla="*/ 0 h 11"/>
              <a:gd name="T30" fmla="*/ 2147483647 w 120"/>
              <a:gd name="T31" fmla="*/ 0 h 11"/>
              <a:gd name="T32" fmla="*/ 2147483647 w 120"/>
              <a:gd name="T33" fmla="*/ 0 h 11"/>
              <a:gd name="T34" fmla="*/ 2147483647 w 120"/>
              <a:gd name="T35" fmla="*/ 0 h 11"/>
              <a:gd name="T36" fmla="*/ 2147483647 w 120"/>
              <a:gd name="T37" fmla="*/ 0 h 11"/>
              <a:gd name="T38" fmla="*/ 2147483647 w 120"/>
              <a:gd name="T39" fmla="*/ 0 h 11"/>
              <a:gd name="T40" fmla="*/ 2147483647 w 12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1"/>
              <a:gd name="T65" fmla="*/ 120 w 12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1">
                <a:moveTo>
                  <a:pt x="120" y="0"/>
                </a:moveTo>
                <a:cubicBezTo>
                  <a:pt x="120" y="4"/>
                  <a:pt x="120" y="7"/>
                  <a:pt x="120" y="11"/>
                </a:cubicBezTo>
                <a:cubicBezTo>
                  <a:pt x="0" y="11"/>
                  <a:pt x="0" y="11"/>
                  <a:pt x="0" y="11"/>
                </a:cubicBezTo>
                <a:cubicBezTo>
                  <a:pt x="0" y="11"/>
                  <a:pt x="0" y="11"/>
                  <a:pt x="0" y="11"/>
                </a:cubicBezTo>
                <a:cubicBezTo>
                  <a:pt x="0" y="7"/>
                  <a:pt x="0" y="4"/>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lnTo>
                  <a:pt x="12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28" name="Freeform 1126"/>
          <p:cNvSpPr>
            <a:spLocks/>
          </p:cNvSpPr>
          <p:nvPr/>
        </p:nvSpPr>
        <p:spPr bwMode="auto">
          <a:xfrm>
            <a:off x="2981325" y="2586038"/>
            <a:ext cx="366713" cy="174625"/>
          </a:xfrm>
          <a:custGeom>
            <a:avLst/>
            <a:gdLst>
              <a:gd name="T0" fmla="*/ 2147483647 w 120"/>
              <a:gd name="T1" fmla="*/ 2147483647 h 57"/>
              <a:gd name="T2" fmla="*/ 2147483647 w 120"/>
              <a:gd name="T3" fmla="*/ 2147483647 h 57"/>
              <a:gd name="T4" fmla="*/ 2147483647 w 120"/>
              <a:gd name="T5" fmla="*/ 2147483647 h 57"/>
              <a:gd name="T6" fmla="*/ 2147483647 w 120"/>
              <a:gd name="T7" fmla="*/ 2147483647 h 57"/>
              <a:gd name="T8" fmla="*/ 2147483647 w 120"/>
              <a:gd name="T9" fmla="*/ 2147483647 h 57"/>
              <a:gd name="T10" fmla="*/ 2147483647 w 120"/>
              <a:gd name="T11" fmla="*/ 2147483647 h 57"/>
              <a:gd name="T12" fmla="*/ 2147483647 w 120"/>
              <a:gd name="T13" fmla="*/ 2147483647 h 57"/>
              <a:gd name="T14" fmla="*/ 2147483647 w 120"/>
              <a:gd name="T15" fmla="*/ 2147483647 h 57"/>
              <a:gd name="T16" fmla="*/ 2147483647 w 120"/>
              <a:gd name="T17" fmla="*/ 2147483647 h 57"/>
              <a:gd name="T18" fmla="*/ 2147483647 w 120"/>
              <a:gd name="T19" fmla="*/ 2147483647 h 57"/>
              <a:gd name="T20" fmla="*/ 2147483647 w 120"/>
              <a:gd name="T21" fmla="*/ 2147483647 h 57"/>
              <a:gd name="T22" fmla="*/ 2147483647 w 120"/>
              <a:gd name="T23" fmla="*/ 2147483647 h 57"/>
              <a:gd name="T24" fmla="*/ 2147483647 w 120"/>
              <a:gd name="T25" fmla="*/ 2147483647 h 57"/>
              <a:gd name="T26" fmla="*/ 2147483647 w 120"/>
              <a:gd name="T27" fmla="*/ 2147483647 h 57"/>
              <a:gd name="T28" fmla="*/ 2147483647 w 120"/>
              <a:gd name="T29" fmla="*/ 2147483647 h 57"/>
              <a:gd name="T30" fmla="*/ 2147483647 w 120"/>
              <a:gd name="T31" fmla="*/ 2147483647 h 57"/>
              <a:gd name="T32" fmla="*/ 2147483647 w 120"/>
              <a:gd name="T33" fmla="*/ 2147483647 h 57"/>
              <a:gd name="T34" fmla="*/ 0 w 120"/>
              <a:gd name="T35" fmla="*/ 2147483647 h 57"/>
              <a:gd name="T36" fmla="*/ 0 w 120"/>
              <a:gd name="T37" fmla="*/ 2147483647 h 57"/>
              <a:gd name="T38" fmla="*/ 0 w 120"/>
              <a:gd name="T39" fmla="*/ 2147483647 h 57"/>
              <a:gd name="T40" fmla="*/ 0 w 120"/>
              <a:gd name="T41" fmla="*/ 2147483647 h 57"/>
              <a:gd name="T42" fmla="*/ 0 w 120"/>
              <a:gd name="T43" fmla="*/ 0 h 57"/>
              <a:gd name="T44" fmla="*/ 2147483647 w 120"/>
              <a:gd name="T45" fmla="*/ 0 h 57"/>
              <a:gd name="T46" fmla="*/ 2147483647 w 120"/>
              <a:gd name="T47" fmla="*/ 0 h 57"/>
              <a:gd name="T48" fmla="*/ 2147483647 w 120"/>
              <a:gd name="T49" fmla="*/ 0 h 57"/>
              <a:gd name="T50" fmla="*/ 2147483647 w 120"/>
              <a:gd name="T51" fmla="*/ 0 h 57"/>
              <a:gd name="T52" fmla="*/ 2147483647 w 120"/>
              <a:gd name="T53" fmla="*/ 0 h 57"/>
              <a:gd name="T54" fmla="*/ 2147483647 w 120"/>
              <a:gd name="T55" fmla="*/ 0 h 57"/>
              <a:gd name="T56" fmla="*/ 2147483647 w 120"/>
              <a:gd name="T57" fmla="*/ 0 h 57"/>
              <a:gd name="T58" fmla="*/ 2147483647 w 120"/>
              <a:gd name="T59" fmla="*/ 0 h 57"/>
              <a:gd name="T60" fmla="*/ 2147483647 w 120"/>
              <a:gd name="T61" fmla="*/ 0 h 57"/>
              <a:gd name="T62" fmla="*/ 2147483647 w 120"/>
              <a:gd name="T63" fmla="*/ 0 h 57"/>
              <a:gd name="T64" fmla="*/ 2147483647 w 120"/>
              <a:gd name="T65" fmla="*/ 0 h 57"/>
              <a:gd name="T66" fmla="*/ 2147483647 w 120"/>
              <a:gd name="T67" fmla="*/ 0 h 57"/>
              <a:gd name="T68" fmla="*/ 2147483647 w 120"/>
              <a:gd name="T69" fmla="*/ 0 h 57"/>
              <a:gd name="T70" fmla="*/ 2147483647 w 120"/>
              <a:gd name="T71" fmla="*/ 0 h 57"/>
              <a:gd name="T72" fmla="*/ 2147483647 w 120"/>
              <a:gd name="T73" fmla="*/ 0 h 57"/>
              <a:gd name="T74" fmla="*/ 2147483647 w 120"/>
              <a:gd name="T75" fmla="*/ 0 h 57"/>
              <a:gd name="T76" fmla="*/ 2147483647 w 120"/>
              <a:gd name="T77" fmla="*/ 2147483647 h 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0"/>
              <a:gd name="T118" fmla="*/ 0 h 57"/>
              <a:gd name="T119" fmla="*/ 120 w 120"/>
              <a:gd name="T120" fmla="*/ 57 h 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0" h="57">
                <a:moveTo>
                  <a:pt x="120" y="29"/>
                </a:moveTo>
                <a:cubicBezTo>
                  <a:pt x="120" y="38"/>
                  <a:pt x="120" y="48"/>
                  <a:pt x="120" y="57"/>
                </a:cubicBezTo>
                <a:cubicBezTo>
                  <a:pt x="115" y="57"/>
                  <a:pt x="115" y="57"/>
                  <a:pt x="115" y="57"/>
                </a:cubicBezTo>
                <a:cubicBezTo>
                  <a:pt x="110" y="57"/>
                  <a:pt x="110" y="57"/>
                  <a:pt x="110" y="57"/>
                </a:cubicBezTo>
                <a:cubicBezTo>
                  <a:pt x="99" y="57"/>
                  <a:pt x="99" y="57"/>
                  <a:pt x="99" y="57"/>
                </a:cubicBezTo>
                <a:cubicBezTo>
                  <a:pt x="94" y="57"/>
                  <a:pt x="94" y="57"/>
                  <a:pt x="94" y="57"/>
                </a:cubicBezTo>
                <a:cubicBezTo>
                  <a:pt x="83" y="57"/>
                  <a:pt x="83" y="57"/>
                  <a:pt x="83" y="57"/>
                </a:cubicBezTo>
                <a:cubicBezTo>
                  <a:pt x="78" y="57"/>
                  <a:pt x="78" y="57"/>
                  <a:pt x="78" y="57"/>
                </a:cubicBezTo>
                <a:cubicBezTo>
                  <a:pt x="68" y="57"/>
                  <a:pt x="68" y="57"/>
                  <a:pt x="68" y="57"/>
                </a:cubicBezTo>
                <a:cubicBezTo>
                  <a:pt x="63" y="57"/>
                  <a:pt x="63" y="57"/>
                  <a:pt x="63" y="57"/>
                </a:cubicBezTo>
                <a:cubicBezTo>
                  <a:pt x="52" y="57"/>
                  <a:pt x="52" y="57"/>
                  <a:pt x="52" y="57"/>
                </a:cubicBezTo>
                <a:cubicBezTo>
                  <a:pt x="47" y="57"/>
                  <a:pt x="47" y="57"/>
                  <a:pt x="47" y="57"/>
                </a:cubicBezTo>
                <a:cubicBezTo>
                  <a:pt x="37" y="57"/>
                  <a:pt x="37" y="57"/>
                  <a:pt x="37" y="57"/>
                </a:cubicBezTo>
                <a:cubicBezTo>
                  <a:pt x="31" y="57"/>
                  <a:pt x="31" y="57"/>
                  <a:pt x="31" y="57"/>
                </a:cubicBezTo>
                <a:cubicBezTo>
                  <a:pt x="21" y="57"/>
                  <a:pt x="21" y="57"/>
                  <a:pt x="21" y="57"/>
                </a:cubicBezTo>
                <a:cubicBezTo>
                  <a:pt x="16" y="57"/>
                  <a:pt x="16" y="57"/>
                  <a:pt x="16" y="57"/>
                </a:cubicBezTo>
                <a:cubicBezTo>
                  <a:pt x="5" y="57"/>
                  <a:pt x="5" y="57"/>
                  <a:pt x="5" y="57"/>
                </a:cubicBezTo>
                <a:cubicBezTo>
                  <a:pt x="0" y="57"/>
                  <a:pt x="0" y="57"/>
                  <a:pt x="0" y="57"/>
                </a:cubicBezTo>
                <a:cubicBezTo>
                  <a:pt x="0" y="50"/>
                  <a:pt x="0" y="42"/>
                  <a:pt x="0" y="35"/>
                </a:cubicBezTo>
                <a:cubicBezTo>
                  <a:pt x="0" y="29"/>
                  <a:pt x="0" y="29"/>
                  <a:pt x="0" y="29"/>
                </a:cubicBezTo>
                <a:cubicBezTo>
                  <a:pt x="0" y="23"/>
                  <a:pt x="0" y="23"/>
                  <a:pt x="0" y="23"/>
                </a:cubicBezTo>
                <a:cubicBezTo>
                  <a:pt x="0" y="16"/>
                  <a:pt x="0" y="8"/>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cubicBezTo>
                  <a:pt x="120" y="0"/>
                  <a:pt x="120" y="0"/>
                  <a:pt x="120" y="0"/>
                </a:cubicBezTo>
                <a:cubicBezTo>
                  <a:pt x="120" y="10"/>
                  <a:pt x="120" y="19"/>
                  <a:pt x="120" y="29"/>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29" name="Freeform 1127"/>
          <p:cNvSpPr>
            <a:spLocks/>
          </p:cNvSpPr>
          <p:nvPr/>
        </p:nvSpPr>
        <p:spPr bwMode="auto">
          <a:xfrm>
            <a:off x="2981325" y="2555875"/>
            <a:ext cx="366713" cy="30163"/>
          </a:xfrm>
          <a:custGeom>
            <a:avLst/>
            <a:gdLst>
              <a:gd name="T0" fmla="*/ 2147483647 w 120"/>
              <a:gd name="T1" fmla="*/ 0 h 10"/>
              <a:gd name="T2" fmla="*/ 2147483647 w 120"/>
              <a:gd name="T3" fmla="*/ 2147483647 h 10"/>
              <a:gd name="T4" fmla="*/ 2147483647 w 120"/>
              <a:gd name="T5" fmla="*/ 2147483647 h 10"/>
              <a:gd name="T6" fmla="*/ 2147483647 w 120"/>
              <a:gd name="T7" fmla="*/ 2147483647 h 10"/>
              <a:gd name="T8" fmla="*/ 2147483647 w 120"/>
              <a:gd name="T9" fmla="*/ 2147483647 h 10"/>
              <a:gd name="T10" fmla="*/ 2147483647 w 120"/>
              <a:gd name="T11" fmla="*/ 2147483647 h 10"/>
              <a:gd name="T12" fmla="*/ 2147483647 w 120"/>
              <a:gd name="T13" fmla="*/ 2147483647 h 10"/>
              <a:gd name="T14" fmla="*/ 2147483647 w 120"/>
              <a:gd name="T15" fmla="*/ 2147483647 h 10"/>
              <a:gd name="T16" fmla="*/ 2147483647 w 120"/>
              <a:gd name="T17" fmla="*/ 2147483647 h 10"/>
              <a:gd name="T18" fmla="*/ 2147483647 w 120"/>
              <a:gd name="T19" fmla="*/ 2147483647 h 10"/>
              <a:gd name="T20" fmla="*/ 2147483647 w 120"/>
              <a:gd name="T21" fmla="*/ 2147483647 h 10"/>
              <a:gd name="T22" fmla="*/ 2147483647 w 120"/>
              <a:gd name="T23" fmla="*/ 2147483647 h 10"/>
              <a:gd name="T24" fmla="*/ 2147483647 w 120"/>
              <a:gd name="T25" fmla="*/ 2147483647 h 10"/>
              <a:gd name="T26" fmla="*/ 2147483647 w 120"/>
              <a:gd name="T27" fmla="*/ 2147483647 h 10"/>
              <a:gd name="T28" fmla="*/ 2147483647 w 120"/>
              <a:gd name="T29" fmla="*/ 2147483647 h 10"/>
              <a:gd name="T30" fmla="*/ 2147483647 w 120"/>
              <a:gd name="T31" fmla="*/ 2147483647 h 10"/>
              <a:gd name="T32" fmla="*/ 2147483647 w 120"/>
              <a:gd name="T33" fmla="*/ 2147483647 h 10"/>
              <a:gd name="T34" fmla="*/ 0 w 120"/>
              <a:gd name="T35" fmla="*/ 2147483647 h 10"/>
              <a:gd name="T36" fmla="*/ 0 w 120"/>
              <a:gd name="T37" fmla="*/ 0 h 10"/>
              <a:gd name="T38" fmla="*/ 0 w 120"/>
              <a:gd name="T39" fmla="*/ 0 h 10"/>
              <a:gd name="T40" fmla="*/ 2147483647 w 120"/>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0"/>
              <a:gd name="T65" fmla="*/ 120 w 120"/>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0">
                <a:moveTo>
                  <a:pt x="120" y="0"/>
                </a:moveTo>
                <a:cubicBezTo>
                  <a:pt x="120" y="3"/>
                  <a:pt x="120" y="7"/>
                  <a:pt x="120" y="10"/>
                </a:cubicBezTo>
                <a:cubicBezTo>
                  <a:pt x="115" y="10"/>
                  <a:pt x="115" y="10"/>
                  <a:pt x="115" y="10"/>
                </a:cubicBezTo>
                <a:cubicBezTo>
                  <a:pt x="110" y="10"/>
                  <a:pt x="110" y="10"/>
                  <a:pt x="110" y="10"/>
                </a:cubicBezTo>
                <a:cubicBezTo>
                  <a:pt x="99" y="10"/>
                  <a:pt x="99" y="10"/>
                  <a:pt x="99" y="10"/>
                </a:cubicBezTo>
                <a:cubicBezTo>
                  <a:pt x="94" y="10"/>
                  <a:pt x="94" y="10"/>
                  <a:pt x="94" y="10"/>
                </a:cubicBezTo>
                <a:cubicBezTo>
                  <a:pt x="83" y="10"/>
                  <a:pt x="83" y="10"/>
                  <a:pt x="83" y="10"/>
                </a:cubicBezTo>
                <a:cubicBezTo>
                  <a:pt x="78" y="10"/>
                  <a:pt x="78" y="10"/>
                  <a:pt x="78" y="10"/>
                </a:cubicBezTo>
                <a:cubicBezTo>
                  <a:pt x="68" y="10"/>
                  <a:pt x="68" y="10"/>
                  <a:pt x="68" y="10"/>
                </a:cubicBezTo>
                <a:cubicBezTo>
                  <a:pt x="63" y="10"/>
                  <a:pt x="63" y="10"/>
                  <a:pt x="63" y="10"/>
                </a:cubicBezTo>
                <a:cubicBezTo>
                  <a:pt x="52" y="10"/>
                  <a:pt x="52" y="10"/>
                  <a:pt x="52" y="10"/>
                </a:cubicBezTo>
                <a:cubicBezTo>
                  <a:pt x="47" y="10"/>
                  <a:pt x="47" y="10"/>
                  <a:pt x="47" y="10"/>
                </a:cubicBezTo>
                <a:cubicBezTo>
                  <a:pt x="37" y="10"/>
                  <a:pt x="37" y="10"/>
                  <a:pt x="37" y="10"/>
                </a:cubicBezTo>
                <a:cubicBezTo>
                  <a:pt x="31" y="10"/>
                  <a:pt x="31" y="10"/>
                  <a:pt x="31" y="10"/>
                </a:cubicBezTo>
                <a:cubicBezTo>
                  <a:pt x="21" y="10"/>
                  <a:pt x="21" y="10"/>
                  <a:pt x="21" y="10"/>
                </a:cubicBezTo>
                <a:cubicBezTo>
                  <a:pt x="16" y="10"/>
                  <a:pt x="16" y="10"/>
                  <a:pt x="16" y="10"/>
                </a:cubicBezTo>
                <a:cubicBezTo>
                  <a:pt x="5" y="10"/>
                  <a:pt x="5" y="10"/>
                  <a:pt x="5" y="10"/>
                </a:cubicBezTo>
                <a:cubicBezTo>
                  <a:pt x="0" y="10"/>
                  <a:pt x="0" y="10"/>
                  <a:pt x="0" y="10"/>
                </a:cubicBezTo>
                <a:cubicBezTo>
                  <a:pt x="0" y="7"/>
                  <a:pt x="0" y="3"/>
                  <a:pt x="0" y="0"/>
                </a:cubicBezTo>
                <a:cubicBezTo>
                  <a:pt x="0" y="0"/>
                  <a:pt x="0" y="0"/>
                  <a:pt x="0" y="0"/>
                </a:cubicBezTo>
                <a:lnTo>
                  <a:pt x="12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30" name="Freeform 1128"/>
          <p:cNvSpPr>
            <a:spLocks/>
          </p:cNvSpPr>
          <p:nvPr/>
        </p:nvSpPr>
        <p:spPr bwMode="auto">
          <a:xfrm>
            <a:off x="2951163" y="2760663"/>
            <a:ext cx="30162" cy="33337"/>
          </a:xfrm>
          <a:custGeom>
            <a:avLst/>
            <a:gdLst>
              <a:gd name="T0" fmla="*/ 2147483647 w 10"/>
              <a:gd name="T1" fmla="*/ 2147483647 h 11"/>
              <a:gd name="T2" fmla="*/ 2147483647 w 10"/>
              <a:gd name="T3" fmla="*/ 2147483647 h 11"/>
              <a:gd name="T4" fmla="*/ 0 w 10"/>
              <a:gd name="T5" fmla="*/ 0 h 11"/>
              <a:gd name="T6" fmla="*/ 2147483647 w 10"/>
              <a:gd name="T7" fmla="*/ 0 h 11"/>
              <a:gd name="T8" fmla="*/ 2147483647 w 10"/>
              <a:gd name="T9" fmla="*/ 2147483647 h 11"/>
              <a:gd name="T10" fmla="*/ 0 60000 65536"/>
              <a:gd name="T11" fmla="*/ 0 60000 65536"/>
              <a:gd name="T12" fmla="*/ 0 60000 65536"/>
              <a:gd name="T13" fmla="*/ 0 60000 65536"/>
              <a:gd name="T14" fmla="*/ 0 60000 65536"/>
              <a:gd name="T15" fmla="*/ 0 w 10"/>
              <a:gd name="T16" fmla="*/ 0 h 11"/>
              <a:gd name="T17" fmla="*/ 10 w 10"/>
              <a:gd name="T18" fmla="*/ 11 h 11"/>
            </a:gdLst>
            <a:ahLst/>
            <a:cxnLst>
              <a:cxn ang="T10">
                <a:pos x="T0" y="T1"/>
              </a:cxn>
              <a:cxn ang="T11">
                <a:pos x="T2" y="T3"/>
              </a:cxn>
              <a:cxn ang="T12">
                <a:pos x="T4" y="T5"/>
              </a:cxn>
              <a:cxn ang="T13">
                <a:pos x="T6" y="T7"/>
              </a:cxn>
              <a:cxn ang="T14">
                <a:pos x="T8" y="T9"/>
              </a:cxn>
            </a:cxnLst>
            <a:rect l="T15" t="T16" r="T17" b="T18"/>
            <a:pathLst>
              <a:path w="10" h="11">
                <a:moveTo>
                  <a:pt x="10" y="11"/>
                </a:moveTo>
                <a:cubicBezTo>
                  <a:pt x="10" y="11"/>
                  <a:pt x="10" y="11"/>
                  <a:pt x="10" y="11"/>
                </a:cubicBezTo>
                <a:cubicBezTo>
                  <a:pt x="0" y="0"/>
                  <a:pt x="0" y="0"/>
                  <a:pt x="0" y="0"/>
                </a:cubicBezTo>
                <a:cubicBezTo>
                  <a:pt x="10" y="0"/>
                  <a:pt x="10" y="0"/>
                  <a:pt x="10" y="0"/>
                </a:cubicBezTo>
                <a:cubicBezTo>
                  <a:pt x="10" y="4"/>
                  <a:pt x="10" y="7"/>
                  <a:pt x="10" y="11"/>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31" name="Freeform 1129"/>
          <p:cNvSpPr>
            <a:spLocks/>
          </p:cNvSpPr>
          <p:nvPr/>
        </p:nvSpPr>
        <p:spPr bwMode="auto">
          <a:xfrm>
            <a:off x="2951163" y="2674938"/>
            <a:ext cx="30162" cy="85725"/>
          </a:xfrm>
          <a:custGeom>
            <a:avLst/>
            <a:gdLst>
              <a:gd name="T0" fmla="*/ 2147483647 w 10"/>
              <a:gd name="T1" fmla="*/ 2147483647 h 28"/>
              <a:gd name="T2" fmla="*/ 2147483647 w 10"/>
              <a:gd name="T3" fmla="*/ 2147483647 h 28"/>
              <a:gd name="T4" fmla="*/ 0 w 10"/>
              <a:gd name="T5" fmla="*/ 2147483647 h 28"/>
              <a:gd name="T6" fmla="*/ 0 w 10"/>
              <a:gd name="T7" fmla="*/ 2147483647 h 28"/>
              <a:gd name="T8" fmla="*/ 0 w 10"/>
              <a:gd name="T9" fmla="*/ 0 h 28"/>
              <a:gd name="T10" fmla="*/ 2147483647 w 10"/>
              <a:gd name="T11" fmla="*/ 0 h 28"/>
              <a:gd name="T12" fmla="*/ 2147483647 w 10"/>
              <a:gd name="T13" fmla="*/ 2147483647 h 28"/>
              <a:gd name="T14" fmla="*/ 0 60000 65536"/>
              <a:gd name="T15" fmla="*/ 0 60000 65536"/>
              <a:gd name="T16" fmla="*/ 0 60000 65536"/>
              <a:gd name="T17" fmla="*/ 0 60000 65536"/>
              <a:gd name="T18" fmla="*/ 0 60000 65536"/>
              <a:gd name="T19" fmla="*/ 0 60000 65536"/>
              <a:gd name="T20" fmla="*/ 0 60000 65536"/>
              <a:gd name="T21" fmla="*/ 0 w 10"/>
              <a:gd name="T22" fmla="*/ 0 h 28"/>
              <a:gd name="T23" fmla="*/ 10 w 10"/>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8">
                <a:moveTo>
                  <a:pt x="10" y="6"/>
                </a:moveTo>
                <a:cubicBezTo>
                  <a:pt x="10" y="13"/>
                  <a:pt x="10" y="21"/>
                  <a:pt x="10" y="28"/>
                </a:cubicBezTo>
                <a:cubicBezTo>
                  <a:pt x="0" y="28"/>
                  <a:pt x="0" y="28"/>
                  <a:pt x="0" y="28"/>
                </a:cubicBezTo>
                <a:cubicBezTo>
                  <a:pt x="0" y="28"/>
                  <a:pt x="0" y="28"/>
                  <a:pt x="0" y="28"/>
                </a:cubicBezTo>
                <a:cubicBezTo>
                  <a:pt x="0" y="19"/>
                  <a:pt x="0" y="9"/>
                  <a:pt x="0" y="0"/>
                </a:cubicBezTo>
                <a:cubicBezTo>
                  <a:pt x="10" y="0"/>
                  <a:pt x="10" y="0"/>
                  <a:pt x="10" y="0"/>
                </a:cubicBezTo>
                <a:lnTo>
                  <a:pt x="10" y="6"/>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32" name="Freeform 1130"/>
          <p:cNvSpPr>
            <a:spLocks/>
          </p:cNvSpPr>
          <p:nvPr/>
        </p:nvSpPr>
        <p:spPr bwMode="auto">
          <a:xfrm>
            <a:off x="2951163" y="2586038"/>
            <a:ext cx="30162" cy="88900"/>
          </a:xfrm>
          <a:custGeom>
            <a:avLst/>
            <a:gdLst>
              <a:gd name="T0" fmla="*/ 2147483647 w 10"/>
              <a:gd name="T1" fmla="*/ 2147483647 h 29"/>
              <a:gd name="T2" fmla="*/ 2147483647 w 10"/>
              <a:gd name="T3" fmla="*/ 2147483647 h 29"/>
              <a:gd name="T4" fmla="*/ 0 w 10"/>
              <a:gd name="T5" fmla="*/ 2147483647 h 29"/>
              <a:gd name="T6" fmla="*/ 0 w 10"/>
              <a:gd name="T7" fmla="*/ 0 h 29"/>
              <a:gd name="T8" fmla="*/ 0 w 10"/>
              <a:gd name="T9" fmla="*/ 0 h 29"/>
              <a:gd name="T10" fmla="*/ 2147483647 w 10"/>
              <a:gd name="T11" fmla="*/ 0 h 29"/>
              <a:gd name="T12" fmla="*/ 2147483647 w 10"/>
              <a:gd name="T13" fmla="*/ 2147483647 h 29"/>
              <a:gd name="T14" fmla="*/ 0 60000 65536"/>
              <a:gd name="T15" fmla="*/ 0 60000 65536"/>
              <a:gd name="T16" fmla="*/ 0 60000 65536"/>
              <a:gd name="T17" fmla="*/ 0 60000 65536"/>
              <a:gd name="T18" fmla="*/ 0 60000 65536"/>
              <a:gd name="T19" fmla="*/ 0 60000 65536"/>
              <a:gd name="T20" fmla="*/ 0 60000 65536"/>
              <a:gd name="T21" fmla="*/ 0 w 10"/>
              <a:gd name="T22" fmla="*/ 0 h 29"/>
              <a:gd name="T23" fmla="*/ 10 w 1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9">
                <a:moveTo>
                  <a:pt x="10" y="23"/>
                </a:moveTo>
                <a:cubicBezTo>
                  <a:pt x="10" y="29"/>
                  <a:pt x="10" y="29"/>
                  <a:pt x="10" y="29"/>
                </a:cubicBezTo>
                <a:cubicBezTo>
                  <a:pt x="0" y="29"/>
                  <a:pt x="0" y="29"/>
                  <a:pt x="0" y="29"/>
                </a:cubicBezTo>
                <a:cubicBezTo>
                  <a:pt x="0" y="19"/>
                  <a:pt x="0" y="10"/>
                  <a:pt x="0" y="0"/>
                </a:cubicBezTo>
                <a:cubicBezTo>
                  <a:pt x="0" y="0"/>
                  <a:pt x="0" y="0"/>
                  <a:pt x="0" y="0"/>
                </a:cubicBezTo>
                <a:cubicBezTo>
                  <a:pt x="10" y="0"/>
                  <a:pt x="10" y="0"/>
                  <a:pt x="10" y="0"/>
                </a:cubicBezTo>
                <a:cubicBezTo>
                  <a:pt x="10" y="8"/>
                  <a:pt x="10" y="16"/>
                  <a:pt x="10" y="23"/>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33" name="Freeform 1131"/>
          <p:cNvSpPr>
            <a:spLocks/>
          </p:cNvSpPr>
          <p:nvPr/>
        </p:nvSpPr>
        <p:spPr bwMode="auto">
          <a:xfrm>
            <a:off x="2951163" y="2555875"/>
            <a:ext cx="30162" cy="30163"/>
          </a:xfrm>
          <a:custGeom>
            <a:avLst/>
            <a:gdLst>
              <a:gd name="T0" fmla="*/ 2147483647 w 10"/>
              <a:gd name="T1" fmla="*/ 0 h 10"/>
              <a:gd name="T2" fmla="*/ 2147483647 w 10"/>
              <a:gd name="T3" fmla="*/ 2147483647 h 10"/>
              <a:gd name="T4" fmla="*/ 0 w 10"/>
              <a:gd name="T5" fmla="*/ 2147483647 h 10"/>
              <a:gd name="T6" fmla="*/ 2147483647 w 10"/>
              <a:gd name="T7" fmla="*/ 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10" y="0"/>
                </a:moveTo>
                <a:cubicBezTo>
                  <a:pt x="10" y="3"/>
                  <a:pt x="10" y="7"/>
                  <a:pt x="10" y="10"/>
                </a:cubicBezTo>
                <a:cubicBezTo>
                  <a:pt x="0" y="10"/>
                  <a:pt x="0" y="10"/>
                  <a:pt x="0" y="10"/>
                </a:cubicBezTo>
                <a:cubicBezTo>
                  <a:pt x="10" y="0"/>
                  <a:pt x="10" y="0"/>
                  <a:pt x="10" y="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734" name="Freeform 1132"/>
          <p:cNvSpPr>
            <a:spLocks/>
          </p:cNvSpPr>
          <p:nvPr/>
        </p:nvSpPr>
        <p:spPr bwMode="auto">
          <a:xfrm>
            <a:off x="3659188" y="2863850"/>
            <a:ext cx="12700" cy="1588"/>
          </a:xfrm>
          <a:custGeom>
            <a:avLst/>
            <a:gdLst>
              <a:gd name="T0" fmla="*/ 2147483647 w 8"/>
              <a:gd name="T1" fmla="*/ 0 h 1588"/>
              <a:gd name="T2" fmla="*/ 2147483647 w 8"/>
              <a:gd name="T3" fmla="*/ 0 h 1588"/>
              <a:gd name="T4" fmla="*/ 0 w 8"/>
              <a:gd name="T5" fmla="*/ 0 h 1588"/>
              <a:gd name="T6" fmla="*/ 0 60000 65536"/>
              <a:gd name="T7" fmla="*/ 0 60000 65536"/>
              <a:gd name="T8" fmla="*/ 0 60000 65536"/>
              <a:gd name="T9" fmla="*/ 0 w 8"/>
              <a:gd name="T10" fmla="*/ 0 h 1588"/>
              <a:gd name="T11" fmla="*/ 8 w 8"/>
              <a:gd name="T12" fmla="*/ 1588 h 1588"/>
            </a:gdLst>
            <a:ahLst/>
            <a:cxnLst>
              <a:cxn ang="T6">
                <a:pos x="T0" y="T1"/>
              </a:cxn>
              <a:cxn ang="T7">
                <a:pos x="T2" y="T3"/>
              </a:cxn>
              <a:cxn ang="T8">
                <a:pos x="T4" y="T5"/>
              </a:cxn>
            </a:cxnLst>
            <a:rect l="T9" t="T10" r="T11" b="T12"/>
            <a:pathLst>
              <a:path w="8" h="1588">
                <a:moveTo>
                  <a:pt x="8" y="0"/>
                </a:moveTo>
                <a:lnTo>
                  <a:pt x="4"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35" name="Line 1133"/>
          <p:cNvSpPr>
            <a:spLocks noChangeShapeType="1"/>
          </p:cNvSpPr>
          <p:nvPr/>
        </p:nvSpPr>
        <p:spPr bwMode="auto">
          <a:xfrm>
            <a:off x="3602038" y="247650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36" name="Line 1134"/>
          <p:cNvSpPr>
            <a:spLocks noChangeShapeType="1"/>
          </p:cNvSpPr>
          <p:nvPr/>
        </p:nvSpPr>
        <p:spPr bwMode="auto">
          <a:xfrm>
            <a:off x="3602038" y="252253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37" name="Line 1135"/>
          <p:cNvSpPr>
            <a:spLocks noChangeShapeType="1"/>
          </p:cNvSpPr>
          <p:nvPr/>
        </p:nvSpPr>
        <p:spPr bwMode="auto">
          <a:xfrm>
            <a:off x="3602038" y="257175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38" name="Line 1136"/>
          <p:cNvSpPr>
            <a:spLocks noChangeShapeType="1"/>
          </p:cNvSpPr>
          <p:nvPr/>
        </p:nvSpPr>
        <p:spPr bwMode="auto">
          <a:xfrm>
            <a:off x="3602038" y="2619375"/>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39" name="Freeform 1137"/>
          <p:cNvSpPr>
            <a:spLocks/>
          </p:cNvSpPr>
          <p:nvPr/>
        </p:nvSpPr>
        <p:spPr bwMode="auto">
          <a:xfrm>
            <a:off x="3602038" y="2665413"/>
            <a:ext cx="1587" cy="33337"/>
          </a:xfrm>
          <a:custGeom>
            <a:avLst/>
            <a:gdLst>
              <a:gd name="T0" fmla="*/ 0 w 1587"/>
              <a:gd name="T1" fmla="*/ 0 h 21"/>
              <a:gd name="T2" fmla="*/ 0 w 1587"/>
              <a:gd name="T3" fmla="*/ 2147483647 h 21"/>
              <a:gd name="T4" fmla="*/ 0 w 1587"/>
              <a:gd name="T5" fmla="*/ 2147483647 h 21"/>
              <a:gd name="T6" fmla="*/ 0 60000 65536"/>
              <a:gd name="T7" fmla="*/ 0 60000 65536"/>
              <a:gd name="T8" fmla="*/ 0 60000 65536"/>
              <a:gd name="T9" fmla="*/ 0 w 1587"/>
              <a:gd name="T10" fmla="*/ 0 h 21"/>
              <a:gd name="T11" fmla="*/ 1587 w 1587"/>
              <a:gd name="T12" fmla="*/ 21 h 21"/>
            </a:gdLst>
            <a:ahLst/>
            <a:cxnLst>
              <a:cxn ang="T6">
                <a:pos x="T0" y="T1"/>
              </a:cxn>
              <a:cxn ang="T7">
                <a:pos x="T2" y="T3"/>
              </a:cxn>
              <a:cxn ang="T8">
                <a:pos x="T4" y="T5"/>
              </a:cxn>
            </a:cxnLst>
            <a:rect l="T9" t="T10" r="T11" b="T12"/>
            <a:pathLst>
              <a:path w="1587" h="21">
                <a:moveTo>
                  <a:pt x="0" y="0"/>
                </a:moveTo>
                <a:lnTo>
                  <a:pt x="0" y="6"/>
                </a:lnTo>
                <a:lnTo>
                  <a:pt x="0" y="2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40" name="Line 1138"/>
          <p:cNvSpPr>
            <a:spLocks noChangeShapeType="1"/>
          </p:cNvSpPr>
          <p:nvPr/>
        </p:nvSpPr>
        <p:spPr bwMode="auto">
          <a:xfrm>
            <a:off x="3602038" y="271462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41" name="Line 1139"/>
          <p:cNvSpPr>
            <a:spLocks noChangeShapeType="1"/>
          </p:cNvSpPr>
          <p:nvPr/>
        </p:nvSpPr>
        <p:spPr bwMode="auto">
          <a:xfrm>
            <a:off x="3602038" y="2760663"/>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42" name="Freeform 1140"/>
          <p:cNvSpPr>
            <a:spLocks/>
          </p:cNvSpPr>
          <p:nvPr/>
        </p:nvSpPr>
        <p:spPr bwMode="auto">
          <a:xfrm>
            <a:off x="3602038" y="2809875"/>
            <a:ext cx="1587" cy="63500"/>
          </a:xfrm>
          <a:custGeom>
            <a:avLst/>
            <a:gdLst>
              <a:gd name="T0" fmla="*/ 0 w 1587"/>
              <a:gd name="T1" fmla="*/ 0 h 40"/>
              <a:gd name="T2" fmla="*/ 0 w 1587"/>
              <a:gd name="T3" fmla="*/ 2147483647 h 40"/>
              <a:gd name="T4" fmla="*/ 0 w 1587"/>
              <a:gd name="T5" fmla="*/ 2147483647 h 40"/>
              <a:gd name="T6" fmla="*/ 0 w 1587"/>
              <a:gd name="T7" fmla="*/ 2147483647 h 40"/>
              <a:gd name="T8" fmla="*/ 0 60000 65536"/>
              <a:gd name="T9" fmla="*/ 0 60000 65536"/>
              <a:gd name="T10" fmla="*/ 0 60000 65536"/>
              <a:gd name="T11" fmla="*/ 0 60000 65536"/>
              <a:gd name="T12" fmla="*/ 0 w 1587"/>
              <a:gd name="T13" fmla="*/ 0 h 40"/>
              <a:gd name="T14" fmla="*/ 1587 w 1587"/>
              <a:gd name="T15" fmla="*/ 40 h 40"/>
            </a:gdLst>
            <a:ahLst/>
            <a:cxnLst>
              <a:cxn ang="T8">
                <a:pos x="T0" y="T1"/>
              </a:cxn>
              <a:cxn ang="T9">
                <a:pos x="T2" y="T3"/>
              </a:cxn>
              <a:cxn ang="T10">
                <a:pos x="T4" y="T5"/>
              </a:cxn>
              <a:cxn ang="T11">
                <a:pos x="T6" y="T7"/>
              </a:cxn>
            </a:cxnLst>
            <a:rect l="T12" t="T13" r="T14" b="T15"/>
            <a:pathLst>
              <a:path w="1587" h="40">
                <a:moveTo>
                  <a:pt x="0" y="0"/>
                </a:moveTo>
                <a:lnTo>
                  <a:pt x="0" y="21"/>
                </a:lnTo>
                <a:lnTo>
                  <a:pt x="0" y="30"/>
                </a:lnTo>
                <a:lnTo>
                  <a:pt x="0" y="4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43" name="Line 1141"/>
          <p:cNvSpPr>
            <a:spLocks noChangeShapeType="1"/>
          </p:cNvSpPr>
          <p:nvPr/>
        </p:nvSpPr>
        <p:spPr bwMode="auto">
          <a:xfrm flipV="1">
            <a:off x="3730625" y="2843213"/>
            <a:ext cx="1588"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44" name="Line 1142"/>
          <p:cNvSpPr>
            <a:spLocks noChangeShapeType="1"/>
          </p:cNvSpPr>
          <p:nvPr/>
        </p:nvSpPr>
        <p:spPr bwMode="auto">
          <a:xfrm flipV="1">
            <a:off x="3730625" y="2794000"/>
            <a:ext cx="1588"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45" name="Line 1143"/>
          <p:cNvSpPr>
            <a:spLocks noChangeShapeType="1"/>
          </p:cNvSpPr>
          <p:nvPr/>
        </p:nvSpPr>
        <p:spPr bwMode="auto">
          <a:xfrm flipV="1">
            <a:off x="3730625" y="2744788"/>
            <a:ext cx="1588"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46" name="Line 1144"/>
          <p:cNvSpPr>
            <a:spLocks noChangeShapeType="1"/>
          </p:cNvSpPr>
          <p:nvPr/>
        </p:nvSpPr>
        <p:spPr bwMode="auto">
          <a:xfrm flipV="1">
            <a:off x="3730625" y="2698750"/>
            <a:ext cx="1588"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47" name="Freeform 1145"/>
          <p:cNvSpPr>
            <a:spLocks/>
          </p:cNvSpPr>
          <p:nvPr/>
        </p:nvSpPr>
        <p:spPr bwMode="auto">
          <a:xfrm>
            <a:off x="3730625" y="2651125"/>
            <a:ext cx="1588" cy="30163"/>
          </a:xfrm>
          <a:custGeom>
            <a:avLst/>
            <a:gdLst>
              <a:gd name="T0" fmla="*/ 0 w 1588"/>
              <a:gd name="T1" fmla="*/ 2147483647 h 19"/>
              <a:gd name="T2" fmla="*/ 0 w 1588"/>
              <a:gd name="T3" fmla="*/ 2147483647 h 19"/>
              <a:gd name="T4" fmla="*/ 0 w 1588"/>
              <a:gd name="T5" fmla="*/ 0 h 19"/>
              <a:gd name="T6" fmla="*/ 0 60000 65536"/>
              <a:gd name="T7" fmla="*/ 0 60000 65536"/>
              <a:gd name="T8" fmla="*/ 0 60000 65536"/>
              <a:gd name="T9" fmla="*/ 0 w 1588"/>
              <a:gd name="T10" fmla="*/ 0 h 19"/>
              <a:gd name="T11" fmla="*/ 1588 w 1588"/>
              <a:gd name="T12" fmla="*/ 19 h 19"/>
            </a:gdLst>
            <a:ahLst/>
            <a:cxnLst>
              <a:cxn ang="T6">
                <a:pos x="T0" y="T1"/>
              </a:cxn>
              <a:cxn ang="T7">
                <a:pos x="T2" y="T3"/>
              </a:cxn>
              <a:cxn ang="T8">
                <a:pos x="T4" y="T5"/>
              </a:cxn>
            </a:cxnLst>
            <a:rect l="T9" t="T10" r="T11" b="T12"/>
            <a:pathLst>
              <a:path w="1588" h="19">
                <a:moveTo>
                  <a:pt x="0" y="19"/>
                </a:moveTo>
                <a:lnTo>
                  <a:pt x="0" y="15"/>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48" name="Line 1146"/>
          <p:cNvSpPr>
            <a:spLocks noChangeShapeType="1"/>
          </p:cNvSpPr>
          <p:nvPr/>
        </p:nvSpPr>
        <p:spPr bwMode="auto">
          <a:xfrm flipV="1">
            <a:off x="3730625" y="2601913"/>
            <a:ext cx="1588"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49" name="Line 1147"/>
          <p:cNvSpPr>
            <a:spLocks noChangeShapeType="1"/>
          </p:cNvSpPr>
          <p:nvPr/>
        </p:nvSpPr>
        <p:spPr bwMode="auto">
          <a:xfrm flipV="1">
            <a:off x="3730625" y="2555875"/>
            <a:ext cx="1588"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50" name="Freeform 1148"/>
          <p:cNvSpPr>
            <a:spLocks/>
          </p:cNvSpPr>
          <p:nvPr/>
        </p:nvSpPr>
        <p:spPr bwMode="auto">
          <a:xfrm>
            <a:off x="3730625" y="2476500"/>
            <a:ext cx="1588" cy="60325"/>
          </a:xfrm>
          <a:custGeom>
            <a:avLst/>
            <a:gdLst>
              <a:gd name="T0" fmla="*/ 0 w 1588"/>
              <a:gd name="T1" fmla="*/ 2147483647 h 38"/>
              <a:gd name="T2" fmla="*/ 0 w 1588"/>
              <a:gd name="T3" fmla="*/ 2147483647 h 38"/>
              <a:gd name="T4" fmla="*/ 0 w 1588"/>
              <a:gd name="T5" fmla="*/ 2147483647 h 38"/>
              <a:gd name="T6" fmla="*/ 0 w 1588"/>
              <a:gd name="T7" fmla="*/ 0 h 38"/>
              <a:gd name="T8" fmla="*/ 0 60000 65536"/>
              <a:gd name="T9" fmla="*/ 0 60000 65536"/>
              <a:gd name="T10" fmla="*/ 0 60000 65536"/>
              <a:gd name="T11" fmla="*/ 0 60000 65536"/>
              <a:gd name="T12" fmla="*/ 0 w 1588"/>
              <a:gd name="T13" fmla="*/ 0 h 38"/>
              <a:gd name="T14" fmla="*/ 1588 w 1588"/>
              <a:gd name="T15" fmla="*/ 38 h 38"/>
            </a:gdLst>
            <a:ahLst/>
            <a:cxnLst>
              <a:cxn ang="T8">
                <a:pos x="T0" y="T1"/>
              </a:cxn>
              <a:cxn ang="T9">
                <a:pos x="T2" y="T3"/>
              </a:cxn>
              <a:cxn ang="T10">
                <a:pos x="T4" y="T5"/>
              </a:cxn>
              <a:cxn ang="T11">
                <a:pos x="T6" y="T7"/>
              </a:cxn>
            </a:cxnLst>
            <a:rect l="T12" t="T13" r="T14" b="T15"/>
            <a:pathLst>
              <a:path w="1588" h="38">
                <a:moveTo>
                  <a:pt x="0" y="38"/>
                </a:moveTo>
                <a:lnTo>
                  <a:pt x="0" y="19"/>
                </a:lnTo>
                <a:lnTo>
                  <a:pt x="0" y="9"/>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51" name="Line 1149"/>
          <p:cNvSpPr>
            <a:spLocks noChangeShapeType="1"/>
          </p:cNvSpPr>
          <p:nvPr/>
        </p:nvSpPr>
        <p:spPr bwMode="auto">
          <a:xfrm flipH="1">
            <a:off x="3348038" y="2476500"/>
            <a:ext cx="2540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52" name="Freeform 1150"/>
          <p:cNvSpPr>
            <a:spLocks/>
          </p:cNvSpPr>
          <p:nvPr/>
        </p:nvSpPr>
        <p:spPr bwMode="auto">
          <a:xfrm>
            <a:off x="3730625" y="2476500"/>
            <a:ext cx="255588" cy="1588"/>
          </a:xfrm>
          <a:custGeom>
            <a:avLst/>
            <a:gdLst>
              <a:gd name="T0" fmla="*/ 2147483647 w 161"/>
              <a:gd name="T1" fmla="*/ 0 h 1588"/>
              <a:gd name="T2" fmla="*/ 0 w 161"/>
              <a:gd name="T3" fmla="*/ 0 h 1588"/>
              <a:gd name="T4" fmla="*/ 0 w 161"/>
              <a:gd name="T5" fmla="*/ 0 h 1588"/>
              <a:gd name="T6" fmla="*/ 0 60000 65536"/>
              <a:gd name="T7" fmla="*/ 0 60000 65536"/>
              <a:gd name="T8" fmla="*/ 0 60000 65536"/>
              <a:gd name="T9" fmla="*/ 0 w 161"/>
              <a:gd name="T10" fmla="*/ 0 h 1588"/>
              <a:gd name="T11" fmla="*/ 161 w 161"/>
              <a:gd name="T12" fmla="*/ 1588 h 1588"/>
            </a:gdLst>
            <a:ahLst/>
            <a:cxnLst>
              <a:cxn ang="T6">
                <a:pos x="T0" y="T1"/>
              </a:cxn>
              <a:cxn ang="T7">
                <a:pos x="T2" y="T3"/>
              </a:cxn>
              <a:cxn ang="T8">
                <a:pos x="T4" y="T5"/>
              </a:cxn>
            </a:cxnLst>
            <a:rect l="T9" t="T10" r="T11" b="T12"/>
            <a:pathLst>
              <a:path w="161" h="1588">
                <a:moveTo>
                  <a:pt x="161"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53" name="Freeform 1151"/>
          <p:cNvSpPr>
            <a:spLocks/>
          </p:cNvSpPr>
          <p:nvPr/>
        </p:nvSpPr>
        <p:spPr bwMode="auto">
          <a:xfrm>
            <a:off x="3730625" y="2873375"/>
            <a:ext cx="255588" cy="1588"/>
          </a:xfrm>
          <a:custGeom>
            <a:avLst/>
            <a:gdLst>
              <a:gd name="T0" fmla="*/ 0 w 161"/>
              <a:gd name="T1" fmla="*/ 0 h 1588"/>
              <a:gd name="T2" fmla="*/ 0 w 161"/>
              <a:gd name="T3" fmla="*/ 0 h 1588"/>
              <a:gd name="T4" fmla="*/ 2147483647 w 161"/>
              <a:gd name="T5" fmla="*/ 0 h 1588"/>
              <a:gd name="T6" fmla="*/ 0 60000 65536"/>
              <a:gd name="T7" fmla="*/ 0 60000 65536"/>
              <a:gd name="T8" fmla="*/ 0 60000 65536"/>
              <a:gd name="T9" fmla="*/ 0 w 161"/>
              <a:gd name="T10" fmla="*/ 0 h 1588"/>
              <a:gd name="T11" fmla="*/ 161 w 161"/>
              <a:gd name="T12" fmla="*/ 1588 h 1588"/>
            </a:gdLst>
            <a:ahLst/>
            <a:cxnLst>
              <a:cxn ang="T6">
                <a:pos x="T0" y="T1"/>
              </a:cxn>
              <a:cxn ang="T7">
                <a:pos x="T2" y="T3"/>
              </a:cxn>
              <a:cxn ang="T8">
                <a:pos x="T4" y="T5"/>
              </a:cxn>
            </a:cxnLst>
            <a:rect l="T9" t="T10" r="T11" b="T12"/>
            <a:pathLst>
              <a:path w="161" h="1588">
                <a:moveTo>
                  <a:pt x="0" y="0"/>
                </a:moveTo>
                <a:lnTo>
                  <a:pt x="0" y="0"/>
                </a:lnTo>
                <a:lnTo>
                  <a:pt x="1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54" name="Freeform 1152"/>
          <p:cNvSpPr>
            <a:spLocks/>
          </p:cNvSpPr>
          <p:nvPr/>
        </p:nvSpPr>
        <p:spPr bwMode="auto">
          <a:xfrm>
            <a:off x="3348038" y="2873375"/>
            <a:ext cx="257175" cy="1588"/>
          </a:xfrm>
          <a:custGeom>
            <a:avLst/>
            <a:gdLst>
              <a:gd name="T0" fmla="*/ 0 w 162"/>
              <a:gd name="T1" fmla="*/ 0 h 1588"/>
              <a:gd name="T2" fmla="*/ 2147483647 w 162"/>
              <a:gd name="T3" fmla="*/ 0 h 1588"/>
              <a:gd name="T4" fmla="*/ 2147483647 w 162"/>
              <a:gd name="T5" fmla="*/ 0 h 1588"/>
              <a:gd name="T6" fmla="*/ 0 60000 65536"/>
              <a:gd name="T7" fmla="*/ 0 60000 65536"/>
              <a:gd name="T8" fmla="*/ 0 60000 65536"/>
              <a:gd name="T9" fmla="*/ 0 w 162"/>
              <a:gd name="T10" fmla="*/ 0 h 1588"/>
              <a:gd name="T11" fmla="*/ 162 w 162"/>
              <a:gd name="T12" fmla="*/ 1588 h 1588"/>
            </a:gdLst>
            <a:ahLst/>
            <a:cxnLst>
              <a:cxn ang="T6">
                <a:pos x="T0" y="T1"/>
              </a:cxn>
              <a:cxn ang="T7">
                <a:pos x="T2" y="T3"/>
              </a:cxn>
              <a:cxn ang="T8">
                <a:pos x="T4" y="T5"/>
              </a:cxn>
            </a:cxnLst>
            <a:rect l="T9" t="T10" r="T11" b="T12"/>
            <a:pathLst>
              <a:path w="162" h="1588">
                <a:moveTo>
                  <a:pt x="0" y="0"/>
                </a:moveTo>
                <a:lnTo>
                  <a:pt x="160" y="0"/>
                </a:lnTo>
                <a:lnTo>
                  <a:pt x="16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55" name="Line 1153"/>
          <p:cNvSpPr>
            <a:spLocks noChangeShapeType="1"/>
          </p:cNvSpPr>
          <p:nvPr/>
        </p:nvSpPr>
        <p:spPr bwMode="auto">
          <a:xfrm flipH="1">
            <a:off x="2951163" y="2555875"/>
            <a:ext cx="30162" cy="3016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56" name="Line 1154"/>
          <p:cNvSpPr>
            <a:spLocks noChangeShapeType="1"/>
          </p:cNvSpPr>
          <p:nvPr/>
        </p:nvSpPr>
        <p:spPr bwMode="auto">
          <a:xfrm>
            <a:off x="2951163" y="2760663"/>
            <a:ext cx="30162" cy="3333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57" name="Line 1155"/>
          <p:cNvSpPr>
            <a:spLocks noChangeShapeType="1"/>
          </p:cNvSpPr>
          <p:nvPr/>
        </p:nvSpPr>
        <p:spPr bwMode="auto">
          <a:xfrm flipH="1">
            <a:off x="2981325" y="2555875"/>
            <a:ext cx="366713"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58" name="Line 1156"/>
          <p:cNvSpPr>
            <a:spLocks noChangeShapeType="1"/>
          </p:cNvSpPr>
          <p:nvPr/>
        </p:nvSpPr>
        <p:spPr bwMode="auto">
          <a:xfrm>
            <a:off x="2981325" y="2794000"/>
            <a:ext cx="366713"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59" name="Line 1157"/>
          <p:cNvSpPr>
            <a:spLocks noChangeShapeType="1"/>
          </p:cNvSpPr>
          <p:nvPr/>
        </p:nvSpPr>
        <p:spPr bwMode="auto">
          <a:xfrm flipH="1">
            <a:off x="5053013" y="2354263"/>
            <a:ext cx="57150" cy="603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60" name="Freeform 1158"/>
          <p:cNvSpPr>
            <a:spLocks/>
          </p:cNvSpPr>
          <p:nvPr/>
        </p:nvSpPr>
        <p:spPr bwMode="auto">
          <a:xfrm>
            <a:off x="4984750" y="2354263"/>
            <a:ext cx="238125" cy="241300"/>
          </a:xfrm>
          <a:custGeom>
            <a:avLst/>
            <a:gdLst>
              <a:gd name="T0" fmla="*/ 2147483647 w 150"/>
              <a:gd name="T1" fmla="*/ 0 h 152"/>
              <a:gd name="T2" fmla="*/ 0 w 150"/>
              <a:gd name="T3" fmla="*/ 2147483647 h 152"/>
              <a:gd name="T4" fmla="*/ 0 w 150"/>
              <a:gd name="T5" fmla="*/ 2147483647 h 152"/>
              <a:gd name="T6" fmla="*/ 0 60000 65536"/>
              <a:gd name="T7" fmla="*/ 0 60000 65536"/>
              <a:gd name="T8" fmla="*/ 0 60000 65536"/>
              <a:gd name="T9" fmla="*/ 0 w 150"/>
              <a:gd name="T10" fmla="*/ 0 h 152"/>
              <a:gd name="T11" fmla="*/ 150 w 150"/>
              <a:gd name="T12" fmla="*/ 152 h 152"/>
            </a:gdLst>
            <a:ahLst/>
            <a:cxnLst>
              <a:cxn ang="T6">
                <a:pos x="T0" y="T1"/>
              </a:cxn>
              <a:cxn ang="T7">
                <a:pos x="T2" y="T3"/>
              </a:cxn>
              <a:cxn ang="T8">
                <a:pos x="T4" y="T5"/>
              </a:cxn>
            </a:cxnLst>
            <a:rect l="T9" t="T10" r="T11" b="T12"/>
            <a:pathLst>
              <a:path w="150" h="152">
                <a:moveTo>
                  <a:pt x="150" y="0"/>
                </a:moveTo>
                <a:lnTo>
                  <a:pt x="0" y="15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61" name="Freeform 1159"/>
          <p:cNvSpPr>
            <a:spLocks/>
          </p:cNvSpPr>
          <p:nvPr/>
        </p:nvSpPr>
        <p:spPr bwMode="auto">
          <a:xfrm>
            <a:off x="4918075" y="2655888"/>
            <a:ext cx="119063" cy="119062"/>
          </a:xfrm>
          <a:custGeom>
            <a:avLst/>
            <a:gdLst>
              <a:gd name="T0" fmla="*/ 2147483647 w 75"/>
              <a:gd name="T1" fmla="*/ 0 h 75"/>
              <a:gd name="T2" fmla="*/ 2147483647 w 75"/>
              <a:gd name="T3" fmla="*/ 2147483647 h 75"/>
              <a:gd name="T4" fmla="*/ 0 w 75"/>
              <a:gd name="T5" fmla="*/ 2147483647 h 75"/>
              <a:gd name="T6" fmla="*/ 0 60000 65536"/>
              <a:gd name="T7" fmla="*/ 0 60000 65536"/>
              <a:gd name="T8" fmla="*/ 0 60000 65536"/>
              <a:gd name="T9" fmla="*/ 0 w 75"/>
              <a:gd name="T10" fmla="*/ 0 h 75"/>
              <a:gd name="T11" fmla="*/ 75 w 75"/>
              <a:gd name="T12" fmla="*/ 75 h 75"/>
            </a:gdLst>
            <a:ahLst/>
            <a:cxnLst>
              <a:cxn ang="T6">
                <a:pos x="T0" y="T1"/>
              </a:cxn>
              <a:cxn ang="T7">
                <a:pos x="T2" y="T3"/>
              </a:cxn>
              <a:cxn ang="T8">
                <a:pos x="T4" y="T5"/>
              </a:cxn>
            </a:cxnLst>
            <a:rect l="T9" t="T10" r="T11" b="T12"/>
            <a:pathLst>
              <a:path w="75" h="75">
                <a:moveTo>
                  <a:pt x="75" y="0"/>
                </a:moveTo>
                <a:lnTo>
                  <a:pt x="63" y="12"/>
                </a:lnTo>
                <a:lnTo>
                  <a:pt x="0" y="7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62" name="Freeform 1160"/>
          <p:cNvSpPr>
            <a:spLocks/>
          </p:cNvSpPr>
          <p:nvPr/>
        </p:nvSpPr>
        <p:spPr bwMode="auto">
          <a:xfrm>
            <a:off x="5241925" y="2433638"/>
            <a:ext cx="17463" cy="17462"/>
          </a:xfrm>
          <a:custGeom>
            <a:avLst/>
            <a:gdLst>
              <a:gd name="T0" fmla="*/ 2147483647 w 11"/>
              <a:gd name="T1" fmla="*/ 0 h 11"/>
              <a:gd name="T2" fmla="*/ 0 w 11"/>
              <a:gd name="T3" fmla="*/ 2147483647 h 11"/>
              <a:gd name="T4" fmla="*/ 0 w 11"/>
              <a:gd name="T5" fmla="*/ 2147483647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10"/>
                </a:lnTo>
                <a:lnTo>
                  <a:pt x="0" y="1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63" name="Line 1161"/>
          <p:cNvSpPr>
            <a:spLocks noChangeShapeType="1"/>
          </p:cNvSpPr>
          <p:nvPr/>
        </p:nvSpPr>
        <p:spPr bwMode="auto">
          <a:xfrm flipH="1">
            <a:off x="4921250" y="2754313"/>
            <a:ext cx="128588" cy="1317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64" name="Line 1162"/>
          <p:cNvSpPr>
            <a:spLocks noChangeShapeType="1"/>
          </p:cNvSpPr>
          <p:nvPr/>
        </p:nvSpPr>
        <p:spPr bwMode="auto">
          <a:xfrm flipH="1">
            <a:off x="4951413" y="2824163"/>
            <a:ext cx="141287" cy="1412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65" name="Line 1163"/>
          <p:cNvSpPr>
            <a:spLocks noChangeShapeType="1"/>
          </p:cNvSpPr>
          <p:nvPr/>
        </p:nvSpPr>
        <p:spPr bwMode="auto">
          <a:xfrm flipH="1">
            <a:off x="5037138" y="2873375"/>
            <a:ext cx="119062" cy="1190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66" name="Line 1164"/>
          <p:cNvSpPr>
            <a:spLocks noChangeShapeType="1"/>
          </p:cNvSpPr>
          <p:nvPr/>
        </p:nvSpPr>
        <p:spPr bwMode="auto">
          <a:xfrm flipH="1">
            <a:off x="5149850" y="2897188"/>
            <a:ext cx="95250" cy="952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67" name="Freeform 1165"/>
          <p:cNvSpPr>
            <a:spLocks/>
          </p:cNvSpPr>
          <p:nvPr/>
        </p:nvSpPr>
        <p:spPr bwMode="auto">
          <a:xfrm>
            <a:off x="4462463" y="2354263"/>
            <a:ext cx="317500" cy="128587"/>
          </a:xfrm>
          <a:custGeom>
            <a:avLst/>
            <a:gdLst>
              <a:gd name="T0" fmla="*/ 0 w 200"/>
              <a:gd name="T1" fmla="*/ 0 h 81"/>
              <a:gd name="T2" fmla="*/ 0 w 200"/>
              <a:gd name="T3" fmla="*/ 2147483647 h 81"/>
              <a:gd name="T4" fmla="*/ 2147483647 w 200"/>
              <a:gd name="T5" fmla="*/ 2147483647 h 81"/>
              <a:gd name="T6" fmla="*/ 0 60000 65536"/>
              <a:gd name="T7" fmla="*/ 0 60000 65536"/>
              <a:gd name="T8" fmla="*/ 0 60000 65536"/>
              <a:gd name="T9" fmla="*/ 0 w 200"/>
              <a:gd name="T10" fmla="*/ 0 h 81"/>
              <a:gd name="T11" fmla="*/ 200 w 200"/>
              <a:gd name="T12" fmla="*/ 81 h 81"/>
            </a:gdLst>
            <a:ahLst/>
            <a:cxnLst>
              <a:cxn ang="T6">
                <a:pos x="T0" y="T1"/>
              </a:cxn>
              <a:cxn ang="T7">
                <a:pos x="T2" y="T3"/>
              </a:cxn>
              <a:cxn ang="T8">
                <a:pos x="T4" y="T5"/>
              </a:cxn>
            </a:cxnLst>
            <a:rect l="T9" t="T10" r="T11" b="T12"/>
            <a:pathLst>
              <a:path w="200" h="81">
                <a:moveTo>
                  <a:pt x="0" y="0"/>
                </a:moveTo>
                <a:lnTo>
                  <a:pt x="0" y="81"/>
                </a:lnTo>
                <a:lnTo>
                  <a:pt x="200" y="8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68" name="Freeform 1166"/>
          <p:cNvSpPr>
            <a:spLocks/>
          </p:cNvSpPr>
          <p:nvPr/>
        </p:nvSpPr>
        <p:spPr bwMode="auto">
          <a:xfrm>
            <a:off x="4911725" y="2354263"/>
            <a:ext cx="168275" cy="638175"/>
          </a:xfrm>
          <a:custGeom>
            <a:avLst/>
            <a:gdLst>
              <a:gd name="T0" fmla="*/ 2147483647 w 106"/>
              <a:gd name="T1" fmla="*/ 0 h 402"/>
              <a:gd name="T2" fmla="*/ 2147483647 w 106"/>
              <a:gd name="T3" fmla="*/ 2147483647 h 402"/>
              <a:gd name="T4" fmla="*/ 2147483647 w 106"/>
              <a:gd name="T5" fmla="*/ 2147483647 h 402"/>
              <a:gd name="T6" fmla="*/ 2147483647 w 106"/>
              <a:gd name="T7" fmla="*/ 2147483647 h 402"/>
              <a:gd name="T8" fmla="*/ 2147483647 w 106"/>
              <a:gd name="T9" fmla="*/ 2147483647 h 402"/>
              <a:gd name="T10" fmla="*/ 2147483647 w 106"/>
              <a:gd name="T11" fmla="*/ 2147483647 h 402"/>
              <a:gd name="T12" fmla="*/ 2147483647 w 106"/>
              <a:gd name="T13" fmla="*/ 2147483647 h 402"/>
              <a:gd name="T14" fmla="*/ 2147483647 w 106"/>
              <a:gd name="T15" fmla="*/ 2147483647 h 402"/>
              <a:gd name="T16" fmla="*/ 2147483647 w 106"/>
              <a:gd name="T17" fmla="*/ 2147483647 h 402"/>
              <a:gd name="T18" fmla="*/ 2147483647 w 106"/>
              <a:gd name="T19" fmla="*/ 2147483647 h 402"/>
              <a:gd name="T20" fmla="*/ 2147483647 w 106"/>
              <a:gd name="T21" fmla="*/ 2147483647 h 402"/>
              <a:gd name="T22" fmla="*/ 2147483647 w 106"/>
              <a:gd name="T23" fmla="*/ 2147483647 h 402"/>
              <a:gd name="T24" fmla="*/ 2147483647 w 106"/>
              <a:gd name="T25" fmla="*/ 2147483647 h 402"/>
              <a:gd name="T26" fmla="*/ 2147483647 w 106"/>
              <a:gd name="T27" fmla="*/ 2147483647 h 402"/>
              <a:gd name="T28" fmla="*/ 0 w 106"/>
              <a:gd name="T29" fmla="*/ 2147483647 h 402"/>
              <a:gd name="T30" fmla="*/ 2147483647 w 106"/>
              <a:gd name="T31" fmla="*/ 2147483647 h 402"/>
              <a:gd name="T32" fmla="*/ 2147483647 w 106"/>
              <a:gd name="T33" fmla="*/ 2147483647 h 402"/>
              <a:gd name="T34" fmla="*/ 2147483647 w 106"/>
              <a:gd name="T35" fmla="*/ 2147483647 h 402"/>
              <a:gd name="T36" fmla="*/ 2147483647 w 106"/>
              <a:gd name="T37" fmla="*/ 2147483647 h 402"/>
              <a:gd name="T38" fmla="*/ 2147483647 w 106"/>
              <a:gd name="T39" fmla="*/ 2147483647 h 402"/>
              <a:gd name="T40" fmla="*/ 2147483647 w 106"/>
              <a:gd name="T41" fmla="*/ 2147483647 h 4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402"/>
              <a:gd name="T65" fmla="*/ 106 w 106"/>
              <a:gd name="T66" fmla="*/ 402 h 4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402">
                <a:moveTo>
                  <a:pt x="106" y="0"/>
                </a:moveTo>
                <a:lnTo>
                  <a:pt x="89" y="35"/>
                </a:lnTo>
                <a:lnTo>
                  <a:pt x="89" y="38"/>
                </a:lnTo>
                <a:lnTo>
                  <a:pt x="75" y="71"/>
                </a:lnTo>
                <a:lnTo>
                  <a:pt x="64" y="110"/>
                </a:lnTo>
                <a:lnTo>
                  <a:pt x="48" y="146"/>
                </a:lnTo>
                <a:lnTo>
                  <a:pt x="46" y="152"/>
                </a:lnTo>
                <a:lnTo>
                  <a:pt x="37" y="171"/>
                </a:lnTo>
                <a:lnTo>
                  <a:pt x="25" y="198"/>
                </a:lnTo>
                <a:lnTo>
                  <a:pt x="23" y="202"/>
                </a:lnTo>
                <a:lnTo>
                  <a:pt x="14" y="223"/>
                </a:lnTo>
                <a:lnTo>
                  <a:pt x="6" y="248"/>
                </a:lnTo>
                <a:lnTo>
                  <a:pt x="4" y="265"/>
                </a:lnTo>
                <a:lnTo>
                  <a:pt x="2" y="275"/>
                </a:lnTo>
                <a:lnTo>
                  <a:pt x="0" y="302"/>
                </a:lnTo>
                <a:lnTo>
                  <a:pt x="4" y="329"/>
                </a:lnTo>
                <a:lnTo>
                  <a:pt x="6" y="335"/>
                </a:lnTo>
                <a:lnTo>
                  <a:pt x="10" y="354"/>
                </a:lnTo>
                <a:lnTo>
                  <a:pt x="19" y="379"/>
                </a:lnTo>
                <a:lnTo>
                  <a:pt x="25" y="387"/>
                </a:lnTo>
                <a:lnTo>
                  <a:pt x="35" y="40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69" name="Freeform 1167"/>
          <p:cNvSpPr>
            <a:spLocks/>
          </p:cNvSpPr>
          <p:nvPr/>
        </p:nvSpPr>
        <p:spPr bwMode="auto">
          <a:xfrm>
            <a:off x="4160838" y="2724150"/>
            <a:ext cx="158750" cy="158750"/>
          </a:xfrm>
          <a:custGeom>
            <a:avLst/>
            <a:gdLst>
              <a:gd name="T0" fmla="*/ 2147483647 w 52"/>
              <a:gd name="T1" fmla="*/ 2147483647 h 52"/>
              <a:gd name="T2" fmla="*/ 2147483647 w 52"/>
              <a:gd name="T3" fmla="*/ 2147483647 h 52"/>
              <a:gd name="T4" fmla="*/ 2147483647 w 52"/>
              <a:gd name="T5" fmla="*/ 2147483647 h 52"/>
              <a:gd name="T6" fmla="*/ 2147483647 w 52"/>
              <a:gd name="T7" fmla="*/ 0 h 52"/>
              <a:gd name="T8" fmla="*/ 2147483647 w 52"/>
              <a:gd name="T9" fmla="*/ 2147483647 h 52"/>
              <a:gd name="T10" fmla="*/ 0 w 52"/>
              <a:gd name="T11" fmla="*/ 2147483647 h 52"/>
              <a:gd name="T12" fmla="*/ 0 w 52"/>
              <a:gd name="T13" fmla="*/ 2147483647 h 52"/>
              <a:gd name="T14" fmla="*/ 0 w 52"/>
              <a:gd name="T15" fmla="*/ 2147483647 h 52"/>
              <a:gd name="T16" fmla="*/ 2147483647 w 52"/>
              <a:gd name="T17" fmla="*/ 2147483647 h 52"/>
              <a:gd name="T18" fmla="*/ 2147483647 w 52"/>
              <a:gd name="T19" fmla="*/ 2147483647 h 52"/>
              <a:gd name="T20" fmla="*/ 2147483647 w 52"/>
              <a:gd name="T21" fmla="*/ 2147483647 h 52"/>
              <a:gd name="T22" fmla="*/ 2147483647 w 52"/>
              <a:gd name="T23" fmla="*/ 2147483647 h 52"/>
              <a:gd name="T24" fmla="*/ 2147483647 w 52"/>
              <a:gd name="T25" fmla="*/ 2147483647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52"/>
              <a:gd name="T41" fmla="*/ 52 w 52"/>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52">
                <a:moveTo>
                  <a:pt x="52" y="26"/>
                </a:moveTo>
                <a:cubicBezTo>
                  <a:pt x="52" y="21"/>
                  <a:pt x="52" y="21"/>
                  <a:pt x="52" y="21"/>
                </a:cubicBezTo>
                <a:cubicBezTo>
                  <a:pt x="50" y="16"/>
                  <a:pt x="50" y="16"/>
                  <a:pt x="50" y="16"/>
                </a:cubicBezTo>
                <a:cubicBezTo>
                  <a:pt x="46" y="5"/>
                  <a:pt x="36" y="0"/>
                  <a:pt x="26" y="0"/>
                </a:cubicBezTo>
                <a:cubicBezTo>
                  <a:pt x="15" y="0"/>
                  <a:pt x="5" y="6"/>
                  <a:pt x="1" y="19"/>
                </a:cubicBezTo>
                <a:cubicBezTo>
                  <a:pt x="0" y="23"/>
                  <a:pt x="0" y="23"/>
                  <a:pt x="0" y="23"/>
                </a:cubicBezTo>
                <a:cubicBezTo>
                  <a:pt x="0" y="26"/>
                  <a:pt x="0" y="26"/>
                  <a:pt x="0" y="26"/>
                </a:cubicBezTo>
                <a:cubicBezTo>
                  <a:pt x="0" y="28"/>
                  <a:pt x="0" y="28"/>
                  <a:pt x="0" y="28"/>
                </a:cubicBezTo>
                <a:cubicBezTo>
                  <a:pt x="0" y="31"/>
                  <a:pt x="1" y="33"/>
                  <a:pt x="2" y="35"/>
                </a:cubicBezTo>
                <a:cubicBezTo>
                  <a:pt x="6" y="46"/>
                  <a:pt x="16" y="52"/>
                  <a:pt x="26" y="52"/>
                </a:cubicBezTo>
                <a:cubicBezTo>
                  <a:pt x="36" y="52"/>
                  <a:pt x="46" y="46"/>
                  <a:pt x="50" y="35"/>
                </a:cubicBezTo>
                <a:cubicBezTo>
                  <a:pt x="52" y="30"/>
                  <a:pt x="52" y="30"/>
                  <a:pt x="52" y="30"/>
                </a:cubicBezTo>
                <a:cubicBezTo>
                  <a:pt x="52" y="26"/>
                  <a:pt x="52" y="26"/>
                  <a:pt x="52" y="26"/>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70" name="Freeform 1168"/>
          <p:cNvSpPr>
            <a:spLocks/>
          </p:cNvSpPr>
          <p:nvPr/>
        </p:nvSpPr>
        <p:spPr bwMode="auto">
          <a:xfrm>
            <a:off x="4160838" y="2466975"/>
            <a:ext cx="158750" cy="158750"/>
          </a:xfrm>
          <a:custGeom>
            <a:avLst/>
            <a:gdLst>
              <a:gd name="T0" fmla="*/ 2147483647 w 52"/>
              <a:gd name="T1" fmla="*/ 2147483647 h 52"/>
              <a:gd name="T2" fmla="*/ 2147483647 w 52"/>
              <a:gd name="T3" fmla="*/ 2147483647 h 52"/>
              <a:gd name="T4" fmla="*/ 2147483647 w 52"/>
              <a:gd name="T5" fmla="*/ 2147483647 h 52"/>
              <a:gd name="T6" fmla="*/ 2147483647 w 52"/>
              <a:gd name="T7" fmla="*/ 0 h 52"/>
              <a:gd name="T8" fmla="*/ 2147483647 w 52"/>
              <a:gd name="T9" fmla="*/ 2147483647 h 52"/>
              <a:gd name="T10" fmla="*/ 0 w 52"/>
              <a:gd name="T11" fmla="*/ 2147483647 h 52"/>
              <a:gd name="T12" fmla="*/ 0 w 52"/>
              <a:gd name="T13" fmla="*/ 2147483647 h 52"/>
              <a:gd name="T14" fmla="*/ 0 w 52"/>
              <a:gd name="T15" fmla="*/ 2147483647 h 52"/>
              <a:gd name="T16" fmla="*/ 2147483647 w 52"/>
              <a:gd name="T17" fmla="*/ 2147483647 h 52"/>
              <a:gd name="T18" fmla="*/ 2147483647 w 52"/>
              <a:gd name="T19" fmla="*/ 2147483647 h 52"/>
              <a:gd name="T20" fmla="*/ 2147483647 w 52"/>
              <a:gd name="T21" fmla="*/ 2147483647 h 52"/>
              <a:gd name="T22" fmla="*/ 2147483647 w 52"/>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52"/>
              <a:gd name="T38" fmla="*/ 52 w 5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52">
                <a:moveTo>
                  <a:pt x="52" y="26"/>
                </a:moveTo>
                <a:cubicBezTo>
                  <a:pt x="52" y="22"/>
                  <a:pt x="52" y="22"/>
                  <a:pt x="52" y="22"/>
                </a:cubicBezTo>
                <a:cubicBezTo>
                  <a:pt x="50" y="17"/>
                  <a:pt x="50" y="17"/>
                  <a:pt x="50" y="17"/>
                </a:cubicBezTo>
                <a:cubicBezTo>
                  <a:pt x="46" y="6"/>
                  <a:pt x="36" y="0"/>
                  <a:pt x="26" y="0"/>
                </a:cubicBezTo>
                <a:cubicBezTo>
                  <a:pt x="15" y="0"/>
                  <a:pt x="5" y="6"/>
                  <a:pt x="1" y="19"/>
                </a:cubicBezTo>
                <a:cubicBezTo>
                  <a:pt x="0" y="24"/>
                  <a:pt x="0" y="24"/>
                  <a:pt x="0" y="24"/>
                </a:cubicBezTo>
                <a:cubicBezTo>
                  <a:pt x="0" y="26"/>
                  <a:pt x="0" y="26"/>
                  <a:pt x="0" y="26"/>
                </a:cubicBezTo>
                <a:cubicBezTo>
                  <a:pt x="0" y="28"/>
                  <a:pt x="0" y="28"/>
                  <a:pt x="0" y="28"/>
                </a:cubicBezTo>
                <a:cubicBezTo>
                  <a:pt x="2" y="44"/>
                  <a:pt x="14" y="52"/>
                  <a:pt x="26" y="52"/>
                </a:cubicBezTo>
                <a:cubicBezTo>
                  <a:pt x="36" y="52"/>
                  <a:pt x="46" y="47"/>
                  <a:pt x="50" y="35"/>
                </a:cubicBezTo>
                <a:cubicBezTo>
                  <a:pt x="52" y="31"/>
                  <a:pt x="52" y="31"/>
                  <a:pt x="52" y="31"/>
                </a:cubicBezTo>
                <a:cubicBezTo>
                  <a:pt x="52" y="26"/>
                  <a:pt x="52" y="26"/>
                  <a:pt x="52" y="26"/>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71" name="Freeform 1169"/>
          <p:cNvSpPr>
            <a:spLocks/>
          </p:cNvSpPr>
          <p:nvPr/>
        </p:nvSpPr>
        <p:spPr bwMode="auto">
          <a:xfrm>
            <a:off x="3986213" y="2354263"/>
            <a:ext cx="1587" cy="638175"/>
          </a:xfrm>
          <a:custGeom>
            <a:avLst/>
            <a:gdLst>
              <a:gd name="T0" fmla="*/ 0 w 1587"/>
              <a:gd name="T1" fmla="*/ 0 h 402"/>
              <a:gd name="T2" fmla="*/ 0 w 1587"/>
              <a:gd name="T3" fmla="*/ 2147483647 h 402"/>
              <a:gd name="T4" fmla="*/ 0 w 1587"/>
              <a:gd name="T5" fmla="*/ 2147483647 h 402"/>
              <a:gd name="T6" fmla="*/ 0 w 1587"/>
              <a:gd name="T7" fmla="*/ 2147483647 h 402"/>
              <a:gd name="T8" fmla="*/ 0 w 1587"/>
              <a:gd name="T9" fmla="*/ 2147483647 h 402"/>
              <a:gd name="T10" fmla="*/ 0 w 1587"/>
              <a:gd name="T11" fmla="*/ 2147483647 h 402"/>
              <a:gd name="T12" fmla="*/ 0 60000 65536"/>
              <a:gd name="T13" fmla="*/ 0 60000 65536"/>
              <a:gd name="T14" fmla="*/ 0 60000 65536"/>
              <a:gd name="T15" fmla="*/ 0 60000 65536"/>
              <a:gd name="T16" fmla="*/ 0 60000 65536"/>
              <a:gd name="T17" fmla="*/ 0 60000 65536"/>
              <a:gd name="T18" fmla="*/ 0 w 1587"/>
              <a:gd name="T19" fmla="*/ 0 h 402"/>
              <a:gd name="T20" fmla="*/ 1587 w 1587"/>
              <a:gd name="T21" fmla="*/ 402 h 402"/>
            </a:gdLst>
            <a:ahLst/>
            <a:cxnLst>
              <a:cxn ang="T12">
                <a:pos x="T0" y="T1"/>
              </a:cxn>
              <a:cxn ang="T13">
                <a:pos x="T2" y="T3"/>
              </a:cxn>
              <a:cxn ang="T14">
                <a:pos x="T4" y="T5"/>
              </a:cxn>
              <a:cxn ang="T15">
                <a:pos x="T6" y="T7"/>
              </a:cxn>
              <a:cxn ang="T16">
                <a:pos x="T8" y="T9"/>
              </a:cxn>
              <a:cxn ang="T17">
                <a:pos x="T10" y="T11"/>
              </a:cxn>
            </a:cxnLst>
            <a:rect l="T18" t="T19" r="T20" b="T21"/>
            <a:pathLst>
              <a:path w="1587" h="402">
                <a:moveTo>
                  <a:pt x="0" y="0"/>
                </a:moveTo>
                <a:lnTo>
                  <a:pt x="0" y="77"/>
                </a:lnTo>
                <a:lnTo>
                  <a:pt x="0" y="202"/>
                </a:lnTo>
                <a:lnTo>
                  <a:pt x="0" y="327"/>
                </a:lnTo>
                <a:lnTo>
                  <a:pt x="0" y="346"/>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72" name="Line 1170"/>
          <p:cNvSpPr>
            <a:spLocks noChangeShapeType="1"/>
          </p:cNvSpPr>
          <p:nvPr/>
        </p:nvSpPr>
        <p:spPr bwMode="auto">
          <a:xfrm flipV="1">
            <a:off x="4779963" y="2354263"/>
            <a:ext cx="1587" cy="128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73" name="Freeform 1171"/>
          <p:cNvSpPr>
            <a:spLocks/>
          </p:cNvSpPr>
          <p:nvPr/>
        </p:nvSpPr>
        <p:spPr bwMode="auto">
          <a:xfrm>
            <a:off x="3986213" y="2354263"/>
            <a:ext cx="476250" cy="1587"/>
          </a:xfrm>
          <a:custGeom>
            <a:avLst/>
            <a:gdLst>
              <a:gd name="T0" fmla="*/ 2147483647 w 300"/>
              <a:gd name="T1" fmla="*/ 0 h 1587"/>
              <a:gd name="T2" fmla="*/ 2147483647 w 300"/>
              <a:gd name="T3" fmla="*/ 0 h 1587"/>
              <a:gd name="T4" fmla="*/ 0 w 300"/>
              <a:gd name="T5" fmla="*/ 0 h 1587"/>
              <a:gd name="T6" fmla="*/ 0 60000 65536"/>
              <a:gd name="T7" fmla="*/ 0 60000 65536"/>
              <a:gd name="T8" fmla="*/ 0 60000 65536"/>
              <a:gd name="T9" fmla="*/ 0 w 300"/>
              <a:gd name="T10" fmla="*/ 0 h 1587"/>
              <a:gd name="T11" fmla="*/ 300 w 300"/>
              <a:gd name="T12" fmla="*/ 1587 h 1587"/>
            </a:gdLst>
            <a:ahLst/>
            <a:cxnLst>
              <a:cxn ang="T6">
                <a:pos x="T0" y="T1"/>
              </a:cxn>
              <a:cxn ang="T7">
                <a:pos x="T2" y="T3"/>
              </a:cxn>
              <a:cxn ang="T8">
                <a:pos x="T4" y="T5"/>
              </a:cxn>
            </a:cxnLst>
            <a:rect l="T9" t="T10" r="T11" b="T12"/>
            <a:pathLst>
              <a:path w="300" h="1587">
                <a:moveTo>
                  <a:pt x="300" y="0"/>
                </a:moveTo>
                <a:lnTo>
                  <a:pt x="16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74" name="Line 1172"/>
          <p:cNvSpPr>
            <a:spLocks noChangeShapeType="1"/>
          </p:cNvSpPr>
          <p:nvPr/>
        </p:nvSpPr>
        <p:spPr bwMode="auto">
          <a:xfrm flipH="1">
            <a:off x="4779963" y="2354263"/>
            <a:ext cx="300037"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75" name="Line 1173"/>
          <p:cNvSpPr>
            <a:spLocks noChangeShapeType="1"/>
          </p:cNvSpPr>
          <p:nvPr/>
        </p:nvSpPr>
        <p:spPr bwMode="auto">
          <a:xfrm>
            <a:off x="3986213" y="2992438"/>
            <a:ext cx="981075"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76" name="Freeform 1174"/>
          <p:cNvSpPr>
            <a:spLocks/>
          </p:cNvSpPr>
          <p:nvPr/>
        </p:nvSpPr>
        <p:spPr bwMode="auto">
          <a:xfrm>
            <a:off x="3348038" y="2476500"/>
            <a:ext cx="1587" cy="396875"/>
          </a:xfrm>
          <a:custGeom>
            <a:avLst/>
            <a:gdLst>
              <a:gd name="T0" fmla="*/ 0 w 1587"/>
              <a:gd name="T1" fmla="*/ 2147483647 h 130"/>
              <a:gd name="T2" fmla="*/ 0 w 1587"/>
              <a:gd name="T3" fmla="*/ 2147483647 h 130"/>
              <a:gd name="T4" fmla="*/ 0 w 1587"/>
              <a:gd name="T5" fmla="*/ 2147483647 h 130"/>
              <a:gd name="T6" fmla="*/ 0 w 1587"/>
              <a:gd name="T7" fmla="*/ 2147483647 h 130"/>
              <a:gd name="T8" fmla="*/ 0 w 1587"/>
              <a:gd name="T9" fmla="*/ 2147483647 h 130"/>
              <a:gd name="T10" fmla="*/ 0 w 1587"/>
              <a:gd name="T11" fmla="*/ 2147483647 h 130"/>
              <a:gd name="T12" fmla="*/ 0 w 1587"/>
              <a:gd name="T13" fmla="*/ 2147483647 h 130"/>
              <a:gd name="T14" fmla="*/ 0 w 1587"/>
              <a:gd name="T15" fmla="*/ 0 h 130"/>
              <a:gd name="T16" fmla="*/ 0 w 1587"/>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7"/>
              <a:gd name="T28" fmla="*/ 0 h 130"/>
              <a:gd name="T29" fmla="*/ 1587 w 1587"/>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7" h="130">
                <a:moveTo>
                  <a:pt x="0" y="130"/>
                </a:moveTo>
                <a:cubicBezTo>
                  <a:pt x="0" y="130"/>
                  <a:pt x="0" y="130"/>
                  <a:pt x="0" y="130"/>
                </a:cubicBezTo>
                <a:cubicBezTo>
                  <a:pt x="0" y="121"/>
                  <a:pt x="0" y="112"/>
                  <a:pt x="0" y="104"/>
                </a:cubicBezTo>
                <a:cubicBezTo>
                  <a:pt x="0" y="100"/>
                  <a:pt x="0" y="97"/>
                  <a:pt x="0" y="93"/>
                </a:cubicBezTo>
                <a:cubicBezTo>
                  <a:pt x="0" y="84"/>
                  <a:pt x="0" y="74"/>
                  <a:pt x="0" y="65"/>
                </a:cubicBezTo>
                <a:cubicBezTo>
                  <a:pt x="0" y="55"/>
                  <a:pt x="0" y="46"/>
                  <a:pt x="0" y="36"/>
                </a:cubicBezTo>
                <a:cubicBezTo>
                  <a:pt x="0" y="33"/>
                  <a:pt x="0" y="29"/>
                  <a:pt x="0" y="26"/>
                </a:cubicBezTo>
                <a:cubicBezTo>
                  <a:pt x="0" y="17"/>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77" name="Freeform 1175"/>
          <p:cNvSpPr>
            <a:spLocks/>
          </p:cNvSpPr>
          <p:nvPr/>
        </p:nvSpPr>
        <p:spPr bwMode="auto">
          <a:xfrm>
            <a:off x="3665538" y="2863850"/>
            <a:ext cx="65087" cy="9525"/>
          </a:xfrm>
          <a:custGeom>
            <a:avLst/>
            <a:gdLst>
              <a:gd name="T0" fmla="*/ 0 w 41"/>
              <a:gd name="T1" fmla="*/ 0 h 6"/>
              <a:gd name="T2" fmla="*/ 2147483647 w 41"/>
              <a:gd name="T3" fmla="*/ 0 h 6"/>
              <a:gd name="T4" fmla="*/ 2147483647 w 41"/>
              <a:gd name="T5" fmla="*/ 2147483647 h 6"/>
              <a:gd name="T6" fmla="*/ 2147483647 w 41"/>
              <a:gd name="T7" fmla="*/ 2147483647 h 6"/>
              <a:gd name="T8" fmla="*/ 2147483647 w 41"/>
              <a:gd name="T9" fmla="*/ 2147483647 h 6"/>
              <a:gd name="T10" fmla="*/ 2147483647 w 41"/>
              <a:gd name="T11" fmla="*/ 2147483647 h 6"/>
              <a:gd name="T12" fmla="*/ 0 60000 65536"/>
              <a:gd name="T13" fmla="*/ 0 60000 65536"/>
              <a:gd name="T14" fmla="*/ 0 60000 65536"/>
              <a:gd name="T15" fmla="*/ 0 60000 65536"/>
              <a:gd name="T16" fmla="*/ 0 60000 65536"/>
              <a:gd name="T17" fmla="*/ 0 60000 65536"/>
              <a:gd name="T18" fmla="*/ 0 w 41"/>
              <a:gd name="T19" fmla="*/ 0 h 6"/>
              <a:gd name="T20" fmla="*/ 41 w 41"/>
              <a:gd name="T21" fmla="*/ 6 h 6"/>
            </a:gdLst>
            <a:ahLst/>
            <a:cxnLst>
              <a:cxn ang="T12">
                <a:pos x="T0" y="T1"/>
              </a:cxn>
              <a:cxn ang="T13">
                <a:pos x="T2" y="T3"/>
              </a:cxn>
              <a:cxn ang="T14">
                <a:pos x="T4" y="T5"/>
              </a:cxn>
              <a:cxn ang="T15">
                <a:pos x="T6" y="T7"/>
              </a:cxn>
              <a:cxn ang="T16">
                <a:pos x="T8" y="T9"/>
              </a:cxn>
              <a:cxn ang="T17">
                <a:pos x="T10" y="T11"/>
              </a:cxn>
            </a:cxnLst>
            <a:rect l="T18" t="T19" r="T20" b="T21"/>
            <a:pathLst>
              <a:path w="41" h="6">
                <a:moveTo>
                  <a:pt x="0" y="0"/>
                </a:moveTo>
                <a:lnTo>
                  <a:pt x="14" y="0"/>
                </a:lnTo>
                <a:lnTo>
                  <a:pt x="25" y="2"/>
                </a:lnTo>
                <a:lnTo>
                  <a:pt x="35" y="4"/>
                </a:lnTo>
                <a:lnTo>
                  <a:pt x="39" y="6"/>
                </a:lnTo>
                <a:lnTo>
                  <a:pt x="41"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78" name="Freeform 1176"/>
          <p:cNvSpPr>
            <a:spLocks/>
          </p:cNvSpPr>
          <p:nvPr/>
        </p:nvSpPr>
        <p:spPr bwMode="auto">
          <a:xfrm>
            <a:off x="3605213" y="2863850"/>
            <a:ext cx="60325" cy="9525"/>
          </a:xfrm>
          <a:custGeom>
            <a:avLst/>
            <a:gdLst>
              <a:gd name="T0" fmla="*/ 0 w 38"/>
              <a:gd name="T1" fmla="*/ 2147483647 h 6"/>
              <a:gd name="T2" fmla="*/ 0 w 38"/>
              <a:gd name="T3" fmla="*/ 2147483647 h 6"/>
              <a:gd name="T4" fmla="*/ 2147483647 w 38"/>
              <a:gd name="T5" fmla="*/ 2147483647 h 6"/>
              <a:gd name="T6" fmla="*/ 2147483647 w 38"/>
              <a:gd name="T7" fmla="*/ 2147483647 h 6"/>
              <a:gd name="T8" fmla="*/ 2147483647 w 38"/>
              <a:gd name="T9" fmla="*/ 0 h 6"/>
              <a:gd name="T10" fmla="*/ 2147483647 w 38"/>
              <a:gd name="T11" fmla="*/ 0 h 6"/>
              <a:gd name="T12" fmla="*/ 0 60000 65536"/>
              <a:gd name="T13" fmla="*/ 0 60000 65536"/>
              <a:gd name="T14" fmla="*/ 0 60000 65536"/>
              <a:gd name="T15" fmla="*/ 0 60000 65536"/>
              <a:gd name="T16" fmla="*/ 0 60000 65536"/>
              <a:gd name="T17" fmla="*/ 0 60000 65536"/>
              <a:gd name="T18" fmla="*/ 0 w 38"/>
              <a:gd name="T19" fmla="*/ 0 h 6"/>
              <a:gd name="T20" fmla="*/ 38 w 38"/>
              <a:gd name="T21" fmla="*/ 6 h 6"/>
            </a:gdLst>
            <a:ahLst/>
            <a:cxnLst>
              <a:cxn ang="T12">
                <a:pos x="T0" y="T1"/>
              </a:cxn>
              <a:cxn ang="T13">
                <a:pos x="T2" y="T3"/>
              </a:cxn>
              <a:cxn ang="T14">
                <a:pos x="T4" y="T5"/>
              </a:cxn>
              <a:cxn ang="T15">
                <a:pos x="T6" y="T7"/>
              </a:cxn>
              <a:cxn ang="T16">
                <a:pos x="T8" y="T9"/>
              </a:cxn>
              <a:cxn ang="T17">
                <a:pos x="T10" y="T11"/>
              </a:cxn>
            </a:cxnLst>
            <a:rect l="T18" t="T19" r="T20" b="T21"/>
            <a:pathLst>
              <a:path w="38" h="6">
                <a:moveTo>
                  <a:pt x="0" y="6"/>
                </a:moveTo>
                <a:lnTo>
                  <a:pt x="0" y="6"/>
                </a:lnTo>
                <a:lnTo>
                  <a:pt x="6" y="4"/>
                </a:lnTo>
                <a:lnTo>
                  <a:pt x="13" y="2"/>
                </a:lnTo>
                <a:lnTo>
                  <a:pt x="27" y="0"/>
                </a:lnTo>
                <a:lnTo>
                  <a:pt x="3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79" name="Freeform 1177"/>
          <p:cNvSpPr>
            <a:spLocks/>
          </p:cNvSpPr>
          <p:nvPr/>
        </p:nvSpPr>
        <p:spPr bwMode="auto">
          <a:xfrm>
            <a:off x="3602038" y="2476500"/>
            <a:ext cx="128587" cy="9525"/>
          </a:xfrm>
          <a:custGeom>
            <a:avLst/>
            <a:gdLst>
              <a:gd name="T0" fmla="*/ 2147483647 w 42"/>
              <a:gd name="T1" fmla="*/ 0 h 3"/>
              <a:gd name="T2" fmla="*/ 2147483647 w 42"/>
              <a:gd name="T3" fmla="*/ 0 h 3"/>
              <a:gd name="T4" fmla="*/ 2147483647 w 42"/>
              <a:gd name="T5" fmla="*/ 2147483647 h 3"/>
              <a:gd name="T6" fmla="*/ 2147483647 w 42"/>
              <a:gd name="T7" fmla="*/ 0 h 3"/>
              <a:gd name="T8" fmla="*/ 0 w 42"/>
              <a:gd name="T9" fmla="*/ 0 h 3"/>
              <a:gd name="T10" fmla="*/ 0 60000 65536"/>
              <a:gd name="T11" fmla="*/ 0 60000 65536"/>
              <a:gd name="T12" fmla="*/ 0 60000 65536"/>
              <a:gd name="T13" fmla="*/ 0 60000 65536"/>
              <a:gd name="T14" fmla="*/ 0 60000 65536"/>
              <a:gd name="T15" fmla="*/ 0 w 42"/>
              <a:gd name="T16" fmla="*/ 0 h 3"/>
              <a:gd name="T17" fmla="*/ 42 w 42"/>
              <a:gd name="T18" fmla="*/ 3 h 3"/>
            </a:gdLst>
            <a:ahLst/>
            <a:cxnLst>
              <a:cxn ang="T10">
                <a:pos x="T0" y="T1"/>
              </a:cxn>
              <a:cxn ang="T11">
                <a:pos x="T2" y="T3"/>
              </a:cxn>
              <a:cxn ang="T12">
                <a:pos x="T4" y="T5"/>
              </a:cxn>
              <a:cxn ang="T13">
                <a:pos x="T6" y="T7"/>
              </a:cxn>
              <a:cxn ang="T14">
                <a:pos x="T8" y="T9"/>
              </a:cxn>
            </a:cxnLst>
            <a:rect l="T15" t="T16" r="T17" b="T18"/>
            <a:pathLst>
              <a:path w="42" h="3">
                <a:moveTo>
                  <a:pt x="42" y="0"/>
                </a:moveTo>
                <a:cubicBezTo>
                  <a:pt x="40" y="0"/>
                  <a:pt x="40" y="0"/>
                  <a:pt x="40" y="0"/>
                </a:cubicBezTo>
                <a:cubicBezTo>
                  <a:pt x="34" y="2"/>
                  <a:pt x="27" y="3"/>
                  <a:pt x="21" y="3"/>
                </a:cubicBezTo>
                <a:cubicBezTo>
                  <a:pt x="15" y="3"/>
                  <a:pt x="8" y="2"/>
                  <a:pt x="1"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80" name="Freeform 1178"/>
          <p:cNvSpPr>
            <a:spLocks/>
          </p:cNvSpPr>
          <p:nvPr/>
        </p:nvSpPr>
        <p:spPr bwMode="auto">
          <a:xfrm>
            <a:off x="2951163" y="2586038"/>
            <a:ext cx="1587" cy="174625"/>
          </a:xfrm>
          <a:custGeom>
            <a:avLst/>
            <a:gdLst>
              <a:gd name="T0" fmla="*/ 0 w 1587"/>
              <a:gd name="T1" fmla="*/ 2147483647 h 57"/>
              <a:gd name="T2" fmla="*/ 0 w 1587"/>
              <a:gd name="T3" fmla="*/ 2147483647 h 57"/>
              <a:gd name="T4" fmla="*/ 0 w 1587"/>
              <a:gd name="T5" fmla="*/ 2147483647 h 57"/>
              <a:gd name="T6" fmla="*/ 0 w 1587"/>
              <a:gd name="T7" fmla="*/ 0 h 57"/>
              <a:gd name="T8" fmla="*/ 0 w 1587"/>
              <a:gd name="T9" fmla="*/ 0 h 57"/>
              <a:gd name="T10" fmla="*/ 0 60000 65536"/>
              <a:gd name="T11" fmla="*/ 0 60000 65536"/>
              <a:gd name="T12" fmla="*/ 0 60000 65536"/>
              <a:gd name="T13" fmla="*/ 0 60000 65536"/>
              <a:gd name="T14" fmla="*/ 0 60000 65536"/>
              <a:gd name="T15" fmla="*/ 0 w 1587"/>
              <a:gd name="T16" fmla="*/ 0 h 57"/>
              <a:gd name="T17" fmla="*/ 1587 w 1587"/>
              <a:gd name="T18" fmla="*/ 57 h 57"/>
            </a:gdLst>
            <a:ahLst/>
            <a:cxnLst>
              <a:cxn ang="T10">
                <a:pos x="T0" y="T1"/>
              </a:cxn>
              <a:cxn ang="T11">
                <a:pos x="T2" y="T3"/>
              </a:cxn>
              <a:cxn ang="T12">
                <a:pos x="T4" y="T5"/>
              </a:cxn>
              <a:cxn ang="T13">
                <a:pos x="T6" y="T7"/>
              </a:cxn>
              <a:cxn ang="T14">
                <a:pos x="T8" y="T9"/>
              </a:cxn>
            </a:cxnLst>
            <a:rect l="T15" t="T16" r="T17" b="T18"/>
            <a:pathLst>
              <a:path w="1587" h="57">
                <a:moveTo>
                  <a:pt x="0" y="57"/>
                </a:moveTo>
                <a:cubicBezTo>
                  <a:pt x="0" y="57"/>
                  <a:pt x="0" y="57"/>
                  <a:pt x="0" y="57"/>
                </a:cubicBezTo>
                <a:cubicBezTo>
                  <a:pt x="0" y="48"/>
                  <a:pt x="0" y="38"/>
                  <a:pt x="0" y="29"/>
                </a:cubicBezTo>
                <a:cubicBezTo>
                  <a:pt x="0" y="19"/>
                  <a:pt x="0" y="10"/>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81" name="Freeform 1179"/>
          <p:cNvSpPr>
            <a:spLocks/>
          </p:cNvSpPr>
          <p:nvPr/>
        </p:nvSpPr>
        <p:spPr bwMode="auto">
          <a:xfrm>
            <a:off x="2981325" y="2674938"/>
            <a:ext cx="1588" cy="119062"/>
          </a:xfrm>
          <a:custGeom>
            <a:avLst/>
            <a:gdLst>
              <a:gd name="T0" fmla="*/ 0 w 1588"/>
              <a:gd name="T1" fmla="*/ 0 h 39"/>
              <a:gd name="T2" fmla="*/ 0 w 1588"/>
              <a:gd name="T3" fmla="*/ 2147483647 h 39"/>
              <a:gd name="T4" fmla="*/ 0 w 1588"/>
              <a:gd name="T5" fmla="*/ 2147483647 h 39"/>
              <a:gd name="T6" fmla="*/ 0 w 1588"/>
              <a:gd name="T7" fmla="*/ 2147483647 h 39"/>
              <a:gd name="T8" fmla="*/ 0 w 1588"/>
              <a:gd name="T9" fmla="*/ 2147483647 h 39"/>
              <a:gd name="T10" fmla="*/ 0 60000 65536"/>
              <a:gd name="T11" fmla="*/ 0 60000 65536"/>
              <a:gd name="T12" fmla="*/ 0 60000 65536"/>
              <a:gd name="T13" fmla="*/ 0 60000 65536"/>
              <a:gd name="T14" fmla="*/ 0 60000 65536"/>
              <a:gd name="T15" fmla="*/ 0 w 1588"/>
              <a:gd name="T16" fmla="*/ 0 h 39"/>
              <a:gd name="T17" fmla="*/ 1588 w 1588"/>
              <a:gd name="T18" fmla="*/ 39 h 39"/>
            </a:gdLst>
            <a:ahLst/>
            <a:cxnLst>
              <a:cxn ang="T10">
                <a:pos x="T0" y="T1"/>
              </a:cxn>
              <a:cxn ang="T11">
                <a:pos x="T2" y="T3"/>
              </a:cxn>
              <a:cxn ang="T12">
                <a:pos x="T4" y="T5"/>
              </a:cxn>
              <a:cxn ang="T13">
                <a:pos x="T6" y="T7"/>
              </a:cxn>
              <a:cxn ang="T14">
                <a:pos x="T8" y="T9"/>
              </a:cxn>
            </a:cxnLst>
            <a:rect l="T15" t="T16" r="T17" b="T18"/>
            <a:pathLst>
              <a:path w="1588" h="39">
                <a:moveTo>
                  <a:pt x="0" y="0"/>
                </a:moveTo>
                <a:cubicBezTo>
                  <a:pt x="0" y="6"/>
                  <a:pt x="0" y="6"/>
                  <a:pt x="0" y="6"/>
                </a:cubicBezTo>
                <a:cubicBezTo>
                  <a:pt x="0" y="13"/>
                  <a:pt x="0" y="21"/>
                  <a:pt x="0" y="28"/>
                </a:cubicBezTo>
                <a:cubicBezTo>
                  <a:pt x="0" y="32"/>
                  <a:pt x="0" y="35"/>
                  <a:pt x="0" y="39"/>
                </a:cubicBezTo>
                <a:cubicBezTo>
                  <a:pt x="0" y="39"/>
                  <a:pt x="0" y="39"/>
                  <a:pt x="0" y="39"/>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82" name="Freeform 1180"/>
          <p:cNvSpPr>
            <a:spLocks/>
          </p:cNvSpPr>
          <p:nvPr/>
        </p:nvSpPr>
        <p:spPr bwMode="auto">
          <a:xfrm>
            <a:off x="2981325" y="2555875"/>
            <a:ext cx="1588" cy="119063"/>
          </a:xfrm>
          <a:custGeom>
            <a:avLst/>
            <a:gdLst>
              <a:gd name="T0" fmla="*/ 0 w 1588"/>
              <a:gd name="T1" fmla="*/ 0 h 39"/>
              <a:gd name="T2" fmla="*/ 0 w 1588"/>
              <a:gd name="T3" fmla="*/ 0 h 39"/>
              <a:gd name="T4" fmla="*/ 0 w 1588"/>
              <a:gd name="T5" fmla="*/ 2147483647 h 39"/>
              <a:gd name="T6" fmla="*/ 0 w 1588"/>
              <a:gd name="T7" fmla="*/ 2147483647 h 39"/>
              <a:gd name="T8" fmla="*/ 0 w 1588"/>
              <a:gd name="T9" fmla="*/ 2147483647 h 39"/>
              <a:gd name="T10" fmla="*/ 0 60000 65536"/>
              <a:gd name="T11" fmla="*/ 0 60000 65536"/>
              <a:gd name="T12" fmla="*/ 0 60000 65536"/>
              <a:gd name="T13" fmla="*/ 0 60000 65536"/>
              <a:gd name="T14" fmla="*/ 0 60000 65536"/>
              <a:gd name="T15" fmla="*/ 0 w 1588"/>
              <a:gd name="T16" fmla="*/ 0 h 39"/>
              <a:gd name="T17" fmla="*/ 1588 w 1588"/>
              <a:gd name="T18" fmla="*/ 39 h 39"/>
            </a:gdLst>
            <a:ahLst/>
            <a:cxnLst>
              <a:cxn ang="T10">
                <a:pos x="T0" y="T1"/>
              </a:cxn>
              <a:cxn ang="T11">
                <a:pos x="T2" y="T3"/>
              </a:cxn>
              <a:cxn ang="T12">
                <a:pos x="T4" y="T5"/>
              </a:cxn>
              <a:cxn ang="T13">
                <a:pos x="T6" y="T7"/>
              </a:cxn>
              <a:cxn ang="T14">
                <a:pos x="T8" y="T9"/>
              </a:cxn>
            </a:cxnLst>
            <a:rect l="T15" t="T16" r="T17" b="T18"/>
            <a:pathLst>
              <a:path w="1588" h="39">
                <a:moveTo>
                  <a:pt x="0" y="0"/>
                </a:moveTo>
                <a:cubicBezTo>
                  <a:pt x="0" y="0"/>
                  <a:pt x="0" y="0"/>
                  <a:pt x="0" y="0"/>
                </a:cubicBezTo>
                <a:cubicBezTo>
                  <a:pt x="0" y="3"/>
                  <a:pt x="0" y="7"/>
                  <a:pt x="0" y="10"/>
                </a:cubicBezTo>
                <a:cubicBezTo>
                  <a:pt x="0" y="18"/>
                  <a:pt x="0" y="26"/>
                  <a:pt x="0" y="33"/>
                </a:cubicBezTo>
                <a:cubicBezTo>
                  <a:pt x="0" y="39"/>
                  <a:pt x="0" y="39"/>
                  <a:pt x="0" y="39"/>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83" name="Freeform 1181"/>
          <p:cNvSpPr>
            <a:spLocks/>
          </p:cNvSpPr>
          <p:nvPr/>
        </p:nvSpPr>
        <p:spPr bwMode="auto">
          <a:xfrm>
            <a:off x="5033963" y="2354263"/>
            <a:ext cx="225425" cy="542925"/>
          </a:xfrm>
          <a:custGeom>
            <a:avLst/>
            <a:gdLst>
              <a:gd name="T0" fmla="*/ 2147483647 w 74"/>
              <a:gd name="T1" fmla="*/ 2147483647 h 178"/>
              <a:gd name="T2" fmla="*/ 2147483647 w 74"/>
              <a:gd name="T3" fmla="*/ 2147483647 h 178"/>
              <a:gd name="T4" fmla="*/ 2147483647 w 74"/>
              <a:gd name="T5" fmla="*/ 2147483647 h 178"/>
              <a:gd name="T6" fmla="*/ 2147483647 w 74"/>
              <a:gd name="T7" fmla="*/ 2147483647 h 178"/>
              <a:gd name="T8" fmla="*/ 2147483647 w 74"/>
              <a:gd name="T9" fmla="*/ 2147483647 h 178"/>
              <a:gd name="T10" fmla="*/ 0 w 74"/>
              <a:gd name="T11" fmla="*/ 2147483647 h 178"/>
              <a:gd name="T12" fmla="*/ 0 w 74"/>
              <a:gd name="T13" fmla="*/ 2147483647 h 178"/>
              <a:gd name="T14" fmla="*/ 2147483647 w 74"/>
              <a:gd name="T15" fmla="*/ 2147483647 h 178"/>
              <a:gd name="T16" fmla="*/ 2147483647 w 74"/>
              <a:gd name="T17" fmla="*/ 2147483647 h 178"/>
              <a:gd name="T18" fmla="*/ 2147483647 w 74"/>
              <a:gd name="T19" fmla="*/ 2147483647 h 178"/>
              <a:gd name="T20" fmla="*/ 2147483647 w 74"/>
              <a:gd name="T21" fmla="*/ 2147483647 h 178"/>
              <a:gd name="T22" fmla="*/ 2147483647 w 74"/>
              <a:gd name="T23" fmla="*/ 2147483647 h 178"/>
              <a:gd name="T24" fmla="*/ 2147483647 w 74"/>
              <a:gd name="T25" fmla="*/ 2147483647 h 178"/>
              <a:gd name="T26" fmla="*/ 2147483647 w 74"/>
              <a:gd name="T27" fmla="*/ 2147483647 h 178"/>
              <a:gd name="T28" fmla="*/ 2147483647 w 74"/>
              <a:gd name="T29" fmla="*/ 2147483647 h 178"/>
              <a:gd name="T30" fmla="*/ 2147483647 w 74"/>
              <a:gd name="T31" fmla="*/ 2147483647 h 178"/>
              <a:gd name="T32" fmla="*/ 2147483647 w 74"/>
              <a:gd name="T33" fmla="*/ 2147483647 h 178"/>
              <a:gd name="T34" fmla="*/ 2147483647 w 74"/>
              <a:gd name="T35" fmla="*/ 2147483647 h 178"/>
              <a:gd name="T36" fmla="*/ 2147483647 w 74"/>
              <a:gd name="T37" fmla="*/ 2147483647 h 178"/>
              <a:gd name="T38" fmla="*/ 2147483647 w 74"/>
              <a:gd name="T39" fmla="*/ 2147483647 h 178"/>
              <a:gd name="T40" fmla="*/ 2147483647 w 74"/>
              <a:gd name="T41" fmla="*/ 0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178"/>
              <a:gd name="T65" fmla="*/ 74 w 74"/>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178">
                <a:moveTo>
                  <a:pt x="74" y="31"/>
                </a:moveTo>
                <a:cubicBezTo>
                  <a:pt x="72" y="31"/>
                  <a:pt x="72" y="31"/>
                  <a:pt x="72" y="31"/>
                </a:cubicBezTo>
                <a:cubicBezTo>
                  <a:pt x="71" y="31"/>
                  <a:pt x="70" y="31"/>
                  <a:pt x="68" y="31"/>
                </a:cubicBezTo>
                <a:cubicBezTo>
                  <a:pt x="52" y="33"/>
                  <a:pt x="37" y="39"/>
                  <a:pt x="25" y="50"/>
                </a:cubicBezTo>
                <a:cubicBezTo>
                  <a:pt x="11" y="62"/>
                  <a:pt x="2" y="80"/>
                  <a:pt x="1" y="99"/>
                </a:cubicBezTo>
                <a:cubicBezTo>
                  <a:pt x="0" y="101"/>
                  <a:pt x="0" y="102"/>
                  <a:pt x="0" y="104"/>
                </a:cubicBezTo>
                <a:cubicBezTo>
                  <a:pt x="0" y="106"/>
                  <a:pt x="0" y="106"/>
                  <a:pt x="0" y="106"/>
                </a:cubicBezTo>
                <a:cubicBezTo>
                  <a:pt x="0" y="115"/>
                  <a:pt x="2" y="123"/>
                  <a:pt x="5" y="131"/>
                </a:cubicBezTo>
                <a:cubicBezTo>
                  <a:pt x="9" y="140"/>
                  <a:pt x="13" y="147"/>
                  <a:pt x="19" y="154"/>
                </a:cubicBezTo>
                <a:cubicBezTo>
                  <a:pt x="25" y="161"/>
                  <a:pt x="32" y="166"/>
                  <a:pt x="40" y="170"/>
                </a:cubicBezTo>
                <a:cubicBezTo>
                  <a:pt x="49" y="175"/>
                  <a:pt x="59" y="177"/>
                  <a:pt x="69" y="178"/>
                </a:cubicBezTo>
                <a:cubicBezTo>
                  <a:pt x="70" y="178"/>
                  <a:pt x="71" y="178"/>
                  <a:pt x="72" y="178"/>
                </a:cubicBezTo>
                <a:cubicBezTo>
                  <a:pt x="73" y="178"/>
                  <a:pt x="73" y="178"/>
                  <a:pt x="73" y="178"/>
                </a:cubicBezTo>
                <a:cubicBezTo>
                  <a:pt x="74" y="178"/>
                  <a:pt x="74" y="178"/>
                  <a:pt x="74" y="178"/>
                </a:cubicBezTo>
                <a:cubicBezTo>
                  <a:pt x="74" y="178"/>
                  <a:pt x="74" y="178"/>
                  <a:pt x="74" y="178"/>
                </a:cubicBezTo>
                <a:cubicBezTo>
                  <a:pt x="74" y="154"/>
                  <a:pt x="74" y="129"/>
                  <a:pt x="74" y="105"/>
                </a:cubicBezTo>
                <a:cubicBezTo>
                  <a:pt x="74" y="105"/>
                  <a:pt x="74" y="105"/>
                  <a:pt x="74" y="105"/>
                </a:cubicBezTo>
                <a:cubicBezTo>
                  <a:pt x="74" y="80"/>
                  <a:pt x="74" y="56"/>
                  <a:pt x="74" y="32"/>
                </a:cubicBezTo>
                <a:cubicBezTo>
                  <a:pt x="74" y="31"/>
                  <a:pt x="74" y="31"/>
                  <a:pt x="74" y="31"/>
                </a:cubicBezTo>
                <a:cubicBezTo>
                  <a:pt x="74" y="26"/>
                  <a:pt x="74" y="26"/>
                  <a:pt x="74" y="26"/>
                </a:cubicBezTo>
                <a:cubicBezTo>
                  <a:pt x="74" y="0"/>
                  <a:pt x="74" y="0"/>
                  <a:pt x="74"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84" name="Line 1182"/>
          <p:cNvSpPr>
            <a:spLocks noChangeShapeType="1"/>
          </p:cNvSpPr>
          <p:nvPr/>
        </p:nvSpPr>
        <p:spPr bwMode="auto">
          <a:xfrm flipV="1">
            <a:off x="5259388" y="2897188"/>
            <a:ext cx="1587" cy="95250"/>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85" name="Freeform 1183"/>
          <p:cNvSpPr>
            <a:spLocks/>
          </p:cNvSpPr>
          <p:nvPr/>
        </p:nvSpPr>
        <p:spPr bwMode="auto">
          <a:xfrm>
            <a:off x="5080000" y="2354263"/>
            <a:ext cx="179388" cy="1587"/>
          </a:xfrm>
          <a:custGeom>
            <a:avLst/>
            <a:gdLst>
              <a:gd name="T0" fmla="*/ 2147483647 w 113"/>
              <a:gd name="T1" fmla="*/ 0 h 1587"/>
              <a:gd name="T2" fmla="*/ 2147483647 w 113"/>
              <a:gd name="T3" fmla="*/ 0 h 1587"/>
              <a:gd name="T4" fmla="*/ 2147483647 w 113"/>
              <a:gd name="T5" fmla="*/ 0 h 1587"/>
              <a:gd name="T6" fmla="*/ 0 w 113"/>
              <a:gd name="T7" fmla="*/ 0 h 1587"/>
              <a:gd name="T8" fmla="*/ 0 60000 65536"/>
              <a:gd name="T9" fmla="*/ 0 60000 65536"/>
              <a:gd name="T10" fmla="*/ 0 60000 65536"/>
              <a:gd name="T11" fmla="*/ 0 60000 65536"/>
              <a:gd name="T12" fmla="*/ 0 w 113"/>
              <a:gd name="T13" fmla="*/ 0 h 1587"/>
              <a:gd name="T14" fmla="*/ 113 w 113"/>
              <a:gd name="T15" fmla="*/ 1587 h 1587"/>
            </a:gdLst>
            <a:ahLst/>
            <a:cxnLst>
              <a:cxn ang="T8">
                <a:pos x="T0" y="T1"/>
              </a:cxn>
              <a:cxn ang="T9">
                <a:pos x="T2" y="T3"/>
              </a:cxn>
              <a:cxn ang="T10">
                <a:pos x="T4" y="T5"/>
              </a:cxn>
              <a:cxn ang="T11">
                <a:pos x="T6" y="T7"/>
              </a:cxn>
            </a:cxnLst>
            <a:rect l="T12" t="T13" r="T14" b="T15"/>
            <a:pathLst>
              <a:path w="113" h="1587">
                <a:moveTo>
                  <a:pt x="113" y="0"/>
                </a:moveTo>
                <a:lnTo>
                  <a:pt x="90" y="0"/>
                </a:lnTo>
                <a:lnTo>
                  <a:pt x="19"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86" name="Freeform 1184"/>
          <p:cNvSpPr>
            <a:spLocks/>
          </p:cNvSpPr>
          <p:nvPr/>
        </p:nvSpPr>
        <p:spPr bwMode="auto">
          <a:xfrm>
            <a:off x="4967288" y="2992438"/>
            <a:ext cx="292100" cy="1587"/>
          </a:xfrm>
          <a:custGeom>
            <a:avLst/>
            <a:gdLst>
              <a:gd name="T0" fmla="*/ 0 w 184"/>
              <a:gd name="T1" fmla="*/ 0 h 1587"/>
              <a:gd name="T2" fmla="*/ 2147483647 w 184"/>
              <a:gd name="T3" fmla="*/ 0 h 1587"/>
              <a:gd name="T4" fmla="*/ 2147483647 w 184"/>
              <a:gd name="T5" fmla="*/ 0 h 1587"/>
              <a:gd name="T6" fmla="*/ 2147483647 w 184"/>
              <a:gd name="T7" fmla="*/ 0 h 1587"/>
              <a:gd name="T8" fmla="*/ 0 60000 65536"/>
              <a:gd name="T9" fmla="*/ 0 60000 65536"/>
              <a:gd name="T10" fmla="*/ 0 60000 65536"/>
              <a:gd name="T11" fmla="*/ 0 60000 65536"/>
              <a:gd name="T12" fmla="*/ 0 w 184"/>
              <a:gd name="T13" fmla="*/ 0 h 1587"/>
              <a:gd name="T14" fmla="*/ 184 w 184"/>
              <a:gd name="T15" fmla="*/ 1587 h 1587"/>
            </a:gdLst>
            <a:ahLst/>
            <a:cxnLst>
              <a:cxn ang="T8">
                <a:pos x="T0" y="T1"/>
              </a:cxn>
              <a:cxn ang="T9">
                <a:pos x="T2" y="T3"/>
              </a:cxn>
              <a:cxn ang="T10">
                <a:pos x="T4" y="T5"/>
              </a:cxn>
              <a:cxn ang="T11">
                <a:pos x="T6" y="T7"/>
              </a:cxn>
            </a:cxnLst>
            <a:rect l="T12" t="T13" r="T14" b="T15"/>
            <a:pathLst>
              <a:path w="184" h="1587">
                <a:moveTo>
                  <a:pt x="0" y="0"/>
                </a:moveTo>
                <a:lnTo>
                  <a:pt x="44" y="0"/>
                </a:lnTo>
                <a:lnTo>
                  <a:pt x="115" y="0"/>
                </a:lnTo>
                <a:lnTo>
                  <a:pt x="18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87" name="Freeform 1185"/>
          <p:cNvSpPr>
            <a:spLocks/>
          </p:cNvSpPr>
          <p:nvPr/>
        </p:nvSpPr>
        <p:spPr bwMode="auto">
          <a:xfrm>
            <a:off x="2792413" y="2674938"/>
            <a:ext cx="314325" cy="1587"/>
          </a:xfrm>
          <a:custGeom>
            <a:avLst/>
            <a:gdLst>
              <a:gd name="T0" fmla="*/ 0 w 198"/>
              <a:gd name="T1" fmla="*/ 0 h 1587"/>
              <a:gd name="T2" fmla="*/ 2147483647 w 198"/>
              <a:gd name="T3" fmla="*/ 0 h 1587"/>
              <a:gd name="T4" fmla="*/ 2147483647 w 198"/>
              <a:gd name="T5" fmla="*/ 0 h 1587"/>
              <a:gd name="T6" fmla="*/ 2147483647 w 198"/>
              <a:gd name="T7" fmla="*/ 0 h 1587"/>
              <a:gd name="T8" fmla="*/ 0 60000 65536"/>
              <a:gd name="T9" fmla="*/ 0 60000 65536"/>
              <a:gd name="T10" fmla="*/ 0 60000 65536"/>
              <a:gd name="T11" fmla="*/ 0 60000 65536"/>
              <a:gd name="T12" fmla="*/ 0 w 198"/>
              <a:gd name="T13" fmla="*/ 0 h 1587"/>
              <a:gd name="T14" fmla="*/ 198 w 198"/>
              <a:gd name="T15" fmla="*/ 1587 h 1587"/>
            </a:gdLst>
            <a:ahLst/>
            <a:cxnLst>
              <a:cxn ang="T8">
                <a:pos x="T0" y="T1"/>
              </a:cxn>
              <a:cxn ang="T9">
                <a:pos x="T2" y="T3"/>
              </a:cxn>
              <a:cxn ang="T10">
                <a:pos x="T4" y="T5"/>
              </a:cxn>
              <a:cxn ang="T11">
                <a:pos x="T6" y="T7"/>
              </a:cxn>
            </a:cxnLst>
            <a:rect l="T12" t="T13" r="T14" b="T15"/>
            <a:pathLst>
              <a:path w="198" h="1587">
                <a:moveTo>
                  <a:pt x="0" y="0"/>
                </a:moveTo>
                <a:lnTo>
                  <a:pt x="100" y="0"/>
                </a:lnTo>
                <a:lnTo>
                  <a:pt x="119" y="0"/>
                </a:lnTo>
                <a:lnTo>
                  <a:pt x="198"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88" name="Line 1186"/>
          <p:cNvSpPr>
            <a:spLocks noChangeShapeType="1"/>
          </p:cNvSpPr>
          <p:nvPr/>
        </p:nvSpPr>
        <p:spPr bwMode="auto">
          <a:xfrm>
            <a:off x="3140075" y="2674938"/>
            <a:ext cx="3175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89" name="Freeform 1187"/>
          <p:cNvSpPr>
            <a:spLocks/>
          </p:cNvSpPr>
          <p:nvPr/>
        </p:nvSpPr>
        <p:spPr bwMode="auto">
          <a:xfrm>
            <a:off x="3205163" y="2674938"/>
            <a:ext cx="381000" cy="1587"/>
          </a:xfrm>
          <a:custGeom>
            <a:avLst/>
            <a:gdLst>
              <a:gd name="T0" fmla="*/ 0 w 240"/>
              <a:gd name="T1" fmla="*/ 0 h 1587"/>
              <a:gd name="T2" fmla="*/ 2147483647 w 240"/>
              <a:gd name="T3" fmla="*/ 0 h 1587"/>
              <a:gd name="T4" fmla="*/ 2147483647 w 240"/>
              <a:gd name="T5" fmla="*/ 0 h 1587"/>
              <a:gd name="T6" fmla="*/ 0 60000 65536"/>
              <a:gd name="T7" fmla="*/ 0 60000 65536"/>
              <a:gd name="T8" fmla="*/ 0 60000 65536"/>
              <a:gd name="T9" fmla="*/ 0 w 240"/>
              <a:gd name="T10" fmla="*/ 0 h 1587"/>
              <a:gd name="T11" fmla="*/ 240 w 240"/>
              <a:gd name="T12" fmla="*/ 1587 h 1587"/>
            </a:gdLst>
            <a:ahLst/>
            <a:cxnLst>
              <a:cxn ang="T6">
                <a:pos x="T0" y="T1"/>
              </a:cxn>
              <a:cxn ang="T7">
                <a:pos x="T2" y="T3"/>
              </a:cxn>
              <a:cxn ang="T8">
                <a:pos x="T4" y="T5"/>
              </a:cxn>
            </a:cxnLst>
            <a:rect l="T9" t="T10" r="T11" b="T12"/>
            <a:pathLst>
              <a:path w="240" h="1587">
                <a:moveTo>
                  <a:pt x="0" y="0"/>
                </a:moveTo>
                <a:lnTo>
                  <a:pt x="90"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90" name="Line 1188"/>
          <p:cNvSpPr>
            <a:spLocks noChangeShapeType="1"/>
          </p:cNvSpPr>
          <p:nvPr/>
        </p:nvSpPr>
        <p:spPr bwMode="auto">
          <a:xfrm>
            <a:off x="3616325" y="2674938"/>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91" name="Freeform 1189"/>
          <p:cNvSpPr>
            <a:spLocks/>
          </p:cNvSpPr>
          <p:nvPr/>
        </p:nvSpPr>
        <p:spPr bwMode="auto">
          <a:xfrm>
            <a:off x="3681413" y="2674938"/>
            <a:ext cx="381000" cy="1587"/>
          </a:xfrm>
          <a:custGeom>
            <a:avLst/>
            <a:gdLst>
              <a:gd name="T0" fmla="*/ 0 w 240"/>
              <a:gd name="T1" fmla="*/ 0 h 1587"/>
              <a:gd name="T2" fmla="*/ 2147483647 w 240"/>
              <a:gd name="T3" fmla="*/ 0 h 1587"/>
              <a:gd name="T4" fmla="*/ 2147483647 w 240"/>
              <a:gd name="T5" fmla="*/ 0 h 1587"/>
              <a:gd name="T6" fmla="*/ 2147483647 w 240"/>
              <a:gd name="T7" fmla="*/ 0 h 1587"/>
              <a:gd name="T8" fmla="*/ 0 60000 65536"/>
              <a:gd name="T9" fmla="*/ 0 60000 65536"/>
              <a:gd name="T10" fmla="*/ 0 60000 65536"/>
              <a:gd name="T11" fmla="*/ 0 60000 65536"/>
              <a:gd name="T12" fmla="*/ 0 w 240"/>
              <a:gd name="T13" fmla="*/ 0 h 1587"/>
              <a:gd name="T14" fmla="*/ 240 w 240"/>
              <a:gd name="T15" fmla="*/ 1587 h 1587"/>
            </a:gdLst>
            <a:ahLst/>
            <a:cxnLst>
              <a:cxn ang="T8">
                <a:pos x="T0" y="T1"/>
              </a:cxn>
              <a:cxn ang="T9">
                <a:pos x="T2" y="T3"/>
              </a:cxn>
              <a:cxn ang="T10">
                <a:pos x="T4" y="T5"/>
              </a:cxn>
              <a:cxn ang="T11">
                <a:pos x="T6" y="T7"/>
              </a:cxn>
            </a:cxnLst>
            <a:rect l="T12" t="T13" r="T14" b="T15"/>
            <a:pathLst>
              <a:path w="240" h="1587">
                <a:moveTo>
                  <a:pt x="0" y="0"/>
                </a:moveTo>
                <a:lnTo>
                  <a:pt x="31" y="0"/>
                </a:lnTo>
                <a:lnTo>
                  <a:pt x="192"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92" name="Line 1190"/>
          <p:cNvSpPr>
            <a:spLocks noChangeShapeType="1"/>
          </p:cNvSpPr>
          <p:nvPr/>
        </p:nvSpPr>
        <p:spPr bwMode="auto">
          <a:xfrm>
            <a:off x="4095750" y="2674938"/>
            <a:ext cx="3175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93" name="Freeform 1191"/>
          <p:cNvSpPr>
            <a:spLocks/>
          </p:cNvSpPr>
          <p:nvPr/>
        </p:nvSpPr>
        <p:spPr bwMode="auto">
          <a:xfrm>
            <a:off x="4157663" y="2674938"/>
            <a:ext cx="384175" cy="1587"/>
          </a:xfrm>
          <a:custGeom>
            <a:avLst/>
            <a:gdLst>
              <a:gd name="T0" fmla="*/ 0 w 242"/>
              <a:gd name="T1" fmla="*/ 0 h 1587"/>
              <a:gd name="T2" fmla="*/ 2147483647 w 242"/>
              <a:gd name="T3" fmla="*/ 0 h 1587"/>
              <a:gd name="T4" fmla="*/ 2147483647 w 242"/>
              <a:gd name="T5" fmla="*/ 0 h 1587"/>
              <a:gd name="T6" fmla="*/ 0 60000 65536"/>
              <a:gd name="T7" fmla="*/ 0 60000 65536"/>
              <a:gd name="T8" fmla="*/ 0 60000 65536"/>
              <a:gd name="T9" fmla="*/ 0 w 242"/>
              <a:gd name="T10" fmla="*/ 0 h 1587"/>
              <a:gd name="T11" fmla="*/ 242 w 242"/>
              <a:gd name="T12" fmla="*/ 1587 h 1587"/>
            </a:gdLst>
            <a:ahLst/>
            <a:cxnLst>
              <a:cxn ang="T6">
                <a:pos x="T0" y="T1"/>
              </a:cxn>
              <a:cxn ang="T7">
                <a:pos x="T2" y="T3"/>
              </a:cxn>
              <a:cxn ang="T8">
                <a:pos x="T4" y="T5"/>
              </a:cxn>
            </a:cxnLst>
            <a:rect l="T9" t="T10" r="T11" b="T12"/>
            <a:pathLst>
              <a:path w="242" h="1587">
                <a:moveTo>
                  <a:pt x="0" y="0"/>
                </a:moveTo>
                <a:lnTo>
                  <a:pt x="52" y="0"/>
                </a:lnTo>
                <a:lnTo>
                  <a:pt x="242"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94" name="Line 1192"/>
          <p:cNvSpPr>
            <a:spLocks noChangeShapeType="1"/>
          </p:cNvSpPr>
          <p:nvPr/>
        </p:nvSpPr>
        <p:spPr bwMode="auto">
          <a:xfrm>
            <a:off x="4573588" y="2674938"/>
            <a:ext cx="3333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95" name="Freeform 1193"/>
          <p:cNvSpPr>
            <a:spLocks/>
          </p:cNvSpPr>
          <p:nvPr/>
        </p:nvSpPr>
        <p:spPr bwMode="auto">
          <a:xfrm>
            <a:off x="4637088" y="2674938"/>
            <a:ext cx="381000" cy="1587"/>
          </a:xfrm>
          <a:custGeom>
            <a:avLst/>
            <a:gdLst>
              <a:gd name="T0" fmla="*/ 0 w 240"/>
              <a:gd name="T1" fmla="*/ 0 h 1587"/>
              <a:gd name="T2" fmla="*/ 2147483647 w 240"/>
              <a:gd name="T3" fmla="*/ 0 h 1587"/>
              <a:gd name="T4" fmla="*/ 2147483647 w 240"/>
              <a:gd name="T5" fmla="*/ 0 h 1587"/>
              <a:gd name="T6" fmla="*/ 2147483647 w 240"/>
              <a:gd name="T7" fmla="*/ 0 h 1587"/>
              <a:gd name="T8" fmla="*/ 0 60000 65536"/>
              <a:gd name="T9" fmla="*/ 0 60000 65536"/>
              <a:gd name="T10" fmla="*/ 0 60000 65536"/>
              <a:gd name="T11" fmla="*/ 0 60000 65536"/>
              <a:gd name="T12" fmla="*/ 0 w 240"/>
              <a:gd name="T13" fmla="*/ 0 h 1587"/>
              <a:gd name="T14" fmla="*/ 240 w 240"/>
              <a:gd name="T15" fmla="*/ 1587 h 1587"/>
            </a:gdLst>
            <a:ahLst/>
            <a:cxnLst>
              <a:cxn ang="T8">
                <a:pos x="T0" y="T1"/>
              </a:cxn>
              <a:cxn ang="T9">
                <a:pos x="T2" y="T3"/>
              </a:cxn>
              <a:cxn ang="T10">
                <a:pos x="T4" y="T5"/>
              </a:cxn>
              <a:cxn ang="T11">
                <a:pos x="T6" y="T7"/>
              </a:cxn>
            </a:cxnLst>
            <a:rect l="T12" t="T13" r="T14" b="T15"/>
            <a:pathLst>
              <a:path w="240" h="1587">
                <a:moveTo>
                  <a:pt x="0" y="0"/>
                </a:moveTo>
                <a:lnTo>
                  <a:pt x="196"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96" name="Line 1194"/>
          <p:cNvSpPr>
            <a:spLocks noChangeShapeType="1"/>
          </p:cNvSpPr>
          <p:nvPr/>
        </p:nvSpPr>
        <p:spPr bwMode="auto">
          <a:xfrm>
            <a:off x="5053013" y="26749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797" name="Freeform 1195"/>
          <p:cNvSpPr>
            <a:spLocks/>
          </p:cNvSpPr>
          <p:nvPr/>
        </p:nvSpPr>
        <p:spPr bwMode="auto">
          <a:xfrm>
            <a:off x="5113338" y="2674938"/>
            <a:ext cx="317500" cy="1587"/>
          </a:xfrm>
          <a:custGeom>
            <a:avLst/>
            <a:gdLst>
              <a:gd name="T0" fmla="*/ 0 w 200"/>
              <a:gd name="T1" fmla="*/ 0 h 1587"/>
              <a:gd name="T2" fmla="*/ 2147483647 w 200"/>
              <a:gd name="T3" fmla="*/ 0 h 1587"/>
              <a:gd name="T4" fmla="*/ 2147483647 w 200"/>
              <a:gd name="T5" fmla="*/ 0 h 1587"/>
              <a:gd name="T6" fmla="*/ 2147483647 w 200"/>
              <a:gd name="T7" fmla="*/ 0 h 1587"/>
              <a:gd name="T8" fmla="*/ 0 60000 65536"/>
              <a:gd name="T9" fmla="*/ 0 60000 65536"/>
              <a:gd name="T10" fmla="*/ 0 60000 65536"/>
              <a:gd name="T11" fmla="*/ 0 60000 65536"/>
              <a:gd name="T12" fmla="*/ 0 w 200"/>
              <a:gd name="T13" fmla="*/ 0 h 1587"/>
              <a:gd name="T14" fmla="*/ 200 w 200"/>
              <a:gd name="T15" fmla="*/ 1587 h 1587"/>
            </a:gdLst>
            <a:ahLst/>
            <a:cxnLst>
              <a:cxn ang="T8">
                <a:pos x="T0" y="T1"/>
              </a:cxn>
              <a:cxn ang="T9">
                <a:pos x="T2" y="T3"/>
              </a:cxn>
              <a:cxn ang="T10">
                <a:pos x="T4" y="T5"/>
              </a:cxn>
              <a:cxn ang="T11">
                <a:pos x="T6" y="T7"/>
              </a:cxn>
            </a:cxnLst>
            <a:rect l="T12" t="T13" r="T14" b="T15"/>
            <a:pathLst>
              <a:path w="200" h="1587">
                <a:moveTo>
                  <a:pt x="0" y="0"/>
                </a:moveTo>
                <a:lnTo>
                  <a:pt x="92" y="0"/>
                </a:lnTo>
                <a:lnTo>
                  <a:pt x="20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98" name="Freeform 1196"/>
          <p:cNvSpPr>
            <a:spLocks/>
          </p:cNvSpPr>
          <p:nvPr/>
        </p:nvSpPr>
        <p:spPr bwMode="auto">
          <a:xfrm>
            <a:off x="3665538" y="2403475"/>
            <a:ext cx="1587" cy="234950"/>
          </a:xfrm>
          <a:custGeom>
            <a:avLst/>
            <a:gdLst>
              <a:gd name="T0" fmla="*/ 0 w 1587"/>
              <a:gd name="T1" fmla="*/ 0 h 148"/>
              <a:gd name="T2" fmla="*/ 0 w 1587"/>
              <a:gd name="T3" fmla="*/ 2147483647 h 148"/>
              <a:gd name="T4" fmla="*/ 0 w 1587"/>
              <a:gd name="T5" fmla="*/ 2147483647 h 148"/>
              <a:gd name="T6" fmla="*/ 0 60000 65536"/>
              <a:gd name="T7" fmla="*/ 0 60000 65536"/>
              <a:gd name="T8" fmla="*/ 0 60000 65536"/>
              <a:gd name="T9" fmla="*/ 0 w 1587"/>
              <a:gd name="T10" fmla="*/ 0 h 148"/>
              <a:gd name="T11" fmla="*/ 1587 w 1587"/>
              <a:gd name="T12" fmla="*/ 148 h 148"/>
            </a:gdLst>
            <a:ahLst/>
            <a:cxnLst>
              <a:cxn ang="T6">
                <a:pos x="T0" y="T1"/>
              </a:cxn>
              <a:cxn ang="T7">
                <a:pos x="T2" y="T3"/>
              </a:cxn>
              <a:cxn ang="T8">
                <a:pos x="T4" y="T5"/>
              </a:cxn>
            </a:cxnLst>
            <a:rect l="T9" t="T10" r="T11" b="T12"/>
            <a:pathLst>
              <a:path w="1587" h="148">
                <a:moveTo>
                  <a:pt x="0" y="0"/>
                </a:moveTo>
                <a:lnTo>
                  <a:pt x="0" y="52"/>
                </a:lnTo>
                <a:lnTo>
                  <a:pt x="0" y="14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799" name="Freeform 1197"/>
          <p:cNvSpPr>
            <a:spLocks/>
          </p:cNvSpPr>
          <p:nvPr/>
        </p:nvSpPr>
        <p:spPr bwMode="auto">
          <a:xfrm>
            <a:off x="3665538" y="2671763"/>
            <a:ext cx="1587" cy="30162"/>
          </a:xfrm>
          <a:custGeom>
            <a:avLst/>
            <a:gdLst>
              <a:gd name="T0" fmla="*/ 0 w 1587"/>
              <a:gd name="T1" fmla="*/ 0 h 19"/>
              <a:gd name="T2" fmla="*/ 0 w 1587"/>
              <a:gd name="T3" fmla="*/ 2147483647 h 19"/>
              <a:gd name="T4" fmla="*/ 0 w 1587"/>
              <a:gd name="T5" fmla="*/ 2147483647 h 19"/>
              <a:gd name="T6" fmla="*/ 0 60000 65536"/>
              <a:gd name="T7" fmla="*/ 0 60000 65536"/>
              <a:gd name="T8" fmla="*/ 0 60000 65536"/>
              <a:gd name="T9" fmla="*/ 0 w 1587"/>
              <a:gd name="T10" fmla="*/ 0 h 19"/>
              <a:gd name="T11" fmla="*/ 1587 w 1587"/>
              <a:gd name="T12" fmla="*/ 19 h 19"/>
            </a:gdLst>
            <a:ahLst/>
            <a:cxnLst>
              <a:cxn ang="T6">
                <a:pos x="T0" y="T1"/>
              </a:cxn>
              <a:cxn ang="T7">
                <a:pos x="T2" y="T3"/>
              </a:cxn>
              <a:cxn ang="T8">
                <a:pos x="T4" y="T5"/>
              </a:cxn>
            </a:cxnLst>
            <a:rect l="T9" t="T10" r="T11" b="T12"/>
            <a:pathLst>
              <a:path w="1587" h="19">
                <a:moveTo>
                  <a:pt x="0" y="0"/>
                </a:moveTo>
                <a:lnTo>
                  <a:pt x="0" y="2"/>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00" name="Freeform 1198"/>
          <p:cNvSpPr>
            <a:spLocks/>
          </p:cNvSpPr>
          <p:nvPr/>
        </p:nvSpPr>
        <p:spPr bwMode="auto">
          <a:xfrm>
            <a:off x="3665538" y="2732088"/>
            <a:ext cx="1587" cy="238125"/>
          </a:xfrm>
          <a:custGeom>
            <a:avLst/>
            <a:gdLst>
              <a:gd name="T0" fmla="*/ 0 w 1587"/>
              <a:gd name="T1" fmla="*/ 0 h 150"/>
              <a:gd name="T2" fmla="*/ 0 w 1587"/>
              <a:gd name="T3" fmla="*/ 2147483647 h 150"/>
              <a:gd name="T4" fmla="*/ 0 w 1587"/>
              <a:gd name="T5" fmla="*/ 2147483647 h 150"/>
              <a:gd name="T6" fmla="*/ 0 60000 65536"/>
              <a:gd name="T7" fmla="*/ 0 60000 65536"/>
              <a:gd name="T8" fmla="*/ 0 60000 65536"/>
              <a:gd name="T9" fmla="*/ 0 w 1587"/>
              <a:gd name="T10" fmla="*/ 0 h 150"/>
              <a:gd name="T11" fmla="*/ 1587 w 1587"/>
              <a:gd name="T12" fmla="*/ 150 h 150"/>
            </a:gdLst>
            <a:ahLst/>
            <a:cxnLst>
              <a:cxn ang="T6">
                <a:pos x="T0" y="T1"/>
              </a:cxn>
              <a:cxn ang="T7">
                <a:pos x="T2" y="T3"/>
              </a:cxn>
              <a:cxn ang="T8">
                <a:pos x="T4" y="T5"/>
              </a:cxn>
            </a:cxnLst>
            <a:rect l="T9" t="T10" r="T11" b="T12"/>
            <a:pathLst>
              <a:path w="1587" h="150">
                <a:moveTo>
                  <a:pt x="0" y="0"/>
                </a:moveTo>
                <a:lnTo>
                  <a:pt x="0" y="83"/>
                </a:lnTo>
                <a:lnTo>
                  <a:pt x="0" y="15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01" name="Line 1199"/>
          <p:cNvSpPr>
            <a:spLocks noChangeShapeType="1"/>
          </p:cNvSpPr>
          <p:nvPr/>
        </p:nvSpPr>
        <p:spPr bwMode="auto">
          <a:xfrm>
            <a:off x="2951163"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02" name="Line 1200"/>
          <p:cNvSpPr>
            <a:spLocks noChangeShapeType="1"/>
          </p:cNvSpPr>
          <p:nvPr/>
        </p:nvSpPr>
        <p:spPr bwMode="auto">
          <a:xfrm>
            <a:off x="2997200" y="2760663"/>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03" name="Line 1201"/>
          <p:cNvSpPr>
            <a:spLocks noChangeShapeType="1"/>
          </p:cNvSpPr>
          <p:nvPr/>
        </p:nvSpPr>
        <p:spPr bwMode="auto">
          <a:xfrm>
            <a:off x="3046413"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04" name="Line 1202"/>
          <p:cNvSpPr>
            <a:spLocks noChangeShapeType="1"/>
          </p:cNvSpPr>
          <p:nvPr/>
        </p:nvSpPr>
        <p:spPr bwMode="auto">
          <a:xfrm>
            <a:off x="3095625" y="2760663"/>
            <a:ext cx="30163"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05" name="Line 1203"/>
          <p:cNvSpPr>
            <a:spLocks noChangeShapeType="1"/>
          </p:cNvSpPr>
          <p:nvPr/>
        </p:nvSpPr>
        <p:spPr bwMode="auto">
          <a:xfrm>
            <a:off x="3140075" y="2760663"/>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06" name="Line 1204"/>
          <p:cNvSpPr>
            <a:spLocks noChangeShapeType="1"/>
          </p:cNvSpPr>
          <p:nvPr/>
        </p:nvSpPr>
        <p:spPr bwMode="auto">
          <a:xfrm>
            <a:off x="3189288"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07" name="Line 1205"/>
          <p:cNvSpPr>
            <a:spLocks noChangeShapeType="1"/>
          </p:cNvSpPr>
          <p:nvPr/>
        </p:nvSpPr>
        <p:spPr bwMode="auto">
          <a:xfrm>
            <a:off x="3235325" y="2760663"/>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08" name="Freeform 1206"/>
          <p:cNvSpPr>
            <a:spLocks/>
          </p:cNvSpPr>
          <p:nvPr/>
        </p:nvSpPr>
        <p:spPr bwMode="auto">
          <a:xfrm>
            <a:off x="3284538" y="2760663"/>
            <a:ext cx="63500" cy="1587"/>
          </a:xfrm>
          <a:custGeom>
            <a:avLst/>
            <a:gdLst>
              <a:gd name="T0" fmla="*/ 0 w 40"/>
              <a:gd name="T1" fmla="*/ 0 h 1587"/>
              <a:gd name="T2" fmla="*/ 2147483647 w 40"/>
              <a:gd name="T3" fmla="*/ 0 h 1587"/>
              <a:gd name="T4" fmla="*/ 2147483647 w 40"/>
              <a:gd name="T5" fmla="*/ 0 h 1587"/>
              <a:gd name="T6" fmla="*/ 2147483647 w 40"/>
              <a:gd name="T7" fmla="*/ 0 h 1587"/>
              <a:gd name="T8" fmla="*/ 0 60000 65536"/>
              <a:gd name="T9" fmla="*/ 0 60000 65536"/>
              <a:gd name="T10" fmla="*/ 0 60000 65536"/>
              <a:gd name="T11" fmla="*/ 0 60000 65536"/>
              <a:gd name="T12" fmla="*/ 0 w 40"/>
              <a:gd name="T13" fmla="*/ 0 h 1587"/>
              <a:gd name="T14" fmla="*/ 40 w 40"/>
              <a:gd name="T15" fmla="*/ 1587 h 1587"/>
            </a:gdLst>
            <a:ahLst/>
            <a:cxnLst>
              <a:cxn ang="T8">
                <a:pos x="T0" y="T1"/>
              </a:cxn>
              <a:cxn ang="T9">
                <a:pos x="T2" y="T3"/>
              </a:cxn>
              <a:cxn ang="T10">
                <a:pos x="T4" y="T5"/>
              </a:cxn>
              <a:cxn ang="T11">
                <a:pos x="T6" y="T7"/>
              </a:cxn>
            </a:cxnLst>
            <a:rect l="T12" t="T13" r="T14" b="T15"/>
            <a:pathLst>
              <a:path w="40" h="1587">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09" name="Line 1207"/>
          <p:cNvSpPr>
            <a:spLocks noChangeShapeType="1"/>
          </p:cNvSpPr>
          <p:nvPr/>
        </p:nvSpPr>
        <p:spPr bwMode="auto">
          <a:xfrm>
            <a:off x="2951163"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10" name="Line 1208"/>
          <p:cNvSpPr>
            <a:spLocks noChangeShapeType="1"/>
          </p:cNvSpPr>
          <p:nvPr/>
        </p:nvSpPr>
        <p:spPr bwMode="auto">
          <a:xfrm>
            <a:off x="2997200" y="2586038"/>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11" name="Line 1209"/>
          <p:cNvSpPr>
            <a:spLocks noChangeShapeType="1"/>
          </p:cNvSpPr>
          <p:nvPr/>
        </p:nvSpPr>
        <p:spPr bwMode="auto">
          <a:xfrm>
            <a:off x="3046413"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12" name="Line 1210"/>
          <p:cNvSpPr>
            <a:spLocks noChangeShapeType="1"/>
          </p:cNvSpPr>
          <p:nvPr/>
        </p:nvSpPr>
        <p:spPr bwMode="auto">
          <a:xfrm>
            <a:off x="3095625" y="2586038"/>
            <a:ext cx="30163"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13" name="Line 1211"/>
          <p:cNvSpPr>
            <a:spLocks noChangeShapeType="1"/>
          </p:cNvSpPr>
          <p:nvPr/>
        </p:nvSpPr>
        <p:spPr bwMode="auto">
          <a:xfrm>
            <a:off x="3140075" y="2586038"/>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14" name="Line 1212"/>
          <p:cNvSpPr>
            <a:spLocks noChangeShapeType="1"/>
          </p:cNvSpPr>
          <p:nvPr/>
        </p:nvSpPr>
        <p:spPr bwMode="auto">
          <a:xfrm>
            <a:off x="3189288"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15" name="Line 1214"/>
          <p:cNvSpPr>
            <a:spLocks noChangeShapeType="1"/>
          </p:cNvSpPr>
          <p:nvPr/>
        </p:nvSpPr>
        <p:spPr bwMode="auto">
          <a:xfrm>
            <a:off x="3235325" y="2586038"/>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16" name="Freeform 1215"/>
          <p:cNvSpPr>
            <a:spLocks/>
          </p:cNvSpPr>
          <p:nvPr/>
        </p:nvSpPr>
        <p:spPr bwMode="auto">
          <a:xfrm>
            <a:off x="3284538" y="2586038"/>
            <a:ext cx="63500" cy="1587"/>
          </a:xfrm>
          <a:custGeom>
            <a:avLst/>
            <a:gdLst>
              <a:gd name="T0" fmla="*/ 0 w 40"/>
              <a:gd name="T1" fmla="*/ 0 h 1587"/>
              <a:gd name="T2" fmla="*/ 2147483647 w 40"/>
              <a:gd name="T3" fmla="*/ 0 h 1587"/>
              <a:gd name="T4" fmla="*/ 2147483647 w 40"/>
              <a:gd name="T5" fmla="*/ 0 h 1587"/>
              <a:gd name="T6" fmla="*/ 2147483647 w 40"/>
              <a:gd name="T7" fmla="*/ 0 h 1587"/>
              <a:gd name="T8" fmla="*/ 0 60000 65536"/>
              <a:gd name="T9" fmla="*/ 0 60000 65536"/>
              <a:gd name="T10" fmla="*/ 0 60000 65536"/>
              <a:gd name="T11" fmla="*/ 0 60000 65536"/>
              <a:gd name="T12" fmla="*/ 0 w 40"/>
              <a:gd name="T13" fmla="*/ 0 h 1587"/>
              <a:gd name="T14" fmla="*/ 40 w 40"/>
              <a:gd name="T15" fmla="*/ 1587 h 1587"/>
            </a:gdLst>
            <a:ahLst/>
            <a:cxnLst>
              <a:cxn ang="T8">
                <a:pos x="T0" y="T1"/>
              </a:cxn>
              <a:cxn ang="T9">
                <a:pos x="T2" y="T3"/>
              </a:cxn>
              <a:cxn ang="T10">
                <a:pos x="T4" y="T5"/>
              </a:cxn>
              <a:cxn ang="T11">
                <a:pos x="T6" y="T7"/>
              </a:cxn>
            </a:cxnLst>
            <a:rect l="T12" t="T13" r="T14" b="T15"/>
            <a:pathLst>
              <a:path w="40" h="1587">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17" name="Line 1216"/>
          <p:cNvSpPr>
            <a:spLocks noChangeShapeType="1"/>
          </p:cNvSpPr>
          <p:nvPr/>
        </p:nvSpPr>
        <p:spPr bwMode="auto">
          <a:xfrm flipV="1">
            <a:off x="3979863" y="2109788"/>
            <a:ext cx="1587" cy="2222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18" name="Freeform 1217"/>
          <p:cNvSpPr>
            <a:spLocks/>
          </p:cNvSpPr>
          <p:nvPr/>
        </p:nvSpPr>
        <p:spPr bwMode="auto">
          <a:xfrm>
            <a:off x="4303713" y="2546350"/>
            <a:ext cx="107950" cy="1588"/>
          </a:xfrm>
          <a:custGeom>
            <a:avLst/>
            <a:gdLst>
              <a:gd name="T0" fmla="*/ 0 w 68"/>
              <a:gd name="T1" fmla="*/ 0 h 1588"/>
              <a:gd name="T2" fmla="*/ 2147483647 w 68"/>
              <a:gd name="T3" fmla="*/ 0 h 1588"/>
              <a:gd name="T4" fmla="*/ 2147483647 w 68"/>
              <a:gd name="T5" fmla="*/ 0 h 1588"/>
              <a:gd name="T6" fmla="*/ 0 60000 65536"/>
              <a:gd name="T7" fmla="*/ 0 60000 65536"/>
              <a:gd name="T8" fmla="*/ 0 60000 65536"/>
              <a:gd name="T9" fmla="*/ 0 w 68"/>
              <a:gd name="T10" fmla="*/ 0 h 1588"/>
              <a:gd name="T11" fmla="*/ 68 w 68"/>
              <a:gd name="T12" fmla="*/ 1588 h 1588"/>
            </a:gdLst>
            <a:ahLst/>
            <a:cxnLst>
              <a:cxn ang="T6">
                <a:pos x="T0" y="T1"/>
              </a:cxn>
              <a:cxn ang="T7">
                <a:pos x="T2" y="T3"/>
              </a:cxn>
              <a:cxn ang="T8">
                <a:pos x="T4" y="T5"/>
              </a:cxn>
            </a:cxnLst>
            <a:rect l="T9" t="T10" r="T11" b="T12"/>
            <a:pathLst>
              <a:path w="68" h="1588">
                <a:moveTo>
                  <a:pt x="0" y="0"/>
                </a:moveTo>
                <a:lnTo>
                  <a:pt x="10" y="0"/>
                </a:lnTo>
                <a:lnTo>
                  <a:pt x="68"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19" name="Line 1218"/>
          <p:cNvSpPr>
            <a:spLocks noChangeShapeType="1"/>
          </p:cNvSpPr>
          <p:nvPr/>
        </p:nvSpPr>
        <p:spPr bwMode="auto">
          <a:xfrm>
            <a:off x="4240213" y="2611438"/>
            <a:ext cx="15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20" name="Freeform 1219"/>
          <p:cNvSpPr>
            <a:spLocks/>
          </p:cNvSpPr>
          <p:nvPr/>
        </p:nvSpPr>
        <p:spPr bwMode="auto">
          <a:xfrm>
            <a:off x="4059238" y="2546350"/>
            <a:ext cx="115887" cy="1588"/>
          </a:xfrm>
          <a:custGeom>
            <a:avLst/>
            <a:gdLst>
              <a:gd name="T0" fmla="*/ 2147483647 w 73"/>
              <a:gd name="T1" fmla="*/ 0 h 1588"/>
              <a:gd name="T2" fmla="*/ 2147483647 w 73"/>
              <a:gd name="T3" fmla="*/ 0 h 1588"/>
              <a:gd name="T4" fmla="*/ 0 w 73"/>
              <a:gd name="T5" fmla="*/ 0 h 1588"/>
              <a:gd name="T6" fmla="*/ 0 60000 65536"/>
              <a:gd name="T7" fmla="*/ 0 60000 65536"/>
              <a:gd name="T8" fmla="*/ 0 60000 65536"/>
              <a:gd name="T9" fmla="*/ 0 w 73"/>
              <a:gd name="T10" fmla="*/ 0 h 1588"/>
              <a:gd name="T11" fmla="*/ 73 w 73"/>
              <a:gd name="T12" fmla="*/ 1588 h 1588"/>
            </a:gdLst>
            <a:ahLst/>
            <a:cxnLst>
              <a:cxn ang="T6">
                <a:pos x="T0" y="T1"/>
              </a:cxn>
              <a:cxn ang="T7">
                <a:pos x="T2" y="T3"/>
              </a:cxn>
              <a:cxn ang="T8">
                <a:pos x="T4" y="T5"/>
              </a:cxn>
            </a:cxnLst>
            <a:rect l="T9" t="T10" r="T11" b="T12"/>
            <a:pathLst>
              <a:path w="73" h="1588">
                <a:moveTo>
                  <a:pt x="73" y="0"/>
                </a:moveTo>
                <a:lnTo>
                  <a:pt x="64"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21" name="Freeform 1220"/>
          <p:cNvSpPr>
            <a:spLocks/>
          </p:cNvSpPr>
          <p:nvPr/>
        </p:nvSpPr>
        <p:spPr bwMode="auto">
          <a:xfrm>
            <a:off x="4240213" y="2371725"/>
            <a:ext cx="1587" cy="111125"/>
          </a:xfrm>
          <a:custGeom>
            <a:avLst/>
            <a:gdLst>
              <a:gd name="T0" fmla="*/ 0 w 1587"/>
              <a:gd name="T1" fmla="*/ 2147483647 h 70"/>
              <a:gd name="T2" fmla="*/ 0 w 1587"/>
              <a:gd name="T3" fmla="*/ 2147483647 h 70"/>
              <a:gd name="T4" fmla="*/ 0 w 1587"/>
              <a:gd name="T5" fmla="*/ 0 h 70"/>
              <a:gd name="T6" fmla="*/ 0 60000 65536"/>
              <a:gd name="T7" fmla="*/ 0 60000 65536"/>
              <a:gd name="T8" fmla="*/ 0 60000 65536"/>
              <a:gd name="T9" fmla="*/ 0 w 1587"/>
              <a:gd name="T10" fmla="*/ 0 h 70"/>
              <a:gd name="T11" fmla="*/ 1587 w 1587"/>
              <a:gd name="T12" fmla="*/ 70 h 70"/>
            </a:gdLst>
            <a:ahLst/>
            <a:cxnLst>
              <a:cxn ang="T6">
                <a:pos x="T0" y="T1"/>
              </a:cxn>
              <a:cxn ang="T7">
                <a:pos x="T2" y="T3"/>
              </a:cxn>
              <a:cxn ang="T8">
                <a:pos x="T4" y="T5"/>
              </a:cxn>
            </a:cxnLst>
            <a:rect l="T9" t="T10" r="T11" b="T12"/>
            <a:pathLst>
              <a:path w="1587" h="70">
                <a:moveTo>
                  <a:pt x="0" y="70"/>
                </a:moveTo>
                <a:lnTo>
                  <a:pt x="0" y="6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22" name="Line 1221"/>
          <p:cNvSpPr>
            <a:spLocks noChangeShapeType="1"/>
          </p:cNvSpPr>
          <p:nvPr/>
        </p:nvSpPr>
        <p:spPr bwMode="auto">
          <a:xfrm>
            <a:off x="4240213" y="2546350"/>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23" name="Line 1222"/>
          <p:cNvSpPr>
            <a:spLocks noChangeShapeType="1"/>
          </p:cNvSpPr>
          <p:nvPr/>
        </p:nvSpPr>
        <p:spPr bwMode="auto">
          <a:xfrm>
            <a:off x="4240213" y="254635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24" name="Line 1223"/>
          <p:cNvSpPr>
            <a:spLocks noChangeShapeType="1"/>
          </p:cNvSpPr>
          <p:nvPr/>
        </p:nvSpPr>
        <p:spPr bwMode="auto">
          <a:xfrm flipH="1">
            <a:off x="4210050" y="254635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25" name="Line 1224"/>
          <p:cNvSpPr>
            <a:spLocks noChangeShapeType="1"/>
          </p:cNvSpPr>
          <p:nvPr/>
        </p:nvSpPr>
        <p:spPr bwMode="auto">
          <a:xfrm flipV="1">
            <a:off x="4240213" y="25161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26" name="Freeform 1225"/>
          <p:cNvSpPr>
            <a:spLocks/>
          </p:cNvSpPr>
          <p:nvPr/>
        </p:nvSpPr>
        <p:spPr bwMode="auto">
          <a:xfrm>
            <a:off x="4303713" y="2803525"/>
            <a:ext cx="104775" cy="1588"/>
          </a:xfrm>
          <a:custGeom>
            <a:avLst/>
            <a:gdLst>
              <a:gd name="T0" fmla="*/ 0 w 66"/>
              <a:gd name="T1" fmla="*/ 0 h 1588"/>
              <a:gd name="T2" fmla="*/ 2147483647 w 66"/>
              <a:gd name="T3" fmla="*/ 0 h 1588"/>
              <a:gd name="T4" fmla="*/ 2147483647 w 66"/>
              <a:gd name="T5" fmla="*/ 0 h 1588"/>
              <a:gd name="T6" fmla="*/ 0 60000 65536"/>
              <a:gd name="T7" fmla="*/ 0 60000 65536"/>
              <a:gd name="T8" fmla="*/ 0 60000 65536"/>
              <a:gd name="T9" fmla="*/ 0 w 66"/>
              <a:gd name="T10" fmla="*/ 0 h 1588"/>
              <a:gd name="T11" fmla="*/ 66 w 66"/>
              <a:gd name="T12" fmla="*/ 1588 h 1588"/>
            </a:gdLst>
            <a:ahLst/>
            <a:cxnLst>
              <a:cxn ang="T6">
                <a:pos x="T0" y="T1"/>
              </a:cxn>
              <a:cxn ang="T7">
                <a:pos x="T2" y="T3"/>
              </a:cxn>
              <a:cxn ang="T8">
                <a:pos x="T4" y="T5"/>
              </a:cxn>
            </a:cxnLst>
            <a:rect l="T9" t="T10" r="T11" b="T12"/>
            <a:pathLst>
              <a:path w="66" h="1588">
                <a:moveTo>
                  <a:pt x="0" y="0"/>
                </a:moveTo>
                <a:lnTo>
                  <a:pt x="10" y="0"/>
                </a:lnTo>
                <a:lnTo>
                  <a:pt x="66"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27" name="Freeform 1226"/>
          <p:cNvSpPr>
            <a:spLocks/>
          </p:cNvSpPr>
          <p:nvPr/>
        </p:nvSpPr>
        <p:spPr bwMode="auto">
          <a:xfrm>
            <a:off x="4240213" y="2863850"/>
            <a:ext cx="1587" cy="82550"/>
          </a:xfrm>
          <a:custGeom>
            <a:avLst/>
            <a:gdLst>
              <a:gd name="T0" fmla="*/ 0 w 1587"/>
              <a:gd name="T1" fmla="*/ 0 h 52"/>
              <a:gd name="T2" fmla="*/ 0 w 1587"/>
              <a:gd name="T3" fmla="*/ 2147483647 h 52"/>
              <a:gd name="T4" fmla="*/ 0 w 1587"/>
              <a:gd name="T5" fmla="*/ 2147483647 h 52"/>
              <a:gd name="T6" fmla="*/ 0 60000 65536"/>
              <a:gd name="T7" fmla="*/ 0 60000 65536"/>
              <a:gd name="T8" fmla="*/ 0 60000 65536"/>
              <a:gd name="T9" fmla="*/ 0 w 1587"/>
              <a:gd name="T10" fmla="*/ 0 h 52"/>
              <a:gd name="T11" fmla="*/ 1587 w 1587"/>
              <a:gd name="T12" fmla="*/ 52 h 52"/>
            </a:gdLst>
            <a:ahLst/>
            <a:cxnLst>
              <a:cxn ang="T6">
                <a:pos x="T0" y="T1"/>
              </a:cxn>
              <a:cxn ang="T7">
                <a:pos x="T2" y="T3"/>
              </a:cxn>
              <a:cxn ang="T8">
                <a:pos x="T4" y="T5"/>
              </a:cxn>
            </a:cxnLst>
            <a:rect l="T9" t="T10" r="T11" b="T12"/>
            <a:pathLst>
              <a:path w="1587" h="52">
                <a:moveTo>
                  <a:pt x="0" y="0"/>
                </a:moveTo>
                <a:lnTo>
                  <a:pt x="0" y="12"/>
                </a:lnTo>
                <a:lnTo>
                  <a:pt x="0" y="5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28" name="Freeform 1227"/>
          <p:cNvSpPr>
            <a:spLocks/>
          </p:cNvSpPr>
          <p:nvPr/>
        </p:nvSpPr>
        <p:spPr bwMode="auto">
          <a:xfrm>
            <a:off x="4048125" y="2803525"/>
            <a:ext cx="127000" cy="1588"/>
          </a:xfrm>
          <a:custGeom>
            <a:avLst/>
            <a:gdLst>
              <a:gd name="T0" fmla="*/ 2147483647 w 80"/>
              <a:gd name="T1" fmla="*/ 0 h 1588"/>
              <a:gd name="T2" fmla="*/ 2147483647 w 80"/>
              <a:gd name="T3" fmla="*/ 0 h 1588"/>
              <a:gd name="T4" fmla="*/ 0 w 80"/>
              <a:gd name="T5" fmla="*/ 0 h 1588"/>
              <a:gd name="T6" fmla="*/ 0 60000 65536"/>
              <a:gd name="T7" fmla="*/ 0 60000 65536"/>
              <a:gd name="T8" fmla="*/ 0 60000 65536"/>
              <a:gd name="T9" fmla="*/ 0 w 80"/>
              <a:gd name="T10" fmla="*/ 0 h 1588"/>
              <a:gd name="T11" fmla="*/ 80 w 80"/>
              <a:gd name="T12" fmla="*/ 1588 h 1588"/>
            </a:gdLst>
            <a:ahLst/>
            <a:cxnLst>
              <a:cxn ang="T6">
                <a:pos x="T0" y="T1"/>
              </a:cxn>
              <a:cxn ang="T7">
                <a:pos x="T2" y="T3"/>
              </a:cxn>
              <a:cxn ang="T8">
                <a:pos x="T4" y="T5"/>
              </a:cxn>
            </a:cxnLst>
            <a:rect l="T9" t="T10" r="T11" b="T12"/>
            <a:pathLst>
              <a:path w="80" h="1588">
                <a:moveTo>
                  <a:pt x="80" y="0"/>
                </a:moveTo>
                <a:lnTo>
                  <a:pt x="71"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29" name="Freeform 1228"/>
          <p:cNvSpPr>
            <a:spLocks/>
          </p:cNvSpPr>
          <p:nvPr/>
        </p:nvSpPr>
        <p:spPr bwMode="auto">
          <a:xfrm>
            <a:off x="4240213" y="2611438"/>
            <a:ext cx="1587" cy="127000"/>
          </a:xfrm>
          <a:custGeom>
            <a:avLst/>
            <a:gdLst>
              <a:gd name="T0" fmla="*/ 0 w 1587"/>
              <a:gd name="T1" fmla="*/ 2147483647 h 80"/>
              <a:gd name="T2" fmla="*/ 0 w 1587"/>
              <a:gd name="T3" fmla="*/ 2147483647 h 80"/>
              <a:gd name="T4" fmla="*/ 0 w 1587"/>
              <a:gd name="T5" fmla="*/ 2147483647 h 80"/>
              <a:gd name="T6" fmla="*/ 0 w 1587"/>
              <a:gd name="T7" fmla="*/ 2147483647 h 80"/>
              <a:gd name="T8" fmla="*/ 0 w 1587"/>
              <a:gd name="T9" fmla="*/ 2147483647 h 80"/>
              <a:gd name="T10" fmla="*/ 0 w 1587"/>
              <a:gd name="T11" fmla="*/ 0 h 80"/>
              <a:gd name="T12" fmla="*/ 0 60000 65536"/>
              <a:gd name="T13" fmla="*/ 0 60000 65536"/>
              <a:gd name="T14" fmla="*/ 0 60000 65536"/>
              <a:gd name="T15" fmla="*/ 0 60000 65536"/>
              <a:gd name="T16" fmla="*/ 0 60000 65536"/>
              <a:gd name="T17" fmla="*/ 0 60000 65536"/>
              <a:gd name="T18" fmla="*/ 0 w 1587"/>
              <a:gd name="T19" fmla="*/ 0 h 80"/>
              <a:gd name="T20" fmla="*/ 1587 w 1587"/>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587" h="80">
                <a:moveTo>
                  <a:pt x="0" y="80"/>
                </a:moveTo>
                <a:lnTo>
                  <a:pt x="0" y="71"/>
                </a:lnTo>
                <a:lnTo>
                  <a:pt x="0" y="40"/>
                </a:lnTo>
                <a:lnTo>
                  <a:pt x="0" y="30"/>
                </a:lnTo>
                <a:lnTo>
                  <a:pt x="0" y="9"/>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30" name="Line 1229"/>
          <p:cNvSpPr>
            <a:spLocks noChangeShapeType="1"/>
          </p:cNvSpPr>
          <p:nvPr/>
        </p:nvSpPr>
        <p:spPr bwMode="auto">
          <a:xfrm>
            <a:off x="4240213" y="2803525"/>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31" name="Line 1230"/>
          <p:cNvSpPr>
            <a:spLocks noChangeShapeType="1"/>
          </p:cNvSpPr>
          <p:nvPr/>
        </p:nvSpPr>
        <p:spPr bwMode="auto">
          <a:xfrm>
            <a:off x="4240213" y="280352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32" name="Line 1231"/>
          <p:cNvSpPr>
            <a:spLocks noChangeShapeType="1"/>
          </p:cNvSpPr>
          <p:nvPr/>
        </p:nvSpPr>
        <p:spPr bwMode="auto">
          <a:xfrm flipH="1">
            <a:off x="4210050" y="2803525"/>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33" name="Line 1232"/>
          <p:cNvSpPr>
            <a:spLocks noChangeShapeType="1"/>
          </p:cNvSpPr>
          <p:nvPr/>
        </p:nvSpPr>
        <p:spPr bwMode="auto">
          <a:xfrm flipV="1">
            <a:off x="4240213" y="277018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34" name="Freeform 1233"/>
          <p:cNvSpPr>
            <a:spLocks/>
          </p:cNvSpPr>
          <p:nvPr/>
        </p:nvSpPr>
        <p:spPr bwMode="auto">
          <a:xfrm>
            <a:off x="3503613" y="2876550"/>
            <a:ext cx="552450" cy="155575"/>
          </a:xfrm>
          <a:custGeom>
            <a:avLst/>
            <a:gdLst>
              <a:gd name="T0" fmla="*/ 2147483647 w 348"/>
              <a:gd name="T1" fmla="*/ 0 h 98"/>
              <a:gd name="T2" fmla="*/ 2147483647 w 348"/>
              <a:gd name="T3" fmla="*/ 2147483647 h 98"/>
              <a:gd name="T4" fmla="*/ 2147483647 w 348"/>
              <a:gd name="T5" fmla="*/ 2147483647 h 98"/>
              <a:gd name="T6" fmla="*/ 0 w 348"/>
              <a:gd name="T7" fmla="*/ 2147483647 h 98"/>
              <a:gd name="T8" fmla="*/ 0 60000 65536"/>
              <a:gd name="T9" fmla="*/ 0 60000 65536"/>
              <a:gd name="T10" fmla="*/ 0 60000 65536"/>
              <a:gd name="T11" fmla="*/ 0 60000 65536"/>
              <a:gd name="T12" fmla="*/ 0 w 348"/>
              <a:gd name="T13" fmla="*/ 0 h 98"/>
              <a:gd name="T14" fmla="*/ 348 w 348"/>
              <a:gd name="T15" fmla="*/ 98 h 98"/>
            </a:gdLst>
            <a:ahLst/>
            <a:cxnLst>
              <a:cxn ang="T8">
                <a:pos x="T0" y="T1"/>
              </a:cxn>
              <a:cxn ang="T9">
                <a:pos x="T2" y="T3"/>
              </a:cxn>
              <a:cxn ang="T10">
                <a:pos x="T4" y="T5"/>
              </a:cxn>
              <a:cxn ang="T11">
                <a:pos x="T6" y="T7"/>
              </a:cxn>
            </a:cxnLst>
            <a:rect l="T12" t="T13" r="T14" b="T15"/>
            <a:pathLst>
              <a:path w="348" h="98">
                <a:moveTo>
                  <a:pt x="348" y="0"/>
                </a:moveTo>
                <a:lnTo>
                  <a:pt x="304" y="17"/>
                </a:lnTo>
                <a:lnTo>
                  <a:pt x="100" y="98"/>
                </a:lnTo>
                <a:lnTo>
                  <a:pt x="0" y="9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35" name="Line 1234"/>
          <p:cNvSpPr>
            <a:spLocks noChangeShapeType="1"/>
          </p:cNvSpPr>
          <p:nvPr/>
        </p:nvSpPr>
        <p:spPr bwMode="auto">
          <a:xfrm flipV="1">
            <a:off x="4779963" y="1987550"/>
            <a:ext cx="1587" cy="3365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36" name="Line 1235"/>
          <p:cNvSpPr>
            <a:spLocks noChangeShapeType="1"/>
          </p:cNvSpPr>
          <p:nvPr/>
        </p:nvSpPr>
        <p:spPr bwMode="auto">
          <a:xfrm flipV="1">
            <a:off x="4462463" y="1987550"/>
            <a:ext cx="1587" cy="3365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37" name="Freeform 1236"/>
          <p:cNvSpPr>
            <a:spLocks/>
          </p:cNvSpPr>
          <p:nvPr/>
        </p:nvSpPr>
        <p:spPr bwMode="auto">
          <a:xfrm>
            <a:off x="5291138" y="2992438"/>
            <a:ext cx="1068387" cy="1587"/>
          </a:xfrm>
          <a:custGeom>
            <a:avLst/>
            <a:gdLst>
              <a:gd name="T0" fmla="*/ 0 w 673"/>
              <a:gd name="T1" fmla="*/ 0 h 1587"/>
              <a:gd name="T2" fmla="*/ 2147483647 w 673"/>
              <a:gd name="T3" fmla="*/ 0 h 1587"/>
              <a:gd name="T4" fmla="*/ 2147483647 w 673"/>
              <a:gd name="T5" fmla="*/ 0 h 1587"/>
              <a:gd name="T6" fmla="*/ 0 60000 65536"/>
              <a:gd name="T7" fmla="*/ 0 60000 65536"/>
              <a:gd name="T8" fmla="*/ 0 60000 65536"/>
              <a:gd name="T9" fmla="*/ 0 w 673"/>
              <a:gd name="T10" fmla="*/ 0 h 1587"/>
              <a:gd name="T11" fmla="*/ 673 w 673"/>
              <a:gd name="T12" fmla="*/ 1587 h 1587"/>
            </a:gdLst>
            <a:ahLst/>
            <a:cxnLst>
              <a:cxn ang="T6">
                <a:pos x="T0" y="T1"/>
              </a:cxn>
              <a:cxn ang="T7">
                <a:pos x="T2" y="T3"/>
              </a:cxn>
              <a:cxn ang="T8">
                <a:pos x="T4" y="T5"/>
              </a:cxn>
            </a:cxnLst>
            <a:rect l="T9" t="T10" r="T11" b="T12"/>
            <a:pathLst>
              <a:path w="673" h="1587">
                <a:moveTo>
                  <a:pt x="0" y="0"/>
                </a:moveTo>
                <a:lnTo>
                  <a:pt x="157" y="0"/>
                </a:lnTo>
                <a:lnTo>
                  <a:pt x="673"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38" name="Line 1237"/>
          <p:cNvSpPr>
            <a:spLocks noChangeShapeType="1"/>
          </p:cNvSpPr>
          <p:nvPr/>
        </p:nvSpPr>
        <p:spPr bwMode="auto">
          <a:xfrm>
            <a:off x="5291138" y="2354263"/>
            <a:ext cx="10683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39" name="Freeform 1238"/>
          <p:cNvSpPr>
            <a:spLocks/>
          </p:cNvSpPr>
          <p:nvPr/>
        </p:nvSpPr>
        <p:spPr bwMode="auto">
          <a:xfrm>
            <a:off x="5410200" y="2843213"/>
            <a:ext cx="222250" cy="252412"/>
          </a:xfrm>
          <a:custGeom>
            <a:avLst/>
            <a:gdLst>
              <a:gd name="T0" fmla="*/ 0 w 140"/>
              <a:gd name="T1" fmla="*/ 0 h 159"/>
              <a:gd name="T2" fmla="*/ 2147483647 w 140"/>
              <a:gd name="T3" fmla="*/ 2147483647 h 159"/>
              <a:gd name="T4" fmla="*/ 2147483647 w 140"/>
              <a:gd name="T5" fmla="*/ 2147483647 h 159"/>
              <a:gd name="T6" fmla="*/ 0 60000 65536"/>
              <a:gd name="T7" fmla="*/ 0 60000 65536"/>
              <a:gd name="T8" fmla="*/ 0 60000 65536"/>
              <a:gd name="T9" fmla="*/ 0 w 140"/>
              <a:gd name="T10" fmla="*/ 0 h 159"/>
              <a:gd name="T11" fmla="*/ 140 w 140"/>
              <a:gd name="T12" fmla="*/ 159 h 159"/>
            </a:gdLst>
            <a:ahLst/>
            <a:cxnLst>
              <a:cxn ang="T6">
                <a:pos x="T0" y="T1"/>
              </a:cxn>
              <a:cxn ang="T7">
                <a:pos x="T2" y="T3"/>
              </a:cxn>
              <a:cxn ang="T8">
                <a:pos x="T4" y="T5"/>
              </a:cxn>
            </a:cxnLst>
            <a:rect l="T9" t="T10" r="T11" b="T12"/>
            <a:pathLst>
              <a:path w="140" h="159">
                <a:moveTo>
                  <a:pt x="0" y="0"/>
                </a:moveTo>
                <a:lnTo>
                  <a:pt x="82" y="94"/>
                </a:lnTo>
                <a:lnTo>
                  <a:pt x="140" y="15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40" name="Freeform 1239"/>
          <p:cNvSpPr>
            <a:spLocks/>
          </p:cNvSpPr>
          <p:nvPr/>
        </p:nvSpPr>
        <p:spPr bwMode="auto">
          <a:xfrm>
            <a:off x="5189538" y="2595563"/>
            <a:ext cx="141287" cy="158750"/>
          </a:xfrm>
          <a:custGeom>
            <a:avLst/>
            <a:gdLst>
              <a:gd name="T0" fmla="*/ 0 w 89"/>
              <a:gd name="T1" fmla="*/ 0 h 100"/>
              <a:gd name="T2" fmla="*/ 2147483647 w 89"/>
              <a:gd name="T3" fmla="*/ 2147483647 h 100"/>
              <a:gd name="T4" fmla="*/ 2147483647 w 89"/>
              <a:gd name="T5" fmla="*/ 2147483647 h 100"/>
              <a:gd name="T6" fmla="*/ 2147483647 w 89"/>
              <a:gd name="T7" fmla="*/ 2147483647 h 100"/>
              <a:gd name="T8" fmla="*/ 0 60000 65536"/>
              <a:gd name="T9" fmla="*/ 0 60000 65536"/>
              <a:gd name="T10" fmla="*/ 0 60000 65536"/>
              <a:gd name="T11" fmla="*/ 0 60000 65536"/>
              <a:gd name="T12" fmla="*/ 0 w 89"/>
              <a:gd name="T13" fmla="*/ 0 h 100"/>
              <a:gd name="T14" fmla="*/ 89 w 89"/>
              <a:gd name="T15" fmla="*/ 100 h 100"/>
            </a:gdLst>
            <a:ahLst/>
            <a:cxnLst>
              <a:cxn ang="T8">
                <a:pos x="T0" y="T1"/>
              </a:cxn>
              <a:cxn ang="T9">
                <a:pos x="T2" y="T3"/>
              </a:cxn>
              <a:cxn ang="T10">
                <a:pos x="T4" y="T5"/>
              </a:cxn>
              <a:cxn ang="T11">
                <a:pos x="T6" y="T7"/>
              </a:cxn>
            </a:cxnLst>
            <a:rect l="T12" t="T13" r="T14" b="T15"/>
            <a:pathLst>
              <a:path w="89" h="100">
                <a:moveTo>
                  <a:pt x="0" y="0"/>
                </a:moveTo>
                <a:lnTo>
                  <a:pt x="44" y="50"/>
                </a:lnTo>
                <a:lnTo>
                  <a:pt x="89" y="10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41" name="Freeform 1240"/>
          <p:cNvSpPr>
            <a:spLocks/>
          </p:cNvSpPr>
          <p:nvPr/>
        </p:nvSpPr>
        <p:spPr bwMode="auto">
          <a:xfrm>
            <a:off x="5410200" y="2781300"/>
            <a:ext cx="44450" cy="61913"/>
          </a:xfrm>
          <a:custGeom>
            <a:avLst/>
            <a:gdLst>
              <a:gd name="T0" fmla="*/ 0 w 15"/>
              <a:gd name="T1" fmla="*/ 2147483647 h 20"/>
              <a:gd name="T2" fmla="*/ 2147483647 w 15"/>
              <a:gd name="T3" fmla="*/ 2147483647 h 20"/>
              <a:gd name="T4" fmla="*/ 2147483647 w 15"/>
              <a:gd name="T5" fmla="*/ 0 h 20"/>
              <a:gd name="T6" fmla="*/ 0 60000 65536"/>
              <a:gd name="T7" fmla="*/ 0 60000 65536"/>
              <a:gd name="T8" fmla="*/ 0 60000 65536"/>
              <a:gd name="T9" fmla="*/ 0 w 15"/>
              <a:gd name="T10" fmla="*/ 0 h 20"/>
              <a:gd name="T11" fmla="*/ 15 w 15"/>
              <a:gd name="T12" fmla="*/ 20 h 20"/>
            </a:gdLst>
            <a:ahLst/>
            <a:cxnLst>
              <a:cxn ang="T6">
                <a:pos x="T0" y="T1"/>
              </a:cxn>
              <a:cxn ang="T7">
                <a:pos x="T2" y="T3"/>
              </a:cxn>
              <a:cxn ang="T8">
                <a:pos x="T4" y="T5"/>
              </a:cxn>
            </a:cxnLst>
            <a:rect l="T9" t="T10" r="T11" b="T12"/>
            <a:pathLst>
              <a:path w="15" h="20">
                <a:moveTo>
                  <a:pt x="0" y="20"/>
                </a:moveTo>
                <a:cubicBezTo>
                  <a:pt x="4" y="16"/>
                  <a:pt x="8" y="12"/>
                  <a:pt x="11" y="7"/>
                </a:cubicBezTo>
                <a:cubicBezTo>
                  <a:pt x="15" y="0"/>
                  <a:pt x="15" y="0"/>
                  <a:pt x="15" y="0"/>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42" name="Freeform 1241"/>
          <p:cNvSpPr>
            <a:spLocks/>
          </p:cNvSpPr>
          <p:nvPr/>
        </p:nvSpPr>
        <p:spPr bwMode="auto">
          <a:xfrm>
            <a:off x="5291138" y="2843213"/>
            <a:ext cx="119062" cy="53975"/>
          </a:xfrm>
          <a:custGeom>
            <a:avLst/>
            <a:gdLst>
              <a:gd name="T0" fmla="*/ 0 w 39"/>
              <a:gd name="T1" fmla="*/ 2147483647 h 18"/>
              <a:gd name="T2" fmla="*/ 2147483647 w 39"/>
              <a:gd name="T3" fmla="*/ 2147483647 h 18"/>
              <a:gd name="T4" fmla="*/ 2147483647 w 39"/>
              <a:gd name="T5" fmla="*/ 0 h 18"/>
              <a:gd name="T6" fmla="*/ 0 60000 65536"/>
              <a:gd name="T7" fmla="*/ 0 60000 65536"/>
              <a:gd name="T8" fmla="*/ 0 60000 65536"/>
              <a:gd name="T9" fmla="*/ 0 w 39"/>
              <a:gd name="T10" fmla="*/ 0 h 18"/>
              <a:gd name="T11" fmla="*/ 39 w 39"/>
              <a:gd name="T12" fmla="*/ 18 h 18"/>
            </a:gdLst>
            <a:ahLst/>
            <a:cxnLst>
              <a:cxn ang="T6">
                <a:pos x="T0" y="T1"/>
              </a:cxn>
              <a:cxn ang="T7">
                <a:pos x="T2" y="T3"/>
              </a:cxn>
              <a:cxn ang="T8">
                <a:pos x="T4" y="T5"/>
              </a:cxn>
            </a:cxnLst>
            <a:rect l="T9" t="T10" r="T11" b="T12"/>
            <a:pathLst>
              <a:path w="39" h="18">
                <a:moveTo>
                  <a:pt x="0" y="18"/>
                </a:moveTo>
                <a:cubicBezTo>
                  <a:pt x="8" y="16"/>
                  <a:pt x="8" y="16"/>
                  <a:pt x="8" y="16"/>
                </a:cubicBezTo>
                <a:cubicBezTo>
                  <a:pt x="19" y="13"/>
                  <a:pt x="30" y="8"/>
                  <a:pt x="39" y="0"/>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43" name="Freeform 1242"/>
          <p:cNvSpPr>
            <a:spLocks/>
          </p:cNvSpPr>
          <p:nvPr/>
        </p:nvSpPr>
        <p:spPr bwMode="auto">
          <a:xfrm>
            <a:off x="4048125" y="2830513"/>
            <a:ext cx="119063" cy="63500"/>
          </a:xfrm>
          <a:custGeom>
            <a:avLst/>
            <a:gdLst>
              <a:gd name="T0" fmla="*/ 2147483647 w 75"/>
              <a:gd name="T1" fmla="*/ 0 h 40"/>
              <a:gd name="T2" fmla="*/ 0 w 75"/>
              <a:gd name="T3" fmla="*/ 2147483647 h 40"/>
              <a:gd name="T4" fmla="*/ 2147483647 w 75"/>
              <a:gd name="T5" fmla="*/ 2147483647 h 40"/>
              <a:gd name="T6" fmla="*/ 2147483647 w 75"/>
              <a:gd name="T7" fmla="*/ 2147483647 h 40"/>
              <a:gd name="T8" fmla="*/ 2147483647 w 75"/>
              <a:gd name="T9" fmla="*/ 0 h 40"/>
              <a:gd name="T10" fmla="*/ 0 60000 65536"/>
              <a:gd name="T11" fmla="*/ 0 60000 65536"/>
              <a:gd name="T12" fmla="*/ 0 60000 65536"/>
              <a:gd name="T13" fmla="*/ 0 60000 65536"/>
              <a:gd name="T14" fmla="*/ 0 60000 65536"/>
              <a:gd name="T15" fmla="*/ 0 w 75"/>
              <a:gd name="T16" fmla="*/ 0 h 40"/>
              <a:gd name="T17" fmla="*/ 75 w 75"/>
              <a:gd name="T18" fmla="*/ 40 h 40"/>
            </a:gdLst>
            <a:ahLst/>
            <a:cxnLst>
              <a:cxn ang="T10">
                <a:pos x="T0" y="T1"/>
              </a:cxn>
              <a:cxn ang="T11">
                <a:pos x="T2" y="T3"/>
              </a:cxn>
              <a:cxn ang="T12">
                <a:pos x="T4" y="T5"/>
              </a:cxn>
              <a:cxn ang="T13">
                <a:pos x="T6" y="T7"/>
              </a:cxn>
              <a:cxn ang="T14">
                <a:pos x="T8" y="T9"/>
              </a:cxn>
            </a:cxnLst>
            <a:rect l="T15" t="T16" r="T17" b="T18"/>
            <a:pathLst>
              <a:path w="75" h="40">
                <a:moveTo>
                  <a:pt x="75" y="0"/>
                </a:moveTo>
                <a:lnTo>
                  <a:pt x="0" y="17"/>
                </a:lnTo>
                <a:lnTo>
                  <a:pt x="5" y="29"/>
                </a:lnTo>
                <a:lnTo>
                  <a:pt x="9" y="40"/>
                </a:lnTo>
                <a:lnTo>
                  <a:pt x="75"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44" name="Freeform 1243"/>
          <p:cNvSpPr>
            <a:spLocks/>
          </p:cNvSpPr>
          <p:nvPr/>
        </p:nvSpPr>
        <p:spPr bwMode="auto">
          <a:xfrm>
            <a:off x="5110163" y="2506663"/>
            <a:ext cx="95250" cy="101600"/>
          </a:xfrm>
          <a:custGeom>
            <a:avLst/>
            <a:gdLst>
              <a:gd name="T0" fmla="*/ 0 w 60"/>
              <a:gd name="T1" fmla="*/ 0 h 64"/>
              <a:gd name="T2" fmla="*/ 2147483647 w 60"/>
              <a:gd name="T3" fmla="*/ 2147483647 h 64"/>
              <a:gd name="T4" fmla="*/ 2147483647 w 60"/>
              <a:gd name="T5" fmla="*/ 2147483647 h 64"/>
              <a:gd name="T6" fmla="*/ 2147483647 w 60"/>
              <a:gd name="T7" fmla="*/ 2147483647 h 64"/>
              <a:gd name="T8" fmla="*/ 0 w 60"/>
              <a:gd name="T9" fmla="*/ 0 h 64"/>
              <a:gd name="T10" fmla="*/ 0 60000 65536"/>
              <a:gd name="T11" fmla="*/ 0 60000 65536"/>
              <a:gd name="T12" fmla="*/ 0 60000 65536"/>
              <a:gd name="T13" fmla="*/ 0 60000 65536"/>
              <a:gd name="T14" fmla="*/ 0 60000 65536"/>
              <a:gd name="T15" fmla="*/ 0 w 60"/>
              <a:gd name="T16" fmla="*/ 0 h 64"/>
              <a:gd name="T17" fmla="*/ 60 w 60"/>
              <a:gd name="T18" fmla="*/ 64 h 64"/>
            </a:gdLst>
            <a:ahLst/>
            <a:cxnLst>
              <a:cxn ang="T10">
                <a:pos x="T0" y="T1"/>
              </a:cxn>
              <a:cxn ang="T11">
                <a:pos x="T2" y="T3"/>
              </a:cxn>
              <a:cxn ang="T12">
                <a:pos x="T4" y="T5"/>
              </a:cxn>
              <a:cxn ang="T13">
                <a:pos x="T6" y="T7"/>
              </a:cxn>
              <a:cxn ang="T14">
                <a:pos x="T8" y="T9"/>
              </a:cxn>
            </a:cxnLst>
            <a:rect l="T15" t="T16" r="T17" b="T18"/>
            <a:pathLst>
              <a:path w="60" h="64">
                <a:moveTo>
                  <a:pt x="0" y="0"/>
                </a:moveTo>
                <a:lnTo>
                  <a:pt x="40" y="64"/>
                </a:lnTo>
                <a:lnTo>
                  <a:pt x="50" y="56"/>
                </a:lnTo>
                <a:lnTo>
                  <a:pt x="60" y="48"/>
                </a:lnTo>
                <a:lnTo>
                  <a:pt x="0"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45" name="Freeform 1244"/>
          <p:cNvSpPr>
            <a:spLocks/>
          </p:cNvSpPr>
          <p:nvPr/>
        </p:nvSpPr>
        <p:spPr bwMode="auto">
          <a:xfrm>
            <a:off x="5314950" y="2738438"/>
            <a:ext cx="95250" cy="104775"/>
          </a:xfrm>
          <a:custGeom>
            <a:avLst/>
            <a:gdLst>
              <a:gd name="T0" fmla="*/ 2147483647 w 60"/>
              <a:gd name="T1" fmla="*/ 2147483647 h 66"/>
              <a:gd name="T2" fmla="*/ 2147483647 w 60"/>
              <a:gd name="T3" fmla="*/ 2147483647 h 66"/>
              <a:gd name="T4" fmla="*/ 2147483647 w 60"/>
              <a:gd name="T5" fmla="*/ 0 h 66"/>
              <a:gd name="T6" fmla="*/ 2147483647 w 60"/>
              <a:gd name="T7" fmla="*/ 2147483647 h 66"/>
              <a:gd name="T8" fmla="*/ 0 w 60"/>
              <a:gd name="T9" fmla="*/ 2147483647 h 66"/>
              <a:gd name="T10" fmla="*/ 2147483647 w 60"/>
              <a:gd name="T11" fmla="*/ 2147483647 h 66"/>
              <a:gd name="T12" fmla="*/ 2147483647 w 60"/>
              <a:gd name="T13" fmla="*/ 2147483647 h 66"/>
              <a:gd name="T14" fmla="*/ 0 60000 65536"/>
              <a:gd name="T15" fmla="*/ 0 60000 65536"/>
              <a:gd name="T16" fmla="*/ 0 60000 65536"/>
              <a:gd name="T17" fmla="*/ 0 60000 65536"/>
              <a:gd name="T18" fmla="*/ 0 60000 65536"/>
              <a:gd name="T19" fmla="*/ 0 60000 65536"/>
              <a:gd name="T20" fmla="*/ 0 60000 65536"/>
              <a:gd name="T21" fmla="*/ 0 w 60"/>
              <a:gd name="T22" fmla="*/ 0 h 66"/>
              <a:gd name="T23" fmla="*/ 60 w 60"/>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66">
                <a:moveTo>
                  <a:pt x="60" y="66"/>
                </a:moveTo>
                <a:lnTo>
                  <a:pt x="60" y="66"/>
                </a:lnTo>
                <a:lnTo>
                  <a:pt x="19" y="0"/>
                </a:lnTo>
                <a:lnTo>
                  <a:pt x="10" y="10"/>
                </a:lnTo>
                <a:lnTo>
                  <a:pt x="0" y="18"/>
                </a:lnTo>
                <a:lnTo>
                  <a:pt x="60" y="66"/>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46" name="Freeform 1245"/>
          <p:cNvSpPr>
            <a:spLocks/>
          </p:cNvSpPr>
          <p:nvPr/>
        </p:nvSpPr>
        <p:spPr bwMode="auto">
          <a:xfrm>
            <a:off x="3979863" y="2132013"/>
            <a:ext cx="1587" cy="109537"/>
          </a:xfrm>
          <a:custGeom>
            <a:avLst/>
            <a:gdLst>
              <a:gd name="T0" fmla="*/ 0 w 1587"/>
              <a:gd name="T1" fmla="*/ 2147483647 h 69"/>
              <a:gd name="T2" fmla="*/ 0 w 1587"/>
              <a:gd name="T3" fmla="*/ 0 h 69"/>
              <a:gd name="T4" fmla="*/ 0 w 1587"/>
              <a:gd name="T5" fmla="*/ 2147483647 h 69"/>
              <a:gd name="T6" fmla="*/ 0 60000 65536"/>
              <a:gd name="T7" fmla="*/ 0 60000 65536"/>
              <a:gd name="T8" fmla="*/ 0 60000 65536"/>
              <a:gd name="T9" fmla="*/ 0 w 1587"/>
              <a:gd name="T10" fmla="*/ 0 h 69"/>
              <a:gd name="T11" fmla="*/ 1587 w 1587"/>
              <a:gd name="T12" fmla="*/ 69 h 69"/>
            </a:gdLst>
            <a:ahLst/>
            <a:cxnLst>
              <a:cxn ang="T6">
                <a:pos x="T0" y="T1"/>
              </a:cxn>
              <a:cxn ang="T7">
                <a:pos x="T2" y="T3"/>
              </a:cxn>
              <a:cxn ang="T8">
                <a:pos x="T4" y="T5"/>
              </a:cxn>
            </a:cxnLst>
            <a:rect l="T9" t="T10" r="T11" b="T12"/>
            <a:pathLst>
              <a:path w="1587" h="69">
                <a:moveTo>
                  <a:pt x="0" y="69"/>
                </a:moveTo>
                <a:lnTo>
                  <a:pt x="0" y="0"/>
                </a:lnTo>
                <a:lnTo>
                  <a:pt x="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847" name="Line 1246"/>
          <p:cNvSpPr>
            <a:spLocks noChangeShapeType="1"/>
          </p:cNvSpPr>
          <p:nvPr/>
        </p:nvSpPr>
        <p:spPr bwMode="auto">
          <a:xfrm flipV="1">
            <a:off x="3979863" y="2132013"/>
            <a:ext cx="1587" cy="1095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848" name="Line 1247"/>
          <p:cNvSpPr>
            <a:spLocks noChangeShapeType="1"/>
          </p:cNvSpPr>
          <p:nvPr/>
        </p:nvSpPr>
        <p:spPr bwMode="auto">
          <a:xfrm flipV="1">
            <a:off x="3979863" y="2132013"/>
            <a:ext cx="1587" cy="109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49" name="Freeform 1248"/>
          <p:cNvSpPr>
            <a:spLocks/>
          </p:cNvSpPr>
          <p:nvPr/>
        </p:nvSpPr>
        <p:spPr bwMode="auto">
          <a:xfrm>
            <a:off x="4352925" y="1858963"/>
            <a:ext cx="109538" cy="111125"/>
          </a:xfrm>
          <a:custGeom>
            <a:avLst/>
            <a:gdLst>
              <a:gd name="T0" fmla="*/ 2147483647 w 69"/>
              <a:gd name="T1" fmla="*/ 2147483647 h 70"/>
              <a:gd name="T2" fmla="*/ 2147483647 w 69"/>
              <a:gd name="T3" fmla="*/ 0 h 70"/>
              <a:gd name="T4" fmla="*/ 0 w 69"/>
              <a:gd name="T5" fmla="*/ 2147483647 h 70"/>
              <a:gd name="T6" fmla="*/ 2147483647 w 69"/>
              <a:gd name="T7" fmla="*/ 2147483647 h 70"/>
              <a:gd name="T8" fmla="*/ 0 60000 65536"/>
              <a:gd name="T9" fmla="*/ 0 60000 65536"/>
              <a:gd name="T10" fmla="*/ 0 60000 65536"/>
              <a:gd name="T11" fmla="*/ 0 60000 65536"/>
              <a:gd name="T12" fmla="*/ 0 w 69"/>
              <a:gd name="T13" fmla="*/ 0 h 70"/>
              <a:gd name="T14" fmla="*/ 69 w 69"/>
              <a:gd name="T15" fmla="*/ 70 h 70"/>
            </a:gdLst>
            <a:ahLst/>
            <a:cxnLst>
              <a:cxn ang="T8">
                <a:pos x="T0" y="T1"/>
              </a:cxn>
              <a:cxn ang="T9">
                <a:pos x="T2" y="T3"/>
              </a:cxn>
              <a:cxn ang="T10">
                <a:pos x="T4" y="T5"/>
              </a:cxn>
              <a:cxn ang="T11">
                <a:pos x="T6" y="T7"/>
              </a:cxn>
            </a:cxnLst>
            <a:rect l="T12" t="T13" r="T14" b="T15"/>
            <a:pathLst>
              <a:path w="69" h="70">
                <a:moveTo>
                  <a:pt x="69" y="70"/>
                </a:moveTo>
                <a:lnTo>
                  <a:pt x="69" y="0"/>
                </a:lnTo>
                <a:lnTo>
                  <a:pt x="0" y="35"/>
                </a:lnTo>
                <a:lnTo>
                  <a:pt x="69"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850" name="Freeform 1249"/>
          <p:cNvSpPr>
            <a:spLocks/>
          </p:cNvSpPr>
          <p:nvPr/>
        </p:nvSpPr>
        <p:spPr bwMode="auto">
          <a:xfrm>
            <a:off x="4352925" y="1858963"/>
            <a:ext cx="109538" cy="111125"/>
          </a:xfrm>
          <a:custGeom>
            <a:avLst/>
            <a:gdLst>
              <a:gd name="T0" fmla="*/ 2147483647 w 69"/>
              <a:gd name="T1" fmla="*/ 2147483647 h 70"/>
              <a:gd name="T2" fmla="*/ 2147483647 w 69"/>
              <a:gd name="T3" fmla="*/ 0 h 70"/>
              <a:gd name="T4" fmla="*/ 0 w 69"/>
              <a:gd name="T5" fmla="*/ 2147483647 h 70"/>
              <a:gd name="T6" fmla="*/ 2147483647 w 69"/>
              <a:gd name="T7" fmla="*/ 2147483647 h 70"/>
              <a:gd name="T8" fmla="*/ 0 60000 65536"/>
              <a:gd name="T9" fmla="*/ 0 60000 65536"/>
              <a:gd name="T10" fmla="*/ 0 60000 65536"/>
              <a:gd name="T11" fmla="*/ 0 60000 65536"/>
              <a:gd name="T12" fmla="*/ 0 w 69"/>
              <a:gd name="T13" fmla="*/ 0 h 70"/>
              <a:gd name="T14" fmla="*/ 69 w 69"/>
              <a:gd name="T15" fmla="*/ 70 h 70"/>
            </a:gdLst>
            <a:ahLst/>
            <a:cxnLst>
              <a:cxn ang="T8">
                <a:pos x="T0" y="T1"/>
              </a:cxn>
              <a:cxn ang="T9">
                <a:pos x="T2" y="T3"/>
              </a:cxn>
              <a:cxn ang="T10">
                <a:pos x="T4" y="T5"/>
              </a:cxn>
              <a:cxn ang="T11">
                <a:pos x="T6" y="T7"/>
              </a:cxn>
            </a:cxnLst>
            <a:rect l="T12" t="T13" r="T14" b="T15"/>
            <a:pathLst>
              <a:path w="69" h="70">
                <a:moveTo>
                  <a:pt x="69" y="70"/>
                </a:moveTo>
                <a:lnTo>
                  <a:pt x="69" y="0"/>
                </a:lnTo>
                <a:lnTo>
                  <a:pt x="0" y="35"/>
                </a:lnTo>
                <a:lnTo>
                  <a:pt x="69" y="7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51" name="Line 1250"/>
          <p:cNvSpPr>
            <a:spLocks noChangeShapeType="1"/>
          </p:cNvSpPr>
          <p:nvPr/>
        </p:nvSpPr>
        <p:spPr bwMode="auto">
          <a:xfrm flipV="1">
            <a:off x="5962650" y="452438"/>
            <a:ext cx="1588" cy="16351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52" name="Line 1251"/>
          <p:cNvSpPr>
            <a:spLocks noChangeShapeType="1"/>
          </p:cNvSpPr>
          <p:nvPr/>
        </p:nvSpPr>
        <p:spPr bwMode="auto">
          <a:xfrm>
            <a:off x="6075363" y="228600"/>
            <a:ext cx="1587" cy="2238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53" name="Rectangle 1252"/>
          <p:cNvSpPr>
            <a:spLocks noChangeArrowheads="1"/>
          </p:cNvSpPr>
          <p:nvPr/>
        </p:nvSpPr>
        <p:spPr bwMode="auto">
          <a:xfrm>
            <a:off x="5930900" y="258763"/>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L</a:t>
            </a:r>
            <a:endParaRPr lang="en-US" smtClean="0">
              <a:solidFill>
                <a:srgbClr val="000000"/>
              </a:solidFill>
            </a:endParaRPr>
          </a:p>
        </p:txBody>
      </p:sp>
      <p:sp>
        <p:nvSpPr>
          <p:cNvPr id="18854" name="Freeform 1253"/>
          <p:cNvSpPr>
            <a:spLocks/>
          </p:cNvSpPr>
          <p:nvPr/>
        </p:nvSpPr>
        <p:spPr bwMode="auto">
          <a:xfrm>
            <a:off x="5853113" y="228600"/>
            <a:ext cx="222250" cy="223838"/>
          </a:xfrm>
          <a:custGeom>
            <a:avLst/>
            <a:gdLst>
              <a:gd name="T0" fmla="*/ 2147483647 w 140"/>
              <a:gd name="T1" fmla="*/ 2147483647 h 141"/>
              <a:gd name="T2" fmla="*/ 0 w 140"/>
              <a:gd name="T3" fmla="*/ 2147483647 h 141"/>
              <a:gd name="T4" fmla="*/ 0 w 140"/>
              <a:gd name="T5" fmla="*/ 0 h 141"/>
              <a:gd name="T6" fmla="*/ 2147483647 w 140"/>
              <a:gd name="T7" fmla="*/ 0 h 141"/>
              <a:gd name="T8" fmla="*/ 0 60000 65536"/>
              <a:gd name="T9" fmla="*/ 0 60000 65536"/>
              <a:gd name="T10" fmla="*/ 0 60000 65536"/>
              <a:gd name="T11" fmla="*/ 0 60000 65536"/>
              <a:gd name="T12" fmla="*/ 0 w 140"/>
              <a:gd name="T13" fmla="*/ 0 h 141"/>
              <a:gd name="T14" fmla="*/ 140 w 140"/>
              <a:gd name="T15" fmla="*/ 141 h 141"/>
            </a:gdLst>
            <a:ahLst/>
            <a:cxnLst>
              <a:cxn ang="T8">
                <a:pos x="T0" y="T1"/>
              </a:cxn>
              <a:cxn ang="T9">
                <a:pos x="T2" y="T3"/>
              </a:cxn>
              <a:cxn ang="T10">
                <a:pos x="T4" y="T5"/>
              </a:cxn>
              <a:cxn ang="T11">
                <a:pos x="T6" y="T7"/>
              </a:cxn>
            </a:cxnLst>
            <a:rect l="T12" t="T13" r="T14" b="T15"/>
            <a:pathLst>
              <a:path w="140" h="141">
                <a:moveTo>
                  <a:pt x="140" y="141"/>
                </a:moveTo>
                <a:lnTo>
                  <a:pt x="0" y="141"/>
                </a:lnTo>
                <a:lnTo>
                  <a:pt x="0" y="0"/>
                </a:lnTo>
                <a:lnTo>
                  <a:pt x="1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55" name="Rectangle 1254"/>
          <p:cNvSpPr>
            <a:spLocks noChangeArrowheads="1"/>
          </p:cNvSpPr>
          <p:nvPr/>
        </p:nvSpPr>
        <p:spPr bwMode="auto">
          <a:xfrm>
            <a:off x="5822950" y="1924050"/>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K</a:t>
            </a:r>
            <a:endParaRPr lang="en-US" smtClean="0">
              <a:solidFill>
                <a:srgbClr val="000000"/>
              </a:solidFill>
            </a:endParaRPr>
          </a:p>
        </p:txBody>
      </p:sp>
      <p:sp>
        <p:nvSpPr>
          <p:cNvPr id="18856" name="Freeform 1255"/>
          <p:cNvSpPr>
            <a:spLocks/>
          </p:cNvSpPr>
          <p:nvPr/>
        </p:nvSpPr>
        <p:spPr bwMode="auto">
          <a:xfrm>
            <a:off x="5748338" y="1895475"/>
            <a:ext cx="223837" cy="223838"/>
          </a:xfrm>
          <a:custGeom>
            <a:avLst/>
            <a:gdLst>
              <a:gd name="T0" fmla="*/ 2147483647 w 141"/>
              <a:gd name="T1" fmla="*/ 2147483647 h 141"/>
              <a:gd name="T2" fmla="*/ 0 w 141"/>
              <a:gd name="T3" fmla="*/ 2147483647 h 141"/>
              <a:gd name="T4" fmla="*/ 0 w 141"/>
              <a:gd name="T5" fmla="*/ 0 h 141"/>
              <a:gd name="T6" fmla="*/ 0 60000 65536"/>
              <a:gd name="T7" fmla="*/ 0 60000 65536"/>
              <a:gd name="T8" fmla="*/ 0 60000 65536"/>
              <a:gd name="T9" fmla="*/ 0 w 141"/>
              <a:gd name="T10" fmla="*/ 0 h 141"/>
              <a:gd name="T11" fmla="*/ 141 w 141"/>
              <a:gd name="T12" fmla="*/ 141 h 141"/>
            </a:gdLst>
            <a:ahLst/>
            <a:cxnLst>
              <a:cxn ang="T6">
                <a:pos x="T0" y="T1"/>
              </a:cxn>
              <a:cxn ang="T7">
                <a:pos x="T2" y="T3"/>
              </a:cxn>
              <a:cxn ang="T8">
                <a:pos x="T4" y="T5"/>
              </a:cxn>
            </a:cxnLst>
            <a:rect l="T9" t="T10" r="T11" b="T12"/>
            <a:pathLst>
              <a:path w="141" h="141">
                <a:moveTo>
                  <a:pt x="141" y="141"/>
                </a:moveTo>
                <a:lnTo>
                  <a:pt x="0" y="141"/>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57" name="Line 1256"/>
          <p:cNvSpPr>
            <a:spLocks noChangeShapeType="1"/>
          </p:cNvSpPr>
          <p:nvPr/>
        </p:nvSpPr>
        <p:spPr bwMode="auto">
          <a:xfrm flipV="1">
            <a:off x="5861050" y="2119313"/>
            <a:ext cx="1588" cy="2349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58" name="Line 1257"/>
          <p:cNvSpPr>
            <a:spLocks noChangeShapeType="1"/>
          </p:cNvSpPr>
          <p:nvPr/>
        </p:nvSpPr>
        <p:spPr bwMode="auto">
          <a:xfrm>
            <a:off x="5972175" y="1895475"/>
            <a:ext cx="1588" cy="2238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59" name="Line 1258"/>
          <p:cNvSpPr>
            <a:spLocks noChangeShapeType="1"/>
          </p:cNvSpPr>
          <p:nvPr/>
        </p:nvSpPr>
        <p:spPr bwMode="auto">
          <a:xfrm>
            <a:off x="5748338" y="1895475"/>
            <a:ext cx="2238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60" name="Line 1259"/>
          <p:cNvSpPr>
            <a:spLocks noChangeShapeType="1"/>
          </p:cNvSpPr>
          <p:nvPr/>
        </p:nvSpPr>
        <p:spPr bwMode="auto">
          <a:xfrm flipV="1">
            <a:off x="5751513" y="2732088"/>
            <a:ext cx="1587" cy="2540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61" name="Rectangle 1260"/>
          <p:cNvSpPr>
            <a:spLocks noChangeArrowheads="1"/>
          </p:cNvSpPr>
          <p:nvPr/>
        </p:nvSpPr>
        <p:spPr bwMode="auto">
          <a:xfrm>
            <a:off x="5641975" y="2509838"/>
            <a:ext cx="222250" cy="222250"/>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62" name="Rectangle 1261"/>
          <p:cNvSpPr>
            <a:spLocks noChangeArrowheads="1"/>
          </p:cNvSpPr>
          <p:nvPr/>
        </p:nvSpPr>
        <p:spPr bwMode="auto">
          <a:xfrm>
            <a:off x="5703888" y="2536825"/>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H</a:t>
            </a:r>
            <a:endParaRPr lang="en-US" smtClean="0">
              <a:solidFill>
                <a:srgbClr val="000000"/>
              </a:solidFill>
            </a:endParaRPr>
          </a:p>
        </p:txBody>
      </p:sp>
      <p:sp>
        <p:nvSpPr>
          <p:cNvPr id="18863" name="Freeform 1262"/>
          <p:cNvSpPr>
            <a:spLocks/>
          </p:cNvSpPr>
          <p:nvPr/>
        </p:nvSpPr>
        <p:spPr bwMode="auto">
          <a:xfrm>
            <a:off x="5907088" y="506413"/>
            <a:ext cx="112712" cy="109537"/>
          </a:xfrm>
          <a:custGeom>
            <a:avLst/>
            <a:gdLst>
              <a:gd name="T0" fmla="*/ 2147483647 w 71"/>
              <a:gd name="T1" fmla="*/ 2147483647 h 69"/>
              <a:gd name="T2" fmla="*/ 0 w 71"/>
              <a:gd name="T3" fmla="*/ 2147483647 h 69"/>
              <a:gd name="T4" fmla="*/ 2147483647 w 71"/>
              <a:gd name="T5" fmla="*/ 0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0" y="69"/>
                </a:lnTo>
                <a:lnTo>
                  <a:pt x="35" y="0"/>
                </a:lnTo>
                <a:lnTo>
                  <a:pt x="7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864" name="Freeform 1263"/>
          <p:cNvSpPr>
            <a:spLocks/>
          </p:cNvSpPr>
          <p:nvPr/>
        </p:nvSpPr>
        <p:spPr bwMode="auto">
          <a:xfrm>
            <a:off x="5907088" y="506413"/>
            <a:ext cx="112712" cy="109537"/>
          </a:xfrm>
          <a:custGeom>
            <a:avLst/>
            <a:gdLst>
              <a:gd name="T0" fmla="*/ 2147483647 w 71"/>
              <a:gd name="T1" fmla="*/ 2147483647 h 69"/>
              <a:gd name="T2" fmla="*/ 0 w 71"/>
              <a:gd name="T3" fmla="*/ 2147483647 h 69"/>
              <a:gd name="T4" fmla="*/ 2147483647 w 71"/>
              <a:gd name="T5" fmla="*/ 0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0" y="69"/>
                </a:lnTo>
                <a:lnTo>
                  <a:pt x="35" y="0"/>
                </a:lnTo>
                <a:lnTo>
                  <a:pt x="71"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65" name="Freeform 1264"/>
          <p:cNvSpPr>
            <a:spLocks/>
          </p:cNvSpPr>
          <p:nvPr/>
        </p:nvSpPr>
        <p:spPr bwMode="auto">
          <a:xfrm>
            <a:off x="5807075" y="2244725"/>
            <a:ext cx="109538" cy="109538"/>
          </a:xfrm>
          <a:custGeom>
            <a:avLst/>
            <a:gdLst>
              <a:gd name="T0" fmla="*/ 2147483647 w 69"/>
              <a:gd name="T1" fmla="*/ 2147483647 h 69"/>
              <a:gd name="T2" fmla="*/ 0 w 69"/>
              <a:gd name="T3" fmla="*/ 2147483647 h 69"/>
              <a:gd name="T4" fmla="*/ 2147483647 w 69"/>
              <a:gd name="T5" fmla="*/ 0 h 69"/>
              <a:gd name="T6" fmla="*/ 2147483647 w 69"/>
              <a:gd name="T7" fmla="*/ 2147483647 h 69"/>
              <a:gd name="T8" fmla="*/ 0 60000 65536"/>
              <a:gd name="T9" fmla="*/ 0 60000 65536"/>
              <a:gd name="T10" fmla="*/ 0 60000 65536"/>
              <a:gd name="T11" fmla="*/ 0 60000 65536"/>
              <a:gd name="T12" fmla="*/ 0 w 69"/>
              <a:gd name="T13" fmla="*/ 0 h 69"/>
              <a:gd name="T14" fmla="*/ 69 w 69"/>
              <a:gd name="T15" fmla="*/ 69 h 69"/>
            </a:gdLst>
            <a:ahLst/>
            <a:cxnLst>
              <a:cxn ang="T8">
                <a:pos x="T0" y="T1"/>
              </a:cxn>
              <a:cxn ang="T9">
                <a:pos x="T2" y="T3"/>
              </a:cxn>
              <a:cxn ang="T10">
                <a:pos x="T4" y="T5"/>
              </a:cxn>
              <a:cxn ang="T11">
                <a:pos x="T6" y="T7"/>
              </a:cxn>
            </a:cxnLst>
            <a:rect l="T12" t="T13" r="T14" b="T15"/>
            <a:pathLst>
              <a:path w="69" h="69">
                <a:moveTo>
                  <a:pt x="69" y="69"/>
                </a:moveTo>
                <a:lnTo>
                  <a:pt x="0" y="69"/>
                </a:lnTo>
                <a:lnTo>
                  <a:pt x="34" y="0"/>
                </a:lnTo>
                <a:lnTo>
                  <a:pt x="6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866" name="Freeform 1265"/>
          <p:cNvSpPr>
            <a:spLocks/>
          </p:cNvSpPr>
          <p:nvPr/>
        </p:nvSpPr>
        <p:spPr bwMode="auto">
          <a:xfrm>
            <a:off x="5807075" y="2244725"/>
            <a:ext cx="109538" cy="109538"/>
          </a:xfrm>
          <a:custGeom>
            <a:avLst/>
            <a:gdLst>
              <a:gd name="T0" fmla="*/ 2147483647 w 69"/>
              <a:gd name="T1" fmla="*/ 2147483647 h 69"/>
              <a:gd name="T2" fmla="*/ 0 w 69"/>
              <a:gd name="T3" fmla="*/ 2147483647 h 69"/>
              <a:gd name="T4" fmla="*/ 2147483647 w 69"/>
              <a:gd name="T5" fmla="*/ 0 h 69"/>
              <a:gd name="T6" fmla="*/ 2147483647 w 69"/>
              <a:gd name="T7" fmla="*/ 2147483647 h 69"/>
              <a:gd name="T8" fmla="*/ 0 60000 65536"/>
              <a:gd name="T9" fmla="*/ 0 60000 65536"/>
              <a:gd name="T10" fmla="*/ 0 60000 65536"/>
              <a:gd name="T11" fmla="*/ 0 60000 65536"/>
              <a:gd name="T12" fmla="*/ 0 w 69"/>
              <a:gd name="T13" fmla="*/ 0 h 69"/>
              <a:gd name="T14" fmla="*/ 69 w 69"/>
              <a:gd name="T15" fmla="*/ 69 h 69"/>
            </a:gdLst>
            <a:ahLst/>
            <a:cxnLst>
              <a:cxn ang="T8">
                <a:pos x="T0" y="T1"/>
              </a:cxn>
              <a:cxn ang="T9">
                <a:pos x="T2" y="T3"/>
              </a:cxn>
              <a:cxn ang="T10">
                <a:pos x="T4" y="T5"/>
              </a:cxn>
              <a:cxn ang="T11">
                <a:pos x="T6" y="T7"/>
              </a:cxn>
            </a:cxnLst>
            <a:rect l="T12" t="T13" r="T14" b="T15"/>
            <a:pathLst>
              <a:path w="69" h="69">
                <a:moveTo>
                  <a:pt x="69" y="69"/>
                </a:moveTo>
                <a:lnTo>
                  <a:pt x="0" y="69"/>
                </a:lnTo>
                <a:lnTo>
                  <a:pt x="34" y="0"/>
                </a:lnTo>
                <a:lnTo>
                  <a:pt x="69"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67" name="Freeform 1266"/>
          <p:cNvSpPr>
            <a:spLocks/>
          </p:cNvSpPr>
          <p:nvPr/>
        </p:nvSpPr>
        <p:spPr bwMode="auto">
          <a:xfrm>
            <a:off x="5695950" y="2876550"/>
            <a:ext cx="114300" cy="109538"/>
          </a:xfrm>
          <a:custGeom>
            <a:avLst/>
            <a:gdLst>
              <a:gd name="T0" fmla="*/ 2147483647 w 72"/>
              <a:gd name="T1" fmla="*/ 2147483647 h 69"/>
              <a:gd name="T2" fmla="*/ 0 w 72"/>
              <a:gd name="T3" fmla="*/ 2147483647 h 69"/>
              <a:gd name="T4" fmla="*/ 2147483647 w 72"/>
              <a:gd name="T5" fmla="*/ 0 h 69"/>
              <a:gd name="T6" fmla="*/ 2147483647 w 72"/>
              <a:gd name="T7" fmla="*/ 2147483647 h 69"/>
              <a:gd name="T8" fmla="*/ 0 60000 65536"/>
              <a:gd name="T9" fmla="*/ 0 60000 65536"/>
              <a:gd name="T10" fmla="*/ 0 60000 65536"/>
              <a:gd name="T11" fmla="*/ 0 60000 65536"/>
              <a:gd name="T12" fmla="*/ 0 w 72"/>
              <a:gd name="T13" fmla="*/ 0 h 69"/>
              <a:gd name="T14" fmla="*/ 72 w 72"/>
              <a:gd name="T15" fmla="*/ 69 h 69"/>
            </a:gdLst>
            <a:ahLst/>
            <a:cxnLst>
              <a:cxn ang="T8">
                <a:pos x="T0" y="T1"/>
              </a:cxn>
              <a:cxn ang="T9">
                <a:pos x="T2" y="T3"/>
              </a:cxn>
              <a:cxn ang="T10">
                <a:pos x="T4" y="T5"/>
              </a:cxn>
              <a:cxn ang="T11">
                <a:pos x="T6" y="T7"/>
              </a:cxn>
            </a:cxnLst>
            <a:rect l="T12" t="T13" r="T14" b="T15"/>
            <a:pathLst>
              <a:path w="72" h="69">
                <a:moveTo>
                  <a:pt x="72" y="69"/>
                </a:moveTo>
                <a:lnTo>
                  <a:pt x="0" y="69"/>
                </a:lnTo>
                <a:lnTo>
                  <a:pt x="35" y="0"/>
                </a:lnTo>
                <a:lnTo>
                  <a:pt x="72"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868" name="Freeform 1267"/>
          <p:cNvSpPr>
            <a:spLocks/>
          </p:cNvSpPr>
          <p:nvPr/>
        </p:nvSpPr>
        <p:spPr bwMode="auto">
          <a:xfrm>
            <a:off x="5695950" y="2876550"/>
            <a:ext cx="114300" cy="109538"/>
          </a:xfrm>
          <a:custGeom>
            <a:avLst/>
            <a:gdLst>
              <a:gd name="T0" fmla="*/ 2147483647 w 72"/>
              <a:gd name="T1" fmla="*/ 2147483647 h 69"/>
              <a:gd name="T2" fmla="*/ 0 w 72"/>
              <a:gd name="T3" fmla="*/ 2147483647 h 69"/>
              <a:gd name="T4" fmla="*/ 2147483647 w 72"/>
              <a:gd name="T5" fmla="*/ 0 h 69"/>
              <a:gd name="T6" fmla="*/ 2147483647 w 72"/>
              <a:gd name="T7" fmla="*/ 2147483647 h 69"/>
              <a:gd name="T8" fmla="*/ 0 60000 65536"/>
              <a:gd name="T9" fmla="*/ 0 60000 65536"/>
              <a:gd name="T10" fmla="*/ 0 60000 65536"/>
              <a:gd name="T11" fmla="*/ 0 60000 65536"/>
              <a:gd name="T12" fmla="*/ 0 w 72"/>
              <a:gd name="T13" fmla="*/ 0 h 69"/>
              <a:gd name="T14" fmla="*/ 72 w 72"/>
              <a:gd name="T15" fmla="*/ 69 h 69"/>
            </a:gdLst>
            <a:ahLst/>
            <a:cxnLst>
              <a:cxn ang="T8">
                <a:pos x="T0" y="T1"/>
              </a:cxn>
              <a:cxn ang="T9">
                <a:pos x="T2" y="T3"/>
              </a:cxn>
              <a:cxn ang="T10">
                <a:pos x="T4" y="T5"/>
              </a:cxn>
              <a:cxn ang="T11">
                <a:pos x="T6" y="T7"/>
              </a:cxn>
            </a:cxnLst>
            <a:rect l="T12" t="T13" r="T14" b="T15"/>
            <a:pathLst>
              <a:path w="72" h="69">
                <a:moveTo>
                  <a:pt x="72" y="69"/>
                </a:moveTo>
                <a:lnTo>
                  <a:pt x="0" y="69"/>
                </a:lnTo>
                <a:lnTo>
                  <a:pt x="35" y="0"/>
                </a:lnTo>
                <a:lnTo>
                  <a:pt x="72"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69" name="Rectangle 1268"/>
          <p:cNvSpPr>
            <a:spLocks noChangeArrowheads="1"/>
          </p:cNvSpPr>
          <p:nvPr/>
        </p:nvSpPr>
        <p:spPr bwMode="auto">
          <a:xfrm>
            <a:off x="3370263" y="1725613"/>
            <a:ext cx="222250" cy="219075"/>
          </a:xfrm>
          <a:prstGeom prst="rect">
            <a:avLst/>
          </a:prstGeom>
          <a:solidFill>
            <a:srgbClr val="F9ED25"/>
          </a:solidFill>
          <a:ln w="12700">
            <a:solidFill>
              <a:srgbClr val="000000"/>
            </a:solidFill>
            <a:miter lim="800000"/>
            <a:headEnd/>
            <a:tailEnd/>
          </a:ln>
        </p:spPr>
        <p:txBody>
          <a:bodyPr/>
          <a:lstStyle/>
          <a:p>
            <a:pPr fontAlgn="base">
              <a:spcBef>
                <a:spcPct val="0"/>
              </a:spcBef>
              <a:spcAft>
                <a:spcPct val="0"/>
              </a:spcAft>
            </a:pPr>
            <a:endParaRPr lang="en-US" smtClean="0">
              <a:solidFill>
                <a:srgbClr val="000000"/>
              </a:solidFill>
            </a:endParaRPr>
          </a:p>
        </p:txBody>
      </p:sp>
      <p:sp>
        <p:nvSpPr>
          <p:cNvPr id="18870" name="Line 1269"/>
          <p:cNvSpPr>
            <a:spLocks noChangeShapeType="1"/>
          </p:cNvSpPr>
          <p:nvPr/>
        </p:nvSpPr>
        <p:spPr bwMode="auto">
          <a:xfrm flipV="1">
            <a:off x="3482975" y="1947863"/>
            <a:ext cx="1588" cy="1746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71" name="Rectangle 1270"/>
          <p:cNvSpPr>
            <a:spLocks noChangeArrowheads="1"/>
          </p:cNvSpPr>
          <p:nvPr/>
        </p:nvSpPr>
        <p:spPr bwMode="auto">
          <a:xfrm>
            <a:off x="3443288" y="1763713"/>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N</a:t>
            </a:r>
            <a:endParaRPr lang="en-US" smtClean="0">
              <a:solidFill>
                <a:srgbClr val="000000"/>
              </a:solidFill>
            </a:endParaRPr>
          </a:p>
        </p:txBody>
      </p:sp>
      <p:sp>
        <p:nvSpPr>
          <p:cNvPr id="18872" name="Line 1271"/>
          <p:cNvSpPr>
            <a:spLocks noChangeShapeType="1"/>
          </p:cNvSpPr>
          <p:nvPr/>
        </p:nvSpPr>
        <p:spPr bwMode="auto">
          <a:xfrm>
            <a:off x="3373438" y="1725613"/>
            <a:ext cx="1587" cy="22225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73" name="Freeform 1272"/>
          <p:cNvSpPr>
            <a:spLocks/>
          </p:cNvSpPr>
          <p:nvPr/>
        </p:nvSpPr>
        <p:spPr bwMode="auto">
          <a:xfrm>
            <a:off x="3373438" y="1725613"/>
            <a:ext cx="222250" cy="222250"/>
          </a:xfrm>
          <a:custGeom>
            <a:avLst/>
            <a:gdLst>
              <a:gd name="T0" fmla="*/ 0 w 140"/>
              <a:gd name="T1" fmla="*/ 2147483647 h 140"/>
              <a:gd name="T2" fmla="*/ 2147483647 w 140"/>
              <a:gd name="T3" fmla="*/ 2147483647 h 140"/>
              <a:gd name="T4" fmla="*/ 2147483647 w 140"/>
              <a:gd name="T5" fmla="*/ 0 h 140"/>
              <a:gd name="T6" fmla="*/ 0 w 140"/>
              <a:gd name="T7" fmla="*/ 0 h 140"/>
              <a:gd name="T8" fmla="*/ 0 60000 65536"/>
              <a:gd name="T9" fmla="*/ 0 60000 65536"/>
              <a:gd name="T10" fmla="*/ 0 60000 65536"/>
              <a:gd name="T11" fmla="*/ 0 60000 65536"/>
              <a:gd name="T12" fmla="*/ 0 w 140"/>
              <a:gd name="T13" fmla="*/ 0 h 140"/>
              <a:gd name="T14" fmla="*/ 140 w 140"/>
              <a:gd name="T15" fmla="*/ 140 h 140"/>
            </a:gdLst>
            <a:ahLst/>
            <a:cxnLst>
              <a:cxn ang="T8">
                <a:pos x="T0" y="T1"/>
              </a:cxn>
              <a:cxn ang="T9">
                <a:pos x="T2" y="T3"/>
              </a:cxn>
              <a:cxn ang="T10">
                <a:pos x="T4" y="T5"/>
              </a:cxn>
              <a:cxn ang="T11">
                <a:pos x="T6" y="T7"/>
              </a:cxn>
            </a:cxnLst>
            <a:rect l="T12" t="T13" r="T14" b="T15"/>
            <a:pathLst>
              <a:path w="140" h="140">
                <a:moveTo>
                  <a:pt x="0" y="140"/>
                </a:moveTo>
                <a:lnTo>
                  <a:pt x="140" y="140"/>
                </a:lnTo>
                <a:lnTo>
                  <a:pt x="140" y="0"/>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74" name="Freeform 1273"/>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2147483647 w 71"/>
              <a:gd name="T7" fmla="*/ 2147483647 h 71"/>
              <a:gd name="T8" fmla="*/ 0 60000 65536"/>
              <a:gd name="T9" fmla="*/ 0 60000 65536"/>
              <a:gd name="T10" fmla="*/ 0 60000 65536"/>
              <a:gd name="T11" fmla="*/ 0 60000 65536"/>
              <a:gd name="T12" fmla="*/ 0 w 71"/>
              <a:gd name="T13" fmla="*/ 0 h 71"/>
              <a:gd name="T14" fmla="*/ 71 w 71"/>
              <a:gd name="T15" fmla="*/ 71 h 71"/>
            </a:gdLst>
            <a:ahLst/>
            <a:cxnLst>
              <a:cxn ang="T8">
                <a:pos x="T0" y="T1"/>
              </a:cxn>
              <a:cxn ang="T9">
                <a:pos x="T2" y="T3"/>
              </a:cxn>
              <a:cxn ang="T10">
                <a:pos x="T4" y="T5"/>
              </a:cxn>
              <a:cxn ang="T11">
                <a:pos x="T6" y="T7"/>
              </a:cxn>
            </a:cxnLst>
            <a:rect l="T12" t="T13" r="T14" b="T15"/>
            <a:pathLst>
              <a:path w="71" h="71">
                <a:moveTo>
                  <a:pt x="71" y="71"/>
                </a:moveTo>
                <a:lnTo>
                  <a:pt x="35" y="0"/>
                </a:lnTo>
                <a:lnTo>
                  <a:pt x="0" y="71"/>
                </a:lnTo>
                <a:lnTo>
                  <a:pt x="7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875" name="Freeform 1274"/>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0 60000 65536"/>
              <a:gd name="T7" fmla="*/ 0 60000 65536"/>
              <a:gd name="T8" fmla="*/ 0 60000 65536"/>
              <a:gd name="T9" fmla="*/ 0 w 71"/>
              <a:gd name="T10" fmla="*/ 0 h 71"/>
              <a:gd name="T11" fmla="*/ 71 w 71"/>
              <a:gd name="T12" fmla="*/ 71 h 71"/>
            </a:gdLst>
            <a:ahLst/>
            <a:cxnLst>
              <a:cxn ang="T6">
                <a:pos x="T0" y="T1"/>
              </a:cxn>
              <a:cxn ang="T7">
                <a:pos x="T2" y="T3"/>
              </a:cxn>
              <a:cxn ang="T8">
                <a:pos x="T4" y="T5"/>
              </a:cxn>
            </a:cxnLst>
            <a:rect l="T9" t="T10" r="T11" b="T12"/>
            <a:pathLst>
              <a:path w="71" h="71">
                <a:moveTo>
                  <a:pt x="71" y="71"/>
                </a:moveTo>
                <a:lnTo>
                  <a:pt x="35" y="0"/>
                </a:lnTo>
                <a:lnTo>
                  <a:pt x="0"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876" name="Freeform 1275"/>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0 60000 65536"/>
              <a:gd name="T7" fmla="*/ 0 60000 65536"/>
              <a:gd name="T8" fmla="*/ 0 60000 65536"/>
              <a:gd name="T9" fmla="*/ 0 w 71"/>
              <a:gd name="T10" fmla="*/ 0 h 71"/>
              <a:gd name="T11" fmla="*/ 71 w 71"/>
              <a:gd name="T12" fmla="*/ 71 h 71"/>
            </a:gdLst>
            <a:ahLst/>
            <a:cxnLst>
              <a:cxn ang="T6">
                <a:pos x="T0" y="T1"/>
              </a:cxn>
              <a:cxn ang="T7">
                <a:pos x="T2" y="T3"/>
              </a:cxn>
              <a:cxn ang="T8">
                <a:pos x="T4" y="T5"/>
              </a:cxn>
            </a:cxnLst>
            <a:rect l="T9" t="T10" r="T11" b="T12"/>
            <a:pathLst>
              <a:path w="71" h="71">
                <a:moveTo>
                  <a:pt x="71" y="71"/>
                </a:moveTo>
                <a:lnTo>
                  <a:pt x="35" y="0"/>
                </a:lnTo>
                <a:lnTo>
                  <a:pt x="0" y="71"/>
                </a:lnTo>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8877" name="Line 1276"/>
          <p:cNvSpPr>
            <a:spLocks noChangeShapeType="1"/>
          </p:cNvSpPr>
          <p:nvPr/>
        </p:nvSpPr>
        <p:spPr bwMode="auto">
          <a:xfrm>
            <a:off x="3513138" y="2103438"/>
            <a:ext cx="373062" cy="9842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78" name="Freeform 1277"/>
          <p:cNvSpPr>
            <a:spLocks/>
          </p:cNvSpPr>
          <p:nvPr/>
        </p:nvSpPr>
        <p:spPr bwMode="auto">
          <a:xfrm>
            <a:off x="3852863" y="2162175"/>
            <a:ext cx="136525" cy="66675"/>
          </a:xfrm>
          <a:custGeom>
            <a:avLst/>
            <a:gdLst>
              <a:gd name="T0" fmla="*/ 0 w 86"/>
              <a:gd name="T1" fmla="*/ 2147483647 h 42"/>
              <a:gd name="T2" fmla="*/ 2147483647 w 86"/>
              <a:gd name="T3" fmla="*/ 2147483647 h 42"/>
              <a:gd name="T4" fmla="*/ 2147483647 w 86"/>
              <a:gd name="T5" fmla="*/ 0 h 42"/>
              <a:gd name="T6" fmla="*/ 0 w 86"/>
              <a:gd name="T7" fmla="*/ 2147483647 h 42"/>
              <a:gd name="T8" fmla="*/ 0 60000 65536"/>
              <a:gd name="T9" fmla="*/ 0 60000 65536"/>
              <a:gd name="T10" fmla="*/ 0 60000 65536"/>
              <a:gd name="T11" fmla="*/ 0 60000 65536"/>
              <a:gd name="T12" fmla="*/ 0 w 86"/>
              <a:gd name="T13" fmla="*/ 0 h 42"/>
              <a:gd name="T14" fmla="*/ 86 w 86"/>
              <a:gd name="T15" fmla="*/ 42 h 42"/>
            </a:gdLst>
            <a:ahLst/>
            <a:cxnLst>
              <a:cxn ang="T8">
                <a:pos x="T0" y="T1"/>
              </a:cxn>
              <a:cxn ang="T9">
                <a:pos x="T2" y="T3"/>
              </a:cxn>
              <a:cxn ang="T10">
                <a:pos x="T4" y="T5"/>
              </a:cxn>
              <a:cxn ang="T11">
                <a:pos x="T6" y="T7"/>
              </a:cxn>
            </a:cxnLst>
            <a:rect l="T12" t="T13" r="T14" b="T15"/>
            <a:pathLst>
              <a:path w="86" h="42">
                <a:moveTo>
                  <a:pt x="0" y="42"/>
                </a:moveTo>
                <a:lnTo>
                  <a:pt x="86" y="42"/>
                </a:lnTo>
                <a:lnTo>
                  <a:pt x="11" y="0"/>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8879" name="Line 1278"/>
          <p:cNvSpPr>
            <a:spLocks noChangeShapeType="1"/>
          </p:cNvSpPr>
          <p:nvPr/>
        </p:nvSpPr>
        <p:spPr bwMode="auto">
          <a:xfrm flipH="1">
            <a:off x="3421063" y="2112963"/>
            <a:ext cx="119062" cy="1587"/>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80" name="Line 1352"/>
          <p:cNvSpPr>
            <a:spLocks noChangeShapeType="1"/>
          </p:cNvSpPr>
          <p:nvPr/>
        </p:nvSpPr>
        <p:spPr bwMode="auto">
          <a:xfrm>
            <a:off x="1846263" y="3171825"/>
            <a:ext cx="1587" cy="1588"/>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8881" name="Rectangle 1353"/>
          <p:cNvSpPr>
            <a:spLocks noChangeArrowheads="1"/>
          </p:cNvSpPr>
          <p:nvPr/>
        </p:nvSpPr>
        <p:spPr bwMode="auto">
          <a:xfrm>
            <a:off x="544513" y="3276600"/>
            <a:ext cx="1095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18882" name="Rectangle 1354"/>
          <p:cNvSpPr>
            <a:spLocks noChangeArrowheads="1"/>
          </p:cNvSpPr>
          <p:nvPr/>
        </p:nvSpPr>
        <p:spPr bwMode="auto">
          <a:xfrm>
            <a:off x="6508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8883" name="Rectangle 1355"/>
          <p:cNvSpPr>
            <a:spLocks noChangeArrowheads="1"/>
          </p:cNvSpPr>
          <p:nvPr/>
        </p:nvSpPr>
        <p:spPr bwMode="auto">
          <a:xfrm>
            <a:off x="72390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8884" name="Rectangle 1356"/>
          <p:cNvSpPr>
            <a:spLocks noChangeArrowheads="1"/>
          </p:cNvSpPr>
          <p:nvPr/>
        </p:nvSpPr>
        <p:spPr bwMode="auto">
          <a:xfrm>
            <a:off x="7731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8885" name="Rectangle 1357"/>
          <p:cNvSpPr>
            <a:spLocks noChangeArrowheads="1"/>
          </p:cNvSpPr>
          <p:nvPr/>
        </p:nvSpPr>
        <p:spPr bwMode="auto">
          <a:xfrm>
            <a:off x="854075"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18886" name="Rectangle 1358"/>
          <p:cNvSpPr>
            <a:spLocks noChangeArrowheads="1"/>
          </p:cNvSpPr>
          <p:nvPr/>
        </p:nvSpPr>
        <p:spPr bwMode="auto">
          <a:xfrm>
            <a:off x="1012825"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p</a:t>
            </a:r>
            <a:endParaRPr lang="en-US" smtClean="0">
              <a:solidFill>
                <a:srgbClr val="000000"/>
              </a:solidFill>
            </a:endParaRPr>
          </a:p>
        </p:txBody>
      </p:sp>
      <p:sp>
        <p:nvSpPr>
          <p:cNvPr id="18887" name="Rectangle 1359"/>
          <p:cNvSpPr>
            <a:spLocks noChangeArrowheads="1"/>
          </p:cNvSpPr>
          <p:nvPr/>
        </p:nvSpPr>
        <p:spPr bwMode="auto">
          <a:xfrm>
            <a:off x="1093788"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18888" name="Rectangle 1360"/>
          <p:cNvSpPr>
            <a:spLocks noChangeArrowheads="1"/>
          </p:cNvSpPr>
          <p:nvPr/>
        </p:nvSpPr>
        <p:spPr bwMode="auto">
          <a:xfrm>
            <a:off x="1135063"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8889" name="Rectangle 1361"/>
          <p:cNvSpPr>
            <a:spLocks noChangeArrowheads="1"/>
          </p:cNvSpPr>
          <p:nvPr/>
        </p:nvSpPr>
        <p:spPr bwMode="auto">
          <a:xfrm>
            <a:off x="120808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18890" name="Rectangle 1362"/>
          <p:cNvSpPr>
            <a:spLocks noChangeArrowheads="1"/>
          </p:cNvSpPr>
          <p:nvPr/>
        </p:nvSpPr>
        <p:spPr bwMode="auto">
          <a:xfrm>
            <a:off x="128905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8891" name="Rectangle 1363"/>
          <p:cNvSpPr>
            <a:spLocks noChangeArrowheads="1"/>
          </p:cNvSpPr>
          <p:nvPr/>
        </p:nvSpPr>
        <p:spPr bwMode="auto">
          <a:xfrm>
            <a:off x="135413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18892" name="Rectangle 1364"/>
          <p:cNvSpPr>
            <a:spLocks noChangeArrowheads="1"/>
          </p:cNvSpPr>
          <p:nvPr/>
        </p:nvSpPr>
        <p:spPr bwMode="auto">
          <a:xfrm>
            <a:off x="144780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8893" name="Rectangle 1365"/>
          <p:cNvSpPr>
            <a:spLocks noChangeArrowheads="1"/>
          </p:cNvSpPr>
          <p:nvPr/>
        </p:nvSpPr>
        <p:spPr bwMode="auto">
          <a:xfrm>
            <a:off x="151288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18894" name="Rectangle 1366"/>
          <p:cNvSpPr>
            <a:spLocks noChangeArrowheads="1"/>
          </p:cNvSpPr>
          <p:nvPr/>
        </p:nvSpPr>
        <p:spPr bwMode="auto">
          <a:xfrm>
            <a:off x="1570038"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8895" name="Rectangle 1367"/>
          <p:cNvSpPr>
            <a:spLocks noChangeArrowheads="1"/>
          </p:cNvSpPr>
          <p:nvPr/>
        </p:nvSpPr>
        <p:spPr bwMode="auto">
          <a:xfrm>
            <a:off x="1619250"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8896" name="Rectangle 1368"/>
          <p:cNvSpPr>
            <a:spLocks noChangeArrowheads="1"/>
          </p:cNvSpPr>
          <p:nvPr/>
        </p:nvSpPr>
        <p:spPr bwMode="auto">
          <a:xfrm>
            <a:off x="1692275"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b</a:t>
            </a:r>
            <a:endParaRPr lang="en-US" smtClean="0">
              <a:solidFill>
                <a:srgbClr val="000000"/>
              </a:solidFill>
            </a:endParaRPr>
          </a:p>
        </p:txBody>
      </p:sp>
      <p:sp>
        <p:nvSpPr>
          <p:cNvPr id="18897" name="Rectangle 1369"/>
          <p:cNvSpPr>
            <a:spLocks noChangeArrowheads="1"/>
          </p:cNvSpPr>
          <p:nvPr/>
        </p:nvSpPr>
        <p:spPr bwMode="auto">
          <a:xfrm>
            <a:off x="1774825" y="3276600"/>
            <a:ext cx="428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18898" name="Rectangle 1370"/>
          <p:cNvSpPr>
            <a:spLocks noChangeArrowheads="1"/>
          </p:cNvSpPr>
          <p:nvPr/>
        </p:nvSpPr>
        <p:spPr bwMode="auto">
          <a:xfrm>
            <a:off x="1814513"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i</a:t>
            </a:r>
            <a:endParaRPr lang="en-US" smtClean="0">
              <a:solidFill>
                <a:srgbClr val="000000"/>
              </a:solidFill>
            </a:endParaRPr>
          </a:p>
        </p:txBody>
      </p:sp>
      <p:sp>
        <p:nvSpPr>
          <p:cNvPr id="18899" name="Rectangle 1371"/>
          <p:cNvSpPr>
            <a:spLocks noChangeArrowheads="1"/>
          </p:cNvSpPr>
          <p:nvPr/>
        </p:nvSpPr>
        <p:spPr bwMode="auto">
          <a:xfrm>
            <a:off x="185578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18900" name="Rectangle 1372"/>
          <p:cNvSpPr>
            <a:spLocks noChangeArrowheads="1"/>
          </p:cNvSpPr>
          <p:nvPr/>
        </p:nvSpPr>
        <p:spPr bwMode="auto">
          <a:xfrm>
            <a:off x="191293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h</a:t>
            </a:r>
            <a:endParaRPr lang="en-US" smtClean="0">
              <a:solidFill>
                <a:srgbClr val="000000"/>
              </a:solidFill>
            </a:endParaRPr>
          </a:p>
        </p:txBody>
      </p:sp>
      <p:sp>
        <p:nvSpPr>
          <p:cNvPr id="18901" name="Rectangle 1373"/>
          <p:cNvSpPr>
            <a:spLocks noChangeArrowheads="1"/>
          </p:cNvSpPr>
          <p:nvPr/>
        </p:nvSpPr>
        <p:spPr bwMode="auto">
          <a:xfrm>
            <a:off x="199390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8902" name="Rectangle 1374"/>
          <p:cNvSpPr>
            <a:spLocks noChangeArrowheads="1"/>
          </p:cNvSpPr>
          <p:nvPr/>
        </p:nvSpPr>
        <p:spPr bwMode="auto">
          <a:xfrm>
            <a:off x="205898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18903" name="Rectangle 1375"/>
          <p:cNvSpPr>
            <a:spLocks noChangeArrowheads="1"/>
          </p:cNvSpPr>
          <p:nvPr/>
        </p:nvSpPr>
        <p:spPr bwMode="auto">
          <a:xfrm>
            <a:off x="217805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18904" name="Rectangle 1376"/>
          <p:cNvSpPr>
            <a:spLocks noChangeArrowheads="1"/>
          </p:cNvSpPr>
          <p:nvPr/>
        </p:nvSpPr>
        <p:spPr bwMode="auto">
          <a:xfrm>
            <a:off x="2225675"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18905" name="Rectangle 1377"/>
          <p:cNvSpPr>
            <a:spLocks noChangeArrowheads="1"/>
          </p:cNvSpPr>
          <p:nvPr/>
        </p:nvSpPr>
        <p:spPr bwMode="auto">
          <a:xfrm>
            <a:off x="2289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o</a:t>
            </a:r>
            <a:endParaRPr lang="en-US" smtClean="0">
              <a:solidFill>
                <a:srgbClr val="000000"/>
              </a:solidFill>
            </a:endParaRPr>
          </a:p>
        </p:txBody>
      </p:sp>
      <p:sp>
        <p:nvSpPr>
          <p:cNvPr id="18906" name="Rectangle 1378"/>
          <p:cNvSpPr>
            <a:spLocks noChangeArrowheads="1"/>
          </p:cNvSpPr>
          <p:nvPr/>
        </p:nvSpPr>
        <p:spPr bwMode="auto">
          <a:xfrm>
            <a:off x="2362200"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18907" name="Rectangle 1379"/>
          <p:cNvSpPr>
            <a:spLocks noChangeArrowheads="1"/>
          </p:cNvSpPr>
          <p:nvPr/>
        </p:nvSpPr>
        <p:spPr bwMode="auto">
          <a:xfrm>
            <a:off x="2520950"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p</a:t>
            </a:r>
            <a:endParaRPr lang="en-US" smtClean="0">
              <a:solidFill>
                <a:srgbClr val="000000"/>
              </a:solidFill>
            </a:endParaRPr>
          </a:p>
        </p:txBody>
      </p:sp>
      <p:sp>
        <p:nvSpPr>
          <p:cNvPr id="18908" name="Rectangle 1380"/>
          <p:cNvSpPr>
            <a:spLocks noChangeArrowheads="1"/>
          </p:cNvSpPr>
          <p:nvPr/>
        </p:nvSpPr>
        <p:spPr bwMode="auto">
          <a:xfrm>
            <a:off x="2601913"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18909" name="Rectangle 1381"/>
          <p:cNvSpPr>
            <a:spLocks noChangeArrowheads="1"/>
          </p:cNvSpPr>
          <p:nvPr/>
        </p:nvSpPr>
        <p:spPr bwMode="auto">
          <a:xfrm>
            <a:off x="2643188"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8910" name="Rectangle 1382"/>
          <p:cNvSpPr>
            <a:spLocks noChangeArrowheads="1"/>
          </p:cNvSpPr>
          <p:nvPr/>
        </p:nvSpPr>
        <p:spPr bwMode="auto">
          <a:xfrm>
            <a:off x="27162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18911" name="Rectangle 1383"/>
          <p:cNvSpPr>
            <a:spLocks noChangeArrowheads="1"/>
          </p:cNvSpPr>
          <p:nvPr/>
        </p:nvSpPr>
        <p:spPr bwMode="auto">
          <a:xfrm>
            <a:off x="2797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8912" name="Rectangle 1384"/>
          <p:cNvSpPr>
            <a:spLocks noChangeArrowheads="1"/>
          </p:cNvSpPr>
          <p:nvPr/>
        </p:nvSpPr>
        <p:spPr bwMode="auto">
          <a:xfrm>
            <a:off x="2871788"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18913" name="Rectangle 1385"/>
          <p:cNvSpPr>
            <a:spLocks noChangeArrowheads="1"/>
          </p:cNvSpPr>
          <p:nvPr/>
        </p:nvSpPr>
        <p:spPr bwMode="auto">
          <a:xfrm>
            <a:off x="29702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18914" name="Rectangle 1386"/>
          <p:cNvSpPr>
            <a:spLocks noChangeArrowheads="1"/>
          </p:cNvSpPr>
          <p:nvPr/>
        </p:nvSpPr>
        <p:spPr bwMode="auto">
          <a:xfrm>
            <a:off x="3051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8915" name="Rectangle 1387"/>
          <p:cNvSpPr>
            <a:spLocks noChangeArrowheads="1"/>
          </p:cNvSpPr>
          <p:nvPr/>
        </p:nvSpPr>
        <p:spPr bwMode="auto">
          <a:xfrm>
            <a:off x="312420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8916" name="Rectangle 1388"/>
          <p:cNvSpPr>
            <a:spLocks noChangeArrowheads="1"/>
          </p:cNvSpPr>
          <p:nvPr/>
        </p:nvSpPr>
        <p:spPr bwMode="auto">
          <a:xfrm>
            <a:off x="31734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8917" name="Rectangle 1389"/>
          <p:cNvSpPr>
            <a:spLocks noChangeArrowheads="1"/>
          </p:cNvSpPr>
          <p:nvPr/>
        </p:nvSpPr>
        <p:spPr bwMode="auto">
          <a:xfrm>
            <a:off x="3255963"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18918" name="Rectangle 1390"/>
          <p:cNvSpPr>
            <a:spLocks noChangeArrowheads="1"/>
          </p:cNvSpPr>
          <p:nvPr/>
        </p:nvSpPr>
        <p:spPr bwMode="auto">
          <a:xfrm>
            <a:off x="3414713"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18919" name="Rectangle 1391"/>
          <p:cNvSpPr>
            <a:spLocks noChangeArrowheads="1"/>
          </p:cNvSpPr>
          <p:nvPr/>
        </p:nvSpPr>
        <p:spPr bwMode="auto">
          <a:xfrm>
            <a:off x="3462338"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8920" name="Rectangle 1392"/>
          <p:cNvSpPr>
            <a:spLocks noChangeArrowheads="1"/>
          </p:cNvSpPr>
          <p:nvPr/>
        </p:nvSpPr>
        <p:spPr bwMode="auto">
          <a:xfrm>
            <a:off x="352742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8921" name="Rectangle 1393"/>
          <p:cNvSpPr>
            <a:spLocks noChangeArrowheads="1"/>
          </p:cNvSpPr>
          <p:nvPr/>
        </p:nvSpPr>
        <p:spPr bwMode="auto">
          <a:xfrm>
            <a:off x="360045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8922" name="Rectangle 1394"/>
          <p:cNvSpPr>
            <a:spLocks noChangeArrowheads="1"/>
          </p:cNvSpPr>
          <p:nvPr/>
        </p:nvSpPr>
        <p:spPr bwMode="auto">
          <a:xfrm>
            <a:off x="364966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8923" name="Rectangle 1395"/>
          <p:cNvSpPr>
            <a:spLocks noChangeArrowheads="1"/>
          </p:cNvSpPr>
          <p:nvPr/>
        </p:nvSpPr>
        <p:spPr bwMode="auto">
          <a:xfrm>
            <a:off x="3732213"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18924" name="Rectangle 1396"/>
          <p:cNvSpPr>
            <a:spLocks noChangeArrowheads="1"/>
          </p:cNvSpPr>
          <p:nvPr/>
        </p:nvSpPr>
        <p:spPr bwMode="auto">
          <a:xfrm>
            <a:off x="3794125"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8925" name="Rectangle 1397"/>
          <p:cNvSpPr>
            <a:spLocks noChangeArrowheads="1"/>
          </p:cNvSpPr>
          <p:nvPr/>
        </p:nvSpPr>
        <p:spPr bwMode="auto">
          <a:xfrm>
            <a:off x="3859213"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grpSp>
        <p:nvGrpSpPr>
          <p:cNvPr id="18926" name="Group 1721"/>
          <p:cNvGrpSpPr>
            <a:grpSpLocks/>
          </p:cNvGrpSpPr>
          <p:nvPr/>
        </p:nvGrpSpPr>
        <p:grpSpPr bwMode="auto">
          <a:xfrm>
            <a:off x="6705600" y="5105400"/>
            <a:ext cx="1614488" cy="1506538"/>
            <a:chOff x="3592" y="3250"/>
            <a:chExt cx="1017" cy="949"/>
          </a:xfrm>
        </p:grpSpPr>
        <p:sp>
          <p:nvSpPr>
            <p:cNvPr id="19430" name="Rectangle 8"/>
            <p:cNvSpPr>
              <a:spLocks noChangeArrowheads="1"/>
            </p:cNvSpPr>
            <p:nvPr/>
          </p:nvSpPr>
          <p:spPr bwMode="auto">
            <a:xfrm>
              <a:off x="3592" y="325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19431" name="Rectangle 9"/>
            <p:cNvSpPr>
              <a:spLocks noChangeArrowheads="1"/>
            </p:cNvSpPr>
            <p:nvPr/>
          </p:nvSpPr>
          <p:spPr bwMode="auto">
            <a:xfrm>
              <a:off x="3659" y="325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9432" name="Rectangle 10"/>
            <p:cNvSpPr>
              <a:spLocks noChangeArrowheads="1"/>
            </p:cNvSpPr>
            <p:nvPr/>
          </p:nvSpPr>
          <p:spPr bwMode="auto">
            <a:xfrm>
              <a:off x="3705"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9433" name="Rectangle 11"/>
            <p:cNvSpPr>
              <a:spLocks noChangeArrowheads="1"/>
            </p:cNvSpPr>
            <p:nvPr/>
          </p:nvSpPr>
          <p:spPr bwMode="auto">
            <a:xfrm>
              <a:off x="3736" y="3250"/>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9434" name="Rectangle 12"/>
            <p:cNvSpPr>
              <a:spLocks noChangeArrowheads="1"/>
            </p:cNvSpPr>
            <p:nvPr/>
          </p:nvSpPr>
          <p:spPr bwMode="auto">
            <a:xfrm>
              <a:off x="3787" y="3250"/>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19435" name="Rectangle 13"/>
            <p:cNvSpPr>
              <a:spLocks noChangeArrowheads="1"/>
            </p:cNvSpPr>
            <p:nvPr/>
          </p:nvSpPr>
          <p:spPr bwMode="auto">
            <a:xfrm>
              <a:off x="3887"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19436" name="Rectangle 14"/>
            <p:cNvSpPr>
              <a:spLocks noChangeArrowheads="1"/>
            </p:cNvSpPr>
            <p:nvPr/>
          </p:nvSpPr>
          <p:spPr bwMode="auto">
            <a:xfrm>
              <a:off x="3918"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9437" name="Rectangle 15"/>
            <p:cNvSpPr>
              <a:spLocks noChangeArrowheads="1"/>
            </p:cNvSpPr>
            <p:nvPr/>
          </p:nvSpPr>
          <p:spPr bwMode="auto">
            <a:xfrm>
              <a:off x="3959" y="325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9438" name="Rectangle 16"/>
            <p:cNvSpPr>
              <a:spLocks noChangeArrowheads="1"/>
            </p:cNvSpPr>
            <p:nvPr/>
          </p:nvSpPr>
          <p:spPr bwMode="auto">
            <a:xfrm>
              <a:off x="4005"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9439" name="Rectangle 17"/>
            <p:cNvSpPr>
              <a:spLocks noChangeArrowheads="1"/>
            </p:cNvSpPr>
            <p:nvPr/>
          </p:nvSpPr>
          <p:spPr bwMode="auto">
            <a:xfrm>
              <a:off x="4036" y="3250"/>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9440" name="Rectangle 18"/>
            <p:cNvSpPr>
              <a:spLocks noChangeArrowheads="1"/>
            </p:cNvSpPr>
            <p:nvPr/>
          </p:nvSpPr>
          <p:spPr bwMode="auto">
            <a:xfrm>
              <a:off x="4087"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19441" name="Rectangle 19"/>
            <p:cNvSpPr>
              <a:spLocks noChangeArrowheads="1"/>
            </p:cNvSpPr>
            <p:nvPr/>
          </p:nvSpPr>
          <p:spPr bwMode="auto">
            <a:xfrm>
              <a:off x="4126"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9442" name="Rectangle 20"/>
            <p:cNvSpPr>
              <a:spLocks noChangeArrowheads="1"/>
            </p:cNvSpPr>
            <p:nvPr/>
          </p:nvSpPr>
          <p:spPr bwMode="auto">
            <a:xfrm>
              <a:off x="4190" y="3250"/>
              <a:ext cx="91"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19443" name="Rectangle 21"/>
            <p:cNvSpPr>
              <a:spLocks noChangeArrowheads="1"/>
            </p:cNvSpPr>
            <p:nvPr/>
          </p:nvSpPr>
          <p:spPr bwMode="auto">
            <a:xfrm>
              <a:off x="4300" y="325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444" name="Rectangle 22"/>
            <p:cNvSpPr>
              <a:spLocks noChangeArrowheads="1"/>
            </p:cNvSpPr>
            <p:nvPr/>
          </p:nvSpPr>
          <p:spPr bwMode="auto">
            <a:xfrm>
              <a:off x="4341" y="3252"/>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445" name="Rectangle 23"/>
            <p:cNvSpPr>
              <a:spLocks noChangeArrowheads="1"/>
            </p:cNvSpPr>
            <p:nvPr/>
          </p:nvSpPr>
          <p:spPr bwMode="auto">
            <a:xfrm>
              <a:off x="4377" y="3252"/>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446" name="Rectangle 24"/>
            <p:cNvSpPr>
              <a:spLocks noChangeArrowheads="1"/>
            </p:cNvSpPr>
            <p:nvPr/>
          </p:nvSpPr>
          <p:spPr bwMode="auto">
            <a:xfrm>
              <a:off x="4403" y="325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447" name="Rectangle 25"/>
            <p:cNvSpPr>
              <a:spLocks noChangeArrowheads="1"/>
            </p:cNvSpPr>
            <p:nvPr/>
          </p:nvSpPr>
          <p:spPr bwMode="auto">
            <a:xfrm>
              <a:off x="4444" y="325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19448" name="Rectangle 26"/>
            <p:cNvSpPr>
              <a:spLocks noChangeArrowheads="1"/>
            </p:cNvSpPr>
            <p:nvPr/>
          </p:nvSpPr>
          <p:spPr bwMode="auto">
            <a:xfrm>
              <a:off x="4490" y="325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19449" name="Rectangle 27"/>
            <p:cNvSpPr>
              <a:spLocks noChangeArrowheads="1"/>
            </p:cNvSpPr>
            <p:nvPr/>
          </p:nvSpPr>
          <p:spPr bwMode="auto">
            <a:xfrm>
              <a:off x="3592"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9450" name="Rectangle 28"/>
            <p:cNvSpPr>
              <a:spLocks noChangeArrowheads="1"/>
            </p:cNvSpPr>
            <p:nvPr/>
          </p:nvSpPr>
          <p:spPr bwMode="auto">
            <a:xfrm>
              <a:off x="3618"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451" name="Rectangle 29"/>
            <p:cNvSpPr>
              <a:spLocks noChangeArrowheads="1"/>
            </p:cNvSpPr>
            <p:nvPr/>
          </p:nvSpPr>
          <p:spPr bwMode="auto">
            <a:xfrm>
              <a:off x="3643" y="336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452" name="Rectangle 30"/>
            <p:cNvSpPr>
              <a:spLocks noChangeArrowheads="1"/>
            </p:cNvSpPr>
            <p:nvPr/>
          </p:nvSpPr>
          <p:spPr bwMode="auto">
            <a:xfrm>
              <a:off x="367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453" name="Rectangle 31"/>
            <p:cNvSpPr>
              <a:spLocks noChangeArrowheads="1"/>
            </p:cNvSpPr>
            <p:nvPr/>
          </p:nvSpPr>
          <p:spPr bwMode="auto">
            <a:xfrm>
              <a:off x="3725"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454" name="Rectangle 32"/>
            <p:cNvSpPr>
              <a:spLocks noChangeArrowheads="1"/>
            </p:cNvSpPr>
            <p:nvPr/>
          </p:nvSpPr>
          <p:spPr bwMode="auto">
            <a:xfrm>
              <a:off x="3766" y="336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455" name="Rectangle 33"/>
            <p:cNvSpPr>
              <a:spLocks noChangeArrowheads="1"/>
            </p:cNvSpPr>
            <p:nvPr/>
          </p:nvSpPr>
          <p:spPr bwMode="auto">
            <a:xfrm>
              <a:off x="3825"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456" name="Rectangle 34"/>
            <p:cNvSpPr>
              <a:spLocks noChangeArrowheads="1"/>
            </p:cNvSpPr>
            <p:nvPr/>
          </p:nvSpPr>
          <p:spPr bwMode="auto">
            <a:xfrm>
              <a:off x="388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19457" name="Rectangle 35"/>
            <p:cNvSpPr>
              <a:spLocks noChangeArrowheads="1"/>
            </p:cNvSpPr>
            <p:nvPr/>
          </p:nvSpPr>
          <p:spPr bwMode="auto">
            <a:xfrm>
              <a:off x="3936"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9458" name="Rectangle 36"/>
            <p:cNvSpPr>
              <a:spLocks noChangeArrowheads="1"/>
            </p:cNvSpPr>
            <p:nvPr/>
          </p:nvSpPr>
          <p:spPr bwMode="auto">
            <a:xfrm>
              <a:off x="3961"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459" name="Rectangle 37"/>
            <p:cNvSpPr>
              <a:spLocks noChangeArrowheads="1"/>
            </p:cNvSpPr>
            <p:nvPr/>
          </p:nvSpPr>
          <p:spPr bwMode="auto">
            <a:xfrm>
              <a:off x="400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460" name="Rectangle 38"/>
            <p:cNvSpPr>
              <a:spLocks noChangeArrowheads="1"/>
            </p:cNvSpPr>
            <p:nvPr/>
          </p:nvSpPr>
          <p:spPr bwMode="auto">
            <a:xfrm>
              <a:off x="4048"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461" name="Rectangle 39"/>
            <p:cNvSpPr>
              <a:spLocks noChangeArrowheads="1"/>
            </p:cNvSpPr>
            <p:nvPr/>
          </p:nvSpPr>
          <p:spPr bwMode="auto">
            <a:xfrm>
              <a:off x="411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462" name="Rectangle 40"/>
            <p:cNvSpPr>
              <a:spLocks noChangeArrowheads="1"/>
            </p:cNvSpPr>
            <p:nvPr/>
          </p:nvSpPr>
          <p:spPr bwMode="auto">
            <a:xfrm>
              <a:off x="415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463" name="Rectangle 41"/>
            <p:cNvSpPr>
              <a:spLocks noChangeArrowheads="1"/>
            </p:cNvSpPr>
            <p:nvPr/>
          </p:nvSpPr>
          <p:spPr bwMode="auto">
            <a:xfrm>
              <a:off x="4228"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464" name="Rectangle 42"/>
            <p:cNvSpPr>
              <a:spLocks noChangeArrowheads="1"/>
            </p:cNvSpPr>
            <p:nvPr/>
          </p:nvSpPr>
          <p:spPr bwMode="auto">
            <a:xfrm>
              <a:off x="4254"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465" name="Rectangle 43"/>
            <p:cNvSpPr>
              <a:spLocks noChangeArrowheads="1"/>
            </p:cNvSpPr>
            <p:nvPr/>
          </p:nvSpPr>
          <p:spPr bwMode="auto">
            <a:xfrm>
              <a:off x="4300"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466" name="Rectangle 44"/>
            <p:cNvSpPr>
              <a:spLocks noChangeArrowheads="1"/>
            </p:cNvSpPr>
            <p:nvPr/>
          </p:nvSpPr>
          <p:spPr bwMode="auto">
            <a:xfrm>
              <a:off x="4364"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467" name="Rectangle 45"/>
            <p:cNvSpPr>
              <a:spLocks noChangeArrowheads="1"/>
            </p:cNvSpPr>
            <p:nvPr/>
          </p:nvSpPr>
          <p:spPr bwMode="auto">
            <a:xfrm>
              <a:off x="4410"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468" name="Rectangle 46"/>
            <p:cNvSpPr>
              <a:spLocks noChangeArrowheads="1"/>
            </p:cNvSpPr>
            <p:nvPr/>
          </p:nvSpPr>
          <p:spPr bwMode="auto">
            <a:xfrm>
              <a:off x="4436"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19469" name="Rectangle 47"/>
            <p:cNvSpPr>
              <a:spLocks noChangeArrowheads="1"/>
            </p:cNvSpPr>
            <p:nvPr/>
          </p:nvSpPr>
          <p:spPr bwMode="auto">
            <a:xfrm>
              <a:off x="448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470" name="Rectangle 48"/>
            <p:cNvSpPr>
              <a:spLocks noChangeArrowheads="1"/>
            </p:cNvSpPr>
            <p:nvPr/>
          </p:nvSpPr>
          <p:spPr bwMode="auto">
            <a:xfrm>
              <a:off x="3592"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19471" name="Rectangle 49"/>
            <p:cNvSpPr>
              <a:spLocks noChangeArrowheads="1"/>
            </p:cNvSpPr>
            <p:nvPr/>
          </p:nvSpPr>
          <p:spPr bwMode="auto">
            <a:xfrm>
              <a:off x="3638"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472" name="Rectangle 50"/>
            <p:cNvSpPr>
              <a:spLocks noChangeArrowheads="1"/>
            </p:cNvSpPr>
            <p:nvPr/>
          </p:nvSpPr>
          <p:spPr bwMode="auto">
            <a:xfrm>
              <a:off x="3684"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473" name="Rectangle 51"/>
            <p:cNvSpPr>
              <a:spLocks noChangeArrowheads="1"/>
            </p:cNvSpPr>
            <p:nvPr/>
          </p:nvSpPr>
          <p:spPr bwMode="auto">
            <a:xfrm>
              <a:off x="3710"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474" name="Rectangle 52"/>
            <p:cNvSpPr>
              <a:spLocks noChangeArrowheads="1"/>
            </p:cNvSpPr>
            <p:nvPr/>
          </p:nvSpPr>
          <p:spPr bwMode="auto">
            <a:xfrm>
              <a:off x="3756"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475" name="Rectangle 53"/>
            <p:cNvSpPr>
              <a:spLocks noChangeArrowheads="1"/>
            </p:cNvSpPr>
            <p:nvPr/>
          </p:nvSpPr>
          <p:spPr bwMode="auto">
            <a:xfrm>
              <a:off x="3782" y="347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476" name="Rectangle 54"/>
            <p:cNvSpPr>
              <a:spLocks noChangeArrowheads="1"/>
            </p:cNvSpPr>
            <p:nvPr/>
          </p:nvSpPr>
          <p:spPr bwMode="auto">
            <a:xfrm>
              <a:off x="3841"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477" name="Rectangle 55"/>
            <p:cNvSpPr>
              <a:spLocks noChangeArrowheads="1"/>
            </p:cNvSpPr>
            <p:nvPr/>
          </p:nvSpPr>
          <p:spPr bwMode="auto">
            <a:xfrm>
              <a:off x="3887"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9478" name="Rectangle 56"/>
            <p:cNvSpPr>
              <a:spLocks noChangeArrowheads="1"/>
            </p:cNvSpPr>
            <p:nvPr/>
          </p:nvSpPr>
          <p:spPr bwMode="auto">
            <a:xfrm>
              <a:off x="3941"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479" name="Rectangle 57"/>
            <p:cNvSpPr>
              <a:spLocks noChangeArrowheads="1"/>
            </p:cNvSpPr>
            <p:nvPr/>
          </p:nvSpPr>
          <p:spPr bwMode="auto">
            <a:xfrm>
              <a:off x="3966"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480" name="Rectangle 58"/>
            <p:cNvSpPr>
              <a:spLocks noChangeArrowheads="1"/>
            </p:cNvSpPr>
            <p:nvPr/>
          </p:nvSpPr>
          <p:spPr bwMode="auto">
            <a:xfrm>
              <a:off x="4013"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481" name="Rectangle 59"/>
            <p:cNvSpPr>
              <a:spLocks noChangeArrowheads="1"/>
            </p:cNvSpPr>
            <p:nvPr/>
          </p:nvSpPr>
          <p:spPr bwMode="auto">
            <a:xfrm>
              <a:off x="4077"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9482" name="Rectangle 60"/>
            <p:cNvSpPr>
              <a:spLocks noChangeArrowheads="1"/>
            </p:cNvSpPr>
            <p:nvPr/>
          </p:nvSpPr>
          <p:spPr bwMode="auto">
            <a:xfrm>
              <a:off x="4102"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483" name="Rectangle 61"/>
            <p:cNvSpPr>
              <a:spLocks noChangeArrowheads="1"/>
            </p:cNvSpPr>
            <p:nvPr/>
          </p:nvSpPr>
          <p:spPr bwMode="auto">
            <a:xfrm>
              <a:off x="4143"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9484" name="Rectangle 62"/>
            <p:cNvSpPr>
              <a:spLocks noChangeArrowheads="1"/>
            </p:cNvSpPr>
            <p:nvPr/>
          </p:nvSpPr>
          <p:spPr bwMode="auto">
            <a:xfrm>
              <a:off x="4174"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485" name="Rectangle 63"/>
            <p:cNvSpPr>
              <a:spLocks noChangeArrowheads="1"/>
            </p:cNvSpPr>
            <p:nvPr/>
          </p:nvSpPr>
          <p:spPr bwMode="auto">
            <a:xfrm>
              <a:off x="4223" y="347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486" name="Rectangle 64"/>
            <p:cNvSpPr>
              <a:spLocks noChangeArrowheads="1"/>
            </p:cNvSpPr>
            <p:nvPr/>
          </p:nvSpPr>
          <p:spPr bwMode="auto">
            <a:xfrm>
              <a:off x="4259"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487" name="Rectangle 65"/>
            <p:cNvSpPr>
              <a:spLocks noChangeArrowheads="1"/>
            </p:cNvSpPr>
            <p:nvPr/>
          </p:nvSpPr>
          <p:spPr bwMode="auto">
            <a:xfrm>
              <a:off x="4284"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d</a:t>
              </a:r>
              <a:endParaRPr lang="en-US" smtClean="0">
                <a:solidFill>
                  <a:srgbClr val="000000"/>
                </a:solidFill>
              </a:endParaRPr>
            </a:p>
          </p:txBody>
        </p:sp>
        <p:sp>
          <p:nvSpPr>
            <p:cNvPr id="19488" name="Rectangle 66"/>
            <p:cNvSpPr>
              <a:spLocks noChangeArrowheads="1"/>
            </p:cNvSpPr>
            <p:nvPr/>
          </p:nvSpPr>
          <p:spPr bwMode="auto">
            <a:xfrm>
              <a:off x="4331"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489" name="Rectangle 67"/>
            <p:cNvSpPr>
              <a:spLocks noChangeArrowheads="1"/>
            </p:cNvSpPr>
            <p:nvPr/>
          </p:nvSpPr>
          <p:spPr bwMode="auto">
            <a:xfrm>
              <a:off x="4395"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490" name="Rectangle 68"/>
            <p:cNvSpPr>
              <a:spLocks noChangeArrowheads="1"/>
            </p:cNvSpPr>
            <p:nvPr/>
          </p:nvSpPr>
          <p:spPr bwMode="auto">
            <a:xfrm>
              <a:off x="4441"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9491" name="Rectangle 69"/>
            <p:cNvSpPr>
              <a:spLocks noChangeArrowheads="1"/>
            </p:cNvSpPr>
            <p:nvPr/>
          </p:nvSpPr>
          <p:spPr bwMode="auto">
            <a:xfrm>
              <a:off x="4495"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492" name="Rectangle 70"/>
            <p:cNvSpPr>
              <a:spLocks noChangeArrowheads="1"/>
            </p:cNvSpPr>
            <p:nvPr/>
          </p:nvSpPr>
          <p:spPr bwMode="auto">
            <a:xfrm>
              <a:off x="4520"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493" name="Rectangle 71"/>
            <p:cNvSpPr>
              <a:spLocks noChangeArrowheads="1"/>
            </p:cNvSpPr>
            <p:nvPr/>
          </p:nvSpPr>
          <p:spPr bwMode="auto">
            <a:xfrm>
              <a:off x="4566"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494" name="Rectangle 72"/>
            <p:cNvSpPr>
              <a:spLocks noChangeArrowheads="1"/>
            </p:cNvSpPr>
            <p:nvPr/>
          </p:nvSpPr>
          <p:spPr bwMode="auto">
            <a:xfrm>
              <a:off x="3592" y="358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495" name="Rectangle 73"/>
            <p:cNvSpPr>
              <a:spLocks noChangeArrowheads="1"/>
            </p:cNvSpPr>
            <p:nvPr/>
          </p:nvSpPr>
          <p:spPr bwMode="auto">
            <a:xfrm>
              <a:off x="3628" y="358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9496" name="Rectangle 74"/>
            <p:cNvSpPr>
              <a:spLocks noChangeArrowheads="1"/>
            </p:cNvSpPr>
            <p:nvPr/>
          </p:nvSpPr>
          <p:spPr bwMode="auto">
            <a:xfrm>
              <a:off x="3654" y="35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497" name="Rectangle 75"/>
            <p:cNvSpPr>
              <a:spLocks noChangeArrowheads="1"/>
            </p:cNvSpPr>
            <p:nvPr/>
          </p:nvSpPr>
          <p:spPr bwMode="auto">
            <a:xfrm>
              <a:off x="3700" y="358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498" name="Rectangle 76"/>
            <p:cNvSpPr>
              <a:spLocks noChangeArrowheads="1"/>
            </p:cNvSpPr>
            <p:nvPr/>
          </p:nvSpPr>
          <p:spPr bwMode="auto">
            <a:xfrm>
              <a:off x="3725" y="3584"/>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19499" name="Line 1350"/>
            <p:cNvSpPr>
              <a:spLocks noChangeShapeType="1"/>
            </p:cNvSpPr>
            <p:nvPr/>
          </p:nvSpPr>
          <p:spPr bwMode="auto">
            <a:xfrm>
              <a:off x="3785" y="3649"/>
              <a:ext cx="369" cy="92"/>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00" name="Freeform 1351"/>
            <p:cNvSpPr>
              <a:spLocks/>
            </p:cNvSpPr>
            <p:nvPr/>
          </p:nvSpPr>
          <p:spPr bwMode="auto">
            <a:xfrm>
              <a:off x="4133" y="3716"/>
              <a:ext cx="86" cy="44"/>
            </a:xfrm>
            <a:custGeom>
              <a:avLst/>
              <a:gdLst>
                <a:gd name="T0" fmla="*/ 0 w 86"/>
                <a:gd name="T1" fmla="*/ 44 h 44"/>
                <a:gd name="T2" fmla="*/ 86 w 86"/>
                <a:gd name="T3" fmla="*/ 43 h 44"/>
                <a:gd name="T4" fmla="*/ 11 w 86"/>
                <a:gd name="T5" fmla="*/ 0 h 44"/>
                <a:gd name="T6" fmla="*/ 0 w 86"/>
                <a:gd name="T7" fmla="*/ 44 h 44"/>
                <a:gd name="T8" fmla="*/ 0 60000 65536"/>
                <a:gd name="T9" fmla="*/ 0 60000 65536"/>
                <a:gd name="T10" fmla="*/ 0 60000 65536"/>
                <a:gd name="T11" fmla="*/ 0 60000 65536"/>
                <a:gd name="T12" fmla="*/ 0 w 86"/>
                <a:gd name="T13" fmla="*/ 0 h 44"/>
                <a:gd name="T14" fmla="*/ 86 w 86"/>
                <a:gd name="T15" fmla="*/ 44 h 44"/>
              </a:gdLst>
              <a:ahLst/>
              <a:cxnLst>
                <a:cxn ang="T8">
                  <a:pos x="T0" y="T1"/>
                </a:cxn>
                <a:cxn ang="T9">
                  <a:pos x="T2" y="T3"/>
                </a:cxn>
                <a:cxn ang="T10">
                  <a:pos x="T4" y="T5"/>
                </a:cxn>
                <a:cxn ang="T11">
                  <a:pos x="T6" y="T7"/>
                </a:cxn>
              </a:cxnLst>
              <a:rect l="T12" t="T13" r="T14" b="T15"/>
              <a:pathLst>
                <a:path w="86" h="44">
                  <a:moveTo>
                    <a:pt x="0" y="44"/>
                  </a:moveTo>
                  <a:lnTo>
                    <a:pt x="86" y="43"/>
                  </a:lnTo>
                  <a:lnTo>
                    <a:pt x="11" y="0"/>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501" name="Freeform 1398"/>
            <p:cNvSpPr>
              <a:spLocks/>
            </p:cNvSpPr>
            <p:nvPr/>
          </p:nvSpPr>
          <p:spPr bwMode="auto">
            <a:xfrm>
              <a:off x="4471" y="3826"/>
              <a:ext cx="87" cy="213"/>
            </a:xfrm>
            <a:custGeom>
              <a:avLst/>
              <a:gdLst>
                <a:gd name="T0" fmla="*/ 83 w 87"/>
                <a:gd name="T1" fmla="*/ 111 h 213"/>
                <a:gd name="T2" fmla="*/ 87 w 87"/>
                <a:gd name="T3" fmla="*/ 150 h 213"/>
                <a:gd name="T4" fmla="*/ 85 w 87"/>
                <a:gd name="T5" fmla="*/ 198 h 213"/>
                <a:gd name="T6" fmla="*/ 83 w 87"/>
                <a:gd name="T7" fmla="*/ 213 h 213"/>
                <a:gd name="T8" fmla="*/ 68 w 87"/>
                <a:gd name="T9" fmla="*/ 211 h 213"/>
                <a:gd name="T10" fmla="*/ 70 w 87"/>
                <a:gd name="T11" fmla="*/ 186 h 213"/>
                <a:gd name="T12" fmla="*/ 70 w 87"/>
                <a:gd name="T13" fmla="*/ 167 h 213"/>
                <a:gd name="T14" fmla="*/ 62 w 87"/>
                <a:gd name="T15" fmla="*/ 144 h 213"/>
                <a:gd name="T16" fmla="*/ 56 w 87"/>
                <a:gd name="T17" fmla="*/ 125 h 213"/>
                <a:gd name="T18" fmla="*/ 54 w 87"/>
                <a:gd name="T19" fmla="*/ 113 h 213"/>
                <a:gd name="T20" fmla="*/ 50 w 87"/>
                <a:gd name="T21" fmla="*/ 104 h 213"/>
                <a:gd name="T22" fmla="*/ 39 w 87"/>
                <a:gd name="T23" fmla="*/ 104 h 213"/>
                <a:gd name="T24" fmla="*/ 31 w 87"/>
                <a:gd name="T25" fmla="*/ 108 h 213"/>
                <a:gd name="T26" fmla="*/ 27 w 87"/>
                <a:gd name="T27" fmla="*/ 117 h 213"/>
                <a:gd name="T28" fmla="*/ 25 w 87"/>
                <a:gd name="T29" fmla="*/ 131 h 213"/>
                <a:gd name="T30" fmla="*/ 23 w 87"/>
                <a:gd name="T31" fmla="*/ 148 h 213"/>
                <a:gd name="T32" fmla="*/ 20 w 87"/>
                <a:gd name="T33" fmla="*/ 179 h 213"/>
                <a:gd name="T34" fmla="*/ 18 w 87"/>
                <a:gd name="T35" fmla="*/ 200 h 213"/>
                <a:gd name="T36" fmla="*/ 8 w 87"/>
                <a:gd name="T37" fmla="*/ 200 h 213"/>
                <a:gd name="T38" fmla="*/ 4 w 87"/>
                <a:gd name="T39" fmla="*/ 167 h 213"/>
                <a:gd name="T40" fmla="*/ 0 w 87"/>
                <a:gd name="T41" fmla="*/ 136 h 213"/>
                <a:gd name="T42" fmla="*/ 4 w 87"/>
                <a:gd name="T43" fmla="*/ 123 h 213"/>
                <a:gd name="T44" fmla="*/ 10 w 87"/>
                <a:gd name="T45" fmla="*/ 106 h 213"/>
                <a:gd name="T46" fmla="*/ 29 w 87"/>
                <a:gd name="T47" fmla="*/ 67 h 213"/>
                <a:gd name="T48" fmla="*/ 58 w 87"/>
                <a:gd name="T49" fmla="*/ 25 h 213"/>
                <a:gd name="T50" fmla="*/ 68 w 87"/>
                <a:gd name="T51" fmla="*/ 11 h 213"/>
                <a:gd name="T52" fmla="*/ 79 w 87"/>
                <a:gd name="T53" fmla="*/ 0 h 213"/>
                <a:gd name="T54" fmla="*/ 75 w 87"/>
                <a:gd name="T55" fmla="*/ 33 h 213"/>
                <a:gd name="T56" fmla="*/ 73 w 87"/>
                <a:gd name="T57" fmla="*/ 59 h 213"/>
                <a:gd name="T58" fmla="*/ 77 w 87"/>
                <a:gd name="T59" fmla="*/ 84 h 213"/>
                <a:gd name="T60" fmla="*/ 83 w 87"/>
                <a:gd name="T61" fmla="*/ 111 h 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7"/>
                <a:gd name="T94" fmla="*/ 0 h 213"/>
                <a:gd name="T95" fmla="*/ 87 w 87"/>
                <a:gd name="T96" fmla="*/ 213 h 21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7" h="213">
                  <a:moveTo>
                    <a:pt x="83" y="111"/>
                  </a:moveTo>
                  <a:lnTo>
                    <a:pt x="87" y="150"/>
                  </a:lnTo>
                  <a:lnTo>
                    <a:pt x="85" y="198"/>
                  </a:lnTo>
                  <a:lnTo>
                    <a:pt x="83" y="213"/>
                  </a:lnTo>
                  <a:lnTo>
                    <a:pt x="68" y="211"/>
                  </a:lnTo>
                  <a:lnTo>
                    <a:pt x="70" y="186"/>
                  </a:lnTo>
                  <a:lnTo>
                    <a:pt x="70" y="167"/>
                  </a:lnTo>
                  <a:lnTo>
                    <a:pt x="62" y="144"/>
                  </a:lnTo>
                  <a:lnTo>
                    <a:pt x="56" y="125"/>
                  </a:lnTo>
                  <a:lnTo>
                    <a:pt x="54" y="113"/>
                  </a:lnTo>
                  <a:lnTo>
                    <a:pt x="50" y="104"/>
                  </a:lnTo>
                  <a:lnTo>
                    <a:pt x="39" y="104"/>
                  </a:lnTo>
                  <a:lnTo>
                    <a:pt x="31" y="108"/>
                  </a:lnTo>
                  <a:lnTo>
                    <a:pt x="27" y="117"/>
                  </a:lnTo>
                  <a:lnTo>
                    <a:pt x="25" y="131"/>
                  </a:lnTo>
                  <a:lnTo>
                    <a:pt x="23" y="148"/>
                  </a:lnTo>
                  <a:lnTo>
                    <a:pt x="20" y="179"/>
                  </a:lnTo>
                  <a:lnTo>
                    <a:pt x="18" y="200"/>
                  </a:lnTo>
                  <a:lnTo>
                    <a:pt x="8" y="200"/>
                  </a:lnTo>
                  <a:lnTo>
                    <a:pt x="4" y="167"/>
                  </a:lnTo>
                  <a:lnTo>
                    <a:pt x="0" y="136"/>
                  </a:lnTo>
                  <a:lnTo>
                    <a:pt x="4" y="123"/>
                  </a:lnTo>
                  <a:lnTo>
                    <a:pt x="10" y="106"/>
                  </a:lnTo>
                  <a:lnTo>
                    <a:pt x="29" y="67"/>
                  </a:lnTo>
                  <a:lnTo>
                    <a:pt x="58" y="25"/>
                  </a:lnTo>
                  <a:lnTo>
                    <a:pt x="68" y="11"/>
                  </a:lnTo>
                  <a:lnTo>
                    <a:pt x="79" y="0"/>
                  </a:lnTo>
                  <a:lnTo>
                    <a:pt x="75" y="33"/>
                  </a:lnTo>
                  <a:lnTo>
                    <a:pt x="73" y="59"/>
                  </a:lnTo>
                  <a:lnTo>
                    <a:pt x="77" y="84"/>
                  </a:lnTo>
                  <a:lnTo>
                    <a:pt x="83" y="11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502" name="Freeform 1399"/>
            <p:cNvSpPr>
              <a:spLocks/>
            </p:cNvSpPr>
            <p:nvPr/>
          </p:nvSpPr>
          <p:spPr bwMode="auto">
            <a:xfrm>
              <a:off x="4464" y="4026"/>
              <a:ext cx="90" cy="173"/>
            </a:xfrm>
            <a:custGeom>
              <a:avLst/>
              <a:gdLst>
                <a:gd name="T0" fmla="*/ 90 w 90"/>
                <a:gd name="T1" fmla="*/ 13 h 173"/>
                <a:gd name="T2" fmla="*/ 86 w 90"/>
                <a:gd name="T3" fmla="*/ 36 h 173"/>
                <a:gd name="T4" fmla="*/ 84 w 90"/>
                <a:gd name="T5" fmla="*/ 48 h 173"/>
                <a:gd name="T6" fmla="*/ 80 w 90"/>
                <a:gd name="T7" fmla="*/ 65 h 173"/>
                <a:gd name="T8" fmla="*/ 71 w 90"/>
                <a:gd name="T9" fmla="*/ 81 h 173"/>
                <a:gd name="T10" fmla="*/ 57 w 90"/>
                <a:gd name="T11" fmla="*/ 92 h 173"/>
                <a:gd name="T12" fmla="*/ 40 w 90"/>
                <a:gd name="T13" fmla="*/ 108 h 173"/>
                <a:gd name="T14" fmla="*/ 27 w 90"/>
                <a:gd name="T15" fmla="*/ 125 h 173"/>
                <a:gd name="T16" fmla="*/ 19 w 90"/>
                <a:gd name="T17" fmla="*/ 144 h 173"/>
                <a:gd name="T18" fmla="*/ 9 w 90"/>
                <a:gd name="T19" fmla="*/ 169 h 173"/>
                <a:gd name="T20" fmla="*/ 9 w 90"/>
                <a:gd name="T21" fmla="*/ 171 h 173"/>
                <a:gd name="T22" fmla="*/ 7 w 90"/>
                <a:gd name="T23" fmla="*/ 173 h 173"/>
                <a:gd name="T24" fmla="*/ 2 w 90"/>
                <a:gd name="T25" fmla="*/ 146 h 173"/>
                <a:gd name="T26" fmla="*/ 0 w 90"/>
                <a:gd name="T27" fmla="*/ 125 h 173"/>
                <a:gd name="T28" fmla="*/ 2 w 90"/>
                <a:gd name="T29" fmla="*/ 92 h 173"/>
                <a:gd name="T30" fmla="*/ 9 w 90"/>
                <a:gd name="T31" fmla="*/ 58 h 173"/>
                <a:gd name="T32" fmla="*/ 15 w 90"/>
                <a:gd name="T33" fmla="*/ 6 h 173"/>
                <a:gd name="T34" fmla="*/ 15 w 90"/>
                <a:gd name="T35" fmla="*/ 0 h 173"/>
                <a:gd name="T36" fmla="*/ 25 w 90"/>
                <a:gd name="T37" fmla="*/ 0 h 173"/>
                <a:gd name="T38" fmla="*/ 27 w 90"/>
                <a:gd name="T39" fmla="*/ 29 h 173"/>
                <a:gd name="T40" fmla="*/ 32 w 90"/>
                <a:gd name="T41" fmla="*/ 50 h 173"/>
                <a:gd name="T42" fmla="*/ 36 w 90"/>
                <a:gd name="T43" fmla="*/ 60 h 173"/>
                <a:gd name="T44" fmla="*/ 42 w 90"/>
                <a:gd name="T45" fmla="*/ 67 h 173"/>
                <a:gd name="T46" fmla="*/ 44 w 90"/>
                <a:gd name="T47" fmla="*/ 71 h 173"/>
                <a:gd name="T48" fmla="*/ 48 w 90"/>
                <a:gd name="T49" fmla="*/ 71 h 173"/>
                <a:gd name="T50" fmla="*/ 52 w 90"/>
                <a:gd name="T51" fmla="*/ 71 h 173"/>
                <a:gd name="T52" fmla="*/ 57 w 90"/>
                <a:gd name="T53" fmla="*/ 69 h 173"/>
                <a:gd name="T54" fmla="*/ 61 w 90"/>
                <a:gd name="T55" fmla="*/ 56 h 173"/>
                <a:gd name="T56" fmla="*/ 63 w 90"/>
                <a:gd name="T57" fmla="*/ 44 h 173"/>
                <a:gd name="T58" fmla="*/ 69 w 90"/>
                <a:gd name="T59" fmla="*/ 25 h 173"/>
                <a:gd name="T60" fmla="*/ 75 w 90"/>
                <a:gd name="T61" fmla="*/ 11 h 173"/>
                <a:gd name="T62" fmla="*/ 90 w 90"/>
                <a:gd name="T63" fmla="*/ 13 h 17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173"/>
                <a:gd name="T98" fmla="*/ 90 w 90"/>
                <a:gd name="T99" fmla="*/ 173 h 17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173">
                  <a:moveTo>
                    <a:pt x="90" y="13"/>
                  </a:moveTo>
                  <a:lnTo>
                    <a:pt x="86" y="36"/>
                  </a:lnTo>
                  <a:lnTo>
                    <a:pt x="84" y="48"/>
                  </a:lnTo>
                  <a:lnTo>
                    <a:pt x="80" y="65"/>
                  </a:lnTo>
                  <a:lnTo>
                    <a:pt x="71" y="81"/>
                  </a:lnTo>
                  <a:lnTo>
                    <a:pt x="57" y="92"/>
                  </a:lnTo>
                  <a:lnTo>
                    <a:pt x="40" y="108"/>
                  </a:lnTo>
                  <a:lnTo>
                    <a:pt x="27" y="125"/>
                  </a:lnTo>
                  <a:lnTo>
                    <a:pt x="19" y="144"/>
                  </a:lnTo>
                  <a:lnTo>
                    <a:pt x="9" y="169"/>
                  </a:lnTo>
                  <a:lnTo>
                    <a:pt x="9" y="171"/>
                  </a:lnTo>
                  <a:lnTo>
                    <a:pt x="7" y="173"/>
                  </a:lnTo>
                  <a:lnTo>
                    <a:pt x="2" y="146"/>
                  </a:lnTo>
                  <a:lnTo>
                    <a:pt x="0" y="125"/>
                  </a:lnTo>
                  <a:lnTo>
                    <a:pt x="2" y="92"/>
                  </a:lnTo>
                  <a:lnTo>
                    <a:pt x="9" y="58"/>
                  </a:lnTo>
                  <a:lnTo>
                    <a:pt x="15" y="6"/>
                  </a:lnTo>
                  <a:lnTo>
                    <a:pt x="15" y="0"/>
                  </a:lnTo>
                  <a:lnTo>
                    <a:pt x="25" y="0"/>
                  </a:lnTo>
                  <a:lnTo>
                    <a:pt x="27" y="29"/>
                  </a:lnTo>
                  <a:lnTo>
                    <a:pt x="32" y="50"/>
                  </a:lnTo>
                  <a:lnTo>
                    <a:pt x="36" y="60"/>
                  </a:lnTo>
                  <a:lnTo>
                    <a:pt x="42" y="67"/>
                  </a:lnTo>
                  <a:lnTo>
                    <a:pt x="44" y="71"/>
                  </a:lnTo>
                  <a:lnTo>
                    <a:pt x="48" y="71"/>
                  </a:lnTo>
                  <a:lnTo>
                    <a:pt x="52" y="71"/>
                  </a:lnTo>
                  <a:lnTo>
                    <a:pt x="57" y="69"/>
                  </a:lnTo>
                  <a:lnTo>
                    <a:pt x="61" y="56"/>
                  </a:lnTo>
                  <a:lnTo>
                    <a:pt x="63" y="44"/>
                  </a:lnTo>
                  <a:lnTo>
                    <a:pt x="69" y="25"/>
                  </a:lnTo>
                  <a:lnTo>
                    <a:pt x="75" y="11"/>
                  </a:lnTo>
                  <a:lnTo>
                    <a:pt x="90"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503" name="Freeform 1400"/>
            <p:cNvSpPr>
              <a:spLocks/>
            </p:cNvSpPr>
            <p:nvPr/>
          </p:nvSpPr>
          <p:spPr bwMode="auto">
            <a:xfrm>
              <a:off x="4304" y="3820"/>
              <a:ext cx="246" cy="152"/>
            </a:xfrm>
            <a:custGeom>
              <a:avLst/>
              <a:gdLst>
                <a:gd name="T0" fmla="*/ 246 w 246"/>
                <a:gd name="T1" fmla="*/ 6 h 152"/>
                <a:gd name="T2" fmla="*/ 235 w 246"/>
                <a:gd name="T3" fmla="*/ 17 h 152"/>
                <a:gd name="T4" fmla="*/ 225 w 246"/>
                <a:gd name="T5" fmla="*/ 31 h 152"/>
                <a:gd name="T6" fmla="*/ 196 w 246"/>
                <a:gd name="T7" fmla="*/ 73 h 152"/>
                <a:gd name="T8" fmla="*/ 177 w 246"/>
                <a:gd name="T9" fmla="*/ 112 h 152"/>
                <a:gd name="T10" fmla="*/ 171 w 246"/>
                <a:gd name="T11" fmla="*/ 129 h 152"/>
                <a:gd name="T12" fmla="*/ 167 w 246"/>
                <a:gd name="T13" fmla="*/ 142 h 152"/>
                <a:gd name="T14" fmla="*/ 165 w 246"/>
                <a:gd name="T15" fmla="*/ 140 h 152"/>
                <a:gd name="T16" fmla="*/ 165 w 246"/>
                <a:gd name="T17" fmla="*/ 140 h 152"/>
                <a:gd name="T18" fmla="*/ 140 w 246"/>
                <a:gd name="T19" fmla="*/ 133 h 152"/>
                <a:gd name="T20" fmla="*/ 123 w 246"/>
                <a:gd name="T21" fmla="*/ 131 h 152"/>
                <a:gd name="T22" fmla="*/ 100 w 246"/>
                <a:gd name="T23" fmla="*/ 135 h 152"/>
                <a:gd name="T24" fmla="*/ 81 w 246"/>
                <a:gd name="T25" fmla="*/ 142 h 152"/>
                <a:gd name="T26" fmla="*/ 63 w 246"/>
                <a:gd name="T27" fmla="*/ 148 h 152"/>
                <a:gd name="T28" fmla="*/ 46 w 246"/>
                <a:gd name="T29" fmla="*/ 152 h 152"/>
                <a:gd name="T30" fmla="*/ 19 w 246"/>
                <a:gd name="T31" fmla="*/ 148 h 152"/>
                <a:gd name="T32" fmla="*/ 0 w 246"/>
                <a:gd name="T33" fmla="*/ 142 h 152"/>
                <a:gd name="T34" fmla="*/ 2 w 246"/>
                <a:gd name="T35" fmla="*/ 133 h 152"/>
                <a:gd name="T36" fmla="*/ 10 w 246"/>
                <a:gd name="T37" fmla="*/ 129 h 152"/>
                <a:gd name="T38" fmla="*/ 19 w 246"/>
                <a:gd name="T39" fmla="*/ 121 h 152"/>
                <a:gd name="T40" fmla="*/ 25 w 246"/>
                <a:gd name="T41" fmla="*/ 114 h 152"/>
                <a:gd name="T42" fmla="*/ 33 w 246"/>
                <a:gd name="T43" fmla="*/ 92 h 152"/>
                <a:gd name="T44" fmla="*/ 46 w 246"/>
                <a:gd name="T45" fmla="*/ 65 h 152"/>
                <a:gd name="T46" fmla="*/ 48 w 246"/>
                <a:gd name="T47" fmla="*/ 64 h 152"/>
                <a:gd name="T48" fmla="*/ 71 w 246"/>
                <a:gd name="T49" fmla="*/ 39 h 152"/>
                <a:gd name="T50" fmla="*/ 88 w 246"/>
                <a:gd name="T51" fmla="*/ 19 h 152"/>
                <a:gd name="T52" fmla="*/ 102 w 246"/>
                <a:gd name="T53" fmla="*/ 0 h 152"/>
                <a:gd name="T54" fmla="*/ 125 w 246"/>
                <a:gd name="T55" fmla="*/ 2 h 152"/>
                <a:gd name="T56" fmla="*/ 150 w 246"/>
                <a:gd name="T57" fmla="*/ 6 h 152"/>
                <a:gd name="T58" fmla="*/ 188 w 246"/>
                <a:gd name="T59" fmla="*/ 8 h 152"/>
                <a:gd name="T60" fmla="*/ 221 w 246"/>
                <a:gd name="T61" fmla="*/ 8 h 152"/>
                <a:gd name="T62" fmla="*/ 246 w 246"/>
                <a:gd name="T63" fmla="*/ 6 h 1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
                <a:gd name="T97" fmla="*/ 0 h 152"/>
                <a:gd name="T98" fmla="*/ 246 w 246"/>
                <a:gd name="T99" fmla="*/ 152 h 1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 h="152">
                  <a:moveTo>
                    <a:pt x="246" y="6"/>
                  </a:moveTo>
                  <a:lnTo>
                    <a:pt x="235" y="17"/>
                  </a:lnTo>
                  <a:lnTo>
                    <a:pt x="225" y="31"/>
                  </a:lnTo>
                  <a:lnTo>
                    <a:pt x="196" y="73"/>
                  </a:lnTo>
                  <a:lnTo>
                    <a:pt x="177" y="112"/>
                  </a:lnTo>
                  <a:lnTo>
                    <a:pt x="171" y="129"/>
                  </a:lnTo>
                  <a:lnTo>
                    <a:pt x="167" y="142"/>
                  </a:lnTo>
                  <a:lnTo>
                    <a:pt x="165" y="140"/>
                  </a:lnTo>
                  <a:lnTo>
                    <a:pt x="140" y="133"/>
                  </a:lnTo>
                  <a:lnTo>
                    <a:pt x="123" y="131"/>
                  </a:lnTo>
                  <a:lnTo>
                    <a:pt x="100" y="135"/>
                  </a:lnTo>
                  <a:lnTo>
                    <a:pt x="81" y="142"/>
                  </a:lnTo>
                  <a:lnTo>
                    <a:pt x="63" y="148"/>
                  </a:lnTo>
                  <a:lnTo>
                    <a:pt x="46" y="152"/>
                  </a:lnTo>
                  <a:lnTo>
                    <a:pt x="19" y="148"/>
                  </a:lnTo>
                  <a:lnTo>
                    <a:pt x="0" y="142"/>
                  </a:lnTo>
                  <a:lnTo>
                    <a:pt x="2" y="133"/>
                  </a:lnTo>
                  <a:lnTo>
                    <a:pt x="10" y="129"/>
                  </a:lnTo>
                  <a:lnTo>
                    <a:pt x="19" y="121"/>
                  </a:lnTo>
                  <a:lnTo>
                    <a:pt x="25" y="114"/>
                  </a:lnTo>
                  <a:lnTo>
                    <a:pt x="33" y="92"/>
                  </a:lnTo>
                  <a:lnTo>
                    <a:pt x="46" y="65"/>
                  </a:lnTo>
                  <a:lnTo>
                    <a:pt x="48" y="64"/>
                  </a:lnTo>
                  <a:lnTo>
                    <a:pt x="71" y="39"/>
                  </a:lnTo>
                  <a:lnTo>
                    <a:pt x="88" y="19"/>
                  </a:lnTo>
                  <a:lnTo>
                    <a:pt x="102" y="0"/>
                  </a:lnTo>
                  <a:lnTo>
                    <a:pt x="125" y="2"/>
                  </a:lnTo>
                  <a:lnTo>
                    <a:pt x="150" y="6"/>
                  </a:lnTo>
                  <a:lnTo>
                    <a:pt x="188" y="8"/>
                  </a:lnTo>
                  <a:lnTo>
                    <a:pt x="221" y="8"/>
                  </a:lnTo>
                  <a:lnTo>
                    <a:pt x="246"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504" name="Freeform 1401"/>
            <p:cNvSpPr>
              <a:spLocks noEditPoints="1"/>
            </p:cNvSpPr>
            <p:nvPr/>
          </p:nvSpPr>
          <p:spPr bwMode="auto">
            <a:xfrm>
              <a:off x="3992" y="3951"/>
              <a:ext cx="487" cy="248"/>
            </a:xfrm>
            <a:custGeom>
              <a:avLst/>
              <a:gdLst>
                <a:gd name="T0" fmla="*/ 125 w 487"/>
                <a:gd name="T1" fmla="*/ 94 h 248"/>
                <a:gd name="T2" fmla="*/ 127 w 487"/>
                <a:gd name="T3" fmla="*/ 71 h 248"/>
                <a:gd name="T4" fmla="*/ 112 w 487"/>
                <a:gd name="T5" fmla="*/ 54 h 248"/>
                <a:gd name="T6" fmla="*/ 85 w 487"/>
                <a:gd name="T7" fmla="*/ 56 h 248"/>
                <a:gd name="T8" fmla="*/ 72 w 487"/>
                <a:gd name="T9" fmla="*/ 71 h 248"/>
                <a:gd name="T10" fmla="*/ 77 w 487"/>
                <a:gd name="T11" fmla="*/ 98 h 248"/>
                <a:gd name="T12" fmla="*/ 98 w 487"/>
                <a:gd name="T13" fmla="*/ 115 h 248"/>
                <a:gd name="T14" fmla="*/ 118 w 487"/>
                <a:gd name="T15" fmla="*/ 108 h 248"/>
                <a:gd name="T16" fmla="*/ 123 w 487"/>
                <a:gd name="T17" fmla="*/ 98 h 248"/>
                <a:gd name="T18" fmla="*/ 487 w 487"/>
                <a:gd name="T19" fmla="*/ 81 h 248"/>
                <a:gd name="T20" fmla="*/ 474 w 487"/>
                <a:gd name="T21" fmla="*/ 167 h 248"/>
                <a:gd name="T22" fmla="*/ 474 w 487"/>
                <a:gd name="T23" fmla="*/ 221 h 248"/>
                <a:gd name="T24" fmla="*/ 424 w 487"/>
                <a:gd name="T25" fmla="*/ 242 h 248"/>
                <a:gd name="T26" fmla="*/ 272 w 487"/>
                <a:gd name="T27" fmla="*/ 235 h 248"/>
                <a:gd name="T28" fmla="*/ 85 w 487"/>
                <a:gd name="T29" fmla="*/ 238 h 248"/>
                <a:gd name="T30" fmla="*/ 10 w 487"/>
                <a:gd name="T31" fmla="*/ 215 h 248"/>
                <a:gd name="T32" fmla="*/ 8 w 487"/>
                <a:gd name="T33" fmla="*/ 160 h 248"/>
                <a:gd name="T34" fmla="*/ 0 w 487"/>
                <a:gd name="T35" fmla="*/ 88 h 248"/>
                <a:gd name="T36" fmla="*/ 0 w 487"/>
                <a:gd name="T37" fmla="*/ 29 h 248"/>
                <a:gd name="T38" fmla="*/ 29 w 487"/>
                <a:gd name="T39" fmla="*/ 15 h 248"/>
                <a:gd name="T40" fmla="*/ 108 w 487"/>
                <a:gd name="T41" fmla="*/ 9 h 248"/>
                <a:gd name="T42" fmla="*/ 166 w 487"/>
                <a:gd name="T43" fmla="*/ 2 h 248"/>
                <a:gd name="T44" fmla="*/ 168 w 487"/>
                <a:gd name="T45" fmla="*/ 27 h 248"/>
                <a:gd name="T46" fmla="*/ 172 w 487"/>
                <a:gd name="T47" fmla="*/ 50 h 248"/>
                <a:gd name="T48" fmla="*/ 181 w 487"/>
                <a:gd name="T49" fmla="*/ 104 h 248"/>
                <a:gd name="T50" fmla="*/ 220 w 487"/>
                <a:gd name="T51" fmla="*/ 69 h 248"/>
                <a:gd name="T52" fmla="*/ 266 w 487"/>
                <a:gd name="T53" fmla="*/ 71 h 248"/>
                <a:gd name="T54" fmla="*/ 302 w 487"/>
                <a:gd name="T55" fmla="*/ 69 h 248"/>
                <a:gd name="T56" fmla="*/ 310 w 487"/>
                <a:gd name="T57" fmla="*/ 56 h 248"/>
                <a:gd name="T58" fmla="*/ 310 w 487"/>
                <a:gd name="T59" fmla="*/ 27 h 248"/>
                <a:gd name="T60" fmla="*/ 331 w 487"/>
                <a:gd name="T61" fmla="*/ 17 h 248"/>
                <a:gd name="T62" fmla="*/ 375 w 487"/>
                <a:gd name="T63" fmla="*/ 17 h 248"/>
                <a:gd name="T64" fmla="*/ 412 w 487"/>
                <a:gd name="T65" fmla="*/ 4 h 248"/>
                <a:gd name="T66" fmla="*/ 452 w 487"/>
                <a:gd name="T67" fmla="*/ 2 h 248"/>
                <a:gd name="T68" fmla="*/ 477 w 487"/>
                <a:gd name="T69" fmla="*/ 9 h 248"/>
                <a:gd name="T70" fmla="*/ 483 w 487"/>
                <a:gd name="T71" fmla="*/ 42 h 248"/>
                <a:gd name="T72" fmla="*/ 129 w 487"/>
                <a:gd name="T73" fmla="*/ 188 h 248"/>
                <a:gd name="T74" fmla="*/ 122 w 487"/>
                <a:gd name="T75" fmla="*/ 163 h 248"/>
                <a:gd name="T76" fmla="*/ 97 w 487"/>
                <a:gd name="T77" fmla="*/ 160 h 248"/>
                <a:gd name="T78" fmla="*/ 73 w 487"/>
                <a:gd name="T79" fmla="*/ 173 h 248"/>
                <a:gd name="T80" fmla="*/ 68 w 487"/>
                <a:gd name="T81" fmla="*/ 196 h 248"/>
                <a:gd name="T82" fmla="*/ 81 w 487"/>
                <a:gd name="T83" fmla="*/ 211 h 248"/>
                <a:gd name="T84" fmla="*/ 97 w 487"/>
                <a:gd name="T85" fmla="*/ 221 h 248"/>
                <a:gd name="T86" fmla="*/ 110 w 487"/>
                <a:gd name="T87" fmla="*/ 219 h 248"/>
                <a:gd name="T88" fmla="*/ 123 w 487"/>
                <a:gd name="T89" fmla="*/ 202 h 2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7"/>
                <a:gd name="T136" fmla="*/ 0 h 248"/>
                <a:gd name="T137" fmla="*/ 487 w 487"/>
                <a:gd name="T138" fmla="*/ 248 h 24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7" h="248">
                  <a:moveTo>
                    <a:pt x="123" y="98"/>
                  </a:moveTo>
                  <a:lnTo>
                    <a:pt x="125" y="94"/>
                  </a:lnTo>
                  <a:lnTo>
                    <a:pt x="127" y="83"/>
                  </a:lnTo>
                  <a:lnTo>
                    <a:pt x="127" y="71"/>
                  </a:lnTo>
                  <a:lnTo>
                    <a:pt x="123" y="59"/>
                  </a:lnTo>
                  <a:lnTo>
                    <a:pt x="112" y="54"/>
                  </a:lnTo>
                  <a:lnTo>
                    <a:pt x="97" y="54"/>
                  </a:lnTo>
                  <a:lnTo>
                    <a:pt x="85" y="56"/>
                  </a:lnTo>
                  <a:lnTo>
                    <a:pt x="75" y="61"/>
                  </a:lnTo>
                  <a:lnTo>
                    <a:pt x="72" y="71"/>
                  </a:lnTo>
                  <a:lnTo>
                    <a:pt x="73" y="86"/>
                  </a:lnTo>
                  <a:lnTo>
                    <a:pt x="77" y="98"/>
                  </a:lnTo>
                  <a:lnTo>
                    <a:pt x="87" y="111"/>
                  </a:lnTo>
                  <a:lnTo>
                    <a:pt x="98" y="115"/>
                  </a:lnTo>
                  <a:lnTo>
                    <a:pt x="112" y="111"/>
                  </a:lnTo>
                  <a:lnTo>
                    <a:pt x="118" y="108"/>
                  </a:lnTo>
                  <a:lnTo>
                    <a:pt x="123" y="98"/>
                  </a:lnTo>
                  <a:close/>
                  <a:moveTo>
                    <a:pt x="487" y="75"/>
                  </a:moveTo>
                  <a:lnTo>
                    <a:pt x="487" y="81"/>
                  </a:lnTo>
                  <a:lnTo>
                    <a:pt x="481" y="133"/>
                  </a:lnTo>
                  <a:lnTo>
                    <a:pt x="474" y="167"/>
                  </a:lnTo>
                  <a:lnTo>
                    <a:pt x="472" y="200"/>
                  </a:lnTo>
                  <a:lnTo>
                    <a:pt x="474" y="221"/>
                  </a:lnTo>
                  <a:lnTo>
                    <a:pt x="479" y="248"/>
                  </a:lnTo>
                  <a:lnTo>
                    <a:pt x="424" y="242"/>
                  </a:lnTo>
                  <a:lnTo>
                    <a:pt x="377" y="238"/>
                  </a:lnTo>
                  <a:lnTo>
                    <a:pt x="272" y="235"/>
                  </a:lnTo>
                  <a:lnTo>
                    <a:pt x="189" y="235"/>
                  </a:lnTo>
                  <a:lnTo>
                    <a:pt x="85" y="238"/>
                  </a:lnTo>
                  <a:lnTo>
                    <a:pt x="4" y="248"/>
                  </a:lnTo>
                  <a:lnTo>
                    <a:pt x="10" y="215"/>
                  </a:lnTo>
                  <a:lnTo>
                    <a:pt x="10" y="188"/>
                  </a:lnTo>
                  <a:lnTo>
                    <a:pt x="8" y="160"/>
                  </a:lnTo>
                  <a:lnTo>
                    <a:pt x="4" y="135"/>
                  </a:lnTo>
                  <a:lnTo>
                    <a:pt x="0" y="88"/>
                  </a:lnTo>
                  <a:lnTo>
                    <a:pt x="0" y="54"/>
                  </a:lnTo>
                  <a:lnTo>
                    <a:pt x="0" y="29"/>
                  </a:lnTo>
                  <a:lnTo>
                    <a:pt x="4" y="11"/>
                  </a:lnTo>
                  <a:lnTo>
                    <a:pt x="29" y="15"/>
                  </a:lnTo>
                  <a:lnTo>
                    <a:pt x="62" y="15"/>
                  </a:lnTo>
                  <a:lnTo>
                    <a:pt x="108" y="9"/>
                  </a:lnTo>
                  <a:lnTo>
                    <a:pt x="164" y="2"/>
                  </a:lnTo>
                  <a:lnTo>
                    <a:pt x="166" y="2"/>
                  </a:lnTo>
                  <a:lnTo>
                    <a:pt x="166" y="6"/>
                  </a:lnTo>
                  <a:lnTo>
                    <a:pt x="168" y="27"/>
                  </a:lnTo>
                  <a:lnTo>
                    <a:pt x="170" y="34"/>
                  </a:lnTo>
                  <a:lnTo>
                    <a:pt x="172" y="50"/>
                  </a:lnTo>
                  <a:lnTo>
                    <a:pt x="173" y="58"/>
                  </a:lnTo>
                  <a:lnTo>
                    <a:pt x="181" y="104"/>
                  </a:lnTo>
                  <a:lnTo>
                    <a:pt x="200" y="69"/>
                  </a:lnTo>
                  <a:lnTo>
                    <a:pt x="220" y="69"/>
                  </a:lnTo>
                  <a:lnTo>
                    <a:pt x="233" y="71"/>
                  </a:lnTo>
                  <a:lnTo>
                    <a:pt x="266" y="71"/>
                  </a:lnTo>
                  <a:lnTo>
                    <a:pt x="291" y="71"/>
                  </a:lnTo>
                  <a:lnTo>
                    <a:pt x="302" y="69"/>
                  </a:lnTo>
                  <a:lnTo>
                    <a:pt x="312" y="67"/>
                  </a:lnTo>
                  <a:lnTo>
                    <a:pt x="310" y="56"/>
                  </a:lnTo>
                  <a:lnTo>
                    <a:pt x="308" y="38"/>
                  </a:lnTo>
                  <a:lnTo>
                    <a:pt x="310" y="27"/>
                  </a:lnTo>
                  <a:lnTo>
                    <a:pt x="312" y="11"/>
                  </a:lnTo>
                  <a:lnTo>
                    <a:pt x="331" y="17"/>
                  </a:lnTo>
                  <a:lnTo>
                    <a:pt x="358" y="21"/>
                  </a:lnTo>
                  <a:lnTo>
                    <a:pt x="375" y="17"/>
                  </a:lnTo>
                  <a:lnTo>
                    <a:pt x="393" y="11"/>
                  </a:lnTo>
                  <a:lnTo>
                    <a:pt x="412" y="4"/>
                  </a:lnTo>
                  <a:lnTo>
                    <a:pt x="435" y="0"/>
                  </a:lnTo>
                  <a:lnTo>
                    <a:pt x="452" y="2"/>
                  </a:lnTo>
                  <a:lnTo>
                    <a:pt x="477" y="9"/>
                  </a:lnTo>
                  <a:lnTo>
                    <a:pt x="479" y="11"/>
                  </a:lnTo>
                  <a:lnTo>
                    <a:pt x="483" y="42"/>
                  </a:lnTo>
                  <a:lnTo>
                    <a:pt x="487" y="75"/>
                  </a:lnTo>
                  <a:close/>
                  <a:moveTo>
                    <a:pt x="129" y="188"/>
                  </a:moveTo>
                  <a:lnTo>
                    <a:pt x="129" y="177"/>
                  </a:lnTo>
                  <a:lnTo>
                    <a:pt x="122" y="163"/>
                  </a:lnTo>
                  <a:lnTo>
                    <a:pt x="110" y="158"/>
                  </a:lnTo>
                  <a:lnTo>
                    <a:pt x="97" y="160"/>
                  </a:lnTo>
                  <a:lnTo>
                    <a:pt x="85" y="165"/>
                  </a:lnTo>
                  <a:lnTo>
                    <a:pt x="73" y="173"/>
                  </a:lnTo>
                  <a:lnTo>
                    <a:pt x="68" y="181"/>
                  </a:lnTo>
                  <a:lnTo>
                    <a:pt x="68" y="196"/>
                  </a:lnTo>
                  <a:lnTo>
                    <a:pt x="72" y="206"/>
                  </a:lnTo>
                  <a:lnTo>
                    <a:pt x="81" y="211"/>
                  </a:lnTo>
                  <a:lnTo>
                    <a:pt x="87" y="213"/>
                  </a:lnTo>
                  <a:lnTo>
                    <a:pt x="97" y="221"/>
                  </a:lnTo>
                  <a:lnTo>
                    <a:pt x="104" y="221"/>
                  </a:lnTo>
                  <a:lnTo>
                    <a:pt x="110" y="219"/>
                  </a:lnTo>
                  <a:lnTo>
                    <a:pt x="118" y="211"/>
                  </a:lnTo>
                  <a:lnTo>
                    <a:pt x="123" y="202"/>
                  </a:lnTo>
                  <a:lnTo>
                    <a:pt x="129" y="18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505" name="Freeform 1402"/>
            <p:cNvSpPr>
              <a:spLocks/>
            </p:cNvSpPr>
            <p:nvPr/>
          </p:nvSpPr>
          <p:spPr bwMode="auto">
            <a:xfrm>
              <a:off x="4192" y="3882"/>
              <a:ext cx="160" cy="140"/>
            </a:xfrm>
            <a:custGeom>
              <a:avLst/>
              <a:gdLst>
                <a:gd name="T0" fmla="*/ 79 w 160"/>
                <a:gd name="T1" fmla="*/ 2 h 140"/>
                <a:gd name="T2" fmla="*/ 81 w 160"/>
                <a:gd name="T3" fmla="*/ 2 h 140"/>
                <a:gd name="T4" fmla="*/ 97 w 160"/>
                <a:gd name="T5" fmla="*/ 3 h 140"/>
                <a:gd name="T6" fmla="*/ 135 w 160"/>
                <a:gd name="T7" fmla="*/ 3 h 140"/>
                <a:gd name="T8" fmla="*/ 149 w 160"/>
                <a:gd name="T9" fmla="*/ 2 h 140"/>
                <a:gd name="T10" fmla="*/ 158 w 160"/>
                <a:gd name="T11" fmla="*/ 0 h 140"/>
                <a:gd name="T12" fmla="*/ 160 w 160"/>
                <a:gd name="T13" fmla="*/ 2 h 140"/>
                <a:gd name="T14" fmla="*/ 158 w 160"/>
                <a:gd name="T15" fmla="*/ 3 h 140"/>
                <a:gd name="T16" fmla="*/ 145 w 160"/>
                <a:gd name="T17" fmla="*/ 30 h 140"/>
                <a:gd name="T18" fmla="*/ 137 w 160"/>
                <a:gd name="T19" fmla="*/ 52 h 140"/>
                <a:gd name="T20" fmla="*/ 131 w 160"/>
                <a:gd name="T21" fmla="*/ 59 h 140"/>
                <a:gd name="T22" fmla="*/ 122 w 160"/>
                <a:gd name="T23" fmla="*/ 67 h 140"/>
                <a:gd name="T24" fmla="*/ 114 w 160"/>
                <a:gd name="T25" fmla="*/ 71 h 140"/>
                <a:gd name="T26" fmla="*/ 112 w 160"/>
                <a:gd name="T27" fmla="*/ 80 h 140"/>
                <a:gd name="T28" fmla="*/ 110 w 160"/>
                <a:gd name="T29" fmla="*/ 96 h 140"/>
                <a:gd name="T30" fmla="*/ 108 w 160"/>
                <a:gd name="T31" fmla="*/ 107 h 140"/>
                <a:gd name="T32" fmla="*/ 110 w 160"/>
                <a:gd name="T33" fmla="*/ 125 h 140"/>
                <a:gd name="T34" fmla="*/ 112 w 160"/>
                <a:gd name="T35" fmla="*/ 136 h 140"/>
                <a:gd name="T36" fmla="*/ 102 w 160"/>
                <a:gd name="T37" fmla="*/ 138 h 140"/>
                <a:gd name="T38" fmla="*/ 91 w 160"/>
                <a:gd name="T39" fmla="*/ 140 h 140"/>
                <a:gd name="T40" fmla="*/ 66 w 160"/>
                <a:gd name="T41" fmla="*/ 140 h 140"/>
                <a:gd name="T42" fmla="*/ 33 w 160"/>
                <a:gd name="T43" fmla="*/ 140 h 140"/>
                <a:gd name="T44" fmla="*/ 20 w 160"/>
                <a:gd name="T45" fmla="*/ 138 h 140"/>
                <a:gd name="T46" fmla="*/ 0 w 160"/>
                <a:gd name="T47" fmla="*/ 138 h 140"/>
                <a:gd name="T48" fmla="*/ 31 w 160"/>
                <a:gd name="T49" fmla="*/ 86 h 140"/>
                <a:gd name="T50" fmla="*/ 31 w 160"/>
                <a:gd name="T51" fmla="*/ 86 h 140"/>
                <a:gd name="T52" fmla="*/ 27 w 160"/>
                <a:gd name="T53" fmla="*/ 92 h 140"/>
                <a:gd name="T54" fmla="*/ 27 w 160"/>
                <a:gd name="T55" fmla="*/ 92 h 140"/>
                <a:gd name="T56" fmla="*/ 77 w 160"/>
                <a:gd name="T57" fmla="*/ 0 h 140"/>
                <a:gd name="T58" fmla="*/ 79 w 160"/>
                <a:gd name="T59" fmla="*/ 2 h 140"/>
                <a:gd name="T60" fmla="*/ 79 w 160"/>
                <a:gd name="T61" fmla="*/ 2 h 14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0"/>
                <a:gd name="T94" fmla="*/ 0 h 140"/>
                <a:gd name="T95" fmla="*/ 160 w 160"/>
                <a:gd name="T96" fmla="*/ 140 h 14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0" h="140">
                  <a:moveTo>
                    <a:pt x="79" y="2"/>
                  </a:moveTo>
                  <a:lnTo>
                    <a:pt x="81" y="2"/>
                  </a:lnTo>
                  <a:lnTo>
                    <a:pt x="97" y="3"/>
                  </a:lnTo>
                  <a:lnTo>
                    <a:pt x="135" y="3"/>
                  </a:lnTo>
                  <a:lnTo>
                    <a:pt x="149" y="2"/>
                  </a:lnTo>
                  <a:lnTo>
                    <a:pt x="158" y="0"/>
                  </a:lnTo>
                  <a:lnTo>
                    <a:pt x="160" y="2"/>
                  </a:lnTo>
                  <a:lnTo>
                    <a:pt x="158" y="3"/>
                  </a:lnTo>
                  <a:lnTo>
                    <a:pt x="145" y="30"/>
                  </a:lnTo>
                  <a:lnTo>
                    <a:pt x="137" y="52"/>
                  </a:lnTo>
                  <a:lnTo>
                    <a:pt x="131" y="59"/>
                  </a:lnTo>
                  <a:lnTo>
                    <a:pt x="122" y="67"/>
                  </a:lnTo>
                  <a:lnTo>
                    <a:pt x="114" y="71"/>
                  </a:lnTo>
                  <a:lnTo>
                    <a:pt x="112" y="80"/>
                  </a:lnTo>
                  <a:lnTo>
                    <a:pt x="110" y="96"/>
                  </a:lnTo>
                  <a:lnTo>
                    <a:pt x="108" y="107"/>
                  </a:lnTo>
                  <a:lnTo>
                    <a:pt x="110" y="125"/>
                  </a:lnTo>
                  <a:lnTo>
                    <a:pt x="112" y="136"/>
                  </a:lnTo>
                  <a:lnTo>
                    <a:pt x="102" y="138"/>
                  </a:lnTo>
                  <a:lnTo>
                    <a:pt x="91" y="140"/>
                  </a:lnTo>
                  <a:lnTo>
                    <a:pt x="66" y="140"/>
                  </a:lnTo>
                  <a:lnTo>
                    <a:pt x="33" y="140"/>
                  </a:lnTo>
                  <a:lnTo>
                    <a:pt x="20" y="138"/>
                  </a:lnTo>
                  <a:lnTo>
                    <a:pt x="0" y="138"/>
                  </a:lnTo>
                  <a:lnTo>
                    <a:pt x="31" y="86"/>
                  </a:lnTo>
                  <a:lnTo>
                    <a:pt x="27" y="92"/>
                  </a:lnTo>
                  <a:lnTo>
                    <a:pt x="77" y="0"/>
                  </a:lnTo>
                  <a:lnTo>
                    <a:pt x="79"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506" name="Freeform 1403"/>
            <p:cNvSpPr>
              <a:spLocks/>
            </p:cNvSpPr>
            <p:nvPr/>
          </p:nvSpPr>
          <p:spPr bwMode="auto">
            <a:xfrm>
              <a:off x="4152" y="3676"/>
              <a:ext cx="162" cy="379"/>
            </a:xfrm>
            <a:custGeom>
              <a:avLst/>
              <a:gdLst>
                <a:gd name="T0" fmla="*/ 144 w 162"/>
                <a:gd name="T1" fmla="*/ 32 h 379"/>
                <a:gd name="T2" fmla="*/ 156 w 162"/>
                <a:gd name="T3" fmla="*/ 90 h 379"/>
                <a:gd name="T4" fmla="*/ 156 w 162"/>
                <a:gd name="T5" fmla="*/ 90 h 379"/>
                <a:gd name="T6" fmla="*/ 158 w 162"/>
                <a:gd name="T7" fmla="*/ 98 h 379"/>
                <a:gd name="T8" fmla="*/ 160 w 162"/>
                <a:gd name="T9" fmla="*/ 108 h 379"/>
                <a:gd name="T10" fmla="*/ 162 w 162"/>
                <a:gd name="T11" fmla="*/ 133 h 379"/>
                <a:gd name="T12" fmla="*/ 162 w 162"/>
                <a:gd name="T13" fmla="*/ 134 h 379"/>
                <a:gd name="T14" fmla="*/ 121 w 162"/>
                <a:gd name="T15" fmla="*/ 208 h 379"/>
                <a:gd name="T16" fmla="*/ 119 w 162"/>
                <a:gd name="T17" fmla="*/ 208 h 379"/>
                <a:gd name="T18" fmla="*/ 119 w 162"/>
                <a:gd name="T19" fmla="*/ 208 h 379"/>
                <a:gd name="T20" fmla="*/ 117 w 162"/>
                <a:gd name="T21" fmla="*/ 206 h 379"/>
                <a:gd name="T22" fmla="*/ 67 w 162"/>
                <a:gd name="T23" fmla="*/ 298 h 379"/>
                <a:gd name="T24" fmla="*/ 67 w 162"/>
                <a:gd name="T25" fmla="*/ 298 h 379"/>
                <a:gd name="T26" fmla="*/ 71 w 162"/>
                <a:gd name="T27" fmla="*/ 292 h 379"/>
                <a:gd name="T28" fmla="*/ 71 w 162"/>
                <a:gd name="T29" fmla="*/ 292 h 379"/>
                <a:gd name="T30" fmla="*/ 40 w 162"/>
                <a:gd name="T31" fmla="*/ 344 h 379"/>
                <a:gd name="T32" fmla="*/ 21 w 162"/>
                <a:gd name="T33" fmla="*/ 379 h 379"/>
                <a:gd name="T34" fmla="*/ 13 w 162"/>
                <a:gd name="T35" fmla="*/ 333 h 379"/>
                <a:gd name="T36" fmla="*/ 12 w 162"/>
                <a:gd name="T37" fmla="*/ 325 h 379"/>
                <a:gd name="T38" fmla="*/ 10 w 162"/>
                <a:gd name="T39" fmla="*/ 309 h 379"/>
                <a:gd name="T40" fmla="*/ 8 w 162"/>
                <a:gd name="T41" fmla="*/ 302 h 379"/>
                <a:gd name="T42" fmla="*/ 6 w 162"/>
                <a:gd name="T43" fmla="*/ 281 h 379"/>
                <a:gd name="T44" fmla="*/ 6 w 162"/>
                <a:gd name="T45" fmla="*/ 277 h 379"/>
                <a:gd name="T46" fmla="*/ 4 w 162"/>
                <a:gd name="T47" fmla="*/ 277 h 379"/>
                <a:gd name="T48" fmla="*/ 4 w 162"/>
                <a:gd name="T49" fmla="*/ 265 h 379"/>
                <a:gd name="T50" fmla="*/ 0 w 162"/>
                <a:gd name="T51" fmla="*/ 244 h 379"/>
                <a:gd name="T52" fmla="*/ 46 w 162"/>
                <a:gd name="T53" fmla="*/ 165 h 379"/>
                <a:gd name="T54" fmla="*/ 46 w 162"/>
                <a:gd name="T55" fmla="*/ 163 h 379"/>
                <a:gd name="T56" fmla="*/ 52 w 162"/>
                <a:gd name="T57" fmla="*/ 156 h 379"/>
                <a:gd name="T58" fmla="*/ 52 w 162"/>
                <a:gd name="T59" fmla="*/ 156 h 379"/>
                <a:gd name="T60" fmla="*/ 48 w 162"/>
                <a:gd name="T61" fmla="*/ 156 h 379"/>
                <a:gd name="T62" fmla="*/ 135 w 162"/>
                <a:gd name="T63" fmla="*/ 11 h 379"/>
                <a:gd name="T64" fmla="*/ 142 w 162"/>
                <a:gd name="T65" fmla="*/ 0 h 379"/>
                <a:gd name="T66" fmla="*/ 142 w 162"/>
                <a:gd name="T67" fmla="*/ 0 h 379"/>
                <a:gd name="T68" fmla="*/ 146 w 162"/>
                <a:gd name="T69" fmla="*/ 32 h 379"/>
                <a:gd name="T70" fmla="*/ 144 w 162"/>
                <a:gd name="T71" fmla="*/ 32 h 3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2"/>
                <a:gd name="T109" fmla="*/ 0 h 379"/>
                <a:gd name="T110" fmla="*/ 162 w 162"/>
                <a:gd name="T111" fmla="*/ 379 h 3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2" h="379">
                  <a:moveTo>
                    <a:pt x="144" y="32"/>
                  </a:moveTo>
                  <a:lnTo>
                    <a:pt x="156" y="90"/>
                  </a:lnTo>
                  <a:lnTo>
                    <a:pt x="158" y="98"/>
                  </a:lnTo>
                  <a:lnTo>
                    <a:pt x="160" y="108"/>
                  </a:lnTo>
                  <a:lnTo>
                    <a:pt x="162" y="133"/>
                  </a:lnTo>
                  <a:lnTo>
                    <a:pt x="162" y="134"/>
                  </a:lnTo>
                  <a:lnTo>
                    <a:pt x="121" y="208"/>
                  </a:lnTo>
                  <a:lnTo>
                    <a:pt x="119" y="208"/>
                  </a:lnTo>
                  <a:lnTo>
                    <a:pt x="117" y="206"/>
                  </a:lnTo>
                  <a:lnTo>
                    <a:pt x="67" y="298"/>
                  </a:lnTo>
                  <a:lnTo>
                    <a:pt x="71" y="292"/>
                  </a:lnTo>
                  <a:lnTo>
                    <a:pt x="40" y="344"/>
                  </a:lnTo>
                  <a:lnTo>
                    <a:pt x="21" y="379"/>
                  </a:lnTo>
                  <a:lnTo>
                    <a:pt x="13" y="333"/>
                  </a:lnTo>
                  <a:lnTo>
                    <a:pt x="12" y="325"/>
                  </a:lnTo>
                  <a:lnTo>
                    <a:pt x="10" y="309"/>
                  </a:lnTo>
                  <a:lnTo>
                    <a:pt x="8" y="302"/>
                  </a:lnTo>
                  <a:lnTo>
                    <a:pt x="6" y="281"/>
                  </a:lnTo>
                  <a:lnTo>
                    <a:pt x="6" y="277"/>
                  </a:lnTo>
                  <a:lnTo>
                    <a:pt x="4" y="277"/>
                  </a:lnTo>
                  <a:lnTo>
                    <a:pt x="4" y="265"/>
                  </a:lnTo>
                  <a:lnTo>
                    <a:pt x="0" y="244"/>
                  </a:lnTo>
                  <a:lnTo>
                    <a:pt x="46" y="165"/>
                  </a:lnTo>
                  <a:lnTo>
                    <a:pt x="46" y="163"/>
                  </a:lnTo>
                  <a:lnTo>
                    <a:pt x="52" y="156"/>
                  </a:lnTo>
                  <a:lnTo>
                    <a:pt x="48" y="156"/>
                  </a:lnTo>
                  <a:lnTo>
                    <a:pt x="135" y="11"/>
                  </a:lnTo>
                  <a:lnTo>
                    <a:pt x="142" y="0"/>
                  </a:lnTo>
                  <a:lnTo>
                    <a:pt x="146" y="32"/>
                  </a:lnTo>
                  <a:lnTo>
                    <a:pt x="144" y="32"/>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507" name="Freeform 1404"/>
            <p:cNvSpPr>
              <a:spLocks/>
            </p:cNvSpPr>
            <p:nvPr/>
          </p:nvSpPr>
          <p:spPr bwMode="auto">
            <a:xfrm>
              <a:off x="3996" y="3820"/>
              <a:ext cx="208" cy="146"/>
            </a:xfrm>
            <a:custGeom>
              <a:avLst/>
              <a:gdLst>
                <a:gd name="T0" fmla="*/ 18 w 208"/>
                <a:gd name="T1" fmla="*/ 117 h 146"/>
                <a:gd name="T2" fmla="*/ 21 w 208"/>
                <a:gd name="T3" fmla="*/ 114 h 146"/>
                <a:gd name="T4" fmla="*/ 37 w 208"/>
                <a:gd name="T5" fmla="*/ 89 h 146"/>
                <a:gd name="T6" fmla="*/ 62 w 208"/>
                <a:gd name="T7" fmla="*/ 48 h 146"/>
                <a:gd name="T8" fmla="*/ 79 w 208"/>
                <a:gd name="T9" fmla="*/ 14 h 146"/>
                <a:gd name="T10" fmla="*/ 79 w 208"/>
                <a:gd name="T11" fmla="*/ 14 h 146"/>
                <a:gd name="T12" fmla="*/ 98 w 208"/>
                <a:gd name="T13" fmla="*/ 2 h 146"/>
                <a:gd name="T14" fmla="*/ 118 w 208"/>
                <a:gd name="T15" fmla="*/ 0 h 146"/>
                <a:gd name="T16" fmla="*/ 143 w 208"/>
                <a:gd name="T17" fmla="*/ 0 h 146"/>
                <a:gd name="T18" fmla="*/ 168 w 208"/>
                <a:gd name="T19" fmla="*/ 6 h 146"/>
                <a:gd name="T20" fmla="*/ 187 w 208"/>
                <a:gd name="T21" fmla="*/ 10 h 146"/>
                <a:gd name="T22" fmla="*/ 204 w 208"/>
                <a:gd name="T23" fmla="*/ 12 h 146"/>
                <a:gd name="T24" fmla="*/ 208 w 208"/>
                <a:gd name="T25" fmla="*/ 12 h 146"/>
                <a:gd name="T26" fmla="*/ 208 w 208"/>
                <a:gd name="T27" fmla="*/ 12 h 146"/>
                <a:gd name="T28" fmla="*/ 202 w 208"/>
                <a:gd name="T29" fmla="*/ 19 h 146"/>
                <a:gd name="T30" fmla="*/ 202 w 208"/>
                <a:gd name="T31" fmla="*/ 21 h 146"/>
                <a:gd name="T32" fmla="*/ 156 w 208"/>
                <a:gd name="T33" fmla="*/ 100 h 146"/>
                <a:gd name="T34" fmla="*/ 160 w 208"/>
                <a:gd name="T35" fmla="*/ 121 h 146"/>
                <a:gd name="T36" fmla="*/ 160 w 208"/>
                <a:gd name="T37" fmla="*/ 133 h 146"/>
                <a:gd name="T38" fmla="*/ 104 w 208"/>
                <a:gd name="T39" fmla="*/ 140 h 146"/>
                <a:gd name="T40" fmla="*/ 58 w 208"/>
                <a:gd name="T41" fmla="*/ 146 h 146"/>
                <a:gd name="T42" fmla="*/ 25 w 208"/>
                <a:gd name="T43" fmla="*/ 146 h 146"/>
                <a:gd name="T44" fmla="*/ 0 w 208"/>
                <a:gd name="T45" fmla="*/ 142 h 146"/>
                <a:gd name="T46" fmla="*/ 18 w 208"/>
                <a:gd name="T47" fmla="*/ 117 h 1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8"/>
                <a:gd name="T73" fmla="*/ 0 h 146"/>
                <a:gd name="T74" fmla="*/ 208 w 208"/>
                <a:gd name="T75" fmla="*/ 146 h 14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8" h="146">
                  <a:moveTo>
                    <a:pt x="18" y="117"/>
                  </a:moveTo>
                  <a:lnTo>
                    <a:pt x="21" y="114"/>
                  </a:lnTo>
                  <a:lnTo>
                    <a:pt x="37" y="89"/>
                  </a:lnTo>
                  <a:lnTo>
                    <a:pt x="62" y="48"/>
                  </a:lnTo>
                  <a:lnTo>
                    <a:pt x="79" y="14"/>
                  </a:lnTo>
                  <a:lnTo>
                    <a:pt x="98" y="2"/>
                  </a:lnTo>
                  <a:lnTo>
                    <a:pt x="118" y="0"/>
                  </a:lnTo>
                  <a:lnTo>
                    <a:pt x="143" y="0"/>
                  </a:lnTo>
                  <a:lnTo>
                    <a:pt x="168" y="6"/>
                  </a:lnTo>
                  <a:lnTo>
                    <a:pt x="187" y="10"/>
                  </a:lnTo>
                  <a:lnTo>
                    <a:pt x="204" y="12"/>
                  </a:lnTo>
                  <a:lnTo>
                    <a:pt x="208" y="12"/>
                  </a:lnTo>
                  <a:lnTo>
                    <a:pt x="202" y="19"/>
                  </a:lnTo>
                  <a:lnTo>
                    <a:pt x="202" y="21"/>
                  </a:lnTo>
                  <a:lnTo>
                    <a:pt x="156" y="100"/>
                  </a:lnTo>
                  <a:lnTo>
                    <a:pt x="160" y="121"/>
                  </a:lnTo>
                  <a:lnTo>
                    <a:pt x="160" y="133"/>
                  </a:lnTo>
                  <a:lnTo>
                    <a:pt x="104" y="140"/>
                  </a:lnTo>
                  <a:lnTo>
                    <a:pt x="58" y="146"/>
                  </a:lnTo>
                  <a:lnTo>
                    <a:pt x="25" y="146"/>
                  </a:lnTo>
                  <a:lnTo>
                    <a:pt x="0" y="142"/>
                  </a:lnTo>
                  <a:lnTo>
                    <a:pt x="18" y="1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508" name="Freeform 1405"/>
            <p:cNvSpPr>
              <a:spLocks/>
            </p:cNvSpPr>
            <p:nvPr/>
          </p:nvSpPr>
          <p:spPr bwMode="auto">
            <a:xfrm>
              <a:off x="3773" y="3935"/>
              <a:ext cx="241" cy="154"/>
            </a:xfrm>
            <a:custGeom>
              <a:avLst/>
              <a:gdLst>
                <a:gd name="T0" fmla="*/ 119 w 241"/>
                <a:gd name="T1" fmla="*/ 2 h 154"/>
                <a:gd name="T2" fmla="*/ 125 w 241"/>
                <a:gd name="T3" fmla="*/ 8 h 154"/>
                <a:gd name="T4" fmla="*/ 133 w 241"/>
                <a:gd name="T5" fmla="*/ 16 h 154"/>
                <a:gd name="T6" fmla="*/ 144 w 241"/>
                <a:gd name="T7" fmla="*/ 16 h 154"/>
                <a:gd name="T8" fmla="*/ 160 w 241"/>
                <a:gd name="T9" fmla="*/ 14 h 154"/>
                <a:gd name="T10" fmla="*/ 165 w 241"/>
                <a:gd name="T11" fmla="*/ 10 h 154"/>
                <a:gd name="T12" fmla="*/ 173 w 241"/>
                <a:gd name="T13" fmla="*/ 4 h 154"/>
                <a:gd name="T14" fmla="*/ 177 w 241"/>
                <a:gd name="T15" fmla="*/ 4 h 154"/>
                <a:gd name="T16" fmla="*/ 196 w 241"/>
                <a:gd name="T17" fmla="*/ 4 h 154"/>
                <a:gd name="T18" fmla="*/ 212 w 241"/>
                <a:gd name="T19" fmla="*/ 6 h 154"/>
                <a:gd name="T20" fmla="*/ 227 w 241"/>
                <a:gd name="T21" fmla="*/ 6 h 154"/>
                <a:gd name="T22" fmla="*/ 235 w 241"/>
                <a:gd name="T23" fmla="*/ 4 h 154"/>
                <a:gd name="T24" fmla="*/ 241 w 241"/>
                <a:gd name="T25" fmla="*/ 2 h 154"/>
                <a:gd name="T26" fmla="*/ 223 w 241"/>
                <a:gd name="T27" fmla="*/ 27 h 154"/>
                <a:gd name="T28" fmla="*/ 219 w 241"/>
                <a:gd name="T29" fmla="*/ 45 h 154"/>
                <a:gd name="T30" fmla="*/ 219 w 241"/>
                <a:gd name="T31" fmla="*/ 70 h 154"/>
                <a:gd name="T32" fmla="*/ 219 w 241"/>
                <a:gd name="T33" fmla="*/ 104 h 154"/>
                <a:gd name="T34" fmla="*/ 223 w 241"/>
                <a:gd name="T35" fmla="*/ 151 h 154"/>
                <a:gd name="T36" fmla="*/ 212 w 241"/>
                <a:gd name="T37" fmla="*/ 154 h 154"/>
                <a:gd name="T38" fmla="*/ 200 w 241"/>
                <a:gd name="T39" fmla="*/ 154 h 154"/>
                <a:gd name="T40" fmla="*/ 185 w 241"/>
                <a:gd name="T41" fmla="*/ 152 h 154"/>
                <a:gd name="T42" fmla="*/ 171 w 241"/>
                <a:gd name="T43" fmla="*/ 151 h 154"/>
                <a:gd name="T44" fmla="*/ 162 w 241"/>
                <a:gd name="T45" fmla="*/ 147 h 154"/>
                <a:gd name="T46" fmla="*/ 152 w 241"/>
                <a:gd name="T47" fmla="*/ 145 h 154"/>
                <a:gd name="T48" fmla="*/ 140 w 241"/>
                <a:gd name="T49" fmla="*/ 147 h 154"/>
                <a:gd name="T50" fmla="*/ 133 w 241"/>
                <a:gd name="T51" fmla="*/ 149 h 154"/>
                <a:gd name="T52" fmla="*/ 125 w 241"/>
                <a:gd name="T53" fmla="*/ 149 h 154"/>
                <a:gd name="T54" fmla="*/ 117 w 241"/>
                <a:gd name="T55" fmla="*/ 151 h 154"/>
                <a:gd name="T56" fmla="*/ 100 w 241"/>
                <a:gd name="T57" fmla="*/ 151 h 154"/>
                <a:gd name="T58" fmla="*/ 89 w 241"/>
                <a:gd name="T59" fmla="*/ 149 h 154"/>
                <a:gd name="T60" fmla="*/ 52 w 241"/>
                <a:gd name="T61" fmla="*/ 149 h 154"/>
                <a:gd name="T62" fmla="*/ 27 w 241"/>
                <a:gd name="T63" fmla="*/ 151 h 154"/>
                <a:gd name="T64" fmla="*/ 23 w 241"/>
                <a:gd name="T65" fmla="*/ 151 h 154"/>
                <a:gd name="T66" fmla="*/ 19 w 241"/>
                <a:gd name="T67" fmla="*/ 149 h 154"/>
                <a:gd name="T68" fmla="*/ 17 w 241"/>
                <a:gd name="T69" fmla="*/ 141 h 154"/>
                <a:gd name="T70" fmla="*/ 17 w 241"/>
                <a:gd name="T71" fmla="*/ 131 h 154"/>
                <a:gd name="T72" fmla="*/ 10 w 241"/>
                <a:gd name="T73" fmla="*/ 120 h 154"/>
                <a:gd name="T74" fmla="*/ 10 w 241"/>
                <a:gd name="T75" fmla="*/ 120 h 154"/>
                <a:gd name="T76" fmla="*/ 2 w 241"/>
                <a:gd name="T77" fmla="*/ 104 h 154"/>
                <a:gd name="T78" fmla="*/ 0 w 241"/>
                <a:gd name="T79" fmla="*/ 87 h 154"/>
                <a:gd name="T80" fmla="*/ 4 w 241"/>
                <a:gd name="T81" fmla="*/ 64 h 154"/>
                <a:gd name="T82" fmla="*/ 8 w 241"/>
                <a:gd name="T83" fmla="*/ 49 h 154"/>
                <a:gd name="T84" fmla="*/ 14 w 241"/>
                <a:gd name="T85" fmla="*/ 31 h 154"/>
                <a:gd name="T86" fmla="*/ 14 w 241"/>
                <a:gd name="T87" fmla="*/ 31 h 154"/>
                <a:gd name="T88" fmla="*/ 15 w 241"/>
                <a:gd name="T89" fmla="*/ 22 h 154"/>
                <a:gd name="T90" fmla="*/ 17 w 241"/>
                <a:gd name="T91" fmla="*/ 6 h 154"/>
                <a:gd name="T92" fmla="*/ 25 w 241"/>
                <a:gd name="T93" fmla="*/ 2 h 154"/>
                <a:gd name="T94" fmla="*/ 27 w 241"/>
                <a:gd name="T95" fmla="*/ 4 h 154"/>
                <a:gd name="T96" fmla="*/ 42 w 241"/>
                <a:gd name="T97" fmla="*/ 4 h 154"/>
                <a:gd name="T98" fmla="*/ 60 w 241"/>
                <a:gd name="T99" fmla="*/ 6 h 154"/>
                <a:gd name="T100" fmla="*/ 73 w 241"/>
                <a:gd name="T101" fmla="*/ 4 h 154"/>
                <a:gd name="T102" fmla="*/ 90 w 241"/>
                <a:gd name="T103" fmla="*/ 0 h 154"/>
                <a:gd name="T104" fmla="*/ 102 w 241"/>
                <a:gd name="T105" fmla="*/ 2 h 154"/>
                <a:gd name="T106" fmla="*/ 119 w 241"/>
                <a:gd name="T107" fmla="*/ 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
                <a:gd name="T163" fmla="*/ 0 h 154"/>
                <a:gd name="T164" fmla="*/ 241 w 241"/>
                <a:gd name="T165" fmla="*/ 154 h 1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 h="154">
                  <a:moveTo>
                    <a:pt x="119" y="2"/>
                  </a:moveTo>
                  <a:lnTo>
                    <a:pt x="125" y="8"/>
                  </a:lnTo>
                  <a:lnTo>
                    <a:pt x="133" y="16"/>
                  </a:lnTo>
                  <a:lnTo>
                    <a:pt x="144" y="16"/>
                  </a:lnTo>
                  <a:lnTo>
                    <a:pt x="160" y="14"/>
                  </a:lnTo>
                  <a:lnTo>
                    <a:pt x="165" y="10"/>
                  </a:lnTo>
                  <a:lnTo>
                    <a:pt x="173" y="4"/>
                  </a:lnTo>
                  <a:lnTo>
                    <a:pt x="177" y="4"/>
                  </a:lnTo>
                  <a:lnTo>
                    <a:pt x="196" y="4"/>
                  </a:lnTo>
                  <a:lnTo>
                    <a:pt x="212" y="6"/>
                  </a:lnTo>
                  <a:lnTo>
                    <a:pt x="227" y="6"/>
                  </a:lnTo>
                  <a:lnTo>
                    <a:pt x="235" y="4"/>
                  </a:lnTo>
                  <a:lnTo>
                    <a:pt x="241" y="2"/>
                  </a:lnTo>
                  <a:lnTo>
                    <a:pt x="223" y="27"/>
                  </a:lnTo>
                  <a:lnTo>
                    <a:pt x="219" y="45"/>
                  </a:lnTo>
                  <a:lnTo>
                    <a:pt x="219" y="70"/>
                  </a:lnTo>
                  <a:lnTo>
                    <a:pt x="219" y="104"/>
                  </a:lnTo>
                  <a:lnTo>
                    <a:pt x="223" y="151"/>
                  </a:lnTo>
                  <a:lnTo>
                    <a:pt x="212" y="154"/>
                  </a:lnTo>
                  <a:lnTo>
                    <a:pt x="200" y="154"/>
                  </a:lnTo>
                  <a:lnTo>
                    <a:pt x="185" y="152"/>
                  </a:lnTo>
                  <a:lnTo>
                    <a:pt x="171" y="151"/>
                  </a:lnTo>
                  <a:lnTo>
                    <a:pt x="162" y="147"/>
                  </a:lnTo>
                  <a:lnTo>
                    <a:pt x="152" y="145"/>
                  </a:lnTo>
                  <a:lnTo>
                    <a:pt x="140" y="147"/>
                  </a:lnTo>
                  <a:lnTo>
                    <a:pt x="133" y="149"/>
                  </a:lnTo>
                  <a:lnTo>
                    <a:pt x="125" y="149"/>
                  </a:lnTo>
                  <a:lnTo>
                    <a:pt x="117" y="151"/>
                  </a:lnTo>
                  <a:lnTo>
                    <a:pt x="100" y="151"/>
                  </a:lnTo>
                  <a:lnTo>
                    <a:pt x="89" y="149"/>
                  </a:lnTo>
                  <a:lnTo>
                    <a:pt x="52" y="149"/>
                  </a:lnTo>
                  <a:lnTo>
                    <a:pt x="27" y="151"/>
                  </a:lnTo>
                  <a:lnTo>
                    <a:pt x="23" y="151"/>
                  </a:lnTo>
                  <a:lnTo>
                    <a:pt x="19" y="149"/>
                  </a:lnTo>
                  <a:lnTo>
                    <a:pt x="17" y="141"/>
                  </a:lnTo>
                  <a:lnTo>
                    <a:pt x="17" y="131"/>
                  </a:lnTo>
                  <a:lnTo>
                    <a:pt x="10" y="120"/>
                  </a:lnTo>
                  <a:lnTo>
                    <a:pt x="2" y="104"/>
                  </a:lnTo>
                  <a:lnTo>
                    <a:pt x="0" y="87"/>
                  </a:lnTo>
                  <a:lnTo>
                    <a:pt x="4" y="64"/>
                  </a:lnTo>
                  <a:lnTo>
                    <a:pt x="8" y="49"/>
                  </a:lnTo>
                  <a:lnTo>
                    <a:pt x="14" y="31"/>
                  </a:lnTo>
                  <a:lnTo>
                    <a:pt x="15" y="22"/>
                  </a:lnTo>
                  <a:lnTo>
                    <a:pt x="17" y="6"/>
                  </a:lnTo>
                  <a:lnTo>
                    <a:pt x="25" y="2"/>
                  </a:lnTo>
                  <a:lnTo>
                    <a:pt x="27" y="4"/>
                  </a:lnTo>
                  <a:lnTo>
                    <a:pt x="42" y="4"/>
                  </a:lnTo>
                  <a:lnTo>
                    <a:pt x="60" y="6"/>
                  </a:lnTo>
                  <a:lnTo>
                    <a:pt x="73" y="4"/>
                  </a:lnTo>
                  <a:lnTo>
                    <a:pt x="90" y="0"/>
                  </a:lnTo>
                  <a:lnTo>
                    <a:pt x="102" y="2"/>
                  </a:lnTo>
                  <a:lnTo>
                    <a:pt x="119"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509" name="Freeform 1406"/>
            <p:cNvSpPr>
              <a:spLocks/>
            </p:cNvSpPr>
            <p:nvPr/>
          </p:nvSpPr>
          <p:spPr bwMode="auto">
            <a:xfrm>
              <a:off x="3642" y="3964"/>
              <a:ext cx="145" cy="93"/>
            </a:xfrm>
            <a:custGeom>
              <a:avLst/>
              <a:gdLst>
                <a:gd name="T0" fmla="*/ 145 w 145"/>
                <a:gd name="T1" fmla="*/ 2 h 93"/>
                <a:gd name="T2" fmla="*/ 145 w 145"/>
                <a:gd name="T3" fmla="*/ 2 h 93"/>
                <a:gd name="T4" fmla="*/ 139 w 145"/>
                <a:gd name="T5" fmla="*/ 20 h 93"/>
                <a:gd name="T6" fmla="*/ 135 w 145"/>
                <a:gd name="T7" fmla="*/ 35 h 93"/>
                <a:gd name="T8" fmla="*/ 131 w 145"/>
                <a:gd name="T9" fmla="*/ 58 h 93"/>
                <a:gd name="T10" fmla="*/ 133 w 145"/>
                <a:gd name="T11" fmla="*/ 75 h 93"/>
                <a:gd name="T12" fmla="*/ 141 w 145"/>
                <a:gd name="T13" fmla="*/ 91 h 93"/>
                <a:gd name="T14" fmla="*/ 141 w 145"/>
                <a:gd name="T15" fmla="*/ 91 h 93"/>
                <a:gd name="T16" fmla="*/ 121 w 145"/>
                <a:gd name="T17" fmla="*/ 93 h 93"/>
                <a:gd name="T18" fmla="*/ 95 w 145"/>
                <a:gd name="T19" fmla="*/ 93 h 93"/>
                <a:gd name="T20" fmla="*/ 75 w 145"/>
                <a:gd name="T21" fmla="*/ 91 h 93"/>
                <a:gd name="T22" fmla="*/ 50 w 145"/>
                <a:gd name="T23" fmla="*/ 89 h 93"/>
                <a:gd name="T24" fmla="*/ 37 w 145"/>
                <a:gd name="T25" fmla="*/ 91 h 93"/>
                <a:gd name="T26" fmla="*/ 18 w 145"/>
                <a:gd name="T27" fmla="*/ 93 h 93"/>
                <a:gd name="T28" fmla="*/ 16 w 145"/>
                <a:gd name="T29" fmla="*/ 91 h 93"/>
                <a:gd name="T30" fmla="*/ 12 w 145"/>
                <a:gd name="T31" fmla="*/ 87 h 93"/>
                <a:gd name="T32" fmla="*/ 6 w 145"/>
                <a:gd name="T33" fmla="*/ 81 h 93"/>
                <a:gd name="T34" fmla="*/ 2 w 145"/>
                <a:gd name="T35" fmla="*/ 72 h 93"/>
                <a:gd name="T36" fmla="*/ 0 w 145"/>
                <a:gd name="T37" fmla="*/ 58 h 93"/>
                <a:gd name="T38" fmla="*/ 0 w 145"/>
                <a:gd name="T39" fmla="*/ 41 h 93"/>
                <a:gd name="T40" fmla="*/ 0 w 145"/>
                <a:gd name="T41" fmla="*/ 29 h 93"/>
                <a:gd name="T42" fmla="*/ 4 w 145"/>
                <a:gd name="T43" fmla="*/ 14 h 93"/>
                <a:gd name="T44" fmla="*/ 10 w 145"/>
                <a:gd name="T45" fmla="*/ 8 h 93"/>
                <a:gd name="T46" fmla="*/ 18 w 145"/>
                <a:gd name="T47" fmla="*/ 2 h 93"/>
                <a:gd name="T48" fmla="*/ 35 w 145"/>
                <a:gd name="T49" fmla="*/ 0 h 93"/>
                <a:gd name="T50" fmla="*/ 58 w 145"/>
                <a:gd name="T51" fmla="*/ 0 h 93"/>
                <a:gd name="T52" fmla="*/ 79 w 145"/>
                <a:gd name="T53" fmla="*/ 4 h 93"/>
                <a:gd name="T54" fmla="*/ 106 w 145"/>
                <a:gd name="T55" fmla="*/ 6 h 93"/>
                <a:gd name="T56" fmla="*/ 123 w 145"/>
                <a:gd name="T57" fmla="*/ 6 h 93"/>
                <a:gd name="T58" fmla="*/ 145 w 145"/>
                <a:gd name="T59" fmla="*/ 2 h 93"/>
                <a:gd name="T60" fmla="*/ 145 w 145"/>
                <a:gd name="T61" fmla="*/ 2 h 9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5"/>
                <a:gd name="T94" fmla="*/ 0 h 93"/>
                <a:gd name="T95" fmla="*/ 145 w 145"/>
                <a:gd name="T96" fmla="*/ 93 h 9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5" h="93">
                  <a:moveTo>
                    <a:pt x="145" y="2"/>
                  </a:moveTo>
                  <a:lnTo>
                    <a:pt x="145" y="2"/>
                  </a:lnTo>
                  <a:lnTo>
                    <a:pt x="139" y="20"/>
                  </a:lnTo>
                  <a:lnTo>
                    <a:pt x="135" y="35"/>
                  </a:lnTo>
                  <a:lnTo>
                    <a:pt x="131" y="58"/>
                  </a:lnTo>
                  <a:lnTo>
                    <a:pt x="133" y="75"/>
                  </a:lnTo>
                  <a:lnTo>
                    <a:pt x="141" y="91"/>
                  </a:lnTo>
                  <a:lnTo>
                    <a:pt x="121" y="93"/>
                  </a:lnTo>
                  <a:lnTo>
                    <a:pt x="95" y="93"/>
                  </a:lnTo>
                  <a:lnTo>
                    <a:pt x="75" y="91"/>
                  </a:lnTo>
                  <a:lnTo>
                    <a:pt x="50" y="89"/>
                  </a:lnTo>
                  <a:lnTo>
                    <a:pt x="37" y="91"/>
                  </a:lnTo>
                  <a:lnTo>
                    <a:pt x="18" y="93"/>
                  </a:lnTo>
                  <a:lnTo>
                    <a:pt x="16" y="91"/>
                  </a:lnTo>
                  <a:lnTo>
                    <a:pt x="12" y="87"/>
                  </a:lnTo>
                  <a:lnTo>
                    <a:pt x="6" y="81"/>
                  </a:lnTo>
                  <a:lnTo>
                    <a:pt x="2" y="72"/>
                  </a:lnTo>
                  <a:lnTo>
                    <a:pt x="0" y="58"/>
                  </a:lnTo>
                  <a:lnTo>
                    <a:pt x="0" y="41"/>
                  </a:lnTo>
                  <a:lnTo>
                    <a:pt x="0" y="29"/>
                  </a:lnTo>
                  <a:lnTo>
                    <a:pt x="4" y="14"/>
                  </a:lnTo>
                  <a:lnTo>
                    <a:pt x="10" y="8"/>
                  </a:lnTo>
                  <a:lnTo>
                    <a:pt x="18" y="2"/>
                  </a:lnTo>
                  <a:lnTo>
                    <a:pt x="35" y="0"/>
                  </a:lnTo>
                  <a:lnTo>
                    <a:pt x="58" y="0"/>
                  </a:lnTo>
                  <a:lnTo>
                    <a:pt x="79" y="4"/>
                  </a:lnTo>
                  <a:lnTo>
                    <a:pt x="106" y="6"/>
                  </a:lnTo>
                  <a:lnTo>
                    <a:pt x="123" y="6"/>
                  </a:lnTo>
                  <a:lnTo>
                    <a:pt x="145"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510" name="Freeform 1407"/>
            <p:cNvSpPr>
              <a:spLocks/>
            </p:cNvSpPr>
            <p:nvPr/>
          </p:nvSpPr>
          <p:spPr bwMode="auto">
            <a:xfrm>
              <a:off x="4173" y="3968"/>
              <a:ext cx="50" cy="87"/>
            </a:xfrm>
            <a:custGeom>
              <a:avLst/>
              <a:gdLst>
                <a:gd name="T0" fmla="*/ 50 w 50"/>
                <a:gd name="T1" fmla="*/ 0 h 87"/>
                <a:gd name="T2" fmla="*/ 19 w 50"/>
                <a:gd name="T3" fmla="*/ 52 h 87"/>
                <a:gd name="T4" fmla="*/ 0 w 50"/>
                <a:gd name="T5" fmla="*/ 87 h 87"/>
                <a:gd name="T6" fmla="*/ 0 60000 65536"/>
                <a:gd name="T7" fmla="*/ 0 60000 65536"/>
                <a:gd name="T8" fmla="*/ 0 60000 65536"/>
                <a:gd name="T9" fmla="*/ 0 w 50"/>
                <a:gd name="T10" fmla="*/ 0 h 87"/>
                <a:gd name="T11" fmla="*/ 50 w 50"/>
                <a:gd name="T12" fmla="*/ 87 h 87"/>
              </a:gdLst>
              <a:ahLst/>
              <a:cxnLst>
                <a:cxn ang="T6">
                  <a:pos x="T0" y="T1"/>
                </a:cxn>
                <a:cxn ang="T7">
                  <a:pos x="T2" y="T3"/>
                </a:cxn>
                <a:cxn ang="T8">
                  <a:pos x="T4" y="T5"/>
                </a:cxn>
              </a:cxnLst>
              <a:rect l="T9" t="T10" r="T11" b="T12"/>
              <a:pathLst>
                <a:path w="50" h="87">
                  <a:moveTo>
                    <a:pt x="50" y="0"/>
                  </a:moveTo>
                  <a:lnTo>
                    <a:pt x="19" y="52"/>
                  </a:lnTo>
                  <a:lnTo>
                    <a:pt x="0" y="8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11" name="Freeform 1408"/>
            <p:cNvSpPr>
              <a:spLocks/>
            </p:cNvSpPr>
            <p:nvPr/>
          </p:nvSpPr>
          <p:spPr bwMode="auto">
            <a:xfrm>
              <a:off x="4152" y="3834"/>
              <a:ext cx="52" cy="86"/>
            </a:xfrm>
            <a:custGeom>
              <a:avLst/>
              <a:gdLst>
                <a:gd name="T0" fmla="*/ 52 w 52"/>
                <a:gd name="T1" fmla="*/ 0 h 86"/>
                <a:gd name="T2" fmla="*/ 46 w 52"/>
                <a:gd name="T3" fmla="*/ 7 h 86"/>
                <a:gd name="T4" fmla="*/ 0 w 52"/>
                <a:gd name="T5" fmla="*/ 86 h 86"/>
                <a:gd name="T6" fmla="*/ 0 60000 65536"/>
                <a:gd name="T7" fmla="*/ 0 60000 65536"/>
                <a:gd name="T8" fmla="*/ 0 60000 65536"/>
                <a:gd name="T9" fmla="*/ 0 w 52"/>
                <a:gd name="T10" fmla="*/ 0 h 86"/>
                <a:gd name="T11" fmla="*/ 52 w 52"/>
                <a:gd name="T12" fmla="*/ 86 h 86"/>
              </a:gdLst>
              <a:ahLst/>
              <a:cxnLst>
                <a:cxn ang="T6">
                  <a:pos x="T0" y="T1"/>
                </a:cxn>
                <a:cxn ang="T7">
                  <a:pos x="T2" y="T3"/>
                </a:cxn>
                <a:cxn ang="T8">
                  <a:pos x="T4" y="T5"/>
                </a:cxn>
              </a:cxnLst>
              <a:rect l="T9" t="T10" r="T11" b="T12"/>
              <a:pathLst>
                <a:path w="52" h="86">
                  <a:moveTo>
                    <a:pt x="52" y="0"/>
                  </a:moveTo>
                  <a:lnTo>
                    <a:pt x="46" y="7"/>
                  </a:lnTo>
                  <a:lnTo>
                    <a:pt x="0" y="8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12" name="Freeform 1409"/>
            <p:cNvSpPr>
              <a:spLocks/>
            </p:cNvSpPr>
            <p:nvPr/>
          </p:nvSpPr>
          <p:spPr bwMode="auto">
            <a:xfrm>
              <a:off x="4269" y="3676"/>
              <a:ext cx="25" cy="42"/>
            </a:xfrm>
            <a:custGeom>
              <a:avLst/>
              <a:gdLst>
                <a:gd name="T0" fmla="*/ 0 w 25"/>
                <a:gd name="T1" fmla="*/ 42 h 42"/>
                <a:gd name="T2" fmla="*/ 2 w 25"/>
                <a:gd name="T3" fmla="*/ 38 h 42"/>
                <a:gd name="T4" fmla="*/ 18 w 25"/>
                <a:gd name="T5" fmla="*/ 11 h 42"/>
                <a:gd name="T6" fmla="*/ 25 w 25"/>
                <a:gd name="T7" fmla="*/ 0 h 42"/>
                <a:gd name="T8" fmla="*/ 0 60000 65536"/>
                <a:gd name="T9" fmla="*/ 0 60000 65536"/>
                <a:gd name="T10" fmla="*/ 0 60000 65536"/>
                <a:gd name="T11" fmla="*/ 0 60000 65536"/>
                <a:gd name="T12" fmla="*/ 0 w 25"/>
                <a:gd name="T13" fmla="*/ 0 h 42"/>
                <a:gd name="T14" fmla="*/ 25 w 25"/>
                <a:gd name="T15" fmla="*/ 42 h 42"/>
              </a:gdLst>
              <a:ahLst/>
              <a:cxnLst>
                <a:cxn ang="T8">
                  <a:pos x="T0" y="T1"/>
                </a:cxn>
                <a:cxn ang="T9">
                  <a:pos x="T2" y="T3"/>
                </a:cxn>
                <a:cxn ang="T10">
                  <a:pos x="T4" y="T5"/>
                </a:cxn>
                <a:cxn ang="T11">
                  <a:pos x="T6" y="T7"/>
                </a:cxn>
              </a:cxnLst>
              <a:rect l="T12" t="T13" r="T14" b="T15"/>
              <a:pathLst>
                <a:path w="25" h="42">
                  <a:moveTo>
                    <a:pt x="0" y="42"/>
                  </a:moveTo>
                  <a:lnTo>
                    <a:pt x="2" y="38"/>
                  </a:lnTo>
                  <a:lnTo>
                    <a:pt x="18" y="11"/>
                  </a:lnTo>
                  <a:lnTo>
                    <a:pt x="2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13" name="Freeform 1410"/>
            <p:cNvSpPr>
              <a:spLocks/>
            </p:cNvSpPr>
            <p:nvPr/>
          </p:nvSpPr>
          <p:spPr bwMode="auto">
            <a:xfrm>
              <a:off x="4198" y="3807"/>
              <a:ext cx="21" cy="32"/>
            </a:xfrm>
            <a:custGeom>
              <a:avLst/>
              <a:gdLst>
                <a:gd name="T0" fmla="*/ 21 w 21"/>
                <a:gd name="T1" fmla="*/ 0 h 32"/>
                <a:gd name="T2" fmla="*/ 6 w 21"/>
                <a:gd name="T3" fmla="*/ 25 h 32"/>
                <a:gd name="T4" fmla="*/ 0 w 21"/>
                <a:gd name="T5" fmla="*/ 32 h 32"/>
                <a:gd name="T6" fmla="*/ 0 60000 65536"/>
                <a:gd name="T7" fmla="*/ 0 60000 65536"/>
                <a:gd name="T8" fmla="*/ 0 60000 65536"/>
                <a:gd name="T9" fmla="*/ 0 w 21"/>
                <a:gd name="T10" fmla="*/ 0 h 32"/>
                <a:gd name="T11" fmla="*/ 21 w 21"/>
                <a:gd name="T12" fmla="*/ 32 h 32"/>
              </a:gdLst>
              <a:ahLst/>
              <a:cxnLst>
                <a:cxn ang="T6">
                  <a:pos x="T0" y="T1"/>
                </a:cxn>
                <a:cxn ang="T7">
                  <a:pos x="T2" y="T3"/>
                </a:cxn>
                <a:cxn ang="T8">
                  <a:pos x="T4" y="T5"/>
                </a:cxn>
              </a:cxnLst>
              <a:rect l="T9" t="T10" r="T11" b="T12"/>
              <a:pathLst>
                <a:path w="21" h="32">
                  <a:moveTo>
                    <a:pt x="21" y="0"/>
                  </a:moveTo>
                  <a:lnTo>
                    <a:pt x="6" y="25"/>
                  </a:lnTo>
                  <a:lnTo>
                    <a:pt x="0" y="3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14" name="Freeform 1411"/>
            <p:cNvSpPr>
              <a:spLocks/>
            </p:cNvSpPr>
            <p:nvPr/>
          </p:nvSpPr>
          <p:spPr bwMode="auto">
            <a:xfrm>
              <a:off x="4267" y="3705"/>
              <a:ext cx="12" cy="17"/>
            </a:xfrm>
            <a:custGeom>
              <a:avLst/>
              <a:gdLst>
                <a:gd name="T0" fmla="*/ 0 w 12"/>
                <a:gd name="T1" fmla="*/ 17 h 17"/>
                <a:gd name="T2" fmla="*/ 4 w 12"/>
                <a:gd name="T3" fmla="*/ 9 h 17"/>
                <a:gd name="T4" fmla="*/ 12 w 12"/>
                <a:gd name="T5" fmla="*/ 0 h 17"/>
                <a:gd name="T6" fmla="*/ 0 60000 65536"/>
                <a:gd name="T7" fmla="*/ 0 60000 65536"/>
                <a:gd name="T8" fmla="*/ 0 60000 65536"/>
                <a:gd name="T9" fmla="*/ 0 w 12"/>
                <a:gd name="T10" fmla="*/ 0 h 17"/>
                <a:gd name="T11" fmla="*/ 12 w 12"/>
                <a:gd name="T12" fmla="*/ 17 h 17"/>
              </a:gdLst>
              <a:ahLst/>
              <a:cxnLst>
                <a:cxn ang="T6">
                  <a:pos x="T0" y="T1"/>
                </a:cxn>
                <a:cxn ang="T7">
                  <a:pos x="T2" y="T3"/>
                </a:cxn>
                <a:cxn ang="T8">
                  <a:pos x="T4" y="T5"/>
                </a:cxn>
              </a:cxnLst>
              <a:rect l="T9" t="T10" r="T11" b="T12"/>
              <a:pathLst>
                <a:path w="12" h="17">
                  <a:moveTo>
                    <a:pt x="0" y="17"/>
                  </a:moveTo>
                  <a:lnTo>
                    <a:pt x="4" y="9"/>
                  </a:lnTo>
                  <a:lnTo>
                    <a:pt x="1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15" name="Line 1412"/>
            <p:cNvSpPr>
              <a:spLocks noChangeShapeType="1"/>
            </p:cNvSpPr>
            <p:nvPr/>
          </p:nvSpPr>
          <p:spPr bwMode="auto">
            <a:xfrm flipV="1">
              <a:off x="4250" y="3730"/>
              <a:ext cx="14"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16" name="Line 1413"/>
            <p:cNvSpPr>
              <a:spLocks noChangeShapeType="1"/>
            </p:cNvSpPr>
            <p:nvPr/>
          </p:nvSpPr>
          <p:spPr bwMode="auto">
            <a:xfrm flipH="1">
              <a:off x="4231" y="3760"/>
              <a:ext cx="15"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17" name="Freeform 1415"/>
            <p:cNvSpPr>
              <a:spLocks/>
            </p:cNvSpPr>
            <p:nvPr/>
          </p:nvSpPr>
          <p:spPr bwMode="auto">
            <a:xfrm>
              <a:off x="4256" y="3810"/>
              <a:ext cx="58" cy="100"/>
            </a:xfrm>
            <a:custGeom>
              <a:avLst/>
              <a:gdLst>
                <a:gd name="T0" fmla="*/ 0 w 58"/>
                <a:gd name="T1" fmla="*/ 100 h 100"/>
                <a:gd name="T2" fmla="*/ 15 w 58"/>
                <a:gd name="T3" fmla="*/ 74 h 100"/>
                <a:gd name="T4" fmla="*/ 17 w 58"/>
                <a:gd name="T5" fmla="*/ 74 h 100"/>
                <a:gd name="T6" fmla="*/ 58 w 58"/>
                <a:gd name="T7" fmla="*/ 0 h 100"/>
                <a:gd name="T8" fmla="*/ 0 60000 65536"/>
                <a:gd name="T9" fmla="*/ 0 60000 65536"/>
                <a:gd name="T10" fmla="*/ 0 60000 65536"/>
                <a:gd name="T11" fmla="*/ 0 60000 65536"/>
                <a:gd name="T12" fmla="*/ 0 w 58"/>
                <a:gd name="T13" fmla="*/ 0 h 100"/>
                <a:gd name="T14" fmla="*/ 58 w 58"/>
                <a:gd name="T15" fmla="*/ 100 h 100"/>
              </a:gdLst>
              <a:ahLst/>
              <a:cxnLst>
                <a:cxn ang="T8">
                  <a:pos x="T0" y="T1"/>
                </a:cxn>
                <a:cxn ang="T9">
                  <a:pos x="T2" y="T3"/>
                </a:cxn>
                <a:cxn ang="T10">
                  <a:pos x="T4" y="T5"/>
                </a:cxn>
                <a:cxn ang="T11">
                  <a:pos x="T6" y="T7"/>
                </a:cxn>
              </a:cxnLst>
              <a:rect l="T12" t="T13" r="T14" b="T15"/>
              <a:pathLst>
                <a:path w="58" h="100">
                  <a:moveTo>
                    <a:pt x="0" y="100"/>
                  </a:moveTo>
                  <a:lnTo>
                    <a:pt x="15" y="74"/>
                  </a:lnTo>
                  <a:lnTo>
                    <a:pt x="17" y="74"/>
                  </a:lnTo>
                  <a:lnTo>
                    <a:pt x="5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18" name="Line 1416"/>
            <p:cNvSpPr>
              <a:spLocks noChangeShapeType="1"/>
            </p:cNvSpPr>
            <p:nvPr/>
          </p:nvSpPr>
          <p:spPr bwMode="auto">
            <a:xfrm flipV="1">
              <a:off x="4244" y="3918"/>
              <a:ext cx="8"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19" name="Line 1417"/>
            <p:cNvSpPr>
              <a:spLocks noChangeShapeType="1"/>
            </p:cNvSpPr>
            <p:nvPr/>
          </p:nvSpPr>
          <p:spPr bwMode="auto">
            <a:xfrm flipV="1">
              <a:off x="4231" y="3941"/>
              <a:ext cx="8" cy="1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20" name="Freeform 1418"/>
            <p:cNvSpPr>
              <a:spLocks/>
            </p:cNvSpPr>
            <p:nvPr/>
          </p:nvSpPr>
          <p:spPr bwMode="auto">
            <a:xfrm>
              <a:off x="4219" y="3966"/>
              <a:ext cx="6" cy="8"/>
            </a:xfrm>
            <a:custGeom>
              <a:avLst/>
              <a:gdLst>
                <a:gd name="T0" fmla="*/ 6 w 6"/>
                <a:gd name="T1" fmla="*/ 0 h 8"/>
                <a:gd name="T2" fmla="*/ 4 w 6"/>
                <a:gd name="T3" fmla="*/ 2 h 8"/>
                <a:gd name="T4" fmla="*/ 0 w 6"/>
                <a:gd name="T5" fmla="*/ 8 h 8"/>
                <a:gd name="T6" fmla="*/ 0 w 6"/>
                <a:gd name="T7" fmla="*/ 8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6" y="0"/>
                  </a:moveTo>
                  <a:lnTo>
                    <a:pt x="4" y="2"/>
                  </a:lnTo>
                  <a:lnTo>
                    <a:pt x="0" y="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21" name="Line 1419"/>
            <p:cNvSpPr>
              <a:spLocks noChangeShapeType="1"/>
            </p:cNvSpPr>
            <p:nvPr/>
          </p:nvSpPr>
          <p:spPr bwMode="auto">
            <a:xfrm>
              <a:off x="4165" y="4009"/>
              <a:ext cx="8" cy="4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22" name="Line 1420"/>
            <p:cNvSpPr>
              <a:spLocks noChangeShapeType="1"/>
            </p:cNvSpPr>
            <p:nvPr/>
          </p:nvSpPr>
          <p:spPr bwMode="auto">
            <a:xfrm>
              <a:off x="4162" y="3985"/>
              <a:ext cx="2" cy="1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23" name="Line 1421"/>
            <p:cNvSpPr>
              <a:spLocks noChangeShapeType="1"/>
            </p:cNvSpPr>
            <p:nvPr/>
          </p:nvSpPr>
          <p:spPr bwMode="auto">
            <a:xfrm>
              <a:off x="4158" y="3957"/>
              <a:ext cx="2"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24" name="Line 1422"/>
            <p:cNvSpPr>
              <a:spLocks noChangeShapeType="1"/>
            </p:cNvSpPr>
            <p:nvPr/>
          </p:nvSpPr>
          <p:spPr bwMode="auto">
            <a:xfrm flipH="1" flipV="1">
              <a:off x="4152" y="3920"/>
              <a:ext cx="4"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25" name="Freeform 1423"/>
            <p:cNvSpPr>
              <a:spLocks/>
            </p:cNvSpPr>
            <p:nvPr/>
          </p:nvSpPr>
          <p:spPr bwMode="auto">
            <a:xfrm>
              <a:off x="4294" y="3674"/>
              <a:ext cx="4" cy="34"/>
            </a:xfrm>
            <a:custGeom>
              <a:avLst/>
              <a:gdLst>
                <a:gd name="T0" fmla="*/ 4 w 4"/>
                <a:gd name="T1" fmla="*/ 34 h 34"/>
                <a:gd name="T2" fmla="*/ 0 w 4"/>
                <a:gd name="T3" fmla="*/ 2 h 34"/>
                <a:gd name="T4" fmla="*/ 0 w 4"/>
                <a:gd name="T5" fmla="*/ 0 h 34"/>
                <a:gd name="T6" fmla="*/ 0 60000 65536"/>
                <a:gd name="T7" fmla="*/ 0 60000 65536"/>
                <a:gd name="T8" fmla="*/ 0 60000 65536"/>
                <a:gd name="T9" fmla="*/ 0 w 4"/>
                <a:gd name="T10" fmla="*/ 0 h 34"/>
                <a:gd name="T11" fmla="*/ 4 w 4"/>
                <a:gd name="T12" fmla="*/ 34 h 34"/>
              </a:gdLst>
              <a:ahLst/>
              <a:cxnLst>
                <a:cxn ang="T6">
                  <a:pos x="T0" y="T1"/>
                </a:cxn>
                <a:cxn ang="T7">
                  <a:pos x="T2" y="T3"/>
                </a:cxn>
                <a:cxn ang="T8">
                  <a:pos x="T4" y="T5"/>
                </a:cxn>
              </a:cxnLst>
              <a:rect l="T9" t="T10" r="T11" b="T12"/>
              <a:pathLst>
                <a:path w="4" h="34">
                  <a:moveTo>
                    <a:pt x="4" y="34"/>
                  </a:moveTo>
                  <a:lnTo>
                    <a:pt x="0"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26" name="Line 1424"/>
            <p:cNvSpPr>
              <a:spLocks noChangeShapeType="1"/>
            </p:cNvSpPr>
            <p:nvPr/>
          </p:nvSpPr>
          <p:spPr bwMode="auto">
            <a:xfrm flipH="1" flipV="1">
              <a:off x="4300" y="3714"/>
              <a:ext cx="2"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27" name="Line 1425"/>
            <p:cNvSpPr>
              <a:spLocks noChangeShapeType="1"/>
            </p:cNvSpPr>
            <p:nvPr/>
          </p:nvSpPr>
          <p:spPr bwMode="auto">
            <a:xfrm flipH="1" flipV="1">
              <a:off x="4304" y="3741"/>
              <a:ext cx="4"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28" name="Line 1426"/>
            <p:cNvSpPr>
              <a:spLocks noChangeShapeType="1"/>
            </p:cNvSpPr>
            <p:nvPr/>
          </p:nvSpPr>
          <p:spPr bwMode="auto">
            <a:xfrm flipH="1" flipV="1">
              <a:off x="4308" y="3766"/>
              <a:ext cx="2" cy="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29" name="Line 1427"/>
            <p:cNvSpPr>
              <a:spLocks noChangeShapeType="1"/>
            </p:cNvSpPr>
            <p:nvPr/>
          </p:nvSpPr>
          <p:spPr bwMode="auto">
            <a:xfrm>
              <a:off x="4312" y="3784"/>
              <a:ext cx="2"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530" name="Freeform 1428"/>
            <p:cNvSpPr>
              <a:spLocks/>
            </p:cNvSpPr>
            <p:nvPr/>
          </p:nvSpPr>
          <p:spPr bwMode="auto">
            <a:xfrm>
              <a:off x="3996" y="4186"/>
              <a:ext cx="475" cy="13"/>
            </a:xfrm>
            <a:custGeom>
              <a:avLst/>
              <a:gdLst>
                <a:gd name="T0" fmla="*/ 475 w 475"/>
                <a:gd name="T1" fmla="*/ 13 h 13"/>
                <a:gd name="T2" fmla="*/ 420 w 475"/>
                <a:gd name="T3" fmla="*/ 7 h 13"/>
                <a:gd name="T4" fmla="*/ 373 w 475"/>
                <a:gd name="T5" fmla="*/ 3 h 13"/>
                <a:gd name="T6" fmla="*/ 268 w 475"/>
                <a:gd name="T7" fmla="*/ 0 h 13"/>
                <a:gd name="T8" fmla="*/ 185 w 475"/>
                <a:gd name="T9" fmla="*/ 0 h 13"/>
                <a:gd name="T10" fmla="*/ 81 w 475"/>
                <a:gd name="T11" fmla="*/ 3 h 13"/>
                <a:gd name="T12" fmla="*/ 0 w 475"/>
                <a:gd name="T13" fmla="*/ 13 h 13"/>
                <a:gd name="T14" fmla="*/ 0 60000 65536"/>
                <a:gd name="T15" fmla="*/ 0 60000 65536"/>
                <a:gd name="T16" fmla="*/ 0 60000 65536"/>
                <a:gd name="T17" fmla="*/ 0 60000 65536"/>
                <a:gd name="T18" fmla="*/ 0 60000 65536"/>
                <a:gd name="T19" fmla="*/ 0 60000 65536"/>
                <a:gd name="T20" fmla="*/ 0 60000 65536"/>
                <a:gd name="T21" fmla="*/ 0 w 475"/>
                <a:gd name="T22" fmla="*/ 0 h 13"/>
                <a:gd name="T23" fmla="*/ 475 w 47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5" h="13">
                  <a:moveTo>
                    <a:pt x="475" y="13"/>
                  </a:moveTo>
                  <a:lnTo>
                    <a:pt x="420" y="7"/>
                  </a:lnTo>
                  <a:lnTo>
                    <a:pt x="373" y="3"/>
                  </a:lnTo>
                  <a:lnTo>
                    <a:pt x="268" y="0"/>
                  </a:lnTo>
                  <a:lnTo>
                    <a:pt x="185" y="0"/>
                  </a:lnTo>
                  <a:lnTo>
                    <a:pt x="81" y="3"/>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31" name="Freeform 1429"/>
            <p:cNvSpPr>
              <a:spLocks/>
            </p:cNvSpPr>
            <p:nvPr/>
          </p:nvSpPr>
          <p:spPr bwMode="auto">
            <a:xfrm>
              <a:off x="4464" y="3962"/>
              <a:ext cx="15" cy="237"/>
            </a:xfrm>
            <a:custGeom>
              <a:avLst/>
              <a:gdLst>
                <a:gd name="T0" fmla="*/ 7 w 15"/>
                <a:gd name="T1" fmla="*/ 237 h 237"/>
                <a:gd name="T2" fmla="*/ 2 w 15"/>
                <a:gd name="T3" fmla="*/ 210 h 237"/>
                <a:gd name="T4" fmla="*/ 0 w 15"/>
                <a:gd name="T5" fmla="*/ 189 h 237"/>
                <a:gd name="T6" fmla="*/ 2 w 15"/>
                <a:gd name="T7" fmla="*/ 156 h 237"/>
                <a:gd name="T8" fmla="*/ 9 w 15"/>
                <a:gd name="T9" fmla="*/ 122 h 237"/>
                <a:gd name="T10" fmla="*/ 15 w 15"/>
                <a:gd name="T11" fmla="*/ 70 h 237"/>
                <a:gd name="T12" fmla="*/ 15 w 15"/>
                <a:gd name="T13" fmla="*/ 64 h 237"/>
                <a:gd name="T14" fmla="*/ 11 w 15"/>
                <a:gd name="T15" fmla="*/ 31 h 237"/>
                <a:gd name="T16" fmla="*/ 7 w 15"/>
                <a:gd name="T17" fmla="*/ 0 h 2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7"/>
                <a:gd name="T29" fmla="*/ 15 w 15"/>
                <a:gd name="T30" fmla="*/ 237 h 2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7">
                  <a:moveTo>
                    <a:pt x="7" y="237"/>
                  </a:moveTo>
                  <a:lnTo>
                    <a:pt x="2" y="210"/>
                  </a:lnTo>
                  <a:lnTo>
                    <a:pt x="0" y="189"/>
                  </a:lnTo>
                  <a:lnTo>
                    <a:pt x="2" y="156"/>
                  </a:lnTo>
                  <a:lnTo>
                    <a:pt x="9" y="122"/>
                  </a:lnTo>
                  <a:lnTo>
                    <a:pt x="15" y="70"/>
                  </a:lnTo>
                  <a:lnTo>
                    <a:pt x="15" y="64"/>
                  </a:lnTo>
                  <a:lnTo>
                    <a:pt x="11" y="31"/>
                  </a:lnTo>
                  <a:lnTo>
                    <a:pt x="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32" name="Freeform 1430"/>
            <p:cNvSpPr>
              <a:spLocks/>
            </p:cNvSpPr>
            <p:nvPr/>
          </p:nvSpPr>
          <p:spPr bwMode="auto">
            <a:xfrm>
              <a:off x="4471" y="4062"/>
              <a:ext cx="79" cy="137"/>
            </a:xfrm>
            <a:custGeom>
              <a:avLst/>
              <a:gdLst>
                <a:gd name="T0" fmla="*/ 0 w 79"/>
                <a:gd name="T1" fmla="*/ 137 h 137"/>
                <a:gd name="T2" fmla="*/ 2 w 79"/>
                <a:gd name="T3" fmla="*/ 135 h 137"/>
                <a:gd name="T4" fmla="*/ 2 w 79"/>
                <a:gd name="T5" fmla="*/ 133 h 137"/>
                <a:gd name="T6" fmla="*/ 12 w 79"/>
                <a:gd name="T7" fmla="*/ 108 h 137"/>
                <a:gd name="T8" fmla="*/ 20 w 79"/>
                <a:gd name="T9" fmla="*/ 89 h 137"/>
                <a:gd name="T10" fmla="*/ 33 w 79"/>
                <a:gd name="T11" fmla="*/ 72 h 137"/>
                <a:gd name="T12" fmla="*/ 50 w 79"/>
                <a:gd name="T13" fmla="*/ 56 h 137"/>
                <a:gd name="T14" fmla="*/ 64 w 79"/>
                <a:gd name="T15" fmla="*/ 45 h 137"/>
                <a:gd name="T16" fmla="*/ 73 w 79"/>
                <a:gd name="T17" fmla="*/ 29 h 137"/>
                <a:gd name="T18" fmla="*/ 77 w 79"/>
                <a:gd name="T19" fmla="*/ 12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2" y="135"/>
                  </a:lnTo>
                  <a:lnTo>
                    <a:pt x="2" y="133"/>
                  </a:lnTo>
                  <a:lnTo>
                    <a:pt x="12" y="108"/>
                  </a:lnTo>
                  <a:lnTo>
                    <a:pt x="20" y="89"/>
                  </a:lnTo>
                  <a:lnTo>
                    <a:pt x="33" y="72"/>
                  </a:lnTo>
                  <a:lnTo>
                    <a:pt x="50" y="56"/>
                  </a:lnTo>
                  <a:lnTo>
                    <a:pt x="64" y="45"/>
                  </a:lnTo>
                  <a:lnTo>
                    <a:pt x="73" y="29"/>
                  </a:lnTo>
                  <a:lnTo>
                    <a:pt x="77" y="12"/>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33" name="Freeform 1431"/>
            <p:cNvSpPr>
              <a:spLocks/>
            </p:cNvSpPr>
            <p:nvPr/>
          </p:nvSpPr>
          <p:spPr bwMode="auto">
            <a:xfrm>
              <a:off x="4544" y="3826"/>
              <a:ext cx="14" cy="236"/>
            </a:xfrm>
            <a:custGeom>
              <a:avLst/>
              <a:gdLst>
                <a:gd name="T0" fmla="*/ 6 w 14"/>
                <a:gd name="T1" fmla="*/ 0 h 236"/>
                <a:gd name="T2" fmla="*/ 2 w 14"/>
                <a:gd name="T3" fmla="*/ 33 h 236"/>
                <a:gd name="T4" fmla="*/ 0 w 14"/>
                <a:gd name="T5" fmla="*/ 59 h 236"/>
                <a:gd name="T6" fmla="*/ 4 w 14"/>
                <a:gd name="T7" fmla="*/ 84 h 236"/>
                <a:gd name="T8" fmla="*/ 10 w 14"/>
                <a:gd name="T9" fmla="*/ 111 h 236"/>
                <a:gd name="T10" fmla="*/ 14 w 14"/>
                <a:gd name="T11" fmla="*/ 150 h 236"/>
                <a:gd name="T12" fmla="*/ 12 w 14"/>
                <a:gd name="T13" fmla="*/ 198 h 236"/>
                <a:gd name="T14" fmla="*/ 10 w 14"/>
                <a:gd name="T15" fmla="*/ 213 h 236"/>
                <a:gd name="T16" fmla="*/ 6 w 14"/>
                <a:gd name="T17" fmla="*/ 236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36"/>
                <a:gd name="T29" fmla="*/ 14 w 14"/>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36">
                  <a:moveTo>
                    <a:pt x="6" y="0"/>
                  </a:moveTo>
                  <a:lnTo>
                    <a:pt x="2" y="33"/>
                  </a:lnTo>
                  <a:lnTo>
                    <a:pt x="0" y="59"/>
                  </a:lnTo>
                  <a:lnTo>
                    <a:pt x="4" y="84"/>
                  </a:lnTo>
                  <a:lnTo>
                    <a:pt x="10" y="111"/>
                  </a:lnTo>
                  <a:lnTo>
                    <a:pt x="14" y="150"/>
                  </a:lnTo>
                  <a:lnTo>
                    <a:pt x="12" y="198"/>
                  </a:lnTo>
                  <a:lnTo>
                    <a:pt x="10" y="213"/>
                  </a:lnTo>
                  <a:lnTo>
                    <a:pt x="6" y="2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34" name="Freeform 1432"/>
            <p:cNvSpPr>
              <a:spLocks/>
            </p:cNvSpPr>
            <p:nvPr/>
          </p:nvSpPr>
          <p:spPr bwMode="auto">
            <a:xfrm>
              <a:off x="4471" y="3826"/>
              <a:ext cx="79" cy="136"/>
            </a:xfrm>
            <a:custGeom>
              <a:avLst/>
              <a:gdLst>
                <a:gd name="T0" fmla="*/ 79 w 79"/>
                <a:gd name="T1" fmla="*/ 0 h 136"/>
                <a:gd name="T2" fmla="*/ 68 w 79"/>
                <a:gd name="T3" fmla="*/ 11 h 136"/>
                <a:gd name="T4" fmla="*/ 58 w 79"/>
                <a:gd name="T5" fmla="*/ 25 h 136"/>
                <a:gd name="T6" fmla="*/ 29 w 79"/>
                <a:gd name="T7" fmla="*/ 67 h 136"/>
                <a:gd name="T8" fmla="*/ 10 w 79"/>
                <a:gd name="T9" fmla="*/ 106 h 136"/>
                <a:gd name="T10" fmla="*/ 4 w 79"/>
                <a:gd name="T11" fmla="*/ 123 h 136"/>
                <a:gd name="T12" fmla="*/ 0 w 79"/>
                <a:gd name="T13" fmla="*/ 136 h 136"/>
                <a:gd name="T14" fmla="*/ 0 60000 65536"/>
                <a:gd name="T15" fmla="*/ 0 60000 65536"/>
                <a:gd name="T16" fmla="*/ 0 60000 65536"/>
                <a:gd name="T17" fmla="*/ 0 60000 65536"/>
                <a:gd name="T18" fmla="*/ 0 60000 65536"/>
                <a:gd name="T19" fmla="*/ 0 60000 65536"/>
                <a:gd name="T20" fmla="*/ 0 60000 65536"/>
                <a:gd name="T21" fmla="*/ 0 w 79"/>
                <a:gd name="T22" fmla="*/ 0 h 136"/>
                <a:gd name="T23" fmla="*/ 79 w 79"/>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6">
                  <a:moveTo>
                    <a:pt x="79" y="0"/>
                  </a:moveTo>
                  <a:lnTo>
                    <a:pt x="68" y="11"/>
                  </a:lnTo>
                  <a:lnTo>
                    <a:pt x="58" y="25"/>
                  </a:lnTo>
                  <a:lnTo>
                    <a:pt x="29" y="67"/>
                  </a:lnTo>
                  <a:lnTo>
                    <a:pt x="10" y="106"/>
                  </a:lnTo>
                  <a:lnTo>
                    <a:pt x="4" y="123"/>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35" name="Freeform 1433"/>
            <p:cNvSpPr>
              <a:spLocks/>
            </p:cNvSpPr>
            <p:nvPr/>
          </p:nvSpPr>
          <p:spPr bwMode="auto">
            <a:xfrm>
              <a:off x="3992" y="3909"/>
              <a:ext cx="41" cy="290"/>
            </a:xfrm>
            <a:custGeom>
              <a:avLst/>
              <a:gdLst>
                <a:gd name="T0" fmla="*/ 4 w 41"/>
                <a:gd name="T1" fmla="*/ 290 h 290"/>
                <a:gd name="T2" fmla="*/ 10 w 41"/>
                <a:gd name="T3" fmla="*/ 257 h 290"/>
                <a:gd name="T4" fmla="*/ 10 w 41"/>
                <a:gd name="T5" fmla="*/ 230 h 290"/>
                <a:gd name="T6" fmla="*/ 8 w 41"/>
                <a:gd name="T7" fmla="*/ 202 h 290"/>
                <a:gd name="T8" fmla="*/ 4 w 41"/>
                <a:gd name="T9" fmla="*/ 177 h 290"/>
                <a:gd name="T10" fmla="*/ 0 w 41"/>
                <a:gd name="T11" fmla="*/ 130 h 290"/>
                <a:gd name="T12" fmla="*/ 0 w 41"/>
                <a:gd name="T13" fmla="*/ 96 h 290"/>
                <a:gd name="T14" fmla="*/ 0 w 41"/>
                <a:gd name="T15" fmla="*/ 71 h 290"/>
                <a:gd name="T16" fmla="*/ 4 w 41"/>
                <a:gd name="T17" fmla="*/ 53 h 290"/>
                <a:gd name="T18" fmla="*/ 22 w 41"/>
                <a:gd name="T19" fmla="*/ 28 h 290"/>
                <a:gd name="T20" fmla="*/ 25 w 41"/>
                <a:gd name="T21" fmla="*/ 25 h 290"/>
                <a:gd name="T22" fmla="*/ 41 w 41"/>
                <a:gd name="T23" fmla="*/ 0 h 2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290"/>
                <a:gd name="T38" fmla="*/ 41 w 41"/>
                <a:gd name="T39" fmla="*/ 290 h 2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290">
                  <a:moveTo>
                    <a:pt x="4" y="290"/>
                  </a:moveTo>
                  <a:lnTo>
                    <a:pt x="10" y="257"/>
                  </a:lnTo>
                  <a:lnTo>
                    <a:pt x="10" y="230"/>
                  </a:lnTo>
                  <a:lnTo>
                    <a:pt x="8" y="202"/>
                  </a:lnTo>
                  <a:lnTo>
                    <a:pt x="4" y="177"/>
                  </a:lnTo>
                  <a:lnTo>
                    <a:pt x="0" y="130"/>
                  </a:lnTo>
                  <a:lnTo>
                    <a:pt x="0" y="96"/>
                  </a:lnTo>
                  <a:lnTo>
                    <a:pt x="0" y="71"/>
                  </a:lnTo>
                  <a:lnTo>
                    <a:pt x="4" y="53"/>
                  </a:lnTo>
                  <a:lnTo>
                    <a:pt x="22" y="28"/>
                  </a:lnTo>
                  <a:lnTo>
                    <a:pt x="25" y="25"/>
                  </a:lnTo>
                  <a:lnTo>
                    <a:pt x="4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36" name="Freeform 1434"/>
            <p:cNvSpPr>
              <a:spLocks/>
            </p:cNvSpPr>
            <p:nvPr/>
          </p:nvSpPr>
          <p:spPr bwMode="auto">
            <a:xfrm>
              <a:off x="4075" y="3820"/>
              <a:ext cx="39" cy="14"/>
            </a:xfrm>
            <a:custGeom>
              <a:avLst/>
              <a:gdLst>
                <a:gd name="T0" fmla="*/ 0 w 39"/>
                <a:gd name="T1" fmla="*/ 14 h 14"/>
                <a:gd name="T2" fmla="*/ 0 w 39"/>
                <a:gd name="T3" fmla="*/ 14 h 14"/>
                <a:gd name="T4" fmla="*/ 19 w 39"/>
                <a:gd name="T5" fmla="*/ 2 h 14"/>
                <a:gd name="T6" fmla="*/ 39 w 39"/>
                <a:gd name="T7" fmla="*/ 0 h 14"/>
                <a:gd name="T8" fmla="*/ 0 60000 65536"/>
                <a:gd name="T9" fmla="*/ 0 60000 65536"/>
                <a:gd name="T10" fmla="*/ 0 60000 65536"/>
                <a:gd name="T11" fmla="*/ 0 60000 65536"/>
                <a:gd name="T12" fmla="*/ 0 w 39"/>
                <a:gd name="T13" fmla="*/ 0 h 14"/>
                <a:gd name="T14" fmla="*/ 39 w 39"/>
                <a:gd name="T15" fmla="*/ 14 h 14"/>
              </a:gdLst>
              <a:ahLst/>
              <a:cxnLst>
                <a:cxn ang="T8">
                  <a:pos x="T0" y="T1"/>
                </a:cxn>
                <a:cxn ang="T9">
                  <a:pos x="T2" y="T3"/>
                </a:cxn>
                <a:cxn ang="T10">
                  <a:pos x="T4" y="T5"/>
                </a:cxn>
                <a:cxn ang="T11">
                  <a:pos x="T6" y="T7"/>
                </a:cxn>
              </a:cxnLst>
              <a:rect l="T12" t="T13" r="T14" b="T15"/>
              <a:pathLst>
                <a:path w="39" h="14">
                  <a:moveTo>
                    <a:pt x="0" y="14"/>
                  </a:moveTo>
                  <a:lnTo>
                    <a:pt x="0" y="14"/>
                  </a:lnTo>
                  <a:lnTo>
                    <a:pt x="19" y="2"/>
                  </a:lnTo>
                  <a:lnTo>
                    <a:pt x="3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37" name="Freeform 1435"/>
            <p:cNvSpPr>
              <a:spLocks/>
            </p:cNvSpPr>
            <p:nvPr/>
          </p:nvSpPr>
          <p:spPr bwMode="auto">
            <a:xfrm>
              <a:off x="4406" y="3820"/>
              <a:ext cx="144" cy="8"/>
            </a:xfrm>
            <a:custGeom>
              <a:avLst/>
              <a:gdLst>
                <a:gd name="T0" fmla="*/ 0 w 144"/>
                <a:gd name="T1" fmla="*/ 0 h 8"/>
                <a:gd name="T2" fmla="*/ 23 w 144"/>
                <a:gd name="T3" fmla="*/ 2 h 8"/>
                <a:gd name="T4" fmla="*/ 48 w 144"/>
                <a:gd name="T5" fmla="*/ 6 h 8"/>
                <a:gd name="T6" fmla="*/ 86 w 144"/>
                <a:gd name="T7" fmla="*/ 8 h 8"/>
                <a:gd name="T8" fmla="*/ 119 w 144"/>
                <a:gd name="T9" fmla="*/ 8 h 8"/>
                <a:gd name="T10" fmla="*/ 144 w 144"/>
                <a:gd name="T11" fmla="*/ 6 h 8"/>
                <a:gd name="T12" fmla="*/ 0 60000 65536"/>
                <a:gd name="T13" fmla="*/ 0 60000 65536"/>
                <a:gd name="T14" fmla="*/ 0 60000 65536"/>
                <a:gd name="T15" fmla="*/ 0 60000 65536"/>
                <a:gd name="T16" fmla="*/ 0 60000 65536"/>
                <a:gd name="T17" fmla="*/ 0 60000 65536"/>
                <a:gd name="T18" fmla="*/ 0 w 144"/>
                <a:gd name="T19" fmla="*/ 0 h 8"/>
                <a:gd name="T20" fmla="*/ 144 w 14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4" h="8">
                  <a:moveTo>
                    <a:pt x="0" y="0"/>
                  </a:moveTo>
                  <a:lnTo>
                    <a:pt x="23" y="2"/>
                  </a:lnTo>
                  <a:lnTo>
                    <a:pt x="48" y="6"/>
                  </a:lnTo>
                  <a:lnTo>
                    <a:pt x="86" y="8"/>
                  </a:lnTo>
                  <a:lnTo>
                    <a:pt x="119" y="8"/>
                  </a:lnTo>
                  <a:lnTo>
                    <a:pt x="144"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38" name="Freeform 1436"/>
            <p:cNvSpPr>
              <a:spLocks/>
            </p:cNvSpPr>
            <p:nvPr/>
          </p:nvSpPr>
          <p:spPr bwMode="auto">
            <a:xfrm>
              <a:off x="3996" y="3962"/>
              <a:ext cx="58" cy="4"/>
            </a:xfrm>
            <a:custGeom>
              <a:avLst/>
              <a:gdLst>
                <a:gd name="T0" fmla="*/ 58 w 58"/>
                <a:gd name="T1" fmla="*/ 4 h 4"/>
                <a:gd name="T2" fmla="*/ 25 w 58"/>
                <a:gd name="T3" fmla="*/ 4 h 4"/>
                <a:gd name="T4" fmla="*/ 0 w 58"/>
                <a:gd name="T5" fmla="*/ 0 h 4"/>
                <a:gd name="T6" fmla="*/ 0 60000 65536"/>
                <a:gd name="T7" fmla="*/ 0 60000 65536"/>
                <a:gd name="T8" fmla="*/ 0 60000 65536"/>
                <a:gd name="T9" fmla="*/ 0 w 58"/>
                <a:gd name="T10" fmla="*/ 0 h 4"/>
                <a:gd name="T11" fmla="*/ 58 w 58"/>
                <a:gd name="T12" fmla="*/ 4 h 4"/>
              </a:gdLst>
              <a:ahLst/>
              <a:cxnLst>
                <a:cxn ang="T6">
                  <a:pos x="T0" y="T1"/>
                </a:cxn>
                <a:cxn ang="T7">
                  <a:pos x="T2" y="T3"/>
                </a:cxn>
                <a:cxn ang="T8">
                  <a:pos x="T4" y="T5"/>
                </a:cxn>
              </a:cxnLst>
              <a:rect l="T9" t="T10" r="T11" b="T12"/>
              <a:pathLst>
                <a:path w="58" h="4">
                  <a:moveTo>
                    <a:pt x="58" y="4"/>
                  </a:moveTo>
                  <a:lnTo>
                    <a:pt x="25" y="4"/>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39" name="Freeform 1437"/>
            <p:cNvSpPr>
              <a:spLocks/>
            </p:cNvSpPr>
            <p:nvPr/>
          </p:nvSpPr>
          <p:spPr bwMode="auto">
            <a:xfrm>
              <a:off x="4304" y="3951"/>
              <a:ext cx="167" cy="21"/>
            </a:xfrm>
            <a:custGeom>
              <a:avLst/>
              <a:gdLst>
                <a:gd name="T0" fmla="*/ 167 w 167"/>
                <a:gd name="T1" fmla="*/ 11 h 21"/>
                <a:gd name="T2" fmla="*/ 165 w 167"/>
                <a:gd name="T3" fmla="*/ 9 h 21"/>
                <a:gd name="T4" fmla="*/ 165 w 167"/>
                <a:gd name="T5" fmla="*/ 9 h 21"/>
                <a:gd name="T6" fmla="*/ 140 w 167"/>
                <a:gd name="T7" fmla="*/ 2 h 21"/>
                <a:gd name="T8" fmla="*/ 123 w 167"/>
                <a:gd name="T9" fmla="*/ 0 h 21"/>
                <a:gd name="T10" fmla="*/ 100 w 167"/>
                <a:gd name="T11" fmla="*/ 4 h 21"/>
                <a:gd name="T12" fmla="*/ 81 w 167"/>
                <a:gd name="T13" fmla="*/ 11 h 21"/>
                <a:gd name="T14" fmla="*/ 63 w 167"/>
                <a:gd name="T15" fmla="*/ 17 h 21"/>
                <a:gd name="T16" fmla="*/ 46 w 167"/>
                <a:gd name="T17" fmla="*/ 21 h 21"/>
                <a:gd name="T18" fmla="*/ 19 w 167"/>
                <a:gd name="T19" fmla="*/ 17 h 21"/>
                <a:gd name="T20" fmla="*/ 0 w 167"/>
                <a:gd name="T21" fmla="*/ 11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7"/>
                <a:gd name="T34" fmla="*/ 0 h 21"/>
                <a:gd name="T35" fmla="*/ 167 w 167"/>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7" h="21">
                  <a:moveTo>
                    <a:pt x="167" y="11"/>
                  </a:moveTo>
                  <a:lnTo>
                    <a:pt x="165" y="9"/>
                  </a:lnTo>
                  <a:lnTo>
                    <a:pt x="140" y="2"/>
                  </a:lnTo>
                  <a:lnTo>
                    <a:pt x="123" y="0"/>
                  </a:lnTo>
                  <a:lnTo>
                    <a:pt x="100" y="4"/>
                  </a:lnTo>
                  <a:lnTo>
                    <a:pt x="81" y="11"/>
                  </a:lnTo>
                  <a:lnTo>
                    <a:pt x="63" y="17"/>
                  </a:lnTo>
                  <a:lnTo>
                    <a:pt x="46" y="21"/>
                  </a:lnTo>
                  <a:lnTo>
                    <a:pt x="19" y="17"/>
                  </a:lnTo>
                  <a:lnTo>
                    <a:pt x="0" y="1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40" name="Freeform 1438"/>
            <p:cNvSpPr>
              <a:spLocks/>
            </p:cNvSpPr>
            <p:nvPr/>
          </p:nvSpPr>
          <p:spPr bwMode="auto">
            <a:xfrm>
              <a:off x="4225" y="4018"/>
              <a:ext cx="79" cy="4"/>
            </a:xfrm>
            <a:custGeom>
              <a:avLst/>
              <a:gdLst>
                <a:gd name="T0" fmla="*/ 0 w 79"/>
                <a:gd name="T1" fmla="*/ 4 h 4"/>
                <a:gd name="T2" fmla="*/ 33 w 79"/>
                <a:gd name="T3" fmla="*/ 4 h 4"/>
                <a:gd name="T4" fmla="*/ 58 w 79"/>
                <a:gd name="T5" fmla="*/ 4 h 4"/>
                <a:gd name="T6" fmla="*/ 69 w 79"/>
                <a:gd name="T7" fmla="*/ 2 h 4"/>
                <a:gd name="T8" fmla="*/ 79 w 79"/>
                <a:gd name="T9" fmla="*/ 0 h 4"/>
                <a:gd name="T10" fmla="*/ 0 60000 65536"/>
                <a:gd name="T11" fmla="*/ 0 60000 65536"/>
                <a:gd name="T12" fmla="*/ 0 60000 65536"/>
                <a:gd name="T13" fmla="*/ 0 60000 65536"/>
                <a:gd name="T14" fmla="*/ 0 60000 65536"/>
                <a:gd name="T15" fmla="*/ 0 w 79"/>
                <a:gd name="T16" fmla="*/ 0 h 4"/>
                <a:gd name="T17" fmla="*/ 79 w 79"/>
                <a:gd name="T18" fmla="*/ 4 h 4"/>
              </a:gdLst>
              <a:ahLst/>
              <a:cxnLst>
                <a:cxn ang="T10">
                  <a:pos x="T0" y="T1"/>
                </a:cxn>
                <a:cxn ang="T11">
                  <a:pos x="T2" y="T3"/>
                </a:cxn>
                <a:cxn ang="T12">
                  <a:pos x="T4" y="T5"/>
                </a:cxn>
                <a:cxn ang="T13">
                  <a:pos x="T6" y="T7"/>
                </a:cxn>
                <a:cxn ang="T14">
                  <a:pos x="T8" y="T9"/>
                </a:cxn>
              </a:cxnLst>
              <a:rect l="T15" t="T16" r="T17" b="T18"/>
              <a:pathLst>
                <a:path w="79" h="4">
                  <a:moveTo>
                    <a:pt x="0" y="4"/>
                  </a:moveTo>
                  <a:lnTo>
                    <a:pt x="33" y="4"/>
                  </a:lnTo>
                  <a:lnTo>
                    <a:pt x="58" y="4"/>
                  </a:lnTo>
                  <a:lnTo>
                    <a:pt x="69" y="2"/>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41" name="Freeform 1439"/>
            <p:cNvSpPr>
              <a:spLocks/>
            </p:cNvSpPr>
            <p:nvPr/>
          </p:nvSpPr>
          <p:spPr bwMode="auto">
            <a:xfrm>
              <a:off x="4289" y="3882"/>
              <a:ext cx="61" cy="3"/>
            </a:xfrm>
            <a:custGeom>
              <a:avLst/>
              <a:gdLst>
                <a:gd name="T0" fmla="*/ 0 w 61"/>
                <a:gd name="T1" fmla="*/ 3 h 3"/>
                <a:gd name="T2" fmla="*/ 38 w 61"/>
                <a:gd name="T3" fmla="*/ 3 h 3"/>
                <a:gd name="T4" fmla="*/ 52 w 61"/>
                <a:gd name="T5" fmla="*/ 2 h 3"/>
                <a:gd name="T6" fmla="*/ 61 w 61"/>
                <a:gd name="T7" fmla="*/ 0 h 3"/>
                <a:gd name="T8" fmla="*/ 0 60000 65536"/>
                <a:gd name="T9" fmla="*/ 0 60000 65536"/>
                <a:gd name="T10" fmla="*/ 0 60000 65536"/>
                <a:gd name="T11" fmla="*/ 0 60000 65536"/>
                <a:gd name="T12" fmla="*/ 0 w 61"/>
                <a:gd name="T13" fmla="*/ 0 h 3"/>
                <a:gd name="T14" fmla="*/ 61 w 61"/>
                <a:gd name="T15" fmla="*/ 3 h 3"/>
              </a:gdLst>
              <a:ahLst/>
              <a:cxnLst>
                <a:cxn ang="T8">
                  <a:pos x="T0" y="T1"/>
                </a:cxn>
                <a:cxn ang="T9">
                  <a:pos x="T2" y="T3"/>
                </a:cxn>
                <a:cxn ang="T10">
                  <a:pos x="T4" y="T5"/>
                </a:cxn>
                <a:cxn ang="T11">
                  <a:pos x="T6" y="T7"/>
                </a:cxn>
              </a:cxnLst>
              <a:rect l="T12" t="T13" r="T14" b="T15"/>
              <a:pathLst>
                <a:path w="61" h="3">
                  <a:moveTo>
                    <a:pt x="0" y="3"/>
                  </a:moveTo>
                  <a:lnTo>
                    <a:pt x="38" y="3"/>
                  </a:lnTo>
                  <a:lnTo>
                    <a:pt x="52" y="2"/>
                  </a:lnTo>
                  <a:lnTo>
                    <a:pt x="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42" name="Freeform 1440"/>
            <p:cNvSpPr>
              <a:spLocks/>
            </p:cNvSpPr>
            <p:nvPr/>
          </p:nvSpPr>
          <p:spPr bwMode="auto">
            <a:xfrm>
              <a:off x="4300" y="3962"/>
              <a:ext cx="4" cy="56"/>
            </a:xfrm>
            <a:custGeom>
              <a:avLst/>
              <a:gdLst>
                <a:gd name="T0" fmla="*/ 4 w 4"/>
                <a:gd name="T1" fmla="*/ 0 h 56"/>
                <a:gd name="T2" fmla="*/ 2 w 4"/>
                <a:gd name="T3" fmla="*/ 16 h 56"/>
                <a:gd name="T4" fmla="*/ 0 w 4"/>
                <a:gd name="T5" fmla="*/ 27 h 56"/>
                <a:gd name="T6" fmla="*/ 2 w 4"/>
                <a:gd name="T7" fmla="*/ 45 h 56"/>
                <a:gd name="T8" fmla="*/ 4 w 4"/>
                <a:gd name="T9" fmla="*/ 56 h 56"/>
                <a:gd name="T10" fmla="*/ 0 60000 65536"/>
                <a:gd name="T11" fmla="*/ 0 60000 65536"/>
                <a:gd name="T12" fmla="*/ 0 60000 65536"/>
                <a:gd name="T13" fmla="*/ 0 60000 65536"/>
                <a:gd name="T14" fmla="*/ 0 60000 65536"/>
                <a:gd name="T15" fmla="*/ 0 w 4"/>
                <a:gd name="T16" fmla="*/ 0 h 56"/>
                <a:gd name="T17" fmla="*/ 4 w 4"/>
                <a:gd name="T18" fmla="*/ 56 h 56"/>
              </a:gdLst>
              <a:ahLst/>
              <a:cxnLst>
                <a:cxn ang="T10">
                  <a:pos x="T0" y="T1"/>
                </a:cxn>
                <a:cxn ang="T11">
                  <a:pos x="T2" y="T3"/>
                </a:cxn>
                <a:cxn ang="T12">
                  <a:pos x="T4" y="T5"/>
                </a:cxn>
                <a:cxn ang="T13">
                  <a:pos x="T6" y="T7"/>
                </a:cxn>
                <a:cxn ang="T14">
                  <a:pos x="T8" y="T9"/>
                </a:cxn>
              </a:cxnLst>
              <a:rect l="T15" t="T16" r="T17" b="T18"/>
              <a:pathLst>
                <a:path w="4" h="56">
                  <a:moveTo>
                    <a:pt x="4" y="0"/>
                  </a:moveTo>
                  <a:lnTo>
                    <a:pt x="2" y="16"/>
                  </a:lnTo>
                  <a:lnTo>
                    <a:pt x="0" y="27"/>
                  </a:lnTo>
                  <a:lnTo>
                    <a:pt x="2" y="45"/>
                  </a:lnTo>
                  <a:lnTo>
                    <a:pt x="4" y="5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43" name="Freeform 1441"/>
            <p:cNvSpPr>
              <a:spLocks/>
            </p:cNvSpPr>
            <p:nvPr/>
          </p:nvSpPr>
          <p:spPr bwMode="auto">
            <a:xfrm>
              <a:off x="4304" y="3885"/>
              <a:ext cx="46" cy="77"/>
            </a:xfrm>
            <a:custGeom>
              <a:avLst/>
              <a:gdLst>
                <a:gd name="T0" fmla="*/ 46 w 46"/>
                <a:gd name="T1" fmla="*/ 0 h 77"/>
                <a:gd name="T2" fmla="*/ 33 w 46"/>
                <a:gd name="T3" fmla="*/ 27 h 77"/>
                <a:gd name="T4" fmla="*/ 25 w 46"/>
                <a:gd name="T5" fmla="*/ 49 h 77"/>
                <a:gd name="T6" fmla="*/ 19 w 46"/>
                <a:gd name="T7" fmla="*/ 56 h 77"/>
                <a:gd name="T8" fmla="*/ 10 w 46"/>
                <a:gd name="T9" fmla="*/ 64 h 77"/>
                <a:gd name="T10" fmla="*/ 2 w 46"/>
                <a:gd name="T11" fmla="*/ 68 h 77"/>
                <a:gd name="T12" fmla="*/ 0 w 46"/>
                <a:gd name="T13" fmla="*/ 77 h 77"/>
                <a:gd name="T14" fmla="*/ 0 60000 65536"/>
                <a:gd name="T15" fmla="*/ 0 60000 65536"/>
                <a:gd name="T16" fmla="*/ 0 60000 65536"/>
                <a:gd name="T17" fmla="*/ 0 60000 65536"/>
                <a:gd name="T18" fmla="*/ 0 60000 65536"/>
                <a:gd name="T19" fmla="*/ 0 60000 65536"/>
                <a:gd name="T20" fmla="*/ 0 60000 65536"/>
                <a:gd name="T21" fmla="*/ 0 w 46"/>
                <a:gd name="T22" fmla="*/ 0 h 77"/>
                <a:gd name="T23" fmla="*/ 46 w 46"/>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77">
                  <a:moveTo>
                    <a:pt x="46" y="0"/>
                  </a:moveTo>
                  <a:lnTo>
                    <a:pt x="33" y="27"/>
                  </a:lnTo>
                  <a:lnTo>
                    <a:pt x="25" y="49"/>
                  </a:lnTo>
                  <a:lnTo>
                    <a:pt x="19" y="56"/>
                  </a:lnTo>
                  <a:lnTo>
                    <a:pt x="10" y="64"/>
                  </a:lnTo>
                  <a:lnTo>
                    <a:pt x="2" y="68"/>
                  </a:lnTo>
                  <a:lnTo>
                    <a:pt x="0" y="7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44" name="Freeform 1442"/>
            <p:cNvSpPr>
              <a:spLocks/>
            </p:cNvSpPr>
            <p:nvPr/>
          </p:nvSpPr>
          <p:spPr bwMode="auto">
            <a:xfrm>
              <a:off x="4064" y="4005"/>
              <a:ext cx="55" cy="61"/>
            </a:xfrm>
            <a:custGeom>
              <a:avLst/>
              <a:gdLst>
                <a:gd name="T0" fmla="*/ 51 w 55"/>
                <a:gd name="T1" fmla="*/ 44 h 61"/>
                <a:gd name="T2" fmla="*/ 46 w 55"/>
                <a:gd name="T3" fmla="*/ 54 h 61"/>
                <a:gd name="T4" fmla="*/ 40 w 55"/>
                <a:gd name="T5" fmla="*/ 57 h 61"/>
                <a:gd name="T6" fmla="*/ 26 w 55"/>
                <a:gd name="T7" fmla="*/ 61 h 61"/>
                <a:gd name="T8" fmla="*/ 15 w 55"/>
                <a:gd name="T9" fmla="*/ 57 h 61"/>
                <a:gd name="T10" fmla="*/ 5 w 55"/>
                <a:gd name="T11" fmla="*/ 44 h 61"/>
                <a:gd name="T12" fmla="*/ 1 w 55"/>
                <a:gd name="T13" fmla="*/ 32 h 61"/>
                <a:gd name="T14" fmla="*/ 0 w 55"/>
                <a:gd name="T15" fmla="*/ 17 h 61"/>
                <a:gd name="T16" fmla="*/ 3 w 55"/>
                <a:gd name="T17" fmla="*/ 7 h 61"/>
                <a:gd name="T18" fmla="*/ 13 w 55"/>
                <a:gd name="T19" fmla="*/ 2 h 61"/>
                <a:gd name="T20" fmla="*/ 25 w 55"/>
                <a:gd name="T21" fmla="*/ 0 h 61"/>
                <a:gd name="T22" fmla="*/ 40 w 55"/>
                <a:gd name="T23" fmla="*/ 0 h 61"/>
                <a:gd name="T24" fmla="*/ 51 w 55"/>
                <a:gd name="T25" fmla="*/ 5 h 61"/>
                <a:gd name="T26" fmla="*/ 55 w 55"/>
                <a:gd name="T27" fmla="*/ 17 h 61"/>
                <a:gd name="T28" fmla="*/ 55 w 55"/>
                <a:gd name="T29" fmla="*/ 29 h 61"/>
                <a:gd name="T30" fmla="*/ 53 w 55"/>
                <a:gd name="T31" fmla="*/ 40 h 61"/>
                <a:gd name="T32" fmla="*/ 51 w 55"/>
                <a:gd name="T33" fmla="*/ 44 h 61"/>
                <a:gd name="T34" fmla="*/ 50 w 55"/>
                <a:gd name="T35" fmla="*/ 48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61"/>
                <a:gd name="T56" fmla="*/ 55 w 55"/>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61">
                  <a:moveTo>
                    <a:pt x="51" y="44"/>
                  </a:moveTo>
                  <a:lnTo>
                    <a:pt x="46" y="54"/>
                  </a:lnTo>
                  <a:lnTo>
                    <a:pt x="40" y="57"/>
                  </a:lnTo>
                  <a:lnTo>
                    <a:pt x="26" y="61"/>
                  </a:lnTo>
                  <a:lnTo>
                    <a:pt x="15" y="57"/>
                  </a:lnTo>
                  <a:lnTo>
                    <a:pt x="5" y="44"/>
                  </a:lnTo>
                  <a:lnTo>
                    <a:pt x="1" y="32"/>
                  </a:lnTo>
                  <a:lnTo>
                    <a:pt x="0" y="17"/>
                  </a:lnTo>
                  <a:lnTo>
                    <a:pt x="3" y="7"/>
                  </a:lnTo>
                  <a:lnTo>
                    <a:pt x="13" y="2"/>
                  </a:lnTo>
                  <a:lnTo>
                    <a:pt x="25" y="0"/>
                  </a:lnTo>
                  <a:lnTo>
                    <a:pt x="40" y="0"/>
                  </a:lnTo>
                  <a:lnTo>
                    <a:pt x="51" y="5"/>
                  </a:lnTo>
                  <a:lnTo>
                    <a:pt x="55" y="17"/>
                  </a:lnTo>
                  <a:lnTo>
                    <a:pt x="55" y="29"/>
                  </a:lnTo>
                  <a:lnTo>
                    <a:pt x="53" y="40"/>
                  </a:lnTo>
                  <a:lnTo>
                    <a:pt x="51" y="44"/>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45" name="Freeform 1443"/>
            <p:cNvSpPr>
              <a:spLocks/>
            </p:cNvSpPr>
            <p:nvPr/>
          </p:nvSpPr>
          <p:spPr bwMode="auto">
            <a:xfrm>
              <a:off x="4060" y="4109"/>
              <a:ext cx="61" cy="63"/>
            </a:xfrm>
            <a:custGeom>
              <a:avLst/>
              <a:gdLst>
                <a:gd name="T0" fmla="*/ 29 w 61"/>
                <a:gd name="T1" fmla="*/ 63 h 63"/>
                <a:gd name="T2" fmla="*/ 36 w 61"/>
                <a:gd name="T3" fmla="*/ 63 h 63"/>
                <a:gd name="T4" fmla="*/ 42 w 61"/>
                <a:gd name="T5" fmla="*/ 61 h 63"/>
                <a:gd name="T6" fmla="*/ 50 w 61"/>
                <a:gd name="T7" fmla="*/ 53 h 63"/>
                <a:gd name="T8" fmla="*/ 55 w 61"/>
                <a:gd name="T9" fmla="*/ 44 h 63"/>
                <a:gd name="T10" fmla="*/ 61 w 61"/>
                <a:gd name="T11" fmla="*/ 30 h 63"/>
                <a:gd name="T12" fmla="*/ 61 w 61"/>
                <a:gd name="T13" fmla="*/ 19 h 63"/>
                <a:gd name="T14" fmla="*/ 54 w 61"/>
                <a:gd name="T15" fmla="*/ 5 h 63"/>
                <a:gd name="T16" fmla="*/ 42 w 61"/>
                <a:gd name="T17" fmla="*/ 0 h 63"/>
                <a:gd name="T18" fmla="*/ 29 w 61"/>
                <a:gd name="T19" fmla="*/ 2 h 63"/>
                <a:gd name="T20" fmla="*/ 17 w 61"/>
                <a:gd name="T21" fmla="*/ 7 h 63"/>
                <a:gd name="T22" fmla="*/ 5 w 61"/>
                <a:gd name="T23" fmla="*/ 15 h 63"/>
                <a:gd name="T24" fmla="*/ 0 w 61"/>
                <a:gd name="T25" fmla="*/ 23 h 63"/>
                <a:gd name="T26" fmla="*/ 0 w 61"/>
                <a:gd name="T27" fmla="*/ 38 h 63"/>
                <a:gd name="T28" fmla="*/ 4 w 61"/>
                <a:gd name="T29" fmla="*/ 48 h 63"/>
                <a:gd name="T30" fmla="*/ 13 w 61"/>
                <a:gd name="T31" fmla="*/ 53 h 63"/>
                <a:gd name="T32" fmla="*/ 19 w 61"/>
                <a:gd name="T33" fmla="*/ 55 h 63"/>
                <a:gd name="T34" fmla="*/ 29 w 61"/>
                <a:gd name="T35" fmla="*/ 63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63"/>
                <a:gd name="T56" fmla="*/ 61 w 61"/>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63">
                  <a:moveTo>
                    <a:pt x="29" y="63"/>
                  </a:moveTo>
                  <a:lnTo>
                    <a:pt x="36" y="63"/>
                  </a:lnTo>
                  <a:lnTo>
                    <a:pt x="42" y="61"/>
                  </a:lnTo>
                  <a:lnTo>
                    <a:pt x="50" y="53"/>
                  </a:lnTo>
                  <a:lnTo>
                    <a:pt x="55" y="44"/>
                  </a:lnTo>
                  <a:lnTo>
                    <a:pt x="61" y="30"/>
                  </a:lnTo>
                  <a:lnTo>
                    <a:pt x="61" y="19"/>
                  </a:lnTo>
                  <a:lnTo>
                    <a:pt x="54" y="5"/>
                  </a:lnTo>
                  <a:lnTo>
                    <a:pt x="42" y="0"/>
                  </a:lnTo>
                  <a:lnTo>
                    <a:pt x="29" y="2"/>
                  </a:lnTo>
                  <a:lnTo>
                    <a:pt x="17" y="7"/>
                  </a:lnTo>
                  <a:lnTo>
                    <a:pt x="5" y="15"/>
                  </a:lnTo>
                  <a:lnTo>
                    <a:pt x="0" y="23"/>
                  </a:lnTo>
                  <a:lnTo>
                    <a:pt x="0" y="38"/>
                  </a:lnTo>
                  <a:lnTo>
                    <a:pt x="4" y="48"/>
                  </a:lnTo>
                  <a:lnTo>
                    <a:pt x="13" y="53"/>
                  </a:lnTo>
                  <a:lnTo>
                    <a:pt x="19" y="55"/>
                  </a:lnTo>
                  <a:lnTo>
                    <a:pt x="29" y="63"/>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46" name="Freeform 1444"/>
            <p:cNvSpPr>
              <a:spLocks/>
            </p:cNvSpPr>
            <p:nvPr/>
          </p:nvSpPr>
          <p:spPr bwMode="auto">
            <a:xfrm>
              <a:off x="3800" y="4080"/>
              <a:ext cx="196" cy="9"/>
            </a:xfrm>
            <a:custGeom>
              <a:avLst/>
              <a:gdLst>
                <a:gd name="T0" fmla="*/ 196 w 196"/>
                <a:gd name="T1" fmla="*/ 6 h 9"/>
                <a:gd name="T2" fmla="*/ 185 w 196"/>
                <a:gd name="T3" fmla="*/ 9 h 9"/>
                <a:gd name="T4" fmla="*/ 173 w 196"/>
                <a:gd name="T5" fmla="*/ 9 h 9"/>
                <a:gd name="T6" fmla="*/ 158 w 196"/>
                <a:gd name="T7" fmla="*/ 7 h 9"/>
                <a:gd name="T8" fmla="*/ 144 w 196"/>
                <a:gd name="T9" fmla="*/ 6 h 9"/>
                <a:gd name="T10" fmla="*/ 135 w 196"/>
                <a:gd name="T11" fmla="*/ 2 h 9"/>
                <a:gd name="T12" fmla="*/ 125 w 196"/>
                <a:gd name="T13" fmla="*/ 0 h 9"/>
                <a:gd name="T14" fmla="*/ 113 w 196"/>
                <a:gd name="T15" fmla="*/ 2 h 9"/>
                <a:gd name="T16" fmla="*/ 106 w 196"/>
                <a:gd name="T17" fmla="*/ 4 h 9"/>
                <a:gd name="T18" fmla="*/ 98 w 196"/>
                <a:gd name="T19" fmla="*/ 4 h 9"/>
                <a:gd name="T20" fmla="*/ 90 w 196"/>
                <a:gd name="T21" fmla="*/ 6 h 9"/>
                <a:gd name="T22" fmla="*/ 73 w 196"/>
                <a:gd name="T23" fmla="*/ 6 h 9"/>
                <a:gd name="T24" fmla="*/ 62 w 196"/>
                <a:gd name="T25" fmla="*/ 4 h 9"/>
                <a:gd name="T26" fmla="*/ 25 w 196"/>
                <a:gd name="T27" fmla="*/ 4 h 9"/>
                <a:gd name="T28" fmla="*/ 0 w 196"/>
                <a:gd name="T29" fmla="*/ 6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9"/>
                <a:gd name="T47" fmla="*/ 196 w 196"/>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9">
                  <a:moveTo>
                    <a:pt x="196" y="6"/>
                  </a:moveTo>
                  <a:lnTo>
                    <a:pt x="185" y="9"/>
                  </a:lnTo>
                  <a:lnTo>
                    <a:pt x="173" y="9"/>
                  </a:lnTo>
                  <a:lnTo>
                    <a:pt x="158" y="7"/>
                  </a:lnTo>
                  <a:lnTo>
                    <a:pt x="144" y="6"/>
                  </a:lnTo>
                  <a:lnTo>
                    <a:pt x="135" y="2"/>
                  </a:lnTo>
                  <a:lnTo>
                    <a:pt x="125" y="0"/>
                  </a:lnTo>
                  <a:lnTo>
                    <a:pt x="113" y="2"/>
                  </a:lnTo>
                  <a:lnTo>
                    <a:pt x="106" y="4"/>
                  </a:lnTo>
                  <a:lnTo>
                    <a:pt x="98" y="4"/>
                  </a:lnTo>
                  <a:lnTo>
                    <a:pt x="90" y="6"/>
                  </a:lnTo>
                  <a:lnTo>
                    <a:pt x="73" y="6"/>
                  </a:lnTo>
                  <a:lnTo>
                    <a:pt x="62" y="4"/>
                  </a:lnTo>
                  <a:lnTo>
                    <a:pt x="25" y="4"/>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47" name="Freeform 1445"/>
            <p:cNvSpPr>
              <a:spLocks/>
            </p:cNvSpPr>
            <p:nvPr/>
          </p:nvSpPr>
          <p:spPr bwMode="auto">
            <a:xfrm>
              <a:off x="3906" y="3939"/>
              <a:ext cx="94" cy="12"/>
            </a:xfrm>
            <a:custGeom>
              <a:avLst/>
              <a:gdLst>
                <a:gd name="T0" fmla="*/ 94 w 94"/>
                <a:gd name="T1" fmla="*/ 2 h 12"/>
                <a:gd name="T2" fmla="*/ 79 w 94"/>
                <a:gd name="T3" fmla="*/ 2 h 12"/>
                <a:gd name="T4" fmla="*/ 63 w 94"/>
                <a:gd name="T5" fmla="*/ 0 h 12"/>
                <a:gd name="T6" fmla="*/ 44 w 94"/>
                <a:gd name="T7" fmla="*/ 0 h 12"/>
                <a:gd name="T8" fmla="*/ 40 w 94"/>
                <a:gd name="T9" fmla="*/ 0 h 12"/>
                <a:gd name="T10" fmla="*/ 32 w 94"/>
                <a:gd name="T11" fmla="*/ 6 h 12"/>
                <a:gd name="T12" fmla="*/ 27 w 94"/>
                <a:gd name="T13" fmla="*/ 10 h 12"/>
                <a:gd name="T14" fmla="*/ 11 w 94"/>
                <a:gd name="T15" fmla="*/ 12 h 12"/>
                <a:gd name="T16" fmla="*/ 0 w 94"/>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12"/>
                <a:gd name="T29" fmla="*/ 94 w 94"/>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12">
                  <a:moveTo>
                    <a:pt x="94" y="2"/>
                  </a:moveTo>
                  <a:lnTo>
                    <a:pt x="79" y="2"/>
                  </a:lnTo>
                  <a:lnTo>
                    <a:pt x="63" y="0"/>
                  </a:lnTo>
                  <a:lnTo>
                    <a:pt x="44" y="0"/>
                  </a:lnTo>
                  <a:lnTo>
                    <a:pt x="40" y="0"/>
                  </a:lnTo>
                  <a:lnTo>
                    <a:pt x="32" y="6"/>
                  </a:lnTo>
                  <a:lnTo>
                    <a:pt x="27" y="10"/>
                  </a:lnTo>
                  <a:lnTo>
                    <a:pt x="11" y="12"/>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48" name="Freeform 1446"/>
            <p:cNvSpPr>
              <a:spLocks/>
            </p:cNvSpPr>
            <p:nvPr/>
          </p:nvSpPr>
          <p:spPr bwMode="auto">
            <a:xfrm>
              <a:off x="3800" y="3935"/>
              <a:ext cx="63" cy="6"/>
            </a:xfrm>
            <a:custGeom>
              <a:avLst/>
              <a:gdLst>
                <a:gd name="T0" fmla="*/ 63 w 63"/>
                <a:gd name="T1" fmla="*/ 0 h 6"/>
                <a:gd name="T2" fmla="*/ 46 w 63"/>
                <a:gd name="T3" fmla="*/ 4 h 6"/>
                <a:gd name="T4" fmla="*/ 33 w 63"/>
                <a:gd name="T5" fmla="*/ 6 h 6"/>
                <a:gd name="T6" fmla="*/ 15 w 63"/>
                <a:gd name="T7" fmla="*/ 4 h 6"/>
                <a:gd name="T8" fmla="*/ 0 w 63"/>
                <a:gd name="T9" fmla="*/ 4 h 6"/>
                <a:gd name="T10" fmla="*/ 0 60000 65536"/>
                <a:gd name="T11" fmla="*/ 0 60000 65536"/>
                <a:gd name="T12" fmla="*/ 0 60000 65536"/>
                <a:gd name="T13" fmla="*/ 0 60000 65536"/>
                <a:gd name="T14" fmla="*/ 0 60000 65536"/>
                <a:gd name="T15" fmla="*/ 0 w 63"/>
                <a:gd name="T16" fmla="*/ 0 h 6"/>
                <a:gd name="T17" fmla="*/ 63 w 63"/>
                <a:gd name="T18" fmla="*/ 6 h 6"/>
              </a:gdLst>
              <a:ahLst/>
              <a:cxnLst>
                <a:cxn ang="T10">
                  <a:pos x="T0" y="T1"/>
                </a:cxn>
                <a:cxn ang="T11">
                  <a:pos x="T2" y="T3"/>
                </a:cxn>
                <a:cxn ang="T12">
                  <a:pos x="T4" y="T5"/>
                </a:cxn>
                <a:cxn ang="T13">
                  <a:pos x="T6" y="T7"/>
                </a:cxn>
                <a:cxn ang="T14">
                  <a:pos x="T8" y="T9"/>
                </a:cxn>
              </a:cxnLst>
              <a:rect l="T15" t="T16" r="T17" b="T18"/>
              <a:pathLst>
                <a:path w="63" h="6">
                  <a:moveTo>
                    <a:pt x="63" y="0"/>
                  </a:moveTo>
                  <a:lnTo>
                    <a:pt x="46" y="4"/>
                  </a:lnTo>
                  <a:lnTo>
                    <a:pt x="33" y="6"/>
                  </a:lnTo>
                  <a:lnTo>
                    <a:pt x="15" y="4"/>
                  </a:lnTo>
                  <a:lnTo>
                    <a:pt x="0"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49" name="Freeform 1447"/>
            <p:cNvSpPr>
              <a:spLocks/>
            </p:cNvSpPr>
            <p:nvPr/>
          </p:nvSpPr>
          <p:spPr bwMode="auto">
            <a:xfrm>
              <a:off x="3890" y="3937"/>
              <a:ext cx="50" cy="4"/>
            </a:xfrm>
            <a:custGeom>
              <a:avLst/>
              <a:gdLst>
                <a:gd name="T0" fmla="*/ 50 w 50"/>
                <a:gd name="T1" fmla="*/ 0 h 4"/>
                <a:gd name="T2" fmla="*/ 39 w 50"/>
                <a:gd name="T3" fmla="*/ 4 h 4"/>
                <a:gd name="T4" fmla="*/ 29 w 50"/>
                <a:gd name="T5" fmla="*/ 4 h 4"/>
                <a:gd name="T6" fmla="*/ 18 w 50"/>
                <a:gd name="T7" fmla="*/ 4 h 4"/>
                <a:gd name="T8" fmla="*/ 12 w 50"/>
                <a:gd name="T9" fmla="*/ 2 h 4"/>
                <a:gd name="T10" fmla="*/ 6 w 50"/>
                <a:gd name="T11" fmla="*/ 0 h 4"/>
                <a:gd name="T12" fmla="*/ 2 w 50"/>
                <a:gd name="T13" fmla="*/ 0 h 4"/>
                <a:gd name="T14" fmla="*/ 0 w 50"/>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4"/>
                <a:gd name="T26" fmla="*/ 50 w 5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4">
                  <a:moveTo>
                    <a:pt x="50" y="0"/>
                  </a:moveTo>
                  <a:lnTo>
                    <a:pt x="39" y="4"/>
                  </a:lnTo>
                  <a:lnTo>
                    <a:pt x="29" y="4"/>
                  </a:lnTo>
                  <a:lnTo>
                    <a:pt x="18" y="4"/>
                  </a:lnTo>
                  <a:lnTo>
                    <a:pt x="12" y="2"/>
                  </a:lnTo>
                  <a:lnTo>
                    <a:pt x="6" y="0"/>
                  </a:lnTo>
                  <a:lnTo>
                    <a:pt x="2" y="0"/>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50" name="Freeform 1448"/>
            <p:cNvSpPr>
              <a:spLocks/>
            </p:cNvSpPr>
            <p:nvPr/>
          </p:nvSpPr>
          <p:spPr bwMode="auto">
            <a:xfrm>
              <a:off x="3863" y="3935"/>
              <a:ext cx="43" cy="16"/>
            </a:xfrm>
            <a:custGeom>
              <a:avLst/>
              <a:gdLst>
                <a:gd name="T0" fmla="*/ 43 w 43"/>
                <a:gd name="T1" fmla="*/ 16 h 16"/>
                <a:gd name="T2" fmla="*/ 35 w 43"/>
                <a:gd name="T3" fmla="*/ 8 h 16"/>
                <a:gd name="T4" fmla="*/ 29 w 43"/>
                <a:gd name="T5" fmla="*/ 2 h 16"/>
                <a:gd name="T6" fmla="*/ 12 w 43"/>
                <a:gd name="T7" fmla="*/ 2 h 16"/>
                <a:gd name="T8" fmla="*/ 0 w 43"/>
                <a:gd name="T9" fmla="*/ 0 h 16"/>
                <a:gd name="T10" fmla="*/ 0 60000 65536"/>
                <a:gd name="T11" fmla="*/ 0 60000 65536"/>
                <a:gd name="T12" fmla="*/ 0 60000 65536"/>
                <a:gd name="T13" fmla="*/ 0 60000 65536"/>
                <a:gd name="T14" fmla="*/ 0 60000 65536"/>
                <a:gd name="T15" fmla="*/ 0 w 43"/>
                <a:gd name="T16" fmla="*/ 0 h 16"/>
                <a:gd name="T17" fmla="*/ 43 w 43"/>
                <a:gd name="T18" fmla="*/ 16 h 16"/>
              </a:gdLst>
              <a:ahLst/>
              <a:cxnLst>
                <a:cxn ang="T10">
                  <a:pos x="T0" y="T1"/>
                </a:cxn>
                <a:cxn ang="T11">
                  <a:pos x="T2" y="T3"/>
                </a:cxn>
                <a:cxn ang="T12">
                  <a:pos x="T4" y="T5"/>
                </a:cxn>
                <a:cxn ang="T13">
                  <a:pos x="T6" y="T7"/>
                </a:cxn>
                <a:cxn ang="T14">
                  <a:pos x="T8" y="T9"/>
                </a:cxn>
              </a:cxnLst>
              <a:rect l="T15" t="T16" r="T17" b="T18"/>
              <a:pathLst>
                <a:path w="43" h="16">
                  <a:moveTo>
                    <a:pt x="43" y="16"/>
                  </a:moveTo>
                  <a:lnTo>
                    <a:pt x="35" y="8"/>
                  </a:lnTo>
                  <a:lnTo>
                    <a:pt x="29" y="2"/>
                  </a:lnTo>
                  <a:lnTo>
                    <a:pt x="12"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51" name="Freeform 1449"/>
            <p:cNvSpPr>
              <a:spLocks/>
            </p:cNvSpPr>
            <p:nvPr/>
          </p:nvSpPr>
          <p:spPr bwMode="auto">
            <a:xfrm>
              <a:off x="3773" y="3937"/>
              <a:ext cx="27" cy="149"/>
            </a:xfrm>
            <a:custGeom>
              <a:avLst/>
              <a:gdLst>
                <a:gd name="T0" fmla="*/ 25 w 27"/>
                <a:gd name="T1" fmla="*/ 0 h 149"/>
                <a:gd name="T2" fmla="*/ 17 w 27"/>
                <a:gd name="T3" fmla="*/ 4 h 149"/>
                <a:gd name="T4" fmla="*/ 15 w 27"/>
                <a:gd name="T5" fmla="*/ 20 h 149"/>
                <a:gd name="T6" fmla="*/ 14 w 27"/>
                <a:gd name="T7" fmla="*/ 29 h 149"/>
                <a:gd name="T8" fmla="*/ 14 w 27"/>
                <a:gd name="T9" fmla="*/ 29 h 149"/>
                <a:gd name="T10" fmla="*/ 8 w 27"/>
                <a:gd name="T11" fmla="*/ 47 h 149"/>
                <a:gd name="T12" fmla="*/ 4 w 27"/>
                <a:gd name="T13" fmla="*/ 62 h 149"/>
                <a:gd name="T14" fmla="*/ 0 w 27"/>
                <a:gd name="T15" fmla="*/ 85 h 149"/>
                <a:gd name="T16" fmla="*/ 2 w 27"/>
                <a:gd name="T17" fmla="*/ 102 h 149"/>
                <a:gd name="T18" fmla="*/ 10 w 27"/>
                <a:gd name="T19" fmla="*/ 118 h 149"/>
                <a:gd name="T20" fmla="*/ 10 w 27"/>
                <a:gd name="T21" fmla="*/ 118 h 149"/>
                <a:gd name="T22" fmla="*/ 17 w 27"/>
                <a:gd name="T23" fmla="*/ 129 h 149"/>
                <a:gd name="T24" fmla="*/ 17 w 27"/>
                <a:gd name="T25" fmla="*/ 139 h 149"/>
                <a:gd name="T26" fmla="*/ 19 w 27"/>
                <a:gd name="T27" fmla="*/ 147 h 149"/>
                <a:gd name="T28" fmla="*/ 23 w 27"/>
                <a:gd name="T29" fmla="*/ 149 h 149"/>
                <a:gd name="T30" fmla="*/ 27 w 27"/>
                <a:gd name="T31" fmla="*/ 149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49"/>
                <a:gd name="T50" fmla="*/ 27 w 27"/>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49">
                  <a:moveTo>
                    <a:pt x="25" y="0"/>
                  </a:moveTo>
                  <a:lnTo>
                    <a:pt x="17" y="4"/>
                  </a:lnTo>
                  <a:lnTo>
                    <a:pt x="15" y="20"/>
                  </a:lnTo>
                  <a:lnTo>
                    <a:pt x="14" y="29"/>
                  </a:lnTo>
                  <a:lnTo>
                    <a:pt x="8" y="47"/>
                  </a:lnTo>
                  <a:lnTo>
                    <a:pt x="4" y="62"/>
                  </a:lnTo>
                  <a:lnTo>
                    <a:pt x="0" y="85"/>
                  </a:lnTo>
                  <a:lnTo>
                    <a:pt x="2" y="102"/>
                  </a:lnTo>
                  <a:lnTo>
                    <a:pt x="10" y="118"/>
                  </a:lnTo>
                  <a:lnTo>
                    <a:pt x="17" y="129"/>
                  </a:lnTo>
                  <a:lnTo>
                    <a:pt x="17" y="139"/>
                  </a:lnTo>
                  <a:lnTo>
                    <a:pt x="19" y="147"/>
                  </a:lnTo>
                  <a:lnTo>
                    <a:pt x="23" y="149"/>
                  </a:lnTo>
                  <a:lnTo>
                    <a:pt x="27" y="14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52" name="Freeform 1450"/>
            <p:cNvSpPr>
              <a:spLocks/>
            </p:cNvSpPr>
            <p:nvPr/>
          </p:nvSpPr>
          <p:spPr bwMode="auto">
            <a:xfrm>
              <a:off x="3642" y="3964"/>
              <a:ext cx="145" cy="93"/>
            </a:xfrm>
            <a:custGeom>
              <a:avLst/>
              <a:gdLst>
                <a:gd name="T0" fmla="*/ 145 w 145"/>
                <a:gd name="T1" fmla="*/ 2 h 93"/>
                <a:gd name="T2" fmla="*/ 123 w 145"/>
                <a:gd name="T3" fmla="*/ 6 h 93"/>
                <a:gd name="T4" fmla="*/ 106 w 145"/>
                <a:gd name="T5" fmla="*/ 6 h 93"/>
                <a:gd name="T6" fmla="*/ 79 w 145"/>
                <a:gd name="T7" fmla="*/ 4 h 93"/>
                <a:gd name="T8" fmla="*/ 58 w 145"/>
                <a:gd name="T9" fmla="*/ 0 h 93"/>
                <a:gd name="T10" fmla="*/ 35 w 145"/>
                <a:gd name="T11" fmla="*/ 0 h 93"/>
                <a:gd name="T12" fmla="*/ 18 w 145"/>
                <a:gd name="T13" fmla="*/ 2 h 93"/>
                <a:gd name="T14" fmla="*/ 10 w 145"/>
                <a:gd name="T15" fmla="*/ 8 h 93"/>
                <a:gd name="T16" fmla="*/ 4 w 145"/>
                <a:gd name="T17" fmla="*/ 14 h 93"/>
                <a:gd name="T18" fmla="*/ 0 w 145"/>
                <a:gd name="T19" fmla="*/ 29 h 93"/>
                <a:gd name="T20" fmla="*/ 0 w 145"/>
                <a:gd name="T21" fmla="*/ 41 h 93"/>
                <a:gd name="T22" fmla="*/ 0 w 145"/>
                <a:gd name="T23" fmla="*/ 58 h 93"/>
                <a:gd name="T24" fmla="*/ 2 w 145"/>
                <a:gd name="T25" fmla="*/ 72 h 93"/>
                <a:gd name="T26" fmla="*/ 6 w 145"/>
                <a:gd name="T27" fmla="*/ 81 h 93"/>
                <a:gd name="T28" fmla="*/ 12 w 145"/>
                <a:gd name="T29" fmla="*/ 87 h 93"/>
                <a:gd name="T30" fmla="*/ 16 w 145"/>
                <a:gd name="T31" fmla="*/ 91 h 93"/>
                <a:gd name="T32" fmla="*/ 18 w 145"/>
                <a:gd name="T33" fmla="*/ 93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5"/>
                <a:gd name="T52" fmla="*/ 0 h 93"/>
                <a:gd name="T53" fmla="*/ 145 w 145"/>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5" h="93">
                  <a:moveTo>
                    <a:pt x="145" y="2"/>
                  </a:moveTo>
                  <a:lnTo>
                    <a:pt x="123" y="6"/>
                  </a:lnTo>
                  <a:lnTo>
                    <a:pt x="106" y="6"/>
                  </a:lnTo>
                  <a:lnTo>
                    <a:pt x="79" y="4"/>
                  </a:lnTo>
                  <a:lnTo>
                    <a:pt x="58" y="0"/>
                  </a:lnTo>
                  <a:lnTo>
                    <a:pt x="35" y="0"/>
                  </a:lnTo>
                  <a:lnTo>
                    <a:pt x="18" y="2"/>
                  </a:lnTo>
                  <a:lnTo>
                    <a:pt x="10" y="8"/>
                  </a:lnTo>
                  <a:lnTo>
                    <a:pt x="4" y="14"/>
                  </a:lnTo>
                  <a:lnTo>
                    <a:pt x="0" y="29"/>
                  </a:lnTo>
                  <a:lnTo>
                    <a:pt x="0" y="41"/>
                  </a:lnTo>
                  <a:lnTo>
                    <a:pt x="0" y="58"/>
                  </a:lnTo>
                  <a:lnTo>
                    <a:pt x="2" y="72"/>
                  </a:lnTo>
                  <a:lnTo>
                    <a:pt x="6" y="81"/>
                  </a:lnTo>
                  <a:lnTo>
                    <a:pt x="12" y="87"/>
                  </a:lnTo>
                  <a:lnTo>
                    <a:pt x="16" y="91"/>
                  </a:lnTo>
                  <a:lnTo>
                    <a:pt x="18" y="9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53" name="Freeform 1451"/>
            <p:cNvSpPr>
              <a:spLocks/>
            </p:cNvSpPr>
            <p:nvPr/>
          </p:nvSpPr>
          <p:spPr bwMode="auto">
            <a:xfrm>
              <a:off x="3660" y="4053"/>
              <a:ext cx="123" cy="4"/>
            </a:xfrm>
            <a:custGeom>
              <a:avLst/>
              <a:gdLst>
                <a:gd name="T0" fmla="*/ 0 w 123"/>
                <a:gd name="T1" fmla="*/ 4 h 4"/>
                <a:gd name="T2" fmla="*/ 19 w 123"/>
                <a:gd name="T3" fmla="*/ 2 h 4"/>
                <a:gd name="T4" fmla="*/ 32 w 123"/>
                <a:gd name="T5" fmla="*/ 0 h 4"/>
                <a:gd name="T6" fmla="*/ 57 w 123"/>
                <a:gd name="T7" fmla="*/ 2 h 4"/>
                <a:gd name="T8" fmla="*/ 77 w 123"/>
                <a:gd name="T9" fmla="*/ 4 h 4"/>
                <a:gd name="T10" fmla="*/ 103 w 123"/>
                <a:gd name="T11" fmla="*/ 4 h 4"/>
                <a:gd name="T12" fmla="*/ 123 w 123"/>
                <a:gd name="T13" fmla="*/ 2 h 4"/>
                <a:gd name="T14" fmla="*/ 0 60000 65536"/>
                <a:gd name="T15" fmla="*/ 0 60000 65536"/>
                <a:gd name="T16" fmla="*/ 0 60000 65536"/>
                <a:gd name="T17" fmla="*/ 0 60000 65536"/>
                <a:gd name="T18" fmla="*/ 0 60000 65536"/>
                <a:gd name="T19" fmla="*/ 0 60000 65536"/>
                <a:gd name="T20" fmla="*/ 0 60000 65536"/>
                <a:gd name="T21" fmla="*/ 0 w 123"/>
                <a:gd name="T22" fmla="*/ 0 h 4"/>
                <a:gd name="T23" fmla="*/ 123 w 12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4">
                  <a:moveTo>
                    <a:pt x="0" y="4"/>
                  </a:moveTo>
                  <a:lnTo>
                    <a:pt x="19" y="2"/>
                  </a:lnTo>
                  <a:lnTo>
                    <a:pt x="32" y="0"/>
                  </a:lnTo>
                  <a:lnTo>
                    <a:pt x="57" y="2"/>
                  </a:lnTo>
                  <a:lnTo>
                    <a:pt x="77" y="4"/>
                  </a:lnTo>
                  <a:lnTo>
                    <a:pt x="103" y="4"/>
                  </a:lnTo>
                  <a:lnTo>
                    <a:pt x="123"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54" name="Freeform 1452"/>
            <p:cNvSpPr>
              <a:spLocks/>
            </p:cNvSpPr>
            <p:nvPr/>
          </p:nvSpPr>
          <p:spPr bwMode="auto">
            <a:xfrm>
              <a:off x="4489" y="3930"/>
              <a:ext cx="52" cy="167"/>
            </a:xfrm>
            <a:custGeom>
              <a:avLst/>
              <a:gdLst>
                <a:gd name="T0" fmla="*/ 50 w 52"/>
                <a:gd name="T1" fmla="*/ 107 h 167"/>
                <a:gd name="T2" fmla="*/ 52 w 52"/>
                <a:gd name="T3" fmla="*/ 82 h 167"/>
                <a:gd name="T4" fmla="*/ 52 w 52"/>
                <a:gd name="T5" fmla="*/ 63 h 167"/>
                <a:gd name="T6" fmla="*/ 44 w 52"/>
                <a:gd name="T7" fmla="*/ 40 h 167"/>
                <a:gd name="T8" fmla="*/ 38 w 52"/>
                <a:gd name="T9" fmla="*/ 21 h 167"/>
                <a:gd name="T10" fmla="*/ 36 w 52"/>
                <a:gd name="T11" fmla="*/ 9 h 167"/>
                <a:gd name="T12" fmla="*/ 32 w 52"/>
                <a:gd name="T13" fmla="*/ 0 h 167"/>
                <a:gd name="T14" fmla="*/ 21 w 52"/>
                <a:gd name="T15" fmla="*/ 0 h 167"/>
                <a:gd name="T16" fmla="*/ 13 w 52"/>
                <a:gd name="T17" fmla="*/ 4 h 167"/>
                <a:gd name="T18" fmla="*/ 9 w 52"/>
                <a:gd name="T19" fmla="*/ 13 h 167"/>
                <a:gd name="T20" fmla="*/ 7 w 52"/>
                <a:gd name="T21" fmla="*/ 27 h 167"/>
                <a:gd name="T22" fmla="*/ 5 w 52"/>
                <a:gd name="T23" fmla="*/ 44 h 167"/>
                <a:gd name="T24" fmla="*/ 2 w 52"/>
                <a:gd name="T25" fmla="*/ 75 h 167"/>
                <a:gd name="T26" fmla="*/ 0 w 52"/>
                <a:gd name="T27" fmla="*/ 96 h 167"/>
                <a:gd name="T28" fmla="*/ 2 w 52"/>
                <a:gd name="T29" fmla="*/ 125 h 167"/>
                <a:gd name="T30" fmla="*/ 7 w 52"/>
                <a:gd name="T31" fmla="*/ 146 h 167"/>
                <a:gd name="T32" fmla="*/ 11 w 52"/>
                <a:gd name="T33" fmla="*/ 156 h 167"/>
                <a:gd name="T34" fmla="*/ 17 w 52"/>
                <a:gd name="T35" fmla="*/ 163 h 167"/>
                <a:gd name="T36" fmla="*/ 19 w 52"/>
                <a:gd name="T37" fmla="*/ 167 h 167"/>
                <a:gd name="T38" fmla="*/ 23 w 52"/>
                <a:gd name="T39" fmla="*/ 167 h 167"/>
                <a:gd name="T40" fmla="*/ 27 w 52"/>
                <a:gd name="T41" fmla="*/ 167 h 167"/>
                <a:gd name="T42" fmla="*/ 32 w 52"/>
                <a:gd name="T43" fmla="*/ 165 h 167"/>
                <a:gd name="T44" fmla="*/ 36 w 52"/>
                <a:gd name="T45" fmla="*/ 152 h 167"/>
                <a:gd name="T46" fmla="*/ 38 w 52"/>
                <a:gd name="T47" fmla="*/ 140 h 167"/>
                <a:gd name="T48" fmla="*/ 44 w 52"/>
                <a:gd name="T49" fmla="*/ 121 h 167"/>
                <a:gd name="T50" fmla="*/ 50 w 52"/>
                <a:gd name="T51" fmla="*/ 107 h 1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167"/>
                <a:gd name="T80" fmla="*/ 52 w 52"/>
                <a:gd name="T81" fmla="*/ 167 h 1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167">
                  <a:moveTo>
                    <a:pt x="50" y="107"/>
                  </a:moveTo>
                  <a:lnTo>
                    <a:pt x="52" y="82"/>
                  </a:lnTo>
                  <a:lnTo>
                    <a:pt x="52" y="63"/>
                  </a:lnTo>
                  <a:lnTo>
                    <a:pt x="44" y="40"/>
                  </a:lnTo>
                  <a:lnTo>
                    <a:pt x="38" y="21"/>
                  </a:lnTo>
                  <a:lnTo>
                    <a:pt x="36" y="9"/>
                  </a:lnTo>
                  <a:lnTo>
                    <a:pt x="32" y="0"/>
                  </a:lnTo>
                  <a:lnTo>
                    <a:pt x="21" y="0"/>
                  </a:lnTo>
                  <a:lnTo>
                    <a:pt x="13" y="4"/>
                  </a:lnTo>
                  <a:lnTo>
                    <a:pt x="9" y="13"/>
                  </a:lnTo>
                  <a:lnTo>
                    <a:pt x="7" y="27"/>
                  </a:lnTo>
                  <a:lnTo>
                    <a:pt x="5" y="44"/>
                  </a:lnTo>
                  <a:lnTo>
                    <a:pt x="2" y="75"/>
                  </a:lnTo>
                  <a:lnTo>
                    <a:pt x="0" y="96"/>
                  </a:lnTo>
                  <a:lnTo>
                    <a:pt x="2" y="125"/>
                  </a:lnTo>
                  <a:lnTo>
                    <a:pt x="7" y="146"/>
                  </a:lnTo>
                  <a:lnTo>
                    <a:pt x="11" y="156"/>
                  </a:lnTo>
                  <a:lnTo>
                    <a:pt x="17" y="163"/>
                  </a:lnTo>
                  <a:lnTo>
                    <a:pt x="19" y="167"/>
                  </a:lnTo>
                  <a:lnTo>
                    <a:pt x="23" y="167"/>
                  </a:lnTo>
                  <a:lnTo>
                    <a:pt x="27" y="167"/>
                  </a:lnTo>
                  <a:lnTo>
                    <a:pt x="32" y="165"/>
                  </a:lnTo>
                  <a:lnTo>
                    <a:pt x="36" y="152"/>
                  </a:lnTo>
                  <a:lnTo>
                    <a:pt x="38" y="140"/>
                  </a:lnTo>
                  <a:lnTo>
                    <a:pt x="44" y="121"/>
                  </a:lnTo>
                  <a:lnTo>
                    <a:pt x="50" y="10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55" name="Freeform 1453"/>
            <p:cNvSpPr>
              <a:spLocks/>
            </p:cNvSpPr>
            <p:nvPr/>
          </p:nvSpPr>
          <p:spPr bwMode="auto">
            <a:xfrm>
              <a:off x="4350" y="3820"/>
              <a:ext cx="56" cy="65"/>
            </a:xfrm>
            <a:custGeom>
              <a:avLst/>
              <a:gdLst>
                <a:gd name="T0" fmla="*/ 56 w 56"/>
                <a:gd name="T1" fmla="*/ 0 h 65"/>
                <a:gd name="T2" fmla="*/ 42 w 56"/>
                <a:gd name="T3" fmla="*/ 19 h 65"/>
                <a:gd name="T4" fmla="*/ 25 w 56"/>
                <a:gd name="T5" fmla="*/ 39 h 65"/>
                <a:gd name="T6" fmla="*/ 2 w 56"/>
                <a:gd name="T7" fmla="*/ 64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9"/>
                  </a:lnTo>
                  <a:lnTo>
                    <a:pt x="2" y="64"/>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56" name="Freeform 1454"/>
            <p:cNvSpPr>
              <a:spLocks/>
            </p:cNvSpPr>
            <p:nvPr/>
          </p:nvSpPr>
          <p:spPr bwMode="auto">
            <a:xfrm>
              <a:off x="4033" y="3834"/>
              <a:ext cx="42" cy="75"/>
            </a:xfrm>
            <a:custGeom>
              <a:avLst/>
              <a:gdLst>
                <a:gd name="T0" fmla="*/ 0 w 42"/>
                <a:gd name="T1" fmla="*/ 75 h 75"/>
                <a:gd name="T2" fmla="*/ 25 w 42"/>
                <a:gd name="T3" fmla="*/ 34 h 75"/>
                <a:gd name="T4" fmla="*/ 42 w 42"/>
                <a:gd name="T5" fmla="*/ 0 h 75"/>
                <a:gd name="T6" fmla="*/ 0 60000 65536"/>
                <a:gd name="T7" fmla="*/ 0 60000 65536"/>
                <a:gd name="T8" fmla="*/ 0 60000 65536"/>
                <a:gd name="T9" fmla="*/ 0 w 42"/>
                <a:gd name="T10" fmla="*/ 0 h 75"/>
                <a:gd name="T11" fmla="*/ 42 w 42"/>
                <a:gd name="T12" fmla="*/ 75 h 75"/>
              </a:gdLst>
              <a:ahLst/>
              <a:cxnLst>
                <a:cxn ang="T6">
                  <a:pos x="T0" y="T1"/>
                </a:cxn>
                <a:cxn ang="T7">
                  <a:pos x="T2" y="T3"/>
                </a:cxn>
                <a:cxn ang="T8">
                  <a:pos x="T4" y="T5"/>
                </a:cxn>
              </a:cxnLst>
              <a:rect l="T9" t="T10" r="T11" b="T12"/>
              <a:pathLst>
                <a:path w="42" h="75">
                  <a:moveTo>
                    <a:pt x="0" y="75"/>
                  </a:moveTo>
                  <a:lnTo>
                    <a:pt x="25" y="34"/>
                  </a:lnTo>
                  <a:lnTo>
                    <a:pt x="4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57" name="Freeform 1455"/>
            <p:cNvSpPr>
              <a:spLocks/>
            </p:cNvSpPr>
            <p:nvPr/>
          </p:nvSpPr>
          <p:spPr bwMode="auto">
            <a:xfrm>
              <a:off x="4000" y="3937"/>
              <a:ext cx="14" cy="4"/>
            </a:xfrm>
            <a:custGeom>
              <a:avLst/>
              <a:gdLst>
                <a:gd name="T0" fmla="*/ 14 w 14"/>
                <a:gd name="T1" fmla="*/ 0 h 4"/>
                <a:gd name="T2" fmla="*/ 14 w 14"/>
                <a:gd name="T3" fmla="*/ 0 h 4"/>
                <a:gd name="T4" fmla="*/ 8 w 14"/>
                <a:gd name="T5" fmla="*/ 2 h 4"/>
                <a:gd name="T6" fmla="*/ 0 w 14"/>
                <a:gd name="T7" fmla="*/ 4 h 4"/>
                <a:gd name="T8" fmla="*/ 0 60000 65536"/>
                <a:gd name="T9" fmla="*/ 0 60000 65536"/>
                <a:gd name="T10" fmla="*/ 0 60000 65536"/>
                <a:gd name="T11" fmla="*/ 0 60000 65536"/>
                <a:gd name="T12" fmla="*/ 0 w 14"/>
                <a:gd name="T13" fmla="*/ 0 h 4"/>
                <a:gd name="T14" fmla="*/ 14 w 14"/>
                <a:gd name="T15" fmla="*/ 4 h 4"/>
              </a:gdLst>
              <a:ahLst/>
              <a:cxnLst>
                <a:cxn ang="T8">
                  <a:pos x="T0" y="T1"/>
                </a:cxn>
                <a:cxn ang="T9">
                  <a:pos x="T2" y="T3"/>
                </a:cxn>
                <a:cxn ang="T10">
                  <a:pos x="T4" y="T5"/>
                </a:cxn>
                <a:cxn ang="T11">
                  <a:pos x="T6" y="T7"/>
                </a:cxn>
              </a:cxnLst>
              <a:rect l="T12" t="T13" r="T14" b="T15"/>
              <a:pathLst>
                <a:path w="14" h="4">
                  <a:moveTo>
                    <a:pt x="14" y="0"/>
                  </a:moveTo>
                  <a:lnTo>
                    <a:pt x="14" y="0"/>
                  </a:lnTo>
                  <a:lnTo>
                    <a:pt x="8" y="2"/>
                  </a:lnTo>
                  <a:lnTo>
                    <a:pt x="0"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58" name="Freeform 1456"/>
            <p:cNvSpPr>
              <a:spLocks/>
            </p:cNvSpPr>
            <p:nvPr/>
          </p:nvSpPr>
          <p:spPr bwMode="auto">
            <a:xfrm>
              <a:off x="3940" y="3937"/>
              <a:ext cx="10" cy="2"/>
            </a:xfrm>
            <a:custGeom>
              <a:avLst/>
              <a:gdLst>
                <a:gd name="T0" fmla="*/ 10 w 10"/>
                <a:gd name="T1" fmla="*/ 2 h 2"/>
                <a:gd name="T2" fmla="*/ 4 w 10"/>
                <a:gd name="T3" fmla="*/ 2 h 2"/>
                <a:gd name="T4" fmla="*/ 0 w 10"/>
                <a:gd name="T5" fmla="*/ 0 h 2"/>
                <a:gd name="T6" fmla="*/ 0 60000 65536"/>
                <a:gd name="T7" fmla="*/ 0 60000 65536"/>
                <a:gd name="T8" fmla="*/ 0 60000 65536"/>
                <a:gd name="T9" fmla="*/ 0 w 10"/>
                <a:gd name="T10" fmla="*/ 0 h 2"/>
                <a:gd name="T11" fmla="*/ 10 w 10"/>
                <a:gd name="T12" fmla="*/ 2 h 2"/>
              </a:gdLst>
              <a:ahLst/>
              <a:cxnLst>
                <a:cxn ang="T6">
                  <a:pos x="T0" y="T1"/>
                </a:cxn>
                <a:cxn ang="T7">
                  <a:pos x="T2" y="T3"/>
                </a:cxn>
                <a:cxn ang="T8">
                  <a:pos x="T4" y="T5"/>
                </a:cxn>
              </a:cxnLst>
              <a:rect l="T9" t="T10" r="T11" b="T12"/>
              <a:pathLst>
                <a:path w="10" h="2">
                  <a:moveTo>
                    <a:pt x="10" y="2"/>
                  </a:moveTo>
                  <a:lnTo>
                    <a:pt x="4"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59" name="Freeform 1457"/>
            <p:cNvSpPr>
              <a:spLocks/>
            </p:cNvSpPr>
            <p:nvPr/>
          </p:nvSpPr>
          <p:spPr bwMode="auto">
            <a:xfrm>
              <a:off x="4192" y="4020"/>
              <a:ext cx="33" cy="2"/>
            </a:xfrm>
            <a:custGeom>
              <a:avLst/>
              <a:gdLst>
                <a:gd name="T0" fmla="*/ 0 w 33"/>
                <a:gd name="T1" fmla="*/ 0 h 2"/>
                <a:gd name="T2" fmla="*/ 0 w 33"/>
                <a:gd name="T3" fmla="*/ 0 h 2"/>
                <a:gd name="T4" fmla="*/ 20 w 33"/>
                <a:gd name="T5" fmla="*/ 0 h 2"/>
                <a:gd name="T6" fmla="*/ 33 w 33"/>
                <a:gd name="T7" fmla="*/ 2 h 2"/>
                <a:gd name="T8" fmla="*/ 0 60000 65536"/>
                <a:gd name="T9" fmla="*/ 0 60000 65536"/>
                <a:gd name="T10" fmla="*/ 0 60000 65536"/>
                <a:gd name="T11" fmla="*/ 0 60000 65536"/>
                <a:gd name="T12" fmla="*/ 0 w 33"/>
                <a:gd name="T13" fmla="*/ 0 h 2"/>
                <a:gd name="T14" fmla="*/ 33 w 33"/>
                <a:gd name="T15" fmla="*/ 2 h 2"/>
              </a:gdLst>
              <a:ahLst/>
              <a:cxnLst>
                <a:cxn ang="T8">
                  <a:pos x="T0" y="T1"/>
                </a:cxn>
                <a:cxn ang="T9">
                  <a:pos x="T2" y="T3"/>
                </a:cxn>
                <a:cxn ang="T10">
                  <a:pos x="T4" y="T5"/>
                </a:cxn>
                <a:cxn ang="T11">
                  <a:pos x="T6" y="T7"/>
                </a:cxn>
              </a:cxnLst>
              <a:rect l="T12" t="T13" r="T14" b="T15"/>
              <a:pathLst>
                <a:path w="33" h="2">
                  <a:moveTo>
                    <a:pt x="0" y="0"/>
                  </a:moveTo>
                  <a:lnTo>
                    <a:pt x="0" y="0"/>
                  </a:lnTo>
                  <a:lnTo>
                    <a:pt x="20" y="0"/>
                  </a:lnTo>
                  <a:lnTo>
                    <a:pt x="33"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60" name="Freeform 1458"/>
            <p:cNvSpPr>
              <a:spLocks/>
            </p:cNvSpPr>
            <p:nvPr/>
          </p:nvSpPr>
          <p:spPr bwMode="auto">
            <a:xfrm>
              <a:off x="4271" y="3884"/>
              <a:ext cx="18" cy="1"/>
            </a:xfrm>
            <a:custGeom>
              <a:avLst/>
              <a:gdLst>
                <a:gd name="T0" fmla="*/ 0 w 18"/>
                <a:gd name="T1" fmla="*/ 0 h 1"/>
                <a:gd name="T2" fmla="*/ 0 w 18"/>
                <a:gd name="T3" fmla="*/ 0 h 1"/>
                <a:gd name="T4" fmla="*/ 0 w 18"/>
                <a:gd name="T5" fmla="*/ 0 h 1"/>
                <a:gd name="T6" fmla="*/ 2 w 18"/>
                <a:gd name="T7" fmla="*/ 0 h 1"/>
                <a:gd name="T8" fmla="*/ 18 w 18"/>
                <a:gd name="T9" fmla="*/ 1 h 1"/>
                <a:gd name="T10" fmla="*/ 0 60000 65536"/>
                <a:gd name="T11" fmla="*/ 0 60000 65536"/>
                <a:gd name="T12" fmla="*/ 0 60000 65536"/>
                <a:gd name="T13" fmla="*/ 0 60000 65536"/>
                <a:gd name="T14" fmla="*/ 0 60000 65536"/>
                <a:gd name="T15" fmla="*/ 0 w 18"/>
                <a:gd name="T16" fmla="*/ 0 h 1"/>
                <a:gd name="T17" fmla="*/ 18 w 18"/>
                <a:gd name="T18" fmla="*/ 1 h 1"/>
              </a:gdLst>
              <a:ahLst/>
              <a:cxnLst>
                <a:cxn ang="T10">
                  <a:pos x="T0" y="T1"/>
                </a:cxn>
                <a:cxn ang="T11">
                  <a:pos x="T2" y="T3"/>
                </a:cxn>
                <a:cxn ang="T12">
                  <a:pos x="T4" y="T5"/>
                </a:cxn>
                <a:cxn ang="T13">
                  <a:pos x="T6" y="T7"/>
                </a:cxn>
                <a:cxn ang="T14">
                  <a:pos x="T8" y="T9"/>
                </a:cxn>
              </a:cxnLst>
              <a:rect l="T15" t="T16" r="T17" b="T18"/>
              <a:pathLst>
                <a:path w="18" h="1">
                  <a:moveTo>
                    <a:pt x="0" y="0"/>
                  </a:moveTo>
                  <a:lnTo>
                    <a:pt x="0" y="0"/>
                  </a:lnTo>
                  <a:lnTo>
                    <a:pt x="2" y="0"/>
                  </a:lnTo>
                  <a:lnTo>
                    <a:pt x="18" y="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61" name="Freeform 1459"/>
            <p:cNvSpPr>
              <a:spLocks/>
            </p:cNvSpPr>
            <p:nvPr/>
          </p:nvSpPr>
          <p:spPr bwMode="auto">
            <a:xfrm>
              <a:off x="4114" y="3820"/>
              <a:ext cx="90" cy="12"/>
            </a:xfrm>
            <a:custGeom>
              <a:avLst/>
              <a:gdLst>
                <a:gd name="T0" fmla="*/ 0 w 90"/>
                <a:gd name="T1" fmla="*/ 0 h 12"/>
                <a:gd name="T2" fmla="*/ 25 w 90"/>
                <a:gd name="T3" fmla="*/ 0 h 12"/>
                <a:gd name="T4" fmla="*/ 50 w 90"/>
                <a:gd name="T5" fmla="*/ 6 h 12"/>
                <a:gd name="T6" fmla="*/ 69 w 90"/>
                <a:gd name="T7" fmla="*/ 10 h 12"/>
                <a:gd name="T8" fmla="*/ 86 w 90"/>
                <a:gd name="T9" fmla="*/ 12 h 12"/>
                <a:gd name="T10" fmla="*/ 90 w 90"/>
                <a:gd name="T11" fmla="*/ 12 h 12"/>
                <a:gd name="T12" fmla="*/ 0 60000 65536"/>
                <a:gd name="T13" fmla="*/ 0 60000 65536"/>
                <a:gd name="T14" fmla="*/ 0 60000 65536"/>
                <a:gd name="T15" fmla="*/ 0 60000 65536"/>
                <a:gd name="T16" fmla="*/ 0 60000 65536"/>
                <a:gd name="T17" fmla="*/ 0 60000 65536"/>
                <a:gd name="T18" fmla="*/ 0 w 90"/>
                <a:gd name="T19" fmla="*/ 0 h 12"/>
                <a:gd name="T20" fmla="*/ 90 w 9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0" h="12">
                  <a:moveTo>
                    <a:pt x="0" y="0"/>
                  </a:moveTo>
                  <a:lnTo>
                    <a:pt x="25" y="0"/>
                  </a:lnTo>
                  <a:lnTo>
                    <a:pt x="50" y="6"/>
                  </a:lnTo>
                  <a:lnTo>
                    <a:pt x="69" y="10"/>
                  </a:lnTo>
                  <a:lnTo>
                    <a:pt x="86" y="12"/>
                  </a:lnTo>
                  <a:lnTo>
                    <a:pt x="9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62" name="Freeform 1460"/>
            <p:cNvSpPr>
              <a:spLocks/>
            </p:cNvSpPr>
            <p:nvPr/>
          </p:nvSpPr>
          <p:spPr bwMode="auto">
            <a:xfrm>
              <a:off x="4054" y="3953"/>
              <a:ext cx="104" cy="13"/>
            </a:xfrm>
            <a:custGeom>
              <a:avLst/>
              <a:gdLst>
                <a:gd name="T0" fmla="*/ 104 w 104"/>
                <a:gd name="T1" fmla="*/ 0 h 13"/>
                <a:gd name="T2" fmla="*/ 104 w 104"/>
                <a:gd name="T3" fmla="*/ 0 h 13"/>
                <a:gd name="T4" fmla="*/ 102 w 104"/>
                <a:gd name="T5" fmla="*/ 0 h 13"/>
                <a:gd name="T6" fmla="*/ 46 w 104"/>
                <a:gd name="T7" fmla="*/ 7 h 13"/>
                <a:gd name="T8" fmla="*/ 0 w 104"/>
                <a:gd name="T9" fmla="*/ 13 h 13"/>
                <a:gd name="T10" fmla="*/ 0 60000 65536"/>
                <a:gd name="T11" fmla="*/ 0 60000 65536"/>
                <a:gd name="T12" fmla="*/ 0 60000 65536"/>
                <a:gd name="T13" fmla="*/ 0 60000 65536"/>
                <a:gd name="T14" fmla="*/ 0 60000 65536"/>
                <a:gd name="T15" fmla="*/ 0 w 104"/>
                <a:gd name="T16" fmla="*/ 0 h 13"/>
                <a:gd name="T17" fmla="*/ 104 w 104"/>
                <a:gd name="T18" fmla="*/ 13 h 13"/>
              </a:gdLst>
              <a:ahLst/>
              <a:cxnLst>
                <a:cxn ang="T10">
                  <a:pos x="T0" y="T1"/>
                </a:cxn>
                <a:cxn ang="T11">
                  <a:pos x="T2" y="T3"/>
                </a:cxn>
                <a:cxn ang="T12">
                  <a:pos x="T4" y="T5"/>
                </a:cxn>
                <a:cxn ang="T13">
                  <a:pos x="T6" y="T7"/>
                </a:cxn>
                <a:cxn ang="T14">
                  <a:pos x="T8" y="T9"/>
                </a:cxn>
              </a:cxnLst>
              <a:rect l="T15" t="T16" r="T17" b="T18"/>
              <a:pathLst>
                <a:path w="104" h="13">
                  <a:moveTo>
                    <a:pt x="104" y="0"/>
                  </a:moveTo>
                  <a:lnTo>
                    <a:pt x="104" y="0"/>
                  </a:lnTo>
                  <a:lnTo>
                    <a:pt x="102" y="0"/>
                  </a:lnTo>
                  <a:lnTo>
                    <a:pt x="46" y="7"/>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63" name="Freeform 1461"/>
            <p:cNvSpPr>
              <a:spLocks/>
            </p:cNvSpPr>
            <p:nvPr/>
          </p:nvSpPr>
          <p:spPr bwMode="auto">
            <a:xfrm>
              <a:off x="4189" y="3687"/>
              <a:ext cx="98" cy="162"/>
            </a:xfrm>
            <a:custGeom>
              <a:avLst/>
              <a:gdLst>
                <a:gd name="T0" fmla="*/ 98 w 98"/>
                <a:gd name="T1" fmla="*/ 0 h 162"/>
                <a:gd name="T2" fmla="*/ 11 w 98"/>
                <a:gd name="T3" fmla="*/ 145 h 162"/>
                <a:gd name="T4" fmla="*/ 0 w 98"/>
                <a:gd name="T5" fmla="*/ 162 h 162"/>
                <a:gd name="T6" fmla="*/ 0 60000 65536"/>
                <a:gd name="T7" fmla="*/ 0 60000 65536"/>
                <a:gd name="T8" fmla="*/ 0 60000 65536"/>
                <a:gd name="T9" fmla="*/ 0 w 98"/>
                <a:gd name="T10" fmla="*/ 0 h 162"/>
                <a:gd name="T11" fmla="*/ 98 w 98"/>
                <a:gd name="T12" fmla="*/ 162 h 162"/>
              </a:gdLst>
              <a:ahLst/>
              <a:cxnLst>
                <a:cxn ang="T6">
                  <a:pos x="T0" y="T1"/>
                </a:cxn>
                <a:cxn ang="T7">
                  <a:pos x="T2" y="T3"/>
                </a:cxn>
                <a:cxn ang="T8">
                  <a:pos x="T4" y="T5"/>
                </a:cxn>
              </a:cxnLst>
              <a:rect l="T9" t="T10" r="T11" b="T12"/>
              <a:pathLst>
                <a:path w="98" h="162">
                  <a:moveTo>
                    <a:pt x="98" y="0"/>
                  </a:moveTo>
                  <a:lnTo>
                    <a:pt x="11" y="145"/>
                  </a:lnTo>
                  <a:lnTo>
                    <a:pt x="0" y="16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64" name="Freeform 1462"/>
            <p:cNvSpPr>
              <a:spLocks/>
            </p:cNvSpPr>
            <p:nvPr/>
          </p:nvSpPr>
          <p:spPr bwMode="auto">
            <a:xfrm>
              <a:off x="4219" y="3849"/>
              <a:ext cx="68" cy="125"/>
            </a:xfrm>
            <a:custGeom>
              <a:avLst/>
              <a:gdLst>
                <a:gd name="T0" fmla="*/ 68 w 68"/>
                <a:gd name="T1" fmla="*/ 0 h 125"/>
                <a:gd name="T2" fmla="*/ 50 w 68"/>
                <a:gd name="T3" fmla="*/ 33 h 125"/>
                <a:gd name="T4" fmla="*/ 0 w 68"/>
                <a:gd name="T5" fmla="*/ 125 h 125"/>
                <a:gd name="T6" fmla="*/ 0 60000 65536"/>
                <a:gd name="T7" fmla="*/ 0 60000 65536"/>
                <a:gd name="T8" fmla="*/ 0 60000 65536"/>
                <a:gd name="T9" fmla="*/ 0 w 68"/>
                <a:gd name="T10" fmla="*/ 0 h 125"/>
                <a:gd name="T11" fmla="*/ 68 w 68"/>
                <a:gd name="T12" fmla="*/ 125 h 125"/>
              </a:gdLst>
              <a:ahLst/>
              <a:cxnLst>
                <a:cxn ang="T6">
                  <a:pos x="T0" y="T1"/>
                </a:cxn>
                <a:cxn ang="T7">
                  <a:pos x="T2" y="T3"/>
                </a:cxn>
                <a:cxn ang="T8">
                  <a:pos x="T4" y="T5"/>
                </a:cxn>
              </a:cxnLst>
              <a:rect l="T9" t="T10" r="T11" b="T12"/>
              <a:pathLst>
                <a:path w="68" h="125">
                  <a:moveTo>
                    <a:pt x="68" y="0"/>
                  </a:moveTo>
                  <a:lnTo>
                    <a:pt x="50" y="33"/>
                  </a:lnTo>
                  <a:lnTo>
                    <a:pt x="0" y="125"/>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565" name="Freeform 1463"/>
            <p:cNvSpPr>
              <a:spLocks/>
            </p:cNvSpPr>
            <p:nvPr/>
          </p:nvSpPr>
          <p:spPr bwMode="auto">
            <a:xfrm>
              <a:off x="4292" y="3685"/>
              <a:ext cx="16" cy="81"/>
            </a:xfrm>
            <a:custGeom>
              <a:avLst/>
              <a:gdLst>
                <a:gd name="T0" fmla="*/ 0 w 16"/>
                <a:gd name="T1" fmla="*/ 0 h 81"/>
                <a:gd name="T2" fmla="*/ 4 w 16"/>
                <a:gd name="T3" fmla="*/ 23 h 81"/>
                <a:gd name="T4" fmla="*/ 16 w 16"/>
                <a:gd name="T5" fmla="*/ 81 h 81"/>
                <a:gd name="T6" fmla="*/ 16 w 16"/>
                <a:gd name="T7" fmla="*/ 81 h 81"/>
                <a:gd name="T8" fmla="*/ 0 60000 65536"/>
                <a:gd name="T9" fmla="*/ 0 60000 65536"/>
                <a:gd name="T10" fmla="*/ 0 60000 65536"/>
                <a:gd name="T11" fmla="*/ 0 60000 65536"/>
                <a:gd name="T12" fmla="*/ 0 w 16"/>
                <a:gd name="T13" fmla="*/ 0 h 81"/>
                <a:gd name="T14" fmla="*/ 16 w 16"/>
                <a:gd name="T15" fmla="*/ 81 h 81"/>
              </a:gdLst>
              <a:ahLst/>
              <a:cxnLst>
                <a:cxn ang="T8">
                  <a:pos x="T0" y="T1"/>
                </a:cxn>
                <a:cxn ang="T9">
                  <a:pos x="T2" y="T3"/>
                </a:cxn>
                <a:cxn ang="T10">
                  <a:pos x="T4" y="T5"/>
                </a:cxn>
                <a:cxn ang="T11">
                  <a:pos x="T6" y="T7"/>
                </a:cxn>
              </a:cxnLst>
              <a:rect l="T12" t="T13" r="T14" b="T15"/>
              <a:pathLst>
                <a:path w="16" h="81">
                  <a:moveTo>
                    <a:pt x="0" y="0"/>
                  </a:moveTo>
                  <a:lnTo>
                    <a:pt x="4" y="23"/>
                  </a:lnTo>
                  <a:lnTo>
                    <a:pt x="16" y="81"/>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18927" name="Group 1720"/>
          <p:cNvGrpSpPr>
            <a:grpSpLocks/>
          </p:cNvGrpSpPr>
          <p:nvPr/>
        </p:nvGrpSpPr>
        <p:grpSpPr bwMode="auto">
          <a:xfrm>
            <a:off x="914400" y="5791200"/>
            <a:ext cx="3341688" cy="715963"/>
            <a:chOff x="1149" y="3672"/>
            <a:chExt cx="2105" cy="451"/>
          </a:xfrm>
        </p:grpSpPr>
        <p:sp>
          <p:nvSpPr>
            <p:cNvPr id="19294" name="Rectangle 77"/>
            <p:cNvSpPr>
              <a:spLocks noChangeArrowheads="1"/>
            </p:cNvSpPr>
            <p:nvPr/>
          </p:nvSpPr>
          <p:spPr bwMode="auto">
            <a:xfrm>
              <a:off x="2441" y="3672"/>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19295" name="Rectangle 78"/>
            <p:cNvSpPr>
              <a:spLocks noChangeArrowheads="1"/>
            </p:cNvSpPr>
            <p:nvPr/>
          </p:nvSpPr>
          <p:spPr bwMode="auto">
            <a:xfrm>
              <a:off x="2508" y="367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9296" name="Rectangle 79"/>
            <p:cNvSpPr>
              <a:spLocks noChangeArrowheads="1"/>
            </p:cNvSpPr>
            <p:nvPr/>
          </p:nvSpPr>
          <p:spPr bwMode="auto">
            <a:xfrm>
              <a:off x="2554"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9297" name="Rectangle 80"/>
            <p:cNvSpPr>
              <a:spLocks noChangeArrowheads="1"/>
            </p:cNvSpPr>
            <p:nvPr/>
          </p:nvSpPr>
          <p:spPr bwMode="auto">
            <a:xfrm>
              <a:off x="2585" y="3672"/>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9298" name="Rectangle 81"/>
            <p:cNvSpPr>
              <a:spLocks noChangeArrowheads="1"/>
            </p:cNvSpPr>
            <p:nvPr/>
          </p:nvSpPr>
          <p:spPr bwMode="auto">
            <a:xfrm>
              <a:off x="2636" y="3672"/>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19299" name="Rectangle 82"/>
            <p:cNvSpPr>
              <a:spLocks noChangeArrowheads="1"/>
            </p:cNvSpPr>
            <p:nvPr/>
          </p:nvSpPr>
          <p:spPr bwMode="auto">
            <a:xfrm>
              <a:off x="2736"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19300" name="Rectangle 83"/>
            <p:cNvSpPr>
              <a:spLocks noChangeArrowheads="1"/>
            </p:cNvSpPr>
            <p:nvPr/>
          </p:nvSpPr>
          <p:spPr bwMode="auto">
            <a:xfrm>
              <a:off x="2767"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9301" name="Rectangle 84"/>
            <p:cNvSpPr>
              <a:spLocks noChangeArrowheads="1"/>
            </p:cNvSpPr>
            <p:nvPr/>
          </p:nvSpPr>
          <p:spPr bwMode="auto">
            <a:xfrm>
              <a:off x="2808" y="367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9302" name="Rectangle 85"/>
            <p:cNvSpPr>
              <a:spLocks noChangeArrowheads="1"/>
            </p:cNvSpPr>
            <p:nvPr/>
          </p:nvSpPr>
          <p:spPr bwMode="auto">
            <a:xfrm>
              <a:off x="2854"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9303" name="Rectangle 86"/>
            <p:cNvSpPr>
              <a:spLocks noChangeArrowheads="1"/>
            </p:cNvSpPr>
            <p:nvPr/>
          </p:nvSpPr>
          <p:spPr bwMode="auto">
            <a:xfrm>
              <a:off x="2885" y="3672"/>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9304" name="Rectangle 87"/>
            <p:cNvSpPr>
              <a:spLocks noChangeArrowheads="1"/>
            </p:cNvSpPr>
            <p:nvPr/>
          </p:nvSpPr>
          <p:spPr bwMode="auto">
            <a:xfrm>
              <a:off x="2936"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19305" name="Rectangle 88"/>
            <p:cNvSpPr>
              <a:spLocks noChangeArrowheads="1"/>
            </p:cNvSpPr>
            <p:nvPr/>
          </p:nvSpPr>
          <p:spPr bwMode="auto">
            <a:xfrm>
              <a:off x="2976"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9306" name="Rectangle 89"/>
            <p:cNvSpPr>
              <a:spLocks noChangeArrowheads="1"/>
            </p:cNvSpPr>
            <p:nvPr/>
          </p:nvSpPr>
          <p:spPr bwMode="auto">
            <a:xfrm>
              <a:off x="3040" y="3672"/>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K</a:t>
              </a:r>
              <a:endParaRPr lang="en-US" smtClean="0">
                <a:solidFill>
                  <a:srgbClr val="000000"/>
                </a:solidFill>
              </a:endParaRPr>
            </a:p>
          </p:txBody>
        </p:sp>
        <p:sp>
          <p:nvSpPr>
            <p:cNvPr id="19307" name="Rectangle 90"/>
            <p:cNvSpPr>
              <a:spLocks noChangeArrowheads="1"/>
            </p:cNvSpPr>
            <p:nvPr/>
          </p:nvSpPr>
          <p:spPr bwMode="auto">
            <a:xfrm>
              <a:off x="2441"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308" name="Rectangle 91"/>
            <p:cNvSpPr>
              <a:spLocks noChangeArrowheads="1"/>
            </p:cNvSpPr>
            <p:nvPr/>
          </p:nvSpPr>
          <p:spPr bwMode="auto">
            <a:xfrm>
              <a:off x="2482"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309" name="Rectangle 92"/>
            <p:cNvSpPr>
              <a:spLocks noChangeArrowheads="1"/>
            </p:cNvSpPr>
            <p:nvPr/>
          </p:nvSpPr>
          <p:spPr bwMode="auto">
            <a:xfrm>
              <a:off x="2518"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310" name="Rectangle 93"/>
            <p:cNvSpPr>
              <a:spLocks noChangeArrowheads="1"/>
            </p:cNvSpPr>
            <p:nvPr/>
          </p:nvSpPr>
          <p:spPr bwMode="auto">
            <a:xfrm>
              <a:off x="254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311" name="Rectangle 94"/>
            <p:cNvSpPr>
              <a:spLocks noChangeArrowheads="1"/>
            </p:cNvSpPr>
            <p:nvPr/>
          </p:nvSpPr>
          <p:spPr bwMode="auto">
            <a:xfrm>
              <a:off x="2585"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19312" name="Rectangle 95"/>
            <p:cNvSpPr>
              <a:spLocks noChangeArrowheads="1"/>
            </p:cNvSpPr>
            <p:nvPr/>
          </p:nvSpPr>
          <p:spPr bwMode="auto">
            <a:xfrm>
              <a:off x="2631"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9313" name="Rectangle 96"/>
            <p:cNvSpPr>
              <a:spLocks noChangeArrowheads="1"/>
            </p:cNvSpPr>
            <p:nvPr/>
          </p:nvSpPr>
          <p:spPr bwMode="auto">
            <a:xfrm>
              <a:off x="2657"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314" name="Rectangle 97"/>
            <p:cNvSpPr>
              <a:spLocks noChangeArrowheads="1"/>
            </p:cNvSpPr>
            <p:nvPr/>
          </p:nvSpPr>
          <p:spPr bwMode="auto">
            <a:xfrm>
              <a:off x="2682"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315" name="Rectangle 98"/>
            <p:cNvSpPr>
              <a:spLocks noChangeArrowheads="1"/>
            </p:cNvSpPr>
            <p:nvPr/>
          </p:nvSpPr>
          <p:spPr bwMode="auto">
            <a:xfrm>
              <a:off x="2718"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316" name="Rectangle 99"/>
            <p:cNvSpPr>
              <a:spLocks noChangeArrowheads="1"/>
            </p:cNvSpPr>
            <p:nvPr/>
          </p:nvSpPr>
          <p:spPr bwMode="auto">
            <a:xfrm>
              <a:off x="276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317" name="Rectangle 100"/>
            <p:cNvSpPr>
              <a:spLocks noChangeArrowheads="1"/>
            </p:cNvSpPr>
            <p:nvPr/>
          </p:nvSpPr>
          <p:spPr bwMode="auto">
            <a:xfrm>
              <a:off x="2805"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318" name="Rectangle 101"/>
            <p:cNvSpPr>
              <a:spLocks noChangeArrowheads="1"/>
            </p:cNvSpPr>
            <p:nvPr/>
          </p:nvSpPr>
          <p:spPr bwMode="auto">
            <a:xfrm>
              <a:off x="286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319" name="Rectangle 102"/>
            <p:cNvSpPr>
              <a:spLocks noChangeArrowheads="1"/>
            </p:cNvSpPr>
            <p:nvPr/>
          </p:nvSpPr>
          <p:spPr bwMode="auto">
            <a:xfrm>
              <a:off x="2929"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19320" name="Rectangle 103"/>
            <p:cNvSpPr>
              <a:spLocks noChangeArrowheads="1"/>
            </p:cNvSpPr>
            <p:nvPr/>
          </p:nvSpPr>
          <p:spPr bwMode="auto">
            <a:xfrm>
              <a:off x="2975"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9321" name="Rectangle 104"/>
            <p:cNvSpPr>
              <a:spLocks noChangeArrowheads="1"/>
            </p:cNvSpPr>
            <p:nvPr/>
          </p:nvSpPr>
          <p:spPr bwMode="auto">
            <a:xfrm>
              <a:off x="3000"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322" name="Rectangle 105"/>
            <p:cNvSpPr>
              <a:spLocks noChangeArrowheads="1"/>
            </p:cNvSpPr>
            <p:nvPr/>
          </p:nvSpPr>
          <p:spPr bwMode="auto">
            <a:xfrm>
              <a:off x="3041"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323" name="Rectangle 106"/>
            <p:cNvSpPr>
              <a:spLocks noChangeArrowheads="1"/>
            </p:cNvSpPr>
            <p:nvPr/>
          </p:nvSpPr>
          <p:spPr bwMode="auto">
            <a:xfrm>
              <a:off x="3087"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324" name="Rectangle 107"/>
            <p:cNvSpPr>
              <a:spLocks noChangeArrowheads="1"/>
            </p:cNvSpPr>
            <p:nvPr/>
          </p:nvSpPr>
          <p:spPr bwMode="auto">
            <a:xfrm>
              <a:off x="3152"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325" name="Rectangle 108"/>
            <p:cNvSpPr>
              <a:spLocks noChangeArrowheads="1"/>
            </p:cNvSpPr>
            <p:nvPr/>
          </p:nvSpPr>
          <p:spPr bwMode="auto">
            <a:xfrm>
              <a:off x="3198"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326" name="Rectangle 109"/>
            <p:cNvSpPr>
              <a:spLocks noChangeArrowheads="1"/>
            </p:cNvSpPr>
            <p:nvPr/>
          </p:nvSpPr>
          <p:spPr bwMode="auto">
            <a:xfrm>
              <a:off x="2441"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327" name="Rectangle 110"/>
            <p:cNvSpPr>
              <a:spLocks noChangeArrowheads="1"/>
            </p:cNvSpPr>
            <p:nvPr/>
          </p:nvSpPr>
          <p:spPr bwMode="auto">
            <a:xfrm>
              <a:off x="2467"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328" name="Rectangle 111"/>
            <p:cNvSpPr>
              <a:spLocks noChangeArrowheads="1"/>
            </p:cNvSpPr>
            <p:nvPr/>
          </p:nvSpPr>
          <p:spPr bwMode="auto">
            <a:xfrm>
              <a:off x="2513" y="389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329" name="Rectangle 112"/>
            <p:cNvSpPr>
              <a:spLocks noChangeArrowheads="1"/>
            </p:cNvSpPr>
            <p:nvPr/>
          </p:nvSpPr>
          <p:spPr bwMode="auto">
            <a:xfrm>
              <a:off x="2577"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330" name="Rectangle 113"/>
            <p:cNvSpPr>
              <a:spLocks noChangeArrowheads="1"/>
            </p:cNvSpPr>
            <p:nvPr/>
          </p:nvSpPr>
          <p:spPr bwMode="auto">
            <a:xfrm>
              <a:off x="2623"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331" name="Rectangle 114"/>
            <p:cNvSpPr>
              <a:spLocks noChangeArrowheads="1"/>
            </p:cNvSpPr>
            <p:nvPr/>
          </p:nvSpPr>
          <p:spPr bwMode="auto">
            <a:xfrm>
              <a:off x="2649"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19332" name="Rectangle 115"/>
            <p:cNvSpPr>
              <a:spLocks noChangeArrowheads="1"/>
            </p:cNvSpPr>
            <p:nvPr/>
          </p:nvSpPr>
          <p:spPr bwMode="auto">
            <a:xfrm>
              <a:off x="2695"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333" name="Rectangle 116"/>
            <p:cNvSpPr>
              <a:spLocks noChangeArrowheads="1"/>
            </p:cNvSpPr>
            <p:nvPr/>
          </p:nvSpPr>
          <p:spPr bwMode="auto">
            <a:xfrm>
              <a:off x="2764"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19334" name="Rectangle 117"/>
            <p:cNvSpPr>
              <a:spLocks noChangeArrowheads="1"/>
            </p:cNvSpPr>
            <p:nvPr/>
          </p:nvSpPr>
          <p:spPr bwMode="auto">
            <a:xfrm>
              <a:off x="2811"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335" name="Rectangle 118"/>
            <p:cNvSpPr>
              <a:spLocks noChangeArrowheads="1"/>
            </p:cNvSpPr>
            <p:nvPr/>
          </p:nvSpPr>
          <p:spPr bwMode="auto">
            <a:xfrm>
              <a:off x="2857"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336" name="Rectangle 119"/>
            <p:cNvSpPr>
              <a:spLocks noChangeArrowheads="1"/>
            </p:cNvSpPr>
            <p:nvPr/>
          </p:nvSpPr>
          <p:spPr bwMode="auto">
            <a:xfrm>
              <a:off x="2882"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337" name="Rectangle 120"/>
            <p:cNvSpPr>
              <a:spLocks noChangeArrowheads="1"/>
            </p:cNvSpPr>
            <p:nvPr/>
          </p:nvSpPr>
          <p:spPr bwMode="auto">
            <a:xfrm>
              <a:off x="2929"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338" name="Rectangle 121"/>
            <p:cNvSpPr>
              <a:spLocks noChangeArrowheads="1"/>
            </p:cNvSpPr>
            <p:nvPr/>
          </p:nvSpPr>
          <p:spPr bwMode="auto">
            <a:xfrm>
              <a:off x="2954" y="3896"/>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339" name="Rectangle 122"/>
            <p:cNvSpPr>
              <a:spLocks noChangeArrowheads="1"/>
            </p:cNvSpPr>
            <p:nvPr/>
          </p:nvSpPr>
          <p:spPr bwMode="auto">
            <a:xfrm>
              <a:off x="3013"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340" name="Rectangle 123"/>
            <p:cNvSpPr>
              <a:spLocks noChangeArrowheads="1"/>
            </p:cNvSpPr>
            <p:nvPr/>
          </p:nvSpPr>
          <p:spPr bwMode="auto">
            <a:xfrm>
              <a:off x="3059" y="3896"/>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9341" name="Rectangle 124"/>
            <p:cNvSpPr>
              <a:spLocks noChangeArrowheads="1"/>
            </p:cNvSpPr>
            <p:nvPr/>
          </p:nvSpPr>
          <p:spPr bwMode="auto">
            <a:xfrm>
              <a:off x="3113"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342" name="Rectangle 125"/>
            <p:cNvSpPr>
              <a:spLocks noChangeArrowheads="1"/>
            </p:cNvSpPr>
            <p:nvPr/>
          </p:nvSpPr>
          <p:spPr bwMode="auto">
            <a:xfrm>
              <a:off x="3139" y="3896"/>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w</a:t>
              </a:r>
              <a:endParaRPr lang="en-US" smtClean="0">
                <a:solidFill>
                  <a:srgbClr val="000000"/>
                </a:solidFill>
              </a:endParaRPr>
            </a:p>
          </p:txBody>
        </p:sp>
        <p:sp>
          <p:nvSpPr>
            <p:cNvPr id="19343" name="Rectangle 126"/>
            <p:cNvSpPr>
              <a:spLocks noChangeArrowheads="1"/>
            </p:cNvSpPr>
            <p:nvPr/>
          </p:nvSpPr>
          <p:spPr bwMode="auto">
            <a:xfrm>
              <a:off x="3206"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344" name="Rectangle 127"/>
            <p:cNvSpPr>
              <a:spLocks noChangeArrowheads="1"/>
            </p:cNvSpPr>
            <p:nvPr/>
          </p:nvSpPr>
          <p:spPr bwMode="auto">
            <a:xfrm>
              <a:off x="2441" y="4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345" name="Rectangle 128"/>
            <p:cNvSpPr>
              <a:spLocks noChangeArrowheads="1"/>
            </p:cNvSpPr>
            <p:nvPr/>
          </p:nvSpPr>
          <p:spPr bwMode="auto">
            <a:xfrm>
              <a:off x="2477" y="4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19346" name="Rectangle 129"/>
            <p:cNvSpPr>
              <a:spLocks noChangeArrowheads="1"/>
            </p:cNvSpPr>
            <p:nvPr/>
          </p:nvSpPr>
          <p:spPr bwMode="auto">
            <a:xfrm>
              <a:off x="2523" y="4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19347" name="Rectangle 130"/>
            <p:cNvSpPr>
              <a:spLocks noChangeArrowheads="1"/>
            </p:cNvSpPr>
            <p:nvPr/>
          </p:nvSpPr>
          <p:spPr bwMode="auto">
            <a:xfrm>
              <a:off x="2554" y="4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9348" name="Rectangle 131"/>
            <p:cNvSpPr>
              <a:spLocks noChangeArrowheads="1"/>
            </p:cNvSpPr>
            <p:nvPr/>
          </p:nvSpPr>
          <p:spPr bwMode="auto">
            <a:xfrm>
              <a:off x="2585"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349" name="Rectangle 132"/>
            <p:cNvSpPr>
              <a:spLocks noChangeArrowheads="1"/>
            </p:cNvSpPr>
            <p:nvPr/>
          </p:nvSpPr>
          <p:spPr bwMode="auto">
            <a:xfrm>
              <a:off x="2626"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19350" name="Rectangle 133"/>
            <p:cNvSpPr>
              <a:spLocks noChangeArrowheads="1"/>
            </p:cNvSpPr>
            <p:nvPr/>
          </p:nvSpPr>
          <p:spPr bwMode="auto">
            <a:xfrm>
              <a:off x="2667"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351" name="Rectangle 134"/>
            <p:cNvSpPr>
              <a:spLocks noChangeArrowheads="1"/>
            </p:cNvSpPr>
            <p:nvPr/>
          </p:nvSpPr>
          <p:spPr bwMode="auto">
            <a:xfrm>
              <a:off x="2708" y="4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352" name="Rectangle 135"/>
            <p:cNvSpPr>
              <a:spLocks noChangeArrowheads="1"/>
            </p:cNvSpPr>
            <p:nvPr/>
          </p:nvSpPr>
          <p:spPr bwMode="auto">
            <a:xfrm>
              <a:off x="2744" y="4008"/>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19353" name="Line 1348"/>
            <p:cNvSpPr>
              <a:spLocks noChangeShapeType="1"/>
            </p:cNvSpPr>
            <p:nvPr/>
          </p:nvSpPr>
          <p:spPr bwMode="auto">
            <a:xfrm flipH="1">
              <a:off x="2184" y="3737"/>
              <a:ext cx="200" cy="64"/>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54" name="Freeform 1349"/>
            <p:cNvSpPr>
              <a:spLocks/>
            </p:cNvSpPr>
            <p:nvPr/>
          </p:nvSpPr>
          <p:spPr bwMode="auto">
            <a:xfrm>
              <a:off x="2119" y="3776"/>
              <a:ext cx="86" cy="46"/>
            </a:xfrm>
            <a:custGeom>
              <a:avLst/>
              <a:gdLst>
                <a:gd name="T0" fmla="*/ 73 w 86"/>
                <a:gd name="T1" fmla="*/ 0 h 46"/>
                <a:gd name="T2" fmla="*/ 0 w 86"/>
                <a:gd name="T3" fmla="*/ 46 h 46"/>
                <a:gd name="T4" fmla="*/ 86 w 86"/>
                <a:gd name="T5" fmla="*/ 42 h 46"/>
                <a:gd name="T6" fmla="*/ 73 w 86"/>
                <a:gd name="T7" fmla="*/ 0 h 46"/>
                <a:gd name="T8" fmla="*/ 0 60000 65536"/>
                <a:gd name="T9" fmla="*/ 0 60000 65536"/>
                <a:gd name="T10" fmla="*/ 0 60000 65536"/>
                <a:gd name="T11" fmla="*/ 0 60000 65536"/>
                <a:gd name="T12" fmla="*/ 0 w 86"/>
                <a:gd name="T13" fmla="*/ 0 h 46"/>
                <a:gd name="T14" fmla="*/ 86 w 86"/>
                <a:gd name="T15" fmla="*/ 46 h 46"/>
              </a:gdLst>
              <a:ahLst/>
              <a:cxnLst>
                <a:cxn ang="T8">
                  <a:pos x="T0" y="T1"/>
                </a:cxn>
                <a:cxn ang="T9">
                  <a:pos x="T2" y="T3"/>
                </a:cxn>
                <a:cxn ang="T10">
                  <a:pos x="T4" y="T5"/>
                </a:cxn>
                <a:cxn ang="T11">
                  <a:pos x="T6" y="T7"/>
                </a:cxn>
              </a:cxnLst>
              <a:rect l="T12" t="T13" r="T14" b="T15"/>
              <a:pathLst>
                <a:path w="86" h="46">
                  <a:moveTo>
                    <a:pt x="73" y="0"/>
                  </a:moveTo>
                  <a:lnTo>
                    <a:pt x="0" y="46"/>
                  </a:lnTo>
                  <a:lnTo>
                    <a:pt x="86" y="42"/>
                  </a:lnTo>
                  <a:lnTo>
                    <a:pt x="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55" name="Freeform 1464"/>
            <p:cNvSpPr>
              <a:spLocks/>
            </p:cNvSpPr>
            <p:nvPr/>
          </p:nvSpPr>
          <p:spPr bwMode="auto">
            <a:xfrm>
              <a:off x="1457" y="3699"/>
              <a:ext cx="654" cy="161"/>
            </a:xfrm>
            <a:custGeom>
              <a:avLst/>
              <a:gdLst>
                <a:gd name="T0" fmla="*/ 123 w 654"/>
                <a:gd name="T1" fmla="*/ 54 h 161"/>
                <a:gd name="T2" fmla="*/ 125 w 654"/>
                <a:gd name="T3" fmla="*/ 54 h 161"/>
                <a:gd name="T4" fmla="*/ 108 w 654"/>
                <a:gd name="T5" fmla="*/ 88 h 161"/>
                <a:gd name="T6" fmla="*/ 83 w 654"/>
                <a:gd name="T7" fmla="*/ 129 h 161"/>
                <a:gd name="T8" fmla="*/ 65 w 654"/>
                <a:gd name="T9" fmla="*/ 152 h 161"/>
                <a:gd name="T10" fmla="*/ 64 w 654"/>
                <a:gd name="T11" fmla="*/ 158 h 161"/>
                <a:gd name="T12" fmla="*/ 56 w 654"/>
                <a:gd name="T13" fmla="*/ 160 h 161"/>
                <a:gd name="T14" fmla="*/ 50 w 654"/>
                <a:gd name="T15" fmla="*/ 161 h 161"/>
                <a:gd name="T16" fmla="*/ 35 w 654"/>
                <a:gd name="T17" fmla="*/ 161 h 161"/>
                <a:gd name="T18" fmla="*/ 19 w 654"/>
                <a:gd name="T19" fmla="*/ 160 h 161"/>
                <a:gd name="T20" fmla="*/ 0 w 654"/>
                <a:gd name="T21" fmla="*/ 160 h 161"/>
                <a:gd name="T22" fmla="*/ 12 w 654"/>
                <a:gd name="T23" fmla="*/ 136 h 161"/>
                <a:gd name="T24" fmla="*/ 10 w 654"/>
                <a:gd name="T25" fmla="*/ 136 h 161"/>
                <a:gd name="T26" fmla="*/ 48 w 654"/>
                <a:gd name="T27" fmla="*/ 54 h 161"/>
                <a:gd name="T28" fmla="*/ 56 w 654"/>
                <a:gd name="T29" fmla="*/ 46 h 161"/>
                <a:gd name="T30" fmla="*/ 69 w 654"/>
                <a:gd name="T31" fmla="*/ 19 h 161"/>
                <a:gd name="T32" fmla="*/ 423 w 654"/>
                <a:gd name="T33" fmla="*/ 8 h 161"/>
                <a:gd name="T34" fmla="*/ 423 w 654"/>
                <a:gd name="T35" fmla="*/ 6 h 161"/>
                <a:gd name="T36" fmla="*/ 556 w 654"/>
                <a:gd name="T37" fmla="*/ 6 h 161"/>
                <a:gd name="T38" fmla="*/ 556 w 654"/>
                <a:gd name="T39" fmla="*/ 4 h 161"/>
                <a:gd name="T40" fmla="*/ 654 w 654"/>
                <a:gd name="T41" fmla="*/ 0 h 161"/>
                <a:gd name="T42" fmla="*/ 629 w 654"/>
                <a:gd name="T43" fmla="*/ 52 h 161"/>
                <a:gd name="T44" fmla="*/ 627 w 654"/>
                <a:gd name="T45" fmla="*/ 52 h 161"/>
                <a:gd name="T46" fmla="*/ 593 w 654"/>
                <a:gd name="T47" fmla="*/ 125 h 161"/>
                <a:gd name="T48" fmla="*/ 591 w 654"/>
                <a:gd name="T49" fmla="*/ 106 h 161"/>
                <a:gd name="T50" fmla="*/ 593 w 654"/>
                <a:gd name="T51" fmla="*/ 79 h 161"/>
                <a:gd name="T52" fmla="*/ 596 w 654"/>
                <a:gd name="T53" fmla="*/ 44 h 161"/>
                <a:gd name="T54" fmla="*/ 571 w 654"/>
                <a:gd name="T55" fmla="*/ 48 h 161"/>
                <a:gd name="T56" fmla="*/ 539 w 654"/>
                <a:gd name="T57" fmla="*/ 50 h 161"/>
                <a:gd name="T58" fmla="*/ 500 w 654"/>
                <a:gd name="T59" fmla="*/ 44 h 161"/>
                <a:gd name="T60" fmla="*/ 477 w 654"/>
                <a:gd name="T61" fmla="*/ 42 h 161"/>
                <a:gd name="T62" fmla="*/ 452 w 654"/>
                <a:gd name="T63" fmla="*/ 42 h 161"/>
                <a:gd name="T64" fmla="*/ 441 w 654"/>
                <a:gd name="T65" fmla="*/ 61 h 161"/>
                <a:gd name="T66" fmla="*/ 423 w 654"/>
                <a:gd name="T67" fmla="*/ 79 h 161"/>
                <a:gd name="T68" fmla="*/ 400 w 654"/>
                <a:gd name="T69" fmla="*/ 104 h 161"/>
                <a:gd name="T70" fmla="*/ 398 w 654"/>
                <a:gd name="T71" fmla="*/ 102 h 161"/>
                <a:gd name="T72" fmla="*/ 389 w 654"/>
                <a:gd name="T73" fmla="*/ 104 h 161"/>
                <a:gd name="T74" fmla="*/ 375 w 654"/>
                <a:gd name="T75" fmla="*/ 106 h 161"/>
                <a:gd name="T76" fmla="*/ 358 w 654"/>
                <a:gd name="T77" fmla="*/ 106 h 161"/>
                <a:gd name="T78" fmla="*/ 337 w 654"/>
                <a:gd name="T79" fmla="*/ 106 h 161"/>
                <a:gd name="T80" fmla="*/ 325 w 654"/>
                <a:gd name="T81" fmla="*/ 104 h 161"/>
                <a:gd name="T82" fmla="*/ 314 w 654"/>
                <a:gd name="T83" fmla="*/ 102 h 161"/>
                <a:gd name="T84" fmla="*/ 316 w 654"/>
                <a:gd name="T85" fmla="*/ 86 h 161"/>
                <a:gd name="T86" fmla="*/ 316 w 654"/>
                <a:gd name="T87" fmla="*/ 67 h 161"/>
                <a:gd name="T88" fmla="*/ 316 w 654"/>
                <a:gd name="T89" fmla="*/ 58 h 161"/>
                <a:gd name="T90" fmla="*/ 314 w 654"/>
                <a:gd name="T91" fmla="*/ 44 h 161"/>
                <a:gd name="T92" fmla="*/ 291 w 654"/>
                <a:gd name="T93" fmla="*/ 50 h 161"/>
                <a:gd name="T94" fmla="*/ 262 w 654"/>
                <a:gd name="T95" fmla="*/ 52 h 161"/>
                <a:gd name="T96" fmla="*/ 239 w 654"/>
                <a:gd name="T97" fmla="*/ 50 h 161"/>
                <a:gd name="T98" fmla="*/ 217 w 654"/>
                <a:gd name="T99" fmla="*/ 46 h 161"/>
                <a:gd name="T100" fmla="*/ 189 w 654"/>
                <a:gd name="T101" fmla="*/ 40 h 161"/>
                <a:gd name="T102" fmla="*/ 162 w 654"/>
                <a:gd name="T103" fmla="*/ 40 h 161"/>
                <a:gd name="T104" fmla="*/ 144 w 654"/>
                <a:gd name="T105" fmla="*/ 44 h 161"/>
                <a:gd name="T106" fmla="*/ 123 w 654"/>
                <a:gd name="T107" fmla="*/ 54 h 1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61"/>
                <a:gd name="T164" fmla="*/ 654 w 654"/>
                <a:gd name="T165" fmla="*/ 161 h 16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61">
                  <a:moveTo>
                    <a:pt x="123" y="54"/>
                  </a:moveTo>
                  <a:lnTo>
                    <a:pt x="125" y="54"/>
                  </a:lnTo>
                  <a:lnTo>
                    <a:pt x="108" y="88"/>
                  </a:lnTo>
                  <a:lnTo>
                    <a:pt x="83" y="129"/>
                  </a:lnTo>
                  <a:lnTo>
                    <a:pt x="65" y="152"/>
                  </a:lnTo>
                  <a:lnTo>
                    <a:pt x="64" y="158"/>
                  </a:lnTo>
                  <a:lnTo>
                    <a:pt x="56" y="160"/>
                  </a:lnTo>
                  <a:lnTo>
                    <a:pt x="50" y="161"/>
                  </a:lnTo>
                  <a:lnTo>
                    <a:pt x="35" y="161"/>
                  </a:lnTo>
                  <a:lnTo>
                    <a:pt x="19" y="160"/>
                  </a:lnTo>
                  <a:lnTo>
                    <a:pt x="0" y="160"/>
                  </a:lnTo>
                  <a:lnTo>
                    <a:pt x="12" y="136"/>
                  </a:lnTo>
                  <a:lnTo>
                    <a:pt x="10" y="136"/>
                  </a:lnTo>
                  <a:lnTo>
                    <a:pt x="48" y="54"/>
                  </a:lnTo>
                  <a:lnTo>
                    <a:pt x="56" y="46"/>
                  </a:lnTo>
                  <a:lnTo>
                    <a:pt x="69" y="19"/>
                  </a:lnTo>
                  <a:lnTo>
                    <a:pt x="423" y="8"/>
                  </a:lnTo>
                  <a:lnTo>
                    <a:pt x="423" y="6"/>
                  </a:lnTo>
                  <a:lnTo>
                    <a:pt x="556" y="6"/>
                  </a:lnTo>
                  <a:lnTo>
                    <a:pt x="556" y="4"/>
                  </a:lnTo>
                  <a:lnTo>
                    <a:pt x="654" y="0"/>
                  </a:lnTo>
                  <a:lnTo>
                    <a:pt x="629" y="52"/>
                  </a:lnTo>
                  <a:lnTo>
                    <a:pt x="627" y="52"/>
                  </a:lnTo>
                  <a:lnTo>
                    <a:pt x="593" y="125"/>
                  </a:lnTo>
                  <a:lnTo>
                    <a:pt x="591" y="106"/>
                  </a:lnTo>
                  <a:lnTo>
                    <a:pt x="593" y="79"/>
                  </a:lnTo>
                  <a:lnTo>
                    <a:pt x="596" y="44"/>
                  </a:lnTo>
                  <a:lnTo>
                    <a:pt x="571" y="48"/>
                  </a:lnTo>
                  <a:lnTo>
                    <a:pt x="539" y="50"/>
                  </a:lnTo>
                  <a:lnTo>
                    <a:pt x="500" y="44"/>
                  </a:lnTo>
                  <a:lnTo>
                    <a:pt x="477" y="42"/>
                  </a:lnTo>
                  <a:lnTo>
                    <a:pt x="452" y="42"/>
                  </a:lnTo>
                  <a:lnTo>
                    <a:pt x="441" y="61"/>
                  </a:lnTo>
                  <a:lnTo>
                    <a:pt x="423" y="79"/>
                  </a:lnTo>
                  <a:lnTo>
                    <a:pt x="400" y="104"/>
                  </a:lnTo>
                  <a:lnTo>
                    <a:pt x="398" y="102"/>
                  </a:lnTo>
                  <a:lnTo>
                    <a:pt x="389" y="104"/>
                  </a:lnTo>
                  <a:lnTo>
                    <a:pt x="375" y="106"/>
                  </a:lnTo>
                  <a:lnTo>
                    <a:pt x="358" y="106"/>
                  </a:lnTo>
                  <a:lnTo>
                    <a:pt x="337" y="106"/>
                  </a:lnTo>
                  <a:lnTo>
                    <a:pt x="325" y="104"/>
                  </a:lnTo>
                  <a:lnTo>
                    <a:pt x="314" y="102"/>
                  </a:lnTo>
                  <a:lnTo>
                    <a:pt x="316" y="86"/>
                  </a:lnTo>
                  <a:lnTo>
                    <a:pt x="316" y="67"/>
                  </a:lnTo>
                  <a:lnTo>
                    <a:pt x="316" y="58"/>
                  </a:lnTo>
                  <a:lnTo>
                    <a:pt x="314" y="44"/>
                  </a:lnTo>
                  <a:lnTo>
                    <a:pt x="291" y="50"/>
                  </a:lnTo>
                  <a:lnTo>
                    <a:pt x="262" y="52"/>
                  </a:lnTo>
                  <a:lnTo>
                    <a:pt x="239" y="50"/>
                  </a:lnTo>
                  <a:lnTo>
                    <a:pt x="217" y="46"/>
                  </a:lnTo>
                  <a:lnTo>
                    <a:pt x="189" y="40"/>
                  </a:lnTo>
                  <a:lnTo>
                    <a:pt x="162" y="40"/>
                  </a:lnTo>
                  <a:lnTo>
                    <a:pt x="144" y="44"/>
                  </a:lnTo>
                  <a:lnTo>
                    <a:pt x="123" y="5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56" name="Freeform 1465"/>
            <p:cNvSpPr>
              <a:spLocks/>
            </p:cNvSpPr>
            <p:nvPr/>
          </p:nvSpPr>
          <p:spPr bwMode="auto">
            <a:xfrm>
              <a:off x="1975" y="3743"/>
              <a:ext cx="78" cy="175"/>
            </a:xfrm>
            <a:custGeom>
              <a:avLst/>
              <a:gdLst>
                <a:gd name="T0" fmla="*/ 78 w 78"/>
                <a:gd name="T1" fmla="*/ 0 h 175"/>
                <a:gd name="T2" fmla="*/ 75 w 78"/>
                <a:gd name="T3" fmla="*/ 35 h 175"/>
                <a:gd name="T4" fmla="*/ 73 w 78"/>
                <a:gd name="T5" fmla="*/ 62 h 175"/>
                <a:gd name="T6" fmla="*/ 75 w 78"/>
                <a:gd name="T7" fmla="*/ 81 h 175"/>
                <a:gd name="T8" fmla="*/ 61 w 78"/>
                <a:gd name="T9" fmla="*/ 110 h 175"/>
                <a:gd name="T10" fmla="*/ 63 w 78"/>
                <a:gd name="T11" fmla="*/ 112 h 175"/>
                <a:gd name="T12" fmla="*/ 55 w 78"/>
                <a:gd name="T13" fmla="*/ 125 h 175"/>
                <a:gd name="T14" fmla="*/ 53 w 78"/>
                <a:gd name="T15" fmla="*/ 114 h 175"/>
                <a:gd name="T16" fmla="*/ 50 w 78"/>
                <a:gd name="T17" fmla="*/ 106 h 175"/>
                <a:gd name="T18" fmla="*/ 40 w 78"/>
                <a:gd name="T19" fmla="*/ 104 h 175"/>
                <a:gd name="T20" fmla="*/ 32 w 78"/>
                <a:gd name="T21" fmla="*/ 110 h 175"/>
                <a:gd name="T22" fmla="*/ 26 w 78"/>
                <a:gd name="T23" fmla="*/ 119 h 175"/>
                <a:gd name="T24" fmla="*/ 25 w 78"/>
                <a:gd name="T25" fmla="*/ 131 h 175"/>
                <a:gd name="T26" fmla="*/ 23 w 78"/>
                <a:gd name="T27" fmla="*/ 150 h 175"/>
                <a:gd name="T28" fmla="*/ 19 w 78"/>
                <a:gd name="T29" fmla="*/ 175 h 175"/>
                <a:gd name="T30" fmla="*/ 5 w 78"/>
                <a:gd name="T31" fmla="*/ 175 h 175"/>
                <a:gd name="T32" fmla="*/ 5 w 78"/>
                <a:gd name="T33" fmla="*/ 167 h 175"/>
                <a:gd name="T34" fmla="*/ 0 w 78"/>
                <a:gd name="T35" fmla="*/ 137 h 175"/>
                <a:gd name="T36" fmla="*/ 3 w 78"/>
                <a:gd name="T37" fmla="*/ 123 h 175"/>
                <a:gd name="T38" fmla="*/ 9 w 78"/>
                <a:gd name="T39" fmla="*/ 106 h 175"/>
                <a:gd name="T40" fmla="*/ 28 w 78"/>
                <a:gd name="T41" fmla="*/ 69 h 175"/>
                <a:gd name="T42" fmla="*/ 57 w 78"/>
                <a:gd name="T43" fmla="*/ 25 h 175"/>
                <a:gd name="T44" fmla="*/ 67 w 78"/>
                <a:gd name="T45" fmla="*/ 16 h 175"/>
                <a:gd name="T46" fmla="*/ 78 w 78"/>
                <a:gd name="T47" fmla="*/ 0 h 1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175"/>
                <a:gd name="T74" fmla="*/ 78 w 78"/>
                <a:gd name="T75" fmla="*/ 175 h 17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175">
                  <a:moveTo>
                    <a:pt x="78" y="0"/>
                  </a:moveTo>
                  <a:lnTo>
                    <a:pt x="75" y="35"/>
                  </a:lnTo>
                  <a:lnTo>
                    <a:pt x="73" y="62"/>
                  </a:lnTo>
                  <a:lnTo>
                    <a:pt x="75" y="81"/>
                  </a:lnTo>
                  <a:lnTo>
                    <a:pt x="61" y="110"/>
                  </a:lnTo>
                  <a:lnTo>
                    <a:pt x="63" y="112"/>
                  </a:lnTo>
                  <a:lnTo>
                    <a:pt x="55" y="125"/>
                  </a:lnTo>
                  <a:lnTo>
                    <a:pt x="53" y="114"/>
                  </a:lnTo>
                  <a:lnTo>
                    <a:pt x="50" y="106"/>
                  </a:lnTo>
                  <a:lnTo>
                    <a:pt x="40" y="104"/>
                  </a:lnTo>
                  <a:lnTo>
                    <a:pt x="32" y="110"/>
                  </a:lnTo>
                  <a:lnTo>
                    <a:pt x="26" y="119"/>
                  </a:lnTo>
                  <a:lnTo>
                    <a:pt x="25" y="131"/>
                  </a:lnTo>
                  <a:lnTo>
                    <a:pt x="23" y="150"/>
                  </a:lnTo>
                  <a:lnTo>
                    <a:pt x="19" y="175"/>
                  </a:lnTo>
                  <a:lnTo>
                    <a:pt x="5" y="175"/>
                  </a:lnTo>
                  <a:lnTo>
                    <a:pt x="5" y="167"/>
                  </a:lnTo>
                  <a:lnTo>
                    <a:pt x="0" y="137"/>
                  </a:lnTo>
                  <a:lnTo>
                    <a:pt x="3" y="123"/>
                  </a:lnTo>
                  <a:lnTo>
                    <a:pt x="9" y="106"/>
                  </a:lnTo>
                  <a:lnTo>
                    <a:pt x="28" y="69"/>
                  </a:lnTo>
                  <a:lnTo>
                    <a:pt x="57" y="25"/>
                  </a:lnTo>
                  <a:lnTo>
                    <a:pt x="67" y="16"/>
                  </a:lnTo>
                  <a:lnTo>
                    <a:pt x="78"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57" name="Freeform 1466"/>
            <p:cNvSpPr>
              <a:spLocks/>
            </p:cNvSpPr>
            <p:nvPr/>
          </p:nvSpPr>
          <p:spPr bwMode="auto">
            <a:xfrm>
              <a:off x="1967" y="3824"/>
              <a:ext cx="94" cy="292"/>
            </a:xfrm>
            <a:custGeom>
              <a:avLst/>
              <a:gdLst>
                <a:gd name="T0" fmla="*/ 84 w 94"/>
                <a:gd name="T1" fmla="*/ 6 h 292"/>
                <a:gd name="T2" fmla="*/ 90 w 94"/>
                <a:gd name="T3" fmla="*/ 31 h 292"/>
                <a:gd name="T4" fmla="*/ 94 w 94"/>
                <a:gd name="T5" fmla="*/ 71 h 292"/>
                <a:gd name="T6" fmla="*/ 92 w 94"/>
                <a:gd name="T7" fmla="*/ 117 h 292"/>
                <a:gd name="T8" fmla="*/ 86 w 94"/>
                <a:gd name="T9" fmla="*/ 156 h 292"/>
                <a:gd name="T10" fmla="*/ 84 w 94"/>
                <a:gd name="T11" fmla="*/ 169 h 292"/>
                <a:gd name="T12" fmla="*/ 81 w 94"/>
                <a:gd name="T13" fmla="*/ 185 h 292"/>
                <a:gd name="T14" fmla="*/ 71 w 94"/>
                <a:gd name="T15" fmla="*/ 200 h 292"/>
                <a:gd name="T16" fmla="*/ 58 w 94"/>
                <a:gd name="T17" fmla="*/ 213 h 292"/>
                <a:gd name="T18" fmla="*/ 40 w 94"/>
                <a:gd name="T19" fmla="*/ 227 h 292"/>
                <a:gd name="T20" fmla="*/ 27 w 94"/>
                <a:gd name="T21" fmla="*/ 244 h 292"/>
                <a:gd name="T22" fmla="*/ 19 w 94"/>
                <a:gd name="T23" fmla="*/ 263 h 292"/>
                <a:gd name="T24" fmla="*/ 9 w 94"/>
                <a:gd name="T25" fmla="*/ 288 h 292"/>
                <a:gd name="T26" fmla="*/ 9 w 94"/>
                <a:gd name="T27" fmla="*/ 290 h 292"/>
                <a:gd name="T28" fmla="*/ 8 w 94"/>
                <a:gd name="T29" fmla="*/ 292 h 292"/>
                <a:gd name="T30" fmla="*/ 2 w 94"/>
                <a:gd name="T31" fmla="*/ 265 h 292"/>
                <a:gd name="T32" fmla="*/ 0 w 94"/>
                <a:gd name="T33" fmla="*/ 244 h 292"/>
                <a:gd name="T34" fmla="*/ 2 w 94"/>
                <a:gd name="T35" fmla="*/ 212 h 292"/>
                <a:gd name="T36" fmla="*/ 9 w 94"/>
                <a:gd name="T37" fmla="*/ 179 h 292"/>
                <a:gd name="T38" fmla="*/ 15 w 94"/>
                <a:gd name="T39" fmla="*/ 125 h 292"/>
                <a:gd name="T40" fmla="*/ 13 w 94"/>
                <a:gd name="T41" fmla="*/ 94 h 292"/>
                <a:gd name="T42" fmla="*/ 27 w 94"/>
                <a:gd name="T43" fmla="*/ 94 h 292"/>
                <a:gd name="T44" fmla="*/ 27 w 94"/>
                <a:gd name="T45" fmla="*/ 98 h 292"/>
                <a:gd name="T46" fmla="*/ 25 w 94"/>
                <a:gd name="T47" fmla="*/ 121 h 292"/>
                <a:gd name="T48" fmla="*/ 27 w 94"/>
                <a:gd name="T49" fmla="*/ 148 h 292"/>
                <a:gd name="T50" fmla="*/ 33 w 94"/>
                <a:gd name="T51" fmla="*/ 169 h 292"/>
                <a:gd name="T52" fmla="*/ 38 w 94"/>
                <a:gd name="T53" fmla="*/ 181 h 292"/>
                <a:gd name="T54" fmla="*/ 42 w 94"/>
                <a:gd name="T55" fmla="*/ 186 h 292"/>
                <a:gd name="T56" fmla="*/ 44 w 94"/>
                <a:gd name="T57" fmla="*/ 190 h 292"/>
                <a:gd name="T58" fmla="*/ 48 w 94"/>
                <a:gd name="T59" fmla="*/ 192 h 292"/>
                <a:gd name="T60" fmla="*/ 52 w 94"/>
                <a:gd name="T61" fmla="*/ 190 h 292"/>
                <a:gd name="T62" fmla="*/ 58 w 94"/>
                <a:gd name="T63" fmla="*/ 188 h 292"/>
                <a:gd name="T64" fmla="*/ 61 w 94"/>
                <a:gd name="T65" fmla="*/ 175 h 292"/>
                <a:gd name="T66" fmla="*/ 63 w 94"/>
                <a:gd name="T67" fmla="*/ 163 h 292"/>
                <a:gd name="T68" fmla="*/ 69 w 94"/>
                <a:gd name="T69" fmla="*/ 146 h 292"/>
                <a:gd name="T70" fmla="*/ 75 w 94"/>
                <a:gd name="T71" fmla="*/ 133 h 292"/>
                <a:gd name="T72" fmla="*/ 77 w 94"/>
                <a:gd name="T73" fmla="*/ 108 h 292"/>
                <a:gd name="T74" fmla="*/ 77 w 94"/>
                <a:gd name="T75" fmla="*/ 86 h 292"/>
                <a:gd name="T76" fmla="*/ 69 w 94"/>
                <a:gd name="T77" fmla="*/ 63 h 292"/>
                <a:gd name="T78" fmla="*/ 63 w 94"/>
                <a:gd name="T79" fmla="*/ 46 h 292"/>
                <a:gd name="T80" fmla="*/ 63 w 94"/>
                <a:gd name="T81" fmla="*/ 44 h 292"/>
                <a:gd name="T82" fmla="*/ 71 w 94"/>
                <a:gd name="T83" fmla="*/ 31 h 292"/>
                <a:gd name="T84" fmla="*/ 69 w 94"/>
                <a:gd name="T85" fmla="*/ 29 h 292"/>
                <a:gd name="T86" fmla="*/ 83 w 94"/>
                <a:gd name="T87" fmla="*/ 0 h 292"/>
                <a:gd name="T88" fmla="*/ 84 w 94"/>
                <a:gd name="T89" fmla="*/ 6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4"/>
                <a:gd name="T136" fmla="*/ 0 h 292"/>
                <a:gd name="T137" fmla="*/ 94 w 9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4" h="292">
                  <a:moveTo>
                    <a:pt x="84" y="6"/>
                  </a:moveTo>
                  <a:lnTo>
                    <a:pt x="90" y="31"/>
                  </a:lnTo>
                  <a:lnTo>
                    <a:pt x="94" y="71"/>
                  </a:lnTo>
                  <a:lnTo>
                    <a:pt x="92" y="117"/>
                  </a:lnTo>
                  <a:lnTo>
                    <a:pt x="86" y="156"/>
                  </a:lnTo>
                  <a:lnTo>
                    <a:pt x="84" y="169"/>
                  </a:lnTo>
                  <a:lnTo>
                    <a:pt x="81" y="185"/>
                  </a:lnTo>
                  <a:lnTo>
                    <a:pt x="71" y="200"/>
                  </a:lnTo>
                  <a:lnTo>
                    <a:pt x="58" y="213"/>
                  </a:lnTo>
                  <a:lnTo>
                    <a:pt x="40" y="227"/>
                  </a:lnTo>
                  <a:lnTo>
                    <a:pt x="27" y="244"/>
                  </a:lnTo>
                  <a:lnTo>
                    <a:pt x="19" y="263"/>
                  </a:lnTo>
                  <a:lnTo>
                    <a:pt x="9" y="288"/>
                  </a:lnTo>
                  <a:lnTo>
                    <a:pt x="9" y="290"/>
                  </a:lnTo>
                  <a:lnTo>
                    <a:pt x="8" y="292"/>
                  </a:lnTo>
                  <a:lnTo>
                    <a:pt x="2" y="265"/>
                  </a:lnTo>
                  <a:lnTo>
                    <a:pt x="0" y="244"/>
                  </a:lnTo>
                  <a:lnTo>
                    <a:pt x="2" y="212"/>
                  </a:lnTo>
                  <a:lnTo>
                    <a:pt x="9" y="179"/>
                  </a:lnTo>
                  <a:lnTo>
                    <a:pt x="15" y="125"/>
                  </a:lnTo>
                  <a:lnTo>
                    <a:pt x="13" y="94"/>
                  </a:lnTo>
                  <a:lnTo>
                    <a:pt x="27" y="94"/>
                  </a:lnTo>
                  <a:lnTo>
                    <a:pt x="27" y="98"/>
                  </a:lnTo>
                  <a:lnTo>
                    <a:pt x="25" y="121"/>
                  </a:lnTo>
                  <a:lnTo>
                    <a:pt x="27" y="148"/>
                  </a:lnTo>
                  <a:lnTo>
                    <a:pt x="33" y="169"/>
                  </a:lnTo>
                  <a:lnTo>
                    <a:pt x="38" y="181"/>
                  </a:lnTo>
                  <a:lnTo>
                    <a:pt x="42" y="186"/>
                  </a:lnTo>
                  <a:lnTo>
                    <a:pt x="44" y="190"/>
                  </a:lnTo>
                  <a:lnTo>
                    <a:pt x="48" y="192"/>
                  </a:lnTo>
                  <a:lnTo>
                    <a:pt x="52" y="190"/>
                  </a:lnTo>
                  <a:lnTo>
                    <a:pt x="58" y="188"/>
                  </a:lnTo>
                  <a:lnTo>
                    <a:pt x="61" y="175"/>
                  </a:lnTo>
                  <a:lnTo>
                    <a:pt x="63" y="163"/>
                  </a:lnTo>
                  <a:lnTo>
                    <a:pt x="69" y="146"/>
                  </a:lnTo>
                  <a:lnTo>
                    <a:pt x="75" y="133"/>
                  </a:lnTo>
                  <a:lnTo>
                    <a:pt x="77" y="108"/>
                  </a:lnTo>
                  <a:lnTo>
                    <a:pt x="77" y="86"/>
                  </a:lnTo>
                  <a:lnTo>
                    <a:pt x="69" y="63"/>
                  </a:lnTo>
                  <a:lnTo>
                    <a:pt x="63" y="46"/>
                  </a:lnTo>
                  <a:lnTo>
                    <a:pt x="63" y="44"/>
                  </a:lnTo>
                  <a:lnTo>
                    <a:pt x="71" y="31"/>
                  </a:lnTo>
                  <a:lnTo>
                    <a:pt x="69" y="29"/>
                  </a:lnTo>
                  <a:lnTo>
                    <a:pt x="83" y="0"/>
                  </a:lnTo>
                  <a:lnTo>
                    <a:pt x="84"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58" name="Freeform 1467"/>
            <p:cNvSpPr>
              <a:spLocks/>
            </p:cNvSpPr>
            <p:nvPr/>
          </p:nvSpPr>
          <p:spPr bwMode="auto">
            <a:xfrm>
              <a:off x="1805" y="3870"/>
              <a:ext cx="175" cy="54"/>
            </a:xfrm>
            <a:custGeom>
              <a:avLst/>
              <a:gdLst>
                <a:gd name="T0" fmla="*/ 170 w 175"/>
                <a:gd name="T1" fmla="*/ 10 h 54"/>
                <a:gd name="T2" fmla="*/ 175 w 175"/>
                <a:gd name="T3" fmla="*/ 40 h 54"/>
                <a:gd name="T4" fmla="*/ 175 w 175"/>
                <a:gd name="T5" fmla="*/ 48 h 54"/>
                <a:gd name="T6" fmla="*/ 2 w 175"/>
                <a:gd name="T7" fmla="*/ 54 h 54"/>
                <a:gd name="T8" fmla="*/ 0 w 175"/>
                <a:gd name="T9" fmla="*/ 39 h 54"/>
                <a:gd name="T10" fmla="*/ 0 w 175"/>
                <a:gd name="T11" fmla="*/ 25 h 54"/>
                <a:gd name="T12" fmla="*/ 4 w 175"/>
                <a:gd name="T13" fmla="*/ 10 h 54"/>
                <a:gd name="T14" fmla="*/ 23 w 175"/>
                <a:gd name="T15" fmla="*/ 15 h 54"/>
                <a:gd name="T16" fmla="*/ 50 w 175"/>
                <a:gd name="T17" fmla="*/ 19 h 54"/>
                <a:gd name="T18" fmla="*/ 66 w 175"/>
                <a:gd name="T19" fmla="*/ 17 h 54"/>
                <a:gd name="T20" fmla="*/ 83 w 175"/>
                <a:gd name="T21" fmla="*/ 12 h 54"/>
                <a:gd name="T22" fmla="*/ 104 w 175"/>
                <a:gd name="T23" fmla="*/ 4 h 54"/>
                <a:gd name="T24" fmla="*/ 125 w 175"/>
                <a:gd name="T25" fmla="*/ 0 h 54"/>
                <a:gd name="T26" fmla="*/ 145 w 175"/>
                <a:gd name="T27" fmla="*/ 2 h 54"/>
                <a:gd name="T28" fmla="*/ 168 w 175"/>
                <a:gd name="T29" fmla="*/ 10 h 54"/>
                <a:gd name="T30" fmla="*/ 170 w 175"/>
                <a:gd name="T31" fmla="*/ 10 h 54"/>
                <a:gd name="T32" fmla="*/ 170 w 175"/>
                <a:gd name="T33" fmla="*/ 1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5"/>
                <a:gd name="T52" fmla="*/ 0 h 54"/>
                <a:gd name="T53" fmla="*/ 175 w 175"/>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5" h="54">
                  <a:moveTo>
                    <a:pt x="170" y="10"/>
                  </a:moveTo>
                  <a:lnTo>
                    <a:pt x="175" y="40"/>
                  </a:lnTo>
                  <a:lnTo>
                    <a:pt x="175" y="48"/>
                  </a:lnTo>
                  <a:lnTo>
                    <a:pt x="2" y="54"/>
                  </a:lnTo>
                  <a:lnTo>
                    <a:pt x="0" y="39"/>
                  </a:lnTo>
                  <a:lnTo>
                    <a:pt x="0" y="25"/>
                  </a:lnTo>
                  <a:lnTo>
                    <a:pt x="4" y="10"/>
                  </a:lnTo>
                  <a:lnTo>
                    <a:pt x="23" y="15"/>
                  </a:lnTo>
                  <a:lnTo>
                    <a:pt x="50" y="19"/>
                  </a:lnTo>
                  <a:lnTo>
                    <a:pt x="66" y="17"/>
                  </a:lnTo>
                  <a:lnTo>
                    <a:pt x="83" y="12"/>
                  </a:lnTo>
                  <a:lnTo>
                    <a:pt x="104" y="4"/>
                  </a:lnTo>
                  <a:lnTo>
                    <a:pt x="125" y="0"/>
                  </a:lnTo>
                  <a:lnTo>
                    <a:pt x="145" y="2"/>
                  </a:lnTo>
                  <a:lnTo>
                    <a:pt x="168" y="10"/>
                  </a:lnTo>
                  <a:lnTo>
                    <a:pt x="170" y="1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59" name="Freeform 1468"/>
            <p:cNvSpPr>
              <a:spLocks/>
            </p:cNvSpPr>
            <p:nvPr/>
          </p:nvSpPr>
          <p:spPr bwMode="auto">
            <a:xfrm>
              <a:off x="1699" y="3801"/>
              <a:ext cx="158" cy="127"/>
            </a:xfrm>
            <a:custGeom>
              <a:avLst/>
              <a:gdLst>
                <a:gd name="T0" fmla="*/ 156 w 158"/>
                <a:gd name="T1" fmla="*/ 4 h 127"/>
                <a:gd name="T2" fmla="*/ 143 w 158"/>
                <a:gd name="T3" fmla="*/ 31 h 127"/>
                <a:gd name="T4" fmla="*/ 133 w 158"/>
                <a:gd name="T5" fmla="*/ 52 h 127"/>
                <a:gd name="T6" fmla="*/ 129 w 158"/>
                <a:gd name="T7" fmla="*/ 59 h 127"/>
                <a:gd name="T8" fmla="*/ 120 w 158"/>
                <a:gd name="T9" fmla="*/ 65 h 127"/>
                <a:gd name="T10" fmla="*/ 112 w 158"/>
                <a:gd name="T11" fmla="*/ 71 h 127"/>
                <a:gd name="T12" fmla="*/ 110 w 158"/>
                <a:gd name="T13" fmla="*/ 79 h 127"/>
                <a:gd name="T14" fmla="*/ 106 w 158"/>
                <a:gd name="T15" fmla="*/ 94 h 127"/>
                <a:gd name="T16" fmla="*/ 106 w 158"/>
                <a:gd name="T17" fmla="*/ 108 h 127"/>
                <a:gd name="T18" fmla="*/ 108 w 158"/>
                <a:gd name="T19" fmla="*/ 123 h 127"/>
                <a:gd name="T20" fmla="*/ 0 w 158"/>
                <a:gd name="T21" fmla="*/ 127 h 127"/>
                <a:gd name="T22" fmla="*/ 10 w 158"/>
                <a:gd name="T23" fmla="*/ 115 h 127"/>
                <a:gd name="T24" fmla="*/ 29 w 158"/>
                <a:gd name="T25" fmla="*/ 84 h 127"/>
                <a:gd name="T26" fmla="*/ 37 w 158"/>
                <a:gd name="T27" fmla="*/ 69 h 127"/>
                <a:gd name="T28" fmla="*/ 47 w 158"/>
                <a:gd name="T29" fmla="*/ 48 h 127"/>
                <a:gd name="T30" fmla="*/ 50 w 158"/>
                <a:gd name="T31" fmla="*/ 34 h 127"/>
                <a:gd name="T32" fmla="*/ 56 w 158"/>
                <a:gd name="T33" fmla="*/ 17 h 127"/>
                <a:gd name="T34" fmla="*/ 62 w 158"/>
                <a:gd name="T35" fmla="*/ 9 h 127"/>
                <a:gd name="T36" fmla="*/ 72 w 158"/>
                <a:gd name="T37" fmla="*/ 0 h 127"/>
                <a:gd name="T38" fmla="*/ 83 w 158"/>
                <a:gd name="T39" fmla="*/ 2 h 127"/>
                <a:gd name="T40" fmla="*/ 95 w 158"/>
                <a:gd name="T41" fmla="*/ 4 h 127"/>
                <a:gd name="T42" fmla="*/ 116 w 158"/>
                <a:gd name="T43" fmla="*/ 4 h 127"/>
                <a:gd name="T44" fmla="*/ 133 w 158"/>
                <a:gd name="T45" fmla="*/ 4 h 127"/>
                <a:gd name="T46" fmla="*/ 147 w 158"/>
                <a:gd name="T47" fmla="*/ 2 h 127"/>
                <a:gd name="T48" fmla="*/ 156 w 158"/>
                <a:gd name="T49" fmla="*/ 0 h 127"/>
                <a:gd name="T50" fmla="*/ 158 w 158"/>
                <a:gd name="T51" fmla="*/ 2 h 127"/>
                <a:gd name="T52" fmla="*/ 156 w 158"/>
                <a:gd name="T53" fmla="*/ 4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8"/>
                <a:gd name="T82" fmla="*/ 0 h 127"/>
                <a:gd name="T83" fmla="*/ 158 w 158"/>
                <a:gd name="T84" fmla="*/ 127 h 1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8" h="127">
                  <a:moveTo>
                    <a:pt x="156" y="4"/>
                  </a:moveTo>
                  <a:lnTo>
                    <a:pt x="143" y="31"/>
                  </a:lnTo>
                  <a:lnTo>
                    <a:pt x="133" y="52"/>
                  </a:lnTo>
                  <a:lnTo>
                    <a:pt x="129" y="59"/>
                  </a:lnTo>
                  <a:lnTo>
                    <a:pt x="120" y="65"/>
                  </a:lnTo>
                  <a:lnTo>
                    <a:pt x="112" y="71"/>
                  </a:lnTo>
                  <a:lnTo>
                    <a:pt x="110" y="79"/>
                  </a:lnTo>
                  <a:lnTo>
                    <a:pt x="106" y="94"/>
                  </a:lnTo>
                  <a:lnTo>
                    <a:pt x="106" y="108"/>
                  </a:lnTo>
                  <a:lnTo>
                    <a:pt x="108" y="123"/>
                  </a:lnTo>
                  <a:lnTo>
                    <a:pt x="0" y="127"/>
                  </a:lnTo>
                  <a:lnTo>
                    <a:pt x="10" y="115"/>
                  </a:lnTo>
                  <a:lnTo>
                    <a:pt x="29" y="84"/>
                  </a:lnTo>
                  <a:lnTo>
                    <a:pt x="37" y="69"/>
                  </a:lnTo>
                  <a:lnTo>
                    <a:pt x="47" y="48"/>
                  </a:lnTo>
                  <a:lnTo>
                    <a:pt x="50" y="34"/>
                  </a:lnTo>
                  <a:lnTo>
                    <a:pt x="56" y="17"/>
                  </a:lnTo>
                  <a:lnTo>
                    <a:pt x="62" y="9"/>
                  </a:lnTo>
                  <a:lnTo>
                    <a:pt x="72" y="0"/>
                  </a:lnTo>
                  <a:lnTo>
                    <a:pt x="83" y="2"/>
                  </a:lnTo>
                  <a:lnTo>
                    <a:pt x="95" y="4"/>
                  </a:lnTo>
                  <a:lnTo>
                    <a:pt x="116" y="4"/>
                  </a:lnTo>
                  <a:lnTo>
                    <a:pt x="133" y="4"/>
                  </a:lnTo>
                  <a:lnTo>
                    <a:pt x="147" y="2"/>
                  </a:lnTo>
                  <a:lnTo>
                    <a:pt x="156" y="0"/>
                  </a:lnTo>
                  <a:lnTo>
                    <a:pt x="158" y="2"/>
                  </a:lnTo>
                  <a:lnTo>
                    <a:pt x="156" y="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60" name="Freeform 1469"/>
            <p:cNvSpPr>
              <a:spLocks/>
            </p:cNvSpPr>
            <p:nvPr/>
          </p:nvSpPr>
          <p:spPr bwMode="auto">
            <a:xfrm>
              <a:off x="1809" y="3741"/>
              <a:ext cx="244" cy="148"/>
            </a:xfrm>
            <a:custGeom>
              <a:avLst/>
              <a:gdLst>
                <a:gd name="T0" fmla="*/ 169 w 244"/>
                <a:gd name="T1" fmla="*/ 125 h 148"/>
                <a:gd name="T2" fmla="*/ 166 w 244"/>
                <a:gd name="T3" fmla="*/ 139 h 148"/>
                <a:gd name="T4" fmla="*/ 166 w 244"/>
                <a:gd name="T5" fmla="*/ 139 h 148"/>
                <a:gd name="T6" fmla="*/ 164 w 244"/>
                <a:gd name="T7" fmla="*/ 139 h 148"/>
                <a:gd name="T8" fmla="*/ 141 w 244"/>
                <a:gd name="T9" fmla="*/ 131 h 148"/>
                <a:gd name="T10" fmla="*/ 121 w 244"/>
                <a:gd name="T11" fmla="*/ 129 h 148"/>
                <a:gd name="T12" fmla="*/ 100 w 244"/>
                <a:gd name="T13" fmla="*/ 133 h 148"/>
                <a:gd name="T14" fmla="*/ 79 w 244"/>
                <a:gd name="T15" fmla="*/ 141 h 148"/>
                <a:gd name="T16" fmla="*/ 62 w 244"/>
                <a:gd name="T17" fmla="*/ 146 h 148"/>
                <a:gd name="T18" fmla="*/ 46 w 244"/>
                <a:gd name="T19" fmla="*/ 148 h 148"/>
                <a:gd name="T20" fmla="*/ 19 w 244"/>
                <a:gd name="T21" fmla="*/ 144 h 148"/>
                <a:gd name="T22" fmla="*/ 0 w 244"/>
                <a:gd name="T23" fmla="*/ 139 h 148"/>
                <a:gd name="T24" fmla="*/ 2 w 244"/>
                <a:gd name="T25" fmla="*/ 131 h 148"/>
                <a:gd name="T26" fmla="*/ 10 w 244"/>
                <a:gd name="T27" fmla="*/ 125 h 148"/>
                <a:gd name="T28" fmla="*/ 19 w 244"/>
                <a:gd name="T29" fmla="*/ 119 h 148"/>
                <a:gd name="T30" fmla="*/ 23 w 244"/>
                <a:gd name="T31" fmla="*/ 112 h 148"/>
                <a:gd name="T32" fmla="*/ 33 w 244"/>
                <a:gd name="T33" fmla="*/ 91 h 148"/>
                <a:gd name="T34" fmla="*/ 46 w 244"/>
                <a:gd name="T35" fmla="*/ 64 h 148"/>
                <a:gd name="T36" fmla="*/ 48 w 244"/>
                <a:gd name="T37" fmla="*/ 62 h 148"/>
                <a:gd name="T38" fmla="*/ 71 w 244"/>
                <a:gd name="T39" fmla="*/ 37 h 148"/>
                <a:gd name="T40" fmla="*/ 89 w 244"/>
                <a:gd name="T41" fmla="*/ 19 h 148"/>
                <a:gd name="T42" fmla="*/ 100 w 244"/>
                <a:gd name="T43" fmla="*/ 0 h 148"/>
                <a:gd name="T44" fmla="*/ 125 w 244"/>
                <a:gd name="T45" fmla="*/ 0 h 148"/>
                <a:gd name="T46" fmla="*/ 148 w 244"/>
                <a:gd name="T47" fmla="*/ 2 h 148"/>
                <a:gd name="T48" fmla="*/ 187 w 244"/>
                <a:gd name="T49" fmla="*/ 8 h 148"/>
                <a:gd name="T50" fmla="*/ 219 w 244"/>
                <a:gd name="T51" fmla="*/ 6 h 148"/>
                <a:gd name="T52" fmla="*/ 244 w 244"/>
                <a:gd name="T53" fmla="*/ 2 h 148"/>
                <a:gd name="T54" fmla="*/ 233 w 244"/>
                <a:gd name="T55" fmla="*/ 18 h 148"/>
                <a:gd name="T56" fmla="*/ 223 w 244"/>
                <a:gd name="T57" fmla="*/ 27 h 148"/>
                <a:gd name="T58" fmla="*/ 194 w 244"/>
                <a:gd name="T59" fmla="*/ 71 h 148"/>
                <a:gd name="T60" fmla="*/ 175 w 244"/>
                <a:gd name="T61" fmla="*/ 108 h 148"/>
                <a:gd name="T62" fmla="*/ 169 w 244"/>
                <a:gd name="T63" fmla="*/ 125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4"/>
                <a:gd name="T97" fmla="*/ 0 h 148"/>
                <a:gd name="T98" fmla="*/ 244 w 244"/>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4" h="148">
                  <a:moveTo>
                    <a:pt x="169" y="125"/>
                  </a:moveTo>
                  <a:lnTo>
                    <a:pt x="166" y="139"/>
                  </a:lnTo>
                  <a:lnTo>
                    <a:pt x="164" y="139"/>
                  </a:lnTo>
                  <a:lnTo>
                    <a:pt x="141" y="131"/>
                  </a:lnTo>
                  <a:lnTo>
                    <a:pt x="121" y="129"/>
                  </a:lnTo>
                  <a:lnTo>
                    <a:pt x="100" y="133"/>
                  </a:lnTo>
                  <a:lnTo>
                    <a:pt x="79" y="141"/>
                  </a:lnTo>
                  <a:lnTo>
                    <a:pt x="62" y="146"/>
                  </a:lnTo>
                  <a:lnTo>
                    <a:pt x="46" y="148"/>
                  </a:lnTo>
                  <a:lnTo>
                    <a:pt x="19" y="144"/>
                  </a:lnTo>
                  <a:lnTo>
                    <a:pt x="0" y="139"/>
                  </a:lnTo>
                  <a:lnTo>
                    <a:pt x="2" y="131"/>
                  </a:lnTo>
                  <a:lnTo>
                    <a:pt x="10" y="125"/>
                  </a:lnTo>
                  <a:lnTo>
                    <a:pt x="19" y="119"/>
                  </a:lnTo>
                  <a:lnTo>
                    <a:pt x="23" y="112"/>
                  </a:lnTo>
                  <a:lnTo>
                    <a:pt x="33" y="91"/>
                  </a:lnTo>
                  <a:lnTo>
                    <a:pt x="46" y="64"/>
                  </a:lnTo>
                  <a:lnTo>
                    <a:pt x="48" y="62"/>
                  </a:lnTo>
                  <a:lnTo>
                    <a:pt x="71" y="37"/>
                  </a:lnTo>
                  <a:lnTo>
                    <a:pt x="89" y="19"/>
                  </a:lnTo>
                  <a:lnTo>
                    <a:pt x="100" y="0"/>
                  </a:lnTo>
                  <a:lnTo>
                    <a:pt x="125" y="0"/>
                  </a:lnTo>
                  <a:lnTo>
                    <a:pt x="148" y="2"/>
                  </a:lnTo>
                  <a:lnTo>
                    <a:pt x="187" y="8"/>
                  </a:lnTo>
                  <a:lnTo>
                    <a:pt x="219" y="6"/>
                  </a:lnTo>
                  <a:lnTo>
                    <a:pt x="244" y="2"/>
                  </a:lnTo>
                  <a:lnTo>
                    <a:pt x="233" y="18"/>
                  </a:lnTo>
                  <a:lnTo>
                    <a:pt x="223" y="27"/>
                  </a:lnTo>
                  <a:lnTo>
                    <a:pt x="194" y="71"/>
                  </a:lnTo>
                  <a:lnTo>
                    <a:pt x="175" y="108"/>
                  </a:lnTo>
                  <a:lnTo>
                    <a:pt x="169" y="125"/>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61" name="Freeform 1470"/>
            <p:cNvSpPr>
              <a:spLocks/>
            </p:cNvSpPr>
            <p:nvPr/>
          </p:nvSpPr>
          <p:spPr bwMode="auto">
            <a:xfrm>
              <a:off x="1692" y="3743"/>
              <a:ext cx="81" cy="185"/>
            </a:xfrm>
            <a:custGeom>
              <a:avLst/>
              <a:gdLst>
                <a:gd name="T0" fmla="*/ 81 w 81"/>
                <a:gd name="T1" fmla="*/ 14 h 185"/>
                <a:gd name="T2" fmla="*/ 81 w 81"/>
                <a:gd name="T3" fmla="*/ 23 h 185"/>
                <a:gd name="T4" fmla="*/ 81 w 81"/>
                <a:gd name="T5" fmla="*/ 42 h 185"/>
                <a:gd name="T6" fmla="*/ 79 w 81"/>
                <a:gd name="T7" fmla="*/ 58 h 185"/>
                <a:gd name="T8" fmla="*/ 69 w 81"/>
                <a:gd name="T9" fmla="*/ 67 h 185"/>
                <a:gd name="T10" fmla="*/ 63 w 81"/>
                <a:gd name="T11" fmla="*/ 75 h 185"/>
                <a:gd name="T12" fmla="*/ 57 w 81"/>
                <a:gd name="T13" fmla="*/ 92 h 185"/>
                <a:gd name="T14" fmla="*/ 54 w 81"/>
                <a:gd name="T15" fmla="*/ 106 h 185"/>
                <a:gd name="T16" fmla="*/ 44 w 81"/>
                <a:gd name="T17" fmla="*/ 127 h 185"/>
                <a:gd name="T18" fmla="*/ 36 w 81"/>
                <a:gd name="T19" fmla="*/ 142 h 185"/>
                <a:gd name="T20" fmla="*/ 17 w 81"/>
                <a:gd name="T21" fmla="*/ 173 h 185"/>
                <a:gd name="T22" fmla="*/ 7 w 81"/>
                <a:gd name="T23" fmla="*/ 185 h 185"/>
                <a:gd name="T24" fmla="*/ 0 w 81"/>
                <a:gd name="T25" fmla="*/ 185 h 185"/>
                <a:gd name="T26" fmla="*/ 2 w 81"/>
                <a:gd name="T27" fmla="*/ 177 h 185"/>
                <a:gd name="T28" fmla="*/ 2 w 81"/>
                <a:gd name="T29" fmla="*/ 158 h 185"/>
                <a:gd name="T30" fmla="*/ 2 w 81"/>
                <a:gd name="T31" fmla="*/ 148 h 185"/>
                <a:gd name="T32" fmla="*/ 0 w 81"/>
                <a:gd name="T33" fmla="*/ 137 h 185"/>
                <a:gd name="T34" fmla="*/ 15 w 81"/>
                <a:gd name="T35" fmla="*/ 119 h 185"/>
                <a:gd name="T36" fmla="*/ 32 w 81"/>
                <a:gd name="T37" fmla="*/ 92 h 185"/>
                <a:gd name="T38" fmla="*/ 42 w 81"/>
                <a:gd name="T39" fmla="*/ 66 h 185"/>
                <a:gd name="T40" fmla="*/ 48 w 81"/>
                <a:gd name="T41" fmla="*/ 48 h 185"/>
                <a:gd name="T42" fmla="*/ 54 w 81"/>
                <a:gd name="T43" fmla="*/ 31 h 185"/>
                <a:gd name="T44" fmla="*/ 63 w 81"/>
                <a:gd name="T45" fmla="*/ 17 h 185"/>
                <a:gd name="T46" fmla="*/ 79 w 81"/>
                <a:gd name="T47" fmla="*/ 0 h 185"/>
                <a:gd name="T48" fmla="*/ 81 w 81"/>
                <a:gd name="T49" fmla="*/ 14 h 1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1"/>
                <a:gd name="T76" fmla="*/ 0 h 185"/>
                <a:gd name="T77" fmla="*/ 81 w 81"/>
                <a:gd name="T78" fmla="*/ 185 h 1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1" h="185">
                  <a:moveTo>
                    <a:pt x="81" y="14"/>
                  </a:moveTo>
                  <a:lnTo>
                    <a:pt x="81" y="23"/>
                  </a:lnTo>
                  <a:lnTo>
                    <a:pt x="81" y="42"/>
                  </a:lnTo>
                  <a:lnTo>
                    <a:pt x="79" y="58"/>
                  </a:lnTo>
                  <a:lnTo>
                    <a:pt x="69" y="67"/>
                  </a:lnTo>
                  <a:lnTo>
                    <a:pt x="63" y="75"/>
                  </a:lnTo>
                  <a:lnTo>
                    <a:pt x="57" y="92"/>
                  </a:lnTo>
                  <a:lnTo>
                    <a:pt x="54" y="106"/>
                  </a:lnTo>
                  <a:lnTo>
                    <a:pt x="44" y="127"/>
                  </a:lnTo>
                  <a:lnTo>
                    <a:pt x="36" y="142"/>
                  </a:lnTo>
                  <a:lnTo>
                    <a:pt x="17" y="173"/>
                  </a:lnTo>
                  <a:lnTo>
                    <a:pt x="7" y="185"/>
                  </a:lnTo>
                  <a:lnTo>
                    <a:pt x="0" y="185"/>
                  </a:lnTo>
                  <a:lnTo>
                    <a:pt x="2" y="177"/>
                  </a:lnTo>
                  <a:lnTo>
                    <a:pt x="2" y="158"/>
                  </a:lnTo>
                  <a:lnTo>
                    <a:pt x="2" y="148"/>
                  </a:lnTo>
                  <a:lnTo>
                    <a:pt x="0" y="137"/>
                  </a:lnTo>
                  <a:lnTo>
                    <a:pt x="15" y="119"/>
                  </a:lnTo>
                  <a:lnTo>
                    <a:pt x="32" y="92"/>
                  </a:lnTo>
                  <a:lnTo>
                    <a:pt x="42" y="66"/>
                  </a:lnTo>
                  <a:lnTo>
                    <a:pt x="48" y="48"/>
                  </a:lnTo>
                  <a:lnTo>
                    <a:pt x="54" y="31"/>
                  </a:lnTo>
                  <a:lnTo>
                    <a:pt x="63" y="17"/>
                  </a:lnTo>
                  <a:lnTo>
                    <a:pt x="79" y="0"/>
                  </a:lnTo>
                  <a:lnTo>
                    <a:pt x="81" y="1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62" name="Freeform 1471"/>
            <p:cNvSpPr>
              <a:spLocks/>
            </p:cNvSpPr>
            <p:nvPr/>
          </p:nvSpPr>
          <p:spPr bwMode="auto">
            <a:xfrm>
              <a:off x="1503" y="3739"/>
              <a:ext cx="268" cy="146"/>
            </a:xfrm>
            <a:custGeom>
              <a:avLst/>
              <a:gdLst>
                <a:gd name="T0" fmla="*/ 18 w 268"/>
                <a:gd name="T1" fmla="*/ 118 h 146"/>
                <a:gd name="T2" fmla="*/ 19 w 268"/>
                <a:gd name="T3" fmla="*/ 112 h 146"/>
                <a:gd name="T4" fmla="*/ 37 w 268"/>
                <a:gd name="T5" fmla="*/ 89 h 146"/>
                <a:gd name="T6" fmla="*/ 62 w 268"/>
                <a:gd name="T7" fmla="*/ 48 h 146"/>
                <a:gd name="T8" fmla="*/ 79 w 268"/>
                <a:gd name="T9" fmla="*/ 14 h 146"/>
                <a:gd name="T10" fmla="*/ 77 w 268"/>
                <a:gd name="T11" fmla="*/ 14 h 146"/>
                <a:gd name="T12" fmla="*/ 98 w 268"/>
                <a:gd name="T13" fmla="*/ 4 h 146"/>
                <a:gd name="T14" fmla="*/ 116 w 268"/>
                <a:gd name="T15" fmla="*/ 0 h 146"/>
                <a:gd name="T16" fmla="*/ 143 w 268"/>
                <a:gd name="T17" fmla="*/ 0 h 146"/>
                <a:gd name="T18" fmla="*/ 171 w 268"/>
                <a:gd name="T19" fmla="*/ 6 h 146"/>
                <a:gd name="T20" fmla="*/ 193 w 268"/>
                <a:gd name="T21" fmla="*/ 10 h 146"/>
                <a:gd name="T22" fmla="*/ 216 w 268"/>
                <a:gd name="T23" fmla="*/ 12 h 146"/>
                <a:gd name="T24" fmla="*/ 245 w 268"/>
                <a:gd name="T25" fmla="*/ 10 h 146"/>
                <a:gd name="T26" fmla="*/ 268 w 268"/>
                <a:gd name="T27" fmla="*/ 4 h 146"/>
                <a:gd name="T28" fmla="*/ 252 w 268"/>
                <a:gd name="T29" fmla="*/ 21 h 146"/>
                <a:gd name="T30" fmla="*/ 243 w 268"/>
                <a:gd name="T31" fmla="*/ 35 h 146"/>
                <a:gd name="T32" fmla="*/ 237 w 268"/>
                <a:gd name="T33" fmla="*/ 52 h 146"/>
                <a:gd name="T34" fmla="*/ 231 w 268"/>
                <a:gd name="T35" fmla="*/ 70 h 146"/>
                <a:gd name="T36" fmla="*/ 221 w 268"/>
                <a:gd name="T37" fmla="*/ 96 h 146"/>
                <a:gd name="T38" fmla="*/ 204 w 268"/>
                <a:gd name="T39" fmla="*/ 123 h 146"/>
                <a:gd name="T40" fmla="*/ 189 w 268"/>
                <a:gd name="T41" fmla="*/ 141 h 146"/>
                <a:gd name="T42" fmla="*/ 160 w 268"/>
                <a:gd name="T43" fmla="*/ 137 h 146"/>
                <a:gd name="T44" fmla="*/ 139 w 268"/>
                <a:gd name="T45" fmla="*/ 135 h 146"/>
                <a:gd name="T46" fmla="*/ 116 w 268"/>
                <a:gd name="T47" fmla="*/ 137 h 146"/>
                <a:gd name="T48" fmla="*/ 93 w 268"/>
                <a:gd name="T49" fmla="*/ 141 h 146"/>
                <a:gd name="T50" fmla="*/ 58 w 268"/>
                <a:gd name="T51" fmla="*/ 146 h 146"/>
                <a:gd name="T52" fmla="*/ 25 w 268"/>
                <a:gd name="T53" fmla="*/ 146 h 146"/>
                <a:gd name="T54" fmla="*/ 0 w 268"/>
                <a:gd name="T55" fmla="*/ 141 h 146"/>
                <a:gd name="T56" fmla="*/ 18 w 268"/>
                <a:gd name="T57" fmla="*/ 118 h 1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8"/>
                <a:gd name="T88" fmla="*/ 0 h 146"/>
                <a:gd name="T89" fmla="*/ 268 w 268"/>
                <a:gd name="T90" fmla="*/ 146 h 1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8" h="146">
                  <a:moveTo>
                    <a:pt x="18" y="118"/>
                  </a:moveTo>
                  <a:lnTo>
                    <a:pt x="19" y="112"/>
                  </a:lnTo>
                  <a:lnTo>
                    <a:pt x="37" y="89"/>
                  </a:lnTo>
                  <a:lnTo>
                    <a:pt x="62" y="48"/>
                  </a:lnTo>
                  <a:lnTo>
                    <a:pt x="79" y="14"/>
                  </a:lnTo>
                  <a:lnTo>
                    <a:pt x="77" y="14"/>
                  </a:lnTo>
                  <a:lnTo>
                    <a:pt x="98" y="4"/>
                  </a:lnTo>
                  <a:lnTo>
                    <a:pt x="116" y="0"/>
                  </a:lnTo>
                  <a:lnTo>
                    <a:pt x="143" y="0"/>
                  </a:lnTo>
                  <a:lnTo>
                    <a:pt x="171" y="6"/>
                  </a:lnTo>
                  <a:lnTo>
                    <a:pt x="193" y="10"/>
                  </a:lnTo>
                  <a:lnTo>
                    <a:pt x="216" y="12"/>
                  </a:lnTo>
                  <a:lnTo>
                    <a:pt x="245" y="10"/>
                  </a:lnTo>
                  <a:lnTo>
                    <a:pt x="268" y="4"/>
                  </a:lnTo>
                  <a:lnTo>
                    <a:pt x="252" y="21"/>
                  </a:lnTo>
                  <a:lnTo>
                    <a:pt x="243" y="35"/>
                  </a:lnTo>
                  <a:lnTo>
                    <a:pt x="237" y="52"/>
                  </a:lnTo>
                  <a:lnTo>
                    <a:pt x="231" y="70"/>
                  </a:lnTo>
                  <a:lnTo>
                    <a:pt x="221" y="96"/>
                  </a:lnTo>
                  <a:lnTo>
                    <a:pt x="204" y="123"/>
                  </a:lnTo>
                  <a:lnTo>
                    <a:pt x="189" y="141"/>
                  </a:lnTo>
                  <a:lnTo>
                    <a:pt x="160" y="137"/>
                  </a:lnTo>
                  <a:lnTo>
                    <a:pt x="139" y="135"/>
                  </a:lnTo>
                  <a:lnTo>
                    <a:pt x="116" y="137"/>
                  </a:lnTo>
                  <a:lnTo>
                    <a:pt x="93" y="141"/>
                  </a:lnTo>
                  <a:lnTo>
                    <a:pt x="58" y="146"/>
                  </a:lnTo>
                  <a:lnTo>
                    <a:pt x="25" y="146"/>
                  </a:lnTo>
                  <a:lnTo>
                    <a:pt x="0" y="141"/>
                  </a:lnTo>
                  <a:lnTo>
                    <a:pt x="18" y="11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63" name="Freeform 1472"/>
            <p:cNvSpPr>
              <a:spLocks/>
            </p:cNvSpPr>
            <p:nvPr/>
          </p:nvSpPr>
          <p:spPr bwMode="auto">
            <a:xfrm>
              <a:off x="1692" y="3924"/>
              <a:ext cx="117" cy="15"/>
            </a:xfrm>
            <a:custGeom>
              <a:avLst/>
              <a:gdLst>
                <a:gd name="T0" fmla="*/ 7 w 117"/>
                <a:gd name="T1" fmla="*/ 4 h 15"/>
                <a:gd name="T2" fmla="*/ 115 w 117"/>
                <a:gd name="T3" fmla="*/ 0 h 15"/>
                <a:gd name="T4" fmla="*/ 115 w 117"/>
                <a:gd name="T5" fmla="*/ 0 h 15"/>
                <a:gd name="T6" fmla="*/ 117 w 117"/>
                <a:gd name="T7" fmla="*/ 13 h 15"/>
                <a:gd name="T8" fmla="*/ 107 w 117"/>
                <a:gd name="T9" fmla="*/ 15 h 15"/>
                <a:gd name="T10" fmla="*/ 96 w 117"/>
                <a:gd name="T11" fmla="*/ 15 h 15"/>
                <a:gd name="T12" fmla="*/ 38 w 117"/>
                <a:gd name="T13" fmla="*/ 15 h 15"/>
                <a:gd name="T14" fmla="*/ 21 w 117"/>
                <a:gd name="T15" fmla="*/ 15 h 15"/>
                <a:gd name="T16" fmla="*/ 0 w 117"/>
                <a:gd name="T17" fmla="*/ 13 h 15"/>
                <a:gd name="T18" fmla="*/ 7 w 117"/>
                <a:gd name="T19" fmla="*/ 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5"/>
                <a:gd name="T32" fmla="*/ 117 w 11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5">
                  <a:moveTo>
                    <a:pt x="7" y="4"/>
                  </a:moveTo>
                  <a:lnTo>
                    <a:pt x="115" y="0"/>
                  </a:lnTo>
                  <a:lnTo>
                    <a:pt x="117" y="13"/>
                  </a:lnTo>
                  <a:lnTo>
                    <a:pt x="107" y="15"/>
                  </a:lnTo>
                  <a:lnTo>
                    <a:pt x="96" y="15"/>
                  </a:lnTo>
                  <a:lnTo>
                    <a:pt x="38" y="15"/>
                  </a:lnTo>
                  <a:lnTo>
                    <a:pt x="21" y="15"/>
                  </a:lnTo>
                  <a:lnTo>
                    <a:pt x="0" y="13"/>
                  </a:lnTo>
                  <a:lnTo>
                    <a:pt x="7"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64" name="Freeform 1473"/>
            <p:cNvSpPr>
              <a:spLocks/>
            </p:cNvSpPr>
            <p:nvPr/>
          </p:nvSpPr>
          <p:spPr bwMode="auto">
            <a:xfrm>
              <a:off x="1497" y="3874"/>
              <a:ext cx="197" cy="60"/>
            </a:xfrm>
            <a:custGeom>
              <a:avLst/>
              <a:gdLst>
                <a:gd name="T0" fmla="*/ 197 w 197"/>
                <a:gd name="T1" fmla="*/ 46 h 60"/>
                <a:gd name="T2" fmla="*/ 195 w 197"/>
                <a:gd name="T3" fmla="*/ 54 h 60"/>
                <a:gd name="T4" fmla="*/ 149 w 197"/>
                <a:gd name="T5" fmla="*/ 56 h 60"/>
                <a:gd name="T6" fmla="*/ 149 w 197"/>
                <a:gd name="T7" fmla="*/ 52 h 60"/>
                <a:gd name="T8" fmla="*/ 122 w 197"/>
                <a:gd name="T9" fmla="*/ 54 h 60"/>
                <a:gd name="T10" fmla="*/ 112 w 197"/>
                <a:gd name="T11" fmla="*/ 48 h 60"/>
                <a:gd name="T12" fmla="*/ 97 w 197"/>
                <a:gd name="T13" fmla="*/ 48 h 60"/>
                <a:gd name="T14" fmla="*/ 87 w 197"/>
                <a:gd name="T15" fmla="*/ 50 h 60"/>
                <a:gd name="T16" fmla="*/ 77 w 197"/>
                <a:gd name="T17" fmla="*/ 56 h 60"/>
                <a:gd name="T18" fmla="*/ 0 w 197"/>
                <a:gd name="T19" fmla="*/ 60 h 60"/>
                <a:gd name="T20" fmla="*/ 0 w 197"/>
                <a:gd name="T21" fmla="*/ 48 h 60"/>
                <a:gd name="T22" fmla="*/ 2 w 197"/>
                <a:gd name="T23" fmla="*/ 23 h 60"/>
                <a:gd name="T24" fmla="*/ 6 w 197"/>
                <a:gd name="T25" fmla="*/ 6 h 60"/>
                <a:gd name="T26" fmla="*/ 31 w 197"/>
                <a:gd name="T27" fmla="*/ 11 h 60"/>
                <a:gd name="T28" fmla="*/ 64 w 197"/>
                <a:gd name="T29" fmla="*/ 11 h 60"/>
                <a:gd name="T30" fmla="*/ 99 w 197"/>
                <a:gd name="T31" fmla="*/ 6 h 60"/>
                <a:gd name="T32" fmla="*/ 122 w 197"/>
                <a:gd name="T33" fmla="*/ 2 h 60"/>
                <a:gd name="T34" fmla="*/ 145 w 197"/>
                <a:gd name="T35" fmla="*/ 0 h 60"/>
                <a:gd name="T36" fmla="*/ 166 w 197"/>
                <a:gd name="T37" fmla="*/ 2 h 60"/>
                <a:gd name="T38" fmla="*/ 195 w 197"/>
                <a:gd name="T39" fmla="*/ 6 h 60"/>
                <a:gd name="T40" fmla="*/ 197 w 197"/>
                <a:gd name="T41" fmla="*/ 17 h 60"/>
                <a:gd name="T42" fmla="*/ 197 w 197"/>
                <a:gd name="T43" fmla="*/ 27 h 60"/>
                <a:gd name="T44" fmla="*/ 197 w 197"/>
                <a:gd name="T45" fmla="*/ 46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7"/>
                <a:gd name="T70" fmla="*/ 0 h 60"/>
                <a:gd name="T71" fmla="*/ 197 w 19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7" h="60">
                  <a:moveTo>
                    <a:pt x="197" y="46"/>
                  </a:moveTo>
                  <a:lnTo>
                    <a:pt x="195" y="54"/>
                  </a:lnTo>
                  <a:lnTo>
                    <a:pt x="149" y="56"/>
                  </a:lnTo>
                  <a:lnTo>
                    <a:pt x="149" y="52"/>
                  </a:lnTo>
                  <a:lnTo>
                    <a:pt x="122" y="54"/>
                  </a:lnTo>
                  <a:lnTo>
                    <a:pt x="112" y="48"/>
                  </a:lnTo>
                  <a:lnTo>
                    <a:pt x="97" y="48"/>
                  </a:lnTo>
                  <a:lnTo>
                    <a:pt x="87" y="50"/>
                  </a:lnTo>
                  <a:lnTo>
                    <a:pt x="77" y="56"/>
                  </a:lnTo>
                  <a:lnTo>
                    <a:pt x="0" y="60"/>
                  </a:lnTo>
                  <a:lnTo>
                    <a:pt x="0" y="48"/>
                  </a:lnTo>
                  <a:lnTo>
                    <a:pt x="2" y="23"/>
                  </a:lnTo>
                  <a:lnTo>
                    <a:pt x="6" y="6"/>
                  </a:lnTo>
                  <a:lnTo>
                    <a:pt x="31" y="11"/>
                  </a:lnTo>
                  <a:lnTo>
                    <a:pt x="64" y="11"/>
                  </a:lnTo>
                  <a:lnTo>
                    <a:pt x="99" y="6"/>
                  </a:lnTo>
                  <a:lnTo>
                    <a:pt x="122" y="2"/>
                  </a:lnTo>
                  <a:lnTo>
                    <a:pt x="145" y="0"/>
                  </a:lnTo>
                  <a:lnTo>
                    <a:pt x="166" y="2"/>
                  </a:lnTo>
                  <a:lnTo>
                    <a:pt x="195" y="6"/>
                  </a:lnTo>
                  <a:lnTo>
                    <a:pt x="197" y="17"/>
                  </a:lnTo>
                  <a:lnTo>
                    <a:pt x="197" y="27"/>
                  </a:lnTo>
                  <a:lnTo>
                    <a:pt x="197" y="46"/>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65" name="Freeform 1474"/>
            <p:cNvSpPr>
              <a:spLocks noEditPoints="1"/>
            </p:cNvSpPr>
            <p:nvPr/>
          </p:nvSpPr>
          <p:spPr bwMode="auto">
            <a:xfrm>
              <a:off x="1497" y="3918"/>
              <a:ext cx="485" cy="198"/>
            </a:xfrm>
            <a:custGeom>
              <a:avLst/>
              <a:gdLst>
                <a:gd name="T0" fmla="*/ 110 w 485"/>
                <a:gd name="T1" fmla="*/ 168 h 198"/>
                <a:gd name="T2" fmla="*/ 124 w 485"/>
                <a:gd name="T3" fmla="*/ 154 h 198"/>
                <a:gd name="T4" fmla="*/ 129 w 485"/>
                <a:gd name="T5" fmla="*/ 127 h 198"/>
                <a:gd name="T6" fmla="*/ 112 w 485"/>
                <a:gd name="T7" fmla="*/ 108 h 198"/>
                <a:gd name="T8" fmla="*/ 87 w 485"/>
                <a:gd name="T9" fmla="*/ 116 h 198"/>
                <a:gd name="T10" fmla="*/ 68 w 485"/>
                <a:gd name="T11" fmla="*/ 131 h 198"/>
                <a:gd name="T12" fmla="*/ 72 w 485"/>
                <a:gd name="T13" fmla="*/ 156 h 198"/>
                <a:gd name="T14" fmla="*/ 89 w 485"/>
                <a:gd name="T15" fmla="*/ 164 h 198"/>
                <a:gd name="T16" fmla="*/ 97 w 485"/>
                <a:gd name="T17" fmla="*/ 171 h 198"/>
                <a:gd name="T18" fmla="*/ 195 w 485"/>
                <a:gd name="T19" fmla="*/ 19 h 198"/>
                <a:gd name="T20" fmla="*/ 233 w 485"/>
                <a:gd name="T21" fmla="*/ 21 h 198"/>
                <a:gd name="T22" fmla="*/ 302 w 485"/>
                <a:gd name="T23" fmla="*/ 21 h 198"/>
                <a:gd name="T24" fmla="*/ 310 w 485"/>
                <a:gd name="T25" fmla="*/ 6 h 198"/>
                <a:gd name="T26" fmla="*/ 483 w 485"/>
                <a:gd name="T27" fmla="*/ 0 h 198"/>
                <a:gd name="T28" fmla="*/ 479 w 485"/>
                <a:gd name="T29" fmla="*/ 85 h 198"/>
                <a:gd name="T30" fmla="*/ 470 w 485"/>
                <a:gd name="T31" fmla="*/ 150 h 198"/>
                <a:gd name="T32" fmla="*/ 478 w 485"/>
                <a:gd name="T33" fmla="*/ 198 h 198"/>
                <a:gd name="T34" fmla="*/ 378 w 485"/>
                <a:gd name="T35" fmla="*/ 191 h 198"/>
                <a:gd name="T36" fmla="*/ 189 w 485"/>
                <a:gd name="T37" fmla="*/ 185 h 198"/>
                <a:gd name="T38" fmla="*/ 6 w 485"/>
                <a:gd name="T39" fmla="*/ 198 h 198"/>
                <a:gd name="T40" fmla="*/ 12 w 485"/>
                <a:gd name="T41" fmla="*/ 139 h 198"/>
                <a:gd name="T42" fmla="*/ 6 w 485"/>
                <a:gd name="T43" fmla="*/ 87 h 198"/>
                <a:gd name="T44" fmla="*/ 0 w 485"/>
                <a:gd name="T45" fmla="*/ 16 h 198"/>
                <a:gd name="T46" fmla="*/ 77 w 485"/>
                <a:gd name="T47" fmla="*/ 12 h 198"/>
                <a:gd name="T48" fmla="*/ 72 w 485"/>
                <a:gd name="T49" fmla="*/ 23 h 198"/>
                <a:gd name="T50" fmla="*/ 77 w 485"/>
                <a:gd name="T51" fmla="*/ 50 h 198"/>
                <a:gd name="T52" fmla="*/ 99 w 485"/>
                <a:gd name="T53" fmla="*/ 66 h 198"/>
                <a:gd name="T54" fmla="*/ 120 w 485"/>
                <a:gd name="T55" fmla="*/ 58 h 198"/>
                <a:gd name="T56" fmla="*/ 124 w 485"/>
                <a:gd name="T57" fmla="*/ 48 h 198"/>
                <a:gd name="T58" fmla="*/ 129 w 485"/>
                <a:gd name="T59" fmla="*/ 33 h 198"/>
                <a:gd name="T60" fmla="*/ 124 w 485"/>
                <a:gd name="T61" fmla="*/ 12 h 198"/>
                <a:gd name="T62" fmla="*/ 122 w 485"/>
                <a:gd name="T63" fmla="*/ 10 h 198"/>
                <a:gd name="T64" fmla="*/ 149 w 485"/>
                <a:gd name="T65" fmla="*/ 12 h 198"/>
                <a:gd name="T66" fmla="*/ 195 w 485"/>
                <a:gd name="T67" fmla="*/ 19 h 1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5"/>
                <a:gd name="T103" fmla="*/ 0 h 198"/>
                <a:gd name="T104" fmla="*/ 485 w 485"/>
                <a:gd name="T105" fmla="*/ 198 h 1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5" h="198">
                  <a:moveTo>
                    <a:pt x="104" y="171"/>
                  </a:moveTo>
                  <a:lnTo>
                    <a:pt x="110" y="168"/>
                  </a:lnTo>
                  <a:lnTo>
                    <a:pt x="120" y="162"/>
                  </a:lnTo>
                  <a:lnTo>
                    <a:pt x="124" y="154"/>
                  </a:lnTo>
                  <a:lnTo>
                    <a:pt x="129" y="139"/>
                  </a:lnTo>
                  <a:lnTo>
                    <a:pt x="129" y="127"/>
                  </a:lnTo>
                  <a:lnTo>
                    <a:pt x="122" y="114"/>
                  </a:lnTo>
                  <a:lnTo>
                    <a:pt x="112" y="108"/>
                  </a:lnTo>
                  <a:lnTo>
                    <a:pt x="97" y="110"/>
                  </a:lnTo>
                  <a:lnTo>
                    <a:pt x="87" y="116"/>
                  </a:lnTo>
                  <a:lnTo>
                    <a:pt x="76" y="123"/>
                  </a:lnTo>
                  <a:lnTo>
                    <a:pt x="68" y="131"/>
                  </a:lnTo>
                  <a:lnTo>
                    <a:pt x="68" y="146"/>
                  </a:lnTo>
                  <a:lnTo>
                    <a:pt x="72" y="156"/>
                  </a:lnTo>
                  <a:lnTo>
                    <a:pt x="81" y="162"/>
                  </a:lnTo>
                  <a:lnTo>
                    <a:pt x="89" y="164"/>
                  </a:lnTo>
                  <a:lnTo>
                    <a:pt x="93" y="168"/>
                  </a:lnTo>
                  <a:lnTo>
                    <a:pt x="97" y="171"/>
                  </a:lnTo>
                  <a:lnTo>
                    <a:pt x="104" y="171"/>
                  </a:lnTo>
                  <a:close/>
                  <a:moveTo>
                    <a:pt x="195" y="19"/>
                  </a:moveTo>
                  <a:lnTo>
                    <a:pt x="216" y="21"/>
                  </a:lnTo>
                  <a:lnTo>
                    <a:pt x="233" y="21"/>
                  </a:lnTo>
                  <a:lnTo>
                    <a:pt x="291" y="21"/>
                  </a:lnTo>
                  <a:lnTo>
                    <a:pt x="302" y="21"/>
                  </a:lnTo>
                  <a:lnTo>
                    <a:pt x="312" y="19"/>
                  </a:lnTo>
                  <a:lnTo>
                    <a:pt x="310" y="6"/>
                  </a:lnTo>
                  <a:lnTo>
                    <a:pt x="483" y="0"/>
                  </a:lnTo>
                  <a:lnTo>
                    <a:pt x="485" y="31"/>
                  </a:lnTo>
                  <a:lnTo>
                    <a:pt x="479" y="85"/>
                  </a:lnTo>
                  <a:lnTo>
                    <a:pt x="472" y="118"/>
                  </a:lnTo>
                  <a:lnTo>
                    <a:pt x="470" y="150"/>
                  </a:lnTo>
                  <a:lnTo>
                    <a:pt x="472" y="171"/>
                  </a:lnTo>
                  <a:lnTo>
                    <a:pt x="478" y="198"/>
                  </a:lnTo>
                  <a:lnTo>
                    <a:pt x="422" y="193"/>
                  </a:lnTo>
                  <a:lnTo>
                    <a:pt x="378" y="191"/>
                  </a:lnTo>
                  <a:lnTo>
                    <a:pt x="272" y="185"/>
                  </a:lnTo>
                  <a:lnTo>
                    <a:pt x="189" y="185"/>
                  </a:lnTo>
                  <a:lnTo>
                    <a:pt x="87" y="191"/>
                  </a:lnTo>
                  <a:lnTo>
                    <a:pt x="6" y="198"/>
                  </a:lnTo>
                  <a:lnTo>
                    <a:pt x="10" y="166"/>
                  </a:lnTo>
                  <a:lnTo>
                    <a:pt x="12" y="139"/>
                  </a:lnTo>
                  <a:lnTo>
                    <a:pt x="10" y="108"/>
                  </a:lnTo>
                  <a:lnTo>
                    <a:pt x="6" y="87"/>
                  </a:lnTo>
                  <a:lnTo>
                    <a:pt x="2" y="39"/>
                  </a:lnTo>
                  <a:lnTo>
                    <a:pt x="0" y="16"/>
                  </a:lnTo>
                  <a:lnTo>
                    <a:pt x="77" y="12"/>
                  </a:lnTo>
                  <a:lnTo>
                    <a:pt x="76" y="12"/>
                  </a:lnTo>
                  <a:lnTo>
                    <a:pt x="72" y="23"/>
                  </a:lnTo>
                  <a:lnTo>
                    <a:pt x="74" y="37"/>
                  </a:lnTo>
                  <a:lnTo>
                    <a:pt x="77" y="50"/>
                  </a:lnTo>
                  <a:lnTo>
                    <a:pt x="87" y="62"/>
                  </a:lnTo>
                  <a:lnTo>
                    <a:pt x="99" y="66"/>
                  </a:lnTo>
                  <a:lnTo>
                    <a:pt x="112" y="64"/>
                  </a:lnTo>
                  <a:lnTo>
                    <a:pt x="120" y="58"/>
                  </a:lnTo>
                  <a:lnTo>
                    <a:pt x="124" y="48"/>
                  </a:lnTo>
                  <a:lnTo>
                    <a:pt x="126" y="44"/>
                  </a:lnTo>
                  <a:lnTo>
                    <a:pt x="129" y="33"/>
                  </a:lnTo>
                  <a:lnTo>
                    <a:pt x="129" y="21"/>
                  </a:lnTo>
                  <a:lnTo>
                    <a:pt x="124" y="12"/>
                  </a:lnTo>
                  <a:lnTo>
                    <a:pt x="124" y="10"/>
                  </a:lnTo>
                  <a:lnTo>
                    <a:pt x="122" y="10"/>
                  </a:lnTo>
                  <a:lnTo>
                    <a:pt x="149" y="8"/>
                  </a:lnTo>
                  <a:lnTo>
                    <a:pt x="149" y="12"/>
                  </a:lnTo>
                  <a:lnTo>
                    <a:pt x="195" y="10"/>
                  </a:lnTo>
                  <a:lnTo>
                    <a:pt x="195" y="1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66" name="Freeform 1475"/>
            <p:cNvSpPr>
              <a:spLocks/>
            </p:cNvSpPr>
            <p:nvPr/>
          </p:nvSpPr>
          <p:spPr bwMode="auto">
            <a:xfrm>
              <a:off x="1421" y="3857"/>
              <a:ext cx="100" cy="78"/>
            </a:xfrm>
            <a:custGeom>
              <a:avLst/>
              <a:gdLst>
                <a:gd name="T0" fmla="*/ 86 w 100"/>
                <a:gd name="T1" fmla="*/ 3 h 78"/>
                <a:gd name="T2" fmla="*/ 92 w 100"/>
                <a:gd name="T3" fmla="*/ 2 h 78"/>
                <a:gd name="T4" fmla="*/ 100 w 100"/>
                <a:gd name="T5" fmla="*/ 0 h 78"/>
                <a:gd name="T6" fmla="*/ 82 w 100"/>
                <a:gd name="T7" fmla="*/ 23 h 78"/>
                <a:gd name="T8" fmla="*/ 78 w 100"/>
                <a:gd name="T9" fmla="*/ 40 h 78"/>
                <a:gd name="T10" fmla="*/ 76 w 100"/>
                <a:gd name="T11" fmla="*/ 65 h 78"/>
                <a:gd name="T12" fmla="*/ 76 w 100"/>
                <a:gd name="T13" fmla="*/ 77 h 78"/>
                <a:gd name="T14" fmla="*/ 55 w 100"/>
                <a:gd name="T15" fmla="*/ 77 h 78"/>
                <a:gd name="T16" fmla="*/ 55 w 100"/>
                <a:gd name="T17" fmla="*/ 77 h 78"/>
                <a:gd name="T18" fmla="*/ 0 w 100"/>
                <a:gd name="T19" fmla="*/ 78 h 78"/>
                <a:gd name="T20" fmla="*/ 36 w 100"/>
                <a:gd name="T21" fmla="*/ 2 h 78"/>
                <a:gd name="T22" fmla="*/ 55 w 100"/>
                <a:gd name="T23" fmla="*/ 2 h 78"/>
                <a:gd name="T24" fmla="*/ 71 w 100"/>
                <a:gd name="T25" fmla="*/ 3 h 78"/>
                <a:gd name="T26" fmla="*/ 86 w 100"/>
                <a:gd name="T27" fmla="*/ 3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0"/>
                <a:gd name="T43" fmla="*/ 0 h 78"/>
                <a:gd name="T44" fmla="*/ 100 w 100"/>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0" h="78">
                  <a:moveTo>
                    <a:pt x="86" y="3"/>
                  </a:moveTo>
                  <a:lnTo>
                    <a:pt x="92" y="2"/>
                  </a:lnTo>
                  <a:lnTo>
                    <a:pt x="100" y="0"/>
                  </a:lnTo>
                  <a:lnTo>
                    <a:pt x="82" y="23"/>
                  </a:lnTo>
                  <a:lnTo>
                    <a:pt x="78" y="40"/>
                  </a:lnTo>
                  <a:lnTo>
                    <a:pt x="76" y="65"/>
                  </a:lnTo>
                  <a:lnTo>
                    <a:pt x="76" y="77"/>
                  </a:lnTo>
                  <a:lnTo>
                    <a:pt x="55" y="77"/>
                  </a:lnTo>
                  <a:lnTo>
                    <a:pt x="0" y="78"/>
                  </a:lnTo>
                  <a:lnTo>
                    <a:pt x="36" y="2"/>
                  </a:lnTo>
                  <a:lnTo>
                    <a:pt x="55" y="2"/>
                  </a:lnTo>
                  <a:lnTo>
                    <a:pt x="71" y="3"/>
                  </a:lnTo>
                  <a:lnTo>
                    <a:pt x="86" y="3"/>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67" name="Freeform 1476"/>
            <p:cNvSpPr>
              <a:spLocks/>
            </p:cNvSpPr>
            <p:nvPr/>
          </p:nvSpPr>
          <p:spPr bwMode="auto">
            <a:xfrm>
              <a:off x="1280" y="3855"/>
              <a:ext cx="223" cy="152"/>
            </a:xfrm>
            <a:custGeom>
              <a:avLst/>
              <a:gdLst>
                <a:gd name="T0" fmla="*/ 166 w 223"/>
                <a:gd name="T1" fmla="*/ 9 h 152"/>
                <a:gd name="T2" fmla="*/ 171 w 223"/>
                <a:gd name="T3" fmla="*/ 4 h 152"/>
                <a:gd name="T4" fmla="*/ 177 w 223"/>
                <a:gd name="T5" fmla="*/ 4 h 152"/>
                <a:gd name="T6" fmla="*/ 177 w 223"/>
                <a:gd name="T7" fmla="*/ 4 h 152"/>
                <a:gd name="T8" fmla="*/ 141 w 223"/>
                <a:gd name="T9" fmla="*/ 80 h 152"/>
                <a:gd name="T10" fmla="*/ 196 w 223"/>
                <a:gd name="T11" fmla="*/ 79 h 152"/>
                <a:gd name="T12" fmla="*/ 196 w 223"/>
                <a:gd name="T13" fmla="*/ 79 h 152"/>
                <a:gd name="T14" fmla="*/ 217 w 223"/>
                <a:gd name="T15" fmla="*/ 79 h 152"/>
                <a:gd name="T16" fmla="*/ 219 w 223"/>
                <a:gd name="T17" fmla="*/ 102 h 152"/>
                <a:gd name="T18" fmla="*/ 223 w 223"/>
                <a:gd name="T19" fmla="*/ 150 h 152"/>
                <a:gd name="T20" fmla="*/ 210 w 223"/>
                <a:gd name="T21" fmla="*/ 152 h 152"/>
                <a:gd name="T22" fmla="*/ 200 w 223"/>
                <a:gd name="T23" fmla="*/ 152 h 152"/>
                <a:gd name="T24" fmla="*/ 185 w 223"/>
                <a:gd name="T25" fmla="*/ 152 h 152"/>
                <a:gd name="T26" fmla="*/ 171 w 223"/>
                <a:gd name="T27" fmla="*/ 150 h 152"/>
                <a:gd name="T28" fmla="*/ 160 w 223"/>
                <a:gd name="T29" fmla="*/ 144 h 152"/>
                <a:gd name="T30" fmla="*/ 152 w 223"/>
                <a:gd name="T31" fmla="*/ 142 h 152"/>
                <a:gd name="T32" fmla="*/ 141 w 223"/>
                <a:gd name="T33" fmla="*/ 144 h 152"/>
                <a:gd name="T34" fmla="*/ 133 w 223"/>
                <a:gd name="T35" fmla="*/ 146 h 152"/>
                <a:gd name="T36" fmla="*/ 125 w 223"/>
                <a:gd name="T37" fmla="*/ 148 h 152"/>
                <a:gd name="T38" fmla="*/ 117 w 223"/>
                <a:gd name="T39" fmla="*/ 150 h 152"/>
                <a:gd name="T40" fmla="*/ 100 w 223"/>
                <a:gd name="T41" fmla="*/ 148 h 152"/>
                <a:gd name="T42" fmla="*/ 89 w 223"/>
                <a:gd name="T43" fmla="*/ 148 h 152"/>
                <a:gd name="T44" fmla="*/ 52 w 223"/>
                <a:gd name="T45" fmla="*/ 146 h 152"/>
                <a:gd name="T46" fmla="*/ 27 w 223"/>
                <a:gd name="T47" fmla="*/ 150 h 152"/>
                <a:gd name="T48" fmla="*/ 23 w 223"/>
                <a:gd name="T49" fmla="*/ 148 h 152"/>
                <a:gd name="T50" fmla="*/ 19 w 223"/>
                <a:gd name="T51" fmla="*/ 146 h 152"/>
                <a:gd name="T52" fmla="*/ 17 w 223"/>
                <a:gd name="T53" fmla="*/ 140 h 152"/>
                <a:gd name="T54" fmla="*/ 17 w 223"/>
                <a:gd name="T55" fmla="*/ 129 h 152"/>
                <a:gd name="T56" fmla="*/ 10 w 223"/>
                <a:gd name="T57" fmla="*/ 117 h 152"/>
                <a:gd name="T58" fmla="*/ 10 w 223"/>
                <a:gd name="T59" fmla="*/ 117 h 152"/>
                <a:gd name="T60" fmla="*/ 2 w 223"/>
                <a:gd name="T61" fmla="*/ 102 h 152"/>
                <a:gd name="T62" fmla="*/ 0 w 223"/>
                <a:gd name="T63" fmla="*/ 84 h 152"/>
                <a:gd name="T64" fmla="*/ 6 w 223"/>
                <a:gd name="T65" fmla="*/ 63 h 152"/>
                <a:gd name="T66" fmla="*/ 8 w 223"/>
                <a:gd name="T67" fmla="*/ 48 h 152"/>
                <a:gd name="T68" fmla="*/ 14 w 223"/>
                <a:gd name="T69" fmla="*/ 30 h 152"/>
                <a:gd name="T70" fmla="*/ 14 w 223"/>
                <a:gd name="T71" fmla="*/ 29 h 152"/>
                <a:gd name="T72" fmla="*/ 16 w 223"/>
                <a:gd name="T73" fmla="*/ 19 h 152"/>
                <a:gd name="T74" fmla="*/ 17 w 223"/>
                <a:gd name="T75" fmla="*/ 5 h 152"/>
                <a:gd name="T76" fmla="*/ 21 w 223"/>
                <a:gd name="T77" fmla="*/ 4 h 152"/>
                <a:gd name="T78" fmla="*/ 25 w 223"/>
                <a:gd name="T79" fmla="*/ 0 h 152"/>
                <a:gd name="T80" fmla="*/ 27 w 223"/>
                <a:gd name="T81" fmla="*/ 2 h 152"/>
                <a:gd name="T82" fmla="*/ 42 w 223"/>
                <a:gd name="T83" fmla="*/ 4 h 152"/>
                <a:gd name="T84" fmla="*/ 60 w 223"/>
                <a:gd name="T85" fmla="*/ 4 h 152"/>
                <a:gd name="T86" fmla="*/ 73 w 223"/>
                <a:gd name="T87" fmla="*/ 4 h 152"/>
                <a:gd name="T88" fmla="*/ 91 w 223"/>
                <a:gd name="T89" fmla="*/ 0 h 152"/>
                <a:gd name="T90" fmla="*/ 102 w 223"/>
                <a:gd name="T91" fmla="*/ 0 h 152"/>
                <a:gd name="T92" fmla="*/ 119 w 223"/>
                <a:gd name="T93" fmla="*/ 2 h 152"/>
                <a:gd name="T94" fmla="*/ 125 w 223"/>
                <a:gd name="T95" fmla="*/ 7 h 152"/>
                <a:gd name="T96" fmla="*/ 133 w 223"/>
                <a:gd name="T97" fmla="*/ 13 h 152"/>
                <a:gd name="T98" fmla="*/ 144 w 223"/>
                <a:gd name="T99" fmla="*/ 15 h 152"/>
                <a:gd name="T100" fmla="*/ 160 w 223"/>
                <a:gd name="T101" fmla="*/ 13 h 152"/>
                <a:gd name="T102" fmla="*/ 166 w 223"/>
                <a:gd name="T103" fmla="*/ 9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3"/>
                <a:gd name="T157" fmla="*/ 0 h 152"/>
                <a:gd name="T158" fmla="*/ 223 w 223"/>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3" h="152">
                  <a:moveTo>
                    <a:pt x="166" y="9"/>
                  </a:moveTo>
                  <a:lnTo>
                    <a:pt x="171" y="4"/>
                  </a:lnTo>
                  <a:lnTo>
                    <a:pt x="177" y="4"/>
                  </a:lnTo>
                  <a:lnTo>
                    <a:pt x="141" y="80"/>
                  </a:lnTo>
                  <a:lnTo>
                    <a:pt x="196" y="79"/>
                  </a:lnTo>
                  <a:lnTo>
                    <a:pt x="217" y="79"/>
                  </a:lnTo>
                  <a:lnTo>
                    <a:pt x="219" y="102"/>
                  </a:lnTo>
                  <a:lnTo>
                    <a:pt x="223" y="150"/>
                  </a:lnTo>
                  <a:lnTo>
                    <a:pt x="210" y="152"/>
                  </a:lnTo>
                  <a:lnTo>
                    <a:pt x="200" y="152"/>
                  </a:lnTo>
                  <a:lnTo>
                    <a:pt x="185" y="152"/>
                  </a:lnTo>
                  <a:lnTo>
                    <a:pt x="171" y="150"/>
                  </a:lnTo>
                  <a:lnTo>
                    <a:pt x="160" y="144"/>
                  </a:lnTo>
                  <a:lnTo>
                    <a:pt x="152" y="142"/>
                  </a:lnTo>
                  <a:lnTo>
                    <a:pt x="141" y="144"/>
                  </a:lnTo>
                  <a:lnTo>
                    <a:pt x="133" y="146"/>
                  </a:lnTo>
                  <a:lnTo>
                    <a:pt x="125" y="148"/>
                  </a:lnTo>
                  <a:lnTo>
                    <a:pt x="117" y="150"/>
                  </a:lnTo>
                  <a:lnTo>
                    <a:pt x="100" y="148"/>
                  </a:lnTo>
                  <a:lnTo>
                    <a:pt x="89" y="148"/>
                  </a:lnTo>
                  <a:lnTo>
                    <a:pt x="52" y="146"/>
                  </a:lnTo>
                  <a:lnTo>
                    <a:pt x="27" y="150"/>
                  </a:lnTo>
                  <a:lnTo>
                    <a:pt x="23" y="148"/>
                  </a:lnTo>
                  <a:lnTo>
                    <a:pt x="19" y="146"/>
                  </a:lnTo>
                  <a:lnTo>
                    <a:pt x="17" y="140"/>
                  </a:lnTo>
                  <a:lnTo>
                    <a:pt x="17" y="129"/>
                  </a:lnTo>
                  <a:lnTo>
                    <a:pt x="10" y="117"/>
                  </a:lnTo>
                  <a:lnTo>
                    <a:pt x="2" y="102"/>
                  </a:lnTo>
                  <a:lnTo>
                    <a:pt x="0" y="84"/>
                  </a:lnTo>
                  <a:lnTo>
                    <a:pt x="6" y="63"/>
                  </a:lnTo>
                  <a:lnTo>
                    <a:pt x="8" y="48"/>
                  </a:lnTo>
                  <a:lnTo>
                    <a:pt x="14" y="30"/>
                  </a:lnTo>
                  <a:lnTo>
                    <a:pt x="14" y="29"/>
                  </a:lnTo>
                  <a:lnTo>
                    <a:pt x="16" y="19"/>
                  </a:lnTo>
                  <a:lnTo>
                    <a:pt x="17" y="5"/>
                  </a:lnTo>
                  <a:lnTo>
                    <a:pt x="21" y="4"/>
                  </a:lnTo>
                  <a:lnTo>
                    <a:pt x="25" y="0"/>
                  </a:lnTo>
                  <a:lnTo>
                    <a:pt x="27" y="2"/>
                  </a:lnTo>
                  <a:lnTo>
                    <a:pt x="42" y="4"/>
                  </a:lnTo>
                  <a:lnTo>
                    <a:pt x="60" y="4"/>
                  </a:lnTo>
                  <a:lnTo>
                    <a:pt x="73" y="4"/>
                  </a:lnTo>
                  <a:lnTo>
                    <a:pt x="91" y="0"/>
                  </a:lnTo>
                  <a:lnTo>
                    <a:pt x="102" y="0"/>
                  </a:lnTo>
                  <a:lnTo>
                    <a:pt x="119" y="2"/>
                  </a:lnTo>
                  <a:lnTo>
                    <a:pt x="125" y="7"/>
                  </a:lnTo>
                  <a:lnTo>
                    <a:pt x="133" y="13"/>
                  </a:lnTo>
                  <a:lnTo>
                    <a:pt x="144" y="15"/>
                  </a:lnTo>
                  <a:lnTo>
                    <a:pt x="160" y="13"/>
                  </a:lnTo>
                  <a:lnTo>
                    <a:pt x="166" y="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68" name="Freeform 1477"/>
            <p:cNvSpPr>
              <a:spLocks/>
            </p:cNvSpPr>
            <p:nvPr/>
          </p:nvSpPr>
          <p:spPr bwMode="auto">
            <a:xfrm>
              <a:off x="1149" y="3882"/>
              <a:ext cx="145" cy="92"/>
            </a:xfrm>
            <a:custGeom>
              <a:avLst/>
              <a:gdLst>
                <a:gd name="T0" fmla="*/ 123 w 145"/>
                <a:gd name="T1" fmla="*/ 5 h 92"/>
                <a:gd name="T2" fmla="*/ 145 w 145"/>
                <a:gd name="T3" fmla="*/ 2 h 92"/>
                <a:gd name="T4" fmla="*/ 145 w 145"/>
                <a:gd name="T5" fmla="*/ 2 h 92"/>
                <a:gd name="T6" fmla="*/ 145 w 145"/>
                <a:gd name="T7" fmla="*/ 3 h 92"/>
                <a:gd name="T8" fmla="*/ 139 w 145"/>
                <a:gd name="T9" fmla="*/ 21 h 92"/>
                <a:gd name="T10" fmla="*/ 137 w 145"/>
                <a:gd name="T11" fmla="*/ 36 h 92"/>
                <a:gd name="T12" fmla="*/ 131 w 145"/>
                <a:gd name="T13" fmla="*/ 57 h 92"/>
                <a:gd name="T14" fmla="*/ 133 w 145"/>
                <a:gd name="T15" fmla="*/ 75 h 92"/>
                <a:gd name="T16" fmla="*/ 141 w 145"/>
                <a:gd name="T17" fmla="*/ 90 h 92"/>
                <a:gd name="T18" fmla="*/ 141 w 145"/>
                <a:gd name="T19" fmla="*/ 90 h 92"/>
                <a:gd name="T20" fmla="*/ 122 w 145"/>
                <a:gd name="T21" fmla="*/ 92 h 92"/>
                <a:gd name="T22" fmla="*/ 97 w 145"/>
                <a:gd name="T23" fmla="*/ 92 h 92"/>
                <a:gd name="T24" fmla="*/ 77 w 145"/>
                <a:gd name="T25" fmla="*/ 92 h 92"/>
                <a:gd name="T26" fmla="*/ 52 w 145"/>
                <a:gd name="T27" fmla="*/ 90 h 92"/>
                <a:gd name="T28" fmla="*/ 37 w 145"/>
                <a:gd name="T29" fmla="*/ 90 h 92"/>
                <a:gd name="T30" fmla="*/ 20 w 145"/>
                <a:gd name="T31" fmla="*/ 92 h 92"/>
                <a:gd name="T32" fmla="*/ 12 w 145"/>
                <a:gd name="T33" fmla="*/ 88 h 92"/>
                <a:gd name="T34" fmla="*/ 8 w 145"/>
                <a:gd name="T35" fmla="*/ 82 h 92"/>
                <a:gd name="T36" fmla="*/ 2 w 145"/>
                <a:gd name="T37" fmla="*/ 73 h 92"/>
                <a:gd name="T38" fmla="*/ 0 w 145"/>
                <a:gd name="T39" fmla="*/ 57 h 92"/>
                <a:gd name="T40" fmla="*/ 0 w 145"/>
                <a:gd name="T41" fmla="*/ 40 h 92"/>
                <a:gd name="T42" fmla="*/ 2 w 145"/>
                <a:gd name="T43" fmla="*/ 28 h 92"/>
                <a:gd name="T44" fmla="*/ 4 w 145"/>
                <a:gd name="T45" fmla="*/ 15 h 92"/>
                <a:gd name="T46" fmla="*/ 10 w 145"/>
                <a:gd name="T47" fmla="*/ 7 h 92"/>
                <a:gd name="T48" fmla="*/ 20 w 145"/>
                <a:gd name="T49" fmla="*/ 3 h 92"/>
                <a:gd name="T50" fmla="*/ 37 w 145"/>
                <a:gd name="T51" fmla="*/ 0 h 92"/>
                <a:gd name="T52" fmla="*/ 58 w 145"/>
                <a:gd name="T53" fmla="*/ 2 h 92"/>
                <a:gd name="T54" fmla="*/ 79 w 145"/>
                <a:gd name="T55" fmla="*/ 3 h 92"/>
                <a:gd name="T56" fmla="*/ 106 w 145"/>
                <a:gd name="T57" fmla="*/ 7 h 92"/>
                <a:gd name="T58" fmla="*/ 123 w 145"/>
                <a:gd name="T59" fmla="*/ 5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5"/>
                <a:gd name="T91" fmla="*/ 0 h 92"/>
                <a:gd name="T92" fmla="*/ 145 w 145"/>
                <a:gd name="T93" fmla="*/ 92 h 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5" h="92">
                  <a:moveTo>
                    <a:pt x="123" y="5"/>
                  </a:moveTo>
                  <a:lnTo>
                    <a:pt x="145" y="2"/>
                  </a:lnTo>
                  <a:lnTo>
                    <a:pt x="145" y="3"/>
                  </a:lnTo>
                  <a:lnTo>
                    <a:pt x="139" y="21"/>
                  </a:lnTo>
                  <a:lnTo>
                    <a:pt x="137" y="36"/>
                  </a:lnTo>
                  <a:lnTo>
                    <a:pt x="131" y="57"/>
                  </a:lnTo>
                  <a:lnTo>
                    <a:pt x="133" y="75"/>
                  </a:lnTo>
                  <a:lnTo>
                    <a:pt x="141" y="90"/>
                  </a:lnTo>
                  <a:lnTo>
                    <a:pt x="122" y="92"/>
                  </a:lnTo>
                  <a:lnTo>
                    <a:pt x="97" y="92"/>
                  </a:lnTo>
                  <a:lnTo>
                    <a:pt x="77" y="92"/>
                  </a:lnTo>
                  <a:lnTo>
                    <a:pt x="52" y="90"/>
                  </a:lnTo>
                  <a:lnTo>
                    <a:pt x="37" y="90"/>
                  </a:lnTo>
                  <a:lnTo>
                    <a:pt x="20" y="92"/>
                  </a:lnTo>
                  <a:lnTo>
                    <a:pt x="12" y="88"/>
                  </a:lnTo>
                  <a:lnTo>
                    <a:pt x="8" y="82"/>
                  </a:lnTo>
                  <a:lnTo>
                    <a:pt x="2" y="73"/>
                  </a:lnTo>
                  <a:lnTo>
                    <a:pt x="0" y="57"/>
                  </a:lnTo>
                  <a:lnTo>
                    <a:pt x="0" y="40"/>
                  </a:lnTo>
                  <a:lnTo>
                    <a:pt x="2" y="28"/>
                  </a:lnTo>
                  <a:lnTo>
                    <a:pt x="4" y="15"/>
                  </a:lnTo>
                  <a:lnTo>
                    <a:pt x="10" y="7"/>
                  </a:lnTo>
                  <a:lnTo>
                    <a:pt x="20" y="3"/>
                  </a:lnTo>
                  <a:lnTo>
                    <a:pt x="37" y="0"/>
                  </a:lnTo>
                  <a:lnTo>
                    <a:pt x="58" y="2"/>
                  </a:lnTo>
                  <a:lnTo>
                    <a:pt x="79" y="3"/>
                  </a:lnTo>
                  <a:lnTo>
                    <a:pt x="106" y="7"/>
                  </a:lnTo>
                  <a:lnTo>
                    <a:pt x="123"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369" name="Freeform 1478"/>
            <p:cNvSpPr>
              <a:spLocks/>
            </p:cNvSpPr>
            <p:nvPr/>
          </p:nvSpPr>
          <p:spPr bwMode="auto">
            <a:xfrm>
              <a:off x="1507" y="3855"/>
              <a:ext cx="14" cy="5"/>
            </a:xfrm>
            <a:custGeom>
              <a:avLst/>
              <a:gdLst>
                <a:gd name="T0" fmla="*/ 14 w 14"/>
                <a:gd name="T1" fmla="*/ 0 h 5"/>
                <a:gd name="T2" fmla="*/ 14 w 14"/>
                <a:gd name="T3" fmla="*/ 2 h 5"/>
                <a:gd name="T4" fmla="*/ 6 w 14"/>
                <a:gd name="T5" fmla="*/ 4 h 5"/>
                <a:gd name="T6" fmla="*/ 0 w 14"/>
                <a:gd name="T7" fmla="*/ 5 h 5"/>
                <a:gd name="T8" fmla="*/ 0 60000 65536"/>
                <a:gd name="T9" fmla="*/ 0 60000 65536"/>
                <a:gd name="T10" fmla="*/ 0 60000 65536"/>
                <a:gd name="T11" fmla="*/ 0 60000 65536"/>
                <a:gd name="T12" fmla="*/ 0 w 14"/>
                <a:gd name="T13" fmla="*/ 0 h 5"/>
                <a:gd name="T14" fmla="*/ 14 w 14"/>
                <a:gd name="T15" fmla="*/ 5 h 5"/>
              </a:gdLst>
              <a:ahLst/>
              <a:cxnLst>
                <a:cxn ang="T8">
                  <a:pos x="T0" y="T1"/>
                </a:cxn>
                <a:cxn ang="T9">
                  <a:pos x="T2" y="T3"/>
                </a:cxn>
                <a:cxn ang="T10">
                  <a:pos x="T4" y="T5"/>
                </a:cxn>
                <a:cxn ang="T11">
                  <a:pos x="T6" y="T7"/>
                </a:cxn>
              </a:cxnLst>
              <a:rect l="T12" t="T13" r="T14" b="T15"/>
              <a:pathLst>
                <a:path w="14" h="5">
                  <a:moveTo>
                    <a:pt x="14" y="0"/>
                  </a:moveTo>
                  <a:lnTo>
                    <a:pt x="14" y="2"/>
                  </a:lnTo>
                  <a:lnTo>
                    <a:pt x="6" y="4"/>
                  </a:lnTo>
                  <a:lnTo>
                    <a:pt x="0"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70" name="Line 1479"/>
            <p:cNvSpPr>
              <a:spLocks noChangeShapeType="1"/>
            </p:cNvSpPr>
            <p:nvPr/>
          </p:nvSpPr>
          <p:spPr bwMode="auto">
            <a:xfrm flipV="1">
              <a:off x="2013" y="3699"/>
              <a:ext cx="98" cy="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71" name="Line 1480"/>
            <p:cNvSpPr>
              <a:spLocks noChangeShapeType="1"/>
            </p:cNvSpPr>
            <p:nvPr/>
          </p:nvSpPr>
          <p:spPr bwMode="auto">
            <a:xfrm>
              <a:off x="1963" y="3703"/>
              <a:ext cx="29"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72" name="Line 1481"/>
            <p:cNvSpPr>
              <a:spLocks noChangeShapeType="1"/>
            </p:cNvSpPr>
            <p:nvPr/>
          </p:nvSpPr>
          <p:spPr bwMode="auto">
            <a:xfrm flipV="1">
              <a:off x="1907" y="3705"/>
              <a:ext cx="37"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73" name="Line 1482"/>
            <p:cNvSpPr>
              <a:spLocks noChangeShapeType="1"/>
            </p:cNvSpPr>
            <p:nvPr/>
          </p:nvSpPr>
          <p:spPr bwMode="auto">
            <a:xfrm flipH="1">
              <a:off x="1526" y="3707"/>
              <a:ext cx="354" cy="1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74" name="Line 1483"/>
            <p:cNvSpPr>
              <a:spLocks noChangeShapeType="1"/>
            </p:cNvSpPr>
            <p:nvPr/>
          </p:nvSpPr>
          <p:spPr bwMode="auto">
            <a:xfrm flipV="1">
              <a:off x="1513" y="3718"/>
              <a:ext cx="13"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75" name="Line 1484"/>
            <p:cNvSpPr>
              <a:spLocks noChangeShapeType="1"/>
            </p:cNvSpPr>
            <p:nvPr/>
          </p:nvSpPr>
          <p:spPr bwMode="auto">
            <a:xfrm flipV="1">
              <a:off x="1501" y="3759"/>
              <a:ext cx="4" cy="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76" name="Line 1485"/>
            <p:cNvSpPr>
              <a:spLocks noChangeShapeType="1"/>
            </p:cNvSpPr>
            <p:nvPr/>
          </p:nvSpPr>
          <p:spPr bwMode="auto">
            <a:xfrm flipV="1">
              <a:off x="1490" y="3785"/>
              <a:ext cx="4" cy="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77" name="Freeform 1486"/>
            <p:cNvSpPr>
              <a:spLocks/>
            </p:cNvSpPr>
            <p:nvPr/>
          </p:nvSpPr>
          <p:spPr bwMode="auto">
            <a:xfrm>
              <a:off x="1421" y="3810"/>
              <a:ext cx="59" cy="125"/>
            </a:xfrm>
            <a:custGeom>
              <a:avLst/>
              <a:gdLst>
                <a:gd name="T0" fmla="*/ 59 w 59"/>
                <a:gd name="T1" fmla="*/ 0 h 125"/>
                <a:gd name="T2" fmla="*/ 48 w 59"/>
                <a:gd name="T3" fmla="*/ 25 h 125"/>
                <a:gd name="T4" fmla="*/ 36 w 59"/>
                <a:gd name="T5" fmla="*/ 49 h 125"/>
                <a:gd name="T6" fmla="*/ 0 w 59"/>
                <a:gd name="T7" fmla="*/ 125 h 125"/>
                <a:gd name="T8" fmla="*/ 0 60000 65536"/>
                <a:gd name="T9" fmla="*/ 0 60000 65536"/>
                <a:gd name="T10" fmla="*/ 0 60000 65536"/>
                <a:gd name="T11" fmla="*/ 0 60000 65536"/>
                <a:gd name="T12" fmla="*/ 0 w 59"/>
                <a:gd name="T13" fmla="*/ 0 h 125"/>
                <a:gd name="T14" fmla="*/ 59 w 59"/>
                <a:gd name="T15" fmla="*/ 125 h 125"/>
              </a:gdLst>
              <a:ahLst/>
              <a:cxnLst>
                <a:cxn ang="T8">
                  <a:pos x="T0" y="T1"/>
                </a:cxn>
                <a:cxn ang="T9">
                  <a:pos x="T2" y="T3"/>
                </a:cxn>
                <a:cxn ang="T10">
                  <a:pos x="T4" y="T5"/>
                </a:cxn>
                <a:cxn ang="T11">
                  <a:pos x="T6" y="T7"/>
                </a:cxn>
              </a:cxnLst>
              <a:rect l="T12" t="T13" r="T14" b="T15"/>
              <a:pathLst>
                <a:path w="59" h="125">
                  <a:moveTo>
                    <a:pt x="59" y="0"/>
                  </a:moveTo>
                  <a:lnTo>
                    <a:pt x="48" y="25"/>
                  </a:lnTo>
                  <a:lnTo>
                    <a:pt x="36" y="49"/>
                  </a:lnTo>
                  <a:lnTo>
                    <a:pt x="0" y="12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78" name="Line 1487"/>
            <p:cNvSpPr>
              <a:spLocks noChangeShapeType="1"/>
            </p:cNvSpPr>
            <p:nvPr/>
          </p:nvSpPr>
          <p:spPr bwMode="auto">
            <a:xfrm flipH="1">
              <a:off x="1421" y="3934"/>
              <a:ext cx="55"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79" name="Freeform 1488"/>
            <p:cNvSpPr>
              <a:spLocks/>
            </p:cNvSpPr>
            <p:nvPr/>
          </p:nvSpPr>
          <p:spPr bwMode="auto">
            <a:xfrm>
              <a:off x="1476" y="3932"/>
              <a:ext cx="46" cy="2"/>
            </a:xfrm>
            <a:custGeom>
              <a:avLst/>
              <a:gdLst>
                <a:gd name="T0" fmla="*/ 46 w 46"/>
                <a:gd name="T1" fmla="*/ 0 h 2"/>
                <a:gd name="T2" fmla="*/ 21 w 46"/>
                <a:gd name="T3" fmla="*/ 2 h 2"/>
                <a:gd name="T4" fmla="*/ 0 w 46"/>
                <a:gd name="T5" fmla="*/ 2 h 2"/>
                <a:gd name="T6" fmla="*/ 0 60000 65536"/>
                <a:gd name="T7" fmla="*/ 0 60000 65536"/>
                <a:gd name="T8" fmla="*/ 0 60000 65536"/>
                <a:gd name="T9" fmla="*/ 0 w 46"/>
                <a:gd name="T10" fmla="*/ 0 h 2"/>
                <a:gd name="T11" fmla="*/ 46 w 46"/>
                <a:gd name="T12" fmla="*/ 2 h 2"/>
              </a:gdLst>
              <a:ahLst/>
              <a:cxnLst>
                <a:cxn ang="T6">
                  <a:pos x="T0" y="T1"/>
                </a:cxn>
                <a:cxn ang="T7">
                  <a:pos x="T2" y="T3"/>
                </a:cxn>
                <a:cxn ang="T8">
                  <a:pos x="T4" y="T5"/>
                </a:cxn>
              </a:cxnLst>
              <a:rect l="T9" t="T10" r="T11" b="T12"/>
              <a:pathLst>
                <a:path w="46" h="2">
                  <a:moveTo>
                    <a:pt x="46" y="0"/>
                  </a:moveTo>
                  <a:lnTo>
                    <a:pt x="21" y="2"/>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80" name="Line 1489"/>
            <p:cNvSpPr>
              <a:spLocks noChangeShapeType="1"/>
            </p:cNvSpPr>
            <p:nvPr/>
          </p:nvSpPr>
          <p:spPr bwMode="auto">
            <a:xfrm flipH="1">
              <a:off x="1534" y="3932"/>
              <a:ext cx="35"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81" name="Freeform 1490"/>
            <p:cNvSpPr>
              <a:spLocks/>
            </p:cNvSpPr>
            <p:nvPr/>
          </p:nvSpPr>
          <p:spPr bwMode="auto">
            <a:xfrm>
              <a:off x="1586" y="3930"/>
              <a:ext cx="40" cy="2"/>
            </a:xfrm>
            <a:custGeom>
              <a:avLst/>
              <a:gdLst>
                <a:gd name="T0" fmla="*/ 40 w 40"/>
                <a:gd name="T1" fmla="*/ 0 h 2"/>
                <a:gd name="T2" fmla="*/ 35 w 40"/>
                <a:gd name="T3" fmla="*/ 0 h 2"/>
                <a:gd name="T4" fmla="*/ 0 w 40"/>
                <a:gd name="T5" fmla="*/ 2 h 2"/>
                <a:gd name="T6" fmla="*/ 0 60000 65536"/>
                <a:gd name="T7" fmla="*/ 0 60000 65536"/>
                <a:gd name="T8" fmla="*/ 0 60000 65536"/>
                <a:gd name="T9" fmla="*/ 0 w 40"/>
                <a:gd name="T10" fmla="*/ 0 h 2"/>
                <a:gd name="T11" fmla="*/ 40 w 40"/>
                <a:gd name="T12" fmla="*/ 2 h 2"/>
              </a:gdLst>
              <a:ahLst/>
              <a:cxnLst>
                <a:cxn ang="T6">
                  <a:pos x="T0" y="T1"/>
                </a:cxn>
                <a:cxn ang="T7">
                  <a:pos x="T2" y="T3"/>
                </a:cxn>
                <a:cxn ang="T8">
                  <a:pos x="T4" y="T5"/>
                </a:cxn>
              </a:cxnLst>
              <a:rect l="T9" t="T10" r="T11" b="T12"/>
              <a:pathLst>
                <a:path w="40" h="2">
                  <a:moveTo>
                    <a:pt x="40" y="0"/>
                  </a:moveTo>
                  <a:lnTo>
                    <a:pt x="35" y="0"/>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82" name="Freeform 1491"/>
            <p:cNvSpPr>
              <a:spLocks/>
            </p:cNvSpPr>
            <p:nvPr/>
          </p:nvSpPr>
          <p:spPr bwMode="auto">
            <a:xfrm>
              <a:off x="1646" y="3918"/>
              <a:ext cx="361" cy="12"/>
            </a:xfrm>
            <a:custGeom>
              <a:avLst/>
              <a:gdLst>
                <a:gd name="T0" fmla="*/ 0 w 361"/>
                <a:gd name="T1" fmla="*/ 12 h 12"/>
                <a:gd name="T2" fmla="*/ 46 w 361"/>
                <a:gd name="T3" fmla="*/ 10 h 12"/>
                <a:gd name="T4" fmla="*/ 53 w 361"/>
                <a:gd name="T5" fmla="*/ 10 h 12"/>
                <a:gd name="T6" fmla="*/ 161 w 361"/>
                <a:gd name="T7" fmla="*/ 6 h 12"/>
                <a:gd name="T8" fmla="*/ 334 w 361"/>
                <a:gd name="T9" fmla="*/ 0 h 12"/>
                <a:gd name="T10" fmla="*/ 348 w 361"/>
                <a:gd name="T11" fmla="*/ 0 h 12"/>
                <a:gd name="T12" fmla="*/ 361 w 361"/>
                <a:gd name="T13" fmla="*/ 0 h 12"/>
                <a:gd name="T14" fmla="*/ 0 60000 65536"/>
                <a:gd name="T15" fmla="*/ 0 60000 65536"/>
                <a:gd name="T16" fmla="*/ 0 60000 65536"/>
                <a:gd name="T17" fmla="*/ 0 60000 65536"/>
                <a:gd name="T18" fmla="*/ 0 60000 65536"/>
                <a:gd name="T19" fmla="*/ 0 60000 65536"/>
                <a:gd name="T20" fmla="*/ 0 60000 65536"/>
                <a:gd name="T21" fmla="*/ 0 w 361"/>
                <a:gd name="T22" fmla="*/ 0 h 12"/>
                <a:gd name="T23" fmla="*/ 361 w 36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12">
                  <a:moveTo>
                    <a:pt x="0" y="12"/>
                  </a:moveTo>
                  <a:lnTo>
                    <a:pt x="46" y="10"/>
                  </a:lnTo>
                  <a:lnTo>
                    <a:pt x="53" y="10"/>
                  </a:lnTo>
                  <a:lnTo>
                    <a:pt x="161" y="6"/>
                  </a:lnTo>
                  <a:lnTo>
                    <a:pt x="334" y="0"/>
                  </a:lnTo>
                  <a:lnTo>
                    <a:pt x="348" y="0"/>
                  </a:lnTo>
                  <a:lnTo>
                    <a:pt x="3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83" name="Line 1492"/>
            <p:cNvSpPr>
              <a:spLocks noChangeShapeType="1"/>
            </p:cNvSpPr>
            <p:nvPr/>
          </p:nvSpPr>
          <p:spPr bwMode="auto">
            <a:xfrm flipV="1">
              <a:off x="2086" y="3699"/>
              <a:ext cx="25" cy="5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84" name="Line 1493"/>
            <p:cNvSpPr>
              <a:spLocks noChangeShapeType="1"/>
            </p:cNvSpPr>
            <p:nvPr/>
          </p:nvSpPr>
          <p:spPr bwMode="auto">
            <a:xfrm flipV="1">
              <a:off x="2067" y="3766"/>
              <a:ext cx="11"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85" name="Line 1494"/>
            <p:cNvSpPr>
              <a:spLocks noChangeShapeType="1"/>
            </p:cNvSpPr>
            <p:nvPr/>
          </p:nvSpPr>
          <p:spPr bwMode="auto">
            <a:xfrm flipV="1">
              <a:off x="2051" y="3803"/>
              <a:ext cx="10"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386" name="Freeform 1495"/>
            <p:cNvSpPr>
              <a:spLocks/>
            </p:cNvSpPr>
            <p:nvPr/>
          </p:nvSpPr>
          <p:spPr bwMode="auto">
            <a:xfrm>
              <a:off x="2007" y="3839"/>
              <a:ext cx="37" cy="79"/>
            </a:xfrm>
            <a:custGeom>
              <a:avLst/>
              <a:gdLst>
                <a:gd name="T0" fmla="*/ 37 w 37"/>
                <a:gd name="T1" fmla="*/ 0 h 79"/>
                <a:gd name="T2" fmla="*/ 31 w 37"/>
                <a:gd name="T3" fmla="*/ 16 h 79"/>
                <a:gd name="T4" fmla="*/ 23 w 37"/>
                <a:gd name="T5" fmla="*/ 29 h 79"/>
                <a:gd name="T6" fmla="*/ 0 w 37"/>
                <a:gd name="T7" fmla="*/ 79 h 79"/>
                <a:gd name="T8" fmla="*/ 0 60000 65536"/>
                <a:gd name="T9" fmla="*/ 0 60000 65536"/>
                <a:gd name="T10" fmla="*/ 0 60000 65536"/>
                <a:gd name="T11" fmla="*/ 0 60000 65536"/>
                <a:gd name="T12" fmla="*/ 0 w 37"/>
                <a:gd name="T13" fmla="*/ 0 h 79"/>
                <a:gd name="T14" fmla="*/ 37 w 37"/>
                <a:gd name="T15" fmla="*/ 79 h 79"/>
              </a:gdLst>
              <a:ahLst/>
              <a:cxnLst>
                <a:cxn ang="T8">
                  <a:pos x="T0" y="T1"/>
                </a:cxn>
                <a:cxn ang="T9">
                  <a:pos x="T2" y="T3"/>
                </a:cxn>
                <a:cxn ang="T10">
                  <a:pos x="T4" y="T5"/>
                </a:cxn>
                <a:cxn ang="T11">
                  <a:pos x="T6" y="T7"/>
                </a:cxn>
              </a:cxnLst>
              <a:rect l="T12" t="T13" r="T14" b="T15"/>
              <a:pathLst>
                <a:path w="37" h="79">
                  <a:moveTo>
                    <a:pt x="37" y="0"/>
                  </a:moveTo>
                  <a:lnTo>
                    <a:pt x="31" y="16"/>
                  </a:lnTo>
                  <a:lnTo>
                    <a:pt x="23" y="29"/>
                  </a:lnTo>
                  <a:lnTo>
                    <a:pt x="0" y="7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87" name="Freeform 1496"/>
            <p:cNvSpPr>
              <a:spLocks/>
            </p:cNvSpPr>
            <p:nvPr/>
          </p:nvSpPr>
          <p:spPr bwMode="auto">
            <a:xfrm>
              <a:off x="1503" y="4103"/>
              <a:ext cx="472" cy="13"/>
            </a:xfrm>
            <a:custGeom>
              <a:avLst/>
              <a:gdLst>
                <a:gd name="T0" fmla="*/ 472 w 472"/>
                <a:gd name="T1" fmla="*/ 13 h 13"/>
                <a:gd name="T2" fmla="*/ 416 w 472"/>
                <a:gd name="T3" fmla="*/ 8 h 13"/>
                <a:gd name="T4" fmla="*/ 372 w 472"/>
                <a:gd name="T5" fmla="*/ 6 h 13"/>
                <a:gd name="T6" fmla="*/ 266 w 472"/>
                <a:gd name="T7" fmla="*/ 0 h 13"/>
                <a:gd name="T8" fmla="*/ 183 w 472"/>
                <a:gd name="T9" fmla="*/ 0 h 13"/>
                <a:gd name="T10" fmla="*/ 81 w 472"/>
                <a:gd name="T11" fmla="*/ 6 h 13"/>
                <a:gd name="T12" fmla="*/ 0 w 472"/>
                <a:gd name="T13" fmla="*/ 13 h 13"/>
                <a:gd name="T14" fmla="*/ 0 60000 65536"/>
                <a:gd name="T15" fmla="*/ 0 60000 65536"/>
                <a:gd name="T16" fmla="*/ 0 60000 65536"/>
                <a:gd name="T17" fmla="*/ 0 60000 65536"/>
                <a:gd name="T18" fmla="*/ 0 60000 65536"/>
                <a:gd name="T19" fmla="*/ 0 60000 65536"/>
                <a:gd name="T20" fmla="*/ 0 60000 65536"/>
                <a:gd name="T21" fmla="*/ 0 w 472"/>
                <a:gd name="T22" fmla="*/ 0 h 13"/>
                <a:gd name="T23" fmla="*/ 472 w 472"/>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2" h="13">
                  <a:moveTo>
                    <a:pt x="472" y="13"/>
                  </a:moveTo>
                  <a:lnTo>
                    <a:pt x="416" y="8"/>
                  </a:lnTo>
                  <a:lnTo>
                    <a:pt x="372" y="6"/>
                  </a:lnTo>
                  <a:lnTo>
                    <a:pt x="266" y="0"/>
                  </a:lnTo>
                  <a:lnTo>
                    <a:pt x="183" y="0"/>
                  </a:lnTo>
                  <a:lnTo>
                    <a:pt x="81" y="6"/>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88" name="Freeform 1497"/>
            <p:cNvSpPr>
              <a:spLocks/>
            </p:cNvSpPr>
            <p:nvPr/>
          </p:nvSpPr>
          <p:spPr bwMode="auto">
            <a:xfrm>
              <a:off x="1967" y="3949"/>
              <a:ext cx="15" cy="167"/>
            </a:xfrm>
            <a:custGeom>
              <a:avLst/>
              <a:gdLst>
                <a:gd name="T0" fmla="*/ 8 w 15"/>
                <a:gd name="T1" fmla="*/ 167 h 167"/>
                <a:gd name="T2" fmla="*/ 2 w 15"/>
                <a:gd name="T3" fmla="*/ 140 h 167"/>
                <a:gd name="T4" fmla="*/ 0 w 15"/>
                <a:gd name="T5" fmla="*/ 119 h 167"/>
                <a:gd name="T6" fmla="*/ 2 w 15"/>
                <a:gd name="T7" fmla="*/ 87 h 167"/>
                <a:gd name="T8" fmla="*/ 9 w 15"/>
                <a:gd name="T9" fmla="*/ 54 h 167"/>
                <a:gd name="T10" fmla="*/ 15 w 15"/>
                <a:gd name="T11" fmla="*/ 0 h 167"/>
                <a:gd name="T12" fmla="*/ 0 60000 65536"/>
                <a:gd name="T13" fmla="*/ 0 60000 65536"/>
                <a:gd name="T14" fmla="*/ 0 60000 65536"/>
                <a:gd name="T15" fmla="*/ 0 60000 65536"/>
                <a:gd name="T16" fmla="*/ 0 60000 65536"/>
                <a:gd name="T17" fmla="*/ 0 60000 65536"/>
                <a:gd name="T18" fmla="*/ 0 w 15"/>
                <a:gd name="T19" fmla="*/ 0 h 167"/>
                <a:gd name="T20" fmla="*/ 15 w 15"/>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15" h="167">
                  <a:moveTo>
                    <a:pt x="8" y="167"/>
                  </a:moveTo>
                  <a:lnTo>
                    <a:pt x="2" y="140"/>
                  </a:lnTo>
                  <a:lnTo>
                    <a:pt x="0" y="119"/>
                  </a:lnTo>
                  <a:lnTo>
                    <a:pt x="2" y="87"/>
                  </a:lnTo>
                  <a:lnTo>
                    <a:pt x="9" y="54"/>
                  </a:lnTo>
                  <a:lnTo>
                    <a:pt x="1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89" name="Freeform 1498"/>
            <p:cNvSpPr>
              <a:spLocks/>
            </p:cNvSpPr>
            <p:nvPr/>
          </p:nvSpPr>
          <p:spPr bwMode="auto">
            <a:xfrm>
              <a:off x="1975" y="3980"/>
              <a:ext cx="78" cy="136"/>
            </a:xfrm>
            <a:custGeom>
              <a:avLst/>
              <a:gdLst>
                <a:gd name="T0" fmla="*/ 0 w 78"/>
                <a:gd name="T1" fmla="*/ 136 h 136"/>
                <a:gd name="T2" fmla="*/ 1 w 78"/>
                <a:gd name="T3" fmla="*/ 134 h 136"/>
                <a:gd name="T4" fmla="*/ 1 w 78"/>
                <a:gd name="T5" fmla="*/ 132 h 136"/>
                <a:gd name="T6" fmla="*/ 11 w 78"/>
                <a:gd name="T7" fmla="*/ 107 h 136"/>
                <a:gd name="T8" fmla="*/ 19 w 78"/>
                <a:gd name="T9" fmla="*/ 88 h 136"/>
                <a:gd name="T10" fmla="*/ 32 w 78"/>
                <a:gd name="T11" fmla="*/ 71 h 136"/>
                <a:gd name="T12" fmla="*/ 50 w 78"/>
                <a:gd name="T13" fmla="*/ 57 h 136"/>
                <a:gd name="T14" fmla="*/ 63 w 78"/>
                <a:gd name="T15" fmla="*/ 44 h 136"/>
                <a:gd name="T16" fmla="*/ 73 w 78"/>
                <a:gd name="T17" fmla="*/ 29 h 136"/>
                <a:gd name="T18" fmla="*/ 76 w 78"/>
                <a:gd name="T19" fmla="*/ 13 h 136"/>
                <a:gd name="T20" fmla="*/ 78 w 78"/>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136"/>
                <a:gd name="T35" fmla="*/ 78 w 78"/>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136">
                  <a:moveTo>
                    <a:pt x="0" y="136"/>
                  </a:moveTo>
                  <a:lnTo>
                    <a:pt x="1" y="134"/>
                  </a:lnTo>
                  <a:lnTo>
                    <a:pt x="1" y="132"/>
                  </a:lnTo>
                  <a:lnTo>
                    <a:pt x="11" y="107"/>
                  </a:lnTo>
                  <a:lnTo>
                    <a:pt x="19" y="88"/>
                  </a:lnTo>
                  <a:lnTo>
                    <a:pt x="32" y="71"/>
                  </a:lnTo>
                  <a:lnTo>
                    <a:pt x="50" y="57"/>
                  </a:lnTo>
                  <a:lnTo>
                    <a:pt x="63" y="44"/>
                  </a:lnTo>
                  <a:lnTo>
                    <a:pt x="73" y="29"/>
                  </a:lnTo>
                  <a:lnTo>
                    <a:pt x="76" y="13"/>
                  </a:lnTo>
                  <a:lnTo>
                    <a:pt x="7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90" name="Freeform 1499"/>
            <p:cNvSpPr>
              <a:spLocks/>
            </p:cNvSpPr>
            <p:nvPr/>
          </p:nvSpPr>
          <p:spPr bwMode="auto">
            <a:xfrm>
              <a:off x="2048" y="3805"/>
              <a:ext cx="13" cy="175"/>
            </a:xfrm>
            <a:custGeom>
              <a:avLst/>
              <a:gdLst>
                <a:gd name="T0" fmla="*/ 0 w 13"/>
                <a:gd name="T1" fmla="*/ 0 h 175"/>
                <a:gd name="T2" fmla="*/ 2 w 13"/>
                <a:gd name="T3" fmla="*/ 19 h 175"/>
                <a:gd name="T4" fmla="*/ 3 w 13"/>
                <a:gd name="T5" fmla="*/ 25 h 175"/>
                <a:gd name="T6" fmla="*/ 9 w 13"/>
                <a:gd name="T7" fmla="*/ 50 h 175"/>
                <a:gd name="T8" fmla="*/ 13 w 13"/>
                <a:gd name="T9" fmla="*/ 90 h 175"/>
                <a:gd name="T10" fmla="*/ 11 w 13"/>
                <a:gd name="T11" fmla="*/ 136 h 175"/>
                <a:gd name="T12" fmla="*/ 5 w 13"/>
                <a:gd name="T13" fmla="*/ 175 h 175"/>
                <a:gd name="T14" fmla="*/ 0 60000 65536"/>
                <a:gd name="T15" fmla="*/ 0 60000 65536"/>
                <a:gd name="T16" fmla="*/ 0 60000 65536"/>
                <a:gd name="T17" fmla="*/ 0 60000 65536"/>
                <a:gd name="T18" fmla="*/ 0 60000 65536"/>
                <a:gd name="T19" fmla="*/ 0 60000 65536"/>
                <a:gd name="T20" fmla="*/ 0 60000 65536"/>
                <a:gd name="T21" fmla="*/ 0 w 13"/>
                <a:gd name="T22" fmla="*/ 0 h 175"/>
                <a:gd name="T23" fmla="*/ 13 w 13"/>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75">
                  <a:moveTo>
                    <a:pt x="0" y="0"/>
                  </a:moveTo>
                  <a:lnTo>
                    <a:pt x="2" y="19"/>
                  </a:lnTo>
                  <a:lnTo>
                    <a:pt x="3" y="25"/>
                  </a:lnTo>
                  <a:lnTo>
                    <a:pt x="9" y="50"/>
                  </a:lnTo>
                  <a:lnTo>
                    <a:pt x="13" y="90"/>
                  </a:lnTo>
                  <a:lnTo>
                    <a:pt x="11" y="136"/>
                  </a:lnTo>
                  <a:lnTo>
                    <a:pt x="5" y="1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91" name="Freeform 1500"/>
            <p:cNvSpPr>
              <a:spLocks/>
            </p:cNvSpPr>
            <p:nvPr/>
          </p:nvSpPr>
          <p:spPr bwMode="auto">
            <a:xfrm>
              <a:off x="1497" y="3922"/>
              <a:ext cx="12" cy="194"/>
            </a:xfrm>
            <a:custGeom>
              <a:avLst/>
              <a:gdLst>
                <a:gd name="T0" fmla="*/ 6 w 12"/>
                <a:gd name="T1" fmla="*/ 194 h 194"/>
                <a:gd name="T2" fmla="*/ 10 w 12"/>
                <a:gd name="T3" fmla="*/ 162 h 194"/>
                <a:gd name="T4" fmla="*/ 12 w 12"/>
                <a:gd name="T5" fmla="*/ 135 h 194"/>
                <a:gd name="T6" fmla="*/ 10 w 12"/>
                <a:gd name="T7" fmla="*/ 104 h 194"/>
                <a:gd name="T8" fmla="*/ 6 w 12"/>
                <a:gd name="T9" fmla="*/ 83 h 194"/>
                <a:gd name="T10" fmla="*/ 2 w 12"/>
                <a:gd name="T11" fmla="*/ 35 h 194"/>
                <a:gd name="T12" fmla="*/ 0 w 12"/>
                <a:gd name="T13" fmla="*/ 12 h 194"/>
                <a:gd name="T14" fmla="*/ 0 w 12"/>
                <a:gd name="T15" fmla="*/ 12 h 194"/>
                <a:gd name="T16" fmla="*/ 0 w 12"/>
                <a:gd name="T17" fmla="*/ 0 h 1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94"/>
                <a:gd name="T29" fmla="*/ 12 w 12"/>
                <a:gd name="T30" fmla="*/ 194 h 1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94">
                  <a:moveTo>
                    <a:pt x="6" y="194"/>
                  </a:moveTo>
                  <a:lnTo>
                    <a:pt x="10" y="162"/>
                  </a:lnTo>
                  <a:lnTo>
                    <a:pt x="12" y="135"/>
                  </a:lnTo>
                  <a:lnTo>
                    <a:pt x="10" y="104"/>
                  </a:lnTo>
                  <a:lnTo>
                    <a:pt x="6" y="83"/>
                  </a:lnTo>
                  <a:lnTo>
                    <a:pt x="2" y="35"/>
                  </a:lnTo>
                  <a:lnTo>
                    <a:pt x="0" y="1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92" name="Freeform 1501"/>
            <p:cNvSpPr>
              <a:spLocks/>
            </p:cNvSpPr>
            <p:nvPr/>
          </p:nvSpPr>
          <p:spPr bwMode="auto">
            <a:xfrm>
              <a:off x="1580" y="3739"/>
              <a:ext cx="39" cy="14"/>
            </a:xfrm>
            <a:custGeom>
              <a:avLst/>
              <a:gdLst>
                <a:gd name="T0" fmla="*/ 0 w 39"/>
                <a:gd name="T1" fmla="*/ 14 h 14"/>
                <a:gd name="T2" fmla="*/ 0 w 39"/>
                <a:gd name="T3" fmla="*/ 14 h 14"/>
                <a:gd name="T4" fmla="*/ 21 w 39"/>
                <a:gd name="T5" fmla="*/ 4 h 14"/>
                <a:gd name="T6" fmla="*/ 39 w 39"/>
                <a:gd name="T7" fmla="*/ 0 h 14"/>
                <a:gd name="T8" fmla="*/ 0 60000 65536"/>
                <a:gd name="T9" fmla="*/ 0 60000 65536"/>
                <a:gd name="T10" fmla="*/ 0 60000 65536"/>
                <a:gd name="T11" fmla="*/ 0 60000 65536"/>
                <a:gd name="T12" fmla="*/ 0 w 39"/>
                <a:gd name="T13" fmla="*/ 0 h 14"/>
                <a:gd name="T14" fmla="*/ 39 w 39"/>
                <a:gd name="T15" fmla="*/ 14 h 14"/>
              </a:gdLst>
              <a:ahLst/>
              <a:cxnLst>
                <a:cxn ang="T8">
                  <a:pos x="T0" y="T1"/>
                </a:cxn>
                <a:cxn ang="T9">
                  <a:pos x="T2" y="T3"/>
                </a:cxn>
                <a:cxn ang="T10">
                  <a:pos x="T4" y="T5"/>
                </a:cxn>
                <a:cxn ang="T11">
                  <a:pos x="T6" y="T7"/>
                </a:cxn>
              </a:cxnLst>
              <a:rect l="T12" t="T13" r="T14" b="T15"/>
              <a:pathLst>
                <a:path w="39" h="14">
                  <a:moveTo>
                    <a:pt x="0" y="14"/>
                  </a:moveTo>
                  <a:lnTo>
                    <a:pt x="0" y="14"/>
                  </a:lnTo>
                  <a:lnTo>
                    <a:pt x="21" y="4"/>
                  </a:lnTo>
                  <a:lnTo>
                    <a:pt x="3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93" name="Freeform 1502"/>
            <p:cNvSpPr>
              <a:spLocks/>
            </p:cNvSpPr>
            <p:nvPr/>
          </p:nvSpPr>
          <p:spPr bwMode="auto">
            <a:xfrm>
              <a:off x="1973" y="3880"/>
              <a:ext cx="2" cy="1"/>
            </a:xfrm>
            <a:custGeom>
              <a:avLst/>
              <a:gdLst>
                <a:gd name="T0" fmla="*/ 2 w 2"/>
                <a:gd name="T1" fmla="*/ 0 h 1"/>
                <a:gd name="T2" fmla="*/ 2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2" y="0"/>
                  </a:moveTo>
                  <a:lnTo>
                    <a:pt x="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94" name="Freeform 1503"/>
            <p:cNvSpPr>
              <a:spLocks/>
            </p:cNvSpPr>
            <p:nvPr/>
          </p:nvSpPr>
          <p:spPr bwMode="auto">
            <a:xfrm>
              <a:off x="1692" y="3937"/>
              <a:ext cx="117" cy="2"/>
            </a:xfrm>
            <a:custGeom>
              <a:avLst/>
              <a:gdLst>
                <a:gd name="T0" fmla="*/ 0 w 117"/>
                <a:gd name="T1" fmla="*/ 0 h 2"/>
                <a:gd name="T2" fmla="*/ 21 w 117"/>
                <a:gd name="T3" fmla="*/ 2 h 2"/>
                <a:gd name="T4" fmla="*/ 38 w 117"/>
                <a:gd name="T5" fmla="*/ 2 h 2"/>
                <a:gd name="T6" fmla="*/ 96 w 117"/>
                <a:gd name="T7" fmla="*/ 2 h 2"/>
                <a:gd name="T8" fmla="*/ 107 w 117"/>
                <a:gd name="T9" fmla="*/ 2 h 2"/>
                <a:gd name="T10" fmla="*/ 117 w 117"/>
                <a:gd name="T11" fmla="*/ 0 h 2"/>
                <a:gd name="T12" fmla="*/ 0 60000 65536"/>
                <a:gd name="T13" fmla="*/ 0 60000 65536"/>
                <a:gd name="T14" fmla="*/ 0 60000 65536"/>
                <a:gd name="T15" fmla="*/ 0 60000 65536"/>
                <a:gd name="T16" fmla="*/ 0 60000 65536"/>
                <a:gd name="T17" fmla="*/ 0 60000 65536"/>
                <a:gd name="T18" fmla="*/ 0 w 117"/>
                <a:gd name="T19" fmla="*/ 0 h 2"/>
                <a:gd name="T20" fmla="*/ 117 w 117"/>
                <a:gd name="T21" fmla="*/ 2 h 2"/>
              </a:gdLst>
              <a:ahLst/>
              <a:cxnLst>
                <a:cxn ang="T12">
                  <a:pos x="T0" y="T1"/>
                </a:cxn>
                <a:cxn ang="T13">
                  <a:pos x="T2" y="T3"/>
                </a:cxn>
                <a:cxn ang="T14">
                  <a:pos x="T4" y="T5"/>
                </a:cxn>
                <a:cxn ang="T15">
                  <a:pos x="T6" y="T7"/>
                </a:cxn>
                <a:cxn ang="T16">
                  <a:pos x="T8" y="T9"/>
                </a:cxn>
                <a:cxn ang="T17">
                  <a:pos x="T10" y="T11"/>
                </a:cxn>
              </a:cxnLst>
              <a:rect l="T18" t="T19" r="T20" b="T21"/>
              <a:pathLst>
                <a:path w="117" h="2">
                  <a:moveTo>
                    <a:pt x="0" y="0"/>
                  </a:moveTo>
                  <a:lnTo>
                    <a:pt x="21" y="2"/>
                  </a:lnTo>
                  <a:lnTo>
                    <a:pt x="38" y="2"/>
                  </a:lnTo>
                  <a:lnTo>
                    <a:pt x="96" y="2"/>
                  </a:lnTo>
                  <a:lnTo>
                    <a:pt x="107" y="2"/>
                  </a:lnTo>
                  <a:lnTo>
                    <a:pt x="11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95" name="Freeform 1504"/>
            <p:cNvSpPr>
              <a:spLocks/>
            </p:cNvSpPr>
            <p:nvPr/>
          </p:nvSpPr>
          <p:spPr bwMode="auto">
            <a:xfrm>
              <a:off x="1805" y="3909"/>
              <a:ext cx="4" cy="28"/>
            </a:xfrm>
            <a:custGeom>
              <a:avLst/>
              <a:gdLst>
                <a:gd name="T0" fmla="*/ 0 w 4"/>
                <a:gd name="T1" fmla="*/ 0 h 28"/>
                <a:gd name="T2" fmla="*/ 2 w 4"/>
                <a:gd name="T3" fmla="*/ 15 h 28"/>
                <a:gd name="T4" fmla="*/ 2 w 4"/>
                <a:gd name="T5" fmla="*/ 15 h 28"/>
                <a:gd name="T6" fmla="*/ 4 w 4"/>
                <a:gd name="T7" fmla="*/ 28 h 28"/>
                <a:gd name="T8" fmla="*/ 0 60000 65536"/>
                <a:gd name="T9" fmla="*/ 0 60000 65536"/>
                <a:gd name="T10" fmla="*/ 0 60000 65536"/>
                <a:gd name="T11" fmla="*/ 0 60000 65536"/>
                <a:gd name="T12" fmla="*/ 0 w 4"/>
                <a:gd name="T13" fmla="*/ 0 h 28"/>
                <a:gd name="T14" fmla="*/ 4 w 4"/>
                <a:gd name="T15" fmla="*/ 28 h 28"/>
              </a:gdLst>
              <a:ahLst/>
              <a:cxnLst>
                <a:cxn ang="T8">
                  <a:pos x="T0" y="T1"/>
                </a:cxn>
                <a:cxn ang="T9">
                  <a:pos x="T2" y="T3"/>
                </a:cxn>
                <a:cxn ang="T10">
                  <a:pos x="T4" y="T5"/>
                </a:cxn>
                <a:cxn ang="T11">
                  <a:pos x="T6" y="T7"/>
                </a:cxn>
              </a:cxnLst>
              <a:rect l="T12" t="T13" r="T14" b="T15"/>
              <a:pathLst>
                <a:path w="4" h="28">
                  <a:moveTo>
                    <a:pt x="0" y="0"/>
                  </a:moveTo>
                  <a:lnTo>
                    <a:pt x="2" y="15"/>
                  </a:lnTo>
                  <a:lnTo>
                    <a:pt x="4" y="2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96" name="Freeform 1505"/>
            <p:cNvSpPr>
              <a:spLocks/>
            </p:cNvSpPr>
            <p:nvPr/>
          </p:nvSpPr>
          <p:spPr bwMode="auto">
            <a:xfrm>
              <a:off x="1569" y="3922"/>
              <a:ext cx="57" cy="62"/>
            </a:xfrm>
            <a:custGeom>
              <a:avLst/>
              <a:gdLst>
                <a:gd name="T0" fmla="*/ 52 w 57"/>
                <a:gd name="T1" fmla="*/ 44 h 62"/>
                <a:gd name="T2" fmla="*/ 48 w 57"/>
                <a:gd name="T3" fmla="*/ 54 h 62"/>
                <a:gd name="T4" fmla="*/ 40 w 57"/>
                <a:gd name="T5" fmla="*/ 60 h 62"/>
                <a:gd name="T6" fmla="*/ 27 w 57"/>
                <a:gd name="T7" fmla="*/ 62 h 62"/>
                <a:gd name="T8" fmla="*/ 15 w 57"/>
                <a:gd name="T9" fmla="*/ 58 h 62"/>
                <a:gd name="T10" fmla="*/ 5 w 57"/>
                <a:gd name="T11" fmla="*/ 46 h 62"/>
                <a:gd name="T12" fmla="*/ 2 w 57"/>
                <a:gd name="T13" fmla="*/ 33 h 62"/>
                <a:gd name="T14" fmla="*/ 0 w 57"/>
                <a:gd name="T15" fmla="*/ 19 h 62"/>
                <a:gd name="T16" fmla="*/ 4 w 57"/>
                <a:gd name="T17" fmla="*/ 8 h 62"/>
                <a:gd name="T18" fmla="*/ 5 w 57"/>
                <a:gd name="T19" fmla="*/ 8 h 62"/>
                <a:gd name="T20" fmla="*/ 15 w 57"/>
                <a:gd name="T21" fmla="*/ 2 h 62"/>
                <a:gd name="T22" fmla="*/ 25 w 57"/>
                <a:gd name="T23" fmla="*/ 0 h 62"/>
                <a:gd name="T24" fmla="*/ 40 w 57"/>
                <a:gd name="T25" fmla="*/ 0 h 62"/>
                <a:gd name="T26" fmla="*/ 50 w 57"/>
                <a:gd name="T27" fmla="*/ 6 h 62"/>
                <a:gd name="T28" fmla="*/ 52 w 57"/>
                <a:gd name="T29" fmla="*/ 6 h 62"/>
                <a:gd name="T30" fmla="*/ 52 w 57"/>
                <a:gd name="T31" fmla="*/ 8 h 62"/>
                <a:gd name="T32" fmla="*/ 57 w 57"/>
                <a:gd name="T33" fmla="*/ 17 h 62"/>
                <a:gd name="T34" fmla="*/ 57 w 57"/>
                <a:gd name="T35" fmla="*/ 29 h 62"/>
                <a:gd name="T36" fmla="*/ 54 w 57"/>
                <a:gd name="T37" fmla="*/ 40 h 62"/>
                <a:gd name="T38" fmla="*/ 52 w 57"/>
                <a:gd name="T39" fmla="*/ 44 h 62"/>
                <a:gd name="T40" fmla="*/ 50 w 57"/>
                <a:gd name="T41" fmla="*/ 48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62"/>
                <a:gd name="T65" fmla="*/ 57 w 57"/>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62">
                  <a:moveTo>
                    <a:pt x="52" y="44"/>
                  </a:moveTo>
                  <a:lnTo>
                    <a:pt x="48" y="54"/>
                  </a:lnTo>
                  <a:lnTo>
                    <a:pt x="40" y="60"/>
                  </a:lnTo>
                  <a:lnTo>
                    <a:pt x="27" y="62"/>
                  </a:lnTo>
                  <a:lnTo>
                    <a:pt x="15" y="58"/>
                  </a:lnTo>
                  <a:lnTo>
                    <a:pt x="5" y="46"/>
                  </a:lnTo>
                  <a:lnTo>
                    <a:pt x="2" y="33"/>
                  </a:lnTo>
                  <a:lnTo>
                    <a:pt x="0" y="19"/>
                  </a:lnTo>
                  <a:lnTo>
                    <a:pt x="4" y="8"/>
                  </a:lnTo>
                  <a:lnTo>
                    <a:pt x="5" y="8"/>
                  </a:lnTo>
                  <a:lnTo>
                    <a:pt x="15" y="2"/>
                  </a:lnTo>
                  <a:lnTo>
                    <a:pt x="25" y="0"/>
                  </a:lnTo>
                  <a:lnTo>
                    <a:pt x="40" y="0"/>
                  </a:lnTo>
                  <a:lnTo>
                    <a:pt x="50" y="6"/>
                  </a:lnTo>
                  <a:lnTo>
                    <a:pt x="52" y="6"/>
                  </a:lnTo>
                  <a:lnTo>
                    <a:pt x="52" y="8"/>
                  </a:lnTo>
                  <a:lnTo>
                    <a:pt x="57" y="17"/>
                  </a:lnTo>
                  <a:lnTo>
                    <a:pt x="57" y="29"/>
                  </a:lnTo>
                  <a:lnTo>
                    <a:pt x="54" y="40"/>
                  </a:lnTo>
                  <a:lnTo>
                    <a:pt x="52" y="44"/>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97" name="Freeform 1506"/>
            <p:cNvSpPr>
              <a:spLocks/>
            </p:cNvSpPr>
            <p:nvPr/>
          </p:nvSpPr>
          <p:spPr bwMode="auto">
            <a:xfrm>
              <a:off x="1565" y="4026"/>
              <a:ext cx="61" cy="63"/>
            </a:xfrm>
            <a:custGeom>
              <a:avLst/>
              <a:gdLst>
                <a:gd name="T0" fmla="*/ 29 w 61"/>
                <a:gd name="T1" fmla="*/ 63 h 63"/>
                <a:gd name="T2" fmla="*/ 36 w 61"/>
                <a:gd name="T3" fmla="*/ 63 h 63"/>
                <a:gd name="T4" fmla="*/ 42 w 61"/>
                <a:gd name="T5" fmla="*/ 60 h 63"/>
                <a:gd name="T6" fmla="*/ 52 w 61"/>
                <a:gd name="T7" fmla="*/ 54 h 63"/>
                <a:gd name="T8" fmla="*/ 56 w 61"/>
                <a:gd name="T9" fmla="*/ 46 h 63"/>
                <a:gd name="T10" fmla="*/ 61 w 61"/>
                <a:gd name="T11" fmla="*/ 31 h 63"/>
                <a:gd name="T12" fmla="*/ 61 w 61"/>
                <a:gd name="T13" fmla="*/ 19 h 63"/>
                <a:gd name="T14" fmla="*/ 54 w 61"/>
                <a:gd name="T15" fmla="*/ 6 h 63"/>
                <a:gd name="T16" fmla="*/ 44 w 61"/>
                <a:gd name="T17" fmla="*/ 0 h 63"/>
                <a:gd name="T18" fmla="*/ 29 w 61"/>
                <a:gd name="T19" fmla="*/ 2 h 63"/>
                <a:gd name="T20" fmla="*/ 19 w 61"/>
                <a:gd name="T21" fmla="*/ 8 h 63"/>
                <a:gd name="T22" fmla="*/ 8 w 61"/>
                <a:gd name="T23" fmla="*/ 15 h 63"/>
                <a:gd name="T24" fmla="*/ 0 w 61"/>
                <a:gd name="T25" fmla="*/ 23 h 63"/>
                <a:gd name="T26" fmla="*/ 0 w 61"/>
                <a:gd name="T27" fmla="*/ 38 h 63"/>
                <a:gd name="T28" fmla="*/ 4 w 61"/>
                <a:gd name="T29" fmla="*/ 48 h 63"/>
                <a:gd name="T30" fmla="*/ 13 w 61"/>
                <a:gd name="T31" fmla="*/ 54 h 63"/>
                <a:gd name="T32" fmla="*/ 21 w 61"/>
                <a:gd name="T33" fmla="*/ 56 h 63"/>
                <a:gd name="T34" fmla="*/ 25 w 61"/>
                <a:gd name="T35" fmla="*/ 60 h 63"/>
                <a:gd name="T36" fmla="*/ 29 w 61"/>
                <a:gd name="T37" fmla="*/ 63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1"/>
                <a:gd name="T58" fmla="*/ 0 h 63"/>
                <a:gd name="T59" fmla="*/ 61 w 61"/>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1" h="63">
                  <a:moveTo>
                    <a:pt x="29" y="63"/>
                  </a:moveTo>
                  <a:lnTo>
                    <a:pt x="36" y="63"/>
                  </a:lnTo>
                  <a:lnTo>
                    <a:pt x="42" y="60"/>
                  </a:lnTo>
                  <a:lnTo>
                    <a:pt x="52" y="54"/>
                  </a:lnTo>
                  <a:lnTo>
                    <a:pt x="56" y="46"/>
                  </a:lnTo>
                  <a:lnTo>
                    <a:pt x="61" y="31"/>
                  </a:lnTo>
                  <a:lnTo>
                    <a:pt x="61" y="19"/>
                  </a:lnTo>
                  <a:lnTo>
                    <a:pt x="54" y="6"/>
                  </a:lnTo>
                  <a:lnTo>
                    <a:pt x="44" y="0"/>
                  </a:lnTo>
                  <a:lnTo>
                    <a:pt x="29" y="2"/>
                  </a:lnTo>
                  <a:lnTo>
                    <a:pt x="19" y="8"/>
                  </a:lnTo>
                  <a:lnTo>
                    <a:pt x="8" y="15"/>
                  </a:lnTo>
                  <a:lnTo>
                    <a:pt x="0" y="23"/>
                  </a:lnTo>
                  <a:lnTo>
                    <a:pt x="0" y="38"/>
                  </a:lnTo>
                  <a:lnTo>
                    <a:pt x="4" y="48"/>
                  </a:lnTo>
                  <a:lnTo>
                    <a:pt x="13" y="54"/>
                  </a:lnTo>
                  <a:lnTo>
                    <a:pt x="21" y="56"/>
                  </a:lnTo>
                  <a:lnTo>
                    <a:pt x="25" y="60"/>
                  </a:lnTo>
                  <a:lnTo>
                    <a:pt x="29" y="63"/>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98" name="Freeform 1507"/>
            <p:cNvSpPr>
              <a:spLocks/>
            </p:cNvSpPr>
            <p:nvPr/>
          </p:nvSpPr>
          <p:spPr bwMode="auto">
            <a:xfrm>
              <a:off x="1307" y="3997"/>
              <a:ext cx="196" cy="10"/>
            </a:xfrm>
            <a:custGeom>
              <a:avLst/>
              <a:gdLst>
                <a:gd name="T0" fmla="*/ 196 w 196"/>
                <a:gd name="T1" fmla="*/ 8 h 10"/>
                <a:gd name="T2" fmla="*/ 183 w 196"/>
                <a:gd name="T3" fmla="*/ 10 h 10"/>
                <a:gd name="T4" fmla="*/ 173 w 196"/>
                <a:gd name="T5" fmla="*/ 10 h 10"/>
                <a:gd name="T6" fmla="*/ 158 w 196"/>
                <a:gd name="T7" fmla="*/ 10 h 10"/>
                <a:gd name="T8" fmla="*/ 144 w 196"/>
                <a:gd name="T9" fmla="*/ 8 h 10"/>
                <a:gd name="T10" fmla="*/ 133 w 196"/>
                <a:gd name="T11" fmla="*/ 2 h 10"/>
                <a:gd name="T12" fmla="*/ 125 w 196"/>
                <a:gd name="T13" fmla="*/ 0 h 10"/>
                <a:gd name="T14" fmla="*/ 114 w 196"/>
                <a:gd name="T15" fmla="*/ 2 h 10"/>
                <a:gd name="T16" fmla="*/ 106 w 196"/>
                <a:gd name="T17" fmla="*/ 4 h 10"/>
                <a:gd name="T18" fmla="*/ 98 w 196"/>
                <a:gd name="T19" fmla="*/ 6 h 10"/>
                <a:gd name="T20" fmla="*/ 90 w 196"/>
                <a:gd name="T21" fmla="*/ 8 h 10"/>
                <a:gd name="T22" fmla="*/ 73 w 196"/>
                <a:gd name="T23" fmla="*/ 6 h 10"/>
                <a:gd name="T24" fmla="*/ 62 w 196"/>
                <a:gd name="T25" fmla="*/ 6 h 10"/>
                <a:gd name="T26" fmla="*/ 25 w 196"/>
                <a:gd name="T27" fmla="*/ 4 h 10"/>
                <a:gd name="T28" fmla="*/ 0 w 196"/>
                <a:gd name="T29" fmla="*/ 8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10"/>
                <a:gd name="T47" fmla="*/ 196 w 196"/>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10">
                  <a:moveTo>
                    <a:pt x="196" y="8"/>
                  </a:moveTo>
                  <a:lnTo>
                    <a:pt x="183" y="10"/>
                  </a:lnTo>
                  <a:lnTo>
                    <a:pt x="173" y="10"/>
                  </a:lnTo>
                  <a:lnTo>
                    <a:pt x="158" y="10"/>
                  </a:lnTo>
                  <a:lnTo>
                    <a:pt x="144" y="8"/>
                  </a:lnTo>
                  <a:lnTo>
                    <a:pt x="133" y="2"/>
                  </a:lnTo>
                  <a:lnTo>
                    <a:pt x="125" y="0"/>
                  </a:lnTo>
                  <a:lnTo>
                    <a:pt x="114" y="2"/>
                  </a:lnTo>
                  <a:lnTo>
                    <a:pt x="106" y="4"/>
                  </a:lnTo>
                  <a:lnTo>
                    <a:pt x="98" y="6"/>
                  </a:lnTo>
                  <a:lnTo>
                    <a:pt x="90" y="8"/>
                  </a:lnTo>
                  <a:lnTo>
                    <a:pt x="73" y="6"/>
                  </a:lnTo>
                  <a:lnTo>
                    <a:pt x="62" y="6"/>
                  </a:lnTo>
                  <a:lnTo>
                    <a:pt x="25" y="4"/>
                  </a:lnTo>
                  <a:lnTo>
                    <a:pt x="0" y="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399" name="Freeform 1508"/>
            <p:cNvSpPr>
              <a:spLocks/>
            </p:cNvSpPr>
            <p:nvPr/>
          </p:nvSpPr>
          <p:spPr bwMode="auto">
            <a:xfrm>
              <a:off x="1413" y="3859"/>
              <a:ext cx="38" cy="11"/>
            </a:xfrm>
            <a:custGeom>
              <a:avLst/>
              <a:gdLst>
                <a:gd name="T0" fmla="*/ 38 w 38"/>
                <a:gd name="T1" fmla="*/ 0 h 11"/>
                <a:gd name="T2" fmla="*/ 33 w 38"/>
                <a:gd name="T3" fmla="*/ 5 h 11"/>
                <a:gd name="T4" fmla="*/ 27 w 38"/>
                <a:gd name="T5" fmla="*/ 9 h 11"/>
                <a:gd name="T6" fmla="*/ 11 w 38"/>
                <a:gd name="T7" fmla="*/ 11 h 11"/>
                <a:gd name="T8" fmla="*/ 0 w 38"/>
                <a:gd name="T9" fmla="*/ 9 h 11"/>
                <a:gd name="T10" fmla="*/ 0 60000 65536"/>
                <a:gd name="T11" fmla="*/ 0 60000 65536"/>
                <a:gd name="T12" fmla="*/ 0 60000 65536"/>
                <a:gd name="T13" fmla="*/ 0 60000 65536"/>
                <a:gd name="T14" fmla="*/ 0 60000 65536"/>
                <a:gd name="T15" fmla="*/ 0 w 38"/>
                <a:gd name="T16" fmla="*/ 0 h 11"/>
                <a:gd name="T17" fmla="*/ 38 w 38"/>
                <a:gd name="T18" fmla="*/ 11 h 11"/>
              </a:gdLst>
              <a:ahLst/>
              <a:cxnLst>
                <a:cxn ang="T10">
                  <a:pos x="T0" y="T1"/>
                </a:cxn>
                <a:cxn ang="T11">
                  <a:pos x="T2" y="T3"/>
                </a:cxn>
                <a:cxn ang="T12">
                  <a:pos x="T4" y="T5"/>
                </a:cxn>
                <a:cxn ang="T13">
                  <a:pos x="T6" y="T7"/>
                </a:cxn>
                <a:cxn ang="T14">
                  <a:pos x="T8" y="T9"/>
                </a:cxn>
              </a:cxnLst>
              <a:rect l="T15" t="T16" r="T17" b="T18"/>
              <a:pathLst>
                <a:path w="38" h="11">
                  <a:moveTo>
                    <a:pt x="38" y="0"/>
                  </a:moveTo>
                  <a:lnTo>
                    <a:pt x="33" y="5"/>
                  </a:lnTo>
                  <a:lnTo>
                    <a:pt x="27" y="9"/>
                  </a:lnTo>
                  <a:lnTo>
                    <a:pt x="11" y="11"/>
                  </a:lnTo>
                  <a:lnTo>
                    <a:pt x="0" y="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00" name="Freeform 1509"/>
            <p:cNvSpPr>
              <a:spLocks/>
            </p:cNvSpPr>
            <p:nvPr/>
          </p:nvSpPr>
          <p:spPr bwMode="auto">
            <a:xfrm>
              <a:off x="1307" y="3855"/>
              <a:ext cx="64" cy="4"/>
            </a:xfrm>
            <a:custGeom>
              <a:avLst/>
              <a:gdLst>
                <a:gd name="T0" fmla="*/ 64 w 64"/>
                <a:gd name="T1" fmla="*/ 0 h 4"/>
                <a:gd name="T2" fmla="*/ 46 w 64"/>
                <a:gd name="T3" fmla="*/ 4 h 4"/>
                <a:gd name="T4" fmla="*/ 33 w 64"/>
                <a:gd name="T5" fmla="*/ 4 h 4"/>
                <a:gd name="T6" fmla="*/ 15 w 64"/>
                <a:gd name="T7" fmla="*/ 4 h 4"/>
                <a:gd name="T8" fmla="*/ 0 w 64"/>
                <a:gd name="T9" fmla="*/ 2 h 4"/>
                <a:gd name="T10" fmla="*/ 0 60000 65536"/>
                <a:gd name="T11" fmla="*/ 0 60000 65536"/>
                <a:gd name="T12" fmla="*/ 0 60000 65536"/>
                <a:gd name="T13" fmla="*/ 0 60000 65536"/>
                <a:gd name="T14" fmla="*/ 0 60000 65536"/>
                <a:gd name="T15" fmla="*/ 0 w 64"/>
                <a:gd name="T16" fmla="*/ 0 h 4"/>
                <a:gd name="T17" fmla="*/ 64 w 64"/>
                <a:gd name="T18" fmla="*/ 4 h 4"/>
              </a:gdLst>
              <a:ahLst/>
              <a:cxnLst>
                <a:cxn ang="T10">
                  <a:pos x="T0" y="T1"/>
                </a:cxn>
                <a:cxn ang="T11">
                  <a:pos x="T2" y="T3"/>
                </a:cxn>
                <a:cxn ang="T12">
                  <a:pos x="T4" y="T5"/>
                </a:cxn>
                <a:cxn ang="T13">
                  <a:pos x="T6" y="T7"/>
                </a:cxn>
                <a:cxn ang="T14">
                  <a:pos x="T8" y="T9"/>
                </a:cxn>
              </a:cxnLst>
              <a:rect l="T15" t="T16" r="T17" b="T18"/>
              <a:pathLst>
                <a:path w="64" h="4">
                  <a:moveTo>
                    <a:pt x="64" y="0"/>
                  </a:moveTo>
                  <a:lnTo>
                    <a:pt x="46" y="4"/>
                  </a:lnTo>
                  <a:lnTo>
                    <a:pt x="33" y="4"/>
                  </a:lnTo>
                  <a:lnTo>
                    <a:pt x="15" y="4"/>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01" name="Freeform 1510"/>
            <p:cNvSpPr>
              <a:spLocks/>
            </p:cNvSpPr>
            <p:nvPr/>
          </p:nvSpPr>
          <p:spPr bwMode="auto">
            <a:xfrm>
              <a:off x="1397" y="3857"/>
              <a:ext cx="50" cy="3"/>
            </a:xfrm>
            <a:custGeom>
              <a:avLst/>
              <a:gdLst>
                <a:gd name="T0" fmla="*/ 50 w 50"/>
                <a:gd name="T1" fmla="*/ 0 h 3"/>
                <a:gd name="T2" fmla="*/ 37 w 50"/>
                <a:gd name="T3" fmla="*/ 2 h 3"/>
                <a:gd name="T4" fmla="*/ 27 w 50"/>
                <a:gd name="T5" fmla="*/ 3 h 3"/>
                <a:gd name="T6" fmla="*/ 18 w 50"/>
                <a:gd name="T7" fmla="*/ 2 h 3"/>
                <a:gd name="T8" fmla="*/ 10 w 50"/>
                <a:gd name="T9" fmla="*/ 0 h 3"/>
                <a:gd name="T10" fmla="*/ 2 w 50"/>
                <a:gd name="T11" fmla="*/ 0 h 3"/>
                <a:gd name="T12" fmla="*/ 0 w 50"/>
                <a:gd name="T13" fmla="*/ 0 h 3"/>
                <a:gd name="T14" fmla="*/ 0 60000 65536"/>
                <a:gd name="T15" fmla="*/ 0 60000 65536"/>
                <a:gd name="T16" fmla="*/ 0 60000 65536"/>
                <a:gd name="T17" fmla="*/ 0 60000 65536"/>
                <a:gd name="T18" fmla="*/ 0 60000 65536"/>
                <a:gd name="T19" fmla="*/ 0 60000 65536"/>
                <a:gd name="T20" fmla="*/ 0 60000 65536"/>
                <a:gd name="T21" fmla="*/ 0 w 50"/>
                <a:gd name="T22" fmla="*/ 0 h 3"/>
                <a:gd name="T23" fmla="*/ 50 w 50"/>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3">
                  <a:moveTo>
                    <a:pt x="50" y="0"/>
                  </a:moveTo>
                  <a:lnTo>
                    <a:pt x="37" y="2"/>
                  </a:lnTo>
                  <a:lnTo>
                    <a:pt x="27" y="3"/>
                  </a:lnTo>
                  <a:lnTo>
                    <a:pt x="18" y="2"/>
                  </a:lnTo>
                  <a:lnTo>
                    <a:pt x="10" y="0"/>
                  </a:lnTo>
                  <a:lnTo>
                    <a:pt x="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02" name="Freeform 1511"/>
            <p:cNvSpPr>
              <a:spLocks/>
            </p:cNvSpPr>
            <p:nvPr/>
          </p:nvSpPr>
          <p:spPr bwMode="auto">
            <a:xfrm>
              <a:off x="1371" y="3855"/>
              <a:ext cx="42" cy="13"/>
            </a:xfrm>
            <a:custGeom>
              <a:avLst/>
              <a:gdLst>
                <a:gd name="T0" fmla="*/ 42 w 42"/>
                <a:gd name="T1" fmla="*/ 13 h 13"/>
                <a:gd name="T2" fmla="*/ 34 w 42"/>
                <a:gd name="T3" fmla="*/ 7 h 13"/>
                <a:gd name="T4" fmla="*/ 28 w 42"/>
                <a:gd name="T5" fmla="*/ 2 h 13"/>
                <a:gd name="T6" fmla="*/ 11 w 42"/>
                <a:gd name="T7" fmla="*/ 0 h 13"/>
                <a:gd name="T8" fmla="*/ 0 w 42"/>
                <a:gd name="T9" fmla="*/ 0 h 13"/>
                <a:gd name="T10" fmla="*/ 0 60000 65536"/>
                <a:gd name="T11" fmla="*/ 0 60000 65536"/>
                <a:gd name="T12" fmla="*/ 0 60000 65536"/>
                <a:gd name="T13" fmla="*/ 0 60000 65536"/>
                <a:gd name="T14" fmla="*/ 0 60000 65536"/>
                <a:gd name="T15" fmla="*/ 0 w 42"/>
                <a:gd name="T16" fmla="*/ 0 h 13"/>
                <a:gd name="T17" fmla="*/ 42 w 42"/>
                <a:gd name="T18" fmla="*/ 13 h 13"/>
              </a:gdLst>
              <a:ahLst/>
              <a:cxnLst>
                <a:cxn ang="T10">
                  <a:pos x="T0" y="T1"/>
                </a:cxn>
                <a:cxn ang="T11">
                  <a:pos x="T2" y="T3"/>
                </a:cxn>
                <a:cxn ang="T12">
                  <a:pos x="T4" y="T5"/>
                </a:cxn>
                <a:cxn ang="T13">
                  <a:pos x="T6" y="T7"/>
                </a:cxn>
                <a:cxn ang="T14">
                  <a:pos x="T8" y="T9"/>
                </a:cxn>
              </a:cxnLst>
              <a:rect l="T15" t="T16" r="T17" b="T18"/>
              <a:pathLst>
                <a:path w="42" h="13">
                  <a:moveTo>
                    <a:pt x="42" y="13"/>
                  </a:moveTo>
                  <a:lnTo>
                    <a:pt x="34" y="7"/>
                  </a:lnTo>
                  <a:lnTo>
                    <a:pt x="28" y="2"/>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03" name="Freeform 1512"/>
            <p:cNvSpPr>
              <a:spLocks/>
            </p:cNvSpPr>
            <p:nvPr/>
          </p:nvSpPr>
          <p:spPr bwMode="auto">
            <a:xfrm>
              <a:off x="1280" y="3855"/>
              <a:ext cx="27" cy="150"/>
            </a:xfrm>
            <a:custGeom>
              <a:avLst/>
              <a:gdLst>
                <a:gd name="T0" fmla="*/ 25 w 27"/>
                <a:gd name="T1" fmla="*/ 0 h 150"/>
                <a:gd name="T2" fmla="*/ 21 w 27"/>
                <a:gd name="T3" fmla="*/ 4 h 150"/>
                <a:gd name="T4" fmla="*/ 17 w 27"/>
                <a:gd name="T5" fmla="*/ 5 h 150"/>
                <a:gd name="T6" fmla="*/ 16 w 27"/>
                <a:gd name="T7" fmla="*/ 19 h 150"/>
                <a:gd name="T8" fmla="*/ 14 w 27"/>
                <a:gd name="T9" fmla="*/ 29 h 150"/>
                <a:gd name="T10" fmla="*/ 14 w 27"/>
                <a:gd name="T11" fmla="*/ 30 h 150"/>
                <a:gd name="T12" fmla="*/ 8 w 27"/>
                <a:gd name="T13" fmla="*/ 48 h 150"/>
                <a:gd name="T14" fmla="*/ 6 w 27"/>
                <a:gd name="T15" fmla="*/ 63 h 150"/>
                <a:gd name="T16" fmla="*/ 0 w 27"/>
                <a:gd name="T17" fmla="*/ 84 h 150"/>
                <a:gd name="T18" fmla="*/ 2 w 27"/>
                <a:gd name="T19" fmla="*/ 102 h 150"/>
                <a:gd name="T20" fmla="*/ 10 w 27"/>
                <a:gd name="T21" fmla="*/ 117 h 150"/>
                <a:gd name="T22" fmla="*/ 10 w 27"/>
                <a:gd name="T23" fmla="*/ 117 h 150"/>
                <a:gd name="T24" fmla="*/ 17 w 27"/>
                <a:gd name="T25" fmla="*/ 129 h 150"/>
                <a:gd name="T26" fmla="*/ 17 w 27"/>
                <a:gd name="T27" fmla="*/ 140 h 150"/>
                <a:gd name="T28" fmla="*/ 19 w 27"/>
                <a:gd name="T29" fmla="*/ 146 h 150"/>
                <a:gd name="T30" fmla="*/ 23 w 27"/>
                <a:gd name="T31" fmla="*/ 148 h 150"/>
                <a:gd name="T32" fmla="*/ 27 w 27"/>
                <a:gd name="T33" fmla="*/ 150 h 1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0"/>
                <a:gd name="T53" fmla="*/ 27 w 27"/>
                <a:gd name="T54" fmla="*/ 150 h 1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0">
                  <a:moveTo>
                    <a:pt x="25" y="0"/>
                  </a:moveTo>
                  <a:lnTo>
                    <a:pt x="21" y="4"/>
                  </a:lnTo>
                  <a:lnTo>
                    <a:pt x="17" y="5"/>
                  </a:lnTo>
                  <a:lnTo>
                    <a:pt x="16" y="19"/>
                  </a:lnTo>
                  <a:lnTo>
                    <a:pt x="14" y="29"/>
                  </a:lnTo>
                  <a:lnTo>
                    <a:pt x="14" y="30"/>
                  </a:lnTo>
                  <a:lnTo>
                    <a:pt x="8" y="48"/>
                  </a:lnTo>
                  <a:lnTo>
                    <a:pt x="6" y="63"/>
                  </a:lnTo>
                  <a:lnTo>
                    <a:pt x="0" y="84"/>
                  </a:lnTo>
                  <a:lnTo>
                    <a:pt x="2" y="102"/>
                  </a:lnTo>
                  <a:lnTo>
                    <a:pt x="10" y="117"/>
                  </a:lnTo>
                  <a:lnTo>
                    <a:pt x="17" y="129"/>
                  </a:lnTo>
                  <a:lnTo>
                    <a:pt x="17" y="140"/>
                  </a:lnTo>
                  <a:lnTo>
                    <a:pt x="19" y="146"/>
                  </a:lnTo>
                  <a:lnTo>
                    <a:pt x="23" y="148"/>
                  </a:lnTo>
                  <a:lnTo>
                    <a:pt x="27" y="15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04" name="Freeform 1513"/>
            <p:cNvSpPr>
              <a:spLocks/>
            </p:cNvSpPr>
            <p:nvPr/>
          </p:nvSpPr>
          <p:spPr bwMode="auto">
            <a:xfrm>
              <a:off x="1169" y="3882"/>
              <a:ext cx="125" cy="7"/>
            </a:xfrm>
            <a:custGeom>
              <a:avLst/>
              <a:gdLst>
                <a:gd name="T0" fmla="*/ 125 w 125"/>
                <a:gd name="T1" fmla="*/ 2 h 7"/>
                <a:gd name="T2" fmla="*/ 103 w 125"/>
                <a:gd name="T3" fmla="*/ 5 h 7"/>
                <a:gd name="T4" fmla="*/ 86 w 125"/>
                <a:gd name="T5" fmla="*/ 7 h 7"/>
                <a:gd name="T6" fmla="*/ 59 w 125"/>
                <a:gd name="T7" fmla="*/ 3 h 7"/>
                <a:gd name="T8" fmla="*/ 38 w 125"/>
                <a:gd name="T9" fmla="*/ 2 h 7"/>
                <a:gd name="T10" fmla="*/ 17 w 125"/>
                <a:gd name="T11" fmla="*/ 0 h 7"/>
                <a:gd name="T12" fmla="*/ 0 w 125"/>
                <a:gd name="T13" fmla="*/ 3 h 7"/>
                <a:gd name="T14" fmla="*/ 0 60000 65536"/>
                <a:gd name="T15" fmla="*/ 0 60000 65536"/>
                <a:gd name="T16" fmla="*/ 0 60000 65536"/>
                <a:gd name="T17" fmla="*/ 0 60000 65536"/>
                <a:gd name="T18" fmla="*/ 0 60000 65536"/>
                <a:gd name="T19" fmla="*/ 0 60000 65536"/>
                <a:gd name="T20" fmla="*/ 0 60000 65536"/>
                <a:gd name="T21" fmla="*/ 0 w 125"/>
                <a:gd name="T22" fmla="*/ 0 h 7"/>
                <a:gd name="T23" fmla="*/ 125 w 12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7">
                  <a:moveTo>
                    <a:pt x="125" y="2"/>
                  </a:moveTo>
                  <a:lnTo>
                    <a:pt x="103" y="5"/>
                  </a:lnTo>
                  <a:lnTo>
                    <a:pt x="86" y="7"/>
                  </a:lnTo>
                  <a:lnTo>
                    <a:pt x="59" y="3"/>
                  </a:lnTo>
                  <a:lnTo>
                    <a:pt x="38" y="2"/>
                  </a:lnTo>
                  <a:lnTo>
                    <a:pt x="17" y="0"/>
                  </a:lnTo>
                  <a:lnTo>
                    <a:pt x="0" y="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05" name="Freeform 1514"/>
            <p:cNvSpPr>
              <a:spLocks/>
            </p:cNvSpPr>
            <p:nvPr/>
          </p:nvSpPr>
          <p:spPr bwMode="auto">
            <a:xfrm>
              <a:off x="1149" y="3885"/>
              <a:ext cx="141" cy="89"/>
            </a:xfrm>
            <a:custGeom>
              <a:avLst/>
              <a:gdLst>
                <a:gd name="T0" fmla="*/ 20 w 141"/>
                <a:gd name="T1" fmla="*/ 0 h 89"/>
                <a:gd name="T2" fmla="*/ 10 w 141"/>
                <a:gd name="T3" fmla="*/ 4 h 89"/>
                <a:gd name="T4" fmla="*/ 4 w 141"/>
                <a:gd name="T5" fmla="*/ 12 h 89"/>
                <a:gd name="T6" fmla="*/ 2 w 141"/>
                <a:gd name="T7" fmla="*/ 25 h 89"/>
                <a:gd name="T8" fmla="*/ 0 w 141"/>
                <a:gd name="T9" fmla="*/ 37 h 89"/>
                <a:gd name="T10" fmla="*/ 0 w 141"/>
                <a:gd name="T11" fmla="*/ 54 h 89"/>
                <a:gd name="T12" fmla="*/ 2 w 141"/>
                <a:gd name="T13" fmla="*/ 70 h 89"/>
                <a:gd name="T14" fmla="*/ 8 w 141"/>
                <a:gd name="T15" fmla="*/ 79 h 89"/>
                <a:gd name="T16" fmla="*/ 12 w 141"/>
                <a:gd name="T17" fmla="*/ 85 h 89"/>
                <a:gd name="T18" fmla="*/ 20 w 141"/>
                <a:gd name="T19" fmla="*/ 89 h 89"/>
                <a:gd name="T20" fmla="*/ 37 w 141"/>
                <a:gd name="T21" fmla="*/ 87 h 89"/>
                <a:gd name="T22" fmla="*/ 52 w 141"/>
                <a:gd name="T23" fmla="*/ 87 h 89"/>
                <a:gd name="T24" fmla="*/ 77 w 141"/>
                <a:gd name="T25" fmla="*/ 89 h 89"/>
                <a:gd name="T26" fmla="*/ 97 w 141"/>
                <a:gd name="T27" fmla="*/ 89 h 89"/>
                <a:gd name="T28" fmla="*/ 122 w 141"/>
                <a:gd name="T29" fmla="*/ 89 h 89"/>
                <a:gd name="T30" fmla="*/ 141 w 141"/>
                <a:gd name="T31" fmla="*/ 87 h 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1"/>
                <a:gd name="T49" fmla="*/ 0 h 89"/>
                <a:gd name="T50" fmla="*/ 141 w 141"/>
                <a:gd name="T51" fmla="*/ 89 h 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1" h="89">
                  <a:moveTo>
                    <a:pt x="20" y="0"/>
                  </a:moveTo>
                  <a:lnTo>
                    <a:pt x="10" y="4"/>
                  </a:lnTo>
                  <a:lnTo>
                    <a:pt x="4" y="12"/>
                  </a:lnTo>
                  <a:lnTo>
                    <a:pt x="2" y="25"/>
                  </a:lnTo>
                  <a:lnTo>
                    <a:pt x="0" y="37"/>
                  </a:lnTo>
                  <a:lnTo>
                    <a:pt x="0" y="54"/>
                  </a:lnTo>
                  <a:lnTo>
                    <a:pt x="2" y="70"/>
                  </a:lnTo>
                  <a:lnTo>
                    <a:pt x="8" y="79"/>
                  </a:lnTo>
                  <a:lnTo>
                    <a:pt x="12" y="85"/>
                  </a:lnTo>
                  <a:lnTo>
                    <a:pt x="20" y="89"/>
                  </a:lnTo>
                  <a:lnTo>
                    <a:pt x="37" y="87"/>
                  </a:lnTo>
                  <a:lnTo>
                    <a:pt x="52" y="87"/>
                  </a:lnTo>
                  <a:lnTo>
                    <a:pt x="77" y="89"/>
                  </a:lnTo>
                  <a:lnTo>
                    <a:pt x="97" y="89"/>
                  </a:lnTo>
                  <a:lnTo>
                    <a:pt x="122" y="89"/>
                  </a:lnTo>
                  <a:lnTo>
                    <a:pt x="141" y="8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06" name="Freeform 1515"/>
            <p:cNvSpPr>
              <a:spLocks/>
            </p:cNvSpPr>
            <p:nvPr/>
          </p:nvSpPr>
          <p:spPr bwMode="auto">
            <a:xfrm>
              <a:off x="2030" y="3870"/>
              <a:ext cx="14" cy="87"/>
            </a:xfrm>
            <a:custGeom>
              <a:avLst/>
              <a:gdLst>
                <a:gd name="T0" fmla="*/ 12 w 14"/>
                <a:gd name="T1" fmla="*/ 87 h 87"/>
                <a:gd name="T2" fmla="*/ 14 w 14"/>
                <a:gd name="T3" fmla="*/ 62 h 87"/>
                <a:gd name="T4" fmla="*/ 14 w 14"/>
                <a:gd name="T5" fmla="*/ 40 h 87"/>
                <a:gd name="T6" fmla="*/ 6 w 14"/>
                <a:gd name="T7" fmla="*/ 17 h 87"/>
                <a:gd name="T8" fmla="*/ 0 w 14"/>
                <a:gd name="T9" fmla="*/ 0 h 87"/>
                <a:gd name="T10" fmla="*/ 0 60000 65536"/>
                <a:gd name="T11" fmla="*/ 0 60000 65536"/>
                <a:gd name="T12" fmla="*/ 0 60000 65536"/>
                <a:gd name="T13" fmla="*/ 0 60000 65536"/>
                <a:gd name="T14" fmla="*/ 0 60000 65536"/>
                <a:gd name="T15" fmla="*/ 0 w 14"/>
                <a:gd name="T16" fmla="*/ 0 h 87"/>
                <a:gd name="T17" fmla="*/ 14 w 14"/>
                <a:gd name="T18" fmla="*/ 87 h 87"/>
              </a:gdLst>
              <a:ahLst/>
              <a:cxnLst>
                <a:cxn ang="T10">
                  <a:pos x="T0" y="T1"/>
                </a:cxn>
                <a:cxn ang="T11">
                  <a:pos x="T2" y="T3"/>
                </a:cxn>
                <a:cxn ang="T12">
                  <a:pos x="T4" y="T5"/>
                </a:cxn>
                <a:cxn ang="T13">
                  <a:pos x="T6" y="T7"/>
                </a:cxn>
                <a:cxn ang="T14">
                  <a:pos x="T8" y="T9"/>
                </a:cxn>
              </a:cxnLst>
              <a:rect l="T15" t="T16" r="T17" b="T18"/>
              <a:pathLst>
                <a:path w="14" h="87">
                  <a:moveTo>
                    <a:pt x="12" y="87"/>
                  </a:moveTo>
                  <a:lnTo>
                    <a:pt x="14" y="62"/>
                  </a:lnTo>
                  <a:lnTo>
                    <a:pt x="14" y="40"/>
                  </a:lnTo>
                  <a:lnTo>
                    <a:pt x="6" y="17"/>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07" name="Freeform 1516"/>
            <p:cNvSpPr>
              <a:spLocks/>
            </p:cNvSpPr>
            <p:nvPr/>
          </p:nvSpPr>
          <p:spPr bwMode="auto">
            <a:xfrm>
              <a:off x="1992" y="3945"/>
              <a:ext cx="50" cy="71"/>
            </a:xfrm>
            <a:custGeom>
              <a:avLst/>
              <a:gdLst>
                <a:gd name="T0" fmla="*/ 0 w 50"/>
                <a:gd name="T1" fmla="*/ 0 h 71"/>
                <a:gd name="T2" fmla="*/ 2 w 50"/>
                <a:gd name="T3" fmla="*/ 27 h 71"/>
                <a:gd name="T4" fmla="*/ 8 w 50"/>
                <a:gd name="T5" fmla="*/ 48 h 71"/>
                <a:gd name="T6" fmla="*/ 13 w 50"/>
                <a:gd name="T7" fmla="*/ 60 h 71"/>
                <a:gd name="T8" fmla="*/ 17 w 50"/>
                <a:gd name="T9" fmla="*/ 65 h 71"/>
                <a:gd name="T10" fmla="*/ 19 w 50"/>
                <a:gd name="T11" fmla="*/ 69 h 71"/>
                <a:gd name="T12" fmla="*/ 23 w 50"/>
                <a:gd name="T13" fmla="*/ 71 h 71"/>
                <a:gd name="T14" fmla="*/ 27 w 50"/>
                <a:gd name="T15" fmla="*/ 69 h 71"/>
                <a:gd name="T16" fmla="*/ 33 w 50"/>
                <a:gd name="T17" fmla="*/ 67 h 71"/>
                <a:gd name="T18" fmla="*/ 36 w 50"/>
                <a:gd name="T19" fmla="*/ 54 h 71"/>
                <a:gd name="T20" fmla="*/ 38 w 50"/>
                <a:gd name="T21" fmla="*/ 42 h 71"/>
                <a:gd name="T22" fmla="*/ 44 w 50"/>
                <a:gd name="T23" fmla="*/ 25 h 71"/>
                <a:gd name="T24" fmla="*/ 50 w 50"/>
                <a:gd name="T25" fmla="*/ 12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71"/>
                <a:gd name="T41" fmla="*/ 50 w 50"/>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71">
                  <a:moveTo>
                    <a:pt x="0" y="0"/>
                  </a:moveTo>
                  <a:lnTo>
                    <a:pt x="2" y="27"/>
                  </a:lnTo>
                  <a:lnTo>
                    <a:pt x="8" y="48"/>
                  </a:lnTo>
                  <a:lnTo>
                    <a:pt x="13" y="60"/>
                  </a:lnTo>
                  <a:lnTo>
                    <a:pt x="17" y="65"/>
                  </a:lnTo>
                  <a:lnTo>
                    <a:pt x="19" y="69"/>
                  </a:lnTo>
                  <a:lnTo>
                    <a:pt x="23" y="71"/>
                  </a:lnTo>
                  <a:lnTo>
                    <a:pt x="27" y="69"/>
                  </a:lnTo>
                  <a:lnTo>
                    <a:pt x="33" y="67"/>
                  </a:lnTo>
                  <a:lnTo>
                    <a:pt x="36" y="54"/>
                  </a:lnTo>
                  <a:lnTo>
                    <a:pt x="38" y="42"/>
                  </a:lnTo>
                  <a:lnTo>
                    <a:pt x="44" y="25"/>
                  </a:lnTo>
                  <a:lnTo>
                    <a:pt x="5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08" name="Freeform 1517"/>
            <p:cNvSpPr>
              <a:spLocks/>
            </p:cNvSpPr>
            <p:nvPr/>
          </p:nvSpPr>
          <p:spPr bwMode="auto">
            <a:xfrm>
              <a:off x="1447" y="3857"/>
              <a:ext cx="10" cy="2"/>
            </a:xfrm>
            <a:custGeom>
              <a:avLst/>
              <a:gdLst>
                <a:gd name="T0" fmla="*/ 10 w 10"/>
                <a:gd name="T1" fmla="*/ 2 h 2"/>
                <a:gd name="T2" fmla="*/ 10 w 10"/>
                <a:gd name="T3" fmla="*/ 2 h 2"/>
                <a:gd name="T4" fmla="*/ 4 w 10"/>
                <a:gd name="T5" fmla="*/ 0 h 2"/>
                <a:gd name="T6" fmla="*/ 0 w 10"/>
                <a:gd name="T7" fmla="*/ 0 h 2"/>
                <a:gd name="T8" fmla="*/ 0 60000 65536"/>
                <a:gd name="T9" fmla="*/ 0 60000 65536"/>
                <a:gd name="T10" fmla="*/ 0 60000 65536"/>
                <a:gd name="T11" fmla="*/ 0 60000 65536"/>
                <a:gd name="T12" fmla="*/ 0 w 10"/>
                <a:gd name="T13" fmla="*/ 0 h 2"/>
                <a:gd name="T14" fmla="*/ 10 w 10"/>
                <a:gd name="T15" fmla="*/ 2 h 2"/>
              </a:gdLst>
              <a:ahLst/>
              <a:cxnLst>
                <a:cxn ang="T8">
                  <a:pos x="T0" y="T1"/>
                </a:cxn>
                <a:cxn ang="T9">
                  <a:pos x="T2" y="T3"/>
                </a:cxn>
                <a:cxn ang="T10">
                  <a:pos x="T4" y="T5"/>
                </a:cxn>
                <a:cxn ang="T11">
                  <a:pos x="T6" y="T7"/>
                </a:cxn>
              </a:cxnLst>
              <a:rect l="T12" t="T13" r="T14" b="T15"/>
              <a:pathLst>
                <a:path w="10" h="2">
                  <a:moveTo>
                    <a:pt x="10" y="2"/>
                  </a:moveTo>
                  <a:lnTo>
                    <a:pt x="10" y="2"/>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09" name="Freeform 1518"/>
            <p:cNvSpPr>
              <a:spLocks/>
            </p:cNvSpPr>
            <p:nvPr/>
          </p:nvSpPr>
          <p:spPr bwMode="auto">
            <a:xfrm>
              <a:off x="1975" y="3880"/>
              <a:ext cx="7" cy="69"/>
            </a:xfrm>
            <a:custGeom>
              <a:avLst/>
              <a:gdLst>
                <a:gd name="T0" fmla="*/ 7 w 7"/>
                <a:gd name="T1" fmla="*/ 69 h 69"/>
                <a:gd name="T2" fmla="*/ 5 w 7"/>
                <a:gd name="T3" fmla="*/ 38 h 69"/>
                <a:gd name="T4" fmla="*/ 5 w 7"/>
                <a:gd name="T5" fmla="*/ 30 h 69"/>
                <a:gd name="T6" fmla="*/ 0 w 7"/>
                <a:gd name="T7" fmla="*/ 0 h 69"/>
                <a:gd name="T8" fmla="*/ 0 60000 65536"/>
                <a:gd name="T9" fmla="*/ 0 60000 65536"/>
                <a:gd name="T10" fmla="*/ 0 60000 65536"/>
                <a:gd name="T11" fmla="*/ 0 60000 65536"/>
                <a:gd name="T12" fmla="*/ 0 w 7"/>
                <a:gd name="T13" fmla="*/ 0 h 69"/>
                <a:gd name="T14" fmla="*/ 7 w 7"/>
                <a:gd name="T15" fmla="*/ 69 h 69"/>
              </a:gdLst>
              <a:ahLst/>
              <a:cxnLst>
                <a:cxn ang="T8">
                  <a:pos x="T0" y="T1"/>
                </a:cxn>
                <a:cxn ang="T9">
                  <a:pos x="T2" y="T3"/>
                </a:cxn>
                <a:cxn ang="T10">
                  <a:pos x="T4" y="T5"/>
                </a:cxn>
                <a:cxn ang="T11">
                  <a:pos x="T6" y="T7"/>
                </a:cxn>
              </a:cxnLst>
              <a:rect l="T12" t="T13" r="T14" b="T15"/>
              <a:pathLst>
                <a:path w="7" h="69">
                  <a:moveTo>
                    <a:pt x="7" y="69"/>
                  </a:moveTo>
                  <a:lnTo>
                    <a:pt x="5" y="38"/>
                  </a:lnTo>
                  <a:lnTo>
                    <a:pt x="5" y="3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10" name="Freeform 1519"/>
            <p:cNvSpPr>
              <a:spLocks/>
            </p:cNvSpPr>
            <p:nvPr/>
          </p:nvSpPr>
          <p:spPr bwMode="auto">
            <a:xfrm>
              <a:off x="2048" y="3743"/>
              <a:ext cx="5" cy="62"/>
            </a:xfrm>
            <a:custGeom>
              <a:avLst/>
              <a:gdLst>
                <a:gd name="T0" fmla="*/ 5 w 5"/>
                <a:gd name="T1" fmla="*/ 0 h 62"/>
                <a:gd name="T2" fmla="*/ 2 w 5"/>
                <a:gd name="T3" fmla="*/ 35 h 62"/>
                <a:gd name="T4" fmla="*/ 0 w 5"/>
                <a:gd name="T5" fmla="*/ 62 h 62"/>
                <a:gd name="T6" fmla="*/ 0 60000 65536"/>
                <a:gd name="T7" fmla="*/ 0 60000 65536"/>
                <a:gd name="T8" fmla="*/ 0 60000 65536"/>
                <a:gd name="T9" fmla="*/ 0 w 5"/>
                <a:gd name="T10" fmla="*/ 0 h 62"/>
                <a:gd name="T11" fmla="*/ 5 w 5"/>
                <a:gd name="T12" fmla="*/ 62 h 62"/>
              </a:gdLst>
              <a:ahLst/>
              <a:cxnLst>
                <a:cxn ang="T6">
                  <a:pos x="T0" y="T1"/>
                </a:cxn>
                <a:cxn ang="T7">
                  <a:pos x="T2" y="T3"/>
                </a:cxn>
                <a:cxn ang="T8">
                  <a:pos x="T4" y="T5"/>
                </a:cxn>
              </a:cxnLst>
              <a:rect l="T9" t="T10" r="T11" b="T12"/>
              <a:pathLst>
                <a:path w="5" h="62">
                  <a:moveTo>
                    <a:pt x="5" y="0"/>
                  </a:moveTo>
                  <a:lnTo>
                    <a:pt x="2" y="35"/>
                  </a:lnTo>
                  <a:lnTo>
                    <a:pt x="0" y="6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11" name="Freeform 1520"/>
            <p:cNvSpPr>
              <a:spLocks/>
            </p:cNvSpPr>
            <p:nvPr/>
          </p:nvSpPr>
          <p:spPr bwMode="auto">
            <a:xfrm>
              <a:off x="1975" y="3743"/>
              <a:ext cx="78" cy="137"/>
            </a:xfrm>
            <a:custGeom>
              <a:avLst/>
              <a:gdLst>
                <a:gd name="T0" fmla="*/ 78 w 78"/>
                <a:gd name="T1" fmla="*/ 0 h 137"/>
                <a:gd name="T2" fmla="*/ 67 w 78"/>
                <a:gd name="T3" fmla="*/ 16 h 137"/>
                <a:gd name="T4" fmla="*/ 57 w 78"/>
                <a:gd name="T5" fmla="*/ 25 h 137"/>
                <a:gd name="T6" fmla="*/ 28 w 78"/>
                <a:gd name="T7" fmla="*/ 69 h 137"/>
                <a:gd name="T8" fmla="*/ 9 w 78"/>
                <a:gd name="T9" fmla="*/ 106 h 137"/>
                <a:gd name="T10" fmla="*/ 3 w 78"/>
                <a:gd name="T11" fmla="*/ 123 h 137"/>
                <a:gd name="T12" fmla="*/ 0 w 78"/>
                <a:gd name="T13" fmla="*/ 137 h 137"/>
                <a:gd name="T14" fmla="*/ 0 60000 65536"/>
                <a:gd name="T15" fmla="*/ 0 60000 65536"/>
                <a:gd name="T16" fmla="*/ 0 60000 65536"/>
                <a:gd name="T17" fmla="*/ 0 60000 65536"/>
                <a:gd name="T18" fmla="*/ 0 60000 65536"/>
                <a:gd name="T19" fmla="*/ 0 60000 65536"/>
                <a:gd name="T20" fmla="*/ 0 60000 65536"/>
                <a:gd name="T21" fmla="*/ 0 w 78"/>
                <a:gd name="T22" fmla="*/ 0 h 137"/>
                <a:gd name="T23" fmla="*/ 78 w 78"/>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137">
                  <a:moveTo>
                    <a:pt x="78" y="0"/>
                  </a:moveTo>
                  <a:lnTo>
                    <a:pt x="67" y="16"/>
                  </a:lnTo>
                  <a:lnTo>
                    <a:pt x="57" y="25"/>
                  </a:lnTo>
                  <a:lnTo>
                    <a:pt x="28" y="69"/>
                  </a:lnTo>
                  <a:lnTo>
                    <a:pt x="9" y="106"/>
                  </a:lnTo>
                  <a:lnTo>
                    <a:pt x="3" y="123"/>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12" name="Freeform 1521"/>
            <p:cNvSpPr>
              <a:spLocks/>
            </p:cNvSpPr>
            <p:nvPr/>
          </p:nvSpPr>
          <p:spPr bwMode="auto">
            <a:xfrm>
              <a:off x="1497" y="3828"/>
              <a:ext cx="43" cy="94"/>
            </a:xfrm>
            <a:custGeom>
              <a:avLst/>
              <a:gdLst>
                <a:gd name="T0" fmla="*/ 0 w 43"/>
                <a:gd name="T1" fmla="*/ 94 h 94"/>
                <a:gd name="T2" fmla="*/ 2 w 43"/>
                <a:gd name="T3" fmla="*/ 69 h 94"/>
                <a:gd name="T4" fmla="*/ 6 w 43"/>
                <a:gd name="T5" fmla="*/ 52 h 94"/>
                <a:gd name="T6" fmla="*/ 24 w 43"/>
                <a:gd name="T7" fmla="*/ 29 h 94"/>
                <a:gd name="T8" fmla="*/ 25 w 43"/>
                <a:gd name="T9" fmla="*/ 23 h 94"/>
                <a:gd name="T10" fmla="*/ 43 w 43"/>
                <a:gd name="T11" fmla="*/ 0 h 94"/>
                <a:gd name="T12" fmla="*/ 0 60000 65536"/>
                <a:gd name="T13" fmla="*/ 0 60000 65536"/>
                <a:gd name="T14" fmla="*/ 0 60000 65536"/>
                <a:gd name="T15" fmla="*/ 0 60000 65536"/>
                <a:gd name="T16" fmla="*/ 0 60000 65536"/>
                <a:gd name="T17" fmla="*/ 0 60000 65536"/>
                <a:gd name="T18" fmla="*/ 0 w 43"/>
                <a:gd name="T19" fmla="*/ 0 h 94"/>
                <a:gd name="T20" fmla="*/ 43 w 43"/>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43" h="94">
                  <a:moveTo>
                    <a:pt x="0" y="94"/>
                  </a:moveTo>
                  <a:lnTo>
                    <a:pt x="2" y="69"/>
                  </a:lnTo>
                  <a:lnTo>
                    <a:pt x="6" y="52"/>
                  </a:lnTo>
                  <a:lnTo>
                    <a:pt x="24" y="29"/>
                  </a:lnTo>
                  <a:lnTo>
                    <a:pt x="25" y="23"/>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13" name="Freeform 1522"/>
            <p:cNvSpPr>
              <a:spLocks/>
            </p:cNvSpPr>
            <p:nvPr/>
          </p:nvSpPr>
          <p:spPr bwMode="auto">
            <a:xfrm>
              <a:off x="1619" y="3739"/>
              <a:ext cx="152" cy="12"/>
            </a:xfrm>
            <a:custGeom>
              <a:avLst/>
              <a:gdLst>
                <a:gd name="T0" fmla="*/ 0 w 152"/>
                <a:gd name="T1" fmla="*/ 0 h 12"/>
                <a:gd name="T2" fmla="*/ 27 w 152"/>
                <a:gd name="T3" fmla="*/ 0 h 12"/>
                <a:gd name="T4" fmla="*/ 55 w 152"/>
                <a:gd name="T5" fmla="*/ 6 h 12"/>
                <a:gd name="T6" fmla="*/ 77 w 152"/>
                <a:gd name="T7" fmla="*/ 10 h 12"/>
                <a:gd name="T8" fmla="*/ 100 w 152"/>
                <a:gd name="T9" fmla="*/ 12 h 12"/>
                <a:gd name="T10" fmla="*/ 129 w 152"/>
                <a:gd name="T11" fmla="*/ 10 h 12"/>
                <a:gd name="T12" fmla="*/ 152 w 152"/>
                <a:gd name="T13" fmla="*/ 4 h 12"/>
                <a:gd name="T14" fmla="*/ 0 60000 65536"/>
                <a:gd name="T15" fmla="*/ 0 60000 65536"/>
                <a:gd name="T16" fmla="*/ 0 60000 65536"/>
                <a:gd name="T17" fmla="*/ 0 60000 65536"/>
                <a:gd name="T18" fmla="*/ 0 60000 65536"/>
                <a:gd name="T19" fmla="*/ 0 60000 65536"/>
                <a:gd name="T20" fmla="*/ 0 60000 65536"/>
                <a:gd name="T21" fmla="*/ 0 w 152"/>
                <a:gd name="T22" fmla="*/ 0 h 12"/>
                <a:gd name="T23" fmla="*/ 152 w 15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12">
                  <a:moveTo>
                    <a:pt x="0" y="0"/>
                  </a:moveTo>
                  <a:lnTo>
                    <a:pt x="27" y="0"/>
                  </a:lnTo>
                  <a:lnTo>
                    <a:pt x="55" y="6"/>
                  </a:lnTo>
                  <a:lnTo>
                    <a:pt x="77" y="10"/>
                  </a:lnTo>
                  <a:lnTo>
                    <a:pt x="100" y="12"/>
                  </a:lnTo>
                  <a:lnTo>
                    <a:pt x="129" y="10"/>
                  </a:lnTo>
                  <a:lnTo>
                    <a:pt x="152"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14" name="Freeform 1523"/>
            <p:cNvSpPr>
              <a:spLocks/>
            </p:cNvSpPr>
            <p:nvPr/>
          </p:nvSpPr>
          <p:spPr bwMode="auto">
            <a:xfrm>
              <a:off x="1909" y="3741"/>
              <a:ext cx="144" cy="8"/>
            </a:xfrm>
            <a:custGeom>
              <a:avLst/>
              <a:gdLst>
                <a:gd name="T0" fmla="*/ 0 w 144"/>
                <a:gd name="T1" fmla="*/ 0 h 8"/>
                <a:gd name="T2" fmla="*/ 25 w 144"/>
                <a:gd name="T3" fmla="*/ 0 h 8"/>
                <a:gd name="T4" fmla="*/ 48 w 144"/>
                <a:gd name="T5" fmla="*/ 2 h 8"/>
                <a:gd name="T6" fmla="*/ 87 w 144"/>
                <a:gd name="T7" fmla="*/ 8 h 8"/>
                <a:gd name="T8" fmla="*/ 119 w 144"/>
                <a:gd name="T9" fmla="*/ 6 h 8"/>
                <a:gd name="T10" fmla="*/ 144 w 144"/>
                <a:gd name="T11" fmla="*/ 2 h 8"/>
                <a:gd name="T12" fmla="*/ 0 60000 65536"/>
                <a:gd name="T13" fmla="*/ 0 60000 65536"/>
                <a:gd name="T14" fmla="*/ 0 60000 65536"/>
                <a:gd name="T15" fmla="*/ 0 60000 65536"/>
                <a:gd name="T16" fmla="*/ 0 60000 65536"/>
                <a:gd name="T17" fmla="*/ 0 60000 65536"/>
                <a:gd name="T18" fmla="*/ 0 w 144"/>
                <a:gd name="T19" fmla="*/ 0 h 8"/>
                <a:gd name="T20" fmla="*/ 144 w 14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4" h="8">
                  <a:moveTo>
                    <a:pt x="0" y="0"/>
                  </a:moveTo>
                  <a:lnTo>
                    <a:pt x="25" y="0"/>
                  </a:lnTo>
                  <a:lnTo>
                    <a:pt x="48" y="2"/>
                  </a:lnTo>
                  <a:lnTo>
                    <a:pt x="87" y="8"/>
                  </a:lnTo>
                  <a:lnTo>
                    <a:pt x="119" y="6"/>
                  </a:lnTo>
                  <a:lnTo>
                    <a:pt x="144"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15" name="Freeform 1524"/>
            <p:cNvSpPr>
              <a:spLocks/>
            </p:cNvSpPr>
            <p:nvPr/>
          </p:nvSpPr>
          <p:spPr bwMode="auto">
            <a:xfrm>
              <a:off x="1503" y="3743"/>
              <a:ext cx="268" cy="142"/>
            </a:xfrm>
            <a:custGeom>
              <a:avLst/>
              <a:gdLst>
                <a:gd name="T0" fmla="*/ 268 w 268"/>
                <a:gd name="T1" fmla="*/ 0 h 142"/>
                <a:gd name="T2" fmla="*/ 252 w 268"/>
                <a:gd name="T3" fmla="*/ 17 h 142"/>
                <a:gd name="T4" fmla="*/ 243 w 268"/>
                <a:gd name="T5" fmla="*/ 31 h 142"/>
                <a:gd name="T6" fmla="*/ 237 w 268"/>
                <a:gd name="T7" fmla="*/ 48 h 142"/>
                <a:gd name="T8" fmla="*/ 231 w 268"/>
                <a:gd name="T9" fmla="*/ 66 h 142"/>
                <a:gd name="T10" fmla="*/ 221 w 268"/>
                <a:gd name="T11" fmla="*/ 92 h 142"/>
                <a:gd name="T12" fmla="*/ 204 w 268"/>
                <a:gd name="T13" fmla="*/ 119 h 142"/>
                <a:gd name="T14" fmla="*/ 189 w 268"/>
                <a:gd name="T15" fmla="*/ 137 h 142"/>
                <a:gd name="T16" fmla="*/ 160 w 268"/>
                <a:gd name="T17" fmla="*/ 133 h 142"/>
                <a:gd name="T18" fmla="*/ 139 w 268"/>
                <a:gd name="T19" fmla="*/ 131 h 142"/>
                <a:gd name="T20" fmla="*/ 116 w 268"/>
                <a:gd name="T21" fmla="*/ 133 h 142"/>
                <a:gd name="T22" fmla="*/ 93 w 268"/>
                <a:gd name="T23" fmla="*/ 137 h 142"/>
                <a:gd name="T24" fmla="*/ 58 w 268"/>
                <a:gd name="T25" fmla="*/ 142 h 142"/>
                <a:gd name="T26" fmla="*/ 25 w 268"/>
                <a:gd name="T27" fmla="*/ 142 h 142"/>
                <a:gd name="T28" fmla="*/ 0 w 268"/>
                <a:gd name="T29" fmla="*/ 137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8"/>
                <a:gd name="T46" fmla="*/ 0 h 142"/>
                <a:gd name="T47" fmla="*/ 268 w 268"/>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8" h="142">
                  <a:moveTo>
                    <a:pt x="268" y="0"/>
                  </a:moveTo>
                  <a:lnTo>
                    <a:pt x="252" y="17"/>
                  </a:lnTo>
                  <a:lnTo>
                    <a:pt x="243" y="31"/>
                  </a:lnTo>
                  <a:lnTo>
                    <a:pt x="237" y="48"/>
                  </a:lnTo>
                  <a:lnTo>
                    <a:pt x="231" y="66"/>
                  </a:lnTo>
                  <a:lnTo>
                    <a:pt x="221" y="92"/>
                  </a:lnTo>
                  <a:lnTo>
                    <a:pt x="204" y="119"/>
                  </a:lnTo>
                  <a:lnTo>
                    <a:pt x="189" y="137"/>
                  </a:lnTo>
                  <a:lnTo>
                    <a:pt x="160" y="133"/>
                  </a:lnTo>
                  <a:lnTo>
                    <a:pt x="139" y="131"/>
                  </a:lnTo>
                  <a:lnTo>
                    <a:pt x="116" y="133"/>
                  </a:lnTo>
                  <a:lnTo>
                    <a:pt x="93" y="137"/>
                  </a:lnTo>
                  <a:lnTo>
                    <a:pt x="58" y="142"/>
                  </a:lnTo>
                  <a:lnTo>
                    <a:pt x="25" y="142"/>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16" name="Freeform 1525"/>
            <p:cNvSpPr>
              <a:spLocks/>
            </p:cNvSpPr>
            <p:nvPr/>
          </p:nvSpPr>
          <p:spPr bwMode="auto">
            <a:xfrm>
              <a:off x="1809" y="3870"/>
              <a:ext cx="164" cy="19"/>
            </a:xfrm>
            <a:custGeom>
              <a:avLst/>
              <a:gdLst>
                <a:gd name="T0" fmla="*/ 164 w 164"/>
                <a:gd name="T1" fmla="*/ 10 h 19"/>
                <a:gd name="T2" fmla="*/ 141 w 164"/>
                <a:gd name="T3" fmla="*/ 2 h 19"/>
                <a:gd name="T4" fmla="*/ 121 w 164"/>
                <a:gd name="T5" fmla="*/ 0 h 19"/>
                <a:gd name="T6" fmla="*/ 100 w 164"/>
                <a:gd name="T7" fmla="*/ 4 h 19"/>
                <a:gd name="T8" fmla="*/ 79 w 164"/>
                <a:gd name="T9" fmla="*/ 12 h 19"/>
                <a:gd name="T10" fmla="*/ 62 w 164"/>
                <a:gd name="T11" fmla="*/ 17 h 19"/>
                <a:gd name="T12" fmla="*/ 46 w 164"/>
                <a:gd name="T13" fmla="*/ 19 h 19"/>
                <a:gd name="T14" fmla="*/ 19 w 164"/>
                <a:gd name="T15" fmla="*/ 15 h 19"/>
                <a:gd name="T16" fmla="*/ 0 w 164"/>
                <a:gd name="T17" fmla="*/ 1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4"/>
                <a:gd name="T28" fmla="*/ 0 h 19"/>
                <a:gd name="T29" fmla="*/ 164 w 164"/>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4" h="19">
                  <a:moveTo>
                    <a:pt x="164" y="10"/>
                  </a:moveTo>
                  <a:lnTo>
                    <a:pt x="141" y="2"/>
                  </a:lnTo>
                  <a:lnTo>
                    <a:pt x="121" y="0"/>
                  </a:lnTo>
                  <a:lnTo>
                    <a:pt x="100" y="4"/>
                  </a:lnTo>
                  <a:lnTo>
                    <a:pt x="79" y="12"/>
                  </a:lnTo>
                  <a:lnTo>
                    <a:pt x="62" y="17"/>
                  </a:lnTo>
                  <a:lnTo>
                    <a:pt x="46" y="19"/>
                  </a:lnTo>
                  <a:lnTo>
                    <a:pt x="19" y="15"/>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17" name="Freeform 1526"/>
            <p:cNvSpPr>
              <a:spLocks/>
            </p:cNvSpPr>
            <p:nvPr/>
          </p:nvSpPr>
          <p:spPr bwMode="auto">
            <a:xfrm>
              <a:off x="1692" y="3743"/>
              <a:ext cx="81" cy="194"/>
            </a:xfrm>
            <a:custGeom>
              <a:avLst/>
              <a:gdLst>
                <a:gd name="T0" fmla="*/ 79 w 81"/>
                <a:gd name="T1" fmla="*/ 0 h 194"/>
                <a:gd name="T2" fmla="*/ 81 w 81"/>
                <a:gd name="T3" fmla="*/ 14 h 194"/>
                <a:gd name="T4" fmla="*/ 81 w 81"/>
                <a:gd name="T5" fmla="*/ 23 h 194"/>
                <a:gd name="T6" fmla="*/ 81 w 81"/>
                <a:gd name="T7" fmla="*/ 42 h 194"/>
                <a:gd name="T8" fmla="*/ 79 w 81"/>
                <a:gd name="T9" fmla="*/ 58 h 194"/>
                <a:gd name="T10" fmla="*/ 69 w 81"/>
                <a:gd name="T11" fmla="*/ 67 h 194"/>
                <a:gd name="T12" fmla="*/ 63 w 81"/>
                <a:gd name="T13" fmla="*/ 75 h 194"/>
                <a:gd name="T14" fmla="*/ 57 w 81"/>
                <a:gd name="T15" fmla="*/ 92 h 194"/>
                <a:gd name="T16" fmla="*/ 54 w 81"/>
                <a:gd name="T17" fmla="*/ 106 h 194"/>
                <a:gd name="T18" fmla="*/ 44 w 81"/>
                <a:gd name="T19" fmla="*/ 127 h 194"/>
                <a:gd name="T20" fmla="*/ 36 w 81"/>
                <a:gd name="T21" fmla="*/ 142 h 194"/>
                <a:gd name="T22" fmla="*/ 17 w 81"/>
                <a:gd name="T23" fmla="*/ 173 h 194"/>
                <a:gd name="T24" fmla="*/ 7 w 81"/>
                <a:gd name="T25" fmla="*/ 185 h 194"/>
                <a:gd name="T26" fmla="*/ 0 w 81"/>
                <a:gd name="T27" fmla="*/ 194 h 1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1"/>
                <a:gd name="T43" fmla="*/ 0 h 194"/>
                <a:gd name="T44" fmla="*/ 81 w 81"/>
                <a:gd name="T45" fmla="*/ 194 h 1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1" h="194">
                  <a:moveTo>
                    <a:pt x="79" y="0"/>
                  </a:moveTo>
                  <a:lnTo>
                    <a:pt x="81" y="14"/>
                  </a:lnTo>
                  <a:lnTo>
                    <a:pt x="81" y="23"/>
                  </a:lnTo>
                  <a:lnTo>
                    <a:pt x="81" y="42"/>
                  </a:lnTo>
                  <a:lnTo>
                    <a:pt x="79" y="58"/>
                  </a:lnTo>
                  <a:lnTo>
                    <a:pt x="69" y="67"/>
                  </a:lnTo>
                  <a:lnTo>
                    <a:pt x="63" y="75"/>
                  </a:lnTo>
                  <a:lnTo>
                    <a:pt x="57" y="92"/>
                  </a:lnTo>
                  <a:lnTo>
                    <a:pt x="54" y="106"/>
                  </a:lnTo>
                  <a:lnTo>
                    <a:pt x="44" y="127"/>
                  </a:lnTo>
                  <a:lnTo>
                    <a:pt x="36" y="142"/>
                  </a:lnTo>
                  <a:lnTo>
                    <a:pt x="17" y="173"/>
                  </a:lnTo>
                  <a:lnTo>
                    <a:pt x="7" y="185"/>
                  </a:lnTo>
                  <a:lnTo>
                    <a:pt x="0" y="19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18" name="Freeform 1527"/>
            <p:cNvSpPr>
              <a:spLocks/>
            </p:cNvSpPr>
            <p:nvPr/>
          </p:nvSpPr>
          <p:spPr bwMode="auto">
            <a:xfrm>
              <a:off x="1771" y="3801"/>
              <a:ext cx="84" cy="4"/>
            </a:xfrm>
            <a:custGeom>
              <a:avLst/>
              <a:gdLst>
                <a:gd name="T0" fmla="*/ 0 w 84"/>
                <a:gd name="T1" fmla="*/ 0 h 4"/>
                <a:gd name="T2" fmla="*/ 11 w 84"/>
                <a:gd name="T3" fmla="*/ 2 h 4"/>
                <a:gd name="T4" fmla="*/ 23 w 84"/>
                <a:gd name="T5" fmla="*/ 4 h 4"/>
                <a:gd name="T6" fmla="*/ 44 w 84"/>
                <a:gd name="T7" fmla="*/ 4 h 4"/>
                <a:gd name="T8" fmla="*/ 61 w 84"/>
                <a:gd name="T9" fmla="*/ 4 h 4"/>
                <a:gd name="T10" fmla="*/ 75 w 84"/>
                <a:gd name="T11" fmla="*/ 2 h 4"/>
                <a:gd name="T12" fmla="*/ 84 w 84"/>
                <a:gd name="T13" fmla="*/ 0 h 4"/>
                <a:gd name="T14" fmla="*/ 0 60000 65536"/>
                <a:gd name="T15" fmla="*/ 0 60000 65536"/>
                <a:gd name="T16" fmla="*/ 0 60000 65536"/>
                <a:gd name="T17" fmla="*/ 0 60000 65536"/>
                <a:gd name="T18" fmla="*/ 0 60000 65536"/>
                <a:gd name="T19" fmla="*/ 0 60000 65536"/>
                <a:gd name="T20" fmla="*/ 0 60000 65536"/>
                <a:gd name="T21" fmla="*/ 0 w 84"/>
                <a:gd name="T22" fmla="*/ 0 h 4"/>
                <a:gd name="T23" fmla="*/ 84 w 8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4" h="4">
                  <a:moveTo>
                    <a:pt x="0" y="0"/>
                  </a:moveTo>
                  <a:lnTo>
                    <a:pt x="11" y="2"/>
                  </a:lnTo>
                  <a:lnTo>
                    <a:pt x="23" y="4"/>
                  </a:lnTo>
                  <a:lnTo>
                    <a:pt x="44" y="4"/>
                  </a:lnTo>
                  <a:lnTo>
                    <a:pt x="61" y="4"/>
                  </a:lnTo>
                  <a:lnTo>
                    <a:pt x="75" y="2"/>
                  </a:lnTo>
                  <a:lnTo>
                    <a:pt x="8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19" name="Freeform 1528"/>
            <p:cNvSpPr>
              <a:spLocks/>
            </p:cNvSpPr>
            <p:nvPr/>
          </p:nvSpPr>
          <p:spPr bwMode="auto">
            <a:xfrm>
              <a:off x="1692" y="3880"/>
              <a:ext cx="2" cy="57"/>
            </a:xfrm>
            <a:custGeom>
              <a:avLst/>
              <a:gdLst>
                <a:gd name="T0" fmla="*/ 0 w 2"/>
                <a:gd name="T1" fmla="*/ 0 h 57"/>
                <a:gd name="T2" fmla="*/ 2 w 2"/>
                <a:gd name="T3" fmla="*/ 11 h 57"/>
                <a:gd name="T4" fmla="*/ 2 w 2"/>
                <a:gd name="T5" fmla="*/ 21 h 57"/>
                <a:gd name="T6" fmla="*/ 2 w 2"/>
                <a:gd name="T7" fmla="*/ 40 h 57"/>
                <a:gd name="T8" fmla="*/ 0 w 2"/>
                <a:gd name="T9" fmla="*/ 48 h 57"/>
                <a:gd name="T10" fmla="*/ 0 w 2"/>
                <a:gd name="T11" fmla="*/ 57 h 57"/>
                <a:gd name="T12" fmla="*/ 0 60000 65536"/>
                <a:gd name="T13" fmla="*/ 0 60000 65536"/>
                <a:gd name="T14" fmla="*/ 0 60000 65536"/>
                <a:gd name="T15" fmla="*/ 0 60000 65536"/>
                <a:gd name="T16" fmla="*/ 0 60000 65536"/>
                <a:gd name="T17" fmla="*/ 0 60000 65536"/>
                <a:gd name="T18" fmla="*/ 0 w 2"/>
                <a:gd name="T19" fmla="*/ 0 h 57"/>
                <a:gd name="T20" fmla="*/ 2 w 2"/>
                <a:gd name="T21" fmla="*/ 57 h 57"/>
              </a:gdLst>
              <a:ahLst/>
              <a:cxnLst>
                <a:cxn ang="T12">
                  <a:pos x="T0" y="T1"/>
                </a:cxn>
                <a:cxn ang="T13">
                  <a:pos x="T2" y="T3"/>
                </a:cxn>
                <a:cxn ang="T14">
                  <a:pos x="T4" y="T5"/>
                </a:cxn>
                <a:cxn ang="T15">
                  <a:pos x="T6" y="T7"/>
                </a:cxn>
                <a:cxn ang="T16">
                  <a:pos x="T8" y="T9"/>
                </a:cxn>
                <a:cxn ang="T17">
                  <a:pos x="T10" y="T11"/>
                </a:cxn>
              </a:cxnLst>
              <a:rect l="T18" t="T19" r="T20" b="T21"/>
              <a:pathLst>
                <a:path w="2" h="57">
                  <a:moveTo>
                    <a:pt x="0" y="0"/>
                  </a:moveTo>
                  <a:lnTo>
                    <a:pt x="2" y="11"/>
                  </a:lnTo>
                  <a:lnTo>
                    <a:pt x="2" y="21"/>
                  </a:lnTo>
                  <a:lnTo>
                    <a:pt x="2" y="40"/>
                  </a:lnTo>
                  <a:lnTo>
                    <a:pt x="0" y="48"/>
                  </a:lnTo>
                  <a:lnTo>
                    <a:pt x="0" y="5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20" name="Freeform 1529"/>
            <p:cNvSpPr>
              <a:spLocks/>
            </p:cNvSpPr>
            <p:nvPr/>
          </p:nvSpPr>
          <p:spPr bwMode="auto">
            <a:xfrm>
              <a:off x="1805" y="3880"/>
              <a:ext cx="4" cy="29"/>
            </a:xfrm>
            <a:custGeom>
              <a:avLst/>
              <a:gdLst>
                <a:gd name="T0" fmla="*/ 4 w 4"/>
                <a:gd name="T1" fmla="*/ 0 h 29"/>
                <a:gd name="T2" fmla="*/ 0 w 4"/>
                <a:gd name="T3" fmla="*/ 15 h 29"/>
                <a:gd name="T4" fmla="*/ 0 w 4"/>
                <a:gd name="T5" fmla="*/ 29 h 29"/>
                <a:gd name="T6" fmla="*/ 0 60000 65536"/>
                <a:gd name="T7" fmla="*/ 0 60000 65536"/>
                <a:gd name="T8" fmla="*/ 0 60000 65536"/>
                <a:gd name="T9" fmla="*/ 0 w 4"/>
                <a:gd name="T10" fmla="*/ 0 h 29"/>
                <a:gd name="T11" fmla="*/ 4 w 4"/>
                <a:gd name="T12" fmla="*/ 29 h 29"/>
              </a:gdLst>
              <a:ahLst/>
              <a:cxnLst>
                <a:cxn ang="T6">
                  <a:pos x="T0" y="T1"/>
                </a:cxn>
                <a:cxn ang="T7">
                  <a:pos x="T2" y="T3"/>
                </a:cxn>
                <a:cxn ang="T8">
                  <a:pos x="T4" y="T5"/>
                </a:cxn>
              </a:cxnLst>
              <a:rect l="T9" t="T10" r="T11" b="T12"/>
              <a:pathLst>
                <a:path w="4" h="29">
                  <a:moveTo>
                    <a:pt x="4" y="0"/>
                  </a:moveTo>
                  <a:lnTo>
                    <a:pt x="0" y="15"/>
                  </a:lnTo>
                  <a:lnTo>
                    <a:pt x="0" y="2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21" name="Freeform 1530"/>
            <p:cNvSpPr>
              <a:spLocks/>
            </p:cNvSpPr>
            <p:nvPr/>
          </p:nvSpPr>
          <p:spPr bwMode="auto">
            <a:xfrm>
              <a:off x="1809" y="3805"/>
              <a:ext cx="46" cy="75"/>
            </a:xfrm>
            <a:custGeom>
              <a:avLst/>
              <a:gdLst>
                <a:gd name="T0" fmla="*/ 46 w 46"/>
                <a:gd name="T1" fmla="*/ 0 h 75"/>
                <a:gd name="T2" fmla="*/ 33 w 46"/>
                <a:gd name="T3" fmla="*/ 27 h 75"/>
                <a:gd name="T4" fmla="*/ 23 w 46"/>
                <a:gd name="T5" fmla="*/ 48 h 75"/>
                <a:gd name="T6" fmla="*/ 19 w 46"/>
                <a:gd name="T7" fmla="*/ 55 h 75"/>
                <a:gd name="T8" fmla="*/ 10 w 46"/>
                <a:gd name="T9" fmla="*/ 61 h 75"/>
                <a:gd name="T10" fmla="*/ 2 w 46"/>
                <a:gd name="T11" fmla="*/ 67 h 75"/>
                <a:gd name="T12" fmla="*/ 0 w 46"/>
                <a:gd name="T13" fmla="*/ 75 h 75"/>
                <a:gd name="T14" fmla="*/ 0 60000 65536"/>
                <a:gd name="T15" fmla="*/ 0 60000 65536"/>
                <a:gd name="T16" fmla="*/ 0 60000 65536"/>
                <a:gd name="T17" fmla="*/ 0 60000 65536"/>
                <a:gd name="T18" fmla="*/ 0 60000 65536"/>
                <a:gd name="T19" fmla="*/ 0 60000 65536"/>
                <a:gd name="T20" fmla="*/ 0 60000 65536"/>
                <a:gd name="T21" fmla="*/ 0 w 46"/>
                <a:gd name="T22" fmla="*/ 0 h 75"/>
                <a:gd name="T23" fmla="*/ 46 w 46"/>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75">
                  <a:moveTo>
                    <a:pt x="46" y="0"/>
                  </a:moveTo>
                  <a:lnTo>
                    <a:pt x="33" y="27"/>
                  </a:lnTo>
                  <a:lnTo>
                    <a:pt x="23" y="48"/>
                  </a:lnTo>
                  <a:lnTo>
                    <a:pt x="19" y="55"/>
                  </a:lnTo>
                  <a:lnTo>
                    <a:pt x="10" y="61"/>
                  </a:lnTo>
                  <a:lnTo>
                    <a:pt x="2"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22" name="Freeform 1531"/>
            <p:cNvSpPr>
              <a:spLocks/>
            </p:cNvSpPr>
            <p:nvPr/>
          </p:nvSpPr>
          <p:spPr bwMode="auto">
            <a:xfrm>
              <a:off x="1451" y="3859"/>
              <a:ext cx="56" cy="1"/>
            </a:xfrm>
            <a:custGeom>
              <a:avLst/>
              <a:gdLst>
                <a:gd name="T0" fmla="*/ 56 w 56"/>
                <a:gd name="T1" fmla="*/ 1 h 1"/>
                <a:gd name="T2" fmla="*/ 41 w 56"/>
                <a:gd name="T3" fmla="*/ 1 h 1"/>
                <a:gd name="T4" fmla="*/ 25 w 56"/>
                <a:gd name="T5" fmla="*/ 0 h 1"/>
                <a:gd name="T6" fmla="*/ 6 w 56"/>
                <a:gd name="T7" fmla="*/ 0 h 1"/>
                <a:gd name="T8" fmla="*/ 6 w 56"/>
                <a:gd name="T9" fmla="*/ 0 h 1"/>
                <a:gd name="T10" fmla="*/ 0 w 56"/>
                <a:gd name="T11" fmla="*/ 0 h 1"/>
                <a:gd name="T12" fmla="*/ 0 60000 65536"/>
                <a:gd name="T13" fmla="*/ 0 60000 65536"/>
                <a:gd name="T14" fmla="*/ 0 60000 65536"/>
                <a:gd name="T15" fmla="*/ 0 60000 65536"/>
                <a:gd name="T16" fmla="*/ 0 60000 65536"/>
                <a:gd name="T17" fmla="*/ 0 60000 65536"/>
                <a:gd name="T18" fmla="*/ 0 w 56"/>
                <a:gd name="T19" fmla="*/ 0 h 1"/>
                <a:gd name="T20" fmla="*/ 56 w 56"/>
                <a:gd name="T21" fmla="*/ 1 h 1"/>
              </a:gdLst>
              <a:ahLst/>
              <a:cxnLst>
                <a:cxn ang="T12">
                  <a:pos x="T0" y="T1"/>
                </a:cxn>
                <a:cxn ang="T13">
                  <a:pos x="T2" y="T3"/>
                </a:cxn>
                <a:cxn ang="T14">
                  <a:pos x="T4" y="T5"/>
                </a:cxn>
                <a:cxn ang="T15">
                  <a:pos x="T6" y="T7"/>
                </a:cxn>
                <a:cxn ang="T16">
                  <a:pos x="T8" y="T9"/>
                </a:cxn>
                <a:cxn ang="T17">
                  <a:pos x="T10" y="T11"/>
                </a:cxn>
              </a:cxnLst>
              <a:rect l="T18" t="T19" r="T20" b="T21"/>
              <a:pathLst>
                <a:path w="56" h="1">
                  <a:moveTo>
                    <a:pt x="56" y="1"/>
                  </a:moveTo>
                  <a:lnTo>
                    <a:pt x="41" y="1"/>
                  </a:lnTo>
                  <a:lnTo>
                    <a:pt x="25" y="0"/>
                  </a:lnTo>
                  <a:lnTo>
                    <a:pt x="6"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23" name="Freeform 1532"/>
            <p:cNvSpPr>
              <a:spLocks/>
            </p:cNvSpPr>
            <p:nvPr/>
          </p:nvSpPr>
          <p:spPr bwMode="auto">
            <a:xfrm>
              <a:off x="1992" y="3847"/>
              <a:ext cx="38" cy="98"/>
            </a:xfrm>
            <a:custGeom>
              <a:avLst/>
              <a:gdLst>
                <a:gd name="T0" fmla="*/ 38 w 38"/>
                <a:gd name="T1" fmla="*/ 23 h 98"/>
                <a:gd name="T2" fmla="*/ 38 w 38"/>
                <a:gd name="T3" fmla="*/ 21 h 98"/>
                <a:gd name="T4" fmla="*/ 36 w 38"/>
                <a:gd name="T5" fmla="*/ 10 h 98"/>
                <a:gd name="T6" fmla="*/ 33 w 38"/>
                <a:gd name="T7" fmla="*/ 2 h 98"/>
                <a:gd name="T8" fmla="*/ 23 w 38"/>
                <a:gd name="T9" fmla="*/ 0 h 98"/>
                <a:gd name="T10" fmla="*/ 15 w 38"/>
                <a:gd name="T11" fmla="*/ 6 h 98"/>
                <a:gd name="T12" fmla="*/ 9 w 38"/>
                <a:gd name="T13" fmla="*/ 15 h 98"/>
                <a:gd name="T14" fmla="*/ 8 w 38"/>
                <a:gd name="T15" fmla="*/ 27 h 98"/>
                <a:gd name="T16" fmla="*/ 6 w 38"/>
                <a:gd name="T17" fmla="*/ 46 h 98"/>
                <a:gd name="T18" fmla="*/ 2 w 38"/>
                <a:gd name="T19" fmla="*/ 71 h 98"/>
                <a:gd name="T20" fmla="*/ 2 w 38"/>
                <a:gd name="T21" fmla="*/ 75 h 98"/>
                <a:gd name="T22" fmla="*/ 0 w 38"/>
                <a:gd name="T23" fmla="*/ 98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98"/>
                <a:gd name="T38" fmla="*/ 38 w 3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98">
                  <a:moveTo>
                    <a:pt x="38" y="23"/>
                  </a:moveTo>
                  <a:lnTo>
                    <a:pt x="38" y="21"/>
                  </a:lnTo>
                  <a:lnTo>
                    <a:pt x="36" y="10"/>
                  </a:lnTo>
                  <a:lnTo>
                    <a:pt x="33" y="2"/>
                  </a:lnTo>
                  <a:lnTo>
                    <a:pt x="23" y="0"/>
                  </a:lnTo>
                  <a:lnTo>
                    <a:pt x="15" y="6"/>
                  </a:lnTo>
                  <a:lnTo>
                    <a:pt x="9" y="15"/>
                  </a:lnTo>
                  <a:lnTo>
                    <a:pt x="8" y="27"/>
                  </a:lnTo>
                  <a:lnTo>
                    <a:pt x="6" y="46"/>
                  </a:lnTo>
                  <a:lnTo>
                    <a:pt x="2" y="71"/>
                  </a:lnTo>
                  <a:lnTo>
                    <a:pt x="2" y="75"/>
                  </a:lnTo>
                  <a:lnTo>
                    <a:pt x="0" y="9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24" name="Freeform 1533"/>
            <p:cNvSpPr>
              <a:spLocks/>
            </p:cNvSpPr>
            <p:nvPr/>
          </p:nvSpPr>
          <p:spPr bwMode="auto">
            <a:xfrm>
              <a:off x="1855" y="3741"/>
              <a:ext cx="54" cy="64"/>
            </a:xfrm>
            <a:custGeom>
              <a:avLst/>
              <a:gdLst>
                <a:gd name="T0" fmla="*/ 54 w 54"/>
                <a:gd name="T1" fmla="*/ 0 h 64"/>
                <a:gd name="T2" fmla="*/ 43 w 54"/>
                <a:gd name="T3" fmla="*/ 19 h 64"/>
                <a:gd name="T4" fmla="*/ 25 w 54"/>
                <a:gd name="T5" fmla="*/ 37 h 64"/>
                <a:gd name="T6" fmla="*/ 2 w 54"/>
                <a:gd name="T7" fmla="*/ 62 h 64"/>
                <a:gd name="T8" fmla="*/ 0 w 54"/>
                <a:gd name="T9" fmla="*/ 64 h 64"/>
                <a:gd name="T10" fmla="*/ 0 60000 65536"/>
                <a:gd name="T11" fmla="*/ 0 60000 65536"/>
                <a:gd name="T12" fmla="*/ 0 60000 65536"/>
                <a:gd name="T13" fmla="*/ 0 60000 65536"/>
                <a:gd name="T14" fmla="*/ 0 60000 65536"/>
                <a:gd name="T15" fmla="*/ 0 w 54"/>
                <a:gd name="T16" fmla="*/ 0 h 64"/>
                <a:gd name="T17" fmla="*/ 54 w 54"/>
                <a:gd name="T18" fmla="*/ 64 h 64"/>
              </a:gdLst>
              <a:ahLst/>
              <a:cxnLst>
                <a:cxn ang="T10">
                  <a:pos x="T0" y="T1"/>
                </a:cxn>
                <a:cxn ang="T11">
                  <a:pos x="T2" y="T3"/>
                </a:cxn>
                <a:cxn ang="T12">
                  <a:pos x="T4" y="T5"/>
                </a:cxn>
                <a:cxn ang="T13">
                  <a:pos x="T6" y="T7"/>
                </a:cxn>
                <a:cxn ang="T14">
                  <a:pos x="T8" y="T9"/>
                </a:cxn>
              </a:cxnLst>
              <a:rect l="T15" t="T16" r="T17" b="T18"/>
              <a:pathLst>
                <a:path w="54" h="64">
                  <a:moveTo>
                    <a:pt x="54" y="0"/>
                  </a:moveTo>
                  <a:lnTo>
                    <a:pt x="43" y="19"/>
                  </a:lnTo>
                  <a:lnTo>
                    <a:pt x="25" y="37"/>
                  </a:lnTo>
                  <a:lnTo>
                    <a:pt x="2" y="62"/>
                  </a:lnTo>
                  <a:lnTo>
                    <a:pt x="0" y="6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25" name="Freeform 1534"/>
            <p:cNvSpPr>
              <a:spLocks/>
            </p:cNvSpPr>
            <p:nvPr/>
          </p:nvSpPr>
          <p:spPr bwMode="auto">
            <a:xfrm>
              <a:off x="1540" y="3753"/>
              <a:ext cx="42" cy="75"/>
            </a:xfrm>
            <a:custGeom>
              <a:avLst/>
              <a:gdLst>
                <a:gd name="T0" fmla="*/ 0 w 42"/>
                <a:gd name="T1" fmla="*/ 75 h 75"/>
                <a:gd name="T2" fmla="*/ 25 w 42"/>
                <a:gd name="T3" fmla="*/ 34 h 75"/>
                <a:gd name="T4" fmla="*/ 42 w 42"/>
                <a:gd name="T5" fmla="*/ 0 h 75"/>
                <a:gd name="T6" fmla="*/ 0 60000 65536"/>
                <a:gd name="T7" fmla="*/ 0 60000 65536"/>
                <a:gd name="T8" fmla="*/ 0 60000 65536"/>
                <a:gd name="T9" fmla="*/ 0 w 42"/>
                <a:gd name="T10" fmla="*/ 0 h 75"/>
                <a:gd name="T11" fmla="*/ 42 w 42"/>
                <a:gd name="T12" fmla="*/ 75 h 75"/>
              </a:gdLst>
              <a:ahLst/>
              <a:cxnLst>
                <a:cxn ang="T6">
                  <a:pos x="T0" y="T1"/>
                </a:cxn>
                <a:cxn ang="T7">
                  <a:pos x="T2" y="T3"/>
                </a:cxn>
                <a:cxn ang="T8">
                  <a:pos x="T4" y="T5"/>
                </a:cxn>
              </a:cxnLst>
              <a:rect l="T9" t="T10" r="T11" b="T12"/>
              <a:pathLst>
                <a:path w="42" h="75">
                  <a:moveTo>
                    <a:pt x="0" y="75"/>
                  </a:moveTo>
                  <a:lnTo>
                    <a:pt x="25" y="34"/>
                  </a:lnTo>
                  <a:lnTo>
                    <a:pt x="4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26" name="Freeform 1535"/>
            <p:cNvSpPr>
              <a:spLocks/>
            </p:cNvSpPr>
            <p:nvPr/>
          </p:nvSpPr>
          <p:spPr bwMode="auto">
            <a:xfrm>
              <a:off x="1851" y="3703"/>
              <a:ext cx="214" cy="2"/>
            </a:xfrm>
            <a:custGeom>
              <a:avLst/>
              <a:gdLst>
                <a:gd name="T0" fmla="*/ 0 w 214"/>
                <a:gd name="T1" fmla="*/ 2 h 2"/>
                <a:gd name="T2" fmla="*/ 29 w 214"/>
                <a:gd name="T3" fmla="*/ 2 h 2"/>
                <a:gd name="T4" fmla="*/ 162 w 214"/>
                <a:gd name="T5" fmla="*/ 2 h 2"/>
                <a:gd name="T6" fmla="*/ 214 w 214"/>
                <a:gd name="T7" fmla="*/ 0 h 2"/>
                <a:gd name="T8" fmla="*/ 0 60000 65536"/>
                <a:gd name="T9" fmla="*/ 0 60000 65536"/>
                <a:gd name="T10" fmla="*/ 0 60000 65536"/>
                <a:gd name="T11" fmla="*/ 0 60000 65536"/>
                <a:gd name="T12" fmla="*/ 0 w 214"/>
                <a:gd name="T13" fmla="*/ 0 h 2"/>
                <a:gd name="T14" fmla="*/ 214 w 214"/>
                <a:gd name="T15" fmla="*/ 2 h 2"/>
              </a:gdLst>
              <a:ahLst/>
              <a:cxnLst>
                <a:cxn ang="T8">
                  <a:pos x="T0" y="T1"/>
                </a:cxn>
                <a:cxn ang="T9">
                  <a:pos x="T2" y="T3"/>
                </a:cxn>
                <a:cxn ang="T10">
                  <a:pos x="T4" y="T5"/>
                </a:cxn>
                <a:cxn ang="T11">
                  <a:pos x="T6" y="T7"/>
                </a:cxn>
              </a:cxnLst>
              <a:rect l="T12" t="T13" r="T14" b="T15"/>
              <a:pathLst>
                <a:path w="214" h="2">
                  <a:moveTo>
                    <a:pt x="0" y="2"/>
                  </a:moveTo>
                  <a:lnTo>
                    <a:pt x="29" y="2"/>
                  </a:lnTo>
                  <a:lnTo>
                    <a:pt x="162" y="2"/>
                  </a:lnTo>
                  <a:lnTo>
                    <a:pt x="214"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27" name="Freeform 1536"/>
            <p:cNvSpPr>
              <a:spLocks/>
            </p:cNvSpPr>
            <p:nvPr/>
          </p:nvSpPr>
          <p:spPr bwMode="auto">
            <a:xfrm>
              <a:off x="2036" y="3734"/>
              <a:ext cx="58" cy="119"/>
            </a:xfrm>
            <a:custGeom>
              <a:avLst/>
              <a:gdLst>
                <a:gd name="T0" fmla="*/ 58 w 58"/>
                <a:gd name="T1" fmla="*/ 0 h 119"/>
                <a:gd name="T2" fmla="*/ 48 w 58"/>
                <a:gd name="T3" fmla="*/ 17 h 119"/>
                <a:gd name="T4" fmla="*/ 14 w 58"/>
                <a:gd name="T5" fmla="*/ 90 h 119"/>
                <a:gd name="T6" fmla="*/ 0 w 58"/>
                <a:gd name="T7" fmla="*/ 119 h 119"/>
                <a:gd name="T8" fmla="*/ 0 60000 65536"/>
                <a:gd name="T9" fmla="*/ 0 60000 65536"/>
                <a:gd name="T10" fmla="*/ 0 60000 65536"/>
                <a:gd name="T11" fmla="*/ 0 60000 65536"/>
                <a:gd name="T12" fmla="*/ 0 w 58"/>
                <a:gd name="T13" fmla="*/ 0 h 119"/>
                <a:gd name="T14" fmla="*/ 58 w 58"/>
                <a:gd name="T15" fmla="*/ 119 h 119"/>
              </a:gdLst>
              <a:ahLst/>
              <a:cxnLst>
                <a:cxn ang="T8">
                  <a:pos x="T0" y="T1"/>
                </a:cxn>
                <a:cxn ang="T9">
                  <a:pos x="T2" y="T3"/>
                </a:cxn>
                <a:cxn ang="T10">
                  <a:pos x="T4" y="T5"/>
                </a:cxn>
                <a:cxn ang="T11">
                  <a:pos x="T6" y="T7"/>
                </a:cxn>
              </a:cxnLst>
              <a:rect l="T12" t="T13" r="T14" b="T15"/>
              <a:pathLst>
                <a:path w="58" h="119">
                  <a:moveTo>
                    <a:pt x="58" y="0"/>
                  </a:moveTo>
                  <a:lnTo>
                    <a:pt x="48" y="17"/>
                  </a:lnTo>
                  <a:lnTo>
                    <a:pt x="14" y="90"/>
                  </a:lnTo>
                  <a:lnTo>
                    <a:pt x="0" y="119"/>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428" name="Line 1537"/>
            <p:cNvSpPr>
              <a:spLocks noChangeShapeType="1"/>
            </p:cNvSpPr>
            <p:nvPr/>
          </p:nvSpPr>
          <p:spPr bwMode="auto">
            <a:xfrm flipH="1">
              <a:off x="1467" y="3753"/>
              <a:ext cx="38" cy="8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429" name="Freeform 1538"/>
            <p:cNvSpPr>
              <a:spLocks/>
            </p:cNvSpPr>
            <p:nvPr/>
          </p:nvSpPr>
          <p:spPr bwMode="auto">
            <a:xfrm>
              <a:off x="1476" y="3924"/>
              <a:ext cx="206" cy="10"/>
            </a:xfrm>
            <a:custGeom>
              <a:avLst/>
              <a:gdLst>
                <a:gd name="T0" fmla="*/ 0 w 206"/>
                <a:gd name="T1" fmla="*/ 10 h 10"/>
                <a:gd name="T2" fmla="*/ 0 w 206"/>
                <a:gd name="T3" fmla="*/ 10 h 10"/>
                <a:gd name="T4" fmla="*/ 21 w 206"/>
                <a:gd name="T5" fmla="*/ 10 h 10"/>
                <a:gd name="T6" fmla="*/ 98 w 206"/>
                <a:gd name="T7" fmla="*/ 6 h 10"/>
                <a:gd name="T8" fmla="*/ 143 w 206"/>
                <a:gd name="T9" fmla="*/ 4 h 10"/>
                <a:gd name="T10" fmla="*/ 170 w 206"/>
                <a:gd name="T11" fmla="*/ 2 h 10"/>
                <a:gd name="T12" fmla="*/ 206 w 206"/>
                <a:gd name="T13" fmla="*/ 0 h 10"/>
                <a:gd name="T14" fmla="*/ 0 60000 65536"/>
                <a:gd name="T15" fmla="*/ 0 60000 65536"/>
                <a:gd name="T16" fmla="*/ 0 60000 65536"/>
                <a:gd name="T17" fmla="*/ 0 60000 65536"/>
                <a:gd name="T18" fmla="*/ 0 60000 65536"/>
                <a:gd name="T19" fmla="*/ 0 60000 65536"/>
                <a:gd name="T20" fmla="*/ 0 60000 65536"/>
                <a:gd name="T21" fmla="*/ 0 w 206"/>
                <a:gd name="T22" fmla="*/ 0 h 10"/>
                <a:gd name="T23" fmla="*/ 206 w 206"/>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6" h="10">
                  <a:moveTo>
                    <a:pt x="0" y="10"/>
                  </a:moveTo>
                  <a:lnTo>
                    <a:pt x="0" y="10"/>
                  </a:lnTo>
                  <a:lnTo>
                    <a:pt x="21" y="10"/>
                  </a:lnTo>
                  <a:lnTo>
                    <a:pt x="98" y="6"/>
                  </a:lnTo>
                  <a:lnTo>
                    <a:pt x="143" y="4"/>
                  </a:lnTo>
                  <a:lnTo>
                    <a:pt x="170" y="2"/>
                  </a:lnTo>
                  <a:lnTo>
                    <a:pt x="206"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18928" name="Group 1723"/>
          <p:cNvGrpSpPr>
            <a:grpSpLocks/>
          </p:cNvGrpSpPr>
          <p:nvPr/>
        </p:nvGrpSpPr>
        <p:grpSpPr bwMode="auto">
          <a:xfrm>
            <a:off x="5334000" y="3505200"/>
            <a:ext cx="3332163" cy="842963"/>
            <a:chOff x="2442" y="2195"/>
            <a:chExt cx="2099" cy="531"/>
          </a:xfrm>
        </p:grpSpPr>
        <p:sp>
          <p:nvSpPr>
            <p:cNvPr id="19171" name="Rectangle 199"/>
            <p:cNvSpPr>
              <a:spLocks noChangeArrowheads="1"/>
            </p:cNvSpPr>
            <p:nvPr/>
          </p:nvSpPr>
          <p:spPr bwMode="auto">
            <a:xfrm>
              <a:off x="2442" y="2275"/>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19172" name="Rectangle 200"/>
            <p:cNvSpPr>
              <a:spLocks noChangeArrowheads="1"/>
            </p:cNvSpPr>
            <p:nvPr/>
          </p:nvSpPr>
          <p:spPr bwMode="auto">
            <a:xfrm>
              <a:off x="2508" y="22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9173" name="Rectangle 201"/>
            <p:cNvSpPr>
              <a:spLocks noChangeArrowheads="1"/>
            </p:cNvSpPr>
            <p:nvPr/>
          </p:nvSpPr>
          <p:spPr bwMode="auto">
            <a:xfrm>
              <a:off x="2555"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9174" name="Rectangle 202"/>
            <p:cNvSpPr>
              <a:spLocks noChangeArrowheads="1"/>
            </p:cNvSpPr>
            <p:nvPr/>
          </p:nvSpPr>
          <p:spPr bwMode="auto">
            <a:xfrm>
              <a:off x="2585" y="2275"/>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9175" name="Rectangle 203"/>
            <p:cNvSpPr>
              <a:spLocks noChangeArrowheads="1"/>
            </p:cNvSpPr>
            <p:nvPr/>
          </p:nvSpPr>
          <p:spPr bwMode="auto">
            <a:xfrm>
              <a:off x="2637" y="2275"/>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19176" name="Rectangle 204"/>
            <p:cNvSpPr>
              <a:spLocks noChangeArrowheads="1"/>
            </p:cNvSpPr>
            <p:nvPr/>
          </p:nvSpPr>
          <p:spPr bwMode="auto">
            <a:xfrm>
              <a:off x="2737"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19177" name="Rectangle 205"/>
            <p:cNvSpPr>
              <a:spLocks noChangeArrowheads="1"/>
            </p:cNvSpPr>
            <p:nvPr/>
          </p:nvSpPr>
          <p:spPr bwMode="auto">
            <a:xfrm>
              <a:off x="2767"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9178" name="Rectangle 206"/>
            <p:cNvSpPr>
              <a:spLocks noChangeArrowheads="1"/>
            </p:cNvSpPr>
            <p:nvPr/>
          </p:nvSpPr>
          <p:spPr bwMode="auto">
            <a:xfrm>
              <a:off x="2808" y="22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9179" name="Rectangle 207"/>
            <p:cNvSpPr>
              <a:spLocks noChangeArrowheads="1"/>
            </p:cNvSpPr>
            <p:nvPr/>
          </p:nvSpPr>
          <p:spPr bwMode="auto">
            <a:xfrm>
              <a:off x="2854"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9180" name="Rectangle 209"/>
            <p:cNvSpPr>
              <a:spLocks noChangeArrowheads="1"/>
            </p:cNvSpPr>
            <p:nvPr/>
          </p:nvSpPr>
          <p:spPr bwMode="auto">
            <a:xfrm>
              <a:off x="2885" y="2275"/>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9181" name="Rectangle 210"/>
            <p:cNvSpPr>
              <a:spLocks noChangeArrowheads="1"/>
            </p:cNvSpPr>
            <p:nvPr/>
          </p:nvSpPr>
          <p:spPr bwMode="auto">
            <a:xfrm>
              <a:off x="2937"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19182" name="Rectangle 211"/>
            <p:cNvSpPr>
              <a:spLocks noChangeArrowheads="1"/>
            </p:cNvSpPr>
            <p:nvPr/>
          </p:nvSpPr>
          <p:spPr bwMode="auto">
            <a:xfrm>
              <a:off x="2976"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9183" name="Rectangle 212"/>
            <p:cNvSpPr>
              <a:spLocks noChangeArrowheads="1"/>
            </p:cNvSpPr>
            <p:nvPr/>
          </p:nvSpPr>
          <p:spPr bwMode="auto">
            <a:xfrm>
              <a:off x="3040" y="2275"/>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H</a:t>
              </a:r>
              <a:endParaRPr lang="en-US" smtClean="0">
                <a:solidFill>
                  <a:srgbClr val="000000"/>
                </a:solidFill>
              </a:endParaRPr>
            </a:p>
          </p:txBody>
        </p:sp>
        <p:sp>
          <p:nvSpPr>
            <p:cNvPr id="19184" name="Rectangle 213"/>
            <p:cNvSpPr>
              <a:spLocks noChangeArrowheads="1"/>
            </p:cNvSpPr>
            <p:nvPr/>
          </p:nvSpPr>
          <p:spPr bwMode="auto">
            <a:xfrm>
              <a:off x="3135" y="227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185" name="Rectangle 214"/>
            <p:cNvSpPr>
              <a:spLocks noChangeArrowheads="1"/>
            </p:cNvSpPr>
            <p:nvPr/>
          </p:nvSpPr>
          <p:spPr bwMode="auto">
            <a:xfrm>
              <a:off x="3176" y="227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186" name="Rectangle 215"/>
            <p:cNvSpPr>
              <a:spLocks noChangeArrowheads="1"/>
            </p:cNvSpPr>
            <p:nvPr/>
          </p:nvSpPr>
          <p:spPr bwMode="auto">
            <a:xfrm>
              <a:off x="3212" y="227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187" name="Rectangle 216"/>
            <p:cNvSpPr>
              <a:spLocks noChangeArrowheads="1"/>
            </p:cNvSpPr>
            <p:nvPr/>
          </p:nvSpPr>
          <p:spPr bwMode="auto">
            <a:xfrm>
              <a:off x="3237" y="227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188" name="Rectangle 217"/>
            <p:cNvSpPr>
              <a:spLocks noChangeArrowheads="1"/>
            </p:cNvSpPr>
            <p:nvPr/>
          </p:nvSpPr>
          <p:spPr bwMode="auto">
            <a:xfrm>
              <a:off x="3278" y="227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19189" name="Rectangle 218"/>
            <p:cNvSpPr>
              <a:spLocks noChangeArrowheads="1"/>
            </p:cNvSpPr>
            <p:nvPr/>
          </p:nvSpPr>
          <p:spPr bwMode="auto">
            <a:xfrm>
              <a:off x="3325" y="227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19190" name="Rectangle 219"/>
            <p:cNvSpPr>
              <a:spLocks noChangeArrowheads="1"/>
            </p:cNvSpPr>
            <p:nvPr/>
          </p:nvSpPr>
          <p:spPr bwMode="auto">
            <a:xfrm>
              <a:off x="2442"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9191" name="Rectangle 220"/>
            <p:cNvSpPr>
              <a:spLocks noChangeArrowheads="1"/>
            </p:cNvSpPr>
            <p:nvPr/>
          </p:nvSpPr>
          <p:spPr bwMode="auto">
            <a:xfrm>
              <a:off x="2467"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192" name="Rectangle 221"/>
            <p:cNvSpPr>
              <a:spLocks noChangeArrowheads="1"/>
            </p:cNvSpPr>
            <p:nvPr/>
          </p:nvSpPr>
          <p:spPr bwMode="auto">
            <a:xfrm>
              <a:off x="2493" y="238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193" name="Rectangle 222"/>
            <p:cNvSpPr>
              <a:spLocks noChangeArrowheads="1"/>
            </p:cNvSpPr>
            <p:nvPr/>
          </p:nvSpPr>
          <p:spPr bwMode="auto">
            <a:xfrm>
              <a:off x="2529"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194" name="Rectangle 223"/>
            <p:cNvSpPr>
              <a:spLocks noChangeArrowheads="1"/>
            </p:cNvSpPr>
            <p:nvPr/>
          </p:nvSpPr>
          <p:spPr bwMode="auto">
            <a:xfrm>
              <a:off x="2575"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195" name="Rectangle 224"/>
            <p:cNvSpPr>
              <a:spLocks noChangeArrowheads="1"/>
            </p:cNvSpPr>
            <p:nvPr/>
          </p:nvSpPr>
          <p:spPr bwMode="auto">
            <a:xfrm>
              <a:off x="2616" y="238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196" name="Rectangle 225"/>
            <p:cNvSpPr>
              <a:spLocks noChangeArrowheads="1"/>
            </p:cNvSpPr>
            <p:nvPr/>
          </p:nvSpPr>
          <p:spPr bwMode="auto">
            <a:xfrm>
              <a:off x="2675"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197" name="Rectangle 226"/>
            <p:cNvSpPr>
              <a:spLocks noChangeArrowheads="1"/>
            </p:cNvSpPr>
            <p:nvPr/>
          </p:nvSpPr>
          <p:spPr bwMode="auto">
            <a:xfrm>
              <a:off x="2739"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19198" name="Rectangle 227"/>
            <p:cNvSpPr>
              <a:spLocks noChangeArrowheads="1"/>
            </p:cNvSpPr>
            <p:nvPr/>
          </p:nvSpPr>
          <p:spPr bwMode="auto">
            <a:xfrm>
              <a:off x="2785"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9199" name="Rectangle 228"/>
            <p:cNvSpPr>
              <a:spLocks noChangeArrowheads="1"/>
            </p:cNvSpPr>
            <p:nvPr/>
          </p:nvSpPr>
          <p:spPr bwMode="auto">
            <a:xfrm>
              <a:off x="2811"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200" name="Rectangle 229"/>
            <p:cNvSpPr>
              <a:spLocks noChangeArrowheads="1"/>
            </p:cNvSpPr>
            <p:nvPr/>
          </p:nvSpPr>
          <p:spPr bwMode="auto">
            <a:xfrm>
              <a:off x="2852"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201" name="Rectangle 230"/>
            <p:cNvSpPr>
              <a:spLocks noChangeArrowheads="1"/>
            </p:cNvSpPr>
            <p:nvPr/>
          </p:nvSpPr>
          <p:spPr bwMode="auto">
            <a:xfrm>
              <a:off x="2898"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202" name="Rectangle 231"/>
            <p:cNvSpPr>
              <a:spLocks noChangeArrowheads="1"/>
            </p:cNvSpPr>
            <p:nvPr/>
          </p:nvSpPr>
          <p:spPr bwMode="auto">
            <a:xfrm>
              <a:off x="2962"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203" name="Rectangle 232"/>
            <p:cNvSpPr>
              <a:spLocks noChangeArrowheads="1"/>
            </p:cNvSpPr>
            <p:nvPr/>
          </p:nvSpPr>
          <p:spPr bwMode="auto">
            <a:xfrm>
              <a:off x="3008"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204" name="Rectangle 233"/>
            <p:cNvSpPr>
              <a:spLocks noChangeArrowheads="1"/>
            </p:cNvSpPr>
            <p:nvPr/>
          </p:nvSpPr>
          <p:spPr bwMode="auto">
            <a:xfrm>
              <a:off x="3078"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205" name="Rectangle 234"/>
            <p:cNvSpPr>
              <a:spLocks noChangeArrowheads="1"/>
            </p:cNvSpPr>
            <p:nvPr/>
          </p:nvSpPr>
          <p:spPr bwMode="auto">
            <a:xfrm>
              <a:off x="3103"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206" name="Rectangle 235"/>
            <p:cNvSpPr>
              <a:spLocks noChangeArrowheads="1"/>
            </p:cNvSpPr>
            <p:nvPr/>
          </p:nvSpPr>
          <p:spPr bwMode="auto">
            <a:xfrm>
              <a:off x="3149"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207" name="Rectangle 236"/>
            <p:cNvSpPr>
              <a:spLocks noChangeArrowheads="1"/>
            </p:cNvSpPr>
            <p:nvPr/>
          </p:nvSpPr>
          <p:spPr bwMode="auto">
            <a:xfrm>
              <a:off x="3213"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208" name="Rectangle 237"/>
            <p:cNvSpPr>
              <a:spLocks noChangeArrowheads="1"/>
            </p:cNvSpPr>
            <p:nvPr/>
          </p:nvSpPr>
          <p:spPr bwMode="auto">
            <a:xfrm>
              <a:off x="3260"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209" name="Rectangle 238"/>
            <p:cNvSpPr>
              <a:spLocks noChangeArrowheads="1"/>
            </p:cNvSpPr>
            <p:nvPr/>
          </p:nvSpPr>
          <p:spPr bwMode="auto">
            <a:xfrm>
              <a:off x="3285"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19210" name="Rectangle 239"/>
            <p:cNvSpPr>
              <a:spLocks noChangeArrowheads="1"/>
            </p:cNvSpPr>
            <p:nvPr/>
          </p:nvSpPr>
          <p:spPr bwMode="auto">
            <a:xfrm>
              <a:off x="3331"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211" name="Rectangle 240"/>
            <p:cNvSpPr>
              <a:spLocks noChangeArrowheads="1"/>
            </p:cNvSpPr>
            <p:nvPr/>
          </p:nvSpPr>
          <p:spPr bwMode="auto">
            <a:xfrm>
              <a:off x="2442"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19212" name="Rectangle 241"/>
            <p:cNvSpPr>
              <a:spLocks noChangeArrowheads="1"/>
            </p:cNvSpPr>
            <p:nvPr/>
          </p:nvSpPr>
          <p:spPr bwMode="auto">
            <a:xfrm>
              <a:off x="2488"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213" name="Rectangle 242"/>
            <p:cNvSpPr>
              <a:spLocks noChangeArrowheads="1"/>
            </p:cNvSpPr>
            <p:nvPr/>
          </p:nvSpPr>
          <p:spPr bwMode="auto">
            <a:xfrm>
              <a:off x="2534"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214" name="Rectangle 243"/>
            <p:cNvSpPr>
              <a:spLocks noChangeArrowheads="1"/>
            </p:cNvSpPr>
            <p:nvPr/>
          </p:nvSpPr>
          <p:spPr bwMode="auto">
            <a:xfrm>
              <a:off x="256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215" name="Rectangle 244"/>
            <p:cNvSpPr>
              <a:spLocks noChangeArrowheads="1"/>
            </p:cNvSpPr>
            <p:nvPr/>
          </p:nvSpPr>
          <p:spPr bwMode="auto">
            <a:xfrm>
              <a:off x="2606"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216" name="Rectangle 245"/>
            <p:cNvSpPr>
              <a:spLocks noChangeArrowheads="1"/>
            </p:cNvSpPr>
            <p:nvPr/>
          </p:nvSpPr>
          <p:spPr bwMode="auto">
            <a:xfrm>
              <a:off x="2631" y="249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217" name="Rectangle 246"/>
            <p:cNvSpPr>
              <a:spLocks noChangeArrowheads="1"/>
            </p:cNvSpPr>
            <p:nvPr/>
          </p:nvSpPr>
          <p:spPr bwMode="auto">
            <a:xfrm>
              <a:off x="269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218" name="Rectangle 247"/>
            <p:cNvSpPr>
              <a:spLocks noChangeArrowheads="1"/>
            </p:cNvSpPr>
            <p:nvPr/>
          </p:nvSpPr>
          <p:spPr bwMode="auto">
            <a:xfrm>
              <a:off x="2737" y="249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9219" name="Rectangle 248"/>
            <p:cNvSpPr>
              <a:spLocks noChangeArrowheads="1"/>
            </p:cNvSpPr>
            <p:nvPr/>
          </p:nvSpPr>
          <p:spPr bwMode="auto">
            <a:xfrm>
              <a:off x="2790"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220" name="Rectangle 249"/>
            <p:cNvSpPr>
              <a:spLocks noChangeArrowheads="1"/>
            </p:cNvSpPr>
            <p:nvPr/>
          </p:nvSpPr>
          <p:spPr bwMode="auto">
            <a:xfrm>
              <a:off x="2816"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221" name="Rectangle 250"/>
            <p:cNvSpPr>
              <a:spLocks noChangeArrowheads="1"/>
            </p:cNvSpPr>
            <p:nvPr/>
          </p:nvSpPr>
          <p:spPr bwMode="auto">
            <a:xfrm>
              <a:off x="2862" y="249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222" name="Rectangle 251"/>
            <p:cNvSpPr>
              <a:spLocks noChangeArrowheads="1"/>
            </p:cNvSpPr>
            <p:nvPr/>
          </p:nvSpPr>
          <p:spPr bwMode="auto">
            <a:xfrm>
              <a:off x="2926"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19223" name="Rectangle 252"/>
            <p:cNvSpPr>
              <a:spLocks noChangeArrowheads="1"/>
            </p:cNvSpPr>
            <p:nvPr/>
          </p:nvSpPr>
          <p:spPr bwMode="auto">
            <a:xfrm>
              <a:off x="2973"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224" name="Rectangle 253"/>
            <p:cNvSpPr>
              <a:spLocks noChangeArrowheads="1"/>
            </p:cNvSpPr>
            <p:nvPr/>
          </p:nvSpPr>
          <p:spPr bwMode="auto">
            <a:xfrm>
              <a:off x="3019"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225" name="Rectangle 254"/>
            <p:cNvSpPr>
              <a:spLocks noChangeArrowheads="1"/>
            </p:cNvSpPr>
            <p:nvPr/>
          </p:nvSpPr>
          <p:spPr bwMode="auto">
            <a:xfrm>
              <a:off x="3044"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226" name="Rectangle 255"/>
            <p:cNvSpPr>
              <a:spLocks noChangeArrowheads="1"/>
            </p:cNvSpPr>
            <p:nvPr/>
          </p:nvSpPr>
          <p:spPr bwMode="auto">
            <a:xfrm>
              <a:off x="307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227" name="Rectangle 256"/>
            <p:cNvSpPr>
              <a:spLocks noChangeArrowheads="1"/>
            </p:cNvSpPr>
            <p:nvPr/>
          </p:nvSpPr>
          <p:spPr bwMode="auto">
            <a:xfrm>
              <a:off x="3116" y="2499"/>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m</a:t>
              </a:r>
              <a:endParaRPr lang="en-US" smtClean="0">
                <a:solidFill>
                  <a:srgbClr val="000000"/>
                </a:solidFill>
              </a:endParaRPr>
            </a:p>
          </p:txBody>
        </p:sp>
        <p:sp>
          <p:nvSpPr>
            <p:cNvPr id="19228" name="Rectangle 257"/>
            <p:cNvSpPr>
              <a:spLocks noChangeArrowheads="1"/>
            </p:cNvSpPr>
            <p:nvPr/>
          </p:nvSpPr>
          <p:spPr bwMode="auto">
            <a:xfrm>
              <a:off x="2442" y="2611"/>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229" name="Rectangle 258"/>
            <p:cNvSpPr>
              <a:spLocks noChangeArrowheads="1"/>
            </p:cNvSpPr>
            <p:nvPr/>
          </p:nvSpPr>
          <p:spPr bwMode="auto">
            <a:xfrm>
              <a:off x="2478" y="2611"/>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19230" name="Rectangle 259"/>
            <p:cNvSpPr>
              <a:spLocks noChangeArrowheads="1"/>
            </p:cNvSpPr>
            <p:nvPr/>
          </p:nvSpPr>
          <p:spPr bwMode="auto">
            <a:xfrm>
              <a:off x="2524" y="2611"/>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19231" name="Rectangle 260"/>
            <p:cNvSpPr>
              <a:spLocks noChangeArrowheads="1"/>
            </p:cNvSpPr>
            <p:nvPr/>
          </p:nvSpPr>
          <p:spPr bwMode="auto">
            <a:xfrm>
              <a:off x="2555" y="2611"/>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9232" name="Rectangle 261"/>
            <p:cNvSpPr>
              <a:spLocks noChangeArrowheads="1"/>
            </p:cNvSpPr>
            <p:nvPr/>
          </p:nvSpPr>
          <p:spPr bwMode="auto">
            <a:xfrm>
              <a:off x="2585"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233" name="Rectangle 262"/>
            <p:cNvSpPr>
              <a:spLocks noChangeArrowheads="1"/>
            </p:cNvSpPr>
            <p:nvPr/>
          </p:nvSpPr>
          <p:spPr bwMode="auto">
            <a:xfrm>
              <a:off x="2626"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19234" name="Rectangle 263"/>
            <p:cNvSpPr>
              <a:spLocks noChangeArrowheads="1"/>
            </p:cNvSpPr>
            <p:nvPr/>
          </p:nvSpPr>
          <p:spPr bwMode="auto">
            <a:xfrm>
              <a:off x="2667"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235" name="Rectangle 264"/>
            <p:cNvSpPr>
              <a:spLocks noChangeArrowheads="1"/>
            </p:cNvSpPr>
            <p:nvPr/>
          </p:nvSpPr>
          <p:spPr bwMode="auto">
            <a:xfrm>
              <a:off x="2708" y="2611"/>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19236" name="Line 1344"/>
            <p:cNvSpPr>
              <a:spLocks noChangeShapeType="1"/>
            </p:cNvSpPr>
            <p:nvPr/>
          </p:nvSpPr>
          <p:spPr bwMode="auto">
            <a:xfrm flipV="1">
              <a:off x="3038" y="2583"/>
              <a:ext cx="643" cy="106"/>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37" name="Freeform 1345"/>
            <p:cNvSpPr>
              <a:spLocks/>
            </p:cNvSpPr>
            <p:nvPr/>
          </p:nvSpPr>
          <p:spPr bwMode="auto">
            <a:xfrm>
              <a:off x="3663" y="2564"/>
              <a:ext cx="85" cy="44"/>
            </a:xfrm>
            <a:custGeom>
              <a:avLst/>
              <a:gdLst>
                <a:gd name="T0" fmla="*/ 6 w 85"/>
                <a:gd name="T1" fmla="*/ 44 h 44"/>
                <a:gd name="T2" fmla="*/ 85 w 85"/>
                <a:gd name="T3" fmla="*/ 8 h 44"/>
                <a:gd name="T4" fmla="*/ 0 w 85"/>
                <a:gd name="T5" fmla="*/ 0 h 44"/>
                <a:gd name="T6" fmla="*/ 6 w 85"/>
                <a:gd name="T7" fmla="*/ 44 h 44"/>
                <a:gd name="T8" fmla="*/ 0 60000 65536"/>
                <a:gd name="T9" fmla="*/ 0 60000 65536"/>
                <a:gd name="T10" fmla="*/ 0 60000 65536"/>
                <a:gd name="T11" fmla="*/ 0 60000 65536"/>
                <a:gd name="T12" fmla="*/ 0 w 85"/>
                <a:gd name="T13" fmla="*/ 0 h 44"/>
                <a:gd name="T14" fmla="*/ 85 w 85"/>
                <a:gd name="T15" fmla="*/ 44 h 44"/>
              </a:gdLst>
              <a:ahLst/>
              <a:cxnLst>
                <a:cxn ang="T8">
                  <a:pos x="T0" y="T1"/>
                </a:cxn>
                <a:cxn ang="T9">
                  <a:pos x="T2" y="T3"/>
                </a:cxn>
                <a:cxn ang="T10">
                  <a:pos x="T4" y="T5"/>
                </a:cxn>
                <a:cxn ang="T11">
                  <a:pos x="T6" y="T7"/>
                </a:cxn>
              </a:cxnLst>
              <a:rect l="T12" t="T13" r="T14" b="T15"/>
              <a:pathLst>
                <a:path w="85" h="44">
                  <a:moveTo>
                    <a:pt x="6" y="44"/>
                  </a:moveTo>
                  <a:lnTo>
                    <a:pt x="85" y="8"/>
                  </a:lnTo>
                  <a:lnTo>
                    <a:pt x="0" y="0"/>
                  </a:lnTo>
                  <a:lnTo>
                    <a:pt x="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238" name="Freeform 1539"/>
            <p:cNvSpPr>
              <a:spLocks/>
            </p:cNvSpPr>
            <p:nvPr/>
          </p:nvSpPr>
          <p:spPr bwMode="auto">
            <a:xfrm>
              <a:off x="4331" y="2199"/>
              <a:ext cx="86" cy="205"/>
            </a:xfrm>
            <a:custGeom>
              <a:avLst/>
              <a:gdLst>
                <a:gd name="T0" fmla="*/ 86 w 86"/>
                <a:gd name="T1" fmla="*/ 151 h 205"/>
                <a:gd name="T2" fmla="*/ 83 w 86"/>
                <a:gd name="T3" fmla="*/ 188 h 205"/>
                <a:gd name="T4" fmla="*/ 83 w 86"/>
                <a:gd name="T5" fmla="*/ 188 h 205"/>
                <a:gd name="T6" fmla="*/ 69 w 86"/>
                <a:gd name="T7" fmla="*/ 186 h 205"/>
                <a:gd name="T8" fmla="*/ 67 w 86"/>
                <a:gd name="T9" fmla="*/ 167 h 205"/>
                <a:gd name="T10" fmla="*/ 61 w 86"/>
                <a:gd name="T11" fmla="*/ 144 h 205"/>
                <a:gd name="T12" fmla="*/ 54 w 86"/>
                <a:gd name="T13" fmla="*/ 126 h 205"/>
                <a:gd name="T14" fmla="*/ 52 w 86"/>
                <a:gd name="T15" fmla="*/ 113 h 205"/>
                <a:gd name="T16" fmla="*/ 48 w 86"/>
                <a:gd name="T17" fmla="*/ 103 h 205"/>
                <a:gd name="T18" fmla="*/ 38 w 86"/>
                <a:gd name="T19" fmla="*/ 103 h 205"/>
                <a:gd name="T20" fmla="*/ 31 w 86"/>
                <a:gd name="T21" fmla="*/ 109 h 205"/>
                <a:gd name="T22" fmla="*/ 25 w 86"/>
                <a:gd name="T23" fmla="*/ 119 h 205"/>
                <a:gd name="T24" fmla="*/ 23 w 86"/>
                <a:gd name="T25" fmla="*/ 130 h 205"/>
                <a:gd name="T26" fmla="*/ 23 w 86"/>
                <a:gd name="T27" fmla="*/ 148 h 205"/>
                <a:gd name="T28" fmla="*/ 17 w 86"/>
                <a:gd name="T29" fmla="*/ 178 h 205"/>
                <a:gd name="T30" fmla="*/ 15 w 86"/>
                <a:gd name="T31" fmla="*/ 200 h 205"/>
                <a:gd name="T32" fmla="*/ 15 w 86"/>
                <a:gd name="T33" fmla="*/ 205 h 205"/>
                <a:gd name="T34" fmla="*/ 8 w 86"/>
                <a:gd name="T35" fmla="*/ 205 h 205"/>
                <a:gd name="T36" fmla="*/ 4 w 86"/>
                <a:gd name="T37" fmla="*/ 167 h 205"/>
                <a:gd name="T38" fmla="*/ 0 w 86"/>
                <a:gd name="T39" fmla="*/ 136 h 205"/>
                <a:gd name="T40" fmla="*/ 2 w 86"/>
                <a:gd name="T41" fmla="*/ 123 h 205"/>
                <a:gd name="T42" fmla="*/ 8 w 86"/>
                <a:gd name="T43" fmla="*/ 105 h 205"/>
                <a:gd name="T44" fmla="*/ 27 w 86"/>
                <a:gd name="T45" fmla="*/ 69 h 205"/>
                <a:gd name="T46" fmla="*/ 58 w 86"/>
                <a:gd name="T47" fmla="*/ 25 h 205"/>
                <a:gd name="T48" fmla="*/ 65 w 86"/>
                <a:gd name="T49" fmla="*/ 13 h 205"/>
                <a:gd name="T50" fmla="*/ 79 w 86"/>
                <a:gd name="T51" fmla="*/ 0 h 205"/>
                <a:gd name="T52" fmla="*/ 71 w 86"/>
                <a:gd name="T53" fmla="*/ 34 h 205"/>
                <a:gd name="T54" fmla="*/ 71 w 86"/>
                <a:gd name="T55" fmla="*/ 61 h 205"/>
                <a:gd name="T56" fmla="*/ 75 w 86"/>
                <a:gd name="T57" fmla="*/ 86 h 205"/>
                <a:gd name="T58" fmla="*/ 81 w 86"/>
                <a:gd name="T59" fmla="*/ 111 h 205"/>
                <a:gd name="T60" fmla="*/ 86 w 86"/>
                <a:gd name="T61" fmla="*/ 151 h 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
                <a:gd name="T94" fmla="*/ 0 h 205"/>
                <a:gd name="T95" fmla="*/ 86 w 86"/>
                <a:gd name="T96" fmla="*/ 205 h 20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 h="205">
                  <a:moveTo>
                    <a:pt x="86" y="151"/>
                  </a:moveTo>
                  <a:lnTo>
                    <a:pt x="83" y="188"/>
                  </a:lnTo>
                  <a:lnTo>
                    <a:pt x="69" y="186"/>
                  </a:lnTo>
                  <a:lnTo>
                    <a:pt x="67" y="167"/>
                  </a:lnTo>
                  <a:lnTo>
                    <a:pt x="61" y="144"/>
                  </a:lnTo>
                  <a:lnTo>
                    <a:pt x="54" y="126"/>
                  </a:lnTo>
                  <a:lnTo>
                    <a:pt x="52" y="113"/>
                  </a:lnTo>
                  <a:lnTo>
                    <a:pt x="48" y="103"/>
                  </a:lnTo>
                  <a:lnTo>
                    <a:pt x="38" y="103"/>
                  </a:lnTo>
                  <a:lnTo>
                    <a:pt x="31" y="109"/>
                  </a:lnTo>
                  <a:lnTo>
                    <a:pt x="25" y="119"/>
                  </a:lnTo>
                  <a:lnTo>
                    <a:pt x="23" y="130"/>
                  </a:lnTo>
                  <a:lnTo>
                    <a:pt x="23" y="148"/>
                  </a:lnTo>
                  <a:lnTo>
                    <a:pt x="17" y="178"/>
                  </a:lnTo>
                  <a:lnTo>
                    <a:pt x="15" y="200"/>
                  </a:lnTo>
                  <a:lnTo>
                    <a:pt x="15" y="205"/>
                  </a:lnTo>
                  <a:lnTo>
                    <a:pt x="8" y="205"/>
                  </a:lnTo>
                  <a:lnTo>
                    <a:pt x="4" y="167"/>
                  </a:lnTo>
                  <a:lnTo>
                    <a:pt x="0" y="136"/>
                  </a:lnTo>
                  <a:lnTo>
                    <a:pt x="2" y="123"/>
                  </a:lnTo>
                  <a:lnTo>
                    <a:pt x="8" y="105"/>
                  </a:lnTo>
                  <a:lnTo>
                    <a:pt x="27" y="69"/>
                  </a:lnTo>
                  <a:lnTo>
                    <a:pt x="58" y="25"/>
                  </a:lnTo>
                  <a:lnTo>
                    <a:pt x="65" y="13"/>
                  </a:lnTo>
                  <a:lnTo>
                    <a:pt x="79" y="0"/>
                  </a:lnTo>
                  <a:lnTo>
                    <a:pt x="71" y="34"/>
                  </a:lnTo>
                  <a:lnTo>
                    <a:pt x="71" y="61"/>
                  </a:lnTo>
                  <a:lnTo>
                    <a:pt x="75" y="86"/>
                  </a:lnTo>
                  <a:lnTo>
                    <a:pt x="81" y="111"/>
                  </a:lnTo>
                  <a:lnTo>
                    <a:pt x="86" y="15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239" name="Freeform 1540"/>
            <p:cNvSpPr>
              <a:spLocks/>
            </p:cNvSpPr>
            <p:nvPr/>
          </p:nvSpPr>
          <p:spPr bwMode="auto">
            <a:xfrm>
              <a:off x="4323" y="2385"/>
              <a:ext cx="91" cy="185"/>
            </a:xfrm>
            <a:custGeom>
              <a:avLst/>
              <a:gdLst>
                <a:gd name="T0" fmla="*/ 91 w 91"/>
                <a:gd name="T1" fmla="*/ 12 h 185"/>
                <a:gd name="T2" fmla="*/ 87 w 91"/>
                <a:gd name="T3" fmla="*/ 48 h 185"/>
                <a:gd name="T4" fmla="*/ 83 w 91"/>
                <a:gd name="T5" fmla="*/ 62 h 185"/>
                <a:gd name="T6" fmla="*/ 79 w 91"/>
                <a:gd name="T7" fmla="*/ 79 h 185"/>
                <a:gd name="T8" fmla="*/ 69 w 91"/>
                <a:gd name="T9" fmla="*/ 94 h 185"/>
                <a:gd name="T10" fmla="*/ 58 w 91"/>
                <a:gd name="T11" fmla="*/ 106 h 185"/>
                <a:gd name="T12" fmla="*/ 41 w 91"/>
                <a:gd name="T13" fmla="*/ 121 h 185"/>
                <a:gd name="T14" fmla="*/ 25 w 91"/>
                <a:gd name="T15" fmla="*/ 139 h 185"/>
                <a:gd name="T16" fmla="*/ 18 w 91"/>
                <a:gd name="T17" fmla="*/ 158 h 185"/>
                <a:gd name="T18" fmla="*/ 10 w 91"/>
                <a:gd name="T19" fmla="*/ 183 h 185"/>
                <a:gd name="T20" fmla="*/ 8 w 91"/>
                <a:gd name="T21" fmla="*/ 183 h 185"/>
                <a:gd name="T22" fmla="*/ 8 w 91"/>
                <a:gd name="T23" fmla="*/ 185 h 185"/>
                <a:gd name="T24" fmla="*/ 0 w 91"/>
                <a:gd name="T25" fmla="*/ 160 h 185"/>
                <a:gd name="T26" fmla="*/ 0 w 91"/>
                <a:gd name="T27" fmla="*/ 139 h 185"/>
                <a:gd name="T28" fmla="*/ 2 w 91"/>
                <a:gd name="T29" fmla="*/ 106 h 185"/>
                <a:gd name="T30" fmla="*/ 8 w 91"/>
                <a:gd name="T31" fmla="*/ 71 h 185"/>
                <a:gd name="T32" fmla="*/ 16 w 91"/>
                <a:gd name="T33" fmla="*/ 19 h 185"/>
                <a:gd name="T34" fmla="*/ 23 w 91"/>
                <a:gd name="T35" fmla="*/ 19 h 185"/>
                <a:gd name="T36" fmla="*/ 25 w 91"/>
                <a:gd name="T37" fmla="*/ 40 h 185"/>
                <a:gd name="T38" fmla="*/ 31 w 91"/>
                <a:gd name="T39" fmla="*/ 64 h 185"/>
                <a:gd name="T40" fmla="*/ 35 w 91"/>
                <a:gd name="T41" fmla="*/ 73 h 185"/>
                <a:gd name="T42" fmla="*/ 41 w 91"/>
                <a:gd name="T43" fmla="*/ 81 h 185"/>
                <a:gd name="T44" fmla="*/ 44 w 91"/>
                <a:gd name="T45" fmla="*/ 83 h 185"/>
                <a:gd name="T46" fmla="*/ 46 w 91"/>
                <a:gd name="T47" fmla="*/ 85 h 185"/>
                <a:gd name="T48" fmla="*/ 52 w 91"/>
                <a:gd name="T49" fmla="*/ 85 h 185"/>
                <a:gd name="T50" fmla="*/ 54 w 91"/>
                <a:gd name="T51" fmla="*/ 81 h 185"/>
                <a:gd name="T52" fmla="*/ 60 w 91"/>
                <a:gd name="T53" fmla="*/ 69 h 185"/>
                <a:gd name="T54" fmla="*/ 62 w 91"/>
                <a:gd name="T55" fmla="*/ 56 h 185"/>
                <a:gd name="T56" fmla="*/ 69 w 91"/>
                <a:gd name="T57" fmla="*/ 39 h 185"/>
                <a:gd name="T58" fmla="*/ 75 w 91"/>
                <a:gd name="T59" fmla="*/ 25 h 185"/>
                <a:gd name="T60" fmla="*/ 77 w 91"/>
                <a:gd name="T61" fmla="*/ 0 h 185"/>
                <a:gd name="T62" fmla="*/ 91 w 91"/>
                <a:gd name="T63" fmla="*/ 2 h 185"/>
                <a:gd name="T64" fmla="*/ 91 w 91"/>
                <a:gd name="T65" fmla="*/ 2 h 185"/>
                <a:gd name="T66" fmla="*/ 91 w 91"/>
                <a:gd name="T67" fmla="*/ 12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1"/>
                <a:gd name="T103" fmla="*/ 0 h 185"/>
                <a:gd name="T104" fmla="*/ 91 w 91"/>
                <a:gd name="T105" fmla="*/ 185 h 1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1" h="185">
                  <a:moveTo>
                    <a:pt x="91" y="12"/>
                  </a:moveTo>
                  <a:lnTo>
                    <a:pt x="87" y="48"/>
                  </a:lnTo>
                  <a:lnTo>
                    <a:pt x="83" y="62"/>
                  </a:lnTo>
                  <a:lnTo>
                    <a:pt x="79" y="79"/>
                  </a:lnTo>
                  <a:lnTo>
                    <a:pt x="69" y="94"/>
                  </a:lnTo>
                  <a:lnTo>
                    <a:pt x="58" y="106"/>
                  </a:lnTo>
                  <a:lnTo>
                    <a:pt x="41" y="121"/>
                  </a:lnTo>
                  <a:lnTo>
                    <a:pt x="25" y="139"/>
                  </a:lnTo>
                  <a:lnTo>
                    <a:pt x="18" y="158"/>
                  </a:lnTo>
                  <a:lnTo>
                    <a:pt x="10" y="183"/>
                  </a:lnTo>
                  <a:lnTo>
                    <a:pt x="8" y="183"/>
                  </a:lnTo>
                  <a:lnTo>
                    <a:pt x="8" y="185"/>
                  </a:lnTo>
                  <a:lnTo>
                    <a:pt x="0" y="160"/>
                  </a:lnTo>
                  <a:lnTo>
                    <a:pt x="0" y="139"/>
                  </a:lnTo>
                  <a:lnTo>
                    <a:pt x="2" y="106"/>
                  </a:lnTo>
                  <a:lnTo>
                    <a:pt x="8" y="71"/>
                  </a:lnTo>
                  <a:lnTo>
                    <a:pt x="16" y="19"/>
                  </a:lnTo>
                  <a:lnTo>
                    <a:pt x="23" y="19"/>
                  </a:lnTo>
                  <a:lnTo>
                    <a:pt x="25" y="40"/>
                  </a:lnTo>
                  <a:lnTo>
                    <a:pt x="31" y="64"/>
                  </a:lnTo>
                  <a:lnTo>
                    <a:pt x="35" y="73"/>
                  </a:lnTo>
                  <a:lnTo>
                    <a:pt x="41" y="81"/>
                  </a:lnTo>
                  <a:lnTo>
                    <a:pt x="44" y="83"/>
                  </a:lnTo>
                  <a:lnTo>
                    <a:pt x="46" y="85"/>
                  </a:lnTo>
                  <a:lnTo>
                    <a:pt x="52" y="85"/>
                  </a:lnTo>
                  <a:lnTo>
                    <a:pt x="54" y="81"/>
                  </a:lnTo>
                  <a:lnTo>
                    <a:pt x="60" y="69"/>
                  </a:lnTo>
                  <a:lnTo>
                    <a:pt x="62" y="56"/>
                  </a:lnTo>
                  <a:lnTo>
                    <a:pt x="69" y="39"/>
                  </a:lnTo>
                  <a:lnTo>
                    <a:pt x="75" y="25"/>
                  </a:lnTo>
                  <a:lnTo>
                    <a:pt x="77" y="0"/>
                  </a:lnTo>
                  <a:lnTo>
                    <a:pt x="91" y="2"/>
                  </a:lnTo>
                  <a:lnTo>
                    <a:pt x="91"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240" name="Freeform 1541"/>
            <p:cNvSpPr>
              <a:spLocks/>
            </p:cNvSpPr>
            <p:nvPr/>
          </p:nvSpPr>
          <p:spPr bwMode="auto">
            <a:xfrm>
              <a:off x="4165" y="2195"/>
              <a:ext cx="245" cy="150"/>
            </a:xfrm>
            <a:custGeom>
              <a:avLst/>
              <a:gdLst>
                <a:gd name="T0" fmla="*/ 168 w 245"/>
                <a:gd name="T1" fmla="*/ 127 h 150"/>
                <a:gd name="T2" fmla="*/ 166 w 245"/>
                <a:gd name="T3" fmla="*/ 140 h 150"/>
                <a:gd name="T4" fmla="*/ 164 w 245"/>
                <a:gd name="T5" fmla="*/ 140 h 150"/>
                <a:gd name="T6" fmla="*/ 164 w 245"/>
                <a:gd name="T7" fmla="*/ 140 h 150"/>
                <a:gd name="T8" fmla="*/ 139 w 245"/>
                <a:gd name="T9" fmla="*/ 132 h 150"/>
                <a:gd name="T10" fmla="*/ 122 w 245"/>
                <a:gd name="T11" fmla="*/ 130 h 150"/>
                <a:gd name="T12" fmla="*/ 99 w 245"/>
                <a:gd name="T13" fmla="*/ 132 h 150"/>
                <a:gd name="T14" fmla="*/ 77 w 245"/>
                <a:gd name="T15" fmla="*/ 140 h 150"/>
                <a:gd name="T16" fmla="*/ 62 w 245"/>
                <a:gd name="T17" fmla="*/ 146 h 150"/>
                <a:gd name="T18" fmla="*/ 45 w 245"/>
                <a:gd name="T19" fmla="*/ 150 h 150"/>
                <a:gd name="T20" fmla="*/ 20 w 245"/>
                <a:gd name="T21" fmla="*/ 146 h 150"/>
                <a:gd name="T22" fmla="*/ 0 w 245"/>
                <a:gd name="T23" fmla="*/ 140 h 150"/>
                <a:gd name="T24" fmla="*/ 2 w 245"/>
                <a:gd name="T25" fmla="*/ 132 h 150"/>
                <a:gd name="T26" fmla="*/ 10 w 245"/>
                <a:gd name="T27" fmla="*/ 127 h 150"/>
                <a:gd name="T28" fmla="*/ 18 w 245"/>
                <a:gd name="T29" fmla="*/ 121 h 150"/>
                <a:gd name="T30" fmla="*/ 24 w 245"/>
                <a:gd name="T31" fmla="*/ 113 h 150"/>
                <a:gd name="T32" fmla="*/ 33 w 245"/>
                <a:gd name="T33" fmla="*/ 92 h 150"/>
                <a:gd name="T34" fmla="*/ 45 w 245"/>
                <a:gd name="T35" fmla="*/ 65 h 150"/>
                <a:gd name="T36" fmla="*/ 47 w 245"/>
                <a:gd name="T37" fmla="*/ 63 h 150"/>
                <a:gd name="T38" fmla="*/ 70 w 245"/>
                <a:gd name="T39" fmla="*/ 36 h 150"/>
                <a:gd name="T40" fmla="*/ 87 w 245"/>
                <a:gd name="T41" fmla="*/ 19 h 150"/>
                <a:gd name="T42" fmla="*/ 101 w 245"/>
                <a:gd name="T43" fmla="*/ 0 h 150"/>
                <a:gd name="T44" fmla="*/ 124 w 245"/>
                <a:gd name="T45" fmla="*/ 2 h 150"/>
                <a:gd name="T46" fmla="*/ 149 w 245"/>
                <a:gd name="T47" fmla="*/ 4 h 150"/>
                <a:gd name="T48" fmla="*/ 185 w 245"/>
                <a:gd name="T49" fmla="*/ 7 h 150"/>
                <a:gd name="T50" fmla="*/ 218 w 245"/>
                <a:gd name="T51" fmla="*/ 5 h 150"/>
                <a:gd name="T52" fmla="*/ 245 w 245"/>
                <a:gd name="T53" fmla="*/ 4 h 150"/>
                <a:gd name="T54" fmla="*/ 231 w 245"/>
                <a:gd name="T55" fmla="*/ 17 h 150"/>
                <a:gd name="T56" fmla="*/ 224 w 245"/>
                <a:gd name="T57" fmla="*/ 29 h 150"/>
                <a:gd name="T58" fmla="*/ 193 w 245"/>
                <a:gd name="T59" fmla="*/ 73 h 150"/>
                <a:gd name="T60" fmla="*/ 174 w 245"/>
                <a:gd name="T61" fmla="*/ 109 h 150"/>
                <a:gd name="T62" fmla="*/ 168 w 245"/>
                <a:gd name="T63" fmla="*/ 12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5"/>
                <a:gd name="T97" fmla="*/ 0 h 150"/>
                <a:gd name="T98" fmla="*/ 245 w 245"/>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5" h="150">
                  <a:moveTo>
                    <a:pt x="168" y="127"/>
                  </a:moveTo>
                  <a:lnTo>
                    <a:pt x="166" y="140"/>
                  </a:lnTo>
                  <a:lnTo>
                    <a:pt x="164" y="140"/>
                  </a:lnTo>
                  <a:lnTo>
                    <a:pt x="139" y="132"/>
                  </a:lnTo>
                  <a:lnTo>
                    <a:pt x="122" y="130"/>
                  </a:lnTo>
                  <a:lnTo>
                    <a:pt x="99" y="132"/>
                  </a:lnTo>
                  <a:lnTo>
                    <a:pt x="77" y="140"/>
                  </a:lnTo>
                  <a:lnTo>
                    <a:pt x="62" y="146"/>
                  </a:lnTo>
                  <a:lnTo>
                    <a:pt x="45" y="150"/>
                  </a:lnTo>
                  <a:lnTo>
                    <a:pt x="20" y="146"/>
                  </a:lnTo>
                  <a:lnTo>
                    <a:pt x="0" y="140"/>
                  </a:lnTo>
                  <a:lnTo>
                    <a:pt x="2" y="132"/>
                  </a:lnTo>
                  <a:lnTo>
                    <a:pt x="10" y="127"/>
                  </a:lnTo>
                  <a:lnTo>
                    <a:pt x="18" y="121"/>
                  </a:lnTo>
                  <a:lnTo>
                    <a:pt x="24" y="113"/>
                  </a:lnTo>
                  <a:lnTo>
                    <a:pt x="33" y="92"/>
                  </a:lnTo>
                  <a:lnTo>
                    <a:pt x="45" y="65"/>
                  </a:lnTo>
                  <a:lnTo>
                    <a:pt x="47" y="63"/>
                  </a:lnTo>
                  <a:lnTo>
                    <a:pt x="70" y="36"/>
                  </a:lnTo>
                  <a:lnTo>
                    <a:pt x="87" y="19"/>
                  </a:lnTo>
                  <a:lnTo>
                    <a:pt x="101" y="0"/>
                  </a:lnTo>
                  <a:lnTo>
                    <a:pt x="124" y="2"/>
                  </a:lnTo>
                  <a:lnTo>
                    <a:pt x="149" y="4"/>
                  </a:lnTo>
                  <a:lnTo>
                    <a:pt x="185" y="7"/>
                  </a:lnTo>
                  <a:lnTo>
                    <a:pt x="218" y="5"/>
                  </a:lnTo>
                  <a:lnTo>
                    <a:pt x="245" y="4"/>
                  </a:lnTo>
                  <a:lnTo>
                    <a:pt x="231" y="17"/>
                  </a:lnTo>
                  <a:lnTo>
                    <a:pt x="224" y="29"/>
                  </a:lnTo>
                  <a:lnTo>
                    <a:pt x="193" y="73"/>
                  </a:lnTo>
                  <a:lnTo>
                    <a:pt x="174" y="109"/>
                  </a:lnTo>
                  <a:lnTo>
                    <a:pt x="168" y="1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241" name="Freeform 1542"/>
            <p:cNvSpPr>
              <a:spLocks noEditPoints="1"/>
            </p:cNvSpPr>
            <p:nvPr/>
          </p:nvSpPr>
          <p:spPr bwMode="auto">
            <a:xfrm>
              <a:off x="3854" y="2325"/>
              <a:ext cx="485" cy="245"/>
            </a:xfrm>
            <a:custGeom>
              <a:avLst/>
              <a:gdLst>
                <a:gd name="T0" fmla="*/ 86 w 485"/>
                <a:gd name="T1" fmla="*/ 237 h 245"/>
                <a:gd name="T2" fmla="*/ 9 w 485"/>
                <a:gd name="T3" fmla="*/ 212 h 245"/>
                <a:gd name="T4" fmla="*/ 9 w 485"/>
                <a:gd name="T5" fmla="*/ 156 h 245"/>
                <a:gd name="T6" fmla="*/ 2 w 485"/>
                <a:gd name="T7" fmla="*/ 87 h 245"/>
                <a:gd name="T8" fmla="*/ 2 w 485"/>
                <a:gd name="T9" fmla="*/ 27 h 245"/>
                <a:gd name="T10" fmla="*/ 31 w 485"/>
                <a:gd name="T11" fmla="*/ 14 h 245"/>
                <a:gd name="T12" fmla="*/ 98 w 485"/>
                <a:gd name="T13" fmla="*/ 10 h 245"/>
                <a:gd name="T14" fmla="*/ 142 w 485"/>
                <a:gd name="T15" fmla="*/ 4 h 245"/>
                <a:gd name="T16" fmla="*/ 192 w 485"/>
                <a:gd name="T17" fmla="*/ 10 h 245"/>
                <a:gd name="T18" fmla="*/ 194 w 485"/>
                <a:gd name="T19" fmla="*/ 29 h 245"/>
                <a:gd name="T20" fmla="*/ 192 w 485"/>
                <a:gd name="T21" fmla="*/ 68 h 245"/>
                <a:gd name="T22" fmla="*/ 233 w 485"/>
                <a:gd name="T23" fmla="*/ 70 h 245"/>
                <a:gd name="T24" fmla="*/ 288 w 485"/>
                <a:gd name="T25" fmla="*/ 70 h 245"/>
                <a:gd name="T26" fmla="*/ 311 w 485"/>
                <a:gd name="T27" fmla="*/ 68 h 245"/>
                <a:gd name="T28" fmla="*/ 306 w 485"/>
                <a:gd name="T29" fmla="*/ 37 h 245"/>
                <a:gd name="T30" fmla="*/ 311 w 485"/>
                <a:gd name="T31" fmla="*/ 10 h 245"/>
                <a:gd name="T32" fmla="*/ 356 w 485"/>
                <a:gd name="T33" fmla="*/ 20 h 245"/>
                <a:gd name="T34" fmla="*/ 388 w 485"/>
                <a:gd name="T35" fmla="*/ 10 h 245"/>
                <a:gd name="T36" fmla="*/ 433 w 485"/>
                <a:gd name="T37" fmla="*/ 0 h 245"/>
                <a:gd name="T38" fmla="*/ 475 w 485"/>
                <a:gd name="T39" fmla="*/ 10 h 245"/>
                <a:gd name="T40" fmla="*/ 477 w 485"/>
                <a:gd name="T41" fmla="*/ 10 h 245"/>
                <a:gd name="T42" fmla="*/ 485 w 485"/>
                <a:gd name="T43" fmla="*/ 79 h 245"/>
                <a:gd name="T44" fmla="*/ 471 w 485"/>
                <a:gd name="T45" fmla="*/ 166 h 245"/>
                <a:gd name="T46" fmla="*/ 469 w 485"/>
                <a:gd name="T47" fmla="*/ 220 h 245"/>
                <a:gd name="T48" fmla="*/ 419 w 485"/>
                <a:gd name="T49" fmla="*/ 241 h 245"/>
                <a:gd name="T50" fmla="*/ 269 w 485"/>
                <a:gd name="T51" fmla="*/ 233 h 245"/>
                <a:gd name="T52" fmla="*/ 110 w 485"/>
                <a:gd name="T53" fmla="*/ 216 h 245"/>
                <a:gd name="T54" fmla="*/ 123 w 485"/>
                <a:gd name="T55" fmla="*/ 201 h 245"/>
                <a:gd name="T56" fmla="*/ 129 w 485"/>
                <a:gd name="T57" fmla="*/ 176 h 245"/>
                <a:gd name="T58" fmla="*/ 110 w 485"/>
                <a:gd name="T59" fmla="*/ 156 h 245"/>
                <a:gd name="T60" fmla="*/ 86 w 485"/>
                <a:gd name="T61" fmla="*/ 164 h 245"/>
                <a:gd name="T62" fmla="*/ 67 w 485"/>
                <a:gd name="T63" fmla="*/ 179 h 245"/>
                <a:gd name="T64" fmla="*/ 71 w 485"/>
                <a:gd name="T65" fmla="*/ 202 h 245"/>
                <a:gd name="T66" fmla="*/ 88 w 485"/>
                <a:gd name="T67" fmla="*/ 212 h 245"/>
                <a:gd name="T68" fmla="*/ 104 w 485"/>
                <a:gd name="T69" fmla="*/ 218 h 245"/>
                <a:gd name="T70" fmla="*/ 123 w 485"/>
                <a:gd name="T71" fmla="*/ 97 h 245"/>
                <a:gd name="T72" fmla="*/ 127 w 485"/>
                <a:gd name="T73" fmla="*/ 81 h 245"/>
                <a:gd name="T74" fmla="*/ 123 w 485"/>
                <a:gd name="T75" fmla="*/ 58 h 245"/>
                <a:gd name="T76" fmla="*/ 96 w 485"/>
                <a:gd name="T77" fmla="*/ 52 h 245"/>
                <a:gd name="T78" fmla="*/ 75 w 485"/>
                <a:gd name="T79" fmla="*/ 60 h 245"/>
                <a:gd name="T80" fmla="*/ 73 w 485"/>
                <a:gd name="T81" fmla="*/ 85 h 245"/>
                <a:gd name="T82" fmla="*/ 86 w 485"/>
                <a:gd name="T83" fmla="*/ 110 h 245"/>
                <a:gd name="T84" fmla="*/ 111 w 485"/>
                <a:gd name="T85" fmla="*/ 110 h 245"/>
                <a:gd name="T86" fmla="*/ 123 w 485"/>
                <a:gd name="T87" fmla="*/ 97 h 2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5"/>
                <a:gd name="T133" fmla="*/ 0 h 245"/>
                <a:gd name="T134" fmla="*/ 485 w 485"/>
                <a:gd name="T135" fmla="*/ 245 h 2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5" h="245">
                  <a:moveTo>
                    <a:pt x="186" y="233"/>
                  </a:moveTo>
                  <a:lnTo>
                    <a:pt x="86" y="237"/>
                  </a:lnTo>
                  <a:lnTo>
                    <a:pt x="6" y="245"/>
                  </a:lnTo>
                  <a:lnTo>
                    <a:pt x="9" y="212"/>
                  </a:lnTo>
                  <a:lnTo>
                    <a:pt x="11" y="187"/>
                  </a:lnTo>
                  <a:lnTo>
                    <a:pt x="9" y="156"/>
                  </a:lnTo>
                  <a:lnTo>
                    <a:pt x="6" y="133"/>
                  </a:lnTo>
                  <a:lnTo>
                    <a:pt x="2" y="87"/>
                  </a:lnTo>
                  <a:lnTo>
                    <a:pt x="0" y="52"/>
                  </a:lnTo>
                  <a:lnTo>
                    <a:pt x="2" y="27"/>
                  </a:lnTo>
                  <a:lnTo>
                    <a:pt x="6" y="10"/>
                  </a:lnTo>
                  <a:lnTo>
                    <a:pt x="31" y="14"/>
                  </a:lnTo>
                  <a:lnTo>
                    <a:pt x="63" y="14"/>
                  </a:lnTo>
                  <a:lnTo>
                    <a:pt x="98" y="10"/>
                  </a:lnTo>
                  <a:lnTo>
                    <a:pt x="121" y="6"/>
                  </a:lnTo>
                  <a:lnTo>
                    <a:pt x="142" y="4"/>
                  </a:lnTo>
                  <a:lnTo>
                    <a:pt x="165" y="4"/>
                  </a:lnTo>
                  <a:lnTo>
                    <a:pt x="192" y="10"/>
                  </a:lnTo>
                  <a:lnTo>
                    <a:pt x="194" y="22"/>
                  </a:lnTo>
                  <a:lnTo>
                    <a:pt x="194" y="29"/>
                  </a:lnTo>
                  <a:lnTo>
                    <a:pt x="194" y="50"/>
                  </a:lnTo>
                  <a:lnTo>
                    <a:pt x="192" y="68"/>
                  </a:lnTo>
                  <a:lnTo>
                    <a:pt x="215" y="70"/>
                  </a:lnTo>
                  <a:lnTo>
                    <a:pt x="233" y="70"/>
                  </a:lnTo>
                  <a:lnTo>
                    <a:pt x="263" y="70"/>
                  </a:lnTo>
                  <a:lnTo>
                    <a:pt x="288" y="70"/>
                  </a:lnTo>
                  <a:lnTo>
                    <a:pt x="302" y="68"/>
                  </a:lnTo>
                  <a:lnTo>
                    <a:pt x="311" y="68"/>
                  </a:lnTo>
                  <a:lnTo>
                    <a:pt x="308" y="54"/>
                  </a:lnTo>
                  <a:lnTo>
                    <a:pt x="306" y="37"/>
                  </a:lnTo>
                  <a:lnTo>
                    <a:pt x="308" y="25"/>
                  </a:lnTo>
                  <a:lnTo>
                    <a:pt x="311" y="10"/>
                  </a:lnTo>
                  <a:lnTo>
                    <a:pt x="331" y="16"/>
                  </a:lnTo>
                  <a:lnTo>
                    <a:pt x="356" y="20"/>
                  </a:lnTo>
                  <a:lnTo>
                    <a:pt x="373" y="16"/>
                  </a:lnTo>
                  <a:lnTo>
                    <a:pt x="388" y="10"/>
                  </a:lnTo>
                  <a:lnTo>
                    <a:pt x="410" y="2"/>
                  </a:lnTo>
                  <a:lnTo>
                    <a:pt x="433" y="0"/>
                  </a:lnTo>
                  <a:lnTo>
                    <a:pt x="450" y="2"/>
                  </a:lnTo>
                  <a:lnTo>
                    <a:pt x="475" y="10"/>
                  </a:lnTo>
                  <a:lnTo>
                    <a:pt x="477" y="10"/>
                  </a:lnTo>
                  <a:lnTo>
                    <a:pt x="481" y="41"/>
                  </a:lnTo>
                  <a:lnTo>
                    <a:pt x="485" y="79"/>
                  </a:lnTo>
                  <a:lnTo>
                    <a:pt x="477" y="131"/>
                  </a:lnTo>
                  <a:lnTo>
                    <a:pt x="471" y="166"/>
                  </a:lnTo>
                  <a:lnTo>
                    <a:pt x="469" y="199"/>
                  </a:lnTo>
                  <a:lnTo>
                    <a:pt x="469" y="220"/>
                  </a:lnTo>
                  <a:lnTo>
                    <a:pt x="477" y="245"/>
                  </a:lnTo>
                  <a:lnTo>
                    <a:pt x="419" y="241"/>
                  </a:lnTo>
                  <a:lnTo>
                    <a:pt x="375" y="237"/>
                  </a:lnTo>
                  <a:lnTo>
                    <a:pt x="269" y="233"/>
                  </a:lnTo>
                  <a:lnTo>
                    <a:pt x="186" y="233"/>
                  </a:lnTo>
                  <a:close/>
                  <a:moveTo>
                    <a:pt x="110" y="216"/>
                  </a:moveTo>
                  <a:lnTo>
                    <a:pt x="117" y="208"/>
                  </a:lnTo>
                  <a:lnTo>
                    <a:pt x="123" y="201"/>
                  </a:lnTo>
                  <a:lnTo>
                    <a:pt x="129" y="185"/>
                  </a:lnTo>
                  <a:lnTo>
                    <a:pt x="129" y="176"/>
                  </a:lnTo>
                  <a:lnTo>
                    <a:pt x="121" y="162"/>
                  </a:lnTo>
                  <a:lnTo>
                    <a:pt x="110" y="156"/>
                  </a:lnTo>
                  <a:lnTo>
                    <a:pt x="96" y="158"/>
                  </a:lnTo>
                  <a:lnTo>
                    <a:pt x="86" y="164"/>
                  </a:lnTo>
                  <a:lnTo>
                    <a:pt x="73" y="170"/>
                  </a:lnTo>
                  <a:lnTo>
                    <a:pt x="67" y="179"/>
                  </a:lnTo>
                  <a:lnTo>
                    <a:pt x="67" y="193"/>
                  </a:lnTo>
                  <a:lnTo>
                    <a:pt x="71" y="202"/>
                  </a:lnTo>
                  <a:lnTo>
                    <a:pt x="81" y="208"/>
                  </a:lnTo>
                  <a:lnTo>
                    <a:pt x="88" y="212"/>
                  </a:lnTo>
                  <a:lnTo>
                    <a:pt x="96" y="218"/>
                  </a:lnTo>
                  <a:lnTo>
                    <a:pt x="104" y="218"/>
                  </a:lnTo>
                  <a:lnTo>
                    <a:pt x="110" y="216"/>
                  </a:lnTo>
                  <a:close/>
                  <a:moveTo>
                    <a:pt x="123" y="97"/>
                  </a:moveTo>
                  <a:lnTo>
                    <a:pt x="125" y="91"/>
                  </a:lnTo>
                  <a:lnTo>
                    <a:pt x="127" y="81"/>
                  </a:lnTo>
                  <a:lnTo>
                    <a:pt x="127" y="70"/>
                  </a:lnTo>
                  <a:lnTo>
                    <a:pt x="123" y="58"/>
                  </a:lnTo>
                  <a:lnTo>
                    <a:pt x="111" y="52"/>
                  </a:lnTo>
                  <a:lnTo>
                    <a:pt x="96" y="52"/>
                  </a:lnTo>
                  <a:lnTo>
                    <a:pt x="86" y="54"/>
                  </a:lnTo>
                  <a:lnTo>
                    <a:pt x="75" y="60"/>
                  </a:lnTo>
                  <a:lnTo>
                    <a:pt x="71" y="70"/>
                  </a:lnTo>
                  <a:lnTo>
                    <a:pt x="73" y="85"/>
                  </a:lnTo>
                  <a:lnTo>
                    <a:pt x="77" y="97"/>
                  </a:lnTo>
                  <a:lnTo>
                    <a:pt x="86" y="110"/>
                  </a:lnTo>
                  <a:lnTo>
                    <a:pt x="98" y="114"/>
                  </a:lnTo>
                  <a:lnTo>
                    <a:pt x="111" y="110"/>
                  </a:lnTo>
                  <a:lnTo>
                    <a:pt x="117" y="106"/>
                  </a:lnTo>
                  <a:lnTo>
                    <a:pt x="123" y="9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242" name="Freeform 1543"/>
            <p:cNvSpPr>
              <a:spLocks/>
            </p:cNvSpPr>
            <p:nvPr/>
          </p:nvSpPr>
          <p:spPr bwMode="auto">
            <a:xfrm>
              <a:off x="4046" y="2256"/>
              <a:ext cx="166" cy="139"/>
            </a:xfrm>
            <a:custGeom>
              <a:avLst/>
              <a:gdLst>
                <a:gd name="T0" fmla="*/ 164 w 166"/>
                <a:gd name="T1" fmla="*/ 4 h 139"/>
                <a:gd name="T2" fmla="*/ 152 w 166"/>
                <a:gd name="T3" fmla="*/ 31 h 139"/>
                <a:gd name="T4" fmla="*/ 143 w 166"/>
                <a:gd name="T5" fmla="*/ 52 h 139"/>
                <a:gd name="T6" fmla="*/ 137 w 166"/>
                <a:gd name="T7" fmla="*/ 60 h 139"/>
                <a:gd name="T8" fmla="*/ 129 w 166"/>
                <a:gd name="T9" fmla="*/ 66 h 139"/>
                <a:gd name="T10" fmla="*/ 121 w 166"/>
                <a:gd name="T11" fmla="*/ 71 h 139"/>
                <a:gd name="T12" fmla="*/ 119 w 166"/>
                <a:gd name="T13" fmla="*/ 79 h 139"/>
                <a:gd name="T14" fmla="*/ 116 w 166"/>
                <a:gd name="T15" fmla="*/ 94 h 139"/>
                <a:gd name="T16" fmla="*/ 114 w 166"/>
                <a:gd name="T17" fmla="*/ 106 h 139"/>
                <a:gd name="T18" fmla="*/ 116 w 166"/>
                <a:gd name="T19" fmla="*/ 123 h 139"/>
                <a:gd name="T20" fmla="*/ 119 w 166"/>
                <a:gd name="T21" fmla="*/ 137 h 139"/>
                <a:gd name="T22" fmla="*/ 110 w 166"/>
                <a:gd name="T23" fmla="*/ 137 h 139"/>
                <a:gd name="T24" fmla="*/ 96 w 166"/>
                <a:gd name="T25" fmla="*/ 139 h 139"/>
                <a:gd name="T26" fmla="*/ 71 w 166"/>
                <a:gd name="T27" fmla="*/ 139 h 139"/>
                <a:gd name="T28" fmla="*/ 41 w 166"/>
                <a:gd name="T29" fmla="*/ 139 h 139"/>
                <a:gd name="T30" fmla="*/ 23 w 166"/>
                <a:gd name="T31" fmla="*/ 139 h 139"/>
                <a:gd name="T32" fmla="*/ 0 w 166"/>
                <a:gd name="T33" fmla="*/ 137 h 139"/>
                <a:gd name="T34" fmla="*/ 19 w 166"/>
                <a:gd name="T35" fmla="*/ 114 h 139"/>
                <a:gd name="T36" fmla="*/ 39 w 166"/>
                <a:gd name="T37" fmla="*/ 85 h 139"/>
                <a:gd name="T38" fmla="*/ 46 w 166"/>
                <a:gd name="T39" fmla="*/ 69 h 139"/>
                <a:gd name="T40" fmla="*/ 54 w 166"/>
                <a:gd name="T41" fmla="*/ 48 h 139"/>
                <a:gd name="T42" fmla="*/ 60 w 166"/>
                <a:gd name="T43" fmla="*/ 35 h 139"/>
                <a:gd name="T44" fmla="*/ 64 w 166"/>
                <a:gd name="T45" fmla="*/ 18 h 139"/>
                <a:gd name="T46" fmla="*/ 69 w 166"/>
                <a:gd name="T47" fmla="*/ 10 h 139"/>
                <a:gd name="T48" fmla="*/ 79 w 166"/>
                <a:gd name="T49" fmla="*/ 0 h 139"/>
                <a:gd name="T50" fmla="*/ 93 w 166"/>
                <a:gd name="T51" fmla="*/ 2 h 139"/>
                <a:gd name="T52" fmla="*/ 104 w 166"/>
                <a:gd name="T53" fmla="*/ 4 h 139"/>
                <a:gd name="T54" fmla="*/ 141 w 166"/>
                <a:gd name="T55" fmla="*/ 4 h 139"/>
                <a:gd name="T56" fmla="*/ 154 w 166"/>
                <a:gd name="T57" fmla="*/ 2 h 139"/>
                <a:gd name="T58" fmla="*/ 164 w 166"/>
                <a:gd name="T59" fmla="*/ 0 h 139"/>
                <a:gd name="T60" fmla="*/ 166 w 166"/>
                <a:gd name="T61" fmla="*/ 2 h 139"/>
                <a:gd name="T62" fmla="*/ 164 w 166"/>
                <a:gd name="T63" fmla="*/ 4 h 1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6"/>
                <a:gd name="T97" fmla="*/ 0 h 139"/>
                <a:gd name="T98" fmla="*/ 166 w 166"/>
                <a:gd name="T99" fmla="*/ 139 h 1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6" h="139">
                  <a:moveTo>
                    <a:pt x="164" y="4"/>
                  </a:moveTo>
                  <a:lnTo>
                    <a:pt x="152" y="31"/>
                  </a:lnTo>
                  <a:lnTo>
                    <a:pt x="143" y="52"/>
                  </a:lnTo>
                  <a:lnTo>
                    <a:pt x="137" y="60"/>
                  </a:lnTo>
                  <a:lnTo>
                    <a:pt x="129" y="66"/>
                  </a:lnTo>
                  <a:lnTo>
                    <a:pt x="121" y="71"/>
                  </a:lnTo>
                  <a:lnTo>
                    <a:pt x="119" y="79"/>
                  </a:lnTo>
                  <a:lnTo>
                    <a:pt x="116" y="94"/>
                  </a:lnTo>
                  <a:lnTo>
                    <a:pt x="114" y="106"/>
                  </a:lnTo>
                  <a:lnTo>
                    <a:pt x="116" y="123"/>
                  </a:lnTo>
                  <a:lnTo>
                    <a:pt x="119" y="137"/>
                  </a:lnTo>
                  <a:lnTo>
                    <a:pt x="110" y="137"/>
                  </a:lnTo>
                  <a:lnTo>
                    <a:pt x="96" y="139"/>
                  </a:lnTo>
                  <a:lnTo>
                    <a:pt x="71" y="139"/>
                  </a:lnTo>
                  <a:lnTo>
                    <a:pt x="41" y="139"/>
                  </a:lnTo>
                  <a:lnTo>
                    <a:pt x="23" y="139"/>
                  </a:lnTo>
                  <a:lnTo>
                    <a:pt x="0" y="137"/>
                  </a:lnTo>
                  <a:lnTo>
                    <a:pt x="19" y="114"/>
                  </a:lnTo>
                  <a:lnTo>
                    <a:pt x="39" y="85"/>
                  </a:lnTo>
                  <a:lnTo>
                    <a:pt x="46" y="69"/>
                  </a:lnTo>
                  <a:lnTo>
                    <a:pt x="54" y="48"/>
                  </a:lnTo>
                  <a:lnTo>
                    <a:pt x="60" y="35"/>
                  </a:lnTo>
                  <a:lnTo>
                    <a:pt x="64" y="18"/>
                  </a:lnTo>
                  <a:lnTo>
                    <a:pt x="69" y="10"/>
                  </a:lnTo>
                  <a:lnTo>
                    <a:pt x="79" y="0"/>
                  </a:lnTo>
                  <a:lnTo>
                    <a:pt x="93" y="2"/>
                  </a:lnTo>
                  <a:lnTo>
                    <a:pt x="104" y="4"/>
                  </a:lnTo>
                  <a:lnTo>
                    <a:pt x="141" y="4"/>
                  </a:lnTo>
                  <a:lnTo>
                    <a:pt x="154" y="2"/>
                  </a:lnTo>
                  <a:lnTo>
                    <a:pt x="164" y="0"/>
                  </a:lnTo>
                  <a:lnTo>
                    <a:pt x="166" y="2"/>
                  </a:lnTo>
                  <a:lnTo>
                    <a:pt x="164"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243" name="Freeform 1544"/>
            <p:cNvSpPr>
              <a:spLocks/>
            </p:cNvSpPr>
            <p:nvPr/>
          </p:nvSpPr>
          <p:spPr bwMode="auto">
            <a:xfrm>
              <a:off x="4046" y="2199"/>
              <a:ext cx="81" cy="194"/>
            </a:xfrm>
            <a:custGeom>
              <a:avLst/>
              <a:gdLst>
                <a:gd name="T0" fmla="*/ 66 w 81"/>
                <a:gd name="T1" fmla="*/ 17 h 194"/>
                <a:gd name="T2" fmla="*/ 79 w 81"/>
                <a:gd name="T3" fmla="*/ 0 h 194"/>
                <a:gd name="T4" fmla="*/ 81 w 81"/>
                <a:gd name="T5" fmla="*/ 13 h 194"/>
                <a:gd name="T6" fmla="*/ 81 w 81"/>
                <a:gd name="T7" fmla="*/ 23 h 194"/>
                <a:gd name="T8" fmla="*/ 81 w 81"/>
                <a:gd name="T9" fmla="*/ 42 h 194"/>
                <a:gd name="T10" fmla="*/ 79 w 81"/>
                <a:gd name="T11" fmla="*/ 57 h 194"/>
                <a:gd name="T12" fmla="*/ 69 w 81"/>
                <a:gd name="T13" fmla="*/ 67 h 194"/>
                <a:gd name="T14" fmla="*/ 64 w 81"/>
                <a:gd name="T15" fmla="*/ 75 h 194"/>
                <a:gd name="T16" fmla="*/ 60 w 81"/>
                <a:gd name="T17" fmla="*/ 92 h 194"/>
                <a:gd name="T18" fmla="*/ 54 w 81"/>
                <a:gd name="T19" fmla="*/ 105 h 194"/>
                <a:gd name="T20" fmla="*/ 46 w 81"/>
                <a:gd name="T21" fmla="*/ 126 h 194"/>
                <a:gd name="T22" fmla="*/ 39 w 81"/>
                <a:gd name="T23" fmla="*/ 142 h 194"/>
                <a:gd name="T24" fmla="*/ 19 w 81"/>
                <a:gd name="T25" fmla="*/ 171 h 194"/>
                <a:gd name="T26" fmla="*/ 0 w 81"/>
                <a:gd name="T27" fmla="*/ 194 h 194"/>
                <a:gd name="T28" fmla="*/ 2 w 81"/>
                <a:gd name="T29" fmla="*/ 176 h 194"/>
                <a:gd name="T30" fmla="*/ 2 w 81"/>
                <a:gd name="T31" fmla="*/ 155 h 194"/>
                <a:gd name="T32" fmla="*/ 2 w 81"/>
                <a:gd name="T33" fmla="*/ 148 h 194"/>
                <a:gd name="T34" fmla="*/ 0 w 81"/>
                <a:gd name="T35" fmla="*/ 136 h 194"/>
                <a:gd name="T36" fmla="*/ 18 w 81"/>
                <a:gd name="T37" fmla="*/ 117 h 194"/>
                <a:gd name="T38" fmla="*/ 35 w 81"/>
                <a:gd name="T39" fmla="*/ 92 h 194"/>
                <a:gd name="T40" fmla="*/ 44 w 81"/>
                <a:gd name="T41" fmla="*/ 65 h 194"/>
                <a:gd name="T42" fmla="*/ 50 w 81"/>
                <a:gd name="T43" fmla="*/ 48 h 194"/>
                <a:gd name="T44" fmla="*/ 56 w 81"/>
                <a:gd name="T45" fmla="*/ 30 h 194"/>
                <a:gd name="T46" fmla="*/ 66 w 81"/>
                <a:gd name="T47" fmla="*/ 17 h 1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1"/>
                <a:gd name="T73" fmla="*/ 0 h 194"/>
                <a:gd name="T74" fmla="*/ 81 w 81"/>
                <a:gd name="T75" fmla="*/ 194 h 1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1" h="194">
                  <a:moveTo>
                    <a:pt x="66" y="17"/>
                  </a:moveTo>
                  <a:lnTo>
                    <a:pt x="79" y="0"/>
                  </a:lnTo>
                  <a:lnTo>
                    <a:pt x="81" y="13"/>
                  </a:lnTo>
                  <a:lnTo>
                    <a:pt x="81" y="23"/>
                  </a:lnTo>
                  <a:lnTo>
                    <a:pt x="81" y="42"/>
                  </a:lnTo>
                  <a:lnTo>
                    <a:pt x="79" y="57"/>
                  </a:lnTo>
                  <a:lnTo>
                    <a:pt x="69" y="67"/>
                  </a:lnTo>
                  <a:lnTo>
                    <a:pt x="64" y="75"/>
                  </a:lnTo>
                  <a:lnTo>
                    <a:pt x="60" y="92"/>
                  </a:lnTo>
                  <a:lnTo>
                    <a:pt x="54" y="105"/>
                  </a:lnTo>
                  <a:lnTo>
                    <a:pt x="46" y="126"/>
                  </a:lnTo>
                  <a:lnTo>
                    <a:pt x="39" y="142"/>
                  </a:lnTo>
                  <a:lnTo>
                    <a:pt x="19" y="171"/>
                  </a:lnTo>
                  <a:lnTo>
                    <a:pt x="0" y="194"/>
                  </a:lnTo>
                  <a:lnTo>
                    <a:pt x="2" y="176"/>
                  </a:lnTo>
                  <a:lnTo>
                    <a:pt x="2" y="155"/>
                  </a:lnTo>
                  <a:lnTo>
                    <a:pt x="2" y="148"/>
                  </a:lnTo>
                  <a:lnTo>
                    <a:pt x="0" y="136"/>
                  </a:lnTo>
                  <a:lnTo>
                    <a:pt x="18" y="117"/>
                  </a:lnTo>
                  <a:lnTo>
                    <a:pt x="35" y="92"/>
                  </a:lnTo>
                  <a:lnTo>
                    <a:pt x="44" y="65"/>
                  </a:lnTo>
                  <a:lnTo>
                    <a:pt x="50" y="48"/>
                  </a:lnTo>
                  <a:lnTo>
                    <a:pt x="56" y="30"/>
                  </a:lnTo>
                  <a:lnTo>
                    <a:pt x="66" y="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244" name="Freeform 1545"/>
            <p:cNvSpPr>
              <a:spLocks/>
            </p:cNvSpPr>
            <p:nvPr/>
          </p:nvSpPr>
          <p:spPr bwMode="auto">
            <a:xfrm>
              <a:off x="3860" y="2195"/>
              <a:ext cx="265" cy="144"/>
            </a:xfrm>
            <a:custGeom>
              <a:avLst/>
              <a:gdLst>
                <a:gd name="T0" fmla="*/ 15 w 265"/>
                <a:gd name="T1" fmla="*/ 115 h 144"/>
                <a:gd name="T2" fmla="*/ 19 w 265"/>
                <a:gd name="T3" fmla="*/ 111 h 144"/>
                <a:gd name="T4" fmla="*/ 34 w 265"/>
                <a:gd name="T5" fmla="*/ 88 h 144"/>
                <a:gd name="T6" fmla="*/ 59 w 265"/>
                <a:gd name="T7" fmla="*/ 48 h 144"/>
                <a:gd name="T8" fmla="*/ 77 w 265"/>
                <a:gd name="T9" fmla="*/ 13 h 144"/>
                <a:gd name="T10" fmla="*/ 98 w 265"/>
                <a:gd name="T11" fmla="*/ 2 h 144"/>
                <a:gd name="T12" fmla="*/ 115 w 265"/>
                <a:gd name="T13" fmla="*/ 0 h 144"/>
                <a:gd name="T14" fmla="*/ 142 w 265"/>
                <a:gd name="T15" fmla="*/ 0 h 144"/>
                <a:gd name="T16" fmla="*/ 171 w 265"/>
                <a:gd name="T17" fmla="*/ 5 h 144"/>
                <a:gd name="T18" fmla="*/ 192 w 265"/>
                <a:gd name="T19" fmla="*/ 9 h 144"/>
                <a:gd name="T20" fmla="*/ 215 w 265"/>
                <a:gd name="T21" fmla="*/ 11 h 144"/>
                <a:gd name="T22" fmla="*/ 244 w 265"/>
                <a:gd name="T23" fmla="*/ 9 h 144"/>
                <a:gd name="T24" fmla="*/ 265 w 265"/>
                <a:gd name="T25" fmla="*/ 4 h 144"/>
                <a:gd name="T26" fmla="*/ 252 w 265"/>
                <a:gd name="T27" fmla="*/ 21 h 144"/>
                <a:gd name="T28" fmla="*/ 242 w 265"/>
                <a:gd name="T29" fmla="*/ 34 h 144"/>
                <a:gd name="T30" fmla="*/ 236 w 265"/>
                <a:gd name="T31" fmla="*/ 52 h 144"/>
                <a:gd name="T32" fmla="*/ 230 w 265"/>
                <a:gd name="T33" fmla="*/ 69 h 144"/>
                <a:gd name="T34" fmla="*/ 221 w 265"/>
                <a:gd name="T35" fmla="*/ 96 h 144"/>
                <a:gd name="T36" fmla="*/ 204 w 265"/>
                <a:gd name="T37" fmla="*/ 121 h 144"/>
                <a:gd name="T38" fmla="*/ 186 w 265"/>
                <a:gd name="T39" fmla="*/ 140 h 144"/>
                <a:gd name="T40" fmla="*/ 159 w 265"/>
                <a:gd name="T41" fmla="*/ 134 h 144"/>
                <a:gd name="T42" fmla="*/ 136 w 265"/>
                <a:gd name="T43" fmla="*/ 134 h 144"/>
                <a:gd name="T44" fmla="*/ 115 w 265"/>
                <a:gd name="T45" fmla="*/ 136 h 144"/>
                <a:gd name="T46" fmla="*/ 92 w 265"/>
                <a:gd name="T47" fmla="*/ 140 h 144"/>
                <a:gd name="T48" fmla="*/ 57 w 265"/>
                <a:gd name="T49" fmla="*/ 144 h 144"/>
                <a:gd name="T50" fmla="*/ 25 w 265"/>
                <a:gd name="T51" fmla="*/ 144 h 144"/>
                <a:gd name="T52" fmla="*/ 0 w 265"/>
                <a:gd name="T53" fmla="*/ 140 h 144"/>
                <a:gd name="T54" fmla="*/ 15 w 265"/>
                <a:gd name="T55" fmla="*/ 115 h 1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144"/>
                <a:gd name="T86" fmla="*/ 265 w 265"/>
                <a:gd name="T87" fmla="*/ 144 h 14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144">
                  <a:moveTo>
                    <a:pt x="15" y="115"/>
                  </a:moveTo>
                  <a:lnTo>
                    <a:pt x="19" y="111"/>
                  </a:lnTo>
                  <a:lnTo>
                    <a:pt x="34" y="88"/>
                  </a:lnTo>
                  <a:lnTo>
                    <a:pt x="59" y="48"/>
                  </a:lnTo>
                  <a:lnTo>
                    <a:pt x="77" y="13"/>
                  </a:lnTo>
                  <a:lnTo>
                    <a:pt x="98" y="2"/>
                  </a:lnTo>
                  <a:lnTo>
                    <a:pt x="115" y="0"/>
                  </a:lnTo>
                  <a:lnTo>
                    <a:pt x="142" y="0"/>
                  </a:lnTo>
                  <a:lnTo>
                    <a:pt x="171" y="5"/>
                  </a:lnTo>
                  <a:lnTo>
                    <a:pt x="192" y="9"/>
                  </a:lnTo>
                  <a:lnTo>
                    <a:pt x="215" y="11"/>
                  </a:lnTo>
                  <a:lnTo>
                    <a:pt x="244" y="9"/>
                  </a:lnTo>
                  <a:lnTo>
                    <a:pt x="265" y="4"/>
                  </a:lnTo>
                  <a:lnTo>
                    <a:pt x="252" y="21"/>
                  </a:lnTo>
                  <a:lnTo>
                    <a:pt x="242" y="34"/>
                  </a:lnTo>
                  <a:lnTo>
                    <a:pt x="236" y="52"/>
                  </a:lnTo>
                  <a:lnTo>
                    <a:pt x="230" y="69"/>
                  </a:lnTo>
                  <a:lnTo>
                    <a:pt x="221" y="96"/>
                  </a:lnTo>
                  <a:lnTo>
                    <a:pt x="204" y="121"/>
                  </a:lnTo>
                  <a:lnTo>
                    <a:pt x="186" y="140"/>
                  </a:lnTo>
                  <a:lnTo>
                    <a:pt x="159" y="134"/>
                  </a:lnTo>
                  <a:lnTo>
                    <a:pt x="136" y="134"/>
                  </a:lnTo>
                  <a:lnTo>
                    <a:pt x="115" y="136"/>
                  </a:lnTo>
                  <a:lnTo>
                    <a:pt x="92" y="140"/>
                  </a:lnTo>
                  <a:lnTo>
                    <a:pt x="57" y="144"/>
                  </a:lnTo>
                  <a:lnTo>
                    <a:pt x="25" y="144"/>
                  </a:lnTo>
                  <a:lnTo>
                    <a:pt x="0" y="140"/>
                  </a:lnTo>
                  <a:lnTo>
                    <a:pt x="15" y="11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245" name="Freeform 1546"/>
            <p:cNvSpPr>
              <a:spLocks/>
            </p:cNvSpPr>
            <p:nvPr/>
          </p:nvSpPr>
          <p:spPr bwMode="auto">
            <a:xfrm>
              <a:off x="3756" y="2387"/>
              <a:ext cx="785" cy="231"/>
            </a:xfrm>
            <a:custGeom>
              <a:avLst/>
              <a:gdLst>
                <a:gd name="T0" fmla="*/ 288 w 785"/>
                <a:gd name="T1" fmla="*/ 229 h 231"/>
                <a:gd name="T2" fmla="*/ 288 w 785"/>
                <a:gd name="T3" fmla="*/ 231 h 231"/>
                <a:gd name="T4" fmla="*/ 0 w 785"/>
                <a:gd name="T5" fmla="*/ 231 h 231"/>
                <a:gd name="T6" fmla="*/ 7 w 785"/>
                <a:gd name="T7" fmla="*/ 217 h 231"/>
                <a:gd name="T8" fmla="*/ 9 w 785"/>
                <a:gd name="T9" fmla="*/ 212 h 231"/>
                <a:gd name="T10" fmla="*/ 50 w 785"/>
                <a:gd name="T11" fmla="*/ 142 h 231"/>
                <a:gd name="T12" fmla="*/ 52 w 785"/>
                <a:gd name="T13" fmla="*/ 142 h 231"/>
                <a:gd name="T14" fmla="*/ 90 w 785"/>
                <a:gd name="T15" fmla="*/ 75 h 231"/>
                <a:gd name="T16" fmla="*/ 104 w 785"/>
                <a:gd name="T17" fmla="*/ 71 h 231"/>
                <a:gd name="T18" fmla="*/ 107 w 785"/>
                <a:gd name="T19" fmla="*/ 94 h 231"/>
                <a:gd name="T20" fmla="*/ 109 w 785"/>
                <a:gd name="T21" fmla="*/ 125 h 231"/>
                <a:gd name="T22" fmla="*/ 107 w 785"/>
                <a:gd name="T23" fmla="*/ 150 h 231"/>
                <a:gd name="T24" fmla="*/ 104 w 785"/>
                <a:gd name="T25" fmla="*/ 183 h 231"/>
                <a:gd name="T26" fmla="*/ 184 w 785"/>
                <a:gd name="T27" fmla="*/ 175 h 231"/>
                <a:gd name="T28" fmla="*/ 284 w 785"/>
                <a:gd name="T29" fmla="*/ 171 h 231"/>
                <a:gd name="T30" fmla="*/ 367 w 785"/>
                <a:gd name="T31" fmla="*/ 171 h 231"/>
                <a:gd name="T32" fmla="*/ 473 w 785"/>
                <a:gd name="T33" fmla="*/ 175 h 231"/>
                <a:gd name="T34" fmla="*/ 517 w 785"/>
                <a:gd name="T35" fmla="*/ 179 h 231"/>
                <a:gd name="T36" fmla="*/ 575 w 785"/>
                <a:gd name="T37" fmla="*/ 183 h 231"/>
                <a:gd name="T38" fmla="*/ 575 w 785"/>
                <a:gd name="T39" fmla="*/ 181 h 231"/>
                <a:gd name="T40" fmla="*/ 577 w 785"/>
                <a:gd name="T41" fmla="*/ 181 h 231"/>
                <a:gd name="T42" fmla="*/ 585 w 785"/>
                <a:gd name="T43" fmla="*/ 156 h 231"/>
                <a:gd name="T44" fmla="*/ 592 w 785"/>
                <a:gd name="T45" fmla="*/ 137 h 231"/>
                <a:gd name="T46" fmla="*/ 608 w 785"/>
                <a:gd name="T47" fmla="*/ 119 h 231"/>
                <a:gd name="T48" fmla="*/ 625 w 785"/>
                <a:gd name="T49" fmla="*/ 104 h 231"/>
                <a:gd name="T50" fmla="*/ 636 w 785"/>
                <a:gd name="T51" fmla="*/ 92 h 231"/>
                <a:gd name="T52" fmla="*/ 646 w 785"/>
                <a:gd name="T53" fmla="*/ 77 h 231"/>
                <a:gd name="T54" fmla="*/ 650 w 785"/>
                <a:gd name="T55" fmla="*/ 60 h 231"/>
                <a:gd name="T56" fmla="*/ 654 w 785"/>
                <a:gd name="T57" fmla="*/ 46 h 231"/>
                <a:gd name="T58" fmla="*/ 658 w 785"/>
                <a:gd name="T59" fmla="*/ 10 h 231"/>
                <a:gd name="T60" fmla="*/ 658 w 785"/>
                <a:gd name="T61" fmla="*/ 0 h 231"/>
                <a:gd name="T62" fmla="*/ 785 w 785"/>
                <a:gd name="T63" fmla="*/ 0 h 231"/>
                <a:gd name="T64" fmla="*/ 765 w 785"/>
                <a:gd name="T65" fmla="*/ 35 h 231"/>
                <a:gd name="T66" fmla="*/ 763 w 785"/>
                <a:gd name="T67" fmla="*/ 35 h 231"/>
                <a:gd name="T68" fmla="*/ 686 w 785"/>
                <a:gd name="T69" fmla="*/ 165 h 231"/>
                <a:gd name="T70" fmla="*/ 688 w 785"/>
                <a:gd name="T71" fmla="*/ 165 h 231"/>
                <a:gd name="T72" fmla="*/ 652 w 785"/>
                <a:gd name="T73" fmla="*/ 231 h 231"/>
                <a:gd name="T74" fmla="*/ 498 w 785"/>
                <a:gd name="T75" fmla="*/ 231 h 231"/>
                <a:gd name="T76" fmla="*/ 498 w 785"/>
                <a:gd name="T77" fmla="*/ 229 h 231"/>
                <a:gd name="T78" fmla="*/ 288 w 785"/>
                <a:gd name="T79" fmla="*/ 229 h 23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85"/>
                <a:gd name="T121" fmla="*/ 0 h 231"/>
                <a:gd name="T122" fmla="*/ 785 w 785"/>
                <a:gd name="T123" fmla="*/ 231 h 23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85" h="231">
                  <a:moveTo>
                    <a:pt x="288" y="229"/>
                  </a:moveTo>
                  <a:lnTo>
                    <a:pt x="288" y="231"/>
                  </a:lnTo>
                  <a:lnTo>
                    <a:pt x="0" y="231"/>
                  </a:lnTo>
                  <a:lnTo>
                    <a:pt x="7" y="217"/>
                  </a:lnTo>
                  <a:lnTo>
                    <a:pt x="9" y="212"/>
                  </a:lnTo>
                  <a:lnTo>
                    <a:pt x="50" y="142"/>
                  </a:lnTo>
                  <a:lnTo>
                    <a:pt x="52" y="142"/>
                  </a:lnTo>
                  <a:lnTo>
                    <a:pt x="90" y="75"/>
                  </a:lnTo>
                  <a:lnTo>
                    <a:pt x="104" y="71"/>
                  </a:lnTo>
                  <a:lnTo>
                    <a:pt x="107" y="94"/>
                  </a:lnTo>
                  <a:lnTo>
                    <a:pt x="109" y="125"/>
                  </a:lnTo>
                  <a:lnTo>
                    <a:pt x="107" y="150"/>
                  </a:lnTo>
                  <a:lnTo>
                    <a:pt x="104" y="183"/>
                  </a:lnTo>
                  <a:lnTo>
                    <a:pt x="184" y="175"/>
                  </a:lnTo>
                  <a:lnTo>
                    <a:pt x="284" y="171"/>
                  </a:lnTo>
                  <a:lnTo>
                    <a:pt x="367" y="171"/>
                  </a:lnTo>
                  <a:lnTo>
                    <a:pt x="473" y="175"/>
                  </a:lnTo>
                  <a:lnTo>
                    <a:pt x="517" y="179"/>
                  </a:lnTo>
                  <a:lnTo>
                    <a:pt x="575" y="183"/>
                  </a:lnTo>
                  <a:lnTo>
                    <a:pt x="575" y="181"/>
                  </a:lnTo>
                  <a:lnTo>
                    <a:pt x="577" y="181"/>
                  </a:lnTo>
                  <a:lnTo>
                    <a:pt x="585" y="156"/>
                  </a:lnTo>
                  <a:lnTo>
                    <a:pt x="592" y="137"/>
                  </a:lnTo>
                  <a:lnTo>
                    <a:pt x="608" y="119"/>
                  </a:lnTo>
                  <a:lnTo>
                    <a:pt x="625" y="104"/>
                  </a:lnTo>
                  <a:lnTo>
                    <a:pt x="636" y="92"/>
                  </a:lnTo>
                  <a:lnTo>
                    <a:pt x="646" y="77"/>
                  </a:lnTo>
                  <a:lnTo>
                    <a:pt x="650" y="60"/>
                  </a:lnTo>
                  <a:lnTo>
                    <a:pt x="654" y="46"/>
                  </a:lnTo>
                  <a:lnTo>
                    <a:pt x="658" y="10"/>
                  </a:lnTo>
                  <a:lnTo>
                    <a:pt x="658" y="0"/>
                  </a:lnTo>
                  <a:lnTo>
                    <a:pt x="785" y="0"/>
                  </a:lnTo>
                  <a:lnTo>
                    <a:pt x="765" y="35"/>
                  </a:lnTo>
                  <a:lnTo>
                    <a:pt x="763" y="35"/>
                  </a:lnTo>
                  <a:lnTo>
                    <a:pt x="686" y="165"/>
                  </a:lnTo>
                  <a:lnTo>
                    <a:pt x="688" y="165"/>
                  </a:lnTo>
                  <a:lnTo>
                    <a:pt x="652" y="231"/>
                  </a:lnTo>
                  <a:lnTo>
                    <a:pt x="498" y="231"/>
                  </a:lnTo>
                  <a:lnTo>
                    <a:pt x="498" y="229"/>
                  </a:lnTo>
                  <a:lnTo>
                    <a:pt x="288" y="229"/>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246" name="Freeform 1547"/>
            <p:cNvSpPr>
              <a:spLocks/>
            </p:cNvSpPr>
            <p:nvPr/>
          </p:nvSpPr>
          <p:spPr bwMode="auto">
            <a:xfrm>
              <a:off x="3638" y="2310"/>
              <a:ext cx="237" cy="152"/>
            </a:xfrm>
            <a:custGeom>
              <a:avLst/>
              <a:gdLst>
                <a:gd name="T0" fmla="*/ 225 w 237"/>
                <a:gd name="T1" fmla="*/ 6 h 152"/>
                <a:gd name="T2" fmla="*/ 231 w 237"/>
                <a:gd name="T3" fmla="*/ 2 h 152"/>
                <a:gd name="T4" fmla="*/ 237 w 237"/>
                <a:gd name="T5" fmla="*/ 0 h 152"/>
                <a:gd name="T6" fmla="*/ 222 w 237"/>
                <a:gd name="T7" fmla="*/ 25 h 152"/>
                <a:gd name="T8" fmla="*/ 218 w 237"/>
                <a:gd name="T9" fmla="*/ 42 h 152"/>
                <a:gd name="T10" fmla="*/ 216 w 237"/>
                <a:gd name="T11" fmla="*/ 67 h 152"/>
                <a:gd name="T12" fmla="*/ 218 w 237"/>
                <a:gd name="T13" fmla="*/ 102 h 152"/>
                <a:gd name="T14" fmla="*/ 222 w 237"/>
                <a:gd name="T15" fmla="*/ 148 h 152"/>
                <a:gd name="T16" fmla="*/ 208 w 237"/>
                <a:gd name="T17" fmla="*/ 152 h 152"/>
                <a:gd name="T18" fmla="*/ 199 w 237"/>
                <a:gd name="T19" fmla="*/ 152 h 152"/>
                <a:gd name="T20" fmla="*/ 183 w 237"/>
                <a:gd name="T21" fmla="*/ 150 h 152"/>
                <a:gd name="T22" fmla="*/ 170 w 237"/>
                <a:gd name="T23" fmla="*/ 148 h 152"/>
                <a:gd name="T24" fmla="*/ 158 w 237"/>
                <a:gd name="T25" fmla="*/ 144 h 152"/>
                <a:gd name="T26" fmla="*/ 149 w 237"/>
                <a:gd name="T27" fmla="*/ 142 h 152"/>
                <a:gd name="T28" fmla="*/ 139 w 237"/>
                <a:gd name="T29" fmla="*/ 144 h 152"/>
                <a:gd name="T30" fmla="*/ 129 w 237"/>
                <a:gd name="T31" fmla="*/ 146 h 152"/>
                <a:gd name="T32" fmla="*/ 116 w 237"/>
                <a:gd name="T33" fmla="*/ 148 h 152"/>
                <a:gd name="T34" fmla="*/ 99 w 237"/>
                <a:gd name="T35" fmla="*/ 148 h 152"/>
                <a:gd name="T36" fmla="*/ 85 w 237"/>
                <a:gd name="T37" fmla="*/ 146 h 152"/>
                <a:gd name="T38" fmla="*/ 52 w 237"/>
                <a:gd name="T39" fmla="*/ 146 h 152"/>
                <a:gd name="T40" fmla="*/ 25 w 237"/>
                <a:gd name="T41" fmla="*/ 148 h 152"/>
                <a:gd name="T42" fmla="*/ 22 w 237"/>
                <a:gd name="T43" fmla="*/ 148 h 152"/>
                <a:gd name="T44" fmla="*/ 18 w 237"/>
                <a:gd name="T45" fmla="*/ 146 h 152"/>
                <a:gd name="T46" fmla="*/ 16 w 237"/>
                <a:gd name="T47" fmla="*/ 139 h 152"/>
                <a:gd name="T48" fmla="*/ 16 w 237"/>
                <a:gd name="T49" fmla="*/ 129 h 152"/>
                <a:gd name="T50" fmla="*/ 8 w 237"/>
                <a:gd name="T51" fmla="*/ 117 h 152"/>
                <a:gd name="T52" fmla="*/ 0 w 237"/>
                <a:gd name="T53" fmla="*/ 102 h 152"/>
                <a:gd name="T54" fmla="*/ 0 w 237"/>
                <a:gd name="T55" fmla="*/ 85 h 152"/>
                <a:gd name="T56" fmla="*/ 4 w 237"/>
                <a:gd name="T57" fmla="*/ 62 h 152"/>
                <a:gd name="T58" fmla="*/ 8 w 237"/>
                <a:gd name="T59" fmla="*/ 46 h 152"/>
                <a:gd name="T60" fmla="*/ 12 w 237"/>
                <a:gd name="T61" fmla="*/ 29 h 152"/>
                <a:gd name="T62" fmla="*/ 12 w 237"/>
                <a:gd name="T63" fmla="*/ 29 h 152"/>
                <a:gd name="T64" fmla="*/ 14 w 237"/>
                <a:gd name="T65" fmla="*/ 19 h 152"/>
                <a:gd name="T66" fmla="*/ 18 w 237"/>
                <a:gd name="T67" fmla="*/ 6 h 152"/>
                <a:gd name="T68" fmla="*/ 20 w 237"/>
                <a:gd name="T69" fmla="*/ 2 h 152"/>
                <a:gd name="T70" fmla="*/ 24 w 237"/>
                <a:gd name="T71" fmla="*/ 0 h 152"/>
                <a:gd name="T72" fmla="*/ 25 w 237"/>
                <a:gd name="T73" fmla="*/ 2 h 152"/>
                <a:gd name="T74" fmla="*/ 39 w 237"/>
                <a:gd name="T75" fmla="*/ 2 h 152"/>
                <a:gd name="T76" fmla="*/ 58 w 237"/>
                <a:gd name="T77" fmla="*/ 4 h 152"/>
                <a:gd name="T78" fmla="*/ 72 w 237"/>
                <a:gd name="T79" fmla="*/ 2 h 152"/>
                <a:gd name="T80" fmla="*/ 89 w 237"/>
                <a:gd name="T81" fmla="*/ 0 h 152"/>
                <a:gd name="T82" fmla="*/ 100 w 237"/>
                <a:gd name="T83" fmla="*/ 0 h 152"/>
                <a:gd name="T84" fmla="*/ 116 w 237"/>
                <a:gd name="T85" fmla="*/ 0 h 152"/>
                <a:gd name="T86" fmla="*/ 118 w 237"/>
                <a:gd name="T87" fmla="*/ 0 h 152"/>
                <a:gd name="T88" fmla="*/ 122 w 237"/>
                <a:gd name="T89" fmla="*/ 8 h 152"/>
                <a:gd name="T90" fmla="*/ 131 w 237"/>
                <a:gd name="T91" fmla="*/ 14 h 152"/>
                <a:gd name="T92" fmla="*/ 143 w 237"/>
                <a:gd name="T93" fmla="*/ 15 h 152"/>
                <a:gd name="T94" fmla="*/ 158 w 237"/>
                <a:gd name="T95" fmla="*/ 12 h 152"/>
                <a:gd name="T96" fmla="*/ 164 w 237"/>
                <a:gd name="T97" fmla="*/ 8 h 152"/>
                <a:gd name="T98" fmla="*/ 170 w 237"/>
                <a:gd name="T99" fmla="*/ 2 h 152"/>
                <a:gd name="T100" fmla="*/ 175 w 237"/>
                <a:gd name="T101" fmla="*/ 2 h 152"/>
                <a:gd name="T102" fmla="*/ 195 w 237"/>
                <a:gd name="T103" fmla="*/ 2 h 152"/>
                <a:gd name="T104" fmla="*/ 210 w 237"/>
                <a:gd name="T105" fmla="*/ 6 h 152"/>
                <a:gd name="T106" fmla="*/ 225 w 237"/>
                <a:gd name="T107" fmla="*/ 6 h 1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7"/>
                <a:gd name="T163" fmla="*/ 0 h 152"/>
                <a:gd name="T164" fmla="*/ 237 w 237"/>
                <a:gd name="T165" fmla="*/ 152 h 1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7" h="152">
                  <a:moveTo>
                    <a:pt x="225" y="6"/>
                  </a:moveTo>
                  <a:lnTo>
                    <a:pt x="231" y="2"/>
                  </a:lnTo>
                  <a:lnTo>
                    <a:pt x="237" y="0"/>
                  </a:lnTo>
                  <a:lnTo>
                    <a:pt x="222" y="25"/>
                  </a:lnTo>
                  <a:lnTo>
                    <a:pt x="218" y="42"/>
                  </a:lnTo>
                  <a:lnTo>
                    <a:pt x="216" y="67"/>
                  </a:lnTo>
                  <a:lnTo>
                    <a:pt x="218" y="102"/>
                  </a:lnTo>
                  <a:lnTo>
                    <a:pt x="222" y="148"/>
                  </a:lnTo>
                  <a:lnTo>
                    <a:pt x="208" y="152"/>
                  </a:lnTo>
                  <a:lnTo>
                    <a:pt x="199" y="152"/>
                  </a:lnTo>
                  <a:lnTo>
                    <a:pt x="183" y="150"/>
                  </a:lnTo>
                  <a:lnTo>
                    <a:pt x="170" y="148"/>
                  </a:lnTo>
                  <a:lnTo>
                    <a:pt x="158" y="144"/>
                  </a:lnTo>
                  <a:lnTo>
                    <a:pt x="149" y="142"/>
                  </a:lnTo>
                  <a:lnTo>
                    <a:pt x="139" y="144"/>
                  </a:lnTo>
                  <a:lnTo>
                    <a:pt x="129" y="146"/>
                  </a:lnTo>
                  <a:lnTo>
                    <a:pt x="116" y="148"/>
                  </a:lnTo>
                  <a:lnTo>
                    <a:pt x="99" y="148"/>
                  </a:lnTo>
                  <a:lnTo>
                    <a:pt x="85" y="146"/>
                  </a:lnTo>
                  <a:lnTo>
                    <a:pt x="52" y="146"/>
                  </a:lnTo>
                  <a:lnTo>
                    <a:pt x="25" y="148"/>
                  </a:lnTo>
                  <a:lnTo>
                    <a:pt x="22" y="148"/>
                  </a:lnTo>
                  <a:lnTo>
                    <a:pt x="18" y="146"/>
                  </a:lnTo>
                  <a:lnTo>
                    <a:pt x="16" y="139"/>
                  </a:lnTo>
                  <a:lnTo>
                    <a:pt x="16" y="129"/>
                  </a:lnTo>
                  <a:lnTo>
                    <a:pt x="8" y="117"/>
                  </a:lnTo>
                  <a:lnTo>
                    <a:pt x="0" y="102"/>
                  </a:lnTo>
                  <a:lnTo>
                    <a:pt x="0" y="85"/>
                  </a:lnTo>
                  <a:lnTo>
                    <a:pt x="4" y="62"/>
                  </a:lnTo>
                  <a:lnTo>
                    <a:pt x="8" y="46"/>
                  </a:lnTo>
                  <a:lnTo>
                    <a:pt x="12" y="29"/>
                  </a:lnTo>
                  <a:lnTo>
                    <a:pt x="14" y="19"/>
                  </a:lnTo>
                  <a:lnTo>
                    <a:pt x="18" y="6"/>
                  </a:lnTo>
                  <a:lnTo>
                    <a:pt x="20" y="2"/>
                  </a:lnTo>
                  <a:lnTo>
                    <a:pt x="24" y="0"/>
                  </a:lnTo>
                  <a:lnTo>
                    <a:pt x="25" y="2"/>
                  </a:lnTo>
                  <a:lnTo>
                    <a:pt x="39" y="2"/>
                  </a:lnTo>
                  <a:lnTo>
                    <a:pt x="58" y="4"/>
                  </a:lnTo>
                  <a:lnTo>
                    <a:pt x="72" y="2"/>
                  </a:lnTo>
                  <a:lnTo>
                    <a:pt x="89" y="0"/>
                  </a:lnTo>
                  <a:lnTo>
                    <a:pt x="100" y="0"/>
                  </a:lnTo>
                  <a:lnTo>
                    <a:pt x="116" y="0"/>
                  </a:lnTo>
                  <a:lnTo>
                    <a:pt x="118" y="0"/>
                  </a:lnTo>
                  <a:lnTo>
                    <a:pt x="122" y="8"/>
                  </a:lnTo>
                  <a:lnTo>
                    <a:pt x="131" y="14"/>
                  </a:lnTo>
                  <a:lnTo>
                    <a:pt x="143" y="15"/>
                  </a:lnTo>
                  <a:lnTo>
                    <a:pt x="158" y="12"/>
                  </a:lnTo>
                  <a:lnTo>
                    <a:pt x="164" y="8"/>
                  </a:lnTo>
                  <a:lnTo>
                    <a:pt x="170" y="2"/>
                  </a:lnTo>
                  <a:lnTo>
                    <a:pt x="175" y="2"/>
                  </a:lnTo>
                  <a:lnTo>
                    <a:pt x="195" y="2"/>
                  </a:lnTo>
                  <a:lnTo>
                    <a:pt x="210" y="6"/>
                  </a:lnTo>
                  <a:lnTo>
                    <a:pt x="225"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247" name="Freeform 1548"/>
            <p:cNvSpPr>
              <a:spLocks/>
            </p:cNvSpPr>
            <p:nvPr/>
          </p:nvSpPr>
          <p:spPr bwMode="auto">
            <a:xfrm>
              <a:off x="3506" y="2337"/>
              <a:ext cx="144" cy="92"/>
            </a:xfrm>
            <a:custGeom>
              <a:avLst/>
              <a:gdLst>
                <a:gd name="T0" fmla="*/ 123 w 144"/>
                <a:gd name="T1" fmla="*/ 6 h 92"/>
                <a:gd name="T2" fmla="*/ 144 w 144"/>
                <a:gd name="T3" fmla="*/ 2 h 92"/>
                <a:gd name="T4" fmla="*/ 144 w 144"/>
                <a:gd name="T5" fmla="*/ 2 h 92"/>
                <a:gd name="T6" fmla="*/ 144 w 144"/>
                <a:gd name="T7" fmla="*/ 2 h 92"/>
                <a:gd name="T8" fmla="*/ 140 w 144"/>
                <a:gd name="T9" fmla="*/ 19 h 92"/>
                <a:gd name="T10" fmla="*/ 136 w 144"/>
                <a:gd name="T11" fmla="*/ 35 h 92"/>
                <a:gd name="T12" fmla="*/ 132 w 144"/>
                <a:gd name="T13" fmla="*/ 58 h 92"/>
                <a:gd name="T14" fmla="*/ 132 w 144"/>
                <a:gd name="T15" fmla="*/ 75 h 92"/>
                <a:gd name="T16" fmla="*/ 140 w 144"/>
                <a:gd name="T17" fmla="*/ 90 h 92"/>
                <a:gd name="T18" fmla="*/ 121 w 144"/>
                <a:gd name="T19" fmla="*/ 92 h 92"/>
                <a:gd name="T20" fmla="*/ 96 w 144"/>
                <a:gd name="T21" fmla="*/ 92 h 92"/>
                <a:gd name="T22" fmla="*/ 75 w 144"/>
                <a:gd name="T23" fmla="*/ 90 h 92"/>
                <a:gd name="T24" fmla="*/ 50 w 144"/>
                <a:gd name="T25" fmla="*/ 88 h 92"/>
                <a:gd name="T26" fmla="*/ 36 w 144"/>
                <a:gd name="T27" fmla="*/ 90 h 92"/>
                <a:gd name="T28" fmla="*/ 19 w 144"/>
                <a:gd name="T29" fmla="*/ 92 h 92"/>
                <a:gd name="T30" fmla="*/ 15 w 144"/>
                <a:gd name="T31" fmla="*/ 90 h 92"/>
                <a:gd name="T32" fmla="*/ 13 w 144"/>
                <a:gd name="T33" fmla="*/ 87 h 92"/>
                <a:gd name="T34" fmla="*/ 7 w 144"/>
                <a:gd name="T35" fmla="*/ 81 h 92"/>
                <a:gd name="T36" fmla="*/ 4 w 144"/>
                <a:gd name="T37" fmla="*/ 71 h 92"/>
                <a:gd name="T38" fmla="*/ 0 w 144"/>
                <a:gd name="T39" fmla="*/ 58 h 92"/>
                <a:gd name="T40" fmla="*/ 0 w 144"/>
                <a:gd name="T41" fmla="*/ 40 h 92"/>
                <a:gd name="T42" fmla="*/ 0 w 144"/>
                <a:gd name="T43" fmla="*/ 29 h 92"/>
                <a:gd name="T44" fmla="*/ 5 w 144"/>
                <a:gd name="T45" fmla="*/ 15 h 92"/>
                <a:gd name="T46" fmla="*/ 11 w 144"/>
                <a:gd name="T47" fmla="*/ 8 h 92"/>
                <a:gd name="T48" fmla="*/ 19 w 144"/>
                <a:gd name="T49" fmla="*/ 2 h 92"/>
                <a:gd name="T50" fmla="*/ 36 w 144"/>
                <a:gd name="T51" fmla="*/ 0 h 92"/>
                <a:gd name="T52" fmla="*/ 57 w 144"/>
                <a:gd name="T53" fmla="*/ 0 h 92"/>
                <a:gd name="T54" fmla="*/ 80 w 144"/>
                <a:gd name="T55" fmla="*/ 4 h 92"/>
                <a:gd name="T56" fmla="*/ 107 w 144"/>
                <a:gd name="T57" fmla="*/ 6 h 92"/>
                <a:gd name="T58" fmla="*/ 123 w 144"/>
                <a:gd name="T59" fmla="*/ 6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92"/>
                <a:gd name="T92" fmla="*/ 144 w 144"/>
                <a:gd name="T93" fmla="*/ 92 h 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92">
                  <a:moveTo>
                    <a:pt x="123" y="6"/>
                  </a:moveTo>
                  <a:lnTo>
                    <a:pt x="144" y="2"/>
                  </a:lnTo>
                  <a:lnTo>
                    <a:pt x="140" y="19"/>
                  </a:lnTo>
                  <a:lnTo>
                    <a:pt x="136" y="35"/>
                  </a:lnTo>
                  <a:lnTo>
                    <a:pt x="132" y="58"/>
                  </a:lnTo>
                  <a:lnTo>
                    <a:pt x="132" y="75"/>
                  </a:lnTo>
                  <a:lnTo>
                    <a:pt x="140" y="90"/>
                  </a:lnTo>
                  <a:lnTo>
                    <a:pt x="121" y="92"/>
                  </a:lnTo>
                  <a:lnTo>
                    <a:pt x="96" y="92"/>
                  </a:lnTo>
                  <a:lnTo>
                    <a:pt x="75" y="90"/>
                  </a:lnTo>
                  <a:lnTo>
                    <a:pt x="50" y="88"/>
                  </a:lnTo>
                  <a:lnTo>
                    <a:pt x="36" y="90"/>
                  </a:lnTo>
                  <a:lnTo>
                    <a:pt x="19" y="92"/>
                  </a:lnTo>
                  <a:lnTo>
                    <a:pt x="15" y="90"/>
                  </a:lnTo>
                  <a:lnTo>
                    <a:pt x="13" y="87"/>
                  </a:lnTo>
                  <a:lnTo>
                    <a:pt x="7" y="81"/>
                  </a:lnTo>
                  <a:lnTo>
                    <a:pt x="4" y="71"/>
                  </a:lnTo>
                  <a:lnTo>
                    <a:pt x="0" y="58"/>
                  </a:lnTo>
                  <a:lnTo>
                    <a:pt x="0" y="40"/>
                  </a:lnTo>
                  <a:lnTo>
                    <a:pt x="0" y="29"/>
                  </a:lnTo>
                  <a:lnTo>
                    <a:pt x="5" y="15"/>
                  </a:lnTo>
                  <a:lnTo>
                    <a:pt x="11" y="8"/>
                  </a:lnTo>
                  <a:lnTo>
                    <a:pt x="19" y="2"/>
                  </a:lnTo>
                  <a:lnTo>
                    <a:pt x="36" y="0"/>
                  </a:lnTo>
                  <a:lnTo>
                    <a:pt x="57" y="0"/>
                  </a:lnTo>
                  <a:lnTo>
                    <a:pt x="80" y="4"/>
                  </a:lnTo>
                  <a:lnTo>
                    <a:pt x="107" y="6"/>
                  </a:lnTo>
                  <a:lnTo>
                    <a:pt x="123"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248" name="Freeform 1549"/>
            <p:cNvSpPr>
              <a:spLocks/>
            </p:cNvSpPr>
            <p:nvPr/>
          </p:nvSpPr>
          <p:spPr bwMode="auto">
            <a:xfrm>
              <a:off x="4414" y="2387"/>
              <a:ext cx="127" cy="1"/>
            </a:xfrm>
            <a:custGeom>
              <a:avLst/>
              <a:gdLst>
                <a:gd name="T0" fmla="*/ 127 w 127"/>
                <a:gd name="T1" fmla="*/ 0 h 1"/>
                <a:gd name="T2" fmla="*/ 0 w 127"/>
                <a:gd name="T3" fmla="*/ 0 h 1"/>
                <a:gd name="T4" fmla="*/ 0 w 127"/>
                <a:gd name="T5" fmla="*/ 0 h 1"/>
                <a:gd name="T6" fmla="*/ 0 60000 65536"/>
                <a:gd name="T7" fmla="*/ 0 60000 65536"/>
                <a:gd name="T8" fmla="*/ 0 60000 65536"/>
                <a:gd name="T9" fmla="*/ 0 w 127"/>
                <a:gd name="T10" fmla="*/ 0 h 1"/>
                <a:gd name="T11" fmla="*/ 127 w 127"/>
                <a:gd name="T12" fmla="*/ 1 h 1"/>
              </a:gdLst>
              <a:ahLst/>
              <a:cxnLst>
                <a:cxn ang="T6">
                  <a:pos x="T0" y="T1"/>
                </a:cxn>
                <a:cxn ang="T7">
                  <a:pos x="T2" y="T3"/>
                </a:cxn>
                <a:cxn ang="T8">
                  <a:pos x="T4" y="T5"/>
                </a:cxn>
              </a:cxnLst>
              <a:rect l="T9" t="T10" r="T11" b="T12"/>
              <a:pathLst>
                <a:path w="127" h="1">
                  <a:moveTo>
                    <a:pt x="127"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49" name="Freeform 1550"/>
            <p:cNvSpPr>
              <a:spLocks/>
            </p:cNvSpPr>
            <p:nvPr/>
          </p:nvSpPr>
          <p:spPr bwMode="auto">
            <a:xfrm>
              <a:off x="4514" y="2387"/>
              <a:ext cx="27" cy="46"/>
            </a:xfrm>
            <a:custGeom>
              <a:avLst/>
              <a:gdLst>
                <a:gd name="T0" fmla="*/ 0 w 27"/>
                <a:gd name="T1" fmla="*/ 46 h 46"/>
                <a:gd name="T2" fmla="*/ 7 w 27"/>
                <a:gd name="T3" fmla="*/ 35 h 46"/>
                <a:gd name="T4" fmla="*/ 27 w 27"/>
                <a:gd name="T5" fmla="*/ 0 h 46"/>
                <a:gd name="T6" fmla="*/ 0 60000 65536"/>
                <a:gd name="T7" fmla="*/ 0 60000 65536"/>
                <a:gd name="T8" fmla="*/ 0 60000 65536"/>
                <a:gd name="T9" fmla="*/ 0 w 27"/>
                <a:gd name="T10" fmla="*/ 0 h 46"/>
                <a:gd name="T11" fmla="*/ 27 w 27"/>
                <a:gd name="T12" fmla="*/ 46 h 46"/>
              </a:gdLst>
              <a:ahLst/>
              <a:cxnLst>
                <a:cxn ang="T6">
                  <a:pos x="T0" y="T1"/>
                </a:cxn>
                <a:cxn ang="T7">
                  <a:pos x="T2" y="T3"/>
                </a:cxn>
                <a:cxn ang="T8">
                  <a:pos x="T4" y="T5"/>
                </a:cxn>
              </a:cxnLst>
              <a:rect l="T9" t="T10" r="T11" b="T12"/>
              <a:pathLst>
                <a:path w="27" h="46">
                  <a:moveTo>
                    <a:pt x="0" y="46"/>
                  </a:moveTo>
                  <a:lnTo>
                    <a:pt x="7" y="35"/>
                  </a:lnTo>
                  <a:lnTo>
                    <a:pt x="2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50" name="Line 1551"/>
            <p:cNvSpPr>
              <a:spLocks noChangeShapeType="1"/>
            </p:cNvSpPr>
            <p:nvPr/>
          </p:nvSpPr>
          <p:spPr bwMode="auto">
            <a:xfrm flipV="1">
              <a:off x="4487" y="2456"/>
              <a:ext cx="15"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51" name="Line 1552"/>
            <p:cNvSpPr>
              <a:spLocks noChangeShapeType="1"/>
            </p:cNvSpPr>
            <p:nvPr/>
          </p:nvSpPr>
          <p:spPr bwMode="auto">
            <a:xfrm flipV="1">
              <a:off x="4456" y="2504"/>
              <a:ext cx="17" cy="3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52" name="Line 1553"/>
            <p:cNvSpPr>
              <a:spLocks noChangeShapeType="1"/>
            </p:cNvSpPr>
            <p:nvPr/>
          </p:nvSpPr>
          <p:spPr bwMode="auto">
            <a:xfrm flipH="1">
              <a:off x="4408" y="2552"/>
              <a:ext cx="36" cy="6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53" name="Freeform 1554"/>
            <p:cNvSpPr>
              <a:spLocks/>
            </p:cNvSpPr>
            <p:nvPr/>
          </p:nvSpPr>
          <p:spPr bwMode="auto">
            <a:xfrm>
              <a:off x="4237" y="2618"/>
              <a:ext cx="171" cy="1"/>
            </a:xfrm>
            <a:custGeom>
              <a:avLst/>
              <a:gdLst>
                <a:gd name="T0" fmla="*/ 0 w 171"/>
                <a:gd name="T1" fmla="*/ 0 h 1"/>
                <a:gd name="T2" fmla="*/ 17 w 171"/>
                <a:gd name="T3" fmla="*/ 0 h 1"/>
                <a:gd name="T4" fmla="*/ 171 w 171"/>
                <a:gd name="T5" fmla="*/ 0 h 1"/>
                <a:gd name="T6" fmla="*/ 0 60000 65536"/>
                <a:gd name="T7" fmla="*/ 0 60000 65536"/>
                <a:gd name="T8" fmla="*/ 0 60000 65536"/>
                <a:gd name="T9" fmla="*/ 0 w 171"/>
                <a:gd name="T10" fmla="*/ 0 h 1"/>
                <a:gd name="T11" fmla="*/ 171 w 171"/>
                <a:gd name="T12" fmla="*/ 1 h 1"/>
              </a:gdLst>
              <a:ahLst/>
              <a:cxnLst>
                <a:cxn ang="T6">
                  <a:pos x="T0" y="T1"/>
                </a:cxn>
                <a:cxn ang="T7">
                  <a:pos x="T2" y="T3"/>
                </a:cxn>
                <a:cxn ang="T8">
                  <a:pos x="T4" y="T5"/>
                </a:cxn>
              </a:cxnLst>
              <a:rect l="T9" t="T10" r="T11" b="T12"/>
              <a:pathLst>
                <a:path w="171" h="1">
                  <a:moveTo>
                    <a:pt x="0" y="0"/>
                  </a:moveTo>
                  <a:lnTo>
                    <a:pt x="17" y="0"/>
                  </a:lnTo>
                  <a:lnTo>
                    <a:pt x="17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54" name="Line 1555"/>
            <p:cNvSpPr>
              <a:spLocks noChangeShapeType="1"/>
            </p:cNvSpPr>
            <p:nvPr/>
          </p:nvSpPr>
          <p:spPr bwMode="auto">
            <a:xfrm>
              <a:off x="4160" y="2618"/>
              <a:ext cx="4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55" name="Line 1556"/>
            <p:cNvSpPr>
              <a:spLocks noChangeShapeType="1"/>
            </p:cNvSpPr>
            <p:nvPr/>
          </p:nvSpPr>
          <p:spPr bwMode="auto">
            <a:xfrm>
              <a:off x="4079" y="2618"/>
              <a:ext cx="5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56" name="Line 1557"/>
            <p:cNvSpPr>
              <a:spLocks noChangeShapeType="1"/>
            </p:cNvSpPr>
            <p:nvPr/>
          </p:nvSpPr>
          <p:spPr bwMode="auto">
            <a:xfrm flipH="1">
              <a:off x="3756" y="2618"/>
              <a:ext cx="28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57" name="Line 1558"/>
            <p:cNvSpPr>
              <a:spLocks noChangeShapeType="1"/>
            </p:cNvSpPr>
            <p:nvPr/>
          </p:nvSpPr>
          <p:spPr bwMode="auto">
            <a:xfrm flipH="1">
              <a:off x="3756" y="2604"/>
              <a:ext cx="7"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58" name="Line 1559"/>
            <p:cNvSpPr>
              <a:spLocks noChangeShapeType="1"/>
            </p:cNvSpPr>
            <p:nvPr/>
          </p:nvSpPr>
          <p:spPr bwMode="auto">
            <a:xfrm flipH="1">
              <a:off x="3769" y="2593"/>
              <a:ext cx="2"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59" name="Line 1560"/>
            <p:cNvSpPr>
              <a:spLocks noChangeShapeType="1"/>
            </p:cNvSpPr>
            <p:nvPr/>
          </p:nvSpPr>
          <p:spPr bwMode="auto">
            <a:xfrm flipH="1">
              <a:off x="3781" y="2552"/>
              <a:ext cx="13" cy="2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60" name="Freeform 1561"/>
            <p:cNvSpPr>
              <a:spLocks/>
            </p:cNvSpPr>
            <p:nvPr/>
          </p:nvSpPr>
          <p:spPr bwMode="auto">
            <a:xfrm>
              <a:off x="3802" y="2462"/>
              <a:ext cx="44" cy="75"/>
            </a:xfrm>
            <a:custGeom>
              <a:avLst/>
              <a:gdLst>
                <a:gd name="T0" fmla="*/ 0 w 44"/>
                <a:gd name="T1" fmla="*/ 75 h 75"/>
                <a:gd name="T2" fmla="*/ 6 w 44"/>
                <a:gd name="T3" fmla="*/ 67 h 75"/>
                <a:gd name="T4" fmla="*/ 44 w 44"/>
                <a:gd name="T5" fmla="*/ 0 h 75"/>
                <a:gd name="T6" fmla="*/ 0 60000 65536"/>
                <a:gd name="T7" fmla="*/ 0 60000 65536"/>
                <a:gd name="T8" fmla="*/ 0 60000 65536"/>
                <a:gd name="T9" fmla="*/ 0 w 44"/>
                <a:gd name="T10" fmla="*/ 0 h 75"/>
                <a:gd name="T11" fmla="*/ 44 w 44"/>
                <a:gd name="T12" fmla="*/ 75 h 75"/>
              </a:gdLst>
              <a:ahLst/>
              <a:cxnLst>
                <a:cxn ang="T6">
                  <a:pos x="T0" y="T1"/>
                </a:cxn>
                <a:cxn ang="T7">
                  <a:pos x="T2" y="T3"/>
                </a:cxn>
                <a:cxn ang="T8">
                  <a:pos x="T4" y="T5"/>
                </a:cxn>
              </a:cxnLst>
              <a:rect l="T9" t="T10" r="T11" b="T12"/>
              <a:pathLst>
                <a:path w="44" h="75">
                  <a:moveTo>
                    <a:pt x="0" y="75"/>
                  </a:moveTo>
                  <a:lnTo>
                    <a:pt x="6" y="67"/>
                  </a:lnTo>
                  <a:lnTo>
                    <a:pt x="4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61" name="Freeform 1562"/>
            <p:cNvSpPr>
              <a:spLocks/>
            </p:cNvSpPr>
            <p:nvPr/>
          </p:nvSpPr>
          <p:spPr bwMode="auto">
            <a:xfrm>
              <a:off x="3860" y="2558"/>
              <a:ext cx="471" cy="12"/>
            </a:xfrm>
            <a:custGeom>
              <a:avLst/>
              <a:gdLst>
                <a:gd name="T0" fmla="*/ 471 w 471"/>
                <a:gd name="T1" fmla="*/ 12 h 12"/>
                <a:gd name="T2" fmla="*/ 413 w 471"/>
                <a:gd name="T3" fmla="*/ 8 h 12"/>
                <a:gd name="T4" fmla="*/ 369 w 471"/>
                <a:gd name="T5" fmla="*/ 4 h 12"/>
                <a:gd name="T6" fmla="*/ 263 w 471"/>
                <a:gd name="T7" fmla="*/ 0 h 12"/>
                <a:gd name="T8" fmla="*/ 180 w 471"/>
                <a:gd name="T9" fmla="*/ 0 h 12"/>
                <a:gd name="T10" fmla="*/ 80 w 471"/>
                <a:gd name="T11" fmla="*/ 4 h 12"/>
                <a:gd name="T12" fmla="*/ 0 w 471"/>
                <a:gd name="T13" fmla="*/ 12 h 12"/>
                <a:gd name="T14" fmla="*/ 0 60000 65536"/>
                <a:gd name="T15" fmla="*/ 0 60000 65536"/>
                <a:gd name="T16" fmla="*/ 0 60000 65536"/>
                <a:gd name="T17" fmla="*/ 0 60000 65536"/>
                <a:gd name="T18" fmla="*/ 0 60000 65536"/>
                <a:gd name="T19" fmla="*/ 0 60000 65536"/>
                <a:gd name="T20" fmla="*/ 0 60000 65536"/>
                <a:gd name="T21" fmla="*/ 0 w 471"/>
                <a:gd name="T22" fmla="*/ 0 h 12"/>
                <a:gd name="T23" fmla="*/ 471 w 47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1" h="12">
                  <a:moveTo>
                    <a:pt x="471" y="12"/>
                  </a:moveTo>
                  <a:lnTo>
                    <a:pt x="413" y="8"/>
                  </a:lnTo>
                  <a:lnTo>
                    <a:pt x="369" y="4"/>
                  </a:lnTo>
                  <a:lnTo>
                    <a:pt x="263" y="0"/>
                  </a:lnTo>
                  <a:lnTo>
                    <a:pt x="180" y="0"/>
                  </a:lnTo>
                  <a:lnTo>
                    <a:pt x="80" y="4"/>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62" name="Freeform 1563"/>
            <p:cNvSpPr>
              <a:spLocks/>
            </p:cNvSpPr>
            <p:nvPr/>
          </p:nvSpPr>
          <p:spPr bwMode="auto">
            <a:xfrm>
              <a:off x="4323" y="2335"/>
              <a:ext cx="16" cy="235"/>
            </a:xfrm>
            <a:custGeom>
              <a:avLst/>
              <a:gdLst>
                <a:gd name="T0" fmla="*/ 8 w 16"/>
                <a:gd name="T1" fmla="*/ 235 h 235"/>
                <a:gd name="T2" fmla="*/ 0 w 16"/>
                <a:gd name="T3" fmla="*/ 210 h 235"/>
                <a:gd name="T4" fmla="*/ 0 w 16"/>
                <a:gd name="T5" fmla="*/ 189 h 235"/>
                <a:gd name="T6" fmla="*/ 2 w 16"/>
                <a:gd name="T7" fmla="*/ 156 h 235"/>
                <a:gd name="T8" fmla="*/ 8 w 16"/>
                <a:gd name="T9" fmla="*/ 121 h 235"/>
                <a:gd name="T10" fmla="*/ 16 w 16"/>
                <a:gd name="T11" fmla="*/ 69 h 235"/>
                <a:gd name="T12" fmla="*/ 12 w 16"/>
                <a:gd name="T13" fmla="*/ 31 h 235"/>
                <a:gd name="T14" fmla="*/ 8 w 16"/>
                <a:gd name="T15" fmla="*/ 0 h 235"/>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35"/>
                <a:gd name="T26" fmla="*/ 16 w 1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35">
                  <a:moveTo>
                    <a:pt x="8" y="235"/>
                  </a:moveTo>
                  <a:lnTo>
                    <a:pt x="0" y="210"/>
                  </a:lnTo>
                  <a:lnTo>
                    <a:pt x="0" y="189"/>
                  </a:lnTo>
                  <a:lnTo>
                    <a:pt x="2" y="156"/>
                  </a:lnTo>
                  <a:lnTo>
                    <a:pt x="8" y="121"/>
                  </a:lnTo>
                  <a:lnTo>
                    <a:pt x="16" y="69"/>
                  </a:lnTo>
                  <a:lnTo>
                    <a:pt x="12" y="31"/>
                  </a:lnTo>
                  <a:lnTo>
                    <a:pt x="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63" name="Freeform 1564"/>
            <p:cNvSpPr>
              <a:spLocks/>
            </p:cNvSpPr>
            <p:nvPr/>
          </p:nvSpPr>
          <p:spPr bwMode="auto">
            <a:xfrm>
              <a:off x="4331" y="2433"/>
              <a:ext cx="79" cy="137"/>
            </a:xfrm>
            <a:custGeom>
              <a:avLst/>
              <a:gdLst>
                <a:gd name="T0" fmla="*/ 0 w 79"/>
                <a:gd name="T1" fmla="*/ 137 h 137"/>
                <a:gd name="T2" fmla="*/ 0 w 79"/>
                <a:gd name="T3" fmla="*/ 135 h 137"/>
                <a:gd name="T4" fmla="*/ 2 w 79"/>
                <a:gd name="T5" fmla="*/ 135 h 137"/>
                <a:gd name="T6" fmla="*/ 10 w 79"/>
                <a:gd name="T7" fmla="*/ 110 h 137"/>
                <a:gd name="T8" fmla="*/ 17 w 79"/>
                <a:gd name="T9" fmla="*/ 91 h 137"/>
                <a:gd name="T10" fmla="*/ 33 w 79"/>
                <a:gd name="T11" fmla="*/ 73 h 137"/>
                <a:gd name="T12" fmla="*/ 50 w 79"/>
                <a:gd name="T13" fmla="*/ 58 h 137"/>
                <a:gd name="T14" fmla="*/ 61 w 79"/>
                <a:gd name="T15" fmla="*/ 46 h 137"/>
                <a:gd name="T16" fmla="*/ 71 w 79"/>
                <a:gd name="T17" fmla="*/ 31 h 137"/>
                <a:gd name="T18" fmla="*/ 75 w 79"/>
                <a:gd name="T19" fmla="*/ 14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0" y="135"/>
                  </a:lnTo>
                  <a:lnTo>
                    <a:pt x="2" y="135"/>
                  </a:lnTo>
                  <a:lnTo>
                    <a:pt x="10" y="110"/>
                  </a:lnTo>
                  <a:lnTo>
                    <a:pt x="17" y="91"/>
                  </a:lnTo>
                  <a:lnTo>
                    <a:pt x="33" y="73"/>
                  </a:lnTo>
                  <a:lnTo>
                    <a:pt x="50" y="58"/>
                  </a:lnTo>
                  <a:lnTo>
                    <a:pt x="61" y="46"/>
                  </a:lnTo>
                  <a:lnTo>
                    <a:pt x="71" y="31"/>
                  </a:lnTo>
                  <a:lnTo>
                    <a:pt x="75" y="14"/>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64" name="Freeform 1565"/>
            <p:cNvSpPr>
              <a:spLocks/>
            </p:cNvSpPr>
            <p:nvPr/>
          </p:nvSpPr>
          <p:spPr bwMode="auto">
            <a:xfrm>
              <a:off x="4402" y="2199"/>
              <a:ext cx="15" cy="234"/>
            </a:xfrm>
            <a:custGeom>
              <a:avLst/>
              <a:gdLst>
                <a:gd name="T0" fmla="*/ 8 w 15"/>
                <a:gd name="T1" fmla="*/ 0 h 234"/>
                <a:gd name="T2" fmla="*/ 0 w 15"/>
                <a:gd name="T3" fmla="*/ 34 h 234"/>
                <a:gd name="T4" fmla="*/ 0 w 15"/>
                <a:gd name="T5" fmla="*/ 61 h 234"/>
                <a:gd name="T6" fmla="*/ 4 w 15"/>
                <a:gd name="T7" fmla="*/ 86 h 234"/>
                <a:gd name="T8" fmla="*/ 10 w 15"/>
                <a:gd name="T9" fmla="*/ 111 h 234"/>
                <a:gd name="T10" fmla="*/ 15 w 15"/>
                <a:gd name="T11" fmla="*/ 151 h 234"/>
                <a:gd name="T12" fmla="*/ 12 w 15"/>
                <a:gd name="T13" fmla="*/ 188 h 234"/>
                <a:gd name="T14" fmla="*/ 12 w 15"/>
                <a:gd name="T15" fmla="*/ 198 h 234"/>
                <a:gd name="T16" fmla="*/ 8 w 15"/>
                <a:gd name="T17" fmla="*/ 234 h 2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4"/>
                <a:gd name="T29" fmla="*/ 15 w 15"/>
                <a:gd name="T30" fmla="*/ 234 h 2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4">
                  <a:moveTo>
                    <a:pt x="8" y="0"/>
                  </a:moveTo>
                  <a:lnTo>
                    <a:pt x="0" y="34"/>
                  </a:lnTo>
                  <a:lnTo>
                    <a:pt x="0" y="61"/>
                  </a:lnTo>
                  <a:lnTo>
                    <a:pt x="4" y="86"/>
                  </a:lnTo>
                  <a:lnTo>
                    <a:pt x="10" y="111"/>
                  </a:lnTo>
                  <a:lnTo>
                    <a:pt x="15" y="151"/>
                  </a:lnTo>
                  <a:lnTo>
                    <a:pt x="12" y="188"/>
                  </a:lnTo>
                  <a:lnTo>
                    <a:pt x="12" y="198"/>
                  </a:lnTo>
                  <a:lnTo>
                    <a:pt x="8" y="23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65" name="Freeform 1566"/>
            <p:cNvSpPr>
              <a:spLocks/>
            </p:cNvSpPr>
            <p:nvPr/>
          </p:nvSpPr>
          <p:spPr bwMode="auto">
            <a:xfrm>
              <a:off x="4331" y="2199"/>
              <a:ext cx="79" cy="136"/>
            </a:xfrm>
            <a:custGeom>
              <a:avLst/>
              <a:gdLst>
                <a:gd name="T0" fmla="*/ 79 w 79"/>
                <a:gd name="T1" fmla="*/ 0 h 136"/>
                <a:gd name="T2" fmla="*/ 65 w 79"/>
                <a:gd name="T3" fmla="*/ 13 h 136"/>
                <a:gd name="T4" fmla="*/ 58 w 79"/>
                <a:gd name="T5" fmla="*/ 25 h 136"/>
                <a:gd name="T6" fmla="*/ 27 w 79"/>
                <a:gd name="T7" fmla="*/ 69 h 136"/>
                <a:gd name="T8" fmla="*/ 8 w 79"/>
                <a:gd name="T9" fmla="*/ 105 h 136"/>
                <a:gd name="T10" fmla="*/ 2 w 79"/>
                <a:gd name="T11" fmla="*/ 123 h 136"/>
                <a:gd name="T12" fmla="*/ 0 w 79"/>
                <a:gd name="T13" fmla="*/ 136 h 136"/>
                <a:gd name="T14" fmla="*/ 0 60000 65536"/>
                <a:gd name="T15" fmla="*/ 0 60000 65536"/>
                <a:gd name="T16" fmla="*/ 0 60000 65536"/>
                <a:gd name="T17" fmla="*/ 0 60000 65536"/>
                <a:gd name="T18" fmla="*/ 0 60000 65536"/>
                <a:gd name="T19" fmla="*/ 0 60000 65536"/>
                <a:gd name="T20" fmla="*/ 0 60000 65536"/>
                <a:gd name="T21" fmla="*/ 0 w 79"/>
                <a:gd name="T22" fmla="*/ 0 h 136"/>
                <a:gd name="T23" fmla="*/ 79 w 79"/>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6">
                  <a:moveTo>
                    <a:pt x="79" y="0"/>
                  </a:moveTo>
                  <a:lnTo>
                    <a:pt x="65" y="13"/>
                  </a:lnTo>
                  <a:lnTo>
                    <a:pt x="58" y="25"/>
                  </a:lnTo>
                  <a:lnTo>
                    <a:pt x="27" y="69"/>
                  </a:lnTo>
                  <a:lnTo>
                    <a:pt x="8" y="105"/>
                  </a:lnTo>
                  <a:lnTo>
                    <a:pt x="2" y="123"/>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66" name="Freeform 1567"/>
            <p:cNvSpPr>
              <a:spLocks/>
            </p:cNvSpPr>
            <p:nvPr/>
          </p:nvSpPr>
          <p:spPr bwMode="auto">
            <a:xfrm>
              <a:off x="3854" y="2283"/>
              <a:ext cx="40" cy="287"/>
            </a:xfrm>
            <a:custGeom>
              <a:avLst/>
              <a:gdLst>
                <a:gd name="T0" fmla="*/ 6 w 40"/>
                <a:gd name="T1" fmla="*/ 287 h 287"/>
                <a:gd name="T2" fmla="*/ 9 w 40"/>
                <a:gd name="T3" fmla="*/ 254 h 287"/>
                <a:gd name="T4" fmla="*/ 11 w 40"/>
                <a:gd name="T5" fmla="*/ 229 h 287"/>
                <a:gd name="T6" fmla="*/ 9 w 40"/>
                <a:gd name="T7" fmla="*/ 198 h 287"/>
                <a:gd name="T8" fmla="*/ 6 w 40"/>
                <a:gd name="T9" fmla="*/ 175 h 287"/>
                <a:gd name="T10" fmla="*/ 2 w 40"/>
                <a:gd name="T11" fmla="*/ 129 h 287"/>
                <a:gd name="T12" fmla="*/ 0 w 40"/>
                <a:gd name="T13" fmla="*/ 94 h 287"/>
                <a:gd name="T14" fmla="*/ 2 w 40"/>
                <a:gd name="T15" fmla="*/ 69 h 287"/>
                <a:gd name="T16" fmla="*/ 6 w 40"/>
                <a:gd name="T17" fmla="*/ 52 h 287"/>
                <a:gd name="T18" fmla="*/ 21 w 40"/>
                <a:gd name="T19" fmla="*/ 27 h 287"/>
                <a:gd name="T20" fmla="*/ 25 w 40"/>
                <a:gd name="T21" fmla="*/ 23 h 287"/>
                <a:gd name="T22" fmla="*/ 40 w 40"/>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287"/>
                <a:gd name="T38" fmla="*/ 40 w 40"/>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287">
                  <a:moveTo>
                    <a:pt x="6" y="287"/>
                  </a:moveTo>
                  <a:lnTo>
                    <a:pt x="9" y="254"/>
                  </a:lnTo>
                  <a:lnTo>
                    <a:pt x="11" y="229"/>
                  </a:lnTo>
                  <a:lnTo>
                    <a:pt x="9" y="198"/>
                  </a:lnTo>
                  <a:lnTo>
                    <a:pt x="6" y="175"/>
                  </a:lnTo>
                  <a:lnTo>
                    <a:pt x="2" y="129"/>
                  </a:lnTo>
                  <a:lnTo>
                    <a:pt x="0" y="94"/>
                  </a:lnTo>
                  <a:lnTo>
                    <a:pt x="2" y="69"/>
                  </a:lnTo>
                  <a:lnTo>
                    <a:pt x="6" y="52"/>
                  </a:lnTo>
                  <a:lnTo>
                    <a:pt x="21" y="27"/>
                  </a:lnTo>
                  <a:lnTo>
                    <a:pt x="25" y="23"/>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67" name="Freeform 1568"/>
            <p:cNvSpPr>
              <a:spLocks/>
            </p:cNvSpPr>
            <p:nvPr/>
          </p:nvSpPr>
          <p:spPr bwMode="auto">
            <a:xfrm>
              <a:off x="3937" y="2195"/>
              <a:ext cx="188" cy="13"/>
            </a:xfrm>
            <a:custGeom>
              <a:avLst/>
              <a:gdLst>
                <a:gd name="T0" fmla="*/ 0 w 188"/>
                <a:gd name="T1" fmla="*/ 13 h 13"/>
                <a:gd name="T2" fmla="*/ 21 w 188"/>
                <a:gd name="T3" fmla="*/ 2 h 13"/>
                <a:gd name="T4" fmla="*/ 38 w 188"/>
                <a:gd name="T5" fmla="*/ 0 h 13"/>
                <a:gd name="T6" fmla="*/ 65 w 188"/>
                <a:gd name="T7" fmla="*/ 0 h 13"/>
                <a:gd name="T8" fmla="*/ 94 w 188"/>
                <a:gd name="T9" fmla="*/ 5 h 13"/>
                <a:gd name="T10" fmla="*/ 115 w 188"/>
                <a:gd name="T11" fmla="*/ 9 h 13"/>
                <a:gd name="T12" fmla="*/ 138 w 188"/>
                <a:gd name="T13" fmla="*/ 11 h 13"/>
                <a:gd name="T14" fmla="*/ 167 w 188"/>
                <a:gd name="T15" fmla="*/ 9 h 13"/>
                <a:gd name="T16" fmla="*/ 188 w 188"/>
                <a:gd name="T17" fmla="*/ 4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13"/>
                <a:gd name="T29" fmla="*/ 188 w 188"/>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13">
                  <a:moveTo>
                    <a:pt x="0" y="13"/>
                  </a:moveTo>
                  <a:lnTo>
                    <a:pt x="21" y="2"/>
                  </a:lnTo>
                  <a:lnTo>
                    <a:pt x="38" y="0"/>
                  </a:lnTo>
                  <a:lnTo>
                    <a:pt x="65" y="0"/>
                  </a:lnTo>
                  <a:lnTo>
                    <a:pt x="94" y="5"/>
                  </a:lnTo>
                  <a:lnTo>
                    <a:pt x="115" y="9"/>
                  </a:lnTo>
                  <a:lnTo>
                    <a:pt x="138" y="11"/>
                  </a:lnTo>
                  <a:lnTo>
                    <a:pt x="167" y="9"/>
                  </a:lnTo>
                  <a:lnTo>
                    <a:pt x="188"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68" name="Freeform 1569"/>
            <p:cNvSpPr>
              <a:spLocks/>
            </p:cNvSpPr>
            <p:nvPr/>
          </p:nvSpPr>
          <p:spPr bwMode="auto">
            <a:xfrm>
              <a:off x="4266" y="2195"/>
              <a:ext cx="144" cy="7"/>
            </a:xfrm>
            <a:custGeom>
              <a:avLst/>
              <a:gdLst>
                <a:gd name="T0" fmla="*/ 0 w 144"/>
                <a:gd name="T1" fmla="*/ 0 h 7"/>
                <a:gd name="T2" fmla="*/ 23 w 144"/>
                <a:gd name="T3" fmla="*/ 2 h 7"/>
                <a:gd name="T4" fmla="*/ 48 w 144"/>
                <a:gd name="T5" fmla="*/ 4 h 7"/>
                <a:gd name="T6" fmla="*/ 84 w 144"/>
                <a:gd name="T7" fmla="*/ 7 h 7"/>
                <a:gd name="T8" fmla="*/ 117 w 144"/>
                <a:gd name="T9" fmla="*/ 5 h 7"/>
                <a:gd name="T10" fmla="*/ 144 w 144"/>
                <a:gd name="T11" fmla="*/ 4 h 7"/>
                <a:gd name="T12" fmla="*/ 0 60000 65536"/>
                <a:gd name="T13" fmla="*/ 0 60000 65536"/>
                <a:gd name="T14" fmla="*/ 0 60000 65536"/>
                <a:gd name="T15" fmla="*/ 0 60000 65536"/>
                <a:gd name="T16" fmla="*/ 0 60000 65536"/>
                <a:gd name="T17" fmla="*/ 0 60000 65536"/>
                <a:gd name="T18" fmla="*/ 0 w 144"/>
                <a:gd name="T19" fmla="*/ 0 h 7"/>
                <a:gd name="T20" fmla="*/ 144 w 14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4" h="7">
                  <a:moveTo>
                    <a:pt x="0" y="0"/>
                  </a:moveTo>
                  <a:lnTo>
                    <a:pt x="23" y="2"/>
                  </a:lnTo>
                  <a:lnTo>
                    <a:pt x="48" y="4"/>
                  </a:lnTo>
                  <a:lnTo>
                    <a:pt x="84" y="7"/>
                  </a:lnTo>
                  <a:lnTo>
                    <a:pt x="117" y="5"/>
                  </a:lnTo>
                  <a:lnTo>
                    <a:pt x="144"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69" name="Freeform 1570"/>
            <p:cNvSpPr>
              <a:spLocks/>
            </p:cNvSpPr>
            <p:nvPr/>
          </p:nvSpPr>
          <p:spPr bwMode="auto">
            <a:xfrm>
              <a:off x="3860" y="2199"/>
              <a:ext cx="265" cy="140"/>
            </a:xfrm>
            <a:custGeom>
              <a:avLst/>
              <a:gdLst>
                <a:gd name="T0" fmla="*/ 265 w 265"/>
                <a:gd name="T1" fmla="*/ 0 h 140"/>
                <a:gd name="T2" fmla="*/ 252 w 265"/>
                <a:gd name="T3" fmla="*/ 17 h 140"/>
                <a:gd name="T4" fmla="*/ 242 w 265"/>
                <a:gd name="T5" fmla="*/ 30 h 140"/>
                <a:gd name="T6" fmla="*/ 236 w 265"/>
                <a:gd name="T7" fmla="*/ 48 h 140"/>
                <a:gd name="T8" fmla="*/ 230 w 265"/>
                <a:gd name="T9" fmla="*/ 65 h 140"/>
                <a:gd name="T10" fmla="*/ 221 w 265"/>
                <a:gd name="T11" fmla="*/ 92 h 140"/>
                <a:gd name="T12" fmla="*/ 204 w 265"/>
                <a:gd name="T13" fmla="*/ 117 h 140"/>
                <a:gd name="T14" fmla="*/ 186 w 265"/>
                <a:gd name="T15" fmla="*/ 136 h 140"/>
                <a:gd name="T16" fmla="*/ 159 w 265"/>
                <a:gd name="T17" fmla="*/ 130 h 140"/>
                <a:gd name="T18" fmla="*/ 136 w 265"/>
                <a:gd name="T19" fmla="*/ 130 h 140"/>
                <a:gd name="T20" fmla="*/ 115 w 265"/>
                <a:gd name="T21" fmla="*/ 132 h 140"/>
                <a:gd name="T22" fmla="*/ 92 w 265"/>
                <a:gd name="T23" fmla="*/ 136 h 140"/>
                <a:gd name="T24" fmla="*/ 57 w 265"/>
                <a:gd name="T25" fmla="*/ 140 h 140"/>
                <a:gd name="T26" fmla="*/ 25 w 265"/>
                <a:gd name="T27" fmla="*/ 140 h 140"/>
                <a:gd name="T28" fmla="*/ 0 w 265"/>
                <a:gd name="T29" fmla="*/ 136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5"/>
                <a:gd name="T46" fmla="*/ 0 h 140"/>
                <a:gd name="T47" fmla="*/ 265 w 265"/>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5" h="140">
                  <a:moveTo>
                    <a:pt x="265" y="0"/>
                  </a:moveTo>
                  <a:lnTo>
                    <a:pt x="252" y="17"/>
                  </a:lnTo>
                  <a:lnTo>
                    <a:pt x="242" y="30"/>
                  </a:lnTo>
                  <a:lnTo>
                    <a:pt x="236" y="48"/>
                  </a:lnTo>
                  <a:lnTo>
                    <a:pt x="230" y="65"/>
                  </a:lnTo>
                  <a:lnTo>
                    <a:pt x="221" y="92"/>
                  </a:lnTo>
                  <a:lnTo>
                    <a:pt x="204" y="117"/>
                  </a:lnTo>
                  <a:lnTo>
                    <a:pt x="186" y="136"/>
                  </a:lnTo>
                  <a:lnTo>
                    <a:pt x="159" y="130"/>
                  </a:lnTo>
                  <a:lnTo>
                    <a:pt x="136" y="130"/>
                  </a:lnTo>
                  <a:lnTo>
                    <a:pt x="115" y="132"/>
                  </a:lnTo>
                  <a:lnTo>
                    <a:pt x="92" y="136"/>
                  </a:lnTo>
                  <a:lnTo>
                    <a:pt x="57" y="140"/>
                  </a:lnTo>
                  <a:lnTo>
                    <a:pt x="25" y="140"/>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70" name="Freeform 1571"/>
            <p:cNvSpPr>
              <a:spLocks/>
            </p:cNvSpPr>
            <p:nvPr/>
          </p:nvSpPr>
          <p:spPr bwMode="auto">
            <a:xfrm>
              <a:off x="4165" y="2325"/>
              <a:ext cx="166" cy="20"/>
            </a:xfrm>
            <a:custGeom>
              <a:avLst/>
              <a:gdLst>
                <a:gd name="T0" fmla="*/ 166 w 166"/>
                <a:gd name="T1" fmla="*/ 10 h 20"/>
                <a:gd name="T2" fmla="*/ 164 w 166"/>
                <a:gd name="T3" fmla="*/ 10 h 20"/>
                <a:gd name="T4" fmla="*/ 164 w 166"/>
                <a:gd name="T5" fmla="*/ 10 h 20"/>
                <a:gd name="T6" fmla="*/ 139 w 166"/>
                <a:gd name="T7" fmla="*/ 2 h 20"/>
                <a:gd name="T8" fmla="*/ 122 w 166"/>
                <a:gd name="T9" fmla="*/ 0 h 20"/>
                <a:gd name="T10" fmla="*/ 99 w 166"/>
                <a:gd name="T11" fmla="*/ 2 h 20"/>
                <a:gd name="T12" fmla="*/ 77 w 166"/>
                <a:gd name="T13" fmla="*/ 10 h 20"/>
                <a:gd name="T14" fmla="*/ 62 w 166"/>
                <a:gd name="T15" fmla="*/ 16 h 20"/>
                <a:gd name="T16" fmla="*/ 45 w 166"/>
                <a:gd name="T17" fmla="*/ 20 h 20"/>
                <a:gd name="T18" fmla="*/ 20 w 166"/>
                <a:gd name="T19" fmla="*/ 16 h 20"/>
                <a:gd name="T20" fmla="*/ 0 w 166"/>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20"/>
                <a:gd name="T35" fmla="*/ 166 w 166"/>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20">
                  <a:moveTo>
                    <a:pt x="166" y="10"/>
                  </a:moveTo>
                  <a:lnTo>
                    <a:pt x="164" y="10"/>
                  </a:lnTo>
                  <a:lnTo>
                    <a:pt x="139" y="2"/>
                  </a:lnTo>
                  <a:lnTo>
                    <a:pt x="122" y="0"/>
                  </a:lnTo>
                  <a:lnTo>
                    <a:pt x="99" y="2"/>
                  </a:lnTo>
                  <a:lnTo>
                    <a:pt x="77" y="10"/>
                  </a:lnTo>
                  <a:lnTo>
                    <a:pt x="62" y="16"/>
                  </a:lnTo>
                  <a:lnTo>
                    <a:pt x="45" y="20"/>
                  </a:lnTo>
                  <a:lnTo>
                    <a:pt x="20" y="16"/>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71" name="Freeform 1572"/>
            <p:cNvSpPr>
              <a:spLocks/>
            </p:cNvSpPr>
            <p:nvPr/>
          </p:nvSpPr>
          <p:spPr bwMode="auto">
            <a:xfrm>
              <a:off x="4046" y="2199"/>
              <a:ext cx="119" cy="196"/>
            </a:xfrm>
            <a:custGeom>
              <a:avLst/>
              <a:gdLst>
                <a:gd name="T0" fmla="*/ 79 w 119"/>
                <a:gd name="T1" fmla="*/ 0 h 196"/>
                <a:gd name="T2" fmla="*/ 81 w 119"/>
                <a:gd name="T3" fmla="*/ 13 h 196"/>
                <a:gd name="T4" fmla="*/ 81 w 119"/>
                <a:gd name="T5" fmla="*/ 23 h 196"/>
                <a:gd name="T6" fmla="*/ 81 w 119"/>
                <a:gd name="T7" fmla="*/ 42 h 196"/>
                <a:gd name="T8" fmla="*/ 79 w 119"/>
                <a:gd name="T9" fmla="*/ 57 h 196"/>
                <a:gd name="T10" fmla="*/ 69 w 119"/>
                <a:gd name="T11" fmla="*/ 67 h 196"/>
                <a:gd name="T12" fmla="*/ 64 w 119"/>
                <a:gd name="T13" fmla="*/ 75 h 196"/>
                <a:gd name="T14" fmla="*/ 60 w 119"/>
                <a:gd name="T15" fmla="*/ 92 h 196"/>
                <a:gd name="T16" fmla="*/ 54 w 119"/>
                <a:gd name="T17" fmla="*/ 105 h 196"/>
                <a:gd name="T18" fmla="*/ 46 w 119"/>
                <a:gd name="T19" fmla="*/ 126 h 196"/>
                <a:gd name="T20" fmla="*/ 39 w 119"/>
                <a:gd name="T21" fmla="*/ 142 h 196"/>
                <a:gd name="T22" fmla="*/ 19 w 119"/>
                <a:gd name="T23" fmla="*/ 171 h 196"/>
                <a:gd name="T24" fmla="*/ 0 w 119"/>
                <a:gd name="T25" fmla="*/ 194 h 196"/>
                <a:gd name="T26" fmla="*/ 23 w 119"/>
                <a:gd name="T27" fmla="*/ 196 h 196"/>
                <a:gd name="T28" fmla="*/ 41 w 119"/>
                <a:gd name="T29" fmla="*/ 196 h 196"/>
                <a:gd name="T30" fmla="*/ 71 w 119"/>
                <a:gd name="T31" fmla="*/ 196 h 196"/>
                <a:gd name="T32" fmla="*/ 96 w 119"/>
                <a:gd name="T33" fmla="*/ 196 h 196"/>
                <a:gd name="T34" fmla="*/ 110 w 119"/>
                <a:gd name="T35" fmla="*/ 194 h 196"/>
                <a:gd name="T36" fmla="*/ 119 w 119"/>
                <a:gd name="T37" fmla="*/ 194 h 1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9"/>
                <a:gd name="T58" fmla="*/ 0 h 196"/>
                <a:gd name="T59" fmla="*/ 119 w 119"/>
                <a:gd name="T60" fmla="*/ 196 h 1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9" h="196">
                  <a:moveTo>
                    <a:pt x="79" y="0"/>
                  </a:moveTo>
                  <a:lnTo>
                    <a:pt x="81" y="13"/>
                  </a:lnTo>
                  <a:lnTo>
                    <a:pt x="81" y="23"/>
                  </a:lnTo>
                  <a:lnTo>
                    <a:pt x="81" y="42"/>
                  </a:lnTo>
                  <a:lnTo>
                    <a:pt x="79" y="57"/>
                  </a:lnTo>
                  <a:lnTo>
                    <a:pt x="69" y="67"/>
                  </a:lnTo>
                  <a:lnTo>
                    <a:pt x="64" y="75"/>
                  </a:lnTo>
                  <a:lnTo>
                    <a:pt x="60" y="92"/>
                  </a:lnTo>
                  <a:lnTo>
                    <a:pt x="54" y="105"/>
                  </a:lnTo>
                  <a:lnTo>
                    <a:pt x="46" y="126"/>
                  </a:lnTo>
                  <a:lnTo>
                    <a:pt x="39" y="142"/>
                  </a:lnTo>
                  <a:lnTo>
                    <a:pt x="19" y="171"/>
                  </a:lnTo>
                  <a:lnTo>
                    <a:pt x="0" y="194"/>
                  </a:lnTo>
                  <a:lnTo>
                    <a:pt x="23" y="196"/>
                  </a:lnTo>
                  <a:lnTo>
                    <a:pt x="41" y="196"/>
                  </a:lnTo>
                  <a:lnTo>
                    <a:pt x="71" y="196"/>
                  </a:lnTo>
                  <a:lnTo>
                    <a:pt x="96" y="196"/>
                  </a:lnTo>
                  <a:lnTo>
                    <a:pt x="110" y="194"/>
                  </a:lnTo>
                  <a:lnTo>
                    <a:pt x="119" y="19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72" name="Freeform 1573"/>
            <p:cNvSpPr>
              <a:spLocks/>
            </p:cNvSpPr>
            <p:nvPr/>
          </p:nvSpPr>
          <p:spPr bwMode="auto">
            <a:xfrm>
              <a:off x="4125" y="2256"/>
              <a:ext cx="85" cy="4"/>
            </a:xfrm>
            <a:custGeom>
              <a:avLst/>
              <a:gdLst>
                <a:gd name="T0" fmla="*/ 0 w 85"/>
                <a:gd name="T1" fmla="*/ 0 h 4"/>
                <a:gd name="T2" fmla="*/ 14 w 85"/>
                <a:gd name="T3" fmla="*/ 2 h 4"/>
                <a:gd name="T4" fmla="*/ 25 w 85"/>
                <a:gd name="T5" fmla="*/ 4 h 4"/>
                <a:gd name="T6" fmla="*/ 62 w 85"/>
                <a:gd name="T7" fmla="*/ 4 h 4"/>
                <a:gd name="T8" fmla="*/ 75 w 85"/>
                <a:gd name="T9" fmla="*/ 2 h 4"/>
                <a:gd name="T10" fmla="*/ 85 w 85"/>
                <a:gd name="T11" fmla="*/ 0 h 4"/>
                <a:gd name="T12" fmla="*/ 0 60000 65536"/>
                <a:gd name="T13" fmla="*/ 0 60000 65536"/>
                <a:gd name="T14" fmla="*/ 0 60000 65536"/>
                <a:gd name="T15" fmla="*/ 0 60000 65536"/>
                <a:gd name="T16" fmla="*/ 0 60000 65536"/>
                <a:gd name="T17" fmla="*/ 0 60000 65536"/>
                <a:gd name="T18" fmla="*/ 0 w 85"/>
                <a:gd name="T19" fmla="*/ 0 h 4"/>
                <a:gd name="T20" fmla="*/ 85 w 85"/>
                <a:gd name="T21" fmla="*/ 4 h 4"/>
              </a:gdLst>
              <a:ahLst/>
              <a:cxnLst>
                <a:cxn ang="T12">
                  <a:pos x="T0" y="T1"/>
                </a:cxn>
                <a:cxn ang="T13">
                  <a:pos x="T2" y="T3"/>
                </a:cxn>
                <a:cxn ang="T14">
                  <a:pos x="T4" y="T5"/>
                </a:cxn>
                <a:cxn ang="T15">
                  <a:pos x="T6" y="T7"/>
                </a:cxn>
                <a:cxn ang="T16">
                  <a:pos x="T8" y="T9"/>
                </a:cxn>
                <a:cxn ang="T17">
                  <a:pos x="T10" y="T11"/>
                </a:cxn>
              </a:cxnLst>
              <a:rect l="T18" t="T19" r="T20" b="T21"/>
              <a:pathLst>
                <a:path w="85" h="4">
                  <a:moveTo>
                    <a:pt x="0" y="0"/>
                  </a:moveTo>
                  <a:lnTo>
                    <a:pt x="14" y="2"/>
                  </a:lnTo>
                  <a:lnTo>
                    <a:pt x="25" y="4"/>
                  </a:lnTo>
                  <a:lnTo>
                    <a:pt x="62" y="4"/>
                  </a:lnTo>
                  <a:lnTo>
                    <a:pt x="75" y="2"/>
                  </a:lnTo>
                  <a:lnTo>
                    <a:pt x="8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73" name="Freeform 1574"/>
            <p:cNvSpPr>
              <a:spLocks/>
            </p:cNvSpPr>
            <p:nvPr/>
          </p:nvSpPr>
          <p:spPr bwMode="auto">
            <a:xfrm>
              <a:off x="4046" y="2335"/>
              <a:ext cx="2" cy="58"/>
            </a:xfrm>
            <a:custGeom>
              <a:avLst/>
              <a:gdLst>
                <a:gd name="T0" fmla="*/ 0 w 2"/>
                <a:gd name="T1" fmla="*/ 0 h 58"/>
                <a:gd name="T2" fmla="*/ 2 w 2"/>
                <a:gd name="T3" fmla="*/ 12 h 58"/>
                <a:gd name="T4" fmla="*/ 2 w 2"/>
                <a:gd name="T5" fmla="*/ 19 h 58"/>
                <a:gd name="T6" fmla="*/ 2 w 2"/>
                <a:gd name="T7" fmla="*/ 40 h 58"/>
                <a:gd name="T8" fmla="*/ 0 w 2"/>
                <a:gd name="T9" fmla="*/ 58 h 58"/>
                <a:gd name="T10" fmla="*/ 0 60000 65536"/>
                <a:gd name="T11" fmla="*/ 0 60000 65536"/>
                <a:gd name="T12" fmla="*/ 0 60000 65536"/>
                <a:gd name="T13" fmla="*/ 0 60000 65536"/>
                <a:gd name="T14" fmla="*/ 0 60000 65536"/>
                <a:gd name="T15" fmla="*/ 0 w 2"/>
                <a:gd name="T16" fmla="*/ 0 h 58"/>
                <a:gd name="T17" fmla="*/ 2 w 2"/>
                <a:gd name="T18" fmla="*/ 58 h 58"/>
              </a:gdLst>
              <a:ahLst/>
              <a:cxnLst>
                <a:cxn ang="T10">
                  <a:pos x="T0" y="T1"/>
                </a:cxn>
                <a:cxn ang="T11">
                  <a:pos x="T2" y="T3"/>
                </a:cxn>
                <a:cxn ang="T12">
                  <a:pos x="T4" y="T5"/>
                </a:cxn>
                <a:cxn ang="T13">
                  <a:pos x="T6" y="T7"/>
                </a:cxn>
                <a:cxn ang="T14">
                  <a:pos x="T8" y="T9"/>
                </a:cxn>
              </a:cxnLst>
              <a:rect l="T15" t="T16" r="T17" b="T18"/>
              <a:pathLst>
                <a:path w="2" h="58">
                  <a:moveTo>
                    <a:pt x="0" y="0"/>
                  </a:moveTo>
                  <a:lnTo>
                    <a:pt x="2" y="12"/>
                  </a:lnTo>
                  <a:lnTo>
                    <a:pt x="2" y="19"/>
                  </a:lnTo>
                  <a:lnTo>
                    <a:pt x="2" y="40"/>
                  </a:lnTo>
                  <a:lnTo>
                    <a:pt x="0"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74" name="Freeform 1575"/>
            <p:cNvSpPr>
              <a:spLocks/>
            </p:cNvSpPr>
            <p:nvPr/>
          </p:nvSpPr>
          <p:spPr bwMode="auto">
            <a:xfrm>
              <a:off x="4160" y="2335"/>
              <a:ext cx="5" cy="58"/>
            </a:xfrm>
            <a:custGeom>
              <a:avLst/>
              <a:gdLst>
                <a:gd name="T0" fmla="*/ 5 w 5"/>
                <a:gd name="T1" fmla="*/ 0 h 58"/>
                <a:gd name="T2" fmla="*/ 2 w 5"/>
                <a:gd name="T3" fmla="*/ 15 h 58"/>
                <a:gd name="T4" fmla="*/ 0 w 5"/>
                <a:gd name="T5" fmla="*/ 27 h 58"/>
                <a:gd name="T6" fmla="*/ 2 w 5"/>
                <a:gd name="T7" fmla="*/ 44 h 58"/>
                <a:gd name="T8" fmla="*/ 5 w 5"/>
                <a:gd name="T9" fmla="*/ 58 h 58"/>
                <a:gd name="T10" fmla="*/ 0 60000 65536"/>
                <a:gd name="T11" fmla="*/ 0 60000 65536"/>
                <a:gd name="T12" fmla="*/ 0 60000 65536"/>
                <a:gd name="T13" fmla="*/ 0 60000 65536"/>
                <a:gd name="T14" fmla="*/ 0 60000 65536"/>
                <a:gd name="T15" fmla="*/ 0 w 5"/>
                <a:gd name="T16" fmla="*/ 0 h 58"/>
                <a:gd name="T17" fmla="*/ 5 w 5"/>
                <a:gd name="T18" fmla="*/ 58 h 58"/>
              </a:gdLst>
              <a:ahLst/>
              <a:cxnLst>
                <a:cxn ang="T10">
                  <a:pos x="T0" y="T1"/>
                </a:cxn>
                <a:cxn ang="T11">
                  <a:pos x="T2" y="T3"/>
                </a:cxn>
                <a:cxn ang="T12">
                  <a:pos x="T4" y="T5"/>
                </a:cxn>
                <a:cxn ang="T13">
                  <a:pos x="T6" y="T7"/>
                </a:cxn>
                <a:cxn ang="T14">
                  <a:pos x="T8" y="T9"/>
                </a:cxn>
              </a:cxnLst>
              <a:rect l="T15" t="T16" r="T17" b="T18"/>
              <a:pathLst>
                <a:path w="5" h="58">
                  <a:moveTo>
                    <a:pt x="5" y="0"/>
                  </a:moveTo>
                  <a:lnTo>
                    <a:pt x="2" y="15"/>
                  </a:lnTo>
                  <a:lnTo>
                    <a:pt x="0" y="27"/>
                  </a:lnTo>
                  <a:lnTo>
                    <a:pt x="2" y="44"/>
                  </a:lnTo>
                  <a:lnTo>
                    <a:pt x="5"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75" name="Freeform 1576"/>
            <p:cNvSpPr>
              <a:spLocks/>
            </p:cNvSpPr>
            <p:nvPr/>
          </p:nvSpPr>
          <p:spPr bwMode="auto">
            <a:xfrm>
              <a:off x="4165" y="2260"/>
              <a:ext cx="45" cy="75"/>
            </a:xfrm>
            <a:custGeom>
              <a:avLst/>
              <a:gdLst>
                <a:gd name="T0" fmla="*/ 45 w 45"/>
                <a:gd name="T1" fmla="*/ 0 h 75"/>
                <a:gd name="T2" fmla="*/ 33 w 45"/>
                <a:gd name="T3" fmla="*/ 27 h 75"/>
                <a:gd name="T4" fmla="*/ 24 w 45"/>
                <a:gd name="T5" fmla="*/ 48 h 75"/>
                <a:gd name="T6" fmla="*/ 18 w 45"/>
                <a:gd name="T7" fmla="*/ 56 h 75"/>
                <a:gd name="T8" fmla="*/ 10 w 45"/>
                <a:gd name="T9" fmla="*/ 62 h 75"/>
                <a:gd name="T10" fmla="*/ 2 w 45"/>
                <a:gd name="T11" fmla="*/ 67 h 75"/>
                <a:gd name="T12" fmla="*/ 0 w 45"/>
                <a:gd name="T13" fmla="*/ 75 h 75"/>
                <a:gd name="T14" fmla="*/ 0 60000 65536"/>
                <a:gd name="T15" fmla="*/ 0 60000 65536"/>
                <a:gd name="T16" fmla="*/ 0 60000 65536"/>
                <a:gd name="T17" fmla="*/ 0 60000 65536"/>
                <a:gd name="T18" fmla="*/ 0 60000 65536"/>
                <a:gd name="T19" fmla="*/ 0 60000 65536"/>
                <a:gd name="T20" fmla="*/ 0 60000 65536"/>
                <a:gd name="T21" fmla="*/ 0 w 45"/>
                <a:gd name="T22" fmla="*/ 0 h 75"/>
                <a:gd name="T23" fmla="*/ 45 w 45"/>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75">
                  <a:moveTo>
                    <a:pt x="45" y="0"/>
                  </a:moveTo>
                  <a:lnTo>
                    <a:pt x="33" y="27"/>
                  </a:lnTo>
                  <a:lnTo>
                    <a:pt x="24" y="48"/>
                  </a:lnTo>
                  <a:lnTo>
                    <a:pt x="18" y="56"/>
                  </a:lnTo>
                  <a:lnTo>
                    <a:pt x="10" y="62"/>
                  </a:lnTo>
                  <a:lnTo>
                    <a:pt x="2"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76" name="Freeform 1577"/>
            <p:cNvSpPr>
              <a:spLocks/>
            </p:cNvSpPr>
            <p:nvPr/>
          </p:nvSpPr>
          <p:spPr bwMode="auto">
            <a:xfrm>
              <a:off x="3925" y="2377"/>
              <a:ext cx="56" cy="62"/>
            </a:xfrm>
            <a:custGeom>
              <a:avLst/>
              <a:gdLst>
                <a:gd name="T0" fmla="*/ 52 w 56"/>
                <a:gd name="T1" fmla="*/ 45 h 62"/>
                <a:gd name="T2" fmla="*/ 46 w 56"/>
                <a:gd name="T3" fmla="*/ 54 h 62"/>
                <a:gd name="T4" fmla="*/ 40 w 56"/>
                <a:gd name="T5" fmla="*/ 58 h 62"/>
                <a:gd name="T6" fmla="*/ 27 w 56"/>
                <a:gd name="T7" fmla="*/ 62 h 62"/>
                <a:gd name="T8" fmla="*/ 15 w 56"/>
                <a:gd name="T9" fmla="*/ 58 h 62"/>
                <a:gd name="T10" fmla="*/ 6 w 56"/>
                <a:gd name="T11" fmla="*/ 45 h 62"/>
                <a:gd name="T12" fmla="*/ 2 w 56"/>
                <a:gd name="T13" fmla="*/ 33 h 62"/>
                <a:gd name="T14" fmla="*/ 0 w 56"/>
                <a:gd name="T15" fmla="*/ 18 h 62"/>
                <a:gd name="T16" fmla="*/ 4 w 56"/>
                <a:gd name="T17" fmla="*/ 8 h 62"/>
                <a:gd name="T18" fmla="*/ 15 w 56"/>
                <a:gd name="T19" fmla="*/ 2 h 62"/>
                <a:gd name="T20" fmla="*/ 25 w 56"/>
                <a:gd name="T21" fmla="*/ 0 h 62"/>
                <a:gd name="T22" fmla="*/ 40 w 56"/>
                <a:gd name="T23" fmla="*/ 0 h 62"/>
                <a:gd name="T24" fmla="*/ 52 w 56"/>
                <a:gd name="T25" fmla="*/ 6 h 62"/>
                <a:gd name="T26" fmla="*/ 56 w 56"/>
                <a:gd name="T27" fmla="*/ 18 h 62"/>
                <a:gd name="T28" fmla="*/ 56 w 56"/>
                <a:gd name="T29" fmla="*/ 29 h 62"/>
                <a:gd name="T30" fmla="*/ 54 w 56"/>
                <a:gd name="T31" fmla="*/ 39 h 62"/>
                <a:gd name="T32" fmla="*/ 52 w 56"/>
                <a:gd name="T33" fmla="*/ 45 h 62"/>
                <a:gd name="T34" fmla="*/ 50 w 56"/>
                <a:gd name="T35" fmla="*/ 48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2" y="45"/>
                  </a:moveTo>
                  <a:lnTo>
                    <a:pt x="46" y="54"/>
                  </a:lnTo>
                  <a:lnTo>
                    <a:pt x="40" y="58"/>
                  </a:lnTo>
                  <a:lnTo>
                    <a:pt x="27" y="62"/>
                  </a:lnTo>
                  <a:lnTo>
                    <a:pt x="15" y="58"/>
                  </a:lnTo>
                  <a:lnTo>
                    <a:pt x="6" y="45"/>
                  </a:lnTo>
                  <a:lnTo>
                    <a:pt x="2" y="33"/>
                  </a:lnTo>
                  <a:lnTo>
                    <a:pt x="0" y="18"/>
                  </a:lnTo>
                  <a:lnTo>
                    <a:pt x="4" y="8"/>
                  </a:lnTo>
                  <a:lnTo>
                    <a:pt x="15" y="2"/>
                  </a:lnTo>
                  <a:lnTo>
                    <a:pt x="25" y="0"/>
                  </a:lnTo>
                  <a:lnTo>
                    <a:pt x="40" y="0"/>
                  </a:lnTo>
                  <a:lnTo>
                    <a:pt x="52" y="6"/>
                  </a:lnTo>
                  <a:lnTo>
                    <a:pt x="56" y="18"/>
                  </a:lnTo>
                  <a:lnTo>
                    <a:pt x="56" y="29"/>
                  </a:lnTo>
                  <a:lnTo>
                    <a:pt x="54" y="39"/>
                  </a:lnTo>
                  <a:lnTo>
                    <a:pt x="52" y="45"/>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77" name="Freeform 1578"/>
            <p:cNvSpPr>
              <a:spLocks/>
            </p:cNvSpPr>
            <p:nvPr/>
          </p:nvSpPr>
          <p:spPr bwMode="auto">
            <a:xfrm>
              <a:off x="3921" y="2481"/>
              <a:ext cx="62" cy="62"/>
            </a:xfrm>
            <a:custGeom>
              <a:avLst/>
              <a:gdLst>
                <a:gd name="T0" fmla="*/ 29 w 62"/>
                <a:gd name="T1" fmla="*/ 62 h 62"/>
                <a:gd name="T2" fmla="*/ 37 w 62"/>
                <a:gd name="T3" fmla="*/ 62 h 62"/>
                <a:gd name="T4" fmla="*/ 43 w 62"/>
                <a:gd name="T5" fmla="*/ 60 h 62"/>
                <a:gd name="T6" fmla="*/ 50 w 62"/>
                <a:gd name="T7" fmla="*/ 52 h 62"/>
                <a:gd name="T8" fmla="*/ 56 w 62"/>
                <a:gd name="T9" fmla="*/ 45 h 62"/>
                <a:gd name="T10" fmla="*/ 62 w 62"/>
                <a:gd name="T11" fmla="*/ 29 h 62"/>
                <a:gd name="T12" fmla="*/ 62 w 62"/>
                <a:gd name="T13" fmla="*/ 20 h 62"/>
                <a:gd name="T14" fmla="*/ 54 w 62"/>
                <a:gd name="T15" fmla="*/ 6 h 62"/>
                <a:gd name="T16" fmla="*/ 43 w 62"/>
                <a:gd name="T17" fmla="*/ 0 h 62"/>
                <a:gd name="T18" fmla="*/ 29 w 62"/>
                <a:gd name="T19" fmla="*/ 2 h 62"/>
                <a:gd name="T20" fmla="*/ 19 w 62"/>
                <a:gd name="T21" fmla="*/ 8 h 62"/>
                <a:gd name="T22" fmla="*/ 6 w 62"/>
                <a:gd name="T23" fmla="*/ 14 h 62"/>
                <a:gd name="T24" fmla="*/ 0 w 62"/>
                <a:gd name="T25" fmla="*/ 23 h 62"/>
                <a:gd name="T26" fmla="*/ 0 w 62"/>
                <a:gd name="T27" fmla="*/ 37 h 62"/>
                <a:gd name="T28" fmla="*/ 4 w 62"/>
                <a:gd name="T29" fmla="*/ 46 h 62"/>
                <a:gd name="T30" fmla="*/ 14 w 62"/>
                <a:gd name="T31" fmla="*/ 52 h 62"/>
                <a:gd name="T32" fmla="*/ 21 w 62"/>
                <a:gd name="T33" fmla="*/ 56 h 62"/>
                <a:gd name="T34" fmla="*/ 29 w 62"/>
                <a:gd name="T35" fmla="*/ 62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62"/>
                <a:gd name="T56" fmla="*/ 62 w 62"/>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62">
                  <a:moveTo>
                    <a:pt x="29" y="62"/>
                  </a:moveTo>
                  <a:lnTo>
                    <a:pt x="37" y="62"/>
                  </a:lnTo>
                  <a:lnTo>
                    <a:pt x="43" y="60"/>
                  </a:lnTo>
                  <a:lnTo>
                    <a:pt x="50" y="52"/>
                  </a:lnTo>
                  <a:lnTo>
                    <a:pt x="56" y="45"/>
                  </a:lnTo>
                  <a:lnTo>
                    <a:pt x="62" y="29"/>
                  </a:lnTo>
                  <a:lnTo>
                    <a:pt x="62" y="20"/>
                  </a:lnTo>
                  <a:lnTo>
                    <a:pt x="54" y="6"/>
                  </a:lnTo>
                  <a:lnTo>
                    <a:pt x="43" y="0"/>
                  </a:lnTo>
                  <a:lnTo>
                    <a:pt x="29" y="2"/>
                  </a:lnTo>
                  <a:lnTo>
                    <a:pt x="19" y="8"/>
                  </a:lnTo>
                  <a:lnTo>
                    <a:pt x="6" y="14"/>
                  </a:lnTo>
                  <a:lnTo>
                    <a:pt x="0" y="23"/>
                  </a:lnTo>
                  <a:lnTo>
                    <a:pt x="0" y="37"/>
                  </a:lnTo>
                  <a:lnTo>
                    <a:pt x="4" y="46"/>
                  </a:lnTo>
                  <a:lnTo>
                    <a:pt x="14" y="52"/>
                  </a:lnTo>
                  <a:lnTo>
                    <a:pt x="21" y="56"/>
                  </a:lnTo>
                  <a:lnTo>
                    <a:pt x="29" y="62"/>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78" name="Freeform 1579"/>
            <p:cNvSpPr>
              <a:spLocks/>
            </p:cNvSpPr>
            <p:nvPr/>
          </p:nvSpPr>
          <p:spPr bwMode="auto">
            <a:xfrm>
              <a:off x="3663" y="2452"/>
              <a:ext cx="197" cy="10"/>
            </a:xfrm>
            <a:custGeom>
              <a:avLst/>
              <a:gdLst>
                <a:gd name="T0" fmla="*/ 197 w 197"/>
                <a:gd name="T1" fmla="*/ 6 h 10"/>
                <a:gd name="T2" fmla="*/ 183 w 197"/>
                <a:gd name="T3" fmla="*/ 10 h 10"/>
                <a:gd name="T4" fmla="*/ 174 w 197"/>
                <a:gd name="T5" fmla="*/ 10 h 10"/>
                <a:gd name="T6" fmla="*/ 158 w 197"/>
                <a:gd name="T7" fmla="*/ 8 h 10"/>
                <a:gd name="T8" fmla="*/ 145 w 197"/>
                <a:gd name="T9" fmla="*/ 6 h 10"/>
                <a:gd name="T10" fmla="*/ 133 w 197"/>
                <a:gd name="T11" fmla="*/ 2 h 10"/>
                <a:gd name="T12" fmla="*/ 124 w 197"/>
                <a:gd name="T13" fmla="*/ 0 h 10"/>
                <a:gd name="T14" fmla="*/ 114 w 197"/>
                <a:gd name="T15" fmla="*/ 2 h 10"/>
                <a:gd name="T16" fmla="*/ 104 w 197"/>
                <a:gd name="T17" fmla="*/ 4 h 10"/>
                <a:gd name="T18" fmla="*/ 91 w 197"/>
                <a:gd name="T19" fmla="*/ 6 h 10"/>
                <a:gd name="T20" fmla="*/ 74 w 197"/>
                <a:gd name="T21" fmla="*/ 6 h 10"/>
                <a:gd name="T22" fmla="*/ 60 w 197"/>
                <a:gd name="T23" fmla="*/ 4 h 10"/>
                <a:gd name="T24" fmla="*/ 27 w 197"/>
                <a:gd name="T25" fmla="*/ 4 h 10"/>
                <a:gd name="T26" fmla="*/ 0 w 197"/>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7"/>
                <a:gd name="T43" fmla="*/ 0 h 10"/>
                <a:gd name="T44" fmla="*/ 197 w 197"/>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7" h="10">
                  <a:moveTo>
                    <a:pt x="197" y="6"/>
                  </a:moveTo>
                  <a:lnTo>
                    <a:pt x="183" y="10"/>
                  </a:lnTo>
                  <a:lnTo>
                    <a:pt x="174" y="10"/>
                  </a:lnTo>
                  <a:lnTo>
                    <a:pt x="158" y="8"/>
                  </a:lnTo>
                  <a:lnTo>
                    <a:pt x="145" y="6"/>
                  </a:lnTo>
                  <a:lnTo>
                    <a:pt x="133" y="2"/>
                  </a:lnTo>
                  <a:lnTo>
                    <a:pt x="124" y="0"/>
                  </a:lnTo>
                  <a:lnTo>
                    <a:pt x="114" y="2"/>
                  </a:lnTo>
                  <a:lnTo>
                    <a:pt x="104" y="4"/>
                  </a:lnTo>
                  <a:lnTo>
                    <a:pt x="91" y="6"/>
                  </a:lnTo>
                  <a:lnTo>
                    <a:pt x="74" y="6"/>
                  </a:lnTo>
                  <a:lnTo>
                    <a:pt x="60" y="4"/>
                  </a:lnTo>
                  <a:lnTo>
                    <a:pt x="27" y="4"/>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79" name="Freeform 1580"/>
            <p:cNvSpPr>
              <a:spLocks/>
            </p:cNvSpPr>
            <p:nvPr/>
          </p:nvSpPr>
          <p:spPr bwMode="auto">
            <a:xfrm>
              <a:off x="3769" y="2312"/>
              <a:ext cx="94" cy="13"/>
            </a:xfrm>
            <a:custGeom>
              <a:avLst/>
              <a:gdLst>
                <a:gd name="T0" fmla="*/ 94 w 94"/>
                <a:gd name="T1" fmla="*/ 4 h 13"/>
                <a:gd name="T2" fmla="*/ 79 w 94"/>
                <a:gd name="T3" fmla="*/ 4 h 13"/>
                <a:gd name="T4" fmla="*/ 64 w 94"/>
                <a:gd name="T5" fmla="*/ 0 h 13"/>
                <a:gd name="T6" fmla="*/ 44 w 94"/>
                <a:gd name="T7" fmla="*/ 0 h 13"/>
                <a:gd name="T8" fmla="*/ 39 w 94"/>
                <a:gd name="T9" fmla="*/ 0 h 13"/>
                <a:gd name="T10" fmla="*/ 33 w 94"/>
                <a:gd name="T11" fmla="*/ 6 h 13"/>
                <a:gd name="T12" fmla="*/ 27 w 94"/>
                <a:gd name="T13" fmla="*/ 10 h 13"/>
                <a:gd name="T14" fmla="*/ 12 w 94"/>
                <a:gd name="T15" fmla="*/ 13 h 13"/>
                <a:gd name="T16" fmla="*/ 0 w 94"/>
                <a:gd name="T17" fmla="*/ 12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13"/>
                <a:gd name="T29" fmla="*/ 94 w 9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13">
                  <a:moveTo>
                    <a:pt x="94" y="4"/>
                  </a:moveTo>
                  <a:lnTo>
                    <a:pt x="79" y="4"/>
                  </a:lnTo>
                  <a:lnTo>
                    <a:pt x="64" y="0"/>
                  </a:lnTo>
                  <a:lnTo>
                    <a:pt x="44" y="0"/>
                  </a:lnTo>
                  <a:lnTo>
                    <a:pt x="39" y="0"/>
                  </a:lnTo>
                  <a:lnTo>
                    <a:pt x="33" y="6"/>
                  </a:lnTo>
                  <a:lnTo>
                    <a:pt x="27" y="10"/>
                  </a:lnTo>
                  <a:lnTo>
                    <a:pt x="12" y="13"/>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80" name="Freeform 1581"/>
            <p:cNvSpPr>
              <a:spLocks/>
            </p:cNvSpPr>
            <p:nvPr/>
          </p:nvSpPr>
          <p:spPr bwMode="auto">
            <a:xfrm>
              <a:off x="3663" y="2310"/>
              <a:ext cx="64" cy="4"/>
            </a:xfrm>
            <a:custGeom>
              <a:avLst/>
              <a:gdLst>
                <a:gd name="T0" fmla="*/ 64 w 64"/>
                <a:gd name="T1" fmla="*/ 0 h 4"/>
                <a:gd name="T2" fmla="*/ 47 w 64"/>
                <a:gd name="T3" fmla="*/ 2 h 4"/>
                <a:gd name="T4" fmla="*/ 33 w 64"/>
                <a:gd name="T5" fmla="*/ 4 h 4"/>
                <a:gd name="T6" fmla="*/ 14 w 64"/>
                <a:gd name="T7" fmla="*/ 2 h 4"/>
                <a:gd name="T8" fmla="*/ 0 w 64"/>
                <a:gd name="T9" fmla="*/ 2 h 4"/>
                <a:gd name="T10" fmla="*/ 0 60000 65536"/>
                <a:gd name="T11" fmla="*/ 0 60000 65536"/>
                <a:gd name="T12" fmla="*/ 0 60000 65536"/>
                <a:gd name="T13" fmla="*/ 0 60000 65536"/>
                <a:gd name="T14" fmla="*/ 0 60000 65536"/>
                <a:gd name="T15" fmla="*/ 0 w 64"/>
                <a:gd name="T16" fmla="*/ 0 h 4"/>
                <a:gd name="T17" fmla="*/ 64 w 64"/>
                <a:gd name="T18" fmla="*/ 4 h 4"/>
              </a:gdLst>
              <a:ahLst/>
              <a:cxnLst>
                <a:cxn ang="T10">
                  <a:pos x="T0" y="T1"/>
                </a:cxn>
                <a:cxn ang="T11">
                  <a:pos x="T2" y="T3"/>
                </a:cxn>
                <a:cxn ang="T12">
                  <a:pos x="T4" y="T5"/>
                </a:cxn>
                <a:cxn ang="T13">
                  <a:pos x="T6" y="T7"/>
                </a:cxn>
                <a:cxn ang="T14">
                  <a:pos x="T8" y="T9"/>
                </a:cxn>
              </a:cxnLst>
              <a:rect l="T15" t="T16" r="T17" b="T18"/>
              <a:pathLst>
                <a:path w="64" h="4">
                  <a:moveTo>
                    <a:pt x="64" y="0"/>
                  </a:moveTo>
                  <a:lnTo>
                    <a:pt x="47" y="2"/>
                  </a:lnTo>
                  <a:lnTo>
                    <a:pt x="33" y="4"/>
                  </a:lnTo>
                  <a:lnTo>
                    <a:pt x="14" y="2"/>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81" name="Line 1582"/>
            <p:cNvSpPr>
              <a:spLocks noChangeShapeType="1"/>
            </p:cNvSpPr>
            <p:nvPr/>
          </p:nvSpPr>
          <p:spPr bwMode="auto">
            <a:xfrm>
              <a:off x="3754" y="2310"/>
              <a:ext cx="1"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82" name="Freeform 1583"/>
            <p:cNvSpPr>
              <a:spLocks/>
            </p:cNvSpPr>
            <p:nvPr/>
          </p:nvSpPr>
          <p:spPr bwMode="auto">
            <a:xfrm>
              <a:off x="3756" y="2310"/>
              <a:ext cx="48" cy="6"/>
            </a:xfrm>
            <a:custGeom>
              <a:avLst/>
              <a:gdLst>
                <a:gd name="T0" fmla="*/ 48 w 48"/>
                <a:gd name="T1" fmla="*/ 0 h 6"/>
                <a:gd name="T2" fmla="*/ 34 w 48"/>
                <a:gd name="T3" fmla="*/ 4 h 6"/>
                <a:gd name="T4" fmla="*/ 25 w 48"/>
                <a:gd name="T5" fmla="*/ 6 h 6"/>
                <a:gd name="T6" fmla="*/ 15 w 48"/>
                <a:gd name="T7" fmla="*/ 4 h 6"/>
                <a:gd name="T8" fmla="*/ 7 w 48"/>
                <a:gd name="T9" fmla="*/ 2 h 6"/>
                <a:gd name="T10" fmla="*/ 4 w 48"/>
                <a:gd name="T11" fmla="*/ 0 h 6"/>
                <a:gd name="T12" fmla="*/ 0 w 48"/>
                <a:gd name="T13" fmla="*/ 0 h 6"/>
                <a:gd name="T14" fmla="*/ 0 60000 65536"/>
                <a:gd name="T15" fmla="*/ 0 60000 65536"/>
                <a:gd name="T16" fmla="*/ 0 60000 65536"/>
                <a:gd name="T17" fmla="*/ 0 60000 65536"/>
                <a:gd name="T18" fmla="*/ 0 60000 65536"/>
                <a:gd name="T19" fmla="*/ 0 60000 65536"/>
                <a:gd name="T20" fmla="*/ 0 60000 65536"/>
                <a:gd name="T21" fmla="*/ 0 w 48"/>
                <a:gd name="T22" fmla="*/ 0 h 6"/>
                <a:gd name="T23" fmla="*/ 48 w 4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
                  <a:moveTo>
                    <a:pt x="48" y="0"/>
                  </a:moveTo>
                  <a:lnTo>
                    <a:pt x="34" y="4"/>
                  </a:lnTo>
                  <a:lnTo>
                    <a:pt x="25" y="6"/>
                  </a:lnTo>
                  <a:lnTo>
                    <a:pt x="15" y="4"/>
                  </a:lnTo>
                  <a:lnTo>
                    <a:pt x="7" y="2"/>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83" name="Freeform 1584"/>
            <p:cNvSpPr>
              <a:spLocks/>
            </p:cNvSpPr>
            <p:nvPr/>
          </p:nvSpPr>
          <p:spPr bwMode="auto">
            <a:xfrm>
              <a:off x="3727" y="2310"/>
              <a:ext cx="42" cy="14"/>
            </a:xfrm>
            <a:custGeom>
              <a:avLst/>
              <a:gdLst>
                <a:gd name="T0" fmla="*/ 42 w 42"/>
                <a:gd name="T1" fmla="*/ 14 h 14"/>
                <a:gd name="T2" fmla="*/ 33 w 42"/>
                <a:gd name="T3" fmla="*/ 8 h 14"/>
                <a:gd name="T4" fmla="*/ 29 w 42"/>
                <a:gd name="T5" fmla="*/ 0 h 14"/>
                <a:gd name="T6" fmla="*/ 27 w 42"/>
                <a:gd name="T7" fmla="*/ 0 h 14"/>
                <a:gd name="T8" fmla="*/ 11 w 42"/>
                <a:gd name="T9" fmla="*/ 0 h 14"/>
                <a:gd name="T10" fmla="*/ 0 w 42"/>
                <a:gd name="T11" fmla="*/ 0 h 14"/>
                <a:gd name="T12" fmla="*/ 0 60000 65536"/>
                <a:gd name="T13" fmla="*/ 0 60000 65536"/>
                <a:gd name="T14" fmla="*/ 0 60000 65536"/>
                <a:gd name="T15" fmla="*/ 0 60000 65536"/>
                <a:gd name="T16" fmla="*/ 0 60000 65536"/>
                <a:gd name="T17" fmla="*/ 0 60000 65536"/>
                <a:gd name="T18" fmla="*/ 0 w 42"/>
                <a:gd name="T19" fmla="*/ 0 h 14"/>
                <a:gd name="T20" fmla="*/ 42 w 4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42" h="14">
                  <a:moveTo>
                    <a:pt x="42" y="14"/>
                  </a:moveTo>
                  <a:lnTo>
                    <a:pt x="33" y="8"/>
                  </a:lnTo>
                  <a:lnTo>
                    <a:pt x="29" y="0"/>
                  </a:lnTo>
                  <a:lnTo>
                    <a:pt x="27" y="0"/>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84" name="Freeform 1585"/>
            <p:cNvSpPr>
              <a:spLocks/>
            </p:cNvSpPr>
            <p:nvPr/>
          </p:nvSpPr>
          <p:spPr bwMode="auto">
            <a:xfrm>
              <a:off x="3638" y="2310"/>
              <a:ext cx="25" cy="148"/>
            </a:xfrm>
            <a:custGeom>
              <a:avLst/>
              <a:gdLst>
                <a:gd name="T0" fmla="*/ 24 w 25"/>
                <a:gd name="T1" fmla="*/ 0 h 148"/>
                <a:gd name="T2" fmla="*/ 20 w 25"/>
                <a:gd name="T3" fmla="*/ 2 h 148"/>
                <a:gd name="T4" fmla="*/ 18 w 25"/>
                <a:gd name="T5" fmla="*/ 6 h 148"/>
                <a:gd name="T6" fmla="*/ 14 w 25"/>
                <a:gd name="T7" fmla="*/ 19 h 148"/>
                <a:gd name="T8" fmla="*/ 12 w 25"/>
                <a:gd name="T9" fmla="*/ 29 h 148"/>
                <a:gd name="T10" fmla="*/ 12 w 25"/>
                <a:gd name="T11" fmla="*/ 29 h 148"/>
                <a:gd name="T12" fmla="*/ 8 w 25"/>
                <a:gd name="T13" fmla="*/ 46 h 148"/>
                <a:gd name="T14" fmla="*/ 4 w 25"/>
                <a:gd name="T15" fmla="*/ 62 h 148"/>
                <a:gd name="T16" fmla="*/ 0 w 25"/>
                <a:gd name="T17" fmla="*/ 85 h 148"/>
                <a:gd name="T18" fmla="*/ 0 w 25"/>
                <a:gd name="T19" fmla="*/ 102 h 148"/>
                <a:gd name="T20" fmla="*/ 8 w 25"/>
                <a:gd name="T21" fmla="*/ 117 h 148"/>
                <a:gd name="T22" fmla="*/ 16 w 25"/>
                <a:gd name="T23" fmla="*/ 129 h 148"/>
                <a:gd name="T24" fmla="*/ 16 w 25"/>
                <a:gd name="T25" fmla="*/ 139 h 148"/>
                <a:gd name="T26" fmla="*/ 18 w 25"/>
                <a:gd name="T27" fmla="*/ 146 h 148"/>
                <a:gd name="T28" fmla="*/ 22 w 25"/>
                <a:gd name="T29" fmla="*/ 148 h 148"/>
                <a:gd name="T30" fmla="*/ 25 w 25"/>
                <a:gd name="T31" fmla="*/ 148 h 1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148"/>
                <a:gd name="T50" fmla="*/ 25 w 25"/>
                <a:gd name="T51" fmla="*/ 148 h 1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148">
                  <a:moveTo>
                    <a:pt x="24" y="0"/>
                  </a:moveTo>
                  <a:lnTo>
                    <a:pt x="20" y="2"/>
                  </a:lnTo>
                  <a:lnTo>
                    <a:pt x="18" y="6"/>
                  </a:lnTo>
                  <a:lnTo>
                    <a:pt x="14" y="19"/>
                  </a:lnTo>
                  <a:lnTo>
                    <a:pt x="12" y="29"/>
                  </a:lnTo>
                  <a:lnTo>
                    <a:pt x="8" y="46"/>
                  </a:lnTo>
                  <a:lnTo>
                    <a:pt x="4" y="62"/>
                  </a:lnTo>
                  <a:lnTo>
                    <a:pt x="0" y="85"/>
                  </a:lnTo>
                  <a:lnTo>
                    <a:pt x="0" y="102"/>
                  </a:lnTo>
                  <a:lnTo>
                    <a:pt x="8" y="117"/>
                  </a:lnTo>
                  <a:lnTo>
                    <a:pt x="16" y="129"/>
                  </a:lnTo>
                  <a:lnTo>
                    <a:pt x="16" y="139"/>
                  </a:lnTo>
                  <a:lnTo>
                    <a:pt x="18" y="146"/>
                  </a:lnTo>
                  <a:lnTo>
                    <a:pt x="22" y="148"/>
                  </a:lnTo>
                  <a:lnTo>
                    <a:pt x="25" y="1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85" name="Freeform 1586"/>
            <p:cNvSpPr>
              <a:spLocks/>
            </p:cNvSpPr>
            <p:nvPr/>
          </p:nvSpPr>
          <p:spPr bwMode="auto">
            <a:xfrm>
              <a:off x="3506" y="2337"/>
              <a:ext cx="144" cy="92"/>
            </a:xfrm>
            <a:custGeom>
              <a:avLst/>
              <a:gdLst>
                <a:gd name="T0" fmla="*/ 144 w 144"/>
                <a:gd name="T1" fmla="*/ 2 h 92"/>
                <a:gd name="T2" fmla="*/ 123 w 144"/>
                <a:gd name="T3" fmla="*/ 6 h 92"/>
                <a:gd name="T4" fmla="*/ 107 w 144"/>
                <a:gd name="T5" fmla="*/ 6 h 92"/>
                <a:gd name="T6" fmla="*/ 80 w 144"/>
                <a:gd name="T7" fmla="*/ 4 h 92"/>
                <a:gd name="T8" fmla="*/ 57 w 144"/>
                <a:gd name="T9" fmla="*/ 0 h 92"/>
                <a:gd name="T10" fmla="*/ 36 w 144"/>
                <a:gd name="T11" fmla="*/ 0 h 92"/>
                <a:gd name="T12" fmla="*/ 19 w 144"/>
                <a:gd name="T13" fmla="*/ 2 h 92"/>
                <a:gd name="T14" fmla="*/ 11 w 144"/>
                <a:gd name="T15" fmla="*/ 8 h 92"/>
                <a:gd name="T16" fmla="*/ 5 w 144"/>
                <a:gd name="T17" fmla="*/ 15 h 92"/>
                <a:gd name="T18" fmla="*/ 0 w 144"/>
                <a:gd name="T19" fmla="*/ 29 h 92"/>
                <a:gd name="T20" fmla="*/ 0 w 144"/>
                <a:gd name="T21" fmla="*/ 40 h 92"/>
                <a:gd name="T22" fmla="*/ 0 w 144"/>
                <a:gd name="T23" fmla="*/ 58 h 92"/>
                <a:gd name="T24" fmla="*/ 4 w 144"/>
                <a:gd name="T25" fmla="*/ 71 h 92"/>
                <a:gd name="T26" fmla="*/ 7 w 144"/>
                <a:gd name="T27" fmla="*/ 81 h 92"/>
                <a:gd name="T28" fmla="*/ 13 w 144"/>
                <a:gd name="T29" fmla="*/ 87 h 92"/>
                <a:gd name="T30" fmla="*/ 15 w 144"/>
                <a:gd name="T31" fmla="*/ 90 h 92"/>
                <a:gd name="T32" fmla="*/ 19 w 144"/>
                <a:gd name="T33" fmla="*/ 92 h 92"/>
                <a:gd name="T34" fmla="*/ 36 w 144"/>
                <a:gd name="T35" fmla="*/ 90 h 92"/>
                <a:gd name="T36" fmla="*/ 50 w 144"/>
                <a:gd name="T37" fmla="*/ 88 h 92"/>
                <a:gd name="T38" fmla="*/ 75 w 144"/>
                <a:gd name="T39" fmla="*/ 90 h 92"/>
                <a:gd name="T40" fmla="*/ 96 w 144"/>
                <a:gd name="T41" fmla="*/ 92 h 92"/>
                <a:gd name="T42" fmla="*/ 121 w 144"/>
                <a:gd name="T43" fmla="*/ 92 h 92"/>
                <a:gd name="T44" fmla="*/ 140 w 144"/>
                <a:gd name="T45" fmla="*/ 90 h 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92"/>
                <a:gd name="T71" fmla="*/ 144 w 144"/>
                <a:gd name="T72" fmla="*/ 92 h 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92">
                  <a:moveTo>
                    <a:pt x="144" y="2"/>
                  </a:moveTo>
                  <a:lnTo>
                    <a:pt x="123" y="6"/>
                  </a:lnTo>
                  <a:lnTo>
                    <a:pt x="107" y="6"/>
                  </a:lnTo>
                  <a:lnTo>
                    <a:pt x="80" y="4"/>
                  </a:lnTo>
                  <a:lnTo>
                    <a:pt x="57" y="0"/>
                  </a:lnTo>
                  <a:lnTo>
                    <a:pt x="36" y="0"/>
                  </a:lnTo>
                  <a:lnTo>
                    <a:pt x="19" y="2"/>
                  </a:lnTo>
                  <a:lnTo>
                    <a:pt x="11" y="8"/>
                  </a:lnTo>
                  <a:lnTo>
                    <a:pt x="5" y="15"/>
                  </a:lnTo>
                  <a:lnTo>
                    <a:pt x="0" y="29"/>
                  </a:lnTo>
                  <a:lnTo>
                    <a:pt x="0" y="40"/>
                  </a:lnTo>
                  <a:lnTo>
                    <a:pt x="0" y="58"/>
                  </a:lnTo>
                  <a:lnTo>
                    <a:pt x="4" y="71"/>
                  </a:lnTo>
                  <a:lnTo>
                    <a:pt x="7" y="81"/>
                  </a:lnTo>
                  <a:lnTo>
                    <a:pt x="13" y="87"/>
                  </a:lnTo>
                  <a:lnTo>
                    <a:pt x="15" y="90"/>
                  </a:lnTo>
                  <a:lnTo>
                    <a:pt x="19" y="92"/>
                  </a:lnTo>
                  <a:lnTo>
                    <a:pt x="36" y="90"/>
                  </a:lnTo>
                  <a:lnTo>
                    <a:pt x="50" y="88"/>
                  </a:lnTo>
                  <a:lnTo>
                    <a:pt x="75" y="90"/>
                  </a:lnTo>
                  <a:lnTo>
                    <a:pt x="96" y="92"/>
                  </a:lnTo>
                  <a:lnTo>
                    <a:pt x="121" y="92"/>
                  </a:lnTo>
                  <a:lnTo>
                    <a:pt x="140" y="9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86" name="Freeform 1587"/>
            <p:cNvSpPr>
              <a:spLocks/>
            </p:cNvSpPr>
            <p:nvPr/>
          </p:nvSpPr>
          <p:spPr bwMode="auto">
            <a:xfrm>
              <a:off x="4346" y="2302"/>
              <a:ext cx="54" cy="168"/>
            </a:xfrm>
            <a:custGeom>
              <a:avLst/>
              <a:gdLst>
                <a:gd name="T0" fmla="*/ 52 w 54"/>
                <a:gd name="T1" fmla="*/ 108 h 168"/>
                <a:gd name="T2" fmla="*/ 54 w 54"/>
                <a:gd name="T3" fmla="*/ 83 h 168"/>
                <a:gd name="T4" fmla="*/ 52 w 54"/>
                <a:gd name="T5" fmla="*/ 64 h 168"/>
                <a:gd name="T6" fmla="*/ 46 w 54"/>
                <a:gd name="T7" fmla="*/ 41 h 168"/>
                <a:gd name="T8" fmla="*/ 39 w 54"/>
                <a:gd name="T9" fmla="*/ 23 h 168"/>
                <a:gd name="T10" fmla="*/ 37 w 54"/>
                <a:gd name="T11" fmla="*/ 10 h 168"/>
                <a:gd name="T12" fmla="*/ 33 w 54"/>
                <a:gd name="T13" fmla="*/ 0 h 168"/>
                <a:gd name="T14" fmla="*/ 23 w 54"/>
                <a:gd name="T15" fmla="*/ 0 h 168"/>
                <a:gd name="T16" fmla="*/ 16 w 54"/>
                <a:gd name="T17" fmla="*/ 6 h 168"/>
                <a:gd name="T18" fmla="*/ 10 w 54"/>
                <a:gd name="T19" fmla="*/ 16 h 168"/>
                <a:gd name="T20" fmla="*/ 8 w 54"/>
                <a:gd name="T21" fmla="*/ 27 h 168"/>
                <a:gd name="T22" fmla="*/ 8 w 54"/>
                <a:gd name="T23" fmla="*/ 45 h 168"/>
                <a:gd name="T24" fmla="*/ 2 w 54"/>
                <a:gd name="T25" fmla="*/ 75 h 168"/>
                <a:gd name="T26" fmla="*/ 0 w 54"/>
                <a:gd name="T27" fmla="*/ 97 h 168"/>
                <a:gd name="T28" fmla="*/ 0 w 54"/>
                <a:gd name="T29" fmla="*/ 102 h 168"/>
                <a:gd name="T30" fmla="*/ 2 w 54"/>
                <a:gd name="T31" fmla="*/ 123 h 168"/>
                <a:gd name="T32" fmla="*/ 8 w 54"/>
                <a:gd name="T33" fmla="*/ 147 h 168"/>
                <a:gd name="T34" fmla="*/ 12 w 54"/>
                <a:gd name="T35" fmla="*/ 156 h 168"/>
                <a:gd name="T36" fmla="*/ 18 w 54"/>
                <a:gd name="T37" fmla="*/ 164 h 168"/>
                <a:gd name="T38" fmla="*/ 21 w 54"/>
                <a:gd name="T39" fmla="*/ 166 h 168"/>
                <a:gd name="T40" fmla="*/ 23 w 54"/>
                <a:gd name="T41" fmla="*/ 168 h 168"/>
                <a:gd name="T42" fmla="*/ 29 w 54"/>
                <a:gd name="T43" fmla="*/ 168 h 168"/>
                <a:gd name="T44" fmla="*/ 31 w 54"/>
                <a:gd name="T45" fmla="*/ 164 h 168"/>
                <a:gd name="T46" fmla="*/ 37 w 54"/>
                <a:gd name="T47" fmla="*/ 152 h 168"/>
                <a:gd name="T48" fmla="*/ 39 w 54"/>
                <a:gd name="T49" fmla="*/ 139 h 168"/>
                <a:gd name="T50" fmla="*/ 46 w 54"/>
                <a:gd name="T51" fmla="*/ 122 h 168"/>
                <a:gd name="T52" fmla="*/ 52 w 54"/>
                <a:gd name="T53" fmla="*/ 108 h 16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
                <a:gd name="T82" fmla="*/ 0 h 168"/>
                <a:gd name="T83" fmla="*/ 54 w 54"/>
                <a:gd name="T84" fmla="*/ 168 h 16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 h="168">
                  <a:moveTo>
                    <a:pt x="52" y="108"/>
                  </a:moveTo>
                  <a:lnTo>
                    <a:pt x="54" y="83"/>
                  </a:lnTo>
                  <a:lnTo>
                    <a:pt x="52" y="64"/>
                  </a:lnTo>
                  <a:lnTo>
                    <a:pt x="46" y="41"/>
                  </a:lnTo>
                  <a:lnTo>
                    <a:pt x="39" y="23"/>
                  </a:lnTo>
                  <a:lnTo>
                    <a:pt x="37" y="10"/>
                  </a:lnTo>
                  <a:lnTo>
                    <a:pt x="33" y="0"/>
                  </a:lnTo>
                  <a:lnTo>
                    <a:pt x="23" y="0"/>
                  </a:lnTo>
                  <a:lnTo>
                    <a:pt x="16" y="6"/>
                  </a:lnTo>
                  <a:lnTo>
                    <a:pt x="10" y="16"/>
                  </a:lnTo>
                  <a:lnTo>
                    <a:pt x="8" y="27"/>
                  </a:lnTo>
                  <a:lnTo>
                    <a:pt x="8" y="45"/>
                  </a:lnTo>
                  <a:lnTo>
                    <a:pt x="2" y="75"/>
                  </a:lnTo>
                  <a:lnTo>
                    <a:pt x="0" y="97"/>
                  </a:lnTo>
                  <a:lnTo>
                    <a:pt x="0" y="102"/>
                  </a:lnTo>
                  <a:lnTo>
                    <a:pt x="2" y="123"/>
                  </a:lnTo>
                  <a:lnTo>
                    <a:pt x="8" y="147"/>
                  </a:lnTo>
                  <a:lnTo>
                    <a:pt x="12" y="156"/>
                  </a:lnTo>
                  <a:lnTo>
                    <a:pt x="18" y="164"/>
                  </a:lnTo>
                  <a:lnTo>
                    <a:pt x="21" y="166"/>
                  </a:lnTo>
                  <a:lnTo>
                    <a:pt x="23" y="168"/>
                  </a:lnTo>
                  <a:lnTo>
                    <a:pt x="29" y="168"/>
                  </a:lnTo>
                  <a:lnTo>
                    <a:pt x="31" y="164"/>
                  </a:lnTo>
                  <a:lnTo>
                    <a:pt x="37" y="152"/>
                  </a:lnTo>
                  <a:lnTo>
                    <a:pt x="39" y="139"/>
                  </a:lnTo>
                  <a:lnTo>
                    <a:pt x="46" y="122"/>
                  </a:lnTo>
                  <a:lnTo>
                    <a:pt x="52" y="10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87" name="Freeform 1588"/>
            <p:cNvSpPr>
              <a:spLocks/>
            </p:cNvSpPr>
            <p:nvPr/>
          </p:nvSpPr>
          <p:spPr bwMode="auto">
            <a:xfrm>
              <a:off x="4210" y="2195"/>
              <a:ext cx="56" cy="65"/>
            </a:xfrm>
            <a:custGeom>
              <a:avLst/>
              <a:gdLst>
                <a:gd name="T0" fmla="*/ 56 w 56"/>
                <a:gd name="T1" fmla="*/ 0 h 65"/>
                <a:gd name="T2" fmla="*/ 42 w 56"/>
                <a:gd name="T3" fmla="*/ 19 h 65"/>
                <a:gd name="T4" fmla="*/ 25 w 56"/>
                <a:gd name="T5" fmla="*/ 36 h 65"/>
                <a:gd name="T6" fmla="*/ 2 w 56"/>
                <a:gd name="T7" fmla="*/ 63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6"/>
                  </a:lnTo>
                  <a:lnTo>
                    <a:pt x="2" y="63"/>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88" name="Freeform 1589"/>
            <p:cNvSpPr>
              <a:spLocks/>
            </p:cNvSpPr>
            <p:nvPr/>
          </p:nvSpPr>
          <p:spPr bwMode="auto">
            <a:xfrm>
              <a:off x="3894" y="2208"/>
              <a:ext cx="43" cy="75"/>
            </a:xfrm>
            <a:custGeom>
              <a:avLst/>
              <a:gdLst>
                <a:gd name="T0" fmla="*/ 0 w 43"/>
                <a:gd name="T1" fmla="*/ 75 h 75"/>
                <a:gd name="T2" fmla="*/ 25 w 43"/>
                <a:gd name="T3" fmla="*/ 35 h 75"/>
                <a:gd name="T4" fmla="*/ 43 w 43"/>
                <a:gd name="T5" fmla="*/ 0 h 75"/>
                <a:gd name="T6" fmla="*/ 0 60000 65536"/>
                <a:gd name="T7" fmla="*/ 0 60000 65536"/>
                <a:gd name="T8" fmla="*/ 0 60000 65536"/>
                <a:gd name="T9" fmla="*/ 0 w 43"/>
                <a:gd name="T10" fmla="*/ 0 h 75"/>
                <a:gd name="T11" fmla="*/ 43 w 43"/>
                <a:gd name="T12" fmla="*/ 75 h 75"/>
              </a:gdLst>
              <a:ahLst/>
              <a:cxnLst>
                <a:cxn ang="T6">
                  <a:pos x="T0" y="T1"/>
                </a:cxn>
                <a:cxn ang="T7">
                  <a:pos x="T2" y="T3"/>
                </a:cxn>
                <a:cxn ang="T8">
                  <a:pos x="T4" y="T5"/>
                </a:cxn>
              </a:cxnLst>
              <a:rect l="T9" t="T10" r="T11" b="T12"/>
              <a:pathLst>
                <a:path w="43" h="75">
                  <a:moveTo>
                    <a:pt x="0" y="75"/>
                  </a:moveTo>
                  <a:lnTo>
                    <a:pt x="25" y="35"/>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89" name="Freeform 1590"/>
            <p:cNvSpPr>
              <a:spLocks/>
            </p:cNvSpPr>
            <p:nvPr/>
          </p:nvSpPr>
          <p:spPr bwMode="auto">
            <a:xfrm>
              <a:off x="3863" y="2310"/>
              <a:ext cx="14" cy="6"/>
            </a:xfrm>
            <a:custGeom>
              <a:avLst/>
              <a:gdLst>
                <a:gd name="T0" fmla="*/ 14 w 14"/>
                <a:gd name="T1" fmla="*/ 0 h 6"/>
                <a:gd name="T2" fmla="*/ 12 w 14"/>
                <a:gd name="T3" fmla="*/ 0 h 6"/>
                <a:gd name="T4" fmla="*/ 6 w 14"/>
                <a:gd name="T5" fmla="*/ 2 h 6"/>
                <a:gd name="T6" fmla="*/ 0 w 14"/>
                <a:gd name="T7" fmla="*/ 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0"/>
                  </a:moveTo>
                  <a:lnTo>
                    <a:pt x="12" y="0"/>
                  </a:lnTo>
                  <a:lnTo>
                    <a:pt x="6"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90" name="Freeform 1591"/>
            <p:cNvSpPr>
              <a:spLocks/>
            </p:cNvSpPr>
            <p:nvPr/>
          </p:nvSpPr>
          <p:spPr bwMode="auto">
            <a:xfrm>
              <a:off x="3804" y="2310"/>
              <a:ext cx="9" cy="2"/>
            </a:xfrm>
            <a:custGeom>
              <a:avLst/>
              <a:gdLst>
                <a:gd name="T0" fmla="*/ 9 w 9"/>
                <a:gd name="T1" fmla="*/ 2 h 2"/>
                <a:gd name="T2" fmla="*/ 4 w 9"/>
                <a:gd name="T3" fmla="*/ 2 h 2"/>
                <a:gd name="T4" fmla="*/ 0 w 9"/>
                <a:gd name="T5" fmla="*/ 0 h 2"/>
                <a:gd name="T6" fmla="*/ 0 60000 65536"/>
                <a:gd name="T7" fmla="*/ 0 60000 65536"/>
                <a:gd name="T8" fmla="*/ 0 60000 65536"/>
                <a:gd name="T9" fmla="*/ 0 w 9"/>
                <a:gd name="T10" fmla="*/ 0 h 2"/>
                <a:gd name="T11" fmla="*/ 9 w 9"/>
                <a:gd name="T12" fmla="*/ 2 h 2"/>
              </a:gdLst>
              <a:ahLst/>
              <a:cxnLst>
                <a:cxn ang="T6">
                  <a:pos x="T0" y="T1"/>
                </a:cxn>
                <a:cxn ang="T7">
                  <a:pos x="T2" y="T3"/>
                </a:cxn>
                <a:cxn ang="T8">
                  <a:pos x="T4" y="T5"/>
                </a:cxn>
              </a:cxnLst>
              <a:rect l="T9" t="T10" r="T11" b="T12"/>
              <a:pathLst>
                <a:path w="9" h="2">
                  <a:moveTo>
                    <a:pt x="9" y="2"/>
                  </a:moveTo>
                  <a:lnTo>
                    <a:pt x="4"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91" name="Freeform 1592"/>
            <p:cNvSpPr>
              <a:spLocks/>
            </p:cNvSpPr>
            <p:nvPr/>
          </p:nvSpPr>
          <p:spPr bwMode="auto">
            <a:xfrm>
              <a:off x="4019" y="2614"/>
              <a:ext cx="235" cy="2"/>
            </a:xfrm>
            <a:custGeom>
              <a:avLst/>
              <a:gdLst>
                <a:gd name="T0" fmla="*/ 0 w 235"/>
                <a:gd name="T1" fmla="*/ 0 h 2"/>
                <a:gd name="T2" fmla="*/ 25 w 235"/>
                <a:gd name="T3" fmla="*/ 2 h 2"/>
                <a:gd name="T4" fmla="*/ 235 w 235"/>
                <a:gd name="T5" fmla="*/ 2 h 2"/>
                <a:gd name="T6" fmla="*/ 0 60000 65536"/>
                <a:gd name="T7" fmla="*/ 0 60000 65536"/>
                <a:gd name="T8" fmla="*/ 0 60000 65536"/>
                <a:gd name="T9" fmla="*/ 0 w 235"/>
                <a:gd name="T10" fmla="*/ 0 h 2"/>
                <a:gd name="T11" fmla="*/ 235 w 235"/>
                <a:gd name="T12" fmla="*/ 2 h 2"/>
              </a:gdLst>
              <a:ahLst/>
              <a:cxnLst>
                <a:cxn ang="T6">
                  <a:pos x="T0" y="T1"/>
                </a:cxn>
                <a:cxn ang="T7">
                  <a:pos x="T2" y="T3"/>
                </a:cxn>
                <a:cxn ang="T8">
                  <a:pos x="T4" y="T5"/>
                </a:cxn>
              </a:cxnLst>
              <a:rect l="T9" t="T10" r="T11" b="T12"/>
              <a:pathLst>
                <a:path w="235" h="2">
                  <a:moveTo>
                    <a:pt x="0" y="0"/>
                  </a:moveTo>
                  <a:lnTo>
                    <a:pt x="25" y="2"/>
                  </a:lnTo>
                  <a:lnTo>
                    <a:pt x="235" y="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292" name="Line 1593"/>
            <p:cNvSpPr>
              <a:spLocks noChangeShapeType="1"/>
            </p:cNvSpPr>
            <p:nvPr/>
          </p:nvSpPr>
          <p:spPr bwMode="auto">
            <a:xfrm flipH="1">
              <a:off x="3765" y="2529"/>
              <a:ext cx="41" cy="7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293" name="Freeform 1594"/>
            <p:cNvSpPr>
              <a:spLocks/>
            </p:cNvSpPr>
            <p:nvPr/>
          </p:nvSpPr>
          <p:spPr bwMode="auto">
            <a:xfrm>
              <a:off x="4439" y="2422"/>
              <a:ext cx="80" cy="140"/>
            </a:xfrm>
            <a:custGeom>
              <a:avLst/>
              <a:gdLst>
                <a:gd name="T0" fmla="*/ 80 w 80"/>
                <a:gd name="T1" fmla="*/ 0 h 140"/>
                <a:gd name="T2" fmla="*/ 3 w 80"/>
                <a:gd name="T3" fmla="*/ 130 h 140"/>
                <a:gd name="T4" fmla="*/ 0 w 80"/>
                <a:gd name="T5" fmla="*/ 140 h 140"/>
                <a:gd name="T6" fmla="*/ 0 60000 65536"/>
                <a:gd name="T7" fmla="*/ 0 60000 65536"/>
                <a:gd name="T8" fmla="*/ 0 60000 65536"/>
                <a:gd name="T9" fmla="*/ 0 w 80"/>
                <a:gd name="T10" fmla="*/ 0 h 140"/>
                <a:gd name="T11" fmla="*/ 80 w 80"/>
                <a:gd name="T12" fmla="*/ 140 h 140"/>
              </a:gdLst>
              <a:ahLst/>
              <a:cxnLst>
                <a:cxn ang="T6">
                  <a:pos x="T0" y="T1"/>
                </a:cxn>
                <a:cxn ang="T7">
                  <a:pos x="T2" y="T3"/>
                </a:cxn>
                <a:cxn ang="T8">
                  <a:pos x="T4" y="T5"/>
                </a:cxn>
              </a:cxnLst>
              <a:rect l="T9" t="T10" r="T11" b="T12"/>
              <a:pathLst>
                <a:path w="80" h="140">
                  <a:moveTo>
                    <a:pt x="80" y="0"/>
                  </a:moveTo>
                  <a:lnTo>
                    <a:pt x="3" y="130"/>
                  </a:lnTo>
                  <a:lnTo>
                    <a:pt x="0" y="14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18929" name="Group 1727"/>
          <p:cNvGrpSpPr>
            <a:grpSpLocks/>
          </p:cNvGrpSpPr>
          <p:nvPr/>
        </p:nvGrpSpPr>
        <p:grpSpPr bwMode="auto">
          <a:xfrm>
            <a:off x="3124200" y="3879850"/>
            <a:ext cx="2057400" cy="1682750"/>
            <a:chOff x="1872" y="2400"/>
            <a:chExt cx="1296" cy="1060"/>
          </a:xfrm>
        </p:grpSpPr>
        <p:grpSp>
          <p:nvGrpSpPr>
            <p:cNvPr id="19053" name="Group 1724"/>
            <p:cNvGrpSpPr>
              <a:grpSpLocks/>
            </p:cNvGrpSpPr>
            <p:nvPr/>
          </p:nvGrpSpPr>
          <p:grpSpPr bwMode="auto">
            <a:xfrm>
              <a:off x="1872" y="2400"/>
              <a:ext cx="942" cy="339"/>
              <a:chOff x="2869" y="2784"/>
              <a:chExt cx="942" cy="339"/>
            </a:xfrm>
          </p:grpSpPr>
          <p:sp>
            <p:nvSpPr>
              <p:cNvPr id="19108" name="Rectangle 1279"/>
              <p:cNvSpPr>
                <a:spLocks noChangeArrowheads="1"/>
              </p:cNvSpPr>
              <p:nvPr/>
            </p:nvSpPr>
            <p:spPr bwMode="auto">
              <a:xfrm>
                <a:off x="2869" y="2784"/>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19109" name="Rectangle 1280"/>
              <p:cNvSpPr>
                <a:spLocks noChangeArrowheads="1"/>
              </p:cNvSpPr>
              <p:nvPr/>
            </p:nvSpPr>
            <p:spPr bwMode="auto">
              <a:xfrm>
                <a:off x="2936" y="27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9110" name="Rectangle 1281"/>
              <p:cNvSpPr>
                <a:spLocks noChangeArrowheads="1"/>
              </p:cNvSpPr>
              <p:nvPr/>
            </p:nvSpPr>
            <p:spPr bwMode="auto">
              <a:xfrm>
                <a:off x="2982"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9111" name="Rectangle 1282"/>
              <p:cNvSpPr>
                <a:spLocks noChangeArrowheads="1"/>
              </p:cNvSpPr>
              <p:nvPr/>
            </p:nvSpPr>
            <p:spPr bwMode="auto">
              <a:xfrm>
                <a:off x="3013" y="278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9112" name="Rectangle 1283"/>
              <p:cNvSpPr>
                <a:spLocks noChangeArrowheads="1"/>
              </p:cNvSpPr>
              <p:nvPr/>
            </p:nvSpPr>
            <p:spPr bwMode="auto">
              <a:xfrm>
                <a:off x="3064" y="2784"/>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19113" name="Rectangle 1284"/>
              <p:cNvSpPr>
                <a:spLocks noChangeArrowheads="1"/>
              </p:cNvSpPr>
              <p:nvPr/>
            </p:nvSpPr>
            <p:spPr bwMode="auto">
              <a:xfrm>
                <a:off x="3164"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19114" name="Rectangle 1285"/>
              <p:cNvSpPr>
                <a:spLocks noChangeArrowheads="1"/>
              </p:cNvSpPr>
              <p:nvPr/>
            </p:nvSpPr>
            <p:spPr bwMode="auto">
              <a:xfrm>
                <a:off x="3195"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9115" name="Rectangle 1286"/>
              <p:cNvSpPr>
                <a:spLocks noChangeArrowheads="1"/>
              </p:cNvSpPr>
              <p:nvPr/>
            </p:nvSpPr>
            <p:spPr bwMode="auto">
              <a:xfrm>
                <a:off x="3236" y="27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9116" name="Rectangle 1287"/>
              <p:cNvSpPr>
                <a:spLocks noChangeArrowheads="1"/>
              </p:cNvSpPr>
              <p:nvPr/>
            </p:nvSpPr>
            <p:spPr bwMode="auto">
              <a:xfrm>
                <a:off x="3282"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9117" name="Rectangle 1288"/>
              <p:cNvSpPr>
                <a:spLocks noChangeArrowheads="1"/>
              </p:cNvSpPr>
              <p:nvPr/>
            </p:nvSpPr>
            <p:spPr bwMode="auto">
              <a:xfrm>
                <a:off x="3313" y="278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9118" name="Rectangle 1289"/>
              <p:cNvSpPr>
                <a:spLocks noChangeArrowheads="1"/>
              </p:cNvSpPr>
              <p:nvPr/>
            </p:nvSpPr>
            <p:spPr bwMode="auto">
              <a:xfrm>
                <a:off x="3364"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19119" name="Rectangle 1290"/>
              <p:cNvSpPr>
                <a:spLocks noChangeArrowheads="1"/>
              </p:cNvSpPr>
              <p:nvPr/>
            </p:nvSpPr>
            <p:spPr bwMode="auto">
              <a:xfrm>
                <a:off x="3403"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9120" name="Rectangle 1291"/>
              <p:cNvSpPr>
                <a:spLocks noChangeArrowheads="1"/>
              </p:cNvSpPr>
              <p:nvPr/>
            </p:nvSpPr>
            <p:spPr bwMode="auto">
              <a:xfrm>
                <a:off x="3467" y="2784"/>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19121" name="Rectangle 1292"/>
              <p:cNvSpPr>
                <a:spLocks noChangeArrowheads="1"/>
              </p:cNvSpPr>
              <p:nvPr/>
            </p:nvSpPr>
            <p:spPr bwMode="auto">
              <a:xfrm>
                <a:off x="3552" y="278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122" name="Rectangle 1293"/>
              <p:cNvSpPr>
                <a:spLocks noChangeArrowheads="1"/>
              </p:cNvSpPr>
              <p:nvPr/>
            </p:nvSpPr>
            <p:spPr bwMode="auto">
              <a:xfrm>
                <a:off x="3593" y="2786"/>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123" name="Rectangle 1294"/>
              <p:cNvSpPr>
                <a:spLocks noChangeArrowheads="1"/>
              </p:cNvSpPr>
              <p:nvPr/>
            </p:nvSpPr>
            <p:spPr bwMode="auto">
              <a:xfrm>
                <a:off x="3629" y="278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124" name="Rectangle 1295"/>
              <p:cNvSpPr>
                <a:spLocks noChangeArrowheads="1"/>
              </p:cNvSpPr>
              <p:nvPr/>
            </p:nvSpPr>
            <p:spPr bwMode="auto">
              <a:xfrm>
                <a:off x="3654" y="278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125" name="Rectangle 1296"/>
              <p:cNvSpPr>
                <a:spLocks noChangeArrowheads="1"/>
              </p:cNvSpPr>
              <p:nvPr/>
            </p:nvSpPr>
            <p:spPr bwMode="auto">
              <a:xfrm>
                <a:off x="3695" y="278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19126" name="Rectangle 1297"/>
              <p:cNvSpPr>
                <a:spLocks noChangeArrowheads="1"/>
              </p:cNvSpPr>
              <p:nvPr/>
            </p:nvSpPr>
            <p:spPr bwMode="auto">
              <a:xfrm>
                <a:off x="3742" y="2786"/>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19127" name="Rectangle 1298"/>
              <p:cNvSpPr>
                <a:spLocks noChangeArrowheads="1"/>
              </p:cNvSpPr>
              <p:nvPr/>
            </p:nvSpPr>
            <p:spPr bwMode="auto">
              <a:xfrm>
                <a:off x="2869"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9128" name="Rectangle 1299"/>
              <p:cNvSpPr>
                <a:spLocks noChangeArrowheads="1"/>
              </p:cNvSpPr>
              <p:nvPr/>
            </p:nvSpPr>
            <p:spPr bwMode="auto">
              <a:xfrm>
                <a:off x="2895"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129" name="Rectangle 1300"/>
              <p:cNvSpPr>
                <a:spLocks noChangeArrowheads="1"/>
              </p:cNvSpPr>
              <p:nvPr/>
            </p:nvSpPr>
            <p:spPr bwMode="auto">
              <a:xfrm>
                <a:off x="2920" y="289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130" name="Rectangle 1301"/>
              <p:cNvSpPr>
                <a:spLocks noChangeArrowheads="1"/>
              </p:cNvSpPr>
              <p:nvPr/>
            </p:nvSpPr>
            <p:spPr bwMode="auto">
              <a:xfrm>
                <a:off x="295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131" name="Rectangle 1302"/>
              <p:cNvSpPr>
                <a:spLocks noChangeArrowheads="1"/>
              </p:cNvSpPr>
              <p:nvPr/>
            </p:nvSpPr>
            <p:spPr bwMode="auto">
              <a:xfrm>
                <a:off x="3002"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132" name="Rectangle 1303"/>
              <p:cNvSpPr>
                <a:spLocks noChangeArrowheads="1"/>
              </p:cNvSpPr>
              <p:nvPr/>
            </p:nvSpPr>
            <p:spPr bwMode="auto">
              <a:xfrm>
                <a:off x="3043" y="289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133" name="Rectangle 1304"/>
              <p:cNvSpPr>
                <a:spLocks noChangeArrowheads="1"/>
              </p:cNvSpPr>
              <p:nvPr/>
            </p:nvSpPr>
            <p:spPr bwMode="auto">
              <a:xfrm>
                <a:off x="3102"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134" name="Rectangle 1305"/>
              <p:cNvSpPr>
                <a:spLocks noChangeArrowheads="1"/>
              </p:cNvSpPr>
              <p:nvPr/>
            </p:nvSpPr>
            <p:spPr bwMode="auto">
              <a:xfrm>
                <a:off x="316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19135" name="Rectangle 1306"/>
              <p:cNvSpPr>
                <a:spLocks noChangeArrowheads="1"/>
              </p:cNvSpPr>
              <p:nvPr/>
            </p:nvSpPr>
            <p:spPr bwMode="auto">
              <a:xfrm>
                <a:off x="3213"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9136" name="Rectangle 1307"/>
              <p:cNvSpPr>
                <a:spLocks noChangeArrowheads="1"/>
              </p:cNvSpPr>
              <p:nvPr/>
            </p:nvSpPr>
            <p:spPr bwMode="auto">
              <a:xfrm>
                <a:off x="3238"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137" name="Rectangle 1308"/>
              <p:cNvSpPr>
                <a:spLocks noChangeArrowheads="1"/>
              </p:cNvSpPr>
              <p:nvPr/>
            </p:nvSpPr>
            <p:spPr bwMode="auto">
              <a:xfrm>
                <a:off x="327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138" name="Rectangle 1309"/>
              <p:cNvSpPr>
                <a:spLocks noChangeArrowheads="1"/>
              </p:cNvSpPr>
              <p:nvPr/>
            </p:nvSpPr>
            <p:spPr bwMode="auto">
              <a:xfrm>
                <a:off x="3325"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139" name="Rectangle 1310"/>
              <p:cNvSpPr>
                <a:spLocks noChangeArrowheads="1"/>
              </p:cNvSpPr>
              <p:nvPr/>
            </p:nvSpPr>
            <p:spPr bwMode="auto">
              <a:xfrm>
                <a:off x="338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140" name="Rectangle 1311"/>
              <p:cNvSpPr>
                <a:spLocks noChangeArrowheads="1"/>
              </p:cNvSpPr>
              <p:nvPr/>
            </p:nvSpPr>
            <p:spPr bwMode="auto">
              <a:xfrm>
                <a:off x="343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141" name="Rectangle 1312"/>
              <p:cNvSpPr>
                <a:spLocks noChangeArrowheads="1"/>
              </p:cNvSpPr>
              <p:nvPr/>
            </p:nvSpPr>
            <p:spPr bwMode="auto">
              <a:xfrm>
                <a:off x="3505"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142" name="Rectangle 1313"/>
              <p:cNvSpPr>
                <a:spLocks noChangeArrowheads="1"/>
              </p:cNvSpPr>
              <p:nvPr/>
            </p:nvSpPr>
            <p:spPr bwMode="auto">
              <a:xfrm>
                <a:off x="3530"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143" name="Rectangle 1314"/>
              <p:cNvSpPr>
                <a:spLocks noChangeArrowheads="1"/>
              </p:cNvSpPr>
              <p:nvPr/>
            </p:nvSpPr>
            <p:spPr bwMode="auto">
              <a:xfrm>
                <a:off x="3577"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144" name="Rectangle 1315"/>
              <p:cNvSpPr>
                <a:spLocks noChangeArrowheads="1"/>
              </p:cNvSpPr>
              <p:nvPr/>
            </p:nvSpPr>
            <p:spPr bwMode="auto">
              <a:xfrm>
                <a:off x="3641"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145" name="Rectangle 1316"/>
              <p:cNvSpPr>
                <a:spLocks noChangeArrowheads="1"/>
              </p:cNvSpPr>
              <p:nvPr/>
            </p:nvSpPr>
            <p:spPr bwMode="auto">
              <a:xfrm>
                <a:off x="3687"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146" name="Rectangle 1317"/>
              <p:cNvSpPr>
                <a:spLocks noChangeArrowheads="1"/>
              </p:cNvSpPr>
              <p:nvPr/>
            </p:nvSpPr>
            <p:spPr bwMode="auto">
              <a:xfrm>
                <a:off x="3713"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19147" name="Rectangle 1318"/>
              <p:cNvSpPr>
                <a:spLocks noChangeArrowheads="1"/>
              </p:cNvSpPr>
              <p:nvPr/>
            </p:nvSpPr>
            <p:spPr bwMode="auto">
              <a:xfrm>
                <a:off x="375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148" name="Rectangle 1319"/>
              <p:cNvSpPr>
                <a:spLocks noChangeArrowheads="1"/>
              </p:cNvSpPr>
              <p:nvPr/>
            </p:nvSpPr>
            <p:spPr bwMode="auto">
              <a:xfrm>
                <a:off x="2869"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19149" name="Rectangle 1320"/>
              <p:cNvSpPr>
                <a:spLocks noChangeArrowheads="1"/>
              </p:cNvSpPr>
              <p:nvPr/>
            </p:nvSpPr>
            <p:spPr bwMode="auto">
              <a:xfrm>
                <a:off x="2915"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150" name="Rectangle 1321"/>
              <p:cNvSpPr>
                <a:spLocks noChangeArrowheads="1"/>
              </p:cNvSpPr>
              <p:nvPr/>
            </p:nvSpPr>
            <p:spPr bwMode="auto">
              <a:xfrm>
                <a:off x="2961"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9151" name="Rectangle 1322"/>
              <p:cNvSpPr>
                <a:spLocks noChangeArrowheads="1"/>
              </p:cNvSpPr>
              <p:nvPr/>
            </p:nvSpPr>
            <p:spPr bwMode="auto">
              <a:xfrm>
                <a:off x="2987"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9152" name="Rectangle 1323"/>
              <p:cNvSpPr>
                <a:spLocks noChangeArrowheads="1"/>
              </p:cNvSpPr>
              <p:nvPr/>
            </p:nvSpPr>
            <p:spPr bwMode="auto">
              <a:xfrm>
                <a:off x="3033"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153" name="Rectangle 1324"/>
              <p:cNvSpPr>
                <a:spLocks noChangeArrowheads="1"/>
              </p:cNvSpPr>
              <p:nvPr/>
            </p:nvSpPr>
            <p:spPr bwMode="auto">
              <a:xfrm>
                <a:off x="3059" y="3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154" name="Rectangle 1325"/>
              <p:cNvSpPr>
                <a:spLocks noChangeArrowheads="1"/>
              </p:cNvSpPr>
              <p:nvPr/>
            </p:nvSpPr>
            <p:spPr bwMode="auto">
              <a:xfrm>
                <a:off x="3118"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9155" name="Rectangle 1326"/>
              <p:cNvSpPr>
                <a:spLocks noChangeArrowheads="1"/>
              </p:cNvSpPr>
              <p:nvPr/>
            </p:nvSpPr>
            <p:spPr bwMode="auto">
              <a:xfrm>
                <a:off x="3164"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9156" name="Rectangle 1327"/>
              <p:cNvSpPr>
                <a:spLocks noChangeArrowheads="1"/>
              </p:cNvSpPr>
              <p:nvPr/>
            </p:nvSpPr>
            <p:spPr bwMode="auto">
              <a:xfrm>
                <a:off x="3218"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9157" name="Rectangle 1328"/>
              <p:cNvSpPr>
                <a:spLocks noChangeArrowheads="1"/>
              </p:cNvSpPr>
              <p:nvPr/>
            </p:nvSpPr>
            <p:spPr bwMode="auto">
              <a:xfrm>
                <a:off x="3243"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9158" name="Rectangle 1329"/>
              <p:cNvSpPr>
                <a:spLocks noChangeArrowheads="1"/>
              </p:cNvSpPr>
              <p:nvPr/>
            </p:nvSpPr>
            <p:spPr bwMode="auto">
              <a:xfrm>
                <a:off x="3290"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159" name="Rectangle 1330"/>
              <p:cNvSpPr>
                <a:spLocks noChangeArrowheads="1"/>
              </p:cNvSpPr>
              <p:nvPr/>
            </p:nvSpPr>
            <p:spPr bwMode="auto">
              <a:xfrm>
                <a:off x="3354"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19160" name="Rectangle 1331"/>
              <p:cNvSpPr>
                <a:spLocks noChangeArrowheads="1"/>
              </p:cNvSpPr>
              <p:nvPr/>
            </p:nvSpPr>
            <p:spPr bwMode="auto">
              <a:xfrm>
                <a:off x="3384"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161" name="Rectangle 1332"/>
              <p:cNvSpPr>
                <a:spLocks noChangeArrowheads="1"/>
              </p:cNvSpPr>
              <p:nvPr/>
            </p:nvSpPr>
            <p:spPr bwMode="auto">
              <a:xfrm>
                <a:off x="3425"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162" name="Rectangle 1333"/>
              <p:cNvSpPr>
                <a:spLocks noChangeArrowheads="1"/>
              </p:cNvSpPr>
              <p:nvPr/>
            </p:nvSpPr>
            <p:spPr bwMode="auto">
              <a:xfrm>
                <a:off x="3466"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19163" name="Rectangle 1334"/>
              <p:cNvSpPr>
                <a:spLocks noChangeArrowheads="1"/>
              </p:cNvSpPr>
              <p:nvPr/>
            </p:nvSpPr>
            <p:spPr bwMode="auto">
              <a:xfrm>
                <a:off x="3520" y="3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9164" name="Rectangle 1335"/>
              <p:cNvSpPr>
                <a:spLocks noChangeArrowheads="1"/>
              </p:cNvSpPr>
              <p:nvPr/>
            </p:nvSpPr>
            <p:spPr bwMode="auto">
              <a:xfrm>
                <a:off x="3556"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19165" name="Rectangle 1336"/>
              <p:cNvSpPr>
                <a:spLocks noChangeArrowheads="1"/>
              </p:cNvSpPr>
              <p:nvPr/>
            </p:nvSpPr>
            <p:spPr bwMode="auto">
              <a:xfrm>
                <a:off x="3602"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19166" name="Rectangle 1337"/>
              <p:cNvSpPr>
                <a:spLocks noChangeArrowheads="1"/>
              </p:cNvSpPr>
              <p:nvPr/>
            </p:nvSpPr>
            <p:spPr bwMode="auto">
              <a:xfrm>
                <a:off x="3633"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9167" name="Rectangle 1338"/>
              <p:cNvSpPr>
                <a:spLocks noChangeArrowheads="1"/>
              </p:cNvSpPr>
              <p:nvPr/>
            </p:nvSpPr>
            <p:spPr bwMode="auto">
              <a:xfrm>
                <a:off x="3664"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9168" name="Rectangle 1339"/>
              <p:cNvSpPr>
                <a:spLocks noChangeArrowheads="1"/>
              </p:cNvSpPr>
              <p:nvPr/>
            </p:nvSpPr>
            <p:spPr bwMode="auto">
              <a:xfrm>
                <a:off x="3705"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19169" name="Rectangle 1340"/>
              <p:cNvSpPr>
                <a:spLocks noChangeArrowheads="1"/>
              </p:cNvSpPr>
              <p:nvPr/>
            </p:nvSpPr>
            <p:spPr bwMode="auto">
              <a:xfrm>
                <a:off x="3746"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9170" name="Rectangle 1341"/>
              <p:cNvSpPr>
                <a:spLocks noChangeArrowheads="1"/>
              </p:cNvSpPr>
              <p:nvPr/>
            </p:nvSpPr>
            <p:spPr bwMode="auto">
              <a:xfrm>
                <a:off x="3787" y="3008"/>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grpSp>
        <p:grpSp>
          <p:nvGrpSpPr>
            <p:cNvPr id="19054" name="Group 1726"/>
            <p:cNvGrpSpPr>
              <a:grpSpLocks/>
            </p:cNvGrpSpPr>
            <p:nvPr/>
          </p:nvGrpSpPr>
          <p:grpSpPr bwMode="auto">
            <a:xfrm rot="-6553444">
              <a:off x="2213" y="2779"/>
              <a:ext cx="311" cy="226"/>
              <a:chOff x="3180" y="2832"/>
              <a:chExt cx="311" cy="226"/>
            </a:xfrm>
          </p:grpSpPr>
          <p:sp>
            <p:nvSpPr>
              <p:cNvPr id="19106" name="Line 1346"/>
              <p:cNvSpPr>
                <a:spLocks noChangeShapeType="1"/>
              </p:cNvSpPr>
              <p:nvPr/>
            </p:nvSpPr>
            <p:spPr bwMode="auto">
              <a:xfrm flipH="1">
                <a:off x="3233" y="2832"/>
                <a:ext cx="258" cy="18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107" name="Freeform 1347"/>
              <p:cNvSpPr>
                <a:spLocks/>
              </p:cNvSpPr>
              <p:nvPr/>
            </p:nvSpPr>
            <p:spPr bwMode="auto">
              <a:xfrm>
                <a:off x="3180" y="2990"/>
                <a:ext cx="80" cy="68"/>
              </a:xfrm>
              <a:custGeom>
                <a:avLst/>
                <a:gdLst>
                  <a:gd name="T0" fmla="*/ 53 w 80"/>
                  <a:gd name="T1" fmla="*/ 0 h 68"/>
                  <a:gd name="T2" fmla="*/ 0 w 80"/>
                  <a:gd name="T3" fmla="*/ 68 h 68"/>
                  <a:gd name="T4" fmla="*/ 80 w 80"/>
                  <a:gd name="T5" fmla="*/ 37 h 68"/>
                  <a:gd name="T6" fmla="*/ 53 w 80"/>
                  <a:gd name="T7" fmla="*/ 0 h 68"/>
                  <a:gd name="T8" fmla="*/ 0 60000 65536"/>
                  <a:gd name="T9" fmla="*/ 0 60000 65536"/>
                  <a:gd name="T10" fmla="*/ 0 60000 65536"/>
                  <a:gd name="T11" fmla="*/ 0 60000 65536"/>
                  <a:gd name="T12" fmla="*/ 0 w 80"/>
                  <a:gd name="T13" fmla="*/ 0 h 68"/>
                  <a:gd name="T14" fmla="*/ 80 w 80"/>
                  <a:gd name="T15" fmla="*/ 68 h 68"/>
                </a:gdLst>
                <a:ahLst/>
                <a:cxnLst>
                  <a:cxn ang="T8">
                    <a:pos x="T0" y="T1"/>
                  </a:cxn>
                  <a:cxn ang="T9">
                    <a:pos x="T2" y="T3"/>
                  </a:cxn>
                  <a:cxn ang="T10">
                    <a:pos x="T4" y="T5"/>
                  </a:cxn>
                  <a:cxn ang="T11">
                    <a:pos x="T6" y="T7"/>
                  </a:cxn>
                </a:cxnLst>
                <a:rect l="T12" t="T13" r="T14" b="T15"/>
                <a:pathLst>
                  <a:path w="80" h="68">
                    <a:moveTo>
                      <a:pt x="53" y="0"/>
                    </a:moveTo>
                    <a:lnTo>
                      <a:pt x="0" y="68"/>
                    </a:lnTo>
                    <a:lnTo>
                      <a:pt x="80" y="37"/>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grpSp>
        <p:sp>
          <p:nvSpPr>
            <p:cNvPr id="19055" name="Freeform 1595"/>
            <p:cNvSpPr>
              <a:spLocks/>
            </p:cNvSpPr>
            <p:nvPr/>
          </p:nvSpPr>
          <p:spPr bwMode="auto">
            <a:xfrm>
              <a:off x="2635" y="3019"/>
              <a:ext cx="533" cy="398"/>
            </a:xfrm>
            <a:custGeom>
              <a:avLst/>
              <a:gdLst>
                <a:gd name="T0" fmla="*/ 21 w 533"/>
                <a:gd name="T1" fmla="*/ 123 h 398"/>
                <a:gd name="T2" fmla="*/ 10 w 533"/>
                <a:gd name="T3" fmla="*/ 142 h 398"/>
                <a:gd name="T4" fmla="*/ 8 w 533"/>
                <a:gd name="T5" fmla="*/ 142 h 398"/>
                <a:gd name="T6" fmla="*/ 0 w 533"/>
                <a:gd name="T7" fmla="*/ 0 h 398"/>
                <a:gd name="T8" fmla="*/ 229 w 533"/>
                <a:gd name="T9" fmla="*/ 0 h 398"/>
                <a:gd name="T10" fmla="*/ 420 w 533"/>
                <a:gd name="T11" fmla="*/ 2 h 398"/>
                <a:gd name="T12" fmla="*/ 420 w 533"/>
                <a:gd name="T13" fmla="*/ 0 h 398"/>
                <a:gd name="T14" fmla="*/ 512 w 533"/>
                <a:gd name="T15" fmla="*/ 0 h 398"/>
                <a:gd name="T16" fmla="*/ 518 w 533"/>
                <a:gd name="T17" fmla="*/ 127 h 398"/>
                <a:gd name="T18" fmla="*/ 520 w 533"/>
                <a:gd name="T19" fmla="*/ 127 h 398"/>
                <a:gd name="T20" fmla="*/ 523 w 533"/>
                <a:gd name="T21" fmla="*/ 237 h 398"/>
                <a:gd name="T22" fmla="*/ 525 w 533"/>
                <a:gd name="T23" fmla="*/ 260 h 398"/>
                <a:gd name="T24" fmla="*/ 525 w 533"/>
                <a:gd name="T25" fmla="*/ 260 h 398"/>
                <a:gd name="T26" fmla="*/ 533 w 533"/>
                <a:gd name="T27" fmla="*/ 398 h 398"/>
                <a:gd name="T28" fmla="*/ 433 w 533"/>
                <a:gd name="T29" fmla="*/ 398 h 398"/>
                <a:gd name="T30" fmla="*/ 435 w 533"/>
                <a:gd name="T31" fmla="*/ 394 h 398"/>
                <a:gd name="T32" fmla="*/ 448 w 533"/>
                <a:gd name="T33" fmla="*/ 379 h 398"/>
                <a:gd name="T34" fmla="*/ 464 w 533"/>
                <a:gd name="T35" fmla="*/ 364 h 398"/>
                <a:gd name="T36" fmla="*/ 477 w 533"/>
                <a:gd name="T37" fmla="*/ 352 h 398"/>
                <a:gd name="T38" fmla="*/ 487 w 533"/>
                <a:gd name="T39" fmla="*/ 339 h 398"/>
                <a:gd name="T40" fmla="*/ 491 w 533"/>
                <a:gd name="T41" fmla="*/ 321 h 398"/>
                <a:gd name="T42" fmla="*/ 493 w 533"/>
                <a:gd name="T43" fmla="*/ 310 h 398"/>
                <a:gd name="T44" fmla="*/ 495 w 533"/>
                <a:gd name="T45" fmla="*/ 289 h 398"/>
                <a:gd name="T46" fmla="*/ 497 w 533"/>
                <a:gd name="T47" fmla="*/ 273 h 398"/>
                <a:gd name="T48" fmla="*/ 500 w 533"/>
                <a:gd name="T49" fmla="*/ 227 h 398"/>
                <a:gd name="T50" fmla="*/ 495 w 533"/>
                <a:gd name="T51" fmla="*/ 189 h 398"/>
                <a:gd name="T52" fmla="*/ 489 w 533"/>
                <a:gd name="T53" fmla="*/ 166 h 398"/>
                <a:gd name="T54" fmla="*/ 487 w 533"/>
                <a:gd name="T55" fmla="*/ 141 h 398"/>
                <a:gd name="T56" fmla="*/ 487 w 533"/>
                <a:gd name="T57" fmla="*/ 115 h 398"/>
                <a:gd name="T58" fmla="*/ 493 w 533"/>
                <a:gd name="T59" fmla="*/ 81 h 398"/>
                <a:gd name="T60" fmla="*/ 468 w 533"/>
                <a:gd name="T61" fmla="*/ 85 h 398"/>
                <a:gd name="T62" fmla="*/ 437 w 533"/>
                <a:gd name="T63" fmla="*/ 87 h 398"/>
                <a:gd name="T64" fmla="*/ 400 w 533"/>
                <a:gd name="T65" fmla="*/ 81 h 398"/>
                <a:gd name="T66" fmla="*/ 377 w 533"/>
                <a:gd name="T67" fmla="*/ 79 h 398"/>
                <a:gd name="T68" fmla="*/ 354 w 533"/>
                <a:gd name="T69" fmla="*/ 79 h 398"/>
                <a:gd name="T70" fmla="*/ 341 w 533"/>
                <a:gd name="T71" fmla="*/ 98 h 398"/>
                <a:gd name="T72" fmla="*/ 325 w 533"/>
                <a:gd name="T73" fmla="*/ 114 h 398"/>
                <a:gd name="T74" fmla="*/ 302 w 533"/>
                <a:gd name="T75" fmla="*/ 139 h 398"/>
                <a:gd name="T76" fmla="*/ 302 w 533"/>
                <a:gd name="T77" fmla="*/ 137 h 398"/>
                <a:gd name="T78" fmla="*/ 291 w 533"/>
                <a:gd name="T79" fmla="*/ 139 h 398"/>
                <a:gd name="T80" fmla="*/ 279 w 533"/>
                <a:gd name="T81" fmla="*/ 141 h 398"/>
                <a:gd name="T82" fmla="*/ 264 w 533"/>
                <a:gd name="T83" fmla="*/ 141 h 398"/>
                <a:gd name="T84" fmla="*/ 243 w 533"/>
                <a:gd name="T85" fmla="*/ 141 h 398"/>
                <a:gd name="T86" fmla="*/ 233 w 533"/>
                <a:gd name="T87" fmla="*/ 139 h 398"/>
                <a:gd name="T88" fmla="*/ 220 w 533"/>
                <a:gd name="T89" fmla="*/ 137 h 398"/>
                <a:gd name="T90" fmla="*/ 221 w 533"/>
                <a:gd name="T91" fmla="*/ 123 h 398"/>
                <a:gd name="T92" fmla="*/ 221 w 533"/>
                <a:gd name="T93" fmla="*/ 104 h 398"/>
                <a:gd name="T94" fmla="*/ 221 w 533"/>
                <a:gd name="T95" fmla="*/ 94 h 398"/>
                <a:gd name="T96" fmla="*/ 220 w 533"/>
                <a:gd name="T97" fmla="*/ 81 h 398"/>
                <a:gd name="T98" fmla="*/ 198 w 533"/>
                <a:gd name="T99" fmla="*/ 87 h 398"/>
                <a:gd name="T100" fmla="*/ 170 w 533"/>
                <a:gd name="T101" fmla="*/ 89 h 398"/>
                <a:gd name="T102" fmla="*/ 148 w 533"/>
                <a:gd name="T103" fmla="*/ 87 h 398"/>
                <a:gd name="T104" fmla="*/ 127 w 533"/>
                <a:gd name="T105" fmla="*/ 83 h 398"/>
                <a:gd name="T106" fmla="*/ 100 w 533"/>
                <a:gd name="T107" fmla="*/ 77 h 398"/>
                <a:gd name="T108" fmla="*/ 73 w 533"/>
                <a:gd name="T109" fmla="*/ 77 h 398"/>
                <a:gd name="T110" fmla="*/ 56 w 533"/>
                <a:gd name="T111" fmla="*/ 81 h 398"/>
                <a:gd name="T112" fmla="*/ 37 w 533"/>
                <a:gd name="T113" fmla="*/ 90 h 398"/>
                <a:gd name="T114" fmla="*/ 21 w 533"/>
                <a:gd name="T115" fmla="*/ 123 h 3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3"/>
                <a:gd name="T175" fmla="*/ 0 h 398"/>
                <a:gd name="T176" fmla="*/ 533 w 533"/>
                <a:gd name="T177" fmla="*/ 398 h 3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3" h="398">
                  <a:moveTo>
                    <a:pt x="21" y="123"/>
                  </a:moveTo>
                  <a:lnTo>
                    <a:pt x="10" y="142"/>
                  </a:lnTo>
                  <a:lnTo>
                    <a:pt x="8" y="142"/>
                  </a:lnTo>
                  <a:lnTo>
                    <a:pt x="0" y="0"/>
                  </a:lnTo>
                  <a:lnTo>
                    <a:pt x="229" y="0"/>
                  </a:lnTo>
                  <a:lnTo>
                    <a:pt x="420" y="2"/>
                  </a:lnTo>
                  <a:lnTo>
                    <a:pt x="420" y="0"/>
                  </a:lnTo>
                  <a:lnTo>
                    <a:pt x="512" y="0"/>
                  </a:lnTo>
                  <a:lnTo>
                    <a:pt x="518" y="127"/>
                  </a:lnTo>
                  <a:lnTo>
                    <a:pt x="520" y="127"/>
                  </a:lnTo>
                  <a:lnTo>
                    <a:pt x="523" y="237"/>
                  </a:lnTo>
                  <a:lnTo>
                    <a:pt x="525" y="260"/>
                  </a:lnTo>
                  <a:lnTo>
                    <a:pt x="533" y="398"/>
                  </a:lnTo>
                  <a:lnTo>
                    <a:pt x="433" y="398"/>
                  </a:lnTo>
                  <a:lnTo>
                    <a:pt x="435" y="394"/>
                  </a:lnTo>
                  <a:lnTo>
                    <a:pt x="448" y="379"/>
                  </a:lnTo>
                  <a:lnTo>
                    <a:pt x="464" y="364"/>
                  </a:lnTo>
                  <a:lnTo>
                    <a:pt x="477" y="352"/>
                  </a:lnTo>
                  <a:lnTo>
                    <a:pt x="487" y="339"/>
                  </a:lnTo>
                  <a:lnTo>
                    <a:pt x="491" y="321"/>
                  </a:lnTo>
                  <a:lnTo>
                    <a:pt x="493" y="310"/>
                  </a:lnTo>
                  <a:lnTo>
                    <a:pt x="495" y="289"/>
                  </a:lnTo>
                  <a:lnTo>
                    <a:pt x="497" y="273"/>
                  </a:lnTo>
                  <a:lnTo>
                    <a:pt x="500" y="227"/>
                  </a:lnTo>
                  <a:lnTo>
                    <a:pt x="495" y="189"/>
                  </a:lnTo>
                  <a:lnTo>
                    <a:pt x="489" y="166"/>
                  </a:lnTo>
                  <a:lnTo>
                    <a:pt x="487" y="141"/>
                  </a:lnTo>
                  <a:lnTo>
                    <a:pt x="487" y="115"/>
                  </a:lnTo>
                  <a:lnTo>
                    <a:pt x="493" y="81"/>
                  </a:lnTo>
                  <a:lnTo>
                    <a:pt x="468" y="85"/>
                  </a:lnTo>
                  <a:lnTo>
                    <a:pt x="437" y="87"/>
                  </a:lnTo>
                  <a:lnTo>
                    <a:pt x="400" y="81"/>
                  </a:lnTo>
                  <a:lnTo>
                    <a:pt x="377" y="79"/>
                  </a:lnTo>
                  <a:lnTo>
                    <a:pt x="354" y="79"/>
                  </a:lnTo>
                  <a:lnTo>
                    <a:pt x="341" y="98"/>
                  </a:lnTo>
                  <a:lnTo>
                    <a:pt x="325" y="114"/>
                  </a:lnTo>
                  <a:lnTo>
                    <a:pt x="302" y="139"/>
                  </a:lnTo>
                  <a:lnTo>
                    <a:pt x="302" y="137"/>
                  </a:lnTo>
                  <a:lnTo>
                    <a:pt x="291" y="139"/>
                  </a:lnTo>
                  <a:lnTo>
                    <a:pt x="279" y="141"/>
                  </a:lnTo>
                  <a:lnTo>
                    <a:pt x="264" y="141"/>
                  </a:lnTo>
                  <a:lnTo>
                    <a:pt x="243" y="141"/>
                  </a:lnTo>
                  <a:lnTo>
                    <a:pt x="233" y="139"/>
                  </a:lnTo>
                  <a:lnTo>
                    <a:pt x="220" y="137"/>
                  </a:lnTo>
                  <a:lnTo>
                    <a:pt x="221" y="123"/>
                  </a:lnTo>
                  <a:lnTo>
                    <a:pt x="221" y="104"/>
                  </a:lnTo>
                  <a:lnTo>
                    <a:pt x="221" y="94"/>
                  </a:lnTo>
                  <a:lnTo>
                    <a:pt x="220" y="81"/>
                  </a:lnTo>
                  <a:lnTo>
                    <a:pt x="198" y="87"/>
                  </a:lnTo>
                  <a:lnTo>
                    <a:pt x="170" y="89"/>
                  </a:lnTo>
                  <a:lnTo>
                    <a:pt x="148" y="87"/>
                  </a:lnTo>
                  <a:lnTo>
                    <a:pt x="127" y="83"/>
                  </a:lnTo>
                  <a:lnTo>
                    <a:pt x="100" y="77"/>
                  </a:lnTo>
                  <a:lnTo>
                    <a:pt x="73" y="77"/>
                  </a:lnTo>
                  <a:lnTo>
                    <a:pt x="56" y="81"/>
                  </a:lnTo>
                  <a:lnTo>
                    <a:pt x="37" y="90"/>
                  </a:lnTo>
                  <a:lnTo>
                    <a:pt x="21" y="123"/>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56" name="Freeform 1596"/>
            <p:cNvSpPr>
              <a:spLocks/>
            </p:cNvSpPr>
            <p:nvPr/>
          </p:nvSpPr>
          <p:spPr bwMode="auto">
            <a:xfrm>
              <a:off x="3051" y="3100"/>
              <a:ext cx="84" cy="208"/>
            </a:xfrm>
            <a:custGeom>
              <a:avLst/>
              <a:gdLst>
                <a:gd name="T0" fmla="*/ 84 w 84"/>
                <a:gd name="T1" fmla="*/ 146 h 208"/>
                <a:gd name="T2" fmla="*/ 81 w 84"/>
                <a:gd name="T3" fmla="*/ 192 h 208"/>
                <a:gd name="T4" fmla="*/ 79 w 84"/>
                <a:gd name="T5" fmla="*/ 208 h 208"/>
                <a:gd name="T6" fmla="*/ 65 w 84"/>
                <a:gd name="T7" fmla="*/ 206 h 208"/>
                <a:gd name="T8" fmla="*/ 67 w 84"/>
                <a:gd name="T9" fmla="*/ 181 h 208"/>
                <a:gd name="T10" fmla="*/ 67 w 84"/>
                <a:gd name="T11" fmla="*/ 161 h 208"/>
                <a:gd name="T12" fmla="*/ 59 w 84"/>
                <a:gd name="T13" fmla="*/ 140 h 208"/>
                <a:gd name="T14" fmla="*/ 56 w 84"/>
                <a:gd name="T15" fmla="*/ 123 h 208"/>
                <a:gd name="T16" fmla="*/ 54 w 84"/>
                <a:gd name="T17" fmla="*/ 110 h 208"/>
                <a:gd name="T18" fmla="*/ 48 w 84"/>
                <a:gd name="T19" fmla="*/ 102 h 208"/>
                <a:gd name="T20" fmla="*/ 38 w 84"/>
                <a:gd name="T21" fmla="*/ 102 h 208"/>
                <a:gd name="T22" fmla="*/ 32 w 84"/>
                <a:gd name="T23" fmla="*/ 106 h 208"/>
                <a:gd name="T24" fmla="*/ 27 w 84"/>
                <a:gd name="T25" fmla="*/ 115 h 208"/>
                <a:gd name="T26" fmla="*/ 25 w 84"/>
                <a:gd name="T27" fmla="*/ 127 h 208"/>
                <a:gd name="T28" fmla="*/ 23 w 84"/>
                <a:gd name="T29" fmla="*/ 144 h 208"/>
                <a:gd name="T30" fmla="*/ 19 w 84"/>
                <a:gd name="T31" fmla="*/ 173 h 208"/>
                <a:gd name="T32" fmla="*/ 17 w 84"/>
                <a:gd name="T33" fmla="*/ 194 h 208"/>
                <a:gd name="T34" fmla="*/ 17 w 84"/>
                <a:gd name="T35" fmla="*/ 200 h 208"/>
                <a:gd name="T36" fmla="*/ 7 w 84"/>
                <a:gd name="T37" fmla="*/ 200 h 208"/>
                <a:gd name="T38" fmla="*/ 6 w 84"/>
                <a:gd name="T39" fmla="*/ 161 h 208"/>
                <a:gd name="T40" fmla="*/ 0 w 84"/>
                <a:gd name="T41" fmla="*/ 133 h 208"/>
                <a:gd name="T42" fmla="*/ 6 w 84"/>
                <a:gd name="T43" fmla="*/ 119 h 208"/>
                <a:gd name="T44" fmla="*/ 9 w 84"/>
                <a:gd name="T45" fmla="*/ 102 h 208"/>
                <a:gd name="T46" fmla="*/ 29 w 84"/>
                <a:gd name="T47" fmla="*/ 67 h 208"/>
                <a:gd name="T48" fmla="*/ 56 w 84"/>
                <a:gd name="T49" fmla="*/ 25 h 208"/>
                <a:gd name="T50" fmla="*/ 65 w 84"/>
                <a:gd name="T51" fmla="*/ 13 h 208"/>
                <a:gd name="T52" fmla="*/ 77 w 84"/>
                <a:gd name="T53" fmla="*/ 0 h 208"/>
                <a:gd name="T54" fmla="*/ 71 w 84"/>
                <a:gd name="T55" fmla="*/ 34 h 208"/>
                <a:gd name="T56" fmla="*/ 71 w 84"/>
                <a:gd name="T57" fmla="*/ 60 h 208"/>
                <a:gd name="T58" fmla="*/ 73 w 84"/>
                <a:gd name="T59" fmla="*/ 85 h 208"/>
                <a:gd name="T60" fmla="*/ 79 w 84"/>
                <a:gd name="T61" fmla="*/ 108 h 208"/>
                <a:gd name="T62" fmla="*/ 84 w 84"/>
                <a:gd name="T63" fmla="*/ 146 h 2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208"/>
                <a:gd name="T98" fmla="*/ 84 w 84"/>
                <a:gd name="T99" fmla="*/ 208 h 20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208">
                  <a:moveTo>
                    <a:pt x="84" y="146"/>
                  </a:moveTo>
                  <a:lnTo>
                    <a:pt x="81" y="192"/>
                  </a:lnTo>
                  <a:lnTo>
                    <a:pt x="79" y="208"/>
                  </a:lnTo>
                  <a:lnTo>
                    <a:pt x="65" y="206"/>
                  </a:lnTo>
                  <a:lnTo>
                    <a:pt x="67" y="181"/>
                  </a:lnTo>
                  <a:lnTo>
                    <a:pt x="67" y="161"/>
                  </a:lnTo>
                  <a:lnTo>
                    <a:pt x="59" y="140"/>
                  </a:lnTo>
                  <a:lnTo>
                    <a:pt x="56" y="123"/>
                  </a:lnTo>
                  <a:lnTo>
                    <a:pt x="54" y="110"/>
                  </a:lnTo>
                  <a:lnTo>
                    <a:pt x="48" y="102"/>
                  </a:lnTo>
                  <a:lnTo>
                    <a:pt x="38" y="102"/>
                  </a:lnTo>
                  <a:lnTo>
                    <a:pt x="32" y="106"/>
                  </a:lnTo>
                  <a:lnTo>
                    <a:pt x="27" y="115"/>
                  </a:lnTo>
                  <a:lnTo>
                    <a:pt x="25" y="127"/>
                  </a:lnTo>
                  <a:lnTo>
                    <a:pt x="23" y="144"/>
                  </a:lnTo>
                  <a:lnTo>
                    <a:pt x="19" y="173"/>
                  </a:lnTo>
                  <a:lnTo>
                    <a:pt x="17" y="194"/>
                  </a:lnTo>
                  <a:lnTo>
                    <a:pt x="17" y="200"/>
                  </a:lnTo>
                  <a:lnTo>
                    <a:pt x="7" y="200"/>
                  </a:lnTo>
                  <a:lnTo>
                    <a:pt x="6" y="161"/>
                  </a:lnTo>
                  <a:lnTo>
                    <a:pt x="0" y="133"/>
                  </a:lnTo>
                  <a:lnTo>
                    <a:pt x="6" y="119"/>
                  </a:lnTo>
                  <a:lnTo>
                    <a:pt x="9" y="102"/>
                  </a:lnTo>
                  <a:lnTo>
                    <a:pt x="29" y="67"/>
                  </a:lnTo>
                  <a:lnTo>
                    <a:pt x="56" y="25"/>
                  </a:lnTo>
                  <a:lnTo>
                    <a:pt x="65" y="13"/>
                  </a:lnTo>
                  <a:lnTo>
                    <a:pt x="77" y="0"/>
                  </a:lnTo>
                  <a:lnTo>
                    <a:pt x="71" y="34"/>
                  </a:lnTo>
                  <a:lnTo>
                    <a:pt x="71" y="60"/>
                  </a:lnTo>
                  <a:lnTo>
                    <a:pt x="73" y="85"/>
                  </a:lnTo>
                  <a:lnTo>
                    <a:pt x="79" y="108"/>
                  </a:lnTo>
                  <a:lnTo>
                    <a:pt x="84" y="14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57" name="Freeform 1597"/>
            <p:cNvSpPr>
              <a:spLocks/>
            </p:cNvSpPr>
            <p:nvPr/>
          </p:nvSpPr>
          <p:spPr bwMode="auto">
            <a:xfrm>
              <a:off x="3045" y="3300"/>
              <a:ext cx="85" cy="160"/>
            </a:xfrm>
            <a:custGeom>
              <a:avLst/>
              <a:gdLst>
                <a:gd name="T0" fmla="*/ 85 w 85"/>
                <a:gd name="T1" fmla="*/ 8 h 160"/>
                <a:gd name="T2" fmla="*/ 83 w 85"/>
                <a:gd name="T3" fmla="*/ 29 h 160"/>
                <a:gd name="T4" fmla="*/ 81 w 85"/>
                <a:gd name="T5" fmla="*/ 40 h 160"/>
                <a:gd name="T6" fmla="*/ 77 w 85"/>
                <a:gd name="T7" fmla="*/ 58 h 160"/>
                <a:gd name="T8" fmla="*/ 67 w 85"/>
                <a:gd name="T9" fmla="*/ 71 h 160"/>
                <a:gd name="T10" fmla="*/ 54 w 85"/>
                <a:gd name="T11" fmla="*/ 83 h 160"/>
                <a:gd name="T12" fmla="*/ 38 w 85"/>
                <a:gd name="T13" fmla="*/ 98 h 160"/>
                <a:gd name="T14" fmla="*/ 25 w 85"/>
                <a:gd name="T15" fmla="*/ 113 h 160"/>
                <a:gd name="T16" fmla="*/ 23 w 85"/>
                <a:gd name="T17" fmla="*/ 117 h 160"/>
                <a:gd name="T18" fmla="*/ 17 w 85"/>
                <a:gd name="T19" fmla="*/ 133 h 160"/>
                <a:gd name="T20" fmla="*/ 10 w 85"/>
                <a:gd name="T21" fmla="*/ 156 h 160"/>
                <a:gd name="T22" fmla="*/ 6 w 85"/>
                <a:gd name="T23" fmla="*/ 160 h 160"/>
                <a:gd name="T24" fmla="*/ 2 w 85"/>
                <a:gd name="T25" fmla="*/ 135 h 160"/>
                <a:gd name="T26" fmla="*/ 0 w 85"/>
                <a:gd name="T27" fmla="*/ 113 h 160"/>
                <a:gd name="T28" fmla="*/ 2 w 85"/>
                <a:gd name="T29" fmla="*/ 83 h 160"/>
                <a:gd name="T30" fmla="*/ 8 w 85"/>
                <a:gd name="T31" fmla="*/ 50 h 160"/>
                <a:gd name="T32" fmla="*/ 13 w 85"/>
                <a:gd name="T33" fmla="*/ 0 h 160"/>
                <a:gd name="T34" fmla="*/ 23 w 85"/>
                <a:gd name="T35" fmla="*/ 0 h 160"/>
                <a:gd name="T36" fmla="*/ 25 w 85"/>
                <a:gd name="T37" fmla="*/ 21 h 160"/>
                <a:gd name="T38" fmla="*/ 31 w 85"/>
                <a:gd name="T39" fmla="*/ 40 h 160"/>
                <a:gd name="T40" fmla="*/ 35 w 85"/>
                <a:gd name="T41" fmla="*/ 52 h 160"/>
                <a:gd name="T42" fmla="*/ 40 w 85"/>
                <a:gd name="T43" fmla="*/ 60 h 160"/>
                <a:gd name="T44" fmla="*/ 42 w 85"/>
                <a:gd name="T45" fmla="*/ 61 h 160"/>
                <a:gd name="T46" fmla="*/ 46 w 85"/>
                <a:gd name="T47" fmla="*/ 63 h 160"/>
                <a:gd name="T48" fmla="*/ 50 w 85"/>
                <a:gd name="T49" fmla="*/ 61 h 160"/>
                <a:gd name="T50" fmla="*/ 54 w 85"/>
                <a:gd name="T51" fmla="*/ 60 h 160"/>
                <a:gd name="T52" fmla="*/ 58 w 85"/>
                <a:gd name="T53" fmla="*/ 46 h 160"/>
                <a:gd name="T54" fmla="*/ 60 w 85"/>
                <a:gd name="T55" fmla="*/ 36 h 160"/>
                <a:gd name="T56" fmla="*/ 65 w 85"/>
                <a:gd name="T57" fmla="*/ 17 h 160"/>
                <a:gd name="T58" fmla="*/ 71 w 85"/>
                <a:gd name="T59" fmla="*/ 6 h 160"/>
                <a:gd name="T60" fmla="*/ 85 w 85"/>
                <a:gd name="T61" fmla="*/ 8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160"/>
                <a:gd name="T95" fmla="*/ 85 w 85"/>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160">
                  <a:moveTo>
                    <a:pt x="85" y="8"/>
                  </a:moveTo>
                  <a:lnTo>
                    <a:pt x="83" y="29"/>
                  </a:lnTo>
                  <a:lnTo>
                    <a:pt x="81" y="40"/>
                  </a:lnTo>
                  <a:lnTo>
                    <a:pt x="77" y="58"/>
                  </a:lnTo>
                  <a:lnTo>
                    <a:pt x="67" y="71"/>
                  </a:lnTo>
                  <a:lnTo>
                    <a:pt x="54" y="83"/>
                  </a:lnTo>
                  <a:lnTo>
                    <a:pt x="38" y="98"/>
                  </a:lnTo>
                  <a:lnTo>
                    <a:pt x="25" y="113"/>
                  </a:lnTo>
                  <a:lnTo>
                    <a:pt x="23" y="117"/>
                  </a:lnTo>
                  <a:lnTo>
                    <a:pt x="17" y="133"/>
                  </a:lnTo>
                  <a:lnTo>
                    <a:pt x="10" y="156"/>
                  </a:lnTo>
                  <a:lnTo>
                    <a:pt x="6" y="160"/>
                  </a:lnTo>
                  <a:lnTo>
                    <a:pt x="2" y="135"/>
                  </a:lnTo>
                  <a:lnTo>
                    <a:pt x="0" y="113"/>
                  </a:lnTo>
                  <a:lnTo>
                    <a:pt x="2" y="83"/>
                  </a:lnTo>
                  <a:lnTo>
                    <a:pt x="8" y="50"/>
                  </a:lnTo>
                  <a:lnTo>
                    <a:pt x="13" y="0"/>
                  </a:lnTo>
                  <a:lnTo>
                    <a:pt x="23" y="0"/>
                  </a:lnTo>
                  <a:lnTo>
                    <a:pt x="25" y="21"/>
                  </a:lnTo>
                  <a:lnTo>
                    <a:pt x="31" y="40"/>
                  </a:lnTo>
                  <a:lnTo>
                    <a:pt x="35" y="52"/>
                  </a:lnTo>
                  <a:lnTo>
                    <a:pt x="40" y="60"/>
                  </a:lnTo>
                  <a:lnTo>
                    <a:pt x="42" y="61"/>
                  </a:lnTo>
                  <a:lnTo>
                    <a:pt x="46" y="63"/>
                  </a:lnTo>
                  <a:lnTo>
                    <a:pt x="50" y="61"/>
                  </a:lnTo>
                  <a:lnTo>
                    <a:pt x="54" y="60"/>
                  </a:lnTo>
                  <a:lnTo>
                    <a:pt x="58" y="46"/>
                  </a:lnTo>
                  <a:lnTo>
                    <a:pt x="60" y="36"/>
                  </a:lnTo>
                  <a:lnTo>
                    <a:pt x="65" y="17"/>
                  </a:lnTo>
                  <a:lnTo>
                    <a:pt x="71" y="6"/>
                  </a:lnTo>
                  <a:lnTo>
                    <a:pt x="85" y="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58" name="Freeform 1598"/>
            <p:cNvSpPr>
              <a:spLocks noEditPoints="1"/>
            </p:cNvSpPr>
            <p:nvPr/>
          </p:nvSpPr>
          <p:spPr bwMode="auto">
            <a:xfrm>
              <a:off x="2591" y="3223"/>
              <a:ext cx="467" cy="237"/>
            </a:xfrm>
            <a:custGeom>
              <a:avLst/>
              <a:gdLst>
                <a:gd name="T0" fmla="*/ 121 w 467"/>
                <a:gd name="T1" fmla="*/ 88 h 237"/>
                <a:gd name="T2" fmla="*/ 123 w 467"/>
                <a:gd name="T3" fmla="*/ 67 h 237"/>
                <a:gd name="T4" fmla="*/ 110 w 467"/>
                <a:gd name="T5" fmla="*/ 50 h 237"/>
                <a:gd name="T6" fmla="*/ 83 w 467"/>
                <a:gd name="T7" fmla="*/ 52 h 237"/>
                <a:gd name="T8" fmla="*/ 69 w 467"/>
                <a:gd name="T9" fmla="*/ 67 h 237"/>
                <a:gd name="T10" fmla="*/ 75 w 467"/>
                <a:gd name="T11" fmla="*/ 94 h 237"/>
                <a:gd name="T12" fmla="*/ 94 w 467"/>
                <a:gd name="T13" fmla="*/ 108 h 237"/>
                <a:gd name="T14" fmla="*/ 115 w 467"/>
                <a:gd name="T15" fmla="*/ 102 h 237"/>
                <a:gd name="T16" fmla="*/ 121 w 467"/>
                <a:gd name="T17" fmla="*/ 92 h 237"/>
                <a:gd name="T18" fmla="*/ 83 w 467"/>
                <a:gd name="T19" fmla="*/ 229 h 237"/>
                <a:gd name="T20" fmla="*/ 12 w 467"/>
                <a:gd name="T21" fmla="*/ 206 h 237"/>
                <a:gd name="T22" fmla="*/ 10 w 467"/>
                <a:gd name="T23" fmla="*/ 152 h 237"/>
                <a:gd name="T24" fmla="*/ 2 w 467"/>
                <a:gd name="T25" fmla="*/ 83 h 237"/>
                <a:gd name="T26" fmla="*/ 2 w 467"/>
                <a:gd name="T27" fmla="*/ 27 h 237"/>
                <a:gd name="T28" fmla="*/ 31 w 467"/>
                <a:gd name="T29" fmla="*/ 13 h 237"/>
                <a:gd name="T30" fmla="*/ 96 w 467"/>
                <a:gd name="T31" fmla="*/ 10 h 237"/>
                <a:gd name="T32" fmla="*/ 138 w 467"/>
                <a:gd name="T33" fmla="*/ 4 h 237"/>
                <a:gd name="T34" fmla="*/ 187 w 467"/>
                <a:gd name="T35" fmla="*/ 10 h 237"/>
                <a:gd name="T36" fmla="*/ 190 w 467"/>
                <a:gd name="T37" fmla="*/ 29 h 237"/>
                <a:gd name="T38" fmla="*/ 187 w 467"/>
                <a:gd name="T39" fmla="*/ 65 h 237"/>
                <a:gd name="T40" fmla="*/ 225 w 467"/>
                <a:gd name="T41" fmla="*/ 67 h 237"/>
                <a:gd name="T42" fmla="*/ 292 w 467"/>
                <a:gd name="T43" fmla="*/ 65 h 237"/>
                <a:gd name="T44" fmla="*/ 298 w 467"/>
                <a:gd name="T45" fmla="*/ 52 h 237"/>
                <a:gd name="T46" fmla="*/ 298 w 467"/>
                <a:gd name="T47" fmla="*/ 23 h 237"/>
                <a:gd name="T48" fmla="*/ 319 w 467"/>
                <a:gd name="T49" fmla="*/ 15 h 237"/>
                <a:gd name="T50" fmla="*/ 362 w 467"/>
                <a:gd name="T51" fmla="*/ 15 h 237"/>
                <a:gd name="T52" fmla="*/ 396 w 467"/>
                <a:gd name="T53" fmla="*/ 4 h 237"/>
                <a:gd name="T54" fmla="*/ 437 w 467"/>
                <a:gd name="T55" fmla="*/ 2 h 237"/>
                <a:gd name="T56" fmla="*/ 460 w 467"/>
                <a:gd name="T57" fmla="*/ 10 h 237"/>
                <a:gd name="T58" fmla="*/ 466 w 467"/>
                <a:gd name="T59" fmla="*/ 38 h 237"/>
                <a:gd name="T60" fmla="*/ 462 w 467"/>
                <a:gd name="T61" fmla="*/ 127 h 237"/>
                <a:gd name="T62" fmla="*/ 454 w 467"/>
                <a:gd name="T63" fmla="*/ 190 h 237"/>
                <a:gd name="T64" fmla="*/ 460 w 467"/>
                <a:gd name="T65" fmla="*/ 237 h 237"/>
                <a:gd name="T66" fmla="*/ 364 w 467"/>
                <a:gd name="T67" fmla="*/ 229 h 237"/>
                <a:gd name="T68" fmla="*/ 181 w 467"/>
                <a:gd name="T69" fmla="*/ 223 h 237"/>
                <a:gd name="T70" fmla="*/ 106 w 467"/>
                <a:gd name="T71" fmla="*/ 208 h 237"/>
                <a:gd name="T72" fmla="*/ 119 w 467"/>
                <a:gd name="T73" fmla="*/ 194 h 237"/>
                <a:gd name="T74" fmla="*/ 125 w 467"/>
                <a:gd name="T75" fmla="*/ 167 h 237"/>
                <a:gd name="T76" fmla="*/ 108 w 467"/>
                <a:gd name="T77" fmla="*/ 150 h 237"/>
                <a:gd name="T78" fmla="*/ 85 w 467"/>
                <a:gd name="T79" fmla="*/ 158 h 237"/>
                <a:gd name="T80" fmla="*/ 67 w 467"/>
                <a:gd name="T81" fmla="*/ 173 h 237"/>
                <a:gd name="T82" fmla="*/ 71 w 467"/>
                <a:gd name="T83" fmla="*/ 196 h 237"/>
                <a:gd name="T84" fmla="*/ 85 w 467"/>
                <a:gd name="T85" fmla="*/ 204 h 237"/>
                <a:gd name="T86" fmla="*/ 94 w 467"/>
                <a:gd name="T87" fmla="*/ 210 h 2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7"/>
                <a:gd name="T133" fmla="*/ 0 h 237"/>
                <a:gd name="T134" fmla="*/ 467 w 467"/>
                <a:gd name="T135" fmla="*/ 237 h 2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7" h="237">
                  <a:moveTo>
                    <a:pt x="121" y="92"/>
                  </a:moveTo>
                  <a:lnTo>
                    <a:pt x="121" y="88"/>
                  </a:lnTo>
                  <a:lnTo>
                    <a:pt x="123" y="77"/>
                  </a:lnTo>
                  <a:lnTo>
                    <a:pt x="123" y="67"/>
                  </a:lnTo>
                  <a:lnTo>
                    <a:pt x="119" y="56"/>
                  </a:lnTo>
                  <a:lnTo>
                    <a:pt x="110" y="50"/>
                  </a:lnTo>
                  <a:lnTo>
                    <a:pt x="94" y="50"/>
                  </a:lnTo>
                  <a:lnTo>
                    <a:pt x="83" y="52"/>
                  </a:lnTo>
                  <a:lnTo>
                    <a:pt x="73" y="58"/>
                  </a:lnTo>
                  <a:lnTo>
                    <a:pt x="69" y="67"/>
                  </a:lnTo>
                  <a:lnTo>
                    <a:pt x="71" y="81"/>
                  </a:lnTo>
                  <a:lnTo>
                    <a:pt x="75" y="94"/>
                  </a:lnTo>
                  <a:lnTo>
                    <a:pt x="85" y="106"/>
                  </a:lnTo>
                  <a:lnTo>
                    <a:pt x="94" y="108"/>
                  </a:lnTo>
                  <a:lnTo>
                    <a:pt x="110" y="106"/>
                  </a:lnTo>
                  <a:lnTo>
                    <a:pt x="115" y="102"/>
                  </a:lnTo>
                  <a:lnTo>
                    <a:pt x="119" y="92"/>
                  </a:lnTo>
                  <a:lnTo>
                    <a:pt x="121" y="92"/>
                  </a:lnTo>
                  <a:close/>
                  <a:moveTo>
                    <a:pt x="181" y="223"/>
                  </a:moveTo>
                  <a:lnTo>
                    <a:pt x="83" y="229"/>
                  </a:lnTo>
                  <a:lnTo>
                    <a:pt x="8" y="237"/>
                  </a:lnTo>
                  <a:lnTo>
                    <a:pt x="12" y="206"/>
                  </a:lnTo>
                  <a:lnTo>
                    <a:pt x="12" y="179"/>
                  </a:lnTo>
                  <a:lnTo>
                    <a:pt x="10" y="152"/>
                  </a:lnTo>
                  <a:lnTo>
                    <a:pt x="8" y="129"/>
                  </a:lnTo>
                  <a:lnTo>
                    <a:pt x="2" y="83"/>
                  </a:lnTo>
                  <a:lnTo>
                    <a:pt x="0" y="50"/>
                  </a:lnTo>
                  <a:lnTo>
                    <a:pt x="2" y="27"/>
                  </a:lnTo>
                  <a:lnTo>
                    <a:pt x="8" y="10"/>
                  </a:lnTo>
                  <a:lnTo>
                    <a:pt x="31" y="13"/>
                  </a:lnTo>
                  <a:lnTo>
                    <a:pt x="62" y="15"/>
                  </a:lnTo>
                  <a:lnTo>
                    <a:pt x="96" y="10"/>
                  </a:lnTo>
                  <a:lnTo>
                    <a:pt x="117" y="6"/>
                  </a:lnTo>
                  <a:lnTo>
                    <a:pt x="138" y="4"/>
                  </a:lnTo>
                  <a:lnTo>
                    <a:pt x="160" y="4"/>
                  </a:lnTo>
                  <a:lnTo>
                    <a:pt x="187" y="10"/>
                  </a:lnTo>
                  <a:lnTo>
                    <a:pt x="189" y="19"/>
                  </a:lnTo>
                  <a:lnTo>
                    <a:pt x="190" y="29"/>
                  </a:lnTo>
                  <a:lnTo>
                    <a:pt x="189" y="48"/>
                  </a:lnTo>
                  <a:lnTo>
                    <a:pt x="187" y="65"/>
                  </a:lnTo>
                  <a:lnTo>
                    <a:pt x="208" y="65"/>
                  </a:lnTo>
                  <a:lnTo>
                    <a:pt x="225" y="67"/>
                  </a:lnTo>
                  <a:lnTo>
                    <a:pt x="279" y="67"/>
                  </a:lnTo>
                  <a:lnTo>
                    <a:pt x="292" y="65"/>
                  </a:lnTo>
                  <a:lnTo>
                    <a:pt x="300" y="65"/>
                  </a:lnTo>
                  <a:lnTo>
                    <a:pt x="298" y="52"/>
                  </a:lnTo>
                  <a:lnTo>
                    <a:pt x="298" y="37"/>
                  </a:lnTo>
                  <a:lnTo>
                    <a:pt x="298" y="23"/>
                  </a:lnTo>
                  <a:lnTo>
                    <a:pt x="300" y="10"/>
                  </a:lnTo>
                  <a:lnTo>
                    <a:pt x="319" y="15"/>
                  </a:lnTo>
                  <a:lnTo>
                    <a:pt x="344" y="17"/>
                  </a:lnTo>
                  <a:lnTo>
                    <a:pt x="362" y="15"/>
                  </a:lnTo>
                  <a:lnTo>
                    <a:pt x="377" y="10"/>
                  </a:lnTo>
                  <a:lnTo>
                    <a:pt x="396" y="4"/>
                  </a:lnTo>
                  <a:lnTo>
                    <a:pt x="417" y="0"/>
                  </a:lnTo>
                  <a:lnTo>
                    <a:pt x="437" y="2"/>
                  </a:lnTo>
                  <a:lnTo>
                    <a:pt x="460" y="8"/>
                  </a:lnTo>
                  <a:lnTo>
                    <a:pt x="460" y="10"/>
                  </a:lnTo>
                  <a:lnTo>
                    <a:pt x="466" y="38"/>
                  </a:lnTo>
                  <a:lnTo>
                    <a:pt x="467" y="77"/>
                  </a:lnTo>
                  <a:lnTo>
                    <a:pt x="462" y="127"/>
                  </a:lnTo>
                  <a:lnTo>
                    <a:pt x="456" y="160"/>
                  </a:lnTo>
                  <a:lnTo>
                    <a:pt x="454" y="190"/>
                  </a:lnTo>
                  <a:lnTo>
                    <a:pt x="456" y="212"/>
                  </a:lnTo>
                  <a:lnTo>
                    <a:pt x="460" y="237"/>
                  </a:lnTo>
                  <a:lnTo>
                    <a:pt x="408" y="233"/>
                  </a:lnTo>
                  <a:lnTo>
                    <a:pt x="364" y="229"/>
                  </a:lnTo>
                  <a:lnTo>
                    <a:pt x="262" y="223"/>
                  </a:lnTo>
                  <a:lnTo>
                    <a:pt x="181" y="223"/>
                  </a:lnTo>
                  <a:close/>
                  <a:moveTo>
                    <a:pt x="100" y="210"/>
                  </a:moveTo>
                  <a:lnTo>
                    <a:pt x="106" y="208"/>
                  </a:lnTo>
                  <a:lnTo>
                    <a:pt x="115" y="200"/>
                  </a:lnTo>
                  <a:lnTo>
                    <a:pt x="119" y="194"/>
                  </a:lnTo>
                  <a:lnTo>
                    <a:pt x="125" y="179"/>
                  </a:lnTo>
                  <a:lnTo>
                    <a:pt x="125" y="167"/>
                  </a:lnTo>
                  <a:lnTo>
                    <a:pt x="117" y="156"/>
                  </a:lnTo>
                  <a:lnTo>
                    <a:pt x="108" y="150"/>
                  </a:lnTo>
                  <a:lnTo>
                    <a:pt x="94" y="152"/>
                  </a:lnTo>
                  <a:lnTo>
                    <a:pt x="85" y="158"/>
                  </a:lnTo>
                  <a:lnTo>
                    <a:pt x="73" y="163"/>
                  </a:lnTo>
                  <a:lnTo>
                    <a:pt x="67" y="173"/>
                  </a:lnTo>
                  <a:lnTo>
                    <a:pt x="65" y="187"/>
                  </a:lnTo>
                  <a:lnTo>
                    <a:pt x="71" y="196"/>
                  </a:lnTo>
                  <a:lnTo>
                    <a:pt x="79" y="200"/>
                  </a:lnTo>
                  <a:lnTo>
                    <a:pt x="85" y="204"/>
                  </a:lnTo>
                  <a:lnTo>
                    <a:pt x="90" y="208"/>
                  </a:lnTo>
                  <a:lnTo>
                    <a:pt x="94" y="210"/>
                  </a:lnTo>
                  <a:lnTo>
                    <a:pt x="100" y="2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59" name="Freeform 1599"/>
            <p:cNvSpPr>
              <a:spLocks/>
            </p:cNvSpPr>
            <p:nvPr/>
          </p:nvSpPr>
          <p:spPr bwMode="auto">
            <a:xfrm>
              <a:off x="2778" y="3156"/>
              <a:ext cx="159" cy="134"/>
            </a:xfrm>
            <a:custGeom>
              <a:avLst/>
              <a:gdLst>
                <a:gd name="T0" fmla="*/ 148 w 159"/>
                <a:gd name="T1" fmla="*/ 2 h 134"/>
                <a:gd name="T2" fmla="*/ 159 w 159"/>
                <a:gd name="T3" fmla="*/ 0 h 134"/>
                <a:gd name="T4" fmla="*/ 159 w 159"/>
                <a:gd name="T5" fmla="*/ 2 h 134"/>
                <a:gd name="T6" fmla="*/ 157 w 159"/>
                <a:gd name="T7" fmla="*/ 4 h 134"/>
                <a:gd name="T8" fmla="*/ 146 w 159"/>
                <a:gd name="T9" fmla="*/ 29 h 134"/>
                <a:gd name="T10" fmla="*/ 138 w 159"/>
                <a:gd name="T11" fmla="*/ 50 h 134"/>
                <a:gd name="T12" fmla="*/ 132 w 159"/>
                <a:gd name="T13" fmla="*/ 57 h 134"/>
                <a:gd name="T14" fmla="*/ 123 w 159"/>
                <a:gd name="T15" fmla="*/ 63 h 134"/>
                <a:gd name="T16" fmla="*/ 117 w 159"/>
                <a:gd name="T17" fmla="*/ 69 h 134"/>
                <a:gd name="T18" fmla="*/ 113 w 159"/>
                <a:gd name="T19" fmla="*/ 77 h 134"/>
                <a:gd name="T20" fmla="*/ 111 w 159"/>
                <a:gd name="T21" fmla="*/ 90 h 134"/>
                <a:gd name="T22" fmla="*/ 111 w 159"/>
                <a:gd name="T23" fmla="*/ 104 h 134"/>
                <a:gd name="T24" fmla="*/ 111 w 159"/>
                <a:gd name="T25" fmla="*/ 119 h 134"/>
                <a:gd name="T26" fmla="*/ 113 w 159"/>
                <a:gd name="T27" fmla="*/ 132 h 134"/>
                <a:gd name="T28" fmla="*/ 105 w 159"/>
                <a:gd name="T29" fmla="*/ 132 h 134"/>
                <a:gd name="T30" fmla="*/ 92 w 159"/>
                <a:gd name="T31" fmla="*/ 134 h 134"/>
                <a:gd name="T32" fmla="*/ 38 w 159"/>
                <a:gd name="T33" fmla="*/ 134 h 134"/>
                <a:gd name="T34" fmla="*/ 21 w 159"/>
                <a:gd name="T35" fmla="*/ 132 h 134"/>
                <a:gd name="T36" fmla="*/ 0 w 159"/>
                <a:gd name="T37" fmla="*/ 132 h 134"/>
                <a:gd name="T38" fmla="*/ 17 w 159"/>
                <a:gd name="T39" fmla="*/ 111 h 134"/>
                <a:gd name="T40" fmla="*/ 36 w 159"/>
                <a:gd name="T41" fmla="*/ 82 h 134"/>
                <a:gd name="T42" fmla="*/ 44 w 159"/>
                <a:gd name="T43" fmla="*/ 67 h 134"/>
                <a:gd name="T44" fmla="*/ 52 w 159"/>
                <a:gd name="T45" fmla="*/ 46 h 134"/>
                <a:gd name="T46" fmla="*/ 55 w 159"/>
                <a:gd name="T47" fmla="*/ 34 h 134"/>
                <a:gd name="T48" fmla="*/ 63 w 159"/>
                <a:gd name="T49" fmla="*/ 17 h 134"/>
                <a:gd name="T50" fmla="*/ 67 w 159"/>
                <a:gd name="T51" fmla="*/ 9 h 134"/>
                <a:gd name="T52" fmla="*/ 77 w 159"/>
                <a:gd name="T53" fmla="*/ 0 h 134"/>
                <a:gd name="T54" fmla="*/ 90 w 159"/>
                <a:gd name="T55" fmla="*/ 2 h 134"/>
                <a:gd name="T56" fmla="*/ 100 w 159"/>
                <a:gd name="T57" fmla="*/ 4 h 134"/>
                <a:gd name="T58" fmla="*/ 121 w 159"/>
                <a:gd name="T59" fmla="*/ 4 h 134"/>
                <a:gd name="T60" fmla="*/ 136 w 159"/>
                <a:gd name="T61" fmla="*/ 4 h 134"/>
                <a:gd name="T62" fmla="*/ 148 w 159"/>
                <a:gd name="T63" fmla="*/ 2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9"/>
                <a:gd name="T97" fmla="*/ 0 h 134"/>
                <a:gd name="T98" fmla="*/ 159 w 159"/>
                <a:gd name="T99" fmla="*/ 134 h 1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9" h="134">
                  <a:moveTo>
                    <a:pt x="148" y="2"/>
                  </a:moveTo>
                  <a:lnTo>
                    <a:pt x="159" y="0"/>
                  </a:lnTo>
                  <a:lnTo>
                    <a:pt x="159" y="2"/>
                  </a:lnTo>
                  <a:lnTo>
                    <a:pt x="157" y="4"/>
                  </a:lnTo>
                  <a:lnTo>
                    <a:pt x="146" y="29"/>
                  </a:lnTo>
                  <a:lnTo>
                    <a:pt x="138" y="50"/>
                  </a:lnTo>
                  <a:lnTo>
                    <a:pt x="132" y="57"/>
                  </a:lnTo>
                  <a:lnTo>
                    <a:pt x="123" y="63"/>
                  </a:lnTo>
                  <a:lnTo>
                    <a:pt x="117" y="69"/>
                  </a:lnTo>
                  <a:lnTo>
                    <a:pt x="113" y="77"/>
                  </a:lnTo>
                  <a:lnTo>
                    <a:pt x="111" y="90"/>
                  </a:lnTo>
                  <a:lnTo>
                    <a:pt x="111" y="104"/>
                  </a:lnTo>
                  <a:lnTo>
                    <a:pt x="111" y="119"/>
                  </a:lnTo>
                  <a:lnTo>
                    <a:pt x="113" y="132"/>
                  </a:lnTo>
                  <a:lnTo>
                    <a:pt x="105" y="132"/>
                  </a:lnTo>
                  <a:lnTo>
                    <a:pt x="92" y="134"/>
                  </a:lnTo>
                  <a:lnTo>
                    <a:pt x="38" y="134"/>
                  </a:lnTo>
                  <a:lnTo>
                    <a:pt x="21" y="132"/>
                  </a:lnTo>
                  <a:lnTo>
                    <a:pt x="0" y="132"/>
                  </a:lnTo>
                  <a:lnTo>
                    <a:pt x="17" y="111"/>
                  </a:lnTo>
                  <a:lnTo>
                    <a:pt x="36" y="82"/>
                  </a:lnTo>
                  <a:lnTo>
                    <a:pt x="44" y="67"/>
                  </a:lnTo>
                  <a:lnTo>
                    <a:pt x="52" y="46"/>
                  </a:lnTo>
                  <a:lnTo>
                    <a:pt x="55" y="34"/>
                  </a:lnTo>
                  <a:lnTo>
                    <a:pt x="63" y="17"/>
                  </a:lnTo>
                  <a:lnTo>
                    <a:pt x="67" y="9"/>
                  </a:lnTo>
                  <a:lnTo>
                    <a:pt x="77" y="0"/>
                  </a:lnTo>
                  <a:lnTo>
                    <a:pt x="90" y="2"/>
                  </a:lnTo>
                  <a:lnTo>
                    <a:pt x="100" y="4"/>
                  </a:lnTo>
                  <a:lnTo>
                    <a:pt x="121" y="4"/>
                  </a:lnTo>
                  <a:lnTo>
                    <a:pt x="136" y="4"/>
                  </a:lnTo>
                  <a:lnTo>
                    <a:pt x="148"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60" name="Freeform 1600"/>
            <p:cNvSpPr>
              <a:spLocks/>
            </p:cNvSpPr>
            <p:nvPr/>
          </p:nvSpPr>
          <p:spPr bwMode="auto">
            <a:xfrm>
              <a:off x="2891" y="3098"/>
              <a:ext cx="237" cy="142"/>
            </a:xfrm>
            <a:custGeom>
              <a:avLst/>
              <a:gdLst>
                <a:gd name="T0" fmla="*/ 160 w 237"/>
                <a:gd name="T1" fmla="*/ 133 h 142"/>
                <a:gd name="T2" fmla="*/ 137 w 237"/>
                <a:gd name="T3" fmla="*/ 127 h 142"/>
                <a:gd name="T4" fmla="*/ 117 w 237"/>
                <a:gd name="T5" fmla="*/ 125 h 142"/>
                <a:gd name="T6" fmla="*/ 96 w 237"/>
                <a:gd name="T7" fmla="*/ 129 h 142"/>
                <a:gd name="T8" fmla="*/ 77 w 237"/>
                <a:gd name="T9" fmla="*/ 135 h 142"/>
                <a:gd name="T10" fmla="*/ 62 w 237"/>
                <a:gd name="T11" fmla="*/ 140 h 142"/>
                <a:gd name="T12" fmla="*/ 44 w 237"/>
                <a:gd name="T13" fmla="*/ 142 h 142"/>
                <a:gd name="T14" fmla="*/ 19 w 237"/>
                <a:gd name="T15" fmla="*/ 140 h 142"/>
                <a:gd name="T16" fmla="*/ 0 w 237"/>
                <a:gd name="T17" fmla="*/ 135 h 142"/>
                <a:gd name="T18" fmla="*/ 4 w 237"/>
                <a:gd name="T19" fmla="*/ 127 h 142"/>
                <a:gd name="T20" fmla="*/ 10 w 237"/>
                <a:gd name="T21" fmla="*/ 121 h 142"/>
                <a:gd name="T22" fmla="*/ 19 w 237"/>
                <a:gd name="T23" fmla="*/ 115 h 142"/>
                <a:gd name="T24" fmla="*/ 25 w 237"/>
                <a:gd name="T25" fmla="*/ 108 h 142"/>
                <a:gd name="T26" fmla="*/ 33 w 237"/>
                <a:gd name="T27" fmla="*/ 87 h 142"/>
                <a:gd name="T28" fmla="*/ 44 w 237"/>
                <a:gd name="T29" fmla="*/ 62 h 142"/>
                <a:gd name="T30" fmla="*/ 46 w 237"/>
                <a:gd name="T31" fmla="*/ 60 h 142"/>
                <a:gd name="T32" fmla="*/ 69 w 237"/>
                <a:gd name="T33" fmla="*/ 35 h 142"/>
                <a:gd name="T34" fmla="*/ 85 w 237"/>
                <a:gd name="T35" fmla="*/ 19 h 142"/>
                <a:gd name="T36" fmla="*/ 98 w 237"/>
                <a:gd name="T37" fmla="*/ 0 h 142"/>
                <a:gd name="T38" fmla="*/ 121 w 237"/>
                <a:gd name="T39" fmla="*/ 0 h 142"/>
                <a:gd name="T40" fmla="*/ 144 w 237"/>
                <a:gd name="T41" fmla="*/ 2 h 142"/>
                <a:gd name="T42" fmla="*/ 181 w 237"/>
                <a:gd name="T43" fmla="*/ 8 h 142"/>
                <a:gd name="T44" fmla="*/ 212 w 237"/>
                <a:gd name="T45" fmla="*/ 6 h 142"/>
                <a:gd name="T46" fmla="*/ 237 w 237"/>
                <a:gd name="T47" fmla="*/ 2 h 142"/>
                <a:gd name="T48" fmla="*/ 225 w 237"/>
                <a:gd name="T49" fmla="*/ 15 h 142"/>
                <a:gd name="T50" fmla="*/ 216 w 237"/>
                <a:gd name="T51" fmla="*/ 27 h 142"/>
                <a:gd name="T52" fmla="*/ 189 w 237"/>
                <a:gd name="T53" fmla="*/ 69 h 142"/>
                <a:gd name="T54" fmla="*/ 169 w 237"/>
                <a:gd name="T55" fmla="*/ 104 h 142"/>
                <a:gd name="T56" fmla="*/ 166 w 237"/>
                <a:gd name="T57" fmla="*/ 121 h 142"/>
                <a:gd name="T58" fmla="*/ 160 w 237"/>
                <a:gd name="T59" fmla="*/ 135 h 142"/>
                <a:gd name="T60" fmla="*/ 160 w 237"/>
                <a:gd name="T61" fmla="*/ 135 h 142"/>
                <a:gd name="T62" fmla="*/ 160 w 237"/>
                <a:gd name="T63" fmla="*/ 133 h 1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7"/>
                <a:gd name="T97" fmla="*/ 0 h 142"/>
                <a:gd name="T98" fmla="*/ 237 w 237"/>
                <a:gd name="T99" fmla="*/ 142 h 1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7" h="142">
                  <a:moveTo>
                    <a:pt x="160" y="133"/>
                  </a:moveTo>
                  <a:lnTo>
                    <a:pt x="137" y="127"/>
                  </a:lnTo>
                  <a:lnTo>
                    <a:pt x="117" y="125"/>
                  </a:lnTo>
                  <a:lnTo>
                    <a:pt x="96" y="129"/>
                  </a:lnTo>
                  <a:lnTo>
                    <a:pt x="77" y="135"/>
                  </a:lnTo>
                  <a:lnTo>
                    <a:pt x="62" y="140"/>
                  </a:lnTo>
                  <a:lnTo>
                    <a:pt x="44" y="142"/>
                  </a:lnTo>
                  <a:lnTo>
                    <a:pt x="19" y="140"/>
                  </a:lnTo>
                  <a:lnTo>
                    <a:pt x="0" y="135"/>
                  </a:lnTo>
                  <a:lnTo>
                    <a:pt x="4" y="127"/>
                  </a:lnTo>
                  <a:lnTo>
                    <a:pt x="10" y="121"/>
                  </a:lnTo>
                  <a:lnTo>
                    <a:pt x="19" y="115"/>
                  </a:lnTo>
                  <a:lnTo>
                    <a:pt x="25" y="108"/>
                  </a:lnTo>
                  <a:lnTo>
                    <a:pt x="33" y="87"/>
                  </a:lnTo>
                  <a:lnTo>
                    <a:pt x="44" y="62"/>
                  </a:lnTo>
                  <a:lnTo>
                    <a:pt x="46" y="60"/>
                  </a:lnTo>
                  <a:lnTo>
                    <a:pt x="69" y="35"/>
                  </a:lnTo>
                  <a:lnTo>
                    <a:pt x="85" y="19"/>
                  </a:lnTo>
                  <a:lnTo>
                    <a:pt x="98" y="0"/>
                  </a:lnTo>
                  <a:lnTo>
                    <a:pt x="121" y="0"/>
                  </a:lnTo>
                  <a:lnTo>
                    <a:pt x="144" y="2"/>
                  </a:lnTo>
                  <a:lnTo>
                    <a:pt x="181" y="8"/>
                  </a:lnTo>
                  <a:lnTo>
                    <a:pt x="212" y="6"/>
                  </a:lnTo>
                  <a:lnTo>
                    <a:pt x="237" y="2"/>
                  </a:lnTo>
                  <a:lnTo>
                    <a:pt x="225" y="15"/>
                  </a:lnTo>
                  <a:lnTo>
                    <a:pt x="216" y="27"/>
                  </a:lnTo>
                  <a:lnTo>
                    <a:pt x="189" y="69"/>
                  </a:lnTo>
                  <a:lnTo>
                    <a:pt x="169" y="104"/>
                  </a:lnTo>
                  <a:lnTo>
                    <a:pt x="166" y="121"/>
                  </a:lnTo>
                  <a:lnTo>
                    <a:pt x="160" y="135"/>
                  </a:lnTo>
                  <a:lnTo>
                    <a:pt x="160" y="13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61" name="Freeform 1601"/>
            <p:cNvSpPr>
              <a:spLocks/>
            </p:cNvSpPr>
            <p:nvPr/>
          </p:nvSpPr>
          <p:spPr bwMode="auto">
            <a:xfrm>
              <a:off x="2778" y="3100"/>
              <a:ext cx="78" cy="188"/>
            </a:xfrm>
            <a:custGeom>
              <a:avLst/>
              <a:gdLst>
                <a:gd name="T0" fmla="*/ 78 w 78"/>
                <a:gd name="T1" fmla="*/ 13 h 188"/>
                <a:gd name="T2" fmla="*/ 78 w 78"/>
                <a:gd name="T3" fmla="*/ 23 h 188"/>
                <a:gd name="T4" fmla="*/ 78 w 78"/>
                <a:gd name="T5" fmla="*/ 42 h 188"/>
                <a:gd name="T6" fmla="*/ 77 w 78"/>
                <a:gd name="T7" fmla="*/ 56 h 188"/>
                <a:gd name="T8" fmla="*/ 67 w 78"/>
                <a:gd name="T9" fmla="*/ 65 h 188"/>
                <a:gd name="T10" fmla="*/ 63 w 78"/>
                <a:gd name="T11" fmla="*/ 73 h 188"/>
                <a:gd name="T12" fmla="*/ 55 w 78"/>
                <a:gd name="T13" fmla="*/ 90 h 188"/>
                <a:gd name="T14" fmla="*/ 52 w 78"/>
                <a:gd name="T15" fmla="*/ 102 h 188"/>
                <a:gd name="T16" fmla="*/ 44 w 78"/>
                <a:gd name="T17" fmla="*/ 123 h 188"/>
                <a:gd name="T18" fmla="*/ 36 w 78"/>
                <a:gd name="T19" fmla="*/ 138 h 188"/>
                <a:gd name="T20" fmla="*/ 17 w 78"/>
                <a:gd name="T21" fmla="*/ 167 h 188"/>
                <a:gd name="T22" fmla="*/ 0 w 78"/>
                <a:gd name="T23" fmla="*/ 188 h 188"/>
                <a:gd name="T24" fmla="*/ 2 w 78"/>
                <a:gd name="T25" fmla="*/ 171 h 188"/>
                <a:gd name="T26" fmla="*/ 3 w 78"/>
                <a:gd name="T27" fmla="*/ 152 h 188"/>
                <a:gd name="T28" fmla="*/ 2 w 78"/>
                <a:gd name="T29" fmla="*/ 142 h 188"/>
                <a:gd name="T30" fmla="*/ 0 w 78"/>
                <a:gd name="T31" fmla="*/ 133 h 188"/>
                <a:gd name="T32" fmla="*/ 15 w 78"/>
                <a:gd name="T33" fmla="*/ 115 h 188"/>
                <a:gd name="T34" fmla="*/ 32 w 78"/>
                <a:gd name="T35" fmla="*/ 90 h 188"/>
                <a:gd name="T36" fmla="*/ 42 w 78"/>
                <a:gd name="T37" fmla="*/ 63 h 188"/>
                <a:gd name="T38" fmla="*/ 46 w 78"/>
                <a:gd name="T39" fmla="*/ 46 h 188"/>
                <a:gd name="T40" fmla="*/ 53 w 78"/>
                <a:gd name="T41" fmla="*/ 31 h 188"/>
                <a:gd name="T42" fmla="*/ 63 w 78"/>
                <a:gd name="T43" fmla="*/ 17 h 188"/>
                <a:gd name="T44" fmla="*/ 77 w 78"/>
                <a:gd name="T45" fmla="*/ 0 h 188"/>
                <a:gd name="T46" fmla="*/ 78 w 78"/>
                <a:gd name="T47" fmla="*/ 13 h 18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188"/>
                <a:gd name="T74" fmla="*/ 78 w 78"/>
                <a:gd name="T75" fmla="*/ 188 h 18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188">
                  <a:moveTo>
                    <a:pt x="78" y="13"/>
                  </a:moveTo>
                  <a:lnTo>
                    <a:pt x="78" y="23"/>
                  </a:lnTo>
                  <a:lnTo>
                    <a:pt x="78" y="42"/>
                  </a:lnTo>
                  <a:lnTo>
                    <a:pt x="77" y="56"/>
                  </a:lnTo>
                  <a:lnTo>
                    <a:pt x="67" y="65"/>
                  </a:lnTo>
                  <a:lnTo>
                    <a:pt x="63" y="73"/>
                  </a:lnTo>
                  <a:lnTo>
                    <a:pt x="55" y="90"/>
                  </a:lnTo>
                  <a:lnTo>
                    <a:pt x="52" y="102"/>
                  </a:lnTo>
                  <a:lnTo>
                    <a:pt x="44" y="123"/>
                  </a:lnTo>
                  <a:lnTo>
                    <a:pt x="36" y="138"/>
                  </a:lnTo>
                  <a:lnTo>
                    <a:pt x="17" y="167"/>
                  </a:lnTo>
                  <a:lnTo>
                    <a:pt x="0" y="188"/>
                  </a:lnTo>
                  <a:lnTo>
                    <a:pt x="2" y="171"/>
                  </a:lnTo>
                  <a:lnTo>
                    <a:pt x="3" y="152"/>
                  </a:lnTo>
                  <a:lnTo>
                    <a:pt x="2" y="142"/>
                  </a:lnTo>
                  <a:lnTo>
                    <a:pt x="0" y="133"/>
                  </a:lnTo>
                  <a:lnTo>
                    <a:pt x="15" y="115"/>
                  </a:lnTo>
                  <a:lnTo>
                    <a:pt x="32" y="90"/>
                  </a:lnTo>
                  <a:lnTo>
                    <a:pt x="42" y="63"/>
                  </a:lnTo>
                  <a:lnTo>
                    <a:pt x="46" y="46"/>
                  </a:lnTo>
                  <a:lnTo>
                    <a:pt x="53" y="31"/>
                  </a:lnTo>
                  <a:lnTo>
                    <a:pt x="63" y="17"/>
                  </a:lnTo>
                  <a:lnTo>
                    <a:pt x="77" y="0"/>
                  </a:lnTo>
                  <a:lnTo>
                    <a:pt x="78"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62" name="Freeform 1602"/>
            <p:cNvSpPr>
              <a:spLocks/>
            </p:cNvSpPr>
            <p:nvPr/>
          </p:nvSpPr>
          <p:spPr bwMode="auto">
            <a:xfrm>
              <a:off x="2599" y="3096"/>
              <a:ext cx="256" cy="142"/>
            </a:xfrm>
            <a:custGeom>
              <a:avLst/>
              <a:gdLst>
                <a:gd name="T0" fmla="*/ 15 w 256"/>
                <a:gd name="T1" fmla="*/ 114 h 142"/>
                <a:gd name="T2" fmla="*/ 32 w 256"/>
                <a:gd name="T3" fmla="*/ 87 h 142"/>
                <a:gd name="T4" fmla="*/ 46 w 256"/>
                <a:gd name="T5" fmla="*/ 65 h 142"/>
                <a:gd name="T6" fmla="*/ 57 w 256"/>
                <a:gd name="T7" fmla="*/ 46 h 142"/>
                <a:gd name="T8" fmla="*/ 73 w 256"/>
                <a:gd name="T9" fmla="*/ 13 h 142"/>
                <a:gd name="T10" fmla="*/ 92 w 256"/>
                <a:gd name="T11" fmla="*/ 4 h 142"/>
                <a:gd name="T12" fmla="*/ 109 w 256"/>
                <a:gd name="T13" fmla="*/ 0 h 142"/>
                <a:gd name="T14" fmla="*/ 136 w 256"/>
                <a:gd name="T15" fmla="*/ 0 h 142"/>
                <a:gd name="T16" fmla="*/ 163 w 256"/>
                <a:gd name="T17" fmla="*/ 6 h 142"/>
                <a:gd name="T18" fmla="*/ 184 w 256"/>
                <a:gd name="T19" fmla="*/ 10 h 142"/>
                <a:gd name="T20" fmla="*/ 206 w 256"/>
                <a:gd name="T21" fmla="*/ 12 h 142"/>
                <a:gd name="T22" fmla="*/ 234 w 256"/>
                <a:gd name="T23" fmla="*/ 10 h 142"/>
                <a:gd name="T24" fmla="*/ 256 w 256"/>
                <a:gd name="T25" fmla="*/ 4 h 142"/>
                <a:gd name="T26" fmla="*/ 242 w 256"/>
                <a:gd name="T27" fmla="*/ 21 h 142"/>
                <a:gd name="T28" fmla="*/ 232 w 256"/>
                <a:gd name="T29" fmla="*/ 35 h 142"/>
                <a:gd name="T30" fmla="*/ 225 w 256"/>
                <a:gd name="T31" fmla="*/ 50 h 142"/>
                <a:gd name="T32" fmla="*/ 221 w 256"/>
                <a:gd name="T33" fmla="*/ 67 h 142"/>
                <a:gd name="T34" fmla="*/ 211 w 256"/>
                <a:gd name="T35" fmla="*/ 94 h 142"/>
                <a:gd name="T36" fmla="*/ 194 w 256"/>
                <a:gd name="T37" fmla="*/ 119 h 142"/>
                <a:gd name="T38" fmla="*/ 179 w 256"/>
                <a:gd name="T39" fmla="*/ 137 h 142"/>
                <a:gd name="T40" fmla="*/ 152 w 256"/>
                <a:gd name="T41" fmla="*/ 131 h 142"/>
                <a:gd name="T42" fmla="*/ 130 w 256"/>
                <a:gd name="T43" fmla="*/ 131 h 142"/>
                <a:gd name="T44" fmla="*/ 109 w 256"/>
                <a:gd name="T45" fmla="*/ 133 h 142"/>
                <a:gd name="T46" fmla="*/ 88 w 256"/>
                <a:gd name="T47" fmla="*/ 137 h 142"/>
                <a:gd name="T48" fmla="*/ 54 w 256"/>
                <a:gd name="T49" fmla="*/ 142 h 142"/>
                <a:gd name="T50" fmla="*/ 23 w 256"/>
                <a:gd name="T51" fmla="*/ 140 h 142"/>
                <a:gd name="T52" fmla="*/ 0 w 256"/>
                <a:gd name="T53" fmla="*/ 137 h 142"/>
                <a:gd name="T54" fmla="*/ 15 w 256"/>
                <a:gd name="T55" fmla="*/ 114 h 1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6"/>
                <a:gd name="T85" fmla="*/ 0 h 142"/>
                <a:gd name="T86" fmla="*/ 256 w 256"/>
                <a:gd name="T87" fmla="*/ 142 h 14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6" h="142">
                  <a:moveTo>
                    <a:pt x="15" y="114"/>
                  </a:moveTo>
                  <a:lnTo>
                    <a:pt x="32" y="87"/>
                  </a:lnTo>
                  <a:lnTo>
                    <a:pt x="46" y="65"/>
                  </a:lnTo>
                  <a:lnTo>
                    <a:pt x="57" y="46"/>
                  </a:lnTo>
                  <a:lnTo>
                    <a:pt x="73" y="13"/>
                  </a:lnTo>
                  <a:lnTo>
                    <a:pt x="92" y="4"/>
                  </a:lnTo>
                  <a:lnTo>
                    <a:pt x="109" y="0"/>
                  </a:lnTo>
                  <a:lnTo>
                    <a:pt x="136" y="0"/>
                  </a:lnTo>
                  <a:lnTo>
                    <a:pt x="163" y="6"/>
                  </a:lnTo>
                  <a:lnTo>
                    <a:pt x="184" y="10"/>
                  </a:lnTo>
                  <a:lnTo>
                    <a:pt x="206" y="12"/>
                  </a:lnTo>
                  <a:lnTo>
                    <a:pt x="234" y="10"/>
                  </a:lnTo>
                  <a:lnTo>
                    <a:pt x="256" y="4"/>
                  </a:lnTo>
                  <a:lnTo>
                    <a:pt x="242" y="21"/>
                  </a:lnTo>
                  <a:lnTo>
                    <a:pt x="232" y="35"/>
                  </a:lnTo>
                  <a:lnTo>
                    <a:pt x="225" y="50"/>
                  </a:lnTo>
                  <a:lnTo>
                    <a:pt x="221" y="67"/>
                  </a:lnTo>
                  <a:lnTo>
                    <a:pt x="211" y="94"/>
                  </a:lnTo>
                  <a:lnTo>
                    <a:pt x="194" y="119"/>
                  </a:lnTo>
                  <a:lnTo>
                    <a:pt x="179" y="137"/>
                  </a:lnTo>
                  <a:lnTo>
                    <a:pt x="152" y="131"/>
                  </a:lnTo>
                  <a:lnTo>
                    <a:pt x="130" y="131"/>
                  </a:lnTo>
                  <a:lnTo>
                    <a:pt x="109" y="133"/>
                  </a:lnTo>
                  <a:lnTo>
                    <a:pt x="88" y="137"/>
                  </a:lnTo>
                  <a:lnTo>
                    <a:pt x="54" y="142"/>
                  </a:lnTo>
                  <a:lnTo>
                    <a:pt x="23" y="140"/>
                  </a:lnTo>
                  <a:lnTo>
                    <a:pt x="0" y="137"/>
                  </a:lnTo>
                  <a:lnTo>
                    <a:pt x="15" y="11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63" name="Freeform 1603"/>
            <p:cNvSpPr>
              <a:spLocks/>
            </p:cNvSpPr>
            <p:nvPr/>
          </p:nvSpPr>
          <p:spPr bwMode="auto">
            <a:xfrm>
              <a:off x="2383" y="3208"/>
              <a:ext cx="231" cy="146"/>
            </a:xfrm>
            <a:custGeom>
              <a:avLst/>
              <a:gdLst>
                <a:gd name="T0" fmla="*/ 218 w 231"/>
                <a:gd name="T1" fmla="*/ 5 h 146"/>
                <a:gd name="T2" fmla="*/ 223 w 231"/>
                <a:gd name="T3" fmla="*/ 3 h 146"/>
                <a:gd name="T4" fmla="*/ 231 w 231"/>
                <a:gd name="T5" fmla="*/ 2 h 146"/>
                <a:gd name="T6" fmla="*/ 216 w 231"/>
                <a:gd name="T7" fmla="*/ 25 h 146"/>
                <a:gd name="T8" fmla="*/ 210 w 231"/>
                <a:gd name="T9" fmla="*/ 42 h 146"/>
                <a:gd name="T10" fmla="*/ 208 w 231"/>
                <a:gd name="T11" fmla="*/ 65 h 146"/>
                <a:gd name="T12" fmla="*/ 210 w 231"/>
                <a:gd name="T13" fmla="*/ 98 h 146"/>
                <a:gd name="T14" fmla="*/ 216 w 231"/>
                <a:gd name="T15" fmla="*/ 144 h 146"/>
                <a:gd name="T16" fmla="*/ 202 w 231"/>
                <a:gd name="T17" fmla="*/ 146 h 146"/>
                <a:gd name="T18" fmla="*/ 193 w 231"/>
                <a:gd name="T19" fmla="*/ 146 h 146"/>
                <a:gd name="T20" fmla="*/ 175 w 231"/>
                <a:gd name="T21" fmla="*/ 146 h 146"/>
                <a:gd name="T22" fmla="*/ 164 w 231"/>
                <a:gd name="T23" fmla="*/ 144 h 146"/>
                <a:gd name="T24" fmla="*/ 154 w 231"/>
                <a:gd name="T25" fmla="*/ 140 h 146"/>
                <a:gd name="T26" fmla="*/ 145 w 231"/>
                <a:gd name="T27" fmla="*/ 138 h 146"/>
                <a:gd name="T28" fmla="*/ 135 w 231"/>
                <a:gd name="T29" fmla="*/ 138 h 146"/>
                <a:gd name="T30" fmla="*/ 125 w 231"/>
                <a:gd name="T31" fmla="*/ 140 h 146"/>
                <a:gd name="T32" fmla="*/ 120 w 231"/>
                <a:gd name="T33" fmla="*/ 142 h 146"/>
                <a:gd name="T34" fmla="*/ 114 w 231"/>
                <a:gd name="T35" fmla="*/ 144 h 146"/>
                <a:gd name="T36" fmla="*/ 96 w 231"/>
                <a:gd name="T37" fmla="*/ 142 h 146"/>
                <a:gd name="T38" fmla="*/ 83 w 231"/>
                <a:gd name="T39" fmla="*/ 142 h 146"/>
                <a:gd name="T40" fmla="*/ 50 w 231"/>
                <a:gd name="T41" fmla="*/ 140 h 146"/>
                <a:gd name="T42" fmla="*/ 25 w 231"/>
                <a:gd name="T43" fmla="*/ 144 h 146"/>
                <a:gd name="T44" fmla="*/ 21 w 231"/>
                <a:gd name="T45" fmla="*/ 142 h 146"/>
                <a:gd name="T46" fmla="*/ 18 w 231"/>
                <a:gd name="T47" fmla="*/ 142 h 146"/>
                <a:gd name="T48" fmla="*/ 16 w 231"/>
                <a:gd name="T49" fmla="*/ 134 h 146"/>
                <a:gd name="T50" fmla="*/ 16 w 231"/>
                <a:gd name="T51" fmla="*/ 127 h 146"/>
                <a:gd name="T52" fmla="*/ 8 w 231"/>
                <a:gd name="T53" fmla="*/ 113 h 146"/>
                <a:gd name="T54" fmla="*/ 8 w 231"/>
                <a:gd name="T55" fmla="*/ 113 h 146"/>
                <a:gd name="T56" fmla="*/ 0 w 231"/>
                <a:gd name="T57" fmla="*/ 98 h 146"/>
                <a:gd name="T58" fmla="*/ 0 w 231"/>
                <a:gd name="T59" fmla="*/ 80 h 146"/>
                <a:gd name="T60" fmla="*/ 4 w 231"/>
                <a:gd name="T61" fmla="*/ 59 h 146"/>
                <a:gd name="T62" fmla="*/ 8 w 231"/>
                <a:gd name="T63" fmla="*/ 46 h 146"/>
                <a:gd name="T64" fmla="*/ 12 w 231"/>
                <a:gd name="T65" fmla="*/ 28 h 146"/>
                <a:gd name="T66" fmla="*/ 14 w 231"/>
                <a:gd name="T67" fmla="*/ 19 h 146"/>
                <a:gd name="T68" fmla="*/ 18 w 231"/>
                <a:gd name="T69" fmla="*/ 5 h 146"/>
                <a:gd name="T70" fmla="*/ 19 w 231"/>
                <a:gd name="T71" fmla="*/ 2 h 146"/>
                <a:gd name="T72" fmla="*/ 23 w 231"/>
                <a:gd name="T73" fmla="*/ 2 h 146"/>
                <a:gd name="T74" fmla="*/ 25 w 231"/>
                <a:gd name="T75" fmla="*/ 2 h 146"/>
                <a:gd name="T76" fmla="*/ 39 w 231"/>
                <a:gd name="T77" fmla="*/ 3 h 146"/>
                <a:gd name="T78" fmla="*/ 56 w 231"/>
                <a:gd name="T79" fmla="*/ 3 h 146"/>
                <a:gd name="T80" fmla="*/ 70 w 231"/>
                <a:gd name="T81" fmla="*/ 2 h 146"/>
                <a:gd name="T82" fmla="*/ 87 w 231"/>
                <a:gd name="T83" fmla="*/ 0 h 146"/>
                <a:gd name="T84" fmla="*/ 98 w 231"/>
                <a:gd name="T85" fmla="*/ 0 h 146"/>
                <a:gd name="T86" fmla="*/ 114 w 231"/>
                <a:gd name="T87" fmla="*/ 2 h 146"/>
                <a:gd name="T88" fmla="*/ 120 w 231"/>
                <a:gd name="T89" fmla="*/ 7 h 146"/>
                <a:gd name="T90" fmla="*/ 127 w 231"/>
                <a:gd name="T91" fmla="*/ 13 h 146"/>
                <a:gd name="T92" fmla="*/ 139 w 231"/>
                <a:gd name="T93" fmla="*/ 15 h 146"/>
                <a:gd name="T94" fmla="*/ 154 w 231"/>
                <a:gd name="T95" fmla="*/ 11 h 146"/>
                <a:gd name="T96" fmla="*/ 158 w 231"/>
                <a:gd name="T97" fmla="*/ 9 h 146"/>
                <a:gd name="T98" fmla="*/ 164 w 231"/>
                <a:gd name="T99" fmla="*/ 3 h 146"/>
                <a:gd name="T100" fmla="*/ 168 w 231"/>
                <a:gd name="T101" fmla="*/ 3 h 146"/>
                <a:gd name="T102" fmla="*/ 187 w 231"/>
                <a:gd name="T103" fmla="*/ 2 h 146"/>
                <a:gd name="T104" fmla="*/ 202 w 231"/>
                <a:gd name="T105" fmla="*/ 5 h 146"/>
                <a:gd name="T106" fmla="*/ 218 w 231"/>
                <a:gd name="T107" fmla="*/ 5 h 1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1"/>
                <a:gd name="T163" fmla="*/ 0 h 146"/>
                <a:gd name="T164" fmla="*/ 231 w 231"/>
                <a:gd name="T165" fmla="*/ 146 h 14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1" h="146">
                  <a:moveTo>
                    <a:pt x="218" y="5"/>
                  </a:moveTo>
                  <a:lnTo>
                    <a:pt x="223" y="3"/>
                  </a:lnTo>
                  <a:lnTo>
                    <a:pt x="231" y="2"/>
                  </a:lnTo>
                  <a:lnTo>
                    <a:pt x="216" y="25"/>
                  </a:lnTo>
                  <a:lnTo>
                    <a:pt x="210" y="42"/>
                  </a:lnTo>
                  <a:lnTo>
                    <a:pt x="208" y="65"/>
                  </a:lnTo>
                  <a:lnTo>
                    <a:pt x="210" y="98"/>
                  </a:lnTo>
                  <a:lnTo>
                    <a:pt x="216" y="144"/>
                  </a:lnTo>
                  <a:lnTo>
                    <a:pt x="202" y="146"/>
                  </a:lnTo>
                  <a:lnTo>
                    <a:pt x="193" y="146"/>
                  </a:lnTo>
                  <a:lnTo>
                    <a:pt x="175" y="146"/>
                  </a:lnTo>
                  <a:lnTo>
                    <a:pt x="164" y="144"/>
                  </a:lnTo>
                  <a:lnTo>
                    <a:pt x="154" y="140"/>
                  </a:lnTo>
                  <a:lnTo>
                    <a:pt x="145" y="138"/>
                  </a:lnTo>
                  <a:lnTo>
                    <a:pt x="135" y="138"/>
                  </a:lnTo>
                  <a:lnTo>
                    <a:pt x="125" y="140"/>
                  </a:lnTo>
                  <a:lnTo>
                    <a:pt x="120" y="142"/>
                  </a:lnTo>
                  <a:lnTo>
                    <a:pt x="114" y="144"/>
                  </a:lnTo>
                  <a:lnTo>
                    <a:pt x="96" y="142"/>
                  </a:lnTo>
                  <a:lnTo>
                    <a:pt x="83" y="142"/>
                  </a:lnTo>
                  <a:lnTo>
                    <a:pt x="50" y="140"/>
                  </a:lnTo>
                  <a:lnTo>
                    <a:pt x="25" y="144"/>
                  </a:lnTo>
                  <a:lnTo>
                    <a:pt x="21" y="142"/>
                  </a:lnTo>
                  <a:lnTo>
                    <a:pt x="18" y="142"/>
                  </a:lnTo>
                  <a:lnTo>
                    <a:pt x="16" y="134"/>
                  </a:lnTo>
                  <a:lnTo>
                    <a:pt x="16" y="127"/>
                  </a:lnTo>
                  <a:lnTo>
                    <a:pt x="8" y="113"/>
                  </a:lnTo>
                  <a:lnTo>
                    <a:pt x="0" y="98"/>
                  </a:lnTo>
                  <a:lnTo>
                    <a:pt x="0" y="80"/>
                  </a:lnTo>
                  <a:lnTo>
                    <a:pt x="4" y="59"/>
                  </a:lnTo>
                  <a:lnTo>
                    <a:pt x="8" y="46"/>
                  </a:lnTo>
                  <a:lnTo>
                    <a:pt x="12" y="28"/>
                  </a:lnTo>
                  <a:lnTo>
                    <a:pt x="14" y="19"/>
                  </a:lnTo>
                  <a:lnTo>
                    <a:pt x="18" y="5"/>
                  </a:lnTo>
                  <a:lnTo>
                    <a:pt x="19" y="2"/>
                  </a:lnTo>
                  <a:lnTo>
                    <a:pt x="23" y="2"/>
                  </a:lnTo>
                  <a:lnTo>
                    <a:pt x="25" y="2"/>
                  </a:lnTo>
                  <a:lnTo>
                    <a:pt x="39" y="3"/>
                  </a:lnTo>
                  <a:lnTo>
                    <a:pt x="56" y="3"/>
                  </a:lnTo>
                  <a:lnTo>
                    <a:pt x="70" y="2"/>
                  </a:lnTo>
                  <a:lnTo>
                    <a:pt x="87" y="0"/>
                  </a:lnTo>
                  <a:lnTo>
                    <a:pt x="98" y="0"/>
                  </a:lnTo>
                  <a:lnTo>
                    <a:pt x="114" y="2"/>
                  </a:lnTo>
                  <a:lnTo>
                    <a:pt x="120" y="7"/>
                  </a:lnTo>
                  <a:lnTo>
                    <a:pt x="127" y="13"/>
                  </a:lnTo>
                  <a:lnTo>
                    <a:pt x="139" y="15"/>
                  </a:lnTo>
                  <a:lnTo>
                    <a:pt x="154" y="11"/>
                  </a:lnTo>
                  <a:lnTo>
                    <a:pt x="158" y="9"/>
                  </a:lnTo>
                  <a:lnTo>
                    <a:pt x="164" y="3"/>
                  </a:lnTo>
                  <a:lnTo>
                    <a:pt x="168" y="3"/>
                  </a:lnTo>
                  <a:lnTo>
                    <a:pt x="187" y="2"/>
                  </a:lnTo>
                  <a:lnTo>
                    <a:pt x="202" y="5"/>
                  </a:lnTo>
                  <a:lnTo>
                    <a:pt x="218"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64" name="Freeform 1604"/>
            <p:cNvSpPr>
              <a:spLocks/>
            </p:cNvSpPr>
            <p:nvPr/>
          </p:nvSpPr>
          <p:spPr bwMode="auto">
            <a:xfrm>
              <a:off x="2256" y="3235"/>
              <a:ext cx="139" cy="88"/>
            </a:xfrm>
            <a:custGeom>
              <a:avLst/>
              <a:gdLst>
                <a:gd name="T0" fmla="*/ 127 w 139"/>
                <a:gd name="T1" fmla="*/ 71 h 88"/>
                <a:gd name="T2" fmla="*/ 135 w 139"/>
                <a:gd name="T3" fmla="*/ 86 h 88"/>
                <a:gd name="T4" fmla="*/ 135 w 139"/>
                <a:gd name="T5" fmla="*/ 86 h 88"/>
                <a:gd name="T6" fmla="*/ 116 w 139"/>
                <a:gd name="T7" fmla="*/ 88 h 88"/>
                <a:gd name="T8" fmla="*/ 93 w 139"/>
                <a:gd name="T9" fmla="*/ 88 h 88"/>
                <a:gd name="T10" fmla="*/ 73 w 139"/>
                <a:gd name="T11" fmla="*/ 88 h 88"/>
                <a:gd name="T12" fmla="*/ 48 w 139"/>
                <a:gd name="T13" fmla="*/ 86 h 88"/>
                <a:gd name="T14" fmla="*/ 35 w 139"/>
                <a:gd name="T15" fmla="*/ 88 h 88"/>
                <a:gd name="T16" fmla="*/ 20 w 139"/>
                <a:gd name="T17" fmla="*/ 88 h 88"/>
                <a:gd name="T18" fmla="*/ 16 w 139"/>
                <a:gd name="T19" fmla="*/ 86 h 88"/>
                <a:gd name="T20" fmla="*/ 12 w 139"/>
                <a:gd name="T21" fmla="*/ 84 h 88"/>
                <a:gd name="T22" fmla="*/ 8 w 139"/>
                <a:gd name="T23" fmla="*/ 78 h 88"/>
                <a:gd name="T24" fmla="*/ 2 w 139"/>
                <a:gd name="T25" fmla="*/ 69 h 88"/>
                <a:gd name="T26" fmla="*/ 0 w 139"/>
                <a:gd name="T27" fmla="*/ 55 h 88"/>
                <a:gd name="T28" fmla="*/ 0 w 139"/>
                <a:gd name="T29" fmla="*/ 38 h 88"/>
                <a:gd name="T30" fmla="*/ 0 w 139"/>
                <a:gd name="T31" fmla="*/ 26 h 88"/>
                <a:gd name="T32" fmla="*/ 4 w 139"/>
                <a:gd name="T33" fmla="*/ 13 h 88"/>
                <a:gd name="T34" fmla="*/ 10 w 139"/>
                <a:gd name="T35" fmla="*/ 7 h 88"/>
                <a:gd name="T36" fmla="*/ 20 w 139"/>
                <a:gd name="T37" fmla="*/ 1 h 88"/>
                <a:gd name="T38" fmla="*/ 35 w 139"/>
                <a:gd name="T39" fmla="*/ 0 h 88"/>
                <a:gd name="T40" fmla="*/ 56 w 139"/>
                <a:gd name="T41" fmla="*/ 1 h 88"/>
                <a:gd name="T42" fmla="*/ 77 w 139"/>
                <a:gd name="T43" fmla="*/ 3 h 88"/>
                <a:gd name="T44" fmla="*/ 102 w 139"/>
                <a:gd name="T45" fmla="*/ 5 h 88"/>
                <a:gd name="T46" fmla="*/ 120 w 139"/>
                <a:gd name="T47" fmla="*/ 5 h 88"/>
                <a:gd name="T48" fmla="*/ 139 w 139"/>
                <a:gd name="T49" fmla="*/ 1 h 88"/>
                <a:gd name="T50" fmla="*/ 135 w 139"/>
                <a:gd name="T51" fmla="*/ 19 h 88"/>
                <a:gd name="T52" fmla="*/ 131 w 139"/>
                <a:gd name="T53" fmla="*/ 32 h 88"/>
                <a:gd name="T54" fmla="*/ 127 w 139"/>
                <a:gd name="T55" fmla="*/ 53 h 88"/>
                <a:gd name="T56" fmla="*/ 127 w 139"/>
                <a:gd name="T57" fmla="*/ 71 h 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9"/>
                <a:gd name="T88" fmla="*/ 0 h 88"/>
                <a:gd name="T89" fmla="*/ 139 w 139"/>
                <a:gd name="T90" fmla="*/ 88 h 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9" h="88">
                  <a:moveTo>
                    <a:pt x="127" y="71"/>
                  </a:moveTo>
                  <a:lnTo>
                    <a:pt x="135" y="86"/>
                  </a:lnTo>
                  <a:lnTo>
                    <a:pt x="116" y="88"/>
                  </a:lnTo>
                  <a:lnTo>
                    <a:pt x="93" y="88"/>
                  </a:lnTo>
                  <a:lnTo>
                    <a:pt x="73" y="88"/>
                  </a:lnTo>
                  <a:lnTo>
                    <a:pt x="48" y="86"/>
                  </a:lnTo>
                  <a:lnTo>
                    <a:pt x="35" y="88"/>
                  </a:lnTo>
                  <a:lnTo>
                    <a:pt x="20" y="88"/>
                  </a:lnTo>
                  <a:lnTo>
                    <a:pt x="16" y="86"/>
                  </a:lnTo>
                  <a:lnTo>
                    <a:pt x="12" y="84"/>
                  </a:lnTo>
                  <a:lnTo>
                    <a:pt x="8" y="78"/>
                  </a:lnTo>
                  <a:lnTo>
                    <a:pt x="2" y="69"/>
                  </a:lnTo>
                  <a:lnTo>
                    <a:pt x="0" y="55"/>
                  </a:lnTo>
                  <a:lnTo>
                    <a:pt x="0" y="38"/>
                  </a:lnTo>
                  <a:lnTo>
                    <a:pt x="0" y="26"/>
                  </a:lnTo>
                  <a:lnTo>
                    <a:pt x="4" y="13"/>
                  </a:lnTo>
                  <a:lnTo>
                    <a:pt x="10" y="7"/>
                  </a:lnTo>
                  <a:lnTo>
                    <a:pt x="20" y="1"/>
                  </a:lnTo>
                  <a:lnTo>
                    <a:pt x="35" y="0"/>
                  </a:lnTo>
                  <a:lnTo>
                    <a:pt x="56" y="1"/>
                  </a:lnTo>
                  <a:lnTo>
                    <a:pt x="77" y="3"/>
                  </a:lnTo>
                  <a:lnTo>
                    <a:pt x="102" y="5"/>
                  </a:lnTo>
                  <a:lnTo>
                    <a:pt x="120" y="5"/>
                  </a:lnTo>
                  <a:lnTo>
                    <a:pt x="139" y="1"/>
                  </a:lnTo>
                  <a:lnTo>
                    <a:pt x="135" y="19"/>
                  </a:lnTo>
                  <a:lnTo>
                    <a:pt x="131" y="32"/>
                  </a:lnTo>
                  <a:lnTo>
                    <a:pt x="127" y="53"/>
                  </a:lnTo>
                  <a:lnTo>
                    <a:pt x="127" y="7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65" name="Freeform 1605"/>
            <p:cNvSpPr>
              <a:spLocks/>
            </p:cNvSpPr>
            <p:nvPr/>
          </p:nvSpPr>
          <p:spPr bwMode="auto">
            <a:xfrm>
              <a:off x="3068" y="3417"/>
              <a:ext cx="100" cy="1"/>
            </a:xfrm>
            <a:custGeom>
              <a:avLst/>
              <a:gdLst>
                <a:gd name="T0" fmla="*/ 100 w 100"/>
                <a:gd name="T1" fmla="*/ 0 h 1"/>
                <a:gd name="T2" fmla="*/ 0 w 100"/>
                <a:gd name="T3" fmla="*/ 0 h 1"/>
                <a:gd name="T4" fmla="*/ 0 w 100"/>
                <a:gd name="T5" fmla="*/ 0 h 1"/>
                <a:gd name="T6" fmla="*/ 0 60000 65536"/>
                <a:gd name="T7" fmla="*/ 0 60000 65536"/>
                <a:gd name="T8" fmla="*/ 0 60000 65536"/>
                <a:gd name="T9" fmla="*/ 0 w 100"/>
                <a:gd name="T10" fmla="*/ 0 h 1"/>
                <a:gd name="T11" fmla="*/ 100 w 100"/>
                <a:gd name="T12" fmla="*/ 1 h 1"/>
              </a:gdLst>
              <a:ahLst/>
              <a:cxnLst>
                <a:cxn ang="T6">
                  <a:pos x="T0" y="T1"/>
                </a:cxn>
                <a:cxn ang="T7">
                  <a:pos x="T2" y="T3"/>
                </a:cxn>
                <a:cxn ang="T8">
                  <a:pos x="T4" y="T5"/>
                </a:cxn>
              </a:cxnLst>
              <a:rect l="T9" t="T10" r="T11" b="T12"/>
              <a:pathLst>
                <a:path w="100" h="1">
                  <a:moveTo>
                    <a:pt x="100"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66" name="Line 1606"/>
            <p:cNvSpPr>
              <a:spLocks noChangeShapeType="1"/>
            </p:cNvSpPr>
            <p:nvPr/>
          </p:nvSpPr>
          <p:spPr bwMode="auto">
            <a:xfrm flipH="1" flipV="1">
              <a:off x="2635" y="3019"/>
              <a:ext cx="8" cy="14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67" name="Line 1607"/>
            <p:cNvSpPr>
              <a:spLocks noChangeShapeType="1"/>
            </p:cNvSpPr>
            <p:nvPr/>
          </p:nvSpPr>
          <p:spPr bwMode="auto">
            <a:xfrm>
              <a:off x="3055" y="3019"/>
              <a:ext cx="92"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68" name="Line 1608"/>
            <p:cNvSpPr>
              <a:spLocks noChangeShapeType="1"/>
            </p:cNvSpPr>
            <p:nvPr/>
          </p:nvSpPr>
          <p:spPr bwMode="auto">
            <a:xfrm>
              <a:off x="2995" y="3019"/>
              <a:ext cx="36"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69" name="Line 1609"/>
            <p:cNvSpPr>
              <a:spLocks noChangeShapeType="1"/>
            </p:cNvSpPr>
            <p:nvPr/>
          </p:nvSpPr>
          <p:spPr bwMode="auto">
            <a:xfrm>
              <a:off x="2920" y="3019"/>
              <a:ext cx="52"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70" name="Freeform 1610"/>
            <p:cNvSpPr>
              <a:spLocks/>
            </p:cNvSpPr>
            <p:nvPr/>
          </p:nvSpPr>
          <p:spPr bwMode="auto">
            <a:xfrm>
              <a:off x="2635" y="3019"/>
              <a:ext cx="252" cy="1"/>
            </a:xfrm>
            <a:custGeom>
              <a:avLst/>
              <a:gdLst>
                <a:gd name="T0" fmla="*/ 252 w 252"/>
                <a:gd name="T1" fmla="*/ 0 h 1"/>
                <a:gd name="T2" fmla="*/ 229 w 252"/>
                <a:gd name="T3" fmla="*/ 0 h 1"/>
                <a:gd name="T4" fmla="*/ 0 w 252"/>
                <a:gd name="T5" fmla="*/ 0 h 1"/>
                <a:gd name="T6" fmla="*/ 0 60000 65536"/>
                <a:gd name="T7" fmla="*/ 0 60000 65536"/>
                <a:gd name="T8" fmla="*/ 0 60000 65536"/>
                <a:gd name="T9" fmla="*/ 0 w 252"/>
                <a:gd name="T10" fmla="*/ 0 h 1"/>
                <a:gd name="T11" fmla="*/ 252 w 252"/>
                <a:gd name="T12" fmla="*/ 1 h 1"/>
              </a:gdLst>
              <a:ahLst/>
              <a:cxnLst>
                <a:cxn ang="T6">
                  <a:pos x="T0" y="T1"/>
                </a:cxn>
                <a:cxn ang="T7">
                  <a:pos x="T2" y="T3"/>
                </a:cxn>
                <a:cxn ang="T8">
                  <a:pos x="T4" y="T5"/>
                </a:cxn>
              </a:cxnLst>
              <a:rect l="T9" t="T10" r="T11" b="T12"/>
              <a:pathLst>
                <a:path w="252" h="1">
                  <a:moveTo>
                    <a:pt x="252" y="0"/>
                  </a:moveTo>
                  <a:lnTo>
                    <a:pt x="229"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71" name="Line 1611"/>
            <p:cNvSpPr>
              <a:spLocks noChangeShapeType="1"/>
            </p:cNvSpPr>
            <p:nvPr/>
          </p:nvSpPr>
          <p:spPr bwMode="auto">
            <a:xfrm flipH="1" flipV="1">
              <a:off x="3147" y="3019"/>
              <a:ext cx="6" cy="1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72" name="Line 1612"/>
            <p:cNvSpPr>
              <a:spLocks noChangeShapeType="1"/>
            </p:cNvSpPr>
            <p:nvPr/>
          </p:nvSpPr>
          <p:spPr bwMode="auto">
            <a:xfrm flipH="1" flipV="1">
              <a:off x="3155" y="3165"/>
              <a:ext cx="2" cy="4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73" name="Line 1613"/>
            <p:cNvSpPr>
              <a:spLocks noChangeShapeType="1"/>
            </p:cNvSpPr>
            <p:nvPr/>
          </p:nvSpPr>
          <p:spPr bwMode="auto">
            <a:xfrm flipH="1" flipV="1">
              <a:off x="3157" y="3221"/>
              <a:ext cx="1" cy="3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74" name="Line 1614"/>
            <p:cNvSpPr>
              <a:spLocks noChangeShapeType="1"/>
            </p:cNvSpPr>
            <p:nvPr/>
          </p:nvSpPr>
          <p:spPr bwMode="auto">
            <a:xfrm>
              <a:off x="3160" y="3279"/>
              <a:ext cx="8" cy="13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75" name="Freeform 1616"/>
            <p:cNvSpPr>
              <a:spLocks/>
            </p:cNvSpPr>
            <p:nvPr/>
          </p:nvSpPr>
          <p:spPr bwMode="auto">
            <a:xfrm>
              <a:off x="2599" y="3446"/>
              <a:ext cx="452" cy="14"/>
            </a:xfrm>
            <a:custGeom>
              <a:avLst/>
              <a:gdLst>
                <a:gd name="T0" fmla="*/ 452 w 452"/>
                <a:gd name="T1" fmla="*/ 14 h 14"/>
                <a:gd name="T2" fmla="*/ 400 w 452"/>
                <a:gd name="T3" fmla="*/ 10 h 14"/>
                <a:gd name="T4" fmla="*/ 356 w 452"/>
                <a:gd name="T5" fmla="*/ 6 h 14"/>
                <a:gd name="T6" fmla="*/ 254 w 452"/>
                <a:gd name="T7" fmla="*/ 0 h 14"/>
                <a:gd name="T8" fmla="*/ 173 w 452"/>
                <a:gd name="T9" fmla="*/ 0 h 14"/>
                <a:gd name="T10" fmla="*/ 75 w 452"/>
                <a:gd name="T11" fmla="*/ 6 h 14"/>
                <a:gd name="T12" fmla="*/ 0 w 452"/>
                <a:gd name="T13" fmla="*/ 14 h 14"/>
                <a:gd name="T14" fmla="*/ 0 60000 65536"/>
                <a:gd name="T15" fmla="*/ 0 60000 65536"/>
                <a:gd name="T16" fmla="*/ 0 60000 65536"/>
                <a:gd name="T17" fmla="*/ 0 60000 65536"/>
                <a:gd name="T18" fmla="*/ 0 60000 65536"/>
                <a:gd name="T19" fmla="*/ 0 60000 65536"/>
                <a:gd name="T20" fmla="*/ 0 60000 65536"/>
                <a:gd name="T21" fmla="*/ 0 w 452"/>
                <a:gd name="T22" fmla="*/ 0 h 14"/>
                <a:gd name="T23" fmla="*/ 452 w 452"/>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2" h="14">
                  <a:moveTo>
                    <a:pt x="452" y="14"/>
                  </a:moveTo>
                  <a:lnTo>
                    <a:pt x="400" y="10"/>
                  </a:lnTo>
                  <a:lnTo>
                    <a:pt x="356" y="6"/>
                  </a:lnTo>
                  <a:lnTo>
                    <a:pt x="254" y="0"/>
                  </a:lnTo>
                  <a:lnTo>
                    <a:pt x="173" y="0"/>
                  </a:lnTo>
                  <a:lnTo>
                    <a:pt x="75" y="6"/>
                  </a:lnTo>
                  <a:lnTo>
                    <a:pt x="0" y="1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76" name="Freeform 1617"/>
            <p:cNvSpPr>
              <a:spLocks/>
            </p:cNvSpPr>
            <p:nvPr/>
          </p:nvSpPr>
          <p:spPr bwMode="auto">
            <a:xfrm>
              <a:off x="3045" y="3233"/>
              <a:ext cx="13" cy="227"/>
            </a:xfrm>
            <a:custGeom>
              <a:avLst/>
              <a:gdLst>
                <a:gd name="T0" fmla="*/ 6 w 13"/>
                <a:gd name="T1" fmla="*/ 227 h 227"/>
                <a:gd name="T2" fmla="*/ 2 w 13"/>
                <a:gd name="T3" fmla="*/ 202 h 227"/>
                <a:gd name="T4" fmla="*/ 0 w 13"/>
                <a:gd name="T5" fmla="*/ 180 h 227"/>
                <a:gd name="T6" fmla="*/ 2 w 13"/>
                <a:gd name="T7" fmla="*/ 150 h 227"/>
                <a:gd name="T8" fmla="*/ 8 w 13"/>
                <a:gd name="T9" fmla="*/ 117 h 227"/>
                <a:gd name="T10" fmla="*/ 13 w 13"/>
                <a:gd name="T11" fmla="*/ 67 h 227"/>
                <a:gd name="T12" fmla="*/ 12 w 13"/>
                <a:gd name="T13" fmla="*/ 28 h 227"/>
                <a:gd name="T14" fmla="*/ 6 w 13"/>
                <a:gd name="T15" fmla="*/ 0 h 227"/>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227"/>
                <a:gd name="T26" fmla="*/ 13 w 13"/>
                <a:gd name="T27" fmla="*/ 227 h 2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227">
                  <a:moveTo>
                    <a:pt x="6" y="227"/>
                  </a:moveTo>
                  <a:lnTo>
                    <a:pt x="2" y="202"/>
                  </a:lnTo>
                  <a:lnTo>
                    <a:pt x="0" y="180"/>
                  </a:lnTo>
                  <a:lnTo>
                    <a:pt x="2" y="150"/>
                  </a:lnTo>
                  <a:lnTo>
                    <a:pt x="8" y="117"/>
                  </a:lnTo>
                  <a:lnTo>
                    <a:pt x="13" y="67"/>
                  </a:lnTo>
                  <a:lnTo>
                    <a:pt x="12" y="28"/>
                  </a:lnTo>
                  <a:lnTo>
                    <a:pt x="6"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77" name="Freeform 1618"/>
            <p:cNvSpPr>
              <a:spLocks/>
            </p:cNvSpPr>
            <p:nvPr/>
          </p:nvSpPr>
          <p:spPr bwMode="auto">
            <a:xfrm>
              <a:off x="3051" y="3329"/>
              <a:ext cx="77" cy="131"/>
            </a:xfrm>
            <a:custGeom>
              <a:avLst/>
              <a:gdLst>
                <a:gd name="T0" fmla="*/ 0 w 77"/>
                <a:gd name="T1" fmla="*/ 131 h 131"/>
                <a:gd name="T2" fmla="*/ 4 w 77"/>
                <a:gd name="T3" fmla="*/ 127 h 131"/>
                <a:gd name="T4" fmla="*/ 11 w 77"/>
                <a:gd name="T5" fmla="*/ 104 h 131"/>
                <a:gd name="T6" fmla="*/ 17 w 77"/>
                <a:gd name="T7" fmla="*/ 88 h 131"/>
                <a:gd name="T8" fmla="*/ 19 w 77"/>
                <a:gd name="T9" fmla="*/ 84 h 131"/>
                <a:gd name="T10" fmla="*/ 32 w 77"/>
                <a:gd name="T11" fmla="*/ 69 h 131"/>
                <a:gd name="T12" fmla="*/ 48 w 77"/>
                <a:gd name="T13" fmla="*/ 54 h 131"/>
                <a:gd name="T14" fmla="*/ 61 w 77"/>
                <a:gd name="T15" fmla="*/ 42 h 131"/>
                <a:gd name="T16" fmla="*/ 71 w 77"/>
                <a:gd name="T17" fmla="*/ 29 h 131"/>
                <a:gd name="T18" fmla="*/ 75 w 77"/>
                <a:gd name="T19" fmla="*/ 11 h 131"/>
                <a:gd name="T20" fmla="*/ 77 w 77"/>
                <a:gd name="T21" fmla="*/ 0 h 1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131"/>
                <a:gd name="T35" fmla="*/ 77 w 77"/>
                <a:gd name="T36" fmla="*/ 131 h 1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131">
                  <a:moveTo>
                    <a:pt x="0" y="131"/>
                  </a:moveTo>
                  <a:lnTo>
                    <a:pt x="4" y="127"/>
                  </a:lnTo>
                  <a:lnTo>
                    <a:pt x="11" y="104"/>
                  </a:lnTo>
                  <a:lnTo>
                    <a:pt x="17" y="88"/>
                  </a:lnTo>
                  <a:lnTo>
                    <a:pt x="19" y="84"/>
                  </a:lnTo>
                  <a:lnTo>
                    <a:pt x="32" y="69"/>
                  </a:lnTo>
                  <a:lnTo>
                    <a:pt x="48" y="54"/>
                  </a:lnTo>
                  <a:lnTo>
                    <a:pt x="61" y="42"/>
                  </a:lnTo>
                  <a:lnTo>
                    <a:pt x="71" y="29"/>
                  </a:lnTo>
                  <a:lnTo>
                    <a:pt x="75" y="11"/>
                  </a:lnTo>
                  <a:lnTo>
                    <a:pt x="7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78" name="Freeform 1619"/>
            <p:cNvSpPr>
              <a:spLocks/>
            </p:cNvSpPr>
            <p:nvPr/>
          </p:nvSpPr>
          <p:spPr bwMode="auto">
            <a:xfrm>
              <a:off x="3122" y="3100"/>
              <a:ext cx="13" cy="229"/>
            </a:xfrm>
            <a:custGeom>
              <a:avLst/>
              <a:gdLst>
                <a:gd name="T0" fmla="*/ 6 w 13"/>
                <a:gd name="T1" fmla="*/ 0 h 229"/>
                <a:gd name="T2" fmla="*/ 0 w 13"/>
                <a:gd name="T3" fmla="*/ 34 h 229"/>
                <a:gd name="T4" fmla="*/ 0 w 13"/>
                <a:gd name="T5" fmla="*/ 60 h 229"/>
                <a:gd name="T6" fmla="*/ 2 w 13"/>
                <a:gd name="T7" fmla="*/ 85 h 229"/>
                <a:gd name="T8" fmla="*/ 8 w 13"/>
                <a:gd name="T9" fmla="*/ 108 h 229"/>
                <a:gd name="T10" fmla="*/ 13 w 13"/>
                <a:gd name="T11" fmla="*/ 146 h 229"/>
                <a:gd name="T12" fmla="*/ 10 w 13"/>
                <a:gd name="T13" fmla="*/ 192 h 229"/>
                <a:gd name="T14" fmla="*/ 8 w 13"/>
                <a:gd name="T15" fmla="*/ 208 h 229"/>
                <a:gd name="T16" fmla="*/ 6 w 13"/>
                <a:gd name="T17" fmla="*/ 229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29"/>
                <a:gd name="T29" fmla="*/ 13 w 13"/>
                <a:gd name="T30" fmla="*/ 229 h 2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29">
                  <a:moveTo>
                    <a:pt x="6" y="0"/>
                  </a:moveTo>
                  <a:lnTo>
                    <a:pt x="0" y="34"/>
                  </a:lnTo>
                  <a:lnTo>
                    <a:pt x="0" y="60"/>
                  </a:lnTo>
                  <a:lnTo>
                    <a:pt x="2" y="85"/>
                  </a:lnTo>
                  <a:lnTo>
                    <a:pt x="8" y="108"/>
                  </a:lnTo>
                  <a:lnTo>
                    <a:pt x="13" y="146"/>
                  </a:lnTo>
                  <a:lnTo>
                    <a:pt x="10" y="192"/>
                  </a:lnTo>
                  <a:lnTo>
                    <a:pt x="8" y="208"/>
                  </a:lnTo>
                  <a:lnTo>
                    <a:pt x="6" y="22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79" name="Freeform 1620"/>
            <p:cNvSpPr>
              <a:spLocks/>
            </p:cNvSpPr>
            <p:nvPr/>
          </p:nvSpPr>
          <p:spPr bwMode="auto">
            <a:xfrm>
              <a:off x="3051" y="3100"/>
              <a:ext cx="77" cy="133"/>
            </a:xfrm>
            <a:custGeom>
              <a:avLst/>
              <a:gdLst>
                <a:gd name="T0" fmla="*/ 77 w 77"/>
                <a:gd name="T1" fmla="*/ 0 h 133"/>
                <a:gd name="T2" fmla="*/ 65 w 77"/>
                <a:gd name="T3" fmla="*/ 13 h 133"/>
                <a:gd name="T4" fmla="*/ 56 w 77"/>
                <a:gd name="T5" fmla="*/ 25 h 133"/>
                <a:gd name="T6" fmla="*/ 29 w 77"/>
                <a:gd name="T7" fmla="*/ 67 h 133"/>
                <a:gd name="T8" fmla="*/ 9 w 77"/>
                <a:gd name="T9" fmla="*/ 102 h 133"/>
                <a:gd name="T10" fmla="*/ 6 w 77"/>
                <a:gd name="T11" fmla="*/ 119 h 133"/>
                <a:gd name="T12" fmla="*/ 0 w 77"/>
                <a:gd name="T13" fmla="*/ 133 h 133"/>
                <a:gd name="T14" fmla="*/ 0 60000 65536"/>
                <a:gd name="T15" fmla="*/ 0 60000 65536"/>
                <a:gd name="T16" fmla="*/ 0 60000 65536"/>
                <a:gd name="T17" fmla="*/ 0 60000 65536"/>
                <a:gd name="T18" fmla="*/ 0 60000 65536"/>
                <a:gd name="T19" fmla="*/ 0 60000 65536"/>
                <a:gd name="T20" fmla="*/ 0 60000 65536"/>
                <a:gd name="T21" fmla="*/ 0 w 77"/>
                <a:gd name="T22" fmla="*/ 0 h 133"/>
                <a:gd name="T23" fmla="*/ 77 w 77"/>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133">
                  <a:moveTo>
                    <a:pt x="77" y="0"/>
                  </a:moveTo>
                  <a:lnTo>
                    <a:pt x="65" y="13"/>
                  </a:lnTo>
                  <a:lnTo>
                    <a:pt x="56" y="25"/>
                  </a:lnTo>
                  <a:lnTo>
                    <a:pt x="29" y="67"/>
                  </a:lnTo>
                  <a:lnTo>
                    <a:pt x="9" y="102"/>
                  </a:lnTo>
                  <a:lnTo>
                    <a:pt x="6" y="119"/>
                  </a:lnTo>
                  <a:lnTo>
                    <a:pt x="0" y="13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80" name="Freeform 1621"/>
            <p:cNvSpPr>
              <a:spLocks/>
            </p:cNvSpPr>
            <p:nvPr/>
          </p:nvSpPr>
          <p:spPr bwMode="auto">
            <a:xfrm>
              <a:off x="2591" y="3183"/>
              <a:ext cx="40" cy="277"/>
            </a:xfrm>
            <a:custGeom>
              <a:avLst/>
              <a:gdLst>
                <a:gd name="T0" fmla="*/ 8 w 40"/>
                <a:gd name="T1" fmla="*/ 277 h 277"/>
                <a:gd name="T2" fmla="*/ 12 w 40"/>
                <a:gd name="T3" fmla="*/ 246 h 277"/>
                <a:gd name="T4" fmla="*/ 12 w 40"/>
                <a:gd name="T5" fmla="*/ 219 h 277"/>
                <a:gd name="T6" fmla="*/ 10 w 40"/>
                <a:gd name="T7" fmla="*/ 192 h 277"/>
                <a:gd name="T8" fmla="*/ 8 w 40"/>
                <a:gd name="T9" fmla="*/ 169 h 277"/>
                <a:gd name="T10" fmla="*/ 2 w 40"/>
                <a:gd name="T11" fmla="*/ 123 h 277"/>
                <a:gd name="T12" fmla="*/ 0 w 40"/>
                <a:gd name="T13" fmla="*/ 90 h 277"/>
                <a:gd name="T14" fmla="*/ 2 w 40"/>
                <a:gd name="T15" fmla="*/ 67 h 277"/>
                <a:gd name="T16" fmla="*/ 8 w 40"/>
                <a:gd name="T17" fmla="*/ 50 h 277"/>
                <a:gd name="T18" fmla="*/ 23 w 40"/>
                <a:gd name="T19" fmla="*/ 27 h 277"/>
                <a:gd name="T20" fmla="*/ 40 w 40"/>
                <a:gd name="T21" fmla="*/ 0 h 2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277"/>
                <a:gd name="T35" fmla="*/ 40 w 40"/>
                <a:gd name="T36" fmla="*/ 277 h 27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277">
                  <a:moveTo>
                    <a:pt x="8" y="277"/>
                  </a:moveTo>
                  <a:lnTo>
                    <a:pt x="12" y="246"/>
                  </a:lnTo>
                  <a:lnTo>
                    <a:pt x="12" y="219"/>
                  </a:lnTo>
                  <a:lnTo>
                    <a:pt x="10" y="192"/>
                  </a:lnTo>
                  <a:lnTo>
                    <a:pt x="8" y="169"/>
                  </a:lnTo>
                  <a:lnTo>
                    <a:pt x="2" y="123"/>
                  </a:lnTo>
                  <a:lnTo>
                    <a:pt x="0" y="90"/>
                  </a:lnTo>
                  <a:lnTo>
                    <a:pt x="2" y="67"/>
                  </a:lnTo>
                  <a:lnTo>
                    <a:pt x="8" y="50"/>
                  </a:lnTo>
                  <a:lnTo>
                    <a:pt x="23" y="27"/>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81" name="Freeform 1622"/>
            <p:cNvSpPr>
              <a:spLocks/>
            </p:cNvSpPr>
            <p:nvPr/>
          </p:nvSpPr>
          <p:spPr bwMode="auto">
            <a:xfrm>
              <a:off x="2672" y="3096"/>
              <a:ext cx="183" cy="13"/>
            </a:xfrm>
            <a:custGeom>
              <a:avLst/>
              <a:gdLst>
                <a:gd name="T0" fmla="*/ 0 w 183"/>
                <a:gd name="T1" fmla="*/ 13 h 13"/>
                <a:gd name="T2" fmla="*/ 19 w 183"/>
                <a:gd name="T3" fmla="*/ 4 h 13"/>
                <a:gd name="T4" fmla="*/ 36 w 183"/>
                <a:gd name="T5" fmla="*/ 0 h 13"/>
                <a:gd name="T6" fmla="*/ 63 w 183"/>
                <a:gd name="T7" fmla="*/ 0 h 13"/>
                <a:gd name="T8" fmla="*/ 90 w 183"/>
                <a:gd name="T9" fmla="*/ 6 h 13"/>
                <a:gd name="T10" fmla="*/ 111 w 183"/>
                <a:gd name="T11" fmla="*/ 10 h 13"/>
                <a:gd name="T12" fmla="*/ 133 w 183"/>
                <a:gd name="T13" fmla="*/ 12 h 13"/>
                <a:gd name="T14" fmla="*/ 161 w 183"/>
                <a:gd name="T15" fmla="*/ 10 h 13"/>
                <a:gd name="T16" fmla="*/ 183 w 183"/>
                <a:gd name="T17" fmla="*/ 4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3"/>
                <a:gd name="T28" fmla="*/ 0 h 13"/>
                <a:gd name="T29" fmla="*/ 183 w 183"/>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3" h="13">
                  <a:moveTo>
                    <a:pt x="0" y="13"/>
                  </a:moveTo>
                  <a:lnTo>
                    <a:pt x="19" y="4"/>
                  </a:lnTo>
                  <a:lnTo>
                    <a:pt x="36" y="0"/>
                  </a:lnTo>
                  <a:lnTo>
                    <a:pt x="63" y="0"/>
                  </a:lnTo>
                  <a:lnTo>
                    <a:pt x="90" y="6"/>
                  </a:lnTo>
                  <a:lnTo>
                    <a:pt x="111" y="10"/>
                  </a:lnTo>
                  <a:lnTo>
                    <a:pt x="133" y="12"/>
                  </a:lnTo>
                  <a:lnTo>
                    <a:pt x="161" y="10"/>
                  </a:lnTo>
                  <a:lnTo>
                    <a:pt x="183"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82" name="Freeform 1623"/>
            <p:cNvSpPr>
              <a:spLocks/>
            </p:cNvSpPr>
            <p:nvPr/>
          </p:nvSpPr>
          <p:spPr bwMode="auto">
            <a:xfrm>
              <a:off x="2989" y="3098"/>
              <a:ext cx="139" cy="8"/>
            </a:xfrm>
            <a:custGeom>
              <a:avLst/>
              <a:gdLst>
                <a:gd name="T0" fmla="*/ 0 w 139"/>
                <a:gd name="T1" fmla="*/ 0 h 8"/>
                <a:gd name="T2" fmla="*/ 0 w 139"/>
                <a:gd name="T3" fmla="*/ 0 h 8"/>
                <a:gd name="T4" fmla="*/ 23 w 139"/>
                <a:gd name="T5" fmla="*/ 0 h 8"/>
                <a:gd name="T6" fmla="*/ 46 w 139"/>
                <a:gd name="T7" fmla="*/ 2 h 8"/>
                <a:gd name="T8" fmla="*/ 83 w 139"/>
                <a:gd name="T9" fmla="*/ 8 h 8"/>
                <a:gd name="T10" fmla="*/ 114 w 139"/>
                <a:gd name="T11" fmla="*/ 6 h 8"/>
                <a:gd name="T12" fmla="*/ 139 w 139"/>
                <a:gd name="T13" fmla="*/ 2 h 8"/>
                <a:gd name="T14" fmla="*/ 0 60000 65536"/>
                <a:gd name="T15" fmla="*/ 0 60000 65536"/>
                <a:gd name="T16" fmla="*/ 0 60000 65536"/>
                <a:gd name="T17" fmla="*/ 0 60000 65536"/>
                <a:gd name="T18" fmla="*/ 0 60000 65536"/>
                <a:gd name="T19" fmla="*/ 0 60000 65536"/>
                <a:gd name="T20" fmla="*/ 0 60000 65536"/>
                <a:gd name="T21" fmla="*/ 0 w 139"/>
                <a:gd name="T22" fmla="*/ 0 h 8"/>
                <a:gd name="T23" fmla="*/ 139 w 1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8">
                  <a:moveTo>
                    <a:pt x="0" y="0"/>
                  </a:moveTo>
                  <a:lnTo>
                    <a:pt x="0" y="0"/>
                  </a:lnTo>
                  <a:lnTo>
                    <a:pt x="23" y="0"/>
                  </a:lnTo>
                  <a:lnTo>
                    <a:pt x="46" y="2"/>
                  </a:lnTo>
                  <a:lnTo>
                    <a:pt x="83" y="8"/>
                  </a:lnTo>
                  <a:lnTo>
                    <a:pt x="114" y="6"/>
                  </a:lnTo>
                  <a:lnTo>
                    <a:pt x="139"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83" name="Freeform 1624"/>
            <p:cNvSpPr>
              <a:spLocks/>
            </p:cNvSpPr>
            <p:nvPr/>
          </p:nvSpPr>
          <p:spPr bwMode="auto">
            <a:xfrm>
              <a:off x="2599" y="3100"/>
              <a:ext cx="256" cy="138"/>
            </a:xfrm>
            <a:custGeom>
              <a:avLst/>
              <a:gdLst>
                <a:gd name="T0" fmla="*/ 256 w 256"/>
                <a:gd name="T1" fmla="*/ 0 h 138"/>
                <a:gd name="T2" fmla="*/ 242 w 256"/>
                <a:gd name="T3" fmla="*/ 17 h 138"/>
                <a:gd name="T4" fmla="*/ 232 w 256"/>
                <a:gd name="T5" fmla="*/ 31 h 138"/>
                <a:gd name="T6" fmla="*/ 225 w 256"/>
                <a:gd name="T7" fmla="*/ 46 h 138"/>
                <a:gd name="T8" fmla="*/ 221 w 256"/>
                <a:gd name="T9" fmla="*/ 63 h 138"/>
                <a:gd name="T10" fmla="*/ 211 w 256"/>
                <a:gd name="T11" fmla="*/ 90 h 138"/>
                <a:gd name="T12" fmla="*/ 194 w 256"/>
                <a:gd name="T13" fmla="*/ 115 h 138"/>
                <a:gd name="T14" fmla="*/ 179 w 256"/>
                <a:gd name="T15" fmla="*/ 133 h 138"/>
                <a:gd name="T16" fmla="*/ 152 w 256"/>
                <a:gd name="T17" fmla="*/ 127 h 138"/>
                <a:gd name="T18" fmla="*/ 130 w 256"/>
                <a:gd name="T19" fmla="*/ 127 h 138"/>
                <a:gd name="T20" fmla="*/ 109 w 256"/>
                <a:gd name="T21" fmla="*/ 129 h 138"/>
                <a:gd name="T22" fmla="*/ 88 w 256"/>
                <a:gd name="T23" fmla="*/ 133 h 138"/>
                <a:gd name="T24" fmla="*/ 54 w 256"/>
                <a:gd name="T25" fmla="*/ 138 h 138"/>
                <a:gd name="T26" fmla="*/ 23 w 256"/>
                <a:gd name="T27" fmla="*/ 136 h 138"/>
                <a:gd name="T28" fmla="*/ 0 w 256"/>
                <a:gd name="T29" fmla="*/ 133 h 1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6"/>
                <a:gd name="T46" fmla="*/ 0 h 138"/>
                <a:gd name="T47" fmla="*/ 256 w 256"/>
                <a:gd name="T48" fmla="*/ 138 h 1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6" h="138">
                  <a:moveTo>
                    <a:pt x="256" y="0"/>
                  </a:moveTo>
                  <a:lnTo>
                    <a:pt x="242" y="17"/>
                  </a:lnTo>
                  <a:lnTo>
                    <a:pt x="232" y="31"/>
                  </a:lnTo>
                  <a:lnTo>
                    <a:pt x="225" y="46"/>
                  </a:lnTo>
                  <a:lnTo>
                    <a:pt x="221" y="63"/>
                  </a:lnTo>
                  <a:lnTo>
                    <a:pt x="211" y="90"/>
                  </a:lnTo>
                  <a:lnTo>
                    <a:pt x="194" y="115"/>
                  </a:lnTo>
                  <a:lnTo>
                    <a:pt x="179" y="133"/>
                  </a:lnTo>
                  <a:lnTo>
                    <a:pt x="152" y="127"/>
                  </a:lnTo>
                  <a:lnTo>
                    <a:pt x="130" y="127"/>
                  </a:lnTo>
                  <a:lnTo>
                    <a:pt x="109" y="129"/>
                  </a:lnTo>
                  <a:lnTo>
                    <a:pt x="88" y="133"/>
                  </a:lnTo>
                  <a:lnTo>
                    <a:pt x="54" y="138"/>
                  </a:lnTo>
                  <a:lnTo>
                    <a:pt x="23" y="136"/>
                  </a:lnTo>
                  <a:lnTo>
                    <a:pt x="0" y="13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84" name="Freeform 1625"/>
            <p:cNvSpPr>
              <a:spLocks/>
            </p:cNvSpPr>
            <p:nvPr/>
          </p:nvSpPr>
          <p:spPr bwMode="auto">
            <a:xfrm>
              <a:off x="2891" y="3223"/>
              <a:ext cx="160" cy="17"/>
            </a:xfrm>
            <a:custGeom>
              <a:avLst/>
              <a:gdLst>
                <a:gd name="T0" fmla="*/ 160 w 160"/>
                <a:gd name="T1" fmla="*/ 10 h 17"/>
                <a:gd name="T2" fmla="*/ 160 w 160"/>
                <a:gd name="T3" fmla="*/ 10 h 17"/>
                <a:gd name="T4" fmla="*/ 160 w 160"/>
                <a:gd name="T5" fmla="*/ 8 h 17"/>
                <a:gd name="T6" fmla="*/ 137 w 160"/>
                <a:gd name="T7" fmla="*/ 2 h 17"/>
                <a:gd name="T8" fmla="*/ 117 w 160"/>
                <a:gd name="T9" fmla="*/ 0 h 17"/>
                <a:gd name="T10" fmla="*/ 96 w 160"/>
                <a:gd name="T11" fmla="*/ 4 h 17"/>
                <a:gd name="T12" fmla="*/ 77 w 160"/>
                <a:gd name="T13" fmla="*/ 10 h 17"/>
                <a:gd name="T14" fmla="*/ 62 w 160"/>
                <a:gd name="T15" fmla="*/ 15 h 17"/>
                <a:gd name="T16" fmla="*/ 44 w 160"/>
                <a:gd name="T17" fmla="*/ 17 h 17"/>
                <a:gd name="T18" fmla="*/ 19 w 160"/>
                <a:gd name="T19" fmla="*/ 15 h 17"/>
                <a:gd name="T20" fmla="*/ 0 w 160"/>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0"/>
                <a:gd name="T34" fmla="*/ 0 h 17"/>
                <a:gd name="T35" fmla="*/ 160 w 16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0" h="17">
                  <a:moveTo>
                    <a:pt x="160" y="10"/>
                  </a:moveTo>
                  <a:lnTo>
                    <a:pt x="160" y="10"/>
                  </a:lnTo>
                  <a:lnTo>
                    <a:pt x="160" y="8"/>
                  </a:lnTo>
                  <a:lnTo>
                    <a:pt x="137" y="2"/>
                  </a:lnTo>
                  <a:lnTo>
                    <a:pt x="117" y="0"/>
                  </a:lnTo>
                  <a:lnTo>
                    <a:pt x="96" y="4"/>
                  </a:lnTo>
                  <a:lnTo>
                    <a:pt x="77" y="10"/>
                  </a:lnTo>
                  <a:lnTo>
                    <a:pt x="62" y="15"/>
                  </a:lnTo>
                  <a:lnTo>
                    <a:pt x="44" y="17"/>
                  </a:lnTo>
                  <a:lnTo>
                    <a:pt x="19" y="15"/>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85" name="Freeform 1626"/>
            <p:cNvSpPr>
              <a:spLocks/>
            </p:cNvSpPr>
            <p:nvPr/>
          </p:nvSpPr>
          <p:spPr bwMode="auto">
            <a:xfrm>
              <a:off x="2778" y="3100"/>
              <a:ext cx="113" cy="190"/>
            </a:xfrm>
            <a:custGeom>
              <a:avLst/>
              <a:gdLst>
                <a:gd name="T0" fmla="*/ 77 w 113"/>
                <a:gd name="T1" fmla="*/ 0 h 190"/>
                <a:gd name="T2" fmla="*/ 78 w 113"/>
                <a:gd name="T3" fmla="*/ 13 h 190"/>
                <a:gd name="T4" fmla="*/ 78 w 113"/>
                <a:gd name="T5" fmla="*/ 23 h 190"/>
                <a:gd name="T6" fmla="*/ 78 w 113"/>
                <a:gd name="T7" fmla="*/ 42 h 190"/>
                <a:gd name="T8" fmla="*/ 77 w 113"/>
                <a:gd name="T9" fmla="*/ 56 h 190"/>
                <a:gd name="T10" fmla="*/ 67 w 113"/>
                <a:gd name="T11" fmla="*/ 65 h 190"/>
                <a:gd name="T12" fmla="*/ 63 w 113"/>
                <a:gd name="T13" fmla="*/ 73 h 190"/>
                <a:gd name="T14" fmla="*/ 55 w 113"/>
                <a:gd name="T15" fmla="*/ 90 h 190"/>
                <a:gd name="T16" fmla="*/ 52 w 113"/>
                <a:gd name="T17" fmla="*/ 102 h 190"/>
                <a:gd name="T18" fmla="*/ 44 w 113"/>
                <a:gd name="T19" fmla="*/ 123 h 190"/>
                <a:gd name="T20" fmla="*/ 36 w 113"/>
                <a:gd name="T21" fmla="*/ 138 h 190"/>
                <a:gd name="T22" fmla="*/ 17 w 113"/>
                <a:gd name="T23" fmla="*/ 167 h 190"/>
                <a:gd name="T24" fmla="*/ 0 w 113"/>
                <a:gd name="T25" fmla="*/ 188 h 190"/>
                <a:gd name="T26" fmla="*/ 21 w 113"/>
                <a:gd name="T27" fmla="*/ 188 h 190"/>
                <a:gd name="T28" fmla="*/ 38 w 113"/>
                <a:gd name="T29" fmla="*/ 190 h 190"/>
                <a:gd name="T30" fmla="*/ 92 w 113"/>
                <a:gd name="T31" fmla="*/ 190 h 190"/>
                <a:gd name="T32" fmla="*/ 105 w 113"/>
                <a:gd name="T33" fmla="*/ 188 h 190"/>
                <a:gd name="T34" fmla="*/ 113 w 113"/>
                <a:gd name="T35" fmla="*/ 188 h 1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90"/>
                <a:gd name="T56" fmla="*/ 113 w 113"/>
                <a:gd name="T57" fmla="*/ 190 h 1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90">
                  <a:moveTo>
                    <a:pt x="77" y="0"/>
                  </a:moveTo>
                  <a:lnTo>
                    <a:pt x="78" y="13"/>
                  </a:lnTo>
                  <a:lnTo>
                    <a:pt x="78" y="23"/>
                  </a:lnTo>
                  <a:lnTo>
                    <a:pt x="78" y="42"/>
                  </a:lnTo>
                  <a:lnTo>
                    <a:pt x="77" y="56"/>
                  </a:lnTo>
                  <a:lnTo>
                    <a:pt x="67" y="65"/>
                  </a:lnTo>
                  <a:lnTo>
                    <a:pt x="63" y="73"/>
                  </a:lnTo>
                  <a:lnTo>
                    <a:pt x="55" y="90"/>
                  </a:lnTo>
                  <a:lnTo>
                    <a:pt x="52" y="102"/>
                  </a:lnTo>
                  <a:lnTo>
                    <a:pt x="44" y="123"/>
                  </a:lnTo>
                  <a:lnTo>
                    <a:pt x="36" y="138"/>
                  </a:lnTo>
                  <a:lnTo>
                    <a:pt x="17" y="167"/>
                  </a:lnTo>
                  <a:lnTo>
                    <a:pt x="0" y="188"/>
                  </a:lnTo>
                  <a:lnTo>
                    <a:pt x="21" y="188"/>
                  </a:lnTo>
                  <a:lnTo>
                    <a:pt x="38" y="190"/>
                  </a:lnTo>
                  <a:lnTo>
                    <a:pt x="92" y="190"/>
                  </a:lnTo>
                  <a:lnTo>
                    <a:pt x="105" y="188"/>
                  </a:lnTo>
                  <a:lnTo>
                    <a:pt x="113" y="18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86" name="Freeform 1627"/>
            <p:cNvSpPr>
              <a:spLocks/>
            </p:cNvSpPr>
            <p:nvPr/>
          </p:nvSpPr>
          <p:spPr bwMode="auto">
            <a:xfrm>
              <a:off x="2855" y="3156"/>
              <a:ext cx="82" cy="4"/>
            </a:xfrm>
            <a:custGeom>
              <a:avLst/>
              <a:gdLst>
                <a:gd name="T0" fmla="*/ 0 w 82"/>
                <a:gd name="T1" fmla="*/ 0 h 4"/>
                <a:gd name="T2" fmla="*/ 13 w 82"/>
                <a:gd name="T3" fmla="*/ 2 h 4"/>
                <a:gd name="T4" fmla="*/ 23 w 82"/>
                <a:gd name="T5" fmla="*/ 4 h 4"/>
                <a:gd name="T6" fmla="*/ 44 w 82"/>
                <a:gd name="T7" fmla="*/ 4 h 4"/>
                <a:gd name="T8" fmla="*/ 59 w 82"/>
                <a:gd name="T9" fmla="*/ 4 h 4"/>
                <a:gd name="T10" fmla="*/ 71 w 82"/>
                <a:gd name="T11" fmla="*/ 2 h 4"/>
                <a:gd name="T12" fmla="*/ 82 w 82"/>
                <a:gd name="T13" fmla="*/ 0 h 4"/>
                <a:gd name="T14" fmla="*/ 0 60000 65536"/>
                <a:gd name="T15" fmla="*/ 0 60000 65536"/>
                <a:gd name="T16" fmla="*/ 0 60000 65536"/>
                <a:gd name="T17" fmla="*/ 0 60000 65536"/>
                <a:gd name="T18" fmla="*/ 0 60000 65536"/>
                <a:gd name="T19" fmla="*/ 0 60000 65536"/>
                <a:gd name="T20" fmla="*/ 0 60000 65536"/>
                <a:gd name="T21" fmla="*/ 0 w 82"/>
                <a:gd name="T22" fmla="*/ 0 h 4"/>
                <a:gd name="T23" fmla="*/ 82 w 8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4">
                  <a:moveTo>
                    <a:pt x="0" y="0"/>
                  </a:moveTo>
                  <a:lnTo>
                    <a:pt x="13" y="2"/>
                  </a:lnTo>
                  <a:lnTo>
                    <a:pt x="23" y="4"/>
                  </a:lnTo>
                  <a:lnTo>
                    <a:pt x="44" y="4"/>
                  </a:lnTo>
                  <a:lnTo>
                    <a:pt x="59" y="4"/>
                  </a:lnTo>
                  <a:lnTo>
                    <a:pt x="71" y="2"/>
                  </a:lnTo>
                  <a:lnTo>
                    <a:pt x="8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87" name="Freeform 1628"/>
            <p:cNvSpPr>
              <a:spLocks/>
            </p:cNvSpPr>
            <p:nvPr/>
          </p:nvSpPr>
          <p:spPr bwMode="auto">
            <a:xfrm>
              <a:off x="2778" y="3233"/>
              <a:ext cx="3" cy="55"/>
            </a:xfrm>
            <a:custGeom>
              <a:avLst/>
              <a:gdLst>
                <a:gd name="T0" fmla="*/ 0 w 3"/>
                <a:gd name="T1" fmla="*/ 0 h 55"/>
                <a:gd name="T2" fmla="*/ 2 w 3"/>
                <a:gd name="T3" fmla="*/ 9 h 55"/>
                <a:gd name="T4" fmla="*/ 3 w 3"/>
                <a:gd name="T5" fmla="*/ 19 h 55"/>
                <a:gd name="T6" fmla="*/ 2 w 3"/>
                <a:gd name="T7" fmla="*/ 38 h 55"/>
                <a:gd name="T8" fmla="*/ 0 w 3"/>
                <a:gd name="T9" fmla="*/ 55 h 55"/>
                <a:gd name="T10" fmla="*/ 0 60000 65536"/>
                <a:gd name="T11" fmla="*/ 0 60000 65536"/>
                <a:gd name="T12" fmla="*/ 0 60000 65536"/>
                <a:gd name="T13" fmla="*/ 0 60000 65536"/>
                <a:gd name="T14" fmla="*/ 0 60000 65536"/>
                <a:gd name="T15" fmla="*/ 0 w 3"/>
                <a:gd name="T16" fmla="*/ 0 h 55"/>
                <a:gd name="T17" fmla="*/ 3 w 3"/>
                <a:gd name="T18" fmla="*/ 55 h 55"/>
              </a:gdLst>
              <a:ahLst/>
              <a:cxnLst>
                <a:cxn ang="T10">
                  <a:pos x="T0" y="T1"/>
                </a:cxn>
                <a:cxn ang="T11">
                  <a:pos x="T2" y="T3"/>
                </a:cxn>
                <a:cxn ang="T12">
                  <a:pos x="T4" y="T5"/>
                </a:cxn>
                <a:cxn ang="T13">
                  <a:pos x="T6" y="T7"/>
                </a:cxn>
                <a:cxn ang="T14">
                  <a:pos x="T8" y="T9"/>
                </a:cxn>
              </a:cxnLst>
              <a:rect l="T15" t="T16" r="T17" b="T18"/>
              <a:pathLst>
                <a:path w="3" h="55">
                  <a:moveTo>
                    <a:pt x="0" y="0"/>
                  </a:moveTo>
                  <a:lnTo>
                    <a:pt x="2" y="9"/>
                  </a:lnTo>
                  <a:lnTo>
                    <a:pt x="3" y="19"/>
                  </a:lnTo>
                  <a:lnTo>
                    <a:pt x="2" y="38"/>
                  </a:lnTo>
                  <a:lnTo>
                    <a:pt x="0" y="5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88" name="Freeform 1629"/>
            <p:cNvSpPr>
              <a:spLocks/>
            </p:cNvSpPr>
            <p:nvPr/>
          </p:nvSpPr>
          <p:spPr bwMode="auto">
            <a:xfrm>
              <a:off x="2889" y="3233"/>
              <a:ext cx="2" cy="55"/>
            </a:xfrm>
            <a:custGeom>
              <a:avLst/>
              <a:gdLst>
                <a:gd name="T0" fmla="*/ 2 w 2"/>
                <a:gd name="T1" fmla="*/ 0 h 55"/>
                <a:gd name="T2" fmla="*/ 0 w 2"/>
                <a:gd name="T3" fmla="*/ 13 h 55"/>
                <a:gd name="T4" fmla="*/ 0 w 2"/>
                <a:gd name="T5" fmla="*/ 27 h 55"/>
                <a:gd name="T6" fmla="*/ 0 w 2"/>
                <a:gd name="T7" fmla="*/ 42 h 55"/>
                <a:gd name="T8" fmla="*/ 2 w 2"/>
                <a:gd name="T9" fmla="*/ 55 h 55"/>
                <a:gd name="T10" fmla="*/ 0 60000 65536"/>
                <a:gd name="T11" fmla="*/ 0 60000 65536"/>
                <a:gd name="T12" fmla="*/ 0 60000 65536"/>
                <a:gd name="T13" fmla="*/ 0 60000 65536"/>
                <a:gd name="T14" fmla="*/ 0 60000 65536"/>
                <a:gd name="T15" fmla="*/ 0 w 2"/>
                <a:gd name="T16" fmla="*/ 0 h 55"/>
                <a:gd name="T17" fmla="*/ 2 w 2"/>
                <a:gd name="T18" fmla="*/ 55 h 55"/>
              </a:gdLst>
              <a:ahLst/>
              <a:cxnLst>
                <a:cxn ang="T10">
                  <a:pos x="T0" y="T1"/>
                </a:cxn>
                <a:cxn ang="T11">
                  <a:pos x="T2" y="T3"/>
                </a:cxn>
                <a:cxn ang="T12">
                  <a:pos x="T4" y="T5"/>
                </a:cxn>
                <a:cxn ang="T13">
                  <a:pos x="T6" y="T7"/>
                </a:cxn>
                <a:cxn ang="T14">
                  <a:pos x="T8" y="T9"/>
                </a:cxn>
              </a:cxnLst>
              <a:rect l="T15" t="T16" r="T17" b="T18"/>
              <a:pathLst>
                <a:path w="2" h="55">
                  <a:moveTo>
                    <a:pt x="2" y="0"/>
                  </a:moveTo>
                  <a:lnTo>
                    <a:pt x="0" y="13"/>
                  </a:lnTo>
                  <a:lnTo>
                    <a:pt x="0" y="27"/>
                  </a:lnTo>
                  <a:lnTo>
                    <a:pt x="0" y="42"/>
                  </a:lnTo>
                  <a:lnTo>
                    <a:pt x="2" y="5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89" name="Freeform 1630"/>
            <p:cNvSpPr>
              <a:spLocks/>
            </p:cNvSpPr>
            <p:nvPr/>
          </p:nvSpPr>
          <p:spPr bwMode="auto">
            <a:xfrm>
              <a:off x="2891" y="3160"/>
              <a:ext cx="44" cy="73"/>
            </a:xfrm>
            <a:custGeom>
              <a:avLst/>
              <a:gdLst>
                <a:gd name="T0" fmla="*/ 44 w 44"/>
                <a:gd name="T1" fmla="*/ 0 h 73"/>
                <a:gd name="T2" fmla="*/ 33 w 44"/>
                <a:gd name="T3" fmla="*/ 25 h 73"/>
                <a:gd name="T4" fmla="*/ 25 w 44"/>
                <a:gd name="T5" fmla="*/ 46 h 73"/>
                <a:gd name="T6" fmla="*/ 19 w 44"/>
                <a:gd name="T7" fmla="*/ 53 h 73"/>
                <a:gd name="T8" fmla="*/ 10 w 44"/>
                <a:gd name="T9" fmla="*/ 59 h 73"/>
                <a:gd name="T10" fmla="*/ 4 w 44"/>
                <a:gd name="T11" fmla="*/ 65 h 73"/>
                <a:gd name="T12" fmla="*/ 0 w 44"/>
                <a:gd name="T13" fmla="*/ 73 h 73"/>
                <a:gd name="T14" fmla="*/ 0 60000 65536"/>
                <a:gd name="T15" fmla="*/ 0 60000 65536"/>
                <a:gd name="T16" fmla="*/ 0 60000 65536"/>
                <a:gd name="T17" fmla="*/ 0 60000 65536"/>
                <a:gd name="T18" fmla="*/ 0 60000 65536"/>
                <a:gd name="T19" fmla="*/ 0 60000 65536"/>
                <a:gd name="T20" fmla="*/ 0 60000 65536"/>
                <a:gd name="T21" fmla="*/ 0 w 44"/>
                <a:gd name="T22" fmla="*/ 0 h 73"/>
                <a:gd name="T23" fmla="*/ 44 w 44"/>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3">
                  <a:moveTo>
                    <a:pt x="44" y="0"/>
                  </a:moveTo>
                  <a:lnTo>
                    <a:pt x="33" y="25"/>
                  </a:lnTo>
                  <a:lnTo>
                    <a:pt x="25" y="46"/>
                  </a:lnTo>
                  <a:lnTo>
                    <a:pt x="19" y="53"/>
                  </a:lnTo>
                  <a:lnTo>
                    <a:pt x="10" y="59"/>
                  </a:lnTo>
                  <a:lnTo>
                    <a:pt x="4" y="65"/>
                  </a:lnTo>
                  <a:lnTo>
                    <a:pt x="0" y="7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90" name="Freeform 1631"/>
            <p:cNvSpPr>
              <a:spLocks/>
            </p:cNvSpPr>
            <p:nvPr/>
          </p:nvSpPr>
          <p:spPr bwMode="auto">
            <a:xfrm>
              <a:off x="2660" y="3273"/>
              <a:ext cx="54" cy="58"/>
            </a:xfrm>
            <a:custGeom>
              <a:avLst/>
              <a:gdLst>
                <a:gd name="T0" fmla="*/ 50 w 54"/>
                <a:gd name="T1" fmla="*/ 42 h 58"/>
                <a:gd name="T2" fmla="*/ 46 w 54"/>
                <a:gd name="T3" fmla="*/ 52 h 58"/>
                <a:gd name="T4" fmla="*/ 41 w 54"/>
                <a:gd name="T5" fmla="*/ 56 h 58"/>
                <a:gd name="T6" fmla="*/ 25 w 54"/>
                <a:gd name="T7" fmla="*/ 58 h 58"/>
                <a:gd name="T8" fmla="*/ 16 w 54"/>
                <a:gd name="T9" fmla="*/ 56 h 58"/>
                <a:gd name="T10" fmla="*/ 6 w 54"/>
                <a:gd name="T11" fmla="*/ 44 h 58"/>
                <a:gd name="T12" fmla="*/ 2 w 54"/>
                <a:gd name="T13" fmla="*/ 31 h 58"/>
                <a:gd name="T14" fmla="*/ 0 w 54"/>
                <a:gd name="T15" fmla="*/ 17 h 58"/>
                <a:gd name="T16" fmla="*/ 4 w 54"/>
                <a:gd name="T17" fmla="*/ 8 h 58"/>
                <a:gd name="T18" fmla="*/ 14 w 54"/>
                <a:gd name="T19" fmla="*/ 2 h 58"/>
                <a:gd name="T20" fmla="*/ 25 w 54"/>
                <a:gd name="T21" fmla="*/ 0 h 58"/>
                <a:gd name="T22" fmla="*/ 41 w 54"/>
                <a:gd name="T23" fmla="*/ 0 h 58"/>
                <a:gd name="T24" fmla="*/ 50 w 54"/>
                <a:gd name="T25" fmla="*/ 6 h 58"/>
                <a:gd name="T26" fmla="*/ 54 w 54"/>
                <a:gd name="T27" fmla="*/ 17 h 58"/>
                <a:gd name="T28" fmla="*/ 54 w 54"/>
                <a:gd name="T29" fmla="*/ 27 h 58"/>
                <a:gd name="T30" fmla="*/ 52 w 54"/>
                <a:gd name="T31" fmla="*/ 38 h 58"/>
                <a:gd name="T32" fmla="*/ 52 w 54"/>
                <a:gd name="T33" fmla="*/ 42 h 58"/>
                <a:gd name="T34" fmla="*/ 50 w 54"/>
                <a:gd name="T35" fmla="*/ 4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58"/>
                <a:gd name="T56" fmla="*/ 54 w 54"/>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58">
                  <a:moveTo>
                    <a:pt x="50" y="42"/>
                  </a:moveTo>
                  <a:lnTo>
                    <a:pt x="46" y="52"/>
                  </a:lnTo>
                  <a:lnTo>
                    <a:pt x="41" y="56"/>
                  </a:lnTo>
                  <a:lnTo>
                    <a:pt x="25" y="58"/>
                  </a:lnTo>
                  <a:lnTo>
                    <a:pt x="16" y="56"/>
                  </a:lnTo>
                  <a:lnTo>
                    <a:pt x="6" y="44"/>
                  </a:lnTo>
                  <a:lnTo>
                    <a:pt x="2" y="31"/>
                  </a:lnTo>
                  <a:lnTo>
                    <a:pt x="0" y="17"/>
                  </a:lnTo>
                  <a:lnTo>
                    <a:pt x="4" y="8"/>
                  </a:lnTo>
                  <a:lnTo>
                    <a:pt x="14" y="2"/>
                  </a:lnTo>
                  <a:lnTo>
                    <a:pt x="25" y="0"/>
                  </a:lnTo>
                  <a:lnTo>
                    <a:pt x="41" y="0"/>
                  </a:lnTo>
                  <a:lnTo>
                    <a:pt x="50" y="6"/>
                  </a:lnTo>
                  <a:lnTo>
                    <a:pt x="54" y="17"/>
                  </a:lnTo>
                  <a:lnTo>
                    <a:pt x="54" y="27"/>
                  </a:lnTo>
                  <a:lnTo>
                    <a:pt x="52" y="38"/>
                  </a:lnTo>
                  <a:lnTo>
                    <a:pt x="52" y="42"/>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91" name="Freeform 1632"/>
            <p:cNvSpPr>
              <a:spLocks/>
            </p:cNvSpPr>
            <p:nvPr/>
          </p:nvSpPr>
          <p:spPr bwMode="auto">
            <a:xfrm>
              <a:off x="2656" y="3373"/>
              <a:ext cx="60" cy="60"/>
            </a:xfrm>
            <a:custGeom>
              <a:avLst/>
              <a:gdLst>
                <a:gd name="T0" fmla="*/ 29 w 60"/>
                <a:gd name="T1" fmla="*/ 60 h 60"/>
                <a:gd name="T2" fmla="*/ 35 w 60"/>
                <a:gd name="T3" fmla="*/ 60 h 60"/>
                <a:gd name="T4" fmla="*/ 41 w 60"/>
                <a:gd name="T5" fmla="*/ 58 h 60"/>
                <a:gd name="T6" fmla="*/ 50 w 60"/>
                <a:gd name="T7" fmla="*/ 50 h 60"/>
                <a:gd name="T8" fmla="*/ 54 w 60"/>
                <a:gd name="T9" fmla="*/ 44 h 60"/>
                <a:gd name="T10" fmla="*/ 60 w 60"/>
                <a:gd name="T11" fmla="*/ 29 h 60"/>
                <a:gd name="T12" fmla="*/ 60 w 60"/>
                <a:gd name="T13" fmla="*/ 17 h 60"/>
                <a:gd name="T14" fmla="*/ 52 w 60"/>
                <a:gd name="T15" fmla="*/ 6 h 60"/>
                <a:gd name="T16" fmla="*/ 43 w 60"/>
                <a:gd name="T17" fmla="*/ 0 h 60"/>
                <a:gd name="T18" fmla="*/ 29 w 60"/>
                <a:gd name="T19" fmla="*/ 2 h 60"/>
                <a:gd name="T20" fmla="*/ 20 w 60"/>
                <a:gd name="T21" fmla="*/ 8 h 60"/>
                <a:gd name="T22" fmla="*/ 8 w 60"/>
                <a:gd name="T23" fmla="*/ 13 h 60"/>
                <a:gd name="T24" fmla="*/ 2 w 60"/>
                <a:gd name="T25" fmla="*/ 23 h 60"/>
                <a:gd name="T26" fmla="*/ 0 w 60"/>
                <a:gd name="T27" fmla="*/ 37 h 60"/>
                <a:gd name="T28" fmla="*/ 6 w 60"/>
                <a:gd name="T29" fmla="*/ 46 h 60"/>
                <a:gd name="T30" fmla="*/ 14 w 60"/>
                <a:gd name="T31" fmla="*/ 50 h 60"/>
                <a:gd name="T32" fmla="*/ 20 w 60"/>
                <a:gd name="T33" fmla="*/ 54 h 60"/>
                <a:gd name="T34" fmla="*/ 25 w 60"/>
                <a:gd name="T35" fmla="*/ 58 h 60"/>
                <a:gd name="T36" fmla="*/ 29 w 60"/>
                <a:gd name="T37" fmla="*/ 6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60"/>
                <a:gd name="T59" fmla="*/ 60 w 60"/>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60">
                  <a:moveTo>
                    <a:pt x="29" y="60"/>
                  </a:moveTo>
                  <a:lnTo>
                    <a:pt x="35" y="60"/>
                  </a:lnTo>
                  <a:lnTo>
                    <a:pt x="41" y="58"/>
                  </a:lnTo>
                  <a:lnTo>
                    <a:pt x="50" y="50"/>
                  </a:lnTo>
                  <a:lnTo>
                    <a:pt x="54" y="44"/>
                  </a:lnTo>
                  <a:lnTo>
                    <a:pt x="60" y="29"/>
                  </a:lnTo>
                  <a:lnTo>
                    <a:pt x="60" y="17"/>
                  </a:lnTo>
                  <a:lnTo>
                    <a:pt x="52" y="6"/>
                  </a:lnTo>
                  <a:lnTo>
                    <a:pt x="43" y="0"/>
                  </a:lnTo>
                  <a:lnTo>
                    <a:pt x="29" y="2"/>
                  </a:lnTo>
                  <a:lnTo>
                    <a:pt x="20" y="8"/>
                  </a:lnTo>
                  <a:lnTo>
                    <a:pt x="8" y="13"/>
                  </a:lnTo>
                  <a:lnTo>
                    <a:pt x="2" y="23"/>
                  </a:lnTo>
                  <a:lnTo>
                    <a:pt x="0" y="37"/>
                  </a:lnTo>
                  <a:lnTo>
                    <a:pt x="6" y="46"/>
                  </a:lnTo>
                  <a:lnTo>
                    <a:pt x="14" y="50"/>
                  </a:lnTo>
                  <a:lnTo>
                    <a:pt x="20" y="54"/>
                  </a:lnTo>
                  <a:lnTo>
                    <a:pt x="25" y="58"/>
                  </a:lnTo>
                  <a:lnTo>
                    <a:pt x="29" y="60"/>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92" name="Freeform 1633"/>
            <p:cNvSpPr>
              <a:spLocks/>
            </p:cNvSpPr>
            <p:nvPr/>
          </p:nvSpPr>
          <p:spPr bwMode="auto">
            <a:xfrm>
              <a:off x="2408" y="3346"/>
              <a:ext cx="191" cy="8"/>
            </a:xfrm>
            <a:custGeom>
              <a:avLst/>
              <a:gdLst>
                <a:gd name="T0" fmla="*/ 191 w 191"/>
                <a:gd name="T1" fmla="*/ 6 h 8"/>
                <a:gd name="T2" fmla="*/ 177 w 191"/>
                <a:gd name="T3" fmla="*/ 8 h 8"/>
                <a:gd name="T4" fmla="*/ 168 w 191"/>
                <a:gd name="T5" fmla="*/ 8 h 8"/>
                <a:gd name="T6" fmla="*/ 150 w 191"/>
                <a:gd name="T7" fmla="*/ 8 h 8"/>
                <a:gd name="T8" fmla="*/ 139 w 191"/>
                <a:gd name="T9" fmla="*/ 6 h 8"/>
                <a:gd name="T10" fmla="*/ 129 w 191"/>
                <a:gd name="T11" fmla="*/ 2 h 8"/>
                <a:gd name="T12" fmla="*/ 120 w 191"/>
                <a:gd name="T13" fmla="*/ 0 h 8"/>
                <a:gd name="T14" fmla="*/ 110 w 191"/>
                <a:gd name="T15" fmla="*/ 0 h 8"/>
                <a:gd name="T16" fmla="*/ 100 w 191"/>
                <a:gd name="T17" fmla="*/ 2 h 8"/>
                <a:gd name="T18" fmla="*/ 95 w 191"/>
                <a:gd name="T19" fmla="*/ 4 h 8"/>
                <a:gd name="T20" fmla="*/ 89 w 191"/>
                <a:gd name="T21" fmla="*/ 6 h 8"/>
                <a:gd name="T22" fmla="*/ 71 w 191"/>
                <a:gd name="T23" fmla="*/ 4 h 8"/>
                <a:gd name="T24" fmla="*/ 58 w 191"/>
                <a:gd name="T25" fmla="*/ 4 h 8"/>
                <a:gd name="T26" fmla="*/ 25 w 191"/>
                <a:gd name="T27" fmla="*/ 2 h 8"/>
                <a:gd name="T28" fmla="*/ 0 w 191"/>
                <a:gd name="T29" fmla="*/ 6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1"/>
                <a:gd name="T46" fmla="*/ 0 h 8"/>
                <a:gd name="T47" fmla="*/ 191 w 19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1" h="8">
                  <a:moveTo>
                    <a:pt x="191" y="6"/>
                  </a:moveTo>
                  <a:lnTo>
                    <a:pt x="177" y="8"/>
                  </a:lnTo>
                  <a:lnTo>
                    <a:pt x="168" y="8"/>
                  </a:lnTo>
                  <a:lnTo>
                    <a:pt x="150" y="8"/>
                  </a:lnTo>
                  <a:lnTo>
                    <a:pt x="139" y="6"/>
                  </a:lnTo>
                  <a:lnTo>
                    <a:pt x="129" y="2"/>
                  </a:lnTo>
                  <a:lnTo>
                    <a:pt x="120" y="0"/>
                  </a:lnTo>
                  <a:lnTo>
                    <a:pt x="110" y="0"/>
                  </a:lnTo>
                  <a:lnTo>
                    <a:pt x="100" y="2"/>
                  </a:lnTo>
                  <a:lnTo>
                    <a:pt x="95" y="4"/>
                  </a:lnTo>
                  <a:lnTo>
                    <a:pt x="89" y="6"/>
                  </a:lnTo>
                  <a:lnTo>
                    <a:pt x="71" y="4"/>
                  </a:lnTo>
                  <a:lnTo>
                    <a:pt x="58" y="4"/>
                  </a:lnTo>
                  <a:lnTo>
                    <a:pt x="25"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93" name="Freeform 1634"/>
            <p:cNvSpPr>
              <a:spLocks/>
            </p:cNvSpPr>
            <p:nvPr/>
          </p:nvSpPr>
          <p:spPr bwMode="auto">
            <a:xfrm>
              <a:off x="2510" y="3210"/>
              <a:ext cx="91" cy="13"/>
            </a:xfrm>
            <a:custGeom>
              <a:avLst/>
              <a:gdLst>
                <a:gd name="T0" fmla="*/ 91 w 91"/>
                <a:gd name="T1" fmla="*/ 3 h 13"/>
                <a:gd name="T2" fmla="*/ 75 w 91"/>
                <a:gd name="T3" fmla="*/ 3 h 13"/>
                <a:gd name="T4" fmla="*/ 60 w 91"/>
                <a:gd name="T5" fmla="*/ 0 h 13"/>
                <a:gd name="T6" fmla="*/ 41 w 91"/>
                <a:gd name="T7" fmla="*/ 1 h 13"/>
                <a:gd name="T8" fmla="*/ 37 w 91"/>
                <a:gd name="T9" fmla="*/ 1 h 13"/>
                <a:gd name="T10" fmla="*/ 31 w 91"/>
                <a:gd name="T11" fmla="*/ 7 h 13"/>
                <a:gd name="T12" fmla="*/ 27 w 91"/>
                <a:gd name="T13" fmla="*/ 9 h 13"/>
                <a:gd name="T14" fmla="*/ 12 w 91"/>
                <a:gd name="T15" fmla="*/ 13 h 13"/>
                <a:gd name="T16" fmla="*/ 0 w 91"/>
                <a:gd name="T17" fmla="*/ 11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1"/>
                <a:gd name="T28" fmla="*/ 0 h 13"/>
                <a:gd name="T29" fmla="*/ 91 w 9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1" h="13">
                  <a:moveTo>
                    <a:pt x="91" y="3"/>
                  </a:moveTo>
                  <a:lnTo>
                    <a:pt x="75" y="3"/>
                  </a:lnTo>
                  <a:lnTo>
                    <a:pt x="60" y="0"/>
                  </a:lnTo>
                  <a:lnTo>
                    <a:pt x="41" y="1"/>
                  </a:lnTo>
                  <a:lnTo>
                    <a:pt x="37" y="1"/>
                  </a:lnTo>
                  <a:lnTo>
                    <a:pt x="31" y="7"/>
                  </a:lnTo>
                  <a:lnTo>
                    <a:pt x="27" y="9"/>
                  </a:lnTo>
                  <a:lnTo>
                    <a:pt x="12" y="13"/>
                  </a:lnTo>
                  <a:lnTo>
                    <a:pt x="0" y="1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94" name="Freeform 1635"/>
            <p:cNvSpPr>
              <a:spLocks/>
            </p:cNvSpPr>
            <p:nvPr/>
          </p:nvSpPr>
          <p:spPr bwMode="auto">
            <a:xfrm>
              <a:off x="2408" y="3208"/>
              <a:ext cx="62" cy="3"/>
            </a:xfrm>
            <a:custGeom>
              <a:avLst/>
              <a:gdLst>
                <a:gd name="T0" fmla="*/ 62 w 62"/>
                <a:gd name="T1" fmla="*/ 0 h 3"/>
                <a:gd name="T2" fmla="*/ 45 w 62"/>
                <a:gd name="T3" fmla="*/ 2 h 3"/>
                <a:gd name="T4" fmla="*/ 31 w 62"/>
                <a:gd name="T5" fmla="*/ 3 h 3"/>
                <a:gd name="T6" fmla="*/ 14 w 62"/>
                <a:gd name="T7" fmla="*/ 3 h 3"/>
                <a:gd name="T8" fmla="*/ 0 w 62"/>
                <a:gd name="T9" fmla="*/ 2 h 3"/>
                <a:gd name="T10" fmla="*/ 0 60000 65536"/>
                <a:gd name="T11" fmla="*/ 0 60000 65536"/>
                <a:gd name="T12" fmla="*/ 0 60000 65536"/>
                <a:gd name="T13" fmla="*/ 0 60000 65536"/>
                <a:gd name="T14" fmla="*/ 0 60000 65536"/>
                <a:gd name="T15" fmla="*/ 0 w 62"/>
                <a:gd name="T16" fmla="*/ 0 h 3"/>
                <a:gd name="T17" fmla="*/ 62 w 62"/>
                <a:gd name="T18" fmla="*/ 3 h 3"/>
              </a:gdLst>
              <a:ahLst/>
              <a:cxnLst>
                <a:cxn ang="T10">
                  <a:pos x="T0" y="T1"/>
                </a:cxn>
                <a:cxn ang="T11">
                  <a:pos x="T2" y="T3"/>
                </a:cxn>
                <a:cxn ang="T12">
                  <a:pos x="T4" y="T5"/>
                </a:cxn>
                <a:cxn ang="T13">
                  <a:pos x="T6" y="T7"/>
                </a:cxn>
                <a:cxn ang="T14">
                  <a:pos x="T8" y="T9"/>
                </a:cxn>
              </a:cxnLst>
              <a:rect l="T15" t="T16" r="T17" b="T18"/>
              <a:pathLst>
                <a:path w="62" h="3">
                  <a:moveTo>
                    <a:pt x="62" y="0"/>
                  </a:moveTo>
                  <a:lnTo>
                    <a:pt x="45" y="2"/>
                  </a:lnTo>
                  <a:lnTo>
                    <a:pt x="31" y="3"/>
                  </a:lnTo>
                  <a:lnTo>
                    <a:pt x="14" y="3"/>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95" name="Freeform 1636"/>
            <p:cNvSpPr>
              <a:spLocks/>
            </p:cNvSpPr>
            <p:nvPr/>
          </p:nvSpPr>
          <p:spPr bwMode="auto">
            <a:xfrm>
              <a:off x="2497" y="3210"/>
              <a:ext cx="46" cy="3"/>
            </a:xfrm>
            <a:custGeom>
              <a:avLst/>
              <a:gdLst>
                <a:gd name="T0" fmla="*/ 46 w 46"/>
                <a:gd name="T1" fmla="*/ 0 h 3"/>
                <a:gd name="T2" fmla="*/ 34 w 46"/>
                <a:gd name="T3" fmla="*/ 1 h 3"/>
                <a:gd name="T4" fmla="*/ 25 w 46"/>
                <a:gd name="T5" fmla="*/ 3 h 3"/>
                <a:gd name="T6" fmla="*/ 15 w 46"/>
                <a:gd name="T7" fmla="*/ 1 h 3"/>
                <a:gd name="T8" fmla="*/ 7 w 46"/>
                <a:gd name="T9" fmla="*/ 0 h 3"/>
                <a:gd name="T10" fmla="*/ 0 w 46"/>
                <a:gd name="T11" fmla="*/ 0 h 3"/>
                <a:gd name="T12" fmla="*/ 0 w 46"/>
                <a:gd name="T13" fmla="*/ 0 h 3"/>
                <a:gd name="T14" fmla="*/ 0 60000 65536"/>
                <a:gd name="T15" fmla="*/ 0 60000 65536"/>
                <a:gd name="T16" fmla="*/ 0 60000 65536"/>
                <a:gd name="T17" fmla="*/ 0 60000 65536"/>
                <a:gd name="T18" fmla="*/ 0 60000 65536"/>
                <a:gd name="T19" fmla="*/ 0 60000 65536"/>
                <a:gd name="T20" fmla="*/ 0 60000 65536"/>
                <a:gd name="T21" fmla="*/ 0 w 46"/>
                <a:gd name="T22" fmla="*/ 0 h 3"/>
                <a:gd name="T23" fmla="*/ 46 w 46"/>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3">
                  <a:moveTo>
                    <a:pt x="46" y="0"/>
                  </a:moveTo>
                  <a:lnTo>
                    <a:pt x="34" y="1"/>
                  </a:lnTo>
                  <a:lnTo>
                    <a:pt x="25" y="3"/>
                  </a:lnTo>
                  <a:lnTo>
                    <a:pt x="15" y="1"/>
                  </a:lnTo>
                  <a:lnTo>
                    <a:pt x="7"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96" name="Freeform 1637"/>
            <p:cNvSpPr>
              <a:spLocks/>
            </p:cNvSpPr>
            <p:nvPr/>
          </p:nvSpPr>
          <p:spPr bwMode="auto">
            <a:xfrm>
              <a:off x="2470" y="3208"/>
              <a:ext cx="40" cy="13"/>
            </a:xfrm>
            <a:custGeom>
              <a:avLst/>
              <a:gdLst>
                <a:gd name="T0" fmla="*/ 40 w 40"/>
                <a:gd name="T1" fmla="*/ 13 h 13"/>
                <a:gd name="T2" fmla="*/ 33 w 40"/>
                <a:gd name="T3" fmla="*/ 7 h 13"/>
                <a:gd name="T4" fmla="*/ 27 w 40"/>
                <a:gd name="T5" fmla="*/ 2 h 13"/>
                <a:gd name="T6" fmla="*/ 11 w 40"/>
                <a:gd name="T7" fmla="*/ 0 h 13"/>
                <a:gd name="T8" fmla="*/ 0 w 40"/>
                <a:gd name="T9" fmla="*/ 0 h 13"/>
                <a:gd name="T10" fmla="*/ 0 60000 65536"/>
                <a:gd name="T11" fmla="*/ 0 60000 65536"/>
                <a:gd name="T12" fmla="*/ 0 60000 65536"/>
                <a:gd name="T13" fmla="*/ 0 60000 65536"/>
                <a:gd name="T14" fmla="*/ 0 60000 65536"/>
                <a:gd name="T15" fmla="*/ 0 w 40"/>
                <a:gd name="T16" fmla="*/ 0 h 13"/>
                <a:gd name="T17" fmla="*/ 40 w 40"/>
                <a:gd name="T18" fmla="*/ 13 h 13"/>
              </a:gdLst>
              <a:ahLst/>
              <a:cxnLst>
                <a:cxn ang="T10">
                  <a:pos x="T0" y="T1"/>
                </a:cxn>
                <a:cxn ang="T11">
                  <a:pos x="T2" y="T3"/>
                </a:cxn>
                <a:cxn ang="T12">
                  <a:pos x="T4" y="T5"/>
                </a:cxn>
                <a:cxn ang="T13">
                  <a:pos x="T6" y="T7"/>
                </a:cxn>
                <a:cxn ang="T14">
                  <a:pos x="T8" y="T9"/>
                </a:cxn>
              </a:cxnLst>
              <a:rect l="T15" t="T16" r="T17" b="T18"/>
              <a:pathLst>
                <a:path w="40" h="13">
                  <a:moveTo>
                    <a:pt x="40" y="13"/>
                  </a:moveTo>
                  <a:lnTo>
                    <a:pt x="33" y="7"/>
                  </a:lnTo>
                  <a:lnTo>
                    <a:pt x="27" y="2"/>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97" name="Freeform 1638"/>
            <p:cNvSpPr>
              <a:spLocks/>
            </p:cNvSpPr>
            <p:nvPr/>
          </p:nvSpPr>
          <p:spPr bwMode="auto">
            <a:xfrm>
              <a:off x="2383" y="3210"/>
              <a:ext cx="25" cy="142"/>
            </a:xfrm>
            <a:custGeom>
              <a:avLst/>
              <a:gdLst>
                <a:gd name="T0" fmla="*/ 23 w 25"/>
                <a:gd name="T1" fmla="*/ 0 h 142"/>
                <a:gd name="T2" fmla="*/ 19 w 25"/>
                <a:gd name="T3" fmla="*/ 0 h 142"/>
                <a:gd name="T4" fmla="*/ 18 w 25"/>
                <a:gd name="T5" fmla="*/ 3 h 142"/>
                <a:gd name="T6" fmla="*/ 14 w 25"/>
                <a:gd name="T7" fmla="*/ 17 h 142"/>
                <a:gd name="T8" fmla="*/ 12 w 25"/>
                <a:gd name="T9" fmla="*/ 26 h 142"/>
                <a:gd name="T10" fmla="*/ 8 w 25"/>
                <a:gd name="T11" fmla="*/ 44 h 142"/>
                <a:gd name="T12" fmla="*/ 4 w 25"/>
                <a:gd name="T13" fmla="*/ 57 h 142"/>
                <a:gd name="T14" fmla="*/ 0 w 25"/>
                <a:gd name="T15" fmla="*/ 78 h 142"/>
                <a:gd name="T16" fmla="*/ 0 w 25"/>
                <a:gd name="T17" fmla="*/ 96 h 142"/>
                <a:gd name="T18" fmla="*/ 8 w 25"/>
                <a:gd name="T19" fmla="*/ 111 h 142"/>
                <a:gd name="T20" fmla="*/ 8 w 25"/>
                <a:gd name="T21" fmla="*/ 111 h 142"/>
                <a:gd name="T22" fmla="*/ 16 w 25"/>
                <a:gd name="T23" fmla="*/ 125 h 142"/>
                <a:gd name="T24" fmla="*/ 16 w 25"/>
                <a:gd name="T25" fmla="*/ 132 h 142"/>
                <a:gd name="T26" fmla="*/ 18 w 25"/>
                <a:gd name="T27" fmla="*/ 140 h 142"/>
                <a:gd name="T28" fmla="*/ 21 w 25"/>
                <a:gd name="T29" fmla="*/ 140 h 142"/>
                <a:gd name="T30" fmla="*/ 25 w 25"/>
                <a:gd name="T31" fmla="*/ 142 h 1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142"/>
                <a:gd name="T50" fmla="*/ 25 w 25"/>
                <a:gd name="T51" fmla="*/ 142 h 1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142">
                  <a:moveTo>
                    <a:pt x="23" y="0"/>
                  </a:moveTo>
                  <a:lnTo>
                    <a:pt x="19" y="0"/>
                  </a:lnTo>
                  <a:lnTo>
                    <a:pt x="18" y="3"/>
                  </a:lnTo>
                  <a:lnTo>
                    <a:pt x="14" y="17"/>
                  </a:lnTo>
                  <a:lnTo>
                    <a:pt x="12" y="26"/>
                  </a:lnTo>
                  <a:lnTo>
                    <a:pt x="8" y="44"/>
                  </a:lnTo>
                  <a:lnTo>
                    <a:pt x="4" y="57"/>
                  </a:lnTo>
                  <a:lnTo>
                    <a:pt x="0" y="78"/>
                  </a:lnTo>
                  <a:lnTo>
                    <a:pt x="0" y="96"/>
                  </a:lnTo>
                  <a:lnTo>
                    <a:pt x="8" y="111"/>
                  </a:lnTo>
                  <a:lnTo>
                    <a:pt x="16" y="125"/>
                  </a:lnTo>
                  <a:lnTo>
                    <a:pt x="16" y="132"/>
                  </a:lnTo>
                  <a:lnTo>
                    <a:pt x="18" y="140"/>
                  </a:lnTo>
                  <a:lnTo>
                    <a:pt x="21" y="140"/>
                  </a:lnTo>
                  <a:lnTo>
                    <a:pt x="25" y="14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98" name="Freeform 1639"/>
            <p:cNvSpPr>
              <a:spLocks/>
            </p:cNvSpPr>
            <p:nvPr/>
          </p:nvSpPr>
          <p:spPr bwMode="auto">
            <a:xfrm>
              <a:off x="2256" y="3235"/>
              <a:ext cx="139" cy="88"/>
            </a:xfrm>
            <a:custGeom>
              <a:avLst/>
              <a:gdLst>
                <a:gd name="T0" fmla="*/ 139 w 139"/>
                <a:gd name="T1" fmla="*/ 1 h 88"/>
                <a:gd name="T2" fmla="*/ 120 w 139"/>
                <a:gd name="T3" fmla="*/ 5 h 88"/>
                <a:gd name="T4" fmla="*/ 102 w 139"/>
                <a:gd name="T5" fmla="*/ 5 h 88"/>
                <a:gd name="T6" fmla="*/ 77 w 139"/>
                <a:gd name="T7" fmla="*/ 3 h 88"/>
                <a:gd name="T8" fmla="*/ 56 w 139"/>
                <a:gd name="T9" fmla="*/ 1 h 88"/>
                <a:gd name="T10" fmla="*/ 35 w 139"/>
                <a:gd name="T11" fmla="*/ 0 h 88"/>
                <a:gd name="T12" fmla="*/ 20 w 139"/>
                <a:gd name="T13" fmla="*/ 1 h 88"/>
                <a:gd name="T14" fmla="*/ 10 w 139"/>
                <a:gd name="T15" fmla="*/ 7 h 88"/>
                <a:gd name="T16" fmla="*/ 4 w 139"/>
                <a:gd name="T17" fmla="*/ 13 h 88"/>
                <a:gd name="T18" fmla="*/ 0 w 139"/>
                <a:gd name="T19" fmla="*/ 26 h 88"/>
                <a:gd name="T20" fmla="*/ 0 w 139"/>
                <a:gd name="T21" fmla="*/ 38 h 88"/>
                <a:gd name="T22" fmla="*/ 0 w 139"/>
                <a:gd name="T23" fmla="*/ 55 h 88"/>
                <a:gd name="T24" fmla="*/ 2 w 139"/>
                <a:gd name="T25" fmla="*/ 69 h 88"/>
                <a:gd name="T26" fmla="*/ 8 w 139"/>
                <a:gd name="T27" fmla="*/ 78 h 88"/>
                <a:gd name="T28" fmla="*/ 12 w 139"/>
                <a:gd name="T29" fmla="*/ 84 h 88"/>
                <a:gd name="T30" fmla="*/ 16 w 139"/>
                <a:gd name="T31" fmla="*/ 86 h 88"/>
                <a:gd name="T32" fmla="*/ 20 w 139"/>
                <a:gd name="T33" fmla="*/ 88 h 88"/>
                <a:gd name="T34" fmla="*/ 35 w 139"/>
                <a:gd name="T35" fmla="*/ 88 h 88"/>
                <a:gd name="T36" fmla="*/ 48 w 139"/>
                <a:gd name="T37" fmla="*/ 86 h 88"/>
                <a:gd name="T38" fmla="*/ 73 w 139"/>
                <a:gd name="T39" fmla="*/ 88 h 88"/>
                <a:gd name="T40" fmla="*/ 93 w 139"/>
                <a:gd name="T41" fmla="*/ 88 h 88"/>
                <a:gd name="T42" fmla="*/ 116 w 139"/>
                <a:gd name="T43" fmla="*/ 88 h 88"/>
                <a:gd name="T44" fmla="*/ 135 w 139"/>
                <a:gd name="T45" fmla="*/ 86 h 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9"/>
                <a:gd name="T70" fmla="*/ 0 h 88"/>
                <a:gd name="T71" fmla="*/ 139 w 139"/>
                <a:gd name="T72" fmla="*/ 88 h 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9" h="88">
                  <a:moveTo>
                    <a:pt x="139" y="1"/>
                  </a:moveTo>
                  <a:lnTo>
                    <a:pt x="120" y="5"/>
                  </a:lnTo>
                  <a:lnTo>
                    <a:pt x="102" y="5"/>
                  </a:lnTo>
                  <a:lnTo>
                    <a:pt x="77" y="3"/>
                  </a:lnTo>
                  <a:lnTo>
                    <a:pt x="56" y="1"/>
                  </a:lnTo>
                  <a:lnTo>
                    <a:pt x="35" y="0"/>
                  </a:lnTo>
                  <a:lnTo>
                    <a:pt x="20" y="1"/>
                  </a:lnTo>
                  <a:lnTo>
                    <a:pt x="10" y="7"/>
                  </a:lnTo>
                  <a:lnTo>
                    <a:pt x="4" y="13"/>
                  </a:lnTo>
                  <a:lnTo>
                    <a:pt x="0" y="26"/>
                  </a:lnTo>
                  <a:lnTo>
                    <a:pt x="0" y="38"/>
                  </a:lnTo>
                  <a:lnTo>
                    <a:pt x="0" y="55"/>
                  </a:lnTo>
                  <a:lnTo>
                    <a:pt x="2" y="69"/>
                  </a:lnTo>
                  <a:lnTo>
                    <a:pt x="8" y="78"/>
                  </a:lnTo>
                  <a:lnTo>
                    <a:pt x="12" y="84"/>
                  </a:lnTo>
                  <a:lnTo>
                    <a:pt x="16" y="86"/>
                  </a:lnTo>
                  <a:lnTo>
                    <a:pt x="20" y="88"/>
                  </a:lnTo>
                  <a:lnTo>
                    <a:pt x="35" y="88"/>
                  </a:lnTo>
                  <a:lnTo>
                    <a:pt x="48" y="86"/>
                  </a:lnTo>
                  <a:lnTo>
                    <a:pt x="73" y="88"/>
                  </a:lnTo>
                  <a:lnTo>
                    <a:pt x="93" y="88"/>
                  </a:lnTo>
                  <a:lnTo>
                    <a:pt x="116" y="88"/>
                  </a:lnTo>
                  <a:lnTo>
                    <a:pt x="135" y="8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99" name="Freeform 1640"/>
            <p:cNvSpPr>
              <a:spLocks/>
            </p:cNvSpPr>
            <p:nvPr/>
          </p:nvSpPr>
          <p:spPr bwMode="auto">
            <a:xfrm>
              <a:off x="3068" y="3202"/>
              <a:ext cx="50" cy="161"/>
            </a:xfrm>
            <a:custGeom>
              <a:avLst/>
              <a:gdLst>
                <a:gd name="T0" fmla="*/ 48 w 50"/>
                <a:gd name="T1" fmla="*/ 104 h 161"/>
                <a:gd name="T2" fmla="*/ 50 w 50"/>
                <a:gd name="T3" fmla="*/ 79 h 161"/>
                <a:gd name="T4" fmla="*/ 50 w 50"/>
                <a:gd name="T5" fmla="*/ 59 h 161"/>
                <a:gd name="T6" fmla="*/ 42 w 50"/>
                <a:gd name="T7" fmla="*/ 38 h 161"/>
                <a:gd name="T8" fmla="*/ 39 w 50"/>
                <a:gd name="T9" fmla="*/ 21 h 161"/>
                <a:gd name="T10" fmla="*/ 37 w 50"/>
                <a:gd name="T11" fmla="*/ 8 h 161"/>
                <a:gd name="T12" fmla="*/ 31 w 50"/>
                <a:gd name="T13" fmla="*/ 0 h 161"/>
                <a:gd name="T14" fmla="*/ 21 w 50"/>
                <a:gd name="T15" fmla="*/ 0 h 161"/>
                <a:gd name="T16" fmla="*/ 15 w 50"/>
                <a:gd name="T17" fmla="*/ 4 h 161"/>
                <a:gd name="T18" fmla="*/ 10 w 50"/>
                <a:gd name="T19" fmla="*/ 13 h 161"/>
                <a:gd name="T20" fmla="*/ 8 w 50"/>
                <a:gd name="T21" fmla="*/ 25 h 161"/>
                <a:gd name="T22" fmla="*/ 6 w 50"/>
                <a:gd name="T23" fmla="*/ 42 h 161"/>
                <a:gd name="T24" fmla="*/ 2 w 50"/>
                <a:gd name="T25" fmla="*/ 71 h 161"/>
                <a:gd name="T26" fmla="*/ 0 w 50"/>
                <a:gd name="T27" fmla="*/ 92 h 161"/>
                <a:gd name="T28" fmla="*/ 0 w 50"/>
                <a:gd name="T29" fmla="*/ 98 h 161"/>
                <a:gd name="T30" fmla="*/ 2 w 50"/>
                <a:gd name="T31" fmla="*/ 119 h 161"/>
                <a:gd name="T32" fmla="*/ 8 w 50"/>
                <a:gd name="T33" fmla="*/ 138 h 161"/>
                <a:gd name="T34" fmla="*/ 12 w 50"/>
                <a:gd name="T35" fmla="*/ 150 h 161"/>
                <a:gd name="T36" fmla="*/ 17 w 50"/>
                <a:gd name="T37" fmla="*/ 158 h 161"/>
                <a:gd name="T38" fmla="*/ 19 w 50"/>
                <a:gd name="T39" fmla="*/ 159 h 161"/>
                <a:gd name="T40" fmla="*/ 23 w 50"/>
                <a:gd name="T41" fmla="*/ 161 h 161"/>
                <a:gd name="T42" fmla="*/ 27 w 50"/>
                <a:gd name="T43" fmla="*/ 159 h 161"/>
                <a:gd name="T44" fmla="*/ 31 w 50"/>
                <a:gd name="T45" fmla="*/ 158 h 161"/>
                <a:gd name="T46" fmla="*/ 35 w 50"/>
                <a:gd name="T47" fmla="*/ 144 h 161"/>
                <a:gd name="T48" fmla="*/ 37 w 50"/>
                <a:gd name="T49" fmla="*/ 134 h 161"/>
                <a:gd name="T50" fmla="*/ 42 w 50"/>
                <a:gd name="T51" fmla="*/ 115 h 161"/>
                <a:gd name="T52" fmla="*/ 48 w 50"/>
                <a:gd name="T53" fmla="*/ 104 h 1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
                <a:gd name="T82" fmla="*/ 0 h 161"/>
                <a:gd name="T83" fmla="*/ 50 w 50"/>
                <a:gd name="T84" fmla="*/ 161 h 1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 h="161">
                  <a:moveTo>
                    <a:pt x="48" y="104"/>
                  </a:moveTo>
                  <a:lnTo>
                    <a:pt x="50" y="79"/>
                  </a:lnTo>
                  <a:lnTo>
                    <a:pt x="50" y="59"/>
                  </a:lnTo>
                  <a:lnTo>
                    <a:pt x="42" y="38"/>
                  </a:lnTo>
                  <a:lnTo>
                    <a:pt x="39" y="21"/>
                  </a:lnTo>
                  <a:lnTo>
                    <a:pt x="37" y="8"/>
                  </a:lnTo>
                  <a:lnTo>
                    <a:pt x="31" y="0"/>
                  </a:lnTo>
                  <a:lnTo>
                    <a:pt x="21" y="0"/>
                  </a:lnTo>
                  <a:lnTo>
                    <a:pt x="15" y="4"/>
                  </a:lnTo>
                  <a:lnTo>
                    <a:pt x="10" y="13"/>
                  </a:lnTo>
                  <a:lnTo>
                    <a:pt x="8" y="25"/>
                  </a:lnTo>
                  <a:lnTo>
                    <a:pt x="6" y="42"/>
                  </a:lnTo>
                  <a:lnTo>
                    <a:pt x="2" y="71"/>
                  </a:lnTo>
                  <a:lnTo>
                    <a:pt x="0" y="92"/>
                  </a:lnTo>
                  <a:lnTo>
                    <a:pt x="0" y="98"/>
                  </a:lnTo>
                  <a:lnTo>
                    <a:pt x="2" y="119"/>
                  </a:lnTo>
                  <a:lnTo>
                    <a:pt x="8" y="138"/>
                  </a:lnTo>
                  <a:lnTo>
                    <a:pt x="12" y="150"/>
                  </a:lnTo>
                  <a:lnTo>
                    <a:pt x="17" y="158"/>
                  </a:lnTo>
                  <a:lnTo>
                    <a:pt x="19" y="159"/>
                  </a:lnTo>
                  <a:lnTo>
                    <a:pt x="23" y="161"/>
                  </a:lnTo>
                  <a:lnTo>
                    <a:pt x="27" y="159"/>
                  </a:lnTo>
                  <a:lnTo>
                    <a:pt x="31" y="158"/>
                  </a:lnTo>
                  <a:lnTo>
                    <a:pt x="35" y="144"/>
                  </a:lnTo>
                  <a:lnTo>
                    <a:pt x="37" y="134"/>
                  </a:lnTo>
                  <a:lnTo>
                    <a:pt x="42" y="115"/>
                  </a:lnTo>
                  <a:lnTo>
                    <a:pt x="48" y="10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100" name="Freeform 1641"/>
            <p:cNvSpPr>
              <a:spLocks/>
            </p:cNvSpPr>
            <p:nvPr/>
          </p:nvSpPr>
          <p:spPr bwMode="auto">
            <a:xfrm>
              <a:off x="2935" y="3098"/>
              <a:ext cx="54" cy="62"/>
            </a:xfrm>
            <a:custGeom>
              <a:avLst/>
              <a:gdLst>
                <a:gd name="T0" fmla="*/ 54 w 54"/>
                <a:gd name="T1" fmla="*/ 0 h 62"/>
                <a:gd name="T2" fmla="*/ 54 w 54"/>
                <a:gd name="T3" fmla="*/ 0 h 62"/>
                <a:gd name="T4" fmla="*/ 41 w 54"/>
                <a:gd name="T5" fmla="*/ 19 h 62"/>
                <a:gd name="T6" fmla="*/ 25 w 54"/>
                <a:gd name="T7" fmla="*/ 35 h 62"/>
                <a:gd name="T8" fmla="*/ 2 w 54"/>
                <a:gd name="T9" fmla="*/ 60 h 62"/>
                <a:gd name="T10" fmla="*/ 0 w 54"/>
                <a:gd name="T11" fmla="*/ 62 h 62"/>
                <a:gd name="T12" fmla="*/ 0 60000 65536"/>
                <a:gd name="T13" fmla="*/ 0 60000 65536"/>
                <a:gd name="T14" fmla="*/ 0 60000 65536"/>
                <a:gd name="T15" fmla="*/ 0 60000 65536"/>
                <a:gd name="T16" fmla="*/ 0 60000 65536"/>
                <a:gd name="T17" fmla="*/ 0 60000 65536"/>
                <a:gd name="T18" fmla="*/ 0 w 54"/>
                <a:gd name="T19" fmla="*/ 0 h 62"/>
                <a:gd name="T20" fmla="*/ 54 w 54"/>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54" h="62">
                  <a:moveTo>
                    <a:pt x="54" y="0"/>
                  </a:moveTo>
                  <a:lnTo>
                    <a:pt x="54" y="0"/>
                  </a:lnTo>
                  <a:lnTo>
                    <a:pt x="41" y="19"/>
                  </a:lnTo>
                  <a:lnTo>
                    <a:pt x="25" y="35"/>
                  </a:lnTo>
                  <a:lnTo>
                    <a:pt x="2" y="60"/>
                  </a:lnTo>
                  <a:lnTo>
                    <a:pt x="0" y="6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101" name="Freeform 1642"/>
            <p:cNvSpPr>
              <a:spLocks/>
            </p:cNvSpPr>
            <p:nvPr/>
          </p:nvSpPr>
          <p:spPr bwMode="auto">
            <a:xfrm>
              <a:off x="2631" y="3109"/>
              <a:ext cx="41" cy="74"/>
            </a:xfrm>
            <a:custGeom>
              <a:avLst/>
              <a:gdLst>
                <a:gd name="T0" fmla="*/ 0 w 41"/>
                <a:gd name="T1" fmla="*/ 74 h 74"/>
                <a:gd name="T2" fmla="*/ 14 w 41"/>
                <a:gd name="T3" fmla="*/ 52 h 74"/>
                <a:gd name="T4" fmla="*/ 25 w 41"/>
                <a:gd name="T5" fmla="*/ 33 h 74"/>
                <a:gd name="T6" fmla="*/ 41 w 41"/>
                <a:gd name="T7" fmla="*/ 0 h 74"/>
                <a:gd name="T8" fmla="*/ 0 60000 65536"/>
                <a:gd name="T9" fmla="*/ 0 60000 65536"/>
                <a:gd name="T10" fmla="*/ 0 60000 65536"/>
                <a:gd name="T11" fmla="*/ 0 60000 65536"/>
                <a:gd name="T12" fmla="*/ 0 w 41"/>
                <a:gd name="T13" fmla="*/ 0 h 74"/>
                <a:gd name="T14" fmla="*/ 41 w 41"/>
                <a:gd name="T15" fmla="*/ 74 h 74"/>
              </a:gdLst>
              <a:ahLst/>
              <a:cxnLst>
                <a:cxn ang="T8">
                  <a:pos x="T0" y="T1"/>
                </a:cxn>
                <a:cxn ang="T9">
                  <a:pos x="T2" y="T3"/>
                </a:cxn>
                <a:cxn ang="T10">
                  <a:pos x="T4" y="T5"/>
                </a:cxn>
                <a:cxn ang="T11">
                  <a:pos x="T6" y="T7"/>
                </a:cxn>
              </a:cxnLst>
              <a:rect l="T12" t="T13" r="T14" b="T15"/>
              <a:pathLst>
                <a:path w="41" h="74">
                  <a:moveTo>
                    <a:pt x="0" y="74"/>
                  </a:moveTo>
                  <a:lnTo>
                    <a:pt x="14" y="52"/>
                  </a:lnTo>
                  <a:lnTo>
                    <a:pt x="25" y="33"/>
                  </a:lnTo>
                  <a:lnTo>
                    <a:pt x="4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102" name="Freeform 1643"/>
            <p:cNvSpPr>
              <a:spLocks/>
            </p:cNvSpPr>
            <p:nvPr/>
          </p:nvSpPr>
          <p:spPr bwMode="auto">
            <a:xfrm>
              <a:off x="2601" y="3208"/>
              <a:ext cx="13" cy="5"/>
            </a:xfrm>
            <a:custGeom>
              <a:avLst/>
              <a:gdLst>
                <a:gd name="T0" fmla="*/ 13 w 13"/>
                <a:gd name="T1" fmla="*/ 0 h 5"/>
                <a:gd name="T2" fmla="*/ 13 w 13"/>
                <a:gd name="T3" fmla="*/ 2 h 5"/>
                <a:gd name="T4" fmla="*/ 5 w 13"/>
                <a:gd name="T5" fmla="*/ 3 h 5"/>
                <a:gd name="T6" fmla="*/ 0 w 13"/>
                <a:gd name="T7" fmla="*/ 5 h 5"/>
                <a:gd name="T8" fmla="*/ 0 60000 65536"/>
                <a:gd name="T9" fmla="*/ 0 60000 65536"/>
                <a:gd name="T10" fmla="*/ 0 60000 65536"/>
                <a:gd name="T11" fmla="*/ 0 60000 65536"/>
                <a:gd name="T12" fmla="*/ 0 w 13"/>
                <a:gd name="T13" fmla="*/ 0 h 5"/>
                <a:gd name="T14" fmla="*/ 13 w 13"/>
                <a:gd name="T15" fmla="*/ 5 h 5"/>
              </a:gdLst>
              <a:ahLst/>
              <a:cxnLst>
                <a:cxn ang="T8">
                  <a:pos x="T0" y="T1"/>
                </a:cxn>
                <a:cxn ang="T9">
                  <a:pos x="T2" y="T3"/>
                </a:cxn>
                <a:cxn ang="T10">
                  <a:pos x="T4" y="T5"/>
                </a:cxn>
                <a:cxn ang="T11">
                  <a:pos x="T6" y="T7"/>
                </a:cxn>
              </a:cxnLst>
              <a:rect l="T12" t="T13" r="T14" b="T15"/>
              <a:pathLst>
                <a:path w="13" h="5">
                  <a:moveTo>
                    <a:pt x="13" y="0"/>
                  </a:moveTo>
                  <a:lnTo>
                    <a:pt x="13" y="2"/>
                  </a:lnTo>
                  <a:lnTo>
                    <a:pt x="5" y="3"/>
                  </a:lnTo>
                  <a:lnTo>
                    <a:pt x="0"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103" name="Freeform 1644"/>
            <p:cNvSpPr>
              <a:spLocks/>
            </p:cNvSpPr>
            <p:nvPr/>
          </p:nvSpPr>
          <p:spPr bwMode="auto">
            <a:xfrm>
              <a:off x="2543" y="3210"/>
              <a:ext cx="10" cy="1"/>
            </a:xfrm>
            <a:custGeom>
              <a:avLst/>
              <a:gdLst>
                <a:gd name="T0" fmla="*/ 10 w 10"/>
                <a:gd name="T1" fmla="*/ 1 h 1"/>
                <a:gd name="T2" fmla="*/ 8 w 10"/>
                <a:gd name="T3" fmla="*/ 1 h 1"/>
                <a:gd name="T4" fmla="*/ 4 w 10"/>
                <a:gd name="T5" fmla="*/ 0 h 1"/>
                <a:gd name="T6" fmla="*/ 0 w 10"/>
                <a:gd name="T7" fmla="*/ 0 h 1"/>
                <a:gd name="T8" fmla="*/ 0 60000 65536"/>
                <a:gd name="T9" fmla="*/ 0 60000 65536"/>
                <a:gd name="T10" fmla="*/ 0 60000 65536"/>
                <a:gd name="T11" fmla="*/ 0 60000 65536"/>
                <a:gd name="T12" fmla="*/ 0 w 10"/>
                <a:gd name="T13" fmla="*/ 0 h 1"/>
                <a:gd name="T14" fmla="*/ 10 w 10"/>
                <a:gd name="T15" fmla="*/ 1 h 1"/>
              </a:gdLst>
              <a:ahLst/>
              <a:cxnLst>
                <a:cxn ang="T8">
                  <a:pos x="T0" y="T1"/>
                </a:cxn>
                <a:cxn ang="T9">
                  <a:pos x="T2" y="T3"/>
                </a:cxn>
                <a:cxn ang="T10">
                  <a:pos x="T4" y="T5"/>
                </a:cxn>
                <a:cxn ang="T11">
                  <a:pos x="T6" y="T7"/>
                </a:cxn>
              </a:cxnLst>
              <a:rect l="T12" t="T13" r="T14" b="T15"/>
              <a:pathLst>
                <a:path w="10" h="1">
                  <a:moveTo>
                    <a:pt x="10" y="1"/>
                  </a:moveTo>
                  <a:lnTo>
                    <a:pt x="8" y="1"/>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104" name="Freeform 1645"/>
            <p:cNvSpPr>
              <a:spLocks/>
            </p:cNvSpPr>
            <p:nvPr/>
          </p:nvSpPr>
          <p:spPr bwMode="auto">
            <a:xfrm>
              <a:off x="2864" y="3019"/>
              <a:ext cx="194" cy="2"/>
            </a:xfrm>
            <a:custGeom>
              <a:avLst/>
              <a:gdLst>
                <a:gd name="T0" fmla="*/ 0 w 194"/>
                <a:gd name="T1" fmla="*/ 0 h 2"/>
                <a:gd name="T2" fmla="*/ 191 w 194"/>
                <a:gd name="T3" fmla="*/ 2 h 2"/>
                <a:gd name="T4" fmla="*/ 194 w 194"/>
                <a:gd name="T5" fmla="*/ 2 h 2"/>
                <a:gd name="T6" fmla="*/ 0 60000 65536"/>
                <a:gd name="T7" fmla="*/ 0 60000 65536"/>
                <a:gd name="T8" fmla="*/ 0 60000 65536"/>
                <a:gd name="T9" fmla="*/ 0 w 194"/>
                <a:gd name="T10" fmla="*/ 0 h 2"/>
                <a:gd name="T11" fmla="*/ 194 w 194"/>
                <a:gd name="T12" fmla="*/ 2 h 2"/>
              </a:gdLst>
              <a:ahLst/>
              <a:cxnLst>
                <a:cxn ang="T6">
                  <a:pos x="T0" y="T1"/>
                </a:cxn>
                <a:cxn ang="T7">
                  <a:pos x="T2" y="T3"/>
                </a:cxn>
                <a:cxn ang="T8">
                  <a:pos x="T4" y="T5"/>
                </a:cxn>
              </a:cxnLst>
              <a:rect l="T9" t="T10" r="T11" b="T12"/>
              <a:pathLst>
                <a:path w="194" h="2">
                  <a:moveTo>
                    <a:pt x="0" y="0"/>
                  </a:moveTo>
                  <a:lnTo>
                    <a:pt x="191" y="2"/>
                  </a:lnTo>
                  <a:lnTo>
                    <a:pt x="194" y="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105" name="Freeform 1646"/>
            <p:cNvSpPr>
              <a:spLocks/>
            </p:cNvSpPr>
            <p:nvPr/>
          </p:nvSpPr>
          <p:spPr bwMode="auto">
            <a:xfrm>
              <a:off x="3155" y="3142"/>
              <a:ext cx="5" cy="164"/>
            </a:xfrm>
            <a:custGeom>
              <a:avLst/>
              <a:gdLst>
                <a:gd name="T0" fmla="*/ 5 w 5"/>
                <a:gd name="T1" fmla="*/ 164 h 164"/>
                <a:gd name="T2" fmla="*/ 5 w 5"/>
                <a:gd name="T3" fmla="*/ 137 h 164"/>
                <a:gd name="T4" fmla="*/ 3 w 5"/>
                <a:gd name="T5" fmla="*/ 114 h 164"/>
                <a:gd name="T6" fmla="*/ 0 w 5"/>
                <a:gd name="T7" fmla="*/ 4 h 164"/>
                <a:gd name="T8" fmla="*/ 0 w 5"/>
                <a:gd name="T9" fmla="*/ 0 h 164"/>
                <a:gd name="T10" fmla="*/ 0 60000 65536"/>
                <a:gd name="T11" fmla="*/ 0 60000 65536"/>
                <a:gd name="T12" fmla="*/ 0 60000 65536"/>
                <a:gd name="T13" fmla="*/ 0 60000 65536"/>
                <a:gd name="T14" fmla="*/ 0 60000 65536"/>
                <a:gd name="T15" fmla="*/ 0 w 5"/>
                <a:gd name="T16" fmla="*/ 0 h 164"/>
                <a:gd name="T17" fmla="*/ 5 w 5"/>
                <a:gd name="T18" fmla="*/ 164 h 164"/>
              </a:gdLst>
              <a:ahLst/>
              <a:cxnLst>
                <a:cxn ang="T10">
                  <a:pos x="T0" y="T1"/>
                </a:cxn>
                <a:cxn ang="T11">
                  <a:pos x="T2" y="T3"/>
                </a:cxn>
                <a:cxn ang="T12">
                  <a:pos x="T4" y="T5"/>
                </a:cxn>
                <a:cxn ang="T13">
                  <a:pos x="T6" y="T7"/>
                </a:cxn>
                <a:cxn ang="T14">
                  <a:pos x="T8" y="T9"/>
                </a:cxn>
              </a:cxnLst>
              <a:rect l="T15" t="T16" r="T17" b="T18"/>
              <a:pathLst>
                <a:path w="5" h="164">
                  <a:moveTo>
                    <a:pt x="5" y="164"/>
                  </a:moveTo>
                  <a:lnTo>
                    <a:pt x="5" y="137"/>
                  </a:lnTo>
                  <a:lnTo>
                    <a:pt x="3" y="114"/>
                  </a:lnTo>
                  <a:lnTo>
                    <a:pt x="0" y="4"/>
                  </a:lnTo>
                  <a:lnTo>
                    <a:pt x="0"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18930" name="Group 1719"/>
          <p:cNvGrpSpPr>
            <a:grpSpLocks/>
          </p:cNvGrpSpPr>
          <p:nvPr/>
        </p:nvGrpSpPr>
        <p:grpSpPr bwMode="auto">
          <a:xfrm>
            <a:off x="381000" y="3581400"/>
            <a:ext cx="1644650" cy="1724025"/>
            <a:chOff x="1084" y="2297"/>
            <a:chExt cx="1036" cy="1086"/>
          </a:xfrm>
        </p:grpSpPr>
        <p:sp>
          <p:nvSpPr>
            <p:cNvPr id="18937" name="Rectangle 136"/>
            <p:cNvSpPr>
              <a:spLocks noChangeArrowheads="1"/>
            </p:cNvSpPr>
            <p:nvPr/>
          </p:nvSpPr>
          <p:spPr bwMode="auto">
            <a:xfrm>
              <a:off x="1182" y="2297"/>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18938" name="Rectangle 137"/>
            <p:cNvSpPr>
              <a:spLocks noChangeArrowheads="1"/>
            </p:cNvSpPr>
            <p:nvPr/>
          </p:nvSpPr>
          <p:spPr bwMode="auto">
            <a:xfrm>
              <a:off x="1249" y="22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8939" name="Rectangle 138"/>
            <p:cNvSpPr>
              <a:spLocks noChangeArrowheads="1"/>
            </p:cNvSpPr>
            <p:nvPr/>
          </p:nvSpPr>
          <p:spPr bwMode="auto">
            <a:xfrm>
              <a:off x="1295"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8940" name="Rectangle 139"/>
            <p:cNvSpPr>
              <a:spLocks noChangeArrowheads="1"/>
            </p:cNvSpPr>
            <p:nvPr/>
          </p:nvSpPr>
          <p:spPr bwMode="auto">
            <a:xfrm>
              <a:off x="1326" y="229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8941" name="Rectangle 140"/>
            <p:cNvSpPr>
              <a:spLocks noChangeArrowheads="1"/>
            </p:cNvSpPr>
            <p:nvPr/>
          </p:nvSpPr>
          <p:spPr bwMode="auto">
            <a:xfrm>
              <a:off x="1377" y="2297"/>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18942" name="Rectangle 141"/>
            <p:cNvSpPr>
              <a:spLocks noChangeArrowheads="1"/>
            </p:cNvSpPr>
            <p:nvPr/>
          </p:nvSpPr>
          <p:spPr bwMode="auto">
            <a:xfrm>
              <a:off x="1477"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18943" name="Rectangle 142"/>
            <p:cNvSpPr>
              <a:spLocks noChangeArrowheads="1"/>
            </p:cNvSpPr>
            <p:nvPr/>
          </p:nvSpPr>
          <p:spPr bwMode="auto">
            <a:xfrm>
              <a:off x="1508"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8944" name="Rectangle 143"/>
            <p:cNvSpPr>
              <a:spLocks noChangeArrowheads="1"/>
            </p:cNvSpPr>
            <p:nvPr/>
          </p:nvSpPr>
          <p:spPr bwMode="auto">
            <a:xfrm>
              <a:off x="1549" y="22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18945" name="Rectangle 144"/>
            <p:cNvSpPr>
              <a:spLocks noChangeArrowheads="1"/>
            </p:cNvSpPr>
            <p:nvPr/>
          </p:nvSpPr>
          <p:spPr bwMode="auto">
            <a:xfrm>
              <a:off x="1595"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18946" name="Rectangle 145"/>
            <p:cNvSpPr>
              <a:spLocks noChangeArrowheads="1"/>
            </p:cNvSpPr>
            <p:nvPr/>
          </p:nvSpPr>
          <p:spPr bwMode="auto">
            <a:xfrm>
              <a:off x="1626" y="229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18947" name="Rectangle 146"/>
            <p:cNvSpPr>
              <a:spLocks noChangeArrowheads="1"/>
            </p:cNvSpPr>
            <p:nvPr/>
          </p:nvSpPr>
          <p:spPr bwMode="auto">
            <a:xfrm>
              <a:off x="1677"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18948" name="Rectangle 147"/>
            <p:cNvSpPr>
              <a:spLocks noChangeArrowheads="1"/>
            </p:cNvSpPr>
            <p:nvPr/>
          </p:nvSpPr>
          <p:spPr bwMode="auto">
            <a:xfrm>
              <a:off x="1717"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18949" name="Rectangle 148"/>
            <p:cNvSpPr>
              <a:spLocks noChangeArrowheads="1"/>
            </p:cNvSpPr>
            <p:nvPr/>
          </p:nvSpPr>
          <p:spPr bwMode="auto">
            <a:xfrm>
              <a:off x="1781" y="2297"/>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18950" name="Rectangle 149"/>
            <p:cNvSpPr>
              <a:spLocks noChangeArrowheads="1"/>
            </p:cNvSpPr>
            <p:nvPr/>
          </p:nvSpPr>
          <p:spPr bwMode="auto">
            <a:xfrm>
              <a:off x="1870" y="229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8951" name="Rectangle 150"/>
            <p:cNvSpPr>
              <a:spLocks noChangeArrowheads="1"/>
            </p:cNvSpPr>
            <p:nvPr/>
          </p:nvSpPr>
          <p:spPr bwMode="auto">
            <a:xfrm>
              <a:off x="1911" y="229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8952" name="Rectangle 151"/>
            <p:cNvSpPr>
              <a:spLocks noChangeArrowheads="1"/>
            </p:cNvSpPr>
            <p:nvPr/>
          </p:nvSpPr>
          <p:spPr bwMode="auto">
            <a:xfrm>
              <a:off x="1947" y="229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8953" name="Rectangle 152"/>
            <p:cNvSpPr>
              <a:spLocks noChangeArrowheads="1"/>
            </p:cNvSpPr>
            <p:nvPr/>
          </p:nvSpPr>
          <p:spPr bwMode="auto">
            <a:xfrm>
              <a:off x="1973" y="229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8954" name="Rectangle 153"/>
            <p:cNvSpPr>
              <a:spLocks noChangeArrowheads="1"/>
            </p:cNvSpPr>
            <p:nvPr/>
          </p:nvSpPr>
          <p:spPr bwMode="auto">
            <a:xfrm>
              <a:off x="2014" y="229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18955" name="Rectangle 154"/>
            <p:cNvSpPr>
              <a:spLocks noChangeArrowheads="1"/>
            </p:cNvSpPr>
            <p:nvPr/>
          </p:nvSpPr>
          <p:spPr bwMode="auto">
            <a:xfrm>
              <a:off x="2060" y="229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18956" name="Rectangle 155"/>
            <p:cNvSpPr>
              <a:spLocks noChangeArrowheads="1"/>
            </p:cNvSpPr>
            <p:nvPr/>
          </p:nvSpPr>
          <p:spPr bwMode="auto">
            <a:xfrm>
              <a:off x="1182"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8957" name="Rectangle 156"/>
            <p:cNvSpPr>
              <a:spLocks noChangeArrowheads="1"/>
            </p:cNvSpPr>
            <p:nvPr/>
          </p:nvSpPr>
          <p:spPr bwMode="auto">
            <a:xfrm>
              <a:off x="1208"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8958" name="Rectangle 157"/>
            <p:cNvSpPr>
              <a:spLocks noChangeArrowheads="1"/>
            </p:cNvSpPr>
            <p:nvPr/>
          </p:nvSpPr>
          <p:spPr bwMode="auto">
            <a:xfrm>
              <a:off x="1234" y="2410"/>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8959" name="Rectangle 158"/>
            <p:cNvSpPr>
              <a:spLocks noChangeArrowheads="1"/>
            </p:cNvSpPr>
            <p:nvPr/>
          </p:nvSpPr>
          <p:spPr bwMode="auto">
            <a:xfrm>
              <a:off x="1270"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8960" name="Rectangle 159"/>
            <p:cNvSpPr>
              <a:spLocks noChangeArrowheads="1"/>
            </p:cNvSpPr>
            <p:nvPr/>
          </p:nvSpPr>
          <p:spPr bwMode="auto">
            <a:xfrm>
              <a:off x="1316"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8961" name="Rectangle 160"/>
            <p:cNvSpPr>
              <a:spLocks noChangeArrowheads="1"/>
            </p:cNvSpPr>
            <p:nvPr/>
          </p:nvSpPr>
          <p:spPr bwMode="auto">
            <a:xfrm>
              <a:off x="1357" y="2410"/>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8962" name="Rectangle 161"/>
            <p:cNvSpPr>
              <a:spLocks noChangeArrowheads="1"/>
            </p:cNvSpPr>
            <p:nvPr/>
          </p:nvSpPr>
          <p:spPr bwMode="auto">
            <a:xfrm>
              <a:off x="1416"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8963" name="Rectangle 162"/>
            <p:cNvSpPr>
              <a:spLocks noChangeArrowheads="1"/>
            </p:cNvSpPr>
            <p:nvPr/>
          </p:nvSpPr>
          <p:spPr bwMode="auto">
            <a:xfrm>
              <a:off x="1480"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18964" name="Rectangle 163"/>
            <p:cNvSpPr>
              <a:spLocks noChangeArrowheads="1"/>
            </p:cNvSpPr>
            <p:nvPr/>
          </p:nvSpPr>
          <p:spPr bwMode="auto">
            <a:xfrm>
              <a:off x="1526"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8965" name="Rectangle 164"/>
            <p:cNvSpPr>
              <a:spLocks noChangeArrowheads="1"/>
            </p:cNvSpPr>
            <p:nvPr/>
          </p:nvSpPr>
          <p:spPr bwMode="auto">
            <a:xfrm>
              <a:off x="1552"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8966" name="Rectangle 165"/>
            <p:cNvSpPr>
              <a:spLocks noChangeArrowheads="1"/>
            </p:cNvSpPr>
            <p:nvPr/>
          </p:nvSpPr>
          <p:spPr bwMode="auto">
            <a:xfrm>
              <a:off x="1593"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8967" name="Rectangle 166"/>
            <p:cNvSpPr>
              <a:spLocks noChangeArrowheads="1"/>
            </p:cNvSpPr>
            <p:nvPr/>
          </p:nvSpPr>
          <p:spPr bwMode="auto">
            <a:xfrm>
              <a:off x="1639"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8968" name="Rectangle 167"/>
            <p:cNvSpPr>
              <a:spLocks noChangeArrowheads="1"/>
            </p:cNvSpPr>
            <p:nvPr/>
          </p:nvSpPr>
          <p:spPr bwMode="auto">
            <a:xfrm>
              <a:off x="1703"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8969" name="Rectangle 168"/>
            <p:cNvSpPr>
              <a:spLocks noChangeArrowheads="1"/>
            </p:cNvSpPr>
            <p:nvPr/>
          </p:nvSpPr>
          <p:spPr bwMode="auto">
            <a:xfrm>
              <a:off x="1749"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8970" name="Rectangle 169"/>
            <p:cNvSpPr>
              <a:spLocks noChangeArrowheads="1"/>
            </p:cNvSpPr>
            <p:nvPr/>
          </p:nvSpPr>
          <p:spPr bwMode="auto">
            <a:xfrm>
              <a:off x="1818"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8971" name="Rectangle 170"/>
            <p:cNvSpPr>
              <a:spLocks noChangeArrowheads="1"/>
            </p:cNvSpPr>
            <p:nvPr/>
          </p:nvSpPr>
          <p:spPr bwMode="auto">
            <a:xfrm>
              <a:off x="1844"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8972" name="Rectangle 171"/>
            <p:cNvSpPr>
              <a:spLocks noChangeArrowheads="1"/>
            </p:cNvSpPr>
            <p:nvPr/>
          </p:nvSpPr>
          <p:spPr bwMode="auto">
            <a:xfrm>
              <a:off x="1890"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8973" name="Rectangle 172"/>
            <p:cNvSpPr>
              <a:spLocks noChangeArrowheads="1"/>
            </p:cNvSpPr>
            <p:nvPr/>
          </p:nvSpPr>
          <p:spPr bwMode="auto">
            <a:xfrm>
              <a:off x="1954"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8974" name="Rectangle 173"/>
            <p:cNvSpPr>
              <a:spLocks noChangeArrowheads="1"/>
            </p:cNvSpPr>
            <p:nvPr/>
          </p:nvSpPr>
          <p:spPr bwMode="auto">
            <a:xfrm>
              <a:off x="2000"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8975" name="Rectangle 174"/>
            <p:cNvSpPr>
              <a:spLocks noChangeArrowheads="1"/>
            </p:cNvSpPr>
            <p:nvPr/>
          </p:nvSpPr>
          <p:spPr bwMode="auto">
            <a:xfrm>
              <a:off x="2026"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18976" name="Rectangle 175"/>
            <p:cNvSpPr>
              <a:spLocks noChangeArrowheads="1"/>
            </p:cNvSpPr>
            <p:nvPr/>
          </p:nvSpPr>
          <p:spPr bwMode="auto">
            <a:xfrm>
              <a:off x="2072"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8977" name="Rectangle 176"/>
            <p:cNvSpPr>
              <a:spLocks noChangeArrowheads="1"/>
            </p:cNvSpPr>
            <p:nvPr/>
          </p:nvSpPr>
          <p:spPr bwMode="auto">
            <a:xfrm>
              <a:off x="1182"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18978" name="Rectangle 177"/>
            <p:cNvSpPr>
              <a:spLocks noChangeArrowheads="1"/>
            </p:cNvSpPr>
            <p:nvPr/>
          </p:nvSpPr>
          <p:spPr bwMode="auto">
            <a:xfrm>
              <a:off x="1229"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8979" name="Rectangle 178"/>
            <p:cNvSpPr>
              <a:spLocks noChangeArrowheads="1"/>
            </p:cNvSpPr>
            <p:nvPr/>
          </p:nvSpPr>
          <p:spPr bwMode="auto">
            <a:xfrm>
              <a:off x="1275"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18980" name="Rectangle 179"/>
            <p:cNvSpPr>
              <a:spLocks noChangeArrowheads="1"/>
            </p:cNvSpPr>
            <p:nvPr/>
          </p:nvSpPr>
          <p:spPr bwMode="auto">
            <a:xfrm>
              <a:off x="1300"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18981" name="Rectangle 180"/>
            <p:cNvSpPr>
              <a:spLocks noChangeArrowheads="1"/>
            </p:cNvSpPr>
            <p:nvPr/>
          </p:nvSpPr>
          <p:spPr bwMode="auto">
            <a:xfrm>
              <a:off x="1347"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8982" name="Rectangle 181"/>
            <p:cNvSpPr>
              <a:spLocks noChangeArrowheads="1"/>
            </p:cNvSpPr>
            <p:nvPr/>
          </p:nvSpPr>
          <p:spPr bwMode="auto">
            <a:xfrm>
              <a:off x="1372" y="251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8983" name="Rectangle 182"/>
            <p:cNvSpPr>
              <a:spLocks noChangeArrowheads="1"/>
            </p:cNvSpPr>
            <p:nvPr/>
          </p:nvSpPr>
          <p:spPr bwMode="auto">
            <a:xfrm>
              <a:off x="1431"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18984" name="Rectangle 183"/>
            <p:cNvSpPr>
              <a:spLocks noChangeArrowheads="1"/>
            </p:cNvSpPr>
            <p:nvPr/>
          </p:nvSpPr>
          <p:spPr bwMode="auto">
            <a:xfrm>
              <a:off x="1477"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8985" name="Rectangle 184"/>
            <p:cNvSpPr>
              <a:spLocks noChangeArrowheads="1"/>
            </p:cNvSpPr>
            <p:nvPr/>
          </p:nvSpPr>
          <p:spPr bwMode="auto">
            <a:xfrm>
              <a:off x="1531"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8986" name="Rectangle 185"/>
            <p:cNvSpPr>
              <a:spLocks noChangeArrowheads="1"/>
            </p:cNvSpPr>
            <p:nvPr/>
          </p:nvSpPr>
          <p:spPr bwMode="auto">
            <a:xfrm>
              <a:off x="1557"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18987" name="Rectangle 186"/>
            <p:cNvSpPr>
              <a:spLocks noChangeArrowheads="1"/>
            </p:cNvSpPr>
            <p:nvPr/>
          </p:nvSpPr>
          <p:spPr bwMode="auto">
            <a:xfrm>
              <a:off x="1603"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8988" name="Rectangle 187"/>
            <p:cNvSpPr>
              <a:spLocks noChangeArrowheads="1"/>
            </p:cNvSpPr>
            <p:nvPr/>
          </p:nvSpPr>
          <p:spPr bwMode="auto">
            <a:xfrm>
              <a:off x="1667"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18989" name="Rectangle 188"/>
            <p:cNvSpPr>
              <a:spLocks noChangeArrowheads="1"/>
            </p:cNvSpPr>
            <p:nvPr/>
          </p:nvSpPr>
          <p:spPr bwMode="auto">
            <a:xfrm>
              <a:off x="1693"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8990" name="Rectangle 189"/>
            <p:cNvSpPr>
              <a:spLocks noChangeArrowheads="1"/>
            </p:cNvSpPr>
            <p:nvPr/>
          </p:nvSpPr>
          <p:spPr bwMode="auto">
            <a:xfrm>
              <a:off x="1734"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8991" name="Rectangle 190"/>
            <p:cNvSpPr>
              <a:spLocks noChangeArrowheads="1"/>
            </p:cNvSpPr>
            <p:nvPr/>
          </p:nvSpPr>
          <p:spPr bwMode="auto">
            <a:xfrm>
              <a:off x="1764"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18992" name="Rectangle 191"/>
            <p:cNvSpPr>
              <a:spLocks noChangeArrowheads="1"/>
            </p:cNvSpPr>
            <p:nvPr/>
          </p:nvSpPr>
          <p:spPr bwMode="auto">
            <a:xfrm>
              <a:off x="1813" y="251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18993" name="Rectangle 192"/>
            <p:cNvSpPr>
              <a:spLocks noChangeArrowheads="1"/>
            </p:cNvSpPr>
            <p:nvPr/>
          </p:nvSpPr>
          <p:spPr bwMode="auto">
            <a:xfrm>
              <a:off x="1849"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18994" name="Rectangle 193"/>
            <p:cNvSpPr>
              <a:spLocks noChangeArrowheads="1"/>
            </p:cNvSpPr>
            <p:nvPr/>
          </p:nvSpPr>
          <p:spPr bwMode="auto">
            <a:xfrm>
              <a:off x="1895"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18995" name="Rectangle 194"/>
            <p:cNvSpPr>
              <a:spLocks noChangeArrowheads="1"/>
            </p:cNvSpPr>
            <p:nvPr/>
          </p:nvSpPr>
          <p:spPr bwMode="auto">
            <a:xfrm>
              <a:off x="1926"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18996" name="Rectangle 195"/>
            <p:cNvSpPr>
              <a:spLocks noChangeArrowheads="1"/>
            </p:cNvSpPr>
            <p:nvPr/>
          </p:nvSpPr>
          <p:spPr bwMode="auto">
            <a:xfrm>
              <a:off x="1957"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18997" name="Rectangle 196"/>
            <p:cNvSpPr>
              <a:spLocks noChangeArrowheads="1"/>
            </p:cNvSpPr>
            <p:nvPr/>
          </p:nvSpPr>
          <p:spPr bwMode="auto">
            <a:xfrm>
              <a:off x="1998"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18998" name="Rectangle 197"/>
            <p:cNvSpPr>
              <a:spLocks noChangeArrowheads="1"/>
            </p:cNvSpPr>
            <p:nvPr/>
          </p:nvSpPr>
          <p:spPr bwMode="auto">
            <a:xfrm>
              <a:off x="2039"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18999" name="Rectangle 198"/>
            <p:cNvSpPr>
              <a:spLocks noChangeArrowheads="1"/>
            </p:cNvSpPr>
            <p:nvPr/>
          </p:nvSpPr>
          <p:spPr bwMode="auto">
            <a:xfrm>
              <a:off x="2080" y="2519"/>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19000" name="Line 1342"/>
            <p:cNvSpPr>
              <a:spLocks noChangeShapeType="1"/>
            </p:cNvSpPr>
            <p:nvPr/>
          </p:nvSpPr>
          <p:spPr bwMode="auto">
            <a:xfrm>
              <a:off x="1353" y="2660"/>
              <a:ext cx="96" cy="18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01" name="Freeform 1343"/>
            <p:cNvSpPr>
              <a:spLocks/>
            </p:cNvSpPr>
            <p:nvPr/>
          </p:nvSpPr>
          <p:spPr bwMode="auto">
            <a:xfrm>
              <a:off x="1422" y="2820"/>
              <a:ext cx="60" cy="84"/>
            </a:xfrm>
            <a:custGeom>
              <a:avLst/>
              <a:gdLst>
                <a:gd name="T0" fmla="*/ 0 w 60"/>
                <a:gd name="T1" fmla="*/ 21 h 84"/>
                <a:gd name="T2" fmla="*/ 60 w 60"/>
                <a:gd name="T3" fmla="*/ 84 h 84"/>
                <a:gd name="T4" fmla="*/ 41 w 60"/>
                <a:gd name="T5" fmla="*/ 0 h 84"/>
                <a:gd name="T6" fmla="*/ 0 w 60"/>
                <a:gd name="T7" fmla="*/ 21 h 84"/>
                <a:gd name="T8" fmla="*/ 0 60000 65536"/>
                <a:gd name="T9" fmla="*/ 0 60000 65536"/>
                <a:gd name="T10" fmla="*/ 0 60000 65536"/>
                <a:gd name="T11" fmla="*/ 0 60000 65536"/>
                <a:gd name="T12" fmla="*/ 0 w 60"/>
                <a:gd name="T13" fmla="*/ 0 h 84"/>
                <a:gd name="T14" fmla="*/ 60 w 60"/>
                <a:gd name="T15" fmla="*/ 84 h 84"/>
              </a:gdLst>
              <a:ahLst/>
              <a:cxnLst>
                <a:cxn ang="T8">
                  <a:pos x="T0" y="T1"/>
                </a:cxn>
                <a:cxn ang="T9">
                  <a:pos x="T2" y="T3"/>
                </a:cxn>
                <a:cxn ang="T10">
                  <a:pos x="T4" y="T5"/>
                </a:cxn>
                <a:cxn ang="T11">
                  <a:pos x="T6" y="T7"/>
                </a:cxn>
              </a:cxnLst>
              <a:rect l="T12" t="T13" r="T14" b="T15"/>
              <a:pathLst>
                <a:path w="60" h="84">
                  <a:moveTo>
                    <a:pt x="0" y="21"/>
                  </a:moveTo>
                  <a:lnTo>
                    <a:pt x="60" y="84"/>
                  </a:lnTo>
                  <a:lnTo>
                    <a:pt x="41" y="0"/>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02" name="Freeform 1647"/>
            <p:cNvSpPr>
              <a:spLocks/>
            </p:cNvSpPr>
            <p:nvPr/>
          </p:nvSpPr>
          <p:spPr bwMode="auto">
            <a:xfrm>
              <a:off x="1915" y="2954"/>
              <a:ext cx="86" cy="216"/>
            </a:xfrm>
            <a:custGeom>
              <a:avLst/>
              <a:gdLst>
                <a:gd name="T0" fmla="*/ 86 w 86"/>
                <a:gd name="T1" fmla="*/ 152 h 216"/>
                <a:gd name="T2" fmla="*/ 85 w 86"/>
                <a:gd name="T3" fmla="*/ 201 h 216"/>
                <a:gd name="T4" fmla="*/ 83 w 86"/>
                <a:gd name="T5" fmla="*/ 216 h 216"/>
                <a:gd name="T6" fmla="*/ 67 w 86"/>
                <a:gd name="T7" fmla="*/ 214 h 216"/>
                <a:gd name="T8" fmla="*/ 69 w 86"/>
                <a:gd name="T9" fmla="*/ 189 h 216"/>
                <a:gd name="T10" fmla="*/ 67 w 86"/>
                <a:gd name="T11" fmla="*/ 168 h 216"/>
                <a:gd name="T12" fmla="*/ 61 w 86"/>
                <a:gd name="T13" fmla="*/ 145 h 216"/>
                <a:gd name="T14" fmla="*/ 56 w 86"/>
                <a:gd name="T15" fmla="*/ 127 h 216"/>
                <a:gd name="T16" fmla="*/ 54 w 86"/>
                <a:gd name="T17" fmla="*/ 114 h 216"/>
                <a:gd name="T18" fmla="*/ 50 w 86"/>
                <a:gd name="T19" fmla="*/ 106 h 216"/>
                <a:gd name="T20" fmla="*/ 38 w 86"/>
                <a:gd name="T21" fmla="*/ 104 h 216"/>
                <a:gd name="T22" fmla="*/ 31 w 86"/>
                <a:gd name="T23" fmla="*/ 110 h 216"/>
                <a:gd name="T24" fmla="*/ 27 w 86"/>
                <a:gd name="T25" fmla="*/ 120 h 216"/>
                <a:gd name="T26" fmla="*/ 23 w 86"/>
                <a:gd name="T27" fmla="*/ 131 h 216"/>
                <a:gd name="T28" fmla="*/ 23 w 86"/>
                <a:gd name="T29" fmla="*/ 151 h 216"/>
                <a:gd name="T30" fmla="*/ 17 w 86"/>
                <a:gd name="T31" fmla="*/ 179 h 216"/>
                <a:gd name="T32" fmla="*/ 15 w 86"/>
                <a:gd name="T33" fmla="*/ 202 h 216"/>
                <a:gd name="T34" fmla="*/ 17 w 86"/>
                <a:gd name="T35" fmla="*/ 206 h 216"/>
                <a:gd name="T36" fmla="*/ 8 w 86"/>
                <a:gd name="T37" fmla="*/ 208 h 216"/>
                <a:gd name="T38" fmla="*/ 4 w 86"/>
                <a:gd name="T39" fmla="*/ 168 h 216"/>
                <a:gd name="T40" fmla="*/ 0 w 86"/>
                <a:gd name="T41" fmla="*/ 137 h 216"/>
                <a:gd name="T42" fmla="*/ 4 w 86"/>
                <a:gd name="T43" fmla="*/ 124 h 216"/>
                <a:gd name="T44" fmla="*/ 10 w 86"/>
                <a:gd name="T45" fmla="*/ 106 h 216"/>
                <a:gd name="T46" fmla="*/ 29 w 86"/>
                <a:gd name="T47" fmla="*/ 68 h 216"/>
                <a:gd name="T48" fmla="*/ 58 w 86"/>
                <a:gd name="T49" fmla="*/ 25 h 216"/>
                <a:gd name="T50" fmla="*/ 67 w 86"/>
                <a:gd name="T51" fmla="*/ 14 h 216"/>
                <a:gd name="T52" fmla="*/ 79 w 86"/>
                <a:gd name="T53" fmla="*/ 0 h 216"/>
                <a:gd name="T54" fmla="*/ 73 w 86"/>
                <a:gd name="T55" fmla="*/ 35 h 216"/>
                <a:gd name="T56" fmla="*/ 73 w 86"/>
                <a:gd name="T57" fmla="*/ 62 h 216"/>
                <a:gd name="T58" fmla="*/ 75 w 86"/>
                <a:gd name="T59" fmla="*/ 87 h 216"/>
                <a:gd name="T60" fmla="*/ 83 w 86"/>
                <a:gd name="T61" fmla="*/ 112 h 216"/>
                <a:gd name="T62" fmla="*/ 86 w 86"/>
                <a:gd name="T63" fmla="*/ 152 h 2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6"/>
                <a:gd name="T97" fmla="*/ 0 h 216"/>
                <a:gd name="T98" fmla="*/ 86 w 86"/>
                <a:gd name="T99" fmla="*/ 216 h 2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6" h="216">
                  <a:moveTo>
                    <a:pt x="86" y="152"/>
                  </a:moveTo>
                  <a:lnTo>
                    <a:pt x="85" y="201"/>
                  </a:lnTo>
                  <a:lnTo>
                    <a:pt x="83" y="216"/>
                  </a:lnTo>
                  <a:lnTo>
                    <a:pt x="67" y="214"/>
                  </a:lnTo>
                  <a:lnTo>
                    <a:pt x="69" y="189"/>
                  </a:lnTo>
                  <a:lnTo>
                    <a:pt x="67" y="168"/>
                  </a:lnTo>
                  <a:lnTo>
                    <a:pt x="61" y="145"/>
                  </a:lnTo>
                  <a:lnTo>
                    <a:pt x="56" y="127"/>
                  </a:lnTo>
                  <a:lnTo>
                    <a:pt x="54" y="114"/>
                  </a:lnTo>
                  <a:lnTo>
                    <a:pt x="50" y="106"/>
                  </a:lnTo>
                  <a:lnTo>
                    <a:pt x="38" y="104"/>
                  </a:lnTo>
                  <a:lnTo>
                    <a:pt x="31" y="110"/>
                  </a:lnTo>
                  <a:lnTo>
                    <a:pt x="27" y="120"/>
                  </a:lnTo>
                  <a:lnTo>
                    <a:pt x="23" y="131"/>
                  </a:lnTo>
                  <a:lnTo>
                    <a:pt x="23" y="151"/>
                  </a:lnTo>
                  <a:lnTo>
                    <a:pt x="17" y="179"/>
                  </a:lnTo>
                  <a:lnTo>
                    <a:pt x="15" y="202"/>
                  </a:lnTo>
                  <a:lnTo>
                    <a:pt x="17" y="206"/>
                  </a:lnTo>
                  <a:lnTo>
                    <a:pt x="8" y="208"/>
                  </a:lnTo>
                  <a:lnTo>
                    <a:pt x="4" y="168"/>
                  </a:lnTo>
                  <a:lnTo>
                    <a:pt x="0" y="137"/>
                  </a:lnTo>
                  <a:lnTo>
                    <a:pt x="4" y="124"/>
                  </a:lnTo>
                  <a:lnTo>
                    <a:pt x="10" y="106"/>
                  </a:lnTo>
                  <a:lnTo>
                    <a:pt x="29" y="68"/>
                  </a:lnTo>
                  <a:lnTo>
                    <a:pt x="58" y="25"/>
                  </a:lnTo>
                  <a:lnTo>
                    <a:pt x="67" y="14"/>
                  </a:lnTo>
                  <a:lnTo>
                    <a:pt x="79" y="0"/>
                  </a:lnTo>
                  <a:lnTo>
                    <a:pt x="73" y="35"/>
                  </a:lnTo>
                  <a:lnTo>
                    <a:pt x="73" y="62"/>
                  </a:lnTo>
                  <a:lnTo>
                    <a:pt x="75" y="87"/>
                  </a:lnTo>
                  <a:lnTo>
                    <a:pt x="83" y="112"/>
                  </a:lnTo>
                  <a:lnTo>
                    <a:pt x="86" y="15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03" name="Freeform 1648"/>
            <p:cNvSpPr>
              <a:spLocks/>
            </p:cNvSpPr>
            <p:nvPr/>
          </p:nvSpPr>
          <p:spPr bwMode="auto">
            <a:xfrm>
              <a:off x="1907" y="3160"/>
              <a:ext cx="91" cy="168"/>
            </a:xfrm>
            <a:custGeom>
              <a:avLst/>
              <a:gdLst>
                <a:gd name="T0" fmla="*/ 91 w 91"/>
                <a:gd name="T1" fmla="*/ 10 h 168"/>
                <a:gd name="T2" fmla="*/ 87 w 91"/>
                <a:gd name="T3" fmla="*/ 31 h 168"/>
                <a:gd name="T4" fmla="*/ 85 w 91"/>
                <a:gd name="T5" fmla="*/ 45 h 168"/>
                <a:gd name="T6" fmla="*/ 81 w 91"/>
                <a:gd name="T7" fmla="*/ 62 h 168"/>
                <a:gd name="T8" fmla="*/ 69 w 91"/>
                <a:gd name="T9" fmla="*/ 75 h 168"/>
                <a:gd name="T10" fmla="*/ 58 w 91"/>
                <a:gd name="T11" fmla="*/ 89 h 168"/>
                <a:gd name="T12" fmla="*/ 41 w 91"/>
                <a:gd name="T13" fmla="*/ 104 h 168"/>
                <a:gd name="T14" fmla="*/ 27 w 91"/>
                <a:gd name="T15" fmla="*/ 121 h 168"/>
                <a:gd name="T16" fmla="*/ 18 w 91"/>
                <a:gd name="T17" fmla="*/ 141 h 168"/>
                <a:gd name="T18" fmla="*/ 10 w 91"/>
                <a:gd name="T19" fmla="*/ 166 h 168"/>
                <a:gd name="T20" fmla="*/ 10 w 91"/>
                <a:gd name="T21" fmla="*/ 168 h 168"/>
                <a:gd name="T22" fmla="*/ 8 w 91"/>
                <a:gd name="T23" fmla="*/ 168 h 168"/>
                <a:gd name="T24" fmla="*/ 2 w 91"/>
                <a:gd name="T25" fmla="*/ 143 h 168"/>
                <a:gd name="T26" fmla="*/ 0 w 91"/>
                <a:gd name="T27" fmla="*/ 121 h 168"/>
                <a:gd name="T28" fmla="*/ 2 w 91"/>
                <a:gd name="T29" fmla="*/ 87 h 168"/>
                <a:gd name="T30" fmla="*/ 10 w 91"/>
                <a:gd name="T31" fmla="*/ 54 h 168"/>
                <a:gd name="T32" fmla="*/ 16 w 91"/>
                <a:gd name="T33" fmla="*/ 2 h 168"/>
                <a:gd name="T34" fmla="*/ 25 w 91"/>
                <a:gd name="T35" fmla="*/ 0 h 168"/>
                <a:gd name="T36" fmla="*/ 27 w 91"/>
                <a:gd name="T37" fmla="*/ 23 h 168"/>
                <a:gd name="T38" fmla="*/ 31 w 91"/>
                <a:gd name="T39" fmla="*/ 45 h 168"/>
                <a:gd name="T40" fmla="*/ 37 w 91"/>
                <a:gd name="T41" fmla="*/ 56 h 168"/>
                <a:gd name="T42" fmla="*/ 43 w 91"/>
                <a:gd name="T43" fmla="*/ 62 h 168"/>
                <a:gd name="T44" fmla="*/ 46 w 91"/>
                <a:gd name="T45" fmla="*/ 68 h 168"/>
                <a:gd name="T46" fmla="*/ 52 w 91"/>
                <a:gd name="T47" fmla="*/ 68 h 168"/>
                <a:gd name="T48" fmla="*/ 56 w 91"/>
                <a:gd name="T49" fmla="*/ 64 h 168"/>
                <a:gd name="T50" fmla="*/ 62 w 91"/>
                <a:gd name="T51" fmla="*/ 50 h 168"/>
                <a:gd name="T52" fmla="*/ 62 w 91"/>
                <a:gd name="T53" fmla="*/ 39 h 168"/>
                <a:gd name="T54" fmla="*/ 69 w 91"/>
                <a:gd name="T55" fmla="*/ 21 h 168"/>
                <a:gd name="T56" fmla="*/ 75 w 91"/>
                <a:gd name="T57" fmla="*/ 8 h 168"/>
                <a:gd name="T58" fmla="*/ 91 w 91"/>
                <a:gd name="T59" fmla="*/ 10 h 16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
                <a:gd name="T91" fmla="*/ 0 h 168"/>
                <a:gd name="T92" fmla="*/ 91 w 91"/>
                <a:gd name="T93" fmla="*/ 168 h 16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 h="168">
                  <a:moveTo>
                    <a:pt x="91" y="10"/>
                  </a:moveTo>
                  <a:lnTo>
                    <a:pt x="87" y="31"/>
                  </a:lnTo>
                  <a:lnTo>
                    <a:pt x="85" y="45"/>
                  </a:lnTo>
                  <a:lnTo>
                    <a:pt x="81" y="62"/>
                  </a:lnTo>
                  <a:lnTo>
                    <a:pt x="69" y="75"/>
                  </a:lnTo>
                  <a:lnTo>
                    <a:pt x="58" y="89"/>
                  </a:lnTo>
                  <a:lnTo>
                    <a:pt x="41" y="104"/>
                  </a:lnTo>
                  <a:lnTo>
                    <a:pt x="27" y="121"/>
                  </a:lnTo>
                  <a:lnTo>
                    <a:pt x="18" y="141"/>
                  </a:lnTo>
                  <a:lnTo>
                    <a:pt x="10" y="166"/>
                  </a:lnTo>
                  <a:lnTo>
                    <a:pt x="10" y="168"/>
                  </a:lnTo>
                  <a:lnTo>
                    <a:pt x="8" y="168"/>
                  </a:lnTo>
                  <a:lnTo>
                    <a:pt x="2" y="143"/>
                  </a:lnTo>
                  <a:lnTo>
                    <a:pt x="0" y="121"/>
                  </a:lnTo>
                  <a:lnTo>
                    <a:pt x="2" y="87"/>
                  </a:lnTo>
                  <a:lnTo>
                    <a:pt x="10" y="54"/>
                  </a:lnTo>
                  <a:lnTo>
                    <a:pt x="16" y="2"/>
                  </a:lnTo>
                  <a:lnTo>
                    <a:pt x="25" y="0"/>
                  </a:lnTo>
                  <a:lnTo>
                    <a:pt x="27" y="23"/>
                  </a:lnTo>
                  <a:lnTo>
                    <a:pt x="31" y="45"/>
                  </a:lnTo>
                  <a:lnTo>
                    <a:pt x="37" y="56"/>
                  </a:lnTo>
                  <a:lnTo>
                    <a:pt x="43" y="62"/>
                  </a:lnTo>
                  <a:lnTo>
                    <a:pt x="46" y="68"/>
                  </a:lnTo>
                  <a:lnTo>
                    <a:pt x="52" y="68"/>
                  </a:lnTo>
                  <a:lnTo>
                    <a:pt x="56" y="64"/>
                  </a:lnTo>
                  <a:lnTo>
                    <a:pt x="62" y="50"/>
                  </a:lnTo>
                  <a:lnTo>
                    <a:pt x="62" y="39"/>
                  </a:lnTo>
                  <a:lnTo>
                    <a:pt x="69" y="21"/>
                  </a:lnTo>
                  <a:lnTo>
                    <a:pt x="75" y="8"/>
                  </a:lnTo>
                  <a:lnTo>
                    <a:pt x="91" y="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04" name="Freeform 1649"/>
            <p:cNvSpPr>
              <a:spLocks/>
            </p:cNvSpPr>
            <p:nvPr/>
          </p:nvSpPr>
          <p:spPr bwMode="auto">
            <a:xfrm>
              <a:off x="1748" y="2951"/>
              <a:ext cx="246" cy="150"/>
            </a:xfrm>
            <a:custGeom>
              <a:avLst/>
              <a:gdLst>
                <a:gd name="T0" fmla="*/ 171 w 246"/>
                <a:gd name="T1" fmla="*/ 127 h 150"/>
                <a:gd name="T2" fmla="*/ 167 w 246"/>
                <a:gd name="T3" fmla="*/ 140 h 150"/>
                <a:gd name="T4" fmla="*/ 165 w 246"/>
                <a:gd name="T5" fmla="*/ 140 h 150"/>
                <a:gd name="T6" fmla="*/ 165 w 246"/>
                <a:gd name="T7" fmla="*/ 140 h 150"/>
                <a:gd name="T8" fmla="*/ 140 w 246"/>
                <a:gd name="T9" fmla="*/ 132 h 150"/>
                <a:gd name="T10" fmla="*/ 123 w 246"/>
                <a:gd name="T11" fmla="*/ 128 h 150"/>
                <a:gd name="T12" fmla="*/ 100 w 246"/>
                <a:gd name="T13" fmla="*/ 134 h 150"/>
                <a:gd name="T14" fmla="*/ 78 w 246"/>
                <a:gd name="T15" fmla="*/ 142 h 150"/>
                <a:gd name="T16" fmla="*/ 61 w 246"/>
                <a:gd name="T17" fmla="*/ 148 h 150"/>
                <a:gd name="T18" fmla="*/ 46 w 246"/>
                <a:gd name="T19" fmla="*/ 150 h 150"/>
                <a:gd name="T20" fmla="*/ 19 w 246"/>
                <a:gd name="T21" fmla="*/ 146 h 150"/>
                <a:gd name="T22" fmla="*/ 0 w 246"/>
                <a:gd name="T23" fmla="*/ 140 h 150"/>
                <a:gd name="T24" fmla="*/ 1 w 246"/>
                <a:gd name="T25" fmla="*/ 132 h 150"/>
                <a:gd name="T26" fmla="*/ 17 w 246"/>
                <a:gd name="T27" fmla="*/ 119 h 150"/>
                <a:gd name="T28" fmla="*/ 25 w 246"/>
                <a:gd name="T29" fmla="*/ 113 h 150"/>
                <a:gd name="T30" fmla="*/ 32 w 246"/>
                <a:gd name="T31" fmla="*/ 92 h 150"/>
                <a:gd name="T32" fmla="*/ 46 w 246"/>
                <a:gd name="T33" fmla="*/ 65 h 150"/>
                <a:gd name="T34" fmla="*/ 48 w 246"/>
                <a:gd name="T35" fmla="*/ 63 h 150"/>
                <a:gd name="T36" fmla="*/ 71 w 246"/>
                <a:gd name="T37" fmla="*/ 36 h 150"/>
                <a:gd name="T38" fmla="*/ 88 w 246"/>
                <a:gd name="T39" fmla="*/ 19 h 150"/>
                <a:gd name="T40" fmla="*/ 102 w 246"/>
                <a:gd name="T41" fmla="*/ 0 h 150"/>
                <a:gd name="T42" fmla="*/ 125 w 246"/>
                <a:gd name="T43" fmla="*/ 0 h 150"/>
                <a:gd name="T44" fmla="*/ 150 w 246"/>
                <a:gd name="T45" fmla="*/ 3 h 150"/>
                <a:gd name="T46" fmla="*/ 188 w 246"/>
                <a:gd name="T47" fmla="*/ 7 h 150"/>
                <a:gd name="T48" fmla="*/ 221 w 246"/>
                <a:gd name="T49" fmla="*/ 5 h 150"/>
                <a:gd name="T50" fmla="*/ 246 w 246"/>
                <a:gd name="T51" fmla="*/ 3 h 150"/>
                <a:gd name="T52" fmla="*/ 234 w 246"/>
                <a:gd name="T53" fmla="*/ 17 h 150"/>
                <a:gd name="T54" fmla="*/ 225 w 246"/>
                <a:gd name="T55" fmla="*/ 28 h 150"/>
                <a:gd name="T56" fmla="*/ 196 w 246"/>
                <a:gd name="T57" fmla="*/ 71 h 150"/>
                <a:gd name="T58" fmla="*/ 177 w 246"/>
                <a:gd name="T59" fmla="*/ 109 h 150"/>
                <a:gd name="T60" fmla="*/ 171 w 246"/>
                <a:gd name="T61" fmla="*/ 127 h 1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150"/>
                <a:gd name="T95" fmla="*/ 246 w 246"/>
                <a:gd name="T96" fmla="*/ 150 h 1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150">
                  <a:moveTo>
                    <a:pt x="171" y="127"/>
                  </a:moveTo>
                  <a:lnTo>
                    <a:pt x="167" y="140"/>
                  </a:lnTo>
                  <a:lnTo>
                    <a:pt x="165" y="140"/>
                  </a:lnTo>
                  <a:lnTo>
                    <a:pt x="140" y="132"/>
                  </a:lnTo>
                  <a:lnTo>
                    <a:pt x="123" y="128"/>
                  </a:lnTo>
                  <a:lnTo>
                    <a:pt x="100" y="134"/>
                  </a:lnTo>
                  <a:lnTo>
                    <a:pt x="78" y="142"/>
                  </a:lnTo>
                  <a:lnTo>
                    <a:pt x="61" y="148"/>
                  </a:lnTo>
                  <a:lnTo>
                    <a:pt x="46" y="150"/>
                  </a:lnTo>
                  <a:lnTo>
                    <a:pt x="19" y="146"/>
                  </a:lnTo>
                  <a:lnTo>
                    <a:pt x="0" y="140"/>
                  </a:lnTo>
                  <a:lnTo>
                    <a:pt x="1" y="132"/>
                  </a:lnTo>
                  <a:lnTo>
                    <a:pt x="17" y="119"/>
                  </a:lnTo>
                  <a:lnTo>
                    <a:pt x="25" y="113"/>
                  </a:lnTo>
                  <a:lnTo>
                    <a:pt x="32" y="92"/>
                  </a:lnTo>
                  <a:lnTo>
                    <a:pt x="46" y="65"/>
                  </a:lnTo>
                  <a:lnTo>
                    <a:pt x="48" y="63"/>
                  </a:lnTo>
                  <a:lnTo>
                    <a:pt x="71" y="36"/>
                  </a:lnTo>
                  <a:lnTo>
                    <a:pt x="88" y="19"/>
                  </a:lnTo>
                  <a:lnTo>
                    <a:pt x="102" y="0"/>
                  </a:lnTo>
                  <a:lnTo>
                    <a:pt x="125" y="0"/>
                  </a:lnTo>
                  <a:lnTo>
                    <a:pt x="150" y="3"/>
                  </a:lnTo>
                  <a:lnTo>
                    <a:pt x="188" y="7"/>
                  </a:lnTo>
                  <a:lnTo>
                    <a:pt x="221" y="5"/>
                  </a:lnTo>
                  <a:lnTo>
                    <a:pt x="246" y="3"/>
                  </a:lnTo>
                  <a:lnTo>
                    <a:pt x="234" y="17"/>
                  </a:lnTo>
                  <a:lnTo>
                    <a:pt x="225" y="28"/>
                  </a:lnTo>
                  <a:lnTo>
                    <a:pt x="196" y="71"/>
                  </a:lnTo>
                  <a:lnTo>
                    <a:pt x="177" y="109"/>
                  </a:lnTo>
                  <a:lnTo>
                    <a:pt x="171" y="1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05" name="Freeform 1650"/>
            <p:cNvSpPr>
              <a:spLocks noEditPoints="1"/>
            </p:cNvSpPr>
            <p:nvPr/>
          </p:nvSpPr>
          <p:spPr bwMode="auto">
            <a:xfrm>
              <a:off x="1434" y="3079"/>
              <a:ext cx="489" cy="249"/>
            </a:xfrm>
            <a:custGeom>
              <a:avLst/>
              <a:gdLst>
                <a:gd name="T0" fmla="*/ 125 w 489"/>
                <a:gd name="T1" fmla="*/ 95 h 249"/>
                <a:gd name="T2" fmla="*/ 127 w 489"/>
                <a:gd name="T3" fmla="*/ 72 h 249"/>
                <a:gd name="T4" fmla="*/ 114 w 489"/>
                <a:gd name="T5" fmla="*/ 54 h 249"/>
                <a:gd name="T6" fmla="*/ 87 w 489"/>
                <a:gd name="T7" fmla="*/ 56 h 249"/>
                <a:gd name="T8" fmla="*/ 71 w 489"/>
                <a:gd name="T9" fmla="*/ 74 h 249"/>
                <a:gd name="T10" fmla="*/ 77 w 489"/>
                <a:gd name="T11" fmla="*/ 101 h 249"/>
                <a:gd name="T12" fmla="*/ 98 w 489"/>
                <a:gd name="T13" fmla="*/ 116 h 249"/>
                <a:gd name="T14" fmla="*/ 119 w 489"/>
                <a:gd name="T15" fmla="*/ 108 h 249"/>
                <a:gd name="T16" fmla="*/ 125 w 489"/>
                <a:gd name="T17" fmla="*/ 99 h 249"/>
                <a:gd name="T18" fmla="*/ 87 w 489"/>
                <a:gd name="T19" fmla="*/ 241 h 249"/>
                <a:gd name="T20" fmla="*/ 6 w 489"/>
                <a:gd name="T21" fmla="*/ 249 h 249"/>
                <a:gd name="T22" fmla="*/ 12 w 489"/>
                <a:gd name="T23" fmla="*/ 191 h 249"/>
                <a:gd name="T24" fmla="*/ 6 w 489"/>
                <a:gd name="T25" fmla="*/ 137 h 249"/>
                <a:gd name="T26" fmla="*/ 0 w 489"/>
                <a:gd name="T27" fmla="*/ 54 h 249"/>
                <a:gd name="T28" fmla="*/ 6 w 489"/>
                <a:gd name="T29" fmla="*/ 12 h 249"/>
                <a:gd name="T30" fmla="*/ 63 w 489"/>
                <a:gd name="T31" fmla="*/ 18 h 249"/>
                <a:gd name="T32" fmla="*/ 121 w 489"/>
                <a:gd name="T33" fmla="*/ 8 h 249"/>
                <a:gd name="T34" fmla="*/ 165 w 489"/>
                <a:gd name="T35" fmla="*/ 6 h 249"/>
                <a:gd name="T36" fmla="*/ 196 w 489"/>
                <a:gd name="T37" fmla="*/ 24 h 249"/>
                <a:gd name="T38" fmla="*/ 196 w 489"/>
                <a:gd name="T39" fmla="*/ 52 h 249"/>
                <a:gd name="T40" fmla="*/ 215 w 489"/>
                <a:gd name="T41" fmla="*/ 72 h 249"/>
                <a:gd name="T42" fmla="*/ 292 w 489"/>
                <a:gd name="T43" fmla="*/ 72 h 249"/>
                <a:gd name="T44" fmla="*/ 314 w 489"/>
                <a:gd name="T45" fmla="*/ 70 h 249"/>
                <a:gd name="T46" fmla="*/ 310 w 489"/>
                <a:gd name="T47" fmla="*/ 41 h 249"/>
                <a:gd name="T48" fmla="*/ 314 w 489"/>
                <a:gd name="T49" fmla="*/ 12 h 249"/>
                <a:gd name="T50" fmla="*/ 360 w 489"/>
                <a:gd name="T51" fmla="*/ 22 h 249"/>
                <a:gd name="T52" fmla="*/ 392 w 489"/>
                <a:gd name="T53" fmla="*/ 14 h 249"/>
                <a:gd name="T54" fmla="*/ 437 w 489"/>
                <a:gd name="T55" fmla="*/ 0 h 249"/>
                <a:gd name="T56" fmla="*/ 479 w 489"/>
                <a:gd name="T57" fmla="*/ 12 h 249"/>
                <a:gd name="T58" fmla="*/ 481 w 489"/>
                <a:gd name="T59" fmla="*/ 12 h 249"/>
                <a:gd name="T60" fmla="*/ 489 w 489"/>
                <a:gd name="T61" fmla="*/ 83 h 249"/>
                <a:gd name="T62" fmla="*/ 475 w 489"/>
                <a:gd name="T63" fmla="*/ 168 h 249"/>
                <a:gd name="T64" fmla="*/ 475 w 489"/>
                <a:gd name="T65" fmla="*/ 224 h 249"/>
                <a:gd name="T66" fmla="*/ 423 w 489"/>
                <a:gd name="T67" fmla="*/ 245 h 249"/>
                <a:gd name="T68" fmla="*/ 271 w 489"/>
                <a:gd name="T69" fmla="*/ 237 h 249"/>
                <a:gd name="T70" fmla="*/ 106 w 489"/>
                <a:gd name="T71" fmla="*/ 222 h 249"/>
                <a:gd name="T72" fmla="*/ 119 w 489"/>
                <a:gd name="T73" fmla="*/ 212 h 249"/>
                <a:gd name="T74" fmla="*/ 131 w 489"/>
                <a:gd name="T75" fmla="*/ 191 h 249"/>
                <a:gd name="T76" fmla="*/ 121 w 489"/>
                <a:gd name="T77" fmla="*/ 166 h 249"/>
                <a:gd name="T78" fmla="*/ 98 w 489"/>
                <a:gd name="T79" fmla="*/ 160 h 249"/>
                <a:gd name="T80" fmla="*/ 75 w 489"/>
                <a:gd name="T81" fmla="*/ 174 h 249"/>
                <a:gd name="T82" fmla="*/ 67 w 489"/>
                <a:gd name="T83" fmla="*/ 197 h 249"/>
                <a:gd name="T84" fmla="*/ 81 w 489"/>
                <a:gd name="T85" fmla="*/ 212 h 249"/>
                <a:gd name="T86" fmla="*/ 92 w 489"/>
                <a:gd name="T87" fmla="*/ 220 h 249"/>
                <a:gd name="T88" fmla="*/ 106 w 489"/>
                <a:gd name="T89" fmla="*/ 222 h 24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9"/>
                <a:gd name="T136" fmla="*/ 0 h 249"/>
                <a:gd name="T137" fmla="*/ 489 w 489"/>
                <a:gd name="T138" fmla="*/ 249 h 24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9" h="249">
                  <a:moveTo>
                    <a:pt x="125" y="99"/>
                  </a:moveTo>
                  <a:lnTo>
                    <a:pt x="125" y="95"/>
                  </a:lnTo>
                  <a:lnTo>
                    <a:pt x="127" y="83"/>
                  </a:lnTo>
                  <a:lnTo>
                    <a:pt x="127" y="72"/>
                  </a:lnTo>
                  <a:lnTo>
                    <a:pt x="123" y="60"/>
                  </a:lnTo>
                  <a:lnTo>
                    <a:pt x="114" y="54"/>
                  </a:lnTo>
                  <a:lnTo>
                    <a:pt x="98" y="54"/>
                  </a:lnTo>
                  <a:lnTo>
                    <a:pt x="87" y="56"/>
                  </a:lnTo>
                  <a:lnTo>
                    <a:pt x="75" y="62"/>
                  </a:lnTo>
                  <a:lnTo>
                    <a:pt x="71" y="74"/>
                  </a:lnTo>
                  <a:lnTo>
                    <a:pt x="73" y="87"/>
                  </a:lnTo>
                  <a:lnTo>
                    <a:pt x="77" y="101"/>
                  </a:lnTo>
                  <a:lnTo>
                    <a:pt x="87" y="112"/>
                  </a:lnTo>
                  <a:lnTo>
                    <a:pt x="98" y="116"/>
                  </a:lnTo>
                  <a:lnTo>
                    <a:pt x="114" y="114"/>
                  </a:lnTo>
                  <a:lnTo>
                    <a:pt x="119" y="108"/>
                  </a:lnTo>
                  <a:lnTo>
                    <a:pt x="123" y="99"/>
                  </a:lnTo>
                  <a:lnTo>
                    <a:pt x="125" y="99"/>
                  </a:lnTo>
                  <a:close/>
                  <a:moveTo>
                    <a:pt x="189" y="237"/>
                  </a:moveTo>
                  <a:lnTo>
                    <a:pt x="87" y="241"/>
                  </a:lnTo>
                  <a:lnTo>
                    <a:pt x="6" y="249"/>
                  </a:lnTo>
                  <a:lnTo>
                    <a:pt x="10" y="216"/>
                  </a:lnTo>
                  <a:lnTo>
                    <a:pt x="12" y="191"/>
                  </a:lnTo>
                  <a:lnTo>
                    <a:pt x="10" y="160"/>
                  </a:lnTo>
                  <a:lnTo>
                    <a:pt x="6" y="137"/>
                  </a:lnTo>
                  <a:lnTo>
                    <a:pt x="2" y="91"/>
                  </a:lnTo>
                  <a:lnTo>
                    <a:pt x="0" y="54"/>
                  </a:lnTo>
                  <a:lnTo>
                    <a:pt x="2" y="29"/>
                  </a:lnTo>
                  <a:lnTo>
                    <a:pt x="6" y="12"/>
                  </a:lnTo>
                  <a:lnTo>
                    <a:pt x="31" y="16"/>
                  </a:lnTo>
                  <a:lnTo>
                    <a:pt x="63" y="18"/>
                  </a:lnTo>
                  <a:lnTo>
                    <a:pt x="98" y="12"/>
                  </a:lnTo>
                  <a:lnTo>
                    <a:pt x="121" y="8"/>
                  </a:lnTo>
                  <a:lnTo>
                    <a:pt x="144" y="6"/>
                  </a:lnTo>
                  <a:lnTo>
                    <a:pt x="165" y="6"/>
                  </a:lnTo>
                  <a:lnTo>
                    <a:pt x="194" y="12"/>
                  </a:lnTo>
                  <a:lnTo>
                    <a:pt x="196" y="24"/>
                  </a:lnTo>
                  <a:lnTo>
                    <a:pt x="196" y="31"/>
                  </a:lnTo>
                  <a:lnTo>
                    <a:pt x="196" y="52"/>
                  </a:lnTo>
                  <a:lnTo>
                    <a:pt x="194" y="70"/>
                  </a:lnTo>
                  <a:lnTo>
                    <a:pt x="215" y="72"/>
                  </a:lnTo>
                  <a:lnTo>
                    <a:pt x="235" y="72"/>
                  </a:lnTo>
                  <a:lnTo>
                    <a:pt x="292" y="72"/>
                  </a:lnTo>
                  <a:lnTo>
                    <a:pt x="304" y="72"/>
                  </a:lnTo>
                  <a:lnTo>
                    <a:pt x="314" y="70"/>
                  </a:lnTo>
                  <a:lnTo>
                    <a:pt x="310" y="56"/>
                  </a:lnTo>
                  <a:lnTo>
                    <a:pt x="310" y="41"/>
                  </a:lnTo>
                  <a:lnTo>
                    <a:pt x="310" y="27"/>
                  </a:lnTo>
                  <a:lnTo>
                    <a:pt x="314" y="12"/>
                  </a:lnTo>
                  <a:lnTo>
                    <a:pt x="333" y="18"/>
                  </a:lnTo>
                  <a:lnTo>
                    <a:pt x="360" y="22"/>
                  </a:lnTo>
                  <a:lnTo>
                    <a:pt x="375" y="20"/>
                  </a:lnTo>
                  <a:lnTo>
                    <a:pt x="392" y="14"/>
                  </a:lnTo>
                  <a:lnTo>
                    <a:pt x="414" y="6"/>
                  </a:lnTo>
                  <a:lnTo>
                    <a:pt x="437" y="0"/>
                  </a:lnTo>
                  <a:lnTo>
                    <a:pt x="454" y="4"/>
                  </a:lnTo>
                  <a:lnTo>
                    <a:pt x="479" y="12"/>
                  </a:lnTo>
                  <a:lnTo>
                    <a:pt x="481" y="12"/>
                  </a:lnTo>
                  <a:lnTo>
                    <a:pt x="485" y="43"/>
                  </a:lnTo>
                  <a:lnTo>
                    <a:pt x="489" y="83"/>
                  </a:lnTo>
                  <a:lnTo>
                    <a:pt x="483" y="135"/>
                  </a:lnTo>
                  <a:lnTo>
                    <a:pt x="475" y="168"/>
                  </a:lnTo>
                  <a:lnTo>
                    <a:pt x="473" y="202"/>
                  </a:lnTo>
                  <a:lnTo>
                    <a:pt x="475" y="224"/>
                  </a:lnTo>
                  <a:lnTo>
                    <a:pt x="481" y="249"/>
                  </a:lnTo>
                  <a:lnTo>
                    <a:pt x="423" y="245"/>
                  </a:lnTo>
                  <a:lnTo>
                    <a:pt x="379" y="241"/>
                  </a:lnTo>
                  <a:lnTo>
                    <a:pt x="271" y="237"/>
                  </a:lnTo>
                  <a:lnTo>
                    <a:pt x="189" y="237"/>
                  </a:lnTo>
                  <a:close/>
                  <a:moveTo>
                    <a:pt x="106" y="222"/>
                  </a:moveTo>
                  <a:lnTo>
                    <a:pt x="110" y="220"/>
                  </a:lnTo>
                  <a:lnTo>
                    <a:pt x="119" y="212"/>
                  </a:lnTo>
                  <a:lnTo>
                    <a:pt x="125" y="204"/>
                  </a:lnTo>
                  <a:lnTo>
                    <a:pt x="131" y="191"/>
                  </a:lnTo>
                  <a:lnTo>
                    <a:pt x="131" y="179"/>
                  </a:lnTo>
                  <a:lnTo>
                    <a:pt x="121" y="166"/>
                  </a:lnTo>
                  <a:lnTo>
                    <a:pt x="110" y="160"/>
                  </a:lnTo>
                  <a:lnTo>
                    <a:pt x="98" y="160"/>
                  </a:lnTo>
                  <a:lnTo>
                    <a:pt x="87" y="166"/>
                  </a:lnTo>
                  <a:lnTo>
                    <a:pt x="75" y="174"/>
                  </a:lnTo>
                  <a:lnTo>
                    <a:pt x="67" y="183"/>
                  </a:lnTo>
                  <a:lnTo>
                    <a:pt x="67" y="197"/>
                  </a:lnTo>
                  <a:lnTo>
                    <a:pt x="71" y="206"/>
                  </a:lnTo>
                  <a:lnTo>
                    <a:pt x="81" y="212"/>
                  </a:lnTo>
                  <a:lnTo>
                    <a:pt x="88" y="216"/>
                  </a:lnTo>
                  <a:lnTo>
                    <a:pt x="92" y="220"/>
                  </a:lnTo>
                  <a:lnTo>
                    <a:pt x="98" y="222"/>
                  </a:lnTo>
                  <a:lnTo>
                    <a:pt x="106" y="22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06" name="Freeform 1651"/>
            <p:cNvSpPr>
              <a:spLocks/>
            </p:cNvSpPr>
            <p:nvPr/>
          </p:nvSpPr>
          <p:spPr bwMode="auto">
            <a:xfrm>
              <a:off x="1628" y="3012"/>
              <a:ext cx="168" cy="139"/>
            </a:xfrm>
            <a:custGeom>
              <a:avLst/>
              <a:gdLst>
                <a:gd name="T0" fmla="*/ 166 w 168"/>
                <a:gd name="T1" fmla="*/ 4 h 139"/>
                <a:gd name="T2" fmla="*/ 152 w 168"/>
                <a:gd name="T3" fmla="*/ 31 h 139"/>
                <a:gd name="T4" fmla="*/ 145 w 168"/>
                <a:gd name="T5" fmla="*/ 52 h 139"/>
                <a:gd name="T6" fmla="*/ 137 w 168"/>
                <a:gd name="T7" fmla="*/ 58 h 139"/>
                <a:gd name="T8" fmla="*/ 121 w 168"/>
                <a:gd name="T9" fmla="*/ 71 h 139"/>
                <a:gd name="T10" fmla="*/ 120 w 168"/>
                <a:gd name="T11" fmla="*/ 79 h 139"/>
                <a:gd name="T12" fmla="*/ 116 w 168"/>
                <a:gd name="T13" fmla="*/ 94 h 139"/>
                <a:gd name="T14" fmla="*/ 116 w 168"/>
                <a:gd name="T15" fmla="*/ 108 h 139"/>
                <a:gd name="T16" fmla="*/ 116 w 168"/>
                <a:gd name="T17" fmla="*/ 123 h 139"/>
                <a:gd name="T18" fmla="*/ 120 w 168"/>
                <a:gd name="T19" fmla="*/ 137 h 139"/>
                <a:gd name="T20" fmla="*/ 110 w 168"/>
                <a:gd name="T21" fmla="*/ 139 h 139"/>
                <a:gd name="T22" fmla="*/ 98 w 168"/>
                <a:gd name="T23" fmla="*/ 139 h 139"/>
                <a:gd name="T24" fmla="*/ 41 w 168"/>
                <a:gd name="T25" fmla="*/ 139 h 139"/>
                <a:gd name="T26" fmla="*/ 21 w 168"/>
                <a:gd name="T27" fmla="*/ 139 h 139"/>
                <a:gd name="T28" fmla="*/ 0 w 168"/>
                <a:gd name="T29" fmla="*/ 137 h 139"/>
                <a:gd name="T30" fmla="*/ 20 w 168"/>
                <a:gd name="T31" fmla="*/ 116 h 139"/>
                <a:gd name="T32" fmla="*/ 39 w 168"/>
                <a:gd name="T33" fmla="*/ 85 h 139"/>
                <a:gd name="T34" fmla="*/ 46 w 168"/>
                <a:gd name="T35" fmla="*/ 67 h 139"/>
                <a:gd name="T36" fmla="*/ 56 w 168"/>
                <a:gd name="T37" fmla="*/ 48 h 139"/>
                <a:gd name="T38" fmla="*/ 60 w 168"/>
                <a:gd name="T39" fmla="*/ 35 h 139"/>
                <a:gd name="T40" fmla="*/ 66 w 168"/>
                <a:gd name="T41" fmla="*/ 17 h 139"/>
                <a:gd name="T42" fmla="*/ 70 w 168"/>
                <a:gd name="T43" fmla="*/ 8 h 139"/>
                <a:gd name="T44" fmla="*/ 81 w 168"/>
                <a:gd name="T45" fmla="*/ 0 h 139"/>
                <a:gd name="T46" fmla="*/ 93 w 168"/>
                <a:gd name="T47" fmla="*/ 2 h 139"/>
                <a:gd name="T48" fmla="*/ 104 w 168"/>
                <a:gd name="T49" fmla="*/ 2 h 139"/>
                <a:gd name="T50" fmla="*/ 125 w 168"/>
                <a:gd name="T51" fmla="*/ 4 h 139"/>
                <a:gd name="T52" fmla="*/ 141 w 168"/>
                <a:gd name="T53" fmla="*/ 2 h 139"/>
                <a:gd name="T54" fmla="*/ 156 w 168"/>
                <a:gd name="T55" fmla="*/ 0 h 139"/>
                <a:gd name="T56" fmla="*/ 166 w 168"/>
                <a:gd name="T57" fmla="*/ 0 h 139"/>
                <a:gd name="T58" fmla="*/ 168 w 168"/>
                <a:gd name="T59" fmla="*/ 2 h 139"/>
                <a:gd name="T60" fmla="*/ 166 w 168"/>
                <a:gd name="T61" fmla="*/ 4 h 1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39"/>
                <a:gd name="T95" fmla="*/ 168 w 168"/>
                <a:gd name="T96" fmla="*/ 139 h 13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39">
                  <a:moveTo>
                    <a:pt x="166" y="4"/>
                  </a:moveTo>
                  <a:lnTo>
                    <a:pt x="152" y="31"/>
                  </a:lnTo>
                  <a:lnTo>
                    <a:pt x="145" y="52"/>
                  </a:lnTo>
                  <a:lnTo>
                    <a:pt x="137" y="58"/>
                  </a:lnTo>
                  <a:lnTo>
                    <a:pt x="121" y="71"/>
                  </a:lnTo>
                  <a:lnTo>
                    <a:pt x="120" y="79"/>
                  </a:lnTo>
                  <a:lnTo>
                    <a:pt x="116" y="94"/>
                  </a:lnTo>
                  <a:lnTo>
                    <a:pt x="116" y="108"/>
                  </a:lnTo>
                  <a:lnTo>
                    <a:pt x="116" y="123"/>
                  </a:lnTo>
                  <a:lnTo>
                    <a:pt x="120" y="137"/>
                  </a:lnTo>
                  <a:lnTo>
                    <a:pt x="110" y="139"/>
                  </a:lnTo>
                  <a:lnTo>
                    <a:pt x="98" y="139"/>
                  </a:lnTo>
                  <a:lnTo>
                    <a:pt x="41" y="139"/>
                  </a:lnTo>
                  <a:lnTo>
                    <a:pt x="21" y="139"/>
                  </a:lnTo>
                  <a:lnTo>
                    <a:pt x="0" y="137"/>
                  </a:lnTo>
                  <a:lnTo>
                    <a:pt x="20" y="116"/>
                  </a:lnTo>
                  <a:lnTo>
                    <a:pt x="39" y="85"/>
                  </a:lnTo>
                  <a:lnTo>
                    <a:pt x="46" y="67"/>
                  </a:lnTo>
                  <a:lnTo>
                    <a:pt x="56" y="48"/>
                  </a:lnTo>
                  <a:lnTo>
                    <a:pt x="60" y="35"/>
                  </a:lnTo>
                  <a:lnTo>
                    <a:pt x="66" y="17"/>
                  </a:lnTo>
                  <a:lnTo>
                    <a:pt x="70" y="8"/>
                  </a:lnTo>
                  <a:lnTo>
                    <a:pt x="81" y="0"/>
                  </a:lnTo>
                  <a:lnTo>
                    <a:pt x="93" y="2"/>
                  </a:lnTo>
                  <a:lnTo>
                    <a:pt x="104" y="2"/>
                  </a:lnTo>
                  <a:lnTo>
                    <a:pt x="125" y="4"/>
                  </a:lnTo>
                  <a:lnTo>
                    <a:pt x="141" y="2"/>
                  </a:lnTo>
                  <a:lnTo>
                    <a:pt x="156" y="0"/>
                  </a:lnTo>
                  <a:lnTo>
                    <a:pt x="166" y="0"/>
                  </a:lnTo>
                  <a:lnTo>
                    <a:pt x="168" y="2"/>
                  </a:lnTo>
                  <a:lnTo>
                    <a:pt x="166"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07" name="Freeform 1652"/>
            <p:cNvSpPr>
              <a:spLocks/>
            </p:cNvSpPr>
            <p:nvPr/>
          </p:nvSpPr>
          <p:spPr bwMode="auto">
            <a:xfrm>
              <a:off x="1628" y="2954"/>
              <a:ext cx="83" cy="195"/>
            </a:xfrm>
            <a:custGeom>
              <a:avLst/>
              <a:gdLst>
                <a:gd name="T0" fmla="*/ 83 w 83"/>
                <a:gd name="T1" fmla="*/ 12 h 195"/>
                <a:gd name="T2" fmla="*/ 83 w 83"/>
                <a:gd name="T3" fmla="*/ 24 h 195"/>
                <a:gd name="T4" fmla="*/ 81 w 83"/>
                <a:gd name="T5" fmla="*/ 43 h 195"/>
                <a:gd name="T6" fmla="*/ 81 w 83"/>
                <a:gd name="T7" fmla="*/ 58 h 195"/>
                <a:gd name="T8" fmla="*/ 70 w 83"/>
                <a:gd name="T9" fmla="*/ 66 h 195"/>
                <a:gd name="T10" fmla="*/ 66 w 83"/>
                <a:gd name="T11" fmla="*/ 75 h 195"/>
                <a:gd name="T12" fmla="*/ 60 w 83"/>
                <a:gd name="T13" fmla="*/ 93 h 195"/>
                <a:gd name="T14" fmla="*/ 56 w 83"/>
                <a:gd name="T15" fmla="*/ 106 h 195"/>
                <a:gd name="T16" fmla="*/ 46 w 83"/>
                <a:gd name="T17" fmla="*/ 125 h 195"/>
                <a:gd name="T18" fmla="*/ 39 w 83"/>
                <a:gd name="T19" fmla="*/ 143 h 195"/>
                <a:gd name="T20" fmla="*/ 20 w 83"/>
                <a:gd name="T21" fmla="*/ 174 h 195"/>
                <a:gd name="T22" fmla="*/ 0 w 83"/>
                <a:gd name="T23" fmla="*/ 195 h 195"/>
                <a:gd name="T24" fmla="*/ 2 w 83"/>
                <a:gd name="T25" fmla="*/ 177 h 195"/>
                <a:gd name="T26" fmla="*/ 2 w 83"/>
                <a:gd name="T27" fmla="*/ 156 h 195"/>
                <a:gd name="T28" fmla="*/ 2 w 83"/>
                <a:gd name="T29" fmla="*/ 149 h 195"/>
                <a:gd name="T30" fmla="*/ 0 w 83"/>
                <a:gd name="T31" fmla="*/ 137 h 195"/>
                <a:gd name="T32" fmla="*/ 18 w 83"/>
                <a:gd name="T33" fmla="*/ 118 h 195"/>
                <a:gd name="T34" fmla="*/ 35 w 83"/>
                <a:gd name="T35" fmla="*/ 93 h 195"/>
                <a:gd name="T36" fmla="*/ 45 w 83"/>
                <a:gd name="T37" fmla="*/ 66 h 195"/>
                <a:gd name="T38" fmla="*/ 50 w 83"/>
                <a:gd name="T39" fmla="*/ 49 h 195"/>
                <a:gd name="T40" fmla="*/ 56 w 83"/>
                <a:gd name="T41" fmla="*/ 29 h 195"/>
                <a:gd name="T42" fmla="*/ 66 w 83"/>
                <a:gd name="T43" fmla="*/ 16 h 195"/>
                <a:gd name="T44" fmla="*/ 81 w 83"/>
                <a:gd name="T45" fmla="*/ 0 h 195"/>
                <a:gd name="T46" fmla="*/ 83 w 83"/>
                <a:gd name="T47" fmla="*/ 12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3"/>
                <a:gd name="T73" fmla="*/ 0 h 195"/>
                <a:gd name="T74" fmla="*/ 83 w 8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3" h="195">
                  <a:moveTo>
                    <a:pt x="83" y="12"/>
                  </a:moveTo>
                  <a:lnTo>
                    <a:pt x="83" y="24"/>
                  </a:lnTo>
                  <a:lnTo>
                    <a:pt x="81" y="43"/>
                  </a:lnTo>
                  <a:lnTo>
                    <a:pt x="81" y="58"/>
                  </a:lnTo>
                  <a:lnTo>
                    <a:pt x="70" y="66"/>
                  </a:lnTo>
                  <a:lnTo>
                    <a:pt x="66" y="75"/>
                  </a:lnTo>
                  <a:lnTo>
                    <a:pt x="60" y="93"/>
                  </a:lnTo>
                  <a:lnTo>
                    <a:pt x="56" y="106"/>
                  </a:lnTo>
                  <a:lnTo>
                    <a:pt x="46" y="125"/>
                  </a:lnTo>
                  <a:lnTo>
                    <a:pt x="39" y="143"/>
                  </a:lnTo>
                  <a:lnTo>
                    <a:pt x="20" y="174"/>
                  </a:lnTo>
                  <a:lnTo>
                    <a:pt x="0" y="195"/>
                  </a:lnTo>
                  <a:lnTo>
                    <a:pt x="2" y="177"/>
                  </a:lnTo>
                  <a:lnTo>
                    <a:pt x="2" y="156"/>
                  </a:lnTo>
                  <a:lnTo>
                    <a:pt x="2" y="149"/>
                  </a:lnTo>
                  <a:lnTo>
                    <a:pt x="0" y="137"/>
                  </a:lnTo>
                  <a:lnTo>
                    <a:pt x="18" y="118"/>
                  </a:lnTo>
                  <a:lnTo>
                    <a:pt x="35" y="93"/>
                  </a:lnTo>
                  <a:lnTo>
                    <a:pt x="45" y="66"/>
                  </a:lnTo>
                  <a:lnTo>
                    <a:pt x="50" y="49"/>
                  </a:lnTo>
                  <a:lnTo>
                    <a:pt x="56" y="29"/>
                  </a:lnTo>
                  <a:lnTo>
                    <a:pt x="66" y="16"/>
                  </a:lnTo>
                  <a:lnTo>
                    <a:pt x="81" y="0"/>
                  </a:lnTo>
                  <a:lnTo>
                    <a:pt x="83"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08" name="Freeform 1653"/>
            <p:cNvSpPr>
              <a:spLocks/>
            </p:cNvSpPr>
            <p:nvPr/>
          </p:nvSpPr>
          <p:spPr bwMode="auto">
            <a:xfrm>
              <a:off x="1440" y="2949"/>
              <a:ext cx="269" cy="148"/>
            </a:xfrm>
            <a:custGeom>
              <a:avLst/>
              <a:gdLst>
                <a:gd name="T0" fmla="*/ 269 w 269"/>
                <a:gd name="T1" fmla="*/ 5 h 148"/>
                <a:gd name="T2" fmla="*/ 254 w 269"/>
                <a:gd name="T3" fmla="*/ 21 h 148"/>
                <a:gd name="T4" fmla="*/ 244 w 269"/>
                <a:gd name="T5" fmla="*/ 34 h 148"/>
                <a:gd name="T6" fmla="*/ 238 w 269"/>
                <a:gd name="T7" fmla="*/ 54 h 148"/>
                <a:gd name="T8" fmla="*/ 233 w 269"/>
                <a:gd name="T9" fmla="*/ 71 h 148"/>
                <a:gd name="T10" fmla="*/ 223 w 269"/>
                <a:gd name="T11" fmla="*/ 98 h 148"/>
                <a:gd name="T12" fmla="*/ 206 w 269"/>
                <a:gd name="T13" fmla="*/ 123 h 148"/>
                <a:gd name="T14" fmla="*/ 188 w 269"/>
                <a:gd name="T15" fmla="*/ 142 h 148"/>
                <a:gd name="T16" fmla="*/ 159 w 269"/>
                <a:gd name="T17" fmla="*/ 136 h 148"/>
                <a:gd name="T18" fmla="*/ 138 w 269"/>
                <a:gd name="T19" fmla="*/ 136 h 148"/>
                <a:gd name="T20" fmla="*/ 115 w 269"/>
                <a:gd name="T21" fmla="*/ 138 h 148"/>
                <a:gd name="T22" fmla="*/ 92 w 269"/>
                <a:gd name="T23" fmla="*/ 142 h 148"/>
                <a:gd name="T24" fmla="*/ 57 w 269"/>
                <a:gd name="T25" fmla="*/ 148 h 148"/>
                <a:gd name="T26" fmla="*/ 25 w 269"/>
                <a:gd name="T27" fmla="*/ 146 h 148"/>
                <a:gd name="T28" fmla="*/ 0 w 269"/>
                <a:gd name="T29" fmla="*/ 142 h 148"/>
                <a:gd name="T30" fmla="*/ 34 w 269"/>
                <a:gd name="T31" fmla="*/ 90 h 148"/>
                <a:gd name="T32" fmla="*/ 61 w 269"/>
                <a:gd name="T33" fmla="*/ 48 h 148"/>
                <a:gd name="T34" fmla="*/ 77 w 269"/>
                <a:gd name="T35" fmla="*/ 13 h 148"/>
                <a:gd name="T36" fmla="*/ 88 w 269"/>
                <a:gd name="T37" fmla="*/ 7 h 148"/>
                <a:gd name="T38" fmla="*/ 98 w 269"/>
                <a:gd name="T39" fmla="*/ 4 h 148"/>
                <a:gd name="T40" fmla="*/ 115 w 269"/>
                <a:gd name="T41" fmla="*/ 0 h 148"/>
                <a:gd name="T42" fmla="*/ 144 w 269"/>
                <a:gd name="T43" fmla="*/ 0 h 148"/>
                <a:gd name="T44" fmla="*/ 173 w 269"/>
                <a:gd name="T45" fmla="*/ 5 h 148"/>
                <a:gd name="T46" fmla="*/ 194 w 269"/>
                <a:gd name="T47" fmla="*/ 9 h 148"/>
                <a:gd name="T48" fmla="*/ 217 w 269"/>
                <a:gd name="T49" fmla="*/ 13 h 148"/>
                <a:gd name="T50" fmla="*/ 246 w 269"/>
                <a:gd name="T51" fmla="*/ 9 h 148"/>
                <a:gd name="T52" fmla="*/ 269 w 269"/>
                <a:gd name="T53" fmla="*/ 5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69"/>
                <a:gd name="T82" fmla="*/ 0 h 148"/>
                <a:gd name="T83" fmla="*/ 269 w 269"/>
                <a:gd name="T84" fmla="*/ 148 h 1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69" h="148">
                  <a:moveTo>
                    <a:pt x="269" y="5"/>
                  </a:moveTo>
                  <a:lnTo>
                    <a:pt x="254" y="21"/>
                  </a:lnTo>
                  <a:lnTo>
                    <a:pt x="244" y="34"/>
                  </a:lnTo>
                  <a:lnTo>
                    <a:pt x="238" y="54"/>
                  </a:lnTo>
                  <a:lnTo>
                    <a:pt x="233" y="71"/>
                  </a:lnTo>
                  <a:lnTo>
                    <a:pt x="223" y="98"/>
                  </a:lnTo>
                  <a:lnTo>
                    <a:pt x="206" y="123"/>
                  </a:lnTo>
                  <a:lnTo>
                    <a:pt x="188" y="142"/>
                  </a:lnTo>
                  <a:lnTo>
                    <a:pt x="159" y="136"/>
                  </a:lnTo>
                  <a:lnTo>
                    <a:pt x="138" y="136"/>
                  </a:lnTo>
                  <a:lnTo>
                    <a:pt x="115" y="138"/>
                  </a:lnTo>
                  <a:lnTo>
                    <a:pt x="92" y="142"/>
                  </a:lnTo>
                  <a:lnTo>
                    <a:pt x="57" y="148"/>
                  </a:lnTo>
                  <a:lnTo>
                    <a:pt x="25" y="146"/>
                  </a:lnTo>
                  <a:lnTo>
                    <a:pt x="0" y="142"/>
                  </a:lnTo>
                  <a:lnTo>
                    <a:pt x="34" y="90"/>
                  </a:lnTo>
                  <a:lnTo>
                    <a:pt x="61" y="48"/>
                  </a:lnTo>
                  <a:lnTo>
                    <a:pt x="77" y="13"/>
                  </a:lnTo>
                  <a:lnTo>
                    <a:pt x="88" y="7"/>
                  </a:lnTo>
                  <a:lnTo>
                    <a:pt x="98" y="4"/>
                  </a:lnTo>
                  <a:lnTo>
                    <a:pt x="115" y="0"/>
                  </a:lnTo>
                  <a:lnTo>
                    <a:pt x="144" y="0"/>
                  </a:lnTo>
                  <a:lnTo>
                    <a:pt x="173" y="5"/>
                  </a:lnTo>
                  <a:lnTo>
                    <a:pt x="194" y="9"/>
                  </a:lnTo>
                  <a:lnTo>
                    <a:pt x="217" y="13"/>
                  </a:lnTo>
                  <a:lnTo>
                    <a:pt x="246" y="9"/>
                  </a:lnTo>
                  <a:lnTo>
                    <a:pt x="269"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09" name="Freeform 1654"/>
            <p:cNvSpPr>
              <a:spLocks/>
            </p:cNvSpPr>
            <p:nvPr/>
          </p:nvSpPr>
          <p:spPr bwMode="auto">
            <a:xfrm>
              <a:off x="1384" y="2887"/>
              <a:ext cx="144" cy="496"/>
            </a:xfrm>
            <a:custGeom>
              <a:avLst/>
              <a:gdLst>
                <a:gd name="T0" fmla="*/ 140 w 144"/>
                <a:gd name="T1" fmla="*/ 0 h 496"/>
                <a:gd name="T2" fmla="*/ 144 w 144"/>
                <a:gd name="T3" fmla="*/ 69 h 496"/>
                <a:gd name="T4" fmla="*/ 144 w 144"/>
                <a:gd name="T5" fmla="*/ 69 h 496"/>
                <a:gd name="T6" fmla="*/ 133 w 144"/>
                <a:gd name="T7" fmla="*/ 75 h 496"/>
                <a:gd name="T8" fmla="*/ 117 w 144"/>
                <a:gd name="T9" fmla="*/ 110 h 496"/>
                <a:gd name="T10" fmla="*/ 90 w 144"/>
                <a:gd name="T11" fmla="*/ 152 h 496"/>
                <a:gd name="T12" fmla="*/ 56 w 144"/>
                <a:gd name="T13" fmla="*/ 204 h 496"/>
                <a:gd name="T14" fmla="*/ 52 w 144"/>
                <a:gd name="T15" fmla="*/ 221 h 496"/>
                <a:gd name="T16" fmla="*/ 50 w 144"/>
                <a:gd name="T17" fmla="*/ 246 h 496"/>
                <a:gd name="T18" fmla="*/ 52 w 144"/>
                <a:gd name="T19" fmla="*/ 283 h 496"/>
                <a:gd name="T20" fmla="*/ 56 w 144"/>
                <a:gd name="T21" fmla="*/ 329 h 496"/>
                <a:gd name="T22" fmla="*/ 60 w 144"/>
                <a:gd name="T23" fmla="*/ 352 h 496"/>
                <a:gd name="T24" fmla="*/ 62 w 144"/>
                <a:gd name="T25" fmla="*/ 383 h 496"/>
                <a:gd name="T26" fmla="*/ 60 w 144"/>
                <a:gd name="T27" fmla="*/ 408 h 496"/>
                <a:gd name="T28" fmla="*/ 56 w 144"/>
                <a:gd name="T29" fmla="*/ 441 h 496"/>
                <a:gd name="T30" fmla="*/ 56 w 144"/>
                <a:gd name="T31" fmla="*/ 441 h 496"/>
                <a:gd name="T32" fmla="*/ 21 w 144"/>
                <a:gd name="T33" fmla="*/ 496 h 496"/>
                <a:gd name="T34" fmla="*/ 13 w 144"/>
                <a:gd name="T35" fmla="*/ 389 h 496"/>
                <a:gd name="T36" fmla="*/ 12 w 144"/>
                <a:gd name="T37" fmla="*/ 389 h 496"/>
                <a:gd name="T38" fmla="*/ 8 w 144"/>
                <a:gd name="T39" fmla="*/ 329 h 496"/>
                <a:gd name="T40" fmla="*/ 0 w 144"/>
                <a:gd name="T41" fmla="*/ 250 h 496"/>
                <a:gd name="T42" fmla="*/ 4 w 144"/>
                <a:gd name="T43" fmla="*/ 248 h 496"/>
                <a:gd name="T44" fmla="*/ 2 w 144"/>
                <a:gd name="T45" fmla="*/ 221 h 496"/>
                <a:gd name="T46" fmla="*/ 27 w 144"/>
                <a:gd name="T47" fmla="*/ 181 h 496"/>
                <a:gd name="T48" fmla="*/ 67 w 144"/>
                <a:gd name="T49" fmla="*/ 117 h 496"/>
                <a:gd name="T50" fmla="*/ 65 w 144"/>
                <a:gd name="T51" fmla="*/ 117 h 496"/>
                <a:gd name="T52" fmla="*/ 77 w 144"/>
                <a:gd name="T53" fmla="*/ 100 h 496"/>
                <a:gd name="T54" fmla="*/ 117 w 144"/>
                <a:gd name="T55" fmla="*/ 39 h 496"/>
                <a:gd name="T56" fmla="*/ 117 w 144"/>
                <a:gd name="T57" fmla="*/ 39 h 496"/>
                <a:gd name="T58" fmla="*/ 140 w 144"/>
                <a:gd name="T59" fmla="*/ 0 h 4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496"/>
                <a:gd name="T92" fmla="*/ 144 w 144"/>
                <a:gd name="T93" fmla="*/ 496 h 4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496">
                  <a:moveTo>
                    <a:pt x="140" y="0"/>
                  </a:moveTo>
                  <a:lnTo>
                    <a:pt x="144" y="69"/>
                  </a:lnTo>
                  <a:lnTo>
                    <a:pt x="133" y="75"/>
                  </a:lnTo>
                  <a:lnTo>
                    <a:pt x="117" y="110"/>
                  </a:lnTo>
                  <a:lnTo>
                    <a:pt x="90" y="152"/>
                  </a:lnTo>
                  <a:lnTo>
                    <a:pt x="56" y="204"/>
                  </a:lnTo>
                  <a:lnTo>
                    <a:pt x="52" y="221"/>
                  </a:lnTo>
                  <a:lnTo>
                    <a:pt x="50" y="246"/>
                  </a:lnTo>
                  <a:lnTo>
                    <a:pt x="52" y="283"/>
                  </a:lnTo>
                  <a:lnTo>
                    <a:pt x="56" y="329"/>
                  </a:lnTo>
                  <a:lnTo>
                    <a:pt x="60" y="352"/>
                  </a:lnTo>
                  <a:lnTo>
                    <a:pt x="62" y="383"/>
                  </a:lnTo>
                  <a:lnTo>
                    <a:pt x="60" y="408"/>
                  </a:lnTo>
                  <a:lnTo>
                    <a:pt x="56" y="441"/>
                  </a:lnTo>
                  <a:lnTo>
                    <a:pt x="21" y="496"/>
                  </a:lnTo>
                  <a:lnTo>
                    <a:pt x="13" y="389"/>
                  </a:lnTo>
                  <a:lnTo>
                    <a:pt x="12" y="389"/>
                  </a:lnTo>
                  <a:lnTo>
                    <a:pt x="8" y="329"/>
                  </a:lnTo>
                  <a:lnTo>
                    <a:pt x="0" y="250"/>
                  </a:lnTo>
                  <a:lnTo>
                    <a:pt x="4" y="248"/>
                  </a:lnTo>
                  <a:lnTo>
                    <a:pt x="2" y="221"/>
                  </a:lnTo>
                  <a:lnTo>
                    <a:pt x="27" y="181"/>
                  </a:lnTo>
                  <a:lnTo>
                    <a:pt x="67" y="117"/>
                  </a:lnTo>
                  <a:lnTo>
                    <a:pt x="65" y="117"/>
                  </a:lnTo>
                  <a:lnTo>
                    <a:pt x="77" y="100"/>
                  </a:lnTo>
                  <a:lnTo>
                    <a:pt x="117" y="39"/>
                  </a:lnTo>
                  <a:lnTo>
                    <a:pt x="140"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10" name="Freeform 1655"/>
            <p:cNvSpPr>
              <a:spLocks/>
            </p:cNvSpPr>
            <p:nvPr/>
          </p:nvSpPr>
          <p:spPr bwMode="auto">
            <a:xfrm>
              <a:off x="1215" y="3066"/>
              <a:ext cx="196" cy="150"/>
            </a:xfrm>
            <a:custGeom>
              <a:avLst/>
              <a:gdLst>
                <a:gd name="T0" fmla="*/ 167 w 196"/>
                <a:gd name="T1" fmla="*/ 2 h 150"/>
                <a:gd name="T2" fmla="*/ 181 w 196"/>
                <a:gd name="T3" fmla="*/ 2 h 150"/>
                <a:gd name="T4" fmla="*/ 196 w 196"/>
                <a:gd name="T5" fmla="*/ 2 h 150"/>
                <a:gd name="T6" fmla="*/ 171 w 196"/>
                <a:gd name="T7" fmla="*/ 42 h 150"/>
                <a:gd name="T8" fmla="*/ 173 w 196"/>
                <a:gd name="T9" fmla="*/ 69 h 150"/>
                <a:gd name="T10" fmla="*/ 169 w 196"/>
                <a:gd name="T11" fmla="*/ 71 h 150"/>
                <a:gd name="T12" fmla="*/ 177 w 196"/>
                <a:gd name="T13" fmla="*/ 150 h 150"/>
                <a:gd name="T14" fmla="*/ 163 w 196"/>
                <a:gd name="T15" fmla="*/ 146 h 150"/>
                <a:gd name="T16" fmla="*/ 152 w 196"/>
                <a:gd name="T17" fmla="*/ 144 h 150"/>
                <a:gd name="T18" fmla="*/ 140 w 196"/>
                <a:gd name="T19" fmla="*/ 144 h 150"/>
                <a:gd name="T20" fmla="*/ 132 w 196"/>
                <a:gd name="T21" fmla="*/ 146 h 150"/>
                <a:gd name="T22" fmla="*/ 125 w 196"/>
                <a:gd name="T23" fmla="*/ 148 h 150"/>
                <a:gd name="T24" fmla="*/ 119 w 196"/>
                <a:gd name="T25" fmla="*/ 150 h 150"/>
                <a:gd name="T26" fmla="*/ 102 w 196"/>
                <a:gd name="T27" fmla="*/ 148 h 150"/>
                <a:gd name="T28" fmla="*/ 86 w 196"/>
                <a:gd name="T29" fmla="*/ 148 h 150"/>
                <a:gd name="T30" fmla="*/ 54 w 196"/>
                <a:gd name="T31" fmla="*/ 146 h 150"/>
                <a:gd name="T32" fmla="*/ 27 w 196"/>
                <a:gd name="T33" fmla="*/ 150 h 150"/>
                <a:gd name="T34" fmla="*/ 23 w 196"/>
                <a:gd name="T35" fmla="*/ 148 h 150"/>
                <a:gd name="T36" fmla="*/ 19 w 196"/>
                <a:gd name="T37" fmla="*/ 146 h 150"/>
                <a:gd name="T38" fmla="*/ 17 w 196"/>
                <a:gd name="T39" fmla="*/ 140 h 150"/>
                <a:gd name="T40" fmla="*/ 17 w 196"/>
                <a:gd name="T41" fmla="*/ 131 h 150"/>
                <a:gd name="T42" fmla="*/ 9 w 196"/>
                <a:gd name="T43" fmla="*/ 117 h 150"/>
                <a:gd name="T44" fmla="*/ 2 w 196"/>
                <a:gd name="T45" fmla="*/ 102 h 150"/>
                <a:gd name="T46" fmla="*/ 0 w 196"/>
                <a:gd name="T47" fmla="*/ 85 h 150"/>
                <a:gd name="T48" fmla="*/ 5 w 196"/>
                <a:gd name="T49" fmla="*/ 62 h 150"/>
                <a:gd name="T50" fmla="*/ 7 w 196"/>
                <a:gd name="T51" fmla="*/ 48 h 150"/>
                <a:gd name="T52" fmla="*/ 13 w 196"/>
                <a:gd name="T53" fmla="*/ 29 h 150"/>
                <a:gd name="T54" fmla="*/ 13 w 196"/>
                <a:gd name="T55" fmla="*/ 29 h 150"/>
                <a:gd name="T56" fmla="*/ 15 w 196"/>
                <a:gd name="T57" fmla="*/ 19 h 150"/>
                <a:gd name="T58" fmla="*/ 19 w 196"/>
                <a:gd name="T59" fmla="*/ 6 h 150"/>
                <a:gd name="T60" fmla="*/ 21 w 196"/>
                <a:gd name="T61" fmla="*/ 2 h 150"/>
                <a:gd name="T62" fmla="*/ 25 w 196"/>
                <a:gd name="T63" fmla="*/ 0 h 150"/>
                <a:gd name="T64" fmla="*/ 27 w 196"/>
                <a:gd name="T65" fmla="*/ 2 h 150"/>
                <a:gd name="T66" fmla="*/ 40 w 196"/>
                <a:gd name="T67" fmla="*/ 4 h 150"/>
                <a:gd name="T68" fmla="*/ 59 w 196"/>
                <a:gd name="T69" fmla="*/ 4 h 150"/>
                <a:gd name="T70" fmla="*/ 73 w 196"/>
                <a:gd name="T71" fmla="*/ 2 h 150"/>
                <a:gd name="T72" fmla="*/ 92 w 196"/>
                <a:gd name="T73" fmla="*/ 0 h 150"/>
                <a:gd name="T74" fmla="*/ 104 w 196"/>
                <a:gd name="T75" fmla="*/ 0 h 150"/>
                <a:gd name="T76" fmla="*/ 119 w 196"/>
                <a:gd name="T77" fmla="*/ 2 h 150"/>
                <a:gd name="T78" fmla="*/ 129 w 196"/>
                <a:gd name="T79" fmla="*/ 2 h 150"/>
                <a:gd name="T80" fmla="*/ 136 w 196"/>
                <a:gd name="T81" fmla="*/ 4 h 150"/>
                <a:gd name="T82" fmla="*/ 146 w 196"/>
                <a:gd name="T83" fmla="*/ 6 h 150"/>
                <a:gd name="T84" fmla="*/ 156 w 196"/>
                <a:gd name="T85" fmla="*/ 4 h 150"/>
                <a:gd name="T86" fmla="*/ 167 w 196"/>
                <a:gd name="T87" fmla="*/ 2 h 1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6"/>
                <a:gd name="T133" fmla="*/ 0 h 150"/>
                <a:gd name="T134" fmla="*/ 196 w 196"/>
                <a:gd name="T135" fmla="*/ 150 h 1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6" h="150">
                  <a:moveTo>
                    <a:pt x="167" y="2"/>
                  </a:moveTo>
                  <a:lnTo>
                    <a:pt x="181" y="2"/>
                  </a:lnTo>
                  <a:lnTo>
                    <a:pt x="196" y="2"/>
                  </a:lnTo>
                  <a:lnTo>
                    <a:pt x="171" y="42"/>
                  </a:lnTo>
                  <a:lnTo>
                    <a:pt x="173" y="69"/>
                  </a:lnTo>
                  <a:lnTo>
                    <a:pt x="169" y="71"/>
                  </a:lnTo>
                  <a:lnTo>
                    <a:pt x="177" y="150"/>
                  </a:lnTo>
                  <a:lnTo>
                    <a:pt x="163" y="146"/>
                  </a:lnTo>
                  <a:lnTo>
                    <a:pt x="152" y="144"/>
                  </a:lnTo>
                  <a:lnTo>
                    <a:pt x="140" y="144"/>
                  </a:lnTo>
                  <a:lnTo>
                    <a:pt x="132" y="146"/>
                  </a:lnTo>
                  <a:lnTo>
                    <a:pt x="125" y="148"/>
                  </a:lnTo>
                  <a:lnTo>
                    <a:pt x="119" y="150"/>
                  </a:lnTo>
                  <a:lnTo>
                    <a:pt x="102" y="148"/>
                  </a:lnTo>
                  <a:lnTo>
                    <a:pt x="86" y="148"/>
                  </a:lnTo>
                  <a:lnTo>
                    <a:pt x="54" y="146"/>
                  </a:lnTo>
                  <a:lnTo>
                    <a:pt x="27" y="150"/>
                  </a:lnTo>
                  <a:lnTo>
                    <a:pt x="23" y="148"/>
                  </a:lnTo>
                  <a:lnTo>
                    <a:pt x="19" y="146"/>
                  </a:lnTo>
                  <a:lnTo>
                    <a:pt x="17" y="140"/>
                  </a:lnTo>
                  <a:lnTo>
                    <a:pt x="17" y="131"/>
                  </a:lnTo>
                  <a:lnTo>
                    <a:pt x="9" y="117"/>
                  </a:lnTo>
                  <a:lnTo>
                    <a:pt x="2" y="102"/>
                  </a:lnTo>
                  <a:lnTo>
                    <a:pt x="0" y="85"/>
                  </a:lnTo>
                  <a:lnTo>
                    <a:pt x="5" y="62"/>
                  </a:lnTo>
                  <a:lnTo>
                    <a:pt x="7" y="48"/>
                  </a:lnTo>
                  <a:lnTo>
                    <a:pt x="13" y="29"/>
                  </a:lnTo>
                  <a:lnTo>
                    <a:pt x="15" y="19"/>
                  </a:lnTo>
                  <a:lnTo>
                    <a:pt x="19" y="6"/>
                  </a:lnTo>
                  <a:lnTo>
                    <a:pt x="21" y="2"/>
                  </a:lnTo>
                  <a:lnTo>
                    <a:pt x="25" y="0"/>
                  </a:lnTo>
                  <a:lnTo>
                    <a:pt x="27" y="2"/>
                  </a:lnTo>
                  <a:lnTo>
                    <a:pt x="40" y="4"/>
                  </a:lnTo>
                  <a:lnTo>
                    <a:pt x="59" y="4"/>
                  </a:lnTo>
                  <a:lnTo>
                    <a:pt x="73" y="2"/>
                  </a:lnTo>
                  <a:lnTo>
                    <a:pt x="92" y="0"/>
                  </a:lnTo>
                  <a:lnTo>
                    <a:pt x="104" y="0"/>
                  </a:lnTo>
                  <a:lnTo>
                    <a:pt x="119" y="2"/>
                  </a:lnTo>
                  <a:lnTo>
                    <a:pt x="129" y="2"/>
                  </a:lnTo>
                  <a:lnTo>
                    <a:pt x="136" y="4"/>
                  </a:lnTo>
                  <a:lnTo>
                    <a:pt x="146" y="6"/>
                  </a:lnTo>
                  <a:lnTo>
                    <a:pt x="156" y="4"/>
                  </a:lnTo>
                  <a:lnTo>
                    <a:pt x="167"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11" name="Freeform 1656"/>
            <p:cNvSpPr>
              <a:spLocks/>
            </p:cNvSpPr>
            <p:nvPr/>
          </p:nvSpPr>
          <p:spPr bwMode="auto">
            <a:xfrm>
              <a:off x="1084" y="3093"/>
              <a:ext cx="144" cy="94"/>
            </a:xfrm>
            <a:custGeom>
              <a:avLst/>
              <a:gdLst>
                <a:gd name="T0" fmla="*/ 144 w 144"/>
                <a:gd name="T1" fmla="*/ 2 h 94"/>
                <a:gd name="T2" fmla="*/ 138 w 144"/>
                <a:gd name="T3" fmla="*/ 21 h 94"/>
                <a:gd name="T4" fmla="*/ 136 w 144"/>
                <a:gd name="T5" fmla="*/ 35 h 94"/>
                <a:gd name="T6" fmla="*/ 131 w 144"/>
                <a:gd name="T7" fmla="*/ 58 h 94"/>
                <a:gd name="T8" fmla="*/ 133 w 144"/>
                <a:gd name="T9" fmla="*/ 75 h 94"/>
                <a:gd name="T10" fmla="*/ 140 w 144"/>
                <a:gd name="T11" fmla="*/ 90 h 94"/>
                <a:gd name="T12" fmla="*/ 121 w 144"/>
                <a:gd name="T13" fmla="*/ 94 h 94"/>
                <a:gd name="T14" fmla="*/ 96 w 144"/>
                <a:gd name="T15" fmla="*/ 94 h 94"/>
                <a:gd name="T16" fmla="*/ 75 w 144"/>
                <a:gd name="T17" fmla="*/ 92 h 94"/>
                <a:gd name="T18" fmla="*/ 50 w 144"/>
                <a:gd name="T19" fmla="*/ 90 h 94"/>
                <a:gd name="T20" fmla="*/ 35 w 144"/>
                <a:gd name="T21" fmla="*/ 90 h 94"/>
                <a:gd name="T22" fmla="*/ 17 w 144"/>
                <a:gd name="T23" fmla="*/ 92 h 94"/>
                <a:gd name="T24" fmla="*/ 15 w 144"/>
                <a:gd name="T25" fmla="*/ 90 h 94"/>
                <a:gd name="T26" fmla="*/ 11 w 144"/>
                <a:gd name="T27" fmla="*/ 88 h 94"/>
                <a:gd name="T28" fmla="*/ 6 w 144"/>
                <a:gd name="T29" fmla="*/ 83 h 94"/>
                <a:gd name="T30" fmla="*/ 2 w 144"/>
                <a:gd name="T31" fmla="*/ 73 h 94"/>
                <a:gd name="T32" fmla="*/ 0 w 144"/>
                <a:gd name="T33" fmla="*/ 58 h 94"/>
                <a:gd name="T34" fmla="*/ 0 w 144"/>
                <a:gd name="T35" fmla="*/ 40 h 94"/>
                <a:gd name="T36" fmla="*/ 0 w 144"/>
                <a:gd name="T37" fmla="*/ 29 h 94"/>
                <a:gd name="T38" fmla="*/ 4 w 144"/>
                <a:gd name="T39" fmla="*/ 15 h 94"/>
                <a:gd name="T40" fmla="*/ 10 w 144"/>
                <a:gd name="T41" fmla="*/ 8 h 94"/>
                <a:gd name="T42" fmla="*/ 17 w 144"/>
                <a:gd name="T43" fmla="*/ 2 h 94"/>
                <a:gd name="T44" fmla="*/ 35 w 144"/>
                <a:gd name="T45" fmla="*/ 0 h 94"/>
                <a:gd name="T46" fmla="*/ 58 w 144"/>
                <a:gd name="T47" fmla="*/ 2 h 94"/>
                <a:gd name="T48" fmla="*/ 79 w 144"/>
                <a:gd name="T49" fmla="*/ 4 h 94"/>
                <a:gd name="T50" fmla="*/ 106 w 144"/>
                <a:gd name="T51" fmla="*/ 8 h 94"/>
                <a:gd name="T52" fmla="*/ 123 w 144"/>
                <a:gd name="T53" fmla="*/ 6 h 94"/>
                <a:gd name="T54" fmla="*/ 144 w 144"/>
                <a:gd name="T55" fmla="*/ 2 h 94"/>
                <a:gd name="T56" fmla="*/ 144 w 144"/>
                <a:gd name="T57" fmla="*/ 2 h 94"/>
                <a:gd name="T58" fmla="*/ 144 w 144"/>
                <a:gd name="T59" fmla="*/ 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94"/>
                <a:gd name="T92" fmla="*/ 144 w 144"/>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94">
                  <a:moveTo>
                    <a:pt x="144" y="2"/>
                  </a:moveTo>
                  <a:lnTo>
                    <a:pt x="138" y="21"/>
                  </a:lnTo>
                  <a:lnTo>
                    <a:pt x="136" y="35"/>
                  </a:lnTo>
                  <a:lnTo>
                    <a:pt x="131" y="58"/>
                  </a:lnTo>
                  <a:lnTo>
                    <a:pt x="133" y="75"/>
                  </a:lnTo>
                  <a:lnTo>
                    <a:pt x="140" y="90"/>
                  </a:lnTo>
                  <a:lnTo>
                    <a:pt x="121" y="94"/>
                  </a:lnTo>
                  <a:lnTo>
                    <a:pt x="96" y="94"/>
                  </a:lnTo>
                  <a:lnTo>
                    <a:pt x="75" y="92"/>
                  </a:lnTo>
                  <a:lnTo>
                    <a:pt x="50" y="90"/>
                  </a:lnTo>
                  <a:lnTo>
                    <a:pt x="35" y="90"/>
                  </a:lnTo>
                  <a:lnTo>
                    <a:pt x="17" y="92"/>
                  </a:lnTo>
                  <a:lnTo>
                    <a:pt x="15" y="90"/>
                  </a:lnTo>
                  <a:lnTo>
                    <a:pt x="11" y="88"/>
                  </a:lnTo>
                  <a:lnTo>
                    <a:pt x="6" y="83"/>
                  </a:lnTo>
                  <a:lnTo>
                    <a:pt x="2" y="73"/>
                  </a:lnTo>
                  <a:lnTo>
                    <a:pt x="0" y="58"/>
                  </a:lnTo>
                  <a:lnTo>
                    <a:pt x="0" y="40"/>
                  </a:lnTo>
                  <a:lnTo>
                    <a:pt x="0" y="29"/>
                  </a:lnTo>
                  <a:lnTo>
                    <a:pt x="4" y="15"/>
                  </a:lnTo>
                  <a:lnTo>
                    <a:pt x="10" y="8"/>
                  </a:lnTo>
                  <a:lnTo>
                    <a:pt x="17" y="2"/>
                  </a:lnTo>
                  <a:lnTo>
                    <a:pt x="35" y="0"/>
                  </a:lnTo>
                  <a:lnTo>
                    <a:pt x="58" y="2"/>
                  </a:lnTo>
                  <a:lnTo>
                    <a:pt x="79" y="4"/>
                  </a:lnTo>
                  <a:lnTo>
                    <a:pt x="106" y="8"/>
                  </a:lnTo>
                  <a:lnTo>
                    <a:pt x="123" y="6"/>
                  </a:lnTo>
                  <a:lnTo>
                    <a:pt x="144"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19012" name="Line 1657"/>
            <p:cNvSpPr>
              <a:spLocks noChangeShapeType="1"/>
            </p:cNvSpPr>
            <p:nvPr/>
          </p:nvSpPr>
          <p:spPr bwMode="auto">
            <a:xfrm flipH="1">
              <a:off x="1405" y="3328"/>
              <a:ext cx="35" cy="5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13" name="Line 1658"/>
            <p:cNvSpPr>
              <a:spLocks noChangeShapeType="1"/>
            </p:cNvSpPr>
            <p:nvPr/>
          </p:nvSpPr>
          <p:spPr bwMode="auto">
            <a:xfrm flipH="1" flipV="1">
              <a:off x="1524" y="2887"/>
              <a:ext cx="4" cy="6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14" name="Line 1659"/>
            <p:cNvSpPr>
              <a:spLocks noChangeShapeType="1"/>
            </p:cNvSpPr>
            <p:nvPr/>
          </p:nvSpPr>
          <p:spPr bwMode="auto">
            <a:xfrm flipV="1">
              <a:off x="1501" y="2887"/>
              <a:ext cx="23" cy="3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15" name="Line 1660"/>
            <p:cNvSpPr>
              <a:spLocks noChangeShapeType="1"/>
            </p:cNvSpPr>
            <p:nvPr/>
          </p:nvSpPr>
          <p:spPr bwMode="auto">
            <a:xfrm flipV="1">
              <a:off x="1480" y="2935"/>
              <a:ext cx="14"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16" name="Freeform 1661"/>
            <p:cNvSpPr>
              <a:spLocks/>
            </p:cNvSpPr>
            <p:nvPr/>
          </p:nvSpPr>
          <p:spPr bwMode="auto">
            <a:xfrm>
              <a:off x="1457" y="2970"/>
              <a:ext cx="15" cy="25"/>
            </a:xfrm>
            <a:custGeom>
              <a:avLst/>
              <a:gdLst>
                <a:gd name="T0" fmla="*/ 0 w 15"/>
                <a:gd name="T1" fmla="*/ 25 h 25"/>
                <a:gd name="T2" fmla="*/ 4 w 15"/>
                <a:gd name="T3" fmla="*/ 17 h 25"/>
                <a:gd name="T4" fmla="*/ 15 w 15"/>
                <a:gd name="T5" fmla="*/ 0 h 25"/>
                <a:gd name="T6" fmla="*/ 0 60000 65536"/>
                <a:gd name="T7" fmla="*/ 0 60000 65536"/>
                <a:gd name="T8" fmla="*/ 0 60000 65536"/>
                <a:gd name="T9" fmla="*/ 0 w 15"/>
                <a:gd name="T10" fmla="*/ 0 h 25"/>
                <a:gd name="T11" fmla="*/ 15 w 15"/>
                <a:gd name="T12" fmla="*/ 25 h 25"/>
              </a:gdLst>
              <a:ahLst/>
              <a:cxnLst>
                <a:cxn ang="T6">
                  <a:pos x="T0" y="T1"/>
                </a:cxn>
                <a:cxn ang="T7">
                  <a:pos x="T2" y="T3"/>
                </a:cxn>
                <a:cxn ang="T8">
                  <a:pos x="T4" y="T5"/>
                </a:cxn>
              </a:cxnLst>
              <a:rect l="T9" t="T10" r="T11" b="T12"/>
              <a:pathLst>
                <a:path w="15" h="25">
                  <a:moveTo>
                    <a:pt x="0" y="25"/>
                  </a:moveTo>
                  <a:lnTo>
                    <a:pt x="4" y="17"/>
                  </a:lnTo>
                  <a:lnTo>
                    <a:pt x="1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17" name="Freeform 1662"/>
            <p:cNvSpPr>
              <a:spLocks/>
            </p:cNvSpPr>
            <p:nvPr/>
          </p:nvSpPr>
          <p:spPr bwMode="auto">
            <a:xfrm>
              <a:off x="1386" y="3004"/>
              <a:ext cx="65" cy="104"/>
            </a:xfrm>
            <a:custGeom>
              <a:avLst/>
              <a:gdLst>
                <a:gd name="T0" fmla="*/ 65 w 65"/>
                <a:gd name="T1" fmla="*/ 0 h 104"/>
                <a:gd name="T2" fmla="*/ 25 w 65"/>
                <a:gd name="T3" fmla="*/ 64 h 104"/>
                <a:gd name="T4" fmla="*/ 0 w 65"/>
                <a:gd name="T5" fmla="*/ 104 h 104"/>
                <a:gd name="T6" fmla="*/ 0 60000 65536"/>
                <a:gd name="T7" fmla="*/ 0 60000 65536"/>
                <a:gd name="T8" fmla="*/ 0 60000 65536"/>
                <a:gd name="T9" fmla="*/ 0 w 65"/>
                <a:gd name="T10" fmla="*/ 0 h 104"/>
                <a:gd name="T11" fmla="*/ 65 w 65"/>
                <a:gd name="T12" fmla="*/ 104 h 104"/>
              </a:gdLst>
              <a:ahLst/>
              <a:cxnLst>
                <a:cxn ang="T6">
                  <a:pos x="T0" y="T1"/>
                </a:cxn>
                <a:cxn ang="T7">
                  <a:pos x="T2" y="T3"/>
                </a:cxn>
                <a:cxn ang="T8">
                  <a:pos x="T4" y="T5"/>
                </a:cxn>
              </a:cxnLst>
              <a:rect l="T9" t="T10" r="T11" b="T12"/>
              <a:pathLst>
                <a:path w="65" h="104">
                  <a:moveTo>
                    <a:pt x="65" y="0"/>
                  </a:moveTo>
                  <a:lnTo>
                    <a:pt x="25" y="64"/>
                  </a:lnTo>
                  <a:lnTo>
                    <a:pt x="0" y="10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18" name="Line 1663"/>
            <p:cNvSpPr>
              <a:spLocks noChangeShapeType="1"/>
            </p:cNvSpPr>
            <p:nvPr/>
          </p:nvSpPr>
          <p:spPr bwMode="auto">
            <a:xfrm flipH="1" flipV="1">
              <a:off x="1386" y="3108"/>
              <a:ext cx="2"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19" name="Line 1664"/>
            <p:cNvSpPr>
              <a:spLocks noChangeShapeType="1"/>
            </p:cNvSpPr>
            <p:nvPr/>
          </p:nvSpPr>
          <p:spPr bwMode="auto">
            <a:xfrm flipV="1">
              <a:off x="1390" y="3151"/>
              <a:ext cx="1" cy="2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20" name="Line 1665"/>
            <p:cNvSpPr>
              <a:spLocks noChangeShapeType="1"/>
            </p:cNvSpPr>
            <p:nvPr/>
          </p:nvSpPr>
          <p:spPr bwMode="auto">
            <a:xfrm flipH="1" flipV="1">
              <a:off x="1392" y="3189"/>
              <a:ext cx="2"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19021" name="Freeform 1666"/>
            <p:cNvSpPr>
              <a:spLocks/>
            </p:cNvSpPr>
            <p:nvPr/>
          </p:nvSpPr>
          <p:spPr bwMode="auto">
            <a:xfrm>
              <a:off x="1396" y="3235"/>
              <a:ext cx="9" cy="148"/>
            </a:xfrm>
            <a:custGeom>
              <a:avLst/>
              <a:gdLst>
                <a:gd name="T0" fmla="*/ 0 w 9"/>
                <a:gd name="T1" fmla="*/ 0 h 148"/>
                <a:gd name="T2" fmla="*/ 1 w 9"/>
                <a:gd name="T3" fmla="*/ 41 h 148"/>
                <a:gd name="T4" fmla="*/ 9 w 9"/>
                <a:gd name="T5" fmla="*/ 148 h 148"/>
                <a:gd name="T6" fmla="*/ 0 60000 65536"/>
                <a:gd name="T7" fmla="*/ 0 60000 65536"/>
                <a:gd name="T8" fmla="*/ 0 60000 65536"/>
                <a:gd name="T9" fmla="*/ 0 w 9"/>
                <a:gd name="T10" fmla="*/ 0 h 148"/>
                <a:gd name="T11" fmla="*/ 9 w 9"/>
                <a:gd name="T12" fmla="*/ 148 h 148"/>
              </a:gdLst>
              <a:ahLst/>
              <a:cxnLst>
                <a:cxn ang="T6">
                  <a:pos x="T0" y="T1"/>
                </a:cxn>
                <a:cxn ang="T7">
                  <a:pos x="T2" y="T3"/>
                </a:cxn>
                <a:cxn ang="T8">
                  <a:pos x="T4" y="T5"/>
                </a:cxn>
              </a:cxnLst>
              <a:rect l="T9" t="T10" r="T11" b="T12"/>
              <a:pathLst>
                <a:path w="9" h="148">
                  <a:moveTo>
                    <a:pt x="0" y="0"/>
                  </a:moveTo>
                  <a:lnTo>
                    <a:pt x="1" y="41"/>
                  </a:lnTo>
                  <a:lnTo>
                    <a:pt x="9" y="1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22" name="Freeform 1667"/>
            <p:cNvSpPr>
              <a:spLocks/>
            </p:cNvSpPr>
            <p:nvPr/>
          </p:nvSpPr>
          <p:spPr bwMode="auto">
            <a:xfrm>
              <a:off x="1440" y="3316"/>
              <a:ext cx="475" cy="12"/>
            </a:xfrm>
            <a:custGeom>
              <a:avLst/>
              <a:gdLst>
                <a:gd name="T0" fmla="*/ 475 w 475"/>
                <a:gd name="T1" fmla="*/ 12 h 12"/>
                <a:gd name="T2" fmla="*/ 417 w 475"/>
                <a:gd name="T3" fmla="*/ 8 h 12"/>
                <a:gd name="T4" fmla="*/ 373 w 475"/>
                <a:gd name="T5" fmla="*/ 4 h 12"/>
                <a:gd name="T6" fmla="*/ 265 w 475"/>
                <a:gd name="T7" fmla="*/ 0 h 12"/>
                <a:gd name="T8" fmla="*/ 183 w 475"/>
                <a:gd name="T9" fmla="*/ 0 h 12"/>
                <a:gd name="T10" fmla="*/ 81 w 475"/>
                <a:gd name="T11" fmla="*/ 4 h 12"/>
                <a:gd name="T12" fmla="*/ 0 w 475"/>
                <a:gd name="T13" fmla="*/ 12 h 12"/>
                <a:gd name="T14" fmla="*/ 0 60000 65536"/>
                <a:gd name="T15" fmla="*/ 0 60000 65536"/>
                <a:gd name="T16" fmla="*/ 0 60000 65536"/>
                <a:gd name="T17" fmla="*/ 0 60000 65536"/>
                <a:gd name="T18" fmla="*/ 0 60000 65536"/>
                <a:gd name="T19" fmla="*/ 0 60000 65536"/>
                <a:gd name="T20" fmla="*/ 0 60000 65536"/>
                <a:gd name="T21" fmla="*/ 0 w 475"/>
                <a:gd name="T22" fmla="*/ 0 h 12"/>
                <a:gd name="T23" fmla="*/ 475 w 475"/>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5" h="12">
                  <a:moveTo>
                    <a:pt x="475" y="12"/>
                  </a:moveTo>
                  <a:lnTo>
                    <a:pt x="417" y="8"/>
                  </a:lnTo>
                  <a:lnTo>
                    <a:pt x="373" y="4"/>
                  </a:lnTo>
                  <a:lnTo>
                    <a:pt x="265" y="0"/>
                  </a:lnTo>
                  <a:lnTo>
                    <a:pt x="183" y="0"/>
                  </a:lnTo>
                  <a:lnTo>
                    <a:pt x="81" y="4"/>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23" name="Freeform 1668"/>
            <p:cNvSpPr>
              <a:spLocks/>
            </p:cNvSpPr>
            <p:nvPr/>
          </p:nvSpPr>
          <p:spPr bwMode="auto">
            <a:xfrm>
              <a:off x="1907" y="3091"/>
              <a:ext cx="16" cy="237"/>
            </a:xfrm>
            <a:custGeom>
              <a:avLst/>
              <a:gdLst>
                <a:gd name="T0" fmla="*/ 8 w 16"/>
                <a:gd name="T1" fmla="*/ 237 h 237"/>
                <a:gd name="T2" fmla="*/ 2 w 16"/>
                <a:gd name="T3" fmla="*/ 212 h 237"/>
                <a:gd name="T4" fmla="*/ 0 w 16"/>
                <a:gd name="T5" fmla="*/ 190 h 237"/>
                <a:gd name="T6" fmla="*/ 2 w 16"/>
                <a:gd name="T7" fmla="*/ 156 h 237"/>
                <a:gd name="T8" fmla="*/ 10 w 16"/>
                <a:gd name="T9" fmla="*/ 123 h 237"/>
                <a:gd name="T10" fmla="*/ 16 w 16"/>
                <a:gd name="T11" fmla="*/ 71 h 237"/>
                <a:gd name="T12" fmla="*/ 12 w 16"/>
                <a:gd name="T13" fmla="*/ 31 h 237"/>
                <a:gd name="T14" fmla="*/ 8 w 16"/>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37"/>
                <a:gd name="T26" fmla="*/ 16 w 16"/>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37">
                  <a:moveTo>
                    <a:pt x="8" y="237"/>
                  </a:moveTo>
                  <a:lnTo>
                    <a:pt x="2" y="212"/>
                  </a:lnTo>
                  <a:lnTo>
                    <a:pt x="0" y="190"/>
                  </a:lnTo>
                  <a:lnTo>
                    <a:pt x="2" y="156"/>
                  </a:lnTo>
                  <a:lnTo>
                    <a:pt x="10" y="123"/>
                  </a:lnTo>
                  <a:lnTo>
                    <a:pt x="16" y="71"/>
                  </a:lnTo>
                  <a:lnTo>
                    <a:pt x="12" y="31"/>
                  </a:lnTo>
                  <a:lnTo>
                    <a:pt x="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24" name="Freeform 1669"/>
            <p:cNvSpPr>
              <a:spLocks/>
            </p:cNvSpPr>
            <p:nvPr/>
          </p:nvSpPr>
          <p:spPr bwMode="auto">
            <a:xfrm>
              <a:off x="1915" y="3191"/>
              <a:ext cx="79" cy="137"/>
            </a:xfrm>
            <a:custGeom>
              <a:avLst/>
              <a:gdLst>
                <a:gd name="T0" fmla="*/ 0 w 79"/>
                <a:gd name="T1" fmla="*/ 137 h 137"/>
                <a:gd name="T2" fmla="*/ 2 w 79"/>
                <a:gd name="T3" fmla="*/ 137 h 137"/>
                <a:gd name="T4" fmla="*/ 2 w 79"/>
                <a:gd name="T5" fmla="*/ 135 h 137"/>
                <a:gd name="T6" fmla="*/ 10 w 79"/>
                <a:gd name="T7" fmla="*/ 110 h 137"/>
                <a:gd name="T8" fmla="*/ 19 w 79"/>
                <a:gd name="T9" fmla="*/ 90 h 137"/>
                <a:gd name="T10" fmla="*/ 33 w 79"/>
                <a:gd name="T11" fmla="*/ 73 h 137"/>
                <a:gd name="T12" fmla="*/ 50 w 79"/>
                <a:gd name="T13" fmla="*/ 58 h 137"/>
                <a:gd name="T14" fmla="*/ 61 w 79"/>
                <a:gd name="T15" fmla="*/ 44 h 137"/>
                <a:gd name="T16" fmla="*/ 73 w 79"/>
                <a:gd name="T17" fmla="*/ 31 h 137"/>
                <a:gd name="T18" fmla="*/ 77 w 79"/>
                <a:gd name="T19" fmla="*/ 14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2" y="137"/>
                  </a:lnTo>
                  <a:lnTo>
                    <a:pt x="2" y="135"/>
                  </a:lnTo>
                  <a:lnTo>
                    <a:pt x="10" y="110"/>
                  </a:lnTo>
                  <a:lnTo>
                    <a:pt x="19" y="90"/>
                  </a:lnTo>
                  <a:lnTo>
                    <a:pt x="33" y="73"/>
                  </a:lnTo>
                  <a:lnTo>
                    <a:pt x="50" y="58"/>
                  </a:lnTo>
                  <a:lnTo>
                    <a:pt x="61" y="44"/>
                  </a:lnTo>
                  <a:lnTo>
                    <a:pt x="73" y="31"/>
                  </a:lnTo>
                  <a:lnTo>
                    <a:pt x="77" y="14"/>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25" name="Freeform 1670"/>
            <p:cNvSpPr>
              <a:spLocks/>
            </p:cNvSpPr>
            <p:nvPr/>
          </p:nvSpPr>
          <p:spPr bwMode="auto">
            <a:xfrm>
              <a:off x="1988" y="2954"/>
              <a:ext cx="13" cy="237"/>
            </a:xfrm>
            <a:custGeom>
              <a:avLst/>
              <a:gdLst>
                <a:gd name="T0" fmla="*/ 6 w 13"/>
                <a:gd name="T1" fmla="*/ 0 h 237"/>
                <a:gd name="T2" fmla="*/ 0 w 13"/>
                <a:gd name="T3" fmla="*/ 35 h 237"/>
                <a:gd name="T4" fmla="*/ 0 w 13"/>
                <a:gd name="T5" fmla="*/ 62 h 237"/>
                <a:gd name="T6" fmla="*/ 2 w 13"/>
                <a:gd name="T7" fmla="*/ 87 h 237"/>
                <a:gd name="T8" fmla="*/ 10 w 13"/>
                <a:gd name="T9" fmla="*/ 112 h 237"/>
                <a:gd name="T10" fmla="*/ 13 w 13"/>
                <a:gd name="T11" fmla="*/ 152 h 237"/>
                <a:gd name="T12" fmla="*/ 12 w 13"/>
                <a:gd name="T13" fmla="*/ 201 h 237"/>
                <a:gd name="T14" fmla="*/ 10 w 13"/>
                <a:gd name="T15" fmla="*/ 216 h 237"/>
                <a:gd name="T16" fmla="*/ 6 w 13"/>
                <a:gd name="T17" fmla="*/ 237 h 2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37"/>
                <a:gd name="T29" fmla="*/ 13 w 13"/>
                <a:gd name="T30" fmla="*/ 237 h 2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37">
                  <a:moveTo>
                    <a:pt x="6" y="0"/>
                  </a:moveTo>
                  <a:lnTo>
                    <a:pt x="0" y="35"/>
                  </a:lnTo>
                  <a:lnTo>
                    <a:pt x="0" y="62"/>
                  </a:lnTo>
                  <a:lnTo>
                    <a:pt x="2" y="87"/>
                  </a:lnTo>
                  <a:lnTo>
                    <a:pt x="10" y="112"/>
                  </a:lnTo>
                  <a:lnTo>
                    <a:pt x="13" y="152"/>
                  </a:lnTo>
                  <a:lnTo>
                    <a:pt x="12" y="201"/>
                  </a:lnTo>
                  <a:lnTo>
                    <a:pt x="10" y="216"/>
                  </a:lnTo>
                  <a:lnTo>
                    <a:pt x="6" y="2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26" name="Freeform 1671"/>
            <p:cNvSpPr>
              <a:spLocks/>
            </p:cNvSpPr>
            <p:nvPr/>
          </p:nvSpPr>
          <p:spPr bwMode="auto">
            <a:xfrm>
              <a:off x="1915" y="2954"/>
              <a:ext cx="79" cy="137"/>
            </a:xfrm>
            <a:custGeom>
              <a:avLst/>
              <a:gdLst>
                <a:gd name="T0" fmla="*/ 79 w 79"/>
                <a:gd name="T1" fmla="*/ 0 h 137"/>
                <a:gd name="T2" fmla="*/ 67 w 79"/>
                <a:gd name="T3" fmla="*/ 14 h 137"/>
                <a:gd name="T4" fmla="*/ 58 w 79"/>
                <a:gd name="T5" fmla="*/ 25 h 137"/>
                <a:gd name="T6" fmla="*/ 29 w 79"/>
                <a:gd name="T7" fmla="*/ 68 h 137"/>
                <a:gd name="T8" fmla="*/ 10 w 79"/>
                <a:gd name="T9" fmla="*/ 106 h 137"/>
                <a:gd name="T10" fmla="*/ 4 w 79"/>
                <a:gd name="T11" fmla="*/ 124 h 137"/>
                <a:gd name="T12" fmla="*/ 0 w 79"/>
                <a:gd name="T13" fmla="*/ 137 h 137"/>
                <a:gd name="T14" fmla="*/ 0 60000 65536"/>
                <a:gd name="T15" fmla="*/ 0 60000 65536"/>
                <a:gd name="T16" fmla="*/ 0 60000 65536"/>
                <a:gd name="T17" fmla="*/ 0 60000 65536"/>
                <a:gd name="T18" fmla="*/ 0 60000 65536"/>
                <a:gd name="T19" fmla="*/ 0 60000 65536"/>
                <a:gd name="T20" fmla="*/ 0 60000 65536"/>
                <a:gd name="T21" fmla="*/ 0 w 79"/>
                <a:gd name="T22" fmla="*/ 0 h 137"/>
                <a:gd name="T23" fmla="*/ 79 w 79"/>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7">
                  <a:moveTo>
                    <a:pt x="79" y="0"/>
                  </a:moveTo>
                  <a:lnTo>
                    <a:pt x="67" y="14"/>
                  </a:lnTo>
                  <a:lnTo>
                    <a:pt x="58" y="25"/>
                  </a:lnTo>
                  <a:lnTo>
                    <a:pt x="29" y="68"/>
                  </a:lnTo>
                  <a:lnTo>
                    <a:pt x="10" y="106"/>
                  </a:lnTo>
                  <a:lnTo>
                    <a:pt x="4" y="124"/>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27" name="Freeform 1672"/>
            <p:cNvSpPr>
              <a:spLocks/>
            </p:cNvSpPr>
            <p:nvPr/>
          </p:nvSpPr>
          <p:spPr bwMode="auto">
            <a:xfrm>
              <a:off x="1434" y="3039"/>
              <a:ext cx="40" cy="289"/>
            </a:xfrm>
            <a:custGeom>
              <a:avLst/>
              <a:gdLst>
                <a:gd name="T0" fmla="*/ 6 w 40"/>
                <a:gd name="T1" fmla="*/ 289 h 289"/>
                <a:gd name="T2" fmla="*/ 6 w 40"/>
                <a:gd name="T3" fmla="*/ 289 h 289"/>
                <a:gd name="T4" fmla="*/ 10 w 40"/>
                <a:gd name="T5" fmla="*/ 256 h 289"/>
                <a:gd name="T6" fmla="*/ 12 w 40"/>
                <a:gd name="T7" fmla="*/ 231 h 289"/>
                <a:gd name="T8" fmla="*/ 10 w 40"/>
                <a:gd name="T9" fmla="*/ 200 h 289"/>
                <a:gd name="T10" fmla="*/ 6 w 40"/>
                <a:gd name="T11" fmla="*/ 177 h 289"/>
                <a:gd name="T12" fmla="*/ 2 w 40"/>
                <a:gd name="T13" fmla="*/ 131 h 289"/>
                <a:gd name="T14" fmla="*/ 0 w 40"/>
                <a:gd name="T15" fmla="*/ 94 h 289"/>
                <a:gd name="T16" fmla="*/ 2 w 40"/>
                <a:gd name="T17" fmla="*/ 69 h 289"/>
                <a:gd name="T18" fmla="*/ 6 w 40"/>
                <a:gd name="T19" fmla="*/ 52 h 289"/>
                <a:gd name="T20" fmla="*/ 40 w 40"/>
                <a:gd name="T21" fmla="*/ 0 h 2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289"/>
                <a:gd name="T35" fmla="*/ 40 w 40"/>
                <a:gd name="T36" fmla="*/ 289 h 2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289">
                  <a:moveTo>
                    <a:pt x="6" y="289"/>
                  </a:moveTo>
                  <a:lnTo>
                    <a:pt x="6" y="289"/>
                  </a:lnTo>
                  <a:lnTo>
                    <a:pt x="10" y="256"/>
                  </a:lnTo>
                  <a:lnTo>
                    <a:pt x="12" y="231"/>
                  </a:lnTo>
                  <a:lnTo>
                    <a:pt x="10" y="200"/>
                  </a:lnTo>
                  <a:lnTo>
                    <a:pt x="6" y="177"/>
                  </a:lnTo>
                  <a:lnTo>
                    <a:pt x="2" y="131"/>
                  </a:lnTo>
                  <a:lnTo>
                    <a:pt x="0" y="94"/>
                  </a:lnTo>
                  <a:lnTo>
                    <a:pt x="2" y="69"/>
                  </a:lnTo>
                  <a:lnTo>
                    <a:pt x="6" y="52"/>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28" name="Freeform 1673"/>
            <p:cNvSpPr>
              <a:spLocks/>
            </p:cNvSpPr>
            <p:nvPr/>
          </p:nvSpPr>
          <p:spPr bwMode="auto">
            <a:xfrm>
              <a:off x="1517" y="2949"/>
              <a:ext cx="192" cy="13"/>
            </a:xfrm>
            <a:custGeom>
              <a:avLst/>
              <a:gdLst>
                <a:gd name="T0" fmla="*/ 0 w 192"/>
                <a:gd name="T1" fmla="*/ 13 h 13"/>
                <a:gd name="T2" fmla="*/ 11 w 192"/>
                <a:gd name="T3" fmla="*/ 7 h 13"/>
                <a:gd name="T4" fmla="*/ 21 w 192"/>
                <a:gd name="T5" fmla="*/ 4 h 13"/>
                <a:gd name="T6" fmla="*/ 38 w 192"/>
                <a:gd name="T7" fmla="*/ 0 h 13"/>
                <a:gd name="T8" fmla="*/ 67 w 192"/>
                <a:gd name="T9" fmla="*/ 0 h 13"/>
                <a:gd name="T10" fmla="*/ 96 w 192"/>
                <a:gd name="T11" fmla="*/ 5 h 13"/>
                <a:gd name="T12" fmla="*/ 117 w 192"/>
                <a:gd name="T13" fmla="*/ 9 h 13"/>
                <a:gd name="T14" fmla="*/ 140 w 192"/>
                <a:gd name="T15" fmla="*/ 13 h 13"/>
                <a:gd name="T16" fmla="*/ 169 w 192"/>
                <a:gd name="T17" fmla="*/ 9 h 13"/>
                <a:gd name="T18" fmla="*/ 192 w 192"/>
                <a:gd name="T19" fmla="*/ 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2"/>
                <a:gd name="T31" fmla="*/ 0 h 13"/>
                <a:gd name="T32" fmla="*/ 192 w 19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2" h="13">
                  <a:moveTo>
                    <a:pt x="0" y="13"/>
                  </a:moveTo>
                  <a:lnTo>
                    <a:pt x="11" y="7"/>
                  </a:lnTo>
                  <a:lnTo>
                    <a:pt x="21" y="4"/>
                  </a:lnTo>
                  <a:lnTo>
                    <a:pt x="38" y="0"/>
                  </a:lnTo>
                  <a:lnTo>
                    <a:pt x="67" y="0"/>
                  </a:lnTo>
                  <a:lnTo>
                    <a:pt x="96" y="5"/>
                  </a:lnTo>
                  <a:lnTo>
                    <a:pt x="117" y="9"/>
                  </a:lnTo>
                  <a:lnTo>
                    <a:pt x="140" y="13"/>
                  </a:lnTo>
                  <a:lnTo>
                    <a:pt x="169" y="9"/>
                  </a:lnTo>
                  <a:lnTo>
                    <a:pt x="192"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29" name="Freeform 1674"/>
            <p:cNvSpPr>
              <a:spLocks/>
            </p:cNvSpPr>
            <p:nvPr/>
          </p:nvSpPr>
          <p:spPr bwMode="auto">
            <a:xfrm>
              <a:off x="1850" y="2951"/>
              <a:ext cx="144" cy="7"/>
            </a:xfrm>
            <a:custGeom>
              <a:avLst/>
              <a:gdLst>
                <a:gd name="T0" fmla="*/ 0 w 144"/>
                <a:gd name="T1" fmla="*/ 0 h 7"/>
                <a:gd name="T2" fmla="*/ 23 w 144"/>
                <a:gd name="T3" fmla="*/ 0 h 7"/>
                <a:gd name="T4" fmla="*/ 48 w 144"/>
                <a:gd name="T5" fmla="*/ 3 h 7"/>
                <a:gd name="T6" fmla="*/ 86 w 144"/>
                <a:gd name="T7" fmla="*/ 7 h 7"/>
                <a:gd name="T8" fmla="*/ 119 w 144"/>
                <a:gd name="T9" fmla="*/ 5 h 7"/>
                <a:gd name="T10" fmla="*/ 144 w 144"/>
                <a:gd name="T11" fmla="*/ 3 h 7"/>
                <a:gd name="T12" fmla="*/ 0 60000 65536"/>
                <a:gd name="T13" fmla="*/ 0 60000 65536"/>
                <a:gd name="T14" fmla="*/ 0 60000 65536"/>
                <a:gd name="T15" fmla="*/ 0 60000 65536"/>
                <a:gd name="T16" fmla="*/ 0 60000 65536"/>
                <a:gd name="T17" fmla="*/ 0 60000 65536"/>
                <a:gd name="T18" fmla="*/ 0 w 144"/>
                <a:gd name="T19" fmla="*/ 0 h 7"/>
                <a:gd name="T20" fmla="*/ 144 w 14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4" h="7">
                  <a:moveTo>
                    <a:pt x="0" y="0"/>
                  </a:moveTo>
                  <a:lnTo>
                    <a:pt x="23" y="0"/>
                  </a:lnTo>
                  <a:lnTo>
                    <a:pt x="48" y="3"/>
                  </a:lnTo>
                  <a:lnTo>
                    <a:pt x="86" y="7"/>
                  </a:lnTo>
                  <a:lnTo>
                    <a:pt x="119" y="5"/>
                  </a:lnTo>
                  <a:lnTo>
                    <a:pt x="144" y="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30" name="Freeform 1675"/>
            <p:cNvSpPr>
              <a:spLocks/>
            </p:cNvSpPr>
            <p:nvPr/>
          </p:nvSpPr>
          <p:spPr bwMode="auto">
            <a:xfrm>
              <a:off x="1440" y="2954"/>
              <a:ext cx="269" cy="143"/>
            </a:xfrm>
            <a:custGeom>
              <a:avLst/>
              <a:gdLst>
                <a:gd name="T0" fmla="*/ 269 w 269"/>
                <a:gd name="T1" fmla="*/ 0 h 143"/>
                <a:gd name="T2" fmla="*/ 254 w 269"/>
                <a:gd name="T3" fmla="*/ 16 h 143"/>
                <a:gd name="T4" fmla="*/ 244 w 269"/>
                <a:gd name="T5" fmla="*/ 29 h 143"/>
                <a:gd name="T6" fmla="*/ 238 w 269"/>
                <a:gd name="T7" fmla="*/ 49 h 143"/>
                <a:gd name="T8" fmla="*/ 233 w 269"/>
                <a:gd name="T9" fmla="*/ 66 h 143"/>
                <a:gd name="T10" fmla="*/ 223 w 269"/>
                <a:gd name="T11" fmla="*/ 93 h 143"/>
                <a:gd name="T12" fmla="*/ 206 w 269"/>
                <a:gd name="T13" fmla="*/ 118 h 143"/>
                <a:gd name="T14" fmla="*/ 188 w 269"/>
                <a:gd name="T15" fmla="*/ 137 h 143"/>
                <a:gd name="T16" fmla="*/ 159 w 269"/>
                <a:gd name="T17" fmla="*/ 131 h 143"/>
                <a:gd name="T18" fmla="*/ 138 w 269"/>
                <a:gd name="T19" fmla="*/ 131 h 143"/>
                <a:gd name="T20" fmla="*/ 115 w 269"/>
                <a:gd name="T21" fmla="*/ 133 h 143"/>
                <a:gd name="T22" fmla="*/ 92 w 269"/>
                <a:gd name="T23" fmla="*/ 137 h 143"/>
                <a:gd name="T24" fmla="*/ 57 w 269"/>
                <a:gd name="T25" fmla="*/ 143 h 143"/>
                <a:gd name="T26" fmla="*/ 25 w 269"/>
                <a:gd name="T27" fmla="*/ 141 h 143"/>
                <a:gd name="T28" fmla="*/ 0 w 269"/>
                <a:gd name="T29" fmla="*/ 137 h 1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9"/>
                <a:gd name="T46" fmla="*/ 0 h 143"/>
                <a:gd name="T47" fmla="*/ 269 w 269"/>
                <a:gd name="T48" fmla="*/ 143 h 1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9" h="143">
                  <a:moveTo>
                    <a:pt x="269" y="0"/>
                  </a:moveTo>
                  <a:lnTo>
                    <a:pt x="254" y="16"/>
                  </a:lnTo>
                  <a:lnTo>
                    <a:pt x="244" y="29"/>
                  </a:lnTo>
                  <a:lnTo>
                    <a:pt x="238" y="49"/>
                  </a:lnTo>
                  <a:lnTo>
                    <a:pt x="233" y="66"/>
                  </a:lnTo>
                  <a:lnTo>
                    <a:pt x="223" y="93"/>
                  </a:lnTo>
                  <a:lnTo>
                    <a:pt x="206" y="118"/>
                  </a:lnTo>
                  <a:lnTo>
                    <a:pt x="188" y="137"/>
                  </a:lnTo>
                  <a:lnTo>
                    <a:pt x="159" y="131"/>
                  </a:lnTo>
                  <a:lnTo>
                    <a:pt x="138" y="131"/>
                  </a:lnTo>
                  <a:lnTo>
                    <a:pt x="115" y="133"/>
                  </a:lnTo>
                  <a:lnTo>
                    <a:pt x="92" y="137"/>
                  </a:lnTo>
                  <a:lnTo>
                    <a:pt x="57" y="143"/>
                  </a:lnTo>
                  <a:lnTo>
                    <a:pt x="25" y="141"/>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31" name="Freeform 1676"/>
            <p:cNvSpPr>
              <a:spLocks/>
            </p:cNvSpPr>
            <p:nvPr/>
          </p:nvSpPr>
          <p:spPr bwMode="auto">
            <a:xfrm>
              <a:off x="1748" y="3079"/>
              <a:ext cx="167" cy="22"/>
            </a:xfrm>
            <a:custGeom>
              <a:avLst/>
              <a:gdLst>
                <a:gd name="T0" fmla="*/ 167 w 167"/>
                <a:gd name="T1" fmla="*/ 12 h 22"/>
                <a:gd name="T2" fmla="*/ 165 w 167"/>
                <a:gd name="T3" fmla="*/ 12 h 22"/>
                <a:gd name="T4" fmla="*/ 165 w 167"/>
                <a:gd name="T5" fmla="*/ 12 h 22"/>
                <a:gd name="T6" fmla="*/ 140 w 167"/>
                <a:gd name="T7" fmla="*/ 4 h 22"/>
                <a:gd name="T8" fmla="*/ 123 w 167"/>
                <a:gd name="T9" fmla="*/ 0 h 22"/>
                <a:gd name="T10" fmla="*/ 100 w 167"/>
                <a:gd name="T11" fmla="*/ 6 h 22"/>
                <a:gd name="T12" fmla="*/ 78 w 167"/>
                <a:gd name="T13" fmla="*/ 14 h 22"/>
                <a:gd name="T14" fmla="*/ 61 w 167"/>
                <a:gd name="T15" fmla="*/ 20 h 22"/>
                <a:gd name="T16" fmla="*/ 46 w 167"/>
                <a:gd name="T17" fmla="*/ 22 h 22"/>
                <a:gd name="T18" fmla="*/ 19 w 167"/>
                <a:gd name="T19" fmla="*/ 18 h 22"/>
                <a:gd name="T20" fmla="*/ 0 w 167"/>
                <a:gd name="T21" fmla="*/ 1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7"/>
                <a:gd name="T34" fmla="*/ 0 h 22"/>
                <a:gd name="T35" fmla="*/ 167 w 167"/>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7" h="22">
                  <a:moveTo>
                    <a:pt x="167" y="12"/>
                  </a:moveTo>
                  <a:lnTo>
                    <a:pt x="165" y="12"/>
                  </a:lnTo>
                  <a:lnTo>
                    <a:pt x="140" y="4"/>
                  </a:lnTo>
                  <a:lnTo>
                    <a:pt x="123" y="0"/>
                  </a:lnTo>
                  <a:lnTo>
                    <a:pt x="100" y="6"/>
                  </a:lnTo>
                  <a:lnTo>
                    <a:pt x="78" y="14"/>
                  </a:lnTo>
                  <a:lnTo>
                    <a:pt x="61" y="20"/>
                  </a:lnTo>
                  <a:lnTo>
                    <a:pt x="46" y="22"/>
                  </a:lnTo>
                  <a:lnTo>
                    <a:pt x="19" y="18"/>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32" name="Freeform 1677"/>
            <p:cNvSpPr>
              <a:spLocks/>
            </p:cNvSpPr>
            <p:nvPr/>
          </p:nvSpPr>
          <p:spPr bwMode="auto">
            <a:xfrm>
              <a:off x="1628" y="2954"/>
              <a:ext cx="120" cy="197"/>
            </a:xfrm>
            <a:custGeom>
              <a:avLst/>
              <a:gdLst>
                <a:gd name="T0" fmla="*/ 81 w 120"/>
                <a:gd name="T1" fmla="*/ 0 h 197"/>
                <a:gd name="T2" fmla="*/ 83 w 120"/>
                <a:gd name="T3" fmla="*/ 12 h 197"/>
                <a:gd name="T4" fmla="*/ 83 w 120"/>
                <a:gd name="T5" fmla="*/ 24 h 197"/>
                <a:gd name="T6" fmla="*/ 81 w 120"/>
                <a:gd name="T7" fmla="*/ 43 h 197"/>
                <a:gd name="T8" fmla="*/ 81 w 120"/>
                <a:gd name="T9" fmla="*/ 58 h 197"/>
                <a:gd name="T10" fmla="*/ 70 w 120"/>
                <a:gd name="T11" fmla="*/ 66 h 197"/>
                <a:gd name="T12" fmla="*/ 66 w 120"/>
                <a:gd name="T13" fmla="*/ 75 h 197"/>
                <a:gd name="T14" fmla="*/ 60 w 120"/>
                <a:gd name="T15" fmla="*/ 93 h 197"/>
                <a:gd name="T16" fmla="*/ 56 w 120"/>
                <a:gd name="T17" fmla="*/ 106 h 197"/>
                <a:gd name="T18" fmla="*/ 46 w 120"/>
                <a:gd name="T19" fmla="*/ 125 h 197"/>
                <a:gd name="T20" fmla="*/ 39 w 120"/>
                <a:gd name="T21" fmla="*/ 143 h 197"/>
                <a:gd name="T22" fmla="*/ 20 w 120"/>
                <a:gd name="T23" fmla="*/ 174 h 197"/>
                <a:gd name="T24" fmla="*/ 0 w 120"/>
                <a:gd name="T25" fmla="*/ 195 h 197"/>
                <a:gd name="T26" fmla="*/ 21 w 120"/>
                <a:gd name="T27" fmla="*/ 197 h 197"/>
                <a:gd name="T28" fmla="*/ 41 w 120"/>
                <a:gd name="T29" fmla="*/ 197 h 197"/>
                <a:gd name="T30" fmla="*/ 98 w 120"/>
                <a:gd name="T31" fmla="*/ 197 h 197"/>
                <a:gd name="T32" fmla="*/ 110 w 120"/>
                <a:gd name="T33" fmla="*/ 197 h 197"/>
                <a:gd name="T34" fmla="*/ 120 w 120"/>
                <a:gd name="T35" fmla="*/ 195 h 1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97"/>
                <a:gd name="T56" fmla="*/ 120 w 120"/>
                <a:gd name="T57" fmla="*/ 197 h 1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97">
                  <a:moveTo>
                    <a:pt x="81" y="0"/>
                  </a:moveTo>
                  <a:lnTo>
                    <a:pt x="83" y="12"/>
                  </a:lnTo>
                  <a:lnTo>
                    <a:pt x="83" y="24"/>
                  </a:lnTo>
                  <a:lnTo>
                    <a:pt x="81" y="43"/>
                  </a:lnTo>
                  <a:lnTo>
                    <a:pt x="81" y="58"/>
                  </a:lnTo>
                  <a:lnTo>
                    <a:pt x="70" y="66"/>
                  </a:lnTo>
                  <a:lnTo>
                    <a:pt x="66" y="75"/>
                  </a:lnTo>
                  <a:lnTo>
                    <a:pt x="60" y="93"/>
                  </a:lnTo>
                  <a:lnTo>
                    <a:pt x="56" y="106"/>
                  </a:lnTo>
                  <a:lnTo>
                    <a:pt x="46" y="125"/>
                  </a:lnTo>
                  <a:lnTo>
                    <a:pt x="39" y="143"/>
                  </a:lnTo>
                  <a:lnTo>
                    <a:pt x="20" y="174"/>
                  </a:lnTo>
                  <a:lnTo>
                    <a:pt x="0" y="195"/>
                  </a:lnTo>
                  <a:lnTo>
                    <a:pt x="21" y="197"/>
                  </a:lnTo>
                  <a:lnTo>
                    <a:pt x="41" y="197"/>
                  </a:lnTo>
                  <a:lnTo>
                    <a:pt x="98" y="197"/>
                  </a:lnTo>
                  <a:lnTo>
                    <a:pt x="110" y="197"/>
                  </a:lnTo>
                  <a:lnTo>
                    <a:pt x="120" y="19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33" name="Freeform 1678"/>
            <p:cNvSpPr>
              <a:spLocks/>
            </p:cNvSpPr>
            <p:nvPr/>
          </p:nvSpPr>
          <p:spPr bwMode="auto">
            <a:xfrm>
              <a:off x="1709" y="3012"/>
              <a:ext cx="85" cy="4"/>
            </a:xfrm>
            <a:custGeom>
              <a:avLst/>
              <a:gdLst>
                <a:gd name="T0" fmla="*/ 0 w 85"/>
                <a:gd name="T1" fmla="*/ 0 h 4"/>
                <a:gd name="T2" fmla="*/ 12 w 85"/>
                <a:gd name="T3" fmla="*/ 2 h 4"/>
                <a:gd name="T4" fmla="*/ 23 w 85"/>
                <a:gd name="T5" fmla="*/ 2 h 4"/>
                <a:gd name="T6" fmla="*/ 44 w 85"/>
                <a:gd name="T7" fmla="*/ 4 h 4"/>
                <a:gd name="T8" fmla="*/ 60 w 85"/>
                <a:gd name="T9" fmla="*/ 2 h 4"/>
                <a:gd name="T10" fmla="*/ 75 w 85"/>
                <a:gd name="T11" fmla="*/ 0 h 4"/>
                <a:gd name="T12" fmla="*/ 85 w 85"/>
                <a:gd name="T13" fmla="*/ 0 h 4"/>
                <a:gd name="T14" fmla="*/ 0 60000 65536"/>
                <a:gd name="T15" fmla="*/ 0 60000 65536"/>
                <a:gd name="T16" fmla="*/ 0 60000 65536"/>
                <a:gd name="T17" fmla="*/ 0 60000 65536"/>
                <a:gd name="T18" fmla="*/ 0 60000 65536"/>
                <a:gd name="T19" fmla="*/ 0 60000 65536"/>
                <a:gd name="T20" fmla="*/ 0 60000 65536"/>
                <a:gd name="T21" fmla="*/ 0 w 85"/>
                <a:gd name="T22" fmla="*/ 0 h 4"/>
                <a:gd name="T23" fmla="*/ 85 w 85"/>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4">
                  <a:moveTo>
                    <a:pt x="0" y="0"/>
                  </a:moveTo>
                  <a:lnTo>
                    <a:pt x="12" y="2"/>
                  </a:lnTo>
                  <a:lnTo>
                    <a:pt x="23" y="2"/>
                  </a:lnTo>
                  <a:lnTo>
                    <a:pt x="44" y="4"/>
                  </a:lnTo>
                  <a:lnTo>
                    <a:pt x="60" y="2"/>
                  </a:lnTo>
                  <a:lnTo>
                    <a:pt x="75" y="0"/>
                  </a:lnTo>
                  <a:lnTo>
                    <a:pt x="8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34" name="Freeform 1679"/>
            <p:cNvSpPr>
              <a:spLocks/>
            </p:cNvSpPr>
            <p:nvPr/>
          </p:nvSpPr>
          <p:spPr bwMode="auto">
            <a:xfrm>
              <a:off x="1628" y="3091"/>
              <a:ext cx="2" cy="58"/>
            </a:xfrm>
            <a:custGeom>
              <a:avLst/>
              <a:gdLst>
                <a:gd name="T0" fmla="*/ 0 w 2"/>
                <a:gd name="T1" fmla="*/ 0 h 58"/>
                <a:gd name="T2" fmla="*/ 2 w 2"/>
                <a:gd name="T3" fmla="*/ 12 h 58"/>
                <a:gd name="T4" fmla="*/ 2 w 2"/>
                <a:gd name="T5" fmla="*/ 19 h 58"/>
                <a:gd name="T6" fmla="*/ 2 w 2"/>
                <a:gd name="T7" fmla="*/ 40 h 58"/>
                <a:gd name="T8" fmla="*/ 0 w 2"/>
                <a:gd name="T9" fmla="*/ 58 h 58"/>
                <a:gd name="T10" fmla="*/ 0 60000 65536"/>
                <a:gd name="T11" fmla="*/ 0 60000 65536"/>
                <a:gd name="T12" fmla="*/ 0 60000 65536"/>
                <a:gd name="T13" fmla="*/ 0 60000 65536"/>
                <a:gd name="T14" fmla="*/ 0 60000 65536"/>
                <a:gd name="T15" fmla="*/ 0 w 2"/>
                <a:gd name="T16" fmla="*/ 0 h 58"/>
                <a:gd name="T17" fmla="*/ 2 w 2"/>
                <a:gd name="T18" fmla="*/ 58 h 58"/>
              </a:gdLst>
              <a:ahLst/>
              <a:cxnLst>
                <a:cxn ang="T10">
                  <a:pos x="T0" y="T1"/>
                </a:cxn>
                <a:cxn ang="T11">
                  <a:pos x="T2" y="T3"/>
                </a:cxn>
                <a:cxn ang="T12">
                  <a:pos x="T4" y="T5"/>
                </a:cxn>
                <a:cxn ang="T13">
                  <a:pos x="T6" y="T7"/>
                </a:cxn>
                <a:cxn ang="T14">
                  <a:pos x="T8" y="T9"/>
                </a:cxn>
              </a:cxnLst>
              <a:rect l="T15" t="T16" r="T17" b="T18"/>
              <a:pathLst>
                <a:path w="2" h="58">
                  <a:moveTo>
                    <a:pt x="0" y="0"/>
                  </a:moveTo>
                  <a:lnTo>
                    <a:pt x="2" y="12"/>
                  </a:lnTo>
                  <a:lnTo>
                    <a:pt x="2" y="19"/>
                  </a:lnTo>
                  <a:lnTo>
                    <a:pt x="2" y="40"/>
                  </a:lnTo>
                  <a:lnTo>
                    <a:pt x="0"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35" name="Freeform 1680"/>
            <p:cNvSpPr>
              <a:spLocks/>
            </p:cNvSpPr>
            <p:nvPr/>
          </p:nvSpPr>
          <p:spPr bwMode="auto">
            <a:xfrm>
              <a:off x="1744" y="3091"/>
              <a:ext cx="4" cy="58"/>
            </a:xfrm>
            <a:custGeom>
              <a:avLst/>
              <a:gdLst>
                <a:gd name="T0" fmla="*/ 4 w 4"/>
                <a:gd name="T1" fmla="*/ 0 h 58"/>
                <a:gd name="T2" fmla="*/ 0 w 4"/>
                <a:gd name="T3" fmla="*/ 15 h 58"/>
                <a:gd name="T4" fmla="*/ 0 w 4"/>
                <a:gd name="T5" fmla="*/ 29 h 58"/>
                <a:gd name="T6" fmla="*/ 0 w 4"/>
                <a:gd name="T7" fmla="*/ 44 h 58"/>
                <a:gd name="T8" fmla="*/ 4 w 4"/>
                <a:gd name="T9" fmla="*/ 58 h 58"/>
                <a:gd name="T10" fmla="*/ 0 60000 65536"/>
                <a:gd name="T11" fmla="*/ 0 60000 65536"/>
                <a:gd name="T12" fmla="*/ 0 60000 65536"/>
                <a:gd name="T13" fmla="*/ 0 60000 65536"/>
                <a:gd name="T14" fmla="*/ 0 60000 65536"/>
                <a:gd name="T15" fmla="*/ 0 w 4"/>
                <a:gd name="T16" fmla="*/ 0 h 58"/>
                <a:gd name="T17" fmla="*/ 4 w 4"/>
                <a:gd name="T18" fmla="*/ 58 h 58"/>
              </a:gdLst>
              <a:ahLst/>
              <a:cxnLst>
                <a:cxn ang="T10">
                  <a:pos x="T0" y="T1"/>
                </a:cxn>
                <a:cxn ang="T11">
                  <a:pos x="T2" y="T3"/>
                </a:cxn>
                <a:cxn ang="T12">
                  <a:pos x="T4" y="T5"/>
                </a:cxn>
                <a:cxn ang="T13">
                  <a:pos x="T6" y="T7"/>
                </a:cxn>
                <a:cxn ang="T14">
                  <a:pos x="T8" y="T9"/>
                </a:cxn>
              </a:cxnLst>
              <a:rect l="T15" t="T16" r="T17" b="T18"/>
              <a:pathLst>
                <a:path w="4" h="58">
                  <a:moveTo>
                    <a:pt x="4" y="0"/>
                  </a:moveTo>
                  <a:lnTo>
                    <a:pt x="0" y="15"/>
                  </a:lnTo>
                  <a:lnTo>
                    <a:pt x="0" y="29"/>
                  </a:lnTo>
                  <a:lnTo>
                    <a:pt x="0" y="44"/>
                  </a:lnTo>
                  <a:lnTo>
                    <a:pt x="4"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36" name="Freeform 1681"/>
            <p:cNvSpPr>
              <a:spLocks/>
            </p:cNvSpPr>
            <p:nvPr/>
          </p:nvSpPr>
          <p:spPr bwMode="auto">
            <a:xfrm>
              <a:off x="1748" y="3016"/>
              <a:ext cx="46" cy="75"/>
            </a:xfrm>
            <a:custGeom>
              <a:avLst/>
              <a:gdLst>
                <a:gd name="T0" fmla="*/ 46 w 46"/>
                <a:gd name="T1" fmla="*/ 0 h 75"/>
                <a:gd name="T2" fmla="*/ 32 w 46"/>
                <a:gd name="T3" fmla="*/ 27 h 75"/>
                <a:gd name="T4" fmla="*/ 25 w 46"/>
                <a:gd name="T5" fmla="*/ 48 h 75"/>
                <a:gd name="T6" fmla="*/ 17 w 46"/>
                <a:gd name="T7" fmla="*/ 54 h 75"/>
                <a:gd name="T8" fmla="*/ 1 w 46"/>
                <a:gd name="T9" fmla="*/ 67 h 75"/>
                <a:gd name="T10" fmla="*/ 0 w 46"/>
                <a:gd name="T11" fmla="*/ 75 h 75"/>
                <a:gd name="T12" fmla="*/ 0 60000 65536"/>
                <a:gd name="T13" fmla="*/ 0 60000 65536"/>
                <a:gd name="T14" fmla="*/ 0 60000 65536"/>
                <a:gd name="T15" fmla="*/ 0 60000 65536"/>
                <a:gd name="T16" fmla="*/ 0 60000 65536"/>
                <a:gd name="T17" fmla="*/ 0 60000 65536"/>
                <a:gd name="T18" fmla="*/ 0 w 46"/>
                <a:gd name="T19" fmla="*/ 0 h 75"/>
                <a:gd name="T20" fmla="*/ 46 w 46"/>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46" h="75">
                  <a:moveTo>
                    <a:pt x="46" y="0"/>
                  </a:moveTo>
                  <a:lnTo>
                    <a:pt x="32" y="27"/>
                  </a:lnTo>
                  <a:lnTo>
                    <a:pt x="25" y="48"/>
                  </a:lnTo>
                  <a:lnTo>
                    <a:pt x="17" y="54"/>
                  </a:lnTo>
                  <a:lnTo>
                    <a:pt x="1"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37" name="Freeform 1682"/>
            <p:cNvSpPr>
              <a:spLocks/>
            </p:cNvSpPr>
            <p:nvPr/>
          </p:nvSpPr>
          <p:spPr bwMode="auto">
            <a:xfrm>
              <a:off x="1505" y="3133"/>
              <a:ext cx="56" cy="62"/>
            </a:xfrm>
            <a:custGeom>
              <a:avLst/>
              <a:gdLst>
                <a:gd name="T0" fmla="*/ 52 w 56"/>
                <a:gd name="T1" fmla="*/ 45 h 62"/>
                <a:gd name="T2" fmla="*/ 48 w 56"/>
                <a:gd name="T3" fmla="*/ 54 h 62"/>
                <a:gd name="T4" fmla="*/ 43 w 56"/>
                <a:gd name="T5" fmla="*/ 60 h 62"/>
                <a:gd name="T6" fmla="*/ 27 w 56"/>
                <a:gd name="T7" fmla="*/ 62 h 62"/>
                <a:gd name="T8" fmla="*/ 16 w 56"/>
                <a:gd name="T9" fmla="*/ 58 h 62"/>
                <a:gd name="T10" fmla="*/ 6 w 56"/>
                <a:gd name="T11" fmla="*/ 47 h 62"/>
                <a:gd name="T12" fmla="*/ 2 w 56"/>
                <a:gd name="T13" fmla="*/ 33 h 62"/>
                <a:gd name="T14" fmla="*/ 0 w 56"/>
                <a:gd name="T15" fmla="*/ 20 h 62"/>
                <a:gd name="T16" fmla="*/ 4 w 56"/>
                <a:gd name="T17" fmla="*/ 8 h 62"/>
                <a:gd name="T18" fmla="*/ 16 w 56"/>
                <a:gd name="T19" fmla="*/ 2 h 62"/>
                <a:gd name="T20" fmla="*/ 27 w 56"/>
                <a:gd name="T21" fmla="*/ 0 h 62"/>
                <a:gd name="T22" fmla="*/ 43 w 56"/>
                <a:gd name="T23" fmla="*/ 0 h 62"/>
                <a:gd name="T24" fmla="*/ 52 w 56"/>
                <a:gd name="T25" fmla="*/ 6 h 62"/>
                <a:gd name="T26" fmla="*/ 56 w 56"/>
                <a:gd name="T27" fmla="*/ 18 h 62"/>
                <a:gd name="T28" fmla="*/ 56 w 56"/>
                <a:gd name="T29" fmla="*/ 29 h 62"/>
                <a:gd name="T30" fmla="*/ 54 w 56"/>
                <a:gd name="T31" fmla="*/ 41 h 62"/>
                <a:gd name="T32" fmla="*/ 54 w 56"/>
                <a:gd name="T33" fmla="*/ 45 h 62"/>
                <a:gd name="T34" fmla="*/ 52 w 56"/>
                <a:gd name="T35" fmla="*/ 48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2" y="45"/>
                  </a:moveTo>
                  <a:lnTo>
                    <a:pt x="48" y="54"/>
                  </a:lnTo>
                  <a:lnTo>
                    <a:pt x="43" y="60"/>
                  </a:lnTo>
                  <a:lnTo>
                    <a:pt x="27" y="62"/>
                  </a:lnTo>
                  <a:lnTo>
                    <a:pt x="16" y="58"/>
                  </a:lnTo>
                  <a:lnTo>
                    <a:pt x="6" y="47"/>
                  </a:lnTo>
                  <a:lnTo>
                    <a:pt x="2" y="33"/>
                  </a:lnTo>
                  <a:lnTo>
                    <a:pt x="0" y="20"/>
                  </a:lnTo>
                  <a:lnTo>
                    <a:pt x="4" y="8"/>
                  </a:lnTo>
                  <a:lnTo>
                    <a:pt x="16" y="2"/>
                  </a:lnTo>
                  <a:lnTo>
                    <a:pt x="27" y="0"/>
                  </a:lnTo>
                  <a:lnTo>
                    <a:pt x="43" y="0"/>
                  </a:lnTo>
                  <a:lnTo>
                    <a:pt x="52" y="6"/>
                  </a:lnTo>
                  <a:lnTo>
                    <a:pt x="56" y="18"/>
                  </a:lnTo>
                  <a:lnTo>
                    <a:pt x="56" y="29"/>
                  </a:lnTo>
                  <a:lnTo>
                    <a:pt x="54" y="41"/>
                  </a:lnTo>
                  <a:lnTo>
                    <a:pt x="54" y="45"/>
                  </a:lnTo>
                  <a:lnTo>
                    <a:pt x="52"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38" name="Freeform 1683"/>
            <p:cNvSpPr>
              <a:spLocks/>
            </p:cNvSpPr>
            <p:nvPr/>
          </p:nvSpPr>
          <p:spPr bwMode="auto">
            <a:xfrm>
              <a:off x="1501" y="3239"/>
              <a:ext cx="64" cy="62"/>
            </a:xfrm>
            <a:custGeom>
              <a:avLst/>
              <a:gdLst>
                <a:gd name="T0" fmla="*/ 31 w 64"/>
                <a:gd name="T1" fmla="*/ 62 h 62"/>
                <a:gd name="T2" fmla="*/ 39 w 64"/>
                <a:gd name="T3" fmla="*/ 62 h 62"/>
                <a:gd name="T4" fmla="*/ 43 w 64"/>
                <a:gd name="T5" fmla="*/ 60 h 62"/>
                <a:gd name="T6" fmla="*/ 52 w 64"/>
                <a:gd name="T7" fmla="*/ 52 h 62"/>
                <a:gd name="T8" fmla="*/ 58 w 64"/>
                <a:gd name="T9" fmla="*/ 44 h 62"/>
                <a:gd name="T10" fmla="*/ 64 w 64"/>
                <a:gd name="T11" fmla="*/ 31 h 62"/>
                <a:gd name="T12" fmla="*/ 64 w 64"/>
                <a:gd name="T13" fmla="*/ 19 h 62"/>
                <a:gd name="T14" fmla="*/ 54 w 64"/>
                <a:gd name="T15" fmla="*/ 6 h 62"/>
                <a:gd name="T16" fmla="*/ 43 w 64"/>
                <a:gd name="T17" fmla="*/ 0 h 62"/>
                <a:gd name="T18" fmla="*/ 31 w 64"/>
                <a:gd name="T19" fmla="*/ 0 h 62"/>
                <a:gd name="T20" fmla="*/ 20 w 64"/>
                <a:gd name="T21" fmla="*/ 6 h 62"/>
                <a:gd name="T22" fmla="*/ 8 w 64"/>
                <a:gd name="T23" fmla="*/ 14 h 62"/>
                <a:gd name="T24" fmla="*/ 0 w 64"/>
                <a:gd name="T25" fmla="*/ 23 h 62"/>
                <a:gd name="T26" fmla="*/ 0 w 64"/>
                <a:gd name="T27" fmla="*/ 37 h 62"/>
                <a:gd name="T28" fmla="*/ 4 w 64"/>
                <a:gd name="T29" fmla="*/ 46 h 62"/>
                <a:gd name="T30" fmla="*/ 14 w 64"/>
                <a:gd name="T31" fmla="*/ 52 h 62"/>
                <a:gd name="T32" fmla="*/ 21 w 64"/>
                <a:gd name="T33" fmla="*/ 56 h 62"/>
                <a:gd name="T34" fmla="*/ 25 w 64"/>
                <a:gd name="T35" fmla="*/ 60 h 62"/>
                <a:gd name="T36" fmla="*/ 31 w 64"/>
                <a:gd name="T37" fmla="*/ 6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62"/>
                <a:gd name="T59" fmla="*/ 64 w 6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62">
                  <a:moveTo>
                    <a:pt x="31" y="62"/>
                  </a:moveTo>
                  <a:lnTo>
                    <a:pt x="39" y="62"/>
                  </a:lnTo>
                  <a:lnTo>
                    <a:pt x="43" y="60"/>
                  </a:lnTo>
                  <a:lnTo>
                    <a:pt x="52" y="52"/>
                  </a:lnTo>
                  <a:lnTo>
                    <a:pt x="58" y="44"/>
                  </a:lnTo>
                  <a:lnTo>
                    <a:pt x="64" y="31"/>
                  </a:lnTo>
                  <a:lnTo>
                    <a:pt x="64" y="19"/>
                  </a:lnTo>
                  <a:lnTo>
                    <a:pt x="54" y="6"/>
                  </a:lnTo>
                  <a:lnTo>
                    <a:pt x="43" y="0"/>
                  </a:lnTo>
                  <a:lnTo>
                    <a:pt x="31" y="0"/>
                  </a:lnTo>
                  <a:lnTo>
                    <a:pt x="20" y="6"/>
                  </a:lnTo>
                  <a:lnTo>
                    <a:pt x="8" y="14"/>
                  </a:lnTo>
                  <a:lnTo>
                    <a:pt x="0" y="23"/>
                  </a:lnTo>
                  <a:lnTo>
                    <a:pt x="0" y="37"/>
                  </a:lnTo>
                  <a:lnTo>
                    <a:pt x="4" y="46"/>
                  </a:lnTo>
                  <a:lnTo>
                    <a:pt x="14" y="52"/>
                  </a:lnTo>
                  <a:lnTo>
                    <a:pt x="21" y="56"/>
                  </a:lnTo>
                  <a:lnTo>
                    <a:pt x="25" y="60"/>
                  </a:lnTo>
                  <a:lnTo>
                    <a:pt x="31" y="62"/>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39" name="Freeform 1684"/>
            <p:cNvSpPr>
              <a:spLocks/>
            </p:cNvSpPr>
            <p:nvPr/>
          </p:nvSpPr>
          <p:spPr bwMode="auto">
            <a:xfrm>
              <a:off x="1242" y="3210"/>
              <a:ext cx="125" cy="6"/>
            </a:xfrm>
            <a:custGeom>
              <a:avLst/>
              <a:gdLst>
                <a:gd name="T0" fmla="*/ 125 w 125"/>
                <a:gd name="T1" fmla="*/ 0 h 6"/>
                <a:gd name="T2" fmla="*/ 113 w 125"/>
                <a:gd name="T3" fmla="*/ 0 h 6"/>
                <a:gd name="T4" fmla="*/ 105 w 125"/>
                <a:gd name="T5" fmla="*/ 2 h 6"/>
                <a:gd name="T6" fmla="*/ 98 w 125"/>
                <a:gd name="T7" fmla="*/ 4 h 6"/>
                <a:gd name="T8" fmla="*/ 92 w 125"/>
                <a:gd name="T9" fmla="*/ 6 h 6"/>
                <a:gd name="T10" fmla="*/ 75 w 125"/>
                <a:gd name="T11" fmla="*/ 4 h 6"/>
                <a:gd name="T12" fmla="*/ 59 w 125"/>
                <a:gd name="T13" fmla="*/ 4 h 6"/>
                <a:gd name="T14" fmla="*/ 27 w 125"/>
                <a:gd name="T15" fmla="*/ 2 h 6"/>
                <a:gd name="T16" fmla="*/ 0 w 12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6"/>
                <a:gd name="T29" fmla="*/ 125 w 12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6">
                  <a:moveTo>
                    <a:pt x="125" y="0"/>
                  </a:moveTo>
                  <a:lnTo>
                    <a:pt x="113" y="0"/>
                  </a:lnTo>
                  <a:lnTo>
                    <a:pt x="105" y="2"/>
                  </a:lnTo>
                  <a:lnTo>
                    <a:pt x="98" y="4"/>
                  </a:lnTo>
                  <a:lnTo>
                    <a:pt x="92" y="6"/>
                  </a:lnTo>
                  <a:lnTo>
                    <a:pt x="75" y="4"/>
                  </a:lnTo>
                  <a:lnTo>
                    <a:pt x="59" y="4"/>
                  </a:lnTo>
                  <a:lnTo>
                    <a:pt x="27"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40" name="Freeform 1685"/>
            <p:cNvSpPr>
              <a:spLocks/>
            </p:cNvSpPr>
            <p:nvPr/>
          </p:nvSpPr>
          <p:spPr bwMode="auto">
            <a:xfrm>
              <a:off x="1347" y="3070"/>
              <a:ext cx="41" cy="11"/>
            </a:xfrm>
            <a:custGeom>
              <a:avLst/>
              <a:gdLst>
                <a:gd name="T0" fmla="*/ 41 w 41"/>
                <a:gd name="T1" fmla="*/ 0 h 11"/>
                <a:gd name="T2" fmla="*/ 33 w 41"/>
                <a:gd name="T3" fmla="*/ 6 h 11"/>
                <a:gd name="T4" fmla="*/ 27 w 41"/>
                <a:gd name="T5" fmla="*/ 8 h 11"/>
                <a:gd name="T6" fmla="*/ 12 w 41"/>
                <a:gd name="T7" fmla="*/ 11 h 11"/>
                <a:gd name="T8" fmla="*/ 0 w 41"/>
                <a:gd name="T9" fmla="*/ 9 h 11"/>
                <a:gd name="T10" fmla="*/ 0 60000 65536"/>
                <a:gd name="T11" fmla="*/ 0 60000 65536"/>
                <a:gd name="T12" fmla="*/ 0 60000 65536"/>
                <a:gd name="T13" fmla="*/ 0 60000 65536"/>
                <a:gd name="T14" fmla="*/ 0 60000 65536"/>
                <a:gd name="T15" fmla="*/ 0 w 41"/>
                <a:gd name="T16" fmla="*/ 0 h 11"/>
                <a:gd name="T17" fmla="*/ 41 w 41"/>
                <a:gd name="T18" fmla="*/ 11 h 11"/>
              </a:gdLst>
              <a:ahLst/>
              <a:cxnLst>
                <a:cxn ang="T10">
                  <a:pos x="T0" y="T1"/>
                </a:cxn>
                <a:cxn ang="T11">
                  <a:pos x="T2" y="T3"/>
                </a:cxn>
                <a:cxn ang="T12">
                  <a:pos x="T4" y="T5"/>
                </a:cxn>
                <a:cxn ang="T13">
                  <a:pos x="T6" y="T7"/>
                </a:cxn>
                <a:cxn ang="T14">
                  <a:pos x="T8" y="T9"/>
                </a:cxn>
              </a:cxnLst>
              <a:rect l="T15" t="T16" r="T17" b="T18"/>
              <a:pathLst>
                <a:path w="41" h="11">
                  <a:moveTo>
                    <a:pt x="41" y="0"/>
                  </a:moveTo>
                  <a:lnTo>
                    <a:pt x="33" y="6"/>
                  </a:lnTo>
                  <a:lnTo>
                    <a:pt x="27" y="8"/>
                  </a:lnTo>
                  <a:lnTo>
                    <a:pt x="12" y="11"/>
                  </a:lnTo>
                  <a:lnTo>
                    <a:pt x="0" y="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41" name="Freeform 1686"/>
            <p:cNvSpPr>
              <a:spLocks/>
            </p:cNvSpPr>
            <p:nvPr/>
          </p:nvSpPr>
          <p:spPr bwMode="auto">
            <a:xfrm>
              <a:off x="1242" y="3066"/>
              <a:ext cx="65" cy="4"/>
            </a:xfrm>
            <a:custGeom>
              <a:avLst/>
              <a:gdLst>
                <a:gd name="T0" fmla="*/ 65 w 65"/>
                <a:gd name="T1" fmla="*/ 0 h 4"/>
                <a:gd name="T2" fmla="*/ 46 w 65"/>
                <a:gd name="T3" fmla="*/ 2 h 4"/>
                <a:gd name="T4" fmla="*/ 32 w 65"/>
                <a:gd name="T5" fmla="*/ 4 h 4"/>
                <a:gd name="T6" fmla="*/ 13 w 65"/>
                <a:gd name="T7" fmla="*/ 4 h 4"/>
                <a:gd name="T8" fmla="*/ 0 w 65"/>
                <a:gd name="T9" fmla="*/ 2 h 4"/>
                <a:gd name="T10" fmla="*/ 0 60000 65536"/>
                <a:gd name="T11" fmla="*/ 0 60000 65536"/>
                <a:gd name="T12" fmla="*/ 0 60000 65536"/>
                <a:gd name="T13" fmla="*/ 0 60000 65536"/>
                <a:gd name="T14" fmla="*/ 0 60000 65536"/>
                <a:gd name="T15" fmla="*/ 0 w 65"/>
                <a:gd name="T16" fmla="*/ 0 h 4"/>
                <a:gd name="T17" fmla="*/ 65 w 65"/>
                <a:gd name="T18" fmla="*/ 4 h 4"/>
              </a:gdLst>
              <a:ahLst/>
              <a:cxnLst>
                <a:cxn ang="T10">
                  <a:pos x="T0" y="T1"/>
                </a:cxn>
                <a:cxn ang="T11">
                  <a:pos x="T2" y="T3"/>
                </a:cxn>
                <a:cxn ang="T12">
                  <a:pos x="T4" y="T5"/>
                </a:cxn>
                <a:cxn ang="T13">
                  <a:pos x="T6" y="T7"/>
                </a:cxn>
                <a:cxn ang="T14">
                  <a:pos x="T8" y="T9"/>
                </a:cxn>
              </a:cxnLst>
              <a:rect l="T15" t="T16" r="T17" b="T18"/>
              <a:pathLst>
                <a:path w="65" h="4">
                  <a:moveTo>
                    <a:pt x="65" y="0"/>
                  </a:moveTo>
                  <a:lnTo>
                    <a:pt x="46" y="2"/>
                  </a:lnTo>
                  <a:lnTo>
                    <a:pt x="32" y="4"/>
                  </a:lnTo>
                  <a:lnTo>
                    <a:pt x="13" y="4"/>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42" name="Freeform 1687"/>
            <p:cNvSpPr>
              <a:spLocks/>
            </p:cNvSpPr>
            <p:nvPr/>
          </p:nvSpPr>
          <p:spPr bwMode="auto">
            <a:xfrm>
              <a:off x="1334" y="3068"/>
              <a:ext cx="48" cy="4"/>
            </a:xfrm>
            <a:custGeom>
              <a:avLst/>
              <a:gdLst>
                <a:gd name="T0" fmla="*/ 48 w 48"/>
                <a:gd name="T1" fmla="*/ 0 h 4"/>
                <a:gd name="T2" fmla="*/ 37 w 48"/>
                <a:gd name="T3" fmla="*/ 2 h 4"/>
                <a:gd name="T4" fmla="*/ 27 w 48"/>
                <a:gd name="T5" fmla="*/ 4 h 4"/>
                <a:gd name="T6" fmla="*/ 17 w 48"/>
                <a:gd name="T7" fmla="*/ 2 h 4"/>
                <a:gd name="T8" fmla="*/ 10 w 48"/>
                <a:gd name="T9" fmla="*/ 0 h 4"/>
                <a:gd name="T10" fmla="*/ 0 w 48"/>
                <a:gd name="T11" fmla="*/ 0 h 4"/>
                <a:gd name="T12" fmla="*/ 0 w 48"/>
                <a:gd name="T13" fmla="*/ 0 h 4"/>
                <a:gd name="T14" fmla="*/ 0 60000 65536"/>
                <a:gd name="T15" fmla="*/ 0 60000 65536"/>
                <a:gd name="T16" fmla="*/ 0 60000 65536"/>
                <a:gd name="T17" fmla="*/ 0 60000 65536"/>
                <a:gd name="T18" fmla="*/ 0 60000 65536"/>
                <a:gd name="T19" fmla="*/ 0 60000 65536"/>
                <a:gd name="T20" fmla="*/ 0 60000 65536"/>
                <a:gd name="T21" fmla="*/ 0 w 48"/>
                <a:gd name="T22" fmla="*/ 0 h 4"/>
                <a:gd name="T23" fmla="*/ 48 w 48"/>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
                  <a:moveTo>
                    <a:pt x="48" y="0"/>
                  </a:moveTo>
                  <a:lnTo>
                    <a:pt x="37" y="2"/>
                  </a:lnTo>
                  <a:lnTo>
                    <a:pt x="27" y="4"/>
                  </a:lnTo>
                  <a:lnTo>
                    <a:pt x="17" y="2"/>
                  </a:lnTo>
                  <a:lnTo>
                    <a:pt x="1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43" name="Freeform 1688"/>
            <p:cNvSpPr>
              <a:spLocks/>
            </p:cNvSpPr>
            <p:nvPr/>
          </p:nvSpPr>
          <p:spPr bwMode="auto">
            <a:xfrm>
              <a:off x="1307" y="3066"/>
              <a:ext cx="40" cy="13"/>
            </a:xfrm>
            <a:custGeom>
              <a:avLst/>
              <a:gdLst>
                <a:gd name="T0" fmla="*/ 40 w 40"/>
                <a:gd name="T1" fmla="*/ 13 h 13"/>
                <a:gd name="T2" fmla="*/ 33 w 40"/>
                <a:gd name="T3" fmla="*/ 8 h 13"/>
                <a:gd name="T4" fmla="*/ 27 w 40"/>
                <a:gd name="T5" fmla="*/ 2 h 13"/>
                <a:gd name="T6" fmla="*/ 12 w 40"/>
                <a:gd name="T7" fmla="*/ 0 h 13"/>
                <a:gd name="T8" fmla="*/ 0 w 40"/>
                <a:gd name="T9" fmla="*/ 0 h 13"/>
                <a:gd name="T10" fmla="*/ 0 60000 65536"/>
                <a:gd name="T11" fmla="*/ 0 60000 65536"/>
                <a:gd name="T12" fmla="*/ 0 60000 65536"/>
                <a:gd name="T13" fmla="*/ 0 60000 65536"/>
                <a:gd name="T14" fmla="*/ 0 60000 65536"/>
                <a:gd name="T15" fmla="*/ 0 w 40"/>
                <a:gd name="T16" fmla="*/ 0 h 13"/>
                <a:gd name="T17" fmla="*/ 40 w 40"/>
                <a:gd name="T18" fmla="*/ 13 h 13"/>
              </a:gdLst>
              <a:ahLst/>
              <a:cxnLst>
                <a:cxn ang="T10">
                  <a:pos x="T0" y="T1"/>
                </a:cxn>
                <a:cxn ang="T11">
                  <a:pos x="T2" y="T3"/>
                </a:cxn>
                <a:cxn ang="T12">
                  <a:pos x="T4" y="T5"/>
                </a:cxn>
                <a:cxn ang="T13">
                  <a:pos x="T6" y="T7"/>
                </a:cxn>
                <a:cxn ang="T14">
                  <a:pos x="T8" y="T9"/>
                </a:cxn>
              </a:cxnLst>
              <a:rect l="T15" t="T16" r="T17" b="T18"/>
              <a:pathLst>
                <a:path w="40" h="13">
                  <a:moveTo>
                    <a:pt x="40" y="13"/>
                  </a:moveTo>
                  <a:lnTo>
                    <a:pt x="33" y="8"/>
                  </a:lnTo>
                  <a:lnTo>
                    <a:pt x="27" y="2"/>
                  </a:lnTo>
                  <a:lnTo>
                    <a:pt x="1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44" name="Freeform 1689"/>
            <p:cNvSpPr>
              <a:spLocks/>
            </p:cNvSpPr>
            <p:nvPr/>
          </p:nvSpPr>
          <p:spPr bwMode="auto">
            <a:xfrm>
              <a:off x="1215" y="3066"/>
              <a:ext cx="27" cy="150"/>
            </a:xfrm>
            <a:custGeom>
              <a:avLst/>
              <a:gdLst>
                <a:gd name="T0" fmla="*/ 25 w 27"/>
                <a:gd name="T1" fmla="*/ 0 h 150"/>
                <a:gd name="T2" fmla="*/ 21 w 27"/>
                <a:gd name="T3" fmla="*/ 2 h 150"/>
                <a:gd name="T4" fmla="*/ 19 w 27"/>
                <a:gd name="T5" fmla="*/ 6 h 150"/>
                <a:gd name="T6" fmla="*/ 15 w 27"/>
                <a:gd name="T7" fmla="*/ 19 h 150"/>
                <a:gd name="T8" fmla="*/ 13 w 27"/>
                <a:gd name="T9" fmla="*/ 29 h 150"/>
                <a:gd name="T10" fmla="*/ 13 w 27"/>
                <a:gd name="T11" fmla="*/ 29 h 150"/>
                <a:gd name="T12" fmla="*/ 7 w 27"/>
                <a:gd name="T13" fmla="*/ 48 h 150"/>
                <a:gd name="T14" fmla="*/ 5 w 27"/>
                <a:gd name="T15" fmla="*/ 62 h 150"/>
                <a:gd name="T16" fmla="*/ 0 w 27"/>
                <a:gd name="T17" fmla="*/ 85 h 150"/>
                <a:gd name="T18" fmla="*/ 2 w 27"/>
                <a:gd name="T19" fmla="*/ 102 h 150"/>
                <a:gd name="T20" fmla="*/ 9 w 27"/>
                <a:gd name="T21" fmla="*/ 117 h 150"/>
                <a:gd name="T22" fmla="*/ 17 w 27"/>
                <a:gd name="T23" fmla="*/ 131 h 150"/>
                <a:gd name="T24" fmla="*/ 17 w 27"/>
                <a:gd name="T25" fmla="*/ 140 h 150"/>
                <a:gd name="T26" fmla="*/ 19 w 27"/>
                <a:gd name="T27" fmla="*/ 146 h 150"/>
                <a:gd name="T28" fmla="*/ 23 w 27"/>
                <a:gd name="T29" fmla="*/ 148 h 150"/>
                <a:gd name="T30" fmla="*/ 27 w 27"/>
                <a:gd name="T31" fmla="*/ 150 h 1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50"/>
                <a:gd name="T50" fmla="*/ 27 w 27"/>
                <a:gd name="T51" fmla="*/ 150 h 1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50">
                  <a:moveTo>
                    <a:pt x="25" y="0"/>
                  </a:moveTo>
                  <a:lnTo>
                    <a:pt x="21" y="2"/>
                  </a:lnTo>
                  <a:lnTo>
                    <a:pt x="19" y="6"/>
                  </a:lnTo>
                  <a:lnTo>
                    <a:pt x="15" y="19"/>
                  </a:lnTo>
                  <a:lnTo>
                    <a:pt x="13" y="29"/>
                  </a:lnTo>
                  <a:lnTo>
                    <a:pt x="7" y="48"/>
                  </a:lnTo>
                  <a:lnTo>
                    <a:pt x="5" y="62"/>
                  </a:lnTo>
                  <a:lnTo>
                    <a:pt x="0" y="85"/>
                  </a:lnTo>
                  <a:lnTo>
                    <a:pt x="2" y="102"/>
                  </a:lnTo>
                  <a:lnTo>
                    <a:pt x="9" y="117"/>
                  </a:lnTo>
                  <a:lnTo>
                    <a:pt x="17" y="131"/>
                  </a:lnTo>
                  <a:lnTo>
                    <a:pt x="17" y="140"/>
                  </a:lnTo>
                  <a:lnTo>
                    <a:pt x="19" y="146"/>
                  </a:lnTo>
                  <a:lnTo>
                    <a:pt x="23" y="148"/>
                  </a:lnTo>
                  <a:lnTo>
                    <a:pt x="27" y="15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45" name="Freeform 1690"/>
            <p:cNvSpPr>
              <a:spLocks/>
            </p:cNvSpPr>
            <p:nvPr/>
          </p:nvSpPr>
          <p:spPr bwMode="auto">
            <a:xfrm>
              <a:off x="1084" y="3093"/>
              <a:ext cx="144" cy="94"/>
            </a:xfrm>
            <a:custGeom>
              <a:avLst/>
              <a:gdLst>
                <a:gd name="T0" fmla="*/ 144 w 144"/>
                <a:gd name="T1" fmla="*/ 2 h 94"/>
                <a:gd name="T2" fmla="*/ 123 w 144"/>
                <a:gd name="T3" fmla="*/ 6 h 94"/>
                <a:gd name="T4" fmla="*/ 106 w 144"/>
                <a:gd name="T5" fmla="*/ 8 h 94"/>
                <a:gd name="T6" fmla="*/ 79 w 144"/>
                <a:gd name="T7" fmla="*/ 4 h 94"/>
                <a:gd name="T8" fmla="*/ 58 w 144"/>
                <a:gd name="T9" fmla="*/ 2 h 94"/>
                <a:gd name="T10" fmla="*/ 35 w 144"/>
                <a:gd name="T11" fmla="*/ 0 h 94"/>
                <a:gd name="T12" fmla="*/ 17 w 144"/>
                <a:gd name="T13" fmla="*/ 2 h 94"/>
                <a:gd name="T14" fmla="*/ 10 w 144"/>
                <a:gd name="T15" fmla="*/ 8 h 94"/>
                <a:gd name="T16" fmla="*/ 4 w 144"/>
                <a:gd name="T17" fmla="*/ 15 h 94"/>
                <a:gd name="T18" fmla="*/ 0 w 144"/>
                <a:gd name="T19" fmla="*/ 29 h 94"/>
                <a:gd name="T20" fmla="*/ 0 w 144"/>
                <a:gd name="T21" fmla="*/ 40 h 94"/>
                <a:gd name="T22" fmla="*/ 0 w 144"/>
                <a:gd name="T23" fmla="*/ 58 h 94"/>
                <a:gd name="T24" fmla="*/ 2 w 144"/>
                <a:gd name="T25" fmla="*/ 73 h 94"/>
                <a:gd name="T26" fmla="*/ 6 w 144"/>
                <a:gd name="T27" fmla="*/ 83 h 94"/>
                <a:gd name="T28" fmla="*/ 11 w 144"/>
                <a:gd name="T29" fmla="*/ 88 h 94"/>
                <a:gd name="T30" fmla="*/ 15 w 144"/>
                <a:gd name="T31" fmla="*/ 90 h 94"/>
                <a:gd name="T32" fmla="*/ 17 w 144"/>
                <a:gd name="T33" fmla="*/ 92 h 94"/>
                <a:gd name="T34" fmla="*/ 35 w 144"/>
                <a:gd name="T35" fmla="*/ 90 h 94"/>
                <a:gd name="T36" fmla="*/ 50 w 144"/>
                <a:gd name="T37" fmla="*/ 90 h 94"/>
                <a:gd name="T38" fmla="*/ 75 w 144"/>
                <a:gd name="T39" fmla="*/ 92 h 94"/>
                <a:gd name="T40" fmla="*/ 96 w 144"/>
                <a:gd name="T41" fmla="*/ 94 h 94"/>
                <a:gd name="T42" fmla="*/ 121 w 144"/>
                <a:gd name="T43" fmla="*/ 94 h 94"/>
                <a:gd name="T44" fmla="*/ 140 w 144"/>
                <a:gd name="T45" fmla="*/ 90 h 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94"/>
                <a:gd name="T71" fmla="*/ 144 w 144"/>
                <a:gd name="T72" fmla="*/ 94 h 9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94">
                  <a:moveTo>
                    <a:pt x="144" y="2"/>
                  </a:moveTo>
                  <a:lnTo>
                    <a:pt x="123" y="6"/>
                  </a:lnTo>
                  <a:lnTo>
                    <a:pt x="106" y="8"/>
                  </a:lnTo>
                  <a:lnTo>
                    <a:pt x="79" y="4"/>
                  </a:lnTo>
                  <a:lnTo>
                    <a:pt x="58" y="2"/>
                  </a:lnTo>
                  <a:lnTo>
                    <a:pt x="35" y="0"/>
                  </a:lnTo>
                  <a:lnTo>
                    <a:pt x="17" y="2"/>
                  </a:lnTo>
                  <a:lnTo>
                    <a:pt x="10" y="8"/>
                  </a:lnTo>
                  <a:lnTo>
                    <a:pt x="4" y="15"/>
                  </a:lnTo>
                  <a:lnTo>
                    <a:pt x="0" y="29"/>
                  </a:lnTo>
                  <a:lnTo>
                    <a:pt x="0" y="40"/>
                  </a:lnTo>
                  <a:lnTo>
                    <a:pt x="0" y="58"/>
                  </a:lnTo>
                  <a:lnTo>
                    <a:pt x="2" y="73"/>
                  </a:lnTo>
                  <a:lnTo>
                    <a:pt x="6" y="83"/>
                  </a:lnTo>
                  <a:lnTo>
                    <a:pt x="11" y="88"/>
                  </a:lnTo>
                  <a:lnTo>
                    <a:pt x="15" y="90"/>
                  </a:lnTo>
                  <a:lnTo>
                    <a:pt x="17" y="92"/>
                  </a:lnTo>
                  <a:lnTo>
                    <a:pt x="35" y="90"/>
                  </a:lnTo>
                  <a:lnTo>
                    <a:pt x="50" y="90"/>
                  </a:lnTo>
                  <a:lnTo>
                    <a:pt x="75" y="92"/>
                  </a:lnTo>
                  <a:lnTo>
                    <a:pt x="96" y="94"/>
                  </a:lnTo>
                  <a:lnTo>
                    <a:pt x="121" y="94"/>
                  </a:lnTo>
                  <a:lnTo>
                    <a:pt x="140" y="9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46" name="Freeform 1691"/>
            <p:cNvSpPr>
              <a:spLocks/>
            </p:cNvSpPr>
            <p:nvPr/>
          </p:nvSpPr>
          <p:spPr bwMode="auto">
            <a:xfrm>
              <a:off x="1930" y="3058"/>
              <a:ext cx="54" cy="170"/>
            </a:xfrm>
            <a:custGeom>
              <a:avLst/>
              <a:gdLst>
                <a:gd name="T0" fmla="*/ 52 w 54"/>
                <a:gd name="T1" fmla="*/ 110 h 170"/>
                <a:gd name="T2" fmla="*/ 54 w 54"/>
                <a:gd name="T3" fmla="*/ 85 h 170"/>
                <a:gd name="T4" fmla="*/ 52 w 54"/>
                <a:gd name="T5" fmla="*/ 64 h 170"/>
                <a:gd name="T6" fmla="*/ 46 w 54"/>
                <a:gd name="T7" fmla="*/ 41 h 170"/>
                <a:gd name="T8" fmla="*/ 41 w 54"/>
                <a:gd name="T9" fmla="*/ 23 h 170"/>
                <a:gd name="T10" fmla="*/ 39 w 54"/>
                <a:gd name="T11" fmla="*/ 10 h 170"/>
                <a:gd name="T12" fmla="*/ 35 w 54"/>
                <a:gd name="T13" fmla="*/ 2 h 170"/>
                <a:gd name="T14" fmla="*/ 23 w 54"/>
                <a:gd name="T15" fmla="*/ 0 h 170"/>
                <a:gd name="T16" fmla="*/ 16 w 54"/>
                <a:gd name="T17" fmla="*/ 6 h 170"/>
                <a:gd name="T18" fmla="*/ 12 w 54"/>
                <a:gd name="T19" fmla="*/ 16 h 170"/>
                <a:gd name="T20" fmla="*/ 8 w 54"/>
                <a:gd name="T21" fmla="*/ 27 h 170"/>
                <a:gd name="T22" fmla="*/ 8 w 54"/>
                <a:gd name="T23" fmla="*/ 47 h 170"/>
                <a:gd name="T24" fmla="*/ 2 w 54"/>
                <a:gd name="T25" fmla="*/ 75 h 170"/>
                <a:gd name="T26" fmla="*/ 0 w 54"/>
                <a:gd name="T27" fmla="*/ 98 h 170"/>
                <a:gd name="T28" fmla="*/ 2 w 54"/>
                <a:gd name="T29" fmla="*/ 102 h 170"/>
                <a:gd name="T30" fmla="*/ 4 w 54"/>
                <a:gd name="T31" fmla="*/ 125 h 170"/>
                <a:gd name="T32" fmla="*/ 8 w 54"/>
                <a:gd name="T33" fmla="*/ 147 h 170"/>
                <a:gd name="T34" fmla="*/ 14 w 54"/>
                <a:gd name="T35" fmla="*/ 158 h 170"/>
                <a:gd name="T36" fmla="*/ 20 w 54"/>
                <a:gd name="T37" fmla="*/ 164 h 170"/>
                <a:gd name="T38" fmla="*/ 23 w 54"/>
                <a:gd name="T39" fmla="*/ 170 h 170"/>
                <a:gd name="T40" fmla="*/ 29 w 54"/>
                <a:gd name="T41" fmla="*/ 170 h 170"/>
                <a:gd name="T42" fmla="*/ 33 w 54"/>
                <a:gd name="T43" fmla="*/ 166 h 170"/>
                <a:gd name="T44" fmla="*/ 39 w 54"/>
                <a:gd name="T45" fmla="*/ 152 h 170"/>
                <a:gd name="T46" fmla="*/ 39 w 54"/>
                <a:gd name="T47" fmla="*/ 141 h 170"/>
                <a:gd name="T48" fmla="*/ 46 w 54"/>
                <a:gd name="T49" fmla="*/ 123 h 170"/>
                <a:gd name="T50" fmla="*/ 52 w 54"/>
                <a:gd name="T51" fmla="*/ 110 h 1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
                <a:gd name="T79" fmla="*/ 0 h 170"/>
                <a:gd name="T80" fmla="*/ 54 w 54"/>
                <a:gd name="T81" fmla="*/ 170 h 1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 h="170">
                  <a:moveTo>
                    <a:pt x="52" y="110"/>
                  </a:moveTo>
                  <a:lnTo>
                    <a:pt x="54" y="85"/>
                  </a:lnTo>
                  <a:lnTo>
                    <a:pt x="52" y="64"/>
                  </a:lnTo>
                  <a:lnTo>
                    <a:pt x="46" y="41"/>
                  </a:lnTo>
                  <a:lnTo>
                    <a:pt x="41" y="23"/>
                  </a:lnTo>
                  <a:lnTo>
                    <a:pt x="39" y="10"/>
                  </a:lnTo>
                  <a:lnTo>
                    <a:pt x="35" y="2"/>
                  </a:lnTo>
                  <a:lnTo>
                    <a:pt x="23" y="0"/>
                  </a:lnTo>
                  <a:lnTo>
                    <a:pt x="16" y="6"/>
                  </a:lnTo>
                  <a:lnTo>
                    <a:pt x="12" y="16"/>
                  </a:lnTo>
                  <a:lnTo>
                    <a:pt x="8" y="27"/>
                  </a:lnTo>
                  <a:lnTo>
                    <a:pt x="8" y="47"/>
                  </a:lnTo>
                  <a:lnTo>
                    <a:pt x="2" y="75"/>
                  </a:lnTo>
                  <a:lnTo>
                    <a:pt x="0" y="98"/>
                  </a:lnTo>
                  <a:lnTo>
                    <a:pt x="2" y="102"/>
                  </a:lnTo>
                  <a:lnTo>
                    <a:pt x="4" y="125"/>
                  </a:lnTo>
                  <a:lnTo>
                    <a:pt x="8" y="147"/>
                  </a:lnTo>
                  <a:lnTo>
                    <a:pt x="14" y="158"/>
                  </a:lnTo>
                  <a:lnTo>
                    <a:pt x="20" y="164"/>
                  </a:lnTo>
                  <a:lnTo>
                    <a:pt x="23" y="170"/>
                  </a:lnTo>
                  <a:lnTo>
                    <a:pt x="29" y="170"/>
                  </a:lnTo>
                  <a:lnTo>
                    <a:pt x="33" y="166"/>
                  </a:lnTo>
                  <a:lnTo>
                    <a:pt x="39" y="152"/>
                  </a:lnTo>
                  <a:lnTo>
                    <a:pt x="39" y="141"/>
                  </a:lnTo>
                  <a:lnTo>
                    <a:pt x="46" y="123"/>
                  </a:lnTo>
                  <a:lnTo>
                    <a:pt x="52" y="1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47" name="Freeform 1692"/>
            <p:cNvSpPr>
              <a:spLocks/>
            </p:cNvSpPr>
            <p:nvPr/>
          </p:nvSpPr>
          <p:spPr bwMode="auto">
            <a:xfrm>
              <a:off x="1794" y="2951"/>
              <a:ext cx="56" cy="65"/>
            </a:xfrm>
            <a:custGeom>
              <a:avLst/>
              <a:gdLst>
                <a:gd name="T0" fmla="*/ 56 w 56"/>
                <a:gd name="T1" fmla="*/ 0 h 65"/>
                <a:gd name="T2" fmla="*/ 42 w 56"/>
                <a:gd name="T3" fmla="*/ 19 h 65"/>
                <a:gd name="T4" fmla="*/ 25 w 56"/>
                <a:gd name="T5" fmla="*/ 36 h 65"/>
                <a:gd name="T6" fmla="*/ 2 w 56"/>
                <a:gd name="T7" fmla="*/ 63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6"/>
                  </a:lnTo>
                  <a:lnTo>
                    <a:pt x="2" y="63"/>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48" name="Freeform 1693"/>
            <p:cNvSpPr>
              <a:spLocks/>
            </p:cNvSpPr>
            <p:nvPr/>
          </p:nvSpPr>
          <p:spPr bwMode="auto">
            <a:xfrm>
              <a:off x="1474" y="2962"/>
              <a:ext cx="43" cy="77"/>
            </a:xfrm>
            <a:custGeom>
              <a:avLst/>
              <a:gdLst>
                <a:gd name="T0" fmla="*/ 0 w 43"/>
                <a:gd name="T1" fmla="*/ 77 h 77"/>
                <a:gd name="T2" fmla="*/ 27 w 43"/>
                <a:gd name="T3" fmla="*/ 35 h 77"/>
                <a:gd name="T4" fmla="*/ 43 w 43"/>
                <a:gd name="T5" fmla="*/ 0 h 77"/>
                <a:gd name="T6" fmla="*/ 0 60000 65536"/>
                <a:gd name="T7" fmla="*/ 0 60000 65536"/>
                <a:gd name="T8" fmla="*/ 0 60000 65536"/>
                <a:gd name="T9" fmla="*/ 0 w 43"/>
                <a:gd name="T10" fmla="*/ 0 h 77"/>
                <a:gd name="T11" fmla="*/ 43 w 43"/>
                <a:gd name="T12" fmla="*/ 77 h 77"/>
              </a:gdLst>
              <a:ahLst/>
              <a:cxnLst>
                <a:cxn ang="T6">
                  <a:pos x="T0" y="T1"/>
                </a:cxn>
                <a:cxn ang="T7">
                  <a:pos x="T2" y="T3"/>
                </a:cxn>
                <a:cxn ang="T8">
                  <a:pos x="T4" y="T5"/>
                </a:cxn>
              </a:cxnLst>
              <a:rect l="T9" t="T10" r="T11" b="T12"/>
              <a:pathLst>
                <a:path w="43" h="77">
                  <a:moveTo>
                    <a:pt x="0" y="77"/>
                  </a:moveTo>
                  <a:lnTo>
                    <a:pt x="27" y="35"/>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49" name="Freeform 1694"/>
            <p:cNvSpPr>
              <a:spLocks/>
            </p:cNvSpPr>
            <p:nvPr/>
          </p:nvSpPr>
          <p:spPr bwMode="auto">
            <a:xfrm>
              <a:off x="1367" y="3210"/>
              <a:ext cx="25" cy="6"/>
            </a:xfrm>
            <a:custGeom>
              <a:avLst/>
              <a:gdLst>
                <a:gd name="T0" fmla="*/ 25 w 25"/>
                <a:gd name="T1" fmla="*/ 6 h 6"/>
                <a:gd name="T2" fmla="*/ 25 w 25"/>
                <a:gd name="T3" fmla="*/ 6 h 6"/>
                <a:gd name="T4" fmla="*/ 11 w 25"/>
                <a:gd name="T5" fmla="*/ 2 h 6"/>
                <a:gd name="T6" fmla="*/ 0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lnTo>
                    <a:pt x="25" y="6"/>
                  </a:lnTo>
                  <a:lnTo>
                    <a:pt x="11"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50" name="Freeform 1695"/>
            <p:cNvSpPr>
              <a:spLocks/>
            </p:cNvSpPr>
            <p:nvPr/>
          </p:nvSpPr>
          <p:spPr bwMode="auto">
            <a:xfrm>
              <a:off x="1382" y="3068"/>
              <a:ext cx="31" cy="1"/>
            </a:xfrm>
            <a:custGeom>
              <a:avLst/>
              <a:gdLst>
                <a:gd name="T0" fmla="*/ 31 w 31"/>
                <a:gd name="T1" fmla="*/ 0 h 1"/>
                <a:gd name="T2" fmla="*/ 29 w 31"/>
                <a:gd name="T3" fmla="*/ 0 h 1"/>
                <a:gd name="T4" fmla="*/ 14 w 31"/>
                <a:gd name="T5" fmla="*/ 0 h 1"/>
                <a:gd name="T6" fmla="*/ 0 w 31"/>
                <a:gd name="T7" fmla="*/ 0 h 1"/>
                <a:gd name="T8" fmla="*/ 0 60000 65536"/>
                <a:gd name="T9" fmla="*/ 0 60000 65536"/>
                <a:gd name="T10" fmla="*/ 0 60000 65536"/>
                <a:gd name="T11" fmla="*/ 0 60000 65536"/>
                <a:gd name="T12" fmla="*/ 0 w 31"/>
                <a:gd name="T13" fmla="*/ 0 h 1"/>
                <a:gd name="T14" fmla="*/ 31 w 31"/>
                <a:gd name="T15" fmla="*/ 1 h 1"/>
              </a:gdLst>
              <a:ahLst/>
              <a:cxnLst>
                <a:cxn ang="T8">
                  <a:pos x="T0" y="T1"/>
                </a:cxn>
                <a:cxn ang="T9">
                  <a:pos x="T2" y="T3"/>
                </a:cxn>
                <a:cxn ang="T10">
                  <a:pos x="T4" y="T5"/>
                </a:cxn>
                <a:cxn ang="T11">
                  <a:pos x="T6" y="T7"/>
                </a:cxn>
              </a:cxnLst>
              <a:rect l="T12" t="T13" r="T14" b="T15"/>
              <a:pathLst>
                <a:path w="31" h="1">
                  <a:moveTo>
                    <a:pt x="31" y="0"/>
                  </a:moveTo>
                  <a:lnTo>
                    <a:pt x="29" y="0"/>
                  </a:lnTo>
                  <a:lnTo>
                    <a:pt x="1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51" name="Freeform 1696"/>
            <p:cNvSpPr>
              <a:spLocks/>
            </p:cNvSpPr>
            <p:nvPr/>
          </p:nvSpPr>
          <p:spPr bwMode="auto">
            <a:xfrm>
              <a:off x="1382" y="3116"/>
              <a:ext cx="14" cy="160"/>
            </a:xfrm>
            <a:custGeom>
              <a:avLst/>
              <a:gdLst>
                <a:gd name="T0" fmla="*/ 0 w 14"/>
                <a:gd name="T1" fmla="*/ 0 h 160"/>
                <a:gd name="T2" fmla="*/ 2 w 14"/>
                <a:gd name="T3" fmla="*/ 21 h 160"/>
                <a:gd name="T4" fmla="*/ 10 w 14"/>
                <a:gd name="T5" fmla="*/ 100 h 160"/>
                <a:gd name="T6" fmla="*/ 14 w 14"/>
                <a:gd name="T7" fmla="*/ 160 h 160"/>
                <a:gd name="T8" fmla="*/ 0 60000 65536"/>
                <a:gd name="T9" fmla="*/ 0 60000 65536"/>
                <a:gd name="T10" fmla="*/ 0 60000 65536"/>
                <a:gd name="T11" fmla="*/ 0 60000 65536"/>
                <a:gd name="T12" fmla="*/ 0 w 14"/>
                <a:gd name="T13" fmla="*/ 0 h 160"/>
                <a:gd name="T14" fmla="*/ 14 w 14"/>
                <a:gd name="T15" fmla="*/ 160 h 160"/>
              </a:gdLst>
              <a:ahLst/>
              <a:cxnLst>
                <a:cxn ang="T8">
                  <a:pos x="T0" y="T1"/>
                </a:cxn>
                <a:cxn ang="T9">
                  <a:pos x="T2" y="T3"/>
                </a:cxn>
                <a:cxn ang="T10">
                  <a:pos x="T4" y="T5"/>
                </a:cxn>
                <a:cxn ang="T11">
                  <a:pos x="T6" y="T7"/>
                </a:cxn>
              </a:cxnLst>
              <a:rect l="T12" t="T13" r="T14" b="T15"/>
              <a:pathLst>
                <a:path w="14" h="160">
                  <a:moveTo>
                    <a:pt x="0" y="0"/>
                  </a:moveTo>
                  <a:lnTo>
                    <a:pt x="2" y="21"/>
                  </a:lnTo>
                  <a:lnTo>
                    <a:pt x="10" y="100"/>
                  </a:lnTo>
                  <a:lnTo>
                    <a:pt x="14" y="16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19052" name="Freeform 1697"/>
            <p:cNvSpPr>
              <a:spLocks/>
            </p:cNvSpPr>
            <p:nvPr/>
          </p:nvSpPr>
          <p:spPr bwMode="auto">
            <a:xfrm>
              <a:off x="1438" y="2901"/>
              <a:ext cx="81" cy="121"/>
            </a:xfrm>
            <a:custGeom>
              <a:avLst/>
              <a:gdLst>
                <a:gd name="T0" fmla="*/ 81 w 81"/>
                <a:gd name="T1" fmla="*/ 0 h 121"/>
                <a:gd name="T2" fmla="*/ 63 w 81"/>
                <a:gd name="T3" fmla="*/ 25 h 121"/>
                <a:gd name="T4" fmla="*/ 23 w 81"/>
                <a:gd name="T5" fmla="*/ 86 h 121"/>
                <a:gd name="T6" fmla="*/ 11 w 81"/>
                <a:gd name="T7" fmla="*/ 103 h 121"/>
                <a:gd name="T8" fmla="*/ 0 w 81"/>
                <a:gd name="T9" fmla="*/ 121 h 121"/>
                <a:gd name="T10" fmla="*/ 0 60000 65536"/>
                <a:gd name="T11" fmla="*/ 0 60000 65536"/>
                <a:gd name="T12" fmla="*/ 0 60000 65536"/>
                <a:gd name="T13" fmla="*/ 0 60000 65536"/>
                <a:gd name="T14" fmla="*/ 0 60000 65536"/>
                <a:gd name="T15" fmla="*/ 0 w 81"/>
                <a:gd name="T16" fmla="*/ 0 h 121"/>
                <a:gd name="T17" fmla="*/ 81 w 81"/>
                <a:gd name="T18" fmla="*/ 121 h 121"/>
              </a:gdLst>
              <a:ahLst/>
              <a:cxnLst>
                <a:cxn ang="T10">
                  <a:pos x="T0" y="T1"/>
                </a:cxn>
                <a:cxn ang="T11">
                  <a:pos x="T2" y="T3"/>
                </a:cxn>
                <a:cxn ang="T12">
                  <a:pos x="T4" y="T5"/>
                </a:cxn>
                <a:cxn ang="T13">
                  <a:pos x="T6" y="T7"/>
                </a:cxn>
                <a:cxn ang="T14">
                  <a:pos x="T8" y="T9"/>
                </a:cxn>
              </a:cxnLst>
              <a:rect l="T15" t="T16" r="T17" b="T18"/>
              <a:pathLst>
                <a:path w="81" h="121">
                  <a:moveTo>
                    <a:pt x="81" y="0"/>
                  </a:moveTo>
                  <a:lnTo>
                    <a:pt x="63" y="25"/>
                  </a:lnTo>
                  <a:lnTo>
                    <a:pt x="23" y="86"/>
                  </a:lnTo>
                  <a:lnTo>
                    <a:pt x="11" y="103"/>
                  </a:lnTo>
                  <a:lnTo>
                    <a:pt x="0" y="121"/>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sp>
        <p:nvSpPr>
          <p:cNvPr id="18931" name="Line 1698"/>
          <p:cNvSpPr>
            <a:spLocks noChangeShapeType="1"/>
          </p:cNvSpPr>
          <p:nvPr/>
        </p:nvSpPr>
        <p:spPr bwMode="auto">
          <a:xfrm>
            <a:off x="304800" y="3203575"/>
            <a:ext cx="7924800" cy="1588"/>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grpSp>
        <p:nvGrpSpPr>
          <p:cNvPr id="9" name="Group 1732"/>
          <p:cNvGrpSpPr>
            <a:grpSpLocks/>
          </p:cNvGrpSpPr>
          <p:nvPr/>
        </p:nvGrpSpPr>
        <p:grpSpPr bwMode="auto">
          <a:xfrm>
            <a:off x="6019800" y="2286000"/>
            <a:ext cx="1143000" cy="2590800"/>
            <a:chOff x="3792" y="1440"/>
            <a:chExt cx="720" cy="1632"/>
          </a:xfrm>
        </p:grpSpPr>
        <p:sp>
          <p:nvSpPr>
            <p:cNvPr id="18935" name="AutoShape 1728"/>
            <p:cNvSpPr>
              <a:spLocks noChangeArrowheads="1"/>
            </p:cNvSpPr>
            <p:nvPr/>
          </p:nvSpPr>
          <p:spPr bwMode="auto">
            <a:xfrm rot="2895199">
              <a:off x="4056" y="2616"/>
              <a:ext cx="240" cy="672"/>
            </a:xfrm>
            <a:prstGeom prst="upArrow">
              <a:avLst>
                <a:gd name="adj1" fmla="val 50000"/>
                <a:gd name="adj2" fmla="val 700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sp>
          <p:nvSpPr>
            <p:cNvPr id="18936" name="AutoShape 1729"/>
            <p:cNvSpPr>
              <a:spLocks noChangeArrowheads="1"/>
            </p:cNvSpPr>
            <p:nvPr/>
          </p:nvSpPr>
          <p:spPr bwMode="auto">
            <a:xfrm rot="-572422">
              <a:off x="3792" y="1440"/>
              <a:ext cx="720" cy="240"/>
            </a:xfrm>
            <a:prstGeom prst="leftArrow">
              <a:avLst>
                <a:gd name="adj1" fmla="val 50000"/>
                <a:gd name="adj2" fmla="val 750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grpSp>
      <p:sp>
        <p:nvSpPr>
          <p:cNvPr id="18933" name="Text Box 1730"/>
          <p:cNvSpPr txBox="1">
            <a:spLocks noChangeArrowheads="1"/>
          </p:cNvSpPr>
          <p:nvPr/>
        </p:nvSpPr>
        <p:spPr bwMode="auto">
          <a:xfrm>
            <a:off x="0" y="152400"/>
            <a:ext cx="2362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50000"/>
              </a:spcBef>
              <a:spcAft>
                <a:spcPct val="0"/>
              </a:spcAft>
            </a:pPr>
            <a:r>
              <a:rPr lang="en-US" smtClean="0">
                <a:solidFill>
                  <a:srgbClr val="000000"/>
                </a:solidFill>
              </a:rPr>
              <a:t>Datum Features without Size</a:t>
            </a:r>
          </a:p>
        </p:txBody>
      </p:sp>
      <p:sp>
        <p:nvSpPr>
          <p:cNvPr id="18934" name="Text Box 1731"/>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rPr>
              <a:t>6.16</a:t>
            </a:r>
          </a:p>
        </p:txBody>
      </p:sp>
      <p:pic>
        <p:nvPicPr>
          <p:cNvPr id="113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669" y="1251017"/>
            <a:ext cx="2566987" cy="1415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3134661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ChangeArrowheads="1"/>
          </p:cNvSpPr>
          <p:nvPr/>
        </p:nvSpPr>
        <p:spPr bwMode="auto">
          <a:xfrm>
            <a:off x="4835525" y="234950"/>
            <a:ext cx="214313" cy="211138"/>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483" name="Rectangle 3"/>
          <p:cNvSpPr>
            <a:spLocks noChangeArrowheads="1"/>
          </p:cNvSpPr>
          <p:nvPr/>
        </p:nvSpPr>
        <p:spPr bwMode="auto">
          <a:xfrm>
            <a:off x="5853113" y="231775"/>
            <a:ext cx="215900" cy="217488"/>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484" name="Rectangle 4"/>
          <p:cNvSpPr>
            <a:spLocks noChangeArrowheads="1"/>
          </p:cNvSpPr>
          <p:nvPr/>
        </p:nvSpPr>
        <p:spPr bwMode="auto">
          <a:xfrm>
            <a:off x="5724525" y="615950"/>
            <a:ext cx="473075" cy="177800"/>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485" name="Rectangle 5"/>
          <p:cNvSpPr>
            <a:spLocks noChangeArrowheads="1"/>
          </p:cNvSpPr>
          <p:nvPr/>
        </p:nvSpPr>
        <p:spPr bwMode="auto">
          <a:xfrm>
            <a:off x="4062413" y="1811338"/>
            <a:ext cx="223837" cy="21272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486" name="Rectangle 6"/>
          <p:cNvSpPr>
            <a:spLocks noChangeArrowheads="1"/>
          </p:cNvSpPr>
          <p:nvPr/>
        </p:nvSpPr>
        <p:spPr bwMode="auto">
          <a:xfrm>
            <a:off x="5748338" y="1901825"/>
            <a:ext cx="220662" cy="214313"/>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487" name="Rectangle 7"/>
          <p:cNvSpPr>
            <a:spLocks noChangeArrowheads="1"/>
          </p:cNvSpPr>
          <p:nvPr/>
        </p:nvSpPr>
        <p:spPr bwMode="auto">
          <a:xfrm>
            <a:off x="5641975" y="2509838"/>
            <a:ext cx="219075" cy="22066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488" name="Line 8"/>
          <p:cNvSpPr>
            <a:spLocks noChangeShapeType="1"/>
          </p:cNvSpPr>
          <p:nvPr/>
        </p:nvSpPr>
        <p:spPr bwMode="auto">
          <a:xfrm>
            <a:off x="5648325" y="787400"/>
            <a:ext cx="1492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489" name="Line 9"/>
          <p:cNvSpPr>
            <a:spLocks noChangeShapeType="1"/>
          </p:cNvSpPr>
          <p:nvPr/>
        </p:nvSpPr>
        <p:spPr bwMode="auto">
          <a:xfrm flipV="1">
            <a:off x="4462463" y="1851025"/>
            <a:ext cx="1587" cy="1397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490" name="Line 10"/>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491" name="Rectangle 11"/>
          <p:cNvSpPr>
            <a:spLocks noChangeArrowheads="1"/>
          </p:cNvSpPr>
          <p:nvPr/>
        </p:nvSpPr>
        <p:spPr bwMode="auto">
          <a:xfrm>
            <a:off x="5997575" y="61912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0492" name="Rectangle 12"/>
          <p:cNvSpPr>
            <a:spLocks noChangeArrowheads="1"/>
          </p:cNvSpPr>
          <p:nvPr/>
        </p:nvSpPr>
        <p:spPr bwMode="auto">
          <a:xfrm>
            <a:off x="6070600" y="61912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493" name="Rectangle 13"/>
          <p:cNvSpPr>
            <a:spLocks noChangeArrowheads="1"/>
          </p:cNvSpPr>
          <p:nvPr/>
        </p:nvSpPr>
        <p:spPr bwMode="auto">
          <a:xfrm>
            <a:off x="6105525" y="61912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0494" name="Line 14"/>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495" name="Line 15"/>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496" name="Line 16"/>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497" name="Line 17"/>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498" name="Freeform 18"/>
          <p:cNvSpPr>
            <a:spLocks/>
          </p:cNvSpPr>
          <p:nvPr/>
        </p:nvSpPr>
        <p:spPr bwMode="auto">
          <a:xfrm>
            <a:off x="5724525" y="619125"/>
            <a:ext cx="476250" cy="168275"/>
          </a:xfrm>
          <a:custGeom>
            <a:avLst/>
            <a:gdLst>
              <a:gd name="T0" fmla="*/ 0 w 300"/>
              <a:gd name="T1" fmla="*/ 0 h 106"/>
              <a:gd name="T2" fmla="*/ 0 w 300"/>
              <a:gd name="T3" fmla="*/ 2147483647 h 106"/>
              <a:gd name="T4" fmla="*/ 2147483647 w 300"/>
              <a:gd name="T5" fmla="*/ 2147483647 h 106"/>
              <a:gd name="T6" fmla="*/ 0 60000 65536"/>
              <a:gd name="T7" fmla="*/ 0 60000 65536"/>
              <a:gd name="T8" fmla="*/ 0 60000 65536"/>
              <a:gd name="T9" fmla="*/ 0 w 300"/>
              <a:gd name="T10" fmla="*/ 0 h 106"/>
              <a:gd name="T11" fmla="*/ 300 w 300"/>
              <a:gd name="T12" fmla="*/ 106 h 106"/>
            </a:gdLst>
            <a:ahLst/>
            <a:cxnLst>
              <a:cxn ang="T6">
                <a:pos x="T0" y="T1"/>
              </a:cxn>
              <a:cxn ang="T7">
                <a:pos x="T2" y="T3"/>
              </a:cxn>
              <a:cxn ang="T8">
                <a:pos x="T4" y="T5"/>
              </a:cxn>
            </a:cxnLst>
            <a:rect l="T9" t="T10" r="T11" b="T12"/>
            <a:pathLst>
              <a:path w="300" h="106">
                <a:moveTo>
                  <a:pt x="0" y="0"/>
                </a:moveTo>
                <a:lnTo>
                  <a:pt x="0" y="106"/>
                </a:lnTo>
                <a:lnTo>
                  <a:pt x="300" y="10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499" name="Line 19"/>
          <p:cNvSpPr>
            <a:spLocks noChangeShapeType="1"/>
          </p:cNvSpPr>
          <p:nvPr/>
        </p:nvSpPr>
        <p:spPr bwMode="auto">
          <a:xfrm flipH="1">
            <a:off x="5724525" y="619125"/>
            <a:ext cx="47625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500" name="Freeform 20"/>
          <p:cNvSpPr>
            <a:spLocks/>
          </p:cNvSpPr>
          <p:nvPr/>
        </p:nvSpPr>
        <p:spPr bwMode="auto">
          <a:xfrm>
            <a:off x="5751513" y="654050"/>
            <a:ext cx="188912" cy="90488"/>
          </a:xfrm>
          <a:custGeom>
            <a:avLst/>
            <a:gdLst>
              <a:gd name="T0" fmla="*/ 0 w 119"/>
              <a:gd name="T1" fmla="*/ 2147483647 h 57"/>
              <a:gd name="T2" fmla="*/ 2147483647 w 119"/>
              <a:gd name="T3" fmla="*/ 0 h 57"/>
              <a:gd name="T4" fmla="*/ 2147483647 w 119"/>
              <a:gd name="T5" fmla="*/ 0 h 57"/>
              <a:gd name="T6" fmla="*/ 2147483647 w 119"/>
              <a:gd name="T7" fmla="*/ 2147483647 h 57"/>
              <a:gd name="T8" fmla="*/ 0 w 119"/>
              <a:gd name="T9" fmla="*/ 2147483647 h 57"/>
              <a:gd name="T10" fmla="*/ 0 60000 65536"/>
              <a:gd name="T11" fmla="*/ 0 60000 65536"/>
              <a:gd name="T12" fmla="*/ 0 60000 65536"/>
              <a:gd name="T13" fmla="*/ 0 60000 65536"/>
              <a:gd name="T14" fmla="*/ 0 60000 65536"/>
              <a:gd name="T15" fmla="*/ 0 w 119"/>
              <a:gd name="T16" fmla="*/ 0 h 57"/>
              <a:gd name="T17" fmla="*/ 119 w 119"/>
              <a:gd name="T18" fmla="*/ 57 h 57"/>
            </a:gdLst>
            <a:ahLst/>
            <a:cxnLst>
              <a:cxn ang="T10">
                <a:pos x="T0" y="T1"/>
              </a:cxn>
              <a:cxn ang="T11">
                <a:pos x="T2" y="T3"/>
              </a:cxn>
              <a:cxn ang="T12">
                <a:pos x="T4" y="T5"/>
              </a:cxn>
              <a:cxn ang="T13">
                <a:pos x="T6" y="T7"/>
              </a:cxn>
              <a:cxn ang="T14">
                <a:pos x="T8" y="T9"/>
              </a:cxn>
            </a:cxnLst>
            <a:rect l="T15" t="T16" r="T17" b="T18"/>
            <a:pathLst>
              <a:path w="119" h="57">
                <a:moveTo>
                  <a:pt x="0" y="57"/>
                </a:moveTo>
                <a:lnTo>
                  <a:pt x="33" y="0"/>
                </a:lnTo>
                <a:lnTo>
                  <a:pt x="119" y="0"/>
                </a:lnTo>
                <a:lnTo>
                  <a:pt x="87" y="57"/>
                </a:lnTo>
                <a:lnTo>
                  <a:pt x="0" y="57"/>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01" name="Freeform 21"/>
          <p:cNvSpPr>
            <a:spLocks/>
          </p:cNvSpPr>
          <p:nvPr/>
        </p:nvSpPr>
        <p:spPr bwMode="auto">
          <a:xfrm>
            <a:off x="5724525" y="619125"/>
            <a:ext cx="231775" cy="168275"/>
          </a:xfrm>
          <a:custGeom>
            <a:avLst/>
            <a:gdLst>
              <a:gd name="T0" fmla="*/ 0 w 146"/>
              <a:gd name="T1" fmla="*/ 0 h 106"/>
              <a:gd name="T2" fmla="*/ 0 w 146"/>
              <a:gd name="T3" fmla="*/ 2147483647 h 106"/>
              <a:gd name="T4" fmla="*/ 2147483647 w 146"/>
              <a:gd name="T5" fmla="*/ 2147483647 h 106"/>
              <a:gd name="T6" fmla="*/ 0 60000 65536"/>
              <a:gd name="T7" fmla="*/ 0 60000 65536"/>
              <a:gd name="T8" fmla="*/ 0 60000 65536"/>
              <a:gd name="T9" fmla="*/ 0 w 146"/>
              <a:gd name="T10" fmla="*/ 0 h 106"/>
              <a:gd name="T11" fmla="*/ 146 w 146"/>
              <a:gd name="T12" fmla="*/ 106 h 106"/>
            </a:gdLst>
            <a:ahLst/>
            <a:cxnLst>
              <a:cxn ang="T6">
                <a:pos x="T0" y="T1"/>
              </a:cxn>
              <a:cxn ang="T7">
                <a:pos x="T2" y="T3"/>
              </a:cxn>
              <a:cxn ang="T8">
                <a:pos x="T4" y="T5"/>
              </a:cxn>
            </a:cxnLst>
            <a:rect l="T9" t="T10" r="T11" b="T12"/>
            <a:pathLst>
              <a:path w="146" h="106">
                <a:moveTo>
                  <a:pt x="0" y="0"/>
                </a:moveTo>
                <a:lnTo>
                  <a:pt x="0" y="106"/>
                </a:lnTo>
                <a:lnTo>
                  <a:pt x="146" y="10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02" name="Line 22"/>
          <p:cNvSpPr>
            <a:spLocks noChangeShapeType="1"/>
          </p:cNvSpPr>
          <p:nvPr/>
        </p:nvSpPr>
        <p:spPr bwMode="auto">
          <a:xfrm flipH="1">
            <a:off x="5724525" y="619125"/>
            <a:ext cx="23177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503" name="Line 23"/>
          <p:cNvSpPr>
            <a:spLocks noChangeShapeType="1"/>
          </p:cNvSpPr>
          <p:nvPr/>
        </p:nvSpPr>
        <p:spPr bwMode="auto">
          <a:xfrm>
            <a:off x="5956300"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504" name="Line 24"/>
          <p:cNvSpPr>
            <a:spLocks noChangeShapeType="1"/>
          </p:cNvSpPr>
          <p:nvPr/>
        </p:nvSpPr>
        <p:spPr bwMode="auto">
          <a:xfrm flipH="1">
            <a:off x="5053013" y="341313"/>
            <a:ext cx="20320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505" name="Rectangle 25"/>
          <p:cNvSpPr>
            <a:spLocks noChangeArrowheads="1"/>
          </p:cNvSpPr>
          <p:nvPr/>
        </p:nvSpPr>
        <p:spPr bwMode="auto">
          <a:xfrm>
            <a:off x="4832350" y="231775"/>
            <a:ext cx="220663" cy="220663"/>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06" name="Rectangle 26"/>
          <p:cNvSpPr>
            <a:spLocks noChangeArrowheads="1"/>
          </p:cNvSpPr>
          <p:nvPr/>
        </p:nvSpPr>
        <p:spPr bwMode="auto">
          <a:xfrm>
            <a:off x="4903788" y="258763"/>
            <a:ext cx="936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P</a:t>
            </a:r>
            <a:endParaRPr lang="en-US" smtClean="0">
              <a:solidFill>
                <a:srgbClr val="000000"/>
              </a:solidFill>
            </a:endParaRPr>
          </a:p>
        </p:txBody>
      </p:sp>
      <p:sp>
        <p:nvSpPr>
          <p:cNvPr id="20507" name="Rectangle 27"/>
          <p:cNvSpPr>
            <a:spLocks noChangeArrowheads="1"/>
          </p:cNvSpPr>
          <p:nvPr/>
        </p:nvSpPr>
        <p:spPr bwMode="auto">
          <a:xfrm>
            <a:off x="3214688" y="1398588"/>
            <a:ext cx="1158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M</a:t>
            </a:r>
            <a:endParaRPr lang="en-US" smtClean="0">
              <a:solidFill>
                <a:srgbClr val="000000"/>
              </a:solidFill>
            </a:endParaRPr>
          </a:p>
        </p:txBody>
      </p:sp>
      <p:sp>
        <p:nvSpPr>
          <p:cNvPr id="20508" name="Rectangle 28"/>
          <p:cNvSpPr>
            <a:spLocks noChangeArrowheads="1"/>
          </p:cNvSpPr>
          <p:nvPr/>
        </p:nvSpPr>
        <p:spPr bwMode="auto">
          <a:xfrm>
            <a:off x="3322638" y="1398588"/>
            <a:ext cx="460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509" name="Rectangle 29"/>
          <p:cNvSpPr>
            <a:spLocks noChangeArrowheads="1"/>
          </p:cNvSpPr>
          <p:nvPr/>
        </p:nvSpPr>
        <p:spPr bwMode="auto">
          <a:xfrm>
            <a:off x="336550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0510" name="Rectangle 30"/>
          <p:cNvSpPr>
            <a:spLocks noChangeArrowheads="1"/>
          </p:cNvSpPr>
          <p:nvPr/>
        </p:nvSpPr>
        <p:spPr bwMode="auto">
          <a:xfrm>
            <a:off x="3438525"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0511" name="Rectangle 31"/>
          <p:cNvSpPr>
            <a:spLocks noChangeArrowheads="1"/>
          </p:cNvSpPr>
          <p:nvPr/>
        </p:nvSpPr>
        <p:spPr bwMode="auto">
          <a:xfrm>
            <a:off x="3509963" y="1398588"/>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x</a:t>
            </a:r>
            <a:endParaRPr lang="en-US" smtClean="0">
              <a:solidFill>
                <a:srgbClr val="000000"/>
              </a:solidFill>
            </a:endParaRPr>
          </a:p>
        </p:txBody>
      </p:sp>
      <p:sp>
        <p:nvSpPr>
          <p:cNvPr id="20512" name="Rectangle 32"/>
          <p:cNvSpPr>
            <a:spLocks noChangeArrowheads="1"/>
          </p:cNvSpPr>
          <p:nvPr/>
        </p:nvSpPr>
        <p:spPr bwMode="auto">
          <a:xfrm>
            <a:off x="357505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0513" name="Rectangle 33"/>
          <p:cNvSpPr>
            <a:spLocks noChangeArrowheads="1"/>
          </p:cNvSpPr>
          <p:nvPr/>
        </p:nvSpPr>
        <p:spPr bwMode="auto">
          <a:xfrm>
            <a:off x="3646488" y="13985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514" name="Rectangle 34"/>
          <p:cNvSpPr>
            <a:spLocks noChangeArrowheads="1"/>
          </p:cNvSpPr>
          <p:nvPr/>
        </p:nvSpPr>
        <p:spPr bwMode="auto">
          <a:xfrm>
            <a:off x="368300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0515" name="Rectangle 35"/>
          <p:cNvSpPr>
            <a:spLocks noChangeArrowheads="1"/>
          </p:cNvSpPr>
          <p:nvPr/>
        </p:nvSpPr>
        <p:spPr bwMode="auto">
          <a:xfrm>
            <a:off x="3754438" y="13985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0516" name="Line 36"/>
          <p:cNvSpPr>
            <a:spLocks noChangeShapeType="1"/>
          </p:cNvSpPr>
          <p:nvPr/>
        </p:nvSpPr>
        <p:spPr bwMode="auto">
          <a:xfrm flipV="1">
            <a:off x="2422525" y="906463"/>
            <a:ext cx="1588" cy="3968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517" name="Line 37"/>
          <p:cNvSpPr>
            <a:spLocks noChangeShapeType="1"/>
          </p:cNvSpPr>
          <p:nvPr/>
        </p:nvSpPr>
        <p:spPr bwMode="auto">
          <a:xfrm flipV="1">
            <a:off x="4194175" y="568325"/>
            <a:ext cx="42863" cy="10001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518" name="Freeform 38"/>
          <p:cNvSpPr>
            <a:spLocks/>
          </p:cNvSpPr>
          <p:nvPr/>
        </p:nvSpPr>
        <p:spPr bwMode="auto">
          <a:xfrm>
            <a:off x="4178300" y="574675"/>
            <a:ext cx="74613" cy="90488"/>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5"/>
                </a:moveTo>
                <a:cubicBezTo>
                  <a:pt x="23" y="12"/>
                  <a:pt x="23" y="12"/>
                  <a:pt x="23" y="12"/>
                </a:cubicBezTo>
                <a:cubicBezTo>
                  <a:pt x="22" y="9"/>
                  <a:pt x="22" y="9"/>
                  <a:pt x="22" y="9"/>
                </a:cubicBezTo>
                <a:cubicBezTo>
                  <a:pt x="17" y="0"/>
                  <a:pt x="5" y="1"/>
                  <a:pt x="1" y="10"/>
                </a:cubicBezTo>
                <a:cubicBezTo>
                  <a:pt x="0" y="13"/>
                  <a:pt x="0" y="13"/>
                  <a:pt x="0" y="13"/>
                </a:cubicBezTo>
                <a:cubicBezTo>
                  <a:pt x="0" y="16"/>
                  <a:pt x="0" y="16"/>
                  <a:pt x="0" y="16"/>
                </a:cubicBezTo>
                <a:cubicBezTo>
                  <a:pt x="2" y="27"/>
                  <a:pt x="17" y="30"/>
                  <a:pt x="22" y="20"/>
                </a:cubicBezTo>
                <a:cubicBezTo>
                  <a:pt x="23" y="17"/>
                  <a:pt x="23" y="17"/>
                  <a:pt x="23" y="17"/>
                </a:cubicBezTo>
                <a:cubicBezTo>
                  <a:pt x="24" y="15"/>
                  <a:pt x="24" y="15"/>
                  <a:pt x="24" y="15"/>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19" name="Line 39"/>
          <p:cNvSpPr>
            <a:spLocks noChangeShapeType="1"/>
          </p:cNvSpPr>
          <p:nvPr/>
        </p:nvSpPr>
        <p:spPr bwMode="auto">
          <a:xfrm>
            <a:off x="2422525" y="628650"/>
            <a:ext cx="1588" cy="27781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520" name="Rectangle 40"/>
          <p:cNvSpPr>
            <a:spLocks noChangeArrowheads="1"/>
          </p:cNvSpPr>
          <p:nvPr/>
        </p:nvSpPr>
        <p:spPr bwMode="auto">
          <a:xfrm>
            <a:off x="427355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0521" name="Rectangle 41"/>
          <p:cNvSpPr>
            <a:spLocks noChangeArrowheads="1"/>
          </p:cNvSpPr>
          <p:nvPr/>
        </p:nvSpPr>
        <p:spPr bwMode="auto">
          <a:xfrm>
            <a:off x="4344988" y="5349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H</a:t>
            </a:r>
            <a:endParaRPr lang="en-US" smtClean="0">
              <a:solidFill>
                <a:srgbClr val="000000"/>
              </a:solidFill>
            </a:endParaRPr>
          </a:p>
        </p:txBody>
      </p:sp>
      <p:sp>
        <p:nvSpPr>
          <p:cNvPr id="20522" name="Rectangle 42"/>
          <p:cNvSpPr>
            <a:spLocks noChangeArrowheads="1"/>
          </p:cNvSpPr>
          <p:nvPr/>
        </p:nvSpPr>
        <p:spPr bwMode="auto">
          <a:xfrm>
            <a:off x="443865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0523" name="Rectangle 43"/>
          <p:cNvSpPr>
            <a:spLocks noChangeArrowheads="1"/>
          </p:cNvSpPr>
          <p:nvPr/>
        </p:nvSpPr>
        <p:spPr bwMode="auto">
          <a:xfrm>
            <a:off x="4511675" y="534988"/>
            <a:ext cx="460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524" name="Rectangle 44"/>
          <p:cNvSpPr>
            <a:spLocks noChangeArrowheads="1"/>
          </p:cNvSpPr>
          <p:nvPr/>
        </p:nvSpPr>
        <p:spPr bwMode="auto">
          <a:xfrm>
            <a:off x="455453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0525" name="Rectangle 45"/>
          <p:cNvSpPr>
            <a:spLocks noChangeArrowheads="1"/>
          </p:cNvSpPr>
          <p:nvPr/>
        </p:nvSpPr>
        <p:spPr bwMode="auto">
          <a:xfrm>
            <a:off x="4625975" y="5349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526" name="Rectangle 46"/>
          <p:cNvSpPr>
            <a:spLocks noChangeArrowheads="1"/>
          </p:cNvSpPr>
          <p:nvPr/>
        </p:nvSpPr>
        <p:spPr bwMode="auto">
          <a:xfrm>
            <a:off x="466248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0527" name="Rectangle 47"/>
          <p:cNvSpPr>
            <a:spLocks noChangeArrowheads="1"/>
          </p:cNvSpPr>
          <p:nvPr/>
        </p:nvSpPr>
        <p:spPr bwMode="auto">
          <a:xfrm>
            <a:off x="4733925" y="5349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528" name="Rectangle 48"/>
          <p:cNvSpPr>
            <a:spLocks noChangeArrowheads="1"/>
          </p:cNvSpPr>
          <p:nvPr/>
        </p:nvSpPr>
        <p:spPr bwMode="auto">
          <a:xfrm>
            <a:off x="477043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0529" name="Rectangle 49"/>
          <p:cNvSpPr>
            <a:spLocks noChangeArrowheads="1"/>
          </p:cNvSpPr>
          <p:nvPr/>
        </p:nvSpPr>
        <p:spPr bwMode="auto">
          <a:xfrm>
            <a:off x="4841875"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0530" name="Rectangle 50"/>
          <p:cNvSpPr>
            <a:spLocks noChangeArrowheads="1"/>
          </p:cNvSpPr>
          <p:nvPr/>
        </p:nvSpPr>
        <p:spPr bwMode="auto">
          <a:xfrm>
            <a:off x="491490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0531" name="Rectangle 51"/>
          <p:cNvSpPr>
            <a:spLocks noChangeArrowheads="1"/>
          </p:cNvSpPr>
          <p:nvPr/>
        </p:nvSpPr>
        <p:spPr bwMode="auto">
          <a:xfrm>
            <a:off x="4986338" y="534988"/>
            <a:ext cx="460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532" name="Rectangle 52"/>
          <p:cNvSpPr>
            <a:spLocks noChangeArrowheads="1"/>
          </p:cNvSpPr>
          <p:nvPr/>
        </p:nvSpPr>
        <p:spPr bwMode="auto">
          <a:xfrm>
            <a:off x="2947988" y="546100"/>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533" name="Rectangle 53"/>
          <p:cNvSpPr>
            <a:spLocks noChangeArrowheads="1"/>
          </p:cNvSpPr>
          <p:nvPr/>
        </p:nvSpPr>
        <p:spPr bwMode="auto">
          <a:xfrm>
            <a:off x="3019425"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0534" name="Rectangle 54"/>
          <p:cNvSpPr>
            <a:spLocks noChangeArrowheads="1"/>
          </p:cNvSpPr>
          <p:nvPr/>
        </p:nvSpPr>
        <p:spPr bwMode="auto">
          <a:xfrm>
            <a:off x="3090863" y="54610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535" name="Rectangle 55"/>
          <p:cNvSpPr>
            <a:spLocks noChangeArrowheads="1"/>
          </p:cNvSpPr>
          <p:nvPr/>
        </p:nvSpPr>
        <p:spPr bwMode="auto">
          <a:xfrm>
            <a:off x="3127375"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0536" name="Line 56"/>
          <p:cNvSpPr>
            <a:spLocks noChangeShapeType="1"/>
          </p:cNvSpPr>
          <p:nvPr/>
        </p:nvSpPr>
        <p:spPr bwMode="auto">
          <a:xfrm flipH="1">
            <a:off x="2422525" y="628650"/>
            <a:ext cx="7937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537" name="Line 57"/>
          <p:cNvSpPr>
            <a:spLocks noChangeShapeType="1"/>
          </p:cNvSpPr>
          <p:nvPr/>
        </p:nvSpPr>
        <p:spPr bwMode="auto">
          <a:xfrm flipV="1">
            <a:off x="2587625" y="576263"/>
            <a:ext cx="39688" cy="1047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538" name="Freeform 58"/>
          <p:cNvSpPr>
            <a:spLocks/>
          </p:cNvSpPr>
          <p:nvPr/>
        </p:nvSpPr>
        <p:spPr bwMode="auto">
          <a:xfrm>
            <a:off x="2573338" y="585788"/>
            <a:ext cx="69850" cy="92075"/>
          </a:xfrm>
          <a:custGeom>
            <a:avLst/>
            <a:gdLst>
              <a:gd name="T0" fmla="*/ 2147483647 w 23"/>
              <a:gd name="T1" fmla="*/ 2147483647 h 30"/>
              <a:gd name="T2" fmla="*/ 2147483647 w 23"/>
              <a:gd name="T3" fmla="*/ 2147483647 h 30"/>
              <a:gd name="T4" fmla="*/ 2147483647 w 23"/>
              <a:gd name="T5" fmla="*/ 2147483647 h 30"/>
              <a:gd name="T6" fmla="*/ 2147483647 w 23"/>
              <a:gd name="T7" fmla="*/ 2147483647 h 30"/>
              <a:gd name="T8" fmla="*/ 0 w 23"/>
              <a:gd name="T9" fmla="*/ 2147483647 h 30"/>
              <a:gd name="T10" fmla="*/ 0 w 23"/>
              <a:gd name="T11" fmla="*/ 2147483647 h 30"/>
              <a:gd name="T12" fmla="*/ 2147483647 w 23"/>
              <a:gd name="T13" fmla="*/ 2147483647 h 30"/>
              <a:gd name="T14" fmla="*/ 2147483647 w 23"/>
              <a:gd name="T15" fmla="*/ 2147483647 h 30"/>
              <a:gd name="T16" fmla="*/ 2147483647 w 23"/>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1"/>
                  <a:pt x="23" y="11"/>
                  <a:pt x="23" y="11"/>
                </a:cubicBezTo>
                <a:cubicBezTo>
                  <a:pt x="22" y="8"/>
                  <a:pt x="22" y="8"/>
                  <a:pt x="22" y="8"/>
                </a:cubicBezTo>
                <a:cubicBezTo>
                  <a:pt x="17" y="0"/>
                  <a:pt x="4" y="0"/>
                  <a:pt x="1" y="10"/>
                </a:cubicBezTo>
                <a:cubicBezTo>
                  <a:pt x="0" y="13"/>
                  <a:pt x="0" y="13"/>
                  <a:pt x="0" y="13"/>
                </a:cubicBezTo>
                <a:cubicBezTo>
                  <a:pt x="0" y="16"/>
                  <a:pt x="0" y="16"/>
                  <a:pt x="0" y="16"/>
                </a:cubicBezTo>
                <a:cubicBezTo>
                  <a:pt x="2" y="27"/>
                  <a:pt x="16" y="30"/>
                  <a:pt x="22" y="20"/>
                </a:cubicBezTo>
                <a:cubicBezTo>
                  <a:pt x="23" y="17"/>
                  <a:pt x="23" y="17"/>
                  <a:pt x="23" y="17"/>
                </a:cubicBezTo>
                <a:cubicBezTo>
                  <a:pt x="23" y="14"/>
                  <a:pt x="23" y="14"/>
                  <a:pt x="23"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39" name="Rectangle 59"/>
          <p:cNvSpPr>
            <a:spLocks noChangeArrowheads="1"/>
          </p:cNvSpPr>
          <p:nvPr/>
        </p:nvSpPr>
        <p:spPr bwMode="auto">
          <a:xfrm>
            <a:off x="2665413" y="54610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0540" name="Rectangle 60"/>
          <p:cNvSpPr>
            <a:spLocks noChangeArrowheads="1"/>
          </p:cNvSpPr>
          <p:nvPr/>
        </p:nvSpPr>
        <p:spPr bwMode="auto">
          <a:xfrm>
            <a:off x="2736850"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0541" name="Rectangle 61"/>
          <p:cNvSpPr>
            <a:spLocks noChangeArrowheads="1"/>
          </p:cNvSpPr>
          <p:nvPr/>
        </p:nvSpPr>
        <p:spPr bwMode="auto">
          <a:xfrm>
            <a:off x="2809875" y="54610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542" name="Rectangle 62"/>
          <p:cNvSpPr>
            <a:spLocks noChangeArrowheads="1"/>
          </p:cNvSpPr>
          <p:nvPr/>
        </p:nvSpPr>
        <p:spPr bwMode="auto">
          <a:xfrm>
            <a:off x="2846388" y="54610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9</a:t>
            </a:r>
            <a:endParaRPr lang="en-US" smtClean="0">
              <a:solidFill>
                <a:srgbClr val="000000"/>
              </a:solidFill>
            </a:endParaRPr>
          </a:p>
        </p:txBody>
      </p:sp>
      <p:sp>
        <p:nvSpPr>
          <p:cNvPr id="20543" name="Rectangle 63"/>
          <p:cNvSpPr>
            <a:spLocks noChangeArrowheads="1"/>
          </p:cNvSpPr>
          <p:nvPr/>
        </p:nvSpPr>
        <p:spPr bwMode="auto">
          <a:xfrm>
            <a:off x="540861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0544" name="Rectangle 64"/>
          <p:cNvSpPr>
            <a:spLocks noChangeArrowheads="1"/>
          </p:cNvSpPr>
          <p:nvPr/>
        </p:nvSpPr>
        <p:spPr bwMode="auto">
          <a:xfrm>
            <a:off x="5481638"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0545" name="Rectangle 65"/>
          <p:cNvSpPr>
            <a:spLocks noChangeArrowheads="1"/>
          </p:cNvSpPr>
          <p:nvPr/>
        </p:nvSpPr>
        <p:spPr bwMode="auto">
          <a:xfrm>
            <a:off x="5553075" y="920750"/>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546" name="Rectangle 66"/>
          <p:cNvSpPr>
            <a:spLocks noChangeArrowheads="1"/>
          </p:cNvSpPr>
          <p:nvPr/>
        </p:nvSpPr>
        <p:spPr bwMode="auto">
          <a:xfrm>
            <a:off x="562451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0547" name="Rectangle 67"/>
          <p:cNvSpPr>
            <a:spLocks noChangeArrowheads="1"/>
          </p:cNvSpPr>
          <p:nvPr/>
        </p:nvSpPr>
        <p:spPr bwMode="auto">
          <a:xfrm>
            <a:off x="5695950" y="92075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548" name="Rectangle 68"/>
          <p:cNvSpPr>
            <a:spLocks noChangeArrowheads="1"/>
          </p:cNvSpPr>
          <p:nvPr/>
        </p:nvSpPr>
        <p:spPr bwMode="auto">
          <a:xfrm>
            <a:off x="573246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3</a:t>
            </a:r>
            <a:endParaRPr lang="en-US" smtClean="0">
              <a:solidFill>
                <a:srgbClr val="000000"/>
              </a:solidFill>
            </a:endParaRPr>
          </a:p>
        </p:txBody>
      </p:sp>
      <p:sp>
        <p:nvSpPr>
          <p:cNvPr id="20549" name="Line 69"/>
          <p:cNvSpPr>
            <a:spLocks noChangeShapeType="1"/>
          </p:cNvSpPr>
          <p:nvPr/>
        </p:nvSpPr>
        <p:spPr bwMode="auto">
          <a:xfrm flipV="1">
            <a:off x="5616575" y="1068388"/>
            <a:ext cx="1588" cy="3571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550" name="Line 70"/>
          <p:cNvSpPr>
            <a:spLocks noChangeShapeType="1"/>
          </p:cNvSpPr>
          <p:nvPr/>
        </p:nvSpPr>
        <p:spPr bwMode="auto">
          <a:xfrm>
            <a:off x="5616575" y="787400"/>
            <a:ext cx="1588" cy="1524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551" name="Freeform 71"/>
          <p:cNvSpPr>
            <a:spLocks/>
          </p:cNvSpPr>
          <p:nvPr/>
        </p:nvSpPr>
        <p:spPr bwMode="auto">
          <a:xfrm>
            <a:off x="2405063" y="1184275"/>
            <a:ext cx="39687"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75"/>
                </a:moveTo>
                <a:lnTo>
                  <a:pt x="0" y="0"/>
                </a:lnTo>
                <a:lnTo>
                  <a:pt x="25" y="0"/>
                </a:lnTo>
                <a:lnTo>
                  <a:pt x="11"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52" name="Freeform 72"/>
          <p:cNvSpPr>
            <a:spLocks/>
          </p:cNvSpPr>
          <p:nvPr/>
        </p:nvSpPr>
        <p:spPr bwMode="auto">
          <a:xfrm>
            <a:off x="2405063" y="1184275"/>
            <a:ext cx="39687"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75"/>
                </a:moveTo>
                <a:lnTo>
                  <a:pt x="0" y="0"/>
                </a:lnTo>
                <a:lnTo>
                  <a:pt x="25" y="0"/>
                </a:lnTo>
                <a:lnTo>
                  <a:pt x="11" y="75"/>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53" name="Freeform 73"/>
          <p:cNvSpPr>
            <a:spLocks/>
          </p:cNvSpPr>
          <p:nvPr/>
        </p:nvSpPr>
        <p:spPr bwMode="auto">
          <a:xfrm>
            <a:off x="2405063" y="906463"/>
            <a:ext cx="39687" cy="119062"/>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0"/>
                </a:moveTo>
                <a:lnTo>
                  <a:pt x="25" y="75"/>
                </a:lnTo>
                <a:lnTo>
                  <a:pt x="0" y="7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54" name="Freeform 74"/>
          <p:cNvSpPr>
            <a:spLocks/>
          </p:cNvSpPr>
          <p:nvPr/>
        </p:nvSpPr>
        <p:spPr bwMode="auto">
          <a:xfrm>
            <a:off x="2405063" y="906463"/>
            <a:ext cx="39687" cy="119062"/>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0"/>
                </a:moveTo>
                <a:lnTo>
                  <a:pt x="25" y="75"/>
                </a:lnTo>
                <a:lnTo>
                  <a:pt x="0" y="75"/>
                </a:lnTo>
                <a:lnTo>
                  <a:pt x="11"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55" name="Freeform 75"/>
          <p:cNvSpPr>
            <a:spLocks/>
          </p:cNvSpPr>
          <p:nvPr/>
        </p:nvSpPr>
        <p:spPr bwMode="auto">
          <a:xfrm>
            <a:off x="5595938" y="1303338"/>
            <a:ext cx="39687" cy="122237"/>
          </a:xfrm>
          <a:custGeom>
            <a:avLst/>
            <a:gdLst>
              <a:gd name="T0" fmla="*/ 2147483647 w 25"/>
              <a:gd name="T1" fmla="*/ 2147483647 h 77"/>
              <a:gd name="T2" fmla="*/ 0 w 25"/>
              <a:gd name="T3" fmla="*/ 0 h 77"/>
              <a:gd name="T4" fmla="*/ 2147483647 w 25"/>
              <a:gd name="T5" fmla="*/ 0 h 77"/>
              <a:gd name="T6" fmla="*/ 2147483647 w 25"/>
              <a:gd name="T7" fmla="*/ 2147483647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3" y="77"/>
                </a:moveTo>
                <a:lnTo>
                  <a:pt x="0" y="0"/>
                </a:lnTo>
                <a:lnTo>
                  <a:pt x="25" y="0"/>
                </a:lnTo>
                <a:lnTo>
                  <a:pt x="1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56" name="Freeform 76"/>
          <p:cNvSpPr>
            <a:spLocks/>
          </p:cNvSpPr>
          <p:nvPr/>
        </p:nvSpPr>
        <p:spPr bwMode="auto">
          <a:xfrm>
            <a:off x="5595938" y="1303338"/>
            <a:ext cx="39687" cy="122237"/>
          </a:xfrm>
          <a:custGeom>
            <a:avLst/>
            <a:gdLst>
              <a:gd name="T0" fmla="*/ 2147483647 w 25"/>
              <a:gd name="T1" fmla="*/ 2147483647 h 77"/>
              <a:gd name="T2" fmla="*/ 0 w 25"/>
              <a:gd name="T3" fmla="*/ 0 h 77"/>
              <a:gd name="T4" fmla="*/ 2147483647 w 25"/>
              <a:gd name="T5" fmla="*/ 0 h 77"/>
              <a:gd name="T6" fmla="*/ 2147483647 w 25"/>
              <a:gd name="T7" fmla="*/ 2147483647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3" y="77"/>
                </a:moveTo>
                <a:lnTo>
                  <a:pt x="0" y="0"/>
                </a:lnTo>
                <a:lnTo>
                  <a:pt x="25" y="0"/>
                </a:lnTo>
                <a:lnTo>
                  <a:pt x="13" y="77"/>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57" name="Freeform 77"/>
          <p:cNvSpPr>
            <a:spLocks/>
          </p:cNvSpPr>
          <p:nvPr/>
        </p:nvSpPr>
        <p:spPr bwMode="auto">
          <a:xfrm>
            <a:off x="5595938" y="787400"/>
            <a:ext cx="39687" cy="119063"/>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3" y="0"/>
                </a:moveTo>
                <a:lnTo>
                  <a:pt x="25" y="75"/>
                </a:lnTo>
                <a:lnTo>
                  <a:pt x="0" y="7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58" name="Freeform 78"/>
          <p:cNvSpPr>
            <a:spLocks/>
          </p:cNvSpPr>
          <p:nvPr/>
        </p:nvSpPr>
        <p:spPr bwMode="auto">
          <a:xfrm>
            <a:off x="5595938" y="787400"/>
            <a:ext cx="39687" cy="119063"/>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3" y="0"/>
                </a:moveTo>
                <a:lnTo>
                  <a:pt x="25" y="75"/>
                </a:lnTo>
                <a:lnTo>
                  <a:pt x="0" y="75"/>
                </a:lnTo>
                <a:lnTo>
                  <a:pt x="13"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59" name="Freeform 79"/>
          <p:cNvSpPr>
            <a:spLocks/>
          </p:cNvSpPr>
          <p:nvPr/>
        </p:nvSpPr>
        <p:spPr bwMode="auto">
          <a:xfrm>
            <a:off x="5143500" y="287338"/>
            <a:ext cx="112713" cy="109537"/>
          </a:xfrm>
          <a:custGeom>
            <a:avLst/>
            <a:gdLst>
              <a:gd name="T0" fmla="*/ 2147483647 w 71"/>
              <a:gd name="T1" fmla="*/ 2147483647 h 69"/>
              <a:gd name="T2" fmla="*/ 2147483647 w 71"/>
              <a:gd name="T3" fmla="*/ 0 h 69"/>
              <a:gd name="T4" fmla="*/ 0 w 71"/>
              <a:gd name="T5" fmla="*/ 2147483647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71" y="0"/>
                </a:lnTo>
                <a:lnTo>
                  <a:pt x="0" y="34"/>
                </a:lnTo>
                <a:lnTo>
                  <a:pt x="7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60" name="Freeform 80"/>
          <p:cNvSpPr>
            <a:spLocks/>
          </p:cNvSpPr>
          <p:nvPr/>
        </p:nvSpPr>
        <p:spPr bwMode="auto">
          <a:xfrm>
            <a:off x="5143500" y="287338"/>
            <a:ext cx="112713" cy="109537"/>
          </a:xfrm>
          <a:custGeom>
            <a:avLst/>
            <a:gdLst>
              <a:gd name="T0" fmla="*/ 2147483647 w 71"/>
              <a:gd name="T1" fmla="*/ 2147483647 h 69"/>
              <a:gd name="T2" fmla="*/ 2147483647 w 71"/>
              <a:gd name="T3" fmla="*/ 0 h 69"/>
              <a:gd name="T4" fmla="*/ 0 w 71"/>
              <a:gd name="T5" fmla="*/ 2147483647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71" y="0"/>
                </a:lnTo>
                <a:lnTo>
                  <a:pt x="0" y="34"/>
                </a:lnTo>
                <a:lnTo>
                  <a:pt x="71"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61" name="Freeform 81"/>
          <p:cNvSpPr>
            <a:spLocks/>
          </p:cNvSpPr>
          <p:nvPr/>
        </p:nvSpPr>
        <p:spPr bwMode="auto">
          <a:xfrm>
            <a:off x="4779963" y="787400"/>
            <a:ext cx="479425" cy="638175"/>
          </a:xfrm>
          <a:custGeom>
            <a:avLst/>
            <a:gdLst>
              <a:gd name="T0" fmla="*/ 0 w 302"/>
              <a:gd name="T1" fmla="*/ 2147483647 h 402"/>
              <a:gd name="T2" fmla="*/ 0 w 302"/>
              <a:gd name="T3" fmla="*/ 0 h 402"/>
              <a:gd name="T4" fmla="*/ 2147483647 w 302"/>
              <a:gd name="T5" fmla="*/ 0 h 402"/>
              <a:gd name="T6" fmla="*/ 2147483647 w 302"/>
              <a:gd name="T7" fmla="*/ 2147483647 h 402"/>
              <a:gd name="T8" fmla="*/ 2147483647 w 302"/>
              <a:gd name="T9" fmla="*/ 2147483647 h 402"/>
              <a:gd name="T10" fmla="*/ 2147483647 w 302"/>
              <a:gd name="T11" fmla="*/ 2147483647 h 402"/>
              <a:gd name="T12" fmla="*/ 2147483647 w 302"/>
              <a:gd name="T13" fmla="*/ 2147483647 h 402"/>
              <a:gd name="T14" fmla="*/ 2147483647 w 302"/>
              <a:gd name="T15" fmla="*/ 2147483647 h 402"/>
              <a:gd name="T16" fmla="*/ 2147483647 w 302"/>
              <a:gd name="T17" fmla="*/ 2147483647 h 402"/>
              <a:gd name="T18" fmla="*/ 2147483647 w 302"/>
              <a:gd name="T19" fmla="*/ 2147483647 h 402"/>
              <a:gd name="T20" fmla="*/ 2147483647 w 302"/>
              <a:gd name="T21" fmla="*/ 2147483647 h 402"/>
              <a:gd name="T22" fmla="*/ 2147483647 w 302"/>
              <a:gd name="T23" fmla="*/ 2147483647 h 402"/>
              <a:gd name="T24" fmla="*/ 2147483647 w 302"/>
              <a:gd name="T25" fmla="*/ 2147483647 h 402"/>
              <a:gd name="T26" fmla="*/ 2147483647 w 302"/>
              <a:gd name="T27" fmla="*/ 2147483647 h 402"/>
              <a:gd name="T28" fmla="*/ 2147483647 w 302"/>
              <a:gd name="T29" fmla="*/ 2147483647 h 402"/>
              <a:gd name="T30" fmla="*/ 2147483647 w 302"/>
              <a:gd name="T31" fmla="*/ 2147483647 h 402"/>
              <a:gd name="T32" fmla="*/ 2147483647 w 302"/>
              <a:gd name="T33" fmla="*/ 2147483647 h 402"/>
              <a:gd name="T34" fmla="*/ 2147483647 w 302"/>
              <a:gd name="T35" fmla="*/ 2147483647 h 402"/>
              <a:gd name="T36" fmla="*/ 2147483647 w 302"/>
              <a:gd name="T37" fmla="*/ 2147483647 h 402"/>
              <a:gd name="T38" fmla="*/ 2147483647 w 302"/>
              <a:gd name="T39" fmla="*/ 2147483647 h 402"/>
              <a:gd name="T40" fmla="*/ 2147483647 w 302"/>
              <a:gd name="T41" fmla="*/ 2147483647 h 402"/>
              <a:gd name="T42" fmla="*/ 2147483647 w 302"/>
              <a:gd name="T43" fmla="*/ 2147483647 h 402"/>
              <a:gd name="T44" fmla="*/ 2147483647 w 302"/>
              <a:gd name="T45" fmla="*/ 2147483647 h 402"/>
              <a:gd name="T46" fmla="*/ 2147483647 w 302"/>
              <a:gd name="T47" fmla="*/ 2147483647 h 402"/>
              <a:gd name="T48" fmla="*/ 2147483647 w 302"/>
              <a:gd name="T49" fmla="*/ 2147483647 h 402"/>
              <a:gd name="T50" fmla="*/ 2147483647 w 302"/>
              <a:gd name="T51" fmla="*/ 2147483647 h 402"/>
              <a:gd name="T52" fmla="*/ 2147483647 w 302"/>
              <a:gd name="T53" fmla="*/ 2147483647 h 402"/>
              <a:gd name="T54" fmla="*/ 2147483647 w 302"/>
              <a:gd name="T55" fmla="*/ 2147483647 h 402"/>
              <a:gd name="T56" fmla="*/ 2147483647 w 302"/>
              <a:gd name="T57" fmla="*/ 2147483647 h 402"/>
              <a:gd name="T58" fmla="*/ 2147483647 w 302"/>
              <a:gd name="T59" fmla="*/ 2147483647 h 402"/>
              <a:gd name="T60" fmla="*/ 2147483647 w 302"/>
              <a:gd name="T61" fmla="*/ 2147483647 h 402"/>
              <a:gd name="T62" fmla="*/ 2147483647 w 302"/>
              <a:gd name="T63" fmla="*/ 2147483647 h 402"/>
              <a:gd name="T64" fmla="*/ 2147483647 w 302"/>
              <a:gd name="T65" fmla="*/ 2147483647 h 402"/>
              <a:gd name="T66" fmla="*/ 2147483647 w 302"/>
              <a:gd name="T67" fmla="*/ 2147483647 h 402"/>
              <a:gd name="T68" fmla="*/ 2147483647 w 302"/>
              <a:gd name="T69" fmla="*/ 2147483647 h 402"/>
              <a:gd name="T70" fmla="*/ 2147483647 w 302"/>
              <a:gd name="T71" fmla="*/ 2147483647 h 402"/>
              <a:gd name="T72" fmla="*/ 2147483647 w 302"/>
              <a:gd name="T73" fmla="*/ 2147483647 h 402"/>
              <a:gd name="T74" fmla="*/ 2147483647 w 302"/>
              <a:gd name="T75" fmla="*/ 2147483647 h 402"/>
              <a:gd name="T76" fmla="*/ 2147483647 w 302"/>
              <a:gd name="T77" fmla="*/ 2147483647 h 402"/>
              <a:gd name="T78" fmla="*/ 2147483647 w 302"/>
              <a:gd name="T79" fmla="*/ 2147483647 h 402"/>
              <a:gd name="T80" fmla="*/ 2147483647 w 302"/>
              <a:gd name="T81" fmla="*/ 2147483647 h 402"/>
              <a:gd name="T82" fmla="*/ 2147483647 w 302"/>
              <a:gd name="T83" fmla="*/ 2147483647 h 402"/>
              <a:gd name="T84" fmla="*/ 2147483647 w 302"/>
              <a:gd name="T85" fmla="*/ 2147483647 h 402"/>
              <a:gd name="T86" fmla="*/ 2147483647 w 302"/>
              <a:gd name="T87" fmla="*/ 2147483647 h 402"/>
              <a:gd name="T88" fmla="*/ 2147483647 w 302"/>
              <a:gd name="T89" fmla="*/ 2147483647 h 402"/>
              <a:gd name="T90" fmla="*/ 2147483647 w 302"/>
              <a:gd name="T91" fmla="*/ 2147483647 h 402"/>
              <a:gd name="T92" fmla="*/ 2147483647 w 302"/>
              <a:gd name="T93" fmla="*/ 2147483647 h 402"/>
              <a:gd name="T94" fmla="*/ 2147483647 w 302"/>
              <a:gd name="T95" fmla="*/ 2147483647 h 402"/>
              <a:gd name="T96" fmla="*/ 2147483647 w 302"/>
              <a:gd name="T97" fmla="*/ 2147483647 h 402"/>
              <a:gd name="T98" fmla="*/ 2147483647 w 302"/>
              <a:gd name="T99" fmla="*/ 2147483647 h 402"/>
              <a:gd name="T100" fmla="*/ 2147483647 w 302"/>
              <a:gd name="T101" fmla="*/ 2147483647 h 402"/>
              <a:gd name="T102" fmla="*/ 2147483647 w 302"/>
              <a:gd name="T103" fmla="*/ 2147483647 h 402"/>
              <a:gd name="T104" fmla="*/ 2147483647 w 302"/>
              <a:gd name="T105" fmla="*/ 2147483647 h 402"/>
              <a:gd name="T106" fmla="*/ 2147483647 w 302"/>
              <a:gd name="T107" fmla="*/ 2147483647 h 402"/>
              <a:gd name="T108" fmla="*/ 2147483647 w 302"/>
              <a:gd name="T109" fmla="*/ 2147483647 h 402"/>
              <a:gd name="T110" fmla="*/ 2147483647 w 302"/>
              <a:gd name="T111" fmla="*/ 2147483647 h 402"/>
              <a:gd name="T112" fmla="*/ 2147483647 w 302"/>
              <a:gd name="T113" fmla="*/ 2147483647 h 402"/>
              <a:gd name="T114" fmla="*/ 2147483647 w 302"/>
              <a:gd name="T115" fmla="*/ 2147483647 h 402"/>
              <a:gd name="T116" fmla="*/ 2147483647 w 302"/>
              <a:gd name="T117" fmla="*/ 2147483647 h 402"/>
              <a:gd name="T118" fmla="*/ 0 w 302"/>
              <a:gd name="T119" fmla="*/ 2147483647 h 402"/>
              <a:gd name="T120" fmla="*/ 0 w 302"/>
              <a:gd name="T121" fmla="*/ 2147483647 h 4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2"/>
              <a:gd name="T184" fmla="*/ 0 h 402"/>
              <a:gd name="T185" fmla="*/ 302 w 302"/>
              <a:gd name="T186" fmla="*/ 402 h 4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2" h="402">
                <a:moveTo>
                  <a:pt x="0" y="200"/>
                </a:moveTo>
                <a:lnTo>
                  <a:pt x="0" y="0"/>
                </a:lnTo>
                <a:lnTo>
                  <a:pt x="302" y="0"/>
                </a:lnTo>
                <a:lnTo>
                  <a:pt x="302" y="60"/>
                </a:lnTo>
                <a:lnTo>
                  <a:pt x="287" y="60"/>
                </a:lnTo>
                <a:lnTo>
                  <a:pt x="281" y="60"/>
                </a:lnTo>
                <a:lnTo>
                  <a:pt x="272" y="62"/>
                </a:lnTo>
                <a:lnTo>
                  <a:pt x="256" y="66"/>
                </a:lnTo>
                <a:lnTo>
                  <a:pt x="252" y="67"/>
                </a:lnTo>
                <a:lnTo>
                  <a:pt x="243" y="71"/>
                </a:lnTo>
                <a:lnTo>
                  <a:pt x="229" y="79"/>
                </a:lnTo>
                <a:lnTo>
                  <a:pt x="225" y="81"/>
                </a:lnTo>
                <a:lnTo>
                  <a:pt x="218" y="87"/>
                </a:lnTo>
                <a:lnTo>
                  <a:pt x="216" y="89"/>
                </a:lnTo>
                <a:lnTo>
                  <a:pt x="204" y="98"/>
                </a:lnTo>
                <a:lnTo>
                  <a:pt x="202" y="100"/>
                </a:lnTo>
                <a:lnTo>
                  <a:pt x="197" y="108"/>
                </a:lnTo>
                <a:lnTo>
                  <a:pt x="195" y="108"/>
                </a:lnTo>
                <a:lnTo>
                  <a:pt x="185" y="121"/>
                </a:lnTo>
                <a:lnTo>
                  <a:pt x="183" y="123"/>
                </a:lnTo>
                <a:lnTo>
                  <a:pt x="179" y="131"/>
                </a:lnTo>
                <a:lnTo>
                  <a:pt x="177" y="135"/>
                </a:lnTo>
                <a:lnTo>
                  <a:pt x="172" y="148"/>
                </a:lnTo>
                <a:lnTo>
                  <a:pt x="170" y="150"/>
                </a:lnTo>
                <a:lnTo>
                  <a:pt x="166" y="160"/>
                </a:lnTo>
                <a:lnTo>
                  <a:pt x="166" y="164"/>
                </a:lnTo>
                <a:lnTo>
                  <a:pt x="162" y="177"/>
                </a:lnTo>
                <a:lnTo>
                  <a:pt x="162" y="179"/>
                </a:lnTo>
                <a:lnTo>
                  <a:pt x="162" y="189"/>
                </a:lnTo>
                <a:lnTo>
                  <a:pt x="162" y="193"/>
                </a:lnTo>
                <a:lnTo>
                  <a:pt x="162" y="200"/>
                </a:lnTo>
                <a:lnTo>
                  <a:pt x="162" y="208"/>
                </a:lnTo>
                <a:lnTo>
                  <a:pt x="162" y="210"/>
                </a:lnTo>
                <a:lnTo>
                  <a:pt x="162" y="219"/>
                </a:lnTo>
                <a:lnTo>
                  <a:pt x="162" y="223"/>
                </a:lnTo>
                <a:lnTo>
                  <a:pt x="166" y="239"/>
                </a:lnTo>
                <a:lnTo>
                  <a:pt x="170" y="248"/>
                </a:lnTo>
                <a:lnTo>
                  <a:pt x="172" y="252"/>
                </a:lnTo>
                <a:lnTo>
                  <a:pt x="177" y="266"/>
                </a:lnTo>
                <a:lnTo>
                  <a:pt x="181" y="275"/>
                </a:lnTo>
                <a:lnTo>
                  <a:pt x="185" y="279"/>
                </a:lnTo>
                <a:lnTo>
                  <a:pt x="195" y="291"/>
                </a:lnTo>
                <a:lnTo>
                  <a:pt x="200" y="298"/>
                </a:lnTo>
                <a:lnTo>
                  <a:pt x="204" y="304"/>
                </a:lnTo>
                <a:lnTo>
                  <a:pt x="216" y="312"/>
                </a:lnTo>
                <a:lnTo>
                  <a:pt x="223" y="318"/>
                </a:lnTo>
                <a:lnTo>
                  <a:pt x="229" y="321"/>
                </a:lnTo>
                <a:lnTo>
                  <a:pt x="241" y="327"/>
                </a:lnTo>
                <a:lnTo>
                  <a:pt x="250" y="333"/>
                </a:lnTo>
                <a:lnTo>
                  <a:pt x="256" y="335"/>
                </a:lnTo>
                <a:lnTo>
                  <a:pt x="270" y="339"/>
                </a:lnTo>
                <a:lnTo>
                  <a:pt x="279" y="341"/>
                </a:lnTo>
                <a:lnTo>
                  <a:pt x="287" y="341"/>
                </a:lnTo>
                <a:lnTo>
                  <a:pt x="298" y="343"/>
                </a:lnTo>
                <a:lnTo>
                  <a:pt x="302" y="343"/>
                </a:lnTo>
                <a:lnTo>
                  <a:pt x="302" y="402"/>
                </a:lnTo>
                <a:lnTo>
                  <a:pt x="0" y="402"/>
                </a:lnTo>
                <a:lnTo>
                  <a:pt x="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62" name="Freeform 82"/>
          <p:cNvSpPr>
            <a:spLocks/>
          </p:cNvSpPr>
          <p:nvPr/>
        </p:nvSpPr>
        <p:spPr bwMode="auto">
          <a:xfrm>
            <a:off x="5037138" y="1104900"/>
            <a:ext cx="222250" cy="227013"/>
          </a:xfrm>
          <a:custGeom>
            <a:avLst/>
            <a:gdLst>
              <a:gd name="T0" fmla="*/ 2147483647 w 140"/>
              <a:gd name="T1" fmla="*/ 0 h 143"/>
              <a:gd name="T2" fmla="*/ 2147483647 w 140"/>
              <a:gd name="T3" fmla="*/ 2147483647 h 143"/>
              <a:gd name="T4" fmla="*/ 2147483647 w 140"/>
              <a:gd name="T5" fmla="*/ 2147483647 h 143"/>
              <a:gd name="T6" fmla="*/ 2147483647 w 140"/>
              <a:gd name="T7" fmla="*/ 2147483647 h 143"/>
              <a:gd name="T8" fmla="*/ 2147483647 w 140"/>
              <a:gd name="T9" fmla="*/ 2147483647 h 143"/>
              <a:gd name="T10" fmla="*/ 2147483647 w 140"/>
              <a:gd name="T11" fmla="*/ 2147483647 h 143"/>
              <a:gd name="T12" fmla="*/ 2147483647 w 140"/>
              <a:gd name="T13" fmla="*/ 2147483647 h 143"/>
              <a:gd name="T14" fmla="*/ 2147483647 w 140"/>
              <a:gd name="T15" fmla="*/ 2147483647 h 143"/>
              <a:gd name="T16" fmla="*/ 2147483647 w 140"/>
              <a:gd name="T17" fmla="*/ 2147483647 h 143"/>
              <a:gd name="T18" fmla="*/ 2147483647 w 140"/>
              <a:gd name="T19" fmla="*/ 2147483647 h 143"/>
              <a:gd name="T20" fmla="*/ 2147483647 w 140"/>
              <a:gd name="T21" fmla="*/ 2147483647 h 143"/>
              <a:gd name="T22" fmla="*/ 2147483647 w 140"/>
              <a:gd name="T23" fmla="*/ 2147483647 h 143"/>
              <a:gd name="T24" fmla="*/ 2147483647 w 140"/>
              <a:gd name="T25" fmla="*/ 2147483647 h 143"/>
              <a:gd name="T26" fmla="*/ 2147483647 w 140"/>
              <a:gd name="T27" fmla="*/ 2147483647 h 143"/>
              <a:gd name="T28" fmla="*/ 2147483647 w 140"/>
              <a:gd name="T29" fmla="*/ 2147483647 h 143"/>
              <a:gd name="T30" fmla="*/ 2147483647 w 140"/>
              <a:gd name="T31" fmla="*/ 2147483647 h 143"/>
              <a:gd name="T32" fmla="*/ 2147483647 w 140"/>
              <a:gd name="T33" fmla="*/ 2147483647 h 143"/>
              <a:gd name="T34" fmla="*/ 2147483647 w 140"/>
              <a:gd name="T35" fmla="*/ 2147483647 h 143"/>
              <a:gd name="T36" fmla="*/ 2147483647 w 140"/>
              <a:gd name="T37" fmla="*/ 2147483647 h 143"/>
              <a:gd name="T38" fmla="*/ 2147483647 w 140"/>
              <a:gd name="T39" fmla="*/ 2147483647 h 143"/>
              <a:gd name="T40" fmla="*/ 2147483647 w 140"/>
              <a:gd name="T41" fmla="*/ 2147483647 h 143"/>
              <a:gd name="T42" fmla="*/ 2147483647 w 140"/>
              <a:gd name="T43" fmla="*/ 2147483647 h 143"/>
              <a:gd name="T44" fmla="*/ 0 w 140"/>
              <a:gd name="T45" fmla="*/ 2147483647 h 143"/>
              <a:gd name="T46" fmla="*/ 0 w 140"/>
              <a:gd name="T47" fmla="*/ 2147483647 h 143"/>
              <a:gd name="T48" fmla="*/ 0 w 140"/>
              <a:gd name="T49" fmla="*/ 2147483647 h 143"/>
              <a:gd name="T50" fmla="*/ 0 w 140"/>
              <a:gd name="T51" fmla="*/ 2147483647 h 143"/>
              <a:gd name="T52" fmla="*/ 0 w 140"/>
              <a:gd name="T53" fmla="*/ 0 h 143"/>
              <a:gd name="T54" fmla="*/ 2147483647 w 140"/>
              <a:gd name="T55" fmla="*/ 0 h 143"/>
              <a:gd name="T56" fmla="*/ 2147483647 w 140"/>
              <a:gd name="T57" fmla="*/ 0 h 14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0"/>
              <a:gd name="T88" fmla="*/ 0 h 143"/>
              <a:gd name="T89" fmla="*/ 140 w 140"/>
              <a:gd name="T90" fmla="*/ 143 h 14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0" h="143">
                <a:moveTo>
                  <a:pt x="140" y="0"/>
                </a:moveTo>
                <a:lnTo>
                  <a:pt x="140" y="143"/>
                </a:lnTo>
                <a:lnTo>
                  <a:pt x="136" y="143"/>
                </a:lnTo>
                <a:lnTo>
                  <a:pt x="125" y="141"/>
                </a:lnTo>
                <a:lnTo>
                  <a:pt x="117" y="141"/>
                </a:lnTo>
                <a:lnTo>
                  <a:pt x="108" y="139"/>
                </a:lnTo>
                <a:lnTo>
                  <a:pt x="94" y="135"/>
                </a:lnTo>
                <a:lnTo>
                  <a:pt x="88" y="133"/>
                </a:lnTo>
                <a:lnTo>
                  <a:pt x="79" y="127"/>
                </a:lnTo>
                <a:lnTo>
                  <a:pt x="67" y="121"/>
                </a:lnTo>
                <a:lnTo>
                  <a:pt x="61" y="118"/>
                </a:lnTo>
                <a:lnTo>
                  <a:pt x="54" y="112"/>
                </a:lnTo>
                <a:lnTo>
                  <a:pt x="42" y="104"/>
                </a:lnTo>
                <a:lnTo>
                  <a:pt x="38" y="98"/>
                </a:lnTo>
                <a:lnTo>
                  <a:pt x="33" y="91"/>
                </a:lnTo>
                <a:lnTo>
                  <a:pt x="23" y="79"/>
                </a:lnTo>
                <a:lnTo>
                  <a:pt x="19" y="75"/>
                </a:lnTo>
                <a:lnTo>
                  <a:pt x="15" y="66"/>
                </a:lnTo>
                <a:lnTo>
                  <a:pt x="10" y="52"/>
                </a:lnTo>
                <a:lnTo>
                  <a:pt x="8" y="48"/>
                </a:lnTo>
                <a:lnTo>
                  <a:pt x="4" y="39"/>
                </a:lnTo>
                <a:lnTo>
                  <a:pt x="0" y="23"/>
                </a:lnTo>
                <a:lnTo>
                  <a:pt x="0" y="19"/>
                </a:lnTo>
                <a:lnTo>
                  <a:pt x="0" y="10"/>
                </a:lnTo>
                <a:lnTo>
                  <a:pt x="0" y="8"/>
                </a:lnTo>
                <a:lnTo>
                  <a:pt x="0" y="0"/>
                </a:lnTo>
                <a:lnTo>
                  <a:pt x="13" y="0"/>
                </a:lnTo>
                <a:lnTo>
                  <a:pt x="1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63" name="Freeform 83"/>
          <p:cNvSpPr>
            <a:spLocks/>
          </p:cNvSpPr>
          <p:nvPr/>
        </p:nvSpPr>
        <p:spPr bwMode="auto">
          <a:xfrm>
            <a:off x="5037138" y="882650"/>
            <a:ext cx="222250" cy="222250"/>
          </a:xfrm>
          <a:custGeom>
            <a:avLst/>
            <a:gdLst>
              <a:gd name="T0" fmla="*/ 2147483647 w 140"/>
              <a:gd name="T1" fmla="*/ 0 h 140"/>
              <a:gd name="T2" fmla="*/ 2147483647 w 140"/>
              <a:gd name="T3" fmla="*/ 2147483647 h 140"/>
              <a:gd name="T4" fmla="*/ 2147483647 w 140"/>
              <a:gd name="T5" fmla="*/ 2147483647 h 140"/>
              <a:gd name="T6" fmla="*/ 0 w 140"/>
              <a:gd name="T7" fmla="*/ 2147483647 h 140"/>
              <a:gd name="T8" fmla="*/ 0 w 140"/>
              <a:gd name="T9" fmla="*/ 2147483647 h 140"/>
              <a:gd name="T10" fmla="*/ 0 w 140"/>
              <a:gd name="T11" fmla="*/ 2147483647 h 140"/>
              <a:gd name="T12" fmla="*/ 0 w 140"/>
              <a:gd name="T13" fmla="*/ 2147483647 h 140"/>
              <a:gd name="T14" fmla="*/ 0 w 140"/>
              <a:gd name="T15" fmla="*/ 2147483647 h 140"/>
              <a:gd name="T16" fmla="*/ 2147483647 w 140"/>
              <a:gd name="T17" fmla="*/ 2147483647 h 140"/>
              <a:gd name="T18" fmla="*/ 2147483647 w 140"/>
              <a:gd name="T19" fmla="*/ 2147483647 h 140"/>
              <a:gd name="T20" fmla="*/ 2147483647 w 140"/>
              <a:gd name="T21" fmla="*/ 2147483647 h 140"/>
              <a:gd name="T22" fmla="*/ 2147483647 w 140"/>
              <a:gd name="T23" fmla="*/ 2147483647 h 140"/>
              <a:gd name="T24" fmla="*/ 2147483647 w 140"/>
              <a:gd name="T25" fmla="*/ 2147483647 h 140"/>
              <a:gd name="T26" fmla="*/ 2147483647 w 140"/>
              <a:gd name="T27" fmla="*/ 2147483647 h 140"/>
              <a:gd name="T28" fmla="*/ 2147483647 w 140"/>
              <a:gd name="T29" fmla="*/ 2147483647 h 140"/>
              <a:gd name="T30" fmla="*/ 2147483647 w 140"/>
              <a:gd name="T31" fmla="*/ 2147483647 h 140"/>
              <a:gd name="T32" fmla="*/ 2147483647 w 140"/>
              <a:gd name="T33" fmla="*/ 2147483647 h 140"/>
              <a:gd name="T34" fmla="*/ 2147483647 w 140"/>
              <a:gd name="T35" fmla="*/ 2147483647 h 140"/>
              <a:gd name="T36" fmla="*/ 2147483647 w 140"/>
              <a:gd name="T37" fmla="*/ 2147483647 h 140"/>
              <a:gd name="T38" fmla="*/ 2147483647 w 140"/>
              <a:gd name="T39" fmla="*/ 2147483647 h 140"/>
              <a:gd name="T40" fmla="*/ 2147483647 w 140"/>
              <a:gd name="T41" fmla="*/ 2147483647 h 140"/>
              <a:gd name="T42" fmla="*/ 2147483647 w 140"/>
              <a:gd name="T43" fmla="*/ 2147483647 h 140"/>
              <a:gd name="T44" fmla="*/ 2147483647 w 140"/>
              <a:gd name="T45" fmla="*/ 2147483647 h 140"/>
              <a:gd name="T46" fmla="*/ 2147483647 w 140"/>
              <a:gd name="T47" fmla="*/ 2147483647 h 140"/>
              <a:gd name="T48" fmla="*/ 2147483647 w 140"/>
              <a:gd name="T49" fmla="*/ 2147483647 h 140"/>
              <a:gd name="T50" fmla="*/ 2147483647 w 140"/>
              <a:gd name="T51" fmla="*/ 2147483647 h 140"/>
              <a:gd name="T52" fmla="*/ 2147483647 w 140"/>
              <a:gd name="T53" fmla="*/ 2147483647 h 140"/>
              <a:gd name="T54" fmla="*/ 2147483647 w 140"/>
              <a:gd name="T55" fmla="*/ 2147483647 h 140"/>
              <a:gd name="T56" fmla="*/ 2147483647 w 140"/>
              <a:gd name="T57" fmla="*/ 2147483647 h 140"/>
              <a:gd name="T58" fmla="*/ 2147483647 w 140"/>
              <a:gd name="T59" fmla="*/ 2147483647 h 140"/>
              <a:gd name="T60" fmla="*/ 2147483647 w 140"/>
              <a:gd name="T61" fmla="*/ 0 h 140"/>
              <a:gd name="T62" fmla="*/ 2147483647 w 140"/>
              <a:gd name="T63" fmla="*/ 0 h 140"/>
              <a:gd name="T64" fmla="*/ 2147483647 w 140"/>
              <a:gd name="T65" fmla="*/ 0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140"/>
              <a:gd name="T101" fmla="*/ 140 w 140"/>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140">
                <a:moveTo>
                  <a:pt x="140" y="0"/>
                </a:moveTo>
                <a:lnTo>
                  <a:pt x="140" y="140"/>
                </a:lnTo>
                <a:lnTo>
                  <a:pt x="13" y="140"/>
                </a:lnTo>
                <a:lnTo>
                  <a:pt x="0" y="140"/>
                </a:lnTo>
                <a:lnTo>
                  <a:pt x="0" y="133"/>
                </a:lnTo>
                <a:lnTo>
                  <a:pt x="0" y="129"/>
                </a:lnTo>
                <a:lnTo>
                  <a:pt x="0" y="119"/>
                </a:lnTo>
                <a:lnTo>
                  <a:pt x="0" y="117"/>
                </a:lnTo>
                <a:lnTo>
                  <a:pt x="4" y="104"/>
                </a:lnTo>
                <a:lnTo>
                  <a:pt x="4" y="100"/>
                </a:lnTo>
                <a:lnTo>
                  <a:pt x="8" y="90"/>
                </a:lnTo>
                <a:lnTo>
                  <a:pt x="10" y="88"/>
                </a:lnTo>
                <a:lnTo>
                  <a:pt x="15" y="75"/>
                </a:lnTo>
                <a:lnTo>
                  <a:pt x="17" y="71"/>
                </a:lnTo>
                <a:lnTo>
                  <a:pt x="21" y="63"/>
                </a:lnTo>
                <a:lnTo>
                  <a:pt x="23" y="61"/>
                </a:lnTo>
                <a:lnTo>
                  <a:pt x="33" y="48"/>
                </a:lnTo>
                <a:lnTo>
                  <a:pt x="35" y="48"/>
                </a:lnTo>
                <a:lnTo>
                  <a:pt x="40" y="40"/>
                </a:lnTo>
                <a:lnTo>
                  <a:pt x="42" y="38"/>
                </a:lnTo>
                <a:lnTo>
                  <a:pt x="54" y="29"/>
                </a:lnTo>
                <a:lnTo>
                  <a:pt x="56" y="27"/>
                </a:lnTo>
                <a:lnTo>
                  <a:pt x="63" y="21"/>
                </a:lnTo>
                <a:lnTo>
                  <a:pt x="67" y="19"/>
                </a:lnTo>
                <a:lnTo>
                  <a:pt x="81" y="11"/>
                </a:lnTo>
                <a:lnTo>
                  <a:pt x="90" y="7"/>
                </a:lnTo>
                <a:lnTo>
                  <a:pt x="94" y="6"/>
                </a:lnTo>
                <a:lnTo>
                  <a:pt x="110" y="2"/>
                </a:lnTo>
                <a:lnTo>
                  <a:pt x="119" y="0"/>
                </a:lnTo>
                <a:lnTo>
                  <a:pt x="125" y="0"/>
                </a:lnTo>
                <a:lnTo>
                  <a:pt x="1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64" name="Freeform 84"/>
          <p:cNvSpPr>
            <a:spLocks/>
          </p:cNvSpPr>
          <p:nvPr/>
        </p:nvSpPr>
        <p:spPr bwMode="auto">
          <a:xfrm>
            <a:off x="4462463" y="787400"/>
            <a:ext cx="317500" cy="638175"/>
          </a:xfrm>
          <a:custGeom>
            <a:avLst/>
            <a:gdLst>
              <a:gd name="T0" fmla="*/ 2147483647 w 200"/>
              <a:gd name="T1" fmla="*/ 2147483647 h 402"/>
              <a:gd name="T2" fmla="*/ 2147483647 w 200"/>
              <a:gd name="T3" fmla="*/ 2147483647 h 402"/>
              <a:gd name="T4" fmla="*/ 0 w 200"/>
              <a:gd name="T5" fmla="*/ 2147483647 h 402"/>
              <a:gd name="T6" fmla="*/ 0 w 200"/>
              <a:gd name="T7" fmla="*/ 2147483647 h 402"/>
              <a:gd name="T8" fmla="*/ 0 w 200"/>
              <a:gd name="T9" fmla="*/ 0 h 402"/>
              <a:gd name="T10" fmla="*/ 2147483647 w 200"/>
              <a:gd name="T11" fmla="*/ 0 h 402"/>
              <a:gd name="T12" fmla="*/ 2147483647 w 200"/>
              <a:gd name="T13" fmla="*/ 2147483647 h 402"/>
              <a:gd name="T14" fmla="*/ 0 60000 65536"/>
              <a:gd name="T15" fmla="*/ 0 60000 65536"/>
              <a:gd name="T16" fmla="*/ 0 60000 65536"/>
              <a:gd name="T17" fmla="*/ 0 60000 65536"/>
              <a:gd name="T18" fmla="*/ 0 60000 65536"/>
              <a:gd name="T19" fmla="*/ 0 60000 65536"/>
              <a:gd name="T20" fmla="*/ 0 60000 65536"/>
              <a:gd name="T21" fmla="*/ 0 w 200"/>
              <a:gd name="T22" fmla="*/ 0 h 402"/>
              <a:gd name="T23" fmla="*/ 200 w 200"/>
              <a:gd name="T24" fmla="*/ 402 h 4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 h="402">
                <a:moveTo>
                  <a:pt x="200" y="200"/>
                </a:moveTo>
                <a:lnTo>
                  <a:pt x="200" y="402"/>
                </a:lnTo>
                <a:lnTo>
                  <a:pt x="0" y="402"/>
                </a:lnTo>
                <a:lnTo>
                  <a:pt x="0" y="200"/>
                </a:lnTo>
                <a:lnTo>
                  <a:pt x="0" y="0"/>
                </a:lnTo>
                <a:lnTo>
                  <a:pt x="200" y="0"/>
                </a:lnTo>
                <a:lnTo>
                  <a:pt x="20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65" name="Freeform 85"/>
          <p:cNvSpPr>
            <a:spLocks/>
          </p:cNvSpPr>
          <p:nvPr/>
        </p:nvSpPr>
        <p:spPr bwMode="auto">
          <a:xfrm>
            <a:off x="4319588" y="1104900"/>
            <a:ext cx="142875" cy="320675"/>
          </a:xfrm>
          <a:custGeom>
            <a:avLst/>
            <a:gdLst>
              <a:gd name="T0" fmla="*/ 2147483647 w 90"/>
              <a:gd name="T1" fmla="*/ 0 h 202"/>
              <a:gd name="T2" fmla="*/ 2147483647 w 90"/>
              <a:gd name="T3" fmla="*/ 2147483647 h 202"/>
              <a:gd name="T4" fmla="*/ 0 w 90"/>
              <a:gd name="T5" fmla="*/ 2147483647 h 202"/>
              <a:gd name="T6" fmla="*/ 0 w 90"/>
              <a:gd name="T7" fmla="*/ 2147483647 h 202"/>
              <a:gd name="T8" fmla="*/ 0 w 90"/>
              <a:gd name="T9" fmla="*/ 2147483647 h 202"/>
              <a:gd name="T10" fmla="*/ 0 w 90"/>
              <a:gd name="T11" fmla="*/ 2147483647 h 202"/>
              <a:gd name="T12" fmla="*/ 0 w 90"/>
              <a:gd name="T13" fmla="*/ 2147483647 h 202"/>
              <a:gd name="T14" fmla="*/ 0 w 90"/>
              <a:gd name="T15" fmla="*/ 2147483647 h 202"/>
              <a:gd name="T16" fmla="*/ 0 w 90"/>
              <a:gd name="T17" fmla="*/ 2147483647 h 202"/>
              <a:gd name="T18" fmla="*/ 0 w 90"/>
              <a:gd name="T19" fmla="*/ 2147483647 h 202"/>
              <a:gd name="T20" fmla="*/ 0 w 90"/>
              <a:gd name="T21" fmla="*/ 2147483647 h 202"/>
              <a:gd name="T22" fmla="*/ 0 w 90"/>
              <a:gd name="T23" fmla="*/ 2147483647 h 202"/>
              <a:gd name="T24" fmla="*/ 0 w 90"/>
              <a:gd name="T25" fmla="*/ 2147483647 h 202"/>
              <a:gd name="T26" fmla="*/ 0 w 90"/>
              <a:gd name="T27" fmla="*/ 2147483647 h 202"/>
              <a:gd name="T28" fmla="*/ 0 w 90"/>
              <a:gd name="T29" fmla="*/ 2147483647 h 202"/>
              <a:gd name="T30" fmla="*/ 0 w 90"/>
              <a:gd name="T31" fmla="*/ 0 h 202"/>
              <a:gd name="T32" fmla="*/ 2147483647 w 90"/>
              <a:gd name="T33" fmla="*/ 0 h 2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202"/>
              <a:gd name="T53" fmla="*/ 90 w 90"/>
              <a:gd name="T54" fmla="*/ 202 h 2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202">
                <a:moveTo>
                  <a:pt x="90" y="0"/>
                </a:moveTo>
                <a:lnTo>
                  <a:pt x="90" y="202"/>
                </a:lnTo>
                <a:lnTo>
                  <a:pt x="0" y="202"/>
                </a:lnTo>
                <a:lnTo>
                  <a:pt x="0" y="181"/>
                </a:lnTo>
                <a:lnTo>
                  <a:pt x="0" y="171"/>
                </a:lnTo>
                <a:lnTo>
                  <a:pt x="0" y="150"/>
                </a:lnTo>
                <a:lnTo>
                  <a:pt x="0" y="141"/>
                </a:lnTo>
                <a:lnTo>
                  <a:pt x="0" y="121"/>
                </a:lnTo>
                <a:lnTo>
                  <a:pt x="0" y="112"/>
                </a:lnTo>
                <a:lnTo>
                  <a:pt x="0" y="91"/>
                </a:lnTo>
                <a:lnTo>
                  <a:pt x="0" y="81"/>
                </a:lnTo>
                <a:lnTo>
                  <a:pt x="0" y="60"/>
                </a:lnTo>
                <a:lnTo>
                  <a:pt x="0" y="50"/>
                </a:lnTo>
                <a:lnTo>
                  <a:pt x="0" y="31"/>
                </a:lnTo>
                <a:lnTo>
                  <a:pt x="0" y="21"/>
                </a:lnTo>
                <a:lnTo>
                  <a:pt x="0" y="0"/>
                </a:lnTo>
                <a:lnTo>
                  <a:pt x="9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66" name="Freeform 86"/>
          <p:cNvSpPr>
            <a:spLocks/>
          </p:cNvSpPr>
          <p:nvPr/>
        </p:nvSpPr>
        <p:spPr bwMode="auto">
          <a:xfrm>
            <a:off x="4319588" y="787400"/>
            <a:ext cx="142875" cy="317500"/>
          </a:xfrm>
          <a:custGeom>
            <a:avLst/>
            <a:gdLst>
              <a:gd name="T0" fmla="*/ 2147483647 w 90"/>
              <a:gd name="T1" fmla="*/ 0 h 200"/>
              <a:gd name="T2" fmla="*/ 2147483647 w 90"/>
              <a:gd name="T3" fmla="*/ 2147483647 h 200"/>
              <a:gd name="T4" fmla="*/ 0 w 90"/>
              <a:gd name="T5" fmla="*/ 2147483647 h 200"/>
              <a:gd name="T6" fmla="*/ 0 w 90"/>
              <a:gd name="T7" fmla="*/ 2147483647 h 200"/>
              <a:gd name="T8" fmla="*/ 0 w 90"/>
              <a:gd name="T9" fmla="*/ 2147483647 h 200"/>
              <a:gd name="T10" fmla="*/ 0 w 90"/>
              <a:gd name="T11" fmla="*/ 2147483647 h 200"/>
              <a:gd name="T12" fmla="*/ 0 w 90"/>
              <a:gd name="T13" fmla="*/ 2147483647 h 200"/>
              <a:gd name="T14" fmla="*/ 0 w 90"/>
              <a:gd name="T15" fmla="*/ 2147483647 h 200"/>
              <a:gd name="T16" fmla="*/ 0 w 90"/>
              <a:gd name="T17" fmla="*/ 2147483647 h 200"/>
              <a:gd name="T18" fmla="*/ 0 w 90"/>
              <a:gd name="T19" fmla="*/ 2147483647 h 200"/>
              <a:gd name="T20" fmla="*/ 0 w 90"/>
              <a:gd name="T21" fmla="*/ 2147483647 h 200"/>
              <a:gd name="T22" fmla="*/ 0 w 90"/>
              <a:gd name="T23" fmla="*/ 2147483647 h 200"/>
              <a:gd name="T24" fmla="*/ 0 w 90"/>
              <a:gd name="T25" fmla="*/ 2147483647 h 200"/>
              <a:gd name="T26" fmla="*/ 0 w 90"/>
              <a:gd name="T27" fmla="*/ 2147483647 h 200"/>
              <a:gd name="T28" fmla="*/ 0 w 90"/>
              <a:gd name="T29" fmla="*/ 2147483647 h 200"/>
              <a:gd name="T30" fmla="*/ 0 w 90"/>
              <a:gd name="T31" fmla="*/ 2147483647 h 200"/>
              <a:gd name="T32" fmla="*/ 0 w 90"/>
              <a:gd name="T33" fmla="*/ 0 h 200"/>
              <a:gd name="T34" fmla="*/ 2147483647 w 90"/>
              <a:gd name="T35" fmla="*/ 0 h 2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0"/>
              <a:gd name="T55" fmla="*/ 0 h 200"/>
              <a:gd name="T56" fmla="*/ 90 w 90"/>
              <a:gd name="T57" fmla="*/ 200 h 2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0" h="200">
                <a:moveTo>
                  <a:pt x="90" y="0"/>
                </a:moveTo>
                <a:lnTo>
                  <a:pt x="90" y="200"/>
                </a:lnTo>
                <a:lnTo>
                  <a:pt x="0" y="200"/>
                </a:lnTo>
                <a:lnTo>
                  <a:pt x="0" y="191"/>
                </a:lnTo>
                <a:lnTo>
                  <a:pt x="0" y="171"/>
                </a:lnTo>
                <a:lnTo>
                  <a:pt x="0" y="160"/>
                </a:lnTo>
                <a:lnTo>
                  <a:pt x="0" y="141"/>
                </a:lnTo>
                <a:lnTo>
                  <a:pt x="0" y="131"/>
                </a:lnTo>
                <a:lnTo>
                  <a:pt x="0" y="110"/>
                </a:lnTo>
                <a:lnTo>
                  <a:pt x="0" y="100"/>
                </a:lnTo>
                <a:lnTo>
                  <a:pt x="0" y="81"/>
                </a:lnTo>
                <a:lnTo>
                  <a:pt x="0" y="69"/>
                </a:lnTo>
                <a:lnTo>
                  <a:pt x="0" y="50"/>
                </a:lnTo>
                <a:lnTo>
                  <a:pt x="0" y="41"/>
                </a:lnTo>
                <a:lnTo>
                  <a:pt x="0" y="19"/>
                </a:lnTo>
                <a:lnTo>
                  <a:pt x="0" y="10"/>
                </a:lnTo>
                <a:lnTo>
                  <a:pt x="0" y="0"/>
                </a:lnTo>
                <a:lnTo>
                  <a:pt x="9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67" name="Freeform 87"/>
          <p:cNvSpPr>
            <a:spLocks/>
          </p:cNvSpPr>
          <p:nvPr/>
        </p:nvSpPr>
        <p:spPr bwMode="auto">
          <a:xfrm>
            <a:off x="4160838" y="1104900"/>
            <a:ext cx="158750" cy="320675"/>
          </a:xfrm>
          <a:custGeom>
            <a:avLst/>
            <a:gdLst>
              <a:gd name="T0" fmla="*/ 2147483647 w 100"/>
              <a:gd name="T1" fmla="*/ 2147483647 h 202"/>
              <a:gd name="T2" fmla="*/ 2147483647 w 100"/>
              <a:gd name="T3" fmla="*/ 2147483647 h 202"/>
              <a:gd name="T4" fmla="*/ 0 w 100"/>
              <a:gd name="T5" fmla="*/ 2147483647 h 202"/>
              <a:gd name="T6" fmla="*/ 0 w 100"/>
              <a:gd name="T7" fmla="*/ 2147483647 h 202"/>
              <a:gd name="T8" fmla="*/ 0 w 100"/>
              <a:gd name="T9" fmla="*/ 2147483647 h 202"/>
              <a:gd name="T10" fmla="*/ 0 w 100"/>
              <a:gd name="T11" fmla="*/ 2147483647 h 202"/>
              <a:gd name="T12" fmla="*/ 0 w 100"/>
              <a:gd name="T13" fmla="*/ 2147483647 h 202"/>
              <a:gd name="T14" fmla="*/ 0 w 100"/>
              <a:gd name="T15" fmla="*/ 2147483647 h 202"/>
              <a:gd name="T16" fmla="*/ 0 w 100"/>
              <a:gd name="T17" fmla="*/ 2147483647 h 202"/>
              <a:gd name="T18" fmla="*/ 0 w 100"/>
              <a:gd name="T19" fmla="*/ 2147483647 h 202"/>
              <a:gd name="T20" fmla="*/ 0 w 100"/>
              <a:gd name="T21" fmla="*/ 2147483647 h 202"/>
              <a:gd name="T22" fmla="*/ 0 w 100"/>
              <a:gd name="T23" fmla="*/ 2147483647 h 202"/>
              <a:gd name="T24" fmla="*/ 0 w 100"/>
              <a:gd name="T25" fmla="*/ 2147483647 h 202"/>
              <a:gd name="T26" fmla="*/ 0 w 100"/>
              <a:gd name="T27" fmla="*/ 2147483647 h 202"/>
              <a:gd name="T28" fmla="*/ 0 w 100"/>
              <a:gd name="T29" fmla="*/ 2147483647 h 202"/>
              <a:gd name="T30" fmla="*/ 0 w 100"/>
              <a:gd name="T31" fmla="*/ 2147483647 h 202"/>
              <a:gd name="T32" fmla="*/ 0 w 100"/>
              <a:gd name="T33" fmla="*/ 0 h 202"/>
              <a:gd name="T34" fmla="*/ 2147483647 w 100"/>
              <a:gd name="T35" fmla="*/ 0 h 202"/>
              <a:gd name="T36" fmla="*/ 2147483647 w 100"/>
              <a:gd name="T37" fmla="*/ 2147483647 h 202"/>
              <a:gd name="T38" fmla="*/ 2147483647 w 100"/>
              <a:gd name="T39" fmla="*/ 2147483647 h 202"/>
              <a:gd name="T40" fmla="*/ 2147483647 w 100"/>
              <a:gd name="T41" fmla="*/ 2147483647 h 202"/>
              <a:gd name="T42" fmla="*/ 2147483647 w 100"/>
              <a:gd name="T43" fmla="*/ 2147483647 h 202"/>
              <a:gd name="T44" fmla="*/ 2147483647 w 100"/>
              <a:gd name="T45" fmla="*/ 2147483647 h 202"/>
              <a:gd name="T46" fmla="*/ 2147483647 w 100"/>
              <a:gd name="T47" fmla="*/ 2147483647 h 202"/>
              <a:gd name="T48" fmla="*/ 2147483647 w 100"/>
              <a:gd name="T49" fmla="*/ 2147483647 h 202"/>
              <a:gd name="T50" fmla="*/ 2147483647 w 100"/>
              <a:gd name="T51" fmla="*/ 2147483647 h 202"/>
              <a:gd name="T52" fmla="*/ 2147483647 w 100"/>
              <a:gd name="T53" fmla="*/ 2147483647 h 202"/>
              <a:gd name="T54" fmla="*/ 2147483647 w 100"/>
              <a:gd name="T55" fmla="*/ 2147483647 h 202"/>
              <a:gd name="T56" fmla="*/ 2147483647 w 100"/>
              <a:gd name="T57" fmla="*/ 2147483647 h 202"/>
              <a:gd name="T58" fmla="*/ 2147483647 w 100"/>
              <a:gd name="T59" fmla="*/ 2147483647 h 2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0"/>
              <a:gd name="T91" fmla="*/ 0 h 202"/>
              <a:gd name="T92" fmla="*/ 100 w 100"/>
              <a:gd name="T93" fmla="*/ 202 h 20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0" h="202">
                <a:moveTo>
                  <a:pt x="100" y="181"/>
                </a:moveTo>
                <a:lnTo>
                  <a:pt x="100" y="202"/>
                </a:lnTo>
                <a:lnTo>
                  <a:pt x="0" y="202"/>
                </a:lnTo>
                <a:lnTo>
                  <a:pt x="0" y="191"/>
                </a:lnTo>
                <a:lnTo>
                  <a:pt x="0" y="181"/>
                </a:lnTo>
                <a:lnTo>
                  <a:pt x="0" y="162"/>
                </a:lnTo>
                <a:lnTo>
                  <a:pt x="0" y="150"/>
                </a:lnTo>
                <a:lnTo>
                  <a:pt x="0" y="131"/>
                </a:lnTo>
                <a:lnTo>
                  <a:pt x="0" y="121"/>
                </a:lnTo>
                <a:lnTo>
                  <a:pt x="0" y="100"/>
                </a:lnTo>
                <a:lnTo>
                  <a:pt x="0" y="91"/>
                </a:lnTo>
                <a:lnTo>
                  <a:pt x="0" y="71"/>
                </a:lnTo>
                <a:lnTo>
                  <a:pt x="0" y="60"/>
                </a:lnTo>
                <a:lnTo>
                  <a:pt x="0" y="41"/>
                </a:lnTo>
                <a:lnTo>
                  <a:pt x="0" y="31"/>
                </a:lnTo>
                <a:lnTo>
                  <a:pt x="0" y="10"/>
                </a:lnTo>
                <a:lnTo>
                  <a:pt x="0" y="0"/>
                </a:lnTo>
                <a:lnTo>
                  <a:pt x="100" y="0"/>
                </a:lnTo>
                <a:lnTo>
                  <a:pt x="100" y="21"/>
                </a:lnTo>
                <a:lnTo>
                  <a:pt x="100" y="31"/>
                </a:lnTo>
                <a:lnTo>
                  <a:pt x="100" y="50"/>
                </a:lnTo>
                <a:lnTo>
                  <a:pt x="100" y="60"/>
                </a:lnTo>
                <a:lnTo>
                  <a:pt x="100" y="81"/>
                </a:lnTo>
                <a:lnTo>
                  <a:pt x="100" y="91"/>
                </a:lnTo>
                <a:lnTo>
                  <a:pt x="100" y="112"/>
                </a:lnTo>
                <a:lnTo>
                  <a:pt x="100" y="121"/>
                </a:lnTo>
                <a:lnTo>
                  <a:pt x="100" y="141"/>
                </a:lnTo>
                <a:lnTo>
                  <a:pt x="100" y="150"/>
                </a:lnTo>
                <a:lnTo>
                  <a:pt x="100" y="171"/>
                </a:lnTo>
                <a:lnTo>
                  <a:pt x="100" y="181"/>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68" name="Freeform 88"/>
          <p:cNvSpPr>
            <a:spLocks/>
          </p:cNvSpPr>
          <p:nvPr/>
        </p:nvSpPr>
        <p:spPr bwMode="auto">
          <a:xfrm>
            <a:off x="4160838" y="787400"/>
            <a:ext cx="158750" cy="317500"/>
          </a:xfrm>
          <a:custGeom>
            <a:avLst/>
            <a:gdLst>
              <a:gd name="T0" fmla="*/ 2147483647 w 100"/>
              <a:gd name="T1" fmla="*/ 2147483647 h 200"/>
              <a:gd name="T2" fmla="*/ 2147483647 w 100"/>
              <a:gd name="T3" fmla="*/ 2147483647 h 200"/>
              <a:gd name="T4" fmla="*/ 0 w 100"/>
              <a:gd name="T5" fmla="*/ 2147483647 h 200"/>
              <a:gd name="T6" fmla="*/ 0 w 100"/>
              <a:gd name="T7" fmla="*/ 2147483647 h 200"/>
              <a:gd name="T8" fmla="*/ 0 w 100"/>
              <a:gd name="T9" fmla="*/ 2147483647 h 200"/>
              <a:gd name="T10" fmla="*/ 0 w 100"/>
              <a:gd name="T11" fmla="*/ 2147483647 h 200"/>
              <a:gd name="T12" fmla="*/ 0 w 100"/>
              <a:gd name="T13" fmla="*/ 2147483647 h 200"/>
              <a:gd name="T14" fmla="*/ 0 w 100"/>
              <a:gd name="T15" fmla="*/ 2147483647 h 200"/>
              <a:gd name="T16" fmla="*/ 0 w 100"/>
              <a:gd name="T17" fmla="*/ 2147483647 h 200"/>
              <a:gd name="T18" fmla="*/ 0 w 100"/>
              <a:gd name="T19" fmla="*/ 2147483647 h 200"/>
              <a:gd name="T20" fmla="*/ 0 w 100"/>
              <a:gd name="T21" fmla="*/ 2147483647 h 200"/>
              <a:gd name="T22" fmla="*/ 0 w 100"/>
              <a:gd name="T23" fmla="*/ 2147483647 h 200"/>
              <a:gd name="T24" fmla="*/ 0 w 100"/>
              <a:gd name="T25" fmla="*/ 2147483647 h 200"/>
              <a:gd name="T26" fmla="*/ 0 w 100"/>
              <a:gd name="T27" fmla="*/ 2147483647 h 200"/>
              <a:gd name="T28" fmla="*/ 0 w 100"/>
              <a:gd name="T29" fmla="*/ 2147483647 h 200"/>
              <a:gd name="T30" fmla="*/ 0 w 100"/>
              <a:gd name="T31" fmla="*/ 0 h 200"/>
              <a:gd name="T32" fmla="*/ 2147483647 w 100"/>
              <a:gd name="T33" fmla="*/ 0 h 200"/>
              <a:gd name="T34" fmla="*/ 2147483647 w 100"/>
              <a:gd name="T35" fmla="*/ 2147483647 h 200"/>
              <a:gd name="T36" fmla="*/ 2147483647 w 100"/>
              <a:gd name="T37" fmla="*/ 2147483647 h 200"/>
              <a:gd name="T38" fmla="*/ 2147483647 w 100"/>
              <a:gd name="T39" fmla="*/ 2147483647 h 200"/>
              <a:gd name="T40" fmla="*/ 2147483647 w 100"/>
              <a:gd name="T41" fmla="*/ 2147483647 h 200"/>
              <a:gd name="T42" fmla="*/ 2147483647 w 100"/>
              <a:gd name="T43" fmla="*/ 2147483647 h 200"/>
              <a:gd name="T44" fmla="*/ 2147483647 w 100"/>
              <a:gd name="T45" fmla="*/ 2147483647 h 200"/>
              <a:gd name="T46" fmla="*/ 2147483647 w 100"/>
              <a:gd name="T47" fmla="*/ 2147483647 h 200"/>
              <a:gd name="T48" fmla="*/ 2147483647 w 100"/>
              <a:gd name="T49" fmla="*/ 2147483647 h 200"/>
              <a:gd name="T50" fmla="*/ 2147483647 w 100"/>
              <a:gd name="T51" fmla="*/ 2147483647 h 200"/>
              <a:gd name="T52" fmla="*/ 2147483647 w 100"/>
              <a:gd name="T53" fmla="*/ 2147483647 h 200"/>
              <a:gd name="T54" fmla="*/ 2147483647 w 100"/>
              <a:gd name="T55" fmla="*/ 2147483647 h 200"/>
              <a:gd name="T56" fmla="*/ 2147483647 w 100"/>
              <a:gd name="T57" fmla="*/ 2147483647 h 200"/>
              <a:gd name="T58" fmla="*/ 2147483647 w 100"/>
              <a:gd name="T59" fmla="*/ 2147483647 h 2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0"/>
              <a:gd name="T91" fmla="*/ 0 h 200"/>
              <a:gd name="T92" fmla="*/ 100 w 100"/>
              <a:gd name="T93" fmla="*/ 200 h 20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0" h="200">
                <a:moveTo>
                  <a:pt x="100" y="191"/>
                </a:moveTo>
                <a:lnTo>
                  <a:pt x="100" y="200"/>
                </a:lnTo>
                <a:lnTo>
                  <a:pt x="0" y="200"/>
                </a:lnTo>
                <a:lnTo>
                  <a:pt x="0" y="181"/>
                </a:lnTo>
                <a:lnTo>
                  <a:pt x="0" y="171"/>
                </a:lnTo>
                <a:lnTo>
                  <a:pt x="0" y="150"/>
                </a:lnTo>
                <a:lnTo>
                  <a:pt x="0" y="141"/>
                </a:lnTo>
                <a:lnTo>
                  <a:pt x="0" y="119"/>
                </a:lnTo>
                <a:lnTo>
                  <a:pt x="0" y="110"/>
                </a:lnTo>
                <a:lnTo>
                  <a:pt x="0" y="91"/>
                </a:lnTo>
                <a:lnTo>
                  <a:pt x="0" y="81"/>
                </a:lnTo>
                <a:lnTo>
                  <a:pt x="0" y="60"/>
                </a:lnTo>
                <a:lnTo>
                  <a:pt x="0" y="50"/>
                </a:lnTo>
                <a:lnTo>
                  <a:pt x="0" y="31"/>
                </a:lnTo>
                <a:lnTo>
                  <a:pt x="0" y="19"/>
                </a:lnTo>
                <a:lnTo>
                  <a:pt x="0" y="0"/>
                </a:lnTo>
                <a:lnTo>
                  <a:pt x="100" y="0"/>
                </a:lnTo>
                <a:lnTo>
                  <a:pt x="100" y="10"/>
                </a:lnTo>
                <a:lnTo>
                  <a:pt x="100" y="19"/>
                </a:lnTo>
                <a:lnTo>
                  <a:pt x="100" y="41"/>
                </a:lnTo>
                <a:lnTo>
                  <a:pt x="100" y="50"/>
                </a:lnTo>
                <a:lnTo>
                  <a:pt x="100" y="69"/>
                </a:lnTo>
                <a:lnTo>
                  <a:pt x="100" y="81"/>
                </a:lnTo>
                <a:lnTo>
                  <a:pt x="100" y="100"/>
                </a:lnTo>
                <a:lnTo>
                  <a:pt x="100" y="110"/>
                </a:lnTo>
                <a:lnTo>
                  <a:pt x="100" y="131"/>
                </a:lnTo>
                <a:lnTo>
                  <a:pt x="100" y="141"/>
                </a:lnTo>
                <a:lnTo>
                  <a:pt x="100" y="160"/>
                </a:lnTo>
                <a:lnTo>
                  <a:pt x="100" y="171"/>
                </a:lnTo>
                <a:lnTo>
                  <a:pt x="100" y="191"/>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69" name="Freeform 89"/>
          <p:cNvSpPr>
            <a:spLocks/>
          </p:cNvSpPr>
          <p:nvPr/>
        </p:nvSpPr>
        <p:spPr bwMode="auto">
          <a:xfrm>
            <a:off x="3986213" y="787400"/>
            <a:ext cx="174625" cy="638175"/>
          </a:xfrm>
          <a:custGeom>
            <a:avLst/>
            <a:gdLst>
              <a:gd name="T0" fmla="*/ 2147483647 w 110"/>
              <a:gd name="T1" fmla="*/ 2147483647 h 402"/>
              <a:gd name="T2" fmla="*/ 2147483647 w 110"/>
              <a:gd name="T3" fmla="*/ 2147483647 h 402"/>
              <a:gd name="T4" fmla="*/ 2147483647 w 110"/>
              <a:gd name="T5" fmla="*/ 2147483647 h 402"/>
              <a:gd name="T6" fmla="*/ 2147483647 w 110"/>
              <a:gd name="T7" fmla="*/ 2147483647 h 402"/>
              <a:gd name="T8" fmla="*/ 2147483647 w 110"/>
              <a:gd name="T9" fmla="*/ 2147483647 h 402"/>
              <a:gd name="T10" fmla="*/ 2147483647 w 110"/>
              <a:gd name="T11" fmla="*/ 2147483647 h 402"/>
              <a:gd name="T12" fmla="*/ 2147483647 w 110"/>
              <a:gd name="T13" fmla="*/ 2147483647 h 402"/>
              <a:gd name="T14" fmla="*/ 2147483647 w 110"/>
              <a:gd name="T15" fmla="*/ 2147483647 h 402"/>
              <a:gd name="T16" fmla="*/ 2147483647 w 110"/>
              <a:gd name="T17" fmla="*/ 2147483647 h 402"/>
              <a:gd name="T18" fmla="*/ 2147483647 w 110"/>
              <a:gd name="T19" fmla="*/ 2147483647 h 402"/>
              <a:gd name="T20" fmla="*/ 2147483647 w 110"/>
              <a:gd name="T21" fmla="*/ 2147483647 h 402"/>
              <a:gd name="T22" fmla="*/ 2147483647 w 110"/>
              <a:gd name="T23" fmla="*/ 2147483647 h 402"/>
              <a:gd name="T24" fmla="*/ 2147483647 w 110"/>
              <a:gd name="T25" fmla="*/ 2147483647 h 402"/>
              <a:gd name="T26" fmla="*/ 2147483647 w 110"/>
              <a:gd name="T27" fmla="*/ 2147483647 h 402"/>
              <a:gd name="T28" fmla="*/ 2147483647 w 110"/>
              <a:gd name="T29" fmla="*/ 2147483647 h 402"/>
              <a:gd name="T30" fmla="*/ 0 w 110"/>
              <a:gd name="T31" fmla="*/ 2147483647 h 402"/>
              <a:gd name="T32" fmla="*/ 0 w 110"/>
              <a:gd name="T33" fmla="*/ 2147483647 h 402"/>
              <a:gd name="T34" fmla="*/ 0 w 110"/>
              <a:gd name="T35" fmla="*/ 2147483647 h 402"/>
              <a:gd name="T36" fmla="*/ 0 w 110"/>
              <a:gd name="T37" fmla="*/ 2147483647 h 402"/>
              <a:gd name="T38" fmla="*/ 0 w 110"/>
              <a:gd name="T39" fmla="*/ 0 h 402"/>
              <a:gd name="T40" fmla="*/ 2147483647 w 110"/>
              <a:gd name="T41" fmla="*/ 0 h 402"/>
              <a:gd name="T42" fmla="*/ 2147483647 w 110"/>
              <a:gd name="T43" fmla="*/ 2147483647 h 402"/>
              <a:gd name="T44" fmla="*/ 2147483647 w 110"/>
              <a:gd name="T45" fmla="*/ 2147483647 h 402"/>
              <a:gd name="T46" fmla="*/ 2147483647 w 110"/>
              <a:gd name="T47" fmla="*/ 2147483647 h 402"/>
              <a:gd name="T48" fmla="*/ 2147483647 w 110"/>
              <a:gd name="T49" fmla="*/ 2147483647 h 402"/>
              <a:gd name="T50" fmla="*/ 2147483647 w 110"/>
              <a:gd name="T51" fmla="*/ 2147483647 h 402"/>
              <a:gd name="T52" fmla="*/ 2147483647 w 110"/>
              <a:gd name="T53" fmla="*/ 2147483647 h 402"/>
              <a:gd name="T54" fmla="*/ 2147483647 w 110"/>
              <a:gd name="T55" fmla="*/ 2147483647 h 402"/>
              <a:gd name="T56" fmla="*/ 2147483647 w 110"/>
              <a:gd name="T57" fmla="*/ 2147483647 h 402"/>
              <a:gd name="T58" fmla="*/ 2147483647 w 110"/>
              <a:gd name="T59" fmla="*/ 2147483647 h 402"/>
              <a:gd name="T60" fmla="*/ 2147483647 w 110"/>
              <a:gd name="T61" fmla="*/ 2147483647 h 402"/>
              <a:gd name="T62" fmla="*/ 2147483647 w 110"/>
              <a:gd name="T63" fmla="*/ 2147483647 h 402"/>
              <a:gd name="T64" fmla="*/ 2147483647 w 110"/>
              <a:gd name="T65" fmla="*/ 2147483647 h 402"/>
              <a:gd name="T66" fmla="*/ 2147483647 w 110"/>
              <a:gd name="T67" fmla="*/ 2147483647 h 4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402"/>
              <a:gd name="T104" fmla="*/ 110 w 110"/>
              <a:gd name="T105" fmla="*/ 402 h 4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402">
                <a:moveTo>
                  <a:pt x="110" y="200"/>
                </a:moveTo>
                <a:lnTo>
                  <a:pt x="110" y="210"/>
                </a:lnTo>
                <a:lnTo>
                  <a:pt x="110" y="231"/>
                </a:lnTo>
                <a:lnTo>
                  <a:pt x="110" y="241"/>
                </a:lnTo>
                <a:lnTo>
                  <a:pt x="110" y="260"/>
                </a:lnTo>
                <a:lnTo>
                  <a:pt x="110" y="271"/>
                </a:lnTo>
                <a:lnTo>
                  <a:pt x="110" y="291"/>
                </a:lnTo>
                <a:lnTo>
                  <a:pt x="110" y="300"/>
                </a:lnTo>
                <a:lnTo>
                  <a:pt x="110" y="321"/>
                </a:lnTo>
                <a:lnTo>
                  <a:pt x="110" y="331"/>
                </a:lnTo>
                <a:lnTo>
                  <a:pt x="110" y="350"/>
                </a:lnTo>
                <a:lnTo>
                  <a:pt x="110" y="362"/>
                </a:lnTo>
                <a:lnTo>
                  <a:pt x="110" y="381"/>
                </a:lnTo>
                <a:lnTo>
                  <a:pt x="110" y="391"/>
                </a:lnTo>
                <a:lnTo>
                  <a:pt x="110" y="402"/>
                </a:lnTo>
                <a:lnTo>
                  <a:pt x="0" y="402"/>
                </a:lnTo>
                <a:lnTo>
                  <a:pt x="0" y="325"/>
                </a:lnTo>
                <a:lnTo>
                  <a:pt x="0" y="200"/>
                </a:lnTo>
                <a:lnTo>
                  <a:pt x="0" y="75"/>
                </a:lnTo>
                <a:lnTo>
                  <a:pt x="0" y="0"/>
                </a:lnTo>
                <a:lnTo>
                  <a:pt x="110" y="0"/>
                </a:lnTo>
                <a:lnTo>
                  <a:pt x="110" y="19"/>
                </a:lnTo>
                <a:lnTo>
                  <a:pt x="110" y="31"/>
                </a:lnTo>
                <a:lnTo>
                  <a:pt x="110" y="50"/>
                </a:lnTo>
                <a:lnTo>
                  <a:pt x="110" y="60"/>
                </a:lnTo>
                <a:lnTo>
                  <a:pt x="110" y="81"/>
                </a:lnTo>
                <a:lnTo>
                  <a:pt x="110" y="91"/>
                </a:lnTo>
                <a:lnTo>
                  <a:pt x="110" y="110"/>
                </a:lnTo>
                <a:lnTo>
                  <a:pt x="110" y="119"/>
                </a:lnTo>
                <a:lnTo>
                  <a:pt x="110" y="141"/>
                </a:lnTo>
                <a:lnTo>
                  <a:pt x="110" y="150"/>
                </a:lnTo>
                <a:lnTo>
                  <a:pt x="110" y="171"/>
                </a:lnTo>
                <a:lnTo>
                  <a:pt x="110" y="181"/>
                </a:lnTo>
                <a:lnTo>
                  <a:pt x="11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70" name="Freeform 90"/>
          <p:cNvSpPr>
            <a:spLocks/>
          </p:cNvSpPr>
          <p:nvPr/>
        </p:nvSpPr>
        <p:spPr bwMode="auto">
          <a:xfrm>
            <a:off x="3348038" y="906463"/>
            <a:ext cx="638175" cy="396875"/>
          </a:xfrm>
          <a:custGeom>
            <a:avLst/>
            <a:gdLst>
              <a:gd name="T0" fmla="*/ 2147483647 w 209"/>
              <a:gd name="T1" fmla="*/ 2147483647 h 130"/>
              <a:gd name="T2" fmla="*/ 2147483647 w 209"/>
              <a:gd name="T3" fmla="*/ 2147483647 h 130"/>
              <a:gd name="T4" fmla="*/ 2147483647 w 209"/>
              <a:gd name="T5" fmla="*/ 2147483647 h 130"/>
              <a:gd name="T6" fmla="*/ 2147483647 w 209"/>
              <a:gd name="T7" fmla="*/ 2147483647 h 130"/>
              <a:gd name="T8" fmla="*/ 2147483647 w 209"/>
              <a:gd name="T9" fmla="*/ 2147483647 h 130"/>
              <a:gd name="T10" fmla="*/ 2147483647 w 209"/>
              <a:gd name="T11" fmla="*/ 2147483647 h 130"/>
              <a:gd name="T12" fmla="*/ 2147483647 w 209"/>
              <a:gd name="T13" fmla="*/ 2147483647 h 130"/>
              <a:gd name="T14" fmla="*/ 2147483647 w 209"/>
              <a:gd name="T15" fmla="*/ 2147483647 h 130"/>
              <a:gd name="T16" fmla="*/ 2147483647 w 209"/>
              <a:gd name="T17" fmla="*/ 2147483647 h 130"/>
              <a:gd name="T18" fmla="*/ 2147483647 w 209"/>
              <a:gd name="T19" fmla="*/ 2147483647 h 130"/>
              <a:gd name="T20" fmla="*/ 2147483647 w 209"/>
              <a:gd name="T21" fmla="*/ 2147483647 h 130"/>
              <a:gd name="T22" fmla="*/ 2147483647 w 209"/>
              <a:gd name="T23" fmla="*/ 2147483647 h 130"/>
              <a:gd name="T24" fmla="*/ 2147483647 w 209"/>
              <a:gd name="T25" fmla="*/ 2147483647 h 130"/>
              <a:gd name="T26" fmla="*/ 2147483647 w 209"/>
              <a:gd name="T27" fmla="*/ 2147483647 h 130"/>
              <a:gd name="T28" fmla="*/ 2147483647 w 209"/>
              <a:gd name="T29" fmla="*/ 2147483647 h 130"/>
              <a:gd name="T30" fmla="*/ 0 w 209"/>
              <a:gd name="T31" fmla="*/ 2147483647 h 130"/>
              <a:gd name="T32" fmla="*/ 0 w 209"/>
              <a:gd name="T33" fmla="*/ 2147483647 h 130"/>
              <a:gd name="T34" fmla="*/ 0 w 209"/>
              <a:gd name="T35" fmla="*/ 2147483647 h 130"/>
              <a:gd name="T36" fmla="*/ 0 w 209"/>
              <a:gd name="T37" fmla="*/ 2147483647 h 130"/>
              <a:gd name="T38" fmla="*/ 0 w 209"/>
              <a:gd name="T39" fmla="*/ 2147483647 h 130"/>
              <a:gd name="T40" fmla="*/ 0 w 209"/>
              <a:gd name="T41" fmla="*/ 2147483647 h 130"/>
              <a:gd name="T42" fmla="*/ 0 w 209"/>
              <a:gd name="T43" fmla="*/ 2147483647 h 130"/>
              <a:gd name="T44" fmla="*/ 0 w 209"/>
              <a:gd name="T45" fmla="*/ 0 h 130"/>
              <a:gd name="T46" fmla="*/ 0 w 209"/>
              <a:gd name="T47" fmla="*/ 0 h 130"/>
              <a:gd name="T48" fmla="*/ 2147483647 w 209"/>
              <a:gd name="T49" fmla="*/ 0 h 130"/>
              <a:gd name="T50" fmla="*/ 2147483647 w 209"/>
              <a:gd name="T51" fmla="*/ 2147483647 h 130"/>
              <a:gd name="T52" fmla="*/ 2147483647 w 209"/>
              <a:gd name="T53" fmla="*/ 2147483647 h 130"/>
              <a:gd name="T54" fmla="*/ 2147483647 w 209"/>
              <a:gd name="T55" fmla="*/ 2147483647 h 130"/>
              <a:gd name="T56" fmla="*/ 2147483647 w 209"/>
              <a:gd name="T57" fmla="*/ 2147483647 h 130"/>
              <a:gd name="T58" fmla="*/ 2147483647 w 209"/>
              <a:gd name="T59" fmla="*/ 2147483647 h 130"/>
              <a:gd name="T60" fmla="*/ 2147483647 w 209"/>
              <a:gd name="T61" fmla="*/ 2147483647 h 130"/>
              <a:gd name="T62" fmla="*/ 2147483647 w 209"/>
              <a:gd name="T63" fmla="*/ 2147483647 h 130"/>
              <a:gd name="T64" fmla="*/ 2147483647 w 209"/>
              <a:gd name="T65" fmla="*/ 2147483647 h 130"/>
              <a:gd name="T66" fmla="*/ 2147483647 w 209"/>
              <a:gd name="T67" fmla="*/ 2147483647 h 130"/>
              <a:gd name="T68" fmla="*/ 2147483647 w 209"/>
              <a:gd name="T69" fmla="*/ 2147483647 h 130"/>
              <a:gd name="T70" fmla="*/ 2147483647 w 209"/>
              <a:gd name="T71" fmla="*/ 2147483647 h 1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9"/>
              <a:gd name="T109" fmla="*/ 0 h 130"/>
              <a:gd name="T110" fmla="*/ 209 w 209"/>
              <a:gd name="T111" fmla="*/ 130 h 1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9" h="130">
                <a:moveTo>
                  <a:pt x="83" y="65"/>
                </a:moveTo>
                <a:cubicBezTo>
                  <a:pt x="84" y="72"/>
                  <a:pt x="84" y="72"/>
                  <a:pt x="84" y="72"/>
                </a:cubicBezTo>
                <a:cubicBezTo>
                  <a:pt x="88" y="78"/>
                  <a:pt x="88" y="78"/>
                  <a:pt x="88" y="78"/>
                </a:cubicBezTo>
                <a:cubicBezTo>
                  <a:pt x="93" y="83"/>
                  <a:pt x="93" y="83"/>
                  <a:pt x="93" y="83"/>
                </a:cubicBezTo>
                <a:cubicBezTo>
                  <a:pt x="99" y="85"/>
                  <a:pt x="99" y="85"/>
                  <a:pt x="99" y="85"/>
                </a:cubicBezTo>
                <a:cubicBezTo>
                  <a:pt x="106" y="86"/>
                  <a:pt x="106" y="86"/>
                  <a:pt x="106" y="86"/>
                </a:cubicBezTo>
                <a:cubicBezTo>
                  <a:pt x="113" y="84"/>
                  <a:pt x="113" y="84"/>
                  <a:pt x="113" y="84"/>
                </a:cubicBezTo>
                <a:cubicBezTo>
                  <a:pt x="119" y="80"/>
                  <a:pt x="119" y="80"/>
                  <a:pt x="119" y="80"/>
                </a:cubicBezTo>
                <a:cubicBezTo>
                  <a:pt x="123" y="75"/>
                  <a:pt x="123" y="75"/>
                  <a:pt x="123" y="75"/>
                </a:cubicBezTo>
                <a:cubicBezTo>
                  <a:pt x="125" y="69"/>
                  <a:pt x="125" y="69"/>
                  <a:pt x="125" y="69"/>
                </a:cubicBezTo>
                <a:cubicBezTo>
                  <a:pt x="125" y="65"/>
                  <a:pt x="125" y="65"/>
                  <a:pt x="125" y="65"/>
                </a:cubicBezTo>
                <a:cubicBezTo>
                  <a:pt x="125" y="65"/>
                  <a:pt x="125" y="65"/>
                  <a:pt x="125" y="65"/>
                </a:cubicBezTo>
                <a:cubicBezTo>
                  <a:pt x="136" y="65"/>
                  <a:pt x="136" y="65"/>
                  <a:pt x="136" y="65"/>
                </a:cubicBezTo>
                <a:cubicBezTo>
                  <a:pt x="209" y="65"/>
                  <a:pt x="209" y="65"/>
                  <a:pt x="209" y="65"/>
                </a:cubicBezTo>
                <a:cubicBezTo>
                  <a:pt x="209" y="130"/>
                  <a:pt x="209" y="130"/>
                  <a:pt x="209" y="130"/>
                </a:cubicBezTo>
                <a:cubicBezTo>
                  <a:pt x="0" y="130"/>
                  <a:pt x="0" y="130"/>
                  <a:pt x="0" y="130"/>
                </a:cubicBezTo>
                <a:cubicBezTo>
                  <a:pt x="0" y="130"/>
                  <a:pt x="0" y="130"/>
                  <a:pt x="0" y="130"/>
                </a:cubicBezTo>
                <a:cubicBezTo>
                  <a:pt x="0" y="121"/>
                  <a:pt x="0" y="113"/>
                  <a:pt x="0" y="104"/>
                </a:cubicBezTo>
                <a:cubicBezTo>
                  <a:pt x="0" y="101"/>
                  <a:pt x="0" y="97"/>
                  <a:pt x="0" y="94"/>
                </a:cubicBezTo>
                <a:cubicBezTo>
                  <a:pt x="0" y="84"/>
                  <a:pt x="0" y="75"/>
                  <a:pt x="0" y="65"/>
                </a:cubicBezTo>
                <a:cubicBezTo>
                  <a:pt x="0" y="56"/>
                  <a:pt x="0" y="46"/>
                  <a:pt x="0" y="37"/>
                </a:cubicBezTo>
                <a:cubicBezTo>
                  <a:pt x="0" y="33"/>
                  <a:pt x="0" y="30"/>
                  <a:pt x="0" y="26"/>
                </a:cubicBezTo>
                <a:cubicBezTo>
                  <a:pt x="0" y="17"/>
                  <a:pt x="0" y="9"/>
                  <a:pt x="0" y="0"/>
                </a:cubicBezTo>
                <a:cubicBezTo>
                  <a:pt x="0" y="0"/>
                  <a:pt x="0" y="0"/>
                  <a:pt x="0" y="0"/>
                </a:cubicBezTo>
                <a:cubicBezTo>
                  <a:pt x="142" y="0"/>
                  <a:pt x="142" y="0"/>
                  <a:pt x="142" y="0"/>
                </a:cubicBezTo>
                <a:cubicBezTo>
                  <a:pt x="135" y="13"/>
                  <a:pt x="135" y="13"/>
                  <a:pt x="135" y="13"/>
                </a:cubicBezTo>
                <a:cubicBezTo>
                  <a:pt x="129" y="10"/>
                  <a:pt x="129" y="10"/>
                  <a:pt x="129" y="10"/>
                </a:cubicBezTo>
                <a:cubicBezTo>
                  <a:pt x="115" y="47"/>
                  <a:pt x="115" y="47"/>
                  <a:pt x="115" y="47"/>
                </a:cubicBezTo>
                <a:cubicBezTo>
                  <a:pt x="115" y="47"/>
                  <a:pt x="115" y="47"/>
                  <a:pt x="115" y="47"/>
                </a:cubicBezTo>
                <a:cubicBezTo>
                  <a:pt x="113" y="46"/>
                  <a:pt x="113" y="46"/>
                  <a:pt x="113" y="46"/>
                </a:cubicBezTo>
                <a:cubicBezTo>
                  <a:pt x="106" y="44"/>
                  <a:pt x="106" y="44"/>
                  <a:pt x="106" y="44"/>
                </a:cubicBezTo>
                <a:cubicBezTo>
                  <a:pt x="99" y="45"/>
                  <a:pt x="99" y="45"/>
                  <a:pt x="99" y="45"/>
                </a:cubicBezTo>
                <a:cubicBezTo>
                  <a:pt x="93" y="48"/>
                  <a:pt x="93" y="48"/>
                  <a:pt x="93" y="48"/>
                </a:cubicBezTo>
                <a:cubicBezTo>
                  <a:pt x="88" y="52"/>
                  <a:pt x="88" y="52"/>
                  <a:pt x="88" y="52"/>
                </a:cubicBezTo>
                <a:cubicBezTo>
                  <a:pt x="84" y="58"/>
                  <a:pt x="84" y="58"/>
                  <a:pt x="84" y="58"/>
                </a:cubicBezTo>
                <a:lnTo>
                  <a:pt x="83" y="65"/>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71" name="Freeform 91"/>
          <p:cNvSpPr>
            <a:spLocks/>
          </p:cNvSpPr>
          <p:nvPr/>
        </p:nvSpPr>
        <p:spPr bwMode="auto">
          <a:xfrm>
            <a:off x="3698875" y="906463"/>
            <a:ext cx="287338" cy="198437"/>
          </a:xfrm>
          <a:custGeom>
            <a:avLst/>
            <a:gdLst>
              <a:gd name="T0" fmla="*/ 2147483647 w 181"/>
              <a:gd name="T1" fmla="*/ 0 h 125"/>
              <a:gd name="T2" fmla="*/ 2147483647 w 181"/>
              <a:gd name="T3" fmla="*/ 2147483647 h 125"/>
              <a:gd name="T4" fmla="*/ 2147483647 w 181"/>
              <a:gd name="T5" fmla="*/ 2147483647 h 125"/>
              <a:gd name="T6" fmla="*/ 2147483647 w 181"/>
              <a:gd name="T7" fmla="*/ 2147483647 h 125"/>
              <a:gd name="T8" fmla="*/ 2147483647 w 181"/>
              <a:gd name="T9" fmla="*/ 2147483647 h 125"/>
              <a:gd name="T10" fmla="*/ 2147483647 w 181"/>
              <a:gd name="T11" fmla="*/ 2147483647 h 125"/>
              <a:gd name="T12" fmla="*/ 2147483647 w 181"/>
              <a:gd name="T13" fmla="*/ 2147483647 h 125"/>
              <a:gd name="T14" fmla="*/ 2147483647 w 181"/>
              <a:gd name="T15" fmla="*/ 2147483647 h 125"/>
              <a:gd name="T16" fmla="*/ 0 w 181"/>
              <a:gd name="T17" fmla="*/ 2147483647 h 125"/>
              <a:gd name="T18" fmla="*/ 0 w 181"/>
              <a:gd name="T19" fmla="*/ 2147483647 h 125"/>
              <a:gd name="T20" fmla="*/ 2147483647 w 181"/>
              <a:gd name="T21" fmla="*/ 2147483647 h 125"/>
              <a:gd name="T22" fmla="*/ 2147483647 w 181"/>
              <a:gd name="T23" fmla="*/ 2147483647 h 125"/>
              <a:gd name="T24" fmla="*/ 2147483647 w 181"/>
              <a:gd name="T25" fmla="*/ 0 h 125"/>
              <a:gd name="T26" fmla="*/ 2147483647 w 181"/>
              <a:gd name="T27" fmla="*/ 0 h 1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
              <a:gd name="T43" fmla="*/ 0 h 125"/>
              <a:gd name="T44" fmla="*/ 181 w 181"/>
              <a:gd name="T45" fmla="*/ 125 h 1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 h="125">
                <a:moveTo>
                  <a:pt x="181" y="0"/>
                </a:moveTo>
                <a:lnTo>
                  <a:pt x="181" y="125"/>
                </a:lnTo>
                <a:lnTo>
                  <a:pt x="41" y="125"/>
                </a:lnTo>
                <a:lnTo>
                  <a:pt x="20" y="125"/>
                </a:lnTo>
                <a:lnTo>
                  <a:pt x="20" y="119"/>
                </a:lnTo>
                <a:lnTo>
                  <a:pt x="16" y="106"/>
                </a:lnTo>
                <a:lnTo>
                  <a:pt x="6" y="96"/>
                </a:lnTo>
                <a:lnTo>
                  <a:pt x="0" y="91"/>
                </a:lnTo>
                <a:lnTo>
                  <a:pt x="48" y="33"/>
                </a:lnTo>
                <a:lnTo>
                  <a:pt x="39" y="25"/>
                </a:lnTo>
                <a:lnTo>
                  <a:pt x="52" y="0"/>
                </a:lnTo>
                <a:lnTo>
                  <a:pt x="18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72" name="Freeform 92"/>
          <p:cNvSpPr>
            <a:spLocks/>
          </p:cNvSpPr>
          <p:nvPr/>
        </p:nvSpPr>
        <p:spPr bwMode="auto">
          <a:xfrm>
            <a:off x="3698875" y="946150"/>
            <a:ext cx="76200" cy="104775"/>
          </a:xfrm>
          <a:custGeom>
            <a:avLst/>
            <a:gdLst>
              <a:gd name="T0" fmla="*/ 2147483647 w 48"/>
              <a:gd name="T1" fmla="*/ 2147483647 h 66"/>
              <a:gd name="T2" fmla="*/ 0 w 48"/>
              <a:gd name="T3" fmla="*/ 2147483647 h 66"/>
              <a:gd name="T4" fmla="*/ 2147483647 w 48"/>
              <a:gd name="T5" fmla="*/ 0 h 66"/>
              <a:gd name="T6" fmla="*/ 2147483647 w 48"/>
              <a:gd name="T7" fmla="*/ 2147483647 h 66"/>
              <a:gd name="T8" fmla="*/ 0 60000 65536"/>
              <a:gd name="T9" fmla="*/ 0 60000 65536"/>
              <a:gd name="T10" fmla="*/ 0 60000 65536"/>
              <a:gd name="T11" fmla="*/ 0 60000 65536"/>
              <a:gd name="T12" fmla="*/ 0 w 48"/>
              <a:gd name="T13" fmla="*/ 0 h 66"/>
              <a:gd name="T14" fmla="*/ 48 w 48"/>
              <a:gd name="T15" fmla="*/ 66 h 66"/>
            </a:gdLst>
            <a:ahLst/>
            <a:cxnLst>
              <a:cxn ang="T8">
                <a:pos x="T0" y="T1"/>
              </a:cxn>
              <a:cxn ang="T9">
                <a:pos x="T2" y="T3"/>
              </a:cxn>
              <a:cxn ang="T10">
                <a:pos x="T4" y="T5"/>
              </a:cxn>
              <a:cxn ang="T11">
                <a:pos x="T6" y="T7"/>
              </a:cxn>
            </a:cxnLst>
            <a:rect l="T12" t="T13" r="T14" b="T15"/>
            <a:pathLst>
              <a:path w="48" h="66">
                <a:moveTo>
                  <a:pt x="48" y="8"/>
                </a:moveTo>
                <a:lnTo>
                  <a:pt x="0" y="66"/>
                </a:lnTo>
                <a:lnTo>
                  <a:pt x="39" y="0"/>
                </a:lnTo>
                <a:lnTo>
                  <a:pt x="4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73" name="Freeform 93"/>
          <p:cNvSpPr>
            <a:spLocks/>
          </p:cNvSpPr>
          <p:nvPr/>
        </p:nvSpPr>
        <p:spPr bwMode="auto">
          <a:xfrm>
            <a:off x="3698875" y="936625"/>
            <a:ext cx="61913" cy="114300"/>
          </a:xfrm>
          <a:custGeom>
            <a:avLst/>
            <a:gdLst>
              <a:gd name="T0" fmla="*/ 2147483647 w 39"/>
              <a:gd name="T1" fmla="*/ 0 h 72"/>
              <a:gd name="T2" fmla="*/ 2147483647 w 39"/>
              <a:gd name="T3" fmla="*/ 2147483647 h 72"/>
              <a:gd name="T4" fmla="*/ 0 w 39"/>
              <a:gd name="T5" fmla="*/ 2147483647 h 72"/>
              <a:gd name="T6" fmla="*/ 2147483647 w 39"/>
              <a:gd name="T7" fmla="*/ 0 h 72"/>
              <a:gd name="T8" fmla="*/ 0 60000 65536"/>
              <a:gd name="T9" fmla="*/ 0 60000 65536"/>
              <a:gd name="T10" fmla="*/ 0 60000 65536"/>
              <a:gd name="T11" fmla="*/ 0 60000 65536"/>
              <a:gd name="T12" fmla="*/ 0 w 39"/>
              <a:gd name="T13" fmla="*/ 0 h 72"/>
              <a:gd name="T14" fmla="*/ 39 w 39"/>
              <a:gd name="T15" fmla="*/ 72 h 72"/>
            </a:gdLst>
            <a:ahLst/>
            <a:cxnLst>
              <a:cxn ang="T8">
                <a:pos x="T0" y="T1"/>
              </a:cxn>
              <a:cxn ang="T9">
                <a:pos x="T2" y="T3"/>
              </a:cxn>
              <a:cxn ang="T10">
                <a:pos x="T4" y="T5"/>
              </a:cxn>
              <a:cxn ang="T11">
                <a:pos x="T6" y="T7"/>
              </a:cxn>
            </a:cxnLst>
            <a:rect l="T12" t="T13" r="T14" b="T15"/>
            <a:pathLst>
              <a:path w="39" h="72">
                <a:moveTo>
                  <a:pt x="27" y="0"/>
                </a:moveTo>
                <a:lnTo>
                  <a:pt x="39" y="6"/>
                </a:lnTo>
                <a:lnTo>
                  <a:pt x="0" y="72"/>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74" name="Freeform 94"/>
          <p:cNvSpPr>
            <a:spLocks/>
          </p:cNvSpPr>
          <p:nvPr/>
        </p:nvSpPr>
        <p:spPr bwMode="auto">
          <a:xfrm>
            <a:off x="2981325" y="1193800"/>
            <a:ext cx="366713" cy="30163"/>
          </a:xfrm>
          <a:custGeom>
            <a:avLst/>
            <a:gdLst>
              <a:gd name="T0" fmla="*/ 2147483647 w 120"/>
              <a:gd name="T1" fmla="*/ 0 h 10"/>
              <a:gd name="T2" fmla="*/ 2147483647 w 120"/>
              <a:gd name="T3" fmla="*/ 2147483647 h 10"/>
              <a:gd name="T4" fmla="*/ 2147483647 w 120"/>
              <a:gd name="T5" fmla="*/ 2147483647 h 10"/>
              <a:gd name="T6" fmla="*/ 0 w 120"/>
              <a:gd name="T7" fmla="*/ 2147483647 h 10"/>
              <a:gd name="T8" fmla="*/ 0 w 120"/>
              <a:gd name="T9" fmla="*/ 2147483647 h 10"/>
              <a:gd name="T10" fmla="*/ 0 w 120"/>
              <a:gd name="T11" fmla="*/ 0 h 10"/>
              <a:gd name="T12" fmla="*/ 2147483647 w 120"/>
              <a:gd name="T13" fmla="*/ 0 h 10"/>
              <a:gd name="T14" fmla="*/ 2147483647 w 120"/>
              <a:gd name="T15" fmla="*/ 0 h 10"/>
              <a:gd name="T16" fmla="*/ 2147483647 w 120"/>
              <a:gd name="T17" fmla="*/ 0 h 10"/>
              <a:gd name="T18" fmla="*/ 2147483647 w 120"/>
              <a:gd name="T19" fmla="*/ 0 h 10"/>
              <a:gd name="T20" fmla="*/ 2147483647 w 120"/>
              <a:gd name="T21" fmla="*/ 0 h 10"/>
              <a:gd name="T22" fmla="*/ 2147483647 w 120"/>
              <a:gd name="T23" fmla="*/ 0 h 10"/>
              <a:gd name="T24" fmla="*/ 2147483647 w 120"/>
              <a:gd name="T25" fmla="*/ 0 h 10"/>
              <a:gd name="T26" fmla="*/ 2147483647 w 120"/>
              <a:gd name="T27" fmla="*/ 0 h 10"/>
              <a:gd name="T28" fmla="*/ 2147483647 w 120"/>
              <a:gd name="T29" fmla="*/ 0 h 10"/>
              <a:gd name="T30" fmla="*/ 2147483647 w 120"/>
              <a:gd name="T31" fmla="*/ 0 h 10"/>
              <a:gd name="T32" fmla="*/ 2147483647 w 120"/>
              <a:gd name="T33" fmla="*/ 0 h 10"/>
              <a:gd name="T34" fmla="*/ 2147483647 w 120"/>
              <a:gd name="T35" fmla="*/ 0 h 10"/>
              <a:gd name="T36" fmla="*/ 2147483647 w 120"/>
              <a:gd name="T37" fmla="*/ 0 h 10"/>
              <a:gd name="T38" fmla="*/ 2147483647 w 120"/>
              <a:gd name="T39" fmla="*/ 0 h 10"/>
              <a:gd name="T40" fmla="*/ 2147483647 w 120"/>
              <a:gd name="T41" fmla="*/ 0 h 10"/>
              <a:gd name="T42" fmla="*/ 2147483647 w 12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0"/>
              <a:gd name="T67" fmla="*/ 0 h 10"/>
              <a:gd name="T68" fmla="*/ 120 w 120"/>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0" h="10">
                <a:moveTo>
                  <a:pt x="120" y="0"/>
                </a:moveTo>
                <a:cubicBezTo>
                  <a:pt x="120" y="3"/>
                  <a:pt x="120" y="7"/>
                  <a:pt x="120" y="10"/>
                </a:cubicBezTo>
                <a:cubicBezTo>
                  <a:pt x="53" y="10"/>
                  <a:pt x="53" y="10"/>
                  <a:pt x="53" y="10"/>
                </a:cubicBezTo>
                <a:cubicBezTo>
                  <a:pt x="0" y="10"/>
                  <a:pt x="0" y="10"/>
                  <a:pt x="0" y="10"/>
                </a:cubicBezTo>
                <a:cubicBezTo>
                  <a:pt x="0" y="10"/>
                  <a:pt x="0" y="10"/>
                  <a:pt x="0" y="10"/>
                </a:cubicBezTo>
                <a:cubicBezTo>
                  <a:pt x="0" y="7"/>
                  <a:pt x="0" y="3"/>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lnTo>
                  <a:pt x="120"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75" name="Freeform 95"/>
          <p:cNvSpPr>
            <a:spLocks/>
          </p:cNvSpPr>
          <p:nvPr/>
        </p:nvSpPr>
        <p:spPr bwMode="auto">
          <a:xfrm>
            <a:off x="2981325" y="1019175"/>
            <a:ext cx="366713" cy="174625"/>
          </a:xfrm>
          <a:custGeom>
            <a:avLst/>
            <a:gdLst>
              <a:gd name="T0" fmla="*/ 0 w 120"/>
              <a:gd name="T1" fmla="*/ 2147483647 h 57"/>
              <a:gd name="T2" fmla="*/ 0 w 120"/>
              <a:gd name="T3" fmla="*/ 0 h 57"/>
              <a:gd name="T4" fmla="*/ 2147483647 w 120"/>
              <a:gd name="T5" fmla="*/ 0 h 57"/>
              <a:gd name="T6" fmla="*/ 2147483647 w 120"/>
              <a:gd name="T7" fmla="*/ 0 h 57"/>
              <a:gd name="T8" fmla="*/ 2147483647 w 120"/>
              <a:gd name="T9" fmla="*/ 0 h 57"/>
              <a:gd name="T10" fmla="*/ 2147483647 w 120"/>
              <a:gd name="T11" fmla="*/ 0 h 57"/>
              <a:gd name="T12" fmla="*/ 2147483647 w 120"/>
              <a:gd name="T13" fmla="*/ 0 h 57"/>
              <a:gd name="T14" fmla="*/ 2147483647 w 120"/>
              <a:gd name="T15" fmla="*/ 0 h 57"/>
              <a:gd name="T16" fmla="*/ 2147483647 w 120"/>
              <a:gd name="T17" fmla="*/ 0 h 57"/>
              <a:gd name="T18" fmla="*/ 2147483647 w 120"/>
              <a:gd name="T19" fmla="*/ 0 h 57"/>
              <a:gd name="T20" fmla="*/ 2147483647 w 120"/>
              <a:gd name="T21" fmla="*/ 0 h 57"/>
              <a:gd name="T22" fmla="*/ 2147483647 w 120"/>
              <a:gd name="T23" fmla="*/ 0 h 57"/>
              <a:gd name="T24" fmla="*/ 2147483647 w 120"/>
              <a:gd name="T25" fmla="*/ 0 h 57"/>
              <a:gd name="T26" fmla="*/ 2147483647 w 120"/>
              <a:gd name="T27" fmla="*/ 0 h 57"/>
              <a:gd name="T28" fmla="*/ 2147483647 w 120"/>
              <a:gd name="T29" fmla="*/ 0 h 57"/>
              <a:gd name="T30" fmla="*/ 2147483647 w 120"/>
              <a:gd name="T31" fmla="*/ 0 h 57"/>
              <a:gd name="T32" fmla="*/ 2147483647 w 120"/>
              <a:gd name="T33" fmla="*/ 0 h 57"/>
              <a:gd name="T34" fmla="*/ 2147483647 w 120"/>
              <a:gd name="T35" fmla="*/ 0 h 57"/>
              <a:gd name="T36" fmla="*/ 2147483647 w 120"/>
              <a:gd name="T37" fmla="*/ 2147483647 h 57"/>
              <a:gd name="T38" fmla="*/ 2147483647 w 120"/>
              <a:gd name="T39" fmla="*/ 2147483647 h 57"/>
              <a:gd name="T40" fmla="*/ 2147483647 w 120"/>
              <a:gd name="T41" fmla="*/ 2147483647 h 57"/>
              <a:gd name="T42" fmla="*/ 2147483647 w 120"/>
              <a:gd name="T43" fmla="*/ 2147483647 h 57"/>
              <a:gd name="T44" fmla="*/ 2147483647 w 120"/>
              <a:gd name="T45" fmla="*/ 2147483647 h 57"/>
              <a:gd name="T46" fmla="*/ 2147483647 w 120"/>
              <a:gd name="T47" fmla="*/ 2147483647 h 57"/>
              <a:gd name="T48" fmla="*/ 2147483647 w 120"/>
              <a:gd name="T49" fmla="*/ 2147483647 h 57"/>
              <a:gd name="T50" fmla="*/ 2147483647 w 120"/>
              <a:gd name="T51" fmla="*/ 2147483647 h 57"/>
              <a:gd name="T52" fmla="*/ 2147483647 w 120"/>
              <a:gd name="T53" fmla="*/ 2147483647 h 57"/>
              <a:gd name="T54" fmla="*/ 2147483647 w 120"/>
              <a:gd name="T55" fmla="*/ 2147483647 h 57"/>
              <a:gd name="T56" fmla="*/ 2147483647 w 120"/>
              <a:gd name="T57" fmla="*/ 2147483647 h 57"/>
              <a:gd name="T58" fmla="*/ 2147483647 w 120"/>
              <a:gd name="T59" fmla="*/ 2147483647 h 57"/>
              <a:gd name="T60" fmla="*/ 2147483647 w 120"/>
              <a:gd name="T61" fmla="*/ 2147483647 h 57"/>
              <a:gd name="T62" fmla="*/ 2147483647 w 120"/>
              <a:gd name="T63" fmla="*/ 2147483647 h 57"/>
              <a:gd name="T64" fmla="*/ 2147483647 w 120"/>
              <a:gd name="T65" fmla="*/ 2147483647 h 57"/>
              <a:gd name="T66" fmla="*/ 2147483647 w 120"/>
              <a:gd name="T67" fmla="*/ 2147483647 h 57"/>
              <a:gd name="T68" fmla="*/ 2147483647 w 120"/>
              <a:gd name="T69" fmla="*/ 2147483647 h 57"/>
              <a:gd name="T70" fmla="*/ 0 w 120"/>
              <a:gd name="T71" fmla="*/ 2147483647 h 57"/>
              <a:gd name="T72" fmla="*/ 0 w 120"/>
              <a:gd name="T73" fmla="*/ 2147483647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
              <a:gd name="T112" fmla="*/ 0 h 57"/>
              <a:gd name="T113" fmla="*/ 120 w 120"/>
              <a:gd name="T114" fmla="*/ 57 h 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 h="57">
                <a:moveTo>
                  <a:pt x="0" y="28"/>
                </a:moveTo>
                <a:cubicBezTo>
                  <a:pt x="0" y="19"/>
                  <a:pt x="0" y="9"/>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cubicBezTo>
                  <a:pt x="120" y="0"/>
                  <a:pt x="120" y="0"/>
                  <a:pt x="120" y="0"/>
                </a:cubicBezTo>
                <a:cubicBezTo>
                  <a:pt x="120" y="9"/>
                  <a:pt x="120" y="19"/>
                  <a:pt x="120" y="28"/>
                </a:cubicBezTo>
                <a:cubicBezTo>
                  <a:pt x="120" y="38"/>
                  <a:pt x="120" y="47"/>
                  <a:pt x="120" y="57"/>
                </a:cubicBezTo>
                <a:cubicBezTo>
                  <a:pt x="115" y="57"/>
                  <a:pt x="115" y="57"/>
                  <a:pt x="115" y="57"/>
                </a:cubicBezTo>
                <a:cubicBezTo>
                  <a:pt x="110" y="57"/>
                  <a:pt x="110" y="57"/>
                  <a:pt x="110" y="57"/>
                </a:cubicBezTo>
                <a:cubicBezTo>
                  <a:pt x="99" y="57"/>
                  <a:pt x="99" y="57"/>
                  <a:pt x="99" y="57"/>
                </a:cubicBezTo>
                <a:cubicBezTo>
                  <a:pt x="94" y="57"/>
                  <a:pt x="94" y="57"/>
                  <a:pt x="94" y="57"/>
                </a:cubicBezTo>
                <a:cubicBezTo>
                  <a:pt x="83" y="57"/>
                  <a:pt x="83" y="57"/>
                  <a:pt x="83" y="57"/>
                </a:cubicBezTo>
                <a:cubicBezTo>
                  <a:pt x="78" y="57"/>
                  <a:pt x="78" y="57"/>
                  <a:pt x="78" y="57"/>
                </a:cubicBezTo>
                <a:cubicBezTo>
                  <a:pt x="68" y="57"/>
                  <a:pt x="68" y="57"/>
                  <a:pt x="68" y="57"/>
                </a:cubicBezTo>
                <a:cubicBezTo>
                  <a:pt x="63" y="57"/>
                  <a:pt x="63" y="57"/>
                  <a:pt x="63" y="57"/>
                </a:cubicBezTo>
                <a:cubicBezTo>
                  <a:pt x="52" y="57"/>
                  <a:pt x="52" y="57"/>
                  <a:pt x="52" y="57"/>
                </a:cubicBezTo>
                <a:cubicBezTo>
                  <a:pt x="47" y="57"/>
                  <a:pt x="47" y="57"/>
                  <a:pt x="47" y="57"/>
                </a:cubicBezTo>
                <a:cubicBezTo>
                  <a:pt x="37" y="57"/>
                  <a:pt x="37" y="57"/>
                  <a:pt x="37" y="57"/>
                </a:cubicBezTo>
                <a:cubicBezTo>
                  <a:pt x="31" y="57"/>
                  <a:pt x="31" y="57"/>
                  <a:pt x="31" y="57"/>
                </a:cubicBezTo>
                <a:cubicBezTo>
                  <a:pt x="21" y="57"/>
                  <a:pt x="21" y="57"/>
                  <a:pt x="21" y="57"/>
                </a:cubicBezTo>
                <a:cubicBezTo>
                  <a:pt x="16" y="57"/>
                  <a:pt x="16" y="57"/>
                  <a:pt x="16" y="57"/>
                </a:cubicBezTo>
                <a:cubicBezTo>
                  <a:pt x="5" y="57"/>
                  <a:pt x="5" y="57"/>
                  <a:pt x="5" y="57"/>
                </a:cubicBezTo>
                <a:cubicBezTo>
                  <a:pt x="0" y="57"/>
                  <a:pt x="0" y="57"/>
                  <a:pt x="0" y="57"/>
                </a:cubicBezTo>
                <a:cubicBezTo>
                  <a:pt x="0" y="47"/>
                  <a:pt x="0" y="38"/>
                  <a:pt x="0" y="28"/>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76" name="Freeform 96"/>
          <p:cNvSpPr>
            <a:spLocks/>
          </p:cNvSpPr>
          <p:nvPr/>
        </p:nvSpPr>
        <p:spPr bwMode="auto">
          <a:xfrm>
            <a:off x="2981325" y="985838"/>
            <a:ext cx="366713" cy="33337"/>
          </a:xfrm>
          <a:custGeom>
            <a:avLst/>
            <a:gdLst>
              <a:gd name="T0" fmla="*/ 2147483647 w 120"/>
              <a:gd name="T1" fmla="*/ 0 h 11"/>
              <a:gd name="T2" fmla="*/ 2147483647 w 120"/>
              <a:gd name="T3" fmla="*/ 2147483647 h 11"/>
              <a:gd name="T4" fmla="*/ 2147483647 w 120"/>
              <a:gd name="T5" fmla="*/ 2147483647 h 11"/>
              <a:gd name="T6" fmla="*/ 2147483647 w 120"/>
              <a:gd name="T7" fmla="*/ 2147483647 h 11"/>
              <a:gd name="T8" fmla="*/ 2147483647 w 120"/>
              <a:gd name="T9" fmla="*/ 2147483647 h 11"/>
              <a:gd name="T10" fmla="*/ 2147483647 w 120"/>
              <a:gd name="T11" fmla="*/ 2147483647 h 11"/>
              <a:gd name="T12" fmla="*/ 2147483647 w 120"/>
              <a:gd name="T13" fmla="*/ 2147483647 h 11"/>
              <a:gd name="T14" fmla="*/ 2147483647 w 120"/>
              <a:gd name="T15" fmla="*/ 2147483647 h 11"/>
              <a:gd name="T16" fmla="*/ 2147483647 w 120"/>
              <a:gd name="T17" fmla="*/ 2147483647 h 11"/>
              <a:gd name="T18" fmla="*/ 2147483647 w 120"/>
              <a:gd name="T19" fmla="*/ 2147483647 h 11"/>
              <a:gd name="T20" fmla="*/ 2147483647 w 120"/>
              <a:gd name="T21" fmla="*/ 2147483647 h 11"/>
              <a:gd name="T22" fmla="*/ 2147483647 w 120"/>
              <a:gd name="T23" fmla="*/ 2147483647 h 11"/>
              <a:gd name="T24" fmla="*/ 2147483647 w 120"/>
              <a:gd name="T25" fmla="*/ 2147483647 h 11"/>
              <a:gd name="T26" fmla="*/ 2147483647 w 120"/>
              <a:gd name="T27" fmla="*/ 2147483647 h 11"/>
              <a:gd name="T28" fmla="*/ 2147483647 w 120"/>
              <a:gd name="T29" fmla="*/ 2147483647 h 11"/>
              <a:gd name="T30" fmla="*/ 2147483647 w 120"/>
              <a:gd name="T31" fmla="*/ 2147483647 h 11"/>
              <a:gd name="T32" fmla="*/ 2147483647 w 120"/>
              <a:gd name="T33" fmla="*/ 2147483647 h 11"/>
              <a:gd name="T34" fmla="*/ 0 w 120"/>
              <a:gd name="T35" fmla="*/ 2147483647 h 11"/>
              <a:gd name="T36" fmla="*/ 0 w 120"/>
              <a:gd name="T37" fmla="*/ 0 h 11"/>
              <a:gd name="T38" fmla="*/ 0 w 120"/>
              <a:gd name="T39" fmla="*/ 0 h 11"/>
              <a:gd name="T40" fmla="*/ 2147483647 w 12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1"/>
              <a:gd name="T65" fmla="*/ 120 w 12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1">
                <a:moveTo>
                  <a:pt x="120" y="0"/>
                </a:moveTo>
                <a:cubicBezTo>
                  <a:pt x="120" y="4"/>
                  <a:pt x="120" y="7"/>
                  <a:pt x="120" y="11"/>
                </a:cubicBezTo>
                <a:cubicBezTo>
                  <a:pt x="115" y="11"/>
                  <a:pt x="115" y="11"/>
                  <a:pt x="115" y="11"/>
                </a:cubicBezTo>
                <a:cubicBezTo>
                  <a:pt x="110" y="11"/>
                  <a:pt x="110" y="11"/>
                  <a:pt x="110" y="11"/>
                </a:cubicBezTo>
                <a:cubicBezTo>
                  <a:pt x="99" y="11"/>
                  <a:pt x="99" y="11"/>
                  <a:pt x="99" y="11"/>
                </a:cubicBezTo>
                <a:cubicBezTo>
                  <a:pt x="94" y="11"/>
                  <a:pt x="94" y="11"/>
                  <a:pt x="94" y="11"/>
                </a:cubicBezTo>
                <a:cubicBezTo>
                  <a:pt x="83" y="11"/>
                  <a:pt x="83" y="11"/>
                  <a:pt x="83" y="11"/>
                </a:cubicBezTo>
                <a:cubicBezTo>
                  <a:pt x="78" y="11"/>
                  <a:pt x="78" y="11"/>
                  <a:pt x="78" y="11"/>
                </a:cubicBezTo>
                <a:cubicBezTo>
                  <a:pt x="68" y="11"/>
                  <a:pt x="68" y="11"/>
                  <a:pt x="68" y="11"/>
                </a:cubicBezTo>
                <a:cubicBezTo>
                  <a:pt x="63" y="11"/>
                  <a:pt x="63" y="11"/>
                  <a:pt x="63" y="11"/>
                </a:cubicBezTo>
                <a:cubicBezTo>
                  <a:pt x="52" y="11"/>
                  <a:pt x="52" y="11"/>
                  <a:pt x="52" y="11"/>
                </a:cubicBezTo>
                <a:cubicBezTo>
                  <a:pt x="47" y="11"/>
                  <a:pt x="47" y="11"/>
                  <a:pt x="47" y="11"/>
                </a:cubicBezTo>
                <a:cubicBezTo>
                  <a:pt x="37" y="11"/>
                  <a:pt x="37" y="11"/>
                  <a:pt x="37" y="11"/>
                </a:cubicBezTo>
                <a:cubicBezTo>
                  <a:pt x="31" y="11"/>
                  <a:pt x="31" y="11"/>
                  <a:pt x="31" y="11"/>
                </a:cubicBezTo>
                <a:cubicBezTo>
                  <a:pt x="21" y="11"/>
                  <a:pt x="21" y="11"/>
                  <a:pt x="21" y="11"/>
                </a:cubicBezTo>
                <a:cubicBezTo>
                  <a:pt x="16" y="11"/>
                  <a:pt x="16" y="11"/>
                  <a:pt x="16" y="11"/>
                </a:cubicBezTo>
                <a:cubicBezTo>
                  <a:pt x="5" y="11"/>
                  <a:pt x="5" y="11"/>
                  <a:pt x="5" y="11"/>
                </a:cubicBezTo>
                <a:cubicBezTo>
                  <a:pt x="0" y="11"/>
                  <a:pt x="0" y="11"/>
                  <a:pt x="0" y="11"/>
                </a:cubicBezTo>
                <a:cubicBezTo>
                  <a:pt x="0" y="7"/>
                  <a:pt x="0" y="4"/>
                  <a:pt x="0" y="0"/>
                </a:cubicBezTo>
                <a:cubicBezTo>
                  <a:pt x="0" y="0"/>
                  <a:pt x="0" y="0"/>
                  <a:pt x="0" y="0"/>
                </a:cubicBezTo>
                <a:lnTo>
                  <a:pt x="120"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77" name="Freeform 97"/>
          <p:cNvSpPr>
            <a:spLocks/>
          </p:cNvSpPr>
          <p:nvPr/>
        </p:nvSpPr>
        <p:spPr bwMode="auto">
          <a:xfrm>
            <a:off x="3113088" y="1223963"/>
            <a:ext cx="30162" cy="79375"/>
          </a:xfrm>
          <a:custGeom>
            <a:avLst/>
            <a:gdLst>
              <a:gd name="T0" fmla="*/ 2147483647 w 19"/>
              <a:gd name="T1" fmla="*/ 0 h 50"/>
              <a:gd name="T2" fmla="*/ 2147483647 w 19"/>
              <a:gd name="T3" fmla="*/ 2147483647 h 50"/>
              <a:gd name="T4" fmla="*/ 0 w 19"/>
              <a:gd name="T5" fmla="*/ 2147483647 h 50"/>
              <a:gd name="T6" fmla="*/ 2147483647 w 19"/>
              <a:gd name="T7" fmla="*/ 0 h 50"/>
              <a:gd name="T8" fmla="*/ 0 60000 65536"/>
              <a:gd name="T9" fmla="*/ 0 60000 65536"/>
              <a:gd name="T10" fmla="*/ 0 60000 65536"/>
              <a:gd name="T11" fmla="*/ 0 60000 65536"/>
              <a:gd name="T12" fmla="*/ 0 w 19"/>
              <a:gd name="T13" fmla="*/ 0 h 50"/>
              <a:gd name="T14" fmla="*/ 19 w 19"/>
              <a:gd name="T15" fmla="*/ 50 h 50"/>
            </a:gdLst>
            <a:ahLst/>
            <a:cxnLst>
              <a:cxn ang="T8">
                <a:pos x="T0" y="T1"/>
              </a:cxn>
              <a:cxn ang="T9">
                <a:pos x="T2" y="T3"/>
              </a:cxn>
              <a:cxn ang="T10">
                <a:pos x="T4" y="T5"/>
              </a:cxn>
              <a:cxn ang="T11">
                <a:pos x="T6" y="T7"/>
              </a:cxn>
            </a:cxnLst>
            <a:rect l="T12" t="T13" r="T14" b="T15"/>
            <a:pathLst>
              <a:path w="19" h="50">
                <a:moveTo>
                  <a:pt x="19" y="0"/>
                </a:moveTo>
                <a:lnTo>
                  <a:pt x="8" y="50"/>
                </a:lnTo>
                <a:lnTo>
                  <a:pt x="0" y="5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78" name="Freeform 98"/>
          <p:cNvSpPr>
            <a:spLocks/>
          </p:cNvSpPr>
          <p:nvPr/>
        </p:nvSpPr>
        <p:spPr bwMode="auto">
          <a:xfrm>
            <a:off x="3095625" y="1223963"/>
            <a:ext cx="47625" cy="79375"/>
          </a:xfrm>
          <a:custGeom>
            <a:avLst/>
            <a:gdLst>
              <a:gd name="T0" fmla="*/ 2147483647 w 30"/>
              <a:gd name="T1" fmla="*/ 0 h 50"/>
              <a:gd name="T2" fmla="*/ 2147483647 w 30"/>
              <a:gd name="T3" fmla="*/ 2147483647 h 50"/>
              <a:gd name="T4" fmla="*/ 0 w 30"/>
              <a:gd name="T5" fmla="*/ 2147483647 h 50"/>
              <a:gd name="T6" fmla="*/ 2147483647 w 30"/>
              <a:gd name="T7" fmla="*/ 0 h 50"/>
              <a:gd name="T8" fmla="*/ 0 60000 65536"/>
              <a:gd name="T9" fmla="*/ 0 60000 65536"/>
              <a:gd name="T10" fmla="*/ 0 60000 65536"/>
              <a:gd name="T11" fmla="*/ 0 60000 65536"/>
              <a:gd name="T12" fmla="*/ 0 w 30"/>
              <a:gd name="T13" fmla="*/ 0 h 50"/>
              <a:gd name="T14" fmla="*/ 30 w 30"/>
              <a:gd name="T15" fmla="*/ 50 h 50"/>
            </a:gdLst>
            <a:ahLst/>
            <a:cxnLst>
              <a:cxn ang="T8">
                <a:pos x="T0" y="T1"/>
              </a:cxn>
              <a:cxn ang="T9">
                <a:pos x="T2" y="T3"/>
              </a:cxn>
              <a:cxn ang="T10">
                <a:pos x="T4" y="T5"/>
              </a:cxn>
              <a:cxn ang="T11">
                <a:pos x="T6" y="T7"/>
              </a:cxn>
            </a:cxnLst>
            <a:rect l="T12" t="T13" r="T14" b="T15"/>
            <a:pathLst>
              <a:path w="30" h="50">
                <a:moveTo>
                  <a:pt x="30" y="0"/>
                </a:moveTo>
                <a:lnTo>
                  <a:pt x="11" y="50"/>
                </a:lnTo>
                <a:lnTo>
                  <a:pt x="0" y="5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79" name="Freeform 99"/>
          <p:cNvSpPr>
            <a:spLocks/>
          </p:cNvSpPr>
          <p:nvPr/>
        </p:nvSpPr>
        <p:spPr bwMode="auto">
          <a:xfrm>
            <a:off x="3097213" y="1303338"/>
            <a:ext cx="28575" cy="39687"/>
          </a:xfrm>
          <a:custGeom>
            <a:avLst/>
            <a:gdLst>
              <a:gd name="T0" fmla="*/ 2147483647 w 18"/>
              <a:gd name="T1" fmla="*/ 0 h 25"/>
              <a:gd name="T2" fmla="*/ 2147483647 w 18"/>
              <a:gd name="T3" fmla="*/ 2147483647 h 25"/>
              <a:gd name="T4" fmla="*/ 0 w 18"/>
              <a:gd name="T5" fmla="*/ 2147483647 h 25"/>
              <a:gd name="T6" fmla="*/ 2147483647 w 18"/>
              <a:gd name="T7" fmla="*/ 0 h 25"/>
              <a:gd name="T8" fmla="*/ 2147483647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18" y="0"/>
                </a:moveTo>
                <a:lnTo>
                  <a:pt x="14" y="25"/>
                </a:lnTo>
                <a:lnTo>
                  <a:pt x="0" y="21"/>
                </a:lnTo>
                <a:lnTo>
                  <a:pt x="1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80" name="Freeform 100"/>
          <p:cNvSpPr>
            <a:spLocks/>
          </p:cNvSpPr>
          <p:nvPr/>
        </p:nvSpPr>
        <p:spPr bwMode="auto">
          <a:xfrm>
            <a:off x="3079750" y="1303338"/>
            <a:ext cx="33338" cy="33337"/>
          </a:xfrm>
          <a:custGeom>
            <a:avLst/>
            <a:gdLst>
              <a:gd name="T0" fmla="*/ 2147483647 w 21"/>
              <a:gd name="T1" fmla="*/ 0 h 21"/>
              <a:gd name="T2" fmla="*/ 2147483647 w 21"/>
              <a:gd name="T3" fmla="*/ 2147483647 h 21"/>
              <a:gd name="T4" fmla="*/ 0 w 21"/>
              <a:gd name="T5" fmla="*/ 2147483647 h 21"/>
              <a:gd name="T6" fmla="*/ 2147483647 w 21"/>
              <a:gd name="T7" fmla="*/ 0 h 21"/>
              <a:gd name="T8" fmla="*/ 2147483647 w 21"/>
              <a:gd name="T9" fmla="*/ 0 h 21"/>
              <a:gd name="T10" fmla="*/ 0 60000 65536"/>
              <a:gd name="T11" fmla="*/ 0 60000 65536"/>
              <a:gd name="T12" fmla="*/ 0 60000 65536"/>
              <a:gd name="T13" fmla="*/ 0 60000 65536"/>
              <a:gd name="T14" fmla="*/ 0 60000 65536"/>
              <a:gd name="T15" fmla="*/ 0 w 21"/>
              <a:gd name="T16" fmla="*/ 0 h 21"/>
              <a:gd name="T17" fmla="*/ 21 w 21"/>
              <a:gd name="T18" fmla="*/ 21 h 21"/>
            </a:gdLst>
            <a:ahLst/>
            <a:cxnLst>
              <a:cxn ang="T10">
                <a:pos x="T0" y="T1"/>
              </a:cxn>
              <a:cxn ang="T11">
                <a:pos x="T2" y="T3"/>
              </a:cxn>
              <a:cxn ang="T12">
                <a:pos x="T4" y="T5"/>
              </a:cxn>
              <a:cxn ang="T13">
                <a:pos x="T6" y="T7"/>
              </a:cxn>
              <a:cxn ang="T14">
                <a:pos x="T8" y="T9"/>
              </a:cxn>
            </a:cxnLst>
            <a:rect l="T15" t="T16" r="T17" b="T18"/>
            <a:pathLst>
              <a:path w="21" h="21">
                <a:moveTo>
                  <a:pt x="21" y="0"/>
                </a:moveTo>
                <a:lnTo>
                  <a:pt x="11" y="21"/>
                </a:lnTo>
                <a:lnTo>
                  <a:pt x="0" y="16"/>
                </a:lnTo>
                <a:lnTo>
                  <a:pt x="10"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81" name="Freeform 101"/>
          <p:cNvSpPr>
            <a:spLocks/>
          </p:cNvSpPr>
          <p:nvPr/>
        </p:nvSpPr>
        <p:spPr bwMode="auto">
          <a:xfrm>
            <a:off x="2951163" y="1193800"/>
            <a:ext cx="30162" cy="30163"/>
          </a:xfrm>
          <a:custGeom>
            <a:avLst/>
            <a:gdLst>
              <a:gd name="T0" fmla="*/ 2147483647 w 10"/>
              <a:gd name="T1" fmla="*/ 2147483647 h 10"/>
              <a:gd name="T2" fmla="*/ 2147483647 w 10"/>
              <a:gd name="T3" fmla="*/ 2147483647 h 10"/>
              <a:gd name="T4" fmla="*/ 0 w 10"/>
              <a:gd name="T5" fmla="*/ 0 h 10"/>
              <a:gd name="T6" fmla="*/ 2147483647 w 10"/>
              <a:gd name="T7" fmla="*/ 0 h 10"/>
              <a:gd name="T8" fmla="*/ 2147483647 w 10"/>
              <a:gd name="T9" fmla="*/ 2147483647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0" y="10"/>
                </a:moveTo>
                <a:cubicBezTo>
                  <a:pt x="10" y="10"/>
                  <a:pt x="10" y="10"/>
                  <a:pt x="10" y="10"/>
                </a:cubicBezTo>
                <a:cubicBezTo>
                  <a:pt x="0" y="0"/>
                  <a:pt x="0" y="0"/>
                  <a:pt x="0" y="0"/>
                </a:cubicBezTo>
                <a:cubicBezTo>
                  <a:pt x="10" y="0"/>
                  <a:pt x="10" y="0"/>
                  <a:pt x="10" y="0"/>
                </a:cubicBezTo>
                <a:cubicBezTo>
                  <a:pt x="10" y="3"/>
                  <a:pt x="10" y="7"/>
                  <a:pt x="10" y="1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82" name="Freeform 102"/>
          <p:cNvSpPr>
            <a:spLocks/>
          </p:cNvSpPr>
          <p:nvPr/>
        </p:nvSpPr>
        <p:spPr bwMode="auto">
          <a:xfrm>
            <a:off x="2951163" y="1104900"/>
            <a:ext cx="30162" cy="88900"/>
          </a:xfrm>
          <a:custGeom>
            <a:avLst/>
            <a:gdLst>
              <a:gd name="T0" fmla="*/ 2147483647 w 10"/>
              <a:gd name="T1" fmla="*/ 0 h 29"/>
              <a:gd name="T2" fmla="*/ 2147483647 w 10"/>
              <a:gd name="T3" fmla="*/ 2147483647 h 29"/>
              <a:gd name="T4" fmla="*/ 0 w 10"/>
              <a:gd name="T5" fmla="*/ 2147483647 h 29"/>
              <a:gd name="T6" fmla="*/ 0 w 10"/>
              <a:gd name="T7" fmla="*/ 2147483647 h 29"/>
              <a:gd name="T8" fmla="*/ 0 w 10"/>
              <a:gd name="T9" fmla="*/ 0 h 29"/>
              <a:gd name="T10" fmla="*/ 2147483647 w 10"/>
              <a:gd name="T11" fmla="*/ 0 h 29"/>
              <a:gd name="T12" fmla="*/ 0 60000 65536"/>
              <a:gd name="T13" fmla="*/ 0 60000 65536"/>
              <a:gd name="T14" fmla="*/ 0 60000 65536"/>
              <a:gd name="T15" fmla="*/ 0 60000 65536"/>
              <a:gd name="T16" fmla="*/ 0 60000 65536"/>
              <a:gd name="T17" fmla="*/ 0 60000 65536"/>
              <a:gd name="T18" fmla="*/ 0 w 10"/>
              <a:gd name="T19" fmla="*/ 0 h 29"/>
              <a:gd name="T20" fmla="*/ 10 w 10"/>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0" h="29">
                <a:moveTo>
                  <a:pt x="10" y="0"/>
                </a:moveTo>
                <a:cubicBezTo>
                  <a:pt x="10" y="10"/>
                  <a:pt x="10" y="19"/>
                  <a:pt x="10" y="29"/>
                </a:cubicBezTo>
                <a:cubicBezTo>
                  <a:pt x="0" y="29"/>
                  <a:pt x="0" y="29"/>
                  <a:pt x="0" y="29"/>
                </a:cubicBezTo>
                <a:cubicBezTo>
                  <a:pt x="0" y="29"/>
                  <a:pt x="0" y="29"/>
                  <a:pt x="0" y="29"/>
                </a:cubicBezTo>
                <a:cubicBezTo>
                  <a:pt x="0" y="19"/>
                  <a:pt x="0" y="10"/>
                  <a:pt x="0" y="0"/>
                </a:cubicBezTo>
                <a:lnTo>
                  <a:pt x="1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83" name="Freeform 103"/>
          <p:cNvSpPr>
            <a:spLocks/>
          </p:cNvSpPr>
          <p:nvPr/>
        </p:nvSpPr>
        <p:spPr bwMode="auto">
          <a:xfrm>
            <a:off x="2951163" y="1019175"/>
            <a:ext cx="30162" cy="85725"/>
          </a:xfrm>
          <a:custGeom>
            <a:avLst/>
            <a:gdLst>
              <a:gd name="T0" fmla="*/ 2147483647 w 10"/>
              <a:gd name="T1" fmla="*/ 0 h 28"/>
              <a:gd name="T2" fmla="*/ 2147483647 w 10"/>
              <a:gd name="T3" fmla="*/ 2147483647 h 28"/>
              <a:gd name="T4" fmla="*/ 0 w 10"/>
              <a:gd name="T5" fmla="*/ 2147483647 h 28"/>
              <a:gd name="T6" fmla="*/ 0 w 10"/>
              <a:gd name="T7" fmla="*/ 0 h 28"/>
              <a:gd name="T8" fmla="*/ 0 w 10"/>
              <a:gd name="T9" fmla="*/ 0 h 28"/>
              <a:gd name="T10" fmla="*/ 2147483647 w 10"/>
              <a:gd name="T11" fmla="*/ 0 h 28"/>
              <a:gd name="T12" fmla="*/ 0 60000 65536"/>
              <a:gd name="T13" fmla="*/ 0 60000 65536"/>
              <a:gd name="T14" fmla="*/ 0 60000 65536"/>
              <a:gd name="T15" fmla="*/ 0 60000 65536"/>
              <a:gd name="T16" fmla="*/ 0 60000 65536"/>
              <a:gd name="T17" fmla="*/ 0 60000 65536"/>
              <a:gd name="T18" fmla="*/ 0 w 10"/>
              <a:gd name="T19" fmla="*/ 0 h 28"/>
              <a:gd name="T20" fmla="*/ 10 w 10"/>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0" h="28">
                <a:moveTo>
                  <a:pt x="10" y="0"/>
                </a:moveTo>
                <a:cubicBezTo>
                  <a:pt x="10" y="9"/>
                  <a:pt x="10" y="19"/>
                  <a:pt x="10" y="28"/>
                </a:cubicBezTo>
                <a:cubicBezTo>
                  <a:pt x="0" y="28"/>
                  <a:pt x="0" y="28"/>
                  <a:pt x="0" y="28"/>
                </a:cubicBezTo>
                <a:cubicBezTo>
                  <a:pt x="0" y="19"/>
                  <a:pt x="0" y="9"/>
                  <a:pt x="0" y="0"/>
                </a:cubicBezTo>
                <a:cubicBezTo>
                  <a:pt x="0" y="0"/>
                  <a:pt x="0" y="0"/>
                  <a:pt x="0" y="0"/>
                </a:cubicBezTo>
                <a:lnTo>
                  <a:pt x="1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84" name="Freeform 104"/>
          <p:cNvSpPr>
            <a:spLocks/>
          </p:cNvSpPr>
          <p:nvPr/>
        </p:nvSpPr>
        <p:spPr bwMode="auto">
          <a:xfrm>
            <a:off x="2951163" y="985838"/>
            <a:ext cx="30162" cy="33337"/>
          </a:xfrm>
          <a:custGeom>
            <a:avLst/>
            <a:gdLst>
              <a:gd name="T0" fmla="*/ 2147483647 w 10"/>
              <a:gd name="T1" fmla="*/ 0 h 11"/>
              <a:gd name="T2" fmla="*/ 2147483647 w 10"/>
              <a:gd name="T3" fmla="*/ 2147483647 h 11"/>
              <a:gd name="T4" fmla="*/ 0 w 10"/>
              <a:gd name="T5" fmla="*/ 2147483647 h 11"/>
              <a:gd name="T6" fmla="*/ 2147483647 w 10"/>
              <a:gd name="T7" fmla="*/ 0 h 11"/>
              <a:gd name="T8" fmla="*/ 0 60000 65536"/>
              <a:gd name="T9" fmla="*/ 0 60000 65536"/>
              <a:gd name="T10" fmla="*/ 0 60000 65536"/>
              <a:gd name="T11" fmla="*/ 0 60000 65536"/>
              <a:gd name="T12" fmla="*/ 0 w 10"/>
              <a:gd name="T13" fmla="*/ 0 h 11"/>
              <a:gd name="T14" fmla="*/ 10 w 10"/>
              <a:gd name="T15" fmla="*/ 11 h 11"/>
            </a:gdLst>
            <a:ahLst/>
            <a:cxnLst>
              <a:cxn ang="T8">
                <a:pos x="T0" y="T1"/>
              </a:cxn>
              <a:cxn ang="T9">
                <a:pos x="T2" y="T3"/>
              </a:cxn>
              <a:cxn ang="T10">
                <a:pos x="T4" y="T5"/>
              </a:cxn>
              <a:cxn ang="T11">
                <a:pos x="T6" y="T7"/>
              </a:cxn>
            </a:cxnLst>
            <a:rect l="T12" t="T13" r="T14" b="T15"/>
            <a:pathLst>
              <a:path w="10" h="11">
                <a:moveTo>
                  <a:pt x="10" y="0"/>
                </a:moveTo>
                <a:cubicBezTo>
                  <a:pt x="10" y="4"/>
                  <a:pt x="10" y="7"/>
                  <a:pt x="10" y="11"/>
                </a:cubicBezTo>
                <a:cubicBezTo>
                  <a:pt x="0" y="11"/>
                  <a:pt x="0" y="11"/>
                  <a:pt x="0" y="11"/>
                </a:cubicBezTo>
                <a:cubicBezTo>
                  <a:pt x="10" y="0"/>
                  <a:pt x="10" y="0"/>
                  <a:pt x="10" y="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585" name="Freeform 105"/>
          <p:cNvSpPr>
            <a:spLocks/>
          </p:cNvSpPr>
          <p:nvPr/>
        </p:nvSpPr>
        <p:spPr bwMode="auto">
          <a:xfrm>
            <a:off x="5226050" y="882650"/>
            <a:ext cx="33338" cy="1588"/>
          </a:xfrm>
          <a:custGeom>
            <a:avLst/>
            <a:gdLst>
              <a:gd name="T0" fmla="*/ 2147483647 w 21"/>
              <a:gd name="T1" fmla="*/ 0 h 1588"/>
              <a:gd name="T2" fmla="*/ 2147483647 w 21"/>
              <a:gd name="T3" fmla="*/ 0 h 1588"/>
              <a:gd name="T4" fmla="*/ 0 w 21"/>
              <a:gd name="T5" fmla="*/ 0 h 1588"/>
              <a:gd name="T6" fmla="*/ 0 60000 65536"/>
              <a:gd name="T7" fmla="*/ 0 60000 65536"/>
              <a:gd name="T8" fmla="*/ 0 60000 65536"/>
              <a:gd name="T9" fmla="*/ 0 w 21"/>
              <a:gd name="T10" fmla="*/ 0 h 1588"/>
              <a:gd name="T11" fmla="*/ 21 w 21"/>
              <a:gd name="T12" fmla="*/ 1588 h 1588"/>
            </a:gdLst>
            <a:ahLst/>
            <a:cxnLst>
              <a:cxn ang="T6">
                <a:pos x="T0" y="T1"/>
              </a:cxn>
              <a:cxn ang="T7">
                <a:pos x="T2" y="T3"/>
              </a:cxn>
              <a:cxn ang="T8">
                <a:pos x="T4" y="T5"/>
              </a:cxn>
            </a:cxnLst>
            <a:rect l="T9" t="T10" r="T11" b="T12"/>
            <a:pathLst>
              <a:path w="21" h="1588">
                <a:moveTo>
                  <a:pt x="21" y="0"/>
                </a:moveTo>
                <a:lnTo>
                  <a:pt x="6"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86" name="Freeform 106"/>
          <p:cNvSpPr>
            <a:spLocks/>
          </p:cNvSpPr>
          <p:nvPr/>
        </p:nvSpPr>
        <p:spPr bwMode="auto">
          <a:xfrm>
            <a:off x="5180013" y="885825"/>
            <a:ext cx="31750" cy="7938"/>
          </a:xfrm>
          <a:custGeom>
            <a:avLst/>
            <a:gdLst>
              <a:gd name="T0" fmla="*/ 2147483647 w 20"/>
              <a:gd name="T1" fmla="*/ 0 h 5"/>
              <a:gd name="T2" fmla="*/ 2147483647 w 20"/>
              <a:gd name="T3" fmla="*/ 0 h 5"/>
              <a:gd name="T4" fmla="*/ 2147483647 w 20"/>
              <a:gd name="T5" fmla="*/ 2147483647 h 5"/>
              <a:gd name="T6" fmla="*/ 0 w 20"/>
              <a:gd name="T7" fmla="*/ 2147483647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0"/>
                </a:moveTo>
                <a:lnTo>
                  <a:pt x="20" y="0"/>
                </a:lnTo>
                <a:lnTo>
                  <a:pt x="4" y="4"/>
                </a:lnTo>
                <a:lnTo>
                  <a:pt x="0" y="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87" name="Freeform 107"/>
          <p:cNvSpPr>
            <a:spLocks/>
          </p:cNvSpPr>
          <p:nvPr/>
        </p:nvSpPr>
        <p:spPr bwMode="auto">
          <a:xfrm>
            <a:off x="5137150" y="900113"/>
            <a:ext cx="28575" cy="15875"/>
          </a:xfrm>
          <a:custGeom>
            <a:avLst/>
            <a:gdLst>
              <a:gd name="T0" fmla="*/ 2147483647 w 18"/>
              <a:gd name="T1" fmla="*/ 0 h 10"/>
              <a:gd name="T2" fmla="*/ 2147483647 w 18"/>
              <a:gd name="T3" fmla="*/ 0 h 10"/>
              <a:gd name="T4" fmla="*/ 2147483647 w 18"/>
              <a:gd name="T5" fmla="*/ 2147483647 h 10"/>
              <a:gd name="T6" fmla="*/ 0 w 18"/>
              <a:gd name="T7" fmla="*/ 2147483647 h 10"/>
              <a:gd name="T8" fmla="*/ 0 60000 65536"/>
              <a:gd name="T9" fmla="*/ 0 60000 65536"/>
              <a:gd name="T10" fmla="*/ 0 60000 65536"/>
              <a:gd name="T11" fmla="*/ 0 60000 65536"/>
              <a:gd name="T12" fmla="*/ 0 w 18"/>
              <a:gd name="T13" fmla="*/ 0 h 10"/>
              <a:gd name="T14" fmla="*/ 18 w 18"/>
              <a:gd name="T15" fmla="*/ 10 h 10"/>
            </a:gdLst>
            <a:ahLst/>
            <a:cxnLst>
              <a:cxn ang="T8">
                <a:pos x="T0" y="T1"/>
              </a:cxn>
              <a:cxn ang="T9">
                <a:pos x="T2" y="T3"/>
              </a:cxn>
              <a:cxn ang="T10">
                <a:pos x="T4" y="T5"/>
              </a:cxn>
              <a:cxn ang="T11">
                <a:pos x="T6" y="T7"/>
              </a:cxn>
            </a:cxnLst>
            <a:rect l="T12" t="T13" r="T14" b="T15"/>
            <a:pathLst>
              <a:path w="18" h="10">
                <a:moveTo>
                  <a:pt x="18" y="0"/>
                </a:moveTo>
                <a:lnTo>
                  <a:pt x="18" y="0"/>
                </a:lnTo>
                <a:lnTo>
                  <a:pt x="4" y="8"/>
                </a:lnTo>
                <a:lnTo>
                  <a:pt x="0" y="1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88" name="Freeform 108"/>
          <p:cNvSpPr>
            <a:spLocks/>
          </p:cNvSpPr>
          <p:nvPr/>
        </p:nvSpPr>
        <p:spPr bwMode="auto">
          <a:xfrm>
            <a:off x="5100638" y="925513"/>
            <a:ext cx="25400" cy="20637"/>
          </a:xfrm>
          <a:custGeom>
            <a:avLst/>
            <a:gdLst>
              <a:gd name="T0" fmla="*/ 2147483647 w 16"/>
              <a:gd name="T1" fmla="*/ 0 h 13"/>
              <a:gd name="T2" fmla="*/ 2147483647 w 16"/>
              <a:gd name="T3" fmla="*/ 2147483647 h 13"/>
              <a:gd name="T4" fmla="*/ 2147483647 w 16"/>
              <a:gd name="T5" fmla="*/ 2147483647 h 13"/>
              <a:gd name="T6" fmla="*/ 0 w 16"/>
              <a:gd name="T7" fmla="*/ 2147483647 h 13"/>
              <a:gd name="T8" fmla="*/ 0 60000 65536"/>
              <a:gd name="T9" fmla="*/ 0 60000 65536"/>
              <a:gd name="T10" fmla="*/ 0 60000 65536"/>
              <a:gd name="T11" fmla="*/ 0 60000 65536"/>
              <a:gd name="T12" fmla="*/ 0 w 16"/>
              <a:gd name="T13" fmla="*/ 0 h 13"/>
              <a:gd name="T14" fmla="*/ 16 w 16"/>
              <a:gd name="T15" fmla="*/ 13 h 13"/>
            </a:gdLst>
            <a:ahLst/>
            <a:cxnLst>
              <a:cxn ang="T8">
                <a:pos x="T0" y="T1"/>
              </a:cxn>
              <a:cxn ang="T9">
                <a:pos x="T2" y="T3"/>
              </a:cxn>
              <a:cxn ang="T10">
                <a:pos x="T4" y="T5"/>
              </a:cxn>
              <a:cxn ang="T11">
                <a:pos x="T6" y="T7"/>
              </a:cxn>
            </a:cxnLst>
            <a:rect l="T12" t="T13" r="T14" b="T15"/>
            <a:pathLst>
              <a:path w="16" h="13">
                <a:moveTo>
                  <a:pt x="16" y="0"/>
                </a:moveTo>
                <a:lnTo>
                  <a:pt x="14" y="2"/>
                </a:lnTo>
                <a:lnTo>
                  <a:pt x="2" y="11"/>
                </a:lnTo>
                <a:lnTo>
                  <a:pt x="0" y="13"/>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89" name="Freeform 109"/>
          <p:cNvSpPr>
            <a:spLocks/>
          </p:cNvSpPr>
          <p:nvPr/>
        </p:nvSpPr>
        <p:spPr bwMode="auto">
          <a:xfrm>
            <a:off x="5070475" y="958850"/>
            <a:ext cx="22225" cy="23813"/>
          </a:xfrm>
          <a:custGeom>
            <a:avLst/>
            <a:gdLst>
              <a:gd name="T0" fmla="*/ 2147483647 w 14"/>
              <a:gd name="T1" fmla="*/ 0 h 15"/>
              <a:gd name="T2" fmla="*/ 2147483647 w 14"/>
              <a:gd name="T3" fmla="*/ 0 h 15"/>
              <a:gd name="T4" fmla="*/ 2147483647 w 14"/>
              <a:gd name="T5" fmla="*/ 2147483647 h 15"/>
              <a:gd name="T6" fmla="*/ 0 w 14"/>
              <a:gd name="T7" fmla="*/ 2147483647 h 15"/>
              <a:gd name="T8" fmla="*/ 0 60000 65536"/>
              <a:gd name="T9" fmla="*/ 0 60000 65536"/>
              <a:gd name="T10" fmla="*/ 0 60000 65536"/>
              <a:gd name="T11" fmla="*/ 0 60000 65536"/>
              <a:gd name="T12" fmla="*/ 0 w 14"/>
              <a:gd name="T13" fmla="*/ 0 h 15"/>
              <a:gd name="T14" fmla="*/ 14 w 14"/>
              <a:gd name="T15" fmla="*/ 15 h 15"/>
            </a:gdLst>
            <a:ahLst/>
            <a:cxnLst>
              <a:cxn ang="T8">
                <a:pos x="T0" y="T1"/>
              </a:cxn>
              <a:cxn ang="T9">
                <a:pos x="T2" y="T3"/>
              </a:cxn>
              <a:cxn ang="T10">
                <a:pos x="T4" y="T5"/>
              </a:cxn>
              <a:cxn ang="T11">
                <a:pos x="T6" y="T7"/>
              </a:cxn>
            </a:cxnLst>
            <a:rect l="T12" t="T13" r="T14" b="T15"/>
            <a:pathLst>
              <a:path w="14" h="15">
                <a:moveTo>
                  <a:pt x="14" y="0"/>
                </a:moveTo>
                <a:lnTo>
                  <a:pt x="12" y="0"/>
                </a:lnTo>
                <a:lnTo>
                  <a:pt x="2" y="13"/>
                </a:lnTo>
                <a:lnTo>
                  <a:pt x="0" y="1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90" name="Freeform 110"/>
          <p:cNvSpPr>
            <a:spLocks/>
          </p:cNvSpPr>
          <p:nvPr/>
        </p:nvSpPr>
        <p:spPr bwMode="auto">
          <a:xfrm>
            <a:off x="5049838" y="995363"/>
            <a:ext cx="14287" cy="30162"/>
          </a:xfrm>
          <a:custGeom>
            <a:avLst/>
            <a:gdLst>
              <a:gd name="T0" fmla="*/ 2147483647 w 9"/>
              <a:gd name="T1" fmla="*/ 0 h 19"/>
              <a:gd name="T2" fmla="*/ 2147483647 w 9"/>
              <a:gd name="T3" fmla="*/ 2147483647 h 19"/>
              <a:gd name="T4" fmla="*/ 2147483647 w 9"/>
              <a:gd name="T5" fmla="*/ 2147483647 h 19"/>
              <a:gd name="T6" fmla="*/ 0 w 9"/>
              <a:gd name="T7" fmla="*/ 2147483647 h 19"/>
              <a:gd name="T8" fmla="*/ 0 60000 65536"/>
              <a:gd name="T9" fmla="*/ 0 60000 65536"/>
              <a:gd name="T10" fmla="*/ 0 60000 65536"/>
              <a:gd name="T11" fmla="*/ 0 60000 65536"/>
              <a:gd name="T12" fmla="*/ 0 w 9"/>
              <a:gd name="T13" fmla="*/ 0 h 19"/>
              <a:gd name="T14" fmla="*/ 9 w 9"/>
              <a:gd name="T15" fmla="*/ 19 h 19"/>
            </a:gdLst>
            <a:ahLst/>
            <a:cxnLst>
              <a:cxn ang="T8">
                <a:pos x="T0" y="T1"/>
              </a:cxn>
              <a:cxn ang="T9">
                <a:pos x="T2" y="T3"/>
              </a:cxn>
              <a:cxn ang="T10">
                <a:pos x="T4" y="T5"/>
              </a:cxn>
              <a:cxn ang="T11">
                <a:pos x="T6" y="T7"/>
              </a:cxn>
            </a:cxnLst>
            <a:rect l="T12" t="T13" r="T14" b="T15"/>
            <a:pathLst>
              <a:path w="9" h="19">
                <a:moveTo>
                  <a:pt x="9" y="0"/>
                </a:moveTo>
                <a:lnTo>
                  <a:pt x="7" y="4"/>
                </a:lnTo>
                <a:lnTo>
                  <a:pt x="2" y="17"/>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91" name="Freeform 111"/>
          <p:cNvSpPr>
            <a:spLocks/>
          </p:cNvSpPr>
          <p:nvPr/>
        </p:nvSpPr>
        <p:spPr bwMode="auto">
          <a:xfrm>
            <a:off x="5037138" y="1041400"/>
            <a:ext cx="6350" cy="30163"/>
          </a:xfrm>
          <a:custGeom>
            <a:avLst/>
            <a:gdLst>
              <a:gd name="T0" fmla="*/ 2147483647 w 4"/>
              <a:gd name="T1" fmla="*/ 0 h 19"/>
              <a:gd name="T2" fmla="*/ 2147483647 w 4"/>
              <a:gd name="T3" fmla="*/ 2147483647 h 19"/>
              <a:gd name="T4" fmla="*/ 0 w 4"/>
              <a:gd name="T5" fmla="*/ 2147483647 h 19"/>
              <a:gd name="T6" fmla="*/ 0 w 4"/>
              <a:gd name="T7" fmla="*/ 2147483647 h 19"/>
              <a:gd name="T8" fmla="*/ 0 60000 65536"/>
              <a:gd name="T9" fmla="*/ 0 60000 65536"/>
              <a:gd name="T10" fmla="*/ 0 60000 65536"/>
              <a:gd name="T11" fmla="*/ 0 60000 65536"/>
              <a:gd name="T12" fmla="*/ 0 w 4"/>
              <a:gd name="T13" fmla="*/ 0 h 19"/>
              <a:gd name="T14" fmla="*/ 4 w 4"/>
              <a:gd name="T15" fmla="*/ 19 h 19"/>
            </a:gdLst>
            <a:ahLst/>
            <a:cxnLst>
              <a:cxn ang="T8">
                <a:pos x="T0" y="T1"/>
              </a:cxn>
              <a:cxn ang="T9">
                <a:pos x="T2" y="T3"/>
              </a:cxn>
              <a:cxn ang="T10">
                <a:pos x="T4" y="T5"/>
              </a:cxn>
              <a:cxn ang="T11">
                <a:pos x="T6" y="T7"/>
              </a:cxn>
            </a:cxnLst>
            <a:rect l="T12" t="T13" r="T14" b="T15"/>
            <a:pathLst>
              <a:path w="4" h="19">
                <a:moveTo>
                  <a:pt x="4" y="0"/>
                </a:moveTo>
                <a:lnTo>
                  <a:pt x="4" y="4"/>
                </a:lnTo>
                <a:lnTo>
                  <a:pt x="0" y="17"/>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92" name="Freeform 112"/>
          <p:cNvSpPr>
            <a:spLocks/>
          </p:cNvSpPr>
          <p:nvPr/>
        </p:nvSpPr>
        <p:spPr bwMode="auto">
          <a:xfrm>
            <a:off x="5037138" y="1087438"/>
            <a:ext cx="1587" cy="33337"/>
          </a:xfrm>
          <a:custGeom>
            <a:avLst/>
            <a:gdLst>
              <a:gd name="T0" fmla="*/ 0 w 1587"/>
              <a:gd name="T1" fmla="*/ 0 h 21"/>
              <a:gd name="T2" fmla="*/ 0 w 1587"/>
              <a:gd name="T3" fmla="*/ 2147483647 h 21"/>
              <a:gd name="T4" fmla="*/ 0 w 1587"/>
              <a:gd name="T5" fmla="*/ 2147483647 h 21"/>
              <a:gd name="T6" fmla="*/ 0 w 1587"/>
              <a:gd name="T7" fmla="*/ 2147483647 h 21"/>
              <a:gd name="T8" fmla="*/ 0 w 1587"/>
              <a:gd name="T9" fmla="*/ 2147483647 h 21"/>
              <a:gd name="T10" fmla="*/ 0 60000 65536"/>
              <a:gd name="T11" fmla="*/ 0 60000 65536"/>
              <a:gd name="T12" fmla="*/ 0 60000 65536"/>
              <a:gd name="T13" fmla="*/ 0 60000 65536"/>
              <a:gd name="T14" fmla="*/ 0 60000 65536"/>
              <a:gd name="T15" fmla="*/ 0 w 1587"/>
              <a:gd name="T16" fmla="*/ 0 h 21"/>
              <a:gd name="T17" fmla="*/ 1587 w 1587"/>
              <a:gd name="T18" fmla="*/ 21 h 21"/>
            </a:gdLst>
            <a:ahLst/>
            <a:cxnLst>
              <a:cxn ang="T10">
                <a:pos x="T0" y="T1"/>
              </a:cxn>
              <a:cxn ang="T11">
                <a:pos x="T2" y="T3"/>
              </a:cxn>
              <a:cxn ang="T12">
                <a:pos x="T4" y="T5"/>
              </a:cxn>
              <a:cxn ang="T13">
                <a:pos x="T6" y="T7"/>
              </a:cxn>
              <a:cxn ang="T14">
                <a:pos x="T8" y="T9"/>
              </a:cxn>
            </a:cxnLst>
            <a:rect l="T15" t="T16" r="T17" b="T18"/>
            <a:pathLst>
              <a:path w="1587" h="21">
                <a:moveTo>
                  <a:pt x="0" y="0"/>
                </a:moveTo>
                <a:lnTo>
                  <a:pt x="0" y="4"/>
                </a:lnTo>
                <a:lnTo>
                  <a:pt x="0" y="11"/>
                </a:lnTo>
                <a:lnTo>
                  <a:pt x="0" y="19"/>
                </a:lnTo>
                <a:lnTo>
                  <a:pt x="0" y="2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93" name="Freeform 113"/>
          <p:cNvSpPr>
            <a:spLocks/>
          </p:cNvSpPr>
          <p:nvPr/>
        </p:nvSpPr>
        <p:spPr bwMode="auto">
          <a:xfrm>
            <a:off x="5037138" y="1135063"/>
            <a:ext cx="6350" cy="31750"/>
          </a:xfrm>
          <a:custGeom>
            <a:avLst/>
            <a:gdLst>
              <a:gd name="T0" fmla="*/ 0 w 4"/>
              <a:gd name="T1" fmla="*/ 0 h 20"/>
              <a:gd name="T2" fmla="*/ 0 w 4"/>
              <a:gd name="T3" fmla="*/ 2147483647 h 20"/>
              <a:gd name="T4" fmla="*/ 2147483647 w 4"/>
              <a:gd name="T5" fmla="*/ 2147483647 h 20"/>
              <a:gd name="T6" fmla="*/ 2147483647 w 4"/>
              <a:gd name="T7" fmla="*/ 2147483647 h 20"/>
              <a:gd name="T8" fmla="*/ 0 60000 65536"/>
              <a:gd name="T9" fmla="*/ 0 60000 65536"/>
              <a:gd name="T10" fmla="*/ 0 60000 65536"/>
              <a:gd name="T11" fmla="*/ 0 60000 65536"/>
              <a:gd name="T12" fmla="*/ 0 w 4"/>
              <a:gd name="T13" fmla="*/ 0 h 20"/>
              <a:gd name="T14" fmla="*/ 4 w 4"/>
              <a:gd name="T15" fmla="*/ 20 h 20"/>
            </a:gdLst>
            <a:ahLst/>
            <a:cxnLst>
              <a:cxn ang="T8">
                <a:pos x="T0" y="T1"/>
              </a:cxn>
              <a:cxn ang="T9">
                <a:pos x="T2" y="T3"/>
              </a:cxn>
              <a:cxn ang="T10">
                <a:pos x="T4" y="T5"/>
              </a:cxn>
              <a:cxn ang="T11">
                <a:pos x="T6" y="T7"/>
              </a:cxn>
            </a:cxnLst>
            <a:rect l="T12" t="T13" r="T14" b="T15"/>
            <a:pathLst>
              <a:path w="4" h="20">
                <a:moveTo>
                  <a:pt x="0" y="0"/>
                </a:moveTo>
                <a:lnTo>
                  <a:pt x="0" y="4"/>
                </a:lnTo>
                <a:lnTo>
                  <a:pt x="4" y="2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94" name="Freeform 114"/>
          <p:cNvSpPr>
            <a:spLocks/>
          </p:cNvSpPr>
          <p:nvPr/>
        </p:nvSpPr>
        <p:spPr bwMode="auto">
          <a:xfrm>
            <a:off x="5049838" y="1181100"/>
            <a:ext cx="11112" cy="28575"/>
          </a:xfrm>
          <a:custGeom>
            <a:avLst/>
            <a:gdLst>
              <a:gd name="T0" fmla="*/ 0 w 7"/>
              <a:gd name="T1" fmla="*/ 0 h 18"/>
              <a:gd name="T2" fmla="*/ 2147483647 w 7"/>
              <a:gd name="T3" fmla="*/ 2147483647 h 18"/>
              <a:gd name="T4" fmla="*/ 2147483647 w 7"/>
              <a:gd name="T5" fmla="*/ 2147483647 h 18"/>
              <a:gd name="T6" fmla="*/ 0 60000 65536"/>
              <a:gd name="T7" fmla="*/ 0 60000 65536"/>
              <a:gd name="T8" fmla="*/ 0 60000 65536"/>
              <a:gd name="T9" fmla="*/ 0 w 7"/>
              <a:gd name="T10" fmla="*/ 0 h 18"/>
              <a:gd name="T11" fmla="*/ 7 w 7"/>
              <a:gd name="T12" fmla="*/ 18 h 18"/>
            </a:gdLst>
            <a:ahLst/>
            <a:cxnLst>
              <a:cxn ang="T6">
                <a:pos x="T0" y="T1"/>
              </a:cxn>
              <a:cxn ang="T7">
                <a:pos x="T2" y="T3"/>
              </a:cxn>
              <a:cxn ang="T8">
                <a:pos x="T4" y="T5"/>
              </a:cxn>
            </a:cxnLst>
            <a:rect l="T9" t="T10" r="T11" b="T12"/>
            <a:pathLst>
              <a:path w="7" h="18">
                <a:moveTo>
                  <a:pt x="0" y="0"/>
                </a:moveTo>
                <a:lnTo>
                  <a:pt x="2" y="4"/>
                </a:lnTo>
                <a:lnTo>
                  <a:pt x="7" y="1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95" name="Freeform 115"/>
          <p:cNvSpPr>
            <a:spLocks/>
          </p:cNvSpPr>
          <p:nvPr/>
        </p:nvSpPr>
        <p:spPr bwMode="auto">
          <a:xfrm>
            <a:off x="5067300" y="1223963"/>
            <a:ext cx="22225" cy="25400"/>
          </a:xfrm>
          <a:custGeom>
            <a:avLst/>
            <a:gdLst>
              <a:gd name="T0" fmla="*/ 0 w 14"/>
              <a:gd name="T1" fmla="*/ 0 h 16"/>
              <a:gd name="T2" fmla="*/ 2147483647 w 14"/>
              <a:gd name="T3" fmla="*/ 2147483647 h 16"/>
              <a:gd name="T4" fmla="*/ 2147483647 w 14"/>
              <a:gd name="T5" fmla="*/ 2147483647 h 16"/>
              <a:gd name="T6" fmla="*/ 0 60000 65536"/>
              <a:gd name="T7" fmla="*/ 0 60000 65536"/>
              <a:gd name="T8" fmla="*/ 0 60000 65536"/>
              <a:gd name="T9" fmla="*/ 0 w 14"/>
              <a:gd name="T10" fmla="*/ 0 h 16"/>
              <a:gd name="T11" fmla="*/ 14 w 14"/>
              <a:gd name="T12" fmla="*/ 16 h 16"/>
            </a:gdLst>
            <a:ahLst/>
            <a:cxnLst>
              <a:cxn ang="T6">
                <a:pos x="T0" y="T1"/>
              </a:cxn>
              <a:cxn ang="T7">
                <a:pos x="T2" y="T3"/>
              </a:cxn>
              <a:cxn ang="T8">
                <a:pos x="T4" y="T5"/>
              </a:cxn>
            </a:cxnLst>
            <a:rect l="T9" t="T10" r="T11" b="T12"/>
            <a:pathLst>
              <a:path w="14" h="16">
                <a:moveTo>
                  <a:pt x="0" y="0"/>
                </a:moveTo>
                <a:lnTo>
                  <a:pt x="4" y="4"/>
                </a:lnTo>
                <a:lnTo>
                  <a:pt x="14" y="1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96" name="Freeform 116"/>
          <p:cNvSpPr>
            <a:spLocks/>
          </p:cNvSpPr>
          <p:nvPr/>
        </p:nvSpPr>
        <p:spPr bwMode="auto">
          <a:xfrm>
            <a:off x="5097463" y="1260475"/>
            <a:ext cx="25400" cy="22225"/>
          </a:xfrm>
          <a:custGeom>
            <a:avLst/>
            <a:gdLst>
              <a:gd name="T0" fmla="*/ 0 w 16"/>
              <a:gd name="T1" fmla="*/ 0 h 14"/>
              <a:gd name="T2" fmla="*/ 2147483647 w 16"/>
              <a:gd name="T3" fmla="*/ 2147483647 h 14"/>
              <a:gd name="T4" fmla="*/ 2147483647 w 16"/>
              <a:gd name="T5" fmla="*/ 2147483647 h 14"/>
              <a:gd name="T6" fmla="*/ 0 60000 65536"/>
              <a:gd name="T7" fmla="*/ 0 60000 65536"/>
              <a:gd name="T8" fmla="*/ 0 60000 65536"/>
              <a:gd name="T9" fmla="*/ 0 w 16"/>
              <a:gd name="T10" fmla="*/ 0 h 14"/>
              <a:gd name="T11" fmla="*/ 16 w 16"/>
              <a:gd name="T12" fmla="*/ 14 h 14"/>
            </a:gdLst>
            <a:ahLst/>
            <a:cxnLst>
              <a:cxn ang="T6">
                <a:pos x="T0" y="T1"/>
              </a:cxn>
              <a:cxn ang="T7">
                <a:pos x="T2" y="T3"/>
              </a:cxn>
              <a:cxn ang="T8">
                <a:pos x="T4" y="T5"/>
              </a:cxn>
            </a:cxnLst>
            <a:rect l="T9" t="T10" r="T11" b="T12"/>
            <a:pathLst>
              <a:path w="16" h="14">
                <a:moveTo>
                  <a:pt x="0" y="0"/>
                </a:moveTo>
                <a:lnTo>
                  <a:pt x="4" y="6"/>
                </a:lnTo>
                <a:lnTo>
                  <a:pt x="16" y="14"/>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97" name="Freeform 117"/>
          <p:cNvSpPr>
            <a:spLocks/>
          </p:cNvSpPr>
          <p:nvPr/>
        </p:nvSpPr>
        <p:spPr bwMode="auto">
          <a:xfrm>
            <a:off x="5133975" y="1292225"/>
            <a:ext cx="28575" cy="14288"/>
          </a:xfrm>
          <a:custGeom>
            <a:avLst/>
            <a:gdLst>
              <a:gd name="T0" fmla="*/ 0 w 18"/>
              <a:gd name="T1" fmla="*/ 0 h 9"/>
              <a:gd name="T2" fmla="*/ 2147483647 w 18"/>
              <a:gd name="T3" fmla="*/ 2147483647 h 9"/>
              <a:gd name="T4" fmla="*/ 2147483647 w 18"/>
              <a:gd name="T5" fmla="*/ 2147483647 h 9"/>
              <a:gd name="T6" fmla="*/ 0 60000 65536"/>
              <a:gd name="T7" fmla="*/ 0 60000 65536"/>
              <a:gd name="T8" fmla="*/ 0 60000 65536"/>
              <a:gd name="T9" fmla="*/ 0 w 18"/>
              <a:gd name="T10" fmla="*/ 0 h 9"/>
              <a:gd name="T11" fmla="*/ 18 w 18"/>
              <a:gd name="T12" fmla="*/ 9 h 9"/>
            </a:gdLst>
            <a:ahLst/>
            <a:cxnLst>
              <a:cxn ang="T6">
                <a:pos x="T0" y="T1"/>
              </a:cxn>
              <a:cxn ang="T7">
                <a:pos x="T2" y="T3"/>
              </a:cxn>
              <a:cxn ang="T8">
                <a:pos x="T4" y="T5"/>
              </a:cxn>
            </a:cxnLst>
            <a:rect l="T9" t="T10" r="T11" b="T12"/>
            <a:pathLst>
              <a:path w="18" h="9">
                <a:moveTo>
                  <a:pt x="0" y="0"/>
                </a:moveTo>
                <a:lnTo>
                  <a:pt x="6" y="3"/>
                </a:lnTo>
                <a:lnTo>
                  <a:pt x="18" y="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98" name="Freeform 118"/>
          <p:cNvSpPr>
            <a:spLocks/>
          </p:cNvSpPr>
          <p:nvPr/>
        </p:nvSpPr>
        <p:spPr bwMode="auto">
          <a:xfrm>
            <a:off x="5176838" y="1316038"/>
            <a:ext cx="31750" cy="9525"/>
          </a:xfrm>
          <a:custGeom>
            <a:avLst/>
            <a:gdLst>
              <a:gd name="T0" fmla="*/ 0 w 20"/>
              <a:gd name="T1" fmla="*/ 0 h 6"/>
              <a:gd name="T2" fmla="*/ 2147483647 w 20"/>
              <a:gd name="T3" fmla="*/ 2147483647 h 6"/>
              <a:gd name="T4" fmla="*/ 2147483647 w 20"/>
              <a:gd name="T5" fmla="*/ 2147483647 h 6"/>
              <a:gd name="T6" fmla="*/ 0 60000 65536"/>
              <a:gd name="T7" fmla="*/ 0 60000 65536"/>
              <a:gd name="T8" fmla="*/ 0 60000 65536"/>
              <a:gd name="T9" fmla="*/ 0 w 20"/>
              <a:gd name="T10" fmla="*/ 0 h 6"/>
              <a:gd name="T11" fmla="*/ 20 w 20"/>
              <a:gd name="T12" fmla="*/ 6 h 6"/>
            </a:gdLst>
            <a:ahLst/>
            <a:cxnLst>
              <a:cxn ang="T6">
                <a:pos x="T0" y="T1"/>
              </a:cxn>
              <a:cxn ang="T7">
                <a:pos x="T2" y="T3"/>
              </a:cxn>
              <a:cxn ang="T8">
                <a:pos x="T4" y="T5"/>
              </a:cxn>
            </a:cxnLst>
            <a:rect l="T9" t="T10" r="T11" b="T12"/>
            <a:pathLst>
              <a:path w="20" h="6">
                <a:moveTo>
                  <a:pt x="0" y="0"/>
                </a:moveTo>
                <a:lnTo>
                  <a:pt x="6" y="2"/>
                </a:lnTo>
                <a:lnTo>
                  <a:pt x="20" y="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599" name="Freeform 119"/>
          <p:cNvSpPr>
            <a:spLocks/>
          </p:cNvSpPr>
          <p:nvPr/>
        </p:nvSpPr>
        <p:spPr bwMode="auto">
          <a:xfrm>
            <a:off x="5222875" y="1328738"/>
            <a:ext cx="30163" cy="3175"/>
          </a:xfrm>
          <a:custGeom>
            <a:avLst/>
            <a:gdLst>
              <a:gd name="T0" fmla="*/ 0 w 19"/>
              <a:gd name="T1" fmla="*/ 0 h 2"/>
              <a:gd name="T2" fmla="*/ 2147483647 w 19"/>
              <a:gd name="T3" fmla="*/ 0 h 2"/>
              <a:gd name="T4" fmla="*/ 2147483647 w 19"/>
              <a:gd name="T5" fmla="*/ 2147483647 h 2"/>
              <a:gd name="T6" fmla="*/ 0 60000 65536"/>
              <a:gd name="T7" fmla="*/ 0 60000 65536"/>
              <a:gd name="T8" fmla="*/ 0 60000 65536"/>
              <a:gd name="T9" fmla="*/ 0 w 19"/>
              <a:gd name="T10" fmla="*/ 0 h 2"/>
              <a:gd name="T11" fmla="*/ 19 w 19"/>
              <a:gd name="T12" fmla="*/ 2 h 2"/>
            </a:gdLst>
            <a:ahLst/>
            <a:cxnLst>
              <a:cxn ang="T6">
                <a:pos x="T0" y="T1"/>
              </a:cxn>
              <a:cxn ang="T7">
                <a:pos x="T2" y="T3"/>
              </a:cxn>
              <a:cxn ang="T8">
                <a:pos x="T4" y="T5"/>
              </a:cxn>
            </a:cxnLst>
            <a:rect l="T9" t="T10" r="T11" b="T12"/>
            <a:pathLst>
              <a:path w="19" h="2">
                <a:moveTo>
                  <a:pt x="0" y="0"/>
                </a:moveTo>
                <a:lnTo>
                  <a:pt x="8" y="0"/>
                </a:lnTo>
                <a:lnTo>
                  <a:pt x="19" y="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00" name="Line 120"/>
          <p:cNvSpPr>
            <a:spLocks noChangeShapeType="1"/>
          </p:cNvSpPr>
          <p:nvPr/>
        </p:nvSpPr>
        <p:spPr bwMode="auto">
          <a:xfrm flipV="1">
            <a:off x="4319588" y="139223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01" name="Line 121"/>
          <p:cNvSpPr>
            <a:spLocks noChangeShapeType="1"/>
          </p:cNvSpPr>
          <p:nvPr/>
        </p:nvSpPr>
        <p:spPr bwMode="auto">
          <a:xfrm flipV="1">
            <a:off x="4319588" y="13430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02" name="Line 122"/>
          <p:cNvSpPr>
            <a:spLocks noChangeShapeType="1"/>
          </p:cNvSpPr>
          <p:nvPr/>
        </p:nvSpPr>
        <p:spPr bwMode="auto">
          <a:xfrm flipV="1">
            <a:off x="4319588" y="1296988"/>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03" name="Line 123"/>
          <p:cNvSpPr>
            <a:spLocks noChangeShapeType="1"/>
          </p:cNvSpPr>
          <p:nvPr/>
        </p:nvSpPr>
        <p:spPr bwMode="auto">
          <a:xfrm flipV="1">
            <a:off x="4319588" y="1249363"/>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04" name="Line 124"/>
          <p:cNvSpPr>
            <a:spLocks noChangeShapeType="1"/>
          </p:cNvSpPr>
          <p:nvPr/>
        </p:nvSpPr>
        <p:spPr bwMode="auto">
          <a:xfrm flipV="1">
            <a:off x="4319588" y="12001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05" name="Line 125"/>
          <p:cNvSpPr>
            <a:spLocks noChangeShapeType="1"/>
          </p:cNvSpPr>
          <p:nvPr/>
        </p:nvSpPr>
        <p:spPr bwMode="auto">
          <a:xfrm flipV="1">
            <a:off x="4319588" y="115411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06" name="Line 126"/>
          <p:cNvSpPr>
            <a:spLocks noChangeShapeType="1"/>
          </p:cNvSpPr>
          <p:nvPr/>
        </p:nvSpPr>
        <p:spPr bwMode="auto">
          <a:xfrm flipV="1">
            <a:off x="4319588" y="110490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07" name="Line 127"/>
          <p:cNvSpPr>
            <a:spLocks noChangeShapeType="1"/>
          </p:cNvSpPr>
          <p:nvPr/>
        </p:nvSpPr>
        <p:spPr bwMode="auto">
          <a:xfrm flipV="1">
            <a:off x="4319588" y="1058863"/>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08" name="Line 128"/>
          <p:cNvSpPr>
            <a:spLocks noChangeShapeType="1"/>
          </p:cNvSpPr>
          <p:nvPr/>
        </p:nvSpPr>
        <p:spPr bwMode="auto">
          <a:xfrm flipV="1">
            <a:off x="4319588" y="10112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09" name="Line 129"/>
          <p:cNvSpPr>
            <a:spLocks noChangeShapeType="1"/>
          </p:cNvSpPr>
          <p:nvPr/>
        </p:nvSpPr>
        <p:spPr bwMode="auto">
          <a:xfrm flipV="1">
            <a:off x="4319588" y="9620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10" name="Line 130"/>
          <p:cNvSpPr>
            <a:spLocks noChangeShapeType="1"/>
          </p:cNvSpPr>
          <p:nvPr/>
        </p:nvSpPr>
        <p:spPr bwMode="auto">
          <a:xfrm flipV="1">
            <a:off x="4319588" y="915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11" name="Line 131"/>
          <p:cNvSpPr>
            <a:spLocks noChangeShapeType="1"/>
          </p:cNvSpPr>
          <p:nvPr/>
        </p:nvSpPr>
        <p:spPr bwMode="auto">
          <a:xfrm flipV="1">
            <a:off x="4319588" y="86677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12" name="Freeform 132"/>
          <p:cNvSpPr>
            <a:spLocks/>
          </p:cNvSpPr>
          <p:nvPr/>
        </p:nvSpPr>
        <p:spPr bwMode="auto">
          <a:xfrm>
            <a:off x="4319588" y="787400"/>
            <a:ext cx="1587" cy="65088"/>
          </a:xfrm>
          <a:custGeom>
            <a:avLst/>
            <a:gdLst>
              <a:gd name="T0" fmla="*/ 0 w 1587"/>
              <a:gd name="T1" fmla="*/ 2147483647 h 41"/>
              <a:gd name="T2" fmla="*/ 0 w 1587"/>
              <a:gd name="T3" fmla="*/ 2147483647 h 41"/>
              <a:gd name="T4" fmla="*/ 0 w 1587"/>
              <a:gd name="T5" fmla="*/ 2147483647 h 41"/>
              <a:gd name="T6" fmla="*/ 0 w 1587"/>
              <a:gd name="T7" fmla="*/ 0 h 41"/>
              <a:gd name="T8" fmla="*/ 0 60000 65536"/>
              <a:gd name="T9" fmla="*/ 0 60000 65536"/>
              <a:gd name="T10" fmla="*/ 0 60000 65536"/>
              <a:gd name="T11" fmla="*/ 0 60000 65536"/>
              <a:gd name="T12" fmla="*/ 0 w 1587"/>
              <a:gd name="T13" fmla="*/ 0 h 41"/>
              <a:gd name="T14" fmla="*/ 1587 w 1587"/>
              <a:gd name="T15" fmla="*/ 41 h 41"/>
            </a:gdLst>
            <a:ahLst/>
            <a:cxnLst>
              <a:cxn ang="T8">
                <a:pos x="T0" y="T1"/>
              </a:cxn>
              <a:cxn ang="T9">
                <a:pos x="T2" y="T3"/>
              </a:cxn>
              <a:cxn ang="T10">
                <a:pos x="T4" y="T5"/>
              </a:cxn>
              <a:cxn ang="T11">
                <a:pos x="T6" y="T7"/>
              </a:cxn>
            </a:cxnLst>
            <a:rect l="T12" t="T13" r="T14" b="T15"/>
            <a:pathLst>
              <a:path w="1587" h="41">
                <a:moveTo>
                  <a:pt x="0" y="41"/>
                </a:moveTo>
                <a:lnTo>
                  <a:pt x="0" y="19"/>
                </a:lnTo>
                <a:lnTo>
                  <a:pt x="0" y="1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13" name="Line 133"/>
          <p:cNvSpPr>
            <a:spLocks noChangeShapeType="1"/>
          </p:cNvSpPr>
          <p:nvPr/>
        </p:nvSpPr>
        <p:spPr bwMode="auto">
          <a:xfrm>
            <a:off x="4160838" y="78740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14" name="Line 134"/>
          <p:cNvSpPr>
            <a:spLocks noChangeShapeType="1"/>
          </p:cNvSpPr>
          <p:nvPr/>
        </p:nvSpPr>
        <p:spPr bwMode="auto">
          <a:xfrm>
            <a:off x="4160838" y="83661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15" name="Line 135"/>
          <p:cNvSpPr>
            <a:spLocks noChangeShapeType="1"/>
          </p:cNvSpPr>
          <p:nvPr/>
        </p:nvSpPr>
        <p:spPr bwMode="auto">
          <a:xfrm>
            <a:off x="4160838" y="8826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16" name="Line 136"/>
          <p:cNvSpPr>
            <a:spLocks noChangeShapeType="1"/>
          </p:cNvSpPr>
          <p:nvPr/>
        </p:nvSpPr>
        <p:spPr bwMode="auto">
          <a:xfrm>
            <a:off x="4160838" y="93186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17" name="Line 137"/>
          <p:cNvSpPr>
            <a:spLocks noChangeShapeType="1"/>
          </p:cNvSpPr>
          <p:nvPr/>
        </p:nvSpPr>
        <p:spPr bwMode="auto">
          <a:xfrm>
            <a:off x="4160838" y="976313"/>
            <a:ext cx="1587" cy="349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18" name="Line 138"/>
          <p:cNvSpPr>
            <a:spLocks noChangeShapeType="1"/>
          </p:cNvSpPr>
          <p:nvPr/>
        </p:nvSpPr>
        <p:spPr bwMode="auto">
          <a:xfrm>
            <a:off x="4160838" y="10255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19" name="Line 139"/>
          <p:cNvSpPr>
            <a:spLocks noChangeShapeType="1"/>
          </p:cNvSpPr>
          <p:nvPr/>
        </p:nvSpPr>
        <p:spPr bwMode="auto">
          <a:xfrm>
            <a:off x="4160838" y="10747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20" name="Line 140"/>
          <p:cNvSpPr>
            <a:spLocks noChangeShapeType="1"/>
          </p:cNvSpPr>
          <p:nvPr/>
        </p:nvSpPr>
        <p:spPr bwMode="auto">
          <a:xfrm>
            <a:off x="4160838" y="112077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21" name="Line 141"/>
          <p:cNvSpPr>
            <a:spLocks noChangeShapeType="1"/>
          </p:cNvSpPr>
          <p:nvPr/>
        </p:nvSpPr>
        <p:spPr bwMode="auto">
          <a:xfrm>
            <a:off x="4160838" y="1169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22" name="Line 142"/>
          <p:cNvSpPr>
            <a:spLocks noChangeShapeType="1"/>
          </p:cNvSpPr>
          <p:nvPr/>
        </p:nvSpPr>
        <p:spPr bwMode="auto">
          <a:xfrm>
            <a:off x="4160838" y="1217613"/>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23" name="Line 143"/>
          <p:cNvSpPr>
            <a:spLocks noChangeShapeType="1"/>
          </p:cNvSpPr>
          <p:nvPr/>
        </p:nvSpPr>
        <p:spPr bwMode="auto">
          <a:xfrm>
            <a:off x="4160838" y="12636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24" name="Line 144"/>
          <p:cNvSpPr>
            <a:spLocks noChangeShapeType="1"/>
          </p:cNvSpPr>
          <p:nvPr/>
        </p:nvSpPr>
        <p:spPr bwMode="auto">
          <a:xfrm>
            <a:off x="4160838" y="131286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25" name="Freeform 145"/>
          <p:cNvSpPr>
            <a:spLocks/>
          </p:cNvSpPr>
          <p:nvPr/>
        </p:nvSpPr>
        <p:spPr bwMode="auto">
          <a:xfrm>
            <a:off x="4160838" y="1362075"/>
            <a:ext cx="1587" cy="63500"/>
          </a:xfrm>
          <a:custGeom>
            <a:avLst/>
            <a:gdLst>
              <a:gd name="T0" fmla="*/ 0 w 1587"/>
              <a:gd name="T1" fmla="*/ 0 h 40"/>
              <a:gd name="T2" fmla="*/ 0 w 1587"/>
              <a:gd name="T3" fmla="*/ 2147483647 h 40"/>
              <a:gd name="T4" fmla="*/ 0 w 1587"/>
              <a:gd name="T5" fmla="*/ 2147483647 h 40"/>
              <a:gd name="T6" fmla="*/ 0 w 1587"/>
              <a:gd name="T7" fmla="*/ 2147483647 h 40"/>
              <a:gd name="T8" fmla="*/ 0 60000 65536"/>
              <a:gd name="T9" fmla="*/ 0 60000 65536"/>
              <a:gd name="T10" fmla="*/ 0 60000 65536"/>
              <a:gd name="T11" fmla="*/ 0 60000 65536"/>
              <a:gd name="T12" fmla="*/ 0 w 1587"/>
              <a:gd name="T13" fmla="*/ 0 h 40"/>
              <a:gd name="T14" fmla="*/ 1587 w 1587"/>
              <a:gd name="T15" fmla="*/ 40 h 40"/>
            </a:gdLst>
            <a:ahLst/>
            <a:cxnLst>
              <a:cxn ang="T8">
                <a:pos x="T0" y="T1"/>
              </a:cxn>
              <a:cxn ang="T9">
                <a:pos x="T2" y="T3"/>
              </a:cxn>
              <a:cxn ang="T10">
                <a:pos x="T4" y="T5"/>
              </a:cxn>
              <a:cxn ang="T11">
                <a:pos x="T6" y="T7"/>
              </a:cxn>
            </a:cxnLst>
            <a:rect l="T12" t="T13" r="T14" b="T15"/>
            <a:pathLst>
              <a:path w="1587" h="40">
                <a:moveTo>
                  <a:pt x="0" y="0"/>
                </a:moveTo>
                <a:lnTo>
                  <a:pt x="0" y="19"/>
                </a:lnTo>
                <a:lnTo>
                  <a:pt x="0" y="29"/>
                </a:lnTo>
                <a:lnTo>
                  <a:pt x="0" y="4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26" name="Freeform 146"/>
          <p:cNvSpPr>
            <a:spLocks/>
          </p:cNvSpPr>
          <p:nvPr/>
        </p:nvSpPr>
        <p:spPr bwMode="auto">
          <a:xfrm>
            <a:off x="3348038" y="906463"/>
            <a:ext cx="638175" cy="1587"/>
          </a:xfrm>
          <a:custGeom>
            <a:avLst/>
            <a:gdLst>
              <a:gd name="T0" fmla="*/ 2147483647 w 402"/>
              <a:gd name="T1" fmla="*/ 0 h 1587"/>
              <a:gd name="T2" fmla="*/ 2147483647 w 402"/>
              <a:gd name="T3" fmla="*/ 0 h 1587"/>
              <a:gd name="T4" fmla="*/ 0 w 402"/>
              <a:gd name="T5" fmla="*/ 0 h 1587"/>
              <a:gd name="T6" fmla="*/ 0 60000 65536"/>
              <a:gd name="T7" fmla="*/ 0 60000 65536"/>
              <a:gd name="T8" fmla="*/ 0 60000 65536"/>
              <a:gd name="T9" fmla="*/ 0 w 402"/>
              <a:gd name="T10" fmla="*/ 0 h 1587"/>
              <a:gd name="T11" fmla="*/ 402 w 402"/>
              <a:gd name="T12" fmla="*/ 1587 h 1587"/>
            </a:gdLst>
            <a:ahLst/>
            <a:cxnLst>
              <a:cxn ang="T6">
                <a:pos x="T0" y="T1"/>
              </a:cxn>
              <a:cxn ang="T7">
                <a:pos x="T2" y="T3"/>
              </a:cxn>
              <a:cxn ang="T8">
                <a:pos x="T4" y="T5"/>
              </a:cxn>
            </a:cxnLst>
            <a:rect l="T9" t="T10" r="T11" b="T12"/>
            <a:pathLst>
              <a:path w="402" h="1587">
                <a:moveTo>
                  <a:pt x="402" y="0"/>
                </a:moveTo>
                <a:lnTo>
                  <a:pt x="273"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27" name="Line 147"/>
          <p:cNvSpPr>
            <a:spLocks noChangeShapeType="1"/>
          </p:cNvSpPr>
          <p:nvPr/>
        </p:nvSpPr>
        <p:spPr bwMode="auto">
          <a:xfrm>
            <a:off x="3348038" y="1303338"/>
            <a:ext cx="638175"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28" name="Line 148"/>
          <p:cNvSpPr>
            <a:spLocks noChangeShapeType="1"/>
          </p:cNvSpPr>
          <p:nvPr/>
        </p:nvSpPr>
        <p:spPr bwMode="auto">
          <a:xfrm flipH="1">
            <a:off x="2981325" y="985838"/>
            <a:ext cx="366713"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29" name="Freeform 149"/>
          <p:cNvSpPr>
            <a:spLocks/>
          </p:cNvSpPr>
          <p:nvPr/>
        </p:nvSpPr>
        <p:spPr bwMode="auto">
          <a:xfrm>
            <a:off x="2981325" y="1223963"/>
            <a:ext cx="366713" cy="1587"/>
          </a:xfrm>
          <a:custGeom>
            <a:avLst/>
            <a:gdLst>
              <a:gd name="T0" fmla="*/ 0 w 231"/>
              <a:gd name="T1" fmla="*/ 0 h 1587"/>
              <a:gd name="T2" fmla="*/ 2147483647 w 231"/>
              <a:gd name="T3" fmla="*/ 0 h 1587"/>
              <a:gd name="T4" fmla="*/ 2147483647 w 231"/>
              <a:gd name="T5" fmla="*/ 0 h 1587"/>
              <a:gd name="T6" fmla="*/ 0 60000 65536"/>
              <a:gd name="T7" fmla="*/ 0 60000 65536"/>
              <a:gd name="T8" fmla="*/ 0 60000 65536"/>
              <a:gd name="T9" fmla="*/ 0 w 231"/>
              <a:gd name="T10" fmla="*/ 0 h 1587"/>
              <a:gd name="T11" fmla="*/ 231 w 231"/>
              <a:gd name="T12" fmla="*/ 1587 h 1587"/>
            </a:gdLst>
            <a:ahLst/>
            <a:cxnLst>
              <a:cxn ang="T6">
                <a:pos x="T0" y="T1"/>
              </a:cxn>
              <a:cxn ang="T7">
                <a:pos x="T2" y="T3"/>
              </a:cxn>
              <a:cxn ang="T8">
                <a:pos x="T4" y="T5"/>
              </a:cxn>
            </a:cxnLst>
            <a:rect l="T9" t="T10" r="T11" b="T12"/>
            <a:pathLst>
              <a:path w="231" h="1587">
                <a:moveTo>
                  <a:pt x="0" y="0"/>
                </a:moveTo>
                <a:lnTo>
                  <a:pt x="102" y="0"/>
                </a:lnTo>
                <a:lnTo>
                  <a:pt x="23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30" name="Line 150"/>
          <p:cNvSpPr>
            <a:spLocks noChangeShapeType="1"/>
          </p:cNvSpPr>
          <p:nvPr/>
        </p:nvSpPr>
        <p:spPr bwMode="auto">
          <a:xfrm flipH="1">
            <a:off x="2951163" y="985838"/>
            <a:ext cx="30162" cy="3333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31" name="Line 151"/>
          <p:cNvSpPr>
            <a:spLocks noChangeShapeType="1"/>
          </p:cNvSpPr>
          <p:nvPr/>
        </p:nvSpPr>
        <p:spPr bwMode="auto">
          <a:xfrm>
            <a:off x="2951163" y="1193800"/>
            <a:ext cx="30162" cy="3016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32" name="Freeform 152"/>
          <p:cNvSpPr>
            <a:spLocks/>
          </p:cNvSpPr>
          <p:nvPr/>
        </p:nvSpPr>
        <p:spPr bwMode="auto">
          <a:xfrm>
            <a:off x="3986213" y="787400"/>
            <a:ext cx="1587" cy="638175"/>
          </a:xfrm>
          <a:custGeom>
            <a:avLst/>
            <a:gdLst>
              <a:gd name="T0" fmla="*/ 0 w 1587"/>
              <a:gd name="T1" fmla="*/ 2147483647 h 402"/>
              <a:gd name="T2" fmla="*/ 0 w 1587"/>
              <a:gd name="T3" fmla="*/ 2147483647 h 402"/>
              <a:gd name="T4" fmla="*/ 0 w 1587"/>
              <a:gd name="T5" fmla="*/ 2147483647 h 402"/>
              <a:gd name="T6" fmla="*/ 0 w 1587"/>
              <a:gd name="T7" fmla="*/ 2147483647 h 402"/>
              <a:gd name="T8" fmla="*/ 0 w 1587"/>
              <a:gd name="T9" fmla="*/ 0 h 402"/>
              <a:gd name="T10" fmla="*/ 0 60000 65536"/>
              <a:gd name="T11" fmla="*/ 0 60000 65536"/>
              <a:gd name="T12" fmla="*/ 0 60000 65536"/>
              <a:gd name="T13" fmla="*/ 0 60000 65536"/>
              <a:gd name="T14" fmla="*/ 0 60000 65536"/>
              <a:gd name="T15" fmla="*/ 0 w 1587"/>
              <a:gd name="T16" fmla="*/ 0 h 402"/>
              <a:gd name="T17" fmla="*/ 1587 w 1587"/>
              <a:gd name="T18" fmla="*/ 402 h 402"/>
            </a:gdLst>
            <a:ahLst/>
            <a:cxnLst>
              <a:cxn ang="T10">
                <a:pos x="T0" y="T1"/>
              </a:cxn>
              <a:cxn ang="T11">
                <a:pos x="T2" y="T3"/>
              </a:cxn>
              <a:cxn ang="T12">
                <a:pos x="T4" y="T5"/>
              </a:cxn>
              <a:cxn ang="T13">
                <a:pos x="T6" y="T7"/>
              </a:cxn>
              <a:cxn ang="T14">
                <a:pos x="T8" y="T9"/>
              </a:cxn>
            </a:cxnLst>
            <a:rect l="T15" t="T16" r="T17" b="T18"/>
            <a:pathLst>
              <a:path w="1587" h="402">
                <a:moveTo>
                  <a:pt x="0" y="402"/>
                </a:moveTo>
                <a:lnTo>
                  <a:pt x="0" y="325"/>
                </a:lnTo>
                <a:lnTo>
                  <a:pt x="0" y="200"/>
                </a:lnTo>
                <a:lnTo>
                  <a:pt x="0" y="75"/>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33" name="Freeform 153"/>
          <p:cNvSpPr>
            <a:spLocks/>
          </p:cNvSpPr>
          <p:nvPr/>
        </p:nvSpPr>
        <p:spPr bwMode="auto">
          <a:xfrm>
            <a:off x="3986213" y="787400"/>
            <a:ext cx="476250" cy="1588"/>
          </a:xfrm>
          <a:custGeom>
            <a:avLst/>
            <a:gdLst>
              <a:gd name="T0" fmla="*/ 2147483647 w 300"/>
              <a:gd name="T1" fmla="*/ 0 h 1588"/>
              <a:gd name="T2" fmla="*/ 2147483647 w 300"/>
              <a:gd name="T3" fmla="*/ 0 h 1588"/>
              <a:gd name="T4" fmla="*/ 2147483647 w 300"/>
              <a:gd name="T5" fmla="*/ 0 h 1588"/>
              <a:gd name="T6" fmla="*/ 0 w 300"/>
              <a:gd name="T7" fmla="*/ 0 h 1588"/>
              <a:gd name="T8" fmla="*/ 0 60000 65536"/>
              <a:gd name="T9" fmla="*/ 0 60000 65536"/>
              <a:gd name="T10" fmla="*/ 0 60000 65536"/>
              <a:gd name="T11" fmla="*/ 0 60000 65536"/>
              <a:gd name="T12" fmla="*/ 0 w 300"/>
              <a:gd name="T13" fmla="*/ 0 h 1588"/>
              <a:gd name="T14" fmla="*/ 300 w 300"/>
              <a:gd name="T15" fmla="*/ 1588 h 1588"/>
            </a:gdLst>
            <a:ahLst/>
            <a:cxnLst>
              <a:cxn ang="T8">
                <a:pos x="T0" y="T1"/>
              </a:cxn>
              <a:cxn ang="T9">
                <a:pos x="T2" y="T3"/>
              </a:cxn>
              <a:cxn ang="T10">
                <a:pos x="T4" y="T5"/>
              </a:cxn>
              <a:cxn ang="T11">
                <a:pos x="T6" y="T7"/>
              </a:cxn>
            </a:cxnLst>
            <a:rect l="T12" t="T13" r="T14" b="T15"/>
            <a:pathLst>
              <a:path w="300" h="1588">
                <a:moveTo>
                  <a:pt x="300" y="0"/>
                </a:moveTo>
                <a:lnTo>
                  <a:pt x="210" y="0"/>
                </a:lnTo>
                <a:lnTo>
                  <a:pt x="11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34" name="Freeform 154"/>
          <p:cNvSpPr>
            <a:spLocks/>
          </p:cNvSpPr>
          <p:nvPr/>
        </p:nvSpPr>
        <p:spPr bwMode="auto">
          <a:xfrm>
            <a:off x="3986213" y="787400"/>
            <a:ext cx="476250" cy="638175"/>
          </a:xfrm>
          <a:custGeom>
            <a:avLst/>
            <a:gdLst>
              <a:gd name="T0" fmla="*/ 2147483647 w 300"/>
              <a:gd name="T1" fmla="*/ 0 h 402"/>
              <a:gd name="T2" fmla="*/ 2147483647 w 300"/>
              <a:gd name="T3" fmla="*/ 2147483647 h 402"/>
              <a:gd name="T4" fmla="*/ 2147483647 w 300"/>
              <a:gd name="T5" fmla="*/ 2147483647 h 402"/>
              <a:gd name="T6" fmla="*/ 2147483647 w 300"/>
              <a:gd name="T7" fmla="*/ 2147483647 h 402"/>
              <a:gd name="T8" fmla="*/ 2147483647 w 300"/>
              <a:gd name="T9" fmla="*/ 2147483647 h 402"/>
              <a:gd name="T10" fmla="*/ 0 w 300"/>
              <a:gd name="T11" fmla="*/ 2147483647 h 402"/>
              <a:gd name="T12" fmla="*/ 0 60000 65536"/>
              <a:gd name="T13" fmla="*/ 0 60000 65536"/>
              <a:gd name="T14" fmla="*/ 0 60000 65536"/>
              <a:gd name="T15" fmla="*/ 0 60000 65536"/>
              <a:gd name="T16" fmla="*/ 0 60000 65536"/>
              <a:gd name="T17" fmla="*/ 0 60000 65536"/>
              <a:gd name="T18" fmla="*/ 0 w 300"/>
              <a:gd name="T19" fmla="*/ 0 h 402"/>
              <a:gd name="T20" fmla="*/ 300 w 300"/>
              <a:gd name="T21" fmla="*/ 402 h 402"/>
            </a:gdLst>
            <a:ahLst/>
            <a:cxnLst>
              <a:cxn ang="T12">
                <a:pos x="T0" y="T1"/>
              </a:cxn>
              <a:cxn ang="T13">
                <a:pos x="T2" y="T3"/>
              </a:cxn>
              <a:cxn ang="T14">
                <a:pos x="T4" y="T5"/>
              </a:cxn>
              <a:cxn ang="T15">
                <a:pos x="T6" y="T7"/>
              </a:cxn>
              <a:cxn ang="T16">
                <a:pos x="T8" y="T9"/>
              </a:cxn>
              <a:cxn ang="T17">
                <a:pos x="T10" y="T11"/>
              </a:cxn>
            </a:cxnLst>
            <a:rect l="T18" t="T19" r="T20" b="T21"/>
            <a:pathLst>
              <a:path w="300" h="402">
                <a:moveTo>
                  <a:pt x="300" y="0"/>
                </a:moveTo>
                <a:lnTo>
                  <a:pt x="300" y="200"/>
                </a:lnTo>
                <a:lnTo>
                  <a:pt x="300" y="402"/>
                </a:lnTo>
                <a:lnTo>
                  <a:pt x="210" y="402"/>
                </a:lnTo>
                <a:lnTo>
                  <a:pt x="110" y="402"/>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35" name="Line 155"/>
          <p:cNvSpPr>
            <a:spLocks noChangeShapeType="1"/>
          </p:cNvSpPr>
          <p:nvPr/>
        </p:nvSpPr>
        <p:spPr bwMode="auto">
          <a:xfrm flipH="1">
            <a:off x="4779963" y="1425575"/>
            <a:ext cx="479425"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36" name="Freeform 156"/>
          <p:cNvSpPr>
            <a:spLocks/>
          </p:cNvSpPr>
          <p:nvPr/>
        </p:nvSpPr>
        <p:spPr bwMode="auto">
          <a:xfrm>
            <a:off x="4779963" y="787400"/>
            <a:ext cx="479425" cy="638175"/>
          </a:xfrm>
          <a:custGeom>
            <a:avLst/>
            <a:gdLst>
              <a:gd name="T0" fmla="*/ 2147483647 w 302"/>
              <a:gd name="T1" fmla="*/ 0 h 402"/>
              <a:gd name="T2" fmla="*/ 0 w 302"/>
              <a:gd name="T3" fmla="*/ 0 h 402"/>
              <a:gd name="T4" fmla="*/ 0 w 302"/>
              <a:gd name="T5" fmla="*/ 2147483647 h 402"/>
              <a:gd name="T6" fmla="*/ 0 w 302"/>
              <a:gd name="T7" fmla="*/ 2147483647 h 402"/>
              <a:gd name="T8" fmla="*/ 0 60000 65536"/>
              <a:gd name="T9" fmla="*/ 0 60000 65536"/>
              <a:gd name="T10" fmla="*/ 0 60000 65536"/>
              <a:gd name="T11" fmla="*/ 0 60000 65536"/>
              <a:gd name="T12" fmla="*/ 0 w 302"/>
              <a:gd name="T13" fmla="*/ 0 h 402"/>
              <a:gd name="T14" fmla="*/ 302 w 302"/>
              <a:gd name="T15" fmla="*/ 402 h 402"/>
            </a:gdLst>
            <a:ahLst/>
            <a:cxnLst>
              <a:cxn ang="T8">
                <a:pos x="T0" y="T1"/>
              </a:cxn>
              <a:cxn ang="T9">
                <a:pos x="T2" y="T3"/>
              </a:cxn>
              <a:cxn ang="T10">
                <a:pos x="T4" y="T5"/>
              </a:cxn>
              <a:cxn ang="T11">
                <a:pos x="T6" y="T7"/>
              </a:cxn>
            </a:cxnLst>
            <a:rect l="T12" t="T13" r="T14" b="T15"/>
            <a:pathLst>
              <a:path w="302" h="402">
                <a:moveTo>
                  <a:pt x="302" y="0"/>
                </a:moveTo>
                <a:lnTo>
                  <a:pt x="0" y="0"/>
                </a:lnTo>
                <a:lnTo>
                  <a:pt x="0" y="200"/>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37" name="Freeform 157"/>
          <p:cNvSpPr>
            <a:spLocks/>
          </p:cNvSpPr>
          <p:nvPr/>
        </p:nvSpPr>
        <p:spPr bwMode="auto">
          <a:xfrm>
            <a:off x="5259388" y="787400"/>
            <a:ext cx="1587" cy="638175"/>
          </a:xfrm>
          <a:custGeom>
            <a:avLst/>
            <a:gdLst>
              <a:gd name="T0" fmla="*/ 0 w 1587"/>
              <a:gd name="T1" fmla="*/ 2147483647 h 402"/>
              <a:gd name="T2" fmla="*/ 0 w 1587"/>
              <a:gd name="T3" fmla="*/ 2147483647 h 402"/>
              <a:gd name="T4" fmla="*/ 0 w 1587"/>
              <a:gd name="T5" fmla="*/ 2147483647 h 402"/>
              <a:gd name="T6" fmla="*/ 0 w 1587"/>
              <a:gd name="T7" fmla="*/ 2147483647 h 402"/>
              <a:gd name="T8" fmla="*/ 0 w 1587"/>
              <a:gd name="T9" fmla="*/ 0 h 402"/>
              <a:gd name="T10" fmla="*/ 0 60000 65536"/>
              <a:gd name="T11" fmla="*/ 0 60000 65536"/>
              <a:gd name="T12" fmla="*/ 0 60000 65536"/>
              <a:gd name="T13" fmla="*/ 0 60000 65536"/>
              <a:gd name="T14" fmla="*/ 0 60000 65536"/>
              <a:gd name="T15" fmla="*/ 0 w 1587"/>
              <a:gd name="T16" fmla="*/ 0 h 402"/>
              <a:gd name="T17" fmla="*/ 1587 w 1587"/>
              <a:gd name="T18" fmla="*/ 402 h 402"/>
            </a:gdLst>
            <a:ahLst/>
            <a:cxnLst>
              <a:cxn ang="T10">
                <a:pos x="T0" y="T1"/>
              </a:cxn>
              <a:cxn ang="T11">
                <a:pos x="T2" y="T3"/>
              </a:cxn>
              <a:cxn ang="T12">
                <a:pos x="T4" y="T5"/>
              </a:cxn>
              <a:cxn ang="T13">
                <a:pos x="T6" y="T7"/>
              </a:cxn>
              <a:cxn ang="T14">
                <a:pos x="T8" y="T9"/>
              </a:cxn>
            </a:cxnLst>
            <a:rect l="T15" t="T16" r="T17" b="T18"/>
            <a:pathLst>
              <a:path w="1587" h="402">
                <a:moveTo>
                  <a:pt x="0" y="402"/>
                </a:moveTo>
                <a:lnTo>
                  <a:pt x="0" y="343"/>
                </a:lnTo>
                <a:lnTo>
                  <a:pt x="0" y="200"/>
                </a:lnTo>
                <a:lnTo>
                  <a:pt x="0" y="6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38" name="Freeform 158"/>
          <p:cNvSpPr>
            <a:spLocks/>
          </p:cNvSpPr>
          <p:nvPr/>
        </p:nvSpPr>
        <p:spPr bwMode="auto">
          <a:xfrm>
            <a:off x="3348038" y="906463"/>
            <a:ext cx="1587" cy="396875"/>
          </a:xfrm>
          <a:custGeom>
            <a:avLst/>
            <a:gdLst>
              <a:gd name="T0" fmla="*/ 0 w 1587"/>
              <a:gd name="T1" fmla="*/ 2147483647 h 130"/>
              <a:gd name="T2" fmla="*/ 0 w 1587"/>
              <a:gd name="T3" fmla="*/ 2147483647 h 130"/>
              <a:gd name="T4" fmla="*/ 0 w 1587"/>
              <a:gd name="T5" fmla="*/ 2147483647 h 130"/>
              <a:gd name="T6" fmla="*/ 0 w 1587"/>
              <a:gd name="T7" fmla="*/ 2147483647 h 130"/>
              <a:gd name="T8" fmla="*/ 0 w 1587"/>
              <a:gd name="T9" fmla="*/ 2147483647 h 130"/>
              <a:gd name="T10" fmla="*/ 0 w 1587"/>
              <a:gd name="T11" fmla="*/ 2147483647 h 130"/>
              <a:gd name="T12" fmla="*/ 0 w 1587"/>
              <a:gd name="T13" fmla="*/ 2147483647 h 130"/>
              <a:gd name="T14" fmla="*/ 0 w 1587"/>
              <a:gd name="T15" fmla="*/ 0 h 130"/>
              <a:gd name="T16" fmla="*/ 0 w 1587"/>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7"/>
              <a:gd name="T28" fmla="*/ 0 h 130"/>
              <a:gd name="T29" fmla="*/ 1587 w 1587"/>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7" h="130">
                <a:moveTo>
                  <a:pt x="0" y="130"/>
                </a:moveTo>
                <a:cubicBezTo>
                  <a:pt x="0" y="130"/>
                  <a:pt x="0" y="130"/>
                  <a:pt x="0" y="130"/>
                </a:cubicBezTo>
                <a:cubicBezTo>
                  <a:pt x="0" y="121"/>
                  <a:pt x="0" y="113"/>
                  <a:pt x="0" y="104"/>
                </a:cubicBezTo>
                <a:cubicBezTo>
                  <a:pt x="0" y="101"/>
                  <a:pt x="0" y="97"/>
                  <a:pt x="0" y="94"/>
                </a:cubicBezTo>
                <a:cubicBezTo>
                  <a:pt x="0" y="84"/>
                  <a:pt x="0" y="75"/>
                  <a:pt x="0" y="65"/>
                </a:cubicBezTo>
                <a:cubicBezTo>
                  <a:pt x="0" y="56"/>
                  <a:pt x="0" y="46"/>
                  <a:pt x="0" y="37"/>
                </a:cubicBezTo>
                <a:cubicBezTo>
                  <a:pt x="0" y="33"/>
                  <a:pt x="0" y="30"/>
                  <a:pt x="0" y="26"/>
                </a:cubicBezTo>
                <a:cubicBezTo>
                  <a:pt x="0" y="17"/>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39" name="Freeform 159"/>
          <p:cNvSpPr>
            <a:spLocks/>
          </p:cNvSpPr>
          <p:nvPr/>
        </p:nvSpPr>
        <p:spPr bwMode="auto">
          <a:xfrm>
            <a:off x="3602038" y="1041400"/>
            <a:ext cx="128587" cy="128588"/>
          </a:xfrm>
          <a:custGeom>
            <a:avLst/>
            <a:gdLst>
              <a:gd name="T0" fmla="*/ 0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0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2147483647 w 81"/>
              <a:gd name="T33" fmla="*/ 2147483647 h 81"/>
              <a:gd name="T34" fmla="*/ 2147483647 w 81"/>
              <a:gd name="T35" fmla="*/ 2147483647 h 81"/>
              <a:gd name="T36" fmla="*/ 2147483647 w 81"/>
              <a:gd name="T37" fmla="*/ 2147483647 h 81"/>
              <a:gd name="T38" fmla="*/ 2147483647 w 81"/>
              <a:gd name="T39" fmla="*/ 2147483647 h 81"/>
              <a:gd name="T40" fmla="*/ 2147483647 w 81"/>
              <a:gd name="T41" fmla="*/ 2147483647 h 81"/>
              <a:gd name="T42" fmla="*/ 0 w 81"/>
              <a:gd name="T43" fmla="*/ 2147483647 h 8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1"/>
              <a:gd name="T67" fmla="*/ 0 h 81"/>
              <a:gd name="T68" fmla="*/ 81 w 81"/>
              <a:gd name="T69" fmla="*/ 81 h 8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1" h="81">
                <a:moveTo>
                  <a:pt x="0" y="40"/>
                </a:moveTo>
                <a:lnTo>
                  <a:pt x="2" y="27"/>
                </a:lnTo>
                <a:lnTo>
                  <a:pt x="9" y="15"/>
                </a:lnTo>
                <a:lnTo>
                  <a:pt x="19" y="8"/>
                </a:lnTo>
                <a:lnTo>
                  <a:pt x="31" y="2"/>
                </a:lnTo>
                <a:lnTo>
                  <a:pt x="44" y="0"/>
                </a:lnTo>
                <a:lnTo>
                  <a:pt x="58" y="4"/>
                </a:lnTo>
                <a:lnTo>
                  <a:pt x="61" y="6"/>
                </a:lnTo>
                <a:lnTo>
                  <a:pt x="67" y="11"/>
                </a:lnTo>
                <a:lnTo>
                  <a:pt x="77" y="21"/>
                </a:lnTo>
                <a:lnTo>
                  <a:pt x="81" y="34"/>
                </a:lnTo>
                <a:lnTo>
                  <a:pt x="81" y="40"/>
                </a:lnTo>
                <a:lnTo>
                  <a:pt x="81" y="48"/>
                </a:lnTo>
                <a:lnTo>
                  <a:pt x="77" y="59"/>
                </a:lnTo>
                <a:lnTo>
                  <a:pt x="69" y="69"/>
                </a:lnTo>
                <a:lnTo>
                  <a:pt x="58" y="77"/>
                </a:lnTo>
                <a:lnTo>
                  <a:pt x="44" y="81"/>
                </a:lnTo>
                <a:lnTo>
                  <a:pt x="31" y="79"/>
                </a:lnTo>
                <a:lnTo>
                  <a:pt x="19" y="75"/>
                </a:lnTo>
                <a:lnTo>
                  <a:pt x="9" y="65"/>
                </a:lnTo>
                <a:lnTo>
                  <a:pt x="2" y="54"/>
                </a:lnTo>
                <a:lnTo>
                  <a:pt x="0" y="4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40" name="Line 160"/>
          <p:cNvSpPr>
            <a:spLocks noChangeShapeType="1"/>
          </p:cNvSpPr>
          <p:nvPr/>
        </p:nvSpPr>
        <p:spPr bwMode="auto">
          <a:xfrm>
            <a:off x="4462463" y="1425575"/>
            <a:ext cx="3175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41" name="Line 161"/>
          <p:cNvSpPr>
            <a:spLocks noChangeShapeType="1"/>
          </p:cNvSpPr>
          <p:nvPr/>
        </p:nvSpPr>
        <p:spPr bwMode="auto">
          <a:xfrm>
            <a:off x="4462463" y="787400"/>
            <a:ext cx="3175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42" name="Freeform 162"/>
          <p:cNvSpPr>
            <a:spLocks/>
          </p:cNvSpPr>
          <p:nvPr/>
        </p:nvSpPr>
        <p:spPr bwMode="auto">
          <a:xfrm>
            <a:off x="2981325" y="985838"/>
            <a:ext cx="1588" cy="238125"/>
          </a:xfrm>
          <a:custGeom>
            <a:avLst/>
            <a:gdLst>
              <a:gd name="T0" fmla="*/ 0 w 1588"/>
              <a:gd name="T1" fmla="*/ 0 h 78"/>
              <a:gd name="T2" fmla="*/ 0 w 1588"/>
              <a:gd name="T3" fmla="*/ 0 h 78"/>
              <a:gd name="T4" fmla="*/ 0 w 1588"/>
              <a:gd name="T5" fmla="*/ 2147483647 h 78"/>
              <a:gd name="T6" fmla="*/ 0 w 1588"/>
              <a:gd name="T7" fmla="*/ 2147483647 h 78"/>
              <a:gd name="T8" fmla="*/ 0 w 1588"/>
              <a:gd name="T9" fmla="*/ 2147483647 h 78"/>
              <a:gd name="T10" fmla="*/ 0 w 1588"/>
              <a:gd name="T11" fmla="*/ 2147483647 h 78"/>
              <a:gd name="T12" fmla="*/ 0 w 1588"/>
              <a:gd name="T13" fmla="*/ 2147483647 h 78"/>
              <a:gd name="T14" fmla="*/ 0 60000 65536"/>
              <a:gd name="T15" fmla="*/ 0 60000 65536"/>
              <a:gd name="T16" fmla="*/ 0 60000 65536"/>
              <a:gd name="T17" fmla="*/ 0 60000 65536"/>
              <a:gd name="T18" fmla="*/ 0 60000 65536"/>
              <a:gd name="T19" fmla="*/ 0 60000 65536"/>
              <a:gd name="T20" fmla="*/ 0 60000 65536"/>
              <a:gd name="T21" fmla="*/ 0 w 1588"/>
              <a:gd name="T22" fmla="*/ 0 h 78"/>
              <a:gd name="T23" fmla="*/ 1588 w 1588"/>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78">
                <a:moveTo>
                  <a:pt x="0" y="0"/>
                </a:moveTo>
                <a:cubicBezTo>
                  <a:pt x="0" y="0"/>
                  <a:pt x="0" y="0"/>
                  <a:pt x="0" y="0"/>
                </a:cubicBezTo>
                <a:cubicBezTo>
                  <a:pt x="0" y="4"/>
                  <a:pt x="0" y="7"/>
                  <a:pt x="0" y="11"/>
                </a:cubicBezTo>
                <a:cubicBezTo>
                  <a:pt x="0" y="20"/>
                  <a:pt x="0" y="30"/>
                  <a:pt x="0" y="39"/>
                </a:cubicBezTo>
                <a:cubicBezTo>
                  <a:pt x="0" y="49"/>
                  <a:pt x="0" y="58"/>
                  <a:pt x="0" y="68"/>
                </a:cubicBezTo>
                <a:cubicBezTo>
                  <a:pt x="0" y="71"/>
                  <a:pt x="0" y="75"/>
                  <a:pt x="0" y="78"/>
                </a:cubicBezTo>
                <a:cubicBezTo>
                  <a:pt x="0" y="78"/>
                  <a:pt x="0" y="78"/>
                  <a:pt x="0" y="78"/>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43" name="Freeform 163"/>
          <p:cNvSpPr>
            <a:spLocks/>
          </p:cNvSpPr>
          <p:nvPr/>
        </p:nvSpPr>
        <p:spPr bwMode="auto">
          <a:xfrm>
            <a:off x="2951163" y="1019175"/>
            <a:ext cx="1587" cy="174625"/>
          </a:xfrm>
          <a:custGeom>
            <a:avLst/>
            <a:gdLst>
              <a:gd name="T0" fmla="*/ 0 w 1587"/>
              <a:gd name="T1" fmla="*/ 2147483647 h 57"/>
              <a:gd name="T2" fmla="*/ 0 w 1587"/>
              <a:gd name="T3" fmla="*/ 2147483647 h 57"/>
              <a:gd name="T4" fmla="*/ 0 w 1587"/>
              <a:gd name="T5" fmla="*/ 2147483647 h 57"/>
              <a:gd name="T6" fmla="*/ 0 w 1587"/>
              <a:gd name="T7" fmla="*/ 0 h 57"/>
              <a:gd name="T8" fmla="*/ 0 w 1587"/>
              <a:gd name="T9" fmla="*/ 0 h 57"/>
              <a:gd name="T10" fmla="*/ 0 60000 65536"/>
              <a:gd name="T11" fmla="*/ 0 60000 65536"/>
              <a:gd name="T12" fmla="*/ 0 60000 65536"/>
              <a:gd name="T13" fmla="*/ 0 60000 65536"/>
              <a:gd name="T14" fmla="*/ 0 60000 65536"/>
              <a:gd name="T15" fmla="*/ 0 w 1587"/>
              <a:gd name="T16" fmla="*/ 0 h 57"/>
              <a:gd name="T17" fmla="*/ 1587 w 1587"/>
              <a:gd name="T18" fmla="*/ 57 h 57"/>
            </a:gdLst>
            <a:ahLst/>
            <a:cxnLst>
              <a:cxn ang="T10">
                <a:pos x="T0" y="T1"/>
              </a:cxn>
              <a:cxn ang="T11">
                <a:pos x="T2" y="T3"/>
              </a:cxn>
              <a:cxn ang="T12">
                <a:pos x="T4" y="T5"/>
              </a:cxn>
              <a:cxn ang="T13">
                <a:pos x="T6" y="T7"/>
              </a:cxn>
              <a:cxn ang="T14">
                <a:pos x="T8" y="T9"/>
              </a:cxn>
            </a:cxnLst>
            <a:rect l="T15" t="T16" r="T17" b="T18"/>
            <a:pathLst>
              <a:path w="1587" h="57">
                <a:moveTo>
                  <a:pt x="0" y="57"/>
                </a:moveTo>
                <a:cubicBezTo>
                  <a:pt x="0" y="57"/>
                  <a:pt x="0" y="57"/>
                  <a:pt x="0" y="57"/>
                </a:cubicBezTo>
                <a:cubicBezTo>
                  <a:pt x="0" y="47"/>
                  <a:pt x="0" y="38"/>
                  <a:pt x="0" y="28"/>
                </a:cubicBezTo>
                <a:cubicBezTo>
                  <a:pt x="0" y="19"/>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44" name="Freeform 164"/>
          <p:cNvSpPr>
            <a:spLocks/>
          </p:cNvSpPr>
          <p:nvPr/>
        </p:nvSpPr>
        <p:spPr bwMode="auto">
          <a:xfrm>
            <a:off x="2703513" y="1104900"/>
            <a:ext cx="349250" cy="1588"/>
          </a:xfrm>
          <a:custGeom>
            <a:avLst/>
            <a:gdLst>
              <a:gd name="T0" fmla="*/ 0 w 220"/>
              <a:gd name="T1" fmla="*/ 0 h 1588"/>
              <a:gd name="T2" fmla="*/ 2147483647 w 220"/>
              <a:gd name="T3" fmla="*/ 0 h 1588"/>
              <a:gd name="T4" fmla="*/ 2147483647 w 220"/>
              <a:gd name="T5" fmla="*/ 0 h 1588"/>
              <a:gd name="T6" fmla="*/ 2147483647 w 220"/>
              <a:gd name="T7" fmla="*/ 0 h 1588"/>
              <a:gd name="T8" fmla="*/ 0 60000 65536"/>
              <a:gd name="T9" fmla="*/ 0 60000 65536"/>
              <a:gd name="T10" fmla="*/ 0 60000 65536"/>
              <a:gd name="T11" fmla="*/ 0 60000 65536"/>
              <a:gd name="T12" fmla="*/ 0 w 220"/>
              <a:gd name="T13" fmla="*/ 0 h 1588"/>
              <a:gd name="T14" fmla="*/ 220 w 220"/>
              <a:gd name="T15" fmla="*/ 1588 h 1588"/>
            </a:gdLst>
            <a:ahLst/>
            <a:cxnLst>
              <a:cxn ang="T8">
                <a:pos x="T0" y="T1"/>
              </a:cxn>
              <a:cxn ang="T9">
                <a:pos x="T2" y="T3"/>
              </a:cxn>
              <a:cxn ang="T10">
                <a:pos x="T4" y="T5"/>
              </a:cxn>
              <a:cxn ang="T11">
                <a:pos x="T6" y="T7"/>
              </a:cxn>
            </a:cxnLst>
            <a:rect l="T12" t="T13" r="T14" b="T15"/>
            <a:pathLst>
              <a:path w="220" h="1588">
                <a:moveTo>
                  <a:pt x="0" y="0"/>
                </a:moveTo>
                <a:lnTo>
                  <a:pt x="156" y="0"/>
                </a:lnTo>
                <a:lnTo>
                  <a:pt x="175" y="0"/>
                </a:lnTo>
                <a:lnTo>
                  <a:pt x="2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45" name="Line 165"/>
          <p:cNvSpPr>
            <a:spLocks noChangeShapeType="1"/>
          </p:cNvSpPr>
          <p:nvPr/>
        </p:nvSpPr>
        <p:spPr bwMode="auto">
          <a:xfrm>
            <a:off x="308292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46" name="Freeform 166"/>
          <p:cNvSpPr>
            <a:spLocks/>
          </p:cNvSpPr>
          <p:nvPr/>
        </p:nvSpPr>
        <p:spPr bwMode="auto">
          <a:xfrm>
            <a:off x="3146425" y="1104900"/>
            <a:ext cx="382588" cy="1588"/>
          </a:xfrm>
          <a:custGeom>
            <a:avLst/>
            <a:gdLst>
              <a:gd name="T0" fmla="*/ 0 w 241"/>
              <a:gd name="T1" fmla="*/ 0 h 1588"/>
              <a:gd name="T2" fmla="*/ 2147483647 w 241"/>
              <a:gd name="T3" fmla="*/ 0 h 1588"/>
              <a:gd name="T4" fmla="*/ 2147483647 w 241"/>
              <a:gd name="T5" fmla="*/ 0 h 1588"/>
              <a:gd name="T6" fmla="*/ 0 60000 65536"/>
              <a:gd name="T7" fmla="*/ 0 60000 65536"/>
              <a:gd name="T8" fmla="*/ 0 60000 65536"/>
              <a:gd name="T9" fmla="*/ 0 w 241"/>
              <a:gd name="T10" fmla="*/ 0 h 1588"/>
              <a:gd name="T11" fmla="*/ 241 w 241"/>
              <a:gd name="T12" fmla="*/ 1588 h 1588"/>
            </a:gdLst>
            <a:ahLst/>
            <a:cxnLst>
              <a:cxn ang="T6">
                <a:pos x="T0" y="T1"/>
              </a:cxn>
              <a:cxn ang="T7">
                <a:pos x="T2" y="T3"/>
              </a:cxn>
              <a:cxn ang="T8">
                <a:pos x="T4" y="T5"/>
              </a:cxn>
            </a:cxnLst>
            <a:rect l="T9" t="T10" r="T11" b="T12"/>
            <a:pathLst>
              <a:path w="241" h="1588">
                <a:moveTo>
                  <a:pt x="0" y="0"/>
                </a:moveTo>
                <a:lnTo>
                  <a:pt x="127"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47" name="Line 167"/>
          <p:cNvSpPr>
            <a:spLocks noChangeShapeType="1"/>
          </p:cNvSpPr>
          <p:nvPr/>
        </p:nvSpPr>
        <p:spPr bwMode="auto">
          <a:xfrm>
            <a:off x="3562350" y="1104900"/>
            <a:ext cx="95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48" name="Freeform 168"/>
          <p:cNvSpPr>
            <a:spLocks/>
          </p:cNvSpPr>
          <p:nvPr/>
        </p:nvSpPr>
        <p:spPr bwMode="auto">
          <a:xfrm>
            <a:off x="3763963" y="1104900"/>
            <a:ext cx="244475" cy="1588"/>
          </a:xfrm>
          <a:custGeom>
            <a:avLst/>
            <a:gdLst>
              <a:gd name="T0" fmla="*/ 0 w 154"/>
              <a:gd name="T1" fmla="*/ 0 h 1588"/>
              <a:gd name="T2" fmla="*/ 2147483647 w 154"/>
              <a:gd name="T3" fmla="*/ 0 h 1588"/>
              <a:gd name="T4" fmla="*/ 2147483647 w 154"/>
              <a:gd name="T5" fmla="*/ 0 h 1588"/>
              <a:gd name="T6" fmla="*/ 0 60000 65536"/>
              <a:gd name="T7" fmla="*/ 0 60000 65536"/>
              <a:gd name="T8" fmla="*/ 0 60000 65536"/>
              <a:gd name="T9" fmla="*/ 0 w 154"/>
              <a:gd name="T10" fmla="*/ 0 h 1588"/>
              <a:gd name="T11" fmla="*/ 154 w 154"/>
              <a:gd name="T12" fmla="*/ 1588 h 1588"/>
            </a:gdLst>
            <a:ahLst/>
            <a:cxnLst>
              <a:cxn ang="T6">
                <a:pos x="T0" y="T1"/>
              </a:cxn>
              <a:cxn ang="T7">
                <a:pos x="T2" y="T3"/>
              </a:cxn>
              <a:cxn ang="T8">
                <a:pos x="T4" y="T5"/>
              </a:cxn>
            </a:cxnLst>
            <a:rect l="T9" t="T10" r="T11" b="T12"/>
            <a:pathLst>
              <a:path w="154" h="1588">
                <a:moveTo>
                  <a:pt x="0" y="0"/>
                </a:moveTo>
                <a:lnTo>
                  <a:pt x="140" y="0"/>
                </a:lnTo>
                <a:lnTo>
                  <a:pt x="154"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49" name="Freeform 169"/>
          <p:cNvSpPr>
            <a:spLocks/>
          </p:cNvSpPr>
          <p:nvPr/>
        </p:nvSpPr>
        <p:spPr bwMode="auto">
          <a:xfrm>
            <a:off x="3698875" y="1104900"/>
            <a:ext cx="31750" cy="1588"/>
          </a:xfrm>
          <a:custGeom>
            <a:avLst/>
            <a:gdLst>
              <a:gd name="T0" fmla="*/ 0 w 20"/>
              <a:gd name="T1" fmla="*/ 0 h 1588"/>
              <a:gd name="T2" fmla="*/ 2147483647 w 20"/>
              <a:gd name="T3" fmla="*/ 0 h 1588"/>
              <a:gd name="T4" fmla="*/ 2147483647 w 20"/>
              <a:gd name="T5" fmla="*/ 0 h 1588"/>
              <a:gd name="T6" fmla="*/ 0 60000 65536"/>
              <a:gd name="T7" fmla="*/ 0 60000 65536"/>
              <a:gd name="T8" fmla="*/ 0 60000 65536"/>
              <a:gd name="T9" fmla="*/ 0 w 20"/>
              <a:gd name="T10" fmla="*/ 0 h 1588"/>
              <a:gd name="T11" fmla="*/ 20 w 20"/>
              <a:gd name="T12" fmla="*/ 1588 h 1588"/>
            </a:gdLst>
            <a:ahLst/>
            <a:cxnLst>
              <a:cxn ang="T6">
                <a:pos x="T0" y="T1"/>
              </a:cxn>
              <a:cxn ang="T7">
                <a:pos x="T2" y="T3"/>
              </a:cxn>
              <a:cxn ang="T8">
                <a:pos x="T4" y="T5"/>
              </a:cxn>
            </a:cxnLst>
            <a:rect l="T9" t="T10" r="T11" b="T12"/>
            <a:pathLst>
              <a:path w="20" h="1588">
                <a:moveTo>
                  <a:pt x="0" y="0"/>
                </a:moveTo>
                <a:lnTo>
                  <a:pt x="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50" name="Line 170"/>
          <p:cNvSpPr>
            <a:spLocks noChangeShapeType="1"/>
          </p:cNvSpPr>
          <p:nvPr/>
        </p:nvSpPr>
        <p:spPr bwMode="auto">
          <a:xfrm>
            <a:off x="3625850" y="1104900"/>
            <a:ext cx="95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51" name="Line 171"/>
          <p:cNvSpPr>
            <a:spLocks noChangeShapeType="1"/>
          </p:cNvSpPr>
          <p:nvPr/>
        </p:nvSpPr>
        <p:spPr bwMode="auto">
          <a:xfrm>
            <a:off x="4038600"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52" name="Freeform 172"/>
          <p:cNvSpPr>
            <a:spLocks/>
          </p:cNvSpPr>
          <p:nvPr/>
        </p:nvSpPr>
        <p:spPr bwMode="auto">
          <a:xfrm>
            <a:off x="4102100" y="1104900"/>
            <a:ext cx="382588" cy="1588"/>
          </a:xfrm>
          <a:custGeom>
            <a:avLst/>
            <a:gdLst>
              <a:gd name="T0" fmla="*/ 0 w 241"/>
              <a:gd name="T1" fmla="*/ 0 h 1588"/>
              <a:gd name="T2" fmla="*/ 2147483647 w 241"/>
              <a:gd name="T3" fmla="*/ 0 h 1588"/>
              <a:gd name="T4" fmla="*/ 2147483647 w 241"/>
              <a:gd name="T5" fmla="*/ 0 h 1588"/>
              <a:gd name="T6" fmla="*/ 2147483647 w 241"/>
              <a:gd name="T7" fmla="*/ 0 h 1588"/>
              <a:gd name="T8" fmla="*/ 2147483647 w 241"/>
              <a:gd name="T9" fmla="*/ 0 h 1588"/>
              <a:gd name="T10" fmla="*/ 0 60000 65536"/>
              <a:gd name="T11" fmla="*/ 0 60000 65536"/>
              <a:gd name="T12" fmla="*/ 0 60000 65536"/>
              <a:gd name="T13" fmla="*/ 0 60000 65536"/>
              <a:gd name="T14" fmla="*/ 0 60000 65536"/>
              <a:gd name="T15" fmla="*/ 0 w 241"/>
              <a:gd name="T16" fmla="*/ 0 h 1588"/>
              <a:gd name="T17" fmla="*/ 241 w 241"/>
              <a:gd name="T18" fmla="*/ 1588 h 1588"/>
            </a:gdLst>
            <a:ahLst/>
            <a:cxnLst>
              <a:cxn ang="T10">
                <a:pos x="T0" y="T1"/>
              </a:cxn>
              <a:cxn ang="T11">
                <a:pos x="T2" y="T3"/>
              </a:cxn>
              <a:cxn ang="T12">
                <a:pos x="T4" y="T5"/>
              </a:cxn>
              <a:cxn ang="T13">
                <a:pos x="T6" y="T7"/>
              </a:cxn>
              <a:cxn ang="T14">
                <a:pos x="T8" y="T9"/>
              </a:cxn>
            </a:cxnLst>
            <a:rect l="T15" t="T16" r="T17" b="T18"/>
            <a:pathLst>
              <a:path w="241" h="1588">
                <a:moveTo>
                  <a:pt x="0" y="0"/>
                </a:moveTo>
                <a:lnTo>
                  <a:pt x="37" y="0"/>
                </a:lnTo>
                <a:lnTo>
                  <a:pt x="137" y="0"/>
                </a:lnTo>
                <a:lnTo>
                  <a:pt x="227"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53" name="Line 173"/>
          <p:cNvSpPr>
            <a:spLocks noChangeShapeType="1"/>
          </p:cNvSpPr>
          <p:nvPr/>
        </p:nvSpPr>
        <p:spPr bwMode="auto">
          <a:xfrm>
            <a:off x="4518025" y="11049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54" name="Freeform 174"/>
          <p:cNvSpPr>
            <a:spLocks/>
          </p:cNvSpPr>
          <p:nvPr/>
        </p:nvSpPr>
        <p:spPr bwMode="auto">
          <a:xfrm>
            <a:off x="4581525" y="1104900"/>
            <a:ext cx="382588" cy="1588"/>
          </a:xfrm>
          <a:custGeom>
            <a:avLst/>
            <a:gdLst>
              <a:gd name="T0" fmla="*/ 0 w 241"/>
              <a:gd name="T1" fmla="*/ 0 h 1588"/>
              <a:gd name="T2" fmla="*/ 2147483647 w 241"/>
              <a:gd name="T3" fmla="*/ 0 h 1588"/>
              <a:gd name="T4" fmla="*/ 2147483647 w 241"/>
              <a:gd name="T5" fmla="*/ 0 h 1588"/>
              <a:gd name="T6" fmla="*/ 0 60000 65536"/>
              <a:gd name="T7" fmla="*/ 0 60000 65536"/>
              <a:gd name="T8" fmla="*/ 0 60000 65536"/>
              <a:gd name="T9" fmla="*/ 0 w 241"/>
              <a:gd name="T10" fmla="*/ 0 h 1588"/>
              <a:gd name="T11" fmla="*/ 241 w 241"/>
              <a:gd name="T12" fmla="*/ 1588 h 1588"/>
            </a:gdLst>
            <a:ahLst/>
            <a:cxnLst>
              <a:cxn ang="T6">
                <a:pos x="T0" y="T1"/>
              </a:cxn>
              <a:cxn ang="T7">
                <a:pos x="T2" y="T3"/>
              </a:cxn>
              <a:cxn ang="T8">
                <a:pos x="T4" y="T5"/>
              </a:cxn>
            </a:cxnLst>
            <a:rect l="T9" t="T10" r="T11" b="T12"/>
            <a:pathLst>
              <a:path w="241" h="1588">
                <a:moveTo>
                  <a:pt x="0" y="0"/>
                </a:moveTo>
                <a:lnTo>
                  <a:pt x="125"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55" name="Line 175"/>
          <p:cNvSpPr>
            <a:spLocks noChangeShapeType="1"/>
          </p:cNvSpPr>
          <p:nvPr/>
        </p:nvSpPr>
        <p:spPr bwMode="auto">
          <a:xfrm>
            <a:off x="499427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56" name="Freeform 176"/>
          <p:cNvSpPr>
            <a:spLocks/>
          </p:cNvSpPr>
          <p:nvPr/>
        </p:nvSpPr>
        <p:spPr bwMode="auto">
          <a:xfrm>
            <a:off x="5057775" y="1104900"/>
            <a:ext cx="349250" cy="1588"/>
          </a:xfrm>
          <a:custGeom>
            <a:avLst/>
            <a:gdLst>
              <a:gd name="T0" fmla="*/ 0 w 220"/>
              <a:gd name="T1" fmla="*/ 0 h 1588"/>
              <a:gd name="T2" fmla="*/ 2147483647 w 220"/>
              <a:gd name="T3" fmla="*/ 0 h 1588"/>
              <a:gd name="T4" fmla="*/ 2147483647 w 220"/>
              <a:gd name="T5" fmla="*/ 0 h 1588"/>
              <a:gd name="T6" fmla="*/ 0 60000 65536"/>
              <a:gd name="T7" fmla="*/ 0 60000 65536"/>
              <a:gd name="T8" fmla="*/ 0 60000 65536"/>
              <a:gd name="T9" fmla="*/ 0 w 220"/>
              <a:gd name="T10" fmla="*/ 0 h 1588"/>
              <a:gd name="T11" fmla="*/ 220 w 220"/>
              <a:gd name="T12" fmla="*/ 1588 h 1588"/>
            </a:gdLst>
            <a:ahLst/>
            <a:cxnLst>
              <a:cxn ang="T6">
                <a:pos x="T0" y="T1"/>
              </a:cxn>
              <a:cxn ang="T7">
                <a:pos x="T2" y="T3"/>
              </a:cxn>
              <a:cxn ang="T8">
                <a:pos x="T4" y="T5"/>
              </a:cxn>
            </a:cxnLst>
            <a:rect l="T9" t="T10" r="T11" b="T12"/>
            <a:pathLst>
              <a:path w="220" h="1588">
                <a:moveTo>
                  <a:pt x="0" y="0"/>
                </a:moveTo>
                <a:lnTo>
                  <a:pt x="127" y="0"/>
                </a:lnTo>
                <a:lnTo>
                  <a:pt x="2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57" name="Line 177"/>
          <p:cNvSpPr>
            <a:spLocks noChangeShapeType="1"/>
          </p:cNvSpPr>
          <p:nvPr/>
        </p:nvSpPr>
        <p:spPr bwMode="auto">
          <a:xfrm>
            <a:off x="2951163"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58" name="Line 178"/>
          <p:cNvSpPr>
            <a:spLocks noChangeShapeType="1"/>
          </p:cNvSpPr>
          <p:nvPr/>
        </p:nvSpPr>
        <p:spPr bwMode="auto">
          <a:xfrm>
            <a:off x="2997200" y="11938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59" name="Line 179"/>
          <p:cNvSpPr>
            <a:spLocks noChangeShapeType="1"/>
          </p:cNvSpPr>
          <p:nvPr/>
        </p:nvSpPr>
        <p:spPr bwMode="auto">
          <a:xfrm>
            <a:off x="3046413"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60" name="Line 180"/>
          <p:cNvSpPr>
            <a:spLocks noChangeShapeType="1"/>
          </p:cNvSpPr>
          <p:nvPr/>
        </p:nvSpPr>
        <p:spPr bwMode="auto">
          <a:xfrm>
            <a:off x="3095625" y="11938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61" name="Line 181"/>
          <p:cNvSpPr>
            <a:spLocks noChangeShapeType="1"/>
          </p:cNvSpPr>
          <p:nvPr/>
        </p:nvSpPr>
        <p:spPr bwMode="auto">
          <a:xfrm>
            <a:off x="3140075" y="1193800"/>
            <a:ext cx="34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62" name="Line 182"/>
          <p:cNvSpPr>
            <a:spLocks noChangeShapeType="1"/>
          </p:cNvSpPr>
          <p:nvPr/>
        </p:nvSpPr>
        <p:spPr bwMode="auto">
          <a:xfrm>
            <a:off x="3189288"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63" name="Line 183"/>
          <p:cNvSpPr>
            <a:spLocks noChangeShapeType="1"/>
          </p:cNvSpPr>
          <p:nvPr/>
        </p:nvSpPr>
        <p:spPr bwMode="auto">
          <a:xfrm>
            <a:off x="3235325" y="11938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64" name="Freeform 184"/>
          <p:cNvSpPr>
            <a:spLocks/>
          </p:cNvSpPr>
          <p:nvPr/>
        </p:nvSpPr>
        <p:spPr bwMode="auto">
          <a:xfrm>
            <a:off x="3284538" y="1193800"/>
            <a:ext cx="63500" cy="1588"/>
          </a:xfrm>
          <a:custGeom>
            <a:avLst/>
            <a:gdLst>
              <a:gd name="T0" fmla="*/ 0 w 40"/>
              <a:gd name="T1" fmla="*/ 0 h 1588"/>
              <a:gd name="T2" fmla="*/ 2147483647 w 40"/>
              <a:gd name="T3" fmla="*/ 0 h 1588"/>
              <a:gd name="T4" fmla="*/ 2147483647 w 40"/>
              <a:gd name="T5" fmla="*/ 0 h 1588"/>
              <a:gd name="T6" fmla="*/ 2147483647 w 40"/>
              <a:gd name="T7" fmla="*/ 0 h 1588"/>
              <a:gd name="T8" fmla="*/ 0 60000 65536"/>
              <a:gd name="T9" fmla="*/ 0 60000 65536"/>
              <a:gd name="T10" fmla="*/ 0 60000 65536"/>
              <a:gd name="T11" fmla="*/ 0 60000 65536"/>
              <a:gd name="T12" fmla="*/ 0 w 40"/>
              <a:gd name="T13" fmla="*/ 0 h 1588"/>
              <a:gd name="T14" fmla="*/ 40 w 40"/>
              <a:gd name="T15" fmla="*/ 1588 h 1588"/>
            </a:gdLst>
            <a:ahLst/>
            <a:cxnLst>
              <a:cxn ang="T8">
                <a:pos x="T0" y="T1"/>
              </a:cxn>
              <a:cxn ang="T9">
                <a:pos x="T2" y="T3"/>
              </a:cxn>
              <a:cxn ang="T10">
                <a:pos x="T4" y="T5"/>
              </a:cxn>
              <a:cxn ang="T11">
                <a:pos x="T6" y="T7"/>
              </a:cxn>
            </a:cxnLst>
            <a:rect l="T12" t="T13" r="T14" b="T15"/>
            <a:pathLst>
              <a:path w="40" h="1588">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65" name="Line 185"/>
          <p:cNvSpPr>
            <a:spLocks noChangeShapeType="1"/>
          </p:cNvSpPr>
          <p:nvPr/>
        </p:nvSpPr>
        <p:spPr bwMode="auto">
          <a:xfrm>
            <a:off x="2951163"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66" name="Line 186"/>
          <p:cNvSpPr>
            <a:spLocks noChangeShapeType="1"/>
          </p:cNvSpPr>
          <p:nvPr/>
        </p:nvSpPr>
        <p:spPr bwMode="auto">
          <a:xfrm>
            <a:off x="2997200" y="1019175"/>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67" name="Line 187"/>
          <p:cNvSpPr>
            <a:spLocks noChangeShapeType="1"/>
          </p:cNvSpPr>
          <p:nvPr/>
        </p:nvSpPr>
        <p:spPr bwMode="auto">
          <a:xfrm>
            <a:off x="3046413"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68" name="Line 188"/>
          <p:cNvSpPr>
            <a:spLocks noChangeShapeType="1"/>
          </p:cNvSpPr>
          <p:nvPr/>
        </p:nvSpPr>
        <p:spPr bwMode="auto">
          <a:xfrm>
            <a:off x="3095625" y="1019175"/>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69" name="Line 189"/>
          <p:cNvSpPr>
            <a:spLocks noChangeShapeType="1"/>
          </p:cNvSpPr>
          <p:nvPr/>
        </p:nvSpPr>
        <p:spPr bwMode="auto">
          <a:xfrm>
            <a:off x="3140075" y="1019175"/>
            <a:ext cx="34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70" name="Line 190"/>
          <p:cNvSpPr>
            <a:spLocks noChangeShapeType="1"/>
          </p:cNvSpPr>
          <p:nvPr/>
        </p:nvSpPr>
        <p:spPr bwMode="auto">
          <a:xfrm>
            <a:off x="3189288"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71" name="Line 191"/>
          <p:cNvSpPr>
            <a:spLocks noChangeShapeType="1"/>
          </p:cNvSpPr>
          <p:nvPr/>
        </p:nvSpPr>
        <p:spPr bwMode="auto">
          <a:xfrm>
            <a:off x="3235325" y="1019175"/>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72" name="Freeform 192"/>
          <p:cNvSpPr>
            <a:spLocks/>
          </p:cNvSpPr>
          <p:nvPr/>
        </p:nvSpPr>
        <p:spPr bwMode="auto">
          <a:xfrm>
            <a:off x="3284538" y="1019175"/>
            <a:ext cx="63500" cy="1588"/>
          </a:xfrm>
          <a:custGeom>
            <a:avLst/>
            <a:gdLst>
              <a:gd name="T0" fmla="*/ 0 w 40"/>
              <a:gd name="T1" fmla="*/ 0 h 1588"/>
              <a:gd name="T2" fmla="*/ 2147483647 w 40"/>
              <a:gd name="T3" fmla="*/ 0 h 1588"/>
              <a:gd name="T4" fmla="*/ 2147483647 w 40"/>
              <a:gd name="T5" fmla="*/ 0 h 1588"/>
              <a:gd name="T6" fmla="*/ 2147483647 w 40"/>
              <a:gd name="T7" fmla="*/ 0 h 1588"/>
              <a:gd name="T8" fmla="*/ 0 60000 65536"/>
              <a:gd name="T9" fmla="*/ 0 60000 65536"/>
              <a:gd name="T10" fmla="*/ 0 60000 65536"/>
              <a:gd name="T11" fmla="*/ 0 60000 65536"/>
              <a:gd name="T12" fmla="*/ 0 w 40"/>
              <a:gd name="T13" fmla="*/ 0 h 1588"/>
              <a:gd name="T14" fmla="*/ 40 w 40"/>
              <a:gd name="T15" fmla="*/ 1588 h 1588"/>
            </a:gdLst>
            <a:ahLst/>
            <a:cxnLst>
              <a:cxn ang="T8">
                <a:pos x="T0" y="T1"/>
              </a:cxn>
              <a:cxn ang="T9">
                <a:pos x="T2" y="T3"/>
              </a:cxn>
              <a:cxn ang="T10">
                <a:pos x="T4" y="T5"/>
              </a:cxn>
              <a:cxn ang="T11">
                <a:pos x="T6" y="T7"/>
              </a:cxn>
            </a:cxnLst>
            <a:rect l="T12" t="T13" r="T14" b="T15"/>
            <a:pathLst>
              <a:path w="40" h="1588">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73" name="Line 193"/>
          <p:cNvSpPr>
            <a:spLocks noChangeShapeType="1"/>
          </p:cNvSpPr>
          <p:nvPr/>
        </p:nvSpPr>
        <p:spPr bwMode="auto">
          <a:xfrm flipV="1">
            <a:off x="5256213" y="373063"/>
            <a:ext cx="1587" cy="3968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74" name="Line 194"/>
          <p:cNvSpPr>
            <a:spLocks noChangeShapeType="1"/>
          </p:cNvSpPr>
          <p:nvPr/>
        </p:nvSpPr>
        <p:spPr bwMode="auto">
          <a:xfrm flipV="1">
            <a:off x="3665538" y="10747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75" name="Line 195"/>
          <p:cNvSpPr>
            <a:spLocks noChangeShapeType="1"/>
          </p:cNvSpPr>
          <p:nvPr/>
        </p:nvSpPr>
        <p:spPr bwMode="auto">
          <a:xfrm flipH="1">
            <a:off x="3635375" y="11049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76" name="Line 196"/>
          <p:cNvSpPr>
            <a:spLocks noChangeShapeType="1"/>
          </p:cNvSpPr>
          <p:nvPr/>
        </p:nvSpPr>
        <p:spPr bwMode="auto">
          <a:xfrm>
            <a:off x="373062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77" name="Line 197"/>
          <p:cNvSpPr>
            <a:spLocks noChangeShapeType="1"/>
          </p:cNvSpPr>
          <p:nvPr/>
        </p:nvSpPr>
        <p:spPr bwMode="auto">
          <a:xfrm>
            <a:off x="3665538" y="1169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78" name="Freeform 198"/>
          <p:cNvSpPr>
            <a:spLocks/>
          </p:cNvSpPr>
          <p:nvPr/>
        </p:nvSpPr>
        <p:spPr bwMode="auto">
          <a:xfrm>
            <a:off x="3571875" y="1104900"/>
            <a:ext cx="30163" cy="1588"/>
          </a:xfrm>
          <a:custGeom>
            <a:avLst/>
            <a:gdLst>
              <a:gd name="T0" fmla="*/ 2147483647 w 19"/>
              <a:gd name="T1" fmla="*/ 0 h 1588"/>
              <a:gd name="T2" fmla="*/ 2147483647 w 19"/>
              <a:gd name="T3" fmla="*/ 0 h 1588"/>
              <a:gd name="T4" fmla="*/ 0 w 19"/>
              <a:gd name="T5" fmla="*/ 0 h 1588"/>
              <a:gd name="T6" fmla="*/ 0 60000 65536"/>
              <a:gd name="T7" fmla="*/ 0 60000 65536"/>
              <a:gd name="T8" fmla="*/ 0 60000 65536"/>
              <a:gd name="T9" fmla="*/ 0 w 19"/>
              <a:gd name="T10" fmla="*/ 0 h 1588"/>
              <a:gd name="T11" fmla="*/ 19 w 19"/>
              <a:gd name="T12" fmla="*/ 1588 h 1588"/>
            </a:gdLst>
            <a:ahLst/>
            <a:cxnLst>
              <a:cxn ang="T6">
                <a:pos x="T0" y="T1"/>
              </a:cxn>
              <a:cxn ang="T7">
                <a:pos x="T2" y="T3"/>
              </a:cxn>
              <a:cxn ang="T8">
                <a:pos x="T4" y="T5"/>
              </a:cxn>
            </a:cxnLst>
            <a:rect l="T9" t="T10" r="T11" b="T12"/>
            <a:pathLst>
              <a:path w="19" h="1588">
                <a:moveTo>
                  <a:pt x="19" y="0"/>
                </a:moveTo>
                <a:lnTo>
                  <a:pt x="13"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79" name="Line 199"/>
          <p:cNvSpPr>
            <a:spLocks noChangeShapeType="1"/>
          </p:cNvSpPr>
          <p:nvPr/>
        </p:nvSpPr>
        <p:spPr bwMode="auto">
          <a:xfrm>
            <a:off x="3665538" y="110490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80" name="Line 200"/>
          <p:cNvSpPr>
            <a:spLocks noChangeShapeType="1"/>
          </p:cNvSpPr>
          <p:nvPr/>
        </p:nvSpPr>
        <p:spPr bwMode="auto">
          <a:xfrm flipV="1">
            <a:off x="3665538" y="10112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81" name="Line 201"/>
          <p:cNvSpPr>
            <a:spLocks noChangeShapeType="1"/>
          </p:cNvSpPr>
          <p:nvPr/>
        </p:nvSpPr>
        <p:spPr bwMode="auto">
          <a:xfrm>
            <a:off x="3665538" y="1104900"/>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82" name="Freeform 202"/>
          <p:cNvSpPr>
            <a:spLocks/>
          </p:cNvSpPr>
          <p:nvPr/>
        </p:nvSpPr>
        <p:spPr bwMode="auto">
          <a:xfrm>
            <a:off x="3043238" y="1336675"/>
            <a:ext cx="158750" cy="141288"/>
          </a:xfrm>
          <a:custGeom>
            <a:avLst/>
            <a:gdLst>
              <a:gd name="T0" fmla="*/ 2147483647 w 100"/>
              <a:gd name="T1" fmla="*/ 2147483647 h 89"/>
              <a:gd name="T2" fmla="*/ 0 w 100"/>
              <a:gd name="T3" fmla="*/ 2147483647 h 89"/>
              <a:gd name="T4" fmla="*/ 2147483647 w 100"/>
              <a:gd name="T5" fmla="*/ 0 h 89"/>
              <a:gd name="T6" fmla="*/ 0 60000 65536"/>
              <a:gd name="T7" fmla="*/ 0 60000 65536"/>
              <a:gd name="T8" fmla="*/ 0 60000 65536"/>
              <a:gd name="T9" fmla="*/ 0 w 100"/>
              <a:gd name="T10" fmla="*/ 0 h 89"/>
              <a:gd name="T11" fmla="*/ 100 w 100"/>
              <a:gd name="T12" fmla="*/ 89 h 89"/>
            </a:gdLst>
            <a:ahLst/>
            <a:cxnLst>
              <a:cxn ang="T6">
                <a:pos x="T0" y="T1"/>
              </a:cxn>
              <a:cxn ang="T7">
                <a:pos x="T2" y="T3"/>
              </a:cxn>
              <a:cxn ang="T8">
                <a:pos x="T4" y="T5"/>
              </a:cxn>
            </a:cxnLst>
            <a:rect l="T9" t="T10" r="T11" b="T12"/>
            <a:pathLst>
              <a:path w="100" h="89">
                <a:moveTo>
                  <a:pt x="100" y="89"/>
                </a:moveTo>
                <a:lnTo>
                  <a:pt x="0" y="89"/>
                </a:lnTo>
                <a:lnTo>
                  <a:pt x="34"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83" name="Freeform 203"/>
          <p:cNvSpPr>
            <a:spLocks/>
          </p:cNvSpPr>
          <p:nvPr/>
        </p:nvSpPr>
        <p:spPr bwMode="auto">
          <a:xfrm>
            <a:off x="3760788" y="619125"/>
            <a:ext cx="350837" cy="327025"/>
          </a:xfrm>
          <a:custGeom>
            <a:avLst/>
            <a:gdLst>
              <a:gd name="T0" fmla="*/ 0 w 221"/>
              <a:gd name="T1" fmla="*/ 2147483647 h 206"/>
              <a:gd name="T2" fmla="*/ 2147483647 w 221"/>
              <a:gd name="T3" fmla="*/ 2147483647 h 206"/>
              <a:gd name="T4" fmla="*/ 2147483647 w 221"/>
              <a:gd name="T5" fmla="*/ 0 h 206"/>
              <a:gd name="T6" fmla="*/ 2147483647 w 221"/>
              <a:gd name="T7" fmla="*/ 0 h 206"/>
              <a:gd name="T8" fmla="*/ 0 60000 65536"/>
              <a:gd name="T9" fmla="*/ 0 60000 65536"/>
              <a:gd name="T10" fmla="*/ 0 60000 65536"/>
              <a:gd name="T11" fmla="*/ 0 60000 65536"/>
              <a:gd name="T12" fmla="*/ 0 w 221"/>
              <a:gd name="T13" fmla="*/ 0 h 206"/>
              <a:gd name="T14" fmla="*/ 221 w 221"/>
              <a:gd name="T15" fmla="*/ 206 h 206"/>
            </a:gdLst>
            <a:ahLst/>
            <a:cxnLst>
              <a:cxn ang="T8">
                <a:pos x="T0" y="T1"/>
              </a:cxn>
              <a:cxn ang="T9">
                <a:pos x="T2" y="T3"/>
              </a:cxn>
              <a:cxn ang="T10">
                <a:pos x="T4" y="T5"/>
              </a:cxn>
              <a:cxn ang="T11">
                <a:pos x="T6" y="T7"/>
              </a:cxn>
            </a:cxnLst>
            <a:rect l="T12" t="T13" r="T14" b="T15"/>
            <a:pathLst>
              <a:path w="221" h="206">
                <a:moveTo>
                  <a:pt x="0" y="206"/>
                </a:moveTo>
                <a:lnTo>
                  <a:pt x="13" y="181"/>
                </a:lnTo>
                <a:lnTo>
                  <a:pt x="121" y="0"/>
                </a:lnTo>
                <a:lnTo>
                  <a:pt x="22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84" name="Line 204"/>
          <p:cNvSpPr>
            <a:spLocks noChangeShapeType="1"/>
          </p:cNvSpPr>
          <p:nvPr/>
        </p:nvSpPr>
        <p:spPr bwMode="auto">
          <a:xfrm flipH="1">
            <a:off x="2343150" y="1303338"/>
            <a:ext cx="75247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85" name="Line 205"/>
          <p:cNvSpPr>
            <a:spLocks noChangeShapeType="1"/>
          </p:cNvSpPr>
          <p:nvPr/>
        </p:nvSpPr>
        <p:spPr bwMode="auto">
          <a:xfrm flipH="1">
            <a:off x="3125788" y="1303338"/>
            <a:ext cx="1920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86" name="Line 206"/>
          <p:cNvSpPr>
            <a:spLocks noChangeShapeType="1"/>
          </p:cNvSpPr>
          <p:nvPr/>
        </p:nvSpPr>
        <p:spPr bwMode="auto">
          <a:xfrm flipH="1">
            <a:off x="2343150" y="906463"/>
            <a:ext cx="9747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87" name="Line 207"/>
          <p:cNvSpPr>
            <a:spLocks noChangeShapeType="1"/>
          </p:cNvSpPr>
          <p:nvPr/>
        </p:nvSpPr>
        <p:spPr bwMode="auto">
          <a:xfrm>
            <a:off x="5291138" y="1425575"/>
            <a:ext cx="40481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88" name="Line 208"/>
          <p:cNvSpPr>
            <a:spLocks noChangeShapeType="1"/>
          </p:cNvSpPr>
          <p:nvPr/>
        </p:nvSpPr>
        <p:spPr bwMode="auto">
          <a:xfrm>
            <a:off x="5291138" y="787400"/>
            <a:ext cx="40481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89" name="Freeform 209"/>
          <p:cNvSpPr>
            <a:spLocks/>
          </p:cNvSpPr>
          <p:nvPr/>
        </p:nvSpPr>
        <p:spPr bwMode="auto">
          <a:xfrm>
            <a:off x="3698875" y="936625"/>
            <a:ext cx="76200" cy="114300"/>
          </a:xfrm>
          <a:custGeom>
            <a:avLst/>
            <a:gdLst>
              <a:gd name="T0" fmla="*/ 0 w 48"/>
              <a:gd name="T1" fmla="*/ 2147483647 h 72"/>
              <a:gd name="T2" fmla="*/ 2147483647 w 48"/>
              <a:gd name="T3" fmla="*/ 2147483647 h 72"/>
              <a:gd name="T4" fmla="*/ 2147483647 w 48"/>
              <a:gd name="T5" fmla="*/ 2147483647 h 72"/>
              <a:gd name="T6" fmla="*/ 2147483647 w 48"/>
              <a:gd name="T7" fmla="*/ 0 h 72"/>
              <a:gd name="T8" fmla="*/ 0 w 48"/>
              <a:gd name="T9" fmla="*/ 2147483647 h 72"/>
              <a:gd name="T10" fmla="*/ 0 60000 65536"/>
              <a:gd name="T11" fmla="*/ 0 60000 65536"/>
              <a:gd name="T12" fmla="*/ 0 60000 65536"/>
              <a:gd name="T13" fmla="*/ 0 60000 65536"/>
              <a:gd name="T14" fmla="*/ 0 60000 65536"/>
              <a:gd name="T15" fmla="*/ 0 w 48"/>
              <a:gd name="T16" fmla="*/ 0 h 72"/>
              <a:gd name="T17" fmla="*/ 48 w 48"/>
              <a:gd name="T18" fmla="*/ 72 h 72"/>
            </a:gdLst>
            <a:ahLst/>
            <a:cxnLst>
              <a:cxn ang="T10">
                <a:pos x="T0" y="T1"/>
              </a:cxn>
              <a:cxn ang="T11">
                <a:pos x="T2" y="T3"/>
              </a:cxn>
              <a:cxn ang="T12">
                <a:pos x="T4" y="T5"/>
              </a:cxn>
              <a:cxn ang="T13">
                <a:pos x="T6" y="T7"/>
              </a:cxn>
              <a:cxn ang="T14">
                <a:pos x="T8" y="T9"/>
              </a:cxn>
            </a:cxnLst>
            <a:rect l="T15" t="T16" r="T17" b="T18"/>
            <a:pathLst>
              <a:path w="48" h="72">
                <a:moveTo>
                  <a:pt x="0" y="72"/>
                </a:moveTo>
                <a:lnTo>
                  <a:pt x="48" y="14"/>
                </a:lnTo>
                <a:lnTo>
                  <a:pt x="39" y="6"/>
                </a:lnTo>
                <a:lnTo>
                  <a:pt x="27" y="0"/>
                </a:lnTo>
                <a:lnTo>
                  <a:pt x="0" y="72"/>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90" name="Freeform 210"/>
          <p:cNvSpPr>
            <a:spLocks/>
          </p:cNvSpPr>
          <p:nvPr/>
        </p:nvSpPr>
        <p:spPr bwMode="auto">
          <a:xfrm>
            <a:off x="3079750" y="1223963"/>
            <a:ext cx="63500" cy="119062"/>
          </a:xfrm>
          <a:custGeom>
            <a:avLst/>
            <a:gdLst>
              <a:gd name="T0" fmla="*/ 2147483647 w 40"/>
              <a:gd name="T1" fmla="*/ 0 h 75"/>
              <a:gd name="T2" fmla="*/ 2147483647 w 40"/>
              <a:gd name="T3" fmla="*/ 2147483647 h 75"/>
              <a:gd name="T4" fmla="*/ 2147483647 w 40"/>
              <a:gd name="T5" fmla="*/ 2147483647 h 75"/>
              <a:gd name="T6" fmla="*/ 2147483647 w 40"/>
              <a:gd name="T7" fmla="*/ 2147483647 h 75"/>
              <a:gd name="T8" fmla="*/ 0 w 40"/>
              <a:gd name="T9" fmla="*/ 2147483647 h 75"/>
              <a:gd name="T10" fmla="*/ 2147483647 w 40"/>
              <a:gd name="T11" fmla="*/ 2147483647 h 75"/>
              <a:gd name="T12" fmla="*/ 2147483647 w 40"/>
              <a:gd name="T13" fmla="*/ 0 h 75"/>
              <a:gd name="T14" fmla="*/ 0 60000 65536"/>
              <a:gd name="T15" fmla="*/ 0 60000 65536"/>
              <a:gd name="T16" fmla="*/ 0 60000 65536"/>
              <a:gd name="T17" fmla="*/ 0 60000 65536"/>
              <a:gd name="T18" fmla="*/ 0 60000 65536"/>
              <a:gd name="T19" fmla="*/ 0 60000 65536"/>
              <a:gd name="T20" fmla="*/ 0 60000 65536"/>
              <a:gd name="T21" fmla="*/ 0 w 40"/>
              <a:gd name="T22" fmla="*/ 0 h 75"/>
              <a:gd name="T23" fmla="*/ 40 w 40"/>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75">
                <a:moveTo>
                  <a:pt x="40" y="0"/>
                </a:moveTo>
                <a:lnTo>
                  <a:pt x="29" y="50"/>
                </a:lnTo>
                <a:lnTo>
                  <a:pt x="25" y="75"/>
                </a:lnTo>
                <a:lnTo>
                  <a:pt x="11" y="71"/>
                </a:lnTo>
                <a:lnTo>
                  <a:pt x="0" y="66"/>
                </a:lnTo>
                <a:lnTo>
                  <a:pt x="10" y="50"/>
                </a:lnTo>
                <a:lnTo>
                  <a:pt x="40"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91" name="Line 211"/>
          <p:cNvSpPr>
            <a:spLocks noChangeShapeType="1"/>
          </p:cNvSpPr>
          <p:nvPr/>
        </p:nvSpPr>
        <p:spPr bwMode="auto">
          <a:xfrm>
            <a:off x="3979863" y="2185988"/>
            <a:ext cx="15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92" name="Line 212"/>
          <p:cNvSpPr>
            <a:spLocks noChangeShapeType="1"/>
          </p:cNvSpPr>
          <p:nvPr/>
        </p:nvSpPr>
        <p:spPr bwMode="auto">
          <a:xfrm flipH="1">
            <a:off x="4289425" y="1914525"/>
            <a:ext cx="1730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693" name="Rectangle 213"/>
          <p:cNvSpPr>
            <a:spLocks noChangeArrowheads="1"/>
          </p:cNvSpPr>
          <p:nvPr/>
        </p:nvSpPr>
        <p:spPr bwMode="auto">
          <a:xfrm>
            <a:off x="4068763" y="1804988"/>
            <a:ext cx="220662" cy="219075"/>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694" name="Rectangle 214"/>
          <p:cNvSpPr>
            <a:spLocks noChangeArrowheads="1"/>
          </p:cNvSpPr>
          <p:nvPr/>
        </p:nvSpPr>
        <p:spPr bwMode="auto">
          <a:xfrm>
            <a:off x="4130675" y="1831975"/>
            <a:ext cx="1158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M</a:t>
            </a:r>
            <a:endParaRPr lang="en-US" smtClean="0">
              <a:solidFill>
                <a:srgbClr val="000000"/>
              </a:solidFill>
            </a:endParaRPr>
          </a:p>
        </p:txBody>
      </p:sp>
      <p:sp>
        <p:nvSpPr>
          <p:cNvPr id="20695" name="Rectangle 215"/>
          <p:cNvSpPr>
            <a:spLocks noChangeArrowheads="1"/>
          </p:cNvSpPr>
          <p:nvPr/>
        </p:nvSpPr>
        <p:spPr bwMode="auto">
          <a:xfrm>
            <a:off x="6026150" y="19192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0696" name="Rectangle 216"/>
          <p:cNvSpPr>
            <a:spLocks noChangeArrowheads="1"/>
          </p:cNvSpPr>
          <p:nvPr/>
        </p:nvSpPr>
        <p:spPr bwMode="auto">
          <a:xfrm>
            <a:off x="6134100"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0697" name="Rectangle 217"/>
          <p:cNvSpPr>
            <a:spLocks noChangeArrowheads="1"/>
          </p:cNvSpPr>
          <p:nvPr/>
        </p:nvSpPr>
        <p:spPr bwMode="auto">
          <a:xfrm>
            <a:off x="6219825"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U</a:t>
            </a:r>
            <a:endParaRPr lang="en-US" smtClean="0">
              <a:solidFill>
                <a:srgbClr val="000000"/>
              </a:solidFill>
            </a:endParaRPr>
          </a:p>
        </p:txBody>
      </p:sp>
      <p:sp>
        <p:nvSpPr>
          <p:cNvPr id="20698" name="Rectangle 218"/>
          <p:cNvSpPr>
            <a:spLocks noChangeArrowheads="1"/>
          </p:cNvSpPr>
          <p:nvPr/>
        </p:nvSpPr>
        <p:spPr bwMode="auto">
          <a:xfrm>
            <a:off x="6313488"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R</a:t>
            </a:r>
            <a:endParaRPr lang="en-US" smtClean="0">
              <a:solidFill>
                <a:srgbClr val="000000"/>
              </a:solidFill>
            </a:endParaRPr>
          </a:p>
        </p:txBody>
      </p:sp>
      <p:sp>
        <p:nvSpPr>
          <p:cNvPr id="20699" name="Rectangle 219"/>
          <p:cNvSpPr>
            <a:spLocks noChangeArrowheads="1"/>
          </p:cNvSpPr>
          <p:nvPr/>
        </p:nvSpPr>
        <p:spPr bwMode="auto">
          <a:xfrm>
            <a:off x="6407150" y="1919288"/>
            <a:ext cx="857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F</a:t>
            </a:r>
            <a:endParaRPr lang="en-US" smtClean="0">
              <a:solidFill>
                <a:srgbClr val="000000"/>
              </a:solidFill>
            </a:endParaRPr>
          </a:p>
        </p:txBody>
      </p:sp>
      <p:sp>
        <p:nvSpPr>
          <p:cNvPr id="20700" name="Rectangle 220"/>
          <p:cNvSpPr>
            <a:spLocks noChangeArrowheads="1"/>
          </p:cNvSpPr>
          <p:nvPr/>
        </p:nvSpPr>
        <p:spPr bwMode="auto">
          <a:xfrm>
            <a:off x="6486525"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a:t>
            </a:r>
            <a:endParaRPr lang="en-US" smtClean="0">
              <a:solidFill>
                <a:srgbClr val="000000"/>
              </a:solidFill>
            </a:endParaRPr>
          </a:p>
        </p:txBody>
      </p:sp>
      <p:sp>
        <p:nvSpPr>
          <p:cNvPr id="20701" name="Rectangle 221"/>
          <p:cNvSpPr>
            <a:spLocks noChangeArrowheads="1"/>
          </p:cNvSpPr>
          <p:nvPr/>
        </p:nvSpPr>
        <p:spPr bwMode="auto">
          <a:xfrm>
            <a:off x="6573838"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C</a:t>
            </a:r>
            <a:endParaRPr lang="en-US" smtClean="0">
              <a:solidFill>
                <a:srgbClr val="000000"/>
              </a:solidFill>
            </a:endParaRPr>
          </a:p>
        </p:txBody>
      </p:sp>
      <p:sp>
        <p:nvSpPr>
          <p:cNvPr id="20702" name="Rectangle 222"/>
          <p:cNvSpPr>
            <a:spLocks noChangeArrowheads="1"/>
          </p:cNvSpPr>
          <p:nvPr/>
        </p:nvSpPr>
        <p:spPr bwMode="auto">
          <a:xfrm>
            <a:off x="6667500"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E</a:t>
            </a:r>
            <a:endParaRPr lang="en-US" smtClean="0">
              <a:solidFill>
                <a:srgbClr val="000000"/>
              </a:solidFill>
            </a:endParaRPr>
          </a:p>
        </p:txBody>
      </p:sp>
      <p:sp>
        <p:nvSpPr>
          <p:cNvPr id="20703" name="Rectangle 223"/>
          <p:cNvSpPr>
            <a:spLocks noChangeArrowheads="1"/>
          </p:cNvSpPr>
          <p:nvPr/>
        </p:nvSpPr>
        <p:spPr bwMode="auto">
          <a:xfrm>
            <a:off x="6753225"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0704" name="Rectangle 224"/>
          <p:cNvSpPr>
            <a:spLocks noChangeArrowheads="1"/>
          </p:cNvSpPr>
          <p:nvPr/>
        </p:nvSpPr>
        <p:spPr bwMode="auto">
          <a:xfrm>
            <a:off x="3113088"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6</a:t>
            </a:r>
            <a:endParaRPr lang="en-US" smtClean="0">
              <a:solidFill>
                <a:srgbClr val="000000"/>
              </a:solidFill>
            </a:endParaRPr>
          </a:p>
        </p:txBody>
      </p:sp>
      <p:sp>
        <p:nvSpPr>
          <p:cNvPr id="20705" name="Rectangle 225"/>
          <p:cNvSpPr>
            <a:spLocks noChangeArrowheads="1"/>
          </p:cNvSpPr>
          <p:nvPr/>
        </p:nvSpPr>
        <p:spPr bwMode="auto">
          <a:xfrm>
            <a:off x="3184525" y="29495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706" name="Rectangle 226"/>
          <p:cNvSpPr>
            <a:spLocks noChangeArrowheads="1"/>
          </p:cNvSpPr>
          <p:nvPr/>
        </p:nvSpPr>
        <p:spPr bwMode="auto">
          <a:xfrm>
            <a:off x="325596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0707" name="Rectangle 227"/>
          <p:cNvSpPr>
            <a:spLocks noChangeArrowheads="1"/>
          </p:cNvSpPr>
          <p:nvPr/>
        </p:nvSpPr>
        <p:spPr bwMode="auto">
          <a:xfrm>
            <a:off x="3328988" y="29495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708" name="Rectangle 228"/>
          <p:cNvSpPr>
            <a:spLocks noChangeArrowheads="1"/>
          </p:cNvSpPr>
          <p:nvPr/>
        </p:nvSpPr>
        <p:spPr bwMode="auto">
          <a:xfrm>
            <a:off x="336391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0709" name="Rectangle 229"/>
          <p:cNvSpPr>
            <a:spLocks noChangeArrowheads="1"/>
          </p:cNvSpPr>
          <p:nvPr/>
        </p:nvSpPr>
        <p:spPr bwMode="auto">
          <a:xfrm>
            <a:off x="3436938"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0710" name="Rectangle 230"/>
          <p:cNvSpPr>
            <a:spLocks noChangeArrowheads="1"/>
          </p:cNvSpPr>
          <p:nvPr/>
        </p:nvSpPr>
        <p:spPr bwMode="auto">
          <a:xfrm>
            <a:off x="284956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0711" name="Rectangle 231"/>
          <p:cNvSpPr>
            <a:spLocks noChangeArrowheads="1"/>
          </p:cNvSpPr>
          <p:nvPr/>
        </p:nvSpPr>
        <p:spPr bwMode="auto">
          <a:xfrm>
            <a:off x="2922588" y="2949575"/>
            <a:ext cx="936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X</a:t>
            </a:r>
            <a:endParaRPr lang="en-US" smtClean="0">
              <a:solidFill>
                <a:srgbClr val="000000"/>
              </a:solidFill>
            </a:endParaRPr>
          </a:p>
        </p:txBody>
      </p:sp>
      <p:sp>
        <p:nvSpPr>
          <p:cNvPr id="20712" name="Line 232"/>
          <p:cNvSpPr>
            <a:spLocks noChangeShapeType="1"/>
          </p:cNvSpPr>
          <p:nvPr/>
        </p:nvSpPr>
        <p:spPr bwMode="auto">
          <a:xfrm flipV="1">
            <a:off x="3033713" y="2979738"/>
            <a:ext cx="42862" cy="1047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13" name="Freeform 233"/>
          <p:cNvSpPr>
            <a:spLocks/>
          </p:cNvSpPr>
          <p:nvPr/>
        </p:nvSpPr>
        <p:spPr bwMode="auto">
          <a:xfrm>
            <a:off x="3017838" y="2989263"/>
            <a:ext cx="74612" cy="92075"/>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4"/>
                </a:moveTo>
                <a:cubicBezTo>
                  <a:pt x="23" y="11"/>
                  <a:pt x="23" y="11"/>
                  <a:pt x="23" y="11"/>
                </a:cubicBezTo>
                <a:cubicBezTo>
                  <a:pt x="22" y="8"/>
                  <a:pt x="22" y="8"/>
                  <a:pt x="22" y="8"/>
                </a:cubicBezTo>
                <a:cubicBezTo>
                  <a:pt x="18" y="0"/>
                  <a:pt x="5" y="0"/>
                  <a:pt x="1" y="10"/>
                </a:cubicBezTo>
                <a:cubicBezTo>
                  <a:pt x="0" y="13"/>
                  <a:pt x="0" y="13"/>
                  <a:pt x="0" y="13"/>
                </a:cubicBezTo>
                <a:cubicBezTo>
                  <a:pt x="0" y="16"/>
                  <a:pt x="0" y="16"/>
                  <a:pt x="0" y="16"/>
                </a:cubicBezTo>
                <a:cubicBezTo>
                  <a:pt x="2" y="27"/>
                  <a:pt x="17" y="30"/>
                  <a:pt x="22" y="20"/>
                </a:cubicBezTo>
                <a:cubicBezTo>
                  <a:pt x="23" y="17"/>
                  <a:pt x="23" y="17"/>
                  <a:pt x="23" y="17"/>
                </a:cubicBezTo>
                <a:cubicBezTo>
                  <a:pt x="24" y="14"/>
                  <a:pt x="24" y="14"/>
                  <a:pt x="24"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714" name="Rectangle 234"/>
          <p:cNvSpPr>
            <a:spLocks noChangeArrowheads="1"/>
          </p:cNvSpPr>
          <p:nvPr/>
        </p:nvSpPr>
        <p:spPr bwMode="auto">
          <a:xfrm>
            <a:off x="492125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0715" name="Rectangle 235"/>
          <p:cNvSpPr>
            <a:spLocks noChangeArrowheads="1"/>
          </p:cNvSpPr>
          <p:nvPr/>
        </p:nvSpPr>
        <p:spPr bwMode="auto">
          <a:xfrm>
            <a:off x="4992688" y="19843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0716" name="Rectangle 236"/>
          <p:cNvSpPr>
            <a:spLocks noChangeArrowheads="1"/>
          </p:cNvSpPr>
          <p:nvPr/>
        </p:nvSpPr>
        <p:spPr bwMode="auto">
          <a:xfrm>
            <a:off x="5065713" y="19843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717" name="Rectangle 237"/>
          <p:cNvSpPr>
            <a:spLocks noChangeArrowheads="1"/>
          </p:cNvSpPr>
          <p:nvPr/>
        </p:nvSpPr>
        <p:spPr bwMode="auto">
          <a:xfrm>
            <a:off x="5100638" y="19843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0718" name="Rectangle 238"/>
          <p:cNvSpPr>
            <a:spLocks noChangeArrowheads="1"/>
          </p:cNvSpPr>
          <p:nvPr/>
        </p:nvSpPr>
        <p:spPr bwMode="auto">
          <a:xfrm>
            <a:off x="5180013" y="19843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719" name="Rectangle 239"/>
          <p:cNvSpPr>
            <a:spLocks noChangeArrowheads="1"/>
          </p:cNvSpPr>
          <p:nvPr/>
        </p:nvSpPr>
        <p:spPr bwMode="auto">
          <a:xfrm>
            <a:off x="525145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0720" name="Rectangle 240"/>
          <p:cNvSpPr>
            <a:spLocks noChangeArrowheads="1"/>
          </p:cNvSpPr>
          <p:nvPr/>
        </p:nvSpPr>
        <p:spPr bwMode="auto">
          <a:xfrm>
            <a:off x="5322888" y="19843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721" name="Rectangle 241"/>
          <p:cNvSpPr>
            <a:spLocks noChangeArrowheads="1"/>
          </p:cNvSpPr>
          <p:nvPr/>
        </p:nvSpPr>
        <p:spPr bwMode="auto">
          <a:xfrm>
            <a:off x="535940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0722" name="Line 242"/>
          <p:cNvSpPr>
            <a:spLocks noChangeShapeType="1"/>
          </p:cNvSpPr>
          <p:nvPr/>
        </p:nvSpPr>
        <p:spPr bwMode="auto">
          <a:xfrm>
            <a:off x="4779963" y="2066925"/>
            <a:ext cx="10160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23" name="Line 243"/>
          <p:cNvSpPr>
            <a:spLocks noChangeShapeType="1"/>
          </p:cNvSpPr>
          <p:nvPr/>
        </p:nvSpPr>
        <p:spPr bwMode="auto">
          <a:xfrm>
            <a:off x="4462463" y="2066925"/>
            <a:ext cx="31750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24" name="Rectangle 244"/>
          <p:cNvSpPr>
            <a:spLocks noChangeArrowheads="1"/>
          </p:cNvSpPr>
          <p:nvPr/>
        </p:nvSpPr>
        <p:spPr bwMode="auto">
          <a:xfrm>
            <a:off x="6234113" y="2598738"/>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725" name="Rectangle 245"/>
          <p:cNvSpPr>
            <a:spLocks noChangeArrowheads="1"/>
          </p:cNvSpPr>
          <p:nvPr/>
        </p:nvSpPr>
        <p:spPr bwMode="auto">
          <a:xfrm>
            <a:off x="6305550"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0726" name="Rectangle 246"/>
          <p:cNvSpPr>
            <a:spLocks noChangeArrowheads="1"/>
          </p:cNvSpPr>
          <p:nvPr/>
        </p:nvSpPr>
        <p:spPr bwMode="auto">
          <a:xfrm>
            <a:off x="6378575" y="259873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727" name="Rectangle 247"/>
          <p:cNvSpPr>
            <a:spLocks noChangeArrowheads="1"/>
          </p:cNvSpPr>
          <p:nvPr/>
        </p:nvSpPr>
        <p:spPr bwMode="auto">
          <a:xfrm>
            <a:off x="6413500"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3</a:t>
            </a:r>
            <a:endParaRPr lang="en-US" smtClean="0">
              <a:solidFill>
                <a:srgbClr val="000000"/>
              </a:solidFill>
            </a:endParaRPr>
          </a:p>
        </p:txBody>
      </p:sp>
      <p:sp>
        <p:nvSpPr>
          <p:cNvPr id="20728" name="Rectangle 248"/>
          <p:cNvSpPr>
            <a:spLocks noChangeArrowheads="1"/>
          </p:cNvSpPr>
          <p:nvPr/>
        </p:nvSpPr>
        <p:spPr bwMode="auto">
          <a:xfrm>
            <a:off x="6072188" y="259873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0729" name="Rectangle 249"/>
          <p:cNvSpPr>
            <a:spLocks noChangeArrowheads="1"/>
          </p:cNvSpPr>
          <p:nvPr/>
        </p:nvSpPr>
        <p:spPr bwMode="auto">
          <a:xfrm>
            <a:off x="6143625"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0730" name="Line 250"/>
          <p:cNvSpPr>
            <a:spLocks noChangeShapeType="1"/>
          </p:cNvSpPr>
          <p:nvPr/>
        </p:nvSpPr>
        <p:spPr bwMode="auto">
          <a:xfrm flipV="1">
            <a:off x="6280150" y="2771775"/>
            <a:ext cx="1588" cy="2206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31" name="Line 251"/>
          <p:cNvSpPr>
            <a:spLocks noChangeShapeType="1"/>
          </p:cNvSpPr>
          <p:nvPr/>
        </p:nvSpPr>
        <p:spPr bwMode="auto">
          <a:xfrm>
            <a:off x="6280150" y="2354263"/>
            <a:ext cx="1588" cy="2381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32" name="Rectangle 252"/>
          <p:cNvSpPr>
            <a:spLocks noChangeArrowheads="1"/>
          </p:cNvSpPr>
          <p:nvPr/>
        </p:nvSpPr>
        <p:spPr bwMode="auto">
          <a:xfrm>
            <a:off x="5832475" y="3013075"/>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0733" name="Line 253"/>
          <p:cNvSpPr>
            <a:spLocks noChangeShapeType="1"/>
          </p:cNvSpPr>
          <p:nvPr/>
        </p:nvSpPr>
        <p:spPr bwMode="auto">
          <a:xfrm flipV="1">
            <a:off x="5953125" y="3044825"/>
            <a:ext cx="42863" cy="1031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34" name="Freeform 254"/>
          <p:cNvSpPr>
            <a:spLocks/>
          </p:cNvSpPr>
          <p:nvPr/>
        </p:nvSpPr>
        <p:spPr bwMode="auto">
          <a:xfrm>
            <a:off x="5937250" y="3052763"/>
            <a:ext cx="74613" cy="92075"/>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4"/>
                </a:moveTo>
                <a:cubicBezTo>
                  <a:pt x="23" y="11"/>
                  <a:pt x="23" y="11"/>
                  <a:pt x="23" y="11"/>
                </a:cubicBezTo>
                <a:cubicBezTo>
                  <a:pt x="22" y="8"/>
                  <a:pt x="22" y="8"/>
                  <a:pt x="22" y="8"/>
                </a:cubicBezTo>
                <a:cubicBezTo>
                  <a:pt x="17" y="0"/>
                  <a:pt x="5" y="0"/>
                  <a:pt x="1" y="10"/>
                </a:cubicBezTo>
                <a:cubicBezTo>
                  <a:pt x="0" y="13"/>
                  <a:pt x="0" y="13"/>
                  <a:pt x="0" y="13"/>
                </a:cubicBezTo>
                <a:cubicBezTo>
                  <a:pt x="0" y="16"/>
                  <a:pt x="0" y="16"/>
                  <a:pt x="0" y="16"/>
                </a:cubicBezTo>
                <a:cubicBezTo>
                  <a:pt x="2" y="27"/>
                  <a:pt x="17" y="30"/>
                  <a:pt x="22" y="20"/>
                </a:cubicBezTo>
                <a:cubicBezTo>
                  <a:pt x="23" y="17"/>
                  <a:pt x="23" y="17"/>
                  <a:pt x="23" y="17"/>
                </a:cubicBezTo>
                <a:cubicBezTo>
                  <a:pt x="24" y="14"/>
                  <a:pt x="24" y="14"/>
                  <a:pt x="24"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735" name="Rectangle 255"/>
          <p:cNvSpPr>
            <a:spLocks noChangeArrowheads="1"/>
          </p:cNvSpPr>
          <p:nvPr/>
        </p:nvSpPr>
        <p:spPr bwMode="auto">
          <a:xfrm>
            <a:off x="603091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0736" name="Rectangle 256"/>
          <p:cNvSpPr>
            <a:spLocks noChangeArrowheads="1"/>
          </p:cNvSpPr>
          <p:nvPr/>
        </p:nvSpPr>
        <p:spPr bwMode="auto">
          <a:xfrm>
            <a:off x="6103938"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0737" name="Rectangle 257"/>
          <p:cNvSpPr>
            <a:spLocks noChangeArrowheads="1"/>
          </p:cNvSpPr>
          <p:nvPr/>
        </p:nvSpPr>
        <p:spPr bwMode="auto">
          <a:xfrm>
            <a:off x="6175375" y="30130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738" name="Rectangle 258"/>
          <p:cNvSpPr>
            <a:spLocks noChangeArrowheads="1"/>
          </p:cNvSpPr>
          <p:nvPr/>
        </p:nvSpPr>
        <p:spPr bwMode="auto">
          <a:xfrm>
            <a:off x="624681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0739" name="Rectangle 259"/>
          <p:cNvSpPr>
            <a:spLocks noChangeArrowheads="1"/>
          </p:cNvSpPr>
          <p:nvPr/>
        </p:nvSpPr>
        <p:spPr bwMode="auto">
          <a:xfrm>
            <a:off x="6318250" y="30130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0740" name="Rectangle 260"/>
          <p:cNvSpPr>
            <a:spLocks noChangeArrowheads="1"/>
          </p:cNvSpPr>
          <p:nvPr/>
        </p:nvSpPr>
        <p:spPr bwMode="auto">
          <a:xfrm>
            <a:off x="635476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0741" name="Rectangle 261"/>
          <p:cNvSpPr>
            <a:spLocks noChangeArrowheads="1"/>
          </p:cNvSpPr>
          <p:nvPr/>
        </p:nvSpPr>
        <p:spPr bwMode="auto">
          <a:xfrm>
            <a:off x="6426200" y="30130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0742" name="Line 262"/>
          <p:cNvSpPr>
            <a:spLocks noChangeShapeType="1"/>
          </p:cNvSpPr>
          <p:nvPr/>
        </p:nvSpPr>
        <p:spPr bwMode="auto">
          <a:xfrm>
            <a:off x="5632450" y="3095625"/>
            <a:ext cx="161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43" name="Freeform 263"/>
          <p:cNvSpPr>
            <a:spLocks/>
          </p:cNvSpPr>
          <p:nvPr/>
        </p:nvSpPr>
        <p:spPr bwMode="auto">
          <a:xfrm>
            <a:off x="4462463" y="2049463"/>
            <a:ext cx="119062" cy="39687"/>
          </a:xfrm>
          <a:custGeom>
            <a:avLst/>
            <a:gdLst>
              <a:gd name="T0" fmla="*/ 0 w 75"/>
              <a:gd name="T1" fmla="*/ 2147483647 h 25"/>
              <a:gd name="T2" fmla="*/ 2147483647 w 75"/>
              <a:gd name="T3" fmla="*/ 0 h 25"/>
              <a:gd name="T4" fmla="*/ 2147483647 w 75"/>
              <a:gd name="T5" fmla="*/ 2147483647 h 25"/>
              <a:gd name="T6" fmla="*/ 0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0" y="11"/>
                </a:moveTo>
                <a:lnTo>
                  <a:pt x="75" y="0"/>
                </a:lnTo>
                <a:lnTo>
                  <a:pt x="75" y="25"/>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44" name="Freeform 264"/>
          <p:cNvSpPr>
            <a:spLocks/>
          </p:cNvSpPr>
          <p:nvPr/>
        </p:nvSpPr>
        <p:spPr bwMode="auto">
          <a:xfrm>
            <a:off x="4462463" y="2049463"/>
            <a:ext cx="119062" cy="39687"/>
          </a:xfrm>
          <a:custGeom>
            <a:avLst/>
            <a:gdLst>
              <a:gd name="T0" fmla="*/ 0 w 75"/>
              <a:gd name="T1" fmla="*/ 2147483647 h 25"/>
              <a:gd name="T2" fmla="*/ 2147483647 w 75"/>
              <a:gd name="T3" fmla="*/ 0 h 25"/>
              <a:gd name="T4" fmla="*/ 2147483647 w 75"/>
              <a:gd name="T5" fmla="*/ 2147483647 h 25"/>
              <a:gd name="T6" fmla="*/ 0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0" y="11"/>
                </a:moveTo>
                <a:lnTo>
                  <a:pt x="75" y="0"/>
                </a:lnTo>
                <a:lnTo>
                  <a:pt x="75" y="25"/>
                </a:lnTo>
                <a:lnTo>
                  <a:pt x="0" y="11"/>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745" name="Freeform 265"/>
          <p:cNvSpPr>
            <a:spLocks/>
          </p:cNvSpPr>
          <p:nvPr/>
        </p:nvSpPr>
        <p:spPr bwMode="auto">
          <a:xfrm>
            <a:off x="4660900" y="2049463"/>
            <a:ext cx="119063" cy="39687"/>
          </a:xfrm>
          <a:custGeom>
            <a:avLst/>
            <a:gdLst>
              <a:gd name="T0" fmla="*/ 2147483647 w 75"/>
              <a:gd name="T1" fmla="*/ 2147483647 h 25"/>
              <a:gd name="T2" fmla="*/ 0 w 75"/>
              <a:gd name="T3" fmla="*/ 2147483647 h 25"/>
              <a:gd name="T4" fmla="*/ 0 w 75"/>
              <a:gd name="T5" fmla="*/ 0 h 25"/>
              <a:gd name="T6" fmla="*/ 2147483647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75" y="11"/>
                </a:moveTo>
                <a:lnTo>
                  <a:pt x="0" y="25"/>
                </a:lnTo>
                <a:lnTo>
                  <a:pt x="0" y="0"/>
                </a:lnTo>
                <a:lnTo>
                  <a:pt x="7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46" name="Freeform 266"/>
          <p:cNvSpPr>
            <a:spLocks/>
          </p:cNvSpPr>
          <p:nvPr/>
        </p:nvSpPr>
        <p:spPr bwMode="auto">
          <a:xfrm>
            <a:off x="4660900" y="2049463"/>
            <a:ext cx="119063" cy="39687"/>
          </a:xfrm>
          <a:custGeom>
            <a:avLst/>
            <a:gdLst>
              <a:gd name="T0" fmla="*/ 2147483647 w 75"/>
              <a:gd name="T1" fmla="*/ 2147483647 h 25"/>
              <a:gd name="T2" fmla="*/ 0 w 75"/>
              <a:gd name="T3" fmla="*/ 2147483647 h 25"/>
              <a:gd name="T4" fmla="*/ 0 w 75"/>
              <a:gd name="T5" fmla="*/ 0 h 25"/>
              <a:gd name="T6" fmla="*/ 2147483647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75" y="11"/>
                </a:moveTo>
                <a:lnTo>
                  <a:pt x="0" y="25"/>
                </a:lnTo>
                <a:lnTo>
                  <a:pt x="0" y="0"/>
                </a:lnTo>
                <a:lnTo>
                  <a:pt x="75" y="11"/>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747" name="Freeform 267"/>
          <p:cNvSpPr>
            <a:spLocks/>
          </p:cNvSpPr>
          <p:nvPr/>
        </p:nvSpPr>
        <p:spPr bwMode="auto">
          <a:xfrm>
            <a:off x="6257925" y="2873375"/>
            <a:ext cx="39688"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4" y="75"/>
                </a:moveTo>
                <a:lnTo>
                  <a:pt x="0" y="0"/>
                </a:lnTo>
                <a:lnTo>
                  <a:pt x="25" y="0"/>
                </a:lnTo>
                <a:lnTo>
                  <a:pt x="14"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48" name="Freeform 268"/>
          <p:cNvSpPr>
            <a:spLocks/>
          </p:cNvSpPr>
          <p:nvPr/>
        </p:nvSpPr>
        <p:spPr bwMode="auto">
          <a:xfrm>
            <a:off x="6257925" y="2873375"/>
            <a:ext cx="39688"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4" y="75"/>
                </a:moveTo>
                <a:lnTo>
                  <a:pt x="0" y="0"/>
                </a:lnTo>
                <a:lnTo>
                  <a:pt x="25" y="0"/>
                </a:lnTo>
                <a:lnTo>
                  <a:pt x="14" y="75"/>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749" name="Freeform 269"/>
          <p:cNvSpPr>
            <a:spLocks/>
          </p:cNvSpPr>
          <p:nvPr/>
        </p:nvSpPr>
        <p:spPr bwMode="auto">
          <a:xfrm>
            <a:off x="6257925" y="2354263"/>
            <a:ext cx="39688" cy="122237"/>
          </a:xfrm>
          <a:custGeom>
            <a:avLst/>
            <a:gdLst>
              <a:gd name="T0" fmla="*/ 2147483647 w 25"/>
              <a:gd name="T1" fmla="*/ 0 h 77"/>
              <a:gd name="T2" fmla="*/ 2147483647 w 25"/>
              <a:gd name="T3" fmla="*/ 2147483647 h 77"/>
              <a:gd name="T4" fmla="*/ 0 w 25"/>
              <a:gd name="T5" fmla="*/ 2147483647 h 77"/>
              <a:gd name="T6" fmla="*/ 2147483647 w 25"/>
              <a:gd name="T7" fmla="*/ 0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4" y="0"/>
                </a:moveTo>
                <a:lnTo>
                  <a:pt x="25" y="77"/>
                </a:lnTo>
                <a:lnTo>
                  <a:pt x="0" y="77"/>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50" name="Freeform 270"/>
          <p:cNvSpPr>
            <a:spLocks/>
          </p:cNvSpPr>
          <p:nvPr/>
        </p:nvSpPr>
        <p:spPr bwMode="auto">
          <a:xfrm>
            <a:off x="6257925" y="2354263"/>
            <a:ext cx="39688" cy="122237"/>
          </a:xfrm>
          <a:custGeom>
            <a:avLst/>
            <a:gdLst>
              <a:gd name="T0" fmla="*/ 2147483647 w 25"/>
              <a:gd name="T1" fmla="*/ 0 h 77"/>
              <a:gd name="T2" fmla="*/ 2147483647 w 25"/>
              <a:gd name="T3" fmla="*/ 2147483647 h 77"/>
              <a:gd name="T4" fmla="*/ 0 w 25"/>
              <a:gd name="T5" fmla="*/ 2147483647 h 77"/>
              <a:gd name="T6" fmla="*/ 2147483647 w 25"/>
              <a:gd name="T7" fmla="*/ 0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4" y="0"/>
                </a:moveTo>
                <a:lnTo>
                  <a:pt x="25" y="77"/>
                </a:lnTo>
                <a:lnTo>
                  <a:pt x="0" y="77"/>
                </a:lnTo>
                <a:lnTo>
                  <a:pt x="14"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751" name="Freeform 271"/>
          <p:cNvSpPr>
            <a:spLocks/>
          </p:cNvSpPr>
          <p:nvPr/>
        </p:nvSpPr>
        <p:spPr bwMode="auto">
          <a:xfrm>
            <a:off x="5410200" y="2843213"/>
            <a:ext cx="1588" cy="1587"/>
          </a:xfrm>
          <a:custGeom>
            <a:avLst/>
            <a:gdLst>
              <a:gd name="T0" fmla="*/ 0 w 1588"/>
              <a:gd name="T1" fmla="*/ 0 h 1587"/>
              <a:gd name="T2" fmla="*/ 0 w 1588"/>
              <a:gd name="T3" fmla="*/ 0 h 1587"/>
              <a:gd name="T4" fmla="*/ 0 w 1588"/>
              <a:gd name="T5" fmla="*/ 0 h 1587"/>
              <a:gd name="T6" fmla="*/ 0 w 1588"/>
              <a:gd name="T7" fmla="*/ 0 h 1587"/>
              <a:gd name="T8" fmla="*/ 0 60000 65536"/>
              <a:gd name="T9" fmla="*/ 0 60000 65536"/>
              <a:gd name="T10" fmla="*/ 0 60000 65536"/>
              <a:gd name="T11" fmla="*/ 0 60000 65536"/>
              <a:gd name="T12" fmla="*/ 0 w 1588"/>
              <a:gd name="T13" fmla="*/ 0 h 1587"/>
              <a:gd name="T14" fmla="*/ 1588 w 1588"/>
              <a:gd name="T15" fmla="*/ 1587 h 1587"/>
            </a:gdLst>
            <a:ahLst/>
            <a:cxnLst>
              <a:cxn ang="T8">
                <a:pos x="T0" y="T1"/>
              </a:cxn>
              <a:cxn ang="T9">
                <a:pos x="T2" y="T3"/>
              </a:cxn>
              <a:cxn ang="T10">
                <a:pos x="T4" y="T5"/>
              </a:cxn>
              <a:cxn ang="T11">
                <a:pos x="T6" y="T7"/>
              </a:cxn>
            </a:cxnLst>
            <a:rect l="T12" t="T13" r="T14" b="T15"/>
            <a:pathLst>
              <a:path w="1588" h="1587">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52" name="Freeform 272"/>
          <p:cNvSpPr>
            <a:spLocks/>
          </p:cNvSpPr>
          <p:nvPr/>
        </p:nvSpPr>
        <p:spPr bwMode="auto">
          <a:xfrm>
            <a:off x="5314950" y="2754313"/>
            <a:ext cx="95250" cy="88900"/>
          </a:xfrm>
          <a:custGeom>
            <a:avLst/>
            <a:gdLst>
              <a:gd name="T0" fmla="*/ 2147483647 w 31"/>
              <a:gd name="T1" fmla="*/ 2147483647 h 29"/>
              <a:gd name="T2" fmla="*/ 2147483647 w 31"/>
              <a:gd name="T3" fmla="*/ 2147483647 h 29"/>
              <a:gd name="T4" fmla="*/ 0 w 31"/>
              <a:gd name="T5" fmla="*/ 2147483647 h 29"/>
              <a:gd name="T6" fmla="*/ 2147483647 w 31"/>
              <a:gd name="T7" fmla="*/ 0 h 29"/>
              <a:gd name="T8" fmla="*/ 2147483647 w 31"/>
              <a:gd name="T9" fmla="*/ 2147483647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31" y="29"/>
                </a:moveTo>
                <a:cubicBezTo>
                  <a:pt x="31" y="29"/>
                  <a:pt x="31" y="29"/>
                  <a:pt x="31" y="29"/>
                </a:cubicBezTo>
                <a:cubicBezTo>
                  <a:pt x="0" y="4"/>
                  <a:pt x="0" y="4"/>
                  <a:pt x="0" y="4"/>
                </a:cubicBezTo>
                <a:cubicBezTo>
                  <a:pt x="5" y="0"/>
                  <a:pt x="5" y="0"/>
                  <a:pt x="5" y="0"/>
                </a:cubicBezTo>
                <a:lnTo>
                  <a:pt x="3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53" name="Freeform 273"/>
          <p:cNvSpPr>
            <a:spLocks/>
          </p:cNvSpPr>
          <p:nvPr/>
        </p:nvSpPr>
        <p:spPr bwMode="auto">
          <a:xfrm>
            <a:off x="5330825" y="2738438"/>
            <a:ext cx="79375" cy="104775"/>
          </a:xfrm>
          <a:custGeom>
            <a:avLst/>
            <a:gdLst>
              <a:gd name="T0" fmla="*/ 2147483647 w 50"/>
              <a:gd name="T1" fmla="*/ 2147483647 h 66"/>
              <a:gd name="T2" fmla="*/ 0 w 50"/>
              <a:gd name="T3" fmla="*/ 2147483647 h 66"/>
              <a:gd name="T4" fmla="*/ 2147483647 w 50"/>
              <a:gd name="T5" fmla="*/ 0 h 66"/>
              <a:gd name="T6" fmla="*/ 2147483647 w 50"/>
              <a:gd name="T7" fmla="*/ 2147483647 h 66"/>
              <a:gd name="T8" fmla="*/ 0 60000 65536"/>
              <a:gd name="T9" fmla="*/ 0 60000 65536"/>
              <a:gd name="T10" fmla="*/ 0 60000 65536"/>
              <a:gd name="T11" fmla="*/ 0 60000 65536"/>
              <a:gd name="T12" fmla="*/ 0 w 50"/>
              <a:gd name="T13" fmla="*/ 0 h 66"/>
              <a:gd name="T14" fmla="*/ 50 w 50"/>
              <a:gd name="T15" fmla="*/ 66 h 66"/>
            </a:gdLst>
            <a:ahLst/>
            <a:cxnLst>
              <a:cxn ang="T8">
                <a:pos x="T0" y="T1"/>
              </a:cxn>
              <a:cxn ang="T9">
                <a:pos x="T2" y="T3"/>
              </a:cxn>
              <a:cxn ang="T10">
                <a:pos x="T4" y="T5"/>
              </a:cxn>
              <a:cxn ang="T11">
                <a:pos x="T6" y="T7"/>
              </a:cxn>
            </a:cxnLst>
            <a:rect l="T12" t="T13" r="T14" b="T15"/>
            <a:pathLst>
              <a:path w="50" h="66">
                <a:moveTo>
                  <a:pt x="50" y="66"/>
                </a:moveTo>
                <a:lnTo>
                  <a:pt x="0" y="10"/>
                </a:lnTo>
                <a:lnTo>
                  <a:pt x="9" y="0"/>
                </a:lnTo>
                <a:lnTo>
                  <a:pt x="5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54" name="Freeform 274"/>
          <p:cNvSpPr>
            <a:spLocks/>
          </p:cNvSpPr>
          <p:nvPr/>
        </p:nvSpPr>
        <p:spPr bwMode="auto">
          <a:xfrm>
            <a:off x="5149850" y="2897188"/>
            <a:ext cx="109538" cy="95250"/>
          </a:xfrm>
          <a:custGeom>
            <a:avLst/>
            <a:gdLst>
              <a:gd name="T0" fmla="*/ 2147483647 w 36"/>
              <a:gd name="T1" fmla="*/ 0 h 31"/>
              <a:gd name="T2" fmla="*/ 2147483647 w 36"/>
              <a:gd name="T3" fmla="*/ 2147483647 h 31"/>
              <a:gd name="T4" fmla="*/ 0 w 36"/>
              <a:gd name="T5" fmla="*/ 2147483647 h 31"/>
              <a:gd name="T6" fmla="*/ 2147483647 w 36"/>
              <a:gd name="T7" fmla="*/ 0 h 31"/>
              <a:gd name="T8" fmla="*/ 2147483647 w 36"/>
              <a:gd name="T9" fmla="*/ 0 h 31"/>
              <a:gd name="T10" fmla="*/ 2147483647 w 36"/>
              <a:gd name="T11" fmla="*/ 0 h 31"/>
              <a:gd name="T12" fmla="*/ 2147483647 w 36"/>
              <a:gd name="T13" fmla="*/ 0 h 31"/>
              <a:gd name="T14" fmla="*/ 2147483647 w 36"/>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31"/>
              <a:gd name="T26" fmla="*/ 36 w 36"/>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31">
                <a:moveTo>
                  <a:pt x="36" y="0"/>
                </a:moveTo>
                <a:cubicBezTo>
                  <a:pt x="36" y="31"/>
                  <a:pt x="36" y="31"/>
                  <a:pt x="36" y="31"/>
                </a:cubicBezTo>
                <a:cubicBezTo>
                  <a:pt x="0" y="31"/>
                  <a:pt x="0" y="31"/>
                  <a:pt x="0" y="31"/>
                </a:cubicBezTo>
                <a:cubicBezTo>
                  <a:pt x="31" y="0"/>
                  <a:pt x="31" y="0"/>
                  <a:pt x="31" y="0"/>
                </a:cubicBezTo>
                <a:cubicBezTo>
                  <a:pt x="31" y="0"/>
                  <a:pt x="31" y="0"/>
                  <a:pt x="31" y="0"/>
                </a:cubicBezTo>
                <a:cubicBezTo>
                  <a:pt x="32" y="0"/>
                  <a:pt x="33" y="0"/>
                  <a:pt x="34" y="0"/>
                </a:cubicBezTo>
                <a:cubicBezTo>
                  <a:pt x="35" y="0"/>
                  <a:pt x="35" y="0"/>
                  <a:pt x="35" y="0"/>
                </a:cubicBezTo>
                <a:lnTo>
                  <a:pt x="36"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55" name="Freeform 275"/>
          <p:cNvSpPr>
            <a:spLocks/>
          </p:cNvSpPr>
          <p:nvPr/>
        </p:nvSpPr>
        <p:spPr bwMode="auto">
          <a:xfrm>
            <a:off x="4948238" y="2354263"/>
            <a:ext cx="311150" cy="320675"/>
          </a:xfrm>
          <a:custGeom>
            <a:avLst/>
            <a:gdLst>
              <a:gd name="T0" fmla="*/ 2147483647 w 102"/>
              <a:gd name="T1" fmla="*/ 0 h 105"/>
              <a:gd name="T2" fmla="*/ 2147483647 w 102"/>
              <a:gd name="T3" fmla="*/ 2147483647 h 105"/>
              <a:gd name="T4" fmla="*/ 2147483647 w 102"/>
              <a:gd name="T5" fmla="*/ 2147483647 h 105"/>
              <a:gd name="T6" fmla="*/ 2147483647 w 102"/>
              <a:gd name="T7" fmla="*/ 2147483647 h 105"/>
              <a:gd name="T8" fmla="*/ 2147483647 w 102"/>
              <a:gd name="T9" fmla="*/ 2147483647 h 105"/>
              <a:gd name="T10" fmla="*/ 2147483647 w 102"/>
              <a:gd name="T11" fmla="*/ 2147483647 h 105"/>
              <a:gd name="T12" fmla="*/ 2147483647 w 102"/>
              <a:gd name="T13" fmla="*/ 2147483647 h 105"/>
              <a:gd name="T14" fmla="*/ 0 w 102"/>
              <a:gd name="T15" fmla="*/ 2147483647 h 105"/>
              <a:gd name="T16" fmla="*/ 2147483647 w 102"/>
              <a:gd name="T17" fmla="*/ 2147483647 h 105"/>
              <a:gd name="T18" fmla="*/ 2147483647 w 102"/>
              <a:gd name="T19" fmla="*/ 2147483647 h 105"/>
              <a:gd name="T20" fmla="*/ 2147483647 w 102"/>
              <a:gd name="T21" fmla="*/ 2147483647 h 105"/>
              <a:gd name="T22" fmla="*/ 2147483647 w 102"/>
              <a:gd name="T23" fmla="*/ 0 h 105"/>
              <a:gd name="T24" fmla="*/ 2147483647 w 102"/>
              <a:gd name="T25" fmla="*/ 0 h 1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05"/>
              <a:gd name="T41" fmla="*/ 102 w 102"/>
              <a:gd name="T42" fmla="*/ 105 h 1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05">
                <a:moveTo>
                  <a:pt x="102" y="0"/>
                </a:moveTo>
                <a:cubicBezTo>
                  <a:pt x="102" y="26"/>
                  <a:pt x="102" y="26"/>
                  <a:pt x="102" y="26"/>
                </a:cubicBezTo>
                <a:cubicBezTo>
                  <a:pt x="96" y="31"/>
                  <a:pt x="96" y="31"/>
                  <a:pt x="96" y="31"/>
                </a:cubicBezTo>
                <a:cubicBezTo>
                  <a:pt x="80" y="33"/>
                  <a:pt x="65" y="39"/>
                  <a:pt x="53" y="50"/>
                </a:cubicBezTo>
                <a:cubicBezTo>
                  <a:pt x="39" y="62"/>
                  <a:pt x="30" y="80"/>
                  <a:pt x="29" y="99"/>
                </a:cubicBezTo>
                <a:cubicBezTo>
                  <a:pt x="29" y="99"/>
                  <a:pt x="29" y="99"/>
                  <a:pt x="29" y="99"/>
                </a:cubicBezTo>
                <a:cubicBezTo>
                  <a:pt x="23" y="105"/>
                  <a:pt x="23" y="105"/>
                  <a:pt x="23" y="105"/>
                </a:cubicBezTo>
                <a:cubicBezTo>
                  <a:pt x="0" y="105"/>
                  <a:pt x="0" y="105"/>
                  <a:pt x="0" y="105"/>
                </a:cubicBezTo>
                <a:cubicBezTo>
                  <a:pt x="1" y="103"/>
                  <a:pt x="1" y="103"/>
                  <a:pt x="1" y="103"/>
                </a:cubicBezTo>
                <a:cubicBezTo>
                  <a:pt x="7" y="89"/>
                  <a:pt x="7" y="89"/>
                  <a:pt x="7" y="89"/>
                </a:cubicBezTo>
                <a:cubicBezTo>
                  <a:pt x="12" y="79"/>
                  <a:pt x="12" y="79"/>
                  <a:pt x="12" y="79"/>
                </a:cubicBezTo>
                <a:cubicBezTo>
                  <a:pt x="90" y="0"/>
                  <a:pt x="90" y="0"/>
                  <a:pt x="90" y="0"/>
                </a:cubicBezTo>
                <a:lnTo>
                  <a:pt x="102"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56" name="Freeform 276"/>
          <p:cNvSpPr>
            <a:spLocks/>
          </p:cNvSpPr>
          <p:nvPr/>
        </p:nvSpPr>
        <p:spPr bwMode="auto">
          <a:xfrm>
            <a:off x="5037138" y="2873375"/>
            <a:ext cx="207962" cy="119063"/>
          </a:xfrm>
          <a:custGeom>
            <a:avLst/>
            <a:gdLst>
              <a:gd name="T0" fmla="*/ 2147483647 w 68"/>
              <a:gd name="T1" fmla="*/ 2147483647 h 39"/>
              <a:gd name="T2" fmla="*/ 2147483647 w 68"/>
              <a:gd name="T3" fmla="*/ 2147483647 h 39"/>
              <a:gd name="T4" fmla="*/ 2147483647 w 68"/>
              <a:gd name="T5" fmla="*/ 2147483647 h 39"/>
              <a:gd name="T6" fmla="*/ 0 w 68"/>
              <a:gd name="T7" fmla="*/ 2147483647 h 39"/>
              <a:gd name="T8" fmla="*/ 2147483647 w 68"/>
              <a:gd name="T9" fmla="*/ 0 h 39"/>
              <a:gd name="T10" fmla="*/ 2147483647 w 68"/>
              <a:gd name="T11" fmla="*/ 0 h 39"/>
              <a:gd name="T12" fmla="*/ 2147483647 w 68"/>
              <a:gd name="T13" fmla="*/ 2147483647 h 39"/>
              <a:gd name="T14" fmla="*/ 0 60000 65536"/>
              <a:gd name="T15" fmla="*/ 0 60000 65536"/>
              <a:gd name="T16" fmla="*/ 0 60000 65536"/>
              <a:gd name="T17" fmla="*/ 0 60000 65536"/>
              <a:gd name="T18" fmla="*/ 0 60000 65536"/>
              <a:gd name="T19" fmla="*/ 0 60000 65536"/>
              <a:gd name="T20" fmla="*/ 0 60000 65536"/>
              <a:gd name="T21" fmla="*/ 0 w 68"/>
              <a:gd name="T22" fmla="*/ 0 h 39"/>
              <a:gd name="T23" fmla="*/ 68 w 68"/>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39">
                <a:moveTo>
                  <a:pt x="68" y="8"/>
                </a:moveTo>
                <a:cubicBezTo>
                  <a:pt x="68" y="8"/>
                  <a:pt x="68" y="8"/>
                  <a:pt x="68" y="8"/>
                </a:cubicBezTo>
                <a:cubicBezTo>
                  <a:pt x="37" y="39"/>
                  <a:pt x="37" y="39"/>
                  <a:pt x="37" y="39"/>
                </a:cubicBezTo>
                <a:cubicBezTo>
                  <a:pt x="0" y="39"/>
                  <a:pt x="0" y="39"/>
                  <a:pt x="0" y="39"/>
                </a:cubicBezTo>
                <a:cubicBezTo>
                  <a:pt x="39" y="0"/>
                  <a:pt x="39" y="0"/>
                  <a:pt x="39" y="0"/>
                </a:cubicBezTo>
                <a:cubicBezTo>
                  <a:pt x="39" y="0"/>
                  <a:pt x="39" y="0"/>
                  <a:pt x="39" y="0"/>
                </a:cubicBezTo>
                <a:cubicBezTo>
                  <a:pt x="48" y="5"/>
                  <a:pt x="58" y="7"/>
                  <a:pt x="68" y="8"/>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57" name="Freeform 277"/>
          <p:cNvSpPr>
            <a:spLocks/>
          </p:cNvSpPr>
          <p:nvPr/>
        </p:nvSpPr>
        <p:spPr bwMode="auto">
          <a:xfrm>
            <a:off x="4984750" y="2354263"/>
            <a:ext cx="238125" cy="241300"/>
          </a:xfrm>
          <a:custGeom>
            <a:avLst/>
            <a:gdLst>
              <a:gd name="T0" fmla="*/ 2147483647 w 150"/>
              <a:gd name="T1" fmla="*/ 0 h 152"/>
              <a:gd name="T2" fmla="*/ 0 w 150"/>
              <a:gd name="T3" fmla="*/ 2147483647 h 152"/>
              <a:gd name="T4" fmla="*/ 2147483647 w 150"/>
              <a:gd name="T5" fmla="*/ 2147483647 h 152"/>
              <a:gd name="T6" fmla="*/ 2147483647 w 150"/>
              <a:gd name="T7" fmla="*/ 2147483647 h 152"/>
              <a:gd name="T8" fmla="*/ 2147483647 w 150"/>
              <a:gd name="T9" fmla="*/ 2147483647 h 152"/>
              <a:gd name="T10" fmla="*/ 2147483647 w 150"/>
              <a:gd name="T11" fmla="*/ 2147483647 h 152"/>
              <a:gd name="T12" fmla="*/ 2147483647 w 150"/>
              <a:gd name="T13" fmla="*/ 2147483647 h 152"/>
              <a:gd name="T14" fmla="*/ 2147483647 w 150"/>
              <a:gd name="T15" fmla="*/ 0 h 152"/>
              <a:gd name="T16" fmla="*/ 2147483647 w 150"/>
              <a:gd name="T17" fmla="*/ 0 h 1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152"/>
              <a:gd name="T29" fmla="*/ 150 w 150"/>
              <a:gd name="T30" fmla="*/ 152 h 1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152">
                <a:moveTo>
                  <a:pt x="150" y="0"/>
                </a:moveTo>
                <a:lnTo>
                  <a:pt x="0" y="152"/>
                </a:lnTo>
                <a:lnTo>
                  <a:pt x="2" y="146"/>
                </a:lnTo>
                <a:lnTo>
                  <a:pt x="18" y="110"/>
                </a:lnTo>
                <a:lnTo>
                  <a:pt x="29" y="71"/>
                </a:lnTo>
                <a:lnTo>
                  <a:pt x="43" y="38"/>
                </a:lnTo>
                <a:lnTo>
                  <a:pt x="79" y="0"/>
                </a:lnTo>
                <a:lnTo>
                  <a:pt x="15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58" name="Freeform 278"/>
          <p:cNvSpPr>
            <a:spLocks/>
          </p:cNvSpPr>
          <p:nvPr/>
        </p:nvSpPr>
        <p:spPr bwMode="auto">
          <a:xfrm>
            <a:off x="5110163" y="2506663"/>
            <a:ext cx="95250" cy="88900"/>
          </a:xfrm>
          <a:custGeom>
            <a:avLst/>
            <a:gdLst>
              <a:gd name="T0" fmla="*/ 2147483647 w 60"/>
              <a:gd name="T1" fmla="*/ 2147483647 h 56"/>
              <a:gd name="T2" fmla="*/ 2147483647 w 60"/>
              <a:gd name="T3" fmla="*/ 2147483647 h 56"/>
              <a:gd name="T4" fmla="*/ 0 w 60"/>
              <a:gd name="T5" fmla="*/ 0 h 56"/>
              <a:gd name="T6" fmla="*/ 2147483647 w 60"/>
              <a:gd name="T7" fmla="*/ 2147483647 h 56"/>
              <a:gd name="T8" fmla="*/ 0 60000 65536"/>
              <a:gd name="T9" fmla="*/ 0 60000 65536"/>
              <a:gd name="T10" fmla="*/ 0 60000 65536"/>
              <a:gd name="T11" fmla="*/ 0 60000 65536"/>
              <a:gd name="T12" fmla="*/ 0 w 60"/>
              <a:gd name="T13" fmla="*/ 0 h 56"/>
              <a:gd name="T14" fmla="*/ 60 w 60"/>
              <a:gd name="T15" fmla="*/ 56 h 56"/>
            </a:gdLst>
            <a:ahLst/>
            <a:cxnLst>
              <a:cxn ang="T8">
                <a:pos x="T0" y="T1"/>
              </a:cxn>
              <a:cxn ang="T9">
                <a:pos x="T2" y="T3"/>
              </a:cxn>
              <a:cxn ang="T10">
                <a:pos x="T4" y="T5"/>
              </a:cxn>
              <a:cxn ang="T11">
                <a:pos x="T6" y="T7"/>
              </a:cxn>
            </a:cxnLst>
            <a:rect l="T12" t="T13" r="T14" b="T15"/>
            <a:pathLst>
              <a:path w="60" h="56">
                <a:moveTo>
                  <a:pt x="60" y="48"/>
                </a:moveTo>
                <a:lnTo>
                  <a:pt x="50" y="56"/>
                </a:lnTo>
                <a:lnTo>
                  <a:pt x="0" y="0"/>
                </a:lnTo>
                <a:lnTo>
                  <a:pt x="6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59" name="Freeform 279"/>
          <p:cNvSpPr>
            <a:spLocks/>
          </p:cNvSpPr>
          <p:nvPr/>
        </p:nvSpPr>
        <p:spPr bwMode="auto">
          <a:xfrm>
            <a:off x="5110163" y="2506663"/>
            <a:ext cx="79375" cy="101600"/>
          </a:xfrm>
          <a:custGeom>
            <a:avLst/>
            <a:gdLst>
              <a:gd name="T0" fmla="*/ 0 w 50"/>
              <a:gd name="T1" fmla="*/ 0 h 64"/>
              <a:gd name="T2" fmla="*/ 2147483647 w 50"/>
              <a:gd name="T3" fmla="*/ 2147483647 h 64"/>
              <a:gd name="T4" fmla="*/ 2147483647 w 50"/>
              <a:gd name="T5" fmla="*/ 2147483647 h 64"/>
              <a:gd name="T6" fmla="*/ 0 w 50"/>
              <a:gd name="T7" fmla="*/ 0 h 64"/>
              <a:gd name="T8" fmla="*/ 0 60000 65536"/>
              <a:gd name="T9" fmla="*/ 0 60000 65536"/>
              <a:gd name="T10" fmla="*/ 0 60000 65536"/>
              <a:gd name="T11" fmla="*/ 0 60000 65536"/>
              <a:gd name="T12" fmla="*/ 0 w 50"/>
              <a:gd name="T13" fmla="*/ 0 h 64"/>
              <a:gd name="T14" fmla="*/ 50 w 50"/>
              <a:gd name="T15" fmla="*/ 64 h 64"/>
            </a:gdLst>
            <a:ahLst/>
            <a:cxnLst>
              <a:cxn ang="T8">
                <a:pos x="T0" y="T1"/>
              </a:cxn>
              <a:cxn ang="T9">
                <a:pos x="T2" y="T3"/>
              </a:cxn>
              <a:cxn ang="T10">
                <a:pos x="T4" y="T5"/>
              </a:cxn>
              <a:cxn ang="T11">
                <a:pos x="T6" y="T7"/>
              </a:cxn>
            </a:cxnLst>
            <a:rect l="T12" t="T13" r="T14" b="T15"/>
            <a:pathLst>
              <a:path w="50" h="64">
                <a:moveTo>
                  <a:pt x="0" y="0"/>
                </a:moveTo>
                <a:lnTo>
                  <a:pt x="50" y="56"/>
                </a:lnTo>
                <a:lnTo>
                  <a:pt x="40" y="6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60" name="Freeform 280"/>
          <p:cNvSpPr>
            <a:spLocks/>
          </p:cNvSpPr>
          <p:nvPr/>
        </p:nvSpPr>
        <p:spPr bwMode="auto">
          <a:xfrm>
            <a:off x="4951413" y="2824163"/>
            <a:ext cx="204787" cy="168275"/>
          </a:xfrm>
          <a:custGeom>
            <a:avLst/>
            <a:gdLst>
              <a:gd name="T0" fmla="*/ 2147483647 w 67"/>
              <a:gd name="T1" fmla="*/ 2147483647 h 55"/>
              <a:gd name="T2" fmla="*/ 2147483647 w 67"/>
              <a:gd name="T3" fmla="*/ 2147483647 h 55"/>
              <a:gd name="T4" fmla="*/ 2147483647 w 67"/>
              <a:gd name="T5" fmla="*/ 2147483647 h 55"/>
              <a:gd name="T6" fmla="*/ 2147483647 w 67"/>
              <a:gd name="T7" fmla="*/ 2147483647 h 55"/>
              <a:gd name="T8" fmla="*/ 0 w 67"/>
              <a:gd name="T9" fmla="*/ 2147483647 h 55"/>
              <a:gd name="T10" fmla="*/ 0 w 67"/>
              <a:gd name="T11" fmla="*/ 2147483647 h 55"/>
              <a:gd name="T12" fmla="*/ 2147483647 w 67"/>
              <a:gd name="T13" fmla="*/ 0 h 55"/>
              <a:gd name="T14" fmla="*/ 2147483647 w 67"/>
              <a:gd name="T15" fmla="*/ 0 h 55"/>
              <a:gd name="T16" fmla="*/ 2147483647 w 67"/>
              <a:gd name="T17" fmla="*/ 2147483647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7"/>
              <a:gd name="T28" fmla="*/ 0 h 55"/>
              <a:gd name="T29" fmla="*/ 67 w 6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7" h="55">
                <a:moveTo>
                  <a:pt x="67" y="16"/>
                </a:moveTo>
                <a:cubicBezTo>
                  <a:pt x="67" y="16"/>
                  <a:pt x="67" y="16"/>
                  <a:pt x="67" y="16"/>
                </a:cubicBezTo>
                <a:cubicBezTo>
                  <a:pt x="28" y="55"/>
                  <a:pt x="28" y="55"/>
                  <a:pt x="28" y="55"/>
                </a:cubicBezTo>
                <a:cubicBezTo>
                  <a:pt x="5" y="55"/>
                  <a:pt x="5" y="55"/>
                  <a:pt x="5" y="55"/>
                </a:cubicBezTo>
                <a:cubicBezTo>
                  <a:pt x="0" y="47"/>
                  <a:pt x="0" y="47"/>
                  <a:pt x="0" y="47"/>
                </a:cubicBezTo>
                <a:cubicBezTo>
                  <a:pt x="0" y="46"/>
                  <a:pt x="0" y="46"/>
                  <a:pt x="0" y="46"/>
                </a:cubicBezTo>
                <a:cubicBezTo>
                  <a:pt x="46" y="0"/>
                  <a:pt x="46" y="0"/>
                  <a:pt x="46" y="0"/>
                </a:cubicBezTo>
                <a:cubicBezTo>
                  <a:pt x="46" y="0"/>
                  <a:pt x="46" y="0"/>
                  <a:pt x="46" y="0"/>
                </a:cubicBezTo>
                <a:cubicBezTo>
                  <a:pt x="52" y="7"/>
                  <a:pt x="59" y="12"/>
                  <a:pt x="67" y="16"/>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61" name="Freeform 281"/>
          <p:cNvSpPr>
            <a:spLocks/>
          </p:cNvSpPr>
          <p:nvPr/>
        </p:nvSpPr>
        <p:spPr bwMode="auto">
          <a:xfrm>
            <a:off x="5053013" y="2354263"/>
            <a:ext cx="57150" cy="60325"/>
          </a:xfrm>
          <a:custGeom>
            <a:avLst/>
            <a:gdLst>
              <a:gd name="T0" fmla="*/ 2147483647 w 36"/>
              <a:gd name="T1" fmla="*/ 0 h 38"/>
              <a:gd name="T2" fmla="*/ 0 w 36"/>
              <a:gd name="T3" fmla="*/ 2147483647 h 38"/>
              <a:gd name="T4" fmla="*/ 0 w 36"/>
              <a:gd name="T5" fmla="*/ 2147483647 h 38"/>
              <a:gd name="T6" fmla="*/ 0 w 36"/>
              <a:gd name="T7" fmla="*/ 2147483647 h 38"/>
              <a:gd name="T8" fmla="*/ 2147483647 w 36"/>
              <a:gd name="T9" fmla="*/ 0 h 38"/>
              <a:gd name="T10" fmla="*/ 2147483647 w 36"/>
              <a:gd name="T11" fmla="*/ 0 h 38"/>
              <a:gd name="T12" fmla="*/ 0 60000 65536"/>
              <a:gd name="T13" fmla="*/ 0 60000 65536"/>
              <a:gd name="T14" fmla="*/ 0 60000 65536"/>
              <a:gd name="T15" fmla="*/ 0 60000 65536"/>
              <a:gd name="T16" fmla="*/ 0 60000 65536"/>
              <a:gd name="T17" fmla="*/ 0 60000 65536"/>
              <a:gd name="T18" fmla="*/ 0 w 36"/>
              <a:gd name="T19" fmla="*/ 0 h 38"/>
              <a:gd name="T20" fmla="*/ 36 w 36"/>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36" h="38">
                <a:moveTo>
                  <a:pt x="36" y="0"/>
                </a:moveTo>
                <a:lnTo>
                  <a:pt x="0" y="38"/>
                </a:lnTo>
                <a:lnTo>
                  <a:pt x="0" y="35"/>
                </a:lnTo>
                <a:lnTo>
                  <a:pt x="17" y="0"/>
                </a:lnTo>
                <a:lnTo>
                  <a:pt x="36"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62" name="Freeform 282"/>
          <p:cNvSpPr>
            <a:spLocks/>
          </p:cNvSpPr>
          <p:nvPr/>
        </p:nvSpPr>
        <p:spPr bwMode="auto">
          <a:xfrm>
            <a:off x="4921250" y="2754313"/>
            <a:ext cx="171450" cy="214312"/>
          </a:xfrm>
          <a:custGeom>
            <a:avLst/>
            <a:gdLst>
              <a:gd name="T0" fmla="*/ 2147483647 w 56"/>
              <a:gd name="T1" fmla="*/ 2147483647 h 70"/>
              <a:gd name="T2" fmla="*/ 2147483647 w 56"/>
              <a:gd name="T3" fmla="*/ 2147483647 h 70"/>
              <a:gd name="T4" fmla="*/ 2147483647 w 56"/>
              <a:gd name="T5" fmla="*/ 2147483647 h 70"/>
              <a:gd name="T6" fmla="*/ 2147483647 w 56"/>
              <a:gd name="T7" fmla="*/ 2147483647 h 70"/>
              <a:gd name="T8" fmla="*/ 2147483647 w 56"/>
              <a:gd name="T9" fmla="*/ 2147483647 h 70"/>
              <a:gd name="T10" fmla="*/ 2147483647 w 56"/>
              <a:gd name="T11" fmla="*/ 2147483647 h 70"/>
              <a:gd name="T12" fmla="*/ 0 w 56"/>
              <a:gd name="T13" fmla="*/ 2147483647 h 70"/>
              <a:gd name="T14" fmla="*/ 0 w 56"/>
              <a:gd name="T15" fmla="*/ 2147483647 h 70"/>
              <a:gd name="T16" fmla="*/ 2147483647 w 56"/>
              <a:gd name="T17" fmla="*/ 0 h 70"/>
              <a:gd name="T18" fmla="*/ 2147483647 w 56"/>
              <a:gd name="T19" fmla="*/ 0 h 70"/>
              <a:gd name="T20" fmla="*/ 2147483647 w 56"/>
              <a:gd name="T21" fmla="*/ 2147483647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23"/>
                </a:moveTo>
                <a:cubicBezTo>
                  <a:pt x="56" y="23"/>
                  <a:pt x="56" y="23"/>
                  <a:pt x="56" y="23"/>
                </a:cubicBezTo>
                <a:cubicBezTo>
                  <a:pt x="10" y="69"/>
                  <a:pt x="10" y="69"/>
                  <a:pt x="10" y="69"/>
                </a:cubicBezTo>
                <a:cubicBezTo>
                  <a:pt x="10" y="70"/>
                  <a:pt x="10" y="70"/>
                  <a:pt x="10" y="70"/>
                </a:cubicBezTo>
                <a:cubicBezTo>
                  <a:pt x="7" y="66"/>
                  <a:pt x="7" y="66"/>
                  <a:pt x="7" y="66"/>
                </a:cubicBezTo>
                <a:cubicBezTo>
                  <a:pt x="2" y="53"/>
                  <a:pt x="2" y="53"/>
                  <a:pt x="2" y="53"/>
                </a:cubicBezTo>
                <a:cubicBezTo>
                  <a:pt x="0" y="43"/>
                  <a:pt x="0" y="43"/>
                  <a:pt x="0" y="43"/>
                </a:cubicBezTo>
                <a:cubicBezTo>
                  <a:pt x="0" y="43"/>
                  <a:pt x="0" y="43"/>
                  <a:pt x="0" y="43"/>
                </a:cubicBezTo>
                <a:cubicBezTo>
                  <a:pt x="42" y="0"/>
                  <a:pt x="42" y="0"/>
                  <a:pt x="42" y="0"/>
                </a:cubicBezTo>
                <a:cubicBezTo>
                  <a:pt x="42" y="0"/>
                  <a:pt x="42" y="0"/>
                  <a:pt x="42" y="0"/>
                </a:cubicBezTo>
                <a:cubicBezTo>
                  <a:pt x="46" y="9"/>
                  <a:pt x="50" y="16"/>
                  <a:pt x="56" y="2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63" name="Freeform 283"/>
          <p:cNvSpPr>
            <a:spLocks/>
          </p:cNvSpPr>
          <p:nvPr/>
        </p:nvSpPr>
        <p:spPr bwMode="auto">
          <a:xfrm>
            <a:off x="3986213" y="2354263"/>
            <a:ext cx="1093787" cy="638175"/>
          </a:xfrm>
          <a:custGeom>
            <a:avLst/>
            <a:gdLst>
              <a:gd name="T0" fmla="*/ 2147483647 w 358"/>
              <a:gd name="T1" fmla="*/ 2147483647 h 209"/>
              <a:gd name="T2" fmla="*/ 2147483647 w 358"/>
              <a:gd name="T3" fmla="*/ 2147483647 h 209"/>
              <a:gd name="T4" fmla="*/ 2147483647 w 358"/>
              <a:gd name="T5" fmla="*/ 2147483647 h 209"/>
              <a:gd name="T6" fmla="*/ 2147483647 w 358"/>
              <a:gd name="T7" fmla="*/ 2147483647 h 209"/>
              <a:gd name="T8" fmla="*/ 2147483647 w 358"/>
              <a:gd name="T9" fmla="*/ 2147483647 h 209"/>
              <a:gd name="T10" fmla="*/ 2147483647 w 358"/>
              <a:gd name="T11" fmla="*/ 2147483647 h 209"/>
              <a:gd name="T12" fmla="*/ 2147483647 w 358"/>
              <a:gd name="T13" fmla="*/ 2147483647 h 209"/>
              <a:gd name="T14" fmla="*/ 2147483647 w 358"/>
              <a:gd name="T15" fmla="*/ 2147483647 h 209"/>
              <a:gd name="T16" fmla="*/ 2147483647 w 358"/>
              <a:gd name="T17" fmla="*/ 2147483647 h 209"/>
              <a:gd name="T18" fmla="*/ 2147483647 w 358"/>
              <a:gd name="T19" fmla="*/ 2147483647 h 209"/>
              <a:gd name="T20" fmla="*/ 2147483647 w 358"/>
              <a:gd name="T21" fmla="*/ 2147483647 h 209"/>
              <a:gd name="T22" fmla="*/ 2147483647 w 358"/>
              <a:gd name="T23" fmla="*/ 2147483647 h 209"/>
              <a:gd name="T24" fmla="*/ 2147483647 w 358"/>
              <a:gd name="T25" fmla="*/ 2147483647 h 209"/>
              <a:gd name="T26" fmla="*/ 2147483647 w 358"/>
              <a:gd name="T27" fmla="*/ 2147483647 h 209"/>
              <a:gd name="T28" fmla="*/ 2147483647 w 358"/>
              <a:gd name="T29" fmla="*/ 2147483647 h 209"/>
              <a:gd name="T30" fmla="*/ 2147483647 w 358"/>
              <a:gd name="T31" fmla="*/ 2147483647 h 209"/>
              <a:gd name="T32" fmla="*/ 2147483647 w 358"/>
              <a:gd name="T33" fmla="*/ 2147483647 h 209"/>
              <a:gd name="T34" fmla="*/ 2147483647 w 358"/>
              <a:gd name="T35" fmla="*/ 0 h 209"/>
              <a:gd name="T36" fmla="*/ 2147483647 w 358"/>
              <a:gd name="T37" fmla="*/ 0 h 209"/>
              <a:gd name="T38" fmla="*/ 2147483647 w 358"/>
              <a:gd name="T39" fmla="*/ 2147483647 h 209"/>
              <a:gd name="T40" fmla="*/ 2147483647 w 358"/>
              <a:gd name="T41" fmla="*/ 2147483647 h 209"/>
              <a:gd name="T42" fmla="*/ 2147483647 w 358"/>
              <a:gd name="T43" fmla="*/ 0 h 209"/>
              <a:gd name="T44" fmla="*/ 2147483647 w 358"/>
              <a:gd name="T45" fmla="*/ 0 h 209"/>
              <a:gd name="T46" fmla="*/ 2147483647 w 358"/>
              <a:gd name="T47" fmla="*/ 2147483647 h 209"/>
              <a:gd name="T48" fmla="*/ 2147483647 w 358"/>
              <a:gd name="T49" fmla="*/ 2147483647 h 209"/>
              <a:gd name="T50" fmla="*/ 2147483647 w 358"/>
              <a:gd name="T51" fmla="*/ 2147483647 h 209"/>
              <a:gd name="T52" fmla="*/ 2147483647 w 358"/>
              <a:gd name="T53" fmla="*/ 2147483647 h 209"/>
              <a:gd name="T54" fmla="*/ 2147483647 w 358"/>
              <a:gd name="T55" fmla="*/ 2147483647 h 209"/>
              <a:gd name="T56" fmla="*/ 2147483647 w 358"/>
              <a:gd name="T57" fmla="*/ 2147483647 h 209"/>
              <a:gd name="T58" fmla="*/ 2147483647 w 358"/>
              <a:gd name="T59" fmla="*/ 2147483647 h 209"/>
              <a:gd name="T60" fmla="*/ 2147483647 w 358"/>
              <a:gd name="T61" fmla="*/ 2147483647 h 209"/>
              <a:gd name="T62" fmla="*/ 2147483647 w 358"/>
              <a:gd name="T63" fmla="*/ 2147483647 h 209"/>
              <a:gd name="T64" fmla="*/ 2147483647 w 358"/>
              <a:gd name="T65" fmla="*/ 2147483647 h 209"/>
              <a:gd name="T66" fmla="*/ 2147483647 w 358"/>
              <a:gd name="T67" fmla="*/ 2147483647 h 209"/>
              <a:gd name="T68" fmla="*/ 2147483647 w 358"/>
              <a:gd name="T69" fmla="*/ 2147483647 h 209"/>
              <a:gd name="T70" fmla="*/ 2147483647 w 358"/>
              <a:gd name="T71" fmla="*/ 2147483647 h 209"/>
              <a:gd name="T72" fmla="*/ 2147483647 w 358"/>
              <a:gd name="T73" fmla="*/ 2147483647 h 209"/>
              <a:gd name="T74" fmla="*/ 2147483647 w 358"/>
              <a:gd name="T75" fmla="*/ 2147483647 h 209"/>
              <a:gd name="T76" fmla="*/ 2147483647 w 358"/>
              <a:gd name="T77" fmla="*/ 2147483647 h 209"/>
              <a:gd name="T78" fmla="*/ 2147483647 w 358"/>
              <a:gd name="T79" fmla="*/ 2147483647 h 209"/>
              <a:gd name="T80" fmla="*/ 2147483647 w 358"/>
              <a:gd name="T81" fmla="*/ 2147483647 h 209"/>
              <a:gd name="T82" fmla="*/ 2147483647 w 358"/>
              <a:gd name="T83" fmla="*/ 2147483647 h 209"/>
              <a:gd name="T84" fmla="*/ 2147483647 w 358"/>
              <a:gd name="T85" fmla="*/ 2147483647 h 209"/>
              <a:gd name="T86" fmla="*/ 0 w 358"/>
              <a:gd name="T87" fmla="*/ 2147483647 h 209"/>
              <a:gd name="T88" fmla="*/ 0 w 358"/>
              <a:gd name="T89" fmla="*/ 2147483647 h 209"/>
              <a:gd name="T90" fmla="*/ 2147483647 w 358"/>
              <a:gd name="T91" fmla="*/ 2147483647 h 209"/>
              <a:gd name="T92" fmla="*/ 2147483647 w 358"/>
              <a:gd name="T93" fmla="*/ 2147483647 h 209"/>
              <a:gd name="T94" fmla="*/ 2147483647 w 358"/>
              <a:gd name="T95" fmla="*/ 2147483647 h 209"/>
              <a:gd name="T96" fmla="*/ 2147483647 w 358"/>
              <a:gd name="T97" fmla="*/ 2147483647 h 2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8"/>
              <a:gd name="T148" fmla="*/ 0 h 209"/>
              <a:gd name="T149" fmla="*/ 358 w 358"/>
              <a:gd name="T150" fmla="*/ 209 h 2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8" h="209">
                <a:moveTo>
                  <a:pt x="83" y="173"/>
                </a:moveTo>
                <a:cubicBezTo>
                  <a:pt x="93" y="173"/>
                  <a:pt x="103" y="167"/>
                  <a:pt x="107" y="156"/>
                </a:cubicBezTo>
                <a:cubicBezTo>
                  <a:pt x="109" y="151"/>
                  <a:pt x="109" y="151"/>
                  <a:pt x="109" y="151"/>
                </a:cubicBezTo>
                <a:cubicBezTo>
                  <a:pt x="109" y="147"/>
                  <a:pt x="109" y="147"/>
                  <a:pt x="109" y="147"/>
                </a:cubicBezTo>
                <a:cubicBezTo>
                  <a:pt x="109" y="142"/>
                  <a:pt x="109" y="142"/>
                  <a:pt x="109" y="142"/>
                </a:cubicBezTo>
                <a:cubicBezTo>
                  <a:pt x="107" y="137"/>
                  <a:pt x="107" y="137"/>
                  <a:pt x="107" y="137"/>
                </a:cubicBezTo>
                <a:cubicBezTo>
                  <a:pt x="103" y="126"/>
                  <a:pt x="93" y="121"/>
                  <a:pt x="83" y="121"/>
                </a:cubicBezTo>
                <a:cubicBezTo>
                  <a:pt x="83" y="105"/>
                  <a:pt x="83" y="105"/>
                  <a:pt x="83" y="105"/>
                </a:cubicBezTo>
                <a:cubicBezTo>
                  <a:pt x="83" y="100"/>
                  <a:pt x="83" y="100"/>
                  <a:pt x="83" y="100"/>
                </a:cubicBezTo>
                <a:cubicBezTo>
                  <a:pt x="83" y="89"/>
                  <a:pt x="83" y="89"/>
                  <a:pt x="83" y="89"/>
                </a:cubicBezTo>
                <a:cubicBezTo>
                  <a:pt x="93" y="89"/>
                  <a:pt x="103" y="84"/>
                  <a:pt x="107" y="72"/>
                </a:cubicBezTo>
                <a:cubicBezTo>
                  <a:pt x="109" y="68"/>
                  <a:pt x="109" y="68"/>
                  <a:pt x="109" y="68"/>
                </a:cubicBezTo>
                <a:cubicBezTo>
                  <a:pt x="109" y="63"/>
                  <a:pt x="109" y="63"/>
                  <a:pt x="109" y="63"/>
                </a:cubicBezTo>
                <a:cubicBezTo>
                  <a:pt x="109" y="59"/>
                  <a:pt x="109" y="59"/>
                  <a:pt x="109" y="59"/>
                </a:cubicBezTo>
                <a:cubicBezTo>
                  <a:pt x="107" y="54"/>
                  <a:pt x="107" y="54"/>
                  <a:pt x="107" y="54"/>
                </a:cubicBezTo>
                <a:cubicBezTo>
                  <a:pt x="103" y="43"/>
                  <a:pt x="93" y="37"/>
                  <a:pt x="83" y="37"/>
                </a:cubicBezTo>
                <a:cubicBezTo>
                  <a:pt x="83" y="6"/>
                  <a:pt x="83" y="6"/>
                  <a:pt x="83" y="6"/>
                </a:cubicBezTo>
                <a:cubicBezTo>
                  <a:pt x="83" y="0"/>
                  <a:pt x="83" y="0"/>
                  <a:pt x="83" y="0"/>
                </a:cubicBezTo>
                <a:cubicBezTo>
                  <a:pt x="156" y="0"/>
                  <a:pt x="156" y="0"/>
                  <a:pt x="156" y="0"/>
                </a:cubicBezTo>
                <a:cubicBezTo>
                  <a:pt x="156" y="42"/>
                  <a:pt x="156" y="42"/>
                  <a:pt x="156" y="42"/>
                </a:cubicBezTo>
                <a:cubicBezTo>
                  <a:pt x="260" y="42"/>
                  <a:pt x="260" y="42"/>
                  <a:pt x="260" y="42"/>
                </a:cubicBezTo>
                <a:cubicBezTo>
                  <a:pt x="260" y="0"/>
                  <a:pt x="260" y="0"/>
                  <a:pt x="260" y="0"/>
                </a:cubicBezTo>
                <a:cubicBezTo>
                  <a:pt x="358" y="0"/>
                  <a:pt x="358" y="0"/>
                  <a:pt x="358" y="0"/>
                </a:cubicBezTo>
                <a:cubicBezTo>
                  <a:pt x="349" y="18"/>
                  <a:pt x="349" y="18"/>
                  <a:pt x="349" y="18"/>
                </a:cubicBezTo>
                <a:cubicBezTo>
                  <a:pt x="349" y="20"/>
                  <a:pt x="349" y="20"/>
                  <a:pt x="349" y="20"/>
                </a:cubicBezTo>
                <a:cubicBezTo>
                  <a:pt x="342" y="37"/>
                  <a:pt x="342" y="37"/>
                  <a:pt x="342" y="37"/>
                </a:cubicBezTo>
                <a:cubicBezTo>
                  <a:pt x="336" y="57"/>
                  <a:pt x="336" y="57"/>
                  <a:pt x="336" y="57"/>
                </a:cubicBezTo>
                <a:cubicBezTo>
                  <a:pt x="328" y="76"/>
                  <a:pt x="328" y="76"/>
                  <a:pt x="328" y="76"/>
                </a:cubicBezTo>
                <a:cubicBezTo>
                  <a:pt x="327" y="79"/>
                  <a:pt x="327" y="79"/>
                  <a:pt x="327" y="79"/>
                </a:cubicBezTo>
                <a:cubicBezTo>
                  <a:pt x="322" y="89"/>
                  <a:pt x="322" y="89"/>
                  <a:pt x="322" y="89"/>
                </a:cubicBezTo>
                <a:cubicBezTo>
                  <a:pt x="316" y="103"/>
                  <a:pt x="316" y="103"/>
                  <a:pt x="316" y="103"/>
                </a:cubicBezTo>
                <a:cubicBezTo>
                  <a:pt x="315" y="105"/>
                  <a:pt x="315" y="105"/>
                  <a:pt x="315" y="105"/>
                </a:cubicBezTo>
                <a:cubicBezTo>
                  <a:pt x="310" y="116"/>
                  <a:pt x="310" y="116"/>
                  <a:pt x="310" y="116"/>
                </a:cubicBezTo>
                <a:cubicBezTo>
                  <a:pt x="306" y="129"/>
                  <a:pt x="306" y="129"/>
                  <a:pt x="306" y="129"/>
                </a:cubicBezTo>
                <a:cubicBezTo>
                  <a:pt x="305" y="138"/>
                  <a:pt x="305" y="138"/>
                  <a:pt x="305" y="138"/>
                </a:cubicBezTo>
                <a:cubicBezTo>
                  <a:pt x="304" y="143"/>
                  <a:pt x="304" y="143"/>
                  <a:pt x="304" y="143"/>
                </a:cubicBezTo>
                <a:cubicBezTo>
                  <a:pt x="303" y="157"/>
                  <a:pt x="303" y="157"/>
                  <a:pt x="303" y="157"/>
                </a:cubicBezTo>
                <a:cubicBezTo>
                  <a:pt x="305" y="171"/>
                  <a:pt x="305" y="171"/>
                  <a:pt x="305" y="171"/>
                </a:cubicBezTo>
                <a:cubicBezTo>
                  <a:pt x="306" y="174"/>
                  <a:pt x="306" y="174"/>
                  <a:pt x="306" y="174"/>
                </a:cubicBezTo>
                <a:cubicBezTo>
                  <a:pt x="308" y="184"/>
                  <a:pt x="308" y="184"/>
                  <a:pt x="308" y="184"/>
                </a:cubicBezTo>
                <a:cubicBezTo>
                  <a:pt x="313" y="197"/>
                  <a:pt x="313" y="197"/>
                  <a:pt x="313" y="197"/>
                </a:cubicBezTo>
                <a:cubicBezTo>
                  <a:pt x="316" y="201"/>
                  <a:pt x="316" y="201"/>
                  <a:pt x="316" y="201"/>
                </a:cubicBezTo>
                <a:cubicBezTo>
                  <a:pt x="321" y="209"/>
                  <a:pt x="321" y="209"/>
                  <a:pt x="321" y="209"/>
                </a:cubicBezTo>
                <a:cubicBezTo>
                  <a:pt x="0" y="209"/>
                  <a:pt x="0" y="209"/>
                  <a:pt x="0" y="209"/>
                </a:cubicBezTo>
                <a:cubicBezTo>
                  <a:pt x="0" y="180"/>
                  <a:pt x="0" y="180"/>
                  <a:pt x="0" y="180"/>
                </a:cubicBezTo>
                <a:cubicBezTo>
                  <a:pt x="23" y="171"/>
                  <a:pt x="23" y="171"/>
                  <a:pt x="23" y="171"/>
                </a:cubicBezTo>
                <a:cubicBezTo>
                  <a:pt x="25" y="177"/>
                  <a:pt x="25" y="177"/>
                  <a:pt x="25" y="177"/>
                </a:cubicBezTo>
                <a:cubicBezTo>
                  <a:pt x="59" y="156"/>
                  <a:pt x="59" y="156"/>
                  <a:pt x="59" y="156"/>
                </a:cubicBezTo>
                <a:cubicBezTo>
                  <a:pt x="63" y="167"/>
                  <a:pt x="73" y="173"/>
                  <a:pt x="83" y="17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64" name="Freeform 284"/>
          <p:cNvSpPr>
            <a:spLocks/>
          </p:cNvSpPr>
          <p:nvPr/>
        </p:nvSpPr>
        <p:spPr bwMode="auto">
          <a:xfrm>
            <a:off x="4911725" y="2655888"/>
            <a:ext cx="138113" cy="230187"/>
          </a:xfrm>
          <a:custGeom>
            <a:avLst/>
            <a:gdLst>
              <a:gd name="T0" fmla="*/ 2147483647 w 45"/>
              <a:gd name="T1" fmla="*/ 2147483647 h 75"/>
              <a:gd name="T2" fmla="*/ 2147483647 w 45"/>
              <a:gd name="T3" fmla="*/ 0 h 75"/>
              <a:gd name="T4" fmla="*/ 2147483647 w 45"/>
              <a:gd name="T5" fmla="*/ 0 h 75"/>
              <a:gd name="T6" fmla="*/ 2147483647 w 45"/>
              <a:gd name="T7" fmla="*/ 2147483647 h 75"/>
              <a:gd name="T8" fmla="*/ 2147483647 w 45"/>
              <a:gd name="T9" fmla="*/ 2147483647 h 75"/>
              <a:gd name="T10" fmla="*/ 2147483647 w 45"/>
              <a:gd name="T11" fmla="*/ 2147483647 h 75"/>
              <a:gd name="T12" fmla="*/ 2147483647 w 45"/>
              <a:gd name="T13" fmla="*/ 2147483647 h 75"/>
              <a:gd name="T14" fmla="*/ 2147483647 w 45"/>
              <a:gd name="T15" fmla="*/ 2147483647 h 75"/>
              <a:gd name="T16" fmla="*/ 2147483647 w 45"/>
              <a:gd name="T17" fmla="*/ 2147483647 h 75"/>
              <a:gd name="T18" fmla="*/ 2147483647 w 45"/>
              <a:gd name="T19" fmla="*/ 2147483647 h 75"/>
              <a:gd name="T20" fmla="*/ 0 w 45"/>
              <a:gd name="T21" fmla="*/ 2147483647 h 75"/>
              <a:gd name="T22" fmla="*/ 2147483647 w 45"/>
              <a:gd name="T23" fmla="*/ 2147483647 h 75"/>
              <a:gd name="T24" fmla="*/ 2147483647 w 45"/>
              <a:gd name="T25" fmla="*/ 2147483647 h 75"/>
              <a:gd name="T26" fmla="*/ 2147483647 w 45"/>
              <a:gd name="T27" fmla="*/ 2147483647 h 75"/>
              <a:gd name="T28" fmla="*/ 2147483647 w 45"/>
              <a:gd name="T29" fmla="*/ 2147483647 h 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5"/>
              <a:gd name="T47" fmla="*/ 45 w 45"/>
              <a:gd name="T48" fmla="*/ 75 h 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5">
                <a:moveTo>
                  <a:pt x="35" y="6"/>
                </a:moveTo>
                <a:cubicBezTo>
                  <a:pt x="41" y="0"/>
                  <a:pt x="41" y="0"/>
                  <a:pt x="41" y="0"/>
                </a:cubicBezTo>
                <a:cubicBezTo>
                  <a:pt x="41" y="0"/>
                  <a:pt x="41" y="0"/>
                  <a:pt x="41" y="0"/>
                </a:cubicBezTo>
                <a:cubicBezTo>
                  <a:pt x="40" y="2"/>
                  <a:pt x="40" y="3"/>
                  <a:pt x="40" y="5"/>
                </a:cubicBezTo>
                <a:cubicBezTo>
                  <a:pt x="40" y="7"/>
                  <a:pt x="40" y="7"/>
                  <a:pt x="40" y="7"/>
                </a:cubicBezTo>
                <a:cubicBezTo>
                  <a:pt x="40" y="16"/>
                  <a:pt x="42" y="24"/>
                  <a:pt x="45" y="32"/>
                </a:cubicBezTo>
                <a:cubicBezTo>
                  <a:pt x="45" y="32"/>
                  <a:pt x="45" y="32"/>
                  <a:pt x="45" y="32"/>
                </a:cubicBezTo>
                <a:cubicBezTo>
                  <a:pt x="3" y="75"/>
                  <a:pt x="3" y="75"/>
                  <a:pt x="3" y="75"/>
                </a:cubicBezTo>
                <a:cubicBezTo>
                  <a:pt x="3" y="75"/>
                  <a:pt x="3" y="75"/>
                  <a:pt x="3" y="75"/>
                </a:cubicBezTo>
                <a:cubicBezTo>
                  <a:pt x="2" y="72"/>
                  <a:pt x="2" y="72"/>
                  <a:pt x="2" y="72"/>
                </a:cubicBezTo>
                <a:cubicBezTo>
                  <a:pt x="0" y="58"/>
                  <a:pt x="0" y="58"/>
                  <a:pt x="0" y="58"/>
                </a:cubicBezTo>
                <a:cubicBezTo>
                  <a:pt x="1" y="44"/>
                  <a:pt x="1" y="44"/>
                  <a:pt x="1" y="44"/>
                </a:cubicBezTo>
                <a:cubicBezTo>
                  <a:pt x="2" y="39"/>
                  <a:pt x="2" y="39"/>
                  <a:pt x="2" y="39"/>
                </a:cubicBezTo>
                <a:cubicBezTo>
                  <a:pt x="2" y="39"/>
                  <a:pt x="2" y="39"/>
                  <a:pt x="2" y="39"/>
                </a:cubicBezTo>
                <a:lnTo>
                  <a:pt x="35" y="6"/>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65" name="Freeform 285"/>
          <p:cNvSpPr>
            <a:spLocks/>
          </p:cNvSpPr>
          <p:nvPr/>
        </p:nvSpPr>
        <p:spPr bwMode="auto">
          <a:xfrm>
            <a:off x="4918075" y="2674938"/>
            <a:ext cx="100013" cy="100012"/>
          </a:xfrm>
          <a:custGeom>
            <a:avLst/>
            <a:gdLst>
              <a:gd name="T0" fmla="*/ 2147483647 w 63"/>
              <a:gd name="T1" fmla="*/ 0 h 63"/>
              <a:gd name="T2" fmla="*/ 0 w 63"/>
              <a:gd name="T3" fmla="*/ 2147483647 h 63"/>
              <a:gd name="T4" fmla="*/ 0 w 63"/>
              <a:gd name="T5" fmla="*/ 2147483647 h 63"/>
              <a:gd name="T6" fmla="*/ 2147483647 w 63"/>
              <a:gd name="T7" fmla="*/ 2147483647 h 63"/>
              <a:gd name="T8" fmla="*/ 2147483647 w 63"/>
              <a:gd name="T9" fmla="*/ 2147483647 h 63"/>
              <a:gd name="T10" fmla="*/ 2147483647 w 63"/>
              <a:gd name="T11" fmla="*/ 0 h 63"/>
              <a:gd name="T12" fmla="*/ 2147483647 w 63"/>
              <a:gd name="T13" fmla="*/ 0 h 63"/>
              <a:gd name="T14" fmla="*/ 0 60000 65536"/>
              <a:gd name="T15" fmla="*/ 0 60000 65536"/>
              <a:gd name="T16" fmla="*/ 0 60000 65536"/>
              <a:gd name="T17" fmla="*/ 0 60000 65536"/>
              <a:gd name="T18" fmla="*/ 0 60000 65536"/>
              <a:gd name="T19" fmla="*/ 0 60000 65536"/>
              <a:gd name="T20" fmla="*/ 0 60000 65536"/>
              <a:gd name="T21" fmla="*/ 0 w 63"/>
              <a:gd name="T22" fmla="*/ 0 h 63"/>
              <a:gd name="T23" fmla="*/ 63 w 63"/>
              <a:gd name="T24" fmla="*/ 63 h 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63">
                <a:moveTo>
                  <a:pt x="63" y="0"/>
                </a:moveTo>
                <a:lnTo>
                  <a:pt x="0" y="63"/>
                </a:lnTo>
                <a:lnTo>
                  <a:pt x="2" y="46"/>
                </a:lnTo>
                <a:lnTo>
                  <a:pt x="10" y="21"/>
                </a:lnTo>
                <a:lnTo>
                  <a:pt x="19" y="0"/>
                </a:lnTo>
                <a:lnTo>
                  <a:pt x="63"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66" name="Freeform 286"/>
          <p:cNvSpPr>
            <a:spLocks/>
          </p:cNvSpPr>
          <p:nvPr/>
        </p:nvSpPr>
        <p:spPr bwMode="auto">
          <a:xfrm>
            <a:off x="3986213" y="2354263"/>
            <a:ext cx="254000" cy="549275"/>
          </a:xfrm>
          <a:custGeom>
            <a:avLst/>
            <a:gdLst>
              <a:gd name="T0" fmla="*/ 2147483647 w 83"/>
              <a:gd name="T1" fmla="*/ 2147483647 h 180"/>
              <a:gd name="T2" fmla="*/ 2147483647 w 83"/>
              <a:gd name="T3" fmla="*/ 2147483647 h 180"/>
              <a:gd name="T4" fmla="*/ 2147483647 w 83"/>
              <a:gd name="T5" fmla="*/ 2147483647 h 180"/>
              <a:gd name="T6" fmla="*/ 2147483647 w 83"/>
              <a:gd name="T7" fmla="*/ 2147483647 h 180"/>
              <a:gd name="T8" fmla="*/ 2147483647 w 83"/>
              <a:gd name="T9" fmla="*/ 2147483647 h 180"/>
              <a:gd name="T10" fmla="*/ 0 w 83"/>
              <a:gd name="T11" fmla="*/ 2147483647 h 180"/>
              <a:gd name="T12" fmla="*/ 0 w 83"/>
              <a:gd name="T13" fmla="*/ 2147483647 h 180"/>
              <a:gd name="T14" fmla="*/ 0 w 83"/>
              <a:gd name="T15" fmla="*/ 2147483647 h 180"/>
              <a:gd name="T16" fmla="*/ 0 w 83"/>
              <a:gd name="T17" fmla="*/ 2147483647 h 180"/>
              <a:gd name="T18" fmla="*/ 0 w 83"/>
              <a:gd name="T19" fmla="*/ 0 h 180"/>
              <a:gd name="T20" fmla="*/ 2147483647 w 83"/>
              <a:gd name="T21" fmla="*/ 0 h 180"/>
              <a:gd name="T22" fmla="*/ 2147483647 w 83"/>
              <a:gd name="T23" fmla="*/ 2147483647 h 180"/>
              <a:gd name="T24" fmla="*/ 2147483647 w 83"/>
              <a:gd name="T25" fmla="*/ 2147483647 h 180"/>
              <a:gd name="T26" fmla="*/ 2147483647 w 83"/>
              <a:gd name="T27" fmla="*/ 2147483647 h 180"/>
              <a:gd name="T28" fmla="*/ 2147483647 w 83"/>
              <a:gd name="T29" fmla="*/ 2147483647 h 180"/>
              <a:gd name="T30" fmla="*/ 2147483647 w 83"/>
              <a:gd name="T31" fmla="*/ 2147483647 h 180"/>
              <a:gd name="T32" fmla="*/ 2147483647 w 83"/>
              <a:gd name="T33" fmla="*/ 2147483647 h 180"/>
              <a:gd name="T34" fmla="*/ 2147483647 w 83"/>
              <a:gd name="T35" fmla="*/ 2147483647 h 180"/>
              <a:gd name="T36" fmla="*/ 2147483647 w 83"/>
              <a:gd name="T37" fmla="*/ 2147483647 h 180"/>
              <a:gd name="T38" fmla="*/ 2147483647 w 83"/>
              <a:gd name="T39" fmla="*/ 2147483647 h 180"/>
              <a:gd name="T40" fmla="*/ 2147483647 w 83"/>
              <a:gd name="T41" fmla="*/ 2147483647 h 180"/>
              <a:gd name="T42" fmla="*/ 2147483647 w 83"/>
              <a:gd name="T43" fmla="*/ 2147483647 h 180"/>
              <a:gd name="T44" fmla="*/ 2147483647 w 83"/>
              <a:gd name="T45" fmla="*/ 2147483647 h 180"/>
              <a:gd name="T46" fmla="*/ 2147483647 w 83"/>
              <a:gd name="T47" fmla="*/ 2147483647 h 1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3"/>
              <a:gd name="T73" fmla="*/ 0 h 180"/>
              <a:gd name="T74" fmla="*/ 83 w 83"/>
              <a:gd name="T75" fmla="*/ 180 h 1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3" h="180">
                <a:moveTo>
                  <a:pt x="57" y="147"/>
                </a:moveTo>
                <a:cubicBezTo>
                  <a:pt x="57" y="149"/>
                  <a:pt x="57" y="149"/>
                  <a:pt x="57" y="149"/>
                </a:cubicBezTo>
                <a:cubicBezTo>
                  <a:pt x="57" y="152"/>
                  <a:pt x="58" y="154"/>
                  <a:pt x="59" y="156"/>
                </a:cubicBezTo>
                <a:cubicBezTo>
                  <a:pt x="20" y="165"/>
                  <a:pt x="20" y="165"/>
                  <a:pt x="20" y="165"/>
                </a:cubicBezTo>
                <a:cubicBezTo>
                  <a:pt x="23" y="171"/>
                  <a:pt x="23" y="171"/>
                  <a:pt x="23" y="171"/>
                </a:cubicBezTo>
                <a:cubicBezTo>
                  <a:pt x="0" y="180"/>
                  <a:pt x="0" y="180"/>
                  <a:pt x="0" y="180"/>
                </a:cubicBezTo>
                <a:cubicBezTo>
                  <a:pt x="0" y="170"/>
                  <a:pt x="0" y="170"/>
                  <a:pt x="0" y="170"/>
                </a:cubicBezTo>
                <a:cubicBezTo>
                  <a:pt x="0" y="105"/>
                  <a:pt x="0" y="105"/>
                  <a:pt x="0" y="105"/>
                </a:cubicBezTo>
                <a:cubicBezTo>
                  <a:pt x="0" y="40"/>
                  <a:pt x="0" y="40"/>
                  <a:pt x="0" y="40"/>
                </a:cubicBezTo>
                <a:cubicBezTo>
                  <a:pt x="0" y="0"/>
                  <a:pt x="0" y="0"/>
                  <a:pt x="0" y="0"/>
                </a:cubicBezTo>
                <a:cubicBezTo>
                  <a:pt x="83" y="0"/>
                  <a:pt x="83" y="0"/>
                  <a:pt x="83" y="0"/>
                </a:cubicBezTo>
                <a:cubicBezTo>
                  <a:pt x="83" y="6"/>
                  <a:pt x="83" y="6"/>
                  <a:pt x="83" y="6"/>
                </a:cubicBezTo>
                <a:cubicBezTo>
                  <a:pt x="83" y="37"/>
                  <a:pt x="83" y="37"/>
                  <a:pt x="83" y="37"/>
                </a:cubicBezTo>
                <a:cubicBezTo>
                  <a:pt x="72" y="37"/>
                  <a:pt x="62" y="43"/>
                  <a:pt x="58" y="56"/>
                </a:cubicBezTo>
                <a:cubicBezTo>
                  <a:pt x="57" y="61"/>
                  <a:pt x="57" y="61"/>
                  <a:pt x="57" y="61"/>
                </a:cubicBezTo>
                <a:cubicBezTo>
                  <a:pt x="57" y="63"/>
                  <a:pt x="57" y="63"/>
                  <a:pt x="57" y="63"/>
                </a:cubicBezTo>
                <a:cubicBezTo>
                  <a:pt x="57" y="65"/>
                  <a:pt x="57" y="65"/>
                  <a:pt x="57" y="65"/>
                </a:cubicBezTo>
                <a:cubicBezTo>
                  <a:pt x="59" y="81"/>
                  <a:pt x="71" y="89"/>
                  <a:pt x="83" y="89"/>
                </a:cubicBezTo>
                <a:cubicBezTo>
                  <a:pt x="83" y="100"/>
                  <a:pt x="83" y="100"/>
                  <a:pt x="83" y="100"/>
                </a:cubicBezTo>
                <a:cubicBezTo>
                  <a:pt x="83" y="105"/>
                  <a:pt x="83" y="105"/>
                  <a:pt x="83" y="105"/>
                </a:cubicBezTo>
                <a:cubicBezTo>
                  <a:pt x="83" y="121"/>
                  <a:pt x="83" y="121"/>
                  <a:pt x="83" y="121"/>
                </a:cubicBezTo>
                <a:cubicBezTo>
                  <a:pt x="72" y="121"/>
                  <a:pt x="62" y="127"/>
                  <a:pt x="58" y="140"/>
                </a:cubicBezTo>
                <a:cubicBezTo>
                  <a:pt x="57" y="144"/>
                  <a:pt x="57" y="144"/>
                  <a:pt x="57" y="144"/>
                </a:cubicBezTo>
                <a:lnTo>
                  <a:pt x="57" y="147"/>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67" name="Freeform 287"/>
          <p:cNvSpPr>
            <a:spLocks/>
          </p:cNvSpPr>
          <p:nvPr/>
        </p:nvSpPr>
        <p:spPr bwMode="auto">
          <a:xfrm>
            <a:off x="4056063" y="2830513"/>
            <a:ext cx="111125" cy="63500"/>
          </a:xfrm>
          <a:custGeom>
            <a:avLst/>
            <a:gdLst>
              <a:gd name="T0" fmla="*/ 2147483647 w 70"/>
              <a:gd name="T1" fmla="*/ 0 h 40"/>
              <a:gd name="T2" fmla="*/ 2147483647 w 70"/>
              <a:gd name="T3" fmla="*/ 2147483647 h 40"/>
              <a:gd name="T4" fmla="*/ 0 w 70"/>
              <a:gd name="T5" fmla="*/ 2147483647 h 40"/>
              <a:gd name="T6" fmla="*/ 2147483647 w 70"/>
              <a:gd name="T7" fmla="*/ 0 h 40"/>
              <a:gd name="T8" fmla="*/ 0 60000 65536"/>
              <a:gd name="T9" fmla="*/ 0 60000 65536"/>
              <a:gd name="T10" fmla="*/ 0 60000 65536"/>
              <a:gd name="T11" fmla="*/ 0 60000 65536"/>
              <a:gd name="T12" fmla="*/ 0 w 70"/>
              <a:gd name="T13" fmla="*/ 0 h 40"/>
              <a:gd name="T14" fmla="*/ 70 w 70"/>
              <a:gd name="T15" fmla="*/ 40 h 40"/>
            </a:gdLst>
            <a:ahLst/>
            <a:cxnLst>
              <a:cxn ang="T8">
                <a:pos x="T0" y="T1"/>
              </a:cxn>
              <a:cxn ang="T9">
                <a:pos x="T2" y="T3"/>
              </a:cxn>
              <a:cxn ang="T10">
                <a:pos x="T4" y="T5"/>
              </a:cxn>
              <a:cxn ang="T11">
                <a:pos x="T6" y="T7"/>
              </a:cxn>
            </a:cxnLst>
            <a:rect l="T12" t="T13" r="T14" b="T15"/>
            <a:pathLst>
              <a:path w="70" h="40">
                <a:moveTo>
                  <a:pt x="70" y="0"/>
                </a:moveTo>
                <a:lnTo>
                  <a:pt x="4" y="40"/>
                </a:lnTo>
                <a:lnTo>
                  <a:pt x="0" y="29"/>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68" name="Freeform 288"/>
          <p:cNvSpPr>
            <a:spLocks/>
          </p:cNvSpPr>
          <p:nvPr/>
        </p:nvSpPr>
        <p:spPr bwMode="auto">
          <a:xfrm>
            <a:off x="4048125" y="2830513"/>
            <a:ext cx="119063" cy="46037"/>
          </a:xfrm>
          <a:custGeom>
            <a:avLst/>
            <a:gdLst>
              <a:gd name="T0" fmla="*/ 2147483647 w 75"/>
              <a:gd name="T1" fmla="*/ 0 h 29"/>
              <a:gd name="T2" fmla="*/ 2147483647 w 75"/>
              <a:gd name="T3" fmla="*/ 2147483647 h 29"/>
              <a:gd name="T4" fmla="*/ 0 w 75"/>
              <a:gd name="T5" fmla="*/ 2147483647 h 29"/>
              <a:gd name="T6" fmla="*/ 2147483647 w 75"/>
              <a:gd name="T7" fmla="*/ 0 h 29"/>
              <a:gd name="T8" fmla="*/ 0 60000 65536"/>
              <a:gd name="T9" fmla="*/ 0 60000 65536"/>
              <a:gd name="T10" fmla="*/ 0 60000 65536"/>
              <a:gd name="T11" fmla="*/ 0 60000 65536"/>
              <a:gd name="T12" fmla="*/ 0 w 75"/>
              <a:gd name="T13" fmla="*/ 0 h 29"/>
              <a:gd name="T14" fmla="*/ 75 w 75"/>
              <a:gd name="T15" fmla="*/ 29 h 29"/>
            </a:gdLst>
            <a:ahLst/>
            <a:cxnLst>
              <a:cxn ang="T8">
                <a:pos x="T0" y="T1"/>
              </a:cxn>
              <a:cxn ang="T9">
                <a:pos x="T2" y="T3"/>
              </a:cxn>
              <a:cxn ang="T10">
                <a:pos x="T4" y="T5"/>
              </a:cxn>
              <a:cxn ang="T11">
                <a:pos x="T6" y="T7"/>
              </a:cxn>
            </a:cxnLst>
            <a:rect l="T12" t="T13" r="T14" b="T15"/>
            <a:pathLst>
              <a:path w="75" h="29">
                <a:moveTo>
                  <a:pt x="75" y="0"/>
                </a:moveTo>
                <a:lnTo>
                  <a:pt x="5" y="29"/>
                </a:lnTo>
                <a:lnTo>
                  <a:pt x="0" y="17"/>
                </a:lnTo>
                <a:lnTo>
                  <a:pt x="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69" name="Freeform 289"/>
          <p:cNvSpPr>
            <a:spLocks/>
          </p:cNvSpPr>
          <p:nvPr/>
        </p:nvSpPr>
        <p:spPr bwMode="auto">
          <a:xfrm>
            <a:off x="3730625" y="2674938"/>
            <a:ext cx="255588" cy="198437"/>
          </a:xfrm>
          <a:custGeom>
            <a:avLst/>
            <a:gdLst>
              <a:gd name="T0" fmla="*/ 2147483647 w 161"/>
              <a:gd name="T1" fmla="*/ 0 h 125"/>
              <a:gd name="T2" fmla="*/ 2147483647 w 161"/>
              <a:gd name="T3" fmla="*/ 2147483647 h 125"/>
              <a:gd name="T4" fmla="*/ 0 w 161"/>
              <a:gd name="T5" fmla="*/ 2147483647 h 125"/>
              <a:gd name="T6" fmla="*/ 0 w 161"/>
              <a:gd name="T7" fmla="*/ 2147483647 h 125"/>
              <a:gd name="T8" fmla="*/ 0 w 161"/>
              <a:gd name="T9" fmla="*/ 2147483647 h 125"/>
              <a:gd name="T10" fmla="*/ 0 w 161"/>
              <a:gd name="T11" fmla="*/ 2147483647 h 125"/>
              <a:gd name="T12" fmla="*/ 0 w 161"/>
              <a:gd name="T13" fmla="*/ 2147483647 h 125"/>
              <a:gd name="T14" fmla="*/ 0 w 161"/>
              <a:gd name="T15" fmla="*/ 2147483647 h 125"/>
              <a:gd name="T16" fmla="*/ 0 w 161"/>
              <a:gd name="T17" fmla="*/ 2147483647 h 125"/>
              <a:gd name="T18" fmla="*/ 0 w 161"/>
              <a:gd name="T19" fmla="*/ 2147483647 h 125"/>
              <a:gd name="T20" fmla="*/ 0 w 161"/>
              <a:gd name="T21" fmla="*/ 2147483647 h 125"/>
              <a:gd name="T22" fmla="*/ 0 w 161"/>
              <a:gd name="T23" fmla="*/ 0 h 125"/>
              <a:gd name="T24" fmla="*/ 2147483647 w 16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25"/>
              <a:gd name="T41" fmla="*/ 161 w 16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25">
                <a:moveTo>
                  <a:pt x="161" y="0"/>
                </a:moveTo>
                <a:lnTo>
                  <a:pt x="161" y="125"/>
                </a:lnTo>
                <a:lnTo>
                  <a:pt x="0" y="125"/>
                </a:lnTo>
                <a:lnTo>
                  <a:pt x="0" y="106"/>
                </a:lnTo>
                <a:lnTo>
                  <a:pt x="0" y="94"/>
                </a:lnTo>
                <a:lnTo>
                  <a:pt x="0" y="75"/>
                </a:lnTo>
                <a:lnTo>
                  <a:pt x="0" y="65"/>
                </a:lnTo>
                <a:lnTo>
                  <a:pt x="0" y="44"/>
                </a:lnTo>
                <a:lnTo>
                  <a:pt x="0" y="35"/>
                </a:lnTo>
                <a:lnTo>
                  <a:pt x="0" y="15"/>
                </a:lnTo>
                <a:lnTo>
                  <a:pt x="0" y="4"/>
                </a:lnTo>
                <a:lnTo>
                  <a:pt x="0" y="0"/>
                </a:lnTo>
                <a:lnTo>
                  <a:pt x="16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70" name="Freeform 290"/>
          <p:cNvSpPr>
            <a:spLocks/>
          </p:cNvSpPr>
          <p:nvPr/>
        </p:nvSpPr>
        <p:spPr bwMode="auto">
          <a:xfrm>
            <a:off x="3730625" y="2476500"/>
            <a:ext cx="255588" cy="198438"/>
          </a:xfrm>
          <a:custGeom>
            <a:avLst/>
            <a:gdLst>
              <a:gd name="T0" fmla="*/ 2147483647 w 161"/>
              <a:gd name="T1" fmla="*/ 0 h 125"/>
              <a:gd name="T2" fmla="*/ 2147483647 w 161"/>
              <a:gd name="T3" fmla="*/ 2147483647 h 125"/>
              <a:gd name="T4" fmla="*/ 0 w 161"/>
              <a:gd name="T5" fmla="*/ 2147483647 h 125"/>
              <a:gd name="T6" fmla="*/ 0 w 161"/>
              <a:gd name="T7" fmla="*/ 2147483647 h 125"/>
              <a:gd name="T8" fmla="*/ 0 w 161"/>
              <a:gd name="T9" fmla="*/ 2147483647 h 125"/>
              <a:gd name="T10" fmla="*/ 0 w 161"/>
              <a:gd name="T11" fmla="*/ 2147483647 h 125"/>
              <a:gd name="T12" fmla="*/ 0 w 161"/>
              <a:gd name="T13" fmla="*/ 2147483647 h 125"/>
              <a:gd name="T14" fmla="*/ 0 w 161"/>
              <a:gd name="T15" fmla="*/ 2147483647 h 125"/>
              <a:gd name="T16" fmla="*/ 0 w 161"/>
              <a:gd name="T17" fmla="*/ 2147483647 h 125"/>
              <a:gd name="T18" fmla="*/ 0 w 161"/>
              <a:gd name="T19" fmla="*/ 2147483647 h 125"/>
              <a:gd name="T20" fmla="*/ 0 w 161"/>
              <a:gd name="T21" fmla="*/ 2147483647 h 125"/>
              <a:gd name="T22" fmla="*/ 0 w 161"/>
              <a:gd name="T23" fmla="*/ 0 h 125"/>
              <a:gd name="T24" fmla="*/ 2147483647 w 16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25"/>
              <a:gd name="T41" fmla="*/ 161 w 16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25">
                <a:moveTo>
                  <a:pt x="161" y="0"/>
                </a:moveTo>
                <a:lnTo>
                  <a:pt x="161" y="125"/>
                </a:lnTo>
                <a:lnTo>
                  <a:pt x="0" y="125"/>
                </a:lnTo>
                <a:lnTo>
                  <a:pt x="0" y="110"/>
                </a:lnTo>
                <a:lnTo>
                  <a:pt x="0" y="100"/>
                </a:lnTo>
                <a:lnTo>
                  <a:pt x="0" y="79"/>
                </a:lnTo>
                <a:lnTo>
                  <a:pt x="0" y="69"/>
                </a:lnTo>
                <a:lnTo>
                  <a:pt x="0" y="50"/>
                </a:lnTo>
                <a:lnTo>
                  <a:pt x="0" y="38"/>
                </a:lnTo>
                <a:lnTo>
                  <a:pt x="0" y="19"/>
                </a:lnTo>
                <a:lnTo>
                  <a:pt x="0" y="9"/>
                </a:lnTo>
                <a:lnTo>
                  <a:pt x="0" y="0"/>
                </a:lnTo>
                <a:lnTo>
                  <a:pt x="16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71" name="Freeform 291"/>
          <p:cNvSpPr>
            <a:spLocks/>
          </p:cNvSpPr>
          <p:nvPr/>
        </p:nvSpPr>
        <p:spPr bwMode="auto">
          <a:xfrm>
            <a:off x="3602038" y="2674938"/>
            <a:ext cx="128587" cy="198437"/>
          </a:xfrm>
          <a:custGeom>
            <a:avLst/>
            <a:gdLst>
              <a:gd name="T0" fmla="*/ 2147483647 w 81"/>
              <a:gd name="T1" fmla="*/ 0 h 125"/>
              <a:gd name="T2" fmla="*/ 2147483647 w 81"/>
              <a:gd name="T3" fmla="*/ 0 h 125"/>
              <a:gd name="T4" fmla="*/ 2147483647 w 81"/>
              <a:gd name="T5" fmla="*/ 0 h 125"/>
              <a:gd name="T6" fmla="*/ 2147483647 w 81"/>
              <a:gd name="T7" fmla="*/ 2147483647 h 125"/>
              <a:gd name="T8" fmla="*/ 2147483647 w 81"/>
              <a:gd name="T9" fmla="*/ 2147483647 h 125"/>
              <a:gd name="T10" fmla="*/ 2147483647 w 81"/>
              <a:gd name="T11" fmla="*/ 2147483647 h 125"/>
              <a:gd name="T12" fmla="*/ 2147483647 w 81"/>
              <a:gd name="T13" fmla="*/ 2147483647 h 125"/>
              <a:gd name="T14" fmla="*/ 2147483647 w 81"/>
              <a:gd name="T15" fmla="*/ 2147483647 h 125"/>
              <a:gd name="T16" fmla="*/ 2147483647 w 81"/>
              <a:gd name="T17" fmla="*/ 2147483647 h 125"/>
              <a:gd name="T18" fmla="*/ 2147483647 w 81"/>
              <a:gd name="T19" fmla="*/ 2147483647 h 125"/>
              <a:gd name="T20" fmla="*/ 2147483647 w 81"/>
              <a:gd name="T21" fmla="*/ 2147483647 h 125"/>
              <a:gd name="T22" fmla="*/ 2147483647 w 81"/>
              <a:gd name="T23" fmla="*/ 2147483647 h 125"/>
              <a:gd name="T24" fmla="*/ 2147483647 w 81"/>
              <a:gd name="T25" fmla="*/ 2147483647 h 125"/>
              <a:gd name="T26" fmla="*/ 2147483647 w 81"/>
              <a:gd name="T27" fmla="*/ 2147483647 h 125"/>
              <a:gd name="T28" fmla="*/ 2147483647 w 81"/>
              <a:gd name="T29" fmla="*/ 2147483647 h 125"/>
              <a:gd name="T30" fmla="*/ 2147483647 w 81"/>
              <a:gd name="T31" fmla="*/ 2147483647 h 125"/>
              <a:gd name="T32" fmla="*/ 2147483647 w 81"/>
              <a:gd name="T33" fmla="*/ 2147483647 h 125"/>
              <a:gd name="T34" fmla="*/ 2147483647 w 81"/>
              <a:gd name="T35" fmla="*/ 2147483647 h 125"/>
              <a:gd name="T36" fmla="*/ 2147483647 w 81"/>
              <a:gd name="T37" fmla="*/ 2147483647 h 125"/>
              <a:gd name="T38" fmla="*/ 2147483647 w 81"/>
              <a:gd name="T39" fmla="*/ 2147483647 h 125"/>
              <a:gd name="T40" fmla="*/ 2147483647 w 81"/>
              <a:gd name="T41" fmla="*/ 2147483647 h 125"/>
              <a:gd name="T42" fmla="*/ 2147483647 w 81"/>
              <a:gd name="T43" fmla="*/ 2147483647 h 125"/>
              <a:gd name="T44" fmla="*/ 2147483647 w 81"/>
              <a:gd name="T45" fmla="*/ 2147483647 h 125"/>
              <a:gd name="T46" fmla="*/ 0 w 81"/>
              <a:gd name="T47" fmla="*/ 2147483647 h 125"/>
              <a:gd name="T48" fmla="*/ 0 w 81"/>
              <a:gd name="T49" fmla="*/ 2147483647 h 125"/>
              <a:gd name="T50" fmla="*/ 0 w 81"/>
              <a:gd name="T51" fmla="*/ 2147483647 h 125"/>
              <a:gd name="T52" fmla="*/ 0 w 81"/>
              <a:gd name="T53" fmla="*/ 2147483647 h 125"/>
              <a:gd name="T54" fmla="*/ 0 w 81"/>
              <a:gd name="T55" fmla="*/ 2147483647 h 125"/>
              <a:gd name="T56" fmla="*/ 0 w 81"/>
              <a:gd name="T57" fmla="*/ 2147483647 h 125"/>
              <a:gd name="T58" fmla="*/ 0 w 81"/>
              <a:gd name="T59" fmla="*/ 2147483647 h 125"/>
              <a:gd name="T60" fmla="*/ 0 w 81"/>
              <a:gd name="T61" fmla="*/ 2147483647 h 125"/>
              <a:gd name="T62" fmla="*/ 0 w 81"/>
              <a:gd name="T63" fmla="*/ 2147483647 h 125"/>
              <a:gd name="T64" fmla="*/ 0 w 81"/>
              <a:gd name="T65" fmla="*/ 0 h 125"/>
              <a:gd name="T66" fmla="*/ 2147483647 w 81"/>
              <a:gd name="T67" fmla="*/ 0 h 125"/>
              <a:gd name="T68" fmla="*/ 2147483647 w 81"/>
              <a:gd name="T69" fmla="*/ 0 h 125"/>
              <a:gd name="T70" fmla="*/ 2147483647 w 81"/>
              <a:gd name="T71" fmla="*/ 0 h 1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1"/>
              <a:gd name="T109" fmla="*/ 0 h 125"/>
              <a:gd name="T110" fmla="*/ 81 w 81"/>
              <a:gd name="T111" fmla="*/ 125 h 12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1" h="125">
                <a:moveTo>
                  <a:pt x="40" y="0"/>
                </a:moveTo>
                <a:lnTo>
                  <a:pt x="50" y="0"/>
                </a:lnTo>
                <a:lnTo>
                  <a:pt x="81" y="0"/>
                </a:lnTo>
                <a:lnTo>
                  <a:pt x="81" y="4"/>
                </a:lnTo>
                <a:lnTo>
                  <a:pt x="81" y="15"/>
                </a:lnTo>
                <a:lnTo>
                  <a:pt x="81" y="35"/>
                </a:lnTo>
                <a:lnTo>
                  <a:pt x="81" y="44"/>
                </a:lnTo>
                <a:lnTo>
                  <a:pt x="81" y="65"/>
                </a:lnTo>
                <a:lnTo>
                  <a:pt x="81" y="75"/>
                </a:lnTo>
                <a:lnTo>
                  <a:pt x="81" y="94"/>
                </a:lnTo>
                <a:lnTo>
                  <a:pt x="81" y="106"/>
                </a:lnTo>
                <a:lnTo>
                  <a:pt x="81" y="125"/>
                </a:lnTo>
                <a:lnTo>
                  <a:pt x="79" y="125"/>
                </a:lnTo>
                <a:lnTo>
                  <a:pt x="75" y="123"/>
                </a:lnTo>
                <a:lnTo>
                  <a:pt x="65" y="121"/>
                </a:lnTo>
                <a:lnTo>
                  <a:pt x="54" y="119"/>
                </a:lnTo>
                <a:lnTo>
                  <a:pt x="40" y="119"/>
                </a:lnTo>
                <a:lnTo>
                  <a:pt x="29" y="119"/>
                </a:lnTo>
                <a:lnTo>
                  <a:pt x="15" y="121"/>
                </a:lnTo>
                <a:lnTo>
                  <a:pt x="8" y="123"/>
                </a:lnTo>
                <a:lnTo>
                  <a:pt x="2" y="125"/>
                </a:lnTo>
                <a:lnTo>
                  <a:pt x="0" y="125"/>
                </a:lnTo>
                <a:lnTo>
                  <a:pt x="0" y="115"/>
                </a:lnTo>
                <a:lnTo>
                  <a:pt x="0" y="106"/>
                </a:lnTo>
                <a:lnTo>
                  <a:pt x="0" y="85"/>
                </a:lnTo>
                <a:lnTo>
                  <a:pt x="0" y="75"/>
                </a:lnTo>
                <a:lnTo>
                  <a:pt x="0" y="54"/>
                </a:lnTo>
                <a:lnTo>
                  <a:pt x="0" y="44"/>
                </a:lnTo>
                <a:lnTo>
                  <a:pt x="0" y="25"/>
                </a:lnTo>
                <a:lnTo>
                  <a:pt x="0" y="15"/>
                </a:lnTo>
                <a:lnTo>
                  <a:pt x="0" y="0"/>
                </a:lnTo>
                <a:lnTo>
                  <a:pt x="9" y="0"/>
                </a:lnTo>
                <a:lnTo>
                  <a:pt x="31" y="0"/>
                </a:lnTo>
                <a:lnTo>
                  <a:pt x="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72" name="Freeform 292"/>
          <p:cNvSpPr>
            <a:spLocks/>
          </p:cNvSpPr>
          <p:nvPr/>
        </p:nvSpPr>
        <p:spPr bwMode="auto">
          <a:xfrm>
            <a:off x="3602038" y="2476500"/>
            <a:ext cx="128587" cy="198438"/>
          </a:xfrm>
          <a:custGeom>
            <a:avLst/>
            <a:gdLst>
              <a:gd name="T0" fmla="*/ 2147483647 w 42"/>
              <a:gd name="T1" fmla="*/ 2147483647 h 65"/>
              <a:gd name="T2" fmla="*/ 2147483647 w 42"/>
              <a:gd name="T3" fmla="*/ 0 h 65"/>
              <a:gd name="T4" fmla="*/ 2147483647 w 42"/>
              <a:gd name="T5" fmla="*/ 0 h 65"/>
              <a:gd name="T6" fmla="*/ 2147483647 w 42"/>
              <a:gd name="T7" fmla="*/ 0 h 65"/>
              <a:gd name="T8" fmla="*/ 2147483647 w 42"/>
              <a:gd name="T9" fmla="*/ 0 h 65"/>
              <a:gd name="T10" fmla="*/ 2147483647 w 42"/>
              <a:gd name="T11" fmla="*/ 2147483647 h 65"/>
              <a:gd name="T12" fmla="*/ 2147483647 w 42"/>
              <a:gd name="T13" fmla="*/ 2147483647 h 65"/>
              <a:gd name="T14" fmla="*/ 2147483647 w 42"/>
              <a:gd name="T15" fmla="*/ 2147483647 h 65"/>
              <a:gd name="T16" fmla="*/ 2147483647 w 42"/>
              <a:gd name="T17" fmla="*/ 2147483647 h 65"/>
              <a:gd name="T18" fmla="*/ 2147483647 w 42"/>
              <a:gd name="T19" fmla="*/ 2147483647 h 65"/>
              <a:gd name="T20" fmla="*/ 2147483647 w 42"/>
              <a:gd name="T21" fmla="*/ 2147483647 h 65"/>
              <a:gd name="T22" fmla="*/ 2147483647 w 42"/>
              <a:gd name="T23" fmla="*/ 2147483647 h 65"/>
              <a:gd name="T24" fmla="*/ 2147483647 w 42"/>
              <a:gd name="T25" fmla="*/ 2147483647 h 65"/>
              <a:gd name="T26" fmla="*/ 2147483647 w 42"/>
              <a:gd name="T27" fmla="*/ 2147483647 h 65"/>
              <a:gd name="T28" fmla="*/ 2147483647 w 42"/>
              <a:gd name="T29" fmla="*/ 2147483647 h 65"/>
              <a:gd name="T30" fmla="*/ 2147483647 w 42"/>
              <a:gd name="T31" fmla="*/ 2147483647 h 65"/>
              <a:gd name="T32" fmla="*/ 2147483647 w 42"/>
              <a:gd name="T33" fmla="*/ 2147483647 h 65"/>
              <a:gd name="T34" fmla="*/ 2147483647 w 42"/>
              <a:gd name="T35" fmla="*/ 2147483647 h 65"/>
              <a:gd name="T36" fmla="*/ 0 w 42"/>
              <a:gd name="T37" fmla="*/ 2147483647 h 65"/>
              <a:gd name="T38" fmla="*/ 0 w 42"/>
              <a:gd name="T39" fmla="*/ 2147483647 h 65"/>
              <a:gd name="T40" fmla="*/ 0 w 42"/>
              <a:gd name="T41" fmla="*/ 2147483647 h 65"/>
              <a:gd name="T42" fmla="*/ 0 w 42"/>
              <a:gd name="T43" fmla="*/ 2147483647 h 65"/>
              <a:gd name="T44" fmla="*/ 0 w 42"/>
              <a:gd name="T45" fmla="*/ 2147483647 h 65"/>
              <a:gd name="T46" fmla="*/ 0 w 42"/>
              <a:gd name="T47" fmla="*/ 2147483647 h 65"/>
              <a:gd name="T48" fmla="*/ 0 w 42"/>
              <a:gd name="T49" fmla="*/ 2147483647 h 65"/>
              <a:gd name="T50" fmla="*/ 0 w 42"/>
              <a:gd name="T51" fmla="*/ 2147483647 h 65"/>
              <a:gd name="T52" fmla="*/ 0 w 42"/>
              <a:gd name="T53" fmla="*/ 2147483647 h 65"/>
              <a:gd name="T54" fmla="*/ 0 w 42"/>
              <a:gd name="T55" fmla="*/ 0 h 65"/>
              <a:gd name="T56" fmla="*/ 2147483647 w 42"/>
              <a:gd name="T57" fmla="*/ 0 h 65"/>
              <a:gd name="T58" fmla="*/ 2147483647 w 42"/>
              <a:gd name="T59" fmla="*/ 2147483647 h 6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65"/>
              <a:gd name="T92" fmla="*/ 42 w 42"/>
              <a:gd name="T93" fmla="*/ 65 h 6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65">
                <a:moveTo>
                  <a:pt x="21" y="3"/>
                </a:moveTo>
                <a:cubicBezTo>
                  <a:pt x="27" y="3"/>
                  <a:pt x="34" y="2"/>
                  <a:pt x="40" y="0"/>
                </a:cubicBezTo>
                <a:cubicBezTo>
                  <a:pt x="42" y="0"/>
                  <a:pt x="42" y="0"/>
                  <a:pt x="42" y="0"/>
                </a:cubicBezTo>
                <a:cubicBezTo>
                  <a:pt x="42" y="0"/>
                  <a:pt x="42" y="0"/>
                  <a:pt x="42" y="0"/>
                </a:cubicBezTo>
                <a:cubicBezTo>
                  <a:pt x="42" y="0"/>
                  <a:pt x="42" y="0"/>
                  <a:pt x="42" y="0"/>
                </a:cubicBezTo>
                <a:cubicBezTo>
                  <a:pt x="42" y="5"/>
                  <a:pt x="42" y="5"/>
                  <a:pt x="42" y="5"/>
                </a:cubicBezTo>
                <a:cubicBezTo>
                  <a:pt x="42" y="10"/>
                  <a:pt x="42" y="10"/>
                  <a:pt x="42" y="10"/>
                </a:cubicBezTo>
                <a:cubicBezTo>
                  <a:pt x="42" y="20"/>
                  <a:pt x="42" y="20"/>
                  <a:pt x="42" y="20"/>
                </a:cubicBezTo>
                <a:cubicBezTo>
                  <a:pt x="42" y="26"/>
                  <a:pt x="42" y="26"/>
                  <a:pt x="42" y="26"/>
                </a:cubicBezTo>
                <a:cubicBezTo>
                  <a:pt x="42" y="36"/>
                  <a:pt x="42" y="36"/>
                  <a:pt x="42" y="36"/>
                </a:cubicBezTo>
                <a:cubicBezTo>
                  <a:pt x="42" y="41"/>
                  <a:pt x="42" y="41"/>
                  <a:pt x="42" y="41"/>
                </a:cubicBezTo>
                <a:cubicBezTo>
                  <a:pt x="42" y="52"/>
                  <a:pt x="42" y="52"/>
                  <a:pt x="42" y="52"/>
                </a:cubicBezTo>
                <a:cubicBezTo>
                  <a:pt x="42" y="57"/>
                  <a:pt x="42" y="57"/>
                  <a:pt x="42" y="57"/>
                </a:cubicBezTo>
                <a:cubicBezTo>
                  <a:pt x="42" y="65"/>
                  <a:pt x="42" y="65"/>
                  <a:pt x="42" y="65"/>
                </a:cubicBezTo>
                <a:cubicBezTo>
                  <a:pt x="26" y="65"/>
                  <a:pt x="26" y="65"/>
                  <a:pt x="26" y="65"/>
                </a:cubicBezTo>
                <a:cubicBezTo>
                  <a:pt x="21" y="65"/>
                  <a:pt x="21" y="65"/>
                  <a:pt x="21" y="65"/>
                </a:cubicBezTo>
                <a:cubicBezTo>
                  <a:pt x="16" y="65"/>
                  <a:pt x="16" y="65"/>
                  <a:pt x="16" y="65"/>
                </a:cubicBezTo>
                <a:cubicBezTo>
                  <a:pt x="5" y="65"/>
                  <a:pt x="5" y="65"/>
                  <a:pt x="5" y="65"/>
                </a:cubicBezTo>
                <a:cubicBezTo>
                  <a:pt x="0" y="65"/>
                  <a:pt x="0" y="65"/>
                  <a:pt x="0" y="65"/>
                </a:cubicBezTo>
                <a:cubicBezTo>
                  <a:pt x="0" y="62"/>
                  <a:pt x="0" y="62"/>
                  <a:pt x="0" y="62"/>
                </a:cubicBezTo>
                <a:cubicBezTo>
                  <a:pt x="0" y="57"/>
                  <a:pt x="0" y="57"/>
                  <a:pt x="0" y="57"/>
                </a:cubicBezTo>
                <a:cubicBezTo>
                  <a:pt x="0" y="47"/>
                  <a:pt x="0" y="47"/>
                  <a:pt x="0" y="47"/>
                </a:cubicBezTo>
                <a:cubicBezTo>
                  <a:pt x="0" y="41"/>
                  <a:pt x="0" y="41"/>
                  <a:pt x="0" y="41"/>
                </a:cubicBezTo>
                <a:cubicBezTo>
                  <a:pt x="0" y="31"/>
                  <a:pt x="0" y="31"/>
                  <a:pt x="0" y="31"/>
                </a:cubicBezTo>
                <a:cubicBezTo>
                  <a:pt x="0" y="26"/>
                  <a:pt x="0" y="26"/>
                  <a:pt x="0" y="26"/>
                </a:cubicBezTo>
                <a:cubicBezTo>
                  <a:pt x="0" y="15"/>
                  <a:pt x="0" y="15"/>
                  <a:pt x="0" y="15"/>
                </a:cubicBezTo>
                <a:cubicBezTo>
                  <a:pt x="0" y="10"/>
                  <a:pt x="0" y="10"/>
                  <a:pt x="0" y="10"/>
                </a:cubicBezTo>
                <a:cubicBezTo>
                  <a:pt x="0" y="0"/>
                  <a:pt x="0" y="0"/>
                  <a:pt x="0" y="0"/>
                </a:cubicBezTo>
                <a:cubicBezTo>
                  <a:pt x="1" y="0"/>
                  <a:pt x="1" y="0"/>
                  <a:pt x="1" y="0"/>
                </a:cubicBezTo>
                <a:cubicBezTo>
                  <a:pt x="8" y="2"/>
                  <a:pt x="15" y="3"/>
                  <a:pt x="21" y="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73" name="Freeform 293"/>
          <p:cNvSpPr>
            <a:spLocks/>
          </p:cNvSpPr>
          <p:nvPr/>
        </p:nvSpPr>
        <p:spPr bwMode="auto">
          <a:xfrm>
            <a:off x="3348038" y="2674938"/>
            <a:ext cx="254000" cy="198437"/>
          </a:xfrm>
          <a:custGeom>
            <a:avLst/>
            <a:gdLst>
              <a:gd name="T0" fmla="*/ 2147483647 w 83"/>
              <a:gd name="T1" fmla="*/ 2147483647 h 65"/>
              <a:gd name="T2" fmla="*/ 2147483647 w 83"/>
              <a:gd name="T3" fmla="*/ 2147483647 h 65"/>
              <a:gd name="T4" fmla="*/ 0 w 83"/>
              <a:gd name="T5" fmla="*/ 2147483647 h 65"/>
              <a:gd name="T6" fmla="*/ 0 w 83"/>
              <a:gd name="T7" fmla="*/ 2147483647 h 65"/>
              <a:gd name="T8" fmla="*/ 0 w 83"/>
              <a:gd name="T9" fmla="*/ 2147483647 h 65"/>
              <a:gd name="T10" fmla="*/ 0 w 83"/>
              <a:gd name="T11" fmla="*/ 2147483647 h 65"/>
              <a:gd name="T12" fmla="*/ 0 w 83"/>
              <a:gd name="T13" fmla="*/ 0 h 65"/>
              <a:gd name="T14" fmla="*/ 2147483647 w 83"/>
              <a:gd name="T15" fmla="*/ 0 h 65"/>
              <a:gd name="T16" fmla="*/ 2147483647 w 83"/>
              <a:gd name="T17" fmla="*/ 0 h 65"/>
              <a:gd name="T18" fmla="*/ 2147483647 w 83"/>
              <a:gd name="T19" fmla="*/ 2147483647 h 65"/>
              <a:gd name="T20" fmla="*/ 2147483647 w 83"/>
              <a:gd name="T21" fmla="*/ 2147483647 h 65"/>
              <a:gd name="T22" fmla="*/ 2147483647 w 83"/>
              <a:gd name="T23" fmla="*/ 2147483647 h 65"/>
              <a:gd name="T24" fmla="*/ 2147483647 w 83"/>
              <a:gd name="T25" fmla="*/ 2147483647 h 65"/>
              <a:gd name="T26" fmla="*/ 2147483647 w 83"/>
              <a:gd name="T27" fmla="*/ 2147483647 h 65"/>
              <a:gd name="T28" fmla="*/ 2147483647 w 83"/>
              <a:gd name="T29" fmla="*/ 2147483647 h 65"/>
              <a:gd name="T30" fmla="*/ 2147483647 w 83"/>
              <a:gd name="T31" fmla="*/ 2147483647 h 65"/>
              <a:gd name="T32" fmla="*/ 2147483647 w 83"/>
              <a:gd name="T33" fmla="*/ 2147483647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5"/>
              <a:gd name="T53" fmla="*/ 83 w 8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5">
                <a:moveTo>
                  <a:pt x="83" y="60"/>
                </a:moveTo>
                <a:cubicBezTo>
                  <a:pt x="83" y="65"/>
                  <a:pt x="83" y="65"/>
                  <a:pt x="83" y="65"/>
                </a:cubicBezTo>
                <a:cubicBezTo>
                  <a:pt x="0" y="65"/>
                  <a:pt x="0" y="65"/>
                  <a:pt x="0" y="65"/>
                </a:cubicBezTo>
                <a:cubicBezTo>
                  <a:pt x="0" y="65"/>
                  <a:pt x="0" y="65"/>
                  <a:pt x="0" y="65"/>
                </a:cubicBezTo>
                <a:cubicBezTo>
                  <a:pt x="0" y="56"/>
                  <a:pt x="0" y="47"/>
                  <a:pt x="0" y="39"/>
                </a:cubicBezTo>
                <a:cubicBezTo>
                  <a:pt x="0" y="35"/>
                  <a:pt x="0" y="32"/>
                  <a:pt x="0" y="28"/>
                </a:cubicBezTo>
                <a:cubicBezTo>
                  <a:pt x="0" y="19"/>
                  <a:pt x="0" y="9"/>
                  <a:pt x="0" y="0"/>
                </a:cubicBezTo>
                <a:cubicBezTo>
                  <a:pt x="78" y="0"/>
                  <a:pt x="78" y="0"/>
                  <a:pt x="78" y="0"/>
                </a:cubicBezTo>
                <a:cubicBezTo>
                  <a:pt x="83" y="0"/>
                  <a:pt x="83" y="0"/>
                  <a:pt x="83" y="0"/>
                </a:cubicBezTo>
                <a:cubicBezTo>
                  <a:pt x="83" y="8"/>
                  <a:pt x="83" y="8"/>
                  <a:pt x="83" y="8"/>
                </a:cubicBezTo>
                <a:cubicBezTo>
                  <a:pt x="83" y="13"/>
                  <a:pt x="83" y="13"/>
                  <a:pt x="83" y="13"/>
                </a:cubicBezTo>
                <a:cubicBezTo>
                  <a:pt x="83" y="23"/>
                  <a:pt x="83" y="23"/>
                  <a:pt x="83" y="23"/>
                </a:cubicBezTo>
                <a:cubicBezTo>
                  <a:pt x="83" y="28"/>
                  <a:pt x="83" y="28"/>
                  <a:pt x="83" y="28"/>
                </a:cubicBezTo>
                <a:cubicBezTo>
                  <a:pt x="83" y="39"/>
                  <a:pt x="83" y="39"/>
                  <a:pt x="83" y="39"/>
                </a:cubicBezTo>
                <a:cubicBezTo>
                  <a:pt x="83" y="44"/>
                  <a:pt x="83" y="44"/>
                  <a:pt x="83" y="44"/>
                </a:cubicBezTo>
                <a:cubicBezTo>
                  <a:pt x="83" y="55"/>
                  <a:pt x="83" y="55"/>
                  <a:pt x="83" y="55"/>
                </a:cubicBezTo>
                <a:lnTo>
                  <a:pt x="83" y="6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74" name="Freeform 294"/>
          <p:cNvSpPr>
            <a:spLocks/>
          </p:cNvSpPr>
          <p:nvPr/>
        </p:nvSpPr>
        <p:spPr bwMode="auto">
          <a:xfrm>
            <a:off x="3348038" y="2476500"/>
            <a:ext cx="254000" cy="198438"/>
          </a:xfrm>
          <a:custGeom>
            <a:avLst/>
            <a:gdLst>
              <a:gd name="T0" fmla="*/ 2147483647 w 83"/>
              <a:gd name="T1" fmla="*/ 2147483647 h 65"/>
              <a:gd name="T2" fmla="*/ 2147483647 w 83"/>
              <a:gd name="T3" fmla="*/ 2147483647 h 65"/>
              <a:gd name="T4" fmla="*/ 2147483647 w 83"/>
              <a:gd name="T5" fmla="*/ 2147483647 h 65"/>
              <a:gd name="T6" fmla="*/ 0 w 83"/>
              <a:gd name="T7" fmla="*/ 2147483647 h 65"/>
              <a:gd name="T8" fmla="*/ 0 w 83"/>
              <a:gd name="T9" fmla="*/ 2147483647 h 65"/>
              <a:gd name="T10" fmla="*/ 0 w 83"/>
              <a:gd name="T11" fmla="*/ 2147483647 h 65"/>
              <a:gd name="T12" fmla="*/ 0 w 83"/>
              <a:gd name="T13" fmla="*/ 0 h 65"/>
              <a:gd name="T14" fmla="*/ 0 w 83"/>
              <a:gd name="T15" fmla="*/ 0 h 65"/>
              <a:gd name="T16" fmla="*/ 2147483647 w 83"/>
              <a:gd name="T17" fmla="*/ 0 h 65"/>
              <a:gd name="T18" fmla="*/ 2147483647 w 83"/>
              <a:gd name="T19" fmla="*/ 2147483647 h 65"/>
              <a:gd name="T20" fmla="*/ 2147483647 w 83"/>
              <a:gd name="T21" fmla="*/ 2147483647 h 65"/>
              <a:gd name="T22" fmla="*/ 2147483647 w 83"/>
              <a:gd name="T23" fmla="*/ 2147483647 h 65"/>
              <a:gd name="T24" fmla="*/ 2147483647 w 83"/>
              <a:gd name="T25" fmla="*/ 2147483647 h 65"/>
              <a:gd name="T26" fmla="*/ 2147483647 w 83"/>
              <a:gd name="T27" fmla="*/ 2147483647 h 65"/>
              <a:gd name="T28" fmla="*/ 2147483647 w 83"/>
              <a:gd name="T29" fmla="*/ 2147483647 h 65"/>
              <a:gd name="T30" fmla="*/ 2147483647 w 83"/>
              <a:gd name="T31" fmla="*/ 2147483647 h 65"/>
              <a:gd name="T32" fmla="*/ 2147483647 w 83"/>
              <a:gd name="T33" fmla="*/ 2147483647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5"/>
              <a:gd name="T53" fmla="*/ 83 w 8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5">
                <a:moveTo>
                  <a:pt x="83" y="62"/>
                </a:moveTo>
                <a:cubicBezTo>
                  <a:pt x="83" y="65"/>
                  <a:pt x="83" y="65"/>
                  <a:pt x="83" y="65"/>
                </a:cubicBezTo>
                <a:cubicBezTo>
                  <a:pt x="78" y="65"/>
                  <a:pt x="78" y="65"/>
                  <a:pt x="78" y="65"/>
                </a:cubicBezTo>
                <a:cubicBezTo>
                  <a:pt x="0" y="65"/>
                  <a:pt x="0" y="65"/>
                  <a:pt x="0" y="65"/>
                </a:cubicBezTo>
                <a:cubicBezTo>
                  <a:pt x="0" y="55"/>
                  <a:pt x="0" y="46"/>
                  <a:pt x="0" y="36"/>
                </a:cubicBezTo>
                <a:cubicBezTo>
                  <a:pt x="0" y="33"/>
                  <a:pt x="0" y="29"/>
                  <a:pt x="0" y="26"/>
                </a:cubicBezTo>
                <a:cubicBezTo>
                  <a:pt x="0" y="17"/>
                  <a:pt x="0" y="9"/>
                  <a:pt x="0" y="0"/>
                </a:cubicBezTo>
                <a:cubicBezTo>
                  <a:pt x="0" y="0"/>
                  <a:pt x="0" y="0"/>
                  <a:pt x="0" y="0"/>
                </a:cubicBezTo>
                <a:cubicBezTo>
                  <a:pt x="83" y="0"/>
                  <a:pt x="83" y="0"/>
                  <a:pt x="83" y="0"/>
                </a:cubicBezTo>
                <a:cubicBezTo>
                  <a:pt x="83" y="10"/>
                  <a:pt x="83" y="10"/>
                  <a:pt x="83" y="10"/>
                </a:cubicBezTo>
                <a:cubicBezTo>
                  <a:pt x="83" y="15"/>
                  <a:pt x="83" y="15"/>
                  <a:pt x="83" y="15"/>
                </a:cubicBezTo>
                <a:cubicBezTo>
                  <a:pt x="83" y="26"/>
                  <a:pt x="83" y="26"/>
                  <a:pt x="83" y="26"/>
                </a:cubicBezTo>
                <a:cubicBezTo>
                  <a:pt x="83" y="31"/>
                  <a:pt x="83" y="31"/>
                  <a:pt x="83" y="31"/>
                </a:cubicBezTo>
                <a:cubicBezTo>
                  <a:pt x="83" y="41"/>
                  <a:pt x="83" y="41"/>
                  <a:pt x="83" y="41"/>
                </a:cubicBezTo>
                <a:cubicBezTo>
                  <a:pt x="83" y="47"/>
                  <a:pt x="83" y="47"/>
                  <a:pt x="83" y="47"/>
                </a:cubicBezTo>
                <a:cubicBezTo>
                  <a:pt x="83" y="57"/>
                  <a:pt x="83" y="57"/>
                  <a:pt x="83" y="57"/>
                </a:cubicBezTo>
                <a:lnTo>
                  <a:pt x="83" y="62"/>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75" name="Freeform 295"/>
          <p:cNvSpPr>
            <a:spLocks/>
          </p:cNvSpPr>
          <p:nvPr/>
        </p:nvSpPr>
        <p:spPr bwMode="auto">
          <a:xfrm>
            <a:off x="2981325" y="2760663"/>
            <a:ext cx="366713" cy="33337"/>
          </a:xfrm>
          <a:custGeom>
            <a:avLst/>
            <a:gdLst>
              <a:gd name="T0" fmla="*/ 2147483647 w 120"/>
              <a:gd name="T1" fmla="*/ 0 h 11"/>
              <a:gd name="T2" fmla="*/ 2147483647 w 120"/>
              <a:gd name="T3" fmla="*/ 2147483647 h 11"/>
              <a:gd name="T4" fmla="*/ 0 w 120"/>
              <a:gd name="T5" fmla="*/ 2147483647 h 11"/>
              <a:gd name="T6" fmla="*/ 0 w 120"/>
              <a:gd name="T7" fmla="*/ 2147483647 h 11"/>
              <a:gd name="T8" fmla="*/ 0 w 120"/>
              <a:gd name="T9" fmla="*/ 0 h 11"/>
              <a:gd name="T10" fmla="*/ 2147483647 w 120"/>
              <a:gd name="T11" fmla="*/ 0 h 11"/>
              <a:gd name="T12" fmla="*/ 2147483647 w 120"/>
              <a:gd name="T13" fmla="*/ 0 h 11"/>
              <a:gd name="T14" fmla="*/ 2147483647 w 120"/>
              <a:gd name="T15" fmla="*/ 0 h 11"/>
              <a:gd name="T16" fmla="*/ 2147483647 w 120"/>
              <a:gd name="T17" fmla="*/ 0 h 11"/>
              <a:gd name="T18" fmla="*/ 2147483647 w 120"/>
              <a:gd name="T19" fmla="*/ 0 h 11"/>
              <a:gd name="T20" fmla="*/ 2147483647 w 120"/>
              <a:gd name="T21" fmla="*/ 0 h 11"/>
              <a:gd name="T22" fmla="*/ 2147483647 w 120"/>
              <a:gd name="T23" fmla="*/ 0 h 11"/>
              <a:gd name="T24" fmla="*/ 2147483647 w 120"/>
              <a:gd name="T25" fmla="*/ 0 h 11"/>
              <a:gd name="T26" fmla="*/ 2147483647 w 120"/>
              <a:gd name="T27" fmla="*/ 0 h 11"/>
              <a:gd name="T28" fmla="*/ 2147483647 w 120"/>
              <a:gd name="T29" fmla="*/ 0 h 11"/>
              <a:gd name="T30" fmla="*/ 2147483647 w 120"/>
              <a:gd name="T31" fmla="*/ 0 h 11"/>
              <a:gd name="T32" fmla="*/ 2147483647 w 120"/>
              <a:gd name="T33" fmla="*/ 0 h 11"/>
              <a:gd name="T34" fmla="*/ 2147483647 w 120"/>
              <a:gd name="T35" fmla="*/ 0 h 11"/>
              <a:gd name="T36" fmla="*/ 2147483647 w 120"/>
              <a:gd name="T37" fmla="*/ 0 h 11"/>
              <a:gd name="T38" fmla="*/ 2147483647 w 120"/>
              <a:gd name="T39" fmla="*/ 0 h 11"/>
              <a:gd name="T40" fmla="*/ 2147483647 w 12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1"/>
              <a:gd name="T65" fmla="*/ 120 w 12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1">
                <a:moveTo>
                  <a:pt x="120" y="0"/>
                </a:moveTo>
                <a:cubicBezTo>
                  <a:pt x="120" y="4"/>
                  <a:pt x="120" y="7"/>
                  <a:pt x="120" y="11"/>
                </a:cubicBezTo>
                <a:cubicBezTo>
                  <a:pt x="0" y="11"/>
                  <a:pt x="0" y="11"/>
                  <a:pt x="0" y="11"/>
                </a:cubicBezTo>
                <a:cubicBezTo>
                  <a:pt x="0" y="11"/>
                  <a:pt x="0" y="11"/>
                  <a:pt x="0" y="11"/>
                </a:cubicBezTo>
                <a:cubicBezTo>
                  <a:pt x="0" y="7"/>
                  <a:pt x="0" y="4"/>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lnTo>
                  <a:pt x="12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76" name="Freeform 296"/>
          <p:cNvSpPr>
            <a:spLocks/>
          </p:cNvSpPr>
          <p:nvPr/>
        </p:nvSpPr>
        <p:spPr bwMode="auto">
          <a:xfrm>
            <a:off x="2981325" y="2586038"/>
            <a:ext cx="366713" cy="174625"/>
          </a:xfrm>
          <a:custGeom>
            <a:avLst/>
            <a:gdLst>
              <a:gd name="T0" fmla="*/ 2147483647 w 120"/>
              <a:gd name="T1" fmla="*/ 2147483647 h 57"/>
              <a:gd name="T2" fmla="*/ 2147483647 w 120"/>
              <a:gd name="T3" fmla="*/ 2147483647 h 57"/>
              <a:gd name="T4" fmla="*/ 2147483647 w 120"/>
              <a:gd name="T5" fmla="*/ 2147483647 h 57"/>
              <a:gd name="T6" fmla="*/ 2147483647 w 120"/>
              <a:gd name="T7" fmla="*/ 2147483647 h 57"/>
              <a:gd name="T8" fmla="*/ 2147483647 w 120"/>
              <a:gd name="T9" fmla="*/ 2147483647 h 57"/>
              <a:gd name="T10" fmla="*/ 2147483647 w 120"/>
              <a:gd name="T11" fmla="*/ 2147483647 h 57"/>
              <a:gd name="T12" fmla="*/ 2147483647 w 120"/>
              <a:gd name="T13" fmla="*/ 2147483647 h 57"/>
              <a:gd name="T14" fmla="*/ 2147483647 w 120"/>
              <a:gd name="T15" fmla="*/ 2147483647 h 57"/>
              <a:gd name="T16" fmla="*/ 2147483647 w 120"/>
              <a:gd name="T17" fmla="*/ 2147483647 h 57"/>
              <a:gd name="T18" fmla="*/ 2147483647 w 120"/>
              <a:gd name="T19" fmla="*/ 2147483647 h 57"/>
              <a:gd name="T20" fmla="*/ 2147483647 w 120"/>
              <a:gd name="T21" fmla="*/ 2147483647 h 57"/>
              <a:gd name="T22" fmla="*/ 2147483647 w 120"/>
              <a:gd name="T23" fmla="*/ 2147483647 h 57"/>
              <a:gd name="T24" fmla="*/ 2147483647 w 120"/>
              <a:gd name="T25" fmla="*/ 2147483647 h 57"/>
              <a:gd name="T26" fmla="*/ 2147483647 w 120"/>
              <a:gd name="T27" fmla="*/ 2147483647 h 57"/>
              <a:gd name="T28" fmla="*/ 2147483647 w 120"/>
              <a:gd name="T29" fmla="*/ 2147483647 h 57"/>
              <a:gd name="T30" fmla="*/ 2147483647 w 120"/>
              <a:gd name="T31" fmla="*/ 2147483647 h 57"/>
              <a:gd name="T32" fmla="*/ 2147483647 w 120"/>
              <a:gd name="T33" fmla="*/ 2147483647 h 57"/>
              <a:gd name="T34" fmla="*/ 0 w 120"/>
              <a:gd name="T35" fmla="*/ 2147483647 h 57"/>
              <a:gd name="T36" fmla="*/ 0 w 120"/>
              <a:gd name="T37" fmla="*/ 2147483647 h 57"/>
              <a:gd name="T38" fmla="*/ 0 w 120"/>
              <a:gd name="T39" fmla="*/ 2147483647 h 57"/>
              <a:gd name="T40" fmla="*/ 0 w 120"/>
              <a:gd name="T41" fmla="*/ 2147483647 h 57"/>
              <a:gd name="T42" fmla="*/ 0 w 120"/>
              <a:gd name="T43" fmla="*/ 0 h 57"/>
              <a:gd name="T44" fmla="*/ 2147483647 w 120"/>
              <a:gd name="T45" fmla="*/ 0 h 57"/>
              <a:gd name="T46" fmla="*/ 2147483647 w 120"/>
              <a:gd name="T47" fmla="*/ 0 h 57"/>
              <a:gd name="T48" fmla="*/ 2147483647 w 120"/>
              <a:gd name="T49" fmla="*/ 0 h 57"/>
              <a:gd name="T50" fmla="*/ 2147483647 w 120"/>
              <a:gd name="T51" fmla="*/ 0 h 57"/>
              <a:gd name="T52" fmla="*/ 2147483647 w 120"/>
              <a:gd name="T53" fmla="*/ 0 h 57"/>
              <a:gd name="T54" fmla="*/ 2147483647 w 120"/>
              <a:gd name="T55" fmla="*/ 0 h 57"/>
              <a:gd name="T56" fmla="*/ 2147483647 w 120"/>
              <a:gd name="T57" fmla="*/ 0 h 57"/>
              <a:gd name="T58" fmla="*/ 2147483647 w 120"/>
              <a:gd name="T59" fmla="*/ 0 h 57"/>
              <a:gd name="T60" fmla="*/ 2147483647 w 120"/>
              <a:gd name="T61" fmla="*/ 0 h 57"/>
              <a:gd name="T62" fmla="*/ 2147483647 w 120"/>
              <a:gd name="T63" fmla="*/ 0 h 57"/>
              <a:gd name="T64" fmla="*/ 2147483647 w 120"/>
              <a:gd name="T65" fmla="*/ 0 h 57"/>
              <a:gd name="T66" fmla="*/ 2147483647 w 120"/>
              <a:gd name="T67" fmla="*/ 0 h 57"/>
              <a:gd name="T68" fmla="*/ 2147483647 w 120"/>
              <a:gd name="T69" fmla="*/ 0 h 57"/>
              <a:gd name="T70" fmla="*/ 2147483647 w 120"/>
              <a:gd name="T71" fmla="*/ 0 h 57"/>
              <a:gd name="T72" fmla="*/ 2147483647 w 120"/>
              <a:gd name="T73" fmla="*/ 0 h 57"/>
              <a:gd name="T74" fmla="*/ 2147483647 w 120"/>
              <a:gd name="T75" fmla="*/ 0 h 57"/>
              <a:gd name="T76" fmla="*/ 2147483647 w 120"/>
              <a:gd name="T77" fmla="*/ 2147483647 h 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0"/>
              <a:gd name="T118" fmla="*/ 0 h 57"/>
              <a:gd name="T119" fmla="*/ 120 w 120"/>
              <a:gd name="T120" fmla="*/ 57 h 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0" h="57">
                <a:moveTo>
                  <a:pt x="120" y="29"/>
                </a:moveTo>
                <a:cubicBezTo>
                  <a:pt x="120" y="38"/>
                  <a:pt x="120" y="48"/>
                  <a:pt x="120" y="57"/>
                </a:cubicBezTo>
                <a:cubicBezTo>
                  <a:pt x="115" y="57"/>
                  <a:pt x="115" y="57"/>
                  <a:pt x="115" y="57"/>
                </a:cubicBezTo>
                <a:cubicBezTo>
                  <a:pt x="110" y="57"/>
                  <a:pt x="110" y="57"/>
                  <a:pt x="110" y="57"/>
                </a:cubicBezTo>
                <a:cubicBezTo>
                  <a:pt x="99" y="57"/>
                  <a:pt x="99" y="57"/>
                  <a:pt x="99" y="57"/>
                </a:cubicBezTo>
                <a:cubicBezTo>
                  <a:pt x="94" y="57"/>
                  <a:pt x="94" y="57"/>
                  <a:pt x="94" y="57"/>
                </a:cubicBezTo>
                <a:cubicBezTo>
                  <a:pt x="83" y="57"/>
                  <a:pt x="83" y="57"/>
                  <a:pt x="83" y="57"/>
                </a:cubicBezTo>
                <a:cubicBezTo>
                  <a:pt x="78" y="57"/>
                  <a:pt x="78" y="57"/>
                  <a:pt x="78" y="57"/>
                </a:cubicBezTo>
                <a:cubicBezTo>
                  <a:pt x="68" y="57"/>
                  <a:pt x="68" y="57"/>
                  <a:pt x="68" y="57"/>
                </a:cubicBezTo>
                <a:cubicBezTo>
                  <a:pt x="63" y="57"/>
                  <a:pt x="63" y="57"/>
                  <a:pt x="63" y="57"/>
                </a:cubicBezTo>
                <a:cubicBezTo>
                  <a:pt x="52" y="57"/>
                  <a:pt x="52" y="57"/>
                  <a:pt x="52" y="57"/>
                </a:cubicBezTo>
                <a:cubicBezTo>
                  <a:pt x="47" y="57"/>
                  <a:pt x="47" y="57"/>
                  <a:pt x="47" y="57"/>
                </a:cubicBezTo>
                <a:cubicBezTo>
                  <a:pt x="37" y="57"/>
                  <a:pt x="37" y="57"/>
                  <a:pt x="37" y="57"/>
                </a:cubicBezTo>
                <a:cubicBezTo>
                  <a:pt x="31" y="57"/>
                  <a:pt x="31" y="57"/>
                  <a:pt x="31" y="57"/>
                </a:cubicBezTo>
                <a:cubicBezTo>
                  <a:pt x="21" y="57"/>
                  <a:pt x="21" y="57"/>
                  <a:pt x="21" y="57"/>
                </a:cubicBezTo>
                <a:cubicBezTo>
                  <a:pt x="16" y="57"/>
                  <a:pt x="16" y="57"/>
                  <a:pt x="16" y="57"/>
                </a:cubicBezTo>
                <a:cubicBezTo>
                  <a:pt x="5" y="57"/>
                  <a:pt x="5" y="57"/>
                  <a:pt x="5" y="57"/>
                </a:cubicBezTo>
                <a:cubicBezTo>
                  <a:pt x="0" y="57"/>
                  <a:pt x="0" y="57"/>
                  <a:pt x="0" y="57"/>
                </a:cubicBezTo>
                <a:cubicBezTo>
                  <a:pt x="0" y="50"/>
                  <a:pt x="0" y="42"/>
                  <a:pt x="0" y="35"/>
                </a:cubicBezTo>
                <a:cubicBezTo>
                  <a:pt x="0" y="29"/>
                  <a:pt x="0" y="29"/>
                  <a:pt x="0" y="29"/>
                </a:cubicBezTo>
                <a:cubicBezTo>
                  <a:pt x="0" y="23"/>
                  <a:pt x="0" y="23"/>
                  <a:pt x="0" y="23"/>
                </a:cubicBezTo>
                <a:cubicBezTo>
                  <a:pt x="0" y="16"/>
                  <a:pt x="0" y="8"/>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cubicBezTo>
                  <a:pt x="120" y="0"/>
                  <a:pt x="120" y="0"/>
                  <a:pt x="120" y="0"/>
                </a:cubicBezTo>
                <a:cubicBezTo>
                  <a:pt x="120" y="10"/>
                  <a:pt x="120" y="19"/>
                  <a:pt x="120" y="29"/>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77" name="Freeform 297"/>
          <p:cNvSpPr>
            <a:spLocks/>
          </p:cNvSpPr>
          <p:nvPr/>
        </p:nvSpPr>
        <p:spPr bwMode="auto">
          <a:xfrm>
            <a:off x="2981325" y="2555875"/>
            <a:ext cx="366713" cy="30163"/>
          </a:xfrm>
          <a:custGeom>
            <a:avLst/>
            <a:gdLst>
              <a:gd name="T0" fmla="*/ 2147483647 w 120"/>
              <a:gd name="T1" fmla="*/ 0 h 10"/>
              <a:gd name="T2" fmla="*/ 2147483647 w 120"/>
              <a:gd name="T3" fmla="*/ 2147483647 h 10"/>
              <a:gd name="T4" fmla="*/ 2147483647 w 120"/>
              <a:gd name="T5" fmla="*/ 2147483647 h 10"/>
              <a:gd name="T6" fmla="*/ 2147483647 w 120"/>
              <a:gd name="T7" fmla="*/ 2147483647 h 10"/>
              <a:gd name="T8" fmla="*/ 2147483647 w 120"/>
              <a:gd name="T9" fmla="*/ 2147483647 h 10"/>
              <a:gd name="T10" fmla="*/ 2147483647 w 120"/>
              <a:gd name="T11" fmla="*/ 2147483647 h 10"/>
              <a:gd name="T12" fmla="*/ 2147483647 w 120"/>
              <a:gd name="T13" fmla="*/ 2147483647 h 10"/>
              <a:gd name="T14" fmla="*/ 2147483647 w 120"/>
              <a:gd name="T15" fmla="*/ 2147483647 h 10"/>
              <a:gd name="T16" fmla="*/ 2147483647 w 120"/>
              <a:gd name="T17" fmla="*/ 2147483647 h 10"/>
              <a:gd name="T18" fmla="*/ 2147483647 w 120"/>
              <a:gd name="T19" fmla="*/ 2147483647 h 10"/>
              <a:gd name="T20" fmla="*/ 2147483647 w 120"/>
              <a:gd name="T21" fmla="*/ 2147483647 h 10"/>
              <a:gd name="T22" fmla="*/ 2147483647 w 120"/>
              <a:gd name="T23" fmla="*/ 2147483647 h 10"/>
              <a:gd name="T24" fmla="*/ 2147483647 w 120"/>
              <a:gd name="T25" fmla="*/ 2147483647 h 10"/>
              <a:gd name="T26" fmla="*/ 2147483647 w 120"/>
              <a:gd name="T27" fmla="*/ 2147483647 h 10"/>
              <a:gd name="T28" fmla="*/ 2147483647 w 120"/>
              <a:gd name="T29" fmla="*/ 2147483647 h 10"/>
              <a:gd name="T30" fmla="*/ 2147483647 w 120"/>
              <a:gd name="T31" fmla="*/ 2147483647 h 10"/>
              <a:gd name="T32" fmla="*/ 2147483647 w 120"/>
              <a:gd name="T33" fmla="*/ 2147483647 h 10"/>
              <a:gd name="T34" fmla="*/ 0 w 120"/>
              <a:gd name="T35" fmla="*/ 2147483647 h 10"/>
              <a:gd name="T36" fmla="*/ 0 w 120"/>
              <a:gd name="T37" fmla="*/ 0 h 10"/>
              <a:gd name="T38" fmla="*/ 0 w 120"/>
              <a:gd name="T39" fmla="*/ 0 h 10"/>
              <a:gd name="T40" fmla="*/ 2147483647 w 120"/>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0"/>
              <a:gd name="T65" fmla="*/ 120 w 120"/>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0">
                <a:moveTo>
                  <a:pt x="120" y="0"/>
                </a:moveTo>
                <a:cubicBezTo>
                  <a:pt x="120" y="3"/>
                  <a:pt x="120" y="7"/>
                  <a:pt x="120" y="10"/>
                </a:cubicBezTo>
                <a:cubicBezTo>
                  <a:pt x="115" y="10"/>
                  <a:pt x="115" y="10"/>
                  <a:pt x="115" y="10"/>
                </a:cubicBezTo>
                <a:cubicBezTo>
                  <a:pt x="110" y="10"/>
                  <a:pt x="110" y="10"/>
                  <a:pt x="110" y="10"/>
                </a:cubicBezTo>
                <a:cubicBezTo>
                  <a:pt x="99" y="10"/>
                  <a:pt x="99" y="10"/>
                  <a:pt x="99" y="10"/>
                </a:cubicBezTo>
                <a:cubicBezTo>
                  <a:pt x="94" y="10"/>
                  <a:pt x="94" y="10"/>
                  <a:pt x="94" y="10"/>
                </a:cubicBezTo>
                <a:cubicBezTo>
                  <a:pt x="83" y="10"/>
                  <a:pt x="83" y="10"/>
                  <a:pt x="83" y="10"/>
                </a:cubicBezTo>
                <a:cubicBezTo>
                  <a:pt x="78" y="10"/>
                  <a:pt x="78" y="10"/>
                  <a:pt x="78" y="10"/>
                </a:cubicBezTo>
                <a:cubicBezTo>
                  <a:pt x="68" y="10"/>
                  <a:pt x="68" y="10"/>
                  <a:pt x="68" y="10"/>
                </a:cubicBezTo>
                <a:cubicBezTo>
                  <a:pt x="63" y="10"/>
                  <a:pt x="63" y="10"/>
                  <a:pt x="63" y="10"/>
                </a:cubicBezTo>
                <a:cubicBezTo>
                  <a:pt x="52" y="10"/>
                  <a:pt x="52" y="10"/>
                  <a:pt x="52" y="10"/>
                </a:cubicBezTo>
                <a:cubicBezTo>
                  <a:pt x="47" y="10"/>
                  <a:pt x="47" y="10"/>
                  <a:pt x="47" y="10"/>
                </a:cubicBezTo>
                <a:cubicBezTo>
                  <a:pt x="37" y="10"/>
                  <a:pt x="37" y="10"/>
                  <a:pt x="37" y="10"/>
                </a:cubicBezTo>
                <a:cubicBezTo>
                  <a:pt x="31" y="10"/>
                  <a:pt x="31" y="10"/>
                  <a:pt x="31" y="10"/>
                </a:cubicBezTo>
                <a:cubicBezTo>
                  <a:pt x="21" y="10"/>
                  <a:pt x="21" y="10"/>
                  <a:pt x="21" y="10"/>
                </a:cubicBezTo>
                <a:cubicBezTo>
                  <a:pt x="16" y="10"/>
                  <a:pt x="16" y="10"/>
                  <a:pt x="16" y="10"/>
                </a:cubicBezTo>
                <a:cubicBezTo>
                  <a:pt x="5" y="10"/>
                  <a:pt x="5" y="10"/>
                  <a:pt x="5" y="10"/>
                </a:cubicBezTo>
                <a:cubicBezTo>
                  <a:pt x="0" y="10"/>
                  <a:pt x="0" y="10"/>
                  <a:pt x="0" y="10"/>
                </a:cubicBezTo>
                <a:cubicBezTo>
                  <a:pt x="0" y="7"/>
                  <a:pt x="0" y="3"/>
                  <a:pt x="0" y="0"/>
                </a:cubicBezTo>
                <a:cubicBezTo>
                  <a:pt x="0" y="0"/>
                  <a:pt x="0" y="0"/>
                  <a:pt x="0" y="0"/>
                </a:cubicBezTo>
                <a:lnTo>
                  <a:pt x="12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78" name="Freeform 298"/>
          <p:cNvSpPr>
            <a:spLocks/>
          </p:cNvSpPr>
          <p:nvPr/>
        </p:nvSpPr>
        <p:spPr bwMode="auto">
          <a:xfrm>
            <a:off x="2951163" y="2760663"/>
            <a:ext cx="30162" cy="33337"/>
          </a:xfrm>
          <a:custGeom>
            <a:avLst/>
            <a:gdLst>
              <a:gd name="T0" fmla="*/ 2147483647 w 10"/>
              <a:gd name="T1" fmla="*/ 2147483647 h 11"/>
              <a:gd name="T2" fmla="*/ 2147483647 w 10"/>
              <a:gd name="T3" fmla="*/ 2147483647 h 11"/>
              <a:gd name="T4" fmla="*/ 0 w 10"/>
              <a:gd name="T5" fmla="*/ 0 h 11"/>
              <a:gd name="T6" fmla="*/ 2147483647 w 10"/>
              <a:gd name="T7" fmla="*/ 0 h 11"/>
              <a:gd name="T8" fmla="*/ 2147483647 w 10"/>
              <a:gd name="T9" fmla="*/ 2147483647 h 11"/>
              <a:gd name="T10" fmla="*/ 0 60000 65536"/>
              <a:gd name="T11" fmla="*/ 0 60000 65536"/>
              <a:gd name="T12" fmla="*/ 0 60000 65536"/>
              <a:gd name="T13" fmla="*/ 0 60000 65536"/>
              <a:gd name="T14" fmla="*/ 0 60000 65536"/>
              <a:gd name="T15" fmla="*/ 0 w 10"/>
              <a:gd name="T16" fmla="*/ 0 h 11"/>
              <a:gd name="T17" fmla="*/ 10 w 10"/>
              <a:gd name="T18" fmla="*/ 11 h 11"/>
            </a:gdLst>
            <a:ahLst/>
            <a:cxnLst>
              <a:cxn ang="T10">
                <a:pos x="T0" y="T1"/>
              </a:cxn>
              <a:cxn ang="T11">
                <a:pos x="T2" y="T3"/>
              </a:cxn>
              <a:cxn ang="T12">
                <a:pos x="T4" y="T5"/>
              </a:cxn>
              <a:cxn ang="T13">
                <a:pos x="T6" y="T7"/>
              </a:cxn>
              <a:cxn ang="T14">
                <a:pos x="T8" y="T9"/>
              </a:cxn>
            </a:cxnLst>
            <a:rect l="T15" t="T16" r="T17" b="T18"/>
            <a:pathLst>
              <a:path w="10" h="11">
                <a:moveTo>
                  <a:pt x="10" y="11"/>
                </a:moveTo>
                <a:cubicBezTo>
                  <a:pt x="10" y="11"/>
                  <a:pt x="10" y="11"/>
                  <a:pt x="10" y="11"/>
                </a:cubicBezTo>
                <a:cubicBezTo>
                  <a:pt x="0" y="0"/>
                  <a:pt x="0" y="0"/>
                  <a:pt x="0" y="0"/>
                </a:cubicBezTo>
                <a:cubicBezTo>
                  <a:pt x="10" y="0"/>
                  <a:pt x="10" y="0"/>
                  <a:pt x="10" y="0"/>
                </a:cubicBezTo>
                <a:cubicBezTo>
                  <a:pt x="10" y="4"/>
                  <a:pt x="10" y="7"/>
                  <a:pt x="10" y="11"/>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79" name="Freeform 299"/>
          <p:cNvSpPr>
            <a:spLocks/>
          </p:cNvSpPr>
          <p:nvPr/>
        </p:nvSpPr>
        <p:spPr bwMode="auto">
          <a:xfrm>
            <a:off x="2951163" y="2674938"/>
            <a:ext cx="30162" cy="85725"/>
          </a:xfrm>
          <a:custGeom>
            <a:avLst/>
            <a:gdLst>
              <a:gd name="T0" fmla="*/ 2147483647 w 10"/>
              <a:gd name="T1" fmla="*/ 2147483647 h 28"/>
              <a:gd name="T2" fmla="*/ 2147483647 w 10"/>
              <a:gd name="T3" fmla="*/ 2147483647 h 28"/>
              <a:gd name="T4" fmla="*/ 0 w 10"/>
              <a:gd name="T5" fmla="*/ 2147483647 h 28"/>
              <a:gd name="T6" fmla="*/ 0 w 10"/>
              <a:gd name="T7" fmla="*/ 2147483647 h 28"/>
              <a:gd name="T8" fmla="*/ 0 w 10"/>
              <a:gd name="T9" fmla="*/ 0 h 28"/>
              <a:gd name="T10" fmla="*/ 2147483647 w 10"/>
              <a:gd name="T11" fmla="*/ 0 h 28"/>
              <a:gd name="T12" fmla="*/ 2147483647 w 10"/>
              <a:gd name="T13" fmla="*/ 2147483647 h 28"/>
              <a:gd name="T14" fmla="*/ 0 60000 65536"/>
              <a:gd name="T15" fmla="*/ 0 60000 65536"/>
              <a:gd name="T16" fmla="*/ 0 60000 65536"/>
              <a:gd name="T17" fmla="*/ 0 60000 65536"/>
              <a:gd name="T18" fmla="*/ 0 60000 65536"/>
              <a:gd name="T19" fmla="*/ 0 60000 65536"/>
              <a:gd name="T20" fmla="*/ 0 60000 65536"/>
              <a:gd name="T21" fmla="*/ 0 w 10"/>
              <a:gd name="T22" fmla="*/ 0 h 28"/>
              <a:gd name="T23" fmla="*/ 10 w 10"/>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8">
                <a:moveTo>
                  <a:pt x="10" y="6"/>
                </a:moveTo>
                <a:cubicBezTo>
                  <a:pt x="10" y="13"/>
                  <a:pt x="10" y="21"/>
                  <a:pt x="10" y="28"/>
                </a:cubicBezTo>
                <a:cubicBezTo>
                  <a:pt x="0" y="28"/>
                  <a:pt x="0" y="28"/>
                  <a:pt x="0" y="28"/>
                </a:cubicBezTo>
                <a:cubicBezTo>
                  <a:pt x="0" y="28"/>
                  <a:pt x="0" y="28"/>
                  <a:pt x="0" y="28"/>
                </a:cubicBezTo>
                <a:cubicBezTo>
                  <a:pt x="0" y="19"/>
                  <a:pt x="0" y="9"/>
                  <a:pt x="0" y="0"/>
                </a:cubicBezTo>
                <a:cubicBezTo>
                  <a:pt x="10" y="0"/>
                  <a:pt x="10" y="0"/>
                  <a:pt x="10" y="0"/>
                </a:cubicBezTo>
                <a:lnTo>
                  <a:pt x="10" y="6"/>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80" name="Freeform 300"/>
          <p:cNvSpPr>
            <a:spLocks/>
          </p:cNvSpPr>
          <p:nvPr/>
        </p:nvSpPr>
        <p:spPr bwMode="auto">
          <a:xfrm>
            <a:off x="2951163" y="2586038"/>
            <a:ext cx="30162" cy="88900"/>
          </a:xfrm>
          <a:custGeom>
            <a:avLst/>
            <a:gdLst>
              <a:gd name="T0" fmla="*/ 2147483647 w 10"/>
              <a:gd name="T1" fmla="*/ 2147483647 h 29"/>
              <a:gd name="T2" fmla="*/ 2147483647 w 10"/>
              <a:gd name="T3" fmla="*/ 2147483647 h 29"/>
              <a:gd name="T4" fmla="*/ 0 w 10"/>
              <a:gd name="T5" fmla="*/ 2147483647 h 29"/>
              <a:gd name="T6" fmla="*/ 0 w 10"/>
              <a:gd name="T7" fmla="*/ 0 h 29"/>
              <a:gd name="T8" fmla="*/ 0 w 10"/>
              <a:gd name="T9" fmla="*/ 0 h 29"/>
              <a:gd name="T10" fmla="*/ 2147483647 w 10"/>
              <a:gd name="T11" fmla="*/ 0 h 29"/>
              <a:gd name="T12" fmla="*/ 2147483647 w 10"/>
              <a:gd name="T13" fmla="*/ 2147483647 h 29"/>
              <a:gd name="T14" fmla="*/ 0 60000 65536"/>
              <a:gd name="T15" fmla="*/ 0 60000 65536"/>
              <a:gd name="T16" fmla="*/ 0 60000 65536"/>
              <a:gd name="T17" fmla="*/ 0 60000 65536"/>
              <a:gd name="T18" fmla="*/ 0 60000 65536"/>
              <a:gd name="T19" fmla="*/ 0 60000 65536"/>
              <a:gd name="T20" fmla="*/ 0 60000 65536"/>
              <a:gd name="T21" fmla="*/ 0 w 10"/>
              <a:gd name="T22" fmla="*/ 0 h 29"/>
              <a:gd name="T23" fmla="*/ 10 w 1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9">
                <a:moveTo>
                  <a:pt x="10" y="23"/>
                </a:moveTo>
                <a:cubicBezTo>
                  <a:pt x="10" y="29"/>
                  <a:pt x="10" y="29"/>
                  <a:pt x="10" y="29"/>
                </a:cubicBezTo>
                <a:cubicBezTo>
                  <a:pt x="0" y="29"/>
                  <a:pt x="0" y="29"/>
                  <a:pt x="0" y="29"/>
                </a:cubicBezTo>
                <a:cubicBezTo>
                  <a:pt x="0" y="19"/>
                  <a:pt x="0" y="10"/>
                  <a:pt x="0" y="0"/>
                </a:cubicBezTo>
                <a:cubicBezTo>
                  <a:pt x="0" y="0"/>
                  <a:pt x="0" y="0"/>
                  <a:pt x="0" y="0"/>
                </a:cubicBezTo>
                <a:cubicBezTo>
                  <a:pt x="10" y="0"/>
                  <a:pt x="10" y="0"/>
                  <a:pt x="10" y="0"/>
                </a:cubicBezTo>
                <a:cubicBezTo>
                  <a:pt x="10" y="8"/>
                  <a:pt x="10" y="16"/>
                  <a:pt x="10" y="23"/>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81" name="Freeform 301"/>
          <p:cNvSpPr>
            <a:spLocks/>
          </p:cNvSpPr>
          <p:nvPr/>
        </p:nvSpPr>
        <p:spPr bwMode="auto">
          <a:xfrm>
            <a:off x="2951163" y="2555875"/>
            <a:ext cx="30162" cy="30163"/>
          </a:xfrm>
          <a:custGeom>
            <a:avLst/>
            <a:gdLst>
              <a:gd name="T0" fmla="*/ 2147483647 w 10"/>
              <a:gd name="T1" fmla="*/ 0 h 10"/>
              <a:gd name="T2" fmla="*/ 2147483647 w 10"/>
              <a:gd name="T3" fmla="*/ 2147483647 h 10"/>
              <a:gd name="T4" fmla="*/ 0 w 10"/>
              <a:gd name="T5" fmla="*/ 2147483647 h 10"/>
              <a:gd name="T6" fmla="*/ 2147483647 w 10"/>
              <a:gd name="T7" fmla="*/ 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10" y="0"/>
                </a:moveTo>
                <a:cubicBezTo>
                  <a:pt x="10" y="3"/>
                  <a:pt x="10" y="7"/>
                  <a:pt x="10" y="10"/>
                </a:cubicBezTo>
                <a:cubicBezTo>
                  <a:pt x="0" y="10"/>
                  <a:pt x="0" y="10"/>
                  <a:pt x="0" y="10"/>
                </a:cubicBezTo>
                <a:cubicBezTo>
                  <a:pt x="10" y="0"/>
                  <a:pt x="10" y="0"/>
                  <a:pt x="10" y="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782" name="Freeform 302"/>
          <p:cNvSpPr>
            <a:spLocks/>
          </p:cNvSpPr>
          <p:nvPr/>
        </p:nvSpPr>
        <p:spPr bwMode="auto">
          <a:xfrm>
            <a:off x="3659188" y="2863850"/>
            <a:ext cx="12700" cy="1588"/>
          </a:xfrm>
          <a:custGeom>
            <a:avLst/>
            <a:gdLst>
              <a:gd name="T0" fmla="*/ 2147483647 w 8"/>
              <a:gd name="T1" fmla="*/ 0 h 1588"/>
              <a:gd name="T2" fmla="*/ 2147483647 w 8"/>
              <a:gd name="T3" fmla="*/ 0 h 1588"/>
              <a:gd name="T4" fmla="*/ 0 w 8"/>
              <a:gd name="T5" fmla="*/ 0 h 1588"/>
              <a:gd name="T6" fmla="*/ 0 60000 65536"/>
              <a:gd name="T7" fmla="*/ 0 60000 65536"/>
              <a:gd name="T8" fmla="*/ 0 60000 65536"/>
              <a:gd name="T9" fmla="*/ 0 w 8"/>
              <a:gd name="T10" fmla="*/ 0 h 1588"/>
              <a:gd name="T11" fmla="*/ 8 w 8"/>
              <a:gd name="T12" fmla="*/ 1588 h 1588"/>
            </a:gdLst>
            <a:ahLst/>
            <a:cxnLst>
              <a:cxn ang="T6">
                <a:pos x="T0" y="T1"/>
              </a:cxn>
              <a:cxn ang="T7">
                <a:pos x="T2" y="T3"/>
              </a:cxn>
              <a:cxn ang="T8">
                <a:pos x="T4" y="T5"/>
              </a:cxn>
            </a:cxnLst>
            <a:rect l="T9" t="T10" r="T11" b="T12"/>
            <a:pathLst>
              <a:path w="8" h="1588">
                <a:moveTo>
                  <a:pt x="8" y="0"/>
                </a:moveTo>
                <a:lnTo>
                  <a:pt x="4"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783" name="Line 303"/>
          <p:cNvSpPr>
            <a:spLocks noChangeShapeType="1"/>
          </p:cNvSpPr>
          <p:nvPr/>
        </p:nvSpPr>
        <p:spPr bwMode="auto">
          <a:xfrm>
            <a:off x="3602038" y="247650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84" name="Line 304"/>
          <p:cNvSpPr>
            <a:spLocks noChangeShapeType="1"/>
          </p:cNvSpPr>
          <p:nvPr/>
        </p:nvSpPr>
        <p:spPr bwMode="auto">
          <a:xfrm>
            <a:off x="3602038" y="252253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85" name="Line 305"/>
          <p:cNvSpPr>
            <a:spLocks noChangeShapeType="1"/>
          </p:cNvSpPr>
          <p:nvPr/>
        </p:nvSpPr>
        <p:spPr bwMode="auto">
          <a:xfrm>
            <a:off x="3602038" y="257175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86" name="Line 306"/>
          <p:cNvSpPr>
            <a:spLocks noChangeShapeType="1"/>
          </p:cNvSpPr>
          <p:nvPr/>
        </p:nvSpPr>
        <p:spPr bwMode="auto">
          <a:xfrm>
            <a:off x="3602038" y="2619375"/>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87" name="Freeform 307"/>
          <p:cNvSpPr>
            <a:spLocks/>
          </p:cNvSpPr>
          <p:nvPr/>
        </p:nvSpPr>
        <p:spPr bwMode="auto">
          <a:xfrm>
            <a:off x="3602038" y="2665413"/>
            <a:ext cx="1587" cy="33337"/>
          </a:xfrm>
          <a:custGeom>
            <a:avLst/>
            <a:gdLst>
              <a:gd name="T0" fmla="*/ 0 w 1587"/>
              <a:gd name="T1" fmla="*/ 0 h 21"/>
              <a:gd name="T2" fmla="*/ 0 w 1587"/>
              <a:gd name="T3" fmla="*/ 2147483647 h 21"/>
              <a:gd name="T4" fmla="*/ 0 w 1587"/>
              <a:gd name="T5" fmla="*/ 2147483647 h 21"/>
              <a:gd name="T6" fmla="*/ 0 60000 65536"/>
              <a:gd name="T7" fmla="*/ 0 60000 65536"/>
              <a:gd name="T8" fmla="*/ 0 60000 65536"/>
              <a:gd name="T9" fmla="*/ 0 w 1587"/>
              <a:gd name="T10" fmla="*/ 0 h 21"/>
              <a:gd name="T11" fmla="*/ 1587 w 1587"/>
              <a:gd name="T12" fmla="*/ 21 h 21"/>
            </a:gdLst>
            <a:ahLst/>
            <a:cxnLst>
              <a:cxn ang="T6">
                <a:pos x="T0" y="T1"/>
              </a:cxn>
              <a:cxn ang="T7">
                <a:pos x="T2" y="T3"/>
              </a:cxn>
              <a:cxn ang="T8">
                <a:pos x="T4" y="T5"/>
              </a:cxn>
            </a:cxnLst>
            <a:rect l="T9" t="T10" r="T11" b="T12"/>
            <a:pathLst>
              <a:path w="1587" h="21">
                <a:moveTo>
                  <a:pt x="0" y="0"/>
                </a:moveTo>
                <a:lnTo>
                  <a:pt x="0" y="6"/>
                </a:lnTo>
                <a:lnTo>
                  <a:pt x="0" y="2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788" name="Line 308"/>
          <p:cNvSpPr>
            <a:spLocks noChangeShapeType="1"/>
          </p:cNvSpPr>
          <p:nvPr/>
        </p:nvSpPr>
        <p:spPr bwMode="auto">
          <a:xfrm>
            <a:off x="3602038" y="271462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89" name="Line 309"/>
          <p:cNvSpPr>
            <a:spLocks noChangeShapeType="1"/>
          </p:cNvSpPr>
          <p:nvPr/>
        </p:nvSpPr>
        <p:spPr bwMode="auto">
          <a:xfrm>
            <a:off x="3602038" y="2760663"/>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90" name="Freeform 310"/>
          <p:cNvSpPr>
            <a:spLocks/>
          </p:cNvSpPr>
          <p:nvPr/>
        </p:nvSpPr>
        <p:spPr bwMode="auto">
          <a:xfrm>
            <a:off x="3602038" y="2809875"/>
            <a:ext cx="1587" cy="63500"/>
          </a:xfrm>
          <a:custGeom>
            <a:avLst/>
            <a:gdLst>
              <a:gd name="T0" fmla="*/ 0 w 1587"/>
              <a:gd name="T1" fmla="*/ 0 h 40"/>
              <a:gd name="T2" fmla="*/ 0 w 1587"/>
              <a:gd name="T3" fmla="*/ 2147483647 h 40"/>
              <a:gd name="T4" fmla="*/ 0 w 1587"/>
              <a:gd name="T5" fmla="*/ 2147483647 h 40"/>
              <a:gd name="T6" fmla="*/ 0 w 1587"/>
              <a:gd name="T7" fmla="*/ 2147483647 h 40"/>
              <a:gd name="T8" fmla="*/ 0 60000 65536"/>
              <a:gd name="T9" fmla="*/ 0 60000 65536"/>
              <a:gd name="T10" fmla="*/ 0 60000 65536"/>
              <a:gd name="T11" fmla="*/ 0 60000 65536"/>
              <a:gd name="T12" fmla="*/ 0 w 1587"/>
              <a:gd name="T13" fmla="*/ 0 h 40"/>
              <a:gd name="T14" fmla="*/ 1587 w 1587"/>
              <a:gd name="T15" fmla="*/ 40 h 40"/>
            </a:gdLst>
            <a:ahLst/>
            <a:cxnLst>
              <a:cxn ang="T8">
                <a:pos x="T0" y="T1"/>
              </a:cxn>
              <a:cxn ang="T9">
                <a:pos x="T2" y="T3"/>
              </a:cxn>
              <a:cxn ang="T10">
                <a:pos x="T4" y="T5"/>
              </a:cxn>
              <a:cxn ang="T11">
                <a:pos x="T6" y="T7"/>
              </a:cxn>
            </a:cxnLst>
            <a:rect l="T12" t="T13" r="T14" b="T15"/>
            <a:pathLst>
              <a:path w="1587" h="40">
                <a:moveTo>
                  <a:pt x="0" y="0"/>
                </a:moveTo>
                <a:lnTo>
                  <a:pt x="0" y="21"/>
                </a:lnTo>
                <a:lnTo>
                  <a:pt x="0" y="30"/>
                </a:lnTo>
                <a:lnTo>
                  <a:pt x="0" y="4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791" name="Line 311"/>
          <p:cNvSpPr>
            <a:spLocks noChangeShapeType="1"/>
          </p:cNvSpPr>
          <p:nvPr/>
        </p:nvSpPr>
        <p:spPr bwMode="auto">
          <a:xfrm flipV="1">
            <a:off x="3730625" y="2843213"/>
            <a:ext cx="1588"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92" name="Line 312"/>
          <p:cNvSpPr>
            <a:spLocks noChangeShapeType="1"/>
          </p:cNvSpPr>
          <p:nvPr/>
        </p:nvSpPr>
        <p:spPr bwMode="auto">
          <a:xfrm flipV="1">
            <a:off x="3730625" y="2794000"/>
            <a:ext cx="1588"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93" name="Line 313"/>
          <p:cNvSpPr>
            <a:spLocks noChangeShapeType="1"/>
          </p:cNvSpPr>
          <p:nvPr/>
        </p:nvSpPr>
        <p:spPr bwMode="auto">
          <a:xfrm flipV="1">
            <a:off x="3730625" y="2744788"/>
            <a:ext cx="1588"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94" name="Line 314"/>
          <p:cNvSpPr>
            <a:spLocks noChangeShapeType="1"/>
          </p:cNvSpPr>
          <p:nvPr/>
        </p:nvSpPr>
        <p:spPr bwMode="auto">
          <a:xfrm flipV="1">
            <a:off x="3730625" y="2698750"/>
            <a:ext cx="1588"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95" name="Freeform 315"/>
          <p:cNvSpPr>
            <a:spLocks/>
          </p:cNvSpPr>
          <p:nvPr/>
        </p:nvSpPr>
        <p:spPr bwMode="auto">
          <a:xfrm>
            <a:off x="3730625" y="2651125"/>
            <a:ext cx="1588" cy="30163"/>
          </a:xfrm>
          <a:custGeom>
            <a:avLst/>
            <a:gdLst>
              <a:gd name="T0" fmla="*/ 0 w 1588"/>
              <a:gd name="T1" fmla="*/ 2147483647 h 19"/>
              <a:gd name="T2" fmla="*/ 0 w 1588"/>
              <a:gd name="T3" fmla="*/ 2147483647 h 19"/>
              <a:gd name="T4" fmla="*/ 0 w 1588"/>
              <a:gd name="T5" fmla="*/ 0 h 19"/>
              <a:gd name="T6" fmla="*/ 0 60000 65536"/>
              <a:gd name="T7" fmla="*/ 0 60000 65536"/>
              <a:gd name="T8" fmla="*/ 0 60000 65536"/>
              <a:gd name="T9" fmla="*/ 0 w 1588"/>
              <a:gd name="T10" fmla="*/ 0 h 19"/>
              <a:gd name="T11" fmla="*/ 1588 w 1588"/>
              <a:gd name="T12" fmla="*/ 19 h 19"/>
            </a:gdLst>
            <a:ahLst/>
            <a:cxnLst>
              <a:cxn ang="T6">
                <a:pos x="T0" y="T1"/>
              </a:cxn>
              <a:cxn ang="T7">
                <a:pos x="T2" y="T3"/>
              </a:cxn>
              <a:cxn ang="T8">
                <a:pos x="T4" y="T5"/>
              </a:cxn>
            </a:cxnLst>
            <a:rect l="T9" t="T10" r="T11" b="T12"/>
            <a:pathLst>
              <a:path w="1588" h="19">
                <a:moveTo>
                  <a:pt x="0" y="19"/>
                </a:moveTo>
                <a:lnTo>
                  <a:pt x="0" y="15"/>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796" name="Line 316"/>
          <p:cNvSpPr>
            <a:spLocks noChangeShapeType="1"/>
          </p:cNvSpPr>
          <p:nvPr/>
        </p:nvSpPr>
        <p:spPr bwMode="auto">
          <a:xfrm flipV="1">
            <a:off x="3730625" y="2601913"/>
            <a:ext cx="1588"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97" name="Line 317"/>
          <p:cNvSpPr>
            <a:spLocks noChangeShapeType="1"/>
          </p:cNvSpPr>
          <p:nvPr/>
        </p:nvSpPr>
        <p:spPr bwMode="auto">
          <a:xfrm flipV="1">
            <a:off x="3730625" y="2555875"/>
            <a:ext cx="1588"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798" name="Freeform 318"/>
          <p:cNvSpPr>
            <a:spLocks/>
          </p:cNvSpPr>
          <p:nvPr/>
        </p:nvSpPr>
        <p:spPr bwMode="auto">
          <a:xfrm>
            <a:off x="3730625" y="2476500"/>
            <a:ext cx="1588" cy="60325"/>
          </a:xfrm>
          <a:custGeom>
            <a:avLst/>
            <a:gdLst>
              <a:gd name="T0" fmla="*/ 0 w 1588"/>
              <a:gd name="T1" fmla="*/ 2147483647 h 38"/>
              <a:gd name="T2" fmla="*/ 0 w 1588"/>
              <a:gd name="T3" fmla="*/ 2147483647 h 38"/>
              <a:gd name="T4" fmla="*/ 0 w 1588"/>
              <a:gd name="T5" fmla="*/ 2147483647 h 38"/>
              <a:gd name="T6" fmla="*/ 0 w 1588"/>
              <a:gd name="T7" fmla="*/ 0 h 38"/>
              <a:gd name="T8" fmla="*/ 0 60000 65536"/>
              <a:gd name="T9" fmla="*/ 0 60000 65536"/>
              <a:gd name="T10" fmla="*/ 0 60000 65536"/>
              <a:gd name="T11" fmla="*/ 0 60000 65536"/>
              <a:gd name="T12" fmla="*/ 0 w 1588"/>
              <a:gd name="T13" fmla="*/ 0 h 38"/>
              <a:gd name="T14" fmla="*/ 1588 w 1588"/>
              <a:gd name="T15" fmla="*/ 38 h 38"/>
            </a:gdLst>
            <a:ahLst/>
            <a:cxnLst>
              <a:cxn ang="T8">
                <a:pos x="T0" y="T1"/>
              </a:cxn>
              <a:cxn ang="T9">
                <a:pos x="T2" y="T3"/>
              </a:cxn>
              <a:cxn ang="T10">
                <a:pos x="T4" y="T5"/>
              </a:cxn>
              <a:cxn ang="T11">
                <a:pos x="T6" y="T7"/>
              </a:cxn>
            </a:cxnLst>
            <a:rect l="T12" t="T13" r="T14" b="T15"/>
            <a:pathLst>
              <a:path w="1588" h="38">
                <a:moveTo>
                  <a:pt x="0" y="38"/>
                </a:moveTo>
                <a:lnTo>
                  <a:pt x="0" y="19"/>
                </a:lnTo>
                <a:lnTo>
                  <a:pt x="0" y="9"/>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799" name="Line 319"/>
          <p:cNvSpPr>
            <a:spLocks noChangeShapeType="1"/>
          </p:cNvSpPr>
          <p:nvPr/>
        </p:nvSpPr>
        <p:spPr bwMode="auto">
          <a:xfrm flipH="1">
            <a:off x="3348038" y="2476500"/>
            <a:ext cx="2540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00" name="Freeform 320"/>
          <p:cNvSpPr>
            <a:spLocks/>
          </p:cNvSpPr>
          <p:nvPr/>
        </p:nvSpPr>
        <p:spPr bwMode="auto">
          <a:xfrm>
            <a:off x="3730625" y="2476500"/>
            <a:ext cx="255588" cy="1588"/>
          </a:xfrm>
          <a:custGeom>
            <a:avLst/>
            <a:gdLst>
              <a:gd name="T0" fmla="*/ 2147483647 w 161"/>
              <a:gd name="T1" fmla="*/ 0 h 1588"/>
              <a:gd name="T2" fmla="*/ 0 w 161"/>
              <a:gd name="T3" fmla="*/ 0 h 1588"/>
              <a:gd name="T4" fmla="*/ 0 w 161"/>
              <a:gd name="T5" fmla="*/ 0 h 1588"/>
              <a:gd name="T6" fmla="*/ 0 60000 65536"/>
              <a:gd name="T7" fmla="*/ 0 60000 65536"/>
              <a:gd name="T8" fmla="*/ 0 60000 65536"/>
              <a:gd name="T9" fmla="*/ 0 w 161"/>
              <a:gd name="T10" fmla="*/ 0 h 1588"/>
              <a:gd name="T11" fmla="*/ 161 w 161"/>
              <a:gd name="T12" fmla="*/ 1588 h 1588"/>
            </a:gdLst>
            <a:ahLst/>
            <a:cxnLst>
              <a:cxn ang="T6">
                <a:pos x="T0" y="T1"/>
              </a:cxn>
              <a:cxn ang="T7">
                <a:pos x="T2" y="T3"/>
              </a:cxn>
              <a:cxn ang="T8">
                <a:pos x="T4" y="T5"/>
              </a:cxn>
            </a:cxnLst>
            <a:rect l="T9" t="T10" r="T11" b="T12"/>
            <a:pathLst>
              <a:path w="161" h="1588">
                <a:moveTo>
                  <a:pt x="161"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01" name="Freeform 321"/>
          <p:cNvSpPr>
            <a:spLocks/>
          </p:cNvSpPr>
          <p:nvPr/>
        </p:nvSpPr>
        <p:spPr bwMode="auto">
          <a:xfrm>
            <a:off x="3730625" y="2873375"/>
            <a:ext cx="255588" cy="1588"/>
          </a:xfrm>
          <a:custGeom>
            <a:avLst/>
            <a:gdLst>
              <a:gd name="T0" fmla="*/ 0 w 161"/>
              <a:gd name="T1" fmla="*/ 0 h 1588"/>
              <a:gd name="T2" fmla="*/ 0 w 161"/>
              <a:gd name="T3" fmla="*/ 0 h 1588"/>
              <a:gd name="T4" fmla="*/ 2147483647 w 161"/>
              <a:gd name="T5" fmla="*/ 0 h 1588"/>
              <a:gd name="T6" fmla="*/ 0 60000 65536"/>
              <a:gd name="T7" fmla="*/ 0 60000 65536"/>
              <a:gd name="T8" fmla="*/ 0 60000 65536"/>
              <a:gd name="T9" fmla="*/ 0 w 161"/>
              <a:gd name="T10" fmla="*/ 0 h 1588"/>
              <a:gd name="T11" fmla="*/ 161 w 161"/>
              <a:gd name="T12" fmla="*/ 1588 h 1588"/>
            </a:gdLst>
            <a:ahLst/>
            <a:cxnLst>
              <a:cxn ang="T6">
                <a:pos x="T0" y="T1"/>
              </a:cxn>
              <a:cxn ang="T7">
                <a:pos x="T2" y="T3"/>
              </a:cxn>
              <a:cxn ang="T8">
                <a:pos x="T4" y="T5"/>
              </a:cxn>
            </a:cxnLst>
            <a:rect l="T9" t="T10" r="T11" b="T12"/>
            <a:pathLst>
              <a:path w="161" h="1588">
                <a:moveTo>
                  <a:pt x="0" y="0"/>
                </a:moveTo>
                <a:lnTo>
                  <a:pt x="0" y="0"/>
                </a:lnTo>
                <a:lnTo>
                  <a:pt x="1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02" name="Freeform 322"/>
          <p:cNvSpPr>
            <a:spLocks/>
          </p:cNvSpPr>
          <p:nvPr/>
        </p:nvSpPr>
        <p:spPr bwMode="auto">
          <a:xfrm>
            <a:off x="3348038" y="2873375"/>
            <a:ext cx="257175" cy="1588"/>
          </a:xfrm>
          <a:custGeom>
            <a:avLst/>
            <a:gdLst>
              <a:gd name="T0" fmla="*/ 0 w 162"/>
              <a:gd name="T1" fmla="*/ 0 h 1588"/>
              <a:gd name="T2" fmla="*/ 2147483647 w 162"/>
              <a:gd name="T3" fmla="*/ 0 h 1588"/>
              <a:gd name="T4" fmla="*/ 2147483647 w 162"/>
              <a:gd name="T5" fmla="*/ 0 h 1588"/>
              <a:gd name="T6" fmla="*/ 0 60000 65536"/>
              <a:gd name="T7" fmla="*/ 0 60000 65536"/>
              <a:gd name="T8" fmla="*/ 0 60000 65536"/>
              <a:gd name="T9" fmla="*/ 0 w 162"/>
              <a:gd name="T10" fmla="*/ 0 h 1588"/>
              <a:gd name="T11" fmla="*/ 162 w 162"/>
              <a:gd name="T12" fmla="*/ 1588 h 1588"/>
            </a:gdLst>
            <a:ahLst/>
            <a:cxnLst>
              <a:cxn ang="T6">
                <a:pos x="T0" y="T1"/>
              </a:cxn>
              <a:cxn ang="T7">
                <a:pos x="T2" y="T3"/>
              </a:cxn>
              <a:cxn ang="T8">
                <a:pos x="T4" y="T5"/>
              </a:cxn>
            </a:cxnLst>
            <a:rect l="T9" t="T10" r="T11" b="T12"/>
            <a:pathLst>
              <a:path w="162" h="1588">
                <a:moveTo>
                  <a:pt x="0" y="0"/>
                </a:moveTo>
                <a:lnTo>
                  <a:pt x="160" y="0"/>
                </a:lnTo>
                <a:lnTo>
                  <a:pt x="16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03" name="Line 323"/>
          <p:cNvSpPr>
            <a:spLocks noChangeShapeType="1"/>
          </p:cNvSpPr>
          <p:nvPr/>
        </p:nvSpPr>
        <p:spPr bwMode="auto">
          <a:xfrm flipH="1">
            <a:off x="2951163" y="2555875"/>
            <a:ext cx="30162" cy="3016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04" name="Line 324"/>
          <p:cNvSpPr>
            <a:spLocks noChangeShapeType="1"/>
          </p:cNvSpPr>
          <p:nvPr/>
        </p:nvSpPr>
        <p:spPr bwMode="auto">
          <a:xfrm>
            <a:off x="2951163" y="2760663"/>
            <a:ext cx="30162" cy="3333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05" name="Line 325"/>
          <p:cNvSpPr>
            <a:spLocks noChangeShapeType="1"/>
          </p:cNvSpPr>
          <p:nvPr/>
        </p:nvSpPr>
        <p:spPr bwMode="auto">
          <a:xfrm flipH="1">
            <a:off x="2981325" y="2555875"/>
            <a:ext cx="366713"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06" name="Line 326"/>
          <p:cNvSpPr>
            <a:spLocks noChangeShapeType="1"/>
          </p:cNvSpPr>
          <p:nvPr/>
        </p:nvSpPr>
        <p:spPr bwMode="auto">
          <a:xfrm>
            <a:off x="2981325" y="2794000"/>
            <a:ext cx="366713"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07" name="Line 327"/>
          <p:cNvSpPr>
            <a:spLocks noChangeShapeType="1"/>
          </p:cNvSpPr>
          <p:nvPr/>
        </p:nvSpPr>
        <p:spPr bwMode="auto">
          <a:xfrm flipH="1">
            <a:off x="5053013" y="2354263"/>
            <a:ext cx="57150" cy="603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08" name="Freeform 328"/>
          <p:cNvSpPr>
            <a:spLocks/>
          </p:cNvSpPr>
          <p:nvPr/>
        </p:nvSpPr>
        <p:spPr bwMode="auto">
          <a:xfrm>
            <a:off x="4984750" y="2354263"/>
            <a:ext cx="238125" cy="241300"/>
          </a:xfrm>
          <a:custGeom>
            <a:avLst/>
            <a:gdLst>
              <a:gd name="T0" fmla="*/ 2147483647 w 150"/>
              <a:gd name="T1" fmla="*/ 0 h 152"/>
              <a:gd name="T2" fmla="*/ 0 w 150"/>
              <a:gd name="T3" fmla="*/ 2147483647 h 152"/>
              <a:gd name="T4" fmla="*/ 0 w 150"/>
              <a:gd name="T5" fmla="*/ 2147483647 h 152"/>
              <a:gd name="T6" fmla="*/ 0 60000 65536"/>
              <a:gd name="T7" fmla="*/ 0 60000 65536"/>
              <a:gd name="T8" fmla="*/ 0 60000 65536"/>
              <a:gd name="T9" fmla="*/ 0 w 150"/>
              <a:gd name="T10" fmla="*/ 0 h 152"/>
              <a:gd name="T11" fmla="*/ 150 w 150"/>
              <a:gd name="T12" fmla="*/ 152 h 152"/>
            </a:gdLst>
            <a:ahLst/>
            <a:cxnLst>
              <a:cxn ang="T6">
                <a:pos x="T0" y="T1"/>
              </a:cxn>
              <a:cxn ang="T7">
                <a:pos x="T2" y="T3"/>
              </a:cxn>
              <a:cxn ang="T8">
                <a:pos x="T4" y="T5"/>
              </a:cxn>
            </a:cxnLst>
            <a:rect l="T9" t="T10" r="T11" b="T12"/>
            <a:pathLst>
              <a:path w="150" h="152">
                <a:moveTo>
                  <a:pt x="150" y="0"/>
                </a:moveTo>
                <a:lnTo>
                  <a:pt x="0" y="15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09" name="Freeform 329"/>
          <p:cNvSpPr>
            <a:spLocks/>
          </p:cNvSpPr>
          <p:nvPr/>
        </p:nvSpPr>
        <p:spPr bwMode="auto">
          <a:xfrm>
            <a:off x="4918075" y="2655888"/>
            <a:ext cx="119063" cy="119062"/>
          </a:xfrm>
          <a:custGeom>
            <a:avLst/>
            <a:gdLst>
              <a:gd name="T0" fmla="*/ 2147483647 w 75"/>
              <a:gd name="T1" fmla="*/ 0 h 75"/>
              <a:gd name="T2" fmla="*/ 2147483647 w 75"/>
              <a:gd name="T3" fmla="*/ 2147483647 h 75"/>
              <a:gd name="T4" fmla="*/ 0 w 75"/>
              <a:gd name="T5" fmla="*/ 2147483647 h 75"/>
              <a:gd name="T6" fmla="*/ 0 60000 65536"/>
              <a:gd name="T7" fmla="*/ 0 60000 65536"/>
              <a:gd name="T8" fmla="*/ 0 60000 65536"/>
              <a:gd name="T9" fmla="*/ 0 w 75"/>
              <a:gd name="T10" fmla="*/ 0 h 75"/>
              <a:gd name="T11" fmla="*/ 75 w 75"/>
              <a:gd name="T12" fmla="*/ 75 h 75"/>
            </a:gdLst>
            <a:ahLst/>
            <a:cxnLst>
              <a:cxn ang="T6">
                <a:pos x="T0" y="T1"/>
              </a:cxn>
              <a:cxn ang="T7">
                <a:pos x="T2" y="T3"/>
              </a:cxn>
              <a:cxn ang="T8">
                <a:pos x="T4" y="T5"/>
              </a:cxn>
            </a:cxnLst>
            <a:rect l="T9" t="T10" r="T11" b="T12"/>
            <a:pathLst>
              <a:path w="75" h="75">
                <a:moveTo>
                  <a:pt x="75" y="0"/>
                </a:moveTo>
                <a:lnTo>
                  <a:pt x="63" y="12"/>
                </a:lnTo>
                <a:lnTo>
                  <a:pt x="0" y="7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10" name="Freeform 330"/>
          <p:cNvSpPr>
            <a:spLocks/>
          </p:cNvSpPr>
          <p:nvPr/>
        </p:nvSpPr>
        <p:spPr bwMode="auto">
          <a:xfrm>
            <a:off x="5241925" y="2433638"/>
            <a:ext cx="17463" cy="17462"/>
          </a:xfrm>
          <a:custGeom>
            <a:avLst/>
            <a:gdLst>
              <a:gd name="T0" fmla="*/ 2147483647 w 11"/>
              <a:gd name="T1" fmla="*/ 0 h 11"/>
              <a:gd name="T2" fmla="*/ 0 w 11"/>
              <a:gd name="T3" fmla="*/ 2147483647 h 11"/>
              <a:gd name="T4" fmla="*/ 0 w 11"/>
              <a:gd name="T5" fmla="*/ 2147483647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10"/>
                </a:lnTo>
                <a:lnTo>
                  <a:pt x="0" y="1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11" name="Line 331"/>
          <p:cNvSpPr>
            <a:spLocks noChangeShapeType="1"/>
          </p:cNvSpPr>
          <p:nvPr/>
        </p:nvSpPr>
        <p:spPr bwMode="auto">
          <a:xfrm flipH="1">
            <a:off x="4921250" y="2754313"/>
            <a:ext cx="128588" cy="1317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12" name="Line 332"/>
          <p:cNvSpPr>
            <a:spLocks noChangeShapeType="1"/>
          </p:cNvSpPr>
          <p:nvPr/>
        </p:nvSpPr>
        <p:spPr bwMode="auto">
          <a:xfrm flipH="1">
            <a:off x="4951413" y="2824163"/>
            <a:ext cx="141287" cy="1412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13" name="Line 333"/>
          <p:cNvSpPr>
            <a:spLocks noChangeShapeType="1"/>
          </p:cNvSpPr>
          <p:nvPr/>
        </p:nvSpPr>
        <p:spPr bwMode="auto">
          <a:xfrm flipH="1">
            <a:off x="5037138" y="2873375"/>
            <a:ext cx="119062" cy="1190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14" name="Line 334"/>
          <p:cNvSpPr>
            <a:spLocks noChangeShapeType="1"/>
          </p:cNvSpPr>
          <p:nvPr/>
        </p:nvSpPr>
        <p:spPr bwMode="auto">
          <a:xfrm flipH="1">
            <a:off x="5149850" y="2897188"/>
            <a:ext cx="95250" cy="952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15" name="Freeform 335"/>
          <p:cNvSpPr>
            <a:spLocks/>
          </p:cNvSpPr>
          <p:nvPr/>
        </p:nvSpPr>
        <p:spPr bwMode="auto">
          <a:xfrm>
            <a:off x="4462463" y="2354263"/>
            <a:ext cx="317500" cy="128587"/>
          </a:xfrm>
          <a:custGeom>
            <a:avLst/>
            <a:gdLst>
              <a:gd name="T0" fmla="*/ 0 w 200"/>
              <a:gd name="T1" fmla="*/ 0 h 81"/>
              <a:gd name="T2" fmla="*/ 0 w 200"/>
              <a:gd name="T3" fmla="*/ 2147483647 h 81"/>
              <a:gd name="T4" fmla="*/ 2147483647 w 200"/>
              <a:gd name="T5" fmla="*/ 2147483647 h 81"/>
              <a:gd name="T6" fmla="*/ 0 60000 65536"/>
              <a:gd name="T7" fmla="*/ 0 60000 65536"/>
              <a:gd name="T8" fmla="*/ 0 60000 65536"/>
              <a:gd name="T9" fmla="*/ 0 w 200"/>
              <a:gd name="T10" fmla="*/ 0 h 81"/>
              <a:gd name="T11" fmla="*/ 200 w 200"/>
              <a:gd name="T12" fmla="*/ 81 h 81"/>
            </a:gdLst>
            <a:ahLst/>
            <a:cxnLst>
              <a:cxn ang="T6">
                <a:pos x="T0" y="T1"/>
              </a:cxn>
              <a:cxn ang="T7">
                <a:pos x="T2" y="T3"/>
              </a:cxn>
              <a:cxn ang="T8">
                <a:pos x="T4" y="T5"/>
              </a:cxn>
            </a:cxnLst>
            <a:rect l="T9" t="T10" r="T11" b="T12"/>
            <a:pathLst>
              <a:path w="200" h="81">
                <a:moveTo>
                  <a:pt x="0" y="0"/>
                </a:moveTo>
                <a:lnTo>
                  <a:pt x="0" y="81"/>
                </a:lnTo>
                <a:lnTo>
                  <a:pt x="200" y="8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16" name="Freeform 336"/>
          <p:cNvSpPr>
            <a:spLocks/>
          </p:cNvSpPr>
          <p:nvPr/>
        </p:nvSpPr>
        <p:spPr bwMode="auto">
          <a:xfrm>
            <a:off x="4911725" y="2354263"/>
            <a:ext cx="168275" cy="638175"/>
          </a:xfrm>
          <a:custGeom>
            <a:avLst/>
            <a:gdLst>
              <a:gd name="T0" fmla="*/ 2147483647 w 106"/>
              <a:gd name="T1" fmla="*/ 0 h 402"/>
              <a:gd name="T2" fmla="*/ 2147483647 w 106"/>
              <a:gd name="T3" fmla="*/ 2147483647 h 402"/>
              <a:gd name="T4" fmla="*/ 2147483647 w 106"/>
              <a:gd name="T5" fmla="*/ 2147483647 h 402"/>
              <a:gd name="T6" fmla="*/ 2147483647 w 106"/>
              <a:gd name="T7" fmla="*/ 2147483647 h 402"/>
              <a:gd name="T8" fmla="*/ 2147483647 w 106"/>
              <a:gd name="T9" fmla="*/ 2147483647 h 402"/>
              <a:gd name="T10" fmla="*/ 2147483647 w 106"/>
              <a:gd name="T11" fmla="*/ 2147483647 h 402"/>
              <a:gd name="T12" fmla="*/ 2147483647 w 106"/>
              <a:gd name="T13" fmla="*/ 2147483647 h 402"/>
              <a:gd name="T14" fmla="*/ 2147483647 w 106"/>
              <a:gd name="T15" fmla="*/ 2147483647 h 402"/>
              <a:gd name="T16" fmla="*/ 2147483647 w 106"/>
              <a:gd name="T17" fmla="*/ 2147483647 h 402"/>
              <a:gd name="T18" fmla="*/ 2147483647 w 106"/>
              <a:gd name="T19" fmla="*/ 2147483647 h 402"/>
              <a:gd name="T20" fmla="*/ 2147483647 w 106"/>
              <a:gd name="T21" fmla="*/ 2147483647 h 402"/>
              <a:gd name="T22" fmla="*/ 2147483647 w 106"/>
              <a:gd name="T23" fmla="*/ 2147483647 h 402"/>
              <a:gd name="T24" fmla="*/ 2147483647 w 106"/>
              <a:gd name="T25" fmla="*/ 2147483647 h 402"/>
              <a:gd name="T26" fmla="*/ 2147483647 w 106"/>
              <a:gd name="T27" fmla="*/ 2147483647 h 402"/>
              <a:gd name="T28" fmla="*/ 0 w 106"/>
              <a:gd name="T29" fmla="*/ 2147483647 h 402"/>
              <a:gd name="T30" fmla="*/ 2147483647 w 106"/>
              <a:gd name="T31" fmla="*/ 2147483647 h 402"/>
              <a:gd name="T32" fmla="*/ 2147483647 w 106"/>
              <a:gd name="T33" fmla="*/ 2147483647 h 402"/>
              <a:gd name="T34" fmla="*/ 2147483647 w 106"/>
              <a:gd name="T35" fmla="*/ 2147483647 h 402"/>
              <a:gd name="T36" fmla="*/ 2147483647 w 106"/>
              <a:gd name="T37" fmla="*/ 2147483647 h 402"/>
              <a:gd name="T38" fmla="*/ 2147483647 w 106"/>
              <a:gd name="T39" fmla="*/ 2147483647 h 402"/>
              <a:gd name="T40" fmla="*/ 2147483647 w 106"/>
              <a:gd name="T41" fmla="*/ 2147483647 h 4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402"/>
              <a:gd name="T65" fmla="*/ 106 w 106"/>
              <a:gd name="T66" fmla="*/ 402 h 4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402">
                <a:moveTo>
                  <a:pt x="106" y="0"/>
                </a:moveTo>
                <a:lnTo>
                  <a:pt x="89" y="35"/>
                </a:lnTo>
                <a:lnTo>
                  <a:pt x="89" y="38"/>
                </a:lnTo>
                <a:lnTo>
                  <a:pt x="75" y="71"/>
                </a:lnTo>
                <a:lnTo>
                  <a:pt x="64" y="110"/>
                </a:lnTo>
                <a:lnTo>
                  <a:pt x="48" y="146"/>
                </a:lnTo>
                <a:lnTo>
                  <a:pt x="46" y="152"/>
                </a:lnTo>
                <a:lnTo>
                  <a:pt x="37" y="171"/>
                </a:lnTo>
                <a:lnTo>
                  <a:pt x="25" y="198"/>
                </a:lnTo>
                <a:lnTo>
                  <a:pt x="23" y="202"/>
                </a:lnTo>
                <a:lnTo>
                  <a:pt x="14" y="223"/>
                </a:lnTo>
                <a:lnTo>
                  <a:pt x="6" y="248"/>
                </a:lnTo>
                <a:lnTo>
                  <a:pt x="4" y="265"/>
                </a:lnTo>
                <a:lnTo>
                  <a:pt x="2" y="275"/>
                </a:lnTo>
                <a:lnTo>
                  <a:pt x="0" y="302"/>
                </a:lnTo>
                <a:lnTo>
                  <a:pt x="4" y="329"/>
                </a:lnTo>
                <a:lnTo>
                  <a:pt x="6" y="335"/>
                </a:lnTo>
                <a:lnTo>
                  <a:pt x="10" y="354"/>
                </a:lnTo>
                <a:lnTo>
                  <a:pt x="19" y="379"/>
                </a:lnTo>
                <a:lnTo>
                  <a:pt x="25" y="387"/>
                </a:lnTo>
                <a:lnTo>
                  <a:pt x="35" y="40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17" name="Freeform 337"/>
          <p:cNvSpPr>
            <a:spLocks/>
          </p:cNvSpPr>
          <p:nvPr/>
        </p:nvSpPr>
        <p:spPr bwMode="auto">
          <a:xfrm>
            <a:off x="4160838" y="2724150"/>
            <a:ext cx="158750" cy="158750"/>
          </a:xfrm>
          <a:custGeom>
            <a:avLst/>
            <a:gdLst>
              <a:gd name="T0" fmla="*/ 2147483647 w 52"/>
              <a:gd name="T1" fmla="*/ 2147483647 h 52"/>
              <a:gd name="T2" fmla="*/ 2147483647 w 52"/>
              <a:gd name="T3" fmla="*/ 2147483647 h 52"/>
              <a:gd name="T4" fmla="*/ 2147483647 w 52"/>
              <a:gd name="T5" fmla="*/ 2147483647 h 52"/>
              <a:gd name="T6" fmla="*/ 2147483647 w 52"/>
              <a:gd name="T7" fmla="*/ 0 h 52"/>
              <a:gd name="T8" fmla="*/ 2147483647 w 52"/>
              <a:gd name="T9" fmla="*/ 2147483647 h 52"/>
              <a:gd name="T10" fmla="*/ 0 w 52"/>
              <a:gd name="T11" fmla="*/ 2147483647 h 52"/>
              <a:gd name="T12" fmla="*/ 0 w 52"/>
              <a:gd name="T13" fmla="*/ 2147483647 h 52"/>
              <a:gd name="T14" fmla="*/ 0 w 52"/>
              <a:gd name="T15" fmla="*/ 2147483647 h 52"/>
              <a:gd name="T16" fmla="*/ 2147483647 w 52"/>
              <a:gd name="T17" fmla="*/ 2147483647 h 52"/>
              <a:gd name="T18" fmla="*/ 2147483647 w 52"/>
              <a:gd name="T19" fmla="*/ 2147483647 h 52"/>
              <a:gd name="T20" fmla="*/ 2147483647 w 52"/>
              <a:gd name="T21" fmla="*/ 2147483647 h 52"/>
              <a:gd name="T22" fmla="*/ 2147483647 w 52"/>
              <a:gd name="T23" fmla="*/ 2147483647 h 52"/>
              <a:gd name="T24" fmla="*/ 2147483647 w 52"/>
              <a:gd name="T25" fmla="*/ 2147483647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52"/>
              <a:gd name="T41" fmla="*/ 52 w 52"/>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52">
                <a:moveTo>
                  <a:pt x="52" y="26"/>
                </a:moveTo>
                <a:cubicBezTo>
                  <a:pt x="52" y="21"/>
                  <a:pt x="52" y="21"/>
                  <a:pt x="52" y="21"/>
                </a:cubicBezTo>
                <a:cubicBezTo>
                  <a:pt x="50" y="16"/>
                  <a:pt x="50" y="16"/>
                  <a:pt x="50" y="16"/>
                </a:cubicBezTo>
                <a:cubicBezTo>
                  <a:pt x="46" y="5"/>
                  <a:pt x="36" y="0"/>
                  <a:pt x="26" y="0"/>
                </a:cubicBezTo>
                <a:cubicBezTo>
                  <a:pt x="15" y="0"/>
                  <a:pt x="5" y="6"/>
                  <a:pt x="1" y="19"/>
                </a:cubicBezTo>
                <a:cubicBezTo>
                  <a:pt x="0" y="23"/>
                  <a:pt x="0" y="23"/>
                  <a:pt x="0" y="23"/>
                </a:cubicBezTo>
                <a:cubicBezTo>
                  <a:pt x="0" y="26"/>
                  <a:pt x="0" y="26"/>
                  <a:pt x="0" y="26"/>
                </a:cubicBezTo>
                <a:cubicBezTo>
                  <a:pt x="0" y="28"/>
                  <a:pt x="0" y="28"/>
                  <a:pt x="0" y="28"/>
                </a:cubicBezTo>
                <a:cubicBezTo>
                  <a:pt x="0" y="31"/>
                  <a:pt x="1" y="33"/>
                  <a:pt x="2" y="35"/>
                </a:cubicBezTo>
                <a:cubicBezTo>
                  <a:pt x="6" y="46"/>
                  <a:pt x="16" y="52"/>
                  <a:pt x="26" y="52"/>
                </a:cubicBezTo>
                <a:cubicBezTo>
                  <a:pt x="36" y="52"/>
                  <a:pt x="46" y="46"/>
                  <a:pt x="50" y="35"/>
                </a:cubicBezTo>
                <a:cubicBezTo>
                  <a:pt x="52" y="30"/>
                  <a:pt x="52" y="30"/>
                  <a:pt x="52" y="30"/>
                </a:cubicBezTo>
                <a:cubicBezTo>
                  <a:pt x="52" y="26"/>
                  <a:pt x="52" y="26"/>
                  <a:pt x="52" y="26"/>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18" name="Freeform 338"/>
          <p:cNvSpPr>
            <a:spLocks/>
          </p:cNvSpPr>
          <p:nvPr/>
        </p:nvSpPr>
        <p:spPr bwMode="auto">
          <a:xfrm>
            <a:off x="4160838" y="2466975"/>
            <a:ext cx="158750" cy="158750"/>
          </a:xfrm>
          <a:custGeom>
            <a:avLst/>
            <a:gdLst>
              <a:gd name="T0" fmla="*/ 2147483647 w 52"/>
              <a:gd name="T1" fmla="*/ 2147483647 h 52"/>
              <a:gd name="T2" fmla="*/ 2147483647 w 52"/>
              <a:gd name="T3" fmla="*/ 2147483647 h 52"/>
              <a:gd name="T4" fmla="*/ 2147483647 w 52"/>
              <a:gd name="T5" fmla="*/ 2147483647 h 52"/>
              <a:gd name="T6" fmla="*/ 2147483647 w 52"/>
              <a:gd name="T7" fmla="*/ 0 h 52"/>
              <a:gd name="T8" fmla="*/ 2147483647 w 52"/>
              <a:gd name="T9" fmla="*/ 2147483647 h 52"/>
              <a:gd name="T10" fmla="*/ 0 w 52"/>
              <a:gd name="T11" fmla="*/ 2147483647 h 52"/>
              <a:gd name="T12" fmla="*/ 0 w 52"/>
              <a:gd name="T13" fmla="*/ 2147483647 h 52"/>
              <a:gd name="T14" fmla="*/ 0 w 52"/>
              <a:gd name="T15" fmla="*/ 2147483647 h 52"/>
              <a:gd name="T16" fmla="*/ 2147483647 w 52"/>
              <a:gd name="T17" fmla="*/ 2147483647 h 52"/>
              <a:gd name="T18" fmla="*/ 2147483647 w 52"/>
              <a:gd name="T19" fmla="*/ 2147483647 h 52"/>
              <a:gd name="T20" fmla="*/ 2147483647 w 52"/>
              <a:gd name="T21" fmla="*/ 2147483647 h 52"/>
              <a:gd name="T22" fmla="*/ 2147483647 w 52"/>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52"/>
              <a:gd name="T38" fmla="*/ 52 w 5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52">
                <a:moveTo>
                  <a:pt x="52" y="26"/>
                </a:moveTo>
                <a:cubicBezTo>
                  <a:pt x="52" y="22"/>
                  <a:pt x="52" y="22"/>
                  <a:pt x="52" y="22"/>
                </a:cubicBezTo>
                <a:cubicBezTo>
                  <a:pt x="50" y="17"/>
                  <a:pt x="50" y="17"/>
                  <a:pt x="50" y="17"/>
                </a:cubicBezTo>
                <a:cubicBezTo>
                  <a:pt x="46" y="6"/>
                  <a:pt x="36" y="0"/>
                  <a:pt x="26" y="0"/>
                </a:cubicBezTo>
                <a:cubicBezTo>
                  <a:pt x="15" y="0"/>
                  <a:pt x="5" y="6"/>
                  <a:pt x="1" y="19"/>
                </a:cubicBezTo>
                <a:cubicBezTo>
                  <a:pt x="0" y="24"/>
                  <a:pt x="0" y="24"/>
                  <a:pt x="0" y="24"/>
                </a:cubicBezTo>
                <a:cubicBezTo>
                  <a:pt x="0" y="26"/>
                  <a:pt x="0" y="26"/>
                  <a:pt x="0" y="26"/>
                </a:cubicBezTo>
                <a:cubicBezTo>
                  <a:pt x="0" y="28"/>
                  <a:pt x="0" y="28"/>
                  <a:pt x="0" y="28"/>
                </a:cubicBezTo>
                <a:cubicBezTo>
                  <a:pt x="2" y="44"/>
                  <a:pt x="14" y="52"/>
                  <a:pt x="26" y="52"/>
                </a:cubicBezTo>
                <a:cubicBezTo>
                  <a:pt x="36" y="52"/>
                  <a:pt x="46" y="47"/>
                  <a:pt x="50" y="35"/>
                </a:cubicBezTo>
                <a:cubicBezTo>
                  <a:pt x="52" y="31"/>
                  <a:pt x="52" y="31"/>
                  <a:pt x="52" y="31"/>
                </a:cubicBezTo>
                <a:cubicBezTo>
                  <a:pt x="52" y="26"/>
                  <a:pt x="52" y="26"/>
                  <a:pt x="52" y="26"/>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19" name="Freeform 339"/>
          <p:cNvSpPr>
            <a:spLocks/>
          </p:cNvSpPr>
          <p:nvPr/>
        </p:nvSpPr>
        <p:spPr bwMode="auto">
          <a:xfrm>
            <a:off x="3986213" y="2354263"/>
            <a:ext cx="1587" cy="638175"/>
          </a:xfrm>
          <a:custGeom>
            <a:avLst/>
            <a:gdLst>
              <a:gd name="T0" fmla="*/ 0 w 1587"/>
              <a:gd name="T1" fmla="*/ 0 h 402"/>
              <a:gd name="T2" fmla="*/ 0 w 1587"/>
              <a:gd name="T3" fmla="*/ 2147483647 h 402"/>
              <a:gd name="T4" fmla="*/ 0 w 1587"/>
              <a:gd name="T5" fmla="*/ 2147483647 h 402"/>
              <a:gd name="T6" fmla="*/ 0 w 1587"/>
              <a:gd name="T7" fmla="*/ 2147483647 h 402"/>
              <a:gd name="T8" fmla="*/ 0 w 1587"/>
              <a:gd name="T9" fmla="*/ 2147483647 h 402"/>
              <a:gd name="T10" fmla="*/ 0 w 1587"/>
              <a:gd name="T11" fmla="*/ 2147483647 h 402"/>
              <a:gd name="T12" fmla="*/ 0 60000 65536"/>
              <a:gd name="T13" fmla="*/ 0 60000 65536"/>
              <a:gd name="T14" fmla="*/ 0 60000 65536"/>
              <a:gd name="T15" fmla="*/ 0 60000 65536"/>
              <a:gd name="T16" fmla="*/ 0 60000 65536"/>
              <a:gd name="T17" fmla="*/ 0 60000 65536"/>
              <a:gd name="T18" fmla="*/ 0 w 1587"/>
              <a:gd name="T19" fmla="*/ 0 h 402"/>
              <a:gd name="T20" fmla="*/ 1587 w 1587"/>
              <a:gd name="T21" fmla="*/ 402 h 402"/>
            </a:gdLst>
            <a:ahLst/>
            <a:cxnLst>
              <a:cxn ang="T12">
                <a:pos x="T0" y="T1"/>
              </a:cxn>
              <a:cxn ang="T13">
                <a:pos x="T2" y="T3"/>
              </a:cxn>
              <a:cxn ang="T14">
                <a:pos x="T4" y="T5"/>
              </a:cxn>
              <a:cxn ang="T15">
                <a:pos x="T6" y="T7"/>
              </a:cxn>
              <a:cxn ang="T16">
                <a:pos x="T8" y="T9"/>
              </a:cxn>
              <a:cxn ang="T17">
                <a:pos x="T10" y="T11"/>
              </a:cxn>
            </a:cxnLst>
            <a:rect l="T18" t="T19" r="T20" b="T21"/>
            <a:pathLst>
              <a:path w="1587" h="402">
                <a:moveTo>
                  <a:pt x="0" y="0"/>
                </a:moveTo>
                <a:lnTo>
                  <a:pt x="0" y="77"/>
                </a:lnTo>
                <a:lnTo>
                  <a:pt x="0" y="202"/>
                </a:lnTo>
                <a:lnTo>
                  <a:pt x="0" y="327"/>
                </a:lnTo>
                <a:lnTo>
                  <a:pt x="0" y="346"/>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20" name="Line 340"/>
          <p:cNvSpPr>
            <a:spLocks noChangeShapeType="1"/>
          </p:cNvSpPr>
          <p:nvPr/>
        </p:nvSpPr>
        <p:spPr bwMode="auto">
          <a:xfrm flipV="1">
            <a:off x="4779963" y="2354263"/>
            <a:ext cx="1587" cy="128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21" name="Freeform 341"/>
          <p:cNvSpPr>
            <a:spLocks/>
          </p:cNvSpPr>
          <p:nvPr/>
        </p:nvSpPr>
        <p:spPr bwMode="auto">
          <a:xfrm>
            <a:off x="3986213" y="2354263"/>
            <a:ext cx="476250" cy="1587"/>
          </a:xfrm>
          <a:custGeom>
            <a:avLst/>
            <a:gdLst>
              <a:gd name="T0" fmla="*/ 2147483647 w 300"/>
              <a:gd name="T1" fmla="*/ 0 h 1587"/>
              <a:gd name="T2" fmla="*/ 2147483647 w 300"/>
              <a:gd name="T3" fmla="*/ 0 h 1587"/>
              <a:gd name="T4" fmla="*/ 0 w 300"/>
              <a:gd name="T5" fmla="*/ 0 h 1587"/>
              <a:gd name="T6" fmla="*/ 0 60000 65536"/>
              <a:gd name="T7" fmla="*/ 0 60000 65536"/>
              <a:gd name="T8" fmla="*/ 0 60000 65536"/>
              <a:gd name="T9" fmla="*/ 0 w 300"/>
              <a:gd name="T10" fmla="*/ 0 h 1587"/>
              <a:gd name="T11" fmla="*/ 300 w 300"/>
              <a:gd name="T12" fmla="*/ 1587 h 1587"/>
            </a:gdLst>
            <a:ahLst/>
            <a:cxnLst>
              <a:cxn ang="T6">
                <a:pos x="T0" y="T1"/>
              </a:cxn>
              <a:cxn ang="T7">
                <a:pos x="T2" y="T3"/>
              </a:cxn>
              <a:cxn ang="T8">
                <a:pos x="T4" y="T5"/>
              </a:cxn>
            </a:cxnLst>
            <a:rect l="T9" t="T10" r="T11" b="T12"/>
            <a:pathLst>
              <a:path w="300" h="1587">
                <a:moveTo>
                  <a:pt x="300" y="0"/>
                </a:moveTo>
                <a:lnTo>
                  <a:pt x="16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22" name="Line 342"/>
          <p:cNvSpPr>
            <a:spLocks noChangeShapeType="1"/>
          </p:cNvSpPr>
          <p:nvPr/>
        </p:nvSpPr>
        <p:spPr bwMode="auto">
          <a:xfrm flipH="1">
            <a:off x="4779963" y="2354263"/>
            <a:ext cx="300037"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23" name="Line 343"/>
          <p:cNvSpPr>
            <a:spLocks noChangeShapeType="1"/>
          </p:cNvSpPr>
          <p:nvPr/>
        </p:nvSpPr>
        <p:spPr bwMode="auto">
          <a:xfrm>
            <a:off x="3986213" y="2992438"/>
            <a:ext cx="981075"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24" name="Freeform 344"/>
          <p:cNvSpPr>
            <a:spLocks/>
          </p:cNvSpPr>
          <p:nvPr/>
        </p:nvSpPr>
        <p:spPr bwMode="auto">
          <a:xfrm>
            <a:off x="3348038" y="2476500"/>
            <a:ext cx="1587" cy="396875"/>
          </a:xfrm>
          <a:custGeom>
            <a:avLst/>
            <a:gdLst>
              <a:gd name="T0" fmla="*/ 0 w 1587"/>
              <a:gd name="T1" fmla="*/ 2147483647 h 130"/>
              <a:gd name="T2" fmla="*/ 0 w 1587"/>
              <a:gd name="T3" fmla="*/ 2147483647 h 130"/>
              <a:gd name="T4" fmla="*/ 0 w 1587"/>
              <a:gd name="T5" fmla="*/ 2147483647 h 130"/>
              <a:gd name="T6" fmla="*/ 0 w 1587"/>
              <a:gd name="T7" fmla="*/ 2147483647 h 130"/>
              <a:gd name="T8" fmla="*/ 0 w 1587"/>
              <a:gd name="T9" fmla="*/ 2147483647 h 130"/>
              <a:gd name="T10" fmla="*/ 0 w 1587"/>
              <a:gd name="T11" fmla="*/ 2147483647 h 130"/>
              <a:gd name="T12" fmla="*/ 0 w 1587"/>
              <a:gd name="T13" fmla="*/ 2147483647 h 130"/>
              <a:gd name="T14" fmla="*/ 0 w 1587"/>
              <a:gd name="T15" fmla="*/ 0 h 130"/>
              <a:gd name="T16" fmla="*/ 0 w 1587"/>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7"/>
              <a:gd name="T28" fmla="*/ 0 h 130"/>
              <a:gd name="T29" fmla="*/ 1587 w 1587"/>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7" h="130">
                <a:moveTo>
                  <a:pt x="0" y="130"/>
                </a:moveTo>
                <a:cubicBezTo>
                  <a:pt x="0" y="130"/>
                  <a:pt x="0" y="130"/>
                  <a:pt x="0" y="130"/>
                </a:cubicBezTo>
                <a:cubicBezTo>
                  <a:pt x="0" y="121"/>
                  <a:pt x="0" y="112"/>
                  <a:pt x="0" y="104"/>
                </a:cubicBezTo>
                <a:cubicBezTo>
                  <a:pt x="0" y="100"/>
                  <a:pt x="0" y="97"/>
                  <a:pt x="0" y="93"/>
                </a:cubicBezTo>
                <a:cubicBezTo>
                  <a:pt x="0" y="84"/>
                  <a:pt x="0" y="74"/>
                  <a:pt x="0" y="65"/>
                </a:cubicBezTo>
                <a:cubicBezTo>
                  <a:pt x="0" y="55"/>
                  <a:pt x="0" y="46"/>
                  <a:pt x="0" y="36"/>
                </a:cubicBezTo>
                <a:cubicBezTo>
                  <a:pt x="0" y="33"/>
                  <a:pt x="0" y="29"/>
                  <a:pt x="0" y="26"/>
                </a:cubicBezTo>
                <a:cubicBezTo>
                  <a:pt x="0" y="17"/>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25" name="Freeform 345"/>
          <p:cNvSpPr>
            <a:spLocks/>
          </p:cNvSpPr>
          <p:nvPr/>
        </p:nvSpPr>
        <p:spPr bwMode="auto">
          <a:xfrm>
            <a:off x="3665538" y="2863850"/>
            <a:ext cx="65087" cy="9525"/>
          </a:xfrm>
          <a:custGeom>
            <a:avLst/>
            <a:gdLst>
              <a:gd name="T0" fmla="*/ 0 w 41"/>
              <a:gd name="T1" fmla="*/ 0 h 6"/>
              <a:gd name="T2" fmla="*/ 2147483647 w 41"/>
              <a:gd name="T3" fmla="*/ 0 h 6"/>
              <a:gd name="T4" fmla="*/ 2147483647 w 41"/>
              <a:gd name="T5" fmla="*/ 2147483647 h 6"/>
              <a:gd name="T6" fmla="*/ 2147483647 w 41"/>
              <a:gd name="T7" fmla="*/ 2147483647 h 6"/>
              <a:gd name="T8" fmla="*/ 2147483647 w 41"/>
              <a:gd name="T9" fmla="*/ 2147483647 h 6"/>
              <a:gd name="T10" fmla="*/ 2147483647 w 41"/>
              <a:gd name="T11" fmla="*/ 2147483647 h 6"/>
              <a:gd name="T12" fmla="*/ 0 60000 65536"/>
              <a:gd name="T13" fmla="*/ 0 60000 65536"/>
              <a:gd name="T14" fmla="*/ 0 60000 65536"/>
              <a:gd name="T15" fmla="*/ 0 60000 65536"/>
              <a:gd name="T16" fmla="*/ 0 60000 65536"/>
              <a:gd name="T17" fmla="*/ 0 60000 65536"/>
              <a:gd name="T18" fmla="*/ 0 w 41"/>
              <a:gd name="T19" fmla="*/ 0 h 6"/>
              <a:gd name="T20" fmla="*/ 41 w 41"/>
              <a:gd name="T21" fmla="*/ 6 h 6"/>
            </a:gdLst>
            <a:ahLst/>
            <a:cxnLst>
              <a:cxn ang="T12">
                <a:pos x="T0" y="T1"/>
              </a:cxn>
              <a:cxn ang="T13">
                <a:pos x="T2" y="T3"/>
              </a:cxn>
              <a:cxn ang="T14">
                <a:pos x="T4" y="T5"/>
              </a:cxn>
              <a:cxn ang="T15">
                <a:pos x="T6" y="T7"/>
              </a:cxn>
              <a:cxn ang="T16">
                <a:pos x="T8" y="T9"/>
              </a:cxn>
              <a:cxn ang="T17">
                <a:pos x="T10" y="T11"/>
              </a:cxn>
            </a:cxnLst>
            <a:rect l="T18" t="T19" r="T20" b="T21"/>
            <a:pathLst>
              <a:path w="41" h="6">
                <a:moveTo>
                  <a:pt x="0" y="0"/>
                </a:moveTo>
                <a:lnTo>
                  <a:pt x="14" y="0"/>
                </a:lnTo>
                <a:lnTo>
                  <a:pt x="25" y="2"/>
                </a:lnTo>
                <a:lnTo>
                  <a:pt x="35" y="4"/>
                </a:lnTo>
                <a:lnTo>
                  <a:pt x="39" y="6"/>
                </a:lnTo>
                <a:lnTo>
                  <a:pt x="41"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26" name="Freeform 346"/>
          <p:cNvSpPr>
            <a:spLocks/>
          </p:cNvSpPr>
          <p:nvPr/>
        </p:nvSpPr>
        <p:spPr bwMode="auto">
          <a:xfrm>
            <a:off x="3605213" y="2863850"/>
            <a:ext cx="60325" cy="9525"/>
          </a:xfrm>
          <a:custGeom>
            <a:avLst/>
            <a:gdLst>
              <a:gd name="T0" fmla="*/ 0 w 38"/>
              <a:gd name="T1" fmla="*/ 2147483647 h 6"/>
              <a:gd name="T2" fmla="*/ 0 w 38"/>
              <a:gd name="T3" fmla="*/ 2147483647 h 6"/>
              <a:gd name="T4" fmla="*/ 2147483647 w 38"/>
              <a:gd name="T5" fmla="*/ 2147483647 h 6"/>
              <a:gd name="T6" fmla="*/ 2147483647 w 38"/>
              <a:gd name="T7" fmla="*/ 2147483647 h 6"/>
              <a:gd name="T8" fmla="*/ 2147483647 w 38"/>
              <a:gd name="T9" fmla="*/ 0 h 6"/>
              <a:gd name="T10" fmla="*/ 2147483647 w 38"/>
              <a:gd name="T11" fmla="*/ 0 h 6"/>
              <a:gd name="T12" fmla="*/ 0 60000 65536"/>
              <a:gd name="T13" fmla="*/ 0 60000 65536"/>
              <a:gd name="T14" fmla="*/ 0 60000 65536"/>
              <a:gd name="T15" fmla="*/ 0 60000 65536"/>
              <a:gd name="T16" fmla="*/ 0 60000 65536"/>
              <a:gd name="T17" fmla="*/ 0 60000 65536"/>
              <a:gd name="T18" fmla="*/ 0 w 38"/>
              <a:gd name="T19" fmla="*/ 0 h 6"/>
              <a:gd name="T20" fmla="*/ 38 w 38"/>
              <a:gd name="T21" fmla="*/ 6 h 6"/>
            </a:gdLst>
            <a:ahLst/>
            <a:cxnLst>
              <a:cxn ang="T12">
                <a:pos x="T0" y="T1"/>
              </a:cxn>
              <a:cxn ang="T13">
                <a:pos x="T2" y="T3"/>
              </a:cxn>
              <a:cxn ang="T14">
                <a:pos x="T4" y="T5"/>
              </a:cxn>
              <a:cxn ang="T15">
                <a:pos x="T6" y="T7"/>
              </a:cxn>
              <a:cxn ang="T16">
                <a:pos x="T8" y="T9"/>
              </a:cxn>
              <a:cxn ang="T17">
                <a:pos x="T10" y="T11"/>
              </a:cxn>
            </a:cxnLst>
            <a:rect l="T18" t="T19" r="T20" b="T21"/>
            <a:pathLst>
              <a:path w="38" h="6">
                <a:moveTo>
                  <a:pt x="0" y="6"/>
                </a:moveTo>
                <a:lnTo>
                  <a:pt x="0" y="6"/>
                </a:lnTo>
                <a:lnTo>
                  <a:pt x="6" y="4"/>
                </a:lnTo>
                <a:lnTo>
                  <a:pt x="13" y="2"/>
                </a:lnTo>
                <a:lnTo>
                  <a:pt x="27" y="0"/>
                </a:lnTo>
                <a:lnTo>
                  <a:pt x="3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27" name="Freeform 347"/>
          <p:cNvSpPr>
            <a:spLocks/>
          </p:cNvSpPr>
          <p:nvPr/>
        </p:nvSpPr>
        <p:spPr bwMode="auto">
          <a:xfrm>
            <a:off x="3602038" y="2476500"/>
            <a:ext cx="128587" cy="9525"/>
          </a:xfrm>
          <a:custGeom>
            <a:avLst/>
            <a:gdLst>
              <a:gd name="T0" fmla="*/ 2147483647 w 42"/>
              <a:gd name="T1" fmla="*/ 0 h 3"/>
              <a:gd name="T2" fmla="*/ 2147483647 w 42"/>
              <a:gd name="T3" fmla="*/ 0 h 3"/>
              <a:gd name="T4" fmla="*/ 2147483647 w 42"/>
              <a:gd name="T5" fmla="*/ 2147483647 h 3"/>
              <a:gd name="T6" fmla="*/ 2147483647 w 42"/>
              <a:gd name="T7" fmla="*/ 0 h 3"/>
              <a:gd name="T8" fmla="*/ 0 w 42"/>
              <a:gd name="T9" fmla="*/ 0 h 3"/>
              <a:gd name="T10" fmla="*/ 0 60000 65536"/>
              <a:gd name="T11" fmla="*/ 0 60000 65536"/>
              <a:gd name="T12" fmla="*/ 0 60000 65536"/>
              <a:gd name="T13" fmla="*/ 0 60000 65536"/>
              <a:gd name="T14" fmla="*/ 0 60000 65536"/>
              <a:gd name="T15" fmla="*/ 0 w 42"/>
              <a:gd name="T16" fmla="*/ 0 h 3"/>
              <a:gd name="T17" fmla="*/ 42 w 42"/>
              <a:gd name="T18" fmla="*/ 3 h 3"/>
            </a:gdLst>
            <a:ahLst/>
            <a:cxnLst>
              <a:cxn ang="T10">
                <a:pos x="T0" y="T1"/>
              </a:cxn>
              <a:cxn ang="T11">
                <a:pos x="T2" y="T3"/>
              </a:cxn>
              <a:cxn ang="T12">
                <a:pos x="T4" y="T5"/>
              </a:cxn>
              <a:cxn ang="T13">
                <a:pos x="T6" y="T7"/>
              </a:cxn>
              <a:cxn ang="T14">
                <a:pos x="T8" y="T9"/>
              </a:cxn>
            </a:cxnLst>
            <a:rect l="T15" t="T16" r="T17" b="T18"/>
            <a:pathLst>
              <a:path w="42" h="3">
                <a:moveTo>
                  <a:pt x="42" y="0"/>
                </a:moveTo>
                <a:cubicBezTo>
                  <a:pt x="40" y="0"/>
                  <a:pt x="40" y="0"/>
                  <a:pt x="40" y="0"/>
                </a:cubicBezTo>
                <a:cubicBezTo>
                  <a:pt x="34" y="2"/>
                  <a:pt x="27" y="3"/>
                  <a:pt x="21" y="3"/>
                </a:cubicBezTo>
                <a:cubicBezTo>
                  <a:pt x="15" y="3"/>
                  <a:pt x="8" y="2"/>
                  <a:pt x="1"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28" name="Freeform 348"/>
          <p:cNvSpPr>
            <a:spLocks/>
          </p:cNvSpPr>
          <p:nvPr/>
        </p:nvSpPr>
        <p:spPr bwMode="auto">
          <a:xfrm>
            <a:off x="2951163" y="2586038"/>
            <a:ext cx="1587" cy="174625"/>
          </a:xfrm>
          <a:custGeom>
            <a:avLst/>
            <a:gdLst>
              <a:gd name="T0" fmla="*/ 0 w 1587"/>
              <a:gd name="T1" fmla="*/ 2147483647 h 57"/>
              <a:gd name="T2" fmla="*/ 0 w 1587"/>
              <a:gd name="T3" fmla="*/ 2147483647 h 57"/>
              <a:gd name="T4" fmla="*/ 0 w 1587"/>
              <a:gd name="T5" fmla="*/ 2147483647 h 57"/>
              <a:gd name="T6" fmla="*/ 0 w 1587"/>
              <a:gd name="T7" fmla="*/ 0 h 57"/>
              <a:gd name="T8" fmla="*/ 0 w 1587"/>
              <a:gd name="T9" fmla="*/ 0 h 57"/>
              <a:gd name="T10" fmla="*/ 0 60000 65536"/>
              <a:gd name="T11" fmla="*/ 0 60000 65536"/>
              <a:gd name="T12" fmla="*/ 0 60000 65536"/>
              <a:gd name="T13" fmla="*/ 0 60000 65536"/>
              <a:gd name="T14" fmla="*/ 0 60000 65536"/>
              <a:gd name="T15" fmla="*/ 0 w 1587"/>
              <a:gd name="T16" fmla="*/ 0 h 57"/>
              <a:gd name="T17" fmla="*/ 1587 w 1587"/>
              <a:gd name="T18" fmla="*/ 57 h 57"/>
            </a:gdLst>
            <a:ahLst/>
            <a:cxnLst>
              <a:cxn ang="T10">
                <a:pos x="T0" y="T1"/>
              </a:cxn>
              <a:cxn ang="T11">
                <a:pos x="T2" y="T3"/>
              </a:cxn>
              <a:cxn ang="T12">
                <a:pos x="T4" y="T5"/>
              </a:cxn>
              <a:cxn ang="T13">
                <a:pos x="T6" y="T7"/>
              </a:cxn>
              <a:cxn ang="T14">
                <a:pos x="T8" y="T9"/>
              </a:cxn>
            </a:cxnLst>
            <a:rect l="T15" t="T16" r="T17" b="T18"/>
            <a:pathLst>
              <a:path w="1587" h="57">
                <a:moveTo>
                  <a:pt x="0" y="57"/>
                </a:moveTo>
                <a:cubicBezTo>
                  <a:pt x="0" y="57"/>
                  <a:pt x="0" y="57"/>
                  <a:pt x="0" y="57"/>
                </a:cubicBezTo>
                <a:cubicBezTo>
                  <a:pt x="0" y="48"/>
                  <a:pt x="0" y="38"/>
                  <a:pt x="0" y="29"/>
                </a:cubicBezTo>
                <a:cubicBezTo>
                  <a:pt x="0" y="19"/>
                  <a:pt x="0" y="10"/>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29" name="Freeform 349"/>
          <p:cNvSpPr>
            <a:spLocks/>
          </p:cNvSpPr>
          <p:nvPr/>
        </p:nvSpPr>
        <p:spPr bwMode="auto">
          <a:xfrm>
            <a:off x="2981325" y="2674938"/>
            <a:ext cx="1588" cy="119062"/>
          </a:xfrm>
          <a:custGeom>
            <a:avLst/>
            <a:gdLst>
              <a:gd name="T0" fmla="*/ 0 w 1588"/>
              <a:gd name="T1" fmla="*/ 0 h 39"/>
              <a:gd name="T2" fmla="*/ 0 w 1588"/>
              <a:gd name="T3" fmla="*/ 2147483647 h 39"/>
              <a:gd name="T4" fmla="*/ 0 w 1588"/>
              <a:gd name="T5" fmla="*/ 2147483647 h 39"/>
              <a:gd name="T6" fmla="*/ 0 w 1588"/>
              <a:gd name="T7" fmla="*/ 2147483647 h 39"/>
              <a:gd name="T8" fmla="*/ 0 w 1588"/>
              <a:gd name="T9" fmla="*/ 2147483647 h 39"/>
              <a:gd name="T10" fmla="*/ 0 60000 65536"/>
              <a:gd name="T11" fmla="*/ 0 60000 65536"/>
              <a:gd name="T12" fmla="*/ 0 60000 65536"/>
              <a:gd name="T13" fmla="*/ 0 60000 65536"/>
              <a:gd name="T14" fmla="*/ 0 60000 65536"/>
              <a:gd name="T15" fmla="*/ 0 w 1588"/>
              <a:gd name="T16" fmla="*/ 0 h 39"/>
              <a:gd name="T17" fmla="*/ 1588 w 1588"/>
              <a:gd name="T18" fmla="*/ 39 h 39"/>
            </a:gdLst>
            <a:ahLst/>
            <a:cxnLst>
              <a:cxn ang="T10">
                <a:pos x="T0" y="T1"/>
              </a:cxn>
              <a:cxn ang="T11">
                <a:pos x="T2" y="T3"/>
              </a:cxn>
              <a:cxn ang="T12">
                <a:pos x="T4" y="T5"/>
              </a:cxn>
              <a:cxn ang="T13">
                <a:pos x="T6" y="T7"/>
              </a:cxn>
              <a:cxn ang="T14">
                <a:pos x="T8" y="T9"/>
              </a:cxn>
            </a:cxnLst>
            <a:rect l="T15" t="T16" r="T17" b="T18"/>
            <a:pathLst>
              <a:path w="1588" h="39">
                <a:moveTo>
                  <a:pt x="0" y="0"/>
                </a:moveTo>
                <a:cubicBezTo>
                  <a:pt x="0" y="6"/>
                  <a:pt x="0" y="6"/>
                  <a:pt x="0" y="6"/>
                </a:cubicBezTo>
                <a:cubicBezTo>
                  <a:pt x="0" y="13"/>
                  <a:pt x="0" y="21"/>
                  <a:pt x="0" y="28"/>
                </a:cubicBezTo>
                <a:cubicBezTo>
                  <a:pt x="0" y="32"/>
                  <a:pt x="0" y="35"/>
                  <a:pt x="0" y="39"/>
                </a:cubicBezTo>
                <a:cubicBezTo>
                  <a:pt x="0" y="39"/>
                  <a:pt x="0" y="39"/>
                  <a:pt x="0" y="39"/>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30" name="Freeform 350"/>
          <p:cNvSpPr>
            <a:spLocks/>
          </p:cNvSpPr>
          <p:nvPr/>
        </p:nvSpPr>
        <p:spPr bwMode="auto">
          <a:xfrm>
            <a:off x="2981325" y="2555875"/>
            <a:ext cx="1588" cy="119063"/>
          </a:xfrm>
          <a:custGeom>
            <a:avLst/>
            <a:gdLst>
              <a:gd name="T0" fmla="*/ 0 w 1588"/>
              <a:gd name="T1" fmla="*/ 0 h 39"/>
              <a:gd name="T2" fmla="*/ 0 w 1588"/>
              <a:gd name="T3" fmla="*/ 0 h 39"/>
              <a:gd name="T4" fmla="*/ 0 w 1588"/>
              <a:gd name="T5" fmla="*/ 2147483647 h 39"/>
              <a:gd name="T6" fmla="*/ 0 w 1588"/>
              <a:gd name="T7" fmla="*/ 2147483647 h 39"/>
              <a:gd name="T8" fmla="*/ 0 w 1588"/>
              <a:gd name="T9" fmla="*/ 2147483647 h 39"/>
              <a:gd name="T10" fmla="*/ 0 60000 65536"/>
              <a:gd name="T11" fmla="*/ 0 60000 65536"/>
              <a:gd name="T12" fmla="*/ 0 60000 65536"/>
              <a:gd name="T13" fmla="*/ 0 60000 65536"/>
              <a:gd name="T14" fmla="*/ 0 60000 65536"/>
              <a:gd name="T15" fmla="*/ 0 w 1588"/>
              <a:gd name="T16" fmla="*/ 0 h 39"/>
              <a:gd name="T17" fmla="*/ 1588 w 1588"/>
              <a:gd name="T18" fmla="*/ 39 h 39"/>
            </a:gdLst>
            <a:ahLst/>
            <a:cxnLst>
              <a:cxn ang="T10">
                <a:pos x="T0" y="T1"/>
              </a:cxn>
              <a:cxn ang="T11">
                <a:pos x="T2" y="T3"/>
              </a:cxn>
              <a:cxn ang="T12">
                <a:pos x="T4" y="T5"/>
              </a:cxn>
              <a:cxn ang="T13">
                <a:pos x="T6" y="T7"/>
              </a:cxn>
              <a:cxn ang="T14">
                <a:pos x="T8" y="T9"/>
              </a:cxn>
            </a:cxnLst>
            <a:rect l="T15" t="T16" r="T17" b="T18"/>
            <a:pathLst>
              <a:path w="1588" h="39">
                <a:moveTo>
                  <a:pt x="0" y="0"/>
                </a:moveTo>
                <a:cubicBezTo>
                  <a:pt x="0" y="0"/>
                  <a:pt x="0" y="0"/>
                  <a:pt x="0" y="0"/>
                </a:cubicBezTo>
                <a:cubicBezTo>
                  <a:pt x="0" y="3"/>
                  <a:pt x="0" y="7"/>
                  <a:pt x="0" y="10"/>
                </a:cubicBezTo>
                <a:cubicBezTo>
                  <a:pt x="0" y="18"/>
                  <a:pt x="0" y="26"/>
                  <a:pt x="0" y="33"/>
                </a:cubicBezTo>
                <a:cubicBezTo>
                  <a:pt x="0" y="39"/>
                  <a:pt x="0" y="39"/>
                  <a:pt x="0" y="39"/>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31" name="Freeform 351"/>
          <p:cNvSpPr>
            <a:spLocks/>
          </p:cNvSpPr>
          <p:nvPr/>
        </p:nvSpPr>
        <p:spPr bwMode="auto">
          <a:xfrm>
            <a:off x="5033963" y="2354263"/>
            <a:ext cx="225425" cy="542925"/>
          </a:xfrm>
          <a:custGeom>
            <a:avLst/>
            <a:gdLst>
              <a:gd name="T0" fmla="*/ 2147483647 w 74"/>
              <a:gd name="T1" fmla="*/ 2147483647 h 178"/>
              <a:gd name="T2" fmla="*/ 2147483647 w 74"/>
              <a:gd name="T3" fmla="*/ 2147483647 h 178"/>
              <a:gd name="T4" fmla="*/ 2147483647 w 74"/>
              <a:gd name="T5" fmla="*/ 2147483647 h 178"/>
              <a:gd name="T6" fmla="*/ 2147483647 w 74"/>
              <a:gd name="T7" fmla="*/ 2147483647 h 178"/>
              <a:gd name="T8" fmla="*/ 2147483647 w 74"/>
              <a:gd name="T9" fmla="*/ 2147483647 h 178"/>
              <a:gd name="T10" fmla="*/ 0 w 74"/>
              <a:gd name="T11" fmla="*/ 2147483647 h 178"/>
              <a:gd name="T12" fmla="*/ 0 w 74"/>
              <a:gd name="T13" fmla="*/ 2147483647 h 178"/>
              <a:gd name="T14" fmla="*/ 2147483647 w 74"/>
              <a:gd name="T15" fmla="*/ 2147483647 h 178"/>
              <a:gd name="T16" fmla="*/ 2147483647 w 74"/>
              <a:gd name="T17" fmla="*/ 2147483647 h 178"/>
              <a:gd name="T18" fmla="*/ 2147483647 w 74"/>
              <a:gd name="T19" fmla="*/ 2147483647 h 178"/>
              <a:gd name="T20" fmla="*/ 2147483647 w 74"/>
              <a:gd name="T21" fmla="*/ 2147483647 h 178"/>
              <a:gd name="T22" fmla="*/ 2147483647 w 74"/>
              <a:gd name="T23" fmla="*/ 2147483647 h 178"/>
              <a:gd name="T24" fmla="*/ 2147483647 w 74"/>
              <a:gd name="T25" fmla="*/ 2147483647 h 178"/>
              <a:gd name="T26" fmla="*/ 2147483647 w 74"/>
              <a:gd name="T27" fmla="*/ 2147483647 h 178"/>
              <a:gd name="T28" fmla="*/ 2147483647 w 74"/>
              <a:gd name="T29" fmla="*/ 2147483647 h 178"/>
              <a:gd name="T30" fmla="*/ 2147483647 w 74"/>
              <a:gd name="T31" fmla="*/ 2147483647 h 178"/>
              <a:gd name="T32" fmla="*/ 2147483647 w 74"/>
              <a:gd name="T33" fmla="*/ 2147483647 h 178"/>
              <a:gd name="T34" fmla="*/ 2147483647 w 74"/>
              <a:gd name="T35" fmla="*/ 2147483647 h 178"/>
              <a:gd name="T36" fmla="*/ 2147483647 w 74"/>
              <a:gd name="T37" fmla="*/ 2147483647 h 178"/>
              <a:gd name="T38" fmla="*/ 2147483647 w 74"/>
              <a:gd name="T39" fmla="*/ 2147483647 h 178"/>
              <a:gd name="T40" fmla="*/ 2147483647 w 74"/>
              <a:gd name="T41" fmla="*/ 0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178"/>
              <a:gd name="T65" fmla="*/ 74 w 74"/>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178">
                <a:moveTo>
                  <a:pt x="74" y="31"/>
                </a:moveTo>
                <a:cubicBezTo>
                  <a:pt x="72" y="31"/>
                  <a:pt x="72" y="31"/>
                  <a:pt x="72" y="31"/>
                </a:cubicBezTo>
                <a:cubicBezTo>
                  <a:pt x="71" y="31"/>
                  <a:pt x="70" y="31"/>
                  <a:pt x="68" y="31"/>
                </a:cubicBezTo>
                <a:cubicBezTo>
                  <a:pt x="52" y="33"/>
                  <a:pt x="37" y="39"/>
                  <a:pt x="25" y="50"/>
                </a:cubicBezTo>
                <a:cubicBezTo>
                  <a:pt x="11" y="62"/>
                  <a:pt x="2" y="80"/>
                  <a:pt x="1" y="99"/>
                </a:cubicBezTo>
                <a:cubicBezTo>
                  <a:pt x="0" y="101"/>
                  <a:pt x="0" y="102"/>
                  <a:pt x="0" y="104"/>
                </a:cubicBezTo>
                <a:cubicBezTo>
                  <a:pt x="0" y="106"/>
                  <a:pt x="0" y="106"/>
                  <a:pt x="0" y="106"/>
                </a:cubicBezTo>
                <a:cubicBezTo>
                  <a:pt x="0" y="115"/>
                  <a:pt x="2" y="123"/>
                  <a:pt x="5" y="131"/>
                </a:cubicBezTo>
                <a:cubicBezTo>
                  <a:pt x="9" y="140"/>
                  <a:pt x="13" y="147"/>
                  <a:pt x="19" y="154"/>
                </a:cubicBezTo>
                <a:cubicBezTo>
                  <a:pt x="25" y="161"/>
                  <a:pt x="32" y="166"/>
                  <a:pt x="40" y="170"/>
                </a:cubicBezTo>
                <a:cubicBezTo>
                  <a:pt x="49" y="175"/>
                  <a:pt x="59" y="177"/>
                  <a:pt x="69" y="178"/>
                </a:cubicBezTo>
                <a:cubicBezTo>
                  <a:pt x="70" y="178"/>
                  <a:pt x="71" y="178"/>
                  <a:pt x="72" y="178"/>
                </a:cubicBezTo>
                <a:cubicBezTo>
                  <a:pt x="73" y="178"/>
                  <a:pt x="73" y="178"/>
                  <a:pt x="73" y="178"/>
                </a:cubicBezTo>
                <a:cubicBezTo>
                  <a:pt x="74" y="178"/>
                  <a:pt x="74" y="178"/>
                  <a:pt x="74" y="178"/>
                </a:cubicBezTo>
                <a:cubicBezTo>
                  <a:pt x="74" y="178"/>
                  <a:pt x="74" y="178"/>
                  <a:pt x="74" y="178"/>
                </a:cubicBezTo>
                <a:cubicBezTo>
                  <a:pt x="74" y="154"/>
                  <a:pt x="74" y="129"/>
                  <a:pt x="74" y="105"/>
                </a:cubicBezTo>
                <a:cubicBezTo>
                  <a:pt x="74" y="105"/>
                  <a:pt x="74" y="105"/>
                  <a:pt x="74" y="105"/>
                </a:cubicBezTo>
                <a:cubicBezTo>
                  <a:pt x="74" y="80"/>
                  <a:pt x="74" y="56"/>
                  <a:pt x="74" y="32"/>
                </a:cubicBezTo>
                <a:cubicBezTo>
                  <a:pt x="74" y="31"/>
                  <a:pt x="74" y="31"/>
                  <a:pt x="74" y="31"/>
                </a:cubicBezTo>
                <a:cubicBezTo>
                  <a:pt x="74" y="26"/>
                  <a:pt x="74" y="26"/>
                  <a:pt x="74" y="26"/>
                </a:cubicBezTo>
                <a:cubicBezTo>
                  <a:pt x="74" y="0"/>
                  <a:pt x="74" y="0"/>
                  <a:pt x="74"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32" name="Line 352"/>
          <p:cNvSpPr>
            <a:spLocks noChangeShapeType="1"/>
          </p:cNvSpPr>
          <p:nvPr/>
        </p:nvSpPr>
        <p:spPr bwMode="auto">
          <a:xfrm flipV="1">
            <a:off x="5259388" y="2897188"/>
            <a:ext cx="1587" cy="95250"/>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33" name="Freeform 353"/>
          <p:cNvSpPr>
            <a:spLocks/>
          </p:cNvSpPr>
          <p:nvPr/>
        </p:nvSpPr>
        <p:spPr bwMode="auto">
          <a:xfrm>
            <a:off x="5080000" y="2354263"/>
            <a:ext cx="179388" cy="1587"/>
          </a:xfrm>
          <a:custGeom>
            <a:avLst/>
            <a:gdLst>
              <a:gd name="T0" fmla="*/ 2147483647 w 113"/>
              <a:gd name="T1" fmla="*/ 0 h 1587"/>
              <a:gd name="T2" fmla="*/ 2147483647 w 113"/>
              <a:gd name="T3" fmla="*/ 0 h 1587"/>
              <a:gd name="T4" fmla="*/ 2147483647 w 113"/>
              <a:gd name="T5" fmla="*/ 0 h 1587"/>
              <a:gd name="T6" fmla="*/ 0 w 113"/>
              <a:gd name="T7" fmla="*/ 0 h 1587"/>
              <a:gd name="T8" fmla="*/ 0 60000 65536"/>
              <a:gd name="T9" fmla="*/ 0 60000 65536"/>
              <a:gd name="T10" fmla="*/ 0 60000 65536"/>
              <a:gd name="T11" fmla="*/ 0 60000 65536"/>
              <a:gd name="T12" fmla="*/ 0 w 113"/>
              <a:gd name="T13" fmla="*/ 0 h 1587"/>
              <a:gd name="T14" fmla="*/ 113 w 113"/>
              <a:gd name="T15" fmla="*/ 1587 h 1587"/>
            </a:gdLst>
            <a:ahLst/>
            <a:cxnLst>
              <a:cxn ang="T8">
                <a:pos x="T0" y="T1"/>
              </a:cxn>
              <a:cxn ang="T9">
                <a:pos x="T2" y="T3"/>
              </a:cxn>
              <a:cxn ang="T10">
                <a:pos x="T4" y="T5"/>
              </a:cxn>
              <a:cxn ang="T11">
                <a:pos x="T6" y="T7"/>
              </a:cxn>
            </a:cxnLst>
            <a:rect l="T12" t="T13" r="T14" b="T15"/>
            <a:pathLst>
              <a:path w="113" h="1587">
                <a:moveTo>
                  <a:pt x="113" y="0"/>
                </a:moveTo>
                <a:lnTo>
                  <a:pt x="90" y="0"/>
                </a:lnTo>
                <a:lnTo>
                  <a:pt x="19"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34" name="Freeform 354"/>
          <p:cNvSpPr>
            <a:spLocks/>
          </p:cNvSpPr>
          <p:nvPr/>
        </p:nvSpPr>
        <p:spPr bwMode="auto">
          <a:xfrm>
            <a:off x="4967288" y="2992438"/>
            <a:ext cx="292100" cy="1587"/>
          </a:xfrm>
          <a:custGeom>
            <a:avLst/>
            <a:gdLst>
              <a:gd name="T0" fmla="*/ 0 w 184"/>
              <a:gd name="T1" fmla="*/ 0 h 1587"/>
              <a:gd name="T2" fmla="*/ 2147483647 w 184"/>
              <a:gd name="T3" fmla="*/ 0 h 1587"/>
              <a:gd name="T4" fmla="*/ 2147483647 w 184"/>
              <a:gd name="T5" fmla="*/ 0 h 1587"/>
              <a:gd name="T6" fmla="*/ 2147483647 w 184"/>
              <a:gd name="T7" fmla="*/ 0 h 1587"/>
              <a:gd name="T8" fmla="*/ 0 60000 65536"/>
              <a:gd name="T9" fmla="*/ 0 60000 65536"/>
              <a:gd name="T10" fmla="*/ 0 60000 65536"/>
              <a:gd name="T11" fmla="*/ 0 60000 65536"/>
              <a:gd name="T12" fmla="*/ 0 w 184"/>
              <a:gd name="T13" fmla="*/ 0 h 1587"/>
              <a:gd name="T14" fmla="*/ 184 w 184"/>
              <a:gd name="T15" fmla="*/ 1587 h 1587"/>
            </a:gdLst>
            <a:ahLst/>
            <a:cxnLst>
              <a:cxn ang="T8">
                <a:pos x="T0" y="T1"/>
              </a:cxn>
              <a:cxn ang="T9">
                <a:pos x="T2" y="T3"/>
              </a:cxn>
              <a:cxn ang="T10">
                <a:pos x="T4" y="T5"/>
              </a:cxn>
              <a:cxn ang="T11">
                <a:pos x="T6" y="T7"/>
              </a:cxn>
            </a:cxnLst>
            <a:rect l="T12" t="T13" r="T14" b="T15"/>
            <a:pathLst>
              <a:path w="184" h="1587">
                <a:moveTo>
                  <a:pt x="0" y="0"/>
                </a:moveTo>
                <a:lnTo>
                  <a:pt x="44" y="0"/>
                </a:lnTo>
                <a:lnTo>
                  <a:pt x="115" y="0"/>
                </a:lnTo>
                <a:lnTo>
                  <a:pt x="18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35" name="Freeform 355"/>
          <p:cNvSpPr>
            <a:spLocks/>
          </p:cNvSpPr>
          <p:nvPr/>
        </p:nvSpPr>
        <p:spPr bwMode="auto">
          <a:xfrm>
            <a:off x="2792413" y="2674938"/>
            <a:ext cx="314325" cy="1587"/>
          </a:xfrm>
          <a:custGeom>
            <a:avLst/>
            <a:gdLst>
              <a:gd name="T0" fmla="*/ 0 w 198"/>
              <a:gd name="T1" fmla="*/ 0 h 1587"/>
              <a:gd name="T2" fmla="*/ 2147483647 w 198"/>
              <a:gd name="T3" fmla="*/ 0 h 1587"/>
              <a:gd name="T4" fmla="*/ 2147483647 w 198"/>
              <a:gd name="T5" fmla="*/ 0 h 1587"/>
              <a:gd name="T6" fmla="*/ 2147483647 w 198"/>
              <a:gd name="T7" fmla="*/ 0 h 1587"/>
              <a:gd name="T8" fmla="*/ 0 60000 65536"/>
              <a:gd name="T9" fmla="*/ 0 60000 65536"/>
              <a:gd name="T10" fmla="*/ 0 60000 65536"/>
              <a:gd name="T11" fmla="*/ 0 60000 65536"/>
              <a:gd name="T12" fmla="*/ 0 w 198"/>
              <a:gd name="T13" fmla="*/ 0 h 1587"/>
              <a:gd name="T14" fmla="*/ 198 w 198"/>
              <a:gd name="T15" fmla="*/ 1587 h 1587"/>
            </a:gdLst>
            <a:ahLst/>
            <a:cxnLst>
              <a:cxn ang="T8">
                <a:pos x="T0" y="T1"/>
              </a:cxn>
              <a:cxn ang="T9">
                <a:pos x="T2" y="T3"/>
              </a:cxn>
              <a:cxn ang="T10">
                <a:pos x="T4" y="T5"/>
              </a:cxn>
              <a:cxn ang="T11">
                <a:pos x="T6" y="T7"/>
              </a:cxn>
            </a:cxnLst>
            <a:rect l="T12" t="T13" r="T14" b="T15"/>
            <a:pathLst>
              <a:path w="198" h="1587">
                <a:moveTo>
                  <a:pt x="0" y="0"/>
                </a:moveTo>
                <a:lnTo>
                  <a:pt x="100" y="0"/>
                </a:lnTo>
                <a:lnTo>
                  <a:pt x="119" y="0"/>
                </a:lnTo>
                <a:lnTo>
                  <a:pt x="198"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36" name="Line 356"/>
          <p:cNvSpPr>
            <a:spLocks noChangeShapeType="1"/>
          </p:cNvSpPr>
          <p:nvPr/>
        </p:nvSpPr>
        <p:spPr bwMode="auto">
          <a:xfrm>
            <a:off x="3140075" y="2674938"/>
            <a:ext cx="3175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37" name="Freeform 357"/>
          <p:cNvSpPr>
            <a:spLocks/>
          </p:cNvSpPr>
          <p:nvPr/>
        </p:nvSpPr>
        <p:spPr bwMode="auto">
          <a:xfrm>
            <a:off x="3205163" y="2674938"/>
            <a:ext cx="381000" cy="1587"/>
          </a:xfrm>
          <a:custGeom>
            <a:avLst/>
            <a:gdLst>
              <a:gd name="T0" fmla="*/ 0 w 240"/>
              <a:gd name="T1" fmla="*/ 0 h 1587"/>
              <a:gd name="T2" fmla="*/ 2147483647 w 240"/>
              <a:gd name="T3" fmla="*/ 0 h 1587"/>
              <a:gd name="T4" fmla="*/ 2147483647 w 240"/>
              <a:gd name="T5" fmla="*/ 0 h 1587"/>
              <a:gd name="T6" fmla="*/ 0 60000 65536"/>
              <a:gd name="T7" fmla="*/ 0 60000 65536"/>
              <a:gd name="T8" fmla="*/ 0 60000 65536"/>
              <a:gd name="T9" fmla="*/ 0 w 240"/>
              <a:gd name="T10" fmla="*/ 0 h 1587"/>
              <a:gd name="T11" fmla="*/ 240 w 240"/>
              <a:gd name="T12" fmla="*/ 1587 h 1587"/>
            </a:gdLst>
            <a:ahLst/>
            <a:cxnLst>
              <a:cxn ang="T6">
                <a:pos x="T0" y="T1"/>
              </a:cxn>
              <a:cxn ang="T7">
                <a:pos x="T2" y="T3"/>
              </a:cxn>
              <a:cxn ang="T8">
                <a:pos x="T4" y="T5"/>
              </a:cxn>
            </a:cxnLst>
            <a:rect l="T9" t="T10" r="T11" b="T12"/>
            <a:pathLst>
              <a:path w="240" h="1587">
                <a:moveTo>
                  <a:pt x="0" y="0"/>
                </a:moveTo>
                <a:lnTo>
                  <a:pt x="90"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38" name="Line 358"/>
          <p:cNvSpPr>
            <a:spLocks noChangeShapeType="1"/>
          </p:cNvSpPr>
          <p:nvPr/>
        </p:nvSpPr>
        <p:spPr bwMode="auto">
          <a:xfrm>
            <a:off x="3616325" y="2674938"/>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39" name="Freeform 359"/>
          <p:cNvSpPr>
            <a:spLocks/>
          </p:cNvSpPr>
          <p:nvPr/>
        </p:nvSpPr>
        <p:spPr bwMode="auto">
          <a:xfrm>
            <a:off x="3681413" y="2674938"/>
            <a:ext cx="381000" cy="1587"/>
          </a:xfrm>
          <a:custGeom>
            <a:avLst/>
            <a:gdLst>
              <a:gd name="T0" fmla="*/ 0 w 240"/>
              <a:gd name="T1" fmla="*/ 0 h 1587"/>
              <a:gd name="T2" fmla="*/ 2147483647 w 240"/>
              <a:gd name="T3" fmla="*/ 0 h 1587"/>
              <a:gd name="T4" fmla="*/ 2147483647 w 240"/>
              <a:gd name="T5" fmla="*/ 0 h 1587"/>
              <a:gd name="T6" fmla="*/ 2147483647 w 240"/>
              <a:gd name="T7" fmla="*/ 0 h 1587"/>
              <a:gd name="T8" fmla="*/ 0 60000 65536"/>
              <a:gd name="T9" fmla="*/ 0 60000 65536"/>
              <a:gd name="T10" fmla="*/ 0 60000 65536"/>
              <a:gd name="T11" fmla="*/ 0 60000 65536"/>
              <a:gd name="T12" fmla="*/ 0 w 240"/>
              <a:gd name="T13" fmla="*/ 0 h 1587"/>
              <a:gd name="T14" fmla="*/ 240 w 240"/>
              <a:gd name="T15" fmla="*/ 1587 h 1587"/>
            </a:gdLst>
            <a:ahLst/>
            <a:cxnLst>
              <a:cxn ang="T8">
                <a:pos x="T0" y="T1"/>
              </a:cxn>
              <a:cxn ang="T9">
                <a:pos x="T2" y="T3"/>
              </a:cxn>
              <a:cxn ang="T10">
                <a:pos x="T4" y="T5"/>
              </a:cxn>
              <a:cxn ang="T11">
                <a:pos x="T6" y="T7"/>
              </a:cxn>
            </a:cxnLst>
            <a:rect l="T12" t="T13" r="T14" b="T15"/>
            <a:pathLst>
              <a:path w="240" h="1587">
                <a:moveTo>
                  <a:pt x="0" y="0"/>
                </a:moveTo>
                <a:lnTo>
                  <a:pt x="31" y="0"/>
                </a:lnTo>
                <a:lnTo>
                  <a:pt x="192"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40" name="Line 360"/>
          <p:cNvSpPr>
            <a:spLocks noChangeShapeType="1"/>
          </p:cNvSpPr>
          <p:nvPr/>
        </p:nvSpPr>
        <p:spPr bwMode="auto">
          <a:xfrm>
            <a:off x="4095750" y="2674938"/>
            <a:ext cx="3175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41" name="Freeform 361"/>
          <p:cNvSpPr>
            <a:spLocks/>
          </p:cNvSpPr>
          <p:nvPr/>
        </p:nvSpPr>
        <p:spPr bwMode="auto">
          <a:xfrm>
            <a:off x="4157663" y="2674938"/>
            <a:ext cx="384175" cy="1587"/>
          </a:xfrm>
          <a:custGeom>
            <a:avLst/>
            <a:gdLst>
              <a:gd name="T0" fmla="*/ 0 w 242"/>
              <a:gd name="T1" fmla="*/ 0 h 1587"/>
              <a:gd name="T2" fmla="*/ 2147483647 w 242"/>
              <a:gd name="T3" fmla="*/ 0 h 1587"/>
              <a:gd name="T4" fmla="*/ 2147483647 w 242"/>
              <a:gd name="T5" fmla="*/ 0 h 1587"/>
              <a:gd name="T6" fmla="*/ 0 60000 65536"/>
              <a:gd name="T7" fmla="*/ 0 60000 65536"/>
              <a:gd name="T8" fmla="*/ 0 60000 65536"/>
              <a:gd name="T9" fmla="*/ 0 w 242"/>
              <a:gd name="T10" fmla="*/ 0 h 1587"/>
              <a:gd name="T11" fmla="*/ 242 w 242"/>
              <a:gd name="T12" fmla="*/ 1587 h 1587"/>
            </a:gdLst>
            <a:ahLst/>
            <a:cxnLst>
              <a:cxn ang="T6">
                <a:pos x="T0" y="T1"/>
              </a:cxn>
              <a:cxn ang="T7">
                <a:pos x="T2" y="T3"/>
              </a:cxn>
              <a:cxn ang="T8">
                <a:pos x="T4" y="T5"/>
              </a:cxn>
            </a:cxnLst>
            <a:rect l="T9" t="T10" r="T11" b="T12"/>
            <a:pathLst>
              <a:path w="242" h="1587">
                <a:moveTo>
                  <a:pt x="0" y="0"/>
                </a:moveTo>
                <a:lnTo>
                  <a:pt x="52" y="0"/>
                </a:lnTo>
                <a:lnTo>
                  <a:pt x="242"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42" name="Line 362"/>
          <p:cNvSpPr>
            <a:spLocks noChangeShapeType="1"/>
          </p:cNvSpPr>
          <p:nvPr/>
        </p:nvSpPr>
        <p:spPr bwMode="auto">
          <a:xfrm>
            <a:off x="4573588" y="2674938"/>
            <a:ext cx="3333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43" name="Freeform 363"/>
          <p:cNvSpPr>
            <a:spLocks/>
          </p:cNvSpPr>
          <p:nvPr/>
        </p:nvSpPr>
        <p:spPr bwMode="auto">
          <a:xfrm>
            <a:off x="4637088" y="2674938"/>
            <a:ext cx="381000" cy="1587"/>
          </a:xfrm>
          <a:custGeom>
            <a:avLst/>
            <a:gdLst>
              <a:gd name="T0" fmla="*/ 0 w 240"/>
              <a:gd name="T1" fmla="*/ 0 h 1587"/>
              <a:gd name="T2" fmla="*/ 2147483647 w 240"/>
              <a:gd name="T3" fmla="*/ 0 h 1587"/>
              <a:gd name="T4" fmla="*/ 2147483647 w 240"/>
              <a:gd name="T5" fmla="*/ 0 h 1587"/>
              <a:gd name="T6" fmla="*/ 2147483647 w 240"/>
              <a:gd name="T7" fmla="*/ 0 h 1587"/>
              <a:gd name="T8" fmla="*/ 0 60000 65536"/>
              <a:gd name="T9" fmla="*/ 0 60000 65536"/>
              <a:gd name="T10" fmla="*/ 0 60000 65536"/>
              <a:gd name="T11" fmla="*/ 0 60000 65536"/>
              <a:gd name="T12" fmla="*/ 0 w 240"/>
              <a:gd name="T13" fmla="*/ 0 h 1587"/>
              <a:gd name="T14" fmla="*/ 240 w 240"/>
              <a:gd name="T15" fmla="*/ 1587 h 1587"/>
            </a:gdLst>
            <a:ahLst/>
            <a:cxnLst>
              <a:cxn ang="T8">
                <a:pos x="T0" y="T1"/>
              </a:cxn>
              <a:cxn ang="T9">
                <a:pos x="T2" y="T3"/>
              </a:cxn>
              <a:cxn ang="T10">
                <a:pos x="T4" y="T5"/>
              </a:cxn>
              <a:cxn ang="T11">
                <a:pos x="T6" y="T7"/>
              </a:cxn>
            </a:cxnLst>
            <a:rect l="T12" t="T13" r="T14" b="T15"/>
            <a:pathLst>
              <a:path w="240" h="1587">
                <a:moveTo>
                  <a:pt x="0" y="0"/>
                </a:moveTo>
                <a:lnTo>
                  <a:pt x="196"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44" name="Line 364"/>
          <p:cNvSpPr>
            <a:spLocks noChangeShapeType="1"/>
          </p:cNvSpPr>
          <p:nvPr/>
        </p:nvSpPr>
        <p:spPr bwMode="auto">
          <a:xfrm>
            <a:off x="5053013" y="26749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45" name="Freeform 365"/>
          <p:cNvSpPr>
            <a:spLocks/>
          </p:cNvSpPr>
          <p:nvPr/>
        </p:nvSpPr>
        <p:spPr bwMode="auto">
          <a:xfrm>
            <a:off x="5113338" y="2674938"/>
            <a:ext cx="317500" cy="1587"/>
          </a:xfrm>
          <a:custGeom>
            <a:avLst/>
            <a:gdLst>
              <a:gd name="T0" fmla="*/ 0 w 200"/>
              <a:gd name="T1" fmla="*/ 0 h 1587"/>
              <a:gd name="T2" fmla="*/ 2147483647 w 200"/>
              <a:gd name="T3" fmla="*/ 0 h 1587"/>
              <a:gd name="T4" fmla="*/ 2147483647 w 200"/>
              <a:gd name="T5" fmla="*/ 0 h 1587"/>
              <a:gd name="T6" fmla="*/ 2147483647 w 200"/>
              <a:gd name="T7" fmla="*/ 0 h 1587"/>
              <a:gd name="T8" fmla="*/ 0 60000 65536"/>
              <a:gd name="T9" fmla="*/ 0 60000 65536"/>
              <a:gd name="T10" fmla="*/ 0 60000 65536"/>
              <a:gd name="T11" fmla="*/ 0 60000 65536"/>
              <a:gd name="T12" fmla="*/ 0 w 200"/>
              <a:gd name="T13" fmla="*/ 0 h 1587"/>
              <a:gd name="T14" fmla="*/ 200 w 200"/>
              <a:gd name="T15" fmla="*/ 1587 h 1587"/>
            </a:gdLst>
            <a:ahLst/>
            <a:cxnLst>
              <a:cxn ang="T8">
                <a:pos x="T0" y="T1"/>
              </a:cxn>
              <a:cxn ang="T9">
                <a:pos x="T2" y="T3"/>
              </a:cxn>
              <a:cxn ang="T10">
                <a:pos x="T4" y="T5"/>
              </a:cxn>
              <a:cxn ang="T11">
                <a:pos x="T6" y="T7"/>
              </a:cxn>
            </a:cxnLst>
            <a:rect l="T12" t="T13" r="T14" b="T15"/>
            <a:pathLst>
              <a:path w="200" h="1587">
                <a:moveTo>
                  <a:pt x="0" y="0"/>
                </a:moveTo>
                <a:lnTo>
                  <a:pt x="92" y="0"/>
                </a:lnTo>
                <a:lnTo>
                  <a:pt x="20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46" name="Freeform 366"/>
          <p:cNvSpPr>
            <a:spLocks/>
          </p:cNvSpPr>
          <p:nvPr/>
        </p:nvSpPr>
        <p:spPr bwMode="auto">
          <a:xfrm>
            <a:off x="3665538" y="2403475"/>
            <a:ext cx="1587" cy="234950"/>
          </a:xfrm>
          <a:custGeom>
            <a:avLst/>
            <a:gdLst>
              <a:gd name="T0" fmla="*/ 0 w 1587"/>
              <a:gd name="T1" fmla="*/ 0 h 148"/>
              <a:gd name="T2" fmla="*/ 0 w 1587"/>
              <a:gd name="T3" fmla="*/ 2147483647 h 148"/>
              <a:gd name="T4" fmla="*/ 0 w 1587"/>
              <a:gd name="T5" fmla="*/ 2147483647 h 148"/>
              <a:gd name="T6" fmla="*/ 0 60000 65536"/>
              <a:gd name="T7" fmla="*/ 0 60000 65536"/>
              <a:gd name="T8" fmla="*/ 0 60000 65536"/>
              <a:gd name="T9" fmla="*/ 0 w 1587"/>
              <a:gd name="T10" fmla="*/ 0 h 148"/>
              <a:gd name="T11" fmla="*/ 1587 w 1587"/>
              <a:gd name="T12" fmla="*/ 148 h 148"/>
            </a:gdLst>
            <a:ahLst/>
            <a:cxnLst>
              <a:cxn ang="T6">
                <a:pos x="T0" y="T1"/>
              </a:cxn>
              <a:cxn ang="T7">
                <a:pos x="T2" y="T3"/>
              </a:cxn>
              <a:cxn ang="T8">
                <a:pos x="T4" y="T5"/>
              </a:cxn>
            </a:cxnLst>
            <a:rect l="T9" t="T10" r="T11" b="T12"/>
            <a:pathLst>
              <a:path w="1587" h="148">
                <a:moveTo>
                  <a:pt x="0" y="0"/>
                </a:moveTo>
                <a:lnTo>
                  <a:pt x="0" y="52"/>
                </a:lnTo>
                <a:lnTo>
                  <a:pt x="0" y="14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47" name="Freeform 367"/>
          <p:cNvSpPr>
            <a:spLocks/>
          </p:cNvSpPr>
          <p:nvPr/>
        </p:nvSpPr>
        <p:spPr bwMode="auto">
          <a:xfrm>
            <a:off x="3665538" y="2671763"/>
            <a:ext cx="1587" cy="30162"/>
          </a:xfrm>
          <a:custGeom>
            <a:avLst/>
            <a:gdLst>
              <a:gd name="T0" fmla="*/ 0 w 1587"/>
              <a:gd name="T1" fmla="*/ 0 h 19"/>
              <a:gd name="T2" fmla="*/ 0 w 1587"/>
              <a:gd name="T3" fmla="*/ 2147483647 h 19"/>
              <a:gd name="T4" fmla="*/ 0 w 1587"/>
              <a:gd name="T5" fmla="*/ 2147483647 h 19"/>
              <a:gd name="T6" fmla="*/ 0 60000 65536"/>
              <a:gd name="T7" fmla="*/ 0 60000 65536"/>
              <a:gd name="T8" fmla="*/ 0 60000 65536"/>
              <a:gd name="T9" fmla="*/ 0 w 1587"/>
              <a:gd name="T10" fmla="*/ 0 h 19"/>
              <a:gd name="T11" fmla="*/ 1587 w 1587"/>
              <a:gd name="T12" fmla="*/ 19 h 19"/>
            </a:gdLst>
            <a:ahLst/>
            <a:cxnLst>
              <a:cxn ang="T6">
                <a:pos x="T0" y="T1"/>
              </a:cxn>
              <a:cxn ang="T7">
                <a:pos x="T2" y="T3"/>
              </a:cxn>
              <a:cxn ang="T8">
                <a:pos x="T4" y="T5"/>
              </a:cxn>
            </a:cxnLst>
            <a:rect l="T9" t="T10" r="T11" b="T12"/>
            <a:pathLst>
              <a:path w="1587" h="19">
                <a:moveTo>
                  <a:pt x="0" y="0"/>
                </a:moveTo>
                <a:lnTo>
                  <a:pt x="0" y="2"/>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48" name="Freeform 368"/>
          <p:cNvSpPr>
            <a:spLocks/>
          </p:cNvSpPr>
          <p:nvPr/>
        </p:nvSpPr>
        <p:spPr bwMode="auto">
          <a:xfrm>
            <a:off x="3665538" y="2732088"/>
            <a:ext cx="1587" cy="238125"/>
          </a:xfrm>
          <a:custGeom>
            <a:avLst/>
            <a:gdLst>
              <a:gd name="T0" fmla="*/ 0 w 1587"/>
              <a:gd name="T1" fmla="*/ 0 h 150"/>
              <a:gd name="T2" fmla="*/ 0 w 1587"/>
              <a:gd name="T3" fmla="*/ 2147483647 h 150"/>
              <a:gd name="T4" fmla="*/ 0 w 1587"/>
              <a:gd name="T5" fmla="*/ 2147483647 h 150"/>
              <a:gd name="T6" fmla="*/ 0 60000 65536"/>
              <a:gd name="T7" fmla="*/ 0 60000 65536"/>
              <a:gd name="T8" fmla="*/ 0 60000 65536"/>
              <a:gd name="T9" fmla="*/ 0 w 1587"/>
              <a:gd name="T10" fmla="*/ 0 h 150"/>
              <a:gd name="T11" fmla="*/ 1587 w 1587"/>
              <a:gd name="T12" fmla="*/ 150 h 150"/>
            </a:gdLst>
            <a:ahLst/>
            <a:cxnLst>
              <a:cxn ang="T6">
                <a:pos x="T0" y="T1"/>
              </a:cxn>
              <a:cxn ang="T7">
                <a:pos x="T2" y="T3"/>
              </a:cxn>
              <a:cxn ang="T8">
                <a:pos x="T4" y="T5"/>
              </a:cxn>
            </a:cxnLst>
            <a:rect l="T9" t="T10" r="T11" b="T12"/>
            <a:pathLst>
              <a:path w="1587" h="150">
                <a:moveTo>
                  <a:pt x="0" y="0"/>
                </a:moveTo>
                <a:lnTo>
                  <a:pt x="0" y="83"/>
                </a:lnTo>
                <a:lnTo>
                  <a:pt x="0" y="15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49" name="Line 369"/>
          <p:cNvSpPr>
            <a:spLocks noChangeShapeType="1"/>
          </p:cNvSpPr>
          <p:nvPr/>
        </p:nvSpPr>
        <p:spPr bwMode="auto">
          <a:xfrm>
            <a:off x="2951163"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50" name="Line 370"/>
          <p:cNvSpPr>
            <a:spLocks noChangeShapeType="1"/>
          </p:cNvSpPr>
          <p:nvPr/>
        </p:nvSpPr>
        <p:spPr bwMode="auto">
          <a:xfrm>
            <a:off x="2997200" y="2760663"/>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51" name="Line 371"/>
          <p:cNvSpPr>
            <a:spLocks noChangeShapeType="1"/>
          </p:cNvSpPr>
          <p:nvPr/>
        </p:nvSpPr>
        <p:spPr bwMode="auto">
          <a:xfrm>
            <a:off x="3046413"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52" name="Line 372"/>
          <p:cNvSpPr>
            <a:spLocks noChangeShapeType="1"/>
          </p:cNvSpPr>
          <p:nvPr/>
        </p:nvSpPr>
        <p:spPr bwMode="auto">
          <a:xfrm>
            <a:off x="3095625" y="2760663"/>
            <a:ext cx="30163"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53" name="Line 373"/>
          <p:cNvSpPr>
            <a:spLocks noChangeShapeType="1"/>
          </p:cNvSpPr>
          <p:nvPr/>
        </p:nvSpPr>
        <p:spPr bwMode="auto">
          <a:xfrm>
            <a:off x="3140075" y="2760663"/>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54" name="Line 374"/>
          <p:cNvSpPr>
            <a:spLocks noChangeShapeType="1"/>
          </p:cNvSpPr>
          <p:nvPr/>
        </p:nvSpPr>
        <p:spPr bwMode="auto">
          <a:xfrm>
            <a:off x="3189288"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55" name="Line 375"/>
          <p:cNvSpPr>
            <a:spLocks noChangeShapeType="1"/>
          </p:cNvSpPr>
          <p:nvPr/>
        </p:nvSpPr>
        <p:spPr bwMode="auto">
          <a:xfrm>
            <a:off x="3235325" y="2760663"/>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56" name="Freeform 376"/>
          <p:cNvSpPr>
            <a:spLocks/>
          </p:cNvSpPr>
          <p:nvPr/>
        </p:nvSpPr>
        <p:spPr bwMode="auto">
          <a:xfrm>
            <a:off x="3284538" y="2760663"/>
            <a:ext cx="63500" cy="1587"/>
          </a:xfrm>
          <a:custGeom>
            <a:avLst/>
            <a:gdLst>
              <a:gd name="T0" fmla="*/ 0 w 40"/>
              <a:gd name="T1" fmla="*/ 0 h 1587"/>
              <a:gd name="T2" fmla="*/ 2147483647 w 40"/>
              <a:gd name="T3" fmla="*/ 0 h 1587"/>
              <a:gd name="T4" fmla="*/ 2147483647 w 40"/>
              <a:gd name="T5" fmla="*/ 0 h 1587"/>
              <a:gd name="T6" fmla="*/ 2147483647 w 40"/>
              <a:gd name="T7" fmla="*/ 0 h 1587"/>
              <a:gd name="T8" fmla="*/ 0 60000 65536"/>
              <a:gd name="T9" fmla="*/ 0 60000 65536"/>
              <a:gd name="T10" fmla="*/ 0 60000 65536"/>
              <a:gd name="T11" fmla="*/ 0 60000 65536"/>
              <a:gd name="T12" fmla="*/ 0 w 40"/>
              <a:gd name="T13" fmla="*/ 0 h 1587"/>
              <a:gd name="T14" fmla="*/ 40 w 40"/>
              <a:gd name="T15" fmla="*/ 1587 h 1587"/>
            </a:gdLst>
            <a:ahLst/>
            <a:cxnLst>
              <a:cxn ang="T8">
                <a:pos x="T0" y="T1"/>
              </a:cxn>
              <a:cxn ang="T9">
                <a:pos x="T2" y="T3"/>
              </a:cxn>
              <a:cxn ang="T10">
                <a:pos x="T4" y="T5"/>
              </a:cxn>
              <a:cxn ang="T11">
                <a:pos x="T6" y="T7"/>
              </a:cxn>
            </a:cxnLst>
            <a:rect l="T12" t="T13" r="T14" b="T15"/>
            <a:pathLst>
              <a:path w="40" h="1587">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57" name="Line 377"/>
          <p:cNvSpPr>
            <a:spLocks noChangeShapeType="1"/>
          </p:cNvSpPr>
          <p:nvPr/>
        </p:nvSpPr>
        <p:spPr bwMode="auto">
          <a:xfrm>
            <a:off x="2951163"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58" name="Line 378"/>
          <p:cNvSpPr>
            <a:spLocks noChangeShapeType="1"/>
          </p:cNvSpPr>
          <p:nvPr/>
        </p:nvSpPr>
        <p:spPr bwMode="auto">
          <a:xfrm>
            <a:off x="2997200" y="2586038"/>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59" name="Line 379"/>
          <p:cNvSpPr>
            <a:spLocks noChangeShapeType="1"/>
          </p:cNvSpPr>
          <p:nvPr/>
        </p:nvSpPr>
        <p:spPr bwMode="auto">
          <a:xfrm>
            <a:off x="3046413"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60" name="Line 380"/>
          <p:cNvSpPr>
            <a:spLocks noChangeShapeType="1"/>
          </p:cNvSpPr>
          <p:nvPr/>
        </p:nvSpPr>
        <p:spPr bwMode="auto">
          <a:xfrm>
            <a:off x="3095625" y="2586038"/>
            <a:ext cx="30163"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61" name="Line 381"/>
          <p:cNvSpPr>
            <a:spLocks noChangeShapeType="1"/>
          </p:cNvSpPr>
          <p:nvPr/>
        </p:nvSpPr>
        <p:spPr bwMode="auto">
          <a:xfrm>
            <a:off x="3140075" y="2586038"/>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62" name="Line 382"/>
          <p:cNvSpPr>
            <a:spLocks noChangeShapeType="1"/>
          </p:cNvSpPr>
          <p:nvPr/>
        </p:nvSpPr>
        <p:spPr bwMode="auto">
          <a:xfrm>
            <a:off x="3189288"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63" name="Line 383"/>
          <p:cNvSpPr>
            <a:spLocks noChangeShapeType="1"/>
          </p:cNvSpPr>
          <p:nvPr/>
        </p:nvSpPr>
        <p:spPr bwMode="auto">
          <a:xfrm>
            <a:off x="3235325" y="2586038"/>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64" name="Freeform 384"/>
          <p:cNvSpPr>
            <a:spLocks/>
          </p:cNvSpPr>
          <p:nvPr/>
        </p:nvSpPr>
        <p:spPr bwMode="auto">
          <a:xfrm>
            <a:off x="3284538" y="2586038"/>
            <a:ext cx="63500" cy="1587"/>
          </a:xfrm>
          <a:custGeom>
            <a:avLst/>
            <a:gdLst>
              <a:gd name="T0" fmla="*/ 0 w 40"/>
              <a:gd name="T1" fmla="*/ 0 h 1587"/>
              <a:gd name="T2" fmla="*/ 2147483647 w 40"/>
              <a:gd name="T3" fmla="*/ 0 h 1587"/>
              <a:gd name="T4" fmla="*/ 2147483647 w 40"/>
              <a:gd name="T5" fmla="*/ 0 h 1587"/>
              <a:gd name="T6" fmla="*/ 2147483647 w 40"/>
              <a:gd name="T7" fmla="*/ 0 h 1587"/>
              <a:gd name="T8" fmla="*/ 0 60000 65536"/>
              <a:gd name="T9" fmla="*/ 0 60000 65536"/>
              <a:gd name="T10" fmla="*/ 0 60000 65536"/>
              <a:gd name="T11" fmla="*/ 0 60000 65536"/>
              <a:gd name="T12" fmla="*/ 0 w 40"/>
              <a:gd name="T13" fmla="*/ 0 h 1587"/>
              <a:gd name="T14" fmla="*/ 40 w 40"/>
              <a:gd name="T15" fmla="*/ 1587 h 1587"/>
            </a:gdLst>
            <a:ahLst/>
            <a:cxnLst>
              <a:cxn ang="T8">
                <a:pos x="T0" y="T1"/>
              </a:cxn>
              <a:cxn ang="T9">
                <a:pos x="T2" y="T3"/>
              </a:cxn>
              <a:cxn ang="T10">
                <a:pos x="T4" y="T5"/>
              </a:cxn>
              <a:cxn ang="T11">
                <a:pos x="T6" y="T7"/>
              </a:cxn>
            </a:cxnLst>
            <a:rect l="T12" t="T13" r="T14" b="T15"/>
            <a:pathLst>
              <a:path w="40" h="1587">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65" name="Line 385"/>
          <p:cNvSpPr>
            <a:spLocks noChangeShapeType="1"/>
          </p:cNvSpPr>
          <p:nvPr/>
        </p:nvSpPr>
        <p:spPr bwMode="auto">
          <a:xfrm flipV="1">
            <a:off x="3979863" y="2109788"/>
            <a:ext cx="1587" cy="2222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66" name="Freeform 386"/>
          <p:cNvSpPr>
            <a:spLocks/>
          </p:cNvSpPr>
          <p:nvPr/>
        </p:nvSpPr>
        <p:spPr bwMode="auto">
          <a:xfrm>
            <a:off x="4303713" y="2546350"/>
            <a:ext cx="107950" cy="1588"/>
          </a:xfrm>
          <a:custGeom>
            <a:avLst/>
            <a:gdLst>
              <a:gd name="T0" fmla="*/ 0 w 68"/>
              <a:gd name="T1" fmla="*/ 0 h 1588"/>
              <a:gd name="T2" fmla="*/ 2147483647 w 68"/>
              <a:gd name="T3" fmla="*/ 0 h 1588"/>
              <a:gd name="T4" fmla="*/ 2147483647 w 68"/>
              <a:gd name="T5" fmla="*/ 0 h 1588"/>
              <a:gd name="T6" fmla="*/ 0 60000 65536"/>
              <a:gd name="T7" fmla="*/ 0 60000 65536"/>
              <a:gd name="T8" fmla="*/ 0 60000 65536"/>
              <a:gd name="T9" fmla="*/ 0 w 68"/>
              <a:gd name="T10" fmla="*/ 0 h 1588"/>
              <a:gd name="T11" fmla="*/ 68 w 68"/>
              <a:gd name="T12" fmla="*/ 1588 h 1588"/>
            </a:gdLst>
            <a:ahLst/>
            <a:cxnLst>
              <a:cxn ang="T6">
                <a:pos x="T0" y="T1"/>
              </a:cxn>
              <a:cxn ang="T7">
                <a:pos x="T2" y="T3"/>
              </a:cxn>
              <a:cxn ang="T8">
                <a:pos x="T4" y="T5"/>
              </a:cxn>
            </a:cxnLst>
            <a:rect l="T9" t="T10" r="T11" b="T12"/>
            <a:pathLst>
              <a:path w="68" h="1588">
                <a:moveTo>
                  <a:pt x="0" y="0"/>
                </a:moveTo>
                <a:lnTo>
                  <a:pt x="10" y="0"/>
                </a:lnTo>
                <a:lnTo>
                  <a:pt x="68"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67" name="Line 387"/>
          <p:cNvSpPr>
            <a:spLocks noChangeShapeType="1"/>
          </p:cNvSpPr>
          <p:nvPr/>
        </p:nvSpPr>
        <p:spPr bwMode="auto">
          <a:xfrm>
            <a:off x="4240213" y="2611438"/>
            <a:ext cx="15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68" name="Freeform 388"/>
          <p:cNvSpPr>
            <a:spLocks/>
          </p:cNvSpPr>
          <p:nvPr/>
        </p:nvSpPr>
        <p:spPr bwMode="auto">
          <a:xfrm>
            <a:off x="4059238" y="2546350"/>
            <a:ext cx="115887" cy="1588"/>
          </a:xfrm>
          <a:custGeom>
            <a:avLst/>
            <a:gdLst>
              <a:gd name="T0" fmla="*/ 2147483647 w 73"/>
              <a:gd name="T1" fmla="*/ 0 h 1588"/>
              <a:gd name="T2" fmla="*/ 2147483647 w 73"/>
              <a:gd name="T3" fmla="*/ 0 h 1588"/>
              <a:gd name="T4" fmla="*/ 0 w 73"/>
              <a:gd name="T5" fmla="*/ 0 h 1588"/>
              <a:gd name="T6" fmla="*/ 0 60000 65536"/>
              <a:gd name="T7" fmla="*/ 0 60000 65536"/>
              <a:gd name="T8" fmla="*/ 0 60000 65536"/>
              <a:gd name="T9" fmla="*/ 0 w 73"/>
              <a:gd name="T10" fmla="*/ 0 h 1588"/>
              <a:gd name="T11" fmla="*/ 73 w 73"/>
              <a:gd name="T12" fmla="*/ 1588 h 1588"/>
            </a:gdLst>
            <a:ahLst/>
            <a:cxnLst>
              <a:cxn ang="T6">
                <a:pos x="T0" y="T1"/>
              </a:cxn>
              <a:cxn ang="T7">
                <a:pos x="T2" y="T3"/>
              </a:cxn>
              <a:cxn ang="T8">
                <a:pos x="T4" y="T5"/>
              </a:cxn>
            </a:cxnLst>
            <a:rect l="T9" t="T10" r="T11" b="T12"/>
            <a:pathLst>
              <a:path w="73" h="1588">
                <a:moveTo>
                  <a:pt x="73" y="0"/>
                </a:moveTo>
                <a:lnTo>
                  <a:pt x="64"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69" name="Freeform 389"/>
          <p:cNvSpPr>
            <a:spLocks/>
          </p:cNvSpPr>
          <p:nvPr/>
        </p:nvSpPr>
        <p:spPr bwMode="auto">
          <a:xfrm>
            <a:off x="4240213" y="2371725"/>
            <a:ext cx="1587" cy="111125"/>
          </a:xfrm>
          <a:custGeom>
            <a:avLst/>
            <a:gdLst>
              <a:gd name="T0" fmla="*/ 0 w 1587"/>
              <a:gd name="T1" fmla="*/ 2147483647 h 70"/>
              <a:gd name="T2" fmla="*/ 0 w 1587"/>
              <a:gd name="T3" fmla="*/ 2147483647 h 70"/>
              <a:gd name="T4" fmla="*/ 0 w 1587"/>
              <a:gd name="T5" fmla="*/ 0 h 70"/>
              <a:gd name="T6" fmla="*/ 0 60000 65536"/>
              <a:gd name="T7" fmla="*/ 0 60000 65536"/>
              <a:gd name="T8" fmla="*/ 0 60000 65536"/>
              <a:gd name="T9" fmla="*/ 0 w 1587"/>
              <a:gd name="T10" fmla="*/ 0 h 70"/>
              <a:gd name="T11" fmla="*/ 1587 w 1587"/>
              <a:gd name="T12" fmla="*/ 70 h 70"/>
            </a:gdLst>
            <a:ahLst/>
            <a:cxnLst>
              <a:cxn ang="T6">
                <a:pos x="T0" y="T1"/>
              </a:cxn>
              <a:cxn ang="T7">
                <a:pos x="T2" y="T3"/>
              </a:cxn>
              <a:cxn ang="T8">
                <a:pos x="T4" y="T5"/>
              </a:cxn>
            </a:cxnLst>
            <a:rect l="T9" t="T10" r="T11" b="T12"/>
            <a:pathLst>
              <a:path w="1587" h="70">
                <a:moveTo>
                  <a:pt x="0" y="70"/>
                </a:moveTo>
                <a:lnTo>
                  <a:pt x="0" y="6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70" name="Line 390"/>
          <p:cNvSpPr>
            <a:spLocks noChangeShapeType="1"/>
          </p:cNvSpPr>
          <p:nvPr/>
        </p:nvSpPr>
        <p:spPr bwMode="auto">
          <a:xfrm>
            <a:off x="4240213" y="2546350"/>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71" name="Line 391"/>
          <p:cNvSpPr>
            <a:spLocks noChangeShapeType="1"/>
          </p:cNvSpPr>
          <p:nvPr/>
        </p:nvSpPr>
        <p:spPr bwMode="auto">
          <a:xfrm>
            <a:off x="4240213" y="254635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72" name="Line 392"/>
          <p:cNvSpPr>
            <a:spLocks noChangeShapeType="1"/>
          </p:cNvSpPr>
          <p:nvPr/>
        </p:nvSpPr>
        <p:spPr bwMode="auto">
          <a:xfrm flipH="1">
            <a:off x="4210050" y="254635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73" name="Line 393"/>
          <p:cNvSpPr>
            <a:spLocks noChangeShapeType="1"/>
          </p:cNvSpPr>
          <p:nvPr/>
        </p:nvSpPr>
        <p:spPr bwMode="auto">
          <a:xfrm flipV="1">
            <a:off x="4240213" y="25161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74" name="Freeform 394"/>
          <p:cNvSpPr>
            <a:spLocks/>
          </p:cNvSpPr>
          <p:nvPr/>
        </p:nvSpPr>
        <p:spPr bwMode="auto">
          <a:xfrm>
            <a:off x="4303713" y="2803525"/>
            <a:ext cx="104775" cy="1588"/>
          </a:xfrm>
          <a:custGeom>
            <a:avLst/>
            <a:gdLst>
              <a:gd name="T0" fmla="*/ 0 w 66"/>
              <a:gd name="T1" fmla="*/ 0 h 1588"/>
              <a:gd name="T2" fmla="*/ 2147483647 w 66"/>
              <a:gd name="T3" fmla="*/ 0 h 1588"/>
              <a:gd name="T4" fmla="*/ 2147483647 w 66"/>
              <a:gd name="T5" fmla="*/ 0 h 1588"/>
              <a:gd name="T6" fmla="*/ 0 60000 65536"/>
              <a:gd name="T7" fmla="*/ 0 60000 65536"/>
              <a:gd name="T8" fmla="*/ 0 60000 65536"/>
              <a:gd name="T9" fmla="*/ 0 w 66"/>
              <a:gd name="T10" fmla="*/ 0 h 1588"/>
              <a:gd name="T11" fmla="*/ 66 w 66"/>
              <a:gd name="T12" fmla="*/ 1588 h 1588"/>
            </a:gdLst>
            <a:ahLst/>
            <a:cxnLst>
              <a:cxn ang="T6">
                <a:pos x="T0" y="T1"/>
              </a:cxn>
              <a:cxn ang="T7">
                <a:pos x="T2" y="T3"/>
              </a:cxn>
              <a:cxn ang="T8">
                <a:pos x="T4" y="T5"/>
              </a:cxn>
            </a:cxnLst>
            <a:rect l="T9" t="T10" r="T11" b="T12"/>
            <a:pathLst>
              <a:path w="66" h="1588">
                <a:moveTo>
                  <a:pt x="0" y="0"/>
                </a:moveTo>
                <a:lnTo>
                  <a:pt x="10" y="0"/>
                </a:lnTo>
                <a:lnTo>
                  <a:pt x="66"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75" name="Freeform 395"/>
          <p:cNvSpPr>
            <a:spLocks/>
          </p:cNvSpPr>
          <p:nvPr/>
        </p:nvSpPr>
        <p:spPr bwMode="auto">
          <a:xfrm>
            <a:off x="4240213" y="2863850"/>
            <a:ext cx="1587" cy="82550"/>
          </a:xfrm>
          <a:custGeom>
            <a:avLst/>
            <a:gdLst>
              <a:gd name="T0" fmla="*/ 0 w 1587"/>
              <a:gd name="T1" fmla="*/ 0 h 52"/>
              <a:gd name="T2" fmla="*/ 0 w 1587"/>
              <a:gd name="T3" fmla="*/ 2147483647 h 52"/>
              <a:gd name="T4" fmla="*/ 0 w 1587"/>
              <a:gd name="T5" fmla="*/ 2147483647 h 52"/>
              <a:gd name="T6" fmla="*/ 0 60000 65536"/>
              <a:gd name="T7" fmla="*/ 0 60000 65536"/>
              <a:gd name="T8" fmla="*/ 0 60000 65536"/>
              <a:gd name="T9" fmla="*/ 0 w 1587"/>
              <a:gd name="T10" fmla="*/ 0 h 52"/>
              <a:gd name="T11" fmla="*/ 1587 w 1587"/>
              <a:gd name="T12" fmla="*/ 52 h 52"/>
            </a:gdLst>
            <a:ahLst/>
            <a:cxnLst>
              <a:cxn ang="T6">
                <a:pos x="T0" y="T1"/>
              </a:cxn>
              <a:cxn ang="T7">
                <a:pos x="T2" y="T3"/>
              </a:cxn>
              <a:cxn ang="T8">
                <a:pos x="T4" y="T5"/>
              </a:cxn>
            </a:cxnLst>
            <a:rect l="T9" t="T10" r="T11" b="T12"/>
            <a:pathLst>
              <a:path w="1587" h="52">
                <a:moveTo>
                  <a:pt x="0" y="0"/>
                </a:moveTo>
                <a:lnTo>
                  <a:pt x="0" y="12"/>
                </a:lnTo>
                <a:lnTo>
                  <a:pt x="0" y="5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76" name="Freeform 396"/>
          <p:cNvSpPr>
            <a:spLocks/>
          </p:cNvSpPr>
          <p:nvPr/>
        </p:nvSpPr>
        <p:spPr bwMode="auto">
          <a:xfrm>
            <a:off x="4048125" y="2803525"/>
            <a:ext cx="127000" cy="1588"/>
          </a:xfrm>
          <a:custGeom>
            <a:avLst/>
            <a:gdLst>
              <a:gd name="T0" fmla="*/ 2147483647 w 80"/>
              <a:gd name="T1" fmla="*/ 0 h 1588"/>
              <a:gd name="T2" fmla="*/ 2147483647 w 80"/>
              <a:gd name="T3" fmla="*/ 0 h 1588"/>
              <a:gd name="T4" fmla="*/ 0 w 80"/>
              <a:gd name="T5" fmla="*/ 0 h 1588"/>
              <a:gd name="T6" fmla="*/ 0 60000 65536"/>
              <a:gd name="T7" fmla="*/ 0 60000 65536"/>
              <a:gd name="T8" fmla="*/ 0 60000 65536"/>
              <a:gd name="T9" fmla="*/ 0 w 80"/>
              <a:gd name="T10" fmla="*/ 0 h 1588"/>
              <a:gd name="T11" fmla="*/ 80 w 80"/>
              <a:gd name="T12" fmla="*/ 1588 h 1588"/>
            </a:gdLst>
            <a:ahLst/>
            <a:cxnLst>
              <a:cxn ang="T6">
                <a:pos x="T0" y="T1"/>
              </a:cxn>
              <a:cxn ang="T7">
                <a:pos x="T2" y="T3"/>
              </a:cxn>
              <a:cxn ang="T8">
                <a:pos x="T4" y="T5"/>
              </a:cxn>
            </a:cxnLst>
            <a:rect l="T9" t="T10" r="T11" b="T12"/>
            <a:pathLst>
              <a:path w="80" h="1588">
                <a:moveTo>
                  <a:pt x="80" y="0"/>
                </a:moveTo>
                <a:lnTo>
                  <a:pt x="71"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77" name="Freeform 397"/>
          <p:cNvSpPr>
            <a:spLocks/>
          </p:cNvSpPr>
          <p:nvPr/>
        </p:nvSpPr>
        <p:spPr bwMode="auto">
          <a:xfrm>
            <a:off x="4240213" y="2611438"/>
            <a:ext cx="1587" cy="127000"/>
          </a:xfrm>
          <a:custGeom>
            <a:avLst/>
            <a:gdLst>
              <a:gd name="T0" fmla="*/ 0 w 1587"/>
              <a:gd name="T1" fmla="*/ 2147483647 h 80"/>
              <a:gd name="T2" fmla="*/ 0 w 1587"/>
              <a:gd name="T3" fmla="*/ 2147483647 h 80"/>
              <a:gd name="T4" fmla="*/ 0 w 1587"/>
              <a:gd name="T5" fmla="*/ 2147483647 h 80"/>
              <a:gd name="T6" fmla="*/ 0 w 1587"/>
              <a:gd name="T7" fmla="*/ 2147483647 h 80"/>
              <a:gd name="T8" fmla="*/ 0 w 1587"/>
              <a:gd name="T9" fmla="*/ 2147483647 h 80"/>
              <a:gd name="T10" fmla="*/ 0 w 1587"/>
              <a:gd name="T11" fmla="*/ 0 h 80"/>
              <a:gd name="T12" fmla="*/ 0 60000 65536"/>
              <a:gd name="T13" fmla="*/ 0 60000 65536"/>
              <a:gd name="T14" fmla="*/ 0 60000 65536"/>
              <a:gd name="T15" fmla="*/ 0 60000 65536"/>
              <a:gd name="T16" fmla="*/ 0 60000 65536"/>
              <a:gd name="T17" fmla="*/ 0 60000 65536"/>
              <a:gd name="T18" fmla="*/ 0 w 1587"/>
              <a:gd name="T19" fmla="*/ 0 h 80"/>
              <a:gd name="T20" fmla="*/ 1587 w 1587"/>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587" h="80">
                <a:moveTo>
                  <a:pt x="0" y="80"/>
                </a:moveTo>
                <a:lnTo>
                  <a:pt x="0" y="71"/>
                </a:lnTo>
                <a:lnTo>
                  <a:pt x="0" y="40"/>
                </a:lnTo>
                <a:lnTo>
                  <a:pt x="0" y="30"/>
                </a:lnTo>
                <a:lnTo>
                  <a:pt x="0" y="9"/>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78" name="Line 398"/>
          <p:cNvSpPr>
            <a:spLocks noChangeShapeType="1"/>
          </p:cNvSpPr>
          <p:nvPr/>
        </p:nvSpPr>
        <p:spPr bwMode="auto">
          <a:xfrm>
            <a:off x="4240213" y="2803525"/>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79" name="Line 399"/>
          <p:cNvSpPr>
            <a:spLocks noChangeShapeType="1"/>
          </p:cNvSpPr>
          <p:nvPr/>
        </p:nvSpPr>
        <p:spPr bwMode="auto">
          <a:xfrm>
            <a:off x="4240213" y="280352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80" name="Line 400"/>
          <p:cNvSpPr>
            <a:spLocks noChangeShapeType="1"/>
          </p:cNvSpPr>
          <p:nvPr/>
        </p:nvSpPr>
        <p:spPr bwMode="auto">
          <a:xfrm flipH="1">
            <a:off x="4210050" y="2803525"/>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81" name="Line 401"/>
          <p:cNvSpPr>
            <a:spLocks noChangeShapeType="1"/>
          </p:cNvSpPr>
          <p:nvPr/>
        </p:nvSpPr>
        <p:spPr bwMode="auto">
          <a:xfrm flipV="1">
            <a:off x="4240213" y="277018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82" name="Freeform 402"/>
          <p:cNvSpPr>
            <a:spLocks/>
          </p:cNvSpPr>
          <p:nvPr/>
        </p:nvSpPr>
        <p:spPr bwMode="auto">
          <a:xfrm>
            <a:off x="3503613" y="2876550"/>
            <a:ext cx="552450" cy="155575"/>
          </a:xfrm>
          <a:custGeom>
            <a:avLst/>
            <a:gdLst>
              <a:gd name="T0" fmla="*/ 2147483647 w 348"/>
              <a:gd name="T1" fmla="*/ 0 h 98"/>
              <a:gd name="T2" fmla="*/ 2147483647 w 348"/>
              <a:gd name="T3" fmla="*/ 2147483647 h 98"/>
              <a:gd name="T4" fmla="*/ 2147483647 w 348"/>
              <a:gd name="T5" fmla="*/ 2147483647 h 98"/>
              <a:gd name="T6" fmla="*/ 0 w 348"/>
              <a:gd name="T7" fmla="*/ 2147483647 h 98"/>
              <a:gd name="T8" fmla="*/ 0 60000 65536"/>
              <a:gd name="T9" fmla="*/ 0 60000 65536"/>
              <a:gd name="T10" fmla="*/ 0 60000 65536"/>
              <a:gd name="T11" fmla="*/ 0 60000 65536"/>
              <a:gd name="T12" fmla="*/ 0 w 348"/>
              <a:gd name="T13" fmla="*/ 0 h 98"/>
              <a:gd name="T14" fmla="*/ 348 w 348"/>
              <a:gd name="T15" fmla="*/ 98 h 98"/>
            </a:gdLst>
            <a:ahLst/>
            <a:cxnLst>
              <a:cxn ang="T8">
                <a:pos x="T0" y="T1"/>
              </a:cxn>
              <a:cxn ang="T9">
                <a:pos x="T2" y="T3"/>
              </a:cxn>
              <a:cxn ang="T10">
                <a:pos x="T4" y="T5"/>
              </a:cxn>
              <a:cxn ang="T11">
                <a:pos x="T6" y="T7"/>
              </a:cxn>
            </a:cxnLst>
            <a:rect l="T12" t="T13" r="T14" b="T15"/>
            <a:pathLst>
              <a:path w="348" h="98">
                <a:moveTo>
                  <a:pt x="348" y="0"/>
                </a:moveTo>
                <a:lnTo>
                  <a:pt x="304" y="17"/>
                </a:lnTo>
                <a:lnTo>
                  <a:pt x="100" y="98"/>
                </a:lnTo>
                <a:lnTo>
                  <a:pt x="0" y="9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83" name="Line 403"/>
          <p:cNvSpPr>
            <a:spLocks noChangeShapeType="1"/>
          </p:cNvSpPr>
          <p:nvPr/>
        </p:nvSpPr>
        <p:spPr bwMode="auto">
          <a:xfrm flipV="1">
            <a:off x="4779963" y="1987550"/>
            <a:ext cx="1587" cy="3365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84" name="Line 404"/>
          <p:cNvSpPr>
            <a:spLocks noChangeShapeType="1"/>
          </p:cNvSpPr>
          <p:nvPr/>
        </p:nvSpPr>
        <p:spPr bwMode="auto">
          <a:xfrm flipV="1">
            <a:off x="4462463" y="1987550"/>
            <a:ext cx="1587" cy="3365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85" name="Freeform 405"/>
          <p:cNvSpPr>
            <a:spLocks/>
          </p:cNvSpPr>
          <p:nvPr/>
        </p:nvSpPr>
        <p:spPr bwMode="auto">
          <a:xfrm>
            <a:off x="5291138" y="2992438"/>
            <a:ext cx="1068387" cy="1587"/>
          </a:xfrm>
          <a:custGeom>
            <a:avLst/>
            <a:gdLst>
              <a:gd name="T0" fmla="*/ 0 w 673"/>
              <a:gd name="T1" fmla="*/ 0 h 1587"/>
              <a:gd name="T2" fmla="*/ 2147483647 w 673"/>
              <a:gd name="T3" fmla="*/ 0 h 1587"/>
              <a:gd name="T4" fmla="*/ 2147483647 w 673"/>
              <a:gd name="T5" fmla="*/ 0 h 1587"/>
              <a:gd name="T6" fmla="*/ 0 60000 65536"/>
              <a:gd name="T7" fmla="*/ 0 60000 65536"/>
              <a:gd name="T8" fmla="*/ 0 60000 65536"/>
              <a:gd name="T9" fmla="*/ 0 w 673"/>
              <a:gd name="T10" fmla="*/ 0 h 1587"/>
              <a:gd name="T11" fmla="*/ 673 w 673"/>
              <a:gd name="T12" fmla="*/ 1587 h 1587"/>
            </a:gdLst>
            <a:ahLst/>
            <a:cxnLst>
              <a:cxn ang="T6">
                <a:pos x="T0" y="T1"/>
              </a:cxn>
              <a:cxn ang="T7">
                <a:pos x="T2" y="T3"/>
              </a:cxn>
              <a:cxn ang="T8">
                <a:pos x="T4" y="T5"/>
              </a:cxn>
            </a:cxnLst>
            <a:rect l="T9" t="T10" r="T11" b="T12"/>
            <a:pathLst>
              <a:path w="673" h="1587">
                <a:moveTo>
                  <a:pt x="0" y="0"/>
                </a:moveTo>
                <a:lnTo>
                  <a:pt x="157" y="0"/>
                </a:lnTo>
                <a:lnTo>
                  <a:pt x="673"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86" name="Line 406"/>
          <p:cNvSpPr>
            <a:spLocks noChangeShapeType="1"/>
          </p:cNvSpPr>
          <p:nvPr/>
        </p:nvSpPr>
        <p:spPr bwMode="auto">
          <a:xfrm>
            <a:off x="5291138" y="2354263"/>
            <a:ext cx="10683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87" name="Freeform 407"/>
          <p:cNvSpPr>
            <a:spLocks/>
          </p:cNvSpPr>
          <p:nvPr/>
        </p:nvSpPr>
        <p:spPr bwMode="auto">
          <a:xfrm>
            <a:off x="5410200" y="2843213"/>
            <a:ext cx="222250" cy="252412"/>
          </a:xfrm>
          <a:custGeom>
            <a:avLst/>
            <a:gdLst>
              <a:gd name="T0" fmla="*/ 0 w 140"/>
              <a:gd name="T1" fmla="*/ 0 h 159"/>
              <a:gd name="T2" fmla="*/ 2147483647 w 140"/>
              <a:gd name="T3" fmla="*/ 2147483647 h 159"/>
              <a:gd name="T4" fmla="*/ 2147483647 w 140"/>
              <a:gd name="T5" fmla="*/ 2147483647 h 159"/>
              <a:gd name="T6" fmla="*/ 0 60000 65536"/>
              <a:gd name="T7" fmla="*/ 0 60000 65536"/>
              <a:gd name="T8" fmla="*/ 0 60000 65536"/>
              <a:gd name="T9" fmla="*/ 0 w 140"/>
              <a:gd name="T10" fmla="*/ 0 h 159"/>
              <a:gd name="T11" fmla="*/ 140 w 140"/>
              <a:gd name="T12" fmla="*/ 159 h 159"/>
            </a:gdLst>
            <a:ahLst/>
            <a:cxnLst>
              <a:cxn ang="T6">
                <a:pos x="T0" y="T1"/>
              </a:cxn>
              <a:cxn ang="T7">
                <a:pos x="T2" y="T3"/>
              </a:cxn>
              <a:cxn ang="T8">
                <a:pos x="T4" y="T5"/>
              </a:cxn>
            </a:cxnLst>
            <a:rect l="T9" t="T10" r="T11" b="T12"/>
            <a:pathLst>
              <a:path w="140" h="159">
                <a:moveTo>
                  <a:pt x="0" y="0"/>
                </a:moveTo>
                <a:lnTo>
                  <a:pt x="82" y="94"/>
                </a:lnTo>
                <a:lnTo>
                  <a:pt x="140" y="15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88" name="Freeform 408"/>
          <p:cNvSpPr>
            <a:spLocks/>
          </p:cNvSpPr>
          <p:nvPr/>
        </p:nvSpPr>
        <p:spPr bwMode="auto">
          <a:xfrm>
            <a:off x="5189538" y="2595563"/>
            <a:ext cx="141287" cy="158750"/>
          </a:xfrm>
          <a:custGeom>
            <a:avLst/>
            <a:gdLst>
              <a:gd name="T0" fmla="*/ 0 w 89"/>
              <a:gd name="T1" fmla="*/ 0 h 100"/>
              <a:gd name="T2" fmla="*/ 2147483647 w 89"/>
              <a:gd name="T3" fmla="*/ 2147483647 h 100"/>
              <a:gd name="T4" fmla="*/ 2147483647 w 89"/>
              <a:gd name="T5" fmla="*/ 2147483647 h 100"/>
              <a:gd name="T6" fmla="*/ 2147483647 w 89"/>
              <a:gd name="T7" fmla="*/ 2147483647 h 100"/>
              <a:gd name="T8" fmla="*/ 0 60000 65536"/>
              <a:gd name="T9" fmla="*/ 0 60000 65536"/>
              <a:gd name="T10" fmla="*/ 0 60000 65536"/>
              <a:gd name="T11" fmla="*/ 0 60000 65536"/>
              <a:gd name="T12" fmla="*/ 0 w 89"/>
              <a:gd name="T13" fmla="*/ 0 h 100"/>
              <a:gd name="T14" fmla="*/ 89 w 89"/>
              <a:gd name="T15" fmla="*/ 100 h 100"/>
            </a:gdLst>
            <a:ahLst/>
            <a:cxnLst>
              <a:cxn ang="T8">
                <a:pos x="T0" y="T1"/>
              </a:cxn>
              <a:cxn ang="T9">
                <a:pos x="T2" y="T3"/>
              </a:cxn>
              <a:cxn ang="T10">
                <a:pos x="T4" y="T5"/>
              </a:cxn>
              <a:cxn ang="T11">
                <a:pos x="T6" y="T7"/>
              </a:cxn>
            </a:cxnLst>
            <a:rect l="T12" t="T13" r="T14" b="T15"/>
            <a:pathLst>
              <a:path w="89" h="100">
                <a:moveTo>
                  <a:pt x="0" y="0"/>
                </a:moveTo>
                <a:lnTo>
                  <a:pt x="44" y="50"/>
                </a:lnTo>
                <a:lnTo>
                  <a:pt x="89" y="10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89" name="Freeform 409"/>
          <p:cNvSpPr>
            <a:spLocks/>
          </p:cNvSpPr>
          <p:nvPr/>
        </p:nvSpPr>
        <p:spPr bwMode="auto">
          <a:xfrm>
            <a:off x="5410200" y="2781300"/>
            <a:ext cx="44450" cy="61913"/>
          </a:xfrm>
          <a:custGeom>
            <a:avLst/>
            <a:gdLst>
              <a:gd name="T0" fmla="*/ 0 w 15"/>
              <a:gd name="T1" fmla="*/ 2147483647 h 20"/>
              <a:gd name="T2" fmla="*/ 2147483647 w 15"/>
              <a:gd name="T3" fmla="*/ 2147483647 h 20"/>
              <a:gd name="T4" fmla="*/ 2147483647 w 15"/>
              <a:gd name="T5" fmla="*/ 0 h 20"/>
              <a:gd name="T6" fmla="*/ 0 60000 65536"/>
              <a:gd name="T7" fmla="*/ 0 60000 65536"/>
              <a:gd name="T8" fmla="*/ 0 60000 65536"/>
              <a:gd name="T9" fmla="*/ 0 w 15"/>
              <a:gd name="T10" fmla="*/ 0 h 20"/>
              <a:gd name="T11" fmla="*/ 15 w 15"/>
              <a:gd name="T12" fmla="*/ 20 h 20"/>
            </a:gdLst>
            <a:ahLst/>
            <a:cxnLst>
              <a:cxn ang="T6">
                <a:pos x="T0" y="T1"/>
              </a:cxn>
              <a:cxn ang="T7">
                <a:pos x="T2" y="T3"/>
              </a:cxn>
              <a:cxn ang="T8">
                <a:pos x="T4" y="T5"/>
              </a:cxn>
            </a:cxnLst>
            <a:rect l="T9" t="T10" r="T11" b="T12"/>
            <a:pathLst>
              <a:path w="15" h="20">
                <a:moveTo>
                  <a:pt x="0" y="20"/>
                </a:moveTo>
                <a:cubicBezTo>
                  <a:pt x="4" y="16"/>
                  <a:pt x="8" y="12"/>
                  <a:pt x="11" y="7"/>
                </a:cubicBezTo>
                <a:cubicBezTo>
                  <a:pt x="15" y="0"/>
                  <a:pt x="15" y="0"/>
                  <a:pt x="15" y="0"/>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90" name="Freeform 410"/>
          <p:cNvSpPr>
            <a:spLocks/>
          </p:cNvSpPr>
          <p:nvPr/>
        </p:nvSpPr>
        <p:spPr bwMode="auto">
          <a:xfrm>
            <a:off x="5291138" y="2843213"/>
            <a:ext cx="119062" cy="53975"/>
          </a:xfrm>
          <a:custGeom>
            <a:avLst/>
            <a:gdLst>
              <a:gd name="T0" fmla="*/ 0 w 39"/>
              <a:gd name="T1" fmla="*/ 2147483647 h 18"/>
              <a:gd name="T2" fmla="*/ 2147483647 w 39"/>
              <a:gd name="T3" fmla="*/ 2147483647 h 18"/>
              <a:gd name="T4" fmla="*/ 2147483647 w 39"/>
              <a:gd name="T5" fmla="*/ 0 h 18"/>
              <a:gd name="T6" fmla="*/ 0 60000 65536"/>
              <a:gd name="T7" fmla="*/ 0 60000 65536"/>
              <a:gd name="T8" fmla="*/ 0 60000 65536"/>
              <a:gd name="T9" fmla="*/ 0 w 39"/>
              <a:gd name="T10" fmla="*/ 0 h 18"/>
              <a:gd name="T11" fmla="*/ 39 w 39"/>
              <a:gd name="T12" fmla="*/ 18 h 18"/>
            </a:gdLst>
            <a:ahLst/>
            <a:cxnLst>
              <a:cxn ang="T6">
                <a:pos x="T0" y="T1"/>
              </a:cxn>
              <a:cxn ang="T7">
                <a:pos x="T2" y="T3"/>
              </a:cxn>
              <a:cxn ang="T8">
                <a:pos x="T4" y="T5"/>
              </a:cxn>
            </a:cxnLst>
            <a:rect l="T9" t="T10" r="T11" b="T12"/>
            <a:pathLst>
              <a:path w="39" h="18">
                <a:moveTo>
                  <a:pt x="0" y="18"/>
                </a:moveTo>
                <a:cubicBezTo>
                  <a:pt x="8" y="16"/>
                  <a:pt x="8" y="16"/>
                  <a:pt x="8" y="16"/>
                </a:cubicBezTo>
                <a:cubicBezTo>
                  <a:pt x="19" y="13"/>
                  <a:pt x="30" y="8"/>
                  <a:pt x="39" y="0"/>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91" name="Freeform 411"/>
          <p:cNvSpPr>
            <a:spLocks/>
          </p:cNvSpPr>
          <p:nvPr/>
        </p:nvSpPr>
        <p:spPr bwMode="auto">
          <a:xfrm>
            <a:off x="4048125" y="2830513"/>
            <a:ext cx="119063" cy="63500"/>
          </a:xfrm>
          <a:custGeom>
            <a:avLst/>
            <a:gdLst>
              <a:gd name="T0" fmla="*/ 2147483647 w 75"/>
              <a:gd name="T1" fmla="*/ 0 h 40"/>
              <a:gd name="T2" fmla="*/ 0 w 75"/>
              <a:gd name="T3" fmla="*/ 2147483647 h 40"/>
              <a:gd name="T4" fmla="*/ 2147483647 w 75"/>
              <a:gd name="T5" fmla="*/ 2147483647 h 40"/>
              <a:gd name="T6" fmla="*/ 2147483647 w 75"/>
              <a:gd name="T7" fmla="*/ 2147483647 h 40"/>
              <a:gd name="T8" fmla="*/ 2147483647 w 75"/>
              <a:gd name="T9" fmla="*/ 0 h 40"/>
              <a:gd name="T10" fmla="*/ 0 60000 65536"/>
              <a:gd name="T11" fmla="*/ 0 60000 65536"/>
              <a:gd name="T12" fmla="*/ 0 60000 65536"/>
              <a:gd name="T13" fmla="*/ 0 60000 65536"/>
              <a:gd name="T14" fmla="*/ 0 60000 65536"/>
              <a:gd name="T15" fmla="*/ 0 w 75"/>
              <a:gd name="T16" fmla="*/ 0 h 40"/>
              <a:gd name="T17" fmla="*/ 75 w 75"/>
              <a:gd name="T18" fmla="*/ 40 h 40"/>
            </a:gdLst>
            <a:ahLst/>
            <a:cxnLst>
              <a:cxn ang="T10">
                <a:pos x="T0" y="T1"/>
              </a:cxn>
              <a:cxn ang="T11">
                <a:pos x="T2" y="T3"/>
              </a:cxn>
              <a:cxn ang="T12">
                <a:pos x="T4" y="T5"/>
              </a:cxn>
              <a:cxn ang="T13">
                <a:pos x="T6" y="T7"/>
              </a:cxn>
              <a:cxn ang="T14">
                <a:pos x="T8" y="T9"/>
              </a:cxn>
            </a:cxnLst>
            <a:rect l="T15" t="T16" r="T17" b="T18"/>
            <a:pathLst>
              <a:path w="75" h="40">
                <a:moveTo>
                  <a:pt x="75" y="0"/>
                </a:moveTo>
                <a:lnTo>
                  <a:pt x="0" y="17"/>
                </a:lnTo>
                <a:lnTo>
                  <a:pt x="5" y="29"/>
                </a:lnTo>
                <a:lnTo>
                  <a:pt x="9" y="40"/>
                </a:lnTo>
                <a:lnTo>
                  <a:pt x="75"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92" name="Freeform 412"/>
          <p:cNvSpPr>
            <a:spLocks/>
          </p:cNvSpPr>
          <p:nvPr/>
        </p:nvSpPr>
        <p:spPr bwMode="auto">
          <a:xfrm>
            <a:off x="5110163" y="2506663"/>
            <a:ext cx="95250" cy="101600"/>
          </a:xfrm>
          <a:custGeom>
            <a:avLst/>
            <a:gdLst>
              <a:gd name="T0" fmla="*/ 0 w 60"/>
              <a:gd name="T1" fmla="*/ 0 h 64"/>
              <a:gd name="T2" fmla="*/ 2147483647 w 60"/>
              <a:gd name="T3" fmla="*/ 2147483647 h 64"/>
              <a:gd name="T4" fmla="*/ 2147483647 w 60"/>
              <a:gd name="T5" fmla="*/ 2147483647 h 64"/>
              <a:gd name="T6" fmla="*/ 2147483647 w 60"/>
              <a:gd name="T7" fmla="*/ 2147483647 h 64"/>
              <a:gd name="T8" fmla="*/ 0 w 60"/>
              <a:gd name="T9" fmla="*/ 0 h 64"/>
              <a:gd name="T10" fmla="*/ 0 60000 65536"/>
              <a:gd name="T11" fmla="*/ 0 60000 65536"/>
              <a:gd name="T12" fmla="*/ 0 60000 65536"/>
              <a:gd name="T13" fmla="*/ 0 60000 65536"/>
              <a:gd name="T14" fmla="*/ 0 60000 65536"/>
              <a:gd name="T15" fmla="*/ 0 w 60"/>
              <a:gd name="T16" fmla="*/ 0 h 64"/>
              <a:gd name="T17" fmla="*/ 60 w 60"/>
              <a:gd name="T18" fmla="*/ 64 h 64"/>
            </a:gdLst>
            <a:ahLst/>
            <a:cxnLst>
              <a:cxn ang="T10">
                <a:pos x="T0" y="T1"/>
              </a:cxn>
              <a:cxn ang="T11">
                <a:pos x="T2" y="T3"/>
              </a:cxn>
              <a:cxn ang="T12">
                <a:pos x="T4" y="T5"/>
              </a:cxn>
              <a:cxn ang="T13">
                <a:pos x="T6" y="T7"/>
              </a:cxn>
              <a:cxn ang="T14">
                <a:pos x="T8" y="T9"/>
              </a:cxn>
            </a:cxnLst>
            <a:rect l="T15" t="T16" r="T17" b="T18"/>
            <a:pathLst>
              <a:path w="60" h="64">
                <a:moveTo>
                  <a:pt x="0" y="0"/>
                </a:moveTo>
                <a:lnTo>
                  <a:pt x="40" y="64"/>
                </a:lnTo>
                <a:lnTo>
                  <a:pt x="50" y="56"/>
                </a:lnTo>
                <a:lnTo>
                  <a:pt x="60" y="48"/>
                </a:lnTo>
                <a:lnTo>
                  <a:pt x="0"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93" name="Freeform 413"/>
          <p:cNvSpPr>
            <a:spLocks/>
          </p:cNvSpPr>
          <p:nvPr/>
        </p:nvSpPr>
        <p:spPr bwMode="auto">
          <a:xfrm>
            <a:off x="5314950" y="2738438"/>
            <a:ext cx="95250" cy="104775"/>
          </a:xfrm>
          <a:custGeom>
            <a:avLst/>
            <a:gdLst>
              <a:gd name="T0" fmla="*/ 2147483647 w 60"/>
              <a:gd name="T1" fmla="*/ 2147483647 h 66"/>
              <a:gd name="T2" fmla="*/ 2147483647 w 60"/>
              <a:gd name="T3" fmla="*/ 2147483647 h 66"/>
              <a:gd name="T4" fmla="*/ 2147483647 w 60"/>
              <a:gd name="T5" fmla="*/ 0 h 66"/>
              <a:gd name="T6" fmla="*/ 2147483647 w 60"/>
              <a:gd name="T7" fmla="*/ 2147483647 h 66"/>
              <a:gd name="T8" fmla="*/ 0 w 60"/>
              <a:gd name="T9" fmla="*/ 2147483647 h 66"/>
              <a:gd name="T10" fmla="*/ 2147483647 w 60"/>
              <a:gd name="T11" fmla="*/ 2147483647 h 66"/>
              <a:gd name="T12" fmla="*/ 2147483647 w 60"/>
              <a:gd name="T13" fmla="*/ 2147483647 h 66"/>
              <a:gd name="T14" fmla="*/ 0 60000 65536"/>
              <a:gd name="T15" fmla="*/ 0 60000 65536"/>
              <a:gd name="T16" fmla="*/ 0 60000 65536"/>
              <a:gd name="T17" fmla="*/ 0 60000 65536"/>
              <a:gd name="T18" fmla="*/ 0 60000 65536"/>
              <a:gd name="T19" fmla="*/ 0 60000 65536"/>
              <a:gd name="T20" fmla="*/ 0 60000 65536"/>
              <a:gd name="T21" fmla="*/ 0 w 60"/>
              <a:gd name="T22" fmla="*/ 0 h 66"/>
              <a:gd name="T23" fmla="*/ 60 w 60"/>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66">
                <a:moveTo>
                  <a:pt x="60" y="66"/>
                </a:moveTo>
                <a:lnTo>
                  <a:pt x="60" y="66"/>
                </a:lnTo>
                <a:lnTo>
                  <a:pt x="19" y="0"/>
                </a:lnTo>
                <a:lnTo>
                  <a:pt x="10" y="10"/>
                </a:lnTo>
                <a:lnTo>
                  <a:pt x="0" y="18"/>
                </a:lnTo>
                <a:lnTo>
                  <a:pt x="60" y="66"/>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94" name="Freeform 414"/>
          <p:cNvSpPr>
            <a:spLocks/>
          </p:cNvSpPr>
          <p:nvPr/>
        </p:nvSpPr>
        <p:spPr bwMode="auto">
          <a:xfrm>
            <a:off x="3979863" y="2132013"/>
            <a:ext cx="1587" cy="109537"/>
          </a:xfrm>
          <a:custGeom>
            <a:avLst/>
            <a:gdLst>
              <a:gd name="T0" fmla="*/ 0 w 1587"/>
              <a:gd name="T1" fmla="*/ 2147483647 h 69"/>
              <a:gd name="T2" fmla="*/ 0 w 1587"/>
              <a:gd name="T3" fmla="*/ 0 h 69"/>
              <a:gd name="T4" fmla="*/ 0 w 1587"/>
              <a:gd name="T5" fmla="*/ 2147483647 h 69"/>
              <a:gd name="T6" fmla="*/ 0 60000 65536"/>
              <a:gd name="T7" fmla="*/ 0 60000 65536"/>
              <a:gd name="T8" fmla="*/ 0 60000 65536"/>
              <a:gd name="T9" fmla="*/ 0 w 1587"/>
              <a:gd name="T10" fmla="*/ 0 h 69"/>
              <a:gd name="T11" fmla="*/ 1587 w 1587"/>
              <a:gd name="T12" fmla="*/ 69 h 69"/>
            </a:gdLst>
            <a:ahLst/>
            <a:cxnLst>
              <a:cxn ang="T6">
                <a:pos x="T0" y="T1"/>
              </a:cxn>
              <a:cxn ang="T7">
                <a:pos x="T2" y="T3"/>
              </a:cxn>
              <a:cxn ang="T8">
                <a:pos x="T4" y="T5"/>
              </a:cxn>
            </a:cxnLst>
            <a:rect l="T9" t="T10" r="T11" b="T12"/>
            <a:pathLst>
              <a:path w="1587" h="69">
                <a:moveTo>
                  <a:pt x="0" y="69"/>
                </a:moveTo>
                <a:lnTo>
                  <a:pt x="0" y="0"/>
                </a:lnTo>
                <a:lnTo>
                  <a:pt x="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895" name="Line 415"/>
          <p:cNvSpPr>
            <a:spLocks noChangeShapeType="1"/>
          </p:cNvSpPr>
          <p:nvPr/>
        </p:nvSpPr>
        <p:spPr bwMode="auto">
          <a:xfrm flipV="1">
            <a:off x="3979863" y="2132013"/>
            <a:ext cx="1587" cy="1095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896" name="Line 416"/>
          <p:cNvSpPr>
            <a:spLocks noChangeShapeType="1"/>
          </p:cNvSpPr>
          <p:nvPr/>
        </p:nvSpPr>
        <p:spPr bwMode="auto">
          <a:xfrm flipV="1">
            <a:off x="3979863" y="2132013"/>
            <a:ext cx="1587" cy="109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897" name="Freeform 417"/>
          <p:cNvSpPr>
            <a:spLocks/>
          </p:cNvSpPr>
          <p:nvPr/>
        </p:nvSpPr>
        <p:spPr bwMode="auto">
          <a:xfrm>
            <a:off x="4352925" y="1858963"/>
            <a:ext cx="109538" cy="111125"/>
          </a:xfrm>
          <a:custGeom>
            <a:avLst/>
            <a:gdLst>
              <a:gd name="T0" fmla="*/ 2147483647 w 69"/>
              <a:gd name="T1" fmla="*/ 2147483647 h 70"/>
              <a:gd name="T2" fmla="*/ 2147483647 w 69"/>
              <a:gd name="T3" fmla="*/ 0 h 70"/>
              <a:gd name="T4" fmla="*/ 0 w 69"/>
              <a:gd name="T5" fmla="*/ 2147483647 h 70"/>
              <a:gd name="T6" fmla="*/ 2147483647 w 69"/>
              <a:gd name="T7" fmla="*/ 2147483647 h 70"/>
              <a:gd name="T8" fmla="*/ 0 60000 65536"/>
              <a:gd name="T9" fmla="*/ 0 60000 65536"/>
              <a:gd name="T10" fmla="*/ 0 60000 65536"/>
              <a:gd name="T11" fmla="*/ 0 60000 65536"/>
              <a:gd name="T12" fmla="*/ 0 w 69"/>
              <a:gd name="T13" fmla="*/ 0 h 70"/>
              <a:gd name="T14" fmla="*/ 69 w 69"/>
              <a:gd name="T15" fmla="*/ 70 h 70"/>
            </a:gdLst>
            <a:ahLst/>
            <a:cxnLst>
              <a:cxn ang="T8">
                <a:pos x="T0" y="T1"/>
              </a:cxn>
              <a:cxn ang="T9">
                <a:pos x="T2" y="T3"/>
              </a:cxn>
              <a:cxn ang="T10">
                <a:pos x="T4" y="T5"/>
              </a:cxn>
              <a:cxn ang="T11">
                <a:pos x="T6" y="T7"/>
              </a:cxn>
            </a:cxnLst>
            <a:rect l="T12" t="T13" r="T14" b="T15"/>
            <a:pathLst>
              <a:path w="69" h="70">
                <a:moveTo>
                  <a:pt x="69" y="70"/>
                </a:moveTo>
                <a:lnTo>
                  <a:pt x="69" y="0"/>
                </a:lnTo>
                <a:lnTo>
                  <a:pt x="0" y="35"/>
                </a:lnTo>
                <a:lnTo>
                  <a:pt x="69"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898" name="Freeform 418"/>
          <p:cNvSpPr>
            <a:spLocks/>
          </p:cNvSpPr>
          <p:nvPr/>
        </p:nvSpPr>
        <p:spPr bwMode="auto">
          <a:xfrm>
            <a:off x="4352925" y="1858963"/>
            <a:ext cx="109538" cy="111125"/>
          </a:xfrm>
          <a:custGeom>
            <a:avLst/>
            <a:gdLst>
              <a:gd name="T0" fmla="*/ 2147483647 w 69"/>
              <a:gd name="T1" fmla="*/ 2147483647 h 70"/>
              <a:gd name="T2" fmla="*/ 2147483647 w 69"/>
              <a:gd name="T3" fmla="*/ 0 h 70"/>
              <a:gd name="T4" fmla="*/ 0 w 69"/>
              <a:gd name="T5" fmla="*/ 2147483647 h 70"/>
              <a:gd name="T6" fmla="*/ 2147483647 w 69"/>
              <a:gd name="T7" fmla="*/ 2147483647 h 70"/>
              <a:gd name="T8" fmla="*/ 0 60000 65536"/>
              <a:gd name="T9" fmla="*/ 0 60000 65536"/>
              <a:gd name="T10" fmla="*/ 0 60000 65536"/>
              <a:gd name="T11" fmla="*/ 0 60000 65536"/>
              <a:gd name="T12" fmla="*/ 0 w 69"/>
              <a:gd name="T13" fmla="*/ 0 h 70"/>
              <a:gd name="T14" fmla="*/ 69 w 69"/>
              <a:gd name="T15" fmla="*/ 70 h 70"/>
            </a:gdLst>
            <a:ahLst/>
            <a:cxnLst>
              <a:cxn ang="T8">
                <a:pos x="T0" y="T1"/>
              </a:cxn>
              <a:cxn ang="T9">
                <a:pos x="T2" y="T3"/>
              </a:cxn>
              <a:cxn ang="T10">
                <a:pos x="T4" y="T5"/>
              </a:cxn>
              <a:cxn ang="T11">
                <a:pos x="T6" y="T7"/>
              </a:cxn>
            </a:cxnLst>
            <a:rect l="T12" t="T13" r="T14" b="T15"/>
            <a:pathLst>
              <a:path w="69" h="70">
                <a:moveTo>
                  <a:pt x="69" y="70"/>
                </a:moveTo>
                <a:lnTo>
                  <a:pt x="69" y="0"/>
                </a:lnTo>
                <a:lnTo>
                  <a:pt x="0" y="35"/>
                </a:lnTo>
                <a:lnTo>
                  <a:pt x="69" y="7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899" name="Line 419"/>
          <p:cNvSpPr>
            <a:spLocks noChangeShapeType="1"/>
          </p:cNvSpPr>
          <p:nvPr/>
        </p:nvSpPr>
        <p:spPr bwMode="auto">
          <a:xfrm flipV="1">
            <a:off x="5962650" y="452438"/>
            <a:ext cx="1588" cy="16351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900" name="Line 420"/>
          <p:cNvSpPr>
            <a:spLocks noChangeShapeType="1"/>
          </p:cNvSpPr>
          <p:nvPr/>
        </p:nvSpPr>
        <p:spPr bwMode="auto">
          <a:xfrm>
            <a:off x="6075363" y="228600"/>
            <a:ext cx="1587" cy="2238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901" name="Rectangle 421"/>
          <p:cNvSpPr>
            <a:spLocks noChangeArrowheads="1"/>
          </p:cNvSpPr>
          <p:nvPr/>
        </p:nvSpPr>
        <p:spPr bwMode="auto">
          <a:xfrm>
            <a:off x="5930900" y="258763"/>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L</a:t>
            </a:r>
            <a:endParaRPr lang="en-US" smtClean="0">
              <a:solidFill>
                <a:srgbClr val="000000"/>
              </a:solidFill>
            </a:endParaRPr>
          </a:p>
        </p:txBody>
      </p:sp>
      <p:sp>
        <p:nvSpPr>
          <p:cNvPr id="20902" name="Freeform 422"/>
          <p:cNvSpPr>
            <a:spLocks/>
          </p:cNvSpPr>
          <p:nvPr/>
        </p:nvSpPr>
        <p:spPr bwMode="auto">
          <a:xfrm>
            <a:off x="5853113" y="228600"/>
            <a:ext cx="222250" cy="223838"/>
          </a:xfrm>
          <a:custGeom>
            <a:avLst/>
            <a:gdLst>
              <a:gd name="T0" fmla="*/ 2147483647 w 140"/>
              <a:gd name="T1" fmla="*/ 2147483647 h 141"/>
              <a:gd name="T2" fmla="*/ 0 w 140"/>
              <a:gd name="T3" fmla="*/ 2147483647 h 141"/>
              <a:gd name="T4" fmla="*/ 0 w 140"/>
              <a:gd name="T5" fmla="*/ 0 h 141"/>
              <a:gd name="T6" fmla="*/ 2147483647 w 140"/>
              <a:gd name="T7" fmla="*/ 0 h 141"/>
              <a:gd name="T8" fmla="*/ 0 60000 65536"/>
              <a:gd name="T9" fmla="*/ 0 60000 65536"/>
              <a:gd name="T10" fmla="*/ 0 60000 65536"/>
              <a:gd name="T11" fmla="*/ 0 60000 65536"/>
              <a:gd name="T12" fmla="*/ 0 w 140"/>
              <a:gd name="T13" fmla="*/ 0 h 141"/>
              <a:gd name="T14" fmla="*/ 140 w 140"/>
              <a:gd name="T15" fmla="*/ 141 h 141"/>
            </a:gdLst>
            <a:ahLst/>
            <a:cxnLst>
              <a:cxn ang="T8">
                <a:pos x="T0" y="T1"/>
              </a:cxn>
              <a:cxn ang="T9">
                <a:pos x="T2" y="T3"/>
              </a:cxn>
              <a:cxn ang="T10">
                <a:pos x="T4" y="T5"/>
              </a:cxn>
              <a:cxn ang="T11">
                <a:pos x="T6" y="T7"/>
              </a:cxn>
            </a:cxnLst>
            <a:rect l="T12" t="T13" r="T14" b="T15"/>
            <a:pathLst>
              <a:path w="140" h="141">
                <a:moveTo>
                  <a:pt x="140" y="141"/>
                </a:moveTo>
                <a:lnTo>
                  <a:pt x="0" y="141"/>
                </a:lnTo>
                <a:lnTo>
                  <a:pt x="0" y="0"/>
                </a:lnTo>
                <a:lnTo>
                  <a:pt x="1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903" name="Rectangle 423"/>
          <p:cNvSpPr>
            <a:spLocks noChangeArrowheads="1"/>
          </p:cNvSpPr>
          <p:nvPr/>
        </p:nvSpPr>
        <p:spPr bwMode="auto">
          <a:xfrm>
            <a:off x="5822950" y="1924050"/>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K</a:t>
            </a:r>
            <a:endParaRPr lang="en-US" smtClean="0">
              <a:solidFill>
                <a:srgbClr val="000000"/>
              </a:solidFill>
            </a:endParaRPr>
          </a:p>
        </p:txBody>
      </p:sp>
      <p:sp>
        <p:nvSpPr>
          <p:cNvPr id="20904" name="Freeform 424"/>
          <p:cNvSpPr>
            <a:spLocks/>
          </p:cNvSpPr>
          <p:nvPr/>
        </p:nvSpPr>
        <p:spPr bwMode="auto">
          <a:xfrm>
            <a:off x="5748338" y="1895475"/>
            <a:ext cx="223837" cy="223838"/>
          </a:xfrm>
          <a:custGeom>
            <a:avLst/>
            <a:gdLst>
              <a:gd name="T0" fmla="*/ 2147483647 w 141"/>
              <a:gd name="T1" fmla="*/ 2147483647 h 141"/>
              <a:gd name="T2" fmla="*/ 0 w 141"/>
              <a:gd name="T3" fmla="*/ 2147483647 h 141"/>
              <a:gd name="T4" fmla="*/ 0 w 141"/>
              <a:gd name="T5" fmla="*/ 0 h 141"/>
              <a:gd name="T6" fmla="*/ 0 60000 65536"/>
              <a:gd name="T7" fmla="*/ 0 60000 65536"/>
              <a:gd name="T8" fmla="*/ 0 60000 65536"/>
              <a:gd name="T9" fmla="*/ 0 w 141"/>
              <a:gd name="T10" fmla="*/ 0 h 141"/>
              <a:gd name="T11" fmla="*/ 141 w 141"/>
              <a:gd name="T12" fmla="*/ 141 h 141"/>
            </a:gdLst>
            <a:ahLst/>
            <a:cxnLst>
              <a:cxn ang="T6">
                <a:pos x="T0" y="T1"/>
              </a:cxn>
              <a:cxn ang="T7">
                <a:pos x="T2" y="T3"/>
              </a:cxn>
              <a:cxn ang="T8">
                <a:pos x="T4" y="T5"/>
              </a:cxn>
            </a:cxnLst>
            <a:rect l="T9" t="T10" r="T11" b="T12"/>
            <a:pathLst>
              <a:path w="141" h="141">
                <a:moveTo>
                  <a:pt x="141" y="141"/>
                </a:moveTo>
                <a:lnTo>
                  <a:pt x="0" y="141"/>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905" name="Line 425"/>
          <p:cNvSpPr>
            <a:spLocks noChangeShapeType="1"/>
          </p:cNvSpPr>
          <p:nvPr/>
        </p:nvSpPr>
        <p:spPr bwMode="auto">
          <a:xfrm flipV="1">
            <a:off x="5861050" y="2119313"/>
            <a:ext cx="1588" cy="2349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906" name="Line 426"/>
          <p:cNvSpPr>
            <a:spLocks noChangeShapeType="1"/>
          </p:cNvSpPr>
          <p:nvPr/>
        </p:nvSpPr>
        <p:spPr bwMode="auto">
          <a:xfrm>
            <a:off x="5972175" y="1895475"/>
            <a:ext cx="1588" cy="2238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907" name="Line 427"/>
          <p:cNvSpPr>
            <a:spLocks noChangeShapeType="1"/>
          </p:cNvSpPr>
          <p:nvPr/>
        </p:nvSpPr>
        <p:spPr bwMode="auto">
          <a:xfrm>
            <a:off x="5748338" y="1895475"/>
            <a:ext cx="2238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908" name="Line 428"/>
          <p:cNvSpPr>
            <a:spLocks noChangeShapeType="1"/>
          </p:cNvSpPr>
          <p:nvPr/>
        </p:nvSpPr>
        <p:spPr bwMode="auto">
          <a:xfrm flipV="1">
            <a:off x="5751513" y="2732088"/>
            <a:ext cx="1587" cy="2540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909" name="Rectangle 429"/>
          <p:cNvSpPr>
            <a:spLocks noChangeArrowheads="1"/>
          </p:cNvSpPr>
          <p:nvPr/>
        </p:nvSpPr>
        <p:spPr bwMode="auto">
          <a:xfrm>
            <a:off x="5641975" y="2509838"/>
            <a:ext cx="222250" cy="222250"/>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910" name="Rectangle 430"/>
          <p:cNvSpPr>
            <a:spLocks noChangeArrowheads="1"/>
          </p:cNvSpPr>
          <p:nvPr/>
        </p:nvSpPr>
        <p:spPr bwMode="auto">
          <a:xfrm>
            <a:off x="5703888" y="2536825"/>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H</a:t>
            </a:r>
            <a:endParaRPr lang="en-US" smtClean="0">
              <a:solidFill>
                <a:srgbClr val="000000"/>
              </a:solidFill>
            </a:endParaRPr>
          </a:p>
        </p:txBody>
      </p:sp>
      <p:sp>
        <p:nvSpPr>
          <p:cNvPr id="20911" name="Freeform 431"/>
          <p:cNvSpPr>
            <a:spLocks/>
          </p:cNvSpPr>
          <p:nvPr/>
        </p:nvSpPr>
        <p:spPr bwMode="auto">
          <a:xfrm>
            <a:off x="5907088" y="506413"/>
            <a:ext cx="112712" cy="109537"/>
          </a:xfrm>
          <a:custGeom>
            <a:avLst/>
            <a:gdLst>
              <a:gd name="T0" fmla="*/ 2147483647 w 71"/>
              <a:gd name="T1" fmla="*/ 2147483647 h 69"/>
              <a:gd name="T2" fmla="*/ 0 w 71"/>
              <a:gd name="T3" fmla="*/ 2147483647 h 69"/>
              <a:gd name="T4" fmla="*/ 2147483647 w 71"/>
              <a:gd name="T5" fmla="*/ 0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0" y="69"/>
                </a:lnTo>
                <a:lnTo>
                  <a:pt x="35" y="0"/>
                </a:lnTo>
                <a:lnTo>
                  <a:pt x="7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912" name="Freeform 432"/>
          <p:cNvSpPr>
            <a:spLocks/>
          </p:cNvSpPr>
          <p:nvPr/>
        </p:nvSpPr>
        <p:spPr bwMode="auto">
          <a:xfrm>
            <a:off x="5907088" y="506413"/>
            <a:ext cx="112712" cy="109537"/>
          </a:xfrm>
          <a:custGeom>
            <a:avLst/>
            <a:gdLst>
              <a:gd name="T0" fmla="*/ 2147483647 w 71"/>
              <a:gd name="T1" fmla="*/ 2147483647 h 69"/>
              <a:gd name="T2" fmla="*/ 0 w 71"/>
              <a:gd name="T3" fmla="*/ 2147483647 h 69"/>
              <a:gd name="T4" fmla="*/ 2147483647 w 71"/>
              <a:gd name="T5" fmla="*/ 0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0" y="69"/>
                </a:lnTo>
                <a:lnTo>
                  <a:pt x="35" y="0"/>
                </a:lnTo>
                <a:lnTo>
                  <a:pt x="71"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913" name="Freeform 433"/>
          <p:cNvSpPr>
            <a:spLocks/>
          </p:cNvSpPr>
          <p:nvPr/>
        </p:nvSpPr>
        <p:spPr bwMode="auto">
          <a:xfrm>
            <a:off x="5807075" y="2244725"/>
            <a:ext cx="109538" cy="109538"/>
          </a:xfrm>
          <a:custGeom>
            <a:avLst/>
            <a:gdLst>
              <a:gd name="T0" fmla="*/ 2147483647 w 69"/>
              <a:gd name="T1" fmla="*/ 2147483647 h 69"/>
              <a:gd name="T2" fmla="*/ 0 w 69"/>
              <a:gd name="T3" fmla="*/ 2147483647 h 69"/>
              <a:gd name="T4" fmla="*/ 2147483647 w 69"/>
              <a:gd name="T5" fmla="*/ 0 h 69"/>
              <a:gd name="T6" fmla="*/ 2147483647 w 69"/>
              <a:gd name="T7" fmla="*/ 2147483647 h 69"/>
              <a:gd name="T8" fmla="*/ 0 60000 65536"/>
              <a:gd name="T9" fmla="*/ 0 60000 65536"/>
              <a:gd name="T10" fmla="*/ 0 60000 65536"/>
              <a:gd name="T11" fmla="*/ 0 60000 65536"/>
              <a:gd name="T12" fmla="*/ 0 w 69"/>
              <a:gd name="T13" fmla="*/ 0 h 69"/>
              <a:gd name="T14" fmla="*/ 69 w 69"/>
              <a:gd name="T15" fmla="*/ 69 h 69"/>
            </a:gdLst>
            <a:ahLst/>
            <a:cxnLst>
              <a:cxn ang="T8">
                <a:pos x="T0" y="T1"/>
              </a:cxn>
              <a:cxn ang="T9">
                <a:pos x="T2" y="T3"/>
              </a:cxn>
              <a:cxn ang="T10">
                <a:pos x="T4" y="T5"/>
              </a:cxn>
              <a:cxn ang="T11">
                <a:pos x="T6" y="T7"/>
              </a:cxn>
            </a:cxnLst>
            <a:rect l="T12" t="T13" r="T14" b="T15"/>
            <a:pathLst>
              <a:path w="69" h="69">
                <a:moveTo>
                  <a:pt x="69" y="69"/>
                </a:moveTo>
                <a:lnTo>
                  <a:pt x="0" y="69"/>
                </a:lnTo>
                <a:lnTo>
                  <a:pt x="34" y="0"/>
                </a:lnTo>
                <a:lnTo>
                  <a:pt x="6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914" name="Freeform 434"/>
          <p:cNvSpPr>
            <a:spLocks/>
          </p:cNvSpPr>
          <p:nvPr/>
        </p:nvSpPr>
        <p:spPr bwMode="auto">
          <a:xfrm>
            <a:off x="5807075" y="2244725"/>
            <a:ext cx="109538" cy="109538"/>
          </a:xfrm>
          <a:custGeom>
            <a:avLst/>
            <a:gdLst>
              <a:gd name="T0" fmla="*/ 2147483647 w 69"/>
              <a:gd name="T1" fmla="*/ 2147483647 h 69"/>
              <a:gd name="T2" fmla="*/ 0 w 69"/>
              <a:gd name="T3" fmla="*/ 2147483647 h 69"/>
              <a:gd name="T4" fmla="*/ 2147483647 w 69"/>
              <a:gd name="T5" fmla="*/ 0 h 69"/>
              <a:gd name="T6" fmla="*/ 2147483647 w 69"/>
              <a:gd name="T7" fmla="*/ 2147483647 h 69"/>
              <a:gd name="T8" fmla="*/ 0 60000 65536"/>
              <a:gd name="T9" fmla="*/ 0 60000 65536"/>
              <a:gd name="T10" fmla="*/ 0 60000 65536"/>
              <a:gd name="T11" fmla="*/ 0 60000 65536"/>
              <a:gd name="T12" fmla="*/ 0 w 69"/>
              <a:gd name="T13" fmla="*/ 0 h 69"/>
              <a:gd name="T14" fmla="*/ 69 w 69"/>
              <a:gd name="T15" fmla="*/ 69 h 69"/>
            </a:gdLst>
            <a:ahLst/>
            <a:cxnLst>
              <a:cxn ang="T8">
                <a:pos x="T0" y="T1"/>
              </a:cxn>
              <a:cxn ang="T9">
                <a:pos x="T2" y="T3"/>
              </a:cxn>
              <a:cxn ang="T10">
                <a:pos x="T4" y="T5"/>
              </a:cxn>
              <a:cxn ang="T11">
                <a:pos x="T6" y="T7"/>
              </a:cxn>
            </a:cxnLst>
            <a:rect l="T12" t="T13" r="T14" b="T15"/>
            <a:pathLst>
              <a:path w="69" h="69">
                <a:moveTo>
                  <a:pt x="69" y="69"/>
                </a:moveTo>
                <a:lnTo>
                  <a:pt x="0" y="69"/>
                </a:lnTo>
                <a:lnTo>
                  <a:pt x="34" y="0"/>
                </a:lnTo>
                <a:lnTo>
                  <a:pt x="69"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915" name="Freeform 435"/>
          <p:cNvSpPr>
            <a:spLocks/>
          </p:cNvSpPr>
          <p:nvPr/>
        </p:nvSpPr>
        <p:spPr bwMode="auto">
          <a:xfrm>
            <a:off x="5695950" y="2876550"/>
            <a:ext cx="114300" cy="109538"/>
          </a:xfrm>
          <a:custGeom>
            <a:avLst/>
            <a:gdLst>
              <a:gd name="T0" fmla="*/ 2147483647 w 72"/>
              <a:gd name="T1" fmla="*/ 2147483647 h 69"/>
              <a:gd name="T2" fmla="*/ 0 w 72"/>
              <a:gd name="T3" fmla="*/ 2147483647 h 69"/>
              <a:gd name="T4" fmla="*/ 2147483647 w 72"/>
              <a:gd name="T5" fmla="*/ 0 h 69"/>
              <a:gd name="T6" fmla="*/ 2147483647 w 72"/>
              <a:gd name="T7" fmla="*/ 2147483647 h 69"/>
              <a:gd name="T8" fmla="*/ 0 60000 65536"/>
              <a:gd name="T9" fmla="*/ 0 60000 65536"/>
              <a:gd name="T10" fmla="*/ 0 60000 65536"/>
              <a:gd name="T11" fmla="*/ 0 60000 65536"/>
              <a:gd name="T12" fmla="*/ 0 w 72"/>
              <a:gd name="T13" fmla="*/ 0 h 69"/>
              <a:gd name="T14" fmla="*/ 72 w 72"/>
              <a:gd name="T15" fmla="*/ 69 h 69"/>
            </a:gdLst>
            <a:ahLst/>
            <a:cxnLst>
              <a:cxn ang="T8">
                <a:pos x="T0" y="T1"/>
              </a:cxn>
              <a:cxn ang="T9">
                <a:pos x="T2" y="T3"/>
              </a:cxn>
              <a:cxn ang="T10">
                <a:pos x="T4" y="T5"/>
              </a:cxn>
              <a:cxn ang="T11">
                <a:pos x="T6" y="T7"/>
              </a:cxn>
            </a:cxnLst>
            <a:rect l="T12" t="T13" r="T14" b="T15"/>
            <a:pathLst>
              <a:path w="72" h="69">
                <a:moveTo>
                  <a:pt x="72" y="69"/>
                </a:moveTo>
                <a:lnTo>
                  <a:pt x="0" y="69"/>
                </a:lnTo>
                <a:lnTo>
                  <a:pt x="35" y="0"/>
                </a:lnTo>
                <a:lnTo>
                  <a:pt x="72"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916" name="Freeform 436"/>
          <p:cNvSpPr>
            <a:spLocks/>
          </p:cNvSpPr>
          <p:nvPr/>
        </p:nvSpPr>
        <p:spPr bwMode="auto">
          <a:xfrm>
            <a:off x="5695950" y="2876550"/>
            <a:ext cx="114300" cy="109538"/>
          </a:xfrm>
          <a:custGeom>
            <a:avLst/>
            <a:gdLst>
              <a:gd name="T0" fmla="*/ 2147483647 w 72"/>
              <a:gd name="T1" fmla="*/ 2147483647 h 69"/>
              <a:gd name="T2" fmla="*/ 0 w 72"/>
              <a:gd name="T3" fmla="*/ 2147483647 h 69"/>
              <a:gd name="T4" fmla="*/ 2147483647 w 72"/>
              <a:gd name="T5" fmla="*/ 0 h 69"/>
              <a:gd name="T6" fmla="*/ 2147483647 w 72"/>
              <a:gd name="T7" fmla="*/ 2147483647 h 69"/>
              <a:gd name="T8" fmla="*/ 0 60000 65536"/>
              <a:gd name="T9" fmla="*/ 0 60000 65536"/>
              <a:gd name="T10" fmla="*/ 0 60000 65536"/>
              <a:gd name="T11" fmla="*/ 0 60000 65536"/>
              <a:gd name="T12" fmla="*/ 0 w 72"/>
              <a:gd name="T13" fmla="*/ 0 h 69"/>
              <a:gd name="T14" fmla="*/ 72 w 72"/>
              <a:gd name="T15" fmla="*/ 69 h 69"/>
            </a:gdLst>
            <a:ahLst/>
            <a:cxnLst>
              <a:cxn ang="T8">
                <a:pos x="T0" y="T1"/>
              </a:cxn>
              <a:cxn ang="T9">
                <a:pos x="T2" y="T3"/>
              </a:cxn>
              <a:cxn ang="T10">
                <a:pos x="T4" y="T5"/>
              </a:cxn>
              <a:cxn ang="T11">
                <a:pos x="T6" y="T7"/>
              </a:cxn>
            </a:cxnLst>
            <a:rect l="T12" t="T13" r="T14" b="T15"/>
            <a:pathLst>
              <a:path w="72" h="69">
                <a:moveTo>
                  <a:pt x="72" y="69"/>
                </a:moveTo>
                <a:lnTo>
                  <a:pt x="0" y="69"/>
                </a:lnTo>
                <a:lnTo>
                  <a:pt x="35" y="0"/>
                </a:lnTo>
                <a:lnTo>
                  <a:pt x="72"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917" name="Rectangle 437"/>
          <p:cNvSpPr>
            <a:spLocks noChangeArrowheads="1"/>
          </p:cNvSpPr>
          <p:nvPr/>
        </p:nvSpPr>
        <p:spPr bwMode="auto">
          <a:xfrm>
            <a:off x="3370263" y="1725613"/>
            <a:ext cx="222250" cy="219075"/>
          </a:xfrm>
          <a:prstGeom prst="rect">
            <a:avLst/>
          </a:prstGeom>
          <a:solidFill>
            <a:srgbClr val="F9ED25"/>
          </a:solidFill>
          <a:ln w="12700">
            <a:solidFill>
              <a:srgbClr val="000000"/>
            </a:solidFill>
            <a:miter lim="800000"/>
            <a:headEnd/>
            <a:tailEnd/>
          </a:ln>
        </p:spPr>
        <p:txBody>
          <a:bodyPr/>
          <a:lstStyle/>
          <a:p>
            <a:pPr fontAlgn="base">
              <a:spcBef>
                <a:spcPct val="0"/>
              </a:spcBef>
              <a:spcAft>
                <a:spcPct val="0"/>
              </a:spcAft>
            </a:pPr>
            <a:endParaRPr lang="en-US" smtClean="0">
              <a:solidFill>
                <a:srgbClr val="000000"/>
              </a:solidFill>
            </a:endParaRPr>
          </a:p>
        </p:txBody>
      </p:sp>
      <p:sp>
        <p:nvSpPr>
          <p:cNvPr id="20918" name="Line 438"/>
          <p:cNvSpPr>
            <a:spLocks noChangeShapeType="1"/>
          </p:cNvSpPr>
          <p:nvPr/>
        </p:nvSpPr>
        <p:spPr bwMode="auto">
          <a:xfrm flipV="1">
            <a:off x="3482975" y="1947863"/>
            <a:ext cx="1588" cy="1746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919" name="Rectangle 439"/>
          <p:cNvSpPr>
            <a:spLocks noChangeArrowheads="1"/>
          </p:cNvSpPr>
          <p:nvPr/>
        </p:nvSpPr>
        <p:spPr bwMode="auto">
          <a:xfrm>
            <a:off x="3443288" y="1763713"/>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N</a:t>
            </a:r>
            <a:endParaRPr lang="en-US" smtClean="0">
              <a:solidFill>
                <a:srgbClr val="000000"/>
              </a:solidFill>
            </a:endParaRPr>
          </a:p>
        </p:txBody>
      </p:sp>
      <p:sp>
        <p:nvSpPr>
          <p:cNvPr id="20920" name="Line 440"/>
          <p:cNvSpPr>
            <a:spLocks noChangeShapeType="1"/>
          </p:cNvSpPr>
          <p:nvPr/>
        </p:nvSpPr>
        <p:spPr bwMode="auto">
          <a:xfrm>
            <a:off x="3373438" y="1725613"/>
            <a:ext cx="1587" cy="22225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921" name="Freeform 441"/>
          <p:cNvSpPr>
            <a:spLocks/>
          </p:cNvSpPr>
          <p:nvPr/>
        </p:nvSpPr>
        <p:spPr bwMode="auto">
          <a:xfrm>
            <a:off x="3373438" y="1725613"/>
            <a:ext cx="222250" cy="222250"/>
          </a:xfrm>
          <a:custGeom>
            <a:avLst/>
            <a:gdLst>
              <a:gd name="T0" fmla="*/ 0 w 140"/>
              <a:gd name="T1" fmla="*/ 2147483647 h 140"/>
              <a:gd name="T2" fmla="*/ 2147483647 w 140"/>
              <a:gd name="T3" fmla="*/ 2147483647 h 140"/>
              <a:gd name="T4" fmla="*/ 2147483647 w 140"/>
              <a:gd name="T5" fmla="*/ 0 h 140"/>
              <a:gd name="T6" fmla="*/ 0 w 140"/>
              <a:gd name="T7" fmla="*/ 0 h 140"/>
              <a:gd name="T8" fmla="*/ 0 60000 65536"/>
              <a:gd name="T9" fmla="*/ 0 60000 65536"/>
              <a:gd name="T10" fmla="*/ 0 60000 65536"/>
              <a:gd name="T11" fmla="*/ 0 60000 65536"/>
              <a:gd name="T12" fmla="*/ 0 w 140"/>
              <a:gd name="T13" fmla="*/ 0 h 140"/>
              <a:gd name="T14" fmla="*/ 140 w 140"/>
              <a:gd name="T15" fmla="*/ 140 h 140"/>
            </a:gdLst>
            <a:ahLst/>
            <a:cxnLst>
              <a:cxn ang="T8">
                <a:pos x="T0" y="T1"/>
              </a:cxn>
              <a:cxn ang="T9">
                <a:pos x="T2" y="T3"/>
              </a:cxn>
              <a:cxn ang="T10">
                <a:pos x="T4" y="T5"/>
              </a:cxn>
              <a:cxn ang="T11">
                <a:pos x="T6" y="T7"/>
              </a:cxn>
            </a:cxnLst>
            <a:rect l="T12" t="T13" r="T14" b="T15"/>
            <a:pathLst>
              <a:path w="140" h="140">
                <a:moveTo>
                  <a:pt x="0" y="140"/>
                </a:moveTo>
                <a:lnTo>
                  <a:pt x="140" y="140"/>
                </a:lnTo>
                <a:lnTo>
                  <a:pt x="140" y="0"/>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922" name="Freeform 442"/>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2147483647 w 71"/>
              <a:gd name="T7" fmla="*/ 2147483647 h 71"/>
              <a:gd name="T8" fmla="*/ 0 60000 65536"/>
              <a:gd name="T9" fmla="*/ 0 60000 65536"/>
              <a:gd name="T10" fmla="*/ 0 60000 65536"/>
              <a:gd name="T11" fmla="*/ 0 60000 65536"/>
              <a:gd name="T12" fmla="*/ 0 w 71"/>
              <a:gd name="T13" fmla="*/ 0 h 71"/>
              <a:gd name="T14" fmla="*/ 71 w 71"/>
              <a:gd name="T15" fmla="*/ 71 h 71"/>
            </a:gdLst>
            <a:ahLst/>
            <a:cxnLst>
              <a:cxn ang="T8">
                <a:pos x="T0" y="T1"/>
              </a:cxn>
              <a:cxn ang="T9">
                <a:pos x="T2" y="T3"/>
              </a:cxn>
              <a:cxn ang="T10">
                <a:pos x="T4" y="T5"/>
              </a:cxn>
              <a:cxn ang="T11">
                <a:pos x="T6" y="T7"/>
              </a:cxn>
            </a:cxnLst>
            <a:rect l="T12" t="T13" r="T14" b="T15"/>
            <a:pathLst>
              <a:path w="71" h="71">
                <a:moveTo>
                  <a:pt x="71" y="71"/>
                </a:moveTo>
                <a:lnTo>
                  <a:pt x="35" y="0"/>
                </a:lnTo>
                <a:lnTo>
                  <a:pt x="0" y="71"/>
                </a:lnTo>
                <a:lnTo>
                  <a:pt x="7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923" name="Freeform 443"/>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0 60000 65536"/>
              <a:gd name="T7" fmla="*/ 0 60000 65536"/>
              <a:gd name="T8" fmla="*/ 0 60000 65536"/>
              <a:gd name="T9" fmla="*/ 0 w 71"/>
              <a:gd name="T10" fmla="*/ 0 h 71"/>
              <a:gd name="T11" fmla="*/ 71 w 71"/>
              <a:gd name="T12" fmla="*/ 71 h 71"/>
            </a:gdLst>
            <a:ahLst/>
            <a:cxnLst>
              <a:cxn ang="T6">
                <a:pos x="T0" y="T1"/>
              </a:cxn>
              <a:cxn ang="T7">
                <a:pos x="T2" y="T3"/>
              </a:cxn>
              <a:cxn ang="T8">
                <a:pos x="T4" y="T5"/>
              </a:cxn>
            </a:cxnLst>
            <a:rect l="T9" t="T10" r="T11" b="T12"/>
            <a:pathLst>
              <a:path w="71" h="71">
                <a:moveTo>
                  <a:pt x="71" y="71"/>
                </a:moveTo>
                <a:lnTo>
                  <a:pt x="35" y="0"/>
                </a:lnTo>
                <a:lnTo>
                  <a:pt x="0"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924" name="Freeform 444"/>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0 60000 65536"/>
              <a:gd name="T7" fmla="*/ 0 60000 65536"/>
              <a:gd name="T8" fmla="*/ 0 60000 65536"/>
              <a:gd name="T9" fmla="*/ 0 w 71"/>
              <a:gd name="T10" fmla="*/ 0 h 71"/>
              <a:gd name="T11" fmla="*/ 71 w 71"/>
              <a:gd name="T12" fmla="*/ 71 h 71"/>
            </a:gdLst>
            <a:ahLst/>
            <a:cxnLst>
              <a:cxn ang="T6">
                <a:pos x="T0" y="T1"/>
              </a:cxn>
              <a:cxn ang="T7">
                <a:pos x="T2" y="T3"/>
              </a:cxn>
              <a:cxn ang="T8">
                <a:pos x="T4" y="T5"/>
              </a:cxn>
            </a:cxnLst>
            <a:rect l="T9" t="T10" r="T11" b="T12"/>
            <a:pathLst>
              <a:path w="71" h="71">
                <a:moveTo>
                  <a:pt x="71" y="71"/>
                </a:moveTo>
                <a:lnTo>
                  <a:pt x="35" y="0"/>
                </a:lnTo>
                <a:lnTo>
                  <a:pt x="0" y="71"/>
                </a:lnTo>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0925" name="Line 445"/>
          <p:cNvSpPr>
            <a:spLocks noChangeShapeType="1"/>
          </p:cNvSpPr>
          <p:nvPr/>
        </p:nvSpPr>
        <p:spPr bwMode="auto">
          <a:xfrm>
            <a:off x="3513138" y="2103438"/>
            <a:ext cx="373062" cy="9842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926" name="Freeform 446"/>
          <p:cNvSpPr>
            <a:spLocks/>
          </p:cNvSpPr>
          <p:nvPr/>
        </p:nvSpPr>
        <p:spPr bwMode="auto">
          <a:xfrm>
            <a:off x="3852863" y="2162175"/>
            <a:ext cx="136525" cy="66675"/>
          </a:xfrm>
          <a:custGeom>
            <a:avLst/>
            <a:gdLst>
              <a:gd name="T0" fmla="*/ 0 w 86"/>
              <a:gd name="T1" fmla="*/ 2147483647 h 42"/>
              <a:gd name="T2" fmla="*/ 2147483647 w 86"/>
              <a:gd name="T3" fmla="*/ 2147483647 h 42"/>
              <a:gd name="T4" fmla="*/ 2147483647 w 86"/>
              <a:gd name="T5" fmla="*/ 0 h 42"/>
              <a:gd name="T6" fmla="*/ 0 w 86"/>
              <a:gd name="T7" fmla="*/ 2147483647 h 42"/>
              <a:gd name="T8" fmla="*/ 0 60000 65536"/>
              <a:gd name="T9" fmla="*/ 0 60000 65536"/>
              <a:gd name="T10" fmla="*/ 0 60000 65536"/>
              <a:gd name="T11" fmla="*/ 0 60000 65536"/>
              <a:gd name="T12" fmla="*/ 0 w 86"/>
              <a:gd name="T13" fmla="*/ 0 h 42"/>
              <a:gd name="T14" fmla="*/ 86 w 86"/>
              <a:gd name="T15" fmla="*/ 42 h 42"/>
            </a:gdLst>
            <a:ahLst/>
            <a:cxnLst>
              <a:cxn ang="T8">
                <a:pos x="T0" y="T1"/>
              </a:cxn>
              <a:cxn ang="T9">
                <a:pos x="T2" y="T3"/>
              </a:cxn>
              <a:cxn ang="T10">
                <a:pos x="T4" y="T5"/>
              </a:cxn>
              <a:cxn ang="T11">
                <a:pos x="T6" y="T7"/>
              </a:cxn>
            </a:cxnLst>
            <a:rect l="T12" t="T13" r="T14" b="T15"/>
            <a:pathLst>
              <a:path w="86" h="42">
                <a:moveTo>
                  <a:pt x="0" y="42"/>
                </a:moveTo>
                <a:lnTo>
                  <a:pt x="86" y="42"/>
                </a:lnTo>
                <a:lnTo>
                  <a:pt x="11" y="0"/>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0927" name="Line 447"/>
          <p:cNvSpPr>
            <a:spLocks noChangeShapeType="1"/>
          </p:cNvSpPr>
          <p:nvPr/>
        </p:nvSpPr>
        <p:spPr bwMode="auto">
          <a:xfrm flipH="1">
            <a:off x="3421063" y="2112963"/>
            <a:ext cx="119062" cy="1587"/>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928" name="Line 448"/>
          <p:cNvSpPr>
            <a:spLocks noChangeShapeType="1"/>
          </p:cNvSpPr>
          <p:nvPr/>
        </p:nvSpPr>
        <p:spPr bwMode="auto">
          <a:xfrm>
            <a:off x="1846263" y="3171825"/>
            <a:ext cx="1587" cy="1588"/>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0929" name="Rectangle 449"/>
          <p:cNvSpPr>
            <a:spLocks noChangeArrowheads="1"/>
          </p:cNvSpPr>
          <p:nvPr/>
        </p:nvSpPr>
        <p:spPr bwMode="auto">
          <a:xfrm>
            <a:off x="544513" y="3276600"/>
            <a:ext cx="1095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0930" name="Rectangle 450"/>
          <p:cNvSpPr>
            <a:spLocks noChangeArrowheads="1"/>
          </p:cNvSpPr>
          <p:nvPr/>
        </p:nvSpPr>
        <p:spPr bwMode="auto">
          <a:xfrm>
            <a:off x="6508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0931" name="Rectangle 451"/>
          <p:cNvSpPr>
            <a:spLocks noChangeArrowheads="1"/>
          </p:cNvSpPr>
          <p:nvPr/>
        </p:nvSpPr>
        <p:spPr bwMode="auto">
          <a:xfrm>
            <a:off x="72390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0932" name="Rectangle 452"/>
          <p:cNvSpPr>
            <a:spLocks noChangeArrowheads="1"/>
          </p:cNvSpPr>
          <p:nvPr/>
        </p:nvSpPr>
        <p:spPr bwMode="auto">
          <a:xfrm>
            <a:off x="7731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0933" name="Rectangle 453"/>
          <p:cNvSpPr>
            <a:spLocks noChangeArrowheads="1"/>
          </p:cNvSpPr>
          <p:nvPr/>
        </p:nvSpPr>
        <p:spPr bwMode="auto">
          <a:xfrm>
            <a:off x="854075"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0934" name="Rectangle 454"/>
          <p:cNvSpPr>
            <a:spLocks noChangeArrowheads="1"/>
          </p:cNvSpPr>
          <p:nvPr/>
        </p:nvSpPr>
        <p:spPr bwMode="auto">
          <a:xfrm>
            <a:off x="1012825"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p</a:t>
            </a:r>
            <a:endParaRPr lang="en-US" smtClean="0">
              <a:solidFill>
                <a:srgbClr val="000000"/>
              </a:solidFill>
            </a:endParaRPr>
          </a:p>
        </p:txBody>
      </p:sp>
      <p:sp>
        <p:nvSpPr>
          <p:cNvPr id="20935" name="Rectangle 455"/>
          <p:cNvSpPr>
            <a:spLocks noChangeArrowheads="1"/>
          </p:cNvSpPr>
          <p:nvPr/>
        </p:nvSpPr>
        <p:spPr bwMode="auto">
          <a:xfrm>
            <a:off x="1093788"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0936" name="Rectangle 456"/>
          <p:cNvSpPr>
            <a:spLocks noChangeArrowheads="1"/>
          </p:cNvSpPr>
          <p:nvPr/>
        </p:nvSpPr>
        <p:spPr bwMode="auto">
          <a:xfrm>
            <a:off x="1135063"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0937" name="Rectangle 457"/>
          <p:cNvSpPr>
            <a:spLocks noChangeArrowheads="1"/>
          </p:cNvSpPr>
          <p:nvPr/>
        </p:nvSpPr>
        <p:spPr bwMode="auto">
          <a:xfrm>
            <a:off x="120808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0938" name="Rectangle 458"/>
          <p:cNvSpPr>
            <a:spLocks noChangeArrowheads="1"/>
          </p:cNvSpPr>
          <p:nvPr/>
        </p:nvSpPr>
        <p:spPr bwMode="auto">
          <a:xfrm>
            <a:off x="128905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0939" name="Rectangle 459"/>
          <p:cNvSpPr>
            <a:spLocks noChangeArrowheads="1"/>
          </p:cNvSpPr>
          <p:nvPr/>
        </p:nvSpPr>
        <p:spPr bwMode="auto">
          <a:xfrm>
            <a:off x="135413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0940" name="Rectangle 460"/>
          <p:cNvSpPr>
            <a:spLocks noChangeArrowheads="1"/>
          </p:cNvSpPr>
          <p:nvPr/>
        </p:nvSpPr>
        <p:spPr bwMode="auto">
          <a:xfrm>
            <a:off x="144780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0941" name="Rectangle 461"/>
          <p:cNvSpPr>
            <a:spLocks noChangeArrowheads="1"/>
          </p:cNvSpPr>
          <p:nvPr/>
        </p:nvSpPr>
        <p:spPr bwMode="auto">
          <a:xfrm>
            <a:off x="151288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0942" name="Rectangle 462"/>
          <p:cNvSpPr>
            <a:spLocks noChangeArrowheads="1"/>
          </p:cNvSpPr>
          <p:nvPr/>
        </p:nvSpPr>
        <p:spPr bwMode="auto">
          <a:xfrm>
            <a:off x="1570038"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0943" name="Rectangle 463"/>
          <p:cNvSpPr>
            <a:spLocks noChangeArrowheads="1"/>
          </p:cNvSpPr>
          <p:nvPr/>
        </p:nvSpPr>
        <p:spPr bwMode="auto">
          <a:xfrm>
            <a:off x="1619250"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0944" name="Rectangle 464"/>
          <p:cNvSpPr>
            <a:spLocks noChangeArrowheads="1"/>
          </p:cNvSpPr>
          <p:nvPr/>
        </p:nvSpPr>
        <p:spPr bwMode="auto">
          <a:xfrm>
            <a:off x="1692275"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b</a:t>
            </a:r>
            <a:endParaRPr lang="en-US" smtClean="0">
              <a:solidFill>
                <a:srgbClr val="000000"/>
              </a:solidFill>
            </a:endParaRPr>
          </a:p>
        </p:txBody>
      </p:sp>
      <p:sp>
        <p:nvSpPr>
          <p:cNvPr id="20945" name="Rectangle 465"/>
          <p:cNvSpPr>
            <a:spLocks noChangeArrowheads="1"/>
          </p:cNvSpPr>
          <p:nvPr/>
        </p:nvSpPr>
        <p:spPr bwMode="auto">
          <a:xfrm>
            <a:off x="1774825" y="3276600"/>
            <a:ext cx="428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0946" name="Rectangle 466"/>
          <p:cNvSpPr>
            <a:spLocks noChangeArrowheads="1"/>
          </p:cNvSpPr>
          <p:nvPr/>
        </p:nvSpPr>
        <p:spPr bwMode="auto">
          <a:xfrm>
            <a:off x="1814513"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i</a:t>
            </a:r>
            <a:endParaRPr lang="en-US" smtClean="0">
              <a:solidFill>
                <a:srgbClr val="000000"/>
              </a:solidFill>
            </a:endParaRPr>
          </a:p>
        </p:txBody>
      </p:sp>
      <p:sp>
        <p:nvSpPr>
          <p:cNvPr id="20947" name="Rectangle 467"/>
          <p:cNvSpPr>
            <a:spLocks noChangeArrowheads="1"/>
          </p:cNvSpPr>
          <p:nvPr/>
        </p:nvSpPr>
        <p:spPr bwMode="auto">
          <a:xfrm>
            <a:off x="185578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0948" name="Rectangle 468"/>
          <p:cNvSpPr>
            <a:spLocks noChangeArrowheads="1"/>
          </p:cNvSpPr>
          <p:nvPr/>
        </p:nvSpPr>
        <p:spPr bwMode="auto">
          <a:xfrm>
            <a:off x="191293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h</a:t>
            </a:r>
            <a:endParaRPr lang="en-US" smtClean="0">
              <a:solidFill>
                <a:srgbClr val="000000"/>
              </a:solidFill>
            </a:endParaRPr>
          </a:p>
        </p:txBody>
      </p:sp>
      <p:sp>
        <p:nvSpPr>
          <p:cNvPr id="20949" name="Rectangle 469"/>
          <p:cNvSpPr>
            <a:spLocks noChangeArrowheads="1"/>
          </p:cNvSpPr>
          <p:nvPr/>
        </p:nvSpPr>
        <p:spPr bwMode="auto">
          <a:xfrm>
            <a:off x="199390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0950" name="Rectangle 470"/>
          <p:cNvSpPr>
            <a:spLocks noChangeArrowheads="1"/>
          </p:cNvSpPr>
          <p:nvPr/>
        </p:nvSpPr>
        <p:spPr bwMode="auto">
          <a:xfrm>
            <a:off x="205898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0951" name="Rectangle 471"/>
          <p:cNvSpPr>
            <a:spLocks noChangeArrowheads="1"/>
          </p:cNvSpPr>
          <p:nvPr/>
        </p:nvSpPr>
        <p:spPr bwMode="auto">
          <a:xfrm>
            <a:off x="217805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0952" name="Rectangle 472"/>
          <p:cNvSpPr>
            <a:spLocks noChangeArrowheads="1"/>
          </p:cNvSpPr>
          <p:nvPr/>
        </p:nvSpPr>
        <p:spPr bwMode="auto">
          <a:xfrm>
            <a:off x="2225675"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0953" name="Rectangle 473"/>
          <p:cNvSpPr>
            <a:spLocks noChangeArrowheads="1"/>
          </p:cNvSpPr>
          <p:nvPr/>
        </p:nvSpPr>
        <p:spPr bwMode="auto">
          <a:xfrm>
            <a:off x="2289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o</a:t>
            </a:r>
            <a:endParaRPr lang="en-US" smtClean="0">
              <a:solidFill>
                <a:srgbClr val="000000"/>
              </a:solidFill>
            </a:endParaRPr>
          </a:p>
        </p:txBody>
      </p:sp>
      <p:sp>
        <p:nvSpPr>
          <p:cNvPr id="20954" name="Rectangle 474"/>
          <p:cNvSpPr>
            <a:spLocks noChangeArrowheads="1"/>
          </p:cNvSpPr>
          <p:nvPr/>
        </p:nvSpPr>
        <p:spPr bwMode="auto">
          <a:xfrm>
            <a:off x="2362200"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0955" name="Rectangle 475"/>
          <p:cNvSpPr>
            <a:spLocks noChangeArrowheads="1"/>
          </p:cNvSpPr>
          <p:nvPr/>
        </p:nvSpPr>
        <p:spPr bwMode="auto">
          <a:xfrm>
            <a:off x="2520950"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p</a:t>
            </a:r>
            <a:endParaRPr lang="en-US" smtClean="0">
              <a:solidFill>
                <a:srgbClr val="000000"/>
              </a:solidFill>
            </a:endParaRPr>
          </a:p>
        </p:txBody>
      </p:sp>
      <p:sp>
        <p:nvSpPr>
          <p:cNvPr id="20956" name="Rectangle 476"/>
          <p:cNvSpPr>
            <a:spLocks noChangeArrowheads="1"/>
          </p:cNvSpPr>
          <p:nvPr/>
        </p:nvSpPr>
        <p:spPr bwMode="auto">
          <a:xfrm>
            <a:off x="2601913"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0957" name="Rectangle 477"/>
          <p:cNvSpPr>
            <a:spLocks noChangeArrowheads="1"/>
          </p:cNvSpPr>
          <p:nvPr/>
        </p:nvSpPr>
        <p:spPr bwMode="auto">
          <a:xfrm>
            <a:off x="2643188"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0958" name="Rectangle 478"/>
          <p:cNvSpPr>
            <a:spLocks noChangeArrowheads="1"/>
          </p:cNvSpPr>
          <p:nvPr/>
        </p:nvSpPr>
        <p:spPr bwMode="auto">
          <a:xfrm>
            <a:off x="27162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0959" name="Rectangle 479"/>
          <p:cNvSpPr>
            <a:spLocks noChangeArrowheads="1"/>
          </p:cNvSpPr>
          <p:nvPr/>
        </p:nvSpPr>
        <p:spPr bwMode="auto">
          <a:xfrm>
            <a:off x="2797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0960" name="Rectangle 480"/>
          <p:cNvSpPr>
            <a:spLocks noChangeArrowheads="1"/>
          </p:cNvSpPr>
          <p:nvPr/>
        </p:nvSpPr>
        <p:spPr bwMode="auto">
          <a:xfrm>
            <a:off x="2871788"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0961" name="Rectangle 481"/>
          <p:cNvSpPr>
            <a:spLocks noChangeArrowheads="1"/>
          </p:cNvSpPr>
          <p:nvPr/>
        </p:nvSpPr>
        <p:spPr bwMode="auto">
          <a:xfrm>
            <a:off x="29702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0962" name="Rectangle 482"/>
          <p:cNvSpPr>
            <a:spLocks noChangeArrowheads="1"/>
          </p:cNvSpPr>
          <p:nvPr/>
        </p:nvSpPr>
        <p:spPr bwMode="auto">
          <a:xfrm>
            <a:off x="3051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0963" name="Rectangle 483"/>
          <p:cNvSpPr>
            <a:spLocks noChangeArrowheads="1"/>
          </p:cNvSpPr>
          <p:nvPr/>
        </p:nvSpPr>
        <p:spPr bwMode="auto">
          <a:xfrm>
            <a:off x="312420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0964" name="Rectangle 484"/>
          <p:cNvSpPr>
            <a:spLocks noChangeArrowheads="1"/>
          </p:cNvSpPr>
          <p:nvPr/>
        </p:nvSpPr>
        <p:spPr bwMode="auto">
          <a:xfrm>
            <a:off x="31734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0965" name="Rectangle 485"/>
          <p:cNvSpPr>
            <a:spLocks noChangeArrowheads="1"/>
          </p:cNvSpPr>
          <p:nvPr/>
        </p:nvSpPr>
        <p:spPr bwMode="auto">
          <a:xfrm>
            <a:off x="3255963"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0966" name="Rectangle 486"/>
          <p:cNvSpPr>
            <a:spLocks noChangeArrowheads="1"/>
          </p:cNvSpPr>
          <p:nvPr/>
        </p:nvSpPr>
        <p:spPr bwMode="auto">
          <a:xfrm>
            <a:off x="3414713"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0967" name="Rectangle 487"/>
          <p:cNvSpPr>
            <a:spLocks noChangeArrowheads="1"/>
          </p:cNvSpPr>
          <p:nvPr/>
        </p:nvSpPr>
        <p:spPr bwMode="auto">
          <a:xfrm>
            <a:off x="3462338"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0968" name="Rectangle 488"/>
          <p:cNvSpPr>
            <a:spLocks noChangeArrowheads="1"/>
          </p:cNvSpPr>
          <p:nvPr/>
        </p:nvSpPr>
        <p:spPr bwMode="auto">
          <a:xfrm>
            <a:off x="352742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0969" name="Rectangle 489"/>
          <p:cNvSpPr>
            <a:spLocks noChangeArrowheads="1"/>
          </p:cNvSpPr>
          <p:nvPr/>
        </p:nvSpPr>
        <p:spPr bwMode="auto">
          <a:xfrm>
            <a:off x="360045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0970" name="Rectangle 490"/>
          <p:cNvSpPr>
            <a:spLocks noChangeArrowheads="1"/>
          </p:cNvSpPr>
          <p:nvPr/>
        </p:nvSpPr>
        <p:spPr bwMode="auto">
          <a:xfrm>
            <a:off x="364966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0971" name="Rectangle 491"/>
          <p:cNvSpPr>
            <a:spLocks noChangeArrowheads="1"/>
          </p:cNvSpPr>
          <p:nvPr/>
        </p:nvSpPr>
        <p:spPr bwMode="auto">
          <a:xfrm>
            <a:off x="3732213"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0972" name="Rectangle 492"/>
          <p:cNvSpPr>
            <a:spLocks noChangeArrowheads="1"/>
          </p:cNvSpPr>
          <p:nvPr/>
        </p:nvSpPr>
        <p:spPr bwMode="auto">
          <a:xfrm>
            <a:off x="3794125"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0973" name="Rectangle 493"/>
          <p:cNvSpPr>
            <a:spLocks noChangeArrowheads="1"/>
          </p:cNvSpPr>
          <p:nvPr/>
        </p:nvSpPr>
        <p:spPr bwMode="auto">
          <a:xfrm>
            <a:off x="3859213"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grpSp>
        <p:nvGrpSpPr>
          <p:cNvPr id="20974" name="Group 494"/>
          <p:cNvGrpSpPr>
            <a:grpSpLocks/>
          </p:cNvGrpSpPr>
          <p:nvPr/>
        </p:nvGrpSpPr>
        <p:grpSpPr bwMode="auto">
          <a:xfrm>
            <a:off x="6705600" y="5105400"/>
            <a:ext cx="1614488" cy="1506538"/>
            <a:chOff x="3592" y="3250"/>
            <a:chExt cx="1017" cy="949"/>
          </a:xfrm>
        </p:grpSpPr>
        <p:sp>
          <p:nvSpPr>
            <p:cNvPr id="21478" name="Rectangle 495"/>
            <p:cNvSpPr>
              <a:spLocks noChangeArrowheads="1"/>
            </p:cNvSpPr>
            <p:nvPr/>
          </p:nvSpPr>
          <p:spPr bwMode="auto">
            <a:xfrm>
              <a:off x="3592" y="325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1479" name="Rectangle 496"/>
            <p:cNvSpPr>
              <a:spLocks noChangeArrowheads="1"/>
            </p:cNvSpPr>
            <p:nvPr/>
          </p:nvSpPr>
          <p:spPr bwMode="auto">
            <a:xfrm>
              <a:off x="3659" y="325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1480" name="Rectangle 497"/>
            <p:cNvSpPr>
              <a:spLocks noChangeArrowheads="1"/>
            </p:cNvSpPr>
            <p:nvPr/>
          </p:nvSpPr>
          <p:spPr bwMode="auto">
            <a:xfrm>
              <a:off x="3705"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1481" name="Rectangle 498"/>
            <p:cNvSpPr>
              <a:spLocks noChangeArrowheads="1"/>
            </p:cNvSpPr>
            <p:nvPr/>
          </p:nvSpPr>
          <p:spPr bwMode="auto">
            <a:xfrm>
              <a:off x="3736" y="3250"/>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1482" name="Rectangle 499"/>
            <p:cNvSpPr>
              <a:spLocks noChangeArrowheads="1"/>
            </p:cNvSpPr>
            <p:nvPr/>
          </p:nvSpPr>
          <p:spPr bwMode="auto">
            <a:xfrm>
              <a:off x="3787" y="3250"/>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1483" name="Rectangle 500"/>
            <p:cNvSpPr>
              <a:spLocks noChangeArrowheads="1"/>
            </p:cNvSpPr>
            <p:nvPr/>
          </p:nvSpPr>
          <p:spPr bwMode="auto">
            <a:xfrm>
              <a:off x="3887"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1484" name="Rectangle 501"/>
            <p:cNvSpPr>
              <a:spLocks noChangeArrowheads="1"/>
            </p:cNvSpPr>
            <p:nvPr/>
          </p:nvSpPr>
          <p:spPr bwMode="auto">
            <a:xfrm>
              <a:off x="3918"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1485" name="Rectangle 502"/>
            <p:cNvSpPr>
              <a:spLocks noChangeArrowheads="1"/>
            </p:cNvSpPr>
            <p:nvPr/>
          </p:nvSpPr>
          <p:spPr bwMode="auto">
            <a:xfrm>
              <a:off x="3959" y="325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1486" name="Rectangle 503"/>
            <p:cNvSpPr>
              <a:spLocks noChangeArrowheads="1"/>
            </p:cNvSpPr>
            <p:nvPr/>
          </p:nvSpPr>
          <p:spPr bwMode="auto">
            <a:xfrm>
              <a:off x="4005"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1487" name="Rectangle 504"/>
            <p:cNvSpPr>
              <a:spLocks noChangeArrowheads="1"/>
            </p:cNvSpPr>
            <p:nvPr/>
          </p:nvSpPr>
          <p:spPr bwMode="auto">
            <a:xfrm>
              <a:off x="4036" y="3250"/>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1488" name="Rectangle 505"/>
            <p:cNvSpPr>
              <a:spLocks noChangeArrowheads="1"/>
            </p:cNvSpPr>
            <p:nvPr/>
          </p:nvSpPr>
          <p:spPr bwMode="auto">
            <a:xfrm>
              <a:off x="4087"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1489" name="Rectangle 506"/>
            <p:cNvSpPr>
              <a:spLocks noChangeArrowheads="1"/>
            </p:cNvSpPr>
            <p:nvPr/>
          </p:nvSpPr>
          <p:spPr bwMode="auto">
            <a:xfrm>
              <a:off x="4126"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1490" name="Rectangle 507"/>
            <p:cNvSpPr>
              <a:spLocks noChangeArrowheads="1"/>
            </p:cNvSpPr>
            <p:nvPr/>
          </p:nvSpPr>
          <p:spPr bwMode="auto">
            <a:xfrm>
              <a:off x="4190" y="3250"/>
              <a:ext cx="91"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1491" name="Rectangle 508"/>
            <p:cNvSpPr>
              <a:spLocks noChangeArrowheads="1"/>
            </p:cNvSpPr>
            <p:nvPr/>
          </p:nvSpPr>
          <p:spPr bwMode="auto">
            <a:xfrm>
              <a:off x="4300" y="325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492" name="Rectangle 509"/>
            <p:cNvSpPr>
              <a:spLocks noChangeArrowheads="1"/>
            </p:cNvSpPr>
            <p:nvPr/>
          </p:nvSpPr>
          <p:spPr bwMode="auto">
            <a:xfrm>
              <a:off x="4341" y="3252"/>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493" name="Rectangle 510"/>
            <p:cNvSpPr>
              <a:spLocks noChangeArrowheads="1"/>
            </p:cNvSpPr>
            <p:nvPr/>
          </p:nvSpPr>
          <p:spPr bwMode="auto">
            <a:xfrm>
              <a:off x="4377" y="3252"/>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494" name="Rectangle 511"/>
            <p:cNvSpPr>
              <a:spLocks noChangeArrowheads="1"/>
            </p:cNvSpPr>
            <p:nvPr/>
          </p:nvSpPr>
          <p:spPr bwMode="auto">
            <a:xfrm>
              <a:off x="4403" y="325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495" name="Rectangle 512"/>
            <p:cNvSpPr>
              <a:spLocks noChangeArrowheads="1"/>
            </p:cNvSpPr>
            <p:nvPr/>
          </p:nvSpPr>
          <p:spPr bwMode="auto">
            <a:xfrm>
              <a:off x="4444" y="325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1496" name="Rectangle 513"/>
            <p:cNvSpPr>
              <a:spLocks noChangeArrowheads="1"/>
            </p:cNvSpPr>
            <p:nvPr/>
          </p:nvSpPr>
          <p:spPr bwMode="auto">
            <a:xfrm>
              <a:off x="4490" y="325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1497" name="Rectangle 514"/>
            <p:cNvSpPr>
              <a:spLocks noChangeArrowheads="1"/>
            </p:cNvSpPr>
            <p:nvPr/>
          </p:nvSpPr>
          <p:spPr bwMode="auto">
            <a:xfrm>
              <a:off x="3592"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498" name="Rectangle 515"/>
            <p:cNvSpPr>
              <a:spLocks noChangeArrowheads="1"/>
            </p:cNvSpPr>
            <p:nvPr/>
          </p:nvSpPr>
          <p:spPr bwMode="auto">
            <a:xfrm>
              <a:off x="3618"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499" name="Rectangle 516"/>
            <p:cNvSpPr>
              <a:spLocks noChangeArrowheads="1"/>
            </p:cNvSpPr>
            <p:nvPr/>
          </p:nvSpPr>
          <p:spPr bwMode="auto">
            <a:xfrm>
              <a:off x="3643" y="336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500" name="Rectangle 517"/>
            <p:cNvSpPr>
              <a:spLocks noChangeArrowheads="1"/>
            </p:cNvSpPr>
            <p:nvPr/>
          </p:nvSpPr>
          <p:spPr bwMode="auto">
            <a:xfrm>
              <a:off x="367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501" name="Rectangle 518"/>
            <p:cNvSpPr>
              <a:spLocks noChangeArrowheads="1"/>
            </p:cNvSpPr>
            <p:nvPr/>
          </p:nvSpPr>
          <p:spPr bwMode="auto">
            <a:xfrm>
              <a:off x="3725"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502" name="Rectangle 519"/>
            <p:cNvSpPr>
              <a:spLocks noChangeArrowheads="1"/>
            </p:cNvSpPr>
            <p:nvPr/>
          </p:nvSpPr>
          <p:spPr bwMode="auto">
            <a:xfrm>
              <a:off x="3766" y="336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503" name="Rectangle 520"/>
            <p:cNvSpPr>
              <a:spLocks noChangeArrowheads="1"/>
            </p:cNvSpPr>
            <p:nvPr/>
          </p:nvSpPr>
          <p:spPr bwMode="auto">
            <a:xfrm>
              <a:off x="3825"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504" name="Rectangle 521"/>
            <p:cNvSpPr>
              <a:spLocks noChangeArrowheads="1"/>
            </p:cNvSpPr>
            <p:nvPr/>
          </p:nvSpPr>
          <p:spPr bwMode="auto">
            <a:xfrm>
              <a:off x="388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1505" name="Rectangle 522"/>
            <p:cNvSpPr>
              <a:spLocks noChangeArrowheads="1"/>
            </p:cNvSpPr>
            <p:nvPr/>
          </p:nvSpPr>
          <p:spPr bwMode="auto">
            <a:xfrm>
              <a:off x="3936"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506" name="Rectangle 523"/>
            <p:cNvSpPr>
              <a:spLocks noChangeArrowheads="1"/>
            </p:cNvSpPr>
            <p:nvPr/>
          </p:nvSpPr>
          <p:spPr bwMode="auto">
            <a:xfrm>
              <a:off x="3961"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507" name="Rectangle 524"/>
            <p:cNvSpPr>
              <a:spLocks noChangeArrowheads="1"/>
            </p:cNvSpPr>
            <p:nvPr/>
          </p:nvSpPr>
          <p:spPr bwMode="auto">
            <a:xfrm>
              <a:off x="400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508" name="Rectangle 525"/>
            <p:cNvSpPr>
              <a:spLocks noChangeArrowheads="1"/>
            </p:cNvSpPr>
            <p:nvPr/>
          </p:nvSpPr>
          <p:spPr bwMode="auto">
            <a:xfrm>
              <a:off x="4048"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509" name="Rectangle 526"/>
            <p:cNvSpPr>
              <a:spLocks noChangeArrowheads="1"/>
            </p:cNvSpPr>
            <p:nvPr/>
          </p:nvSpPr>
          <p:spPr bwMode="auto">
            <a:xfrm>
              <a:off x="411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510" name="Rectangle 527"/>
            <p:cNvSpPr>
              <a:spLocks noChangeArrowheads="1"/>
            </p:cNvSpPr>
            <p:nvPr/>
          </p:nvSpPr>
          <p:spPr bwMode="auto">
            <a:xfrm>
              <a:off x="415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511" name="Rectangle 528"/>
            <p:cNvSpPr>
              <a:spLocks noChangeArrowheads="1"/>
            </p:cNvSpPr>
            <p:nvPr/>
          </p:nvSpPr>
          <p:spPr bwMode="auto">
            <a:xfrm>
              <a:off x="4228"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512" name="Rectangle 529"/>
            <p:cNvSpPr>
              <a:spLocks noChangeArrowheads="1"/>
            </p:cNvSpPr>
            <p:nvPr/>
          </p:nvSpPr>
          <p:spPr bwMode="auto">
            <a:xfrm>
              <a:off x="4254"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513" name="Rectangle 530"/>
            <p:cNvSpPr>
              <a:spLocks noChangeArrowheads="1"/>
            </p:cNvSpPr>
            <p:nvPr/>
          </p:nvSpPr>
          <p:spPr bwMode="auto">
            <a:xfrm>
              <a:off x="4300"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514" name="Rectangle 531"/>
            <p:cNvSpPr>
              <a:spLocks noChangeArrowheads="1"/>
            </p:cNvSpPr>
            <p:nvPr/>
          </p:nvSpPr>
          <p:spPr bwMode="auto">
            <a:xfrm>
              <a:off x="4364"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515" name="Rectangle 532"/>
            <p:cNvSpPr>
              <a:spLocks noChangeArrowheads="1"/>
            </p:cNvSpPr>
            <p:nvPr/>
          </p:nvSpPr>
          <p:spPr bwMode="auto">
            <a:xfrm>
              <a:off x="4410"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516" name="Rectangle 533"/>
            <p:cNvSpPr>
              <a:spLocks noChangeArrowheads="1"/>
            </p:cNvSpPr>
            <p:nvPr/>
          </p:nvSpPr>
          <p:spPr bwMode="auto">
            <a:xfrm>
              <a:off x="4436"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1517" name="Rectangle 534"/>
            <p:cNvSpPr>
              <a:spLocks noChangeArrowheads="1"/>
            </p:cNvSpPr>
            <p:nvPr/>
          </p:nvSpPr>
          <p:spPr bwMode="auto">
            <a:xfrm>
              <a:off x="448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518" name="Rectangle 535"/>
            <p:cNvSpPr>
              <a:spLocks noChangeArrowheads="1"/>
            </p:cNvSpPr>
            <p:nvPr/>
          </p:nvSpPr>
          <p:spPr bwMode="auto">
            <a:xfrm>
              <a:off x="3592"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1519" name="Rectangle 536"/>
            <p:cNvSpPr>
              <a:spLocks noChangeArrowheads="1"/>
            </p:cNvSpPr>
            <p:nvPr/>
          </p:nvSpPr>
          <p:spPr bwMode="auto">
            <a:xfrm>
              <a:off x="3638"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520" name="Rectangle 537"/>
            <p:cNvSpPr>
              <a:spLocks noChangeArrowheads="1"/>
            </p:cNvSpPr>
            <p:nvPr/>
          </p:nvSpPr>
          <p:spPr bwMode="auto">
            <a:xfrm>
              <a:off x="3684"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521" name="Rectangle 538"/>
            <p:cNvSpPr>
              <a:spLocks noChangeArrowheads="1"/>
            </p:cNvSpPr>
            <p:nvPr/>
          </p:nvSpPr>
          <p:spPr bwMode="auto">
            <a:xfrm>
              <a:off x="3710"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522" name="Rectangle 539"/>
            <p:cNvSpPr>
              <a:spLocks noChangeArrowheads="1"/>
            </p:cNvSpPr>
            <p:nvPr/>
          </p:nvSpPr>
          <p:spPr bwMode="auto">
            <a:xfrm>
              <a:off x="3756"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523" name="Rectangle 540"/>
            <p:cNvSpPr>
              <a:spLocks noChangeArrowheads="1"/>
            </p:cNvSpPr>
            <p:nvPr/>
          </p:nvSpPr>
          <p:spPr bwMode="auto">
            <a:xfrm>
              <a:off x="3782" y="347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524" name="Rectangle 541"/>
            <p:cNvSpPr>
              <a:spLocks noChangeArrowheads="1"/>
            </p:cNvSpPr>
            <p:nvPr/>
          </p:nvSpPr>
          <p:spPr bwMode="auto">
            <a:xfrm>
              <a:off x="3841"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525" name="Rectangle 542"/>
            <p:cNvSpPr>
              <a:spLocks noChangeArrowheads="1"/>
            </p:cNvSpPr>
            <p:nvPr/>
          </p:nvSpPr>
          <p:spPr bwMode="auto">
            <a:xfrm>
              <a:off x="3887"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526" name="Rectangle 543"/>
            <p:cNvSpPr>
              <a:spLocks noChangeArrowheads="1"/>
            </p:cNvSpPr>
            <p:nvPr/>
          </p:nvSpPr>
          <p:spPr bwMode="auto">
            <a:xfrm>
              <a:off x="3941"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527" name="Rectangle 544"/>
            <p:cNvSpPr>
              <a:spLocks noChangeArrowheads="1"/>
            </p:cNvSpPr>
            <p:nvPr/>
          </p:nvSpPr>
          <p:spPr bwMode="auto">
            <a:xfrm>
              <a:off x="3966"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528" name="Rectangle 545"/>
            <p:cNvSpPr>
              <a:spLocks noChangeArrowheads="1"/>
            </p:cNvSpPr>
            <p:nvPr/>
          </p:nvSpPr>
          <p:spPr bwMode="auto">
            <a:xfrm>
              <a:off x="4013"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529" name="Rectangle 546"/>
            <p:cNvSpPr>
              <a:spLocks noChangeArrowheads="1"/>
            </p:cNvSpPr>
            <p:nvPr/>
          </p:nvSpPr>
          <p:spPr bwMode="auto">
            <a:xfrm>
              <a:off x="4077"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530" name="Rectangle 547"/>
            <p:cNvSpPr>
              <a:spLocks noChangeArrowheads="1"/>
            </p:cNvSpPr>
            <p:nvPr/>
          </p:nvSpPr>
          <p:spPr bwMode="auto">
            <a:xfrm>
              <a:off x="4102"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531" name="Rectangle 548"/>
            <p:cNvSpPr>
              <a:spLocks noChangeArrowheads="1"/>
            </p:cNvSpPr>
            <p:nvPr/>
          </p:nvSpPr>
          <p:spPr bwMode="auto">
            <a:xfrm>
              <a:off x="4143"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532" name="Rectangle 549"/>
            <p:cNvSpPr>
              <a:spLocks noChangeArrowheads="1"/>
            </p:cNvSpPr>
            <p:nvPr/>
          </p:nvSpPr>
          <p:spPr bwMode="auto">
            <a:xfrm>
              <a:off x="4174"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533" name="Rectangle 550"/>
            <p:cNvSpPr>
              <a:spLocks noChangeArrowheads="1"/>
            </p:cNvSpPr>
            <p:nvPr/>
          </p:nvSpPr>
          <p:spPr bwMode="auto">
            <a:xfrm>
              <a:off x="4223" y="347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534" name="Rectangle 551"/>
            <p:cNvSpPr>
              <a:spLocks noChangeArrowheads="1"/>
            </p:cNvSpPr>
            <p:nvPr/>
          </p:nvSpPr>
          <p:spPr bwMode="auto">
            <a:xfrm>
              <a:off x="4259"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535" name="Rectangle 552"/>
            <p:cNvSpPr>
              <a:spLocks noChangeArrowheads="1"/>
            </p:cNvSpPr>
            <p:nvPr/>
          </p:nvSpPr>
          <p:spPr bwMode="auto">
            <a:xfrm>
              <a:off x="4284"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d</a:t>
              </a:r>
              <a:endParaRPr lang="en-US" smtClean="0">
                <a:solidFill>
                  <a:srgbClr val="000000"/>
                </a:solidFill>
              </a:endParaRPr>
            </a:p>
          </p:txBody>
        </p:sp>
        <p:sp>
          <p:nvSpPr>
            <p:cNvPr id="21536" name="Rectangle 553"/>
            <p:cNvSpPr>
              <a:spLocks noChangeArrowheads="1"/>
            </p:cNvSpPr>
            <p:nvPr/>
          </p:nvSpPr>
          <p:spPr bwMode="auto">
            <a:xfrm>
              <a:off x="4331"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537" name="Rectangle 554"/>
            <p:cNvSpPr>
              <a:spLocks noChangeArrowheads="1"/>
            </p:cNvSpPr>
            <p:nvPr/>
          </p:nvSpPr>
          <p:spPr bwMode="auto">
            <a:xfrm>
              <a:off x="4395"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538" name="Rectangle 555"/>
            <p:cNvSpPr>
              <a:spLocks noChangeArrowheads="1"/>
            </p:cNvSpPr>
            <p:nvPr/>
          </p:nvSpPr>
          <p:spPr bwMode="auto">
            <a:xfrm>
              <a:off x="4441"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539" name="Rectangle 556"/>
            <p:cNvSpPr>
              <a:spLocks noChangeArrowheads="1"/>
            </p:cNvSpPr>
            <p:nvPr/>
          </p:nvSpPr>
          <p:spPr bwMode="auto">
            <a:xfrm>
              <a:off x="4495"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540" name="Rectangle 557"/>
            <p:cNvSpPr>
              <a:spLocks noChangeArrowheads="1"/>
            </p:cNvSpPr>
            <p:nvPr/>
          </p:nvSpPr>
          <p:spPr bwMode="auto">
            <a:xfrm>
              <a:off x="4520"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541" name="Rectangle 558"/>
            <p:cNvSpPr>
              <a:spLocks noChangeArrowheads="1"/>
            </p:cNvSpPr>
            <p:nvPr/>
          </p:nvSpPr>
          <p:spPr bwMode="auto">
            <a:xfrm>
              <a:off x="4566"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542" name="Rectangle 559"/>
            <p:cNvSpPr>
              <a:spLocks noChangeArrowheads="1"/>
            </p:cNvSpPr>
            <p:nvPr/>
          </p:nvSpPr>
          <p:spPr bwMode="auto">
            <a:xfrm>
              <a:off x="3592" y="358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543" name="Rectangle 560"/>
            <p:cNvSpPr>
              <a:spLocks noChangeArrowheads="1"/>
            </p:cNvSpPr>
            <p:nvPr/>
          </p:nvSpPr>
          <p:spPr bwMode="auto">
            <a:xfrm>
              <a:off x="3628" y="358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544" name="Rectangle 561"/>
            <p:cNvSpPr>
              <a:spLocks noChangeArrowheads="1"/>
            </p:cNvSpPr>
            <p:nvPr/>
          </p:nvSpPr>
          <p:spPr bwMode="auto">
            <a:xfrm>
              <a:off x="3654" y="35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545" name="Rectangle 562"/>
            <p:cNvSpPr>
              <a:spLocks noChangeArrowheads="1"/>
            </p:cNvSpPr>
            <p:nvPr/>
          </p:nvSpPr>
          <p:spPr bwMode="auto">
            <a:xfrm>
              <a:off x="3700" y="358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546" name="Rectangle 563"/>
            <p:cNvSpPr>
              <a:spLocks noChangeArrowheads="1"/>
            </p:cNvSpPr>
            <p:nvPr/>
          </p:nvSpPr>
          <p:spPr bwMode="auto">
            <a:xfrm>
              <a:off x="3725" y="3584"/>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1547" name="Line 564"/>
            <p:cNvSpPr>
              <a:spLocks noChangeShapeType="1"/>
            </p:cNvSpPr>
            <p:nvPr/>
          </p:nvSpPr>
          <p:spPr bwMode="auto">
            <a:xfrm>
              <a:off x="3785" y="3649"/>
              <a:ext cx="369" cy="92"/>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48" name="Freeform 565"/>
            <p:cNvSpPr>
              <a:spLocks/>
            </p:cNvSpPr>
            <p:nvPr/>
          </p:nvSpPr>
          <p:spPr bwMode="auto">
            <a:xfrm>
              <a:off x="4133" y="3716"/>
              <a:ext cx="86" cy="44"/>
            </a:xfrm>
            <a:custGeom>
              <a:avLst/>
              <a:gdLst>
                <a:gd name="T0" fmla="*/ 0 w 86"/>
                <a:gd name="T1" fmla="*/ 44 h 44"/>
                <a:gd name="T2" fmla="*/ 86 w 86"/>
                <a:gd name="T3" fmla="*/ 43 h 44"/>
                <a:gd name="T4" fmla="*/ 11 w 86"/>
                <a:gd name="T5" fmla="*/ 0 h 44"/>
                <a:gd name="T6" fmla="*/ 0 w 86"/>
                <a:gd name="T7" fmla="*/ 44 h 44"/>
                <a:gd name="T8" fmla="*/ 0 60000 65536"/>
                <a:gd name="T9" fmla="*/ 0 60000 65536"/>
                <a:gd name="T10" fmla="*/ 0 60000 65536"/>
                <a:gd name="T11" fmla="*/ 0 60000 65536"/>
                <a:gd name="T12" fmla="*/ 0 w 86"/>
                <a:gd name="T13" fmla="*/ 0 h 44"/>
                <a:gd name="T14" fmla="*/ 86 w 86"/>
                <a:gd name="T15" fmla="*/ 44 h 44"/>
              </a:gdLst>
              <a:ahLst/>
              <a:cxnLst>
                <a:cxn ang="T8">
                  <a:pos x="T0" y="T1"/>
                </a:cxn>
                <a:cxn ang="T9">
                  <a:pos x="T2" y="T3"/>
                </a:cxn>
                <a:cxn ang="T10">
                  <a:pos x="T4" y="T5"/>
                </a:cxn>
                <a:cxn ang="T11">
                  <a:pos x="T6" y="T7"/>
                </a:cxn>
              </a:cxnLst>
              <a:rect l="T12" t="T13" r="T14" b="T15"/>
              <a:pathLst>
                <a:path w="86" h="44">
                  <a:moveTo>
                    <a:pt x="0" y="44"/>
                  </a:moveTo>
                  <a:lnTo>
                    <a:pt x="86" y="43"/>
                  </a:lnTo>
                  <a:lnTo>
                    <a:pt x="11" y="0"/>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549" name="Freeform 566"/>
            <p:cNvSpPr>
              <a:spLocks/>
            </p:cNvSpPr>
            <p:nvPr/>
          </p:nvSpPr>
          <p:spPr bwMode="auto">
            <a:xfrm>
              <a:off x="4471" y="3826"/>
              <a:ext cx="87" cy="213"/>
            </a:xfrm>
            <a:custGeom>
              <a:avLst/>
              <a:gdLst>
                <a:gd name="T0" fmla="*/ 83 w 87"/>
                <a:gd name="T1" fmla="*/ 111 h 213"/>
                <a:gd name="T2" fmla="*/ 87 w 87"/>
                <a:gd name="T3" fmla="*/ 150 h 213"/>
                <a:gd name="T4" fmla="*/ 85 w 87"/>
                <a:gd name="T5" fmla="*/ 198 h 213"/>
                <a:gd name="T6" fmla="*/ 83 w 87"/>
                <a:gd name="T7" fmla="*/ 213 h 213"/>
                <a:gd name="T8" fmla="*/ 68 w 87"/>
                <a:gd name="T9" fmla="*/ 211 h 213"/>
                <a:gd name="T10" fmla="*/ 70 w 87"/>
                <a:gd name="T11" fmla="*/ 186 h 213"/>
                <a:gd name="T12" fmla="*/ 70 w 87"/>
                <a:gd name="T13" fmla="*/ 167 h 213"/>
                <a:gd name="T14" fmla="*/ 62 w 87"/>
                <a:gd name="T15" fmla="*/ 144 h 213"/>
                <a:gd name="T16" fmla="*/ 56 w 87"/>
                <a:gd name="T17" fmla="*/ 125 h 213"/>
                <a:gd name="T18" fmla="*/ 54 w 87"/>
                <a:gd name="T19" fmla="*/ 113 h 213"/>
                <a:gd name="T20" fmla="*/ 50 w 87"/>
                <a:gd name="T21" fmla="*/ 104 h 213"/>
                <a:gd name="T22" fmla="*/ 39 w 87"/>
                <a:gd name="T23" fmla="*/ 104 h 213"/>
                <a:gd name="T24" fmla="*/ 31 w 87"/>
                <a:gd name="T25" fmla="*/ 108 h 213"/>
                <a:gd name="T26" fmla="*/ 27 w 87"/>
                <a:gd name="T27" fmla="*/ 117 h 213"/>
                <a:gd name="T28" fmla="*/ 25 w 87"/>
                <a:gd name="T29" fmla="*/ 131 h 213"/>
                <a:gd name="T30" fmla="*/ 23 w 87"/>
                <a:gd name="T31" fmla="*/ 148 h 213"/>
                <a:gd name="T32" fmla="*/ 20 w 87"/>
                <a:gd name="T33" fmla="*/ 179 h 213"/>
                <a:gd name="T34" fmla="*/ 18 w 87"/>
                <a:gd name="T35" fmla="*/ 200 h 213"/>
                <a:gd name="T36" fmla="*/ 8 w 87"/>
                <a:gd name="T37" fmla="*/ 200 h 213"/>
                <a:gd name="T38" fmla="*/ 4 w 87"/>
                <a:gd name="T39" fmla="*/ 167 h 213"/>
                <a:gd name="T40" fmla="*/ 0 w 87"/>
                <a:gd name="T41" fmla="*/ 136 h 213"/>
                <a:gd name="T42" fmla="*/ 4 w 87"/>
                <a:gd name="T43" fmla="*/ 123 h 213"/>
                <a:gd name="T44" fmla="*/ 10 w 87"/>
                <a:gd name="T45" fmla="*/ 106 h 213"/>
                <a:gd name="T46" fmla="*/ 29 w 87"/>
                <a:gd name="T47" fmla="*/ 67 h 213"/>
                <a:gd name="T48" fmla="*/ 58 w 87"/>
                <a:gd name="T49" fmla="*/ 25 h 213"/>
                <a:gd name="T50" fmla="*/ 68 w 87"/>
                <a:gd name="T51" fmla="*/ 11 h 213"/>
                <a:gd name="T52" fmla="*/ 79 w 87"/>
                <a:gd name="T53" fmla="*/ 0 h 213"/>
                <a:gd name="T54" fmla="*/ 75 w 87"/>
                <a:gd name="T55" fmla="*/ 33 h 213"/>
                <a:gd name="T56" fmla="*/ 73 w 87"/>
                <a:gd name="T57" fmla="*/ 59 h 213"/>
                <a:gd name="T58" fmla="*/ 77 w 87"/>
                <a:gd name="T59" fmla="*/ 84 h 213"/>
                <a:gd name="T60" fmla="*/ 83 w 87"/>
                <a:gd name="T61" fmla="*/ 111 h 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7"/>
                <a:gd name="T94" fmla="*/ 0 h 213"/>
                <a:gd name="T95" fmla="*/ 87 w 87"/>
                <a:gd name="T96" fmla="*/ 213 h 21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7" h="213">
                  <a:moveTo>
                    <a:pt x="83" y="111"/>
                  </a:moveTo>
                  <a:lnTo>
                    <a:pt x="87" y="150"/>
                  </a:lnTo>
                  <a:lnTo>
                    <a:pt x="85" y="198"/>
                  </a:lnTo>
                  <a:lnTo>
                    <a:pt x="83" y="213"/>
                  </a:lnTo>
                  <a:lnTo>
                    <a:pt x="68" y="211"/>
                  </a:lnTo>
                  <a:lnTo>
                    <a:pt x="70" y="186"/>
                  </a:lnTo>
                  <a:lnTo>
                    <a:pt x="70" y="167"/>
                  </a:lnTo>
                  <a:lnTo>
                    <a:pt x="62" y="144"/>
                  </a:lnTo>
                  <a:lnTo>
                    <a:pt x="56" y="125"/>
                  </a:lnTo>
                  <a:lnTo>
                    <a:pt x="54" y="113"/>
                  </a:lnTo>
                  <a:lnTo>
                    <a:pt x="50" y="104"/>
                  </a:lnTo>
                  <a:lnTo>
                    <a:pt x="39" y="104"/>
                  </a:lnTo>
                  <a:lnTo>
                    <a:pt x="31" y="108"/>
                  </a:lnTo>
                  <a:lnTo>
                    <a:pt x="27" y="117"/>
                  </a:lnTo>
                  <a:lnTo>
                    <a:pt x="25" y="131"/>
                  </a:lnTo>
                  <a:lnTo>
                    <a:pt x="23" y="148"/>
                  </a:lnTo>
                  <a:lnTo>
                    <a:pt x="20" y="179"/>
                  </a:lnTo>
                  <a:lnTo>
                    <a:pt x="18" y="200"/>
                  </a:lnTo>
                  <a:lnTo>
                    <a:pt x="8" y="200"/>
                  </a:lnTo>
                  <a:lnTo>
                    <a:pt x="4" y="167"/>
                  </a:lnTo>
                  <a:lnTo>
                    <a:pt x="0" y="136"/>
                  </a:lnTo>
                  <a:lnTo>
                    <a:pt x="4" y="123"/>
                  </a:lnTo>
                  <a:lnTo>
                    <a:pt x="10" y="106"/>
                  </a:lnTo>
                  <a:lnTo>
                    <a:pt x="29" y="67"/>
                  </a:lnTo>
                  <a:lnTo>
                    <a:pt x="58" y="25"/>
                  </a:lnTo>
                  <a:lnTo>
                    <a:pt x="68" y="11"/>
                  </a:lnTo>
                  <a:lnTo>
                    <a:pt x="79" y="0"/>
                  </a:lnTo>
                  <a:lnTo>
                    <a:pt x="75" y="33"/>
                  </a:lnTo>
                  <a:lnTo>
                    <a:pt x="73" y="59"/>
                  </a:lnTo>
                  <a:lnTo>
                    <a:pt x="77" y="84"/>
                  </a:lnTo>
                  <a:lnTo>
                    <a:pt x="83" y="11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550" name="Freeform 567"/>
            <p:cNvSpPr>
              <a:spLocks/>
            </p:cNvSpPr>
            <p:nvPr/>
          </p:nvSpPr>
          <p:spPr bwMode="auto">
            <a:xfrm>
              <a:off x="4464" y="4026"/>
              <a:ext cx="90" cy="173"/>
            </a:xfrm>
            <a:custGeom>
              <a:avLst/>
              <a:gdLst>
                <a:gd name="T0" fmla="*/ 90 w 90"/>
                <a:gd name="T1" fmla="*/ 13 h 173"/>
                <a:gd name="T2" fmla="*/ 86 w 90"/>
                <a:gd name="T3" fmla="*/ 36 h 173"/>
                <a:gd name="T4" fmla="*/ 84 w 90"/>
                <a:gd name="T5" fmla="*/ 48 h 173"/>
                <a:gd name="T6" fmla="*/ 80 w 90"/>
                <a:gd name="T7" fmla="*/ 65 h 173"/>
                <a:gd name="T8" fmla="*/ 71 w 90"/>
                <a:gd name="T9" fmla="*/ 81 h 173"/>
                <a:gd name="T10" fmla="*/ 57 w 90"/>
                <a:gd name="T11" fmla="*/ 92 h 173"/>
                <a:gd name="T12" fmla="*/ 40 w 90"/>
                <a:gd name="T13" fmla="*/ 108 h 173"/>
                <a:gd name="T14" fmla="*/ 27 w 90"/>
                <a:gd name="T15" fmla="*/ 125 h 173"/>
                <a:gd name="T16" fmla="*/ 19 w 90"/>
                <a:gd name="T17" fmla="*/ 144 h 173"/>
                <a:gd name="T18" fmla="*/ 9 w 90"/>
                <a:gd name="T19" fmla="*/ 169 h 173"/>
                <a:gd name="T20" fmla="*/ 9 w 90"/>
                <a:gd name="T21" fmla="*/ 171 h 173"/>
                <a:gd name="T22" fmla="*/ 7 w 90"/>
                <a:gd name="T23" fmla="*/ 173 h 173"/>
                <a:gd name="T24" fmla="*/ 2 w 90"/>
                <a:gd name="T25" fmla="*/ 146 h 173"/>
                <a:gd name="T26" fmla="*/ 0 w 90"/>
                <a:gd name="T27" fmla="*/ 125 h 173"/>
                <a:gd name="T28" fmla="*/ 2 w 90"/>
                <a:gd name="T29" fmla="*/ 92 h 173"/>
                <a:gd name="T30" fmla="*/ 9 w 90"/>
                <a:gd name="T31" fmla="*/ 58 h 173"/>
                <a:gd name="T32" fmla="*/ 15 w 90"/>
                <a:gd name="T33" fmla="*/ 6 h 173"/>
                <a:gd name="T34" fmla="*/ 15 w 90"/>
                <a:gd name="T35" fmla="*/ 0 h 173"/>
                <a:gd name="T36" fmla="*/ 25 w 90"/>
                <a:gd name="T37" fmla="*/ 0 h 173"/>
                <a:gd name="T38" fmla="*/ 27 w 90"/>
                <a:gd name="T39" fmla="*/ 29 h 173"/>
                <a:gd name="T40" fmla="*/ 32 w 90"/>
                <a:gd name="T41" fmla="*/ 50 h 173"/>
                <a:gd name="T42" fmla="*/ 36 w 90"/>
                <a:gd name="T43" fmla="*/ 60 h 173"/>
                <a:gd name="T44" fmla="*/ 42 w 90"/>
                <a:gd name="T45" fmla="*/ 67 h 173"/>
                <a:gd name="T46" fmla="*/ 44 w 90"/>
                <a:gd name="T47" fmla="*/ 71 h 173"/>
                <a:gd name="T48" fmla="*/ 48 w 90"/>
                <a:gd name="T49" fmla="*/ 71 h 173"/>
                <a:gd name="T50" fmla="*/ 52 w 90"/>
                <a:gd name="T51" fmla="*/ 71 h 173"/>
                <a:gd name="T52" fmla="*/ 57 w 90"/>
                <a:gd name="T53" fmla="*/ 69 h 173"/>
                <a:gd name="T54" fmla="*/ 61 w 90"/>
                <a:gd name="T55" fmla="*/ 56 h 173"/>
                <a:gd name="T56" fmla="*/ 63 w 90"/>
                <a:gd name="T57" fmla="*/ 44 h 173"/>
                <a:gd name="T58" fmla="*/ 69 w 90"/>
                <a:gd name="T59" fmla="*/ 25 h 173"/>
                <a:gd name="T60" fmla="*/ 75 w 90"/>
                <a:gd name="T61" fmla="*/ 11 h 173"/>
                <a:gd name="T62" fmla="*/ 90 w 90"/>
                <a:gd name="T63" fmla="*/ 13 h 17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173"/>
                <a:gd name="T98" fmla="*/ 90 w 90"/>
                <a:gd name="T99" fmla="*/ 173 h 17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173">
                  <a:moveTo>
                    <a:pt x="90" y="13"/>
                  </a:moveTo>
                  <a:lnTo>
                    <a:pt x="86" y="36"/>
                  </a:lnTo>
                  <a:lnTo>
                    <a:pt x="84" y="48"/>
                  </a:lnTo>
                  <a:lnTo>
                    <a:pt x="80" y="65"/>
                  </a:lnTo>
                  <a:lnTo>
                    <a:pt x="71" y="81"/>
                  </a:lnTo>
                  <a:lnTo>
                    <a:pt x="57" y="92"/>
                  </a:lnTo>
                  <a:lnTo>
                    <a:pt x="40" y="108"/>
                  </a:lnTo>
                  <a:lnTo>
                    <a:pt x="27" y="125"/>
                  </a:lnTo>
                  <a:lnTo>
                    <a:pt x="19" y="144"/>
                  </a:lnTo>
                  <a:lnTo>
                    <a:pt x="9" y="169"/>
                  </a:lnTo>
                  <a:lnTo>
                    <a:pt x="9" y="171"/>
                  </a:lnTo>
                  <a:lnTo>
                    <a:pt x="7" y="173"/>
                  </a:lnTo>
                  <a:lnTo>
                    <a:pt x="2" y="146"/>
                  </a:lnTo>
                  <a:lnTo>
                    <a:pt x="0" y="125"/>
                  </a:lnTo>
                  <a:lnTo>
                    <a:pt x="2" y="92"/>
                  </a:lnTo>
                  <a:lnTo>
                    <a:pt x="9" y="58"/>
                  </a:lnTo>
                  <a:lnTo>
                    <a:pt x="15" y="6"/>
                  </a:lnTo>
                  <a:lnTo>
                    <a:pt x="15" y="0"/>
                  </a:lnTo>
                  <a:lnTo>
                    <a:pt x="25" y="0"/>
                  </a:lnTo>
                  <a:lnTo>
                    <a:pt x="27" y="29"/>
                  </a:lnTo>
                  <a:lnTo>
                    <a:pt x="32" y="50"/>
                  </a:lnTo>
                  <a:lnTo>
                    <a:pt x="36" y="60"/>
                  </a:lnTo>
                  <a:lnTo>
                    <a:pt x="42" y="67"/>
                  </a:lnTo>
                  <a:lnTo>
                    <a:pt x="44" y="71"/>
                  </a:lnTo>
                  <a:lnTo>
                    <a:pt x="48" y="71"/>
                  </a:lnTo>
                  <a:lnTo>
                    <a:pt x="52" y="71"/>
                  </a:lnTo>
                  <a:lnTo>
                    <a:pt x="57" y="69"/>
                  </a:lnTo>
                  <a:lnTo>
                    <a:pt x="61" y="56"/>
                  </a:lnTo>
                  <a:lnTo>
                    <a:pt x="63" y="44"/>
                  </a:lnTo>
                  <a:lnTo>
                    <a:pt x="69" y="25"/>
                  </a:lnTo>
                  <a:lnTo>
                    <a:pt x="75" y="11"/>
                  </a:lnTo>
                  <a:lnTo>
                    <a:pt x="90"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551" name="Freeform 568"/>
            <p:cNvSpPr>
              <a:spLocks/>
            </p:cNvSpPr>
            <p:nvPr/>
          </p:nvSpPr>
          <p:spPr bwMode="auto">
            <a:xfrm>
              <a:off x="4304" y="3820"/>
              <a:ext cx="246" cy="152"/>
            </a:xfrm>
            <a:custGeom>
              <a:avLst/>
              <a:gdLst>
                <a:gd name="T0" fmla="*/ 246 w 246"/>
                <a:gd name="T1" fmla="*/ 6 h 152"/>
                <a:gd name="T2" fmla="*/ 235 w 246"/>
                <a:gd name="T3" fmla="*/ 17 h 152"/>
                <a:gd name="T4" fmla="*/ 225 w 246"/>
                <a:gd name="T5" fmla="*/ 31 h 152"/>
                <a:gd name="T6" fmla="*/ 196 w 246"/>
                <a:gd name="T7" fmla="*/ 73 h 152"/>
                <a:gd name="T8" fmla="*/ 177 w 246"/>
                <a:gd name="T9" fmla="*/ 112 h 152"/>
                <a:gd name="T10" fmla="*/ 171 w 246"/>
                <a:gd name="T11" fmla="*/ 129 h 152"/>
                <a:gd name="T12" fmla="*/ 167 w 246"/>
                <a:gd name="T13" fmla="*/ 142 h 152"/>
                <a:gd name="T14" fmla="*/ 165 w 246"/>
                <a:gd name="T15" fmla="*/ 140 h 152"/>
                <a:gd name="T16" fmla="*/ 165 w 246"/>
                <a:gd name="T17" fmla="*/ 140 h 152"/>
                <a:gd name="T18" fmla="*/ 140 w 246"/>
                <a:gd name="T19" fmla="*/ 133 h 152"/>
                <a:gd name="T20" fmla="*/ 123 w 246"/>
                <a:gd name="T21" fmla="*/ 131 h 152"/>
                <a:gd name="T22" fmla="*/ 100 w 246"/>
                <a:gd name="T23" fmla="*/ 135 h 152"/>
                <a:gd name="T24" fmla="*/ 81 w 246"/>
                <a:gd name="T25" fmla="*/ 142 h 152"/>
                <a:gd name="T26" fmla="*/ 63 w 246"/>
                <a:gd name="T27" fmla="*/ 148 h 152"/>
                <a:gd name="T28" fmla="*/ 46 w 246"/>
                <a:gd name="T29" fmla="*/ 152 h 152"/>
                <a:gd name="T30" fmla="*/ 19 w 246"/>
                <a:gd name="T31" fmla="*/ 148 h 152"/>
                <a:gd name="T32" fmla="*/ 0 w 246"/>
                <a:gd name="T33" fmla="*/ 142 h 152"/>
                <a:gd name="T34" fmla="*/ 2 w 246"/>
                <a:gd name="T35" fmla="*/ 133 h 152"/>
                <a:gd name="T36" fmla="*/ 10 w 246"/>
                <a:gd name="T37" fmla="*/ 129 h 152"/>
                <a:gd name="T38" fmla="*/ 19 w 246"/>
                <a:gd name="T39" fmla="*/ 121 h 152"/>
                <a:gd name="T40" fmla="*/ 25 w 246"/>
                <a:gd name="T41" fmla="*/ 114 h 152"/>
                <a:gd name="T42" fmla="*/ 33 w 246"/>
                <a:gd name="T43" fmla="*/ 92 h 152"/>
                <a:gd name="T44" fmla="*/ 46 w 246"/>
                <a:gd name="T45" fmla="*/ 65 h 152"/>
                <a:gd name="T46" fmla="*/ 48 w 246"/>
                <a:gd name="T47" fmla="*/ 64 h 152"/>
                <a:gd name="T48" fmla="*/ 71 w 246"/>
                <a:gd name="T49" fmla="*/ 39 h 152"/>
                <a:gd name="T50" fmla="*/ 88 w 246"/>
                <a:gd name="T51" fmla="*/ 19 h 152"/>
                <a:gd name="T52" fmla="*/ 102 w 246"/>
                <a:gd name="T53" fmla="*/ 0 h 152"/>
                <a:gd name="T54" fmla="*/ 125 w 246"/>
                <a:gd name="T55" fmla="*/ 2 h 152"/>
                <a:gd name="T56" fmla="*/ 150 w 246"/>
                <a:gd name="T57" fmla="*/ 6 h 152"/>
                <a:gd name="T58" fmla="*/ 188 w 246"/>
                <a:gd name="T59" fmla="*/ 8 h 152"/>
                <a:gd name="T60" fmla="*/ 221 w 246"/>
                <a:gd name="T61" fmla="*/ 8 h 152"/>
                <a:gd name="T62" fmla="*/ 246 w 246"/>
                <a:gd name="T63" fmla="*/ 6 h 1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
                <a:gd name="T97" fmla="*/ 0 h 152"/>
                <a:gd name="T98" fmla="*/ 246 w 246"/>
                <a:gd name="T99" fmla="*/ 152 h 1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 h="152">
                  <a:moveTo>
                    <a:pt x="246" y="6"/>
                  </a:moveTo>
                  <a:lnTo>
                    <a:pt x="235" y="17"/>
                  </a:lnTo>
                  <a:lnTo>
                    <a:pt x="225" y="31"/>
                  </a:lnTo>
                  <a:lnTo>
                    <a:pt x="196" y="73"/>
                  </a:lnTo>
                  <a:lnTo>
                    <a:pt x="177" y="112"/>
                  </a:lnTo>
                  <a:lnTo>
                    <a:pt x="171" y="129"/>
                  </a:lnTo>
                  <a:lnTo>
                    <a:pt x="167" y="142"/>
                  </a:lnTo>
                  <a:lnTo>
                    <a:pt x="165" y="140"/>
                  </a:lnTo>
                  <a:lnTo>
                    <a:pt x="140" y="133"/>
                  </a:lnTo>
                  <a:lnTo>
                    <a:pt x="123" y="131"/>
                  </a:lnTo>
                  <a:lnTo>
                    <a:pt x="100" y="135"/>
                  </a:lnTo>
                  <a:lnTo>
                    <a:pt x="81" y="142"/>
                  </a:lnTo>
                  <a:lnTo>
                    <a:pt x="63" y="148"/>
                  </a:lnTo>
                  <a:lnTo>
                    <a:pt x="46" y="152"/>
                  </a:lnTo>
                  <a:lnTo>
                    <a:pt x="19" y="148"/>
                  </a:lnTo>
                  <a:lnTo>
                    <a:pt x="0" y="142"/>
                  </a:lnTo>
                  <a:lnTo>
                    <a:pt x="2" y="133"/>
                  </a:lnTo>
                  <a:lnTo>
                    <a:pt x="10" y="129"/>
                  </a:lnTo>
                  <a:lnTo>
                    <a:pt x="19" y="121"/>
                  </a:lnTo>
                  <a:lnTo>
                    <a:pt x="25" y="114"/>
                  </a:lnTo>
                  <a:lnTo>
                    <a:pt x="33" y="92"/>
                  </a:lnTo>
                  <a:lnTo>
                    <a:pt x="46" y="65"/>
                  </a:lnTo>
                  <a:lnTo>
                    <a:pt x="48" y="64"/>
                  </a:lnTo>
                  <a:lnTo>
                    <a:pt x="71" y="39"/>
                  </a:lnTo>
                  <a:lnTo>
                    <a:pt x="88" y="19"/>
                  </a:lnTo>
                  <a:lnTo>
                    <a:pt x="102" y="0"/>
                  </a:lnTo>
                  <a:lnTo>
                    <a:pt x="125" y="2"/>
                  </a:lnTo>
                  <a:lnTo>
                    <a:pt x="150" y="6"/>
                  </a:lnTo>
                  <a:lnTo>
                    <a:pt x="188" y="8"/>
                  </a:lnTo>
                  <a:lnTo>
                    <a:pt x="221" y="8"/>
                  </a:lnTo>
                  <a:lnTo>
                    <a:pt x="246"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552" name="Freeform 569"/>
            <p:cNvSpPr>
              <a:spLocks noEditPoints="1"/>
            </p:cNvSpPr>
            <p:nvPr/>
          </p:nvSpPr>
          <p:spPr bwMode="auto">
            <a:xfrm>
              <a:off x="3992" y="3951"/>
              <a:ext cx="487" cy="248"/>
            </a:xfrm>
            <a:custGeom>
              <a:avLst/>
              <a:gdLst>
                <a:gd name="T0" fmla="*/ 125 w 487"/>
                <a:gd name="T1" fmla="*/ 94 h 248"/>
                <a:gd name="T2" fmla="*/ 127 w 487"/>
                <a:gd name="T3" fmla="*/ 71 h 248"/>
                <a:gd name="T4" fmla="*/ 112 w 487"/>
                <a:gd name="T5" fmla="*/ 54 h 248"/>
                <a:gd name="T6" fmla="*/ 85 w 487"/>
                <a:gd name="T7" fmla="*/ 56 h 248"/>
                <a:gd name="T8" fmla="*/ 72 w 487"/>
                <a:gd name="T9" fmla="*/ 71 h 248"/>
                <a:gd name="T10" fmla="*/ 77 w 487"/>
                <a:gd name="T11" fmla="*/ 98 h 248"/>
                <a:gd name="T12" fmla="*/ 98 w 487"/>
                <a:gd name="T13" fmla="*/ 115 h 248"/>
                <a:gd name="T14" fmla="*/ 118 w 487"/>
                <a:gd name="T15" fmla="*/ 108 h 248"/>
                <a:gd name="T16" fmla="*/ 123 w 487"/>
                <a:gd name="T17" fmla="*/ 98 h 248"/>
                <a:gd name="T18" fmla="*/ 487 w 487"/>
                <a:gd name="T19" fmla="*/ 81 h 248"/>
                <a:gd name="T20" fmla="*/ 474 w 487"/>
                <a:gd name="T21" fmla="*/ 167 h 248"/>
                <a:gd name="T22" fmla="*/ 474 w 487"/>
                <a:gd name="T23" fmla="*/ 221 h 248"/>
                <a:gd name="T24" fmla="*/ 424 w 487"/>
                <a:gd name="T25" fmla="*/ 242 h 248"/>
                <a:gd name="T26" fmla="*/ 272 w 487"/>
                <a:gd name="T27" fmla="*/ 235 h 248"/>
                <a:gd name="T28" fmla="*/ 85 w 487"/>
                <a:gd name="T29" fmla="*/ 238 h 248"/>
                <a:gd name="T30" fmla="*/ 10 w 487"/>
                <a:gd name="T31" fmla="*/ 215 h 248"/>
                <a:gd name="T32" fmla="*/ 8 w 487"/>
                <a:gd name="T33" fmla="*/ 160 h 248"/>
                <a:gd name="T34" fmla="*/ 0 w 487"/>
                <a:gd name="T35" fmla="*/ 88 h 248"/>
                <a:gd name="T36" fmla="*/ 0 w 487"/>
                <a:gd name="T37" fmla="*/ 29 h 248"/>
                <a:gd name="T38" fmla="*/ 29 w 487"/>
                <a:gd name="T39" fmla="*/ 15 h 248"/>
                <a:gd name="T40" fmla="*/ 108 w 487"/>
                <a:gd name="T41" fmla="*/ 9 h 248"/>
                <a:gd name="T42" fmla="*/ 166 w 487"/>
                <a:gd name="T43" fmla="*/ 2 h 248"/>
                <a:gd name="T44" fmla="*/ 168 w 487"/>
                <a:gd name="T45" fmla="*/ 27 h 248"/>
                <a:gd name="T46" fmla="*/ 172 w 487"/>
                <a:gd name="T47" fmla="*/ 50 h 248"/>
                <a:gd name="T48" fmla="*/ 181 w 487"/>
                <a:gd name="T49" fmla="*/ 104 h 248"/>
                <a:gd name="T50" fmla="*/ 220 w 487"/>
                <a:gd name="T51" fmla="*/ 69 h 248"/>
                <a:gd name="T52" fmla="*/ 266 w 487"/>
                <a:gd name="T53" fmla="*/ 71 h 248"/>
                <a:gd name="T54" fmla="*/ 302 w 487"/>
                <a:gd name="T55" fmla="*/ 69 h 248"/>
                <a:gd name="T56" fmla="*/ 310 w 487"/>
                <a:gd name="T57" fmla="*/ 56 h 248"/>
                <a:gd name="T58" fmla="*/ 310 w 487"/>
                <a:gd name="T59" fmla="*/ 27 h 248"/>
                <a:gd name="T60" fmla="*/ 331 w 487"/>
                <a:gd name="T61" fmla="*/ 17 h 248"/>
                <a:gd name="T62" fmla="*/ 375 w 487"/>
                <a:gd name="T63" fmla="*/ 17 h 248"/>
                <a:gd name="T64" fmla="*/ 412 w 487"/>
                <a:gd name="T65" fmla="*/ 4 h 248"/>
                <a:gd name="T66" fmla="*/ 452 w 487"/>
                <a:gd name="T67" fmla="*/ 2 h 248"/>
                <a:gd name="T68" fmla="*/ 477 w 487"/>
                <a:gd name="T69" fmla="*/ 9 h 248"/>
                <a:gd name="T70" fmla="*/ 483 w 487"/>
                <a:gd name="T71" fmla="*/ 42 h 248"/>
                <a:gd name="T72" fmla="*/ 129 w 487"/>
                <a:gd name="T73" fmla="*/ 188 h 248"/>
                <a:gd name="T74" fmla="*/ 122 w 487"/>
                <a:gd name="T75" fmla="*/ 163 h 248"/>
                <a:gd name="T76" fmla="*/ 97 w 487"/>
                <a:gd name="T77" fmla="*/ 160 h 248"/>
                <a:gd name="T78" fmla="*/ 73 w 487"/>
                <a:gd name="T79" fmla="*/ 173 h 248"/>
                <a:gd name="T80" fmla="*/ 68 w 487"/>
                <a:gd name="T81" fmla="*/ 196 h 248"/>
                <a:gd name="T82" fmla="*/ 81 w 487"/>
                <a:gd name="T83" fmla="*/ 211 h 248"/>
                <a:gd name="T84" fmla="*/ 97 w 487"/>
                <a:gd name="T85" fmla="*/ 221 h 248"/>
                <a:gd name="T86" fmla="*/ 110 w 487"/>
                <a:gd name="T87" fmla="*/ 219 h 248"/>
                <a:gd name="T88" fmla="*/ 123 w 487"/>
                <a:gd name="T89" fmla="*/ 202 h 2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7"/>
                <a:gd name="T136" fmla="*/ 0 h 248"/>
                <a:gd name="T137" fmla="*/ 487 w 487"/>
                <a:gd name="T138" fmla="*/ 248 h 24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7" h="248">
                  <a:moveTo>
                    <a:pt x="123" y="98"/>
                  </a:moveTo>
                  <a:lnTo>
                    <a:pt x="125" y="94"/>
                  </a:lnTo>
                  <a:lnTo>
                    <a:pt x="127" y="83"/>
                  </a:lnTo>
                  <a:lnTo>
                    <a:pt x="127" y="71"/>
                  </a:lnTo>
                  <a:lnTo>
                    <a:pt x="123" y="59"/>
                  </a:lnTo>
                  <a:lnTo>
                    <a:pt x="112" y="54"/>
                  </a:lnTo>
                  <a:lnTo>
                    <a:pt x="97" y="54"/>
                  </a:lnTo>
                  <a:lnTo>
                    <a:pt x="85" y="56"/>
                  </a:lnTo>
                  <a:lnTo>
                    <a:pt x="75" y="61"/>
                  </a:lnTo>
                  <a:lnTo>
                    <a:pt x="72" y="71"/>
                  </a:lnTo>
                  <a:lnTo>
                    <a:pt x="73" y="86"/>
                  </a:lnTo>
                  <a:lnTo>
                    <a:pt x="77" y="98"/>
                  </a:lnTo>
                  <a:lnTo>
                    <a:pt x="87" y="111"/>
                  </a:lnTo>
                  <a:lnTo>
                    <a:pt x="98" y="115"/>
                  </a:lnTo>
                  <a:lnTo>
                    <a:pt x="112" y="111"/>
                  </a:lnTo>
                  <a:lnTo>
                    <a:pt x="118" y="108"/>
                  </a:lnTo>
                  <a:lnTo>
                    <a:pt x="123" y="98"/>
                  </a:lnTo>
                  <a:close/>
                  <a:moveTo>
                    <a:pt x="487" y="75"/>
                  </a:moveTo>
                  <a:lnTo>
                    <a:pt x="487" y="81"/>
                  </a:lnTo>
                  <a:lnTo>
                    <a:pt x="481" y="133"/>
                  </a:lnTo>
                  <a:lnTo>
                    <a:pt x="474" y="167"/>
                  </a:lnTo>
                  <a:lnTo>
                    <a:pt x="472" y="200"/>
                  </a:lnTo>
                  <a:lnTo>
                    <a:pt x="474" y="221"/>
                  </a:lnTo>
                  <a:lnTo>
                    <a:pt x="479" y="248"/>
                  </a:lnTo>
                  <a:lnTo>
                    <a:pt x="424" y="242"/>
                  </a:lnTo>
                  <a:lnTo>
                    <a:pt x="377" y="238"/>
                  </a:lnTo>
                  <a:lnTo>
                    <a:pt x="272" y="235"/>
                  </a:lnTo>
                  <a:lnTo>
                    <a:pt x="189" y="235"/>
                  </a:lnTo>
                  <a:lnTo>
                    <a:pt x="85" y="238"/>
                  </a:lnTo>
                  <a:lnTo>
                    <a:pt x="4" y="248"/>
                  </a:lnTo>
                  <a:lnTo>
                    <a:pt x="10" y="215"/>
                  </a:lnTo>
                  <a:lnTo>
                    <a:pt x="10" y="188"/>
                  </a:lnTo>
                  <a:lnTo>
                    <a:pt x="8" y="160"/>
                  </a:lnTo>
                  <a:lnTo>
                    <a:pt x="4" y="135"/>
                  </a:lnTo>
                  <a:lnTo>
                    <a:pt x="0" y="88"/>
                  </a:lnTo>
                  <a:lnTo>
                    <a:pt x="0" y="54"/>
                  </a:lnTo>
                  <a:lnTo>
                    <a:pt x="0" y="29"/>
                  </a:lnTo>
                  <a:lnTo>
                    <a:pt x="4" y="11"/>
                  </a:lnTo>
                  <a:lnTo>
                    <a:pt x="29" y="15"/>
                  </a:lnTo>
                  <a:lnTo>
                    <a:pt x="62" y="15"/>
                  </a:lnTo>
                  <a:lnTo>
                    <a:pt x="108" y="9"/>
                  </a:lnTo>
                  <a:lnTo>
                    <a:pt x="164" y="2"/>
                  </a:lnTo>
                  <a:lnTo>
                    <a:pt x="166" y="2"/>
                  </a:lnTo>
                  <a:lnTo>
                    <a:pt x="166" y="6"/>
                  </a:lnTo>
                  <a:lnTo>
                    <a:pt x="168" y="27"/>
                  </a:lnTo>
                  <a:lnTo>
                    <a:pt x="170" y="34"/>
                  </a:lnTo>
                  <a:lnTo>
                    <a:pt x="172" y="50"/>
                  </a:lnTo>
                  <a:lnTo>
                    <a:pt x="173" y="58"/>
                  </a:lnTo>
                  <a:lnTo>
                    <a:pt x="181" y="104"/>
                  </a:lnTo>
                  <a:lnTo>
                    <a:pt x="200" y="69"/>
                  </a:lnTo>
                  <a:lnTo>
                    <a:pt x="220" y="69"/>
                  </a:lnTo>
                  <a:lnTo>
                    <a:pt x="233" y="71"/>
                  </a:lnTo>
                  <a:lnTo>
                    <a:pt x="266" y="71"/>
                  </a:lnTo>
                  <a:lnTo>
                    <a:pt x="291" y="71"/>
                  </a:lnTo>
                  <a:lnTo>
                    <a:pt x="302" y="69"/>
                  </a:lnTo>
                  <a:lnTo>
                    <a:pt x="312" y="67"/>
                  </a:lnTo>
                  <a:lnTo>
                    <a:pt x="310" y="56"/>
                  </a:lnTo>
                  <a:lnTo>
                    <a:pt x="308" y="38"/>
                  </a:lnTo>
                  <a:lnTo>
                    <a:pt x="310" y="27"/>
                  </a:lnTo>
                  <a:lnTo>
                    <a:pt x="312" y="11"/>
                  </a:lnTo>
                  <a:lnTo>
                    <a:pt x="331" y="17"/>
                  </a:lnTo>
                  <a:lnTo>
                    <a:pt x="358" y="21"/>
                  </a:lnTo>
                  <a:lnTo>
                    <a:pt x="375" y="17"/>
                  </a:lnTo>
                  <a:lnTo>
                    <a:pt x="393" y="11"/>
                  </a:lnTo>
                  <a:lnTo>
                    <a:pt x="412" y="4"/>
                  </a:lnTo>
                  <a:lnTo>
                    <a:pt x="435" y="0"/>
                  </a:lnTo>
                  <a:lnTo>
                    <a:pt x="452" y="2"/>
                  </a:lnTo>
                  <a:lnTo>
                    <a:pt x="477" y="9"/>
                  </a:lnTo>
                  <a:lnTo>
                    <a:pt x="479" y="11"/>
                  </a:lnTo>
                  <a:lnTo>
                    <a:pt x="483" y="42"/>
                  </a:lnTo>
                  <a:lnTo>
                    <a:pt x="487" y="75"/>
                  </a:lnTo>
                  <a:close/>
                  <a:moveTo>
                    <a:pt x="129" y="188"/>
                  </a:moveTo>
                  <a:lnTo>
                    <a:pt x="129" y="177"/>
                  </a:lnTo>
                  <a:lnTo>
                    <a:pt x="122" y="163"/>
                  </a:lnTo>
                  <a:lnTo>
                    <a:pt x="110" y="158"/>
                  </a:lnTo>
                  <a:lnTo>
                    <a:pt x="97" y="160"/>
                  </a:lnTo>
                  <a:lnTo>
                    <a:pt x="85" y="165"/>
                  </a:lnTo>
                  <a:lnTo>
                    <a:pt x="73" y="173"/>
                  </a:lnTo>
                  <a:lnTo>
                    <a:pt x="68" y="181"/>
                  </a:lnTo>
                  <a:lnTo>
                    <a:pt x="68" y="196"/>
                  </a:lnTo>
                  <a:lnTo>
                    <a:pt x="72" y="206"/>
                  </a:lnTo>
                  <a:lnTo>
                    <a:pt x="81" y="211"/>
                  </a:lnTo>
                  <a:lnTo>
                    <a:pt x="87" y="213"/>
                  </a:lnTo>
                  <a:lnTo>
                    <a:pt x="97" y="221"/>
                  </a:lnTo>
                  <a:lnTo>
                    <a:pt x="104" y="221"/>
                  </a:lnTo>
                  <a:lnTo>
                    <a:pt x="110" y="219"/>
                  </a:lnTo>
                  <a:lnTo>
                    <a:pt x="118" y="211"/>
                  </a:lnTo>
                  <a:lnTo>
                    <a:pt x="123" y="202"/>
                  </a:lnTo>
                  <a:lnTo>
                    <a:pt x="129" y="18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553" name="Freeform 570"/>
            <p:cNvSpPr>
              <a:spLocks/>
            </p:cNvSpPr>
            <p:nvPr/>
          </p:nvSpPr>
          <p:spPr bwMode="auto">
            <a:xfrm>
              <a:off x="4192" y="3882"/>
              <a:ext cx="160" cy="140"/>
            </a:xfrm>
            <a:custGeom>
              <a:avLst/>
              <a:gdLst>
                <a:gd name="T0" fmla="*/ 79 w 160"/>
                <a:gd name="T1" fmla="*/ 2 h 140"/>
                <a:gd name="T2" fmla="*/ 81 w 160"/>
                <a:gd name="T3" fmla="*/ 2 h 140"/>
                <a:gd name="T4" fmla="*/ 97 w 160"/>
                <a:gd name="T5" fmla="*/ 3 h 140"/>
                <a:gd name="T6" fmla="*/ 135 w 160"/>
                <a:gd name="T7" fmla="*/ 3 h 140"/>
                <a:gd name="T8" fmla="*/ 149 w 160"/>
                <a:gd name="T9" fmla="*/ 2 h 140"/>
                <a:gd name="T10" fmla="*/ 158 w 160"/>
                <a:gd name="T11" fmla="*/ 0 h 140"/>
                <a:gd name="T12" fmla="*/ 160 w 160"/>
                <a:gd name="T13" fmla="*/ 2 h 140"/>
                <a:gd name="T14" fmla="*/ 158 w 160"/>
                <a:gd name="T15" fmla="*/ 3 h 140"/>
                <a:gd name="T16" fmla="*/ 145 w 160"/>
                <a:gd name="T17" fmla="*/ 30 h 140"/>
                <a:gd name="T18" fmla="*/ 137 w 160"/>
                <a:gd name="T19" fmla="*/ 52 h 140"/>
                <a:gd name="T20" fmla="*/ 131 w 160"/>
                <a:gd name="T21" fmla="*/ 59 h 140"/>
                <a:gd name="T22" fmla="*/ 122 w 160"/>
                <a:gd name="T23" fmla="*/ 67 h 140"/>
                <a:gd name="T24" fmla="*/ 114 w 160"/>
                <a:gd name="T25" fmla="*/ 71 h 140"/>
                <a:gd name="T26" fmla="*/ 112 w 160"/>
                <a:gd name="T27" fmla="*/ 80 h 140"/>
                <a:gd name="T28" fmla="*/ 110 w 160"/>
                <a:gd name="T29" fmla="*/ 96 h 140"/>
                <a:gd name="T30" fmla="*/ 108 w 160"/>
                <a:gd name="T31" fmla="*/ 107 h 140"/>
                <a:gd name="T32" fmla="*/ 110 w 160"/>
                <a:gd name="T33" fmla="*/ 125 h 140"/>
                <a:gd name="T34" fmla="*/ 112 w 160"/>
                <a:gd name="T35" fmla="*/ 136 h 140"/>
                <a:gd name="T36" fmla="*/ 102 w 160"/>
                <a:gd name="T37" fmla="*/ 138 h 140"/>
                <a:gd name="T38" fmla="*/ 91 w 160"/>
                <a:gd name="T39" fmla="*/ 140 h 140"/>
                <a:gd name="T40" fmla="*/ 66 w 160"/>
                <a:gd name="T41" fmla="*/ 140 h 140"/>
                <a:gd name="T42" fmla="*/ 33 w 160"/>
                <a:gd name="T43" fmla="*/ 140 h 140"/>
                <a:gd name="T44" fmla="*/ 20 w 160"/>
                <a:gd name="T45" fmla="*/ 138 h 140"/>
                <a:gd name="T46" fmla="*/ 0 w 160"/>
                <a:gd name="T47" fmla="*/ 138 h 140"/>
                <a:gd name="T48" fmla="*/ 31 w 160"/>
                <a:gd name="T49" fmla="*/ 86 h 140"/>
                <a:gd name="T50" fmla="*/ 31 w 160"/>
                <a:gd name="T51" fmla="*/ 86 h 140"/>
                <a:gd name="T52" fmla="*/ 27 w 160"/>
                <a:gd name="T53" fmla="*/ 92 h 140"/>
                <a:gd name="T54" fmla="*/ 27 w 160"/>
                <a:gd name="T55" fmla="*/ 92 h 140"/>
                <a:gd name="T56" fmla="*/ 77 w 160"/>
                <a:gd name="T57" fmla="*/ 0 h 140"/>
                <a:gd name="T58" fmla="*/ 79 w 160"/>
                <a:gd name="T59" fmla="*/ 2 h 140"/>
                <a:gd name="T60" fmla="*/ 79 w 160"/>
                <a:gd name="T61" fmla="*/ 2 h 14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0"/>
                <a:gd name="T94" fmla="*/ 0 h 140"/>
                <a:gd name="T95" fmla="*/ 160 w 160"/>
                <a:gd name="T96" fmla="*/ 140 h 14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0" h="140">
                  <a:moveTo>
                    <a:pt x="79" y="2"/>
                  </a:moveTo>
                  <a:lnTo>
                    <a:pt x="81" y="2"/>
                  </a:lnTo>
                  <a:lnTo>
                    <a:pt x="97" y="3"/>
                  </a:lnTo>
                  <a:lnTo>
                    <a:pt x="135" y="3"/>
                  </a:lnTo>
                  <a:lnTo>
                    <a:pt x="149" y="2"/>
                  </a:lnTo>
                  <a:lnTo>
                    <a:pt x="158" y="0"/>
                  </a:lnTo>
                  <a:lnTo>
                    <a:pt x="160" y="2"/>
                  </a:lnTo>
                  <a:lnTo>
                    <a:pt x="158" y="3"/>
                  </a:lnTo>
                  <a:lnTo>
                    <a:pt x="145" y="30"/>
                  </a:lnTo>
                  <a:lnTo>
                    <a:pt x="137" y="52"/>
                  </a:lnTo>
                  <a:lnTo>
                    <a:pt x="131" y="59"/>
                  </a:lnTo>
                  <a:lnTo>
                    <a:pt x="122" y="67"/>
                  </a:lnTo>
                  <a:lnTo>
                    <a:pt x="114" y="71"/>
                  </a:lnTo>
                  <a:lnTo>
                    <a:pt x="112" y="80"/>
                  </a:lnTo>
                  <a:lnTo>
                    <a:pt x="110" y="96"/>
                  </a:lnTo>
                  <a:lnTo>
                    <a:pt x="108" y="107"/>
                  </a:lnTo>
                  <a:lnTo>
                    <a:pt x="110" y="125"/>
                  </a:lnTo>
                  <a:lnTo>
                    <a:pt x="112" y="136"/>
                  </a:lnTo>
                  <a:lnTo>
                    <a:pt x="102" y="138"/>
                  </a:lnTo>
                  <a:lnTo>
                    <a:pt x="91" y="140"/>
                  </a:lnTo>
                  <a:lnTo>
                    <a:pt x="66" y="140"/>
                  </a:lnTo>
                  <a:lnTo>
                    <a:pt x="33" y="140"/>
                  </a:lnTo>
                  <a:lnTo>
                    <a:pt x="20" y="138"/>
                  </a:lnTo>
                  <a:lnTo>
                    <a:pt x="0" y="138"/>
                  </a:lnTo>
                  <a:lnTo>
                    <a:pt x="31" y="86"/>
                  </a:lnTo>
                  <a:lnTo>
                    <a:pt x="27" y="92"/>
                  </a:lnTo>
                  <a:lnTo>
                    <a:pt x="77" y="0"/>
                  </a:lnTo>
                  <a:lnTo>
                    <a:pt x="79"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554" name="Freeform 571"/>
            <p:cNvSpPr>
              <a:spLocks/>
            </p:cNvSpPr>
            <p:nvPr/>
          </p:nvSpPr>
          <p:spPr bwMode="auto">
            <a:xfrm>
              <a:off x="4152" y="3676"/>
              <a:ext cx="162" cy="379"/>
            </a:xfrm>
            <a:custGeom>
              <a:avLst/>
              <a:gdLst>
                <a:gd name="T0" fmla="*/ 144 w 162"/>
                <a:gd name="T1" fmla="*/ 32 h 379"/>
                <a:gd name="T2" fmla="*/ 156 w 162"/>
                <a:gd name="T3" fmla="*/ 90 h 379"/>
                <a:gd name="T4" fmla="*/ 156 w 162"/>
                <a:gd name="T5" fmla="*/ 90 h 379"/>
                <a:gd name="T6" fmla="*/ 158 w 162"/>
                <a:gd name="T7" fmla="*/ 98 h 379"/>
                <a:gd name="T8" fmla="*/ 160 w 162"/>
                <a:gd name="T9" fmla="*/ 108 h 379"/>
                <a:gd name="T10" fmla="*/ 162 w 162"/>
                <a:gd name="T11" fmla="*/ 133 h 379"/>
                <a:gd name="T12" fmla="*/ 162 w 162"/>
                <a:gd name="T13" fmla="*/ 134 h 379"/>
                <a:gd name="T14" fmla="*/ 121 w 162"/>
                <a:gd name="T15" fmla="*/ 208 h 379"/>
                <a:gd name="T16" fmla="*/ 119 w 162"/>
                <a:gd name="T17" fmla="*/ 208 h 379"/>
                <a:gd name="T18" fmla="*/ 119 w 162"/>
                <a:gd name="T19" fmla="*/ 208 h 379"/>
                <a:gd name="T20" fmla="*/ 117 w 162"/>
                <a:gd name="T21" fmla="*/ 206 h 379"/>
                <a:gd name="T22" fmla="*/ 67 w 162"/>
                <a:gd name="T23" fmla="*/ 298 h 379"/>
                <a:gd name="T24" fmla="*/ 67 w 162"/>
                <a:gd name="T25" fmla="*/ 298 h 379"/>
                <a:gd name="T26" fmla="*/ 71 w 162"/>
                <a:gd name="T27" fmla="*/ 292 h 379"/>
                <a:gd name="T28" fmla="*/ 71 w 162"/>
                <a:gd name="T29" fmla="*/ 292 h 379"/>
                <a:gd name="T30" fmla="*/ 40 w 162"/>
                <a:gd name="T31" fmla="*/ 344 h 379"/>
                <a:gd name="T32" fmla="*/ 21 w 162"/>
                <a:gd name="T33" fmla="*/ 379 h 379"/>
                <a:gd name="T34" fmla="*/ 13 w 162"/>
                <a:gd name="T35" fmla="*/ 333 h 379"/>
                <a:gd name="T36" fmla="*/ 12 w 162"/>
                <a:gd name="T37" fmla="*/ 325 h 379"/>
                <a:gd name="T38" fmla="*/ 10 w 162"/>
                <a:gd name="T39" fmla="*/ 309 h 379"/>
                <a:gd name="T40" fmla="*/ 8 w 162"/>
                <a:gd name="T41" fmla="*/ 302 h 379"/>
                <a:gd name="T42" fmla="*/ 6 w 162"/>
                <a:gd name="T43" fmla="*/ 281 h 379"/>
                <a:gd name="T44" fmla="*/ 6 w 162"/>
                <a:gd name="T45" fmla="*/ 277 h 379"/>
                <a:gd name="T46" fmla="*/ 4 w 162"/>
                <a:gd name="T47" fmla="*/ 277 h 379"/>
                <a:gd name="T48" fmla="*/ 4 w 162"/>
                <a:gd name="T49" fmla="*/ 265 h 379"/>
                <a:gd name="T50" fmla="*/ 0 w 162"/>
                <a:gd name="T51" fmla="*/ 244 h 379"/>
                <a:gd name="T52" fmla="*/ 46 w 162"/>
                <a:gd name="T53" fmla="*/ 165 h 379"/>
                <a:gd name="T54" fmla="*/ 46 w 162"/>
                <a:gd name="T55" fmla="*/ 163 h 379"/>
                <a:gd name="T56" fmla="*/ 52 w 162"/>
                <a:gd name="T57" fmla="*/ 156 h 379"/>
                <a:gd name="T58" fmla="*/ 52 w 162"/>
                <a:gd name="T59" fmla="*/ 156 h 379"/>
                <a:gd name="T60" fmla="*/ 48 w 162"/>
                <a:gd name="T61" fmla="*/ 156 h 379"/>
                <a:gd name="T62" fmla="*/ 135 w 162"/>
                <a:gd name="T63" fmla="*/ 11 h 379"/>
                <a:gd name="T64" fmla="*/ 142 w 162"/>
                <a:gd name="T65" fmla="*/ 0 h 379"/>
                <a:gd name="T66" fmla="*/ 142 w 162"/>
                <a:gd name="T67" fmla="*/ 0 h 379"/>
                <a:gd name="T68" fmla="*/ 146 w 162"/>
                <a:gd name="T69" fmla="*/ 32 h 379"/>
                <a:gd name="T70" fmla="*/ 144 w 162"/>
                <a:gd name="T71" fmla="*/ 32 h 3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2"/>
                <a:gd name="T109" fmla="*/ 0 h 379"/>
                <a:gd name="T110" fmla="*/ 162 w 162"/>
                <a:gd name="T111" fmla="*/ 379 h 3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2" h="379">
                  <a:moveTo>
                    <a:pt x="144" y="32"/>
                  </a:moveTo>
                  <a:lnTo>
                    <a:pt x="156" y="90"/>
                  </a:lnTo>
                  <a:lnTo>
                    <a:pt x="158" y="98"/>
                  </a:lnTo>
                  <a:lnTo>
                    <a:pt x="160" y="108"/>
                  </a:lnTo>
                  <a:lnTo>
                    <a:pt x="162" y="133"/>
                  </a:lnTo>
                  <a:lnTo>
                    <a:pt x="162" y="134"/>
                  </a:lnTo>
                  <a:lnTo>
                    <a:pt x="121" y="208"/>
                  </a:lnTo>
                  <a:lnTo>
                    <a:pt x="119" y="208"/>
                  </a:lnTo>
                  <a:lnTo>
                    <a:pt x="117" y="206"/>
                  </a:lnTo>
                  <a:lnTo>
                    <a:pt x="67" y="298"/>
                  </a:lnTo>
                  <a:lnTo>
                    <a:pt x="71" y="292"/>
                  </a:lnTo>
                  <a:lnTo>
                    <a:pt x="40" y="344"/>
                  </a:lnTo>
                  <a:lnTo>
                    <a:pt x="21" y="379"/>
                  </a:lnTo>
                  <a:lnTo>
                    <a:pt x="13" y="333"/>
                  </a:lnTo>
                  <a:lnTo>
                    <a:pt x="12" y="325"/>
                  </a:lnTo>
                  <a:lnTo>
                    <a:pt x="10" y="309"/>
                  </a:lnTo>
                  <a:lnTo>
                    <a:pt x="8" y="302"/>
                  </a:lnTo>
                  <a:lnTo>
                    <a:pt x="6" y="281"/>
                  </a:lnTo>
                  <a:lnTo>
                    <a:pt x="6" y="277"/>
                  </a:lnTo>
                  <a:lnTo>
                    <a:pt x="4" y="277"/>
                  </a:lnTo>
                  <a:lnTo>
                    <a:pt x="4" y="265"/>
                  </a:lnTo>
                  <a:lnTo>
                    <a:pt x="0" y="244"/>
                  </a:lnTo>
                  <a:lnTo>
                    <a:pt x="46" y="165"/>
                  </a:lnTo>
                  <a:lnTo>
                    <a:pt x="46" y="163"/>
                  </a:lnTo>
                  <a:lnTo>
                    <a:pt x="52" y="156"/>
                  </a:lnTo>
                  <a:lnTo>
                    <a:pt x="48" y="156"/>
                  </a:lnTo>
                  <a:lnTo>
                    <a:pt x="135" y="11"/>
                  </a:lnTo>
                  <a:lnTo>
                    <a:pt x="142" y="0"/>
                  </a:lnTo>
                  <a:lnTo>
                    <a:pt x="146" y="32"/>
                  </a:lnTo>
                  <a:lnTo>
                    <a:pt x="144" y="32"/>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555" name="Freeform 572"/>
            <p:cNvSpPr>
              <a:spLocks/>
            </p:cNvSpPr>
            <p:nvPr/>
          </p:nvSpPr>
          <p:spPr bwMode="auto">
            <a:xfrm>
              <a:off x="3996" y="3820"/>
              <a:ext cx="208" cy="146"/>
            </a:xfrm>
            <a:custGeom>
              <a:avLst/>
              <a:gdLst>
                <a:gd name="T0" fmla="*/ 18 w 208"/>
                <a:gd name="T1" fmla="*/ 117 h 146"/>
                <a:gd name="T2" fmla="*/ 21 w 208"/>
                <a:gd name="T3" fmla="*/ 114 h 146"/>
                <a:gd name="T4" fmla="*/ 37 w 208"/>
                <a:gd name="T5" fmla="*/ 89 h 146"/>
                <a:gd name="T6" fmla="*/ 62 w 208"/>
                <a:gd name="T7" fmla="*/ 48 h 146"/>
                <a:gd name="T8" fmla="*/ 79 w 208"/>
                <a:gd name="T9" fmla="*/ 14 h 146"/>
                <a:gd name="T10" fmla="*/ 79 w 208"/>
                <a:gd name="T11" fmla="*/ 14 h 146"/>
                <a:gd name="T12" fmla="*/ 98 w 208"/>
                <a:gd name="T13" fmla="*/ 2 h 146"/>
                <a:gd name="T14" fmla="*/ 118 w 208"/>
                <a:gd name="T15" fmla="*/ 0 h 146"/>
                <a:gd name="T16" fmla="*/ 143 w 208"/>
                <a:gd name="T17" fmla="*/ 0 h 146"/>
                <a:gd name="T18" fmla="*/ 168 w 208"/>
                <a:gd name="T19" fmla="*/ 6 h 146"/>
                <a:gd name="T20" fmla="*/ 187 w 208"/>
                <a:gd name="T21" fmla="*/ 10 h 146"/>
                <a:gd name="T22" fmla="*/ 204 w 208"/>
                <a:gd name="T23" fmla="*/ 12 h 146"/>
                <a:gd name="T24" fmla="*/ 208 w 208"/>
                <a:gd name="T25" fmla="*/ 12 h 146"/>
                <a:gd name="T26" fmla="*/ 208 w 208"/>
                <a:gd name="T27" fmla="*/ 12 h 146"/>
                <a:gd name="T28" fmla="*/ 202 w 208"/>
                <a:gd name="T29" fmla="*/ 19 h 146"/>
                <a:gd name="T30" fmla="*/ 202 w 208"/>
                <a:gd name="T31" fmla="*/ 21 h 146"/>
                <a:gd name="T32" fmla="*/ 156 w 208"/>
                <a:gd name="T33" fmla="*/ 100 h 146"/>
                <a:gd name="T34" fmla="*/ 160 w 208"/>
                <a:gd name="T35" fmla="*/ 121 h 146"/>
                <a:gd name="T36" fmla="*/ 160 w 208"/>
                <a:gd name="T37" fmla="*/ 133 h 146"/>
                <a:gd name="T38" fmla="*/ 104 w 208"/>
                <a:gd name="T39" fmla="*/ 140 h 146"/>
                <a:gd name="T40" fmla="*/ 58 w 208"/>
                <a:gd name="T41" fmla="*/ 146 h 146"/>
                <a:gd name="T42" fmla="*/ 25 w 208"/>
                <a:gd name="T43" fmla="*/ 146 h 146"/>
                <a:gd name="T44" fmla="*/ 0 w 208"/>
                <a:gd name="T45" fmla="*/ 142 h 146"/>
                <a:gd name="T46" fmla="*/ 18 w 208"/>
                <a:gd name="T47" fmla="*/ 117 h 1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8"/>
                <a:gd name="T73" fmla="*/ 0 h 146"/>
                <a:gd name="T74" fmla="*/ 208 w 208"/>
                <a:gd name="T75" fmla="*/ 146 h 14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8" h="146">
                  <a:moveTo>
                    <a:pt x="18" y="117"/>
                  </a:moveTo>
                  <a:lnTo>
                    <a:pt x="21" y="114"/>
                  </a:lnTo>
                  <a:lnTo>
                    <a:pt x="37" y="89"/>
                  </a:lnTo>
                  <a:lnTo>
                    <a:pt x="62" y="48"/>
                  </a:lnTo>
                  <a:lnTo>
                    <a:pt x="79" y="14"/>
                  </a:lnTo>
                  <a:lnTo>
                    <a:pt x="98" y="2"/>
                  </a:lnTo>
                  <a:lnTo>
                    <a:pt x="118" y="0"/>
                  </a:lnTo>
                  <a:lnTo>
                    <a:pt x="143" y="0"/>
                  </a:lnTo>
                  <a:lnTo>
                    <a:pt x="168" y="6"/>
                  </a:lnTo>
                  <a:lnTo>
                    <a:pt x="187" y="10"/>
                  </a:lnTo>
                  <a:lnTo>
                    <a:pt x="204" y="12"/>
                  </a:lnTo>
                  <a:lnTo>
                    <a:pt x="208" y="12"/>
                  </a:lnTo>
                  <a:lnTo>
                    <a:pt x="202" y="19"/>
                  </a:lnTo>
                  <a:lnTo>
                    <a:pt x="202" y="21"/>
                  </a:lnTo>
                  <a:lnTo>
                    <a:pt x="156" y="100"/>
                  </a:lnTo>
                  <a:lnTo>
                    <a:pt x="160" y="121"/>
                  </a:lnTo>
                  <a:lnTo>
                    <a:pt x="160" y="133"/>
                  </a:lnTo>
                  <a:lnTo>
                    <a:pt x="104" y="140"/>
                  </a:lnTo>
                  <a:lnTo>
                    <a:pt x="58" y="146"/>
                  </a:lnTo>
                  <a:lnTo>
                    <a:pt x="25" y="146"/>
                  </a:lnTo>
                  <a:lnTo>
                    <a:pt x="0" y="142"/>
                  </a:lnTo>
                  <a:lnTo>
                    <a:pt x="18" y="1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556" name="Freeform 573"/>
            <p:cNvSpPr>
              <a:spLocks/>
            </p:cNvSpPr>
            <p:nvPr/>
          </p:nvSpPr>
          <p:spPr bwMode="auto">
            <a:xfrm>
              <a:off x="3773" y="3935"/>
              <a:ext cx="241" cy="154"/>
            </a:xfrm>
            <a:custGeom>
              <a:avLst/>
              <a:gdLst>
                <a:gd name="T0" fmla="*/ 119 w 241"/>
                <a:gd name="T1" fmla="*/ 2 h 154"/>
                <a:gd name="T2" fmla="*/ 125 w 241"/>
                <a:gd name="T3" fmla="*/ 8 h 154"/>
                <a:gd name="T4" fmla="*/ 133 w 241"/>
                <a:gd name="T5" fmla="*/ 16 h 154"/>
                <a:gd name="T6" fmla="*/ 144 w 241"/>
                <a:gd name="T7" fmla="*/ 16 h 154"/>
                <a:gd name="T8" fmla="*/ 160 w 241"/>
                <a:gd name="T9" fmla="*/ 14 h 154"/>
                <a:gd name="T10" fmla="*/ 165 w 241"/>
                <a:gd name="T11" fmla="*/ 10 h 154"/>
                <a:gd name="T12" fmla="*/ 173 w 241"/>
                <a:gd name="T13" fmla="*/ 4 h 154"/>
                <a:gd name="T14" fmla="*/ 177 w 241"/>
                <a:gd name="T15" fmla="*/ 4 h 154"/>
                <a:gd name="T16" fmla="*/ 196 w 241"/>
                <a:gd name="T17" fmla="*/ 4 h 154"/>
                <a:gd name="T18" fmla="*/ 212 w 241"/>
                <a:gd name="T19" fmla="*/ 6 h 154"/>
                <a:gd name="T20" fmla="*/ 227 w 241"/>
                <a:gd name="T21" fmla="*/ 6 h 154"/>
                <a:gd name="T22" fmla="*/ 235 w 241"/>
                <a:gd name="T23" fmla="*/ 4 h 154"/>
                <a:gd name="T24" fmla="*/ 241 w 241"/>
                <a:gd name="T25" fmla="*/ 2 h 154"/>
                <a:gd name="T26" fmla="*/ 223 w 241"/>
                <a:gd name="T27" fmla="*/ 27 h 154"/>
                <a:gd name="T28" fmla="*/ 219 w 241"/>
                <a:gd name="T29" fmla="*/ 45 h 154"/>
                <a:gd name="T30" fmla="*/ 219 w 241"/>
                <a:gd name="T31" fmla="*/ 70 h 154"/>
                <a:gd name="T32" fmla="*/ 219 w 241"/>
                <a:gd name="T33" fmla="*/ 104 h 154"/>
                <a:gd name="T34" fmla="*/ 223 w 241"/>
                <a:gd name="T35" fmla="*/ 151 h 154"/>
                <a:gd name="T36" fmla="*/ 212 w 241"/>
                <a:gd name="T37" fmla="*/ 154 h 154"/>
                <a:gd name="T38" fmla="*/ 200 w 241"/>
                <a:gd name="T39" fmla="*/ 154 h 154"/>
                <a:gd name="T40" fmla="*/ 185 w 241"/>
                <a:gd name="T41" fmla="*/ 152 h 154"/>
                <a:gd name="T42" fmla="*/ 171 w 241"/>
                <a:gd name="T43" fmla="*/ 151 h 154"/>
                <a:gd name="T44" fmla="*/ 162 w 241"/>
                <a:gd name="T45" fmla="*/ 147 h 154"/>
                <a:gd name="T46" fmla="*/ 152 w 241"/>
                <a:gd name="T47" fmla="*/ 145 h 154"/>
                <a:gd name="T48" fmla="*/ 140 w 241"/>
                <a:gd name="T49" fmla="*/ 147 h 154"/>
                <a:gd name="T50" fmla="*/ 133 w 241"/>
                <a:gd name="T51" fmla="*/ 149 h 154"/>
                <a:gd name="T52" fmla="*/ 125 w 241"/>
                <a:gd name="T53" fmla="*/ 149 h 154"/>
                <a:gd name="T54" fmla="*/ 117 w 241"/>
                <a:gd name="T55" fmla="*/ 151 h 154"/>
                <a:gd name="T56" fmla="*/ 100 w 241"/>
                <a:gd name="T57" fmla="*/ 151 h 154"/>
                <a:gd name="T58" fmla="*/ 89 w 241"/>
                <a:gd name="T59" fmla="*/ 149 h 154"/>
                <a:gd name="T60" fmla="*/ 52 w 241"/>
                <a:gd name="T61" fmla="*/ 149 h 154"/>
                <a:gd name="T62" fmla="*/ 27 w 241"/>
                <a:gd name="T63" fmla="*/ 151 h 154"/>
                <a:gd name="T64" fmla="*/ 23 w 241"/>
                <a:gd name="T65" fmla="*/ 151 h 154"/>
                <a:gd name="T66" fmla="*/ 19 w 241"/>
                <a:gd name="T67" fmla="*/ 149 h 154"/>
                <a:gd name="T68" fmla="*/ 17 w 241"/>
                <a:gd name="T69" fmla="*/ 141 h 154"/>
                <a:gd name="T70" fmla="*/ 17 w 241"/>
                <a:gd name="T71" fmla="*/ 131 h 154"/>
                <a:gd name="T72" fmla="*/ 10 w 241"/>
                <a:gd name="T73" fmla="*/ 120 h 154"/>
                <a:gd name="T74" fmla="*/ 10 w 241"/>
                <a:gd name="T75" fmla="*/ 120 h 154"/>
                <a:gd name="T76" fmla="*/ 2 w 241"/>
                <a:gd name="T77" fmla="*/ 104 h 154"/>
                <a:gd name="T78" fmla="*/ 0 w 241"/>
                <a:gd name="T79" fmla="*/ 87 h 154"/>
                <a:gd name="T80" fmla="*/ 4 w 241"/>
                <a:gd name="T81" fmla="*/ 64 h 154"/>
                <a:gd name="T82" fmla="*/ 8 w 241"/>
                <a:gd name="T83" fmla="*/ 49 h 154"/>
                <a:gd name="T84" fmla="*/ 14 w 241"/>
                <a:gd name="T85" fmla="*/ 31 h 154"/>
                <a:gd name="T86" fmla="*/ 14 w 241"/>
                <a:gd name="T87" fmla="*/ 31 h 154"/>
                <a:gd name="T88" fmla="*/ 15 w 241"/>
                <a:gd name="T89" fmla="*/ 22 h 154"/>
                <a:gd name="T90" fmla="*/ 17 w 241"/>
                <a:gd name="T91" fmla="*/ 6 h 154"/>
                <a:gd name="T92" fmla="*/ 25 w 241"/>
                <a:gd name="T93" fmla="*/ 2 h 154"/>
                <a:gd name="T94" fmla="*/ 27 w 241"/>
                <a:gd name="T95" fmla="*/ 4 h 154"/>
                <a:gd name="T96" fmla="*/ 42 w 241"/>
                <a:gd name="T97" fmla="*/ 4 h 154"/>
                <a:gd name="T98" fmla="*/ 60 w 241"/>
                <a:gd name="T99" fmla="*/ 6 h 154"/>
                <a:gd name="T100" fmla="*/ 73 w 241"/>
                <a:gd name="T101" fmla="*/ 4 h 154"/>
                <a:gd name="T102" fmla="*/ 90 w 241"/>
                <a:gd name="T103" fmla="*/ 0 h 154"/>
                <a:gd name="T104" fmla="*/ 102 w 241"/>
                <a:gd name="T105" fmla="*/ 2 h 154"/>
                <a:gd name="T106" fmla="*/ 119 w 241"/>
                <a:gd name="T107" fmla="*/ 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
                <a:gd name="T163" fmla="*/ 0 h 154"/>
                <a:gd name="T164" fmla="*/ 241 w 241"/>
                <a:gd name="T165" fmla="*/ 154 h 1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 h="154">
                  <a:moveTo>
                    <a:pt x="119" y="2"/>
                  </a:moveTo>
                  <a:lnTo>
                    <a:pt x="125" y="8"/>
                  </a:lnTo>
                  <a:lnTo>
                    <a:pt x="133" y="16"/>
                  </a:lnTo>
                  <a:lnTo>
                    <a:pt x="144" y="16"/>
                  </a:lnTo>
                  <a:lnTo>
                    <a:pt x="160" y="14"/>
                  </a:lnTo>
                  <a:lnTo>
                    <a:pt x="165" y="10"/>
                  </a:lnTo>
                  <a:lnTo>
                    <a:pt x="173" y="4"/>
                  </a:lnTo>
                  <a:lnTo>
                    <a:pt x="177" y="4"/>
                  </a:lnTo>
                  <a:lnTo>
                    <a:pt x="196" y="4"/>
                  </a:lnTo>
                  <a:lnTo>
                    <a:pt x="212" y="6"/>
                  </a:lnTo>
                  <a:lnTo>
                    <a:pt x="227" y="6"/>
                  </a:lnTo>
                  <a:lnTo>
                    <a:pt x="235" y="4"/>
                  </a:lnTo>
                  <a:lnTo>
                    <a:pt x="241" y="2"/>
                  </a:lnTo>
                  <a:lnTo>
                    <a:pt x="223" y="27"/>
                  </a:lnTo>
                  <a:lnTo>
                    <a:pt x="219" y="45"/>
                  </a:lnTo>
                  <a:lnTo>
                    <a:pt x="219" y="70"/>
                  </a:lnTo>
                  <a:lnTo>
                    <a:pt x="219" y="104"/>
                  </a:lnTo>
                  <a:lnTo>
                    <a:pt x="223" y="151"/>
                  </a:lnTo>
                  <a:lnTo>
                    <a:pt x="212" y="154"/>
                  </a:lnTo>
                  <a:lnTo>
                    <a:pt x="200" y="154"/>
                  </a:lnTo>
                  <a:lnTo>
                    <a:pt x="185" y="152"/>
                  </a:lnTo>
                  <a:lnTo>
                    <a:pt x="171" y="151"/>
                  </a:lnTo>
                  <a:lnTo>
                    <a:pt x="162" y="147"/>
                  </a:lnTo>
                  <a:lnTo>
                    <a:pt x="152" y="145"/>
                  </a:lnTo>
                  <a:lnTo>
                    <a:pt x="140" y="147"/>
                  </a:lnTo>
                  <a:lnTo>
                    <a:pt x="133" y="149"/>
                  </a:lnTo>
                  <a:lnTo>
                    <a:pt x="125" y="149"/>
                  </a:lnTo>
                  <a:lnTo>
                    <a:pt x="117" y="151"/>
                  </a:lnTo>
                  <a:lnTo>
                    <a:pt x="100" y="151"/>
                  </a:lnTo>
                  <a:lnTo>
                    <a:pt x="89" y="149"/>
                  </a:lnTo>
                  <a:lnTo>
                    <a:pt x="52" y="149"/>
                  </a:lnTo>
                  <a:lnTo>
                    <a:pt x="27" y="151"/>
                  </a:lnTo>
                  <a:lnTo>
                    <a:pt x="23" y="151"/>
                  </a:lnTo>
                  <a:lnTo>
                    <a:pt x="19" y="149"/>
                  </a:lnTo>
                  <a:lnTo>
                    <a:pt x="17" y="141"/>
                  </a:lnTo>
                  <a:lnTo>
                    <a:pt x="17" y="131"/>
                  </a:lnTo>
                  <a:lnTo>
                    <a:pt x="10" y="120"/>
                  </a:lnTo>
                  <a:lnTo>
                    <a:pt x="2" y="104"/>
                  </a:lnTo>
                  <a:lnTo>
                    <a:pt x="0" y="87"/>
                  </a:lnTo>
                  <a:lnTo>
                    <a:pt x="4" y="64"/>
                  </a:lnTo>
                  <a:lnTo>
                    <a:pt x="8" y="49"/>
                  </a:lnTo>
                  <a:lnTo>
                    <a:pt x="14" y="31"/>
                  </a:lnTo>
                  <a:lnTo>
                    <a:pt x="15" y="22"/>
                  </a:lnTo>
                  <a:lnTo>
                    <a:pt x="17" y="6"/>
                  </a:lnTo>
                  <a:lnTo>
                    <a:pt x="25" y="2"/>
                  </a:lnTo>
                  <a:lnTo>
                    <a:pt x="27" y="4"/>
                  </a:lnTo>
                  <a:lnTo>
                    <a:pt x="42" y="4"/>
                  </a:lnTo>
                  <a:lnTo>
                    <a:pt x="60" y="6"/>
                  </a:lnTo>
                  <a:lnTo>
                    <a:pt x="73" y="4"/>
                  </a:lnTo>
                  <a:lnTo>
                    <a:pt x="90" y="0"/>
                  </a:lnTo>
                  <a:lnTo>
                    <a:pt x="102" y="2"/>
                  </a:lnTo>
                  <a:lnTo>
                    <a:pt x="119"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557" name="Freeform 574"/>
            <p:cNvSpPr>
              <a:spLocks/>
            </p:cNvSpPr>
            <p:nvPr/>
          </p:nvSpPr>
          <p:spPr bwMode="auto">
            <a:xfrm>
              <a:off x="3642" y="3964"/>
              <a:ext cx="145" cy="93"/>
            </a:xfrm>
            <a:custGeom>
              <a:avLst/>
              <a:gdLst>
                <a:gd name="T0" fmla="*/ 145 w 145"/>
                <a:gd name="T1" fmla="*/ 2 h 93"/>
                <a:gd name="T2" fmla="*/ 145 w 145"/>
                <a:gd name="T3" fmla="*/ 2 h 93"/>
                <a:gd name="T4" fmla="*/ 139 w 145"/>
                <a:gd name="T5" fmla="*/ 20 h 93"/>
                <a:gd name="T6" fmla="*/ 135 w 145"/>
                <a:gd name="T7" fmla="*/ 35 h 93"/>
                <a:gd name="T8" fmla="*/ 131 w 145"/>
                <a:gd name="T9" fmla="*/ 58 h 93"/>
                <a:gd name="T10" fmla="*/ 133 w 145"/>
                <a:gd name="T11" fmla="*/ 75 h 93"/>
                <a:gd name="T12" fmla="*/ 141 w 145"/>
                <a:gd name="T13" fmla="*/ 91 h 93"/>
                <a:gd name="T14" fmla="*/ 141 w 145"/>
                <a:gd name="T15" fmla="*/ 91 h 93"/>
                <a:gd name="T16" fmla="*/ 121 w 145"/>
                <a:gd name="T17" fmla="*/ 93 h 93"/>
                <a:gd name="T18" fmla="*/ 95 w 145"/>
                <a:gd name="T19" fmla="*/ 93 h 93"/>
                <a:gd name="T20" fmla="*/ 75 w 145"/>
                <a:gd name="T21" fmla="*/ 91 h 93"/>
                <a:gd name="T22" fmla="*/ 50 w 145"/>
                <a:gd name="T23" fmla="*/ 89 h 93"/>
                <a:gd name="T24" fmla="*/ 37 w 145"/>
                <a:gd name="T25" fmla="*/ 91 h 93"/>
                <a:gd name="T26" fmla="*/ 18 w 145"/>
                <a:gd name="T27" fmla="*/ 93 h 93"/>
                <a:gd name="T28" fmla="*/ 16 w 145"/>
                <a:gd name="T29" fmla="*/ 91 h 93"/>
                <a:gd name="T30" fmla="*/ 12 w 145"/>
                <a:gd name="T31" fmla="*/ 87 h 93"/>
                <a:gd name="T32" fmla="*/ 6 w 145"/>
                <a:gd name="T33" fmla="*/ 81 h 93"/>
                <a:gd name="T34" fmla="*/ 2 w 145"/>
                <a:gd name="T35" fmla="*/ 72 h 93"/>
                <a:gd name="T36" fmla="*/ 0 w 145"/>
                <a:gd name="T37" fmla="*/ 58 h 93"/>
                <a:gd name="T38" fmla="*/ 0 w 145"/>
                <a:gd name="T39" fmla="*/ 41 h 93"/>
                <a:gd name="T40" fmla="*/ 0 w 145"/>
                <a:gd name="T41" fmla="*/ 29 h 93"/>
                <a:gd name="T42" fmla="*/ 4 w 145"/>
                <a:gd name="T43" fmla="*/ 14 h 93"/>
                <a:gd name="T44" fmla="*/ 10 w 145"/>
                <a:gd name="T45" fmla="*/ 8 h 93"/>
                <a:gd name="T46" fmla="*/ 18 w 145"/>
                <a:gd name="T47" fmla="*/ 2 h 93"/>
                <a:gd name="T48" fmla="*/ 35 w 145"/>
                <a:gd name="T49" fmla="*/ 0 h 93"/>
                <a:gd name="T50" fmla="*/ 58 w 145"/>
                <a:gd name="T51" fmla="*/ 0 h 93"/>
                <a:gd name="T52" fmla="*/ 79 w 145"/>
                <a:gd name="T53" fmla="*/ 4 h 93"/>
                <a:gd name="T54" fmla="*/ 106 w 145"/>
                <a:gd name="T55" fmla="*/ 6 h 93"/>
                <a:gd name="T56" fmla="*/ 123 w 145"/>
                <a:gd name="T57" fmla="*/ 6 h 93"/>
                <a:gd name="T58" fmla="*/ 145 w 145"/>
                <a:gd name="T59" fmla="*/ 2 h 93"/>
                <a:gd name="T60" fmla="*/ 145 w 145"/>
                <a:gd name="T61" fmla="*/ 2 h 9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5"/>
                <a:gd name="T94" fmla="*/ 0 h 93"/>
                <a:gd name="T95" fmla="*/ 145 w 145"/>
                <a:gd name="T96" fmla="*/ 93 h 9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5" h="93">
                  <a:moveTo>
                    <a:pt x="145" y="2"/>
                  </a:moveTo>
                  <a:lnTo>
                    <a:pt x="145" y="2"/>
                  </a:lnTo>
                  <a:lnTo>
                    <a:pt x="139" y="20"/>
                  </a:lnTo>
                  <a:lnTo>
                    <a:pt x="135" y="35"/>
                  </a:lnTo>
                  <a:lnTo>
                    <a:pt x="131" y="58"/>
                  </a:lnTo>
                  <a:lnTo>
                    <a:pt x="133" y="75"/>
                  </a:lnTo>
                  <a:lnTo>
                    <a:pt x="141" y="91"/>
                  </a:lnTo>
                  <a:lnTo>
                    <a:pt x="121" y="93"/>
                  </a:lnTo>
                  <a:lnTo>
                    <a:pt x="95" y="93"/>
                  </a:lnTo>
                  <a:lnTo>
                    <a:pt x="75" y="91"/>
                  </a:lnTo>
                  <a:lnTo>
                    <a:pt x="50" y="89"/>
                  </a:lnTo>
                  <a:lnTo>
                    <a:pt x="37" y="91"/>
                  </a:lnTo>
                  <a:lnTo>
                    <a:pt x="18" y="93"/>
                  </a:lnTo>
                  <a:lnTo>
                    <a:pt x="16" y="91"/>
                  </a:lnTo>
                  <a:lnTo>
                    <a:pt x="12" y="87"/>
                  </a:lnTo>
                  <a:lnTo>
                    <a:pt x="6" y="81"/>
                  </a:lnTo>
                  <a:lnTo>
                    <a:pt x="2" y="72"/>
                  </a:lnTo>
                  <a:lnTo>
                    <a:pt x="0" y="58"/>
                  </a:lnTo>
                  <a:lnTo>
                    <a:pt x="0" y="41"/>
                  </a:lnTo>
                  <a:lnTo>
                    <a:pt x="0" y="29"/>
                  </a:lnTo>
                  <a:lnTo>
                    <a:pt x="4" y="14"/>
                  </a:lnTo>
                  <a:lnTo>
                    <a:pt x="10" y="8"/>
                  </a:lnTo>
                  <a:lnTo>
                    <a:pt x="18" y="2"/>
                  </a:lnTo>
                  <a:lnTo>
                    <a:pt x="35" y="0"/>
                  </a:lnTo>
                  <a:lnTo>
                    <a:pt x="58" y="0"/>
                  </a:lnTo>
                  <a:lnTo>
                    <a:pt x="79" y="4"/>
                  </a:lnTo>
                  <a:lnTo>
                    <a:pt x="106" y="6"/>
                  </a:lnTo>
                  <a:lnTo>
                    <a:pt x="123" y="6"/>
                  </a:lnTo>
                  <a:lnTo>
                    <a:pt x="145"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558" name="Freeform 575"/>
            <p:cNvSpPr>
              <a:spLocks/>
            </p:cNvSpPr>
            <p:nvPr/>
          </p:nvSpPr>
          <p:spPr bwMode="auto">
            <a:xfrm>
              <a:off x="4173" y="3968"/>
              <a:ext cx="50" cy="87"/>
            </a:xfrm>
            <a:custGeom>
              <a:avLst/>
              <a:gdLst>
                <a:gd name="T0" fmla="*/ 50 w 50"/>
                <a:gd name="T1" fmla="*/ 0 h 87"/>
                <a:gd name="T2" fmla="*/ 19 w 50"/>
                <a:gd name="T3" fmla="*/ 52 h 87"/>
                <a:gd name="T4" fmla="*/ 0 w 50"/>
                <a:gd name="T5" fmla="*/ 87 h 87"/>
                <a:gd name="T6" fmla="*/ 0 60000 65536"/>
                <a:gd name="T7" fmla="*/ 0 60000 65536"/>
                <a:gd name="T8" fmla="*/ 0 60000 65536"/>
                <a:gd name="T9" fmla="*/ 0 w 50"/>
                <a:gd name="T10" fmla="*/ 0 h 87"/>
                <a:gd name="T11" fmla="*/ 50 w 50"/>
                <a:gd name="T12" fmla="*/ 87 h 87"/>
              </a:gdLst>
              <a:ahLst/>
              <a:cxnLst>
                <a:cxn ang="T6">
                  <a:pos x="T0" y="T1"/>
                </a:cxn>
                <a:cxn ang="T7">
                  <a:pos x="T2" y="T3"/>
                </a:cxn>
                <a:cxn ang="T8">
                  <a:pos x="T4" y="T5"/>
                </a:cxn>
              </a:cxnLst>
              <a:rect l="T9" t="T10" r="T11" b="T12"/>
              <a:pathLst>
                <a:path w="50" h="87">
                  <a:moveTo>
                    <a:pt x="50" y="0"/>
                  </a:moveTo>
                  <a:lnTo>
                    <a:pt x="19" y="52"/>
                  </a:lnTo>
                  <a:lnTo>
                    <a:pt x="0" y="8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59" name="Freeform 576"/>
            <p:cNvSpPr>
              <a:spLocks/>
            </p:cNvSpPr>
            <p:nvPr/>
          </p:nvSpPr>
          <p:spPr bwMode="auto">
            <a:xfrm>
              <a:off x="4152" y="3834"/>
              <a:ext cx="52" cy="86"/>
            </a:xfrm>
            <a:custGeom>
              <a:avLst/>
              <a:gdLst>
                <a:gd name="T0" fmla="*/ 52 w 52"/>
                <a:gd name="T1" fmla="*/ 0 h 86"/>
                <a:gd name="T2" fmla="*/ 46 w 52"/>
                <a:gd name="T3" fmla="*/ 7 h 86"/>
                <a:gd name="T4" fmla="*/ 0 w 52"/>
                <a:gd name="T5" fmla="*/ 86 h 86"/>
                <a:gd name="T6" fmla="*/ 0 60000 65536"/>
                <a:gd name="T7" fmla="*/ 0 60000 65536"/>
                <a:gd name="T8" fmla="*/ 0 60000 65536"/>
                <a:gd name="T9" fmla="*/ 0 w 52"/>
                <a:gd name="T10" fmla="*/ 0 h 86"/>
                <a:gd name="T11" fmla="*/ 52 w 52"/>
                <a:gd name="T12" fmla="*/ 86 h 86"/>
              </a:gdLst>
              <a:ahLst/>
              <a:cxnLst>
                <a:cxn ang="T6">
                  <a:pos x="T0" y="T1"/>
                </a:cxn>
                <a:cxn ang="T7">
                  <a:pos x="T2" y="T3"/>
                </a:cxn>
                <a:cxn ang="T8">
                  <a:pos x="T4" y="T5"/>
                </a:cxn>
              </a:cxnLst>
              <a:rect l="T9" t="T10" r="T11" b="T12"/>
              <a:pathLst>
                <a:path w="52" h="86">
                  <a:moveTo>
                    <a:pt x="52" y="0"/>
                  </a:moveTo>
                  <a:lnTo>
                    <a:pt x="46" y="7"/>
                  </a:lnTo>
                  <a:lnTo>
                    <a:pt x="0" y="8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60" name="Freeform 577"/>
            <p:cNvSpPr>
              <a:spLocks/>
            </p:cNvSpPr>
            <p:nvPr/>
          </p:nvSpPr>
          <p:spPr bwMode="auto">
            <a:xfrm>
              <a:off x="4269" y="3676"/>
              <a:ext cx="25" cy="42"/>
            </a:xfrm>
            <a:custGeom>
              <a:avLst/>
              <a:gdLst>
                <a:gd name="T0" fmla="*/ 0 w 25"/>
                <a:gd name="T1" fmla="*/ 42 h 42"/>
                <a:gd name="T2" fmla="*/ 2 w 25"/>
                <a:gd name="T3" fmla="*/ 38 h 42"/>
                <a:gd name="T4" fmla="*/ 18 w 25"/>
                <a:gd name="T5" fmla="*/ 11 h 42"/>
                <a:gd name="T6" fmla="*/ 25 w 25"/>
                <a:gd name="T7" fmla="*/ 0 h 42"/>
                <a:gd name="T8" fmla="*/ 0 60000 65536"/>
                <a:gd name="T9" fmla="*/ 0 60000 65536"/>
                <a:gd name="T10" fmla="*/ 0 60000 65536"/>
                <a:gd name="T11" fmla="*/ 0 60000 65536"/>
                <a:gd name="T12" fmla="*/ 0 w 25"/>
                <a:gd name="T13" fmla="*/ 0 h 42"/>
                <a:gd name="T14" fmla="*/ 25 w 25"/>
                <a:gd name="T15" fmla="*/ 42 h 42"/>
              </a:gdLst>
              <a:ahLst/>
              <a:cxnLst>
                <a:cxn ang="T8">
                  <a:pos x="T0" y="T1"/>
                </a:cxn>
                <a:cxn ang="T9">
                  <a:pos x="T2" y="T3"/>
                </a:cxn>
                <a:cxn ang="T10">
                  <a:pos x="T4" y="T5"/>
                </a:cxn>
                <a:cxn ang="T11">
                  <a:pos x="T6" y="T7"/>
                </a:cxn>
              </a:cxnLst>
              <a:rect l="T12" t="T13" r="T14" b="T15"/>
              <a:pathLst>
                <a:path w="25" h="42">
                  <a:moveTo>
                    <a:pt x="0" y="42"/>
                  </a:moveTo>
                  <a:lnTo>
                    <a:pt x="2" y="38"/>
                  </a:lnTo>
                  <a:lnTo>
                    <a:pt x="18" y="11"/>
                  </a:lnTo>
                  <a:lnTo>
                    <a:pt x="2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61" name="Freeform 578"/>
            <p:cNvSpPr>
              <a:spLocks/>
            </p:cNvSpPr>
            <p:nvPr/>
          </p:nvSpPr>
          <p:spPr bwMode="auto">
            <a:xfrm>
              <a:off x="4198" y="3807"/>
              <a:ext cx="21" cy="32"/>
            </a:xfrm>
            <a:custGeom>
              <a:avLst/>
              <a:gdLst>
                <a:gd name="T0" fmla="*/ 21 w 21"/>
                <a:gd name="T1" fmla="*/ 0 h 32"/>
                <a:gd name="T2" fmla="*/ 6 w 21"/>
                <a:gd name="T3" fmla="*/ 25 h 32"/>
                <a:gd name="T4" fmla="*/ 0 w 21"/>
                <a:gd name="T5" fmla="*/ 32 h 32"/>
                <a:gd name="T6" fmla="*/ 0 60000 65536"/>
                <a:gd name="T7" fmla="*/ 0 60000 65536"/>
                <a:gd name="T8" fmla="*/ 0 60000 65536"/>
                <a:gd name="T9" fmla="*/ 0 w 21"/>
                <a:gd name="T10" fmla="*/ 0 h 32"/>
                <a:gd name="T11" fmla="*/ 21 w 21"/>
                <a:gd name="T12" fmla="*/ 32 h 32"/>
              </a:gdLst>
              <a:ahLst/>
              <a:cxnLst>
                <a:cxn ang="T6">
                  <a:pos x="T0" y="T1"/>
                </a:cxn>
                <a:cxn ang="T7">
                  <a:pos x="T2" y="T3"/>
                </a:cxn>
                <a:cxn ang="T8">
                  <a:pos x="T4" y="T5"/>
                </a:cxn>
              </a:cxnLst>
              <a:rect l="T9" t="T10" r="T11" b="T12"/>
              <a:pathLst>
                <a:path w="21" h="32">
                  <a:moveTo>
                    <a:pt x="21" y="0"/>
                  </a:moveTo>
                  <a:lnTo>
                    <a:pt x="6" y="25"/>
                  </a:lnTo>
                  <a:lnTo>
                    <a:pt x="0" y="3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62" name="Freeform 579"/>
            <p:cNvSpPr>
              <a:spLocks/>
            </p:cNvSpPr>
            <p:nvPr/>
          </p:nvSpPr>
          <p:spPr bwMode="auto">
            <a:xfrm>
              <a:off x="4267" y="3705"/>
              <a:ext cx="12" cy="17"/>
            </a:xfrm>
            <a:custGeom>
              <a:avLst/>
              <a:gdLst>
                <a:gd name="T0" fmla="*/ 0 w 12"/>
                <a:gd name="T1" fmla="*/ 17 h 17"/>
                <a:gd name="T2" fmla="*/ 4 w 12"/>
                <a:gd name="T3" fmla="*/ 9 h 17"/>
                <a:gd name="T4" fmla="*/ 12 w 12"/>
                <a:gd name="T5" fmla="*/ 0 h 17"/>
                <a:gd name="T6" fmla="*/ 0 60000 65536"/>
                <a:gd name="T7" fmla="*/ 0 60000 65536"/>
                <a:gd name="T8" fmla="*/ 0 60000 65536"/>
                <a:gd name="T9" fmla="*/ 0 w 12"/>
                <a:gd name="T10" fmla="*/ 0 h 17"/>
                <a:gd name="T11" fmla="*/ 12 w 12"/>
                <a:gd name="T12" fmla="*/ 17 h 17"/>
              </a:gdLst>
              <a:ahLst/>
              <a:cxnLst>
                <a:cxn ang="T6">
                  <a:pos x="T0" y="T1"/>
                </a:cxn>
                <a:cxn ang="T7">
                  <a:pos x="T2" y="T3"/>
                </a:cxn>
                <a:cxn ang="T8">
                  <a:pos x="T4" y="T5"/>
                </a:cxn>
              </a:cxnLst>
              <a:rect l="T9" t="T10" r="T11" b="T12"/>
              <a:pathLst>
                <a:path w="12" h="17">
                  <a:moveTo>
                    <a:pt x="0" y="17"/>
                  </a:moveTo>
                  <a:lnTo>
                    <a:pt x="4" y="9"/>
                  </a:lnTo>
                  <a:lnTo>
                    <a:pt x="1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63" name="Line 580"/>
            <p:cNvSpPr>
              <a:spLocks noChangeShapeType="1"/>
            </p:cNvSpPr>
            <p:nvPr/>
          </p:nvSpPr>
          <p:spPr bwMode="auto">
            <a:xfrm flipV="1">
              <a:off x="4250" y="3730"/>
              <a:ext cx="14"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64" name="Line 581"/>
            <p:cNvSpPr>
              <a:spLocks noChangeShapeType="1"/>
            </p:cNvSpPr>
            <p:nvPr/>
          </p:nvSpPr>
          <p:spPr bwMode="auto">
            <a:xfrm flipH="1">
              <a:off x="4231" y="3760"/>
              <a:ext cx="15"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65" name="Freeform 582"/>
            <p:cNvSpPr>
              <a:spLocks/>
            </p:cNvSpPr>
            <p:nvPr/>
          </p:nvSpPr>
          <p:spPr bwMode="auto">
            <a:xfrm>
              <a:off x="4256" y="3810"/>
              <a:ext cx="58" cy="100"/>
            </a:xfrm>
            <a:custGeom>
              <a:avLst/>
              <a:gdLst>
                <a:gd name="T0" fmla="*/ 0 w 58"/>
                <a:gd name="T1" fmla="*/ 100 h 100"/>
                <a:gd name="T2" fmla="*/ 15 w 58"/>
                <a:gd name="T3" fmla="*/ 74 h 100"/>
                <a:gd name="T4" fmla="*/ 17 w 58"/>
                <a:gd name="T5" fmla="*/ 74 h 100"/>
                <a:gd name="T6" fmla="*/ 58 w 58"/>
                <a:gd name="T7" fmla="*/ 0 h 100"/>
                <a:gd name="T8" fmla="*/ 0 60000 65536"/>
                <a:gd name="T9" fmla="*/ 0 60000 65536"/>
                <a:gd name="T10" fmla="*/ 0 60000 65536"/>
                <a:gd name="T11" fmla="*/ 0 60000 65536"/>
                <a:gd name="T12" fmla="*/ 0 w 58"/>
                <a:gd name="T13" fmla="*/ 0 h 100"/>
                <a:gd name="T14" fmla="*/ 58 w 58"/>
                <a:gd name="T15" fmla="*/ 100 h 100"/>
              </a:gdLst>
              <a:ahLst/>
              <a:cxnLst>
                <a:cxn ang="T8">
                  <a:pos x="T0" y="T1"/>
                </a:cxn>
                <a:cxn ang="T9">
                  <a:pos x="T2" y="T3"/>
                </a:cxn>
                <a:cxn ang="T10">
                  <a:pos x="T4" y="T5"/>
                </a:cxn>
                <a:cxn ang="T11">
                  <a:pos x="T6" y="T7"/>
                </a:cxn>
              </a:cxnLst>
              <a:rect l="T12" t="T13" r="T14" b="T15"/>
              <a:pathLst>
                <a:path w="58" h="100">
                  <a:moveTo>
                    <a:pt x="0" y="100"/>
                  </a:moveTo>
                  <a:lnTo>
                    <a:pt x="15" y="74"/>
                  </a:lnTo>
                  <a:lnTo>
                    <a:pt x="17" y="74"/>
                  </a:lnTo>
                  <a:lnTo>
                    <a:pt x="5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66" name="Line 583"/>
            <p:cNvSpPr>
              <a:spLocks noChangeShapeType="1"/>
            </p:cNvSpPr>
            <p:nvPr/>
          </p:nvSpPr>
          <p:spPr bwMode="auto">
            <a:xfrm flipV="1">
              <a:off x="4244" y="3918"/>
              <a:ext cx="8"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67" name="Line 584"/>
            <p:cNvSpPr>
              <a:spLocks noChangeShapeType="1"/>
            </p:cNvSpPr>
            <p:nvPr/>
          </p:nvSpPr>
          <p:spPr bwMode="auto">
            <a:xfrm flipV="1">
              <a:off x="4231" y="3941"/>
              <a:ext cx="8" cy="1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68" name="Freeform 585"/>
            <p:cNvSpPr>
              <a:spLocks/>
            </p:cNvSpPr>
            <p:nvPr/>
          </p:nvSpPr>
          <p:spPr bwMode="auto">
            <a:xfrm>
              <a:off x="4219" y="3966"/>
              <a:ext cx="6" cy="8"/>
            </a:xfrm>
            <a:custGeom>
              <a:avLst/>
              <a:gdLst>
                <a:gd name="T0" fmla="*/ 6 w 6"/>
                <a:gd name="T1" fmla="*/ 0 h 8"/>
                <a:gd name="T2" fmla="*/ 4 w 6"/>
                <a:gd name="T3" fmla="*/ 2 h 8"/>
                <a:gd name="T4" fmla="*/ 0 w 6"/>
                <a:gd name="T5" fmla="*/ 8 h 8"/>
                <a:gd name="T6" fmla="*/ 0 w 6"/>
                <a:gd name="T7" fmla="*/ 8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6" y="0"/>
                  </a:moveTo>
                  <a:lnTo>
                    <a:pt x="4" y="2"/>
                  </a:lnTo>
                  <a:lnTo>
                    <a:pt x="0" y="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69" name="Line 586"/>
            <p:cNvSpPr>
              <a:spLocks noChangeShapeType="1"/>
            </p:cNvSpPr>
            <p:nvPr/>
          </p:nvSpPr>
          <p:spPr bwMode="auto">
            <a:xfrm>
              <a:off x="4165" y="4009"/>
              <a:ext cx="8" cy="4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70" name="Line 587"/>
            <p:cNvSpPr>
              <a:spLocks noChangeShapeType="1"/>
            </p:cNvSpPr>
            <p:nvPr/>
          </p:nvSpPr>
          <p:spPr bwMode="auto">
            <a:xfrm>
              <a:off x="4162" y="3985"/>
              <a:ext cx="2" cy="1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71" name="Line 588"/>
            <p:cNvSpPr>
              <a:spLocks noChangeShapeType="1"/>
            </p:cNvSpPr>
            <p:nvPr/>
          </p:nvSpPr>
          <p:spPr bwMode="auto">
            <a:xfrm>
              <a:off x="4158" y="3957"/>
              <a:ext cx="2"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72" name="Line 589"/>
            <p:cNvSpPr>
              <a:spLocks noChangeShapeType="1"/>
            </p:cNvSpPr>
            <p:nvPr/>
          </p:nvSpPr>
          <p:spPr bwMode="auto">
            <a:xfrm flipH="1" flipV="1">
              <a:off x="4152" y="3920"/>
              <a:ext cx="4"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73" name="Freeform 590"/>
            <p:cNvSpPr>
              <a:spLocks/>
            </p:cNvSpPr>
            <p:nvPr/>
          </p:nvSpPr>
          <p:spPr bwMode="auto">
            <a:xfrm>
              <a:off x="4294" y="3674"/>
              <a:ext cx="4" cy="34"/>
            </a:xfrm>
            <a:custGeom>
              <a:avLst/>
              <a:gdLst>
                <a:gd name="T0" fmla="*/ 4 w 4"/>
                <a:gd name="T1" fmla="*/ 34 h 34"/>
                <a:gd name="T2" fmla="*/ 0 w 4"/>
                <a:gd name="T3" fmla="*/ 2 h 34"/>
                <a:gd name="T4" fmla="*/ 0 w 4"/>
                <a:gd name="T5" fmla="*/ 0 h 34"/>
                <a:gd name="T6" fmla="*/ 0 60000 65536"/>
                <a:gd name="T7" fmla="*/ 0 60000 65536"/>
                <a:gd name="T8" fmla="*/ 0 60000 65536"/>
                <a:gd name="T9" fmla="*/ 0 w 4"/>
                <a:gd name="T10" fmla="*/ 0 h 34"/>
                <a:gd name="T11" fmla="*/ 4 w 4"/>
                <a:gd name="T12" fmla="*/ 34 h 34"/>
              </a:gdLst>
              <a:ahLst/>
              <a:cxnLst>
                <a:cxn ang="T6">
                  <a:pos x="T0" y="T1"/>
                </a:cxn>
                <a:cxn ang="T7">
                  <a:pos x="T2" y="T3"/>
                </a:cxn>
                <a:cxn ang="T8">
                  <a:pos x="T4" y="T5"/>
                </a:cxn>
              </a:cxnLst>
              <a:rect l="T9" t="T10" r="T11" b="T12"/>
              <a:pathLst>
                <a:path w="4" h="34">
                  <a:moveTo>
                    <a:pt x="4" y="34"/>
                  </a:moveTo>
                  <a:lnTo>
                    <a:pt x="0"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74" name="Line 591"/>
            <p:cNvSpPr>
              <a:spLocks noChangeShapeType="1"/>
            </p:cNvSpPr>
            <p:nvPr/>
          </p:nvSpPr>
          <p:spPr bwMode="auto">
            <a:xfrm flipH="1" flipV="1">
              <a:off x="4300" y="3714"/>
              <a:ext cx="2"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75" name="Line 592"/>
            <p:cNvSpPr>
              <a:spLocks noChangeShapeType="1"/>
            </p:cNvSpPr>
            <p:nvPr/>
          </p:nvSpPr>
          <p:spPr bwMode="auto">
            <a:xfrm flipH="1" flipV="1">
              <a:off x="4304" y="3741"/>
              <a:ext cx="4"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76" name="Line 593"/>
            <p:cNvSpPr>
              <a:spLocks noChangeShapeType="1"/>
            </p:cNvSpPr>
            <p:nvPr/>
          </p:nvSpPr>
          <p:spPr bwMode="auto">
            <a:xfrm flipH="1" flipV="1">
              <a:off x="4308" y="3766"/>
              <a:ext cx="2" cy="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77" name="Line 594"/>
            <p:cNvSpPr>
              <a:spLocks noChangeShapeType="1"/>
            </p:cNvSpPr>
            <p:nvPr/>
          </p:nvSpPr>
          <p:spPr bwMode="auto">
            <a:xfrm>
              <a:off x="4312" y="3784"/>
              <a:ext cx="2"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578" name="Freeform 595"/>
            <p:cNvSpPr>
              <a:spLocks/>
            </p:cNvSpPr>
            <p:nvPr/>
          </p:nvSpPr>
          <p:spPr bwMode="auto">
            <a:xfrm>
              <a:off x="3996" y="4186"/>
              <a:ext cx="475" cy="13"/>
            </a:xfrm>
            <a:custGeom>
              <a:avLst/>
              <a:gdLst>
                <a:gd name="T0" fmla="*/ 475 w 475"/>
                <a:gd name="T1" fmla="*/ 13 h 13"/>
                <a:gd name="T2" fmla="*/ 420 w 475"/>
                <a:gd name="T3" fmla="*/ 7 h 13"/>
                <a:gd name="T4" fmla="*/ 373 w 475"/>
                <a:gd name="T5" fmla="*/ 3 h 13"/>
                <a:gd name="T6" fmla="*/ 268 w 475"/>
                <a:gd name="T7" fmla="*/ 0 h 13"/>
                <a:gd name="T8" fmla="*/ 185 w 475"/>
                <a:gd name="T9" fmla="*/ 0 h 13"/>
                <a:gd name="T10" fmla="*/ 81 w 475"/>
                <a:gd name="T11" fmla="*/ 3 h 13"/>
                <a:gd name="T12" fmla="*/ 0 w 475"/>
                <a:gd name="T13" fmla="*/ 13 h 13"/>
                <a:gd name="T14" fmla="*/ 0 60000 65536"/>
                <a:gd name="T15" fmla="*/ 0 60000 65536"/>
                <a:gd name="T16" fmla="*/ 0 60000 65536"/>
                <a:gd name="T17" fmla="*/ 0 60000 65536"/>
                <a:gd name="T18" fmla="*/ 0 60000 65536"/>
                <a:gd name="T19" fmla="*/ 0 60000 65536"/>
                <a:gd name="T20" fmla="*/ 0 60000 65536"/>
                <a:gd name="T21" fmla="*/ 0 w 475"/>
                <a:gd name="T22" fmla="*/ 0 h 13"/>
                <a:gd name="T23" fmla="*/ 475 w 47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5" h="13">
                  <a:moveTo>
                    <a:pt x="475" y="13"/>
                  </a:moveTo>
                  <a:lnTo>
                    <a:pt x="420" y="7"/>
                  </a:lnTo>
                  <a:lnTo>
                    <a:pt x="373" y="3"/>
                  </a:lnTo>
                  <a:lnTo>
                    <a:pt x="268" y="0"/>
                  </a:lnTo>
                  <a:lnTo>
                    <a:pt x="185" y="0"/>
                  </a:lnTo>
                  <a:lnTo>
                    <a:pt x="81" y="3"/>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79" name="Freeform 596"/>
            <p:cNvSpPr>
              <a:spLocks/>
            </p:cNvSpPr>
            <p:nvPr/>
          </p:nvSpPr>
          <p:spPr bwMode="auto">
            <a:xfrm>
              <a:off x="4464" y="3962"/>
              <a:ext cx="15" cy="237"/>
            </a:xfrm>
            <a:custGeom>
              <a:avLst/>
              <a:gdLst>
                <a:gd name="T0" fmla="*/ 7 w 15"/>
                <a:gd name="T1" fmla="*/ 237 h 237"/>
                <a:gd name="T2" fmla="*/ 2 w 15"/>
                <a:gd name="T3" fmla="*/ 210 h 237"/>
                <a:gd name="T4" fmla="*/ 0 w 15"/>
                <a:gd name="T5" fmla="*/ 189 h 237"/>
                <a:gd name="T6" fmla="*/ 2 w 15"/>
                <a:gd name="T7" fmla="*/ 156 h 237"/>
                <a:gd name="T8" fmla="*/ 9 w 15"/>
                <a:gd name="T9" fmla="*/ 122 h 237"/>
                <a:gd name="T10" fmla="*/ 15 w 15"/>
                <a:gd name="T11" fmla="*/ 70 h 237"/>
                <a:gd name="T12" fmla="*/ 15 w 15"/>
                <a:gd name="T13" fmla="*/ 64 h 237"/>
                <a:gd name="T14" fmla="*/ 11 w 15"/>
                <a:gd name="T15" fmla="*/ 31 h 237"/>
                <a:gd name="T16" fmla="*/ 7 w 15"/>
                <a:gd name="T17" fmla="*/ 0 h 2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7"/>
                <a:gd name="T29" fmla="*/ 15 w 15"/>
                <a:gd name="T30" fmla="*/ 237 h 2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7">
                  <a:moveTo>
                    <a:pt x="7" y="237"/>
                  </a:moveTo>
                  <a:lnTo>
                    <a:pt x="2" y="210"/>
                  </a:lnTo>
                  <a:lnTo>
                    <a:pt x="0" y="189"/>
                  </a:lnTo>
                  <a:lnTo>
                    <a:pt x="2" y="156"/>
                  </a:lnTo>
                  <a:lnTo>
                    <a:pt x="9" y="122"/>
                  </a:lnTo>
                  <a:lnTo>
                    <a:pt x="15" y="70"/>
                  </a:lnTo>
                  <a:lnTo>
                    <a:pt x="15" y="64"/>
                  </a:lnTo>
                  <a:lnTo>
                    <a:pt x="11" y="31"/>
                  </a:lnTo>
                  <a:lnTo>
                    <a:pt x="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80" name="Freeform 597"/>
            <p:cNvSpPr>
              <a:spLocks/>
            </p:cNvSpPr>
            <p:nvPr/>
          </p:nvSpPr>
          <p:spPr bwMode="auto">
            <a:xfrm>
              <a:off x="4471" y="4062"/>
              <a:ext cx="79" cy="137"/>
            </a:xfrm>
            <a:custGeom>
              <a:avLst/>
              <a:gdLst>
                <a:gd name="T0" fmla="*/ 0 w 79"/>
                <a:gd name="T1" fmla="*/ 137 h 137"/>
                <a:gd name="T2" fmla="*/ 2 w 79"/>
                <a:gd name="T3" fmla="*/ 135 h 137"/>
                <a:gd name="T4" fmla="*/ 2 w 79"/>
                <a:gd name="T5" fmla="*/ 133 h 137"/>
                <a:gd name="T6" fmla="*/ 12 w 79"/>
                <a:gd name="T7" fmla="*/ 108 h 137"/>
                <a:gd name="T8" fmla="*/ 20 w 79"/>
                <a:gd name="T9" fmla="*/ 89 h 137"/>
                <a:gd name="T10" fmla="*/ 33 w 79"/>
                <a:gd name="T11" fmla="*/ 72 h 137"/>
                <a:gd name="T12" fmla="*/ 50 w 79"/>
                <a:gd name="T13" fmla="*/ 56 h 137"/>
                <a:gd name="T14" fmla="*/ 64 w 79"/>
                <a:gd name="T15" fmla="*/ 45 h 137"/>
                <a:gd name="T16" fmla="*/ 73 w 79"/>
                <a:gd name="T17" fmla="*/ 29 h 137"/>
                <a:gd name="T18" fmla="*/ 77 w 79"/>
                <a:gd name="T19" fmla="*/ 12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2" y="135"/>
                  </a:lnTo>
                  <a:lnTo>
                    <a:pt x="2" y="133"/>
                  </a:lnTo>
                  <a:lnTo>
                    <a:pt x="12" y="108"/>
                  </a:lnTo>
                  <a:lnTo>
                    <a:pt x="20" y="89"/>
                  </a:lnTo>
                  <a:lnTo>
                    <a:pt x="33" y="72"/>
                  </a:lnTo>
                  <a:lnTo>
                    <a:pt x="50" y="56"/>
                  </a:lnTo>
                  <a:lnTo>
                    <a:pt x="64" y="45"/>
                  </a:lnTo>
                  <a:lnTo>
                    <a:pt x="73" y="29"/>
                  </a:lnTo>
                  <a:lnTo>
                    <a:pt x="77" y="12"/>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81" name="Freeform 598"/>
            <p:cNvSpPr>
              <a:spLocks/>
            </p:cNvSpPr>
            <p:nvPr/>
          </p:nvSpPr>
          <p:spPr bwMode="auto">
            <a:xfrm>
              <a:off x="4544" y="3826"/>
              <a:ext cx="14" cy="236"/>
            </a:xfrm>
            <a:custGeom>
              <a:avLst/>
              <a:gdLst>
                <a:gd name="T0" fmla="*/ 6 w 14"/>
                <a:gd name="T1" fmla="*/ 0 h 236"/>
                <a:gd name="T2" fmla="*/ 2 w 14"/>
                <a:gd name="T3" fmla="*/ 33 h 236"/>
                <a:gd name="T4" fmla="*/ 0 w 14"/>
                <a:gd name="T5" fmla="*/ 59 h 236"/>
                <a:gd name="T6" fmla="*/ 4 w 14"/>
                <a:gd name="T7" fmla="*/ 84 h 236"/>
                <a:gd name="T8" fmla="*/ 10 w 14"/>
                <a:gd name="T9" fmla="*/ 111 h 236"/>
                <a:gd name="T10" fmla="*/ 14 w 14"/>
                <a:gd name="T11" fmla="*/ 150 h 236"/>
                <a:gd name="T12" fmla="*/ 12 w 14"/>
                <a:gd name="T13" fmla="*/ 198 h 236"/>
                <a:gd name="T14" fmla="*/ 10 w 14"/>
                <a:gd name="T15" fmla="*/ 213 h 236"/>
                <a:gd name="T16" fmla="*/ 6 w 14"/>
                <a:gd name="T17" fmla="*/ 236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36"/>
                <a:gd name="T29" fmla="*/ 14 w 14"/>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36">
                  <a:moveTo>
                    <a:pt x="6" y="0"/>
                  </a:moveTo>
                  <a:lnTo>
                    <a:pt x="2" y="33"/>
                  </a:lnTo>
                  <a:lnTo>
                    <a:pt x="0" y="59"/>
                  </a:lnTo>
                  <a:lnTo>
                    <a:pt x="4" y="84"/>
                  </a:lnTo>
                  <a:lnTo>
                    <a:pt x="10" y="111"/>
                  </a:lnTo>
                  <a:lnTo>
                    <a:pt x="14" y="150"/>
                  </a:lnTo>
                  <a:lnTo>
                    <a:pt x="12" y="198"/>
                  </a:lnTo>
                  <a:lnTo>
                    <a:pt x="10" y="213"/>
                  </a:lnTo>
                  <a:lnTo>
                    <a:pt x="6" y="2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82" name="Freeform 599"/>
            <p:cNvSpPr>
              <a:spLocks/>
            </p:cNvSpPr>
            <p:nvPr/>
          </p:nvSpPr>
          <p:spPr bwMode="auto">
            <a:xfrm>
              <a:off x="4471" y="3826"/>
              <a:ext cx="79" cy="136"/>
            </a:xfrm>
            <a:custGeom>
              <a:avLst/>
              <a:gdLst>
                <a:gd name="T0" fmla="*/ 79 w 79"/>
                <a:gd name="T1" fmla="*/ 0 h 136"/>
                <a:gd name="T2" fmla="*/ 68 w 79"/>
                <a:gd name="T3" fmla="*/ 11 h 136"/>
                <a:gd name="T4" fmla="*/ 58 w 79"/>
                <a:gd name="T5" fmla="*/ 25 h 136"/>
                <a:gd name="T6" fmla="*/ 29 w 79"/>
                <a:gd name="T7" fmla="*/ 67 h 136"/>
                <a:gd name="T8" fmla="*/ 10 w 79"/>
                <a:gd name="T9" fmla="*/ 106 h 136"/>
                <a:gd name="T10" fmla="*/ 4 w 79"/>
                <a:gd name="T11" fmla="*/ 123 h 136"/>
                <a:gd name="T12" fmla="*/ 0 w 79"/>
                <a:gd name="T13" fmla="*/ 136 h 136"/>
                <a:gd name="T14" fmla="*/ 0 60000 65536"/>
                <a:gd name="T15" fmla="*/ 0 60000 65536"/>
                <a:gd name="T16" fmla="*/ 0 60000 65536"/>
                <a:gd name="T17" fmla="*/ 0 60000 65536"/>
                <a:gd name="T18" fmla="*/ 0 60000 65536"/>
                <a:gd name="T19" fmla="*/ 0 60000 65536"/>
                <a:gd name="T20" fmla="*/ 0 60000 65536"/>
                <a:gd name="T21" fmla="*/ 0 w 79"/>
                <a:gd name="T22" fmla="*/ 0 h 136"/>
                <a:gd name="T23" fmla="*/ 79 w 79"/>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6">
                  <a:moveTo>
                    <a:pt x="79" y="0"/>
                  </a:moveTo>
                  <a:lnTo>
                    <a:pt x="68" y="11"/>
                  </a:lnTo>
                  <a:lnTo>
                    <a:pt x="58" y="25"/>
                  </a:lnTo>
                  <a:lnTo>
                    <a:pt x="29" y="67"/>
                  </a:lnTo>
                  <a:lnTo>
                    <a:pt x="10" y="106"/>
                  </a:lnTo>
                  <a:lnTo>
                    <a:pt x="4" y="123"/>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83" name="Freeform 600"/>
            <p:cNvSpPr>
              <a:spLocks/>
            </p:cNvSpPr>
            <p:nvPr/>
          </p:nvSpPr>
          <p:spPr bwMode="auto">
            <a:xfrm>
              <a:off x="3992" y="3909"/>
              <a:ext cx="41" cy="290"/>
            </a:xfrm>
            <a:custGeom>
              <a:avLst/>
              <a:gdLst>
                <a:gd name="T0" fmla="*/ 4 w 41"/>
                <a:gd name="T1" fmla="*/ 290 h 290"/>
                <a:gd name="T2" fmla="*/ 10 w 41"/>
                <a:gd name="T3" fmla="*/ 257 h 290"/>
                <a:gd name="T4" fmla="*/ 10 w 41"/>
                <a:gd name="T5" fmla="*/ 230 h 290"/>
                <a:gd name="T6" fmla="*/ 8 w 41"/>
                <a:gd name="T7" fmla="*/ 202 h 290"/>
                <a:gd name="T8" fmla="*/ 4 w 41"/>
                <a:gd name="T9" fmla="*/ 177 h 290"/>
                <a:gd name="T10" fmla="*/ 0 w 41"/>
                <a:gd name="T11" fmla="*/ 130 h 290"/>
                <a:gd name="T12" fmla="*/ 0 w 41"/>
                <a:gd name="T13" fmla="*/ 96 h 290"/>
                <a:gd name="T14" fmla="*/ 0 w 41"/>
                <a:gd name="T15" fmla="*/ 71 h 290"/>
                <a:gd name="T16" fmla="*/ 4 w 41"/>
                <a:gd name="T17" fmla="*/ 53 h 290"/>
                <a:gd name="T18" fmla="*/ 22 w 41"/>
                <a:gd name="T19" fmla="*/ 28 h 290"/>
                <a:gd name="T20" fmla="*/ 25 w 41"/>
                <a:gd name="T21" fmla="*/ 25 h 290"/>
                <a:gd name="T22" fmla="*/ 41 w 41"/>
                <a:gd name="T23" fmla="*/ 0 h 2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290"/>
                <a:gd name="T38" fmla="*/ 41 w 41"/>
                <a:gd name="T39" fmla="*/ 290 h 2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290">
                  <a:moveTo>
                    <a:pt x="4" y="290"/>
                  </a:moveTo>
                  <a:lnTo>
                    <a:pt x="10" y="257"/>
                  </a:lnTo>
                  <a:lnTo>
                    <a:pt x="10" y="230"/>
                  </a:lnTo>
                  <a:lnTo>
                    <a:pt x="8" y="202"/>
                  </a:lnTo>
                  <a:lnTo>
                    <a:pt x="4" y="177"/>
                  </a:lnTo>
                  <a:lnTo>
                    <a:pt x="0" y="130"/>
                  </a:lnTo>
                  <a:lnTo>
                    <a:pt x="0" y="96"/>
                  </a:lnTo>
                  <a:lnTo>
                    <a:pt x="0" y="71"/>
                  </a:lnTo>
                  <a:lnTo>
                    <a:pt x="4" y="53"/>
                  </a:lnTo>
                  <a:lnTo>
                    <a:pt x="22" y="28"/>
                  </a:lnTo>
                  <a:lnTo>
                    <a:pt x="25" y="25"/>
                  </a:lnTo>
                  <a:lnTo>
                    <a:pt x="4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84" name="Freeform 601"/>
            <p:cNvSpPr>
              <a:spLocks/>
            </p:cNvSpPr>
            <p:nvPr/>
          </p:nvSpPr>
          <p:spPr bwMode="auto">
            <a:xfrm>
              <a:off x="4075" y="3820"/>
              <a:ext cx="39" cy="14"/>
            </a:xfrm>
            <a:custGeom>
              <a:avLst/>
              <a:gdLst>
                <a:gd name="T0" fmla="*/ 0 w 39"/>
                <a:gd name="T1" fmla="*/ 14 h 14"/>
                <a:gd name="T2" fmla="*/ 0 w 39"/>
                <a:gd name="T3" fmla="*/ 14 h 14"/>
                <a:gd name="T4" fmla="*/ 19 w 39"/>
                <a:gd name="T5" fmla="*/ 2 h 14"/>
                <a:gd name="T6" fmla="*/ 39 w 39"/>
                <a:gd name="T7" fmla="*/ 0 h 14"/>
                <a:gd name="T8" fmla="*/ 0 60000 65536"/>
                <a:gd name="T9" fmla="*/ 0 60000 65536"/>
                <a:gd name="T10" fmla="*/ 0 60000 65536"/>
                <a:gd name="T11" fmla="*/ 0 60000 65536"/>
                <a:gd name="T12" fmla="*/ 0 w 39"/>
                <a:gd name="T13" fmla="*/ 0 h 14"/>
                <a:gd name="T14" fmla="*/ 39 w 39"/>
                <a:gd name="T15" fmla="*/ 14 h 14"/>
              </a:gdLst>
              <a:ahLst/>
              <a:cxnLst>
                <a:cxn ang="T8">
                  <a:pos x="T0" y="T1"/>
                </a:cxn>
                <a:cxn ang="T9">
                  <a:pos x="T2" y="T3"/>
                </a:cxn>
                <a:cxn ang="T10">
                  <a:pos x="T4" y="T5"/>
                </a:cxn>
                <a:cxn ang="T11">
                  <a:pos x="T6" y="T7"/>
                </a:cxn>
              </a:cxnLst>
              <a:rect l="T12" t="T13" r="T14" b="T15"/>
              <a:pathLst>
                <a:path w="39" h="14">
                  <a:moveTo>
                    <a:pt x="0" y="14"/>
                  </a:moveTo>
                  <a:lnTo>
                    <a:pt x="0" y="14"/>
                  </a:lnTo>
                  <a:lnTo>
                    <a:pt x="19" y="2"/>
                  </a:lnTo>
                  <a:lnTo>
                    <a:pt x="3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85" name="Freeform 602"/>
            <p:cNvSpPr>
              <a:spLocks/>
            </p:cNvSpPr>
            <p:nvPr/>
          </p:nvSpPr>
          <p:spPr bwMode="auto">
            <a:xfrm>
              <a:off x="4406" y="3820"/>
              <a:ext cx="144" cy="8"/>
            </a:xfrm>
            <a:custGeom>
              <a:avLst/>
              <a:gdLst>
                <a:gd name="T0" fmla="*/ 0 w 144"/>
                <a:gd name="T1" fmla="*/ 0 h 8"/>
                <a:gd name="T2" fmla="*/ 23 w 144"/>
                <a:gd name="T3" fmla="*/ 2 h 8"/>
                <a:gd name="T4" fmla="*/ 48 w 144"/>
                <a:gd name="T5" fmla="*/ 6 h 8"/>
                <a:gd name="T6" fmla="*/ 86 w 144"/>
                <a:gd name="T7" fmla="*/ 8 h 8"/>
                <a:gd name="T8" fmla="*/ 119 w 144"/>
                <a:gd name="T9" fmla="*/ 8 h 8"/>
                <a:gd name="T10" fmla="*/ 144 w 144"/>
                <a:gd name="T11" fmla="*/ 6 h 8"/>
                <a:gd name="T12" fmla="*/ 0 60000 65536"/>
                <a:gd name="T13" fmla="*/ 0 60000 65536"/>
                <a:gd name="T14" fmla="*/ 0 60000 65536"/>
                <a:gd name="T15" fmla="*/ 0 60000 65536"/>
                <a:gd name="T16" fmla="*/ 0 60000 65536"/>
                <a:gd name="T17" fmla="*/ 0 60000 65536"/>
                <a:gd name="T18" fmla="*/ 0 w 144"/>
                <a:gd name="T19" fmla="*/ 0 h 8"/>
                <a:gd name="T20" fmla="*/ 144 w 14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4" h="8">
                  <a:moveTo>
                    <a:pt x="0" y="0"/>
                  </a:moveTo>
                  <a:lnTo>
                    <a:pt x="23" y="2"/>
                  </a:lnTo>
                  <a:lnTo>
                    <a:pt x="48" y="6"/>
                  </a:lnTo>
                  <a:lnTo>
                    <a:pt x="86" y="8"/>
                  </a:lnTo>
                  <a:lnTo>
                    <a:pt x="119" y="8"/>
                  </a:lnTo>
                  <a:lnTo>
                    <a:pt x="144"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86" name="Freeform 603"/>
            <p:cNvSpPr>
              <a:spLocks/>
            </p:cNvSpPr>
            <p:nvPr/>
          </p:nvSpPr>
          <p:spPr bwMode="auto">
            <a:xfrm>
              <a:off x="3996" y="3962"/>
              <a:ext cx="58" cy="4"/>
            </a:xfrm>
            <a:custGeom>
              <a:avLst/>
              <a:gdLst>
                <a:gd name="T0" fmla="*/ 58 w 58"/>
                <a:gd name="T1" fmla="*/ 4 h 4"/>
                <a:gd name="T2" fmla="*/ 25 w 58"/>
                <a:gd name="T3" fmla="*/ 4 h 4"/>
                <a:gd name="T4" fmla="*/ 0 w 58"/>
                <a:gd name="T5" fmla="*/ 0 h 4"/>
                <a:gd name="T6" fmla="*/ 0 60000 65536"/>
                <a:gd name="T7" fmla="*/ 0 60000 65536"/>
                <a:gd name="T8" fmla="*/ 0 60000 65536"/>
                <a:gd name="T9" fmla="*/ 0 w 58"/>
                <a:gd name="T10" fmla="*/ 0 h 4"/>
                <a:gd name="T11" fmla="*/ 58 w 58"/>
                <a:gd name="T12" fmla="*/ 4 h 4"/>
              </a:gdLst>
              <a:ahLst/>
              <a:cxnLst>
                <a:cxn ang="T6">
                  <a:pos x="T0" y="T1"/>
                </a:cxn>
                <a:cxn ang="T7">
                  <a:pos x="T2" y="T3"/>
                </a:cxn>
                <a:cxn ang="T8">
                  <a:pos x="T4" y="T5"/>
                </a:cxn>
              </a:cxnLst>
              <a:rect l="T9" t="T10" r="T11" b="T12"/>
              <a:pathLst>
                <a:path w="58" h="4">
                  <a:moveTo>
                    <a:pt x="58" y="4"/>
                  </a:moveTo>
                  <a:lnTo>
                    <a:pt x="25" y="4"/>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87" name="Freeform 604"/>
            <p:cNvSpPr>
              <a:spLocks/>
            </p:cNvSpPr>
            <p:nvPr/>
          </p:nvSpPr>
          <p:spPr bwMode="auto">
            <a:xfrm>
              <a:off x="4304" y="3951"/>
              <a:ext cx="167" cy="21"/>
            </a:xfrm>
            <a:custGeom>
              <a:avLst/>
              <a:gdLst>
                <a:gd name="T0" fmla="*/ 167 w 167"/>
                <a:gd name="T1" fmla="*/ 11 h 21"/>
                <a:gd name="T2" fmla="*/ 165 w 167"/>
                <a:gd name="T3" fmla="*/ 9 h 21"/>
                <a:gd name="T4" fmla="*/ 165 w 167"/>
                <a:gd name="T5" fmla="*/ 9 h 21"/>
                <a:gd name="T6" fmla="*/ 140 w 167"/>
                <a:gd name="T7" fmla="*/ 2 h 21"/>
                <a:gd name="T8" fmla="*/ 123 w 167"/>
                <a:gd name="T9" fmla="*/ 0 h 21"/>
                <a:gd name="T10" fmla="*/ 100 w 167"/>
                <a:gd name="T11" fmla="*/ 4 h 21"/>
                <a:gd name="T12" fmla="*/ 81 w 167"/>
                <a:gd name="T13" fmla="*/ 11 h 21"/>
                <a:gd name="T14" fmla="*/ 63 w 167"/>
                <a:gd name="T15" fmla="*/ 17 h 21"/>
                <a:gd name="T16" fmla="*/ 46 w 167"/>
                <a:gd name="T17" fmla="*/ 21 h 21"/>
                <a:gd name="T18" fmla="*/ 19 w 167"/>
                <a:gd name="T19" fmla="*/ 17 h 21"/>
                <a:gd name="T20" fmla="*/ 0 w 167"/>
                <a:gd name="T21" fmla="*/ 11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7"/>
                <a:gd name="T34" fmla="*/ 0 h 21"/>
                <a:gd name="T35" fmla="*/ 167 w 167"/>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7" h="21">
                  <a:moveTo>
                    <a:pt x="167" y="11"/>
                  </a:moveTo>
                  <a:lnTo>
                    <a:pt x="165" y="9"/>
                  </a:lnTo>
                  <a:lnTo>
                    <a:pt x="140" y="2"/>
                  </a:lnTo>
                  <a:lnTo>
                    <a:pt x="123" y="0"/>
                  </a:lnTo>
                  <a:lnTo>
                    <a:pt x="100" y="4"/>
                  </a:lnTo>
                  <a:lnTo>
                    <a:pt x="81" y="11"/>
                  </a:lnTo>
                  <a:lnTo>
                    <a:pt x="63" y="17"/>
                  </a:lnTo>
                  <a:lnTo>
                    <a:pt x="46" y="21"/>
                  </a:lnTo>
                  <a:lnTo>
                    <a:pt x="19" y="17"/>
                  </a:lnTo>
                  <a:lnTo>
                    <a:pt x="0" y="1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88" name="Freeform 605"/>
            <p:cNvSpPr>
              <a:spLocks/>
            </p:cNvSpPr>
            <p:nvPr/>
          </p:nvSpPr>
          <p:spPr bwMode="auto">
            <a:xfrm>
              <a:off x="4225" y="4018"/>
              <a:ext cx="79" cy="4"/>
            </a:xfrm>
            <a:custGeom>
              <a:avLst/>
              <a:gdLst>
                <a:gd name="T0" fmla="*/ 0 w 79"/>
                <a:gd name="T1" fmla="*/ 4 h 4"/>
                <a:gd name="T2" fmla="*/ 33 w 79"/>
                <a:gd name="T3" fmla="*/ 4 h 4"/>
                <a:gd name="T4" fmla="*/ 58 w 79"/>
                <a:gd name="T5" fmla="*/ 4 h 4"/>
                <a:gd name="T6" fmla="*/ 69 w 79"/>
                <a:gd name="T7" fmla="*/ 2 h 4"/>
                <a:gd name="T8" fmla="*/ 79 w 79"/>
                <a:gd name="T9" fmla="*/ 0 h 4"/>
                <a:gd name="T10" fmla="*/ 0 60000 65536"/>
                <a:gd name="T11" fmla="*/ 0 60000 65536"/>
                <a:gd name="T12" fmla="*/ 0 60000 65536"/>
                <a:gd name="T13" fmla="*/ 0 60000 65536"/>
                <a:gd name="T14" fmla="*/ 0 60000 65536"/>
                <a:gd name="T15" fmla="*/ 0 w 79"/>
                <a:gd name="T16" fmla="*/ 0 h 4"/>
                <a:gd name="T17" fmla="*/ 79 w 79"/>
                <a:gd name="T18" fmla="*/ 4 h 4"/>
              </a:gdLst>
              <a:ahLst/>
              <a:cxnLst>
                <a:cxn ang="T10">
                  <a:pos x="T0" y="T1"/>
                </a:cxn>
                <a:cxn ang="T11">
                  <a:pos x="T2" y="T3"/>
                </a:cxn>
                <a:cxn ang="T12">
                  <a:pos x="T4" y="T5"/>
                </a:cxn>
                <a:cxn ang="T13">
                  <a:pos x="T6" y="T7"/>
                </a:cxn>
                <a:cxn ang="T14">
                  <a:pos x="T8" y="T9"/>
                </a:cxn>
              </a:cxnLst>
              <a:rect l="T15" t="T16" r="T17" b="T18"/>
              <a:pathLst>
                <a:path w="79" h="4">
                  <a:moveTo>
                    <a:pt x="0" y="4"/>
                  </a:moveTo>
                  <a:lnTo>
                    <a:pt x="33" y="4"/>
                  </a:lnTo>
                  <a:lnTo>
                    <a:pt x="58" y="4"/>
                  </a:lnTo>
                  <a:lnTo>
                    <a:pt x="69" y="2"/>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89" name="Freeform 606"/>
            <p:cNvSpPr>
              <a:spLocks/>
            </p:cNvSpPr>
            <p:nvPr/>
          </p:nvSpPr>
          <p:spPr bwMode="auto">
            <a:xfrm>
              <a:off x="4289" y="3882"/>
              <a:ext cx="61" cy="3"/>
            </a:xfrm>
            <a:custGeom>
              <a:avLst/>
              <a:gdLst>
                <a:gd name="T0" fmla="*/ 0 w 61"/>
                <a:gd name="T1" fmla="*/ 3 h 3"/>
                <a:gd name="T2" fmla="*/ 38 w 61"/>
                <a:gd name="T3" fmla="*/ 3 h 3"/>
                <a:gd name="T4" fmla="*/ 52 w 61"/>
                <a:gd name="T5" fmla="*/ 2 h 3"/>
                <a:gd name="T6" fmla="*/ 61 w 61"/>
                <a:gd name="T7" fmla="*/ 0 h 3"/>
                <a:gd name="T8" fmla="*/ 0 60000 65536"/>
                <a:gd name="T9" fmla="*/ 0 60000 65536"/>
                <a:gd name="T10" fmla="*/ 0 60000 65536"/>
                <a:gd name="T11" fmla="*/ 0 60000 65536"/>
                <a:gd name="T12" fmla="*/ 0 w 61"/>
                <a:gd name="T13" fmla="*/ 0 h 3"/>
                <a:gd name="T14" fmla="*/ 61 w 61"/>
                <a:gd name="T15" fmla="*/ 3 h 3"/>
              </a:gdLst>
              <a:ahLst/>
              <a:cxnLst>
                <a:cxn ang="T8">
                  <a:pos x="T0" y="T1"/>
                </a:cxn>
                <a:cxn ang="T9">
                  <a:pos x="T2" y="T3"/>
                </a:cxn>
                <a:cxn ang="T10">
                  <a:pos x="T4" y="T5"/>
                </a:cxn>
                <a:cxn ang="T11">
                  <a:pos x="T6" y="T7"/>
                </a:cxn>
              </a:cxnLst>
              <a:rect l="T12" t="T13" r="T14" b="T15"/>
              <a:pathLst>
                <a:path w="61" h="3">
                  <a:moveTo>
                    <a:pt x="0" y="3"/>
                  </a:moveTo>
                  <a:lnTo>
                    <a:pt x="38" y="3"/>
                  </a:lnTo>
                  <a:lnTo>
                    <a:pt x="52" y="2"/>
                  </a:lnTo>
                  <a:lnTo>
                    <a:pt x="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90" name="Freeform 607"/>
            <p:cNvSpPr>
              <a:spLocks/>
            </p:cNvSpPr>
            <p:nvPr/>
          </p:nvSpPr>
          <p:spPr bwMode="auto">
            <a:xfrm>
              <a:off x="4300" y="3962"/>
              <a:ext cx="4" cy="56"/>
            </a:xfrm>
            <a:custGeom>
              <a:avLst/>
              <a:gdLst>
                <a:gd name="T0" fmla="*/ 4 w 4"/>
                <a:gd name="T1" fmla="*/ 0 h 56"/>
                <a:gd name="T2" fmla="*/ 2 w 4"/>
                <a:gd name="T3" fmla="*/ 16 h 56"/>
                <a:gd name="T4" fmla="*/ 0 w 4"/>
                <a:gd name="T5" fmla="*/ 27 h 56"/>
                <a:gd name="T6" fmla="*/ 2 w 4"/>
                <a:gd name="T7" fmla="*/ 45 h 56"/>
                <a:gd name="T8" fmla="*/ 4 w 4"/>
                <a:gd name="T9" fmla="*/ 56 h 56"/>
                <a:gd name="T10" fmla="*/ 0 60000 65536"/>
                <a:gd name="T11" fmla="*/ 0 60000 65536"/>
                <a:gd name="T12" fmla="*/ 0 60000 65536"/>
                <a:gd name="T13" fmla="*/ 0 60000 65536"/>
                <a:gd name="T14" fmla="*/ 0 60000 65536"/>
                <a:gd name="T15" fmla="*/ 0 w 4"/>
                <a:gd name="T16" fmla="*/ 0 h 56"/>
                <a:gd name="T17" fmla="*/ 4 w 4"/>
                <a:gd name="T18" fmla="*/ 56 h 56"/>
              </a:gdLst>
              <a:ahLst/>
              <a:cxnLst>
                <a:cxn ang="T10">
                  <a:pos x="T0" y="T1"/>
                </a:cxn>
                <a:cxn ang="T11">
                  <a:pos x="T2" y="T3"/>
                </a:cxn>
                <a:cxn ang="T12">
                  <a:pos x="T4" y="T5"/>
                </a:cxn>
                <a:cxn ang="T13">
                  <a:pos x="T6" y="T7"/>
                </a:cxn>
                <a:cxn ang="T14">
                  <a:pos x="T8" y="T9"/>
                </a:cxn>
              </a:cxnLst>
              <a:rect l="T15" t="T16" r="T17" b="T18"/>
              <a:pathLst>
                <a:path w="4" h="56">
                  <a:moveTo>
                    <a:pt x="4" y="0"/>
                  </a:moveTo>
                  <a:lnTo>
                    <a:pt x="2" y="16"/>
                  </a:lnTo>
                  <a:lnTo>
                    <a:pt x="0" y="27"/>
                  </a:lnTo>
                  <a:lnTo>
                    <a:pt x="2" y="45"/>
                  </a:lnTo>
                  <a:lnTo>
                    <a:pt x="4" y="5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91" name="Freeform 608"/>
            <p:cNvSpPr>
              <a:spLocks/>
            </p:cNvSpPr>
            <p:nvPr/>
          </p:nvSpPr>
          <p:spPr bwMode="auto">
            <a:xfrm>
              <a:off x="4304" y="3885"/>
              <a:ext cx="46" cy="77"/>
            </a:xfrm>
            <a:custGeom>
              <a:avLst/>
              <a:gdLst>
                <a:gd name="T0" fmla="*/ 46 w 46"/>
                <a:gd name="T1" fmla="*/ 0 h 77"/>
                <a:gd name="T2" fmla="*/ 33 w 46"/>
                <a:gd name="T3" fmla="*/ 27 h 77"/>
                <a:gd name="T4" fmla="*/ 25 w 46"/>
                <a:gd name="T5" fmla="*/ 49 h 77"/>
                <a:gd name="T6" fmla="*/ 19 w 46"/>
                <a:gd name="T7" fmla="*/ 56 h 77"/>
                <a:gd name="T8" fmla="*/ 10 w 46"/>
                <a:gd name="T9" fmla="*/ 64 h 77"/>
                <a:gd name="T10" fmla="*/ 2 w 46"/>
                <a:gd name="T11" fmla="*/ 68 h 77"/>
                <a:gd name="T12" fmla="*/ 0 w 46"/>
                <a:gd name="T13" fmla="*/ 77 h 77"/>
                <a:gd name="T14" fmla="*/ 0 60000 65536"/>
                <a:gd name="T15" fmla="*/ 0 60000 65536"/>
                <a:gd name="T16" fmla="*/ 0 60000 65536"/>
                <a:gd name="T17" fmla="*/ 0 60000 65536"/>
                <a:gd name="T18" fmla="*/ 0 60000 65536"/>
                <a:gd name="T19" fmla="*/ 0 60000 65536"/>
                <a:gd name="T20" fmla="*/ 0 60000 65536"/>
                <a:gd name="T21" fmla="*/ 0 w 46"/>
                <a:gd name="T22" fmla="*/ 0 h 77"/>
                <a:gd name="T23" fmla="*/ 46 w 46"/>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77">
                  <a:moveTo>
                    <a:pt x="46" y="0"/>
                  </a:moveTo>
                  <a:lnTo>
                    <a:pt x="33" y="27"/>
                  </a:lnTo>
                  <a:lnTo>
                    <a:pt x="25" y="49"/>
                  </a:lnTo>
                  <a:lnTo>
                    <a:pt x="19" y="56"/>
                  </a:lnTo>
                  <a:lnTo>
                    <a:pt x="10" y="64"/>
                  </a:lnTo>
                  <a:lnTo>
                    <a:pt x="2" y="68"/>
                  </a:lnTo>
                  <a:lnTo>
                    <a:pt x="0" y="7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92" name="Freeform 609"/>
            <p:cNvSpPr>
              <a:spLocks/>
            </p:cNvSpPr>
            <p:nvPr/>
          </p:nvSpPr>
          <p:spPr bwMode="auto">
            <a:xfrm>
              <a:off x="4064" y="4005"/>
              <a:ext cx="55" cy="61"/>
            </a:xfrm>
            <a:custGeom>
              <a:avLst/>
              <a:gdLst>
                <a:gd name="T0" fmla="*/ 51 w 55"/>
                <a:gd name="T1" fmla="*/ 44 h 61"/>
                <a:gd name="T2" fmla="*/ 46 w 55"/>
                <a:gd name="T3" fmla="*/ 54 h 61"/>
                <a:gd name="T4" fmla="*/ 40 w 55"/>
                <a:gd name="T5" fmla="*/ 57 h 61"/>
                <a:gd name="T6" fmla="*/ 26 w 55"/>
                <a:gd name="T7" fmla="*/ 61 h 61"/>
                <a:gd name="T8" fmla="*/ 15 w 55"/>
                <a:gd name="T9" fmla="*/ 57 h 61"/>
                <a:gd name="T10" fmla="*/ 5 w 55"/>
                <a:gd name="T11" fmla="*/ 44 h 61"/>
                <a:gd name="T12" fmla="*/ 1 w 55"/>
                <a:gd name="T13" fmla="*/ 32 h 61"/>
                <a:gd name="T14" fmla="*/ 0 w 55"/>
                <a:gd name="T15" fmla="*/ 17 h 61"/>
                <a:gd name="T16" fmla="*/ 3 w 55"/>
                <a:gd name="T17" fmla="*/ 7 h 61"/>
                <a:gd name="T18" fmla="*/ 13 w 55"/>
                <a:gd name="T19" fmla="*/ 2 h 61"/>
                <a:gd name="T20" fmla="*/ 25 w 55"/>
                <a:gd name="T21" fmla="*/ 0 h 61"/>
                <a:gd name="T22" fmla="*/ 40 w 55"/>
                <a:gd name="T23" fmla="*/ 0 h 61"/>
                <a:gd name="T24" fmla="*/ 51 w 55"/>
                <a:gd name="T25" fmla="*/ 5 h 61"/>
                <a:gd name="T26" fmla="*/ 55 w 55"/>
                <a:gd name="T27" fmla="*/ 17 h 61"/>
                <a:gd name="T28" fmla="*/ 55 w 55"/>
                <a:gd name="T29" fmla="*/ 29 h 61"/>
                <a:gd name="T30" fmla="*/ 53 w 55"/>
                <a:gd name="T31" fmla="*/ 40 h 61"/>
                <a:gd name="T32" fmla="*/ 51 w 55"/>
                <a:gd name="T33" fmla="*/ 44 h 61"/>
                <a:gd name="T34" fmla="*/ 50 w 55"/>
                <a:gd name="T35" fmla="*/ 48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61"/>
                <a:gd name="T56" fmla="*/ 55 w 55"/>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61">
                  <a:moveTo>
                    <a:pt x="51" y="44"/>
                  </a:moveTo>
                  <a:lnTo>
                    <a:pt x="46" y="54"/>
                  </a:lnTo>
                  <a:lnTo>
                    <a:pt x="40" y="57"/>
                  </a:lnTo>
                  <a:lnTo>
                    <a:pt x="26" y="61"/>
                  </a:lnTo>
                  <a:lnTo>
                    <a:pt x="15" y="57"/>
                  </a:lnTo>
                  <a:lnTo>
                    <a:pt x="5" y="44"/>
                  </a:lnTo>
                  <a:lnTo>
                    <a:pt x="1" y="32"/>
                  </a:lnTo>
                  <a:lnTo>
                    <a:pt x="0" y="17"/>
                  </a:lnTo>
                  <a:lnTo>
                    <a:pt x="3" y="7"/>
                  </a:lnTo>
                  <a:lnTo>
                    <a:pt x="13" y="2"/>
                  </a:lnTo>
                  <a:lnTo>
                    <a:pt x="25" y="0"/>
                  </a:lnTo>
                  <a:lnTo>
                    <a:pt x="40" y="0"/>
                  </a:lnTo>
                  <a:lnTo>
                    <a:pt x="51" y="5"/>
                  </a:lnTo>
                  <a:lnTo>
                    <a:pt x="55" y="17"/>
                  </a:lnTo>
                  <a:lnTo>
                    <a:pt x="55" y="29"/>
                  </a:lnTo>
                  <a:lnTo>
                    <a:pt x="53" y="40"/>
                  </a:lnTo>
                  <a:lnTo>
                    <a:pt x="51" y="44"/>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93" name="Freeform 610"/>
            <p:cNvSpPr>
              <a:spLocks/>
            </p:cNvSpPr>
            <p:nvPr/>
          </p:nvSpPr>
          <p:spPr bwMode="auto">
            <a:xfrm>
              <a:off x="4060" y="4109"/>
              <a:ext cx="61" cy="63"/>
            </a:xfrm>
            <a:custGeom>
              <a:avLst/>
              <a:gdLst>
                <a:gd name="T0" fmla="*/ 29 w 61"/>
                <a:gd name="T1" fmla="*/ 63 h 63"/>
                <a:gd name="T2" fmla="*/ 36 w 61"/>
                <a:gd name="T3" fmla="*/ 63 h 63"/>
                <a:gd name="T4" fmla="*/ 42 w 61"/>
                <a:gd name="T5" fmla="*/ 61 h 63"/>
                <a:gd name="T6" fmla="*/ 50 w 61"/>
                <a:gd name="T7" fmla="*/ 53 h 63"/>
                <a:gd name="T8" fmla="*/ 55 w 61"/>
                <a:gd name="T9" fmla="*/ 44 h 63"/>
                <a:gd name="T10" fmla="*/ 61 w 61"/>
                <a:gd name="T11" fmla="*/ 30 h 63"/>
                <a:gd name="T12" fmla="*/ 61 w 61"/>
                <a:gd name="T13" fmla="*/ 19 h 63"/>
                <a:gd name="T14" fmla="*/ 54 w 61"/>
                <a:gd name="T15" fmla="*/ 5 h 63"/>
                <a:gd name="T16" fmla="*/ 42 w 61"/>
                <a:gd name="T17" fmla="*/ 0 h 63"/>
                <a:gd name="T18" fmla="*/ 29 w 61"/>
                <a:gd name="T19" fmla="*/ 2 h 63"/>
                <a:gd name="T20" fmla="*/ 17 w 61"/>
                <a:gd name="T21" fmla="*/ 7 h 63"/>
                <a:gd name="T22" fmla="*/ 5 w 61"/>
                <a:gd name="T23" fmla="*/ 15 h 63"/>
                <a:gd name="T24" fmla="*/ 0 w 61"/>
                <a:gd name="T25" fmla="*/ 23 h 63"/>
                <a:gd name="T26" fmla="*/ 0 w 61"/>
                <a:gd name="T27" fmla="*/ 38 h 63"/>
                <a:gd name="T28" fmla="*/ 4 w 61"/>
                <a:gd name="T29" fmla="*/ 48 h 63"/>
                <a:gd name="T30" fmla="*/ 13 w 61"/>
                <a:gd name="T31" fmla="*/ 53 h 63"/>
                <a:gd name="T32" fmla="*/ 19 w 61"/>
                <a:gd name="T33" fmla="*/ 55 h 63"/>
                <a:gd name="T34" fmla="*/ 29 w 61"/>
                <a:gd name="T35" fmla="*/ 63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63"/>
                <a:gd name="T56" fmla="*/ 61 w 61"/>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63">
                  <a:moveTo>
                    <a:pt x="29" y="63"/>
                  </a:moveTo>
                  <a:lnTo>
                    <a:pt x="36" y="63"/>
                  </a:lnTo>
                  <a:lnTo>
                    <a:pt x="42" y="61"/>
                  </a:lnTo>
                  <a:lnTo>
                    <a:pt x="50" y="53"/>
                  </a:lnTo>
                  <a:lnTo>
                    <a:pt x="55" y="44"/>
                  </a:lnTo>
                  <a:lnTo>
                    <a:pt x="61" y="30"/>
                  </a:lnTo>
                  <a:lnTo>
                    <a:pt x="61" y="19"/>
                  </a:lnTo>
                  <a:lnTo>
                    <a:pt x="54" y="5"/>
                  </a:lnTo>
                  <a:lnTo>
                    <a:pt x="42" y="0"/>
                  </a:lnTo>
                  <a:lnTo>
                    <a:pt x="29" y="2"/>
                  </a:lnTo>
                  <a:lnTo>
                    <a:pt x="17" y="7"/>
                  </a:lnTo>
                  <a:lnTo>
                    <a:pt x="5" y="15"/>
                  </a:lnTo>
                  <a:lnTo>
                    <a:pt x="0" y="23"/>
                  </a:lnTo>
                  <a:lnTo>
                    <a:pt x="0" y="38"/>
                  </a:lnTo>
                  <a:lnTo>
                    <a:pt x="4" y="48"/>
                  </a:lnTo>
                  <a:lnTo>
                    <a:pt x="13" y="53"/>
                  </a:lnTo>
                  <a:lnTo>
                    <a:pt x="19" y="55"/>
                  </a:lnTo>
                  <a:lnTo>
                    <a:pt x="29" y="63"/>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94" name="Freeform 611"/>
            <p:cNvSpPr>
              <a:spLocks/>
            </p:cNvSpPr>
            <p:nvPr/>
          </p:nvSpPr>
          <p:spPr bwMode="auto">
            <a:xfrm>
              <a:off x="3800" y="4080"/>
              <a:ext cx="196" cy="9"/>
            </a:xfrm>
            <a:custGeom>
              <a:avLst/>
              <a:gdLst>
                <a:gd name="T0" fmla="*/ 196 w 196"/>
                <a:gd name="T1" fmla="*/ 6 h 9"/>
                <a:gd name="T2" fmla="*/ 185 w 196"/>
                <a:gd name="T3" fmla="*/ 9 h 9"/>
                <a:gd name="T4" fmla="*/ 173 w 196"/>
                <a:gd name="T5" fmla="*/ 9 h 9"/>
                <a:gd name="T6" fmla="*/ 158 w 196"/>
                <a:gd name="T7" fmla="*/ 7 h 9"/>
                <a:gd name="T8" fmla="*/ 144 w 196"/>
                <a:gd name="T9" fmla="*/ 6 h 9"/>
                <a:gd name="T10" fmla="*/ 135 w 196"/>
                <a:gd name="T11" fmla="*/ 2 h 9"/>
                <a:gd name="T12" fmla="*/ 125 w 196"/>
                <a:gd name="T13" fmla="*/ 0 h 9"/>
                <a:gd name="T14" fmla="*/ 113 w 196"/>
                <a:gd name="T15" fmla="*/ 2 h 9"/>
                <a:gd name="T16" fmla="*/ 106 w 196"/>
                <a:gd name="T17" fmla="*/ 4 h 9"/>
                <a:gd name="T18" fmla="*/ 98 w 196"/>
                <a:gd name="T19" fmla="*/ 4 h 9"/>
                <a:gd name="T20" fmla="*/ 90 w 196"/>
                <a:gd name="T21" fmla="*/ 6 h 9"/>
                <a:gd name="T22" fmla="*/ 73 w 196"/>
                <a:gd name="T23" fmla="*/ 6 h 9"/>
                <a:gd name="T24" fmla="*/ 62 w 196"/>
                <a:gd name="T25" fmla="*/ 4 h 9"/>
                <a:gd name="T26" fmla="*/ 25 w 196"/>
                <a:gd name="T27" fmla="*/ 4 h 9"/>
                <a:gd name="T28" fmla="*/ 0 w 196"/>
                <a:gd name="T29" fmla="*/ 6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9"/>
                <a:gd name="T47" fmla="*/ 196 w 196"/>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9">
                  <a:moveTo>
                    <a:pt x="196" y="6"/>
                  </a:moveTo>
                  <a:lnTo>
                    <a:pt x="185" y="9"/>
                  </a:lnTo>
                  <a:lnTo>
                    <a:pt x="173" y="9"/>
                  </a:lnTo>
                  <a:lnTo>
                    <a:pt x="158" y="7"/>
                  </a:lnTo>
                  <a:lnTo>
                    <a:pt x="144" y="6"/>
                  </a:lnTo>
                  <a:lnTo>
                    <a:pt x="135" y="2"/>
                  </a:lnTo>
                  <a:lnTo>
                    <a:pt x="125" y="0"/>
                  </a:lnTo>
                  <a:lnTo>
                    <a:pt x="113" y="2"/>
                  </a:lnTo>
                  <a:lnTo>
                    <a:pt x="106" y="4"/>
                  </a:lnTo>
                  <a:lnTo>
                    <a:pt x="98" y="4"/>
                  </a:lnTo>
                  <a:lnTo>
                    <a:pt x="90" y="6"/>
                  </a:lnTo>
                  <a:lnTo>
                    <a:pt x="73" y="6"/>
                  </a:lnTo>
                  <a:lnTo>
                    <a:pt x="62" y="4"/>
                  </a:lnTo>
                  <a:lnTo>
                    <a:pt x="25" y="4"/>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95" name="Freeform 612"/>
            <p:cNvSpPr>
              <a:spLocks/>
            </p:cNvSpPr>
            <p:nvPr/>
          </p:nvSpPr>
          <p:spPr bwMode="auto">
            <a:xfrm>
              <a:off x="3906" y="3939"/>
              <a:ext cx="94" cy="12"/>
            </a:xfrm>
            <a:custGeom>
              <a:avLst/>
              <a:gdLst>
                <a:gd name="T0" fmla="*/ 94 w 94"/>
                <a:gd name="T1" fmla="*/ 2 h 12"/>
                <a:gd name="T2" fmla="*/ 79 w 94"/>
                <a:gd name="T3" fmla="*/ 2 h 12"/>
                <a:gd name="T4" fmla="*/ 63 w 94"/>
                <a:gd name="T5" fmla="*/ 0 h 12"/>
                <a:gd name="T6" fmla="*/ 44 w 94"/>
                <a:gd name="T7" fmla="*/ 0 h 12"/>
                <a:gd name="T8" fmla="*/ 40 w 94"/>
                <a:gd name="T9" fmla="*/ 0 h 12"/>
                <a:gd name="T10" fmla="*/ 32 w 94"/>
                <a:gd name="T11" fmla="*/ 6 h 12"/>
                <a:gd name="T12" fmla="*/ 27 w 94"/>
                <a:gd name="T13" fmla="*/ 10 h 12"/>
                <a:gd name="T14" fmla="*/ 11 w 94"/>
                <a:gd name="T15" fmla="*/ 12 h 12"/>
                <a:gd name="T16" fmla="*/ 0 w 94"/>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12"/>
                <a:gd name="T29" fmla="*/ 94 w 94"/>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12">
                  <a:moveTo>
                    <a:pt x="94" y="2"/>
                  </a:moveTo>
                  <a:lnTo>
                    <a:pt x="79" y="2"/>
                  </a:lnTo>
                  <a:lnTo>
                    <a:pt x="63" y="0"/>
                  </a:lnTo>
                  <a:lnTo>
                    <a:pt x="44" y="0"/>
                  </a:lnTo>
                  <a:lnTo>
                    <a:pt x="40" y="0"/>
                  </a:lnTo>
                  <a:lnTo>
                    <a:pt x="32" y="6"/>
                  </a:lnTo>
                  <a:lnTo>
                    <a:pt x="27" y="10"/>
                  </a:lnTo>
                  <a:lnTo>
                    <a:pt x="11" y="12"/>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96" name="Freeform 613"/>
            <p:cNvSpPr>
              <a:spLocks/>
            </p:cNvSpPr>
            <p:nvPr/>
          </p:nvSpPr>
          <p:spPr bwMode="auto">
            <a:xfrm>
              <a:off x="3800" y="3935"/>
              <a:ext cx="63" cy="6"/>
            </a:xfrm>
            <a:custGeom>
              <a:avLst/>
              <a:gdLst>
                <a:gd name="T0" fmla="*/ 63 w 63"/>
                <a:gd name="T1" fmla="*/ 0 h 6"/>
                <a:gd name="T2" fmla="*/ 46 w 63"/>
                <a:gd name="T3" fmla="*/ 4 h 6"/>
                <a:gd name="T4" fmla="*/ 33 w 63"/>
                <a:gd name="T5" fmla="*/ 6 h 6"/>
                <a:gd name="T6" fmla="*/ 15 w 63"/>
                <a:gd name="T7" fmla="*/ 4 h 6"/>
                <a:gd name="T8" fmla="*/ 0 w 63"/>
                <a:gd name="T9" fmla="*/ 4 h 6"/>
                <a:gd name="T10" fmla="*/ 0 60000 65536"/>
                <a:gd name="T11" fmla="*/ 0 60000 65536"/>
                <a:gd name="T12" fmla="*/ 0 60000 65536"/>
                <a:gd name="T13" fmla="*/ 0 60000 65536"/>
                <a:gd name="T14" fmla="*/ 0 60000 65536"/>
                <a:gd name="T15" fmla="*/ 0 w 63"/>
                <a:gd name="T16" fmla="*/ 0 h 6"/>
                <a:gd name="T17" fmla="*/ 63 w 63"/>
                <a:gd name="T18" fmla="*/ 6 h 6"/>
              </a:gdLst>
              <a:ahLst/>
              <a:cxnLst>
                <a:cxn ang="T10">
                  <a:pos x="T0" y="T1"/>
                </a:cxn>
                <a:cxn ang="T11">
                  <a:pos x="T2" y="T3"/>
                </a:cxn>
                <a:cxn ang="T12">
                  <a:pos x="T4" y="T5"/>
                </a:cxn>
                <a:cxn ang="T13">
                  <a:pos x="T6" y="T7"/>
                </a:cxn>
                <a:cxn ang="T14">
                  <a:pos x="T8" y="T9"/>
                </a:cxn>
              </a:cxnLst>
              <a:rect l="T15" t="T16" r="T17" b="T18"/>
              <a:pathLst>
                <a:path w="63" h="6">
                  <a:moveTo>
                    <a:pt x="63" y="0"/>
                  </a:moveTo>
                  <a:lnTo>
                    <a:pt x="46" y="4"/>
                  </a:lnTo>
                  <a:lnTo>
                    <a:pt x="33" y="6"/>
                  </a:lnTo>
                  <a:lnTo>
                    <a:pt x="15" y="4"/>
                  </a:lnTo>
                  <a:lnTo>
                    <a:pt x="0"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97" name="Freeform 614"/>
            <p:cNvSpPr>
              <a:spLocks/>
            </p:cNvSpPr>
            <p:nvPr/>
          </p:nvSpPr>
          <p:spPr bwMode="auto">
            <a:xfrm>
              <a:off x="3890" y="3937"/>
              <a:ext cx="50" cy="4"/>
            </a:xfrm>
            <a:custGeom>
              <a:avLst/>
              <a:gdLst>
                <a:gd name="T0" fmla="*/ 50 w 50"/>
                <a:gd name="T1" fmla="*/ 0 h 4"/>
                <a:gd name="T2" fmla="*/ 39 w 50"/>
                <a:gd name="T3" fmla="*/ 4 h 4"/>
                <a:gd name="T4" fmla="*/ 29 w 50"/>
                <a:gd name="T5" fmla="*/ 4 h 4"/>
                <a:gd name="T6" fmla="*/ 18 w 50"/>
                <a:gd name="T7" fmla="*/ 4 h 4"/>
                <a:gd name="T8" fmla="*/ 12 w 50"/>
                <a:gd name="T9" fmla="*/ 2 h 4"/>
                <a:gd name="T10" fmla="*/ 6 w 50"/>
                <a:gd name="T11" fmla="*/ 0 h 4"/>
                <a:gd name="T12" fmla="*/ 2 w 50"/>
                <a:gd name="T13" fmla="*/ 0 h 4"/>
                <a:gd name="T14" fmla="*/ 0 w 50"/>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4"/>
                <a:gd name="T26" fmla="*/ 50 w 5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4">
                  <a:moveTo>
                    <a:pt x="50" y="0"/>
                  </a:moveTo>
                  <a:lnTo>
                    <a:pt x="39" y="4"/>
                  </a:lnTo>
                  <a:lnTo>
                    <a:pt x="29" y="4"/>
                  </a:lnTo>
                  <a:lnTo>
                    <a:pt x="18" y="4"/>
                  </a:lnTo>
                  <a:lnTo>
                    <a:pt x="12" y="2"/>
                  </a:lnTo>
                  <a:lnTo>
                    <a:pt x="6" y="0"/>
                  </a:lnTo>
                  <a:lnTo>
                    <a:pt x="2" y="0"/>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98" name="Freeform 615"/>
            <p:cNvSpPr>
              <a:spLocks/>
            </p:cNvSpPr>
            <p:nvPr/>
          </p:nvSpPr>
          <p:spPr bwMode="auto">
            <a:xfrm>
              <a:off x="3863" y="3935"/>
              <a:ext cx="43" cy="16"/>
            </a:xfrm>
            <a:custGeom>
              <a:avLst/>
              <a:gdLst>
                <a:gd name="T0" fmla="*/ 43 w 43"/>
                <a:gd name="T1" fmla="*/ 16 h 16"/>
                <a:gd name="T2" fmla="*/ 35 w 43"/>
                <a:gd name="T3" fmla="*/ 8 h 16"/>
                <a:gd name="T4" fmla="*/ 29 w 43"/>
                <a:gd name="T5" fmla="*/ 2 h 16"/>
                <a:gd name="T6" fmla="*/ 12 w 43"/>
                <a:gd name="T7" fmla="*/ 2 h 16"/>
                <a:gd name="T8" fmla="*/ 0 w 43"/>
                <a:gd name="T9" fmla="*/ 0 h 16"/>
                <a:gd name="T10" fmla="*/ 0 60000 65536"/>
                <a:gd name="T11" fmla="*/ 0 60000 65536"/>
                <a:gd name="T12" fmla="*/ 0 60000 65536"/>
                <a:gd name="T13" fmla="*/ 0 60000 65536"/>
                <a:gd name="T14" fmla="*/ 0 60000 65536"/>
                <a:gd name="T15" fmla="*/ 0 w 43"/>
                <a:gd name="T16" fmla="*/ 0 h 16"/>
                <a:gd name="T17" fmla="*/ 43 w 43"/>
                <a:gd name="T18" fmla="*/ 16 h 16"/>
              </a:gdLst>
              <a:ahLst/>
              <a:cxnLst>
                <a:cxn ang="T10">
                  <a:pos x="T0" y="T1"/>
                </a:cxn>
                <a:cxn ang="T11">
                  <a:pos x="T2" y="T3"/>
                </a:cxn>
                <a:cxn ang="T12">
                  <a:pos x="T4" y="T5"/>
                </a:cxn>
                <a:cxn ang="T13">
                  <a:pos x="T6" y="T7"/>
                </a:cxn>
                <a:cxn ang="T14">
                  <a:pos x="T8" y="T9"/>
                </a:cxn>
              </a:cxnLst>
              <a:rect l="T15" t="T16" r="T17" b="T18"/>
              <a:pathLst>
                <a:path w="43" h="16">
                  <a:moveTo>
                    <a:pt x="43" y="16"/>
                  </a:moveTo>
                  <a:lnTo>
                    <a:pt x="35" y="8"/>
                  </a:lnTo>
                  <a:lnTo>
                    <a:pt x="29" y="2"/>
                  </a:lnTo>
                  <a:lnTo>
                    <a:pt x="12"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599" name="Freeform 616"/>
            <p:cNvSpPr>
              <a:spLocks/>
            </p:cNvSpPr>
            <p:nvPr/>
          </p:nvSpPr>
          <p:spPr bwMode="auto">
            <a:xfrm>
              <a:off x="3773" y="3937"/>
              <a:ext cx="27" cy="149"/>
            </a:xfrm>
            <a:custGeom>
              <a:avLst/>
              <a:gdLst>
                <a:gd name="T0" fmla="*/ 25 w 27"/>
                <a:gd name="T1" fmla="*/ 0 h 149"/>
                <a:gd name="T2" fmla="*/ 17 w 27"/>
                <a:gd name="T3" fmla="*/ 4 h 149"/>
                <a:gd name="T4" fmla="*/ 15 w 27"/>
                <a:gd name="T5" fmla="*/ 20 h 149"/>
                <a:gd name="T6" fmla="*/ 14 w 27"/>
                <a:gd name="T7" fmla="*/ 29 h 149"/>
                <a:gd name="T8" fmla="*/ 14 w 27"/>
                <a:gd name="T9" fmla="*/ 29 h 149"/>
                <a:gd name="T10" fmla="*/ 8 w 27"/>
                <a:gd name="T11" fmla="*/ 47 h 149"/>
                <a:gd name="T12" fmla="*/ 4 w 27"/>
                <a:gd name="T13" fmla="*/ 62 h 149"/>
                <a:gd name="T14" fmla="*/ 0 w 27"/>
                <a:gd name="T15" fmla="*/ 85 h 149"/>
                <a:gd name="T16" fmla="*/ 2 w 27"/>
                <a:gd name="T17" fmla="*/ 102 h 149"/>
                <a:gd name="T18" fmla="*/ 10 w 27"/>
                <a:gd name="T19" fmla="*/ 118 h 149"/>
                <a:gd name="T20" fmla="*/ 10 w 27"/>
                <a:gd name="T21" fmla="*/ 118 h 149"/>
                <a:gd name="T22" fmla="*/ 17 w 27"/>
                <a:gd name="T23" fmla="*/ 129 h 149"/>
                <a:gd name="T24" fmla="*/ 17 w 27"/>
                <a:gd name="T25" fmla="*/ 139 h 149"/>
                <a:gd name="T26" fmla="*/ 19 w 27"/>
                <a:gd name="T27" fmla="*/ 147 h 149"/>
                <a:gd name="T28" fmla="*/ 23 w 27"/>
                <a:gd name="T29" fmla="*/ 149 h 149"/>
                <a:gd name="T30" fmla="*/ 27 w 27"/>
                <a:gd name="T31" fmla="*/ 149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49"/>
                <a:gd name="T50" fmla="*/ 27 w 27"/>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49">
                  <a:moveTo>
                    <a:pt x="25" y="0"/>
                  </a:moveTo>
                  <a:lnTo>
                    <a:pt x="17" y="4"/>
                  </a:lnTo>
                  <a:lnTo>
                    <a:pt x="15" y="20"/>
                  </a:lnTo>
                  <a:lnTo>
                    <a:pt x="14" y="29"/>
                  </a:lnTo>
                  <a:lnTo>
                    <a:pt x="8" y="47"/>
                  </a:lnTo>
                  <a:lnTo>
                    <a:pt x="4" y="62"/>
                  </a:lnTo>
                  <a:lnTo>
                    <a:pt x="0" y="85"/>
                  </a:lnTo>
                  <a:lnTo>
                    <a:pt x="2" y="102"/>
                  </a:lnTo>
                  <a:lnTo>
                    <a:pt x="10" y="118"/>
                  </a:lnTo>
                  <a:lnTo>
                    <a:pt x="17" y="129"/>
                  </a:lnTo>
                  <a:lnTo>
                    <a:pt x="17" y="139"/>
                  </a:lnTo>
                  <a:lnTo>
                    <a:pt x="19" y="147"/>
                  </a:lnTo>
                  <a:lnTo>
                    <a:pt x="23" y="149"/>
                  </a:lnTo>
                  <a:lnTo>
                    <a:pt x="27" y="14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00" name="Freeform 617"/>
            <p:cNvSpPr>
              <a:spLocks/>
            </p:cNvSpPr>
            <p:nvPr/>
          </p:nvSpPr>
          <p:spPr bwMode="auto">
            <a:xfrm>
              <a:off x="3642" y="3964"/>
              <a:ext cx="145" cy="93"/>
            </a:xfrm>
            <a:custGeom>
              <a:avLst/>
              <a:gdLst>
                <a:gd name="T0" fmla="*/ 145 w 145"/>
                <a:gd name="T1" fmla="*/ 2 h 93"/>
                <a:gd name="T2" fmla="*/ 123 w 145"/>
                <a:gd name="T3" fmla="*/ 6 h 93"/>
                <a:gd name="T4" fmla="*/ 106 w 145"/>
                <a:gd name="T5" fmla="*/ 6 h 93"/>
                <a:gd name="T6" fmla="*/ 79 w 145"/>
                <a:gd name="T7" fmla="*/ 4 h 93"/>
                <a:gd name="T8" fmla="*/ 58 w 145"/>
                <a:gd name="T9" fmla="*/ 0 h 93"/>
                <a:gd name="T10" fmla="*/ 35 w 145"/>
                <a:gd name="T11" fmla="*/ 0 h 93"/>
                <a:gd name="T12" fmla="*/ 18 w 145"/>
                <a:gd name="T13" fmla="*/ 2 h 93"/>
                <a:gd name="T14" fmla="*/ 10 w 145"/>
                <a:gd name="T15" fmla="*/ 8 h 93"/>
                <a:gd name="T16" fmla="*/ 4 w 145"/>
                <a:gd name="T17" fmla="*/ 14 h 93"/>
                <a:gd name="T18" fmla="*/ 0 w 145"/>
                <a:gd name="T19" fmla="*/ 29 h 93"/>
                <a:gd name="T20" fmla="*/ 0 w 145"/>
                <a:gd name="T21" fmla="*/ 41 h 93"/>
                <a:gd name="T22" fmla="*/ 0 w 145"/>
                <a:gd name="T23" fmla="*/ 58 h 93"/>
                <a:gd name="T24" fmla="*/ 2 w 145"/>
                <a:gd name="T25" fmla="*/ 72 h 93"/>
                <a:gd name="T26" fmla="*/ 6 w 145"/>
                <a:gd name="T27" fmla="*/ 81 h 93"/>
                <a:gd name="T28" fmla="*/ 12 w 145"/>
                <a:gd name="T29" fmla="*/ 87 h 93"/>
                <a:gd name="T30" fmla="*/ 16 w 145"/>
                <a:gd name="T31" fmla="*/ 91 h 93"/>
                <a:gd name="T32" fmla="*/ 18 w 145"/>
                <a:gd name="T33" fmla="*/ 93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5"/>
                <a:gd name="T52" fmla="*/ 0 h 93"/>
                <a:gd name="T53" fmla="*/ 145 w 145"/>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5" h="93">
                  <a:moveTo>
                    <a:pt x="145" y="2"/>
                  </a:moveTo>
                  <a:lnTo>
                    <a:pt x="123" y="6"/>
                  </a:lnTo>
                  <a:lnTo>
                    <a:pt x="106" y="6"/>
                  </a:lnTo>
                  <a:lnTo>
                    <a:pt x="79" y="4"/>
                  </a:lnTo>
                  <a:lnTo>
                    <a:pt x="58" y="0"/>
                  </a:lnTo>
                  <a:lnTo>
                    <a:pt x="35" y="0"/>
                  </a:lnTo>
                  <a:lnTo>
                    <a:pt x="18" y="2"/>
                  </a:lnTo>
                  <a:lnTo>
                    <a:pt x="10" y="8"/>
                  </a:lnTo>
                  <a:lnTo>
                    <a:pt x="4" y="14"/>
                  </a:lnTo>
                  <a:lnTo>
                    <a:pt x="0" y="29"/>
                  </a:lnTo>
                  <a:lnTo>
                    <a:pt x="0" y="41"/>
                  </a:lnTo>
                  <a:lnTo>
                    <a:pt x="0" y="58"/>
                  </a:lnTo>
                  <a:lnTo>
                    <a:pt x="2" y="72"/>
                  </a:lnTo>
                  <a:lnTo>
                    <a:pt x="6" y="81"/>
                  </a:lnTo>
                  <a:lnTo>
                    <a:pt x="12" y="87"/>
                  </a:lnTo>
                  <a:lnTo>
                    <a:pt x="16" y="91"/>
                  </a:lnTo>
                  <a:lnTo>
                    <a:pt x="18" y="9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01" name="Freeform 618"/>
            <p:cNvSpPr>
              <a:spLocks/>
            </p:cNvSpPr>
            <p:nvPr/>
          </p:nvSpPr>
          <p:spPr bwMode="auto">
            <a:xfrm>
              <a:off x="3660" y="4053"/>
              <a:ext cx="123" cy="4"/>
            </a:xfrm>
            <a:custGeom>
              <a:avLst/>
              <a:gdLst>
                <a:gd name="T0" fmla="*/ 0 w 123"/>
                <a:gd name="T1" fmla="*/ 4 h 4"/>
                <a:gd name="T2" fmla="*/ 19 w 123"/>
                <a:gd name="T3" fmla="*/ 2 h 4"/>
                <a:gd name="T4" fmla="*/ 32 w 123"/>
                <a:gd name="T5" fmla="*/ 0 h 4"/>
                <a:gd name="T6" fmla="*/ 57 w 123"/>
                <a:gd name="T7" fmla="*/ 2 h 4"/>
                <a:gd name="T8" fmla="*/ 77 w 123"/>
                <a:gd name="T9" fmla="*/ 4 h 4"/>
                <a:gd name="T10" fmla="*/ 103 w 123"/>
                <a:gd name="T11" fmla="*/ 4 h 4"/>
                <a:gd name="T12" fmla="*/ 123 w 123"/>
                <a:gd name="T13" fmla="*/ 2 h 4"/>
                <a:gd name="T14" fmla="*/ 0 60000 65536"/>
                <a:gd name="T15" fmla="*/ 0 60000 65536"/>
                <a:gd name="T16" fmla="*/ 0 60000 65536"/>
                <a:gd name="T17" fmla="*/ 0 60000 65536"/>
                <a:gd name="T18" fmla="*/ 0 60000 65536"/>
                <a:gd name="T19" fmla="*/ 0 60000 65536"/>
                <a:gd name="T20" fmla="*/ 0 60000 65536"/>
                <a:gd name="T21" fmla="*/ 0 w 123"/>
                <a:gd name="T22" fmla="*/ 0 h 4"/>
                <a:gd name="T23" fmla="*/ 123 w 12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4">
                  <a:moveTo>
                    <a:pt x="0" y="4"/>
                  </a:moveTo>
                  <a:lnTo>
                    <a:pt x="19" y="2"/>
                  </a:lnTo>
                  <a:lnTo>
                    <a:pt x="32" y="0"/>
                  </a:lnTo>
                  <a:lnTo>
                    <a:pt x="57" y="2"/>
                  </a:lnTo>
                  <a:lnTo>
                    <a:pt x="77" y="4"/>
                  </a:lnTo>
                  <a:lnTo>
                    <a:pt x="103" y="4"/>
                  </a:lnTo>
                  <a:lnTo>
                    <a:pt x="123"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02" name="Freeform 619"/>
            <p:cNvSpPr>
              <a:spLocks/>
            </p:cNvSpPr>
            <p:nvPr/>
          </p:nvSpPr>
          <p:spPr bwMode="auto">
            <a:xfrm>
              <a:off x="4489" y="3930"/>
              <a:ext cx="52" cy="167"/>
            </a:xfrm>
            <a:custGeom>
              <a:avLst/>
              <a:gdLst>
                <a:gd name="T0" fmla="*/ 50 w 52"/>
                <a:gd name="T1" fmla="*/ 107 h 167"/>
                <a:gd name="T2" fmla="*/ 52 w 52"/>
                <a:gd name="T3" fmla="*/ 82 h 167"/>
                <a:gd name="T4" fmla="*/ 52 w 52"/>
                <a:gd name="T5" fmla="*/ 63 h 167"/>
                <a:gd name="T6" fmla="*/ 44 w 52"/>
                <a:gd name="T7" fmla="*/ 40 h 167"/>
                <a:gd name="T8" fmla="*/ 38 w 52"/>
                <a:gd name="T9" fmla="*/ 21 h 167"/>
                <a:gd name="T10" fmla="*/ 36 w 52"/>
                <a:gd name="T11" fmla="*/ 9 h 167"/>
                <a:gd name="T12" fmla="*/ 32 w 52"/>
                <a:gd name="T13" fmla="*/ 0 h 167"/>
                <a:gd name="T14" fmla="*/ 21 w 52"/>
                <a:gd name="T15" fmla="*/ 0 h 167"/>
                <a:gd name="T16" fmla="*/ 13 w 52"/>
                <a:gd name="T17" fmla="*/ 4 h 167"/>
                <a:gd name="T18" fmla="*/ 9 w 52"/>
                <a:gd name="T19" fmla="*/ 13 h 167"/>
                <a:gd name="T20" fmla="*/ 7 w 52"/>
                <a:gd name="T21" fmla="*/ 27 h 167"/>
                <a:gd name="T22" fmla="*/ 5 w 52"/>
                <a:gd name="T23" fmla="*/ 44 h 167"/>
                <a:gd name="T24" fmla="*/ 2 w 52"/>
                <a:gd name="T25" fmla="*/ 75 h 167"/>
                <a:gd name="T26" fmla="*/ 0 w 52"/>
                <a:gd name="T27" fmla="*/ 96 h 167"/>
                <a:gd name="T28" fmla="*/ 2 w 52"/>
                <a:gd name="T29" fmla="*/ 125 h 167"/>
                <a:gd name="T30" fmla="*/ 7 w 52"/>
                <a:gd name="T31" fmla="*/ 146 h 167"/>
                <a:gd name="T32" fmla="*/ 11 w 52"/>
                <a:gd name="T33" fmla="*/ 156 h 167"/>
                <a:gd name="T34" fmla="*/ 17 w 52"/>
                <a:gd name="T35" fmla="*/ 163 h 167"/>
                <a:gd name="T36" fmla="*/ 19 w 52"/>
                <a:gd name="T37" fmla="*/ 167 h 167"/>
                <a:gd name="T38" fmla="*/ 23 w 52"/>
                <a:gd name="T39" fmla="*/ 167 h 167"/>
                <a:gd name="T40" fmla="*/ 27 w 52"/>
                <a:gd name="T41" fmla="*/ 167 h 167"/>
                <a:gd name="T42" fmla="*/ 32 w 52"/>
                <a:gd name="T43" fmla="*/ 165 h 167"/>
                <a:gd name="T44" fmla="*/ 36 w 52"/>
                <a:gd name="T45" fmla="*/ 152 h 167"/>
                <a:gd name="T46" fmla="*/ 38 w 52"/>
                <a:gd name="T47" fmla="*/ 140 h 167"/>
                <a:gd name="T48" fmla="*/ 44 w 52"/>
                <a:gd name="T49" fmla="*/ 121 h 167"/>
                <a:gd name="T50" fmla="*/ 50 w 52"/>
                <a:gd name="T51" fmla="*/ 107 h 1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167"/>
                <a:gd name="T80" fmla="*/ 52 w 52"/>
                <a:gd name="T81" fmla="*/ 167 h 1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167">
                  <a:moveTo>
                    <a:pt x="50" y="107"/>
                  </a:moveTo>
                  <a:lnTo>
                    <a:pt x="52" y="82"/>
                  </a:lnTo>
                  <a:lnTo>
                    <a:pt x="52" y="63"/>
                  </a:lnTo>
                  <a:lnTo>
                    <a:pt x="44" y="40"/>
                  </a:lnTo>
                  <a:lnTo>
                    <a:pt x="38" y="21"/>
                  </a:lnTo>
                  <a:lnTo>
                    <a:pt x="36" y="9"/>
                  </a:lnTo>
                  <a:lnTo>
                    <a:pt x="32" y="0"/>
                  </a:lnTo>
                  <a:lnTo>
                    <a:pt x="21" y="0"/>
                  </a:lnTo>
                  <a:lnTo>
                    <a:pt x="13" y="4"/>
                  </a:lnTo>
                  <a:lnTo>
                    <a:pt x="9" y="13"/>
                  </a:lnTo>
                  <a:lnTo>
                    <a:pt x="7" y="27"/>
                  </a:lnTo>
                  <a:lnTo>
                    <a:pt x="5" y="44"/>
                  </a:lnTo>
                  <a:lnTo>
                    <a:pt x="2" y="75"/>
                  </a:lnTo>
                  <a:lnTo>
                    <a:pt x="0" y="96"/>
                  </a:lnTo>
                  <a:lnTo>
                    <a:pt x="2" y="125"/>
                  </a:lnTo>
                  <a:lnTo>
                    <a:pt x="7" y="146"/>
                  </a:lnTo>
                  <a:lnTo>
                    <a:pt x="11" y="156"/>
                  </a:lnTo>
                  <a:lnTo>
                    <a:pt x="17" y="163"/>
                  </a:lnTo>
                  <a:lnTo>
                    <a:pt x="19" y="167"/>
                  </a:lnTo>
                  <a:lnTo>
                    <a:pt x="23" y="167"/>
                  </a:lnTo>
                  <a:lnTo>
                    <a:pt x="27" y="167"/>
                  </a:lnTo>
                  <a:lnTo>
                    <a:pt x="32" y="165"/>
                  </a:lnTo>
                  <a:lnTo>
                    <a:pt x="36" y="152"/>
                  </a:lnTo>
                  <a:lnTo>
                    <a:pt x="38" y="140"/>
                  </a:lnTo>
                  <a:lnTo>
                    <a:pt x="44" y="121"/>
                  </a:lnTo>
                  <a:lnTo>
                    <a:pt x="50" y="10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03" name="Freeform 620"/>
            <p:cNvSpPr>
              <a:spLocks/>
            </p:cNvSpPr>
            <p:nvPr/>
          </p:nvSpPr>
          <p:spPr bwMode="auto">
            <a:xfrm>
              <a:off x="4350" y="3820"/>
              <a:ext cx="56" cy="65"/>
            </a:xfrm>
            <a:custGeom>
              <a:avLst/>
              <a:gdLst>
                <a:gd name="T0" fmla="*/ 56 w 56"/>
                <a:gd name="T1" fmla="*/ 0 h 65"/>
                <a:gd name="T2" fmla="*/ 42 w 56"/>
                <a:gd name="T3" fmla="*/ 19 h 65"/>
                <a:gd name="T4" fmla="*/ 25 w 56"/>
                <a:gd name="T5" fmla="*/ 39 h 65"/>
                <a:gd name="T6" fmla="*/ 2 w 56"/>
                <a:gd name="T7" fmla="*/ 64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9"/>
                  </a:lnTo>
                  <a:lnTo>
                    <a:pt x="2" y="64"/>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04" name="Freeform 621"/>
            <p:cNvSpPr>
              <a:spLocks/>
            </p:cNvSpPr>
            <p:nvPr/>
          </p:nvSpPr>
          <p:spPr bwMode="auto">
            <a:xfrm>
              <a:off x="4033" y="3834"/>
              <a:ext cx="42" cy="75"/>
            </a:xfrm>
            <a:custGeom>
              <a:avLst/>
              <a:gdLst>
                <a:gd name="T0" fmla="*/ 0 w 42"/>
                <a:gd name="T1" fmla="*/ 75 h 75"/>
                <a:gd name="T2" fmla="*/ 25 w 42"/>
                <a:gd name="T3" fmla="*/ 34 h 75"/>
                <a:gd name="T4" fmla="*/ 42 w 42"/>
                <a:gd name="T5" fmla="*/ 0 h 75"/>
                <a:gd name="T6" fmla="*/ 0 60000 65536"/>
                <a:gd name="T7" fmla="*/ 0 60000 65536"/>
                <a:gd name="T8" fmla="*/ 0 60000 65536"/>
                <a:gd name="T9" fmla="*/ 0 w 42"/>
                <a:gd name="T10" fmla="*/ 0 h 75"/>
                <a:gd name="T11" fmla="*/ 42 w 42"/>
                <a:gd name="T12" fmla="*/ 75 h 75"/>
              </a:gdLst>
              <a:ahLst/>
              <a:cxnLst>
                <a:cxn ang="T6">
                  <a:pos x="T0" y="T1"/>
                </a:cxn>
                <a:cxn ang="T7">
                  <a:pos x="T2" y="T3"/>
                </a:cxn>
                <a:cxn ang="T8">
                  <a:pos x="T4" y="T5"/>
                </a:cxn>
              </a:cxnLst>
              <a:rect l="T9" t="T10" r="T11" b="T12"/>
              <a:pathLst>
                <a:path w="42" h="75">
                  <a:moveTo>
                    <a:pt x="0" y="75"/>
                  </a:moveTo>
                  <a:lnTo>
                    <a:pt x="25" y="34"/>
                  </a:lnTo>
                  <a:lnTo>
                    <a:pt x="4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05" name="Freeform 622"/>
            <p:cNvSpPr>
              <a:spLocks/>
            </p:cNvSpPr>
            <p:nvPr/>
          </p:nvSpPr>
          <p:spPr bwMode="auto">
            <a:xfrm>
              <a:off x="4000" y="3937"/>
              <a:ext cx="14" cy="4"/>
            </a:xfrm>
            <a:custGeom>
              <a:avLst/>
              <a:gdLst>
                <a:gd name="T0" fmla="*/ 14 w 14"/>
                <a:gd name="T1" fmla="*/ 0 h 4"/>
                <a:gd name="T2" fmla="*/ 14 w 14"/>
                <a:gd name="T3" fmla="*/ 0 h 4"/>
                <a:gd name="T4" fmla="*/ 8 w 14"/>
                <a:gd name="T5" fmla="*/ 2 h 4"/>
                <a:gd name="T6" fmla="*/ 0 w 14"/>
                <a:gd name="T7" fmla="*/ 4 h 4"/>
                <a:gd name="T8" fmla="*/ 0 60000 65536"/>
                <a:gd name="T9" fmla="*/ 0 60000 65536"/>
                <a:gd name="T10" fmla="*/ 0 60000 65536"/>
                <a:gd name="T11" fmla="*/ 0 60000 65536"/>
                <a:gd name="T12" fmla="*/ 0 w 14"/>
                <a:gd name="T13" fmla="*/ 0 h 4"/>
                <a:gd name="T14" fmla="*/ 14 w 14"/>
                <a:gd name="T15" fmla="*/ 4 h 4"/>
              </a:gdLst>
              <a:ahLst/>
              <a:cxnLst>
                <a:cxn ang="T8">
                  <a:pos x="T0" y="T1"/>
                </a:cxn>
                <a:cxn ang="T9">
                  <a:pos x="T2" y="T3"/>
                </a:cxn>
                <a:cxn ang="T10">
                  <a:pos x="T4" y="T5"/>
                </a:cxn>
                <a:cxn ang="T11">
                  <a:pos x="T6" y="T7"/>
                </a:cxn>
              </a:cxnLst>
              <a:rect l="T12" t="T13" r="T14" b="T15"/>
              <a:pathLst>
                <a:path w="14" h="4">
                  <a:moveTo>
                    <a:pt x="14" y="0"/>
                  </a:moveTo>
                  <a:lnTo>
                    <a:pt x="14" y="0"/>
                  </a:lnTo>
                  <a:lnTo>
                    <a:pt x="8" y="2"/>
                  </a:lnTo>
                  <a:lnTo>
                    <a:pt x="0"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06" name="Freeform 623"/>
            <p:cNvSpPr>
              <a:spLocks/>
            </p:cNvSpPr>
            <p:nvPr/>
          </p:nvSpPr>
          <p:spPr bwMode="auto">
            <a:xfrm>
              <a:off x="3940" y="3937"/>
              <a:ext cx="10" cy="2"/>
            </a:xfrm>
            <a:custGeom>
              <a:avLst/>
              <a:gdLst>
                <a:gd name="T0" fmla="*/ 10 w 10"/>
                <a:gd name="T1" fmla="*/ 2 h 2"/>
                <a:gd name="T2" fmla="*/ 4 w 10"/>
                <a:gd name="T3" fmla="*/ 2 h 2"/>
                <a:gd name="T4" fmla="*/ 0 w 10"/>
                <a:gd name="T5" fmla="*/ 0 h 2"/>
                <a:gd name="T6" fmla="*/ 0 60000 65536"/>
                <a:gd name="T7" fmla="*/ 0 60000 65536"/>
                <a:gd name="T8" fmla="*/ 0 60000 65536"/>
                <a:gd name="T9" fmla="*/ 0 w 10"/>
                <a:gd name="T10" fmla="*/ 0 h 2"/>
                <a:gd name="T11" fmla="*/ 10 w 10"/>
                <a:gd name="T12" fmla="*/ 2 h 2"/>
              </a:gdLst>
              <a:ahLst/>
              <a:cxnLst>
                <a:cxn ang="T6">
                  <a:pos x="T0" y="T1"/>
                </a:cxn>
                <a:cxn ang="T7">
                  <a:pos x="T2" y="T3"/>
                </a:cxn>
                <a:cxn ang="T8">
                  <a:pos x="T4" y="T5"/>
                </a:cxn>
              </a:cxnLst>
              <a:rect l="T9" t="T10" r="T11" b="T12"/>
              <a:pathLst>
                <a:path w="10" h="2">
                  <a:moveTo>
                    <a:pt x="10" y="2"/>
                  </a:moveTo>
                  <a:lnTo>
                    <a:pt x="4"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07" name="Freeform 624"/>
            <p:cNvSpPr>
              <a:spLocks/>
            </p:cNvSpPr>
            <p:nvPr/>
          </p:nvSpPr>
          <p:spPr bwMode="auto">
            <a:xfrm>
              <a:off x="4192" y="4020"/>
              <a:ext cx="33" cy="2"/>
            </a:xfrm>
            <a:custGeom>
              <a:avLst/>
              <a:gdLst>
                <a:gd name="T0" fmla="*/ 0 w 33"/>
                <a:gd name="T1" fmla="*/ 0 h 2"/>
                <a:gd name="T2" fmla="*/ 0 w 33"/>
                <a:gd name="T3" fmla="*/ 0 h 2"/>
                <a:gd name="T4" fmla="*/ 20 w 33"/>
                <a:gd name="T5" fmla="*/ 0 h 2"/>
                <a:gd name="T6" fmla="*/ 33 w 33"/>
                <a:gd name="T7" fmla="*/ 2 h 2"/>
                <a:gd name="T8" fmla="*/ 0 60000 65536"/>
                <a:gd name="T9" fmla="*/ 0 60000 65536"/>
                <a:gd name="T10" fmla="*/ 0 60000 65536"/>
                <a:gd name="T11" fmla="*/ 0 60000 65536"/>
                <a:gd name="T12" fmla="*/ 0 w 33"/>
                <a:gd name="T13" fmla="*/ 0 h 2"/>
                <a:gd name="T14" fmla="*/ 33 w 33"/>
                <a:gd name="T15" fmla="*/ 2 h 2"/>
              </a:gdLst>
              <a:ahLst/>
              <a:cxnLst>
                <a:cxn ang="T8">
                  <a:pos x="T0" y="T1"/>
                </a:cxn>
                <a:cxn ang="T9">
                  <a:pos x="T2" y="T3"/>
                </a:cxn>
                <a:cxn ang="T10">
                  <a:pos x="T4" y="T5"/>
                </a:cxn>
                <a:cxn ang="T11">
                  <a:pos x="T6" y="T7"/>
                </a:cxn>
              </a:cxnLst>
              <a:rect l="T12" t="T13" r="T14" b="T15"/>
              <a:pathLst>
                <a:path w="33" h="2">
                  <a:moveTo>
                    <a:pt x="0" y="0"/>
                  </a:moveTo>
                  <a:lnTo>
                    <a:pt x="0" y="0"/>
                  </a:lnTo>
                  <a:lnTo>
                    <a:pt x="20" y="0"/>
                  </a:lnTo>
                  <a:lnTo>
                    <a:pt x="33"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08" name="Freeform 625"/>
            <p:cNvSpPr>
              <a:spLocks/>
            </p:cNvSpPr>
            <p:nvPr/>
          </p:nvSpPr>
          <p:spPr bwMode="auto">
            <a:xfrm>
              <a:off x="4271" y="3884"/>
              <a:ext cx="18" cy="1"/>
            </a:xfrm>
            <a:custGeom>
              <a:avLst/>
              <a:gdLst>
                <a:gd name="T0" fmla="*/ 0 w 18"/>
                <a:gd name="T1" fmla="*/ 0 h 1"/>
                <a:gd name="T2" fmla="*/ 0 w 18"/>
                <a:gd name="T3" fmla="*/ 0 h 1"/>
                <a:gd name="T4" fmla="*/ 0 w 18"/>
                <a:gd name="T5" fmla="*/ 0 h 1"/>
                <a:gd name="T6" fmla="*/ 2 w 18"/>
                <a:gd name="T7" fmla="*/ 0 h 1"/>
                <a:gd name="T8" fmla="*/ 18 w 18"/>
                <a:gd name="T9" fmla="*/ 1 h 1"/>
                <a:gd name="T10" fmla="*/ 0 60000 65536"/>
                <a:gd name="T11" fmla="*/ 0 60000 65536"/>
                <a:gd name="T12" fmla="*/ 0 60000 65536"/>
                <a:gd name="T13" fmla="*/ 0 60000 65536"/>
                <a:gd name="T14" fmla="*/ 0 60000 65536"/>
                <a:gd name="T15" fmla="*/ 0 w 18"/>
                <a:gd name="T16" fmla="*/ 0 h 1"/>
                <a:gd name="T17" fmla="*/ 18 w 18"/>
                <a:gd name="T18" fmla="*/ 1 h 1"/>
              </a:gdLst>
              <a:ahLst/>
              <a:cxnLst>
                <a:cxn ang="T10">
                  <a:pos x="T0" y="T1"/>
                </a:cxn>
                <a:cxn ang="T11">
                  <a:pos x="T2" y="T3"/>
                </a:cxn>
                <a:cxn ang="T12">
                  <a:pos x="T4" y="T5"/>
                </a:cxn>
                <a:cxn ang="T13">
                  <a:pos x="T6" y="T7"/>
                </a:cxn>
                <a:cxn ang="T14">
                  <a:pos x="T8" y="T9"/>
                </a:cxn>
              </a:cxnLst>
              <a:rect l="T15" t="T16" r="T17" b="T18"/>
              <a:pathLst>
                <a:path w="18" h="1">
                  <a:moveTo>
                    <a:pt x="0" y="0"/>
                  </a:moveTo>
                  <a:lnTo>
                    <a:pt x="0" y="0"/>
                  </a:lnTo>
                  <a:lnTo>
                    <a:pt x="2" y="0"/>
                  </a:lnTo>
                  <a:lnTo>
                    <a:pt x="18" y="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09" name="Freeform 626"/>
            <p:cNvSpPr>
              <a:spLocks/>
            </p:cNvSpPr>
            <p:nvPr/>
          </p:nvSpPr>
          <p:spPr bwMode="auto">
            <a:xfrm>
              <a:off x="4114" y="3820"/>
              <a:ext cx="90" cy="12"/>
            </a:xfrm>
            <a:custGeom>
              <a:avLst/>
              <a:gdLst>
                <a:gd name="T0" fmla="*/ 0 w 90"/>
                <a:gd name="T1" fmla="*/ 0 h 12"/>
                <a:gd name="T2" fmla="*/ 25 w 90"/>
                <a:gd name="T3" fmla="*/ 0 h 12"/>
                <a:gd name="T4" fmla="*/ 50 w 90"/>
                <a:gd name="T5" fmla="*/ 6 h 12"/>
                <a:gd name="T6" fmla="*/ 69 w 90"/>
                <a:gd name="T7" fmla="*/ 10 h 12"/>
                <a:gd name="T8" fmla="*/ 86 w 90"/>
                <a:gd name="T9" fmla="*/ 12 h 12"/>
                <a:gd name="T10" fmla="*/ 90 w 90"/>
                <a:gd name="T11" fmla="*/ 12 h 12"/>
                <a:gd name="T12" fmla="*/ 0 60000 65536"/>
                <a:gd name="T13" fmla="*/ 0 60000 65536"/>
                <a:gd name="T14" fmla="*/ 0 60000 65536"/>
                <a:gd name="T15" fmla="*/ 0 60000 65536"/>
                <a:gd name="T16" fmla="*/ 0 60000 65536"/>
                <a:gd name="T17" fmla="*/ 0 60000 65536"/>
                <a:gd name="T18" fmla="*/ 0 w 90"/>
                <a:gd name="T19" fmla="*/ 0 h 12"/>
                <a:gd name="T20" fmla="*/ 90 w 9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0" h="12">
                  <a:moveTo>
                    <a:pt x="0" y="0"/>
                  </a:moveTo>
                  <a:lnTo>
                    <a:pt x="25" y="0"/>
                  </a:lnTo>
                  <a:lnTo>
                    <a:pt x="50" y="6"/>
                  </a:lnTo>
                  <a:lnTo>
                    <a:pt x="69" y="10"/>
                  </a:lnTo>
                  <a:lnTo>
                    <a:pt x="86" y="12"/>
                  </a:lnTo>
                  <a:lnTo>
                    <a:pt x="9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10" name="Freeform 627"/>
            <p:cNvSpPr>
              <a:spLocks/>
            </p:cNvSpPr>
            <p:nvPr/>
          </p:nvSpPr>
          <p:spPr bwMode="auto">
            <a:xfrm>
              <a:off x="4054" y="3953"/>
              <a:ext cx="104" cy="13"/>
            </a:xfrm>
            <a:custGeom>
              <a:avLst/>
              <a:gdLst>
                <a:gd name="T0" fmla="*/ 104 w 104"/>
                <a:gd name="T1" fmla="*/ 0 h 13"/>
                <a:gd name="T2" fmla="*/ 104 w 104"/>
                <a:gd name="T3" fmla="*/ 0 h 13"/>
                <a:gd name="T4" fmla="*/ 102 w 104"/>
                <a:gd name="T5" fmla="*/ 0 h 13"/>
                <a:gd name="T6" fmla="*/ 46 w 104"/>
                <a:gd name="T7" fmla="*/ 7 h 13"/>
                <a:gd name="T8" fmla="*/ 0 w 104"/>
                <a:gd name="T9" fmla="*/ 13 h 13"/>
                <a:gd name="T10" fmla="*/ 0 60000 65536"/>
                <a:gd name="T11" fmla="*/ 0 60000 65536"/>
                <a:gd name="T12" fmla="*/ 0 60000 65536"/>
                <a:gd name="T13" fmla="*/ 0 60000 65536"/>
                <a:gd name="T14" fmla="*/ 0 60000 65536"/>
                <a:gd name="T15" fmla="*/ 0 w 104"/>
                <a:gd name="T16" fmla="*/ 0 h 13"/>
                <a:gd name="T17" fmla="*/ 104 w 104"/>
                <a:gd name="T18" fmla="*/ 13 h 13"/>
              </a:gdLst>
              <a:ahLst/>
              <a:cxnLst>
                <a:cxn ang="T10">
                  <a:pos x="T0" y="T1"/>
                </a:cxn>
                <a:cxn ang="T11">
                  <a:pos x="T2" y="T3"/>
                </a:cxn>
                <a:cxn ang="T12">
                  <a:pos x="T4" y="T5"/>
                </a:cxn>
                <a:cxn ang="T13">
                  <a:pos x="T6" y="T7"/>
                </a:cxn>
                <a:cxn ang="T14">
                  <a:pos x="T8" y="T9"/>
                </a:cxn>
              </a:cxnLst>
              <a:rect l="T15" t="T16" r="T17" b="T18"/>
              <a:pathLst>
                <a:path w="104" h="13">
                  <a:moveTo>
                    <a:pt x="104" y="0"/>
                  </a:moveTo>
                  <a:lnTo>
                    <a:pt x="104" y="0"/>
                  </a:lnTo>
                  <a:lnTo>
                    <a:pt x="102" y="0"/>
                  </a:lnTo>
                  <a:lnTo>
                    <a:pt x="46" y="7"/>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11" name="Freeform 628"/>
            <p:cNvSpPr>
              <a:spLocks/>
            </p:cNvSpPr>
            <p:nvPr/>
          </p:nvSpPr>
          <p:spPr bwMode="auto">
            <a:xfrm>
              <a:off x="4189" y="3687"/>
              <a:ext cx="98" cy="162"/>
            </a:xfrm>
            <a:custGeom>
              <a:avLst/>
              <a:gdLst>
                <a:gd name="T0" fmla="*/ 98 w 98"/>
                <a:gd name="T1" fmla="*/ 0 h 162"/>
                <a:gd name="T2" fmla="*/ 11 w 98"/>
                <a:gd name="T3" fmla="*/ 145 h 162"/>
                <a:gd name="T4" fmla="*/ 0 w 98"/>
                <a:gd name="T5" fmla="*/ 162 h 162"/>
                <a:gd name="T6" fmla="*/ 0 60000 65536"/>
                <a:gd name="T7" fmla="*/ 0 60000 65536"/>
                <a:gd name="T8" fmla="*/ 0 60000 65536"/>
                <a:gd name="T9" fmla="*/ 0 w 98"/>
                <a:gd name="T10" fmla="*/ 0 h 162"/>
                <a:gd name="T11" fmla="*/ 98 w 98"/>
                <a:gd name="T12" fmla="*/ 162 h 162"/>
              </a:gdLst>
              <a:ahLst/>
              <a:cxnLst>
                <a:cxn ang="T6">
                  <a:pos x="T0" y="T1"/>
                </a:cxn>
                <a:cxn ang="T7">
                  <a:pos x="T2" y="T3"/>
                </a:cxn>
                <a:cxn ang="T8">
                  <a:pos x="T4" y="T5"/>
                </a:cxn>
              </a:cxnLst>
              <a:rect l="T9" t="T10" r="T11" b="T12"/>
              <a:pathLst>
                <a:path w="98" h="162">
                  <a:moveTo>
                    <a:pt x="98" y="0"/>
                  </a:moveTo>
                  <a:lnTo>
                    <a:pt x="11" y="145"/>
                  </a:lnTo>
                  <a:lnTo>
                    <a:pt x="0" y="16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12" name="Freeform 629"/>
            <p:cNvSpPr>
              <a:spLocks/>
            </p:cNvSpPr>
            <p:nvPr/>
          </p:nvSpPr>
          <p:spPr bwMode="auto">
            <a:xfrm>
              <a:off x="4219" y="3849"/>
              <a:ext cx="68" cy="125"/>
            </a:xfrm>
            <a:custGeom>
              <a:avLst/>
              <a:gdLst>
                <a:gd name="T0" fmla="*/ 68 w 68"/>
                <a:gd name="T1" fmla="*/ 0 h 125"/>
                <a:gd name="T2" fmla="*/ 50 w 68"/>
                <a:gd name="T3" fmla="*/ 33 h 125"/>
                <a:gd name="T4" fmla="*/ 0 w 68"/>
                <a:gd name="T5" fmla="*/ 125 h 125"/>
                <a:gd name="T6" fmla="*/ 0 60000 65536"/>
                <a:gd name="T7" fmla="*/ 0 60000 65536"/>
                <a:gd name="T8" fmla="*/ 0 60000 65536"/>
                <a:gd name="T9" fmla="*/ 0 w 68"/>
                <a:gd name="T10" fmla="*/ 0 h 125"/>
                <a:gd name="T11" fmla="*/ 68 w 68"/>
                <a:gd name="T12" fmla="*/ 125 h 125"/>
              </a:gdLst>
              <a:ahLst/>
              <a:cxnLst>
                <a:cxn ang="T6">
                  <a:pos x="T0" y="T1"/>
                </a:cxn>
                <a:cxn ang="T7">
                  <a:pos x="T2" y="T3"/>
                </a:cxn>
                <a:cxn ang="T8">
                  <a:pos x="T4" y="T5"/>
                </a:cxn>
              </a:cxnLst>
              <a:rect l="T9" t="T10" r="T11" b="T12"/>
              <a:pathLst>
                <a:path w="68" h="125">
                  <a:moveTo>
                    <a:pt x="68" y="0"/>
                  </a:moveTo>
                  <a:lnTo>
                    <a:pt x="50" y="33"/>
                  </a:lnTo>
                  <a:lnTo>
                    <a:pt x="0" y="125"/>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613" name="Freeform 630"/>
            <p:cNvSpPr>
              <a:spLocks/>
            </p:cNvSpPr>
            <p:nvPr/>
          </p:nvSpPr>
          <p:spPr bwMode="auto">
            <a:xfrm>
              <a:off x="4292" y="3685"/>
              <a:ext cx="16" cy="81"/>
            </a:xfrm>
            <a:custGeom>
              <a:avLst/>
              <a:gdLst>
                <a:gd name="T0" fmla="*/ 0 w 16"/>
                <a:gd name="T1" fmla="*/ 0 h 81"/>
                <a:gd name="T2" fmla="*/ 4 w 16"/>
                <a:gd name="T3" fmla="*/ 23 h 81"/>
                <a:gd name="T4" fmla="*/ 16 w 16"/>
                <a:gd name="T5" fmla="*/ 81 h 81"/>
                <a:gd name="T6" fmla="*/ 16 w 16"/>
                <a:gd name="T7" fmla="*/ 81 h 81"/>
                <a:gd name="T8" fmla="*/ 0 60000 65536"/>
                <a:gd name="T9" fmla="*/ 0 60000 65536"/>
                <a:gd name="T10" fmla="*/ 0 60000 65536"/>
                <a:gd name="T11" fmla="*/ 0 60000 65536"/>
                <a:gd name="T12" fmla="*/ 0 w 16"/>
                <a:gd name="T13" fmla="*/ 0 h 81"/>
                <a:gd name="T14" fmla="*/ 16 w 16"/>
                <a:gd name="T15" fmla="*/ 81 h 81"/>
              </a:gdLst>
              <a:ahLst/>
              <a:cxnLst>
                <a:cxn ang="T8">
                  <a:pos x="T0" y="T1"/>
                </a:cxn>
                <a:cxn ang="T9">
                  <a:pos x="T2" y="T3"/>
                </a:cxn>
                <a:cxn ang="T10">
                  <a:pos x="T4" y="T5"/>
                </a:cxn>
                <a:cxn ang="T11">
                  <a:pos x="T6" y="T7"/>
                </a:cxn>
              </a:cxnLst>
              <a:rect l="T12" t="T13" r="T14" b="T15"/>
              <a:pathLst>
                <a:path w="16" h="81">
                  <a:moveTo>
                    <a:pt x="0" y="0"/>
                  </a:moveTo>
                  <a:lnTo>
                    <a:pt x="4" y="23"/>
                  </a:lnTo>
                  <a:lnTo>
                    <a:pt x="16" y="81"/>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0975" name="Group 631"/>
          <p:cNvGrpSpPr>
            <a:grpSpLocks/>
          </p:cNvGrpSpPr>
          <p:nvPr/>
        </p:nvGrpSpPr>
        <p:grpSpPr bwMode="auto">
          <a:xfrm>
            <a:off x="914400" y="5791200"/>
            <a:ext cx="3341688" cy="715963"/>
            <a:chOff x="1149" y="3672"/>
            <a:chExt cx="2105" cy="451"/>
          </a:xfrm>
        </p:grpSpPr>
        <p:sp>
          <p:nvSpPr>
            <p:cNvPr id="21342" name="Rectangle 632"/>
            <p:cNvSpPr>
              <a:spLocks noChangeArrowheads="1"/>
            </p:cNvSpPr>
            <p:nvPr/>
          </p:nvSpPr>
          <p:spPr bwMode="auto">
            <a:xfrm>
              <a:off x="2441" y="3672"/>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1343" name="Rectangle 633"/>
            <p:cNvSpPr>
              <a:spLocks noChangeArrowheads="1"/>
            </p:cNvSpPr>
            <p:nvPr/>
          </p:nvSpPr>
          <p:spPr bwMode="auto">
            <a:xfrm>
              <a:off x="2508" y="367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1344" name="Rectangle 634"/>
            <p:cNvSpPr>
              <a:spLocks noChangeArrowheads="1"/>
            </p:cNvSpPr>
            <p:nvPr/>
          </p:nvSpPr>
          <p:spPr bwMode="auto">
            <a:xfrm>
              <a:off x="2554"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1345" name="Rectangle 635"/>
            <p:cNvSpPr>
              <a:spLocks noChangeArrowheads="1"/>
            </p:cNvSpPr>
            <p:nvPr/>
          </p:nvSpPr>
          <p:spPr bwMode="auto">
            <a:xfrm>
              <a:off x="2585" y="3672"/>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1346" name="Rectangle 636"/>
            <p:cNvSpPr>
              <a:spLocks noChangeArrowheads="1"/>
            </p:cNvSpPr>
            <p:nvPr/>
          </p:nvSpPr>
          <p:spPr bwMode="auto">
            <a:xfrm>
              <a:off x="2636" y="3672"/>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1347" name="Rectangle 637"/>
            <p:cNvSpPr>
              <a:spLocks noChangeArrowheads="1"/>
            </p:cNvSpPr>
            <p:nvPr/>
          </p:nvSpPr>
          <p:spPr bwMode="auto">
            <a:xfrm>
              <a:off x="2736"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1348" name="Rectangle 638"/>
            <p:cNvSpPr>
              <a:spLocks noChangeArrowheads="1"/>
            </p:cNvSpPr>
            <p:nvPr/>
          </p:nvSpPr>
          <p:spPr bwMode="auto">
            <a:xfrm>
              <a:off x="2767"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1349" name="Rectangle 639"/>
            <p:cNvSpPr>
              <a:spLocks noChangeArrowheads="1"/>
            </p:cNvSpPr>
            <p:nvPr/>
          </p:nvSpPr>
          <p:spPr bwMode="auto">
            <a:xfrm>
              <a:off x="2808" y="367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1350" name="Rectangle 640"/>
            <p:cNvSpPr>
              <a:spLocks noChangeArrowheads="1"/>
            </p:cNvSpPr>
            <p:nvPr/>
          </p:nvSpPr>
          <p:spPr bwMode="auto">
            <a:xfrm>
              <a:off x="2854"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1351" name="Rectangle 641"/>
            <p:cNvSpPr>
              <a:spLocks noChangeArrowheads="1"/>
            </p:cNvSpPr>
            <p:nvPr/>
          </p:nvSpPr>
          <p:spPr bwMode="auto">
            <a:xfrm>
              <a:off x="2885" y="3672"/>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1352" name="Rectangle 642"/>
            <p:cNvSpPr>
              <a:spLocks noChangeArrowheads="1"/>
            </p:cNvSpPr>
            <p:nvPr/>
          </p:nvSpPr>
          <p:spPr bwMode="auto">
            <a:xfrm>
              <a:off x="2936"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1353" name="Rectangle 643"/>
            <p:cNvSpPr>
              <a:spLocks noChangeArrowheads="1"/>
            </p:cNvSpPr>
            <p:nvPr/>
          </p:nvSpPr>
          <p:spPr bwMode="auto">
            <a:xfrm>
              <a:off x="2976"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1354" name="Rectangle 644"/>
            <p:cNvSpPr>
              <a:spLocks noChangeArrowheads="1"/>
            </p:cNvSpPr>
            <p:nvPr/>
          </p:nvSpPr>
          <p:spPr bwMode="auto">
            <a:xfrm>
              <a:off x="3040" y="3672"/>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K</a:t>
              </a:r>
              <a:endParaRPr lang="en-US" smtClean="0">
                <a:solidFill>
                  <a:srgbClr val="000000"/>
                </a:solidFill>
              </a:endParaRPr>
            </a:p>
          </p:txBody>
        </p:sp>
        <p:sp>
          <p:nvSpPr>
            <p:cNvPr id="21355" name="Rectangle 645"/>
            <p:cNvSpPr>
              <a:spLocks noChangeArrowheads="1"/>
            </p:cNvSpPr>
            <p:nvPr/>
          </p:nvSpPr>
          <p:spPr bwMode="auto">
            <a:xfrm>
              <a:off x="2441"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356" name="Rectangle 646"/>
            <p:cNvSpPr>
              <a:spLocks noChangeArrowheads="1"/>
            </p:cNvSpPr>
            <p:nvPr/>
          </p:nvSpPr>
          <p:spPr bwMode="auto">
            <a:xfrm>
              <a:off x="2482"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357" name="Rectangle 647"/>
            <p:cNvSpPr>
              <a:spLocks noChangeArrowheads="1"/>
            </p:cNvSpPr>
            <p:nvPr/>
          </p:nvSpPr>
          <p:spPr bwMode="auto">
            <a:xfrm>
              <a:off x="2518"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358" name="Rectangle 648"/>
            <p:cNvSpPr>
              <a:spLocks noChangeArrowheads="1"/>
            </p:cNvSpPr>
            <p:nvPr/>
          </p:nvSpPr>
          <p:spPr bwMode="auto">
            <a:xfrm>
              <a:off x="254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359" name="Rectangle 649"/>
            <p:cNvSpPr>
              <a:spLocks noChangeArrowheads="1"/>
            </p:cNvSpPr>
            <p:nvPr/>
          </p:nvSpPr>
          <p:spPr bwMode="auto">
            <a:xfrm>
              <a:off x="2585"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1360" name="Rectangle 650"/>
            <p:cNvSpPr>
              <a:spLocks noChangeArrowheads="1"/>
            </p:cNvSpPr>
            <p:nvPr/>
          </p:nvSpPr>
          <p:spPr bwMode="auto">
            <a:xfrm>
              <a:off x="2631"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361" name="Rectangle 651"/>
            <p:cNvSpPr>
              <a:spLocks noChangeArrowheads="1"/>
            </p:cNvSpPr>
            <p:nvPr/>
          </p:nvSpPr>
          <p:spPr bwMode="auto">
            <a:xfrm>
              <a:off x="2657"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362" name="Rectangle 652"/>
            <p:cNvSpPr>
              <a:spLocks noChangeArrowheads="1"/>
            </p:cNvSpPr>
            <p:nvPr/>
          </p:nvSpPr>
          <p:spPr bwMode="auto">
            <a:xfrm>
              <a:off x="2682"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363" name="Rectangle 653"/>
            <p:cNvSpPr>
              <a:spLocks noChangeArrowheads="1"/>
            </p:cNvSpPr>
            <p:nvPr/>
          </p:nvSpPr>
          <p:spPr bwMode="auto">
            <a:xfrm>
              <a:off x="2718"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364" name="Rectangle 654"/>
            <p:cNvSpPr>
              <a:spLocks noChangeArrowheads="1"/>
            </p:cNvSpPr>
            <p:nvPr/>
          </p:nvSpPr>
          <p:spPr bwMode="auto">
            <a:xfrm>
              <a:off x="276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365" name="Rectangle 655"/>
            <p:cNvSpPr>
              <a:spLocks noChangeArrowheads="1"/>
            </p:cNvSpPr>
            <p:nvPr/>
          </p:nvSpPr>
          <p:spPr bwMode="auto">
            <a:xfrm>
              <a:off x="2805"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366" name="Rectangle 656"/>
            <p:cNvSpPr>
              <a:spLocks noChangeArrowheads="1"/>
            </p:cNvSpPr>
            <p:nvPr/>
          </p:nvSpPr>
          <p:spPr bwMode="auto">
            <a:xfrm>
              <a:off x="286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367" name="Rectangle 657"/>
            <p:cNvSpPr>
              <a:spLocks noChangeArrowheads="1"/>
            </p:cNvSpPr>
            <p:nvPr/>
          </p:nvSpPr>
          <p:spPr bwMode="auto">
            <a:xfrm>
              <a:off x="2929"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1368" name="Rectangle 658"/>
            <p:cNvSpPr>
              <a:spLocks noChangeArrowheads="1"/>
            </p:cNvSpPr>
            <p:nvPr/>
          </p:nvSpPr>
          <p:spPr bwMode="auto">
            <a:xfrm>
              <a:off x="2975"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369" name="Rectangle 659"/>
            <p:cNvSpPr>
              <a:spLocks noChangeArrowheads="1"/>
            </p:cNvSpPr>
            <p:nvPr/>
          </p:nvSpPr>
          <p:spPr bwMode="auto">
            <a:xfrm>
              <a:off x="3000"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370" name="Rectangle 660"/>
            <p:cNvSpPr>
              <a:spLocks noChangeArrowheads="1"/>
            </p:cNvSpPr>
            <p:nvPr/>
          </p:nvSpPr>
          <p:spPr bwMode="auto">
            <a:xfrm>
              <a:off x="3041"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371" name="Rectangle 661"/>
            <p:cNvSpPr>
              <a:spLocks noChangeArrowheads="1"/>
            </p:cNvSpPr>
            <p:nvPr/>
          </p:nvSpPr>
          <p:spPr bwMode="auto">
            <a:xfrm>
              <a:off x="3087"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372" name="Rectangle 662"/>
            <p:cNvSpPr>
              <a:spLocks noChangeArrowheads="1"/>
            </p:cNvSpPr>
            <p:nvPr/>
          </p:nvSpPr>
          <p:spPr bwMode="auto">
            <a:xfrm>
              <a:off x="3152"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373" name="Rectangle 663"/>
            <p:cNvSpPr>
              <a:spLocks noChangeArrowheads="1"/>
            </p:cNvSpPr>
            <p:nvPr/>
          </p:nvSpPr>
          <p:spPr bwMode="auto">
            <a:xfrm>
              <a:off x="3198"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374" name="Rectangle 664"/>
            <p:cNvSpPr>
              <a:spLocks noChangeArrowheads="1"/>
            </p:cNvSpPr>
            <p:nvPr/>
          </p:nvSpPr>
          <p:spPr bwMode="auto">
            <a:xfrm>
              <a:off x="2441"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375" name="Rectangle 665"/>
            <p:cNvSpPr>
              <a:spLocks noChangeArrowheads="1"/>
            </p:cNvSpPr>
            <p:nvPr/>
          </p:nvSpPr>
          <p:spPr bwMode="auto">
            <a:xfrm>
              <a:off x="2467"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376" name="Rectangle 666"/>
            <p:cNvSpPr>
              <a:spLocks noChangeArrowheads="1"/>
            </p:cNvSpPr>
            <p:nvPr/>
          </p:nvSpPr>
          <p:spPr bwMode="auto">
            <a:xfrm>
              <a:off x="2513" y="389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377" name="Rectangle 667"/>
            <p:cNvSpPr>
              <a:spLocks noChangeArrowheads="1"/>
            </p:cNvSpPr>
            <p:nvPr/>
          </p:nvSpPr>
          <p:spPr bwMode="auto">
            <a:xfrm>
              <a:off x="2577"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378" name="Rectangle 668"/>
            <p:cNvSpPr>
              <a:spLocks noChangeArrowheads="1"/>
            </p:cNvSpPr>
            <p:nvPr/>
          </p:nvSpPr>
          <p:spPr bwMode="auto">
            <a:xfrm>
              <a:off x="2623"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379" name="Rectangle 669"/>
            <p:cNvSpPr>
              <a:spLocks noChangeArrowheads="1"/>
            </p:cNvSpPr>
            <p:nvPr/>
          </p:nvSpPr>
          <p:spPr bwMode="auto">
            <a:xfrm>
              <a:off x="2649"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1380" name="Rectangle 670"/>
            <p:cNvSpPr>
              <a:spLocks noChangeArrowheads="1"/>
            </p:cNvSpPr>
            <p:nvPr/>
          </p:nvSpPr>
          <p:spPr bwMode="auto">
            <a:xfrm>
              <a:off x="2695"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381" name="Rectangle 671"/>
            <p:cNvSpPr>
              <a:spLocks noChangeArrowheads="1"/>
            </p:cNvSpPr>
            <p:nvPr/>
          </p:nvSpPr>
          <p:spPr bwMode="auto">
            <a:xfrm>
              <a:off x="2764"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1382" name="Rectangle 672"/>
            <p:cNvSpPr>
              <a:spLocks noChangeArrowheads="1"/>
            </p:cNvSpPr>
            <p:nvPr/>
          </p:nvSpPr>
          <p:spPr bwMode="auto">
            <a:xfrm>
              <a:off x="2811"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383" name="Rectangle 673"/>
            <p:cNvSpPr>
              <a:spLocks noChangeArrowheads="1"/>
            </p:cNvSpPr>
            <p:nvPr/>
          </p:nvSpPr>
          <p:spPr bwMode="auto">
            <a:xfrm>
              <a:off x="2857"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384" name="Rectangle 674"/>
            <p:cNvSpPr>
              <a:spLocks noChangeArrowheads="1"/>
            </p:cNvSpPr>
            <p:nvPr/>
          </p:nvSpPr>
          <p:spPr bwMode="auto">
            <a:xfrm>
              <a:off x="2882"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385" name="Rectangle 675"/>
            <p:cNvSpPr>
              <a:spLocks noChangeArrowheads="1"/>
            </p:cNvSpPr>
            <p:nvPr/>
          </p:nvSpPr>
          <p:spPr bwMode="auto">
            <a:xfrm>
              <a:off x="2929"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386" name="Rectangle 676"/>
            <p:cNvSpPr>
              <a:spLocks noChangeArrowheads="1"/>
            </p:cNvSpPr>
            <p:nvPr/>
          </p:nvSpPr>
          <p:spPr bwMode="auto">
            <a:xfrm>
              <a:off x="2954" y="3896"/>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387" name="Rectangle 677"/>
            <p:cNvSpPr>
              <a:spLocks noChangeArrowheads="1"/>
            </p:cNvSpPr>
            <p:nvPr/>
          </p:nvSpPr>
          <p:spPr bwMode="auto">
            <a:xfrm>
              <a:off x="3013"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388" name="Rectangle 678"/>
            <p:cNvSpPr>
              <a:spLocks noChangeArrowheads="1"/>
            </p:cNvSpPr>
            <p:nvPr/>
          </p:nvSpPr>
          <p:spPr bwMode="auto">
            <a:xfrm>
              <a:off x="3059" y="3896"/>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389" name="Rectangle 679"/>
            <p:cNvSpPr>
              <a:spLocks noChangeArrowheads="1"/>
            </p:cNvSpPr>
            <p:nvPr/>
          </p:nvSpPr>
          <p:spPr bwMode="auto">
            <a:xfrm>
              <a:off x="3113"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390" name="Rectangle 680"/>
            <p:cNvSpPr>
              <a:spLocks noChangeArrowheads="1"/>
            </p:cNvSpPr>
            <p:nvPr/>
          </p:nvSpPr>
          <p:spPr bwMode="auto">
            <a:xfrm>
              <a:off x="3139" y="3896"/>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w</a:t>
              </a:r>
              <a:endParaRPr lang="en-US" smtClean="0">
                <a:solidFill>
                  <a:srgbClr val="000000"/>
                </a:solidFill>
              </a:endParaRPr>
            </a:p>
          </p:txBody>
        </p:sp>
        <p:sp>
          <p:nvSpPr>
            <p:cNvPr id="21391" name="Rectangle 681"/>
            <p:cNvSpPr>
              <a:spLocks noChangeArrowheads="1"/>
            </p:cNvSpPr>
            <p:nvPr/>
          </p:nvSpPr>
          <p:spPr bwMode="auto">
            <a:xfrm>
              <a:off x="3206"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392" name="Rectangle 682"/>
            <p:cNvSpPr>
              <a:spLocks noChangeArrowheads="1"/>
            </p:cNvSpPr>
            <p:nvPr/>
          </p:nvSpPr>
          <p:spPr bwMode="auto">
            <a:xfrm>
              <a:off x="2441" y="4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393" name="Rectangle 683"/>
            <p:cNvSpPr>
              <a:spLocks noChangeArrowheads="1"/>
            </p:cNvSpPr>
            <p:nvPr/>
          </p:nvSpPr>
          <p:spPr bwMode="auto">
            <a:xfrm>
              <a:off x="2477" y="4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1394" name="Rectangle 684"/>
            <p:cNvSpPr>
              <a:spLocks noChangeArrowheads="1"/>
            </p:cNvSpPr>
            <p:nvPr/>
          </p:nvSpPr>
          <p:spPr bwMode="auto">
            <a:xfrm>
              <a:off x="2523" y="4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1395" name="Rectangle 685"/>
            <p:cNvSpPr>
              <a:spLocks noChangeArrowheads="1"/>
            </p:cNvSpPr>
            <p:nvPr/>
          </p:nvSpPr>
          <p:spPr bwMode="auto">
            <a:xfrm>
              <a:off x="2554" y="4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396" name="Rectangle 686"/>
            <p:cNvSpPr>
              <a:spLocks noChangeArrowheads="1"/>
            </p:cNvSpPr>
            <p:nvPr/>
          </p:nvSpPr>
          <p:spPr bwMode="auto">
            <a:xfrm>
              <a:off x="2585"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397" name="Rectangle 687"/>
            <p:cNvSpPr>
              <a:spLocks noChangeArrowheads="1"/>
            </p:cNvSpPr>
            <p:nvPr/>
          </p:nvSpPr>
          <p:spPr bwMode="auto">
            <a:xfrm>
              <a:off x="2626"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1398" name="Rectangle 688"/>
            <p:cNvSpPr>
              <a:spLocks noChangeArrowheads="1"/>
            </p:cNvSpPr>
            <p:nvPr/>
          </p:nvSpPr>
          <p:spPr bwMode="auto">
            <a:xfrm>
              <a:off x="2667"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399" name="Rectangle 689"/>
            <p:cNvSpPr>
              <a:spLocks noChangeArrowheads="1"/>
            </p:cNvSpPr>
            <p:nvPr/>
          </p:nvSpPr>
          <p:spPr bwMode="auto">
            <a:xfrm>
              <a:off x="2708" y="4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400" name="Rectangle 690"/>
            <p:cNvSpPr>
              <a:spLocks noChangeArrowheads="1"/>
            </p:cNvSpPr>
            <p:nvPr/>
          </p:nvSpPr>
          <p:spPr bwMode="auto">
            <a:xfrm>
              <a:off x="2744" y="4008"/>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1401" name="Line 691"/>
            <p:cNvSpPr>
              <a:spLocks noChangeShapeType="1"/>
            </p:cNvSpPr>
            <p:nvPr/>
          </p:nvSpPr>
          <p:spPr bwMode="auto">
            <a:xfrm flipH="1">
              <a:off x="2184" y="3737"/>
              <a:ext cx="200" cy="64"/>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02" name="Freeform 692"/>
            <p:cNvSpPr>
              <a:spLocks/>
            </p:cNvSpPr>
            <p:nvPr/>
          </p:nvSpPr>
          <p:spPr bwMode="auto">
            <a:xfrm>
              <a:off x="2119" y="3776"/>
              <a:ext cx="86" cy="46"/>
            </a:xfrm>
            <a:custGeom>
              <a:avLst/>
              <a:gdLst>
                <a:gd name="T0" fmla="*/ 73 w 86"/>
                <a:gd name="T1" fmla="*/ 0 h 46"/>
                <a:gd name="T2" fmla="*/ 0 w 86"/>
                <a:gd name="T3" fmla="*/ 46 h 46"/>
                <a:gd name="T4" fmla="*/ 86 w 86"/>
                <a:gd name="T5" fmla="*/ 42 h 46"/>
                <a:gd name="T6" fmla="*/ 73 w 86"/>
                <a:gd name="T7" fmla="*/ 0 h 46"/>
                <a:gd name="T8" fmla="*/ 0 60000 65536"/>
                <a:gd name="T9" fmla="*/ 0 60000 65536"/>
                <a:gd name="T10" fmla="*/ 0 60000 65536"/>
                <a:gd name="T11" fmla="*/ 0 60000 65536"/>
                <a:gd name="T12" fmla="*/ 0 w 86"/>
                <a:gd name="T13" fmla="*/ 0 h 46"/>
                <a:gd name="T14" fmla="*/ 86 w 86"/>
                <a:gd name="T15" fmla="*/ 46 h 46"/>
              </a:gdLst>
              <a:ahLst/>
              <a:cxnLst>
                <a:cxn ang="T8">
                  <a:pos x="T0" y="T1"/>
                </a:cxn>
                <a:cxn ang="T9">
                  <a:pos x="T2" y="T3"/>
                </a:cxn>
                <a:cxn ang="T10">
                  <a:pos x="T4" y="T5"/>
                </a:cxn>
                <a:cxn ang="T11">
                  <a:pos x="T6" y="T7"/>
                </a:cxn>
              </a:cxnLst>
              <a:rect l="T12" t="T13" r="T14" b="T15"/>
              <a:pathLst>
                <a:path w="86" h="46">
                  <a:moveTo>
                    <a:pt x="73" y="0"/>
                  </a:moveTo>
                  <a:lnTo>
                    <a:pt x="0" y="46"/>
                  </a:lnTo>
                  <a:lnTo>
                    <a:pt x="86" y="42"/>
                  </a:lnTo>
                  <a:lnTo>
                    <a:pt x="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03" name="Freeform 693"/>
            <p:cNvSpPr>
              <a:spLocks/>
            </p:cNvSpPr>
            <p:nvPr/>
          </p:nvSpPr>
          <p:spPr bwMode="auto">
            <a:xfrm>
              <a:off x="1457" y="3699"/>
              <a:ext cx="654" cy="161"/>
            </a:xfrm>
            <a:custGeom>
              <a:avLst/>
              <a:gdLst>
                <a:gd name="T0" fmla="*/ 123 w 654"/>
                <a:gd name="T1" fmla="*/ 54 h 161"/>
                <a:gd name="T2" fmla="*/ 125 w 654"/>
                <a:gd name="T3" fmla="*/ 54 h 161"/>
                <a:gd name="T4" fmla="*/ 108 w 654"/>
                <a:gd name="T5" fmla="*/ 88 h 161"/>
                <a:gd name="T6" fmla="*/ 83 w 654"/>
                <a:gd name="T7" fmla="*/ 129 h 161"/>
                <a:gd name="T8" fmla="*/ 65 w 654"/>
                <a:gd name="T9" fmla="*/ 152 h 161"/>
                <a:gd name="T10" fmla="*/ 64 w 654"/>
                <a:gd name="T11" fmla="*/ 158 h 161"/>
                <a:gd name="T12" fmla="*/ 56 w 654"/>
                <a:gd name="T13" fmla="*/ 160 h 161"/>
                <a:gd name="T14" fmla="*/ 50 w 654"/>
                <a:gd name="T15" fmla="*/ 161 h 161"/>
                <a:gd name="T16" fmla="*/ 35 w 654"/>
                <a:gd name="T17" fmla="*/ 161 h 161"/>
                <a:gd name="T18" fmla="*/ 19 w 654"/>
                <a:gd name="T19" fmla="*/ 160 h 161"/>
                <a:gd name="T20" fmla="*/ 0 w 654"/>
                <a:gd name="T21" fmla="*/ 160 h 161"/>
                <a:gd name="T22" fmla="*/ 12 w 654"/>
                <a:gd name="T23" fmla="*/ 136 h 161"/>
                <a:gd name="T24" fmla="*/ 10 w 654"/>
                <a:gd name="T25" fmla="*/ 136 h 161"/>
                <a:gd name="T26" fmla="*/ 48 w 654"/>
                <a:gd name="T27" fmla="*/ 54 h 161"/>
                <a:gd name="T28" fmla="*/ 56 w 654"/>
                <a:gd name="T29" fmla="*/ 46 h 161"/>
                <a:gd name="T30" fmla="*/ 69 w 654"/>
                <a:gd name="T31" fmla="*/ 19 h 161"/>
                <a:gd name="T32" fmla="*/ 423 w 654"/>
                <a:gd name="T33" fmla="*/ 8 h 161"/>
                <a:gd name="T34" fmla="*/ 423 w 654"/>
                <a:gd name="T35" fmla="*/ 6 h 161"/>
                <a:gd name="T36" fmla="*/ 556 w 654"/>
                <a:gd name="T37" fmla="*/ 6 h 161"/>
                <a:gd name="T38" fmla="*/ 556 w 654"/>
                <a:gd name="T39" fmla="*/ 4 h 161"/>
                <a:gd name="T40" fmla="*/ 654 w 654"/>
                <a:gd name="T41" fmla="*/ 0 h 161"/>
                <a:gd name="T42" fmla="*/ 629 w 654"/>
                <a:gd name="T43" fmla="*/ 52 h 161"/>
                <a:gd name="T44" fmla="*/ 627 w 654"/>
                <a:gd name="T45" fmla="*/ 52 h 161"/>
                <a:gd name="T46" fmla="*/ 593 w 654"/>
                <a:gd name="T47" fmla="*/ 125 h 161"/>
                <a:gd name="T48" fmla="*/ 591 w 654"/>
                <a:gd name="T49" fmla="*/ 106 h 161"/>
                <a:gd name="T50" fmla="*/ 593 w 654"/>
                <a:gd name="T51" fmla="*/ 79 h 161"/>
                <a:gd name="T52" fmla="*/ 596 w 654"/>
                <a:gd name="T53" fmla="*/ 44 h 161"/>
                <a:gd name="T54" fmla="*/ 571 w 654"/>
                <a:gd name="T55" fmla="*/ 48 h 161"/>
                <a:gd name="T56" fmla="*/ 539 w 654"/>
                <a:gd name="T57" fmla="*/ 50 h 161"/>
                <a:gd name="T58" fmla="*/ 500 w 654"/>
                <a:gd name="T59" fmla="*/ 44 h 161"/>
                <a:gd name="T60" fmla="*/ 477 w 654"/>
                <a:gd name="T61" fmla="*/ 42 h 161"/>
                <a:gd name="T62" fmla="*/ 452 w 654"/>
                <a:gd name="T63" fmla="*/ 42 h 161"/>
                <a:gd name="T64" fmla="*/ 441 w 654"/>
                <a:gd name="T65" fmla="*/ 61 h 161"/>
                <a:gd name="T66" fmla="*/ 423 w 654"/>
                <a:gd name="T67" fmla="*/ 79 h 161"/>
                <a:gd name="T68" fmla="*/ 400 w 654"/>
                <a:gd name="T69" fmla="*/ 104 h 161"/>
                <a:gd name="T70" fmla="*/ 398 w 654"/>
                <a:gd name="T71" fmla="*/ 102 h 161"/>
                <a:gd name="T72" fmla="*/ 389 w 654"/>
                <a:gd name="T73" fmla="*/ 104 h 161"/>
                <a:gd name="T74" fmla="*/ 375 w 654"/>
                <a:gd name="T75" fmla="*/ 106 h 161"/>
                <a:gd name="T76" fmla="*/ 358 w 654"/>
                <a:gd name="T77" fmla="*/ 106 h 161"/>
                <a:gd name="T78" fmla="*/ 337 w 654"/>
                <a:gd name="T79" fmla="*/ 106 h 161"/>
                <a:gd name="T80" fmla="*/ 325 w 654"/>
                <a:gd name="T81" fmla="*/ 104 h 161"/>
                <a:gd name="T82" fmla="*/ 314 w 654"/>
                <a:gd name="T83" fmla="*/ 102 h 161"/>
                <a:gd name="T84" fmla="*/ 316 w 654"/>
                <a:gd name="T85" fmla="*/ 86 h 161"/>
                <a:gd name="T86" fmla="*/ 316 w 654"/>
                <a:gd name="T87" fmla="*/ 67 h 161"/>
                <a:gd name="T88" fmla="*/ 316 w 654"/>
                <a:gd name="T89" fmla="*/ 58 h 161"/>
                <a:gd name="T90" fmla="*/ 314 w 654"/>
                <a:gd name="T91" fmla="*/ 44 h 161"/>
                <a:gd name="T92" fmla="*/ 291 w 654"/>
                <a:gd name="T93" fmla="*/ 50 h 161"/>
                <a:gd name="T94" fmla="*/ 262 w 654"/>
                <a:gd name="T95" fmla="*/ 52 h 161"/>
                <a:gd name="T96" fmla="*/ 239 w 654"/>
                <a:gd name="T97" fmla="*/ 50 h 161"/>
                <a:gd name="T98" fmla="*/ 217 w 654"/>
                <a:gd name="T99" fmla="*/ 46 h 161"/>
                <a:gd name="T100" fmla="*/ 189 w 654"/>
                <a:gd name="T101" fmla="*/ 40 h 161"/>
                <a:gd name="T102" fmla="*/ 162 w 654"/>
                <a:gd name="T103" fmla="*/ 40 h 161"/>
                <a:gd name="T104" fmla="*/ 144 w 654"/>
                <a:gd name="T105" fmla="*/ 44 h 161"/>
                <a:gd name="T106" fmla="*/ 123 w 654"/>
                <a:gd name="T107" fmla="*/ 54 h 1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61"/>
                <a:gd name="T164" fmla="*/ 654 w 654"/>
                <a:gd name="T165" fmla="*/ 161 h 16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61">
                  <a:moveTo>
                    <a:pt x="123" y="54"/>
                  </a:moveTo>
                  <a:lnTo>
                    <a:pt x="125" y="54"/>
                  </a:lnTo>
                  <a:lnTo>
                    <a:pt x="108" y="88"/>
                  </a:lnTo>
                  <a:lnTo>
                    <a:pt x="83" y="129"/>
                  </a:lnTo>
                  <a:lnTo>
                    <a:pt x="65" y="152"/>
                  </a:lnTo>
                  <a:lnTo>
                    <a:pt x="64" y="158"/>
                  </a:lnTo>
                  <a:lnTo>
                    <a:pt x="56" y="160"/>
                  </a:lnTo>
                  <a:lnTo>
                    <a:pt x="50" y="161"/>
                  </a:lnTo>
                  <a:lnTo>
                    <a:pt x="35" y="161"/>
                  </a:lnTo>
                  <a:lnTo>
                    <a:pt x="19" y="160"/>
                  </a:lnTo>
                  <a:lnTo>
                    <a:pt x="0" y="160"/>
                  </a:lnTo>
                  <a:lnTo>
                    <a:pt x="12" y="136"/>
                  </a:lnTo>
                  <a:lnTo>
                    <a:pt x="10" y="136"/>
                  </a:lnTo>
                  <a:lnTo>
                    <a:pt x="48" y="54"/>
                  </a:lnTo>
                  <a:lnTo>
                    <a:pt x="56" y="46"/>
                  </a:lnTo>
                  <a:lnTo>
                    <a:pt x="69" y="19"/>
                  </a:lnTo>
                  <a:lnTo>
                    <a:pt x="423" y="8"/>
                  </a:lnTo>
                  <a:lnTo>
                    <a:pt x="423" y="6"/>
                  </a:lnTo>
                  <a:lnTo>
                    <a:pt x="556" y="6"/>
                  </a:lnTo>
                  <a:lnTo>
                    <a:pt x="556" y="4"/>
                  </a:lnTo>
                  <a:lnTo>
                    <a:pt x="654" y="0"/>
                  </a:lnTo>
                  <a:lnTo>
                    <a:pt x="629" y="52"/>
                  </a:lnTo>
                  <a:lnTo>
                    <a:pt x="627" y="52"/>
                  </a:lnTo>
                  <a:lnTo>
                    <a:pt x="593" y="125"/>
                  </a:lnTo>
                  <a:lnTo>
                    <a:pt x="591" y="106"/>
                  </a:lnTo>
                  <a:lnTo>
                    <a:pt x="593" y="79"/>
                  </a:lnTo>
                  <a:lnTo>
                    <a:pt x="596" y="44"/>
                  </a:lnTo>
                  <a:lnTo>
                    <a:pt x="571" y="48"/>
                  </a:lnTo>
                  <a:lnTo>
                    <a:pt x="539" y="50"/>
                  </a:lnTo>
                  <a:lnTo>
                    <a:pt x="500" y="44"/>
                  </a:lnTo>
                  <a:lnTo>
                    <a:pt x="477" y="42"/>
                  </a:lnTo>
                  <a:lnTo>
                    <a:pt x="452" y="42"/>
                  </a:lnTo>
                  <a:lnTo>
                    <a:pt x="441" y="61"/>
                  </a:lnTo>
                  <a:lnTo>
                    <a:pt x="423" y="79"/>
                  </a:lnTo>
                  <a:lnTo>
                    <a:pt x="400" y="104"/>
                  </a:lnTo>
                  <a:lnTo>
                    <a:pt x="398" y="102"/>
                  </a:lnTo>
                  <a:lnTo>
                    <a:pt x="389" y="104"/>
                  </a:lnTo>
                  <a:lnTo>
                    <a:pt x="375" y="106"/>
                  </a:lnTo>
                  <a:lnTo>
                    <a:pt x="358" y="106"/>
                  </a:lnTo>
                  <a:lnTo>
                    <a:pt x="337" y="106"/>
                  </a:lnTo>
                  <a:lnTo>
                    <a:pt x="325" y="104"/>
                  </a:lnTo>
                  <a:lnTo>
                    <a:pt x="314" y="102"/>
                  </a:lnTo>
                  <a:lnTo>
                    <a:pt x="316" y="86"/>
                  </a:lnTo>
                  <a:lnTo>
                    <a:pt x="316" y="67"/>
                  </a:lnTo>
                  <a:lnTo>
                    <a:pt x="316" y="58"/>
                  </a:lnTo>
                  <a:lnTo>
                    <a:pt x="314" y="44"/>
                  </a:lnTo>
                  <a:lnTo>
                    <a:pt x="291" y="50"/>
                  </a:lnTo>
                  <a:lnTo>
                    <a:pt x="262" y="52"/>
                  </a:lnTo>
                  <a:lnTo>
                    <a:pt x="239" y="50"/>
                  </a:lnTo>
                  <a:lnTo>
                    <a:pt x="217" y="46"/>
                  </a:lnTo>
                  <a:lnTo>
                    <a:pt x="189" y="40"/>
                  </a:lnTo>
                  <a:lnTo>
                    <a:pt x="162" y="40"/>
                  </a:lnTo>
                  <a:lnTo>
                    <a:pt x="144" y="44"/>
                  </a:lnTo>
                  <a:lnTo>
                    <a:pt x="123" y="5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04" name="Freeform 694"/>
            <p:cNvSpPr>
              <a:spLocks/>
            </p:cNvSpPr>
            <p:nvPr/>
          </p:nvSpPr>
          <p:spPr bwMode="auto">
            <a:xfrm>
              <a:off x="1975" y="3743"/>
              <a:ext cx="78" cy="175"/>
            </a:xfrm>
            <a:custGeom>
              <a:avLst/>
              <a:gdLst>
                <a:gd name="T0" fmla="*/ 78 w 78"/>
                <a:gd name="T1" fmla="*/ 0 h 175"/>
                <a:gd name="T2" fmla="*/ 75 w 78"/>
                <a:gd name="T3" fmla="*/ 35 h 175"/>
                <a:gd name="T4" fmla="*/ 73 w 78"/>
                <a:gd name="T5" fmla="*/ 62 h 175"/>
                <a:gd name="T6" fmla="*/ 75 w 78"/>
                <a:gd name="T7" fmla="*/ 81 h 175"/>
                <a:gd name="T8" fmla="*/ 61 w 78"/>
                <a:gd name="T9" fmla="*/ 110 h 175"/>
                <a:gd name="T10" fmla="*/ 63 w 78"/>
                <a:gd name="T11" fmla="*/ 112 h 175"/>
                <a:gd name="T12" fmla="*/ 55 w 78"/>
                <a:gd name="T13" fmla="*/ 125 h 175"/>
                <a:gd name="T14" fmla="*/ 53 w 78"/>
                <a:gd name="T15" fmla="*/ 114 h 175"/>
                <a:gd name="T16" fmla="*/ 50 w 78"/>
                <a:gd name="T17" fmla="*/ 106 h 175"/>
                <a:gd name="T18" fmla="*/ 40 w 78"/>
                <a:gd name="T19" fmla="*/ 104 h 175"/>
                <a:gd name="T20" fmla="*/ 32 w 78"/>
                <a:gd name="T21" fmla="*/ 110 h 175"/>
                <a:gd name="T22" fmla="*/ 26 w 78"/>
                <a:gd name="T23" fmla="*/ 119 h 175"/>
                <a:gd name="T24" fmla="*/ 25 w 78"/>
                <a:gd name="T25" fmla="*/ 131 h 175"/>
                <a:gd name="T26" fmla="*/ 23 w 78"/>
                <a:gd name="T27" fmla="*/ 150 h 175"/>
                <a:gd name="T28" fmla="*/ 19 w 78"/>
                <a:gd name="T29" fmla="*/ 175 h 175"/>
                <a:gd name="T30" fmla="*/ 5 w 78"/>
                <a:gd name="T31" fmla="*/ 175 h 175"/>
                <a:gd name="T32" fmla="*/ 5 w 78"/>
                <a:gd name="T33" fmla="*/ 167 h 175"/>
                <a:gd name="T34" fmla="*/ 0 w 78"/>
                <a:gd name="T35" fmla="*/ 137 h 175"/>
                <a:gd name="T36" fmla="*/ 3 w 78"/>
                <a:gd name="T37" fmla="*/ 123 h 175"/>
                <a:gd name="T38" fmla="*/ 9 w 78"/>
                <a:gd name="T39" fmla="*/ 106 h 175"/>
                <a:gd name="T40" fmla="*/ 28 w 78"/>
                <a:gd name="T41" fmla="*/ 69 h 175"/>
                <a:gd name="T42" fmla="*/ 57 w 78"/>
                <a:gd name="T43" fmla="*/ 25 h 175"/>
                <a:gd name="T44" fmla="*/ 67 w 78"/>
                <a:gd name="T45" fmla="*/ 16 h 175"/>
                <a:gd name="T46" fmla="*/ 78 w 78"/>
                <a:gd name="T47" fmla="*/ 0 h 1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175"/>
                <a:gd name="T74" fmla="*/ 78 w 78"/>
                <a:gd name="T75" fmla="*/ 175 h 17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175">
                  <a:moveTo>
                    <a:pt x="78" y="0"/>
                  </a:moveTo>
                  <a:lnTo>
                    <a:pt x="75" y="35"/>
                  </a:lnTo>
                  <a:lnTo>
                    <a:pt x="73" y="62"/>
                  </a:lnTo>
                  <a:lnTo>
                    <a:pt x="75" y="81"/>
                  </a:lnTo>
                  <a:lnTo>
                    <a:pt x="61" y="110"/>
                  </a:lnTo>
                  <a:lnTo>
                    <a:pt x="63" y="112"/>
                  </a:lnTo>
                  <a:lnTo>
                    <a:pt x="55" y="125"/>
                  </a:lnTo>
                  <a:lnTo>
                    <a:pt x="53" y="114"/>
                  </a:lnTo>
                  <a:lnTo>
                    <a:pt x="50" y="106"/>
                  </a:lnTo>
                  <a:lnTo>
                    <a:pt x="40" y="104"/>
                  </a:lnTo>
                  <a:lnTo>
                    <a:pt x="32" y="110"/>
                  </a:lnTo>
                  <a:lnTo>
                    <a:pt x="26" y="119"/>
                  </a:lnTo>
                  <a:lnTo>
                    <a:pt x="25" y="131"/>
                  </a:lnTo>
                  <a:lnTo>
                    <a:pt x="23" y="150"/>
                  </a:lnTo>
                  <a:lnTo>
                    <a:pt x="19" y="175"/>
                  </a:lnTo>
                  <a:lnTo>
                    <a:pt x="5" y="175"/>
                  </a:lnTo>
                  <a:lnTo>
                    <a:pt x="5" y="167"/>
                  </a:lnTo>
                  <a:lnTo>
                    <a:pt x="0" y="137"/>
                  </a:lnTo>
                  <a:lnTo>
                    <a:pt x="3" y="123"/>
                  </a:lnTo>
                  <a:lnTo>
                    <a:pt x="9" y="106"/>
                  </a:lnTo>
                  <a:lnTo>
                    <a:pt x="28" y="69"/>
                  </a:lnTo>
                  <a:lnTo>
                    <a:pt x="57" y="25"/>
                  </a:lnTo>
                  <a:lnTo>
                    <a:pt x="67" y="16"/>
                  </a:lnTo>
                  <a:lnTo>
                    <a:pt x="78"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05" name="Freeform 695"/>
            <p:cNvSpPr>
              <a:spLocks/>
            </p:cNvSpPr>
            <p:nvPr/>
          </p:nvSpPr>
          <p:spPr bwMode="auto">
            <a:xfrm>
              <a:off x="1967" y="3824"/>
              <a:ext cx="94" cy="292"/>
            </a:xfrm>
            <a:custGeom>
              <a:avLst/>
              <a:gdLst>
                <a:gd name="T0" fmla="*/ 84 w 94"/>
                <a:gd name="T1" fmla="*/ 6 h 292"/>
                <a:gd name="T2" fmla="*/ 90 w 94"/>
                <a:gd name="T3" fmla="*/ 31 h 292"/>
                <a:gd name="T4" fmla="*/ 94 w 94"/>
                <a:gd name="T5" fmla="*/ 71 h 292"/>
                <a:gd name="T6" fmla="*/ 92 w 94"/>
                <a:gd name="T7" fmla="*/ 117 h 292"/>
                <a:gd name="T8" fmla="*/ 86 w 94"/>
                <a:gd name="T9" fmla="*/ 156 h 292"/>
                <a:gd name="T10" fmla="*/ 84 w 94"/>
                <a:gd name="T11" fmla="*/ 169 h 292"/>
                <a:gd name="T12" fmla="*/ 81 w 94"/>
                <a:gd name="T13" fmla="*/ 185 h 292"/>
                <a:gd name="T14" fmla="*/ 71 w 94"/>
                <a:gd name="T15" fmla="*/ 200 h 292"/>
                <a:gd name="T16" fmla="*/ 58 w 94"/>
                <a:gd name="T17" fmla="*/ 213 h 292"/>
                <a:gd name="T18" fmla="*/ 40 w 94"/>
                <a:gd name="T19" fmla="*/ 227 h 292"/>
                <a:gd name="T20" fmla="*/ 27 w 94"/>
                <a:gd name="T21" fmla="*/ 244 h 292"/>
                <a:gd name="T22" fmla="*/ 19 w 94"/>
                <a:gd name="T23" fmla="*/ 263 h 292"/>
                <a:gd name="T24" fmla="*/ 9 w 94"/>
                <a:gd name="T25" fmla="*/ 288 h 292"/>
                <a:gd name="T26" fmla="*/ 9 w 94"/>
                <a:gd name="T27" fmla="*/ 290 h 292"/>
                <a:gd name="T28" fmla="*/ 8 w 94"/>
                <a:gd name="T29" fmla="*/ 292 h 292"/>
                <a:gd name="T30" fmla="*/ 2 w 94"/>
                <a:gd name="T31" fmla="*/ 265 h 292"/>
                <a:gd name="T32" fmla="*/ 0 w 94"/>
                <a:gd name="T33" fmla="*/ 244 h 292"/>
                <a:gd name="T34" fmla="*/ 2 w 94"/>
                <a:gd name="T35" fmla="*/ 212 h 292"/>
                <a:gd name="T36" fmla="*/ 9 w 94"/>
                <a:gd name="T37" fmla="*/ 179 h 292"/>
                <a:gd name="T38" fmla="*/ 15 w 94"/>
                <a:gd name="T39" fmla="*/ 125 h 292"/>
                <a:gd name="T40" fmla="*/ 13 w 94"/>
                <a:gd name="T41" fmla="*/ 94 h 292"/>
                <a:gd name="T42" fmla="*/ 27 w 94"/>
                <a:gd name="T43" fmla="*/ 94 h 292"/>
                <a:gd name="T44" fmla="*/ 27 w 94"/>
                <a:gd name="T45" fmla="*/ 98 h 292"/>
                <a:gd name="T46" fmla="*/ 25 w 94"/>
                <a:gd name="T47" fmla="*/ 121 h 292"/>
                <a:gd name="T48" fmla="*/ 27 w 94"/>
                <a:gd name="T49" fmla="*/ 148 h 292"/>
                <a:gd name="T50" fmla="*/ 33 w 94"/>
                <a:gd name="T51" fmla="*/ 169 h 292"/>
                <a:gd name="T52" fmla="*/ 38 w 94"/>
                <a:gd name="T53" fmla="*/ 181 h 292"/>
                <a:gd name="T54" fmla="*/ 42 w 94"/>
                <a:gd name="T55" fmla="*/ 186 h 292"/>
                <a:gd name="T56" fmla="*/ 44 w 94"/>
                <a:gd name="T57" fmla="*/ 190 h 292"/>
                <a:gd name="T58" fmla="*/ 48 w 94"/>
                <a:gd name="T59" fmla="*/ 192 h 292"/>
                <a:gd name="T60" fmla="*/ 52 w 94"/>
                <a:gd name="T61" fmla="*/ 190 h 292"/>
                <a:gd name="T62" fmla="*/ 58 w 94"/>
                <a:gd name="T63" fmla="*/ 188 h 292"/>
                <a:gd name="T64" fmla="*/ 61 w 94"/>
                <a:gd name="T65" fmla="*/ 175 h 292"/>
                <a:gd name="T66" fmla="*/ 63 w 94"/>
                <a:gd name="T67" fmla="*/ 163 h 292"/>
                <a:gd name="T68" fmla="*/ 69 w 94"/>
                <a:gd name="T69" fmla="*/ 146 h 292"/>
                <a:gd name="T70" fmla="*/ 75 w 94"/>
                <a:gd name="T71" fmla="*/ 133 h 292"/>
                <a:gd name="T72" fmla="*/ 77 w 94"/>
                <a:gd name="T73" fmla="*/ 108 h 292"/>
                <a:gd name="T74" fmla="*/ 77 w 94"/>
                <a:gd name="T75" fmla="*/ 86 h 292"/>
                <a:gd name="T76" fmla="*/ 69 w 94"/>
                <a:gd name="T77" fmla="*/ 63 h 292"/>
                <a:gd name="T78" fmla="*/ 63 w 94"/>
                <a:gd name="T79" fmla="*/ 46 h 292"/>
                <a:gd name="T80" fmla="*/ 63 w 94"/>
                <a:gd name="T81" fmla="*/ 44 h 292"/>
                <a:gd name="T82" fmla="*/ 71 w 94"/>
                <a:gd name="T83" fmla="*/ 31 h 292"/>
                <a:gd name="T84" fmla="*/ 69 w 94"/>
                <a:gd name="T85" fmla="*/ 29 h 292"/>
                <a:gd name="T86" fmla="*/ 83 w 94"/>
                <a:gd name="T87" fmla="*/ 0 h 292"/>
                <a:gd name="T88" fmla="*/ 84 w 94"/>
                <a:gd name="T89" fmla="*/ 6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4"/>
                <a:gd name="T136" fmla="*/ 0 h 292"/>
                <a:gd name="T137" fmla="*/ 94 w 9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4" h="292">
                  <a:moveTo>
                    <a:pt x="84" y="6"/>
                  </a:moveTo>
                  <a:lnTo>
                    <a:pt x="90" y="31"/>
                  </a:lnTo>
                  <a:lnTo>
                    <a:pt x="94" y="71"/>
                  </a:lnTo>
                  <a:lnTo>
                    <a:pt x="92" y="117"/>
                  </a:lnTo>
                  <a:lnTo>
                    <a:pt x="86" y="156"/>
                  </a:lnTo>
                  <a:lnTo>
                    <a:pt x="84" y="169"/>
                  </a:lnTo>
                  <a:lnTo>
                    <a:pt x="81" y="185"/>
                  </a:lnTo>
                  <a:lnTo>
                    <a:pt x="71" y="200"/>
                  </a:lnTo>
                  <a:lnTo>
                    <a:pt x="58" y="213"/>
                  </a:lnTo>
                  <a:lnTo>
                    <a:pt x="40" y="227"/>
                  </a:lnTo>
                  <a:lnTo>
                    <a:pt x="27" y="244"/>
                  </a:lnTo>
                  <a:lnTo>
                    <a:pt x="19" y="263"/>
                  </a:lnTo>
                  <a:lnTo>
                    <a:pt x="9" y="288"/>
                  </a:lnTo>
                  <a:lnTo>
                    <a:pt x="9" y="290"/>
                  </a:lnTo>
                  <a:lnTo>
                    <a:pt x="8" y="292"/>
                  </a:lnTo>
                  <a:lnTo>
                    <a:pt x="2" y="265"/>
                  </a:lnTo>
                  <a:lnTo>
                    <a:pt x="0" y="244"/>
                  </a:lnTo>
                  <a:lnTo>
                    <a:pt x="2" y="212"/>
                  </a:lnTo>
                  <a:lnTo>
                    <a:pt x="9" y="179"/>
                  </a:lnTo>
                  <a:lnTo>
                    <a:pt x="15" y="125"/>
                  </a:lnTo>
                  <a:lnTo>
                    <a:pt x="13" y="94"/>
                  </a:lnTo>
                  <a:lnTo>
                    <a:pt x="27" y="94"/>
                  </a:lnTo>
                  <a:lnTo>
                    <a:pt x="27" y="98"/>
                  </a:lnTo>
                  <a:lnTo>
                    <a:pt x="25" y="121"/>
                  </a:lnTo>
                  <a:lnTo>
                    <a:pt x="27" y="148"/>
                  </a:lnTo>
                  <a:lnTo>
                    <a:pt x="33" y="169"/>
                  </a:lnTo>
                  <a:lnTo>
                    <a:pt x="38" y="181"/>
                  </a:lnTo>
                  <a:lnTo>
                    <a:pt x="42" y="186"/>
                  </a:lnTo>
                  <a:lnTo>
                    <a:pt x="44" y="190"/>
                  </a:lnTo>
                  <a:lnTo>
                    <a:pt x="48" y="192"/>
                  </a:lnTo>
                  <a:lnTo>
                    <a:pt x="52" y="190"/>
                  </a:lnTo>
                  <a:lnTo>
                    <a:pt x="58" y="188"/>
                  </a:lnTo>
                  <a:lnTo>
                    <a:pt x="61" y="175"/>
                  </a:lnTo>
                  <a:lnTo>
                    <a:pt x="63" y="163"/>
                  </a:lnTo>
                  <a:lnTo>
                    <a:pt x="69" y="146"/>
                  </a:lnTo>
                  <a:lnTo>
                    <a:pt x="75" y="133"/>
                  </a:lnTo>
                  <a:lnTo>
                    <a:pt x="77" y="108"/>
                  </a:lnTo>
                  <a:lnTo>
                    <a:pt x="77" y="86"/>
                  </a:lnTo>
                  <a:lnTo>
                    <a:pt x="69" y="63"/>
                  </a:lnTo>
                  <a:lnTo>
                    <a:pt x="63" y="46"/>
                  </a:lnTo>
                  <a:lnTo>
                    <a:pt x="63" y="44"/>
                  </a:lnTo>
                  <a:lnTo>
                    <a:pt x="71" y="31"/>
                  </a:lnTo>
                  <a:lnTo>
                    <a:pt x="69" y="29"/>
                  </a:lnTo>
                  <a:lnTo>
                    <a:pt x="83" y="0"/>
                  </a:lnTo>
                  <a:lnTo>
                    <a:pt x="84"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06" name="Freeform 696"/>
            <p:cNvSpPr>
              <a:spLocks/>
            </p:cNvSpPr>
            <p:nvPr/>
          </p:nvSpPr>
          <p:spPr bwMode="auto">
            <a:xfrm>
              <a:off x="1805" y="3870"/>
              <a:ext cx="175" cy="54"/>
            </a:xfrm>
            <a:custGeom>
              <a:avLst/>
              <a:gdLst>
                <a:gd name="T0" fmla="*/ 170 w 175"/>
                <a:gd name="T1" fmla="*/ 10 h 54"/>
                <a:gd name="T2" fmla="*/ 175 w 175"/>
                <a:gd name="T3" fmla="*/ 40 h 54"/>
                <a:gd name="T4" fmla="*/ 175 w 175"/>
                <a:gd name="T5" fmla="*/ 48 h 54"/>
                <a:gd name="T6" fmla="*/ 2 w 175"/>
                <a:gd name="T7" fmla="*/ 54 h 54"/>
                <a:gd name="T8" fmla="*/ 0 w 175"/>
                <a:gd name="T9" fmla="*/ 39 h 54"/>
                <a:gd name="T10" fmla="*/ 0 w 175"/>
                <a:gd name="T11" fmla="*/ 25 h 54"/>
                <a:gd name="T12" fmla="*/ 4 w 175"/>
                <a:gd name="T13" fmla="*/ 10 h 54"/>
                <a:gd name="T14" fmla="*/ 23 w 175"/>
                <a:gd name="T15" fmla="*/ 15 h 54"/>
                <a:gd name="T16" fmla="*/ 50 w 175"/>
                <a:gd name="T17" fmla="*/ 19 h 54"/>
                <a:gd name="T18" fmla="*/ 66 w 175"/>
                <a:gd name="T19" fmla="*/ 17 h 54"/>
                <a:gd name="T20" fmla="*/ 83 w 175"/>
                <a:gd name="T21" fmla="*/ 12 h 54"/>
                <a:gd name="T22" fmla="*/ 104 w 175"/>
                <a:gd name="T23" fmla="*/ 4 h 54"/>
                <a:gd name="T24" fmla="*/ 125 w 175"/>
                <a:gd name="T25" fmla="*/ 0 h 54"/>
                <a:gd name="T26" fmla="*/ 145 w 175"/>
                <a:gd name="T27" fmla="*/ 2 h 54"/>
                <a:gd name="T28" fmla="*/ 168 w 175"/>
                <a:gd name="T29" fmla="*/ 10 h 54"/>
                <a:gd name="T30" fmla="*/ 170 w 175"/>
                <a:gd name="T31" fmla="*/ 10 h 54"/>
                <a:gd name="T32" fmla="*/ 170 w 175"/>
                <a:gd name="T33" fmla="*/ 1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5"/>
                <a:gd name="T52" fmla="*/ 0 h 54"/>
                <a:gd name="T53" fmla="*/ 175 w 175"/>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5" h="54">
                  <a:moveTo>
                    <a:pt x="170" y="10"/>
                  </a:moveTo>
                  <a:lnTo>
                    <a:pt x="175" y="40"/>
                  </a:lnTo>
                  <a:lnTo>
                    <a:pt x="175" y="48"/>
                  </a:lnTo>
                  <a:lnTo>
                    <a:pt x="2" y="54"/>
                  </a:lnTo>
                  <a:lnTo>
                    <a:pt x="0" y="39"/>
                  </a:lnTo>
                  <a:lnTo>
                    <a:pt x="0" y="25"/>
                  </a:lnTo>
                  <a:lnTo>
                    <a:pt x="4" y="10"/>
                  </a:lnTo>
                  <a:lnTo>
                    <a:pt x="23" y="15"/>
                  </a:lnTo>
                  <a:lnTo>
                    <a:pt x="50" y="19"/>
                  </a:lnTo>
                  <a:lnTo>
                    <a:pt x="66" y="17"/>
                  </a:lnTo>
                  <a:lnTo>
                    <a:pt x="83" y="12"/>
                  </a:lnTo>
                  <a:lnTo>
                    <a:pt x="104" y="4"/>
                  </a:lnTo>
                  <a:lnTo>
                    <a:pt x="125" y="0"/>
                  </a:lnTo>
                  <a:lnTo>
                    <a:pt x="145" y="2"/>
                  </a:lnTo>
                  <a:lnTo>
                    <a:pt x="168" y="10"/>
                  </a:lnTo>
                  <a:lnTo>
                    <a:pt x="170" y="1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07" name="Freeform 697"/>
            <p:cNvSpPr>
              <a:spLocks/>
            </p:cNvSpPr>
            <p:nvPr/>
          </p:nvSpPr>
          <p:spPr bwMode="auto">
            <a:xfrm>
              <a:off x="1699" y="3801"/>
              <a:ext cx="158" cy="127"/>
            </a:xfrm>
            <a:custGeom>
              <a:avLst/>
              <a:gdLst>
                <a:gd name="T0" fmla="*/ 156 w 158"/>
                <a:gd name="T1" fmla="*/ 4 h 127"/>
                <a:gd name="T2" fmla="*/ 143 w 158"/>
                <a:gd name="T3" fmla="*/ 31 h 127"/>
                <a:gd name="T4" fmla="*/ 133 w 158"/>
                <a:gd name="T5" fmla="*/ 52 h 127"/>
                <a:gd name="T6" fmla="*/ 129 w 158"/>
                <a:gd name="T7" fmla="*/ 59 h 127"/>
                <a:gd name="T8" fmla="*/ 120 w 158"/>
                <a:gd name="T9" fmla="*/ 65 h 127"/>
                <a:gd name="T10" fmla="*/ 112 w 158"/>
                <a:gd name="T11" fmla="*/ 71 h 127"/>
                <a:gd name="T12" fmla="*/ 110 w 158"/>
                <a:gd name="T13" fmla="*/ 79 h 127"/>
                <a:gd name="T14" fmla="*/ 106 w 158"/>
                <a:gd name="T15" fmla="*/ 94 h 127"/>
                <a:gd name="T16" fmla="*/ 106 w 158"/>
                <a:gd name="T17" fmla="*/ 108 h 127"/>
                <a:gd name="T18" fmla="*/ 108 w 158"/>
                <a:gd name="T19" fmla="*/ 123 h 127"/>
                <a:gd name="T20" fmla="*/ 0 w 158"/>
                <a:gd name="T21" fmla="*/ 127 h 127"/>
                <a:gd name="T22" fmla="*/ 10 w 158"/>
                <a:gd name="T23" fmla="*/ 115 h 127"/>
                <a:gd name="T24" fmla="*/ 29 w 158"/>
                <a:gd name="T25" fmla="*/ 84 h 127"/>
                <a:gd name="T26" fmla="*/ 37 w 158"/>
                <a:gd name="T27" fmla="*/ 69 h 127"/>
                <a:gd name="T28" fmla="*/ 47 w 158"/>
                <a:gd name="T29" fmla="*/ 48 h 127"/>
                <a:gd name="T30" fmla="*/ 50 w 158"/>
                <a:gd name="T31" fmla="*/ 34 h 127"/>
                <a:gd name="T32" fmla="*/ 56 w 158"/>
                <a:gd name="T33" fmla="*/ 17 h 127"/>
                <a:gd name="T34" fmla="*/ 62 w 158"/>
                <a:gd name="T35" fmla="*/ 9 h 127"/>
                <a:gd name="T36" fmla="*/ 72 w 158"/>
                <a:gd name="T37" fmla="*/ 0 h 127"/>
                <a:gd name="T38" fmla="*/ 83 w 158"/>
                <a:gd name="T39" fmla="*/ 2 h 127"/>
                <a:gd name="T40" fmla="*/ 95 w 158"/>
                <a:gd name="T41" fmla="*/ 4 h 127"/>
                <a:gd name="T42" fmla="*/ 116 w 158"/>
                <a:gd name="T43" fmla="*/ 4 h 127"/>
                <a:gd name="T44" fmla="*/ 133 w 158"/>
                <a:gd name="T45" fmla="*/ 4 h 127"/>
                <a:gd name="T46" fmla="*/ 147 w 158"/>
                <a:gd name="T47" fmla="*/ 2 h 127"/>
                <a:gd name="T48" fmla="*/ 156 w 158"/>
                <a:gd name="T49" fmla="*/ 0 h 127"/>
                <a:gd name="T50" fmla="*/ 158 w 158"/>
                <a:gd name="T51" fmla="*/ 2 h 127"/>
                <a:gd name="T52" fmla="*/ 156 w 158"/>
                <a:gd name="T53" fmla="*/ 4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8"/>
                <a:gd name="T82" fmla="*/ 0 h 127"/>
                <a:gd name="T83" fmla="*/ 158 w 158"/>
                <a:gd name="T84" fmla="*/ 127 h 1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8" h="127">
                  <a:moveTo>
                    <a:pt x="156" y="4"/>
                  </a:moveTo>
                  <a:lnTo>
                    <a:pt x="143" y="31"/>
                  </a:lnTo>
                  <a:lnTo>
                    <a:pt x="133" y="52"/>
                  </a:lnTo>
                  <a:lnTo>
                    <a:pt x="129" y="59"/>
                  </a:lnTo>
                  <a:lnTo>
                    <a:pt x="120" y="65"/>
                  </a:lnTo>
                  <a:lnTo>
                    <a:pt x="112" y="71"/>
                  </a:lnTo>
                  <a:lnTo>
                    <a:pt x="110" y="79"/>
                  </a:lnTo>
                  <a:lnTo>
                    <a:pt x="106" y="94"/>
                  </a:lnTo>
                  <a:lnTo>
                    <a:pt x="106" y="108"/>
                  </a:lnTo>
                  <a:lnTo>
                    <a:pt x="108" y="123"/>
                  </a:lnTo>
                  <a:lnTo>
                    <a:pt x="0" y="127"/>
                  </a:lnTo>
                  <a:lnTo>
                    <a:pt x="10" y="115"/>
                  </a:lnTo>
                  <a:lnTo>
                    <a:pt x="29" y="84"/>
                  </a:lnTo>
                  <a:lnTo>
                    <a:pt x="37" y="69"/>
                  </a:lnTo>
                  <a:lnTo>
                    <a:pt x="47" y="48"/>
                  </a:lnTo>
                  <a:lnTo>
                    <a:pt x="50" y="34"/>
                  </a:lnTo>
                  <a:lnTo>
                    <a:pt x="56" y="17"/>
                  </a:lnTo>
                  <a:lnTo>
                    <a:pt x="62" y="9"/>
                  </a:lnTo>
                  <a:lnTo>
                    <a:pt x="72" y="0"/>
                  </a:lnTo>
                  <a:lnTo>
                    <a:pt x="83" y="2"/>
                  </a:lnTo>
                  <a:lnTo>
                    <a:pt x="95" y="4"/>
                  </a:lnTo>
                  <a:lnTo>
                    <a:pt x="116" y="4"/>
                  </a:lnTo>
                  <a:lnTo>
                    <a:pt x="133" y="4"/>
                  </a:lnTo>
                  <a:lnTo>
                    <a:pt x="147" y="2"/>
                  </a:lnTo>
                  <a:lnTo>
                    <a:pt x="156" y="0"/>
                  </a:lnTo>
                  <a:lnTo>
                    <a:pt x="158" y="2"/>
                  </a:lnTo>
                  <a:lnTo>
                    <a:pt x="156" y="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08" name="Freeform 698"/>
            <p:cNvSpPr>
              <a:spLocks/>
            </p:cNvSpPr>
            <p:nvPr/>
          </p:nvSpPr>
          <p:spPr bwMode="auto">
            <a:xfrm>
              <a:off x="1809" y="3741"/>
              <a:ext cx="244" cy="148"/>
            </a:xfrm>
            <a:custGeom>
              <a:avLst/>
              <a:gdLst>
                <a:gd name="T0" fmla="*/ 169 w 244"/>
                <a:gd name="T1" fmla="*/ 125 h 148"/>
                <a:gd name="T2" fmla="*/ 166 w 244"/>
                <a:gd name="T3" fmla="*/ 139 h 148"/>
                <a:gd name="T4" fmla="*/ 166 w 244"/>
                <a:gd name="T5" fmla="*/ 139 h 148"/>
                <a:gd name="T6" fmla="*/ 164 w 244"/>
                <a:gd name="T7" fmla="*/ 139 h 148"/>
                <a:gd name="T8" fmla="*/ 141 w 244"/>
                <a:gd name="T9" fmla="*/ 131 h 148"/>
                <a:gd name="T10" fmla="*/ 121 w 244"/>
                <a:gd name="T11" fmla="*/ 129 h 148"/>
                <a:gd name="T12" fmla="*/ 100 w 244"/>
                <a:gd name="T13" fmla="*/ 133 h 148"/>
                <a:gd name="T14" fmla="*/ 79 w 244"/>
                <a:gd name="T15" fmla="*/ 141 h 148"/>
                <a:gd name="T16" fmla="*/ 62 w 244"/>
                <a:gd name="T17" fmla="*/ 146 h 148"/>
                <a:gd name="T18" fmla="*/ 46 w 244"/>
                <a:gd name="T19" fmla="*/ 148 h 148"/>
                <a:gd name="T20" fmla="*/ 19 w 244"/>
                <a:gd name="T21" fmla="*/ 144 h 148"/>
                <a:gd name="T22" fmla="*/ 0 w 244"/>
                <a:gd name="T23" fmla="*/ 139 h 148"/>
                <a:gd name="T24" fmla="*/ 2 w 244"/>
                <a:gd name="T25" fmla="*/ 131 h 148"/>
                <a:gd name="T26" fmla="*/ 10 w 244"/>
                <a:gd name="T27" fmla="*/ 125 h 148"/>
                <a:gd name="T28" fmla="*/ 19 w 244"/>
                <a:gd name="T29" fmla="*/ 119 h 148"/>
                <a:gd name="T30" fmla="*/ 23 w 244"/>
                <a:gd name="T31" fmla="*/ 112 h 148"/>
                <a:gd name="T32" fmla="*/ 33 w 244"/>
                <a:gd name="T33" fmla="*/ 91 h 148"/>
                <a:gd name="T34" fmla="*/ 46 w 244"/>
                <a:gd name="T35" fmla="*/ 64 h 148"/>
                <a:gd name="T36" fmla="*/ 48 w 244"/>
                <a:gd name="T37" fmla="*/ 62 h 148"/>
                <a:gd name="T38" fmla="*/ 71 w 244"/>
                <a:gd name="T39" fmla="*/ 37 h 148"/>
                <a:gd name="T40" fmla="*/ 89 w 244"/>
                <a:gd name="T41" fmla="*/ 19 h 148"/>
                <a:gd name="T42" fmla="*/ 100 w 244"/>
                <a:gd name="T43" fmla="*/ 0 h 148"/>
                <a:gd name="T44" fmla="*/ 125 w 244"/>
                <a:gd name="T45" fmla="*/ 0 h 148"/>
                <a:gd name="T46" fmla="*/ 148 w 244"/>
                <a:gd name="T47" fmla="*/ 2 h 148"/>
                <a:gd name="T48" fmla="*/ 187 w 244"/>
                <a:gd name="T49" fmla="*/ 8 h 148"/>
                <a:gd name="T50" fmla="*/ 219 w 244"/>
                <a:gd name="T51" fmla="*/ 6 h 148"/>
                <a:gd name="T52" fmla="*/ 244 w 244"/>
                <a:gd name="T53" fmla="*/ 2 h 148"/>
                <a:gd name="T54" fmla="*/ 233 w 244"/>
                <a:gd name="T55" fmla="*/ 18 h 148"/>
                <a:gd name="T56" fmla="*/ 223 w 244"/>
                <a:gd name="T57" fmla="*/ 27 h 148"/>
                <a:gd name="T58" fmla="*/ 194 w 244"/>
                <a:gd name="T59" fmla="*/ 71 h 148"/>
                <a:gd name="T60" fmla="*/ 175 w 244"/>
                <a:gd name="T61" fmla="*/ 108 h 148"/>
                <a:gd name="T62" fmla="*/ 169 w 244"/>
                <a:gd name="T63" fmla="*/ 125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4"/>
                <a:gd name="T97" fmla="*/ 0 h 148"/>
                <a:gd name="T98" fmla="*/ 244 w 244"/>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4" h="148">
                  <a:moveTo>
                    <a:pt x="169" y="125"/>
                  </a:moveTo>
                  <a:lnTo>
                    <a:pt x="166" y="139"/>
                  </a:lnTo>
                  <a:lnTo>
                    <a:pt x="164" y="139"/>
                  </a:lnTo>
                  <a:lnTo>
                    <a:pt x="141" y="131"/>
                  </a:lnTo>
                  <a:lnTo>
                    <a:pt x="121" y="129"/>
                  </a:lnTo>
                  <a:lnTo>
                    <a:pt x="100" y="133"/>
                  </a:lnTo>
                  <a:lnTo>
                    <a:pt x="79" y="141"/>
                  </a:lnTo>
                  <a:lnTo>
                    <a:pt x="62" y="146"/>
                  </a:lnTo>
                  <a:lnTo>
                    <a:pt x="46" y="148"/>
                  </a:lnTo>
                  <a:lnTo>
                    <a:pt x="19" y="144"/>
                  </a:lnTo>
                  <a:lnTo>
                    <a:pt x="0" y="139"/>
                  </a:lnTo>
                  <a:lnTo>
                    <a:pt x="2" y="131"/>
                  </a:lnTo>
                  <a:lnTo>
                    <a:pt x="10" y="125"/>
                  </a:lnTo>
                  <a:lnTo>
                    <a:pt x="19" y="119"/>
                  </a:lnTo>
                  <a:lnTo>
                    <a:pt x="23" y="112"/>
                  </a:lnTo>
                  <a:lnTo>
                    <a:pt x="33" y="91"/>
                  </a:lnTo>
                  <a:lnTo>
                    <a:pt x="46" y="64"/>
                  </a:lnTo>
                  <a:lnTo>
                    <a:pt x="48" y="62"/>
                  </a:lnTo>
                  <a:lnTo>
                    <a:pt x="71" y="37"/>
                  </a:lnTo>
                  <a:lnTo>
                    <a:pt x="89" y="19"/>
                  </a:lnTo>
                  <a:lnTo>
                    <a:pt x="100" y="0"/>
                  </a:lnTo>
                  <a:lnTo>
                    <a:pt x="125" y="0"/>
                  </a:lnTo>
                  <a:lnTo>
                    <a:pt x="148" y="2"/>
                  </a:lnTo>
                  <a:lnTo>
                    <a:pt x="187" y="8"/>
                  </a:lnTo>
                  <a:lnTo>
                    <a:pt x="219" y="6"/>
                  </a:lnTo>
                  <a:lnTo>
                    <a:pt x="244" y="2"/>
                  </a:lnTo>
                  <a:lnTo>
                    <a:pt x="233" y="18"/>
                  </a:lnTo>
                  <a:lnTo>
                    <a:pt x="223" y="27"/>
                  </a:lnTo>
                  <a:lnTo>
                    <a:pt x="194" y="71"/>
                  </a:lnTo>
                  <a:lnTo>
                    <a:pt x="175" y="108"/>
                  </a:lnTo>
                  <a:lnTo>
                    <a:pt x="169" y="125"/>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09" name="Freeform 699"/>
            <p:cNvSpPr>
              <a:spLocks/>
            </p:cNvSpPr>
            <p:nvPr/>
          </p:nvSpPr>
          <p:spPr bwMode="auto">
            <a:xfrm>
              <a:off x="1692" y="3743"/>
              <a:ext cx="81" cy="185"/>
            </a:xfrm>
            <a:custGeom>
              <a:avLst/>
              <a:gdLst>
                <a:gd name="T0" fmla="*/ 81 w 81"/>
                <a:gd name="T1" fmla="*/ 14 h 185"/>
                <a:gd name="T2" fmla="*/ 81 w 81"/>
                <a:gd name="T3" fmla="*/ 23 h 185"/>
                <a:gd name="T4" fmla="*/ 81 w 81"/>
                <a:gd name="T5" fmla="*/ 42 h 185"/>
                <a:gd name="T6" fmla="*/ 79 w 81"/>
                <a:gd name="T7" fmla="*/ 58 h 185"/>
                <a:gd name="T8" fmla="*/ 69 w 81"/>
                <a:gd name="T9" fmla="*/ 67 h 185"/>
                <a:gd name="T10" fmla="*/ 63 w 81"/>
                <a:gd name="T11" fmla="*/ 75 h 185"/>
                <a:gd name="T12" fmla="*/ 57 w 81"/>
                <a:gd name="T13" fmla="*/ 92 h 185"/>
                <a:gd name="T14" fmla="*/ 54 w 81"/>
                <a:gd name="T15" fmla="*/ 106 h 185"/>
                <a:gd name="T16" fmla="*/ 44 w 81"/>
                <a:gd name="T17" fmla="*/ 127 h 185"/>
                <a:gd name="T18" fmla="*/ 36 w 81"/>
                <a:gd name="T19" fmla="*/ 142 h 185"/>
                <a:gd name="T20" fmla="*/ 17 w 81"/>
                <a:gd name="T21" fmla="*/ 173 h 185"/>
                <a:gd name="T22" fmla="*/ 7 w 81"/>
                <a:gd name="T23" fmla="*/ 185 h 185"/>
                <a:gd name="T24" fmla="*/ 0 w 81"/>
                <a:gd name="T25" fmla="*/ 185 h 185"/>
                <a:gd name="T26" fmla="*/ 2 w 81"/>
                <a:gd name="T27" fmla="*/ 177 h 185"/>
                <a:gd name="T28" fmla="*/ 2 w 81"/>
                <a:gd name="T29" fmla="*/ 158 h 185"/>
                <a:gd name="T30" fmla="*/ 2 w 81"/>
                <a:gd name="T31" fmla="*/ 148 h 185"/>
                <a:gd name="T32" fmla="*/ 0 w 81"/>
                <a:gd name="T33" fmla="*/ 137 h 185"/>
                <a:gd name="T34" fmla="*/ 15 w 81"/>
                <a:gd name="T35" fmla="*/ 119 h 185"/>
                <a:gd name="T36" fmla="*/ 32 w 81"/>
                <a:gd name="T37" fmla="*/ 92 h 185"/>
                <a:gd name="T38" fmla="*/ 42 w 81"/>
                <a:gd name="T39" fmla="*/ 66 h 185"/>
                <a:gd name="T40" fmla="*/ 48 w 81"/>
                <a:gd name="T41" fmla="*/ 48 h 185"/>
                <a:gd name="T42" fmla="*/ 54 w 81"/>
                <a:gd name="T43" fmla="*/ 31 h 185"/>
                <a:gd name="T44" fmla="*/ 63 w 81"/>
                <a:gd name="T45" fmla="*/ 17 h 185"/>
                <a:gd name="T46" fmla="*/ 79 w 81"/>
                <a:gd name="T47" fmla="*/ 0 h 185"/>
                <a:gd name="T48" fmla="*/ 81 w 81"/>
                <a:gd name="T49" fmla="*/ 14 h 1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1"/>
                <a:gd name="T76" fmla="*/ 0 h 185"/>
                <a:gd name="T77" fmla="*/ 81 w 81"/>
                <a:gd name="T78" fmla="*/ 185 h 1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1" h="185">
                  <a:moveTo>
                    <a:pt x="81" y="14"/>
                  </a:moveTo>
                  <a:lnTo>
                    <a:pt x="81" y="23"/>
                  </a:lnTo>
                  <a:lnTo>
                    <a:pt x="81" y="42"/>
                  </a:lnTo>
                  <a:lnTo>
                    <a:pt x="79" y="58"/>
                  </a:lnTo>
                  <a:lnTo>
                    <a:pt x="69" y="67"/>
                  </a:lnTo>
                  <a:lnTo>
                    <a:pt x="63" y="75"/>
                  </a:lnTo>
                  <a:lnTo>
                    <a:pt x="57" y="92"/>
                  </a:lnTo>
                  <a:lnTo>
                    <a:pt x="54" y="106"/>
                  </a:lnTo>
                  <a:lnTo>
                    <a:pt x="44" y="127"/>
                  </a:lnTo>
                  <a:lnTo>
                    <a:pt x="36" y="142"/>
                  </a:lnTo>
                  <a:lnTo>
                    <a:pt x="17" y="173"/>
                  </a:lnTo>
                  <a:lnTo>
                    <a:pt x="7" y="185"/>
                  </a:lnTo>
                  <a:lnTo>
                    <a:pt x="0" y="185"/>
                  </a:lnTo>
                  <a:lnTo>
                    <a:pt x="2" y="177"/>
                  </a:lnTo>
                  <a:lnTo>
                    <a:pt x="2" y="158"/>
                  </a:lnTo>
                  <a:lnTo>
                    <a:pt x="2" y="148"/>
                  </a:lnTo>
                  <a:lnTo>
                    <a:pt x="0" y="137"/>
                  </a:lnTo>
                  <a:lnTo>
                    <a:pt x="15" y="119"/>
                  </a:lnTo>
                  <a:lnTo>
                    <a:pt x="32" y="92"/>
                  </a:lnTo>
                  <a:lnTo>
                    <a:pt x="42" y="66"/>
                  </a:lnTo>
                  <a:lnTo>
                    <a:pt x="48" y="48"/>
                  </a:lnTo>
                  <a:lnTo>
                    <a:pt x="54" y="31"/>
                  </a:lnTo>
                  <a:lnTo>
                    <a:pt x="63" y="17"/>
                  </a:lnTo>
                  <a:lnTo>
                    <a:pt x="79" y="0"/>
                  </a:lnTo>
                  <a:lnTo>
                    <a:pt x="81" y="1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10" name="Freeform 700"/>
            <p:cNvSpPr>
              <a:spLocks/>
            </p:cNvSpPr>
            <p:nvPr/>
          </p:nvSpPr>
          <p:spPr bwMode="auto">
            <a:xfrm>
              <a:off x="1503" y="3739"/>
              <a:ext cx="268" cy="146"/>
            </a:xfrm>
            <a:custGeom>
              <a:avLst/>
              <a:gdLst>
                <a:gd name="T0" fmla="*/ 18 w 268"/>
                <a:gd name="T1" fmla="*/ 118 h 146"/>
                <a:gd name="T2" fmla="*/ 19 w 268"/>
                <a:gd name="T3" fmla="*/ 112 h 146"/>
                <a:gd name="T4" fmla="*/ 37 w 268"/>
                <a:gd name="T5" fmla="*/ 89 h 146"/>
                <a:gd name="T6" fmla="*/ 62 w 268"/>
                <a:gd name="T7" fmla="*/ 48 h 146"/>
                <a:gd name="T8" fmla="*/ 79 w 268"/>
                <a:gd name="T9" fmla="*/ 14 h 146"/>
                <a:gd name="T10" fmla="*/ 77 w 268"/>
                <a:gd name="T11" fmla="*/ 14 h 146"/>
                <a:gd name="T12" fmla="*/ 98 w 268"/>
                <a:gd name="T13" fmla="*/ 4 h 146"/>
                <a:gd name="T14" fmla="*/ 116 w 268"/>
                <a:gd name="T15" fmla="*/ 0 h 146"/>
                <a:gd name="T16" fmla="*/ 143 w 268"/>
                <a:gd name="T17" fmla="*/ 0 h 146"/>
                <a:gd name="T18" fmla="*/ 171 w 268"/>
                <a:gd name="T19" fmla="*/ 6 h 146"/>
                <a:gd name="T20" fmla="*/ 193 w 268"/>
                <a:gd name="T21" fmla="*/ 10 h 146"/>
                <a:gd name="T22" fmla="*/ 216 w 268"/>
                <a:gd name="T23" fmla="*/ 12 h 146"/>
                <a:gd name="T24" fmla="*/ 245 w 268"/>
                <a:gd name="T25" fmla="*/ 10 h 146"/>
                <a:gd name="T26" fmla="*/ 268 w 268"/>
                <a:gd name="T27" fmla="*/ 4 h 146"/>
                <a:gd name="T28" fmla="*/ 252 w 268"/>
                <a:gd name="T29" fmla="*/ 21 h 146"/>
                <a:gd name="T30" fmla="*/ 243 w 268"/>
                <a:gd name="T31" fmla="*/ 35 h 146"/>
                <a:gd name="T32" fmla="*/ 237 w 268"/>
                <a:gd name="T33" fmla="*/ 52 h 146"/>
                <a:gd name="T34" fmla="*/ 231 w 268"/>
                <a:gd name="T35" fmla="*/ 70 h 146"/>
                <a:gd name="T36" fmla="*/ 221 w 268"/>
                <a:gd name="T37" fmla="*/ 96 h 146"/>
                <a:gd name="T38" fmla="*/ 204 w 268"/>
                <a:gd name="T39" fmla="*/ 123 h 146"/>
                <a:gd name="T40" fmla="*/ 189 w 268"/>
                <a:gd name="T41" fmla="*/ 141 h 146"/>
                <a:gd name="T42" fmla="*/ 160 w 268"/>
                <a:gd name="T43" fmla="*/ 137 h 146"/>
                <a:gd name="T44" fmla="*/ 139 w 268"/>
                <a:gd name="T45" fmla="*/ 135 h 146"/>
                <a:gd name="T46" fmla="*/ 116 w 268"/>
                <a:gd name="T47" fmla="*/ 137 h 146"/>
                <a:gd name="T48" fmla="*/ 93 w 268"/>
                <a:gd name="T49" fmla="*/ 141 h 146"/>
                <a:gd name="T50" fmla="*/ 58 w 268"/>
                <a:gd name="T51" fmla="*/ 146 h 146"/>
                <a:gd name="T52" fmla="*/ 25 w 268"/>
                <a:gd name="T53" fmla="*/ 146 h 146"/>
                <a:gd name="T54" fmla="*/ 0 w 268"/>
                <a:gd name="T55" fmla="*/ 141 h 146"/>
                <a:gd name="T56" fmla="*/ 18 w 268"/>
                <a:gd name="T57" fmla="*/ 118 h 1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8"/>
                <a:gd name="T88" fmla="*/ 0 h 146"/>
                <a:gd name="T89" fmla="*/ 268 w 268"/>
                <a:gd name="T90" fmla="*/ 146 h 1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8" h="146">
                  <a:moveTo>
                    <a:pt x="18" y="118"/>
                  </a:moveTo>
                  <a:lnTo>
                    <a:pt x="19" y="112"/>
                  </a:lnTo>
                  <a:lnTo>
                    <a:pt x="37" y="89"/>
                  </a:lnTo>
                  <a:lnTo>
                    <a:pt x="62" y="48"/>
                  </a:lnTo>
                  <a:lnTo>
                    <a:pt x="79" y="14"/>
                  </a:lnTo>
                  <a:lnTo>
                    <a:pt x="77" y="14"/>
                  </a:lnTo>
                  <a:lnTo>
                    <a:pt x="98" y="4"/>
                  </a:lnTo>
                  <a:lnTo>
                    <a:pt x="116" y="0"/>
                  </a:lnTo>
                  <a:lnTo>
                    <a:pt x="143" y="0"/>
                  </a:lnTo>
                  <a:lnTo>
                    <a:pt x="171" y="6"/>
                  </a:lnTo>
                  <a:lnTo>
                    <a:pt x="193" y="10"/>
                  </a:lnTo>
                  <a:lnTo>
                    <a:pt x="216" y="12"/>
                  </a:lnTo>
                  <a:lnTo>
                    <a:pt x="245" y="10"/>
                  </a:lnTo>
                  <a:lnTo>
                    <a:pt x="268" y="4"/>
                  </a:lnTo>
                  <a:lnTo>
                    <a:pt x="252" y="21"/>
                  </a:lnTo>
                  <a:lnTo>
                    <a:pt x="243" y="35"/>
                  </a:lnTo>
                  <a:lnTo>
                    <a:pt x="237" y="52"/>
                  </a:lnTo>
                  <a:lnTo>
                    <a:pt x="231" y="70"/>
                  </a:lnTo>
                  <a:lnTo>
                    <a:pt x="221" y="96"/>
                  </a:lnTo>
                  <a:lnTo>
                    <a:pt x="204" y="123"/>
                  </a:lnTo>
                  <a:lnTo>
                    <a:pt x="189" y="141"/>
                  </a:lnTo>
                  <a:lnTo>
                    <a:pt x="160" y="137"/>
                  </a:lnTo>
                  <a:lnTo>
                    <a:pt x="139" y="135"/>
                  </a:lnTo>
                  <a:lnTo>
                    <a:pt x="116" y="137"/>
                  </a:lnTo>
                  <a:lnTo>
                    <a:pt x="93" y="141"/>
                  </a:lnTo>
                  <a:lnTo>
                    <a:pt x="58" y="146"/>
                  </a:lnTo>
                  <a:lnTo>
                    <a:pt x="25" y="146"/>
                  </a:lnTo>
                  <a:lnTo>
                    <a:pt x="0" y="141"/>
                  </a:lnTo>
                  <a:lnTo>
                    <a:pt x="18" y="11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11" name="Freeform 701"/>
            <p:cNvSpPr>
              <a:spLocks/>
            </p:cNvSpPr>
            <p:nvPr/>
          </p:nvSpPr>
          <p:spPr bwMode="auto">
            <a:xfrm>
              <a:off x="1692" y="3924"/>
              <a:ext cx="117" cy="15"/>
            </a:xfrm>
            <a:custGeom>
              <a:avLst/>
              <a:gdLst>
                <a:gd name="T0" fmla="*/ 7 w 117"/>
                <a:gd name="T1" fmla="*/ 4 h 15"/>
                <a:gd name="T2" fmla="*/ 115 w 117"/>
                <a:gd name="T3" fmla="*/ 0 h 15"/>
                <a:gd name="T4" fmla="*/ 115 w 117"/>
                <a:gd name="T5" fmla="*/ 0 h 15"/>
                <a:gd name="T6" fmla="*/ 117 w 117"/>
                <a:gd name="T7" fmla="*/ 13 h 15"/>
                <a:gd name="T8" fmla="*/ 107 w 117"/>
                <a:gd name="T9" fmla="*/ 15 h 15"/>
                <a:gd name="T10" fmla="*/ 96 w 117"/>
                <a:gd name="T11" fmla="*/ 15 h 15"/>
                <a:gd name="T12" fmla="*/ 38 w 117"/>
                <a:gd name="T13" fmla="*/ 15 h 15"/>
                <a:gd name="T14" fmla="*/ 21 w 117"/>
                <a:gd name="T15" fmla="*/ 15 h 15"/>
                <a:gd name="T16" fmla="*/ 0 w 117"/>
                <a:gd name="T17" fmla="*/ 13 h 15"/>
                <a:gd name="T18" fmla="*/ 7 w 117"/>
                <a:gd name="T19" fmla="*/ 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5"/>
                <a:gd name="T32" fmla="*/ 117 w 11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5">
                  <a:moveTo>
                    <a:pt x="7" y="4"/>
                  </a:moveTo>
                  <a:lnTo>
                    <a:pt x="115" y="0"/>
                  </a:lnTo>
                  <a:lnTo>
                    <a:pt x="117" y="13"/>
                  </a:lnTo>
                  <a:lnTo>
                    <a:pt x="107" y="15"/>
                  </a:lnTo>
                  <a:lnTo>
                    <a:pt x="96" y="15"/>
                  </a:lnTo>
                  <a:lnTo>
                    <a:pt x="38" y="15"/>
                  </a:lnTo>
                  <a:lnTo>
                    <a:pt x="21" y="15"/>
                  </a:lnTo>
                  <a:lnTo>
                    <a:pt x="0" y="13"/>
                  </a:lnTo>
                  <a:lnTo>
                    <a:pt x="7"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12" name="Freeform 702"/>
            <p:cNvSpPr>
              <a:spLocks/>
            </p:cNvSpPr>
            <p:nvPr/>
          </p:nvSpPr>
          <p:spPr bwMode="auto">
            <a:xfrm>
              <a:off x="1497" y="3874"/>
              <a:ext cx="197" cy="60"/>
            </a:xfrm>
            <a:custGeom>
              <a:avLst/>
              <a:gdLst>
                <a:gd name="T0" fmla="*/ 197 w 197"/>
                <a:gd name="T1" fmla="*/ 46 h 60"/>
                <a:gd name="T2" fmla="*/ 195 w 197"/>
                <a:gd name="T3" fmla="*/ 54 h 60"/>
                <a:gd name="T4" fmla="*/ 149 w 197"/>
                <a:gd name="T5" fmla="*/ 56 h 60"/>
                <a:gd name="T6" fmla="*/ 149 w 197"/>
                <a:gd name="T7" fmla="*/ 52 h 60"/>
                <a:gd name="T8" fmla="*/ 122 w 197"/>
                <a:gd name="T9" fmla="*/ 54 h 60"/>
                <a:gd name="T10" fmla="*/ 112 w 197"/>
                <a:gd name="T11" fmla="*/ 48 h 60"/>
                <a:gd name="T12" fmla="*/ 97 w 197"/>
                <a:gd name="T13" fmla="*/ 48 h 60"/>
                <a:gd name="T14" fmla="*/ 87 w 197"/>
                <a:gd name="T15" fmla="*/ 50 h 60"/>
                <a:gd name="T16" fmla="*/ 77 w 197"/>
                <a:gd name="T17" fmla="*/ 56 h 60"/>
                <a:gd name="T18" fmla="*/ 0 w 197"/>
                <a:gd name="T19" fmla="*/ 60 h 60"/>
                <a:gd name="T20" fmla="*/ 0 w 197"/>
                <a:gd name="T21" fmla="*/ 48 h 60"/>
                <a:gd name="T22" fmla="*/ 2 w 197"/>
                <a:gd name="T23" fmla="*/ 23 h 60"/>
                <a:gd name="T24" fmla="*/ 6 w 197"/>
                <a:gd name="T25" fmla="*/ 6 h 60"/>
                <a:gd name="T26" fmla="*/ 31 w 197"/>
                <a:gd name="T27" fmla="*/ 11 h 60"/>
                <a:gd name="T28" fmla="*/ 64 w 197"/>
                <a:gd name="T29" fmla="*/ 11 h 60"/>
                <a:gd name="T30" fmla="*/ 99 w 197"/>
                <a:gd name="T31" fmla="*/ 6 h 60"/>
                <a:gd name="T32" fmla="*/ 122 w 197"/>
                <a:gd name="T33" fmla="*/ 2 h 60"/>
                <a:gd name="T34" fmla="*/ 145 w 197"/>
                <a:gd name="T35" fmla="*/ 0 h 60"/>
                <a:gd name="T36" fmla="*/ 166 w 197"/>
                <a:gd name="T37" fmla="*/ 2 h 60"/>
                <a:gd name="T38" fmla="*/ 195 w 197"/>
                <a:gd name="T39" fmla="*/ 6 h 60"/>
                <a:gd name="T40" fmla="*/ 197 w 197"/>
                <a:gd name="T41" fmla="*/ 17 h 60"/>
                <a:gd name="T42" fmla="*/ 197 w 197"/>
                <a:gd name="T43" fmla="*/ 27 h 60"/>
                <a:gd name="T44" fmla="*/ 197 w 197"/>
                <a:gd name="T45" fmla="*/ 46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7"/>
                <a:gd name="T70" fmla="*/ 0 h 60"/>
                <a:gd name="T71" fmla="*/ 197 w 19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7" h="60">
                  <a:moveTo>
                    <a:pt x="197" y="46"/>
                  </a:moveTo>
                  <a:lnTo>
                    <a:pt x="195" y="54"/>
                  </a:lnTo>
                  <a:lnTo>
                    <a:pt x="149" y="56"/>
                  </a:lnTo>
                  <a:lnTo>
                    <a:pt x="149" y="52"/>
                  </a:lnTo>
                  <a:lnTo>
                    <a:pt x="122" y="54"/>
                  </a:lnTo>
                  <a:lnTo>
                    <a:pt x="112" y="48"/>
                  </a:lnTo>
                  <a:lnTo>
                    <a:pt x="97" y="48"/>
                  </a:lnTo>
                  <a:lnTo>
                    <a:pt x="87" y="50"/>
                  </a:lnTo>
                  <a:lnTo>
                    <a:pt x="77" y="56"/>
                  </a:lnTo>
                  <a:lnTo>
                    <a:pt x="0" y="60"/>
                  </a:lnTo>
                  <a:lnTo>
                    <a:pt x="0" y="48"/>
                  </a:lnTo>
                  <a:lnTo>
                    <a:pt x="2" y="23"/>
                  </a:lnTo>
                  <a:lnTo>
                    <a:pt x="6" y="6"/>
                  </a:lnTo>
                  <a:lnTo>
                    <a:pt x="31" y="11"/>
                  </a:lnTo>
                  <a:lnTo>
                    <a:pt x="64" y="11"/>
                  </a:lnTo>
                  <a:lnTo>
                    <a:pt x="99" y="6"/>
                  </a:lnTo>
                  <a:lnTo>
                    <a:pt x="122" y="2"/>
                  </a:lnTo>
                  <a:lnTo>
                    <a:pt x="145" y="0"/>
                  </a:lnTo>
                  <a:lnTo>
                    <a:pt x="166" y="2"/>
                  </a:lnTo>
                  <a:lnTo>
                    <a:pt x="195" y="6"/>
                  </a:lnTo>
                  <a:lnTo>
                    <a:pt x="197" y="17"/>
                  </a:lnTo>
                  <a:lnTo>
                    <a:pt x="197" y="27"/>
                  </a:lnTo>
                  <a:lnTo>
                    <a:pt x="197" y="46"/>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13" name="Freeform 703"/>
            <p:cNvSpPr>
              <a:spLocks noEditPoints="1"/>
            </p:cNvSpPr>
            <p:nvPr/>
          </p:nvSpPr>
          <p:spPr bwMode="auto">
            <a:xfrm>
              <a:off x="1497" y="3918"/>
              <a:ext cx="485" cy="198"/>
            </a:xfrm>
            <a:custGeom>
              <a:avLst/>
              <a:gdLst>
                <a:gd name="T0" fmla="*/ 110 w 485"/>
                <a:gd name="T1" fmla="*/ 168 h 198"/>
                <a:gd name="T2" fmla="*/ 124 w 485"/>
                <a:gd name="T3" fmla="*/ 154 h 198"/>
                <a:gd name="T4" fmla="*/ 129 w 485"/>
                <a:gd name="T5" fmla="*/ 127 h 198"/>
                <a:gd name="T6" fmla="*/ 112 w 485"/>
                <a:gd name="T7" fmla="*/ 108 h 198"/>
                <a:gd name="T8" fmla="*/ 87 w 485"/>
                <a:gd name="T9" fmla="*/ 116 h 198"/>
                <a:gd name="T10" fmla="*/ 68 w 485"/>
                <a:gd name="T11" fmla="*/ 131 h 198"/>
                <a:gd name="T12" fmla="*/ 72 w 485"/>
                <a:gd name="T13" fmla="*/ 156 h 198"/>
                <a:gd name="T14" fmla="*/ 89 w 485"/>
                <a:gd name="T15" fmla="*/ 164 h 198"/>
                <a:gd name="T16" fmla="*/ 97 w 485"/>
                <a:gd name="T17" fmla="*/ 171 h 198"/>
                <a:gd name="T18" fmla="*/ 195 w 485"/>
                <a:gd name="T19" fmla="*/ 19 h 198"/>
                <a:gd name="T20" fmla="*/ 233 w 485"/>
                <a:gd name="T21" fmla="*/ 21 h 198"/>
                <a:gd name="T22" fmla="*/ 302 w 485"/>
                <a:gd name="T23" fmla="*/ 21 h 198"/>
                <a:gd name="T24" fmla="*/ 310 w 485"/>
                <a:gd name="T25" fmla="*/ 6 h 198"/>
                <a:gd name="T26" fmla="*/ 483 w 485"/>
                <a:gd name="T27" fmla="*/ 0 h 198"/>
                <a:gd name="T28" fmla="*/ 479 w 485"/>
                <a:gd name="T29" fmla="*/ 85 h 198"/>
                <a:gd name="T30" fmla="*/ 470 w 485"/>
                <a:gd name="T31" fmla="*/ 150 h 198"/>
                <a:gd name="T32" fmla="*/ 478 w 485"/>
                <a:gd name="T33" fmla="*/ 198 h 198"/>
                <a:gd name="T34" fmla="*/ 378 w 485"/>
                <a:gd name="T35" fmla="*/ 191 h 198"/>
                <a:gd name="T36" fmla="*/ 189 w 485"/>
                <a:gd name="T37" fmla="*/ 185 h 198"/>
                <a:gd name="T38" fmla="*/ 6 w 485"/>
                <a:gd name="T39" fmla="*/ 198 h 198"/>
                <a:gd name="T40" fmla="*/ 12 w 485"/>
                <a:gd name="T41" fmla="*/ 139 h 198"/>
                <a:gd name="T42" fmla="*/ 6 w 485"/>
                <a:gd name="T43" fmla="*/ 87 h 198"/>
                <a:gd name="T44" fmla="*/ 0 w 485"/>
                <a:gd name="T45" fmla="*/ 16 h 198"/>
                <a:gd name="T46" fmla="*/ 77 w 485"/>
                <a:gd name="T47" fmla="*/ 12 h 198"/>
                <a:gd name="T48" fmla="*/ 72 w 485"/>
                <a:gd name="T49" fmla="*/ 23 h 198"/>
                <a:gd name="T50" fmla="*/ 77 w 485"/>
                <a:gd name="T51" fmla="*/ 50 h 198"/>
                <a:gd name="T52" fmla="*/ 99 w 485"/>
                <a:gd name="T53" fmla="*/ 66 h 198"/>
                <a:gd name="T54" fmla="*/ 120 w 485"/>
                <a:gd name="T55" fmla="*/ 58 h 198"/>
                <a:gd name="T56" fmla="*/ 124 w 485"/>
                <a:gd name="T57" fmla="*/ 48 h 198"/>
                <a:gd name="T58" fmla="*/ 129 w 485"/>
                <a:gd name="T59" fmla="*/ 33 h 198"/>
                <a:gd name="T60" fmla="*/ 124 w 485"/>
                <a:gd name="T61" fmla="*/ 12 h 198"/>
                <a:gd name="T62" fmla="*/ 122 w 485"/>
                <a:gd name="T63" fmla="*/ 10 h 198"/>
                <a:gd name="T64" fmla="*/ 149 w 485"/>
                <a:gd name="T65" fmla="*/ 12 h 198"/>
                <a:gd name="T66" fmla="*/ 195 w 485"/>
                <a:gd name="T67" fmla="*/ 19 h 1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5"/>
                <a:gd name="T103" fmla="*/ 0 h 198"/>
                <a:gd name="T104" fmla="*/ 485 w 485"/>
                <a:gd name="T105" fmla="*/ 198 h 1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5" h="198">
                  <a:moveTo>
                    <a:pt x="104" y="171"/>
                  </a:moveTo>
                  <a:lnTo>
                    <a:pt x="110" y="168"/>
                  </a:lnTo>
                  <a:lnTo>
                    <a:pt x="120" y="162"/>
                  </a:lnTo>
                  <a:lnTo>
                    <a:pt x="124" y="154"/>
                  </a:lnTo>
                  <a:lnTo>
                    <a:pt x="129" y="139"/>
                  </a:lnTo>
                  <a:lnTo>
                    <a:pt x="129" y="127"/>
                  </a:lnTo>
                  <a:lnTo>
                    <a:pt x="122" y="114"/>
                  </a:lnTo>
                  <a:lnTo>
                    <a:pt x="112" y="108"/>
                  </a:lnTo>
                  <a:lnTo>
                    <a:pt x="97" y="110"/>
                  </a:lnTo>
                  <a:lnTo>
                    <a:pt x="87" y="116"/>
                  </a:lnTo>
                  <a:lnTo>
                    <a:pt x="76" y="123"/>
                  </a:lnTo>
                  <a:lnTo>
                    <a:pt x="68" y="131"/>
                  </a:lnTo>
                  <a:lnTo>
                    <a:pt x="68" y="146"/>
                  </a:lnTo>
                  <a:lnTo>
                    <a:pt x="72" y="156"/>
                  </a:lnTo>
                  <a:lnTo>
                    <a:pt x="81" y="162"/>
                  </a:lnTo>
                  <a:lnTo>
                    <a:pt x="89" y="164"/>
                  </a:lnTo>
                  <a:lnTo>
                    <a:pt x="93" y="168"/>
                  </a:lnTo>
                  <a:lnTo>
                    <a:pt x="97" y="171"/>
                  </a:lnTo>
                  <a:lnTo>
                    <a:pt x="104" y="171"/>
                  </a:lnTo>
                  <a:close/>
                  <a:moveTo>
                    <a:pt x="195" y="19"/>
                  </a:moveTo>
                  <a:lnTo>
                    <a:pt x="216" y="21"/>
                  </a:lnTo>
                  <a:lnTo>
                    <a:pt x="233" y="21"/>
                  </a:lnTo>
                  <a:lnTo>
                    <a:pt x="291" y="21"/>
                  </a:lnTo>
                  <a:lnTo>
                    <a:pt x="302" y="21"/>
                  </a:lnTo>
                  <a:lnTo>
                    <a:pt x="312" y="19"/>
                  </a:lnTo>
                  <a:lnTo>
                    <a:pt x="310" y="6"/>
                  </a:lnTo>
                  <a:lnTo>
                    <a:pt x="483" y="0"/>
                  </a:lnTo>
                  <a:lnTo>
                    <a:pt x="485" y="31"/>
                  </a:lnTo>
                  <a:lnTo>
                    <a:pt x="479" y="85"/>
                  </a:lnTo>
                  <a:lnTo>
                    <a:pt x="472" y="118"/>
                  </a:lnTo>
                  <a:lnTo>
                    <a:pt x="470" y="150"/>
                  </a:lnTo>
                  <a:lnTo>
                    <a:pt x="472" y="171"/>
                  </a:lnTo>
                  <a:lnTo>
                    <a:pt x="478" y="198"/>
                  </a:lnTo>
                  <a:lnTo>
                    <a:pt x="422" y="193"/>
                  </a:lnTo>
                  <a:lnTo>
                    <a:pt x="378" y="191"/>
                  </a:lnTo>
                  <a:lnTo>
                    <a:pt x="272" y="185"/>
                  </a:lnTo>
                  <a:lnTo>
                    <a:pt x="189" y="185"/>
                  </a:lnTo>
                  <a:lnTo>
                    <a:pt x="87" y="191"/>
                  </a:lnTo>
                  <a:lnTo>
                    <a:pt x="6" y="198"/>
                  </a:lnTo>
                  <a:lnTo>
                    <a:pt x="10" y="166"/>
                  </a:lnTo>
                  <a:lnTo>
                    <a:pt x="12" y="139"/>
                  </a:lnTo>
                  <a:lnTo>
                    <a:pt x="10" y="108"/>
                  </a:lnTo>
                  <a:lnTo>
                    <a:pt x="6" y="87"/>
                  </a:lnTo>
                  <a:lnTo>
                    <a:pt x="2" y="39"/>
                  </a:lnTo>
                  <a:lnTo>
                    <a:pt x="0" y="16"/>
                  </a:lnTo>
                  <a:lnTo>
                    <a:pt x="77" y="12"/>
                  </a:lnTo>
                  <a:lnTo>
                    <a:pt x="76" y="12"/>
                  </a:lnTo>
                  <a:lnTo>
                    <a:pt x="72" y="23"/>
                  </a:lnTo>
                  <a:lnTo>
                    <a:pt x="74" y="37"/>
                  </a:lnTo>
                  <a:lnTo>
                    <a:pt x="77" y="50"/>
                  </a:lnTo>
                  <a:lnTo>
                    <a:pt x="87" y="62"/>
                  </a:lnTo>
                  <a:lnTo>
                    <a:pt x="99" y="66"/>
                  </a:lnTo>
                  <a:lnTo>
                    <a:pt x="112" y="64"/>
                  </a:lnTo>
                  <a:lnTo>
                    <a:pt x="120" y="58"/>
                  </a:lnTo>
                  <a:lnTo>
                    <a:pt x="124" y="48"/>
                  </a:lnTo>
                  <a:lnTo>
                    <a:pt x="126" y="44"/>
                  </a:lnTo>
                  <a:lnTo>
                    <a:pt x="129" y="33"/>
                  </a:lnTo>
                  <a:lnTo>
                    <a:pt x="129" y="21"/>
                  </a:lnTo>
                  <a:lnTo>
                    <a:pt x="124" y="12"/>
                  </a:lnTo>
                  <a:lnTo>
                    <a:pt x="124" y="10"/>
                  </a:lnTo>
                  <a:lnTo>
                    <a:pt x="122" y="10"/>
                  </a:lnTo>
                  <a:lnTo>
                    <a:pt x="149" y="8"/>
                  </a:lnTo>
                  <a:lnTo>
                    <a:pt x="149" y="12"/>
                  </a:lnTo>
                  <a:lnTo>
                    <a:pt x="195" y="10"/>
                  </a:lnTo>
                  <a:lnTo>
                    <a:pt x="195" y="1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14" name="Freeform 704"/>
            <p:cNvSpPr>
              <a:spLocks/>
            </p:cNvSpPr>
            <p:nvPr/>
          </p:nvSpPr>
          <p:spPr bwMode="auto">
            <a:xfrm>
              <a:off x="1421" y="3857"/>
              <a:ext cx="100" cy="78"/>
            </a:xfrm>
            <a:custGeom>
              <a:avLst/>
              <a:gdLst>
                <a:gd name="T0" fmla="*/ 86 w 100"/>
                <a:gd name="T1" fmla="*/ 3 h 78"/>
                <a:gd name="T2" fmla="*/ 92 w 100"/>
                <a:gd name="T3" fmla="*/ 2 h 78"/>
                <a:gd name="T4" fmla="*/ 100 w 100"/>
                <a:gd name="T5" fmla="*/ 0 h 78"/>
                <a:gd name="T6" fmla="*/ 82 w 100"/>
                <a:gd name="T7" fmla="*/ 23 h 78"/>
                <a:gd name="T8" fmla="*/ 78 w 100"/>
                <a:gd name="T9" fmla="*/ 40 h 78"/>
                <a:gd name="T10" fmla="*/ 76 w 100"/>
                <a:gd name="T11" fmla="*/ 65 h 78"/>
                <a:gd name="T12" fmla="*/ 76 w 100"/>
                <a:gd name="T13" fmla="*/ 77 h 78"/>
                <a:gd name="T14" fmla="*/ 55 w 100"/>
                <a:gd name="T15" fmla="*/ 77 h 78"/>
                <a:gd name="T16" fmla="*/ 55 w 100"/>
                <a:gd name="T17" fmla="*/ 77 h 78"/>
                <a:gd name="T18" fmla="*/ 0 w 100"/>
                <a:gd name="T19" fmla="*/ 78 h 78"/>
                <a:gd name="T20" fmla="*/ 36 w 100"/>
                <a:gd name="T21" fmla="*/ 2 h 78"/>
                <a:gd name="T22" fmla="*/ 55 w 100"/>
                <a:gd name="T23" fmla="*/ 2 h 78"/>
                <a:gd name="T24" fmla="*/ 71 w 100"/>
                <a:gd name="T25" fmla="*/ 3 h 78"/>
                <a:gd name="T26" fmla="*/ 86 w 100"/>
                <a:gd name="T27" fmla="*/ 3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0"/>
                <a:gd name="T43" fmla="*/ 0 h 78"/>
                <a:gd name="T44" fmla="*/ 100 w 100"/>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0" h="78">
                  <a:moveTo>
                    <a:pt x="86" y="3"/>
                  </a:moveTo>
                  <a:lnTo>
                    <a:pt x="92" y="2"/>
                  </a:lnTo>
                  <a:lnTo>
                    <a:pt x="100" y="0"/>
                  </a:lnTo>
                  <a:lnTo>
                    <a:pt x="82" y="23"/>
                  </a:lnTo>
                  <a:lnTo>
                    <a:pt x="78" y="40"/>
                  </a:lnTo>
                  <a:lnTo>
                    <a:pt x="76" y="65"/>
                  </a:lnTo>
                  <a:lnTo>
                    <a:pt x="76" y="77"/>
                  </a:lnTo>
                  <a:lnTo>
                    <a:pt x="55" y="77"/>
                  </a:lnTo>
                  <a:lnTo>
                    <a:pt x="0" y="78"/>
                  </a:lnTo>
                  <a:lnTo>
                    <a:pt x="36" y="2"/>
                  </a:lnTo>
                  <a:lnTo>
                    <a:pt x="55" y="2"/>
                  </a:lnTo>
                  <a:lnTo>
                    <a:pt x="71" y="3"/>
                  </a:lnTo>
                  <a:lnTo>
                    <a:pt x="86" y="3"/>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15" name="Freeform 705"/>
            <p:cNvSpPr>
              <a:spLocks/>
            </p:cNvSpPr>
            <p:nvPr/>
          </p:nvSpPr>
          <p:spPr bwMode="auto">
            <a:xfrm>
              <a:off x="1280" y="3855"/>
              <a:ext cx="223" cy="152"/>
            </a:xfrm>
            <a:custGeom>
              <a:avLst/>
              <a:gdLst>
                <a:gd name="T0" fmla="*/ 166 w 223"/>
                <a:gd name="T1" fmla="*/ 9 h 152"/>
                <a:gd name="T2" fmla="*/ 171 w 223"/>
                <a:gd name="T3" fmla="*/ 4 h 152"/>
                <a:gd name="T4" fmla="*/ 177 w 223"/>
                <a:gd name="T5" fmla="*/ 4 h 152"/>
                <a:gd name="T6" fmla="*/ 177 w 223"/>
                <a:gd name="T7" fmla="*/ 4 h 152"/>
                <a:gd name="T8" fmla="*/ 141 w 223"/>
                <a:gd name="T9" fmla="*/ 80 h 152"/>
                <a:gd name="T10" fmla="*/ 196 w 223"/>
                <a:gd name="T11" fmla="*/ 79 h 152"/>
                <a:gd name="T12" fmla="*/ 196 w 223"/>
                <a:gd name="T13" fmla="*/ 79 h 152"/>
                <a:gd name="T14" fmla="*/ 217 w 223"/>
                <a:gd name="T15" fmla="*/ 79 h 152"/>
                <a:gd name="T16" fmla="*/ 219 w 223"/>
                <a:gd name="T17" fmla="*/ 102 h 152"/>
                <a:gd name="T18" fmla="*/ 223 w 223"/>
                <a:gd name="T19" fmla="*/ 150 h 152"/>
                <a:gd name="T20" fmla="*/ 210 w 223"/>
                <a:gd name="T21" fmla="*/ 152 h 152"/>
                <a:gd name="T22" fmla="*/ 200 w 223"/>
                <a:gd name="T23" fmla="*/ 152 h 152"/>
                <a:gd name="T24" fmla="*/ 185 w 223"/>
                <a:gd name="T25" fmla="*/ 152 h 152"/>
                <a:gd name="T26" fmla="*/ 171 w 223"/>
                <a:gd name="T27" fmla="*/ 150 h 152"/>
                <a:gd name="T28" fmla="*/ 160 w 223"/>
                <a:gd name="T29" fmla="*/ 144 h 152"/>
                <a:gd name="T30" fmla="*/ 152 w 223"/>
                <a:gd name="T31" fmla="*/ 142 h 152"/>
                <a:gd name="T32" fmla="*/ 141 w 223"/>
                <a:gd name="T33" fmla="*/ 144 h 152"/>
                <a:gd name="T34" fmla="*/ 133 w 223"/>
                <a:gd name="T35" fmla="*/ 146 h 152"/>
                <a:gd name="T36" fmla="*/ 125 w 223"/>
                <a:gd name="T37" fmla="*/ 148 h 152"/>
                <a:gd name="T38" fmla="*/ 117 w 223"/>
                <a:gd name="T39" fmla="*/ 150 h 152"/>
                <a:gd name="T40" fmla="*/ 100 w 223"/>
                <a:gd name="T41" fmla="*/ 148 h 152"/>
                <a:gd name="T42" fmla="*/ 89 w 223"/>
                <a:gd name="T43" fmla="*/ 148 h 152"/>
                <a:gd name="T44" fmla="*/ 52 w 223"/>
                <a:gd name="T45" fmla="*/ 146 h 152"/>
                <a:gd name="T46" fmla="*/ 27 w 223"/>
                <a:gd name="T47" fmla="*/ 150 h 152"/>
                <a:gd name="T48" fmla="*/ 23 w 223"/>
                <a:gd name="T49" fmla="*/ 148 h 152"/>
                <a:gd name="T50" fmla="*/ 19 w 223"/>
                <a:gd name="T51" fmla="*/ 146 h 152"/>
                <a:gd name="T52" fmla="*/ 17 w 223"/>
                <a:gd name="T53" fmla="*/ 140 h 152"/>
                <a:gd name="T54" fmla="*/ 17 w 223"/>
                <a:gd name="T55" fmla="*/ 129 h 152"/>
                <a:gd name="T56" fmla="*/ 10 w 223"/>
                <a:gd name="T57" fmla="*/ 117 h 152"/>
                <a:gd name="T58" fmla="*/ 10 w 223"/>
                <a:gd name="T59" fmla="*/ 117 h 152"/>
                <a:gd name="T60" fmla="*/ 2 w 223"/>
                <a:gd name="T61" fmla="*/ 102 h 152"/>
                <a:gd name="T62" fmla="*/ 0 w 223"/>
                <a:gd name="T63" fmla="*/ 84 h 152"/>
                <a:gd name="T64" fmla="*/ 6 w 223"/>
                <a:gd name="T65" fmla="*/ 63 h 152"/>
                <a:gd name="T66" fmla="*/ 8 w 223"/>
                <a:gd name="T67" fmla="*/ 48 h 152"/>
                <a:gd name="T68" fmla="*/ 14 w 223"/>
                <a:gd name="T69" fmla="*/ 30 h 152"/>
                <a:gd name="T70" fmla="*/ 14 w 223"/>
                <a:gd name="T71" fmla="*/ 29 h 152"/>
                <a:gd name="T72" fmla="*/ 16 w 223"/>
                <a:gd name="T73" fmla="*/ 19 h 152"/>
                <a:gd name="T74" fmla="*/ 17 w 223"/>
                <a:gd name="T75" fmla="*/ 5 h 152"/>
                <a:gd name="T76" fmla="*/ 21 w 223"/>
                <a:gd name="T77" fmla="*/ 4 h 152"/>
                <a:gd name="T78" fmla="*/ 25 w 223"/>
                <a:gd name="T79" fmla="*/ 0 h 152"/>
                <a:gd name="T80" fmla="*/ 27 w 223"/>
                <a:gd name="T81" fmla="*/ 2 h 152"/>
                <a:gd name="T82" fmla="*/ 42 w 223"/>
                <a:gd name="T83" fmla="*/ 4 h 152"/>
                <a:gd name="T84" fmla="*/ 60 w 223"/>
                <a:gd name="T85" fmla="*/ 4 h 152"/>
                <a:gd name="T86" fmla="*/ 73 w 223"/>
                <a:gd name="T87" fmla="*/ 4 h 152"/>
                <a:gd name="T88" fmla="*/ 91 w 223"/>
                <a:gd name="T89" fmla="*/ 0 h 152"/>
                <a:gd name="T90" fmla="*/ 102 w 223"/>
                <a:gd name="T91" fmla="*/ 0 h 152"/>
                <a:gd name="T92" fmla="*/ 119 w 223"/>
                <a:gd name="T93" fmla="*/ 2 h 152"/>
                <a:gd name="T94" fmla="*/ 125 w 223"/>
                <a:gd name="T95" fmla="*/ 7 h 152"/>
                <a:gd name="T96" fmla="*/ 133 w 223"/>
                <a:gd name="T97" fmla="*/ 13 h 152"/>
                <a:gd name="T98" fmla="*/ 144 w 223"/>
                <a:gd name="T99" fmla="*/ 15 h 152"/>
                <a:gd name="T100" fmla="*/ 160 w 223"/>
                <a:gd name="T101" fmla="*/ 13 h 152"/>
                <a:gd name="T102" fmla="*/ 166 w 223"/>
                <a:gd name="T103" fmla="*/ 9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3"/>
                <a:gd name="T157" fmla="*/ 0 h 152"/>
                <a:gd name="T158" fmla="*/ 223 w 223"/>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3" h="152">
                  <a:moveTo>
                    <a:pt x="166" y="9"/>
                  </a:moveTo>
                  <a:lnTo>
                    <a:pt x="171" y="4"/>
                  </a:lnTo>
                  <a:lnTo>
                    <a:pt x="177" y="4"/>
                  </a:lnTo>
                  <a:lnTo>
                    <a:pt x="141" y="80"/>
                  </a:lnTo>
                  <a:lnTo>
                    <a:pt x="196" y="79"/>
                  </a:lnTo>
                  <a:lnTo>
                    <a:pt x="217" y="79"/>
                  </a:lnTo>
                  <a:lnTo>
                    <a:pt x="219" y="102"/>
                  </a:lnTo>
                  <a:lnTo>
                    <a:pt x="223" y="150"/>
                  </a:lnTo>
                  <a:lnTo>
                    <a:pt x="210" y="152"/>
                  </a:lnTo>
                  <a:lnTo>
                    <a:pt x="200" y="152"/>
                  </a:lnTo>
                  <a:lnTo>
                    <a:pt x="185" y="152"/>
                  </a:lnTo>
                  <a:lnTo>
                    <a:pt x="171" y="150"/>
                  </a:lnTo>
                  <a:lnTo>
                    <a:pt x="160" y="144"/>
                  </a:lnTo>
                  <a:lnTo>
                    <a:pt x="152" y="142"/>
                  </a:lnTo>
                  <a:lnTo>
                    <a:pt x="141" y="144"/>
                  </a:lnTo>
                  <a:lnTo>
                    <a:pt x="133" y="146"/>
                  </a:lnTo>
                  <a:lnTo>
                    <a:pt x="125" y="148"/>
                  </a:lnTo>
                  <a:lnTo>
                    <a:pt x="117" y="150"/>
                  </a:lnTo>
                  <a:lnTo>
                    <a:pt x="100" y="148"/>
                  </a:lnTo>
                  <a:lnTo>
                    <a:pt x="89" y="148"/>
                  </a:lnTo>
                  <a:lnTo>
                    <a:pt x="52" y="146"/>
                  </a:lnTo>
                  <a:lnTo>
                    <a:pt x="27" y="150"/>
                  </a:lnTo>
                  <a:lnTo>
                    <a:pt x="23" y="148"/>
                  </a:lnTo>
                  <a:lnTo>
                    <a:pt x="19" y="146"/>
                  </a:lnTo>
                  <a:lnTo>
                    <a:pt x="17" y="140"/>
                  </a:lnTo>
                  <a:lnTo>
                    <a:pt x="17" y="129"/>
                  </a:lnTo>
                  <a:lnTo>
                    <a:pt x="10" y="117"/>
                  </a:lnTo>
                  <a:lnTo>
                    <a:pt x="2" y="102"/>
                  </a:lnTo>
                  <a:lnTo>
                    <a:pt x="0" y="84"/>
                  </a:lnTo>
                  <a:lnTo>
                    <a:pt x="6" y="63"/>
                  </a:lnTo>
                  <a:lnTo>
                    <a:pt x="8" y="48"/>
                  </a:lnTo>
                  <a:lnTo>
                    <a:pt x="14" y="30"/>
                  </a:lnTo>
                  <a:lnTo>
                    <a:pt x="14" y="29"/>
                  </a:lnTo>
                  <a:lnTo>
                    <a:pt x="16" y="19"/>
                  </a:lnTo>
                  <a:lnTo>
                    <a:pt x="17" y="5"/>
                  </a:lnTo>
                  <a:lnTo>
                    <a:pt x="21" y="4"/>
                  </a:lnTo>
                  <a:lnTo>
                    <a:pt x="25" y="0"/>
                  </a:lnTo>
                  <a:lnTo>
                    <a:pt x="27" y="2"/>
                  </a:lnTo>
                  <a:lnTo>
                    <a:pt x="42" y="4"/>
                  </a:lnTo>
                  <a:lnTo>
                    <a:pt x="60" y="4"/>
                  </a:lnTo>
                  <a:lnTo>
                    <a:pt x="73" y="4"/>
                  </a:lnTo>
                  <a:lnTo>
                    <a:pt x="91" y="0"/>
                  </a:lnTo>
                  <a:lnTo>
                    <a:pt x="102" y="0"/>
                  </a:lnTo>
                  <a:lnTo>
                    <a:pt x="119" y="2"/>
                  </a:lnTo>
                  <a:lnTo>
                    <a:pt x="125" y="7"/>
                  </a:lnTo>
                  <a:lnTo>
                    <a:pt x="133" y="13"/>
                  </a:lnTo>
                  <a:lnTo>
                    <a:pt x="144" y="15"/>
                  </a:lnTo>
                  <a:lnTo>
                    <a:pt x="160" y="13"/>
                  </a:lnTo>
                  <a:lnTo>
                    <a:pt x="166" y="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16" name="Freeform 706"/>
            <p:cNvSpPr>
              <a:spLocks/>
            </p:cNvSpPr>
            <p:nvPr/>
          </p:nvSpPr>
          <p:spPr bwMode="auto">
            <a:xfrm>
              <a:off x="1149" y="3882"/>
              <a:ext cx="145" cy="92"/>
            </a:xfrm>
            <a:custGeom>
              <a:avLst/>
              <a:gdLst>
                <a:gd name="T0" fmla="*/ 123 w 145"/>
                <a:gd name="T1" fmla="*/ 5 h 92"/>
                <a:gd name="T2" fmla="*/ 145 w 145"/>
                <a:gd name="T3" fmla="*/ 2 h 92"/>
                <a:gd name="T4" fmla="*/ 145 w 145"/>
                <a:gd name="T5" fmla="*/ 2 h 92"/>
                <a:gd name="T6" fmla="*/ 145 w 145"/>
                <a:gd name="T7" fmla="*/ 3 h 92"/>
                <a:gd name="T8" fmla="*/ 139 w 145"/>
                <a:gd name="T9" fmla="*/ 21 h 92"/>
                <a:gd name="T10" fmla="*/ 137 w 145"/>
                <a:gd name="T11" fmla="*/ 36 h 92"/>
                <a:gd name="T12" fmla="*/ 131 w 145"/>
                <a:gd name="T13" fmla="*/ 57 h 92"/>
                <a:gd name="T14" fmla="*/ 133 w 145"/>
                <a:gd name="T15" fmla="*/ 75 h 92"/>
                <a:gd name="T16" fmla="*/ 141 w 145"/>
                <a:gd name="T17" fmla="*/ 90 h 92"/>
                <a:gd name="T18" fmla="*/ 141 w 145"/>
                <a:gd name="T19" fmla="*/ 90 h 92"/>
                <a:gd name="T20" fmla="*/ 122 w 145"/>
                <a:gd name="T21" fmla="*/ 92 h 92"/>
                <a:gd name="T22" fmla="*/ 97 w 145"/>
                <a:gd name="T23" fmla="*/ 92 h 92"/>
                <a:gd name="T24" fmla="*/ 77 w 145"/>
                <a:gd name="T25" fmla="*/ 92 h 92"/>
                <a:gd name="T26" fmla="*/ 52 w 145"/>
                <a:gd name="T27" fmla="*/ 90 h 92"/>
                <a:gd name="T28" fmla="*/ 37 w 145"/>
                <a:gd name="T29" fmla="*/ 90 h 92"/>
                <a:gd name="T30" fmla="*/ 20 w 145"/>
                <a:gd name="T31" fmla="*/ 92 h 92"/>
                <a:gd name="T32" fmla="*/ 12 w 145"/>
                <a:gd name="T33" fmla="*/ 88 h 92"/>
                <a:gd name="T34" fmla="*/ 8 w 145"/>
                <a:gd name="T35" fmla="*/ 82 h 92"/>
                <a:gd name="T36" fmla="*/ 2 w 145"/>
                <a:gd name="T37" fmla="*/ 73 h 92"/>
                <a:gd name="T38" fmla="*/ 0 w 145"/>
                <a:gd name="T39" fmla="*/ 57 h 92"/>
                <a:gd name="T40" fmla="*/ 0 w 145"/>
                <a:gd name="T41" fmla="*/ 40 h 92"/>
                <a:gd name="T42" fmla="*/ 2 w 145"/>
                <a:gd name="T43" fmla="*/ 28 h 92"/>
                <a:gd name="T44" fmla="*/ 4 w 145"/>
                <a:gd name="T45" fmla="*/ 15 h 92"/>
                <a:gd name="T46" fmla="*/ 10 w 145"/>
                <a:gd name="T47" fmla="*/ 7 h 92"/>
                <a:gd name="T48" fmla="*/ 20 w 145"/>
                <a:gd name="T49" fmla="*/ 3 h 92"/>
                <a:gd name="T50" fmla="*/ 37 w 145"/>
                <a:gd name="T51" fmla="*/ 0 h 92"/>
                <a:gd name="T52" fmla="*/ 58 w 145"/>
                <a:gd name="T53" fmla="*/ 2 h 92"/>
                <a:gd name="T54" fmla="*/ 79 w 145"/>
                <a:gd name="T55" fmla="*/ 3 h 92"/>
                <a:gd name="T56" fmla="*/ 106 w 145"/>
                <a:gd name="T57" fmla="*/ 7 h 92"/>
                <a:gd name="T58" fmla="*/ 123 w 145"/>
                <a:gd name="T59" fmla="*/ 5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5"/>
                <a:gd name="T91" fmla="*/ 0 h 92"/>
                <a:gd name="T92" fmla="*/ 145 w 145"/>
                <a:gd name="T93" fmla="*/ 92 h 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5" h="92">
                  <a:moveTo>
                    <a:pt x="123" y="5"/>
                  </a:moveTo>
                  <a:lnTo>
                    <a:pt x="145" y="2"/>
                  </a:lnTo>
                  <a:lnTo>
                    <a:pt x="145" y="3"/>
                  </a:lnTo>
                  <a:lnTo>
                    <a:pt x="139" y="21"/>
                  </a:lnTo>
                  <a:lnTo>
                    <a:pt x="137" y="36"/>
                  </a:lnTo>
                  <a:lnTo>
                    <a:pt x="131" y="57"/>
                  </a:lnTo>
                  <a:lnTo>
                    <a:pt x="133" y="75"/>
                  </a:lnTo>
                  <a:lnTo>
                    <a:pt x="141" y="90"/>
                  </a:lnTo>
                  <a:lnTo>
                    <a:pt x="122" y="92"/>
                  </a:lnTo>
                  <a:lnTo>
                    <a:pt x="97" y="92"/>
                  </a:lnTo>
                  <a:lnTo>
                    <a:pt x="77" y="92"/>
                  </a:lnTo>
                  <a:lnTo>
                    <a:pt x="52" y="90"/>
                  </a:lnTo>
                  <a:lnTo>
                    <a:pt x="37" y="90"/>
                  </a:lnTo>
                  <a:lnTo>
                    <a:pt x="20" y="92"/>
                  </a:lnTo>
                  <a:lnTo>
                    <a:pt x="12" y="88"/>
                  </a:lnTo>
                  <a:lnTo>
                    <a:pt x="8" y="82"/>
                  </a:lnTo>
                  <a:lnTo>
                    <a:pt x="2" y="73"/>
                  </a:lnTo>
                  <a:lnTo>
                    <a:pt x="0" y="57"/>
                  </a:lnTo>
                  <a:lnTo>
                    <a:pt x="0" y="40"/>
                  </a:lnTo>
                  <a:lnTo>
                    <a:pt x="2" y="28"/>
                  </a:lnTo>
                  <a:lnTo>
                    <a:pt x="4" y="15"/>
                  </a:lnTo>
                  <a:lnTo>
                    <a:pt x="10" y="7"/>
                  </a:lnTo>
                  <a:lnTo>
                    <a:pt x="20" y="3"/>
                  </a:lnTo>
                  <a:lnTo>
                    <a:pt x="37" y="0"/>
                  </a:lnTo>
                  <a:lnTo>
                    <a:pt x="58" y="2"/>
                  </a:lnTo>
                  <a:lnTo>
                    <a:pt x="79" y="3"/>
                  </a:lnTo>
                  <a:lnTo>
                    <a:pt x="106" y="7"/>
                  </a:lnTo>
                  <a:lnTo>
                    <a:pt x="123"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417" name="Freeform 707"/>
            <p:cNvSpPr>
              <a:spLocks/>
            </p:cNvSpPr>
            <p:nvPr/>
          </p:nvSpPr>
          <p:spPr bwMode="auto">
            <a:xfrm>
              <a:off x="1507" y="3855"/>
              <a:ext cx="14" cy="5"/>
            </a:xfrm>
            <a:custGeom>
              <a:avLst/>
              <a:gdLst>
                <a:gd name="T0" fmla="*/ 14 w 14"/>
                <a:gd name="T1" fmla="*/ 0 h 5"/>
                <a:gd name="T2" fmla="*/ 14 w 14"/>
                <a:gd name="T3" fmla="*/ 2 h 5"/>
                <a:gd name="T4" fmla="*/ 6 w 14"/>
                <a:gd name="T5" fmla="*/ 4 h 5"/>
                <a:gd name="T6" fmla="*/ 0 w 14"/>
                <a:gd name="T7" fmla="*/ 5 h 5"/>
                <a:gd name="T8" fmla="*/ 0 60000 65536"/>
                <a:gd name="T9" fmla="*/ 0 60000 65536"/>
                <a:gd name="T10" fmla="*/ 0 60000 65536"/>
                <a:gd name="T11" fmla="*/ 0 60000 65536"/>
                <a:gd name="T12" fmla="*/ 0 w 14"/>
                <a:gd name="T13" fmla="*/ 0 h 5"/>
                <a:gd name="T14" fmla="*/ 14 w 14"/>
                <a:gd name="T15" fmla="*/ 5 h 5"/>
              </a:gdLst>
              <a:ahLst/>
              <a:cxnLst>
                <a:cxn ang="T8">
                  <a:pos x="T0" y="T1"/>
                </a:cxn>
                <a:cxn ang="T9">
                  <a:pos x="T2" y="T3"/>
                </a:cxn>
                <a:cxn ang="T10">
                  <a:pos x="T4" y="T5"/>
                </a:cxn>
                <a:cxn ang="T11">
                  <a:pos x="T6" y="T7"/>
                </a:cxn>
              </a:cxnLst>
              <a:rect l="T12" t="T13" r="T14" b="T15"/>
              <a:pathLst>
                <a:path w="14" h="5">
                  <a:moveTo>
                    <a:pt x="14" y="0"/>
                  </a:moveTo>
                  <a:lnTo>
                    <a:pt x="14" y="2"/>
                  </a:lnTo>
                  <a:lnTo>
                    <a:pt x="6" y="4"/>
                  </a:lnTo>
                  <a:lnTo>
                    <a:pt x="0"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18" name="Line 708"/>
            <p:cNvSpPr>
              <a:spLocks noChangeShapeType="1"/>
            </p:cNvSpPr>
            <p:nvPr/>
          </p:nvSpPr>
          <p:spPr bwMode="auto">
            <a:xfrm flipV="1">
              <a:off x="2013" y="3699"/>
              <a:ext cx="98" cy="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19" name="Line 709"/>
            <p:cNvSpPr>
              <a:spLocks noChangeShapeType="1"/>
            </p:cNvSpPr>
            <p:nvPr/>
          </p:nvSpPr>
          <p:spPr bwMode="auto">
            <a:xfrm>
              <a:off x="1963" y="3703"/>
              <a:ext cx="29"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20" name="Line 710"/>
            <p:cNvSpPr>
              <a:spLocks noChangeShapeType="1"/>
            </p:cNvSpPr>
            <p:nvPr/>
          </p:nvSpPr>
          <p:spPr bwMode="auto">
            <a:xfrm flipV="1">
              <a:off x="1907" y="3705"/>
              <a:ext cx="37"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21" name="Line 711"/>
            <p:cNvSpPr>
              <a:spLocks noChangeShapeType="1"/>
            </p:cNvSpPr>
            <p:nvPr/>
          </p:nvSpPr>
          <p:spPr bwMode="auto">
            <a:xfrm flipH="1">
              <a:off x="1526" y="3707"/>
              <a:ext cx="354" cy="1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22" name="Line 712"/>
            <p:cNvSpPr>
              <a:spLocks noChangeShapeType="1"/>
            </p:cNvSpPr>
            <p:nvPr/>
          </p:nvSpPr>
          <p:spPr bwMode="auto">
            <a:xfrm flipV="1">
              <a:off x="1513" y="3718"/>
              <a:ext cx="13"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23" name="Line 713"/>
            <p:cNvSpPr>
              <a:spLocks noChangeShapeType="1"/>
            </p:cNvSpPr>
            <p:nvPr/>
          </p:nvSpPr>
          <p:spPr bwMode="auto">
            <a:xfrm flipV="1">
              <a:off x="1501" y="3759"/>
              <a:ext cx="4" cy="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24" name="Line 714"/>
            <p:cNvSpPr>
              <a:spLocks noChangeShapeType="1"/>
            </p:cNvSpPr>
            <p:nvPr/>
          </p:nvSpPr>
          <p:spPr bwMode="auto">
            <a:xfrm flipV="1">
              <a:off x="1490" y="3785"/>
              <a:ext cx="4" cy="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25" name="Freeform 715"/>
            <p:cNvSpPr>
              <a:spLocks/>
            </p:cNvSpPr>
            <p:nvPr/>
          </p:nvSpPr>
          <p:spPr bwMode="auto">
            <a:xfrm>
              <a:off x="1421" y="3810"/>
              <a:ext cx="59" cy="125"/>
            </a:xfrm>
            <a:custGeom>
              <a:avLst/>
              <a:gdLst>
                <a:gd name="T0" fmla="*/ 59 w 59"/>
                <a:gd name="T1" fmla="*/ 0 h 125"/>
                <a:gd name="T2" fmla="*/ 48 w 59"/>
                <a:gd name="T3" fmla="*/ 25 h 125"/>
                <a:gd name="T4" fmla="*/ 36 w 59"/>
                <a:gd name="T5" fmla="*/ 49 h 125"/>
                <a:gd name="T6" fmla="*/ 0 w 59"/>
                <a:gd name="T7" fmla="*/ 125 h 125"/>
                <a:gd name="T8" fmla="*/ 0 60000 65536"/>
                <a:gd name="T9" fmla="*/ 0 60000 65536"/>
                <a:gd name="T10" fmla="*/ 0 60000 65536"/>
                <a:gd name="T11" fmla="*/ 0 60000 65536"/>
                <a:gd name="T12" fmla="*/ 0 w 59"/>
                <a:gd name="T13" fmla="*/ 0 h 125"/>
                <a:gd name="T14" fmla="*/ 59 w 59"/>
                <a:gd name="T15" fmla="*/ 125 h 125"/>
              </a:gdLst>
              <a:ahLst/>
              <a:cxnLst>
                <a:cxn ang="T8">
                  <a:pos x="T0" y="T1"/>
                </a:cxn>
                <a:cxn ang="T9">
                  <a:pos x="T2" y="T3"/>
                </a:cxn>
                <a:cxn ang="T10">
                  <a:pos x="T4" y="T5"/>
                </a:cxn>
                <a:cxn ang="T11">
                  <a:pos x="T6" y="T7"/>
                </a:cxn>
              </a:cxnLst>
              <a:rect l="T12" t="T13" r="T14" b="T15"/>
              <a:pathLst>
                <a:path w="59" h="125">
                  <a:moveTo>
                    <a:pt x="59" y="0"/>
                  </a:moveTo>
                  <a:lnTo>
                    <a:pt x="48" y="25"/>
                  </a:lnTo>
                  <a:lnTo>
                    <a:pt x="36" y="49"/>
                  </a:lnTo>
                  <a:lnTo>
                    <a:pt x="0" y="12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26" name="Line 716"/>
            <p:cNvSpPr>
              <a:spLocks noChangeShapeType="1"/>
            </p:cNvSpPr>
            <p:nvPr/>
          </p:nvSpPr>
          <p:spPr bwMode="auto">
            <a:xfrm flipH="1">
              <a:off x="1421" y="3934"/>
              <a:ext cx="55"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27" name="Freeform 717"/>
            <p:cNvSpPr>
              <a:spLocks/>
            </p:cNvSpPr>
            <p:nvPr/>
          </p:nvSpPr>
          <p:spPr bwMode="auto">
            <a:xfrm>
              <a:off x="1476" y="3932"/>
              <a:ext cx="46" cy="2"/>
            </a:xfrm>
            <a:custGeom>
              <a:avLst/>
              <a:gdLst>
                <a:gd name="T0" fmla="*/ 46 w 46"/>
                <a:gd name="T1" fmla="*/ 0 h 2"/>
                <a:gd name="T2" fmla="*/ 21 w 46"/>
                <a:gd name="T3" fmla="*/ 2 h 2"/>
                <a:gd name="T4" fmla="*/ 0 w 46"/>
                <a:gd name="T5" fmla="*/ 2 h 2"/>
                <a:gd name="T6" fmla="*/ 0 60000 65536"/>
                <a:gd name="T7" fmla="*/ 0 60000 65536"/>
                <a:gd name="T8" fmla="*/ 0 60000 65536"/>
                <a:gd name="T9" fmla="*/ 0 w 46"/>
                <a:gd name="T10" fmla="*/ 0 h 2"/>
                <a:gd name="T11" fmla="*/ 46 w 46"/>
                <a:gd name="T12" fmla="*/ 2 h 2"/>
              </a:gdLst>
              <a:ahLst/>
              <a:cxnLst>
                <a:cxn ang="T6">
                  <a:pos x="T0" y="T1"/>
                </a:cxn>
                <a:cxn ang="T7">
                  <a:pos x="T2" y="T3"/>
                </a:cxn>
                <a:cxn ang="T8">
                  <a:pos x="T4" y="T5"/>
                </a:cxn>
              </a:cxnLst>
              <a:rect l="T9" t="T10" r="T11" b="T12"/>
              <a:pathLst>
                <a:path w="46" h="2">
                  <a:moveTo>
                    <a:pt x="46" y="0"/>
                  </a:moveTo>
                  <a:lnTo>
                    <a:pt x="21" y="2"/>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28" name="Line 718"/>
            <p:cNvSpPr>
              <a:spLocks noChangeShapeType="1"/>
            </p:cNvSpPr>
            <p:nvPr/>
          </p:nvSpPr>
          <p:spPr bwMode="auto">
            <a:xfrm flipH="1">
              <a:off x="1534" y="3932"/>
              <a:ext cx="35"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29" name="Freeform 719"/>
            <p:cNvSpPr>
              <a:spLocks/>
            </p:cNvSpPr>
            <p:nvPr/>
          </p:nvSpPr>
          <p:spPr bwMode="auto">
            <a:xfrm>
              <a:off x="1586" y="3930"/>
              <a:ext cx="40" cy="2"/>
            </a:xfrm>
            <a:custGeom>
              <a:avLst/>
              <a:gdLst>
                <a:gd name="T0" fmla="*/ 40 w 40"/>
                <a:gd name="T1" fmla="*/ 0 h 2"/>
                <a:gd name="T2" fmla="*/ 35 w 40"/>
                <a:gd name="T3" fmla="*/ 0 h 2"/>
                <a:gd name="T4" fmla="*/ 0 w 40"/>
                <a:gd name="T5" fmla="*/ 2 h 2"/>
                <a:gd name="T6" fmla="*/ 0 60000 65536"/>
                <a:gd name="T7" fmla="*/ 0 60000 65536"/>
                <a:gd name="T8" fmla="*/ 0 60000 65536"/>
                <a:gd name="T9" fmla="*/ 0 w 40"/>
                <a:gd name="T10" fmla="*/ 0 h 2"/>
                <a:gd name="T11" fmla="*/ 40 w 40"/>
                <a:gd name="T12" fmla="*/ 2 h 2"/>
              </a:gdLst>
              <a:ahLst/>
              <a:cxnLst>
                <a:cxn ang="T6">
                  <a:pos x="T0" y="T1"/>
                </a:cxn>
                <a:cxn ang="T7">
                  <a:pos x="T2" y="T3"/>
                </a:cxn>
                <a:cxn ang="T8">
                  <a:pos x="T4" y="T5"/>
                </a:cxn>
              </a:cxnLst>
              <a:rect l="T9" t="T10" r="T11" b="T12"/>
              <a:pathLst>
                <a:path w="40" h="2">
                  <a:moveTo>
                    <a:pt x="40" y="0"/>
                  </a:moveTo>
                  <a:lnTo>
                    <a:pt x="35" y="0"/>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30" name="Freeform 720"/>
            <p:cNvSpPr>
              <a:spLocks/>
            </p:cNvSpPr>
            <p:nvPr/>
          </p:nvSpPr>
          <p:spPr bwMode="auto">
            <a:xfrm>
              <a:off x="1646" y="3918"/>
              <a:ext cx="361" cy="12"/>
            </a:xfrm>
            <a:custGeom>
              <a:avLst/>
              <a:gdLst>
                <a:gd name="T0" fmla="*/ 0 w 361"/>
                <a:gd name="T1" fmla="*/ 12 h 12"/>
                <a:gd name="T2" fmla="*/ 46 w 361"/>
                <a:gd name="T3" fmla="*/ 10 h 12"/>
                <a:gd name="T4" fmla="*/ 53 w 361"/>
                <a:gd name="T5" fmla="*/ 10 h 12"/>
                <a:gd name="T6" fmla="*/ 161 w 361"/>
                <a:gd name="T7" fmla="*/ 6 h 12"/>
                <a:gd name="T8" fmla="*/ 334 w 361"/>
                <a:gd name="T9" fmla="*/ 0 h 12"/>
                <a:gd name="T10" fmla="*/ 348 w 361"/>
                <a:gd name="T11" fmla="*/ 0 h 12"/>
                <a:gd name="T12" fmla="*/ 361 w 361"/>
                <a:gd name="T13" fmla="*/ 0 h 12"/>
                <a:gd name="T14" fmla="*/ 0 60000 65536"/>
                <a:gd name="T15" fmla="*/ 0 60000 65536"/>
                <a:gd name="T16" fmla="*/ 0 60000 65536"/>
                <a:gd name="T17" fmla="*/ 0 60000 65536"/>
                <a:gd name="T18" fmla="*/ 0 60000 65536"/>
                <a:gd name="T19" fmla="*/ 0 60000 65536"/>
                <a:gd name="T20" fmla="*/ 0 60000 65536"/>
                <a:gd name="T21" fmla="*/ 0 w 361"/>
                <a:gd name="T22" fmla="*/ 0 h 12"/>
                <a:gd name="T23" fmla="*/ 361 w 36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12">
                  <a:moveTo>
                    <a:pt x="0" y="12"/>
                  </a:moveTo>
                  <a:lnTo>
                    <a:pt x="46" y="10"/>
                  </a:lnTo>
                  <a:lnTo>
                    <a:pt x="53" y="10"/>
                  </a:lnTo>
                  <a:lnTo>
                    <a:pt x="161" y="6"/>
                  </a:lnTo>
                  <a:lnTo>
                    <a:pt x="334" y="0"/>
                  </a:lnTo>
                  <a:lnTo>
                    <a:pt x="348" y="0"/>
                  </a:lnTo>
                  <a:lnTo>
                    <a:pt x="3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31" name="Line 721"/>
            <p:cNvSpPr>
              <a:spLocks noChangeShapeType="1"/>
            </p:cNvSpPr>
            <p:nvPr/>
          </p:nvSpPr>
          <p:spPr bwMode="auto">
            <a:xfrm flipV="1">
              <a:off x="2086" y="3699"/>
              <a:ext cx="25" cy="5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32" name="Line 722"/>
            <p:cNvSpPr>
              <a:spLocks noChangeShapeType="1"/>
            </p:cNvSpPr>
            <p:nvPr/>
          </p:nvSpPr>
          <p:spPr bwMode="auto">
            <a:xfrm flipV="1">
              <a:off x="2067" y="3766"/>
              <a:ext cx="11"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33" name="Line 723"/>
            <p:cNvSpPr>
              <a:spLocks noChangeShapeType="1"/>
            </p:cNvSpPr>
            <p:nvPr/>
          </p:nvSpPr>
          <p:spPr bwMode="auto">
            <a:xfrm flipV="1">
              <a:off x="2051" y="3803"/>
              <a:ext cx="10"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34" name="Freeform 724"/>
            <p:cNvSpPr>
              <a:spLocks/>
            </p:cNvSpPr>
            <p:nvPr/>
          </p:nvSpPr>
          <p:spPr bwMode="auto">
            <a:xfrm>
              <a:off x="2007" y="3839"/>
              <a:ext cx="37" cy="79"/>
            </a:xfrm>
            <a:custGeom>
              <a:avLst/>
              <a:gdLst>
                <a:gd name="T0" fmla="*/ 37 w 37"/>
                <a:gd name="T1" fmla="*/ 0 h 79"/>
                <a:gd name="T2" fmla="*/ 31 w 37"/>
                <a:gd name="T3" fmla="*/ 16 h 79"/>
                <a:gd name="T4" fmla="*/ 23 w 37"/>
                <a:gd name="T5" fmla="*/ 29 h 79"/>
                <a:gd name="T6" fmla="*/ 0 w 37"/>
                <a:gd name="T7" fmla="*/ 79 h 79"/>
                <a:gd name="T8" fmla="*/ 0 60000 65536"/>
                <a:gd name="T9" fmla="*/ 0 60000 65536"/>
                <a:gd name="T10" fmla="*/ 0 60000 65536"/>
                <a:gd name="T11" fmla="*/ 0 60000 65536"/>
                <a:gd name="T12" fmla="*/ 0 w 37"/>
                <a:gd name="T13" fmla="*/ 0 h 79"/>
                <a:gd name="T14" fmla="*/ 37 w 37"/>
                <a:gd name="T15" fmla="*/ 79 h 79"/>
              </a:gdLst>
              <a:ahLst/>
              <a:cxnLst>
                <a:cxn ang="T8">
                  <a:pos x="T0" y="T1"/>
                </a:cxn>
                <a:cxn ang="T9">
                  <a:pos x="T2" y="T3"/>
                </a:cxn>
                <a:cxn ang="T10">
                  <a:pos x="T4" y="T5"/>
                </a:cxn>
                <a:cxn ang="T11">
                  <a:pos x="T6" y="T7"/>
                </a:cxn>
              </a:cxnLst>
              <a:rect l="T12" t="T13" r="T14" b="T15"/>
              <a:pathLst>
                <a:path w="37" h="79">
                  <a:moveTo>
                    <a:pt x="37" y="0"/>
                  </a:moveTo>
                  <a:lnTo>
                    <a:pt x="31" y="16"/>
                  </a:lnTo>
                  <a:lnTo>
                    <a:pt x="23" y="29"/>
                  </a:lnTo>
                  <a:lnTo>
                    <a:pt x="0" y="7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35" name="Freeform 725"/>
            <p:cNvSpPr>
              <a:spLocks/>
            </p:cNvSpPr>
            <p:nvPr/>
          </p:nvSpPr>
          <p:spPr bwMode="auto">
            <a:xfrm>
              <a:off x="1503" y="4103"/>
              <a:ext cx="472" cy="13"/>
            </a:xfrm>
            <a:custGeom>
              <a:avLst/>
              <a:gdLst>
                <a:gd name="T0" fmla="*/ 472 w 472"/>
                <a:gd name="T1" fmla="*/ 13 h 13"/>
                <a:gd name="T2" fmla="*/ 416 w 472"/>
                <a:gd name="T3" fmla="*/ 8 h 13"/>
                <a:gd name="T4" fmla="*/ 372 w 472"/>
                <a:gd name="T5" fmla="*/ 6 h 13"/>
                <a:gd name="T6" fmla="*/ 266 w 472"/>
                <a:gd name="T7" fmla="*/ 0 h 13"/>
                <a:gd name="T8" fmla="*/ 183 w 472"/>
                <a:gd name="T9" fmla="*/ 0 h 13"/>
                <a:gd name="T10" fmla="*/ 81 w 472"/>
                <a:gd name="T11" fmla="*/ 6 h 13"/>
                <a:gd name="T12" fmla="*/ 0 w 472"/>
                <a:gd name="T13" fmla="*/ 13 h 13"/>
                <a:gd name="T14" fmla="*/ 0 60000 65536"/>
                <a:gd name="T15" fmla="*/ 0 60000 65536"/>
                <a:gd name="T16" fmla="*/ 0 60000 65536"/>
                <a:gd name="T17" fmla="*/ 0 60000 65536"/>
                <a:gd name="T18" fmla="*/ 0 60000 65536"/>
                <a:gd name="T19" fmla="*/ 0 60000 65536"/>
                <a:gd name="T20" fmla="*/ 0 60000 65536"/>
                <a:gd name="T21" fmla="*/ 0 w 472"/>
                <a:gd name="T22" fmla="*/ 0 h 13"/>
                <a:gd name="T23" fmla="*/ 472 w 472"/>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2" h="13">
                  <a:moveTo>
                    <a:pt x="472" y="13"/>
                  </a:moveTo>
                  <a:lnTo>
                    <a:pt x="416" y="8"/>
                  </a:lnTo>
                  <a:lnTo>
                    <a:pt x="372" y="6"/>
                  </a:lnTo>
                  <a:lnTo>
                    <a:pt x="266" y="0"/>
                  </a:lnTo>
                  <a:lnTo>
                    <a:pt x="183" y="0"/>
                  </a:lnTo>
                  <a:lnTo>
                    <a:pt x="81" y="6"/>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36" name="Freeform 726"/>
            <p:cNvSpPr>
              <a:spLocks/>
            </p:cNvSpPr>
            <p:nvPr/>
          </p:nvSpPr>
          <p:spPr bwMode="auto">
            <a:xfrm>
              <a:off x="1967" y="3949"/>
              <a:ext cx="15" cy="167"/>
            </a:xfrm>
            <a:custGeom>
              <a:avLst/>
              <a:gdLst>
                <a:gd name="T0" fmla="*/ 8 w 15"/>
                <a:gd name="T1" fmla="*/ 167 h 167"/>
                <a:gd name="T2" fmla="*/ 2 w 15"/>
                <a:gd name="T3" fmla="*/ 140 h 167"/>
                <a:gd name="T4" fmla="*/ 0 w 15"/>
                <a:gd name="T5" fmla="*/ 119 h 167"/>
                <a:gd name="T6" fmla="*/ 2 w 15"/>
                <a:gd name="T7" fmla="*/ 87 h 167"/>
                <a:gd name="T8" fmla="*/ 9 w 15"/>
                <a:gd name="T9" fmla="*/ 54 h 167"/>
                <a:gd name="T10" fmla="*/ 15 w 15"/>
                <a:gd name="T11" fmla="*/ 0 h 167"/>
                <a:gd name="T12" fmla="*/ 0 60000 65536"/>
                <a:gd name="T13" fmla="*/ 0 60000 65536"/>
                <a:gd name="T14" fmla="*/ 0 60000 65536"/>
                <a:gd name="T15" fmla="*/ 0 60000 65536"/>
                <a:gd name="T16" fmla="*/ 0 60000 65536"/>
                <a:gd name="T17" fmla="*/ 0 60000 65536"/>
                <a:gd name="T18" fmla="*/ 0 w 15"/>
                <a:gd name="T19" fmla="*/ 0 h 167"/>
                <a:gd name="T20" fmla="*/ 15 w 15"/>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15" h="167">
                  <a:moveTo>
                    <a:pt x="8" y="167"/>
                  </a:moveTo>
                  <a:lnTo>
                    <a:pt x="2" y="140"/>
                  </a:lnTo>
                  <a:lnTo>
                    <a:pt x="0" y="119"/>
                  </a:lnTo>
                  <a:lnTo>
                    <a:pt x="2" y="87"/>
                  </a:lnTo>
                  <a:lnTo>
                    <a:pt x="9" y="54"/>
                  </a:lnTo>
                  <a:lnTo>
                    <a:pt x="1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37" name="Freeform 727"/>
            <p:cNvSpPr>
              <a:spLocks/>
            </p:cNvSpPr>
            <p:nvPr/>
          </p:nvSpPr>
          <p:spPr bwMode="auto">
            <a:xfrm>
              <a:off x="1975" y="3980"/>
              <a:ext cx="78" cy="136"/>
            </a:xfrm>
            <a:custGeom>
              <a:avLst/>
              <a:gdLst>
                <a:gd name="T0" fmla="*/ 0 w 78"/>
                <a:gd name="T1" fmla="*/ 136 h 136"/>
                <a:gd name="T2" fmla="*/ 1 w 78"/>
                <a:gd name="T3" fmla="*/ 134 h 136"/>
                <a:gd name="T4" fmla="*/ 1 w 78"/>
                <a:gd name="T5" fmla="*/ 132 h 136"/>
                <a:gd name="T6" fmla="*/ 11 w 78"/>
                <a:gd name="T7" fmla="*/ 107 h 136"/>
                <a:gd name="T8" fmla="*/ 19 w 78"/>
                <a:gd name="T9" fmla="*/ 88 h 136"/>
                <a:gd name="T10" fmla="*/ 32 w 78"/>
                <a:gd name="T11" fmla="*/ 71 h 136"/>
                <a:gd name="T12" fmla="*/ 50 w 78"/>
                <a:gd name="T13" fmla="*/ 57 h 136"/>
                <a:gd name="T14" fmla="*/ 63 w 78"/>
                <a:gd name="T15" fmla="*/ 44 h 136"/>
                <a:gd name="T16" fmla="*/ 73 w 78"/>
                <a:gd name="T17" fmla="*/ 29 h 136"/>
                <a:gd name="T18" fmla="*/ 76 w 78"/>
                <a:gd name="T19" fmla="*/ 13 h 136"/>
                <a:gd name="T20" fmla="*/ 78 w 78"/>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136"/>
                <a:gd name="T35" fmla="*/ 78 w 78"/>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136">
                  <a:moveTo>
                    <a:pt x="0" y="136"/>
                  </a:moveTo>
                  <a:lnTo>
                    <a:pt x="1" y="134"/>
                  </a:lnTo>
                  <a:lnTo>
                    <a:pt x="1" y="132"/>
                  </a:lnTo>
                  <a:lnTo>
                    <a:pt x="11" y="107"/>
                  </a:lnTo>
                  <a:lnTo>
                    <a:pt x="19" y="88"/>
                  </a:lnTo>
                  <a:lnTo>
                    <a:pt x="32" y="71"/>
                  </a:lnTo>
                  <a:lnTo>
                    <a:pt x="50" y="57"/>
                  </a:lnTo>
                  <a:lnTo>
                    <a:pt x="63" y="44"/>
                  </a:lnTo>
                  <a:lnTo>
                    <a:pt x="73" y="29"/>
                  </a:lnTo>
                  <a:lnTo>
                    <a:pt x="76" y="13"/>
                  </a:lnTo>
                  <a:lnTo>
                    <a:pt x="7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38" name="Freeform 728"/>
            <p:cNvSpPr>
              <a:spLocks/>
            </p:cNvSpPr>
            <p:nvPr/>
          </p:nvSpPr>
          <p:spPr bwMode="auto">
            <a:xfrm>
              <a:off x="2048" y="3805"/>
              <a:ext cx="13" cy="175"/>
            </a:xfrm>
            <a:custGeom>
              <a:avLst/>
              <a:gdLst>
                <a:gd name="T0" fmla="*/ 0 w 13"/>
                <a:gd name="T1" fmla="*/ 0 h 175"/>
                <a:gd name="T2" fmla="*/ 2 w 13"/>
                <a:gd name="T3" fmla="*/ 19 h 175"/>
                <a:gd name="T4" fmla="*/ 3 w 13"/>
                <a:gd name="T5" fmla="*/ 25 h 175"/>
                <a:gd name="T6" fmla="*/ 9 w 13"/>
                <a:gd name="T7" fmla="*/ 50 h 175"/>
                <a:gd name="T8" fmla="*/ 13 w 13"/>
                <a:gd name="T9" fmla="*/ 90 h 175"/>
                <a:gd name="T10" fmla="*/ 11 w 13"/>
                <a:gd name="T11" fmla="*/ 136 h 175"/>
                <a:gd name="T12" fmla="*/ 5 w 13"/>
                <a:gd name="T13" fmla="*/ 175 h 175"/>
                <a:gd name="T14" fmla="*/ 0 60000 65536"/>
                <a:gd name="T15" fmla="*/ 0 60000 65536"/>
                <a:gd name="T16" fmla="*/ 0 60000 65536"/>
                <a:gd name="T17" fmla="*/ 0 60000 65536"/>
                <a:gd name="T18" fmla="*/ 0 60000 65536"/>
                <a:gd name="T19" fmla="*/ 0 60000 65536"/>
                <a:gd name="T20" fmla="*/ 0 60000 65536"/>
                <a:gd name="T21" fmla="*/ 0 w 13"/>
                <a:gd name="T22" fmla="*/ 0 h 175"/>
                <a:gd name="T23" fmla="*/ 13 w 13"/>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75">
                  <a:moveTo>
                    <a:pt x="0" y="0"/>
                  </a:moveTo>
                  <a:lnTo>
                    <a:pt x="2" y="19"/>
                  </a:lnTo>
                  <a:lnTo>
                    <a:pt x="3" y="25"/>
                  </a:lnTo>
                  <a:lnTo>
                    <a:pt x="9" y="50"/>
                  </a:lnTo>
                  <a:lnTo>
                    <a:pt x="13" y="90"/>
                  </a:lnTo>
                  <a:lnTo>
                    <a:pt x="11" y="136"/>
                  </a:lnTo>
                  <a:lnTo>
                    <a:pt x="5" y="1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39" name="Freeform 729"/>
            <p:cNvSpPr>
              <a:spLocks/>
            </p:cNvSpPr>
            <p:nvPr/>
          </p:nvSpPr>
          <p:spPr bwMode="auto">
            <a:xfrm>
              <a:off x="1497" y="3922"/>
              <a:ext cx="12" cy="194"/>
            </a:xfrm>
            <a:custGeom>
              <a:avLst/>
              <a:gdLst>
                <a:gd name="T0" fmla="*/ 6 w 12"/>
                <a:gd name="T1" fmla="*/ 194 h 194"/>
                <a:gd name="T2" fmla="*/ 10 w 12"/>
                <a:gd name="T3" fmla="*/ 162 h 194"/>
                <a:gd name="T4" fmla="*/ 12 w 12"/>
                <a:gd name="T5" fmla="*/ 135 h 194"/>
                <a:gd name="T6" fmla="*/ 10 w 12"/>
                <a:gd name="T7" fmla="*/ 104 h 194"/>
                <a:gd name="T8" fmla="*/ 6 w 12"/>
                <a:gd name="T9" fmla="*/ 83 h 194"/>
                <a:gd name="T10" fmla="*/ 2 w 12"/>
                <a:gd name="T11" fmla="*/ 35 h 194"/>
                <a:gd name="T12" fmla="*/ 0 w 12"/>
                <a:gd name="T13" fmla="*/ 12 h 194"/>
                <a:gd name="T14" fmla="*/ 0 w 12"/>
                <a:gd name="T15" fmla="*/ 12 h 194"/>
                <a:gd name="T16" fmla="*/ 0 w 12"/>
                <a:gd name="T17" fmla="*/ 0 h 1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94"/>
                <a:gd name="T29" fmla="*/ 12 w 12"/>
                <a:gd name="T30" fmla="*/ 194 h 1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94">
                  <a:moveTo>
                    <a:pt x="6" y="194"/>
                  </a:moveTo>
                  <a:lnTo>
                    <a:pt x="10" y="162"/>
                  </a:lnTo>
                  <a:lnTo>
                    <a:pt x="12" y="135"/>
                  </a:lnTo>
                  <a:lnTo>
                    <a:pt x="10" y="104"/>
                  </a:lnTo>
                  <a:lnTo>
                    <a:pt x="6" y="83"/>
                  </a:lnTo>
                  <a:lnTo>
                    <a:pt x="2" y="35"/>
                  </a:lnTo>
                  <a:lnTo>
                    <a:pt x="0" y="1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40" name="Freeform 730"/>
            <p:cNvSpPr>
              <a:spLocks/>
            </p:cNvSpPr>
            <p:nvPr/>
          </p:nvSpPr>
          <p:spPr bwMode="auto">
            <a:xfrm>
              <a:off x="1580" y="3739"/>
              <a:ext cx="39" cy="14"/>
            </a:xfrm>
            <a:custGeom>
              <a:avLst/>
              <a:gdLst>
                <a:gd name="T0" fmla="*/ 0 w 39"/>
                <a:gd name="T1" fmla="*/ 14 h 14"/>
                <a:gd name="T2" fmla="*/ 0 w 39"/>
                <a:gd name="T3" fmla="*/ 14 h 14"/>
                <a:gd name="T4" fmla="*/ 21 w 39"/>
                <a:gd name="T5" fmla="*/ 4 h 14"/>
                <a:gd name="T6" fmla="*/ 39 w 39"/>
                <a:gd name="T7" fmla="*/ 0 h 14"/>
                <a:gd name="T8" fmla="*/ 0 60000 65536"/>
                <a:gd name="T9" fmla="*/ 0 60000 65536"/>
                <a:gd name="T10" fmla="*/ 0 60000 65536"/>
                <a:gd name="T11" fmla="*/ 0 60000 65536"/>
                <a:gd name="T12" fmla="*/ 0 w 39"/>
                <a:gd name="T13" fmla="*/ 0 h 14"/>
                <a:gd name="T14" fmla="*/ 39 w 39"/>
                <a:gd name="T15" fmla="*/ 14 h 14"/>
              </a:gdLst>
              <a:ahLst/>
              <a:cxnLst>
                <a:cxn ang="T8">
                  <a:pos x="T0" y="T1"/>
                </a:cxn>
                <a:cxn ang="T9">
                  <a:pos x="T2" y="T3"/>
                </a:cxn>
                <a:cxn ang="T10">
                  <a:pos x="T4" y="T5"/>
                </a:cxn>
                <a:cxn ang="T11">
                  <a:pos x="T6" y="T7"/>
                </a:cxn>
              </a:cxnLst>
              <a:rect l="T12" t="T13" r="T14" b="T15"/>
              <a:pathLst>
                <a:path w="39" h="14">
                  <a:moveTo>
                    <a:pt x="0" y="14"/>
                  </a:moveTo>
                  <a:lnTo>
                    <a:pt x="0" y="14"/>
                  </a:lnTo>
                  <a:lnTo>
                    <a:pt x="21" y="4"/>
                  </a:lnTo>
                  <a:lnTo>
                    <a:pt x="3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41" name="Freeform 731"/>
            <p:cNvSpPr>
              <a:spLocks/>
            </p:cNvSpPr>
            <p:nvPr/>
          </p:nvSpPr>
          <p:spPr bwMode="auto">
            <a:xfrm>
              <a:off x="1973" y="3880"/>
              <a:ext cx="2" cy="1"/>
            </a:xfrm>
            <a:custGeom>
              <a:avLst/>
              <a:gdLst>
                <a:gd name="T0" fmla="*/ 2 w 2"/>
                <a:gd name="T1" fmla="*/ 0 h 1"/>
                <a:gd name="T2" fmla="*/ 2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2" y="0"/>
                  </a:moveTo>
                  <a:lnTo>
                    <a:pt x="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42" name="Freeform 732"/>
            <p:cNvSpPr>
              <a:spLocks/>
            </p:cNvSpPr>
            <p:nvPr/>
          </p:nvSpPr>
          <p:spPr bwMode="auto">
            <a:xfrm>
              <a:off x="1692" y="3937"/>
              <a:ext cx="117" cy="2"/>
            </a:xfrm>
            <a:custGeom>
              <a:avLst/>
              <a:gdLst>
                <a:gd name="T0" fmla="*/ 0 w 117"/>
                <a:gd name="T1" fmla="*/ 0 h 2"/>
                <a:gd name="T2" fmla="*/ 21 w 117"/>
                <a:gd name="T3" fmla="*/ 2 h 2"/>
                <a:gd name="T4" fmla="*/ 38 w 117"/>
                <a:gd name="T5" fmla="*/ 2 h 2"/>
                <a:gd name="T6" fmla="*/ 96 w 117"/>
                <a:gd name="T7" fmla="*/ 2 h 2"/>
                <a:gd name="T8" fmla="*/ 107 w 117"/>
                <a:gd name="T9" fmla="*/ 2 h 2"/>
                <a:gd name="T10" fmla="*/ 117 w 117"/>
                <a:gd name="T11" fmla="*/ 0 h 2"/>
                <a:gd name="T12" fmla="*/ 0 60000 65536"/>
                <a:gd name="T13" fmla="*/ 0 60000 65536"/>
                <a:gd name="T14" fmla="*/ 0 60000 65536"/>
                <a:gd name="T15" fmla="*/ 0 60000 65536"/>
                <a:gd name="T16" fmla="*/ 0 60000 65536"/>
                <a:gd name="T17" fmla="*/ 0 60000 65536"/>
                <a:gd name="T18" fmla="*/ 0 w 117"/>
                <a:gd name="T19" fmla="*/ 0 h 2"/>
                <a:gd name="T20" fmla="*/ 117 w 117"/>
                <a:gd name="T21" fmla="*/ 2 h 2"/>
              </a:gdLst>
              <a:ahLst/>
              <a:cxnLst>
                <a:cxn ang="T12">
                  <a:pos x="T0" y="T1"/>
                </a:cxn>
                <a:cxn ang="T13">
                  <a:pos x="T2" y="T3"/>
                </a:cxn>
                <a:cxn ang="T14">
                  <a:pos x="T4" y="T5"/>
                </a:cxn>
                <a:cxn ang="T15">
                  <a:pos x="T6" y="T7"/>
                </a:cxn>
                <a:cxn ang="T16">
                  <a:pos x="T8" y="T9"/>
                </a:cxn>
                <a:cxn ang="T17">
                  <a:pos x="T10" y="T11"/>
                </a:cxn>
              </a:cxnLst>
              <a:rect l="T18" t="T19" r="T20" b="T21"/>
              <a:pathLst>
                <a:path w="117" h="2">
                  <a:moveTo>
                    <a:pt x="0" y="0"/>
                  </a:moveTo>
                  <a:lnTo>
                    <a:pt x="21" y="2"/>
                  </a:lnTo>
                  <a:lnTo>
                    <a:pt x="38" y="2"/>
                  </a:lnTo>
                  <a:lnTo>
                    <a:pt x="96" y="2"/>
                  </a:lnTo>
                  <a:lnTo>
                    <a:pt x="107" y="2"/>
                  </a:lnTo>
                  <a:lnTo>
                    <a:pt x="11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43" name="Freeform 733"/>
            <p:cNvSpPr>
              <a:spLocks/>
            </p:cNvSpPr>
            <p:nvPr/>
          </p:nvSpPr>
          <p:spPr bwMode="auto">
            <a:xfrm>
              <a:off x="1805" y="3909"/>
              <a:ext cx="4" cy="28"/>
            </a:xfrm>
            <a:custGeom>
              <a:avLst/>
              <a:gdLst>
                <a:gd name="T0" fmla="*/ 0 w 4"/>
                <a:gd name="T1" fmla="*/ 0 h 28"/>
                <a:gd name="T2" fmla="*/ 2 w 4"/>
                <a:gd name="T3" fmla="*/ 15 h 28"/>
                <a:gd name="T4" fmla="*/ 2 w 4"/>
                <a:gd name="T5" fmla="*/ 15 h 28"/>
                <a:gd name="T6" fmla="*/ 4 w 4"/>
                <a:gd name="T7" fmla="*/ 28 h 28"/>
                <a:gd name="T8" fmla="*/ 0 60000 65536"/>
                <a:gd name="T9" fmla="*/ 0 60000 65536"/>
                <a:gd name="T10" fmla="*/ 0 60000 65536"/>
                <a:gd name="T11" fmla="*/ 0 60000 65536"/>
                <a:gd name="T12" fmla="*/ 0 w 4"/>
                <a:gd name="T13" fmla="*/ 0 h 28"/>
                <a:gd name="T14" fmla="*/ 4 w 4"/>
                <a:gd name="T15" fmla="*/ 28 h 28"/>
              </a:gdLst>
              <a:ahLst/>
              <a:cxnLst>
                <a:cxn ang="T8">
                  <a:pos x="T0" y="T1"/>
                </a:cxn>
                <a:cxn ang="T9">
                  <a:pos x="T2" y="T3"/>
                </a:cxn>
                <a:cxn ang="T10">
                  <a:pos x="T4" y="T5"/>
                </a:cxn>
                <a:cxn ang="T11">
                  <a:pos x="T6" y="T7"/>
                </a:cxn>
              </a:cxnLst>
              <a:rect l="T12" t="T13" r="T14" b="T15"/>
              <a:pathLst>
                <a:path w="4" h="28">
                  <a:moveTo>
                    <a:pt x="0" y="0"/>
                  </a:moveTo>
                  <a:lnTo>
                    <a:pt x="2" y="15"/>
                  </a:lnTo>
                  <a:lnTo>
                    <a:pt x="4" y="2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44" name="Freeform 734"/>
            <p:cNvSpPr>
              <a:spLocks/>
            </p:cNvSpPr>
            <p:nvPr/>
          </p:nvSpPr>
          <p:spPr bwMode="auto">
            <a:xfrm>
              <a:off x="1569" y="3922"/>
              <a:ext cx="57" cy="62"/>
            </a:xfrm>
            <a:custGeom>
              <a:avLst/>
              <a:gdLst>
                <a:gd name="T0" fmla="*/ 52 w 57"/>
                <a:gd name="T1" fmla="*/ 44 h 62"/>
                <a:gd name="T2" fmla="*/ 48 w 57"/>
                <a:gd name="T3" fmla="*/ 54 h 62"/>
                <a:gd name="T4" fmla="*/ 40 w 57"/>
                <a:gd name="T5" fmla="*/ 60 h 62"/>
                <a:gd name="T6" fmla="*/ 27 w 57"/>
                <a:gd name="T7" fmla="*/ 62 h 62"/>
                <a:gd name="T8" fmla="*/ 15 w 57"/>
                <a:gd name="T9" fmla="*/ 58 h 62"/>
                <a:gd name="T10" fmla="*/ 5 w 57"/>
                <a:gd name="T11" fmla="*/ 46 h 62"/>
                <a:gd name="T12" fmla="*/ 2 w 57"/>
                <a:gd name="T13" fmla="*/ 33 h 62"/>
                <a:gd name="T14" fmla="*/ 0 w 57"/>
                <a:gd name="T15" fmla="*/ 19 h 62"/>
                <a:gd name="T16" fmla="*/ 4 w 57"/>
                <a:gd name="T17" fmla="*/ 8 h 62"/>
                <a:gd name="T18" fmla="*/ 5 w 57"/>
                <a:gd name="T19" fmla="*/ 8 h 62"/>
                <a:gd name="T20" fmla="*/ 15 w 57"/>
                <a:gd name="T21" fmla="*/ 2 h 62"/>
                <a:gd name="T22" fmla="*/ 25 w 57"/>
                <a:gd name="T23" fmla="*/ 0 h 62"/>
                <a:gd name="T24" fmla="*/ 40 w 57"/>
                <a:gd name="T25" fmla="*/ 0 h 62"/>
                <a:gd name="T26" fmla="*/ 50 w 57"/>
                <a:gd name="T27" fmla="*/ 6 h 62"/>
                <a:gd name="T28" fmla="*/ 52 w 57"/>
                <a:gd name="T29" fmla="*/ 6 h 62"/>
                <a:gd name="T30" fmla="*/ 52 w 57"/>
                <a:gd name="T31" fmla="*/ 8 h 62"/>
                <a:gd name="T32" fmla="*/ 57 w 57"/>
                <a:gd name="T33" fmla="*/ 17 h 62"/>
                <a:gd name="T34" fmla="*/ 57 w 57"/>
                <a:gd name="T35" fmla="*/ 29 h 62"/>
                <a:gd name="T36" fmla="*/ 54 w 57"/>
                <a:gd name="T37" fmla="*/ 40 h 62"/>
                <a:gd name="T38" fmla="*/ 52 w 57"/>
                <a:gd name="T39" fmla="*/ 44 h 62"/>
                <a:gd name="T40" fmla="*/ 50 w 57"/>
                <a:gd name="T41" fmla="*/ 48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62"/>
                <a:gd name="T65" fmla="*/ 57 w 57"/>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62">
                  <a:moveTo>
                    <a:pt x="52" y="44"/>
                  </a:moveTo>
                  <a:lnTo>
                    <a:pt x="48" y="54"/>
                  </a:lnTo>
                  <a:lnTo>
                    <a:pt x="40" y="60"/>
                  </a:lnTo>
                  <a:lnTo>
                    <a:pt x="27" y="62"/>
                  </a:lnTo>
                  <a:lnTo>
                    <a:pt x="15" y="58"/>
                  </a:lnTo>
                  <a:lnTo>
                    <a:pt x="5" y="46"/>
                  </a:lnTo>
                  <a:lnTo>
                    <a:pt x="2" y="33"/>
                  </a:lnTo>
                  <a:lnTo>
                    <a:pt x="0" y="19"/>
                  </a:lnTo>
                  <a:lnTo>
                    <a:pt x="4" y="8"/>
                  </a:lnTo>
                  <a:lnTo>
                    <a:pt x="5" y="8"/>
                  </a:lnTo>
                  <a:lnTo>
                    <a:pt x="15" y="2"/>
                  </a:lnTo>
                  <a:lnTo>
                    <a:pt x="25" y="0"/>
                  </a:lnTo>
                  <a:lnTo>
                    <a:pt x="40" y="0"/>
                  </a:lnTo>
                  <a:lnTo>
                    <a:pt x="50" y="6"/>
                  </a:lnTo>
                  <a:lnTo>
                    <a:pt x="52" y="6"/>
                  </a:lnTo>
                  <a:lnTo>
                    <a:pt x="52" y="8"/>
                  </a:lnTo>
                  <a:lnTo>
                    <a:pt x="57" y="17"/>
                  </a:lnTo>
                  <a:lnTo>
                    <a:pt x="57" y="29"/>
                  </a:lnTo>
                  <a:lnTo>
                    <a:pt x="54" y="40"/>
                  </a:lnTo>
                  <a:lnTo>
                    <a:pt x="52" y="44"/>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45" name="Freeform 735"/>
            <p:cNvSpPr>
              <a:spLocks/>
            </p:cNvSpPr>
            <p:nvPr/>
          </p:nvSpPr>
          <p:spPr bwMode="auto">
            <a:xfrm>
              <a:off x="1565" y="4026"/>
              <a:ext cx="61" cy="63"/>
            </a:xfrm>
            <a:custGeom>
              <a:avLst/>
              <a:gdLst>
                <a:gd name="T0" fmla="*/ 29 w 61"/>
                <a:gd name="T1" fmla="*/ 63 h 63"/>
                <a:gd name="T2" fmla="*/ 36 w 61"/>
                <a:gd name="T3" fmla="*/ 63 h 63"/>
                <a:gd name="T4" fmla="*/ 42 w 61"/>
                <a:gd name="T5" fmla="*/ 60 h 63"/>
                <a:gd name="T6" fmla="*/ 52 w 61"/>
                <a:gd name="T7" fmla="*/ 54 h 63"/>
                <a:gd name="T8" fmla="*/ 56 w 61"/>
                <a:gd name="T9" fmla="*/ 46 h 63"/>
                <a:gd name="T10" fmla="*/ 61 w 61"/>
                <a:gd name="T11" fmla="*/ 31 h 63"/>
                <a:gd name="T12" fmla="*/ 61 w 61"/>
                <a:gd name="T13" fmla="*/ 19 h 63"/>
                <a:gd name="T14" fmla="*/ 54 w 61"/>
                <a:gd name="T15" fmla="*/ 6 h 63"/>
                <a:gd name="T16" fmla="*/ 44 w 61"/>
                <a:gd name="T17" fmla="*/ 0 h 63"/>
                <a:gd name="T18" fmla="*/ 29 w 61"/>
                <a:gd name="T19" fmla="*/ 2 h 63"/>
                <a:gd name="T20" fmla="*/ 19 w 61"/>
                <a:gd name="T21" fmla="*/ 8 h 63"/>
                <a:gd name="T22" fmla="*/ 8 w 61"/>
                <a:gd name="T23" fmla="*/ 15 h 63"/>
                <a:gd name="T24" fmla="*/ 0 w 61"/>
                <a:gd name="T25" fmla="*/ 23 h 63"/>
                <a:gd name="T26" fmla="*/ 0 w 61"/>
                <a:gd name="T27" fmla="*/ 38 h 63"/>
                <a:gd name="T28" fmla="*/ 4 w 61"/>
                <a:gd name="T29" fmla="*/ 48 h 63"/>
                <a:gd name="T30" fmla="*/ 13 w 61"/>
                <a:gd name="T31" fmla="*/ 54 h 63"/>
                <a:gd name="T32" fmla="*/ 21 w 61"/>
                <a:gd name="T33" fmla="*/ 56 h 63"/>
                <a:gd name="T34" fmla="*/ 25 w 61"/>
                <a:gd name="T35" fmla="*/ 60 h 63"/>
                <a:gd name="T36" fmla="*/ 29 w 61"/>
                <a:gd name="T37" fmla="*/ 63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1"/>
                <a:gd name="T58" fmla="*/ 0 h 63"/>
                <a:gd name="T59" fmla="*/ 61 w 61"/>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1" h="63">
                  <a:moveTo>
                    <a:pt x="29" y="63"/>
                  </a:moveTo>
                  <a:lnTo>
                    <a:pt x="36" y="63"/>
                  </a:lnTo>
                  <a:lnTo>
                    <a:pt x="42" y="60"/>
                  </a:lnTo>
                  <a:lnTo>
                    <a:pt x="52" y="54"/>
                  </a:lnTo>
                  <a:lnTo>
                    <a:pt x="56" y="46"/>
                  </a:lnTo>
                  <a:lnTo>
                    <a:pt x="61" y="31"/>
                  </a:lnTo>
                  <a:lnTo>
                    <a:pt x="61" y="19"/>
                  </a:lnTo>
                  <a:lnTo>
                    <a:pt x="54" y="6"/>
                  </a:lnTo>
                  <a:lnTo>
                    <a:pt x="44" y="0"/>
                  </a:lnTo>
                  <a:lnTo>
                    <a:pt x="29" y="2"/>
                  </a:lnTo>
                  <a:lnTo>
                    <a:pt x="19" y="8"/>
                  </a:lnTo>
                  <a:lnTo>
                    <a:pt x="8" y="15"/>
                  </a:lnTo>
                  <a:lnTo>
                    <a:pt x="0" y="23"/>
                  </a:lnTo>
                  <a:lnTo>
                    <a:pt x="0" y="38"/>
                  </a:lnTo>
                  <a:lnTo>
                    <a:pt x="4" y="48"/>
                  </a:lnTo>
                  <a:lnTo>
                    <a:pt x="13" y="54"/>
                  </a:lnTo>
                  <a:lnTo>
                    <a:pt x="21" y="56"/>
                  </a:lnTo>
                  <a:lnTo>
                    <a:pt x="25" y="60"/>
                  </a:lnTo>
                  <a:lnTo>
                    <a:pt x="29" y="63"/>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46" name="Freeform 736"/>
            <p:cNvSpPr>
              <a:spLocks/>
            </p:cNvSpPr>
            <p:nvPr/>
          </p:nvSpPr>
          <p:spPr bwMode="auto">
            <a:xfrm>
              <a:off x="1307" y="3997"/>
              <a:ext cx="196" cy="10"/>
            </a:xfrm>
            <a:custGeom>
              <a:avLst/>
              <a:gdLst>
                <a:gd name="T0" fmla="*/ 196 w 196"/>
                <a:gd name="T1" fmla="*/ 8 h 10"/>
                <a:gd name="T2" fmla="*/ 183 w 196"/>
                <a:gd name="T3" fmla="*/ 10 h 10"/>
                <a:gd name="T4" fmla="*/ 173 w 196"/>
                <a:gd name="T5" fmla="*/ 10 h 10"/>
                <a:gd name="T6" fmla="*/ 158 w 196"/>
                <a:gd name="T7" fmla="*/ 10 h 10"/>
                <a:gd name="T8" fmla="*/ 144 w 196"/>
                <a:gd name="T9" fmla="*/ 8 h 10"/>
                <a:gd name="T10" fmla="*/ 133 w 196"/>
                <a:gd name="T11" fmla="*/ 2 h 10"/>
                <a:gd name="T12" fmla="*/ 125 w 196"/>
                <a:gd name="T13" fmla="*/ 0 h 10"/>
                <a:gd name="T14" fmla="*/ 114 w 196"/>
                <a:gd name="T15" fmla="*/ 2 h 10"/>
                <a:gd name="T16" fmla="*/ 106 w 196"/>
                <a:gd name="T17" fmla="*/ 4 h 10"/>
                <a:gd name="T18" fmla="*/ 98 w 196"/>
                <a:gd name="T19" fmla="*/ 6 h 10"/>
                <a:gd name="T20" fmla="*/ 90 w 196"/>
                <a:gd name="T21" fmla="*/ 8 h 10"/>
                <a:gd name="T22" fmla="*/ 73 w 196"/>
                <a:gd name="T23" fmla="*/ 6 h 10"/>
                <a:gd name="T24" fmla="*/ 62 w 196"/>
                <a:gd name="T25" fmla="*/ 6 h 10"/>
                <a:gd name="T26" fmla="*/ 25 w 196"/>
                <a:gd name="T27" fmla="*/ 4 h 10"/>
                <a:gd name="T28" fmla="*/ 0 w 196"/>
                <a:gd name="T29" fmla="*/ 8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10"/>
                <a:gd name="T47" fmla="*/ 196 w 196"/>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10">
                  <a:moveTo>
                    <a:pt x="196" y="8"/>
                  </a:moveTo>
                  <a:lnTo>
                    <a:pt x="183" y="10"/>
                  </a:lnTo>
                  <a:lnTo>
                    <a:pt x="173" y="10"/>
                  </a:lnTo>
                  <a:lnTo>
                    <a:pt x="158" y="10"/>
                  </a:lnTo>
                  <a:lnTo>
                    <a:pt x="144" y="8"/>
                  </a:lnTo>
                  <a:lnTo>
                    <a:pt x="133" y="2"/>
                  </a:lnTo>
                  <a:lnTo>
                    <a:pt x="125" y="0"/>
                  </a:lnTo>
                  <a:lnTo>
                    <a:pt x="114" y="2"/>
                  </a:lnTo>
                  <a:lnTo>
                    <a:pt x="106" y="4"/>
                  </a:lnTo>
                  <a:lnTo>
                    <a:pt x="98" y="6"/>
                  </a:lnTo>
                  <a:lnTo>
                    <a:pt x="90" y="8"/>
                  </a:lnTo>
                  <a:lnTo>
                    <a:pt x="73" y="6"/>
                  </a:lnTo>
                  <a:lnTo>
                    <a:pt x="62" y="6"/>
                  </a:lnTo>
                  <a:lnTo>
                    <a:pt x="25" y="4"/>
                  </a:lnTo>
                  <a:lnTo>
                    <a:pt x="0" y="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47" name="Freeform 737"/>
            <p:cNvSpPr>
              <a:spLocks/>
            </p:cNvSpPr>
            <p:nvPr/>
          </p:nvSpPr>
          <p:spPr bwMode="auto">
            <a:xfrm>
              <a:off x="1413" y="3859"/>
              <a:ext cx="38" cy="11"/>
            </a:xfrm>
            <a:custGeom>
              <a:avLst/>
              <a:gdLst>
                <a:gd name="T0" fmla="*/ 38 w 38"/>
                <a:gd name="T1" fmla="*/ 0 h 11"/>
                <a:gd name="T2" fmla="*/ 33 w 38"/>
                <a:gd name="T3" fmla="*/ 5 h 11"/>
                <a:gd name="T4" fmla="*/ 27 w 38"/>
                <a:gd name="T5" fmla="*/ 9 h 11"/>
                <a:gd name="T6" fmla="*/ 11 w 38"/>
                <a:gd name="T7" fmla="*/ 11 h 11"/>
                <a:gd name="T8" fmla="*/ 0 w 38"/>
                <a:gd name="T9" fmla="*/ 9 h 11"/>
                <a:gd name="T10" fmla="*/ 0 60000 65536"/>
                <a:gd name="T11" fmla="*/ 0 60000 65536"/>
                <a:gd name="T12" fmla="*/ 0 60000 65536"/>
                <a:gd name="T13" fmla="*/ 0 60000 65536"/>
                <a:gd name="T14" fmla="*/ 0 60000 65536"/>
                <a:gd name="T15" fmla="*/ 0 w 38"/>
                <a:gd name="T16" fmla="*/ 0 h 11"/>
                <a:gd name="T17" fmla="*/ 38 w 38"/>
                <a:gd name="T18" fmla="*/ 11 h 11"/>
              </a:gdLst>
              <a:ahLst/>
              <a:cxnLst>
                <a:cxn ang="T10">
                  <a:pos x="T0" y="T1"/>
                </a:cxn>
                <a:cxn ang="T11">
                  <a:pos x="T2" y="T3"/>
                </a:cxn>
                <a:cxn ang="T12">
                  <a:pos x="T4" y="T5"/>
                </a:cxn>
                <a:cxn ang="T13">
                  <a:pos x="T6" y="T7"/>
                </a:cxn>
                <a:cxn ang="T14">
                  <a:pos x="T8" y="T9"/>
                </a:cxn>
              </a:cxnLst>
              <a:rect l="T15" t="T16" r="T17" b="T18"/>
              <a:pathLst>
                <a:path w="38" h="11">
                  <a:moveTo>
                    <a:pt x="38" y="0"/>
                  </a:moveTo>
                  <a:lnTo>
                    <a:pt x="33" y="5"/>
                  </a:lnTo>
                  <a:lnTo>
                    <a:pt x="27" y="9"/>
                  </a:lnTo>
                  <a:lnTo>
                    <a:pt x="11" y="11"/>
                  </a:lnTo>
                  <a:lnTo>
                    <a:pt x="0" y="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48" name="Freeform 738"/>
            <p:cNvSpPr>
              <a:spLocks/>
            </p:cNvSpPr>
            <p:nvPr/>
          </p:nvSpPr>
          <p:spPr bwMode="auto">
            <a:xfrm>
              <a:off x="1307" y="3855"/>
              <a:ext cx="64" cy="4"/>
            </a:xfrm>
            <a:custGeom>
              <a:avLst/>
              <a:gdLst>
                <a:gd name="T0" fmla="*/ 64 w 64"/>
                <a:gd name="T1" fmla="*/ 0 h 4"/>
                <a:gd name="T2" fmla="*/ 46 w 64"/>
                <a:gd name="T3" fmla="*/ 4 h 4"/>
                <a:gd name="T4" fmla="*/ 33 w 64"/>
                <a:gd name="T5" fmla="*/ 4 h 4"/>
                <a:gd name="T6" fmla="*/ 15 w 64"/>
                <a:gd name="T7" fmla="*/ 4 h 4"/>
                <a:gd name="T8" fmla="*/ 0 w 64"/>
                <a:gd name="T9" fmla="*/ 2 h 4"/>
                <a:gd name="T10" fmla="*/ 0 60000 65536"/>
                <a:gd name="T11" fmla="*/ 0 60000 65536"/>
                <a:gd name="T12" fmla="*/ 0 60000 65536"/>
                <a:gd name="T13" fmla="*/ 0 60000 65536"/>
                <a:gd name="T14" fmla="*/ 0 60000 65536"/>
                <a:gd name="T15" fmla="*/ 0 w 64"/>
                <a:gd name="T16" fmla="*/ 0 h 4"/>
                <a:gd name="T17" fmla="*/ 64 w 64"/>
                <a:gd name="T18" fmla="*/ 4 h 4"/>
              </a:gdLst>
              <a:ahLst/>
              <a:cxnLst>
                <a:cxn ang="T10">
                  <a:pos x="T0" y="T1"/>
                </a:cxn>
                <a:cxn ang="T11">
                  <a:pos x="T2" y="T3"/>
                </a:cxn>
                <a:cxn ang="T12">
                  <a:pos x="T4" y="T5"/>
                </a:cxn>
                <a:cxn ang="T13">
                  <a:pos x="T6" y="T7"/>
                </a:cxn>
                <a:cxn ang="T14">
                  <a:pos x="T8" y="T9"/>
                </a:cxn>
              </a:cxnLst>
              <a:rect l="T15" t="T16" r="T17" b="T18"/>
              <a:pathLst>
                <a:path w="64" h="4">
                  <a:moveTo>
                    <a:pt x="64" y="0"/>
                  </a:moveTo>
                  <a:lnTo>
                    <a:pt x="46" y="4"/>
                  </a:lnTo>
                  <a:lnTo>
                    <a:pt x="33" y="4"/>
                  </a:lnTo>
                  <a:lnTo>
                    <a:pt x="15" y="4"/>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49" name="Freeform 739"/>
            <p:cNvSpPr>
              <a:spLocks/>
            </p:cNvSpPr>
            <p:nvPr/>
          </p:nvSpPr>
          <p:spPr bwMode="auto">
            <a:xfrm>
              <a:off x="1397" y="3857"/>
              <a:ext cx="50" cy="3"/>
            </a:xfrm>
            <a:custGeom>
              <a:avLst/>
              <a:gdLst>
                <a:gd name="T0" fmla="*/ 50 w 50"/>
                <a:gd name="T1" fmla="*/ 0 h 3"/>
                <a:gd name="T2" fmla="*/ 37 w 50"/>
                <a:gd name="T3" fmla="*/ 2 h 3"/>
                <a:gd name="T4" fmla="*/ 27 w 50"/>
                <a:gd name="T5" fmla="*/ 3 h 3"/>
                <a:gd name="T6" fmla="*/ 18 w 50"/>
                <a:gd name="T7" fmla="*/ 2 h 3"/>
                <a:gd name="T8" fmla="*/ 10 w 50"/>
                <a:gd name="T9" fmla="*/ 0 h 3"/>
                <a:gd name="T10" fmla="*/ 2 w 50"/>
                <a:gd name="T11" fmla="*/ 0 h 3"/>
                <a:gd name="T12" fmla="*/ 0 w 50"/>
                <a:gd name="T13" fmla="*/ 0 h 3"/>
                <a:gd name="T14" fmla="*/ 0 60000 65536"/>
                <a:gd name="T15" fmla="*/ 0 60000 65536"/>
                <a:gd name="T16" fmla="*/ 0 60000 65536"/>
                <a:gd name="T17" fmla="*/ 0 60000 65536"/>
                <a:gd name="T18" fmla="*/ 0 60000 65536"/>
                <a:gd name="T19" fmla="*/ 0 60000 65536"/>
                <a:gd name="T20" fmla="*/ 0 60000 65536"/>
                <a:gd name="T21" fmla="*/ 0 w 50"/>
                <a:gd name="T22" fmla="*/ 0 h 3"/>
                <a:gd name="T23" fmla="*/ 50 w 50"/>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3">
                  <a:moveTo>
                    <a:pt x="50" y="0"/>
                  </a:moveTo>
                  <a:lnTo>
                    <a:pt x="37" y="2"/>
                  </a:lnTo>
                  <a:lnTo>
                    <a:pt x="27" y="3"/>
                  </a:lnTo>
                  <a:lnTo>
                    <a:pt x="18" y="2"/>
                  </a:lnTo>
                  <a:lnTo>
                    <a:pt x="10" y="0"/>
                  </a:lnTo>
                  <a:lnTo>
                    <a:pt x="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50" name="Freeform 740"/>
            <p:cNvSpPr>
              <a:spLocks/>
            </p:cNvSpPr>
            <p:nvPr/>
          </p:nvSpPr>
          <p:spPr bwMode="auto">
            <a:xfrm>
              <a:off x="1371" y="3855"/>
              <a:ext cx="42" cy="13"/>
            </a:xfrm>
            <a:custGeom>
              <a:avLst/>
              <a:gdLst>
                <a:gd name="T0" fmla="*/ 42 w 42"/>
                <a:gd name="T1" fmla="*/ 13 h 13"/>
                <a:gd name="T2" fmla="*/ 34 w 42"/>
                <a:gd name="T3" fmla="*/ 7 h 13"/>
                <a:gd name="T4" fmla="*/ 28 w 42"/>
                <a:gd name="T5" fmla="*/ 2 h 13"/>
                <a:gd name="T6" fmla="*/ 11 w 42"/>
                <a:gd name="T7" fmla="*/ 0 h 13"/>
                <a:gd name="T8" fmla="*/ 0 w 42"/>
                <a:gd name="T9" fmla="*/ 0 h 13"/>
                <a:gd name="T10" fmla="*/ 0 60000 65536"/>
                <a:gd name="T11" fmla="*/ 0 60000 65536"/>
                <a:gd name="T12" fmla="*/ 0 60000 65536"/>
                <a:gd name="T13" fmla="*/ 0 60000 65536"/>
                <a:gd name="T14" fmla="*/ 0 60000 65536"/>
                <a:gd name="T15" fmla="*/ 0 w 42"/>
                <a:gd name="T16" fmla="*/ 0 h 13"/>
                <a:gd name="T17" fmla="*/ 42 w 42"/>
                <a:gd name="T18" fmla="*/ 13 h 13"/>
              </a:gdLst>
              <a:ahLst/>
              <a:cxnLst>
                <a:cxn ang="T10">
                  <a:pos x="T0" y="T1"/>
                </a:cxn>
                <a:cxn ang="T11">
                  <a:pos x="T2" y="T3"/>
                </a:cxn>
                <a:cxn ang="T12">
                  <a:pos x="T4" y="T5"/>
                </a:cxn>
                <a:cxn ang="T13">
                  <a:pos x="T6" y="T7"/>
                </a:cxn>
                <a:cxn ang="T14">
                  <a:pos x="T8" y="T9"/>
                </a:cxn>
              </a:cxnLst>
              <a:rect l="T15" t="T16" r="T17" b="T18"/>
              <a:pathLst>
                <a:path w="42" h="13">
                  <a:moveTo>
                    <a:pt x="42" y="13"/>
                  </a:moveTo>
                  <a:lnTo>
                    <a:pt x="34" y="7"/>
                  </a:lnTo>
                  <a:lnTo>
                    <a:pt x="28" y="2"/>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51" name="Freeform 741"/>
            <p:cNvSpPr>
              <a:spLocks/>
            </p:cNvSpPr>
            <p:nvPr/>
          </p:nvSpPr>
          <p:spPr bwMode="auto">
            <a:xfrm>
              <a:off x="1280" y="3855"/>
              <a:ext cx="27" cy="150"/>
            </a:xfrm>
            <a:custGeom>
              <a:avLst/>
              <a:gdLst>
                <a:gd name="T0" fmla="*/ 25 w 27"/>
                <a:gd name="T1" fmla="*/ 0 h 150"/>
                <a:gd name="T2" fmla="*/ 21 w 27"/>
                <a:gd name="T3" fmla="*/ 4 h 150"/>
                <a:gd name="T4" fmla="*/ 17 w 27"/>
                <a:gd name="T5" fmla="*/ 5 h 150"/>
                <a:gd name="T6" fmla="*/ 16 w 27"/>
                <a:gd name="T7" fmla="*/ 19 h 150"/>
                <a:gd name="T8" fmla="*/ 14 w 27"/>
                <a:gd name="T9" fmla="*/ 29 h 150"/>
                <a:gd name="T10" fmla="*/ 14 w 27"/>
                <a:gd name="T11" fmla="*/ 30 h 150"/>
                <a:gd name="T12" fmla="*/ 8 w 27"/>
                <a:gd name="T13" fmla="*/ 48 h 150"/>
                <a:gd name="T14" fmla="*/ 6 w 27"/>
                <a:gd name="T15" fmla="*/ 63 h 150"/>
                <a:gd name="T16" fmla="*/ 0 w 27"/>
                <a:gd name="T17" fmla="*/ 84 h 150"/>
                <a:gd name="T18" fmla="*/ 2 w 27"/>
                <a:gd name="T19" fmla="*/ 102 h 150"/>
                <a:gd name="T20" fmla="*/ 10 w 27"/>
                <a:gd name="T21" fmla="*/ 117 h 150"/>
                <a:gd name="T22" fmla="*/ 10 w 27"/>
                <a:gd name="T23" fmla="*/ 117 h 150"/>
                <a:gd name="T24" fmla="*/ 17 w 27"/>
                <a:gd name="T25" fmla="*/ 129 h 150"/>
                <a:gd name="T26" fmla="*/ 17 w 27"/>
                <a:gd name="T27" fmla="*/ 140 h 150"/>
                <a:gd name="T28" fmla="*/ 19 w 27"/>
                <a:gd name="T29" fmla="*/ 146 h 150"/>
                <a:gd name="T30" fmla="*/ 23 w 27"/>
                <a:gd name="T31" fmla="*/ 148 h 150"/>
                <a:gd name="T32" fmla="*/ 27 w 27"/>
                <a:gd name="T33" fmla="*/ 150 h 1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0"/>
                <a:gd name="T53" fmla="*/ 27 w 27"/>
                <a:gd name="T54" fmla="*/ 150 h 1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0">
                  <a:moveTo>
                    <a:pt x="25" y="0"/>
                  </a:moveTo>
                  <a:lnTo>
                    <a:pt x="21" y="4"/>
                  </a:lnTo>
                  <a:lnTo>
                    <a:pt x="17" y="5"/>
                  </a:lnTo>
                  <a:lnTo>
                    <a:pt x="16" y="19"/>
                  </a:lnTo>
                  <a:lnTo>
                    <a:pt x="14" y="29"/>
                  </a:lnTo>
                  <a:lnTo>
                    <a:pt x="14" y="30"/>
                  </a:lnTo>
                  <a:lnTo>
                    <a:pt x="8" y="48"/>
                  </a:lnTo>
                  <a:lnTo>
                    <a:pt x="6" y="63"/>
                  </a:lnTo>
                  <a:lnTo>
                    <a:pt x="0" y="84"/>
                  </a:lnTo>
                  <a:lnTo>
                    <a:pt x="2" y="102"/>
                  </a:lnTo>
                  <a:lnTo>
                    <a:pt x="10" y="117"/>
                  </a:lnTo>
                  <a:lnTo>
                    <a:pt x="17" y="129"/>
                  </a:lnTo>
                  <a:lnTo>
                    <a:pt x="17" y="140"/>
                  </a:lnTo>
                  <a:lnTo>
                    <a:pt x="19" y="146"/>
                  </a:lnTo>
                  <a:lnTo>
                    <a:pt x="23" y="148"/>
                  </a:lnTo>
                  <a:lnTo>
                    <a:pt x="27" y="15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52" name="Freeform 742"/>
            <p:cNvSpPr>
              <a:spLocks/>
            </p:cNvSpPr>
            <p:nvPr/>
          </p:nvSpPr>
          <p:spPr bwMode="auto">
            <a:xfrm>
              <a:off x="1169" y="3882"/>
              <a:ext cx="125" cy="7"/>
            </a:xfrm>
            <a:custGeom>
              <a:avLst/>
              <a:gdLst>
                <a:gd name="T0" fmla="*/ 125 w 125"/>
                <a:gd name="T1" fmla="*/ 2 h 7"/>
                <a:gd name="T2" fmla="*/ 103 w 125"/>
                <a:gd name="T3" fmla="*/ 5 h 7"/>
                <a:gd name="T4" fmla="*/ 86 w 125"/>
                <a:gd name="T5" fmla="*/ 7 h 7"/>
                <a:gd name="T6" fmla="*/ 59 w 125"/>
                <a:gd name="T7" fmla="*/ 3 h 7"/>
                <a:gd name="T8" fmla="*/ 38 w 125"/>
                <a:gd name="T9" fmla="*/ 2 h 7"/>
                <a:gd name="T10" fmla="*/ 17 w 125"/>
                <a:gd name="T11" fmla="*/ 0 h 7"/>
                <a:gd name="T12" fmla="*/ 0 w 125"/>
                <a:gd name="T13" fmla="*/ 3 h 7"/>
                <a:gd name="T14" fmla="*/ 0 60000 65536"/>
                <a:gd name="T15" fmla="*/ 0 60000 65536"/>
                <a:gd name="T16" fmla="*/ 0 60000 65536"/>
                <a:gd name="T17" fmla="*/ 0 60000 65536"/>
                <a:gd name="T18" fmla="*/ 0 60000 65536"/>
                <a:gd name="T19" fmla="*/ 0 60000 65536"/>
                <a:gd name="T20" fmla="*/ 0 60000 65536"/>
                <a:gd name="T21" fmla="*/ 0 w 125"/>
                <a:gd name="T22" fmla="*/ 0 h 7"/>
                <a:gd name="T23" fmla="*/ 125 w 12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7">
                  <a:moveTo>
                    <a:pt x="125" y="2"/>
                  </a:moveTo>
                  <a:lnTo>
                    <a:pt x="103" y="5"/>
                  </a:lnTo>
                  <a:lnTo>
                    <a:pt x="86" y="7"/>
                  </a:lnTo>
                  <a:lnTo>
                    <a:pt x="59" y="3"/>
                  </a:lnTo>
                  <a:lnTo>
                    <a:pt x="38" y="2"/>
                  </a:lnTo>
                  <a:lnTo>
                    <a:pt x="17" y="0"/>
                  </a:lnTo>
                  <a:lnTo>
                    <a:pt x="0" y="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53" name="Freeform 743"/>
            <p:cNvSpPr>
              <a:spLocks/>
            </p:cNvSpPr>
            <p:nvPr/>
          </p:nvSpPr>
          <p:spPr bwMode="auto">
            <a:xfrm>
              <a:off x="1149" y="3885"/>
              <a:ext cx="141" cy="89"/>
            </a:xfrm>
            <a:custGeom>
              <a:avLst/>
              <a:gdLst>
                <a:gd name="T0" fmla="*/ 20 w 141"/>
                <a:gd name="T1" fmla="*/ 0 h 89"/>
                <a:gd name="T2" fmla="*/ 10 w 141"/>
                <a:gd name="T3" fmla="*/ 4 h 89"/>
                <a:gd name="T4" fmla="*/ 4 w 141"/>
                <a:gd name="T5" fmla="*/ 12 h 89"/>
                <a:gd name="T6" fmla="*/ 2 w 141"/>
                <a:gd name="T7" fmla="*/ 25 h 89"/>
                <a:gd name="T8" fmla="*/ 0 w 141"/>
                <a:gd name="T9" fmla="*/ 37 h 89"/>
                <a:gd name="T10" fmla="*/ 0 w 141"/>
                <a:gd name="T11" fmla="*/ 54 h 89"/>
                <a:gd name="T12" fmla="*/ 2 w 141"/>
                <a:gd name="T13" fmla="*/ 70 h 89"/>
                <a:gd name="T14" fmla="*/ 8 w 141"/>
                <a:gd name="T15" fmla="*/ 79 h 89"/>
                <a:gd name="T16" fmla="*/ 12 w 141"/>
                <a:gd name="T17" fmla="*/ 85 h 89"/>
                <a:gd name="T18" fmla="*/ 20 w 141"/>
                <a:gd name="T19" fmla="*/ 89 h 89"/>
                <a:gd name="T20" fmla="*/ 37 w 141"/>
                <a:gd name="T21" fmla="*/ 87 h 89"/>
                <a:gd name="T22" fmla="*/ 52 w 141"/>
                <a:gd name="T23" fmla="*/ 87 h 89"/>
                <a:gd name="T24" fmla="*/ 77 w 141"/>
                <a:gd name="T25" fmla="*/ 89 h 89"/>
                <a:gd name="T26" fmla="*/ 97 w 141"/>
                <a:gd name="T27" fmla="*/ 89 h 89"/>
                <a:gd name="T28" fmla="*/ 122 w 141"/>
                <a:gd name="T29" fmla="*/ 89 h 89"/>
                <a:gd name="T30" fmla="*/ 141 w 141"/>
                <a:gd name="T31" fmla="*/ 87 h 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1"/>
                <a:gd name="T49" fmla="*/ 0 h 89"/>
                <a:gd name="T50" fmla="*/ 141 w 141"/>
                <a:gd name="T51" fmla="*/ 89 h 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1" h="89">
                  <a:moveTo>
                    <a:pt x="20" y="0"/>
                  </a:moveTo>
                  <a:lnTo>
                    <a:pt x="10" y="4"/>
                  </a:lnTo>
                  <a:lnTo>
                    <a:pt x="4" y="12"/>
                  </a:lnTo>
                  <a:lnTo>
                    <a:pt x="2" y="25"/>
                  </a:lnTo>
                  <a:lnTo>
                    <a:pt x="0" y="37"/>
                  </a:lnTo>
                  <a:lnTo>
                    <a:pt x="0" y="54"/>
                  </a:lnTo>
                  <a:lnTo>
                    <a:pt x="2" y="70"/>
                  </a:lnTo>
                  <a:lnTo>
                    <a:pt x="8" y="79"/>
                  </a:lnTo>
                  <a:lnTo>
                    <a:pt x="12" y="85"/>
                  </a:lnTo>
                  <a:lnTo>
                    <a:pt x="20" y="89"/>
                  </a:lnTo>
                  <a:lnTo>
                    <a:pt x="37" y="87"/>
                  </a:lnTo>
                  <a:lnTo>
                    <a:pt x="52" y="87"/>
                  </a:lnTo>
                  <a:lnTo>
                    <a:pt x="77" y="89"/>
                  </a:lnTo>
                  <a:lnTo>
                    <a:pt x="97" y="89"/>
                  </a:lnTo>
                  <a:lnTo>
                    <a:pt x="122" y="89"/>
                  </a:lnTo>
                  <a:lnTo>
                    <a:pt x="141" y="8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54" name="Freeform 744"/>
            <p:cNvSpPr>
              <a:spLocks/>
            </p:cNvSpPr>
            <p:nvPr/>
          </p:nvSpPr>
          <p:spPr bwMode="auto">
            <a:xfrm>
              <a:off x="2030" y="3870"/>
              <a:ext cx="14" cy="87"/>
            </a:xfrm>
            <a:custGeom>
              <a:avLst/>
              <a:gdLst>
                <a:gd name="T0" fmla="*/ 12 w 14"/>
                <a:gd name="T1" fmla="*/ 87 h 87"/>
                <a:gd name="T2" fmla="*/ 14 w 14"/>
                <a:gd name="T3" fmla="*/ 62 h 87"/>
                <a:gd name="T4" fmla="*/ 14 w 14"/>
                <a:gd name="T5" fmla="*/ 40 h 87"/>
                <a:gd name="T6" fmla="*/ 6 w 14"/>
                <a:gd name="T7" fmla="*/ 17 h 87"/>
                <a:gd name="T8" fmla="*/ 0 w 14"/>
                <a:gd name="T9" fmla="*/ 0 h 87"/>
                <a:gd name="T10" fmla="*/ 0 60000 65536"/>
                <a:gd name="T11" fmla="*/ 0 60000 65536"/>
                <a:gd name="T12" fmla="*/ 0 60000 65536"/>
                <a:gd name="T13" fmla="*/ 0 60000 65536"/>
                <a:gd name="T14" fmla="*/ 0 60000 65536"/>
                <a:gd name="T15" fmla="*/ 0 w 14"/>
                <a:gd name="T16" fmla="*/ 0 h 87"/>
                <a:gd name="T17" fmla="*/ 14 w 14"/>
                <a:gd name="T18" fmla="*/ 87 h 87"/>
              </a:gdLst>
              <a:ahLst/>
              <a:cxnLst>
                <a:cxn ang="T10">
                  <a:pos x="T0" y="T1"/>
                </a:cxn>
                <a:cxn ang="T11">
                  <a:pos x="T2" y="T3"/>
                </a:cxn>
                <a:cxn ang="T12">
                  <a:pos x="T4" y="T5"/>
                </a:cxn>
                <a:cxn ang="T13">
                  <a:pos x="T6" y="T7"/>
                </a:cxn>
                <a:cxn ang="T14">
                  <a:pos x="T8" y="T9"/>
                </a:cxn>
              </a:cxnLst>
              <a:rect l="T15" t="T16" r="T17" b="T18"/>
              <a:pathLst>
                <a:path w="14" h="87">
                  <a:moveTo>
                    <a:pt x="12" y="87"/>
                  </a:moveTo>
                  <a:lnTo>
                    <a:pt x="14" y="62"/>
                  </a:lnTo>
                  <a:lnTo>
                    <a:pt x="14" y="40"/>
                  </a:lnTo>
                  <a:lnTo>
                    <a:pt x="6" y="17"/>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55" name="Freeform 745"/>
            <p:cNvSpPr>
              <a:spLocks/>
            </p:cNvSpPr>
            <p:nvPr/>
          </p:nvSpPr>
          <p:spPr bwMode="auto">
            <a:xfrm>
              <a:off x="1992" y="3945"/>
              <a:ext cx="50" cy="71"/>
            </a:xfrm>
            <a:custGeom>
              <a:avLst/>
              <a:gdLst>
                <a:gd name="T0" fmla="*/ 0 w 50"/>
                <a:gd name="T1" fmla="*/ 0 h 71"/>
                <a:gd name="T2" fmla="*/ 2 w 50"/>
                <a:gd name="T3" fmla="*/ 27 h 71"/>
                <a:gd name="T4" fmla="*/ 8 w 50"/>
                <a:gd name="T5" fmla="*/ 48 h 71"/>
                <a:gd name="T6" fmla="*/ 13 w 50"/>
                <a:gd name="T7" fmla="*/ 60 h 71"/>
                <a:gd name="T8" fmla="*/ 17 w 50"/>
                <a:gd name="T9" fmla="*/ 65 h 71"/>
                <a:gd name="T10" fmla="*/ 19 w 50"/>
                <a:gd name="T11" fmla="*/ 69 h 71"/>
                <a:gd name="T12" fmla="*/ 23 w 50"/>
                <a:gd name="T13" fmla="*/ 71 h 71"/>
                <a:gd name="T14" fmla="*/ 27 w 50"/>
                <a:gd name="T15" fmla="*/ 69 h 71"/>
                <a:gd name="T16" fmla="*/ 33 w 50"/>
                <a:gd name="T17" fmla="*/ 67 h 71"/>
                <a:gd name="T18" fmla="*/ 36 w 50"/>
                <a:gd name="T19" fmla="*/ 54 h 71"/>
                <a:gd name="T20" fmla="*/ 38 w 50"/>
                <a:gd name="T21" fmla="*/ 42 h 71"/>
                <a:gd name="T22" fmla="*/ 44 w 50"/>
                <a:gd name="T23" fmla="*/ 25 h 71"/>
                <a:gd name="T24" fmla="*/ 50 w 50"/>
                <a:gd name="T25" fmla="*/ 12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71"/>
                <a:gd name="T41" fmla="*/ 50 w 50"/>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71">
                  <a:moveTo>
                    <a:pt x="0" y="0"/>
                  </a:moveTo>
                  <a:lnTo>
                    <a:pt x="2" y="27"/>
                  </a:lnTo>
                  <a:lnTo>
                    <a:pt x="8" y="48"/>
                  </a:lnTo>
                  <a:lnTo>
                    <a:pt x="13" y="60"/>
                  </a:lnTo>
                  <a:lnTo>
                    <a:pt x="17" y="65"/>
                  </a:lnTo>
                  <a:lnTo>
                    <a:pt x="19" y="69"/>
                  </a:lnTo>
                  <a:lnTo>
                    <a:pt x="23" y="71"/>
                  </a:lnTo>
                  <a:lnTo>
                    <a:pt x="27" y="69"/>
                  </a:lnTo>
                  <a:lnTo>
                    <a:pt x="33" y="67"/>
                  </a:lnTo>
                  <a:lnTo>
                    <a:pt x="36" y="54"/>
                  </a:lnTo>
                  <a:lnTo>
                    <a:pt x="38" y="42"/>
                  </a:lnTo>
                  <a:lnTo>
                    <a:pt x="44" y="25"/>
                  </a:lnTo>
                  <a:lnTo>
                    <a:pt x="5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56" name="Freeform 746"/>
            <p:cNvSpPr>
              <a:spLocks/>
            </p:cNvSpPr>
            <p:nvPr/>
          </p:nvSpPr>
          <p:spPr bwMode="auto">
            <a:xfrm>
              <a:off x="1447" y="3857"/>
              <a:ext cx="10" cy="2"/>
            </a:xfrm>
            <a:custGeom>
              <a:avLst/>
              <a:gdLst>
                <a:gd name="T0" fmla="*/ 10 w 10"/>
                <a:gd name="T1" fmla="*/ 2 h 2"/>
                <a:gd name="T2" fmla="*/ 10 w 10"/>
                <a:gd name="T3" fmla="*/ 2 h 2"/>
                <a:gd name="T4" fmla="*/ 4 w 10"/>
                <a:gd name="T5" fmla="*/ 0 h 2"/>
                <a:gd name="T6" fmla="*/ 0 w 10"/>
                <a:gd name="T7" fmla="*/ 0 h 2"/>
                <a:gd name="T8" fmla="*/ 0 60000 65536"/>
                <a:gd name="T9" fmla="*/ 0 60000 65536"/>
                <a:gd name="T10" fmla="*/ 0 60000 65536"/>
                <a:gd name="T11" fmla="*/ 0 60000 65536"/>
                <a:gd name="T12" fmla="*/ 0 w 10"/>
                <a:gd name="T13" fmla="*/ 0 h 2"/>
                <a:gd name="T14" fmla="*/ 10 w 10"/>
                <a:gd name="T15" fmla="*/ 2 h 2"/>
              </a:gdLst>
              <a:ahLst/>
              <a:cxnLst>
                <a:cxn ang="T8">
                  <a:pos x="T0" y="T1"/>
                </a:cxn>
                <a:cxn ang="T9">
                  <a:pos x="T2" y="T3"/>
                </a:cxn>
                <a:cxn ang="T10">
                  <a:pos x="T4" y="T5"/>
                </a:cxn>
                <a:cxn ang="T11">
                  <a:pos x="T6" y="T7"/>
                </a:cxn>
              </a:cxnLst>
              <a:rect l="T12" t="T13" r="T14" b="T15"/>
              <a:pathLst>
                <a:path w="10" h="2">
                  <a:moveTo>
                    <a:pt x="10" y="2"/>
                  </a:moveTo>
                  <a:lnTo>
                    <a:pt x="10" y="2"/>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57" name="Freeform 747"/>
            <p:cNvSpPr>
              <a:spLocks/>
            </p:cNvSpPr>
            <p:nvPr/>
          </p:nvSpPr>
          <p:spPr bwMode="auto">
            <a:xfrm>
              <a:off x="1975" y="3880"/>
              <a:ext cx="7" cy="69"/>
            </a:xfrm>
            <a:custGeom>
              <a:avLst/>
              <a:gdLst>
                <a:gd name="T0" fmla="*/ 7 w 7"/>
                <a:gd name="T1" fmla="*/ 69 h 69"/>
                <a:gd name="T2" fmla="*/ 5 w 7"/>
                <a:gd name="T3" fmla="*/ 38 h 69"/>
                <a:gd name="T4" fmla="*/ 5 w 7"/>
                <a:gd name="T5" fmla="*/ 30 h 69"/>
                <a:gd name="T6" fmla="*/ 0 w 7"/>
                <a:gd name="T7" fmla="*/ 0 h 69"/>
                <a:gd name="T8" fmla="*/ 0 60000 65536"/>
                <a:gd name="T9" fmla="*/ 0 60000 65536"/>
                <a:gd name="T10" fmla="*/ 0 60000 65536"/>
                <a:gd name="T11" fmla="*/ 0 60000 65536"/>
                <a:gd name="T12" fmla="*/ 0 w 7"/>
                <a:gd name="T13" fmla="*/ 0 h 69"/>
                <a:gd name="T14" fmla="*/ 7 w 7"/>
                <a:gd name="T15" fmla="*/ 69 h 69"/>
              </a:gdLst>
              <a:ahLst/>
              <a:cxnLst>
                <a:cxn ang="T8">
                  <a:pos x="T0" y="T1"/>
                </a:cxn>
                <a:cxn ang="T9">
                  <a:pos x="T2" y="T3"/>
                </a:cxn>
                <a:cxn ang="T10">
                  <a:pos x="T4" y="T5"/>
                </a:cxn>
                <a:cxn ang="T11">
                  <a:pos x="T6" y="T7"/>
                </a:cxn>
              </a:cxnLst>
              <a:rect l="T12" t="T13" r="T14" b="T15"/>
              <a:pathLst>
                <a:path w="7" h="69">
                  <a:moveTo>
                    <a:pt x="7" y="69"/>
                  </a:moveTo>
                  <a:lnTo>
                    <a:pt x="5" y="38"/>
                  </a:lnTo>
                  <a:lnTo>
                    <a:pt x="5" y="3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58" name="Freeform 748"/>
            <p:cNvSpPr>
              <a:spLocks/>
            </p:cNvSpPr>
            <p:nvPr/>
          </p:nvSpPr>
          <p:spPr bwMode="auto">
            <a:xfrm>
              <a:off x="2048" y="3743"/>
              <a:ext cx="5" cy="62"/>
            </a:xfrm>
            <a:custGeom>
              <a:avLst/>
              <a:gdLst>
                <a:gd name="T0" fmla="*/ 5 w 5"/>
                <a:gd name="T1" fmla="*/ 0 h 62"/>
                <a:gd name="T2" fmla="*/ 2 w 5"/>
                <a:gd name="T3" fmla="*/ 35 h 62"/>
                <a:gd name="T4" fmla="*/ 0 w 5"/>
                <a:gd name="T5" fmla="*/ 62 h 62"/>
                <a:gd name="T6" fmla="*/ 0 60000 65536"/>
                <a:gd name="T7" fmla="*/ 0 60000 65536"/>
                <a:gd name="T8" fmla="*/ 0 60000 65536"/>
                <a:gd name="T9" fmla="*/ 0 w 5"/>
                <a:gd name="T10" fmla="*/ 0 h 62"/>
                <a:gd name="T11" fmla="*/ 5 w 5"/>
                <a:gd name="T12" fmla="*/ 62 h 62"/>
              </a:gdLst>
              <a:ahLst/>
              <a:cxnLst>
                <a:cxn ang="T6">
                  <a:pos x="T0" y="T1"/>
                </a:cxn>
                <a:cxn ang="T7">
                  <a:pos x="T2" y="T3"/>
                </a:cxn>
                <a:cxn ang="T8">
                  <a:pos x="T4" y="T5"/>
                </a:cxn>
              </a:cxnLst>
              <a:rect l="T9" t="T10" r="T11" b="T12"/>
              <a:pathLst>
                <a:path w="5" h="62">
                  <a:moveTo>
                    <a:pt x="5" y="0"/>
                  </a:moveTo>
                  <a:lnTo>
                    <a:pt x="2" y="35"/>
                  </a:lnTo>
                  <a:lnTo>
                    <a:pt x="0" y="6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59" name="Freeform 749"/>
            <p:cNvSpPr>
              <a:spLocks/>
            </p:cNvSpPr>
            <p:nvPr/>
          </p:nvSpPr>
          <p:spPr bwMode="auto">
            <a:xfrm>
              <a:off x="1975" y="3743"/>
              <a:ext cx="78" cy="137"/>
            </a:xfrm>
            <a:custGeom>
              <a:avLst/>
              <a:gdLst>
                <a:gd name="T0" fmla="*/ 78 w 78"/>
                <a:gd name="T1" fmla="*/ 0 h 137"/>
                <a:gd name="T2" fmla="*/ 67 w 78"/>
                <a:gd name="T3" fmla="*/ 16 h 137"/>
                <a:gd name="T4" fmla="*/ 57 w 78"/>
                <a:gd name="T5" fmla="*/ 25 h 137"/>
                <a:gd name="T6" fmla="*/ 28 w 78"/>
                <a:gd name="T7" fmla="*/ 69 h 137"/>
                <a:gd name="T8" fmla="*/ 9 w 78"/>
                <a:gd name="T9" fmla="*/ 106 h 137"/>
                <a:gd name="T10" fmla="*/ 3 w 78"/>
                <a:gd name="T11" fmla="*/ 123 h 137"/>
                <a:gd name="T12" fmla="*/ 0 w 78"/>
                <a:gd name="T13" fmla="*/ 137 h 137"/>
                <a:gd name="T14" fmla="*/ 0 60000 65536"/>
                <a:gd name="T15" fmla="*/ 0 60000 65536"/>
                <a:gd name="T16" fmla="*/ 0 60000 65536"/>
                <a:gd name="T17" fmla="*/ 0 60000 65536"/>
                <a:gd name="T18" fmla="*/ 0 60000 65536"/>
                <a:gd name="T19" fmla="*/ 0 60000 65536"/>
                <a:gd name="T20" fmla="*/ 0 60000 65536"/>
                <a:gd name="T21" fmla="*/ 0 w 78"/>
                <a:gd name="T22" fmla="*/ 0 h 137"/>
                <a:gd name="T23" fmla="*/ 78 w 78"/>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137">
                  <a:moveTo>
                    <a:pt x="78" y="0"/>
                  </a:moveTo>
                  <a:lnTo>
                    <a:pt x="67" y="16"/>
                  </a:lnTo>
                  <a:lnTo>
                    <a:pt x="57" y="25"/>
                  </a:lnTo>
                  <a:lnTo>
                    <a:pt x="28" y="69"/>
                  </a:lnTo>
                  <a:lnTo>
                    <a:pt x="9" y="106"/>
                  </a:lnTo>
                  <a:lnTo>
                    <a:pt x="3" y="123"/>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60" name="Freeform 750"/>
            <p:cNvSpPr>
              <a:spLocks/>
            </p:cNvSpPr>
            <p:nvPr/>
          </p:nvSpPr>
          <p:spPr bwMode="auto">
            <a:xfrm>
              <a:off x="1497" y="3828"/>
              <a:ext cx="43" cy="94"/>
            </a:xfrm>
            <a:custGeom>
              <a:avLst/>
              <a:gdLst>
                <a:gd name="T0" fmla="*/ 0 w 43"/>
                <a:gd name="T1" fmla="*/ 94 h 94"/>
                <a:gd name="T2" fmla="*/ 2 w 43"/>
                <a:gd name="T3" fmla="*/ 69 h 94"/>
                <a:gd name="T4" fmla="*/ 6 w 43"/>
                <a:gd name="T5" fmla="*/ 52 h 94"/>
                <a:gd name="T6" fmla="*/ 24 w 43"/>
                <a:gd name="T7" fmla="*/ 29 h 94"/>
                <a:gd name="T8" fmla="*/ 25 w 43"/>
                <a:gd name="T9" fmla="*/ 23 h 94"/>
                <a:gd name="T10" fmla="*/ 43 w 43"/>
                <a:gd name="T11" fmla="*/ 0 h 94"/>
                <a:gd name="T12" fmla="*/ 0 60000 65536"/>
                <a:gd name="T13" fmla="*/ 0 60000 65536"/>
                <a:gd name="T14" fmla="*/ 0 60000 65536"/>
                <a:gd name="T15" fmla="*/ 0 60000 65536"/>
                <a:gd name="T16" fmla="*/ 0 60000 65536"/>
                <a:gd name="T17" fmla="*/ 0 60000 65536"/>
                <a:gd name="T18" fmla="*/ 0 w 43"/>
                <a:gd name="T19" fmla="*/ 0 h 94"/>
                <a:gd name="T20" fmla="*/ 43 w 43"/>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43" h="94">
                  <a:moveTo>
                    <a:pt x="0" y="94"/>
                  </a:moveTo>
                  <a:lnTo>
                    <a:pt x="2" y="69"/>
                  </a:lnTo>
                  <a:lnTo>
                    <a:pt x="6" y="52"/>
                  </a:lnTo>
                  <a:lnTo>
                    <a:pt x="24" y="29"/>
                  </a:lnTo>
                  <a:lnTo>
                    <a:pt x="25" y="23"/>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61" name="Freeform 751"/>
            <p:cNvSpPr>
              <a:spLocks/>
            </p:cNvSpPr>
            <p:nvPr/>
          </p:nvSpPr>
          <p:spPr bwMode="auto">
            <a:xfrm>
              <a:off x="1619" y="3739"/>
              <a:ext cx="152" cy="12"/>
            </a:xfrm>
            <a:custGeom>
              <a:avLst/>
              <a:gdLst>
                <a:gd name="T0" fmla="*/ 0 w 152"/>
                <a:gd name="T1" fmla="*/ 0 h 12"/>
                <a:gd name="T2" fmla="*/ 27 w 152"/>
                <a:gd name="T3" fmla="*/ 0 h 12"/>
                <a:gd name="T4" fmla="*/ 55 w 152"/>
                <a:gd name="T5" fmla="*/ 6 h 12"/>
                <a:gd name="T6" fmla="*/ 77 w 152"/>
                <a:gd name="T7" fmla="*/ 10 h 12"/>
                <a:gd name="T8" fmla="*/ 100 w 152"/>
                <a:gd name="T9" fmla="*/ 12 h 12"/>
                <a:gd name="T10" fmla="*/ 129 w 152"/>
                <a:gd name="T11" fmla="*/ 10 h 12"/>
                <a:gd name="T12" fmla="*/ 152 w 152"/>
                <a:gd name="T13" fmla="*/ 4 h 12"/>
                <a:gd name="T14" fmla="*/ 0 60000 65536"/>
                <a:gd name="T15" fmla="*/ 0 60000 65536"/>
                <a:gd name="T16" fmla="*/ 0 60000 65536"/>
                <a:gd name="T17" fmla="*/ 0 60000 65536"/>
                <a:gd name="T18" fmla="*/ 0 60000 65536"/>
                <a:gd name="T19" fmla="*/ 0 60000 65536"/>
                <a:gd name="T20" fmla="*/ 0 60000 65536"/>
                <a:gd name="T21" fmla="*/ 0 w 152"/>
                <a:gd name="T22" fmla="*/ 0 h 12"/>
                <a:gd name="T23" fmla="*/ 152 w 15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12">
                  <a:moveTo>
                    <a:pt x="0" y="0"/>
                  </a:moveTo>
                  <a:lnTo>
                    <a:pt x="27" y="0"/>
                  </a:lnTo>
                  <a:lnTo>
                    <a:pt x="55" y="6"/>
                  </a:lnTo>
                  <a:lnTo>
                    <a:pt x="77" y="10"/>
                  </a:lnTo>
                  <a:lnTo>
                    <a:pt x="100" y="12"/>
                  </a:lnTo>
                  <a:lnTo>
                    <a:pt x="129" y="10"/>
                  </a:lnTo>
                  <a:lnTo>
                    <a:pt x="152"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62" name="Freeform 752"/>
            <p:cNvSpPr>
              <a:spLocks/>
            </p:cNvSpPr>
            <p:nvPr/>
          </p:nvSpPr>
          <p:spPr bwMode="auto">
            <a:xfrm>
              <a:off x="1909" y="3741"/>
              <a:ext cx="144" cy="8"/>
            </a:xfrm>
            <a:custGeom>
              <a:avLst/>
              <a:gdLst>
                <a:gd name="T0" fmla="*/ 0 w 144"/>
                <a:gd name="T1" fmla="*/ 0 h 8"/>
                <a:gd name="T2" fmla="*/ 25 w 144"/>
                <a:gd name="T3" fmla="*/ 0 h 8"/>
                <a:gd name="T4" fmla="*/ 48 w 144"/>
                <a:gd name="T5" fmla="*/ 2 h 8"/>
                <a:gd name="T6" fmla="*/ 87 w 144"/>
                <a:gd name="T7" fmla="*/ 8 h 8"/>
                <a:gd name="T8" fmla="*/ 119 w 144"/>
                <a:gd name="T9" fmla="*/ 6 h 8"/>
                <a:gd name="T10" fmla="*/ 144 w 144"/>
                <a:gd name="T11" fmla="*/ 2 h 8"/>
                <a:gd name="T12" fmla="*/ 0 60000 65536"/>
                <a:gd name="T13" fmla="*/ 0 60000 65536"/>
                <a:gd name="T14" fmla="*/ 0 60000 65536"/>
                <a:gd name="T15" fmla="*/ 0 60000 65536"/>
                <a:gd name="T16" fmla="*/ 0 60000 65536"/>
                <a:gd name="T17" fmla="*/ 0 60000 65536"/>
                <a:gd name="T18" fmla="*/ 0 w 144"/>
                <a:gd name="T19" fmla="*/ 0 h 8"/>
                <a:gd name="T20" fmla="*/ 144 w 14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4" h="8">
                  <a:moveTo>
                    <a:pt x="0" y="0"/>
                  </a:moveTo>
                  <a:lnTo>
                    <a:pt x="25" y="0"/>
                  </a:lnTo>
                  <a:lnTo>
                    <a:pt x="48" y="2"/>
                  </a:lnTo>
                  <a:lnTo>
                    <a:pt x="87" y="8"/>
                  </a:lnTo>
                  <a:lnTo>
                    <a:pt x="119" y="6"/>
                  </a:lnTo>
                  <a:lnTo>
                    <a:pt x="144"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63" name="Freeform 753"/>
            <p:cNvSpPr>
              <a:spLocks/>
            </p:cNvSpPr>
            <p:nvPr/>
          </p:nvSpPr>
          <p:spPr bwMode="auto">
            <a:xfrm>
              <a:off x="1503" y="3743"/>
              <a:ext cx="268" cy="142"/>
            </a:xfrm>
            <a:custGeom>
              <a:avLst/>
              <a:gdLst>
                <a:gd name="T0" fmla="*/ 268 w 268"/>
                <a:gd name="T1" fmla="*/ 0 h 142"/>
                <a:gd name="T2" fmla="*/ 252 w 268"/>
                <a:gd name="T3" fmla="*/ 17 h 142"/>
                <a:gd name="T4" fmla="*/ 243 w 268"/>
                <a:gd name="T5" fmla="*/ 31 h 142"/>
                <a:gd name="T6" fmla="*/ 237 w 268"/>
                <a:gd name="T7" fmla="*/ 48 h 142"/>
                <a:gd name="T8" fmla="*/ 231 w 268"/>
                <a:gd name="T9" fmla="*/ 66 h 142"/>
                <a:gd name="T10" fmla="*/ 221 w 268"/>
                <a:gd name="T11" fmla="*/ 92 h 142"/>
                <a:gd name="T12" fmla="*/ 204 w 268"/>
                <a:gd name="T13" fmla="*/ 119 h 142"/>
                <a:gd name="T14" fmla="*/ 189 w 268"/>
                <a:gd name="T15" fmla="*/ 137 h 142"/>
                <a:gd name="T16" fmla="*/ 160 w 268"/>
                <a:gd name="T17" fmla="*/ 133 h 142"/>
                <a:gd name="T18" fmla="*/ 139 w 268"/>
                <a:gd name="T19" fmla="*/ 131 h 142"/>
                <a:gd name="T20" fmla="*/ 116 w 268"/>
                <a:gd name="T21" fmla="*/ 133 h 142"/>
                <a:gd name="T22" fmla="*/ 93 w 268"/>
                <a:gd name="T23" fmla="*/ 137 h 142"/>
                <a:gd name="T24" fmla="*/ 58 w 268"/>
                <a:gd name="T25" fmla="*/ 142 h 142"/>
                <a:gd name="T26" fmla="*/ 25 w 268"/>
                <a:gd name="T27" fmla="*/ 142 h 142"/>
                <a:gd name="T28" fmla="*/ 0 w 268"/>
                <a:gd name="T29" fmla="*/ 137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8"/>
                <a:gd name="T46" fmla="*/ 0 h 142"/>
                <a:gd name="T47" fmla="*/ 268 w 268"/>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8" h="142">
                  <a:moveTo>
                    <a:pt x="268" y="0"/>
                  </a:moveTo>
                  <a:lnTo>
                    <a:pt x="252" y="17"/>
                  </a:lnTo>
                  <a:lnTo>
                    <a:pt x="243" y="31"/>
                  </a:lnTo>
                  <a:lnTo>
                    <a:pt x="237" y="48"/>
                  </a:lnTo>
                  <a:lnTo>
                    <a:pt x="231" y="66"/>
                  </a:lnTo>
                  <a:lnTo>
                    <a:pt x="221" y="92"/>
                  </a:lnTo>
                  <a:lnTo>
                    <a:pt x="204" y="119"/>
                  </a:lnTo>
                  <a:lnTo>
                    <a:pt x="189" y="137"/>
                  </a:lnTo>
                  <a:lnTo>
                    <a:pt x="160" y="133"/>
                  </a:lnTo>
                  <a:lnTo>
                    <a:pt x="139" y="131"/>
                  </a:lnTo>
                  <a:lnTo>
                    <a:pt x="116" y="133"/>
                  </a:lnTo>
                  <a:lnTo>
                    <a:pt x="93" y="137"/>
                  </a:lnTo>
                  <a:lnTo>
                    <a:pt x="58" y="142"/>
                  </a:lnTo>
                  <a:lnTo>
                    <a:pt x="25" y="142"/>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64" name="Freeform 754"/>
            <p:cNvSpPr>
              <a:spLocks/>
            </p:cNvSpPr>
            <p:nvPr/>
          </p:nvSpPr>
          <p:spPr bwMode="auto">
            <a:xfrm>
              <a:off x="1809" y="3870"/>
              <a:ext cx="164" cy="19"/>
            </a:xfrm>
            <a:custGeom>
              <a:avLst/>
              <a:gdLst>
                <a:gd name="T0" fmla="*/ 164 w 164"/>
                <a:gd name="T1" fmla="*/ 10 h 19"/>
                <a:gd name="T2" fmla="*/ 141 w 164"/>
                <a:gd name="T3" fmla="*/ 2 h 19"/>
                <a:gd name="T4" fmla="*/ 121 w 164"/>
                <a:gd name="T5" fmla="*/ 0 h 19"/>
                <a:gd name="T6" fmla="*/ 100 w 164"/>
                <a:gd name="T7" fmla="*/ 4 h 19"/>
                <a:gd name="T8" fmla="*/ 79 w 164"/>
                <a:gd name="T9" fmla="*/ 12 h 19"/>
                <a:gd name="T10" fmla="*/ 62 w 164"/>
                <a:gd name="T11" fmla="*/ 17 h 19"/>
                <a:gd name="T12" fmla="*/ 46 w 164"/>
                <a:gd name="T13" fmla="*/ 19 h 19"/>
                <a:gd name="T14" fmla="*/ 19 w 164"/>
                <a:gd name="T15" fmla="*/ 15 h 19"/>
                <a:gd name="T16" fmla="*/ 0 w 164"/>
                <a:gd name="T17" fmla="*/ 1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4"/>
                <a:gd name="T28" fmla="*/ 0 h 19"/>
                <a:gd name="T29" fmla="*/ 164 w 164"/>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4" h="19">
                  <a:moveTo>
                    <a:pt x="164" y="10"/>
                  </a:moveTo>
                  <a:lnTo>
                    <a:pt x="141" y="2"/>
                  </a:lnTo>
                  <a:lnTo>
                    <a:pt x="121" y="0"/>
                  </a:lnTo>
                  <a:lnTo>
                    <a:pt x="100" y="4"/>
                  </a:lnTo>
                  <a:lnTo>
                    <a:pt x="79" y="12"/>
                  </a:lnTo>
                  <a:lnTo>
                    <a:pt x="62" y="17"/>
                  </a:lnTo>
                  <a:lnTo>
                    <a:pt x="46" y="19"/>
                  </a:lnTo>
                  <a:lnTo>
                    <a:pt x="19" y="15"/>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65" name="Freeform 755"/>
            <p:cNvSpPr>
              <a:spLocks/>
            </p:cNvSpPr>
            <p:nvPr/>
          </p:nvSpPr>
          <p:spPr bwMode="auto">
            <a:xfrm>
              <a:off x="1692" y="3743"/>
              <a:ext cx="81" cy="194"/>
            </a:xfrm>
            <a:custGeom>
              <a:avLst/>
              <a:gdLst>
                <a:gd name="T0" fmla="*/ 79 w 81"/>
                <a:gd name="T1" fmla="*/ 0 h 194"/>
                <a:gd name="T2" fmla="*/ 81 w 81"/>
                <a:gd name="T3" fmla="*/ 14 h 194"/>
                <a:gd name="T4" fmla="*/ 81 w 81"/>
                <a:gd name="T5" fmla="*/ 23 h 194"/>
                <a:gd name="T6" fmla="*/ 81 w 81"/>
                <a:gd name="T7" fmla="*/ 42 h 194"/>
                <a:gd name="T8" fmla="*/ 79 w 81"/>
                <a:gd name="T9" fmla="*/ 58 h 194"/>
                <a:gd name="T10" fmla="*/ 69 w 81"/>
                <a:gd name="T11" fmla="*/ 67 h 194"/>
                <a:gd name="T12" fmla="*/ 63 w 81"/>
                <a:gd name="T13" fmla="*/ 75 h 194"/>
                <a:gd name="T14" fmla="*/ 57 w 81"/>
                <a:gd name="T15" fmla="*/ 92 h 194"/>
                <a:gd name="T16" fmla="*/ 54 w 81"/>
                <a:gd name="T17" fmla="*/ 106 h 194"/>
                <a:gd name="T18" fmla="*/ 44 w 81"/>
                <a:gd name="T19" fmla="*/ 127 h 194"/>
                <a:gd name="T20" fmla="*/ 36 w 81"/>
                <a:gd name="T21" fmla="*/ 142 h 194"/>
                <a:gd name="T22" fmla="*/ 17 w 81"/>
                <a:gd name="T23" fmla="*/ 173 h 194"/>
                <a:gd name="T24" fmla="*/ 7 w 81"/>
                <a:gd name="T25" fmla="*/ 185 h 194"/>
                <a:gd name="T26" fmla="*/ 0 w 81"/>
                <a:gd name="T27" fmla="*/ 194 h 1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1"/>
                <a:gd name="T43" fmla="*/ 0 h 194"/>
                <a:gd name="T44" fmla="*/ 81 w 81"/>
                <a:gd name="T45" fmla="*/ 194 h 1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1" h="194">
                  <a:moveTo>
                    <a:pt x="79" y="0"/>
                  </a:moveTo>
                  <a:lnTo>
                    <a:pt x="81" y="14"/>
                  </a:lnTo>
                  <a:lnTo>
                    <a:pt x="81" y="23"/>
                  </a:lnTo>
                  <a:lnTo>
                    <a:pt x="81" y="42"/>
                  </a:lnTo>
                  <a:lnTo>
                    <a:pt x="79" y="58"/>
                  </a:lnTo>
                  <a:lnTo>
                    <a:pt x="69" y="67"/>
                  </a:lnTo>
                  <a:lnTo>
                    <a:pt x="63" y="75"/>
                  </a:lnTo>
                  <a:lnTo>
                    <a:pt x="57" y="92"/>
                  </a:lnTo>
                  <a:lnTo>
                    <a:pt x="54" y="106"/>
                  </a:lnTo>
                  <a:lnTo>
                    <a:pt x="44" y="127"/>
                  </a:lnTo>
                  <a:lnTo>
                    <a:pt x="36" y="142"/>
                  </a:lnTo>
                  <a:lnTo>
                    <a:pt x="17" y="173"/>
                  </a:lnTo>
                  <a:lnTo>
                    <a:pt x="7" y="185"/>
                  </a:lnTo>
                  <a:lnTo>
                    <a:pt x="0" y="19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66" name="Freeform 756"/>
            <p:cNvSpPr>
              <a:spLocks/>
            </p:cNvSpPr>
            <p:nvPr/>
          </p:nvSpPr>
          <p:spPr bwMode="auto">
            <a:xfrm>
              <a:off x="1771" y="3801"/>
              <a:ext cx="84" cy="4"/>
            </a:xfrm>
            <a:custGeom>
              <a:avLst/>
              <a:gdLst>
                <a:gd name="T0" fmla="*/ 0 w 84"/>
                <a:gd name="T1" fmla="*/ 0 h 4"/>
                <a:gd name="T2" fmla="*/ 11 w 84"/>
                <a:gd name="T3" fmla="*/ 2 h 4"/>
                <a:gd name="T4" fmla="*/ 23 w 84"/>
                <a:gd name="T5" fmla="*/ 4 h 4"/>
                <a:gd name="T6" fmla="*/ 44 w 84"/>
                <a:gd name="T7" fmla="*/ 4 h 4"/>
                <a:gd name="T8" fmla="*/ 61 w 84"/>
                <a:gd name="T9" fmla="*/ 4 h 4"/>
                <a:gd name="T10" fmla="*/ 75 w 84"/>
                <a:gd name="T11" fmla="*/ 2 h 4"/>
                <a:gd name="T12" fmla="*/ 84 w 84"/>
                <a:gd name="T13" fmla="*/ 0 h 4"/>
                <a:gd name="T14" fmla="*/ 0 60000 65536"/>
                <a:gd name="T15" fmla="*/ 0 60000 65536"/>
                <a:gd name="T16" fmla="*/ 0 60000 65536"/>
                <a:gd name="T17" fmla="*/ 0 60000 65536"/>
                <a:gd name="T18" fmla="*/ 0 60000 65536"/>
                <a:gd name="T19" fmla="*/ 0 60000 65536"/>
                <a:gd name="T20" fmla="*/ 0 60000 65536"/>
                <a:gd name="T21" fmla="*/ 0 w 84"/>
                <a:gd name="T22" fmla="*/ 0 h 4"/>
                <a:gd name="T23" fmla="*/ 84 w 8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4" h="4">
                  <a:moveTo>
                    <a:pt x="0" y="0"/>
                  </a:moveTo>
                  <a:lnTo>
                    <a:pt x="11" y="2"/>
                  </a:lnTo>
                  <a:lnTo>
                    <a:pt x="23" y="4"/>
                  </a:lnTo>
                  <a:lnTo>
                    <a:pt x="44" y="4"/>
                  </a:lnTo>
                  <a:lnTo>
                    <a:pt x="61" y="4"/>
                  </a:lnTo>
                  <a:lnTo>
                    <a:pt x="75" y="2"/>
                  </a:lnTo>
                  <a:lnTo>
                    <a:pt x="8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67" name="Freeform 757"/>
            <p:cNvSpPr>
              <a:spLocks/>
            </p:cNvSpPr>
            <p:nvPr/>
          </p:nvSpPr>
          <p:spPr bwMode="auto">
            <a:xfrm>
              <a:off x="1692" y="3880"/>
              <a:ext cx="2" cy="57"/>
            </a:xfrm>
            <a:custGeom>
              <a:avLst/>
              <a:gdLst>
                <a:gd name="T0" fmla="*/ 0 w 2"/>
                <a:gd name="T1" fmla="*/ 0 h 57"/>
                <a:gd name="T2" fmla="*/ 2 w 2"/>
                <a:gd name="T3" fmla="*/ 11 h 57"/>
                <a:gd name="T4" fmla="*/ 2 w 2"/>
                <a:gd name="T5" fmla="*/ 21 h 57"/>
                <a:gd name="T6" fmla="*/ 2 w 2"/>
                <a:gd name="T7" fmla="*/ 40 h 57"/>
                <a:gd name="T8" fmla="*/ 0 w 2"/>
                <a:gd name="T9" fmla="*/ 48 h 57"/>
                <a:gd name="T10" fmla="*/ 0 w 2"/>
                <a:gd name="T11" fmla="*/ 57 h 57"/>
                <a:gd name="T12" fmla="*/ 0 60000 65536"/>
                <a:gd name="T13" fmla="*/ 0 60000 65536"/>
                <a:gd name="T14" fmla="*/ 0 60000 65536"/>
                <a:gd name="T15" fmla="*/ 0 60000 65536"/>
                <a:gd name="T16" fmla="*/ 0 60000 65536"/>
                <a:gd name="T17" fmla="*/ 0 60000 65536"/>
                <a:gd name="T18" fmla="*/ 0 w 2"/>
                <a:gd name="T19" fmla="*/ 0 h 57"/>
                <a:gd name="T20" fmla="*/ 2 w 2"/>
                <a:gd name="T21" fmla="*/ 57 h 57"/>
              </a:gdLst>
              <a:ahLst/>
              <a:cxnLst>
                <a:cxn ang="T12">
                  <a:pos x="T0" y="T1"/>
                </a:cxn>
                <a:cxn ang="T13">
                  <a:pos x="T2" y="T3"/>
                </a:cxn>
                <a:cxn ang="T14">
                  <a:pos x="T4" y="T5"/>
                </a:cxn>
                <a:cxn ang="T15">
                  <a:pos x="T6" y="T7"/>
                </a:cxn>
                <a:cxn ang="T16">
                  <a:pos x="T8" y="T9"/>
                </a:cxn>
                <a:cxn ang="T17">
                  <a:pos x="T10" y="T11"/>
                </a:cxn>
              </a:cxnLst>
              <a:rect l="T18" t="T19" r="T20" b="T21"/>
              <a:pathLst>
                <a:path w="2" h="57">
                  <a:moveTo>
                    <a:pt x="0" y="0"/>
                  </a:moveTo>
                  <a:lnTo>
                    <a:pt x="2" y="11"/>
                  </a:lnTo>
                  <a:lnTo>
                    <a:pt x="2" y="21"/>
                  </a:lnTo>
                  <a:lnTo>
                    <a:pt x="2" y="40"/>
                  </a:lnTo>
                  <a:lnTo>
                    <a:pt x="0" y="48"/>
                  </a:lnTo>
                  <a:lnTo>
                    <a:pt x="0" y="5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68" name="Freeform 758"/>
            <p:cNvSpPr>
              <a:spLocks/>
            </p:cNvSpPr>
            <p:nvPr/>
          </p:nvSpPr>
          <p:spPr bwMode="auto">
            <a:xfrm>
              <a:off x="1805" y="3880"/>
              <a:ext cx="4" cy="29"/>
            </a:xfrm>
            <a:custGeom>
              <a:avLst/>
              <a:gdLst>
                <a:gd name="T0" fmla="*/ 4 w 4"/>
                <a:gd name="T1" fmla="*/ 0 h 29"/>
                <a:gd name="T2" fmla="*/ 0 w 4"/>
                <a:gd name="T3" fmla="*/ 15 h 29"/>
                <a:gd name="T4" fmla="*/ 0 w 4"/>
                <a:gd name="T5" fmla="*/ 29 h 29"/>
                <a:gd name="T6" fmla="*/ 0 60000 65536"/>
                <a:gd name="T7" fmla="*/ 0 60000 65536"/>
                <a:gd name="T8" fmla="*/ 0 60000 65536"/>
                <a:gd name="T9" fmla="*/ 0 w 4"/>
                <a:gd name="T10" fmla="*/ 0 h 29"/>
                <a:gd name="T11" fmla="*/ 4 w 4"/>
                <a:gd name="T12" fmla="*/ 29 h 29"/>
              </a:gdLst>
              <a:ahLst/>
              <a:cxnLst>
                <a:cxn ang="T6">
                  <a:pos x="T0" y="T1"/>
                </a:cxn>
                <a:cxn ang="T7">
                  <a:pos x="T2" y="T3"/>
                </a:cxn>
                <a:cxn ang="T8">
                  <a:pos x="T4" y="T5"/>
                </a:cxn>
              </a:cxnLst>
              <a:rect l="T9" t="T10" r="T11" b="T12"/>
              <a:pathLst>
                <a:path w="4" h="29">
                  <a:moveTo>
                    <a:pt x="4" y="0"/>
                  </a:moveTo>
                  <a:lnTo>
                    <a:pt x="0" y="15"/>
                  </a:lnTo>
                  <a:lnTo>
                    <a:pt x="0" y="2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69" name="Freeform 759"/>
            <p:cNvSpPr>
              <a:spLocks/>
            </p:cNvSpPr>
            <p:nvPr/>
          </p:nvSpPr>
          <p:spPr bwMode="auto">
            <a:xfrm>
              <a:off x="1809" y="3805"/>
              <a:ext cx="46" cy="75"/>
            </a:xfrm>
            <a:custGeom>
              <a:avLst/>
              <a:gdLst>
                <a:gd name="T0" fmla="*/ 46 w 46"/>
                <a:gd name="T1" fmla="*/ 0 h 75"/>
                <a:gd name="T2" fmla="*/ 33 w 46"/>
                <a:gd name="T3" fmla="*/ 27 h 75"/>
                <a:gd name="T4" fmla="*/ 23 w 46"/>
                <a:gd name="T5" fmla="*/ 48 h 75"/>
                <a:gd name="T6" fmla="*/ 19 w 46"/>
                <a:gd name="T7" fmla="*/ 55 h 75"/>
                <a:gd name="T8" fmla="*/ 10 w 46"/>
                <a:gd name="T9" fmla="*/ 61 h 75"/>
                <a:gd name="T10" fmla="*/ 2 w 46"/>
                <a:gd name="T11" fmla="*/ 67 h 75"/>
                <a:gd name="T12" fmla="*/ 0 w 46"/>
                <a:gd name="T13" fmla="*/ 75 h 75"/>
                <a:gd name="T14" fmla="*/ 0 60000 65536"/>
                <a:gd name="T15" fmla="*/ 0 60000 65536"/>
                <a:gd name="T16" fmla="*/ 0 60000 65536"/>
                <a:gd name="T17" fmla="*/ 0 60000 65536"/>
                <a:gd name="T18" fmla="*/ 0 60000 65536"/>
                <a:gd name="T19" fmla="*/ 0 60000 65536"/>
                <a:gd name="T20" fmla="*/ 0 60000 65536"/>
                <a:gd name="T21" fmla="*/ 0 w 46"/>
                <a:gd name="T22" fmla="*/ 0 h 75"/>
                <a:gd name="T23" fmla="*/ 46 w 46"/>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75">
                  <a:moveTo>
                    <a:pt x="46" y="0"/>
                  </a:moveTo>
                  <a:lnTo>
                    <a:pt x="33" y="27"/>
                  </a:lnTo>
                  <a:lnTo>
                    <a:pt x="23" y="48"/>
                  </a:lnTo>
                  <a:lnTo>
                    <a:pt x="19" y="55"/>
                  </a:lnTo>
                  <a:lnTo>
                    <a:pt x="10" y="61"/>
                  </a:lnTo>
                  <a:lnTo>
                    <a:pt x="2"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70" name="Freeform 760"/>
            <p:cNvSpPr>
              <a:spLocks/>
            </p:cNvSpPr>
            <p:nvPr/>
          </p:nvSpPr>
          <p:spPr bwMode="auto">
            <a:xfrm>
              <a:off x="1451" y="3859"/>
              <a:ext cx="56" cy="1"/>
            </a:xfrm>
            <a:custGeom>
              <a:avLst/>
              <a:gdLst>
                <a:gd name="T0" fmla="*/ 56 w 56"/>
                <a:gd name="T1" fmla="*/ 1 h 1"/>
                <a:gd name="T2" fmla="*/ 41 w 56"/>
                <a:gd name="T3" fmla="*/ 1 h 1"/>
                <a:gd name="T4" fmla="*/ 25 w 56"/>
                <a:gd name="T5" fmla="*/ 0 h 1"/>
                <a:gd name="T6" fmla="*/ 6 w 56"/>
                <a:gd name="T7" fmla="*/ 0 h 1"/>
                <a:gd name="T8" fmla="*/ 6 w 56"/>
                <a:gd name="T9" fmla="*/ 0 h 1"/>
                <a:gd name="T10" fmla="*/ 0 w 56"/>
                <a:gd name="T11" fmla="*/ 0 h 1"/>
                <a:gd name="T12" fmla="*/ 0 60000 65536"/>
                <a:gd name="T13" fmla="*/ 0 60000 65536"/>
                <a:gd name="T14" fmla="*/ 0 60000 65536"/>
                <a:gd name="T15" fmla="*/ 0 60000 65536"/>
                <a:gd name="T16" fmla="*/ 0 60000 65536"/>
                <a:gd name="T17" fmla="*/ 0 60000 65536"/>
                <a:gd name="T18" fmla="*/ 0 w 56"/>
                <a:gd name="T19" fmla="*/ 0 h 1"/>
                <a:gd name="T20" fmla="*/ 56 w 56"/>
                <a:gd name="T21" fmla="*/ 1 h 1"/>
              </a:gdLst>
              <a:ahLst/>
              <a:cxnLst>
                <a:cxn ang="T12">
                  <a:pos x="T0" y="T1"/>
                </a:cxn>
                <a:cxn ang="T13">
                  <a:pos x="T2" y="T3"/>
                </a:cxn>
                <a:cxn ang="T14">
                  <a:pos x="T4" y="T5"/>
                </a:cxn>
                <a:cxn ang="T15">
                  <a:pos x="T6" y="T7"/>
                </a:cxn>
                <a:cxn ang="T16">
                  <a:pos x="T8" y="T9"/>
                </a:cxn>
                <a:cxn ang="T17">
                  <a:pos x="T10" y="T11"/>
                </a:cxn>
              </a:cxnLst>
              <a:rect l="T18" t="T19" r="T20" b="T21"/>
              <a:pathLst>
                <a:path w="56" h="1">
                  <a:moveTo>
                    <a:pt x="56" y="1"/>
                  </a:moveTo>
                  <a:lnTo>
                    <a:pt x="41" y="1"/>
                  </a:lnTo>
                  <a:lnTo>
                    <a:pt x="25" y="0"/>
                  </a:lnTo>
                  <a:lnTo>
                    <a:pt x="6"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71" name="Freeform 761"/>
            <p:cNvSpPr>
              <a:spLocks/>
            </p:cNvSpPr>
            <p:nvPr/>
          </p:nvSpPr>
          <p:spPr bwMode="auto">
            <a:xfrm>
              <a:off x="1992" y="3847"/>
              <a:ext cx="38" cy="98"/>
            </a:xfrm>
            <a:custGeom>
              <a:avLst/>
              <a:gdLst>
                <a:gd name="T0" fmla="*/ 38 w 38"/>
                <a:gd name="T1" fmla="*/ 23 h 98"/>
                <a:gd name="T2" fmla="*/ 38 w 38"/>
                <a:gd name="T3" fmla="*/ 21 h 98"/>
                <a:gd name="T4" fmla="*/ 36 w 38"/>
                <a:gd name="T5" fmla="*/ 10 h 98"/>
                <a:gd name="T6" fmla="*/ 33 w 38"/>
                <a:gd name="T7" fmla="*/ 2 h 98"/>
                <a:gd name="T8" fmla="*/ 23 w 38"/>
                <a:gd name="T9" fmla="*/ 0 h 98"/>
                <a:gd name="T10" fmla="*/ 15 w 38"/>
                <a:gd name="T11" fmla="*/ 6 h 98"/>
                <a:gd name="T12" fmla="*/ 9 w 38"/>
                <a:gd name="T13" fmla="*/ 15 h 98"/>
                <a:gd name="T14" fmla="*/ 8 w 38"/>
                <a:gd name="T15" fmla="*/ 27 h 98"/>
                <a:gd name="T16" fmla="*/ 6 w 38"/>
                <a:gd name="T17" fmla="*/ 46 h 98"/>
                <a:gd name="T18" fmla="*/ 2 w 38"/>
                <a:gd name="T19" fmla="*/ 71 h 98"/>
                <a:gd name="T20" fmla="*/ 2 w 38"/>
                <a:gd name="T21" fmla="*/ 75 h 98"/>
                <a:gd name="T22" fmla="*/ 0 w 38"/>
                <a:gd name="T23" fmla="*/ 98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98"/>
                <a:gd name="T38" fmla="*/ 38 w 3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98">
                  <a:moveTo>
                    <a:pt x="38" y="23"/>
                  </a:moveTo>
                  <a:lnTo>
                    <a:pt x="38" y="21"/>
                  </a:lnTo>
                  <a:lnTo>
                    <a:pt x="36" y="10"/>
                  </a:lnTo>
                  <a:lnTo>
                    <a:pt x="33" y="2"/>
                  </a:lnTo>
                  <a:lnTo>
                    <a:pt x="23" y="0"/>
                  </a:lnTo>
                  <a:lnTo>
                    <a:pt x="15" y="6"/>
                  </a:lnTo>
                  <a:lnTo>
                    <a:pt x="9" y="15"/>
                  </a:lnTo>
                  <a:lnTo>
                    <a:pt x="8" y="27"/>
                  </a:lnTo>
                  <a:lnTo>
                    <a:pt x="6" y="46"/>
                  </a:lnTo>
                  <a:lnTo>
                    <a:pt x="2" y="71"/>
                  </a:lnTo>
                  <a:lnTo>
                    <a:pt x="2" y="75"/>
                  </a:lnTo>
                  <a:lnTo>
                    <a:pt x="0" y="9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72" name="Freeform 762"/>
            <p:cNvSpPr>
              <a:spLocks/>
            </p:cNvSpPr>
            <p:nvPr/>
          </p:nvSpPr>
          <p:spPr bwMode="auto">
            <a:xfrm>
              <a:off x="1855" y="3741"/>
              <a:ext cx="54" cy="64"/>
            </a:xfrm>
            <a:custGeom>
              <a:avLst/>
              <a:gdLst>
                <a:gd name="T0" fmla="*/ 54 w 54"/>
                <a:gd name="T1" fmla="*/ 0 h 64"/>
                <a:gd name="T2" fmla="*/ 43 w 54"/>
                <a:gd name="T3" fmla="*/ 19 h 64"/>
                <a:gd name="T4" fmla="*/ 25 w 54"/>
                <a:gd name="T5" fmla="*/ 37 h 64"/>
                <a:gd name="T6" fmla="*/ 2 w 54"/>
                <a:gd name="T7" fmla="*/ 62 h 64"/>
                <a:gd name="T8" fmla="*/ 0 w 54"/>
                <a:gd name="T9" fmla="*/ 64 h 64"/>
                <a:gd name="T10" fmla="*/ 0 60000 65536"/>
                <a:gd name="T11" fmla="*/ 0 60000 65536"/>
                <a:gd name="T12" fmla="*/ 0 60000 65536"/>
                <a:gd name="T13" fmla="*/ 0 60000 65536"/>
                <a:gd name="T14" fmla="*/ 0 60000 65536"/>
                <a:gd name="T15" fmla="*/ 0 w 54"/>
                <a:gd name="T16" fmla="*/ 0 h 64"/>
                <a:gd name="T17" fmla="*/ 54 w 54"/>
                <a:gd name="T18" fmla="*/ 64 h 64"/>
              </a:gdLst>
              <a:ahLst/>
              <a:cxnLst>
                <a:cxn ang="T10">
                  <a:pos x="T0" y="T1"/>
                </a:cxn>
                <a:cxn ang="T11">
                  <a:pos x="T2" y="T3"/>
                </a:cxn>
                <a:cxn ang="T12">
                  <a:pos x="T4" y="T5"/>
                </a:cxn>
                <a:cxn ang="T13">
                  <a:pos x="T6" y="T7"/>
                </a:cxn>
                <a:cxn ang="T14">
                  <a:pos x="T8" y="T9"/>
                </a:cxn>
              </a:cxnLst>
              <a:rect l="T15" t="T16" r="T17" b="T18"/>
              <a:pathLst>
                <a:path w="54" h="64">
                  <a:moveTo>
                    <a:pt x="54" y="0"/>
                  </a:moveTo>
                  <a:lnTo>
                    <a:pt x="43" y="19"/>
                  </a:lnTo>
                  <a:lnTo>
                    <a:pt x="25" y="37"/>
                  </a:lnTo>
                  <a:lnTo>
                    <a:pt x="2" y="62"/>
                  </a:lnTo>
                  <a:lnTo>
                    <a:pt x="0" y="6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73" name="Freeform 763"/>
            <p:cNvSpPr>
              <a:spLocks/>
            </p:cNvSpPr>
            <p:nvPr/>
          </p:nvSpPr>
          <p:spPr bwMode="auto">
            <a:xfrm>
              <a:off x="1540" y="3753"/>
              <a:ext cx="42" cy="75"/>
            </a:xfrm>
            <a:custGeom>
              <a:avLst/>
              <a:gdLst>
                <a:gd name="T0" fmla="*/ 0 w 42"/>
                <a:gd name="T1" fmla="*/ 75 h 75"/>
                <a:gd name="T2" fmla="*/ 25 w 42"/>
                <a:gd name="T3" fmla="*/ 34 h 75"/>
                <a:gd name="T4" fmla="*/ 42 w 42"/>
                <a:gd name="T5" fmla="*/ 0 h 75"/>
                <a:gd name="T6" fmla="*/ 0 60000 65536"/>
                <a:gd name="T7" fmla="*/ 0 60000 65536"/>
                <a:gd name="T8" fmla="*/ 0 60000 65536"/>
                <a:gd name="T9" fmla="*/ 0 w 42"/>
                <a:gd name="T10" fmla="*/ 0 h 75"/>
                <a:gd name="T11" fmla="*/ 42 w 42"/>
                <a:gd name="T12" fmla="*/ 75 h 75"/>
              </a:gdLst>
              <a:ahLst/>
              <a:cxnLst>
                <a:cxn ang="T6">
                  <a:pos x="T0" y="T1"/>
                </a:cxn>
                <a:cxn ang="T7">
                  <a:pos x="T2" y="T3"/>
                </a:cxn>
                <a:cxn ang="T8">
                  <a:pos x="T4" y="T5"/>
                </a:cxn>
              </a:cxnLst>
              <a:rect l="T9" t="T10" r="T11" b="T12"/>
              <a:pathLst>
                <a:path w="42" h="75">
                  <a:moveTo>
                    <a:pt x="0" y="75"/>
                  </a:moveTo>
                  <a:lnTo>
                    <a:pt x="25" y="34"/>
                  </a:lnTo>
                  <a:lnTo>
                    <a:pt x="4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74" name="Freeform 764"/>
            <p:cNvSpPr>
              <a:spLocks/>
            </p:cNvSpPr>
            <p:nvPr/>
          </p:nvSpPr>
          <p:spPr bwMode="auto">
            <a:xfrm>
              <a:off x="1851" y="3703"/>
              <a:ext cx="214" cy="2"/>
            </a:xfrm>
            <a:custGeom>
              <a:avLst/>
              <a:gdLst>
                <a:gd name="T0" fmla="*/ 0 w 214"/>
                <a:gd name="T1" fmla="*/ 2 h 2"/>
                <a:gd name="T2" fmla="*/ 29 w 214"/>
                <a:gd name="T3" fmla="*/ 2 h 2"/>
                <a:gd name="T4" fmla="*/ 162 w 214"/>
                <a:gd name="T5" fmla="*/ 2 h 2"/>
                <a:gd name="T6" fmla="*/ 214 w 214"/>
                <a:gd name="T7" fmla="*/ 0 h 2"/>
                <a:gd name="T8" fmla="*/ 0 60000 65536"/>
                <a:gd name="T9" fmla="*/ 0 60000 65536"/>
                <a:gd name="T10" fmla="*/ 0 60000 65536"/>
                <a:gd name="T11" fmla="*/ 0 60000 65536"/>
                <a:gd name="T12" fmla="*/ 0 w 214"/>
                <a:gd name="T13" fmla="*/ 0 h 2"/>
                <a:gd name="T14" fmla="*/ 214 w 214"/>
                <a:gd name="T15" fmla="*/ 2 h 2"/>
              </a:gdLst>
              <a:ahLst/>
              <a:cxnLst>
                <a:cxn ang="T8">
                  <a:pos x="T0" y="T1"/>
                </a:cxn>
                <a:cxn ang="T9">
                  <a:pos x="T2" y="T3"/>
                </a:cxn>
                <a:cxn ang="T10">
                  <a:pos x="T4" y="T5"/>
                </a:cxn>
                <a:cxn ang="T11">
                  <a:pos x="T6" y="T7"/>
                </a:cxn>
              </a:cxnLst>
              <a:rect l="T12" t="T13" r="T14" b="T15"/>
              <a:pathLst>
                <a:path w="214" h="2">
                  <a:moveTo>
                    <a:pt x="0" y="2"/>
                  </a:moveTo>
                  <a:lnTo>
                    <a:pt x="29" y="2"/>
                  </a:lnTo>
                  <a:lnTo>
                    <a:pt x="162" y="2"/>
                  </a:lnTo>
                  <a:lnTo>
                    <a:pt x="214"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75" name="Freeform 765"/>
            <p:cNvSpPr>
              <a:spLocks/>
            </p:cNvSpPr>
            <p:nvPr/>
          </p:nvSpPr>
          <p:spPr bwMode="auto">
            <a:xfrm>
              <a:off x="2036" y="3734"/>
              <a:ext cx="58" cy="119"/>
            </a:xfrm>
            <a:custGeom>
              <a:avLst/>
              <a:gdLst>
                <a:gd name="T0" fmla="*/ 58 w 58"/>
                <a:gd name="T1" fmla="*/ 0 h 119"/>
                <a:gd name="T2" fmla="*/ 48 w 58"/>
                <a:gd name="T3" fmla="*/ 17 h 119"/>
                <a:gd name="T4" fmla="*/ 14 w 58"/>
                <a:gd name="T5" fmla="*/ 90 h 119"/>
                <a:gd name="T6" fmla="*/ 0 w 58"/>
                <a:gd name="T7" fmla="*/ 119 h 119"/>
                <a:gd name="T8" fmla="*/ 0 60000 65536"/>
                <a:gd name="T9" fmla="*/ 0 60000 65536"/>
                <a:gd name="T10" fmla="*/ 0 60000 65536"/>
                <a:gd name="T11" fmla="*/ 0 60000 65536"/>
                <a:gd name="T12" fmla="*/ 0 w 58"/>
                <a:gd name="T13" fmla="*/ 0 h 119"/>
                <a:gd name="T14" fmla="*/ 58 w 58"/>
                <a:gd name="T15" fmla="*/ 119 h 119"/>
              </a:gdLst>
              <a:ahLst/>
              <a:cxnLst>
                <a:cxn ang="T8">
                  <a:pos x="T0" y="T1"/>
                </a:cxn>
                <a:cxn ang="T9">
                  <a:pos x="T2" y="T3"/>
                </a:cxn>
                <a:cxn ang="T10">
                  <a:pos x="T4" y="T5"/>
                </a:cxn>
                <a:cxn ang="T11">
                  <a:pos x="T6" y="T7"/>
                </a:cxn>
              </a:cxnLst>
              <a:rect l="T12" t="T13" r="T14" b="T15"/>
              <a:pathLst>
                <a:path w="58" h="119">
                  <a:moveTo>
                    <a:pt x="58" y="0"/>
                  </a:moveTo>
                  <a:lnTo>
                    <a:pt x="48" y="17"/>
                  </a:lnTo>
                  <a:lnTo>
                    <a:pt x="14" y="90"/>
                  </a:lnTo>
                  <a:lnTo>
                    <a:pt x="0" y="119"/>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476" name="Line 766"/>
            <p:cNvSpPr>
              <a:spLocks noChangeShapeType="1"/>
            </p:cNvSpPr>
            <p:nvPr/>
          </p:nvSpPr>
          <p:spPr bwMode="auto">
            <a:xfrm flipH="1">
              <a:off x="1467" y="3753"/>
              <a:ext cx="38" cy="8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477" name="Freeform 767"/>
            <p:cNvSpPr>
              <a:spLocks/>
            </p:cNvSpPr>
            <p:nvPr/>
          </p:nvSpPr>
          <p:spPr bwMode="auto">
            <a:xfrm>
              <a:off x="1476" y="3924"/>
              <a:ext cx="206" cy="10"/>
            </a:xfrm>
            <a:custGeom>
              <a:avLst/>
              <a:gdLst>
                <a:gd name="T0" fmla="*/ 0 w 206"/>
                <a:gd name="T1" fmla="*/ 10 h 10"/>
                <a:gd name="T2" fmla="*/ 0 w 206"/>
                <a:gd name="T3" fmla="*/ 10 h 10"/>
                <a:gd name="T4" fmla="*/ 21 w 206"/>
                <a:gd name="T5" fmla="*/ 10 h 10"/>
                <a:gd name="T6" fmla="*/ 98 w 206"/>
                <a:gd name="T7" fmla="*/ 6 h 10"/>
                <a:gd name="T8" fmla="*/ 143 w 206"/>
                <a:gd name="T9" fmla="*/ 4 h 10"/>
                <a:gd name="T10" fmla="*/ 170 w 206"/>
                <a:gd name="T11" fmla="*/ 2 h 10"/>
                <a:gd name="T12" fmla="*/ 206 w 206"/>
                <a:gd name="T13" fmla="*/ 0 h 10"/>
                <a:gd name="T14" fmla="*/ 0 60000 65536"/>
                <a:gd name="T15" fmla="*/ 0 60000 65536"/>
                <a:gd name="T16" fmla="*/ 0 60000 65536"/>
                <a:gd name="T17" fmla="*/ 0 60000 65536"/>
                <a:gd name="T18" fmla="*/ 0 60000 65536"/>
                <a:gd name="T19" fmla="*/ 0 60000 65536"/>
                <a:gd name="T20" fmla="*/ 0 60000 65536"/>
                <a:gd name="T21" fmla="*/ 0 w 206"/>
                <a:gd name="T22" fmla="*/ 0 h 10"/>
                <a:gd name="T23" fmla="*/ 206 w 206"/>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6" h="10">
                  <a:moveTo>
                    <a:pt x="0" y="10"/>
                  </a:moveTo>
                  <a:lnTo>
                    <a:pt x="0" y="10"/>
                  </a:lnTo>
                  <a:lnTo>
                    <a:pt x="21" y="10"/>
                  </a:lnTo>
                  <a:lnTo>
                    <a:pt x="98" y="6"/>
                  </a:lnTo>
                  <a:lnTo>
                    <a:pt x="143" y="4"/>
                  </a:lnTo>
                  <a:lnTo>
                    <a:pt x="170" y="2"/>
                  </a:lnTo>
                  <a:lnTo>
                    <a:pt x="206"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0976" name="Group 768"/>
          <p:cNvGrpSpPr>
            <a:grpSpLocks/>
          </p:cNvGrpSpPr>
          <p:nvPr/>
        </p:nvGrpSpPr>
        <p:grpSpPr bwMode="auto">
          <a:xfrm>
            <a:off x="5334000" y="3505200"/>
            <a:ext cx="3332163" cy="842963"/>
            <a:chOff x="2442" y="2195"/>
            <a:chExt cx="2099" cy="531"/>
          </a:xfrm>
        </p:grpSpPr>
        <p:sp>
          <p:nvSpPr>
            <p:cNvPr id="21219" name="Rectangle 769"/>
            <p:cNvSpPr>
              <a:spLocks noChangeArrowheads="1"/>
            </p:cNvSpPr>
            <p:nvPr/>
          </p:nvSpPr>
          <p:spPr bwMode="auto">
            <a:xfrm>
              <a:off x="2442" y="2275"/>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1220" name="Rectangle 770"/>
            <p:cNvSpPr>
              <a:spLocks noChangeArrowheads="1"/>
            </p:cNvSpPr>
            <p:nvPr/>
          </p:nvSpPr>
          <p:spPr bwMode="auto">
            <a:xfrm>
              <a:off x="2508" y="22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1221" name="Rectangle 771"/>
            <p:cNvSpPr>
              <a:spLocks noChangeArrowheads="1"/>
            </p:cNvSpPr>
            <p:nvPr/>
          </p:nvSpPr>
          <p:spPr bwMode="auto">
            <a:xfrm>
              <a:off x="2555"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1222" name="Rectangle 772"/>
            <p:cNvSpPr>
              <a:spLocks noChangeArrowheads="1"/>
            </p:cNvSpPr>
            <p:nvPr/>
          </p:nvSpPr>
          <p:spPr bwMode="auto">
            <a:xfrm>
              <a:off x="2585" y="2275"/>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1223" name="Rectangle 773"/>
            <p:cNvSpPr>
              <a:spLocks noChangeArrowheads="1"/>
            </p:cNvSpPr>
            <p:nvPr/>
          </p:nvSpPr>
          <p:spPr bwMode="auto">
            <a:xfrm>
              <a:off x="2637" y="2275"/>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1224" name="Rectangle 774"/>
            <p:cNvSpPr>
              <a:spLocks noChangeArrowheads="1"/>
            </p:cNvSpPr>
            <p:nvPr/>
          </p:nvSpPr>
          <p:spPr bwMode="auto">
            <a:xfrm>
              <a:off x="2737"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1225" name="Rectangle 775"/>
            <p:cNvSpPr>
              <a:spLocks noChangeArrowheads="1"/>
            </p:cNvSpPr>
            <p:nvPr/>
          </p:nvSpPr>
          <p:spPr bwMode="auto">
            <a:xfrm>
              <a:off x="2767"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1226" name="Rectangle 776"/>
            <p:cNvSpPr>
              <a:spLocks noChangeArrowheads="1"/>
            </p:cNvSpPr>
            <p:nvPr/>
          </p:nvSpPr>
          <p:spPr bwMode="auto">
            <a:xfrm>
              <a:off x="2808" y="22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1227" name="Rectangle 777"/>
            <p:cNvSpPr>
              <a:spLocks noChangeArrowheads="1"/>
            </p:cNvSpPr>
            <p:nvPr/>
          </p:nvSpPr>
          <p:spPr bwMode="auto">
            <a:xfrm>
              <a:off x="2854"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1228" name="Rectangle 778"/>
            <p:cNvSpPr>
              <a:spLocks noChangeArrowheads="1"/>
            </p:cNvSpPr>
            <p:nvPr/>
          </p:nvSpPr>
          <p:spPr bwMode="auto">
            <a:xfrm>
              <a:off x="2885" y="2275"/>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1229" name="Rectangle 779"/>
            <p:cNvSpPr>
              <a:spLocks noChangeArrowheads="1"/>
            </p:cNvSpPr>
            <p:nvPr/>
          </p:nvSpPr>
          <p:spPr bwMode="auto">
            <a:xfrm>
              <a:off x="2937"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1230" name="Rectangle 780"/>
            <p:cNvSpPr>
              <a:spLocks noChangeArrowheads="1"/>
            </p:cNvSpPr>
            <p:nvPr/>
          </p:nvSpPr>
          <p:spPr bwMode="auto">
            <a:xfrm>
              <a:off x="2976"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1231" name="Rectangle 781"/>
            <p:cNvSpPr>
              <a:spLocks noChangeArrowheads="1"/>
            </p:cNvSpPr>
            <p:nvPr/>
          </p:nvSpPr>
          <p:spPr bwMode="auto">
            <a:xfrm>
              <a:off x="3040" y="2275"/>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H</a:t>
              </a:r>
              <a:endParaRPr lang="en-US" smtClean="0">
                <a:solidFill>
                  <a:srgbClr val="000000"/>
                </a:solidFill>
              </a:endParaRPr>
            </a:p>
          </p:txBody>
        </p:sp>
        <p:sp>
          <p:nvSpPr>
            <p:cNvPr id="21232" name="Rectangle 782"/>
            <p:cNvSpPr>
              <a:spLocks noChangeArrowheads="1"/>
            </p:cNvSpPr>
            <p:nvPr/>
          </p:nvSpPr>
          <p:spPr bwMode="auto">
            <a:xfrm>
              <a:off x="3135" y="227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233" name="Rectangle 783"/>
            <p:cNvSpPr>
              <a:spLocks noChangeArrowheads="1"/>
            </p:cNvSpPr>
            <p:nvPr/>
          </p:nvSpPr>
          <p:spPr bwMode="auto">
            <a:xfrm>
              <a:off x="3176" y="227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234" name="Rectangle 784"/>
            <p:cNvSpPr>
              <a:spLocks noChangeArrowheads="1"/>
            </p:cNvSpPr>
            <p:nvPr/>
          </p:nvSpPr>
          <p:spPr bwMode="auto">
            <a:xfrm>
              <a:off x="3212" y="227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235" name="Rectangle 785"/>
            <p:cNvSpPr>
              <a:spLocks noChangeArrowheads="1"/>
            </p:cNvSpPr>
            <p:nvPr/>
          </p:nvSpPr>
          <p:spPr bwMode="auto">
            <a:xfrm>
              <a:off x="3237" y="227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236" name="Rectangle 786"/>
            <p:cNvSpPr>
              <a:spLocks noChangeArrowheads="1"/>
            </p:cNvSpPr>
            <p:nvPr/>
          </p:nvSpPr>
          <p:spPr bwMode="auto">
            <a:xfrm>
              <a:off x="3278" y="227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1237" name="Rectangle 787"/>
            <p:cNvSpPr>
              <a:spLocks noChangeArrowheads="1"/>
            </p:cNvSpPr>
            <p:nvPr/>
          </p:nvSpPr>
          <p:spPr bwMode="auto">
            <a:xfrm>
              <a:off x="3325" y="227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1238" name="Rectangle 788"/>
            <p:cNvSpPr>
              <a:spLocks noChangeArrowheads="1"/>
            </p:cNvSpPr>
            <p:nvPr/>
          </p:nvSpPr>
          <p:spPr bwMode="auto">
            <a:xfrm>
              <a:off x="2442"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239" name="Rectangle 789"/>
            <p:cNvSpPr>
              <a:spLocks noChangeArrowheads="1"/>
            </p:cNvSpPr>
            <p:nvPr/>
          </p:nvSpPr>
          <p:spPr bwMode="auto">
            <a:xfrm>
              <a:off x="2467"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240" name="Rectangle 790"/>
            <p:cNvSpPr>
              <a:spLocks noChangeArrowheads="1"/>
            </p:cNvSpPr>
            <p:nvPr/>
          </p:nvSpPr>
          <p:spPr bwMode="auto">
            <a:xfrm>
              <a:off x="2493" y="238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241" name="Rectangle 791"/>
            <p:cNvSpPr>
              <a:spLocks noChangeArrowheads="1"/>
            </p:cNvSpPr>
            <p:nvPr/>
          </p:nvSpPr>
          <p:spPr bwMode="auto">
            <a:xfrm>
              <a:off x="2529"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242" name="Rectangle 792"/>
            <p:cNvSpPr>
              <a:spLocks noChangeArrowheads="1"/>
            </p:cNvSpPr>
            <p:nvPr/>
          </p:nvSpPr>
          <p:spPr bwMode="auto">
            <a:xfrm>
              <a:off x="2575"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243" name="Rectangle 793"/>
            <p:cNvSpPr>
              <a:spLocks noChangeArrowheads="1"/>
            </p:cNvSpPr>
            <p:nvPr/>
          </p:nvSpPr>
          <p:spPr bwMode="auto">
            <a:xfrm>
              <a:off x="2616" y="238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244" name="Rectangle 794"/>
            <p:cNvSpPr>
              <a:spLocks noChangeArrowheads="1"/>
            </p:cNvSpPr>
            <p:nvPr/>
          </p:nvSpPr>
          <p:spPr bwMode="auto">
            <a:xfrm>
              <a:off x="2675"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245" name="Rectangle 795"/>
            <p:cNvSpPr>
              <a:spLocks noChangeArrowheads="1"/>
            </p:cNvSpPr>
            <p:nvPr/>
          </p:nvSpPr>
          <p:spPr bwMode="auto">
            <a:xfrm>
              <a:off x="2739"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1246" name="Rectangle 796"/>
            <p:cNvSpPr>
              <a:spLocks noChangeArrowheads="1"/>
            </p:cNvSpPr>
            <p:nvPr/>
          </p:nvSpPr>
          <p:spPr bwMode="auto">
            <a:xfrm>
              <a:off x="2785"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247" name="Rectangle 797"/>
            <p:cNvSpPr>
              <a:spLocks noChangeArrowheads="1"/>
            </p:cNvSpPr>
            <p:nvPr/>
          </p:nvSpPr>
          <p:spPr bwMode="auto">
            <a:xfrm>
              <a:off x="2811"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248" name="Rectangle 798"/>
            <p:cNvSpPr>
              <a:spLocks noChangeArrowheads="1"/>
            </p:cNvSpPr>
            <p:nvPr/>
          </p:nvSpPr>
          <p:spPr bwMode="auto">
            <a:xfrm>
              <a:off x="2852"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249" name="Rectangle 799"/>
            <p:cNvSpPr>
              <a:spLocks noChangeArrowheads="1"/>
            </p:cNvSpPr>
            <p:nvPr/>
          </p:nvSpPr>
          <p:spPr bwMode="auto">
            <a:xfrm>
              <a:off x="2898"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250" name="Rectangle 800"/>
            <p:cNvSpPr>
              <a:spLocks noChangeArrowheads="1"/>
            </p:cNvSpPr>
            <p:nvPr/>
          </p:nvSpPr>
          <p:spPr bwMode="auto">
            <a:xfrm>
              <a:off x="2962"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251" name="Rectangle 801"/>
            <p:cNvSpPr>
              <a:spLocks noChangeArrowheads="1"/>
            </p:cNvSpPr>
            <p:nvPr/>
          </p:nvSpPr>
          <p:spPr bwMode="auto">
            <a:xfrm>
              <a:off x="3008"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252" name="Rectangle 802"/>
            <p:cNvSpPr>
              <a:spLocks noChangeArrowheads="1"/>
            </p:cNvSpPr>
            <p:nvPr/>
          </p:nvSpPr>
          <p:spPr bwMode="auto">
            <a:xfrm>
              <a:off x="3078"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253" name="Rectangle 803"/>
            <p:cNvSpPr>
              <a:spLocks noChangeArrowheads="1"/>
            </p:cNvSpPr>
            <p:nvPr/>
          </p:nvSpPr>
          <p:spPr bwMode="auto">
            <a:xfrm>
              <a:off x="3103"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254" name="Rectangle 804"/>
            <p:cNvSpPr>
              <a:spLocks noChangeArrowheads="1"/>
            </p:cNvSpPr>
            <p:nvPr/>
          </p:nvSpPr>
          <p:spPr bwMode="auto">
            <a:xfrm>
              <a:off x="3149"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255" name="Rectangle 805"/>
            <p:cNvSpPr>
              <a:spLocks noChangeArrowheads="1"/>
            </p:cNvSpPr>
            <p:nvPr/>
          </p:nvSpPr>
          <p:spPr bwMode="auto">
            <a:xfrm>
              <a:off x="3213"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256" name="Rectangle 806"/>
            <p:cNvSpPr>
              <a:spLocks noChangeArrowheads="1"/>
            </p:cNvSpPr>
            <p:nvPr/>
          </p:nvSpPr>
          <p:spPr bwMode="auto">
            <a:xfrm>
              <a:off x="3260"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257" name="Rectangle 807"/>
            <p:cNvSpPr>
              <a:spLocks noChangeArrowheads="1"/>
            </p:cNvSpPr>
            <p:nvPr/>
          </p:nvSpPr>
          <p:spPr bwMode="auto">
            <a:xfrm>
              <a:off x="3285"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1258" name="Rectangle 808"/>
            <p:cNvSpPr>
              <a:spLocks noChangeArrowheads="1"/>
            </p:cNvSpPr>
            <p:nvPr/>
          </p:nvSpPr>
          <p:spPr bwMode="auto">
            <a:xfrm>
              <a:off x="3331"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259" name="Rectangle 809"/>
            <p:cNvSpPr>
              <a:spLocks noChangeArrowheads="1"/>
            </p:cNvSpPr>
            <p:nvPr/>
          </p:nvSpPr>
          <p:spPr bwMode="auto">
            <a:xfrm>
              <a:off x="2442"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1260" name="Rectangle 810"/>
            <p:cNvSpPr>
              <a:spLocks noChangeArrowheads="1"/>
            </p:cNvSpPr>
            <p:nvPr/>
          </p:nvSpPr>
          <p:spPr bwMode="auto">
            <a:xfrm>
              <a:off x="2488"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261" name="Rectangle 811"/>
            <p:cNvSpPr>
              <a:spLocks noChangeArrowheads="1"/>
            </p:cNvSpPr>
            <p:nvPr/>
          </p:nvSpPr>
          <p:spPr bwMode="auto">
            <a:xfrm>
              <a:off x="2534"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262" name="Rectangle 812"/>
            <p:cNvSpPr>
              <a:spLocks noChangeArrowheads="1"/>
            </p:cNvSpPr>
            <p:nvPr/>
          </p:nvSpPr>
          <p:spPr bwMode="auto">
            <a:xfrm>
              <a:off x="256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263" name="Rectangle 813"/>
            <p:cNvSpPr>
              <a:spLocks noChangeArrowheads="1"/>
            </p:cNvSpPr>
            <p:nvPr/>
          </p:nvSpPr>
          <p:spPr bwMode="auto">
            <a:xfrm>
              <a:off x="2606"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264" name="Rectangle 814"/>
            <p:cNvSpPr>
              <a:spLocks noChangeArrowheads="1"/>
            </p:cNvSpPr>
            <p:nvPr/>
          </p:nvSpPr>
          <p:spPr bwMode="auto">
            <a:xfrm>
              <a:off x="2631" y="249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265" name="Rectangle 815"/>
            <p:cNvSpPr>
              <a:spLocks noChangeArrowheads="1"/>
            </p:cNvSpPr>
            <p:nvPr/>
          </p:nvSpPr>
          <p:spPr bwMode="auto">
            <a:xfrm>
              <a:off x="269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266" name="Rectangle 816"/>
            <p:cNvSpPr>
              <a:spLocks noChangeArrowheads="1"/>
            </p:cNvSpPr>
            <p:nvPr/>
          </p:nvSpPr>
          <p:spPr bwMode="auto">
            <a:xfrm>
              <a:off x="2737" y="249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267" name="Rectangle 817"/>
            <p:cNvSpPr>
              <a:spLocks noChangeArrowheads="1"/>
            </p:cNvSpPr>
            <p:nvPr/>
          </p:nvSpPr>
          <p:spPr bwMode="auto">
            <a:xfrm>
              <a:off x="2790"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268" name="Rectangle 818"/>
            <p:cNvSpPr>
              <a:spLocks noChangeArrowheads="1"/>
            </p:cNvSpPr>
            <p:nvPr/>
          </p:nvSpPr>
          <p:spPr bwMode="auto">
            <a:xfrm>
              <a:off x="2816"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269" name="Rectangle 819"/>
            <p:cNvSpPr>
              <a:spLocks noChangeArrowheads="1"/>
            </p:cNvSpPr>
            <p:nvPr/>
          </p:nvSpPr>
          <p:spPr bwMode="auto">
            <a:xfrm>
              <a:off x="2862" y="249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270" name="Rectangle 820"/>
            <p:cNvSpPr>
              <a:spLocks noChangeArrowheads="1"/>
            </p:cNvSpPr>
            <p:nvPr/>
          </p:nvSpPr>
          <p:spPr bwMode="auto">
            <a:xfrm>
              <a:off x="2926"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1271" name="Rectangle 821"/>
            <p:cNvSpPr>
              <a:spLocks noChangeArrowheads="1"/>
            </p:cNvSpPr>
            <p:nvPr/>
          </p:nvSpPr>
          <p:spPr bwMode="auto">
            <a:xfrm>
              <a:off x="2973"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272" name="Rectangle 822"/>
            <p:cNvSpPr>
              <a:spLocks noChangeArrowheads="1"/>
            </p:cNvSpPr>
            <p:nvPr/>
          </p:nvSpPr>
          <p:spPr bwMode="auto">
            <a:xfrm>
              <a:off x="3019"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273" name="Rectangle 823"/>
            <p:cNvSpPr>
              <a:spLocks noChangeArrowheads="1"/>
            </p:cNvSpPr>
            <p:nvPr/>
          </p:nvSpPr>
          <p:spPr bwMode="auto">
            <a:xfrm>
              <a:off x="3044"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274" name="Rectangle 824"/>
            <p:cNvSpPr>
              <a:spLocks noChangeArrowheads="1"/>
            </p:cNvSpPr>
            <p:nvPr/>
          </p:nvSpPr>
          <p:spPr bwMode="auto">
            <a:xfrm>
              <a:off x="307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275" name="Rectangle 825"/>
            <p:cNvSpPr>
              <a:spLocks noChangeArrowheads="1"/>
            </p:cNvSpPr>
            <p:nvPr/>
          </p:nvSpPr>
          <p:spPr bwMode="auto">
            <a:xfrm>
              <a:off x="3116" y="2499"/>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m</a:t>
              </a:r>
              <a:endParaRPr lang="en-US" smtClean="0">
                <a:solidFill>
                  <a:srgbClr val="000000"/>
                </a:solidFill>
              </a:endParaRPr>
            </a:p>
          </p:txBody>
        </p:sp>
        <p:sp>
          <p:nvSpPr>
            <p:cNvPr id="21276" name="Rectangle 826"/>
            <p:cNvSpPr>
              <a:spLocks noChangeArrowheads="1"/>
            </p:cNvSpPr>
            <p:nvPr/>
          </p:nvSpPr>
          <p:spPr bwMode="auto">
            <a:xfrm>
              <a:off x="2442" y="2611"/>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277" name="Rectangle 827"/>
            <p:cNvSpPr>
              <a:spLocks noChangeArrowheads="1"/>
            </p:cNvSpPr>
            <p:nvPr/>
          </p:nvSpPr>
          <p:spPr bwMode="auto">
            <a:xfrm>
              <a:off x="2478" y="2611"/>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1278" name="Rectangle 828"/>
            <p:cNvSpPr>
              <a:spLocks noChangeArrowheads="1"/>
            </p:cNvSpPr>
            <p:nvPr/>
          </p:nvSpPr>
          <p:spPr bwMode="auto">
            <a:xfrm>
              <a:off x="2524" y="2611"/>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1279" name="Rectangle 829"/>
            <p:cNvSpPr>
              <a:spLocks noChangeArrowheads="1"/>
            </p:cNvSpPr>
            <p:nvPr/>
          </p:nvSpPr>
          <p:spPr bwMode="auto">
            <a:xfrm>
              <a:off x="2555" y="2611"/>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280" name="Rectangle 830"/>
            <p:cNvSpPr>
              <a:spLocks noChangeArrowheads="1"/>
            </p:cNvSpPr>
            <p:nvPr/>
          </p:nvSpPr>
          <p:spPr bwMode="auto">
            <a:xfrm>
              <a:off x="2585"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281" name="Rectangle 831"/>
            <p:cNvSpPr>
              <a:spLocks noChangeArrowheads="1"/>
            </p:cNvSpPr>
            <p:nvPr/>
          </p:nvSpPr>
          <p:spPr bwMode="auto">
            <a:xfrm>
              <a:off x="2626"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1282" name="Rectangle 832"/>
            <p:cNvSpPr>
              <a:spLocks noChangeArrowheads="1"/>
            </p:cNvSpPr>
            <p:nvPr/>
          </p:nvSpPr>
          <p:spPr bwMode="auto">
            <a:xfrm>
              <a:off x="2667"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283" name="Rectangle 833"/>
            <p:cNvSpPr>
              <a:spLocks noChangeArrowheads="1"/>
            </p:cNvSpPr>
            <p:nvPr/>
          </p:nvSpPr>
          <p:spPr bwMode="auto">
            <a:xfrm>
              <a:off x="2708" y="2611"/>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1284" name="Line 834"/>
            <p:cNvSpPr>
              <a:spLocks noChangeShapeType="1"/>
            </p:cNvSpPr>
            <p:nvPr/>
          </p:nvSpPr>
          <p:spPr bwMode="auto">
            <a:xfrm flipV="1">
              <a:off x="3038" y="2583"/>
              <a:ext cx="643" cy="106"/>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285" name="Freeform 835"/>
            <p:cNvSpPr>
              <a:spLocks/>
            </p:cNvSpPr>
            <p:nvPr/>
          </p:nvSpPr>
          <p:spPr bwMode="auto">
            <a:xfrm>
              <a:off x="3663" y="2564"/>
              <a:ext cx="85" cy="44"/>
            </a:xfrm>
            <a:custGeom>
              <a:avLst/>
              <a:gdLst>
                <a:gd name="T0" fmla="*/ 6 w 85"/>
                <a:gd name="T1" fmla="*/ 44 h 44"/>
                <a:gd name="T2" fmla="*/ 85 w 85"/>
                <a:gd name="T3" fmla="*/ 8 h 44"/>
                <a:gd name="T4" fmla="*/ 0 w 85"/>
                <a:gd name="T5" fmla="*/ 0 h 44"/>
                <a:gd name="T6" fmla="*/ 6 w 85"/>
                <a:gd name="T7" fmla="*/ 44 h 44"/>
                <a:gd name="T8" fmla="*/ 0 60000 65536"/>
                <a:gd name="T9" fmla="*/ 0 60000 65536"/>
                <a:gd name="T10" fmla="*/ 0 60000 65536"/>
                <a:gd name="T11" fmla="*/ 0 60000 65536"/>
                <a:gd name="T12" fmla="*/ 0 w 85"/>
                <a:gd name="T13" fmla="*/ 0 h 44"/>
                <a:gd name="T14" fmla="*/ 85 w 85"/>
                <a:gd name="T15" fmla="*/ 44 h 44"/>
              </a:gdLst>
              <a:ahLst/>
              <a:cxnLst>
                <a:cxn ang="T8">
                  <a:pos x="T0" y="T1"/>
                </a:cxn>
                <a:cxn ang="T9">
                  <a:pos x="T2" y="T3"/>
                </a:cxn>
                <a:cxn ang="T10">
                  <a:pos x="T4" y="T5"/>
                </a:cxn>
                <a:cxn ang="T11">
                  <a:pos x="T6" y="T7"/>
                </a:cxn>
              </a:cxnLst>
              <a:rect l="T12" t="T13" r="T14" b="T15"/>
              <a:pathLst>
                <a:path w="85" h="44">
                  <a:moveTo>
                    <a:pt x="6" y="44"/>
                  </a:moveTo>
                  <a:lnTo>
                    <a:pt x="85" y="8"/>
                  </a:lnTo>
                  <a:lnTo>
                    <a:pt x="0" y="0"/>
                  </a:lnTo>
                  <a:lnTo>
                    <a:pt x="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286" name="Freeform 836"/>
            <p:cNvSpPr>
              <a:spLocks/>
            </p:cNvSpPr>
            <p:nvPr/>
          </p:nvSpPr>
          <p:spPr bwMode="auto">
            <a:xfrm>
              <a:off x="4331" y="2199"/>
              <a:ext cx="86" cy="205"/>
            </a:xfrm>
            <a:custGeom>
              <a:avLst/>
              <a:gdLst>
                <a:gd name="T0" fmla="*/ 86 w 86"/>
                <a:gd name="T1" fmla="*/ 151 h 205"/>
                <a:gd name="T2" fmla="*/ 83 w 86"/>
                <a:gd name="T3" fmla="*/ 188 h 205"/>
                <a:gd name="T4" fmla="*/ 83 w 86"/>
                <a:gd name="T5" fmla="*/ 188 h 205"/>
                <a:gd name="T6" fmla="*/ 69 w 86"/>
                <a:gd name="T7" fmla="*/ 186 h 205"/>
                <a:gd name="T8" fmla="*/ 67 w 86"/>
                <a:gd name="T9" fmla="*/ 167 h 205"/>
                <a:gd name="T10" fmla="*/ 61 w 86"/>
                <a:gd name="T11" fmla="*/ 144 h 205"/>
                <a:gd name="T12" fmla="*/ 54 w 86"/>
                <a:gd name="T13" fmla="*/ 126 h 205"/>
                <a:gd name="T14" fmla="*/ 52 w 86"/>
                <a:gd name="T15" fmla="*/ 113 h 205"/>
                <a:gd name="T16" fmla="*/ 48 w 86"/>
                <a:gd name="T17" fmla="*/ 103 h 205"/>
                <a:gd name="T18" fmla="*/ 38 w 86"/>
                <a:gd name="T19" fmla="*/ 103 h 205"/>
                <a:gd name="T20" fmla="*/ 31 w 86"/>
                <a:gd name="T21" fmla="*/ 109 h 205"/>
                <a:gd name="T22" fmla="*/ 25 w 86"/>
                <a:gd name="T23" fmla="*/ 119 h 205"/>
                <a:gd name="T24" fmla="*/ 23 w 86"/>
                <a:gd name="T25" fmla="*/ 130 h 205"/>
                <a:gd name="T26" fmla="*/ 23 w 86"/>
                <a:gd name="T27" fmla="*/ 148 h 205"/>
                <a:gd name="T28" fmla="*/ 17 w 86"/>
                <a:gd name="T29" fmla="*/ 178 h 205"/>
                <a:gd name="T30" fmla="*/ 15 w 86"/>
                <a:gd name="T31" fmla="*/ 200 h 205"/>
                <a:gd name="T32" fmla="*/ 15 w 86"/>
                <a:gd name="T33" fmla="*/ 205 h 205"/>
                <a:gd name="T34" fmla="*/ 8 w 86"/>
                <a:gd name="T35" fmla="*/ 205 h 205"/>
                <a:gd name="T36" fmla="*/ 4 w 86"/>
                <a:gd name="T37" fmla="*/ 167 h 205"/>
                <a:gd name="T38" fmla="*/ 0 w 86"/>
                <a:gd name="T39" fmla="*/ 136 h 205"/>
                <a:gd name="T40" fmla="*/ 2 w 86"/>
                <a:gd name="T41" fmla="*/ 123 h 205"/>
                <a:gd name="T42" fmla="*/ 8 w 86"/>
                <a:gd name="T43" fmla="*/ 105 h 205"/>
                <a:gd name="T44" fmla="*/ 27 w 86"/>
                <a:gd name="T45" fmla="*/ 69 h 205"/>
                <a:gd name="T46" fmla="*/ 58 w 86"/>
                <a:gd name="T47" fmla="*/ 25 h 205"/>
                <a:gd name="T48" fmla="*/ 65 w 86"/>
                <a:gd name="T49" fmla="*/ 13 h 205"/>
                <a:gd name="T50" fmla="*/ 79 w 86"/>
                <a:gd name="T51" fmla="*/ 0 h 205"/>
                <a:gd name="T52" fmla="*/ 71 w 86"/>
                <a:gd name="T53" fmla="*/ 34 h 205"/>
                <a:gd name="T54" fmla="*/ 71 w 86"/>
                <a:gd name="T55" fmla="*/ 61 h 205"/>
                <a:gd name="T56" fmla="*/ 75 w 86"/>
                <a:gd name="T57" fmla="*/ 86 h 205"/>
                <a:gd name="T58" fmla="*/ 81 w 86"/>
                <a:gd name="T59" fmla="*/ 111 h 205"/>
                <a:gd name="T60" fmla="*/ 86 w 86"/>
                <a:gd name="T61" fmla="*/ 151 h 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
                <a:gd name="T94" fmla="*/ 0 h 205"/>
                <a:gd name="T95" fmla="*/ 86 w 86"/>
                <a:gd name="T96" fmla="*/ 205 h 20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 h="205">
                  <a:moveTo>
                    <a:pt x="86" y="151"/>
                  </a:moveTo>
                  <a:lnTo>
                    <a:pt x="83" y="188"/>
                  </a:lnTo>
                  <a:lnTo>
                    <a:pt x="69" y="186"/>
                  </a:lnTo>
                  <a:lnTo>
                    <a:pt x="67" y="167"/>
                  </a:lnTo>
                  <a:lnTo>
                    <a:pt x="61" y="144"/>
                  </a:lnTo>
                  <a:lnTo>
                    <a:pt x="54" y="126"/>
                  </a:lnTo>
                  <a:lnTo>
                    <a:pt x="52" y="113"/>
                  </a:lnTo>
                  <a:lnTo>
                    <a:pt x="48" y="103"/>
                  </a:lnTo>
                  <a:lnTo>
                    <a:pt x="38" y="103"/>
                  </a:lnTo>
                  <a:lnTo>
                    <a:pt x="31" y="109"/>
                  </a:lnTo>
                  <a:lnTo>
                    <a:pt x="25" y="119"/>
                  </a:lnTo>
                  <a:lnTo>
                    <a:pt x="23" y="130"/>
                  </a:lnTo>
                  <a:lnTo>
                    <a:pt x="23" y="148"/>
                  </a:lnTo>
                  <a:lnTo>
                    <a:pt x="17" y="178"/>
                  </a:lnTo>
                  <a:lnTo>
                    <a:pt x="15" y="200"/>
                  </a:lnTo>
                  <a:lnTo>
                    <a:pt x="15" y="205"/>
                  </a:lnTo>
                  <a:lnTo>
                    <a:pt x="8" y="205"/>
                  </a:lnTo>
                  <a:lnTo>
                    <a:pt x="4" y="167"/>
                  </a:lnTo>
                  <a:lnTo>
                    <a:pt x="0" y="136"/>
                  </a:lnTo>
                  <a:lnTo>
                    <a:pt x="2" y="123"/>
                  </a:lnTo>
                  <a:lnTo>
                    <a:pt x="8" y="105"/>
                  </a:lnTo>
                  <a:lnTo>
                    <a:pt x="27" y="69"/>
                  </a:lnTo>
                  <a:lnTo>
                    <a:pt x="58" y="25"/>
                  </a:lnTo>
                  <a:lnTo>
                    <a:pt x="65" y="13"/>
                  </a:lnTo>
                  <a:lnTo>
                    <a:pt x="79" y="0"/>
                  </a:lnTo>
                  <a:lnTo>
                    <a:pt x="71" y="34"/>
                  </a:lnTo>
                  <a:lnTo>
                    <a:pt x="71" y="61"/>
                  </a:lnTo>
                  <a:lnTo>
                    <a:pt x="75" y="86"/>
                  </a:lnTo>
                  <a:lnTo>
                    <a:pt x="81" y="111"/>
                  </a:lnTo>
                  <a:lnTo>
                    <a:pt x="86" y="15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287" name="Freeform 837"/>
            <p:cNvSpPr>
              <a:spLocks/>
            </p:cNvSpPr>
            <p:nvPr/>
          </p:nvSpPr>
          <p:spPr bwMode="auto">
            <a:xfrm>
              <a:off x="4323" y="2385"/>
              <a:ext cx="91" cy="185"/>
            </a:xfrm>
            <a:custGeom>
              <a:avLst/>
              <a:gdLst>
                <a:gd name="T0" fmla="*/ 91 w 91"/>
                <a:gd name="T1" fmla="*/ 12 h 185"/>
                <a:gd name="T2" fmla="*/ 87 w 91"/>
                <a:gd name="T3" fmla="*/ 48 h 185"/>
                <a:gd name="T4" fmla="*/ 83 w 91"/>
                <a:gd name="T5" fmla="*/ 62 h 185"/>
                <a:gd name="T6" fmla="*/ 79 w 91"/>
                <a:gd name="T7" fmla="*/ 79 h 185"/>
                <a:gd name="T8" fmla="*/ 69 w 91"/>
                <a:gd name="T9" fmla="*/ 94 h 185"/>
                <a:gd name="T10" fmla="*/ 58 w 91"/>
                <a:gd name="T11" fmla="*/ 106 h 185"/>
                <a:gd name="T12" fmla="*/ 41 w 91"/>
                <a:gd name="T13" fmla="*/ 121 h 185"/>
                <a:gd name="T14" fmla="*/ 25 w 91"/>
                <a:gd name="T15" fmla="*/ 139 h 185"/>
                <a:gd name="T16" fmla="*/ 18 w 91"/>
                <a:gd name="T17" fmla="*/ 158 h 185"/>
                <a:gd name="T18" fmla="*/ 10 w 91"/>
                <a:gd name="T19" fmla="*/ 183 h 185"/>
                <a:gd name="T20" fmla="*/ 8 w 91"/>
                <a:gd name="T21" fmla="*/ 183 h 185"/>
                <a:gd name="T22" fmla="*/ 8 w 91"/>
                <a:gd name="T23" fmla="*/ 185 h 185"/>
                <a:gd name="T24" fmla="*/ 0 w 91"/>
                <a:gd name="T25" fmla="*/ 160 h 185"/>
                <a:gd name="T26" fmla="*/ 0 w 91"/>
                <a:gd name="T27" fmla="*/ 139 h 185"/>
                <a:gd name="T28" fmla="*/ 2 w 91"/>
                <a:gd name="T29" fmla="*/ 106 h 185"/>
                <a:gd name="T30" fmla="*/ 8 w 91"/>
                <a:gd name="T31" fmla="*/ 71 h 185"/>
                <a:gd name="T32" fmla="*/ 16 w 91"/>
                <a:gd name="T33" fmla="*/ 19 h 185"/>
                <a:gd name="T34" fmla="*/ 23 w 91"/>
                <a:gd name="T35" fmla="*/ 19 h 185"/>
                <a:gd name="T36" fmla="*/ 25 w 91"/>
                <a:gd name="T37" fmla="*/ 40 h 185"/>
                <a:gd name="T38" fmla="*/ 31 w 91"/>
                <a:gd name="T39" fmla="*/ 64 h 185"/>
                <a:gd name="T40" fmla="*/ 35 w 91"/>
                <a:gd name="T41" fmla="*/ 73 h 185"/>
                <a:gd name="T42" fmla="*/ 41 w 91"/>
                <a:gd name="T43" fmla="*/ 81 h 185"/>
                <a:gd name="T44" fmla="*/ 44 w 91"/>
                <a:gd name="T45" fmla="*/ 83 h 185"/>
                <a:gd name="T46" fmla="*/ 46 w 91"/>
                <a:gd name="T47" fmla="*/ 85 h 185"/>
                <a:gd name="T48" fmla="*/ 52 w 91"/>
                <a:gd name="T49" fmla="*/ 85 h 185"/>
                <a:gd name="T50" fmla="*/ 54 w 91"/>
                <a:gd name="T51" fmla="*/ 81 h 185"/>
                <a:gd name="T52" fmla="*/ 60 w 91"/>
                <a:gd name="T53" fmla="*/ 69 h 185"/>
                <a:gd name="T54" fmla="*/ 62 w 91"/>
                <a:gd name="T55" fmla="*/ 56 h 185"/>
                <a:gd name="T56" fmla="*/ 69 w 91"/>
                <a:gd name="T57" fmla="*/ 39 h 185"/>
                <a:gd name="T58" fmla="*/ 75 w 91"/>
                <a:gd name="T59" fmla="*/ 25 h 185"/>
                <a:gd name="T60" fmla="*/ 77 w 91"/>
                <a:gd name="T61" fmla="*/ 0 h 185"/>
                <a:gd name="T62" fmla="*/ 91 w 91"/>
                <a:gd name="T63" fmla="*/ 2 h 185"/>
                <a:gd name="T64" fmla="*/ 91 w 91"/>
                <a:gd name="T65" fmla="*/ 2 h 185"/>
                <a:gd name="T66" fmla="*/ 91 w 91"/>
                <a:gd name="T67" fmla="*/ 12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1"/>
                <a:gd name="T103" fmla="*/ 0 h 185"/>
                <a:gd name="T104" fmla="*/ 91 w 91"/>
                <a:gd name="T105" fmla="*/ 185 h 1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1" h="185">
                  <a:moveTo>
                    <a:pt x="91" y="12"/>
                  </a:moveTo>
                  <a:lnTo>
                    <a:pt x="87" y="48"/>
                  </a:lnTo>
                  <a:lnTo>
                    <a:pt x="83" y="62"/>
                  </a:lnTo>
                  <a:lnTo>
                    <a:pt x="79" y="79"/>
                  </a:lnTo>
                  <a:lnTo>
                    <a:pt x="69" y="94"/>
                  </a:lnTo>
                  <a:lnTo>
                    <a:pt x="58" y="106"/>
                  </a:lnTo>
                  <a:lnTo>
                    <a:pt x="41" y="121"/>
                  </a:lnTo>
                  <a:lnTo>
                    <a:pt x="25" y="139"/>
                  </a:lnTo>
                  <a:lnTo>
                    <a:pt x="18" y="158"/>
                  </a:lnTo>
                  <a:lnTo>
                    <a:pt x="10" y="183"/>
                  </a:lnTo>
                  <a:lnTo>
                    <a:pt x="8" y="183"/>
                  </a:lnTo>
                  <a:lnTo>
                    <a:pt x="8" y="185"/>
                  </a:lnTo>
                  <a:lnTo>
                    <a:pt x="0" y="160"/>
                  </a:lnTo>
                  <a:lnTo>
                    <a:pt x="0" y="139"/>
                  </a:lnTo>
                  <a:lnTo>
                    <a:pt x="2" y="106"/>
                  </a:lnTo>
                  <a:lnTo>
                    <a:pt x="8" y="71"/>
                  </a:lnTo>
                  <a:lnTo>
                    <a:pt x="16" y="19"/>
                  </a:lnTo>
                  <a:lnTo>
                    <a:pt x="23" y="19"/>
                  </a:lnTo>
                  <a:lnTo>
                    <a:pt x="25" y="40"/>
                  </a:lnTo>
                  <a:lnTo>
                    <a:pt x="31" y="64"/>
                  </a:lnTo>
                  <a:lnTo>
                    <a:pt x="35" y="73"/>
                  </a:lnTo>
                  <a:lnTo>
                    <a:pt x="41" y="81"/>
                  </a:lnTo>
                  <a:lnTo>
                    <a:pt x="44" y="83"/>
                  </a:lnTo>
                  <a:lnTo>
                    <a:pt x="46" y="85"/>
                  </a:lnTo>
                  <a:lnTo>
                    <a:pt x="52" y="85"/>
                  </a:lnTo>
                  <a:lnTo>
                    <a:pt x="54" y="81"/>
                  </a:lnTo>
                  <a:lnTo>
                    <a:pt x="60" y="69"/>
                  </a:lnTo>
                  <a:lnTo>
                    <a:pt x="62" y="56"/>
                  </a:lnTo>
                  <a:lnTo>
                    <a:pt x="69" y="39"/>
                  </a:lnTo>
                  <a:lnTo>
                    <a:pt x="75" y="25"/>
                  </a:lnTo>
                  <a:lnTo>
                    <a:pt x="77" y="0"/>
                  </a:lnTo>
                  <a:lnTo>
                    <a:pt x="91" y="2"/>
                  </a:lnTo>
                  <a:lnTo>
                    <a:pt x="91"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288" name="Freeform 838"/>
            <p:cNvSpPr>
              <a:spLocks/>
            </p:cNvSpPr>
            <p:nvPr/>
          </p:nvSpPr>
          <p:spPr bwMode="auto">
            <a:xfrm>
              <a:off x="4165" y="2195"/>
              <a:ext cx="245" cy="150"/>
            </a:xfrm>
            <a:custGeom>
              <a:avLst/>
              <a:gdLst>
                <a:gd name="T0" fmla="*/ 168 w 245"/>
                <a:gd name="T1" fmla="*/ 127 h 150"/>
                <a:gd name="T2" fmla="*/ 166 w 245"/>
                <a:gd name="T3" fmla="*/ 140 h 150"/>
                <a:gd name="T4" fmla="*/ 164 w 245"/>
                <a:gd name="T5" fmla="*/ 140 h 150"/>
                <a:gd name="T6" fmla="*/ 164 w 245"/>
                <a:gd name="T7" fmla="*/ 140 h 150"/>
                <a:gd name="T8" fmla="*/ 139 w 245"/>
                <a:gd name="T9" fmla="*/ 132 h 150"/>
                <a:gd name="T10" fmla="*/ 122 w 245"/>
                <a:gd name="T11" fmla="*/ 130 h 150"/>
                <a:gd name="T12" fmla="*/ 99 w 245"/>
                <a:gd name="T13" fmla="*/ 132 h 150"/>
                <a:gd name="T14" fmla="*/ 77 w 245"/>
                <a:gd name="T15" fmla="*/ 140 h 150"/>
                <a:gd name="T16" fmla="*/ 62 w 245"/>
                <a:gd name="T17" fmla="*/ 146 h 150"/>
                <a:gd name="T18" fmla="*/ 45 w 245"/>
                <a:gd name="T19" fmla="*/ 150 h 150"/>
                <a:gd name="T20" fmla="*/ 20 w 245"/>
                <a:gd name="T21" fmla="*/ 146 h 150"/>
                <a:gd name="T22" fmla="*/ 0 w 245"/>
                <a:gd name="T23" fmla="*/ 140 h 150"/>
                <a:gd name="T24" fmla="*/ 2 w 245"/>
                <a:gd name="T25" fmla="*/ 132 h 150"/>
                <a:gd name="T26" fmla="*/ 10 w 245"/>
                <a:gd name="T27" fmla="*/ 127 h 150"/>
                <a:gd name="T28" fmla="*/ 18 w 245"/>
                <a:gd name="T29" fmla="*/ 121 h 150"/>
                <a:gd name="T30" fmla="*/ 24 w 245"/>
                <a:gd name="T31" fmla="*/ 113 h 150"/>
                <a:gd name="T32" fmla="*/ 33 w 245"/>
                <a:gd name="T33" fmla="*/ 92 h 150"/>
                <a:gd name="T34" fmla="*/ 45 w 245"/>
                <a:gd name="T35" fmla="*/ 65 h 150"/>
                <a:gd name="T36" fmla="*/ 47 w 245"/>
                <a:gd name="T37" fmla="*/ 63 h 150"/>
                <a:gd name="T38" fmla="*/ 70 w 245"/>
                <a:gd name="T39" fmla="*/ 36 h 150"/>
                <a:gd name="T40" fmla="*/ 87 w 245"/>
                <a:gd name="T41" fmla="*/ 19 h 150"/>
                <a:gd name="T42" fmla="*/ 101 w 245"/>
                <a:gd name="T43" fmla="*/ 0 h 150"/>
                <a:gd name="T44" fmla="*/ 124 w 245"/>
                <a:gd name="T45" fmla="*/ 2 h 150"/>
                <a:gd name="T46" fmla="*/ 149 w 245"/>
                <a:gd name="T47" fmla="*/ 4 h 150"/>
                <a:gd name="T48" fmla="*/ 185 w 245"/>
                <a:gd name="T49" fmla="*/ 7 h 150"/>
                <a:gd name="T50" fmla="*/ 218 w 245"/>
                <a:gd name="T51" fmla="*/ 5 h 150"/>
                <a:gd name="T52" fmla="*/ 245 w 245"/>
                <a:gd name="T53" fmla="*/ 4 h 150"/>
                <a:gd name="T54" fmla="*/ 231 w 245"/>
                <a:gd name="T55" fmla="*/ 17 h 150"/>
                <a:gd name="T56" fmla="*/ 224 w 245"/>
                <a:gd name="T57" fmla="*/ 29 h 150"/>
                <a:gd name="T58" fmla="*/ 193 w 245"/>
                <a:gd name="T59" fmla="*/ 73 h 150"/>
                <a:gd name="T60" fmla="*/ 174 w 245"/>
                <a:gd name="T61" fmla="*/ 109 h 150"/>
                <a:gd name="T62" fmla="*/ 168 w 245"/>
                <a:gd name="T63" fmla="*/ 12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5"/>
                <a:gd name="T97" fmla="*/ 0 h 150"/>
                <a:gd name="T98" fmla="*/ 245 w 245"/>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5" h="150">
                  <a:moveTo>
                    <a:pt x="168" y="127"/>
                  </a:moveTo>
                  <a:lnTo>
                    <a:pt x="166" y="140"/>
                  </a:lnTo>
                  <a:lnTo>
                    <a:pt x="164" y="140"/>
                  </a:lnTo>
                  <a:lnTo>
                    <a:pt x="139" y="132"/>
                  </a:lnTo>
                  <a:lnTo>
                    <a:pt x="122" y="130"/>
                  </a:lnTo>
                  <a:lnTo>
                    <a:pt x="99" y="132"/>
                  </a:lnTo>
                  <a:lnTo>
                    <a:pt x="77" y="140"/>
                  </a:lnTo>
                  <a:lnTo>
                    <a:pt x="62" y="146"/>
                  </a:lnTo>
                  <a:lnTo>
                    <a:pt x="45" y="150"/>
                  </a:lnTo>
                  <a:lnTo>
                    <a:pt x="20" y="146"/>
                  </a:lnTo>
                  <a:lnTo>
                    <a:pt x="0" y="140"/>
                  </a:lnTo>
                  <a:lnTo>
                    <a:pt x="2" y="132"/>
                  </a:lnTo>
                  <a:lnTo>
                    <a:pt x="10" y="127"/>
                  </a:lnTo>
                  <a:lnTo>
                    <a:pt x="18" y="121"/>
                  </a:lnTo>
                  <a:lnTo>
                    <a:pt x="24" y="113"/>
                  </a:lnTo>
                  <a:lnTo>
                    <a:pt x="33" y="92"/>
                  </a:lnTo>
                  <a:lnTo>
                    <a:pt x="45" y="65"/>
                  </a:lnTo>
                  <a:lnTo>
                    <a:pt x="47" y="63"/>
                  </a:lnTo>
                  <a:lnTo>
                    <a:pt x="70" y="36"/>
                  </a:lnTo>
                  <a:lnTo>
                    <a:pt x="87" y="19"/>
                  </a:lnTo>
                  <a:lnTo>
                    <a:pt x="101" y="0"/>
                  </a:lnTo>
                  <a:lnTo>
                    <a:pt x="124" y="2"/>
                  </a:lnTo>
                  <a:lnTo>
                    <a:pt x="149" y="4"/>
                  </a:lnTo>
                  <a:lnTo>
                    <a:pt x="185" y="7"/>
                  </a:lnTo>
                  <a:lnTo>
                    <a:pt x="218" y="5"/>
                  </a:lnTo>
                  <a:lnTo>
                    <a:pt x="245" y="4"/>
                  </a:lnTo>
                  <a:lnTo>
                    <a:pt x="231" y="17"/>
                  </a:lnTo>
                  <a:lnTo>
                    <a:pt x="224" y="29"/>
                  </a:lnTo>
                  <a:lnTo>
                    <a:pt x="193" y="73"/>
                  </a:lnTo>
                  <a:lnTo>
                    <a:pt x="174" y="109"/>
                  </a:lnTo>
                  <a:lnTo>
                    <a:pt x="168" y="1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289" name="Freeform 839"/>
            <p:cNvSpPr>
              <a:spLocks noEditPoints="1"/>
            </p:cNvSpPr>
            <p:nvPr/>
          </p:nvSpPr>
          <p:spPr bwMode="auto">
            <a:xfrm>
              <a:off x="3854" y="2325"/>
              <a:ext cx="485" cy="245"/>
            </a:xfrm>
            <a:custGeom>
              <a:avLst/>
              <a:gdLst>
                <a:gd name="T0" fmla="*/ 86 w 485"/>
                <a:gd name="T1" fmla="*/ 237 h 245"/>
                <a:gd name="T2" fmla="*/ 9 w 485"/>
                <a:gd name="T3" fmla="*/ 212 h 245"/>
                <a:gd name="T4" fmla="*/ 9 w 485"/>
                <a:gd name="T5" fmla="*/ 156 h 245"/>
                <a:gd name="T6" fmla="*/ 2 w 485"/>
                <a:gd name="T7" fmla="*/ 87 h 245"/>
                <a:gd name="T8" fmla="*/ 2 w 485"/>
                <a:gd name="T9" fmla="*/ 27 h 245"/>
                <a:gd name="T10" fmla="*/ 31 w 485"/>
                <a:gd name="T11" fmla="*/ 14 h 245"/>
                <a:gd name="T12" fmla="*/ 98 w 485"/>
                <a:gd name="T13" fmla="*/ 10 h 245"/>
                <a:gd name="T14" fmla="*/ 142 w 485"/>
                <a:gd name="T15" fmla="*/ 4 h 245"/>
                <a:gd name="T16" fmla="*/ 192 w 485"/>
                <a:gd name="T17" fmla="*/ 10 h 245"/>
                <a:gd name="T18" fmla="*/ 194 w 485"/>
                <a:gd name="T19" fmla="*/ 29 h 245"/>
                <a:gd name="T20" fmla="*/ 192 w 485"/>
                <a:gd name="T21" fmla="*/ 68 h 245"/>
                <a:gd name="T22" fmla="*/ 233 w 485"/>
                <a:gd name="T23" fmla="*/ 70 h 245"/>
                <a:gd name="T24" fmla="*/ 288 w 485"/>
                <a:gd name="T25" fmla="*/ 70 h 245"/>
                <a:gd name="T26" fmla="*/ 311 w 485"/>
                <a:gd name="T27" fmla="*/ 68 h 245"/>
                <a:gd name="T28" fmla="*/ 306 w 485"/>
                <a:gd name="T29" fmla="*/ 37 h 245"/>
                <a:gd name="T30" fmla="*/ 311 w 485"/>
                <a:gd name="T31" fmla="*/ 10 h 245"/>
                <a:gd name="T32" fmla="*/ 356 w 485"/>
                <a:gd name="T33" fmla="*/ 20 h 245"/>
                <a:gd name="T34" fmla="*/ 388 w 485"/>
                <a:gd name="T35" fmla="*/ 10 h 245"/>
                <a:gd name="T36" fmla="*/ 433 w 485"/>
                <a:gd name="T37" fmla="*/ 0 h 245"/>
                <a:gd name="T38" fmla="*/ 475 w 485"/>
                <a:gd name="T39" fmla="*/ 10 h 245"/>
                <a:gd name="T40" fmla="*/ 477 w 485"/>
                <a:gd name="T41" fmla="*/ 10 h 245"/>
                <a:gd name="T42" fmla="*/ 485 w 485"/>
                <a:gd name="T43" fmla="*/ 79 h 245"/>
                <a:gd name="T44" fmla="*/ 471 w 485"/>
                <a:gd name="T45" fmla="*/ 166 h 245"/>
                <a:gd name="T46" fmla="*/ 469 w 485"/>
                <a:gd name="T47" fmla="*/ 220 h 245"/>
                <a:gd name="T48" fmla="*/ 419 w 485"/>
                <a:gd name="T49" fmla="*/ 241 h 245"/>
                <a:gd name="T50" fmla="*/ 269 w 485"/>
                <a:gd name="T51" fmla="*/ 233 h 245"/>
                <a:gd name="T52" fmla="*/ 110 w 485"/>
                <a:gd name="T53" fmla="*/ 216 h 245"/>
                <a:gd name="T54" fmla="*/ 123 w 485"/>
                <a:gd name="T55" fmla="*/ 201 h 245"/>
                <a:gd name="T56" fmla="*/ 129 w 485"/>
                <a:gd name="T57" fmla="*/ 176 h 245"/>
                <a:gd name="T58" fmla="*/ 110 w 485"/>
                <a:gd name="T59" fmla="*/ 156 h 245"/>
                <a:gd name="T60" fmla="*/ 86 w 485"/>
                <a:gd name="T61" fmla="*/ 164 h 245"/>
                <a:gd name="T62" fmla="*/ 67 w 485"/>
                <a:gd name="T63" fmla="*/ 179 h 245"/>
                <a:gd name="T64" fmla="*/ 71 w 485"/>
                <a:gd name="T65" fmla="*/ 202 h 245"/>
                <a:gd name="T66" fmla="*/ 88 w 485"/>
                <a:gd name="T67" fmla="*/ 212 h 245"/>
                <a:gd name="T68" fmla="*/ 104 w 485"/>
                <a:gd name="T69" fmla="*/ 218 h 245"/>
                <a:gd name="T70" fmla="*/ 123 w 485"/>
                <a:gd name="T71" fmla="*/ 97 h 245"/>
                <a:gd name="T72" fmla="*/ 127 w 485"/>
                <a:gd name="T73" fmla="*/ 81 h 245"/>
                <a:gd name="T74" fmla="*/ 123 w 485"/>
                <a:gd name="T75" fmla="*/ 58 h 245"/>
                <a:gd name="T76" fmla="*/ 96 w 485"/>
                <a:gd name="T77" fmla="*/ 52 h 245"/>
                <a:gd name="T78" fmla="*/ 75 w 485"/>
                <a:gd name="T79" fmla="*/ 60 h 245"/>
                <a:gd name="T80" fmla="*/ 73 w 485"/>
                <a:gd name="T81" fmla="*/ 85 h 245"/>
                <a:gd name="T82" fmla="*/ 86 w 485"/>
                <a:gd name="T83" fmla="*/ 110 h 245"/>
                <a:gd name="T84" fmla="*/ 111 w 485"/>
                <a:gd name="T85" fmla="*/ 110 h 245"/>
                <a:gd name="T86" fmla="*/ 123 w 485"/>
                <a:gd name="T87" fmla="*/ 97 h 2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5"/>
                <a:gd name="T133" fmla="*/ 0 h 245"/>
                <a:gd name="T134" fmla="*/ 485 w 485"/>
                <a:gd name="T135" fmla="*/ 245 h 2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5" h="245">
                  <a:moveTo>
                    <a:pt x="186" y="233"/>
                  </a:moveTo>
                  <a:lnTo>
                    <a:pt x="86" y="237"/>
                  </a:lnTo>
                  <a:lnTo>
                    <a:pt x="6" y="245"/>
                  </a:lnTo>
                  <a:lnTo>
                    <a:pt x="9" y="212"/>
                  </a:lnTo>
                  <a:lnTo>
                    <a:pt x="11" y="187"/>
                  </a:lnTo>
                  <a:lnTo>
                    <a:pt x="9" y="156"/>
                  </a:lnTo>
                  <a:lnTo>
                    <a:pt x="6" y="133"/>
                  </a:lnTo>
                  <a:lnTo>
                    <a:pt x="2" y="87"/>
                  </a:lnTo>
                  <a:lnTo>
                    <a:pt x="0" y="52"/>
                  </a:lnTo>
                  <a:lnTo>
                    <a:pt x="2" y="27"/>
                  </a:lnTo>
                  <a:lnTo>
                    <a:pt x="6" y="10"/>
                  </a:lnTo>
                  <a:lnTo>
                    <a:pt x="31" y="14"/>
                  </a:lnTo>
                  <a:lnTo>
                    <a:pt x="63" y="14"/>
                  </a:lnTo>
                  <a:lnTo>
                    <a:pt x="98" y="10"/>
                  </a:lnTo>
                  <a:lnTo>
                    <a:pt x="121" y="6"/>
                  </a:lnTo>
                  <a:lnTo>
                    <a:pt x="142" y="4"/>
                  </a:lnTo>
                  <a:lnTo>
                    <a:pt x="165" y="4"/>
                  </a:lnTo>
                  <a:lnTo>
                    <a:pt x="192" y="10"/>
                  </a:lnTo>
                  <a:lnTo>
                    <a:pt x="194" y="22"/>
                  </a:lnTo>
                  <a:lnTo>
                    <a:pt x="194" y="29"/>
                  </a:lnTo>
                  <a:lnTo>
                    <a:pt x="194" y="50"/>
                  </a:lnTo>
                  <a:lnTo>
                    <a:pt x="192" y="68"/>
                  </a:lnTo>
                  <a:lnTo>
                    <a:pt x="215" y="70"/>
                  </a:lnTo>
                  <a:lnTo>
                    <a:pt x="233" y="70"/>
                  </a:lnTo>
                  <a:lnTo>
                    <a:pt x="263" y="70"/>
                  </a:lnTo>
                  <a:lnTo>
                    <a:pt x="288" y="70"/>
                  </a:lnTo>
                  <a:lnTo>
                    <a:pt x="302" y="68"/>
                  </a:lnTo>
                  <a:lnTo>
                    <a:pt x="311" y="68"/>
                  </a:lnTo>
                  <a:lnTo>
                    <a:pt x="308" y="54"/>
                  </a:lnTo>
                  <a:lnTo>
                    <a:pt x="306" y="37"/>
                  </a:lnTo>
                  <a:lnTo>
                    <a:pt x="308" y="25"/>
                  </a:lnTo>
                  <a:lnTo>
                    <a:pt x="311" y="10"/>
                  </a:lnTo>
                  <a:lnTo>
                    <a:pt x="331" y="16"/>
                  </a:lnTo>
                  <a:lnTo>
                    <a:pt x="356" y="20"/>
                  </a:lnTo>
                  <a:lnTo>
                    <a:pt x="373" y="16"/>
                  </a:lnTo>
                  <a:lnTo>
                    <a:pt x="388" y="10"/>
                  </a:lnTo>
                  <a:lnTo>
                    <a:pt x="410" y="2"/>
                  </a:lnTo>
                  <a:lnTo>
                    <a:pt x="433" y="0"/>
                  </a:lnTo>
                  <a:lnTo>
                    <a:pt x="450" y="2"/>
                  </a:lnTo>
                  <a:lnTo>
                    <a:pt x="475" y="10"/>
                  </a:lnTo>
                  <a:lnTo>
                    <a:pt x="477" y="10"/>
                  </a:lnTo>
                  <a:lnTo>
                    <a:pt x="481" y="41"/>
                  </a:lnTo>
                  <a:lnTo>
                    <a:pt x="485" y="79"/>
                  </a:lnTo>
                  <a:lnTo>
                    <a:pt x="477" y="131"/>
                  </a:lnTo>
                  <a:lnTo>
                    <a:pt x="471" y="166"/>
                  </a:lnTo>
                  <a:lnTo>
                    <a:pt x="469" y="199"/>
                  </a:lnTo>
                  <a:lnTo>
                    <a:pt x="469" y="220"/>
                  </a:lnTo>
                  <a:lnTo>
                    <a:pt x="477" y="245"/>
                  </a:lnTo>
                  <a:lnTo>
                    <a:pt x="419" y="241"/>
                  </a:lnTo>
                  <a:lnTo>
                    <a:pt x="375" y="237"/>
                  </a:lnTo>
                  <a:lnTo>
                    <a:pt x="269" y="233"/>
                  </a:lnTo>
                  <a:lnTo>
                    <a:pt x="186" y="233"/>
                  </a:lnTo>
                  <a:close/>
                  <a:moveTo>
                    <a:pt x="110" y="216"/>
                  </a:moveTo>
                  <a:lnTo>
                    <a:pt x="117" y="208"/>
                  </a:lnTo>
                  <a:lnTo>
                    <a:pt x="123" y="201"/>
                  </a:lnTo>
                  <a:lnTo>
                    <a:pt x="129" y="185"/>
                  </a:lnTo>
                  <a:lnTo>
                    <a:pt x="129" y="176"/>
                  </a:lnTo>
                  <a:lnTo>
                    <a:pt x="121" y="162"/>
                  </a:lnTo>
                  <a:lnTo>
                    <a:pt x="110" y="156"/>
                  </a:lnTo>
                  <a:lnTo>
                    <a:pt x="96" y="158"/>
                  </a:lnTo>
                  <a:lnTo>
                    <a:pt x="86" y="164"/>
                  </a:lnTo>
                  <a:lnTo>
                    <a:pt x="73" y="170"/>
                  </a:lnTo>
                  <a:lnTo>
                    <a:pt x="67" y="179"/>
                  </a:lnTo>
                  <a:lnTo>
                    <a:pt x="67" y="193"/>
                  </a:lnTo>
                  <a:lnTo>
                    <a:pt x="71" y="202"/>
                  </a:lnTo>
                  <a:lnTo>
                    <a:pt x="81" y="208"/>
                  </a:lnTo>
                  <a:lnTo>
                    <a:pt x="88" y="212"/>
                  </a:lnTo>
                  <a:lnTo>
                    <a:pt x="96" y="218"/>
                  </a:lnTo>
                  <a:lnTo>
                    <a:pt x="104" y="218"/>
                  </a:lnTo>
                  <a:lnTo>
                    <a:pt x="110" y="216"/>
                  </a:lnTo>
                  <a:close/>
                  <a:moveTo>
                    <a:pt x="123" y="97"/>
                  </a:moveTo>
                  <a:lnTo>
                    <a:pt x="125" y="91"/>
                  </a:lnTo>
                  <a:lnTo>
                    <a:pt x="127" y="81"/>
                  </a:lnTo>
                  <a:lnTo>
                    <a:pt x="127" y="70"/>
                  </a:lnTo>
                  <a:lnTo>
                    <a:pt x="123" y="58"/>
                  </a:lnTo>
                  <a:lnTo>
                    <a:pt x="111" y="52"/>
                  </a:lnTo>
                  <a:lnTo>
                    <a:pt x="96" y="52"/>
                  </a:lnTo>
                  <a:lnTo>
                    <a:pt x="86" y="54"/>
                  </a:lnTo>
                  <a:lnTo>
                    <a:pt x="75" y="60"/>
                  </a:lnTo>
                  <a:lnTo>
                    <a:pt x="71" y="70"/>
                  </a:lnTo>
                  <a:lnTo>
                    <a:pt x="73" y="85"/>
                  </a:lnTo>
                  <a:lnTo>
                    <a:pt x="77" y="97"/>
                  </a:lnTo>
                  <a:lnTo>
                    <a:pt x="86" y="110"/>
                  </a:lnTo>
                  <a:lnTo>
                    <a:pt x="98" y="114"/>
                  </a:lnTo>
                  <a:lnTo>
                    <a:pt x="111" y="110"/>
                  </a:lnTo>
                  <a:lnTo>
                    <a:pt x="117" y="106"/>
                  </a:lnTo>
                  <a:lnTo>
                    <a:pt x="123" y="9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290" name="Freeform 840"/>
            <p:cNvSpPr>
              <a:spLocks/>
            </p:cNvSpPr>
            <p:nvPr/>
          </p:nvSpPr>
          <p:spPr bwMode="auto">
            <a:xfrm>
              <a:off x="4046" y="2256"/>
              <a:ext cx="166" cy="139"/>
            </a:xfrm>
            <a:custGeom>
              <a:avLst/>
              <a:gdLst>
                <a:gd name="T0" fmla="*/ 164 w 166"/>
                <a:gd name="T1" fmla="*/ 4 h 139"/>
                <a:gd name="T2" fmla="*/ 152 w 166"/>
                <a:gd name="T3" fmla="*/ 31 h 139"/>
                <a:gd name="T4" fmla="*/ 143 w 166"/>
                <a:gd name="T5" fmla="*/ 52 h 139"/>
                <a:gd name="T6" fmla="*/ 137 w 166"/>
                <a:gd name="T7" fmla="*/ 60 h 139"/>
                <a:gd name="T8" fmla="*/ 129 w 166"/>
                <a:gd name="T9" fmla="*/ 66 h 139"/>
                <a:gd name="T10" fmla="*/ 121 w 166"/>
                <a:gd name="T11" fmla="*/ 71 h 139"/>
                <a:gd name="T12" fmla="*/ 119 w 166"/>
                <a:gd name="T13" fmla="*/ 79 h 139"/>
                <a:gd name="T14" fmla="*/ 116 w 166"/>
                <a:gd name="T15" fmla="*/ 94 h 139"/>
                <a:gd name="T16" fmla="*/ 114 w 166"/>
                <a:gd name="T17" fmla="*/ 106 h 139"/>
                <a:gd name="T18" fmla="*/ 116 w 166"/>
                <a:gd name="T19" fmla="*/ 123 h 139"/>
                <a:gd name="T20" fmla="*/ 119 w 166"/>
                <a:gd name="T21" fmla="*/ 137 h 139"/>
                <a:gd name="T22" fmla="*/ 110 w 166"/>
                <a:gd name="T23" fmla="*/ 137 h 139"/>
                <a:gd name="T24" fmla="*/ 96 w 166"/>
                <a:gd name="T25" fmla="*/ 139 h 139"/>
                <a:gd name="T26" fmla="*/ 71 w 166"/>
                <a:gd name="T27" fmla="*/ 139 h 139"/>
                <a:gd name="T28" fmla="*/ 41 w 166"/>
                <a:gd name="T29" fmla="*/ 139 h 139"/>
                <a:gd name="T30" fmla="*/ 23 w 166"/>
                <a:gd name="T31" fmla="*/ 139 h 139"/>
                <a:gd name="T32" fmla="*/ 0 w 166"/>
                <a:gd name="T33" fmla="*/ 137 h 139"/>
                <a:gd name="T34" fmla="*/ 19 w 166"/>
                <a:gd name="T35" fmla="*/ 114 h 139"/>
                <a:gd name="T36" fmla="*/ 39 w 166"/>
                <a:gd name="T37" fmla="*/ 85 h 139"/>
                <a:gd name="T38" fmla="*/ 46 w 166"/>
                <a:gd name="T39" fmla="*/ 69 h 139"/>
                <a:gd name="T40" fmla="*/ 54 w 166"/>
                <a:gd name="T41" fmla="*/ 48 h 139"/>
                <a:gd name="T42" fmla="*/ 60 w 166"/>
                <a:gd name="T43" fmla="*/ 35 h 139"/>
                <a:gd name="T44" fmla="*/ 64 w 166"/>
                <a:gd name="T45" fmla="*/ 18 h 139"/>
                <a:gd name="T46" fmla="*/ 69 w 166"/>
                <a:gd name="T47" fmla="*/ 10 h 139"/>
                <a:gd name="T48" fmla="*/ 79 w 166"/>
                <a:gd name="T49" fmla="*/ 0 h 139"/>
                <a:gd name="T50" fmla="*/ 93 w 166"/>
                <a:gd name="T51" fmla="*/ 2 h 139"/>
                <a:gd name="T52" fmla="*/ 104 w 166"/>
                <a:gd name="T53" fmla="*/ 4 h 139"/>
                <a:gd name="T54" fmla="*/ 141 w 166"/>
                <a:gd name="T55" fmla="*/ 4 h 139"/>
                <a:gd name="T56" fmla="*/ 154 w 166"/>
                <a:gd name="T57" fmla="*/ 2 h 139"/>
                <a:gd name="T58" fmla="*/ 164 w 166"/>
                <a:gd name="T59" fmla="*/ 0 h 139"/>
                <a:gd name="T60" fmla="*/ 166 w 166"/>
                <a:gd name="T61" fmla="*/ 2 h 139"/>
                <a:gd name="T62" fmla="*/ 164 w 166"/>
                <a:gd name="T63" fmla="*/ 4 h 1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6"/>
                <a:gd name="T97" fmla="*/ 0 h 139"/>
                <a:gd name="T98" fmla="*/ 166 w 166"/>
                <a:gd name="T99" fmla="*/ 139 h 1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6" h="139">
                  <a:moveTo>
                    <a:pt x="164" y="4"/>
                  </a:moveTo>
                  <a:lnTo>
                    <a:pt x="152" y="31"/>
                  </a:lnTo>
                  <a:lnTo>
                    <a:pt x="143" y="52"/>
                  </a:lnTo>
                  <a:lnTo>
                    <a:pt x="137" y="60"/>
                  </a:lnTo>
                  <a:lnTo>
                    <a:pt x="129" y="66"/>
                  </a:lnTo>
                  <a:lnTo>
                    <a:pt x="121" y="71"/>
                  </a:lnTo>
                  <a:lnTo>
                    <a:pt x="119" y="79"/>
                  </a:lnTo>
                  <a:lnTo>
                    <a:pt x="116" y="94"/>
                  </a:lnTo>
                  <a:lnTo>
                    <a:pt x="114" y="106"/>
                  </a:lnTo>
                  <a:lnTo>
                    <a:pt x="116" y="123"/>
                  </a:lnTo>
                  <a:lnTo>
                    <a:pt x="119" y="137"/>
                  </a:lnTo>
                  <a:lnTo>
                    <a:pt x="110" y="137"/>
                  </a:lnTo>
                  <a:lnTo>
                    <a:pt x="96" y="139"/>
                  </a:lnTo>
                  <a:lnTo>
                    <a:pt x="71" y="139"/>
                  </a:lnTo>
                  <a:lnTo>
                    <a:pt x="41" y="139"/>
                  </a:lnTo>
                  <a:lnTo>
                    <a:pt x="23" y="139"/>
                  </a:lnTo>
                  <a:lnTo>
                    <a:pt x="0" y="137"/>
                  </a:lnTo>
                  <a:lnTo>
                    <a:pt x="19" y="114"/>
                  </a:lnTo>
                  <a:lnTo>
                    <a:pt x="39" y="85"/>
                  </a:lnTo>
                  <a:lnTo>
                    <a:pt x="46" y="69"/>
                  </a:lnTo>
                  <a:lnTo>
                    <a:pt x="54" y="48"/>
                  </a:lnTo>
                  <a:lnTo>
                    <a:pt x="60" y="35"/>
                  </a:lnTo>
                  <a:lnTo>
                    <a:pt x="64" y="18"/>
                  </a:lnTo>
                  <a:lnTo>
                    <a:pt x="69" y="10"/>
                  </a:lnTo>
                  <a:lnTo>
                    <a:pt x="79" y="0"/>
                  </a:lnTo>
                  <a:lnTo>
                    <a:pt x="93" y="2"/>
                  </a:lnTo>
                  <a:lnTo>
                    <a:pt x="104" y="4"/>
                  </a:lnTo>
                  <a:lnTo>
                    <a:pt x="141" y="4"/>
                  </a:lnTo>
                  <a:lnTo>
                    <a:pt x="154" y="2"/>
                  </a:lnTo>
                  <a:lnTo>
                    <a:pt x="164" y="0"/>
                  </a:lnTo>
                  <a:lnTo>
                    <a:pt x="166" y="2"/>
                  </a:lnTo>
                  <a:lnTo>
                    <a:pt x="164"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291" name="Freeform 841"/>
            <p:cNvSpPr>
              <a:spLocks/>
            </p:cNvSpPr>
            <p:nvPr/>
          </p:nvSpPr>
          <p:spPr bwMode="auto">
            <a:xfrm>
              <a:off x="4046" y="2199"/>
              <a:ext cx="81" cy="194"/>
            </a:xfrm>
            <a:custGeom>
              <a:avLst/>
              <a:gdLst>
                <a:gd name="T0" fmla="*/ 66 w 81"/>
                <a:gd name="T1" fmla="*/ 17 h 194"/>
                <a:gd name="T2" fmla="*/ 79 w 81"/>
                <a:gd name="T3" fmla="*/ 0 h 194"/>
                <a:gd name="T4" fmla="*/ 81 w 81"/>
                <a:gd name="T5" fmla="*/ 13 h 194"/>
                <a:gd name="T6" fmla="*/ 81 w 81"/>
                <a:gd name="T7" fmla="*/ 23 h 194"/>
                <a:gd name="T8" fmla="*/ 81 w 81"/>
                <a:gd name="T9" fmla="*/ 42 h 194"/>
                <a:gd name="T10" fmla="*/ 79 w 81"/>
                <a:gd name="T11" fmla="*/ 57 h 194"/>
                <a:gd name="T12" fmla="*/ 69 w 81"/>
                <a:gd name="T13" fmla="*/ 67 h 194"/>
                <a:gd name="T14" fmla="*/ 64 w 81"/>
                <a:gd name="T15" fmla="*/ 75 h 194"/>
                <a:gd name="T16" fmla="*/ 60 w 81"/>
                <a:gd name="T17" fmla="*/ 92 h 194"/>
                <a:gd name="T18" fmla="*/ 54 w 81"/>
                <a:gd name="T19" fmla="*/ 105 h 194"/>
                <a:gd name="T20" fmla="*/ 46 w 81"/>
                <a:gd name="T21" fmla="*/ 126 h 194"/>
                <a:gd name="T22" fmla="*/ 39 w 81"/>
                <a:gd name="T23" fmla="*/ 142 h 194"/>
                <a:gd name="T24" fmla="*/ 19 w 81"/>
                <a:gd name="T25" fmla="*/ 171 h 194"/>
                <a:gd name="T26" fmla="*/ 0 w 81"/>
                <a:gd name="T27" fmla="*/ 194 h 194"/>
                <a:gd name="T28" fmla="*/ 2 w 81"/>
                <a:gd name="T29" fmla="*/ 176 h 194"/>
                <a:gd name="T30" fmla="*/ 2 w 81"/>
                <a:gd name="T31" fmla="*/ 155 h 194"/>
                <a:gd name="T32" fmla="*/ 2 w 81"/>
                <a:gd name="T33" fmla="*/ 148 h 194"/>
                <a:gd name="T34" fmla="*/ 0 w 81"/>
                <a:gd name="T35" fmla="*/ 136 h 194"/>
                <a:gd name="T36" fmla="*/ 18 w 81"/>
                <a:gd name="T37" fmla="*/ 117 h 194"/>
                <a:gd name="T38" fmla="*/ 35 w 81"/>
                <a:gd name="T39" fmla="*/ 92 h 194"/>
                <a:gd name="T40" fmla="*/ 44 w 81"/>
                <a:gd name="T41" fmla="*/ 65 h 194"/>
                <a:gd name="T42" fmla="*/ 50 w 81"/>
                <a:gd name="T43" fmla="*/ 48 h 194"/>
                <a:gd name="T44" fmla="*/ 56 w 81"/>
                <a:gd name="T45" fmla="*/ 30 h 194"/>
                <a:gd name="T46" fmla="*/ 66 w 81"/>
                <a:gd name="T47" fmla="*/ 17 h 1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1"/>
                <a:gd name="T73" fmla="*/ 0 h 194"/>
                <a:gd name="T74" fmla="*/ 81 w 81"/>
                <a:gd name="T75" fmla="*/ 194 h 1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1" h="194">
                  <a:moveTo>
                    <a:pt x="66" y="17"/>
                  </a:moveTo>
                  <a:lnTo>
                    <a:pt x="79" y="0"/>
                  </a:lnTo>
                  <a:lnTo>
                    <a:pt x="81" y="13"/>
                  </a:lnTo>
                  <a:lnTo>
                    <a:pt x="81" y="23"/>
                  </a:lnTo>
                  <a:lnTo>
                    <a:pt x="81" y="42"/>
                  </a:lnTo>
                  <a:lnTo>
                    <a:pt x="79" y="57"/>
                  </a:lnTo>
                  <a:lnTo>
                    <a:pt x="69" y="67"/>
                  </a:lnTo>
                  <a:lnTo>
                    <a:pt x="64" y="75"/>
                  </a:lnTo>
                  <a:lnTo>
                    <a:pt x="60" y="92"/>
                  </a:lnTo>
                  <a:lnTo>
                    <a:pt x="54" y="105"/>
                  </a:lnTo>
                  <a:lnTo>
                    <a:pt x="46" y="126"/>
                  </a:lnTo>
                  <a:lnTo>
                    <a:pt x="39" y="142"/>
                  </a:lnTo>
                  <a:lnTo>
                    <a:pt x="19" y="171"/>
                  </a:lnTo>
                  <a:lnTo>
                    <a:pt x="0" y="194"/>
                  </a:lnTo>
                  <a:lnTo>
                    <a:pt x="2" y="176"/>
                  </a:lnTo>
                  <a:lnTo>
                    <a:pt x="2" y="155"/>
                  </a:lnTo>
                  <a:lnTo>
                    <a:pt x="2" y="148"/>
                  </a:lnTo>
                  <a:lnTo>
                    <a:pt x="0" y="136"/>
                  </a:lnTo>
                  <a:lnTo>
                    <a:pt x="18" y="117"/>
                  </a:lnTo>
                  <a:lnTo>
                    <a:pt x="35" y="92"/>
                  </a:lnTo>
                  <a:lnTo>
                    <a:pt x="44" y="65"/>
                  </a:lnTo>
                  <a:lnTo>
                    <a:pt x="50" y="48"/>
                  </a:lnTo>
                  <a:lnTo>
                    <a:pt x="56" y="30"/>
                  </a:lnTo>
                  <a:lnTo>
                    <a:pt x="66" y="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292" name="Freeform 842"/>
            <p:cNvSpPr>
              <a:spLocks/>
            </p:cNvSpPr>
            <p:nvPr/>
          </p:nvSpPr>
          <p:spPr bwMode="auto">
            <a:xfrm>
              <a:off x="3860" y="2195"/>
              <a:ext cx="265" cy="144"/>
            </a:xfrm>
            <a:custGeom>
              <a:avLst/>
              <a:gdLst>
                <a:gd name="T0" fmla="*/ 15 w 265"/>
                <a:gd name="T1" fmla="*/ 115 h 144"/>
                <a:gd name="T2" fmla="*/ 19 w 265"/>
                <a:gd name="T3" fmla="*/ 111 h 144"/>
                <a:gd name="T4" fmla="*/ 34 w 265"/>
                <a:gd name="T5" fmla="*/ 88 h 144"/>
                <a:gd name="T6" fmla="*/ 59 w 265"/>
                <a:gd name="T7" fmla="*/ 48 h 144"/>
                <a:gd name="T8" fmla="*/ 77 w 265"/>
                <a:gd name="T9" fmla="*/ 13 h 144"/>
                <a:gd name="T10" fmla="*/ 98 w 265"/>
                <a:gd name="T11" fmla="*/ 2 h 144"/>
                <a:gd name="T12" fmla="*/ 115 w 265"/>
                <a:gd name="T13" fmla="*/ 0 h 144"/>
                <a:gd name="T14" fmla="*/ 142 w 265"/>
                <a:gd name="T15" fmla="*/ 0 h 144"/>
                <a:gd name="T16" fmla="*/ 171 w 265"/>
                <a:gd name="T17" fmla="*/ 5 h 144"/>
                <a:gd name="T18" fmla="*/ 192 w 265"/>
                <a:gd name="T19" fmla="*/ 9 h 144"/>
                <a:gd name="T20" fmla="*/ 215 w 265"/>
                <a:gd name="T21" fmla="*/ 11 h 144"/>
                <a:gd name="T22" fmla="*/ 244 w 265"/>
                <a:gd name="T23" fmla="*/ 9 h 144"/>
                <a:gd name="T24" fmla="*/ 265 w 265"/>
                <a:gd name="T25" fmla="*/ 4 h 144"/>
                <a:gd name="T26" fmla="*/ 252 w 265"/>
                <a:gd name="T27" fmla="*/ 21 h 144"/>
                <a:gd name="T28" fmla="*/ 242 w 265"/>
                <a:gd name="T29" fmla="*/ 34 h 144"/>
                <a:gd name="T30" fmla="*/ 236 w 265"/>
                <a:gd name="T31" fmla="*/ 52 h 144"/>
                <a:gd name="T32" fmla="*/ 230 w 265"/>
                <a:gd name="T33" fmla="*/ 69 h 144"/>
                <a:gd name="T34" fmla="*/ 221 w 265"/>
                <a:gd name="T35" fmla="*/ 96 h 144"/>
                <a:gd name="T36" fmla="*/ 204 w 265"/>
                <a:gd name="T37" fmla="*/ 121 h 144"/>
                <a:gd name="T38" fmla="*/ 186 w 265"/>
                <a:gd name="T39" fmla="*/ 140 h 144"/>
                <a:gd name="T40" fmla="*/ 159 w 265"/>
                <a:gd name="T41" fmla="*/ 134 h 144"/>
                <a:gd name="T42" fmla="*/ 136 w 265"/>
                <a:gd name="T43" fmla="*/ 134 h 144"/>
                <a:gd name="T44" fmla="*/ 115 w 265"/>
                <a:gd name="T45" fmla="*/ 136 h 144"/>
                <a:gd name="T46" fmla="*/ 92 w 265"/>
                <a:gd name="T47" fmla="*/ 140 h 144"/>
                <a:gd name="T48" fmla="*/ 57 w 265"/>
                <a:gd name="T49" fmla="*/ 144 h 144"/>
                <a:gd name="T50" fmla="*/ 25 w 265"/>
                <a:gd name="T51" fmla="*/ 144 h 144"/>
                <a:gd name="T52" fmla="*/ 0 w 265"/>
                <a:gd name="T53" fmla="*/ 140 h 144"/>
                <a:gd name="T54" fmla="*/ 15 w 265"/>
                <a:gd name="T55" fmla="*/ 115 h 1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144"/>
                <a:gd name="T86" fmla="*/ 265 w 265"/>
                <a:gd name="T87" fmla="*/ 144 h 14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144">
                  <a:moveTo>
                    <a:pt x="15" y="115"/>
                  </a:moveTo>
                  <a:lnTo>
                    <a:pt x="19" y="111"/>
                  </a:lnTo>
                  <a:lnTo>
                    <a:pt x="34" y="88"/>
                  </a:lnTo>
                  <a:lnTo>
                    <a:pt x="59" y="48"/>
                  </a:lnTo>
                  <a:lnTo>
                    <a:pt x="77" y="13"/>
                  </a:lnTo>
                  <a:lnTo>
                    <a:pt x="98" y="2"/>
                  </a:lnTo>
                  <a:lnTo>
                    <a:pt x="115" y="0"/>
                  </a:lnTo>
                  <a:lnTo>
                    <a:pt x="142" y="0"/>
                  </a:lnTo>
                  <a:lnTo>
                    <a:pt x="171" y="5"/>
                  </a:lnTo>
                  <a:lnTo>
                    <a:pt x="192" y="9"/>
                  </a:lnTo>
                  <a:lnTo>
                    <a:pt x="215" y="11"/>
                  </a:lnTo>
                  <a:lnTo>
                    <a:pt x="244" y="9"/>
                  </a:lnTo>
                  <a:lnTo>
                    <a:pt x="265" y="4"/>
                  </a:lnTo>
                  <a:lnTo>
                    <a:pt x="252" y="21"/>
                  </a:lnTo>
                  <a:lnTo>
                    <a:pt x="242" y="34"/>
                  </a:lnTo>
                  <a:lnTo>
                    <a:pt x="236" y="52"/>
                  </a:lnTo>
                  <a:lnTo>
                    <a:pt x="230" y="69"/>
                  </a:lnTo>
                  <a:lnTo>
                    <a:pt x="221" y="96"/>
                  </a:lnTo>
                  <a:lnTo>
                    <a:pt x="204" y="121"/>
                  </a:lnTo>
                  <a:lnTo>
                    <a:pt x="186" y="140"/>
                  </a:lnTo>
                  <a:lnTo>
                    <a:pt x="159" y="134"/>
                  </a:lnTo>
                  <a:lnTo>
                    <a:pt x="136" y="134"/>
                  </a:lnTo>
                  <a:lnTo>
                    <a:pt x="115" y="136"/>
                  </a:lnTo>
                  <a:lnTo>
                    <a:pt x="92" y="140"/>
                  </a:lnTo>
                  <a:lnTo>
                    <a:pt x="57" y="144"/>
                  </a:lnTo>
                  <a:lnTo>
                    <a:pt x="25" y="144"/>
                  </a:lnTo>
                  <a:lnTo>
                    <a:pt x="0" y="140"/>
                  </a:lnTo>
                  <a:lnTo>
                    <a:pt x="15" y="11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293" name="Freeform 843"/>
            <p:cNvSpPr>
              <a:spLocks/>
            </p:cNvSpPr>
            <p:nvPr/>
          </p:nvSpPr>
          <p:spPr bwMode="auto">
            <a:xfrm>
              <a:off x="3756" y="2387"/>
              <a:ext cx="785" cy="231"/>
            </a:xfrm>
            <a:custGeom>
              <a:avLst/>
              <a:gdLst>
                <a:gd name="T0" fmla="*/ 288 w 785"/>
                <a:gd name="T1" fmla="*/ 229 h 231"/>
                <a:gd name="T2" fmla="*/ 288 w 785"/>
                <a:gd name="T3" fmla="*/ 231 h 231"/>
                <a:gd name="T4" fmla="*/ 0 w 785"/>
                <a:gd name="T5" fmla="*/ 231 h 231"/>
                <a:gd name="T6" fmla="*/ 7 w 785"/>
                <a:gd name="T7" fmla="*/ 217 h 231"/>
                <a:gd name="T8" fmla="*/ 9 w 785"/>
                <a:gd name="T9" fmla="*/ 212 h 231"/>
                <a:gd name="T10" fmla="*/ 50 w 785"/>
                <a:gd name="T11" fmla="*/ 142 h 231"/>
                <a:gd name="T12" fmla="*/ 52 w 785"/>
                <a:gd name="T13" fmla="*/ 142 h 231"/>
                <a:gd name="T14" fmla="*/ 90 w 785"/>
                <a:gd name="T15" fmla="*/ 75 h 231"/>
                <a:gd name="T16" fmla="*/ 104 w 785"/>
                <a:gd name="T17" fmla="*/ 71 h 231"/>
                <a:gd name="T18" fmla="*/ 107 w 785"/>
                <a:gd name="T19" fmla="*/ 94 h 231"/>
                <a:gd name="T20" fmla="*/ 109 w 785"/>
                <a:gd name="T21" fmla="*/ 125 h 231"/>
                <a:gd name="T22" fmla="*/ 107 w 785"/>
                <a:gd name="T23" fmla="*/ 150 h 231"/>
                <a:gd name="T24" fmla="*/ 104 w 785"/>
                <a:gd name="T25" fmla="*/ 183 h 231"/>
                <a:gd name="T26" fmla="*/ 184 w 785"/>
                <a:gd name="T27" fmla="*/ 175 h 231"/>
                <a:gd name="T28" fmla="*/ 284 w 785"/>
                <a:gd name="T29" fmla="*/ 171 h 231"/>
                <a:gd name="T30" fmla="*/ 367 w 785"/>
                <a:gd name="T31" fmla="*/ 171 h 231"/>
                <a:gd name="T32" fmla="*/ 473 w 785"/>
                <a:gd name="T33" fmla="*/ 175 h 231"/>
                <a:gd name="T34" fmla="*/ 517 w 785"/>
                <a:gd name="T35" fmla="*/ 179 h 231"/>
                <a:gd name="T36" fmla="*/ 575 w 785"/>
                <a:gd name="T37" fmla="*/ 183 h 231"/>
                <a:gd name="T38" fmla="*/ 575 w 785"/>
                <a:gd name="T39" fmla="*/ 181 h 231"/>
                <a:gd name="T40" fmla="*/ 577 w 785"/>
                <a:gd name="T41" fmla="*/ 181 h 231"/>
                <a:gd name="T42" fmla="*/ 585 w 785"/>
                <a:gd name="T43" fmla="*/ 156 h 231"/>
                <a:gd name="T44" fmla="*/ 592 w 785"/>
                <a:gd name="T45" fmla="*/ 137 h 231"/>
                <a:gd name="T46" fmla="*/ 608 w 785"/>
                <a:gd name="T47" fmla="*/ 119 h 231"/>
                <a:gd name="T48" fmla="*/ 625 w 785"/>
                <a:gd name="T49" fmla="*/ 104 h 231"/>
                <a:gd name="T50" fmla="*/ 636 w 785"/>
                <a:gd name="T51" fmla="*/ 92 h 231"/>
                <a:gd name="T52" fmla="*/ 646 w 785"/>
                <a:gd name="T53" fmla="*/ 77 h 231"/>
                <a:gd name="T54" fmla="*/ 650 w 785"/>
                <a:gd name="T55" fmla="*/ 60 h 231"/>
                <a:gd name="T56" fmla="*/ 654 w 785"/>
                <a:gd name="T57" fmla="*/ 46 h 231"/>
                <a:gd name="T58" fmla="*/ 658 w 785"/>
                <a:gd name="T59" fmla="*/ 10 h 231"/>
                <a:gd name="T60" fmla="*/ 658 w 785"/>
                <a:gd name="T61" fmla="*/ 0 h 231"/>
                <a:gd name="T62" fmla="*/ 785 w 785"/>
                <a:gd name="T63" fmla="*/ 0 h 231"/>
                <a:gd name="T64" fmla="*/ 765 w 785"/>
                <a:gd name="T65" fmla="*/ 35 h 231"/>
                <a:gd name="T66" fmla="*/ 763 w 785"/>
                <a:gd name="T67" fmla="*/ 35 h 231"/>
                <a:gd name="T68" fmla="*/ 686 w 785"/>
                <a:gd name="T69" fmla="*/ 165 h 231"/>
                <a:gd name="T70" fmla="*/ 688 w 785"/>
                <a:gd name="T71" fmla="*/ 165 h 231"/>
                <a:gd name="T72" fmla="*/ 652 w 785"/>
                <a:gd name="T73" fmla="*/ 231 h 231"/>
                <a:gd name="T74" fmla="*/ 498 w 785"/>
                <a:gd name="T75" fmla="*/ 231 h 231"/>
                <a:gd name="T76" fmla="*/ 498 w 785"/>
                <a:gd name="T77" fmla="*/ 229 h 231"/>
                <a:gd name="T78" fmla="*/ 288 w 785"/>
                <a:gd name="T79" fmla="*/ 229 h 23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85"/>
                <a:gd name="T121" fmla="*/ 0 h 231"/>
                <a:gd name="T122" fmla="*/ 785 w 785"/>
                <a:gd name="T123" fmla="*/ 231 h 23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85" h="231">
                  <a:moveTo>
                    <a:pt x="288" y="229"/>
                  </a:moveTo>
                  <a:lnTo>
                    <a:pt x="288" y="231"/>
                  </a:lnTo>
                  <a:lnTo>
                    <a:pt x="0" y="231"/>
                  </a:lnTo>
                  <a:lnTo>
                    <a:pt x="7" y="217"/>
                  </a:lnTo>
                  <a:lnTo>
                    <a:pt x="9" y="212"/>
                  </a:lnTo>
                  <a:lnTo>
                    <a:pt x="50" y="142"/>
                  </a:lnTo>
                  <a:lnTo>
                    <a:pt x="52" y="142"/>
                  </a:lnTo>
                  <a:lnTo>
                    <a:pt x="90" y="75"/>
                  </a:lnTo>
                  <a:lnTo>
                    <a:pt x="104" y="71"/>
                  </a:lnTo>
                  <a:lnTo>
                    <a:pt x="107" y="94"/>
                  </a:lnTo>
                  <a:lnTo>
                    <a:pt x="109" y="125"/>
                  </a:lnTo>
                  <a:lnTo>
                    <a:pt x="107" y="150"/>
                  </a:lnTo>
                  <a:lnTo>
                    <a:pt x="104" y="183"/>
                  </a:lnTo>
                  <a:lnTo>
                    <a:pt x="184" y="175"/>
                  </a:lnTo>
                  <a:lnTo>
                    <a:pt x="284" y="171"/>
                  </a:lnTo>
                  <a:lnTo>
                    <a:pt x="367" y="171"/>
                  </a:lnTo>
                  <a:lnTo>
                    <a:pt x="473" y="175"/>
                  </a:lnTo>
                  <a:lnTo>
                    <a:pt x="517" y="179"/>
                  </a:lnTo>
                  <a:lnTo>
                    <a:pt x="575" y="183"/>
                  </a:lnTo>
                  <a:lnTo>
                    <a:pt x="575" y="181"/>
                  </a:lnTo>
                  <a:lnTo>
                    <a:pt x="577" y="181"/>
                  </a:lnTo>
                  <a:lnTo>
                    <a:pt x="585" y="156"/>
                  </a:lnTo>
                  <a:lnTo>
                    <a:pt x="592" y="137"/>
                  </a:lnTo>
                  <a:lnTo>
                    <a:pt x="608" y="119"/>
                  </a:lnTo>
                  <a:lnTo>
                    <a:pt x="625" y="104"/>
                  </a:lnTo>
                  <a:lnTo>
                    <a:pt x="636" y="92"/>
                  </a:lnTo>
                  <a:lnTo>
                    <a:pt x="646" y="77"/>
                  </a:lnTo>
                  <a:lnTo>
                    <a:pt x="650" y="60"/>
                  </a:lnTo>
                  <a:lnTo>
                    <a:pt x="654" y="46"/>
                  </a:lnTo>
                  <a:lnTo>
                    <a:pt x="658" y="10"/>
                  </a:lnTo>
                  <a:lnTo>
                    <a:pt x="658" y="0"/>
                  </a:lnTo>
                  <a:lnTo>
                    <a:pt x="785" y="0"/>
                  </a:lnTo>
                  <a:lnTo>
                    <a:pt x="765" y="35"/>
                  </a:lnTo>
                  <a:lnTo>
                    <a:pt x="763" y="35"/>
                  </a:lnTo>
                  <a:lnTo>
                    <a:pt x="686" y="165"/>
                  </a:lnTo>
                  <a:lnTo>
                    <a:pt x="688" y="165"/>
                  </a:lnTo>
                  <a:lnTo>
                    <a:pt x="652" y="231"/>
                  </a:lnTo>
                  <a:lnTo>
                    <a:pt x="498" y="231"/>
                  </a:lnTo>
                  <a:lnTo>
                    <a:pt x="498" y="229"/>
                  </a:lnTo>
                  <a:lnTo>
                    <a:pt x="288" y="229"/>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294" name="Freeform 844"/>
            <p:cNvSpPr>
              <a:spLocks/>
            </p:cNvSpPr>
            <p:nvPr/>
          </p:nvSpPr>
          <p:spPr bwMode="auto">
            <a:xfrm>
              <a:off x="3638" y="2310"/>
              <a:ext cx="237" cy="152"/>
            </a:xfrm>
            <a:custGeom>
              <a:avLst/>
              <a:gdLst>
                <a:gd name="T0" fmla="*/ 225 w 237"/>
                <a:gd name="T1" fmla="*/ 6 h 152"/>
                <a:gd name="T2" fmla="*/ 231 w 237"/>
                <a:gd name="T3" fmla="*/ 2 h 152"/>
                <a:gd name="T4" fmla="*/ 237 w 237"/>
                <a:gd name="T5" fmla="*/ 0 h 152"/>
                <a:gd name="T6" fmla="*/ 222 w 237"/>
                <a:gd name="T7" fmla="*/ 25 h 152"/>
                <a:gd name="T8" fmla="*/ 218 w 237"/>
                <a:gd name="T9" fmla="*/ 42 h 152"/>
                <a:gd name="T10" fmla="*/ 216 w 237"/>
                <a:gd name="T11" fmla="*/ 67 h 152"/>
                <a:gd name="T12" fmla="*/ 218 w 237"/>
                <a:gd name="T13" fmla="*/ 102 h 152"/>
                <a:gd name="T14" fmla="*/ 222 w 237"/>
                <a:gd name="T15" fmla="*/ 148 h 152"/>
                <a:gd name="T16" fmla="*/ 208 w 237"/>
                <a:gd name="T17" fmla="*/ 152 h 152"/>
                <a:gd name="T18" fmla="*/ 199 w 237"/>
                <a:gd name="T19" fmla="*/ 152 h 152"/>
                <a:gd name="T20" fmla="*/ 183 w 237"/>
                <a:gd name="T21" fmla="*/ 150 h 152"/>
                <a:gd name="T22" fmla="*/ 170 w 237"/>
                <a:gd name="T23" fmla="*/ 148 h 152"/>
                <a:gd name="T24" fmla="*/ 158 w 237"/>
                <a:gd name="T25" fmla="*/ 144 h 152"/>
                <a:gd name="T26" fmla="*/ 149 w 237"/>
                <a:gd name="T27" fmla="*/ 142 h 152"/>
                <a:gd name="T28" fmla="*/ 139 w 237"/>
                <a:gd name="T29" fmla="*/ 144 h 152"/>
                <a:gd name="T30" fmla="*/ 129 w 237"/>
                <a:gd name="T31" fmla="*/ 146 h 152"/>
                <a:gd name="T32" fmla="*/ 116 w 237"/>
                <a:gd name="T33" fmla="*/ 148 h 152"/>
                <a:gd name="T34" fmla="*/ 99 w 237"/>
                <a:gd name="T35" fmla="*/ 148 h 152"/>
                <a:gd name="T36" fmla="*/ 85 w 237"/>
                <a:gd name="T37" fmla="*/ 146 h 152"/>
                <a:gd name="T38" fmla="*/ 52 w 237"/>
                <a:gd name="T39" fmla="*/ 146 h 152"/>
                <a:gd name="T40" fmla="*/ 25 w 237"/>
                <a:gd name="T41" fmla="*/ 148 h 152"/>
                <a:gd name="T42" fmla="*/ 22 w 237"/>
                <a:gd name="T43" fmla="*/ 148 h 152"/>
                <a:gd name="T44" fmla="*/ 18 w 237"/>
                <a:gd name="T45" fmla="*/ 146 h 152"/>
                <a:gd name="T46" fmla="*/ 16 w 237"/>
                <a:gd name="T47" fmla="*/ 139 h 152"/>
                <a:gd name="T48" fmla="*/ 16 w 237"/>
                <a:gd name="T49" fmla="*/ 129 h 152"/>
                <a:gd name="T50" fmla="*/ 8 w 237"/>
                <a:gd name="T51" fmla="*/ 117 h 152"/>
                <a:gd name="T52" fmla="*/ 0 w 237"/>
                <a:gd name="T53" fmla="*/ 102 h 152"/>
                <a:gd name="T54" fmla="*/ 0 w 237"/>
                <a:gd name="T55" fmla="*/ 85 h 152"/>
                <a:gd name="T56" fmla="*/ 4 w 237"/>
                <a:gd name="T57" fmla="*/ 62 h 152"/>
                <a:gd name="T58" fmla="*/ 8 w 237"/>
                <a:gd name="T59" fmla="*/ 46 h 152"/>
                <a:gd name="T60" fmla="*/ 12 w 237"/>
                <a:gd name="T61" fmla="*/ 29 h 152"/>
                <a:gd name="T62" fmla="*/ 12 w 237"/>
                <a:gd name="T63" fmla="*/ 29 h 152"/>
                <a:gd name="T64" fmla="*/ 14 w 237"/>
                <a:gd name="T65" fmla="*/ 19 h 152"/>
                <a:gd name="T66" fmla="*/ 18 w 237"/>
                <a:gd name="T67" fmla="*/ 6 h 152"/>
                <a:gd name="T68" fmla="*/ 20 w 237"/>
                <a:gd name="T69" fmla="*/ 2 h 152"/>
                <a:gd name="T70" fmla="*/ 24 w 237"/>
                <a:gd name="T71" fmla="*/ 0 h 152"/>
                <a:gd name="T72" fmla="*/ 25 w 237"/>
                <a:gd name="T73" fmla="*/ 2 h 152"/>
                <a:gd name="T74" fmla="*/ 39 w 237"/>
                <a:gd name="T75" fmla="*/ 2 h 152"/>
                <a:gd name="T76" fmla="*/ 58 w 237"/>
                <a:gd name="T77" fmla="*/ 4 h 152"/>
                <a:gd name="T78" fmla="*/ 72 w 237"/>
                <a:gd name="T79" fmla="*/ 2 h 152"/>
                <a:gd name="T80" fmla="*/ 89 w 237"/>
                <a:gd name="T81" fmla="*/ 0 h 152"/>
                <a:gd name="T82" fmla="*/ 100 w 237"/>
                <a:gd name="T83" fmla="*/ 0 h 152"/>
                <a:gd name="T84" fmla="*/ 116 w 237"/>
                <a:gd name="T85" fmla="*/ 0 h 152"/>
                <a:gd name="T86" fmla="*/ 118 w 237"/>
                <a:gd name="T87" fmla="*/ 0 h 152"/>
                <a:gd name="T88" fmla="*/ 122 w 237"/>
                <a:gd name="T89" fmla="*/ 8 h 152"/>
                <a:gd name="T90" fmla="*/ 131 w 237"/>
                <a:gd name="T91" fmla="*/ 14 h 152"/>
                <a:gd name="T92" fmla="*/ 143 w 237"/>
                <a:gd name="T93" fmla="*/ 15 h 152"/>
                <a:gd name="T94" fmla="*/ 158 w 237"/>
                <a:gd name="T95" fmla="*/ 12 h 152"/>
                <a:gd name="T96" fmla="*/ 164 w 237"/>
                <a:gd name="T97" fmla="*/ 8 h 152"/>
                <a:gd name="T98" fmla="*/ 170 w 237"/>
                <a:gd name="T99" fmla="*/ 2 h 152"/>
                <a:gd name="T100" fmla="*/ 175 w 237"/>
                <a:gd name="T101" fmla="*/ 2 h 152"/>
                <a:gd name="T102" fmla="*/ 195 w 237"/>
                <a:gd name="T103" fmla="*/ 2 h 152"/>
                <a:gd name="T104" fmla="*/ 210 w 237"/>
                <a:gd name="T105" fmla="*/ 6 h 152"/>
                <a:gd name="T106" fmla="*/ 225 w 237"/>
                <a:gd name="T107" fmla="*/ 6 h 1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7"/>
                <a:gd name="T163" fmla="*/ 0 h 152"/>
                <a:gd name="T164" fmla="*/ 237 w 237"/>
                <a:gd name="T165" fmla="*/ 152 h 1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7" h="152">
                  <a:moveTo>
                    <a:pt x="225" y="6"/>
                  </a:moveTo>
                  <a:lnTo>
                    <a:pt x="231" y="2"/>
                  </a:lnTo>
                  <a:lnTo>
                    <a:pt x="237" y="0"/>
                  </a:lnTo>
                  <a:lnTo>
                    <a:pt x="222" y="25"/>
                  </a:lnTo>
                  <a:lnTo>
                    <a:pt x="218" y="42"/>
                  </a:lnTo>
                  <a:lnTo>
                    <a:pt x="216" y="67"/>
                  </a:lnTo>
                  <a:lnTo>
                    <a:pt x="218" y="102"/>
                  </a:lnTo>
                  <a:lnTo>
                    <a:pt x="222" y="148"/>
                  </a:lnTo>
                  <a:lnTo>
                    <a:pt x="208" y="152"/>
                  </a:lnTo>
                  <a:lnTo>
                    <a:pt x="199" y="152"/>
                  </a:lnTo>
                  <a:lnTo>
                    <a:pt x="183" y="150"/>
                  </a:lnTo>
                  <a:lnTo>
                    <a:pt x="170" y="148"/>
                  </a:lnTo>
                  <a:lnTo>
                    <a:pt x="158" y="144"/>
                  </a:lnTo>
                  <a:lnTo>
                    <a:pt x="149" y="142"/>
                  </a:lnTo>
                  <a:lnTo>
                    <a:pt x="139" y="144"/>
                  </a:lnTo>
                  <a:lnTo>
                    <a:pt x="129" y="146"/>
                  </a:lnTo>
                  <a:lnTo>
                    <a:pt x="116" y="148"/>
                  </a:lnTo>
                  <a:lnTo>
                    <a:pt x="99" y="148"/>
                  </a:lnTo>
                  <a:lnTo>
                    <a:pt x="85" y="146"/>
                  </a:lnTo>
                  <a:lnTo>
                    <a:pt x="52" y="146"/>
                  </a:lnTo>
                  <a:lnTo>
                    <a:pt x="25" y="148"/>
                  </a:lnTo>
                  <a:lnTo>
                    <a:pt x="22" y="148"/>
                  </a:lnTo>
                  <a:lnTo>
                    <a:pt x="18" y="146"/>
                  </a:lnTo>
                  <a:lnTo>
                    <a:pt x="16" y="139"/>
                  </a:lnTo>
                  <a:lnTo>
                    <a:pt x="16" y="129"/>
                  </a:lnTo>
                  <a:lnTo>
                    <a:pt x="8" y="117"/>
                  </a:lnTo>
                  <a:lnTo>
                    <a:pt x="0" y="102"/>
                  </a:lnTo>
                  <a:lnTo>
                    <a:pt x="0" y="85"/>
                  </a:lnTo>
                  <a:lnTo>
                    <a:pt x="4" y="62"/>
                  </a:lnTo>
                  <a:lnTo>
                    <a:pt x="8" y="46"/>
                  </a:lnTo>
                  <a:lnTo>
                    <a:pt x="12" y="29"/>
                  </a:lnTo>
                  <a:lnTo>
                    <a:pt x="14" y="19"/>
                  </a:lnTo>
                  <a:lnTo>
                    <a:pt x="18" y="6"/>
                  </a:lnTo>
                  <a:lnTo>
                    <a:pt x="20" y="2"/>
                  </a:lnTo>
                  <a:lnTo>
                    <a:pt x="24" y="0"/>
                  </a:lnTo>
                  <a:lnTo>
                    <a:pt x="25" y="2"/>
                  </a:lnTo>
                  <a:lnTo>
                    <a:pt x="39" y="2"/>
                  </a:lnTo>
                  <a:lnTo>
                    <a:pt x="58" y="4"/>
                  </a:lnTo>
                  <a:lnTo>
                    <a:pt x="72" y="2"/>
                  </a:lnTo>
                  <a:lnTo>
                    <a:pt x="89" y="0"/>
                  </a:lnTo>
                  <a:lnTo>
                    <a:pt x="100" y="0"/>
                  </a:lnTo>
                  <a:lnTo>
                    <a:pt x="116" y="0"/>
                  </a:lnTo>
                  <a:lnTo>
                    <a:pt x="118" y="0"/>
                  </a:lnTo>
                  <a:lnTo>
                    <a:pt x="122" y="8"/>
                  </a:lnTo>
                  <a:lnTo>
                    <a:pt x="131" y="14"/>
                  </a:lnTo>
                  <a:lnTo>
                    <a:pt x="143" y="15"/>
                  </a:lnTo>
                  <a:lnTo>
                    <a:pt x="158" y="12"/>
                  </a:lnTo>
                  <a:lnTo>
                    <a:pt x="164" y="8"/>
                  </a:lnTo>
                  <a:lnTo>
                    <a:pt x="170" y="2"/>
                  </a:lnTo>
                  <a:lnTo>
                    <a:pt x="175" y="2"/>
                  </a:lnTo>
                  <a:lnTo>
                    <a:pt x="195" y="2"/>
                  </a:lnTo>
                  <a:lnTo>
                    <a:pt x="210" y="6"/>
                  </a:lnTo>
                  <a:lnTo>
                    <a:pt x="225"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295" name="Freeform 845"/>
            <p:cNvSpPr>
              <a:spLocks/>
            </p:cNvSpPr>
            <p:nvPr/>
          </p:nvSpPr>
          <p:spPr bwMode="auto">
            <a:xfrm>
              <a:off x="3506" y="2337"/>
              <a:ext cx="144" cy="92"/>
            </a:xfrm>
            <a:custGeom>
              <a:avLst/>
              <a:gdLst>
                <a:gd name="T0" fmla="*/ 123 w 144"/>
                <a:gd name="T1" fmla="*/ 6 h 92"/>
                <a:gd name="T2" fmla="*/ 144 w 144"/>
                <a:gd name="T3" fmla="*/ 2 h 92"/>
                <a:gd name="T4" fmla="*/ 144 w 144"/>
                <a:gd name="T5" fmla="*/ 2 h 92"/>
                <a:gd name="T6" fmla="*/ 144 w 144"/>
                <a:gd name="T7" fmla="*/ 2 h 92"/>
                <a:gd name="T8" fmla="*/ 140 w 144"/>
                <a:gd name="T9" fmla="*/ 19 h 92"/>
                <a:gd name="T10" fmla="*/ 136 w 144"/>
                <a:gd name="T11" fmla="*/ 35 h 92"/>
                <a:gd name="T12" fmla="*/ 132 w 144"/>
                <a:gd name="T13" fmla="*/ 58 h 92"/>
                <a:gd name="T14" fmla="*/ 132 w 144"/>
                <a:gd name="T15" fmla="*/ 75 h 92"/>
                <a:gd name="T16" fmla="*/ 140 w 144"/>
                <a:gd name="T17" fmla="*/ 90 h 92"/>
                <a:gd name="T18" fmla="*/ 121 w 144"/>
                <a:gd name="T19" fmla="*/ 92 h 92"/>
                <a:gd name="T20" fmla="*/ 96 w 144"/>
                <a:gd name="T21" fmla="*/ 92 h 92"/>
                <a:gd name="T22" fmla="*/ 75 w 144"/>
                <a:gd name="T23" fmla="*/ 90 h 92"/>
                <a:gd name="T24" fmla="*/ 50 w 144"/>
                <a:gd name="T25" fmla="*/ 88 h 92"/>
                <a:gd name="T26" fmla="*/ 36 w 144"/>
                <a:gd name="T27" fmla="*/ 90 h 92"/>
                <a:gd name="T28" fmla="*/ 19 w 144"/>
                <a:gd name="T29" fmla="*/ 92 h 92"/>
                <a:gd name="T30" fmla="*/ 15 w 144"/>
                <a:gd name="T31" fmla="*/ 90 h 92"/>
                <a:gd name="T32" fmla="*/ 13 w 144"/>
                <a:gd name="T33" fmla="*/ 87 h 92"/>
                <a:gd name="T34" fmla="*/ 7 w 144"/>
                <a:gd name="T35" fmla="*/ 81 h 92"/>
                <a:gd name="T36" fmla="*/ 4 w 144"/>
                <a:gd name="T37" fmla="*/ 71 h 92"/>
                <a:gd name="T38" fmla="*/ 0 w 144"/>
                <a:gd name="T39" fmla="*/ 58 h 92"/>
                <a:gd name="T40" fmla="*/ 0 w 144"/>
                <a:gd name="T41" fmla="*/ 40 h 92"/>
                <a:gd name="T42" fmla="*/ 0 w 144"/>
                <a:gd name="T43" fmla="*/ 29 h 92"/>
                <a:gd name="T44" fmla="*/ 5 w 144"/>
                <a:gd name="T45" fmla="*/ 15 h 92"/>
                <a:gd name="T46" fmla="*/ 11 w 144"/>
                <a:gd name="T47" fmla="*/ 8 h 92"/>
                <a:gd name="T48" fmla="*/ 19 w 144"/>
                <a:gd name="T49" fmla="*/ 2 h 92"/>
                <a:gd name="T50" fmla="*/ 36 w 144"/>
                <a:gd name="T51" fmla="*/ 0 h 92"/>
                <a:gd name="T52" fmla="*/ 57 w 144"/>
                <a:gd name="T53" fmla="*/ 0 h 92"/>
                <a:gd name="T54" fmla="*/ 80 w 144"/>
                <a:gd name="T55" fmla="*/ 4 h 92"/>
                <a:gd name="T56" fmla="*/ 107 w 144"/>
                <a:gd name="T57" fmla="*/ 6 h 92"/>
                <a:gd name="T58" fmla="*/ 123 w 144"/>
                <a:gd name="T59" fmla="*/ 6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92"/>
                <a:gd name="T92" fmla="*/ 144 w 144"/>
                <a:gd name="T93" fmla="*/ 92 h 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92">
                  <a:moveTo>
                    <a:pt x="123" y="6"/>
                  </a:moveTo>
                  <a:lnTo>
                    <a:pt x="144" y="2"/>
                  </a:lnTo>
                  <a:lnTo>
                    <a:pt x="140" y="19"/>
                  </a:lnTo>
                  <a:lnTo>
                    <a:pt x="136" y="35"/>
                  </a:lnTo>
                  <a:lnTo>
                    <a:pt x="132" y="58"/>
                  </a:lnTo>
                  <a:lnTo>
                    <a:pt x="132" y="75"/>
                  </a:lnTo>
                  <a:lnTo>
                    <a:pt x="140" y="90"/>
                  </a:lnTo>
                  <a:lnTo>
                    <a:pt x="121" y="92"/>
                  </a:lnTo>
                  <a:lnTo>
                    <a:pt x="96" y="92"/>
                  </a:lnTo>
                  <a:lnTo>
                    <a:pt x="75" y="90"/>
                  </a:lnTo>
                  <a:lnTo>
                    <a:pt x="50" y="88"/>
                  </a:lnTo>
                  <a:lnTo>
                    <a:pt x="36" y="90"/>
                  </a:lnTo>
                  <a:lnTo>
                    <a:pt x="19" y="92"/>
                  </a:lnTo>
                  <a:lnTo>
                    <a:pt x="15" y="90"/>
                  </a:lnTo>
                  <a:lnTo>
                    <a:pt x="13" y="87"/>
                  </a:lnTo>
                  <a:lnTo>
                    <a:pt x="7" y="81"/>
                  </a:lnTo>
                  <a:lnTo>
                    <a:pt x="4" y="71"/>
                  </a:lnTo>
                  <a:lnTo>
                    <a:pt x="0" y="58"/>
                  </a:lnTo>
                  <a:lnTo>
                    <a:pt x="0" y="40"/>
                  </a:lnTo>
                  <a:lnTo>
                    <a:pt x="0" y="29"/>
                  </a:lnTo>
                  <a:lnTo>
                    <a:pt x="5" y="15"/>
                  </a:lnTo>
                  <a:lnTo>
                    <a:pt x="11" y="8"/>
                  </a:lnTo>
                  <a:lnTo>
                    <a:pt x="19" y="2"/>
                  </a:lnTo>
                  <a:lnTo>
                    <a:pt x="36" y="0"/>
                  </a:lnTo>
                  <a:lnTo>
                    <a:pt x="57" y="0"/>
                  </a:lnTo>
                  <a:lnTo>
                    <a:pt x="80" y="4"/>
                  </a:lnTo>
                  <a:lnTo>
                    <a:pt x="107" y="6"/>
                  </a:lnTo>
                  <a:lnTo>
                    <a:pt x="123"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296" name="Freeform 846"/>
            <p:cNvSpPr>
              <a:spLocks/>
            </p:cNvSpPr>
            <p:nvPr/>
          </p:nvSpPr>
          <p:spPr bwMode="auto">
            <a:xfrm>
              <a:off x="4414" y="2387"/>
              <a:ext cx="127" cy="1"/>
            </a:xfrm>
            <a:custGeom>
              <a:avLst/>
              <a:gdLst>
                <a:gd name="T0" fmla="*/ 127 w 127"/>
                <a:gd name="T1" fmla="*/ 0 h 1"/>
                <a:gd name="T2" fmla="*/ 0 w 127"/>
                <a:gd name="T3" fmla="*/ 0 h 1"/>
                <a:gd name="T4" fmla="*/ 0 w 127"/>
                <a:gd name="T5" fmla="*/ 0 h 1"/>
                <a:gd name="T6" fmla="*/ 0 60000 65536"/>
                <a:gd name="T7" fmla="*/ 0 60000 65536"/>
                <a:gd name="T8" fmla="*/ 0 60000 65536"/>
                <a:gd name="T9" fmla="*/ 0 w 127"/>
                <a:gd name="T10" fmla="*/ 0 h 1"/>
                <a:gd name="T11" fmla="*/ 127 w 127"/>
                <a:gd name="T12" fmla="*/ 1 h 1"/>
              </a:gdLst>
              <a:ahLst/>
              <a:cxnLst>
                <a:cxn ang="T6">
                  <a:pos x="T0" y="T1"/>
                </a:cxn>
                <a:cxn ang="T7">
                  <a:pos x="T2" y="T3"/>
                </a:cxn>
                <a:cxn ang="T8">
                  <a:pos x="T4" y="T5"/>
                </a:cxn>
              </a:cxnLst>
              <a:rect l="T9" t="T10" r="T11" b="T12"/>
              <a:pathLst>
                <a:path w="127" h="1">
                  <a:moveTo>
                    <a:pt x="127"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297" name="Freeform 847"/>
            <p:cNvSpPr>
              <a:spLocks/>
            </p:cNvSpPr>
            <p:nvPr/>
          </p:nvSpPr>
          <p:spPr bwMode="auto">
            <a:xfrm>
              <a:off x="4514" y="2387"/>
              <a:ext cx="27" cy="46"/>
            </a:xfrm>
            <a:custGeom>
              <a:avLst/>
              <a:gdLst>
                <a:gd name="T0" fmla="*/ 0 w 27"/>
                <a:gd name="T1" fmla="*/ 46 h 46"/>
                <a:gd name="T2" fmla="*/ 7 w 27"/>
                <a:gd name="T3" fmla="*/ 35 h 46"/>
                <a:gd name="T4" fmla="*/ 27 w 27"/>
                <a:gd name="T5" fmla="*/ 0 h 46"/>
                <a:gd name="T6" fmla="*/ 0 60000 65536"/>
                <a:gd name="T7" fmla="*/ 0 60000 65536"/>
                <a:gd name="T8" fmla="*/ 0 60000 65536"/>
                <a:gd name="T9" fmla="*/ 0 w 27"/>
                <a:gd name="T10" fmla="*/ 0 h 46"/>
                <a:gd name="T11" fmla="*/ 27 w 27"/>
                <a:gd name="T12" fmla="*/ 46 h 46"/>
              </a:gdLst>
              <a:ahLst/>
              <a:cxnLst>
                <a:cxn ang="T6">
                  <a:pos x="T0" y="T1"/>
                </a:cxn>
                <a:cxn ang="T7">
                  <a:pos x="T2" y="T3"/>
                </a:cxn>
                <a:cxn ang="T8">
                  <a:pos x="T4" y="T5"/>
                </a:cxn>
              </a:cxnLst>
              <a:rect l="T9" t="T10" r="T11" b="T12"/>
              <a:pathLst>
                <a:path w="27" h="46">
                  <a:moveTo>
                    <a:pt x="0" y="46"/>
                  </a:moveTo>
                  <a:lnTo>
                    <a:pt x="7" y="35"/>
                  </a:lnTo>
                  <a:lnTo>
                    <a:pt x="2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298" name="Line 848"/>
            <p:cNvSpPr>
              <a:spLocks noChangeShapeType="1"/>
            </p:cNvSpPr>
            <p:nvPr/>
          </p:nvSpPr>
          <p:spPr bwMode="auto">
            <a:xfrm flipV="1">
              <a:off x="4487" y="2456"/>
              <a:ext cx="15"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299" name="Line 849"/>
            <p:cNvSpPr>
              <a:spLocks noChangeShapeType="1"/>
            </p:cNvSpPr>
            <p:nvPr/>
          </p:nvSpPr>
          <p:spPr bwMode="auto">
            <a:xfrm flipV="1">
              <a:off x="4456" y="2504"/>
              <a:ext cx="17" cy="3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300" name="Line 850"/>
            <p:cNvSpPr>
              <a:spLocks noChangeShapeType="1"/>
            </p:cNvSpPr>
            <p:nvPr/>
          </p:nvSpPr>
          <p:spPr bwMode="auto">
            <a:xfrm flipH="1">
              <a:off x="4408" y="2552"/>
              <a:ext cx="36" cy="6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301" name="Freeform 851"/>
            <p:cNvSpPr>
              <a:spLocks/>
            </p:cNvSpPr>
            <p:nvPr/>
          </p:nvSpPr>
          <p:spPr bwMode="auto">
            <a:xfrm>
              <a:off x="4237" y="2618"/>
              <a:ext cx="171" cy="1"/>
            </a:xfrm>
            <a:custGeom>
              <a:avLst/>
              <a:gdLst>
                <a:gd name="T0" fmla="*/ 0 w 171"/>
                <a:gd name="T1" fmla="*/ 0 h 1"/>
                <a:gd name="T2" fmla="*/ 17 w 171"/>
                <a:gd name="T3" fmla="*/ 0 h 1"/>
                <a:gd name="T4" fmla="*/ 171 w 171"/>
                <a:gd name="T5" fmla="*/ 0 h 1"/>
                <a:gd name="T6" fmla="*/ 0 60000 65536"/>
                <a:gd name="T7" fmla="*/ 0 60000 65536"/>
                <a:gd name="T8" fmla="*/ 0 60000 65536"/>
                <a:gd name="T9" fmla="*/ 0 w 171"/>
                <a:gd name="T10" fmla="*/ 0 h 1"/>
                <a:gd name="T11" fmla="*/ 171 w 171"/>
                <a:gd name="T12" fmla="*/ 1 h 1"/>
              </a:gdLst>
              <a:ahLst/>
              <a:cxnLst>
                <a:cxn ang="T6">
                  <a:pos x="T0" y="T1"/>
                </a:cxn>
                <a:cxn ang="T7">
                  <a:pos x="T2" y="T3"/>
                </a:cxn>
                <a:cxn ang="T8">
                  <a:pos x="T4" y="T5"/>
                </a:cxn>
              </a:cxnLst>
              <a:rect l="T9" t="T10" r="T11" b="T12"/>
              <a:pathLst>
                <a:path w="171" h="1">
                  <a:moveTo>
                    <a:pt x="0" y="0"/>
                  </a:moveTo>
                  <a:lnTo>
                    <a:pt x="17" y="0"/>
                  </a:lnTo>
                  <a:lnTo>
                    <a:pt x="17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02" name="Line 852"/>
            <p:cNvSpPr>
              <a:spLocks noChangeShapeType="1"/>
            </p:cNvSpPr>
            <p:nvPr/>
          </p:nvSpPr>
          <p:spPr bwMode="auto">
            <a:xfrm>
              <a:off x="4160" y="2618"/>
              <a:ext cx="4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303" name="Line 853"/>
            <p:cNvSpPr>
              <a:spLocks noChangeShapeType="1"/>
            </p:cNvSpPr>
            <p:nvPr/>
          </p:nvSpPr>
          <p:spPr bwMode="auto">
            <a:xfrm>
              <a:off x="4079" y="2618"/>
              <a:ext cx="5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304" name="Line 854"/>
            <p:cNvSpPr>
              <a:spLocks noChangeShapeType="1"/>
            </p:cNvSpPr>
            <p:nvPr/>
          </p:nvSpPr>
          <p:spPr bwMode="auto">
            <a:xfrm flipH="1">
              <a:off x="3756" y="2618"/>
              <a:ext cx="28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305" name="Line 855"/>
            <p:cNvSpPr>
              <a:spLocks noChangeShapeType="1"/>
            </p:cNvSpPr>
            <p:nvPr/>
          </p:nvSpPr>
          <p:spPr bwMode="auto">
            <a:xfrm flipH="1">
              <a:off x="3756" y="2604"/>
              <a:ext cx="7"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306" name="Line 856"/>
            <p:cNvSpPr>
              <a:spLocks noChangeShapeType="1"/>
            </p:cNvSpPr>
            <p:nvPr/>
          </p:nvSpPr>
          <p:spPr bwMode="auto">
            <a:xfrm flipH="1">
              <a:off x="3769" y="2593"/>
              <a:ext cx="2"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307" name="Line 857"/>
            <p:cNvSpPr>
              <a:spLocks noChangeShapeType="1"/>
            </p:cNvSpPr>
            <p:nvPr/>
          </p:nvSpPr>
          <p:spPr bwMode="auto">
            <a:xfrm flipH="1">
              <a:off x="3781" y="2552"/>
              <a:ext cx="13" cy="2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308" name="Freeform 858"/>
            <p:cNvSpPr>
              <a:spLocks/>
            </p:cNvSpPr>
            <p:nvPr/>
          </p:nvSpPr>
          <p:spPr bwMode="auto">
            <a:xfrm>
              <a:off x="3802" y="2462"/>
              <a:ext cx="44" cy="75"/>
            </a:xfrm>
            <a:custGeom>
              <a:avLst/>
              <a:gdLst>
                <a:gd name="T0" fmla="*/ 0 w 44"/>
                <a:gd name="T1" fmla="*/ 75 h 75"/>
                <a:gd name="T2" fmla="*/ 6 w 44"/>
                <a:gd name="T3" fmla="*/ 67 h 75"/>
                <a:gd name="T4" fmla="*/ 44 w 44"/>
                <a:gd name="T5" fmla="*/ 0 h 75"/>
                <a:gd name="T6" fmla="*/ 0 60000 65536"/>
                <a:gd name="T7" fmla="*/ 0 60000 65536"/>
                <a:gd name="T8" fmla="*/ 0 60000 65536"/>
                <a:gd name="T9" fmla="*/ 0 w 44"/>
                <a:gd name="T10" fmla="*/ 0 h 75"/>
                <a:gd name="T11" fmla="*/ 44 w 44"/>
                <a:gd name="T12" fmla="*/ 75 h 75"/>
              </a:gdLst>
              <a:ahLst/>
              <a:cxnLst>
                <a:cxn ang="T6">
                  <a:pos x="T0" y="T1"/>
                </a:cxn>
                <a:cxn ang="T7">
                  <a:pos x="T2" y="T3"/>
                </a:cxn>
                <a:cxn ang="T8">
                  <a:pos x="T4" y="T5"/>
                </a:cxn>
              </a:cxnLst>
              <a:rect l="T9" t="T10" r="T11" b="T12"/>
              <a:pathLst>
                <a:path w="44" h="75">
                  <a:moveTo>
                    <a:pt x="0" y="75"/>
                  </a:moveTo>
                  <a:lnTo>
                    <a:pt x="6" y="67"/>
                  </a:lnTo>
                  <a:lnTo>
                    <a:pt x="4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09" name="Freeform 859"/>
            <p:cNvSpPr>
              <a:spLocks/>
            </p:cNvSpPr>
            <p:nvPr/>
          </p:nvSpPr>
          <p:spPr bwMode="auto">
            <a:xfrm>
              <a:off x="3860" y="2558"/>
              <a:ext cx="471" cy="12"/>
            </a:xfrm>
            <a:custGeom>
              <a:avLst/>
              <a:gdLst>
                <a:gd name="T0" fmla="*/ 471 w 471"/>
                <a:gd name="T1" fmla="*/ 12 h 12"/>
                <a:gd name="T2" fmla="*/ 413 w 471"/>
                <a:gd name="T3" fmla="*/ 8 h 12"/>
                <a:gd name="T4" fmla="*/ 369 w 471"/>
                <a:gd name="T5" fmla="*/ 4 h 12"/>
                <a:gd name="T6" fmla="*/ 263 w 471"/>
                <a:gd name="T7" fmla="*/ 0 h 12"/>
                <a:gd name="T8" fmla="*/ 180 w 471"/>
                <a:gd name="T9" fmla="*/ 0 h 12"/>
                <a:gd name="T10" fmla="*/ 80 w 471"/>
                <a:gd name="T11" fmla="*/ 4 h 12"/>
                <a:gd name="T12" fmla="*/ 0 w 471"/>
                <a:gd name="T13" fmla="*/ 12 h 12"/>
                <a:gd name="T14" fmla="*/ 0 60000 65536"/>
                <a:gd name="T15" fmla="*/ 0 60000 65536"/>
                <a:gd name="T16" fmla="*/ 0 60000 65536"/>
                <a:gd name="T17" fmla="*/ 0 60000 65536"/>
                <a:gd name="T18" fmla="*/ 0 60000 65536"/>
                <a:gd name="T19" fmla="*/ 0 60000 65536"/>
                <a:gd name="T20" fmla="*/ 0 60000 65536"/>
                <a:gd name="T21" fmla="*/ 0 w 471"/>
                <a:gd name="T22" fmla="*/ 0 h 12"/>
                <a:gd name="T23" fmla="*/ 471 w 47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1" h="12">
                  <a:moveTo>
                    <a:pt x="471" y="12"/>
                  </a:moveTo>
                  <a:lnTo>
                    <a:pt x="413" y="8"/>
                  </a:lnTo>
                  <a:lnTo>
                    <a:pt x="369" y="4"/>
                  </a:lnTo>
                  <a:lnTo>
                    <a:pt x="263" y="0"/>
                  </a:lnTo>
                  <a:lnTo>
                    <a:pt x="180" y="0"/>
                  </a:lnTo>
                  <a:lnTo>
                    <a:pt x="80" y="4"/>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10" name="Freeform 860"/>
            <p:cNvSpPr>
              <a:spLocks/>
            </p:cNvSpPr>
            <p:nvPr/>
          </p:nvSpPr>
          <p:spPr bwMode="auto">
            <a:xfrm>
              <a:off x="4323" y="2335"/>
              <a:ext cx="16" cy="235"/>
            </a:xfrm>
            <a:custGeom>
              <a:avLst/>
              <a:gdLst>
                <a:gd name="T0" fmla="*/ 8 w 16"/>
                <a:gd name="T1" fmla="*/ 235 h 235"/>
                <a:gd name="T2" fmla="*/ 0 w 16"/>
                <a:gd name="T3" fmla="*/ 210 h 235"/>
                <a:gd name="T4" fmla="*/ 0 w 16"/>
                <a:gd name="T5" fmla="*/ 189 h 235"/>
                <a:gd name="T6" fmla="*/ 2 w 16"/>
                <a:gd name="T7" fmla="*/ 156 h 235"/>
                <a:gd name="T8" fmla="*/ 8 w 16"/>
                <a:gd name="T9" fmla="*/ 121 h 235"/>
                <a:gd name="T10" fmla="*/ 16 w 16"/>
                <a:gd name="T11" fmla="*/ 69 h 235"/>
                <a:gd name="T12" fmla="*/ 12 w 16"/>
                <a:gd name="T13" fmla="*/ 31 h 235"/>
                <a:gd name="T14" fmla="*/ 8 w 16"/>
                <a:gd name="T15" fmla="*/ 0 h 235"/>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35"/>
                <a:gd name="T26" fmla="*/ 16 w 1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35">
                  <a:moveTo>
                    <a:pt x="8" y="235"/>
                  </a:moveTo>
                  <a:lnTo>
                    <a:pt x="0" y="210"/>
                  </a:lnTo>
                  <a:lnTo>
                    <a:pt x="0" y="189"/>
                  </a:lnTo>
                  <a:lnTo>
                    <a:pt x="2" y="156"/>
                  </a:lnTo>
                  <a:lnTo>
                    <a:pt x="8" y="121"/>
                  </a:lnTo>
                  <a:lnTo>
                    <a:pt x="16" y="69"/>
                  </a:lnTo>
                  <a:lnTo>
                    <a:pt x="12" y="31"/>
                  </a:lnTo>
                  <a:lnTo>
                    <a:pt x="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11" name="Freeform 861"/>
            <p:cNvSpPr>
              <a:spLocks/>
            </p:cNvSpPr>
            <p:nvPr/>
          </p:nvSpPr>
          <p:spPr bwMode="auto">
            <a:xfrm>
              <a:off x="4331" y="2433"/>
              <a:ext cx="79" cy="137"/>
            </a:xfrm>
            <a:custGeom>
              <a:avLst/>
              <a:gdLst>
                <a:gd name="T0" fmla="*/ 0 w 79"/>
                <a:gd name="T1" fmla="*/ 137 h 137"/>
                <a:gd name="T2" fmla="*/ 0 w 79"/>
                <a:gd name="T3" fmla="*/ 135 h 137"/>
                <a:gd name="T4" fmla="*/ 2 w 79"/>
                <a:gd name="T5" fmla="*/ 135 h 137"/>
                <a:gd name="T6" fmla="*/ 10 w 79"/>
                <a:gd name="T7" fmla="*/ 110 h 137"/>
                <a:gd name="T8" fmla="*/ 17 w 79"/>
                <a:gd name="T9" fmla="*/ 91 h 137"/>
                <a:gd name="T10" fmla="*/ 33 w 79"/>
                <a:gd name="T11" fmla="*/ 73 h 137"/>
                <a:gd name="T12" fmla="*/ 50 w 79"/>
                <a:gd name="T13" fmla="*/ 58 h 137"/>
                <a:gd name="T14" fmla="*/ 61 w 79"/>
                <a:gd name="T15" fmla="*/ 46 h 137"/>
                <a:gd name="T16" fmla="*/ 71 w 79"/>
                <a:gd name="T17" fmla="*/ 31 h 137"/>
                <a:gd name="T18" fmla="*/ 75 w 79"/>
                <a:gd name="T19" fmla="*/ 14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0" y="135"/>
                  </a:lnTo>
                  <a:lnTo>
                    <a:pt x="2" y="135"/>
                  </a:lnTo>
                  <a:lnTo>
                    <a:pt x="10" y="110"/>
                  </a:lnTo>
                  <a:lnTo>
                    <a:pt x="17" y="91"/>
                  </a:lnTo>
                  <a:lnTo>
                    <a:pt x="33" y="73"/>
                  </a:lnTo>
                  <a:lnTo>
                    <a:pt x="50" y="58"/>
                  </a:lnTo>
                  <a:lnTo>
                    <a:pt x="61" y="46"/>
                  </a:lnTo>
                  <a:lnTo>
                    <a:pt x="71" y="31"/>
                  </a:lnTo>
                  <a:lnTo>
                    <a:pt x="75" y="14"/>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12" name="Freeform 862"/>
            <p:cNvSpPr>
              <a:spLocks/>
            </p:cNvSpPr>
            <p:nvPr/>
          </p:nvSpPr>
          <p:spPr bwMode="auto">
            <a:xfrm>
              <a:off x="4402" y="2199"/>
              <a:ext cx="15" cy="234"/>
            </a:xfrm>
            <a:custGeom>
              <a:avLst/>
              <a:gdLst>
                <a:gd name="T0" fmla="*/ 8 w 15"/>
                <a:gd name="T1" fmla="*/ 0 h 234"/>
                <a:gd name="T2" fmla="*/ 0 w 15"/>
                <a:gd name="T3" fmla="*/ 34 h 234"/>
                <a:gd name="T4" fmla="*/ 0 w 15"/>
                <a:gd name="T5" fmla="*/ 61 h 234"/>
                <a:gd name="T6" fmla="*/ 4 w 15"/>
                <a:gd name="T7" fmla="*/ 86 h 234"/>
                <a:gd name="T8" fmla="*/ 10 w 15"/>
                <a:gd name="T9" fmla="*/ 111 h 234"/>
                <a:gd name="T10" fmla="*/ 15 w 15"/>
                <a:gd name="T11" fmla="*/ 151 h 234"/>
                <a:gd name="T12" fmla="*/ 12 w 15"/>
                <a:gd name="T13" fmla="*/ 188 h 234"/>
                <a:gd name="T14" fmla="*/ 12 w 15"/>
                <a:gd name="T15" fmla="*/ 198 h 234"/>
                <a:gd name="T16" fmla="*/ 8 w 15"/>
                <a:gd name="T17" fmla="*/ 234 h 2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4"/>
                <a:gd name="T29" fmla="*/ 15 w 15"/>
                <a:gd name="T30" fmla="*/ 234 h 2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4">
                  <a:moveTo>
                    <a:pt x="8" y="0"/>
                  </a:moveTo>
                  <a:lnTo>
                    <a:pt x="0" y="34"/>
                  </a:lnTo>
                  <a:lnTo>
                    <a:pt x="0" y="61"/>
                  </a:lnTo>
                  <a:lnTo>
                    <a:pt x="4" y="86"/>
                  </a:lnTo>
                  <a:lnTo>
                    <a:pt x="10" y="111"/>
                  </a:lnTo>
                  <a:lnTo>
                    <a:pt x="15" y="151"/>
                  </a:lnTo>
                  <a:lnTo>
                    <a:pt x="12" y="188"/>
                  </a:lnTo>
                  <a:lnTo>
                    <a:pt x="12" y="198"/>
                  </a:lnTo>
                  <a:lnTo>
                    <a:pt x="8" y="23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13" name="Freeform 863"/>
            <p:cNvSpPr>
              <a:spLocks/>
            </p:cNvSpPr>
            <p:nvPr/>
          </p:nvSpPr>
          <p:spPr bwMode="auto">
            <a:xfrm>
              <a:off x="4331" y="2199"/>
              <a:ext cx="79" cy="136"/>
            </a:xfrm>
            <a:custGeom>
              <a:avLst/>
              <a:gdLst>
                <a:gd name="T0" fmla="*/ 79 w 79"/>
                <a:gd name="T1" fmla="*/ 0 h 136"/>
                <a:gd name="T2" fmla="*/ 65 w 79"/>
                <a:gd name="T3" fmla="*/ 13 h 136"/>
                <a:gd name="T4" fmla="*/ 58 w 79"/>
                <a:gd name="T5" fmla="*/ 25 h 136"/>
                <a:gd name="T6" fmla="*/ 27 w 79"/>
                <a:gd name="T7" fmla="*/ 69 h 136"/>
                <a:gd name="T8" fmla="*/ 8 w 79"/>
                <a:gd name="T9" fmla="*/ 105 h 136"/>
                <a:gd name="T10" fmla="*/ 2 w 79"/>
                <a:gd name="T11" fmla="*/ 123 h 136"/>
                <a:gd name="T12" fmla="*/ 0 w 79"/>
                <a:gd name="T13" fmla="*/ 136 h 136"/>
                <a:gd name="T14" fmla="*/ 0 60000 65536"/>
                <a:gd name="T15" fmla="*/ 0 60000 65536"/>
                <a:gd name="T16" fmla="*/ 0 60000 65536"/>
                <a:gd name="T17" fmla="*/ 0 60000 65536"/>
                <a:gd name="T18" fmla="*/ 0 60000 65536"/>
                <a:gd name="T19" fmla="*/ 0 60000 65536"/>
                <a:gd name="T20" fmla="*/ 0 60000 65536"/>
                <a:gd name="T21" fmla="*/ 0 w 79"/>
                <a:gd name="T22" fmla="*/ 0 h 136"/>
                <a:gd name="T23" fmla="*/ 79 w 79"/>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6">
                  <a:moveTo>
                    <a:pt x="79" y="0"/>
                  </a:moveTo>
                  <a:lnTo>
                    <a:pt x="65" y="13"/>
                  </a:lnTo>
                  <a:lnTo>
                    <a:pt x="58" y="25"/>
                  </a:lnTo>
                  <a:lnTo>
                    <a:pt x="27" y="69"/>
                  </a:lnTo>
                  <a:lnTo>
                    <a:pt x="8" y="105"/>
                  </a:lnTo>
                  <a:lnTo>
                    <a:pt x="2" y="123"/>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14" name="Freeform 864"/>
            <p:cNvSpPr>
              <a:spLocks/>
            </p:cNvSpPr>
            <p:nvPr/>
          </p:nvSpPr>
          <p:spPr bwMode="auto">
            <a:xfrm>
              <a:off x="3854" y="2283"/>
              <a:ext cx="40" cy="287"/>
            </a:xfrm>
            <a:custGeom>
              <a:avLst/>
              <a:gdLst>
                <a:gd name="T0" fmla="*/ 6 w 40"/>
                <a:gd name="T1" fmla="*/ 287 h 287"/>
                <a:gd name="T2" fmla="*/ 9 w 40"/>
                <a:gd name="T3" fmla="*/ 254 h 287"/>
                <a:gd name="T4" fmla="*/ 11 w 40"/>
                <a:gd name="T5" fmla="*/ 229 h 287"/>
                <a:gd name="T6" fmla="*/ 9 w 40"/>
                <a:gd name="T7" fmla="*/ 198 h 287"/>
                <a:gd name="T8" fmla="*/ 6 w 40"/>
                <a:gd name="T9" fmla="*/ 175 h 287"/>
                <a:gd name="T10" fmla="*/ 2 w 40"/>
                <a:gd name="T11" fmla="*/ 129 h 287"/>
                <a:gd name="T12" fmla="*/ 0 w 40"/>
                <a:gd name="T13" fmla="*/ 94 h 287"/>
                <a:gd name="T14" fmla="*/ 2 w 40"/>
                <a:gd name="T15" fmla="*/ 69 h 287"/>
                <a:gd name="T16" fmla="*/ 6 w 40"/>
                <a:gd name="T17" fmla="*/ 52 h 287"/>
                <a:gd name="T18" fmla="*/ 21 w 40"/>
                <a:gd name="T19" fmla="*/ 27 h 287"/>
                <a:gd name="T20" fmla="*/ 25 w 40"/>
                <a:gd name="T21" fmla="*/ 23 h 287"/>
                <a:gd name="T22" fmla="*/ 40 w 40"/>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287"/>
                <a:gd name="T38" fmla="*/ 40 w 40"/>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287">
                  <a:moveTo>
                    <a:pt x="6" y="287"/>
                  </a:moveTo>
                  <a:lnTo>
                    <a:pt x="9" y="254"/>
                  </a:lnTo>
                  <a:lnTo>
                    <a:pt x="11" y="229"/>
                  </a:lnTo>
                  <a:lnTo>
                    <a:pt x="9" y="198"/>
                  </a:lnTo>
                  <a:lnTo>
                    <a:pt x="6" y="175"/>
                  </a:lnTo>
                  <a:lnTo>
                    <a:pt x="2" y="129"/>
                  </a:lnTo>
                  <a:lnTo>
                    <a:pt x="0" y="94"/>
                  </a:lnTo>
                  <a:lnTo>
                    <a:pt x="2" y="69"/>
                  </a:lnTo>
                  <a:lnTo>
                    <a:pt x="6" y="52"/>
                  </a:lnTo>
                  <a:lnTo>
                    <a:pt x="21" y="27"/>
                  </a:lnTo>
                  <a:lnTo>
                    <a:pt x="25" y="23"/>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15" name="Freeform 865"/>
            <p:cNvSpPr>
              <a:spLocks/>
            </p:cNvSpPr>
            <p:nvPr/>
          </p:nvSpPr>
          <p:spPr bwMode="auto">
            <a:xfrm>
              <a:off x="3937" y="2195"/>
              <a:ext cx="188" cy="13"/>
            </a:xfrm>
            <a:custGeom>
              <a:avLst/>
              <a:gdLst>
                <a:gd name="T0" fmla="*/ 0 w 188"/>
                <a:gd name="T1" fmla="*/ 13 h 13"/>
                <a:gd name="T2" fmla="*/ 21 w 188"/>
                <a:gd name="T3" fmla="*/ 2 h 13"/>
                <a:gd name="T4" fmla="*/ 38 w 188"/>
                <a:gd name="T5" fmla="*/ 0 h 13"/>
                <a:gd name="T6" fmla="*/ 65 w 188"/>
                <a:gd name="T7" fmla="*/ 0 h 13"/>
                <a:gd name="T8" fmla="*/ 94 w 188"/>
                <a:gd name="T9" fmla="*/ 5 h 13"/>
                <a:gd name="T10" fmla="*/ 115 w 188"/>
                <a:gd name="T11" fmla="*/ 9 h 13"/>
                <a:gd name="T12" fmla="*/ 138 w 188"/>
                <a:gd name="T13" fmla="*/ 11 h 13"/>
                <a:gd name="T14" fmla="*/ 167 w 188"/>
                <a:gd name="T15" fmla="*/ 9 h 13"/>
                <a:gd name="T16" fmla="*/ 188 w 188"/>
                <a:gd name="T17" fmla="*/ 4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13"/>
                <a:gd name="T29" fmla="*/ 188 w 188"/>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13">
                  <a:moveTo>
                    <a:pt x="0" y="13"/>
                  </a:moveTo>
                  <a:lnTo>
                    <a:pt x="21" y="2"/>
                  </a:lnTo>
                  <a:lnTo>
                    <a:pt x="38" y="0"/>
                  </a:lnTo>
                  <a:lnTo>
                    <a:pt x="65" y="0"/>
                  </a:lnTo>
                  <a:lnTo>
                    <a:pt x="94" y="5"/>
                  </a:lnTo>
                  <a:lnTo>
                    <a:pt x="115" y="9"/>
                  </a:lnTo>
                  <a:lnTo>
                    <a:pt x="138" y="11"/>
                  </a:lnTo>
                  <a:lnTo>
                    <a:pt x="167" y="9"/>
                  </a:lnTo>
                  <a:lnTo>
                    <a:pt x="188"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16" name="Freeform 866"/>
            <p:cNvSpPr>
              <a:spLocks/>
            </p:cNvSpPr>
            <p:nvPr/>
          </p:nvSpPr>
          <p:spPr bwMode="auto">
            <a:xfrm>
              <a:off x="4266" y="2195"/>
              <a:ext cx="144" cy="7"/>
            </a:xfrm>
            <a:custGeom>
              <a:avLst/>
              <a:gdLst>
                <a:gd name="T0" fmla="*/ 0 w 144"/>
                <a:gd name="T1" fmla="*/ 0 h 7"/>
                <a:gd name="T2" fmla="*/ 23 w 144"/>
                <a:gd name="T3" fmla="*/ 2 h 7"/>
                <a:gd name="T4" fmla="*/ 48 w 144"/>
                <a:gd name="T5" fmla="*/ 4 h 7"/>
                <a:gd name="T6" fmla="*/ 84 w 144"/>
                <a:gd name="T7" fmla="*/ 7 h 7"/>
                <a:gd name="T8" fmla="*/ 117 w 144"/>
                <a:gd name="T9" fmla="*/ 5 h 7"/>
                <a:gd name="T10" fmla="*/ 144 w 144"/>
                <a:gd name="T11" fmla="*/ 4 h 7"/>
                <a:gd name="T12" fmla="*/ 0 60000 65536"/>
                <a:gd name="T13" fmla="*/ 0 60000 65536"/>
                <a:gd name="T14" fmla="*/ 0 60000 65536"/>
                <a:gd name="T15" fmla="*/ 0 60000 65536"/>
                <a:gd name="T16" fmla="*/ 0 60000 65536"/>
                <a:gd name="T17" fmla="*/ 0 60000 65536"/>
                <a:gd name="T18" fmla="*/ 0 w 144"/>
                <a:gd name="T19" fmla="*/ 0 h 7"/>
                <a:gd name="T20" fmla="*/ 144 w 14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4" h="7">
                  <a:moveTo>
                    <a:pt x="0" y="0"/>
                  </a:moveTo>
                  <a:lnTo>
                    <a:pt x="23" y="2"/>
                  </a:lnTo>
                  <a:lnTo>
                    <a:pt x="48" y="4"/>
                  </a:lnTo>
                  <a:lnTo>
                    <a:pt x="84" y="7"/>
                  </a:lnTo>
                  <a:lnTo>
                    <a:pt x="117" y="5"/>
                  </a:lnTo>
                  <a:lnTo>
                    <a:pt x="144"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17" name="Freeform 867"/>
            <p:cNvSpPr>
              <a:spLocks/>
            </p:cNvSpPr>
            <p:nvPr/>
          </p:nvSpPr>
          <p:spPr bwMode="auto">
            <a:xfrm>
              <a:off x="3860" y="2199"/>
              <a:ext cx="265" cy="140"/>
            </a:xfrm>
            <a:custGeom>
              <a:avLst/>
              <a:gdLst>
                <a:gd name="T0" fmla="*/ 265 w 265"/>
                <a:gd name="T1" fmla="*/ 0 h 140"/>
                <a:gd name="T2" fmla="*/ 252 w 265"/>
                <a:gd name="T3" fmla="*/ 17 h 140"/>
                <a:gd name="T4" fmla="*/ 242 w 265"/>
                <a:gd name="T5" fmla="*/ 30 h 140"/>
                <a:gd name="T6" fmla="*/ 236 w 265"/>
                <a:gd name="T7" fmla="*/ 48 h 140"/>
                <a:gd name="T8" fmla="*/ 230 w 265"/>
                <a:gd name="T9" fmla="*/ 65 h 140"/>
                <a:gd name="T10" fmla="*/ 221 w 265"/>
                <a:gd name="T11" fmla="*/ 92 h 140"/>
                <a:gd name="T12" fmla="*/ 204 w 265"/>
                <a:gd name="T13" fmla="*/ 117 h 140"/>
                <a:gd name="T14" fmla="*/ 186 w 265"/>
                <a:gd name="T15" fmla="*/ 136 h 140"/>
                <a:gd name="T16" fmla="*/ 159 w 265"/>
                <a:gd name="T17" fmla="*/ 130 h 140"/>
                <a:gd name="T18" fmla="*/ 136 w 265"/>
                <a:gd name="T19" fmla="*/ 130 h 140"/>
                <a:gd name="T20" fmla="*/ 115 w 265"/>
                <a:gd name="T21" fmla="*/ 132 h 140"/>
                <a:gd name="T22" fmla="*/ 92 w 265"/>
                <a:gd name="T23" fmla="*/ 136 h 140"/>
                <a:gd name="T24" fmla="*/ 57 w 265"/>
                <a:gd name="T25" fmla="*/ 140 h 140"/>
                <a:gd name="T26" fmla="*/ 25 w 265"/>
                <a:gd name="T27" fmla="*/ 140 h 140"/>
                <a:gd name="T28" fmla="*/ 0 w 265"/>
                <a:gd name="T29" fmla="*/ 136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5"/>
                <a:gd name="T46" fmla="*/ 0 h 140"/>
                <a:gd name="T47" fmla="*/ 265 w 265"/>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5" h="140">
                  <a:moveTo>
                    <a:pt x="265" y="0"/>
                  </a:moveTo>
                  <a:lnTo>
                    <a:pt x="252" y="17"/>
                  </a:lnTo>
                  <a:lnTo>
                    <a:pt x="242" y="30"/>
                  </a:lnTo>
                  <a:lnTo>
                    <a:pt x="236" y="48"/>
                  </a:lnTo>
                  <a:lnTo>
                    <a:pt x="230" y="65"/>
                  </a:lnTo>
                  <a:lnTo>
                    <a:pt x="221" y="92"/>
                  </a:lnTo>
                  <a:lnTo>
                    <a:pt x="204" y="117"/>
                  </a:lnTo>
                  <a:lnTo>
                    <a:pt x="186" y="136"/>
                  </a:lnTo>
                  <a:lnTo>
                    <a:pt x="159" y="130"/>
                  </a:lnTo>
                  <a:lnTo>
                    <a:pt x="136" y="130"/>
                  </a:lnTo>
                  <a:lnTo>
                    <a:pt x="115" y="132"/>
                  </a:lnTo>
                  <a:lnTo>
                    <a:pt x="92" y="136"/>
                  </a:lnTo>
                  <a:lnTo>
                    <a:pt x="57" y="140"/>
                  </a:lnTo>
                  <a:lnTo>
                    <a:pt x="25" y="140"/>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18" name="Freeform 868"/>
            <p:cNvSpPr>
              <a:spLocks/>
            </p:cNvSpPr>
            <p:nvPr/>
          </p:nvSpPr>
          <p:spPr bwMode="auto">
            <a:xfrm>
              <a:off x="4165" y="2325"/>
              <a:ext cx="166" cy="20"/>
            </a:xfrm>
            <a:custGeom>
              <a:avLst/>
              <a:gdLst>
                <a:gd name="T0" fmla="*/ 166 w 166"/>
                <a:gd name="T1" fmla="*/ 10 h 20"/>
                <a:gd name="T2" fmla="*/ 164 w 166"/>
                <a:gd name="T3" fmla="*/ 10 h 20"/>
                <a:gd name="T4" fmla="*/ 164 w 166"/>
                <a:gd name="T5" fmla="*/ 10 h 20"/>
                <a:gd name="T6" fmla="*/ 139 w 166"/>
                <a:gd name="T7" fmla="*/ 2 h 20"/>
                <a:gd name="T8" fmla="*/ 122 w 166"/>
                <a:gd name="T9" fmla="*/ 0 h 20"/>
                <a:gd name="T10" fmla="*/ 99 w 166"/>
                <a:gd name="T11" fmla="*/ 2 h 20"/>
                <a:gd name="T12" fmla="*/ 77 w 166"/>
                <a:gd name="T13" fmla="*/ 10 h 20"/>
                <a:gd name="T14" fmla="*/ 62 w 166"/>
                <a:gd name="T15" fmla="*/ 16 h 20"/>
                <a:gd name="T16" fmla="*/ 45 w 166"/>
                <a:gd name="T17" fmla="*/ 20 h 20"/>
                <a:gd name="T18" fmla="*/ 20 w 166"/>
                <a:gd name="T19" fmla="*/ 16 h 20"/>
                <a:gd name="T20" fmla="*/ 0 w 166"/>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20"/>
                <a:gd name="T35" fmla="*/ 166 w 166"/>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20">
                  <a:moveTo>
                    <a:pt x="166" y="10"/>
                  </a:moveTo>
                  <a:lnTo>
                    <a:pt x="164" y="10"/>
                  </a:lnTo>
                  <a:lnTo>
                    <a:pt x="139" y="2"/>
                  </a:lnTo>
                  <a:lnTo>
                    <a:pt x="122" y="0"/>
                  </a:lnTo>
                  <a:lnTo>
                    <a:pt x="99" y="2"/>
                  </a:lnTo>
                  <a:lnTo>
                    <a:pt x="77" y="10"/>
                  </a:lnTo>
                  <a:lnTo>
                    <a:pt x="62" y="16"/>
                  </a:lnTo>
                  <a:lnTo>
                    <a:pt x="45" y="20"/>
                  </a:lnTo>
                  <a:lnTo>
                    <a:pt x="20" y="16"/>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19" name="Freeform 869"/>
            <p:cNvSpPr>
              <a:spLocks/>
            </p:cNvSpPr>
            <p:nvPr/>
          </p:nvSpPr>
          <p:spPr bwMode="auto">
            <a:xfrm>
              <a:off x="4046" y="2199"/>
              <a:ext cx="119" cy="196"/>
            </a:xfrm>
            <a:custGeom>
              <a:avLst/>
              <a:gdLst>
                <a:gd name="T0" fmla="*/ 79 w 119"/>
                <a:gd name="T1" fmla="*/ 0 h 196"/>
                <a:gd name="T2" fmla="*/ 81 w 119"/>
                <a:gd name="T3" fmla="*/ 13 h 196"/>
                <a:gd name="T4" fmla="*/ 81 w 119"/>
                <a:gd name="T5" fmla="*/ 23 h 196"/>
                <a:gd name="T6" fmla="*/ 81 w 119"/>
                <a:gd name="T7" fmla="*/ 42 h 196"/>
                <a:gd name="T8" fmla="*/ 79 w 119"/>
                <a:gd name="T9" fmla="*/ 57 h 196"/>
                <a:gd name="T10" fmla="*/ 69 w 119"/>
                <a:gd name="T11" fmla="*/ 67 h 196"/>
                <a:gd name="T12" fmla="*/ 64 w 119"/>
                <a:gd name="T13" fmla="*/ 75 h 196"/>
                <a:gd name="T14" fmla="*/ 60 w 119"/>
                <a:gd name="T15" fmla="*/ 92 h 196"/>
                <a:gd name="T16" fmla="*/ 54 w 119"/>
                <a:gd name="T17" fmla="*/ 105 h 196"/>
                <a:gd name="T18" fmla="*/ 46 w 119"/>
                <a:gd name="T19" fmla="*/ 126 h 196"/>
                <a:gd name="T20" fmla="*/ 39 w 119"/>
                <a:gd name="T21" fmla="*/ 142 h 196"/>
                <a:gd name="T22" fmla="*/ 19 w 119"/>
                <a:gd name="T23" fmla="*/ 171 h 196"/>
                <a:gd name="T24" fmla="*/ 0 w 119"/>
                <a:gd name="T25" fmla="*/ 194 h 196"/>
                <a:gd name="T26" fmla="*/ 23 w 119"/>
                <a:gd name="T27" fmla="*/ 196 h 196"/>
                <a:gd name="T28" fmla="*/ 41 w 119"/>
                <a:gd name="T29" fmla="*/ 196 h 196"/>
                <a:gd name="T30" fmla="*/ 71 w 119"/>
                <a:gd name="T31" fmla="*/ 196 h 196"/>
                <a:gd name="T32" fmla="*/ 96 w 119"/>
                <a:gd name="T33" fmla="*/ 196 h 196"/>
                <a:gd name="T34" fmla="*/ 110 w 119"/>
                <a:gd name="T35" fmla="*/ 194 h 196"/>
                <a:gd name="T36" fmla="*/ 119 w 119"/>
                <a:gd name="T37" fmla="*/ 194 h 1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9"/>
                <a:gd name="T58" fmla="*/ 0 h 196"/>
                <a:gd name="T59" fmla="*/ 119 w 119"/>
                <a:gd name="T60" fmla="*/ 196 h 1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9" h="196">
                  <a:moveTo>
                    <a:pt x="79" y="0"/>
                  </a:moveTo>
                  <a:lnTo>
                    <a:pt x="81" y="13"/>
                  </a:lnTo>
                  <a:lnTo>
                    <a:pt x="81" y="23"/>
                  </a:lnTo>
                  <a:lnTo>
                    <a:pt x="81" y="42"/>
                  </a:lnTo>
                  <a:lnTo>
                    <a:pt x="79" y="57"/>
                  </a:lnTo>
                  <a:lnTo>
                    <a:pt x="69" y="67"/>
                  </a:lnTo>
                  <a:lnTo>
                    <a:pt x="64" y="75"/>
                  </a:lnTo>
                  <a:lnTo>
                    <a:pt x="60" y="92"/>
                  </a:lnTo>
                  <a:lnTo>
                    <a:pt x="54" y="105"/>
                  </a:lnTo>
                  <a:lnTo>
                    <a:pt x="46" y="126"/>
                  </a:lnTo>
                  <a:lnTo>
                    <a:pt x="39" y="142"/>
                  </a:lnTo>
                  <a:lnTo>
                    <a:pt x="19" y="171"/>
                  </a:lnTo>
                  <a:lnTo>
                    <a:pt x="0" y="194"/>
                  </a:lnTo>
                  <a:lnTo>
                    <a:pt x="23" y="196"/>
                  </a:lnTo>
                  <a:lnTo>
                    <a:pt x="41" y="196"/>
                  </a:lnTo>
                  <a:lnTo>
                    <a:pt x="71" y="196"/>
                  </a:lnTo>
                  <a:lnTo>
                    <a:pt x="96" y="196"/>
                  </a:lnTo>
                  <a:lnTo>
                    <a:pt x="110" y="194"/>
                  </a:lnTo>
                  <a:lnTo>
                    <a:pt x="119" y="19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20" name="Freeform 870"/>
            <p:cNvSpPr>
              <a:spLocks/>
            </p:cNvSpPr>
            <p:nvPr/>
          </p:nvSpPr>
          <p:spPr bwMode="auto">
            <a:xfrm>
              <a:off x="4125" y="2256"/>
              <a:ext cx="85" cy="4"/>
            </a:xfrm>
            <a:custGeom>
              <a:avLst/>
              <a:gdLst>
                <a:gd name="T0" fmla="*/ 0 w 85"/>
                <a:gd name="T1" fmla="*/ 0 h 4"/>
                <a:gd name="T2" fmla="*/ 14 w 85"/>
                <a:gd name="T3" fmla="*/ 2 h 4"/>
                <a:gd name="T4" fmla="*/ 25 w 85"/>
                <a:gd name="T5" fmla="*/ 4 h 4"/>
                <a:gd name="T6" fmla="*/ 62 w 85"/>
                <a:gd name="T7" fmla="*/ 4 h 4"/>
                <a:gd name="T8" fmla="*/ 75 w 85"/>
                <a:gd name="T9" fmla="*/ 2 h 4"/>
                <a:gd name="T10" fmla="*/ 85 w 85"/>
                <a:gd name="T11" fmla="*/ 0 h 4"/>
                <a:gd name="T12" fmla="*/ 0 60000 65536"/>
                <a:gd name="T13" fmla="*/ 0 60000 65536"/>
                <a:gd name="T14" fmla="*/ 0 60000 65536"/>
                <a:gd name="T15" fmla="*/ 0 60000 65536"/>
                <a:gd name="T16" fmla="*/ 0 60000 65536"/>
                <a:gd name="T17" fmla="*/ 0 60000 65536"/>
                <a:gd name="T18" fmla="*/ 0 w 85"/>
                <a:gd name="T19" fmla="*/ 0 h 4"/>
                <a:gd name="T20" fmla="*/ 85 w 85"/>
                <a:gd name="T21" fmla="*/ 4 h 4"/>
              </a:gdLst>
              <a:ahLst/>
              <a:cxnLst>
                <a:cxn ang="T12">
                  <a:pos x="T0" y="T1"/>
                </a:cxn>
                <a:cxn ang="T13">
                  <a:pos x="T2" y="T3"/>
                </a:cxn>
                <a:cxn ang="T14">
                  <a:pos x="T4" y="T5"/>
                </a:cxn>
                <a:cxn ang="T15">
                  <a:pos x="T6" y="T7"/>
                </a:cxn>
                <a:cxn ang="T16">
                  <a:pos x="T8" y="T9"/>
                </a:cxn>
                <a:cxn ang="T17">
                  <a:pos x="T10" y="T11"/>
                </a:cxn>
              </a:cxnLst>
              <a:rect l="T18" t="T19" r="T20" b="T21"/>
              <a:pathLst>
                <a:path w="85" h="4">
                  <a:moveTo>
                    <a:pt x="0" y="0"/>
                  </a:moveTo>
                  <a:lnTo>
                    <a:pt x="14" y="2"/>
                  </a:lnTo>
                  <a:lnTo>
                    <a:pt x="25" y="4"/>
                  </a:lnTo>
                  <a:lnTo>
                    <a:pt x="62" y="4"/>
                  </a:lnTo>
                  <a:lnTo>
                    <a:pt x="75" y="2"/>
                  </a:lnTo>
                  <a:lnTo>
                    <a:pt x="8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21" name="Freeform 871"/>
            <p:cNvSpPr>
              <a:spLocks/>
            </p:cNvSpPr>
            <p:nvPr/>
          </p:nvSpPr>
          <p:spPr bwMode="auto">
            <a:xfrm>
              <a:off x="4046" y="2335"/>
              <a:ext cx="2" cy="58"/>
            </a:xfrm>
            <a:custGeom>
              <a:avLst/>
              <a:gdLst>
                <a:gd name="T0" fmla="*/ 0 w 2"/>
                <a:gd name="T1" fmla="*/ 0 h 58"/>
                <a:gd name="T2" fmla="*/ 2 w 2"/>
                <a:gd name="T3" fmla="*/ 12 h 58"/>
                <a:gd name="T4" fmla="*/ 2 w 2"/>
                <a:gd name="T5" fmla="*/ 19 h 58"/>
                <a:gd name="T6" fmla="*/ 2 w 2"/>
                <a:gd name="T7" fmla="*/ 40 h 58"/>
                <a:gd name="T8" fmla="*/ 0 w 2"/>
                <a:gd name="T9" fmla="*/ 58 h 58"/>
                <a:gd name="T10" fmla="*/ 0 60000 65536"/>
                <a:gd name="T11" fmla="*/ 0 60000 65536"/>
                <a:gd name="T12" fmla="*/ 0 60000 65536"/>
                <a:gd name="T13" fmla="*/ 0 60000 65536"/>
                <a:gd name="T14" fmla="*/ 0 60000 65536"/>
                <a:gd name="T15" fmla="*/ 0 w 2"/>
                <a:gd name="T16" fmla="*/ 0 h 58"/>
                <a:gd name="T17" fmla="*/ 2 w 2"/>
                <a:gd name="T18" fmla="*/ 58 h 58"/>
              </a:gdLst>
              <a:ahLst/>
              <a:cxnLst>
                <a:cxn ang="T10">
                  <a:pos x="T0" y="T1"/>
                </a:cxn>
                <a:cxn ang="T11">
                  <a:pos x="T2" y="T3"/>
                </a:cxn>
                <a:cxn ang="T12">
                  <a:pos x="T4" y="T5"/>
                </a:cxn>
                <a:cxn ang="T13">
                  <a:pos x="T6" y="T7"/>
                </a:cxn>
                <a:cxn ang="T14">
                  <a:pos x="T8" y="T9"/>
                </a:cxn>
              </a:cxnLst>
              <a:rect l="T15" t="T16" r="T17" b="T18"/>
              <a:pathLst>
                <a:path w="2" h="58">
                  <a:moveTo>
                    <a:pt x="0" y="0"/>
                  </a:moveTo>
                  <a:lnTo>
                    <a:pt x="2" y="12"/>
                  </a:lnTo>
                  <a:lnTo>
                    <a:pt x="2" y="19"/>
                  </a:lnTo>
                  <a:lnTo>
                    <a:pt x="2" y="40"/>
                  </a:lnTo>
                  <a:lnTo>
                    <a:pt x="0"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22" name="Freeform 872"/>
            <p:cNvSpPr>
              <a:spLocks/>
            </p:cNvSpPr>
            <p:nvPr/>
          </p:nvSpPr>
          <p:spPr bwMode="auto">
            <a:xfrm>
              <a:off x="4160" y="2335"/>
              <a:ext cx="5" cy="58"/>
            </a:xfrm>
            <a:custGeom>
              <a:avLst/>
              <a:gdLst>
                <a:gd name="T0" fmla="*/ 5 w 5"/>
                <a:gd name="T1" fmla="*/ 0 h 58"/>
                <a:gd name="T2" fmla="*/ 2 w 5"/>
                <a:gd name="T3" fmla="*/ 15 h 58"/>
                <a:gd name="T4" fmla="*/ 0 w 5"/>
                <a:gd name="T5" fmla="*/ 27 h 58"/>
                <a:gd name="T6" fmla="*/ 2 w 5"/>
                <a:gd name="T7" fmla="*/ 44 h 58"/>
                <a:gd name="T8" fmla="*/ 5 w 5"/>
                <a:gd name="T9" fmla="*/ 58 h 58"/>
                <a:gd name="T10" fmla="*/ 0 60000 65536"/>
                <a:gd name="T11" fmla="*/ 0 60000 65536"/>
                <a:gd name="T12" fmla="*/ 0 60000 65536"/>
                <a:gd name="T13" fmla="*/ 0 60000 65536"/>
                <a:gd name="T14" fmla="*/ 0 60000 65536"/>
                <a:gd name="T15" fmla="*/ 0 w 5"/>
                <a:gd name="T16" fmla="*/ 0 h 58"/>
                <a:gd name="T17" fmla="*/ 5 w 5"/>
                <a:gd name="T18" fmla="*/ 58 h 58"/>
              </a:gdLst>
              <a:ahLst/>
              <a:cxnLst>
                <a:cxn ang="T10">
                  <a:pos x="T0" y="T1"/>
                </a:cxn>
                <a:cxn ang="T11">
                  <a:pos x="T2" y="T3"/>
                </a:cxn>
                <a:cxn ang="T12">
                  <a:pos x="T4" y="T5"/>
                </a:cxn>
                <a:cxn ang="T13">
                  <a:pos x="T6" y="T7"/>
                </a:cxn>
                <a:cxn ang="T14">
                  <a:pos x="T8" y="T9"/>
                </a:cxn>
              </a:cxnLst>
              <a:rect l="T15" t="T16" r="T17" b="T18"/>
              <a:pathLst>
                <a:path w="5" h="58">
                  <a:moveTo>
                    <a:pt x="5" y="0"/>
                  </a:moveTo>
                  <a:lnTo>
                    <a:pt x="2" y="15"/>
                  </a:lnTo>
                  <a:lnTo>
                    <a:pt x="0" y="27"/>
                  </a:lnTo>
                  <a:lnTo>
                    <a:pt x="2" y="44"/>
                  </a:lnTo>
                  <a:lnTo>
                    <a:pt x="5"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23" name="Freeform 873"/>
            <p:cNvSpPr>
              <a:spLocks/>
            </p:cNvSpPr>
            <p:nvPr/>
          </p:nvSpPr>
          <p:spPr bwMode="auto">
            <a:xfrm>
              <a:off x="4165" y="2260"/>
              <a:ext cx="45" cy="75"/>
            </a:xfrm>
            <a:custGeom>
              <a:avLst/>
              <a:gdLst>
                <a:gd name="T0" fmla="*/ 45 w 45"/>
                <a:gd name="T1" fmla="*/ 0 h 75"/>
                <a:gd name="T2" fmla="*/ 33 w 45"/>
                <a:gd name="T3" fmla="*/ 27 h 75"/>
                <a:gd name="T4" fmla="*/ 24 w 45"/>
                <a:gd name="T5" fmla="*/ 48 h 75"/>
                <a:gd name="T6" fmla="*/ 18 w 45"/>
                <a:gd name="T7" fmla="*/ 56 h 75"/>
                <a:gd name="T8" fmla="*/ 10 w 45"/>
                <a:gd name="T9" fmla="*/ 62 h 75"/>
                <a:gd name="T10" fmla="*/ 2 w 45"/>
                <a:gd name="T11" fmla="*/ 67 h 75"/>
                <a:gd name="T12" fmla="*/ 0 w 45"/>
                <a:gd name="T13" fmla="*/ 75 h 75"/>
                <a:gd name="T14" fmla="*/ 0 60000 65536"/>
                <a:gd name="T15" fmla="*/ 0 60000 65536"/>
                <a:gd name="T16" fmla="*/ 0 60000 65536"/>
                <a:gd name="T17" fmla="*/ 0 60000 65536"/>
                <a:gd name="T18" fmla="*/ 0 60000 65536"/>
                <a:gd name="T19" fmla="*/ 0 60000 65536"/>
                <a:gd name="T20" fmla="*/ 0 60000 65536"/>
                <a:gd name="T21" fmla="*/ 0 w 45"/>
                <a:gd name="T22" fmla="*/ 0 h 75"/>
                <a:gd name="T23" fmla="*/ 45 w 45"/>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75">
                  <a:moveTo>
                    <a:pt x="45" y="0"/>
                  </a:moveTo>
                  <a:lnTo>
                    <a:pt x="33" y="27"/>
                  </a:lnTo>
                  <a:lnTo>
                    <a:pt x="24" y="48"/>
                  </a:lnTo>
                  <a:lnTo>
                    <a:pt x="18" y="56"/>
                  </a:lnTo>
                  <a:lnTo>
                    <a:pt x="10" y="62"/>
                  </a:lnTo>
                  <a:lnTo>
                    <a:pt x="2"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24" name="Freeform 874"/>
            <p:cNvSpPr>
              <a:spLocks/>
            </p:cNvSpPr>
            <p:nvPr/>
          </p:nvSpPr>
          <p:spPr bwMode="auto">
            <a:xfrm>
              <a:off x="3925" y="2377"/>
              <a:ext cx="56" cy="62"/>
            </a:xfrm>
            <a:custGeom>
              <a:avLst/>
              <a:gdLst>
                <a:gd name="T0" fmla="*/ 52 w 56"/>
                <a:gd name="T1" fmla="*/ 45 h 62"/>
                <a:gd name="T2" fmla="*/ 46 w 56"/>
                <a:gd name="T3" fmla="*/ 54 h 62"/>
                <a:gd name="T4" fmla="*/ 40 w 56"/>
                <a:gd name="T5" fmla="*/ 58 h 62"/>
                <a:gd name="T6" fmla="*/ 27 w 56"/>
                <a:gd name="T7" fmla="*/ 62 h 62"/>
                <a:gd name="T8" fmla="*/ 15 w 56"/>
                <a:gd name="T9" fmla="*/ 58 h 62"/>
                <a:gd name="T10" fmla="*/ 6 w 56"/>
                <a:gd name="T11" fmla="*/ 45 h 62"/>
                <a:gd name="T12" fmla="*/ 2 w 56"/>
                <a:gd name="T13" fmla="*/ 33 h 62"/>
                <a:gd name="T14" fmla="*/ 0 w 56"/>
                <a:gd name="T15" fmla="*/ 18 h 62"/>
                <a:gd name="T16" fmla="*/ 4 w 56"/>
                <a:gd name="T17" fmla="*/ 8 h 62"/>
                <a:gd name="T18" fmla="*/ 15 w 56"/>
                <a:gd name="T19" fmla="*/ 2 h 62"/>
                <a:gd name="T20" fmla="*/ 25 w 56"/>
                <a:gd name="T21" fmla="*/ 0 h 62"/>
                <a:gd name="T22" fmla="*/ 40 w 56"/>
                <a:gd name="T23" fmla="*/ 0 h 62"/>
                <a:gd name="T24" fmla="*/ 52 w 56"/>
                <a:gd name="T25" fmla="*/ 6 h 62"/>
                <a:gd name="T26" fmla="*/ 56 w 56"/>
                <a:gd name="T27" fmla="*/ 18 h 62"/>
                <a:gd name="T28" fmla="*/ 56 w 56"/>
                <a:gd name="T29" fmla="*/ 29 h 62"/>
                <a:gd name="T30" fmla="*/ 54 w 56"/>
                <a:gd name="T31" fmla="*/ 39 h 62"/>
                <a:gd name="T32" fmla="*/ 52 w 56"/>
                <a:gd name="T33" fmla="*/ 45 h 62"/>
                <a:gd name="T34" fmla="*/ 50 w 56"/>
                <a:gd name="T35" fmla="*/ 48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2" y="45"/>
                  </a:moveTo>
                  <a:lnTo>
                    <a:pt x="46" y="54"/>
                  </a:lnTo>
                  <a:lnTo>
                    <a:pt x="40" y="58"/>
                  </a:lnTo>
                  <a:lnTo>
                    <a:pt x="27" y="62"/>
                  </a:lnTo>
                  <a:lnTo>
                    <a:pt x="15" y="58"/>
                  </a:lnTo>
                  <a:lnTo>
                    <a:pt x="6" y="45"/>
                  </a:lnTo>
                  <a:lnTo>
                    <a:pt x="2" y="33"/>
                  </a:lnTo>
                  <a:lnTo>
                    <a:pt x="0" y="18"/>
                  </a:lnTo>
                  <a:lnTo>
                    <a:pt x="4" y="8"/>
                  </a:lnTo>
                  <a:lnTo>
                    <a:pt x="15" y="2"/>
                  </a:lnTo>
                  <a:lnTo>
                    <a:pt x="25" y="0"/>
                  </a:lnTo>
                  <a:lnTo>
                    <a:pt x="40" y="0"/>
                  </a:lnTo>
                  <a:lnTo>
                    <a:pt x="52" y="6"/>
                  </a:lnTo>
                  <a:lnTo>
                    <a:pt x="56" y="18"/>
                  </a:lnTo>
                  <a:lnTo>
                    <a:pt x="56" y="29"/>
                  </a:lnTo>
                  <a:lnTo>
                    <a:pt x="54" y="39"/>
                  </a:lnTo>
                  <a:lnTo>
                    <a:pt x="52" y="45"/>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25" name="Freeform 875"/>
            <p:cNvSpPr>
              <a:spLocks/>
            </p:cNvSpPr>
            <p:nvPr/>
          </p:nvSpPr>
          <p:spPr bwMode="auto">
            <a:xfrm>
              <a:off x="3921" y="2481"/>
              <a:ext cx="62" cy="62"/>
            </a:xfrm>
            <a:custGeom>
              <a:avLst/>
              <a:gdLst>
                <a:gd name="T0" fmla="*/ 29 w 62"/>
                <a:gd name="T1" fmla="*/ 62 h 62"/>
                <a:gd name="T2" fmla="*/ 37 w 62"/>
                <a:gd name="T3" fmla="*/ 62 h 62"/>
                <a:gd name="T4" fmla="*/ 43 w 62"/>
                <a:gd name="T5" fmla="*/ 60 h 62"/>
                <a:gd name="T6" fmla="*/ 50 w 62"/>
                <a:gd name="T7" fmla="*/ 52 h 62"/>
                <a:gd name="T8" fmla="*/ 56 w 62"/>
                <a:gd name="T9" fmla="*/ 45 h 62"/>
                <a:gd name="T10" fmla="*/ 62 w 62"/>
                <a:gd name="T11" fmla="*/ 29 h 62"/>
                <a:gd name="T12" fmla="*/ 62 w 62"/>
                <a:gd name="T13" fmla="*/ 20 h 62"/>
                <a:gd name="T14" fmla="*/ 54 w 62"/>
                <a:gd name="T15" fmla="*/ 6 h 62"/>
                <a:gd name="T16" fmla="*/ 43 w 62"/>
                <a:gd name="T17" fmla="*/ 0 h 62"/>
                <a:gd name="T18" fmla="*/ 29 w 62"/>
                <a:gd name="T19" fmla="*/ 2 h 62"/>
                <a:gd name="T20" fmla="*/ 19 w 62"/>
                <a:gd name="T21" fmla="*/ 8 h 62"/>
                <a:gd name="T22" fmla="*/ 6 w 62"/>
                <a:gd name="T23" fmla="*/ 14 h 62"/>
                <a:gd name="T24" fmla="*/ 0 w 62"/>
                <a:gd name="T25" fmla="*/ 23 h 62"/>
                <a:gd name="T26" fmla="*/ 0 w 62"/>
                <a:gd name="T27" fmla="*/ 37 h 62"/>
                <a:gd name="T28" fmla="*/ 4 w 62"/>
                <a:gd name="T29" fmla="*/ 46 h 62"/>
                <a:gd name="T30" fmla="*/ 14 w 62"/>
                <a:gd name="T31" fmla="*/ 52 h 62"/>
                <a:gd name="T32" fmla="*/ 21 w 62"/>
                <a:gd name="T33" fmla="*/ 56 h 62"/>
                <a:gd name="T34" fmla="*/ 29 w 62"/>
                <a:gd name="T35" fmla="*/ 62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62"/>
                <a:gd name="T56" fmla="*/ 62 w 62"/>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62">
                  <a:moveTo>
                    <a:pt x="29" y="62"/>
                  </a:moveTo>
                  <a:lnTo>
                    <a:pt x="37" y="62"/>
                  </a:lnTo>
                  <a:lnTo>
                    <a:pt x="43" y="60"/>
                  </a:lnTo>
                  <a:lnTo>
                    <a:pt x="50" y="52"/>
                  </a:lnTo>
                  <a:lnTo>
                    <a:pt x="56" y="45"/>
                  </a:lnTo>
                  <a:lnTo>
                    <a:pt x="62" y="29"/>
                  </a:lnTo>
                  <a:lnTo>
                    <a:pt x="62" y="20"/>
                  </a:lnTo>
                  <a:lnTo>
                    <a:pt x="54" y="6"/>
                  </a:lnTo>
                  <a:lnTo>
                    <a:pt x="43" y="0"/>
                  </a:lnTo>
                  <a:lnTo>
                    <a:pt x="29" y="2"/>
                  </a:lnTo>
                  <a:lnTo>
                    <a:pt x="19" y="8"/>
                  </a:lnTo>
                  <a:lnTo>
                    <a:pt x="6" y="14"/>
                  </a:lnTo>
                  <a:lnTo>
                    <a:pt x="0" y="23"/>
                  </a:lnTo>
                  <a:lnTo>
                    <a:pt x="0" y="37"/>
                  </a:lnTo>
                  <a:lnTo>
                    <a:pt x="4" y="46"/>
                  </a:lnTo>
                  <a:lnTo>
                    <a:pt x="14" y="52"/>
                  </a:lnTo>
                  <a:lnTo>
                    <a:pt x="21" y="56"/>
                  </a:lnTo>
                  <a:lnTo>
                    <a:pt x="29" y="62"/>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26" name="Freeform 876"/>
            <p:cNvSpPr>
              <a:spLocks/>
            </p:cNvSpPr>
            <p:nvPr/>
          </p:nvSpPr>
          <p:spPr bwMode="auto">
            <a:xfrm>
              <a:off x="3663" y="2452"/>
              <a:ext cx="197" cy="10"/>
            </a:xfrm>
            <a:custGeom>
              <a:avLst/>
              <a:gdLst>
                <a:gd name="T0" fmla="*/ 197 w 197"/>
                <a:gd name="T1" fmla="*/ 6 h 10"/>
                <a:gd name="T2" fmla="*/ 183 w 197"/>
                <a:gd name="T3" fmla="*/ 10 h 10"/>
                <a:gd name="T4" fmla="*/ 174 w 197"/>
                <a:gd name="T5" fmla="*/ 10 h 10"/>
                <a:gd name="T6" fmla="*/ 158 w 197"/>
                <a:gd name="T7" fmla="*/ 8 h 10"/>
                <a:gd name="T8" fmla="*/ 145 w 197"/>
                <a:gd name="T9" fmla="*/ 6 h 10"/>
                <a:gd name="T10" fmla="*/ 133 w 197"/>
                <a:gd name="T11" fmla="*/ 2 h 10"/>
                <a:gd name="T12" fmla="*/ 124 w 197"/>
                <a:gd name="T13" fmla="*/ 0 h 10"/>
                <a:gd name="T14" fmla="*/ 114 w 197"/>
                <a:gd name="T15" fmla="*/ 2 h 10"/>
                <a:gd name="T16" fmla="*/ 104 w 197"/>
                <a:gd name="T17" fmla="*/ 4 h 10"/>
                <a:gd name="T18" fmla="*/ 91 w 197"/>
                <a:gd name="T19" fmla="*/ 6 h 10"/>
                <a:gd name="T20" fmla="*/ 74 w 197"/>
                <a:gd name="T21" fmla="*/ 6 h 10"/>
                <a:gd name="T22" fmla="*/ 60 w 197"/>
                <a:gd name="T23" fmla="*/ 4 h 10"/>
                <a:gd name="T24" fmla="*/ 27 w 197"/>
                <a:gd name="T25" fmla="*/ 4 h 10"/>
                <a:gd name="T26" fmla="*/ 0 w 197"/>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7"/>
                <a:gd name="T43" fmla="*/ 0 h 10"/>
                <a:gd name="T44" fmla="*/ 197 w 197"/>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7" h="10">
                  <a:moveTo>
                    <a:pt x="197" y="6"/>
                  </a:moveTo>
                  <a:lnTo>
                    <a:pt x="183" y="10"/>
                  </a:lnTo>
                  <a:lnTo>
                    <a:pt x="174" y="10"/>
                  </a:lnTo>
                  <a:lnTo>
                    <a:pt x="158" y="8"/>
                  </a:lnTo>
                  <a:lnTo>
                    <a:pt x="145" y="6"/>
                  </a:lnTo>
                  <a:lnTo>
                    <a:pt x="133" y="2"/>
                  </a:lnTo>
                  <a:lnTo>
                    <a:pt x="124" y="0"/>
                  </a:lnTo>
                  <a:lnTo>
                    <a:pt x="114" y="2"/>
                  </a:lnTo>
                  <a:lnTo>
                    <a:pt x="104" y="4"/>
                  </a:lnTo>
                  <a:lnTo>
                    <a:pt x="91" y="6"/>
                  </a:lnTo>
                  <a:lnTo>
                    <a:pt x="74" y="6"/>
                  </a:lnTo>
                  <a:lnTo>
                    <a:pt x="60" y="4"/>
                  </a:lnTo>
                  <a:lnTo>
                    <a:pt x="27" y="4"/>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27" name="Freeform 877"/>
            <p:cNvSpPr>
              <a:spLocks/>
            </p:cNvSpPr>
            <p:nvPr/>
          </p:nvSpPr>
          <p:spPr bwMode="auto">
            <a:xfrm>
              <a:off x="3769" y="2312"/>
              <a:ext cx="94" cy="13"/>
            </a:xfrm>
            <a:custGeom>
              <a:avLst/>
              <a:gdLst>
                <a:gd name="T0" fmla="*/ 94 w 94"/>
                <a:gd name="T1" fmla="*/ 4 h 13"/>
                <a:gd name="T2" fmla="*/ 79 w 94"/>
                <a:gd name="T3" fmla="*/ 4 h 13"/>
                <a:gd name="T4" fmla="*/ 64 w 94"/>
                <a:gd name="T5" fmla="*/ 0 h 13"/>
                <a:gd name="T6" fmla="*/ 44 w 94"/>
                <a:gd name="T7" fmla="*/ 0 h 13"/>
                <a:gd name="T8" fmla="*/ 39 w 94"/>
                <a:gd name="T9" fmla="*/ 0 h 13"/>
                <a:gd name="T10" fmla="*/ 33 w 94"/>
                <a:gd name="T11" fmla="*/ 6 h 13"/>
                <a:gd name="T12" fmla="*/ 27 w 94"/>
                <a:gd name="T13" fmla="*/ 10 h 13"/>
                <a:gd name="T14" fmla="*/ 12 w 94"/>
                <a:gd name="T15" fmla="*/ 13 h 13"/>
                <a:gd name="T16" fmla="*/ 0 w 94"/>
                <a:gd name="T17" fmla="*/ 12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13"/>
                <a:gd name="T29" fmla="*/ 94 w 9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13">
                  <a:moveTo>
                    <a:pt x="94" y="4"/>
                  </a:moveTo>
                  <a:lnTo>
                    <a:pt x="79" y="4"/>
                  </a:lnTo>
                  <a:lnTo>
                    <a:pt x="64" y="0"/>
                  </a:lnTo>
                  <a:lnTo>
                    <a:pt x="44" y="0"/>
                  </a:lnTo>
                  <a:lnTo>
                    <a:pt x="39" y="0"/>
                  </a:lnTo>
                  <a:lnTo>
                    <a:pt x="33" y="6"/>
                  </a:lnTo>
                  <a:lnTo>
                    <a:pt x="27" y="10"/>
                  </a:lnTo>
                  <a:lnTo>
                    <a:pt x="12" y="13"/>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28" name="Freeform 878"/>
            <p:cNvSpPr>
              <a:spLocks/>
            </p:cNvSpPr>
            <p:nvPr/>
          </p:nvSpPr>
          <p:spPr bwMode="auto">
            <a:xfrm>
              <a:off x="3663" y="2310"/>
              <a:ext cx="64" cy="4"/>
            </a:xfrm>
            <a:custGeom>
              <a:avLst/>
              <a:gdLst>
                <a:gd name="T0" fmla="*/ 64 w 64"/>
                <a:gd name="T1" fmla="*/ 0 h 4"/>
                <a:gd name="T2" fmla="*/ 47 w 64"/>
                <a:gd name="T3" fmla="*/ 2 h 4"/>
                <a:gd name="T4" fmla="*/ 33 w 64"/>
                <a:gd name="T5" fmla="*/ 4 h 4"/>
                <a:gd name="T6" fmla="*/ 14 w 64"/>
                <a:gd name="T7" fmla="*/ 2 h 4"/>
                <a:gd name="T8" fmla="*/ 0 w 64"/>
                <a:gd name="T9" fmla="*/ 2 h 4"/>
                <a:gd name="T10" fmla="*/ 0 60000 65536"/>
                <a:gd name="T11" fmla="*/ 0 60000 65536"/>
                <a:gd name="T12" fmla="*/ 0 60000 65536"/>
                <a:gd name="T13" fmla="*/ 0 60000 65536"/>
                <a:gd name="T14" fmla="*/ 0 60000 65536"/>
                <a:gd name="T15" fmla="*/ 0 w 64"/>
                <a:gd name="T16" fmla="*/ 0 h 4"/>
                <a:gd name="T17" fmla="*/ 64 w 64"/>
                <a:gd name="T18" fmla="*/ 4 h 4"/>
              </a:gdLst>
              <a:ahLst/>
              <a:cxnLst>
                <a:cxn ang="T10">
                  <a:pos x="T0" y="T1"/>
                </a:cxn>
                <a:cxn ang="T11">
                  <a:pos x="T2" y="T3"/>
                </a:cxn>
                <a:cxn ang="T12">
                  <a:pos x="T4" y="T5"/>
                </a:cxn>
                <a:cxn ang="T13">
                  <a:pos x="T6" y="T7"/>
                </a:cxn>
                <a:cxn ang="T14">
                  <a:pos x="T8" y="T9"/>
                </a:cxn>
              </a:cxnLst>
              <a:rect l="T15" t="T16" r="T17" b="T18"/>
              <a:pathLst>
                <a:path w="64" h="4">
                  <a:moveTo>
                    <a:pt x="64" y="0"/>
                  </a:moveTo>
                  <a:lnTo>
                    <a:pt x="47" y="2"/>
                  </a:lnTo>
                  <a:lnTo>
                    <a:pt x="33" y="4"/>
                  </a:lnTo>
                  <a:lnTo>
                    <a:pt x="14" y="2"/>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29" name="Line 879"/>
            <p:cNvSpPr>
              <a:spLocks noChangeShapeType="1"/>
            </p:cNvSpPr>
            <p:nvPr/>
          </p:nvSpPr>
          <p:spPr bwMode="auto">
            <a:xfrm>
              <a:off x="3754" y="2310"/>
              <a:ext cx="1"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330" name="Freeform 880"/>
            <p:cNvSpPr>
              <a:spLocks/>
            </p:cNvSpPr>
            <p:nvPr/>
          </p:nvSpPr>
          <p:spPr bwMode="auto">
            <a:xfrm>
              <a:off x="3756" y="2310"/>
              <a:ext cx="48" cy="6"/>
            </a:xfrm>
            <a:custGeom>
              <a:avLst/>
              <a:gdLst>
                <a:gd name="T0" fmla="*/ 48 w 48"/>
                <a:gd name="T1" fmla="*/ 0 h 6"/>
                <a:gd name="T2" fmla="*/ 34 w 48"/>
                <a:gd name="T3" fmla="*/ 4 h 6"/>
                <a:gd name="T4" fmla="*/ 25 w 48"/>
                <a:gd name="T5" fmla="*/ 6 h 6"/>
                <a:gd name="T6" fmla="*/ 15 w 48"/>
                <a:gd name="T7" fmla="*/ 4 h 6"/>
                <a:gd name="T8" fmla="*/ 7 w 48"/>
                <a:gd name="T9" fmla="*/ 2 h 6"/>
                <a:gd name="T10" fmla="*/ 4 w 48"/>
                <a:gd name="T11" fmla="*/ 0 h 6"/>
                <a:gd name="T12" fmla="*/ 0 w 48"/>
                <a:gd name="T13" fmla="*/ 0 h 6"/>
                <a:gd name="T14" fmla="*/ 0 60000 65536"/>
                <a:gd name="T15" fmla="*/ 0 60000 65536"/>
                <a:gd name="T16" fmla="*/ 0 60000 65536"/>
                <a:gd name="T17" fmla="*/ 0 60000 65536"/>
                <a:gd name="T18" fmla="*/ 0 60000 65536"/>
                <a:gd name="T19" fmla="*/ 0 60000 65536"/>
                <a:gd name="T20" fmla="*/ 0 60000 65536"/>
                <a:gd name="T21" fmla="*/ 0 w 48"/>
                <a:gd name="T22" fmla="*/ 0 h 6"/>
                <a:gd name="T23" fmla="*/ 48 w 4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
                  <a:moveTo>
                    <a:pt x="48" y="0"/>
                  </a:moveTo>
                  <a:lnTo>
                    <a:pt x="34" y="4"/>
                  </a:lnTo>
                  <a:lnTo>
                    <a:pt x="25" y="6"/>
                  </a:lnTo>
                  <a:lnTo>
                    <a:pt x="15" y="4"/>
                  </a:lnTo>
                  <a:lnTo>
                    <a:pt x="7" y="2"/>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31" name="Freeform 881"/>
            <p:cNvSpPr>
              <a:spLocks/>
            </p:cNvSpPr>
            <p:nvPr/>
          </p:nvSpPr>
          <p:spPr bwMode="auto">
            <a:xfrm>
              <a:off x="3727" y="2310"/>
              <a:ext cx="42" cy="14"/>
            </a:xfrm>
            <a:custGeom>
              <a:avLst/>
              <a:gdLst>
                <a:gd name="T0" fmla="*/ 42 w 42"/>
                <a:gd name="T1" fmla="*/ 14 h 14"/>
                <a:gd name="T2" fmla="*/ 33 w 42"/>
                <a:gd name="T3" fmla="*/ 8 h 14"/>
                <a:gd name="T4" fmla="*/ 29 w 42"/>
                <a:gd name="T5" fmla="*/ 0 h 14"/>
                <a:gd name="T6" fmla="*/ 27 w 42"/>
                <a:gd name="T7" fmla="*/ 0 h 14"/>
                <a:gd name="T8" fmla="*/ 11 w 42"/>
                <a:gd name="T9" fmla="*/ 0 h 14"/>
                <a:gd name="T10" fmla="*/ 0 w 42"/>
                <a:gd name="T11" fmla="*/ 0 h 14"/>
                <a:gd name="T12" fmla="*/ 0 60000 65536"/>
                <a:gd name="T13" fmla="*/ 0 60000 65536"/>
                <a:gd name="T14" fmla="*/ 0 60000 65536"/>
                <a:gd name="T15" fmla="*/ 0 60000 65536"/>
                <a:gd name="T16" fmla="*/ 0 60000 65536"/>
                <a:gd name="T17" fmla="*/ 0 60000 65536"/>
                <a:gd name="T18" fmla="*/ 0 w 42"/>
                <a:gd name="T19" fmla="*/ 0 h 14"/>
                <a:gd name="T20" fmla="*/ 42 w 4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42" h="14">
                  <a:moveTo>
                    <a:pt x="42" y="14"/>
                  </a:moveTo>
                  <a:lnTo>
                    <a:pt x="33" y="8"/>
                  </a:lnTo>
                  <a:lnTo>
                    <a:pt x="29" y="0"/>
                  </a:lnTo>
                  <a:lnTo>
                    <a:pt x="27" y="0"/>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32" name="Freeform 882"/>
            <p:cNvSpPr>
              <a:spLocks/>
            </p:cNvSpPr>
            <p:nvPr/>
          </p:nvSpPr>
          <p:spPr bwMode="auto">
            <a:xfrm>
              <a:off x="3638" y="2310"/>
              <a:ext cx="25" cy="148"/>
            </a:xfrm>
            <a:custGeom>
              <a:avLst/>
              <a:gdLst>
                <a:gd name="T0" fmla="*/ 24 w 25"/>
                <a:gd name="T1" fmla="*/ 0 h 148"/>
                <a:gd name="T2" fmla="*/ 20 w 25"/>
                <a:gd name="T3" fmla="*/ 2 h 148"/>
                <a:gd name="T4" fmla="*/ 18 w 25"/>
                <a:gd name="T5" fmla="*/ 6 h 148"/>
                <a:gd name="T6" fmla="*/ 14 w 25"/>
                <a:gd name="T7" fmla="*/ 19 h 148"/>
                <a:gd name="T8" fmla="*/ 12 w 25"/>
                <a:gd name="T9" fmla="*/ 29 h 148"/>
                <a:gd name="T10" fmla="*/ 12 w 25"/>
                <a:gd name="T11" fmla="*/ 29 h 148"/>
                <a:gd name="T12" fmla="*/ 8 w 25"/>
                <a:gd name="T13" fmla="*/ 46 h 148"/>
                <a:gd name="T14" fmla="*/ 4 w 25"/>
                <a:gd name="T15" fmla="*/ 62 h 148"/>
                <a:gd name="T16" fmla="*/ 0 w 25"/>
                <a:gd name="T17" fmla="*/ 85 h 148"/>
                <a:gd name="T18" fmla="*/ 0 w 25"/>
                <a:gd name="T19" fmla="*/ 102 h 148"/>
                <a:gd name="T20" fmla="*/ 8 w 25"/>
                <a:gd name="T21" fmla="*/ 117 h 148"/>
                <a:gd name="T22" fmla="*/ 16 w 25"/>
                <a:gd name="T23" fmla="*/ 129 h 148"/>
                <a:gd name="T24" fmla="*/ 16 w 25"/>
                <a:gd name="T25" fmla="*/ 139 h 148"/>
                <a:gd name="T26" fmla="*/ 18 w 25"/>
                <a:gd name="T27" fmla="*/ 146 h 148"/>
                <a:gd name="T28" fmla="*/ 22 w 25"/>
                <a:gd name="T29" fmla="*/ 148 h 148"/>
                <a:gd name="T30" fmla="*/ 25 w 25"/>
                <a:gd name="T31" fmla="*/ 148 h 1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148"/>
                <a:gd name="T50" fmla="*/ 25 w 25"/>
                <a:gd name="T51" fmla="*/ 148 h 1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148">
                  <a:moveTo>
                    <a:pt x="24" y="0"/>
                  </a:moveTo>
                  <a:lnTo>
                    <a:pt x="20" y="2"/>
                  </a:lnTo>
                  <a:lnTo>
                    <a:pt x="18" y="6"/>
                  </a:lnTo>
                  <a:lnTo>
                    <a:pt x="14" y="19"/>
                  </a:lnTo>
                  <a:lnTo>
                    <a:pt x="12" y="29"/>
                  </a:lnTo>
                  <a:lnTo>
                    <a:pt x="8" y="46"/>
                  </a:lnTo>
                  <a:lnTo>
                    <a:pt x="4" y="62"/>
                  </a:lnTo>
                  <a:lnTo>
                    <a:pt x="0" y="85"/>
                  </a:lnTo>
                  <a:lnTo>
                    <a:pt x="0" y="102"/>
                  </a:lnTo>
                  <a:lnTo>
                    <a:pt x="8" y="117"/>
                  </a:lnTo>
                  <a:lnTo>
                    <a:pt x="16" y="129"/>
                  </a:lnTo>
                  <a:lnTo>
                    <a:pt x="16" y="139"/>
                  </a:lnTo>
                  <a:lnTo>
                    <a:pt x="18" y="146"/>
                  </a:lnTo>
                  <a:lnTo>
                    <a:pt x="22" y="148"/>
                  </a:lnTo>
                  <a:lnTo>
                    <a:pt x="25" y="1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33" name="Freeform 883"/>
            <p:cNvSpPr>
              <a:spLocks/>
            </p:cNvSpPr>
            <p:nvPr/>
          </p:nvSpPr>
          <p:spPr bwMode="auto">
            <a:xfrm>
              <a:off x="3506" y="2337"/>
              <a:ext cx="144" cy="92"/>
            </a:xfrm>
            <a:custGeom>
              <a:avLst/>
              <a:gdLst>
                <a:gd name="T0" fmla="*/ 144 w 144"/>
                <a:gd name="T1" fmla="*/ 2 h 92"/>
                <a:gd name="T2" fmla="*/ 123 w 144"/>
                <a:gd name="T3" fmla="*/ 6 h 92"/>
                <a:gd name="T4" fmla="*/ 107 w 144"/>
                <a:gd name="T5" fmla="*/ 6 h 92"/>
                <a:gd name="T6" fmla="*/ 80 w 144"/>
                <a:gd name="T7" fmla="*/ 4 h 92"/>
                <a:gd name="T8" fmla="*/ 57 w 144"/>
                <a:gd name="T9" fmla="*/ 0 h 92"/>
                <a:gd name="T10" fmla="*/ 36 w 144"/>
                <a:gd name="T11" fmla="*/ 0 h 92"/>
                <a:gd name="T12" fmla="*/ 19 w 144"/>
                <a:gd name="T13" fmla="*/ 2 h 92"/>
                <a:gd name="T14" fmla="*/ 11 w 144"/>
                <a:gd name="T15" fmla="*/ 8 h 92"/>
                <a:gd name="T16" fmla="*/ 5 w 144"/>
                <a:gd name="T17" fmla="*/ 15 h 92"/>
                <a:gd name="T18" fmla="*/ 0 w 144"/>
                <a:gd name="T19" fmla="*/ 29 h 92"/>
                <a:gd name="T20" fmla="*/ 0 w 144"/>
                <a:gd name="T21" fmla="*/ 40 h 92"/>
                <a:gd name="T22" fmla="*/ 0 w 144"/>
                <a:gd name="T23" fmla="*/ 58 h 92"/>
                <a:gd name="T24" fmla="*/ 4 w 144"/>
                <a:gd name="T25" fmla="*/ 71 h 92"/>
                <a:gd name="T26" fmla="*/ 7 w 144"/>
                <a:gd name="T27" fmla="*/ 81 h 92"/>
                <a:gd name="T28" fmla="*/ 13 w 144"/>
                <a:gd name="T29" fmla="*/ 87 h 92"/>
                <a:gd name="T30" fmla="*/ 15 w 144"/>
                <a:gd name="T31" fmla="*/ 90 h 92"/>
                <a:gd name="T32" fmla="*/ 19 w 144"/>
                <a:gd name="T33" fmla="*/ 92 h 92"/>
                <a:gd name="T34" fmla="*/ 36 w 144"/>
                <a:gd name="T35" fmla="*/ 90 h 92"/>
                <a:gd name="T36" fmla="*/ 50 w 144"/>
                <a:gd name="T37" fmla="*/ 88 h 92"/>
                <a:gd name="T38" fmla="*/ 75 w 144"/>
                <a:gd name="T39" fmla="*/ 90 h 92"/>
                <a:gd name="T40" fmla="*/ 96 w 144"/>
                <a:gd name="T41" fmla="*/ 92 h 92"/>
                <a:gd name="T42" fmla="*/ 121 w 144"/>
                <a:gd name="T43" fmla="*/ 92 h 92"/>
                <a:gd name="T44" fmla="*/ 140 w 144"/>
                <a:gd name="T45" fmla="*/ 90 h 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92"/>
                <a:gd name="T71" fmla="*/ 144 w 144"/>
                <a:gd name="T72" fmla="*/ 92 h 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92">
                  <a:moveTo>
                    <a:pt x="144" y="2"/>
                  </a:moveTo>
                  <a:lnTo>
                    <a:pt x="123" y="6"/>
                  </a:lnTo>
                  <a:lnTo>
                    <a:pt x="107" y="6"/>
                  </a:lnTo>
                  <a:lnTo>
                    <a:pt x="80" y="4"/>
                  </a:lnTo>
                  <a:lnTo>
                    <a:pt x="57" y="0"/>
                  </a:lnTo>
                  <a:lnTo>
                    <a:pt x="36" y="0"/>
                  </a:lnTo>
                  <a:lnTo>
                    <a:pt x="19" y="2"/>
                  </a:lnTo>
                  <a:lnTo>
                    <a:pt x="11" y="8"/>
                  </a:lnTo>
                  <a:lnTo>
                    <a:pt x="5" y="15"/>
                  </a:lnTo>
                  <a:lnTo>
                    <a:pt x="0" y="29"/>
                  </a:lnTo>
                  <a:lnTo>
                    <a:pt x="0" y="40"/>
                  </a:lnTo>
                  <a:lnTo>
                    <a:pt x="0" y="58"/>
                  </a:lnTo>
                  <a:lnTo>
                    <a:pt x="4" y="71"/>
                  </a:lnTo>
                  <a:lnTo>
                    <a:pt x="7" y="81"/>
                  </a:lnTo>
                  <a:lnTo>
                    <a:pt x="13" y="87"/>
                  </a:lnTo>
                  <a:lnTo>
                    <a:pt x="15" y="90"/>
                  </a:lnTo>
                  <a:lnTo>
                    <a:pt x="19" y="92"/>
                  </a:lnTo>
                  <a:lnTo>
                    <a:pt x="36" y="90"/>
                  </a:lnTo>
                  <a:lnTo>
                    <a:pt x="50" y="88"/>
                  </a:lnTo>
                  <a:lnTo>
                    <a:pt x="75" y="90"/>
                  </a:lnTo>
                  <a:lnTo>
                    <a:pt x="96" y="92"/>
                  </a:lnTo>
                  <a:lnTo>
                    <a:pt x="121" y="92"/>
                  </a:lnTo>
                  <a:lnTo>
                    <a:pt x="140" y="9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34" name="Freeform 884"/>
            <p:cNvSpPr>
              <a:spLocks/>
            </p:cNvSpPr>
            <p:nvPr/>
          </p:nvSpPr>
          <p:spPr bwMode="auto">
            <a:xfrm>
              <a:off x="4346" y="2302"/>
              <a:ext cx="54" cy="168"/>
            </a:xfrm>
            <a:custGeom>
              <a:avLst/>
              <a:gdLst>
                <a:gd name="T0" fmla="*/ 52 w 54"/>
                <a:gd name="T1" fmla="*/ 108 h 168"/>
                <a:gd name="T2" fmla="*/ 54 w 54"/>
                <a:gd name="T3" fmla="*/ 83 h 168"/>
                <a:gd name="T4" fmla="*/ 52 w 54"/>
                <a:gd name="T5" fmla="*/ 64 h 168"/>
                <a:gd name="T6" fmla="*/ 46 w 54"/>
                <a:gd name="T7" fmla="*/ 41 h 168"/>
                <a:gd name="T8" fmla="*/ 39 w 54"/>
                <a:gd name="T9" fmla="*/ 23 h 168"/>
                <a:gd name="T10" fmla="*/ 37 w 54"/>
                <a:gd name="T11" fmla="*/ 10 h 168"/>
                <a:gd name="T12" fmla="*/ 33 w 54"/>
                <a:gd name="T13" fmla="*/ 0 h 168"/>
                <a:gd name="T14" fmla="*/ 23 w 54"/>
                <a:gd name="T15" fmla="*/ 0 h 168"/>
                <a:gd name="T16" fmla="*/ 16 w 54"/>
                <a:gd name="T17" fmla="*/ 6 h 168"/>
                <a:gd name="T18" fmla="*/ 10 w 54"/>
                <a:gd name="T19" fmla="*/ 16 h 168"/>
                <a:gd name="T20" fmla="*/ 8 w 54"/>
                <a:gd name="T21" fmla="*/ 27 h 168"/>
                <a:gd name="T22" fmla="*/ 8 w 54"/>
                <a:gd name="T23" fmla="*/ 45 h 168"/>
                <a:gd name="T24" fmla="*/ 2 w 54"/>
                <a:gd name="T25" fmla="*/ 75 h 168"/>
                <a:gd name="T26" fmla="*/ 0 w 54"/>
                <a:gd name="T27" fmla="*/ 97 h 168"/>
                <a:gd name="T28" fmla="*/ 0 w 54"/>
                <a:gd name="T29" fmla="*/ 102 h 168"/>
                <a:gd name="T30" fmla="*/ 2 w 54"/>
                <a:gd name="T31" fmla="*/ 123 h 168"/>
                <a:gd name="T32" fmla="*/ 8 w 54"/>
                <a:gd name="T33" fmla="*/ 147 h 168"/>
                <a:gd name="T34" fmla="*/ 12 w 54"/>
                <a:gd name="T35" fmla="*/ 156 h 168"/>
                <a:gd name="T36" fmla="*/ 18 w 54"/>
                <a:gd name="T37" fmla="*/ 164 h 168"/>
                <a:gd name="T38" fmla="*/ 21 w 54"/>
                <a:gd name="T39" fmla="*/ 166 h 168"/>
                <a:gd name="T40" fmla="*/ 23 w 54"/>
                <a:gd name="T41" fmla="*/ 168 h 168"/>
                <a:gd name="T42" fmla="*/ 29 w 54"/>
                <a:gd name="T43" fmla="*/ 168 h 168"/>
                <a:gd name="T44" fmla="*/ 31 w 54"/>
                <a:gd name="T45" fmla="*/ 164 h 168"/>
                <a:gd name="T46" fmla="*/ 37 w 54"/>
                <a:gd name="T47" fmla="*/ 152 h 168"/>
                <a:gd name="T48" fmla="*/ 39 w 54"/>
                <a:gd name="T49" fmla="*/ 139 h 168"/>
                <a:gd name="T50" fmla="*/ 46 w 54"/>
                <a:gd name="T51" fmla="*/ 122 h 168"/>
                <a:gd name="T52" fmla="*/ 52 w 54"/>
                <a:gd name="T53" fmla="*/ 108 h 16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
                <a:gd name="T82" fmla="*/ 0 h 168"/>
                <a:gd name="T83" fmla="*/ 54 w 54"/>
                <a:gd name="T84" fmla="*/ 168 h 16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 h="168">
                  <a:moveTo>
                    <a:pt x="52" y="108"/>
                  </a:moveTo>
                  <a:lnTo>
                    <a:pt x="54" y="83"/>
                  </a:lnTo>
                  <a:lnTo>
                    <a:pt x="52" y="64"/>
                  </a:lnTo>
                  <a:lnTo>
                    <a:pt x="46" y="41"/>
                  </a:lnTo>
                  <a:lnTo>
                    <a:pt x="39" y="23"/>
                  </a:lnTo>
                  <a:lnTo>
                    <a:pt x="37" y="10"/>
                  </a:lnTo>
                  <a:lnTo>
                    <a:pt x="33" y="0"/>
                  </a:lnTo>
                  <a:lnTo>
                    <a:pt x="23" y="0"/>
                  </a:lnTo>
                  <a:lnTo>
                    <a:pt x="16" y="6"/>
                  </a:lnTo>
                  <a:lnTo>
                    <a:pt x="10" y="16"/>
                  </a:lnTo>
                  <a:lnTo>
                    <a:pt x="8" y="27"/>
                  </a:lnTo>
                  <a:lnTo>
                    <a:pt x="8" y="45"/>
                  </a:lnTo>
                  <a:lnTo>
                    <a:pt x="2" y="75"/>
                  </a:lnTo>
                  <a:lnTo>
                    <a:pt x="0" y="97"/>
                  </a:lnTo>
                  <a:lnTo>
                    <a:pt x="0" y="102"/>
                  </a:lnTo>
                  <a:lnTo>
                    <a:pt x="2" y="123"/>
                  </a:lnTo>
                  <a:lnTo>
                    <a:pt x="8" y="147"/>
                  </a:lnTo>
                  <a:lnTo>
                    <a:pt x="12" y="156"/>
                  </a:lnTo>
                  <a:lnTo>
                    <a:pt x="18" y="164"/>
                  </a:lnTo>
                  <a:lnTo>
                    <a:pt x="21" y="166"/>
                  </a:lnTo>
                  <a:lnTo>
                    <a:pt x="23" y="168"/>
                  </a:lnTo>
                  <a:lnTo>
                    <a:pt x="29" y="168"/>
                  </a:lnTo>
                  <a:lnTo>
                    <a:pt x="31" y="164"/>
                  </a:lnTo>
                  <a:lnTo>
                    <a:pt x="37" y="152"/>
                  </a:lnTo>
                  <a:lnTo>
                    <a:pt x="39" y="139"/>
                  </a:lnTo>
                  <a:lnTo>
                    <a:pt x="46" y="122"/>
                  </a:lnTo>
                  <a:lnTo>
                    <a:pt x="52" y="10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35" name="Freeform 885"/>
            <p:cNvSpPr>
              <a:spLocks/>
            </p:cNvSpPr>
            <p:nvPr/>
          </p:nvSpPr>
          <p:spPr bwMode="auto">
            <a:xfrm>
              <a:off x="4210" y="2195"/>
              <a:ext cx="56" cy="65"/>
            </a:xfrm>
            <a:custGeom>
              <a:avLst/>
              <a:gdLst>
                <a:gd name="T0" fmla="*/ 56 w 56"/>
                <a:gd name="T1" fmla="*/ 0 h 65"/>
                <a:gd name="T2" fmla="*/ 42 w 56"/>
                <a:gd name="T3" fmla="*/ 19 h 65"/>
                <a:gd name="T4" fmla="*/ 25 w 56"/>
                <a:gd name="T5" fmla="*/ 36 h 65"/>
                <a:gd name="T6" fmla="*/ 2 w 56"/>
                <a:gd name="T7" fmla="*/ 63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6"/>
                  </a:lnTo>
                  <a:lnTo>
                    <a:pt x="2" y="63"/>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36" name="Freeform 886"/>
            <p:cNvSpPr>
              <a:spLocks/>
            </p:cNvSpPr>
            <p:nvPr/>
          </p:nvSpPr>
          <p:spPr bwMode="auto">
            <a:xfrm>
              <a:off x="3894" y="2208"/>
              <a:ext cx="43" cy="75"/>
            </a:xfrm>
            <a:custGeom>
              <a:avLst/>
              <a:gdLst>
                <a:gd name="T0" fmla="*/ 0 w 43"/>
                <a:gd name="T1" fmla="*/ 75 h 75"/>
                <a:gd name="T2" fmla="*/ 25 w 43"/>
                <a:gd name="T3" fmla="*/ 35 h 75"/>
                <a:gd name="T4" fmla="*/ 43 w 43"/>
                <a:gd name="T5" fmla="*/ 0 h 75"/>
                <a:gd name="T6" fmla="*/ 0 60000 65536"/>
                <a:gd name="T7" fmla="*/ 0 60000 65536"/>
                <a:gd name="T8" fmla="*/ 0 60000 65536"/>
                <a:gd name="T9" fmla="*/ 0 w 43"/>
                <a:gd name="T10" fmla="*/ 0 h 75"/>
                <a:gd name="T11" fmla="*/ 43 w 43"/>
                <a:gd name="T12" fmla="*/ 75 h 75"/>
              </a:gdLst>
              <a:ahLst/>
              <a:cxnLst>
                <a:cxn ang="T6">
                  <a:pos x="T0" y="T1"/>
                </a:cxn>
                <a:cxn ang="T7">
                  <a:pos x="T2" y="T3"/>
                </a:cxn>
                <a:cxn ang="T8">
                  <a:pos x="T4" y="T5"/>
                </a:cxn>
              </a:cxnLst>
              <a:rect l="T9" t="T10" r="T11" b="T12"/>
              <a:pathLst>
                <a:path w="43" h="75">
                  <a:moveTo>
                    <a:pt x="0" y="75"/>
                  </a:moveTo>
                  <a:lnTo>
                    <a:pt x="25" y="35"/>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37" name="Freeform 887"/>
            <p:cNvSpPr>
              <a:spLocks/>
            </p:cNvSpPr>
            <p:nvPr/>
          </p:nvSpPr>
          <p:spPr bwMode="auto">
            <a:xfrm>
              <a:off x="3863" y="2310"/>
              <a:ext cx="14" cy="6"/>
            </a:xfrm>
            <a:custGeom>
              <a:avLst/>
              <a:gdLst>
                <a:gd name="T0" fmla="*/ 14 w 14"/>
                <a:gd name="T1" fmla="*/ 0 h 6"/>
                <a:gd name="T2" fmla="*/ 12 w 14"/>
                <a:gd name="T3" fmla="*/ 0 h 6"/>
                <a:gd name="T4" fmla="*/ 6 w 14"/>
                <a:gd name="T5" fmla="*/ 2 h 6"/>
                <a:gd name="T6" fmla="*/ 0 w 14"/>
                <a:gd name="T7" fmla="*/ 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0"/>
                  </a:moveTo>
                  <a:lnTo>
                    <a:pt x="12" y="0"/>
                  </a:lnTo>
                  <a:lnTo>
                    <a:pt x="6"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38" name="Freeform 888"/>
            <p:cNvSpPr>
              <a:spLocks/>
            </p:cNvSpPr>
            <p:nvPr/>
          </p:nvSpPr>
          <p:spPr bwMode="auto">
            <a:xfrm>
              <a:off x="3804" y="2310"/>
              <a:ext cx="9" cy="2"/>
            </a:xfrm>
            <a:custGeom>
              <a:avLst/>
              <a:gdLst>
                <a:gd name="T0" fmla="*/ 9 w 9"/>
                <a:gd name="T1" fmla="*/ 2 h 2"/>
                <a:gd name="T2" fmla="*/ 4 w 9"/>
                <a:gd name="T3" fmla="*/ 2 h 2"/>
                <a:gd name="T4" fmla="*/ 0 w 9"/>
                <a:gd name="T5" fmla="*/ 0 h 2"/>
                <a:gd name="T6" fmla="*/ 0 60000 65536"/>
                <a:gd name="T7" fmla="*/ 0 60000 65536"/>
                <a:gd name="T8" fmla="*/ 0 60000 65536"/>
                <a:gd name="T9" fmla="*/ 0 w 9"/>
                <a:gd name="T10" fmla="*/ 0 h 2"/>
                <a:gd name="T11" fmla="*/ 9 w 9"/>
                <a:gd name="T12" fmla="*/ 2 h 2"/>
              </a:gdLst>
              <a:ahLst/>
              <a:cxnLst>
                <a:cxn ang="T6">
                  <a:pos x="T0" y="T1"/>
                </a:cxn>
                <a:cxn ang="T7">
                  <a:pos x="T2" y="T3"/>
                </a:cxn>
                <a:cxn ang="T8">
                  <a:pos x="T4" y="T5"/>
                </a:cxn>
              </a:cxnLst>
              <a:rect l="T9" t="T10" r="T11" b="T12"/>
              <a:pathLst>
                <a:path w="9" h="2">
                  <a:moveTo>
                    <a:pt x="9" y="2"/>
                  </a:moveTo>
                  <a:lnTo>
                    <a:pt x="4"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39" name="Freeform 889"/>
            <p:cNvSpPr>
              <a:spLocks/>
            </p:cNvSpPr>
            <p:nvPr/>
          </p:nvSpPr>
          <p:spPr bwMode="auto">
            <a:xfrm>
              <a:off x="4019" y="2614"/>
              <a:ext cx="235" cy="2"/>
            </a:xfrm>
            <a:custGeom>
              <a:avLst/>
              <a:gdLst>
                <a:gd name="T0" fmla="*/ 0 w 235"/>
                <a:gd name="T1" fmla="*/ 0 h 2"/>
                <a:gd name="T2" fmla="*/ 25 w 235"/>
                <a:gd name="T3" fmla="*/ 2 h 2"/>
                <a:gd name="T4" fmla="*/ 235 w 235"/>
                <a:gd name="T5" fmla="*/ 2 h 2"/>
                <a:gd name="T6" fmla="*/ 0 60000 65536"/>
                <a:gd name="T7" fmla="*/ 0 60000 65536"/>
                <a:gd name="T8" fmla="*/ 0 60000 65536"/>
                <a:gd name="T9" fmla="*/ 0 w 235"/>
                <a:gd name="T10" fmla="*/ 0 h 2"/>
                <a:gd name="T11" fmla="*/ 235 w 235"/>
                <a:gd name="T12" fmla="*/ 2 h 2"/>
              </a:gdLst>
              <a:ahLst/>
              <a:cxnLst>
                <a:cxn ang="T6">
                  <a:pos x="T0" y="T1"/>
                </a:cxn>
                <a:cxn ang="T7">
                  <a:pos x="T2" y="T3"/>
                </a:cxn>
                <a:cxn ang="T8">
                  <a:pos x="T4" y="T5"/>
                </a:cxn>
              </a:cxnLst>
              <a:rect l="T9" t="T10" r="T11" b="T12"/>
              <a:pathLst>
                <a:path w="235" h="2">
                  <a:moveTo>
                    <a:pt x="0" y="0"/>
                  </a:moveTo>
                  <a:lnTo>
                    <a:pt x="25" y="2"/>
                  </a:lnTo>
                  <a:lnTo>
                    <a:pt x="235" y="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340" name="Line 890"/>
            <p:cNvSpPr>
              <a:spLocks noChangeShapeType="1"/>
            </p:cNvSpPr>
            <p:nvPr/>
          </p:nvSpPr>
          <p:spPr bwMode="auto">
            <a:xfrm flipH="1">
              <a:off x="3765" y="2529"/>
              <a:ext cx="41" cy="7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341" name="Freeform 891"/>
            <p:cNvSpPr>
              <a:spLocks/>
            </p:cNvSpPr>
            <p:nvPr/>
          </p:nvSpPr>
          <p:spPr bwMode="auto">
            <a:xfrm>
              <a:off x="4439" y="2422"/>
              <a:ext cx="80" cy="140"/>
            </a:xfrm>
            <a:custGeom>
              <a:avLst/>
              <a:gdLst>
                <a:gd name="T0" fmla="*/ 80 w 80"/>
                <a:gd name="T1" fmla="*/ 0 h 140"/>
                <a:gd name="T2" fmla="*/ 3 w 80"/>
                <a:gd name="T3" fmla="*/ 130 h 140"/>
                <a:gd name="T4" fmla="*/ 0 w 80"/>
                <a:gd name="T5" fmla="*/ 140 h 140"/>
                <a:gd name="T6" fmla="*/ 0 60000 65536"/>
                <a:gd name="T7" fmla="*/ 0 60000 65536"/>
                <a:gd name="T8" fmla="*/ 0 60000 65536"/>
                <a:gd name="T9" fmla="*/ 0 w 80"/>
                <a:gd name="T10" fmla="*/ 0 h 140"/>
                <a:gd name="T11" fmla="*/ 80 w 80"/>
                <a:gd name="T12" fmla="*/ 140 h 140"/>
              </a:gdLst>
              <a:ahLst/>
              <a:cxnLst>
                <a:cxn ang="T6">
                  <a:pos x="T0" y="T1"/>
                </a:cxn>
                <a:cxn ang="T7">
                  <a:pos x="T2" y="T3"/>
                </a:cxn>
                <a:cxn ang="T8">
                  <a:pos x="T4" y="T5"/>
                </a:cxn>
              </a:cxnLst>
              <a:rect l="T9" t="T10" r="T11" b="T12"/>
              <a:pathLst>
                <a:path w="80" h="140">
                  <a:moveTo>
                    <a:pt x="80" y="0"/>
                  </a:moveTo>
                  <a:lnTo>
                    <a:pt x="3" y="130"/>
                  </a:lnTo>
                  <a:lnTo>
                    <a:pt x="0" y="14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0977" name="Group 892"/>
          <p:cNvGrpSpPr>
            <a:grpSpLocks/>
          </p:cNvGrpSpPr>
          <p:nvPr/>
        </p:nvGrpSpPr>
        <p:grpSpPr bwMode="auto">
          <a:xfrm>
            <a:off x="3124200" y="3879850"/>
            <a:ext cx="2057400" cy="1682750"/>
            <a:chOff x="1872" y="2400"/>
            <a:chExt cx="1296" cy="1060"/>
          </a:xfrm>
        </p:grpSpPr>
        <p:grpSp>
          <p:nvGrpSpPr>
            <p:cNvPr id="21101" name="Group 893"/>
            <p:cNvGrpSpPr>
              <a:grpSpLocks/>
            </p:cNvGrpSpPr>
            <p:nvPr/>
          </p:nvGrpSpPr>
          <p:grpSpPr bwMode="auto">
            <a:xfrm>
              <a:off x="1872" y="2400"/>
              <a:ext cx="942" cy="339"/>
              <a:chOff x="2869" y="2784"/>
              <a:chExt cx="942" cy="339"/>
            </a:xfrm>
          </p:grpSpPr>
          <p:sp>
            <p:nvSpPr>
              <p:cNvPr id="21156" name="Rectangle 894"/>
              <p:cNvSpPr>
                <a:spLocks noChangeArrowheads="1"/>
              </p:cNvSpPr>
              <p:nvPr/>
            </p:nvSpPr>
            <p:spPr bwMode="auto">
              <a:xfrm>
                <a:off x="2869" y="2784"/>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1157" name="Rectangle 895"/>
              <p:cNvSpPr>
                <a:spLocks noChangeArrowheads="1"/>
              </p:cNvSpPr>
              <p:nvPr/>
            </p:nvSpPr>
            <p:spPr bwMode="auto">
              <a:xfrm>
                <a:off x="2936" y="27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1158" name="Rectangle 896"/>
              <p:cNvSpPr>
                <a:spLocks noChangeArrowheads="1"/>
              </p:cNvSpPr>
              <p:nvPr/>
            </p:nvSpPr>
            <p:spPr bwMode="auto">
              <a:xfrm>
                <a:off x="2982"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1159" name="Rectangle 897"/>
              <p:cNvSpPr>
                <a:spLocks noChangeArrowheads="1"/>
              </p:cNvSpPr>
              <p:nvPr/>
            </p:nvSpPr>
            <p:spPr bwMode="auto">
              <a:xfrm>
                <a:off x="3013" y="278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1160" name="Rectangle 898"/>
              <p:cNvSpPr>
                <a:spLocks noChangeArrowheads="1"/>
              </p:cNvSpPr>
              <p:nvPr/>
            </p:nvSpPr>
            <p:spPr bwMode="auto">
              <a:xfrm>
                <a:off x="3064" y="2784"/>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1161" name="Rectangle 899"/>
              <p:cNvSpPr>
                <a:spLocks noChangeArrowheads="1"/>
              </p:cNvSpPr>
              <p:nvPr/>
            </p:nvSpPr>
            <p:spPr bwMode="auto">
              <a:xfrm>
                <a:off x="3164"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1162" name="Rectangle 900"/>
              <p:cNvSpPr>
                <a:spLocks noChangeArrowheads="1"/>
              </p:cNvSpPr>
              <p:nvPr/>
            </p:nvSpPr>
            <p:spPr bwMode="auto">
              <a:xfrm>
                <a:off x="3195"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1163" name="Rectangle 901"/>
              <p:cNvSpPr>
                <a:spLocks noChangeArrowheads="1"/>
              </p:cNvSpPr>
              <p:nvPr/>
            </p:nvSpPr>
            <p:spPr bwMode="auto">
              <a:xfrm>
                <a:off x="3236" y="27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1164" name="Rectangle 902"/>
              <p:cNvSpPr>
                <a:spLocks noChangeArrowheads="1"/>
              </p:cNvSpPr>
              <p:nvPr/>
            </p:nvSpPr>
            <p:spPr bwMode="auto">
              <a:xfrm>
                <a:off x="3282"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1165" name="Rectangle 903"/>
              <p:cNvSpPr>
                <a:spLocks noChangeArrowheads="1"/>
              </p:cNvSpPr>
              <p:nvPr/>
            </p:nvSpPr>
            <p:spPr bwMode="auto">
              <a:xfrm>
                <a:off x="3313" y="278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1166" name="Rectangle 904"/>
              <p:cNvSpPr>
                <a:spLocks noChangeArrowheads="1"/>
              </p:cNvSpPr>
              <p:nvPr/>
            </p:nvSpPr>
            <p:spPr bwMode="auto">
              <a:xfrm>
                <a:off x="3364"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1167" name="Rectangle 905"/>
              <p:cNvSpPr>
                <a:spLocks noChangeArrowheads="1"/>
              </p:cNvSpPr>
              <p:nvPr/>
            </p:nvSpPr>
            <p:spPr bwMode="auto">
              <a:xfrm>
                <a:off x="3403"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1168" name="Rectangle 906"/>
              <p:cNvSpPr>
                <a:spLocks noChangeArrowheads="1"/>
              </p:cNvSpPr>
              <p:nvPr/>
            </p:nvSpPr>
            <p:spPr bwMode="auto">
              <a:xfrm>
                <a:off x="3467" y="2784"/>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1169" name="Rectangle 907"/>
              <p:cNvSpPr>
                <a:spLocks noChangeArrowheads="1"/>
              </p:cNvSpPr>
              <p:nvPr/>
            </p:nvSpPr>
            <p:spPr bwMode="auto">
              <a:xfrm>
                <a:off x="3552" y="278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170" name="Rectangle 908"/>
              <p:cNvSpPr>
                <a:spLocks noChangeArrowheads="1"/>
              </p:cNvSpPr>
              <p:nvPr/>
            </p:nvSpPr>
            <p:spPr bwMode="auto">
              <a:xfrm>
                <a:off x="3593" y="2786"/>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171" name="Rectangle 909"/>
              <p:cNvSpPr>
                <a:spLocks noChangeArrowheads="1"/>
              </p:cNvSpPr>
              <p:nvPr/>
            </p:nvSpPr>
            <p:spPr bwMode="auto">
              <a:xfrm>
                <a:off x="3629" y="278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172" name="Rectangle 910"/>
              <p:cNvSpPr>
                <a:spLocks noChangeArrowheads="1"/>
              </p:cNvSpPr>
              <p:nvPr/>
            </p:nvSpPr>
            <p:spPr bwMode="auto">
              <a:xfrm>
                <a:off x="3654" y="278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173" name="Rectangle 911"/>
              <p:cNvSpPr>
                <a:spLocks noChangeArrowheads="1"/>
              </p:cNvSpPr>
              <p:nvPr/>
            </p:nvSpPr>
            <p:spPr bwMode="auto">
              <a:xfrm>
                <a:off x="3695" y="278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1174" name="Rectangle 912"/>
              <p:cNvSpPr>
                <a:spLocks noChangeArrowheads="1"/>
              </p:cNvSpPr>
              <p:nvPr/>
            </p:nvSpPr>
            <p:spPr bwMode="auto">
              <a:xfrm>
                <a:off x="3742" y="2786"/>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1175" name="Rectangle 913"/>
              <p:cNvSpPr>
                <a:spLocks noChangeArrowheads="1"/>
              </p:cNvSpPr>
              <p:nvPr/>
            </p:nvSpPr>
            <p:spPr bwMode="auto">
              <a:xfrm>
                <a:off x="2869"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176" name="Rectangle 914"/>
              <p:cNvSpPr>
                <a:spLocks noChangeArrowheads="1"/>
              </p:cNvSpPr>
              <p:nvPr/>
            </p:nvSpPr>
            <p:spPr bwMode="auto">
              <a:xfrm>
                <a:off x="2895"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177" name="Rectangle 915"/>
              <p:cNvSpPr>
                <a:spLocks noChangeArrowheads="1"/>
              </p:cNvSpPr>
              <p:nvPr/>
            </p:nvSpPr>
            <p:spPr bwMode="auto">
              <a:xfrm>
                <a:off x="2920" y="289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178" name="Rectangle 916"/>
              <p:cNvSpPr>
                <a:spLocks noChangeArrowheads="1"/>
              </p:cNvSpPr>
              <p:nvPr/>
            </p:nvSpPr>
            <p:spPr bwMode="auto">
              <a:xfrm>
                <a:off x="295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179" name="Rectangle 917"/>
              <p:cNvSpPr>
                <a:spLocks noChangeArrowheads="1"/>
              </p:cNvSpPr>
              <p:nvPr/>
            </p:nvSpPr>
            <p:spPr bwMode="auto">
              <a:xfrm>
                <a:off x="3002"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180" name="Rectangle 918"/>
              <p:cNvSpPr>
                <a:spLocks noChangeArrowheads="1"/>
              </p:cNvSpPr>
              <p:nvPr/>
            </p:nvSpPr>
            <p:spPr bwMode="auto">
              <a:xfrm>
                <a:off x="3043" y="289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181" name="Rectangle 919"/>
              <p:cNvSpPr>
                <a:spLocks noChangeArrowheads="1"/>
              </p:cNvSpPr>
              <p:nvPr/>
            </p:nvSpPr>
            <p:spPr bwMode="auto">
              <a:xfrm>
                <a:off x="3102"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182" name="Rectangle 920"/>
              <p:cNvSpPr>
                <a:spLocks noChangeArrowheads="1"/>
              </p:cNvSpPr>
              <p:nvPr/>
            </p:nvSpPr>
            <p:spPr bwMode="auto">
              <a:xfrm>
                <a:off x="316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1183" name="Rectangle 921"/>
              <p:cNvSpPr>
                <a:spLocks noChangeArrowheads="1"/>
              </p:cNvSpPr>
              <p:nvPr/>
            </p:nvSpPr>
            <p:spPr bwMode="auto">
              <a:xfrm>
                <a:off x="3213"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184" name="Rectangle 922"/>
              <p:cNvSpPr>
                <a:spLocks noChangeArrowheads="1"/>
              </p:cNvSpPr>
              <p:nvPr/>
            </p:nvSpPr>
            <p:spPr bwMode="auto">
              <a:xfrm>
                <a:off x="3238"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185" name="Rectangle 923"/>
              <p:cNvSpPr>
                <a:spLocks noChangeArrowheads="1"/>
              </p:cNvSpPr>
              <p:nvPr/>
            </p:nvSpPr>
            <p:spPr bwMode="auto">
              <a:xfrm>
                <a:off x="327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186" name="Rectangle 924"/>
              <p:cNvSpPr>
                <a:spLocks noChangeArrowheads="1"/>
              </p:cNvSpPr>
              <p:nvPr/>
            </p:nvSpPr>
            <p:spPr bwMode="auto">
              <a:xfrm>
                <a:off x="3325"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187" name="Rectangle 925"/>
              <p:cNvSpPr>
                <a:spLocks noChangeArrowheads="1"/>
              </p:cNvSpPr>
              <p:nvPr/>
            </p:nvSpPr>
            <p:spPr bwMode="auto">
              <a:xfrm>
                <a:off x="338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188" name="Rectangle 926"/>
              <p:cNvSpPr>
                <a:spLocks noChangeArrowheads="1"/>
              </p:cNvSpPr>
              <p:nvPr/>
            </p:nvSpPr>
            <p:spPr bwMode="auto">
              <a:xfrm>
                <a:off x="343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189" name="Rectangle 927"/>
              <p:cNvSpPr>
                <a:spLocks noChangeArrowheads="1"/>
              </p:cNvSpPr>
              <p:nvPr/>
            </p:nvSpPr>
            <p:spPr bwMode="auto">
              <a:xfrm>
                <a:off x="3505"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190" name="Rectangle 928"/>
              <p:cNvSpPr>
                <a:spLocks noChangeArrowheads="1"/>
              </p:cNvSpPr>
              <p:nvPr/>
            </p:nvSpPr>
            <p:spPr bwMode="auto">
              <a:xfrm>
                <a:off x="3530"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191" name="Rectangle 929"/>
              <p:cNvSpPr>
                <a:spLocks noChangeArrowheads="1"/>
              </p:cNvSpPr>
              <p:nvPr/>
            </p:nvSpPr>
            <p:spPr bwMode="auto">
              <a:xfrm>
                <a:off x="3577"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192" name="Rectangle 930"/>
              <p:cNvSpPr>
                <a:spLocks noChangeArrowheads="1"/>
              </p:cNvSpPr>
              <p:nvPr/>
            </p:nvSpPr>
            <p:spPr bwMode="auto">
              <a:xfrm>
                <a:off x="3641"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193" name="Rectangle 931"/>
              <p:cNvSpPr>
                <a:spLocks noChangeArrowheads="1"/>
              </p:cNvSpPr>
              <p:nvPr/>
            </p:nvSpPr>
            <p:spPr bwMode="auto">
              <a:xfrm>
                <a:off x="3687"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194" name="Rectangle 932"/>
              <p:cNvSpPr>
                <a:spLocks noChangeArrowheads="1"/>
              </p:cNvSpPr>
              <p:nvPr/>
            </p:nvSpPr>
            <p:spPr bwMode="auto">
              <a:xfrm>
                <a:off x="3713"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1195" name="Rectangle 933"/>
              <p:cNvSpPr>
                <a:spLocks noChangeArrowheads="1"/>
              </p:cNvSpPr>
              <p:nvPr/>
            </p:nvSpPr>
            <p:spPr bwMode="auto">
              <a:xfrm>
                <a:off x="375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196" name="Rectangle 934"/>
              <p:cNvSpPr>
                <a:spLocks noChangeArrowheads="1"/>
              </p:cNvSpPr>
              <p:nvPr/>
            </p:nvSpPr>
            <p:spPr bwMode="auto">
              <a:xfrm>
                <a:off x="2869"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1197" name="Rectangle 935"/>
              <p:cNvSpPr>
                <a:spLocks noChangeArrowheads="1"/>
              </p:cNvSpPr>
              <p:nvPr/>
            </p:nvSpPr>
            <p:spPr bwMode="auto">
              <a:xfrm>
                <a:off x="2915"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198" name="Rectangle 936"/>
              <p:cNvSpPr>
                <a:spLocks noChangeArrowheads="1"/>
              </p:cNvSpPr>
              <p:nvPr/>
            </p:nvSpPr>
            <p:spPr bwMode="auto">
              <a:xfrm>
                <a:off x="2961"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199" name="Rectangle 937"/>
              <p:cNvSpPr>
                <a:spLocks noChangeArrowheads="1"/>
              </p:cNvSpPr>
              <p:nvPr/>
            </p:nvSpPr>
            <p:spPr bwMode="auto">
              <a:xfrm>
                <a:off x="2987"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200" name="Rectangle 938"/>
              <p:cNvSpPr>
                <a:spLocks noChangeArrowheads="1"/>
              </p:cNvSpPr>
              <p:nvPr/>
            </p:nvSpPr>
            <p:spPr bwMode="auto">
              <a:xfrm>
                <a:off x="3033"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201" name="Rectangle 939"/>
              <p:cNvSpPr>
                <a:spLocks noChangeArrowheads="1"/>
              </p:cNvSpPr>
              <p:nvPr/>
            </p:nvSpPr>
            <p:spPr bwMode="auto">
              <a:xfrm>
                <a:off x="3059" y="3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202" name="Rectangle 940"/>
              <p:cNvSpPr>
                <a:spLocks noChangeArrowheads="1"/>
              </p:cNvSpPr>
              <p:nvPr/>
            </p:nvSpPr>
            <p:spPr bwMode="auto">
              <a:xfrm>
                <a:off x="3118"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203" name="Rectangle 941"/>
              <p:cNvSpPr>
                <a:spLocks noChangeArrowheads="1"/>
              </p:cNvSpPr>
              <p:nvPr/>
            </p:nvSpPr>
            <p:spPr bwMode="auto">
              <a:xfrm>
                <a:off x="3164"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204" name="Rectangle 942"/>
              <p:cNvSpPr>
                <a:spLocks noChangeArrowheads="1"/>
              </p:cNvSpPr>
              <p:nvPr/>
            </p:nvSpPr>
            <p:spPr bwMode="auto">
              <a:xfrm>
                <a:off x="3218"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205" name="Rectangle 943"/>
              <p:cNvSpPr>
                <a:spLocks noChangeArrowheads="1"/>
              </p:cNvSpPr>
              <p:nvPr/>
            </p:nvSpPr>
            <p:spPr bwMode="auto">
              <a:xfrm>
                <a:off x="3243"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206" name="Rectangle 944"/>
              <p:cNvSpPr>
                <a:spLocks noChangeArrowheads="1"/>
              </p:cNvSpPr>
              <p:nvPr/>
            </p:nvSpPr>
            <p:spPr bwMode="auto">
              <a:xfrm>
                <a:off x="3290"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207" name="Rectangle 945"/>
              <p:cNvSpPr>
                <a:spLocks noChangeArrowheads="1"/>
              </p:cNvSpPr>
              <p:nvPr/>
            </p:nvSpPr>
            <p:spPr bwMode="auto">
              <a:xfrm>
                <a:off x="3354"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1208" name="Rectangle 946"/>
              <p:cNvSpPr>
                <a:spLocks noChangeArrowheads="1"/>
              </p:cNvSpPr>
              <p:nvPr/>
            </p:nvSpPr>
            <p:spPr bwMode="auto">
              <a:xfrm>
                <a:off x="3384"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209" name="Rectangle 947"/>
              <p:cNvSpPr>
                <a:spLocks noChangeArrowheads="1"/>
              </p:cNvSpPr>
              <p:nvPr/>
            </p:nvSpPr>
            <p:spPr bwMode="auto">
              <a:xfrm>
                <a:off x="3425"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210" name="Rectangle 948"/>
              <p:cNvSpPr>
                <a:spLocks noChangeArrowheads="1"/>
              </p:cNvSpPr>
              <p:nvPr/>
            </p:nvSpPr>
            <p:spPr bwMode="auto">
              <a:xfrm>
                <a:off x="3466"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1211" name="Rectangle 949"/>
              <p:cNvSpPr>
                <a:spLocks noChangeArrowheads="1"/>
              </p:cNvSpPr>
              <p:nvPr/>
            </p:nvSpPr>
            <p:spPr bwMode="auto">
              <a:xfrm>
                <a:off x="3520" y="3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212" name="Rectangle 950"/>
              <p:cNvSpPr>
                <a:spLocks noChangeArrowheads="1"/>
              </p:cNvSpPr>
              <p:nvPr/>
            </p:nvSpPr>
            <p:spPr bwMode="auto">
              <a:xfrm>
                <a:off x="3556"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1213" name="Rectangle 951"/>
              <p:cNvSpPr>
                <a:spLocks noChangeArrowheads="1"/>
              </p:cNvSpPr>
              <p:nvPr/>
            </p:nvSpPr>
            <p:spPr bwMode="auto">
              <a:xfrm>
                <a:off x="3602"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1214" name="Rectangle 952"/>
              <p:cNvSpPr>
                <a:spLocks noChangeArrowheads="1"/>
              </p:cNvSpPr>
              <p:nvPr/>
            </p:nvSpPr>
            <p:spPr bwMode="auto">
              <a:xfrm>
                <a:off x="3633"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215" name="Rectangle 953"/>
              <p:cNvSpPr>
                <a:spLocks noChangeArrowheads="1"/>
              </p:cNvSpPr>
              <p:nvPr/>
            </p:nvSpPr>
            <p:spPr bwMode="auto">
              <a:xfrm>
                <a:off x="3664"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216" name="Rectangle 954"/>
              <p:cNvSpPr>
                <a:spLocks noChangeArrowheads="1"/>
              </p:cNvSpPr>
              <p:nvPr/>
            </p:nvSpPr>
            <p:spPr bwMode="auto">
              <a:xfrm>
                <a:off x="3705"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1217" name="Rectangle 955"/>
              <p:cNvSpPr>
                <a:spLocks noChangeArrowheads="1"/>
              </p:cNvSpPr>
              <p:nvPr/>
            </p:nvSpPr>
            <p:spPr bwMode="auto">
              <a:xfrm>
                <a:off x="3746"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218" name="Rectangle 956"/>
              <p:cNvSpPr>
                <a:spLocks noChangeArrowheads="1"/>
              </p:cNvSpPr>
              <p:nvPr/>
            </p:nvSpPr>
            <p:spPr bwMode="auto">
              <a:xfrm>
                <a:off x="3787" y="3008"/>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grpSp>
        <p:grpSp>
          <p:nvGrpSpPr>
            <p:cNvPr id="21102" name="Group 957"/>
            <p:cNvGrpSpPr>
              <a:grpSpLocks/>
            </p:cNvGrpSpPr>
            <p:nvPr/>
          </p:nvGrpSpPr>
          <p:grpSpPr bwMode="auto">
            <a:xfrm rot="-6553444">
              <a:off x="2213" y="2779"/>
              <a:ext cx="311" cy="226"/>
              <a:chOff x="3180" y="2832"/>
              <a:chExt cx="311" cy="226"/>
            </a:xfrm>
          </p:grpSpPr>
          <p:sp>
            <p:nvSpPr>
              <p:cNvPr id="21154" name="Line 958"/>
              <p:cNvSpPr>
                <a:spLocks noChangeShapeType="1"/>
              </p:cNvSpPr>
              <p:nvPr/>
            </p:nvSpPr>
            <p:spPr bwMode="auto">
              <a:xfrm flipH="1">
                <a:off x="3233" y="2832"/>
                <a:ext cx="258" cy="18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155" name="Freeform 959"/>
              <p:cNvSpPr>
                <a:spLocks/>
              </p:cNvSpPr>
              <p:nvPr/>
            </p:nvSpPr>
            <p:spPr bwMode="auto">
              <a:xfrm>
                <a:off x="3180" y="2990"/>
                <a:ext cx="80" cy="68"/>
              </a:xfrm>
              <a:custGeom>
                <a:avLst/>
                <a:gdLst>
                  <a:gd name="T0" fmla="*/ 53 w 80"/>
                  <a:gd name="T1" fmla="*/ 0 h 68"/>
                  <a:gd name="T2" fmla="*/ 0 w 80"/>
                  <a:gd name="T3" fmla="*/ 68 h 68"/>
                  <a:gd name="T4" fmla="*/ 80 w 80"/>
                  <a:gd name="T5" fmla="*/ 37 h 68"/>
                  <a:gd name="T6" fmla="*/ 53 w 80"/>
                  <a:gd name="T7" fmla="*/ 0 h 68"/>
                  <a:gd name="T8" fmla="*/ 0 60000 65536"/>
                  <a:gd name="T9" fmla="*/ 0 60000 65536"/>
                  <a:gd name="T10" fmla="*/ 0 60000 65536"/>
                  <a:gd name="T11" fmla="*/ 0 60000 65536"/>
                  <a:gd name="T12" fmla="*/ 0 w 80"/>
                  <a:gd name="T13" fmla="*/ 0 h 68"/>
                  <a:gd name="T14" fmla="*/ 80 w 80"/>
                  <a:gd name="T15" fmla="*/ 68 h 68"/>
                </a:gdLst>
                <a:ahLst/>
                <a:cxnLst>
                  <a:cxn ang="T8">
                    <a:pos x="T0" y="T1"/>
                  </a:cxn>
                  <a:cxn ang="T9">
                    <a:pos x="T2" y="T3"/>
                  </a:cxn>
                  <a:cxn ang="T10">
                    <a:pos x="T4" y="T5"/>
                  </a:cxn>
                  <a:cxn ang="T11">
                    <a:pos x="T6" y="T7"/>
                  </a:cxn>
                </a:cxnLst>
                <a:rect l="T12" t="T13" r="T14" b="T15"/>
                <a:pathLst>
                  <a:path w="80" h="68">
                    <a:moveTo>
                      <a:pt x="53" y="0"/>
                    </a:moveTo>
                    <a:lnTo>
                      <a:pt x="0" y="68"/>
                    </a:lnTo>
                    <a:lnTo>
                      <a:pt x="80" y="37"/>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grpSp>
        <p:sp>
          <p:nvSpPr>
            <p:cNvPr id="21103" name="Freeform 960"/>
            <p:cNvSpPr>
              <a:spLocks/>
            </p:cNvSpPr>
            <p:nvPr/>
          </p:nvSpPr>
          <p:spPr bwMode="auto">
            <a:xfrm>
              <a:off x="2635" y="3019"/>
              <a:ext cx="533" cy="398"/>
            </a:xfrm>
            <a:custGeom>
              <a:avLst/>
              <a:gdLst>
                <a:gd name="T0" fmla="*/ 21 w 533"/>
                <a:gd name="T1" fmla="*/ 123 h 398"/>
                <a:gd name="T2" fmla="*/ 10 w 533"/>
                <a:gd name="T3" fmla="*/ 142 h 398"/>
                <a:gd name="T4" fmla="*/ 8 w 533"/>
                <a:gd name="T5" fmla="*/ 142 h 398"/>
                <a:gd name="T6" fmla="*/ 0 w 533"/>
                <a:gd name="T7" fmla="*/ 0 h 398"/>
                <a:gd name="T8" fmla="*/ 229 w 533"/>
                <a:gd name="T9" fmla="*/ 0 h 398"/>
                <a:gd name="T10" fmla="*/ 420 w 533"/>
                <a:gd name="T11" fmla="*/ 2 h 398"/>
                <a:gd name="T12" fmla="*/ 420 w 533"/>
                <a:gd name="T13" fmla="*/ 0 h 398"/>
                <a:gd name="T14" fmla="*/ 512 w 533"/>
                <a:gd name="T15" fmla="*/ 0 h 398"/>
                <a:gd name="T16" fmla="*/ 518 w 533"/>
                <a:gd name="T17" fmla="*/ 127 h 398"/>
                <a:gd name="T18" fmla="*/ 520 w 533"/>
                <a:gd name="T19" fmla="*/ 127 h 398"/>
                <a:gd name="T20" fmla="*/ 523 w 533"/>
                <a:gd name="T21" fmla="*/ 237 h 398"/>
                <a:gd name="T22" fmla="*/ 525 w 533"/>
                <a:gd name="T23" fmla="*/ 260 h 398"/>
                <a:gd name="T24" fmla="*/ 525 w 533"/>
                <a:gd name="T25" fmla="*/ 260 h 398"/>
                <a:gd name="T26" fmla="*/ 533 w 533"/>
                <a:gd name="T27" fmla="*/ 398 h 398"/>
                <a:gd name="T28" fmla="*/ 433 w 533"/>
                <a:gd name="T29" fmla="*/ 398 h 398"/>
                <a:gd name="T30" fmla="*/ 435 w 533"/>
                <a:gd name="T31" fmla="*/ 394 h 398"/>
                <a:gd name="T32" fmla="*/ 448 w 533"/>
                <a:gd name="T33" fmla="*/ 379 h 398"/>
                <a:gd name="T34" fmla="*/ 464 w 533"/>
                <a:gd name="T35" fmla="*/ 364 h 398"/>
                <a:gd name="T36" fmla="*/ 477 w 533"/>
                <a:gd name="T37" fmla="*/ 352 h 398"/>
                <a:gd name="T38" fmla="*/ 487 w 533"/>
                <a:gd name="T39" fmla="*/ 339 h 398"/>
                <a:gd name="T40" fmla="*/ 491 w 533"/>
                <a:gd name="T41" fmla="*/ 321 h 398"/>
                <a:gd name="T42" fmla="*/ 493 w 533"/>
                <a:gd name="T43" fmla="*/ 310 h 398"/>
                <a:gd name="T44" fmla="*/ 495 w 533"/>
                <a:gd name="T45" fmla="*/ 289 h 398"/>
                <a:gd name="T46" fmla="*/ 497 w 533"/>
                <a:gd name="T47" fmla="*/ 273 h 398"/>
                <a:gd name="T48" fmla="*/ 500 w 533"/>
                <a:gd name="T49" fmla="*/ 227 h 398"/>
                <a:gd name="T50" fmla="*/ 495 w 533"/>
                <a:gd name="T51" fmla="*/ 189 h 398"/>
                <a:gd name="T52" fmla="*/ 489 w 533"/>
                <a:gd name="T53" fmla="*/ 166 h 398"/>
                <a:gd name="T54" fmla="*/ 487 w 533"/>
                <a:gd name="T55" fmla="*/ 141 h 398"/>
                <a:gd name="T56" fmla="*/ 487 w 533"/>
                <a:gd name="T57" fmla="*/ 115 h 398"/>
                <a:gd name="T58" fmla="*/ 493 w 533"/>
                <a:gd name="T59" fmla="*/ 81 h 398"/>
                <a:gd name="T60" fmla="*/ 468 w 533"/>
                <a:gd name="T61" fmla="*/ 85 h 398"/>
                <a:gd name="T62" fmla="*/ 437 w 533"/>
                <a:gd name="T63" fmla="*/ 87 h 398"/>
                <a:gd name="T64" fmla="*/ 400 w 533"/>
                <a:gd name="T65" fmla="*/ 81 h 398"/>
                <a:gd name="T66" fmla="*/ 377 w 533"/>
                <a:gd name="T67" fmla="*/ 79 h 398"/>
                <a:gd name="T68" fmla="*/ 354 w 533"/>
                <a:gd name="T69" fmla="*/ 79 h 398"/>
                <a:gd name="T70" fmla="*/ 341 w 533"/>
                <a:gd name="T71" fmla="*/ 98 h 398"/>
                <a:gd name="T72" fmla="*/ 325 w 533"/>
                <a:gd name="T73" fmla="*/ 114 h 398"/>
                <a:gd name="T74" fmla="*/ 302 w 533"/>
                <a:gd name="T75" fmla="*/ 139 h 398"/>
                <a:gd name="T76" fmla="*/ 302 w 533"/>
                <a:gd name="T77" fmla="*/ 137 h 398"/>
                <a:gd name="T78" fmla="*/ 291 w 533"/>
                <a:gd name="T79" fmla="*/ 139 h 398"/>
                <a:gd name="T80" fmla="*/ 279 w 533"/>
                <a:gd name="T81" fmla="*/ 141 h 398"/>
                <a:gd name="T82" fmla="*/ 264 w 533"/>
                <a:gd name="T83" fmla="*/ 141 h 398"/>
                <a:gd name="T84" fmla="*/ 243 w 533"/>
                <a:gd name="T85" fmla="*/ 141 h 398"/>
                <a:gd name="T86" fmla="*/ 233 w 533"/>
                <a:gd name="T87" fmla="*/ 139 h 398"/>
                <a:gd name="T88" fmla="*/ 220 w 533"/>
                <a:gd name="T89" fmla="*/ 137 h 398"/>
                <a:gd name="T90" fmla="*/ 221 w 533"/>
                <a:gd name="T91" fmla="*/ 123 h 398"/>
                <a:gd name="T92" fmla="*/ 221 w 533"/>
                <a:gd name="T93" fmla="*/ 104 h 398"/>
                <a:gd name="T94" fmla="*/ 221 w 533"/>
                <a:gd name="T95" fmla="*/ 94 h 398"/>
                <a:gd name="T96" fmla="*/ 220 w 533"/>
                <a:gd name="T97" fmla="*/ 81 h 398"/>
                <a:gd name="T98" fmla="*/ 198 w 533"/>
                <a:gd name="T99" fmla="*/ 87 h 398"/>
                <a:gd name="T100" fmla="*/ 170 w 533"/>
                <a:gd name="T101" fmla="*/ 89 h 398"/>
                <a:gd name="T102" fmla="*/ 148 w 533"/>
                <a:gd name="T103" fmla="*/ 87 h 398"/>
                <a:gd name="T104" fmla="*/ 127 w 533"/>
                <a:gd name="T105" fmla="*/ 83 h 398"/>
                <a:gd name="T106" fmla="*/ 100 w 533"/>
                <a:gd name="T107" fmla="*/ 77 h 398"/>
                <a:gd name="T108" fmla="*/ 73 w 533"/>
                <a:gd name="T109" fmla="*/ 77 h 398"/>
                <a:gd name="T110" fmla="*/ 56 w 533"/>
                <a:gd name="T111" fmla="*/ 81 h 398"/>
                <a:gd name="T112" fmla="*/ 37 w 533"/>
                <a:gd name="T113" fmla="*/ 90 h 398"/>
                <a:gd name="T114" fmla="*/ 21 w 533"/>
                <a:gd name="T115" fmla="*/ 123 h 3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3"/>
                <a:gd name="T175" fmla="*/ 0 h 398"/>
                <a:gd name="T176" fmla="*/ 533 w 533"/>
                <a:gd name="T177" fmla="*/ 398 h 3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3" h="398">
                  <a:moveTo>
                    <a:pt x="21" y="123"/>
                  </a:moveTo>
                  <a:lnTo>
                    <a:pt x="10" y="142"/>
                  </a:lnTo>
                  <a:lnTo>
                    <a:pt x="8" y="142"/>
                  </a:lnTo>
                  <a:lnTo>
                    <a:pt x="0" y="0"/>
                  </a:lnTo>
                  <a:lnTo>
                    <a:pt x="229" y="0"/>
                  </a:lnTo>
                  <a:lnTo>
                    <a:pt x="420" y="2"/>
                  </a:lnTo>
                  <a:lnTo>
                    <a:pt x="420" y="0"/>
                  </a:lnTo>
                  <a:lnTo>
                    <a:pt x="512" y="0"/>
                  </a:lnTo>
                  <a:lnTo>
                    <a:pt x="518" y="127"/>
                  </a:lnTo>
                  <a:lnTo>
                    <a:pt x="520" y="127"/>
                  </a:lnTo>
                  <a:lnTo>
                    <a:pt x="523" y="237"/>
                  </a:lnTo>
                  <a:lnTo>
                    <a:pt x="525" y="260"/>
                  </a:lnTo>
                  <a:lnTo>
                    <a:pt x="533" y="398"/>
                  </a:lnTo>
                  <a:lnTo>
                    <a:pt x="433" y="398"/>
                  </a:lnTo>
                  <a:lnTo>
                    <a:pt x="435" y="394"/>
                  </a:lnTo>
                  <a:lnTo>
                    <a:pt x="448" y="379"/>
                  </a:lnTo>
                  <a:lnTo>
                    <a:pt x="464" y="364"/>
                  </a:lnTo>
                  <a:lnTo>
                    <a:pt x="477" y="352"/>
                  </a:lnTo>
                  <a:lnTo>
                    <a:pt x="487" y="339"/>
                  </a:lnTo>
                  <a:lnTo>
                    <a:pt x="491" y="321"/>
                  </a:lnTo>
                  <a:lnTo>
                    <a:pt x="493" y="310"/>
                  </a:lnTo>
                  <a:lnTo>
                    <a:pt x="495" y="289"/>
                  </a:lnTo>
                  <a:lnTo>
                    <a:pt x="497" y="273"/>
                  </a:lnTo>
                  <a:lnTo>
                    <a:pt x="500" y="227"/>
                  </a:lnTo>
                  <a:lnTo>
                    <a:pt x="495" y="189"/>
                  </a:lnTo>
                  <a:lnTo>
                    <a:pt x="489" y="166"/>
                  </a:lnTo>
                  <a:lnTo>
                    <a:pt x="487" y="141"/>
                  </a:lnTo>
                  <a:lnTo>
                    <a:pt x="487" y="115"/>
                  </a:lnTo>
                  <a:lnTo>
                    <a:pt x="493" y="81"/>
                  </a:lnTo>
                  <a:lnTo>
                    <a:pt x="468" y="85"/>
                  </a:lnTo>
                  <a:lnTo>
                    <a:pt x="437" y="87"/>
                  </a:lnTo>
                  <a:lnTo>
                    <a:pt x="400" y="81"/>
                  </a:lnTo>
                  <a:lnTo>
                    <a:pt x="377" y="79"/>
                  </a:lnTo>
                  <a:lnTo>
                    <a:pt x="354" y="79"/>
                  </a:lnTo>
                  <a:lnTo>
                    <a:pt x="341" y="98"/>
                  </a:lnTo>
                  <a:lnTo>
                    <a:pt x="325" y="114"/>
                  </a:lnTo>
                  <a:lnTo>
                    <a:pt x="302" y="139"/>
                  </a:lnTo>
                  <a:lnTo>
                    <a:pt x="302" y="137"/>
                  </a:lnTo>
                  <a:lnTo>
                    <a:pt x="291" y="139"/>
                  </a:lnTo>
                  <a:lnTo>
                    <a:pt x="279" y="141"/>
                  </a:lnTo>
                  <a:lnTo>
                    <a:pt x="264" y="141"/>
                  </a:lnTo>
                  <a:lnTo>
                    <a:pt x="243" y="141"/>
                  </a:lnTo>
                  <a:lnTo>
                    <a:pt x="233" y="139"/>
                  </a:lnTo>
                  <a:lnTo>
                    <a:pt x="220" y="137"/>
                  </a:lnTo>
                  <a:lnTo>
                    <a:pt x="221" y="123"/>
                  </a:lnTo>
                  <a:lnTo>
                    <a:pt x="221" y="104"/>
                  </a:lnTo>
                  <a:lnTo>
                    <a:pt x="221" y="94"/>
                  </a:lnTo>
                  <a:lnTo>
                    <a:pt x="220" y="81"/>
                  </a:lnTo>
                  <a:lnTo>
                    <a:pt x="198" y="87"/>
                  </a:lnTo>
                  <a:lnTo>
                    <a:pt x="170" y="89"/>
                  </a:lnTo>
                  <a:lnTo>
                    <a:pt x="148" y="87"/>
                  </a:lnTo>
                  <a:lnTo>
                    <a:pt x="127" y="83"/>
                  </a:lnTo>
                  <a:lnTo>
                    <a:pt x="100" y="77"/>
                  </a:lnTo>
                  <a:lnTo>
                    <a:pt x="73" y="77"/>
                  </a:lnTo>
                  <a:lnTo>
                    <a:pt x="56" y="81"/>
                  </a:lnTo>
                  <a:lnTo>
                    <a:pt x="37" y="90"/>
                  </a:lnTo>
                  <a:lnTo>
                    <a:pt x="21" y="123"/>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104" name="Freeform 961"/>
            <p:cNvSpPr>
              <a:spLocks/>
            </p:cNvSpPr>
            <p:nvPr/>
          </p:nvSpPr>
          <p:spPr bwMode="auto">
            <a:xfrm>
              <a:off x="3051" y="3100"/>
              <a:ext cx="84" cy="208"/>
            </a:xfrm>
            <a:custGeom>
              <a:avLst/>
              <a:gdLst>
                <a:gd name="T0" fmla="*/ 84 w 84"/>
                <a:gd name="T1" fmla="*/ 146 h 208"/>
                <a:gd name="T2" fmla="*/ 81 w 84"/>
                <a:gd name="T3" fmla="*/ 192 h 208"/>
                <a:gd name="T4" fmla="*/ 79 w 84"/>
                <a:gd name="T5" fmla="*/ 208 h 208"/>
                <a:gd name="T6" fmla="*/ 65 w 84"/>
                <a:gd name="T7" fmla="*/ 206 h 208"/>
                <a:gd name="T8" fmla="*/ 67 w 84"/>
                <a:gd name="T9" fmla="*/ 181 h 208"/>
                <a:gd name="T10" fmla="*/ 67 w 84"/>
                <a:gd name="T11" fmla="*/ 161 h 208"/>
                <a:gd name="T12" fmla="*/ 59 w 84"/>
                <a:gd name="T13" fmla="*/ 140 h 208"/>
                <a:gd name="T14" fmla="*/ 56 w 84"/>
                <a:gd name="T15" fmla="*/ 123 h 208"/>
                <a:gd name="T16" fmla="*/ 54 w 84"/>
                <a:gd name="T17" fmla="*/ 110 h 208"/>
                <a:gd name="T18" fmla="*/ 48 w 84"/>
                <a:gd name="T19" fmla="*/ 102 h 208"/>
                <a:gd name="T20" fmla="*/ 38 w 84"/>
                <a:gd name="T21" fmla="*/ 102 h 208"/>
                <a:gd name="T22" fmla="*/ 32 w 84"/>
                <a:gd name="T23" fmla="*/ 106 h 208"/>
                <a:gd name="T24" fmla="*/ 27 w 84"/>
                <a:gd name="T25" fmla="*/ 115 h 208"/>
                <a:gd name="T26" fmla="*/ 25 w 84"/>
                <a:gd name="T27" fmla="*/ 127 h 208"/>
                <a:gd name="T28" fmla="*/ 23 w 84"/>
                <a:gd name="T29" fmla="*/ 144 h 208"/>
                <a:gd name="T30" fmla="*/ 19 w 84"/>
                <a:gd name="T31" fmla="*/ 173 h 208"/>
                <a:gd name="T32" fmla="*/ 17 w 84"/>
                <a:gd name="T33" fmla="*/ 194 h 208"/>
                <a:gd name="T34" fmla="*/ 17 w 84"/>
                <a:gd name="T35" fmla="*/ 200 h 208"/>
                <a:gd name="T36" fmla="*/ 7 w 84"/>
                <a:gd name="T37" fmla="*/ 200 h 208"/>
                <a:gd name="T38" fmla="*/ 6 w 84"/>
                <a:gd name="T39" fmla="*/ 161 h 208"/>
                <a:gd name="T40" fmla="*/ 0 w 84"/>
                <a:gd name="T41" fmla="*/ 133 h 208"/>
                <a:gd name="T42" fmla="*/ 6 w 84"/>
                <a:gd name="T43" fmla="*/ 119 h 208"/>
                <a:gd name="T44" fmla="*/ 9 w 84"/>
                <a:gd name="T45" fmla="*/ 102 h 208"/>
                <a:gd name="T46" fmla="*/ 29 w 84"/>
                <a:gd name="T47" fmla="*/ 67 h 208"/>
                <a:gd name="T48" fmla="*/ 56 w 84"/>
                <a:gd name="T49" fmla="*/ 25 h 208"/>
                <a:gd name="T50" fmla="*/ 65 w 84"/>
                <a:gd name="T51" fmla="*/ 13 h 208"/>
                <a:gd name="T52" fmla="*/ 77 w 84"/>
                <a:gd name="T53" fmla="*/ 0 h 208"/>
                <a:gd name="T54" fmla="*/ 71 w 84"/>
                <a:gd name="T55" fmla="*/ 34 h 208"/>
                <a:gd name="T56" fmla="*/ 71 w 84"/>
                <a:gd name="T57" fmla="*/ 60 h 208"/>
                <a:gd name="T58" fmla="*/ 73 w 84"/>
                <a:gd name="T59" fmla="*/ 85 h 208"/>
                <a:gd name="T60" fmla="*/ 79 w 84"/>
                <a:gd name="T61" fmla="*/ 108 h 208"/>
                <a:gd name="T62" fmla="*/ 84 w 84"/>
                <a:gd name="T63" fmla="*/ 146 h 2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208"/>
                <a:gd name="T98" fmla="*/ 84 w 84"/>
                <a:gd name="T99" fmla="*/ 208 h 20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208">
                  <a:moveTo>
                    <a:pt x="84" y="146"/>
                  </a:moveTo>
                  <a:lnTo>
                    <a:pt x="81" y="192"/>
                  </a:lnTo>
                  <a:lnTo>
                    <a:pt x="79" y="208"/>
                  </a:lnTo>
                  <a:lnTo>
                    <a:pt x="65" y="206"/>
                  </a:lnTo>
                  <a:lnTo>
                    <a:pt x="67" y="181"/>
                  </a:lnTo>
                  <a:lnTo>
                    <a:pt x="67" y="161"/>
                  </a:lnTo>
                  <a:lnTo>
                    <a:pt x="59" y="140"/>
                  </a:lnTo>
                  <a:lnTo>
                    <a:pt x="56" y="123"/>
                  </a:lnTo>
                  <a:lnTo>
                    <a:pt x="54" y="110"/>
                  </a:lnTo>
                  <a:lnTo>
                    <a:pt x="48" y="102"/>
                  </a:lnTo>
                  <a:lnTo>
                    <a:pt x="38" y="102"/>
                  </a:lnTo>
                  <a:lnTo>
                    <a:pt x="32" y="106"/>
                  </a:lnTo>
                  <a:lnTo>
                    <a:pt x="27" y="115"/>
                  </a:lnTo>
                  <a:lnTo>
                    <a:pt x="25" y="127"/>
                  </a:lnTo>
                  <a:lnTo>
                    <a:pt x="23" y="144"/>
                  </a:lnTo>
                  <a:lnTo>
                    <a:pt x="19" y="173"/>
                  </a:lnTo>
                  <a:lnTo>
                    <a:pt x="17" y="194"/>
                  </a:lnTo>
                  <a:lnTo>
                    <a:pt x="17" y="200"/>
                  </a:lnTo>
                  <a:lnTo>
                    <a:pt x="7" y="200"/>
                  </a:lnTo>
                  <a:lnTo>
                    <a:pt x="6" y="161"/>
                  </a:lnTo>
                  <a:lnTo>
                    <a:pt x="0" y="133"/>
                  </a:lnTo>
                  <a:lnTo>
                    <a:pt x="6" y="119"/>
                  </a:lnTo>
                  <a:lnTo>
                    <a:pt x="9" y="102"/>
                  </a:lnTo>
                  <a:lnTo>
                    <a:pt x="29" y="67"/>
                  </a:lnTo>
                  <a:lnTo>
                    <a:pt x="56" y="25"/>
                  </a:lnTo>
                  <a:lnTo>
                    <a:pt x="65" y="13"/>
                  </a:lnTo>
                  <a:lnTo>
                    <a:pt x="77" y="0"/>
                  </a:lnTo>
                  <a:lnTo>
                    <a:pt x="71" y="34"/>
                  </a:lnTo>
                  <a:lnTo>
                    <a:pt x="71" y="60"/>
                  </a:lnTo>
                  <a:lnTo>
                    <a:pt x="73" y="85"/>
                  </a:lnTo>
                  <a:lnTo>
                    <a:pt x="79" y="108"/>
                  </a:lnTo>
                  <a:lnTo>
                    <a:pt x="84" y="14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105" name="Freeform 962"/>
            <p:cNvSpPr>
              <a:spLocks/>
            </p:cNvSpPr>
            <p:nvPr/>
          </p:nvSpPr>
          <p:spPr bwMode="auto">
            <a:xfrm>
              <a:off x="3045" y="3300"/>
              <a:ext cx="85" cy="160"/>
            </a:xfrm>
            <a:custGeom>
              <a:avLst/>
              <a:gdLst>
                <a:gd name="T0" fmla="*/ 85 w 85"/>
                <a:gd name="T1" fmla="*/ 8 h 160"/>
                <a:gd name="T2" fmla="*/ 83 w 85"/>
                <a:gd name="T3" fmla="*/ 29 h 160"/>
                <a:gd name="T4" fmla="*/ 81 w 85"/>
                <a:gd name="T5" fmla="*/ 40 h 160"/>
                <a:gd name="T6" fmla="*/ 77 w 85"/>
                <a:gd name="T7" fmla="*/ 58 h 160"/>
                <a:gd name="T8" fmla="*/ 67 w 85"/>
                <a:gd name="T9" fmla="*/ 71 h 160"/>
                <a:gd name="T10" fmla="*/ 54 w 85"/>
                <a:gd name="T11" fmla="*/ 83 h 160"/>
                <a:gd name="T12" fmla="*/ 38 w 85"/>
                <a:gd name="T13" fmla="*/ 98 h 160"/>
                <a:gd name="T14" fmla="*/ 25 w 85"/>
                <a:gd name="T15" fmla="*/ 113 h 160"/>
                <a:gd name="T16" fmla="*/ 23 w 85"/>
                <a:gd name="T17" fmla="*/ 117 h 160"/>
                <a:gd name="T18" fmla="*/ 17 w 85"/>
                <a:gd name="T19" fmla="*/ 133 h 160"/>
                <a:gd name="T20" fmla="*/ 10 w 85"/>
                <a:gd name="T21" fmla="*/ 156 h 160"/>
                <a:gd name="T22" fmla="*/ 6 w 85"/>
                <a:gd name="T23" fmla="*/ 160 h 160"/>
                <a:gd name="T24" fmla="*/ 2 w 85"/>
                <a:gd name="T25" fmla="*/ 135 h 160"/>
                <a:gd name="T26" fmla="*/ 0 w 85"/>
                <a:gd name="T27" fmla="*/ 113 h 160"/>
                <a:gd name="T28" fmla="*/ 2 w 85"/>
                <a:gd name="T29" fmla="*/ 83 h 160"/>
                <a:gd name="T30" fmla="*/ 8 w 85"/>
                <a:gd name="T31" fmla="*/ 50 h 160"/>
                <a:gd name="T32" fmla="*/ 13 w 85"/>
                <a:gd name="T33" fmla="*/ 0 h 160"/>
                <a:gd name="T34" fmla="*/ 23 w 85"/>
                <a:gd name="T35" fmla="*/ 0 h 160"/>
                <a:gd name="T36" fmla="*/ 25 w 85"/>
                <a:gd name="T37" fmla="*/ 21 h 160"/>
                <a:gd name="T38" fmla="*/ 31 w 85"/>
                <a:gd name="T39" fmla="*/ 40 h 160"/>
                <a:gd name="T40" fmla="*/ 35 w 85"/>
                <a:gd name="T41" fmla="*/ 52 h 160"/>
                <a:gd name="T42" fmla="*/ 40 w 85"/>
                <a:gd name="T43" fmla="*/ 60 h 160"/>
                <a:gd name="T44" fmla="*/ 42 w 85"/>
                <a:gd name="T45" fmla="*/ 61 h 160"/>
                <a:gd name="T46" fmla="*/ 46 w 85"/>
                <a:gd name="T47" fmla="*/ 63 h 160"/>
                <a:gd name="T48" fmla="*/ 50 w 85"/>
                <a:gd name="T49" fmla="*/ 61 h 160"/>
                <a:gd name="T50" fmla="*/ 54 w 85"/>
                <a:gd name="T51" fmla="*/ 60 h 160"/>
                <a:gd name="T52" fmla="*/ 58 w 85"/>
                <a:gd name="T53" fmla="*/ 46 h 160"/>
                <a:gd name="T54" fmla="*/ 60 w 85"/>
                <a:gd name="T55" fmla="*/ 36 h 160"/>
                <a:gd name="T56" fmla="*/ 65 w 85"/>
                <a:gd name="T57" fmla="*/ 17 h 160"/>
                <a:gd name="T58" fmla="*/ 71 w 85"/>
                <a:gd name="T59" fmla="*/ 6 h 160"/>
                <a:gd name="T60" fmla="*/ 85 w 85"/>
                <a:gd name="T61" fmla="*/ 8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160"/>
                <a:gd name="T95" fmla="*/ 85 w 85"/>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160">
                  <a:moveTo>
                    <a:pt x="85" y="8"/>
                  </a:moveTo>
                  <a:lnTo>
                    <a:pt x="83" y="29"/>
                  </a:lnTo>
                  <a:lnTo>
                    <a:pt x="81" y="40"/>
                  </a:lnTo>
                  <a:lnTo>
                    <a:pt x="77" y="58"/>
                  </a:lnTo>
                  <a:lnTo>
                    <a:pt x="67" y="71"/>
                  </a:lnTo>
                  <a:lnTo>
                    <a:pt x="54" y="83"/>
                  </a:lnTo>
                  <a:lnTo>
                    <a:pt x="38" y="98"/>
                  </a:lnTo>
                  <a:lnTo>
                    <a:pt x="25" y="113"/>
                  </a:lnTo>
                  <a:lnTo>
                    <a:pt x="23" y="117"/>
                  </a:lnTo>
                  <a:lnTo>
                    <a:pt x="17" y="133"/>
                  </a:lnTo>
                  <a:lnTo>
                    <a:pt x="10" y="156"/>
                  </a:lnTo>
                  <a:lnTo>
                    <a:pt x="6" y="160"/>
                  </a:lnTo>
                  <a:lnTo>
                    <a:pt x="2" y="135"/>
                  </a:lnTo>
                  <a:lnTo>
                    <a:pt x="0" y="113"/>
                  </a:lnTo>
                  <a:lnTo>
                    <a:pt x="2" y="83"/>
                  </a:lnTo>
                  <a:lnTo>
                    <a:pt x="8" y="50"/>
                  </a:lnTo>
                  <a:lnTo>
                    <a:pt x="13" y="0"/>
                  </a:lnTo>
                  <a:lnTo>
                    <a:pt x="23" y="0"/>
                  </a:lnTo>
                  <a:lnTo>
                    <a:pt x="25" y="21"/>
                  </a:lnTo>
                  <a:lnTo>
                    <a:pt x="31" y="40"/>
                  </a:lnTo>
                  <a:lnTo>
                    <a:pt x="35" y="52"/>
                  </a:lnTo>
                  <a:lnTo>
                    <a:pt x="40" y="60"/>
                  </a:lnTo>
                  <a:lnTo>
                    <a:pt x="42" y="61"/>
                  </a:lnTo>
                  <a:lnTo>
                    <a:pt x="46" y="63"/>
                  </a:lnTo>
                  <a:lnTo>
                    <a:pt x="50" y="61"/>
                  </a:lnTo>
                  <a:lnTo>
                    <a:pt x="54" y="60"/>
                  </a:lnTo>
                  <a:lnTo>
                    <a:pt x="58" y="46"/>
                  </a:lnTo>
                  <a:lnTo>
                    <a:pt x="60" y="36"/>
                  </a:lnTo>
                  <a:lnTo>
                    <a:pt x="65" y="17"/>
                  </a:lnTo>
                  <a:lnTo>
                    <a:pt x="71" y="6"/>
                  </a:lnTo>
                  <a:lnTo>
                    <a:pt x="85" y="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106" name="Freeform 963"/>
            <p:cNvSpPr>
              <a:spLocks noEditPoints="1"/>
            </p:cNvSpPr>
            <p:nvPr/>
          </p:nvSpPr>
          <p:spPr bwMode="auto">
            <a:xfrm>
              <a:off x="2591" y="3223"/>
              <a:ext cx="467" cy="237"/>
            </a:xfrm>
            <a:custGeom>
              <a:avLst/>
              <a:gdLst>
                <a:gd name="T0" fmla="*/ 121 w 467"/>
                <a:gd name="T1" fmla="*/ 88 h 237"/>
                <a:gd name="T2" fmla="*/ 123 w 467"/>
                <a:gd name="T3" fmla="*/ 67 h 237"/>
                <a:gd name="T4" fmla="*/ 110 w 467"/>
                <a:gd name="T5" fmla="*/ 50 h 237"/>
                <a:gd name="T6" fmla="*/ 83 w 467"/>
                <a:gd name="T7" fmla="*/ 52 h 237"/>
                <a:gd name="T8" fmla="*/ 69 w 467"/>
                <a:gd name="T9" fmla="*/ 67 h 237"/>
                <a:gd name="T10" fmla="*/ 75 w 467"/>
                <a:gd name="T11" fmla="*/ 94 h 237"/>
                <a:gd name="T12" fmla="*/ 94 w 467"/>
                <a:gd name="T13" fmla="*/ 108 h 237"/>
                <a:gd name="T14" fmla="*/ 115 w 467"/>
                <a:gd name="T15" fmla="*/ 102 h 237"/>
                <a:gd name="T16" fmla="*/ 121 w 467"/>
                <a:gd name="T17" fmla="*/ 92 h 237"/>
                <a:gd name="T18" fmla="*/ 83 w 467"/>
                <a:gd name="T19" fmla="*/ 229 h 237"/>
                <a:gd name="T20" fmla="*/ 12 w 467"/>
                <a:gd name="T21" fmla="*/ 206 h 237"/>
                <a:gd name="T22" fmla="*/ 10 w 467"/>
                <a:gd name="T23" fmla="*/ 152 h 237"/>
                <a:gd name="T24" fmla="*/ 2 w 467"/>
                <a:gd name="T25" fmla="*/ 83 h 237"/>
                <a:gd name="T26" fmla="*/ 2 w 467"/>
                <a:gd name="T27" fmla="*/ 27 h 237"/>
                <a:gd name="T28" fmla="*/ 31 w 467"/>
                <a:gd name="T29" fmla="*/ 13 h 237"/>
                <a:gd name="T30" fmla="*/ 96 w 467"/>
                <a:gd name="T31" fmla="*/ 10 h 237"/>
                <a:gd name="T32" fmla="*/ 138 w 467"/>
                <a:gd name="T33" fmla="*/ 4 h 237"/>
                <a:gd name="T34" fmla="*/ 187 w 467"/>
                <a:gd name="T35" fmla="*/ 10 h 237"/>
                <a:gd name="T36" fmla="*/ 190 w 467"/>
                <a:gd name="T37" fmla="*/ 29 h 237"/>
                <a:gd name="T38" fmla="*/ 187 w 467"/>
                <a:gd name="T39" fmla="*/ 65 h 237"/>
                <a:gd name="T40" fmla="*/ 225 w 467"/>
                <a:gd name="T41" fmla="*/ 67 h 237"/>
                <a:gd name="T42" fmla="*/ 292 w 467"/>
                <a:gd name="T43" fmla="*/ 65 h 237"/>
                <a:gd name="T44" fmla="*/ 298 w 467"/>
                <a:gd name="T45" fmla="*/ 52 h 237"/>
                <a:gd name="T46" fmla="*/ 298 w 467"/>
                <a:gd name="T47" fmla="*/ 23 h 237"/>
                <a:gd name="T48" fmla="*/ 319 w 467"/>
                <a:gd name="T49" fmla="*/ 15 h 237"/>
                <a:gd name="T50" fmla="*/ 362 w 467"/>
                <a:gd name="T51" fmla="*/ 15 h 237"/>
                <a:gd name="T52" fmla="*/ 396 w 467"/>
                <a:gd name="T53" fmla="*/ 4 h 237"/>
                <a:gd name="T54" fmla="*/ 437 w 467"/>
                <a:gd name="T55" fmla="*/ 2 h 237"/>
                <a:gd name="T56" fmla="*/ 460 w 467"/>
                <a:gd name="T57" fmla="*/ 10 h 237"/>
                <a:gd name="T58" fmla="*/ 466 w 467"/>
                <a:gd name="T59" fmla="*/ 38 h 237"/>
                <a:gd name="T60" fmla="*/ 462 w 467"/>
                <a:gd name="T61" fmla="*/ 127 h 237"/>
                <a:gd name="T62" fmla="*/ 454 w 467"/>
                <a:gd name="T63" fmla="*/ 190 h 237"/>
                <a:gd name="T64" fmla="*/ 460 w 467"/>
                <a:gd name="T65" fmla="*/ 237 h 237"/>
                <a:gd name="T66" fmla="*/ 364 w 467"/>
                <a:gd name="T67" fmla="*/ 229 h 237"/>
                <a:gd name="T68" fmla="*/ 181 w 467"/>
                <a:gd name="T69" fmla="*/ 223 h 237"/>
                <a:gd name="T70" fmla="*/ 106 w 467"/>
                <a:gd name="T71" fmla="*/ 208 h 237"/>
                <a:gd name="T72" fmla="*/ 119 w 467"/>
                <a:gd name="T73" fmla="*/ 194 h 237"/>
                <a:gd name="T74" fmla="*/ 125 w 467"/>
                <a:gd name="T75" fmla="*/ 167 h 237"/>
                <a:gd name="T76" fmla="*/ 108 w 467"/>
                <a:gd name="T77" fmla="*/ 150 h 237"/>
                <a:gd name="T78" fmla="*/ 85 w 467"/>
                <a:gd name="T79" fmla="*/ 158 h 237"/>
                <a:gd name="T80" fmla="*/ 67 w 467"/>
                <a:gd name="T81" fmla="*/ 173 h 237"/>
                <a:gd name="T82" fmla="*/ 71 w 467"/>
                <a:gd name="T83" fmla="*/ 196 h 237"/>
                <a:gd name="T84" fmla="*/ 85 w 467"/>
                <a:gd name="T85" fmla="*/ 204 h 237"/>
                <a:gd name="T86" fmla="*/ 94 w 467"/>
                <a:gd name="T87" fmla="*/ 210 h 2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7"/>
                <a:gd name="T133" fmla="*/ 0 h 237"/>
                <a:gd name="T134" fmla="*/ 467 w 467"/>
                <a:gd name="T135" fmla="*/ 237 h 2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7" h="237">
                  <a:moveTo>
                    <a:pt x="121" y="92"/>
                  </a:moveTo>
                  <a:lnTo>
                    <a:pt x="121" y="88"/>
                  </a:lnTo>
                  <a:lnTo>
                    <a:pt x="123" y="77"/>
                  </a:lnTo>
                  <a:lnTo>
                    <a:pt x="123" y="67"/>
                  </a:lnTo>
                  <a:lnTo>
                    <a:pt x="119" y="56"/>
                  </a:lnTo>
                  <a:lnTo>
                    <a:pt x="110" y="50"/>
                  </a:lnTo>
                  <a:lnTo>
                    <a:pt x="94" y="50"/>
                  </a:lnTo>
                  <a:lnTo>
                    <a:pt x="83" y="52"/>
                  </a:lnTo>
                  <a:lnTo>
                    <a:pt x="73" y="58"/>
                  </a:lnTo>
                  <a:lnTo>
                    <a:pt x="69" y="67"/>
                  </a:lnTo>
                  <a:lnTo>
                    <a:pt x="71" y="81"/>
                  </a:lnTo>
                  <a:lnTo>
                    <a:pt x="75" y="94"/>
                  </a:lnTo>
                  <a:lnTo>
                    <a:pt x="85" y="106"/>
                  </a:lnTo>
                  <a:lnTo>
                    <a:pt x="94" y="108"/>
                  </a:lnTo>
                  <a:lnTo>
                    <a:pt x="110" y="106"/>
                  </a:lnTo>
                  <a:lnTo>
                    <a:pt x="115" y="102"/>
                  </a:lnTo>
                  <a:lnTo>
                    <a:pt x="119" y="92"/>
                  </a:lnTo>
                  <a:lnTo>
                    <a:pt x="121" y="92"/>
                  </a:lnTo>
                  <a:close/>
                  <a:moveTo>
                    <a:pt x="181" y="223"/>
                  </a:moveTo>
                  <a:lnTo>
                    <a:pt x="83" y="229"/>
                  </a:lnTo>
                  <a:lnTo>
                    <a:pt x="8" y="237"/>
                  </a:lnTo>
                  <a:lnTo>
                    <a:pt x="12" y="206"/>
                  </a:lnTo>
                  <a:lnTo>
                    <a:pt x="12" y="179"/>
                  </a:lnTo>
                  <a:lnTo>
                    <a:pt x="10" y="152"/>
                  </a:lnTo>
                  <a:lnTo>
                    <a:pt x="8" y="129"/>
                  </a:lnTo>
                  <a:lnTo>
                    <a:pt x="2" y="83"/>
                  </a:lnTo>
                  <a:lnTo>
                    <a:pt x="0" y="50"/>
                  </a:lnTo>
                  <a:lnTo>
                    <a:pt x="2" y="27"/>
                  </a:lnTo>
                  <a:lnTo>
                    <a:pt x="8" y="10"/>
                  </a:lnTo>
                  <a:lnTo>
                    <a:pt x="31" y="13"/>
                  </a:lnTo>
                  <a:lnTo>
                    <a:pt x="62" y="15"/>
                  </a:lnTo>
                  <a:lnTo>
                    <a:pt x="96" y="10"/>
                  </a:lnTo>
                  <a:lnTo>
                    <a:pt x="117" y="6"/>
                  </a:lnTo>
                  <a:lnTo>
                    <a:pt x="138" y="4"/>
                  </a:lnTo>
                  <a:lnTo>
                    <a:pt x="160" y="4"/>
                  </a:lnTo>
                  <a:lnTo>
                    <a:pt x="187" y="10"/>
                  </a:lnTo>
                  <a:lnTo>
                    <a:pt x="189" y="19"/>
                  </a:lnTo>
                  <a:lnTo>
                    <a:pt x="190" y="29"/>
                  </a:lnTo>
                  <a:lnTo>
                    <a:pt x="189" y="48"/>
                  </a:lnTo>
                  <a:lnTo>
                    <a:pt x="187" y="65"/>
                  </a:lnTo>
                  <a:lnTo>
                    <a:pt x="208" y="65"/>
                  </a:lnTo>
                  <a:lnTo>
                    <a:pt x="225" y="67"/>
                  </a:lnTo>
                  <a:lnTo>
                    <a:pt x="279" y="67"/>
                  </a:lnTo>
                  <a:lnTo>
                    <a:pt x="292" y="65"/>
                  </a:lnTo>
                  <a:lnTo>
                    <a:pt x="300" y="65"/>
                  </a:lnTo>
                  <a:lnTo>
                    <a:pt x="298" y="52"/>
                  </a:lnTo>
                  <a:lnTo>
                    <a:pt x="298" y="37"/>
                  </a:lnTo>
                  <a:lnTo>
                    <a:pt x="298" y="23"/>
                  </a:lnTo>
                  <a:lnTo>
                    <a:pt x="300" y="10"/>
                  </a:lnTo>
                  <a:lnTo>
                    <a:pt x="319" y="15"/>
                  </a:lnTo>
                  <a:lnTo>
                    <a:pt x="344" y="17"/>
                  </a:lnTo>
                  <a:lnTo>
                    <a:pt x="362" y="15"/>
                  </a:lnTo>
                  <a:lnTo>
                    <a:pt x="377" y="10"/>
                  </a:lnTo>
                  <a:lnTo>
                    <a:pt x="396" y="4"/>
                  </a:lnTo>
                  <a:lnTo>
                    <a:pt x="417" y="0"/>
                  </a:lnTo>
                  <a:lnTo>
                    <a:pt x="437" y="2"/>
                  </a:lnTo>
                  <a:lnTo>
                    <a:pt x="460" y="8"/>
                  </a:lnTo>
                  <a:lnTo>
                    <a:pt x="460" y="10"/>
                  </a:lnTo>
                  <a:lnTo>
                    <a:pt x="466" y="38"/>
                  </a:lnTo>
                  <a:lnTo>
                    <a:pt x="467" y="77"/>
                  </a:lnTo>
                  <a:lnTo>
                    <a:pt x="462" y="127"/>
                  </a:lnTo>
                  <a:lnTo>
                    <a:pt x="456" y="160"/>
                  </a:lnTo>
                  <a:lnTo>
                    <a:pt x="454" y="190"/>
                  </a:lnTo>
                  <a:lnTo>
                    <a:pt x="456" y="212"/>
                  </a:lnTo>
                  <a:lnTo>
                    <a:pt x="460" y="237"/>
                  </a:lnTo>
                  <a:lnTo>
                    <a:pt x="408" y="233"/>
                  </a:lnTo>
                  <a:lnTo>
                    <a:pt x="364" y="229"/>
                  </a:lnTo>
                  <a:lnTo>
                    <a:pt x="262" y="223"/>
                  </a:lnTo>
                  <a:lnTo>
                    <a:pt x="181" y="223"/>
                  </a:lnTo>
                  <a:close/>
                  <a:moveTo>
                    <a:pt x="100" y="210"/>
                  </a:moveTo>
                  <a:lnTo>
                    <a:pt x="106" y="208"/>
                  </a:lnTo>
                  <a:lnTo>
                    <a:pt x="115" y="200"/>
                  </a:lnTo>
                  <a:lnTo>
                    <a:pt x="119" y="194"/>
                  </a:lnTo>
                  <a:lnTo>
                    <a:pt x="125" y="179"/>
                  </a:lnTo>
                  <a:lnTo>
                    <a:pt x="125" y="167"/>
                  </a:lnTo>
                  <a:lnTo>
                    <a:pt x="117" y="156"/>
                  </a:lnTo>
                  <a:lnTo>
                    <a:pt x="108" y="150"/>
                  </a:lnTo>
                  <a:lnTo>
                    <a:pt x="94" y="152"/>
                  </a:lnTo>
                  <a:lnTo>
                    <a:pt x="85" y="158"/>
                  </a:lnTo>
                  <a:lnTo>
                    <a:pt x="73" y="163"/>
                  </a:lnTo>
                  <a:lnTo>
                    <a:pt x="67" y="173"/>
                  </a:lnTo>
                  <a:lnTo>
                    <a:pt x="65" y="187"/>
                  </a:lnTo>
                  <a:lnTo>
                    <a:pt x="71" y="196"/>
                  </a:lnTo>
                  <a:lnTo>
                    <a:pt x="79" y="200"/>
                  </a:lnTo>
                  <a:lnTo>
                    <a:pt x="85" y="204"/>
                  </a:lnTo>
                  <a:lnTo>
                    <a:pt x="90" y="208"/>
                  </a:lnTo>
                  <a:lnTo>
                    <a:pt x="94" y="210"/>
                  </a:lnTo>
                  <a:lnTo>
                    <a:pt x="100" y="2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107" name="Freeform 964"/>
            <p:cNvSpPr>
              <a:spLocks/>
            </p:cNvSpPr>
            <p:nvPr/>
          </p:nvSpPr>
          <p:spPr bwMode="auto">
            <a:xfrm>
              <a:off x="2778" y="3156"/>
              <a:ext cx="159" cy="134"/>
            </a:xfrm>
            <a:custGeom>
              <a:avLst/>
              <a:gdLst>
                <a:gd name="T0" fmla="*/ 148 w 159"/>
                <a:gd name="T1" fmla="*/ 2 h 134"/>
                <a:gd name="T2" fmla="*/ 159 w 159"/>
                <a:gd name="T3" fmla="*/ 0 h 134"/>
                <a:gd name="T4" fmla="*/ 159 w 159"/>
                <a:gd name="T5" fmla="*/ 2 h 134"/>
                <a:gd name="T6" fmla="*/ 157 w 159"/>
                <a:gd name="T7" fmla="*/ 4 h 134"/>
                <a:gd name="T8" fmla="*/ 146 w 159"/>
                <a:gd name="T9" fmla="*/ 29 h 134"/>
                <a:gd name="T10" fmla="*/ 138 w 159"/>
                <a:gd name="T11" fmla="*/ 50 h 134"/>
                <a:gd name="T12" fmla="*/ 132 w 159"/>
                <a:gd name="T13" fmla="*/ 57 h 134"/>
                <a:gd name="T14" fmla="*/ 123 w 159"/>
                <a:gd name="T15" fmla="*/ 63 h 134"/>
                <a:gd name="T16" fmla="*/ 117 w 159"/>
                <a:gd name="T17" fmla="*/ 69 h 134"/>
                <a:gd name="T18" fmla="*/ 113 w 159"/>
                <a:gd name="T19" fmla="*/ 77 h 134"/>
                <a:gd name="T20" fmla="*/ 111 w 159"/>
                <a:gd name="T21" fmla="*/ 90 h 134"/>
                <a:gd name="T22" fmla="*/ 111 w 159"/>
                <a:gd name="T23" fmla="*/ 104 h 134"/>
                <a:gd name="T24" fmla="*/ 111 w 159"/>
                <a:gd name="T25" fmla="*/ 119 h 134"/>
                <a:gd name="T26" fmla="*/ 113 w 159"/>
                <a:gd name="T27" fmla="*/ 132 h 134"/>
                <a:gd name="T28" fmla="*/ 105 w 159"/>
                <a:gd name="T29" fmla="*/ 132 h 134"/>
                <a:gd name="T30" fmla="*/ 92 w 159"/>
                <a:gd name="T31" fmla="*/ 134 h 134"/>
                <a:gd name="T32" fmla="*/ 38 w 159"/>
                <a:gd name="T33" fmla="*/ 134 h 134"/>
                <a:gd name="T34" fmla="*/ 21 w 159"/>
                <a:gd name="T35" fmla="*/ 132 h 134"/>
                <a:gd name="T36" fmla="*/ 0 w 159"/>
                <a:gd name="T37" fmla="*/ 132 h 134"/>
                <a:gd name="T38" fmla="*/ 17 w 159"/>
                <a:gd name="T39" fmla="*/ 111 h 134"/>
                <a:gd name="T40" fmla="*/ 36 w 159"/>
                <a:gd name="T41" fmla="*/ 82 h 134"/>
                <a:gd name="T42" fmla="*/ 44 w 159"/>
                <a:gd name="T43" fmla="*/ 67 h 134"/>
                <a:gd name="T44" fmla="*/ 52 w 159"/>
                <a:gd name="T45" fmla="*/ 46 h 134"/>
                <a:gd name="T46" fmla="*/ 55 w 159"/>
                <a:gd name="T47" fmla="*/ 34 h 134"/>
                <a:gd name="T48" fmla="*/ 63 w 159"/>
                <a:gd name="T49" fmla="*/ 17 h 134"/>
                <a:gd name="T50" fmla="*/ 67 w 159"/>
                <a:gd name="T51" fmla="*/ 9 h 134"/>
                <a:gd name="T52" fmla="*/ 77 w 159"/>
                <a:gd name="T53" fmla="*/ 0 h 134"/>
                <a:gd name="T54" fmla="*/ 90 w 159"/>
                <a:gd name="T55" fmla="*/ 2 h 134"/>
                <a:gd name="T56" fmla="*/ 100 w 159"/>
                <a:gd name="T57" fmla="*/ 4 h 134"/>
                <a:gd name="T58" fmla="*/ 121 w 159"/>
                <a:gd name="T59" fmla="*/ 4 h 134"/>
                <a:gd name="T60" fmla="*/ 136 w 159"/>
                <a:gd name="T61" fmla="*/ 4 h 134"/>
                <a:gd name="T62" fmla="*/ 148 w 159"/>
                <a:gd name="T63" fmla="*/ 2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9"/>
                <a:gd name="T97" fmla="*/ 0 h 134"/>
                <a:gd name="T98" fmla="*/ 159 w 159"/>
                <a:gd name="T99" fmla="*/ 134 h 1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9" h="134">
                  <a:moveTo>
                    <a:pt x="148" y="2"/>
                  </a:moveTo>
                  <a:lnTo>
                    <a:pt x="159" y="0"/>
                  </a:lnTo>
                  <a:lnTo>
                    <a:pt x="159" y="2"/>
                  </a:lnTo>
                  <a:lnTo>
                    <a:pt x="157" y="4"/>
                  </a:lnTo>
                  <a:lnTo>
                    <a:pt x="146" y="29"/>
                  </a:lnTo>
                  <a:lnTo>
                    <a:pt x="138" y="50"/>
                  </a:lnTo>
                  <a:lnTo>
                    <a:pt x="132" y="57"/>
                  </a:lnTo>
                  <a:lnTo>
                    <a:pt x="123" y="63"/>
                  </a:lnTo>
                  <a:lnTo>
                    <a:pt x="117" y="69"/>
                  </a:lnTo>
                  <a:lnTo>
                    <a:pt x="113" y="77"/>
                  </a:lnTo>
                  <a:lnTo>
                    <a:pt x="111" y="90"/>
                  </a:lnTo>
                  <a:lnTo>
                    <a:pt x="111" y="104"/>
                  </a:lnTo>
                  <a:lnTo>
                    <a:pt x="111" y="119"/>
                  </a:lnTo>
                  <a:lnTo>
                    <a:pt x="113" y="132"/>
                  </a:lnTo>
                  <a:lnTo>
                    <a:pt x="105" y="132"/>
                  </a:lnTo>
                  <a:lnTo>
                    <a:pt x="92" y="134"/>
                  </a:lnTo>
                  <a:lnTo>
                    <a:pt x="38" y="134"/>
                  </a:lnTo>
                  <a:lnTo>
                    <a:pt x="21" y="132"/>
                  </a:lnTo>
                  <a:lnTo>
                    <a:pt x="0" y="132"/>
                  </a:lnTo>
                  <a:lnTo>
                    <a:pt x="17" y="111"/>
                  </a:lnTo>
                  <a:lnTo>
                    <a:pt x="36" y="82"/>
                  </a:lnTo>
                  <a:lnTo>
                    <a:pt x="44" y="67"/>
                  </a:lnTo>
                  <a:lnTo>
                    <a:pt x="52" y="46"/>
                  </a:lnTo>
                  <a:lnTo>
                    <a:pt x="55" y="34"/>
                  </a:lnTo>
                  <a:lnTo>
                    <a:pt x="63" y="17"/>
                  </a:lnTo>
                  <a:lnTo>
                    <a:pt x="67" y="9"/>
                  </a:lnTo>
                  <a:lnTo>
                    <a:pt x="77" y="0"/>
                  </a:lnTo>
                  <a:lnTo>
                    <a:pt x="90" y="2"/>
                  </a:lnTo>
                  <a:lnTo>
                    <a:pt x="100" y="4"/>
                  </a:lnTo>
                  <a:lnTo>
                    <a:pt x="121" y="4"/>
                  </a:lnTo>
                  <a:lnTo>
                    <a:pt x="136" y="4"/>
                  </a:lnTo>
                  <a:lnTo>
                    <a:pt x="148"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108" name="Freeform 965"/>
            <p:cNvSpPr>
              <a:spLocks/>
            </p:cNvSpPr>
            <p:nvPr/>
          </p:nvSpPr>
          <p:spPr bwMode="auto">
            <a:xfrm>
              <a:off x="2891" y="3098"/>
              <a:ext cx="237" cy="142"/>
            </a:xfrm>
            <a:custGeom>
              <a:avLst/>
              <a:gdLst>
                <a:gd name="T0" fmla="*/ 160 w 237"/>
                <a:gd name="T1" fmla="*/ 133 h 142"/>
                <a:gd name="T2" fmla="*/ 137 w 237"/>
                <a:gd name="T3" fmla="*/ 127 h 142"/>
                <a:gd name="T4" fmla="*/ 117 w 237"/>
                <a:gd name="T5" fmla="*/ 125 h 142"/>
                <a:gd name="T6" fmla="*/ 96 w 237"/>
                <a:gd name="T7" fmla="*/ 129 h 142"/>
                <a:gd name="T8" fmla="*/ 77 w 237"/>
                <a:gd name="T9" fmla="*/ 135 h 142"/>
                <a:gd name="T10" fmla="*/ 62 w 237"/>
                <a:gd name="T11" fmla="*/ 140 h 142"/>
                <a:gd name="T12" fmla="*/ 44 w 237"/>
                <a:gd name="T13" fmla="*/ 142 h 142"/>
                <a:gd name="T14" fmla="*/ 19 w 237"/>
                <a:gd name="T15" fmla="*/ 140 h 142"/>
                <a:gd name="T16" fmla="*/ 0 w 237"/>
                <a:gd name="T17" fmla="*/ 135 h 142"/>
                <a:gd name="T18" fmla="*/ 4 w 237"/>
                <a:gd name="T19" fmla="*/ 127 h 142"/>
                <a:gd name="T20" fmla="*/ 10 w 237"/>
                <a:gd name="T21" fmla="*/ 121 h 142"/>
                <a:gd name="T22" fmla="*/ 19 w 237"/>
                <a:gd name="T23" fmla="*/ 115 h 142"/>
                <a:gd name="T24" fmla="*/ 25 w 237"/>
                <a:gd name="T25" fmla="*/ 108 h 142"/>
                <a:gd name="T26" fmla="*/ 33 w 237"/>
                <a:gd name="T27" fmla="*/ 87 h 142"/>
                <a:gd name="T28" fmla="*/ 44 w 237"/>
                <a:gd name="T29" fmla="*/ 62 h 142"/>
                <a:gd name="T30" fmla="*/ 46 w 237"/>
                <a:gd name="T31" fmla="*/ 60 h 142"/>
                <a:gd name="T32" fmla="*/ 69 w 237"/>
                <a:gd name="T33" fmla="*/ 35 h 142"/>
                <a:gd name="T34" fmla="*/ 85 w 237"/>
                <a:gd name="T35" fmla="*/ 19 h 142"/>
                <a:gd name="T36" fmla="*/ 98 w 237"/>
                <a:gd name="T37" fmla="*/ 0 h 142"/>
                <a:gd name="T38" fmla="*/ 121 w 237"/>
                <a:gd name="T39" fmla="*/ 0 h 142"/>
                <a:gd name="T40" fmla="*/ 144 w 237"/>
                <a:gd name="T41" fmla="*/ 2 h 142"/>
                <a:gd name="T42" fmla="*/ 181 w 237"/>
                <a:gd name="T43" fmla="*/ 8 h 142"/>
                <a:gd name="T44" fmla="*/ 212 w 237"/>
                <a:gd name="T45" fmla="*/ 6 h 142"/>
                <a:gd name="T46" fmla="*/ 237 w 237"/>
                <a:gd name="T47" fmla="*/ 2 h 142"/>
                <a:gd name="T48" fmla="*/ 225 w 237"/>
                <a:gd name="T49" fmla="*/ 15 h 142"/>
                <a:gd name="T50" fmla="*/ 216 w 237"/>
                <a:gd name="T51" fmla="*/ 27 h 142"/>
                <a:gd name="T52" fmla="*/ 189 w 237"/>
                <a:gd name="T53" fmla="*/ 69 h 142"/>
                <a:gd name="T54" fmla="*/ 169 w 237"/>
                <a:gd name="T55" fmla="*/ 104 h 142"/>
                <a:gd name="T56" fmla="*/ 166 w 237"/>
                <a:gd name="T57" fmla="*/ 121 h 142"/>
                <a:gd name="T58" fmla="*/ 160 w 237"/>
                <a:gd name="T59" fmla="*/ 135 h 142"/>
                <a:gd name="T60" fmla="*/ 160 w 237"/>
                <a:gd name="T61" fmla="*/ 135 h 142"/>
                <a:gd name="T62" fmla="*/ 160 w 237"/>
                <a:gd name="T63" fmla="*/ 133 h 1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7"/>
                <a:gd name="T97" fmla="*/ 0 h 142"/>
                <a:gd name="T98" fmla="*/ 237 w 237"/>
                <a:gd name="T99" fmla="*/ 142 h 1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7" h="142">
                  <a:moveTo>
                    <a:pt x="160" y="133"/>
                  </a:moveTo>
                  <a:lnTo>
                    <a:pt x="137" y="127"/>
                  </a:lnTo>
                  <a:lnTo>
                    <a:pt x="117" y="125"/>
                  </a:lnTo>
                  <a:lnTo>
                    <a:pt x="96" y="129"/>
                  </a:lnTo>
                  <a:lnTo>
                    <a:pt x="77" y="135"/>
                  </a:lnTo>
                  <a:lnTo>
                    <a:pt x="62" y="140"/>
                  </a:lnTo>
                  <a:lnTo>
                    <a:pt x="44" y="142"/>
                  </a:lnTo>
                  <a:lnTo>
                    <a:pt x="19" y="140"/>
                  </a:lnTo>
                  <a:lnTo>
                    <a:pt x="0" y="135"/>
                  </a:lnTo>
                  <a:lnTo>
                    <a:pt x="4" y="127"/>
                  </a:lnTo>
                  <a:lnTo>
                    <a:pt x="10" y="121"/>
                  </a:lnTo>
                  <a:lnTo>
                    <a:pt x="19" y="115"/>
                  </a:lnTo>
                  <a:lnTo>
                    <a:pt x="25" y="108"/>
                  </a:lnTo>
                  <a:lnTo>
                    <a:pt x="33" y="87"/>
                  </a:lnTo>
                  <a:lnTo>
                    <a:pt x="44" y="62"/>
                  </a:lnTo>
                  <a:lnTo>
                    <a:pt x="46" y="60"/>
                  </a:lnTo>
                  <a:lnTo>
                    <a:pt x="69" y="35"/>
                  </a:lnTo>
                  <a:lnTo>
                    <a:pt x="85" y="19"/>
                  </a:lnTo>
                  <a:lnTo>
                    <a:pt x="98" y="0"/>
                  </a:lnTo>
                  <a:lnTo>
                    <a:pt x="121" y="0"/>
                  </a:lnTo>
                  <a:lnTo>
                    <a:pt x="144" y="2"/>
                  </a:lnTo>
                  <a:lnTo>
                    <a:pt x="181" y="8"/>
                  </a:lnTo>
                  <a:lnTo>
                    <a:pt x="212" y="6"/>
                  </a:lnTo>
                  <a:lnTo>
                    <a:pt x="237" y="2"/>
                  </a:lnTo>
                  <a:lnTo>
                    <a:pt x="225" y="15"/>
                  </a:lnTo>
                  <a:lnTo>
                    <a:pt x="216" y="27"/>
                  </a:lnTo>
                  <a:lnTo>
                    <a:pt x="189" y="69"/>
                  </a:lnTo>
                  <a:lnTo>
                    <a:pt x="169" y="104"/>
                  </a:lnTo>
                  <a:lnTo>
                    <a:pt x="166" y="121"/>
                  </a:lnTo>
                  <a:lnTo>
                    <a:pt x="160" y="135"/>
                  </a:lnTo>
                  <a:lnTo>
                    <a:pt x="160" y="13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109" name="Freeform 966"/>
            <p:cNvSpPr>
              <a:spLocks/>
            </p:cNvSpPr>
            <p:nvPr/>
          </p:nvSpPr>
          <p:spPr bwMode="auto">
            <a:xfrm>
              <a:off x="2778" y="3100"/>
              <a:ext cx="78" cy="188"/>
            </a:xfrm>
            <a:custGeom>
              <a:avLst/>
              <a:gdLst>
                <a:gd name="T0" fmla="*/ 78 w 78"/>
                <a:gd name="T1" fmla="*/ 13 h 188"/>
                <a:gd name="T2" fmla="*/ 78 w 78"/>
                <a:gd name="T3" fmla="*/ 23 h 188"/>
                <a:gd name="T4" fmla="*/ 78 w 78"/>
                <a:gd name="T5" fmla="*/ 42 h 188"/>
                <a:gd name="T6" fmla="*/ 77 w 78"/>
                <a:gd name="T7" fmla="*/ 56 h 188"/>
                <a:gd name="T8" fmla="*/ 67 w 78"/>
                <a:gd name="T9" fmla="*/ 65 h 188"/>
                <a:gd name="T10" fmla="*/ 63 w 78"/>
                <a:gd name="T11" fmla="*/ 73 h 188"/>
                <a:gd name="T12" fmla="*/ 55 w 78"/>
                <a:gd name="T13" fmla="*/ 90 h 188"/>
                <a:gd name="T14" fmla="*/ 52 w 78"/>
                <a:gd name="T15" fmla="*/ 102 h 188"/>
                <a:gd name="T16" fmla="*/ 44 w 78"/>
                <a:gd name="T17" fmla="*/ 123 h 188"/>
                <a:gd name="T18" fmla="*/ 36 w 78"/>
                <a:gd name="T19" fmla="*/ 138 h 188"/>
                <a:gd name="T20" fmla="*/ 17 w 78"/>
                <a:gd name="T21" fmla="*/ 167 h 188"/>
                <a:gd name="T22" fmla="*/ 0 w 78"/>
                <a:gd name="T23" fmla="*/ 188 h 188"/>
                <a:gd name="T24" fmla="*/ 2 w 78"/>
                <a:gd name="T25" fmla="*/ 171 h 188"/>
                <a:gd name="T26" fmla="*/ 3 w 78"/>
                <a:gd name="T27" fmla="*/ 152 h 188"/>
                <a:gd name="T28" fmla="*/ 2 w 78"/>
                <a:gd name="T29" fmla="*/ 142 h 188"/>
                <a:gd name="T30" fmla="*/ 0 w 78"/>
                <a:gd name="T31" fmla="*/ 133 h 188"/>
                <a:gd name="T32" fmla="*/ 15 w 78"/>
                <a:gd name="T33" fmla="*/ 115 h 188"/>
                <a:gd name="T34" fmla="*/ 32 w 78"/>
                <a:gd name="T35" fmla="*/ 90 h 188"/>
                <a:gd name="T36" fmla="*/ 42 w 78"/>
                <a:gd name="T37" fmla="*/ 63 h 188"/>
                <a:gd name="T38" fmla="*/ 46 w 78"/>
                <a:gd name="T39" fmla="*/ 46 h 188"/>
                <a:gd name="T40" fmla="*/ 53 w 78"/>
                <a:gd name="T41" fmla="*/ 31 h 188"/>
                <a:gd name="T42" fmla="*/ 63 w 78"/>
                <a:gd name="T43" fmla="*/ 17 h 188"/>
                <a:gd name="T44" fmla="*/ 77 w 78"/>
                <a:gd name="T45" fmla="*/ 0 h 188"/>
                <a:gd name="T46" fmla="*/ 78 w 78"/>
                <a:gd name="T47" fmla="*/ 13 h 18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188"/>
                <a:gd name="T74" fmla="*/ 78 w 78"/>
                <a:gd name="T75" fmla="*/ 188 h 18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188">
                  <a:moveTo>
                    <a:pt x="78" y="13"/>
                  </a:moveTo>
                  <a:lnTo>
                    <a:pt x="78" y="23"/>
                  </a:lnTo>
                  <a:lnTo>
                    <a:pt x="78" y="42"/>
                  </a:lnTo>
                  <a:lnTo>
                    <a:pt x="77" y="56"/>
                  </a:lnTo>
                  <a:lnTo>
                    <a:pt x="67" y="65"/>
                  </a:lnTo>
                  <a:lnTo>
                    <a:pt x="63" y="73"/>
                  </a:lnTo>
                  <a:lnTo>
                    <a:pt x="55" y="90"/>
                  </a:lnTo>
                  <a:lnTo>
                    <a:pt x="52" y="102"/>
                  </a:lnTo>
                  <a:lnTo>
                    <a:pt x="44" y="123"/>
                  </a:lnTo>
                  <a:lnTo>
                    <a:pt x="36" y="138"/>
                  </a:lnTo>
                  <a:lnTo>
                    <a:pt x="17" y="167"/>
                  </a:lnTo>
                  <a:lnTo>
                    <a:pt x="0" y="188"/>
                  </a:lnTo>
                  <a:lnTo>
                    <a:pt x="2" y="171"/>
                  </a:lnTo>
                  <a:lnTo>
                    <a:pt x="3" y="152"/>
                  </a:lnTo>
                  <a:lnTo>
                    <a:pt x="2" y="142"/>
                  </a:lnTo>
                  <a:lnTo>
                    <a:pt x="0" y="133"/>
                  </a:lnTo>
                  <a:lnTo>
                    <a:pt x="15" y="115"/>
                  </a:lnTo>
                  <a:lnTo>
                    <a:pt x="32" y="90"/>
                  </a:lnTo>
                  <a:lnTo>
                    <a:pt x="42" y="63"/>
                  </a:lnTo>
                  <a:lnTo>
                    <a:pt x="46" y="46"/>
                  </a:lnTo>
                  <a:lnTo>
                    <a:pt x="53" y="31"/>
                  </a:lnTo>
                  <a:lnTo>
                    <a:pt x="63" y="17"/>
                  </a:lnTo>
                  <a:lnTo>
                    <a:pt x="77" y="0"/>
                  </a:lnTo>
                  <a:lnTo>
                    <a:pt x="78"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110" name="Freeform 967"/>
            <p:cNvSpPr>
              <a:spLocks/>
            </p:cNvSpPr>
            <p:nvPr/>
          </p:nvSpPr>
          <p:spPr bwMode="auto">
            <a:xfrm>
              <a:off x="2599" y="3096"/>
              <a:ext cx="256" cy="142"/>
            </a:xfrm>
            <a:custGeom>
              <a:avLst/>
              <a:gdLst>
                <a:gd name="T0" fmla="*/ 15 w 256"/>
                <a:gd name="T1" fmla="*/ 114 h 142"/>
                <a:gd name="T2" fmla="*/ 32 w 256"/>
                <a:gd name="T3" fmla="*/ 87 h 142"/>
                <a:gd name="T4" fmla="*/ 46 w 256"/>
                <a:gd name="T5" fmla="*/ 65 h 142"/>
                <a:gd name="T6" fmla="*/ 57 w 256"/>
                <a:gd name="T7" fmla="*/ 46 h 142"/>
                <a:gd name="T8" fmla="*/ 73 w 256"/>
                <a:gd name="T9" fmla="*/ 13 h 142"/>
                <a:gd name="T10" fmla="*/ 92 w 256"/>
                <a:gd name="T11" fmla="*/ 4 h 142"/>
                <a:gd name="T12" fmla="*/ 109 w 256"/>
                <a:gd name="T13" fmla="*/ 0 h 142"/>
                <a:gd name="T14" fmla="*/ 136 w 256"/>
                <a:gd name="T15" fmla="*/ 0 h 142"/>
                <a:gd name="T16" fmla="*/ 163 w 256"/>
                <a:gd name="T17" fmla="*/ 6 h 142"/>
                <a:gd name="T18" fmla="*/ 184 w 256"/>
                <a:gd name="T19" fmla="*/ 10 h 142"/>
                <a:gd name="T20" fmla="*/ 206 w 256"/>
                <a:gd name="T21" fmla="*/ 12 h 142"/>
                <a:gd name="T22" fmla="*/ 234 w 256"/>
                <a:gd name="T23" fmla="*/ 10 h 142"/>
                <a:gd name="T24" fmla="*/ 256 w 256"/>
                <a:gd name="T25" fmla="*/ 4 h 142"/>
                <a:gd name="T26" fmla="*/ 242 w 256"/>
                <a:gd name="T27" fmla="*/ 21 h 142"/>
                <a:gd name="T28" fmla="*/ 232 w 256"/>
                <a:gd name="T29" fmla="*/ 35 h 142"/>
                <a:gd name="T30" fmla="*/ 225 w 256"/>
                <a:gd name="T31" fmla="*/ 50 h 142"/>
                <a:gd name="T32" fmla="*/ 221 w 256"/>
                <a:gd name="T33" fmla="*/ 67 h 142"/>
                <a:gd name="T34" fmla="*/ 211 w 256"/>
                <a:gd name="T35" fmla="*/ 94 h 142"/>
                <a:gd name="T36" fmla="*/ 194 w 256"/>
                <a:gd name="T37" fmla="*/ 119 h 142"/>
                <a:gd name="T38" fmla="*/ 179 w 256"/>
                <a:gd name="T39" fmla="*/ 137 h 142"/>
                <a:gd name="T40" fmla="*/ 152 w 256"/>
                <a:gd name="T41" fmla="*/ 131 h 142"/>
                <a:gd name="T42" fmla="*/ 130 w 256"/>
                <a:gd name="T43" fmla="*/ 131 h 142"/>
                <a:gd name="T44" fmla="*/ 109 w 256"/>
                <a:gd name="T45" fmla="*/ 133 h 142"/>
                <a:gd name="T46" fmla="*/ 88 w 256"/>
                <a:gd name="T47" fmla="*/ 137 h 142"/>
                <a:gd name="T48" fmla="*/ 54 w 256"/>
                <a:gd name="T49" fmla="*/ 142 h 142"/>
                <a:gd name="T50" fmla="*/ 23 w 256"/>
                <a:gd name="T51" fmla="*/ 140 h 142"/>
                <a:gd name="T52" fmla="*/ 0 w 256"/>
                <a:gd name="T53" fmla="*/ 137 h 142"/>
                <a:gd name="T54" fmla="*/ 15 w 256"/>
                <a:gd name="T55" fmla="*/ 114 h 1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6"/>
                <a:gd name="T85" fmla="*/ 0 h 142"/>
                <a:gd name="T86" fmla="*/ 256 w 256"/>
                <a:gd name="T87" fmla="*/ 142 h 14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6" h="142">
                  <a:moveTo>
                    <a:pt x="15" y="114"/>
                  </a:moveTo>
                  <a:lnTo>
                    <a:pt x="32" y="87"/>
                  </a:lnTo>
                  <a:lnTo>
                    <a:pt x="46" y="65"/>
                  </a:lnTo>
                  <a:lnTo>
                    <a:pt x="57" y="46"/>
                  </a:lnTo>
                  <a:lnTo>
                    <a:pt x="73" y="13"/>
                  </a:lnTo>
                  <a:lnTo>
                    <a:pt x="92" y="4"/>
                  </a:lnTo>
                  <a:lnTo>
                    <a:pt x="109" y="0"/>
                  </a:lnTo>
                  <a:lnTo>
                    <a:pt x="136" y="0"/>
                  </a:lnTo>
                  <a:lnTo>
                    <a:pt x="163" y="6"/>
                  </a:lnTo>
                  <a:lnTo>
                    <a:pt x="184" y="10"/>
                  </a:lnTo>
                  <a:lnTo>
                    <a:pt x="206" y="12"/>
                  </a:lnTo>
                  <a:lnTo>
                    <a:pt x="234" y="10"/>
                  </a:lnTo>
                  <a:lnTo>
                    <a:pt x="256" y="4"/>
                  </a:lnTo>
                  <a:lnTo>
                    <a:pt x="242" y="21"/>
                  </a:lnTo>
                  <a:lnTo>
                    <a:pt x="232" y="35"/>
                  </a:lnTo>
                  <a:lnTo>
                    <a:pt x="225" y="50"/>
                  </a:lnTo>
                  <a:lnTo>
                    <a:pt x="221" y="67"/>
                  </a:lnTo>
                  <a:lnTo>
                    <a:pt x="211" y="94"/>
                  </a:lnTo>
                  <a:lnTo>
                    <a:pt x="194" y="119"/>
                  </a:lnTo>
                  <a:lnTo>
                    <a:pt x="179" y="137"/>
                  </a:lnTo>
                  <a:lnTo>
                    <a:pt x="152" y="131"/>
                  </a:lnTo>
                  <a:lnTo>
                    <a:pt x="130" y="131"/>
                  </a:lnTo>
                  <a:lnTo>
                    <a:pt x="109" y="133"/>
                  </a:lnTo>
                  <a:lnTo>
                    <a:pt x="88" y="137"/>
                  </a:lnTo>
                  <a:lnTo>
                    <a:pt x="54" y="142"/>
                  </a:lnTo>
                  <a:lnTo>
                    <a:pt x="23" y="140"/>
                  </a:lnTo>
                  <a:lnTo>
                    <a:pt x="0" y="137"/>
                  </a:lnTo>
                  <a:lnTo>
                    <a:pt x="15" y="11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111" name="Freeform 968"/>
            <p:cNvSpPr>
              <a:spLocks/>
            </p:cNvSpPr>
            <p:nvPr/>
          </p:nvSpPr>
          <p:spPr bwMode="auto">
            <a:xfrm>
              <a:off x="2383" y="3208"/>
              <a:ext cx="231" cy="146"/>
            </a:xfrm>
            <a:custGeom>
              <a:avLst/>
              <a:gdLst>
                <a:gd name="T0" fmla="*/ 218 w 231"/>
                <a:gd name="T1" fmla="*/ 5 h 146"/>
                <a:gd name="T2" fmla="*/ 223 w 231"/>
                <a:gd name="T3" fmla="*/ 3 h 146"/>
                <a:gd name="T4" fmla="*/ 231 w 231"/>
                <a:gd name="T5" fmla="*/ 2 h 146"/>
                <a:gd name="T6" fmla="*/ 216 w 231"/>
                <a:gd name="T7" fmla="*/ 25 h 146"/>
                <a:gd name="T8" fmla="*/ 210 w 231"/>
                <a:gd name="T9" fmla="*/ 42 h 146"/>
                <a:gd name="T10" fmla="*/ 208 w 231"/>
                <a:gd name="T11" fmla="*/ 65 h 146"/>
                <a:gd name="T12" fmla="*/ 210 w 231"/>
                <a:gd name="T13" fmla="*/ 98 h 146"/>
                <a:gd name="T14" fmla="*/ 216 w 231"/>
                <a:gd name="T15" fmla="*/ 144 h 146"/>
                <a:gd name="T16" fmla="*/ 202 w 231"/>
                <a:gd name="T17" fmla="*/ 146 h 146"/>
                <a:gd name="T18" fmla="*/ 193 w 231"/>
                <a:gd name="T19" fmla="*/ 146 h 146"/>
                <a:gd name="T20" fmla="*/ 175 w 231"/>
                <a:gd name="T21" fmla="*/ 146 h 146"/>
                <a:gd name="T22" fmla="*/ 164 w 231"/>
                <a:gd name="T23" fmla="*/ 144 h 146"/>
                <a:gd name="T24" fmla="*/ 154 w 231"/>
                <a:gd name="T25" fmla="*/ 140 h 146"/>
                <a:gd name="T26" fmla="*/ 145 w 231"/>
                <a:gd name="T27" fmla="*/ 138 h 146"/>
                <a:gd name="T28" fmla="*/ 135 w 231"/>
                <a:gd name="T29" fmla="*/ 138 h 146"/>
                <a:gd name="T30" fmla="*/ 125 w 231"/>
                <a:gd name="T31" fmla="*/ 140 h 146"/>
                <a:gd name="T32" fmla="*/ 120 w 231"/>
                <a:gd name="T33" fmla="*/ 142 h 146"/>
                <a:gd name="T34" fmla="*/ 114 w 231"/>
                <a:gd name="T35" fmla="*/ 144 h 146"/>
                <a:gd name="T36" fmla="*/ 96 w 231"/>
                <a:gd name="T37" fmla="*/ 142 h 146"/>
                <a:gd name="T38" fmla="*/ 83 w 231"/>
                <a:gd name="T39" fmla="*/ 142 h 146"/>
                <a:gd name="T40" fmla="*/ 50 w 231"/>
                <a:gd name="T41" fmla="*/ 140 h 146"/>
                <a:gd name="T42" fmla="*/ 25 w 231"/>
                <a:gd name="T43" fmla="*/ 144 h 146"/>
                <a:gd name="T44" fmla="*/ 21 w 231"/>
                <a:gd name="T45" fmla="*/ 142 h 146"/>
                <a:gd name="T46" fmla="*/ 18 w 231"/>
                <a:gd name="T47" fmla="*/ 142 h 146"/>
                <a:gd name="T48" fmla="*/ 16 w 231"/>
                <a:gd name="T49" fmla="*/ 134 h 146"/>
                <a:gd name="T50" fmla="*/ 16 w 231"/>
                <a:gd name="T51" fmla="*/ 127 h 146"/>
                <a:gd name="T52" fmla="*/ 8 w 231"/>
                <a:gd name="T53" fmla="*/ 113 h 146"/>
                <a:gd name="T54" fmla="*/ 8 w 231"/>
                <a:gd name="T55" fmla="*/ 113 h 146"/>
                <a:gd name="T56" fmla="*/ 0 w 231"/>
                <a:gd name="T57" fmla="*/ 98 h 146"/>
                <a:gd name="T58" fmla="*/ 0 w 231"/>
                <a:gd name="T59" fmla="*/ 80 h 146"/>
                <a:gd name="T60" fmla="*/ 4 w 231"/>
                <a:gd name="T61" fmla="*/ 59 h 146"/>
                <a:gd name="T62" fmla="*/ 8 w 231"/>
                <a:gd name="T63" fmla="*/ 46 h 146"/>
                <a:gd name="T64" fmla="*/ 12 w 231"/>
                <a:gd name="T65" fmla="*/ 28 h 146"/>
                <a:gd name="T66" fmla="*/ 14 w 231"/>
                <a:gd name="T67" fmla="*/ 19 h 146"/>
                <a:gd name="T68" fmla="*/ 18 w 231"/>
                <a:gd name="T69" fmla="*/ 5 h 146"/>
                <a:gd name="T70" fmla="*/ 19 w 231"/>
                <a:gd name="T71" fmla="*/ 2 h 146"/>
                <a:gd name="T72" fmla="*/ 23 w 231"/>
                <a:gd name="T73" fmla="*/ 2 h 146"/>
                <a:gd name="T74" fmla="*/ 25 w 231"/>
                <a:gd name="T75" fmla="*/ 2 h 146"/>
                <a:gd name="T76" fmla="*/ 39 w 231"/>
                <a:gd name="T77" fmla="*/ 3 h 146"/>
                <a:gd name="T78" fmla="*/ 56 w 231"/>
                <a:gd name="T79" fmla="*/ 3 h 146"/>
                <a:gd name="T80" fmla="*/ 70 w 231"/>
                <a:gd name="T81" fmla="*/ 2 h 146"/>
                <a:gd name="T82" fmla="*/ 87 w 231"/>
                <a:gd name="T83" fmla="*/ 0 h 146"/>
                <a:gd name="T84" fmla="*/ 98 w 231"/>
                <a:gd name="T85" fmla="*/ 0 h 146"/>
                <a:gd name="T86" fmla="*/ 114 w 231"/>
                <a:gd name="T87" fmla="*/ 2 h 146"/>
                <a:gd name="T88" fmla="*/ 120 w 231"/>
                <a:gd name="T89" fmla="*/ 7 h 146"/>
                <a:gd name="T90" fmla="*/ 127 w 231"/>
                <a:gd name="T91" fmla="*/ 13 h 146"/>
                <a:gd name="T92" fmla="*/ 139 w 231"/>
                <a:gd name="T93" fmla="*/ 15 h 146"/>
                <a:gd name="T94" fmla="*/ 154 w 231"/>
                <a:gd name="T95" fmla="*/ 11 h 146"/>
                <a:gd name="T96" fmla="*/ 158 w 231"/>
                <a:gd name="T97" fmla="*/ 9 h 146"/>
                <a:gd name="T98" fmla="*/ 164 w 231"/>
                <a:gd name="T99" fmla="*/ 3 h 146"/>
                <a:gd name="T100" fmla="*/ 168 w 231"/>
                <a:gd name="T101" fmla="*/ 3 h 146"/>
                <a:gd name="T102" fmla="*/ 187 w 231"/>
                <a:gd name="T103" fmla="*/ 2 h 146"/>
                <a:gd name="T104" fmla="*/ 202 w 231"/>
                <a:gd name="T105" fmla="*/ 5 h 146"/>
                <a:gd name="T106" fmla="*/ 218 w 231"/>
                <a:gd name="T107" fmla="*/ 5 h 1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1"/>
                <a:gd name="T163" fmla="*/ 0 h 146"/>
                <a:gd name="T164" fmla="*/ 231 w 231"/>
                <a:gd name="T165" fmla="*/ 146 h 14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1" h="146">
                  <a:moveTo>
                    <a:pt x="218" y="5"/>
                  </a:moveTo>
                  <a:lnTo>
                    <a:pt x="223" y="3"/>
                  </a:lnTo>
                  <a:lnTo>
                    <a:pt x="231" y="2"/>
                  </a:lnTo>
                  <a:lnTo>
                    <a:pt x="216" y="25"/>
                  </a:lnTo>
                  <a:lnTo>
                    <a:pt x="210" y="42"/>
                  </a:lnTo>
                  <a:lnTo>
                    <a:pt x="208" y="65"/>
                  </a:lnTo>
                  <a:lnTo>
                    <a:pt x="210" y="98"/>
                  </a:lnTo>
                  <a:lnTo>
                    <a:pt x="216" y="144"/>
                  </a:lnTo>
                  <a:lnTo>
                    <a:pt x="202" y="146"/>
                  </a:lnTo>
                  <a:lnTo>
                    <a:pt x="193" y="146"/>
                  </a:lnTo>
                  <a:lnTo>
                    <a:pt x="175" y="146"/>
                  </a:lnTo>
                  <a:lnTo>
                    <a:pt x="164" y="144"/>
                  </a:lnTo>
                  <a:lnTo>
                    <a:pt x="154" y="140"/>
                  </a:lnTo>
                  <a:lnTo>
                    <a:pt x="145" y="138"/>
                  </a:lnTo>
                  <a:lnTo>
                    <a:pt x="135" y="138"/>
                  </a:lnTo>
                  <a:lnTo>
                    <a:pt x="125" y="140"/>
                  </a:lnTo>
                  <a:lnTo>
                    <a:pt x="120" y="142"/>
                  </a:lnTo>
                  <a:lnTo>
                    <a:pt x="114" y="144"/>
                  </a:lnTo>
                  <a:lnTo>
                    <a:pt x="96" y="142"/>
                  </a:lnTo>
                  <a:lnTo>
                    <a:pt x="83" y="142"/>
                  </a:lnTo>
                  <a:lnTo>
                    <a:pt x="50" y="140"/>
                  </a:lnTo>
                  <a:lnTo>
                    <a:pt x="25" y="144"/>
                  </a:lnTo>
                  <a:lnTo>
                    <a:pt x="21" y="142"/>
                  </a:lnTo>
                  <a:lnTo>
                    <a:pt x="18" y="142"/>
                  </a:lnTo>
                  <a:lnTo>
                    <a:pt x="16" y="134"/>
                  </a:lnTo>
                  <a:lnTo>
                    <a:pt x="16" y="127"/>
                  </a:lnTo>
                  <a:lnTo>
                    <a:pt x="8" y="113"/>
                  </a:lnTo>
                  <a:lnTo>
                    <a:pt x="0" y="98"/>
                  </a:lnTo>
                  <a:lnTo>
                    <a:pt x="0" y="80"/>
                  </a:lnTo>
                  <a:lnTo>
                    <a:pt x="4" y="59"/>
                  </a:lnTo>
                  <a:lnTo>
                    <a:pt x="8" y="46"/>
                  </a:lnTo>
                  <a:lnTo>
                    <a:pt x="12" y="28"/>
                  </a:lnTo>
                  <a:lnTo>
                    <a:pt x="14" y="19"/>
                  </a:lnTo>
                  <a:lnTo>
                    <a:pt x="18" y="5"/>
                  </a:lnTo>
                  <a:lnTo>
                    <a:pt x="19" y="2"/>
                  </a:lnTo>
                  <a:lnTo>
                    <a:pt x="23" y="2"/>
                  </a:lnTo>
                  <a:lnTo>
                    <a:pt x="25" y="2"/>
                  </a:lnTo>
                  <a:lnTo>
                    <a:pt x="39" y="3"/>
                  </a:lnTo>
                  <a:lnTo>
                    <a:pt x="56" y="3"/>
                  </a:lnTo>
                  <a:lnTo>
                    <a:pt x="70" y="2"/>
                  </a:lnTo>
                  <a:lnTo>
                    <a:pt x="87" y="0"/>
                  </a:lnTo>
                  <a:lnTo>
                    <a:pt x="98" y="0"/>
                  </a:lnTo>
                  <a:lnTo>
                    <a:pt x="114" y="2"/>
                  </a:lnTo>
                  <a:lnTo>
                    <a:pt x="120" y="7"/>
                  </a:lnTo>
                  <a:lnTo>
                    <a:pt x="127" y="13"/>
                  </a:lnTo>
                  <a:lnTo>
                    <a:pt x="139" y="15"/>
                  </a:lnTo>
                  <a:lnTo>
                    <a:pt x="154" y="11"/>
                  </a:lnTo>
                  <a:lnTo>
                    <a:pt x="158" y="9"/>
                  </a:lnTo>
                  <a:lnTo>
                    <a:pt x="164" y="3"/>
                  </a:lnTo>
                  <a:lnTo>
                    <a:pt x="168" y="3"/>
                  </a:lnTo>
                  <a:lnTo>
                    <a:pt x="187" y="2"/>
                  </a:lnTo>
                  <a:lnTo>
                    <a:pt x="202" y="5"/>
                  </a:lnTo>
                  <a:lnTo>
                    <a:pt x="218"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112" name="Freeform 969"/>
            <p:cNvSpPr>
              <a:spLocks/>
            </p:cNvSpPr>
            <p:nvPr/>
          </p:nvSpPr>
          <p:spPr bwMode="auto">
            <a:xfrm>
              <a:off x="2256" y="3235"/>
              <a:ext cx="139" cy="88"/>
            </a:xfrm>
            <a:custGeom>
              <a:avLst/>
              <a:gdLst>
                <a:gd name="T0" fmla="*/ 127 w 139"/>
                <a:gd name="T1" fmla="*/ 71 h 88"/>
                <a:gd name="T2" fmla="*/ 135 w 139"/>
                <a:gd name="T3" fmla="*/ 86 h 88"/>
                <a:gd name="T4" fmla="*/ 135 w 139"/>
                <a:gd name="T5" fmla="*/ 86 h 88"/>
                <a:gd name="T6" fmla="*/ 116 w 139"/>
                <a:gd name="T7" fmla="*/ 88 h 88"/>
                <a:gd name="T8" fmla="*/ 93 w 139"/>
                <a:gd name="T9" fmla="*/ 88 h 88"/>
                <a:gd name="T10" fmla="*/ 73 w 139"/>
                <a:gd name="T11" fmla="*/ 88 h 88"/>
                <a:gd name="T12" fmla="*/ 48 w 139"/>
                <a:gd name="T13" fmla="*/ 86 h 88"/>
                <a:gd name="T14" fmla="*/ 35 w 139"/>
                <a:gd name="T15" fmla="*/ 88 h 88"/>
                <a:gd name="T16" fmla="*/ 20 w 139"/>
                <a:gd name="T17" fmla="*/ 88 h 88"/>
                <a:gd name="T18" fmla="*/ 16 w 139"/>
                <a:gd name="T19" fmla="*/ 86 h 88"/>
                <a:gd name="T20" fmla="*/ 12 w 139"/>
                <a:gd name="T21" fmla="*/ 84 h 88"/>
                <a:gd name="T22" fmla="*/ 8 w 139"/>
                <a:gd name="T23" fmla="*/ 78 h 88"/>
                <a:gd name="T24" fmla="*/ 2 w 139"/>
                <a:gd name="T25" fmla="*/ 69 h 88"/>
                <a:gd name="T26" fmla="*/ 0 w 139"/>
                <a:gd name="T27" fmla="*/ 55 h 88"/>
                <a:gd name="T28" fmla="*/ 0 w 139"/>
                <a:gd name="T29" fmla="*/ 38 h 88"/>
                <a:gd name="T30" fmla="*/ 0 w 139"/>
                <a:gd name="T31" fmla="*/ 26 h 88"/>
                <a:gd name="T32" fmla="*/ 4 w 139"/>
                <a:gd name="T33" fmla="*/ 13 h 88"/>
                <a:gd name="T34" fmla="*/ 10 w 139"/>
                <a:gd name="T35" fmla="*/ 7 h 88"/>
                <a:gd name="T36" fmla="*/ 20 w 139"/>
                <a:gd name="T37" fmla="*/ 1 h 88"/>
                <a:gd name="T38" fmla="*/ 35 w 139"/>
                <a:gd name="T39" fmla="*/ 0 h 88"/>
                <a:gd name="T40" fmla="*/ 56 w 139"/>
                <a:gd name="T41" fmla="*/ 1 h 88"/>
                <a:gd name="T42" fmla="*/ 77 w 139"/>
                <a:gd name="T43" fmla="*/ 3 h 88"/>
                <a:gd name="T44" fmla="*/ 102 w 139"/>
                <a:gd name="T45" fmla="*/ 5 h 88"/>
                <a:gd name="T46" fmla="*/ 120 w 139"/>
                <a:gd name="T47" fmla="*/ 5 h 88"/>
                <a:gd name="T48" fmla="*/ 139 w 139"/>
                <a:gd name="T49" fmla="*/ 1 h 88"/>
                <a:gd name="T50" fmla="*/ 135 w 139"/>
                <a:gd name="T51" fmla="*/ 19 h 88"/>
                <a:gd name="T52" fmla="*/ 131 w 139"/>
                <a:gd name="T53" fmla="*/ 32 h 88"/>
                <a:gd name="T54" fmla="*/ 127 w 139"/>
                <a:gd name="T55" fmla="*/ 53 h 88"/>
                <a:gd name="T56" fmla="*/ 127 w 139"/>
                <a:gd name="T57" fmla="*/ 71 h 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9"/>
                <a:gd name="T88" fmla="*/ 0 h 88"/>
                <a:gd name="T89" fmla="*/ 139 w 139"/>
                <a:gd name="T90" fmla="*/ 88 h 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9" h="88">
                  <a:moveTo>
                    <a:pt x="127" y="71"/>
                  </a:moveTo>
                  <a:lnTo>
                    <a:pt x="135" y="86"/>
                  </a:lnTo>
                  <a:lnTo>
                    <a:pt x="116" y="88"/>
                  </a:lnTo>
                  <a:lnTo>
                    <a:pt x="93" y="88"/>
                  </a:lnTo>
                  <a:lnTo>
                    <a:pt x="73" y="88"/>
                  </a:lnTo>
                  <a:lnTo>
                    <a:pt x="48" y="86"/>
                  </a:lnTo>
                  <a:lnTo>
                    <a:pt x="35" y="88"/>
                  </a:lnTo>
                  <a:lnTo>
                    <a:pt x="20" y="88"/>
                  </a:lnTo>
                  <a:lnTo>
                    <a:pt x="16" y="86"/>
                  </a:lnTo>
                  <a:lnTo>
                    <a:pt x="12" y="84"/>
                  </a:lnTo>
                  <a:lnTo>
                    <a:pt x="8" y="78"/>
                  </a:lnTo>
                  <a:lnTo>
                    <a:pt x="2" y="69"/>
                  </a:lnTo>
                  <a:lnTo>
                    <a:pt x="0" y="55"/>
                  </a:lnTo>
                  <a:lnTo>
                    <a:pt x="0" y="38"/>
                  </a:lnTo>
                  <a:lnTo>
                    <a:pt x="0" y="26"/>
                  </a:lnTo>
                  <a:lnTo>
                    <a:pt x="4" y="13"/>
                  </a:lnTo>
                  <a:lnTo>
                    <a:pt x="10" y="7"/>
                  </a:lnTo>
                  <a:lnTo>
                    <a:pt x="20" y="1"/>
                  </a:lnTo>
                  <a:lnTo>
                    <a:pt x="35" y="0"/>
                  </a:lnTo>
                  <a:lnTo>
                    <a:pt x="56" y="1"/>
                  </a:lnTo>
                  <a:lnTo>
                    <a:pt x="77" y="3"/>
                  </a:lnTo>
                  <a:lnTo>
                    <a:pt x="102" y="5"/>
                  </a:lnTo>
                  <a:lnTo>
                    <a:pt x="120" y="5"/>
                  </a:lnTo>
                  <a:lnTo>
                    <a:pt x="139" y="1"/>
                  </a:lnTo>
                  <a:lnTo>
                    <a:pt x="135" y="19"/>
                  </a:lnTo>
                  <a:lnTo>
                    <a:pt x="131" y="32"/>
                  </a:lnTo>
                  <a:lnTo>
                    <a:pt x="127" y="53"/>
                  </a:lnTo>
                  <a:lnTo>
                    <a:pt x="127" y="7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113" name="Freeform 970"/>
            <p:cNvSpPr>
              <a:spLocks/>
            </p:cNvSpPr>
            <p:nvPr/>
          </p:nvSpPr>
          <p:spPr bwMode="auto">
            <a:xfrm>
              <a:off x="3068" y="3417"/>
              <a:ext cx="100" cy="1"/>
            </a:xfrm>
            <a:custGeom>
              <a:avLst/>
              <a:gdLst>
                <a:gd name="T0" fmla="*/ 100 w 100"/>
                <a:gd name="T1" fmla="*/ 0 h 1"/>
                <a:gd name="T2" fmla="*/ 0 w 100"/>
                <a:gd name="T3" fmla="*/ 0 h 1"/>
                <a:gd name="T4" fmla="*/ 0 w 100"/>
                <a:gd name="T5" fmla="*/ 0 h 1"/>
                <a:gd name="T6" fmla="*/ 0 60000 65536"/>
                <a:gd name="T7" fmla="*/ 0 60000 65536"/>
                <a:gd name="T8" fmla="*/ 0 60000 65536"/>
                <a:gd name="T9" fmla="*/ 0 w 100"/>
                <a:gd name="T10" fmla="*/ 0 h 1"/>
                <a:gd name="T11" fmla="*/ 100 w 100"/>
                <a:gd name="T12" fmla="*/ 1 h 1"/>
              </a:gdLst>
              <a:ahLst/>
              <a:cxnLst>
                <a:cxn ang="T6">
                  <a:pos x="T0" y="T1"/>
                </a:cxn>
                <a:cxn ang="T7">
                  <a:pos x="T2" y="T3"/>
                </a:cxn>
                <a:cxn ang="T8">
                  <a:pos x="T4" y="T5"/>
                </a:cxn>
              </a:cxnLst>
              <a:rect l="T9" t="T10" r="T11" b="T12"/>
              <a:pathLst>
                <a:path w="100" h="1">
                  <a:moveTo>
                    <a:pt x="100"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14" name="Line 971"/>
            <p:cNvSpPr>
              <a:spLocks noChangeShapeType="1"/>
            </p:cNvSpPr>
            <p:nvPr/>
          </p:nvSpPr>
          <p:spPr bwMode="auto">
            <a:xfrm flipH="1" flipV="1">
              <a:off x="2635" y="3019"/>
              <a:ext cx="8" cy="14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115" name="Line 972"/>
            <p:cNvSpPr>
              <a:spLocks noChangeShapeType="1"/>
            </p:cNvSpPr>
            <p:nvPr/>
          </p:nvSpPr>
          <p:spPr bwMode="auto">
            <a:xfrm>
              <a:off x="3055" y="3019"/>
              <a:ext cx="92"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116" name="Line 973"/>
            <p:cNvSpPr>
              <a:spLocks noChangeShapeType="1"/>
            </p:cNvSpPr>
            <p:nvPr/>
          </p:nvSpPr>
          <p:spPr bwMode="auto">
            <a:xfrm>
              <a:off x="2995" y="3019"/>
              <a:ext cx="36"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117" name="Line 974"/>
            <p:cNvSpPr>
              <a:spLocks noChangeShapeType="1"/>
            </p:cNvSpPr>
            <p:nvPr/>
          </p:nvSpPr>
          <p:spPr bwMode="auto">
            <a:xfrm>
              <a:off x="2920" y="3019"/>
              <a:ext cx="52"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118" name="Freeform 975"/>
            <p:cNvSpPr>
              <a:spLocks/>
            </p:cNvSpPr>
            <p:nvPr/>
          </p:nvSpPr>
          <p:spPr bwMode="auto">
            <a:xfrm>
              <a:off x="2635" y="3019"/>
              <a:ext cx="252" cy="1"/>
            </a:xfrm>
            <a:custGeom>
              <a:avLst/>
              <a:gdLst>
                <a:gd name="T0" fmla="*/ 252 w 252"/>
                <a:gd name="T1" fmla="*/ 0 h 1"/>
                <a:gd name="T2" fmla="*/ 229 w 252"/>
                <a:gd name="T3" fmla="*/ 0 h 1"/>
                <a:gd name="T4" fmla="*/ 0 w 252"/>
                <a:gd name="T5" fmla="*/ 0 h 1"/>
                <a:gd name="T6" fmla="*/ 0 60000 65536"/>
                <a:gd name="T7" fmla="*/ 0 60000 65536"/>
                <a:gd name="T8" fmla="*/ 0 60000 65536"/>
                <a:gd name="T9" fmla="*/ 0 w 252"/>
                <a:gd name="T10" fmla="*/ 0 h 1"/>
                <a:gd name="T11" fmla="*/ 252 w 252"/>
                <a:gd name="T12" fmla="*/ 1 h 1"/>
              </a:gdLst>
              <a:ahLst/>
              <a:cxnLst>
                <a:cxn ang="T6">
                  <a:pos x="T0" y="T1"/>
                </a:cxn>
                <a:cxn ang="T7">
                  <a:pos x="T2" y="T3"/>
                </a:cxn>
                <a:cxn ang="T8">
                  <a:pos x="T4" y="T5"/>
                </a:cxn>
              </a:cxnLst>
              <a:rect l="T9" t="T10" r="T11" b="T12"/>
              <a:pathLst>
                <a:path w="252" h="1">
                  <a:moveTo>
                    <a:pt x="252" y="0"/>
                  </a:moveTo>
                  <a:lnTo>
                    <a:pt x="229"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19" name="Line 976"/>
            <p:cNvSpPr>
              <a:spLocks noChangeShapeType="1"/>
            </p:cNvSpPr>
            <p:nvPr/>
          </p:nvSpPr>
          <p:spPr bwMode="auto">
            <a:xfrm flipH="1" flipV="1">
              <a:off x="3147" y="3019"/>
              <a:ext cx="6" cy="1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120" name="Line 977"/>
            <p:cNvSpPr>
              <a:spLocks noChangeShapeType="1"/>
            </p:cNvSpPr>
            <p:nvPr/>
          </p:nvSpPr>
          <p:spPr bwMode="auto">
            <a:xfrm flipH="1" flipV="1">
              <a:off x="3155" y="3165"/>
              <a:ext cx="2" cy="4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121" name="Line 978"/>
            <p:cNvSpPr>
              <a:spLocks noChangeShapeType="1"/>
            </p:cNvSpPr>
            <p:nvPr/>
          </p:nvSpPr>
          <p:spPr bwMode="auto">
            <a:xfrm flipH="1" flipV="1">
              <a:off x="3157" y="3221"/>
              <a:ext cx="1" cy="3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122" name="Line 979"/>
            <p:cNvSpPr>
              <a:spLocks noChangeShapeType="1"/>
            </p:cNvSpPr>
            <p:nvPr/>
          </p:nvSpPr>
          <p:spPr bwMode="auto">
            <a:xfrm>
              <a:off x="3160" y="3279"/>
              <a:ext cx="8" cy="13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123" name="Freeform 980"/>
            <p:cNvSpPr>
              <a:spLocks/>
            </p:cNvSpPr>
            <p:nvPr/>
          </p:nvSpPr>
          <p:spPr bwMode="auto">
            <a:xfrm>
              <a:off x="2599" y="3446"/>
              <a:ext cx="452" cy="14"/>
            </a:xfrm>
            <a:custGeom>
              <a:avLst/>
              <a:gdLst>
                <a:gd name="T0" fmla="*/ 452 w 452"/>
                <a:gd name="T1" fmla="*/ 14 h 14"/>
                <a:gd name="T2" fmla="*/ 400 w 452"/>
                <a:gd name="T3" fmla="*/ 10 h 14"/>
                <a:gd name="T4" fmla="*/ 356 w 452"/>
                <a:gd name="T5" fmla="*/ 6 h 14"/>
                <a:gd name="T6" fmla="*/ 254 w 452"/>
                <a:gd name="T7" fmla="*/ 0 h 14"/>
                <a:gd name="T8" fmla="*/ 173 w 452"/>
                <a:gd name="T9" fmla="*/ 0 h 14"/>
                <a:gd name="T10" fmla="*/ 75 w 452"/>
                <a:gd name="T11" fmla="*/ 6 h 14"/>
                <a:gd name="T12" fmla="*/ 0 w 452"/>
                <a:gd name="T13" fmla="*/ 14 h 14"/>
                <a:gd name="T14" fmla="*/ 0 60000 65536"/>
                <a:gd name="T15" fmla="*/ 0 60000 65536"/>
                <a:gd name="T16" fmla="*/ 0 60000 65536"/>
                <a:gd name="T17" fmla="*/ 0 60000 65536"/>
                <a:gd name="T18" fmla="*/ 0 60000 65536"/>
                <a:gd name="T19" fmla="*/ 0 60000 65536"/>
                <a:gd name="T20" fmla="*/ 0 60000 65536"/>
                <a:gd name="T21" fmla="*/ 0 w 452"/>
                <a:gd name="T22" fmla="*/ 0 h 14"/>
                <a:gd name="T23" fmla="*/ 452 w 452"/>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2" h="14">
                  <a:moveTo>
                    <a:pt x="452" y="14"/>
                  </a:moveTo>
                  <a:lnTo>
                    <a:pt x="400" y="10"/>
                  </a:lnTo>
                  <a:lnTo>
                    <a:pt x="356" y="6"/>
                  </a:lnTo>
                  <a:lnTo>
                    <a:pt x="254" y="0"/>
                  </a:lnTo>
                  <a:lnTo>
                    <a:pt x="173" y="0"/>
                  </a:lnTo>
                  <a:lnTo>
                    <a:pt x="75" y="6"/>
                  </a:lnTo>
                  <a:lnTo>
                    <a:pt x="0" y="1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24" name="Freeform 981"/>
            <p:cNvSpPr>
              <a:spLocks/>
            </p:cNvSpPr>
            <p:nvPr/>
          </p:nvSpPr>
          <p:spPr bwMode="auto">
            <a:xfrm>
              <a:off x="3045" y="3233"/>
              <a:ext cx="13" cy="227"/>
            </a:xfrm>
            <a:custGeom>
              <a:avLst/>
              <a:gdLst>
                <a:gd name="T0" fmla="*/ 6 w 13"/>
                <a:gd name="T1" fmla="*/ 227 h 227"/>
                <a:gd name="T2" fmla="*/ 2 w 13"/>
                <a:gd name="T3" fmla="*/ 202 h 227"/>
                <a:gd name="T4" fmla="*/ 0 w 13"/>
                <a:gd name="T5" fmla="*/ 180 h 227"/>
                <a:gd name="T6" fmla="*/ 2 w 13"/>
                <a:gd name="T7" fmla="*/ 150 h 227"/>
                <a:gd name="T8" fmla="*/ 8 w 13"/>
                <a:gd name="T9" fmla="*/ 117 h 227"/>
                <a:gd name="T10" fmla="*/ 13 w 13"/>
                <a:gd name="T11" fmla="*/ 67 h 227"/>
                <a:gd name="T12" fmla="*/ 12 w 13"/>
                <a:gd name="T13" fmla="*/ 28 h 227"/>
                <a:gd name="T14" fmla="*/ 6 w 13"/>
                <a:gd name="T15" fmla="*/ 0 h 227"/>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227"/>
                <a:gd name="T26" fmla="*/ 13 w 13"/>
                <a:gd name="T27" fmla="*/ 227 h 2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227">
                  <a:moveTo>
                    <a:pt x="6" y="227"/>
                  </a:moveTo>
                  <a:lnTo>
                    <a:pt x="2" y="202"/>
                  </a:lnTo>
                  <a:lnTo>
                    <a:pt x="0" y="180"/>
                  </a:lnTo>
                  <a:lnTo>
                    <a:pt x="2" y="150"/>
                  </a:lnTo>
                  <a:lnTo>
                    <a:pt x="8" y="117"/>
                  </a:lnTo>
                  <a:lnTo>
                    <a:pt x="13" y="67"/>
                  </a:lnTo>
                  <a:lnTo>
                    <a:pt x="12" y="28"/>
                  </a:lnTo>
                  <a:lnTo>
                    <a:pt x="6"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25" name="Freeform 982"/>
            <p:cNvSpPr>
              <a:spLocks/>
            </p:cNvSpPr>
            <p:nvPr/>
          </p:nvSpPr>
          <p:spPr bwMode="auto">
            <a:xfrm>
              <a:off x="3051" y="3329"/>
              <a:ext cx="77" cy="131"/>
            </a:xfrm>
            <a:custGeom>
              <a:avLst/>
              <a:gdLst>
                <a:gd name="T0" fmla="*/ 0 w 77"/>
                <a:gd name="T1" fmla="*/ 131 h 131"/>
                <a:gd name="T2" fmla="*/ 4 w 77"/>
                <a:gd name="T3" fmla="*/ 127 h 131"/>
                <a:gd name="T4" fmla="*/ 11 w 77"/>
                <a:gd name="T5" fmla="*/ 104 h 131"/>
                <a:gd name="T6" fmla="*/ 17 w 77"/>
                <a:gd name="T7" fmla="*/ 88 h 131"/>
                <a:gd name="T8" fmla="*/ 19 w 77"/>
                <a:gd name="T9" fmla="*/ 84 h 131"/>
                <a:gd name="T10" fmla="*/ 32 w 77"/>
                <a:gd name="T11" fmla="*/ 69 h 131"/>
                <a:gd name="T12" fmla="*/ 48 w 77"/>
                <a:gd name="T13" fmla="*/ 54 h 131"/>
                <a:gd name="T14" fmla="*/ 61 w 77"/>
                <a:gd name="T15" fmla="*/ 42 h 131"/>
                <a:gd name="T16" fmla="*/ 71 w 77"/>
                <a:gd name="T17" fmla="*/ 29 h 131"/>
                <a:gd name="T18" fmla="*/ 75 w 77"/>
                <a:gd name="T19" fmla="*/ 11 h 131"/>
                <a:gd name="T20" fmla="*/ 77 w 77"/>
                <a:gd name="T21" fmla="*/ 0 h 1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131"/>
                <a:gd name="T35" fmla="*/ 77 w 77"/>
                <a:gd name="T36" fmla="*/ 131 h 1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131">
                  <a:moveTo>
                    <a:pt x="0" y="131"/>
                  </a:moveTo>
                  <a:lnTo>
                    <a:pt x="4" y="127"/>
                  </a:lnTo>
                  <a:lnTo>
                    <a:pt x="11" y="104"/>
                  </a:lnTo>
                  <a:lnTo>
                    <a:pt x="17" y="88"/>
                  </a:lnTo>
                  <a:lnTo>
                    <a:pt x="19" y="84"/>
                  </a:lnTo>
                  <a:lnTo>
                    <a:pt x="32" y="69"/>
                  </a:lnTo>
                  <a:lnTo>
                    <a:pt x="48" y="54"/>
                  </a:lnTo>
                  <a:lnTo>
                    <a:pt x="61" y="42"/>
                  </a:lnTo>
                  <a:lnTo>
                    <a:pt x="71" y="29"/>
                  </a:lnTo>
                  <a:lnTo>
                    <a:pt x="75" y="11"/>
                  </a:lnTo>
                  <a:lnTo>
                    <a:pt x="7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26" name="Freeform 983"/>
            <p:cNvSpPr>
              <a:spLocks/>
            </p:cNvSpPr>
            <p:nvPr/>
          </p:nvSpPr>
          <p:spPr bwMode="auto">
            <a:xfrm>
              <a:off x="3122" y="3100"/>
              <a:ext cx="13" cy="229"/>
            </a:xfrm>
            <a:custGeom>
              <a:avLst/>
              <a:gdLst>
                <a:gd name="T0" fmla="*/ 6 w 13"/>
                <a:gd name="T1" fmla="*/ 0 h 229"/>
                <a:gd name="T2" fmla="*/ 0 w 13"/>
                <a:gd name="T3" fmla="*/ 34 h 229"/>
                <a:gd name="T4" fmla="*/ 0 w 13"/>
                <a:gd name="T5" fmla="*/ 60 h 229"/>
                <a:gd name="T6" fmla="*/ 2 w 13"/>
                <a:gd name="T7" fmla="*/ 85 h 229"/>
                <a:gd name="T8" fmla="*/ 8 w 13"/>
                <a:gd name="T9" fmla="*/ 108 h 229"/>
                <a:gd name="T10" fmla="*/ 13 w 13"/>
                <a:gd name="T11" fmla="*/ 146 h 229"/>
                <a:gd name="T12" fmla="*/ 10 w 13"/>
                <a:gd name="T13" fmla="*/ 192 h 229"/>
                <a:gd name="T14" fmla="*/ 8 w 13"/>
                <a:gd name="T15" fmla="*/ 208 h 229"/>
                <a:gd name="T16" fmla="*/ 6 w 13"/>
                <a:gd name="T17" fmla="*/ 229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29"/>
                <a:gd name="T29" fmla="*/ 13 w 13"/>
                <a:gd name="T30" fmla="*/ 229 h 2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29">
                  <a:moveTo>
                    <a:pt x="6" y="0"/>
                  </a:moveTo>
                  <a:lnTo>
                    <a:pt x="0" y="34"/>
                  </a:lnTo>
                  <a:lnTo>
                    <a:pt x="0" y="60"/>
                  </a:lnTo>
                  <a:lnTo>
                    <a:pt x="2" y="85"/>
                  </a:lnTo>
                  <a:lnTo>
                    <a:pt x="8" y="108"/>
                  </a:lnTo>
                  <a:lnTo>
                    <a:pt x="13" y="146"/>
                  </a:lnTo>
                  <a:lnTo>
                    <a:pt x="10" y="192"/>
                  </a:lnTo>
                  <a:lnTo>
                    <a:pt x="8" y="208"/>
                  </a:lnTo>
                  <a:lnTo>
                    <a:pt x="6" y="22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27" name="Freeform 984"/>
            <p:cNvSpPr>
              <a:spLocks/>
            </p:cNvSpPr>
            <p:nvPr/>
          </p:nvSpPr>
          <p:spPr bwMode="auto">
            <a:xfrm>
              <a:off x="3051" y="3100"/>
              <a:ext cx="77" cy="133"/>
            </a:xfrm>
            <a:custGeom>
              <a:avLst/>
              <a:gdLst>
                <a:gd name="T0" fmla="*/ 77 w 77"/>
                <a:gd name="T1" fmla="*/ 0 h 133"/>
                <a:gd name="T2" fmla="*/ 65 w 77"/>
                <a:gd name="T3" fmla="*/ 13 h 133"/>
                <a:gd name="T4" fmla="*/ 56 w 77"/>
                <a:gd name="T5" fmla="*/ 25 h 133"/>
                <a:gd name="T6" fmla="*/ 29 w 77"/>
                <a:gd name="T7" fmla="*/ 67 h 133"/>
                <a:gd name="T8" fmla="*/ 9 w 77"/>
                <a:gd name="T9" fmla="*/ 102 h 133"/>
                <a:gd name="T10" fmla="*/ 6 w 77"/>
                <a:gd name="T11" fmla="*/ 119 h 133"/>
                <a:gd name="T12" fmla="*/ 0 w 77"/>
                <a:gd name="T13" fmla="*/ 133 h 133"/>
                <a:gd name="T14" fmla="*/ 0 60000 65536"/>
                <a:gd name="T15" fmla="*/ 0 60000 65536"/>
                <a:gd name="T16" fmla="*/ 0 60000 65536"/>
                <a:gd name="T17" fmla="*/ 0 60000 65536"/>
                <a:gd name="T18" fmla="*/ 0 60000 65536"/>
                <a:gd name="T19" fmla="*/ 0 60000 65536"/>
                <a:gd name="T20" fmla="*/ 0 60000 65536"/>
                <a:gd name="T21" fmla="*/ 0 w 77"/>
                <a:gd name="T22" fmla="*/ 0 h 133"/>
                <a:gd name="T23" fmla="*/ 77 w 77"/>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133">
                  <a:moveTo>
                    <a:pt x="77" y="0"/>
                  </a:moveTo>
                  <a:lnTo>
                    <a:pt x="65" y="13"/>
                  </a:lnTo>
                  <a:lnTo>
                    <a:pt x="56" y="25"/>
                  </a:lnTo>
                  <a:lnTo>
                    <a:pt x="29" y="67"/>
                  </a:lnTo>
                  <a:lnTo>
                    <a:pt x="9" y="102"/>
                  </a:lnTo>
                  <a:lnTo>
                    <a:pt x="6" y="119"/>
                  </a:lnTo>
                  <a:lnTo>
                    <a:pt x="0" y="13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28" name="Freeform 985"/>
            <p:cNvSpPr>
              <a:spLocks/>
            </p:cNvSpPr>
            <p:nvPr/>
          </p:nvSpPr>
          <p:spPr bwMode="auto">
            <a:xfrm>
              <a:off x="2591" y="3183"/>
              <a:ext cx="40" cy="277"/>
            </a:xfrm>
            <a:custGeom>
              <a:avLst/>
              <a:gdLst>
                <a:gd name="T0" fmla="*/ 8 w 40"/>
                <a:gd name="T1" fmla="*/ 277 h 277"/>
                <a:gd name="T2" fmla="*/ 12 w 40"/>
                <a:gd name="T3" fmla="*/ 246 h 277"/>
                <a:gd name="T4" fmla="*/ 12 w 40"/>
                <a:gd name="T5" fmla="*/ 219 h 277"/>
                <a:gd name="T6" fmla="*/ 10 w 40"/>
                <a:gd name="T7" fmla="*/ 192 h 277"/>
                <a:gd name="T8" fmla="*/ 8 w 40"/>
                <a:gd name="T9" fmla="*/ 169 h 277"/>
                <a:gd name="T10" fmla="*/ 2 w 40"/>
                <a:gd name="T11" fmla="*/ 123 h 277"/>
                <a:gd name="T12" fmla="*/ 0 w 40"/>
                <a:gd name="T13" fmla="*/ 90 h 277"/>
                <a:gd name="T14" fmla="*/ 2 w 40"/>
                <a:gd name="T15" fmla="*/ 67 h 277"/>
                <a:gd name="T16" fmla="*/ 8 w 40"/>
                <a:gd name="T17" fmla="*/ 50 h 277"/>
                <a:gd name="T18" fmla="*/ 23 w 40"/>
                <a:gd name="T19" fmla="*/ 27 h 277"/>
                <a:gd name="T20" fmla="*/ 40 w 40"/>
                <a:gd name="T21" fmla="*/ 0 h 2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277"/>
                <a:gd name="T35" fmla="*/ 40 w 40"/>
                <a:gd name="T36" fmla="*/ 277 h 27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277">
                  <a:moveTo>
                    <a:pt x="8" y="277"/>
                  </a:moveTo>
                  <a:lnTo>
                    <a:pt x="12" y="246"/>
                  </a:lnTo>
                  <a:lnTo>
                    <a:pt x="12" y="219"/>
                  </a:lnTo>
                  <a:lnTo>
                    <a:pt x="10" y="192"/>
                  </a:lnTo>
                  <a:lnTo>
                    <a:pt x="8" y="169"/>
                  </a:lnTo>
                  <a:lnTo>
                    <a:pt x="2" y="123"/>
                  </a:lnTo>
                  <a:lnTo>
                    <a:pt x="0" y="90"/>
                  </a:lnTo>
                  <a:lnTo>
                    <a:pt x="2" y="67"/>
                  </a:lnTo>
                  <a:lnTo>
                    <a:pt x="8" y="50"/>
                  </a:lnTo>
                  <a:lnTo>
                    <a:pt x="23" y="27"/>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29" name="Freeform 986"/>
            <p:cNvSpPr>
              <a:spLocks/>
            </p:cNvSpPr>
            <p:nvPr/>
          </p:nvSpPr>
          <p:spPr bwMode="auto">
            <a:xfrm>
              <a:off x="2672" y="3096"/>
              <a:ext cx="183" cy="13"/>
            </a:xfrm>
            <a:custGeom>
              <a:avLst/>
              <a:gdLst>
                <a:gd name="T0" fmla="*/ 0 w 183"/>
                <a:gd name="T1" fmla="*/ 13 h 13"/>
                <a:gd name="T2" fmla="*/ 19 w 183"/>
                <a:gd name="T3" fmla="*/ 4 h 13"/>
                <a:gd name="T4" fmla="*/ 36 w 183"/>
                <a:gd name="T5" fmla="*/ 0 h 13"/>
                <a:gd name="T6" fmla="*/ 63 w 183"/>
                <a:gd name="T7" fmla="*/ 0 h 13"/>
                <a:gd name="T8" fmla="*/ 90 w 183"/>
                <a:gd name="T9" fmla="*/ 6 h 13"/>
                <a:gd name="T10" fmla="*/ 111 w 183"/>
                <a:gd name="T11" fmla="*/ 10 h 13"/>
                <a:gd name="T12" fmla="*/ 133 w 183"/>
                <a:gd name="T13" fmla="*/ 12 h 13"/>
                <a:gd name="T14" fmla="*/ 161 w 183"/>
                <a:gd name="T15" fmla="*/ 10 h 13"/>
                <a:gd name="T16" fmla="*/ 183 w 183"/>
                <a:gd name="T17" fmla="*/ 4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3"/>
                <a:gd name="T28" fmla="*/ 0 h 13"/>
                <a:gd name="T29" fmla="*/ 183 w 183"/>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3" h="13">
                  <a:moveTo>
                    <a:pt x="0" y="13"/>
                  </a:moveTo>
                  <a:lnTo>
                    <a:pt x="19" y="4"/>
                  </a:lnTo>
                  <a:lnTo>
                    <a:pt x="36" y="0"/>
                  </a:lnTo>
                  <a:lnTo>
                    <a:pt x="63" y="0"/>
                  </a:lnTo>
                  <a:lnTo>
                    <a:pt x="90" y="6"/>
                  </a:lnTo>
                  <a:lnTo>
                    <a:pt x="111" y="10"/>
                  </a:lnTo>
                  <a:lnTo>
                    <a:pt x="133" y="12"/>
                  </a:lnTo>
                  <a:lnTo>
                    <a:pt x="161" y="10"/>
                  </a:lnTo>
                  <a:lnTo>
                    <a:pt x="183"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30" name="Freeform 987"/>
            <p:cNvSpPr>
              <a:spLocks/>
            </p:cNvSpPr>
            <p:nvPr/>
          </p:nvSpPr>
          <p:spPr bwMode="auto">
            <a:xfrm>
              <a:off x="2989" y="3098"/>
              <a:ext cx="139" cy="8"/>
            </a:xfrm>
            <a:custGeom>
              <a:avLst/>
              <a:gdLst>
                <a:gd name="T0" fmla="*/ 0 w 139"/>
                <a:gd name="T1" fmla="*/ 0 h 8"/>
                <a:gd name="T2" fmla="*/ 0 w 139"/>
                <a:gd name="T3" fmla="*/ 0 h 8"/>
                <a:gd name="T4" fmla="*/ 23 w 139"/>
                <a:gd name="T5" fmla="*/ 0 h 8"/>
                <a:gd name="T6" fmla="*/ 46 w 139"/>
                <a:gd name="T7" fmla="*/ 2 h 8"/>
                <a:gd name="T8" fmla="*/ 83 w 139"/>
                <a:gd name="T9" fmla="*/ 8 h 8"/>
                <a:gd name="T10" fmla="*/ 114 w 139"/>
                <a:gd name="T11" fmla="*/ 6 h 8"/>
                <a:gd name="T12" fmla="*/ 139 w 139"/>
                <a:gd name="T13" fmla="*/ 2 h 8"/>
                <a:gd name="T14" fmla="*/ 0 60000 65536"/>
                <a:gd name="T15" fmla="*/ 0 60000 65536"/>
                <a:gd name="T16" fmla="*/ 0 60000 65536"/>
                <a:gd name="T17" fmla="*/ 0 60000 65536"/>
                <a:gd name="T18" fmla="*/ 0 60000 65536"/>
                <a:gd name="T19" fmla="*/ 0 60000 65536"/>
                <a:gd name="T20" fmla="*/ 0 60000 65536"/>
                <a:gd name="T21" fmla="*/ 0 w 139"/>
                <a:gd name="T22" fmla="*/ 0 h 8"/>
                <a:gd name="T23" fmla="*/ 139 w 1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8">
                  <a:moveTo>
                    <a:pt x="0" y="0"/>
                  </a:moveTo>
                  <a:lnTo>
                    <a:pt x="0" y="0"/>
                  </a:lnTo>
                  <a:lnTo>
                    <a:pt x="23" y="0"/>
                  </a:lnTo>
                  <a:lnTo>
                    <a:pt x="46" y="2"/>
                  </a:lnTo>
                  <a:lnTo>
                    <a:pt x="83" y="8"/>
                  </a:lnTo>
                  <a:lnTo>
                    <a:pt x="114" y="6"/>
                  </a:lnTo>
                  <a:lnTo>
                    <a:pt x="139"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31" name="Freeform 988"/>
            <p:cNvSpPr>
              <a:spLocks/>
            </p:cNvSpPr>
            <p:nvPr/>
          </p:nvSpPr>
          <p:spPr bwMode="auto">
            <a:xfrm>
              <a:off x="2599" y="3100"/>
              <a:ext cx="256" cy="138"/>
            </a:xfrm>
            <a:custGeom>
              <a:avLst/>
              <a:gdLst>
                <a:gd name="T0" fmla="*/ 256 w 256"/>
                <a:gd name="T1" fmla="*/ 0 h 138"/>
                <a:gd name="T2" fmla="*/ 242 w 256"/>
                <a:gd name="T3" fmla="*/ 17 h 138"/>
                <a:gd name="T4" fmla="*/ 232 w 256"/>
                <a:gd name="T5" fmla="*/ 31 h 138"/>
                <a:gd name="T6" fmla="*/ 225 w 256"/>
                <a:gd name="T7" fmla="*/ 46 h 138"/>
                <a:gd name="T8" fmla="*/ 221 w 256"/>
                <a:gd name="T9" fmla="*/ 63 h 138"/>
                <a:gd name="T10" fmla="*/ 211 w 256"/>
                <a:gd name="T11" fmla="*/ 90 h 138"/>
                <a:gd name="T12" fmla="*/ 194 w 256"/>
                <a:gd name="T13" fmla="*/ 115 h 138"/>
                <a:gd name="T14" fmla="*/ 179 w 256"/>
                <a:gd name="T15" fmla="*/ 133 h 138"/>
                <a:gd name="T16" fmla="*/ 152 w 256"/>
                <a:gd name="T17" fmla="*/ 127 h 138"/>
                <a:gd name="T18" fmla="*/ 130 w 256"/>
                <a:gd name="T19" fmla="*/ 127 h 138"/>
                <a:gd name="T20" fmla="*/ 109 w 256"/>
                <a:gd name="T21" fmla="*/ 129 h 138"/>
                <a:gd name="T22" fmla="*/ 88 w 256"/>
                <a:gd name="T23" fmla="*/ 133 h 138"/>
                <a:gd name="T24" fmla="*/ 54 w 256"/>
                <a:gd name="T25" fmla="*/ 138 h 138"/>
                <a:gd name="T26" fmla="*/ 23 w 256"/>
                <a:gd name="T27" fmla="*/ 136 h 138"/>
                <a:gd name="T28" fmla="*/ 0 w 256"/>
                <a:gd name="T29" fmla="*/ 133 h 1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6"/>
                <a:gd name="T46" fmla="*/ 0 h 138"/>
                <a:gd name="T47" fmla="*/ 256 w 256"/>
                <a:gd name="T48" fmla="*/ 138 h 1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6" h="138">
                  <a:moveTo>
                    <a:pt x="256" y="0"/>
                  </a:moveTo>
                  <a:lnTo>
                    <a:pt x="242" y="17"/>
                  </a:lnTo>
                  <a:lnTo>
                    <a:pt x="232" y="31"/>
                  </a:lnTo>
                  <a:lnTo>
                    <a:pt x="225" y="46"/>
                  </a:lnTo>
                  <a:lnTo>
                    <a:pt x="221" y="63"/>
                  </a:lnTo>
                  <a:lnTo>
                    <a:pt x="211" y="90"/>
                  </a:lnTo>
                  <a:lnTo>
                    <a:pt x="194" y="115"/>
                  </a:lnTo>
                  <a:lnTo>
                    <a:pt x="179" y="133"/>
                  </a:lnTo>
                  <a:lnTo>
                    <a:pt x="152" y="127"/>
                  </a:lnTo>
                  <a:lnTo>
                    <a:pt x="130" y="127"/>
                  </a:lnTo>
                  <a:lnTo>
                    <a:pt x="109" y="129"/>
                  </a:lnTo>
                  <a:lnTo>
                    <a:pt x="88" y="133"/>
                  </a:lnTo>
                  <a:lnTo>
                    <a:pt x="54" y="138"/>
                  </a:lnTo>
                  <a:lnTo>
                    <a:pt x="23" y="136"/>
                  </a:lnTo>
                  <a:lnTo>
                    <a:pt x="0" y="13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32" name="Freeform 989"/>
            <p:cNvSpPr>
              <a:spLocks/>
            </p:cNvSpPr>
            <p:nvPr/>
          </p:nvSpPr>
          <p:spPr bwMode="auto">
            <a:xfrm>
              <a:off x="2891" y="3223"/>
              <a:ext cx="160" cy="17"/>
            </a:xfrm>
            <a:custGeom>
              <a:avLst/>
              <a:gdLst>
                <a:gd name="T0" fmla="*/ 160 w 160"/>
                <a:gd name="T1" fmla="*/ 10 h 17"/>
                <a:gd name="T2" fmla="*/ 160 w 160"/>
                <a:gd name="T3" fmla="*/ 10 h 17"/>
                <a:gd name="T4" fmla="*/ 160 w 160"/>
                <a:gd name="T5" fmla="*/ 8 h 17"/>
                <a:gd name="T6" fmla="*/ 137 w 160"/>
                <a:gd name="T7" fmla="*/ 2 h 17"/>
                <a:gd name="T8" fmla="*/ 117 w 160"/>
                <a:gd name="T9" fmla="*/ 0 h 17"/>
                <a:gd name="T10" fmla="*/ 96 w 160"/>
                <a:gd name="T11" fmla="*/ 4 h 17"/>
                <a:gd name="T12" fmla="*/ 77 w 160"/>
                <a:gd name="T13" fmla="*/ 10 h 17"/>
                <a:gd name="T14" fmla="*/ 62 w 160"/>
                <a:gd name="T15" fmla="*/ 15 h 17"/>
                <a:gd name="T16" fmla="*/ 44 w 160"/>
                <a:gd name="T17" fmla="*/ 17 h 17"/>
                <a:gd name="T18" fmla="*/ 19 w 160"/>
                <a:gd name="T19" fmla="*/ 15 h 17"/>
                <a:gd name="T20" fmla="*/ 0 w 160"/>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0"/>
                <a:gd name="T34" fmla="*/ 0 h 17"/>
                <a:gd name="T35" fmla="*/ 160 w 16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0" h="17">
                  <a:moveTo>
                    <a:pt x="160" y="10"/>
                  </a:moveTo>
                  <a:lnTo>
                    <a:pt x="160" y="10"/>
                  </a:lnTo>
                  <a:lnTo>
                    <a:pt x="160" y="8"/>
                  </a:lnTo>
                  <a:lnTo>
                    <a:pt x="137" y="2"/>
                  </a:lnTo>
                  <a:lnTo>
                    <a:pt x="117" y="0"/>
                  </a:lnTo>
                  <a:lnTo>
                    <a:pt x="96" y="4"/>
                  </a:lnTo>
                  <a:lnTo>
                    <a:pt x="77" y="10"/>
                  </a:lnTo>
                  <a:lnTo>
                    <a:pt x="62" y="15"/>
                  </a:lnTo>
                  <a:lnTo>
                    <a:pt x="44" y="17"/>
                  </a:lnTo>
                  <a:lnTo>
                    <a:pt x="19" y="15"/>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33" name="Freeform 990"/>
            <p:cNvSpPr>
              <a:spLocks/>
            </p:cNvSpPr>
            <p:nvPr/>
          </p:nvSpPr>
          <p:spPr bwMode="auto">
            <a:xfrm>
              <a:off x="2778" y="3100"/>
              <a:ext cx="113" cy="190"/>
            </a:xfrm>
            <a:custGeom>
              <a:avLst/>
              <a:gdLst>
                <a:gd name="T0" fmla="*/ 77 w 113"/>
                <a:gd name="T1" fmla="*/ 0 h 190"/>
                <a:gd name="T2" fmla="*/ 78 w 113"/>
                <a:gd name="T3" fmla="*/ 13 h 190"/>
                <a:gd name="T4" fmla="*/ 78 w 113"/>
                <a:gd name="T5" fmla="*/ 23 h 190"/>
                <a:gd name="T6" fmla="*/ 78 w 113"/>
                <a:gd name="T7" fmla="*/ 42 h 190"/>
                <a:gd name="T8" fmla="*/ 77 w 113"/>
                <a:gd name="T9" fmla="*/ 56 h 190"/>
                <a:gd name="T10" fmla="*/ 67 w 113"/>
                <a:gd name="T11" fmla="*/ 65 h 190"/>
                <a:gd name="T12" fmla="*/ 63 w 113"/>
                <a:gd name="T13" fmla="*/ 73 h 190"/>
                <a:gd name="T14" fmla="*/ 55 w 113"/>
                <a:gd name="T15" fmla="*/ 90 h 190"/>
                <a:gd name="T16" fmla="*/ 52 w 113"/>
                <a:gd name="T17" fmla="*/ 102 h 190"/>
                <a:gd name="T18" fmla="*/ 44 w 113"/>
                <a:gd name="T19" fmla="*/ 123 h 190"/>
                <a:gd name="T20" fmla="*/ 36 w 113"/>
                <a:gd name="T21" fmla="*/ 138 h 190"/>
                <a:gd name="T22" fmla="*/ 17 w 113"/>
                <a:gd name="T23" fmla="*/ 167 h 190"/>
                <a:gd name="T24" fmla="*/ 0 w 113"/>
                <a:gd name="T25" fmla="*/ 188 h 190"/>
                <a:gd name="T26" fmla="*/ 21 w 113"/>
                <a:gd name="T27" fmla="*/ 188 h 190"/>
                <a:gd name="T28" fmla="*/ 38 w 113"/>
                <a:gd name="T29" fmla="*/ 190 h 190"/>
                <a:gd name="T30" fmla="*/ 92 w 113"/>
                <a:gd name="T31" fmla="*/ 190 h 190"/>
                <a:gd name="T32" fmla="*/ 105 w 113"/>
                <a:gd name="T33" fmla="*/ 188 h 190"/>
                <a:gd name="T34" fmla="*/ 113 w 113"/>
                <a:gd name="T35" fmla="*/ 188 h 1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90"/>
                <a:gd name="T56" fmla="*/ 113 w 113"/>
                <a:gd name="T57" fmla="*/ 190 h 1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90">
                  <a:moveTo>
                    <a:pt x="77" y="0"/>
                  </a:moveTo>
                  <a:lnTo>
                    <a:pt x="78" y="13"/>
                  </a:lnTo>
                  <a:lnTo>
                    <a:pt x="78" y="23"/>
                  </a:lnTo>
                  <a:lnTo>
                    <a:pt x="78" y="42"/>
                  </a:lnTo>
                  <a:lnTo>
                    <a:pt x="77" y="56"/>
                  </a:lnTo>
                  <a:lnTo>
                    <a:pt x="67" y="65"/>
                  </a:lnTo>
                  <a:lnTo>
                    <a:pt x="63" y="73"/>
                  </a:lnTo>
                  <a:lnTo>
                    <a:pt x="55" y="90"/>
                  </a:lnTo>
                  <a:lnTo>
                    <a:pt x="52" y="102"/>
                  </a:lnTo>
                  <a:lnTo>
                    <a:pt x="44" y="123"/>
                  </a:lnTo>
                  <a:lnTo>
                    <a:pt x="36" y="138"/>
                  </a:lnTo>
                  <a:lnTo>
                    <a:pt x="17" y="167"/>
                  </a:lnTo>
                  <a:lnTo>
                    <a:pt x="0" y="188"/>
                  </a:lnTo>
                  <a:lnTo>
                    <a:pt x="21" y="188"/>
                  </a:lnTo>
                  <a:lnTo>
                    <a:pt x="38" y="190"/>
                  </a:lnTo>
                  <a:lnTo>
                    <a:pt x="92" y="190"/>
                  </a:lnTo>
                  <a:lnTo>
                    <a:pt x="105" y="188"/>
                  </a:lnTo>
                  <a:lnTo>
                    <a:pt x="113" y="18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34" name="Freeform 991"/>
            <p:cNvSpPr>
              <a:spLocks/>
            </p:cNvSpPr>
            <p:nvPr/>
          </p:nvSpPr>
          <p:spPr bwMode="auto">
            <a:xfrm>
              <a:off x="2855" y="3156"/>
              <a:ext cx="82" cy="4"/>
            </a:xfrm>
            <a:custGeom>
              <a:avLst/>
              <a:gdLst>
                <a:gd name="T0" fmla="*/ 0 w 82"/>
                <a:gd name="T1" fmla="*/ 0 h 4"/>
                <a:gd name="T2" fmla="*/ 13 w 82"/>
                <a:gd name="T3" fmla="*/ 2 h 4"/>
                <a:gd name="T4" fmla="*/ 23 w 82"/>
                <a:gd name="T5" fmla="*/ 4 h 4"/>
                <a:gd name="T6" fmla="*/ 44 w 82"/>
                <a:gd name="T7" fmla="*/ 4 h 4"/>
                <a:gd name="T8" fmla="*/ 59 w 82"/>
                <a:gd name="T9" fmla="*/ 4 h 4"/>
                <a:gd name="T10" fmla="*/ 71 w 82"/>
                <a:gd name="T11" fmla="*/ 2 h 4"/>
                <a:gd name="T12" fmla="*/ 82 w 82"/>
                <a:gd name="T13" fmla="*/ 0 h 4"/>
                <a:gd name="T14" fmla="*/ 0 60000 65536"/>
                <a:gd name="T15" fmla="*/ 0 60000 65536"/>
                <a:gd name="T16" fmla="*/ 0 60000 65536"/>
                <a:gd name="T17" fmla="*/ 0 60000 65536"/>
                <a:gd name="T18" fmla="*/ 0 60000 65536"/>
                <a:gd name="T19" fmla="*/ 0 60000 65536"/>
                <a:gd name="T20" fmla="*/ 0 60000 65536"/>
                <a:gd name="T21" fmla="*/ 0 w 82"/>
                <a:gd name="T22" fmla="*/ 0 h 4"/>
                <a:gd name="T23" fmla="*/ 82 w 8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4">
                  <a:moveTo>
                    <a:pt x="0" y="0"/>
                  </a:moveTo>
                  <a:lnTo>
                    <a:pt x="13" y="2"/>
                  </a:lnTo>
                  <a:lnTo>
                    <a:pt x="23" y="4"/>
                  </a:lnTo>
                  <a:lnTo>
                    <a:pt x="44" y="4"/>
                  </a:lnTo>
                  <a:lnTo>
                    <a:pt x="59" y="4"/>
                  </a:lnTo>
                  <a:lnTo>
                    <a:pt x="71" y="2"/>
                  </a:lnTo>
                  <a:lnTo>
                    <a:pt x="8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35" name="Freeform 992"/>
            <p:cNvSpPr>
              <a:spLocks/>
            </p:cNvSpPr>
            <p:nvPr/>
          </p:nvSpPr>
          <p:spPr bwMode="auto">
            <a:xfrm>
              <a:off x="2778" y="3233"/>
              <a:ext cx="3" cy="55"/>
            </a:xfrm>
            <a:custGeom>
              <a:avLst/>
              <a:gdLst>
                <a:gd name="T0" fmla="*/ 0 w 3"/>
                <a:gd name="T1" fmla="*/ 0 h 55"/>
                <a:gd name="T2" fmla="*/ 2 w 3"/>
                <a:gd name="T3" fmla="*/ 9 h 55"/>
                <a:gd name="T4" fmla="*/ 3 w 3"/>
                <a:gd name="T5" fmla="*/ 19 h 55"/>
                <a:gd name="T6" fmla="*/ 2 w 3"/>
                <a:gd name="T7" fmla="*/ 38 h 55"/>
                <a:gd name="T8" fmla="*/ 0 w 3"/>
                <a:gd name="T9" fmla="*/ 55 h 55"/>
                <a:gd name="T10" fmla="*/ 0 60000 65536"/>
                <a:gd name="T11" fmla="*/ 0 60000 65536"/>
                <a:gd name="T12" fmla="*/ 0 60000 65536"/>
                <a:gd name="T13" fmla="*/ 0 60000 65536"/>
                <a:gd name="T14" fmla="*/ 0 60000 65536"/>
                <a:gd name="T15" fmla="*/ 0 w 3"/>
                <a:gd name="T16" fmla="*/ 0 h 55"/>
                <a:gd name="T17" fmla="*/ 3 w 3"/>
                <a:gd name="T18" fmla="*/ 55 h 55"/>
              </a:gdLst>
              <a:ahLst/>
              <a:cxnLst>
                <a:cxn ang="T10">
                  <a:pos x="T0" y="T1"/>
                </a:cxn>
                <a:cxn ang="T11">
                  <a:pos x="T2" y="T3"/>
                </a:cxn>
                <a:cxn ang="T12">
                  <a:pos x="T4" y="T5"/>
                </a:cxn>
                <a:cxn ang="T13">
                  <a:pos x="T6" y="T7"/>
                </a:cxn>
                <a:cxn ang="T14">
                  <a:pos x="T8" y="T9"/>
                </a:cxn>
              </a:cxnLst>
              <a:rect l="T15" t="T16" r="T17" b="T18"/>
              <a:pathLst>
                <a:path w="3" h="55">
                  <a:moveTo>
                    <a:pt x="0" y="0"/>
                  </a:moveTo>
                  <a:lnTo>
                    <a:pt x="2" y="9"/>
                  </a:lnTo>
                  <a:lnTo>
                    <a:pt x="3" y="19"/>
                  </a:lnTo>
                  <a:lnTo>
                    <a:pt x="2" y="38"/>
                  </a:lnTo>
                  <a:lnTo>
                    <a:pt x="0" y="5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36" name="Freeform 993"/>
            <p:cNvSpPr>
              <a:spLocks/>
            </p:cNvSpPr>
            <p:nvPr/>
          </p:nvSpPr>
          <p:spPr bwMode="auto">
            <a:xfrm>
              <a:off x="2889" y="3233"/>
              <a:ext cx="2" cy="55"/>
            </a:xfrm>
            <a:custGeom>
              <a:avLst/>
              <a:gdLst>
                <a:gd name="T0" fmla="*/ 2 w 2"/>
                <a:gd name="T1" fmla="*/ 0 h 55"/>
                <a:gd name="T2" fmla="*/ 0 w 2"/>
                <a:gd name="T3" fmla="*/ 13 h 55"/>
                <a:gd name="T4" fmla="*/ 0 w 2"/>
                <a:gd name="T5" fmla="*/ 27 h 55"/>
                <a:gd name="T6" fmla="*/ 0 w 2"/>
                <a:gd name="T7" fmla="*/ 42 h 55"/>
                <a:gd name="T8" fmla="*/ 2 w 2"/>
                <a:gd name="T9" fmla="*/ 55 h 55"/>
                <a:gd name="T10" fmla="*/ 0 60000 65536"/>
                <a:gd name="T11" fmla="*/ 0 60000 65536"/>
                <a:gd name="T12" fmla="*/ 0 60000 65536"/>
                <a:gd name="T13" fmla="*/ 0 60000 65536"/>
                <a:gd name="T14" fmla="*/ 0 60000 65536"/>
                <a:gd name="T15" fmla="*/ 0 w 2"/>
                <a:gd name="T16" fmla="*/ 0 h 55"/>
                <a:gd name="T17" fmla="*/ 2 w 2"/>
                <a:gd name="T18" fmla="*/ 55 h 55"/>
              </a:gdLst>
              <a:ahLst/>
              <a:cxnLst>
                <a:cxn ang="T10">
                  <a:pos x="T0" y="T1"/>
                </a:cxn>
                <a:cxn ang="T11">
                  <a:pos x="T2" y="T3"/>
                </a:cxn>
                <a:cxn ang="T12">
                  <a:pos x="T4" y="T5"/>
                </a:cxn>
                <a:cxn ang="T13">
                  <a:pos x="T6" y="T7"/>
                </a:cxn>
                <a:cxn ang="T14">
                  <a:pos x="T8" y="T9"/>
                </a:cxn>
              </a:cxnLst>
              <a:rect l="T15" t="T16" r="T17" b="T18"/>
              <a:pathLst>
                <a:path w="2" h="55">
                  <a:moveTo>
                    <a:pt x="2" y="0"/>
                  </a:moveTo>
                  <a:lnTo>
                    <a:pt x="0" y="13"/>
                  </a:lnTo>
                  <a:lnTo>
                    <a:pt x="0" y="27"/>
                  </a:lnTo>
                  <a:lnTo>
                    <a:pt x="0" y="42"/>
                  </a:lnTo>
                  <a:lnTo>
                    <a:pt x="2" y="5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37" name="Freeform 994"/>
            <p:cNvSpPr>
              <a:spLocks/>
            </p:cNvSpPr>
            <p:nvPr/>
          </p:nvSpPr>
          <p:spPr bwMode="auto">
            <a:xfrm>
              <a:off x="2891" y="3160"/>
              <a:ext cx="44" cy="73"/>
            </a:xfrm>
            <a:custGeom>
              <a:avLst/>
              <a:gdLst>
                <a:gd name="T0" fmla="*/ 44 w 44"/>
                <a:gd name="T1" fmla="*/ 0 h 73"/>
                <a:gd name="T2" fmla="*/ 33 w 44"/>
                <a:gd name="T3" fmla="*/ 25 h 73"/>
                <a:gd name="T4" fmla="*/ 25 w 44"/>
                <a:gd name="T5" fmla="*/ 46 h 73"/>
                <a:gd name="T6" fmla="*/ 19 w 44"/>
                <a:gd name="T7" fmla="*/ 53 h 73"/>
                <a:gd name="T8" fmla="*/ 10 w 44"/>
                <a:gd name="T9" fmla="*/ 59 h 73"/>
                <a:gd name="T10" fmla="*/ 4 w 44"/>
                <a:gd name="T11" fmla="*/ 65 h 73"/>
                <a:gd name="T12" fmla="*/ 0 w 44"/>
                <a:gd name="T13" fmla="*/ 73 h 73"/>
                <a:gd name="T14" fmla="*/ 0 60000 65536"/>
                <a:gd name="T15" fmla="*/ 0 60000 65536"/>
                <a:gd name="T16" fmla="*/ 0 60000 65536"/>
                <a:gd name="T17" fmla="*/ 0 60000 65536"/>
                <a:gd name="T18" fmla="*/ 0 60000 65536"/>
                <a:gd name="T19" fmla="*/ 0 60000 65536"/>
                <a:gd name="T20" fmla="*/ 0 60000 65536"/>
                <a:gd name="T21" fmla="*/ 0 w 44"/>
                <a:gd name="T22" fmla="*/ 0 h 73"/>
                <a:gd name="T23" fmla="*/ 44 w 44"/>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3">
                  <a:moveTo>
                    <a:pt x="44" y="0"/>
                  </a:moveTo>
                  <a:lnTo>
                    <a:pt x="33" y="25"/>
                  </a:lnTo>
                  <a:lnTo>
                    <a:pt x="25" y="46"/>
                  </a:lnTo>
                  <a:lnTo>
                    <a:pt x="19" y="53"/>
                  </a:lnTo>
                  <a:lnTo>
                    <a:pt x="10" y="59"/>
                  </a:lnTo>
                  <a:lnTo>
                    <a:pt x="4" y="65"/>
                  </a:lnTo>
                  <a:lnTo>
                    <a:pt x="0" y="7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38" name="Freeform 995"/>
            <p:cNvSpPr>
              <a:spLocks/>
            </p:cNvSpPr>
            <p:nvPr/>
          </p:nvSpPr>
          <p:spPr bwMode="auto">
            <a:xfrm>
              <a:off x="2660" y="3273"/>
              <a:ext cx="54" cy="58"/>
            </a:xfrm>
            <a:custGeom>
              <a:avLst/>
              <a:gdLst>
                <a:gd name="T0" fmla="*/ 50 w 54"/>
                <a:gd name="T1" fmla="*/ 42 h 58"/>
                <a:gd name="T2" fmla="*/ 46 w 54"/>
                <a:gd name="T3" fmla="*/ 52 h 58"/>
                <a:gd name="T4" fmla="*/ 41 w 54"/>
                <a:gd name="T5" fmla="*/ 56 h 58"/>
                <a:gd name="T6" fmla="*/ 25 w 54"/>
                <a:gd name="T7" fmla="*/ 58 h 58"/>
                <a:gd name="T8" fmla="*/ 16 w 54"/>
                <a:gd name="T9" fmla="*/ 56 h 58"/>
                <a:gd name="T10" fmla="*/ 6 w 54"/>
                <a:gd name="T11" fmla="*/ 44 h 58"/>
                <a:gd name="T12" fmla="*/ 2 w 54"/>
                <a:gd name="T13" fmla="*/ 31 h 58"/>
                <a:gd name="T14" fmla="*/ 0 w 54"/>
                <a:gd name="T15" fmla="*/ 17 h 58"/>
                <a:gd name="T16" fmla="*/ 4 w 54"/>
                <a:gd name="T17" fmla="*/ 8 h 58"/>
                <a:gd name="T18" fmla="*/ 14 w 54"/>
                <a:gd name="T19" fmla="*/ 2 h 58"/>
                <a:gd name="T20" fmla="*/ 25 w 54"/>
                <a:gd name="T21" fmla="*/ 0 h 58"/>
                <a:gd name="T22" fmla="*/ 41 w 54"/>
                <a:gd name="T23" fmla="*/ 0 h 58"/>
                <a:gd name="T24" fmla="*/ 50 w 54"/>
                <a:gd name="T25" fmla="*/ 6 h 58"/>
                <a:gd name="T26" fmla="*/ 54 w 54"/>
                <a:gd name="T27" fmla="*/ 17 h 58"/>
                <a:gd name="T28" fmla="*/ 54 w 54"/>
                <a:gd name="T29" fmla="*/ 27 h 58"/>
                <a:gd name="T30" fmla="*/ 52 w 54"/>
                <a:gd name="T31" fmla="*/ 38 h 58"/>
                <a:gd name="T32" fmla="*/ 52 w 54"/>
                <a:gd name="T33" fmla="*/ 42 h 58"/>
                <a:gd name="T34" fmla="*/ 50 w 54"/>
                <a:gd name="T35" fmla="*/ 4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58"/>
                <a:gd name="T56" fmla="*/ 54 w 54"/>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58">
                  <a:moveTo>
                    <a:pt x="50" y="42"/>
                  </a:moveTo>
                  <a:lnTo>
                    <a:pt x="46" y="52"/>
                  </a:lnTo>
                  <a:lnTo>
                    <a:pt x="41" y="56"/>
                  </a:lnTo>
                  <a:lnTo>
                    <a:pt x="25" y="58"/>
                  </a:lnTo>
                  <a:lnTo>
                    <a:pt x="16" y="56"/>
                  </a:lnTo>
                  <a:lnTo>
                    <a:pt x="6" y="44"/>
                  </a:lnTo>
                  <a:lnTo>
                    <a:pt x="2" y="31"/>
                  </a:lnTo>
                  <a:lnTo>
                    <a:pt x="0" y="17"/>
                  </a:lnTo>
                  <a:lnTo>
                    <a:pt x="4" y="8"/>
                  </a:lnTo>
                  <a:lnTo>
                    <a:pt x="14" y="2"/>
                  </a:lnTo>
                  <a:lnTo>
                    <a:pt x="25" y="0"/>
                  </a:lnTo>
                  <a:lnTo>
                    <a:pt x="41" y="0"/>
                  </a:lnTo>
                  <a:lnTo>
                    <a:pt x="50" y="6"/>
                  </a:lnTo>
                  <a:lnTo>
                    <a:pt x="54" y="17"/>
                  </a:lnTo>
                  <a:lnTo>
                    <a:pt x="54" y="27"/>
                  </a:lnTo>
                  <a:lnTo>
                    <a:pt x="52" y="38"/>
                  </a:lnTo>
                  <a:lnTo>
                    <a:pt x="52" y="42"/>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39" name="Freeform 996"/>
            <p:cNvSpPr>
              <a:spLocks/>
            </p:cNvSpPr>
            <p:nvPr/>
          </p:nvSpPr>
          <p:spPr bwMode="auto">
            <a:xfrm>
              <a:off x="2656" y="3373"/>
              <a:ext cx="60" cy="60"/>
            </a:xfrm>
            <a:custGeom>
              <a:avLst/>
              <a:gdLst>
                <a:gd name="T0" fmla="*/ 29 w 60"/>
                <a:gd name="T1" fmla="*/ 60 h 60"/>
                <a:gd name="T2" fmla="*/ 35 w 60"/>
                <a:gd name="T3" fmla="*/ 60 h 60"/>
                <a:gd name="T4" fmla="*/ 41 w 60"/>
                <a:gd name="T5" fmla="*/ 58 h 60"/>
                <a:gd name="T6" fmla="*/ 50 w 60"/>
                <a:gd name="T7" fmla="*/ 50 h 60"/>
                <a:gd name="T8" fmla="*/ 54 w 60"/>
                <a:gd name="T9" fmla="*/ 44 h 60"/>
                <a:gd name="T10" fmla="*/ 60 w 60"/>
                <a:gd name="T11" fmla="*/ 29 h 60"/>
                <a:gd name="T12" fmla="*/ 60 w 60"/>
                <a:gd name="T13" fmla="*/ 17 h 60"/>
                <a:gd name="T14" fmla="*/ 52 w 60"/>
                <a:gd name="T15" fmla="*/ 6 h 60"/>
                <a:gd name="T16" fmla="*/ 43 w 60"/>
                <a:gd name="T17" fmla="*/ 0 h 60"/>
                <a:gd name="T18" fmla="*/ 29 w 60"/>
                <a:gd name="T19" fmla="*/ 2 h 60"/>
                <a:gd name="T20" fmla="*/ 20 w 60"/>
                <a:gd name="T21" fmla="*/ 8 h 60"/>
                <a:gd name="T22" fmla="*/ 8 w 60"/>
                <a:gd name="T23" fmla="*/ 13 h 60"/>
                <a:gd name="T24" fmla="*/ 2 w 60"/>
                <a:gd name="T25" fmla="*/ 23 h 60"/>
                <a:gd name="T26" fmla="*/ 0 w 60"/>
                <a:gd name="T27" fmla="*/ 37 h 60"/>
                <a:gd name="T28" fmla="*/ 6 w 60"/>
                <a:gd name="T29" fmla="*/ 46 h 60"/>
                <a:gd name="T30" fmla="*/ 14 w 60"/>
                <a:gd name="T31" fmla="*/ 50 h 60"/>
                <a:gd name="T32" fmla="*/ 20 w 60"/>
                <a:gd name="T33" fmla="*/ 54 h 60"/>
                <a:gd name="T34" fmla="*/ 25 w 60"/>
                <a:gd name="T35" fmla="*/ 58 h 60"/>
                <a:gd name="T36" fmla="*/ 29 w 60"/>
                <a:gd name="T37" fmla="*/ 6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60"/>
                <a:gd name="T59" fmla="*/ 60 w 60"/>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60">
                  <a:moveTo>
                    <a:pt x="29" y="60"/>
                  </a:moveTo>
                  <a:lnTo>
                    <a:pt x="35" y="60"/>
                  </a:lnTo>
                  <a:lnTo>
                    <a:pt x="41" y="58"/>
                  </a:lnTo>
                  <a:lnTo>
                    <a:pt x="50" y="50"/>
                  </a:lnTo>
                  <a:lnTo>
                    <a:pt x="54" y="44"/>
                  </a:lnTo>
                  <a:lnTo>
                    <a:pt x="60" y="29"/>
                  </a:lnTo>
                  <a:lnTo>
                    <a:pt x="60" y="17"/>
                  </a:lnTo>
                  <a:lnTo>
                    <a:pt x="52" y="6"/>
                  </a:lnTo>
                  <a:lnTo>
                    <a:pt x="43" y="0"/>
                  </a:lnTo>
                  <a:lnTo>
                    <a:pt x="29" y="2"/>
                  </a:lnTo>
                  <a:lnTo>
                    <a:pt x="20" y="8"/>
                  </a:lnTo>
                  <a:lnTo>
                    <a:pt x="8" y="13"/>
                  </a:lnTo>
                  <a:lnTo>
                    <a:pt x="2" y="23"/>
                  </a:lnTo>
                  <a:lnTo>
                    <a:pt x="0" y="37"/>
                  </a:lnTo>
                  <a:lnTo>
                    <a:pt x="6" y="46"/>
                  </a:lnTo>
                  <a:lnTo>
                    <a:pt x="14" y="50"/>
                  </a:lnTo>
                  <a:lnTo>
                    <a:pt x="20" y="54"/>
                  </a:lnTo>
                  <a:lnTo>
                    <a:pt x="25" y="58"/>
                  </a:lnTo>
                  <a:lnTo>
                    <a:pt x="29" y="60"/>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40" name="Freeform 997"/>
            <p:cNvSpPr>
              <a:spLocks/>
            </p:cNvSpPr>
            <p:nvPr/>
          </p:nvSpPr>
          <p:spPr bwMode="auto">
            <a:xfrm>
              <a:off x="2408" y="3346"/>
              <a:ext cx="191" cy="8"/>
            </a:xfrm>
            <a:custGeom>
              <a:avLst/>
              <a:gdLst>
                <a:gd name="T0" fmla="*/ 191 w 191"/>
                <a:gd name="T1" fmla="*/ 6 h 8"/>
                <a:gd name="T2" fmla="*/ 177 w 191"/>
                <a:gd name="T3" fmla="*/ 8 h 8"/>
                <a:gd name="T4" fmla="*/ 168 w 191"/>
                <a:gd name="T5" fmla="*/ 8 h 8"/>
                <a:gd name="T6" fmla="*/ 150 w 191"/>
                <a:gd name="T7" fmla="*/ 8 h 8"/>
                <a:gd name="T8" fmla="*/ 139 w 191"/>
                <a:gd name="T9" fmla="*/ 6 h 8"/>
                <a:gd name="T10" fmla="*/ 129 w 191"/>
                <a:gd name="T11" fmla="*/ 2 h 8"/>
                <a:gd name="T12" fmla="*/ 120 w 191"/>
                <a:gd name="T13" fmla="*/ 0 h 8"/>
                <a:gd name="T14" fmla="*/ 110 w 191"/>
                <a:gd name="T15" fmla="*/ 0 h 8"/>
                <a:gd name="T16" fmla="*/ 100 w 191"/>
                <a:gd name="T17" fmla="*/ 2 h 8"/>
                <a:gd name="T18" fmla="*/ 95 w 191"/>
                <a:gd name="T19" fmla="*/ 4 h 8"/>
                <a:gd name="T20" fmla="*/ 89 w 191"/>
                <a:gd name="T21" fmla="*/ 6 h 8"/>
                <a:gd name="T22" fmla="*/ 71 w 191"/>
                <a:gd name="T23" fmla="*/ 4 h 8"/>
                <a:gd name="T24" fmla="*/ 58 w 191"/>
                <a:gd name="T25" fmla="*/ 4 h 8"/>
                <a:gd name="T26" fmla="*/ 25 w 191"/>
                <a:gd name="T27" fmla="*/ 2 h 8"/>
                <a:gd name="T28" fmla="*/ 0 w 191"/>
                <a:gd name="T29" fmla="*/ 6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1"/>
                <a:gd name="T46" fmla="*/ 0 h 8"/>
                <a:gd name="T47" fmla="*/ 191 w 19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1" h="8">
                  <a:moveTo>
                    <a:pt x="191" y="6"/>
                  </a:moveTo>
                  <a:lnTo>
                    <a:pt x="177" y="8"/>
                  </a:lnTo>
                  <a:lnTo>
                    <a:pt x="168" y="8"/>
                  </a:lnTo>
                  <a:lnTo>
                    <a:pt x="150" y="8"/>
                  </a:lnTo>
                  <a:lnTo>
                    <a:pt x="139" y="6"/>
                  </a:lnTo>
                  <a:lnTo>
                    <a:pt x="129" y="2"/>
                  </a:lnTo>
                  <a:lnTo>
                    <a:pt x="120" y="0"/>
                  </a:lnTo>
                  <a:lnTo>
                    <a:pt x="110" y="0"/>
                  </a:lnTo>
                  <a:lnTo>
                    <a:pt x="100" y="2"/>
                  </a:lnTo>
                  <a:lnTo>
                    <a:pt x="95" y="4"/>
                  </a:lnTo>
                  <a:lnTo>
                    <a:pt x="89" y="6"/>
                  </a:lnTo>
                  <a:lnTo>
                    <a:pt x="71" y="4"/>
                  </a:lnTo>
                  <a:lnTo>
                    <a:pt x="58" y="4"/>
                  </a:lnTo>
                  <a:lnTo>
                    <a:pt x="25"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41" name="Freeform 998"/>
            <p:cNvSpPr>
              <a:spLocks/>
            </p:cNvSpPr>
            <p:nvPr/>
          </p:nvSpPr>
          <p:spPr bwMode="auto">
            <a:xfrm>
              <a:off x="2510" y="3210"/>
              <a:ext cx="91" cy="13"/>
            </a:xfrm>
            <a:custGeom>
              <a:avLst/>
              <a:gdLst>
                <a:gd name="T0" fmla="*/ 91 w 91"/>
                <a:gd name="T1" fmla="*/ 3 h 13"/>
                <a:gd name="T2" fmla="*/ 75 w 91"/>
                <a:gd name="T3" fmla="*/ 3 h 13"/>
                <a:gd name="T4" fmla="*/ 60 w 91"/>
                <a:gd name="T5" fmla="*/ 0 h 13"/>
                <a:gd name="T6" fmla="*/ 41 w 91"/>
                <a:gd name="T7" fmla="*/ 1 h 13"/>
                <a:gd name="T8" fmla="*/ 37 w 91"/>
                <a:gd name="T9" fmla="*/ 1 h 13"/>
                <a:gd name="T10" fmla="*/ 31 w 91"/>
                <a:gd name="T11" fmla="*/ 7 h 13"/>
                <a:gd name="T12" fmla="*/ 27 w 91"/>
                <a:gd name="T13" fmla="*/ 9 h 13"/>
                <a:gd name="T14" fmla="*/ 12 w 91"/>
                <a:gd name="T15" fmla="*/ 13 h 13"/>
                <a:gd name="T16" fmla="*/ 0 w 91"/>
                <a:gd name="T17" fmla="*/ 11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1"/>
                <a:gd name="T28" fmla="*/ 0 h 13"/>
                <a:gd name="T29" fmla="*/ 91 w 9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1" h="13">
                  <a:moveTo>
                    <a:pt x="91" y="3"/>
                  </a:moveTo>
                  <a:lnTo>
                    <a:pt x="75" y="3"/>
                  </a:lnTo>
                  <a:lnTo>
                    <a:pt x="60" y="0"/>
                  </a:lnTo>
                  <a:lnTo>
                    <a:pt x="41" y="1"/>
                  </a:lnTo>
                  <a:lnTo>
                    <a:pt x="37" y="1"/>
                  </a:lnTo>
                  <a:lnTo>
                    <a:pt x="31" y="7"/>
                  </a:lnTo>
                  <a:lnTo>
                    <a:pt x="27" y="9"/>
                  </a:lnTo>
                  <a:lnTo>
                    <a:pt x="12" y="13"/>
                  </a:lnTo>
                  <a:lnTo>
                    <a:pt x="0" y="1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42" name="Freeform 999"/>
            <p:cNvSpPr>
              <a:spLocks/>
            </p:cNvSpPr>
            <p:nvPr/>
          </p:nvSpPr>
          <p:spPr bwMode="auto">
            <a:xfrm>
              <a:off x="2408" y="3208"/>
              <a:ext cx="62" cy="3"/>
            </a:xfrm>
            <a:custGeom>
              <a:avLst/>
              <a:gdLst>
                <a:gd name="T0" fmla="*/ 62 w 62"/>
                <a:gd name="T1" fmla="*/ 0 h 3"/>
                <a:gd name="T2" fmla="*/ 45 w 62"/>
                <a:gd name="T3" fmla="*/ 2 h 3"/>
                <a:gd name="T4" fmla="*/ 31 w 62"/>
                <a:gd name="T5" fmla="*/ 3 h 3"/>
                <a:gd name="T6" fmla="*/ 14 w 62"/>
                <a:gd name="T7" fmla="*/ 3 h 3"/>
                <a:gd name="T8" fmla="*/ 0 w 62"/>
                <a:gd name="T9" fmla="*/ 2 h 3"/>
                <a:gd name="T10" fmla="*/ 0 60000 65536"/>
                <a:gd name="T11" fmla="*/ 0 60000 65536"/>
                <a:gd name="T12" fmla="*/ 0 60000 65536"/>
                <a:gd name="T13" fmla="*/ 0 60000 65536"/>
                <a:gd name="T14" fmla="*/ 0 60000 65536"/>
                <a:gd name="T15" fmla="*/ 0 w 62"/>
                <a:gd name="T16" fmla="*/ 0 h 3"/>
                <a:gd name="T17" fmla="*/ 62 w 62"/>
                <a:gd name="T18" fmla="*/ 3 h 3"/>
              </a:gdLst>
              <a:ahLst/>
              <a:cxnLst>
                <a:cxn ang="T10">
                  <a:pos x="T0" y="T1"/>
                </a:cxn>
                <a:cxn ang="T11">
                  <a:pos x="T2" y="T3"/>
                </a:cxn>
                <a:cxn ang="T12">
                  <a:pos x="T4" y="T5"/>
                </a:cxn>
                <a:cxn ang="T13">
                  <a:pos x="T6" y="T7"/>
                </a:cxn>
                <a:cxn ang="T14">
                  <a:pos x="T8" y="T9"/>
                </a:cxn>
              </a:cxnLst>
              <a:rect l="T15" t="T16" r="T17" b="T18"/>
              <a:pathLst>
                <a:path w="62" h="3">
                  <a:moveTo>
                    <a:pt x="62" y="0"/>
                  </a:moveTo>
                  <a:lnTo>
                    <a:pt x="45" y="2"/>
                  </a:lnTo>
                  <a:lnTo>
                    <a:pt x="31" y="3"/>
                  </a:lnTo>
                  <a:lnTo>
                    <a:pt x="14" y="3"/>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43" name="Freeform 1000"/>
            <p:cNvSpPr>
              <a:spLocks/>
            </p:cNvSpPr>
            <p:nvPr/>
          </p:nvSpPr>
          <p:spPr bwMode="auto">
            <a:xfrm>
              <a:off x="2497" y="3210"/>
              <a:ext cx="46" cy="3"/>
            </a:xfrm>
            <a:custGeom>
              <a:avLst/>
              <a:gdLst>
                <a:gd name="T0" fmla="*/ 46 w 46"/>
                <a:gd name="T1" fmla="*/ 0 h 3"/>
                <a:gd name="T2" fmla="*/ 34 w 46"/>
                <a:gd name="T3" fmla="*/ 1 h 3"/>
                <a:gd name="T4" fmla="*/ 25 w 46"/>
                <a:gd name="T5" fmla="*/ 3 h 3"/>
                <a:gd name="T6" fmla="*/ 15 w 46"/>
                <a:gd name="T7" fmla="*/ 1 h 3"/>
                <a:gd name="T8" fmla="*/ 7 w 46"/>
                <a:gd name="T9" fmla="*/ 0 h 3"/>
                <a:gd name="T10" fmla="*/ 0 w 46"/>
                <a:gd name="T11" fmla="*/ 0 h 3"/>
                <a:gd name="T12" fmla="*/ 0 w 46"/>
                <a:gd name="T13" fmla="*/ 0 h 3"/>
                <a:gd name="T14" fmla="*/ 0 60000 65536"/>
                <a:gd name="T15" fmla="*/ 0 60000 65536"/>
                <a:gd name="T16" fmla="*/ 0 60000 65536"/>
                <a:gd name="T17" fmla="*/ 0 60000 65536"/>
                <a:gd name="T18" fmla="*/ 0 60000 65536"/>
                <a:gd name="T19" fmla="*/ 0 60000 65536"/>
                <a:gd name="T20" fmla="*/ 0 60000 65536"/>
                <a:gd name="T21" fmla="*/ 0 w 46"/>
                <a:gd name="T22" fmla="*/ 0 h 3"/>
                <a:gd name="T23" fmla="*/ 46 w 46"/>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3">
                  <a:moveTo>
                    <a:pt x="46" y="0"/>
                  </a:moveTo>
                  <a:lnTo>
                    <a:pt x="34" y="1"/>
                  </a:lnTo>
                  <a:lnTo>
                    <a:pt x="25" y="3"/>
                  </a:lnTo>
                  <a:lnTo>
                    <a:pt x="15" y="1"/>
                  </a:lnTo>
                  <a:lnTo>
                    <a:pt x="7"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44" name="Freeform 1001"/>
            <p:cNvSpPr>
              <a:spLocks/>
            </p:cNvSpPr>
            <p:nvPr/>
          </p:nvSpPr>
          <p:spPr bwMode="auto">
            <a:xfrm>
              <a:off x="2470" y="3208"/>
              <a:ext cx="40" cy="13"/>
            </a:xfrm>
            <a:custGeom>
              <a:avLst/>
              <a:gdLst>
                <a:gd name="T0" fmla="*/ 40 w 40"/>
                <a:gd name="T1" fmla="*/ 13 h 13"/>
                <a:gd name="T2" fmla="*/ 33 w 40"/>
                <a:gd name="T3" fmla="*/ 7 h 13"/>
                <a:gd name="T4" fmla="*/ 27 w 40"/>
                <a:gd name="T5" fmla="*/ 2 h 13"/>
                <a:gd name="T6" fmla="*/ 11 w 40"/>
                <a:gd name="T7" fmla="*/ 0 h 13"/>
                <a:gd name="T8" fmla="*/ 0 w 40"/>
                <a:gd name="T9" fmla="*/ 0 h 13"/>
                <a:gd name="T10" fmla="*/ 0 60000 65536"/>
                <a:gd name="T11" fmla="*/ 0 60000 65536"/>
                <a:gd name="T12" fmla="*/ 0 60000 65536"/>
                <a:gd name="T13" fmla="*/ 0 60000 65536"/>
                <a:gd name="T14" fmla="*/ 0 60000 65536"/>
                <a:gd name="T15" fmla="*/ 0 w 40"/>
                <a:gd name="T16" fmla="*/ 0 h 13"/>
                <a:gd name="T17" fmla="*/ 40 w 40"/>
                <a:gd name="T18" fmla="*/ 13 h 13"/>
              </a:gdLst>
              <a:ahLst/>
              <a:cxnLst>
                <a:cxn ang="T10">
                  <a:pos x="T0" y="T1"/>
                </a:cxn>
                <a:cxn ang="T11">
                  <a:pos x="T2" y="T3"/>
                </a:cxn>
                <a:cxn ang="T12">
                  <a:pos x="T4" y="T5"/>
                </a:cxn>
                <a:cxn ang="T13">
                  <a:pos x="T6" y="T7"/>
                </a:cxn>
                <a:cxn ang="T14">
                  <a:pos x="T8" y="T9"/>
                </a:cxn>
              </a:cxnLst>
              <a:rect l="T15" t="T16" r="T17" b="T18"/>
              <a:pathLst>
                <a:path w="40" h="13">
                  <a:moveTo>
                    <a:pt x="40" y="13"/>
                  </a:moveTo>
                  <a:lnTo>
                    <a:pt x="33" y="7"/>
                  </a:lnTo>
                  <a:lnTo>
                    <a:pt x="27" y="2"/>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45" name="Freeform 1002"/>
            <p:cNvSpPr>
              <a:spLocks/>
            </p:cNvSpPr>
            <p:nvPr/>
          </p:nvSpPr>
          <p:spPr bwMode="auto">
            <a:xfrm>
              <a:off x="2383" y="3210"/>
              <a:ext cx="25" cy="142"/>
            </a:xfrm>
            <a:custGeom>
              <a:avLst/>
              <a:gdLst>
                <a:gd name="T0" fmla="*/ 23 w 25"/>
                <a:gd name="T1" fmla="*/ 0 h 142"/>
                <a:gd name="T2" fmla="*/ 19 w 25"/>
                <a:gd name="T3" fmla="*/ 0 h 142"/>
                <a:gd name="T4" fmla="*/ 18 w 25"/>
                <a:gd name="T5" fmla="*/ 3 h 142"/>
                <a:gd name="T6" fmla="*/ 14 w 25"/>
                <a:gd name="T7" fmla="*/ 17 h 142"/>
                <a:gd name="T8" fmla="*/ 12 w 25"/>
                <a:gd name="T9" fmla="*/ 26 h 142"/>
                <a:gd name="T10" fmla="*/ 8 w 25"/>
                <a:gd name="T11" fmla="*/ 44 h 142"/>
                <a:gd name="T12" fmla="*/ 4 w 25"/>
                <a:gd name="T13" fmla="*/ 57 h 142"/>
                <a:gd name="T14" fmla="*/ 0 w 25"/>
                <a:gd name="T15" fmla="*/ 78 h 142"/>
                <a:gd name="T16" fmla="*/ 0 w 25"/>
                <a:gd name="T17" fmla="*/ 96 h 142"/>
                <a:gd name="T18" fmla="*/ 8 w 25"/>
                <a:gd name="T19" fmla="*/ 111 h 142"/>
                <a:gd name="T20" fmla="*/ 8 w 25"/>
                <a:gd name="T21" fmla="*/ 111 h 142"/>
                <a:gd name="T22" fmla="*/ 16 w 25"/>
                <a:gd name="T23" fmla="*/ 125 h 142"/>
                <a:gd name="T24" fmla="*/ 16 w 25"/>
                <a:gd name="T25" fmla="*/ 132 h 142"/>
                <a:gd name="T26" fmla="*/ 18 w 25"/>
                <a:gd name="T27" fmla="*/ 140 h 142"/>
                <a:gd name="T28" fmla="*/ 21 w 25"/>
                <a:gd name="T29" fmla="*/ 140 h 142"/>
                <a:gd name="T30" fmla="*/ 25 w 25"/>
                <a:gd name="T31" fmla="*/ 142 h 1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142"/>
                <a:gd name="T50" fmla="*/ 25 w 25"/>
                <a:gd name="T51" fmla="*/ 142 h 1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142">
                  <a:moveTo>
                    <a:pt x="23" y="0"/>
                  </a:moveTo>
                  <a:lnTo>
                    <a:pt x="19" y="0"/>
                  </a:lnTo>
                  <a:lnTo>
                    <a:pt x="18" y="3"/>
                  </a:lnTo>
                  <a:lnTo>
                    <a:pt x="14" y="17"/>
                  </a:lnTo>
                  <a:lnTo>
                    <a:pt x="12" y="26"/>
                  </a:lnTo>
                  <a:lnTo>
                    <a:pt x="8" y="44"/>
                  </a:lnTo>
                  <a:lnTo>
                    <a:pt x="4" y="57"/>
                  </a:lnTo>
                  <a:lnTo>
                    <a:pt x="0" y="78"/>
                  </a:lnTo>
                  <a:lnTo>
                    <a:pt x="0" y="96"/>
                  </a:lnTo>
                  <a:lnTo>
                    <a:pt x="8" y="111"/>
                  </a:lnTo>
                  <a:lnTo>
                    <a:pt x="16" y="125"/>
                  </a:lnTo>
                  <a:lnTo>
                    <a:pt x="16" y="132"/>
                  </a:lnTo>
                  <a:lnTo>
                    <a:pt x="18" y="140"/>
                  </a:lnTo>
                  <a:lnTo>
                    <a:pt x="21" y="140"/>
                  </a:lnTo>
                  <a:lnTo>
                    <a:pt x="25" y="14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46" name="Freeform 1003"/>
            <p:cNvSpPr>
              <a:spLocks/>
            </p:cNvSpPr>
            <p:nvPr/>
          </p:nvSpPr>
          <p:spPr bwMode="auto">
            <a:xfrm>
              <a:off x="2256" y="3235"/>
              <a:ext cx="139" cy="88"/>
            </a:xfrm>
            <a:custGeom>
              <a:avLst/>
              <a:gdLst>
                <a:gd name="T0" fmla="*/ 139 w 139"/>
                <a:gd name="T1" fmla="*/ 1 h 88"/>
                <a:gd name="T2" fmla="*/ 120 w 139"/>
                <a:gd name="T3" fmla="*/ 5 h 88"/>
                <a:gd name="T4" fmla="*/ 102 w 139"/>
                <a:gd name="T5" fmla="*/ 5 h 88"/>
                <a:gd name="T6" fmla="*/ 77 w 139"/>
                <a:gd name="T7" fmla="*/ 3 h 88"/>
                <a:gd name="T8" fmla="*/ 56 w 139"/>
                <a:gd name="T9" fmla="*/ 1 h 88"/>
                <a:gd name="T10" fmla="*/ 35 w 139"/>
                <a:gd name="T11" fmla="*/ 0 h 88"/>
                <a:gd name="T12" fmla="*/ 20 w 139"/>
                <a:gd name="T13" fmla="*/ 1 h 88"/>
                <a:gd name="T14" fmla="*/ 10 w 139"/>
                <a:gd name="T15" fmla="*/ 7 h 88"/>
                <a:gd name="T16" fmla="*/ 4 w 139"/>
                <a:gd name="T17" fmla="*/ 13 h 88"/>
                <a:gd name="T18" fmla="*/ 0 w 139"/>
                <a:gd name="T19" fmla="*/ 26 h 88"/>
                <a:gd name="T20" fmla="*/ 0 w 139"/>
                <a:gd name="T21" fmla="*/ 38 h 88"/>
                <a:gd name="T22" fmla="*/ 0 w 139"/>
                <a:gd name="T23" fmla="*/ 55 h 88"/>
                <a:gd name="T24" fmla="*/ 2 w 139"/>
                <a:gd name="T25" fmla="*/ 69 h 88"/>
                <a:gd name="T26" fmla="*/ 8 w 139"/>
                <a:gd name="T27" fmla="*/ 78 h 88"/>
                <a:gd name="T28" fmla="*/ 12 w 139"/>
                <a:gd name="T29" fmla="*/ 84 h 88"/>
                <a:gd name="T30" fmla="*/ 16 w 139"/>
                <a:gd name="T31" fmla="*/ 86 h 88"/>
                <a:gd name="T32" fmla="*/ 20 w 139"/>
                <a:gd name="T33" fmla="*/ 88 h 88"/>
                <a:gd name="T34" fmla="*/ 35 w 139"/>
                <a:gd name="T35" fmla="*/ 88 h 88"/>
                <a:gd name="T36" fmla="*/ 48 w 139"/>
                <a:gd name="T37" fmla="*/ 86 h 88"/>
                <a:gd name="T38" fmla="*/ 73 w 139"/>
                <a:gd name="T39" fmla="*/ 88 h 88"/>
                <a:gd name="T40" fmla="*/ 93 w 139"/>
                <a:gd name="T41" fmla="*/ 88 h 88"/>
                <a:gd name="T42" fmla="*/ 116 w 139"/>
                <a:gd name="T43" fmla="*/ 88 h 88"/>
                <a:gd name="T44" fmla="*/ 135 w 139"/>
                <a:gd name="T45" fmla="*/ 86 h 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9"/>
                <a:gd name="T70" fmla="*/ 0 h 88"/>
                <a:gd name="T71" fmla="*/ 139 w 139"/>
                <a:gd name="T72" fmla="*/ 88 h 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9" h="88">
                  <a:moveTo>
                    <a:pt x="139" y="1"/>
                  </a:moveTo>
                  <a:lnTo>
                    <a:pt x="120" y="5"/>
                  </a:lnTo>
                  <a:lnTo>
                    <a:pt x="102" y="5"/>
                  </a:lnTo>
                  <a:lnTo>
                    <a:pt x="77" y="3"/>
                  </a:lnTo>
                  <a:lnTo>
                    <a:pt x="56" y="1"/>
                  </a:lnTo>
                  <a:lnTo>
                    <a:pt x="35" y="0"/>
                  </a:lnTo>
                  <a:lnTo>
                    <a:pt x="20" y="1"/>
                  </a:lnTo>
                  <a:lnTo>
                    <a:pt x="10" y="7"/>
                  </a:lnTo>
                  <a:lnTo>
                    <a:pt x="4" y="13"/>
                  </a:lnTo>
                  <a:lnTo>
                    <a:pt x="0" y="26"/>
                  </a:lnTo>
                  <a:lnTo>
                    <a:pt x="0" y="38"/>
                  </a:lnTo>
                  <a:lnTo>
                    <a:pt x="0" y="55"/>
                  </a:lnTo>
                  <a:lnTo>
                    <a:pt x="2" y="69"/>
                  </a:lnTo>
                  <a:lnTo>
                    <a:pt x="8" y="78"/>
                  </a:lnTo>
                  <a:lnTo>
                    <a:pt x="12" y="84"/>
                  </a:lnTo>
                  <a:lnTo>
                    <a:pt x="16" y="86"/>
                  </a:lnTo>
                  <a:lnTo>
                    <a:pt x="20" y="88"/>
                  </a:lnTo>
                  <a:lnTo>
                    <a:pt x="35" y="88"/>
                  </a:lnTo>
                  <a:lnTo>
                    <a:pt x="48" y="86"/>
                  </a:lnTo>
                  <a:lnTo>
                    <a:pt x="73" y="88"/>
                  </a:lnTo>
                  <a:lnTo>
                    <a:pt x="93" y="88"/>
                  </a:lnTo>
                  <a:lnTo>
                    <a:pt x="116" y="88"/>
                  </a:lnTo>
                  <a:lnTo>
                    <a:pt x="135" y="8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47" name="Freeform 1004"/>
            <p:cNvSpPr>
              <a:spLocks/>
            </p:cNvSpPr>
            <p:nvPr/>
          </p:nvSpPr>
          <p:spPr bwMode="auto">
            <a:xfrm>
              <a:off x="3068" y="3202"/>
              <a:ext cx="50" cy="161"/>
            </a:xfrm>
            <a:custGeom>
              <a:avLst/>
              <a:gdLst>
                <a:gd name="T0" fmla="*/ 48 w 50"/>
                <a:gd name="T1" fmla="*/ 104 h 161"/>
                <a:gd name="T2" fmla="*/ 50 w 50"/>
                <a:gd name="T3" fmla="*/ 79 h 161"/>
                <a:gd name="T4" fmla="*/ 50 w 50"/>
                <a:gd name="T5" fmla="*/ 59 h 161"/>
                <a:gd name="T6" fmla="*/ 42 w 50"/>
                <a:gd name="T7" fmla="*/ 38 h 161"/>
                <a:gd name="T8" fmla="*/ 39 w 50"/>
                <a:gd name="T9" fmla="*/ 21 h 161"/>
                <a:gd name="T10" fmla="*/ 37 w 50"/>
                <a:gd name="T11" fmla="*/ 8 h 161"/>
                <a:gd name="T12" fmla="*/ 31 w 50"/>
                <a:gd name="T13" fmla="*/ 0 h 161"/>
                <a:gd name="T14" fmla="*/ 21 w 50"/>
                <a:gd name="T15" fmla="*/ 0 h 161"/>
                <a:gd name="T16" fmla="*/ 15 w 50"/>
                <a:gd name="T17" fmla="*/ 4 h 161"/>
                <a:gd name="T18" fmla="*/ 10 w 50"/>
                <a:gd name="T19" fmla="*/ 13 h 161"/>
                <a:gd name="T20" fmla="*/ 8 w 50"/>
                <a:gd name="T21" fmla="*/ 25 h 161"/>
                <a:gd name="T22" fmla="*/ 6 w 50"/>
                <a:gd name="T23" fmla="*/ 42 h 161"/>
                <a:gd name="T24" fmla="*/ 2 w 50"/>
                <a:gd name="T25" fmla="*/ 71 h 161"/>
                <a:gd name="T26" fmla="*/ 0 w 50"/>
                <a:gd name="T27" fmla="*/ 92 h 161"/>
                <a:gd name="T28" fmla="*/ 0 w 50"/>
                <a:gd name="T29" fmla="*/ 98 h 161"/>
                <a:gd name="T30" fmla="*/ 2 w 50"/>
                <a:gd name="T31" fmla="*/ 119 h 161"/>
                <a:gd name="T32" fmla="*/ 8 w 50"/>
                <a:gd name="T33" fmla="*/ 138 h 161"/>
                <a:gd name="T34" fmla="*/ 12 w 50"/>
                <a:gd name="T35" fmla="*/ 150 h 161"/>
                <a:gd name="T36" fmla="*/ 17 w 50"/>
                <a:gd name="T37" fmla="*/ 158 h 161"/>
                <a:gd name="T38" fmla="*/ 19 w 50"/>
                <a:gd name="T39" fmla="*/ 159 h 161"/>
                <a:gd name="T40" fmla="*/ 23 w 50"/>
                <a:gd name="T41" fmla="*/ 161 h 161"/>
                <a:gd name="T42" fmla="*/ 27 w 50"/>
                <a:gd name="T43" fmla="*/ 159 h 161"/>
                <a:gd name="T44" fmla="*/ 31 w 50"/>
                <a:gd name="T45" fmla="*/ 158 h 161"/>
                <a:gd name="T46" fmla="*/ 35 w 50"/>
                <a:gd name="T47" fmla="*/ 144 h 161"/>
                <a:gd name="T48" fmla="*/ 37 w 50"/>
                <a:gd name="T49" fmla="*/ 134 h 161"/>
                <a:gd name="T50" fmla="*/ 42 w 50"/>
                <a:gd name="T51" fmla="*/ 115 h 161"/>
                <a:gd name="T52" fmla="*/ 48 w 50"/>
                <a:gd name="T53" fmla="*/ 104 h 1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
                <a:gd name="T82" fmla="*/ 0 h 161"/>
                <a:gd name="T83" fmla="*/ 50 w 50"/>
                <a:gd name="T84" fmla="*/ 161 h 1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 h="161">
                  <a:moveTo>
                    <a:pt x="48" y="104"/>
                  </a:moveTo>
                  <a:lnTo>
                    <a:pt x="50" y="79"/>
                  </a:lnTo>
                  <a:lnTo>
                    <a:pt x="50" y="59"/>
                  </a:lnTo>
                  <a:lnTo>
                    <a:pt x="42" y="38"/>
                  </a:lnTo>
                  <a:lnTo>
                    <a:pt x="39" y="21"/>
                  </a:lnTo>
                  <a:lnTo>
                    <a:pt x="37" y="8"/>
                  </a:lnTo>
                  <a:lnTo>
                    <a:pt x="31" y="0"/>
                  </a:lnTo>
                  <a:lnTo>
                    <a:pt x="21" y="0"/>
                  </a:lnTo>
                  <a:lnTo>
                    <a:pt x="15" y="4"/>
                  </a:lnTo>
                  <a:lnTo>
                    <a:pt x="10" y="13"/>
                  </a:lnTo>
                  <a:lnTo>
                    <a:pt x="8" y="25"/>
                  </a:lnTo>
                  <a:lnTo>
                    <a:pt x="6" y="42"/>
                  </a:lnTo>
                  <a:lnTo>
                    <a:pt x="2" y="71"/>
                  </a:lnTo>
                  <a:lnTo>
                    <a:pt x="0" y="92"/>
                  </a:lnTo>
                  <a:lnTo>
                    <a:pt x="0" y="98"/>
                  </a:lnTo>
                  <a:lnTo>
                    <a:pt x="2" y="119"/>
                  </a:lnTo>
                  <a:lnTo>
                    <a:pt x="8" y="138"/>
                  </a:lnTo>
                  <a:lnTo>
                    <a:pt x="12" y="150"/>
                  </a:lnTo>
                  <a:lnTo>
                    <a:pt x="17" y="158"/>
                  </a:lnTo>
                  <a:lnTo>
                    <a:pt x="19" y="159"/>
                  </a:lnTo>
                  <a:lnTo>
                    <a:pt x="23" y="161"/>
                  </a:lnTo>
                  <a:lnTo>
                    <a:pt x="27" y="159"/>
                  </a:lnTo>
                  <a:lnTo>
                    <a:pt x="31" y="158"/>
                  </a:lnTo>
                  <a:lnTo>
                    <a:pt x="35" y="144"/>
                  </a:lnTo>
                  <a:lnTo>
                    <a:pt x="37" y="134"/>
                  </a:lnTo>
                  <a:lnTo>
                    <a:pt x="42" y="115"/>
                  </a:lnTo>
                  <a:lnTo>
                    <a:pt x="48" y="10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48" name="Freeform 1005"/>
            <p:cNvSpPr>
              <a:spLocks/>
            </p:cNvSpPr>
            <p:nvPr/>
          </p:nvSpPr>
          <p:spPr bwMode="auto">
            <a:xfrm>
              <a:off x="2935" y="3098"/>
              <a:ext cx="54" cy="62"/>
            </a:xfrm>
            <a:custGeom>
              <a:avLst/>
              <a:gdLst>
                <a:gd name="T0" fmla="*/ 54 w 54"/>
                <a:gd name="T1" fmla="*/ 0 h 62"/>
                <a:gd name="T2" fmla="*/ 54 w 54"/>
                <a:gd name="T3" fmla="*/ 0 h 62"/>
                <a:gd name="T4" fmla="*/ 41 w 54"/>
                <a:gd name="T5" fmla="*/ 19 h 62"/>
                <a:gd name="T6" fmla="*/ 25 w 54"/>
                <a:gd name="T7" fmla="*/ 35 h 62"/>
                <a:gd name="T8" fmla="*/ 2 w 54"/>
                <a:gd name="T9" fmla="*/ 60 h 62"/>
                <a:gd name="T10" fmla="*/ 0 w 54"/>
                <a:gd name="T11" fmla="*/ 62 h 62"/>
                <a:gd name="T12" fmla="*/ 0 60000 65536"/>
                <a:gd name="T13" fmla="*/ 0 60000 65536"/>
                <a:gd name="T14" fmla="*/ 0 60000 65536"/>
                <a:gd name="T15" fmla="*/ 0 60000 65536"/>
                <a:gd name="T16" fmla="*/ 0 60000 65536"/>
                <a:gd name="T17" fmla="*/ 0 60000 65536"/>
                <a:gd name="T18" fmla="*/ 0 w 54"/>
                <a:gd name="T19" fmla="*/ 0 h 62"/>
                <a:gd name="T20" fmla="*/ 54 w 54"/>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54" h="62">
                  <a:moveTo>
                    <a:pt x="54" y="0"/>
                  </a:moveTo>
                  <a:lnTo>
                    <a:pt x="54" y="0"/>
                  </a:lnTo>
                  <a:lnTo>
                    <a:pt x="41" y="19"/>
                  </a:lnTo>
                  <a:lnTo>
                    <a:pt x="25" y="35"/>
                  </a:lnTo>
                  <a:lnTo>
                    <a:pt x="2" y="60"/>
                  </a:lnTo>
                  <a:lnTo>
                    <a:pt x="0" y="6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49" name="Freeform 1006"/>
            <p:cNvSpPr>
              <a:spLocks/>
            </p:cNvSpPr>
            <p:nvPr/>
          </p:nvSpPr>
          <p:spPr bwMode="auto">
            <a:xfrm>
              <a:off x="2631" y="3109"/>
              <a:ext cx="41" cy="74"/>
            </a:xfrm>
            <a:custGeom>
              <a:avLst/>
              <a:gdLst>
                <a:gd name="T0" fmla="*/ 0 w 41"/>
                <a:gd name="T1" fmla="*/ 74 h 74"/>
                <a:gd name="T2" fmla="*/ 14 w 41"/>
                <a:gd name="T3" fmla="*/ 52 h 74"/>
                <a:gd name="T4" fmla="*/ 25 w 41"/>
                <a:gd name="T5" fmla="*/ 33 h 74"/>
                <a:gd name="T6" fmla="*/ 41 w 41"/>
                <a:gd name="T7" fmla="*/ 0 h 74"/>
                <a:gd name="T8" fmla="*/ 0 60000 65536"/>
                <a:gd name="T9" fmla="*/ 0 60000 65536"/>
                <a:gd name="T10" fmla="*/ 0 60000 65536"/>
                <a:gd name="T11" fmla="*/ 0 60000 65536"/>
                <a:gd name="T12" fmla="*/ 0 w 41"/>
                <a:gd name="T13" fmla="*/ 0 h 74"/>
                <a:gd name="T14" fmla="*/ 41 w 41"/>
                <a:gd name="T15" fmla="*/ 74 h 74"/>
              </a:gdLst>
              <a:ahLst/>
              <a:cxnLst>
                <a:cxn ang="T8">
                  <a:pos x="T0" y="T1"/>
                </a:cxn>
                <a:cxn ang="T9">
                  <a:pos x="T2" y="T3"/>
                </a:cxn>
                <a:cxn ang="T10">
                  <a:pos x="T4" y="T5"/>
                </a:cxn>
                <a:cxn ang="T11">
                  <a:pos x="T6" y="T7"/>
                </a:cxn>
              </a:cxnLst>
              <a:rect l="T12" t="T13" r="T14" b="T15"/>
              <a:pathLst>
                <a:path w="41" h="74">
                  <a:moveTo>
                    <a:pt x="0" y="74"/>
                  </a:moveTo>
                  <a:lnTo>
                    <a:pt x="14" y="52"/>
                  </a:lnTo>
                  <a:lnTo>
                    <a:pt x="25" y="33"/>
                  </a:lnTo>
                  <a:lnTo>
                    <a:pt x="4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50" name="Freeform 1007"/>
            <p:cNvSpPr>
              <a:spLocks/>
            </p:cNvSpPr>
            <p:nvPr/>
          </p:nvSpPr>
          <p:spPr bwMode="auto">
            <a:xfrm>
              <a:off x="2601" y="3208"/>
              <a:ext cx="13" cy="5"/>
            </a:xfrm>
            <a:custGeom>
              <a:avLst/>
              <a:gdLst>
                <a:gd name="T0" fmla="*/ 13 w 13"/>
                <a:gd name="T1" fmla="*/ 0 h 5"/>
                <a:gd name="T2" fmla="*/ 13 w 13"/>
                <a:gd name="T3" fmla="*/ 2 h 5"/>
                <a:gd name="T4" fmla="*/ 5 w 13"/>
                <a:gd name="T5" fmla="*/ 3 h 5"/>
                <a:gd name="T6" fmla="*/ 0 w 13"/>
                <a:gd name="T7" fmla="*/ 5 h 5"/>
                <a:gd name="T8" fmla="*/ 0 60000 65536"/>
                <a:gd name="T9" fmla="*/ 0 60000 65536"/>
                <a:gd name="T10" fmla="*/ 0 60000 65536"/>
                <a:gd name="T11" fmla="*/ 0 60000 65536"/>
                <a:gd name="T12" fmla="*/ 0 w 13"/>
                <a:gd name="T13" fmla="*/ 0 h 5"/>
                <a:gd name="T14" fmla="*/ 13 w 13"/>
                <a:gd name="T15" fmla="*/ 5 h 5"/>
              </a:gdLst>
              <a:ahLst/>
              <a:cxnLst>
                <a:cxn ang="T8">
                  <a:pos x="T0" y="T1"/>
                </a:cxn>
                <a:cxn ang="T9">
                  <a:pos x="T2" y="T3"/>
                </a:cxn>
                <a:cxn ang="T10">
                  <a:pos x="T4" y="T5"/>
                </a:cxn>
                <a:cxn ang="T11">
                  <a:pos x="T6" y="T7"/>
                </a:cxn>
              </a:cxnLst>
              <a:rect l="T12" t="T13" r="T14" b="T15"/>
              <a:pathLst>
                <a:path w="13" h="5">
                  <a:moveTo>
                    <a:pt x="13" y="0"/>
                  </a:moveTo>
                  <a:lnTo>
                    <a:pt x="13" y="2"/>
                  </a:lnTo>
                  <a:lnTo>
                    <a:pt x="5" y="3"/>
                  </a:lnTo>
                  <a:lnTo>
                    <a:pt x="0"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51" name="Freeform 1008"/>
            <p:cNvSpPr>
              <a:spLocks/>
            </p:cNvSpPr>
            <p:nvPr/>
          </p:nvSpPr>
          <p:spPr bwMode="auto">
            <a:xfrm>
              <a:off x="2543" y="3210"/>
              <a:ext cx="10" cy="1"/>
            </a:xfrm>
            <a:custGeom>
              <a:avLst/>
              <a:gdLst>
                <a:gd name="T0" fmla="*/ 10 w 10"/>
                <a:gd name="T1" fmla="*/ 1 h 1"/>
                <a:gd name="T2" fmla="*/ 8 w 10"/>
                <a:gd name="T3" fmla="*/ 1 h 1"/>
                <a:gd name="T4" fmla="*/ 4 w 10"/>
                <a:gd name="T5" fmla="*/ 0 h 1"/>
                <a:gd name="T6" fmla="*/ 0 w 10"/>
                <a:gd name="T7" fmla="*/ 0 h 1"/>
                <a:gd name="T8" fmla="*/ 0 60000 65536"/>
                <a:gd name="T9" fmla="*/ 0 60000 65536"/>
                <a:gd name="T10" fmla="*/ 0 60000 65536"/>
                <a:gd name="T11" fmla="*/ 0 60000 65536"/>
                <a:gd name="T12" fmla="*/ 0 w 10"/>
                <a:gd name="T13" fmla="*/ 0 h 1"/>
                <a:gd name="T14" fmla="*/ 10 w 10"/>
                <a:gd name="T15" fmla="*/ 1 h 1"/>
              </a:gdLst>
              <a:ahLst/>
              <a:cxnLst>
                <a:cxn ang="T8">
                  <a:pos x="T0" y="T1"/>
                </a:cxn>
                <a:cxn ang="T9">
                  <a:pos x="T2" y="T3"/>
                </a:cxn>
                <a:cxn ang="T10">
                  <a:pos x="T4" y="T5"/>
                </a:cxn>
                <a:cxn ang="T11">
                  <a:pos x="T6" y="T7"/>
                </a:cxn>
              </a:cxnLst>
              <a:rect l="T12" t="T13" r="T14" b="T15"/>
              <a:pathLst>
                <a:path w="10" h="1">
                  <a:moveTo>
                    <a:pt x="10" y="1"/>
                  </a:moveTo>
                  <a:lnTo>
                    <a:pt x="8" y="1"/>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52" name="Freeform 1009"/>
            <p:cNvSpPr>
              <a:spLocks/>
            </p:cNvSpPr>
            <p:nvPr/>
          </p:nvSpPr>
          <p:spPr bwMode="auto">
            <a:xfrm>
              <a:off x="2864" y="3019"/>
              <a:ext cx="194" cy="2"/>
            </a:xfrm>
            <a:custGeom>
              <a:avLst/>
              <a:gdLst>
                <a:gd name="T0" fmla="*/ 0 w 194"/>
                <a:gd name="T1" fmla="*/ 0 h 2"/>
                <a:gd name="T2" fmla="*/ 191 w 194"/>
                <a:gd name="T3" fmla="*/ 2 h 2"/>
                <a:gd name="T4" fmla="*/ 194 w 194"/>
                <a:gd name="T5" fmla="*/ 2 h 2"/>
                <a:gd name="T6" fmla="*/ 0 60000 65536"/>
                <a:gd name="T7" fmla="*/ 0 60000 65536"/>
                <a:gd name="T8" fmla="*/ 0 60000 65536"/>
                <a:gd name="T9" fmla="*/ 0 w 194"/>
                <a:gd name="T10" fmla="*/ 0 h 2"/>
                <a:gd name="T11" fmla="*/ 194 w 194"/>
                <a:gd name="T12" fmla="*/ 2 h 2"/>
              </a:gdLst>
              <a:ahLst/>
              <a:cxnLst>
                <a:cxn ang="T6">
                  <a:pos x="T0" y="T1"/>
                </a:cxn>
                <a:cxn ang="T7">
                  <a:pos x="T2" y="T3"/>
                </a:cxn>
                <a:cxn ang="T8">
                  <a:pos x="T4" y="T5"/>
                </a:cxn>
              </a:cxnLst>
              <a:rect l="T9" t="T10" r="T11" b="T12"/>
              <a:pathLst>
                <a:path w="194" h="2">
                  <a:moveTo>
                    <a:pt x="0" y="0"/>
                  </a:moveTo>
                  <a:lnTo>
                    <a:pt x="191" y="2"/>
                  </a:lnTo>
                  <a:lnTo>
                    <a:pt x="194" y="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53" name="Freeform 1010"/>
            <p:cNvSpPr>
              <a:spLocks/>
            </p:cNvSpPr>
            <p:nvPr/>
          </p:nvSpPr>
          <p:spPr bwMode="auto">
            <a:xfrm>
              <a:off x="3155" y="3142"/>
              <a:ext cx="5" cy="164"/>
            </a:xfrm>
            <a:custGeom>
              <a:avLst/>
              <a:gdLst>
                <a:gd name="T0" fmla="*/ 5 w 5"/>
                <a:gd name="T1" fmla="*/ 164 h 164"/>
                <a:gd name="T2" fmla="*/ 5 w 5"/>
                <a:gd name="T3" fmla="*/ 137 h 164"/>
                <a:gd name="T4" fmla="*/ 3 w 5"/>
                <a:gd name="T5" fmla="*/ 114 h 164"/>
                <a:gd name="T6" fmla="*/ 0 w 5"/>
                <a:gd name="T7" fmla="*/ 4 h 164"/>
                <a:gd name="T8" fmla="*/ 0 w 5"/>
                <a:gd name="T9" fmla="*/ 0 h 164"/>
                <a:gd name="T10" fmla="*/ 0 60000 65536"/>
                <a:gd name="T11" fmla="*/ 0 60000 65536"/>
                <a:gd name="T12" fmla="*/ 0 60000 65536"/>
                <a:gd name="T13" fmla="*/ 0 60000 65536"/>
                <a:gd name="T14" fmla="*/ 0 60000 65536"/>
                <a:gd name="T15" fmla="*/ 0 w 5"/>
                <a:gd name="T16" fmla="*/ 0 h 164"/>
                <a:gd name="T17" fmla="*/ 5 w 5"/>
                <a:gd name="T18" fmla="*/ 164 h 164"/>
              </a:gdLst>
              <a:ahLst/>
              <a:cxnLst>
                <a:cxn ang="T10">
                  <a:pos x="T0" y="T1"/>
                </a:cxn>
                <a:cxn ang="T11">
                  <a:pos x="T2" y="T3"/>
                </a:cxn>
                <a:cxn ang="T12">
                  <a:pos x="T4" y="T5"/>
                </a:cxn>
                <a:cxn ang="T13">
                  <a:pos x="T6" y="T7"/>
                </a:cxn>
                <a:cxn ang="T14">
                  <a:pos x="T8" y="T9"/>
                </a:cxn>
              </a:cxnLst>
              <a:rect l="T15" t="T16" r="T17" b="T18"/>
              <a:pathLst>
                <a:path w="5" h="164">
                  <a:moveTo>
                    <a:pt x="5" y="164"/>
                  </a:moveTo>
                  <a:lnTo>
                    <a:pt x="5" y="137"/>
                  </a:lnTo>
                  <a:lnTo>
                    <a:pt x="3" y="114"/>
                  </a:lnTo>
                  <a:lnTo>
                    <a:pt x="0" y="4"/>
                  </a:lnTo>
                  <a:lnTo>
                    <a:pt x="0"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0978" name="Group 1011"/>
          <p:cNvGrpSpPr>
            <a:grpSpLocks/>
          </p:cNvGrpSpPr>
          <p:nvPr/>
        </p:nvGrpSpPr>
        <p:grpSpPr bwMode="auto">
          <a:xfrm>
            <a:off x="381000" y="3581400"/>
            <a:ext cx="1644650" cy="1724025"/>
            <a:chOff x="1084" y="2297"/>
            <a:chExt cx="1036" cy="1086"/>
          </a:xfrm>
        </p:grpSpPr>
        <p:sp>
          <p:nvSpPr>
            <p:cNvPr id="20985" name="Rectangle 1012"/>
            <p:cNvSpPr>
              <a:spLocks noChangeArrowheads="1"/>
            </p:cNvSpPr>
            <p:nvPr/>
          </p:nvSpPr>
          <p:spPr bwMode="auto">
            <a:xfrm>
              <a:off x="1182" y="2297"/>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0986" name="Rectangle 1013"/>
            <p:cNvSpPr>
              <a:spLocks noChangeArrowheads="1"/>
            </p:cNvSpPr>
            <p:nvPr/>
          </p:nvSpPr>
          <p:spPr bwMode="auto">
            <a:xfrm>
              <a:off x="1249" y="22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0987" name="Rectangle 1014"/>
            <p:cNvSpPr>
              <a:spLocks noChangeArrowheads="1"/>
            </p:cNvSpPr>
            <p:nvPr/>
          </p:nvSpPr>
          <p:spPr bwMode="auto">
            <a:xfrm>
              <a:off x="1295"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0988" name="Rectangle 1015"/>
            <p:cNvSpPr>
              <a:spLocks noChangeArrowheads="1"/>
            </p:cNvSpPr>
            <p:nvPr/>
          </p:nvSpPr>
          <p:spPr bwMode="auto">
            <a:xfrm>
              <a:off x="1326" y="229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0989" name="Rectangle 1016"/>
            <p:cNvSpPr>
              <a:spLocks noChangeArrowheads="1"/>
            </p:cNvSpPr>
            <p:nvPr/>
          </p:nvSpPr>
          <p:spPr bwMode="auto">
            <a:xfrm>
              <a:off x="1377" y="2297"/>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0990" name="Rectangle 1017"/>
            <p:cNvSpPr>
              <a:spLocks noChangeArrowheads="1"/>
            </p:cNvSpPr>
            <p:nvPr/>
          </p:nvSpPr>
          <p:spPr bwMode="auto">
            <a:xfrm>
              <a:off x="1477"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0991" name="Rectangle 1018"/>
            <p:cNvSpPr>
              <a:spLocks noChangeArrowheads="1"/>
            </p:cNvSpPr>
            <p:nvPr/>
          </p:nvSpPr>
          <p:spPr bwMode="auto">
            <a:xfrm>
              <a:off x="1508"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0992" name="Rectangle 1019"/>
            <p:cNvSpPr>
              <a:spLocks noChangeArrowheads="1"/>
            </p:cNvSpPr>
            <p:nvPr/>
          </p:nvSpPr>
          <p:spPr bwMode="auto">
            <a:xfrm>
              <a:off x="1549" y="22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0993" name="Rectangle 1020"/>
            <p:cNvSpPr>
              <a:spLocks noChangeArrowheads="1"/>
            </p:cNvSpPr>
            <p:nvPr/>
          </p:nvSpPr>
          <p:spPr bwMode="auto">
            <a:xfrm>
              <a:off x="1595"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0994" name="Rectangle 1021"/>
            <p:cNvSpPr>
              <a:spLocks noChangeArrowheads="1"/>
            </p:cNvSpPr>
            <p:nvPr/>
          </p:nvSpPr>
          <p:spPr bwMode="auto">
            <a:xfrm>
              <a:off x="1626" y="229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0995" name="Rectangle 1022"/>
            <p:cNvSpPr>
              <a:spLocks noChangeArrowheads="1"/>
            </p:cNvSpPr>
            <p:nvPr/>
          </p:nvSpPr>
          <p:spPr bwMode="auto">
            <a:xfrm>
              <a:off x="1677"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0996" name="Rectangle 1023"/>
            <p:cNvSpPr>
              <a:spLocks noChangeArrowheads="1"/>
            </p:cNvSpPr>
            <p:nvPr/>
          </p:nvSpPr>
          <p:spPr bwMode="auto">
            <a:xfrm>
              <a:off x="1717"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0997" name="Rectangle 1024"/>
            <p:cNvSpPr>
              <a:spLocks noChangeArrowheads="1"/>
            </p:cNvSpPr>
            <p:nvPr/>
          </p:nvSpPr>
          <p:spPr bwMode="auto">
            <a:xfrm>
              <a:off x="1781" y="2297"/>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0998" name="Rectangle 1025"/>
            <p:cNvSpPr>
              <a:spLocks noChangeArrowheads="1"/>
            </p:cNvSpPr>
            <p:nvPr/>
          </p:nvSpPr>
          <p:spPr bwMode="auto">
            <a:xfrm>
              <a:off x="1870" y="229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0999" name="Rectangle 1026"/>
            <p:cNvSpPr>
              <a:spLocks noChangeArrowheads="1"/>
            </p:cNvSpPr>
            <p:nvPr/>
          </p:nvSpPr>
          <p:spPr bwMode="auto">
            <a:xfrm>
              <a:off x="1911" y="229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000" name="Rectangle 1027"/>
            <p:cNvSpPr>
              <a:spLocks noChangeArrowheads="1"/>
            </p:cNvSpPr>
            <p:nvPr/>
          </p:nvSpPr>
          <p:spPr bwMode="auto">
            <a:xfrm>
              <a:off x="1947" y="229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001" name="Rectangle 1028"/>
            <p:cNvSpPr>
              <a:spLocks noChangeArrowheads="1"/>
            </p:cNvSpPr>
            <p:nvPr/>
          </p:nvSpPr>
          <p:spPr bwMode="auto">
            <a:xfrm>
              <a:off x="1973" y="229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002" name="Rectangle 1029"/>
            <p:cNvSpPr>
              <a:spLocks noChangeArrowheads="1"/>
            </p:cNvSpPr>
            <p:nvPr/>
          </p:nvSpPr>
          <p:spPr bwMode="auto">
            <a:xfrm>
              <a:off x="2014" y="229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1003" name="Rectangle 1030"/>
            <p:cNvSpPr>
              <a:spLocks noChangeArrowheads="1"/>
            </p:cNvSpPr>
            <p:nvPr/>
          </p:nvSpPr>
          <p:spPr bwMode="auto">
            <a:xfrm>
              <a:off x="2060" y="229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1004" name="Rectangle 1031"/>
            <p:cNvSpPr>
              <a:spLocks noChangeArrowheads="1"/>
            </p:cNvSpPr>
            <p:nvPr/>
          </p:nvSpPr>
          <p:spPr bwMode="auto">
            <a:xfrm>
              <a:off x="1182"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005" name="Rectangle 1032"/>
            <p:cNvSpPr>
              <a:spLocks noChangeArrowheads="1"/>
            </p:cNvSpPr>
            <p:nvPr/>
          </p:nvSpPr>
          <p:spPr bwMode="auto">
            <a:xfrm>
              <a:off x="1208"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006" name="Rectangle 1033"/>
            <p:cNvSpPr>
              <a:spLocks noChangeArrowheads="1"/>
            </p:cNvSpPr>
            <p:nvPr/>
          </p:nvSpPr>
          <p:spPr bwMode="auto">
            <a:xfrm>
              <a:off x="1234" y="2410"/>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007" name="Rectangle 1034"/>
            <p:cNvSpPr>
              <a:spLocks noChangeArrowheads="1"/>
            </p:cNvSpPr>
            <p:nvPr/>
          </p:nvSpPr>
          <p:spPr bwMode="auto">
            <a:xfrm>
              <a:off x="1270"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008" name="Rectangle 1035"/>
            <p:cNvSpPr>
              <a:spLocks noChangeArrowheads="1"/>
            </p:cNvSpPr>
            <p:nvPr/>
          </p:nvSpPr>
          <p:spPr bwMode="auto">
            <a:xfrm>
              <a:off x="1316"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009" name="Rectangle 1036"/>
            <p:cNvSpPr>
              <a:spLocks noChangeArrowheads="1"/>
            </p:cNvSpPr>
            <p:nvPr/>
          </p:nvSpPr>
          <p:spPr bwMode="auto">
            <a:xfrm>
              <a:off x="1357" y="2410"/>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010" name="Rectangle 1037"/>
            <p:cNvSpPr>
              <a:spLocks noChangeArrowheads="1"/>
            </p:cNvSpPr>
            <p:nvPr/>
          </p:nvSpPr>
          <p:spPr bwMode="auto">
            <a:xfrm>
              <a:off x="1416"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011" name="Rectangle 1038"/>
            <p:cNvSpPr>
              <a:spLocks noChangeArrowheads="1"/>
            </p:cNvSpPr>
            <p:nvPr/>
          </p:nvSpPr>
          <p:spPr bwMode="auto">
            <a:xfrm>
              <a:off x="1480"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1012" name="Rectangle 1039"/>
            <p:cNvSpPr>
              <a:spLocks noChangeArrowheads="1"/>
            </p:cNvSpPr>
            <p:nvPr/>
          </p:nvSpPr>
          <p:spPr bwMode="auto">
            <a:xfrm>
              <a:off x="1526"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013" name="Rectangle 1040"/>
            <p:cNvSpPr>
              <a:spLocks noChangeArrowheads="1"/>
            </p:cNvSpPr>
            <p:nvPr/>
          </p:nvSpPr>
          <p:spPr bwMode="auto">
            <a:xfrm>
              <a:off x="1552"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014" name="Rectangle 1041"/>
            <p:cNvSpPr>
              <a:spLocks noChangeArrowheads="1"/>
            </p:cNvSpPr>
            <p:nvPr/>
          </p:nvSpPr>
          <p:spPr bwMode="auto">
            <a:xfrm>
              <a:off x="1593"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015" name="Rectangle 1042"/>
            <p:cNvSpPr>
              <a:spLocks noChangeArrowheads="1"/>
            </p:cNvSpPr>
            <p:nvPr/>
          </p:nvSpPr>
          <p:spPr bwMode="auto">
            <a:xfrm>
              <a:off x="1639"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016" name="Rectangle 1043"/>
            <p:cNvSpPr>
              <a:spLocks noChangeArrowheads="1"/>
            </p:cNvSpPr>
            <p:nvPr/>
          </p:nvSpPr>
          <p:spPr bwMode="auto">
            <a:xfrm>
              <a:off x="1703"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017" name="Rectangle 1044"/>
            <p:cNvSpPr>
              <a:spLocks noChangeArrowheads="1"/>
            </p:cNvSpPr>
            <p:nvPr/>
          </p:nvSpPr>
          <p:spPr bwMode="auto">
            <a:xfrm>
              <a:off x="1749"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018" name="Rectangle 1045"/>
            <p:cNvSpPr>
              <a:spLocks noChangeArrowheads="1"/>
            </p:cNvSpPr>
            <p:nvPr/>
          </p:nvSpPr>
          <p:spPr bwMode="auto">
            <a:xfrm>
              <a:off x="1818"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019" name="Rectangle 1046"/>
            <p:cNvSpPr>
              <a:spLocks noChangeArrowheads="1"/>
            </p:cNvSpPr>
            <p:nvPr/>
          </p:nvSpPr>
          <p:spPr bwMode="auto">
            <a:xfrm>
              <a:off x="1844"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020" name="Rectangle 1047"/>
            <p:cNvSpPr>
              <a:spLocks noChangeArrowheads="1"/>
            </p:cNvSpPr>
            <p:nvPr/>
          </p:nvSpPr>
          <p:spPr bwMode="auto">
            <a:xfrm>
              <a:off x="1890"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021" name="Rectangle 1048"/>
            <p:cNvSpPr>
              <a:spLocks noChangeArrowheads="1"/>
            </p:cNvSpPr>
            <p:nvPr/>
          </p:nvSpPr>
          <p:spPr bwMode="auto">
            <a:xfrm>
              <a:off x="1954"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022" name="Rectangle 1049"/>
            <p:cNvSpPr>
              <a:spLocks noChangeArrowheads="1"/>
            </p:cNvSpPr>
            <p:nvPr/>
          </p:nvSpPr>
          <p:spPr bwMode="auto">
            <a:xfrm>
              <a:off x="2000"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023" name="Rectangle 1050"/>
            <p:cNvSpPr>
              <a:spLocks noChangeArrowheads="1"/>
            </p:cNvSpPr>
            <p:nvPr/>
          </p:nvSpPr>
          <p:spPr bwMode="auto">
            <a:xfrm>
              <a:off x="2026"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1024" name="Rectangle 1051"/>
            <p:cNvSpPr>
              <a:spLocks noChangeArrowheads="1"/>
            </p:cNvSpPr>
            <p:nvPr/>
          </p:nvSpPr>
          <p:spPr bwMode="auto">
            <a:xfrm>
              <a:off x="2072"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025" name="Rectangle 1052"/>
            <p:cNvSpPr>
              <a:spLocks noChangeArrowheads="1"/>
            </p:cNvSpPr>
            <p:nvPr/>
          </p:nvSpPr>
          <p:spPr bwMode="auto">
            <a:xfrm>
              <a:off x="1182"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1026" name="Rectangle 1053"/>
            <p:cNvSpPr>
              <a:spLocks noChangeArrowheads="1"/>
            </p:cNvSpPr>
            <p:nvPr/>
          </p:nvSpPr>
          <p:spPr bwMode="auto">
            <a:xfrm>
              <a:off x="1229"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027" name="Rectangle 1054"/>
            <p:cNvSpPr>
              <a:spLocks noChangeArrowheads="1"/>
            </p:cNvSpPr>
            <p:nvPr/>
          </p:nvSpPr>
          <p:spPr bwMode="auto">
            <a:xfrm>
              <a:off x="1275"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1028" name="Rectangle 1055"/>
            <p:cNvSpPr>
              <a:spLocks noChangeArrowheads="1"/>
            </p:cNvSpPr>
            <p:nvPr/>
          </p:nvSpPr>
          <p:spPr bwMode="auto">
            <a:xfrm>
              <a:off x="1300"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1029" name="Rectangle 1056"/>
            <p:cNvSpPr>
              <a:spLocks noChangeArrowheads="1"/>
            </p:cNvSpPr>
            <p:nvPr/>
          </p:nvSpPr>
          <p:spPr bwMode="auto">
            <a:xfrm>
              <a:off x="1347"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030" name="Rectangle 1057"/>
            <p:cNvSpPr>
              <a:spLocks noChangeArrowheads="1"/>
            </p:cNvSpPr>
            <p:nvPr/>
          </p:nvSpPr>
          <p:spPr bwMode="auto">
            <a:xfrm>
              <a:off x="1372" y="251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031" name="Rectangle 1058"/>
            <p:cNvSpPr>
              <a:spLocks noChangeArrowheads="1"/>
            </p:cNvSpPr>
            <p:nvPr/>
          </p:nvSpPr>
          <p:spPr bwMode="auto">
            <a:xfrm>
              <a:off x="1431"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1032" name="Rectangle 1059"/>
            <p:cNvSpPr>
              <a:spLocks noChangeArrowheads="1"/>
            </p:cNvSpPr>
            <p:nvPr/>
          </p:nvSpPr>
          <p:spPr bwMode="auto">
            <a:xfrm>
              <a:off x="1477"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033" name="Rectangle 1060"/>
            <p:cNvSpPr>
              <a:spLocks noChangeArrowheads="1"/>
            </p:cNvSpPr>
            <p:nvPr/>
          </p:nvSpPr>
          <p:spPr bwMode="auto">
            <a:xfrm>
              <a:off x="1531"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034" name="Rectangle 1061"/>
            <p:cNvSpPr>
              <a:spLocks noChangeArrowheads="1"/>
            </p:cNvSpPr>
            <p:nvPr/>
          </p:nvSpPr>
          <p:spPr bwMode="auto">
            <a:xfrm>
              <a:off x="1557"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1035" name="Rectangle 1062"/>
            <p:cNvSpPr>
              <a:spLocks noChangeArrowheads="1"/>
            </p:cNvSpPr>
            <p:nvPr/>
          </p:nvSpPr>
          <p:spPr bwMode="auto">
            <a:xfrm>
              <a:off x="1603"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036" name="Rectangle 1063"/>
            <p:cNvSpPr>
              <a:spLocks noChangeArrowheads="1"/>
            </p:cNvSpPr>
            <p:nvPr/>
          </p:nvSpPr>
          <p:spPr bwMode="auto">
            <a:xfrm>
              <a:off x="1667"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1037" name="Rectangle 1064"/>
            <p:cNvSpPr>
              <a:spLocks noChangeArrowheads="1"/>
            </p:cNvSpPr>
            <p:nvPr/>
          </p:nvSpPr>
          <p:spPr bwMode="auto">
            <a:xfrm>
              <a:off x="1693"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038" name="Rectangle 1065"/>
            <p:cNvSpPr>
              <a:spLocks noChangeArrowheads="1"/>
            </p:cNvSpPr>
            <p:nvPr/>
          </p:nvSpPr>
          <p:spPr bwMode="auto">
            <a:xfrm>
              <a:off x="1734"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039" name="Rectangle 1066"/>
            <p:cNvSpPr>
              <a:spLocks noChangeArrowheads="1"/>
            </p:cNvSpPr>
            <p:nvPr/>
          </p:nvSpPr>
          <p:spPr bwMode="auto">
            <a:xfrm>
              <a:off x="1764"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1040" name="Rectangle 1067"/>
            <p:cNvSpPr>
              <a:spLocks noChangeArrowheads="1"/>
            </p:cNvSpPr>
            <p:nvPr/>
          </p:nvSpPr>
          <p:spPr bwMode="auto">
            <a:xfrm>
              <a:off x="1813" y="251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1041" name="Rectangle 1068"/>
            <p:cNvSpPr>
              <a:spLocks noChangeArrowheads="1"/>
            </p:cNvSpPr>
            <p:nvPr/>
          </p:nvSpPr>
          <p:spPr bwMode="auto">
            <a:xfrm>
              <a:off x="1849"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1042" name="Rectangle 1069"/>
            <p:cNvSpPr>
              <a:spLocks noChangeArrowheads="1"/>
            </p:cNvSpPr>
            <p:nvPr/>
          </p:nvSpPr>
          <p:spPr bwMode="auto">
            <a:xfrm>
              <a:off x="1895"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1043" name="Rectangle 1070"/>
            <p:cNvSpPr>
              <a:spLocks noChangeArrowheads="1"/>
            </p:cNvSpPr>
            <p:nvPr/>
          </p:nvSpPr>
          <p:spPr bwMode="auto">
            <a:xfrm>
              <a:off x="1926"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1044" name="Rectangle 1071"/>
            <p:cNvSpPr>
              <a:spLocks noChangeArrowheads="1"/>
            </p:cNvSpPr>
            <p:nvPr/>
          </p:nvSpPr>
          <p:spPr bwMode="auto">
            <a:xfrm>
              <a:off x="1957"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1045" name="Rectangle 1072"/>
            <p:cNvSpPr>
              <a:spLocks noChangeArrowheads="1"/>
            </p:cNvSpPr>
            <p:nvPr/>
          </p:nvSpPr>
          <p:spPr bwMode="auto">
            <a:xfrm>
              <a:off x="1998"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1046" name="Rectangle 1073"/>
            <p:cNvSpPr>
              <a:spLocks noChangeArrowheads="1"/>
            </p:cNvSpPr>
            <p:nvPr/>
          </p:nvSpPr>
          <p:spPr bwMode="auto">
            <a:xfrm>
              <a:off x="2039"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1047" name="Rectangle 1074"/>
            <p:cNvSpPr>
              <a:spLocks noChangeArrowheads="1"/>
            </p:cNvSpPr>
            <p:nvPr/>
          </p:nvSpPr>
          <p:spPr bwMode="auto">
            <a:xfrm>
              <a:off x="2080" y="2519"/>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1048" name="Line 1075"/>
            <p:cNvSpPr>
              <a:spLocks noChangeShapeType="1"/>
            </p:cNvSpPr>
            <p:nvPr/>
          </p:nvSpPr>
          <p:spPr bwMode="auto">
            <a:xfrm>
              <a:off x="1353" y="2660"/>
              <a:ext cx="96" cy="18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049" name="Freeform 1076"/>
            <p:cNvSpPr>
              <a:spLocks/>
            </p:cNvSpPr>
            <p:nvPr/>
          </p:nvSpPr>
          <p:spPr bwMode="auto">
            <a:xfrm>
              <a:off x="1422" y="2820"/>
              <a:ext cx="60" cy="84"/>
            </a:xfrm>
            <a:custGeom>
              <a:avLst/>
              <a:gdLst>
                <a:gd name="T0" fmla="*/ 0 w 60"/>
                <a:gd name="T1" fmla="*/ 21 h 84"/>
                <a:gd name="T2" fmla="*/ 60 w 60"/>
                <a:gd name="T3" fmla="*/ 84 h 84"/>
                <a:gd name="T4" fmla="*/ 41 w 60"/>
                <a:gd name="T5" fmla="*/ 0 h 84"/>
                <a:gd name="T6" fmla="*/ 0 w 60"/>
                <a:gd name="T7" fmla="*/ 21 h 84"/>
                <a:gd name="T8" fmla="*/ 0 60000 65536"/>
                <a:gd name="T9" fmla="*/ 0 60000 65536"/>
                <a:gd name="T10" fmla="*/ 0 60000 65536"/>
                <a:gd name="T11" fmla="*/ 0 60000 65536"/>
                <a:gd name="T12" fmla="*/ 0 w 60"/>
                <a:gd name="T13" fmla="*/ 0 h 84"/>
                <a:gd name="T14" fmla="*/ 60 w 60"/>
                <a:gd name="T15" fmla="*/ 84 h 84"/>
              </a:gdLst>
              <a:ahLst/>
              <a:cxnLst>
                <a:cxn ang="T8">
                  <a:pos x="T0" y="T1"/>
                </a:cxn>
                <a:cxn ang="T9">
                  <a:pos x="T2" y="T3"/>
                </a:cxn>
                <a:cxn ang="T10">
                  <a:pos x="T4" y="T5"/>
                </a:cxn>
                <a:cxn ang="T11">
                  <a:pos x="T6" y="T7"/>
                </a:cxn>
              </a:cxnLst>
              <a:rect l="T12" t="T13" r="T14" b="T15"/>
              <a:pathLst>
                <a:path w="60" h="84">
                  <a:moveTo>
                    <a:pt x="0" y="21"/>
                  </a:moveTo>
                  <a:lnTo>
                    <a:pt x="60" y="84"/>
                  </a:lnTo>
                  <a:lnTo>
                    <a:pt x="41" y="0"/>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050" name="Freeform 1077"/>
            <p:cNvSpPr>
              <a:spLocks/>
            </p:cNvSpPr>
            <p:nvPr/>
          </p:nvSpPr>
          <p:spPr bwMode="auto">
            <a:xfrm>
              <a:off x="1915" y="2954"/>
              <a:ext cx="86" cy="216"/>
            </a:xfrm>
            <a:custGeom>
              <a:avLst/>
              <a:gdLst>
                <a:gd name="T0" fmla="*/ 86 w 86"/>
                <a:gd name="T1" fmla="*/ 152 h 216"/>
                <a:gd name="T2" fmla="*/ 85 w 86"/>
                <a:gd name="T3" fmla="*/ 201 h 216"/>
                <a:gd name="T4" fmla="*/ 83 w 86"/>
                <a:gd name="T5" fmla="*/ 216 h 216"/>
                <a:gd name="T6" fmla="*/ 67 w 86"/>
                <a:gd name="T7" fmla="*/ 214 h 216"/>
                <a:gd name="T8" fmla="*/ 69 w 86"/>
                <a:gd name="T9" fmla="*/ 189 h 216"/>
                <a:gd name="T10" fmla="*/ 67 w 86"/>
                <a:gd name="T11" fmla="*/ 168 h 216"/>
                <a:gd name="T12" fmla="*/ 61 w 86"/>
                <a:gd name="T13" fmla="*/ 145 h 216"/>
                <a:gd name="T14" fmla="*/ 56 w 86"/>
                <a:gd name="T15" fmla="*/ 127 h 216"/>
                <a:gd name="T16" fmla="*/ 54 w 86"/>
                <a:gd name="T17" fmla="*/ 114 h 216"/>
                <a:gd name="T18" fmla="*/ 50 w 86"/>
                <a:gd name="T19" fmla="*/ 106 h 216"/>
                <a:gd name="T20" fmla="*/ 38 w 86"/>
                <a:gd name="T21" fmla="*/ 104 h 216"/>
                <a:gd name="T22" fmla="*/ 31 w 86"/>
                <a:gd name="T23" fmla="*/ 110 h 216"/>
                <a:gd name="T24" fmla="*/ 27 w 86"/>
                <a:gd name="T25" fmla="*/ 120 h 216"/>
                <a:gd name="T26" fmla="*/ 23 w 86"/>
                <a:gd name="T27" fmla="*/ 131 h 216"/>
                <a:gd name="T28" fmla="*/ 23 w 86"/>
                <a:gd name="T29" fmla="*/ 151 h 216"/>
                <a:gd name="T30" fmla="*/ 17 w 86"/>
                <a:gd name="T31" fmla="*/ 179 h 216"/>
                <a:gd name="T32" fmla="*/ 15 w 86"/>
                <a:gd name="T33" fmla="*/ 202 h 216"/>
                <a:gd name="T34" fmla="*/ 17 w 86"/>
                <a:gd name="T35" fmla="*/ 206 h 216"/>
                <a:gd name="T36" fmla="*/ 8 w 86"/>
                <a:gd name="T37" fmla="*/ 208 h 216"/>
                <a:gd name="T38" fmla="*/ 4 w 86"/>
                <a:gd name="T39" fmla="*/ 168 h 216"/>
                <a:gd name="T40" fmla="*/ 0 w 86"/>
                <a:gd name="T41" fmla="*/ 137 h 216"/>
                <a:gd name="T42" fmla="*/ 4 w 86"/>
                <a:gd name="T43" fmla="*/ 124 h 216"/>
                <a:gd name="T44" fmla="*/ 10 w 86"/>
                <a:gd name="T45" fmla="*/ 106 h 216"/>
                <a:gd name="T46" fmla="*/ 29 w 86"/>
                <a:gd name="T47" fmla="*/ 68 h 216"/>
                <a:gd name="T48" fmla="*/ 58 w 86"/>
                <a:gd name="T49" fmla="*/ 25 h 216"/>
                <a:gd name="T50" fmla="*/ 67 w 86"/>
                <a:gd name="T51" fmla="*/ 14 h 216"/>
                <a:gd name="T52" fmla="*/ 79 w 86"/>
                <a:gd name="T53" fmla="*/ 0 h 216"/>
                <a:gd name="T54" fmla="*/ 73 w 86"/>
                <a:gd name="T55" fmla="*/ 35 h 216"/>
                <a:gd name="T56" fmla="*/ 73 w 86"/>
                <a:gd name="T57" fmla="*/ 62 h 216"/>
                <a:gd name="T58" fmla="*/ 75 w 86"/>
                <a:gd name="T59" fmla="*/ 87 h 216"/>
                <a:gd name="T60" fmla="*/ 83 w 86"/>
                <a:gd name="T61" fmla="*/ 112 h 216"/>
                <a:gd name="T62" fmla="*/ 86 w 86"/>
                <a:gd name="T63" fmla="*/ 152 h 2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6"/>
                <a:gd name="T97" fmla="*/ 0 h 216"/>
                <a:gd name="T98" fmla="*/ 86 w 86"/>
                <a:gd name="T99" fmla="*/ 216 h 2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6" h="216">
                  <a:moveTo>
                    <a:pt x="86" y="152"/>
                  </a:moveTo>
                  <a:lnTo>
                    <a:pt x="85" y="201"/>
                  </a:lnTo>
                  <a:lnTo>
                    <a:pt x="83" y="216"/>
                  </a:lnTo>
                  <a:lnTo>
                    <a:pt x="67" y="214"/>
                  </a:lnTo>
                  <a:lnTo>
                    <a:pt x="69" y="189"/>
                  </a:lnTo>
                  <a:lnTo>
                    <a:pt x="67" y="168"/>
                  </a:lnTo>
                  <a:lnTo>
                    <a:pt x="61" y="145"/>
                  </a:lnTo>
                  <a:lnTo>
                    <a:pt x="56" y="127"/>
                  </a:lnTo>
                  <a:lnTo>
                    <a:pt x="54" y="114"/>
                  </a:lnTo>
                  <a:lnTo>
                    <a:pt x="50" y="106"/>
                  </a:lnTo>
                  <a:lnTo>
                    <a:pt x="38" y="104"/>
                  </a:lnTo>
                  <a:lnTo>
                    <a:pt x="31" y="110"/>
                  </a:lnTo>
                  <a:lnTo>
                    <a:pt x="27" y="120"/>
                  </a:lnTo>
                  <a:lnTo>
                    <a:pt x="23" y="131"/>
                  </a:lnTo>
                  <a:lnTo>
                    <a:pt x="23" y="151"/>
                  </a:lnTo>
                  <a:lnTo>
                    <a:pt x="17" y="179"/>
                  </a:lnTo>
                  <a:lnTo>
                    <a:pt x="15" y="202"/>
                  </a:lnTo>
                  <a:lnTo>
                    <a:pt x="17" y="206"/>
                  </a:lnTo>
                  <a:lnTo>
                    <a:pt x="8" y="208"/>
                  </a:lnTo>
                  <a:lnTo>
                    <a:pt x="4" y="168"/>
                  </a:lnTo>
                  <a:lnTo>
                    <a:pt x="0" y="137"/>
                  </a:lnTo>
                  <a:lnTo>
                    <a:pt x="4" y="124"/>
                  </a:lnTo>
                  <a:lnTo>
                    <a:pt x="10" y="106"/>
                  </a:lnTo>
                  <a:lnTo>
                    <a:pt x="29" y="68"/>
                  </a:lnTo>
                  <a:lnTo>
                    <a:pt x="58" y="25"/>
                  </a:lnTo>
                  <a:lnTo>
                    <a:pt x="67" y="14"/>
                  </a:lnTo>
                  <a:lnTo>
                    <a:pt x="79" y="0"/>
                  </a:lnTo>
                  <a:lnTo>
                    <a:pt x="73" y="35"/>
                  </a:lnTo>
                  <a:lnTo>
                    <a:pt x="73" y="62"/>
                  </a:lnTo>
                  <a:lnTo>
                    <a:pt x="75" y="87"/>
                  </a:lnTo>
                  <a:lnTo>
                    <a:pt x="83" y="112"/>
                  </a:lnTo>
                  <a:lnTo>
                    <a:pt x="86" y="15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051" name="Freeform 1078"/>
            <p:cNvSpPr>
              <a:spLocks/>
            </p:cNvSpPr>
            <p:nvPr/>
          </p:nvSpPr>
          <p:spPr bwMode="auto">
            <a:xfrm>
              <a:off x="1907" y="3160"/>
              <a:ext cx="91" cy="168"/>
            </a:xfrm>
            <a:custGeom>
              <a:avLst/>
              <a:gdLst>
                <a:gd name="T0" fmla="*/ 91 w 91"/>
                <a:gd name="T1" fmla="*/ 10 h 168"/>
                <a:gd name="T2" fmla="*/ 87 w 91"/>
                <a:gd name="T3" fmla="*/ 31 h 168"/>
                <a:gd name="T4" fmla="*/ 85 w 91"/>
                <a:gd name="T5" fmla="*/ 45 h 168"/>
                <a:gd name="T6" fmla="*/ 81 w 91"/>
                <a:gd name="T7" fmla="*/ 62 h 168"/>
                <a:gd name="T8" fmla="*/ 69 w 91"/>
                <a:gd name="T9" fmla="*/ 75 h 168"/>
                <a:gd name="T10" fmla="*/ 58 w 91"/>
                <a:gd name="T11" fmla="*/ 89 h 168"/>
                <a:gd name="T12" fmla="*/ 41 w 91"/>
                <a:gd name="T13" fmla="*/ 104 h 168"/>
                <a:gd name="T14" fmla="*/ 27 w 91"/>
                <a:gd name="T15" fmla="*/ 121 h 168"/>
                <a:gd name="T16" fmla="*/ 18 w 91"/>
                <a:gd name="T17" fmla="*/ 141 h 168"/>
                <a:gd name="T18" fmla="*/ 10 w 91"/>
                <a:gd name="T19" fmla="*/ 166 h 168"/>
                <a:gd name="T20" fmla="*/ 10 w 91"/>
                <a:gd name="T21" fmla="*/ 168 h 168"/>
                <a:gd name="T22" fmla="*/ 8 w 91"/>
                <a:gd name="T23" fmla="*/ 168 h 168"/>
                <a:gd name="T24" fmla="*/ 2 w 91"/>
                <a:gd name="T25" fmla="*/ 143 h 168"/>
                <a:gd name="T26" fmla="*/ 0 w 91"/>
                <a:gd name="T27" fmla="*/ 121 h 168"/>
                <a:gd name="T28" fmla="*/ 2 w 91"/>
                <a:gd name="T29" fmla="*/ 87 h 168"/>
                <a:gd name="T30" fmla="*/ 10 w 91"/>
                <a:gd name="T31" fmla="*/ 54 h 168"/>
                <a:gd name="T32" fmla="*/ 16 w 91"/>
                <a:gd name="T33" fmla="*/ 2 h 168"/>
                <a:gd name="T34" fmla="*/ 25 w 91"/>
                <a:gd name="T35" fmla="*/ 0 h 168"/>
                <a:gd name="T36" fmla="*/ 27 w 91"/>
                <a:gd name="T37" fmla="*/ 23 h 168"/>
                <a:gd name="T38" fmla="*/ 31 w 91"/>
                <a:gd name="T39" fmla="*/ 45 h 168"/>
                <a:gd name="T40" fmla="*/ 37 w 91"/>
                <a:gd name="T41" fmla="*/ 56 h 168"/>
                <a:gd name="T42" fmla="*/ 43 w 91"/>
                <a:gd name="T43" fmla="*/ 62 h 168"/>
                <a:gd name="T44" fmla="*/ 46 w 91"/>
                <a:gd name="T45" fmla="*/ 68 h 168"/>
                <a:gd name="T46" fmla="*/ 52 w 91"/>
                <a:gd name="T47" fmla="*/ 68 h 168"/>
                <a:gd name="T48" fmla="*/ 56 w 91"/>
                <a:gd name="T49" fmla="*/ 64 h 168"/>
                <a:gd name="T50" fmla="*/ 62 w 91"/>
                <a:gd name="T51" fmla="*/ 50 h 168"/>
                <a:gd name="T52" fmla="*/ 62 w 91"/>
                <a:gd name="T53" fmla="*/ 39 h 168"/>
                <a:gd name="T54" fmla="*/ 69 w 91"/>
                <a:gd name="T55" fmla="*/ 21 h 168"/>
                <a:gd name="T56" fmla="*/ 75 w 91"/>
                <a:gd name="T57" fmla="*/ 8 h 168"/>
                <a:gd name="T58" fmla="*/ 91 w 91"/>
                <a:gd name="T59" fmla="*/ 10 h 16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
                <a:gd name="T91" fmla="*/ 0 h 168"/>
                <a:gd name="T92" fmla="*/ 91 w 91"/>
                <a:gd name="T93" fmla="*/ 168 h 16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 h="168">
                  <a:moveTo>
                    <a:pt x="91" y="10"/>
                  </a:moveTo>
                  <a:lnTo>
                    <a:pt x="87" y="31"/>
                  </a:lnTo>
                  <a:lnTo>
                    <a:pt x="85" y="45"/>
                  </a:lnTo>
                  <a:lnTo>
                    <a:pt x="81" y="62"/>
                  </a:lnTo>
                  <a:lnTo>
                    <a:pt x="69" y="75"/>
                  </a:lnTo>
                  <a:lnTo>
                    <a:pt x="58" y="89"/>
                  </a:lnTo>
                  <a:lnTo>
                    <a:pt x="41" y="104"/>
                  </a:lnTo>
                  <a:lnTo>
                    <a:pt x="27" y="121"/>
                  </a:lnTo>
                  <a:lnTo>
                    <a:pt x="18" y="141"/>
                  </a:lnTo>
                  <a:lnTo>
                    <a:pt x="10" y="166"/>
                  </a:lnTo>
                  <a:lnTo>
                    <a:pt x="10" y="168"/>
                  </a:lnTo>
                  <a:lnTo>
                    <a:pt x="8" y="168"/>
                  </a:lnTo>
                  <a:lnTo>
                    <a:pt x="2" y="143"/>
                  </a:lnTo>
                  <a:lnTo>
                    <a:pt x="0" y="121"/>
                  </a:lnTo>
                  <a:lnTo>
                    <a:pt x="2" y="87"/>
                  </a:lnTo>
                  <a:lnTo>
                    <a:pt x="10" y="54"/>
                  </a:lnTo>
                  <a:lnTo>
                    <a:pt x="16" y="2"/>
                  </a:lnTo>
                  <a:lnTo>
                    <a:pt x="25" y="0"/>
                  </a:lnTo>
                  <a:lnTo>
                    <a:pt x="27" y="23"/>
                  </a:lnTo>
                  <a:lnTo>
                    <a:pt x="31" y="45"/>
                  </a:lnTo>
                  <a:lnTo>
                    <a:pt x="37" y="56"/>
                  </a:lnTo>
                  <a:lnTo>
                    <a:pt x="43" y="62"/>
                  </a:lnTo>
                  <a:lnTo>
                    <a:pt x="46" y="68"/>
                  </a:lnTo>
                  <a:lnTo>
                    <a:pt x="52" y="68"/>
                  </a:lnTo>
                  <a:lnTo>
                    <a:pt x="56" y="64"/>
                  </a:lnTo>
                  <a:lnTo>
                    <a:pt x="62" y="50"/>
                  </a:lnTo>
                  <a:lnTo>
                    <a:pt x="62" y="39"/>
                  </a:lnTo>
                  <a:lnTo>
                    <a:pt x="69" y="21"/>
                  </a:lnTo>
                  <a:lnTo>
                    <a:pt x="75" y="8"/>
                  </a:lnTo>
                  <a:lnTo>
                    <a:pt x="91" y="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052" name="Freeform 1079"/>
            <p:cNvSpPr>
              <a:spLocks/>
            </p:cNvSpPr>
            <p:nvPr/>
          </p:nvSpPr>
          <p:spPr bwMode="auto">
            <a:xfrm>
              <a:off x="1748" y="2951"/>
              <a:ext cx="246" cy="150"/>
            </a:xfrm>
            <a:custGeom>
              <a:avLst/>
              <a:gdLst>
                <a:gd name="T0" fmla="*/ 171 w 246"/>
                <a:gd name="T1" fmla="*/ 127 h 150"/>
                <a:gd name="T2" fmla="*/ 167 w 246"/>
                <a:gd name="T3" fmla="*/ 140 h 150"/>
                <a:gd name="T4" fmla="*/ 165 w 246"/>
                <a:gd name="T5" fmla="*/ 140 h 150"/>
                <a:gd name="T6" fmla="*/ 165 w 246"/>
                <a:gd name="T7" fmla="*/ 140 h 150"/>
                <a:gd name="T8" fmla="*/ 140 w 246"/>
                <a:gd name="T9" fmla="*/ 132 h 150"/>
                <a:gd name="T10" fmla="*/ 123 w 246"/>
                <a:gd name="T11" fmla="*/ 128 h 150"/>
                <a:gd name="T12" fmla="*/ 100 w 246"/>
                <a:gd name="T13" fmla="*/ 134 h 150"/>
                <a:gd name="T14" fmla="*/ 78 w 246"/>
                <a:gd name="T15" fmla="*/ 142 h 150"/>
                <a:gd name="T16" fmla="*/ 61 w 246"/>
                <a:gd name="T17" fmla="*/ 148 h 150"/>
                <a:gd name="T18" fmla="*/ 46 w 246"/>
                <a:gd name="T19" fmla="*/ 150 h 150"/>
                <a:gd name="T20" fmla="*/ 19 w 246"/>
                <a:gd name="T21" fmla="*/ 146 h 150"/>
                <a:gd name="T22" fmla="*/ 0 w 246"/>
                <a:gd name="T23" fmla="*/ 140 h 150"/>
                <a:gd name="T24" fmla="*/ 1 w 246"/>
                <a:gd name="T25" fmla="*/ 132 h 150"/>
                <a:gd name="T26" fmla="*/ 17 w 246"/>
                <a:gd name="T27" fmla="*/ 119 h 150"/>
                <a:gd name="T28" fmla="*/ 25 w 246"/>
                <a:gd name="T29" fmla="*/ 113 h 150"/>
                <a:gd name="T30" fmla="*/ 32 w 246"/>
                <a:gd name="T31" fmla="*/ 92 h 150"/>
                <a:gd name="T32" fmla="*/ 46 w 246"/>
                <a:gd name="T33" fmla="*/ 65 h 150"/>
                <a:gd name="T34" fmla="*/ 48 w 246"/>
                <a:gd name="T35" fmla="*/ 63 h 150"/>
                <a:gd name="T36" fmla="*/ 71 w 246"/>
                <a:gd name="T37" fmla="*/ 36 h 150"/>
                <a:gd name="T38" fmla="*/ 88 w 246"/>
                <a:gd name="T39" fmla="*/ 19 h 150"/>
                <a:gd name="T40" fmla="*/ 102 w 246"/>
                <a:gd name="T41" fmla="*/ 0 h 150"/>
                <a:gd name="T42" fmla="*/ 125 w 246"/>
                <a:gd name="T43" fmla="*/ 0 h 150"/>
                <a:gd name="T44" fmla="*/ 150 w 246"/>
                <a:gd name="T45" fmla="*/ 3 h 150"/>
                <a:gd name="T46" fmla="*/ 188 w 246"/>
                <a:gd name="T47" fmla="*/ 7 h 150"/>
                <a:gd name="T48" fmla="*/ 221 w 246"/>
                <a:gd name="T49" fmla="*/ 5 h 150"/>
                <a:gd name="T50" fmla="*/ 246 w 246"/>
                <a:gd name="T51" fmla="*/ 3 h 150"/>
                <a:gd name="T52" fmla="*/ 234 w 246"/>
                <a:gd name="T53" fmla="*/ 17 h 150"/>
                <a:gd name="T54" fmla="*/ 225 w 246"/>
                <a:gd name="T55" fmla="*/ 28 h 150"/>
                <a:gd name="T56" fmla="*/ 196 w 246"/>
                <a:gd name="T57" fmla="*/ 71 h 150"/>
                <a:gd name="T58" fmla="*/ 177 w 246"/>
                <a:gd name="T59" fmla="*/ 109 h 150"/>
                <a:gd name="T60" fmla="*/ 171 w 246"/>
                <a:gd name="T61" fmla="*/ 127 h 1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150"/>
                <a:gd name="T95" fmla="*/ 246 w 246"/>
                <a:gd name="T96" fmla="*/ 150 h 1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150">
                  <a:moveTo>
                    <a:pt x="171" y="127"/>
                  </a:moveTo>
                  <a:lnTo>
                    <a:pt x="167" y="140"/>
                  </a:lnTo>
                  <a:lnTo>
                    <a:pt x="165" y="140"/>
                  </a:lnTo>
                  <a:lnTo>
                    <a:pt x="140" y="132"/>
                  </a:lnTo>
                  <a:lnTo>
                    <a:pt x="123" y="128"/>
                  </a:lnTo>
                  <a:lnTo>
                    <a:pt x="100" y="134"/>
                  </a:lnTo>
                  <a:lnTo>
                    <a:pt x="78" y="142"/>
                  </a:lnTo>
                  <a:lnTo>
                    <a:pt x="61" y="148"/>
                  </a:lnTo>
                  <a:lnTo>
                    <a:pt x="46" y="150"/>
                  </a:lnTo>
                  <a:lnTo>
                    <a:pt x="19" y="146"/>
                  </a:lnTo>
                  <a:lnTo>
                    <a:pt x="0" y="140"/>
                  </a:lnTo>
                  <a:lnTo>
                    <a:pt x="1" y="132"/>
                  </a:lnTo>
                  <a:lnTo>
                    <a:pt x="17" y="119"/>
                  </a:lnTo>
                  <a:lnTo>
                    <a:pt x="25" y="113"/>
                  </a:lnTo>
                  <a:lnTo>
                    <a:pt x="32" y="92"/>
                  </a:lnTo>
                  <a:lnTo>
                    <a:pt x="46" y="65"/>
                  </a:lnTo>
                  <a:lnTo>
                    <a:pt x="48" y="63"/>
                  </a:lnTo>
                  <a:lnTo>
                    <a:pt x="71" y="36"/>
                  </a:lnTo>
                  <a:lnTo>
                    <a:pt x="88" y="19"/>
                  </a:lnTo>
                  <a:lnTo>
                    <a:pt x="102" y="0"/>
                  </a:lnTo>
                  <a:lnTo>
                    <a:pt x="125" y="0"/>
                  </a:lnTo>
                  <a:lnTo>
                    <a:pt x="150" y="3"/>
                  </a:lnTo>
                  <a:lnTo>
                    <a:pt x="188" y="7"/>
                  </a:lnTo>
                  <a:lnTo>
                    <a:pt x="221" y="5"/>
                  </a:lnTo>
                  <a:lnTo>
                    <a:pt x="246" y="3"/>
                  </a:lnTo>
                  <a:lnTo>
                    <a:pt x="234" y="17"/>
                  </a:lnTo>
                  <a:lnTo>
                    <a:pt x="225" y="28"/>
                  </a:lnTo>
                  <a:lnTo>
                    <a:pt x="196" y="71"/>
                  </a:lnTo>
                  <a:lnTo>
                    <a:pt x="177" y="109"/>
                  </a:lnTo>
                  <a:lnTo>
                    <a:pt x="171" y="1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053" name="Freeform 1080"/>
            <p:cNvSpPr>
              <a:spLocks noEditPoints="1"/>
            </p:cNvSpPr>
            <p:nvPr/>
          </p:nvSpPr>
          <p:spPr bwMode="auto">
            <a:xfrm>
              <a:off x="1434" y="3079"/>
              <a:ext cx="489" cy="249"/>
            </a:xfrm>
            <a:custGeom>
              <a:avLst/>
              <a:gdLst>
                <a:gd name="T0" fmla="*/ 125 w 489"/>
                <a:gd name="T1" fmla="*/ 95 h 249"/>
                <a:gd name="T2" fmla="*/ 127 w 489"/>
                <a:gd name="T3" fmla="*/ 72 h 249"/>
                <a:gd name="T4" fmla="*/ 114 w 489"/>
                <a:gd name="T5" fmla="*/ 54 h 249"/>
                <a:gd name="T6" fmla="*/ 87 w 489"/>
                <a:gd name="T7" fmla="*/ 56 h 249"/>
                <a:gd name="T8" fmla="*/ 71 w 489"/>
                <a:gd name="T9" fmla="*/ 74 h 249"/>
                <a:gd name="T10" fmla="*/ 77 w 489"/>
                <a:gd name="T11" fmla="*/ 101 h 249"/>
                <a:gd name="T12" fmla="*/ 98 w 489"/>
                <a:gd name="T13" fmla="*/ 116 h 249"/>
                <a:gd name="T14" fmla="*/ 119 w 489"/>
                <a:gd name="T15" fmla="*/ 108 h 249"/>
                <a:gd name="T16" fmla="*/ 125 w 489"/>
                <a:gd name="T17" fmla="*/ 99 h 249"/>
                <a:gd name="T18" fmla="*/ 87 w 489"/>
                <a:gd name="T19" fmla="*/ 241 h 249"/>
                <a:gd name="T20" fmla="*/ 6 w 489"/>
                <a:gd name="T21" fmla="*/ 249 h 249"/>
                <a:gd name="T22" fmla="*/ 12 w 489"/>
                <a:gd name="T23" fmla="*/ 191 h 249"/>
                <a:gd name="T24" fmla="*/ 6 w 489"/>
                <a:gd name="T25" fmla="*/ 137 h 249"/>
                <a:gd name="T26" fmla="*/ 0 w 489"/>
                <a:gd name="T27" fmla="*/ 54 h 249"/>
                <a:gd name="T28" fmla="*/ 6 w 489"/>
                <a:gd name="T29" fmla="*/ 12 h 249"/>
                <a:gd name="T30" fmla="*/ 63 w 489"/>
                <a:gd name="T31" fmla="*/ 18 h 249"/>
                <a:gd name="T32" fmla="*/ 121 w 489"/>
                <a:gd name="T33" fmla="*/ 8 h 249"/>
                <a:gd name="T34" fmla="*/ 165 w 489"/>
                <a:gd name="T35" fmla="*/ 6 h 249"/>
                <a:gd name="T36" fmla="*/ 196 w 489"/>
                <a:gd name="T37" fmla="*/ 24 h 249"/>
                <a:gd name="T38" fmla="*/ 196 w 489"/>
                <a:gd name="T39" fmla="*/ 52 h 249"/>
                <a:gd name="T40" fmla="*/ 215 w 489"/>
                <a:gd name="T41" fmla="*/ 72 h 249"/>
                <a:gd name="T42" fmla="*/ 292 w 489"/>
                <a:gd name="T43" fmla="*/ 72 h 249"/>
                <a:gd name="T44" fmla="*/ 314 w 489"/>
                <a:gd name="T45" fmla="*/ 70 h 249"/>
                <a:gd name="T46" fmla="*/ 310 w 489"/>
                <a:gd name="T47" fmla="*/ 41 h 249"/>
                <a:gd name="T48" fmla="*/ 314 w 489"/>
                <a:gd name="T49" fmla="*/ 12 h 249"/>
                <a:gd name="T50" fmla="*/ 360 w 489"/>
                <a:gd name="T51" fmla="*/ 22 h 249"/>
                <a:gd name="T52" fmla="*/ 392 w 489"/>
                <a:gd name="T53" fmla="*/ 14 h 249"/>
                <a:gd name="T54" fmla="*/ 437 w 489"/>
                <a:gd name="T55" fmla="*/ 0 h 249"/>
                <a:gd name="T56" fmla="*/ 479 w 489"/>
                <a:gd name="T57" fmla="*/ 12 h 249"/>
                <a:gd name="T58" fmla="*/ 481 w 489"/>
                <a:gd name="T59" fmla="*/ 12 h 249"/>
                <a:gd name="T60" fmla="*/ 489 w 489"/>
                <a:gd name="T61" fmla="*/ 83 h 249"/>
                <a:gd name="T62" fmla="*/ 475 w 489"/>
                <a:gd name="T63" fmla="*/ 168 h 249"/>
                <a:gd name="T64" fmla="*/ 475 w 489"/>
                <a:gd name="T65" fmla="*/ 224 h 249"/>
                <a:gd name="T66" fmla="*/ 423 w 489"/>
                <a:gd name="T67" fmla="*/ 245 h 249"/>
                <a:gd name="T68" fmla="*/ 271 w 489"/>
                <a:gd name="T69" fmla="*/ 237 h 249"/>
                <a:gd name="T70" fmla="*/ 106 w 489"/>
                <a:gd name="T71" fmla="*/ 222 h 249"/>
                <a:gd name="T72" fmla="*/ 119 w 489"/>
                <a:gd name="T73" fmla="*/ 212 h 249"/>
                <a:gd name="T74" fmla="*/ 131 w 489"/>
                <a:gd name="T75" fmla="*/ 191 h 249"/>
                <a:gd name="T76" fmla="*/ 121 w 489"/>
                <a:gd name="T77" fmla="*/ 166 h 249"/>
                <a:gd name="T78" fmla="*/ 98 w 489"/>
                <a:gd name="T79" fmla="*/ 160 h 249"/>
                <a:gd name="T80" fmla="*/ 75 w 489"/>
                <a:gd name="T81" fmla="*/ 174 h 249"/>
                <a:gd name="T82" fmla="*/ 67 w 489"/>
                <a:gd name="T83" fmla="*/ 197 h 249"/>
                <a:gd name="T84" fmla="*/ 81 w 489"/>
                <a:gd name="T85" fmla="*/ 212 h 249"/>
                <a:gd name="T86" fmla="*/ 92 w 489"/>
                <a:gd name="T87" fmla="*/ 220 h 249"/>
                <a:gd name="T88" fmla="*/ 106 w 489"/>
                <a:gd name="T89" fmla="*/ 222 h 24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9"/>
                <a:gd name="T136" fmla="*/ 0 h 249"/>
                <a:gd name="T137" fmla="*/ 489 w 489"/>
                <a:gd name="T138" fmla="*/ 249 h 24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9" h="249">
                  <a:moveTo>
                    <a:pt x="125" y="99"/>
                  </a:moveTo>
                  <a:lnTo>
                    <a:pt x="125" y="95"/>
                  </a:lnTo>
                  <a:lnTo>
                    <a:pt x="127" y="83"/>
                  </a:lnTo>
                  <a:lnTo>
                    <a:pt x="127" y="72"/>
                  </a:lnTo>
                  <a:lnTo>
                    <a:pt x="123" y="60"/>
                  </a:lnTo>
                  <a:lnTo>
                    <a:pt x="114" y="54"/>
                  </a:lnTo>
                  <a:lnTo>
                    <a:pt x="98" y="54"/>
                  </a:lnTo>
                  <a:lnTo>
                    <a:pt x="87" y="56"/>
                  </a:lnTo>
                  <a:lnTo>
                    <a:pt x="75" y="62"/>
                  </a:lnTo>
                  <a:lnTo>
                    <a:pt x="71" y="74"/>
                  </a:lnTo>
                  <a:lnTo>
                    <a:pt x="73" y="87"/>
                  </a:lnTo>
                  <a:lnTo>
                    <a:pt x="77" y="101"/>
                  </a:lnTo>
                  <a:lnTo>
                    <a:pt x="87" y="112"/>
                  </a:lnTo>
                  <a:lnTo>
                    <a:pt x="98" y="116"/>
                  </a:lnTo>
                  <a:lnTo>
                    <a:pt x="114" y="114"/>
                  </a:lnTo>
                  <a:lnTo>
                    <a:pt x="119" y="108"/>
                  </a:lnTo>
                  <a:lnTo>
                    <a:pt x="123" y="99"/>
                  </a:lnTo>
                  <a:lnTo>
                    <a:pt x="125" y="99"/>
                  </a:lnTo>
                  <a:close/>
                  <a:moveTo>
                    <a:pt x="189" y="237"/>
                  </a:moveTo>
                  <a:lnTo>
                    <a:pt x="87" y="241"/>
                  </a:lnTo>
                  <a:lnTo>
                    <a:pt x="6" y="249"/>
                  </a:lnTo>
                  <a:lnTo>
                    <a:pt x="10" y="216"/>
                  </a:lnTo>
                  <a:lnTo>
                    <a:pt x="12" y="191"/>
                  </a:lnTo>
                  <a:lnTo>
                    <a:pt x="10" y="160"/>
                  </a:lnTo>
                  <a:lnTo>
                    <a:pt x="6" y="137"/>
                  </a:lnTo>
                  <a:lnTo>
                    <a:pt x="2" y="91"/>
                  </a:lnTo>
                  <a:lnTo>
                    <a:pt x="0" y="54"/>
                  </a:lnTo>
                  <a:lnTo>
                    <a:pt x="2" y="29"/>
                  </a:lnTo>
                  <a:lnTo>
                    <a:pt x="6" y="12"/>
                  </a:lnTo>
                  <a:lnTo>
                    <a:pt x="31" y="16"/>
                  </a:lnTo>
                  <a:lnTo>
                    <a:pt x="63" y="18"/>
                  </a:lnTo>
                  <a:lnTo>
                    <a:pt x="98" y="12"/>
                  </a:lnTo>
                  <a:lnTo>
                    <a:pt x="121" y="8"/>
                  </a:lnTo>
                  <a:lnTo>
                    <a:pt x="144" y="6"/>
                  </a:lnTo>
                  <a:lnTo>
                    <a:pt x="165" y="6"/>
                  </a:lnTo>
                  <a:lnTo>
                    <a:pt x="194" y="12"/>
                  </a:lnTo>
                  <a:lnTo>
                    <a:pt x="196" y="24"/>
                  </a:lnTo>
                  <a:lnTo>
                    <a:pt x="196" y="31"/>
                  </a:lnTo>
                  <a:lnTo>
                    <a:pt x="196" y="52"/>
                  </a:lnTo>
                  <a:lnTo>
                    <a:pt x="194" y="70"/>
                  </a:lnTo>
                  <a:lnTo>
                    <a:pt x="215" y="72"/>
                  </a:lnTo>
                  <a:lnTo>
                    <a:pt x="235" y="72"/>
                  </a:lnTo>
                  <a:lnTo>
                    <a:pt x="292" y="72"/>
                  </a:lnTo>
                  <a:lnTo>
                    <a:pt x="304" y="72"/>
                  </a:lnTo>
                  <a:lnTo>
                    <a:pt x="314" y="70"/>
                  </a:lnTo>
                  <a:lnTo>
                    <a:pt x="310" y="56"/>
                  </a:lnTo>
                  <a:lnTo>
                    <a:pt x="310" y="41"/>
                  </a:lnTo>
                  <a:lnTo>
                    <a:pt x="310" y="27"/>
                  </a:lnTo>
                  <a:lnTo>
                    <a:pt x="314" y="12"/>
                  </a:lnTo>
                  <a:lnTo>
                    <a:pt x="333" y="18"/>
                  </a:lnTo>
                  <a:lnTo>
                    <a:pt x="360" y="22"/>
                  </a:lnTo>
                  <a:lnTo>
                    <a:pt x="375" y="20"/>
                  </a:lnTo>
                  <a:lnTo>
                    <a:pt x="392" y="14"/>
                  </a:lnTo>
                  <a:lnTo>
                    <a:pt x="414" y="6"/>
                  </a:lnTo>
                  <a:lnTo>
                    <a:pt x="437" y="0"/>
                  </a:lnTo>
                  <a:lnTo>
                    <a:pt x="454" y="4"/>
                  </a:lnTo>
                  <a:lnTo>
                    <a:pt x="479" y="12"/>
                  </a:lnTo>
                  <a:lnTo>
                    <a:pt x="481" y="12"/>
                  </a:lnTo>
                  <a:lnTo>
                    <a:pt x="485" y="43"/>
                  </a:lnTo>
                  <a:lnTo>
                    <a:pt x="489" y="83"/>
                  </a:lnTo>
                  <a:lnTo>
                    <a:pt x="483" y="135"/>
                  </a:lnTo>
                  <a:lnTo>
                    <a:pt x="475" y="168"/>
                  </a:lnTo>
                  <a:lnTo>
                    <a:pt x="473" y="202"/>
                  </a:lnTo>
                  <a:lnTo>
                    <a:pt x="475" y="224"/>
                  </a:lnTo>
                  <a:lnTo>
                    <a:pt x="481" y="249"/>
                  </a:lnTo>
                  <a:lnTo>
                    <a:pt x="423" y="245"/>
                  </a:lnTo>
                  <a:lnTo>
                    <a:pt x="379" y="241"/>
                  </a:lnTo>
                  <a:lnTo>
                    <a:pt x="271" y="237"/>
                  </a:lnTo>
                  <a:lnTo>
                    <a:pt x="189" y="237"/>
                  </a:lnTo>
                  <a:close/>
                  <a:moveTo>
                    <a:pt x="106" y="222"/>
                  </a:moveTo>
                  <a:lnTo>
                    <a:pt x="110" y="220"/>
                  </a:lnTo>
                  <a:lnTo>
                    <a:pt x="119" y="212"/>
                  </a:lnTo>
                  <a:lnTo>
                    <a:pt x="125" y="204"/>
                  </a:lnTo>
                  <a:lnTo>
                    <a:pt x="131" y="191"/>
                  </a:lnTo>
                  <a:lnTo>
                    <a:pt x="131" y="179"/>
                  </a:lnTo>
                  <a:lnTo>
                    <a:pt x="121" y="166"/>
                  </a:lnTo>
                  <a:lnTo>
                    <a:pt x="110" y="160"/>
                  </a:lnTo>
                  <a:lnTo>
                    <a:pt x="98" y="160"/>
                  </a:lnTo>
                  <a:lnTo>
                    <a:pt x="87" y="166"/>
                  </a:lnTo>
                  <a:lnTo>
                    <a:pt x="75" y="174"/>
                  </a:lnTo>
                  <a:lnTo>
                    <a:pt x="67" y="183"/>
                  </a:lnTo>
                  <a:lnTo>
                    <a:pt x="67" y="197"/>
                  </a:lnTo>
                  <a:lnTo>
                    <a:pt x="71" y="206"/>
                  </a:lnTo>
                  <a:lnTo>
                    <a:pt x="81" y="212"/>
                  </a:lnTo>
                  <a:lnTo>
                    <a:pt x="88" y="216"/>
                  </a:lnTo>
                  <a:lnTo>
                    <a:pt x="92" y="220"/>
                  </a:lnTo>
                  <a:lnTo>
                    <a:pt x="98" y="222"/>
                  </a:lnTo>
                  <a:lnTo>
                    <a:pt x="106" y="22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054" name="Freeform 1081"/>
            <p:cNvSpPr>
              <a:spLocks/>
            </p:cNvSpPr>
            <p:nvPr/>
          </p:nvSpPr>
          <p:spPr bwMode="auto">
            <a:xfrm>
              <a:off x="1628" y="3012"/>
              <a:ext cx="168" cy="139"/>
            </a:xfrm>
            <a:custGeom>
              <a:avLst/>
              <a:gdLst>
                <a:gd name="T0" fmla="*/ 166 w 168"/>
                <a:gd name="T1" fmla="*/ 4 h 139"/>
                <a:gd name="T2" fmla="*/ 152 w 168"/>
                <a:gd name="T3" fmla="*/ 31 h 139"/>
                <a:gd name="T4" fmla="*/ 145 w 168"/>
                <a:gd name="T5" fmla="*/ 52 h 139"/>
                <a:gd name="T6" fmla="*/ 137 w 168"/>
                <a:gd name="T7" fmla="*/ 58 h 139"/>
                <a:gd name="T8" fmla="*/ 121 w 168"/>
                <a:gd name="T9" fmla="*/ 71 h 139"/>
                <a:gd name="T10" fmla="*/ 120 w 168"/>
                <a:gd name="T11" fmla="*/ 79 h 139"/>
                <a:gd name="T12" fmla="*/ 116 w 168"/>
                <a:gd name="T13" fmla="*/ 94 h 139"/>
                <a:gd name="T14" fmla="*/ 116 w 168"/>
                <a:gd name="T15" fmla="*/ 108 h 139"/>
                <a:gd name="T16" fmla="*/ 116 w 168"/>
                <a:gd name="T17" fmla="*/ 123 h 139"/>
                <a:gd name="T18" fmla="*/ 120 w 168"/>
                <a:gd name="T19" fmla="*/ 137 h 139"/>
                <a:gd name="T20" fmla="*/ 110 w 168"/>
                <a:gd name="T21" fmla="*/ 139 h 139"/>
                <a:gd name="T22" fmla="*/ 98 w 168"/>
                <a:gd name="T23" fmla="*/ 139 h 139"/>
                <a:gd name="T24" fmla="*/ 41 w 168"/>
                <a:gd name="T25" fmla="*/ 139 h 139"/>
                <a:gd name="T26" fmla="*/ 21 w 168"/>
                <a:gd name="T27" fmla="*/ 139 h 139"/>
                <a:gd name="T28" fmla="*/ 0 w 168"/>
                <a:gd name="T29" fmla="*/ 137 h 139"/>
                <a:gd name="T30" fmla="*/ 20 w 168"/>
                <a:gd name="T31" fmla="*/ 116 h 139"/>
                <a:gd name="T32" fmla="*/ 39 w 168"/>
                <a:gd name="T33" fmla="*/ 85 h 139"/>
                <a:gd name="T34" fmla="*/ 46 w 168"/>
                <a:gd name="T35" fmla="*/ 67 h 139"/>
                <a:gd name="T36" fmla="*/ 56 w 168"/>
                <a:gd name="T37" fmla="*/ 48 h 139"/>
                <a:gd name="T38" fmla="*/ 60 w 168"/>
                <a:gd name="T39" fmla="*/ 35 h 139"/>
                <a:gd name="T40" fmla="*/ 66 w 168"/>
                <a:gd name="T41" fmla="*/ 17 h 139"/>
                <a:gd name="T42" fmla="*/ 70 w 168"/>
                <a:gd name="T43" fmla="*/ 8 h 139"/>
                <a:gd name="T44" fmla="*/ 81 w 168"/>
                <a:gd name="T45" fmla="*/ 0 h 139"/>
                <a:gd name="T46" fmla="*/ 93 w 168"/>
                <a:gd name="T47" fmla="*/ 2 h 139"/>
                <a:gd name="T48" fmla="*/ 104 w 168"/>
                <a:gd name="T49" fmla="*/ 2 h 139"/>
                <a:gd name="T50" fmla="*/ 125 w 168"/>
                <a:gd name="T51" fmla="*/ 4 h 139"/>
                <a:gd name="T52" fmla="*/ 141 w 168"/>
                <a:gd name="T53" fmla="*/ 2 h 139"/>
                <a:gd name="T54" fmla="*/ 156 w 168"/>
                <a:gd name="T55" fmla="*/ 0 h 139"/>
                <a:gd name="T56" fmla="*/ 166 w 168"/>
                <a:gd name="T57" fmla="*/ 0 h 139"/>
                <a:gd name="T58" fmla="*/ 168 w 168"/>
                <a:gd name="T59" fmla="*/ 2 h 139"/>
                <a:gd name="T60" fmla="*/ 166 w 168"/>
                <a:gd name="T61" fmla="*/ 4 h 1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39"/>
                <a:gd name="T95" fmla="*/ 168 w 168"/>
                <a:gd name="T96" fmla="*/ 139 h 13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39">
                  <a:moveTo>
                    <a:pt x="166" y="4"/>
                  </a:moveTo>
                  <a:lnTo>
                    <a:pt x="152" y="31"/>
                  </a:lnTo>
                  <a:lnTo>
                    <a:pt x="145" y="52"/>
                  </a:lnTo>
                  <a:lnTo>
                    <a:pt x="137" y="58"/>
                  </a:lnTo>
                  <a:lnTo>
                    <a:pt x="121" y="71"/>
                  </a:lnTo>
                  <a:lnTo>
                    <a:pt x="120" y="79"/>
                  </a:lnTo>
                  <a:lnTo>
                    <a:pt x="116" y="94"/>
                  </a:lnTo>
                  <a:lnTo>
                    <a:pt x="116" y="108"/>
                  </a:lnTo>
                  <a:lnTo>
                    <a:pt x="116" y="123"/>
                  </a:lnTo>
                  <a:lnTo>
                    <a:pt x="120" y="137"/>
                  </a:lnTo>
                  <a:lnTo>
                    <a:pt x="110" y="139"/>
                  </a:lnTo>
                  <a:lnTo>
                    <a:pt x="98" y="139"/>
                  </a:lnTo>
                  <a:lnTo>
                    <a:pt x="41" y="139"/>
                  </a:lnTo>
                  <a:lnTo>
                    <a:pt x="21" y="139"/>
                  </a:lnTo>
                  <a:lnTo>
                    <a:pt x="0" y="137"/>
                  </a:lnTo>
                  <a:lnTo>
                    <a:pt x="20" y="116"/>
                  </a:lnTo>
                  <a:lnTo>
                    <a:pt x="39" y="85"/>
                  </a:lnTo>
                  <a:lnTo>
                    <a:pt x="46" y="67"/>
                  </a:lnTo>
                  <a:lnTo>
                    <a:pt x="56" y="48"/>
                  </a:lnTo>
                  <a:lnTo>
                    <a:pt x="60" y="35"/>
                  </a:lnTo>
                  <a:lnTo>
                    <a:pt x="66" y="17"/>
                  </a:lnTo>
                  <a:lnTo>
                    <a:pt x="70" y="8"/>
                  </a:lnTo>
                  <a:lnTo>
                    <a:pt x="81" y="0"/>
                  </a:lnTo>
                  <a:lnTo>
                    <a:pt x="93" y="2"/>
                  </a:lnTo>
                  <a:lnTo>
                    <a:pt x="104" y="2"/>
                  </a:lnTo>
                  <a:lnTo>
                    <a:pt x="125" y="4"/>
                  </a:lnTo>
                  <a:lnTo>
                    <a:pt x="141" y="2"/>
                  </a:lnTo>
                  <a:lnTo>
                    <a:pt x="156" y="0"/>
                  </a:lnTo>
                  <a:lnTo>
                    <a:pt x="166" y="0"/>
                  </a:lnTo>
                  <a:lnTo>
                    <a:pt x="168" y="2"/>
                  </a:lnTo>
                  <a:lnTo>
                    <a:pt x="166"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055" name="Freeform 1082"/>
            <p:cNvSpPr>
              <a:spLocks/>
            </p:cNvSpPr>
            <p:nvPr/>
          </p:nvSpPr>
          <p:spPr bwMode="auto">
            <a:xfrm>
              <a:off x="1628" y="2954"/>
              <a:ext cx="83" cy="195"/>
            </a:xfrm>
            <a:custGeom>
              <a:avLst/>
              <a:gdLst>
                <a:gd name="T0" fmla="*/ 83 w 83"/>
                <a:gd name="T1" fmla="*/ 12 h 195"/>
                <a:gd name="T2" fmla="*/ 83 w 83"/>
                <a:gd name="T3" fmla="*/ 24 h 195"/>
                <a:gd name="T4" fmla="*/ 81 w 83"/>
                <a:gd name="T5" fmla="*/ 43 h 195"/>
                <a:gd name="T6" fmla="*/ 81 w 83"/>
                <a:gd name="T7" fmla="*/ 58 h 195"/>
                <a:gd name="T8" fmla="*/ 70 w 83"/>
                <a:gd name="T9" fmla="*/ 66 h 195"/>
                <a:gd name="T10" fmla="*/ 66 w 83"/>
                <a:gd name="T11" fmla="*/ 75 h 195"/>
                <a:gd name="T12" fmla="*/ 60 w 83"/>
                <a:gd name="T13" fmla="*/ 93 h 195"/>
                <a:gd name="T14" fmla="*/ 56 w 83"/>
                <a:gd name="T15" fmla="*/ 106 h 195"/>
                <a:gd name="T16" fmla="*/ 46 w 83"/>
                <a:gd name="T17" fmla="*/ 125 h 195"/>
                <a:gd name="T18" fmla="*/ 39 w 83"/>
                <a:gd name="T19" fmla="*/ 143 h 195"/>
                <a:gd name="T20" fmla="*/ 20 w 83"/>
                <a:gd name="T21" fmla="*/ 174 h 195"/>
                <a:gd name="T22" fmla="*/ 0 w 83"/>
                <a:gd name="T23" fmla="*/ 195 h 195"/>
                <a:gd name="T24" fmla="*/ 2 w 83"/>
                <a:gd name="T25" fmla="*/ 177 h 195"/>
                <a:gd name="T26" fmla="*/ 2 w 83"/>
                <a:gd name="T27" fmla="*/ 156 h 195"/>
                <a:gd name="T28" fmla="*/ 2 w 83"/>
                <a:gd name="T29" fmla="*/ 149 h 195"/>
                <a:gd name="T30" fmla="*/ 0 w 83"/>
                <a:gd name="T31" fmla="*/ 137 h 195"/>
                <a:gd name="T32" fmla="*/ 18 w 83"/>
                <a:gd name="T33" fmla="*/ 118 h 195"/>
                <a:gd name="T34" fmla="*/ 35 w 83"/>
                <a:gd name="T35" fmla="*/ 93 h 195"/>
                <a:gd name="T36" fmla="*/ 45 w 83"/>
                <a:gd name="T37" fmla="*/ 66 h 195"/>
                <a:gd name="T38" fmla="*/ 50 w 83"/>
                <a:gd name="T39" fmla="*/ 49 h 195"/>
                <a:gd name="T40" fmla="*/ 56 w 83"/>
                <a:gd name="T41" fmla="*/ 29 h 195"/>
                <a:gd name="T42" fmla="*/ 66 w 83"/>
                <a:gd name="T43" fmla="*/ 16 h 195"/>
                <a:gd name="T44" fmla="*/ 81 w 83"/>
                <a:gd name="T45" fmla="*/ 0 h 195"/>
                <a:gd name="T46" fmla="*/ 83 w 83"/>
                <a:gd name="T47" fmla="*/ 12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3"/>
                <a:gd name="T73" fmla="*/ 0 h 195"/>
                <a:gd name="T74" fmla="*/ 83 w 8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3" h="195">
                  <a:moveTo>
                    <a:pt x="83" y="12"/>
                  </a:moveTo>
                  <a:lnTo>
                    <a:pt x="83" y="24"/>
                  </a:lnTo>
                  <a:lnTo>
                    <a:pt x="81" y="43"/>
                  </a:lnTo>
                  <a:lnTo>
                    <a:pt x="81" y="58"/>
                  </a:lnTo>
                  <a:lnTo>
                    <a:pt x="70" y="66"/>
                  </a:lnTo>
                  <a:lnTo>
                    <a:pt x="66" y="75"/>
                  </a:lnTo>
                  <a:lnTo>
                    <a:pt x="60" y="93"/>
                  </a:lnTo>
                  <a:lnTo>
                    <a:pt x="56" y="106"/>
                  </a:lnTo>
                  <a:lnTo>
                    <a:pt x="46" y="125"/>
                  </a:lnTo>
                  <a:lnTo>
                    <a:pt x="39" y="143"/>
                  </a:lnTo>
                  <a:lnTo>
                    <a:pt x="20" y="174"/>
                  </a:lnTo>
                  <a:lnTo>
                    <a:pt x="0" y="195"/>
                  </a:lnTo>
                  <a:lnTo>
                    <a:pt x="2" y="177"/>
                  </a:lnTo>
                  <a:lnTo>
                    <a:pt x="2" y="156"/>
                  </a:lnTo>
                  <a:lnTo>
                    <a:pt x="2" y="149"/>
                  </a:lnTo>
                  <a:lnTo>
                    <a:pt x="0" y="137"/>
                  </a:lnTo>
                  <a:lnTo>
                    <a:pt x="18" y="118"/>
                  </a:lnTo>
                  <a:lnTo>
                    <a:pt x="35" y="93"/>
                  </a:lnTo>
                  <a:lnTo>
                    <a:pt x="45" y="66"/>
                  </a:lnTo>
                  <a:lnTo>
                    <a:pt x="50" y="49"/>
                  </a:lnTo>
                  <a:lnTo>
                    <a:pt x="56" y="29"/>
                  </a:lnTo>
                  <a:lnTo>
                    <a:pt x="66" y="16"/>
                  </a:lnTo>
                  <a:lnTo>
                    <a:pt x="81" y="0"/>
                  </a:lnTo>
                  <a:lnTo>
                    <a:pt x="83"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056" name="Freeform 1083"/>
            <p:cNvSpPr>
              <a:spLocks/>
            </p:cNvSpPr>
            <p:nvPr/>
          </p:nvSpPr>
          <p:spPr bwMode="auto">
            <a:xfrm>
              <a:off x="1440" y="2949"/>
              <a:ext cx="269" cy="148"/>
            </a:xfrm>
            <a:custGeom>
              <a:avLst/>
              <a:gdLst>
                <a:gd name="T0" fmla="*/ 269 w 269"/>
                <a:gd name="T1" fmla="*/ 5 h 148"/>
                <a:gd name="T2" fmla="*/ 254 w 269"/>
                <a:gd name="T3" fmla="*/ 21 h 148"/>
                <a:gd name="T4" fmla="*/ 244 w 269"/>
                <a:gd name="T5" fmla="*/ 34 h 148"/>
                <a:gd name="T6" fmla="*/ 238 w 269"/>
                <a:gd name="T7" fmla="*/ 54 h 148"/>
                <a:gd name="T8" fmla="*/ 233 w 269"/>
                <a:gd name="T9" fmla="*/ 71 h 148"/>
                <a:gd name="T10" fmla="*/ 223 w 269"/>
                <a:gd name="T11" fmla="*/ 98 h 148"/>
                <a:gd name="T12" fmla="*/ 206 w 269"/>
                <a:gd name="T13" fmla="*/ 123 h 148"/>
                <a:gd name="T14" fmla="*/ 188 w 269"/>
                <a:gd name="T15" fmla="*/ 142 h 148"/>
                <a:gd name="T16" fmla="*/ 159 w 269"/>
                <a:gd name="T17" fmla="*/ 136 h 148"/>
                <a:gd name="T18" fmla="*/ 138 w 269"/>
                <a:gd name="T19" fmla="*/ 136 h 148"/>
                <a:gd name="T20" fmla="*/ 115 w 269"/>
                <a:gd name="T21" fmla="*/ 138 h 148"/>
                <a:gd name="T22" fmla="*/ 92 w 269"/>
                <a:gd name="T23" fmla="*/ 142 h 148"/>
                <a:gd name="T24" fmla="*/ 57 w 269"/>
                <a:gd name="T25" fmla="*/ 148 h 148"/>
                <a:gd name="T26" fmla="*/ 25 w 269"/>
                <a:gd name="T27" fmla="*/ 146 h 148"/>
                <a:gd name="T28" fmla="*/ 0 w 269"/>
                <a:gd name="T29" fmla="*/ 142 h 148"/>
                <a:gd name="T30" fmla="*/ 34 w 269"/>
                <a:gd name="T31" fmla="*/ 90 h 148"/>
                <a:gd name="T32" fmla="*/ 61 w 269"/>
                <a:gd name="T33" fmla="*/ 48 h 148"/>
                <a:gd name="T34" fmla="*/ 77 w 269"/>
                <a:gd name="T35" fmla="*/ 13 h 148"/>
                <a:gd name="T36" fmla="*/ 88 w 269"/>
                <a:gd name="T37" fmla="*/ 7 h 148"/>
                <a:gd name="T38" fmla="*/ 98 w 269"/>
                <a:gd name="T39" fmla="*/ 4 h 148"/>
                <a:gd name="T40" fmla="*/ 115 w 269"/>
                <a:gd name="T41" fmla="*/ 0 h 148"/>
                <a:gd name="T42" fmla="*/ 144 w 269"/>
                <a:gd name="T43" fmla="*/ 0 h 148"/>
                <a:gd name="T44" fmla="*/ 173 w 269"/>
                <a:gd name="T45" fmla="*/ 5 h 148"/>
                <a:gd name="T46" fmla="*/ 194 w 269"/>
                <a:gd name="T47" fmla="*/ 9 h 148"/>
                <a:gd name="T48" fmla="*/ 217 w 269"/>
                <a:gd name="T49" fmla="*/ 13 h 148"/>
                <a:gd name="T50" fmla="*/ 246 w 269"/>
                <a:gd name="T51" fmla="*/ 9 h 148"/>
                <a:gd name="T52" fmla="*/ 269 w 269"/>
                <a:gd name="T53" fmla="*/ 5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69"/>
                <a:gd name="T82" fmla="*/ 0 h 148"/>
                <a:gd name="T83" fmla="*/ 269 w 269"/>
                <a:gd name="T84" fmla="*/ 148 h 1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69" h="148">
                  <a:moveTo>
                    <a:pt x="269" y="5"/>
                  </a:moveTo>
                  <a:lnTo>
                    <a:pt x="254" y="21"/>
                  </a:lnTo>
                  <a:lnTo>
                    <a:pt x="244" y="34"/>
                  </a:lnTo>
                  <a:lnTo>
                    <a:pt x="238" y="54"/>
                  </a:lnTo>
                  <a:lnTo>
                    <a:pt x="233" y="71"/>
                  </a:lnTo>
                  <a:lnTo>
                    <a:pt x="223" y="98"/>
                  </a:lnTo>
                  <a:lnTo>
                    <a:pt x="206" y="123"/>
                  </a:lnTo>
                  <a:lnTo>
                    <a:pt x="188" y="142"/>
                  </a:lnTo>
                  <a:lnTo>
                    <a:pt x="159" y="136"/>
                  </a:lnTo>
                  <a:lnTo>
                    <a:pt x="138" y="136"/>
                  </a:lnTo>
                  <a:lnTo>
                    <a:pt x="115" y="138"/>
                  </a:lnTo>
                  <a:lnTo>
                    <a:pt x="92" y="142"/>
                  </a:lnTo>
                  <a:lnTo>
                    <a:pt x="57" y="148"/>
                  </a:lnTo>
                  <a:lnTo>
                    <a:pt x="25" y="146"/>
                  </a:lnTo>
                  <a:lnTo>
                    <a:pt x="0" y="142"/>
                  </a:lnTo>
                  <a:lnTo>
                    <a:pt x="34" y="90"/>
                  </a:lnTo>
                  <a:lnTo>
                    <a:pt x="61" y="48"/>
                  </a:lnTo>
                  <a:lnTo>
                    <a:pt x="77" y="13"/>
                  </a:lnTo>
                  <a:lnTo>
                    <a:pt x="88" y="7"/>
                  </a:lnTo>
                  <a:lnTo>
                    <a:pt x="98" y="4"/>
                  </a:lnTo>
                  <a:lnTo>
                    <a:pt x="115" y="0"/>
                  </a:lnTo>
                  <a:lnTo>
                    <a:pt x="144" y="0"/>
                  </a:lnTo>
                  <a:lnTo>
                    <a:pt x="173" y="5"/>
                  </a:lnTo>
                  <a:lnTo>
                    <a:pt x="194" y="9"/>
                  </a:lnTo>
                  <a:lnTo>
                    <a:pt x="217" y="13"/>
                  </a:lnTo>
                  <a:lnTo>
                    <a:pt x="246" y="9"/>
                  </a:lnTo>
                  <a:lnTo>
                    <a:pt x="269"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057" name="Freeform 1084"/>
            <p:cNvSpPr>
              <a:spLocks/>
            </p:cNvSpPr>
            <p:nvPr/>
          </p:nvSpPr>
          <p:spPr bwMode="auto">
            <a:xfrm>
              <a:off x="1384" y="2887"/>
              <a:ext cx="144" cy="496"/>
            </a:xfrm>
            <a:custGeom>
              <a:avLst/>
              <a:gdLst>
                <a:gd name="T0" fmla="*/ 140 w 144"/>
                <a:gd name="T1" fmla="*/ 0 h 496"/>
                <a:gd name="T2" fmla="*/ 144 w 144"/>
                <a:gd name="T3" fmla="*/ 69 h 496"/>
                <a:gd name="T4" fmla="*/ 144 w 144"/>
                <a:gd name="T5" fmla="*/ 69 h 496"/>
                <a:gd name="T6" fmla="*/ 133 w 144"/>
                <a:gd name="T7" fmla="*/ 75 h 496"/>
                <a:gd name="T8" fmla="*/ 117 w 144"/>
                <a:gd name="T9" fmla="*/ 110 h 496"/>
                <a:gd name="T10" fmla="*/ 90 w 144"/>
                <a:gd name="T11" fmla="*/ 152 h 496"/>
                <a:gd name="T12" fmla="*/ 56 w 144"/>
                <a:gd name="T13" fmla="*/ 204 h 496"/>
                <a:gd name="T14" fmla="*/ 52 w 144"/>
                <a:gd name="T15" fmla="*/ 221 h 496"/>
                <a:gd name="T16" fmla="*/ 50 w 144"/>
                <a:gd name="T17" fmla="*/ 246 h 496"/>
                <a:gd name="T18" fmla="*/ 52 w 144"/>
                <a:gd name="T19" fmla="*/ 283 h 496"/>
                <a:gd name="T20" fmla="*/ 56 w 144"/>
                <a:gd name="T21" fmla="*/ 329 h 496"/>
                <a:gd name="T22" fmla="*/ 60 w 144"/>
                <a:gd name="T23" fmla="*/ 352 h 496"/>
                <a:gd name="T24" fmla="*/ 62 w 144"/>
                <a:gd name="T25" fmla="*/ 383 h 496"/>
                <a:gd name="T26" fmla="*/ 60 w 144"/>
                <a:gd name="T27" fmla="*/ 408 h 496"/>
                <a:gd name="T28" fmla="*/ 56 w 144"/>
                <a:gd name="T29" fmla="*/ 441 h 496"/>
                <a:gd name="T30" fmla="*/ 56 w 144"/>
                <a:gd name="T31" fmla="*/ 441 h 496"/>
                <a:gd name="T32" fmla="*/ 21 w 144"/>
                <a:gd name="T33" fmla="*/ 496 h 496"/>
                <a:gd name="T34" fmla="*/ 13 w 144"/>
                <a:gd name="T35" fmla="*/ 389 h 496"/>
                <a:gd name="T36" fmla="*/ 12 w 144"/>
                <a:gd name="T37" fmla="*/ 389 h 496"/>
                <a:gd name="T38" fmla="*/ 8 w 144"/>
                <a:gd name="T39" fmla="*/ 329 h 496"/>
                <a:gd name="T40" fmla="*/ 0 w 144"/>
                <a:gd name="T41" fmla="*/ 250 h 496"/>
                <a:gd name="T42" fmla="*/ 4 w 144"/>
                <a:gd name="T43" fmla="*/ 248 h 496"/>
                <a:gd name="T44" fmla="*/ 2 w 144"/>
                <a:gd name="T45" fmla="*/ 221 h 496"/>
                <a:gd name="T46" fmla="*/ 27 w 144"/>
                <a:gd name="T47" fmla="*/ 181 h 496"/>
                <a:gd name="T48" fmla="*/ 67 w 144"/>
                <a:gd name="T49" fmla="*/ 117 h 496"/>
                <a:gd name="T50" fmla="*/ 65 w 144"/>
                <a:gd name="T51" fmla="*/ 117 h 496"/>
                <a:gd name="T52" fmla="*/ 77 w 144"/>
                <a:gd name="T53" fmla="*/ 100 h 496"/>
                <a:gd name="T54" fmla="*/ 117 w 144"/>
                <a:gd name="T55" fmla="*/ 39 h 496"/>
                <a:gd name="T56" fmla="*/ 117 w 144"/>
                <a:gd name="T57" fmla="*/ 39 h 496"/>
                <a:gd name="T58" fmla="*/ 140 w 144"/>
                <a:gd name="T59" fmla="*/ 0 h 4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496"/>
                <a:gd name="T92" fmla="*/ 144 w 144"/>
                <a:gd name="T93" fmla="*/ 496 h 4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496">
                  <a:moveTo>
                    <a:pt x="140" y="0"/>
                  </a:moveTo>
                  <a:lnTo>
                    <a:pt x="144" y="69"/>
                  </a:lnTo>
                  <a:lnTo>
                    <a:pt x="133" y="75"/>
                  </a:lnTo>
                  <a:lnTo>
                    <a:pt x="117" y="110"/>
                  </a:lnTo>
                  <a:lnTo>
                    <a:pt x="90" y="152"/>
                  </a:lnTo>
                  <a:lnTo>
                    <a:pt x="56" y="204"/>
                  </a:lnTo>
                  <a:lnTo>
                    <a:pt x="52" y="221"/>
                  </a:lnTo>
                  <a:lnTo>
                    <a:pt x="50" y="246"/>
                  </a:lnTo>
                  <a:lnTo>
                    <a:pt x="52" y="283"/>
                  </a:lnTo>
                  <a:lnTo>
                    <a:pt x="56" y="329"/>
                  </a:lnTo>
                  <a:lnTo>
                    <a:pt x="60" y="352"/>
                  </a:lnTo>
                  <a:lnTo>
                    <a:pt x="62" y="383"/>
                  </a:lnTo>
                  <a:lnTo>
                    <a:pt x="60" y="408"/>
                  </a:lnTo>
                  <a:lnTo>
                    <a:pt x="56" y="441"/>
                  </a:lnTo>
                  <a:lnTo>
                    <a:pt x="21" y="496"/>
                  </a:lnTo>
                  <a:lnTo>
                    <a:pt x="13" y="389"/>
                  </a:lnTo>
                  <a:lnTo>
                    <a:pt x="12" y="389"/>
                  </a:lnTo>
                  <a:lnTo>
                    <a:pt x="8" y="329"/>
                  </a:lnTo>
                  <a:lnTo>
                    <a:pt x="0" y="250"/>
                  </a:lnTo>
                  <a:lnTo>
                    <a:pt x="4" y="248"/>
                  </a:lnTo>
                  <a:lnTo>
                    <a:pt x="2" y="221"/>
                  </a:lnTo>
                  <a:lnTo>
                    <a:pt x="27" y="181"/>
                  </a:lnTo>
                  <a:lnTo>
                    <a:pt x="67" y="117"/>
                  </a:lnTo>
                  <a:lnTo>
                    <a:pt x="65" y="117"/>
                  </a:lnTo>
                  <a:lnTo>
                    <a:pt x="77" y="100"/>
                  </a:lnTo>
                  <a:lnTo>
                    <a:pt x="117" y="39"/>
                  </a:lnTo>
                  <a:lnTo>
                    <a:pt x="140"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058" name="Freeform 1085"/>
            <p:cNvSpPr>
              <a:spLocks/>
            </p:cNvSpPr>
            <p:nvPr/>
          </p:nvSpPr>
          <p:spPr bwMode="auto">
            <a:xfrm>
              <a:off x="1215" y="3066"/>
              <a:ext cx="196" cy="150"/>
            </a:xfrm>
            <a:custGeom>
              <a:avLst/>
              <a:gdLst>
                <a:gd name="T0" fmla="*/ 167 w 196"/>
                <a:gd name="T1" fmla="*/ 2 h 150"/>
                <a:gd name="T2" fmla="*/ 181 w 196"/>
                <a:gd name="T3" fmla="*/ 2 h 150"/>
                <a:gd name="T4" fmla="*/ 196 w 196"/>
                <a:gd name="T5" fmla="*/ 2 h 150"/>
                <a:gd name="T6" fmla="*/ 171 w 196"/>
                <a:gd name="T7" fmla="*/ 42 h 150"/>
                <a:gd name="T8" fmla="*/ 173 w 196"/>
                <a:gd name="T9" fmla="*/ 69 h 150"/>
                <a:gd name="T10" fmla="*/ 169 w 196"/>
                <a:gd name="T11" fmla="*/ 71 h 150"/>
                <a:gd name="T12" fmla="*/ 177 w 196"/>
                <a:gd name="T13" fmla="*/ 150 h 150"/>
                <a:gd name="T14" fmla="*/ 163 w 196"/>
                <a:gd name="T15" fmla="*/ 146 h 150"/>
                <a:gd name="T16" fmla="*/ 152 w 196"/>
                <a:gd name="T17" fmla="*/ 144 h 150"/>
                <a:gd name="T18" fmla="*/ 140 w 196"/>
                <a:gd name="T19" fmla="*/ 144 h 150"/>
                <a:gd name="T20" fmla="*/ 132 w 196"/>
                <a:gd name="T21" fmla="*/ 146 h 150"/>
                <a:gd name="T22" fmla="*/ 125 w 196"/>
                <a:gd name="T23" fmla="*/ 148 h 150"/>
                <a:gd name="T24" fmla="*/ 119 w 196"/>
                <a:gd name="T25" fmla="*/ 150 h 150"/>
                <a:gd name="T26" fmla="*/ 102 w 196"/>
                <a:gd name="T27" fmla="*/ 148 h 150"/>
                <a:gd name="T28" fmla="*/ 86 w 196"/>
                <a:gd name="T29" fmla="*/ 148 h 150"/>
                <a:gd name="T30" fmla="*/ 54 w 196"/>
                <a:gd name="T31" fmla="*/ 146 h 150"/>
                <a:gd name="T32" fmla="*/ 27 w 196"/>
                <a:gd name="T33" fmla="*/ 150 h 150"/>
                <a:gd name="T34" fmla="*/ 23 w 196"/>
                <a:gd name="T35" fmla="*/ 148 h 150"/>
                <a:gd name="T36" fmla="*/ 19 w 196"/>
                <a:gd name="T37" fmla="*/ 146 h 150"/>
                <a:gd name="T38" fmla="*/ 17 w 196"/>
                <a:gd name="T39" fmla="*/ 140 h 150"/>
                <a:gd name="T40" fmla="*/ 17 w 196"/>
                <a:gd name="T41" fmla="*/ 131 h 150"/>
                <a:gd name="T42" fmla="*/ 9 w 196"/>
                <a:gd name="T43" fmla="*/ 117 h 150"/>
                <a:gd name="T44" fmla="*/ 2 w 196"/>
                <a:gd name="T45" fmla="*/ 102 h 150"/>
                <a:gd name="T46" fmla="*/ 0 w 196"/>
                <a:gd name="T47" fmla="*/ 85 h 150"/>
                <a:gd name="T48" fmla="*/ 5 w 196"/>
                <a:gd name="T49" fmla="*/ 62 h 150"/>
                <a:gd name="T50" fmla="*/ 7 w 196"/>
                <a:gd name="T51" fmla="*/ 48 h 150"/>
                <a:gd name="T52" fmla="*/ 13 w 196"/>
                <a:gd name="T53" fmla="*/ 29 h 150"/>
                <a:gd name="T54" fmla="*/ 13 w 196"/>
                <a:gd name="T55" fmla="*/ 29 h 150"/>
                <a:gd name="T56" fmla="*/ 15 w 196"/>
                <a:gd name="T57" fmla="*/ 19 h 150"/>
                <a:gd name="T58" fmla="*/ 19 w 196"/>
                <a:gd name="T59" fmla="*/ 6 h 150"/>
                <a:gd name="T60" fmla="*/ 21 w 196"/>
                <a:gd name="T61" fmla="*/ 2 h 150"/>
                <a:gd name="T62" fmla="*/ 25 w 196"/>
                <a:gd name="T63" fmla="*/ 0 h 150"/>
                <a:gd name="T64" fmla="*/ 27 w 196"/>
                <a:gd name="T65" fmla="*/ 2 h 150"/>
                <a:gd name="T66" fmla="*/ 40 w 196"/>
                <a:gd name="T67" fmla="*/ 4 h 150"/>
                <a:gd name="T68" fmla="*/ 59 w 196"/>
                <a:gd name="T69" fmla="*/ 4 h 150"/>
                <a:gd name="T70" fmla="*/ 73 w 196"/>
                <a:gd name="T71" fmla="*/ 2 h 150"/>
                <a:gd name="T72" fmla="*/ 92 w 196"/>
                <a:gd name="T73" fmla="*/ 0 h 150"/>
                <a:gd name="T74" fmla="*/ 104 w 196"/>
                <a:gd name="T75" fmla="*/ 0 h 150"/>
                <a:gd name="T76" fmla="*/ 119 w 196"/>
                <a:gd name="T77" fmla="*/ 2 h 150"/>
                <a:gd name="T78" fmla="*/ 129 w 196"/>
                <a:gd name="T79" fmla="*/ 2 h 150"/>
                <a:gd name="T80" fmla="*/ 136 w 196"/>
                <a:gd name="T81" fmla="*/ 4 h 150"/>
                <a:gd name="T82" fmla="*/ 146 w 196"/>
                <a:gd name="T83" fmla="*/ 6 h 150"/>
                <a:gd name="T84" fmla="*/ 156 w 196"/>
                <a:gd name="T85" fmla="*/ 4 h 150"/>
                <a:gd name="T86" fmla="*/ 167 w 196"/>
                <a:gd name="T87" fmla="*/ 2 h 1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6"/>
                <a:gd name="T133" fmla="*/ 0 h 150"/>
                <a:gd name="T134" fmla="*/ 196 w 196"/>
                <a:gd name="T135" fmla="*/ 150 h 1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6" h="150">
                  <a:moveTo>
                    <a:pt x="167" y="2"/>
                  </a:moveTo>
                  <a:lnTo>
                    <a:pt x="181" y="2"/>
                  </a:lnTo>
                  <a:lnTo>
                    <a:pt x="196" y="2"/>
                  </a:lnTo>
                  <a:lnTo>
                    <a:pt x="171" y="42"/>
                  </a:lnTo>
                  <a:lnTo>
                    <a:pt x="173" y="69"/>
                  </a:lnTo>
                  <a:lnTo>
                    <a:pt x="169" y="71"/>
                  </a:lnTo>
                  <a:lnTo>
                    <a:pt x="177" y="150"/>
                  </a:lnTo>
                  <a:lnTo>
                    <a:pt x="163" y="146"/>
                  </a:lnTo>
                  <a:lnTo>
                    <a:pt x="152" y="144"/>
                  </a:lnTo>
                  <a:lnTo>
                    <a:pt x="140" y="144"/>
                  </a:lnTo>
                  <a:lnTo>
                    <a:pt x="132" y="146"/>
                  </a:lnTo>
                  <a:lnTo>
                    <a:pt x="125" y="148"/>
                  </a:lnTo>
                  <a:lnTo>
                    <a:pt x="119" y="150"/>
                  </a:lnTo>
                  <a:lnTo>
                    <a:pt x="102" y="148"/>
                  </a:lnTo>
                  <a:lnTo>
                    <a:pt x="86" y="148"/>
                  </a:lnTo>
                  <a:lnTo>
                    <a:pt x="54" y="146"/>
                  </a:lnTo>
                  <a:lnTo>
                    <a:pt x="27" y="150"/>
                  </a:lnTo>
                  <a:lnTo>
                    <a:pt x="23" y="148"/>
                  </a:lnTo>
                  <a:lnTo>
                    <a:pt x="19" y="146"/>
                  </a:lnTo>
                  <a:lnTo>
                    <a:pt x="17" y="140"/>
                  </a:lnTo>
                  <a:lnTo>
                    <a:pt x="17" y="131"/>
                  </a:lnTo>
                  <a:lnTo>
                    <a:pt x="9" y="117"/>
                  </a:lnTo>
                  <a:lnTo>
                    <a:pt x="2" y="102"/>
                  </a:lnTo>
                  <a:lnTo>
                    <a:pt x="0" y="85"/>
                  </a:lnTo>
                  <a:lnTo>
                    <a:pt x="5" y="62"/>
                  </a:lnTo>
                  <a:lnTo>
                    <a:pt x="7" y="48"/>
                  </a:lnTo>
                  <a:lnTo>
                    <a:pt x="13" y="29"/>
                  </a:lnTo>
                  <a:lnTo>
                    <a:pt x="15" y="19"/>
                  </a:lnTo>
                  <a:lnTo>
                    <a:pt x="19" y="6"/>
                  </a:lnTo>
                  <a:lnTo>
                    <a:pt x="21" y="2"/>
                  </a:lnTo>
                  <a:lnTo>
                    <a:pt x="25" y="0"/>
                  </a:lnTo>
                  <a:lnTo>
                    <a:pt x="27" y="2"/>
                  </a:lnTo>
                  <a:lnTo>
                    <a:pt x="40" y="4"/>
                  </a:lnTo>
                  <a:lnTo>
                    <a:pt x="59" y="4"/>
                  </a:lnTo>
                  <a:lnTo>
                    <a:pt x="73" y="2"/>
                  </a:lnTo>
                  <a:lnTo>
                    <a:pt x="92" y="0"/>
                  </a:lnTo>
                  <a:lnTo>
                    <a:pt x="104" y="0"/>
                  </a:lnTo>
                  <a:lnTo>
                    <a:pt x="119" y="2"/>
                  </a:lnTo>
                  <a:lnTo>
                    <a:pt x="129" y="2"/>
                  </a:lnTo>
                  <a:lnTo>
                    <a:pt x="136" y="4"/>
                  </a:lnTo>
                  <a:lnTo>
                    <a:pt x="146" y="6"/>
                  </a:lnTo>
                  <a:lnTo>
                    <a:pt x="156" y="4"/>
                  </a:lnTo>
                  <a:lnTo>
                    <a:pt x="167"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059" name="Freeform 1086"/>
            <p:cNvSpPr>
              <a:spLocks/>
            </p:cNvSpPr>
            <p:nvPr/>
          </p:nvSpPr>
          <p:spPr bwMode="auto">
            <a:xfrm>
              <a:off x="1084" y="3093"/>
              <a:ext cx="144" cy="94"/>
            </a:xfrm>
            <a:custGeom>
              <a:avLst/>
              <a:gdLst>
                <a:gd name="T0" fmla="*/ 144 w 144"/>
                <a:gd name="T1" fmla="*/ 2 h 94"/>
                <a:gd name="T2" fmla="*/ 138 w 144"/>
                <a:gd name="T3" fmla="*/ 21 h 94"/>
                <a:gd name="T4" fmla="*/ 136 w 144"/>
                <a:gd name="T5" fmla="*/ 35 h 94"/>
                <a:gd name="T6" fmla="*/ 131 w 144"/>
                <a:gd name="T7" fmla="*/ 58 h 94"/>
                <a:gd name="T8" fmla="*/ 133 w 144"/>
                <a:gd name="T9" fmla="*/ 75 h 94"/>
                <a:gd name="T10" fmla="*/ 140 w 144"/>
                <a:gd name="T11" fmla="*/ 90 h 94"/>
                <a:gd name="T12" fmla="*/ 121 w 144"/>
                <a:gd name="T13" fmla="*/ 94 h 94"/>
                <a:gd name="T14" fmla="*/ 96 w 144"/>
                <a:gd name="T15" fmla="*/ 94 h 94"/>
                <a:gd name="T16" fmla="*/ 75 w 144"/>
                <a:gd name="T17" fmla="*/ 92 h 94"/>
                <a:gd name="T18" fmla="*/ 50 w 144"/>
                <a:gd name="T19" fmla="*/ 90 h 94"/>
                <a:gd name="T20" fmla="*/ 35 w 144"/>
                <a:gd name="T21" fmla="*/ 90 h 94"/>
                <a:gd name="T22" fmla="*/ 17 w 144"/>
                <a:gd name="T23" fmla="*/ 92 h 94"/>
                <a:gd name="T24" fmla="*/ 15 w 144"/>
                <a:gd name="T25" fmla="*/ 90 h 94"/>
                <a:gd name="T26" fmla="*/ 11 w 144"/>
                <a:gd name="T27" fmla="*/ 88 h 94"/>
                <a:gd name="T28" fmla="*/ 6 w 144"/>
                <a:gd name="T29" fmla="*/ 83 h 94"/>
                <a:gd name="T30" fmla="*/ 2 w 144"/>
                <a:gd name="T31" fmla="*/ 73 h 94"/>
                <a:gd name="T32" fmla="*/ 0 w 144"/>
                <a:gd name="T33" fmla="*/ 58 h 94"/>
                <a:gd name="T34" fmla="*/ 0 w 144"/>
                <a:gd name="T35" fmla="*/ 40 h 94"/>
                <a:gd name="T36" fmla="*/ 0 w 144"/>
                <a:gd name="T37" fmla="*/ 29 h 94"/>
                <a:gd name="T38" fmla="*/ 4 w 144"/>
                <a:gd name="T39" fmla="*/ 15 h 94"/>
                <a:gd name="T40" fmla="*/ 10 w 144"/>
                <a:gd name="T41" fmla="*/ 8 h 94"/>
                <a:gd name="T42" fmla="*/ 17 w 144"/>
                <a:gd name="T43" fmla="*/ 2 h 94"/>
                <a:gd name="T44" fmla="*/ 35 w 144"/>
                <a:gd name="T45" fmla="*/ 0 h 94"/>
                <a:gd name="T46" fmla="*/ 58 w 144"/>
                <a:gd name="T47" fmla="*/ 2 h 94"/>
                <a:gd name="T48" fmla="*/ 79 w 144"/>
                <a:gd name="T49" fmla="*/ 4 h 94"/>
                <a:gd name="T50" fmla="*/ 106 w 144"/>
                <a:gd name="T51" fmla="*/ 8 h 94"/>
                <a:gd name="T52" fmla="*/ 123 w 144"/>
                <a:gd name="T53" fmla="*/ 6 h 94"/>
                <a:gd name="T54" fmla="*/ 144 w 144"/>
                <a:gd name="T55" fmla="*/ 2 h 94"/>
                <a:gd name="T56" fmla="*/ 144 w 144"/>
                <a:gd name="T57" fmla="*/ 2 h 94"/>
                <a:gd name="T58" fmla="*/ 144 w 144"/>
                <a:gd name="T59" fmla="*/ 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94"/>
                <a:gd name="T92" fmla="*/ 144 w 144"/>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94">
                  <a:moveTo>
                    <a:pt x="144" y="2"/>
                  </a:moveTo>
                  <a:lnTo>
                    <a:pt x="138" y="21"/>
                  </a:lnTo>
                  <a:lnTo>
                    <a:pt x="136" y="35"/>
                  </a:lnTo>
                  <a:lnTo>
                    <a:pt x="131" y="58"/>
                  </a:lnTo>
                  <a:lnTo>
                    <a:pt x="133" y="75"/>
                  </a:lnTo>
                  <a:lnTo>
                    <a:pt x="140" y="90"/>
                  </a:lnTo>
                  <a:lnTo>
                    <a:pt x="121" y="94"/>
                  </a:lnTo>
                  <a:lnTo>
                    <a:pt x="96" y="94"/>
                  </a:lnTo>
                  <a:lnTo>
                    <a:pt x="75" y="92"/>
                  </a:lnTo>
                  <a:lnTo>
                    <a:pt x="50" y="90"/>
                  </a:lnTo>
                  <a:lnTo>
                    <a:pt x="35" y="90"/>
                  </a:lnTo>
                  <a:lnTo>
                    <a:pt x="17" y="92"/>
                  </a:lnTo>
                  <a:lnTo>
                    <a:pt x="15" y="90"/>
                  </a:lnTo>
                  <a:lnTo>
                    <a:pt x="11" y="88"/>
                  </a:lnTo>
                  <a:lnTo>
                    <a:pt x="6" y="83"/>
                  </a:lnTo>
                  <a:lnTo>
                    <a:pt x="2" y="73"/>
                  </a:lnTo>
                  <a:lnTo>
                    <a:pt x="0" y="58"/>
                  </a:lnTo>
                  <a:lnTo>
                    <a:pt x="0" y="40"/>
                  </a:lnTo>
                  <a:lnTo>
                    <a:pt x="0" y="29"/>
                  </a:lnTo>
                  <a:lnTo>
                    <a:pt x="4" y="15"/>
                  </a:lnTo>
                  <a:lnTo>
                    <a:pt x="10" y="8"/>
                  </a:lnTo>
                  <a:lnTo>
                    <a:pt x="17" y="2"/>
                  </a:lnTo>
                  <a:lnTo>
                    <a:pt x="35" y="0"/>
                  </a:lnTo>
                  <a:lnTo>
                    <a:pt x="58" y="2"/>
                  </a:lnTo>
                  <a:lnTo>
                    <a:pt x="79" y="4"/>
                  </a:lnTo>
                  <a:lnTo>
                    <a:pt x="106" y="8"/>
                  </a:lnTo>
                  <a:lnTo>
                    <a:pt x="123" y="6"/>
                  </a:lnTo>
                  <a:lnTo>
                    <a:pt x="144"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1060" name="Line 1087"/>
            <p:cNvSpPr>
              <a:spLocks noChangeShapeType="1"/>
            </p:cNvSpPr>
            <p:nvPr/>
          </p:nvSpPr>
          <p:spPr bwMode="auto">
            <a:xfrm flipH="1">
              <a:off x="1405" y="3328"/>
              <a:ext cx="35" cy="5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061" name="Line 1088"/>
            <p:cNvSpPr>
              <a:spLocks noChangeShapeType="1"/>
            </p:cNvSpPr>
            <p:nvPr/>
          </p:nvSpPr>
          <p:spPr bwMode="auto">
            <a:xfrm flipH="1" flipV="1">
              <a:off x="1524" y="2887"/>
              <a:ext cx="4" cy="6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062" name="Line 1089"/>
            <p:cNvSpPr>
              <a:spLocks noChangeShapeType="1"/>
            </p:cNvSpPr>
            <p:nvPr/>
          </p:nvSpPr>
          <p:spPr bwMode="auto">
            <a:xfrm flipV="1">
              <a:off x="1501" y="2887"/>
              <a:ext cx="23" cy="3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063" name="Line 1090"/>
            <p:cNvSpPr>
              <a:spLocks noChangeShapeType="1"/>
            </p:cNvSpPr>
            <p:nvPr/>
          </p:nvSpPr>
          <p:spPr bwMode="auto">
            <a:xfrm flipV="1">
              <a:off x="1480" y="2935"/>
              <a:ext cx="14"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064" name="Freeform 1091"/>
            <p:cNvSpPr>
              <a:spLocks/>
            </p:cNvSpPr>
            <p:nvPr/>
          </p:nvSpPr>
          <p:spPr bwMode="auto">
            <a:xfrm>
              <a:off x="1457" y="2970"/>
              <a:ext cx="15" cy="25"/>
            </a:xfrm>
            <a:custGeom>
              <a:avLst/>
              <a:gdLst>
                <a:gd name="T0" fmla="*/ 0 w 15"/>
                <a:gd name="T1" fmla="*/ 25 h 25"/>
                <a:gd name="T2" fmla="*/ 4 w 15"/>
                <a:gd name="T3" fmla="*/ 17 h 25"/>
                <a:gd name="T4" fmla="*/ 15 w 15"/>
                <a:gd name="T5" fmla="*/ 0 h 25"/>
                <a:gd name="T6" fmla="*/ 0 60000 65536"/>
                <a:gd name="T7" fmla="*/ 0 60000 65536"/>
                <a:gd name="T8" fmla="*/ 0 60000 65536"/>
                <a:gd name="T9" fmla="*/ 0 w 15"/>
                <a:gd name="T10" fmla="*/ 0 h 25"/>
                <a:gd name="T11" fmla="*/ 15 w 15"/>
                <a:gd name="T12" fmla="*/ 25 h 25"/>
              </a:gdLst>
              <a:ahLst/>
              <a:cxnLst>
                <a:cxn ang="T6">
                  <a:pos x="T0" y="T1"/>
                </a:cxn>
                <a:cxn ang="T7">
                  <a:pos x="T2" y="T3"/>
                </a:cxn>
                <a:cxn ang="T8">
                  <a:pos x="T4" y="T5"/>
                </a:cxn>
              </a:cxnLst>
              <a:rect l="T9" t="T10" r="T11" b="T12"/>
              <a:pathLst>
                <a:path w="15" h="25">
                  <a:moveTo>
                    <a:pt x="0" y="25"/>
                  </a:moveTo>
                  <a:lnTo>
                    <a:pt x="4" y="17"/>
                  </a:lnTo>
                  <a:lnTo>
                    <a:pt x="1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65" name="Freeform 1092"/>
            <p:cNvSpPr>
              <a:spLocks/>
            </p:cNvSpPr>
            <p:nvPr/>
          </p:nvSpPr>
          <p:spPr bwMode="auto">
            <a:xfrm>
              <a:off x="1386" y="3004"/>
              <a:ext cx="65" cy="104"/>
            </a:xfrm>
            <a:custGeom>
              <a:avLst/>
              <a:gdLst>
                <a:gd name="T0" fmla="*/ 65 w 65"/>
                <a:gd name="T1" fmla="*/ 0 h 104"/>
                <a:gd name="T2" fmla="*/ 25 w 65"/>
                <a:gd name="T3" fmla="*/ 64 h 104"/>
                <a:gd name="T4" fmla="*/ 0 w 65"/>
                <a:gd name="T5" fmla="*/ 104 h 104"/>
                <a:gd name="T6" fmla="*/ 0 60000 65536"/>
                <a:gd name="T7" fmla="*/ 0 60000 65536"/>
                <a:gd name="T8" fmla="*/ 0 60000 65536"/>
                <a:gd name="T9" fmla="*/ 0 w 65"/>
                <a:gd name="T10" fmla="*/ 0 h 104"/>
                <a:gd name="T11" fmla="*/ 65 w 65"/>
                <a:gd name="T12" fmla="*/ 104 h 104"/>
              </a:gdLst>
              <a:ahLst/>
              <a:cxnLst>
                <a:cxn ang="T6">
                  <a:pos x="T0" y="T1"/>
                </a:cxn>
                <a:cxn ang="T7">
                  <a:pos x="T2" y="T3"/>
                </a:cxn>
                <a:cxn ang="T8">
                  <a:pos x="T4" y="T5"/>
                </a:cxn>
              </a:cxnLst>
              <a:rect l="T9" t="T10" r="T11" b="T12"/>
              <a:pathLst>
                <a:path w="65" h="104">
                  <a:moveTo>
                    <a:pt x="65" y="0"/>
                  </a:moveTo>
                  <a:lnTo>
                    <a:pt x="25" y="64"/>
                  </a:lnTo>
                  <a:lnTo>
                    <a:pt x="0" y="10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66" name="Line 1093"/>
            <p:cNvSpPr>
              <a:spLocks noChangeShapeType="1"/>
            </p:cNvSpPr>
            <p:nvPr/>
          </p:nvSpPr>
          <p:spPr bwMode="auto">
            <a:xfrm flipH="1" flipV="1">
              <a:off x="1386" y="3108"/>
              <a:ext cx="2"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067" name="Line 1094"/>
            <p:cNvSpPr>
              <a:spLocks noChangeShapeType="1"/>
            </p:cNvSpPr>
            <p:nvPr/>
          </p:nvSpPr>
          <p:spPr bwMode="auto">
            <a:xfrm flipV="1">
              <a:off x="1390" y="3151"/>
              <a:ext cx="1" cy="2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068" name="Line 1095"/>
            <p:cNvSpPr>
              <a:spLocks noChangeShapeType="1"/>
            </p:cNvSpPr>
            <p:nvPr/>
          </p:nvSpPr>
          <p:spPr bwMode="auto">
            <a:xfrm flipH="1" flipV="1">
              <a:off x="1392" y="3189"/>
              <a:ext cx="2"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1069" name="Freeform 1096"/>
            <p:cNvSpPr>
              <a:spLocks/>
            </p:cNvSpPr>
            <p:nvPr/>
          </p:nvSpPr>
          <p:spPr bwMode="auto">
            <a:xfrm>
              <a:off x="1396" y="3235"/>
              <a:ext cx="9" cy="148"/>
            </a:xfrm>
            <a:custGeom>
              <a:avLst/>
              <a:gdLst>
                <a:gd name="T0" fmla="*/ 0 w 9"/>
                <a:gd name="T1" fmla="*/ 0 h 148"/>
                <a:gd name="T2" fmla="*/ 1 w 9"/>
                <a:gd name="T3" fmla="*/ 41 h 148"/>
                <a:gd name="T4" fmla="*/ 9 w 9"/>
                <a:gd name="T5" fmla="*/ 148 h 148"/>
                <a:gd name="T6" fmla="*/ 0 60000 65536"/>
                <a:gd name="T7" fmla="*/ 0 60000 65536"/>
                <a:gd name="T8" fmla="*/ 0 60000 65536"/>
                <a:gd name="T9" fmla="*/ 0 w 9"/>
                <a:gd name="T10" fmla="*/ 0 h 148"/>
                <a:gd name="T11" fmla="*/ 9 w 9"/>
                <a:gd name="T12" fmla="*/ 148 h 148"/>
              </a:gdLst>
              <a:ahLst/>
              <a:cxnLst>
                <a:cxn ang="T6">
                  <a:pos x="T0" y="T1"/>
                </a:cxn>
                <a:cxn ang="T7">
                  <a:pos x="T2" y="T3"/>
                </a:cxn>
                <a:cxn ang="T8">
                  <a:pos x="T4" y="T5"/>
                </a:cxn>
              </a:cxnLst>
              <a:rect l="T9" t="T10" r="T11" b="T12"/>
              <a:pathLst>
                <a:path w="9" h="148">
                  <a:moveTo>
                    <a:pt x="0" y="0"/>
                  </a:moveTo>
                  <a:lnTo>
                    <a:pt x="1" y="41"/>
                  </a:lnTo>
                  <a:lnTo>
                    <a:pt x="9" y="1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70" name="Freeform 1097"/>
            <p:cNvSpPr>
              <a:spLocks/>
            </p:cNvSpPr>
            <p:nvPr/>
          </p:nvSpPr>
          <p:spPr bwMode="auto">
            <a:xfrm>
              <a:off x="1440" y="3316"/>
              <a:ext cx="475" cy="12"/>
            </a:xfrm>
            <a:custGeom>
              <a:avLst/>
              <a:gdLst>
                <a:gd name="T0" fmla="*/ 475 w 475"/>
                <a:gd name="T1" fmla="*/ 12 h 12"/>
                <a:gd name="T2" fmla="*/ 417 w 475"/>
                <a:gd name="T3" fmla="*/ 8 h 12"/>
                <a:gd name="T4" fmla="*/ 373 w 475"/>
                <a:gd name="T5" fmla="*/ 4 h 12"/>
                <a:gd name="T6" fmla="*/ 265 w 475"/>
                <a:gd name="T7" fmla="*/ 0 h 12"/>
                <a:gd name="T8" fmla="*/ 183 w 475"/>
                <a:gd name="T9" fmla="*/ 0 h 12"/>
                <a:gd name="T10" fmla="*/ 81 w 475"/>
                <a:gd name="T11" fmla="*/ 4 h 12"/>
                <a:gd name="T12" fmla="*/ 0 w 475"/>
                <a:gd name="T13" fmla="*/ 12 h 12"/>
                <a:gd name="T14" fmla="*/ 0 60000 65536"/>
                <a:gd name="T15" fmla="*/ 0 60000 65536"/>
                <a:gd name="T16" fmla="*/ 0 60000 65536"/>
                <a:gd name="T17" fmla="*/ 0 60000 65536"/>
                <a:gd name="T18" fmla="*/ 0 60000 65536"/>
                <a:gd name="T19" fmla="*/ 0 60000 65536"/>
                <a:gd name="T20" fmla="*/ 0 60000 65536"/>
                <a:gd name="T21" fmla="*/ 0 w 475"/>
                <a:gd name="T22" fmla="*/ 0 h 12"/>
                <a:gd name="T23" fmla="*/ 475 w 475"/>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5" h="12">
                  <a:moveTo>
                    <a:pt x="475" y="12"/>
                  </a:moveTo>
                  <a:lnTo>
                    <a:pt x="417" y="8"/>
                  </a:lnTo>
                  <a:lnTo>
                    <a:pt x="373" y="4"/>
                  </a:lnTo>
                  <a:lnTo>
                    <a:pt x="265" y="0"/>
                  </a:lnTo>
                  <a:lnTo>
                    <a:pt x="183" y="0"/>
                  </a:lnTo>
                  <a:lnTo>
                    <a:pt x="81" y="4"/>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71" name="Freeform 1098"/>
            <p:cNvSpPr>
              <a:spLocks/>
            </p:cNvSpPr>
            <p:nvPr/>
          </p:nvSpPr>
          <p:spPr bwMode="auto">
            <a:xfrm>
              <a:off x="1907" y="3091"/>
              <a:ext cx="16" cy="237"/>
            </a:xfrm>
            <a:custGeom>
              <a:avLst/>
              <a:gdLst>
                <a:gd name="T0" fmla="*/ 8 w 16"/>
                <a:gd name="T1" fmla="*/ 237 h 237"/>
                <a:gd name="T2" fmla="*/ 2 w 16"/>
                <a:gd name="T3" fmla="*/ 212 h 237"/>
                <a:gd name="T4" fmla="*/ 0 w 16"/>
                <a:gd name="T5" fmla="*/ 190 h 237"/>
                <a:gd name="T6" fmla="*/ 2 w 16"/>
                <a:gd name="T7" fmla="*/ 156 h 237"/>
                <a:gd name="T8" fmla="*/ 10 w 16"/>
                <a:gd name="T9" fmla="*/ 123 h 237"/>
                <a:gd name="T10" fmla="*/ 16 w 16"/>
                <a:gd name="T11" fmla="*/ 71 h 237"/>
                <a:gd name="T12" fmla="*/ 12 w 16"/>
                <a:gd name="T13" fmla="*/ 31 h 237"/>
                <a:gd name="T14" fmla="*/ 8 w 16"/>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37"/>
                <a:gd name="T26" fmla="*/ 16 w 16"/>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37">
                  <a:moveTo>
                    <a:pt x="8" y="237"/>
                  </a:moveTo>
                  <a:lnTo>
                    <a:pt x="2" y="212"/>
                  </a:lnTo>
                  <a:lnTo>
                    <a:pt x="0" y="190"/>
                  </a:lnTo>
                  <a:lnTo>
                    <a:pt x="2" y="156"/>
                  </a:lnTo>
                  <a:lnTo>
                    <a:pt x="10" y="123"/>
                  </a:lnTo>
                  <a:lnTo>
                    <a:pt x="16" y="71"/>
                  </a:lnTo>
                  <a:lnTo>
                    <a:pt x="12" y="31"/>
                  </a:lnTo>
                  <a:lnTo>
                    <a:pt x="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72" name="Freeform 1099"/>
            <p:cNvSpPr>
              <a:spLocks/>
            </p:cNvSpPr>
            <p:nvPr/>
          </p:nvSpPr>
          <p:spPr bwMode="auto">
            <a:xfrm>
              <a:off x="1915" y="3191"/>
              <a:ext cx="79" cy="137"/>
            </a:xfrm>
            <a:custGeom>
              <a:avLst/>
              <a:gdLst>
                <a:gd name="T0" fmla="*/ 0 w 79"/>
                <a:gd name="T1" fmla="*/ 137 h 137"/>
                <a:gd name="T2" fmla="*/ 2 w 79"/>
                <a:gd name="T3" fmla="*/ 137 h 137"/>
                <a:gd name="T4" fmla="*/ 2 w 79"/>
                <a:gd name="T5" fmla="*/ 135 h 137"/>
                <a:gd name="T6" fmla="*/ 10 w 79"/>
                <a:gd name="T7" fmla="*/ 110 h 137"/>
                <a:gd name="T8" fmla="*/ 19 w 79"/>
                <a:gd name="T9" fmla="*/ 90 h 137"/>
                <a:gd name="T10" fmla="*/ 33 w 79"/>
                <a:gd name="T11" fmla="*/ 73 h 137"/>
                <a:gd name="T12" fmla="*/ 50 w 79"/>
                <a:gd name="T13" fmla="*/ 58 h 137"/>
                <a:gd name="T14" fmla="*/ 61 w 79"/>
                <a:gd name="T15" fmla="*/ 44 h 137"/>
                <a:gd name="T16" fmla="*/ 73 w 79"/>
                <a:gd name="T17" fmla="*/ 31 h 137"/>
                <a:gd name="T18" fmla="*/ 77 w 79"/>
                <a:gd name="T19" fmla="*/ 14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2" y="137"/>
                  </a:lnTo>
                  <a:lnTo>
                    <a:pt x="2" y="135"/>
                  </a:lnTo>
                  <a:lnTo>
                    <a:pt x="10" y="110"/>
                  </a:lnTo>
                  <a:lnTo>
                    <a:pt x="19" y="90"/>
                  </a:lnTo>
                  <a:lnTo>
                    <a:pt x="33" y="73"/>
                  </a:lnTo>
                  <a:lnTo>
                    <a:pt x="50" y="58"/>
                  </a:lnTo>
                  <a:lnTo>
                    <a:pt x="61" y="44"/>
                  </a:lnTo>
                  <a:lnTo>
                    <a:pt x="73" y="31"/>
                  </a:lnTo>
                  <a:lnTo>
                    <a:pt x="77" y="14"/>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73" name="Freeform 1100"/>
            <p:cNvSpPr>
              <a:spLocks/>
            </p:cNvSpPr>
            <p:nvPr/>
          </p:nvSpPr>
          <p:spPr bwMode="auto">
            <a:xfrm>
              <a:off x="1988" y="2954"/>
              <a:ext cx="13" cy="237"/>
            </a:xfrm>
            <a:custGeom>
              <a:avLst/>
              <a:gdLst>
                <a:gd name="T0" fmla="*/ 6 w 13"/>
                <a:gd name="T1" fmla="*/ 0 h 237"/>
                <a:gd name="T2" fmla="*/ 0 w 13"/>
                <a:gd name="T3" fmla="*/ 35 h 237"/>
                <a:gd name="T4" fmla="*/ 0 w 13"/>
                <a:gd name="T5" fmla="*/ 62 h 237"/>
                <a:gd name="T6" fmla="*/ 2 w 13"/>
                <a:gd name="T7" fmla="*/ 87 h 237"/>
                <a:gd name="T8" fmla="*/ 10 w 13"/>
                <a:gd name="T9" fmla="*/ 112 h 237"/>
                <a:gd name="T10" fmla="*/ 13 w 13"/>
                <a:gd name="T11" fmla="*/ 152 h 237"/>
                <a:gd name="T12" fmla="*/ 12 w 13"/>
                <a:gd name="T13" fmla="*/ 201 h 237"/>
                <a:gd name="T14" fmla="*/ 10 w 13"/>
                <a:gd name="T15" fmla="*/ 216 h 237"/>
                <a:gd name="T16" fmla="*/ 6 w 13"/>
                <a:gd name="T17" fmla="*/ 237 h 2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37"/>
                <a:gd name="T29" fmla="*/ 13 w 13"/>
                <a:gd name="T30" fmla="*/ 237 h 2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37">
                  <a:moveTo>
                    <a:pt x="6" y="0"/>
                  </a:moveTo>
                  <a:lnTo>
                    <a:pt x="0" y="35"/>
                  </a:lnTo>
                  <a:lnTo>
                    <a:pt x="0" y="62"/>
                  </a:lnTo>
                  <a:lnTo>
                    <a:pt x="2" y="87"/>
                  </a:lnTo>
                  <a:lnTo>
                    <a:pt x="10" y="112"/>
                  </a:lnTo>
                  <a:lnTo>
                    <a:pt x="13" y="152"/>
                  </a:lnTo>
                  <a:lnTo>
                    <a:pt x="12" y="201"/>
                  </a:lnTo>
                  <a:lnTo>
                    <a:pt x="10" y="216"/>
                  </a:lnTo>
                  <a:lnTo>
                    <a:pt x="6" y="2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74" name="Freeform 1101"/>
            <p:cNvSpPr>
              <a:spLocks/>
            </p:cNvSpPr>
            <p:nvPr/>
          </p:nvSpPr>
          <p:spPr bwMode="auto">
            <a:xfrm>
              <a:off x="1915" y="2954"/>
              <a:ext cx="79" cy="137"/>
            </a:xfrm>
            <a:custGeom>
              <a:avLst/>
              <a:gdLst>
                <a:gd name="T0" fmla="*/ 79 w 79"/>
                <a:gd name="T1" fmla="*/ 0 h 137"/>
                <a:gd name="T2" fmla="*/ 67 w 79"/>
                <a:gd name="T3" fmla="*/ 14 h 137"/>
                <a:gd name="T4" fmla="*/ 58 w 79"/>
                <a:gd name="T5" fmla="*/ 25 h 137"/>
                <a:gd name="T6" fmla="*/ 29 w 79"/>
                <a:gd name="T7" fmla="*/ 68 h 137"/>
                <a:gd name="T8" fmla="*/ 10 w 79"/>
                <a:gd name="T9" fmla="*/ 106 h 137"/>
                <a:gd name="T10" fmla="*/ 4 w 79"/>
                <a:gd name="T11" fmla="*/ 124 h 137"/>
                <a:gd name="T12" fmla="*/ 0 w 79"/>
                <a:gd name="T13" fmla="*/ 137 h 137"/>
                <a:gd name="T14" fmla="*/ 0 60000 65536"/>
                <a:gd name="T15" fmla="*/ 0 60000 65536"/>
                <a:gd name="T16" fmla="*/ 0 60000 65536"/>
                <a:gd name="T17" fmla="*/ 0 60000 65536"/>
                <a:gd name="T18" fmla="*/ 0 60000 65536"/>
                <a:gd name="T19" fmla="*/ 0 60000 65536"/>
                <a:gd name="T20" fmla="*/ 0 60000 65536"/>
                <a:gd name="T21" fmla="*/ 0 w 79"/>
                <a:gd name="T22" fmla="*/ 0 h 137"/>
                <a:gd name="T23" fmla="*/ 79 w 79"/>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7">
                  <a:moveTo>
                    <a:pt x="79" y="0"/>
                  </a:moveTo>
                  <a:lnTo>
                    <a:pt x="67" y="14"/>
                  </a:lnTo>
                  <a:lnTo>
                    <a:pt x="58" y="25"/>
                  </a:lnTo>
                  <a:lnTo>
                    <a:pt x="29" y="68"/>
                  </a:lnTo>
                  <a:lnTo>
                    <a:pt x="10" y="106"/>
                  </a:lnTo>
                  <a:lnTo>
                    <a:pt x="4" y="124"/>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75" name="Freeform 1102"/>
            <p:cNvSpPr>
              <a:spLocks/>
            </p:cNvSpPr>
            <p:nvPr/>
          </p:nvSpPr>
          <p:spPr bwMode="auto">
            <a:xfrm>
              <a:off x="1434" y="3039"/>
              <a:ext cx="40" cy="289"/>
            </a:xfrm>
            <a:custGeom>
              <a:avLst/>
              <a:gdLst>
                <a:gd name="T0" fmla="*/ 6 w 40"/>
                <a:gd name="T1" fmla="*/ 289 h 289"/>
                <a:gd name="T2" fmla="*/ 6 w 40"/>
                <a:gd name="T3" fmla="*/ 289 h 289"/>
                <a:gd name="T4" fmla="*/ 10 w 40"/>
                <a:gd name="T5" fmla="*/ 256 h 289"/>
                <a:gd name="T6" fmla="*/ 12 w 40"/>
                <a:gd name="T7" fmla="*/ 231 h 289"/>
                <a:gd name="T8" fmla="*/ 10 w 40"/>
                <a:gd name="T9" fmla="*/ 200 h 289"/>
                <a:gd name="T10" fmla="*/ 6 w 40"/>
                <a:gd name="T11" fmla="*/ 177 h 289"/>
                <a:gd name="T12" fmla="*/ 2 w 40"/>
                <a:gd name="T13" fmla="*/ 131 h 289"/>
                <a:gd name="T14" fmla="*/ 0 w 40"/>
                <a:gd name="T15" fmla="*/ 94 h 289"/>
                <a:gd name="T16" fmla="*/ 2 w 40"/>
                <a:gd name="T17" fmla="*/ 69 h 289"/>
                <a:gd name="T18" fmla="*/ 6 w 40"/>
                <a:gd name="T19" fmla="*/ 52 h 289"/>
                <a:gd name="T20" fmla="*/ 40 w 40"/>
                <a:gd name="T21" fmla="*/ 0 h 2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289"/>
                <a:gd name="T35" fmla="*/ 40 w 40"/>
                <a:gd name="T36" fmla="*/ 289 h 2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289">
                  <a:moveTo>
                    <a:pt x="6" y="289"/>
                  </a:moveTo>
                  <a:lnTo>
                    <a:pt x="6" y="289"/>
                  </a:lnTo>
                  <a:lnTo>
                    <a:pt x="10" y="256"/>
                  </a:lnTo>
                  <a:lnTo>
                    <a:pt x="12" y="231"/>
                  </a:lnTo>
                  <a:lnTo>
                    <a:pt x="10" y="200"/>
                  </a:lnTo>
                  <a:lnTo>
                    <a:pt x="6" y="177"/>
                  </a:lnTo>
                  <a:lnTo>
                    <a:pt x="2" y="131"/>
                  </a:lnTo>
                  <a:lnTo>
                    <a:pt x="0" y="94"/>
                  </a:lnTo>
                  <a:lnTo>
                    <a:pt x="2" y="69"/>
                  </a:lnTo>
                  <a:lnTo>
                    <a:pt x="6" y="52"/>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76" name="Freeform 1103"/>
            <p:cNvSpPr>
              <a:spLocks/>
            </p:cNvSpPr>
            <p:nvPr/>
          </p:nvSpPr>
          <p:spPr bwMode="auto">
            <a:xfrm>
              <a:off x="1517" y="2949"/>
              <a:ext cx="192" cy="13"/>
            </a:xfrm>
            <a:custGeom>
              <a:avLst/>
              <a:gdLst>
                <a:gd name="T0" fmla="*/ 0 w 192"/>
                <a:gd name="T1" fmla="*/ 13 h 13"/>
                <a:gd name="T2" fmla="*/ 11 w 192"/>
                <a:gd name="T3" fmla="*/ 7 h 13"/>
                <a:gd name="T4" fmla="*/ 21 w 192"/>
                <a:gd name="T5" fmla="*/ 4 h 13"/>
                <a:gd name="T6" fmla="*/ 38 w 192"/>
                <a:gd name="T7" fmla="*/ 0 h 13"/>
                <a:gd name="T8" fmla="*/ 67 w 192"/>
                <a:gd name="T9" fmla="*/ 0 h 13"/>
                <a:gd name="T10" fmla="*/ 96 w 192"/>
                <a:gd name="T11" fmla="*/ 5 h 13"/>
                <a:gd name="T12" fmla="*/ 117 w 192"/>
                <a:gd name="T13" fmla="*/ 9 h 13"/>
                <a:gd name="T14" fmla="*/ 140 w 192"/>
                <a:gd name="T15" fmla="*/ 13 h 13"/>
                <a:gd name="T16" fmla="*/ 169 w 192"/>
                <a:gd name="T17" fmla="*/ 9 h 13"/>
                <a:gd name="T18" fmla="*/ 192 w 192"/>
                <a:gd name="T19" fmla="*/ 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2"/>
                <a:gd name="T31" fmla="*/ 0 h 13"/>
                <a:gd name="T32" fmla="*/ 192 w 19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2" h="13">
                  <a:moveTo>
                    <a:pt x="0" y="13"/>
                  </a:moveTo>
                  <a:lnTo>
                    <a:pt x="11" y="7"/>
                  </a:lnTo>
                  <a:lnTo>
                    <a:pt x="21" y="4"/>
                  </a:lnTo>
                  <a:lnTo>
                    <a:pt x="38" y="0"/>
                  </a:lnTo>
                  <a:lnTo>
                    <a:pt x="67" y="0"/>
                  </a:lnTo>
                  <a:lnTo>
                    <a:pt x="96" y="5"/>
                  </a:lnTo>
                  <a:lnTo>
                    <a:pt x="117" y="9"/>
                  </a:lnTo>
                  <a:lnTo>
                    <a:pt x="140" y="13"/>
                  </a:lnTo>
                  <a:lnTo>
                    <a:pt x="169" y="9"/>
                  </a:lnTo>
                  <a:lnTo>
                    <a:pt x="192"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77" name="Freeform 1104"/>
            <p:cNvSpPr>
              <a:spLocks/>
            </p:cNvSpPr>
            <p:nvPr/>
          </p:nvSpPr>
          <p:spPr bwMode="auto">
            <a:xfrm>
              <a:off x="1850" y="2951"/>
              <a:ext cx="144" cy="7"/>
            </a:xfrm>
            <a:custGeom>
              <a:avLst/>
              <a:gdLst>
                <a:gd name="T0" fmla="*/ 0 w 144"/>
                <a:gd name="T1" fmla="*/ 0 h 7"/>
                <a:gd name="T2" fmla="*/ 23 w 144"/>
                <a:gd name="T3" fmla="*/ 0 h 7"/>
                <a:gd name="T4" fmla="*/ 48 w 144"/>
                <a:gd name="T5" fmla="*/ 3 h 7"/>
                <a:gd name="T6" fmla="*/ 86 w 144"/>
                <a:gd name="T7" fmla="*/ 7 h 7"/>
                <a:gd name="T8" fmla="*/ 119 w 144"/>
                <a:gd name="T9" fmla="*/ 5 h 7"/>
                <a:gd name="T10" fmla="*/ 144 w 144"/>
                <a:gd name="T11" fmla="*/ 3 h 7"/>
                <a:gd name="T12" fmla="*/ 0 60000 65536"/>
                <a:gd name="T13" fmla="*/ 0 60000 65536"/>
                <a:gd name="T14" fmla="*/ 0 60000 65536"/>
                <a:gd name="T15" fmla="*/ 0 60000 65536"/>
                <a:gd name="T16" fmla="*/ 0 60000 65536"/>
                <a:gd name="T17" fmla="*/ 0 60000 65536"/>
                <a:gd name="T18" fmla="*/ 0 w 144"/>
                <a:gd name="T19" fmla="*/ 0 h 7"/>
                <a:gd name="T20" fmla="*/ 144 w 14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4" h="7">
                  <a:moveTo>
                    <a:pt x="0" y="0"/>
                  </a:moveTo>
                  <a:lnTo>
                    <a:pt x="23" y="0"/>
                  </a:lnTo>
                  <a:lnTo>
                    <a:pt x="48" y="3"/>
                  </a:lnTo>
                  <a:lnTo>
                    <a:pt x="86" y="7"/>
                  </a:lnTo>
                  <a:lnTo>
                    <a:pt x="119" y="5"/>
                  </a:lnTo>
                  <a:lnTo>
                    <a:pt x="144" y="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78" name="Freeform 1105"/>
            <p:cNvSpPr>
              <a:spLocks/>
            </p:cNvSpPr>
            <p:nvPr/>
          </p:nvSpPr>
          <p:spPr bwMode="auto">
            <a:xfrm>
              <a:off x="1440" y="2954"/>
              <a:ext cx="269" cy="143"/>
            </a:xfrm>
            <a:custGeom>
              <a:avLst/>
              <a:gdLst>
                <a:gd name="T0" fmla="*/ 269 w 269"/>
                <a:gd name="T1" fmla="*/ 0 h 143"/>
                <a:gd name="T2" fmla="*/ 254 w 269"/>
                <a:gd name="T3" fmla="*/ 16 h 143"/>
                <a:gd name="T4" fmla="*/ 244 w 269"/>
                <a:gd name="T5" fmla="*/ 29 h 143"/>
                <a:gd name="T6" fmla="*/ 238 w 269"/>
                <a:gd name="T7" fmla="*/ 49 h 143"/>
                <a:gd name="T8" fmla="*/ 233 w 269"/>
                <a:gd name="T9" fmla="*/ 66 h 143"/>
                <a:gd name="T10" fmla="*/ 223 w 269"/>
                <a:gd name="T11" fmla="*/ 93 h 143"/>
                <a:gd name="T12" fmla="*/ 206 w 269"/>
                <a:gd name="T13" fmla="*/ 118 h 143"/>
                <a:gd name="T14" fmla="*/ 188 w 269"/>
                <a:gd name="T15" fmla="*/ 137 h 143"/>
                <a:gd name="T16" fmla="*/ 159 w 269"/>
                <a:gd name="T17" fmla="*/ 131 h 143"/>
                <a:gd name="T18" fmla="*/ 138 w 269"/>
                <a:gd name="T19" fmla="*/ 131 h 143"/>
                <a:gd name="T20" fmla="*/ 115 w 269"/>
                <a:gd name="T21" fmla="*/ 133 h 143"/>
                <a:gd name="T22" fmla="*/ 92 w 269"/>
                <a:gd name="T23" fmla="*/ 137 h 143"/>
                <a:gd name="T24" fmla="*/ 57 w 269"/>
                <a:gd name="T25" fmla="*/ 143 h 143"/>
                <a:gd name="T26" fmla="*/ 25 w 269"/>
                <a:gd name="T27" fmla="*/ 141 h 143"/>
                <a:gd name="T28" fmla="*/ 0 w 269"/>
                <a:gd name="T29" fmla="*/ 137 h 1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9"/>
                <a:gd name="T46" fmla="*/ 0 h 143"/>
                <a:gd name="T47" fmla="*/ 269 w 269"/>
                <a:gd name="T48" fmla="*/ 143 h 1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9" h="143">
                  <a:moveTo>
                    <a:pt x="269" y="0"/>
                  </a:moveTo>
                  <a:lnTo>
                    <a:pt x="254" y="16"/>
                  </a:lnTo>
                  <a:lnTo>
                    <a:pt x="244" y="29"/>
                  </a:lnTo>
                  <a:lnTo>
                    <a:pt x="238" y="49"/>
                  </a:lnTo>
                  <a:lnTo>
                    <a:pt x="233" y="66"/>
                  </a:lnTo>
                  <a:lnTo>
                    <a:pt x="223" y="93"/>
                  </a:lnTo>
                  <a:lnTo>
                    <a:pt x="206" y="118"/>
                  </a:lnTo>
                  <a:lnTo>
                    <a:pt x="188" y="137"/>
                  </a:lnTo>
                  <a:lnTo>
                    <a:pt x="159" y="131"/>
                  </a:lnTo>
                  <a:lnTo>
                    <a:pt x="138" y="131"/>
                  </a:lnTo>
                  <a:lnTo>
                    <a:pt x="115" y="133"/>
                  </a:lnTo>
                  <a:lnTo>
                    <a:pt x="92" y="137"/>
                  </a:lnTo>
                  <a:lnTo>
                    <a:pt x="57" y="143"/>
                  </a:lnTo>
                  <a:lnTo>
                    <a:pt x="25" y="141"/>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79" name="Freeform 1106"/>
            <p:cNvSpPr>
              <a:spLocks/>
            </p:cNvSpPr>
            <p:nvPr/>
          </p:nvSpPr>
          <p:spPr bwMode="auto">
            <a:xfrm>
              <a:off x="1748" y="3079"/>
              <a:ext cx="167" cy="22"/>
            </a:xfrm>
            <a:custGeom>
              <a:avLst/>
              <a:gdLst>
                <a:gd name="T0" fmla="*/ 167 w 167"/>
                <a:gd name="T1" fmla="*/ 12 h 22"/>
                <a:gd name="T2" fmla="*/ 165 w 167"/>
                <a:gd name="T3" fmla="*/ 12 h 22"/>
                <a:gd name="T4" fmla="*/ 165 w 167"/>
                <a:gd name="T5" fmla="*/ 12 h 22"/>
                <a:gd name="T6" fmla="*/ 140 w 167"/>
                <a:gd name="T7" fmla="*/ 4 h 22"/>
                <a:gd name="T8" fmla="*/ 123 w 167"/>
                <a:gd name="T9" fmla="*/ 0 h 22"/>
                <a:gd name="T10" fmla="*/ 100 w 167"/>
                <a:gd name="T11" fmla="*/ 6 h 22"/>
                <a:gd name="T12" fmla="*/ 78 w 167"/>
                <a:gd name="T13" fmla="*/ 14 h 22"/>
                <a:gd name="T14" fmla="*/ 61 w 167"/>
                <a:gd name="T15" fmla="*/ 20 h 22"/>
                <a:gd name="T16" fmla="*/ 46 w 167"/>
                <a:gd name="T17" fmla="*/ 22 h 22"/>
                <a:gd name="T18" fmla="*/ 19 w 167"/>
                <a:gd name="T19" fmla="*/ 18 h 22"/>
                <a:gd name="T20" fmla="*/ 0 w 167"/>
                <a:gd name="T21" fmla="*/ 1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7"/>
                <a:gd name="T34" fmla="*/ 0 h 22"/>
                <a:gd name="T35" fmla="*/ 167 w 167"/>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7" h="22">
                  <a:moveTo>
                    <a:pt x="167" y="12"/>
                  </a:moveTo>
                  <a:lnTo>
                    <a:pt x="165" y="12"/>
                  </a:lnTo>
                  <a:lnTo>
                    <a:pt x="140" y="4"/>
                  </a:lnTo>
                  <a:lnTo>
                    <a:pt x="123" y="0"/>
                  </a:lnTo>
                  <a:lnTo>
                    <a:pt x="100" y="6"/>
                  </a:lnTo>
                  <a:lnTo>
                    <a:pt x="78" y="14"/>
                  </a:lnTo>
                  <a:lnTo>
                    <a:pt x="61" y="20"/>
                  </a:lnTo>
                  <a:lnTo>
                    <a:pt x="46" y="22"/>
                  </a:lnTo>
                  <a:lnTo>
                    <a:pt x="19" y="18"/>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80" name="Freeform 1107"/>
            <p:cNvSpPr>
              <a:spLocks/>
            </p:cNvSpPr>
            <p:nvPr/>
          </p:nvSpPr>
          <p:spPr bwMode="auto">
            <a:xfrm>
              <a:off x="1628" y="2954"/>
              <a:ext cx="120" cy="197"/>
            </a:xfrm>
            <a:custGeom>
              <a:avLst/>
              <a:gdLst>
                <a:gd name="T0" fmla="*/ 81 w 120"/>
                <a:gd name="T1" fmla="*/ 0 h 197"/>
                <a:gd name="T2" fmla="*/ 83 w 120"/>
                <a:gd name="T3" fmla="*/ 12 h 197"/>
                <a:gd name="T4" fmla="*/ 83 w 120"/>
                <a:gd name="T5" fmla="*/ 24 h 197"/>
                <a:gd name="T6" fmla="*/ 81 w 120"/>
                <a:gd name="T7" fmla="*/ 43 h 197"/>
                <a:gd name="T8" fmla="*/ 81 w 120"/>
                <a:gd name="T9" fmla="*/ 58 h 197"/>
                <a:gd name="T10" fmla="*/ 70 w 120"/>
                <a:gd name="T11" fmla="*/ 66 h 197"/>
                <a:gd name="T12" fmla="*/ 66 w 120"/>
                <a:gd name="T13" fmla="*/ 75 h 197"/>
                <a:gd name="T14" fmla="*/ 60 w 120"/>
                <a:gd name="T15" fmla="*/ 93 h 197"/>
                <a:gd name="T16" fmla="*/ 56 w 120"/>
                <a:gd name="T17" fmla="*/ 106 h 197"/>
                <a:gd name="T18" fmla="*/ 46 w 120"/>
                <a:gd name="T19" fmla="*/ 125 h 197"/>
                <a:gd name="T20" fmla="*/ 39 w 120"/>
                <a:gd name="T21" fmla="*/ 143 h 197"/>
                <a:gd name="T22" fmla="*/ 20 w 120"/>
                <a:gd name="T23" fmla="*/ 174 h 197"/>
                <a:gd name="T24" fmla="*/ 0 w 120"/>
                <a:gd name="T25" fmla="*/ 195 h 197"/>
                <a:gd name="T26" fmla="*/ 21 w 120"/>
                <a:gd name="T27" fmla="*/ 197 h 197"/>
                <a:gd name="T28" fmla="*/ 41 w 120"/>
                <a:gd name="T29" fmla="*/ 197 h 197"/>
                <a:gd name="T30" fmla="*/ 98 w 120"/>
                <a:gd name="T31" fmla="*/ 197 h 197"/>
                <a:gd name="T32" fmla="*/ 110 w 120"/>
                <a:gd name="T33" fmla="*/ 197 h 197"/>
                <a:gd name="T34" fmla="*/ 120 w 120"/>
                <a:gd name="T35" fmla="*/ 195 h 1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97"/>
                <a:gd name="T56" fmla="*/ 120 w 120"/>
                <a:gd name="T57" fmla="*/ 197 h 1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97">
                  <a:moveTo>
                    <a:pt x="81" y="0"/>
                  </a:moveTo>
                  <a:lnTo>
                    <a:pt x="83" y="12"/>
                  </a:lnTo>
                  <a:lnTo>
                    <a:pt x="83" y="24"/>
                  </a:lnTo>
                  <a:lnTo>
                    <a:pt x="81" y="43"/>
                  </a:lnTo>
                  <a:lnTo>
                    <a:pt x="81" y="58"/>
                  </a:lnTo>
                  <a:lnTo>
                    <a:pt x="70" y="66"/>
                  </a:lnTo>
                  <a:lnTo>
                    <a:pt x="66" y="75"/>
                  </a:lnTo>
                  <a:lnTo>
                    <a:pt x="60" y="93"/>
                  </a:lnTo>
                  <a:lnTo>
                    <a:pt x="56" y="106"/>
                  </a:lnTo>
                  <a:lnTo>
                    <a:pt x="46" y="125"/>
                  </a:lnTo>
                  <a:lnTo>
                    <a:pt x="39" y="143"/>
                  </a:lnTo>
                  <a:lnTo>
                    <a:pt x="20" y="174"/>
                  </a:lnTo>
                  <a:lnTo>
                    <a:pt x="0" y="195"/>
                  </a:lnTo>
                  <a:lnTo>
                    <a:pt x="21" y="197"/>
                  </a:lnTo>
                  <a:lnTo>
                    <a:pt x="41" y="197"/>
                  </a:lnTo>
                  <a:lnTo>
                    <a:pt x="98" y="197"/>
                  </a:lnTo>
                  <a:lnTo>
                    <a:pt x="110" y="197"/>
                  </a:lnTo>
                  <a:lnTo>
                    <a:pt x="120" y="19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81" name="Freeform 1108"/>
            <p:cNvSpPr>
              <a:spLocks/>
            </p:cNvSpPr>
            <p:nvPr/>
          </p:nvSpPr>
          <p:spPr bwMode="auto">
            <a:xfrm>
              <a:off x="1709" y="3012"/>
              <a:ext cx="85" cy="4"/>
            </a:xfrm>
            <a:custGeom>
              <a:avLst/>
              <a:gdLst>
                <a:gd name="T0" fmla="*/ 0 w 85"/>
                <a:gd name="T1" fmla="*/ 0 h 4"/>
                <a:gd name="T2" fmla="*/ 12 w 85"/>
                <a:gd name="T3" fmla="*/ 2 h 4"/>
                <a:gd name="T4" fmla="*/ 23 w 85"/>
                <a:gd name="T5" fmla="*/ 2 h 4"/>
                <a:gd name="T6" fmla="*/ 44 w 85"/>
                <a:gd name="T7" fmla="*/ 4 h 4"/>
                <a:gd name="T8" fmla="*/ 60 w 85"/>
                <a:gd name="T9" fmla="*/ 2 h 4"/>
                <a:gd name="T10" fmla="*/ 75 w 85"/>
                <a:gd name="T11" fmla="*/ 0 h 4"/>
                <a:gd name="T12" fmla="*/ 85 w 85"/>
                <a:gd name="T13" fmla="*/ 0 h 4"/>
                <a:gd name="T14" fmla="*/ 0 60000 65536"/>
                <a:gd name="T15" fmla="*/ 0 60000 65536"/>
                <a:gd name="T16" fmla="*/ 0 60000 65536"/>
                <a:gd name="T17" fmla="*/ 0 60000 65536"/>
                <a:gd name="T18" fmla="*/ 0 60000 65536"/>
                <a:gd name="T19" fmla="*/ 0 60000 65536"/>
                <a:gd name="T20" fmla="*/ 0 60000 65536"/>
                <a:gd name="T21" fmla="*/ 0 w 85"/>
                <a:gd name="T22" fmla="*/ 0 h 4"/>
                <a:gd name="T23" fmla="*/ 85 w 85"/>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4">
                  <a:moveTo>
                    <a:pt x="0" y="0"/>
                  </a:moveTo>
                  <a:lnTo>
                    <a:pt x="12" y="2"/>
                  </a:lnTo>
                  <a:lnTo>
                    <a:pt x="23" y="2"/>
                  </a:lnTo>
                  <a:lnTo>
                    <a:pt x="44" y="4"/>
                  </a:lnTo>
                  <a:lnTo>
                    <a:pt x="60" y="2"/>
                  </a:lnTo>
                  <a:lnTo>
                    <a:pt x="75" y="0"/>
                  </a:lnTo>
                  <a:lnTo>
                    <a:pt x="8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82" name="Freeform 1109"/>
            <p:cNvSpPr>
              <a:spLocks/>
            </p:cNvSpPr>
            <p:nvPr/>
          </p:nvSpPr>
          <p:spPr bwMode="auto">
            <a:xfrm>
              <a:off x="1628" y="3091"/>
              <a:ext cx="2" cy="58"/>
            </a:xfrm>
            <a:custGeom>
              <a:avLst/>
              <a:gdLst>
                <a:gd name="T0" fmla="*/ 0 w 2"/>
                <a:gd name="T1" fmla="*/ 0 h 58"/>
                <a:gd name="T2" fmla="*/ 2 w 2"/>
                <a:gd name="T3" fmla="*/ 12 h 58"/>
                <a:gd name="T4" fmla="*/ 2 w 2"/>
                <a:gd name="T5" fmla="*/ 19 h 58"/>
                <a:gd name="T6" fmla="*/ 2 w 2"/>
                <a:gd name="T7" fmla="*/ 40 h 58"/>
                <a:gd name="T8" fmla="*/ 0 w 2"/>
                <a:gd name="T9" fmla="*/ 58 h 58"/>
                <a:gd name="T10" fmla="*/ 0 60000 65536"/>
                <a:gd name="T11" fmla="*/ 0 60000 65536"/>
                <a:gd name="T12" fmla="*/ 0 60000 65536"/>
                <a:gd name="T13" fmla="*/ 0 60000 65536"/>
                <a:gd name="T14" fmla="*/ 0 60000 65536"/>
                <a:gd name="T15" fmla="*/ 0 w 2"/>
                <a:gd name="T16" fmla="*/ 0 h 58"/>
                <a:gd name="T17" fmla="*/ 2 w 2"/>
                <a:gd name="T18" fmla="*/ 58 h 58"/>
              </a:gdLst>
              <a:ahLst/>
              <a:cxnLst>
                <a:cxn ang="T10">
                  <a:pos x="T0" y="T1"/>
                </a:cxn>
                <a:cxn ang="T11">
                  <a:pos x="T2" y="T3"/>
                </a:cxn>
                <a:cxn ang="T12">
                  <a:pos x="T4" y="T5"/>
                </a:cxn>
                <a:cxn ang="T13">
                  <a:pos x="T6" y="T7"/>
                </a:cxn>
                <a:cxn ang="T14">
                  <a:pos x="T8" y="T9"/>
                </a:cxn>
              </a:cxnLst>
              <a:rect l="T15" t="T16" r="T17" b="T18"/>
              <a:pathLst>
                <a:path w="2" h="58">
                  <a:moveTo>
                    <a:pt x="0" y="0"/>
                  </a:moveTo>
                  <a:lnTo>
                    <a:pt x="2" y="12"/>
                  </a:lnTo>
                  <a:lnTo>
                    <a:pt x="2" y="19"/>
                  </a:lnTo>
                  <a:lnTo>
                    <a:pt x="2" y="40"/>
                  </a:lnTo>
                  <a:lnTo>
                    <a:pt x="0"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83" name="Freeform 1110"/>
            <p:cNvSpPr>
              <a:spLocks/>
            </p:cNvSpPr>
            <p:nvPr/>
          </p:nvSpPr>
          <p:spPr bwMode="auto">
            <a:xfrm>
              <a:off x="1744" y="3091"/>
              <a:ext cx="4" cy="58"/>
            </a:xfrm>
            <a:custGeom>
              <a:avLst/>
              <a:gdLst>
                <a:gd name="T0" fmla="*/ 4 w 4"/>
                <a:gd name="T1" fmla="*/ 0 h 58"/>
                <a:gd name="T2" fmla="*/ 0 w 4"/>
                <a:gd name="T3" fmla="*/ 15 h 58"/>
                <a:gd name="T4" fmla="*/ 0 w 4"/>
                <a:gd name="T5" fmla="*/ 29 h 58"/>
                <a:gd name="T6" fmla="*/ 0 w 4"/>
                <a:gd name="T7" fmla="*/ 44 h 58"/>
                <a:gd name="T8" fmla="*/ 4 w 4"/>
                <a:gd name="T9" fmla="*/ 58 h 58"/>
                <a:gd name="T10" fmla="*/ 0 60000 65536"/>
                <a:gd name="T11" fmla="*/ 0 60000 65536"/>
                <a:gd name="T12" fmla="*/ 0 60000 65536"/>
                <a:gd name="T13" fmla="*/ 0 60000 65536"/>
                <a:gd name="T14" fmla="*/ 0 60000 65536"/>
                <a:gd name="T15" fmla="*/ 0 w 4"/>
                <a:gd name="T16" fmla="*/ 0 h 58"/>
                <a:gd name="T17" fmla="*/ 4 w 4"/>
                <a:gd name="T18" fmla="*/ 58 h 58"/>
              </a:gdLst>
              <a:ahLst/>
              <a:cxnLst>
                <a:cxn ang="T10">
                  <a:pos x="T0" y="T1"/>
                </a:cxn>
                <a:cxn ang="T11">
                  <a:pos x="T2" y="T3"/>
                </a:cxn>
                <a:cxn ang="T12">
                  <a:pos x="T4" y="T5"/>
                </a:cxn>
                <a:cxn ang="T13">
                  <a:pos x="T6" y="T7"/>
                </a:cxn>
                <a:cxn ang="T14">
                  <a:pos x="T8" y="T9"/>
                </a:cxn>
              </a:cxnLst>
              <a:rect l="T15" t="T16" r="T17" b="T18"/>
              <a:pathLst>
                <a:path w="4" h="58">
                  <a:moveTo>
                    <a:pt x="4" y="0"/>
                  </a:moveTo>
                  <a:lnTo>
                    <a:pt x="0" y="15"/>
                  </a:lnTo>
                  <a:lnTo>
                    <a:pt x="0" y="29"/>
                  </a:lnTo>
                  <a:lnTo>
                    <a:pt x="0" y="44"/>
                  </a:lnTo>
                  <a:lnTo>
                    <a:pt x="4"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84" name="Freeform 1111"/>
            <p:cNvSpPr>
              <a:spLocks/>
            </p:cNvSpPr>
            <p:nvPr/>
          </p:nvSpPr>
          <p:spPr bwMode="auto">
            <a:xfrm>
              <a:off x="1748" y="3016"/>
              <a:ext cx="46" cy="75"/>
            </a:xfrm>
            <a:custGeom>
              <a:avLst/>
              <a:gdLst>
                <a:gd name="T0" fmla="*/ 46 w 46"/>
                <a:gd name="T1" fmla="*/ 0 h 75"/>
                <a:gd name="T2" fmla="*/ 32 w 46"/>
                <a:gd name="T3" fmla="*/ 27 h 75"/>
                <a:gd name="T4" fmla="*/ 25 w 46"/>
                <a:gd name="T5" fmla="*/ 48 h 75"/>
                <a:gd name="T6" fmla="*/ 17 w 46"/>
                <a:gd name="T7" fmla="*/ 54 h 75"/>
                <a:gd name="T8" fmla="*/ 1 w 46"/>
                <a:gd name="T9" fmla="*/ 67 h 75"/>
                <a:gd name="T10" fmla="*/ 0 w 46"/>
                <a:gd name="T11" fmla="*/ 75 h 75"/>
                <a:gd name="T12" fmla="*/ 0 60000 65536"/>
                <a:gd name="T13" fmla="*/ 0 60000 65536"/>
                <a:gd name="T14" fmla="*/ 0 60000 65536"/>
                <a:gd name="T15" fmla="*/ 0 60000 65536"/>
                <a:gd name="T16" fmla="*/ 0 60000 65536"/>
                <a:gd name="T17" fmla="*/ 0 60000 65536"/>
                <a:gd name="T18" fmla="*/ 0 w 46"/>
                <a:gd name="T19" fmla="*/ 0 h 75"/>
                <a:gd name="T20" fmla="*/ 46 w 46"/>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46" h="75">
                  <a:moveTo>
                    <a:pt x="46" y="0"/>
                  </a:moveTo>
                  <a:lnTo>
                    <a:pt x="32" y="27"/>
                  </a:lnTo>
                  <a:lnTo>
                    <a:pt x="25" y="48"/>
                  </a:lnTo>
                  <a:lnTo>
                    <a:pt x="17" y="54"/>
                  </a:lnTo>
                  <a:lnTo>
                    <a:pt x="1"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85" name="Freeform 1112"/>
            <p:cNvSpPr>
              <a:spLocks/>
            </p:cNvSpPr>
            <p:nvPr/>
          </p:nvSpPr>
          <p:spPr bwMode="auto">
            <a:xfrm>
              <a:off x="1505" y="3133"/>
              <a:ext cx="56" cy="62"/>
            </a:xfrm>
            <a:custGeom>
              <a:avLst/>
              <a:gdLst>
                <a:gd name="T0" fmla="*/ 52 w 56"/>
                <a:gd name="T1" fmla="*/ 45 h 62"/>
                <a:gd name="T2" fmla="*/ 48 w 56"/>
                <a:gd name="T3" fmla="*/ 54 h 62"/>
                <a:gd name="T4" fmla="*/ 43 w 56"/>
                <a:gd name="T5" fmla="*/ 60 h 62"/>
                <a:gd name="T6" fmla="*/ 27 w 56"/>
                <a:gd name="T7" fmla="*/ 62 h 62"/>
                <a:gd name="T8" fmla="*/ 16 w 56"/>
                <a:gd name="T9" fmla="*/ 58 h 62"/>
                <a:gd name="T10" fmla="*/ 6 w 56"/>
                <a:gd name="T11" fmla="*/ 47 h 62"/>
                <a:gd name="T12" fmla="*/ 2 w 56"/>
                <a:gd name="T13" fmla="*/ 33 h 62"/>
                <a:gd name="T14" fmla="*/ 0 w 56"/>
                <a:gd name="T15" fmla="*/ 20 h 62"/>
                <a:gd name="T16" fmla="*/ 4 w 56"/>
                <a:gd name="T17" fmla="*/ 8 h 62"/>
                <a:gd name="T18" fmla="*/ 16 w 56"/>
                <a:gd name="T19" fmla="*/ 2 h 62"/>
                <a:gd name="T20" fmla="*/ 27 w 56"/>
                <a:gd name="T21" fmla="*/ 0 h 62"/>
                <a:gd name="T22" fmla="*/ 43 w 56"/>
                <a:gd name="T23" fmla="*/ 0 h 62"/>
                <a:gd name="T24" fmla="*/ 52 w 56"/>
                <a:gd name="T25" fmla="*/ 6 h 62"/>
                <a:gd name="T26" fmla="*/ 56 w 56"/>
                <a:gd name="T27" fmla="*/ 18 h 62"/>
                <a:gd name="T28" fmla="*/ 56 w 56"/>
                <a:gd name="T29" fmla="*/ 29 h 62"/>
                <a:gd name="T30" fmla="*/ 54 w 56"/>
                <a:gd name="T31" fmla="*/ 41 h 62"/>
                <a:gd name="T32" fmla="*/ 54 w 56"/>
                <a:gd name="T33" fmla="*/ 45 h 62"/>
                <a:gd name="T34" fmla="*/ 52 w 56"/>
                <a:gd name="T35" fmla="*/ 48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2" y="45"/>
                  </a:moveTo>
                  <a:lnTo>
                    <a:pt x="48" y="54"/>
                  </a:lnTo>
                  <a:lnTo>
                    <a:pt x="43" y="60"/>
                  </a:lnTo>
                  <a:lnTo>
                    <a:pt x="27" y="62"/>
                  </a:lnTo>
                  <a:lnTo>
                    <a:pt x="16" y="58"/>
                  </a:lnTo>
                  <a:lnTo>
                    <a:pt x="6" y="47"/>
                  </a:lnTo>
                  <a:lnTo>
                    <a:pt x="2" y="33"/>
                  </a:lnTo>
                  <a:lnTo>
                    <a:pt x="0" y="20"/>
                  </a:lnTo>
                  <a:lnTo>
                    <a:pt x="4" y="8"/>
                  </a:lnTo>
                  <a:lnTo>
                    <a:pt x="16" y="2"/>
                  </a:lnTo>
                  <a:lnTo>
                    <a:pt x="27" y="0"/>
                  </a:lnTo>
                  <a:lnTo>
                    <a:pt x="43" y="0"/>
                  </a:lnTo>
                  <a:lnTo>
                    <a:pt x="52" y="6"/>
                  </a:lnTo>
                  <a:lnTo>
                    <a:pt x="56" y="18"/>
                  </a:lnTo>
                  <a:lnTo>
                    <a:pt x="56" y="29"/>
                  </a:lnTo>
                  <a:lnTo>
                    <a:pt x="54" y="41"/>
                  </a:lnTo>
                  <a:lnTo>
                    <a:pt x="54" y="45"/>
                  </a:lnTo>
                  <a:lnTo>
                    <a:pt x="52"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86" name="Freeform 1113"/>
            <p:cNvSpPr>
              <a:spLocks/>
            </p:cNvSpPr>
            <p:nvPr/>
          </p:nvSpPr>
          <p:spPr bwMode="auto">
            <a:xfrm>
              <a:off x="1501" y="3239"/>
              <a:ext cx="64" cy="62"/>
            </a:xfrm>
            <a:custGeom>
              <a:avLst/>
              <a:gdLst>
                <a:gd name="T0" fmla="*/ 31 w 64"/>
                <a:gd name="T1" fmla="*/ 62 h 62"/>
                <a:gd name="T2" fmla="*/ 39 w 64"/>
                <a:gd name="T3" fmla="*/ 62 h 62"/>
                <a:gd name="T4" fmla="*/ 43 w 64"/>
                <a:gd name="T5" fmla="*/ 60 h 62"/>
                <a:gd name="T6" fmla="*/ 52 w 64"/>
                <a:gd name="T7" fmla="*/ 52 h 62"/>
                <a:gd name="T8" fmla="*/ 58 w 64"/>
                <a:gd name="T9" fmla="*/ 44 h 62"/>
                <a:gd name="T10" fmla="*/ 64 w 64"/>
                <a:gd name="T11" fmla="*/ 31 h 62"/>
                <a:gd name="T12" fmla="*/ 64 w 64"/>
                <a:gd name="T13" fmla="*/ 19 h 62"/>
                <a:gd name="T14" fmla="*/ 54 w 64"/>
                <a:gd name="T15" fmla="*/ 6 h 62"/>
                <a:gd name="T16" fmla="*/ 43 w 64"/>
                <a:gd name="T17" fmla="*/ 0 h 62"/>
                <a:gd name="T18" fmla="*/ 31 w 64"/>
                <a:gd name="T19" fmla="*/ 0 h 62"/>
                <a:gd name="T20" fmla="*/ 20 w 64"/>
                <a:gd name="T21" fmla="*/ 6 h 62"/>
                <a:gd name="T22" fmla="*/ 8 w 64"/>
                <a:gd name="T23" fmla="*/ 14 h 62"/>
                <a:gd name="T24" fmla="*/ 0 w 64"/>
                <a:gd name="T25" fmla="*/ 23 h 62"/>
                <a:gd name="T26" fmla="*/ 0 w 64"/>
                <a:gd name="T27" fmla="*/ 37 h 62"/>
                <a:gd name="T28" fmla="*/ 4 w 64"/>
                <a:gd name="T29" fmla="*/ 46 h 62"/>
                <a:gd name="T30" fmla="*/ 14 w 64"/>
                <a:gd name="T31" fmla="*/ 52 h 62"/>
                <a:gd name="T32" fmla="*/ 21 w 64"/>
                <a:gd name="T33" fmla="*/ 56 h 62"/>
                <a:gd name="T34" fmla="*/ 25 w 64"/>
                <a:gd name="T35" fmla="*/ 60 h 62"/>
                <a:gd name="T36" fmla="*/ 31 w 64"/>
                <a:gd name="T37" fmla="*/ 6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62"/>
                <a:gd name="T59" fmla="*/ 64 w 6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62">
                  <a:moveTo>
                    <a:pt x="31" y="62"/>
                  </a:moveTo>
                  <a:lnTo>
                    <a:pt x="39" y="62"/>
                  </a:lnTo>
                  <a:lnTo>
                    <a:pt x="43" y="60"/>
                  </a:lnTo>
                  <a:lnTo>
                    <a:pt x="52" y="52"/>
                  </a:lnTo>
                  <a:lnTo>
                    <a:pt x="58" y="44"/>
                  </a:lnTo>
                  <a:lnTo>
                    <a:pt x="64" y="31"/>
                  </a:lnTo>
                  <a:lnTo>
                    <a:pt x="64" y="19"/>
                  </a:lnTo>
                  <a:lnTo>
                    <a:pt x="54" y="6"/>
                  </a:lnTo>
                  <a:lnTo>
                    <a:pt x="43" y="0"/>
                  </a:lnTo>
                  <a:lnTo>
                    <a:pt x="31" y="0"/>
                  </a:lnTo>
                  <a:lnTo>
                    <a:pt x="20" y="6"/>
                  </a:lnTo>
                  <a:lnTo>
                    <a:pt x="8" y="14"/>
                  </a:lnTo>
                  <a:lnTo>
                    <a:pt x="0" y="23"/>
                  </a:lnTo>
                  <a:lnTo>
                    <a:pt x="0" y="37"/>
                  </a:lnTo>
                  <a:lnTo>
                    <a:pt x="4" y="46"/>
                  </a:lnTo>
                  <a:lnTo>
                    <a:pt x="14" y="52"/>
                  </a:lnTo>
                  <a:lnTo>
                    <a:pt x="21" y="56"/>
                  </a:lnTo>
                  <a:lnTo>
                    <a:pt x="25" y="60"/>
                  </a:lnTo>
                  <a:lnTo>
                    <a:pt x="31" y="62"/>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87" name="Freeform 1114"/>
            <p:cNvSpPr>
              <a:spLocks/>
            </p:cNvSpPr>
            <p:nvPr/>
          </p:nvSpPr>
          <p:spPr bwMode="auto">
            <a:xfrm>
              <a:off x="1242" y="3210"/>
              <a:ext cx="125" cy="6"/>
            </a:xfrm>
            <a:custGeom>
              <a:avLst/>
              <a:gdLst>
                <a:gd name="T0" fmla="*/ 125 w 125"/>
                <a:gd name="T1" fmla="*/ 0 h 6"/>
                <a:gd name="T2" fmla="*/ 113 w 125"/>
                <a:gd name="T3" fmla="*/ 0 h 6"/>
                <a:gd name="T4" fmla="*/ 105 w 125"/>
                <a:gd name="T5" fmla="*/ 2 h 6"/>
                <a:gd name="T6" fmla="*/ 98 w 125"/>
                <a:gd name="T7" fmla="*/ 4 h 6"/>
                <a:gd name="T8" fmla="*/ 92 w 125"/>
                <a:gd name="T9" fmla="*/ 6 h 6"/>
                <a:gd name="T10" fmla="*/ 75 w 125"/>
                <a:gd name="T11" fmla="*/ 4 h 6"/>
                <a:gd name="T12" fmla="*/ 59 w 125"/>
                <a:gd name="T13" fmla="*/ 4 h 6"/>
                <a:gd name="T14" fmla="*/ 27 w 125"/>
                <a:gd name="T15" fmla="*/ 2 h 6"/>
                <a:gd name="T16" fmla="*/ 0 w 12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6"/>
                <a:gd name="T29" fmla="*/ 125 w 12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6">
                  <a:moveTo>
                    <a:pt x="125" y="0"/>
                  </a:moveTo>
                  <a:lnTo>
                    <a:pt x="113" y="0"/>
                  </a:lnTo>
                  <a:lnTo>
                    <a:pt x="105" y="2"/>
                  </a:lnTo>
                  <a:lnTo>
                    <a:pt x="98" y="4"/>
                  </a:lnTo>
                  <a:lnTo>
                    <a:pt x="92" y="6"/>
                  </a:lnTo>
                  <a:lnTo>
                    <a:pt x="75" y="4"/>
                  </a:lnTo>
                  <a:lnTo>
                    <a:pt x="59" y="4"/>
                  </a:lnTo>
                  <a:lnTo>
                    <a:pt x="27"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88" name="Freeform 1115"/>
            <p:cNvSpPr>
              <a:spLocks/>
            </p:cNvSpPr>
            <p:nvPr/>
          </p:nvSpPr>
          <p:spPr bwMode="auto">
            <a:xfrm>
              <a:off x="1347" y="3070"/>
              <a:ext cx="41" cy="11"/>
            </a:xfrm>
            <a:custGeom>
              <a:avLst/>
              <a:gdLst>
                <a:gd name="T0" fmla="*/ 41 w 41"/>
                <a:gd name="T1" fmla="*/ 0 h 11"/>
                <a:gd name="T2" fmla="*/ 33 w 41"/>
                <a:gd name="T3" fmla="*/ 6 h 11"/>
                <a:gd name="T4" fmla="*/ 27 w 41"/>
                <a:gd name="T5" fmla="*/ 8 h 11"/>
                <a:gd name="T6" fmla="*/ 12 w 41"/>
                <a:gd name="T7" fmla="*/ 11 h 11"/>
                <a:gd name="T8" fmla="*/ 0 w 41"/>
                <a:gd name="T9" fmla="*/ 9 h 11"/>
                <a:gd name="T10" fmla="*/ 0 60000 65536"/>
                <a:gd name="T11" fmla="*/ 0 60000 65536"/>
                <a:gd name="T12" fmla="*/ 0 60000 65536"/>
                <a:gd name="T13" fmla="*/ 0 60000 65536"/>
                <a:gd name="T14" fmla="*/ 0 60000 65536"/>
                <a:gd name="T15" fmla="*/ 0 w 41"/>
                <a:gd name="T16" fmla="*/ 0 h 11"/>
                <a:gd name="T17" fmla="*/ 41 w 41"/>
                <a:gd name="T18" fmla="*/ 11 h 11"/>
              </a:gdLst>
              <a:ahLst/>
              <a:cxnLst>
                <a:cxn ang="T10">
                  <a:pos x="T0" y="T1"/>
                </a:cxn>
                <a:cxn ang="T11">
                  <a:pos x="T2" y="T3"/>
                </a:cxn>
                <a:cxn ang="T12">
                  <a:pos x="T4" y="T5"/>
                </a:cxn>
                <a:cxn ang="T13">
                  <a:pos x="T6" y="T7"/>
                </a:cxn>
                <a:cxn ang="T14">
                  <a:pos x="T8" y="T9"/>
                </a:cxn>
              </a:cxnLst>
              <a:rect l="T15" t="T16" r="T17" b="T18"/>
              <a:pathLst>
                <a:path w="41" h="11">
                  <a:moveTo>
                    <a:pt x="41" y="0"/>
                  </a:moveTo>
                  <a:lnTo>
                    <a:pt x="33" y="6"/>
                  </a:lnTo>
                  <a:lnTo>
                    <a:pt x="27" y="8"/>
                  </a:lnTo>
                  <a:lnTo>
                    <a:pt x="12" y="11"/>
                  </a:lnTo>
                  <a:lnTo>
                    <a:pt x="0" y="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89" name="Freeform 1116"/>
            <p:cNvSpPr>
              <a:spLocks/>
            </p:cNvSpPr>
            <p:nvPr/>
          </p:nvSpPr>
          <p:spPr bwMode="auto">
            <a:xfrm>
              <a:off x="1242" y="3066"/>
              <a:ext cx="65" cy="4"/>
            </a:xfrm>
            <a:custGeom>
              <a:avLst/>
              <a:gdLst>
                <a:gd name="T0" fmla="*/ 65 w 65"/>
                <a:gd name="T1" fmla="*/ 0 h 4"/>
                <a:gd name="T2" fmla="*/ 46 w 65"/>
                <a:gd name="T3" fmla="*/ 2 h 4"/>
                <a:gd name="T4" fmla="*/ 32 w 65"/>
                <a:gd name="T5" fmla="*/ 4 h 4"/>
                <a:gd name="T6" fmla="*/ 13 w 65"/>
                <a:gd name="T7" fmla="*/ 4 h 4"/>
                <a:gd name="T8" fmla="*/ 0 w 65"/>
                <a:gd name="T9" fmla="*/ 2 h 4"/>
                <a:gd name="T10" fmla="*/ 0 60000 65536"/>
                <a:gd name="T11" fmla="*/ 0 60000 65536"/>
                <a:gd name="T12" fmla="*/ 0 60000 65536"/>
                <a:gd name="T13" fmla="*/ 0 60000 65536"/>
                <a:gd name="T14" fmla="*/ 0 60000 65536"/>
                <a:gd name="T15" fmla="*/ 0 w 65"/>
                <a:gd name="T16" fmla="*/ 0 h 4"/>
                <a:gd name="T17" fmla="*/ 65 w 65"/>
                <a:gd name="T18" fmla="*/ 4 h 4"/>
              </a:gdLst>
              <a:ahLst/>
              <a:cxnLst>
                <a:cxn ang="T10">
                  <a:pos x="T0" y="T1"/>
                </a:cxn>
                <a:cxn ang="T11">
                  <a:pos x="T2" y="T3"/>
                </a:cxn>
                <a:cxn ang="T12">
                  <a:pos x="T4" y="T5"/>
                </a:cxn>
                <a:cxn ang="T13">
                  <a:pos x="T6" y="T7"/>
                </a:cxn>
                <a:cxn ang="T14">
                  <a:pos x="T8" y="T9"/>
                </a:cxn>
              </a:cxnLst>
              <a:rect l="T15" t="T16" r="T17" b="T18"/>
              <a:pathLst>
                <a:path w="65" h="4">
                  <a:moveTo>
                    <a:pt x="65" y="0"/>
                  </a:moveTo>
                  <a:lnTo>
                    <a:pt x="46" y="2"/>
                  </a:lnTo>
                  <a:lnTo>
                    <a:pt x="32" y="4"/>
                  </a:lnTo>
                  <a:lnTo>
                    <a:pt x="13" y="4"/>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90" name="Freeform 1117"/>
            <p:cNvSpPr>
              <a:spLocks/>
            </p:cNvSpPr>
            <p:nvPr/>
          </p:nvSpPr>
          <p:spPr bwMode="auto">
            <a:xfrm>
              <a:off x="1334" y="3068"/>
              <a:ext cx="48" cy="4"/>
            </a:xfrm>
            <a:custGeom>
              <a:avLst/>
              <a:gdLst>
                <a:gd name="T0" fmla="*/ 48 w 48"/>
                <a:gd name="T1" fmla="*/ 0 h 4"/>
                <a:gd name="T2" fmla="*/ 37 w 48"/>
                <a:gd name="T3" fmla="*/ 2 h 4"/>
                <a:gd name="T4" fmla="*/ 27 w 48"/>
                <a:gd name="T5" fmla="*/ 4 h 4"/>
                <a:gd name="T6" fmla="*/ 17 w 48"/>
                <a:gd name="T7" fmla="*/ 2 h 4"/>
                <a:gd name="T8" fmla="*/ 10 w 48"/>
                <a:gd name="T9" fmla="*/ 0 h 4"/>
                <a:gd name="T10" fmla="*/ 0 w 48"/>
                <a:gd name="T11" fmla="*/ 0 h 4"/>
                <a:gd name="T12" fmla="*/ 0 w 48"/>
                <a:gd name="T13" fmla="*/ 0 h 4"/>
                <a:gd name="T14" fmla="*/ 0 60000 65536"/>
                <a:gd name="T15" fmla="*/ 0 60000 65536"/>
                <a:gd name="T16" fmla="*/ 0 60000 65536"/>
                <a:gd name="T17" fmla="*/ 0 60000 65536"/>
                <a:gd name="T18" fmla="*/ 0 60000 65536"/>
                <a:gd name="T19" fmla="*/ 0 60000 65536"/>
                <a:gd name="T20" fmla="*/ 0 60000 65536"/>
                <a:gd name="T21" fmla="*/ 0 w 48"/>
                <a:gd name="T22" fmla="*/ 0 h 4"/>
                <a:gd name="T23" fmla="*/ 48 w 48"/>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
                  <a:moveTo>
                    <a:pt x="48" y="0"/>
                  </a:moveTo>
                  <a:lnTo>
                    <a:pt x="37" y="2"/>
                  </a:lnTo>
                  <a:lnTo>
                    <a:pt x="27" y="4"/>
                  </a:lnTo>
                  <a:lnTo>
                    <a:pt x="17" y="2"/>
                  </a:lnTo>
                  <a:lnTo>
                    <a:pt x="1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91" name="Freeform 1118"/>
            <p:cNvSpPr>
              <a:spLocks/>
            </p:cNvSpPr>
            <p:nvPr/>
          </p:nvSpPr>
          <p:spPr bwMode="auto">
            <a:xfrm>
              <a:off x="1307" y="3066"/>
              <a:ext cx="40" cy="13"/>
            </a:xfrm>
            <a:custGeom>
              <a:avLst/>
              <a:gdLst>
                <a:gd name="T0" fmla="*/ 40 w 40"/>
                <a:gd name="T1" fmla="*/ 13 h 13"/>
                <a:gd name="T2" fmla="*/ 33 w 40"/>
                <a:gd name="T3" fmla="*/ 8 h 13"/>
                <a:gd name="T4" fmla="*/ 27 w 40"/>
                <a:gd name="T5" fmla="*/ 2 h 13"/>
                <a:gd name="T6" fmla="*/ 12 w 40"/>
                <a:gd name="T7" fmla="*/ 0 h 13"/>
                <a:gd name="T8" fmla="*/ 0 w 40"/>
                <a:gd name="T9" fmla="*/ 0 h 13"/>
                <a:gd name="T10" fmla="*/ 0 60000 65536"/>
                <a:gd name="T11" fmla="*/ 0 60000 65536"/>
                <a:gd name="T12" fmla="*/ 0 60000 65536"/>
                <a:gd name="T13" fmla="*/ 0 60000 65536"/>
                <a:gd name="T14" fmla="*/ 0 60000 65536"/>
                <a:gd name="T15" fmla="*/ 0 w 40"/>
                <a:gd name="T16" fmla="*/ 0 h 13"/>
                <a:gd name="T17" fmla="*/ 40 w 40"/>
                <a:gd name="T18" fmla="*/ 13 h 13"/>
              </a:gdLst>
              <a:ahLst/>
              <a:cxnLst>
                <a:cxn ang="T10">
                  <a:pos x="T0" y="T1"/>
                </a:cxn>
                <a:cxn ang="T11">
                  <a:pos x="T2" y="T3"/>
                </a:cxn>
                <a:cxn ang="T12">
                  <a:pos x="T4" y="T5"/>
                </a:cxn>
                <a:cxn ang="T13">
                  <a:pos x="T6" y="T7"/>
                </a:cxn>
                <a:cxn ang="T14">
                  <a:pos x="T8" y="T9"/>
                </a:cxn>
              </a:cxnLst>
              <a:rect l="T15" t="T16" r="T17" b="T18"/>
              <a:pathLst>
                <a:path w="40" h="13">
                  <a:moveTo>
                    <a:pt x="40" y="13"/>
                  </a:moveTo>
                  <a:lnTo>
                    <a:pt x="33" y="8"/>
                  </a:lnTo>
                  <a:lnTo>
                    <a:pt x="27" y="2"/>
                  </a:lnTo>
                  <a:lnTo>
                    <a:pt x="1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92" name="Freeform 1119"/>
            <p:cNvSpPr>
              <a:spLocks/>
            </p:cNvSpPr>
            <p:nvPr/>
          </p:nvSpPr>
          <p:spPr bwMode="auto">
            <a:xfrm>
              <a:off x="1215" y="3066"/>
              <a:ext cx="27" cy="150"/>
            </a:xfrm>
            <a:custGeom>
              <a:avLst/>
              <a:gdLst>
                <a:gd name="T0" fmla="*/ 25 w 27"/>
                <a:gd name="T1" fmla="*/ 0 h 150"/>
                <a:gd name="T2" fmla="*/ 21 w 27"/>
                <a:gd name="T3" fmla="*/ 2 h 150"/>
                <a:gd name="T4" fmla="*/ 19 w 27"/>
                <a:gd name="T5" fmla="*/ 6 h 150"/>
                <a:gd name="T6" fmla="*/ 15 w 27"/>
                <a:gd name="T7" fmla="*/ 19 h 150"/>
                <a:gd name="T8" fmla="*/ 13 w 27"/>
                <a:gd name="T9" fmla="*/ 29 h 150"/>
                <a:gd name="T10" fmla="*/ 13 w 27"/>
                <a:gd name="T11" fmla="*/ 29 h 150"/>
                <a:gd name="T12" fmla="*/ 7 w 27"/>
                <a:gd name="T13" fmla="*/ 48 h 150"/>
                <a:gd name="T14" fmla="*/ 5 w 27"/>
                <a:gd name="T15" fmla="*/ 62 h 150"/>
                <a:gd name="T16" fmla="*/ 0 w 27"/>
                <a:gd name="T17" fmla="*/ 85 h 150"/>
                <a:gd name="T18" fmla="*/ 2 w 27"/>
                <a:gd name="T19" fmla="*/ 102 h 150"/>
                <a:gd name="T20" fmla="*/ 9 w 27"/>
                <a:gd name="T21" fmla="*/ 117 h 150"/>
                <a:gd name="T22" fmla="*/ 17 w 27"/>
                <a:gd name="T23" fmla="*/ 131 h 150"/>
                <a:gd name="T24" fmla="*/ 17 w 27"/>
                <a:gd name="T25" fmla="*/ 140 h 150"/>
                <a:gd name="T26" fmla="*/ 19 w 27"/>
                <a:gd name="T27" fmla="*/ 146 h 150"/>
                <a:gd name="T28" fmla="*/ 23 w 27"/>
                <a:gd name="T29" fmla="*/ 148 h 150"/>
                <a:gd name="T30" fmla="*/ 27 w 27"/>
                <a:gd name="T31" fmla="*/ 150 h 1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50"/>
                <a:gd name="T50" fmla="*/ 27 w 27"/>
                <a:gd name="T51" fmla="*/ 150 h 1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50">
                  <a:moveTo>
                    <a:pt x="25" y="0"/>
                  </a:moveTo>
                  <a:lnTo>
                    <a:pt x="21" y="2"/>
                  </a:lnTo>
                  <a:lnTo>
                    <a:pt x="19" y="6"/>
                  </a:lnTo>
                  <a:lnTo>
                    <a:pt x="15" y="19"/>
                  </a:lnTo>
                  <a:lnTo>
                    <a:pt x="13" y="29"/>
                  </a:lnTo>
                  <a:lnTo>
                    <a:pt x="7" y="48"/>
                  </a:lnTo>
                  <a:lnTo>
                    <a:pt x="5" y="62"/>
                  </a:lnTo>
                  <a:lnTo>
                    <a:pt x="0" y="85"/>
                  </a:lnTo>
                  <a:lnTo>
                    <a:pt x="2" y="102"/>
                  </a:lnTo>
                  <a:lnTo>
                    <a:pt x="9" y="117"/>
                  </a:lnTo>
                  <a:lnTo>
                    <a:pt x="17" y="131"/>
                  </a:lnTo>
                  <a:lnTo>
                    <a:pt x="17" y="140"/>
                  </a:lnTo>
                  <a:lnTo>
                    <a:pt x="19" y="146"/>
                  </a:lnTo>
                  <a:lnTo>
                    <a:pt x="23" y="148"/>
                  </a:lnTo>
                  <a:lnTo>
                    <a:pt x="27" y="15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93" name="Freeform 1120"/>
            <p:cNvSpPr>
              <a:spLocks/>
            </p:cNvSpPr>
            <p:nvPr/>
          </p:nvSpPr>
          <p:spPr bwMode="auto">
            <a:xfrm>
              <a:off x="1084" y="3093"/>
              <a:ext cx="144" cy="94"/>
            </a:xfrm>
            <a:custGeom>
              <a:avLst/>
              <a:gdLst>
                <a:gd name="T0" fmla="*/ 144 w 144"/>
                <a:gd name="T1" fmla="*/ 2 h 94"/>
                <a:gd name="T2" fmla="*/ 123 w 144"/>
                <a:gd name="T3" fmla="*/ 6 h 94"/>
                <a:gd name="T4" fmla="*/ 106 w 144"/>
                <a:gd name="T5" fmla="*/ 8 h 94"/>
                <a:gd name="T6" fmla="*/ 79 w 144"/>
                <a:gd name="T7" fmla="*/ 4 h 94"/>
                <a:gd name="T8" fmla="*/ 58 w 144"/>
                <a:gd name="T9" fmla="*/ 2 h 94"/>
                <a:gd name="T10" fmla="*/ 35 w 144"/>
                <a:gd name="T11" fmla="*/ 0 h 94"/>
                <a:gd name="T12" fmla="*/ 17 w 144"/>
                <a:gd name="T13" fmla="*/ 2 h 94"/>
                <a:gd name="T14" fmla="*/ 10 w 144"/>
                <a:gd name="T15" fmla="*/ 8 h 94"/>
                <a:gd name="T16" fmla="*/ 4 w 144"/>
                <a:gd name="T17" fmla="*/ 15 h 94"/>
                <a:gd name="T18" fmla="*/ 0 w 144"/>
                <a:gd name="T19" fmla="*/ 29 h 94"/>
                <a:gd name="T20" fmla="*/ 0 w 144"/>
                <a:gd name="T21" fmla="*/ 40 h 94"/>
                <a:gd name="T22" fmla="*/ 0 w 144"/>
                <a:gd name="T23" fmla="*/ 58 h 94"/>
                <a:gd name="T24" fmla="*/ 2 w 144"/>
                <a:gd name="T25" fmla="*/ 73 h 94"/>
                <a:gd name="T26" fmla="*/ 6 w 144"/>
                <a:gd name="T27" fmla="*/ 83 h 94"/>
                <a:gd name="T28" fmla="*/ 11 w 144"/>
                <a:gd name="T29" fmla="*/ 88 h 94"/>
                <a:gd name="T30" fmla="*/ 15 w 144"/>
                <a:gd name="T31" fmla="*/ 90 h 94"/>
                <a:gd name="T32" fmla="*/ 17 w 144"/>
                <a:gd name="T33" fmla="*/ 92 h 94"/>
                <a:gd name="T34" fmla="*/ 35 w 144"/>
                <a:gd name="T35" fmla="*/ 90 h 94"/>
                <a:gd name="T36" fmla="*/ 50 w 144"/>
                <a:gd name="T37" fmla="*/ 90 h 94"/>
                <a:gd name="T38" fmla="*/ 75 w 144"/>
                <a:gd name="T39" fmla="*/ 92 h 94"/>
                <a:gd name="T40" fmla="*/ 96 w 144"/>
                <a:gd name="T41" fmla="*/ 94 h 94"/>
                <a:gd name="T42" fmla="*/ 121 w 144"/>
                <a:gd name="T43" fmla="*/ 94 h 94"/>
                <a:gd name="T44" fmla="*/ 140 w 144"/>
                <a:gd name="T45" fmla="*/ 90 h 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94"/>
                <a:gd name="T71" fmla="*/ 144 w 144"/>
                <a:gd name="T72" fmla="*/ 94 h 9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94">
                  <a:moveTo>
                    <a:pt x="144" y="2"/>
                  </a:moveTo>
                  <a:lnTo>
                    <a:pt x="123" y="6"/>
                  </a:lnTo>
                  <a:lnTo>
                    <a:pt x="106" y="8"/>
                  </a:lnTo>
                  <a:lnTo>
                    <a:pt x="79" y="4"/>
                  </a:lnTo>
                  <a:lnTo>
                    <a:pt x="58" y="2"/>
                  </a:lnTo>
                  <a:lnTo>
                    <a:pt x="35" y="0"/>
                  </a:lnTo>
                  <a:lnTo>
                    <a:pt x="17" y="2"/>
                  </a:lnTo>
                  <a:lnTo>
                    <a:pt x="10" y="8"/>
                  </a:lnTo>
                  <a:lnTo>
                    <a:pt x="4" y="15"/>
                  </a:lnTo>
                  <a:lnTo>
                    <a:pt x="0" y="29"/>
                  </a:lnTo>
                  <a:lnTo>
                    <a:pt x="0" y="40"/>
                  </a:lnTo>
                  <a:lnTo>
                    <a:pt x="0" y="58"/>
                  </a:lnTo>
                  <a:lnTo>
                    <a:pt x="2" y="73"/>
                  </a:lnTo>
                  <a:lnTo>
                    <a:pt x="6" y="83"/>
                  </a:lnTo>
                  <a:lnTo>
                    <a:pt x="11" y="88"/>
                  </a:lnTo>
                  <a:lnTo>
                    <a:pt x="15" y="90"/>
                  </a:lnTo>
                  <a:lnTo>
                    <a:pt x="17" y="92"/>
                  </a:lnTo>
                  <a:lnTo>
                    <a:pt x="35" y="90"/>
                  </a:lnTo>
                  <a:lnTo>
                    <a:pt x="50" y="90"/>
                  </a:lnTo>
                  <a:lnTo>
                    <a:pt x="75" y="92"/>
                  </a:lnTo>
                  <a:lnTo>
                    <a:pt x="96" y="94"/>
                  </a:lnTo>
                  <a:lnTo>
                    <a:pt x="121" y="94"/>
                  </a:lnTo>
                  <a:lnTo>
                    <a:pt x="140" y="9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94" name="Freeform 1121"/>
            <p:cNvSpPr>
              <a:spLocks/>
            </p:cNvSpPr>
            <p:nvPr/>
          </p:nvSpPr>
          <p:spPr bwMode="auto">
            <a:xfrm>
              <a:off x="1930" y="3058"/>
              <a:ext cx="54" cy="170"/>
            </a:xfrm>
            <a:custGeom>
              <a:avLst/>
              <a:gdLst>
                <a:gd name="T0" fmla="*/ 52 w 54"/>
                <a:gd name="T1" fmla="*/ 110 h 170"/>
                <a:gd name="T2" fmla="*/ 54 w 54"/>
                <a:gd name="T3" fmla="*/ 85 h 170"/>
                <a:gd name="T4" fmla="*/ 52 w 54"/>
                <a:gd name="T5" fmla="*/ 64 h 170"/>
                <a:gd name="T6" fmla="*/ 46 w 54"/>
                <a:gd name="T7" fmla="*/ 41 h 170"/>
                <a:gd name="T8" fmla="*/ 41 w 54"/>
                <a:gd name="T9" fmla="*/ 23 h 170"/>
                <a:gd name="T10" fmla="*/ 39 w 54"/>
                <a:gd name="T11" fmla="*/ 10 h 170"/>
                <a:gd name="T12" fmla="*/ 35 w 54"/>
                <a:gd name="T13" fmla="*/ 2 h 170"/>
                <a:gd name="T14" fmla="*/ 23 w 54"/>
                <a:gd name="T15" fmla="*/ 0 h 170"/>
                <a:gd name="T16" fmla="*/ 16 w 54"/>
                <a:gd name="T17" fmla="*/ 6 h 170"/>
                <a:gd name="T18" fmla="*/ 12 w 54"/>
                <a:gd name="T19" fmla="*/ 16 h 170"/>
                <a:gd name="T20" fmla="*/ 8 w 54"/>
                <a:gd name="T21" fmla="*/ 27 h 170"/>
                <a:gd name="T22" fmla="*/ 8 w 54"/>
                <a:gd name="T23" fmla="*/ 47 h 170"/>
                <a:gd name="T24" fmla="*/ 2 w 54"/>
                <a:gd name="T25" fmla="*/ 75 h 170"/>
                <a:gd name="T26" fmla="*/ 0 w 54"/>
                <a:gd name="T27" fmla="*/ 98 h 170"/>
                <a:gd name="T28" fmla="*/ 2 w 54"/>
                <a:gd name="T29" fmla="*/ 102 h 170"/>
                <a:gd name="T30" fmla="*/ 4 w 54"/>
                <a:gd name="T31" fmla="*/ 125 h 170"/>
                <a:gd name="T32" fmla="*/ 8 w 54"/>
                <a:gd name="T33" fmla="*/ 147 h 170"/>
                <a:gd name="T34" fmla="*/ 14 w 54"/>
                <a:gd name="T35" fmla="*/ 158 h 170"/>
                <a:gd name="T36" fmla="*/ 20 w 54"/>
                <a:gd name="T37" fmla="*/ 164 h 170"/>
                <a:gd name="T38" fmla="*/ 23 w 54"/>
                <a:gd name="T39" fmla="*/ 170 h 170"/>
                <a:gd name="T40" fmla="*/ 29 w 54"/>
                <a:gd name="T41" fmla="*/ 170 h 170"/>
                <a:gd name="T42" fmla="*/ 33 w 54"/>
                <a:gd name="T43" fmla="*/ 166 h 170"/>
                <a:gd name="T44" fmla="*/ 39 w 54"/>
                <a:gd name="T45" fmla="*/ 152 h 170"/>
                <a:gd name="T46" fmla="*/ 39 w 54"/>
                <a:gd name="T47" fmla="*/ 141 h 170"/>
                <a:gd name="T48" fmla="*/ 46 w 54"/>
                <a:gd name="T49" fmla="*/ 123 h 170"/>
                <a:gd name="T50" fmla="*/ 52 w 54"/>
                <a:gd name="T51" fmla="*/ 110 h 1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
                <a:gd name="T79" fmla="*/ 0 h 170"/>
                <a:gd name="T80" fmla="*/ 54 w 54"/>
                <a:gd name="T81" fmla="*/ 170 h 1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 h="170">
                  <a:moveTo>
                    <a:pt x="52" y="110"/>
                  </a:moveTo>
                  <a:lnTo>
                    <a:pt x="54" y="85"/>
                  </a:lnTo>
                  <a:lnTo>
                    <a:pt x="52" y="64"/>
                  </a:lnTo>
                  <a:lnTo>
                    <a:pt x="46" y="41"/>
                  </a:lnTo>
                  <a:lnTo>
                    <a:pt x="41" y="23"/>
                  </a:lnTo>
                  <a:lnTo>
                    <a:pt x="39" y="10"/>
                  </a:lnTo>
                  <a:lnTo>
                    <a:pt x="35" y="2"/>
                  </a:lnTo>
                  <a:lnTo>
                    <a:pt x="23" y="0"/>
                  </a:lnTo>
                  <a:lnTo>
                    <a:pt x="16" y="6"/>
                  </a:lnTo>
                  <a:lnTo>
                    <a:pt x="12" y="16"/>
                  </a:lnTo>
                  <a:lnTo>
                    <a:pt x="8" y="27"/>
                  </a:lnTo>
                  <a:lnTo>
                    <a:pt x="8" y="47"/>
                  </a:lnTo>
                  <a:lnTo>
                    <a:pt x="2" y="75"/>
                  </a:lnTo>
                  <a:lnTo>
                    <a:pt x="0" y="98"/>
                  </a:lnTo>
                  <a:lnTo>
                    <a:pt x="2" y="102"/>
                  </a:lnTo>
                  <a:lnTo>
                    <a:pt x="4" y="125"/>
                  </a:lnTo>
                  <a:lnTo>
                    <a:pt x="8" y="147"/>
                  </a:lnTo>
                  <a:lnTo>
                    <a:pt x="14" y="158"/>
                  </a:lnTo>
                  <a:lnTo>
                    <a:pt x="20" y="164"/>
                  </a:lnTo>
                  <a:lnTo>
                    <a:pt x="23" y="170"/>
                  </a:lnTo>
                  <a:lnTo>
                    <a:pt x="29" y="170"/>
                  </a:lnTo>
                  <a:lnTo>
                    <a:pt x="33" y="166"/>
                  </a:lnTo>
                  <a:lnTo>
                    <a:pt x="39" y="152"/>
                  </a:lnTo>
                  <a:lnTo>
                    <a:pt x="39" y="141"/>
                  </a:lnTo>
                  <a:lnTo>
                    <a:pt x="46" y="123"/>
                  </a:lnTo>
                  <a:lnTo>
                    <a:pt x="52" y="1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95" name="Freeform 1122"/>
            <p:cNvSpPr>
              <a:spLocks/>
            </p:cNvSpPr>
            <p:nvPr/>
          </p:nvSpPr>
          <p:spPr bwMode="auto">
            <a:xfrm>
              <a:off x="1794" y="2951"/>
              <a:ext cx="56" cy="65"/>
            </a:xfrm>
            <a:custGeom>
              <a:avLst/>
              <a:gdLst>
                <a:gd name="T0" fmla="*/ 56 w 56"/>
                <a:gd name="T1" fmla="*/ 0 h 65"/>
                <a:gd name="T2" fmla="*/ 42 w 56"/>
                <a:gd name="T3" fmla="*/ 19 h 65"/>
                <a:gd name="T4" fmla="*/ 25 w 56"/>
                <a:gd name="T5" fmla="*/ 36 h 65"/>
                <a:gd name="T6" fmla="*/ 2 w 56"/>
                <a:gd name="T7" fmla="*/ 63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6"/>
                  </a:lnTo>
                  <a:lnTo>
                    <a:pt x="2" y="63"/>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96" name="Freeform 1123"/>
            <p:cNvSpPr>
              <a:spLocks/>
            </p:cNvSpPr>
            <p:nvPr/>
          </p:nvSpPr>
          <p:spPr bwMode="auto">
            <a:xfrm>
              <a:off x="1474" y="2962"/>
              <a:ext cx="43" cy="77"/>
            </a:xfrm>
            <a:custGeom>
              <a:avLst/>
              <a:gdLst>
                <a:gd name="T0" fmla="*/ 0 w 43"/>
                <a:gd name="T1" fmla="*/ 77 h 77"/>
                <a:gd name="T2" fmla="*/ 27 w 43"/>
                <a:gd name="T3" fmla="*/ 35 h 77"/>
                <a:gd name="T4" fmla="*/ 43 w 43"/>
                <a:gd name="T5" fmla="*/ 0 h 77"/>
                <a:gd name="T6" fmla="*/ 0 60000 65536"/>
                <a:gd name="T7" fmla="*/ 0 60000 65536"/>
                <a:gd name="T8" fmla="*/ 0 60000 65536"/>
                <a:gd name="T9" fmla="*/ 0 w 43"/>
                <a:gd name="T10" fmla="*/ 0 h 77"/>
                <a:gd name="T11" fmla="*/ 43 w 43"/>
                <a:gd name="T12" fmla="*/ 77 h 77"/>
              </a:gdLst>
              <a:ahLst/>
              <a:cxnLst>
                <a:cxn ang="T6">
                  <a:pos x="T0" y="T1"/>
                </a:cxn>
                <a:cxn ang="T7">
                  <a:pos x="T2" y="T3"/>
                </a:cxn>
                <a:cxn ang="T8">
                  <a:pos x="T4" y="T5"/>
                </a:cxn>
              </a:cxnLst>
              <a:rect l="T9" t="T10" r="T11" b="T12"/>
              <a:pathLst>
                <a:path w="43" h="77">
                  <a:moveTo>
                    <a:pt x="0" y="77"/>
                  </a:moveTo>
                  <a:lnTo>
                    <a:pt x="27" y="35"/>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97" name="Freeform 1124"/>
            <p:cNvSpPr>
              <a:spLocks/>
            </p:cNvSpPr>
            <p:nvPr/>
          </p:nvSpPr>
          <p:spPr bwMode="auto">
            <a:xfrm>
              <a:off x="1367" y="3210"/>
              <a:ext cx="25" cy="6"/>
            </a:xfrm>
            <a:custGeom>
              <a:avLst/>
              <a:gdLst>
                <a:gd name="T0" fmla="*/ 25 w 25"/>
                <a:gd name="T1" fmla="*/ 6 h 6"/>
                <a:gd name="T2" fmla="*/ 25 w 25"/>
                <a:gd name="T3" fmla="*/ 6 h 6"/>
                <a:gd name="T4" fmla="*/ 11 w 25"/>
                <a:gd name="T5" fmla="*/ 2 h 6"/>
                <a:gd name="T6" fmla="*/ 0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lnTo>
                    <a:pt x="25" y="6"/>
                  </a:lnTo>
                  <a:lnTo>
                    <a:pt x="11"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98" name="Freeform 1125"/>
            <p:cNvSpPr>
              <a:spLocks/>
            </p:cNvSpPr>
            <p:nvPr/>
          </p:nvSpPr>
          <p:spPr bwMode="auto">
            <a:xfrm>
              <a:off x="1382" y="3068"/>
              <a:ext cx="31" cy="1"/>
            </a:xfrm>
            <a:custGeom>
              <a:avLst/>
              <a:gdLst>
                <a:gd name="T0" fmla="*/ 31 w 31"/>
                <a:gd name="T1" fmla="*/ 0 h 1"/>
                <a:gd name="T2" fmla="*/ 29 w 31"/>
                <a:gd name="T3" fmla="*/ 0 h 1"/>
                <a:gd name="T4" fmla="*/ 14 w 31"/>
                <a:gd name="T5" fmla="*/ 0 h 1"/>
                <a:gd name="T6" fmla="*/ 0 w 31"/>
                <a:gd name="T7" fmla="*/ 0 h 1"/>
                <a:gd name="T8" fmla="*/ 0 60000 65536"/>
                <a:gd name="T9" fmla="*/ 0 60000 65536"/>
                <a:gd name="T10" fmla="*/ 0 60000 65536"/>
                <a:gd name="T11" fmla="*/ 0 60000 65536"/>
                <a:gd name="T12" fmla="*/ 0 w 31"/>
                <a:gd name="T13" fmla="*/ 0 h 1"/>
                <a:gd name="T14" fmla="*/ 31 w 31"/>
                <a:gd name="T15" fmla="*/ 1 h 1"/>
              </a:gdLst>
              <a:ahLst/>
              <a:cxnLst>
                <a:cxn ang="T8">
                  <a:pos x="T0" y="T1"/>
                </a:cxn>
                <a:cxn ang="T9">
                  <a:pos x="T2" y="T3"/>
                </a:cxn>
                <a:cxn ang="T10">
                  <a:pos x="T4" y="T5"/>
                </a:cxn>
                <a:cxn ang="T11">
                  <a:pos x="T6" y="T7"/>
                </a:cxn>
              </a:cxnLst>
              <a:rect l="T12" t="T13" r="T14" b="T15"/>
              <a:pathLst>
                <a:path w="31" h="1">
                  <a:moveTo>
                    <a:pt x="31" y="0"/>
                  </a:moveTo>
                  <a:lnTo>
                    <a:pt x="29" y="0"/>
                  </a:lnTo>
                  <a:lnTo>
                    <a:pt x="1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099" name="Freeform 1126"/>
            <p:cNvSpPr>
              <a:spLocks/>
            </p:cNvSpPr>
            <p:nvPr/>
          </p:nvSpPr>
          <p:spPr bwMode="auto">
            <a:xfrm>
              <a:off x="1382" y="3116"/>
              <a:ext cx="14" cy="160"/>
            </a:xfrm>
            <a:custGeom>
              <a:avLst/>
              <a:gdLst>
                <a:gd name="T0" fmla="*/ 0 w 14"/>
                <a:gd name="T1" fmla="*/ 0 h 160"/>
                <a:gd name="T2" fmla="*/ 2 w 14"/>
                <a:gd name="T3" fmla="*/ 21 h 160"/>
                <a:gd name="T4" fmla="*/ 10 w 14"/>
                <a:gd name="T5" fmla="*/ 100 h 160"/>
                <a:gd name="T6" fmla="*/ 14 w 14"/>
                <a:gd name="T7" fmla="*/ 160 h 160"/>
                <a:gd name="T8" fmla="*/ 0 60000 65536"/>
                <a:gd name="T9" fmla="*/ 0 60000 65536"/>
                <a:gd name="T10" fmla="*/ 0 60000 65536"/>
                <a:gd name="T11" fmla="*/ 0 60000 65536"/>
                <a:gd name="T12" fmla="*/ 0 w 14"/>
                <a:gd name="T13" fmla="*/ 0 h 160"/>
                <a:gd name="T14" fmla="*/ 14 w 14"/>
                <a:gd name="T15" fmla="*/ 160 h 160"/>
              </a:gdLst>
              <a:ahLst/>
              <a:cxnLst>
                <a:cxn ang="T8">
                  <a:pos x="T0" y="T1"/>
                </a:cxn>
                <a:cxn ang="T9">
                  <a:pos x="T2" y="T3"/>
                </a:cxn>
                <a:cxn ang="T10">
                  <a:pos x="T4" y="T5"/>
                </a:cxn>
                <a:cxn ang="T11">
                  <a:pos x="T6" y="T7"/>
                </a:cxn>
              </a:cxnLst>
              <a:rect l="T12" t="T13" r="T14" b="T15"/>
              <a:pathLst>
                <a:path w="14" h="160">
                  <a:moveTo>
                    <a:pt x="0" y="0"/>
                  </a:moveTo>
                  <a:lnTo>
                    <a:pt x="2" y="21"/>
                  </a:lnTo>
                  <a:lnTo>
                    <a:pt x="10" y="100"/>
                  </a:lnTo>
                  <a:lnTo>
                    <a:pt x="14" y="16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1100" name="Freeform 1127"/>
            <p:cNvSpPr>
              <a:spLocks/>
            </p:cNvSpPr>
            <p:nvPr/>
          </p:nvSpPr>
          <p:spPr bwMode="auto">
            <a:xfrm>
              <a:off x="1438" y="2901"/>
              <a:ext cx="81" cy="121"/>
            </a:xfrm>
            <a:custGeom>
              <a:avLst/>
              <a:gdLst>
                <a:gd name="T0" fmla="*/ 81 w 81"/>
                <a:gd name="T1" fmla="*/ 0 h 121"/>
                <a:gd name="T2" fmla="*/ 63 w 81"/>
                <a:gd name="T3" fmla="*/ 25 h 121"/>
                <a:gd name="T4" fmla="*/ 23 w 81"/>
                <a:gd name="T5" fmla="*/ 86 h 121"/>
                <a:gd name="T6" fmla="*/ 11 w 81"/>
                <a:gd name="T7" fmla="*/ 103 h 121"/>
                <a:gd name="T8" fmla="*/ 0 w 81"/>
                <a:gd name="T9" fmla="*/ 121 h 121"/>
                <a:gd name="T10" fmla="*/ 0 60000 65536"/>
                <a:gd name="T11" fmla="*/ 0 60000 65536"/>
                <a:gd name="T12" fmla="*/ 0 60000 65536"/>
                <a:gd name="T13" fmla="*/ 0 60000 65536"/>
                <a:gd name="T14" fmla="*/ 0 60000 65536"/>
                <a:gd name="T15" fmla="*/ 0 w 81"/>
                <a:gd name="T16" fmla="*/ 0 h 121"/>
                <a:gd name="T17" fmla="*/ 81 w 81"/>
                <a:gd name="T18" fmla="*/ 121 h 121"/>
              </a:gdLst>
              <a:ahLst/>
              <a:cxnLst>
                <a:cxn ang="T10">
                  <a:pos x="T0" y="T1"/>
                </a:cxn>
                <a:cxn ang="T11">
                  <a:pos x="T2" y="T3"/>
                </a:cxn>
                <a:cxn ang="T12">
                  <a:pos x="T4" y="T5"/>
                </a:cxn>
                <a:cxn ang="T13">
                  <a:pos x="T6" y="T7"/>
                </a:cxn>
                <a:cxn ang="T14">
                  <a:pos x="T8" y="T9"/>
                </a:cxn>
              </a:cxnLst>
              <a:rect l="T15" t="T16" r="T17" b="T18"/>
              <a:pathLst>
                <a:path w="81" h="121">
                  <a:moveTo>
                    <a:pt x="81" y="0"/>
                  </a:moveTo>
                  <a:lnTo>
                    <a:pt x="63" y="25"/>
                  </a:lnTo>
                  <a:lnTo>
                    <a:pt x="23" y="86"/>
                  </a:lnTo>
                  <a:lnTo>
                    <a:pt x="11" y="103"/>
                  </a:lnTo>
                  <a:lnTo>
                    <a:pt x="0" y="121"/>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sp>
        <p:nvSpPr>
          <p:cNvPr id="20979" name="Line 1128"/>
          <p:cNvSpPr>
            <a:spLocks noChangeShapeType="1"/>
          </p:cNvSpPr>
          <p:nvPr/>
        </p:nvSpPr>
        <p:spPr bwMode="auto">
          <a:xfrm>
            <a:off x="304800" y="3203575"/>
            <a:ext cx="7924800" cy="1588"/>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grpSp>
        <p:nvGrpSpPr>
          <p:cNvPr id="9" name="Group 1133"/>
          <p:cNvGrpSpPr>
            <a:grpSpLocks/>
          </p:cNvGrpSpPr>
          <p:nvPr/>
        </p:nvGrpSpPr>
        <p:grpSpPr bwMode="auto">
          <a:xfrm>
            <a:off x="5334000" y="76200"/>
            <a:ext cx="1981200" cy="5105400"/>
            <a:chOff x="3360" y="48"/>
            <a:chExt cx="1248" cy="3216"/>
          </a:xfrm>
        </p:grpSpPr>
        <p:sp>
          <p:nvSpPr>
            <p:cNvPr id="20983" name="AutoShape 1129"/>
            <p:cNvSpPr>
              <a:spLocks noChangeArrowheads="1"/>
            </p:cNvSpPr>
            <p:nvPr/>
          </p:nvSpPr>
          <p:spPr bwMode="auto">
            <a:xfrm rot="-6297220">
              <a:off x="3576" y="2808"/>
              <a:ext cx="240" cy="672"/>
            </a:xfrm>
            <a:prstGeom prst="upArrow">
              <a:avLst>
                <a:gd name="adj1" fmla="val 50000"/>
                <a:gd name="adj2" fmla="val 700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sp>
          <p:nvSpPr>
            <p:cNvPr id="20984" name="AutoShape 1130"/>
            <p:cNvSpPr>
              <a:spLocks noChangeArrowheads="1"/>
            </p:cNvSpPr>
            <p:nvPr/>
          </p:nvSpPr>
          <p:spPr bwMode="auto">
            <a:xfrm rot="-572422">
              <a:off x="3888" y="48"/>
              <a:ext cx="720" cy="240"/>
            </a:xfrm>
            <a:prstGeom prst="leftArrow">
              <a:avLst>
                <a:gd name="adj1" fmla="val 50000"/>
                <a:gd name="adj2" fmla="val 750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grpSp>
      <p:sp>
        <p:nvSpPr>
          <p:cNvPr id="20981" name="Text Box 1131"/>
          <p:cNvSpPr txBox="1">
            <a:spLocks noChangeArrowheads="1"/>
          </p:cNvSpPr>
          <p:nvPr/>
        </p:nvSpPr>
        <p:spPr bwMode="auto">
          <a:xfrm>
            <a:off x="0" y="152400"/>
            <a:ext cx="2362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50000"/>
              </a:spcBef>
              <a:spcAft>
                <a:spcPct val="0"/>
              </a:spcAft>
            </a:pPr>
            <a:r>
              <a:rPr lang="en-US" smtClean="0">
                <a:solidFill>
                  <a:srgbClr val="000000"/>
                </a:solidFill>
              </a:rPr>
              <a:t>Datum Features without Size</a:t>
            </a:r>
          </a:p>
        </p:txBody>
      </p:sp>
      <p:sp>
        <p:nvSpPr>
          <p:cNvPr id="20982" name="Text Box 1132"/>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rPr>
              <a:t>6.16</a:t>
            </a:r>
          </a:p>
        </p:txBody>
      </p:sp>
      <p:pic>
        <p:nvPicPr>
          <p:cNvPr id="113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669" y="1251017"/>
            <a:ext cx="2566987" cy="1415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10380435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669" y="1251017"/>
            <a:ext cx="2566987" cy="1415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2530" name="Rectangle 2"/>
          <p:cNvSpPr>
            <a:spLocks noChangeArrowheads="1"/>
          </p:cNvSpPr>
          <p:nvPr/>
        </p:nvSpPr>
        <p:spPr bwMode="auto">
          <a:xfrm>
            <a:off x="4835525" y="234950"/>
            <a:ext cx="214313" cy="211138"/>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531" name="Rectangle 3"/>
          <p:cNvSpPr>
            <a:spLocks noChangeArrowheads="1"/>
          </p:cNvSpPr>
          <p:nvPr/>
        </p:nvSpPr>
        <p:spPr bwMode="auto">
          <a:xfrm>
            <a:off x="5853113" y="231775"/>
            <a:ext cx="215900" cy="217488"/>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532" name="Rectangle 4"/>
          <p:cNvSpPr>
            <a:spLocks noChangeArrowheads="1"/>
          </p:cNvSpPr>
          <p:nvPr/>
        </p:nvSpPr>
        <p:spPr bwMode="auto">
          <a:xfrm>
            <a:off x="5724525" y="615950"/>
            <a:ext cx="473075" cy="177800"/>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533" name="Rectangle 5"/>
          <p:cNvSpPr>
            <a:spLocks noChangeArrowheads="1"/>
          </p:cNvSpPr>
          <p:nvPr/>
        </p:nvSpPr>
        <p:spPr bwMode="auto">
          <a:xfrm>
            <a:off x="4062413" y="1811338"/>
            <a:ext cx="223837" cy="21272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534" name="Rectangle 6"/>
          <p:cNvSpPr>
            <a:spLocks noChangeArrowheads="1"/>
          </p:cNvSpPr>
          <p:nvPr/>
        </p:nvSpPr>
        <p:spPr bwMode="auto">
          <a:xfrm>
            <a:off x="5748338" y="1901825"/>
            <a:ext cx="220662" cy="214313"/>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535" name="Rectangle 7"/>
          <p:cNvSpPr>
            <a:spLocks noChangeArrowheads="1"/>
          </p:cNvSpPr>
          <p:nvPr/>
        </p:nvSpPr>
        <p:spPr bwMode="auto">
          <a:xfrm>
            <a:off x="5641975" y="2509838"/>
            <a:ext cx="219075" cy="22066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536" name="Line 8"/>
          <p:cNvSpPr>
            <a:spLocks noChangeShapeType="1"/>
          </p:cNvSpPr>
          <p:nvPr/>
        </p:nvSpPr>
        <p:spPr bwMode="auto">
          <a:xfrm>
            <a:off x="5648325" y="787400"/>
            <a:ext cx="1492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37" name="Line 9"/>
          <p:cNvSpPr>
            <a:spLocks noChangeShapeType="1"/>
          </p:cNvSpPr>
          <p:nvPr/>
        </p:nvSpPr>
        <p:spPr bwMode="auto">
          <a:xfrm flipV="1">
            <a:off x="4462463" y="1851025"/>
            <a:ext cx="1587" cy="1397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38" name="Line 10"/>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39" name="Rectangle 11"/>
          <p:cNvSpPr>
            <a:spLocks noChangeArrowheads="1"/>
          </p:cNvSpPr>
          <p:nvPr/>
        </p:nvSpPr>
        <p:spPr bwMode="auto">
          <a:xfrm>
            <a:off x="5997575" y="61912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2540" name="Rectangle 12"/>
          <p:cNvSpPr>
            <a:spLocks noChangeArrowheads="1"/>
          </p:cNvSpPr>
          <p:nvPr/>
        </p:nvSpPr>
        <p:spPr bwMode="auto">
          <a:xfrm>
            <a:off x="6070600" y="61912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41" name="Rectangle 13"/>
          <p:cNvSpPr>
            <a:spLocks noChangeArrowheads="1"/>
          </p:cNvSpPr>
          <p:nvPr/>
        </p:nvSpPr>
        <p:spPr bwMode="auto">
          <a:xfrm>
            <a:off x="6105525" y="61912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2542" name="Line 14"/>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43" name="Line 15"/>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44" name="Line 16"/>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45" name="Line 17"/>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46" name="Freeform 18"/>
          <p:cNvSpPr>
            <a:spLocks/>
          </p:cNvSpPr>
          <p:nvPr/>
        </p:nvSpPr>
        <p:spPr bwMode="auto">
          <a:xfrm>
            <a:off x="5724525" y="619125"/>
            <a:ext cx="476250" cy="168275"/>
          </a:xfrm>
          <a:custGeom>
            <a:avLst/>
            <a:gdLst>
              <a:gd name="T0" fmla="*/ 0 w 300"/>
              <a:gd name="T1" fmla="*/ 0 h 106"/>
              <a:gd name="T2" fmla="*/ 0 w 300"/>
              <a:gd name="T3" fmla="*/ 2147483647 h 106"/>
              <a:gd name="T4" fmla="*/ 2147483647 w 300"/>
              <a:gd name="T5" fmla="*/ 2147483647 h 106"/>
              <a:gd name="T6" fmla="*/ 0 60000 65536"/>
              <a:gd name="T7" fmla="*/ 0 60000 65536"/>
              <a:gd name="T8" fmla="*/ 0 60000 65536"/>
              <a:gd name="T9" fmla="*/ 0 w 300"/>
              <a:gd name="T10" fmla="*/ 0 h 106"/>
              <a:gd name="T11" fmla="*/ 300 w 300"/>
              <a:gd name="T12" fmla="*/ 106 h 106"/>
            </a:gdLst>
            <a:ahLst/>
            <a:cxnLst>
              <a:cxn ang="T6">
                <a:pos x="T0" y="T1"/>
              </a:cxn>
              <a:cxn ang="T7">
                <a:pos x="T2" y="T3"/>
              </a:cxn>
              <a:cxn ang="T8">
                <a:pos x="T4" y="T5"/>
              </a:cxn>
            </a:cxnLst>
            <a:rect l="T9" t="T10" r="T11" b="T12"/>
            <a:pathLst>
              <a:path w="300" h="106">
                <a:moveTo>
                  <a:pt x="0" y="0"/>
                </a:moveTo>
                <a:lnTo>
                  <a:pt x="0" y="106"/>
                </a:lnTo>
                <a:lnTo>
                  <a:pt x="300" y="10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547" name="Line 19"/>
          <p:cNvSpPr>
            <a:spLocks noChangeShapeType="1"/>
          </p:cNvSpPr>
          <p:nvPr/>
        </p:nvSpPr>
        <p:spPr bwMode="auto">
          <a:xfrm flipH="1">
            <a:off x="5724525" y="619125"/>
            <a:ext cx="47625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48" name="Freeform 20"/>
          <p:cNvSpPr>
            <a:spLocks/>
          </p:cNvSpPr>
          <p:nvPr/>
        </p:nvSpPr>
        <p:spPr bwMode="auto">
          <a:xfrm>
            <a:off x="5751513" y="654050"/>
            <a:ext cx="188912" cy="90488"/>
          </a:xfrm>
          <a:custGeom>
            <a:avLst/>
            <a:gdLst>
              <a:gd name="T0" fmla="*/ 0 w 119"/>
              <a:gd name="T1" fmla="*/ 2147483647 h 57"/>
              <a:gd name="T2" fmla="*/ 2147483647 w 119"/>
              <a:gd name="T3" fmla="*/ 0 h 57"/>
              <a:gd name="T4" fmla="*/ 2147483647 w 119"/>
              <a:gd name="T5" fmla="*/ 0 h 57"/>
              <a:gd name="T6" fmla="*/ 2147483647 w 119"/>
              <a:gd name="T7" fmla="*/ 2147483647 h 57"/>
              <a:gd name="T8" fmla="*/ 0 w 119"/>
              <a:gd name="T9" fmla="*/ 2147483647 h 57"/>
              <a:gd name="T10" fmla="*/ 0 60000 65536"/>
              <a:gd name="T11" fmla="*/ 0 60000 65536"/>
              <a:gd name="T12" fmla="*/ 0 60000 65536"/>
              <a:gd name="T13" fmla="*/ 0 60000 65536"/>
              <a:gd name="T14" fmla="*/ 0 60000 65536"/>
              <a:gd name="T15" fmla="*/ 0 w 119"/>
              <a:gd name="T16" fmla="*/ 0 h 57"/>
              <a:gd name="T17" fmla="*/ 119 w 119"/>
              <a:gd name="T18" fmla="*/ 57 h 57"/>
            </a:gdLst>
            <a:ahLst/>
            <a:cxnLst>
              <a:cxn ang="T10">
                <a:pos x="T0" y="T1"/>
              </a:cxn>
              <a:cxn ang="T11">
                <a:pos x="T2" y="T3"/>
              </a:cxn>
              <a:cxn ang="T12">
                <a:pos x="T4" y="T5"/>
              </a:cxn>
              <a:cxn ang="T13">
                <a:pos x="T6" y="T7"/>
              </a:cxn>
              <a:cxn ang="T14">
                <a:pos x="T8" y="T9"/>
              </a:cxn>
            </a:cxnLst>
            <a:rect l="T15" t="T16" r="T17" b="T18"/>
            <a:pathLst>
              <a:path w="119" h="57">
                <a:moveTo>
                  <a:pt x="0" y="57"/>
                </a:moveTo>
                <a:lnTo>
                  <a:pt x="33" y="0"/>
                </a:lnTo>
                <a:lnTo>
                  <a:pt x="119" y="0"/>
                </a:lnTo>
                <a:lnTo>
                  <a:pt x="87" y="57"/>
                </a:lnTo>
                <a:lnTo>
                  <a:pt x="0" y="57"/>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549" name="Freeform 21"/>
          <p:cNvSpPr>
            <a:spLocks/>
          </p:cNvSpPr>
          <p:nvPr/>
        </p:nvSpPr>
        <p:spPr bwMode="auto">
          <a:xfrm>
            <a:off x="5724525" y="619125"/>
            <a:ext cx="231775" cy="168275"/>
          </a:xfrm>
          <a:custGeom>
            <a:avLst/>
            <a:gdLst>
              <a:gd name="T0" fmla="*/ 0 w 146"/>
              <a:gd name="T1" fmla="*/ 0 h 106"/>
              <a:gd name="T2" fmla="*/ 0 w 146"/>
              <a:gd name="T3" fmla="*/ 2147483647 h 106"/>
              <a:gd name="T4" fmla="*/ 2147483647 w 146"/>
              <a:gd name="T5" fmla="*/ 2147483647 h 106"/>
              <a:gd name="T6" fmla="*/ 0 60000 65536"/>
              <a:gd name="T7" fmla="*/ 0 60000 65536"/>
              <a:gd name="T8" fmla="*/ 0 60000 65536"/>
              <a:gd name="T9" fmla="*/ 0 w 146"/>
              <a:gd name="T10" fmla="*/ 0 h 106"/>
              <a:gd name="T11" fmla="*/ 146 w 146"/>
              <a:gd name="T12" fmla="*/ 106 h 106"/>
            </a:gdLst>
            <a:ahLst/>
            <a:cxnLst>
              <a:cxn ang="T6">
                <a:pos x="T0" y="T1"/>
              </a:cxn>
              <a:cxn ang="T7">
                <a:pos x="T2" y="T3"/>
              </a:cxn>
              <a:cxn ang="T8">
                <a:pos x="T4" y="T5"/>
              </a:cxn>
            </a:cxnLst>
            <a:rect l="T9" t="T10" r="T11" b="T12"/>
            <a:pathLst>
              <a:path w="146" h="106">
                <a:moveTo>
                  <a:pt x="0" y="0"/>
                </a:moveTo>
                <a:lnTo>
                  <a:pt x="0" y="106"/>
                </a:lnTo>
                <a:lnTo>
                  <a:pt x="146" y="10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550" name="Line 22"/>
          <p:cNvSpPr>
            <a:spLocks noChangeShapeType="1"/>
          </p:cNvSpPr>
          <p:nvPr/>
        </p:nvSpPr>
        <p:spPr bwMode="auto">
          <a:xfrm flipH="1">
            <a:off x="5724525" y="619125"/>
            <a:ext cx="23177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51" name="Line 23"/>
          <p:cNvSpPr>
            <a:spLocks noChangeShapeType="1"/>
          </p:cNvSpPr>
          <p:nvPr/>
        </p:nvSpPr>
        <p:spPr bwMode="auto">
          <a:xfrm>
            <a:off x="5956300"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52" name="Line 24"/>
          <p:cNvSpPr>
            <a:spLocks noChangeShapeType="1"/>
          </p:cNvSpPr>
          <p:nvPr/>
        </p:nvSpPr>
        <p:spPr bwMode="auto">
          <a:xfrm flipH="1">
            <a:off x="5053013" y="341313"/>
            <a:ext cx="20320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53" name="Rectangle 25"/>
          <p:cNvSpPr>
            <a:spLocks noChangeArrowheads="1"/>
          </p:cNvSpPr>
          <p:nvPr/>
        </p:nvSpPr>
        <p:spPr bwMode="auto">
          <a:xfrm>
            <a:off x="4832350" y="231775"/>
            <a:ext cx="220663" cy="220663"/>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554" name="Rectangle 26"/>
          <p:cNvSpPr>
            <a:spLocks noChangeArrowheads="1"/>
          </p:cNvSpPr>
          <p:nvPr/>
        </p:nvSpPr>
        <p:spPr bwMode="auto">
          <a:xfrm>
            <a:off x="4903788" y="258763"/>
            <a:ext cx="936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P</a:t>
            </a:r>
            <a:endParaRPr lang="en-US" smtClean="0">
              <a:solidFill>
                <a:srgbClr val="000000"/>
              </a:solidFill>
            </a:endParaRPr>
          </a:p>
        </p:txBody>
      </p:sp>
      <p:sp>
        <p:nvSpPr>
          <p:cNvPr id="22555" name="Rectangle 27"/>
          <p:cNvSpPr>
            <a:spLocks noChangeArrowheads="1"/>
          </p:cNvSpPr>
          <p:nvPr/>
        </p:nvSpPr>
        <p:spPr bwMode="auto">
          <a:xfrm>
            <a:off x="3214688" y="1398588"/>
            <a:ext cx="1158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M</a:t>
            </a:r>
            <a:endParaRPr lang="en-US" smtClean="0">
              <a:solidFill>
                <a:srgbClr val="000000"/>
              </a:solidFill>
            </a:endParaRPr>
          </a:p>
        </p:txBody>
      </p:sp>
      <p:sp>
        <p:nvSpPr>
          <p:cNvPr id="22556" name="Rectangle 28"/>
          <p:cNvSpPr>
            <a:spLocks noChangeArrowheads="1"/>
          </p:cNvSpPr>
          <p:nvPr/>
        </p:nvSpPr>
        <p:spPr bwMode="auto">
          <a:xfrm>
            <a:off x="3322638" y="1398588"/>
            <a:ext cx="460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57" name="Rectangle 29"/>
          <p:cNvSpPr>
            <a:spLocks noChangeArrowheads="1"/>
          </p:cNvSpPr>
          <p:nvPr/>
        </p:nvSpPr>
        <p:spPr bwMode="auto">
          <a:xfrm>
            <a:off x="336550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2558" name="Rectangle 30"/>
          <p:cNvSpPr>
            <a:spLocks noChangeArrowheads="1"/>
          </p:cNvSpPr>
          <p:nvPr/>
        </p:nvSpPr>
        <p:spPr bwMode="auto">
          <a:xfrm>
            <a:off x="3438525"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2559" name="Rectangle 31"/>
          <p:cNvSpPr>
            <a:spLocks noChangeArrowheads="1"/>
          </p:cNvSpPr>
          <p:nvPr/>
        </p:nvSpPr>
        <p:spPr bwMode="auto">
          <a:xfrm>
            <a:off x="3509963" y="1398588"/>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x</a:t>
            </a:r>
            <a:endParaRPr lang="en-US" smtClean="0">
              <a:solidFill>
                <a:srgbClr val="000000"/>
              </a:solidFill>
            </a:endParaRPr>
          </a:p>
        </p:txBody>
      </p:sp>
      <p:sp>
        <p:nvSpPr>
          <p:cNvPr id="22560" name="Rectangle 32"/>
          <p:cNvSpPr>
            <a:spLocks noChangeArrowheads="1"/>
          </p:cNvSpPr>
          <p:nvPr/>
        </p:nvSpPr>
        <p:spPr bwMode="auto">
          <a:xfrm>
            <a:off x="357505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2561" name="Rectangle 33"/>
          <p:cNvSpPr>
            <a:spLocks noChangeArrowheads="1"/>
          </p:cNvSpPr>
          <p:nvPr/>
        </p:nvSpPr>
        <p:spPr bwMode="auto">
          <a:xfrm>
            <a:off x="3646488" y="13985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62" name="Rectangle 34"/>
          <p:cNvSpPr>
            <a:spLocks noChangeArrowheads="1"/>
          </p:cNvSpPr>
          <p:nvPr/>
        </p:nvSpPr>
        <p:spPr bwMode="auto">
          <a:xfrm>
            <a:off x="368300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2563" name="Rectangle 35"/>
          <p:cNvSpPr>
            <a:spLocks noChangeArrowheads="1"/>
          </p:cNvSpPr>
          <p:nvPr/>
        </p:nvSpPr>
        <p:spPr bwMode="auto">
          <a:xfrm>
            <a:off x="3754438" y="13985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2564" name="Line 36"/>
          <p:cNvSpPr>
            <a:spLocks noChangeShapeType="1"/>
          </p:cNvSpPr>
          <p:nvPr/>
        </p:nvSpPr>
        <p:spPr bwMode="auto">
          <a:xfrm flipV="1">
            <a:off x="2422525" y="906463"/>
            <a:ext cx="1588" cy="3968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65" name="Line 37"/>
          <p:cNvSpPr>
            <a:spLocks noChangeShapeType="1"/>
          </p:cNvSpPr>
          <p:nvPr/>
        </p:nvSpPr>
        <p:spPr bwMode="auto">
          <a:xfrm flipV="1">
            <a:off x="4194175" y="568325"/>
            <a:ext cx="42863" cy="10001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66" name="Freeform 38"/>
          <p:cNvSpPr>
            <a:spLocks/>
          </p:cNvSpPr>
          <p:nvPr/>
        </p:nvSpPr>
        <p:spPr bwMode="auto">
          <a:xfrm>
            <a:off x="4178300" y="574675"/>
            <a:ext cx="74613" cy="90488"/>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5"/>
                </a:moveTo>
                <a:cubicBezTo>
                  <a:pt x="23" y="12"/>
                  <a:pt x="23" y="12"/>
                  <a:pt x="23" y="12"/>
                </a:cubicBezTo>
                <a:cubicBezTo>
                  <a:pt x="22" y="9"/>
                  <a:pt x="22" y="9"/>
                  <a:pt x="22" y="9"/>
                </a:cubicBezTo>
                <a:cubicBezTo>
                  <a:pt x="17" y="0"/>
                  <a:pt x="5" y="1"/>
                  <a:pt x="1" y="10"/>
                </a:cubicBezTo>
                <a:cubicBezTo>
                  <a:pt x="0" y="13"/>
                  <a:pt x="0" y="13"/>
                  <a:pt x="0" y="13"/>
                </a:cubicBezTo>
                <a:cubicBezTo>
                  <a:pt x="0" y="16"/>
                  <a:pt x="0" y="16"/>
                  <a:pt x="0" y="16"/>
                </a:cubicBezTo>
                <a:cubicBezTo>
                  <a:pt x="2" y="27"/>
                  <a:pt x="17" y="30"/>
                  <a:pt x="22" y="20"/>
                </a:cubicBezTo>
                <a:cubicBezTo>
                  <a:pt x="23" y="17"/>
                  <a:pt x="23" y="17"/>
                  <a:pt x="23" y="17"/>
                </a:cubicBezTo>
                <a:cubicBezTo>
                  <a:pt x="24" y="15"/>
                  <a:pt x="24" y="15"/>
                  <a:pt x="24" y="15"/>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567" name="Line 39"/>
          <p:cNvSpPr>
            <a:spLocks noChangeShapeType="1"/>
          </p:cNvSpPr>
          <p:nvPr/>
        </p:nvSpPr>
        <p:spPr bwMode="auto">
          <a:xfrm>
            <a:off x="2422525" y="628650"/>
            <a:ext cx="1588" cy="27781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68" name="Rectangle 40"/>
          <p:cNvSpPr>
            <a:spLocks noChangeArrowheads="1"/>
          </p:cNvSpPr>
          <p:nvPr/>
        </p:nvSpPr>
        <p:spPr bwMode="auto">
          <a:xfrm>
            <a:off x="427355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2569" name="Rectangle 41"/>
          <p:cNvSpPr>
            <a:spLocks noChangeArrowheads="1"/>
          </p:cNvSpPr>
          <p:nvPr/>
        </p:nvSpPr>
        <p:spPr bwMode="auto">
          <a:xfrm>
            <a:off x="4344988" y="5349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H</a:t>
            </a:r>
            <a:endParaRPr lang="en-US" smtClean="0">
              <a:solidFill>
                <a:srgbClr val="000000"/>
              </a:solidFill>
            </a:endParaRPr>
          </a:p>
        </p:txBody>
      </p:sp>
      <p:sp>
        <p:nvSpPr>
          <p:cNvPr id="22570" name="Rectangle 42"/>
          <p:cNvSpPr>
            <a:spLocks noChangeArrowheads="1"/>
          </p:cNvSpPr>
          <p:nvPr/>
        </p:nvSpPr>
        <p:spPr bwMode="auto">
          <a:xfrm>
            <a:off x="443865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2571" name="Rectangle 43"/>
          <p:cNvSpPr>
            <a:spLocks noChangeArrowheads="1"/>
          </p:cNvSpPr>
          <p:nvPr/>
        </p:nvSpPr>
        <p:spPr bwMode="auto">
          <a:xfrm>
            <a:off x="4511675" y="534988"/>
            <a:ext cx="460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72" name="Rectangle 44"/>
          <p:cNvSpPr>
            <a:spLocks noChangeArrowheads="1"/>
          </p:cNvSpPr>
          <p:nvPr/>
        </p:nvSpPr>
        <p:spPr bwMode="auto">
          <a:xfrm>
            <a:off x="455453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2573" name="Rectangle 45"/>
          <p:cNvSpPr>
            <a:spLocks noChangeArrowheads="1"/>
          </p:cNvSpPr>
          <p:nvPr/>
        </p:nvSpPr>
        <p:spPr bwMode="auto">
          <a:xfrm>
            <a:off x="4625975" y="5349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74" name="Rectangle 46"/>
          <p:cNvSpPr>
            <a:spLocks noChangeArrowheads="1"/>
          </p:cNvSpPr>
          <p:nvPr/>
        </p:nvSpPr>
        <p:spPr bwMode="auto">
          <a:xfrm>
            <a:off x="466248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2575" name="Rectangle 47"/>
          <p:cNvSpPr>
            <a:spLocks noChangeArrowheads="1"/>
          </p:cNvSpPr>
          <p:nvPr/>
        </p:nvSpPr>
        <p:spPr bwMode="auto">
          <a:xfrm>
            <a:off x="4733925" y="5349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76" name="Rectangle 48"/>
          <p:cNvSpPr>
            <a:spLocks noChangeArrowheads="1"/>
          </p:cNvSpPr>
          <p:nvPr/>
        </p:nvSpPr>
        <p:spPr bwMode="auto">
          <a:xfrm>
            <a:off x="477043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2577" name="Rectangle 49"/>
          <p:cNvSpPr>
            <a:spLocks noChangeArrowheads="1"/>
          </p:cNvSpPr>
          <p:nvPr/>
        </p:nvSpPr>
        <p:spPr bwMode="auto">
          <a:xfrm>
            <a:off x="4841875"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2578" name="Rectangle 50"/>
          <p:cNvSpPr>
            <a:spLocks noChangeArrowheads="1"/>
          </p:cNvSpPr>
          <p:nvPr/>
        </p:nvSpPr>
        <p:spPr bwMode="auto">
          <a:xfrm>
            <a:off x="491490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2579" name="Rectangle 51"/>
          <p:cNvSpPr>
            <a:spLocks noChangeArrowheads="1"/>
          </p:cNvSpPr>
          <p:nvPr/>
        </p:nvSpPr>
        <p:spPr bwMode="auto">
          <a:xfrm>
            <a:off x="4986338" y="534988"/>
            <a:ext cx="460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80" name="Rectangle 52"/>
          <p:cNvSpPr>
            <a:spLocks noChangeArrowheads="1"/>
          </p:cNvSpPr>
          <p:nvPr/>
        </p:nvSpPr>
        <p:spPr bwMode="auto">
          <a:xfrm>
            <a:off x="2947988" y="546100"/>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81" name="Rectangle 53"/>
          <p:cNvSpPr>
            <a:spLocks noChangeArrowheads="1"/>
          </p:cNvSpPr>
          <p:nvPr/>
        </p:nvSpPr>
        <p:spPr bwMode="auto">
          <a:xfrm>
            <a:off x="3019425"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2582" name="Rectangle 54"/>
          <p:cNvSpPr>
            <a:spLocks noChangeArrowheads="1"/>
          </p:cNvSpPr>
          <p:nvPr/>
        </p:nvSpPr>
        <p:spPr bwMode="auto">
          <a:xfrm>
            <a:off x="3090863" y="54610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83" name="Rectangle 55"/>
          <p:cNvSpPr>
            <a:spLocks noChangeArrowheads="1"/>
          </p:cNvSpPr>
          <p:nvPr/>
        </p:nvSpPr>
        <p:spPr bwMode="auto">
          <a:xfrm>
            <a:off x="3127375"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2584" name="Line 56"/>
          <p:cNvSpPr>
            <a:spLocks noChangeShapeType="1"/>
          </p:cNvSpPr>
          <p:nvPr/>
        </p:nvSpPr>
        <p:spPr bwMode="auto">
          <a:xfrm flipH="1">
            <a:off x="2422525" y="628650"/>
            <a:ext cx="7937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85" name="Line 57"/>
          <p:cNvSpPr>
            <a:spLocks noChangeShapeType="1"/>
          </p:cNvSpPr>
          <p:nvPr/>
        </p:nvSpPr>
        <p:spPr bwMode="auto">
          <a:xfrm flipV="1">
            <a:off x="2587625" y="576263"/>
            <a:ext cx="39688" cy="1047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86" name="Freeform 58"/>
          <p:cNvSpPr>
            <a:spLocks/>
          </p:cNvSpPr>
          <p:nvPr/>
        </p:nvSpPr>
        <p:spPr bwMode="auto">
          <a:xfrm>
            <a:off x="2573338" y="585788"/>
            <a:ext cx="69850" cy="92075"/>
          </a:xfrm>
          <a:custGeom>
            <a:avLst/>
            <a:gdLst>
              <a:gd name="T0" fmla="*/ 2147483647 w 23"/>
              <a:gd name="T1" fmla="*/ 2147483647 h 30"/>
              <a:gd name="T2" fmla="*/ 2147483647 w 23"/>
              <a:gd name="T3" fmla="*/ 2147483647 h 30"/>
              <a:gd name="T4" fmla="*/ 2147483647 w 23"/>
              <a:gd name="T5" fmla="*/ 2147483647 h 30"/>
              <a:gd name="T6" fmla="*/ 2147483647 w 23"/>
              <a:gd name="T7" fmla="*/ 2147483647 h 30"/>
              <a:gd name="T8" fmla="*/ 0 w 23"/>
              <a:gd name="T9" fmla="*/ 2147483647 h 30"/>
              <a:gd name="T10" fmla="*/ 0 w 23"/>
              <a:gd name="T11" fmla="*/ 2147483647 h 30"/>
              <a:gd name="T12" fmla="*/ 2147483647 w 23"/>
              <a:gd name="T13" fmla="*/ 2147483647 h 30"/>
              <a:gd name="T14" fmla="*/ 2147483647 w 23"/>
              <a:gd name="T15" fmla="*/ 2147483647 h 30"/>
              <a:gd name="T16" fmla="*/ 2147483647 w 23"/>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1"/>
                  <a:pt x="23" y="11"/>
                  <a:pt x="23" y="11"/>
                </a:cubicBezTo>
                <a:cubicBezTo>
                  <a:pt x="22" y="8"/>
                  <a:pt x="22" y="8"/>
                  <a:pt x="22" y="8"/>
                </a:cubicBezTo>
                <a:cubicBezTo>
                  <a:pt x="17" y="0"/>
                  <a:pt x="4" y="0"/>
                  <a:pt x="1" y="10"/>
                </a:cubicBezTo>
                <a:cubicBezTo>
                  <a:pt x="0" y="13"/>
                  <a:pt x="0" y="13"/>
                  <a:pt x="0" y="13"/>
                </a:cubicBezTo>
                <a:cubicBezTo>
                  <a:pt x="0" y="16"/>
                  <a:pt x="0" y="16"/>
                  <a:pt x="0" y="16"/>
                </a:cubicBezTo>
                <a:cubicBezTo>
                  <a:pt x="2" y="27"/>
                  <a:pt x="16" y="30"/>
                  <a:pt x="22" y="20"/>
                </a:cubicBezTo>
                <a:cubicBezTo>
                  <a:pt x="23" y="17"/>
                  <a:pt x="23" y="17"/>
                  <a:pt x="23" y="17"/>
                </a:cubicBezTo>
                <a:cubicBezTo>
                  <a:pt x="23" y="14"/>
                  <a:pt x="23" y="14"/>
                  <a:pt x="23"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587" name="Rectangle 59"/>
          <p:cNvSpPr>
            <a:spLocks noChangeArrowheads="1"/>
          </p:cNvSpPr>
          <p:nvPr/>
        </p:nvSpPr>
        <p:spPr bwMode="auto">
          <a:xfrm>
            <a:off x="2665413" y="54610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2588" name="Rectangle 60"/>
          <p:cNvSpPr>
            <a:spLocks noChangeArrowheads="1"/>
          </p:cNvSpPr>
          <p:nvPr/>
        </p:nvSpPr>
        <p:spPr bwMode="auto">
          <a:xfrm>
            <a:off x="2736850"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2589" name="Rectangle 61"/>
          <p:cNvSpPr>
            <a:spLocks noChangeArrowheads="1"/>
          </p:cNvSpPr>
          <p:nvPr/>
        </p:nvSpPr>
        <p:spPr bwMode="auto">
          <a:xfrm>
            <a:off x="2809875" y="54610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90" name="Rectangle 62"/>
          <p:cNvSpPr>
            <a:spLocks noChangeArrowheads="1"/>
          </p:cNvSpPr>
          <p:nvPr/>
        </p:nvSpPr>
        <p:spPr bwMode="auto">
          <a:xfrm>
            <a:off x="2846388" y="54610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9</a:t>
            </a:r>
            <a:endParaRPr lang="en-US" smtClean="0">
              <a:solidFill>
                <a:srgbClr val="000000"/>
              </a:solidFill>
            </a:endParaRPr>
          </a:p>
        </p:txBody>
      </p:sp>
      <p:sp>
        <p:nvSpPr>
          <p:cNvPr id="22591" name="Rectangle 63"/>
          <p:cNvSpPr>
            <a:spLocks noChangeArrowheads="1"/>
          </p:cNvSpPr>
          <p:nvPr/>
        </p:nvSpPr>
        <p:spPr bwMode="auto">
          <a:xfrm>
            <a:off x="540861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2592" name="Rectangle 64"/>
          <p:cNvSpPr>
            <a:spLocks noChangeArrowheads="1"/>
          </p:cNvSpPr>
          <p:nvPr/>
        </p:nvSpPr>
        <p:spPr bwMode="auto">
          <a:xfrm>
            <a:off x="5481638"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2593" name="Rectangle 65"/>
          <p:cNvSpPr>
            <a:spLocks noChangeArrowheads="1"/>
          </p:cNvSpPr>
          <p:nvPr/>
        </p:nvSpPr>
        <p:spPr bwMode="auto">
          <a:xfrm>
            <a:off x="5553075" y="920750"/>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94" name="Rectangle 66"/>
          <p:cNvSpPr>
            <a:spLocks noChangeArrowheads="1"/>
          </p:cNvSpPr>
          <p:nvPr/>
        </p:nvSpPr>
        <p:spPr bwMode="auto">
          <a:xfrm>
            <a:off x="562451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2595" name="Rectangle 67"/>
          <p:cNvSpPr>
            <a:spLocks noChangeArrowheads="1"/>
          </p:cNvSpPr>
          <p:nvPr/>
        </p:nvSpPr>
        <p:spPr bwMode="auto">
          <a:xfrm>
            <a:off x="5695950" y="92075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596" name="Rectangle 68"/>
          <p:cNvSpPr>
            <a:spLocks noChangeArrowheads="1"/>
          </p:cNvSpPr>
          <p:nvPr/>
        </p:nvSpPr>
        <p:spPr bwMode="auto">
          <a:xfrm>
            <a:off x="573246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3</a:t>
            </a:r>
            <a:endParaRPr lang="en-US" smtClean="0">
              <a:solidFill>
                <a:srgbClr val="000000"/>
              </a:solidFill>
            </a:endParaRPr>
          </a:p>
        </p:txBody>
      </p:sp>
      <p:sp>
        <p:nvSpPr>
          <p:cNvPr id="22597" name="Line 69"/>
          <p:cNvSpPr>
            <a:spLocks noChangeShapeType="1"/>
          </p:cNvSpPr>
          <p:nvPr/>
        </p:nvSpPr>
        <p:spPr bwMode="auto">
          <a:xfrm flipV="1">
            <a:off x="5616575" y="1068388"/>
            <a:ext cx="1588" cy="3571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98" name="Line 70"/>
          <p:cNvSpPr>
            <a:spLocks noChangeShapeType="1"/>
          </p:cNvSpPr>
          <p:nvPr/>
        </p:nvSpPr>
        <p:spPr bwMode="auto">
          <a:xfrm>
            <a:off x="5616575" y="787400"/>
            <a:ext cx="1588" cy="1524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599" name="Freeform 71"/>
          <p:cNvSpPr>
            <a:spLocks/>
          </p:cNvSpPr>
          <p:nvPr/>
        </p:nvSpPr>
        <p:spPr bwMode="auto">
          <a:xfrm>
            <a:off x="2405063" y="1184275"/>
            <a:ext cx="39687"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75"/>
                </a:moveTo>
                <a:lnTo>
                  <a:pt x="0" y="0"/>
                </a:lnTo>
                <a:lnTo>
                  <a:pt x="25" y="0"/>
                </a:lnTo>
                <a:lnTo>
                  <a:pt x="11"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00" name="Freeform 72"/>
          <p:cNvSpPr>
            <a:spLocks/>
          </p:cNvSpPr>
          <p:nvPr/>
        </p:nvSpPr>
        <p:spPr bwMode="auto">
          <a:xfrm>
            <a:off x="2405063" y="1184275"/>
            <a:ext cx="39687"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75"/>
                </a:moveTo>
                <a:lnTo>
                  <a:pt x="0" y="0"/>
                </a:lnTo>
                <a:lnTo>
                  <a:pt x="25" y="0"/>
                </a:lnTo>
                <a:lnTo>
                  <a:pt x="11" y="75"/>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01" name="Freeform 73"/>
          <p:cNvSpPr>
            <a:spLocks/>
          </p:cNvSpPr>
          <p:nvPr/>
        </p:nvSpPr>
        <p:spPr bwMode="auto">
          <a:xfrm>
            <a:off x="2405063" y="906463"/>
            <a:ext cx="39687" cy="119062"/>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0"/>
                </a:moveTo>
                <a:lnTo>
                  <a:pt x="25" y="75"/>
                </a:lnTo>
                <a:lnTo>
                  <a:pt x="0" y="7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02" name="Freeform 74"/>
          <p:cNvSpPr>
            <a:spLocks/>
          </p:cNvSpPr>
          <p:nvPr/>
        </p:nvSpPr>
        <p:spPr bwMode="auto">
          <a:xfrm>
            <a:off x="2405063" y="906463"/>
            <a:ext cx="39687" cy="119062"/>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0"/>
                </a:moveTo>
                <a:lnTo>
                  <a:pt x="25" y="75"/>
                </a:lnTo>
                <a:lnTo>
                  <a:pt x="0" y="75"/>
                </a:lnTo>
                <a:lnTo>
                  <a:pt x="11"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03" name="Freeform 75"/>
          <p:cNvSpPr>
            <a:spLocks/>
          </p:cNvSpPr>
          <p:nvPr/>
        </p:nvSpPr>
        <p:spPr bwMode="auto">
          <a:xfrm>
            <a:off x="5595938" y="1303338"/>
            <a:ext cx="39687" cy="122237"/>
          </a:xfrm>
          <a:custGeom>
            <a:avLst/>
            <a:gdLst>
              <a:gd name="T0" fmla="*/ 2147483647 w 25"/>
              <a:gd name="T1" fmla="*/ 2147483647 h 77"/>
              <a:gd name="T2" fmla="*/ 0 w 25"/>
              <a:gd name="T3" fmla="*/ 0 h 77"/>
              <a:gd name="T4" fmla="*/ 2147483647 w 25"/>
              <a:gd name="T5" fmla="*/ 0 h 77"/>
              <a:gd name="T6" fmla="*/ 2147483647 w 25"/>
              <a:gd name="T7" fmla="*/ 2147483647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3" y="77"/>
                </a:moveTo>
                <a:lnTo>
                  <a:pt x="0" y="0"/>
                </a:lnTo>
                <a:lnTo>
                  <a:pt x="25" y="0"/>
                </a:lnTo>
                <a:lnTo>
                  <a:pt x="1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04" name="Freeform 76"/>
          <p:cNvSpPr>
            <a:spLocks/>
          </p:cNvSpPr>
          <p:nvPr/>
        </p:nvSpPr>
        <p:spPr bwMode="auto">
          <a:xfrm>
            <a:off x="5595938" y="1303338"/>
            <a:ext cx="39687" cy="122237"/>
          </a:xfrm>
          <a:custGeom>
            <a:avLst/>
            <a:gdLst>
              <a:gd name="T0" fmla="*/ 2147483647 w 25"/>
              <a:gd name="T1" fmla="*/ 2147483647 h 77"/>
              <a:gd name="T2" fmla="*/ 0 w 25"/>
              <a:gd name="T3" fmla="*/ 0 h 77"/>
              <a:gd name="T4" fmla="*/ 2147483647 w 25"/>
              <a:gd name="T5" fmla="*/ 0 h 77"/>
              <a:gd name="T6" fmla="*/ 2147483647 w 25"/>
              <a:gd name="T7" fmla="*/ 2147483647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3" y="77"/>
                </a:moveTo>
                <a:lnTo>
                  <a:pt x="0" y="0"/>
                </a:lnTo>
                <a:lnTo>
                  <a:pt x="25" y="0"/>
                </a:lnTo>
                <a:lnTo>
                  <a:pt x="13" y="77"/>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05" name="Freeform 77"/>
          <p:cNvSpPr>
            <a:spLocks/>
          </p:cNvSpPr>
          <p:nvPr/>
        </p:nvSpPr>
        <p:spPr bwMode="auto">
          <a:xfrm>
            <a:off x="5595938" y="787400"/>
            <a:ext cx="39687" cy="119063"/>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3" y="0"/>
                </a:moveTo>
                <a:lnTo>
                  <a:pt x="25" y="75"/>
                </a:lnTo>
                <a:lnTo>
                  <a:pt x="0" y="7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06" name="Freeform 78"/>
          <p:cNvSpPr>
            <a:spLocks/>
          </p:cNvSpPr>
          <p:nvPr/>
        </p:nvSpPr>
        <p:spPr bwMode="auto">
          <a:xfrm>
            <a:off x="5595938" y="787400"/>
            <a:ext cx="39687" cy="119063"/>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3" y="0"/>
                </a:moveTo>
                <a:lnTo>
                  <a:pt x="25" y="75"/>
                </a:lnTo>
                <a:lnTo>
                  <a:pt x="0" y="75"/>
                </a:lnTo>
                <a:lnTo>
                  <a:pt x="13"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07" name="Freeform 79"/>
          <p:cNvSpPr>
            <a:spLocks/>
          </p:cNvSpPr>
          <p:nvPr/>
        </p:nvSpPr>
        <p:spPr bwMode="auto">
          <a:xfrm>
            <a:off x="5143500" y="287338"/>
            <a:ext cx="112713" cy="109537"/>
          </a:xfrm>
          <a:custGeom>
            <a:avLst/>
            <a:gdLst>
              <a:gd name="T0" fmla="*/ 2147483647 w 71"/>
              <a:gd name="T1" fmla="*/ 2147483647 h 69"/>
              <a:gd name="T2" fmla="*/ 2147483647 w 71"/>
              <a:gd name="T3" fmla="*/ 0 h 69"/>
              <a:gd name="T4" fmla="*/ 0 w 71"/>
              <a:gd name="T5" fmla="*/ 2147483647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71" y="0"/>
                </a:lnTo>
                <a:lnTo>
                  <a:pt x="0" y="34"/>
                </a:lnTo>
                <a:lnTo>
                  <a:pt x="7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08" name="Freeform 80"/>
          <p:cNvSpPr>
            <a:spLocks/>
          </p:cNvSpPr>
          <p:nvPr/>
        </p:nvSpPr>
        <p:spPr bwMode="auto">
          <a:xfrm>
            <a:off x="5143500" y="287338"/>
            <a:ext cx="112713" cy="109537"/>
          </a:xfrm>
          <a:custGeom>
            <a:avLst/>
            <a:gdLst>
              <a:gd name="T0" fmla="*/ 2147483647 w 71"/>
              <a:gd name="T1" fmla="*/ 2147483647 h 69"/>
              <a:gd name="T2" fmla="*/ 2147483647 w 71"/>
              <a:gd name="T3" fmla="*/ 0 h 69"/>
              <a:gd name="T4" fmla="*/ 0 w 71"/>
              <a:gd name="T5" fmla="*/ 2147483647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71" y="0"/>
                </a:lnTo>
                <a:lnTo>
                  <a:pt x="0" y="34"/>
                </a:lnTo>
                <a:lnTo>
                  <a:pt x="71"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09" name="Freeform 81"/>
          <p:cNvSpPr>
            <a:spLocks/>
          </p:cNvSpPr>
          <p:nvPr/>
        </p:nvSpPr>
        <p:spPr bwMode="auto">
          <a:xfrm>
            <a:off x="4779963" y="787400"/>
            <a:ext cx="479425" cy="638175"/>
          </a:xfrm>
          <a:custGeom>
            <a:avLst/>
            <a:gdLst>
              <a:gd name="T0" fmla="*/ 0 w 302"/>
              <a:gd name="T1" fmla="*/ 2147483647 h 402"/>
              <a:gd name="T2" fmla="*/ 0 w 302"/>
              <a:gd name="T3" fmla="*/ 0 h 402"/>
              <a:gd name="T4" fmla="*/ 2147483647 w 302"/>
              <a:gd name="T5" fmla="*/ 0 h 402"/>
              <a:gd name="T6" fmla="*/ 2147483647 w 302"/>
              <a:gd name="T7" fmla="*/ 2147483647 h 402"/>
              <a:gd name="T8" fmla="*/ 2147483647 w 302"/>
              <a:gd name="T9" fmla="*/ 2147483647 h 402"/>
              <a:gd name="T10" fmla="*/ 2147483647 w 302"/>
              <a:gd name="T11" fmla="*/ 2147483647 h 402"/>
              <a:gd name="T12" fmla="*/ 2147483647 w 302"/>
              <a:gd name="T13" fmla="*/ 2147483647 h 402"/>
              <a:gd name="T14" fmla="*/ 2147483647 w 302"/>
              <a:gd name="T15" fmla="*/ 2147483647 h 402"/>
              <a:gd name="T16" fmla="*/ 2147483647 w 302"/>
              <a:gd name="T17" fmla="*/ 2147483647 h 402"/>
              <a:gd name="T18" fmla="*/ 2147483647 w 302"/>
              <a:gd name="T19" fmla="*/ 2147483647 h 402"/>
              <a:gd name="T20" fmla="*/ 2147483647 w 302"/>
              <a:gd name="T21" fmla="*/ 2147483647 h 402"/>
              <a:gd name="T22" fmla="*/ 2147483647 w 302"/>
              <a:gd name="T23" fmla="*/ 2147483647 h 402"/>
              <a:gd name="T24" fmla="*/ 2147483647 w 302"/>
              <a:gd name="T25" fmla="*/ 2147483647 h 402"/>
              <a:gd name="T26" fmla="*/ 2147483647 w 302"/>
              <a:gd name="T27" fmla="*/ 2147483647 h 402"/>
              <a:gd name="T28" fmla="*/ 2147483647 w 302"/>
              <a:gd name="T29" fmla="*/ 2147483647 h 402"/>
              <a:gd name="T30" fmla="*/ 2147483647 w 302"/>
              <a:gd name="T31" fmla="*/ 2147483647 h 402"/>
              <a:gd name="T32" fmla="*/ 2147483647 w 302"/>
              <a:gd name="T33" fmla="*/ 2147483647 h 402"/>
              <a:gd name="T34" fmla="*/ 2147483647 w 302"/>
              <a:gd name="T35" fmla="*/ 2147483647 h 402"/>
              <a:gd name="T36" fmla="*/ 2147483647 w 302"/>
              <a:gd name="T37" fmla="*/ 2147483647 h 402"/>
              <a:gd name="T38" fmla="*/ 2147483647 w 302"/>
              <a:gd name="T39" fmla="*/ 2147483647 h 402"/>
              <a:gd name="T40" fmla="*/ 2147483647 w 302"/>
              <a:gd name="T41" fmla="*/ 2147483647 h 402"/>
              <a:gd name="T42" fmla="*/ 2147483647 w 302"/>
              <a:gd name="T43" fmla="*/ 2147483647 h 402"/>
              <a:gd name="T44" fmla="*/ 2147483647 w 302"/>
              <a:gd name="T45" fmla="*/ 2147483647 h 402"/>
              <a:gd name="T46" fmla="*/ 2147483647 w 302"/>
              <a:gd name="T47" fmla="*/ 2147483647 h 402"/>
              <a:gd name="T48" fmla="*/ 2147483647 w 302"/>
              <a:gd name="T49" fmla="*/ 2147483647 h 402"/>
              <a:gd name="T50" fmla="*/ 2147483647 w 302"/>
              <a:gd name="T51" fmla="*/ 2147483647 h 402"/>
              <a:gd name="T52" fmla="*/ 2147483647 w 302"/>
              <a:gd name="T53" fmla="*/ 2147483647 h 402"/>
              <a:gd name="T54" fmla="*/ 2147483647 w 302"/>
              <a:gd name="T55" fmla="*/ 2147483647 h 402"/>
              <a:gd name="T56" fmla="*/ 2147483647 w 302"/>
              <a:gd name="T57" fmla="*/ 2147483647 h 402"/>
              <a:gd name="T58" fmla="*/ 2147483647 w 302"/>
              <a:gd name="T59" fmla="*/ 2147483647 h 402"/>
              <a:gd name="T60" fmla="*/ 2147483647 w 302"/>
              <a:gd name="T61" fmla="*/ 2147483647 h 402"/>
              <a:gd name="T62" fmla="*/ 2147483647 w 302"/>
              <a:gd name="T63" fmla="*/ 2147483647 h 402"/>
              <a:gd name="T64" fmla="*/ 2147483647 w 302"/>
              <a:gd name="T65" fmla="*/ 2147483647 h 402"/>
              <a:gd name="T66" fmla="*/ 2147483647 w 302"/>
              <a:gd name="T67" fmla="*/ 2147483647 h 402"/>
              <a:gd name="T68" fmla="*/ 2147483647 w 302"/>
              <a:gd name="T69" fmla="*/ 2147483647 h 402"/>
              <a:gd name="T70" fmla="*/ 2147483647 w 302"/>
              <a:gd name="T71" fmla="*/ 2147483647 h 402"/>
              <a:gd name="T72" fmla="*/ 2147483647 w 302"/>
              <a:gd name="T73" fmla="*/ 2147483647 h 402"/>
              <a:gd name="T74" fmla="*/ 2147483647 w 302"/>
              <a:gd name="T75" fmla="*/ 2147483647 h 402"/>
              <a:gd name="T76" fmla="*/ 2147483647 w 302"/>
              <a:gd name="T77" fmla="*/ 2147483647 h 402"/>
              <a:gd name="T78" fmla="*/ 2147483647 w 302"/>
              <a:gd name="T79" fmla="*/ 2147483647 h 402"/>
              <a:gd name="T80" fmla="*/ 2147483647 w 302"/>
              <a:gd name="T81" fmla="*/ 2147483647 h 402"/>
              <a:gd name="T82" fmla="*/ 2147483647 w 302"/>
              <a:gd name="T83" fmla="*/ 2147483647 h 402"/>
              <a:gd name="T84" fmla="*/ 2147483647 w 302"/>
              <a:gd name="T85" fmla="*/ 2147483647 h 402"/>
              <a:gd name="T86" fmla="*/ 2147483647 w 302"/>
              <a:gd name="T87" fmla="*/ 2147483647 h 402"/>
              <a:gd name="T88" fmla="*/ 2147483647 w 302"/>
              <a:gd name="T89" fmla="*/ 2147483647 h 402"/>
              <a:gd name="T90" fmla="*/ 2147483647 w 302"/>
              <a:gd name="T91" fmla="*/ 2147483647 h 402"/>
              <a:gd name="T92" fmla="*/ 2147483647 w 302"/>
              <a:gd name="T93" fmla="*/ 2147483647 h 402"/>
              <a:gd name="T94" fmla="*/ 2147483647 w 302"/>
              <a:gd name="T95" fmla="*/ 2147483647 h 402"/>
              <a:gd name="T96" fmla="*/ 2147483647 w 302"/>
              <a:gd name="T97" fmla="*/ 2147483647 h 402"/>
              <a:gd name="T98" fmla="*/ 2147483647 w 302"/>
              <a:gd name="T99" fmla="*/ 2147483647 h 402"/>
              <a:gd name="T100" fmla="*/ 2147483647 w 302"/>
              <a:gd name="T101" fmla="*/ 2147483647 h 402"/>
              <a:gd name="T102" fmla="*/ 2147483647 w 302"/>
              <a:gd name="T103" fmla="*/ 2147483647 h 402"/>
              <a:gd name="T104" fmla="*/ 2147483647 w 302"/>
              <a:gd name="T105" fmla="*/ 2147483647 h 402"/>
              <a:gd name="T106" fmla="*/ 2147483647 w 302"/>
              <a:gd name="T107" fmla="*/ 2147483647 h 402"/>
              <a:gd name="T108" fmla="*/ 2147483647 w 302"/>
              <a:gd name="T109" fmla="*/ 2147483647 h 402"/>
              <a:gd name="T110" fmla="*/ 2147483647 w 302"/>
              <a:gd name="T111" fmla="*/ 2147483647 h 402"/>
              <a:gd name="T112" fmla="*/ 2147483647 w 302"/>
              <a:gd name="T113" fmla="*/ 2147483647 h 402"/>
              <a:gd name="T114" fmla="*/ 2147483647 w 302"/>
              <a:gd name="T115" fmla="*/ 2147483647 h 402"/>
              <a:gd name="T116" fmla="*/ 2147483647 w 302"/>
              <a:gd name="T117" fmla="*/ 2147483647 h 402"/>
              <a:gd name="T118" fmla="*/ 0 w 302"/>
              <a:gd name="T119" fmla="*/ 2147483647 h 402"/>
              <a:gd name="T120" fmla="*/ 0 w 302"/>
              <a:gd name="T121" fmla="*/ 2147483647 h 4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2"/>
              <a:gd name="T184" fmla="*/ 0 h 402"/>
              <a:gd name="T185" fmla="*/ 302 w 302"/>
              <a:gd name="T186" fmla="*/ 402 h 4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2" h="402">
                <a:moveTo>
                  <a:pt x="0" y="200"/>
                </a:moveTo>
                <a:lnTo>
                  <a:pt x="0" y="0"/>
                </a:lnTo>
                <a:lnTo>
                  <a:pt x="302" y="0"/>
                </a:lnTo>
                <a:lnTo>
                  <a:pt x="302" y="60"/>
                </a:lnTo>
                <a:lnTo>
                  <a:pt x="287" y="60"/>
                </a:lnTo>
                <a:lnTo>
                  <a:pt x="281" y="60"/>
                </a:lnTo>
                <a:lnTo>
                  <a:pt x="272" y="62"/>
                </a:lnTo>
                <a:lnTo>
                  <a:pt x="256" y="66"/>
                </a:lnTo>
                <a:lnTo>
                  <a:pt x="252" y="67"/>
                </a:lnTo>
                <a:lnTo>
                  <a:pt x="243" y="71"/>
                </a:lnTo>
                <a:lnTo>
                  <a:pt x="229" y="79"/>
                </a:lnTo>
                <a:lnTo>
                  <a:pt x="225" y="81"/>
                </a:lnTo>
                <a:lnTo>
                  <a:pt x="218" y="87"/>
                </a:lnTo>
                <a:lnTo>
                  <a:pt x="216" y="89"/>
                </a:lnTo>
                <a:lnTo>
                  <a:pt x="204" y="98"/>
                </a:lnTo>
                <a:lnTo>
                  <a:pt x="202" y="100"/>
                </a:lnTo>
                <a:lnTo>
                  <a:pt x="197" y="108"/>
                </a:lnTo>
                <a:lnTo>
                  <a:pt x="195" y="108"/>
                </a:lnTo>
                <a:lnTo>
                  <a:pt x="185" y="121"/>
                </a:lnTo>
                <a:lnTo>
                  <a:pt x="183" y="123"/>
                </a:lnTo>
                <a:lnTo>
                  <a:pt x="179" y="131"/>
                </a:lnTo>
                <a:lnTo>
                  <a:pt x="177" y="135"/>
                </a:lnTo>
                <a:lnTo>
                  <a:pt x="172" y="148"/>
                </a:lnTo>
                <a:lnTo>
                  <a:pt x="170" y="150"/>
                </a:lnTo>
                <a:lnTo>
                  <a:pt x="166" y="160"/>
                </a:lnTo>
                <a:lnTo>
                  <a:pt x="166" y="164"/>
                </a:lnTo>
                <a:lnTo>
                  <a:pt x="162" y="177"/>
                </a:lnTo>
                <a:lnTo>
                  <a:pt x="162" y="179"/>
                </a:lnTo>
                <a:lnTo>
                  <a:pt x="162" y="189"/>
                </a:lnTo>
                <a:lnTo>
                  <a:pt x="162" y="193"/>
                </a:lnTo>
                <a:lnTo>
                  <a:pt x="162" y="200"/>
                </a:lnTo>
                <a:lnTo>
                  <a:pt x="162" y="208"/>
                </a:lnTo>
                <a:lnTo>
                  <a:pt x="162" y="210"/>
                </a:lnTo>
                <a:lnTo>
                  <a:pt x="162" y="219"/>
                </a:lnTo>
                <a:lnTo>
                  <a:pt x="162" y="223"/>
                </a:lnTo>
                <a:lnTo>
                  <a:pt x="166" y="239"/>
                </a:lnTo>
                <a:lnTo>
                  <a:pt x="170" y="248"/>
                </a:lnTo>
                <a:lnTo>
                  <a:pt x="172" y="252"/>
                </a:lnTo>
                <a:lnTo>
                  <a:pt x="177" y="266"/>
                </a:lnTo>
                <a:lnTo>
                  <a:pt x="181" y="275"/>
                </a:lnTo>
                <a:lnTo>
                  <a:pt x="185" y="279"/>
                </a:lnTo>
                <a:lnTo>
                  <a:pt x="195" y="291"/>
                </a:lnTo>
                <a:lnTo>
                  <a:pt x="200" y="298"/>
                </a:lnTo>
                <a:lnTo>
                  <a:pt x="204" y="304"/>
                </a:lnTo>
                <a:lnTo>
                  <a:pt x="216" y="312"/>
                </a:lnTo>
                <a:lnTo>
                  <a:pt x="223" y="318"/>
                </a:lnTo>
                <a:lnTo>
                  <a:pt x="229" y="321"/>
                </a:lnTo>
                <a:lnTo>
                  <a:pt x="241" y="327"/>
                </a:lnTo>
                <a:lnTo>
                  <a:pt x="250" y="333"/>
                </a:lnTo>
                <a:lnTo>
                  <a:pt x="256" y="335"/>
                </a:lnTo>
                <a:lnTo>
                  <a:pt x="270" y="339"/>
                </a:lnTo>
                <a:lnTo>
                  <a:pt x="279" y="341"/>
                </a:lnTo>
                <a:lnTo>
                  <a:pt x="287" y="341"/>
                </a:lnTo>
                <a:lnTo>
                  <a:pt x="298" y="343"/>
                </a:lnTo>
                <a:lnTo>
                  <a:pt x="302" y="343"/>
                </a:lnTo>
                <a:lnTo>
                  <a:pt x="302" y="402"/>
                </a:lnTo>
                <a:lnTo>
                  <a:pt x="0" y="402"/>
                </a:lnTo>
                <a:lnTo>
                  <a:pt x="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10" name="Freeform 82"/>
          <p:cNvSpPr>
            <a:spLocks/>
          </p:cNvSpPr>
          <p:nvPr/>
        </p:nvSpPr>
        <p:spPr bwMode="auto">
          <a:xfrm>
            <a:off x="5037138" y="1104900"/>
            <a:ext cx="222250" cy="227013"/>
          </a:xfrm>
          <a:custGeom>
            <a:avLst/>
            <a:gdLst>
              <a:gd name="T0" fmla="*/ 2147483647 w 140"/>
              <a:gd name="T1" fmla="*/ 0 h 143"/>
              <a:gd name="T2" fmla="*/ 2147483647 w 140"/>
              <a:gd name="T3" fmla="*/ 2147483647 h 143"/>
              <a:gd name="T4" fmla="*/ 2147483647 w 140"/>
              <a:gd name="T5" fmla="*/ 2147483647 h 143"/>
              <a:gd name="T6" fmla="*/ 2147483647 w 140"/>
              <a:gd name="T7" fmla="*/ 2147483647 h 143"/>
              <a:gd name="T8" fmla="*/ 2147483647 w 140"/>
              <a:gd name="T9" fmla="*/ 2147483647 h 143"/>
              <a:gd name="T10" fmla="*/ 2147483647 w 140"/>
              <a:gd name="T11" fmla="*/ 2147483647 h 143"/>
              <a:gd name="T12" fmla="*/ 2147483647 w 140"/>
              <a:gd name="T13" fmla="*/ 2147483647 h 143"/>
              <a:gd name="T14" fmla="*/ 2147483647 w 140"/>
              <a:gd name="T15" fmla="*/ 2147483647 h 143"/>
              <a:gd name="T16" fmla="*/ 2147483647 w 140"/>
              <a:gd name="T17" fmla="*/ 2147483647 h 143"/>
              <a:gd name="T18" fmla="*/ 2147483647 w 140"/>
              <a:gd name="T19" fmla="*/ 2147483647 h 143"/>
              <a:gd name="T20" fmla="*/ 2147483647 w 140"/>
              <a:gd name="T21" fmla="*/ 2147483647 h 143"/>
              <a:gd name="T22" fmla="*/ 2147483647 w 140"/>
              <a:gd name="T23" fmla="*/ 2147483647 h 143"/>
              <a:gd name="T24" fmla="*/ 2147483647 w 140"/>
              <a:gd name="T25" fmla="*/ 2147483647 h 143"/>
              <a:gd name="T26" fmla="*/ 2147483647 w 140"/>
              <a:gd name="T27" fmla="*/ 2147483647 h 143"/>
              <a:gd name="T28" fmla="*/ 2147483647 w 140"/>
              <a:gd name="T29" fmla="*/ 2147483647 h 143"/>
              <a:gd name="T30" fmla="*/ 2147483647 w 140"/>
              <a:gd name="T31" fmla="*/ 2147483647 h 143"/>
              <a:gd name="T32" fmla="*/ 2147483647 w 140"/>
              <a:gd name="T33" fmla="*/ 2147483647 h 143"/>
              <a:gd name="T34" fmla="*/ 2147483647 w 140"/>
              <a:gd name="T35" fmla="*/ 2147483647 h 143"/>
              <a:gd name="T36" fmla="*/ 2147483647 w 140"/>
              <a:gd name="T37" fmla="*/ 2147483647 h 143"/>
              <a:gd name="T38" fmla="*/ 2147483647 w 140"/>
              <a:gd name="T39" fmla="*/ 2147483647 h 143"/>
              <a:gd name="T40" fmla="*/ 2147483647 w 140"/>
              <a:gd name="T41" fmla="*/ 2147483647 h 143"/>
              <a:gd name="T42" fmla="*/ 2147483647 w 140"/>
              <a:gd name="T43" fmla="*/ 2147483647 h 143"/>
              <a:gd name="T44" fmla="*/ 0 w 140"/>
              <a:gd name="T45" fmla="*/ 2147483647 h 143"/>
              <a:gd name="T46" fmla="*/ 0 w 140"/>
              <a:gd name="T47" fmla="*/ 2147483647 h 143"/>
              <a:gd name="T48" fmla="*/ 0 w 140"/>
              <a:gd name="T49" fmla="*/ 2147483647 h 143"/>
              <a:gd name="T50" fmla="*/ 0 w 140"/>
              <a:gd name="T51" fmla="*/ 2147483647 h 143"/>
              <a:gd name="T52" fmla="*/ 0 w 140"/>
              <a:gd name="T53" fmla="*/ 0 h 143"/>
              <a:gd name="T54" fmla="*/ 2147483647 w 140"/>
              <a:gd name="T55" fmla="*/ 0 h 143"/>
              <a:gd name="T56" fmla="*/ 2147483647 w 140"/>
              <a:gd name="T57" fmla="*/ 0 h 14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0"/>
              <a:gd name="T88" fmla="*/ 0 h 143"/>
              <a:gd name="T89" fmla="*/ 140 w 140"/>
              <a:gd name="T90" fmla="*/ 143 h 14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0" h="143">
                <a:moveTo>
                  <a:pt x="140" y="0"/>
                </a:moveTo>
                <a:lnTo>
                  <a:pt x="140" y="143"/>
                </a:lnTo>
                <a:lnTo>
                  <a:pt x="136" y="143"/>
                </a:lnTo>
                <a:lnTo>
                  <a:pt x="125" y="141"/>
                </a:lnTo>
                <a:lnTo>
                  <a:pt x="117" y="141"/>
                </a:lnTo>
                <a:lnTo>
                  <a:pt x="108" y="139"/>
                </a:lnTo>
                <a:lnTo>
                  <a:pt x="94" y="135"/>
                </a:lnTo>
                <a:lnTo>
                  <a:pt x="88" y="133"/>
                </a:lnTo>
                <a:lnTo>
                  <a:pt x="79" y="127"/>
                </a:lnTo>
                <a:lnTo>
                  <a:pt x="67" y="121"/>
                </a:lnTo>
                <a:lnTo>
                  <a:pt x="61" y="118"/>
                </a:lnTo>
                <a:lnTo>
                  <a:pt x="54" y="112"/>
                </a:lnTo>
                <a:lnTo>
                  <a:pt x="42" y="104"/>
                </a:lnTo>
                <a:lnTo>
                  <a:pt x="38" y="98"/>
                </a:lnTo>
                <a:lnTo>
                  <a:pt x="33" y="91"/>
                </a:lnTo>
                <a:lnTo>
                  <a:pt x="23" y="79"/>
                </a:lnTo>
                <a:lnTo>
                  <a:pt x="19" y="75"/>
                </a:lnTo>
                <a:lnTo>
                  <a:pt x="15" y="66"/>
                </a:lnTo>
                <a:lnTo>
                  <a:pt x="10" y="52"/>
                </a:lnTo>
                <a:lnTo>
                  <a:pt x="8" y="48"/>
                </a:lnTo>
                <a:lnTo>
                  <a:pt x="4" y="39"/>
                </a:lnTo>
                <a:lnTo>
                  <a:pt x="0" y="23"/>
                </a:lnTo>
                <a:lnTo>
                  <a:pt x="0" y="19"/>
                </a:lnTo>
                <a:lnTo>
                  <a:pt x="0" y="10"/>
                </a:lnTo>
                <a:lnTo>
                  <a:pt x="0" y="8"/>
                </a:lnTo>
                <a:lnTo>
                  <a:pt x="0" y="0"/>
                </a:lnTo>
                <a:lnTo>
                  <a:pt x="13" y="0"/>
                </a:lnTo>
                <a:lnTo>
                  <a:pt x="1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11" name="Freeform 83"/>
          <p:cNvSpPr>
            <a:spLocks/>
          </p:cNvSpPr>
          <p:nvPr/>
        </p:nvSpPr>
        <p:spPr bwMode="auto">
          <a:xfrm>
            <a:off x="5037138" y="882650"/>
            <a:ext cx="222250" cy="222250"/>
          </a:xfrm>
          <a:custGeom>
            <a:avLst/>
            <a:gdLst>
              <a:gd name="T0" fmla="*/ 2147483647 w 140"/>
              <a:gd name="T1" fmla="*/ 0 h 140"/>
              <a:gd name="T2" fmla="*/ 2147483647 w 140"/>
              <a:gd name="T3" fmla="*/ 2147483647 h 140"/>
              <a:gd name="T4" fmla="*/ 2147483647 w 140"/>
              <a:gd name="T5" fmla="*/ 2147483647 h 140"/>
              <a:gd name="T6" fmla="*/ 0 w 140"/>
              <a:gd name="T7" fmla="*/ 2147483647 h 140"/>
              <a:gd name="T8" fmla="*/ 0 w 140"/>
              <a:gd name="T9" fmla="*/ 2147483647 h 140"/>
              <a:gd name="T10" fmla="*/ 0 w 140"/>
              <a:gd name="T11" fmla="*/ 2147483647 h 140"/>
              <a:gd name="T12" fmla="*/ 0 w 140"/>
              <a:gd name="T13" fmla="*/ 2147483647 h 140"/>
              <a:gd name="T14" fmla="*/ 0 w 140"/>
              <a:gd name="T15" fmla="*/ 2147483647 h 140"/>
              <a:gd name="T16" fmla="*/ 2147483647 w 140"/>
              <a:gd name="T17" fmla="*/ 2147483647 h 140"/>
              <a:gd name="T18" fmla="*/ 2147483647 w 140"/>
              <a:gd name="T19" fmla="*/ 2147483647 h 140"/>
              <a:gd name="T20" fmla="*/ 2147483647 w 140"/>
              <a:gd name="T21" fmla="*/ 2147483647 h 140"/>
              <a:gd name="T22" fmla="*/ 2147483647 w 140"/>
              <a:gd name="T23" fmla="*/ 2147483647 h 140"/>
              <a:gd name="T24" fmla="*/ 2147483647 w 140"/>
              <a:gd name="T25" fmla="*/ 2147483647 h 140"/>
              <a:gd name="T26" fmla="*/ 2147483647 w 140"/>
              <a:gd name="T27" fmla="*/ 2147483647 h 140"/>
              <a:gd name="T28" fmla="*/ 2147483647 w 140"/>
              <a:gd name="T29" fmla="*/ 2147483647 h 140"/>
              <a:gd name="T30" fmla="*/ 2147483647 w 140"/>
              <a:gd name="T31" fmla="*/ 2147483647 h 140"/>
              <a:gd name="T32" fmla="*/ 2147483647 w 140"/>
              <a:gd name="T33" fmla="*/ 2147483647 h 140"/>
              <a:gd name="T34" fmla="*/ 2147483647 w 140"/>
              <a:gd name="T35" fmla="*/ 2147483647 h 140"/>
              <a:gd name="T36" fmla="*/ 2147483647 w 140"/>
              <a:gd name="T37" fmla="*/ 2147483647 h 140"/>
              <a:gd name="T38" fmla="*/ 2147483647 w 140"/>
              <a:gd name="T39" fmla="*/ 2147483647 h 140"/>
              <a:gd name="T40" fmla="*/ 2147483647 w 140"/>
              <a:gd name="T41" fmla="*/ 2147483647 h 140"/>
              <a:gd name="T42" fmla="*/ 2147483647 w 140"/>
              <a:gd name="T43" fmla="*/ 2147483647 h 140"/>
              <a:gd name="T44" fmla="*/ 2147483647 w 140"/>
              <a:gd name="T45" fmla="*/ 2147483647 h 140"/>
              <a:gd name="T46" fmla="*/ 2147483647 w 140"/>
              <a:gd name="T47" fmla="*/ 2147483647 h 140"/>
              <a:gd name="T48" fmla="*/ 2147483647 w 140"/>
              <a:gd name="T49" fmla="*/ 2147483647 h 140"/>
              <a:gd name="T50" fmla="*/ 2147483647 w 140"/>
              <a:gd name="T51" fmla="*/ 2147483647 h 140"/>
              <a:gd name="T52" fmla="*/ 2147483647 w 140"/>
              <a:gd name="T53" fmla="*/ 2147483647 h 140"/>
              <a:gd name="T54" fmla="*/ 2147483647 w 140"/>
              <a:gd name="T55" fmla="*/ 2147483647 h 140"/>
              <a:gd name="T56" fmla="*/ 2147483647 w 140"/>
              <a:gd name="T57" fmla="*/ 2147483647 h 140"/>
              <a:gd name="T58" fmla="*/ 2147483647 w 140"/>
              <a:gd name="T59" fmla="*/ 2147483647 h 140"/>
              <a:gd name="T60" fmla="*/ 2147483647 w 140"/>
              <a:gd name="T61" fmla="*/ 0 h 140"/>
              <a:gd name="T62" fmla="*/ 2147483647 w 140"/>
              <a:gd name="T63" fmla="*/ 0 h 140"/>
              <a:gd name="T64" fmla="*/ 2147483647 w 140"/>
              <a:gd name="T65" fmla="*/ 0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140"/>
              <a:gd name="T101" fmla="*/ 140 w 140"/>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140">
                <a:moveTo>
                  <a:pt x="140" y="0"/>
                </a:moveTo>
                <a:lnTo>
                  <a:pt x="140" y="140"/>
                </a:lnTo>
                <a:lnTo>
                  <a:pt x="13" y="140"/>
                </a:lnTo>
                <a:lnTo>
                  <a:pt x="0" y="140"/>
                </a:lnTo>
                <a:lnTo>
                  <a:pt x="0" y="133"/>
                </a:lnTo>
                <a:lnTo>
                  <a:pt x="0" y="129"/>
                </a:lnTo>
                <a:lnTo>
                  <a:pt x="0" y="119"/>
                </a:lnTo>
                <a:lnTo>
                  <a:pt x="0" y="117"/>
                </a:lnTo>
                <a:lnTo>
                  <a:pt x="4" y="104"/>
                </a:lnTo>
                <a:lnTo>
                  <a:pt x="4" y="100"/>
                </a:lnTo>
                <a:lnTo>
                  <a:pt x="8" y="90"/>
                </a:lnTo>
                <a:lnTo>
                  <a:pt x="10" y="88"/>
                </a:lnTo>
                <a:lnTo>
                  <a:pt x="15" y="75"/>
                </a:lnTo>
                <a:lnTo>
                  <a:pt x="17" y="71"/>
                </a:lnTo>
                <a:lnTo>
                  <a:pt x="21" y="63"/>
                </a:lnTo>
                <a:lnTo>
                  <a:pt x="23" y="61"/>
                </a:lnTo>
                <a:lnTo>
                  <a:pt x="33" y="48"/>
                </a:lnTo>
                <a:lnTo>
                  <a:pt x="35" y="48"/>
                </a:lnTo>
                <a:lnTo>
                  <a:pt x="40" y="40"/>
                </a:lnTo>
                <a:lnTo>
                  <a:pt x="42" y="38"/>
                </a:lnTo>
                <a:lnTo>
                  <a:pt x="54" y="29"/>
                </a:lnTo>
                <a:lnTo>
                  <a:pt x="56" y="27"/>
                </a:lnTo>
                <a:lnTo>
                  <a:pt x="63" y="21"/>
                </a:lnTo>
                <a:lnTo>
                  <a:pt x="67" y="19"/>
                </a:lnTo>
                <a:lnTo>
                  <a:pt x="81" y="11"/>
                </a:lnTo>
                <a:lnTo>
                  <a:pt x="90" y="7"/>
                </a:lnTo>
                <a:lnTo>
                  <a:pt x="94" y="6"/>
                </a:lnTo>
                <a:lnTo>
                  <a:pt x="110" y="2"/>
                </a:lnTo>
                <a:lnTo>
                  <a:pt x="119" y="0"/>
                </a:lnTo>
                <a:lnTo>
                  <a:pt x="125" y="0"/>
                </a:lnTo>
                <a:lnTo>
                  <a:pt x="1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12" name="Freeform 84"/>
          <p:cNvSpPr>
            <a:spLocks/>
          </p:cNvSpPr>
          <p:nvPr/>
        </p:nvSpPr>
        <p:spPr bwMode="auto">
          <a:xfrm>
            <a:off x="4462463" y="787400"/>
            <a:ext cx="317500" cy="638175"/>
          </a:xfrm>
          <a:custGeom>
            <a:avLst/>
            <a:gdLst>
              <a:gd name="T0" fmla="*/ 2147483647 w 200"/>
              <a:gd name="T1" fmla="*/ 2147483647 h 402"/>
              <a:gd name="T2" fmla="*/ 2147483647 w 200"/>
              <a:gd name="T3" fmla="*/ 2147483647 h 402"/>
              <a:gd name="T4" fmla="*/ 0 w 200"/>
              <a:gd name="T5" fmla="*/ 2147483647 h 402"/>
              <a:gd name="T6" fmla="*/ 0 w 200"/>
              <a:gd name="T7" fmla="*/ 2147483647 h 402"/>
              <a:gd name="T8" fmla="*/ 0 w 200"/>
              <a:gd name="T9" fmla="*/ 0 h 402"/>
              <a:gd name="T10" fmla="*/ 2147483647 w 200"/>
              <a:gd name="T11" fmla="*/ 0 h 402"/>
              <a:gd name="T12" fmla="*/ 2147483647 w 200"/>
              <a:gd name="T13" fmla="*/ 2147483647 h 402"/>
              <a:gd name="T14" fmla="*/ 0 60000 65536"/>
              <a:gd name="T15" fmla="*/ 0 60000 65536"/>
              <a:gd name="T16" fmla="*/ 0 60000 65536"/>
              <a:gd name="T17" fmla="*/ 0 60000 65536"/>
              <a:gd name="T18" fmla="*/ 0 60000 65536"/>
              <a:gd name="T19" fmla="*/ 0 60000 65536"/>
              <a:gd name="T20" fmla="*/ 0 60000 65536"/>
              <a:gd name="T21" fmla="*/ 0 w 200"/>
              <a:gd name="T22" fmla="*/ 0 h 402"/>
              <a:gd name="T23" fmla="*/ 200 w 200"/>
              <a:gd name="T24" fmla="*/ 402 h 4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 h="402">
                <a:moveTo>
                  <a:pt x="200" y="200"/>
                </a:moveTo>
                <a:lnTo>
                  <a:pt x="200" y="402"/>
                </a:lnTo>
                <a:lnTo>
                  <a:pt x="0" y="402"/>
                </a:lnTo>
                <a:lnTo>
                  <a:pt x="0" y="200"/>
                </a:lnTo>
                <a:lnTo>
                  <a:pt x="0" y="0"/>
                </a:lnTo>
                <a:lnTo>
                  <a:pt x="200" y="0"/>
                </a:lnTo>
                <a:lnTo>
                  <a:pt x="20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13" name="Freeform 85"/>
          <p:cNvSpPr>
            <a:spLocks/>
          </p:cNvSpPr>
          <p:nvPr/>
        </p:nvSpPr>
        <p:spPr bwMode="auto">
          <a:xfrm>
            <a:off x="4319588" y="1104900"/>
            <a:ext cx="142875" cy="320675"/>
          </a:xfrm>
          <a:custGeom>
            <a:avLst/>
            <a:gdLst>
              <a:gd name="T0" fmla="*/ 2147483647 w 90"/>
              <a:gd name="T1" fmla="*/ 0 h 202"/>
              <a:gd name="T2" fmla="*/ 2147483647 w 90"/>
              <a:gd name="T3" fmla="*/ 2147483647 h 202"/>
              <a:gd name="T4" fmla="*/ 0 w 90"/>
              <a:gd name="T5" fmla="*/ 2147483647 h 202"/>
              <a:gd name="T6" fmla="*/ 0 w 90"/>
              <a:gd name="T7" fmla="*/ 2147483647 h 202"/>
              <a:gd name="T8" fmla="*/ 0 w 90"/>
              <a:gd name="T9" fmla="*/ 2147483647 h 202"/>
              <a:gd name="T10" fmla="*/ 0 w 90"/>
              <a:gd name="T11" fmla="*/ 2147483647 h 202"/>
              <a:gd name="T12" fmla="*/ 0 w 90"/>
              <a:gd name="T13" fmla="*/ 2147483647 h 202"/>
              <a:gd name="T14" fmla="*/ 0 w 90"/>
              <a:gd name="T15" fmla="*/ 2147483647 h 202"/>
              <a:gd name="T16" fmla="*/ 0 w 90"/>
              <a:gd name="T17" fmla="*/ 2147483647 h 202"/>
              <a:gd name="T18" fmla="*/ 0 w 90"/>
              <a:gd name="T19" fmla="*/ 2147483647 h 202"/>
              <a:gd name="T20" fmla="*/ 0 w 90"/>
              <a:gd name="T21" fmla="*/ 2147483647 h 202"/>
              <a:gd name="T22" fmla="*/ 0 w 90"/>
              <a:gd name="T23" fmla="*/ 2147483647 h 202"/>
              <a:gd name="T24" fmla="*/ 0 w 90"/>
              <a:gd name="T25" fmla="*/ 2147483647 h 202"/>
              <a:gd name="T26" fmla="*/ 0 w 90"/>
              <a:gd name="T27" fmla="*/ 2147483647 h 202"/>
              <a:gd name="T28" fmla="*/ 0 w 90"/>
              <a:gd name="T29" fmla="*/ 2147483647 h 202"/>
              <a:gd name="T30" fmla="*/ 0 w 90"/>
              <a:gd name="T31" fmla="*/ 0 h 202"/>
              <a:gd name="T32" fmla="*/ 2147483647 w 90"/>
              <a:gd name="T33" fmla="*/ 0 h 2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202"/>
              <a:gd name="T53" fmla="*/ 90 w 90"/>
              <a:gd name="T54" fmla="*/ 202 h 2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202">
                <a:moveTo>
                  <a:pt x="90" y="0"/>
                </a:moveTo>
                <a:lnTo>
                  <a:pt x="90" y="202"/>
                </a:lnTo>
                <a:lnTo>
                  <a:pt x="0" y="202"/>
                </a:lnTo>
                <a:lnTo>
                  <a:pt x="0" y="181"/>
                </a:lnTo>
                <a:lnTo>
                  <a:pt x="0" y="171"/>
                </a:lnTo>
                <a:lnTo>
                  <a:pt x="0" y="150"/>
                </a:lnTo>
                <a:lnTo>
                  <a:pt x="0" y="141"/>
                </a:lnTo>
                <a:lnTo>
                  <a:pt x="0" y="121"/>
                </a:lnTo>
                <a:lnTo>
                  <a:pt x="0" y="112"/>
                </a:lnTo>
                <a:lnTo>
                  <a:pt x="0" y="91"/>
                </a:lnTo>
                <a:lnTo>
                  <a:pt x="0" y="81"/>
                </a:lnTo>
                <a:lnTo>
                  <a:pt x="0" y="60"/>
                </a:lnTo>
                <a:lnTo>
                  <a:pt x="0" y="50"/>
                </a:lnTo>
                <a:lnTo>
                  <a:pt x="0" y="31"/>
                </a:lnTo>
                <a:lnTo>
                  <a:pt x="0" y="21"/>
                </a:lnTo>
                <a:lnTo>
                  <a:pt x="0" y="0"/>
                </a:lnTo>
                <a:lnTo>
                  <a:pt x="9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14" name="Freeform 86"/>
          <p:cNvSpPr>
            <a:spLocks/>
          </p:cNvSpPr>
          <p:nvPr/>
        </p:nvSpPr>
        <p:spPr bwMode="auto">
          <a:xfrm>
            <a:off x="4319588" y="787400"/>
            <a:ext cx="142875" cy="317500"/>
          </a:xfrm>
          <a:custGeom>
            <a:avLst/>
            <a:gdLst>
              <a:gd name="T0" fmla="*/ 2147483647 w 90"/>
              <a:gd name="T1" fmla="*/ 0 h 200"/>
              <a:gd name="T2" fmla="*/ 2147483647 w 90"/>
              <a:gd name="T3" fmla="*/ 2147483647 h 200"/>
              <a:gd name="T4" fmla="*/ 0 w 90"/>
              <a:gd name="T5" fmla="*/ 2147483647 h 200"/>
              <a:gd name="T6" fmla="*/ 0 w 90"/>
              <a:gd name="T7" fmla="*/ 2147483647 h 200"/>
              <a:gd name="T8" fmla="*/ 0 w 90"/>
              <a:gd name="T9" fmla="*/ 2147483647 h 200"/>
              <a:gd name="T10" fmla="*/ 0 w 90"/>
              <a:gd name="T11" fmla="*/ 2147483647 h 200"/>
              <a:gd name="T12" fmla="*/ 0 w 90"/>
              <a:gd name="T13" fmla="*/ 2147483647 h 200"/>
              <a:gd name="T14" fmla="*/ 0 w 90"/>
              <a:gd name="T15" fmla="*/ 2147483647 h 200"/>
              <a:gd name="T16" fmla="*/ 0 w 90"/>
              <a:gd name="T17" fmla="*/ 2147483647 h 200"/>
              <a:gd name="T18" fmla="*/ 0 w 90"/>
              <a:gd name="T19" fmla="*/ 2147483647 h 200"/>
              <a:gd name="T20" fmla="*/ 0 w 90"/>
              <a:gd name="T21" fmla="*/ 2147483647 h 200"/>
              <a:gd name="T22" fmla="*/ 0 w 90"/>
              <a:gd name="T23" fmla="*/ 2147483647 h 200"/>
              <a:gd name="T24" fmla="*/ 0 w 90"/>
              <a:gd name="T25" fmla="*/ 2147483647 h 200"/>
              <a:gd name="T26" fmla="*/ 0 w 90"/>
              <a:gd name="T27" fmla="*/ 2147483647 h 200"/>
              <a:gd name="T28" fmla="*/ 0 w 90"/>
              <a:gd name="T29" fmla="*/ 2147483647 h 200"/>
              <a:gd name="T30" fmla="*/ 0 w 90"/>
              <a:gd name="T31" fmla="*/ 2147483647 h 200"/>
              <a:gd name="T32" fmla="*/ 0 w 90"/>
              <a:gd name="T33" fmla="*/ 0 h 200"/>
              <a:gd name="T34" fmla="*/ 2147483647 w 90"/>
              <a:gd name="T35" fmla="*/ 0 h 2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0"/>
              <a:gd name="T55" fmla="*/ 0 h 200"/>
              <a:gd name="T56" fmla="*/ 90 w 90"/>
              <a:gd name="T57" fmla="*/ 200 h 2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0" h="200">
                <a:moveTo>
                  <a:pt x="90" y="0"/>
                </a:moveTo>
                <a:lnTo>
                  <a:pt x="90" y="200"/>
                </a:lnTo>
                <a:lnTo>
                  <a:pt x="0" y="200"/>
                </a:lnTo>
                <a:lnTo>
                  <a:pt x="0" y="191"/>
                </a:lnTo>
                <a:lnTo>
                  <a:pt x="0" y="171"/>
                </a:lnTo>
                <a:lnTo>
                  <a:pt x="0" y="160"/>
                </a:lnTo>
                <a:lnTo>
                  <a:pt x="0" y="141"/>
                </a:lnTo>
                <a:lnTo>
                  <a:pt x="0" y="131"/>
                </a:lnTo>
                <a:lnTo>
                  <a:pt x="0" y="110"/>
                </a:lnTo>
                <a:lnTo>
                  <a:pt x="0" y="100"/>
                </a:lnTo>
                <a:lnTo>
                  <a:pt x="0" y="81"/>
                </a:lnTo>
                <a:lnTo>
                  <a:pt x="0" y="69"/>
                </a:lnTo>
                <a:lnTo>
                  <a:pt x="0" y="50"/>
                </a:lnTo>
                <a:lnTo>
                  <a:pt x="0" y="41"/>
                </a:lnTo>
                <a:lnTo>
                  <a:pt x="0" y="19"/>
                </a:lnTo>
                <a:lnTo>
                  <a:pt x="0" y="10"/>
                </a:lnTo>
                <a:lnTo>
                  <a:pt x="0" y="0"/>
                </a:lnTo>
                <a:lnTo>
                  <a:pt x="9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15" name="Freeform 87"/>
          <p:cNvSpPr>
            <a:spLocks/>
          </p:cNvSpPr>
          <p:nvPr/>
        </p:nvSpPr>
        <p:spPr bwMode="auto">
          <a:xfrm>
            <a:off x="4160838" y="1104900"/>
            <a:ext cx="158750" cy="320675"/>
          </a:xfrm>
          <a:custGeom>
            <a:avLst/>
            <a:gdLst>
              <a:gd name="T0" fmla="*/ 2147483647 w 100"/>
              <a:gd name="T1" fmla="*/ 2147483647 h 202"/>
              <a:gd name="T2" fmla="*/ 2147483647 w 100"/>
              <a:gd name="T3" fmla="*/ 2147483647 h 202"/>
              <a:gd name="T4" fmla="*/ 0 w 100"/>
              <a:gd name="T5" fmla="*/ 2147483647 h 202"/>
              <a:gd name="T6" fmla="*/ 0 w 100"/>
              <a:gd name="T7" fmla="*/ 2147483647 h 202"/>
              <a:gd name="T8" fmla="*/ 0 w 100"/>
              <a:gd name="T9" fmla="*/ 2147483647 h 202"/>
              <a:gd name="T10" fmla="*/ 0 w 100"/>
              <a:gd name="T11" fmla="*/ 2147483647 h 202"/>
              <a:gd name="T12" fmla="*/ 0 w 100"/>
              <a:gd name="T13" fmla="*/ 2147483647 h 202"/>
              <a:gd name="T14" fmla="*/ 0 w 100"/>
              <a:gd name="T15" fmla="*/ 2147483647 h 202"/>
              <a:gd name="T16" fmla="*/ 0 w 100"/>
              <a:gd name="T17" fmla="*/ 2147483647 h 202"/>
              <a:gd name="T18" fmla="*/ 0 w 100"/>
              <a:gd name="T19" fmla="*/ 2147483647 h 202"/>
              <a:gd name="T20" fmla="*/ 0 w 100"/>
              <a:gd name="T21" fmla="*/ 2147483647 h 202"/>
              <a:gd name="T22" fmla="*/ 0 w 100"/>
              <a:gd name="T23" fmla="*/ 2147483647 h 202"/>
              <a:gd name="T24" fmla="*/ 0 w 100"/>
              <a:gd name="T25" fmla="*/ 2147483647 h 202"/>
              <a:gd name="T26" fmla="*/ 0 w 100"/>
              <a:gd name="T27" fmla="*/ 2147483647 h 202"/>
              <a:gd name="T28" fmla="*/ 0 w 100"/>
              <a:gd name="T29" fmla="*/ 2147483647 h 202"/>
              <a:gd name="T30" fmla="*/ 0 w 100"/>
              <a:gd name="T31" fmla="*/ 2147483647 h 202"/>
              <a:gd name="T32" fmla="*/ 0 w 100"/>
              <a:gd name="T33" fmla="*/ 0 h 202"/>
              <a:gd name="T34" fmla="*/ 2147483647 w 100"/>
              <a:gd name="T35" fmla="*/ 0 h 202"/>
              <a:gd name="T36" fmla="*/ 2147483647 w 100"/>
              <a:gd name="T37" fmla="*/ 2147483647 h 202"/>
              <a:gd name="T38" fmla="*/ 2147483647 w 100"/>
              <a:gd name="T39" fmla="*/ 2147483647 h 202"/>
              <a:gd name="T40" fmla="*/ 2147483647 w 100"/>
              <a:gd name="T41" fmla="*/ 2147483647 h 202"/>
              <a:gd name="T42" fmla="*/ 2147483647 w 100"/>
              <a:gd name="T43" fmla="*/ 2147483647 h 202"/>
              <a:gd name="T44" fmla="*/ 2147483647 w 100"/>
              <a:gd name="T45" fmla="*/ 2147483647 h 202"/>
              <a:gd name="T46" fmla="*/ 2147483647 w 100"/>
              <a:gd name="T47" fmla="*/ 2147483647 h 202"/>
              <a:gd name="T48" fmla="*/ 2147483647 w 100"/>
              <a:gd name="T49" fmla="*/ 2147483647 h 202"/>
              <a:gd name="T50" fmla="*/ 2147483647 w 100"/>
              <a:gd name="T51" fmla="*/ 2147483647 h 202"/>
              <a:gd name="T52" fmla="*/ 2147483647 w 100"/>
              <a:gd name="T53" fmla="*/ 2147483647 h 202"/>
              <a:gd name="T54" fmla="*/ 2147483647 w 100"/>
              <a:gd name="T55" fmla="*/ 2147483647 h 202"/>
              <a:gd name="T56" fmla="*/ 2147483647 w 100"/>
              <a:gd name="T57" fmla="*/ 2147483647 h 202"/>
              <a:gd name="T58" fmla="*/ 2147483647 w 100"/>
              <a:gd name="T59" fmla="*/ 2147483647 h 2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0"/>
              <a:gd name="T91" fmla="*/ 0 h 202"/>
              <a:gd name="T92" fmla="*/ 100 w 100"/>
              <a:gd name="T93" fmla="*/ 202 h 20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0" h="202">
                <a:moveTo>
                  <a:pt x="100" y="181"/>
                </a:moveTo>
                <a:lnTo>
                  <a:pt x="100" y="202"/>
                </a:lnTo>
                <a:lnTo>
                  <a:pt x="0" y="202"/>
                </a:lnTo>
                <a:lnTo>
                  <a:pt x="0" y="191"/>
                </a:lnTo>
                <a:lnTo>
                  <a:pt x="0" y="181"/>
                </a:lnTo>
                <a:lnTo>
                  <a:pt x="0" y="162"/>
                </a:lnTo>
                <a:lnTo>
                  <a:pt x="0" y="150"/>
                </a:lnTo>
                <a:lnTo>
                  <a:pt x="0" y="131"/>
                </a:lnTo>
                <a:lnTo>
                  <a:pt x="0" y="121"/>
                </a:lnTo>
                <a:lnTo>
                  <a:pt x="0" y="100"/>
                </a:lnTo>
                <a:lnTo>
                  <a:pt x="0" y="91"/>
                </a:lnTo>
                <a:lnTo>
                  <a:pt x="0" y="71"/>
                </a:lnTo>
                <a:lnTo>
                  <a:pt x="0" y="60"/>
                </a:lnTo>
                <a:lnTo>
                  <a:pt x="0" y="41"/>
                </a:lnTo>
                <a:lnTo>
                  <a:pt x="0" y="31"/>
                </a:lnTo>
                <a:lnTo>
                  <a:pt x="0" y="10"/>
                </a:lnTo>
                <a:lnTo>
                  <a:pt x="0" y="0"/>
                </a:lnTo>
                <a:lnTo>
                  <a:pt x="100" y="0"/>
                </a:lnTo>
                <a:lnTo>
                  <a:pt x="100" y="21"/>
                </a:lnTo>
                <a:lnTo>
                  <a:pt x="100" y="31"/>
                </a:lnTo>
                <a:lnTo>
                  <a:pt x="100" y="50"/>
                </a:lnTo>
                <a:lnTo>
                  <a:pt x="100" y="60"/>
                </a:lnTo>
                <a:lnTo>
                  <a:pt x="100" y="81"/>
                </a:lnTo>
                <a:lnTo>
                  <a:pt x="100" y="91"/>
                </a:lnTo>
                <a:lnTo>
                  <a:pt x="100" y="112"/>
                </a:lnTo>
                <a:lnTo>
                  <a:pt x="100" y="121"/>
                </a:lnTo>
                <a:lnTo>
                  <a:pt x="100" y="141"/>
                </a:lnTo>
                <a:lnTo>
                  <a:pt x="100" y="150"/>
                </a:lnTo>
                <a:lnTo>
                  <a:pt x="100" y="171"/>
                </a:lnTo>
                <a:lnTo>
                  <a:pt x="100" y="181"/>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16" name="Freeform 88"/>
          <p:cNvSpPr>
            <a:spLocks/>
          </p:cNvSpPr>
          <p:nvPr/>
        </p:nvSpPr>
        <p:spPr bwMode="auto">
          <a:xfrm>
            <a:off x="4160838" y="787400"/>
            <a:ext cx="158750" cy="317500"/>
          </a:xfrm>
          <a:custGeom>
            <a:avLst/>
            <a:gdLst>
              <a:gd name="T0" fmla="*/ 2147483647 w 100"/>
              <a:gd name="T1" fmla="*/ 2147483647 h 200"/>
              <a:gd name="T2" fmla="*/ 2147483647 w 100"/>
              <a:gd name="T3" fmla="*/ 2147483647 h 200"/>
              <a:gd name="T4" fmla="*/ 0 w 100"/>
              <a:gd name="T5" fmla="*/ 2147483647 h 200"/>
              <a:gd name="T6" fmla="*/ 0 w 100"/>
              <a:gd name="T7" fmla="*/ 2147483647 h 200"/>
              <a:gd name="T8" fmla="*/ 0 w 100"/>
              <a:gd name="T9" fmla="*/ 2147483647 h 200"/>
              <a:gd name="T10" fmla="*/ 0 w 100"/>
              <a:gd name="T11" fmla="*/ 2147483647 h 200"/>
              <a:gd name="T12" fmla="*/ 0 w 100"/>
              <a:gd name="T13" fmla="*/ 2147483647 h 200"/>
              <a:gd name="T14" fmla="*/ 0 w 100"/>
              <a:gd name="T15" fmla="*/ 2147483647 h 200"/>
              <a:gd name="T16" fmla="*/ 0 w 100"/>
              <a:gd name="T17" fmla="*/ 2147483647 h 200"/>
              <a:gd name="T18" fmla="*/ 0 w 100"/>
              <a:gd name="T19" fmla="*/ 2147483647 h 200"/>
              <a:gd name="T20" fmla="*/ 0 w 100"/>
              <a:gd name="T21" fmla="*/ 2147483647 h 200"/>
              <a:gd name="T22" fmla="*/ 0 w 100"/>
              <a:gd name="T23" fmla="*/ 2147483647 h 200"/>
              <a:gd name="T24" fmla="*/ 0 w 100"/>
              <a:gd name="T25" fmla="*/ 2147483647 h 200"/>
              <a:gd name="T26" fmla="*/ 0 w 100"/>
              <a:gd name="T27" fmla="*/ 2147483647 h 200"/>
              <a:gd name="T28" fmla="*/ 0 w 100"/>
              <a:gd name="T29" fmla="*/ 2147483647 h 200"/>
              <a:gd name="T30" fmla="*/ 0 w 100"/>
              <a:gd name="T31" fmla="*/ 0 h 200"/>
              <a:gd name="T32" fmla="*/ 2147483647 w 100"/>
              <a:gd name="T33" fmla="*/ 0 h 200"/>
              <a:gd name="T34" fmla="*/ 2147483647 w 100"/>
              <a:gd name="T35" fmla="*/ 2147483647 h 200"/>
              <a:gd name="T36" fmla="*/ 2147483647 w 100"/>
              <a:gd name="T37" fmla="*/ 2147483647 h 200"/>
              <a:gd name="T38" fmla="*/ 2147483647 w 100"/>
              <a:gd name="T39" fmla="*/ 2147483647 h 200"/>
              <a:gd name="T40" fmla="*/ 2147483647 w 100"/>
              <a:gd name="T41" fmla="*/ 2147483647 h 200"/>
              <a:gd name="T42" fmla="*/ 2147483647 w 100"/>
              <a:gd name="T43" fmla="*/ 2147483647 h 200"/>
              <a:gd name="T44" fmla="*/ 2147483647 w 100"/>
              <a:gd name="T45" fmla="*/ 2147483647 h 200"/>
              <a:gd name="T46" fmla="*/ 2147483647 w 100"/>
              <a:gd name="T47" fmla="*/ 2147483647 h 200"/>
              <a:gd name="T48" fmla="*/ 2147483647 w 100"/>
              <a:gd name="T49" fmla="*/ 2147483647 h 200"/>
              <a:gd name="T50" fmla="*/ 2147483647 w 100"/>
              <a:gd name="T51" fmla="*/ 2147483647 h 200"/>
              <a:gd name="T52" fmla="*/ 2147483647 w 100"/>
              <a:gd name="T53" fmla="*/ 2147483647 h 200"/>
              <a:gd name="T54" fmla="*/ 2147483647 w 100"/>
              <a:gd name="T55" fmla="*/ 2147483647 h 200"/>
              <a:gd name="T56" fmla="*/ 2147483647 w 100"/>
              <a:gd name="T57" fmla="*/ 2147483647 h 200"/>
              <a:gd name="T58" fmla="*/ 2147483647 w 100"/>
              <a:gd name="T59" fmla="*/ 2147483647 h 2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0"/>
              <a:gd name="T91" fmla="*/ 0 h 200"/>
              <a:gd name="T92" fmla="*/ 100 w 100"/>
              <a:gd name="T93" fmla="*/ 200 h 20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0" h="200">
                <a:moveTo>
                  <a:pt x="100" y="191"/>
                </a:moveTo>
                <a:lnTo>
                  <a:pt x="100" y="200"/>
                </a:lnTo>
                <a:lnTo>
                  <a:pt x="0" y="200"/>
                </a:lnTo>
                <a:lnTo>
                  <a:pt x="0" y="181"/>
                </a:lnTo>
                <a:lnTo>
                  <a:pt x="0" y="171"/>
                </a:lnTo>
                <a:lnTo>
                  <a:pt x="0" y="150"/>
                </a:lnTo>
                <a:lnTo>
                  <a:pt x="0" y="141"/>
                </a:lnTo>
                <a:lnTo>
                  <a:pt x="0" y="119"/>
                </a:lnTo>
                <a:lnTo>
                  <a:pt x="0" y="110"/>
                </a:lnTo>
                <a:lnTo>
                  <a:pt x="0" y="91"/>
                </a:lnTo>
                <a:lnTo>
                  <a:pt x="0" y="81"/>
                </a:lnTo>
                <a:lnTo>
                  <a:pt x="0" y="60"/>
                </a:lnTo>
                <a:lnTo>
                  <a:pt x="0" y="50"/>
                </a:lnTo>
                <a:lnTo>
                  <a:pt x="0" y="31"/>
                </a:lnTo>
                <a:lnTo>
                  <a:pt x="0" y="19"/>
                </a:lnTo>
                <a:lnTo>
                  <a:pt x="0" y="0"/>
                </a:lnTo>
                <a:lnTo>
                  <a:pt x="100" y="0"/>
                </a:lnTo>
                <a:lnTo>
                  <a:pt x="100" y="10"/>
                </a:lnTo>
                <a:lnTo>
                  <a:pt x="100" y="19"/>
                </a:lnTo>
                <a:lnTo>
                  <a:pt x="100" y="41"/>
                </a:lnTo>
                <a:lnTo>
                  <a:pt x="100" y="50"/>
                </a:lnTo>
                <a:lnTo>
                  <a:pt x="100" y="69"/>
                </a:lnTo>
                <a:lnTo>
                  <a:pt x="100" y="81"/>
                </a:lnTo>
                <a:lnTo>
                  <a:pt x="100" y="100"/>
                </a:lnTo>
                <a:lnTo>
                  <a:pt x="100" y="110"/>
                </a:lnTo>
                <a:lnTo>
                  <a:pt x="100" y="131"/>
                </a:lnTo>
                <a:lnTo>
                  <a:pt x="100" y="141"/>
                </a:lnTo>
                <a:lnTo>
                  <a:pt x="100" y="160"/>
                </a:lnTo>
                <a:lnTo>
                  <a:pt x="100" y="171"/>
                </a:lnTo>
                <a:lnTo>
                  <a:pt x="100" y="191"/>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17" name="Freeform 89"/>
          <p:cNvSpPr>
            <a:spLocks/>
          </p:cNvSpPr>
          <p:nvPr/>
        </p:nvSpPr>
        <p:spPr bwMode="auto">
          <a:xfrm>
            <a:off x="3986213" y="787400"/>
            <a:ext cx="174625" cy="638175"/>
          </a:xfrm>
          <a:custGeom>
            <a:avLst/>
            <a:gdLst>
              <a:gd name="T0" fmla="*/ 2147483647 w 110"/>
              <a:gd name="T1" fmla="*/ 2147483647 h 402"/>
              <a:gd name="T2" fmla="*/ 2147483647 w 110"/>
              <a:gd name="T3" fmla="*/ 2147483647 h 402"/>
              <a:gd name="T4" fmla="*/ 2147483647 w 110"/>
              <a:gd name="T5" fmla="*/ 2147483647 h 402"/>
              <a:gd name="T6" fmla="*/ 2147483647 w 110"/>
              <a:gd name="T7" fmla="*/ 2147483647 h 402"/>
              <a:gd name="T8" fmla="*/ 2147483647 w 110"/>
              <a:gd name="T9" fmla="*/ 2147483647 h 402"/>
              <a:gd name="T10" fmla="*/ 2147483647 w 110"/>
              <a:gd name="T11" fmla="*/ 2147483647 h 402"/>
              <a:gd name="T12" fmla="*/ 2147483647 w 110"/>
              <a:gd name="T13" fmla="*/ 2147483647 h 402"/>
              <a:gd name="T14" fmla="*/ 2147483647 w 110"/>
              <a:gd name="T15" fmla="*/ 2147483647 h 402"/>
              <a:gd name="T16" fmla="*/ 2147483647 w 110"/>
              <a:gd name="T17" fmla="*/ 2147483647 h 402"/>
              <a:gd name="T18" fmla="*/ 2147483647 w 110"/>
              <a:gd name="T19" fmla="*/ 2147483647 h 402"/>
              <a:gd name="T20" fmla="*/ 2147483647 w 110"/>
              <a:gd name="T21" fmla="*/ 2147483647 h 402"/>
              <a:gd name="T22" fmla="*/ 2147483647 w 110"/>
              <a:gd name="T23" fmla="*/ 2147483647 h 402"/>
              <a:gd name="T24" fmla="*/ 2147483647 w 110"/>
              <a:gd name="T25" fmla="*/ 2147483647 h 402"/>
              <a:gd name="T26" fmla="*/ 2147483647 w 110"/>
              <a:gd name="T27" fmla="*/ 2147483647 h 402"/>
              <a:gd name="T28" fmla="*/ 2147483647 w 110"/>
              <a:gd name="T29" fmla="*/ 2147483647 h 402"/>
              <a:gd name="T30" fmla="*/ 0 w 110"/>
              <a:gd name="T31" fmla="*/ 2147483647 h 402"/>
              <a:gd name="T32" fmla="*/ 0 w 110"/>
              <a:gd name="T33" fmla="*/ 2147483647 h 402"/>
              <a:gd name="T34" fmla="*/ 0 w 110"/>
              <a:gd name="T35" fmla="*/ 2147483647 h 402"/>
              <a:gd name="T36" fmla="*/ 0 w 110"/>
              <a:gd name="T37" fmla="*/ 2147483647 h 402"/>
              <a:gd name="T38" fmla="*/ 0 w 110"/>
              <a:gd name="T39" fmla="*/ 0 h 402"/>
              <a:gd name="T40" fmla="*/ 2147483647 w 110"/>
              <a:gd name="T41" fmla="*/ 0 h 402"/>
              <a:gd name="T42" fmla="*/ 2147483647 w 110"/>
              <a:gd name="T43" fmla="*/ 2147483647 h 402"/>
              <a:gd name="T44" fmla="*/ 2147483647 w 110"/>
              <a:gd name="T45" fmla="*/ 2147483647 h 402"/>
              <a:gd name="T46" fmla="*/ 2147483647 w 110"/>
              <a:gd name="T47" fmla="*/ 2147483647 h 402"/>
              <a:gd name="T48" fmla="*/ 2147483647 w 110"/>
              <a:gd name="T49" fmla="*/ 2147483647 h 402"/>
              <a:gd name="T50" fmla="*/ 2147483647 w 110"/>
              <a:gd name="T51" fmla="*/ 2147483647 h 402"/>
              <a:gd name="T52" fmla="*/ 2147483647 w 110"/>
              <a:gd name="T53" fmla="*/ 2147483647 h 402"/>
              <a:gd name="T54" fmla="*/ 2147483647 w 110"/>
              <a:gd name="T55" fmla="*/ 2147483647 h 402"/>
              <a:gd name="T56" fmla="*/ 2147483647 w 110"/>
              <a:gd name="T57" fmla="*/ 2147483647 h 402"/>
              <a:gd name="T58" fmla="*/ 2147483647 w 110"/>
              <a:gd name="T59" fmla="*/ 2147483647 h 402"/>
              <a:gd name="T60" fmla="*/ 2147483647 w 110"/>
              <a:gd name="T61" fmla="*/ 2147483647 h 402"/>
              <a:gd name="T62" fmla="*/ 2147483647 w 110"/>
              <a:gd name="T63" fmla="*/ 2147483647 h 402"/>
              <a:gd name="T64" fmla="*/ 2147483647 w 110"/>
              <a:gd name="T65" fmla="*/ 2147483647 h 402"/>
              <a:gd name="T66" fmla="*/ 2147483647 w 110"/>
              <a:gd name="T67" fmla="*/ 2147483647 h 4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402"/>
              <a:gd name="T104" fmla="*/ 110 w 110"/>
              <a:gd name="T105" fmla="*/ 402 h 4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402">
                <a:moveTo>
                  <a:pt x="110" y="200"/>
                </a:moveTo>
                <a:lnTo>
                  <a:pt x="110" y="210"/>
                </a:lnTo>
                <a:lnTo>
                  <a:pt x="110" y="231"/>
                </a:lnTo>
                <a:lnTo>
                  <a:pt x="110" y="241"/>
                </a:lnTo>
                <a:lnTo>
                  <a:pt x="110" y="260"/>
                </a:lnTo>
                <a:lnTo>
                  <a:pt x="110" y="271"/>
                </a:lnTo>
                <a:lnTo>
                  <a:pt x="110" y="291"/>
                </a:lnTo>
                <a:lnTo>
                  <a:pt x="110" y="300"/>
                </a:lnTo>
                <a:lnTo>
                  <a:pt x="110" y="321"/>
                </a:lnTo>
                <a:lnTo>
                  <a:pt x="110" y="331"/>
                </a:lnTo>
                <a:lnTo>
                  <a:pt x="110" y="350"/>
                </a:lnTo>
                <a:lnTo>
                  <a:pt x="110" y="362"/>
                </a:lnTo>
                <a:lnTo>
                  <a:pt x="110" y="381"/>
                </a:lnTo>
                <a:lnTo>
                  <a:pt x="110" y="391"/>
                </a:lnTo>
                <a:lnTo>
                  <a:pt x="110" y="402"/>
                </a:lnTo>
                <a:lnTo>
                  <a:pt x="0" y="402"/>
                </a:lnTo>
                <a:lnTo>
                  <a:pt x="0" y="325"/>
                </a:lnTo>
                <a:lnTo>
                  <a:pt x="0" y="200"/>
                </a:lnTo>
                <a:lnTo>
                  <a:pt x="0" y="75"/>
                </a:lnTo>
                <a:lnTo>
                  <a:pt x="0" y="0"/>
                </a:lnTo>
                <a:lnTo>
                  <a:pt x="110" y="0"/>
                </a:lnTo>
                <a:lnTo>
                  <a:pt x="110" y="19"/>
                </a:lnTo>
                <a:lnTo>
                  <a:pt x="110" y="31"/>
                </a:lnTo>
                <a:lnTo>
                  <a:pt x="110" y="50"/>
                </a:lnTo>
                <a:lnTo>
                  <a:pt x="110" y="60"/>
                </a:lnTo>
                <a:lnTo>
                  <a:pt x="110" y="81"/>
                </a:lnTo>
                <a:lnTo>
                  <a:pt x="110" y="91"/>
                </a:lnTo>
                <a:lnTo>
                  <a:pt x="110" y="110"/>
                </a:lnTo>
                <a:lnTo>
                  <a:pt x="110" y="119"/>
                </a:lnTo>
                <a:lnTo>
                  <a:pt x="110" y="141"/>
                </a:lnTo>
                <a:lnTo>
                  <a:pt x="110" y="150"/>
                </a:lnTo>
                <a:lnTo>
                  <a:pt x="110" y="171"/>
                </a:lnTo>
                <a:lnTo>
                  <a:pt x="110" y="181"/>
                </a:lnTo>
                <a:lnTo>
                  <a:pt x="11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18" name="Freeform 90"/>
          <p:cNvSpPr>
            <a:spLocks/>
          </p:cNvSpPr>
          <p:nvPr/>
        </p:nvSpPr>
        <p:spPr bwMode="auto">
          <a:xfrm>
            <a:off x="3348038" y="906463"/>
            <a:ext cx="638175" cy="396875"/>
          </a:xfrm>
          <a:custGeom>
            <a:avLst/>
            <a:gdLst>
              <a:gd name="T0" fmla="*/ 2147483647 w 209"/>
              <a:gd name="T1" fmla="*/ 2147483647 h 130"/>
              <a:gd name="T2" fmla="*/ 2147483647 w 209"/>
              <a:gd name="T3" fmla="*/ 2147483647 h 130"/>
              <a:gd name="T4" fmla="*/ 2147483647 w 209"/>
              <a:gd name="T5" fmla="*/ 2147483647 h 130"/>
              <a:gd name="T6" fmla="*/ 2147483647 w 209"/>
              <a:gd name="T7" fmla="*/ 2147483647 h 130"/>
              <a:gd name="T8" fmla="*/ 2147483647 w 209"/>
              <a:gd name="T9" fmla="*/ 2147483647 h 130"/>
              <a:gd name="T10" fmla="*/ 2147483647 w 209"/>
              <a:gd name="T11" fmla="*/ 2147483647 h 130"/>
              <a:gd name="T12" fmla="*/ 2147483647 w 209"/>
              <a:gd name="T13" fmla="*/ 2147483647 h 130"/>
              <a:gd name="T14" fmla="*/ 2147483647 w 209"/>
              <a:gd name="T15" fmla="*/ 2147483647 h 130"/>
              <a:gd name="T16" fmla="*/ 2147483647 w 209"/>
              <a:gd name="T17" fmla="*/ 2147483647 h 130"/>
              <a:gd name="T18" fmla="*/ 2147483647 w 209"/>
              <a:gd name="T19" fmla="*/ 2147483647 h 130"/>
              <a:gd name="T20" fmla="*/ 2147483647 w 209"/>
              <a:gd name="T21" fmla="*/ 2147483647 h 130"/>
              <a:gd name="T22" fmla="*/ 2147483647 w 209"/>
              <a:gd name="T23" fmla="*/ 2147483647 h 130"/>
              <a:gd name="T24" fmla="*/ 2147483647 w 209"/>
              <a:gd name="T25" fmla="*/ 2147483647 h 130"/>
              <a:gd name="T26" fmla="*/ 2147483647 w 209"/>
              <a:gd name="T27" fmla="*/ 2147483647 h 130"/>
              <a:gd name="T28" fmla="*/ 2147483647 w 209"/>
              <a:gd name="T29" fmla="*/ 2147483647 h 130"/>
              <a:gd name="T30" fmla="*/ 0 w 209"/>
              <a:gd name="T31" fmla="*/ 2147483647 h 130"/>
              <a:gd name="T32" fmla="*/ 0 w 209"/>
              <a:gd name="T33" fmla="*/ 2147483647 h 130"/>
              <a:gd name="T34" fmla="*/ 0 w 209"/>
              <a:gd name="T35" fmla="*/ 2147483647 h 130"/>
              <a:gd name="T36" fmla="*/ 0 w 209"/>
              <a:gd name="T37" fmla="*/ 2147483647 h 130"/>
              <a:gd name="T38" fmla="*/ 0 w 209"/>
              <a:gd name="T39" fmla="*/ 2147483647 h 130"/>
              <a:gd name="T40" fmla="*/ 0 w 209"/>
              <a:gd name="T41" fmla="*/ 2147483647 h 130"/>
              <a:gd name="T42" fmla="*/ 0 w 209"/>
              <a:gd name="T43" fmla="*/ 2147483647 h 130"/>
              <a:gd name="T44" fmla="*/ 0 w 209"/>
              <a:gd name="T45" fmla="*/ 0 h 130"/>
              <a:gd name="T46" fmla="*/ 0 w 209"/>
              <a:gd name="T47" fmla="*/ 0 h 130"/>
              <a:gd name="T48" fmla="*/ 2147483647 w 209"/>
              <a:gd name="T49" fmla="*/ 0 h 130"/>
              <a:gd name="T50" fmla="*/ 2147483647 w 209"/>
              <a:gd name="T51" fmla="*/ 2147483647 h 130"/>
              <a:gd name="T52" fmla="*/ 2147483647 w 209"/>
              <a:gd name="T53" fmla="*/ 2147483647 h 130"/>
              <a:gd name="T54" fmla="*/ 2147483647 w 209"/>
              <a:gd name="T55" fmla="*/ 2147483647 h 130"/>
              <a:gd name="T56" fmla="*/ 2147483647 w 209"/>
              <a:gd name="T57" fmla="*/ 2147483647 h 130"/>
              <a:gd name="T58" fmla="*/ 2147483647 w 209"/>
              <a:gd name="T59" fmla="*/ 2147483647 h 130"/>
              <a:gd name="T60" fmla="*/ 2147483647 w 209"/>
              <a:gd name="T61" fmla="*/ 2147483647 h 130"/>
              <a:gd name="T62" fmla="*/ 2147483647 w 209"/>
              <a:gd name="T63" fmla="*/ 2147483647 h 130"/>
              <a:gd name="T64" fmla="*/ 2147483647 w 209"/>
              <a:gd name="T65" fmla="*/ 2147483647 h 130"/>
              <a:gd name="T66" fmla="*/ 2147483647 w 209"/>
              <a:gd name="T67" fmla="*/ 2147483647 h 130"/>
              <a:gd name="T68" fmla="*/ 2147483647 w 209"/>
              <a:gd name="T69" fmla="*/ 2147483647 h 130"/>
              <a:gd name="T70" fmla="*/ 2147483647 w 209"/>
              <a:gd name="T71" fmla="*/ 2147483647 h 1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9"/>
              <a:gd name="T109" fmla="*/ 0 h 130"/>
              <a:gd name="T110" fmla="*/ 209 w 209"/>
              <a:gd name="T111" fmla="*/ 130 h 1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9" h="130">
                <a:moveTo>
                  <a:pt x="83" y="65"/>
                </a:moveTo>
                <a:cubicBezTo>
                  <a:pt x="84" y="72"/>
                  <a:pt x="84" y="72"/>
                  <a:pt x="84" y="72"/>
                </a:cubicBezTo>
                <a:cubicBezTo>
                  <a:pt x="88" y="78"/>
                  <a:pt x="88" y="78"/>
                  <a:pt x="88" y="78"/>
                </a:cubicBezTo>
                <a:cubicBezTo>
                  <a:pt x="93" y="83"/>
                  <a:pt x="93" y="83"/>
                  <a:pt x="93" y="83"/>
                </a:cubicBezTo>
                <a:cubicBezTo>
                  <a:pt x="99" y="85"/>
                  <a:pt x="99" y="85"/>
                  <a:pt x="99" y="85"/>
                </a:cubicBezTo>
                <a:cubicBezTo>
                  <a:pt x="106" y="86"/>
                  <a:pt x="106" y="86"/>
                  <a:pt x="106" y="86"/>
                </a:cubicBezTo>
                <a:cubicBezTo>
                  <a:pt x="113" y="84"/>
                  <a:pt x="113" y="84"/>
                  <a:pt x="113" y="84"/>
                </a:cubicBezTo>
                <a:cubicBezTo>
                  <a:pt x="119" y="80"/>
                  <a:pt x="119" y="80"/>
                  <a:pt x="119" y="80"/>
                </a:cubicBezTo>
                <a:cubicBezTo>
                  <a:pt x="123" y="75"/>
                  <a:pt x="123" y="75"/>
                  <a:pt x="123" y="75"/>
                </a:cubicBezTo>
                <a:cubicBezTo>
                  <a:pt x="125" y="69"/>
                  <a:pt x="125" y="69"/>
                  <a:pt x="125" y="69"/>
                </a:cubicBezTo>
                <a:cubicBezTo>
                  <a:pt x="125" y="65"/>
                  <a:pt x="125" y="65"/>
                  <a:pt x="125" y="65"/>
                </a:cubicBezTo>
                <a:cubicBezTo>
                  <a:pt x="125" y="65"/>
                  <a:pt x="125" y="65"/>
                  <a:pt x="125" y="65"/>
                </a:cubicBezTo>
                <a:cubicBezTo>
                  <a:pt x="136" y="65"/>
                  <a:pt x="136" y="65"/>
                  <a:pt x="136" y="65"/>
                </a:cubicBezTo>
                <a:cubicBezTo>
                  <a:pt x="209" y="65"/>
                  <a:pt x="209" y="65"/>
                  <a:pt x="209" y="65"/>
                </a:cubicBezTo>
                <a:cubicBezTo>
                  <a:pt x="209" y="130"/>
                  <a:pt x="209" y="130"/>
                  <a:pt x="209" y="130"/>
                </a:cubicBezTo>
                <a:cubicBezTo>
                  <a:pt x="0" y="130"/>
                  <a:pt x="0" y="130"/>
                  <a:pt x="0" y="130"/>
                </a:cubicBezTo>
                <a:cubicBezTo>
                  <a:pt x="0" y="130"/>
                  <a:pt x="0" y="130"/>
                  <a:pt x="0" y="130"/>
                </a:cubicBezTo>
                <a:cubicBezTo>
                  <a:pt x="0" y="121"/>
                  <a:pt x="0" y="113"/>
                  <a:pt x="0" y="104"/>
                </a:cubicBezTo>
                <a:cubicBezTo>
                  <a:pt x="0" y="101"/>
                  <a:pt x="0" y="97"/>
                  <a:pt x="0" y="94"/>
                </a:cubicBezTo>
                <a:cubicBezTo>
                  <a:pt x="0" y="84"/>
                  <a:pt x="0" y="75"/>
                  <a:pt x="0" y="65"/>
                </a:cubicBezTo>
                <a:cubicBezTo>
                  <a:pt x="0" y="56"/>
                  <a:pt x="0" y="46"/>
                  <a:pt x="0" y="37"/>
                </a:cubicBezTo>
                <a:cubicBezTo>
                  <a:pt x="0" y="33"/>
                  <a:pt x="0" y="30"/>
                  <a:pt x="0" y="26"/>
                </a:cubicBezTo>
                <a:cubicBezTo>
                  <a:pt x="0" y="17"/>
                  <a:pt x="0" y="9"/>
                  <a:pt x="0" y="0"/>
                </a:cubicBezTo>
                <a:cubicBezTo>
                  <a:pt x="0" y="0"/>
                  <a:pt x="0" y="0"/>
                  <a:pt x="0" y="0"/>
                </a:cubicBezTo>
                <a:cubicBezTo>
                  <a:pt x="142" y="0"/>
                  <a:pt x="142" y="0"/>
                  <a:pt x="142" y="0"/>
                </a:cubicBezTo>
                <a:cubicBezTo>
                  <a:pt x="135" y="13"/>
                  <a:pt x="135" y="13"/>
                  <a:pt x="135" y="13"/>
                </a:cubicBezTo>
                <a:cubicBezTo>
                  <a:pt x="129" y="10"/>
                  <a:pt x="129" y="10"/>
                  <a:pt x="129" y="10"/>
                </a:cubicBezTo>
                <a:cubicBezTo>
                  <a:pt x="115" y="47"/>
                  <a:pt x="115" y="47"/>
                  <a:pt x="115" y="47"/>
                </a:cubicBezTo>
                <a:cubicBezTo>
                  <a:pt x="115" y="47"/>
                  <a:pt x="115" y="47"/>
                  <a:pt x="115" y="47"/>
                </a:cubicBezTo>
                <a:cubicBezTo>
                  <a:pt x="113" y="46"/>
                  <a:pt x="113" y="46"/>
                  <a:pt x="113" y="46"/>
                </a:cubicBezTo>
                <a:cubicBezTo>
                  <a:pt x="106" y="44"/>
                  <a:pt x="106" y="44"/>
                  <a:pt x="106" y="44"/>
                </a:cubicBezTo>
                <a:cubicBezTo>
                  <a:pt x="99" y="45"/>
                  <a:pt x="99" y="45"/>
                  <a:pt x="99" y="45"/>
                </a:cubicBezTo>
                <a:cubicBezTo>
                  <a:pt x="93" y="48"/>
                  <a:pt x="93" y="48"/>
                  <a:pt x="93" y="48"/>
                </a:cubicBezTo>
                <a:cubicBezTo>
                  <a:pt x="88" y="52"/>
                  <a:pt x="88" y="52"/>
                  <a:pt x="88" y="52"/>
                </a:cubicBezTo>
                <a:cubicBezTo>
                  <a:pt x="84" y="58"/>
                  <a:pt x="84" y="58"/>
                  <a:pt x="84" y="58"/>
                </a:cubicBezTo>
                <a:lnTo>
                  <a:pt x="83" y="65"/>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19" name="Freeform 91"/>
          <p:cNvSpPr>
            <a:spLocks/>
          </p:cNvSpPr>
          <p:nvPr/>
        </p:nvSpPr>
        <p:spPr bwMode="auto">
          <a:xfrm>
            <a:off x="3698875" y="906463"/>
            <a:ext cx="287338" cy="198437"/>
          </a:xfrm>
          <a:custGeom>
            <a:avLst/>
            <a:gdLst>
              <a:gd name="T0" fmla="*/ 2147483647 w 181"/>
              <a:gd name="T1" fmla="*/ 0 h 125"/>
              <a:gd name="T2" fmla="*/ 2147483647 w 181"/>
              <a:gd name="T3" fmla="*/ 2147483647 h 125"/>
              <a:gd name="T4" fmla="*/ 2147483647 w 181"/>
              <a:gd name="T5" fmla="*/ 2147483647 h 125"/>
              <a:gd name="T6" fmla="*/ 2147483647 w 181"/>
              <a:gd name="T7" fmla="*/ 2147483647 h 125"/>
              <a:gd name="T8" fmla="*/ 2147483647 w 181"/>
              <a:gd name="T9" fmla="*/ 2147483647 h 125"/>
              <a:gd name="T10" fmla="*/ 2147483647 w 181"/>
              <a:gd name="T11" fmla="*/ 2147483647 h 125"/>
              <a:gd name="T12" fmla="*/ 2147483647 w 181"/>
              <a:gd name="T13" fmla="*/ 2147483647 h 125"/>
              <a:gd name="T14" fmla="*/ 2147483647 w 181"/>
              <a:gd name="T15" fmla="*/ 2147483647 h 125"/>
              <a:gd name="T16" fmla="*/ 0 w 181"/>
              <a:gd name="T17" fmla="*/ 2147483647 h 125"/>
              <a:gd name="T18" fmla="*/ 0 w 181"/>
              <a:gd name="T19" fmla="*/ 2147483647 h 125"/>
              <a:gd name="T20" fmla="*/ 2147483647 w 181"/>
              <a:gd name="T21" fmla="*/ 2147483647 h 125"/>
              <a:gd name="T22" fmla="*/ 2147483647 w 181"/>
              <a:gd name="T23" fmla="*/ 2147483647 h 125"/>
              <a:gd name="T24" fmla="*/ 2147483647 w 181"/>
              <a:gd name="T25" fmla="*/ 0 h 125"/>
              <a:gd name="T26" fmla="*/ 2147483647 w 181"/>
              <a:gd name="T27" fmla="*/ 0 h 1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
              <a:gd name="T43" fmla="*/ 0 h 125"/>
              <a:gd name="T44" fmla="*/ 181 w 181"/>
              <a:gd name="T45" fmla="*/ 125 h 1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 h="125">
                <a:moveTo>
                  <a:pt x="181" y="0"/>
                </a:moveTo>
                <a:lnTo>
                  <a:pt x="181" y="125"/>
                </a:lnTo>
                <a:lnTo>
                  <a:pt x="41" y="125"/>
                </a:lnTo>
                <a:lnTo>
                  <a:pt x="20" y="125"/>
                </a:lnTo>
                <a:lnTo>
                  <a:pt x="20" y="119"/>
                </a:lnTo>
                <a:lnTo>
                  <a:pt x="16" y="106"/>
                </a:lnTo>
                <a:lnTo>
                  <a:pt x="6" y="96"/>
                </a:lnTo>
                <a:lnTo>
                  <a:pt x="0" y="91"/>
                </a:lnTo>
                <a:lnTo>
                  <a:pt x="48" y="33"/>
                </a:lnTo>
                <a:lnTo>
                  <a:pt x="39" y="25"/>
                </a:lnTo>
                <a:lnTo>
                  <a:pt x="52" y="0"/>
                </a:lnTo>
                <a:lnTo>
                  <a:pt x="18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20" name="Freeform 92"/>
          <p:cNvSpPr>
            <a:spLocks/>
          </p:cNvSpPr>
          <p:nvPr/>
        </p:nvSpPr>
        <p:spPr bwMode="auto">
          <a:xfrm>
            <a:off x="3698875" y="946150"/>
            <a:ext cx="76200" cy="104775"/>
          </a:xfrm>
          <a:custGeom>
            <a:avLst/>
            <a:gdLst>
              <a:gd name="T0" fmla="*/ 2147483647 w 48"/>
              <a:gd name="T1" fmla="*/ 2147483647 h 66"/>
              <a:gd name="T2" fmla="*/ 0 w 48"/>
              <a:gd name="T3" fmla="*/ 2147483647 h 66"/>
              <a:gd name="T4" fmla="*/ 2147483647 w 48"/>
              <a:gd name="T5" fmla="*/ 0 h 66"/>
              <a:gd name="T6" fmla="*/ 2147483647 w 48"/>
              <a:gd name="T7" fmla="*/ 2147483647 h 66"/>
              <a:gd name="T8" fmla="*/ 0 60000 65536"/>
              <a:gd name="T9" fmla="*/ 0 60000 65536"/>
              <a:gd name="T10" fmla="*/ 0 60000 65536"/>
              <a:gd name="T11" fmla="*/ 0 60000 65536"/>
              <a:gd name="T12" fmla="*/ 0 w 48"/>
              <a:gd name="T13" fmla="*/ 0 h 66"/>
              <a:gd name="T14" fmla="*/ 48 w 48"/>
              <a:gd name="T15" fmla="*/ 66 h 66"/>
            </a:gdLst>
            <a:ahLst/>
            <a:cxnLst>
              <a:cxn ang="T8">
                <a:pos x="T0" y="T1"/>
              </a:cxn>
              <a:cxn ang="T9">
                <a:pos x="T2" y="T3"/>
              </a:cxn>
              <a:cxn ang="T10">
                <a:pos x="T4" y="T5"/>
              </a:cxn>
              <a:cxn ang="T11">
                <a:pos x="T6" y="T7"/>
              </a:cxn>
            </a:cxnLst>
            <a:rect l="T12" t="T13" r="T14" b="T15"/>
            <a:pathLst>
              <a:path w="48" h="66">
                <a:moveTo>
                  <a:pt x="48" y="8"/>
                </a:moveTo>
                <a:lnTo>
                  <a:pt x="0" y="66"/>
                </a:lnTo>
                <a:lnTo>
                  <a:pt x="39" y="0"/>
                </a:lnTo>
                <a:lnTo>
                  <a:pt x="4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21" name="Freeform 93"/>
          <p:cNvSpPr>
            <a:spLocks/>
          </p:cNvSpPr>
          <p:nvPr/>
        </p:nvSpPr>
        <p:spPr bwMode="auto">
          <a:xfrm>
            <a:off x="3698875" y="936625"/>
            <a:ext cx="61913" cy="114300"/>
          </a:xfrm>
          <a:custGeom>
            <a:avLst/>
            <a:gdLst>
              <a:gd name="T0" fmla="*/ 2147483647 w 39"/>
              <a:gd name="T1" fmla="*/ 0 h 72"/>
              <a:gd name="T2" fmla="*/ 2147483647 w 39"/>
              <a:gd name="T3" fmla="*/ 2147483647 h 72"/>
              <a:gd name="T4" fmla="*/ 0 w 39"/>
              <a:gd name="T5" fmla="*/ 2147483647 h 72"/>
              <a:gd name="T6" fmla="*/ 2147483647 w 39"/>
              <a:gd name="T7" fmla="*/ 0 h 72"/>
              <a:gd name="T8" fmla="*/ 0 60000 65536"/>
              <a:gd name="T9" fmla="*/ 0 60000 65536"/>
              <a:gd name="T10" fmla="*/ 0 60000 65536"/>
              <a:gd name="T11" fmla="*/ 0 60000 65536"/>
              <a:gd name="T12" fmla="*/ 0 w 39"/>
              <a:gd name="T13" fmla="*/ 0 h 72"/>
              <a:gd name="T14" fmla="*/ 39 w 39"/>
              <a:gd name="T15" fmla="*/ 72 h 72"/>
            </a:gdLst>
            <a:ahLst/>
            <a:cxnLst>
              <a:cxn ang="T8">
                <a:pos x="T0" y="T1"/>
              </a:cxn>
              <a:cxn ang="T9">
                <a:pos x="T2" y="T3"/>
              </a:cxn>
              <a:cxn ang="T10">
                <a:pos x="T4" y="T5"/>
              </a:cxn>
              <a:cxn ang="T11">
                <a:pos x="T6" y="T7"/>
              </a:cxn>
            </a:cxnLst>
            <a:rect l="T12" t="T13" r="T14" b="T15"/>
            <a:pathLst>
              <a:path w="39" h="72">
                <a:moveTo>
                  <a:pt x="27" y="0"/>
                </a:moveTo>
                <a:lnTo>
                  <a:pt x="39" y="6"/>
                </a:lnTo>
                <a:lnTo>
                  <a:pt x="0" y="72"/>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22" name="Freeform 94"/>
          <p:cNvSpPr>
            <a:spLocks/>
          </p:cNvSpPr>
          <p:nvPr/>
        </p:nvSpPr>
        <p:spPr bwMode="auto">
          <a:xfrm>
            <a:off x="2981325" y="1193800"/>
            <a:ext cx="366713" cy="30163"/>
          </a:xfrm>
          <a:custGeom>
            <a:avLst/>
            <a:gdLst>
              <a:gd name="T0" fmla="*/ 2147483647 w 120"/>
              <a:gd name="T1" fmla="*/ 0 h 10"/>
              <a:gd name="T2" fmla="*/ 2147483647 w 120"/>
              <a:gd name="T3" fmla="*/ 2147483647 h 10"/>
              <a:gd name="T4" fmla="*/ 2147483647 w 120"/>
              <a:gd name="T5" fmla="*/ 2147483647 h 10"/>
              <a:gd name="T6" fmla="*/ 0 w 120"/>
              <a:gd name="T7" fmla="*/ 2147483647 h 10"/>
              <a:gd name="T8" fmla="*/ 0 w 120"/>
              <a:gd name="T9" fmla="*/ 2147483647 h 10"/>
              <a:gd name="T10" fmla="*/ 0 w 120"/>
              <a:gd name="T11" fmla="*/ 0 h 10"/>
              <a:gd name="T12" fmla="*/ 2147483647 w 120"/>
              <a:gd name="T13" fmla="*/ 0 h 10"/>
              <a:gd name="T14" fmla="*/ 2147483647 w 120"/>
              <a:gd name="T15" fmla="*/ 0 h 10"/>
              <a:gd name="T16" fmla="*/ 2147483647 w 120"/>
              <a:gd name="T17" fmla="*/ 0 h 10"/>
              <a:gd name="T18" fmla="*/ 2147483647 w 120"/>
              <a:gd name="T19" fmla="*/ 0 h 10"/>
              <a:gd name="T20" fmla="*/ 2147483647 w 120"/>
              <a:gd name="T21" fmla="*/ 0 h 10"/>
              <a:gd name="T22" fmla="*/ 2147483647 w 120"/>
              <a:gd name="T23" fmla="*/ 0 h 10"/>
              <a:gd name="T24" fmla="*/ 2147483647 w 120"/>
              <a:gd name="T25" fmla="*/ 0 h 10"/>
              <a:gd name="T26" fmla="*/ 2147483647 w 120"/>
              <a:gd name="T27" fmla="*/ 0 h 10"/>
              <a:gd name="T28" fmla="*/ 2147483647 w 120"/>
              <a:gd name="T29" fmla="*/ 0 h 10"/>
              <a:gd name="T30" fmla="*/ 2147483647 w 120"/>
              <a:gd name="T31" fmla="*/ 0 h 10"/>
              <a:gd name="T32" fmla="*/ 2147483647 w 120"/>
              <a:gd name="T33" fmla="*/ 0 h 10"/>
              <a:gd name="T34" fmla="*/ 2147483647 w 120"/>
              <a:gd name="T35" fmla="*/ 0 h 10"/>
              <a:gd name="T36" fmla="*/ 2147483647 w 120"/>
              <a:gd name="T37" fmla="*/ 0 h 10"/>
              <a:gd name="T38" fmla="*/ 2147483647 w 120"/>
              <a:gd name="T39" fmla="*/ 0 h 10"/>
              <a:gd name="T40" fmla="*/ 2147483647 w 120"/>
              <a:gd name="T41" fmla="*/ 0 h 10"/>
              <a:gd name="T42" fmla="*/ 2147483647 w 12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0"/>
              <a:gd name="T67" fmla="*/ 0 h 10"/>
              <a:gd name="T68" fmla="*/ 120 w 120"/>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0" h="10">
                <a:moveTo>
                  <a:pt x="120" y="0"/>
                </a:moveTo>
                <a:cubicBezTo>
                  <a:pt x="120" y="3"/>
                  <a:pt x="120" y="7"/>
                  <a:pt x="120" y="10"/>
                </a:cubicBezTo>
                <a:cubicBezTo>
                  <a:pt x="53" y="10"/>
                  <a:pt x="53" y="10"/>
                  <a:pt x="53" y="10"/>
                </a:cubicBezTo>
                <a:cubicBezTo>
                  <a:pt x="0" y="10"/>
                  <a:pt x="0" y="10"/>
                  <a:pt x="0" y="10"/>
                </a:cubicBezTo>
                <a:cubicBezTo>
                  <a:pt x="0" y="10"/>
                  <a:pt x="0" y="10"/>
                  <a:pt x="0" y="10"/>
                </a:cubicBezTo>
                <a:cubicBezTo>
                  <a:pt x="0" y="7"/>
                  <a:pt x="0" y="3"/>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lnTo>
                  <a:pt x="120"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23" name="Freeform 95"/>
          <p:cNvSpPr>
            <a:spLocks/>
          </p:cNvSpPr>
          <p:nvPr/>
        </p:nvSpPr>
        <p:spPr bwMode="auto">
          <a:xfrm>
            <a:off x="2981325" y="1019175"/>
            <a:ext cx="366713" cy="174625"/>
          </a:xfrm>
          <a:custGeom>
            <a:avLst/>
            <a:gdLst>
              <a:gd name="T0" fmla="*/ 0 w 120"/>
              <a:gd name="T1" fmla="*/ 2147483647 h 57"/>
              <a:gd name="T2" fmla="*/ 0 w 120"/>
              <a:gd name="T3" fmla="*/ 0 h 57"/>
              <a:gd name="T4" fmla="*/ 2147483647 w 120"/>
              <a:gd name="T5" fmla="*/ 0 h 57"/>
              <a:gd name="T6" fmla="*/ 2147483647 w 120"/>
              <a:gd name="T7" fmla="*/ 0 h 57"/>
              <a:gd name="T8" fmla="*/ 2147483647 w 120"/>
              <a:gd name="T9" fmla="*/ 0 h 57"/>
              <a:gd name="T10" fmla="*/ 2147483647 w 120"/>
              <a:gd name="T11" fmla="*/ 0 h 57"/>
              <a:gd name="T12" fmla="*/ 2147483647 w 120"/>
              <a:gd name="T13" fmla="*/ 0 h 57"/>
              <a:gd name="T14" fmla="*/ 2147483647 w 120"/>
              <a:gd name="T15" fmla="*/ 0 h 57"/>
              <a:gd name="T16" fmla="*/ 2147483647 w 120"/>
              <a:gd name="T17" fmla="*/ 0 h 57"/>
              <a:gd name="T18" fmla="*/ 2147483647 w 120"/>
              <a:gd name="T19" fmla="*/ 0 h 57"/>
              <a:gd name="T20" fmla="*/ 2147483647 w 120"/>
              <a:gd name="T21" fmla="*/ 0 h 57"/>
              <a:gd name="T22" fmla="*/ 2147483647 w 120"/>
              <a:gd name="T23" fmla="*/ 0 h 57"/>
              <a:gd name="T24" fmla="*/ 2147483647 w 120"/>
              <a:gd name="T25" fmla="*/ 0 h 57"/>
              <a:gd name="T26" fmla="*/ 2147483647 w 120"/>
              <a:gd name="T27" fmla="*/ 0 h 57"/>
              <a:gd name="T28" fmla="*/ 2147483647 w 120"/>
              <a:gd name="T29" fmla="*/ 0 h 57"/>
              <a:gd name="T30" fmla="*/ 2147483647 w 120"/>
              <a:gd name="T31" fmla="*/ 0 h 57"/>
              <a:gd name="T32" fmla="*/ 2147483647 w 120"/>
              <a:gd name="T33" fmla="*/ 0 h 57"/>
              <a:gd name="T34" fmla="*/ 2147483647 w 120"/>
              <a:gd name="T35" fmla="*/ 0 h 57"/>
              <a:gd name="T36" fmla="*/ 2147483647 w 120"/>
              <a:gd name="T37" fmla="*/ 2147483647 h 57"/>
              <a:gd name="T38" fmla="*/ 2147483647 w 120"/>
              <a:gd name="T39" fmla="*/ 2147483647 h 57"/>
              <a:gd name="T40" fmla="*/ 2147483647 w 120"/>
              <a:gd name="T41" fmla="*/ 2147483647 h 57"/>
              <a:gd name="T42" fmla="*/ 2147483647 w 120"/>
              <a:gd name="T43" fmla="*/ 2147483647 h 57"/>
              <a:gd name="T44" fmla="*/ 2147483647 w 120"/>
              <a:gd name="T45" fmla="*/ 2147483647 h 57"/>
              <a:gd name="T46" fmla="*/ 2147483647 w 120"/>
              <a:gd name="T47" fmla="*/ 2147483647 h 57"/>
              <a:gd name="T48" fmla="*/ 2147483647 w 120"/>
              <a:gd name="T49" fmla="*/ 2147483647 h 57"/>
              <a:gd name="T50" fmla="*/ 2147483647 w 120"/>
              <a:gd name="T51" fmla="*/ 2147483647 h 57"/>
              <a:gd name="T52" fmla="*/ 2147483647 w 120"/>
              <a:gd name="T53" fmla="*/ 2147483647 h 57"/>
              <a:gd name="T54" fmla="*/ 2147483647 w 120"/>
              <a:gd name="T55" fmla="*/ 2147483647 h 57"/>
              <a:gd name="T56" fmla="*/ 2147483647 w 120"/>
              <a:gd name="T57" fmla="*/ 2147483647 h 57"/>
              <a:gd name="T58" fmla="*/ 2147483647 w 120"/>
              <a:gd name="T59" fmla="*/ 2147483647 h 57"/>
              <a:gd name="T60" fmla="*/ 2147483647 w 120"/>
              <a:gd name="T61" fmla="*/ 2147483647 h 57"/>
              <a:gd name="T62" fmla="*/ 2147483647 w 120"/>
              <a:gd name="T63" fmla="*/ 2147483647 h 57"/>
              <a:gd name="T64" fmla="*/ 2147483647 w 120"/>
              <a:gd name="T65" fmla="*/ 2147483647 h 57"/>
              <a:gd name="T66" fmla="*/ 2147483647 w 120"/>
              <a:gd name="T67" fmla="*/ 2147483647 h 57"/>
              <a:gd name="T68" fmla="*/ 2147483647 w 120"/>
              <a:gd name="T69" fmla="*/ 2147483647 h 57"/>
              <a:gd name="T70" fmla="*/ 0 w 120"/>
              <a:gd name="T71" fmla="*/ 2147483647 h 57"/>
              <a:gd name="T72" fmla="*/ 0 w 120"/>
              <a:gd name="T73" fmla="*/ 2147483647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
              <a:gd name="T112" fmla="*/ 0 h 57"/>
              <a:gd name="T113" fmla="*/ 120 w 120"/>
              <a:gd name="T114" fmla="*/ 57 h 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 h="57">
                <a:moveTo>
                  <a:pt x="0" y="28"/>
                </a:moveTo>
                <a:cubicBezTo>
                  <a:pt x="0" y="19"/>
                  <a:pt x="0" y="9"/>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cubicBezTo>
                  <a:pt x="120" y="0"/>
                  <a:pt x="120" y="0"/>
                  <a:pt x="120" y="0"/>
                </a:cubicBezTo>
                <a:cubicBezTo>
                  <a:pt x="120" y="9"/>
                  <a:pt x="120" y="19"/>
                  <a:pt x="120" y="28"/>
                </a:cubicBezTo>
                <a:cubicBezTo>
                  <a:pt x="120" y="38"/>
                  <a:pt x="120" y="47"/>
                  <a:pt x="120" y="57"/>
                </a:cubicBezTo>
                <a:cubicBezTo>
                  <a:pt x="115" y="57"/>
                  <a:pt x="115" y="57"/>
                  <a:pt x="115" y="57"/>
                </a:cubicBezTo>
                <a:cubicBezTo>
                  <a:pt x="110" y="57"/>
                  <a:pt x="110" y="57"/>
                  <a:pt x="110" y="57"/>
                </a:cubicBezTo>
                <a:cubicBezTo>
                  <a:pt x="99" y="57"/>
                  <a:pt x="99" y="57"/>
                  <a:pt x="99" y="57"/>
                </a:cubicBezTo>
                <a:cubicBezTo>
                  <a:pt x="94" y="57"/>
                  <a:pt x="94" y="57"/>
                  <a:pt x="94" y="57"/>
                </a:cubicBezTo>
                <a:cubicBezTo>
                  <a:pt x="83" y="57"/>
                  <a:pt x="83" y="57"/>
                  <a:pt x="83" y="57"/>
                </a:cubicBezTo>
                <a:cubicBezTo>
                  <a:pt x="78" y="57"/>
                  <a:pt x="78" y="57"/>
                  <a:pt x="78" y="57"/>
                </a:cubicBezTo>
                <a:cubicBezTo>
                  <a:pt x="68" y="57"/>
                  <a:pt x="68" y="57"/>
                  <a:pt x="68" y="57"/>
                </a:cubicBezTo>
                <a:cubicBezTo>
                  <a:pt x="63" y="57"/>
                  <a:pt x="63" y="57"/>
                  <a:pt x="63" y="57"/>
                </a:cubicBezTo>
                <a:cubicBezTo>
                  <a:pt x="52" y="57"/>
                  <a:pt x="52" y="57"/>
                  <a:pt x="52" y="57"/>
                </a:cubicBezTo>
                <a:cubicBezTo>
                  <a:pt x="47" y="57"/>
                  <a:pt x="47" y="57"/>
                  <a:pt x="47" y="57"/>
                </a:cubicBezTo>
                <a:cubicBezTo>
                  <a:pt x="37" y="57"/>
                  <a:pt x="37" y="57"/>
                  <a:pt x="37" y="57"/>
                </a:cubicBezTo>
                <a:cubicBezTo>
                  <a:pt x="31" y="57"/>
                  <a:pt x="31" y="57"/>
                  <a:pt x="31" y="57"/>
                </a:cubicBezTo>
                <a:cubicBezTo>
                  <a:pt x="21" y="57"/>
                  <a:pt x="21" y="57"/>
                  <a:pt x="21" y="57"/>
                </a:cubicBezTo>
                <a:cubicBezTo>
                  <a:pt x="16" y="57"/>
                  <a:pt x="16" y="57"/>
                  <a:pt x="16" y="57"/>
                </a:cubicBezTo>
                <a:cubicBezTo>
                  <a:pt x="5" y="57"/>
                  <a:pt x="5" y="57"/>
                  <a:pt x="5" y="57"/>
                </a:cubicBezTo>
                <a:cubicBezTo>
                  <a:pt x="0" y="57"/>
                  <a:pt x="0" y="57"/>
                  <a:pt x="0" y="57"/>
                </a:cubicBezTo>
                <a:cubicBezTo>
                  <a:pt x="0" y="47"/>
                  <a:pt x="0" y="38"/>
                  <a:pt x="0" y="28"/>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24" name="Freeform 96"/>
          <p:cNvSpPr>
            <a:spLocks/>
          </p:cNvSpPr>
          <p:nvPr/>
        </p:nvSpPr>
        <p:spPr bwMode="auto">
          <a:xfrm>
            <a:off x="2981325" y="985838"/>
            <a:ext cx="366713" cy="33337"/>
          </a:xfrm>
          <a:custGeom>
            <a:avLst/>
            <a:gdLst>
              <a:gd name="T0" fmla="*/ 2147483647 w 120"/>
              <a:gd name="T1" fmla="*/ 0 h 11"/>
              <a:gd name="T2" fmla="*/ 2147483647 w 120"/>
              <a:gd name="T3" fmla="*/ 2147483647 h 11"/>
              <a:gd name="T4" fmla="*/ 2147483647 w 120"/>
              <a:gd name="T5" fmla="*/ 2147483647 h 11"/>
              <a:gd name="T6" fmla="*/ 2147483647 w 120"/>
              <a:gd name="T7" fmla="*/ 2147483647 h 11"/>
              <a:gd name="T8" fmla="*/ 2147483647 w 120"/>
              <a:gd name="T9" fmla="*/ 2147483647 h 11"/>
              <a:gd name="T10" fmla="*/ 2147483647 w 120"/>
              <a:gd name="T11" fmla="*/ 2147483647 h 11"/>
              <a:gd name="T12" fmla="*/ 2147483647 w 120"/>
              <a:gd name="T13" fmla="*/ 2147483647 h 11"/>
              <a:gd name="T14" fmla="*/ 2147483647 w 120"/>
              <a:gd name="T15" fmla="*/ 2147483647 h 11"/>
              <a:gd name="T16" fmla="*/ 2147483647 w 120"/>
              <a:gd name="T17" fmla="*/ 2147483647 h 11"/>
              <a:gd name="T18" fmla="*/ 2147483647 w 120"/>
              <a:gd name="T19" fmla="*/ 2147483647 h 11"/>
              <a:gd name="T20" fmla="*/ 2147483647 w 120"/>
              <a:gd name="T21" fmla="*/ 2147483647 h 11"/>
              <a:gd name="T22" fmla="*/ 2147483647 w 120"/>
              <a:gd name="T23" fmla="*/ 2147483647 h 11"/>
              <a:gd name="T24" fmla="*/ 2147483647 w 120"/>
              <a:gd name="T25" fmla="*/ 2147483647 h 11"/>
              <a:gd name="T26" fmla="*/ 2147483647 w 120"/>
              <a:gd name="T27" fmla="*/ 2147483647 h 11"/>
              <a:gd name="T28" fmla="*/ 2147483647 w 120"/>
              <a:gd name="T29" fmla="*/ 2147483647 h 11"/>
              <a:gd name="T30" fmla="*/ 2147483647 w 120"/>
              <a:gd name="T31" fmla="*/ 2147483647 h 11"/>
              <a:gd name="T32" fmla="*/ 2147483647 w 120"/>
              <a:gd name="T33" fmla="*/ 2147483647 h 11"/>
              <a:gd name="T34" fmla="*/ 0 w 120"/>
              <a:gd name="T35" fmla="*/ 2147483647 h 11"/>
              <a:gd name="T36" fmla="*/ 0 w 120"/>
              <a:gd name="T37" fmla="*/ 0 h 11"/>
              <a:gd name="T38" fmla="*/ 0 w 120"/>
              <a:gd name="T39" fmla="*/ 0 h 11"/>
              <a:gd name="T40" fmla="*/ 2147483647 w 12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1"/>
              <a:gd name="T65" fmla="*/ 120 w 12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1">
                <a:moveTo>
                  <a:pt x="120" y="0"/>
                </a:moveTo>
                <a:cubicBezTo>
                  <a:pt x="120" y="4"/>
                  <a:pt x="120" y="7"/>
                  <a:pt x="120" y="11"/>
                </a:cubicBezTo>
                <a:cubicBezTo>
                  <a:pt x="115" y="11"/>
                  <a:pt x="115" y="11"/>
                  <a:pt x="115" y="11"/>
                </a:cubicBezTo>
                <a:cubicBezTo>
                  <a:pt x="110" y="11"/>
                  <a:pt x="110" y="11"/>
                  <a:pt x="110" y="11"/>
                </a:cubicBezTo>
                <a:cubicBezTo>
                  <a:pt x="99" y="11"/>
                  <a:pt x="99" y="11"/>
                  <a:pt x="99" y="11"/>
                </a:cubicBezTo>
                <a:cubicBezTo>
                  <a:pt x="94" y="11"/>
                  <a:pt x="94" y="11"/>
                  <a:pt x="94" y="11"/>
                </a:cubicBezTo>
                <a:cubicBezTo>
                  <a:pt x="83" y="11"/>
                  <a:pt x="83" y="11"/>
                  <a:pt x="83" y="11"/>
                </a:cubicBezTo>
                <a:cubicBezTo>
                  <a:pt x="78" y="11"/>
                  <a:pt x="78" y="11"/>
                  <a:pt x="78" y="11"/>
                </a:cubicBezTo>
                <a:cubicBezTo>
                  <a:pt x="68" y="11"/>
                  <a:pt x="68" y="11"/>
                  <a:pt x="68" y="11"/>
                </a:cubicBezTo>
                <a:cubicBezTo>
                  <a:pt x="63" y="11"/>
                  <a:pt x="63" y="11"/>
                  <a:pt x="63" y="11"/>
                </a:cubicBezTo>
                <a:cubicBezTo>
                  <a:pt x="52" y="11"/>
                  <a:pt x="52" y="11"/>
                  <a:pt x="52" y="11"/>
                </a:cubicBezTo>
                <a:cubicBezTo>
                  <a:pt x="47" y="11"/>
                  <a:pt x="47" y="11"/>
                  <a:pt x="47" y="11"/>
                </a:cubicBezTo>
                <a:cubicBezTo>
                  <a:pt x="37" y="11"/>
                  <a:pt x="37" y="11"/>
                  <a:pt x="37" y="11"/>
                </a:cubicBezTo>
                <a:cubicBezTo>
                  <a:pt x="31" y="11"/>
                  <a:pt x="31" y="11"/>
                  <a:pt x="31" y="11"/>
                </a:cubicBezTo>
                <a:cubicBezTo>
                  <a:pt x="21" y="11"/>
                  <a:pt x="21" y="11"/>
                  <a:pt x="21" y="11"/>
                </a:cubicBezTo>
                <a:cubicBezTo>
                  <a:pt x="16" y="11"/>
                  <a:pt x="16" y="11"/>
                  <a:pt x="16" y="11"/>
                </a:cubicBezTo>
                <a:cubicBezTo>
                  <a:pt x="5" y="11"/>
                  <a:pt x="5" y="11"/>
                  <a:pt x="5" y="11"/>
                </a:cubicBezTo>
                <a:cubicBezTo>
                  <a:pt x="0" y="11"/>
                  <a:pt x="0" y="11"/>
                  <a:pt x="0" y="11"/>
                </a:cubicBezTo>
                <a:cubicBezTo>
                  <a:pt x="0" y="7"/>
                  <a:pt x="0" y="4"/>
                  <a:pt x="0" y="0"/>
                </a:cubicBezTo>
                <a:cubicBezTo>
                  <a:pt x="0" y="0"/>
                  <a:pt x="0" y="0"/>
                  <a:pt x="0" y="0"/>
                </a:cubicBezTo>
                <a:lnTo>
                  <a:pt x="120"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25" name="Freeform 97"/>
          <p:cNvSpPr>
            <a:spLocks/>
          </p:cNvSpPr>
          <p:nvPr/>
        </p:nvSpPr>
        <p:spPr bwMode="auto">
          <a:xfrm>
            <a:off x="3113088" y="1223963"/>
            <a:ext cx="30162" cy="79375"/>
          </a:xfrm>
          <a:custGeom>
            <a:avLst/>
            <a:gdLst>
              <a:gd name="T0" fmla="*/ 2147483647 w 19"/>
              <a:gd name="T1" fmla="*/ 0 h 50"/>
              <a:gd name="T2" fmla="*/ 2147483647 w 19"/>
              <a:gd name="T3" fmla="*/ 2147483647 h 50"/>
              <a:gd name="T4" fmla="*/ 0 w 19"/>
              <a:gd name="T5" fmla="*/ 2147483647 h 50"/>
              <a:gd name="T6" fmla="*/ 2147483647 w 19"/>
              <a:gd name="T7" fmla="*/ 0 h 50"/>
              <a:gd name="T8" fmla="*/ 0 60000 65536"/>
              <a:gd name="T9" fmla="*/ 0 60000 65536"/>
              <a:gd name="T10" fmla="*/ 0 60000 65536"/>
              <a:gd name="T11" fmla="*/ 0 60000 65536"/>
              <a:gd name="T12" fmla="*/ 0 w 19"/>
              <a:gd name="T13" fmla="*/ 0 h 50"/>
              <a:gd name="T14" fmla="*/ 19 w 19"/>
              <a:gd name="T15" fmla="*/ 50 h 50"/>
            </a:gdLst>
            <a:ahLst/>
            <a:cxnLst>
              <a:cxn ang="T8">
                <a:pos x="T0" y="T1"/>
              </a:cxn>
              <a:cxn ang="T9">
                <a:pos x="T2" y="T3"/>
              </a:cxn>
              <a:cxn ang="T10">
                <a:pos x="T4" y="T5"/>
              </a:cxn>
              <a:cxn ang="T11">
                <a:pos x="T6" y="T7"/>
              </a:cxn>
            </a:cxnLst>
            <a:rect l="T12" t="T13" r="T14" b="T15"/>
            <a:pathLst>
              <a:path w="19" h="50">
                <a:moveTo>
                  <a:pt x="19" y="0"/>
                </a:moveTo>
                <a:lnTo>
                  <a:pt x="8" y="50"/>
                </a:lnTo>
                <a:lnTo>
                  <a:pt x="0" y="5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26" name="Freeform 98"/>
          <p:cNvSpPr>
            <a:spLocks/>
          </p:cNvSpPr>
          <p:nvPr/>
        </p:nvSpPr>
        <p:spPr bwMode="auto">
          <a:xfrm>
            <a:off x="3095625" y="1223963"/>
            <a:ext cx="47625" cy="79375"/>
          </a:xfrm>
          <a:custGeom>
            <a:avLst/>
            <a:gdLst>
              <a:gd name="T0" fmla="*/ 2147483647 w 30"/>
              <a:gd name="T1" fmla="*/ 0 h 50"/>
              <a:gd name="T2" fmla="*/ 2147483647 w 30"/>
              <a:gd name="T3" fmla="*/ 2147483647 h 50"/>
              <a:gd name="T4" fmla="*/ 0 w 30"/>
              <a:gd name="T5" fmla="*/ 2147483647 h 50"/>
              <a:gd name="T6" fmla="*/ 2147483647 w 30"/>
              <a:gd name="T7" fmla="*/ 0 h 50"/>
              <a:gd name="T8" fmla="*/ 0 60000 65536"/>
              <a:gd name="T9" fmla="*/ 0 60000 65536"/>
              <a:gd name="T10" fmla="*/ 0 60000 65536"/>
              <a:gd name="T11" fmla="*/ 0 60000 65536"/>
              <a:gd name="T12" fmla="*/ 0 w 30"/>
              <a:gd name="T13" fmla="*/ 0 h 50"/>
              <a:gd name="T14" fmla="*/ 30 w 30"/>
              <a:gd name="T15" fmla="*/ 50 h 50"/>
            </a:gdLst>
            <a:ahLst/>
            <a:cxnLst>
              <a:cxn ang="T8">
                <a:pos x="T0" y="T1"/>
              </a:cxn>
              <a:cxn ang="T9">
                <a:pos x="T2" y="T3"/>
              </a:cxn>
              <a:cxn ang="T10">
                <a:pos x="T4" y="T5"/>
              </a:cxn>
              <a:cxn ang="T11">
                <a:pos x="T6" y="T7"/>
              </a:cxn>
            </a:cxnLst>
            <a:rect l="T12" t="T13" r="T14" b="T15"/>
            <a:pathLst>
              <a:path w="30" h="50">
                <a:moveTo>
                  <a:pt x="30" y="0"/>
                </a:moveTo>
                <a:lnTo>
                  <a:pt x="11" y="50"/>
                </a:lnTo>
                <a:lnTo>
                  <a:pt x="0" y="5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27" name="Freeform 99"/>
          <p:cNvSpPr>
            <a:spLocks/>
          </p:cNvSpPr>
          <p:nvPr/>
        </p:nvSpPr>
        <p:spPr bwMode="auto">
          <a:xfrm>
            <a:off x="3097213" y="1303338"/>
            <a:ext cx="28575" cy="39687"/>
          </a:xfrm>
          <a:custGeom>
            <a:avLst/>
            <a:gdLst>
              <a:gd name="T0" fmla="*/ 2147483647 w 18"/>
              <a:gd name="T1" fmla="*/ 0 h 25"/>
              <a:gd name="T2" fmla="*/ 2147483647 w 18"/>
              <a:gd name="T3" fmla="*/ 2147483647 h 25"/>
              <a:gd name="T4" fmla="*/ 0 w 18"/>
              <a:gd name="T5" fmla="*/ 2147483647 h 25"/>
              <a:gd name="T6" fmla="*/ 2147483647 w 18"/>
              <a:gd name="T7" fmla="*/ 0 h 25"/>
              <a:gd name="T8" fmla="*/ 2147483647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18" y="0"/>
                </a:moveTo>
                <a:lnTo>
                  <a:pt x="14" y="25"/>
                </a:lnTo>
                <a:lnTo>
                  <a:pt x="0" y="21"/>
                </a:lnTo>
                <a:lnTo>
                  <a:pt x="1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28" name="Freeform 100"/>
          <p:cNvSpPr>
            <a:spLocks/>
          </p:cNvSpPr>
          <p:nvPr/>
        </p:nvSpPr>
        <p:spPr bwMode="auto">
          <a:xfrm>
            <a:off x="3079750" y="1303338"/>
            <a:ext cx="33338" cy="33337"/>
          </a:xfrm>
          <a:custGeom>
            <a:avLst/>
            <a:gdLst>
              <a:gd name="T0" fmla="*/ 2147483647 w 21"/>
              <a:gd name="T1" fmla="*/ 0 h 21"/>
              <a:gd name="T2" fmla="*/ 2147483647 w 21"/>
              <a:gd name="T3" fmla="*/ 2147483647 h 21"/>
              <a:gd name="T4" fmla="*/ 0 w 21"/>
              <a:gd name="T5" fmla="*/ 2147483647 h 21"/>
              <a:gd name="T6" fmla="*/ 2147483647 w 21"/>
              <a:gd name="T7" fmla="*/ 0 h 21"/>
              <a:gd name="T8" fmla="*/ 2147483647 w 21"/>
              <a:gd name="T9" fmla="*/ 0 h 21"/>
              <a:gd name="T10" fmla="*/ 0 60000 65536"/>
              <a:gd name="T11" fmla="*/ 0 60000 65536"/>
              <a:gd name="T12" fmla="*/ 0 60000 65536"/>
              <a:gd name="T13" fmla="*/ 0 60000 65536"/>
              <a:gd name="T14" fmla="*/ 0 60000 65536"/>
              <a:gd name="T15" fmla="*/ 0 w 21"/>
              <a:gd name="T16" fmla="*/ 0 h 21"/>
              <a:gd name="T17" fmla="*/ 21 w 21"/>
              <a:gd name="T18" fmla="*/ 21 h 21"/>
            </a:gdLst>
            <a:ahLst/>
            <a:cxnLst>
              <a:cxn ang="T10">
                <a:pos x="T0" y="T1"/>
              </a:cxn>
              <a:cxn ang="T11">
                <a:pos x="T2" y="T3"/>
              </a:cxn>
              <a:cxn ang="T12">
                <a:pos x="T4" y="T5"/>
              </a:cxn>
              <a:cxn ang="T13">
                <a:pos x="T6" y="T7"/>
              </a:cxn>
              <a:cxn ang="T14">
                <a:pos x="T8" y="T9"/>
              </a:cxn>
            </a:cxnLst>
            <a:rect l="T15" t="T16" r="T17" b="T18"/>
            <a:pathLst>
              <a:path w="21" h="21">
                <a:moveTo>
                  <a:pt x="21" y="0"/>
                </a:moveTo>
                <a:lnTo>
                  <a:pt x="11" y="21"/>
                </a:lnTo>
                <a:lnTo>
                  <a:pt x="0" y="16"/>
                </a:lnTo>
                <a:lnTo>
                  <a:pt x="10"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29" name="Freeform 101"/>
          <p:cNvSpPr>
            <a:spLocks/>
          </p:cNvSpPr>
          <p:nvPr/>
        </p:nvSpPr>
        <p:spPr bwMode="auto">
          <a:xfrm>
            <a:off x="2951163" y="1193800"/>
            <a:ext cx="30162" cy="30163"/>
          </a:xfrm>
          <a:custGeom>
            <a:avLst/>
            <a:gdLst>
              <a:gd name="T0" fmla="*/ 2147483647 w 10"/>
              <a:gd name="T1" fmla="*/ 2147483647 h 10"/>
              <a:gd name="T2" fmla="*/ 2147483647 w 10"/>
              <a:gd name="T3" fmla="*/ 2147483647 h 10"/>
              <a:gd name="T4" fmla="*/ 0 w 10"/>
              <a:gd name="T5" fmla="*/ 0 h 10"/>
              <a:gd name="T6" fmla="*/ 2147483647 w 10"/>
              <a:gd name="T7" fmla="*/ 0 h 10"/>
              <a:gd name="T8" fmla="*/ 2147483647 w 10"/>
              <a:gd name="T9" fmla="*/ 2147483647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0" y="10"/>
                </a:moveTo>
                <a:cubicBezTo>
                  <a:pt x="10" y="10"/>
                  <a:pt x="10" y="10"/>
                  <a:pt x="10" y="10"/>
                </a:cubicBezTo>
                <a:cubicBezTo>
                  <a:pt x="0" y="0"/>
                  <a:pt x="0" y="0"/>
                  <a:pt x="0" y="0"/>
                </a:cubicBezTo>
                <a:cubicBezTo>
                  <a:pt x="10" y="0"/>
                  <a:pt x="10" y="0"/>
                  <a:pt x="10" y="0"/>
                </a:cubicBezTo>
                <a:cubicBezTo>
                  <a:pt x="10" y="3"/>
                  <a:pt x="10" y="7"/>
                  <a:pt x="10" y="1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30" name="Freeform 102"/>
          <p:cNvSpPr>
            <a:spLocks/>
          </p:cNvSpPr>
          <p:nvPr/>
        </p:nvSpPr>
        <p:spPr bwMode="auto">
          <a:xfrm>
            <a:off x="2951163" y="1104900"/>
            <a:ext cx="30162" cy="88900"/>
          </a:xfrm>
          <a:custGeom>
            <a:avLst/>
            <a:gdLst>
              <a:gd name="T0" fmla="*/ 2147483647 w 10"/>
              <a:gd name="T1" fmla="*/ 0 h 29"/>
              <a:gd name="T2" fmla="*/ 2147483647 w 10"/>
              <a:gd name="T3" fmla="*/ 2147483647 h 29"/>
              <a:gd name="T4" fmla="*/ 0 w 10"/>
              <a:gd name="T5" fmla="*/ 2147483647 h 29"/>
              <a:gd name="T6" fmla="*/ 0 w 10"/>
              <a:gd name="T7" fmla="*/ 2147483647 h 29"/>
              <a:gd name="T8" fmla="*/ 0 w 10"/>
              <a:gd name="T9" fmla="*/ 0 h 29"/>
              <a:gd name="T10" fmla="*/ 2147483647 w 10"/>
              <a:gd name="T11" fmla="*/ 0 h 29"/>
              <a:gd name="T12" fmla="*/ 0 60000 65536"/>
              <a:gd name="T13" fmla="*/ 0 60000 65536"/>
              <a:gd name="T14" fmla="*/ 0 60000 65536"/>
              <a:gd name="T15" fmla="*/ 0 60000 65536"/>
              <a:gd name="T16" fmla="*/ 0 60000 65536"/>
              <a:gd name="T17" fmla="*/ 0 60000 65536"/>
              <a:gd name="T18" fmla="*/ 0 w 10"/>
              <a:gd name="T19" fmla="*/ 0 h 29"/>
              <a:gd name="T20" fmla="*/ 10 w 10"/>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0" h="29">
                <a:moveTo>
                  <a:pt x="10" y="0"/>
                </a:moveTo>
                <a:cubicBezTo>
                  <a:pt x="10" y="10"/>
                  <a:pt x="10" y="19"/>
                  <a:pt x="10" y="29"/>
                </a:cubicBezTo>
                <a:cubicBezTo>
                  <a:pt x="0" y="29"/>
                  <a:pt x="0" y="29"/>
                  <a:pt x="0" y="29"/>
                </a:cubicBezTo>
                <a:cubicBezTo>
                  <a:pt x="0" y="29"/>
                  <a:pt x="0" y="29"/>
                  <a:pt x="0" y="29"/>
                </a:cubicBezTo>
                <a:cubicBezTo>
                  <a:pt x="0" y="19"/>
                  <a:pt x="0" y="10"/>
                  <a:pt x="0" y="0"/>
                </a:cubicBezTo>
                <a:lnTo>
                  <a:pt x="1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31" name="Freeform 103"/>
          <p:cNvSpPr>
            <a:spLocks/>
          </p:cNvSpPr>
          <p:nvPr/>
        </p:nvSpPr>
        <p:spPr bwMode="auto">
          <a:xfrm>
            <a:off x="2951163" y="1019175"/>
            <a:ext cx="30162" cy="85725"/>
          </a:xfrm>
          <a:custGeom>
            <a:avLst/>
            <a:gdLst>
              <a:gd name="T0" fmla="*/ 2147483647 w 10"/>
              <a:gd name="T1" fmla="*/ 0 h 28"/>
              <a:gd name="T2" fmla="*/ 2147483647 w 10"/>
              <a:gd name="T3" fmla="*/ 2147483647 h 28"/>
              <a:gd name="T4" fmla="*/ 0 w 10"/>
              <a:gd name="T5" fmla="*/ 2147483647 h 28"/>
              <a:gd name="T6" fmla="*/ 0 w 10"/>
              <a:gd name="T7" fmla="*/ 0 h 28"/>
              <a:gd name="T8" fmla="*/ 0 w 10"/>
              <a:gd name="T9" fmla="*/ 0 h 28"/>
              <a:gd name="T10" fmla="*/ 2147483647 w 10"/>
              <a:gd name="T11" fmla="*/ 0 h 28"/>
              <a:gd name="T12" fmla="*/ 0 60000 65536"/>
              <a:gd name="T13" fmla="*/ 0 60000 65536"/>
              <a:gd name="T14" fmla="*/ 0 60000 65536"/>
              <a:gd name="T15" fmla="*/ 0 60000 65536"/>
              <a:gd name="T16" fmla="*/ 0 60000 65536"/>
              <a:gd name="T17" fmla="*/ 0 60000 65536"/>
              <a:gd name="T18" fmla="*/ 0 w 10"/>
              <a:gd name="T19" fmla="*/ 0 h 28"/>
              <a:gd name="T20" fmla="*/ 10 w 10"/>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0" h="28">
                <a:moveTo>
                  <a:pt x="10" y="0"/>
                </a:moveTo>
                <a:cubicBezTo>
                  <a:pt x="10" y="9"/>
                  <a:pt x="10" y="19"/>
                  <a:pt x="10" y="28"/>
                </a:cubicBezTo>
                <a:cubicBezTo>
                  <a:pt x="0" y="28"/>
                  <a:pt x="0" y="28"/>
                  <a:pt x="0" y="28"/>
                </a:cubicBezTo>
                <a:cubicBezTo>
                  <a:pt x="0" y="19"/>
                  <a:pt x="0" y="9"/>
                  <a:pt x="0" y="0"/>
                </a:cubicBezTo>
                <a:cubicBezTo>
                  <a:pt x="0" y="0"/>
                  <a:pt x="0" y="0"/>
                  <a:pt x="0" y="0"/>
                </a:cubicBezTo>
                <a:lnTo>
                  <a:pt x="1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32" name="Freeform 104"/>
          <p:cNvSpPr>
            <a:spLocks/>
          </p:cNvSpPr>
          <p:nvPr/>
        </p:nvSpPr>
        <p:spPr bwMode="auto">
          <a:xfrm>
            <a:off x="2951163" y="985838"/>
            <a:ext cx="30162" cy="33337"/>
          </a:xfrm>
          <a:custGeom>
            <a:avLst/>
            <a:gdLst>
              <a:gd name="T0" fmla="*/ 2147483647 w 10"/>
              <a:gd name="T1" fmla="*/ 0 h 11"/>
              <a:gd name="T2" fmla="*/ 2147483647 w 10"/>
              <a:gd name="T3" fmla="*/ 2147483647 h 11"/>
              <a:gd name="T4" fmla="*/ 0 w 10"/>
              <a:gd name="T5" fmla="*/ 2147483647 h 11"/>
              <a:gd name="T6" fmla="*/ 2147483647 w 10"/>
              <a:gd name="T7" fmla="*/ 0 h 11"/>
              <a:gd name="T8" fmla="*/ 0 60000 65536"/>
              <a:gd name="T9" fmla="*/ 0 60000 65536"/>
              <a:gd name="T10" fmla="*/ 0 60000 65536"/>
              <a:gd name="T11" fmla="*/ 0 60000 65536"/>
              <a:gd name="T12" fmla="*/ 0 w 10"/>
              <a:gd name="T13" fmla="*/ 0 h 11"/>
              <a:gd name="T14" fmla="*/ 10 w 10"/>
              <a:gd name="T15" fmla="*/ 11 h 11"/>
            </a:gdLst>
            <a:ahLst/>
            <a:cxnLst>
              <a:cxn ang="T8">
                <a:pos x="T0" y="T1"/>
              </a:cxn>
              <a:cxn ang="T9">
                <a:pos x="T2" y="T3"/>
              </a:cxn>
              <a:cxn ang="T10">
                <a:pos x="T4" y="T5"/>
              </a:cxn>
              <a:cxn ang="T11">
                <a:pos x="T6" y="T7"/>
              </a:cxn>
            </a:cxnLst>
            <a:rect l="T12" t="T13" r="T14" b="T15"/>
            <a:pathLst>
              <a:path w="10" h="11">
                <a:moveTo>
                  <a:pt x="10" y="0"/>
                </a:moveTo>
                <a:cubicBezTo>
                  <a:pt x="10" y="4"/>
                  <a:pt x="10" y="7"/>
                  <a:pt x="10" y="11"/>
                </a:cubicBezTo>
                <a:cubicBezTo>
                  <a:pt x="0" y="11"/>
                  <a:pt x="0" y="11"/>
                  <a:pt x="0" y="11"/>
                </a:cubicBezTo>
                <a:cubicBezTo>
                  <a:pt x="10" y="0"/>
                  <a:pt x="10" y="0"/>
                  <a:pt x="10" y="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633" name="Freeform 105"/>
          <p:cNvSpPr>
            <a:spLocks/>
          </p:cNvSpPr>
          <p:nvPr/>
        </p:nvSpPr>
        <p:spPr bwMode="auto">
          <a:xfrm>
            <a:off x="5226050" y="882650"/>
            <a:ext cx="33338" cy="1588"/>
          </a:xfrm>
          <a:custGeom>
            <a:avLst/>
            <a:gdLst>
              <a:gd name="T0" fmla="*/ 2147483647 w 21"/>
              <a:gd name="T1" fmla="*/ 0 h 1588"/>
              <a:gd name="T2" fmla="*/ 2147483647 w 21"/>
              <a:gd name="T3" fmla="*/ 0 h 1588"/>
              <a:gd name="T4" fmla="*/ 0 w 21"/>
              <a:gd name="T5" fmla="*/ 0 h 1588"/>
              <a:gd name="T6" fmla="*/ 0 60000 65536"/>
              <a:gd name="T7" fmla="*/ 0 60000 65536"/>
              <a:gd name="T8" fmla="*/ 0 60000 65536"/>
              <a:gd name="T9" fmla="*/ 0 w 21"/>
              <a:gd name="T10" fmla="*/ 0 h 1588"/>
              <a:gd name="T11" fmla="*/ 21 w 21"/>
              <a:gd name="T12" fmla="*/ 1588 h 1588"/>
            </a:gdLst>
            <a:ahLst/>
            <a:cxnLst>
              <a:cxn ang="T6">
                <a:pos x="T0" y="T1"/>
              </a:cxn>
              <a:cxn ang="T7">
                <a:pos x="T2" y="T3"/>
              </a:cxn>
              <a:cxn ang="T8">
                <a:pos x="T4" y="T5"/>
              </a:cxn>
            </a:cxnLst>
            <a:rect l="T9" t="T10" r="T11" b="T12"/>
            <a:pathLst>
              <a:path w="21" h="1588">
                <a:moveTo>
                  <a:pt x="21" y="0"/>
                </a:moveTo>
                <a:lnTo>
                  <a:pt x="6"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34" name="Freeform 106"/>
          <p:cNvSpPr>
            <a:spLocks/>
          </p:cNvSpPr>
          <p:nvPr/>
        </p:nvSpPr>
        <p:spPr bwMode="auto">
          <a:xfrm>
            <a:off x="5180013" y="885825"/>
            <a:ext cx="31750" cy="7938"/>
          </a:xfrm>
          <a:custGeom>
            <a:avLst/>
            <a:gdLst>
              <a:gd name="T0" fmla="*/ 2147483647 w 20"/>
              <a:gd name="T1" fmla="*/ 0 h 5"/>
              <a:gd name="T2" fmla="*/ 2147483647 w 20"/>
              <a:gd name="T3" fmla="*/ 0 h 5"/>
              <a:gd name="T4" fmla="*/ 2147483647 w 20"/>
              <a:gd name="T5" fmla="*/ 2147483647 h 5"/>
              <a:gd name="T6" fmla="*/ 0 w 20"/>
              <a:gd name="T7" fmla="*/ 2147483647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0"/>
                </a:moveTo>
                <a:lnTo>
                  <a:pt x="20" y="0"/>
                </a:lnTo>
                <a:lnTo>
                  <a:pt x="4" y="4"/>
                </a:lnTo>
                <a:lnTo>
                  <a:pt x="0" y="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35" name="Freeform 107"/>
          <p:cNvSpPr>
            <a:spLocks/>
          </p:cNvSpPr>
          <p:nvPr/>
        </p:nvSpPr>
        <p:spPr bwMode="auto">
          <a:xfrm>
            <a:off x="5137150" y="900113"/>
            <a:ext cx="28575" cy="15875"/>
          </a:xfrm>
          <a:custGeom>
            <a:avLst/>
            <a:gdLst>
              <a:gd name="T0" fmla="*/ 2147483647 w 18"/>
              <a:gd name="T1" fmla="*/ 0 h 10"/>
              <a:gd name="T2" fmla="*/ 2147483647 w 18"/>
              <a:gd name="T3" fmla="*/ 0 h 10"/>
              <a:gd name="T4" fmla="*/ 2147483647 w 18"/>
              <a:gd name="T5" fmla="*/ 2147483647 h 10"/>
              <a:gd name="T6" fmla="*/ 0 w 18"/>
              <a:gd name="T7" fmla="*/ 2147483647 h 10"/>
              <a:gd name="T8" fmla="*/ 0 60000 65536"/>
              <a:gd name="T9" fmla="*/ 0 60000 65536"/>
              <a:gd name="T10" fmla="*/ 0 60000 65536"/>
              <a:gd name="T11" fmla="*/ 0 60000 65536"/>
              <a:gd name="T12" fmla="*/ 0 w 18"/>
              <a:gd name="T13" fmla="*/ 0 h 10"/>
              <a:gd name="T14" fmla="*/ 18 w 18"/>
              <a:gd name="T15" fmla="*/ 10 h 10"/>
            </a:gdLst>
            <a:ahLst/>
            <a:cxnLst>
              <a:cxn ang="T8">
                <a:pos x="T0" y="T1"/>
              </a:cxn>
              <a:cxn ang="T9">
                <a:pos x="T2" y="T3"/>
              </a:cxn>
              <a:cxn ang="T10">
                <a:pos x="T4" y="T5"/>
              </a:cxn>
              <a:cxn ang="T11">
                <a:pos x="T6" y="T7"/>
              </a:cxn>
            </a:cxnLst>
            <a:rect l="T12" t="T13" r="T14" b="T15"/>
            <a:pathLst>
              <a:path w="18" h="10">
                <a:moveTo>
                  <a:pt x="18" y="0"/>
                </a:moveTo>
                <a:lnTo>
                  <a:pt x="18" y="0"/>
                </a:lnTo>
                <a:lnTo>
                  <a:pt x="4" y="8"/>
                </a:lnTo>
                <a:lnTo>
                  <a:pt x="0" y="1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36" name="Freeform 108"/>
          <p:cNvSpPr>
            <a:spLocks/>
          </p:cNvSpPr>
          <p:nvPr/>
        </p:nvSpPr>
        <p:spPr bwMode="auto">
          <a:xfrm>
            <a:off x="5100638" y="925513"/>
            <a:ext cx="25400" cy="20637"/>
          </a:xfrm>
          <a:custGeom>
            <a:avLst/>
            <a:gdLst>
              <a:gd name="T0" fmla="*/ 2147483647 w 16"/>
              <a:gd name="T1" fmla="*/ 0 h 13"/>
              <a:gd name="T2" fmla="*/ 2147483647 w 16"/>
              <a:gd name="T3" fmla="*/ 2147483647 h 13"/>
              <a:gd name="T4" fmla="*/ 2147483647 w 16"/>
              <a:gd name="T5" fmla="*/ 2147483647 h 13"/>
              <a:gd name="T6" fmla="*/ 0 w 16"/>
              <a:gd name="T7" fmla="*/ 2147483647 h 13"/>
              <a:gd name="T8" fmla="*/ 0 60000 65536"/>
              <a:gd name="T9" fmla="*/ 0 60000 65536"/>
              <a:gd name="T10" fmla="*/ 0 60000 65536"/>
              <a:gd name="T11" fmla="*/ 0 60000 65536"/>
              <a:gd name="T12" fmla="*/ 0 w 16"/>
              <a:gd name="T13" fmla="*/ 0 h 13"/>
              <a:gd name="T14" fmla="*/ 16 w 16"/>
              <a:gd name="T15" fmla="*/ 13 h 13"/>
            </a:gdLst>
            <a:ahLst/>
            <a:cxnLst>
              <a:cxn ang="T8">
                <a:pos x="T0" y="T1"/>
              </a:cxn>
              <a:cxn ang="T9">
                <a:pos x="T2" y="T3"/>
              </a:cxn>
              <a:cxn ang="T10">
                <a:pos x="T4" y="T5"/>
              </a:cxn>
              <a:cxn ang="T11">
                <a:pos x="T6" y="T7"/>
              </a:cxn>
            </a:cxnLst>
            <a:rect l="T12" t="T13" r="T14" b="T15"/>
            <a:pathLst>
              <a:path w="16" h="13">
                <a:moveTo>
                  <a:pt x="16" y="0"/>
                </a:moveTo>
                <a:lnTo>
                  <a:pt x="14" y="2"/>
                </a:lnTo>
                <a:lnTo>
                  <a:pt x="2" y="11"/>
                </a:lnTo>
                <a:lnTo>
                  <a:pt x="0" y="13"/>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37" name="Freeform 109"/>
          <p:cNvSpPr>
            <a:spLocks/>
          </p:cNvSpPr>
          <p:nvPr/>
        </p:nvSpPr>
        <p:spPr bwMode="auto">
          <a:xfrm>
            <a:off x="5070475" y="958850"/>
            <a:ext cx="22225" cy="23813"/>
          </a:xfrm>
          <a:custGeom>
            <a:avLst/>
            <a:gdLst>
              <a:gd name="T0" fmla="*/ 2147483647 w 14"/>
              <a:gd name="T1" fmla="*/ 0 h 15"/>
              <a:gd name="T2" fmla="*/ 2147483647 w 14"/>
              <a:gd name="T3" fmla="*/ 0 h 15"/>
              <a:gd name="T4" fmla="*/ 2147483647 w 14"/>
              <a:gd name="T5" fmla="*/ 2147483647 h 15"/>
              <a:gd name="T6" fmla="*/ 0 w 14"/>
              <a:gd name="T7" fmla="*/ 2147483647 h 15"/>
              <a:gd name="T8" fmla="*/ 0 60000 65536"/>
              <a:gd name="T9" fmla="*/ 0 60000 65536"/>
              <a:gd name="T10" fmla="*/ 0 60000 65536"/>
              <a:gd name="T11" fmla="*/ 0 60000 65536"/>
              <a:gd name="T12" fmla="*/ 0 w 14"/>
              <a:gd name="T13" fmla="*/ 0 h 15"/>
              <a:gd name="T14" fmla="*/ 14 w 14"/>
              <a:gd name="T15" fmla="*/ 15 h 15"/>
            </a:gdLst>
            <a:ahLst/>
            <a:cxnLst>
              <a:cxn ang="T8">
                <a:pos x="T0" y="T1"/>
              </a:cxn>
              <a:cxn ang="T9">
                <a:pos x="T2" y="T3"/>
              </a:cxn>
              <a:cxn ang="T10">
                <a:pos x="T4" y="T5"/>
              </a:cxn>
              <a:cxn ang="T11">
                <a:pos x="T6" y="T7"/>
              </a:cxn>
            </a:cxnLst>
            <a:rect l="T12" t="T13" r="T14" b="T15"/>
            <a:pathLst>
              <a:path w="14" h="15">
                <a:moveTo>
                  <a:pt x="14" y="0"/>
                </a:moveTo>
                <a:lnTo>
                  <a:pt x="12" y="0"/>
                </a:lnTo>
                <a:lnTo>
                  <a:pt x="2" y="13"/>
                </a:lnTo>
                <a:lnTo>
                  <a:pt x="0" y="1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38" name="Freeform 110"/>
          <p:cNvSpPr>
            <a:spLocks/>
          </p:cNvSpPr>
          <p:nvPr/>
        </p:nvSpPr>
        <p:spPr bwMode="auto">
          <a:xfrm>
            <a:off x="5049838" y="995363"/>
            <a:ext cx="14287" cy="30162"/>
          </a:xfrm>
          <a:custGeom>
            <a:avLst/>
            <a:gdLst>
              <a:gd name="T0" fmla="*/ 2147483647 w 9"/>
              <a:gd name="T1" fmla="*/ 0 h 19"/>
              <a:gd name="T2" fmla="*/ 2147483647 w 9"/>
              <a:gd name="T3" fmla="*/ 2147483647 h 19"/>
              <a:gd name="T4" fmla="*/ 2147483647 w 9"/>
              <a:gd name="T5" fmla="*/ 2147483647 h 19"/>
              <a:gd name="T6" fmla="*/ 0 w 9"/>
              <a:gd name="T7" fmla="*/ 2147483647 h 19"/>
              <a:gd name="T8" fmla="*/ 0 60000 65536"/>
              <a:gd name="T9" fmla="*/ 0 60000 65536"/>
              <a:gd name="T10" fmla="*/ 0 60000 65536"/>
              <a:gd name="T11" fmla="*/ 0 60000 65536"/>
              <a:gd name="T12" fmla="*/ 0 w 9"/>
              <a:gd name="T13" fmla="*/ 0 h 19"/>
              <a:gd name="T14" fmla="*/ 9 w 9"/>
              <a:gd name="T15" fmla="*/ 19 h 19"/>
            </a:gdLst>
            <a:ahLst/>
            <a:cxnLst>
              <a:cxn ang="T8">
                <a:pos x="T0" y="T1"/>
              </a:cxn>
              <a:cxn ang="T9">
                <a:pos x="T2" y="T3"/>
              </a:cxn>
              <a:cxn ang="T10">
                <a:pos x="T4" y="T5"/>
              </a:cxn>
              <a:cxn ang="T11">
                <a:pos x="T6" y="T7"/>
              </a:cxn>
            </a:cxnLst>
            <a:rect l="T12" t="T13" r="T14" b="T15"/>
            <a:pathLst>
              <a:path w="9" h="19">
                <a:moveTo>
                  <a:pt x="9" y="0"/>
                </a:moveTo>
                <a:lnTo>
                  <a:pt x="7" y="4"/>
                </a:lnTo>
                <a:lnTo>
                  <a:pt x="2" y="17"/>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39" name="Freeform 111"/>
          <p:cNvSpPr>
            <a:spLocks/>
          </p:cNvSpPr>
          <p:nvPr/>
        </p:nvSpPr>
        <p:spPr bwMode="auto">
          <a:xfrm>
            <a:off x="5037138" y="1041400"/>
            <a:ext cx="6350" cy="30163"/>
          </a:xfrm>
          <a:custGeom>
            <a:avLst/>
            <a:gdLst>
              <a:gd name="T0" fmla="*/ 2147483647 w 4"/>
              <a:gd name="T1" fmla="*/ 0 h 19"/>
              <a:gd name="T2" fmla="*/ 2147483647 w 4"/>
              <a:gd name="T3" fmla="*/ 2147483647 h 19"/>
              <a:gd name="T4" fmla="*/ 0 w 4"/>
              <a:gd name="T5" fmla="*/ 2147483647 h 19"/>
              <a:gd name="T6" fmla="*/ 0 w 4"/>
              <a:gd name="T7" fmla="*/ 2147483647 h 19"/>
              <a:gd name="T8" fmla="*/ 0 60000 65536"/>
              <a:gd name="T9" fmla="*/ 0 60000 65536"/>
              <a:gd name="T10" fmla="*/ 0 60000 65536"/>
              <a:gd name="T11" fmla="*/ 0 60000 65536"/>
              <a:gd name="T12" fmla="*/ 0 w 4"/>
              <a:gd name="T13" fmla="*/ 0 h 19"/>
              <a:gd name="T14" fmla="*/ 4 w 4"/>
              <a:gd name="T15" fmla="*/ 19 h 19"/>
            </a:gdLst>
            <a:ahLst/>
            <a:cxnLst>
              <a:cxn ang="T8">
                <a:pos x="T0" y="T1"/>
              </a:cxn>
              <a:cxn ang="T9">
                <a:pos x="T2" y="T3"/>
              </a:cxn>
              <a:cxn ang="T10">
                <a:pos x="T4" y="T5"/>
              </a:cxn>
              <a:cxn ang="T11">
                <a:pos x="T6" y="T7"/>
              </a:cxn>
            </a:cxnLst>
            <a:rect l="T12" t="T13" r="T14" b="T15"/>
            <a:pathLst>
              <a:path w="4" h="19">
                <a:moveTo>
                  <a:pt x="4" y="0"/>
                </a:moveTo>
                <a:lnTo>
                  <a:pt x="4" y="4"/>
                </a:lnTo>
                <a:lnTo>
                  <a:pt x="0" y="17"/>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40" name="Freeform 112"/>
          <p:cNvSpPr>
            <a:spLocks/>
          </p:cNvSpPr>
          <p:nvPr/>
        </p:nvSpPr>
        <p:spPr bwMode="auto">
          <a:xfrm>
            <a:off x="5037138" y="1087438"/>
            <a:ext cx="1587" cy="33337"/>
          </a:xfrm>
          <a:custGeom>
            <a:avLst/>
            <a:gdLst>
              <a:gd name="T0" fmla="*/ 0 w 1587"/>
              <a:gd name="T1" fmla="*/ 0 h 21"/>
              <a:gd name="T2" fmla="*/ 0 w 1587"/>
              <a:gd name="T3" fmla="*/ 2147483647 h 21"/>
              <a:gd name="T4" fmla="*/ 0 w 1587"/>
              <a:gd name="T5" fmla="*/ 2147483647 h 21"/>
              <a:gd name="T6" fmla="*/ 0 w 1587"/>
              <a:gd name="T7" fmla="*/ 2147483647 h 21"/>
              <a:gd name="T8" fmla="*/ 0 w 1587"/>
              <a:gd name="T9" fmla="*/ 2147483647 h 21"/>
              <a:gd name="T10" fmla="*/ 0 60000 65536"/>
              <a:gd name="T11" fmla="*/ 0 60000 65536"/>
              <a:gd name="T12" fmla="*/ 0 60000 65536"/>
              <a:gd name="T13" fmla="*/ 0 60000 65536"/>
              <a:gd name="T14" fmla="*/ 0 60000 65536"/>
              <a:gd name="T15" fmla="*/ 0 w 1587"/>
              <a:gd name="T16" fmla="*/ 0 h 21"/>
              <a:gd name="T17" fmla="*/ 1587 w 1587"/>
              <a:gd name="T18" fmla="*/ 21 h 21"/>
            </a:gdLst>
            <a:ahLst/>
            <a:cxnLst>
              <a:cxn ang="T10">
                <a:pos x="T0" y="T1"/>
              </a:cxn>
              <a:cxn ang="T11">
                <a:pos x="T2" y="T3"/>
              </a:cxn>
              <a:cxn ang="T12">
                <a:pos x="T4" y="T5"/>
              </a:cxn>
              <a:cxn ang="T13">
                <a:pos x="T6" y="T7"/>
              </a:cxn>
              <a:cxn ang="T14">
                <a:pos x="T8" y="T9"/>
              </a:cxn>
            </a:cxnLst>
            <a:rect l="T15" t="T16" r="T17" b="T18"/>
            <a:pathLst>
              <a:path w="1587" h="21">
                <a:moveTo>
                  <a:pt x="0" y="0"/>
                </a:moveTo>
                <a:lnTo>
                  <a:pt x="0" y="4"/>
                </a:lnTo>
                <a:lnTo>
                  <a:pt x="0" y="11"/>
                </a:lnTo>
                <a:lnTo>
                  <a:pt x="0" y="19"/>
                </a:lnTo>
                <a:lnTo>
                  <a:pt x="0" y="2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41" name="Freeform 113"/>
          <p:cNvSpPr>
            <a:spLocks/>
          </p:cNvSpPr>
          <p:nvPr/>
        </p:nvSpPr>
        <p:spPr bwMode="auto">
          <a:xfrm>
            <a:off x="5037138" y="1135063"/>
            <a:ext cx="6350" cy="31750"/>
          </a:xfrm>
          <a:custGeom>
            <a:avLst/>
            <a:gdLst>
              <a:gd name="T0" fmla="*/ 0 w 4"/>
              <a:gd name="T1" fmla="*/ 0 h 20"/>
              <a:gd name="T2" fmla="*/ 0 w 4"/>
              <a:gd name="T3" fmla="*/ 2147483647 h 20"/>
              <a:gd name="T4" fmla="*/ 2147483647 w 4"/>
              <a:gd name="T5" fmla="*/ 2147483647 h 20"/>
              <a:gd name="T6" fmla="*/ 2147483647 w 4"/>
              <a:gd name="T7" fmla="*/ 2147483647 h 20"/>
              <a:gd name="T8" fmla="*/ 0 60000 65536"/>
              <a:gd name="T9" fmla="*/ 0 60000 65536"/>
              <a:gd name="T10" fmla="*/ 0 60000 65536"/>
              <a:gd name="T11" fmla="*/ 0 60000 65536"/>
              <a:gd name="T12" fmla="*/ 0 w 4"/>
              <a:gd name="T13" fmla="*/ 0 h 20"/>
              <a:gd name="T14" fmla="*/ 4 w 4"/>
              <a:gd name="T15" fmla="*/ 20 h 20"/>
            </a:gdLst>
            <a:ahLst/>
            <a:cxnLst>
              <a:cxn ang="T8">
                <a:pos x="T0" y="T1"/>
              </a:cxn>
              <a:cxn ang="T9">
                <a:pos x="T2" y="T3"/>
              </a:cxn>
              <a:cxn ang="T10">
                <a:pos x="T4" y="T5"/>
              </a:cxn>
              <a:cxn ang="T11">
                <a:pos x="T6" y="T7"/>
              </a:cxn>
            </a:cxnLst>
            <a:rect l="T12" t="T13" r="T14" b="T15"/>
            <a:pathLst>
              <a:path w="4" h="20">
                <a:moveTo>
                  <a:pt x="0" y="0"/>
                </a:moveTo>
                <a:lnTo>
                  <a:pt x="0" y="4"/>
                </a:lnTo>
                <a:lnTo>
                  <a:pt x="4" y="2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42" name="Freeform 114"/>
          <p:cNvSpPr>
            <a:spLocks/>
          </p:cNvSpPr>
          <p:nvPr/>
        </p:nvSpPr>
        <p:spPr bwMode="auto">
          <a:xfrm>
            <a:off x="5049838" y="1181100"/>
            <a:ext cx="11112" cy="28575"/>
          </a:xfrm>
          <a:custGeom>
            <a:avLst/>
            <a:gdLst>
              <a:gd name="T0" fmla="*/ 0 w 7"/>
              <a:gd name="T1" fmla="*/ 0 h 18"/>
              <a:gd name="T2" fmla="*/ 2147483647 w 7"/>
              <a:gd name="T3" fmla="*/ 2147483647 h 18"/>
              <a:gd name="T4" fmla="*/ 2147483647 w 7"/>
              <a:gd name="T5" fmla="*/ 2147483647 h 18"/>
              <a:gd name="T6" fmla="*/ 0 60000 65536"/>
              <a:gd name="T7" fmla="*/ 0 60000 65536"/>
              <a:gd name="T8" fmla="*/ 0 60000 65536"/>
              <a:gd name="T9" fmla="*/ 0 w 7"/>
              <a:gd name="T10" fmla="*/ 0 h 18"/>
              <a:gd name="T11" fmla="*/ 7 w 7"/>
              <a:gd name="T12" fmla="*/ 18 h 18"/>
            </a:gdLst>
            <a:ahLst/>
            <a:cxnLst>
              <a:cxn ang="T6">
                <a:pos x="T0" y="T1"/>
              </a:cxn>
              <a:cxn ang="T7">
                <a:pos x="T2" y="T3"/>
              </a:cxn>
              <a:cxn ang="T8">
                <a:pos x="T4" y="T5"/>
              </a:cxn>
            </a:cxnLst>
            <a:rect l="T9" t="T10" r="T11" b="T12"/>
            <a:pathLst>
              <a:path w="7" h="18">
                <a:moveTo>
                  <a:pt x="0" y="0"/>
                </a:moveTo>
                <a:lnTo>
                  <a:pt x="2" y="4"/>
                </a:lnTo>
                <a:lnTo>
                  <a:pt x="7" y="1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43" name="Freeform 115"/>
          <p:cNvSpPr>
            <a:spLocks/>
          </p:cNvSpPr>
          <p:nvPr/>
        </p:nvSpPr>
        <p:spPr bwMode="auto">
          <a:xfrm>
            <a:off x="5067300" y="1223963"/>
            <a:ext cx="22225" cy="25400"/>
          </a:xfrm>
          <a:custGeom>
            <a:avLst/>
            <a:gdLst>
              <a:gd name="T0" fmla="*/ 0 w 14"/>
              <a:gd name="T1" fmla="*/ 0 h 16"/>
              <a:gd name="T2" fmla="*/ 2147483647 w 14"/>
              <a:gd name="T3" fmla="*/ 2147483647 h 16"/>
              <a:gd name="T4" fmla="*/ 2147483647 w 14"/>
              <a:gd name="T5" fmla="*/ 2147483647 h 16"/>
              <a:gd name="T6" fmla="*/ 0 60000 65536"/>
              <a:gd name="T7" fmla="*/ 0 60000 65536"/>
              <a:gd name="T8" fmla="*/ 0 60000 65536"/>
              <a:gd name="T9" fmla="*/ 0 w 14"/>
              <a:gd name="T10" fmla="*/ 0 h 16"/>
              <a:gd name="T11" fmla="*/ 14 w 14"/>
              <a:gd name="T12" fmla="*/ 16 h 16"/>
            </a:gdLst>
            <a:ahLst/>
            <a:cxnLst>
              <a:cxn ang="T6">
                <a:pos x="T0" y="T1"/>
              </a:cxn>
              <a:cxn ang="T7">
                <a:pos x="T2" y="T3"/>
              </a:cxn>
              <a:cxn ang="T8">
                <a:pos x="T4" y="T5"/>
              </a:cxn>
            </a:cxnLst>
            <a:rect l="T9" t="T10" r="T11" b="T12"/>
            <a:pathLst>
              <a:path w="14" h="16">
                <a:moveTo>
                  <a:pt x="0" y="0"/>
                </a:moveTo>
                <a:lnTo>
                  <a:pt x="4" y="4"/>
                </a:lnTo>
                <a:lnTo>
                  <a:pt x="14" y="1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44" name="Freeform 116"/>
          <p:cNvSpPr>
            <a:spLocks/>
          </p:cNvSpPr>
          <p:nvPr/>
        </p:nvSpPr>
        <p:spPr bwMode="auto">
          <a:xfrm>
            <a:off x="5097463" y="1260475"/>
            <a:ext cx="25400" cy="22225"/>
          </a:xfrm>
          <a:custGeom>
            <a:avLst/>
            <a:gdLst>
              <a:gd name="T0" fmla="*/ 0 w 16"/>
              <a:gd name="T1" fmla="*/ 0 h 14"/>
              <a:gd name="T2" fmla="*/ 2147483647 w 16"/>
              <a:gd name="T3" fmla="*/ 2147483647 h 14"/>
              <a:gd name="T4" fmla="*/ 2147483647 w 16"/>
              <a:gd name="T5" fmla="*/ 2147483647 h 14"/>
              <a:gd name="T6" fmla="*/ 0 60000 65536"/>
              <a:gd name="T7" fmla="*/ 0 60000 65536"/>
              <a:gd name="T8" fmla="*/ 0 60000 65536"/>
              <a:gd name="T9" fmla="*/ 0 w 16"/>
              <a:gd name="T10" fmla="*/ 0 h 14"/>
              <a:gd name="T11" fmla="*/ 16 w 16"/>
              <a:gd name="T12" fmla="*/ 14 h 14"/>
            </a:gdLst>
            <a:ahLst/>
            <a:cxnLst>
              <a:cxn ang="T6">
                <a:pos x="T0" y="T1"/>
              </a:cxn>
              <a:cxn ang="T7">
                <a:pos x="T2" y="T3"/>
              </a:cxn>
              <a:cxn ang="T8">
                <a:pos x="T4" y="T5"/>
              </a:cxn>
            </a:cxnLst>
            <a:rect l="T9" t="T10" r="T11" b="T12"/>
            <a:pathLst>
              <a:path w="16" h="14">
                <a:moveTo>
                  <a:pt x="0" y="0"/>
                </a:moveTo>
                <a:lnTo>
                  <a:pt x="4" y="6"/>
                </a:lnTo>
                <a:lnTo>
                  <a:pt x="16" y="14"/>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45" name="Freeform 117"/>
          <p:cNvSpPr>
            <a:spLocks/>
          </p:cNvSpPr>
          <p:nvPr/>
        </p:nvSpPr>
        <p:spPr bwMode="auto">
          <a:xfrm>
            <a:off x="5133975" y="1292225"/>
            <a:ext cx="28575" cy="14288"/>
          </a:xfrm>
          <a:custGeom>
            <a:avLst/>
            <a:gdLst>
              <a:gd name="T0" fmla="*/ 0 w 18"/>
              <a:gd name="T1" fmla="*/ 0 h 9"/>
              <a:gd name="T2" fmla="*/ 2147483647 w 18"/>
              <a:gd name="T3" fmla="*/ 2147483647 h 9"/>
              <a:gd name="T4" fmla="*/ 2147483647 w 18"/>
              <a:gd name="T5" fmla="*/ 2147483647 h 9"/>
              <a:gd name="T6" fmla="*/ 0 60000 65536"/>
              <a:gd name="T7" fmla="*/ 0 60000 65536"/>
              <a:gd name="T8" fmla="*/ 0 60000 65536"/>
              <a:gd name="T9" fmla="*/ 0 w 18"/>
              <a:gd name="T10" fmla="*/ 0 h 9"/>
              <a:gd name="T11" fmla="*/ 18 w 18"/>
              <a:gd name="T12" fmla="*/ 9 h 9"/>
            </a:gdLst>
            <a:ahLst/>
            <a:cxnLst>
              <a:cxn ang="T6">
                <a:pos x="T0" y="T1"/>
              </a:cxn>
              <a:cxn ang="T7">
                <a:pos x="T2" y="T3"/>
              </a:cxn>
              <a:cxn ang="T8">
                <a:pos x="T4" y="T5"/>
              </a:cxn>
            </a:cxnLst>
            <a:rect l="T9" t="T10" r="T11" b="T12"/>
            <a:pathLst>
              <a:path w="18" h="9">
                <a:moveTo>
                  <a:pt x="0" y="0"/>
                </a:moveTo>
                <a:lnTo>
                  <a:pt x="6" y="3"/>
                </a:lnTo>
                <a:lnTo>
                  <a:pt x="18" y="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46" name="Freeform 118"/>
          <p:cNvSpPr>
            <a:spLocks/>
          </p:cNvSpPr>
          <p:nvPr/>
        </p:nvSpPr>
        <p:spPr bwMode="auto">
          <a:xfrm>
            <a:off x="5176838" y="1316038"/>
            <a:ext cx="31750" cy="9525"/>
          </a:xfrm>
          <a:custGeom>
            <a:avLst/>
            <a:gdLst>
              <a:gd name="T0" fmla="*/ 0 w 20"/>
              <a:gd name="T1" fmla="*/ 0 h 6"/>
              <a:gd name="T2" fmla="*/ 2147483647 w 20"/>
              <a:gd name="T3" fmla="*/ 2147483647 h 6"/>
              <a:gd name="T4" fmla="*/ 2147483647 w 20"/>
              <a:gd name="T5" fmla="*/ 2147483647 h 6"/>
              <a:gd name="T6" fmla="*/ 0 60000 65536"/>
              <a:gd name="T7" fmla="*/ 0 60000 65536"/>
              <a:gd name="T8" fmla="*/ 0 60000 65536"/>
              <a:gd name="T9" fmla="*/ 0 w 20"/>
              <a:gd name="T10" fmla="*/ 0 h 6"/>
              <a:gd name="T11" fmla="*/ 20 w 20"/>
              <a:gd name="T12" fmla="*/ 6 h 6"/>
            </a:gdLst>
            <a:ahLst/>
            <a:cxnLst>
              <a:cxn ang="T6">
                <a:pos x="T0" y="T1"/>
              </a:cxn>
              <a:cxn ang="T7">
                <a:pos x="T2" y="T3"/>
              </a:cxn>
              <a:cxn ang="T8">
                <a:pos x="T4" y="T5"/>
              </a:cxn>
            </a:cxnLst>
            <a:rect l="T9" t="T10" r="T11" b="T12"/>
            <a:pathLst>
              <a:path w="20" h="6">
                <a:moveTo>
                  <a:pt x="0" y="0"/>
                </a:moveTo>
                <a:lnTo>
                  <a:pt x="6" y="2"/>
                </a:lnTo>
                <a:lnTo>
                  <a:pt x="20" y="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47" name="Freeform 119"/>
          <p:cNvSpPr>
            <a:spLocks/>
          </p:cNvSpPr>
          <p:nvPr/>
        </p:nvSpPr>
        <p:spPr bwMode="auto">
          <a:xfrm>
            <a:off x="5222875" y="1328738"/>
            <a:ext cx="30163" cy="3175"/>
          </a:xfrm>
          <a:custGeom>
            <a:avLst/>
            <a:gdLst>
              <a:gd name="T0" fmla="*/ 0 w 19"/>
              <a:gd name="T1" fmla="*/ 0 h 2"/>
              <a:gd name="T2" fmla="*/ 2147483647 w 19"/>
              <a:gd name="T3" fmla="*/ 0 h 2"/>
              <a:gd name="T4" fmla="*/ 2147483647 w 19"/>
              <a:gd name="T5" fmla="*/ 2147483647 h 2"/>
              <a:gd name="T6" fmla="*/ 0 60000 65536"/>
              <a:gd name="T7" fmla="*/ 0 60000 65536"/>
              <a:gd name="T8" fmla="*/ 0 60000 65536"/>
              <a:gd name="T9" fmla="*/ 0 w 19"/>
              <a:gd name="T10" fmla="*/ 0 h 2"/>
              <a:gd name="T11" fmla="*/ 19 w 19"/>
              <a:gd name="T12" fmla="*/ 2 h 2"/>
            </a:gdLst>
            <a:ahLst/>
            <a:cxnLst>
              <a:cxn ang="T6">
                <a:pos x="T0" y="T1"/>
              </a:cxn>
              <a:cxn ang="T7">
                <a:pos x="T2" y="T3"/>
              </a:cxn>
              <a:cxn ang="T8">
                <a:pos x="T4" y="T5"/>
              </a:cxn>
            </a:cxnLst>
            <a:rect l="T9" t="T10" r="T11" b="T12"/>
            <a:pathLst>
              <a:path w="19" h="2">
                <a:moveTo>
                  <a:pt x="0" y="0"/>
                </a:moveTo>
                <a:lnTo>
                  <a:pt x="8" y="0"/>
                </a:lnTo>
                <a:lnTo>
                  <a:pt x="19" y="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48" name="Line 120"/>
          <p:cNvSpPr>
            <a:spLocks noChangeShapeType="1"/>
          </p:cNvSpPr>
          <p:nvPr/>
        </p:nvSpPr>
        <p:spPr bwMode="auto">
          <a:xfrm flipV="1">
            <a:off x="4319588" y="139223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49" name="Line 121"/>
          <p:cNvSpPr>
            <a:spLocks noChangeShapeType="1"/>
          </p:cNvSpPr>
          <p:nvPr/>
        </p:nvSpPr>
        <p:spPr bwMode="auto">
          <a:xfrm flipV="1">
            <a:off x="4319588" y="13430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50" name="Line 122"/>
          <p:cNvSpPr>
            <a:spLocks noChangeShapeType="1"/>
          </p:cNvSpPr>
          <p:nvPr/>
        </p:nvSpPr>
        <p:spPr bwMode="auto">
          <a:xfrm flipV="1">
            <a:off x="4319588" y="1296988"/>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51" name="Line 123"/>
          <p:cNvSpPr>
            <a:spLocks noChangeShapeType="1"/>
          </p:cNvSpPr>
          <p:nvPr/>
        </p:nvSpPr>
        <p:spPr bwMode="auto">
          <a:xfrm flipV="1">
            <a:off x="4319588" y="1249363"/>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52" name="Line 124"/>
          <p:cNvSpPr>
            <a:spLocks noChangeShapeType="1"/>
          </p:cNvSpPr>
          <p:nvPr/>
        </p:nvSpPr>
        <p:spPr bwMode="auto">
          <a:xfrm flipV="1">
            <a:off x="4319588" y="12001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53" name="Line 125"/>
          <p:cNvSpPr>
            <a:spLocks noChangeShapeType="1"/>
          </p:cNvSpPr>
          <p:nvPr/>
        </p:nvSpPr>
        <p:spPr bwMode="auto">
          <a:xfrm flipV="1">
            <a:off x="4319588" y="115411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54" name="Line 126"/>
          <p:cNvSpPr>
            <a:spLocks noChangeShapeType="1"/>
          </p:cNvSpPr>
          <p:nvPr/>
        </p:nvSpPr>
        <p:spPr bwMode="auto">
          <a:xfrm flipV="1">
            <a:off x="4319588" y="110490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55" name="Line 127"/>
          <p:cNvSpPr>
            <a:spLocks noChangeShapeType="1"/>
          </p:cNvSpPr>
          <p:nvPr/>
        </p:nvSpPr>
        <p:spPr bwMode="auto">
          <a:xfrm flipV="1">
            <a:off x="4319588" y="1058863"/>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56" name="Line 128"/>
          <p:cNvSpPr>
            <a:spLocks noChangeShapeType="1"/>
          </p:cNvSpPr>
          <p:nvPr/>
        </p:nvSpPr>
        <p:spPr bwMode="auto">
          <a:xfrm flipV="1">
            <a:off x="4319588" y="10112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57" name="Line 129"/>
          <p:cNvSpPr>
            <a:spLocks noChangeShapeType="1"/>
          </p:cNvSpPr>
          <p:nvPr/>
        </p:nvSpPr>
        <p:spPr bwMode="auto">
          <a:xfrm flipV="1">
            <a:off x="4319588" y="9620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58" name="Line 130"/>
          <p:cNvSpPr>
            <a:spLocks noChangeShapeType="1"/>
          </p:cNvSpPr>
          <p:nvPr/>
        </p:nvSpPr>
        <p:spPr bwMode="auto">
          <a:xfrm flipV="1">
            <a:off x="4319588" y="915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59" name="Line 131"/>
          <p:cNvSpPr>
            <a:spLocks noChangeShapeType="1"/>
          </p:cNvSpPr>
          <p:nvPr/>
        </p:nvSpPr>
        <p:spPr bwMode="auto">
          <a:xfrm flipV="1">
            <a:off x="4319588" y="86677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60" name="Freeform 132"/>
          <p:cNvSpPr>
            <a:spLocks/>
          </p:cNvSpPr>
          <p:nvPr/>
        </p:nvSpPr>
        <p:spPr bwMode="auto">
          <a:xfrm>
            <a:off x="4319588" y="787400"/>
            <a:ext cx="1587" cy="65088"/>
          </a:xfrm>
          <a:custGeom>
            <a:avLst/>
            <a:gdLst>
              <a:gd name="T0" fmla="*/ 0 w 1587"/>
              <a:gd name="T1" fmla="*/ 2147483647 h 41"/>
              <a:gd name="T2" fmla="*/ 0 w 1587"/>
              <a:gd name="T3" fmla="*/ 2147483647 h 41"/>
              <a:gd name="T4" fmla="*/ 0 w 1587"/>
              <a:gd name="T5" fmla="*/ 2147483647 h 41"/>
              <a:gd name="T6" fmla="*/ 0 w 1587"/>
              <a:gd name="T7" fmla="*/ 0 h 41"/>
              <a:gd name="T8" fmla="*/ 0 60000 65536"/>
              <a:gd name="T9" fmla="*/ 0 60000 65536"/>
              <a:gd name="T10" fmla="*/ 0 60000 65536"/>
              <a:gd name="T11" fmla="*/ 0 60000 65536"/>
              <a:gd name="T12" fmla="*/ 0 w 1587"/>
              <a:gd name="T13" fmla="*/ 0 h 41"/>
              <a:gd name="T14" fmla="*/ 1587 w 1587"/>
              <a:gd name="T15" fmla="*/ 41 h 41"/>
            </a:gdLst>
            <a:ahLst/>
            <a:cxnLst>
              <a:cxn ang="T8">
                <a:pos x="T0" y="T1"/>
              </a:cxn>
              <a:cxn ang="T9">
                <a:pos x="T2" y="T3"/>
              </a:cxn>
              <a:cxn ang="T10">
                <a:pos x="T4" y="T5"/>
              </a:cxn>
              <a:cxn ang="T11">
                <a:pos x="T6" y="T7"/>
              </a:cxn>
            </a:cxnLst>
            <a:rect l="T12" t="T13" r="T14" b="T15"/>
            <a:pathLst>
              <a:path w="1587" h="41">
                <a:moveTo>
                  <a:pt x="0" y="41"/>
                </a:moveTo>
                <a:lnTo>
                  <a:pt x="0" y="19"/>
                </a:lnTo>
                <a:lnTo>
                  <a:pt x="0" y="1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61" name="Line 133"/>
          <p:cNvSpPr>
            <a:spLocks noChangeShapeType="1"/>
          </p:cNvSpPr>
          <p:nvPr/>
        </p:nvSpPr>
        <p:spPr bwMode="auto">
          <a:xfrm>
            <a:off x="4160838" y="78740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62" name="Line 134"/>
          <p:cNvSpPr>
            <a:spLocks noChangeShapeType="1"/>
          </p:cNvSpPr>
          <p:nvPr/>
        </p:nvSpPr>
        <p:spPr bwMode="auto">
          <a:xfrm>
            <a:off x="4160838" y="83661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63" name="Line 135"/>
          <p:cNvSpPr>
            <a:spLocks noChangeShapeType="1"/>
          </p:cNvSpPr>
          <p:nvPr/>
        </p:nvSpPr>
        <p:spPr bwMode="auto">
          <a:xfrm>
            <a:off x="4160838" y="8826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64" name="Line 136"/>
          <p:cNvSpPr>
            <a:spLocks noChangeShapeType="1"/>
          </p:cNvSpPr>
          <p:nvPr/>
        </p:nvSpPr>
        <p:spPr bwMode="auto">
          <a:xfrm>
            <a:off x="4160838" y="93186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65" name="Line 137"/>
          <p:cNvSpPr>
            <a:spLocks noChangeShapeType="1"/>
          </p:cNvSpPr>
          <p:nvPr/>
        </p:nvSpPr>
        <p:spPr bwMode="auto">
          <a:xfrm>
            <a:off x="4160838" y="976313"/>
            <a:ext cx="1587" cy="349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66" name="Line 138"/>
          <p:cNvSpPr>
            <a:spLocks noChangeShapeType="1"/>
          </p:cNvSpPr>
          <p:nvPr/>
        </p:nvSpPr>
        <p:spPr bwMode="auto">
          <a:xfrm>
            <a:off x="4160838" y="10255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67" name="Line 139"/>
          <p:cNvSpPr>
            <a:spLocks noChangeShapeType="1"/>
          </p:cNvSpPr>
          <p:nvPr/>
        </p:nvSpPr>
        <p:spPr bwMode="auto">
          <a:xfrm>
            <a:off x="4160838" y="10747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68" name="Line 140"/>
          <p:cNvSpPr>
            <a:spLocks noChangeShapeType="1"/>
          </p:cNvSpPr>
          <p:nvPr/>
        </p:nvSpPr>
        <p:spPr bwMode="auto">
          <a:xfrm>
            <a:off x="4160838" y="112077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69" name="Line 141"/>
          <p:cNvSpPr>
            <a:spLocks noChangeShapeType="1"/>
          </p:cNvSpPr>
          <p:nvPr/>
        </p:nvSpPr>
        <p:spPr bwMode="auto">
          <a:xfrm>
            <a:off x="4160838" y="1169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70" name="Line 142"/>
          <p:cNvSpPr>
            <a:spLocks noChangeShapeType="1"/>
          </p:cNvSpPr>
          <p:nvPr/>
        </p:nvSpPr>
        <p:spPr bwMode="auto">
          <a:xfrm>
            <a:off x="4160838" y="1217613"/>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71" name="Line 143"/>
          <p:cNvSpPr>
            <a:spLocks noChangeShapeType="1"/>
          </p:cNvSpPr>
          <p:nvPr/>
        </p:nvSpPr>
        <p:spPr bwMode="auto">
          <a:xfrm>
            <a:off x="4160838" y="12636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72" name="Line 144"/>
          <p:cNvSpPr>
            <a:spLocks noChangeShapeType="1"/>
          </p:cNvSpPr>
          <p:nvPr/>
        </p:nvSpPr>
        <p:spPr bwMode="auto">
          <a:xfrm>
            <a:off x="4160838" y="131286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73" name="Freeform 145"/>
          <p:cNvSpPr>
            <a:spLocks/>
          </p:cNvSpPr>
          <p:nvPr/>
        </p:nvSpPr>
        <p:spPr bwMode="auto">
          <a:xfrm>
            <a:off x="4160838" y="1362075"/>
            <a:ext cx="1587" cy="63500"/>
          </a:xfrm>
          <a:custGeom>
            <a:avLst/>
            <a:gdLst>
              <a:gd name="T0" fmla="*/ 0 w 1587"/>
              <a:gd name="T1" fmla="*/ 0 h 40"/>
              <a:gd name="T2" fmla="*/ 0 w 1587"/>
              <a:gd name="T3" fmla="*/ 2147483647 h 40"/>
              <a:gd name="T4" fmla="*/ 0 w 1587"/>
              <a:gd name="T5" fmla="*/ 2147483647 h 40"/>
              <a:gd name="T6" fmla="*/ 0 w 1587"/>
              <a:gd name="T7" fmla="*/ 2147483647 h 40"/>
              <a:gd name="T8" fmla="*/ 0 60000 65536"/>
              <a:gd name="T9" fmla="*/ 0 60000 65536"/>
              <a:gd name="T10" fmla="*/ 0 60000 65536"/>
              <a:gd name="T11" fmla="*/ 0 60000 65536"/>
              <a:gd name="T12" fmla="*/ 0 w 1587"/>
              <a:gd name="T13" fmla="*/ 0 h 40"/>
              <a:gd name="T14" fmla="*/ 1587 w 1587"/>
              <a:gd name="T15" fmla="*/ 40 h 40"/>
            </a:gdLst>
            <a:ahLst/>
            <a:cxnLst>
              <a:cxn ang="T8">
                <a:pos x="T0" y="T1"/>
              </a:cxn>
              <a:cxn ang="T9">
                <a:pos x="T2" y="T3"/>
              </a:cxn>
              <a:cxn ang="T10">
                <a:pos x="T4" y="T5"/>
              </a:cxn>
              <a:cxn ang="T11">
                <a:pos x="T6" y="T7"/>
              </a:cxn>
            </a:cxnLst>
            <a:rect l="T12" t="T13" r="T14" b="T15"/>
            <a:pathLst>
              <a:path w="1587" h="40">
                <a:moveTo>
                  <a:pt x="0" y="0"/>
                </a:moveTo>
                <a:lnTo>
                  <a:pt x="0" y="19"/>
                </a:lnTo>
                <a:lnTo>
                  <a:pt x="0" y="29"/>
                </a:lnTo>
                <a:lnTo>
                  <a:pt x="0" y="4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74" name="Freeform 146"/>
          <p:cNvSpPr>
            <a:spLocks/>
          </p:cNvSpPr>
          <p:nvPr/>
        </p:nvSpPr>
        <p:spPr bwMode="auto">
          <a:xfrm>
            <a:off x="3348038" y="906463"/>
            <a:ext cx="638175" cy="1587"/>
          </a:xfrm>
          <a:custGeom>
            <a:avLst/>
            <a:gdLst>
              <a:gd name="T0" fmla="*/ 2147483647 w 402"/>
              <a:gd name="T1" fmla="*/ 0 h 1587"/>
              <a:gd name="T2" fmla="*/ 2147483647 w 402"/>
              <a:gd name="T3" fmla="*/ 0 h 1587"/>
              <a:gd name="T4" fmla="*/ 0 w 402"/>
              <a:gd name="T5" fmla="*/ 0 h 1587"/>
              <a:gd name="T6" fmla="*/ 0 60000 65536"/>
              <a:gd name="T7" fmla="*/ 0 60000 65536"/>
              <a:gd name="T8" fmla="*/ 0 60000 65536"/>
              <a:gd name="T9" fmla="*/ 0 w 402"/>
              <a:gd name="T10" fmla="*/ 0 h 1587"/>
              <a:gd name="T11" fmla="*/ 402 w 402"/>
              <a:gd name="T12" fmla="*/ 1587 h 1587"/>
            </a:gdLst>
            <a:ahLst/>
            <a:cxnLst>
              <a:cxn ang="T6">
                <a:pos x="T0" y="T1"/>
              </a:cxn>
              <a:cxn ang="T7">
                <a:pos x="T2" y="T3"/>
              </a:cxn>
              <a:cxn ang="T8">
                <a:pos x="T4" y="T5"/>
              </a:cxn>
            </a:cxnLst>
            <a:rect l="T9" t="T10" r="T11" b="T12"/>
            <a:pathLst>
              <a:path w="402" h="1587">
                <a:moveTo>
                  <a:pt x="402" y="0"/>
                </a:moveTo>
                <a:lnTo>
                  <a:pt x="273"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75" name="Line 147"/>
          <p:cNvSpPr>
            <a:spLocks noChangeShapeType="1"/>
          </p:cNvSpPr>
          <p:nvPr/>
        </p:nvSpPr>
        <p:spPr bwMode="auto">
          <a:xfrm>
            <a:off x="3348038" y="1303338"/>
            <a:ext cx="638175"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76" name="Line 148"/>
          <p:cNvSpPr>
            <a:spLocks noChangeShapeType="1"/>
          </p:cNvSpPr>
          <p:nvPr/>
        </p:nvSpPr>
        <p:spPr bwMode="auto">
          <a:xfrm flipH="1">
            <a:off x="2981325" y="985838"/>
            <a:ext cx="366713"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77" name="Freeform 149"/>
          <p:cNvSpPr>
            <a:spLocks/>
          </p:cNvSpPr>
          <p:nvPr/>
        </p:nvSpPr>
        <p:spPr bwMode="auto">
          <a:xfrm>
            <a:off x="2981325" y="1223963"/>
            <a:ext cx="366713" cy="1587"/>
          </a:xfrm>
          <a:custGeom>
            <a:avLst/>
            <a:gdLst>
              <a:gd name="T0" fmla="*/ 0 w 231"/>
              <a:gd name="T1" fmla="*/ 0 h 1587"/>
              <a:gd name="T2" fmla="*/ 2147483647 w 231"/>
              <a:gd name="T3" fmla="*/ 0 h 1587"/>
              <a:gd name="T4" fmla="*/ 2147483647 w 231"/>
              <a:gd name="T5" fmla="*/ 0 h 1587"/>
              <a:gd name="T6" fmla="*/ 0 60000 65536"/>
              <a:gd name="T7" fmla="*/ 0 60000 65536"/>
              <a:gd name="T8" fmla="*/ 0 60000 65536"/>
              <a:gd name="T9" fmla="*/ 0 w 231"/>
              <a:gd name="T10" fmla="*/ 0 h 1587"/>
              <a:gd name="T11" fmla="*/ 231 w 231"/>
              <a:gd name="T12" fmla="*/ 1587 h 1587"/>
            </a:gdLst>
            <a:ahLst/>
            <a:cxnLst>
              <a:cxn ang="T6">
                <a:pos x="T0" y="T1"/>
              </a:cxn>
              <a:cxn ang="T7">
                <a:pos x="T2" y="T3"/>
              </a:cxn>
              <a:cxn ang="T8">
                <a:pos x="T4" y="T5"/>
              </a:cxn>
            </a:cxnLst>
            <a:rect l="T9" t="T10" r="T11" b="T12"/>
            <a:pathLst>
              <a:path w="231" h="1587">
                <a:moveTo>
                  <a:pt x="0" y="0"/>
                </a:moveTo>
                <a:lnTo>
                  <a:pt x="102" y="0"/>
                </a:lnTo>
                <a:lnTo>
                  <a:pt x="23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78" name="Line 150"/>
          <p:cNvSpPr>
            <a:spLocks noChangeShapeType="1"/>
          </p:cNvSpPr>
          <p:nvPr/>
        </p:nvSpPr>
        <p:spPr bwMode="auto">
          <a:xfrm flipH="1">
            <a:off x="2951163" y="985838"/>
            <a:ext cx="30162" cy="3333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79" name="Line 151"/>
          <p:cNvSpPr>
            <a:spLocks noChangeShapeType="1"/>
          </p:cNvSpPr>
          <p:nvPr/>
        </p:nvSpPr>
        <p:spPr bwMode="auto">
          <a:xfrm>
            <a:off x="2951163" y="1193800"/>
            <a:ext cx="30162" cy="3016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80" name="Freeform 152"/>
          <p:cNvSpPr>
            <a:spLocks/>
          </p:cNvSpPr>
          <p:nvPr/>
        </p:nvSpPr>
        <p:spPr bwMode="auto">
          <a:xfrm>
            <a:off x="3986213" y="787400"/>
            <a:ext cx="1587" cy="638175"/>
          </a:xfrm>
          <a:custGeom>
            <a:avLst/>
            <a:gdLst>
              <a:gd name="T0" fmla="*/ 0 w 1587"/>
              <a:gd name="T1" fmla="*/ 2147483647 h 402"/>
              <a:gd name="T2" fmla="*/ 0 w 1587"/>
              <a:gd name="T3" fmla="*/ 2147483647 h 402"/>
              <a:gd name="T4" fmla="*/ 0 w 1587"/>
              <a:gd name="T5" fmla="*/ 2147483647 h 402"/>
              <a:gd name="T6" fmla="*/ 0 w 1587"/>
              <a:gd name="T7" fmla="*/ 2147483647 h 402"/>
              <a:gd name="T8" fmla="*/ 0 w 1587"/>
              <a:gd name="T9" fmla="*/ 0 h 402"/>
              <a:gd name="T10" fmla="*/ 0 60000 65536"/>
              <a:gd name="T11" fmla="*/ 0 60000 65536"/>
              <a:gd name="T12" fmla="*/ 0 60000 65536"/>
              <a:gd name="T13" fmla="*/ 0 60000 65536"/>
              <a:gd name="T14" fmla="*/ 0 60000 65536"/>
              <a:gd name="T15" fmla="*/ 0 w 1587"/>
              <a:gd name="T16" fmla="*/ 0 h 402"/>
              <a:gd name="T17" fmla="*/ 1587 w 1587"/>
              <a:gd name="T18" fmla="*/ 402 h 402"/>
            </a:gdLst>
            <a:ahLst/>
            <a:cxnLst>
              <a:cxn ang="T10">
                <a:pos x="T0" y="T1"/>
              </a:cxn>
              <a:cxn ang="T11">
                <a:pos x="T2" y="T3"/>
              </a:cxn>
              <a:cxn ang="T12">
                <a:pos x="T4" y="T5"/>
              </a:cxn>
              <a:cxn ang="T13">
                <a:pos x="T6" y="T7"/>
              </a:cxn>
              <a:cxn ang="T14">
                <a:pos x="T8" y="T9"/>
              </a:cxn>
            </a:cxnLst>
            <a:rect l="T15" t="T16" r="T17" b="T18"/>
            <a:pathLst>
              <a:path w="1587" h="402">
                <a:moveTo>
                  <a:pt x="0" y="402"/>
                </a:moveTo>
                <a:lnTo>
                  <a:pt x="0" y="325"/>
                </a:lnTo>
                <a:lnTo>
                  <a:pt x="0" y="200"/>
                </a:lnTo>
                <a:lnTo>
                  <a:pt x="0" y="75"/>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81" name="Freeform 153"/>
          <p:cNvSpPr>
            <a:spLocks/>
          </p:cNvSpPr>
          <p:nvPr/>
        </p:nvSpPr>
        <p:spPr bwMode="auto">
          <a:xfrm>
            <a:off x="3986213" y="787400"/>
            <a:ext cx="476250" cy="1588"/>
          </a:xfrm>
          <a:custGeom>
            <a:avLst/>
            <a:gdLst>
              <a:gd name="T0" fmla="*/ 2147483647 w 300"/>
              <a:gd name="T1" fmla="*/ 0 h 1588"/>
              <a:gd name="T2" fmla="*/ 2147483647 w 300"/>
              <a:gd name="T3" fmla="*/ 0 h 1588"/>
              <a:gd name="T4" fmla="*/ 2147483647 w 300"/>
              <a:gd name="T5" fmla="*/ 0 h 1588"/>
              <a:gd name="T6" fmla="*/ 0 w 300"/>
              <a:gd name="T7" fmla="*/ 0 h 1588"/>
              <a:gd name="T8" fmla="*/ 0 60000 65536"/>
              <a:gd name="T9" fmla="*/ 0 60000 65536"/>
              <a:gd name="T10" fmla="*/ 0 60000 65536"/>
              <a:gd name="T11" fmla="*/ 0 60000 65536"/>
              <a:gd name="T12" fmla="*/ 0 w 300"/>
              <a:gd name="T13" fmla="*/ 0 h 1588"/>
              <a:gd name="T14" fmla="*/ 300 w 300"/>
              <a:gd name="T15" fmla="*/ 1588 h 1588"/>
            </a:gdLst>
            <a:ahLst/>
            <a:cxnLst>
              <a:cxn ang="T8">
                <a:pos x="T0" y="T1"/>
              </a:cxn>
              <a:cxn ang="T9">
                <a:pos x="T2" y="T3"/>
              </a:cxn>
              <a:cxn ang="T10">
                <a:pos x="T4" y="T5"/>
              </a:cxn>
              <a:cxn ang="T11">
                <a:pos x="T6" y="T7"/>
              </a:cxn>
            </a:cxnLst>
            <a:rect l="T12" t="T13" r="T14" b="T15"/>
            <a:pathLst>
              <a:path w="300" h="1588">
                <a:moveTo>
                  <a:pt x="300" y="0"/>
                </a:moveTo>
                <a:lnTo>
                  <a:pt x="210" y="0"/>
                </a:lnTo>
                <a:lnTo>
                  <a:pt x="11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82" name="Freeform 154"/>
          <p:cNvSpPr>
            <a:spLocks/>
          </p:cNvSpPr>
          <p:nvPr/>
        </p:nvSpPr>
        <p:spPr bwMode="auto">
          <a:xfrm>
            <a:off x="3986213" y="787400"/>
            <a:ext cx="476250" cy="638175"/>
          </a:xfrm>
          <a:custGeom>
            <a:avLst/>
            <a:gdLst>
              <a:gd name="T0" fmla="*/ 2147483647 w 300"/>
              <a:gd name="T1" fmla="*/ 0 h 402"/>
              <a:gd name="T2" fmla="*/ 2147483647 w 300"/>
              <a:gd name="T3" fmla="*/ 2147483647 h 402"/>
              <a:gd name="T4" fmla="*/ 2147483647 w 300"/>
              <a:gd name="T5" fmla="*/ 2147483647 h 402"/>
              <a:gd name="T6" fmla="*/ 2147483647 w 300"/>
              <a:gd name="T7" fmla="*/ 2147483647 h 402"/>
              <a:gd name="T8" fmla="*/ 2147483647 w 300"/>
              <a:gd name="T9" fmla="*/ 2147483647 h 402"/>
              <a:gd name="T10" fmla="*/ 0 w 300"/>
              <a:gd name="T11" fmla="*/ 2147483647 h 402"/>
              <a:gd name="T12" fmla="*/ 0 60000 65536"/>
              <a:gd name="T13" fmla="*/ 0 60000 65536"/>
              <a:gd name="T14" fmla="*/ 0 60000 65536"/>
              <a:gd name="T15" fmla="*/ 0 60000 65536"/>
              <a:gd name="T16" fmla="*/ 0 60000 65536"/>
              <a:gd name="T17" fmla="*/ 0 60000 65536"/>
              <a:gd name="T18" fmla="*/ 0 w 300"/>
              <a:gd name="T19" fmla="*/ 0 h 402"/>
              <a:gd name="T20" fmla="*/ 300 w 300"/>
              <a:gd name="T21" fmla="*/ 402 h 402"/>
            </a:gdLst>
            <a:ahLst/>
            <a:cxnLst>
              <a:cxn ang="T12">
                <a:pos x="T0" y="T1"/>
              </a:cxn>
              <a:cxn ang="T13">
                <a:pos x="T2" y="T3"/>
              </a:cxn>
              <a:cxn ang="T14">
                <a:pos x="T4" y="T5"/>
              </a:cxn>
              <a:cxn ang="T15">
                <a:pos x="T6" y="T7"/>
              </a:cxn>
              <a:cxn ang="T16">
                <a:pos x="T8" y="T9"/>
              </a:cxn>
              <a:cxn ang="T17">
                <a:pos x="T10" y="T11"/>
              </a:cxn>
            </a:cxnLst>
            <a:rect l="T18" t="T19" r="T20" b="T21"/>
            <a:pathLst>
              <a:path w="300" h="402">
                <a:moveTo>
                  <a:pt x="300" y="0"/>
                </a:moveTo>
                <a:lnTo>
                  <a:pt x="300" y="200"/>
                </a:lnTo>
                <a:lnTo>
                  <a:pt x="300" y="402"/>
                </a:lnTo>
                <a:lnTo>
                  <a:pt x="210" y="402"/>
                </a:lnTo>
                <a:lnTo>
                  <a:pt x="110" y="402"/>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83" name="Line 155"/>
          <p:cNvSpPr>
            <a:spLocks noChangeShapeType="1"/>
          </p:cNvSpPr>
          <p:nvPr/>
        </p:nvSpPr>
        <p:spPr bwMode="auto">
          <a:xfrm flipH="1">
            <a:off x="4779963" y="1425575"/>
            <a:ext cx="479425"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84" name="Freeform 156"/>
          <p:cNvSpPr>
            <a:spLocks/>
          </p:cNvSpPr>
          <p:nvPr/>
        </p:nvSpPr>
        <p:spPr bwMode="auto">
          <a:xfrm>
            <a:off x="4779963" y="787400"/>
            <a:ext cx="479425" cy="638175"/>
          </a:xfrm>
          <a:custGeom>
            <a:avLst/>
            <a:gdLst>
              <a:gd name="T0" fmla="*/ 2147483647 w 302"/>
              <a:gd name="T1" fmla="*/ 0 h 402"/>
              <a:gd name="T2" fmla="*/ 0 w 302"/>
              <a:gd name="T3" fmla="*/ 0 h 402"/>
              <a:gd name="T4" fmla="*/ 0 w 302"/>
              <a:gd name="T5" fmla="*/ 2147483647 h 402"/>
              <a:gd name="T6" fmla="*/ 0 w 302"/>
              <a:gd name="T7" fmla="*/ 2147483647 h 402"/>
              <a:gd name="T8" fmla="*/ 0 60000 65536"/>
              <a:gd name="T9" fmla="*/ 0 60000 65536"/>
              <a:gd name="T10" fmla="*/ 0 60000 65536"/>
              <a:gd name="T11" fmla="*/ 0 60000 65536"/>
              <a:gd name="T12" fmla="*/ 0 w 302"/>
              <a:gd name="T13" fmla="*/ 0 h 402"/>
              <a:gd name="T14" fmla="*/ 302 w 302"/>
              <a:gd name="T15" fmla="*/ 402 h 402"/>
            </a:gdLst>
            <a:ahLst/>
            <a:cxnLst>
              <a:cxn ang="T8">
                <a:pos x="T0" y="T1"/>
              </a:cxn>
              <a:cxn ang="T9">
                <a:pos x="T2" y="T3"/>
              </a:cxn>
              <a:cxn ang="T10">
                <a:pos x="T4" y="T5"/>
              </a:cxn>
              <a:cxn ang="T11">
                <a:pos x="T6" y="T7"/>
              </a:cxn>
            </a:cxnLst>
            <a:rect l="T12" t="T13" r="T14" b="T15"/>
            <a:pathLst>
              <a:path w="302" h="402">
                <a:moveTo>
                  <a:pt x="302" y="0"/>
                </a:moveTo>
                <a:lnTo>
                  <a:pt x="0" y="0"/>
                </a:lnTo>
                <a:lnTo>
                  <a:pt x="0" y="200"/>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85" name="Freeform 157"/>
          <p:cNvSpPr>
            <a:spLocks/>
          </p:cNvSpPr>
          <p:nvPr/>
        </p:nvSpPr>
        <p:spPr bwMode="auto">
          <a:xfrm>
            <a:off x="5259388" y="787400"/>
            <a:ext cx="1587" cy="638175"/>
          </a:xfrm>
          <a:custGeom>
            <a:avLst/>
            <a:gdLst>
              <a:gd name="T0" fmla="*/ 0 w 1587"/>
              <a:gd name="T1" fmla="*/ 2147483647 h 402"/>
              <a:gd name="T2" fmla="*/ 0 w 1587"/>
              <a:gd name="T3" fmla="*/ 2147483647 h 402"/>
              <a:gd name="T4" fmla="*/ 0 w 1587"/>
              <a:gd name="T5" fmla="*/ 2147483647 h 402"/>
              <a:gd name="T6" fmla="*/ 0 w 1587"/>
              <a:gd name="T7" fmla="*/ 2147483647 h 402"/>
              <a:gd name="T8" fmla="*/ 0 w 1587"/>
              <a:gd name="T9" fmla="*/ 0 h 402"/>
              <a:gd name="T10" fmla="*/ 0 60000 65536"/>
              <a:gd name="T11" fmla="*/ 0 60000 65536"/>
              <a:gd name="T12" fmla="*/ 0 60000 65536"/>
              <a:gd name="T13" fmla="*/ 0 60000 65536"/>
              <a:gd name="T14" fmla="*/ 0 60000 65536"/>
              <a:gd name="T15" fmla="*/ 0 w 1587"/>
              <a:gd name="T16" fmla="*/ 0 h 402"/>
              <a:gd name="T17" fmla="*/ 1587 w 1587"/>
              <a:gd name="T18" fmla="*/ 402 h 402"/>
            </a:gdLst>
            <a:ahLst/>
            <a:cxnLst>
              <a:cxn ang="T10">
                <a:pos x="T0" y="T1"/>
              </a:cxn>
              <a:cxn ang="T11">
                <a:pos x="T2" y="T3"/>
              </a:cxn>
              <a:cxn ang="T12">
                <a:pos x="T4" y="T5"/>
              </a:cxn>
              <a:cxn ang="T13">
                <a:pos x="T6" y="T7"/>
              </a:cxn>
              <a:cxn ang="T14">
                <a:pos x="T8" y="T9"/>
              </a:cxn>
            </a:cxnLst>
            <a:rect l="T15" t="T16" r="T17" b="T18"/>
            <a:pathLst>
              <a:path w="1587" h="402">
                <a:moveTo>
                  <a:pt x="0" y="402"/>
                </a:moveTo>
                <a:lnTo>
                  <a:pt x="0" y="343"/>
                </a:lnTo>
                <a:lnTo>
                  <a:pt x="0" y="200"/>
                </a:lnTo>
                <a:lnTo>
                  <a:pt x="0" y="6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86" name="Freeform 158"/>
          <p:cNvSpPr>
            <a:spLocks/>
          </p:cNvSpPr>
          <p:nvPr/>
        </p:nvSpPr>
        <p:spPr bwMode="auto">
          <a:xfrm>
            <a:off x="3348038" y="906463"/>
            <a:ext cx="1587" cy="396875"/>
          </a:xfrm>
          <a:custGeom>
            <a:avLst/>
            <a:gdLst>
              <a:gd name="T0" fmla="*/ 0 w 1587"/>
              <a:gd name="T1" fmla="*/ 2147483647 h 130"/>
              <a:gd name="T2" fmla="*/ 0 w 1587"/>
              <a:gd name="T3" fmla="*/ 2147483647 h 130"/>
              <a:gd name="T4" fmla="*/ 0 w 1587"/>
              <a:gd name="T5" fmla="*/ 2147483647 h 130"/>
              <a:gd name="T6" fmla="*/ 0 w 1587"/>
              <a:gd name="T7" fmla="*/ 2147483647 h 130"/>
              <a:gd name="T8" fmla="*/ 0 w 1587"/>
              <a:gd name="T9" fmla="*/ 2147483647 h 130"/>
              <a:gd name="T10" fmla="*/ 0 w 1587"/>
              <a:gd name="T11" fmla="*/ 2147483647 h 130"/>
              <a:gd name="T12" fmla="*/ 0 w 1587"/>
              <a:gd name="T13" fmla="*/ 2147483647 h 130"/>
              <a:gd name="T14" fmla="*/ 0 w 1587"/>
              <a:gd name="T15" fmla="*/ 0 h 130"/>
              <a:gd name="T16" fmla="*/ 0 w 1587"/>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7"/>
              <a:gd name="T28" fmla="*/ 0 h 130"/>
              <a:gd name="T29" fmla="*/ 1587 w 1587"/>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7" h="130">
                <a:moveTo>
                  <a:pt x="0" y="130"/>
                </a:moveTo>
                <a:cubicBezTo>
                  <a:pt x="0" y="130"/>
                  <a:pt x="0" y="130"/>
                  <a:pt x="0" y="130"/>
                </a:cubicBezTo>
                <a:cubicBezTo>
                  <a:pt x="0" y="121"/>
                  <a:pt x="0" y="113"/>
                  <a:pt x="0" y="104"/>
                </a:cubicBezTo>
                <a:cubicBezTo>
                  <a:pt x="0" y="101"/>
                  <a:pt x="0" y="97"/>
                  <a:pt x="0" y="94"/>
                </a:cubicBezTo>
                <a:cubicBezTo>
                  <a:pt x="0" y="84"/>
                  <a:pt x="0" y="75"/>
                  <a:pt x="0" y="65"/>
                </a:cubicBezTo>
                <a:cubicBezTo>
                  <a:pt x="0" y="56"/>
                  <a:pt x="0" y="46"/>
                  <a:pt x="0" y="37"/>
                </a:cubicBezTo>
                <a:cubicBezTo>
                  <a:pt x="0" y="33"/>
                  <a:pt x="0" y="30"/>
                  <a:pt x="0" y="26"/>
                </a:cubicBezTo>
                <a:cubicBezTo>
                  <a:pt x="0" y="17"/>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87" name="Freeform 159"/>
          <p:cNvSpPr>
            <a:spLocks/>
          </p:cNvSpPr>
          <p:nvPr/>
        </p:nvSpPr>
        <p:spPr bwMode="auto">
          <a:xfrm>
            <a:off x="3602038" y="1041400"/>
            <a:ext cx="128587" cy="128588"/>
          </a:xfrm>
          <a:custGeom>
            <a:avLst/>
            <a:gdLst>
              <a:gd name="T0" fmla="*/ 0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0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2147483647 w 81"/>
              <a:gd name="T33" fmla="*/ 2147483647 h 81"/>
              <a:gd name="T34" fmla="*/ 2147483647 w 81"/>
              <a:gd name="T35" fmla="*/ 2147483647 h 81"/>
              <a:gd name="T36" fmla="*/ 2147483647 w 81"/>
              <a:gd name="T37" fmla="*/ 2147483647 h 81"/>
              <a:gd name="T38" fmla="*/ 2147483647 w 81"/>
              <a:gd name="T39" fmla="*/ 2147483647 h 81"/>
              <a:gd name="T40" fmla="*/ 2147483647 w 81"/>
              <a:gd name="T41" fmla="*/ 2147483647 h 81"/>
              <a:gd name="T42" fmla="*/ 0 w 81"/>
              <a:gd name="T43" fmla="*/ 2147483647 h 8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1"/>
              <a:gd name="T67" fmla="*/ 0 h 81"/>
              <a:gd name="T68" fmla="*/ 81 w 81"/>
              <a:gd name="T69" fmla="*/ 81 h 8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1" h="81">
                <a:moveTo>
                  <a:pt x="0" y="40"/>
                </a:moveTo>
                <a:lnTo>
                  <a:pt x="2" y="27"/>
                </a:lnTo>
                <a:lnTo>
                  <a:pt x="9" y="15"/>
                </a:lnTo>
                <a:lnTo>
                  <a:pt x="19" y="8"/>
                </a:lnTo>
                <a:lnTo>
                  <a:pt x="31" y="2"/>
                </a:lnTo>
                <a:lnTo>
                  <a:pt x="44" y="0"/>
                </a:lnTo>
                <a:lnTo>
                  <a:pt x="58" y="4"/>
                </a:lnTo>
                <a:lnTo>
                  <a:pt x="61" y="6"/>
                </a:lnTo>
                <a:lnTo>
                  <a:pt x="67" y="11"/>
                </a:lnTo>
                <a:lnTo>
                  <a:pt x="77" y="21"/>
                </a:lnTo>
                <a:lnTo>
                  <a:pt x="81" y="34"/>
                </a:lnTo>
                <a:lnTo>
                  <a:pt x="81" y="40"/>
                </a:lnTo>
                <a:lnTo>
                  <a:pt x="81" y="48"/>
                </a:lnTo>
                <a:lnTo>
                  <a:pt x="77" y="59"/>
                </a:lnTo>
                <a:lnTo>
                  <a:pt x="69" y="69"/>
                </a:lnTo>
                <a:lnTo>
                  <a:pt x="58" y="77"/>
                </a:lnTo>
                <a:lnTo>
                  <a:pt x="44" y="81"/>
                </a:lnTo>
                <a:lnTo>
                  <a:pt x="31" y="79"/>
                </a:lnTo>
                <a:lnTo>
                  <a:pt x="19" y="75"/>
                </a:lnTo>
                <a:lnTo>
                  <a:pt x="9" y="65"/>
                </a:lnTo>
                <a:lnTo>
                  <a:pt x="2" y="54"/>
                </a:lnTo>
                <a:lnTo>
                  <a:pt x="0" y="4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88" name="Line 160"/>
          <p:cNvSpPr>
            <a:spLocks noChangeShapeType="1"/>
          </p:cNvSpPr>
          <p:nvPr/>
        </p:nvSpPr>
        <p:spPr bwMode="auto">
          <a:xfrm>
            <a:off x="4462463" y="1425575"/>
            <a:ext cx="3175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89" name="Line 161"/>
          <p:cNvSpPr>
            <a:spLocks noChangeShapeType="1"/>
          </p:cNvSpPr>
          <p:nvPr/>
        </p:nvSpPr>
        <p:spPr bwMode="auto">
          <a:xfrm>
            <a:off x="4462463" y="787400"/>
            <a:ext cx="3175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90" name="Freeform 162"/>
          <p:cNvSpPr>
            <a:spLocks/>
          </p:cNvSpPr>
          <p:nvPr/>
        </p:nvSpPr>
        <p:spPr bwMode="auto">
          <a:xfrm>
            <a:off x="2981325" y="985838"/>
            <a:ext cx="1588" cy="238125"/>
          </a:xfrm>
          <a:custGeom>
            <a:avLst/>
            <a:gdLst>
              <a:gd name="T0" fmla="*/ 0 w 1588"/>
              <a:gd name="T1" fmla="*/ 0 h 78"/>
              <a:gd name="T2" fmla="*/ 0 w 1588"/>
              <a:gd name="T3" fmla="*/ 0 h 78"/>
              <a:gd name="T4" fmla="*/ 0 w 1588"/>
              <a:gd name="T5" fmla="*/ 2147483647 h 78"/>
              <a:gd name="T6" fmla="*/ 0 w 1588"/>
              <a:gd name="T7" fmla="*/ 2147483647 h 78"/>
              <a:gd name="T8" fmla="*/ 0 w 1588"/>
              <a:gd name="T9" fmla="*/ 2147483647 h 78"/>
              <a:gd name="T10" fmla="*/ 0 w 1588"/>
              <a:gd name="T11" fmla="*/ 2147483647 h 78"/>
              <a:gd name="T12" fmla="*/ 0 w 1588"/>
              <a:gd name="T13" fmla="*/ 2147483647 h 78"/>
              <a:gd name="T14" fmla="*/ 0 60000 65536"/>
              <a:gd name="T15" fmla="*/ 0 60000 65536"/>
              <a:gd name="T16" fmla="*/ 0 60000 65536"/>
              <a:gd name="T17" fmla="*/ 0 60000 65536"/>
              <a:gd name="T18" fmla="*/ 0 60000 65536"/>
              <a:gd name="T19" fmla="*/ 0 60000 65536"/>
              <a:gd name="T20" fmla="*/ 0 60000 65536"/>
              <a:gd name="T21" fmla="*/ 0 w 1588"/>
              <a:gd name="T22" fmla="*/ 0 h 78"/>
              <a:gd name="T23" fmla="*/ 1588 w 1588"/>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78">
                <a:moveTo>
                  <a:pt x="0" y="0"/>
                </a:moveTo>
                <a:cubicBezTo>
                  <a:pt x="0" y="0"/>
                  <a:pt x="0" y="0"/>
                  <a:pt x="0" y="0"/>
                </a:cubicBezTo>
                <a:cubicBezTo>
                  <a:pt x="0" y="4"/>
                  <a:pt x="0" y="7"/>
                  <a:pt x="0" y="11"/>
                </a:cubicBezTo>
                <a:cubicBezTo>
                  <a:pt x="0" y="20"/>
                  <a:pt x="0" y="30"/>
                  <a:pt x="0" y="39"/>
                </a:cubicBezTo>
                <a:cubicBezTo>
                  <a:pt x="0" y="49"/>
                  <a:pt x="0" y="58"/>
                  <a:pt x="0" y="68"/>
                </a:cubicBezTo>
                <a:cubicBezTo>
                  <a:pt x="0" y="71"/>
                  <a:pt x="0" y="75"/>
                  <a:pt x="0" y="78"/>
                </a:cubicBezTo>
                <a:cubicBezTo>
                  <a:pt x="0" y="78"/>
                  <a:pt x="0" y="78"/>
                  <a:pt x="0" y="78"/>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91" name="Freeform 163"/>
          <p:cNvSpPr>
            <a:spLocks/>
          </p:cNvSpPr>
          <p:nvPr/>
        </p:nvSpPr>
        <p:spPr bwMode="auto">
          <a:xfrm>
            <a:off x="2951163" y="1019175"/>
            <a:ext cx="1587" cy="174625"/>
          </a:xfrm>
          <a:custGeom>
            <a:avLst/>
            <a:gdLst>
              <a:gd name="T0" fmla="*/ 0 w 1587"/>
              <a:gd name="T1" fmla="*/ 2147483647 h 57"/>
              <a:gd name="T2" fmla="*/ 0 w 1587"/>
              <a:gd name="T3" fmla="*/ 2147483647 h 57"/>
              <a:gd name="T4" fmla="*/ 0 w 1587"/>
              <a:gd name="T5" fmla="*/ 2147483647 h 57"/>
              <a:gd name="T6" fmla="*/ 0 w 1587"/>
              <a:gd name="T7" fmla="*/ 0 h 57"/>
              <a:gd name="T8" fmla="*/ 0 w 1587"/>
              <a:gd name="T9" fmla="*/ 0 h 57"/>
              <a:gd name="T10" fmla="*/ 0 60000 65536"/>
              <a:gd name="T11" fmla="*/ 0 60000 65536"/>
              <a:gd name="T12" fmla="*/ 0 60000 65536"/>
              <a:gd name="T13" fmla="*/ 0 60000 65536"/>
              <a:gd name="T14" fmla="*/ 0 60000 65536"/>
              <a:gd name="T15" fmla="*/ 0 w 1587"/>
              <a:gd name="T16" fmla="*/ 0 h 57"/>
              <a:gd name="T17" fmla="*/ 1587 w 1587"/>
              <a:gd name="T18" fmla="*/ 57 h 57"/>
            </a:gdLst>
            <a:ahLst/>
            <a:cxnLst>
              <a:cxn ang="T10">
                <a:pos x="T0" y="T1"/>
              </a:cxn>
              <a:cxn ang="T11">
                <a:pos x="T2" y="T3"/>
              </a:cxn>
              <a:cxn ang="T12">
                <a:pos x="T4" y="T5"/>
              </a:cxn>
              <a:cxn ang="T13">
                <a:pos x="T6" y="T7"/>
              </a:cxn>
              <a:cxn ang="T14">
                <a:pos x="T8" y="T9"/>
              </a:cxn>
            </a:cxnLst>
            <a:rect l="T15" t="T16" r="T17" b="T18"/>
            <a:pathLst>
              <a:path w="1587" h="57">
                <a:moveTo>
                  <a:pt x="0" y="57"/>
                </a:moveTo>
                <a:cubicBezTo>
                  <a:pt x="0" y="57"/>
                  <a:pt x="0" y="57"/>
                  <a:pt x="0" y="57"/>
                </a:cubicBezTo>
                <a:cubicBezTo>
                  <a:pt x="0" y="47"/>
                  <a:pt x="0" y="38"/>
                  <a:pt x="0" y="28"/>
                </a:cubicBezTo>
                <a:cubicBezTo>
                  <a:pt x="0" y="19"/>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92" name="Freeform 164"/>
          <p:cNvSpPr>
            <a:spLocks/>
          </p:cNvSpPr>
          <p:nvPr/>
        </p:nvSpPr>
        <p:spPr bwMode="auto">
          <a:xfrm>
            <a:off x="2703513" y="1104900"/>
            <a:ext cx="349250" cy="1588"/>
          </a:xfrm>
          <a:custGeom>
            <a:avLst/>
            <a:gdLst>
              <a:gd name="T0" fmla="*/ 0 w 220"/>
              <a:gd name="T1" fmla="*/ 0 h 1588"/>
              <a:gd name="T2" fmla="*/ 2147483647 w 220"/>
              <a:gd name="T3" fmla="*/ 0 h 1588"/>
              <a:gd name="T4" fmla="*/ 2147483647 w 220"/>
              <a:gd name="T5" fmla="*/ 0 h 1588"/>
              <a:gd name="T6" fmla="*/ 2147483647 w 220"/>
              <a:gd name="T7" fmla="*/ 0 h 1588"/>
              <a:gd name="T8" fmla="*/ 0 60000 65536"/>
              <a:gd name="T9" fmla="*/ 0 60000 65536"/>
              <a:gd name="T10" fmla="*/ 0 60000 65536"/>
              <a:gd name="T11" fmla="*/ 0 60000 65536"/>
              <a:gd name="T12" fmla="*/ 0 w 220"/>
              <a:gd name="T13" fmla="*/ 0 h 1588"/>
              <a:gd name="T14" fmla="*/ 220 w 220"/>
              <a:gd name="T15" fmla="*/ 1588 h 1588"/>
            </a:gdLst>
            <a:ahLst/>
            <a:cxnLst>
              <a:cxn ang="T8">
                <a:pos x="T0" y="T1"/>
              </a:cxn>
              <a:cxn ang="T9">
                <a:pos x="T2" y="T3"/>
              </a:cxn>
              <a:cxn ang="T10">
                <a:pos x="T4" y="T5"/>
              </a:cxn>
              <a:cxn ang="T11">
                <a:pos x="T6" y="T7"/>
              </a:cxn>
            </a:cxnLst>
            <a:rect l="T12" t="T13" r="T14" b="T15"/>
            <a:pathLst>
              <a:path w="220" h="1588">
                <a:moveTo>
                  <a:pt x="0" y="0"/>
                </a:moveTo>
                <a:lnTo>
                  <a:pt x="156" y="0"/>
                </a:lnTo>
                <a:lnTo>
                  <a:pt x="175" y="0"/>
                </a:lnTo>
                <a:lnTo>
                  <a:pt x="2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93" name="Line 165"/>
          <p:cNvSpPr>
            <a:spLocks noChangeShapeType="1"/>
          </p:cNvSpPr>
          <p:nvPr/>
        </p:nvSpPr>
        <p:spPr bwMode="auto">
          <a:xfrm>
            <a:off x="308292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94" name="Freeform 166"/>
          <p:cNvSpPr>
            <a:spLocks/>
          </p:cNvSpPr>
          <p:nvPr/>
        </p:nvSpPr>
        <p:spPr bwMode="auto">
          <a:xfrm>
            <a:off x="3146425" y="1104900"/>
            <a:ext cx="382588" cy="1588"/>
          </a:xfrm>
          <a:custGeom>
            <a:avLst/>
            <a:gdLst>
              <a:gd name="T0" fmla="*/ 0 w 241"/>
              <a:gd name="T1" fmla="*/ 0 h 1588"/>
              <a:gd name="T2" fmla="*/ 2147483647 w 241"/>
              <a:gd name="T3" fmla="*/ 0 h 1588"/>
              <a:gd name="T4" fmla="*/ 2147483647 w 241"/>
              <a:gd name="T5" fmla="*/ 0 h 1588"/>
              <a:gd name="T6" fmla="*/ 0 60000 65536"/>
              <a:gd name="T7" fmla="*/ 0 60000 65536"/>
              <a:gd name="T8" fmla="*/ 0 60000 65536"/>
              <a:gd name="T9" fmla="*/ 0 w 241"/>
              <a:gd name="T10" fmla="*/ 0 h 1588"/>
              <a:gd name="T11" fmla="*/ 241 w 241"/>
              <a:gd name="T12" fmla="*/ 1588 h 1588"/>
            </a:gdLst>
            <a:ahLst/>
            <a:cxnLst>
              <a:cxn ang="T6">
                <a:pos x="T0" y="T1"/>
              </a:cxn>
              <a:cxn ang="T7">
                <a:pos x="T2" y="T3"/>
              </a:cxn>
              <a:cxn ang="T8">
                <a:pos x="T4" y="T5"/>
              </a:cxn>
            </a:cxnLst>
            <a:rect l="T9" t="T10" r="T11" b="T12"/>
            <a:pathLst>
              <a:path w="241" h="1588">
                <a:moveTo>
                  <a:pt x="0" y="0"/>
                </a:moveTo>
                <a:lnTo>
                  <a:pt x="127"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95" name="Line 167"/>
          <p:cNvSpPr>
            <a:spLocks noChangeShapeType="1"/>
          </p:cNvSpPr>
          <p:nvPr/>
        </p:nvSpPr>
        <p:spPr bwMode="auto">
          <a:xfrm>
            <a:off x="3562350" y="1104900"/>
            <a:ext cx="95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96" name="Freeform 168"/>
          <p:cNvSpPr>
            <a:spLocks/>
          </p:cNvSpPr>
          <p:nvPr/>
        </p:nvSpPr>
        <p:spPr bwMode="auto">
          <a:xfrm>
            <a:off x="3763963" y="1104900"/>
            <a:ext cx="244475" cy="1588"/>
          </a:xfrm>
          <a:custGeom>
            <a:avLst/>
            <a:gdLst>
              <a:gd name="T0" fmla="*/ 0 w 154"/>
              <a:gd name="T1" fmla="*/ 0 h 1588"/>
              <a:gd name="T2" fmla="*/ 2147483647 w 154"/>
              <a:gd name="T3" fmla="*/ 0 h 1588"/>
              <a:gd name="T4" fmla="*/ 2147483647 w 154"/>
              <a:gd name="T5" fmla="*/ 0 h 1588"/>
              <a:gd name="T6" fmla="*/ 0 60000 65536"/>
              <a:gd name="T7" fmla="*/ 0 60000 65536"/>
              <a:gd name="T8" fmla="*/ 0 60000 65536"/>
              <a:gd name="T9" fmla="*/ 0 w 154"/>
              <a:gd name="T10" fmla="*/ 0 h 1588"/>
              <a:gd name="T11" fmla="*/ 154 w 154"/>
              <a:gd name="T12" fmla="*/ 1588 h 1588"/>
            </a:gdLst>
            <a:ahLst/>
            <a:cxnLst>
              <a:cxn ang="T6">
                <a:pos x="T0" y="T1"/>
              </a:cxn>
              <a:cxn ang="T7">
                <a:pos x="T2" y="T3"/>
              </a:cxn>
              <a:cxn ang="T8">
                <a:pos x="T4" y="T5"/>
              </a:cxn>
            </a:cxnLst>
            <a:rect l="T9" t="T10" r="T11" b="T12"/>
            <a:pathLst>
              <a:path w="154" h="1588">
                <a:moveTo>
                  <a:pt x="0" y="0"/>
                </a:moveTo>
                <a:lnTo>
                  <a:pt x="140" y="0"/>
                </a:lnTo>
                <a:lnTo>
                  <a:pt x="154"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97" name="Freeform 169"/>
          <p:cNvSpPr>
            <a:spLocks/>
          </p:cNvSpPr>
          <p:nvPr/>
        </p:nvSpPr>
        <p:spPr bwMode="auto">
          <a:xfrm>
            <a:off x="3698875" y="1104900"/>
            <a:ext cx="31750" cy="1588"/>
          </a:xfrm>
          <a:custGeom>
            <a:avLst/>
            <a:gdLst>
              <a:gd name="T0" fmla="*/ 0 w 20"/>
              <a:gd name="T1" fmla="*/ 0 h 1588"/>
              <a:gd name="T2" fmla="*/ 2147483647 w 20"/>
              <a:gd name="T3" fmla="*/ 0 h 1588"/>
              <a:gd name="T4" fmla="*/ 2147483647 w 20"/>
              <a:gd name="T5" fmla="*/ 0 h 1588"/>
              <a:gd name="T6" fmla="*/ 0 60000 65536"/>
              <a:gd name="T7" fmla="*/ 0 60000 65536"/>
              <a:gd name="T8" fmla="*/ 0 60000 65536"/>
              <a:gd name="T9" fmla="*/ 0 w 20"/>
              <a:gd name="T10" fmla="*/ 0 h 1588"/>
              <a:gd name="T11" fmla="*/ 20 w 20"/>
              <a:gd name="T12" fmla="*/ 1588 h 1588"/>
            </a:gdLst>
            <a:ahLst/>
            <a:cxnLst>
              <a:cxn ang="T6">
                <a:pos x="T0" y="T1"/>
              </a:cxn>
              <a:cxn ang="T7">
                <a:pos x="T2" y="T3"/>
              </a:cxn>
              <a:cxn ang="T8">
                <a:pos x="T4" y="T5"/>
              </a:cxn>
            </a:cxnLst>
            <a:rect l="T9" t="T10" r="T11" b="T12"/>
            <a:pathLst>
              <a:path w="20" h="1588">
                <a:moveTo>
                  <a:pt x="0" y="0"/>
                </a:moveTo>
                <a:lnTo>
                  <a:pt x="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698" name="Line 170"/>
          <p:cNvSpPr>
            <a:spLocks noChangeShapeType="1"/>
          </p:cNvSpPr>
          <p:nvPr/>
        </p:nvSpPr>
        <p:spPr bwMode="auto">
          <a:xfrm>
            <a:off x="3625850" y="1104900"/>
            <a:ext cx="95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699" name="Line 171"/>
          <p:cNvSpPr>
            <a:spLocks noChangeShapeType="1"/>
          </p:cNvSpPr>
          <p:nvPr/>
        </p:nvSpPr>
        <p:spPr bwMode="auto">
          <a:xfrm>
            <a:off x="4038600"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00" name="Freeform 172"/>
          <p:cNvSpPr>
            <a:spLocks/>
          </p:cNvSpPr>
          <p:nvPr/>
        </p:nvSpPr>
        <p:spPr bwMode="auto">
          <a:xfrm>
            <a:off x="4102100" y="1104900"/>
            <a:ext cx="382588" cy="1588"/>
          </a:xfrm>
          <a:custGeom>
            <a:avLst/>
            <a:gdLst>
              <a:gd name="T0" fmla="*/ 0 w 241"/>
              <a:gd name="T1" fmla="*/ 0 h 1588"/>
              <a:gd name="T2" fmla="*/ 2147483647 w 241"/>
              <a:gd name="T3" fmla="*/ 0 h 1588"/>
              <a:gd name="T4" fmla="*/ 2147483647 w 241"/>
              <a:gd name="T5" fmla="*/ 0 h 1588"/>
              <a:gd name="T6" fmla="*/ 2147483647 w 241"/>
              <a:gd name="T7" fmla="*/ 0 h 1588"/>
              <a:gd name="T8" fmla="*/ 2147483647 w 241"/>
              <a:gd name="T9" fmla="*/ 0 h 1588"/>
              <a:gd name="T10" fmla="*/ 0 60000 65536"/>
              <a:gd name="T11" fmla="*/ 0 60000 65536"/>
              <a:gd name="T12" fmla="*/ 0 60000 65536"/>
              <a:gd name="T13" fmla="*/ 0 60000 65536"/>
              <a:gd name="T14" fmla="*/ 0 60000 65536"/>
              <a:gd name="T15" fmla="*/ 0 w 241"/>
              <a:gd name="T16" fmla="*/ 0 h 1588"/>
              <a:gd name="T17" fmla="*/ 241 w 241"/>
              <a:gd name="T18" fmla="*/ 1588 h 1588"/>
            </a:gdLst>
            <a:ahLst/>
            <a:cxnLst>
              <a:cxn ang="T10">
                <a:pos x="T0" y="T1"/>
              </a:cxn>
              <a:cxn ang="T11">
                <a:pos x="T2" y="T3"/>
              </a:cxn>
              <a:cxn ang="T12">
                <a:pos x="T4" y="T5"/>
              </a:cxn>
              <a:cxn ang="T13">
                <a:pos x="T6" y="T7"/>
              </a:cxn>
              <a:cxn ang="T14">
                <a:pos x="T8" y="T9"/>
              </a:cxn>
            </a:cxnLst>
            <a:rect l="T15" t="T16" r="T17" b="T18"/>
            <a:pathLst>
              <a:path w="241" h="1588">
                <a:moveTo>
                  <a:pt x="0" y="0"/>
                </a:moveTo>
                <a:lnTo>
                  <a:pt x="37" y="0"/>
                </a:lnTo>
                <a:lnTo>
                  <a:pt x="137" y="0"/>
                </a:lnTo>
                <a:lnTo>
                  <a:pt x="227"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01" name="Line 173"/>
          <p:cNvSpPr>
            <a:spLocks noChangeShapeType="1"/>
          </p:cNvSpPr>
          <p:nvPr/>
        </p:nvSpPr>
        <p:spPr bwMode="auto">
          <a:xfrm>
            <a:off x="4518025" y="11049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02" name="Freeform 174"/>
          <p:cNvSpPr>
            <a:spLocks/>
          </p:cNvSpPr>
          <p:nvPr/>
        </p:nvSpPr>
        <p:spPr bwMode="auto">
          <a:xfrm>
            <a:off x="4581525" y="1104900"/>
            <a:ext cx="382588" cy="1588"/>
          </a:xfrm>
          <a:custGeom>
            <a:avLst/>
            <a:gdLst>
              <a:gd name="T0" fmla="*/ 0 w 241"/>
              <a:gd name="T1" fmla="*/ 0 h 1588"/>
              <a:gd name="T2" fmla="*/ 2147483647 w 241"/>
              <a:gd name="T3" fmla="*/ 0 h 1588"/>
              <a:gd name="T4" fmla="*/ 2147483647 w 241"/>
              <a:gd name="T5" fmla="*/ 0 h 1588"/>
              <a:gd name="T6" fmla="*/ 0 60000 65536"/>
              <a:gd name="T7" fmla="*/ 0 60000 65536"/>
              <a:gd name="T8" fmla="*/ 0 60000 65536"/>
              <a:gd name="T9" fmla="*/ 0 w 241"/>
              <a:gd name="T10" fmla="*/ 0 h 1588"/>
              <a:gd name="T11" fmla="*/ 241 w 241"/>
              <a:gd name="T12" fmla="*/ 1588 h 1588"/>
            </a:gdLst>
            <a:ahLst/>
            <a:cxnLst>
              <a:cxn ang="T6">
                <a:pos x="T0" y="T1"/>
              </a:cxn>
              <a:cxn ang="T7">
                <a:pos x="T2" y="T3"/>
              </a:cxn>
              <a:cxn ang="T8">
                <a:pos x="T4" y="T5"/>
              </a:cxn>
            </a:cxnLst>
            <a:rect l="T9" t="T10" r="T11" b="T12"/>
            <a:pathLst>
              <a:path w="241" h="1588">
                <a:moveTo>
                  <a:pt x="0" y="0"/>
                </a:moveTo>
                <a:lnTo>
                  <a:pt x="125"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03" name="Line 175"/>
          <p:cNvSpPr>
            <a:spLocks noChangeShapeType="1"/>
          </p:cNvSpPr>
          <p:nvPr/>
        </p:nvSpPr>
        <p:spPr bwMode="auto">
          <a:xfrm>
            <a:off x="499427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04" name="Freeform 176"/>
          <p:cNvSpPr>
            <a:spLocks/>
          </p:cNvSpPr>
          <p:nvPr/>
        </p:nvSpPr>
        <p:spPr bwMode="auto">
          <a:xfrm>
            <a:off x="5057775" y="1104900"/>
            <a:ext cx="349250" cy="1588"/>
          </a:xfrm>
          <a:custGeom>
            <a:avLst/>
            <a:gdLst>
              <a:gd name="T0" fmla="*/ 0 w 220"/>
              <a:gd name="T1" fmla="*/ 0 h 1588"/>
              <a:gd name="T2" fmla="*/ 2147483647 w 220"/>
              <a:gd name="T3" fmla="*/ 0 h 1588"/>
              <a:gd name="T4" fmla="*/ 2147483647 w 220"/>
              <a:gd name="T5" fmla="*/ 0 h 1588"/>
              <a:gd name="T6" fmla="*/ 0 60000 65536"/>
              <a:gd name="T7" fmla="*/ 0 60000 65536"/>
              <a:gd name="T8" fmla="*/ 0 60000 65536"/>
              <a:gd name="T9" fmla="*/ 0 w 220"/>
              <a:gd name="T10" fmla="*/ 0 h 1588"/>
              <a:gd name="T11" fmla="*/ 220 w 220"/>
              <a:gd name="T12" fmla="*/ 1588 h 1588"/>
            </a:gdLst>
            <a:ahLst/>
            <a:cxnLst>
              <a:cxn ang="T6">
                <a:pos x="T0" y="T1"/>
              </a:cxn>
              <a:cxn ang="T7">
                <a:pos x="T2" y="T3"/>
              </a:cxn>
              <a:cxn ang="T8">
                <a:pos x="T4" y="T5"/>
              </a:cxn>
            </a:cxnLst>
            <a:rect l="T9" t="T10" r="T11" b="T12"/>
            <a:pathLst>
              <a:path w="220" h="1588">
                <a:moveTo>
                  <a:pt x="0" y="0"/>
                </a:moveTo>
                <a:lnTo>
                  <a:pt x="127" y="0"/>
                </a:lnTo>
                <a:lnTo>
                  <a:pt x="2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05" name="Line 177"/>
          <p:cNvSpPr>
            <a:spLocks noChangeShapeType="1"/>
          </p:cNvSpPr>
          <p:nvPr/>
        </p:nvSpPr>
        <p:spPr bwMode="auto">
          <a:xfrm>
            <a:off x="2951163"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06" name="Line 178"/>
          <p:cNvSpPr>
            <a:spLocks noChangeShapeType="1"/>
          </p:cNvSpPr>
          <p:nvPr/>
        </p:nvSpPr>
        <p:spPr bwMode="auto">
          <a:xfrm>
            <a:off x="2997200" y="11938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07" name="Line 179"/>
          <p:cNvSpPr>
            <a:spLocks noChangeShapeType="1"/>
          </p:cNvSpPr>
          <p:nvPr/>
        </p:nvSpPr>
        <p:spPr bwMode="auto">
          <a:xfrm>
            <a:off x="3046413"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08" name="Line 180"/>
          <p:cNvSpPr>
            <a:spLocks noChangeShapeType="1"/>
          </p:cNvSpPr>
          <p:nvPr/>
        </p:nvSpPr>
        <p:spPr bwMode="auto">
          <a:xfrm>
            <a:off x="3095625" y="11938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09" name="Line 181"/>
          <p:cNvSpPr>
            <a:spLocks noChangeShapeType="1"/>
          </p:cNvSpPr>
          <p:nvPr/>
        </p:nvSpPr>
        <p:spPr bwMode="auto">
          <a:xfrm>
            <a:off x="3140075" y="1193800"/>
            <a:ext cx="34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10" name="Line 182"/>
          <p:cNvSpPr>
            <a:spLocks noChangeShapeType="1"/>
          </p:cNvSpPr>
          <p:nvPr/>
        </p:nvSpPr>
        <p:spPr bwMode="auto">
          <a:xfrm>
            <a:off x="3189288"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11" name="Line 183"/>
          <p:cNvSpPr>
            <a:spLocks noChangeShapeType="1"/>
          </p:cNvSpPr>
          <p:nvPr/>
        </p:nvSpPr>
        <p:spPr bwMode="auto">
          <a:xfrm>
            <a:off x="3235325" y="11938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12" name="Freeform 184"/>
          <p:cNvSpPr>
            <a:spLocks/>
          </p:cNvSpPr>
          <p:nvPr/>
        </p:nvSpPr>
        <p:spPr bwMode="auto">
          <a:xfrm>
            <a:off x="3284538" y="1193800"/>
            <a:ext cx="63500" cy="1588"/>
          </a:xfrm>
          <a:custGeom>
            <a:avLst/>
            <a:gdLst>
              <a:gd name="T0" fmla="*/ 0 w 40"/>
              <a:gd name="T1" fmla="*/ 0 h 1588"/>
              <a:gd name="T2" fmla="*/ 2147483647 w 40"/>
              <a:gd name="T3" fmla="*/ 0 h 1588"/>
              <a:gd name="T4" fmla="*/ 2147483647 w 40"/>
              <a:gd name="T5" fmla="*/ 0 h 1588"/>
              <a:gd name="T6" fmla="*/ 2147483647 w 40"/>
              <a:gd name="T7" fmla="*/ 0 h 1588"/>
              <a:gd name="T8" fmla="*/ 0 60000 65536"/>
              <a:gd name="T9" fmla="*/ 0 60000 65536"/>
              <a:gd name="T10" fmla="*/ 0 60000 65536"/>
              <a:gd name="T11" fmla="*/ 0 60000 65536"/>
              <a:gd name="T12" fmla="*/ 0 w 40"/>
              <a:gd name="T13" fmla="*/ 0 h 1588"/>
              <a:gd name="T14" fmla="*/ 40 w 40"/>
              <a:gd name="T15" fmla="*/ 1588 h 1588"/>
            </a:gdLst>
            <a:ahLst/>
            <a:cxnLst>
              <a:cxn ang="T8">
                <a:pos x="T0" y="T1"/>
              </a:cxn>
              <a:cxn ang="T9">
                <a:pos x="T2" y="T3"/>
              </a:cxn>
              <a:cxn ang="T10">
                <a:pos x="T4" y="T5"/>
              </a:cxn>
              <a:cxn ang="T11">
                <a:pos x="T6" y="T7"/>
              </a:cxn>
            </a:cxnLst>
            <a:rect l="T12" t="T13" r="T14" b="T15"/>
            <a:pathLst>
              <a:path w="40" h="1588">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13" name="Line 185"/>
          <p:cNvSpPr>
            <a:spLocks noChangeShapeType="1"/>
          </p:cNvSpPr>
          <p:nvPr/>
        </p:nvSpPr>
        <p:spPr bwMode="auto">
          <a:xfrm>
            <a:off x="2951163"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14" name="Line 186"/>
          <p:cNvSpPr>
            <a:spLocks noChangeShapeType="1"/>
          </p:cNvSpPr>
          <p:nvPr/>
        </p:nvSpPr>
        <p:spPr bwMode="auto">
          <a:xfrm>
            <a:off x="2997200" y="1019175"/>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15" name="Line 187"/>
          <p:cNvSpPr>
            <a:spLocks noChangeShapeType="1"/>
          </p:cNvSpPr>
          <p:nvPr/>
        </p:nvSpPr>
        <p:spPr bwMode="auto">
          <a:xfrm>
            <a:off x="3046413"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16" name="Line 188"/>
          <p:cNvSpPr>
            <a:spLocks noChangeShapeType="1"/>
          </p:cNvSpPr>
          <p:nvPr/>
        </p:nvSpPr>
        <p:spPr bwMode="auto">
          <a:xfrm>
            <a:off x="3095625" y="1019175"/>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17" name="Line 189"/>
          <p:cNvSpPr>
            <a:spLocks noChangeShapeType="1"/>
          </p:cNvSpPr>
          <p:nvPr/>
        </p:nvSpPr>
        <p:spPr bwMode="auto">
          <a:xfrm>
            <a:off x="3140075" y="1019175"/>
            <a:ext cx="34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18" name="Line 190"/>
          <p:cNvSpPr>
            <a:spLocks noChangeShapeType="1"/>
          </p:cNvSpPr>
          <p:nvPr/>
        </p:nvSpPr>
        <p:spPr bwMode="auto">
          <a:xfrm>
            <a:off x="3189288"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19" name="Line 191"/>
          <p:cNvSpPr>
            <a:spLocks noChangeShapeType="1"/>
          </p:cNvSpPr>
          <p:nvPr/>
        </p:nvSpPr>
        <p:spPr bwMode="auto">
          <a:xfrm>
            <a:off x="3235325" y="1019175"/>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20" name="Freeform 192"/>
          <p:cNvSpPr>
            <a:spLocks/>
          </p:cNvSpPr>
          <p:nvPr/>
        </p:nvSpPr>
        <p:spPr bwMode="auto">
          <a:xfrm>
            <a:off x="3284538" y="1019175"/>
            <a:ext cx="63500" cy="1588"/>
          </a:xfrm>
          <a:custGeom>
            <a:avLst/>
            <a:gdLst>
              <a:gd name="T0" fmla="*/ 0 w 40"/>
              <a:gd name="T1" fmla="*/ 0 h 1588"/>
              <a:gd name="T2" fmla="*/ 2147483647 w 40"/>
              <a:gd name="T3" fmla="*/ 0 h 1588"/>
              <a:gd name="T4" fmla="*/ 2147483647 w 40"/>
              <a:gd name="T5" fmla="*/ 0 h 1588"/>
              <a:gd name="T6" fmla="*/ 2147483647 w 40"/>
              <a:gd name="T7" fmla="*/ 0 h 1588"/>
              <a:gd name="T8" fmla="*/ 0 60000 65536"/>
              <a:gd name="T9" fmla="*/ 0 60000 65536"/>
              <a:gd name="T10" fmla="*/ 0 60000 65536"/>
              <a:gd name="T11" fmla="*/ 0 60000 65536"/>
              <a:gd name="T12" fmla="*/ 0 w 40"/>
              <a:gd name="T13" fmla="*/ 0 h 1588"/>
              <a:gd name="T14" fmla="*/ 40 w 40"/>
              <a:gd name="T15" fmla="*/ 1588 h 1588"/>
            </a:gdLst>
            <a:ahLst/>
            <a:cxnLst>
              <a:cxn ang="T8">
                <a:pos x="T0" y="T1"/>
              </a:cxn>
              <a:cxn ang="T9">
                <a:pos x="T2" y="T3"/>
              </a:cxn>
              <a:cxn ang="T10">
                <a:pos x="T4" y="T5"/>
              </a:cxn>
              <a:cxn ang="T11">
                <a:pos x="T6" y="T7"/>
              </a:cxn>
            </a:cxnLst>
            <a:rect l="T12" t="T13" r="T14" b="T15"/>
            <a:pathLst>
              <a:path w="40" h="1588">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21" name="Line 193"/>
          <p:cNvSpPr>
            <a:spLocks noChangeShapeType="1"/>
          </p:cNvSpPr>
          <p:nvPr/>
        </p:nvSpPr>
        <p:spPr bwMode="auto">
          <a:xfrm flipV="1">
            <a:off x="5256213" y="373063"/>
            <a:ext cx="1587" cy="3968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22" name="Line 194"/>
          <p:cNvSpPr>
            <a:spLocks noChangeShapeType="1"/>
          </p:cNvSpPr>
          <p:nvPr/>
        </p:nvSpPr>
        <p:spPr bwMode="auto">
          <a:xfrm flipV="1">
            <a:off x="3665538" y="10747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23" name="Line 195"/>
          <p:cNvSpPr>
            <a:spLocks noChangeShapeType="1"/>
          </p:cNvSpPr>
          <p:nvPr/>
        </p:nvSpPr>
        <p:spPr bwMode="auto">
          <a:xfrm flipH="1">
            <a:off x="3635375" y="11049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24" name="Line 196"/>
          <p:cNvSpPr>
            <a:spLocks noChangeShapeType="1"/>
          </p:cNvSpPr>
          <p:nvPr/>
        </p:nvSpPr>
        <p:spPr bwMode="auto">
          <a:xfrm>
            <a:off x="373062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25" name="Line 197"/>
          <p:cNvSpPr>
            <a:spLocks noChangeShapeType="1"/>
          </p:cNvSpPr>
          <p:nvPr/>
        </p:nvSpPr>
        <p:spPr bwMode="auto">
          <a:xfrm>
            <a:off x="3665538" y="1169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26" name="Freeform 198"/>
          <p:cNvSpPr>
            <a:spLocks/>
          </p:cNvSpPr>
          <p:nvPr/>
        </p:nvSpPr>
        <p:spPr bwMode="auto">
          <a:xfrm>
            <a:off x="3571875" y="1104900"/>
            <a:ext cx="30163" cy="1588"/>
          </a:xfrm>
          <a:custGeom>
            <a:avLst/>
            <a:gdLst>
              <a:gd name="T0" fmla="*/ 2147483647 w 19"/>
              <a:gd name="T1" fmla="*/ 0 h 1588"/>
              <a:gd name="T2" fmla="*/ 2147483647 w 19"/>
              <a:gd name="T3" fmla="*/ 0 h 1588"/>
              <a:gd name="T4" fmla="*/ 0 w 19"/>
              <a:gd name="T5" fmla="*/ 0 h 1588"/>
              <a:gd name="T6" fmla="*/ 0 60000 65536"/>
              <a:gd name="T7" fmla="*/ 0 60000 65536"/>
              <a:gd name="T8" fmla="*/ 0 60000 65536"/>
              <a:gd name="T9" fmla="*/ 0 w 19"/>
              <a:gd name="T10" fmla="*/ 0 h 1588"/>
              <a:gd name="T11" fmla="*/ 19 w 19"/>
              <a:gd name="T12" fmla="*/ 1588 h 1588"/>
            </a:gdLst>
            <a:ahLst/>
            <a:cxnLst>
              <a:cxn ang="T6">
                <a:pos x="T0" y="T1"/>
              </a:cxn>
              <a:cxn ang="T7">
                <a:pos x="T2" y="T3"/>
              </a:cxn>
              <a:cxn ang="T8">
                <a:pos x="T4" y="T5"/>
              </a:cxn>
            </a:cxnLst>
            <a:rect l="T9" t="T10" r="T11" b="T12"/>
            <a:pathLst>
              <a:path w="19" h="1588">
                <a:moveTo>
                  <a:pt x="19" y="0"/>
                </a:moveTo>
                <a:lnTo>
                  <a:pt x="13"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27" name="Line 199"/>
          <p:cNvSpPr>
            <a:spLocks noChangeShapeType="1"/>
          </p:cNvSpPr>
          <p:nvPr/>
        </p:nvSpPr>
        <p:spPr bwMode="auto">
          <a:xfrm>
            <a:off x="3665538" y="110490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28" name="Line 200"/>
          <p:cNvSpPr>
            <a:spLocks noChangeShapeType="1"/>
          </p:cNvSpPr>
          <p:nvPr/>
        </p:nvSpPr>
        <p:spPr bwMode="auto">
          <a:xfrm flipV="1">
            <a:off x="3665538" y="10112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29" name="Line 201"/>
          <p:cNvSpPr>
            <a:spLocks noChangeShapeType="1"/>
          </p:cNvSpPr>
          <p:nvPr/>
        </p:nvSpPr>
        <p:spPr bwMode="auto">
          <a:xfrm>
            <a:off x="3665538" y="1104900"/>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30" name="Freeform 202"/>
          <p:cNvSpPr>
            <a:spLocks/>
          </p:cNvSpPr>
          <p:nvPr/>
        </p:nvSpPr>
        <p:spPr bwMode="auto">
          <a:xfrm>
            <a:off x="3043238" y="1336675"/>
            <a:ext cx="158750" cy="141288"/>
          </a:xfrm>
          <a:custGeom>
            <a:avLst/>
            <a:gdLst>
              <a:gd name="T0" fmla="*/ 2147483647 w 100"/>
              <a:gd name="T1" fmla="*/ 2147483647 h 89"/>
              <a:gd name="T2" fmla="*/ 0 w 100"/>
              <a:gd name="T3" fmla="*/ 2147483647 h 89"/>
              <a:gd name="T4" fmla="*/ 2147483647 w 100"/>
              <a:gd name="T5" fmla="*/ 0 h 89"/>
              <a:gd name="T6" fmla="*/ 0 60000 65536"/>
              <a:gd name="T7" fmla="*/ 0 60000 65536"/>
              <a:gd name="T8" fmla="*/ 0 60000 65536"/>
              <a:gd name="T9" fmla="*/ 0 w 100"/>
              <a:gd name="T10" fmla="*/ 0 h 89"/>
              <a:gd name="T11" fmla="*/ 100 w 100"/>
              <a:gd name="T12" fmla="*/ 89 h 89"/>
            </a:gdLst>
            <a:ahLst/>
            <a:cxnLst>
              <a:cxn ang="T6">
                <a:pos x="T0" y="T1"/>
              </a:cxn>
              <a:cxn ang="T7">
                <a:pos x="T2" y="T3"/>
              </a:cxn>
              <a:cxn ang="T8">
                <a:pos x="T4" y="T5"/>
              </a:cxn>
            </a:cxnLst>
            <a:rect l="T9" t="T10" r="T11" b="T12"/>
            <a:pathLst>
              <a:path w="100" h="89">
                <a:moveTo>
                  <a:pt x="100" y="89"/>
                </a:moveTo>
                <a:lnTo>
                  <a:pt x="0" y="89"/>
                </a:lnTo>
                <a:lnTo>
                  <a:pt x="34"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31" name="Freeform 203"/>
          <p:cNvSpPr>
            <a:spLocks/>
          </p:cNvSpPr>
          <p:nvPr/>
        </p:nvSpPr>
        <p:spPr bwMode="auto">
          <a:xfrm>
            <a:off x="3760788" y="619125"/>
            <a:ext cx="350837" cy="327025"/>
          </a:xfrm>
          <a:custGeom>
            <a:avLst/>
            <a:gdLst>
              <a:gd name="T0" fmla="*/ 0 w 221"/>
              <a:gd name="T1" fmla="*/ 2147483647 h 206"/>
              <a:gd name="T2" fmla="*/ 2147483647 w 221"/>
              <a:gd name="T3" fmla="*/ 2147483647 h 206"/>
              <a:gd name="T4" fmla="*/ 2147483647 w 221"/>
              <a:gd name="T5" fmla="*/ 0 h 206"/>
              <a:gd name="T6" fmla="*/ 2147483647 w 221"/>
              <a:gd name="T7" fmla="*/ 0 h 206"/>
              <a:gd name="T8" fmla="*/ 0 60000 65536"/>
              <a:gd name="T9" fmla="*/ 0 60000 65536"/>
              <a:gd name="T10" fmla="*/ 0 60000 65536"/>
              <a:gd name="T11" fmla="*/ 0 60000 65536"/>
              <a:gd name="T12" fmla="*/ 0 w 221"/>
              <a:gd name="T13" fmla="*/ 0 h 206"/>
              <a:gd name="T14" fmla="*/ 221 w 221"/>
              <a:gd name="T15" fmla="*/ 206 h 206"/>
            </a:gdLst>
            <a:ahLst/>
            <a:cxnLst>
              <a:cxn ang="T8">
                <a:pos x="T0" y="T1"/>
              </a:cxn>
              <a:cxn ang="T9">
                <a:pos x="T2" y="T3"/>
              </a:cxn>
              <a:cxn ang="T10">
                <a:pos x="T4" y="T5"/>
              </a:cxn>
              <a:cxn ang="T11">
                <a:pos x="T6" y="T7"/>
              </a:cxn>
            </a:cxnLst>
            <a:rect l="T12" t="T13" r="T14" b="T15"/>
            <a:pathLst>
              <a:path w="221" h="206">
                <a:moveTo>
                  <a:pt x="0" y="206"/>
                </a:moveTo>
                <a:lnTo>
                  <a:pt x="13" y="181"/>
                </a:lnTo>
                <a:lnTo>
                  <a:pt x="121" y="0"/>
                </a:lnTo>
                <a:lnTo>
                  <a:pt x="22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32" name="Line 204"/>
          <p:cNvSpPr>
            <a:spLocks noChangeShapeType="1"/>
          </p:cNvSpPr>
          <p:nvPr/>
        </p:nvSpPr>
        <p:spPr bwMode="auto">
          <a:xfrm flipH="1">
            <a:off x="2343150" y="1303338"/>
            <a:ext cx="75247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33" name="Line 205"/>
          <p:cNvSpPr>
            <a:spLocks noChangeShapeType="1"/>
          </p:cNvSpPr>
          <p:nvPr/>
        </p:nvSpPr>
        <p:spPr bwMode="auto">
          <a:xfrm flipH="1">
            <a:off x="3125788" y="1303338"/>
            <a:ext cx="1920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34" name="Line 206"/>
          <p:cNvSpPr>
            <a:spLocks noChangeShapeType="1"/>
          </p:cNvSpPr>
          <p:nvPr/>
        </p:nvSpPr>
        <p:spPr bwMode="auto">
          <a:xfrm flipH="1">
            <a:off x="2343150" y="906463"/>
            <a:ext cx="9747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35" name="Line 207"/>
          <p:cNvSpPr>
            <a:spLocks noChangeShapeType="1"/>
          </p:cNvSpPr>
          <p:nvPr/>
        </p:nvSpPr>
        <p:spPr bwMode="auto">
          <a:xfrm>
            <a:off x="5291138" y="1425575"/>
            <a:ext cx="40481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36" name="Line 208"/>
          <p:cNvSpPr>
            <a:spLocks noChangeShapeType="1"/>
          </p:cNvSpPr>
          <p:nvPr/>
        </p:nvSpPr>
        <p:spPr bwMode="auto">
          <a:xfrm>
            <a:off x="5291138" y="787400"/>
            <a:ext cx="40481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37" name="Freeform 209"/>
          <p:cNvSpPr>
            <a:spLocks/>
          </p:cNvSpPr>
          <p:nvPr/>
        </p:nvSpPr>
        <p:spPr bwMode="auto">
          <a:xfrm>
            <a:off x="3698875" y="936625"/>
            <a:ext cx="76200" cy="114300"/>
          </a:xfrm>
          <a:custGeom>
            <a:avLst/>
            <a:gdLst>
              <a:gd name="T0" fmla="*/ 0 w 48"/>
              <a:gd name="T1" fmla="*/ 2147483647 h 72"/>
              <a:gd name="T2" fmla="*/ 2147483647 w 48"/>
              <a:gd name="T3" fmla="*/ 2147483647 h 72"/>
              <a:gd name="T4" fmla="*/ 2147483647 w 48"/>
              <a:gd name="T5" fmla="*/ 2147483647 h 72"/>
              <a:gd name="T6" fmla="*/ 2147483647 w 48"/>
              <a:gd name="T7" fmla="*/ 0 h 72"/>
              <a:gd name="T8" fmla="*/ 0 w 48"/>
              <a:gd name="T9" fmla="*/ 2147483647 h 72"/>
              <a:gd name="T10" fmla="*/ 0 60000 65536"/>
              <a:gd name="T11" fmla="*/ 0 60000 65536"/>
              <a:gd name="T12" fmla="*/ 0 60000 65536"/>
              <a:gd name="T13" fmla="*/ 0 60000 65536"/>
              <a:gd name="T14" fmla="*/ 0 60000 65536"/>
              <a:gd name="T15" fmla="*/ 0 w 48"/>
              <a:gd name="T16" fmla="*/ 0 h 72"/>
              <a:gd name="T17" fmla="*/ 48 w 48"/>
              <a:gd name="T18" fmla="*/ 72 h 72"/>
            </a:gdLst>
            <a:ahLst/>
            <a:cxnLst>
              <a:cxn ang="T10">
                <a:pos x="T0" y="T1"/>
              </a:cxn>
              <a:cxn ang="T11">
                <a:pos x="T2" y="T3"/>
              </a:cxn>
              <a:cxn ang="T12">
                <a:pos x="T4" y="T5"/>
              </a:cxn>
              <a:cxn ang="T13">
                <a:pos x="T6" y="T7"/>
              </a:cxn>
              <a:cxn ang="T14">
                <a:pos x="T8" y="T9"/>
              </a:cxn>
            </a:cxnLst>
            <a:rect l="T15" t="T16" r="T17" b="T18"/>
            <a:pathLst>
              <a:path w="48" h="72">
                <a:moveTo>
                  <a:pt x="0" y="72"/>
                </a:moveTo>
                <a:lnTo>
                  <a:pt x="48" y="14"/>
                </a:lnTo>
                <a:lnTo>
                  <a:pt x="39" y="6"/>
                </a:lnTo>
                <a:lnTo>
                  <a:pt x="27" y="0"/>
                </a:lnTo>
                <a:lnTo>
                  <a:pt x="0" y="72"/>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38" name="Freeform 210"/>
          <p:cNvSpPr>
            <a:spLocks/>
          </p:cNvSpPr>
          <p:nvPr/>
        </p:nvSpPr>
        <p:spPr bwMode="auto">
          <a:xfrm>
            <a:off x="3079750" y="1223963"/>
            <a:ext cx="63500" cy="119062"/>
          </a:xfrm>
          <a:custGeom>
            <a:avLst/>
            <a:gdLst>
              <a:gd name="T0" fmla="*/ 2147483647 w 40"/>
              <a:gd name="T1" fmla="*/ 0 h 75"/>
              <a:gd name="T2" fmla="*/ 2147483647 w 40"/>
              <a:gd name="T3" fmla="*/ 2147483647 h 75"/>
              <a:gd name="T4" fmla="*/ 2147483647 w 40"/>
              <a:gd name="T5" fmla="*/ 2147483647 h 75"/>
              <a:gd name="T6" fmla="*/ 2147483647 w 40"/>
              <a:gd name="T7" fmla="*/ 2147483647 h 75"/>
              <a:gd name="T8" fmla="*/ 0 w 40"/>
              <a:gd name="T9" fmla="*/ 2147483647 h 75"/>
              <a:gd name="T10" fmla="*/ 2147483647 w 40"/>
              <a:gd name="T11" fmla="*/ 2147483647 h 75"/>
              <a:gd name="T12" fmla="*/ 2147483647 w 40"/>
              <a:gd name="T13" fmla="*/ 0 h 75"/>
              <a:gd name="T14" fmla="*/ 0 60000 65536"/>
              <a:gd name="T15" fmla="*/ 0 60000 65536"/>
              <a:gd name="T16" fmla="*/ 0 60000 65536"/>
              <a:gd name="T17" fmla="*/ 0 60000 65536"/>
              <a:gd name="T18" fmla="*/ 0 60000 65536"/>
              <a:gd name="T19" fmla="*/ 0 60000 65536"/>
              <a:gd name="T20" fmla="*/ 0 60000 65536"/>
              <a:gd name="T21" fmla="*/ 0 w 40"/>
              <a:gd name="T22" fmla="*/ 0 h 75"/>
              <a:gd name="T23" fmla="*/ 40 w 40"/>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75">
                <a:moveTo>
                  <a:pt x="40" y="0"/>
                </a:moveTo>
                <a:lnTo>
                  <a:pt x="29" y="50"/>
                </a:lnTo>
                <a:lnTo>
                  <a:pt x="25" y="75"/>
                </a:lnTo>
                <a:lnTo>
                  <a:pt x="11" y="71"/>
                </a:lnTo>
                <a:lnTo>
                  <a:pt x="0" y="66"/>
                </a:lnTo>
                <a:lnTo>
                  <a:pt x="10" y="50"/>
                </a:lnTo>
                <a:lnTo>
                  <a:pt x="40"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39" name="Line 211"/>
          <p:cNvSpPr>
            <a:spLocks noChangeShapeType="1"/>
          </p:cNvSpPr>
          <p:nvPr/>
        </p:nvSpPr>
        <p:spPr bwMode="auto">
          <a:xfrm>
            <a:off x="3979863" y="2185988"/>
            <a:ext cx="15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40" name="Line 212"/>
          <p:cNvSpPr>
            <a:spLocks noChangeShapeType="1"/>
          </p:cNvSpPr>
          <p:nvPr/>
        </p:nvSpPr>
        <p:spPr bwMode="auto">
          <a:xfrm flipH="1">
            <a:off x="4289425" y="1914525"/>
            <a:ext cx="1730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41" name="Rectangle 213"/>
          <p:cNvSpPr>
            <a:spLocks noChangeArrowheads="1"/>
          </p:cNvSpPr>
          <p:nvPr/>
        </p:nvSpPr>
        <p:spPr bwMode="auto">
          <a:xfrm>
            <a:off x="4068763" y="1804988"/>
            <a:ext cx="220662" cy="219075"/>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42" name="Rectangle 214"/>
          <p:cNvSpPr>
            <a:spLocks noChangeArrowheads="1"/>
          </p:cNvSpPr>
          <p:nvPr/>
        </p:nvSpPr>
        <p:spPr bwMode="auto">
          <a:xfrm>
            <a:off x="4130675" y="1831975"/>
            <a:ext cx="1158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M</a:t>
            </a:r>
            <a:endParaRPr lang="en-US" smtClean="0">
              <a:solidFill>
                <a:srgbClr val="000000"/>
              </a:solidFill>
            </a:endParaRPr>
          </a:p>
        </p:txBody>
      </p:sp>
      <p:sp>
        <p:nvSpPr>
          <p:cNvPr id="22743" name="Rectangle 215"/>
          <p:cNvSpPr>
            <a:spLocks noChangeArrowheads="1"/>
          </p:cNvSpPr>
          <p:nvPr/>
        </p:nvSpPr>
        <p:spPr bwMode="auto">
          <a:xfrm>
            <a:off x="6026150" y="19192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2744" name="Rectangle 216"/>
          <p:cNvSpPr>
            <a:spLocks noChangeArrowheads="1"/>
          </p:cNvSpPr>
          <p:nvPr/>
        </p:nvSpPr>
        <p:spPr bwMode="auto">
          <a:xfrm>
            <a:off x="6134100"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2745" name="Rectangle 217"/>
          <p:cNvSpPr>
            <a:spLocks noChangeArrowheads="1"/>
          </p:cNvSpPr>
          <p:nvPr/>
        </p:nvSpPr>
        <p:spPr bwMode="auto">
          <a:xfrm>
            <a:off x="6219825"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U</a:t>
            </a:r>
            <a:endParaRPr lang="en-US" smtClean="0">
              <a:solidFill>
                <a:srgbClr val="000000"/>
              </a:solidFill>
            </a:endParaRPr>
          </a:p>
        </p:txBody>
      </p:sp>
      <p:sp>
        <p:nvSpPr>
          <p:cNvPr id="22746" name="Rectangle 218"/>
          <p:cNvSpPr>
            <a:spLocks noChangeArrowheads="1"/>
          </p:cNvSpPr>
          <p:nvPr/>
        </p:nvSpPr>
        <p:spPr bwMode="auto">
          <a:xfrm>
            <a:off x="6313488"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R</a:t>
            </a:r>
            <a:endParaRPr lang="en-US" smtClean="0">
              <a:solidFill>
                <a:srgbClr val="000000"/>
              </a:solidFill>
            </a:endParaRPr>
          </a:p>
        </p:txBody>
      </p:sp>
      <p:sp>
        <p:nvSpPr>
          <p:cNvPr id="22747" name="Rectangle 219"/>
          <p:cNvSpPr>
            <a:spLocks noChangeArrowheads="1"/>
          </p:cNvSpPr>
          <p:nvPr/>
        </p:nvSpPr>
        <p:spPr bwMode="auto">
          <a:xfrm>
            <a:off x="6407150" y="1919288"/>
            <a:ext cx="857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F</a:t>
            </a:r>
            <a:endParaRPr lang="en-US" smtClean="0">
              <a:solidFill>
                <a:srgbClr val="000000"/>
              </a:solidFill>
            </a:endParaRPr>
          </a:p>
        </p:txBody>
      </p:sp>
      <p:sp>
        <p:nvSpPr>
          <p:cNvPr id="22748" name="Rectangle 220"/>
          <p:cNvSpPr>
            <a:spLocks noChangeArrowheads="1"/>
          </p:cNvSpPr>
          <p:nvPr/>
        </p:nvSpPr>
        <p:spPr bwMode="auto">
          <a:xfrm>
            <a:off x="6486525"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a:t>
            </a:r>
            <a:endParaRPr lang="en-US" smtClean="0">
              <a:solidFill>
                <a:srgbClr val="000000"/>
              </a:solidFill>
            </a:endParaRPr>
          </a:p>
        </p:txBody>
      </p:sp>
      <p:sp>
        <p:nvSpPr>
          <p:cNvPr id="22749" name="Rectangle 221"/>
          <p:cNvSpPr>
            <a:spLocks noChangeArrowheads="1"/>
          </p:cNvSpPr>
          <p:nvPr/>
        </p:nvSpPr>
        <p:spPr bwMode="auto">
          <a:xfrm>
            <a:off x="6573838"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C</a:t>
            </a:r>
            <a:endParaRPr lang="en-US" smtClean="0">
              <a:solidFill>
                <a:srgbClr val="000000"/>
              </a:solidFill>
            </a:endParaRPr>
          </a:p>
        </p:txBody>
      </p:sp>
      <p:sp>
        <p:nvSpPr>
          <p:cNvPr id="22750" name="Rectangle 222"/>
          <p:cNvSpPr>
            <a:spLocks noChangeArrowheads="1"/>
          </p:cNvSpPr>
          <p:nvPr/>
        </p:nvSpPr>
        <p:spPr bwMode="auto">
          <a:xfrm>
            <a:off x="6667500"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E</a:t>
            </a:r>
            <a:endParaRPr lang="en-US" smtClean="0">
              <a:solidFill>
                <a:srgbClr val="000000"/>
              </a:solidFill>
            </a:endParaRPr>
          </a:p>
        </p:txBody>
      </p:sp>
      <p:sp>
        <p:nvSpPr>
          <p:cNvPr id="22751" name="Rectangle 223"/>
          <p:cNvSpPr>
            <a:spLocks noChangeArrowheads="1"/>
          </p:cNvSpPr>
          <p:nvPr/>
        </p:nvSpPr>
        <p:spPr bwMode="auto">
          <a:xfrm>
            <a:off x="6753225"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2752" name="Rectangle 224"/>
          <p:cNvSpPr>
            <a:spLocks noChangeArrowheads="1"/>
          </p:cNvSpPr>
          <p:nvPr/>
        </p:nvSpPr>
        <p:spPr bwMode="auto">
          <a:xfrm>
            <a:off x="3113088"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6</a:t>
            </a:r>
            <a:endParaRPr lang="en-US" smtClean="0">
              <a:solidFill>
                <a:srgbClr val="000000"/>
              </a:solidFill>
            </a:endParaRPr>
          </a:p>
        </p:txBody>
      </p:sp>
      <p:sp>
        <p:nvSpPr>
          <p:cNvPr id="22753" name="Rectangle 225"/>
          <p:cNvSpPr>
            <a:spLocks noChangeArrowheads="1"/>
          </p:cNvSpPr>
          <p:nvPr/>
        </p:nvSpPr>
        <p:spPr bwMode="auto">
          <a:xfrm>
            <a:off x="3184525" y="29495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754" name="Rectangle 226"/>
          <p:cNvSpPr>
            <a:spLocks noChangeArrowheads="1"/>
          </p:cNvSpPr>
          <p:nvPr/>
        </p:nvSpPr>
        <p:spPr bwMode="auto">
          <a:xfrm>
            <a:off x="325596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2755" name="Rectangle 227"/>
          <p:cNvSpPr>
            <a:spLocks noChangeArrowheads="1"/>
          </p:cNvSpPr>
          <p:nvPr/>
        </p:nvSpPr>
        <p:spPr bwMode="auto">
          <a:xfrm>
            <a:off x="3328988" y="29495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756" name="Rectangle 228"/>
          <p:cNvSpPr>
            <a:spLocks noChangeArrowheads="1"/>
          </p:cNvSpPr>
          <p:nvPr/>
        </p:nvSpPr>
        <p:spPr bwMode="auto">
          <a:xfrm>
            <a:off x="336391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2757" name="Rectangle 229"/>
          <p:cNvSpPr>
            <a:spLocks noChangeArrowheads="1"/>
          </p:cNvSpPr>
          <p:nvPr/>
        </p:nvSpPr>
        <p:spPr bwMode="auto">
          <a:xfrm>
            <a:off x="3436938"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2758" name="Rectangle 230"/>
          <p:cNvSpPr>
            <a:spLocks noChangeArrowheads="1"/>
          </p:cNvSpPr>
          <p:nvPr/>
        </p:nvSpPr>
        <p:spPr bwMode="auto">
          <a:xfrm>
            <a:off x="284956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2759" name="Rectangle 231"/>
          <p:cNvSpPr>
            <a:spLocks noChangeArrowheads="1"/>
          </p:cNvSpPr>
          <p:nvPr/>
        </p:nvSpPr>
        <p:spPr bwMode="auto">
          <a:xfrm>
            <a:off x="2922588" y="2949575"/>
            <a:ext cx="936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X</a:t>
            </a:r>
            <a:endParaRPr lang="en-US" smtClean="0">
              <a:solidFill>
                <a:srgbClr val="000000"/>
              </a:solidFill>
            </a:endParaRPr>
          </a:p>
        </p:txBody>
      </p:sp>
      <p:sp>
        <p:nvSpPr>
          <p:cNvPr id="22760" name="Line 232"/>
          <p:cNvSpPr>
            <a:spLocks noChangeShapeType="1"/>
          </p:cNvSpPr>
          <p:nvPr/>
        </p:nvSpPr>
        <p:spPr bwMode="auto">
          <a:xfrm flipV="1">
            <a:off x="3033713" y="2979738"/>
            <a:ext cx="42862" cy="1047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61" name="Freeform 233"/>
          <p:cNvSpPr>
            <a:spLocks/>
          </p:cNvSpPr>
          <p:nvPr/>
        </p:nvSpPr>
        <p:spPr bwMode="auto">
          <a:xfrm>
            <a:off x="3017838" y="2989263"/>
            <a:ext cx="74612" cy="92075"/>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4"/>
                </a:moveTo>
                <a:cubicBezTo>
                  <a:pt x="23" y="11"/>
                  <a:pt x="23" y="11"/>
                  <a:pt x="23" y="11"/>
                </a:cubicBezTo>
                <a:cubicBezTo>
                  <a:pt x="22" y="8"/>
                  <a:pt x="22" y="8"/>
                  <a:pt x="22" y="8"/>
                </a:cubicBezTo>
                <a:cubicBezTo>
                  <a:pt x="18" y="0"/>
                  <a:pt x="5" y="0"/>
                  <a:pt x="1" y="10"/>
                </a:cubicBezTo>
                <a:cubicBezTo>
                  <a:pt x="0" y="13"/>
                  <a:pt x="0" y="13"/>
                  <a:pt x="0" y="13"/>
                </a:cubicBezTo>
                <a:cubicBezTo>
                  <a:pt x="0" y="16"/>
                  <a:pt x="0" y="16"/>
                  <a:pt x="0" y="16"/>
                </a:cubicBezTo>
                <a:cubicBezTo>
                  <a:pt x="2" y="27"/>
                  <a:pt x="17" y="30"/>
                  <a:pt x="22" y="20"/>
                </a:cubicBezTo>
                <a:cubicBezTo>
                  <a:pt x="23" y="17"/>
                  <a:pt x="23" y="17"/>
                  <a:pt x="23" y="17"/>
                </a:cubicBezTo>
                <a:cubicBezTo>
                  <a:pt x="24" y="14"/>
                  <a:pt x="24" y="14"/>
                  <a:pt x="24"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62" name="Rectangle 234"/>
          <p:cNvSpPr>
            <a:spLocks noChangeArrowheads="1"/>
          </p:cNvSpPr>
          <p:nvPr/>
        </p:nvSpPr>
        <p:spPr bwMode="auto">
          <a:xfrm>
            <a:off x="492125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2763" name="Rectangle 235"/>
          <p:cNvSpPr>
            <a:spLocks noChangeArrowheads="1"/>
          </p:cNvSpPr>
          <p:nvPr/>
        </p:nvSpPr>
        <p:spPr bwMode="auto">
          <a:xfrm>
            <a:off x="4992688" y="19843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2764" name="Rectangle 236"/>
          <p:cNvSpPr>
            <a:spLocks noChangeArrowheads="1"/>
          </p:cNvSpPr>
          <p:nvPr/>
        </p:nvSpPr>
        <p:spPr bwMode="auto">
          <a:xfrm>
            <a:off x="5065713" y="19843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765" name="Rectangle 237"/>
          <p:cNvSpPr>
            <a:spLocks noChangeArrowheads="1"/>
          </p:cNvSpPr>
          <p:nvPr/>
        </p:nvSpPr>
        <p:spPr bwMode="auto">
          <a:xfrm>
            <a:off x="5100638" y="19843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2766" name="Rectangle 238"/>
          <p:cNvSpPr>
            <a:spLocks noChangeArrowheads="1"/>
          </p:cNvSpPr>
          <p:nvPr/>
        </p:nvSpPr>
        <p:spPr bwMode="auto">
          <a:xfrm>
            <a:off x="5180013" y="19843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767" name="Rectangle 239"/>
          <p:cNvSpPr>
            <a:spLocks noChangeArrowheads="1"/>
          </p:cNvSpPr>
          <p:nvPr/>
        </p:nvSpPr>
        <p:spPr bwMode="auto">
          <a:xfrm>
            <a:off x="525145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2768" name="Rectangle 240"/>
          <p:cNvSpPr>
            <a:spLocks noChangeArrowheads="1"/>
          </p:cNvSpPr>
          <p:nvPr/>
        </p:nvSpPr>
        <p:spPr bwMode="auto">
          <a:xfrm>
            <a:off x="5322888" y="19843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769" name="Rectangle 241"/>
          <p:cNvSpPr>
            <a:spLocks noChangeArrowheads="1"/>
          </p:cNvSpPr>
          <p:nvPr/>
        </p:nvSpPr>
        <p:spPr bwMode="auto">
          <a:xfrm>
            <a:off x="535940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2770" name="Line 242"/>
          <p:cNvSpPr>
            <a:spLocks noChangeShapeType="1"/>
          </p:cNvSpPr>
          <p:nvPr/>
        </p:nvSpPr>
        <p:spPr bwMode="auto">
          <a:xfrm>
            <a:off x="4779963" y="2066925"/>
            <a:ext cx="10160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71" name="Line 243"/>
          <p:cNvSpPr>
            <a:spLocks noChangeShapeType="1"/>
          </p:cNvSpPr>
          <p:nvPr/>
        </p:nvSpPr>
        <p:spPr bwMode="auto">
          <a:xfrm>
            <a:off x="4462463" y="2066925"/>
            <a:ext cx="31750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72" name="Rectangle 244"/>
          <p:cNvSpPr>
            <a:spLocks noChangeArrowheads="1"/>
          </p:cNvSpPr>
          <p:nvPr/>
        </p:nvSpPr>
        <p:spPr bwMode="auto">
          <a:xfrm>
            <a:off x="6234113" y="2598738"/>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773" name="Rectangle 245"/>
          <p:cNvSpPr>
            <a:spLocks noChangeArrowheads="1"/>
          </p:cNvSpPr>
          <p:nvPr/>
        </p:nvSpPr>
        <p:spPr bwMode="auto">
          <a:xfrm>
            <a:off x="6305550"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2774" name="Rectangle 246"/>
          <p:cNvSpPr>
            <a:spLocks noChangeArrowheads="1"/>
          </p:cNvSpPr>
          <p:nvPr/>
        </p:nvSpPr>
        <p:spPr bwMode="auto">
          <a:xfrm>
            <a:off x="6378575" y="259873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775" name="Rectangle 247"/>
          <p:cNvSpPr>
            <a:spLocks noChangeArrowheads="1"/>
          </p:cNvSpPr>
          <p:nvPr/>
        </p:nvSpPr>
        <p:spPr bwMode="auto">
          <a:xfrm>
            <a:off x="6413500"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3</a:t>
            </a:r>
            <a:endParaRPr lang="en-US" smtClean="0">
              <a:solidFill>
                <a:srgbClr val="000000"/>
              </a:solidFill>
            </a:endParaRPr>
          </a:p>
        </p:txBody>
      </p:sp>
      <p:sp>
        <p:nvSpPr>
          <p:cNvPr id="22776" name="Rectangle 248"/>
          <p:cNvSpPr>
            <a:spLocks noChangeArrowheads="1"/>
          </p:cNvSpPr>
          <p:nvPr/>
        </p:nvSpPr>
        <p:spPr bwMode="auto">
          <a:xfrm>
            <a:off x="6072188" y="259873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2777" name="Rectangle 249"/>
          <p:cNvSpPr>
            <a:spLocks noChangeArrowheads="1"/>
          </p:cNvSpPr>
          <p:nvPr/>
        </p:nvSpPr>
        <p:spPr bwMode="auto">
          <a:xfrm>
            <a:off x="6143625"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2778" name="Line 250"/>
          <p:cNvSpPr>
            <a:spLocks noChangeShapeType="1"/>
          </p:cNvSpPr>
          <p:nvPr/>
        </p:nvSpPr>
        <p:spPr bwMode="auto">
          <a:xfrm flipV="1">
            <a:off x="6280150" y="2771775"/>
            <a:ext cx="1588" cy="2206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79" name="Line 251"/>
          <p:cNvSpPr>
            <a:spLocks noChangeShapeType="1"/>
          </p:cNvSpPr>
          <p:nvPr/>
        </p:nvSpPr>
        <p:spPr bwMode="auto">
          <a:xfrm>
            <a:off x="6280150" y="2354263"/>
            <a:ext cx="1588" cy="2381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80" name="Rectangle 252"/>
          <p:cNvSpPr>
            <a:spLocks noChangeArrowheads="1"/>
          </p:cNvSpPr>
          <p:nvPr/>
        </p:nvSpPr>
        <p:spPr bwMode="auto">
          <a:xfrm>
            <a:off x="5832475" y="3013075"/>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2781" name="Line 253"/>
          <p:cNvSpPr>
            <a:spLocks noChangeShapeType="1"/>
          </p:cNvSpPr>
          <p:nvPr/>
        </p:nvSpPr>
        <p:spPr bwMode="auto">
          <a:xfrm flipV="1">
            <a:off x="5953125" y="3044825"/>
            <a:ext cx="42863" cy="1031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82" name="Freeform 254"/>
          <p:cNvSpPr>
            <a:spLocks/>
          </p:cNvSpPr>
          <p:nvPr/>
        </p:nvSpPr>
        <p:spPr bwMode="auto">
          <a:xfrm>
            <a:off x="5937250" y="3052763"/>
            <a:ext cx="74613" cy="92075"/>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4"/>
                </a:moveTo>
                <a:cubicBezTo>
                  <a:pt x="23" y="11"/>
                  <a:pt x="23" y="11"/>
                  <a:pt x="23" y="11"/>
                </a:cubicBezTo>
                <a:cubicBezTo>
                  <a:pt x="22" y="8"/>
                  <a:pt x="22" y="8"/>
                  <a:pt x="22" y="8"/>
                </a:cubicBezTo>
                <a:cubicBezTo>
                  <a:pt x="17" y="0"/>
                  <a:pt x="5" y="0"/>
                  <a:pt x="1" y="10"/>
                </a:cubicBezTo>
                <a:cubicBezTo>
                  <a:pt x="0" y="13"/>
                  <a:pt x="0" y="13"/>
                  <a:pt x="0" y="13"/>
                </a:cubicBezTo>
                <a:cubicBezTo>
                  <a:pt x="0" y="16"/>
                  <a:pt x="0" y="16"/>
                  <a:pt x="0" y="16"/>
                </a:cubicBezTo>
                <a:cubicBezTo>
                  <a:pt x="2" y="27"/>
                  <a:pt x="17" y="30"/>
                  <a:pt x="22" y="20"/>
                </a:cubicBezTo>
                <a:cubicBezTo>
                  <a:pt x="23" y="17"/>
                  <a:pt x="23" y="17"/>
                  <a:pt x="23" y="17"/>
                </a:cubicBezTo>
                <a:cubicBezTo>
                  <a:pt x="24" y="14"/>
                  <a:pt x="24" y="14"/>
                  <a:pt x="24"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83" name="Rectangle 255"/>
          <p:cNvSpPr>
            <a:spLocks noChangeArrowheads="1"/>
          </p:cNvSpPr>
          <p:nvPr/>
        </p:nvSpPr>
        <p:spPr bwMode="auto">
          <a:xfrm>
            <a:off x="603091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2784" name="Rectangle 256"/>
          <p:cNvSpPr>
            <a:spLocks noChangeArrowheads="1"/>
          </p:cNvSpPr>
          <p:nvPr/>
        </p:nvSpPr>
        <p:spPr bwMode="auto">
          <a:xfrm>
            <a:off x="6103938"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2785" name="Rectangle 257"/>
          <p:cNvSpPr>
            <a:spLocks noChangeArrowheads="1"/>
          </p:cNvSpPr>
          <p:nvPr/>
        </p:nvSpPr>
        <p:spPr bwMode="auto">
          <a:xfrm>
            <a:off x="6175375" y="30130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786" name="Rectangle 258"/>
          <p:cNvSpPr>
            <a:spLocks noChangeArrowheads="1"/>
          </p:cNvSpPr>
          <p:nvPr/>
        </p:nvSpPr>
        <p:spPr bwMode="auto">
          <a:xfrm>
            <a:off x="624681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2787" name="Rectangle 259"/>
          <p:cNvSpPr>
            <a:spLocks noChangeArrowheads="1"/>
          </p:cNvSpPr>
          <p:nvPr/>
        </p:nvSpPr>
        <p:spPr bwMode="auto">
          <a:xfrm>
            <a:off x="6318250" y="30130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2788" name="Rectangle 260"/>
          <p:cNvSpPr>
            <a:spLocks noChangeArrowheads="1"/>
          </p:cNvSpPr>
          <p:nvPr/>
        </p:nvSpPr>
        <p:spPr bwMode="auto">
          <a:xfrm>
            <a:off x="635476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2789" name="Rectangle 261"/>
          <p:cNvSpPr>
            <a:spLocks noChangeArrowheads="1"/>
          </p:cNvSpPr>
          <p:nvPr/>
        </p:nvSpPr>
        <p:spPr bwMode="auto">
          <a:xfrm>
            <a:off x="6426200" y="30130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2790" name="Line 262"/>
          <p:cNvSpPr>
            <a:spLocks noChangeShapeType="1"/>
          </p:cNvSpPr>
          <p:nvPr/>
        </p:nvSpPr>
        <p:spPr bwMode="auto">
          <a:xfrm>
            <a:off x="5632450" y="3095625"/>
            <a:ext cx="161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791" name="Freeform 263"/>
          <p:cNvSpPr>
            <a:spLocks/>
          </p:cNvSpPr>
          <p:nvPr/>
        </p:nvSpPr>
        <p:spPr bwMode="auto">
          <a:xfrm>
            <a:off x="4462463" y="2049463"/>
            <a:ext cx="119062" cy="39687"/>
          </a:xfrm>
          <a:custGeom>
            <a:avLst/>
            <a:gdLst>
              <a:gd name="T0" fmla="*/ 0 w 75"/>
              <a:gd name="T1" fmla="*/ 2147483647 h 25"/>
              <a:gd name="T2" fmla="*/ 2147483647 w 75"/>
              <a:gd name="T3" fmla="*/ 0 h 25"/>
              <a:gd name="T4" fmla="*/ 2147483647 w 75"/>
              <a:gd name="T5" fmla="*/ 2147483647 h 25"/>
              <a:gd name="T6" fmla="*/ 0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0" y="11"/>
                </a:moveTo>
                <a:lnTo>
                  <a:pt x="75" y="0"/>
                </a:lnTo>
                <a:lnTo>
                  <a:pt x="75" y="25"/>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792" name="Freeform 264"/>
          <p:cNvSpPr>
            <a:spLocks/>
          </p:cNvSpPr>
          <p:nvPr/>
        </p:nvSpPr>
        <p:spPr bwMode="auto">
          <a:xfrm>
            <a:off x="4462463" y="2049463"/>
            <a:ext cx="119062" cy="39687"/>
          </a:xfrm>
          <a:custGeom>
            <a:avLst/>
            <a:gdLst>
              <a:gd name="T0" fmla="*/ 0 w 75"/>
              <a:gd name="T1" fmla="*/ 2147483647 h 25"/>
              <a:gd name="T2" fmla="*/ 2147483647 w 75"/>
              <a:gd name="T3" fmla="*/ 0 h 25"/>
              <a:gd name="T4" fmla="*/ 2147483647 w 75"/>
              <a:gd name="T5" fmla="*/ 2147483647 h 25"/>
              <a:gd name="T6" fmla="*/ 0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0" y="11"/>
                </a:moveTo>
                <a:lnTo>
                  <a:pt x="75" y="0"/>
                </a:lnTo>
                <a:lnTo>
                  <a:pt x="75" y="25"/>
                </a:lnTo>
                <a:lnTo>
                  <a:pt x="0" y="11"/>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93" name="Freeform 265"/>
          <p:cNvSpPr>
            <a:spLocks/>
          </p:cNvSpPr>
          <p:nvPr/>
        </p:nvSpPr>
        <p:spPr bwMode="auto">
          <a:xfrm>
            <a:off x="4660900" y="2049463"/>
            <a:ext cx="119063" cy="39687"/>
          </a:xfrm>
          <a:custGeom>
            <a:avLst/>
            <a:gdLst>
              <a:gd name="T0" fmla="*/ 2147483647 w 75"/>
              <a:gd name="T1" fmla="*/ 2147483647 h 25"/>
              <a:gd name="T2" fmla="*/ 0 w 75"/>
              <a:gd name="T3" fmla="*/ 2147483647 h 25"/>
              <a:gd name="T4" fmla="*/ 0 w 75"/>
              <a:gd name="T5" fmla="*/ 0 h 25"/>
              <a:gd name="T6" fmla="*/ 2147483647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75" y="11"/>
                </a:moveTo>
                <a:lnTo>
                  <a:pt x="0" y="25"/>
                </a:lnTo>
                <a:lnTo>
                  <a:pt x="0" y="0"/>
                </a:lnTo>
                <a:lnTo>
                  <a:pt x="7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794" name="Freeform 266"/>
          <p:cNvSpPr>
            <a:spLocks/>
          </p:cNvSpPr>
          <p:nvPr/>
        </p:nvSpPr>
        <p:spPr bwMode="auto">
          <a:xfrm>
            <a:off x="4660900" y="2049463"/>
            <a:ext cx="119063" cy="39687"/>
          </a:xfrm>
          <a:custGeom>
            <a:avLst/>
            <a:gdLst>
              <a:gd name="T0" fmla="*/ 2147483647 w 75"/>
              <a:gd name="T1" fmla="*/ 2147483647 h 25"/>
              <a:gd name="T2" fmla="*/ 0 w 75"/>
              <a:gd name="T3" fmla="*/ 2147483647 h 25"/>
              <a:gd name="T4" fmla="*/ 0 w 75"/>
              <a:gd name="T5" fmla="*/ 0 h 25"/>
              <a:gd name="T6" fmla="*/ 2147483647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75" y="11"/>
                </a:moveTo>
                <a:lnTo>
                  <a:pt x="0" y="25"/>
                </a:lnTo>
                <a:lnTo>
                  <a:pt x="0" y="0"/>
                </a:lnTo>
                <a:lnTo>
                  <a:pt x="75" y="11"/>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95" name="Freeform 267"/>
          <p:cNvSpPr>
            <a:spLocks/>
          </p:cNvSpPr>
          <p:nvPr/>
        </p:nvSpPr>
        <p:spPr bwMode="auto">
          <a:xfrm>
            <a:off x="6257925" y="2873375"/>
            <a:ext cx="39688"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4" y="75"/>
                </a:moveTo>
                <a:lnTo>
                  <a:pt x="0" y="0"/>
                </a:lnTo>
                <a:lnTo>
                  <a:pt x="25" y="0"/>
                </a:lnTo>
                <a:lnTo>
                  <a:pt x="14"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796" name="Freeform 268"/>
          <p:cNvSpPr>
            <a:spLocks/>
          </p:cNvSpPr>
          <p:nvPr/>
        </p:nvSpPr>
        <p:spPr bwMode="auto">
          <a:xfrm>
            <a:off x="6257925" y="2873375"/>
            <a:ext cx="39688"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4" y="75"/>
                </a:moveTo>
                <a:lnTo>
                  <a:pt x="0" y="0"/>
                </a:lnTo>
                <a:lnTo>
                  <a:pt x="25" y="0"/>
                </a:lnTo>
                <a:lnTo>
                  <a:pt x="14" y="75"/>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97" name="Freeform 269"/>
          <p:cNvSpPr>
            <a:spLocks/>
          </p:cNvSpPr>
          <p:nvPr/>
        </p:nvSpPr>
        <p:spPr bwMode="auto">
          <a:xfrm>
            <a:off x="6257925" y="2354263"/>
            <a:ext cx="39688" cy="122237"/>
          </a:xfrm>
          <a:custGeom>
            <a:avLst/>
            <a:gdLst>
              <a:gd name="T0" fmla="*/ 2147483647 w 25"/>
              <a:gd name="T1" fmla="*/ 0 h 77"/>
              <a:gd name="T2" fmla="*/ 2147483647 w 25"/>
              <a:gd name="T3" fmla="*/ 2147483647 h 77"/>
              <a:gd name="T4" fmla="*/ 0 w 25"/>
              <a:gd name="T5" fmla="*/ 2147483647 h 77"/>
              <a:gd name="T6" fmla="*/ 2147483647 w 25"/>
              <a:gd name="T7" fmla="*/ 0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4" y="0"/>
                </a:moveTo>
                <a:lnTo>
                  <a:pt x="25" y="77"/>
                </a:lnTo>
                <a:lnTo>
                  <a:pt x="0" y="77"/>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798" name="Freeform 270"/>
          <p:cNvSpPr>
            <a:spLocks/>
          </p:cNvSpPr>
          <p:nvPr/>
        </p:nvSpPr>
        <p:spPr bwMode="auto">
          <a:xfrm>
            <a:off x="6257925" y="2354263"/>
            <a:ext cx="39688" cy="122237"/>
          </a:xfrm>
          <a:custGeom>
            <a:avLst/>
            <a:gdLst>
              <a:gd name="T0" fmla="*/ 2147483647 w 25"/>
              <a:gd name="T1" fmla="*/ 0 h 77"/>
              <a:gd name="T2" fmla="*/ 2147483647 w 25"/>
              <a:gd name="T3" fmla="*/ 2147483647 h 77"/>
              <a:gd name="T4" fmla="*/ 0 w 25"/>
              <a:gd name="T5" fmla="*/ 2147483647 h 77"/>
              <a:gd name="T6" fmla="*/ 2147483647 w 25"/>
              <a:gd name="T7" fmla="*/ 0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4" y="0"/>
                </a:moveTo>
                <a:lnTo>
                  <a:pt x="25" y="77"/>
                </a:lnTo>
                <a:lnTo>
                  <a:pt x="0" y="77"/>
                </a:lnTo>
                <a:lnTo>
                  <a:pt x="14"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799" name="Freeform 271"/>
          <p:cNvSpPr>
            <a:spLocks/>
          </p:cNvSpPr>
          <p:nvPr/>
        </p:nvSpPr>
        <p:spPr bwMode="auto">
          <a:xfrm>
            <a:off x="5410200" y="2843213"/>
            <a:ext cx="1588" cy="1587"/>
          </a:xfrm>
          <a:custGeom>
            <a:avLst/>
            <a:gdLst>
              <a:gd name="T0" fmla="*/ 0 w 1588"/>
              <a:gd name="T1" fmla="*/ 0 h 1587"/>
              <a:gd name="T2" fmla="*/ 0 w 1588"/>
              <a:gd name="T3" fmla="*/ 0 h 1587"/>
              <a:gd name="T4" fmla="*/ 0 w 1588"/>
              <a:gd name="T5" fmla="*/ 0 h 1587"/>
              <a:gd name="T6" fmla="*/ 0 w 1588"/>
              <a:gd name="T7" fmla="*/ 0 h 1587"/>
              <a:gd name="T8" fmla="*/ 0 60000 65536"/>
              <a:gd name="T9" fmla="*/ 0 60000 65536"/>
              <a:gd name="T10" fmla="*/ 0 60000 65536"/>
              <a:gd name="T11" fmla="*/ 0 60000 65536"/>
              <a:gd name="T12" fmla="*/ 0 w 1588"/>
              <a:gd name="T13" fmla="*/ 0 h 1587"/>
              <a:gd name="T14" fmla="*/ 1588 w 1588"/>
              <a:gd name="T15" fmla="*/ 1587 h 1587"/>
            </a:gdLst>
            <a:ahLst/>
            <a:cxnLst>
              <a:cxn ang="T8">
                <a:pos x="T0" y="T1"/>
              </a:cxn>
              <a:cxn ang="T9">
                <a:pos x="T2" y="T3"/>
              </a:cxn>
              <a:cxn ang="T10">
                <a:pos x="T4" y="T5"/>
              </a:cxn>
              <a:cxn ang="T11">
                <a:pos x="T6" y="T7"/>
              </a:cxn>
            </a:cxnLst>
            <a:rect l="T12" t="T13" r="T14" b="T15"/>
            <a:pathLst>
              <a:path w="1588" h="1587">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00" name="Freeform 272"/>
          <p:cNvSpPr>
            <a:spLocks/>
          </p:cNvSpPr>
          <p:nvPr/>
        </p:nvSpPr>
        <p:spPr bwMode="auto">
          <a:xfrm>
            <a:off x="5314950" y="2754313"/>
            <a:ext cx="95250" cy="88900"/>
          </a:xfrm>
          <a:custGeom>
            <a:avLst/>
            <a:gdLst>
              <a:gd name="T0" fmla="*/ 2147483647 w 31"/>
              <a:gd name="T1" fmla="*/ 2147483647 h 29"/>
              <a:gd name="T2" fmla="*/ 2147483647 w 31"/>
              <a:gd name="T3" fmla="*/ 2147483647 h 29"/>
              <a:gd name="T4" fmla="*/ 0 w 31"/>
              <a:gd name="T5" fmla="*/ 2147483647 h 29"/>
              <a:gd name="T6" fmla="*/ 2147483647 w 31"/>
              <a:gd name="T7" fmla="*/ 0 h 29"/>
              <a:gd name="T8" fmla="*/ 2147483647 w 31"/>
              <a:gd name="T9" fmla="*/ 2147483647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31" y="29"/>
                </a:moveTo>
                <a:cubicBezTo>
                  <a:pt x="31" y="29"/>
                  <a:pt x="31" y="29"/>
                  <a:pt x="31" y="29"/>
                </a:cubicBezTo>
                <a:cubicBezTo>
                  <a:pt x="0" y="4"/>
                  <a:pt x="0" y="4"/>
                  <a:pt x="0" y="4"/>
                </a:cubicBezTo>
                <a:cubicBezTo>
                  <a:pt x="5" y="0"/>
                  <a:pt x="5" y="0"/>
                  <a:pt x="5" y="0"/>
                </a:cubicBezTo>
                <a:lnTo>
                  <a:pt x="3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01" name="Freeform 273"/>
          <p:cNvSpPr>
            <a:spLocks/>
          </p:cNvSpPr>
          <p:nvPr/>
        </p:nvSpPr>
        <p:spPr bwMode="auto">
          <a:xfrm>
            <a:off x="5330825" y="2738438"/>
            <a:ext cx="79375" cy="104775"/>
          </a:xfrm>
          <a:custGeom>
            <a:avLst/>
            <a:gdLst>
              <a:gd name="T0" fmla="*/ 2147483647 w 50"/>
              <a:gd name="T1" fmla="*/ 2147483647 h 66"/>
              <a:gd name="T2" fmla="*/ 0 w 50"/>
              <a:gd name="T3" fmla="*/ 2147483647 h 66"/>
              <a:gd name="T4" fmla="*/ 2147483647 w 50"/>
              <a:gd name="T5" fmla="*/ 0 h 66"/>
              <a:gd name="T6" fmla="*/ 2147483647 w 50"/>
              <a:gd name="T7" fmla="*/ 2147483647 h 66"/>
              <a:gd name="T8" fmla="*/ 0 60000 65536"/>
              <a:gd name="T9" fmla="*/ 0 60000 65536"/>
              <a:gd name="T10" fmla="*/ 0 60000 65536"/>
              <a:gd name="T11" fmla="*/ 0 60000 65536"/>
              <a:gd name="T12" fmla="*/ 0 w 50"/>
              <a:gd name="T13" fmla="*/ 0 h 66"/>
              <a:gd name="T14" fmla="*/ 50 w 50"/>
              <a:gd name="T15" fmla="*/ 66 h 66"/>
            </a:gdLst>
            <a:ahLst/>
            <a:cxnLst>
              <a:cxn ang="T8">
                <a:pos x="T0" y="T1"/>
              </a:cxn>
              <a:cxn ang="T9">
                <a:pos x="T2" y="T3"/>
              </a:cxn>
              <a:cxn ang="T10">
                <a:pos x="T4" y="T5"/>
              </a:cxn>
              <a:cxn ang="T11">
                <a:pos x="T6" y="T7"/>
              </a:cxn>
            </a:cxnLst>
            <a:rect l="T12" t="T13" r="T14" b="T15"/>
            <a:pathLst>
              <a:path w="50" h="66">
                <a:moveTo>
                  <a:pt x="50" y="66"/>
                </a:moveTo>
                <a:lnTo>
                  <a:pt x="0" y="10"/>
                </a:lnTo>
                <a:lnTo>
                  <a:pt x="9" y="0"/>
                </a:lnTo>
                <a:lnTo>
                  <a:pt x="5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02" name="Freeform 274"/>
          <p:cNvSpPr>
            <a:spLocks/>
          </p:cNvSpPr>
          <p:nvPr/>
        </p:nvSpPr>
        <p:spPr bwMode="auto">
          <a:xfrm>
            <a:off x="5149850" y="2897188"/>
            <a:ext cx="109538" cy="95250"/>
          </a:xfrm>
          <a:custGeom>
            <a:avLst/>
            <a:gdLst>
              <a:gd name="T0" fmla="*/ 2147483647 w 36"/>
              <a:gd name="T1" fmla="*/ 0 h 31"/>
              <a:gd name="T2" fmla="*/ 2147483647 w 36"/>
              <a:gd name="T3" fmla="*/ 2147483647 h 31"/>
              <a:gd name="T4" fmla="*/ 0 w 36"/>
              <a:gd name="T5" fmla="*/ 2147483647 h 31"/>
              <a:gd name="T6" fmla="*/ 2147483647 w 36"/>
              <a:gd name="T7" fmla="*/ 0 h 31"/>
              <a:gd name="T8" fmla="*/ 2147483647 w 36"/>
              <a:gd name="T9" fmla="*/ 0 h 31"/>
              <a:gd name="T10" fmla="*/ 2147483647 w 36"/>
              <a:gd name="T11" fmla="*/ 0 h 31"/>
              <a:gd name="T12" fmla="*/ 2147483647 w 36"/>
              <a:gd name="T13" fmla="*/ 0 h 31"/>
              <a:gd name="T14" fmla="*/ 2147483647 w 36"/>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31"/>
              <a:gd name="T26" fmla="*/ 36 w 36"/>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31">
                <a:moveTo>
                  <a:pt x="36" y="0"/>
                </a:moveTo>
                <a:cubicBezTo>
                  <a:pt x="36" y="31"/>
                  <a:pt x="36" y="31"/>
                  <a:pt x="36" y="31"/>
                </a:cubicBezTo>
                <a:cubicBezTo>
                  <a:pt x="0" y="31"/>
                  <a:pt x="0" y="31"/>
                  <a:pt x="0" y="31"/>
                </a:cubicBezTo>
                <a:cubicBezTo>
                  <a:pt x="31" y="0"/>
                  <a:pt x="31" y="0"/>
                  <a:pt x="31" y="0"/>
                </a:cubicBezTo>
                <a:cubicBezTo>
                  <a:pt x="31" y="0"/>
                  <a:pt x="31" y="0"/>
                  <a:pt x="31" y="0"/>
                </a:cubicBezTo>
                <a:cubicBezTo>
                  <a:pt x="32" y="0"/>
                  <a:pt x="33" y="0"/>
                  <a:pt x="34" y="0"/>
                </a:cubicBezTo>
                <a:cubicBezTo>
                  <a:pt x="35" y="0"/>
                  <a:pt x="35" y="0"/>
                  <a:pt x="35" y="0"/>
                </a:cubicBezTo>
                <a:lnTo>
                  <a:pt x="36"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03" name="Freeform 275"/>
          <p:cNvSpPr>
            <a:spLocks/>
          </p:cNvSpPr>
          <p:nvPr/>
        </p:nvSpPr>
        <p:spPr bwMode="auto">
          <a:xfrm>
            <a:off x="4948238" y="2354263"/>
            <a:ext cx="311150" cy="320675"/>
          </a:xfrm>
          <a:custGeom>
            <a:avLst/>
            <a:gdLst>
              <a:gd name="T0" fmla="*/ 2147483647 w 102"/>
              <a:gd name="T1" fmla="*/ 0 h 105"/>
              <a:gd name="T2" fmla="*/ 2147483647 w 102"/>
              <a:gd name="T3" fmla="*/ 2147483647 h 105"/>
              <a:gd name="T4" fmla="*/ 2147483647 w 102"/>
              <a:gd name="T5" fmla="*/ 2147483647 h 105"/>
              <a:gd name="T6" fmla="*/ 2147483647 w 102"/>
              <a:gd name="T7" fmla="*/ 2147483647 h 105"/>
              <a:gd name="T8" fmla="*/ 2147483647 w 102"/>
              <a:gd name="T9" fmla="*/ 2147483647 h 105"/>
              <a:gd name="T10" fmla="*/ 2147483647 w 102"/>
              <a:gd name="T11" fmla="*/ 2147483647 h 105"/>
              <a:gd name="T12" fmla="*/ 2147483647 w 102"/>
              <a:gd name="T13" fmla="*/ 2147483647 h 105"/>
              <a:gd name="T14" fmla="*/ 0 w 102"/>
              <a:gd name="T15" fmla="*/ 2147483647 h 105"/>
              <a:gd name="T16" fmla="*/ 2147483647 w 102"/>
              <a:gd name="T17" fmla="*/ 2147483647 h 105"/>
              <a:gd name="T18" fmla="*/ 2147483647 w 102"/>
              <a:gd name="T19" fmla="*/ 2147483647 h 105"/>
              <a:gd name="T20" fmla="*/ 2147483647 w 102"/>
              <a:gd name="T21" fmla="*/ 2147483647 h 105"/>
              <a:gd name="T22" fmla="*/ 2147483647 w 102"/>
              <a:gd name="T23" fmla="*/ 0 h 105"/>
              <a:gd name="T24" fmla="*/ 2147483647 w 102"/>
              <a:gd name="T25" fmla="*/ 0 h 1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05"/>
              <a:gd name="T41" fmla="*/ 102 w 102"/>
              <a:gd name="T42" fmla="*/ 105 h 1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05">
                <a:moveTo>
                  <a:pt x="102" y="0"/>
                </a:moveTo>
                <a:cubicBezTo>
                  <a:pt x="102" y="26"/>
                  <a:pt x="102" y="26"/>
                  <a:pt x="102" y="26"/>
                </a:cubicBezTo>
                <a:cubicBezTo>
                  <a:pt x="96" y="31"/>
                  <a:pt x="96" y="31"/>
                  <a:pt x="96" y="31"/>
                </a:cubicBezTo>
                <a:cubicBezTo>
                  <a:pt x="80" y="33"/>
                  <a:pt x="65" y="39"/>
                  <a:pt x="53" y="50"/>
                </a:cubicBezTo>
                <a:cubicBezTo>
                  <a:pt x="39" y="62"/>
                  <a:pt x="30" y="80"/>
                  <a:pt x="29" y="99"/>
                </a:cubicBezTo>
                <a:cubicBezTo>
                  <a:pt x="29" y="99"/>
                  <a:pt x="29" y="99"/>
                  <a:pt x="29" y="99"/>
                </a:cubicBezTo>
                <a:cubicBezTo>
                  <a:pt x="23" y="105"/>
                  <a:pt x="23" y="105"/>
                  <a:pt x="23" y="105"/>
                </a:cubicBezTo>
                <a:cubicBezTo>
                  <a:pt x="0" y="105"/>
                  <a:pt x="0" y="105"/>
                  <a:pt x="0" y="105"/>
                </a:cubicBezTo>
                <a:cubicBezTo>
                  <a:pt x="1" y="103"/>
                  <a:pt x="1" y="103"/>
                  <a:pt x="1" y="103"/>
                </a:cubicBezTo>
                <a:cubicBezTo>
                  <a:pt x="7" y="89"/>
                  <a:pt x="7" y="89"/>
                  <a:pt x="7" y="89"/>
                </a:cubicBezTo>
                <a:cubicBezTo>
                  <a:pt x="12" y="79"/>
                  <a:pt x="12" y="79"/>
                  <a:pt x="12" y="79"/>
                </a:cubicBezTo>
                <a:cubicBezTo>
                  <a:pt x="90" y="0"/>
                  <a:pt x="90" y="0"/>
                  <a:pt x="90" y="0"/>
                </a:cubicBezTo>
                <a:lnTo>
                  <a:pt x="102"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04" name="Freeform 276"/>
          <p:cNvSpPr>
            <a:spLocks/>
          </p:cNvSpPr>
          <p:nvPr/>
        </p:nvSpPr>
        <p:spPr bwMode="auto">
          <a:xfrm>
            <a:off x="5037138" y="2873375"/>
            <a:ext cx="207962" cy="119063"/>
          </a:xfrm>
          <a:custGeom>
            <a:avLst/>
            <a:gdLst>
              <a:gd name="T0" fmla="*/ 2147483647 w 68"/>
              <a:gd name="T1" fmla="*/ 2147483647 h 39"/>
              <a:gd name="T2" fmla="*/ 2147483647 w 68"/>
              <a:gd name="T3" fmla="*/ 2147483647 h 39"/>
              <a:gd name="T4" fmla="*/ 2147483647 w 68"/>
              <a:gd name="T5" fmla="*/ 2147483647 h 39"/>
              <a:gd name="T6" fmla="*/ 0 w 68"/>
              <a:gd name="T7" fmla="*/ 2147483647 h 39"/>
              <a:gd name="T8" fmla="*/ 2147483647 w 68"/>
              <a:gd name="T9" fmla="*/ 0 h 39"/>
              <a:gd name="T10" fmla="*/ 2147483647 w 68"/>
              <a:gd name="T11" fmla="*/ 0 h 39"/>
              <a:gd name="T12" fmla="*/ 2147483647 w 68"/>
              <a:gd name="T13" fmla="*/ 2147483647 h 39"/>
              <a:gd name="T14" fmla="*/ 0 60000 65536"/>
              <a:gd name="T15" fmla="*/ 0 60000 65536"/>
              <a:gd name="T16" fmla="*/ 0 60000 65536"/>
              <a:gd name="T17" fmla="*/ 0 60000 65536"/>
              <a:gd name="T18" fmla="*/ 0 60000 65536"/>
              <a:gd name="T19" fmla="*/ 0 60000 65536"/>
              <a:gd name="T20" fmla="*/ 0 60000 65536"/>
              <a:gd name="T21" fmla="*/ 0 w 68"/>
              <a:gd name="T22" fmla="*/ 0 h 39"/>
              <a:gd name="T23" fmla="*/ 68 w 68"/>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39">
                <a:moveTo>
                  <a:pt x="68" y="8"/>
                </a:moveTo>
                <a:cubicBezTo>
                  <a:pt x="68" y="8"/>
                  <a:pt x="68" y="8"/>
                  <a:pt x="68" y="8"/>
                </a:cubicBezTo>
                <a:cubicBezTo>
                  <a:pt x="37" y="39"/>
                  <a:pt x="37" y="39"/>
                  <a:pt x="37" y="39"/>
                </a:cubicBezTo>
                <a:cubicBezTo>
                  <a:pt x="0" y="39"/>
                  <a:pt x="0" y="39"/>
                  <a:pt x="0" y="39"/>
                </a:cubicBezTo>
                <a:cubicBezTo>
                  <a:pt x="39" y="0"/>
                  <a:pt x="39" y="0"/>
                  <a:pt x="39" y="0"/>
                </a:cubicBezTo>
                <a:cubicBezTo>
                  <a:pt x="39" y="0"/>
                  <a:pt x="39" y="0"/>
                  <a:pt x="39" y="0"/>
                </a:cubicBezTo>
                <a:cubicBezTo>
                  <a:pt x="48" y="5"/>
                  <a:pt x="58" y="7"/>
                  <a:pt x="68" y="8"/>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05" name="Freeform 277"/>
          <p:cNvSpPr>
            <a:spLocks/>
          </p:cNvSpPr>
          <p:nvPr/>
        </p:nvSpPr>
        <p:spPr bwMode="auto">
          <a:xfrm>
            <a:off x="4984750" y="2354263"/>
            <a:ext cx="238125" cy="241300"/>
          </a:xfrm>
          <a:custGeom>
            <a:avLst/>
            <a:gdLst>
              <a:gd name="T0" fmla="*/ 2147483647 w 150"/>
              <a:gd name="T1" fmla="*/ 0 h 152"/>
              <a:gd name="T2" fmla="*/ 0 w 150"/>
              <a:gd name="T3" fmla="*/ 2147483647 h 152"/>
              <a:gd name="T4" fmla="*/ 2147483647 w 150"/>
              <a:gd name="T5" fmla="*/ 2147483647 h 152"/>
              <a:gd name="T6" fmla="*/ 2147483647 w 150"/>
              <a:gd name="T7" fmla="*/ 2147483647 h 152"/>
              <a:gd name="T8" fmla="*/ 2147483647 w 150"/>
              <a:gd name="T9" fmla="*/ 2147483647 h 152"/>
              <a:gd name="T10" fmla="*/ 2147483647 w 150"/>
              <a:gd name="T11" fmla="*/ 2147483647 h 152"/>
              <a:gd name="T12" fmla="*/ 2147483647 w 150"/>
              <a:gd name="T13" fmla="*/ 2147483647 h 152"/>
              <a:gd name="T14" fmla="*/ 2147483647 w 150"/>
              <a:gd name="T15" fmla="*/ 0 h 152"/>
              <a:gd name="T16" fmla="*/ 2147483647 w 150"/>
              <a:gd name="T17" fmla="*/ 0 h 1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152"/>
              <a:gd name="T29" fmla="*/ 150 w 150"/>
              <a:gd name="T30" fmla="*/ 152 h 1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152">
                <a:moveTo>
                  <a:pt x="150" y="0"/>
                </a:moveTo>
                <a:lnTo>
                  <a:pt x="0" y="152"/>
                </a:lnTo>
                <a:lnTo>
                  <a:pt x="2" y="146"/>
                </a:lnTo>
                <a:lnTo>
                  <a:pt x="18" y="110"/>
                </a:lnTo>
                <a:lnTo>
                  <a:pt x="29" y="71"/>
                </a:lnTo>
                <a:lnTo>
                  <a:pt x="43" y="38"/>
                </a:lnTo>
                <a:lnTo>
                  <a:pt x="79" y="0"/>
                </a:lnTo>
                <a:lnTo>
                  <a:pt x="15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06" name="Freeform 278"/>
          <p:cNvSpPr>
            <a:spLocks/>
          </p:cNvSpPr>
          <p:nvPr/>
        </p:nvSpPr>
        <p:spPr bwMode="auto">
          <a:xfrm>
            <a:off x="5110163" y="2506663"/>
            <a:ext cx="95250" cy="88900"/>
          </a:xfrm>
          <a:custGeom>
            <a:avLst/>
            <a:gdLst>
              <a:gd name="T0" fmla="*/ 2147483647 w 60"/>
              <a:gd name="T1" fmla="*/ 2147483647 h 56"/>
              <a:gd name="T2" fmla="*/ 2147483647 w 60"/>
              <a:gd name="T3" fmla="*/ 2147483647 h 56"/>
              <a:gd name="T4" fmla="*/ 0 w 60"/>
              <a:gd name="T5" fmla="*/ 0 h 56"/>
              <a:gd name="T6" fmla="*/ 2147483647 w 60"/>
              <a:gd name="T7" fmla="*/ 2147483647 h 56"/>
              <a:gd name="T8" fmla="*/ 0 60000 65536"/>
              <a:gd name="T9" fmla="*/ 0 60000 65536"/>
              <a:gd name="T10" fmla="*/ 0 60000 65536"/>
              <a:gd name="T11" fmla="*/ 0 60000 65536"/>
              <a:gd name="T12" fmla="*/ 0 w 60"/>
              <a:gd name="T13" fmla="*/ 0 h 56"/>
              <a:gd name="T14" fmla="*/ 60 w 60"/>
              <a:gd name="T15" fmla="*/ 56 h 56"/>
            </a:gdLst>
            <a:ahLst/>
            <a:cxnLst>
              <a:cxn ang="T8">
                <a:pos x="T0" y="T1"/>
              </a:cxn>
              <a:cxn ang="T9">
                <a:pos x="T2" y="T3"/>
              </a:cxn>
              <a:cxn ang="T10">
                <a:pos x="T4" y="T5"/>
              </a:cxn>
              <a:cxn ang="T11">
                <a:pos x="T6" y="T7"/>
              </a:cxn>
            </a:cxnLst>
            <a:rect l="T12" t="T13" r="T14" b="T15"/>
            <a:pathLst>
              <a:path w="60" h="56">
                <a:moveTo>
                  <a:pt x="60" y="48"/>
                </a:moveTo>
                <a:lnTo>
                  <a:pt x="50" y="56"/>
                </a:lnTo>
                <a:lnTo>
                  <a:pt x="0" y="0"/>
                </a:lnTo>
                <a:lnTo>
                  <a:pt x="6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07" name="Freeform 279"/>
          <p:cNvSpPr>
            <a:spLocks/>
          </p:cNvSpPr>
          <p:nvPr/>
        </p:nvSpPr>
        <p:spPr bwMode="auto">
          <a:xfrm>
            <a:off x="5110163" y="2506663"/>
            <a:ext cx="79375" cy="101600"/>
          </a:xfrm>
          <a:custGeom>
            <a:avLst/>
            <a:gdLst>
              <a:gd name="T0" fmla="*/ 0 w 50"/>
              <a:gd name="T1" fmla="*/ 0 h 64"/>
              <a:gd name="T2" fmla="*/ 2147483647 w 50"/>
              <a:gd name="T3" fmla="*/ 2147483647 h 64"/>
              <a:gd name="T4" fmla="*/ 2147483647 w 50"/>
              <a:gd name="T5" fmla="*/ 2147483647 h 64"/>
              <a:gd name="T6" fmla="*/ 0 w 50"/>
              <a:gd name="T7" fmla="*/ 0 h 64"/>
              <a:gd name="T8" fmla="*/ 0 60000 65536"/>
              <a:gd name="T9" fmla="*/ 0 60000 65536"/>
              <a:gd name="T10" fmla="*/ 0 60000 65536"/>
              <a:gd name="T11" fmla="*/ 0 60000 65536"/>
              <a:gd name="T12" fmla="*/ 0 w 50"/>
              <a:gd name="T13" fmla="*/ 0 h 64"/>
              <a:gd name="T14" fmla="*/ 50 w 50"/>
              <a:gd name="T15" fmla="*/ 64 h 64"/>
            </a:gdLst>
            <a:ahLst/>
            <a:cxnLst>
              <a:cxn ang="T8">
                <a:pos x="T0" y="T1"/>
              </a:cxn>
              <a:cxn ang="T9">
                <a:pos x="T2" y="T3"/>
              </a:cxn>
              <a:cxn ang="T10">
                <a:pos x="T4" y="T5"/>
              </a:cxn>
              <a:cxn ang="T11">
                <a:pos x="T6" y="T7"/>
              </a:cxn>
            </a:cxnLst>
            <a:rect l="T12" t="T13" r="T14" b="T15"/>
            <a:pathLst>
              <a:path w="50" h="64">
                <a:moveTo>
                  <a:pt x="0" y="0"/>
                </a:moveTo>
                <a:lnTo>
                  <a:pt x="50" y="56"/>
                </a:lnTo>
                <a:lnTo>
                  <a:pt x="40" y="6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08" name="Freeform 280"/>
          <p:cNvSpPr>
            <a:spLocks/>
          </p:cNvSpPr>
          <p:nvPr/>
        </p:nvSpPr>
        <p:spPr bwMode="auto">
          <a:xfrm>
            <a:off x="4951413" y="2824163"/>
            <a:ext cx="204787" cy="168275"/>
          </a:xfrm>
          <a:custGeom>
            <a:avLst/>
            <a:gdLst>
              <a:gd name="T0" fmla="*/ 2147483647 w 67"/>
              <a:gd name="T1" fmla="*/ 2147483647 h 55"/>
              <a:gd name="T2" fmla="*/ 2147483647 w 67"/>
              <a:gd name="T3" fmla="*/ 2147483647 h 55"/>
              <a:gd name="T4" fmla="*/ 2147483647 w 67"/>
              <a:gd name="T5" fmla="*/ 2147483647 h 55"/>
              <a:gd name="T6" fmla="*/ 2147483647 w 67"/>
              <a:gd name="T7" fmla="*/ 2147483647 h 55"/>
              <a:gd name="T8" fmla="*/ 0 w 67"/>
              <a:gd name="T9" fmla="*/ 2147483647 h 55"/>
              <a:gd name="T10" fmla="*/ 0 w 67"/>
              <a:gd name="T11" fmla="*/ 2147483647 h 55"/>
              <a:gd name="T12" fmla="*/ 2147483647 w 67"/>
              <a:gd name="T13" fmla="*/ 0 h 55"/>
              <a:gd name="T14" fmla="*/ 2147483647 w 67"/>
              <a:gd name="T15" fmla="*/ 0 h 55"/>
              <a:gd name="T16" fmla="*/ 2147483647 w 67"/>
              <a:gd name="T17" fmla="*/ 2147483647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7"/>
              <a:gd name="T28" fmla="*/ 0 h 55"/>
              <a:gd name="T29" fmla="*/ 67 w 6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7" h="55">
                <a:moveTo>
                  <a:pt x="67" y="16"/>
                </a:moveTo>
                <a:cubicBezTo>
                  <a:pt x="67" y="16"/>
                  <a:pt x="67" y="16"/>
                  <a:pt x="67" y="16"/>
                </a:cubicBezTo>
                <a:cubicBezTo>
                  <a:pt x="28" y="55"/>
                  <a:pt x="28" y="55"/>
                  <a:pt x="28" y="55"/>
                </a:cubicBezTo>
                <a:cubicBezTo>
                  <a:pt x="5" y="55"/>
                  <a:pt x="5" y="55"/>
                  <a:pt x="5" y="55"/>
                </a:cubicBezTo>
                <a:cubicBezTo>
                  <a:pt x="0" y="47"/>
                  <a:pt x="0" y="47"/>
                  <a:pt x="0" y="47"/>
                </a:cubicBezTo>
                <a:cubicBezTo>
                  <a:pt x="0" y="46"/>
                  <a:pt x="0" y="46"/>
                  <a:pt x="0" y="46"/>
                </a:cubicBezTo>
                <a:cubicBezTo>
                  <a:pt x="46" y="0"/>
                  <a:pt x="46" y="0"/>
                  <a:pt x="46" y="0"/>
                </a:cubicBezTo>
                <a:cubicBezTo>
                  <a:pt x="46" y="0"/>
                  <a:pt x="46" y="0"/>
                  <a:pt x="46" y="0"/>
                </a:cubicBezTo>
                <a:cubicBezTo>
                  <a:pt x="52" y="7"/>
                  <a:pt x="59" y="12"/>
                  <a:pt x="67" y="16"/>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09" name="Freeform 281"/>
          <p:cNvSpPr>
            <a:spLocks/>
          </p:cNvSpPr>
          <p:nvPr/>
        </p:nvSpPr>
        <p:spPr bwMode="auto">
          <a:xfrm>
            <a:off x="5053013" y="2354263"/>
            <a:ext cx="57150" cy="60325"/>
          </a:xfrm>
          <a:custGeom>
            <a:avLst/>
            <a:gdLst>
              <a:gd name="T0" fmla="*/ 2147483647 w 36"/>
              <a:gd name="T1" fmla="*/ 0 h 38"/>
              <a:gd name="T2" fmla="*/ 0 w 36"/>
              <a:gd name="T3" fmla="*/ 2147483647 h 38"/>
              <a:gd name="T4" fmla="*/ 0 w 36"/>
              <a:gd name="T5" fmla="*/ 2147483647 h 38"/>
              <a:gd name="T6" fmla="*/ 0 w 36"/>
              <a:gd name="T7" fmla="*/ 2147483647 h 38"/>
              <a:gd name="T8" fmla="*/ 2147483647 w 36"/>
              <a:gd name="T9" fmla="*/ 0 h 38"/>
              <a:gd name="T10" fmla="*/ 2147483647 w 36"/>
              <a:gd name="T11" fmla="*/ 0 h 38"/>
              <a:gd name="T12" fmla="*/ 0 60000 65536"/>
              <a:gd name="T13" fmla="*/ 0 60000 65536"/>
              <a:gd name="T14" fmla="*/ 0 60000 65536"/>
              <a:gd name="T15" fmla="*/ 0 60000 65536"/>
              <a:gd name="T16" fmla="*/ 0 60000 65536"/>
              <a:gd name="T17" fmla="*/ 0 60000 65536"/>
              <a:gd name="T18" fmla="*/ 0 w 36"/>
              <a:gd name="T19" fmla="*/ 0 h 38"/>
              <a:gd name="T20" fmla="*/ 36 w 36"/>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36" h="38">
                <a:moveTo>
                  <a:pt x="36" y="0"/>
                </a:moveTo>
                <a:lnTo>
                  <a:pt x="0" y="38"/>
                </a:lnTo>
                <a:lnTo>
                  <a:pt x="0" y="35"/>
                </a:lnTo>
                <a:lnTo>
                  <a:pt x="17" y="0"/>
                </a:lnTo>
                <a:lnTo>
                  <a:pt x="36"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10" name="Freeform 282"/>
          <p:cNvSpPr>
            <a:spLocks/>
          </p:cNvSpPr>
          <p:nvPr/>
        </p:nvSpPr>
        <p:spPr bwMode="auto">
          <a:xfrm>
            <a:off x="4921250" y="2754313"/>
            <a:ext cx="171450" cy="214312"/>
          </a:xfrm>
          <a:custGeom>
            <a:avLst/>
            <a:gdLst>
              <a:gd name="T0" fmla="*/ 2147483647 w 56"/>
              <a:gd name="T1" fmla="*/ 2147483647 h 70"/>
              <a:gd name="T2" fmla="*/ 2147483647 w 56"/>
              <a:gd name="T3" fmla="*/ 2147483647 h 70"/>
              <a:gd name="T4" fmla="*/ 2147483647 w 56"/>
              <a:gd name="T5" fmla="*/ 2147483647 h 70"/>
              <a:gd name="T6" fmla="*/ 2147483647 w 56"/>
              <a:gd name="T7" fmla="*/ 2147483647 h 70"/>
              <a:gd name="T8" fmla="*/ 2147483647 w 56"/>
              <a:gd name="T9" fmla="*/ 2147483647 h 70"/>
              <a:gd name="T10" fmla="*/ 2147483647 w 56"/>
              <a:gd name="T11" fmla="*/ 2147483647 h 70"/>
              <a:gd name="T12" fmla="*/ 0 w 56"/>
              <a:gd name="T13" fmla="*/ 2147483647 h 70"/>
              <a:gd name="T14" fmla="*/ 0 w 56"/>
              <a:gd name="T15" fmla="*/ 2147483647 h 70"/>
              <a:gd name="T16" fmla="*/ 2147483647 w 56"/>
              <a:gd name="T17" fmla="*/ 0 h 70"/>
              <a:gd name="T18" fmla="*/ 2147483647 w 56"/>
              <a:gd name="T19" fmla="*/ 0 h 70"/>
              <a:gd name="T20" fmla="*/ 2147483647 w 56"/>
              <a:gd name="T21" fmla="*/ 2147483647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23"/>
                </a:moveTo>
                <a:cubicBezTo>
                  <a:pt x="56" y="23"/>
                  <a:pt x="56" y="23"/>
                  <a:pt x="56" y="23"/>
                </a:cubicBezTo>
                <a:cubicBezTo>
                  <a:pt x="10" y="69"/>
                  <a:pt x="10" y="69"/>
                  <a:pt x="10" y="69"/>
                </a:cubicBezTo>
                <a:cubicBezTo>
                  <a:pt x="10" y="70"/>
                  <a:pt x="10" y="70"/>
                  <a:pt x="10" y="70"/>
                </a:cubicBezTo>
                <a:cubicBezTo>
                  <a:pt x="7" y="66"/>
                  <a:pt x="7" y="66"/>
                  <a:pt x="7" y="66"/>
                </a:cubicBezTo>
                <a:cubicBezTo>
                  <a:pt x="2" y="53"/>
                  <a:pt x="2" y="53"/>
                  <a:pt x="2" y="53"/>
                </a:cubicBezTo>
                <a:cubicBezTo>
                  <a:pt x="0" y="43"/>
                  <a:pt x="0" y="43"/>
                  <a:pt x="0" y="43"/>
                </a:cubicBezTo>
                <a:cubicBezTo>
                  <a:pt x="0" y="43"/>
                  <a:pt x="0" y="43"/>
                  <a:pt x="0" y="43"/>
                </a:cubicBezTo>
                <a:cubicBezTo>
                  <a:pt x="42" y="0"/>
                  <a:pt x="42" y="0"/>
                  <a:pt x="42" y="0"/>
                </a:cubicBezTo>
                <a:cubicBezTo>
                  <a:pt x="42" y="0"/>
                  <a:pt x="42" y="0"/>
                  <a:pt x="42" y="0"/>
                </a:cubicBezTo>
                <a:cubicBezTo>
                  <a:pt x="46" y="9"/>
                  <a:pt x="50" y="16"/>
                  <a:pt x="56" y="2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11" name="Freeform 283"/>
          <p:cNvSpPr>
            <a:spLocks/>
          </p:cNvSpPr>
          <p:nvPr/>
        </p:nvSpPr>
        <p:spPr bwMode="auto">
          <a:xfrm>
            <a:off x="3986213" y="2354263"/>
            <a:ext cx="1093787" cy="638175"/>
          </a:xfrm>
          <a:custGeom>
            <a:avLst/>
            <a:gdLst>
              <a:gd name="T0" fmla="*/ 2147483647 w 358"/>
              <a:gd name="T1" fmla="*/ 2147483647 h 209"/>
              <a:gd name="T2" fmla="*/ 2147483647 w 358"/>
              <a:gd name="T3" fmla="*/ 2147483647 h 209"/>
              <a:gd name="T4" fmla="*/ 2147483647 w 358"/>
              <a:gd name="T5" fmla="*/ 2147483647 h 209"/>
              <a:gd name="T6" fmla="*/ 2147483647 w 358"/>
              <a:gd name="T7" fmla="*/ 2147483647 h 209"/>
              <a:gd name="T8" fmla="*/ 2147483647 w 358"/>
              <a:gd name="T9" fmla="*/ 2147483647 h 209"/>
              <a:gd name="T10" fmla="*/ 2147483647 w 358"/>
              <a:gd name="T11" fmla="*/ 2147483647 h 209"/>
              <a:gd name="T12" fmla="*/ 2147483647 w 358"/>
              <a:gd name="T13" fmla="*/ 2147483647 h 209"/>
              <a:gd name="T14" fmla="*/ 2147483647 w 358"/>
              <a:gd name="T15" fmla="*/ 2147483647 h 209"/>
              <a:gd name="T16" fmla="*/ 2147483647 w 358"/>
              <a:gd name="T17" fmla="*/ 2147483647 h 209"/>
              <a:gd name="T18" fmla="*/ 2147483647 w 358"/>
              <a:gd name="T19" fmla="*/ 2147483647 h 209"/>
              <a:gd name="T20" fmla="*/ 2147483647 w 358"/>
              <a:gd name="T21" fmla="*/ 2147483647 h 209"/>
              <a:gd name="T22" fmla="*/ 2147483647 w 358"/>
              <a:gd name="T23" fmla="*/ 2147483647 h 209"/>
              <a:gd name="T24" fmla="*/ 2147483647 w 358"/>
              <a:gd name="T25" fmla="*/ 2147483647 h 209"/>
              <a:gd name="T26" fmla="*/ 2147483647 w 358"/>
              <a:gd name="T27" fmla="*/ 2147483647 h 209"/>
              <a:gd name="T28" fmla="*/ 2147483647 w 358"/>
              <a:gd name="T29" fmla="*/ 2147483647 h 209"/>
              <a:gd name="T30" fmla="*/ 2147483647 w 358"/>
              <a:gd name="T31" fmla="*/ 2147483647 h 209"/>
              <a:gd name="T32" fmla="*/ 2147483647 w 358"/>
              <a:gd name="T33" fmla="*/ 2147483647 h 209"/>
              <a:gd name="T34" fmla="*/ 2147483647 w 358"/>
              <a:gd name="T35" fmla="*/ 0 h 209"/>
              <a:gd name="T36" fmla="*/ 2147483647 w 358"/>
              <a:gd name="T37" fmla="*/ 0 h 209"/>
              <a:gd name="T38" fmla="*/ 2147483647 w 358"/>
              <a:gd name="T39" fmla="*/ 2147483647 h 209"/>
              <a:gd name="T40" fmla="*/ 2147483647 w 358"/>
              <a:gd name="T41" fmla="*/ 2147483647 h 209"/>
              <a:gd name="T42" fmla="*/ 2147483647 w 358"/>
              <a:gd name="T43" fmla="*/ 0 h 209"/>
              <a:gd name="T44" fmla="*/ 2147483647 w 358"/>
              <a:gd name="T45" fmla="*/ 0 h 209"/>
              <a:gd name="T46" fmla="*/ 2147483647 w 358"/>
              <a:gd name="T47" fmla="*/ 2147483647 h 209"/>
              <a:gd name="T48" fmla="*/ 2147483647 w 358"/>
              <a:gd name="T49" fmla="*/ 2147483647 h 209"/>
              <a:gd name="T50" fmla="*/ 2147483647 w 358"/>
              <a:gd name="T51" fmla="*/ 2147483647 h 209"/>
              <a:gd name="T52" fmla="*/ 2147483647 w 358"/>
              <a:gd name="T53" fmla="*/ 2147483647 h 209"/>
              <a:gd name="T54" fmla="*/ 2147483647 w 358"/>
              <a:gd name="T55" fmla="*/ 2147483647 h 209"/>
              <a:gd name="T56" fmla="*/ 2147483647 w 358"/>
              <a:gd name="T57" fmla="*/ 2147483647 h 209"/>
              <a:gd name="T58" fmla="*/ 2147483647 w 358"/>
              <a:gd name="T59" fmla="*/ 2147483647 h 209"/>
              <a:gd name="T60" fmla="*/ 2147483647 w 358"/>
              <a:gd name="T61" fmla="*/ 2147483647 h 209"/>
              <a:gd name="T62" fmla="*/ 2147483647 w 358"/>
              <a:gd name="T63" fmla="*/ 2147483647 h 209"/>
              <a:gd name="T64" fmla="*/ 2147483647 w 358"/>
              <a:gd name="T65" fmla="*/ 2147483647 h 209"/>
              <a:gd name="T66" fmla="*/ 2147483647 w 358"/>
              <a:gd name="T67" fmla="*/ 2147483647 h 209"/>
              <a:gd name="T68" fmla="*/ 2147483647 w 358"/>
              <a:gd name="T69" fmla="*/ 2147483647 h 209"/>
              <a:gd name="T70" fmla="*/ 2147483647 w 358"/>
              <a:gd name="T71" fmla="*/ 2147483647 h 209"/>
              <a:gd name="T72" fmla="*/ 2147483647 w 358"/>
              <a:gd name="T73" fmla="*/ 2147483647 h 209"/>
              <a:gd name="T74" fmla="*/ 2147483647 w 358"/>
              <a:gd name="T75" fmla="*/ 2147483647 h 209"/>
              <a:gd name="T76" fmla="*/ 2147483647 w 358"/>
              <a:gd name="T77" fmla="*/ 2147483647 h 209"/>
              <a:gd name="T78" fmla="*/ 2147483647 w 358"/>
              <a:gd name="T79" fmla="*/ 2147483647 h 209"/>
              <a:gd name="T80" fmla="*/ 2147483647 w 358"/>
              <a:gd name="T81" fmla="*/ 2147483647 h 209"/>
              <a:gd name="T82" fmla="*/ 2147483647 w 358"/>
              <a:gd name="T83" fmla="*/ 2147483647 h 209"/>
              <a:gd name="T84" fmla="*/ 2147483647 w 358"/>
              <a:gd name="T85" fmla="*/ 2147483647 h 209"/>
              <a:gd name="T86" fmla="*/ 0 w 358"/>
              <a:gd name="T87" fmla="*/ 2147483647 h 209"/>
              <a:gd name="T88" fmla="*/ 0 w 358"/>
              <a:gd name="T89" fmla="*/ 2147483647 h 209"/>
              <a:gd name="T90" fmla="*/ 2147483647 w 358"/>
              <a:gd name="T91" fmla="*/ 2147483647 h 209"/>
              <a:gd name="T92" fmla="*/ 2147483647 w 358"/>
              <a:gd name="T93" fmla="*/ 2147483647 h 209"/>
              <a:gd name="T94" fmla="*/ 2147483647 w 358"/>
              <a:gd name="T95" fmla="*/ 2147483647 h 209"/>
              <a:gd name="T96" fmla="*/ 2147483647 w 358"/>
              <a:gd name="T97" fmla="*/ 2147483647 h 2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8"/>
              <a:gd name="T148" fmla="*/ 0 h 209"/>
              <a:gd name="T149" fmla="*/ 358 w 358"/>
              <a:gd name="T150" fmla="*/ 209 h 2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8" h="209">
                <a:moveTo>
                  <a:pt x="83" y="173"/>
                </a:moveTo>
                <a:cubicBezTo>
                  <a:pt x="93" y="173"/>
                  <a:pt x="103" y="167"/>
                  <a:pt x="107" y="156"/>
                </a:cubicBezTo>
                <a:cubicBezTo>
                  <a:pt x="109" y="151"/>
                  <a:pt x="109" y="151"/>
                  <a:pt x="109" y="151"/>
                </a:cubicBezTo>
                <a:cubicBezTo>
                  <a:pt x="109" y="147"/>
                  <a:pt x="109" y="147"/>
                  <a:pt x="109" y="147"/>
                </a:cubicBezTo>
                <a:cubicBezTo>
                  <a:pt x="109" y="142"/>
                  <a:pt x="109" y="142"/>
                  <a:pt x="109" y="142"/>
                </a:cubicBezTo>
                <a:cubicBezTo>
                  <a:pt x="107" y="137"/>
                  <a:pt x="107" y="137"/>
                  <a:pt x="107" y="137"/>
                </a:cubicBezTo>
                <a:cubicBezTo>
                  <a:pt x="103" y="126"/>
                  <a:pt x="93" y="121"/>
                  <a:pt x="83" y="121"/>
                </a:cubicBezTo>
                <a:cubicBezTo>
                  <a:pt x="83" y="105"/>
                  <a:pt x="83" y="105"/>
                  <a:pt x="83" y="105"/>
                </a:cubicBezTo>
                <a:cubicBezTo>
                  <a:pt x="83" y="100"/>
                  <a:pt x="83" y="100"/>
                  <a:pt x="83" y="100"/>
                </a:cubicBezTo>
                <a:cubicBezTo>
                  <a:pt x="83" y="89"/>
                  <a:pt x="83" y="89"/>
                  <a:pt x="83" y="89"/>
                </a:cubicBezTo>
                <a:cubicBezTo>
                  <a:pt x="93" y="89"/>
                  <a:pt x="103" y="84"/>
                  <a:pt x="107" y="72"/>
                </a:cubicBezTo>
                <a:cubicBezTo>
                  <a:pt x="109" y="68"/>
                  <a:pt x="109" y="68"/>
                  <a:pt x="109" y="68"/>
                </a:cubicBezTo>
                <a:cubicBezTo>
                  <a:pt x="109" y="63"/>
                  <a:pt x="109" y="63"/>
                  <a:pt x="109" y="63"/>
                </a:cubicBezTo>
                <a:cubicBezTo>
                  <a:pt x="109" y="59"/>
                  <a:pt x="109" y="59"/>
                  <a:pt x="109" y="59"/>
                </a:cubicBezTo>
                <a:cubicBezTo>
                  <a:pt x="107" y="54"/>
                  <a:pt x="107" y="54"/>
                  <a:pt x="107" y="54"/>
                </a:cubicBezTo>
                <a:cubicBezTo>
                  <a:pt x="103" y="43"/>
                  <a:pt x="93" y="37"/>
                  <a:pt x="83" y="37"/>
                </a:cubicBezTo>
                <a:cubicBezTo>
                  <a:pt x="83" y="6"/>
                  <a:pt x="83" y="6"/>
                  <a:pt x="83" y="6"/>
                </a:cubicBezTo>
                <a:cubicBezTo>
                  <a:pt x="83" y="0"/>
                  <a:pt x="83" y="0"/>
                  <a:pt x="83" y="0"/>
                </a:cubicBezTo>
                <a:cubicBezTo>
                  <a:pt x="156" y="0"/>
                  <a:pt x="156" y="0"/>
                  <a:pt x="156" y="0"/>
                </a:cubicBezTo>
                <a:cubicBezTo>
                  <a:pt x="156" y="42"/>
                  <a:pt x="156" y="42"/>
                  <a:pt x="156" y="42"/>
                </a:cubicBezTo>
                <a:cubicBezTo>
                  <a:pt x="260" y="42"/>
                  <a:pt x="260" y="42"/>
                  <a:pt x="260" y="42"/>
                </a:cubicBezTo>
                <a:cubicBezTo>
                  <a:pt x="260" y="0"/>
                  <a:pt x="260" y="0"/>
                  <a:pt x="260" y="0"/>
                </a:cubicBezTo>
                <a:cubicBezTo>
                  <a:pt x="358" y="0"/>
                  <a:pt x="358" y="0"/>
                  <a:pt x="358" y="0"/>
                </a:cubicBezTo>
                <a:cubicBezTo>
                  <a:pt x="349" y="18"/>
                  <a:pt x="349" y="18"/>
                  <a:pt x="349" y="18"/>
                </a:cubicBezTo>
                <a:cubicBezTo>
                  <a:pt x="349" y="20"/>
                  <a:pt x="349" y="20"/>
                  <a:pt x="349" y="20"/>
                </a:cubicBezTo>
                <a:cubicBezTo>
                  <a:pt x="342" y="37"/>
                  <a:pt x="342" y="37"/>
                  <a:pt x="342" y="37"/>
                </a:cubicBezTo>
                <a:cubicBezTo>
                  <a:pt x="336" y="57"/>
                  <a:pt x="336" y="57"/>
                  <a:pt x="336" y="57"/>
                </a:cubicBezTo>
                <a:cubicBezTo>
                  <a:pt x="328" y="76"/>
                  <a:pt x="328" y="76"/>
                  <a:pt x="328" y="76"/>
                </a:cubicBezTo>
                <a:cubicBezTo>
                  <a:pt x="327" y="79"/>
                  <a:pt x="327" y="79"/>
                  <a:pt x="327" y="79"/>
                </a:cubicBezTo>
                <a:cubicBezTo>
                  <a:pt x="322" y="89"/>
                  <a:pt x="322" y="89"/>
                  <a:pt x="322" y="89"/>
                </a:cubicBezTo>
                <a:cubicBezTo>
                  <a:pt x="316" y="103"/>
                  <a:pt x="316" y="103"/>
                  <a:pt x="316" y="103"/>
                </a:cubicBezTo>
                <a:cubicBezTo>
                  <a:pt x="315" y="105"/>
                  <a:pt x="315" y="105"/>
                  <a:pt x="315" y="105"/>
                </a:cubicBezTo>
                <a:cubicBezTo>
                  <a:pt x="310" y="116"/>
                  <a:pt x="310" y="116"/>
                  <a:pt x="310" y="116"/>
                </a:cubicBezTo>
                <a:cubicBezTo>
                  <a:pt x="306" y="129"/>
                  <a:pt x="306" y="129"/>
                  <a:pt x="306" y="129"/>
                </a:cubicBezTo>
                <a:cubicBezTo>
                  <a:pt x="305" y="138"/>
                  <a:pt x="305" y="138"/>
                  <a:pt x="305" y="138"/>
                </a:cubicBezTo>
                <a:cubicBezTo>
                  <a:pt x="304" y="143"/>
                  <a:pt x="304" y="143"/>
                  <a:pt x="304" y="143"/>
                </a:cubicBezTo>
                <a:cubicBezTo>
                  <a:pt x="303" y="157"/>
                  <a:pt x="303" y="157"/>
                  <a:pt x="303" y="157"/>
                </a:cubicBezTo>
                <a:cubicBezTo>
                  <a:pt x="305" y="171"/>
                  <a:pt x="305" y="171"/>
                  <a:pt x="305" y="171"/>
                </a:cubicBezTo>
                <a:cubicBezTo>
                  <a:pt x="306" y="174"/>
                  <a:pt x="306" y="174"/>
                  <a:pt x="306" y="174"/>
                </a:cubicBezTo>
                <a:cubicBezTo>
                  <a:pt x="308" y="184"/>
                  <a:pt x="308" y="184"/>
                  <a:pt x="308" y="184"/>
                </a:cubicBezTo>
                <a:cubicBezTo>
                  <a:pt x="313" y="197"/>
                  <a:pt x="313" y="197"/>
                  <a:pt x="313" y="197"/>
                </a:cubicBezTo>
                <a:cubicBezTo>
                  <a:pt x="316" y="201"/>
                  <a:pt x="316" y="201"/>
                  <a:pt x="316" y="201"/>
                </a:cubicBezTo>
                <a:cubicBezTo>
                  <a:pt x="321" y="209"/>
                  <a:pt x="321" y="209"/>
                  <a:pt x="321" y="209"/>
                </a:cubicBezTo>
                <a:cubicBezTo>
                  <a:pt x="0" y="209"/>
                  <a:pt x="0" y="209"/>
                  <a:pt x="0" y="209"/>
                </a:cubicBezTo>
                <a:cubicBezTo>
                  <a:pt x="0" y="180"/>
                  <a:pt x="0" y="180"/>
                  <a:pt x="0" y="180"/>
                </a:cubicBezTo>
                <a:cubicBezTo>
                  <a:pt x="23" y="171"/>
                  <a:pt x="23" y="171"/>
                  <a:pt x="23" y="171"/>
                </a:cubicBezTo>
                <a:cubicBezTo>
                  <a:pt x="25" y="177"/>
                  <a:pt x="25" y="177"/>
                  <a:pt x="25" y="177"/>
                </a:cubicBezTo>
                <a:cubicBezTo>
                  <a:pt x="59" y="156"/>
                  <a:pt x="59" y="156"/>
                  <a:pt x="59" y="156"/>
                </a:cubicBezTo>
                <a:cubicBezTo>
                  <a:pt x="63" y="167"/>
                  <a:pt x="73" y="173"/>
                  <a:pt x="83" y="17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12" name="Freeform 284"/>
          <p:cNvSpPr>
            <a:spLocks/>
          </p:cNvSpPr>
          <p:nvPr/>
        </p:nvSpPr>
        <p:spPr bwMode="auto">
          <a:xfrm>
            <a:off x="4911725" y="2655888"/>
            <a:ext cx="138113" cy="230187"/>
          </a:xfrm>
          <a:custGeom>
            <a:avLst/>
            <a:gdLst>
              <a:gd name="T0" fmla="*/ 2147483647 w 45"/>
              <a:gd name="T1" fmla="*/ 2147483647 h 75"/>
              <a:gd name="T2" fmla="*/ 2147483647 w 45"/>
              <a:gd name="T3" fmla="*/ 0 h 75"/>
              <a:gd name="T4" fmla="*/ 2147483647 w 45"/>
              <a:gd name="T5" fmla="*/ 0 h 75"/>
              <a:gd name="T6" fmla="*/ 2147483647 w 45"/>
              <a:gd name="T7" fmla="*/ 2147483647 h 75"/>
              <a:gd name="T8" fmla="*/ 2147483647 w 45"/>
              <a:gd name="T9" fmla="*/ 2147483647 h 75"/>
              <a:gd name="T10" fmla="*/ 2147483647 w 45"/>
              <a:gd name="T11" fmla="*/ 2147483647 h 75"/>
              <a:gd name="T12" fmla="*/ 2147483647 w 45"/>
              <a:gd name="T13" fmla="*/ 2147483647 h 75"/>
              <a:gd name="T14" fmla="*/ 2147483647 w 45"/>
              <a:gd name="T15" fmla="*/ 2147483647 h 75"/>
              <a:gd name="T16" fmla="*/ 2147483647 w 45"/>
              <a:gd name="T17" fmla="*/ 2147483647 h 75"/>
              <a:gd name="T18" fmla="*/ 2147483647 w 45"/>
              <a:gd name="T19" fmla="*/ 2147483647 h 75"/>
              <a:gd name="T20" fmla="*/ 0 w 45"/>
              <a:gd name="T21" fmla="*/ 2147483647 h 75"/>
              <a:gd name="T22" fmla="*/ 2147483647 w 45"/>
              <a:gd name="T23" fmla="*/ 2147483647 h 75"/>
              <a:gd name="T24" fmla="*/ 2147483647 w 45"/>
              <a:gd name="T25" fmla="*/ 2147483647 h 75"/>
              <a:gd name="T26" fmla="*/ 2147483647 w 45"/>
              <a:gd name="T27" fmla="*/ 2147483647 h 75"/>
              <a:gd name="T28" fmla="*/ 2147483647 w 45"/>
              <a:gd name="T29" fmla="*/ 2147483647 h 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5"/>
              <a:gd name="T47" fmla="*/ 45 w 45"/>
              <a:gd name="T48" fmla="*/ 75 h 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5">
                <a:moveTo>
                  <a:pt x="35" y="6"/>
                </a:moveTo>
                <a:cubicBezTo>
                  <a:pt x="41" y="0"/>
                  <a:pt x="41" y="0"/>
                  <a:pt x="41" y="0"/>
                </a:cubicBezTo>
                <a:cubicBezTo>
                  <a:pt x="41" y="0"/>
                  <a:pt x="41" y="0"/>
                  <a:pt x="41" y="0"/>
                </a:cubicBezTo>
                <a:cubicBezTo>
                  <a:pt x="40" y="2"/>
                  <a:pt x="40" y="3"/>
                  <a:pt x="40" y="5"/>
                </a:cubicBezTo>
                <a:cubicBezTo>
                  <a:pt x="40" y="7"/>
                  <a:pt x="40" y="7"/>
                  <a:pt x="40" y="7"/>
                </a:cubicBezTo>
                <a:cubicBezTo>
                  <a:pt x="40" y="16"/>
                  <a:pt x="42" y="24"/>
                  <a:pt x="45" y="32"/>
                </a:cubicBezTo>
                <a:cubicBezTo>
                  <a:pt x="45" y="32"/>
                  <a:pt x="45" y="32"/>
                  <a:pt x="45" y="32"/>
                </a:cubicBezTo>
                <a:cubicBezTo>
                  <a:pt x="3" y="75"/>
                  <a:pt x="3" y="75"/>
                  <a:pt x="3" y="75"/>
                </a:cubicBezTo>
                <a:cubicBezTo>
                  <a:pt x="3" y="75"/>
                  <a:pt x="3" y="75"/>
                  <a:pt x="3" y="75"/>
                </a:cubicBezTo>
                <a:cubicBezTo>
                  <a:pt x="2" y="72"/>
                  <a:pt x="2" y="72"/>
                  <a:pt x="2" y="72"/>
                </a:cubicBezTo>
                <a:cubicBezTo>
                  <a:pt x="0" y="58"/>
                  <a:pt x="0" y="58"/>
                  <a:pt x="0" y="58"/>
                </a:cubicBezTo>
                <a:cubicBezTo>
                  <a:pt x="1" y="44"/>
                  <a:pt x="1" y="44"/>
                  <a:pt x="1" y="44"/>
                </a:cubicBezTo>
                <a:cubicBezTo>
                  <a:pt x="2" y="39"/>
                  <a:pt x="2" y="39"/>
                  <a:pt x="2" y="39"/>
                </a:cubicBezTo>
                <a:cubicBezTo>
                  <a:pt x="2" y="39"/>
                  <a:pt x="2" y="39"/>
                  <a:pt x="2" y="39"/>
                </a:cubicBezTo>
                <a:lnTo>
                  <a:pt x="35" y="6"/>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13" name="Freeform 285"/>
          <p:cNvSpPr>
            <a:spLocks/>
          </p:cNvSpPr>
          <p:nvPr/>
        </p:nvSpPr>
        <p:spPr bwMode="auto">
          <a:xfrm>
            <a:off x="4918075" y="2674938"/>
            <a:ext cx="100013" cy="100012"/>
          </a:xfrm>
          <a:custGeom>
            <a:avLst/>
            <a:gdLst>
              <a:gd name="T0" fmla="*/ 2147483647 w 63"/>
              <a:gd name="T1" fmla="*/ 0 h 63"/>
              <a:gd name="T2" fmla="*/ 0 w 63"/>
              <a:gd name="T3" fmla="*/ 2147483647 h 63"/>
              <a:gd name="T4" fmla="*/ 0 w 63"/>
              <a:gd name="T5" fmla="*/ 2147483647 h 63"/>
              <a:gd name="T6" fmla="*/ 2147483647 w 63"/>
              <a:gd name="T7" fmla="*/ 2147483647 h 63"/>
              <a:gd name="T8" fmla="*/ 2147483647 w 63"/>
              <a:gd name="T9" fmla="*/ 2147483647 h 63"/>
              <a:gd name="T10" fmla="*/ 2147483647 w 63"/>
              <a:gd name="T11" fmla="*/ 0 h 63"/>
              <a:gd name="T12" fmla="*/ 2147483647 w 63"/>
              <a:gd name="T13" fmla="*/ 0 h 63"/>
              <a:gd name="T14" fmla="*/ 0 60000 65536"/>
              <a:gd name="T15" fmla="*/ 0 60000 65536"/>
              <a:gd name="T16" fmla="*/ 0 60000 65536"/>
              <a:gd name="T17" fmla="*/ 0 60000 65536"/>
              <a:gd name="T18" fmla="*/ 0 60000 65536"/>
              <a:gd name="T19" fmla="*/ 0 60000 65536"/>
              <a:gd name="T20" fmla="*/ 0 60000 65536"/>
              <a:gd name="T21" fmla="*/ 0 w 63"/>
              <a:gd name="T22" fmla="*/ 0 h 63"/>
              <a:gd name="T23" fmla="*/ 63 w 63"/>
              <a:gd name="T24" fmla="*/ 63 h 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63">
                <a:moveTo>
                  <a:pt x="63" y="0"/>
                </a:moveTo>
                <a:lnTo>
                  <a:pt x="0" y="63"/>
                </a:lnTo>
                <a:lnTo>
                  <a:pt x="2" y="46"/>
                </a:lnTo>
                <a:lnTo>
                  <a:pt x="10" y="21"/>
                </a:lnTo>
                <a:lnTo>
                  <a:pt x="19" y="0"/>
                </a:lnTo>
                <a:lnTo>
                  <a:pt x="63"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14" name="Freeform 286"/>
          <p:cNvSpPr>
            <a:spLocks/>
          </p:cNvSpPr>
          <p:nvPr/>
        </p:nvSpPr>
        <p:spPr bwMode="auto">
          <a:xfrm>
            <a:off x="3986213" y="2354263"/>
            <a:ext cx="254000" cy="549275"/>
          </a:xfrm>
          <a:custGeom>
            <a:avLst/>
            <a:gdLst>
              <a:gd name="T0" fmla="*/ 2147483647 w 83"/>
              <a:gd name="T1" fmla="*/ 2147483647 h 180"/>
              <a:gd name="T2" fmla="*/ 2147483647 w 83"/>
              <a:gd name="T3" fmla="*/ 2147483647 h 180"/>
              <a:gd name="T4" fmla="*/ 2147483647 w 83"/>
              <a:gd name="T5" fmla="*/ 2147483647 h 180"/>
              <a:gd name="T6" fmla="*/ 2147483647 w 83"/>
              <a:gd name="T7" fmla="*/ 2147483647 h 180"/>
              <a:gd name="T8" fmla="*/ 2147483647 w 83"/>
              <a:gd name="T9" fmla="*/ 2147483647 h 180"/>
              <a:gd name="T10" fmla="*/ 0 w 83"/>
              <a:gd name="T11" fmla="*/ 2147483647 h 180"/>
              <a:gd name="T12" fmla="*/ 0 w 83"/>
              <a:gd name="T13" fmla="*/ 2147483647 h 180"/>
              <a:gd name="T14" fmla="*/ 0 w 83"/>
              <a:gd name="T15" fmla="*/ 2147483647 h 180"/>
              <a:gd name="T16" fmla="*/ 0 w 83"/>
              <a:gd name="T17" fmla="*/ 2147483647 h 180"/>
              <a:gd name="T18" fmla="*/ 0 w 83"/>
              <a:gd name="T19" fmla="*/ 0 h 180"/>
              <a:gd name="T20" fmla="*/ 2147483647 w 83"/>
              <a:gd name="T21" fmla="*/ 0 h 180"/>
              <a:gd name="T22" fmla="*/ 2147483647 w 83"/>
              <a:gd name="T23" fmla="*/ 2147483647 h 180"/>
              <a:gd name="T24" fmla="*/ 2147483647 w 83"/>
              <a:gd name="T25" fmla="*/ 2147483647 h 180"/>
              <a:gd name="T26" fmla="*/ 2147483647 w 83"/>
              <a:gd name="T27" fmla="*/ 2147483647 h 180"/>
              <a:gd name="T28" fmla="*/ 2147483647 w 83"/>
              <a:gd name="T29" fmla="*/ 2147483647 h 180"/>
              <a:gd name="T30" fmla="*/ 2147483647 w 83"/>
              <a:gd name="T31" fmla="*/ 2147483647 h 180"/>
              <a:gd name="T32" fmla="*/ 2147483647 w 83"/>
              <a:gd name="T33" fmla="*/ 2147483647 h 180"/>
              <a:gd name="T34" fmla="*/ 2147483647 w 83"/>
              <a:gd name="T35" fmla="*/ 2147483647 h 180"/>
              <a:gd name="T36" fmla="*/ 2147483647 w 83"/>
              <a:gd name="T37" fmla="*/ 2147483647 h 180"/>
              <a:gd name="T38" fmla="*/ 2147483647 w 83"/>
              <a:gd name="T39" fmla="*/ 2147483647 h 180"/>
              <a:gd name="T40" fmla="*/ 2147483647 w 83"/>
              <a:gd name="T41" fmla="*/ 2147483647 h 180"/>
              <a:gd name="T42" fmla="*/ 2147483647 w 83"/>
              <a:gd name="T43" fmla="*/ 2147483647 h 180"/>
              <a:gd name="T44" fmla="*/ 2147483647 w 83"/>
              <a:gd name="T45" fmla="*/ 2147483647 h 180"/>
              <a:gd name="T46" fmla="*/ 2147483647 w 83"/>
              <a:gd name="T47" fmla="*/ 2147483647 h 1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3"/>
              <a:gd name="T73" fmla="*/ 0 h 180"/>
              <a:gd name="T74" fmla="*/ 83 w 83"/>
              <a:gd name="T75" fmla="*/ 180 h 1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3" h="180">
                <a:moveTo>
                  <a:pt x="57" y="147"/>
                </a:moveTo>
                <a:cubicBezTo>
                  <a:pt x="57" y="149"/>
                  <a:pt x="57" y="149"/>
                  <a:pt x="57" y="149"/>
                </a:cubicBezTo>
                <a:cubicBezTo>
                  <a:pt x="57" y="152"/>
                  <a:pt x="58" y="154"/>
                  <a:pt x="59" y="156"/>
                </a:cubicBezTo>
                <a:cubicBezTo>
                  <a:pt x="20" y="165"/>
                  <a:pt x="20" y="165"/>
                  <a:pt x="20" y="165"/>
                </a:cubicBezTo>
                <a:cubicBezTo>
                  <a:pt x="23" y="171"/>
                  <a:pt x="23" y="171"/>
                  <a:pt x="23" y="171"/>
                </a:cubicBezTo>
                <a:cubicBezTo>
                  <a:pt x="0" y="180"/>
                  <a:pt x="0" y="180"/>
                  <a:pt x="0" y="180"/>
                </a:cubicBezTo>
                <a:cubicBezTo>
                  <a:pt x="0" y="170"/>
                  <a:pt x="0" y="170"/>
                  <a:pt x="0" y="170"/>
                </a:cubicBezTo>
                <a:cubicBezTo>
                  <a:pt x="0" y="105"/>
                  <a:pt x="0" y="105"/>
                  <a:pt x="0" y="105"/>
                </a:cubicBezTo>
                <a:cubicBezTo>
                  <a:pt x="0" y="40"/>
                  <a:pt x="0" y="40"/>
                  <a:pt x="0" y="40"/>
                </a:cubicBezTo>
                <a:cubicBezTo>
                  <a:pt x="0" y="0"/>
                  <a:pt x="0" y="0"/>
                  <a:pt x="0" y="0"/>
                </a:cubicBezTo>
                <a:cubicBezTo>
                  <a:pt x="83" y="0"/>
                  <a:pt x="83" y="0"/>
                  <a:pt x="83" y="0"/>
                </a:cubicBezTo>
                <a:cubicBezTo>
                  <a:pt x="83" y="6"/>
                  <a:pt x="83" y="6"/>
                  <a:pt x="83" y="6"/>
                </a:cubicBezTo>
                <a:cubicBezTo>
                  <a:pt x="83" y="37"/>
                  <a:pt x="83" y="37"/>
                  <a:pt x="83" y="37"/>
                </a:cubicBezTo>
                <a:cubicBezTo>
                  <a:pt x="72" y="37"/>
                  <a:pt x="62" y="43"/>
                  <a:pt x="58" y="56"/>
                </a:cubicBezTo>
                <a:cubicBezTo>
                  <a:pt x="57" y="61"/>
                  <a:pt x="57" y="61"/>
                  <a:pt x="57" y="61"/>
                </a:cubicBezTo>
                <a:cubicBezTo>
                  <a:pt x="57" y="63"/>
                  <a:pt x="57" y="63"/>
                  <a:pt x="57" y="63"/>
                </a:cubicBezTo>
                <a:cubicBezTo>
                  <a:pt x="57" y="65"/>
                  <a:pt x="57" y="65"/>
                  <a:pt x="57" y="65"/>
                </a:cubicBezTo>
                <a:cubicBezTo>
                  <a:pt x="59" y="81"/>
                  <a:pt x="71" y="89"/>
                  <a:pt x="83" y="89"/>
                </a:cubicBezTo>
                <a:cubicBezTo>
                  <a:pt x="83" y="100"/>
                  <a:pt x="83" y="100"/>
                  <a:pt x="83" y="100"/>
                </a:cubicBezTo>
                <a:cubicBezTo>
                  <a:pt x="83" y="105"/>
                  <a:pt x="83" y="105"/>
                  <a:pt x="83" y="105"/>
                </a:cubicBezTo>
                <a:cubicBezTo>
                  <a:pt x="83" y="121"/>
                  <a:pt x="83" y="121"/>
                  <a:pt x="83" y="121"/>
                </a:cubicBezTo>
                <a:cubicBezTo>
                  <a:pt x="72" y="121"/>
                  <a:pt x="62" y="127"/>
                  <a:pt x="58" y="140"/>
                </a:cubicBezTo>
                <a:cubicBezTo>
                  <a:pt x="57" y="144"/>
                  <a:pt x="57" y="144"/>
                  <a:pt x="57" y="144"/>
                </a:cubicBezTo>
                <a:lnTo>
                  <a:pt x="57" y="147"/>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15" name="Freeform 287"/>
          <p:cNvSpPr>
            <a:spLocks/>
          </p:cNvSpPr>
          <p:nvPr/>
        </p:nvSpPr>
        <p:spPr bwMode="auto">
          <a:xfrm>
            <a:off x="4056063" y="2830513"/>
            <a:ext cx="111125" cy="63500"/>
          </a:xfrm>
          <a:custGeom>
            <a:avLst/>
            <a:gdLst>
              <a:gd name="T0" fmla="*/ 2147483647 w 70"/>
              <a:gd name="T1" fmla="*/ 0 h 40"/>
              <a:gd name="T2" fmla="*/ 2147483647 w 70"/>
              <a:gd name="T3" fmla="*/ 2147483647 h 40"/>
              <a:gd name="T4" fmla="*/ 0 w 70"/>
              <a:gd name="T5" fmla="*/ 2147483647 h 40"/>
              <a:gd name="T6" fmla="*/ 2147483647 w 70"/>
              <a:gd name="T7" fmla="*/ 0 h 40"/>
              <a:gd name="T8" fmla="*/ 0 60000 65536"/>
              <a:gd name="T9" fmla="*/ 0 60000 65536"/>
              <a:gd name="T10" fmla="*/ 0 60000 65536"/>
              <a:gd name="T11" fmla="*/ 0 60000 65536"/>
              <a:gd name="T12" fmla="*/ 0 w 70"/>
              <a:gd name="T13" fmla="*/ 0 h 40"/>
              <a:gd name="T14" fmla="*/ 70 w 70"/>
              <a:gd name="T15" fmla="*/ 40 h 40"/>
            </a:gdLst>
            <a:ahLst/>
            <a:cxnLst>
              <a:cxn ang="T8">
                <a:pos x="T0" y="T1"/>
              </a:cxn>
              <a:cxn ang="T9">
                <a:pos x="T2" y="T3"/>
              </a:cxn>
              <a:cxn ang="T10">
                <a:pos x="T4" y="T5"/>
              </a:cxn>
              <a:cxn ang="T11">
                <a:pos x="T6" y="T7"/>
              </a:cxn>
            </a:cxnLst>
            <a:rect l="T12" t="T13" r="T14" b="T15"/>
            <a:pathLst>
              <a:path w="70" h="40">
                <a:moveTo>
                  <a:pt x="70" y="0"/>
                </a:moveTo>
                <a:lnTo>
                  <a:pt x="4" y="40"/>
                </a:lnTo>
                <a:lnTo>
                  <a:pt x="0" y="29"/>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16" name="Freeform 288"/>
          <p:cNvSpPr>
            <a:spLocks/>
          </p:cNvSpPr>
          <p:nvPr/>
        </p:nvSpPr>
        <p:spPr bwMode="auto">
          <a:xfrm>
            <a:off x="4048125" y="2830513"/>
            <a:ext cx="119063" cy="46037"/>
          </a:xfrm>
          <a:custGeom>
            <a:avLst/>
            <a:gdLst>
              <a:gd name="T0" fmla="*/ 2147483647 w 75"/>
              <a:gd name="T1" fmla="*/ 0 h 29"/>
              <a:gd name="T2" fmla="*/ 2147483647 w 75"/>
              <a:gd name="T3" fmla="*/ 2147483647 h 29"/>
              <a:gd name="T4" fmla="*/ 0 w 75"/>
              <a:gd name="T5" fmla="*/ 2147483647 h 29"/>
              <a:gd name="T6" fmla="*/ 2147483647 w 75"/>
              <a:gd name="T7" fmla="*/ 0 h 29"/>
              <a:gd name="T8" fmla="*/ 0 60000 65536"/>
              <a:gd name="T9" fmla="*/ 0 60000 65536"/>
              <a:gd name="T10" fmla="*/ 0 60000 65536"/>
              <a:gd name="T11" fmla="*/ 0 60000 65536"/>
              <a:gd name="T12" fmla="*/ 0 w 75"/>
              <a:gd name="T13" fmla="*/ 0 h 29"/>
              <a:gd name="T14" fmla="*/ 75 w 75"/>
              <a:gd name="T15" fmla="*/ 29 h 29"/>
            </a:gdLst>
            <a:ahLst/>
            <a:cxnLst>
              <a:cxn ang="T8">
                <a:pos x="T0" y="T1"/>
              </a:cxn>
              <a:cxn ang="T9">
                <a:pos x="T2" y="T3"/>
              </a:cxn>
              <a:cxn ang="T10">
                <a:pos x="T4" y="T5"/>
              </a:cxn>
              <a:cxn ang="T11">
                <a:pos x="T6" y="T7"/>
              </a:cxn>
            </a:cxnLst>
            <a:rect l="T12" t="T13" r="T14" b="T15"/>
            <a:pathLst>
              <a:path w="75" h="29">
                <a:moveTo>
                  <a:pt x="75" y="0"/>
                </a:moveTo>
                <a:lnTo>
                  <a:pt x="5" y="29"/>
                </a:lnTo>
                <a:lnTo>
                  <a:pt x="0" y="17"/>
                </a:lnTo>
                <a:lnTo>
                  <a:pt x="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17" name="Freeform 289"/>
          <p:cNvSpPr>
            <a:spLocks/>
          </p:cNvSpPr>
          <p:nvPr/>
        </p:nvSpPr>
        <p:spPr bwMode="auto">
          <a:xfrm>
            <a:off x="3730625" y="2674938"/>
            <a:ext cx="255588" cy="198437"/>
          </a:xfrm>
          <a:custGeom>
            <a:avLst/>
            <a:gdLst>
              <a:gd name="T0" fmla="*/ 2147483647 w 161"/>
              <a:gd name="T1" fmla="*/ 0 h 125"/>
              <a:gd name="T2" fmla="*/ 2147483647 w 161"/>
              <a:gd name="T3" fmla="*/ 2147483647 h 125"/>
              <a:gd name="T4" fmla="*/ 0 w 161"/>
              <a:gd name="T5" fmla="*/ 2147483647 h 125"/>
              <a:gd name="T6" fmla="*/ 0 w 161"/>
              <a:gd name="T7" fmla="*/ 2147483647 h 125"/>
              <a:gd name="T8" fmla="*/ 0 w 161"/>
              <a:gd name="T9" fmla="*/ 2147483647 h 125"/>
              <a:gd name="T10" fmla="*/ 0 w 161"/>
              <a:gd name="T11" fmla="*/ 2147483647 h 125"/>
              <a:gd name="T12" fmla="*/ 0 w 161"/>
              <a:gd name="T13" fmla="*/ 2147483647 h 125"/>
              <a:gd name="T14" fmla="*/ 0 w 161"/>
              <a:gd name="T15" fmla="*/ 2147483647 h 125"/>
              <a:gd name="T16" fmla="*/ 0 w 161"/>
              <a:gd name="T17" fmla="*/ 2147483647 h 125"/>
              <a:gd name="T18" fmla="*/ 0 w 161"/>
              <a:gd name="T19" fmla="*/ 2147483647 h 125"/>
              <a:gd name="T20" fmla="*/ 0 w 161"/>
              <a:gd name="T21" fmla="*/ 2147483647 h 125"/>
              <a:gd name="T22" fmla="*/ 0 w 161"/>
              <a:gd name="T23" fmla="*/ 0 h 125"/>
              <a:gd name="T24" fmla="*/ 2147483647 w 16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25"/>
              <a:gd name="T41" fmla="*/ 161 w 16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25">
                <a:moveTo>
                  <a:pt x="161" y="0"/>
                </a:moveTo>
                <a:lnTo>
                  <a:pt x="161" y="125"/>
                </a:lnTo>
                <a:lnTo>
                  <a:pt x="0" y="125"/>
                </a:lnTo>
                <a:lnTo>
                  <a:pt x="0" y="106"/>
                </a:lnTo>
                <a:lnTo>
                  <a:pt x="0" y="94"/>
                </a:lnTo>
                <a:lnTo>
                  <a:pt x="0" y="75"/>
                </a:lnTo>
                <a:lnTo>
                  <a:pt x="0" y="65"/>
                </a:lnTo>
                <a:lnTo>
                  <a:pt x="0" y="44"/>
                </a:lnTo>
                <a:lnTo>
                  <a:pt x="0" y="35"/>
                </a:lnTo>
                <a:lnTo>
                  <a:pt x="0" y="15"/>
                </a:lnTo>
                <a:lnTo>
                  <a:pt x="0" y="4"/>
                </a:lnTo>
                <a:lnTo>
                  <a:pt x="0" y="0"/>
                </a:lnTo>
                <a:lnTo>
                  <a:pt x="16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18" name="Freeform 290"/>
          <p:cNvSpPr>
            <a:spLocks/>
          </p:cNvSpPr>
          <p:nvPr/>
        </p:nvSpPr>
        <p:spPr bwMode="auto">
          <a:xfrm>
            <a:off x="3730625" y="2476500"/>
            <a:ext cx="255588" cy="198438"/>
          </a:xfrm>
          <a:custGeom>
            <a:avLst/>
            <a:gdLst>
              <a:gd name="T0" fmla="*/ 2147483647 w 161"/>
              <a:gd name="T1" fmla="*/ 0 h 125"/>
              <a:gd name="T2" fmla="*/ 2147483647 w 161"/>
              <a:gd name="T3" fmla="*/ 2147483647 h 125"/>
              <a:gd name="T4" fmla="*/ 0 w 161"/>
              <a:gd name="T5" fmla="*/ 2147483647 h 125"/>
              <a:gd name="T6" fmla="*/ 0 w 161"/>
              <a:gd name="T7" fmla="*/ 2147483647 h 125"/>
              <a:gd name="T8" fmla="*/ 0 w 161"/>
              <a:gd name="T9" fmla="*/ 2147483647 h 125"/>
              <a:gd name="T10" fmla="*/ 0 w 161"/>
              <a:gd name="T11" fmla="*/ 2147483647 h 125"/>
              <a:gd name="T12" fmla="*/ 0 w 161"/>
              <a:gd name="T13" fmla="*/ 2147483647 h 125"/>
              <a:gd name="T14" fmla="*/ 0 w 161"/>
              <a:gd name="T15" fmla="*/ 2147483647 h 125"/>
              <a:gd name="T16" fmla="*/ 0 w 161"/>
              <a:gd name="T17" fmla="*/ 2147483647 h 125"/>
              <a:gd name="T18" fmla="*/ 0 w 161"/>
              <a:gd name="T19" fmla="*/ 2147483647 h 125"/>
              <a:gd name="T20" fmla="*/ 0 w 161"/>
              <a:gd name="T21" fmla="*/ 2147483647 h 125"/>
              <a:gd name="T22" fmla="*/ 0 w 161"/>
              <a:gd name="T23" fmla="*/ 0 h 125"/>
              <a:gd name="T24" fmla="*/ 2147483647 w 16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25"/>
              <a:gd name="T41" fmla="*/ 161 w 16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25">
                <a:moveTo>
                  <a:pt x="161" y="0"/>
                </a:moveTo>
                <a:lnTo>
                  <a:pt x="161" y="125"/>
                </a:lnTo>
                <a:lnTo>
                  <a:pt x="0" y="125"/>
                </a:lnTo>
                <a:lnTo>
                  <a:pt x="0" y="110"/>
                </a:lnTo>
                <a:lnTo>
                  <a:pt x="0" y="100"/>
                </a:lnTo>
                <a:lnTo>
                  <a:pt x="0" y="79"/>
                </a:lnTo>
                <a:lnTo>
                  <a:pt x="0" y="69"/>
                </a:lnTo>
                <a:lnTo>
                  <a:pt x="0" y="50"/>
                </a:lnTo>
                <a:lnTo>
                  <a:pt x="0" y="38"/>
                </a:lnTo>
                <a:lnTo>
                  <a:pt x="0" y="19"/>
                </a:lnTo>
                <a:lnTo>
                  <a:pt x="0" y="9"/>
                </a:lnTo>
                <a:lnTo>
                  <a:pt x="0" y="0"/>
                </a:lnTo>
                <a:lnTo>
                  <a:pt x="16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19" name="Freeform 291"/>
          <p:cNvSpPr>
            <a:spLocks/>
          </p:cNvSpPr>
          <p:nvPr/>
        </p:nvSpPr>
        <p:spPr bwMode="auto">
          <a:xfrm>
            <a:off x="3602038" y="2674938"/>
            <a:ext cx="128587" cy="198437"/>
          </a:xfrm>
          <a:custGeom>
            <a:avLst/>
            <a:gdLst>
              <a:gd name="T0" fmla="*/ 2147483647 w 81"/>
              <a:gd name="T1" fmla="*/ 0 h 125"/>
              <a:gd name="T2" fmla="*/ 2147483647 w 81"/>
              <a:gd name="T3" fmla="*/ 0 h 125"/>
              <a:gd name="T4" fmla="*/ 2147483647 w 81"/>
              <a:gd name="T5" fmla="*/ 0 h 125"/>
              <a:gd name="T6" fmla="*/ 2147483647 w 81"/>
              <a:gd name="T7" fmla="*/ 2147483647 h 125"/>
              <a:gd name="T8" fmla="*/ 2147483647 w 81"/>
              <a:gd name="T9" fmla="*/ 2147483647 h 125"/>
              <a:gd name="T10" fmla="*/ 2147483647 w 81"/>
              <a:gd name="T11" fmla="*/ 2147483647 h 125"/>
              <a:gd name="T12" fmla="*/ 2147483647 w 81"/>
              <a:gd name="T13" fmla="*/ 2147483647 h 125"/>
              <a:gd name="T14" fmla="*/ 2147483647 w 81"/>
              <a:gd name="T15" fmla="*/ 2147483647 h 125"/>
              <a:gd name="T16" fmla="*/ 2147483647 w 81"/>
              <a:gd name="T17" fmla="*/ 2147483647 h 125"/>
              <a:gd name="T18" fmla="*/ 2147483647 w 81"/>
              <a:gd name="T19" fmla="*/ 2147483647 h 125"/>
              <a:gd name="T20" fmla="*/ 2147483647 w 81"/>
              <a:gd name="T21" fmla="*/ 2147483647 h 125"/>
              <a:gd name="T22" fmla="*/ 2147483647 w 81"/>
              <a:gd name="T23" fmla="*/ 2147483647 h 125"/>
              <a:gd name="T24" fmla="*/ 2147483647 w 81"/>
              <a:gd name="T25" fmla="*/ 2147483647 h 125"/>
              <a:gd name="T26" fmla="*/ 2147483647 w 81"/>
              <a:gd name="T27" fmla="*/ 2147483647 h 125"/>
              <a:gd name="T28" fmla="*/ 2147483647 w 81"/>
              <a:gd name="T29" fmla="*/ 2147483647 h 125"/>
              <a:gd name="T30" fmla="*/ 2147483647 w 81"/>
              <a:gd name="T31" fmla="*/ 2147483647 h 125"/>
              <a:gd name="T32" fmla="*/ 2147483647 w 81"/>
              <a:gd name="T33" fmla="*/ 2147483647 h 125"/>
              <a:gd name="T34" fmla="*/ 2147483647 w 81"/>
              <a:gd name="T35" fmla="*/ 2147483647 h 125"/>
              <a:gd name="T36" fmla="*/ 2147483647 w 81"/>
              <a:gd name="T37" fmla="*/ 2147483647 h 125"/>
              <a:gd name="T38" fmla="*/ 2147483647 w 81"/>
              <a:gd name="T39" fmla="*/ 2147483647 h 125"/>
              <a:gd name="T40" fmla="*/ 2147483647 w 81"/>
              <a:gd name="T41" fmla="*/ 2147483647 h 125"/>
              <a:gd name="T42" fmla="*/ 2147483647 w 81"/>
              <a:gd name="T43" fmla="*/ 2147483647 h 125"/>
              <a:gd name="T44" fmla="*/ 2147483647 w 81"/>
              <a:gd name="T45" fmla="*/ 2147483647 h 125"/>
              <a:gd name="T46" fmla="*/ 0 w 81"/>
              <a:gd name="T47" fmla="*/ 2147483647 h 125"/>
              <a:gd name="T48" fmla="*/ 0 w 81"/>
              <a:gd name="T49" fmla="*/ 2147483647 h 125"/>
              <a:gd name="T50" fmla="*/ 0 w 81"/>
              <a:gd name="T51" fmla="*/ 2147483647 h 125"/>
              <a:gd name="T52" fmla="*/ 0 w 81"/>
              <a:gd name="T53" fmla="*/ 2147483647 h 125"/>
              <a:gd name="T54" fmla="*/ 0 w 81"/>
              <a:gd name="T55" fmla="*/ 2147483647 h 125"/>
              <a:gd name="T56" fmla="*/ 0 w 81"/>
              <a:gd name="T57" fmla="*/ 2147483647 h 125"/>
              <a:gd name="T58" fmla="*/ 0 w 81"/>
              <a:gd name="T59" fmla="*/ 2147483647 h 125"/>
              <a:gd name="T60" fmla="*/ 0 w 81"/>
              <a:gd name="T61" fmla="*/ 2147483647 h 125"/>
              <a:gd name="T62" fmla="*/ 0 w 81"/>
              <a:gd name="T63" fmla="*/ 2147483647 h 125"/>
              <a:gd name="T64" fmla="*/ 0 w 81"/>
              <a:gd name="T65" fmla="*/ 0 h 125"/>
              <a:gd name="T66" fmla="*/ 2147483647 w 81"/>
              <a:gd name="T67" fmla="*/ 0 h 125"/>
              <a:gd name="T68" fmla="*/ 2147483647 w 81"/>
              <a:gd name="T69" fmla="*/ 0 h 125"/>
              <a:gd name="T70" fmla="*/ 2147483647 w 81"/>
              <a:gd name="T71" fmla="*/ 0 h 1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1"/>
              <a:gd name="T109" fmla="*/ 0 h 125"/>
              <a:gd name="T110" fmla="*/ 81 w 81"/>
              <a:gd name="T111" fmla="*/ 125 h 12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1" h="125">
                <a:moveTo>
                  <a:pt x="40" y="0"/>
                </a:moveTo>
                <a:lnTo>
                  <a:pt x="50" y="0"/>
                </a:lnTo>
                <a:lnTo>
                  <a:pt x="81" y="0"/>
                </a:lnTo>
                <a:lnTo>
                  <a:pt x="81" y="4"/>
                </a:lnTo>
                <a:lnTo>
                  <a:pt x="81" y="15"/>
                </a:lnTo>
                <a:lnTo>
                  <a:pt x="81" y="35"/>
                </a:lnTo>
                <a:lnTo>
                  <a:pt x="81" y="44"/>
                </a:lnTo>
                <a:lnTo>
                  <a:pt x="81" y="65"/>
                </a:lnTo>
                <a:lnTo>
                  <a:pt x="81" y="75"/>
                </a:lnTo>
                <a:lnTo>
                  <a:pt x="81" y="94"/>
                </a:lnTo>
                <a:lnTo>
                  <a:pt x="81" y="106"/>
                </a:lnTo>
                <a:lnTo>
                  <a:pt x="81" y="125"/>
                </a:lnTo>
                <a:lnTo>
                  <a:pt x="79" y="125"/>
                </a:lnTo>
                <a:lnTo>
                  <a:pt x="75" y="123"/>
                </a:lnTo>
                <a:lnTo>
                  <a:pt x="65" y="121"/>
                </a:lnTo>
                <a:lnTo>
                  <a:pt x="54" y="119"/>
                </a:lnTo>
                <a:lnTo>
                  <a:pt x="40" y="119"/>
                </a:lnTo>
                <a:lnTo>
                  <a:pt x="29" y="119"/>
                </a:lnTo>
                <a:lnTo>
                  <a:pt x="15" y="121"/>
                </a:lnTo>
                <a:lnTo>
                  <a:pt x="8" y="123"/>
                </a:lnTo>
                <a:lnTo>
                  <a:pt x="2" y="125"/>
                </a:lnTo>
                <a:lnTo>
                  <a:pt x="0" y="125"/>
                </a:lnTo>
                <a:lnTo>
                  <a:pt x="0" y="115"/>
                </a:lnTo>
                <a:lnTo>
                  <a:pt x="0" y="106"/>
                </a:lnTo>
                <a:lnTo>
                  <a:pt x="0" y="85"/>
                </a:lnTo>
                <a:lnTo>
                  <a:pt x="0" y="75"/>
                </a:lnTo>
                <a:lnTo>
                  <a:pt x="0" y="54"/>
                </a:lnTo>
                <a:lnTo>
                  <a:pt x="0" y="44"/>
                </a:lnTo>
                <a:lnTo>
                  <a:pt x="0" y="25"/>
                </a:lnTo>
                <a:lnTo>
                  <a:pt x="0" y="15"/>
                </a:lnTo>
                <a:lnTo>
                  <a:pt x="0" y="0"/>
                </a:lnTo>
                <a:lnTo>
                  <a:pt x="9" y="0"/>
                </a:lnTo>
                <a:lnTo>
                  <a:pt x="31" y="0"/>
                </a:lnTo>
                <a:lnTo>
                  <a:pt x="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20" name="Freeform 292"/>
          <p:cNvSpPr>
            <a:spLocks/>
          </p:cNvSpPr>
          <p:nvPr/>
        </p:nvSpPr>
        <p:spPr bwMode="auto">
          <a:xfrm>
            <a:off x="3602038" y="2476500"/>
            <a:ext cx="128587" cy="198438"/>
          </a:xfrm>
          <a:custGeom>
            <a:avLst/>
            <a:gdLst>
              <a:gd name="T0" fmla="*/ 2147483647 w 42"/>
              <a:gd name="T1" fmla="*/ 2147483647 h 65"/>
              <a:gd name="T2" fmla="*/ 2147483647 w 42"/>
              <a:gd name="T3" fmla="*/ 0 h 65"/>
              <a:gd name="T4" fmla="*/ 2147483647 w 42"/>
              <a:gd name="T5" fmla="*/ 0 h 65"/>
              <a:gd name="T6" fmla="*/ 2147483647 w 42"/>
              <a:gd name="T7" fmla="*/ 0 h 65"/>
              <a:gd name="T8" fmla="*/ 2147483647 w 42"/>
              <a:gd name="T9" fmla="*/ 0 h 65"/>
              <a:gd name="T10" fmla="*/ 2147483647 w 42"/>
              <a:gd name="T11" fmla="*/ 2147483647 h 65"/>
              <a:gd name="T12" fmla="*/ 2147483647 w 42"/>
              <a:gd name="T13" fmla="*/ 2147483647 h 65"/>
              <a:gd name="T14" fmla="*/ 2147483647 w 42"/>
              <a:gd name="T15" fmla="*/ 2147483647 h 65"/>
              <a:gd name="T16" fmla="*/ 2147483647 w 42"/>
              <a:gd name="T17" fmla="*/ 2147483647 h 65"/>
              <a:gd name="T18" fmla="*/ 2147483647 w 42"/>
              <a:gd name="T19" fmla="*/ 2147483647 h 65"/>
              <a:gd name="T20" fmla="*/ 2147483647 w 42"/>
              <a:gd name="T21" fmla="*/ 2147483647 h 65"/>
              <a:gd name="T22" fmla="*/ 2147483647 w 42"/>
              <a:gd name="T23" fmla="*/ 2147483647 h 65"/>
              <a:gd name="T24" fmla="*/ 2147483647 w 42"/>
              <a:gd name="T25" fmla="*/ 2147483647 h 65"/>
              <a:gd name="T26" fmla="*/ 2147483647 w 42"/>
              <a:gd name="T27" fmla="*/ 2147483647 h 65"/>
              <a:gd name="T28" fmla="*/ 2147483647 w 42"/>
              <a:gd name="T29" fmla="*/ 2147483647 h 65"/>
              <a:gd name="T30" fmla="*/ 2147483647 w 42"/>
              <a:gd name="T31" fmla="*/ 2147483647 h 65"/>
              <a:gd name="T32" fmla="*/ 2147483647 w 42"/>
              <a:gd name="T33" fmla="*/ 2147483647 h 65"/>
              <a:gd name="T34" fmla="*/ 2147483647 w 42"/>
              <a:gd name="T35" fmla="*/ 2147483647 h 65"/>
              <a:gd name="T36" fmla="*/ 0 w 42"/>
              <a:gd name="T37" fmla="*/ 2147483647 h 65"/>
              <a:gd name="T38" fmla="*/ 0 w 42"/>
              <a:gd name="T39" fmla="*/ 2147483647 h 65"/>
              <a:gd name="T40" fmla="*/ 0 w 42"/>
              <a:gd name="T41" fmla="*/ 2147483647 h 65"/>
              <a:gd name="T42" fmla="*/ 0 w 42"/>
              <a:gd name="T43" fmla="*/ 2147483647 h 65"/>
              <a:gd name="T44" fmla="*/ 0 w 42"/>
              <a:gd name="T45" fmla="*/ 2147483647 h 65"/>
              <a:gd name="T46" fmla="*/ 0 w 42"/>
              <a:gd name="T47" fmla="*/ 2147483647 h 65"/>
              <a:gd name="T48" fmla="*/ 0 w 42"/>
              <a:gd name="T49" fmla="*/ 2147483647 h 65"/>
              <a:gd name="T50" fmla="*/ 0 w 42"/>
              <a:gd name="T51" fmla="*/ 2147483647 h 65"/>
              <a:gd name="T52" fmla="*/ 0 w 42"/>
              <a:gd name="T53" fmla="*/ 2147483647 h 65"/>
              <a:gd name="T54" fmla="*/ 0 w 42"/>
              <a:gd name="T55" fmla="*/ 0 h 65"/>
              <a:gd name="T56" fmla="*/ 2147483647 w 42"/>
              <a:gd name="T57" fmla="*/ 0 h 65"/>
              <a:gd name="T58" fmla="*/ 2147483647 w 42"/>
              <a:gd name="T59" fmla="*/ 2147483647 h 6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65"/>
              <a:gd name="T92" fmla="*/ 42 w 42"/>
              <a:gd name="T93" fmla="*/ 65 h 6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65">
                <a:moveTo>
                  <a:pt x="21" y="3"/>
                </a:moveTo>
                <a:cubicBezTo>
                  <a:pt x="27" y="3"/>
                  <a:pt x="34" y="2"/>
                  <a:pt x="40" y="0"/>
                </a:cubicBezTo>
                <a:cubicBezTo>
                  <a:pt x="42" y="0"/>
                  <a:pt x="42" y="0"/>
                  <a:pt x="42" y="0"/>
                </a:cubicBezTo>
                <a:cubicBezTo>
                  <a:pt x="42" y="0"/>
                  <a:pt x="42" y="0"/>
                  <a:pt x="42" y="0"/>
                </a:cubicBezTo>
                <a:cubicBezTo>
                  <a:pt x="42" y="0"/>
                  <a:pt x="42" y="0"/>
                  <a:pt x="42" y="0"/>
                </a:cubicBezTo>
                <a:cubicBezTo>
                  <a:pt x="42" y="5"/>
                  <a:pt x="42" y="5"/>
                  <a:pt x="42" y="5"/>
                </a:cubicBezTo>
                <a:cubicBezTo>
                  <a:pt x="42" y="10"/>
                  <a:pt x="42" y="10"/>
                  <a:pt x="42" y="10"/>
                </a:cubicBezTo>
                <a:cubicBezTo>
                  <a:pt x="42" y="20"/>
                  <a:pt x="42" y="20"/>
                  <a:pt x="42" y="20"/>
                </a:cubicBezTo>
                <a:cubicBezTo>
                  <a:pt x="42" y="26"/>
                  <a:pt x="42" y="26"/>
                  <a:pt x="42" y="26"/>
                </a:cubicBezTo>
                <a:cubicBezTo>
                  <a:pt x="42" y="36"/>
                  <a:pt x="42" y="36"/>
                  <a:pt x="42" y="36"/>
                </a:cubicBezTo>
                <a:cubicBezTo>
                  <a:pt x="42" y="41"/>
                  <a:pt x="42" y="41"/>
                  <a:pt x="42" y="41"/>
                </a:cubicBezTo>
                <a:cubicBezTo>
                  <a:pt x="42" y="52"/>
                  <a:pt x="42" y="52"/>
                  <a:pt x="42" y="52"/>
                </a:cubicBezTo>
                <a:cubicBezTo>
                  <a:pt x="42" y="57"/>
                  <a:pt x="42" y="57"/>
                  <a:pt x="42" y="57"/>
                </a:cubicBezTo>
                <a:cubicBezTo>
                  <a:pt x="42" y="65"/>
                  <a:pt x="42" y="65"/>
                  <a:pt x="42" y="65"/>
                </a:cubicBezTo>
                <a:cubicBezTo>
                  <a:pt x="26" y="65"/>
                  <a:pt x="26" y="65"/>
                  <a:pt x="26" y="65"/>
                </a:cubicBezTo>
                <a:cubicBezTo>
                  <a:pt x="21" y="65"/>
                  <a:pt x="21" y="65"/>
                  <a:pt x="21" y="65"/>
                </a:cubicBezTo>
                <a:cubicBezTo>
                  <a:pt x="16" y="65"/>
                  <a:pt x="16" y="65"/>
                  <a:pt x="16" y="65"/>
                </a:cubicBezTo>
                <a:cubicBezTo>
                  <a:pt x="5" y="65"/>
                  <a:pt x="5" y="65"/>
                  <a:pt x="5" y="65"/>
                </a:cubicBezTo>
                <a:cubicBezTo>
                  <a:pt x="0" y="65"/>
                  <a:pt x="0" y="65"/>
                  <a:pt x="0" y="65"/>
                </a:cubicBezTo>
                <a:cubicBezTo>
                  <a:pt x="0" y="62"/>
                  <a:pt x="0" y="62"/>
                  <a:pt x="0" y="62"/>
                </a:cubicBezTo>
                <a:cubicBezTo>
                  <a:pt x="0" y="57"/>
                  <a:pt x="0" y="57"/>
                  <a:pt x="0" y="57"/>
                </a:cubicBezTo>
                <a:cubicBezTo>
                  <a:pt x="0" y="47"/>
                  <a:pt x="0" y="47"/>
                  <a:pt x="0" y="47"/>
                </a:cubicBezTo>
                <a:cubicBezTo>
                  <a:pt x="0" y="41"/>
                  <a:pt x="0" y="41"/>
                  <a:pt x="0" y="41"/>
                </a:cubicBezTo>
                <a:cubicBezTo>
                  <a:pt x="0" y="31"/>
                  <a:pt x="0" y="31"/>
                  <a:pt x="0" y="31"/>
                </a:cubicBezTo>
                <a:cubicBezTo>
                  <a:pt x="0" y="26"/>
                  <a:pt x="0" y="26"/>
                  <a:pt x="0" y="26"/>
                </a:cubicBezTo>
                <a:cubicBezTo>
                  <a:pt x="0" y="15"/>
                  <a:pt x="0" y="15"/>
                  <a:pt x="0" y="15"/>
                </a:cubicBezTo>
                <a:cubicBezTo>
                  <a:pt x="0" y="10"/>
                  <a:pt x="0" y="10"/>
                  <a:pt x="0" y="10"/>
                </a:cubicBezTo>
                <a:cubicBezTo>
                  <a:pt x="0" y="0"/>
                  <a:pt x="0" y="0"/>
                  <a:pt x="0" y="0"/>
                </a:cubicBezTo>
                <a:cubicBezTo>
                  <a:pt x="1" y="0"/>
                  <a:pt x="1" y="0"/>
                  <a:pt x="1" y="0"/>
                </a:cubicBezTo>
                <a:cubicBezTo>
                  <a:pt x="8" y="2"/>
                  <a:pt x="15" y="3"/>
                  <a:pt x="21" y="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21" name="Freeform 293"/>
          <p:cNvSpPr>
            <a:spLocks/>
          </p:cNvSpPr>
          <p:nvPr/>
        </p:nvSpPr>
        <p:spPr bwMode="auto">
          <a:xfrm>
            <a:off x="3348038" y="2674938"/>
            <a:ext cx="254000" cy="198437"/>
          </a:xfrm>
          <a:custGeom>
            <a:avLst/>
            <a:gdLst>
              <a:gd name="T0" fmla="*/ 2147483647 w 83"/>
              <a:gd name="T1" fmla="*/ 2147483647 h 65"/>
              <a:gd name="T2" fmla="*/ 2147483647 w 83"/>
              <a:gd name="T3" fmla="*/ 2147483647 h 65"/>
              <a:gd name="T4" fmla="*/ 0 w 83"/>
              <a:gd name="T5" fmla="*/ 2147483647 h 65"/>
              <a:gd name="T6" fmla="*/ 0 w 83"/>
              <a:gd name="T7" fmla="*/ 2147483647 h 65"/>
              <a:gd name="T8" fmla="*/ 0 w 83"/>
              <a:gd name="T9" fmla="*/ 2147483647 h 65"/>
              <a:gd name="T10" fmla="*/ 0 w 83"/>
              <a:gd name="T11" fmla="*/ 2147483647 h 65"/>
              <a:gd name="T12" fmla="*/ 0 w 83"/>
              <a:gd name="T13" fmla="*/ 0 h 65"/>
              <a:gd name="T14" fmla="*/ 2147483647 w 83"/>
              <a:gd name="T15" fmla="*/ 0 h 65"/>
              <a:gd name="T16" fmla="*/ 2147483647 w 83"/>
              <a:gd name="T17" fmla="*/ 0 h 65"/>
              <a:gd name="T18" fmla="*/ 2147483647 w 83"/>
              <a:gd name="T19" fmla="*/ 2147483647 h 65"/>
              <a:gd name="T20" fmla="*/ 2147483647 w 83"/>
              <a:gd name="T21" fmla="*/ 2147483647 h 65"/>
              <a:gd name="T22" fmla="*/ 2147483647 w 83"/>
              <a:gd name="T23" fmla="*/ 2147483647 h 65"/>
              <a:gd name="T24" fmla="*/ 2147483647 w 83"/>
              <a:gd name="T25" fmla="*/ 2147483647 h 65"/>
              <a:gd name="T26" fmla="*/ 2147483647 w 83"/>
              <a:gd name="T27" fmla="*/ 2147483647 h 65"/>
              <a:gd name="T28" fmla="*/ 2147483647 w 83"/>
              <a:gd name="T29" fmla="*/ 2147483647 h 65"/>
              <a:gd name="T30" fmla="*/ 2147483647 w 83"/>
              <a:gd name="T31" fmla="*/ 2147483647 h 65"/>
              <a:gd name="T32" fmla="*/ 2147483647 w 83"/>
              <a:gd name="T33" fmla="*/ 2147483647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5"/>
              <a:gd name="T53" fmla="*/ 83 w 8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5">
                <a:moveTo>
                  <a:pt x="83" y="60"/>
                </a:moveTo>
                <a:cubicBezTo>
                  <a:pt x="83" y="65"/>
                  <a:pt x="83" y="65"/>
                  <a:pt x="83" y="65"/>
                </a:cubicBezTo>
                <a:cubicBezTo>
                  <a:pt x="0" y="65"/>
                  <a:pt x="0" y="65"/>
                  <a:pt x="0" y="65"/>
                </a:cubicBezTo>
                <a:cubicBezTo>
                  <a:pt x="0" y="65"/>
                  <a:pt x="0" y="65"/>
                  <a:pt x="0" y="65"/>
                </a:cubicBezTo>
                <a:cubicBezTo>
                  <a:pt x="0" y="56"/>
                  <a:pt x="0" y="47"/>
                  <a:pt x="0" y="39"/>
                </a:cubicBezTo>
                <a:cubicBezTo>
                  <a:pt x="0" y="35"/>
                  <a:pt x="0" y="32"/>
                  <a:pt x="0" y="28"/>
                </a:cubicBezTo>
                <a:cubicBezTo>
                  <a:pt x="0" y="19"/>
                  <a:pt x="0" y="9"/>
                  <a:pt x="0" y="0"/>
                </a:cubicBezTo>
                <a:cubicBezTo>
                  <a:pt x="78" y="0"/>
                  <a:pt x="78" y="0"/>
                  <a:pt x="78" y="0"/>
                </a:cubicBezTo>
                <a:cubicBezTo>
                  <a:pt x="83" y="0"/>
                  <a:pt x="83" y="0"/>
                  <a:pt x="83" y="0"/>
                </a:cubicBezTo>
                <a:cubicBezTo>
                  <a:pt x="83" y="8"/>
                  <a:pt x="83" y="8"/>
                  <a:pt x="83" y="8"/>
                </a:cubicBezTo>
                <a:cubicBezTo>
                  <a:pt x="83" y="13"/>
                  <a:pt x="83" y="13"/>
                  <a:pt x="83" y="13"/>
                </a:cubicBezTo>
                <a:cubicBezTo>
                  <a:pt x="83" y="23"/>
                  <a:pt x="83" y="23"/>
                  <a:pt x="83" y="23"/>
                </a:cubicBezTo>
                <a:cubicBezTo>
                  <a:pt x="83" y="28"/>
                  <a:pt x="83" y="28"/>
                  <a:pt x="83" y="28"/>
                </a:cubicBezTo>
                <a:cubicBezTo>
                  <a:pt x="83" y="39"/>
                  <a:pt x="83" y="39"/>
                  <a:pt x="83" y="39"/>
                </a:cubicBezTo>
                <a:cubicBezTo>
                  <a:pt x="83" y="44"/>
                  <a:pt x="83" y="44"/>
                  <a:pt x="83" y="44"/>
                </a:cubicBezTo>
                <a:cubicBezTo>
                  <a:pt x="83" y="55"/>
                  <a:pt x="83" y="55"/>
                  <a:pt x="83" y="55"/>
                </a:cubicBezTo>
                <a:lnTo>
                  <a:pt x="83" y="6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22" name="Freeform 294"/>
          <p:cNvSpPr>
            <a:spLocks/>
          </p:cNvSpPr>
          <p:nvPr/>
        </p:nvSpPr>
        <p:spPr bwMode="auto">
          <a:xfrm>
            <a:off x="3348038" y="2476500"/>
            <a:ext cx="254000" cy="198438"/>
          </a:xfrm>
          <a:custGeom>
            <a:avLst/>
            <a:gdLst>
              <a:gd name="T0" fmla="*/ 2147483647 w 83"/>
              <a:gd name="T1" fmla="*/ 2147483647 h 65"/>
              <a:gd name="T2" fmla="*/ 2147483647 w 83"/>
              <a:gd name="T3" fmla="*/ 2147483647 h 65"/>
              <a:gd name="T4" fmla="*/ 2147483647 w 83"/>
              <a:gd name="T5" fmla="*/ 2147483647 h 65"/>
              <a:gd name="T6" fmla="*/ 0 w 83"/>
              <a:gd name="T7" fmla="*/ 2147483647 h 65"/>
              <a:gd name="T8" fmla="*/ 0 w 83"/>
              <a:gd name="T9" fmla="*/ 2147483647 h 65"/>
              <a:gd name="T10" fmla="*/ 0 w 83"/>
              <a:gd name="T11" fmla="*/ 2147483647 h 65"/>
              <a:gd name="T12" fmla="*/ 0 w 83"/>
              <a:gd name="T13" fmla="*/ 0 h 65"/>
              <a:gd name="T14" fmla="*/ 0 w 83"/>
              <a:gd name="T15" fmla="*/ 0 h 65"/>
              <a:gd name="T16" fmla="*/ 2147483647 w 83"/>
              <a:gd name="T17" fmla="*/ 0 h 65"/>
              <a:gd name="T18" fmla="*/ 2147483647 w 83"/>
              <a:gd name="T19" fmla="*/ 2147483647 h 65"/>
              <a:gd name="T20" fmla="*/ 2147483647 w 83"/>
              <a:gd name="T21" fmla="*/ 2147483647 h 65"/>
              <a:gd name="T22" fmla="*/ 2147483647 w 83"/>
              <a:gd name="T23" fmla="*/ 2147483647 h 65"/>
              <a:gd name="T24" fmla="*/ 2147483647 w 83"/>
              <a:gd name="T25" fmla="*/ 2147483647 h 65"/>
              <a:gd name="T26" fmla="*/ 2147483647 w 83"/>
              <a:gd name="T27" fmla="*/ 2147483647 h 65"/>
              <a:gd name="T28" fmla="*/ 2147483647 w 83"/>
              <a:gd name="T29" fmla="*/ 2147483647 h 65"/>
              <a:gd name="T30" fmla="*/ 2147483647 w 83"/>
              <a:gd name="T31" fmla="*/ 2147483647 h 65"/>
              <a:gd name="T32" fmla="*/ 2147483647 w 83"/>
              <a:gd name="T33" fmla="*/ 2147483647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5"/>
              <a:gd name="T53" fmla="*/ 83 w 8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5">
                <a:moveTo>
                  <a:pt x="83" y="62"/>
                </a:moveTo>
                <a:cubicBezTo>
                  <a:pt x="83" y="65"/>
                  <a:pt x="83" y="65"/>
                  <a:pt x="83" y="65"/>
                </a:cubicBezTo>
                <a:cubicBezTo>
                  <a:pt x="78" y="65"/>
                  <a:pt x="78" y="65"/>
                  <a:pt x="78" y="65"/>
                </a:cubicBezTo>
                <a:cubicBezTo>
                  <a:pt x="0" y="65"/>
                  <a:pt x="0" y="65"/>
                  <a:pt x="0" y="65"/>
                </a:cubicBezTo>
                <a:cubicBezTo>
                  <a:pt x="0" y="55"/>
                  <a:pt x="0" y="46"/>
                  <a:pt x="0" y="36"/>
                </a:cubicBezTo>
                <a:cubicBezTo>
                  <a:pt x="0" y="33"/>
                  <a:pt x="0" y="29"/>
                  <a:pt x="0" y="26"/>
                </a:cubicBezTo>
                <a:cubicBezTo>
                  <a:pt x="0" y="17"/>
                  <a:pt x="0" y="9"/>
                  <a:pt x="0" y="0"/>
                </a:cubicBezTo>
                <a:cubicBezTo>
                  <a:pt x="0" y="0"/>
                  <a:pt x="0" y="0"/>
                  <a:pt x="0" y="0"/>
                </a:cubicBezTo>
                <a:cubicBezTo>
                  <a:pt x="83" y="0"/>
                  <a:pt x="83" y="0"/>
                  <a:pt x="83" y="0"/>
                </a:cubicBezTo>
                <a:cubicBezTo>
                  <a:pt x="83" y="10"/>
                  <a:pt x="83" y="10"/>
                  <a:pt x="83" y="10"/>
                </a:cubicBezTo>
                <a:cubicBezTo>
                  <a:pt x="83" y="15"/>
                  <a:pt x="83" y="15"/>
                  <a:pt x="83" y="15"/>
                </a:cubicBezTo>
                <a:cubicBezTo>
                  <a:pt x="83" y="26"/>
                  <a:pt x="83" y="26"/>
                  <a:pt x="83" y="26"/>
                </a:cubicBezTo>
                <a:cubicBezTo>
                  <a:pt x="83" y="31"/>
                  <a:pt x="83" y="31"/>
                  <a:pt x="83" y="31"/>
                </a:cubicBezTo>
                <a:cubicBezTo>
                  <a:pt x="83" y="41"/>
                  <a:pt x="83" y="41"/>
                  <a:pt x="83" y="41"/>
                </a:cubicBezTo>
                <a:cubicBezTo>
                  <a:pt x="83" y="47"/>
                  <a:pt x="83" y="47"/>
                  <a:pt x="83" y="47"/>
                </a:cubicBezTo>
                <a:cubicBezTo>
                  <a:pt x="83" y="57"/>
                  <a:pt x="83" y="57"/>
                  <a:pt x="83" y="57"/>
                </a:cubicBezTo>
                <a:lnTo>
                  <a:pt x="83" y="62"/>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23" name="Freeform 295"/>
          <p:cNvSpPr>
            <a:spLocks/>
          </p:cNvSpPr>
          <p:nvPr/>
        </p:nvSpPr>
        <p:spPr bwMode="auto">
          <a:xfrm>
            <a:off x="2981325" y="2760663"/>
            <a:ext cx="366713" cy="33337"/>
          </a:xfrm>
          <a:custGeom>
            <a:avLst/>
            <a:gdLst>
              <a:gd name="T0" fmla="*/ 2147483647 w 120"/>
              <a:gd name="T1" fmla="*/ 0 h 11"/>
              <a:gd name="T2" fmla="*/ 2147483647 w 120"/>
              <a:gd name="T3" fmla="*/ 2147483647 h 11"/>
              <a:gd name="T4" fmla="*/ 0 w 120"/>
              <a:gd name="T5" fmla="*/ 2147483647 h 11"/>
              <a:gd name="T6" fmla="*/ 0 w 120"/>
              <a:gd name="T7" fmla="*/ 2147483647 h 11"/>
              <a:gd name="T8" fmla="*/ 0 w 120"/>
              <a:gd name="T9" fmla="*/ 0 h 11"/>
              <a:gd name="T10" fmla="*/ 2147483647 w 120"/>
              <a:gd name="T11" fmla="*/ 0 h 11"/>
              <a:gd name="T12" fmla="*/ 2147483647 w 120"/>
              <a:gd name="T13" fmla="*/ 0 h 11"/>
              <a:gd name="T14" fmla="*/ 2147483647 w 120"/>
              <a:gd name="T15" fmla="*/ 0 h 11"/>
              <a:gd name="T16" fmla="*/ 2147483647 w 120"/>
              <a:gd name="T17" fmla="*/ 0 h 11"/>
              <a:gd name="T18" fmla="*/ 2147483647 w 120"/>
              <a:gd name="T19" fmla="*/ 0 h 11"/>
              <a:gd name="T20" fmla="*/ 2147483647 w 120"/>
              <a:gd name="T21" fmla="*/ 0 h 11"/>
              <a:gd name="T22" fmla="*/ 2147483647 w 120"/>
              <a:gd name="T23" fmla="*/ 0 h 11"/>
              <a:gd name="T24" fmla="*/ 2147483647 w 120"/>
              <a:gd name="T25" fmla="*/ 0 h 11"/>
              <a:gd name="T26" fmla="*/ 2147483647 w 120"/>
              <a:gd name="T27" fmla="*/ 0 h 11"/>
              <a:gd name="T28" fmla="*/ 2147483647 w 120"/>
              <a:gd name="T29" fmla="*/ 0 h 11"/>
              <a:gd name="T30" fmla="*/ 2147483647 w 120"/>
              <a:gd name="T31" fmla="*/ 0 h 11"/>
              <a:gd name="T32" fmla="*/ 2147483647 w 120"/>
              <a:gd name="T33" fmla="*/ 0 h 11"/>
              <a:gd name="T34" fmla="*/ 2147483647 w 120"/>
              <a:gd name="T35" fmla="*/ 0 h 11"/>
              <a:gd name="T36" fmla="*/ 2147483647 w 120"/>
              <a:gd name="T37" fmla="*/ 0 h 11"/>
              <a:gd name="T38" fmla="*/ 2147483647 w 120"/>
              <a:gd name="T39" fmla="*/ 0 h 11"/>
              <a:gd name="T40" fmla="*/ 2147483647 w 12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1"/>
              <a:gd name="T65" fmla="*/ 120 w 12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1">
                <a:moveTo>
                  <a:pt x="120" y="0"/>
                </a:moveTo>
                <a:cubicBezTo>
                  <a:pt x="120" y="4"/>
                  <a:pt x="120" y="7"/>
                  <a:pt x="120" y="11"/>
                </a:cubicBezTo>
                <a:cubicBezTo>
                  <a:pt x="0" y="11"/>
                  <a:pt x="0" y="11"/>
                  <a:pt x="0" y="11"/>
                </a:cubicBezTo>
                <a:cubicBezTo>
                  <a:pt x="0" y="11"/>
                  <a:pt x="0" y="11"/>
                  <a:pt x="0" y="11"/>
                </a:cubicBezTo>
                <a:cubicBezTo>
                  <a:pt x="0" y="7"/>
                  <a:pt x="0" y="4"/>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lnTo>
                  <a:pt x="12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24" name="Freeform 296"/>
          <p:cNvSpPr>
            <a:spLocks/>
          </p:cNvSpPr>
          <p:nvPr/>
        </p:nvSpPr>
        <p:spPr bwMode="auto">
          <a:xfrm>
            <a:off x="2981325" y="2586038"/>
            <a:ext cx="366713" cy="174625"/>
          </a:xfrm>
          <a:custGeom>
            <a:avLst/>
            <a:gdLst>
              <a:gd name="T0" fmla="*/ 2147483647 w 120"/>
              <a:gd name="T1" fmla="*/ 2147483647 h 57"/>
              <a:gd name="T2" fmla="*/ 2147483647 w 120"/>
              <a:gd name="T3" fmla="*/ 2147483647 h 57"/>
              <a:gd name="T4" fmla="*/ 2147483647 w 120"/>
              <a:gd name="T5" fmla="*/ 2147483647 h 57"/>
              <a:gd name="T6" fmla="*/ 2147483647 w 120"/>
              <a:gd name="T7" fmla="*/ 2147483647 h 57"/>
              <a:gd name="T8" fmla="*/ 2147483647 w 120"/>
              <a:gd name="T9" fmla="*/ 2147483647 h 57"/>
              <a:gd name="T10" fmla="*/ 2147483647 w 120"/>
              <a:gd name="T11" fmla="*/ 2147483647 h 57"/>
              <a:gd name="T12" fmla="*/ 2147483647 w 120"/>
              <a:gd name="T13" fmla="*/ 2147483647 h 57"/>
              <a:gd name="T14" fmla="*/ 2147483647 w 120"/>
              <a:gd name="T15" fmla="*/ 2147483647 h 57"/>
              <a:gd name="T16" fmla="*/ 2147483647 w 120"/>
              <a:gd name="T17" fmla="*/ 2147483647 h 57"/>
              <a:gd name="T18" fmla="*/ 2147483647 w 120"/>
              <a:gd name="T19" fmla="*/ 2147483647 h 57"/>
              <a:gd name="T20" fmla="*/ 2147483647 w 120"/>
              <a:gd name="T21" fmla="*/ 2147483647 h 57"/>
              <a:gd name="T22" fmla="*/ 2147483647 w 120"/>
              <a:gd name="T23" fmla="*/ 2147483647 h 57"/>
              <a:gd name="T24" fmla="*/ 2147483647 w 120"/>
              <a:gd name="T25" fmla="*/ 2147483647 h 57"/>
              <a:gd name="T26" fmla="*/ 2147483647 w 120"/>
              <a:gd name="T27" fmla="*/ 2147483647 h 57"/>
              <a:gd name="T28" fmla="*/ 2147483647 w 120"/>
              <a:gd name="T29" fmla="*/ 2147483647 h 57"/>
              <a:gd name="T30" fmla="*/ 2147483647 w 120"/>
              <a:gd name="T31" fmla="*/ 2147483647 h 57"/>
              <a:gd name="T32" fmla="*/ 2147483647 w 120"/>
              <a:gd name="T33" fmla="*/ 2147483647 h 57"/>
              <a:gd name="T34" fmla="*/ 0 w 120"/>
              <a:gd name="T35" fmla="*/ 2147483647 h 57"/>
              <a:gd name="T36" fmla="*/ 0 w 120"/>
              <a:gd name="T37" fmla="*/ 2147483647 h 57"/>
              <a:gd name="T38" fmla="*/ 0 w 120"/>
              <a:gd name="T39" fmla="*/ 2147483647 h 57"/>
              <a:gd name="T40" fmla="*/ 0 w 120"/>
              <a:gd name="T41" fmla="*/ 2147483647 h 57"/>
              <a:gd name="T42" fmla="*/ 0 w 120"/>
              <a:gd name="T43" fmla="*/ 0 h 57"/>
              <a:gd name="T44" fmla="*/ 2147483647 w 120"/>
              <a:gd name="T45" fmla="*/ 0 h 57"/>
              <a:gd name="T46" fmla="*/ 2147483647 w 120"/>
              <a:gd name="T47" fmla="*/ 0 h 57"/>
              <a:gd name="T48" fmla="*/ 2147483647 w 120"/>
              <a:gd name="T49" fmla="*/ 0 h 57"/>
              <a:gd name="T50" fmla="*/ 2147483647 w 120"/>
              <a:gd name="T51" fmla="*/ 0 h 57"/>
              <a:gd name="T52" fmla="*/ 2147483647 w 120"/>
              <a:gd name="T53" fmla="*/ 0 h 57"/>
              <a:gd name="T54" fmla="*/ 2147483647 w 120"/>
              <a:gd name="T55" fmla="*/ 0 h 57"/>
              <a:gd name="T56" fmla="*/ 2147483647 w 120"/>
              <a:gd name="T57" fmla="*/ 0 h 57"/>
              <a:gd name="T58" fmla="*/ 2147483647 w 120"/>
              <a:gd name="T59" fmla="*/ 0 h 57"/>
              <a:gd name="T60" fmla="*/ 2147483647 w 120"/>
              <a:gd name="T61" fmla="*/ 0 h 57"/>
              <a:gd name="T62" fmla="*/ 2147483647 w 120"/>
              <a:gd name="T63" fmla="*/ 0 h 57"/>
              <a:gd name="T64" fmla="*/ 2147483647 w 120"/>
              <a:gd name="T65" fmla="*/ 0 h 57"/>
              <a:gd name="T66" fmla="*/ 2147483647 w 120"/>
              <a:gd name="T67" fmla="*/ 0 h 57"/>
              <a:gd name="T68" fmla="*/ 2147483647 w 120"/>
              <a:gd name="T69" fmla="*/ 0 h 57"/>
              <a:gd name="T70" fmla="*/ 2147483647 w 120"/>
              <a:gd name="T71" fmla="*/ 0 h 57"/>
              <a:gd name="T72" fmla="*/ 2147483647 w 120"/>
              <a:gd name="T73" fmla="*/ 0 h 57"/>
              <a:gd name="T74" fmla="*/ 2147483647 w 120"/>
              <a:gd name="T75" fmla="*/ 0 h 57"/>
              <a:gd name="T76" fmla="*/ 2147483647 w 120"/>
              <a:gd name="T77" fmla="*/ 2147483647 h 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0"/>
              <a:gd name="T118" fmla="*/ 0 h 57"/>
              <a:gd name="T119" fmla="*/ 120 w 120"/>
              <a:gd name="T120" fmla="*/ 57 h 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0" h="57">
                <a:moveTo>
                  <a:pt x="120" y="29"/>
                </a:moveTo>
                <a:cubicBezTo>
                  <a:pt x="120" y="38"/>
                  <a:pt x="120" y="48"/>
                  <a:pt x="120" y="57"/>
                </a:cubicBezTo>
                <a:cubicBezTo>
                  <a:pt x="115" y="57"/>
                  <a:pt x="115" y="57"/>
                  <a:pt x="115" y="57"/>
                </a:cubicBezTo>
                <a:cubicBezTo>
                  <a:pt x="110" y="57"/>
                  <a:pt x="110" y="57"/>
                  <a:pt x="110" y="57"/>
                </a:cubicBezTo>
                <a:cubicBezTo>
                  <a:pt x="99" y="57"/>
                  <a:pt x="99" y="57"/>
                  <a:pt x="99" y="57"/>
                </a:cubicBezTo>
                <a:cubicBezTo>
                  <a:pt x="94" y="57"/>
                  <a:pt x="94" y="57"/>
                  <a:pt x="94" y="57"/>
                </a:cubicBezTo>
                <a:cubicBezTo>
                  <a:pt x="83" y="57"/>
                  <a:pt x="83" y="57"/>
                  <a:pt x="83" y="57"/>
                </a:cubicBezTo>
                <a:cubicBezTo>
                  <a:pt x="78" y="57"/>
                  <a:pt x="78" y="57"/>
                  <a:pt x="78" y="57"/>
                </a:cubicBezTo>
                <a:cubicBezTo>
                  <a:pt x="68" y="57"/>
                  <a:pt x="68" y="57"/>
                  <a:pt x="68" y="57"/>
                </a:cubicBezTo>
                <a:cubicBezTo>
                  <a:pt x="63" y="57"/>
                  <a:pt x="63" y="57"/>
                  <a:pt x="63" y="57"/>
                </a:cubicBezTo>
                <a:cubicBezTo>
                  <a:pt x="52" y="57"/>
                  <a:pt x="52" y="57"/>
                  <a:pt x="52" y="57"/>
                </a:cubicBezTo>
                <a:cubicBezTo>
                  <a:pt x="47" y="57"/>
                  <a:pt x="47" y="57"/>
                  <a:pt x="47" y="57"/>
                </a:cubicBezTo>
                <a:cubicBezTo>
                  <a:pt x="37" y="57"/>
                  <a:pt x="37" y="57"/>
                  <a:pt x="37" y="57"/>
                </a:cubicBezTo>
                <a:cubicBezTo>
                  <a:pt x="31" y="57"/>
                  <a:pt x="31" y="57"/>
                  <a:pt x="31" y="57"/>
                </a:cubicBezTo>
                <a:cubicBezTo>
                  <a:pt x="21" y="57"/>
                  <a:pt x="21" y="57"/>
                  <a:pt x="21" y="57"/>
                </a:cubicBezTo>
                <a:cubicBezTo>
                  <a:pt x="16" y="57"/>
                  <a:pt x="16" y="57"/>
                  <a:pt x="16" y="57"/>
                </a:cubicBezTo>
                <a:cubicBezTo>
                  <a:pt x="5" y="57"/>
                  <a:pt x="5" y="57"/>
                  <a:pt x="5" y="57"/>
                </a:cubicBezTo>
                <a:cubicBezTo>
                  <a:pt x="0" y="57"/>
                  <a:pt x="0" y="57"/>
                  <a:pt x="0" y="57"/>
                </a:cubicBezTo>
                <a:cubicBezTo>
                  <a:pt x="0" y="50"/>
                  <a:pt x="0" y="42"/>
                  <a:pt x="0" y="35"/>
                </a:cubicBezTo>
                <a:cubicBezTo>
                  <a:pt x="0" y="29"/>
                  <a:pt x="0" y="29"/>
                  <a:pt x="0" y="29"/>
                </a:cubicBezTo>
                <a:cubicBezTo>
                  <a:pt x="0" y="23"/>
                  <a:pt x="0" y="23"/>
                  <a:pt x="0" y="23"/>
                </a:cubicBezTo>
                <a:cubicBezTo>
                  <a:pt x="0" y="16"/>
                  <a:pt x="0" y="8"/>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cubicBezTo>
                  <a:pt x="120" y="0"/>
                  <a:pt x="120" y="0"/>
                  <a:pt x="120" y="0"/>
                </a:cubicBezTo>
                <a:cubicBezTo>
                  <a:pt x="120" y="10"/>
                  <a:pt x="120" y="19"/>
                  <a:pt x="120" y="29"/>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25" name="Freeform 297"/>
          <p:cNvSpPr>
            <a:spLocks/>
          </p:cNvSpPr>
          <p:nvPr/>
        </p:nvSpPr>
        <p:spPr bwMode="auto">
          <a:xfrm>
            <a:off x="2981325" y="2555875"/>
            <a:ext cx="366713" cy="30163"/>
          </a:xfrm>
          <a:custGeom>
            <a:avLst/>
            <a:gdLst>
              <a:gd name="T0" fmla="*/ 2147483647 w 120"/>
              <a:gd name="T1" fmla="*/ 0 h 10"/>
              <a:gd name="T2" fmla="*/ 2147483647 w 120"/>
              <a:gd name="T3" fmla="*/ 2147483647 h 10"/>
              <a:gd name="T4" fmla="*/ 2147483647 w 120"/>
              <a:gd name="T5" fmla="*/ 2147483647 h 10"/>
              <a:gd name="T6" fmla="*/ 2147483647 w 120"/>
              <a:gd name="T7" fmla="*/ 2147483647 h 10"/>
              <a:gd name="T8" fmla="*/ 2147483647 w 120"/>
              <a:gd name="T9" fmla="*/ 2147483647 h 10"/>
              <a:gd name="T10" fmla="*/ 2147483647 w 120"/>
              <a:gd name="T11" fmla="*/ 2147483647 h 10"/>
              <a:gd name="T12" fmla="*/ 2147483647 w 120"/>
              <a:gd name="T13" fmla="*/ 2147483647 h 10"/>
              <a:gd name="T14" fmla="*/ 2147483647 w 120"/>
              <a:gd name="T15" fmla="*/ 2147483647 h 10"/>
              <a:gd name="T16" fmla="*/ 2147483647 w 120"/>
              <a:gd name="T17" fmla="*/ 2147483647 h 10"/>
              <a:gd name="T18" fmla="*/ 2147483647 w 120"/>
              <a:gd name="T19" fmla="*/ 2147483647 h 10"/>
              <a:gd name="T20" fmla="*/ 2147483647 w 120"/>
              <a:gd name="T21" fmla="*/ 2147483647 h 10"/>
              <a:gd name="T22" fmla="*/ 2147483647 w 120"/>
              <a:gd name="T23" fmla="*/ 2147483647 h 10"/>
              <a:gd name="T24" fmla="*/ 2147483647 w 120"/>
              <a:gd name="T25" fmla="*/ 2147483647 h 10"/>
              <a:gd name="T26" fmla="*/ 2147483647 w 120"/>
              <a:gd name="T27" fmla="*/ 2147483647 h 10"/>
              <a:gd name="T28" fmla="*/ 2147483647 w 120"/>
              <a:gd name="T29" fmla="*/ 2147483647 h 10"/>
              <a:gd name="T30" fmla="*/ 2147483647 w 120"/>
              <a:gd name="T31" fmla="*/ 2147483647 h 10"/>
              <a:gd name="T32" fmla="*/ 2147483647 w 120"/>
              <a:gd name="T33" fmla="*/ 2147483647 h 10"/>
              <a:gd name="T34" fmla="*/ 0 w 120"/>
              <a:gd name="T35" fmla="*/ 2147483647 h 10"/>
              <a:gd name="T36" fmla="*/ 0 w 120"/>
              <a:gd name="T37" fmla="*/ 0 h 10"/>
              <a:gd name="T38" fmla="*/ 0 w 120"/>
              <a:gd name="T39" fmla="*/ 0 h 10"/>
              <a:gd name="T40" fmla="*/ 2147483647 w 120"/>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0"/>
              <a:gd name="T65" fmla="*/ 120 w 120"/>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0">
                <a:moveTo>
                  <a:pt x="120" y="0"/>
                </a:moveTo>
                <a:cubicBezTo>
                  <a:pt x="120" y="3"/>
                  <a:pt x="120" y="7"/>
                  <a:pt x="120" y="10"/>
                </a:cubicBezTo>
                <a:cubicBezTo>
                  <a:pt x="115" y="10"/>
                  <a:pt x="115" y="10"/>
                  <a:pt x="115" y="10"/>
                </a:cubicBezTo>
                <a:cubicBezTo>
                  <a:pt x="110" y="10"/>
                  <a:pt x="110" y="10"/>
                  <a:pt x="110" y="10"/>
                </a:cubicBezTo>
                <a:cubicBezTo>
                  <a:pt x="99" y="10"/>
                  <a:pt x="99" y="10"/>
                  <a:pt x="99" y="10"/>
                </a:cubicBezTo>
                <a:cubicBezTo>
                  <a:pt x="94" y="10"/>
                  <a:pt x="94" y="10"/>
                  <a:pt x="94" y="10"/>
                </a:cubicBezTo>
                <a:cubicBezTo>
                  <a:pt x="83" y="10"/>
                  <a:pt x="83" y="10"/>
                  <a:pt x="83" y="10"/>
                </a:cubicBezTo>
                <a:cubicBezTo>
                  <a:pt x="78" y="10"/>
                  <a:pt x="78" y="10"/>
                  <a:pt x="78" y="10"/>
                </a:cubicBezTo>
                <a:cubicBezTo>
                  <a:pt x="68" y="10"/>
                  <a:pt x="68" y="10"/>
                  <a:pt x="68" y="10"/>
                </a:cubicBezTo>
                <a:cubicBezTo>
                  <a:pt x="63" y="10"/>
                  <a:pt x="63" y="10"/>
                  <a:pt x="63" y="10"/>
                </a:cubicBezTo>
                <a:cubicBezTo>
                  <a:pt x="52" y="10"/>
                  <a:pt x="52" y="10"/>
                  <a:pt x="52" y="10"/>
                </a:cubicBezTo>
                <a:cubicBezTo>
                  <a:pt x="47" y="10"/>
                  <a:pt x="47" y="10"/>
                  <a:pt x="47" y="10"/>
                </a:cubicBezTo>
                <a:cubicBezTo>
                  <a:pt x="37" y="10"/>
                  <a:pt x="37" y="10"/>
                  <a:pt x="37" y="10"/>
                </a:cubicBezTo>
                <a:cubicBezTo>
                  <a:pt x="31" y="10"/>
                  <a:pt x="31" y="10"/>
                  <a:pt x="31" y="10"/>
                </a:cubicBezTo>
                <a:cubicBezTo>
                  <a:pt x="21" y="10"/>
                  <a:pt x="21" y="10"/>
                  <a:pt x="21" y="10"/>
                </a:cubicBezTo>
                <a:cubicBezTo>
                  <a:pt x="16" y="10"/>
                  <a:pt x="16" y="10"/>
                  <a:pt x="16" y="10"/>
                </a:cubicBezTo>
                <a:cubicBezTo>
                  <a:pt x="5" y="10"/>
                  <a:pt x="5" y="10"/>
                  <a:pt x="5" y="10"/>
                </a:cubicBezTo>
                <a:cubicBezTo>
                  <a:pt x="0" y="10"/>
                  <a:pt x="0" y="10"/>
                  <a:pt x="0" y="10"/>
                </a:cubicBezTo>
                <a:cubicBezTo>
                  <a:pt x="0" y="7"/>
                  <a:pt x="0" y="3"/>
                  <a:pt x="0" y="0"/>
                </a:cubicBezTo>
                <a:cubicBezTo>
                  <a:pt x="0" y="0"/>
                  <a:pt x="0" y="0"/>
                  <a:pt x="0" y="0"/>
                </a:cubicBezTo>
                <a:lnTo>
                  <a:pt x="12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26" name="Freeform 298"/>
          <p:cNvSpPr>
            <a:spLocks/>
          </p:cNvSpPr>
          <p:nvPr/>
        </p:nvSpPr>
        <p:spPr bwMode="auto">
          <a:xfrm>
            <a:off x="2951163" y="2760663"/>
            <a:ext cx="30162" cy="33337"/>
          </a:xfrm>
          <a:custGeom>
            <a:avLst/>
            <a:gdLst>
              <a:gd name="T0" fmla="*/ 2147483647 w 10"/>
              <a:gd name="T1" fmla="*/ 2147483647 h 11"/>
              <a:gd name="T2" fmla="*/ 2147483647 w 10"/>
              <a:gd name="T3" fmla="*/ 2147483647 h 11"/>
              <a:gd name="T4" fmla="*/ 0 w 10"/>
              <a:gd name="T5" fmla="*/ 0 h 11"/>
              <a:gd name="T6" fmla="*/ 2147483647 w 10"/>
              <a:gd name="T7" fmla="*/ 0 h 11"/>
              <a:gd name="T8" fmla="*/ 2147483647 w 10"/>
              <a:gd name="T9" fmla="*/ 2147483647 h 11"/>
              <a:gd name="T10" fmla="*/ 0 60000 65536"/>
              <a:gd name="T11" fmla="*/ 0 60000 65536"/>
              <a:gd name="T12" fmla="*/ 0 60000 65536"/>
              <a:gd name="T13" fmla="*/ 0 60000 65536"/>
              <a:gd name="T14" fmla="*/ 0 60000 65536"/>
              <a:gd name="T15" fmla="*/ 0 w 10"/>
              <a:gd name="T16" fmla="*/ 0 h 11"/>
              <a:gd name="T17" fmla="*/ 10 w 10"/>
              <a:gd name="T18" fmla="*/ 11 h 11"/>
            </a:gdLst>
            <a:ahLst/>
            <a:cxnLst>
              <a:cxn ang="T10">
                <a:pos x="T0" y="T1"/>
              </a:cxn>
              <a:cxn ang="T11">
                <a:pos x="T2" y="T3"/>
              </a:cxn>
              <a:cxn ang="T12">
                <a:pos x="T4" y="T5"/>
              </a:cxn>
              <a:cxn ang="T13">
                <a:pos x="T6" y="T7"/>
              </a:cxn>
              <a:cxn ang="T14">
                <a:pos x="T8" y="T9"/>
              </a:cxn>
            </a:cxnLst>
            <a:rect l="T15" t="T16" r="T17" b="T18"/>
            <a:pathLst>
              <a:path w="10" h="11">
                <a:moveTo>
                  <a:pt x="10" y="11"/>
                </a:moveTo>
                <a:cubicBezTo>
                  <a:pt x="10" y="11"/>
                  <a:pt x="10" y="11"/>
                  <a:pt x="10" y="11"/>
                </a:cubicBezTo>
                <a:cubicBezTo>
                  <a:pt x="0" y="0"/>
                  <a:pt x="0" y="0"/>
                  <a:pt x="0" y="0"/>
                </a:cubicBezTo>
                <a:cubicBezTo>
                  <a:pt x="10" y="0"/>
                  <a:pt x="10" y="0"/>
                  <a:pt x="10" y="0"/>
                </a:cubicBezTo>
                <a:cubicBezTo>
                  <a:pt x="10" y="4"/>
                  <a:pt x="10" y="7"/>
                  <a:pt x="10" y="11"/>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27" name="Freeform 299"/>
          <p:cNvSpPr>
            <a:spLocks/>
          </p:cNvSpPr>
          <p:nvPr/>
        </p:nvSpPr>
        <p:spPr bwMode="auto">
          <a:xfrm>
            <a:off x="2951163" y="2674938"/>
            <a:ext cx="30162" cy="85725"/>
          </a:xfrm>
          <a:custGeom>
            <a:avLst/>
            <a:gdLst>
              <a:gd name="T0" fmla="*/ 2147483647 w 10"/>
              <a:gd name="T1" fmla="*/ 2147483647 h 28"/>
              <a:gd name="T2" fmla="*/ 2147483647 w 10"/>
              <a:gd name="T3" fmla="*/ 2147483647 h 28"/>
              <a:gd name="T4" fmla="*/ 0 w 10"/>
              <a:gd name="T5" fmla="*/ 2147483647 h 28"/>
              <a:gd name="T6" fmla="*/ 0 w 10"/>
              <a:gd name="T7" fmla="*/ 2147483647 h 28"/>
              <a:gd name="T8" fmla="*/ 0 w 10"/>
              <a:gd name="T9" fmla="*/ 0 h 28"/>
              <a:gd name="T10" fmla="*/ 2147483647 w 10"/>
              <a:gd name="T11" fmla="*/ 0 h 28"/>
              <a:gd name="T12" fmla="*/ 2147483647 w 10"/>
              <a:gd name="T13" fmla="*/ 2147483647 h 28"/>
              <a:gd name="T14" fmla="*/ 0 60000 65536"/>
              <a:gd name="T15" fmla="*/ 0 60000 65536"/>
              <a:gd name="T16" fmla="*/ 0 60000 65536"/>
              <a:gd name="T17" fmla="*/ 0 60000 65536"/>
              <a:gd name="T18" fmla="*/ 0 60000 65536"/>
              <a:gd name="T19" fmla="*/ 0 60000 65536"/>
              <a:gd name="T20" fmla="*/ 0 60000 65536"/>
              <a:gd name="T21" fmla="*/ 0 w 10"/>
              <a:gd name="T22" fmla="*/ 0 h 28"/>
              <a:gd name="T23" fmla="*/ 10 w 10"/>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8">
                <a:moveTo>
                  <a:pt x="10" y="6"/>
                </a:moveTo>
                <a:cubicBezTo>
                  <a:pt x="10" y="13"/>
                  <a:pt x="10" y="21"/>
                  <a:pt x="10" y="28"/>
                </a:cubicBezTo>
                <a:cubicBezTo>
                  <a:pt x="0" y="28"/>
                  <a:pt x="0" y="28"/>
                  <a:pt x="0" y="28"/>
                </a:cubicBezTo>
                <a:cubicBezTo>
                  <a:pt x="0" y="28"/>
                  <a:pt x="0" y="28"/>
                  <a:pt x="0" y="28"/>
                </a:cubicBezTo>
                <a:cubicBezTo>
                  <a:pt x="0" y="19"/>
                  <a:pt x="0" y="9"/>
                  <a:pt x="0" y="0"/>
                </a:cubicBezTo>
                <a:cubicBezTo>
                  <a:pt x="10" y="0"/>
                  <a:pt x="10" y="0"/>
                  <a:pt x="10" y="0"/>
                </a:cubicBezTo>
                <a:lnTo>
                  <a:pt x="10" y="6"/>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28" name="Freeform 300"/>
          <p:cNvSpPr>
            <a:spLocks/>
          </p:cNvSpPr>
          <p:nvPr/>
        </p:nvSpPr>
        <p:spPr bwMode="auto">
          <a:xfrm>
            <a:off x="2951163" y="2586038"/>
            <a:ext cx="30162" cy="88900"/>
          </a:xfrm>
          <a:custGeom>
            <a:avLst/>
            <a:gdLst>
              <a:gd name="T0" fmla="*/ 2147483647 w 10"/>
              <a:gd name="T1" fmla="*/ 2147483647 h 29"/>
              <a:gd name="T2" fmla="*/ 2147483647 w 10"/>
              <a:gd name="T3" fmla="*/ 2147483647 h 29"/>
              <a:gd name="T4" fmla="*/ 0 w 10"/>
              <a:gd name="T5" fmla="*/ 2147483647 h 29"/>
              <a:gd name="T6" fmla="*/ 0 w 10"/>
              <a:gd name="T7" fmla="*/ 0 h 29"/>
              <a:gd name="T8" fmla="*/ 0 w 10"/>
              <a:gd name="T9" fmla="*/ 0 h 29"/>
              <a:gd name="T10" fmla="*/ 2147483647 w 10"/>
              <a:gd name="T11" fmla="*/ 0 h 29"/>
              <a:gd name="T12" fmla="*/ 2147483647 w 10"/>
              <a:gd name="T13" fmla="*/ 2147483647 h 29"/>
              <a:gd name="T14" fmla="*/ 0 60000 65536"/>
              <a:gd name="T15" fmla="*/ 0 60000 65536"/>
              <a:gd name="T16" fmla="*/ 0 60000 65536"/>
              <a:gd name="T17" fmla="*/ 0 60000 65536"/>
              <a:gd name="T18" fmla="*/ 0 60000 65536"/>
              <a:gd name="T19" fmla="*/ 0 60000 65536"/>
              <a:gd name="T20" fmla="*/ 0 60000 65536"/>
              <a:gd name="T21" fmla="*/ 0 w 10"/>
              <a:gd name="T22" fmla="*/ 0 h 29"/>
              <a:gd name="T23" fmla="*/ 10 w 1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9">
                <a:moveTo>
                  <a:pt x="10" y="23"/>
                </a:moveTo>
                <a:cubicBezTo>
                  <a:pt x="10" y="29"/>
                  <a:pt x="10" y="29"/>
                  <a:pt x="10" y="29"/>
                </a:cubicBezTo>
                <a:cubicBezTo>
                  <a:pt x="0" y="29"/>
                  <a:pt x="0" y="29"/>
                  <a:pt x="0" y="29"/>
                </a:cubicBezTo>
                <a:cubicBezTo>
                  <a:pt x="0" y="19"/>
                  <a:pt x="0" y="10"/>
                  <a:pt x="0" y="0"/>
                </a:cubicBezTo>
                <a:cubicBezTo>
                  <a:pt x="0" y="0"/>
                  <a:pt x="0" y="0"/>
                  <a:pt x="0" y="0"/>
                </a:cubicBezTo>
                <a:cubicBezTo>
                  <a:pt x="10" y="0"/>
                  <a:pt x="10" y="0"/>
                  <a:pt x="10" y="0"/>
                </a:cubicBezTo>
                <a:cubicBezTo>
                  <a:pt x="10" y="8"/>
                  <a:pt x="10" y="16"/>
                  <a:pt x="10" y="23"/>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29" name="Freeform 301"/>
          <p:cNvSpPr>
            <a:spLocks/>
          </p:cNvSpPr>
          <p:nvPr/>
        </p:nvSpPr>
        <p:spPr bwMode="auto">
          <a:xfrm>
            <a:off x="2951163" y="2555875"/>
            <a:ext cx="30162" cy="30163"/>
          </a:xfrm>
          <a:custGeom>
            <a:avLst/>
            <a:gdLst>
              <a:gd name="T0" fmla="*/ 2147483647 w 10"/>
              <a:gd name="T1" fmla="*/ 0 h 10"/>
              <a:gd name="T2" fmla="*/ 2147483647 w 10"/>
              <a:gd name="T3" fmla="*/ 2147483647 h 10"/>
              <a:gd name="T4" fmla="*/ 0 w 10"/>
              <a:gd name="T5" fmla="*/ 2147483647 h 10"/>
              <a:gd name="T6" fmla="*/ 2147483647 w 10"/>
              <a:gd name="T7" fmla="*/ 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10" y="0"/>
                </a:moveTo>
                <a:cubicBezTo>
                  <a:pt x="10" y="3"/>
                  <a:pt x="10" y="7"/>
                  <a:pt x="10" y="10"/>
                </a:cubicBezTo>
                <a:cubicBezTo>
                  <a:pt x="0" y="10"/>
                  <a:pt x="0" y="10"/>
                  <a:pt x="0" y="10"/>
                </a:cubicBezTo>
                <a:cubicBezTo>
                  <a:pt x="10" y="0"/>
                  <a:pt x="10" y="0"/>
                  <a:pt x="10" y="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830" name="Freeform 302"/>
          <p:cNvSpPr>
            <a:spLocks/>
          </p:cNvSpPr>
          <p:nvPr/>
        </p:nvSpPr>
        <p:spPr bwMode="auto">
          <a:xfrm>
            <a:off x="3659188" y="2863850"/>
            <a:ext cx="12700" cy="1588"/>
          </a:xfrm>
          <a:custGeom>
            <a:avLst/>
            <a:gdLst>
              <a:gd name="T0" fmla="*/ 2147483647 w 8"/>
              <a:gd name="T1" fmla="*/ 0 h 1588"/>
              <a:gd name="T2" fmla="*/ 2147483647 w 8"/>
              <a:gd name="T3" fmla="*/ 0 h 1588"/>
              <a:gd name="T4" fmla="*/ 0 w 8"/>
              <a:gd name="T5" fmla="*/ 0 h 1588"/>
              <a:gd name="T6" fmla="*/ 0 60000 65536"/>
              <a:gd name="T7" fmla="*/ 0 60000 65536"/>
              <a:gd name="T8" fmla="*/ 0 60000 65536"/>
              <a:gd name="T9" fmla="*/ 0 w 8"/>
              <a:gd name="T10" fmla="*/ 0 h 1588"/>
              <a:gd name="T11" fmla="*/ 8 w 8"/>
              <a:gd name="T12" fmla="*/ 1588 h 1588"/>
            </a:gdLst>
            <a:ahLst/>
            <a:cxnLst>
              <a:cxn ang="T6">
                <a:pos x="T0" y="T1"/>
              </a:cxn>
              <a:cxn ang="T7">
                <a:pos x="T2" y="T3"/>
              </a:cxn>
              <a:cxn ang="T8">
                <a:pos x="T4" y="T5"/>
              </a:cxn>
            </a:cxnLst>
            <a:rect l="T9" t="T10" r="T11" b="T12"/>
            <a:pathLst>
              <a:path w="8" h="1588">
                <a:moveTo>
                  <a:pt x="8" y="0"/>
                </a:moveTo>
                <a:lnTo>
                  <a:pt x="4"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31" name="Line 303"/>
          <p:cNvSpPr>
            <a:spLocks noChangeShapeType="1"/>
          </p:cNvSpPr>
          <p:nvPr/>
        </p:nvSpPr>
        <p:spPr bwMode="auto">
          <a:xfrm>
            <a:off x="3602038" y="247650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32" name="Line 304"/>
          <p:cNvSpPr>
            <a:spLocks noChangeShapeType="1"/>
          </p:cNvSpPr>
          <p:nvPr/>
        </p:nvSpPr>
        <p:spPr bwMode="auto">
          <a:xfrm>
            <a:off x="3602038" y="252253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33" name="Line 305"/>
          <p:cNvSpPr>
            <a:spLocks noChangeShapeType="1"/>
          </p:cNvSpPr>
          <p:nvPr/>
        </p:nvSpPr>
        <p:spPr bwMode="auto">
          <a:xfrm>
            <a:off x="3602038" y="257175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34" name="Line 306"/>
          <p:cNvSpPr>
            <a:spLocks noChangeShapeType="1"/>
          </p:cNvSpPr>
          <p:nvPr/>
        </p:nvSpPr>
        <p:spPr bwMode="auto">
          <a:xfrm>
            <a:off x="3602038" y="2619375"/>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35" name="Freeform 307"/>
          <p:cNvSpPr>
            <a:spLocks/>
          </p:cNvSpPr>
          <p:nvPr/>
        </p:nvSpPr>
        <p:spPr bwMode="auto">
          <a:xfrm>
            <a:off x="3602038" y="2665413"/>
            <a:ext cx="1587" cy="33337"/>
          </a:xfrm>
          <a:custGeom>
            <a:avLst/>
            <a:gdLst>
              <a:gd name="T0" fmla="*/ 0 w 1587"/>
              <a:gd name="T1" fmla="*/ 0 h 21"/>
              <a:gd name="T2" fmla="*/ 0 w 1587"/>
              <a:gd name="T3" fmla="*/ 2147483647 h 21"/>
              <a:gd name="T4" fmla="*/ 0 w 1587"/>
              <a:gd name="T5" fmla="*/ 2147483647 h 21"/>
              <a:gd name="T6" fmla="*/ 0 60000 65536"/>
              <a:gd name="T7" fmla="*/ 0 60000 65536"/>
              <a:gd name="T8" fmla="*/ 0 60000 65536"/>
              <a:gd name="T9" fmla="*/ 0 w 1587"/>
              <a:gd name="T10" fmla="*/ 0 h 21"/>
              <a:gd name="T11" fmla="*/ 1587 w 1587"/>
              <a:gd name="T12" fmla="*/ 21 h 21"/>
            </a:gdLst>
            <a:ahLst/>
            <a:cxnLst>
              <a:cxn ang="T6">
                <a:pos x="T0" y="T1"/>
              </a:cxn>
              <a:cxn ang="T7">
                <a:pos x="T2" y="T3"/>
              </a:cxn>
              <a:cxn ang="T8">
                <a:pos x="T4" y="T5"/>
              </a:cxn>
            </a:cxnLst>
            <a:rect l="T9" t="T10" r="T11" b="T12"/>
            <a:pathLst>
              <a:path w="1587" h="21">
                <a:moveTo>
                  <a:pt x="0" y="0"/>
                </a:moveTo>
                <a:lnTo>
                  <a:pt x="0" y="6"/>
                </a:lnTo>
                <a:lnTo>
                  <a:pt x="0" y="2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36" name="Line 308"/>
          <p:cNvSpPr>
            <a:spLocks noChangeShapeType="1"/>
          </p:cNvSpPr>
          <p:nvPr/>
        </p:nvSpPr>
        <p:spPr bwMode="auto">
          <a:xfrm>
            <a:off x="3602038" y="271462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37" name="Line 309"/>
          <p:cNvSpPr>
            <a:spLocks noChangeShapeType="1"/>
          </p:cNvSpPr>
          <p:nvPr/>
        </p:nvSpPr>
        <p:spPr bwMode="auto">
          <a:xfrm>
            <a:off x="3602038" y="2760663"/>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38" name="Freeform 310"/>
          <p:cNvSpPr>
            <a:spLocks/>
          </p:cNvSpPr>
          <p:nvPr/>
        </p:nvSpPr>
        <p:spPr bwMode="auto">
          <a:xfrm>
            <a:off x="3602038" y="2809875"/>
            <a:ext cx="1587" cy="63500"/>
          </a:xfrm>
          <a:custGeom>
            <a:avLst/>
            <a:gdLst>
              <a:gd name="T0" fmla="*/ 0 w 1587"/>
              <a:gd name="T1" fmla="*/ 0 h 40"/>
              <a:gd name="T2" fmla="*/ 0 w 1587"/>
              <a:gd name="T3" fmla="*/ 2147483647 h 40"/>
              <a:gd name="T4" fmla="*/ 0 w 1587"/>
              <a:gd name="T5" fmla="*/ 2147483647 h 40"/>
              <a:gd name="T6" fmla="*/ 0 w 1587"/>
              <a:gd name="T7" fmla="*/ 2147483647 h 40"/>
              <a:gd name="T8" fmla="*/ 0 60000 65536"/>
              <a:gd name="T9" fmla="*/ 0 60000 65536"/>
              <a:gd name="T10" fmla="*/ 0 60000 65536"/>
              <a:gd name="T11" fmla="*/ 0 60000 65536"/>
              <a:gd name="T12" fmla="*/ 0 w 1587"/>
              <a:gd name="T13" fmla="*/ 0 h 40"/>
              <a:gd name="T14" fmla="*/ 1587 w 1587"/>
              <a:gd name="T15" fmla="*/ 40 h 40"/>
            </a:gdLst>
            <a:ahLst/>
            <a:cxnLst>
              <a:cxn ang="T8">
                <a:pos x="T0" y="T1"/>
              </a:cxn>
              <a:cxn ang="T9">
                <a:pos x="T2" y="T3"/>
              </a:cxn>
              <a:cxn ang="T10">
                <a:pos x="T4" y="T5"/>
              </a:cxn>
              <a:cxn ang="T11">
                <a:pos x="T6" y="T7"/>
              </a:cxn>
            </a:cxnLst>
            <a:rect l="T12" t="T13" r="T14" b="T15"/>
            <a:pathLst>
              <a:path w="1587" h="40">
                <a:moveTo>
                  <a:pt x="0" y="0"/>
                </a:moveTo>
                <a:lnTo>
                  <a:pt x="0" y="21"/>
                </a:lnTo>
                <a:lnTo>
                  <a:pt x="0" y="30"/>
                </a:lnTo>
                <a:lnTo>
                  <a:pt x="0" y="4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39" name="Line 311"/>
          <p:cNvSpPr>
            <a:spLocks noChangeShapeType="1"/>
          </p:cNvSpPr>
          <p:nvPr/>
        </p:nvSpPr>
        <p:spPr bwMode="auto">
          <a:xfrm flipV="1">
            <a:off x="3730625" y="2843213"/>
            <a:ext cx="1588"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40" name="Line 312"/>
          <p:cNvSpPr>
            <a:spLocks noChangeShapeType="1"/>
          </p:cNvSpPr>
          <p:nvPr/>
        </p:nvSpPr>
        <p:spPr bwMode="auto">
          <a:xfrm flipV="1">
            <a:off x="3730625" y="2794000"/>
            <a:ext cx="1588"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41" name="Line 313"/>
          <p:cNvSpPr>
            <a:spLocks noChangeShapeType="1"/>
          </p:cNvSpPr>
          <p:nvPr/>
        </p:nvSpPr>
        <p:spPr bwMode="auto">
          <a:xfrm flipV="1">
            <a:off x="3730625" y="2744788"/>
            <a:ext cx="1588"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42" name="Line 314"/>
          <p:cNvSpPr>
            <a:spLocks noChangeShapeType="1"/>
          </p:cNvSpPr>
          <p:nvPr/>
        </p:nvSpPr>
        <p:spPr bwMode="auto">
          <a:xfrm flipV="1">
            <a:off x="3730625" y="2698750"/>
            <a:ext cx="1588"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43" name="Freeform 315"/>
          <p:cNvSpPr>
            <a:spLocks/>
          </p:cNvSpPr>
          <p:nvPr/>
        </p:nvSpPr>
        <p:spPr bwMode="auto">
          <a:xfrm>
            <a:off x="3730625" y="2651125"/>
            <a:ext cx="1588" cy="30163"/>
          </a:xfrm>
          <a:custGeom>
            <a:avLst/>
            <a:gdLst>
              <a:gd name="T0" fmla="*/ 0 w 1588"/>
              <a:gd name="T1" fmla="*/ 2147483647 h 19"/>
              <a:gd name="T2" fmla="*/ 0 w 1588"/>
              <a:gd name="T3" fmla="*/ 2147483647 h 19"/>
              <a:gd name="T4" fmla="*/ 0 w 1588"/>
              <a:gd name="T5" fmla="*/ 0 h 19"/>
              <a:gd name="T6" fmla="*/ 0 60000 65536"/>
              <a:gd name="T7" fmla="*/ 0 60000 65536"/>
              <a:gd name="T8" fmla="*/ 0 60000 65536"/>
              <a:gd name="T9" fmla="*/ 0 w 1588"/>
              <a:gd name="T10" fmla="*/ 0 h 19"/>
              <a:gd name="T11" fmla="*/ 1588 w 1588"/>
              <a:gd name="T12" fmla="*/ 19 h 19"/>
            </a:gdLst>
            <a:ahLst/>
            <a:cxnLst>
              <a:cxn ang="T6">
                <a:pos x="T0" y="T1"/>
              </a:cxn>
              <a:cxn ang="T7">
                <a:pos x="T2" y="T3"/>
              </a:cxn>
              <a:cxn ang="T8">
                <a:pos x="T4" y="T5"/>
              </a:cxn>
            </a:cxnLst>
            <a:rect l="T9" t="T10" r="T11" b="T12"/>
            <a:pathLst>
              <a:path w="1588" h="19">
                <a:moveTo>
                  <a:pt x="0" y="19"/>
                </a:moveTo>
                <a:lnTo>
                  <a:pt x="0" y="15"/>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44" name="Line 316"/>
          <p:cNvSpPr>
            <a:spLocks noChangeShapeType="1"/>
          </p:cNvSpPr>
          <p:nvPr/>
        </p:nvSpPr>
        <p:spPr bwMode="auto">
          <a:xfrm flipV="1">
            <a:off x="3730625" y="2601913"/>
            <a:ext cx="1588"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45" name="Line 317"/>
          <p:cNvSpPr>
            <a:spLocks noChangeShapeType="1"/>
          </p:cNvSpPr>
          <p:nvPr/>
        </p:nvSpPr>
        <p:spPr bwMode="auto">
          <a:xfrm flipV="1">
            <a:off x="3730625" y="2555875"/>
            <a:ext cx="1588"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46" name="Freeform 318"/>
          <p:cNvSpPr>
            <a:spLocks/>
          </p:cNvSpPr>
          <p:nvPr/>
        </p:nvSpPr>
        <p:spPr bwMode="auto">
          <a:xfrm>
            <a:off x="3730625" y="2476500"/>
            <a:ext cx="1588" cy="60325"/>
          </a:xfrm>
          <a:custGeom>
            <a:avLst/>
            <a:gdLst>
              <a:gd name="T0" fmla="*/ 0 w 1588"/>
              <a:gd name="T1" fmla="*/ 2147483647 h 38"/>
              <a:gd name="T2" fmla="*/ 0 w 1588"/>
              <a:gd name="T3" fmla="*/ 2147483647 h 38"/>
              <a:gd name="T4" fmla="*/ 0 w 1588"/>
              <a:gd name="T5" fmla="*/ 2147483647 h 38"/>
              <a:gd name="T6" fmla="*/ 0 w 1588"/>
              <a:gd name="T7" fmla="*/ 0 h 38"/>
              <a:gd name="T8" fmla="*/ 0 60000 65536"/>
              <a:gd name="T9" fmla="*/ 0 60000 65536"/>
              <a:gd name="T10" fmla="*/ 0 60000 65536"/>
              <a:gd name="T11" fmla="*/ 0 60000 65536"/>
              <a:gd name="T12" fmla="*/ 0 w 1588"/>
              <a:gd name="T13" fmla="*/ 0 h 38"/>
              <a:gd name="T14" fmla="*/ 1588 w 1588"/>
              <a:gd name="T15" fmla="*/ 38 h 38"/>
            </a:gdLst>
            <a:ahLst/>
            <a:cxnLst>
              <a:cxn ang="T8">
                <a:pos x="T0" y="T1"/>
              </a:cxn>
              <a:cxn ang="T9">
                <a:pos x="T2" y="T3"/>
              </a:cxn>
              <a:cxn ang="T10">
                <a:pos x="T4" y="T5"/>
              </a:cxn>
              <a:cxn ang="T11">
                <a:pos x="T6" y="T7"/>
              </a:cxn>
            </a:cxnLst>
            <a:rect l="T12" t="T13" r="T14" b="T15"/>
            <a:pathLst>
              <a:path w="1588" h="38">
                <a:moveTo>
                  <a:pt x="0" y="38"/>
                </a:moveTo>
                <a:lnTo>
                  <a:pt x="0" y="19"/>
                </a:lnTo>
                <a:lnTo>
                  <a:pt x="0" y="9"/>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47" name="Line 319"/>
          <p:cNvSpPr>
            <a:spLocks noChangeShapeType="1"/>
          </p:cNvSpPr>
          <p:nvPr/>
        </p:nvSpPr>
        <p:spPr bwMode="auto">
          <a:xfrm flipH="1">
            <a:off x="3348038" y="2476500"/>
            <a:ext cx="2540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48" name="Freeform 320"/>
          <p:cNvSpPr>
            <a:spLocks/>
          </p:cNvSpPr>
          <p:nvPr/>
        </p:nvSpPr>
        <p:spPr bwMode="auto">
          <a:xfrm>
            <a:off x="3730625" y="2476500"/>
            <a:ext cx="255588" cy="1588"/>
          </a:xfrm>
          <a:custGeom>
            <a:avLst/>
            <a:gdLst>
              <a:gd name="T0" fmla="*/ 2147483647 w 161"/>
              <a:gd name="T1" fmla="*/ 0 h 1588"/>
              <a:gd name="T2" fmla="*/ 0 w 161"/>
              <a:gd name="T3" fmla="*/ 0 h 1588"/>
              <a:gd name="T4" fmla="*/ 0 w 161"/>
              <a:gd name="T5" fmla="*/ 0 h 1588"/>
              <a:gd name="T6" fmla="*/ 0 60000 65536"/>
              <a:gd name="T7" fmla="*/ 0 60000 65536"/>
              <a:gd name="T8" fmla="*/ 0 60000 65536"/>
              <a:gd name="T9" fmla="*/ 0 w 161"/>
              <a:gd name="T10" fmla="*/ 0 h 1588"/>
              <a:gd name="T11" fmla="*/ 161 w 161"/>
              <a:gd name="T12" fmla="*/ 1588 h 1588"/>
            </a:gdLst>
            <a:ahLst/>
            <a:cxnLst>
              <a:cxn ang="T6">
                <a:pos x="T0" y="T1"/>
              </a:cxn>
              <a:cxn ang="T7">
                <a:pos x="T2" y="T3"/>
              </a:cxn>
              <a:cxn ang="T8">
                <a:pos x="T4" y="T5"/>
              </a:cxn>
            </a:cxnLst>
            <a:rect l="T9" t="T10" r="T11" b="T12"/>
            <a:pathLst>
              <a:path w="161" h="1588">
                <a:moveTo>
                  <a:pt x="161"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49" name="Freeform 321"/>
          <p:cNvSpPr>
            <a:spLocks/>
          </p:cNvSpPr>
          <p:nvPr/>
        </p:nvSpPr>
        <p:spPr bwMode="auto">
          <a:xfrm>
            <a:off x="3730625" y="2873375"/>
            <a:ext cx="255588" cy="1588"/>
          </a:xfrm>
          <a:custGeom>
            <a:avLst/>
            <a:gdLst>
              <a:gd name="T0" fmla="*/ 0 w 161"/>
              <a:gd name="T1" fmla="*/ 0 h 1588"/>
              <a:gd name="T2" fmla="*/ 0 w 161"/>
              <a:gd name="T3" fmla="*/ 0 h 1588"/>
              <a:gd name="T4" fmla="*/ 2147483647 w 161"/>
              <a:gd name="T5" fmla="*/ 0 h 1588"/>
              <a:gd name="T6" fmla="*/ 0 60000 65536"/>
              <a:gd name="T7" fmla="*/ 0 60000 65536"/>
              <a:gd name="T8" fmla="*/ 0 60000 65536"/>
              <a:gd name="T9" fmla="*/ 0 w 161"/>
              <a:gd name="T10" fmla="*/ 0 h 1588"/>
              <a:gd name="T11" fmla="*/ 161 w 161"/>
              <a:gd name="T12" fmla="*/ 1588 h 1588"/>
            </a:gdLst>
            <a:ahLst/>
            <a:cxnLst>
              <a:cxn ang="T6">
                <a:pos x="T0" y="T1"/>
              </a:cxn>
              <a:cxn ang="T7">
                <a:pos x="T2" y="T3"/>
              </a:cxn>
              <a:cxn ang="T8">
                <a:pos x="T4" y="T5"/>
              </a:cxn>
            </a:cxnLst>
            <a:rect l="T9" t="T10" r="T11" b="T12"/>
            <a:pathLst>
              <a:path w="161" h="1588">
                <a:moveTo>
                  <a:pt x="0" y="0"/>
                </a:moveTo>
                <a:lnTo>
                  <a:pt x="0" y="0"/>
                </a:lnTo>
                <a:lnTo>
                  <a:pt x="1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50" name="Freeform 322"/>
          <p:cNvSpPr>
            <a:spLocks/>
          </p:cNvSpPr>
          <p:nvPr/>
        </p:nvSpPr>
        <p:spPr bwMode="auto">
          <a:xfrm>
            <a:off x="3348038" y="2873375"/>
            <a:ext cx="257175" cy="1588"/>
          </a:xfrm>
          <a:custGeom>
            <a:avLst/>
            <a:gdLst>
              <a:gd name="T0" fmla="*/ 0 w 162"/>
              <a:gd name="T1" fmla="*/ 0 h 1588"/>
              <a:gd name="T2" fmla="*/ 2147483647 w 162"/>
              <a:gd name="T3" fmla="*/ 0 h 1588"/>
              <a:gd name="T4" fmla="*/ 2147483647 w 162"/>
              <a:gd name="T5" fmla="*/ 0 h 1588"/>
              <a:gd name="T6" fmla="*/ 0 60000 65536"/>
              <a:gd name="T7" fmla="*/ 0 60000 65536"/>
              <a:gd name="T8" fmla="*/ 0 60000 65536"/>
              <a:gd name="T9" fmla="*/ 0 w 162"/>
              <a:gd name="T10" fmla="*/ 0 h 1588"/>
              <a:gd name="T11" fmla="*/ 162 w 162"/>
              <a:gd name="T12" fmla="*/ 1588 h 1588"/>
            </a:gdLst>
            <a:ahLst/>
            <a:cxnLst>
              <a:cxn ang="T6">
                <a:pos x="T0" y="T1"/>
              </a:cxn>
              <a:cxn ang="T7">
                <a:pos x="T2" y="T3"/>
              </a:cxn>
              <a:cxn ang="T8">
                <a:pos x="T4" y="T5"/>
              </a:cxn>
            </a:cxnLst>
            <a:rect l="T9" t="T10" r="T11" b="T12"/>
            <a:pathLst>
              <a:path w="162" h="1588">
                <a:moveTo>
                  <a:pt x="0" y="0"/>
                </a:moveTo>
                <a:lnTo>
                  <a:pt x="160" y="0"/>
                </a:lnTo>
                <a:lnTo>
                  <a:pt x="16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51" name="Line 323"/>
          <p:cNvSpPr>
            <a:spLocks noChangeShapeType="1"/>
          </p:cNvSpPr>
          <p:nvPr/>
        </p:nvSpPr>
        <p:spPr bwMode="auto">
          <a:xfrm flipH="1">
            <a:off x="2951163" y="2555875"/>
            <a:ext cx="30162" cy="3016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52" name="Line 324"/>
          <p:cNvSpPr>
            <a:spLocks noChangeShapeType="1"/>
          </p:cNvSpPr>
          <p:nvPr/>
        </p:nvSpPr>
        <p:spPr bwMode="auto">
          <a:xfrm>
            <a:off x="2951163" y="2760663"/>
            <a:ext cx="30162" cy="3333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53" name="Line 325"/>
          <p:cNvSpPr>
            <a:spLocks noChangeShapeType="1"/>
          </p:cNvSpPr>
          <p:nvPr/>
        </p:nvSpPr>
        <p:spPr bwMode="auto">
          <a:xfrm flipH="1">
            <a:off x="2981325" y="2555875"/>
            <a:ext cx="366713"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54" name="Line 326"/>
          <p:cNvSpPr>
            <a:spLocks noChangeShapeType="1"/>
          </p:cNvSpPr>
          <p:nvPr/>
        </p:nvSpPr>
        <p:spPr bwMode="auto">
          <a:xfrm>
            <a:off x="2981325" y="2794000"/>
            <a:ext cx="366713"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55" name="Line 327"/>
          <p:cNvSpPr>
            <a:spLocks noChangeShapeType="1"/>
          </p:cNvSpPr>
          <p:nvPr/>
        </p:nvSpPr>
        <p:spPr bwMode="auto">
          <a:xfrm flipH="1">
            <a:off x="5053013" y="2354263"/>
            <a:ext cx="57150" cy="603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56" name="Freeform 328"/>
          <p:cNvSpPr>
            <a:spLocks/>
          </p:cNvSpPr>
          <p:nvPr/>
        </p:nvSpPr>
        <p:spPr bwMode="auto">
          <a:xfrm>
            <a:off x="4984750" y="2354263"/>
            <a:ext cx="238125" cy="241300"/>
          </a:xfrm>
          <a:custGeom>
            <a:avLst/>
            <a:gdLst>
              <a:gd name="T0" fmla="*/ 2147483647 w 150"/>
              <a:gd name="T1" fmla="*/ 0 h 152"/>
              <a:gd name="T2" fmla="*/ 0 w 150"/>
              <a:gd name="T3" fmla="*/ 2147483647 h 152"/>
              <a:gd name="T4" fmla="*/ 0 w 150"/>
              <a:gd name="T5" fmla="*/ 2147483647 h 152"/>
              <a:gd name="T6" fmla="*/ 0 60000 65536"/>
              <a:gd name="T7" fmla="*/ 0 60000 65536"/>
              <a:gd name="T8" fmla="*/ 0 60000 65536"/>
              <a:gd name="T9" fmla="*/ 0 w 150"/>
              <a:gd name="T10" fmla="*/ 0 h 152"/>
              <a:gd name="T11" fmla="*/ 150 w 150"/>
              <a:gd name="T12" fmla="*/ 152 h 152"/>
            </a:gdLst>
            <a:ahLst/>
            <a:cxnLst>
              <a:cxn ang="T6">
                <a:pos x="T0" y="T1"/>
              </a:cxn>
              <a:cxn ang="T7">
                <a:pos x="T2" y="T3"/>
              </a:cxn>
              <a:cxn ang="T8">
                <a:pos x="T4" y="T5"/>
              </a:cxn>
            </a:cxnLst>
            <a:rect l="T9" t="T10" r="T11" b="T12"/>
            <a:pathLst>
              <a:path w="150" h="152">
                <a:moveTo>
                  <a:pt x="150" y="0"/>
                </a:moveTo>
                <a:lnTo>
                  <a:pt x="0" y="15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57" name="Freeform 329"/>
          <p:cNvSpPr>
            <a:spLocks/>
          </p:cNvSpPr>
          <p:nvPr/>
        </p:nvSpPr>
        <p:spPr bwMode="auto">
          <a:xfrm>
            <a:off x="4918075" y="2655888"/>
            <a:ext cx="119063" cy="119062"/>
          </a:xfrm>
          <a:custGeom>
            <a:avLst/>
            <a:gdLst>
              <a:gd name="T0" fmla="*/ 2147483647 w 75"/>
              <a:gd name="T1" fmla="*/ 0 h 75"/>
              <a:gd name="T2" fmla="*/ 2147483647 w 75"/>
              <a:gd name="T3" fmla="*/ 2147483647 h 75"/>
              <a:gd name="T4" fmla="*/ 0 w 75"/>
              <a:gd name="T5" fmla="*/ 2147483647 h 75"/>
              <a:gd name="T6" fmla="*/ 0 60000 65536"/>
              <a:gd name="T7" fmla="*/ 0 60000 65536"/>
              <a:gd name="T8" fmla="*/ 0 60000 65536"/>
              <a:gd name="T9" fmla="*/ 0 w 75"/>
              <a:gd name="T10" fmla="*/ 0 h 75"/>
              <a:gd name="T11" fmla="*/ 75 w 75"/>
              <a:gd name="T12" fmla="*/ 75 h 75"/>
            </a:gdLst>
            <a:ahLst/>
            <a:cxnLst>
              <a:cxn ang="T6">
                <a:pos x="T0" y="T1"/>
              </a:cxn>
              <a:cxn ang="T7">
                <a:pos x="T2" y="T3"/>
              </a:cxn>
              <a:cxn ang="T8">
                <a:pos x="T4" y="T5"/>
              </a:cxn>
            </a:cxnLst>
            <a:rect l="T9" t="T10" r="T11" b="T12"/>
            <a:pathLst>
              <a:path w="75" h="75">
                <a:moveTo>
                  <a:pt x="75" y="0"/>
                </a:moveTo>
                <a:lnTo>
                  <a:pt x="63" y="12"/>
                </a:lnTo>
                <a:lnTo>
                  <a:pt x="0" y="7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58" name="Freeform 330"/>
          <p:cNvSpPr>
            <a:spLocks/>
          </p:cNvSpPr>
          <p:nvPr/>
        </p:nvSpPr>
        <p:spPr bwMode="auto">
          <a:xfrm>
            <a:off x="5241925" y="2433638"/>
            <a:ext cx="17463" cy="17462"/>
          </a:xfrm>
          <a:custGeom>
            <a:avLst/>
            <a:gdLst>
              <a:gd name="T0" fmla="*/ 2147483647 w 11"/>
              <a:gd name="T1" fmla="*/ 0 h 11"/>
              <a:gd name="T2" fmla="*/ 0 w 11"/>
              <a:gd name="T3" fmla="*/ 2147483647 h 11"/>
              <a:gd name="T4" fmla="*/ 0 w 11"/>
              <a:gd name="T5" fmla="*/ 2147483647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10"/>
                </a:lnTo>
                <a:lnTo>
                  <a:pt x="0" y="1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59" name="Line 331"/>
          <p:cNvSpPr>
            <a:spLocks noChangeShapeType="1"/>
          </p:cNvSpPr>
          <p:nvPr/>
        </p:nvSpPr>
        <p:spPr bwMode="auto">
          <a:xfrm flipH="1">
            <a:off x="4921250" y="2754313"/>
            <a:ext cx="128588" cy="1317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60" name="Line 332"/>
          <p:cNvSpPr>
            <a:spLocks noChangeShapeType="1"/>
          </p:cNvSpPr>
          <p:nvPr/>
        </p:nvSpPr>
        <p:spPr bwMode="auto">
          <a:xfrm flipH="1">
            <a:off x="4951413" y="2824163"/>
            <a:ext cx="141287" cy="1412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61" name="Line 333"/>
          <p:cNvSpPr>
            <a:spLocks noChangeShapeType="1"/>
          </p:cNvSpPr>
          <p:nvPr/>
        </p:nvSpPr>
        <p:spPr bwMode="auto">
          <a:xfrm flipH="1">
            <a:off x="5037138" y="2873375"/>
            <a:ext cx="119062" cy="1190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62" name="Line 334"/>
          <p:cNvSpPr>
            <a:spLocks noChangeShapeType="1"/>
          </p:cNvSpPr>
          <p:nvPr/>
        </p:nvSpPr>
        <p:spPr bwMode="auto">
          <a:xfrm flipH="1">
            <a:off x="5149850" y="2897188"/>
            <a:ext cx="95250" cy="952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63" name="Freeform 335"/>
          <p:cNvSpPr>
            <a:spLocks/>
          </p:cNvSpPr>
          <p:nvPr/>
        </p:nvSpPr>
        <p:spPr bwMode="auto">
          <a:xfrm>
            <a:off x="4462463" y="2354263"/>
            <a:ext cx="317500" cy="128587"/>
          </a:xfrm>
          <a:custGeom>
            <a:avLst/>
            <a:gdLst>
              <a:gd name="T0" fmla="*/ 0 w 200"/>
              <a:gd name="T1" fmla="*/ 0 h 81"/>
              <a:gd name="T2" fmla="*/ 0 w 200"/>
              <a:gd name="T3" fmla="*/ 2147483647 h 81"/>
              <a:gd name="T4" fmla="*/ 2147483647 w 200"/>
              <a:gd name="T5" fmla="*/ 2147483647 h 81"/>
              <a:gd name="T6" fmla="*/ 0 60000 65536"/>
              <a:gd name="T7" fmla="*/ 0 60000 65536"/>
              <a:gd name="T8" fmla="*/ 0 60000 65536"/>
              <a:gd name="T9" fmla="*/ 0 w 200"/>
              <a:gd name="T10" fmla="*/ 0 h 81"/>
              <a:gd name="T11" fmla="*/ 200 w 200"/>
              <a:gd name="T12" fmla="*/ 81 h 81"/>
            </a:gdLst>
            <a:ahLst/>
            <a:cxnLst>
              <a:cxn ang="T6">
                <a:pos x="T0" y="T1"/>
              </a:cxn>
              <a:cxn ang="T7">
                <a:pos x="T2" y="T3"/>
              </a:cxn>
              <a:cxn ang="T8">
                <a:pos x="T4" y="T5"/>
              </a:cxn>
            </a:cxnLst>
            <a:rect l="T9" t="T10" r="T11" b="T12"/>
            <a:pathLst>
              <a:path w="200" h="81">
                <a:moveTo>
                  <a:pt x="0" y="0"/>
                </a:moveTo>
                <a:lnTo>
                  <a:pt x="0" y="81"/>
                </a:lnTo>
                <a:lnTo>
                  <a:pt x="200" y="8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64" name="Freeform 336"/>
          <p:cNvSpPr>
            <a:spLocks/>
          </p:cNvSpPr>
          <p:nvPr/>
        </p:nvSpPr>
        <p:spPr bwMode="auto">
          <a:xfrm>
            <a:off x="4911725" y="2354263"/>
            <a:ext cx="168275" cy="638175"/>
          </a:xfrm>
          <a:custGeom>
            <a:avLst/>
            <a:gdLst>
              <a:gd name="T0" fmla="*/ 2147483647 w 106"/>
              <a:gd name="T1" fmla="*/ 0 h 402"/>
              <a:gd name="T2" fmla="*/ 2147483647 w 106"/>
              <a:gd name="T3" fmla="*/ 2147483647 h 402"/>
              <a:gd name="T4" fmla="*/ 2147483647 w 106"/>
              <a:gd name="T5" fmla="*/ 2147483647 h 402"/>
              <a:gd name="T6" fmla="*/ 2147483647 w 106"/>
              <a:gd name="T7" fmla="*/ 2147483647 h 402"/>
              <a:gd name="T8" fmla="*/ 2147483647 w 106"/>
              <a:gd name="T9" fmla="*/ 2147483647 h 402"/>
              <a:gd name="T10" fmla="*/ 2147483647 w 106"/>
              <a:gd name="T11" fmla="*/ 2147483647 h 402"/>
              <a:gd name="T12" fmla="*/ 2147483647 w 106"/>
              <a:gd name="T13" fmla="*/ 2147483647 h 402"/>
              <a:gd name="T14" fmla="*/ 2147483647 w 106"/>
              <a:gd name="T15" fmla="*/ 2147483647 h 402"/>
              <a:gd name="T16" fmla="*/ 2147483647 w 106"/>
              <a:gd name="T17" fmla="*/ 2147483647 h 402"/>
              <a:gd name="T18" fmla="*/ 2147483647 w 106"/>
              <a:gd name="T19" fmla="*/ 2147483647 h 402"/>
              <a:gd name="T20" fmla="*/ 2147483647 w 106"/>
              <a:gd name="T21" fmla="*/ 2147483647 h 402"/>
              <a:gd name="T22" fmla="*/ 2147483647 w 106"/>
              <a:gd name="T23" fmla="*/ 2147483647 h 402"/>
              <a:gd name="T24" fmla="*/ 2147483647 w 106"/>
              <a:gd name="T25" fmla="*/ 2147483647 h 402"/>
              <a:gd name="T26" fmla="*/ 2147483647 w 106"/>
              <a:gd name="T27" fmla="*/ 2147483647 h 402"/>
              <a:gd name="T28" fmla="*/ 0 w 106"/>
              <a:gd name="T29" fmla="*/ 2147483647 h 402"/>
              <a:gd name="T30" fmla="*/ 2147483647 w 106"/>
              <a:gd name="T31" fmla="*/ 2147483647 h 402"/>
              <a:gd name="T32" fmla="*/ 2147483647 w 106"/>
              <a:gd name="T33" fmla="*/ 2147483647 h 402"/>
              <a:gd name="T34" fmla="*/ 2147483647 w 106"/>
              <a:gd name="T35" fmla="*/ 2147483647 h 402"/>
              <a:gd name="T36" fmla="*/ 2147483647 w 106"/>
              <a:gd name="T37" fmla="*/ 2147483647 h 402"/>
              <a:gd name="T38" fmla="*/ 2147483647 w 106"/>
              <a:gd name="T39" fmla="*/ 2147483647 h 402"/>
              <a:gd name="T40" fmla="*/ 2147483647 w 106"/>
              <a:gd name="T41" fmla="*/ 2147483647 h 4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402"/>
              <a:gd name="T65" fmla="*/ 106 w 106"/>
              <a:gd name="T66" fmla="*/ 402 h 4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402">
                <a:moveTo>
                  <a:pt x="106" y="0"/>
                </a:moveTo>
                <a:lnTo>
                  <a:pt x="89" y="35"/>
                </a:lnTo>
                <a:lnTo>
                  <a:pt x="89" y="38"/>
                </a:lnTo>
                <a:lnTo>
                  <a:pt x="75" y="71"/>
                </a:lnTo>
                <a:lnTo>
                  <a:pt x="64" y="110"/>
                </a:lnTo>
                <a:lnTo>
                  <a:pt x="48" y="146"/>
                </a:lnTo>
                <a:lnTo>
                  <a:pt x="46" y="152"/>
                </a:lnTo>
                <a:lnTo>
                  <a:pt x="37" y="171"/>
                </a:lnTo>
                <a:lnTo>
                  <a:pt x="25" y="198"/>
                </a:lnTo>
                <a:lnTo>
                  <a:pt x="23" y="202"/>
                </a:lnTo>
                <a:lnTo>
                  <a:pt x="14" y="223"/>
                </a:lnTo>
                <a:lnTo>
                  <a:pt x="6" y="248"/>
                </a:lnTo>
                <a:lnTo>
                  <a:pt x="4" y="265"/>
                </a:lnTo>
                <a:lnTo>
                  <a:pt x="2" y="275"/>
                </a:lnTo>
                <a:lnTo>
                  <a:pt x="0" y="302"/>
                </a:lnTo>
                <a:lnTo>
                  <a:pt x="4" y="329"/>
                </a:lnTo>
                <a:lnTo>
                  <a:pt x="6" y="335"/>
                </a:lnTo>
                <a:lnTo>
                  <a:pt x="10" y="354"/>
                </a:lnTo>
                <a:lnTo>
                  <a:pt x="19" y="379"/>
                </a:lnTo>
                <a:lnTo>
                  <a:pt x="25" y="387"/>
                </a:lnTo>
                <a:lnTo>
                  <a:pt x="35" y="40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65" name="Freeform 337"/>
          <p:cNvSpPr>
            <a:spLocks/>
          </p:cNvSpPr>
          <p:nvPr/>
        </p:nvSpPr>
        <p:spPr bwMode="auto">
          <a:xfrm>
            <a:off x="4160838" y="2724150"/>
            <a:ext cx="158750" cy="158750"/>
          </a:xfrm>
          <a:custGeom>
            <a:avLst/>
            <a:gdLst>
              <a:gd name="T0" fmla="*/ 2147483647 w 52"/>
              <a:gd name="T1" fmla="*/ 2147483647 h 52"/>
              <a:gd name="T2" fmla="*/ 2147483647 w 52"/>
              <a:gd name="T3" fmla="*/ 2147483647 h 52"/>
              <a:gd name="T4" fmla="*/ 2147483647 w 52"/>
              <a:gd name="T5" fmla="*/ 2147483647 h 52"/>
              <a:gd name="T6" fmla="*/ 2147483647 w 52"/>
              <a:gd name="T7" fmla="*/ 0 h 52"/>
              <a:gd name="T8" fmla="*/ 2147483647 w 52"/>
              <a:gd name="T9" fmla="*/ 2147483647 h 52"/>
              <a:gd name="T10" fmla="*/ 0 w 52"/>
              <a:gd name="T11" fmla="*/ 2147483647 h 52"/>
              <a:gd name="T12" fmla="*/ 0 w 52"/>
              <a:gd name="T13" fmla="*/ 2147483647 h 52"/>
              <a:gd name="T14" fmla="*/ 0 w 52"/>
              <a:gd name="T15" fmla="*/ 2147483647 h 52"/>
              <a:gd name="T16" fmla="*/ 2147483647 w 52"/>
              <a:gd name="T17" fmla="*/ 2147483647 h 52"/>
              <a:gd name="T18" fmla="*/ 2147483647 w 52"/>
              <a:gd name="T19" fmla="*/ 2147483647 h 52"/>
              <a:gd name="T20" fmla="*/ 2147483647 w 52"/>
              <a:gd name="T21" fmla="*/ 2147483647 h 52"/>
              <a:gd name="T22" fmla="*/ 2147483647 w 52"/>
              <a:gd name="T23" fmla="*/ 2147483647 h 52"/>
              <a:gd name="T24" fmla="*/ 2147483647 w 52"/>
              <a:gd name="T25" fmla="*/ 2147483647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52"/>
              <a:gd name="T41" fmla="*/ 52 w 52"/>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52">
                <a:moveTo>
                  <a:pt x="52" y="26"/>
                </a:moveTo>
                <a:cubicBezTo>
                  <a:pt x="52" y="21"/>
                  <a:pt x="52" y="21"/>
                  <a:pt x="52" y="21"/>
                </a:cubicBezTo>
                <a:cubicBezTo>
                  <a:pt x="50" y="16"/>
                  <a:pt x="50" y="16"/>
                  <a:pt x="50" y="16"/>
                </a:cubicBezTo>
                <a:cubicBezTo>
                  <a:pt x="46" y="5"/>
                  <a:pt x="36" y="0"/>
                  <a:pt x="26" y="0"/>
                </a:cubicBezTo>
                <a:cubicBezTo>
                  <a:pt x="15" y="0"/>
                  <a:pt x="5" y="6"/>
                  <a:pt x="1" y="19"/>
                </a:cubicBezTo>
                <a:cubicBezTo>
                  <a:pt x="0" y="23"/>
                  <a:pt x="0" y="23"/>
                  <a:pt x="0" y="23"/>
                </a:cubicBezTo>
                <a:cubicBezTo>
                  <a:pt x="0" y="26"/>
                  <a:pt x="0" y="26"/>
                  <a:pt x="0" y="26"/>
                </a:cubicBezTo>
                <a:cubicBezTo>
                  <a:pt x="0" y="28"/>
                  <a:pt x="0" y="28"/>
                  <a:pt x="0" y="28"/>
                </a:cubicBezTo>
                <a:cubicBezTo>
                  <a:pt x="0" y="31"/>
                  <a:pt x="1" y="33"/>
                  <a:pt x="2" y="35"/>
                </a:cubicBezTo>
                <a:cubicBezTo>
                  <a:pt x="6" y="46"/>
                  <a:pt x="16" y="52"/>
                  <a:pt x="26" y="52"/>
                </a:cubicBezTo>
                <a:cubicBezTo>
                  <a:pt x="36" y="52"/>
                  <a:pt x="46" y="46"/>
                  <a:pt x="50" y="35"/>
                </a:cubicBezTo>
                <a:cubicBezTo>
                  <a:pt x="52" y="30"/>
                  <a:pt x="52" y="30"/>
                  <a:pt x="52" y="30"/>
                </a:cubicBezTo>
                <a:cubicBezTo>
                  <a:pt x="52" y="26"/>
                  <a:pt x="52" y="26"/>
                  <a:pt x="52" y="26"/>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66" name="Freeform 338"/>
          <p:cNvSpPr>
            <a:spLocks/>
          </p:cNvSpPr>
          <p:nvPr/>
        </p:nvSpPr>
        <p:spPr bwMode="auto">
          <a:xfrm>
            <a:off x="4160838" y="2466975"/>
            <a:ext cx="158750" cy="158750"/>
          </a:xfrm>
          <a:custGeom>
            <a:avLst/>
            <a:gdLst>
              <a:gd name="T0" fmla="*/ 2147483647 w 52"/>
              <a:gd name="T1" fmla="*/ 2147483647 h 52"/>
              <a:gd name="T2" fmla="*/ 2147483647 w 52"/>
              <a:gd name="T3" fmla="*/ 2147483647 h 52"/>
              <a:gd name="T4" fmla="*/ 2147483647 w 52"/>
              <a:gd name="T5" fmla="*/ 2147483647 h 52"/>
              <a:gd name="T6" fmla="*/ 2147483647 w 52"/>
              <a:gd name="T7" fmla="*/ 0 h 52"/>
              <a:gd name="T8" fmla="*/ 2147483647 w 52"/>
              <a:gd name="T9" fmla="*/ 2147483647 h 52"/>
              <a:gd name="T10" fmla="*/ 0 w 52"/>
              <a:gd name="T11" fmla="*/ 2147483647 h 52"/>
              <a:gd name="T12" fmla="*/ 0 w 52"/>
              <a:gd name="T13" fmla="*/ 2147483647 h 52"/>
              <a:gd name="T14" fmla="*/ 0 w 52"/>
              <a:gd name="T15" fmla="*/ 2147483647 h 52"/>
              <a:gd name="T16" fmla="*/ 2147483647 w 52"/>
              <a:gd name="T17" fmla="*/ 2147483647 h 52"/>
              <a:gd name="T18" fmla="*/ 2147483647 w 52"/>
              <a:gd name="T19" fmla="*/ 2147483647 h 52"/>
              <a:gd name="T20" fmla="*/ 2147483647 w 52"/>
              <a:gd name="T21" fmla="*/ 2147483647 h 52"/>
              <a:gd name="T22" fmla="*/ 2147483647 w 52"/>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52"/>
              <a:gd name="T38" fmla="*/ 52 w 5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52">
                <a:moveTo>
                  <a:pt x="52" y="26"/>
                </a:moveTo>
                <a:cubicBezTo>
                  <a:pt x="52" y="22"/>
                  <a:pt x="52" y="22"/>
                  <a:pt x="52" y="22"/>
                </a:cubicBezTo>
                <a:cubicBezTo>
                  <a:pt x="50" y="17"/>
                  <a:pt x="50" y="17"/>
                  <a:pt x="50" y="17"/>
                </a:cubicBezTo>
                <a:cubicBezTo>
                  <a:pt x="46" y="6"/>
                  <a:pt x="36" y="0"/>
                  <a:pt x="26" y="0"/>
                </a:cubicBezTo>
                <a:cubicBezTo>
                  <a:pt x="15" y="0"/>
                  <a:pt x="5" y="6"/>
                  <a:pt x="1" y="19"/>
                </a:cubicBezTo>
                <a:cubicBezTo>
                  <a:pt x="0" y="24"/>
                  <a:pt x="0" y="24"/>
                  <a:pt x="0" y="24"/>
                </a:cubicBezTo>
                <a:cubicBezTo>
                  <a:pt x="0" y="26"/>
                  <a:pt x="0" y="26"/>
                  <a:pt x="0" y="26"/>
                </a:cubicBezTo>
                <a:cubicBezTo>
                  <a:pt x="0" y="28"/>
                  <a:pt x="0" y="28"/>
                  <a:pt x="0" y="28"/>
                </a:cubicBezTo>
                <a:cubicBezTo>
                  <a:pt x="2" y="44"/>
                  <a:pt x="14" y="52"/>
                  <a:pt x="26" y="52"/>
                </a:cubicBezTo>
                <a:cubicBezTo>
                  <a:pt x="36" y="52"/>
                  <a:pt x="46" y="47"/>
                  <a:pt x="50" y="35"/>
                </a:cubicBezTo>
                <a:cubicBezTo>
                  <a:pt x="52" y="31"/>
                  <a:pt x="52" y="31"/>
                  <a:pt x="52" y="31"/>
                </a:cubicBezTo>
                <a:cubicBezTo>
                  <a:pt x="52" y="26"/>
                  <a:pt x="52" y="26"/>
                  <a:pt x="52" y="26"/>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67" name="Freeform 339"/>
          <p:cNvSpPr>
            <a:spLocks/>
          </p:cNvSpPr>
          <p:nvPr/>
        </p:nvSpPr>
        <p:spPr bwMode="auto">
          <a:xfrm>
            <a:off x="3986213" y="2354263"/>
            <a:ext cx="1587" cy="638175"/>
          </a:xfrm>
          <a:custGeom>
            <a:avLst/>
            <a:gdLst>
              <a:gd name="T0" fmla="*/ 0 w 1587"/>
              <a:gd name="T1" fmla="*/ 0 h 402"/>
              <a:gd name="T2" fmla="*/ 0 w 1587"/>
              <a:gd name="T3" fmla="*/ 2147483647 h 402"/>
              <a:gd name="T4" fmla="*/ 0 w 1587"/>
              <a:gd name="T5" fmla="*/ 2147483647 h 402"/>
              <a:gd name="T6" fmla="*/ 0 w 1587"/>
              <a:gd name="T7" fmla="*/ 2147483647 h 402"/>
              <a:gd name="T8" fmla="*/ 0 w 1587"/>
              <a:gd name="T9" fmla="*/ 2147483647 h 402"/>
              <a:gd name="T10" fmla="*/ 0 w 1587"/>
              <a:gd name="T11" fmla="*/ 2147483647 h 402"/>
              <a:gd name="T12" fmla="*/ 0 60000 65536"/>
              <a:gd name="T13" fmla="*/ 0 60000 65536"/>
              <a:gd name="T14" fmla="*/ 0 60000 65536"/>
              <a:gd name="T15" fmla="*/ 0 60000 65536"/>
              <a:gd name="T16" fmla="*/ 0 60000 65536"/>
              <a:gd name="T17" fmla="*/ 0 60000 65536"/>
              <a:gd name="T18" fmla="*/ 0 w 1587"/>
              <a:gd name="T19" fmla="*/ 0 h 402"/>
              <a:gd name="T20" fmla="*/ 1587 w 1587"/>
              <a:gd name="T21" fmla="*/ 402 h 402"/>
            </a:gdLst>
            <a:ahLst/>
            <a:cxnLst>
              <a:cxn ang="T12">
                <a:pos x="T0" y="T1"/>
              </a:cxn>
              <a:cxn ang="T13">
                <a:pos x="T2" y="T3"/>
              </a:cxn>
              <a:cxn ang="T14">
                <a:pos x="T4" y="T5"/>
              </a:cxn>
              <a:cxn ang="T15">
                <a:pos x="T6" y="T7"/>
              </a:cxn>
              <a:cxn ang="T16">
                <a:pos x="T8" y="T9"/>
              </a:cxn>
              <a:cxn ang="T17">
                <a:pos x="T10" y="T11"/>
              </a:cxn>
            </a:cxnLst>
            <a:rect l="T18" t="T19" r="T20" b="T21"/>
            <a:pathLst>
              <a:path w="1587" h="402">
                <a:moveTo>
                  <a:pt x="0" y="0"/>
                </a:moveTo>
                <a:lnTo>
                  <a:pt x="0" y="77"/>
                </a:lnTo>
                <a:lnTo>
                  <a:pt x="0" y="202"/>
                </a:lnTo>
                <a:lnTo>
                  <a:pt x="0" y="327"/>
                </a:lnTo>
                <a:lnTo>
                  <a:pt x="0" y="346"/>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68" name="Line 340"/>
          <p:cNvSpPr>
            <a:spLocks noChangeShapeType="1"/>
          </p:cNvSpPr>
          <p:nvPr/>
        </p:nvSpPr>
        <p:spPr bwMode="auto">
          <a:xfrm flipV="1">
            <a:off x="4779963" y="2354263"/>
            <a:ext cx="1587" cy="128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69" name="Freeform 341"/>
          <p:cNvSpPr>
            <a:spLocks/>
          </p:cNvSpPr>
          <p:nvPr/>
        </p:nvSpPr>
        <p:spPr bwMode="auto">
          <a:xfrm>
            <a:off x="3986213" y="2354263"/>
            <a:ext cx="476250" cy="1587"/>
          </a:xfrm>
          <a:custGeom>
            <a:avLst/>
            <a:gdLst>
              <a:gd name="T0" fmla="*/ 2147483647 w 300"/>
              <a:gd name="T1" fmla="*/ 0 h 1587"/>
              <a:gd name="T2" fmla="*/ 2147483647 w 300"/>
              <a:gd name="T3" fmla="*/ 0 h 1587"/>
              <a:gd name="T4" fmla="*/ 0 w 300"/>
              <a:gd name="T5" fmla="*/ 0 h 1587"/>
              <a:gd name="T6" fmla="*/ 0 60000 65536"/>
              <a:gd name="T7" fmla="*/ 0 60000 65536"/>
              <a:gd name="T8" fmla="*/ 0 60000 65536"/>
              <a:gd name="T9" fmla="*/ 0 w 300"/>
              <a:gd name="T10" fmla="*/ 0 h 1587"/>
              <a:gd name="T11" fmla="*/ 300 w 300"/>
              <a:gd name="T12" fmla="*/ 1587 h 1587"/>
            </a:gdLst>
            <a:ahLst/>
            <a:cxnLst>
              <a:cxn ang="T6">
                <a:pos x="T0" y="T1"/>
              </a:cxn>
              <a:cxn ang="T7">
                <a:pos x="T2" y="T3"/>
              </a:cxn>
              <a:cxn ang="T8">
                <a:pos x="T4" y="T5"/>
              </a:cxn>
            </a:cxnLst>
            <a:rect l="T9" t="T10" r="T11" b="T12"/>
            <a:pathLst>
              <a:path w="300" h="1587">
                <a:moveTo>
                  <a:pt x="300" y="0"/>
                </a:moveTo>
                <a:lnTo>
                  <a:pt x="16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70" name="Line 342"/>
          <p:cNvSpPr>
            <a:spLocks noChangeShapeType="1"/>
          </p:cNvSpPr>
          <p:nvPr/>
        </p:nvSpPr>
        <p:spPr bwMode="auto">
          <a:xfrm flipH="1">
            <a:off x="4779963" y="2354263"/>
            <a:ext cx="300037"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71" name="Line 343"/>
          <p:cNvSpPr>
            <a:spLocks noChangeShapeType="1"/>
          </p:cNvSpPr>
          <p:nvPr/>
        </p:nvSpPr>
        <p:spPr bwMode="auto">
          <a:xfrm>
            <a:off x="3986213" y="2992438"/>
            <a:ext cx="981075"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72" name="Freeform 344"/>
          <p:cNvSpPr>
            <a:spLocks/>
          </p:cNvSpPr>
          <p:nvPr/>
        </p:nvSpPr>
        <p:spPr bwMode="auto">
          <a:xfrm>
            <a:off x="3348038" y="2476500"/>
            <a:ext cx="1587" cy="396875"/>
          </a:xfrm>
          <a:custGeom>
            <a:avLst/>
            <a:gdLst>
              <a:gd name="T0" fmla="*/ 0 w 1587"/>
              <a:gd name="T1" fmla="*/ 2147483647 h 130"/>
              <a:gd name="T2" fmla="*/ 0 w 1587"/>
              <a:gd name="T3" fmla="*/ 2147483647 h 130"/>
              <a:gd name="T4" fmla="*/ 0 w 1587"/>
              <a:gd name="T5" fmla="*/ 2147483647 h 130"/>
              <a:gd name="T6" fmla="*/ 0 w 1587"/>
              <a:gd name="T7" fmla="*/ 2147483647 h 130"/>
              <a:gd name="T8" fmla="*/ 0 w 1587"/>
              <a:gd name="T9" fmla="*/ 2147483647 h 130"/>
              <a:gd name="T10" fmla="*/ 0 w 1587"/>
              <a:gd name="T11" fmla="*/ 2147483647 h 130"/>
              <a:gd name="T12" fmla="*/ 0 w 1587"/>
              <a:gd name="T13" fmla="*/ 2147483647 h 130"/>
              <a:gd name="T14" fmla="*/ 0 w 1587"/>
              <a:gd name="T15" fmla="*/ 0 h 130"/>
              <a:gd name="T16" fmla="*/ 0 w 1587"/>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7"/>
              <a:gd name="T28" fmla="*/ 0 h 130"/>
              <a:gd name="T29" fmla="*/ 1587 w 1587"/>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7" h="130">
                <a:moveTo>
                  <a:pt x="0" y="130"/>
                </a:moveTo>
                <a:cubicBezTo>
                  <a:pt x="0" y="130"/>
                  <a:pt x="0" y="130"/>
                  <a:pt x="0" y="130"/>
                </a:cubicBezTo>
                <a:cubicBezTo>
                  <a:pt x="0" y="121"/>
                  <a:pt x="0" y="112"/>
                  <a:pt x="0" y="104"/>
                </a:cubicBezTo>
                <a:cubicBezTo>
                  <a:pt x="0" y="100"/>
                  <a:pt x="0" y="97"/>
                  <a:pt x="0" y="93"/>
                </a:cubicBezTo>
                <a:cubicBezTo>
                  <a:pt x="0" y="84"/>
                  <a:pt x="0" y="74"/>
                  <a:pt x="0" y="65"/>
                </a:cubicBezTo>
                <a:cubicBezTo>
                  <a:pt x="0" y="55"/>
                  <a:pt x="0" y="46"/>
                  <a:pt x="0" y="36"/>
                </a:cubicBezTo>
                <a:cubicBezTo>
                  <a:pt x="0" y="33"/>
                  <a:pt x="0" y="29"/>
                  <a:pt x="0" y="26"/>
                </a:cubicBezTo>
                <a:cubicBezTo>
                  <a:pt x="0" y="17"/>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73" name="Freeform 345"/>
          <p:cNvSpPr>
            <a:spLocks/>
          </p:cNvSpPr>
          <p:nvPr/>
        </p:nvSpPr>
        <p:spPr bwMode="auto">
          <a:xfrm>
            <a:off x="3665538" y="2863850"/>
            <a:ext cx="65087" cy="9525"/>
          </a:xfrm>
          <a:custGeom>
            <a:avLst/>
            <a:gdLst>
              <a:gd name="T0" fmla="*/ 0 w 41"/>
              <a:gd name="T1" fmla="*/ 0 h 6"/>
              <a:gd name="T2" fmla="*/ 2147483647 w 41"/>
              <a:gd name="T3" fmla="*/ 0 h 6"/>
              <a:gd name="T4" fmla="*/ 2147483647 w 41"/>
              <a:gd name="T5" fmla="*/ 2147483647 h 6"/>
              <a:gd name="T6" fmla="*/ 2147483647 w 41"/>
              <a:gd name="T7" fmla="*/ 2147483647 h 6"/>
              <a:gd name="T8" fmla="*/ 2147483647 w 41"/>
              <a:gd name="T9" fmla="*/ 2147483647 h 6"/>
              <a:gd name="T10" fmla="*/ 2147483647 w 41"/>
              <a:gd name="T11" fmla="*/ 2147483647 h 6"/>
              <a:gd name="T12" fmla="*/ 0 60000 65536"/>
              <a:gd name="T13" fmla="*/ 0 60000 65536"/>
              <a:gd name="T14" fmla="*/ 0 60000 65536"/>
              <a:gd name="T15" fmla="*/ 0 60000 65536"/>
              <a:gd name="T16" fmla="*/ 0 60000 65536"/>
              <a:gd name="T17" fmla="*/ 0 60000 65536"/>
              <a:gd name="T18" fmla="*/ 0 w 41"/>
              <a:gd name="T19" fmla="*/ 0 h 6"/>
              <a:gd name="T20" fmla="*/ 41 w 41"/>
              <a:gd name="T21" fmla="*/ 6 h 6"/>
            </a:gdLst>
            <a:ahLst/>
            <a:cxnLst>
              <a:cxn ang="T12">
                <a:pos x="T0" y="T1"/>
              </a:cxn>
              <a:cxn ang="T13">
                <a:pos x="T2" y="T3"/>
              </a:cxn>
              <a:cxn ang="T14">
                <a:pos x="T4" y="T5"/>
              </a:cxn>
              <a:cxn ang="T15">
                <a:pos x="T6" y="T7"/>
              </a:cxn>
              <a:cxn ang="T16">
                <a:pos x="T8" y="T9"/>
              </a:cxn>
              <a:cxn ang="T17">
                <a:pos x="T10" y="T11"/>
              </a:cxn>
            </a:cxnLst>
            <a:rect l="T18" t="T19" r="T20" b="T21"/>
            <a:pathLst>
              <a:path w="41" h="6">
                <a:moveTo>
                  <a:pt x="0" y="0"/>
                </a:moveTo>
                <a:lnTo>
                  <a:pt x="14" y="0"/>
                </a:lnTo>
                <a:lnTo>
                  <a:pt x="25" y="2"/>
                </a:lnTo>
                <a:lnTo>
                  <a:pt x="35" y="4"/>
                </a:lnTo>
                <a:lnTo>
                  <a:pt x="39" y="6"/>
                </a:lnTo>
                <a:lnTo>
                  <a:pt x="41"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74" name="Freeform 346"/>
          <p:cNvSpPr>
            <a:spLocks/>
          </p:cNvSpPr>
          <p:nvPr/>
        </p:nvSpPr>
        <p:spPr bwMode="auto">
          <a:xfrm>
            <a:off x="3605213" y="2863850"/>
            <a:ext cx="60325" cy="9525"/>
          </a:xfrm>
          <a:custGeom>
            <a:avLst/>
            <a:gdLst>
              <a:gd name="T0" fmla="*/ 0 w 38"/>
              <a:gd name="T1" fmla="*/ 2147483647 h 6"/>
              <a:gd name="T2" fmla="*/ 0 w 38"/>
              <a:gd name="T3" fmla="*/ 2147483647 h 6"/>
              <a:gd name="T4" fmla="*/ 2147483647 w 38"/>
              <a:gd name="T5" fmla="*/ 2147483647 h 6"/>
              <a:gd name="T6" fmla="*/ 2147483647 w 38"/>
              <a:gd name="T7" fmla="*/ 2147483647 h 6"/>
              <a:gd name="T8" fmla="*/ 2147483647 w 38"/>
              <a:gd name="T9" fmla="*/ 0 h 6"/>
              <a:gd name="T10" fmla="*/ 2147483647 w 38"/>
              <a:gd name="T11" fmla="*/ 0 h 6"/>
              <a:gd name="T12" fmla="*/ 0 60000 65536"/>
              <a:gd name="T13" fmla="*/ 0 60000 65536"/>
              <a:gd name="T14" fmla="*/ 0 60000 65536"/>
              <a:gd name="T15" fmla="*/ 0 60000 65536"/>
              <a:gd name="T16" fmla="*/ 0 60000 65536"/>
              <a:gd name="T17" fmla="*/ 0 60000 65536"/>
              <a:gd name="T18" fmla="*/ 0 w 38"/>
              <a:gd name="T19" fmla="*/ 0 h 6"/>
              <a:gd name="T20" fmla="*/ 38 w 38"/>
              <a:gd name="T21" fmla="*/ 6 h 6"/>
            </a:gdLst>
            <a:ahLst/>
            <a:cxnLst>
              <a:cxn ang="T12">
                <a:pos x="T0" y="T1"/>
              </a:cxn>
              <a:cxn ang="T13">
                <a:pos x="T2" y="T3"/>
              </a:cxn>
              <a:cxn ang="T14">
                <a:pos x="T4" y="T5"/>
              </a:cxn>
              <a:cxn ang="T15">
                <a:pos x="T6" y="T7"/>
              </a:cxn>
              <a:cxn ang="T16">
                <a:pos x="T8" y="T9"/>
              </a:cxn>
              <a:cxn ang="T17">
                <a:pos x="T10" y="T11"/>
              </a:cxn>
            </a:cxnLst>
            <a:rect l="T18" t="T19" r="T20" b="T21"/>
            <a:pathLst>
              <a:path w="38" h="6">
                <a:moveTo>
                  <a:pt x="0" y="6"/>
                </a:moveTo>
                <a:lnTo>
                  <a:pt x="0" y="6"/>
                </a:lnTo>
                <a:lnTo>
                  <a:pt x="6" y="4"/>
                </a:lnTo>
                <a:lnTo>
                  <a:pt x="13" y="2"/>
                </a:lnTo>
                <a:lnTo>
                  <a:pt x="27" y="0"/>
                </a:lnTo>
                <a:lnTo>
                  <a:pt x="3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75" name="Freeform 347"/>
          <p:cNvSpPr>
            <a:spLocks/>
          </p:cNvSpPr>
          <p:nvPr/>
        </p:nvSpPr>
        <p:spPr bwMode="auto">
          <a:xfrm>
            <a:off x="3602038" y="2476500"/>
            <a:ext cx="128587" cy="9525"/>
          </a:xfrm>
          <a:custGeom>
            <a:avLst/>
            <a:gdLst>
              <a:gd name="T0" fmla="*/ 2147483647 w 42"/>
              <a:gd name="T1" fmla="*/ 0 h 3"/>
              <a:gd name="T2" fmla="*/ 2147483647 w 42"/>
              <a:gd name="T3" fmla="*/ 0 h 3"/>
              <a:gd name="T4" fmla="*/ 2147483647 w 42"/>
              <a:gd name="T5" fmla="*/ 2147483647 h 3"/>
              <a:gd name="T6" fmla="*/ 2147483647 w 42"/>
              <a:gd name="T7" fmla="*/ 0 h 3"/>
              <a:gd name="T8" fmla="*/ 0 w 42"/>
              <a:gd name="T9" fmla="*/ 0 h 3"/>
              <a:gd name="T10" fmla="*/ 0 60000 65536"/>
              <a:gd name="T11" fmla="*/ 0 60000 65536"/>
              <a:gd name="T12" fmla="*/ 0 60000 65536"/>
              <a:gd name="T13" fmla="*/ 0 60000 65536"/>
              <a:gd name="T14" fmla="*/ 0 60000 65536"/>
              <a:gd name="T15" fmla="*/ 0 w 42"/>
              <a:gd name="T16" fmla="*/ 0 h 3"/>
              <a:gd name="T17" fmla="*/ 42 w 42"/>
              <a:gd name="T18" fmla="*/ 3 h 3"/>
            </a:gdLst>
            <a:ahLst/>
            <a:cxnLst>
              <a:cxn ang="T10">
                <a:pos x="T0" y="T1"/>
              </a:cxn>
              <a:cxn ang="T11">
                <a:pos x="T2" y="T3"/>
              </a:cxn>
              <a:cxn ang="T12">
                <a:pos x="T4" y="T5"/>
              </a:cxn>
              <a:cxn ang="T13">
                <a:pos x="T6" y="T7"/>
              </a:cxn>
              <a:cxn ang="T14">
                <a:pos x="T8" y="T9"/>
              </a:cxn>
            </a:cxnLst>
            <a:rect l="T15" t="T16" r="T17" b="T18"/>
            <a:pathLst>
              <a:path w="42" h="3">
                <a:moveTo>
                  <a:pt x="42" y="0"/>
                </a:moveTo>
                <a:cubicBezTo>
                  <a:pt x="40" y="0"/>
                  <a:pt x="40" y="0"/>
                  <a:pt x="40" y="0"/>
                </a:cubicBezTo>
                <a:cubicBezTo>
                  <a:pt x="34" y="2"/>
                  <a:pt x="27" y="3"/>
                  <a:pt x="21" y="3"/>
                </a:cubicBezTo>
                <a:cubicBezTo>
                  <a:pt x="15" y="3"/>
                  <a:pt x="8" y="2"/>
                  <a:pt x="1"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76" name="Freeform 348"/>
          <p:cNvSpPr>
            <a:spLocks/>
          </p:cNvSpPr>
          <p:nvPr/>
        </p:nvSpPr>
        <p:spPr bwMode="auto">
          <a:xfrm>
            <a:off x="2951163" y="2586038"/>
            <a:ext cx="1587" cy="174625"/>
          </a:xfrm>
          <a:custGeom>
            <a:avLst/>
            <a:gdLst>
              <a:gd name="T0" fmla="*/ 0 w 1587"/>
              <a:gd name="T1" fmla="*/ 2147483647 h 57"/>
              <a:gd name="T2" fmla="*/ 0 w 1587"/>
              <a:gd name="T3" fmla="*/ 2147483647 h 57"/>
              <a:gd name="T4" fmla="*/ 0 w 1587"/>
              <a:gd name="T5" fmla="*/ 2147483647 h 57"/>
              <a:gd name="T6" fmla="*/ 0 w 1587"/>
              <a:gd name="T7" fmla="*/ 0 h 57"/>
              <a:gd name="T8" fmla="*/ 0 w 1587"/>
              <a:gd name="T9" fmla="*/ 0 h 57"/>
              <a:gd name="T10" fmla="*/ 0 60000 65536"/>
              <a:gd name="T11" fmla="*/ 0 60000 65536"/>
              <a:gd name="T12" fmla="*/ 0 60000 65536"/>
              <a:gd name="T13" fmla="*/ 0 60000 65536"/>
              <a:gd name="T14" fmla="*/ 0 60000 65536"/>
              <a:gd name="T15" fmla="*/ 0 w 1587"/>
              <a:gd name="T16" fmla="*/ 0 h 57"/>
              <a:gd name="T17" fmla="*/ 1587 w 1587"/>
              <a:gd name="T18" fmla="*/ 57 h 57"/>
            </a:gdLst>
            <a:ahLst/>
            <a:cxnLst>
              <a:cxn ang="T10">
                <a:pos x="T0" y="T1"/>
              </a:cxn>
              <a:cxn ang="T11">
                <a:pos x="T2" y="T3"/>
              </a:cxn>
              <a:cxn ang="T12">
                <a:pos x="T4" y="T5"/>
              </a:cxn>
              <a:cxn ang="T13">
                <a:pos x="T6" y="T7"/>
              </a:cxn>
              <a:cxn ang="T14">
                <a:pos x="T8" y="T9"/>
              </a:cxn>
            </a:cxnLst>
            <a:rect l="T15" t="T16" r="T17" b="T18"/>
            <a:pathLst>
              <a:path w="1587" h="57">
                <a:moveTo>
                  <a:pt x="0" y="57"/>
                </a:moveTo>
                <a:cubicBezTo>
                  <a:pt x="0" y="57"/>
                  <a:pt x="0" y="57"/>
                  <a:pt x="0" y="57"/>
                </a:cubicBezTo>
                <a:cubicBezTo>
                  <a:pt x="0" y="48"/>
                  <a:pt x="0" y="38"/>
                  <a:pt x="0" y="29"/>
                </a:cubicBezTo>
                <a:cubicBezTo>
                  <a:pt x="0" y="19"/>
                  <a:pt x="0" y="10"/>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77" name="Freeform 349"/>
          <p:cNvSpPr>
            <a:spLocks/>
          </p:cNvSpPr>
          <p:nvPr/>
        </p:nvSpPr>
        <p:spPr bwMode="auto">
          <a:xfrm>
            <a:off x="2981325" y="2674938"/>
            <a:ext cx="1588" cy="119062"/>
          </a:xfrm>
          <a:custGeom>
            <a:avLst/>
            <a:gdLst>
              <a:gd name="T0" fmla="*/ 0 w 1588"/>
              <a:gd name="T1" fmla="*/ 0 h 39"/>
              <a:gd name="T2" fmla="*/ 0 w 1588"/>
              <a:gd name="T3" fmla="*/ 2147483647 h 39"/>
              <a:gd name="T4" fmla="*/ 0 w 1588"/>
              <a:gd name="T5" fmla="*/ 2147483647 h 39"/>
              <a:gd name="T6" fmla="*/ 0 w 1588"/>
              <a:gd name="T7" fmla="*/ 2147483647 h 39"/>
              <a:gd name="T8" fmla="*/ 0 w 1588"/>
              <a:gd name="T9" fmla="*/ 2147483647 h 39"/>
              <a:gd name="T10" fmla="*/ 0 60000 65536"/>
              <a:gd name="T11" fmla="*/ 0 60000 65536"/>
              <a:gd name="T12" fmla="*/ 0 60000 65536"/>
              <a:gd name="T13" fmla="*/ 0 60000 65536"/>
              <a:gd name="T14" fmla="*/ 0 60000 65536"/>
              <a:gd name="T15" fmla="*/ 0 w 1588"/>
              <a:gd name="T16" fmla="*/ 0 h 39"/>
              <a:gd name="T17" fmla="*/ 1588 w 1588"/>
              <a:gd name="T18" fmla="*/ 39 h 39"/>
            </a:gdLst>
            <a:ahLst/>
            <a:cxnLst>
              <a:cxn ang="T10">
                <a:pos x="T0" y="T1"/>
              </a:cxn>
              <a:cxn ang="T11">
                <a:pos x="T2" y="T3"/>
              </a:cxn>
              <a:cxn ang="T12">
                <a:pos x="T4" y="T5"/>
              </a:cxn>
              <a:cxn ang="T13">
                <a:pos x="T6" y="T7"/>
              </a:cxn>
              <a:cxn ang="T14">
                <a:pos x="T8" y="T9"/>
              </a:cxn>
            </a:cxnLst>
            <a:rect l="T15" t="T16" r="T17" b="T18"/>
            <a:pathLst>
              <a:path w="1588" h="39">
                <a:moveTo>
                  <a:pt x="0" y="0"/>
                </a:moveTo>
                <a:cubicBezTo>
                  <a:pt x="0" y="6"/>
                  <a:pt x="0" y="6"/>
                  <a:pt x="0" y="6"/>
                </a:cubicBezTo>
                <a:cubicBezTo>
                  <a:pt x="0" y="13"/>
                  <a:pt x="0" y="21"/>
                  <a:pt x="0" y="28"/>
                </a:cubicBezTo>
                <a:cubicBezTo>
                  <a:pt x="0" y="32"/>
                  <a:pt x="0" y="35"/>
                  <a:pt x="0" y="39"/>
                </a:cubicBezTo>
                <a:cubicBezTo>
                  <a:pt x="0" y="39"/>
                  <a:pt x="0" y="39"/>
                  <a:pt x="0" y="39"/>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78" name="Freeform 350"/>
          <p:cNvSpPr>
            <a:spLocks/>
          </p:cNvSpPr>
          <p:nvPr/>
        </p:nvSpPr>
        <p:spPr bwMode="auto">
          <a:xfrm>
            <a:off x="2981325" y="2555875"/>
            <a:ext cx="1588" cy="119063"/>
          </a:xfrm>
          <a:custGeom>
            <a:avLst/>
            <a:gdLst>
              <a:gd name="T0" fmla="*/ 0 w 1588"/>
              <a:gd name="T1" fmla="*/ 0 h 39"/>
              <a:gd name="T2" fmla="*/ 0 w 1588"/>
              <a:gd name="T3" fmla="*/ 0 h 39"/>
              <a:gd name="T4" fmla="*/ 0 w 1588"/>
              <a:gd name="T5" fmla="*/ 2147483647 h 39"/>
              <a:gd name="T6" fmla="*/ 0 w 1588"/>
              <a:gd name="T7" fmla="*/ 2147483647 h 39"/>
              <a:gd name="T8" fmla="*/ 0 w 1588"/>
              <a:gd name="T9" fmla="*/ 2147483647 h 39"/>
              <a:gd name="T10" fmla="*/ 0 60000 65536"/>
              <a:gd name="T11" fmla="*/ 0 60000 65536"/>
              <a:gd name="T12" fmla="*/ 0 60000 65536"/>
              <a:gd name="T13" fmla="*/ 0 60000 65536"/>
              <a:gd name="T14" fmla="*/ 0 60000 65536"/>
              <a:gd name="T15" fmla="*/ 0 w 1588"/>
              <a:gd name="T16" fmla="*/ 0 h 39"/>
              <a:gd name="T17" fmla="*/ 1588 w 1588"/>
              <a:gd name="T18" fmla="*/ 39 h 39"/>
            </a:gdLst>
            <a:ahLst/>
            <a:cxnLst>
              <a:cxn ang="T10">
                <a:pos x="T0" y="T1"/>
              </a:cxn>
              <a:cxn ang="T11">
                <a:pos x="T2" y="T3"/>
              </a:cxn>
              <a:cxn ang="T12">
                <a:pos x="T4" y="T5"/>
              </a:cxn>
              <a:cxn ang="T13">
                <a:pos x="T6" y="T7"/>
              </a:cxn>
              <a:cxn ang="T14">
                <a:pos x="T8" y="T9"/>
              </a:cxn>
            </a:cxnLst>
            <a:rect l="T15" t="T16" r="T17" b="T18"/>
            <a:pathLst>
              <a:path w="1588" h="39">
                <a:moveTo>
                  <a:pt x="0" y="0"/>
                </a:moveTo>
                <a:cubicBezTo>
                  <a:pt x="0" y="0"/>
                  <a:pt x="0" y="0"/>
                  <a:pt x="0" y="0"/>
                </a:cubicBezTo>
                <a:cubicBezTo>
                  <a:pt x="0" y="3"/>
                  <a:pt x="0" y="7"/>
                  <a:pt x="0" y="10"/>
                </a:cubicBezTo>
                <a:cubicBezTo>
                  <a:pt x="0" y="18"/>
                  <a:pt x="0" y="26"/>
                  <a:pt x="0" y="33"/>
                </a:cubicBezTo>
                <a:cubicBezTo>
                  <a:pt x="0" y="39"/>
                  <a:pt x="0" y="39"/>
                  <a:pt x="0" y="39"/>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79" name="Freeform 351"/>
          <p:cNvSpPr>
            <a:spLocks/>
          </p:cNvSpPr>
          <p:nvPr/>
        </p:nvSpPr>
        <p:spPr bwMode="auto">
          <a:xfrm>
            <a:off x="5033963" y="2354263"/>
            <a:ext cx="225425" cy="542925"/>
          </a:xfrm>
          <a:custGeom>
            <a:avLst/>
            <a:gdLst>
              <a:gd name="T0" fmla="*/ 2147483647 w 74"/>
              <a:gd name="T1" fmla="*/ 2147483647 h 178"/>
              <a:gd name="T2" fmla="*/ 2147483647 w 74"/>
              <a:gd name="T3" fmla="*/ 2147483647 h 178"/>
              <a:gd name="T4" fmla="*/ 2147483647 w 74"/>
              <a:gd name="T5" fmla="*/ 2147483647 h 178"/>
              <a:gd name="T6" fmla="*/ 2147483647 w 74"/>
              <a:gd name="T7" fmla="*/ 2147483647 h 178"/>
              <a:gd name="T8" fmla="*/ 2147483647 w 74"/>
              <a:gd name="T9" fmla="*/ 2147483647 h 178"/>
              <a:gd name="T10" fmla="*/ 0 w 74"/>
              <a:gd name="T11" fmla="*/ 2147483647 h 178"/>
              <a:gd name="T12" fmla="*/ 0 w 74"/>
              <a:gd name="T13" fmla="*/ 2147483647 h 178"/>
              <a:gd name="T14" fmla="*/ 2147483647 w 74"/>
              <a:gd name="T15" fmla="*/ 2147483647 h 178"/>
              <a:gd name="T16" fmla="*/ 2147483647 w 74"/>
              <a:gd name="T17" fmla="*/ 2147483647 h 178"/>
              <a:gd name="T18" fmla="*/ 2147483647 w 74"/>
              <a:gd name="T19" fmla="*/ 2147483647 h 178"/>
              <a:gd name="T20" fmla="*/ 2147483647 w 74"/>
              <a:gd name="T21" fmla="*/ 2147483647 h 178"/>
              <a:gd name="T22" fmla="*/ 2147483647 w 74"/>
              <a:gd name="T23" fmla="*/ 2147483647 h 178"/>
              <a:gd name="T24" fmla="*/ 2147483647 w 74"/>
              <a:gd name="T25" fmla="*/ 2147483647 h 178"/>
              <a:gd name="T26" fmla="*/ 2147483647 w 74"/>
              <a:gd name="T27" fmla="*/ 2147483647 h 178"/>
              <a:gd name="T28" fmla="*/ 2147483647 w 74"/>
              <a:gd name="T29" fmla="*/ 2147483647 h 178"/>
              <a:gd name="T30" fmla="*/ 2147483647 w 74"/>
              <a:gd name="T31" fmla="*/ 2147483647 h 178"/>
              <a:gd name="T32" fmla="*/ 2147483647 w 74"/>
              <a:gd name="T33" fmla="*/ 2147483647 h 178"/>
              <a:gd name="T34" fmla="*/ 2147483647 w 74"/>
              <a:gd name="T35" fmla="*/ 2147483647 h 178"/>
              <a:gd name="T36" fmla="*/ 2147483647 w 74"/>
              <a:gd name="T37" fmla="*/ 2147483647 h 178"/>
              <a:gd name="T38" fmla="*/ 2147483647 w 74"/>
              <a:gd name="T39" fmla="*/ 2147483647 h 178"/>
              <a:gd name="T40" fmla="*/ 2147483647 w 74"/>
              <a:gd name="T41" fmla="*/ 0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178"/>
              <a:gd name="T65" fmla="*/ 74 w 74"/>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178">
                <a:moveTo>
                  <a:pt x="74" y="31"/>
                </a:moveTo>
                <a:cubicBezTo>
                  <a:pt x="72" y="31"/>
                  <a:pt x="72" y="31"/>
                  <a:pt x="72" y="31"/>
                </a:cubicBezTo>
                <a:cubicBezTo>
                  <a:pt x="71" y="31"/>
                  <a:pt x="70" y="31"/>
                  <a:pt x="68" y="31"/>
                </a:cubicBezTo>
                <a:cubicBezTo>
                  <a:pt x="52" y="33"/>
                  <a:pt x="37" y="39"/>
                  <a:pt x="25" y="50"/>
                </a:cubicBezTo>
                <a:cubicBezTo>
                  <a:pt x="11" y="62"/>
                  <a:pt x="2" y="80"/>
                  <a:pt x="1" y="99"/>
                </a:cubicBezTo>
                <a:cubicBezTo>
                  <a:pt x="0" y="101"/>
                  <a:pt x="0" y="102"/>
                  <a:pt x="0" y="104"/>
                </a:cubicBezTo>
                <a:cubicBezTo>
                  <a:pt x="0" y="106"/>
                  <a:pt x="0" y="106"/>
                  <a:pt x="0" y="106"/>
                </a:cubicBezTo>
                <a:cubicBezTo>
                  <a:pt x="0" y="115"/>
                  <a:pt x="2" y="123"/>
                  <a:pt x="5" y="131"/>
                </a:cubicBezTo>
                <a:cubicBezTo>
                  <a:pt x="9" y="140"/>
                  <a:pt x="13" y="147"/>
                  <a:pt x="19" y="154"/>
                </a:cubicBezTo>
                <a:cubicBezTo>
                  <a:pt x="25" y="161"/>
                  <a:pt x="32" y="166"/>
                  <a:pt x="40" y="170"/>
                </a:cubicBezTo>
                <a:cubicBezTo>
                  <a:pt x="49" y="175"/>
                  <a:pt x="59" y="177"/>
                  <a:pt x="69" y="178"/>
                </a:cubicBezTo>
                <a:cubicBezTo>
                  <a:pt x="70" y="178"/>
                  <a:pt x="71" y="178"/>
                  <a:pt x="72" y="178"/>
                </a:cubicBezTo>
                <a:cubicBezTo>
                  <a:pt x="73" y="178"/>
                  <a:pt x="73" y="178"/>
                  <a:pt x="73" y="178"/>
                </a:cubicBezTo>
                <a:cubicBezTo>
                  <a:pt x="74" y="178"/>
                  <a:pt x="74" y="178"/>
                  <a:pt x="74" y="178"/>
                </a:cubicBezTo>
                <a:cubicBezTo>
                  <a:pt x="74" y="178"/>
                  <a:pt x="74" y="178"/>
                  <a:pt x="74" y="178"/>
                </a:cubicBezTo>
                <a:cubicBezTo>
                  <a:pt x="74" y="154"/>
                  <a:pt x="74" y="129"/>
                  <a:pt x="74" y="105"/>
                </a:cubicBezTo>
                <a:cubicBezTo>
                  <a:pt x="74" y="105"/>
                  <a:pt x="74" y="105"/>
                  <a:pt x="74" y="105"/>
                </a:cubicBezTo>
                <a:cubicBezTo>
                  <a:pt x="74" y="80"/>
                  <a:pt x="74" y="56"/>
                  <a:pt x="74" y="32"/>
                </a:cubicBezTo>
                <a:cubicBezTo>
                  <a:pt x="74" y="31"/>
                  <a:pt x="74" y="31"/>
                  <a:pt x="74" y="31"/>
                </a:cubicBezTo>
                <a:cubicBezTo>
                  <a:pt x="74" y="26"/>
                  <a:pt x="74" y="26"/>
                  <a:pt x="74" y="26"/>
                </a:cubicBezTo>
                <a:cubicBezTo>
                  <a:pt x="74" y="0"/>
                  <a:pt x="74" y="0"/>
                  <a:pt x="74"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80" name="Line 352"/>
          <p:cNvSpPr>
            <a:spLocks noChangeShapeType="1"/>
          </p:cNvSpPr>
          <p:nvPr/>
        </p:nvSpPr>
        <p:spPr bwMode="auto">
          <a:xfrm flipV="1">
            <a:off x="5259388" y="2897188"/>
            <a:ext cx="1587" cy="95250"/>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81" name="Freeform 353"/>
          <p:cNvSpPr>
            <a:spLocks/>
          </p:cNvSpPr>
          <p:nvPr/>
        </p:nvSpPr>
        <p:spPr bwMode="auto">
          <a:xfrm>
            <a:off x="5080000" y="2354263"/>
            <a:ext cx="179388" cy="1587"/>
          </a:xfrm>
          <a:custGeom>
            <a:avLst/>
            <a:gdLst>
              <a:gd name="T0" fmla="*/ 2147483647 w 113"/>
              <a:gd name="T1" fmla="*/ 0 h 1587"/>
              <a:gd name="T2" fmla="*/ 2147483647 w 113"/>
              <a:gd name="T3" fmla="*/ 0 h 1587"/>
              <a:gd name="T4" fmla="*/ 2147483647 w 113"/>
              <a:gd name="T5" fmla="*/ 0 h 1587"/>
              <a:gd name="T6" fmla="*/ 0 w 113"/>
              <a:gd name="T7" fmla="*/ 0 h 1587"/>
              <a:gd name="T8" fmla="*/ 0 60000 65536"/>
              <a:gd name="T9" fmla="*/ 0 60000 65536"/>
              <a:gd name="T10" fmla="*/ 0 60000 65536"/>
              <a:gd name="T11" fmla="*/ 0 60000 65536"/>
              <a:gd name="T12" fmla="*/ 0 w 113"/>
              <a:gd name="T13" fmla="*/ 0 h 1587"/>
              <a:gd name="T14" fmla="*/ 113 w 113"/>
              <a:gd name="T15" fmla="*/ 1587 h 1587"/>
            </a:gdLst>
            <a:ahLst/>
            <a:cxnLst>
              <a:cxn ang="T8">
                <a:pos x="T0" y="T1"/>
              </a:cxn>
              <a:cxn ang="T9">
                <a:pos x="T2" y="T3"/>
              </a:cxn>
              <a:cxn ang="T10">
                <a:pos x="T4" y="T5"/>
              </a:cxn>
              <a:cxn ang="T11">
                <a:pos x="T6" y="T7"/>
              </a:cxn>
            </a:cxnLst>
            <a:rect l="T12" t="T13" r="T14" b="T15"/>
            <a:pathLst>
              <a:path w="113" h="1587">
                <a:moveTo>
                  <a:pt x="113" y="0"/>
                </a:moveTo>
                <a:lnTo>
                  <a:pt x="90" y="0"/>
                </a:lnTo>
                <a:lnTo>
                  <a:pt x="19"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82" name="Freeform 354"/>
          <p:cNvSpPr>
            <a:spLocks/>
          </p:cNvSpPr>
          <p:nvPr/>
        </p:nvSpPr>
        <p:spPr bwMode="auto">
          <a:xfrm>
            <a:off x="4967288" y="2992438"/>
            <a:ext cx="292100" cy="1587"/>
          </a:xfrm>
          <a:custGeom>
            <a:avLst/>
            <a:gdLst>
              <a:gd name="T0" fmla="*/ 0 w 184"/>
              <a:gd name="T1" fmla="*/ 0 h 1587"/>
              <a:gd name="T2" fmla="*/ 2147483647 w 184"/>
              <a:gd name="T3" fmla="*/ 0 h 1587"/>
              <a:gd name="T4" fmla="*/ 2147483647 w 184"/>
              <a:gd name="T5" fmla="*/ 0 h 1587"/>
              <a:gd name="T6" fmla="*/ 2147483647 w 184"/>
              <a:gd name="T7" fmla="*/ 0 h 1587"/>
              <a:gd name="T8" fmla="*/ 0 60000 65536"/>
              <a:gd name="T9" fmla="*/ 0 60000 65536"/>
              <a:gd name="T10" fmla="*/ 0 60000 65536"/>
              <a:gd name="T11" fmla="*/ 0 60000 65536"/>
              <a:gd name="T12" fmla="*/ 0 w 184"/>
              <a:gd name="T13" fmla="*/ 0 h 1587"/>
              <a:gd name="T14" fmla="*/ 184 w 184"/>
              <a:gd name="T15" fmla="*/ 1587 h 1587"/>
            </a:gdLst>
            <a:ahLst/>
            <a:cxnLst>
              <a:cxn ang="T8">
                <a:pos x="T0" y="T1"/>
              </a:cxn>
              <a:cxn ang="T9">
                <a:pos x="T2" y="T3"/>
              </a:cxn>
              <a:cxn ang="T10">
                <a:pos x="T4" y="T5"/>
              </a:cxn>
              <a:cxn ang="T11">
                <a:pos x="T6" y="T7"/>
              </a:cxn>
            </a:cxnLst>
            <a:rect l="T12" t="T13" r="T14" b="T15"/>
            <a:pathLst>
              <a:path w="184" h="1587">
                <a:moveTo>
                  <a:pt x="0" y="0"/>
                </a:moveTo>
                <a:lnTo>
                  <a:pt x="44" y="0"/>
                </a:lnTo>
                <a:lnTo>
                  <a:pt x="115" y="0"/>
                </a:lnTo>
                <a:lnTo>
                  <a:pt x="18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83" name="Freeform 355"/>
          <p:cNvSpPr>
            <a:spLocks/>
          </p:cNvSpPr>
          <p:nvPr/>
        </p:nvSpPr>
        <p:spPr bwMode="auto">
          <a:xfrm>
            <a:off x="2792413" y="2674938"/>
            <a:ext cx="314325" cy="1587"/>
          </a:xfrm>
          <a:custGeom>
            <a:avLst/>
            <a:gdLst>
              <a:gd name="T0" fmla="*/ 0 w 198"/>
              <a:gd name="T1" fmla="*/ 0 h 1587"/>
              <a:gd name="T2" fmla="*/ 2147483647 w 198"/>
              <a:gd name="T3" fmla="*/ 0 h 1587"/>
              <a:gd name="T4" fmla="*/ 2147483647 w 198"/>
              <a:gd name="T5" fmla="*/ 0 h 1587"/>
              <a:gd name="T6" fmla="*/ 2147483647 w 198"/>
              <a:gd name="T7" fmla="*/ 0 h 1587"/>
              <a:gd name="T8" fmla="*/ 0 60000 65536"/>
              <a:gd name="T9" fmla="*/ 0 60000 65536"/>
              <a:gd name="T10" fmla="*/ 0 60000 65536"/>
              <a:gd name="T11" fmla="*/ 0 60000 65536"/>
              <a:gd name="T12" fmla="*/ 0 w 198"/>
              <a:gd name="T13" fmla="*/ 0 h 1587"/>
              <a:gd name="T14" fmla="*/ 198 w 198"/>
              <a:gd name="T15" fmla="*/ 1587 h 1587"/>
            </a:gdLst>
            <a:ahLst/>
            <a:cxnLst>
              <a:cxn ang="T8">
                <a:pos x="T0" y="T1"/>
              </a:cxn>
              <a:cxn ang="T9">
                <a:pos x="T2" y="T3"/>
              </a:cxn>
              <a:cxn ang="T10">
                <a:pos x="T4" y="T5"/>
              </a:cxn>
              <a:cxn ang="T11">
                <a:pos x="T6" y="T7"/>
              </a:cxn>
            </a:cxnLst>
            <a:rect l="T12" t="T13" r="T14" b="T15"/>
            <a:pathLst>
              <a:path w="198" h="1587">
                <a:moveTo>
                  <a:pt x="0" y="0"/>
                </a:moveTo>
                <a:lnTo>
                  <a:pt x="100" y="0"/>
                </a:lnTo>
                <a:lnTo>
                  <a:pt x="119" y="0"/>
                </a:lnTo>
                <a:lnTo>
                  <a:pt x="198"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84" name="Line 356"/>
          <p:cNvSpPr>
            <a:spLocks noChangeShapeType="1"/>
          </p:cNvSpPr>
          <p:nvPr/>
        </p:nvSpPr>
        <p:spPr bwMode="auto">
          <a:xfrm>
            <a:off x="3140075" y="2674938"/>
            <a:ext cx="3175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85" name="Freeform 357"/>
          <p:cNvSpPr>
            <a:spLocks/>
          </p:cNvSpPr>
          <p:nvPr/>
        </p:nvSpPr>
        <p:spPr bwMode="auto">
          <a:xfrm>
            <a:off x="3205163" y="2674938"/>
            <a:ext cx="381000" cy="1587"/>
          </a:xfrm>
          <a:custGeom>
            <a:avLst/>
            <a:gdLst>
              <a:gd name="T0" fmla="*/ 0 w 240"/>
              <a:gd name="T1" fmla="*/ 0 h 1587"/>
              <a:gd name="T2" fmla="*/ 2147483647 w 240"/>
              <a:gd name="T3" fmla="*/ 0 h 1587"/>
              <a:gd name="T4" fmla="*/ 2147483647 w 240"/>
              <a:gd name="T5" fmla="*/ 0 h 1587"/>
              <a:gd name="T6" fmla="*/ 0 60000 65536"/>
              <a:gd name="T7" fmla="*/ 0 60000 65536"/>
              <a:gd name="T8" fmla="*/ 0 60000 65536"/>
              <a:gd name="T9" fmla="*/ 0 w 240"/>
              <a:gd name="T10" fmla="*/ 0 h 1587"/>
              <a:gd name="T11" fmla="*/ 240 w 240"/>
              <a:gd name="T12" fmla="*/ 1587 h 1587"/>
            </a:gdLst>
            <a:ahLst/>
            <a:cxnLst>
              <a:cxn ang="T6">
                <a:pos x="T0" y="T1"/>
              </a:cxn>
              <a:cxn ang="T7">
                <a:pos x="T2" y="T3"/>
              </a:cxn>
              <a:cxn ang="T8">
                <a:pos x="T4" y="T5"/>
              </a:cxn>
            </a:cxnLst>
            <a:rect l="T9" t="T10" r="T11" b="T12"/>
            <a:pathLst>
              <a:path w="240" h="1587">
                <a:moveTo>
                  <a:pt x="0" y="0"/>
                </a:moveTo>
                <a:lnTo>
                  <a:pt x="90"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86" name="Line 358"/>
          <p:cNvSpPr>
            <a:spLocks noChangeShapeType="1"/>
          </p:cNvSpPr>
          <p:nvPr/>
        </p:nvSpPr>
        <p:spPr bwMode="auto">
          <a:xfrm>
            <a:off x="3616325" y="2674938"/>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87" name="Freeform 359"/>
          <p:cNvSpPr>
            <a:spLocks/>
          </p:cNvSpPr>
          <p:nvPr/>
        </p:nvSpPr>
        <p:spPr bwMode="auto">
          <a:xfrm>
            <a:off x="3681413" y="2674938"/>
            <a:ext cx="381000" cy="1587"/>
          </a:xfrm>
          <a:custGeom>
            <a:avLst/>
            <a:gdLst>
              <a:gd name="T0" fmla="*/ 0 w 240"/>
              <a:gd name="T1" fmla="*/ 0 h 1587"/>
              <a:gd name="T2" fmla="*/ 2147483647 w 240"/>
              <a:gd name="T3" fmla="*/ 0 h 1587"/>
              <a:gd name="T4" fmla="*/ 2147483647 w 240"/>
              <a:gd name="T5" fmla="*/ 0 h 1587"/>
              <a:gd name="T6" fmla="*/ 2147483647 w 240"/>
              <a:gd name="T7" fmla="*/ 0 h 1587"/>
              <a:gd name="T8" fmla="*/ 0 60000 65536"/>
              <a:gd name="T9" fmla="*/ 0 60000 65536"/>
              <a:gd name="T10" fmla="*/ 0 60000 65536"/>
              <a:gd name="T11" fmla="*/ 0 60000 65536"/>
              <a:gd name="T12" fmla="*/ 0 w 240"/>
              <a:gd name="T13" fmla="*/ 0 h 1587"/>
              <a:gd name="T14" fmla="*/ 240 w 240"/>
              <a:gd name="T15" fmla="*/ 1587 h 1587"/>
            </a:gdLst>
            <a:ahLst/>
            <a:cxnLst>
              <a:cxn ang="T8">
                <a:pos x="T0" y="T1"/>
              </a:cxn>
              <a:cxn ang="T9">
                <a:pos x="T2" y="T3"/>
              </a:cxn>
              <a:cxn ang="T10">
                <a:pos x="T4" y="T5"/>
              </a:cxn>
              <a:cxn ang="T11">
                <a:pos x="T6" y="T7"/>
              </a:cxn>
            </a:cxnLst>
            <a:rect l="T12" t="T13" r="T14" b="T15"/>
            <a:pathLst>
              <a:path w="240" h="1587">
                <a:moveTo>
                  <a:pt x="0" y="0"/>
                </a:moveTo>
                <a:lnTo>
                  <a:pt x="31" y="0"/>
                </a:lnTo>
                <a:lnTo>
                  <a:pt x="192"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88" name="Line 360"/>
          <p:cNvSpPr>
            <a:spLocks noChangeShapeType="1"/>
          </p:cNvSpPr>
          <p:nvPr/>
        </p:nvSpPr>
        <p:spPr bwMode="auto">
          <a:xfrm>
            <a:off x="4095750" y="2674938"/>
            <a:ext cx="3175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89" name="Freeform 361"/>
          <p:cNvSpPr>
            <a:spLocks/>
          </p:cNvSpPr>
          <p:nvPr/>
        </p:nvSpPr>
        <p:spPr bwMode="auto">
          <a:xfrm>
            <a:off x="4157663" y="2674938"/>
            <a:ext cx="384175" cy="1587"/>
          </a:xfrm>
          <a:custGeom>
            <a:avLst/>
            <a:gdLst>
              <a:gd name="T0" fmla="*/ 0 w 242"/>
              <a:gd name="T1" fmla="*/ 0 h 1587"/>
              <a:gd name="T2" fmla="*/ 2147483647 w 242"/>
              <a:gd name="T3" fmla="*/ 0 h 1587"/>
              <a:gd name="T4" fmla="*/ 2147483647 w 242"/>
              <a:gd name="T5" fmla="*/ 0 h 1587"/>
              <a:gd name="T6" fmla="*/ 0 60000 65536"/>
              <a:gd name="T7" fmla="*/ 0 60000 65536"/>
              <a:gd name="T8" fmla="*/ 0 60000 65536"/>
              <a:gd name="T9" fmla="*/ 0 w 242"/>
              <a:gd name="T10" fmla="*/ 0 h 1587"/>
              <a:gd name="T11" fmla="*/ 242 w 242"/>
              <a:gd name="T12" fmla="*/ 1587 h 1587"/>
            </a:gdLst>
            <a:ahLst/>
            <a:cxnLst>
              <a:cxn ang="T6">
                <a:pos x="T0" y="T1"/>
              </a:cxn>
              <a:cxn ang="T7">
                <a:pos x="T2" y="T3"/>
              </a:cxn>
              <a:cxn ang="T8">
                <a:pos x="T4" y="T5"/>
              </a:cxn>
            </a:cxnLst>
            <a:rect l="T9" t="T10" r="T11" b="T12"/>
            <a:pathLst>
              <a:path w="242" h="1587">
                <a:moveTo>
                  <a:pt x="0" y="0"/>
                </a:moveTo>
                <a:lnTo>
                  <a:pt x="52" y="0"/>
                </a:lnTo>
                <a:lnTo>
                  <a:pt x="242"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90" name="Line 362"/>
          <p:cNvSpPr>
            <a:spLocks noChangeShapeType="1"/>
          </p:cNvSpPr>
          <p:nvPr/>
        </p:nvSpPr>
        <p:spPr bwMode="auto">
          <a:xfrm>
            <a:off x="4573588" y="2674938"/>
            <a:ext cx="3333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91" name="Freeform 363"/>
          <p:cNvSpPr>
            <a:spLocks/>
          </p:cNvSpPr>
          <p:nvPr/>
        </p:nvSpPr>
        <p:spPr bwMode="auto">
          <a:xfrm>
            <a:off x="4637088" y="2674938"/>
            <a:ext cx="381000" cy="1587"/>
          </a:xfrm>
          <a:custGeom>
            <a:avLst/>
            <a:gdLst>
              <a:gd name="T0" fmla="*/ 0 w 240"/>
              <a:gd name="T1" fmla="*/ 0 h 1587"/>
              <a:gd name="T2" fmla="*/ 2147483647 w 240"/>
              <a:gd name="T3" fmla="*/ 0 h 1587"/>
              <a:gd name="T4" fmla="*/ 2147483647 w 240"/>
              <a:gd name="T5" fmla="*/ 0 h 1587"/>
              <a:gd name="T6" fmla="*/ 2147483647 w 240"/>
              <a:gd name="T7" fmla="*/ 0 h 1587"/>
              <a:gd name="T8" fmla="*/ 0 60000 65536"/>
              <a:gd name="T9" fmla="*/ 0 60000 65536"/>
              <a:gd name="T10" fmla="*/ 0 60000 65536"/>
              <a:gd name="T11" fmla="*/ 0 60000 65536"/>
              <a:gd name="T12" fmla="*/ 0 w 240"/>
              <a:gd name="T13" fmla="*/ 0 h 1587"/>
              <a:gd name="T14" fmla="*/ 240 w 240"/>
              <a:gd name="T15" fmla="*/ 1587 h 1587"/>
            </a:gdLst>
            <a:ahLst/>
            <a:cxnLst>
              <a:cxn ang="T8">
                <a:pos x="T0" y="T1"/>
              </a:cxn>
              <a:cxn ang="T9">
                <a:pos x="T2" y="T3"/>
              </a:cxn>
              <a:cxn ang="T10">
                <a:pos x="T4" y="T5"/>
              </a:cxn>
              <a:cxn ang="T11">
                <a:pos x="T6" y="T7"/>
              </a:cxn>
            </a:cxnLst>
            <a:rect l="T12" t="T13" r="T14" b="T15"/>
            <a:pathLst>
              <a:path w="240" h="1587">
                <a:moveTo>
                  <a:pt x="0" y="0"/>
                </a:moveTo>
                <a:lnTo>
                  <a:pt x="196"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92" name="Line 364"/>
          <p:cNvSpPr>
            <a:spLocks noChangeShapeType="1"/>
          </p:cNvSpPr>
          <p:nvPr/>
        </p:nvSpPr>
        <p:spPr bwMode="auto">
          <a:xfrm>
            <a:off x="5053013" y="26749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93" name="Freeform 365"/>
          <p:cNvSpPr>
            <a:spLocks/>
          </p:cNvSpPr>
          <p:nvPr/>
        </p:nvSpPr>
        <p:spPr bwMode="auto">
          <a:xfrm>
            <a:off x="5113338" y="2674938"/>
            <a:ext cx="317500" cy="1587"/>
          </a:xfrm>
          <a:custGeom>
            <a:avLst/>
            <a:gdLst>
              <a:gd name="T0" fmla="*/ 0 w 200"/>
              <a:gd name="T1" fmla="*/ 0 h 1587"/>
              <a:gd name="T2" fmla="*/ 2147483647 w 200"/>
              <a:gd name="T3" fmla="*/ 0 h 1587"/>
              <a:gd name="T4" fmla="*/ 2147483647 w 200"/>
              <a:gd name="T5" fmla="*/ 0 h 1587"/>
              <a:gd name="T6" fmla="*/ 2147483647 w 200"/>
              <a:gd name="T7" fmla="*/ 0 h 1587"/>
              <a:gd name="T8" fmla="*/ 0 60000 65536"/>
              <a:gd name="T9" fmla="*/ 0 60000 65536"/>
              <a:gd name="T10" fmla="*/ 0 60000 65536"/>
              <a:gd name="T11" fmla="*/ 0 60000 65536"/>
              <a:gd name="T12" fmla="*/ 0 w 200"/>
              <a:gd name="T13" fmla="*/ 0 h 1587"/>
              <a:gd name="T14" fmla="*/ 200 w 200"/>
              <a:gd name="T15" fmla="*/ 1587 h 1587"/>
            </a:gdLst>
            <a:ahLst/>
            <a:cxnLst>
              <a:cxn ang="T8">
                <a:pos x="T0" y="T1"/>
              </a:cxn>
              <a:cxn ang="T9">
                <a:pos x="T2" y="T3"/>
              </a:cxn>
              <a:cxn ang="T10">
                <a:pos x="T4" y="T5"/>
              </a:cxn>
              <a:cxn ang="T11">
                <a:pos x="T6" y="T7"/>
              </a:cxn>
            </a:cxnLst>
            <a:rect l="T12" t="T13" r="T14" b="T15"/>
            <a:pathLst>
              <a:path w="200" h="1587">
                <a:moveTo>
                  <a:pt x="0" y="0"/>
                </a:moveTo>
                <a:lnTo>
                  <a:pt x="92" y="0"/>
                </a:lnTo>
                <a:lnTo>
                  <a:pt x="20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94" name="Freeform 366"/>
          <p:cNvSpPr>
            <a:spLocks/>
          </p:cNvSpPr>
          <p:nvPr/>
        </p:nvSpPr>
        <p:spPr bwMode="auto">
          <a:xfrm>
            <a:off x="3665538" y="2403475"/>
            <a:ext cx="1587" cy="234950"/>
          </a:xfrm>
          <a:custGeom>
            <a:avLst/>
            <a:gdLst>
              <a:gd name="T0" fmla="*/ 0 w 1587"/>
              <a:gd name="T1" fmla="*/ 0 h 148"/>
              <a:gd name="T2" fmla="*/ 0 w 1587"/>
              <a:gd name="T3" fmla="*/ 2147483647 h 148"/>
              <a:gd name="T4" fmla="*/ 0 w 1587"/>
              <a:gd name="T5" fmla="*/ 2147483647 h 148"/>
              <a:gd name="T6" fmla="*/ 0 60000 65536"/>
              <a:gd name="T7" fmla="*/ 0 60000 65536"/>
              <a:gd name="T8" fmla="*/ 0 60000 65536"/>
              <a:gd name="T9" fmla="*/ 0 w 1587"/>
              <a:gd name="T10" fmla="*/ 0 h 148"/>
              <a:gd name="T11" fmla="*/ 1587 w 1587"/>
              <a:gd name="T12" fmla="*/ 148 h 148"/>
            </a:gdLst>
            <a:ahLst/>
            <a:cxnLst>
              <a:cxn ang="T6">
                <a:pos x="T0" y="T1"/>
              </a:cxn>
              <a:cxn ang="T7">
                <a:pos x="T2" y="T3"/>
              </a:cxn>
              <a:cxn ang="T8">
                <a:pos x="T4" y="T5"/>
              </a:cxn>
            </a:cxnLst>
            <a:rect l="T9" t="T10" r="T11" b="T12"/>
            <a:pathLst>
              <a:path w="1587" h="148">
                <a:moveTo>
                  <a:pt x="0" y="0"/>
                </a:moveTo>
                <a:lnTo>
                  <a:pt x="0" y="52"/>
                </a:lnTo>
                <a:lnTo>
                  <a:pt x="0" y="14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95" name="Freeform 367"/>
          <p:cNvSpPr>
            <a:spLocks/>
          </p:cNvSpPr>
          <p:nvPr/>
        </p:nvSpPr>
        <p:spPr bwMode="auto">
          <a:xfrm>
            <a:off x="3665538" y="2671763"/>
            <a:ext cx="1587" cy="30162"/>
          </a:xfrm>
          <a:custGeom>
            <a:avLst/>
            <a:gdLst>
              <a:gd name="T0" fmla="*/ 0 w 1587"/>
              <a:gd name="T1" fmla="*/ 0 h 19"/>
              <a:gd name="T2" fmla="*/ 0 w 1587"/>
              <a:gd name="T3" fmla="*/ 2147483647 h 19"/>
              <a:gd name="T4" fmla="*/ 0 w 1587"/>
              <a:gd name="T5" fmla="*/ 2147483647 h 19"/>
              <a:gd name="T6" fmla="*/ 0 60000 65536"/>
              <a:gd name="T7" fmla="*/ 0 60000 65536"/>
              <a:gd name="T8" fmla="*/ 0 60000 65536"/>
              <a:gd name="T9" fmla="*/ 0 w 1587"/>
              <a:gd name="T10" fmla="*/ 0 h 19"/>
              <a:gd name="T11" fmla="*/ 1587 w 1587"/>
              <a:gd name="T12" fmla="*/ 19 h 19"/>
            </a:gdLst>
            <a:ahLst/>
            <a:cxnLst>
              <a:cxn ang="T6">
                <a:pos x="T0" y="T1"/>
              </a:cxn>
              <a:cxn ang="T7">
                <a:pos x="T2" y="T3"/>
              </a:cxn>
              <a:cxn ang="T8">
                <a:pos x="T4" y="T5"/>
              </a:cxn>
            </a:cxnLst>
            <a:rect l="T9" t="T10" r="T11" b="T12"/>
            <a:pathLst>
              <a:path w="1587" h="19">
                <a:moveTo>
                  <a:pt x="0" y="0"/>
                </a:moveTo>
                <a:lnTo>
                  <a:pt x="0" y="2"/>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96" name="Freeform 368"/>
          <p:cNvSpPr>
            <a:spLocks/>
          </p:cNvSpPr>
          <p:nvPr/>
        </p:nvSpPr>
        <p:spPr bwMode="auto">
          <a:xfrm>
            <a:off x="3665538" y="2732088"/>
            <a:ext cx="1587" cy="238125"/>
          </a:xfrm>
          <a:custGeom>
            <a:avLst/>
            <a:gdLst>
              <a:gd name="T0" fmla="*/ 0 w 1587"/>
              <a:gd name="T1" fmla="*/ 0 h 150"/>
              <a:gd name="T2" fmla="*/ 0 w 1587"/>
              <a:gd name="T3" fmla="*/ 2147483647 h 150"/>
              <a:gd name="T4" fmla="*/ 0 w 1587"/>
              <a:gd name="T5" fmla="*/ 2147483647 h 150"/>
              <a:gd name="T6" fmla="*/ 0 60000 65536"/>
              <a:gd name="T7" fmla="*/ 0 60000 65536"/>
              <a:gd name="T8" fmla="*/ 0 60000 65536"/>
              <a:gd name="T9" fmla="*/ 0 w 1587"/>
              <a:gd name="T10" fmla="*/ 0 h 150"/>
              <a:gd name="T11" fmla="*/ 1587 w 1587"/>
              <a:gd name="T12" fmla="*/ 150 h 150"/>
            </a:gdLst>
            <a:ahLst/>
            <a:cxnLst>
              <a:cxn ang="T6">
                <a:pos x="T0" y="T1"/>
              </a:cxn>
              <a:cxn ang="T7">
                <a:pos x="T2" y="T3"/>
              </a:cxn>
              <a:cxn ang="T8">
                <a:pos x="T4" y="T5"/>
              </a:cxn>
            </a:cxnLst>
            <a:rect l="T9" t="T10" r="T11" b="T12"/>
            <a:pathLst>
              <a:path w="1587" h="150">
                <a:moveTo>
                  <a:pt x="0" y="0"/>
                </a:moveTo>
                <a:lnTo>
                  <a:pt x="0" y="83"/>
                </a:lnTo>
                <a:lnTo>
                  <a:pt x="0" y="15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897" name="Line 369"/>
          <p:cNvSpPr>
            <a:spLocks noChangeShapeType="1"/>
          </p:cNvSpPr>
          <p:nvPr/>
        </p:nvSpPr>
        <p:spPr bwMode="auto">
          <a:xfrm>
            <a:off x="2951163"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98" name="Line 370"/>
          <p:cNvSpPr>
            <a:spLocks noChangeShapeType="1"/>
          </p:cNvSpPr>
          <p:nvPr/>
        </p:nvSpPr>
        <p:spPr bwMode="auto">
          <a:xfrm>
            <a:off x="2997200" y="2760663"/>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899" name="Line 371"/>
          <p:cNvSpPr>
            <a:spLocks noChangeShapeType="1"/>
          </p:cNvSpPr>
          <p:nvPr/>
        </p:nvSpPr>
        <p:spPr bwMode="auto">
          <a:xfrm>
            <a:off x="3046413"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00" name="Line 372"/>
          <p:cNvSpPr>
            <a:spLocks noChangeShapeType="1"/>
          </p:cNvSpPr>
          <p:nvPr/>
        </p:nvSpPr>
        <p:spPr bwMode="auto">
          <a:xfrm>
            <a:off x="3095625" y="2760663"/>
            <a:ext cx="30163"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01" name="Line 373"/>
          <p:cNvSpPr>
            <a:spLocks noChangeShapeType="1"/>
          </p:cNvSpPr>
          <p:nvPr/>
        </p:nvSpPr>
        <p:spPr bwMode="auto">
          <a:xfrm>
            <a:off x="3140075" y="2760663"/>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02" name="Line 374"/>
          <p:cNvSpPr>
            <a:spLocks noChangeShapeType="1"/>
          </p:cNvSpPr>
          <p:nvPr/>
        </p:nvSpPr>
        <p:spPr bwMode="auto">
          <a:xfrm>
            <a:off x="3189288"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03" name="Line 375"/>
          <p:cNvSpPr>
            <a:spLocks noChangeShapeType="1"/>
          </p:cNvSpPr>
          <p:nvPr/>
        </p:nvSpPr>
        <p:spPr bwMode="auto">
          <a:xfrm>
            <a:off x="3235325" y="2760663"/>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04" name="Freeform 376"/>
          <p:cNvSpPr>
            <a:spLocks/>
          </p:cNvSpPr>
          <p:nvPr/>
        </p:nvSpPr>
        <p:spPr bwMode="auto">
          <a:xfrm>
            <a:off x="3284538" y="2760663"/>
            <a:ext cx="63500" cy="1587"/>
          </a:xfrm>
          <a:custGeom>
            <a:avLst/>
            <a:gdLst>
              <a:gd name="T0" fmla="*/ 0 w 40"/>
              <a:gd name="T1" fmla="*/ 0 h 1587"/>
              <a:gd name="T2" fmla="*/ 2147483647 w 40"/>
              <a:gd name="T3" fmla="*/ 0 h 1587"/>
              <a:gd name="T4" fmla="*/ 2147483647 w 40"/>
              <a:gd name="T5" fmla="*/ 0 h 1587"/>
              <a:gd name="T6" fmla="*/ 2147483647 w 40"/>
              <a:gd name="T7" fmla="*/ 0 h 1587"/>
              <a:gd name="T8" fmla="*/ 0 60000 65536"/>
              <a:gd name="T9" fmla="*/ 0 60000 65536"/>
              <a:gd name="T10" fmla="*/ 0 60000 65536"/>
              <a:gd name="T11" fmla="*/ 0 60000 65536"/>
              <a:gd name="T12" fmla="*/ 0 w 40"/>
              <a:gd name="T13" fmla="*/ 0 h 1587"/>
              <a:gd name="T14" fmla="*/ 40 w 40"/>
              <a:gd name="T15" fmla="*/ 1587 h 1587"/>
            </a:gdLst>
            <a:ahLst/>
            <a:cxnLst>
              <a:cxn ang="T8">
                <a:pos x="T0" y="T1"/>
              </a:cxn>
              <a:cxn ang="T9">
                <a:pos x="T2" y="T3"/>
              </a:cxn>
              <a:cxn ang="T10">
                <a:pos x="T4" y="T5"/>
              </a:cxn>
              <a:cxn ang="T11">
                <a:pos x="T6" y="T7"/>
              </a:cxn>
            </a:cxnLst>
            <a:rect l="T12" t="T13" r="T14" b="T15"/>
            <a:pathLst>
              <a:path w="40" h="1587">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05" name="Line 377"/>
          <p:cNvSpPr>
            <a:spLocks noChangeShapeType="1"/>
          </p:cNvSpPr>
          <p:nvPr/>
        </p:nvSpPr>
        <p:spPr bwMode="auto">
          <a:xfrm>
            <a:off x="2951163"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06" name="Line 378"/>
          <p:cNvSpPr>
            <a:spLocks noChangeShapeType="1"/>
          </p:cNvSpPr>
          <p:nvPr/>
        </p:nvSpPr>
        <p:spPr bwMode="auto">
          <a:xfrm>
            <a:off x="2997200" y="2586038"/>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07" name="Line 379"/>
          <p:cNvSpPr>
            <a:spLocks noChangeShapeType="1"/>
          </p:cNvSpPr>
          <p:nvPr/>
        </p:nvSpPr>
        <p:spPr bwMode="auto">
          <a:xfrm>
            <a:off x="3046413"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08" name="Line 380"/>
          <p:cNvSpPr>
            <a:spLocks noChangeShapeType="1"/>
          </p:cNvSpPr>
          <p:nvPr/>
        </p:nvSpPr>
        <p:spPr bwMode="auto">
          <a:xfrm>
            <a:off x="3095625" y="2586038"/>
            <a:ext cx="30163"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09" name="Line 381"/>
          <p:cNvSpPr>
            <a:spLocks noChangeShapeType="1"/>
          </p:cNvSpPr>
          <p:nvPr/>
        </p:nvSpPr>
        <p:spPr bwMode="auto">
          <a:xfrm>
            <a:off x="3140075" y="2586038"/>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10" name="Line 382"/>
          <p:cNvSpPr>
            <a:spLocks noChangeShapeType="1"/>
          </p:cNvSpPr>
          <p:nvPr/>
        </p:nvSpPr>
        <p:spPr bwMode="auto">
          <a:xfrm>
            <a:off x="3189288"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11" name="Line 383"/>
          <p:cNvSpPr>
            <a:spLocks noChangeShapeType="1"/>
          </p:cNvSpPr>
          <p:nvPr/>
        </p:nvSpPr>
        <p:spPr bwMode="auto">
          <a:xfrm>
            <a:off x="3235325" y="2586038"/>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12" name="Freeform 384"/>
          <p:cNvSpPr>
            <a:spLocks/>
          </p:cNvSpPr>
          <p:nvPr/>
        </p:nvSpPr>
        <p:spPr bwMode="auto">
          <a:xfrm>
            <a:off x="3284538" y="2586038"/>
            <a:ext cx="63500" cy="1587"/>
          </a:xfrm>
          <a:custGeom>
            <a:avLst/>
            <a:gdLst>
              <a:gd name="T0" fmla="*/ 0 w 40"/>
              <a:gd name="T1" fmla="*/ 0 h 1587"/>
              <a:gd name="T2" fmla="*/ 2147483647 w 40"/>
              <a:gd name="T3" fmla="*/ 0 h 1587"/>
              <a:gd name="T4" fmla="*/ 2147483647 w 40"/>
              <a:gd name="T5" fmla="*/ 0 h 1587"/>
              <a:gd name="T6" fmla="*/ 2147483647 w 40"/>
              <a:gd name="T7" fmla="*/ 0 h 1587"/>
              <a:gd name="T8" fmla="*/ 0 60000 65536"/>
              <a:gd name="T9" fmla="*/ 0 60000 65536"/>
              <a:gd name="T10" fmla="*/ 0 60000 65536"/>
              <a:gd name="T11" fmla="*/ 0 60000 65536"/>
              <a:gd name="T12" fmla="*/ 0 w 40"/>
              <a:gd name="T13" fmla="*/ 0 h 1587"/>
              <a:gd name="T14" fmla="*/ 40 w 40"/>
              <a:gd name="T15" fmla="*/ 1587 h 1587"/>
            </a:gdLst>
            <a:ahLst/>
            <a:cxnLst>
              <a:cxn ang="T8">
                <a:pos x="T0" y="T1"/>
              </a:cxn>
              <a:cxn ang="T9">
                <a:pos x="T2" y="T3"/>
              </a:cxn>
              <a:cxn ang="T10">
                <a:pos x="T4" y="T5"/>
              </a:cxn>
              <a:cxn ang="T11">
                <a:pos x="T6" y="T7"/>
              </a:cxn>
            </a:cxnLst>
            <a:rect l="T12" t="T13" r="T14" b="T15"/>
            <a:pathLst>
              <a:path w="40" h="1587">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13" name="Line 385"/>
          <p:cNvSpPr>
            <a:spLocks noChangeShapeType="1"/>
          </p:cNvSpPr>
          <p:nvPr/>
        </p:nvSpPr>
        <p:spPr bwMode="auto">
          <a:xfrm flipV="1">
            <a:off x="3979863" y="2109788"/>
            <a:ext cx="1587" cy="2222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14" name="Freeform 386"/>
          <p:cNvSpPr>
            <a:spLocks/>
          </p:cNvSpPr>
          <p:nvPr/>
        </p:nvSpPr>
        <p:spPr bwMode="auto">
          <a:xfrm>
            <a:off x="4303713" y="2546350"/>
            <a:ext cx="107950" cy="1588"/>
          </a:xfrm>
          <a:custGeom>
            <a:avLst/>
            <a:gdLst>
              <a:gd name="T0" fmla="*/ 0 w 68"/>
              <a:gd name="T1" fmla="*/ 0 h 1588"/>
              <a:gd name="T2" fmla="*/ 2147483647 w 68"/>
              <a:gd name="T3" fmla="*/ 0 h 1588"/>
              <a:gd name="T4" fmla="*/ 2147483647 w 68"/>
              <a:gd name="T5" fmla="*/ 0 h 1588"/>
              <a:gd name="T6" fmla="*/ 0 60000 65536"/>
              <a:gd name="T7" fmla="*/ 0 60000 65536"/>
              <a:gd name="T8" fmla="*/ 0 60000 65536"/>
              <a:gd name="T9" fmla="*/ 0 w 68"/>
              <a:gd name="T10" fmla="*/ 0 h 1588"/>
              <a:gd name="T11" fmla="*/ 68 w 68"/>
              <a:gd name="T12" fmla="*/ 1588 h 1588"/>
            </a:gdLst>
            <a:ahLst/>
            <a:cxnLst>
              <a:cxn ang="T6">
                <a:pos x="T0" y="T1"/>
              </a:cxn>
              <a:cxn ang="T7">
                <a:pos x="T2" y="T3"/>
              </a:cxn>
              <a:cxn ang="T8">
                <a:pos x="T4" y="T5"/>
              </a:cxn>
            </a:cxnLst>
            <a:rect l="T9" t="T10" r="T11" b="T12"/>
            <a:pathLst>
              <a:path w="68" h="1588">
                <a:moveTo>
                  <a:pt x="0" y="0"/>
                </a:moveTo>
                <a:lnTo>
                  <a:pt x="10" y="0"/>
                </a:lnTo>
                <a:lnTo>
                  <a:pt x="68"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15" name="Line 387"/>
          <p:cNvSpPr>
            <a:spLocks noChangeShapeType="1"/>
          </p:cNvSpPr>
          <p:nvPr/>
        </p:nvSpPr>
        <p:spPr bwMode="auto">
          <a:xfrm>
            <a:off x="4240213" y="2611438"/>
            <a:ext cx="15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16" name="Freeform 388"/>
          <p:cNvSpPr>
            <a:spLocks/>
          </p:cNvSpPr>
          <p:nvPr/>
        </p:nvSpPr>
        <p:spPr bwMode="auto">
          <a:xfrm>
            <a:off x="4059238" y="2546350"/>
            <a:ext cx="115887" cy="1588"/>
          </a:xfrm>
          <a:custGeom>
            <a:avLst/>
            <a:gdLst>
              <a:gd name="T0" fmla="*/ 2147483647 w 73"/>
              <a:gd name="T1" fmla="*/ 0 h 1588"/>
              <a:gd name="T2" fmla="*/ 2147483647 w 73"/>
              <a:gd name="T3" fmla="*/ 0 h 1588"/>
              <a:gd name="T4" fmla="*/ 0 w 73"/>
              <a:gd name="T5" fmla="*/ 0 h 1588"/>
              <a:gd name="T6" fmla="*/ 0 60000 65536"/>
              <a:gd name="T7" fmla="*/ 0 60000 65536"/>
              <a:gd name="T8" fmla="*/ 0 60000 65536"/>
              <a:gd name="T9" fmla="*/ 0 w 73"/>
              <a:gd name="T10" fmla="*/ 0 h 1588"/>
              <a:gd name="T11" fmla="*/ 73 w 73"/>
              <a:gd name="T12" fmla="*/ 1588 h 1588"/>
            </a:gdLst>
            <a:ahLst/>
            <a:cxnLst>
              <a:cxn ang="T6">
                <a:pos x="T0" y="T1"/>
              </a:cxn>
              <a:cxn ang="T7">
                <a:pos x="T2" y="T3"/>
              </a:cxn>
              <a:cxn ang="T8">
                <a:pos x="T4" y="T5"/>
              </a:cxn>
            </a:cxnLst>
            <a:rect l="T9" t="T10" r="T11" b="T12"/>
            <a:pathLst>
              <a:path w="73" h="1588">
                <a:moveTo>
                  <a:pt x="73" y="0"/>
                </a:moveTo>
                <a:lnTo>
                  <a:pt x="64"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17" name="Freeform 389"/>
          <p:cNvSpPr>
            <a:spLocks/>
          </p:cNvSpPr>
          <p:nvPr/>
        </p:nvSpPr>
        <p:spPr bwMode="auto">
          <a:xfrm>
            <a:off x="4240213" y="2371725"/>
            <a:ext cx="1587" cy="111125"/>
          </a:xfrm>
          <a:custGeom>
            <a:avLst/>
            <a:gdLst>
              <a:gd name="T0" fmla="*/ 0 w 1587"/>
              <a:gd name="T1" fmla="*/ 2147483647 h 70"/>
              <a:gd name="T2" fmla="*/ 0 w 1587"/>
              <a:gd name="T3" fmla="*/ 2147483647 h 70"/>
              <a:gd name="T4" fmla="*/ 0 w 1587"/>
              <a:gd name="T5" fmla="*/ 0 h 70"/>
              <a:gd name="T6" fmla="*/ 0 60000 65536"/>
              <a:gd name="T7" fmla="*/ 0 60000 65536"/>
              <a:gd name="T8" fmla="*/ 0 60000 65536"/>
              <a:gd name="T9" fmla="*/ 0 w 1587"/>
              <a:gd name="T10" fmla="*/ 0 h 70"/>
              <a:gd name="T11" fmla="*/ 1587 w 1587"/>
              <a:gd name="T12" fmla="*/ 70 h 70"/>
            </a:gdLst>
            <a:ahLst/>
            <a:cxnLst>
              <a:cxn ang="T6">
                <a:pos x="T0" y="T1"/>
              </a:cxn>
              <a:cxn ang="T7">
                <a:pos x="T2" y="T3"/>
              </a:cxn>
              <a:cxn ang="T8">
                <a:pos x="T4" y="T5"/>
              </a:cxn>
            </a:cxnLst>
            <a:rect l="T9" t="T10" r="T11" b="T12"/>
            <a:pathLst>
              <a:path w="1587" h="70">
                <a:moveTo>
                  <a:pt x="0" y="70"/>
                </a:moveTo>
                <a:lnTo>
                  <a:pt x="0" y="6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18" name="Line 390"/>
          <p:cNvSpPr>
            <a:spLocks noChangeShapeType="1"/>
          </p:cNvSpPr>
          <p:nvPr/>
        </p:nvSpPr>
        <p:spPr bwMode="auto">
          <a:xfrm>
            <a:off x="4240213" y="2546350"/>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19" name="Line 391"/>
          <p:cNvSpPr>
            <a:spLocks noChangeShapeType="1"/>
          </p:cNvSpPr>
          <p:nvPr/>
        </p:nvSpPr>
        <p:spPr bwMode="auto">
          <a:xfrm>
            <a:off x="4240213" y="254635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20" name="Line 392"/>
          <p:cNvSpPr>
            <a:spLocks noChangeShapeType="1"/>
          </p:cNvSpPr>
          <p:nvPr/>
        </p:nvSpPr>
        <p:spPr bwMode="auto">
          <a:xfrm flipH="1">
            <a:off x="4210050" y="254635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21" name="Line 393"/>
          <p:cNvSpPr>
            <a:spLocks noChangeShapeType="1"/>
          </p:cNvSpPr>
          <p:nvPr/>
        </p:nvSpPr>
        <p:spPr bwMode="auto">
          <a:xfrm flipV="1">
            <a:off x="4240213" y="25161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22" name="Freeform 394"/>
          <p:cNvSpPr>
            <a:spLocks/>
          </p:cNvSpPr>
          <p:nvPr/>
        </p:nvSpPr>
        <p:spPr bwMode="auto">
          <a:xfrm>
            <a:off x="4303713" y="2803525"/>
            <a:ext cx="104775" cy="1588"/>
          </a:xfrm>
          <a:custGeom>
            <a:avLst/>
            <a:gdLst>
              <a:gd name="T0" fmla="*/ 0 w 66"/>
              <a:gd name="T1" fmla="*/ 0 h 1588"/>
              <a:gd name="T2" fmla="*/ 2147483647 w 66"/>
              <a:gd name="T3" fmla="*/ 0 h 1588"/>
              <a:gd name="T4" fmla="*/ 2147483647 w 66"/>
              <a:gd name="T5" fmla="*/ 0 h 1588"/>
              <a:gd name="T6" fmla="*/ 0 60000 65536"/>
              <a:gd name="T7" fmla="*/ 0 60000 65536"/>
              <a:gd name="T8" fmla="*/ 0 60000 65536"/>
              <a:gd name="T9" fmla="*/ 0 w 66"/>
              <a:gd name="T10" fmla="*/ 0 h 1588"/>
              <a:gd name="T11" fmla="*/ 66 w 66"/>
              <a:gd name="T12" fmla="*/ 1588 h 1588"/>
            </a:gdLst>
            <a:ahLst/>
            <a:cxnLst>
              <a:cxn ang="T6">
                <a:pos x="T0" y="T1"/>
              </a:cxn>
              <a:cxn ang="T7">
                <a:pos x="T2" y="T3"/>
              </a:cxn>
              <a:cxn ang="T8">
                <a:pos x="T4" y="T5"/>
              </a:cxn>
            </a:cxnLst>
            <a:rect l="T9" t="T10" r="T11" b="T12"/>
            <a:pathLst>
              <a:path w="66" h="1588">
                <a:moveTo>
                  <a:pt x="0" y="0"/>
                </a:moveTo>
                <a:lnTo>
                  <a:pt x="10" y="0"/>
                </a:lnTo>
                <a:lnTo>
                  <a:pt x="66"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23" name="Freeform 395"/>
          <p:cNvSpPr>
            <a:spLocks/>
          </p:cNvSpPr>
          <p:nvPr/>
        </p:nvSpPr>
        <p:spPr bwMode="auto">
          <a:xfrm>
            <a:off x="4240213" y="2863850"/>
            <a:ext cx="1587" cy="82550"/>
          </a:xfrm>
          <a:custGeom>
            <a:avLst/>
            <a:gdLst>
              <a:gd name="T0" fmla="*/ 0 w 1587"/>
              <a:gd name="T1" fmla="*/ 0 h 52"/>
              <a:gd name="T2" fmla="*/ 0 w 1587"/>
              <a:gd name="T3" fmla="*/ 2147483647 h 52"/>
              <a:gd name="T4" fmla="*/ 0 w 1587"/>
              <a:gd name="T5" fmla="*/ 2147483647 h 52"/>
              <a:gd name="T6" fmla="*/ 0 60000 65536"/>
              <a:gd name="T7" fmla="*/ 0 60000 65536"/>
              <a:gd name="T8" fmla="*/ 0 60000 65536"/>
              <a:gd name="T9" fmla="*/ 0 w 1587"/>
              <a:gd name="T10" fmla="*/ 0 h 52"/>
              <a:gd name="T11" fmla="*/ 1587 w 1587"/>
              <a:gd name="T12" fmla="*/ 52 h 52"/>
            </a:gdLst>
            <a:ahLst/>
            <a:cxnLst>
              <a:cxn ang="T6">
                <a:pos x="T0" y="T1"/>
              </a:cxn>
              <a:cxn ang="T7">
                <a:pos x="T2" y="T3"/>
              </a:cxn>
              <a:cxn ang="T8">
                <a:pos x="T4" y="T5"/>
              </a:cxn>
            </a:cxnLst>
            <a:rect l="T9" t="T10" r="T11" b="T12"/>
            <a:pathLst>
              <a:path w="1587" h="52">
                <a:moveTo>
                  <a:pt x="0" y="0"/>
                </a:moveTo>
                <a:lnTo>
                  <a:pt x="0" y="12"/>
                </a:lnTo>
                <a:lnTo>
                  <a:pt x="0" y="5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24" name="Freeform 396"/>
          <p:cNvSpPr>
            <a:spLocks/>
          </p:cNvSpPr>
          <p:nvPr/>
        </p:nvSpPr>
        <p:spPr bwMode="auto">
          <a:xfrm>
            <a:off x="4048125" y="2803525"/>
            <a:ext cx="127000" cy="1588"/>
          </a:xfrm>
          <a:custGeom>
            <a:avLst/>
            <a:gdLst>
              <a:gd name="T0" fmla="*/ 2147483647 w 80"/>
              <a:gd name="T1" fmla="*/ 0 h 1588"/>
              <a:gd name="T2" fmla="*/ 2147483647 w 80"/>
              <a:gd name="T3" fmla="*/ 0 h 1588"/>
              <a:gd name="T4" fmla="*/ 0 w 80"/>
              <a:gd name="T5" fmla="*/ 0 h 1588"/>
              <a:gd name="T6" fmla="*/ 0 60000 65536"/>
              <a:gd name="T7" fmla="*/ 0 60000 65536"/>
              <a:gd name="T8" fmla="*/ 0 60000 65536"/>
              <a:gd name="T9" fmla="*/ 0 w 80"/>
              <a:gd name="T10" fmla="*/ 0 h 1588"/>
              <a:gd name="T11" fmla="*/ 80 w 80"/>
              <a:gd name="T12" fmla="*/ 1588 h 1588"/>
            </a:gdLst>
            <a:ahLst/>
            <a:cxnLst>
              <a:cxn ang="T6">
                <a:pos x="T0" y="T1"/>
              </a:cxn>
              <a:cxn ang="T7">
                <a:pos x="T2" y="T3"/>
              </a:cxn>
              <a:cxn ang="T8">
                <a:pos x="T4" y="T5"/>
              </a:cxn>
            </a:cxnLst>
            <a:rect l="T9" t="T10" r="T11" b="T12"/>
            <a:pathLst>
              <a:path w="80" h="1588">
                <a:moveTo>
                  <a:pt x="80" y="0"/>
                </a:moveTo>
                <a:lnTo>
                  <a:pt x="71"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25" name="Freeform 397"/>
          <p:cNvSpPr>
            <a:spLocks/>
          </p:cNvSpPr>
          <p:nvPr/>
        </p:nvSpPr>
        <p:spPr bwMode="auto">
          <a:xfrm>
            <a:off x="4240213" y="2611438"/>
            <a:ext cx="1587" cy="127000"/>
          </a:xfrm>
          <a:custGeom>
            <a:avLst/>
            <a:gdLst>
              <a:gd name="T0" fmla="*/ 0 w 1587"/>
              <a:gd name="T1" fmla="*/ 2147483647 h 80"/>
              <a:gd name="T2" fmla="*/ 0 w 1587"/>
              <a:gd name="T3" fmla="*/ 2147483647 h 80"/>
              <a:gd name="T4" fmla="*/ 0 w 1587"/>
              <a:gd name="T5" fmla="*/ 2147483647 h 80"/>
              <a:gd name="T6" fmla="*/ 0 w 1587"/>
              <a:gd name="T7" fmla="*/ 2147483647 h 80"/>
              <a:gd name="T8" fmla="*/ 0 w 1587"/>
              <a:gd name="T9" fmla="*/ 2147483647 h 80"/>
              <a:gd name="T10" fmla="*/ 0 w 1587"/>
              <a:gd name="T11" fmla="*/ 0 h 80"/>
              <a:gd name="T12" fmla="*/ 0 60000 65536"/>
              <a:gd name="T13" fmla="*/ 0 60000 65536"/>
              <a:gd name="T14" fmla="*/ 0 60000 65536"/>
              <a:gd name="T15" fmla="*/ 0 60000 65536"/>
              <a:gd name="T16" fmla="*/ 0 60000 65536"/>
              <a:gd name="T17" fmla="*/ 0 60000 65536"/>
              <a:gd name="T18" fmla="*/ 0 w 1587"/>
              <a:gd name="T19" fmla="*/ 0 h 80"/>
              <a:gd name="T20" fmla="*/ 1587 w 1587"/>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587" h="80">
                <a:moveTo>
                  <a:pt x="0" y="80"/>
                </a:moveTo>
                <a:lnTo>
                  <a:pt x="0" y="71"/>
                </a:lnTo>
                <a:lnTo>
                  <a:pt x="0" y="40"/>
                </a:lnTo>
                <a:lnTo>
                  <a:pt x="0" y="30"/>
                </a:lnTo>
                <a:lnTo>
                  <a:pt x="0" y="9"/>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26" name="Line 398"/>
          <p:cNvSpPr>
            <a:spLocks noChangeShapeType="1"/>
          </p:cNvSpPr>
          <p:nvPr/>
        </p:nvSpPr>
        <p:spPr bwMode="auto">
          <a:xfrm>
            <a:off x="4240213" y="2803525"/>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27" name="Line 399"/>
          <p:cNvSpPr>
            <a:spLocks noChangeShapeType="1"/>
          </p:cNvSpPr>
          <p:nvPr/>
        </p:nvSpPr>
        <p:spPr bwMode="auto">
          <a:xfrm>
            <a:off x="4240213" y="280352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28" name="Line 400"/>
          <p:cNvSpPr>
            <a:spLocks noChangeShapeType="1"/>
          </p:cNvSpPr>
          <p:nvPr/>
        </p:nvSpPr>
        <p:spPr bwMode="auto">
          <a:xfrm flipH="1">
            <a:off x="4210050" y="2803525"/>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29" name="Line 401"/>
          <p:cNvSpPr>
            <a:spLocks noChangeShapeType="1"/>
          </p:cNvSpPr>
          <p:nvPr/>
        </p:nvSpPr>
        <p:spPr bwMode="auto">
          <a:xfrm flipV="1">
            <a:off x="4240213" y="277018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30" name="Freeform 402"/>
          <p:cNvSpPr>
            <a:spLocks/>
          </p:cNvSpPr>
          <p:nvPr/>
        </p:nvSpPr>
        <p:spPr bwMode="auto">
          <a:xfrm>
            <a:off x="3503613" y="2876550"/>
            <a:ext cx="552450" cy="155575"/>
          </a:xfrm>
          <a:custGeom>
            <a:avLst/>
            <a:gdLst>
              <a:gd name="T0" fmla="*/ 2147483647 w 348"/>
              <a:gd name="T1" fmla="*/ 0 h 98"/>
              <a:gd name="T2" fmla="*/ 2147483647 w 348"/>
              <a:gd name="T3" fmla="*/ 2147483647 h 98"/>
              <a:gd name="T4" fmla="*/ 2147483647 w 348"/>
              <a:gd name="T5" fmla="*/ 2147483647 h 98"/>
              <a:gd name="T6" fmla="*/ 0 w 348"/>
              <a:gd name="T7" fmla="*/ 2147483647 h 98"/>
              <a:gd name="T8" fmla="*/ 0 60000 65536"/>
              <a:gd name="T9" fmla="*/ 0 60000 65536"/>
              <a:gd name="T10" fmla="*/ 0 60000 65536"/>
              <a:gd name="T11" fmla="*/ 0 60000 65536"/>
              <a:gd name="T12" fmla="*/ 0 w 348"/>
              <a:gd name="T13" fmla="*/ 0 h 98"/>
              <a:gd name="T14" fmla="*/ 348 w 348"/>
              <a:gd name="T15" fmla="*/ 98 h 98"/>
            </a:gdLst>
            <a:ahLst/>
            <a:cxnLst>
              <a:cxn ang="T8">
                <a:pos x="T0" y="T1"/>
              </a:cxn>
              <a:cxn ang="T9">
                <a:pos x="T2" y="T3"/>
              </a:cxn>
              <a:cxn ang="T10">
                <a:pos x="T4" y="T5"/>
              </a:cxn>
              <a:cxn ang="T11">
                <a:pos x="T6" y="T7"/>
              </a:cxn>
            </a:cxnLst>
            <a:rect l="T12" t="T13" r="T14" b="T15"/>
            <a:pathLst>
              <a:path w="348" h="98">
                <a:moveTo>
                  <a:pt x="348" y="0"/>
                </a:moveTo>
                <a:lnTo>
                  <a:pt x="304" y="17"/>
                </a:lnTo>
                <a:lnTo>
                  <a:pt x="100" y="98"/>
                </a:lnTo>
                <a:lnTo>
                  <a:pt x="0" y="9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31" name="Line 403"/>
          <p:cNvSpPr>
            <a:spLocks noChangeShapeType="1"/>
          </p:cNvSpPr>
          <p:nvPr/>
        </p:nvSpPr>
        <p:spPr bwMode="auto">
          <a:xfrm flipV="1">
            <a:off x="4779963" y="1987550"/>
            <a:ext cx="1587" cy="3365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32" name="Line 404"/>
          <p:cNvSpPr>
            <a:spLocks noChangeShapeType="1"/>
          </p:cNvSpPr>
          <p:nvPr/>
        </p:nvSpPr>
        <p:spPr bwMode="auto">
          <a:xfrm flipV="1">
            <a:off x="4462463" y="1987550"/>
            <a:ext cx="1587" cy="3365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33" name="Freeform 405"/>
          <p:cNvSpPr>
            <a:spLocks/>
          </p:cNvSpPr>
          <p:nvPr/>
        </p:nvSpPr>
        <p:spPr bwMode="auto">
          <a:xfrm>
            <a:off x="5291138" y="2992438"/>
            <a:ext cx="1068387" cy="1587"/>
          </a:xfrm>
          <a:custGeom>
            <a:avLst/>
            <a:gdLst>
              <a:gd name="T0" fmla="*/ 0 w 673"/>
              <a:gd name="T1" fmla="*/ 0 h 1587"/>
              <a:gd name="T2" fmla="*/ 2147483647 w 673"/>
              <a:gd name="T3" fmla="*/ 0 h 1587"/>
              <a:gd name="T4" fmla="*/ 2147483647 w 673"/>
              <a:gd name="T5" fmla="*/ 0 h 1587"/>
              <a:gd name="T6" fmla="*/ 0 60000 65536"/>
              <a:gd name="T7" fmla="*/ 0 60000 65536"/>
              <a:gd name="T8" fmla="*/ 0 60000 65536"/>
              <a:gd name="T9" fmla="*/ 0 w 673"/>
              <a:gd name="T10" fmla="*/ 0 h 1587"/>
              <a:gd name="T11" fmla="*/ 673 w 673"/>
              <a:gd name="T12" fmla="*/ 1587 h 1587"/>
            </a:gdLst>
            <a:ahLst/>
            <a:cxnLst>
              <a:cxn ang="T6">
                <a:pos x="T0" y="T1"/>
              </a:cxn>
              <a:cxn ang="T7">
                <a:pos x="T2" y="T3"/>
              </a:cxn>
              <a:cxn ang="T8">
                <a:pos x="T4" y="T5"/>
              </a:cxn>
            </a:cxnLst>
            <a:rect l="T9" t="T10" r="T11" b="T12"/>
            <a:pathLst>
              <a:path w="673" h="1587">
                <a:moveTo>
                  <a:pt x="0" y="0"/>
                </a:moveTo>
                <a:lnTo>
                  <a:pt x="157" y="0"/>
                </a:lnTo>
                <a:lnTo>
                  <a:pt x="673"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34" name="Line 406"/>
          <p:cNvSpPr>
            <a:spLocks noChangeShapeType="1"/>
          </p:cNvSpPr>
          <p:nvPr/>
        </p:nvSpPr>
        <p:spPr bwMode="auto">
          <a:xfrm>
            <a:off x="5291138" y="2354263"/>
            <a:ext cx="10683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35" name="Freeform 407"/>
          <p:cNvSpPr>
            <a:spLocks/>
          </p:cNvSpPr>
          <p:nvPr/>
        </p:nvSpPr>
        <p:spPr bwMode="auto">
          <a:xfrm>
            <a:off x="5410200" y="2843213"/>
            <a:ext cx="222250" cy="252412"/>
          </a:xfrm>
          <a:custGeom>
            <a:avLst/>
            <a:gdLst>
              <a:gd name="T0" fmla="*/ 0 w 140"/>
              <a:gd name="T1" fmla="*/ 0 h 159"/>
              <a:gd name="T2" fmla="*/ 2147483647 w 140"/>
              <a:gd name="T3" fmla="*/ 2147483647 h 159"/>
              <a:gd name="T4" fmla="*/ 2147483647 w 140"/>
              <a:gd name="T5" fmla="*/ 2147483647 h 159"/>
              <a:gd name="T6" fmla="*/ 0 60000 65536"/>
              <a:gd name="T7" fmla="*/ 0 60000 65536"/>
              <a:gd name="T8" fmla="*/ 0 60000 65536"/>
              <a:gd name="T9" fmla="*/ 0 w 140"/>
              <a:gd name="T10" fmla="*/ 0 h 159"/>
              <a:gd name="T11" fmla="*/ 140 w 140"/>
              <a:gd name="T12" fmla="*/ 159 h 159"/>
            </a:gdLst>
            <a:ahLst/>
            <a:cxnLst>
              <a:cxn ang="T6">
                <a:pos x="T0" y="T1"/>
              </a:cxn>
              <a:cxn ang="T7">
                <a:pos x="T2" y="T3"/>
              </a:cxn>
              <a:cxn ang="T8">
                <a:pos x="T4" y="T5"/>
              </a:cxn>
            </a:cxnLst>
            <a:rect l="T9" t="T10" r="T11" b="T12"/>
            <a:pathLst>
              <a:path w="140" h="159">
                <a:moveTo>
                  <a:pt x="0" y="0"/>
                </a:moveTo>
                <a:lnTo>
                  <a:pt x="82" y="94"/>
                </a:lnTo>
                <a:lnTo>
                  <a:pt x="140" y="15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36" name="Freeform 408"/>
          <p:cNvSpPr>
            <a:spLocks/>
          </p:cNvSpPr>
          <p:nvPr/>
        </p:nvSpPr>
        <p:spPr bwMode="auto">
          <a:xfrm>
            <a:off x="5189538" y="2595563"/>
            <a:ext cx="141287" cy="158750"/>
          </a:xfrm>
          <a:custGeom>
            <a:avLst/>
            <a:gdLst>
              <a:gd name="T0" fmla="*/ 0 w 89"/>
              <a:gd name="T1" fmla="*/ 0 h 100"/>
              <a:gd name="T2" fmla="*/ 2147483647 w 89"/>
              <a:gd name="T3" fmla="*/ 2147483647 h 100"/>
              <a:gd name="T4" fmla="*/ 2147483647 w 89"/>
              <a:gd name="T5" fmla="*/ 2147483647 h 100"/>
              <a:gd name="T6" fmla="*/ 2147483647 w 89"/>
              <a:gd name="T7" fmla="*/ 2147483647 h 100"/>
              <a:gd name="T8" fmla="*/ 0 60000 65536"/>
              <a:gd name="T9" fmla="*/ 0 60000 65536"/>
              <a:gd name="T10" fmla="*/ 0 60000 65536"/>
              <a:gd name="T11" fmla="*/ 0 60000 65536"/>
              <a:gd name="T12" fmla="*/ 0 w 89"/>
              <a:gd name="T13" fmla="*/ 0 h 100"/>
              <a:gd name="T14" fmla="*/ 89 w 89"/>
              <a:gd name="T15" fmla="*/ 100 h 100"/>
            </a:gdLst>
            <a:ahLst/>
            <a:cxnLst>
              <a:cxn ang="T8">
                <a:pos x="T0" y="T1"/>
              </a:cxn>
              <a:cxn ang="T9">
                <a:pos x="T2" y="T3"/>
              </a:cxn>
              <a:cxn ang="T10">
                <a:pos x="T4" y="T5"/>
              </a:cxn>
              <a:cxn ang="T11">
                <a:pos x="T6" y="T7"/>
              </a:cxn>
            </a:cxnLst>
            <a:rect l="T12" t="T13" r="T14" b="T15"/>
            <a:pathLst>
              <a:path w="89" h="100">
                <a:moveTo>
                  <a:pt x="0" y="0"/>
                </a:moveTo>
                <a:lnTo>
                  <a:pt x="44" y="50"/>
                </a:lnTo>
                <a:lnTo>
                  <a:pt x="89" y="10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37" name="Freeform 409"/>
          <p:cNvSpPr>
            <a:spLocks/>
          </p:cNvSpPr>
          <p:nvPr/>
        </p:nvSpPr>
        <p:spPr bwMode="auto">
          <a:xfrm>
            <a:off x="5410200" y="2781300"/>
            <a:ext cx="44450" cy="61913"/>
          </a:xfrm>
          <a:custGeom>
            <a:avLst/>
            <a:gdLst>
              <a:gd name="T0" fmla="*/ 0 w 15"/>
              <a:gd name="T1" fmla="*/ 2147483647 h 20"/>
              <a:gd name="T2" fmla="*/ 2147483647 w 15"/>
              <a:gd name="T3" fmla="*/ 2147483647 h 20"/>
              <a:gd name="T4" fmla="*/ 2147483647 w 15"/>
              <a:gd name="T5" fmla="*/ 0 h 20"/>
              <a:gd name="T6" fmla="*/ 0 60000 65536"/>
              <a:gd name="T7" fmla="*/ 0 60000 65536"/>
              <a:gd name="T8" fmla="*/ 0 60000 65536"/>
              <a:gd name="T9" fmla="*/ 0 w 15"/>
              <a:gd name="T10" fmla="*/ 0 h 20"/>
              <a:gd name="T11" fmla="*/ 15 w 15"/>
              <a:gd name="T12" fmla="*/ 20 h 20"/>
            </a:gdLst>
            <a:ahLst/>
            <a:cxnLst>
              <a:cxn ang="T6">
                <a:pos x="T0" y="T1"/>
              </a:cxn>
              <a:cxn ang="T7">
                <a:pos x="T2" y="T3"/>
              </a:cxn>
              <a:cxn ang="T8">
                <a:pos x="T4" y="T5"/>
              </a:cxn>
            </a:cxnLst>
            <a:rect l="T9" t="T10" r="T11" b="T12"/>
            <a:pathLst>
              <a:path w="15" h="20">
                <a:moveTo>
                  <a:pt x="0" y="20"/>
                </a:moveTo>
                <a:cubicBezTo>
                  <a:pt x="4" y="16"/>
                  <a:pt x="8" y="12"/>
                  <a:pt x="11" y="7"/>
                </a:cubicBezTo>
                <a:cubicBezTo>
                  <a:pt x="15" y="0"/>
                  <a:pt x="15" y="0"/>
                  <a:pt x="15" y="0"/>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38" name="Freeform 410"/>
          <p:cNvSpPr>
            <a:spLocks/>
          </p:cNvSpPr>
          <p:nvPr/>
        </p:nvSpPr>
        <p:spPr bwMode="auto">
          <a:xfrm>
            <a:off x="5291138" y="2843213"/>
            <a:ext cx="119062" cy="53975"/>
          </a:xfrm>
          <a:custGeom>
            <a:avLst/>
            <a:gdLst>
              <a:gd name="T0" fmla="*/ 0 w 39"/>
              <a:gd name="T1" fmla="*/ 2147483647 h 18"/>
              <a:gd name="T2" fmla="*/ 2147483647 w 39"/>
              <a:gd name="T3" fmla="*/ 2147483647 h 18"/>
              <a:gd name="T4" fmla="*/ 2147483647 w 39"/>
              <a:gd name="T5" fmla="*/ 0 h 18"/>
              <a:gd name="T6" fmla="*/ 0 60000 65536"/>
              <a:gd name="T7" fmla="*/ 0 60000 65536"/>
              <a:gd name="T8" fmla="*/ 0 60000 65536"/>
              <a:gd name="T9" fmla="*/ 0 w 39"/>
              <a:gd name="T10" fmla="*/ 0 h 18"/>
              <a:gd name="T11" fmla="*/ 39 w 39"/>
              <a:gd name="T12" fmla="*/ 18 h 18"/>
            </a:gdLst>
            <a:ahLst/>
            <a:cxnLst>
              <a:cxn ang="T6">
                <a:pos x="T0" y="T1"/>
              </a:cxn>
              <a:cxn ang="T7">
                <a:pos x="T2" y="T3"/>
              </a:cxn>
              <a:cxn ang="T8">
                <a:pos x="T4" y="T5"/>
              </a:cxn>
            </a:cxnLst>
            <a:rect l="T9" t="T10" r="T11" b="T12"/>
            <a:pathLst>
              <a:path w="39" h="18">
                <a:moveTo>
                  <a:pt x="0" y="18"/>
                </a:moveTo>
                <a:cubicBezTo>
                  <a:pt x="8" y="16"/>
                  <a:pt x="8" y="16"/>
                  <a:pt x="8" y="16"/>
                </a:cubicBezTo>
                <a:cubicBezTo>
                  <a:pt x="19" y="13"/>
                  <a:pt x="30" y="8"/>
                  <a:pt x="39" y="0"/>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39" name="Freeform 411"/>
          <p:cNvSpPr>
            <a:spLocks/>
          </p:cNvSpPr>
          <p:nvPr/>
        </p:nvSpPr>
        <p:spPr bwMode="auto">
          <a:xfrm>
            <a:off x="4048125" y="2830513"/>
            <a:ext cx="119063" cy="63500"/>
          </a:xfrm>
          <a:custGeom>
            <a:avLst/>
            <a:gdLst>
              <a:gd name="T0" fmla="*/ 2147483647 w 75"/>
              <a:gd name="T1" fmla="*/ 0 h 40"/>
              <a:gd name="T2" fmla="*/ 0 w 75"/>
              <a:gd name="T3" fmla="*/ 2147483647 h 40"/>
              <a:gd name="T4" fmla="*/ 2147483647 w 75"/>
              <a:gd name="T5" fmla="*/ 2147483647 h 40"/>
              <a:gd name="T6" fmla="*/ 2147483647 w 75"/>
              <a:gd name="T7" fmla="*/ 2147483647 h 40"/>
              <a:gd name="T8" fmla="*/ 2147483647 w 75"/>
              <a:gd name="T9" fmla="*/ 0 h 40"/>
              <a:gd name="T10" fmla="*/ 0 60000 65536"/>
              <a:gd name="T11" fmla="*/ 0 60000 65536"/>
              <a:gd name="T12" fmla="*/ 0 60000 65536"/>
              <a:gd name="T13" fmla="*/ 0 60000 65536"/>
              <a:gd name="T14" fmla="*/ 0 60000 65536"/>
              <a:gd name="T15" fmla="*/ 0 w 75"/>
              <a:gd name="T16" fmla="*/ 0 h 40"/>
              <a:gd name="T17" fmla="*/ 75 w 75"/>
              <a:gd name="T18" fmla="*/ 40 h 40"/>
            </a:gdLst>
            <a:ahLst/>
            <a:cxnLst>
              <a:cxn ang="T10">
                <a:pos x="T0" y="T1"/>
              </a:cxn>
              <a:cxn ang="T11">
                <a:pos x="T2" y="T3"/>
              </a:cxn>
              <a:cxn ang="T12">
                <a:pos x="T4" y="T5"/>
              </a:cxn>
              <a:cxn ang="T13">
                <a:pos x="T6" y="T7"/>
              </a:cxn>
              <a:cxn ang="T14">
                <a:pos x="T8" y="T9"/>
              </a:cxn>
            </a:cxnLst>
            <a:rect l="T15" t="T16" r="T17" b="T18"/>
            <a:pathLst>
              <a:path w="75" h="40">
                <a:moveTo>
                  <a:pt x="75" y="0"/>
                </a:moveTo>
                <a:lnTo>
                  <a:pt x="0" y="17"/>
                </a:lnTo>
                <a:lnTo>
                  <a:pt x="5" y="29"/>
                </a:lnTo>
                <a:lnTo>
                  <a:pt x="9" y="40"/>
                </a:lnTo>
                <a:lnTo>
                  <a:pt x="75"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40" name="Freeform 412"/>
          <p:cNvSpPr>
            <a:spLocks/>
          </p:cNvSpPr>
          <p:nvPr/>
        </p:nvSpPr>
        <p:spPr bwMode="auto">
          <a:xfrm>
            <a:off x="5110163" y="2506663"/>
            <a:ext cx="95250" cy="101600"/>
          </a:xfrm>
          <a:custGeom>
            <a:avLst/>
            <a:gdLst>
              <a:gd name="T0" fmla="*/ 0 w 60"/>
              <a:gd name="T1" fmla="*/ 0 h 64"/>
              <a:gd name="T2" fmla="*/ 2147483647 w 60"/>
              <a:gd name="T3" fmla="*/ 2147483647 h 64"/>
              <a:gd name="T4" fmla="*/ 2147483647 w 60"/>
              <a:gd name="T5" fmla="*/ 2147483647 h 64"/>
              <a:gd name="T6" fmla="*/ 2147483647 w 60"/>
              <a:gd name="T7" fmla="*/ 2147483647 h 64"/>
              <a:gd name="T8" fmla="*/ 0 w 60"/>
              <a:gd name="T9" fmla="*/ 0 h 64"/>
              <a:gd name="T10" fmla="*/ 0 60000 65536"/>
              <a:gd name="T11" fmla="*/ 0 60000 65536"/>
              <a:gd name="T12" fmla="*/ 0 60000 65536"/>
              <a:gd name="T13" fmla="*/ 0 60000 65536"/>
              <a:gd name="T14" fmla="*/ 0 60000 65536"/>
              <a:gd name="T15" fmla="*/ 0 w 60"/>
              <a:gd name="T16" fmla="*/ 0 h 64"/>
              <a:gd name="T17" fmla="*/ 60 w 60"/>
              <a:gd name="T18" fmla="*/ 64 h 64"/>
            </a:gdLst>
            <a:ahLst/>
            <a:cxnLst>
              <a:cxn ang="T10">
                <a:pos x="T0" y="T1"/>
              </a:cxn>
              <a:cxn ang="T11">
                <a:pos x="T2" y="T3"/>
              </a:cxn>
              <a:cxn ang="T12">
                <a:pos x="T4" y="T5"/>
              </a:cxn>
              <a:cxn ang="T13">
                <a:pos x="T6" y="T7"/>
              </a:cxn>
              <a:cxn ang="T14">
                <a:pos x="T8" y="T9"/>
              </a:cxn>
            </a:cxnLst>
            <a:rect l="T15" t="T16" r="T17" b="T18"/>
            <a:pathLst>
              <a:path w="60" h="64">
                <a:moveTo>
                  <a:pt x="0" y="0"/>
                </a:moveTo>
                <a:lnTo>
                  <a:pt x="40" y="64"/>
                </a:lnTo>
                <a:lnTo>
                  <a:pt x="50" y="56"/>
                </a:lnTo>
                <a:lnTo>
                  <a:pt x="60" y="48"/>
                </a:lnTo>
                <a:lnTo>
                  <a:pt x="0"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41" name="Freeform 413"/>
          <p:cNvSpPr>
            <a:spLocks/>
          </p:cNvSpPr>
          <p:nvPr/>
        </p:nvSpPr>
        <p:spPr bwMode="auto">
          <a:xfrm>
            <a:off x="5314950" y="2738438"/>
            <a:ext cx="95250" cy="104775"/>
          </a:xfrm>
          <a:custGeom>
            <a:avLst/>
            <a:gdLst>
              <a:gd name="T0" fmla="*/ 2147483647 w 60"/>
              <a:gd name="T1" fmla="*/ 2147483647 h 66"/>
              <a:gd name="T2" fmla="*/ 2147483647 w 60"/>
              <a:gd name="T3" fmla="*/ 2147483647 h 66"/>
              <a:gd name="T4" fmla="*/ 2147483647 w 60"/>
              <a:gd name="T5" fmla="*/ 0 h 66"/>
              <a:gd name="T6" fmla="*/ 2147483647 w 60"/>
              <a:gd name="T7" fmla="*/ 2147483647 h 66"/>
              <a:gd name="T8" fmla="*/ 0 w 60"/>
              <a:gd name="T9" fmla="*/ 2147483647 h 66"/>
              <a:gd name="T10" fmla="*/ 2147483647 w 60"/>
              <a:gd name="T11" fmla="*/ 2147483647 h 66"/>
              <a:gd name="T12" fmla="*/ 2147483647 w 60"/>
              <a:gd name="T13" fmla="*/ 2147483647 h 66"/>
              <a:gd name="T14" fmla="*/ 0 60000 65536"/>
              <a:gd name="T15" fmla="*/ 0 60000 65536"/>
              <a:gd name="T16" fmla="*/ 0 60000 65536"/>
              <a:gd name="T17" fmla="*/ 0 60000 65536"/>
              <a:gd name="T18" fmla="*/ 0 60000 65536"/>
              <a:gd name="T19" fmla="*/ 0 60000 65536"/>
              <a:gd name="T20" fmla="*/ 0 60000 65536"/>
              <a:gd name="T21" fmla="*/ 0 w 60"/>
              <a:gd name="T22" fmla="*/ 0 h 66"/>
              <a:gd name="T23" fmla="*/ 60 w 60"/>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66">
                <a:moveTo>
                  <a:pt x="60" y="66"/>
                </a:moveTo>
                <a:lnTo>
                  <a:pt x="60" y="66"/>
                </a:lnTo>
                <a:lnTo>
                  <a:pt x="19" y="0"/>
                </a:lnTo>
                <a:lnTo>
                  <a:pt x="10" y="10"/>
                </a:lnTo>
                <a:lnTo>
                  <a:pt x="0" y="18"/>
                </a:lnTo>
                <a:lnTo>
                  <a:pt x="60" y="66"/>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42" name="Freeform 414"/>
          <p:cNvSpPr>
            <a:spLocks/>
          </p:cNvSpPr>
          <p:nvPr/>
        </p:nvSpPr>
        <p:spPr bwMode="auto">
          <a:xfrm>
            <a:off x="3979863" y="2132013"/>
            <a:ext cx="1587" cy="109537"/>
          </a:xfrm>
          <a:custGeom>
            <a:avLst/>
            <a:gdLst>
              <a:gd name="T0" fmla="*/ 0 w 1587"/>
              <a:gd name="T1" fmla="*/ 2147483647 h 69"/>
              <a:gd name="T2" fmla="*/ 0 w 1587"/>
              <a:gd name="T3" fmla="*/ 0 h 69"/>
              <a:gd name="T4" fmla="*/ 0 w 1587"/>
              <a:gd name="T5" fmla="*/ 2147483647 h 69"/>
              <a:gd name="T6" fmla="*/ 0 60000 65536"/>
              <a:gd name="T7" fmla="*/ 0 60000 65536"/>
              <a:gd name="T8" fmla="*/ 0 60000 65536"/>
              <a:gd name="T9" fmla="*/ 0 w 1587"/>
              <a:gd name="T10" fmla="*/ 0 h 69"/>
              <a:gd name="T11" fmla="*/ 1587 w 1587"/>
              <a:gd name="T12" fmla="*/ 69 h 69"/>
            </a:gdLst>
            <a:ahLst/>
            <a:cxnLst>
              <a:cxn ang="T6">
                <a:pos x="T0" y="T1"/>
              </a:cxn>
              <a:cxn ang="T7">
                <a:pos x="T2" y="T3"/>
              </a:cxn>
              <a:cxn ang="T8">
                <a:pos x="T4" y="T5"/>
              </a:cxn>
            </a:cxnLst>
            <a:rect l="T9" t="T10" r="T11" b="T12"/>
            <a:pathLst>
              <a:path w="1587" h="69">
                <a:moveTo>
                  <a:pt x="0" y="69"/>
                </a:moveTo>
                <a:lnTo>
                  <a:pt x="0" y="0"/>
                </a:lnTo>
                <a:lnTo>
                  <a:pt x="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943" name="Line 415"/>
          <p:cNvSpPr>
            <a:spLocks noChangeShapeType="1"/>
          </p:cNvSpPr>
          <p:nvPr/>
        </p:nvSpPr>
        <p:spPr bwMode="auto">
          <a:xfrm flipV="1">
            <a:off x="3979863" y="2132013"/>
            <a:ext cx="1587" cy="1095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944" name="Line 416"/>
          <p:cNvSpPr>
            <a:spLocks noChangeShapeType="1"/>
          </p:cNvSpPr>
          <p:nvPr/>
        </p:nvSpPr>
        <p:spPr bwMode="auto">
          <a:xfrm flipV="1">
            <a:off x="3979863" y="2132013"/>
            <a:ext cx="1587" cy="109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45" name="Freeform 417"/>
          <p:cNvSpPr>
            <a:spLocks/>
          </p:cNvSpPr>
          <p:nvPr/>
        </p:nvSpPr>
        <p:spPr bwMode="auto">
          <a:xfrm>
            <a:off x="4352925" y="1858963"/>
            <a:ext cx="109538" cy="111125"/>
          </a:xfrm>
          <a:custGeom>
            <a:avLst/>
            <a:gdLst>
              <a:gd name="T0" fmla="*/ 2147483647 w 69"/>
              <a:gd name="T1" fmla="*/ 2147483647 h 70"/>
              <a:gd name="T2" fmla="*/ 2147483647 w 69"/>
              <a:gd name="T3" fmla="*/ 0 h 70"/>
              <a:gd name="T4" fmla="*/ 0 w 69"/>
              <a:gd name="T5" fmla="*/ 2147483647 h 70"/>
              <a:gd name="T6" fmla="*/ 2147483647 w 69"/>
              <a:gd name="T7" fmla="*/ 2147483647 h 70"/>
              <a:gd name="T8" fmla="*/ 0 60000 65536"/>
              <a:gd name="T9" fmla="*/ 0 60000 65536"/>
              <a:gd name="T10" fmla="*/ 0 60000 65536"/>
              <a:gd name="T11" fmla="*/ 0 60000 65536"/>
              <a:gd name="T12" fmla="*/ 0 w 69"/>
              <a:gd name="T13" fmla="*/ 0 h 70"/>
              <a:gd name="T14" fmla="*/ 69 w 69"/>
              <a:gd name="T15" fmla="*/ 70 h 70"/>
            </a:gdLst>
            <a:ahLst/>
            <a:cxnLst>
              <a:cxn ang="T8">
                <a:pos x="T0" y="T1"/>
              </a:cxn>
              <a:cxn ang="T9">
                <a:pos x="T2" y="T3"/>
              </a:cxn>
              <a:cxn ang="T10">
                <a:pos x="T4" y="T5"/>
              </a:cxn>
              <a:cxn ang="T11">
                <a:pos x="T6" y="T7"/>
              </a:cxn>
            </a:cxnLst>
            <a:rect l="T12" t="T13" r="T14" b="T15"/>
            <a:pathLst>
              <a:path w="69" h="70">
                <a:moveTo>
                  <a:pt x="69" y="70"/>
                </a:moveTo>
                <a:lnTo>
                  <a:pt x="69" y="0"/>
                </a:lnTo>
                <a:lnTo>
                  <a:pt x="0" y="35"/>
                </a:lnTo>
                <a:lnTo>
                  <a:pt x="69"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946" name="Freeform 418"/>
          <p:cNvSpPr>
            <a:spLocks/>
          </p:cNvSpPr>
          <p:nvPr/>
        </p:nvSpPr>
        <p:spPr bwMode="auto">
          <a:xfrm>
            <a:off x="4352925" y="1858963"/>
            <a:ext cx="109538" cy="111125"/>
          </a:xfrm>
          <a:custGeom>
            <a:avLst/>
            <a:gdLst>
              <a:gd name="T0" fmla="*/ 2147483647 w 69"/>
              <a:gd name="T1" fmla="*/ 2147483647 h 70"/>
              <a:gd name="T2" fmla="*/ 2147483647 w 69"/>
              <a:gd name="T3" fmla="*/ 0 h 70"/>
              <a:gd name="T4" fmla="*/ 0 w 69"/>
              <a:gd name="T5" fmla="*/ 2147483647 h 70"/>
              <a:gd name="T6" fmla="*/ 2147483647 w 69"/>
              <a:gd name="T7" fmla="*/ 2147483647 h 70"/>
              <a:gd name="T8" fmla="*/ 0 60000 65536"/>
              <a:gd name="T9" fmla="*/ 0 60000 65536"/>
              <a:gd name="T10" fmla="*/ 0 60000 65536"/>
              <a:gd name="T11" fmla="*/ 0 60000 65536"/>
              <a:gd name="T12" fmla="*/ 0 w 69"/>
              <a:gd name="T13" fmla="*/ 0 h 70"/>
              <a:gd name="T14" fmla="*/ 69 w 69"/>
              <a:gd name="T15" fmla="*/ 70 h 70"/>
            </a:gdLst>
            <a:ahLst/>
            <a:cxnLst>
              <a:cxn ang="T8">
                <a:pos x="T0" y="T1"/>
              </a:cxn>
              <a:cxn ang="T9">
                <a:pos x="T2" y="T3"/>
              </a:cxn>
              <a:cxn ang="T10">
                <a:pos x="T4" y="T5"/>
              </a:cxn>
              <a:cxn ang="T11">
                <a:pos x="T6" y="T7"/>
              </a:cxn>
            </a:cxnLst>
            <a:rect l="T12" t="T13" r="T14" b="T15"/>
            <a:pathLst>
              <a:path w="69" h="70">
                <a:moveTo>
                  <a:pt x="69" y="70"/>
                </a:moveTo>
                <a:lnTo>
                  <a:pt x="69" y="0"/>
                </a:lnTo>
                <a:lnTo>
                  <a:pt x="0" y="35"/>
                </a:lnTo>
                <a:lnTo>
                  <a:pt x="69" y="7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47" name="Line 419"/>
          <p:cNvSpPr>
            <a:spLocks noChangeShapeType="1"/>
          </p:cNvSpPr>
          <p:nvPr/>
        </p:nvSpPr>
        <p:spPr bwMode="auto">
          <a:xfrm flipV="1">
            <a:off x="5962650" y="452438"/>
            <a:ext cx="1588" cy="16351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48" name="Line 420"/>
          <p:cNvSpPr>
            <a:spLocks noChangeShapeType="1"/>
          </p:cNvSpPr>
          <p:nvPr/>
        </p:nvSpPr>
        <p:spPr bwMode="auto">
          <a:xfrm>
            <a:off x="6075363" y="228600"/>
            <a:ext cx="1587" cy="2238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49" name="Rectangle 421"/>
          <p:cNvSpPr>
            <a:spLocks noChangeArrowheads="1"/>
          </p:cNvSpPr>
          <p:nvPr/>
        </p:nvSpPr>
        <p:spPr bwMode="auto">
          <a:xfrm>
            <a:off x="5930900" y="258763"/>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L</a:t>
            </a:r>
            <a:endParaRPr lang="en-US" smtClean="0">
              <a:solidFill>
                <a:srgbClr val="000000"/>
              </a:solidFill>
            </a:endParaRPr>
          </a:p>
        </p:txBody>
      </p:sp>
      <p:sp>
        <p:nvSpPr>
          <p:cNvPr id="22950" name="Freeform 422"/>
          <p:cNvSpPr>
            <a:spLocks/>
          </p:cNvSpPr>
          <p:nvPr/>
        </p:nvSpPr>
        <p:spPr bwMode="auto">
          <a:xfrm>
            <a:off x="5853113" y="228600"/>
            <a:ext cx="222250" cy="223838"/>
          </a:xfrm>
          <a:custGeom>
            <a:avLst/>
            <a:gdLst>
              <a:gd name="T0" fmla="*/ 2147483647 w 140"/>
              <a:gd name="T1" fmla="*/ 2147483647 h 141"/>
              <a:gd name="T2" fmla="*/ 0 w 140"/>
              <a:gd name="T3" fmla="*/ 2147483647 h 141"/>
              <a:gd name="T4" fmla="*/ 0 w 140"/>
              <a:gd name="T5" fmla="*/ 0 h 141"/>
              <a:gd name="T6" fmla="*/ 2147483647 w 140"/>
              <a:gd name="T7" fmla="*/ 0 h 141"/>
              <a:gd name="T8" fmla="*/ 0 60000 65536"/>
              <a:gd name="T9" fmla="*/ 0 60000 65536"/>
              <a:gd name="T10" fmla="*/ 0 60000 65536"/>
              <a:gd name="T11" fmla="*/ 0 60000 65536"/>
              <a:gd name="T12" fmla="*/ 0 w 140"/>
              <a:gd name="T13" fmla="*/ 0 h 141"/>
              <a:gd name="T14" fmla="*/ 140 w 140"/>
              <a:gd name="T15" fmla="*/ 141 h 141"/>
            </a:gdLst>
            <a:ahLst/>
            <a:cxnLst>
              <a:cxn ang="T8">
                <a:pos x="T0" y="T1"/>
              </a:cxn>
              <a:cxn ang="T9">
                <a:pos x="T2" y="T3"/>
              </a:cxn>
              <a:cxn ang="T10">
                <a:pos x="T4" y="T5"/>
              </a:cxn>
              <a:cxn ang="T11">
                <a:pos x="T6" y="T7"/>
              </a:cxn>
            </a:cxnLst>
            <a:rect l="T12" t="T13" r="T14" b="T15"/>
            <a:pathLst>
              <a:path w="140" h="141">
                <a:moveTo>
                  <a:pt x="140" y="141"/>
                </a:moveTo>
                <a:lnTo>
                  <a:pt x="0" y="141"/>
                </a:lnTo>
                <a:lnTo>
                  <a:pt x="0" y="0"/>
                </a:lnTo>
                <a:lnTo>
                  <a:pt x="1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51" name="Rectangle 423"/>
          <p:cNvSpPr>
            <a:spLocks noChangeArrowheads="1"/>
          </p:cNvSpPr>
          <p:nvPr/>
        </p:nvSpPr>
        <p:spPr bwMode="auto">
          <a:xfrm>
            <a:off x="5822950" y="1924050"/>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K</a:t>
            </a:r>
            <a:endParaRPr lang="en-US" smtClean="0">
              <a:solidFill>
                <a:srgbClr val="000000"/>
              </a:solidFill>
            </a:endParaRPr>
          </a:p>
        </p:txBody>
      </p:sp>
      <p:sp>
        <p:nvSpPr>
          <p:cNvPr id="22952" name="Freeform 424"/>
          <p:cNvSpPr>
            <a:spLocks/>
          </p:cNvSpPr>
          <p:nvPr/>
        </p:nvSpPr>
        <p:spPr bwMode="auto">
          <a:xfrm>
            <a:off x="5748338" y="1895475"/>
            <a:ext cx="223837" cy="223838"/>
          </a:xfrm>
          <a:custGeom>
            <a:avLst/>
            <a:gdLst>
              <a:gd name="T0" fmla="*/ 2147483647 w 141"/>
              <a:gd name="T1" fmla="*/ 2147483647 h 141"/>
              <a:gd name="T2" fmla="*/ 0 w 141"/>
              <a:gd name="T3" fmla="*/ 2147483647 h 141"/>
              <a:gd name="T4" fmla="*/ 0 w 141"/>
              <a:gd name="T5" fmla="*/ 0 h 141"/>
              <a:gd name="T6" fmla="*/ 0 60000 65536"/>
              <a:gd name="T7" fmla="*/ 0 60000 65536"/>
              <a:gd name="T8" fmla="*/ 0 60000 65536"/>
              <a:gd name="T9" fmla="*/ 0 w 141"/>
              <a:gd name="T10" fmla="*/ 0 h 141"/>
              <a:gd name="T11" fmla="*/ 141 w 141"/>
              <a:gd name="T12" fmla="*/ 141 h 141"/>
            </a:gdLst>
            <a:ahLst/>
            <a:cxnLst>
              <a:cxn ang="T6">
                <a:pos x="T0" y="T1"/>
              </a:cxn>
              <a:cxn ang="T7">
                <a:pos x="T2" y="T3"/>
              </a:cxn>
              <a:cxn ang="T8">
                <a:pos x="T4" y="T5"/>
              </a:cxn>
            </a:cxnLst>
            <a:rect l="T9" t="T10" r="T11" b="T12"/>
            <a:pathLst>
              <a:path w="141" h="141">
                <a:moveTo>
                  <a:pt x="141" y="141"/>
                </a:moveTo>
                <a:lnTo>
                  <a:pt x="0" y="141"/>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53" name="Line 425"/>
          <p:cNvSpPr>
            <a:spLocks noChangeShapeType="1"/>
          </p:cNvSpPr>
          <p:nvPr/>
        </p:nvSpPr>
        <p:spPr bwMode="auto">
          <a:xfrm flipV="1">
            <a:off x="5861050" y="2119313"/>
            <a:ext cx="1588" cy="2349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54" name="Line 426"/>
          <p:cNvSpPr>
            <a:spLocks noChangeShapeType="1"/>
          </p:cNvSpPr>
          <p:nvPr/>
        </p:nvSpPr>
        <p:spPr bwMode="auto">
          <a:xfrm>
            <a:off x="5972175" y="1895475"/>
            <a:ext cx="1588" cy="2238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55" name="Line 427"/>
          <p:cNvSpPr>
            <a:spLocks noChangeShapeType="1"/>
          </p:cNvSpPr>
          <p:nvPr/>
        </p:nvSpPr>
        <p:spPr bwMode="auto">
          <a:xfrm>
            <a:off x="5748338" y="1895475"/>
            <a:ext cx="2238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56" name="Line 428"/>
          <p:cNvSpPr>
            <a:spLocks noChangeShapeType="1"/>
          </p:cNvSpPr>
          <p:nvPr/>
        </p:nvSpPr>
        <p:spPr bwMode="auto">
          <a:xfrm flipV="1">
            <a:off x="5751513" y="2732088"/>
            <a:ext cx="1587" cy="2540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57" name="Rectangle 429"/>
          <p:cNvSpPr>
            <a:spLocks noChangeArrowheads="1"/>
          </p:cNvSpPr>
          <p:nvPr/>
        </p:nvSpPr>
        <p:spPr bwMode="auto">
          <a:xfrm>
            <a:off x="5641975" y="2509838"/>
            <a:ext cx="222250" cy="222250"/>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58" name="Rectangle 430"/>
          <p:cNvSpPr>
            <a:spLocks noChangeArrowheads="1"/>
          </p:cNvSpPr>
          <p:nvPr/>
        </p:nvSpPr>
        <p:spPr bwMode="auto">
          <a:xfrm>
            <a:off x="5703888" y="2536825"/>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H</a:t>
            </a:r>
            <a:endParaRPr lang="en-US" smtClean="0">
              <a:solidFill>
                <a:srgbClr val="000000"/>
              </a:solidFill>
            </a:endParaRPr>
          </a:p>
        </p:txBody>
      </p:sp>
      <p:sp>
        <p:nvSpPr>
          <p:cNvPr id="22959" name="Freeform 431"/>
          <p:cNvSpPr>
            <a:spLocks/>
          </p:cNvSpPr>
          <p:nvPr/>
        </p:nvSpPr>
        <p:spPr bwMode="auto">
          <a:xfrm>
            <a:off x="5907088" y="506413"/>
            <a:ext cx="112712" cy="109537"/>
          </a:xfrm>
          <a:custGeom>
            <a:avLst/>
            <a:gdLst>
              <a:gd name="T0" fmla="*/ 2147483647 w 71"/>
              <a:gd name="T1" fmla="*/ 2147483647 h 69"/>
              <a:gd name="T2" fmla="*/ 0 w 71"/>
              <a:gd name="T3" fmla="*/ 2147483647 h 69"/>
              <a:gd name="T4" fmla="*/ 2147483647 w 71"/>
              <a:gd name="T5" fmla="*/ 0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0" y="69"/>
                </a:lnTo>
                <a:lnTo>
                  <a:pt x="35" y="0"/>
                </a:lnTo>
                <a:lnTo>
                  <a:pt x="7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960" name="Freeform 432"/>
          <p:cNvSpPr>
            <a:spLocks/>
          </p:cNvSpPr>
          <p:nvPr/>
        </p:nvSpPr>
        <p:spPr bwMode="auto">
          <a:xfrm>
            <a:off x="5907088" y="506413"/>
            <a:ext cx="112712" cy="109537"/>
          </a:xfrm>
          <a:custGeom>
            <a:avLst/>
            <a:gdLst>
              <a:gd name="T0" fmla="*/ 2147483647 w 71"/>
              <a:gd name="T1" fmla="*/ 2147483647 h 69"/>
              <a:gd name="T2" fmla="*/ 0 w 71"/>
              <a:gd name="T3" fmla="*/ 2147483647 h 69"/>
              <a:gd name="T4" fmla="*/ 2147483647 w 71"/>
              <a:gd name="T5" fmla="*/ 0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0" y="69"/>
                </a:lnTo>
                <a:lnTo>
                  <a:pt x="35" y="0"/>
                </a:lnTo>
                <a:lnTo>
                  <a:pt x="71"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61" name="Freeform 433"/>
          <p:cNvSpPr>
            <a:spLocks/>
          </p:cNvSpPr>
          <p:nvPr/>
        </p:nvSpPr>
        <p:spPr bwMode="auto">
          <a:xfrm>
            <a:off x="5807075" y="2244725"/>
            <a:ext cx="109538" cy="109538"/>
          </a:xfrm>
          <a:custGeom>
            <a:avLst/>
            <a:gdLst>
              <a:gd name="T0" fmla="*/ 2147483647 w 69"/>
              <a:gd name="T1" fmla="*/ 2147483647 h 69"/>
              <a:gd name="T2" fmla="*/ 0 w 69"/>
              <a:gd name="T3" fmla="*/ 2147483647 h 69"/>
              <a:gd name="T4" fmla="*/ 2147483647 w 69"/>
              <a:gd name="T5" fmla="*/ 0 h 69"/>
              <a:gd name="T6" fmla="*/ 2147483647 w 69"/>
              <a:gd name="T7" fmla="*/ 2147483647 h 69"/>
              <a:gd name="T8" fmla="*/ 0 60000 65536"/>
              <a:gd name="T9" fmla="*/ 0 60000 65536"/>
              <a:gd name="T10" fmla="*/ 0 60000 65536"/>
              <a:gd name="T11" fmla="*/ 0 60000 65536"/>
              <a:gd name="T12" fmla="*/ 0 w 69"/>
              <a:gd name="T13" fmla="*/ 0 h 69"/>
              <a:gd name="T14" fmla="*/ 69 w 69"/>
              <a:gd name="T15" fmla="*/ 69 h 69"/>
            </a:gdLst>
            <a:ahLst/>
            <a:cxnLst>
              <a:cxn ang="T8">
                <a:pos x="T0" y="T1"/>
              </a:cxn>
              <a:cxn ang="T9">
                <a:pos x="T2" y="T3"/>
              </a:cxn>
              <a:cxn ang="T10">
                <a:pos x="T4" y="T5"/>
              </a:cxn>
              <a:cxn ang="T11">
                <a:pos x="T6" y="T7"/>
              </a:cxn>
            </a:cxnLst>
            <a:rect l="T12" t="T13" r="T14" b="T15"/>
            <a:pathLst>
              <a:path w="69" h="69">
                <a:moveTo>
                  <a:pt x="69" y="69"/>
                </a:moveTo>
                <a:lnTo>
                  <a:pt x="0" y="69"/>
                </a:lnTo>
                <a:lnTo>
                  <a:pt x="34" y="0"/>
                </a:lnTo>
                <a:lnTo>
                  <a:pt x="6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962" name="Freeform 434"/>
          <p:cNvSpPr>
            <a:spLocks/>
          </p:cNvSpPr>
          <p:nvPr/>
        </p:nvSpPr>
        <p:spPr bwMode="auto">
          <a:xfrm>
            <a:off x="5807075" y="2244725"/>
            <a:ext cx="109538" cy="109538"/>
          </a:xfrm>
          <a:custGeom>
            <a:avLst/>
            <a:gdLst>
              <a:gd name="T0" fmla="*/ 2147483647 w 69"/>
              <a:gd name="T1" fmla="*/ 2147483647 h 69"/>
              <a:gd name="T2" fmla="*/ 0 w 69"/>
              <a:gd name="T3" fmla="*/ 2147483647 h 69"/>
              <a:gd name="T4" fmla="*/ 2147483647 w 69"/>
              <a:gd name="T5" fmla="*/ 0 h 69"/>
              <a:gd name="T6" fmla="*/ 2147483647 w 69"/>
              <a:gd name="T7" fmla="*/ 2147483647 h 69"/>
              <a:gd name="T8" fmla="*/ 0 60000 65536"/>
              <a:gd name="T9" fmla="*/ 0 60000 65536"/>
              <a:gd name="T10" fmla="*/ 0 60000 65536"/>
              <a:gd name="T11" fmla="*/ 0 60000 65536"/>
              <a:gd name="T12" fmla="*/ 0 w 69"/>
              <a:gd name="T13" fmla="*/ 0 h 69"/>
              <a:gd name="T14" fmla="*/ 69 w 69"/>
              <a:gd name="T15" fmla="*/ 69 h 69"/>
            </a:gdLst>
            <a:ahLst/>
            <a:cxnLst>
              <a:cxn ang="T8">
                <a:pos x="T0" y="T1"/>
              </a:cxn>
              <a:cxn ang="T9">
                <a:pos x="T2" y="T3"/>
              </a:cxn>
              <a:cxn ang="T10">
                <a:pos x="T4" y="T5"/>
              </a:cxn>
              <a:cxn ang="T11">
                <a:pos x="T6" y="T7"/>
              </a:cxn>
            </a:cxnLst>
            <a:rect l="T12" t="T13" r="T14" b="T15"/>
            <a:pathLst>
              <a:path w="69" h="69">
                <a:moveTo>
                  <a:pt x="69" y="69"/>
                </a:moveTo>
                <a:lnTo>
                  <a:pt x="0" y="69"/>
                </a:lnTo>
                <a:lnTo>
                  <a:pt x="34" y="0"/>
                </a:lnTo>
                <a:lnTo>
                  <a:pt x="69"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63" name="Freeform 435"/>
          <p:cNvSpPr>
            <a:spLocks/>
          </p:cNvSpPr>
          <p:nvPr/>
        </p:nvSpPr>
        <p:spPr bwMode="auto">
          <a:xfrm>
            <a:off x="5695950" y="2876550"/>
            <a:ext cx="114300" cy="109538"/>
          </a:xfrm>
          <a:custGeom>
            <a:avLst/>
            <a:gdLst>
              <a:gd name="T0" fmla="*/ 2147483647 w 72"/>
              <a:gd name="T1" fmla="*/ 2147483647 h 69"/>
              <a:gd name="T2" fmla="*/ 0 w 72"/>
              <a:gd name="T3" fmla="*/ 2147483647 h 69"/>
              <a:gd name="T4" fmla="*/ 2147483647 w 72"/>
              <a:gd name="T5" fmla="*/ 0 h 69"/>
              <a:gd name="T6" fmla="*/ 2147483647 w 72"/>
              <a:gd name="T7" fmla="*/ 2147483647 h 69"/>
              <a:gd name="T8" fmla="*/ 0 60000 65536"/>
              <a:gd name="T9" fmla="*/ 0 60000 65536"/>
              <a:gd name="T10" fmla="*/ 0 60000 65536"/>
              <a:gd name="T11" fmla="*/ 0 60000 65536"/>
              <a:gd name="T12" fmla="*/ 0 w 72"/>
              <a:gd name="T13" fmla="*/ 0 h 69"/>
              <a:gd name="T14" fmla="*/ 72 w 72"/>
              <a:gd name="T15" fmla="*/ 69 h 69"/>
            </a:gdLst>
            <a:ahLst/>
            <a:cxnLst>
              <a:cxn ang="T8">
                <a:pos x="T0" y="T1"/>
              </a:cxn>
              <a:cxn ang="T9">
                <a:pos x="T2" y="T3"/>
              </a:cxn>
              <a:cxn ang="T10">
                <a:pos x="T4" y="T5"/>
              </a:cxn>
              <a:cxn ang="T11">
                <a:pos x="T6" y="T7"/>
              </a:cxn>
            </a:cxnLst>
            <a:rect l="T12" t="T13" r="T14" b="T15"/>
            <a:pathLst>
              <a:path w="72" h="69">
                <a:moveTo>
                  <a:pt x="72" y="69"/>
                </a:moveTo>
                <a:lnTo>
                  <a:pt x="0" y="69"/>
                </a:lnTo>
                <a:lnTo>
                  <a:pt x="35" y="0"/>
                </a:lnTo>
                <a:lnTo>
                  <a:pt x="72"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964" name="Freeform 436"/>
          <p:cNvSpPr>
            <a:spLocks/>
          </p:cNvSpPr>
          <p:nvPr/>
        </p:nvSpPr>
        <p:spPr bwMode="auto">
          <a:xfrm>
            <a:off x="5695950" y="2876550"/>
            <a:ext cx="114300" cy="109538"/>
          </a:xfrm>
          <a:custGeom>
            <a:avLst/>
            <a:gdLst>
              <a:gd name="T0" fmla="*/ 2147483647 w 72"/>
              <a:gd name="T1" fmla="*/ 2147483647 h 69"/>
              <a:gd name="T2" fmla="*/ 0 w 72"/>
              <a:gd name="T3" fmla="*/ 2147483647 h 69"/>
              <a:gd name="T4" fmla="*/ 2147483647 w 72"/>
              <a:gd name="T5" fmla="*/ 0 h 69"/>
              <a:gd name="T6" fmla="*/ 2147483647 w 72"/>
              <a:gd name="T7" fmla="*/ 2147483647 h 69"/>
              <a:gd name="T8" fmla="*/ 0 60000 65536"/>
              <a:gd name="T9" fmla="*/ 0 60000 65536"/>
              <a:gd name="T10" fmla="*/ 0 60000 65536"/>
              <a:gd name="T11" fmla="*/ 0 60000 65536"/>
              <a:gd name="T12" fmla="*/ 0 w 72"/>
              <a:gd name="T13" fmla="*/ 0 h 69"/>
              <a:gd name="T14" fmla="*/ 72 w 72"/>
              <a:gd name="T15" fmla="*/ 69 h 69"/>
            </a:gdLst>
            <a:ahLst/>
            <a:cxnLst>
              <a:cxn ang="T8">
                <a:pos x="T0" y="T1"/>
              </a:cxn>
              <a:cxn ang="T9">
                <a:pos x="T2" y="T3"/>
              </a:cxn>
              <a:cxn ang="T10">
                <a:pos x="T4" y="T5"/>
              </a:cxn>
              <a:cxn ang="T11">
                <a:pos x="T6" y="T7"/>
              </a:cxn>
            </a:cxnLst>
            <a:rect l="T12" t="T13" r="T14" b="T15"/>
            <a:pathLst>
              <a:path w="72" h="69">
                <a:moveTo>
                  <a:pt x="72" y="69"/>
                </a:moveTo>
                <a:lnTo>
                  <a:pt x="0" y="69"/>
                </a:lnTo>
                <a:lnTo>
                  <a:pt x="35" y="0"/>
                </a:lnTo>
                <a:lnTo>
                  <a:pt x="72"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65" name="Rectangle 437"/>
          <p:cNvSpPr>
            <a:spLocks noChangeArrowheads="1"/>
          </p:cNvSpPr>
          <p:nvPr/>
        </p:nvSpPr>
        <p:spPr bwMode="auto">
          <a:xfrm>
            <a:off x="3370263" y="1725613"/>
            <a:ext cx="222250" cy="219075"/>
          </a:xfrm>
          <a:prstGeom prst="rect">
            <a:avLst/>
          </a:prstGeom>
          <a:solidFill>
            <a:srgbClr val="F9ED25"/>
          </a:solidFill>
          <a:ln w="12700">
            <a:solidFill>
              <a:srgbClr val="000000"/>
            </a:solidFill>
            <a:miter lim="800000"/>
            <a:headEnd/>
            <a:tailEnd/>
          </a:ln>
        </p:spPr>
        <p:txBody>
          <a:bodyPr/>
          <a:lstStyle/>
          <a:p>
            <a:pPr fontAlgn="base">
              <a:spcBef>
                <a:spcPct val="0"/>
              </a:spcBef>
              <a:spcAft>
                <a:spcPct val="0"/>
              </a:spcAft>
            </a:pPr>
            <a:endParaRPr lang="en-US" smtClean="0">
              <a:solidFill>
                <a:srgbClr val="000000"/>
              </a:solidFill>
            </a:endParaRPr>
          </a:p>
        </p:txBody>
      </p:sp>
      <p:sp>
        <p:nvSpPr>
          <p:cNvPr id="22966" name="Line 438"/>
          <p:cNvSpPr>
            <a:spLocks noChangeShapeType="1"/>
          </p:cNvSpPr>
          <p:nvPr/>
        </p:nvSpPr>
        <p:spPr bwMode="auto">
          <a:xfrm flipV="1">
            <a:off x="3482975" y="1947863"/>
            <a:ext cx="1588" cy="1746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67" name="Rectangle 439"/>
          <p:cNvSpPr>
            <a:spLocks noChangeArrowheads="1"/>
          </p:cNvSpPr>
          <p:nvPr/>
        </p:nvSpPr>
        <p:spPr bwMode="auto">
          <a:xfrm>
            <a:off x="3443288" y="1763713"/>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N</a:t>
            </a:r>
            <a:endParaRPr lang="en-US" smtClean="0">
              <a:solidFill>
                <a:srgbClr val="000000"/>
              </a:solidFill>
            </a:endParaRPr>
          </a:p>
        </p:txBody>
      </p:sp>
      <p:sp>
        <p:nvSpPr>
          <p:cNvPr id="22968" name="Line 440"/>
          <p:cNvSpPr>
            <a:spLocks noChangeShapeType="1"/>
          </p:cNvSpPr>
          <p:nvPr/>
        </p:nvSpPr>
        <p:spPr bwMode="auto">
          <a:xfrm>
            <a:off x="3373438" y="1725613"/>
            <a:ext cx="1587" cy="22225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69" name="Freeform 441"/>
          <p:cNvSpPr>
            <a:spLocks/>
          </p:cNvSpPr>
          <p:nvPr/>
        </p:nvSpPr>
        <p:spPr bwMode="auto">
          <a:xfrm>
            <a:off x="3373438" y="1725613"/>
            <a:ext cx="222250" cy="222250"/>
          </a:xfrm>
          <a:custGeom>
            <a:avLst/>
            <a:gdLst>
              <a:gd name="T0" fmla="*/ 0 w 140"/>
              <a:gd name="T1" fmla="*/ 2147483647 h 140"/>
              <a:gd name="T2" fmla="*/ 2147483647 w 140"/>
              <a:gd name="T3" fmla="*/ 2147483647 h 140"/>
              <a:gd name="T4" fmla="*/ 2147483647 w 140"/>
              <a:gd name="T5" fmla="*/ 0 h 140"/>
              <a:gd name="T6" fmla="*/ 0 w 140"/>
              <a:gd name="T7" fmla="*/ 0 h 140"/>
              <a:gd name="T8" fmla="*/ 0 60000 65536"/>
              <a:gd name="T9" fmla="*/ 0 60000 65536"/>
              <a:gd name="T10" fmla="*/ 0 60000 65536"/>
              <a:gd name="T11" fmla="*/ 0 60000 65536"/>
              <a:gd name="T12" fmla="*/ 0 w 140"/>
              <a:gd name="T13" fmla="*/ 0 h 140"/>
              <a:gd name="T14" fmla="*/ 140 w 140"/>
              <a:gd name="T15" fmla="*/ 140 h 140"/>
            </a:gdLst>
            <a:ahLst/>
            <a:cxnLst>
              <a:cxn ang="T8">
                <a:pos x="T0" y="T1"/>
              </a:cxn>
              <a:cxn ang="T9">
                <a:pos x="T2" y="T3"/>
              </a:cxn>
              <a:cxn ang="T10">
                <a:pos x="T4" y="T5"/>
              </a:cxn>
              <a:cxn ang="T11">
                <a:pos x="T6" y="T7"/>
              </a:cxn>
            </a:cxnLst>
            <a:rect l="T12" t="T13" r="T14" b="T15"/>
            <a:pathLst>
              <a:path w="140" h="140">
                <a:moveTo>
                  <a:pt x="0" y="140"/>
                </a:moveTo>
                <a:lnTo>
                  <a:pt x="140" y="140"/>
                </a:lnTo>
                <a:lnTo>
                  <a:pt x="140" y="0"/>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70" name="Freeform 442"/>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2147483647 w 71"/>
              <a:gd name="T7" fmla="*/ 2147483647 h 71"/>
              <a:gd name="T8" fmla="*/ 0 60000 65536"/>
              <a:gd name="T9" fmla="*/ 0 60000 65536"/>
              <a:gd name="T10" fmla="*/ 0 60000 65536"/>
              <a:gd name="T11" fmla="*/ 0 60000 65536"/>
              <a:gd name="T12" fmla="*/ 0 w 71"/>
              <a:gd name="T13" fmla="*/ 0 h 71"/>
              <a:gd name="T14" fmla="*/ 71 w 71"/>
              <a:gd name="T15" fmla="*/ 71 h 71"/>
            </a:gdLst>
            <a:ahLst/>
            <a:cxnLst>
              <a:cxn ang="T8">
                <a:pos x="T0" y="T1"/>
              </a:cxn>
              <a:cxn ang="T9">
                <a:pos x="T2" y="T3"/>
              </a:cxn>
              <a:cxn ang="T10">
                <a:pos x="T4" y="T5"/>
              </a:cxn>
              <a:cxn ang="T11">
                <a:pos x="T6" y="T7"/>
              </a:cxn>
            </a:cxnLst>
            <a:rect l="T12" t="T13" r="T14" b="T15"/>
            <a:pathLst>
              <a:path w="71" h="71">
                <a:moveTo>
                  <a:pt x="71" y="71"/>
                </a:moveTo>
                <a:lnTo>
                  <a:pt x="35" y="0"/>
                </a:lnTo>
                <a:lnTo>
                  <a:pt x="0" y="71"/>
                </a:lnTo>
                <a:lnTo>
                  <a:pt x="7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971" name="Freeform 443"/>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0 60000 65536"/>
              <a:gd name="T7" fmla="*/ 0 60000 65536"/>
              <a:gd name="T8" fmla="*/ 0 60000 65536"/>
              <a:gd name="T9" fmla="*/ 0 w 71"/>
              <a:gd name="T10" fmla="*/ 0 h 71"/>
              <a:gd name="T11" fmla="*/ 71 w 71"/>
              <a:gd name="T12" fmla="*/ 71 h 71"/>
            </a:gdLst>
            <a:ahLst/>
            <a:cxnLst>
              <a:cxn ang="T6">
                <a:pos x="T0" y="T1"/>
              </a:cxn>
              <a:cxn ang="T7">
                <a:pos x="T2" y="T3"/>
              </a:cxn>
              <a:cxn ang="T8">
                <a:pos x="T4" y="T5"/>
              </a:cxn>
            </a:cxnLst>
            <a:rect l="T9" t="T10" r="T11" b="T12"/>
            <a:pathLst>
              <a:path w="71" h="71">
                <a:moveTo>
                  <a:pt x="71" y="71"/>
                </a:moveTo>
                <a:lnTo>
                  <a:pt x="35" y="0"/>
                </a:lnTo>
                <a:lnTo>
                  <a:pt x="0"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972" name="Freeform 444"/>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0 60000 65536"/>
              <a:gd name="T7" fmla="*/ 0 60000 65536"/>
              <a:gd name="T8" fmla="*/ 0 60000 65536"/>
              <a:gd name="T9" fmla="*/ 0 w 71"/>
              <a:gd name="T10" fmla="*/ 0 h 71"/>
              <a:gd name="T11" fmla="*/ 71 w 71"/>
              <a:gd name="T12" fmla="*/ 71 h 71"/>
            </a:gdLst>
            <a:ahLst/>
            <a:cxnLst>
              <a:cxn ang="T6">
                <a:pos x="T0" y="T1"/>
              </a:cxn>
              <a:cxn ang="T7">
                <a:pos x="T2" y="T3"/>
              </a:cxn>
              <a:cxn ang="T8">
                <a:pos x="T4" y="T5"/>
              </a:cxn>
            </a:cxnLst>
            <a:rect l="T9" t="T10" r="T11" b="T12"/>
            <a:pathLst>
              <a:path w="71" h="71">
                <a:moveTo>
                  <a:pt x="71" y="71"/>
                </a:moveTo>
                <a:lnTo>
                  <a:pt x="35" y="0"/>
                </a:lnTo>
                <a:lnTo>
                  <a:pt x="0" y="71"/>
                </a:lnTo>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2973" name="Line 445"/>
          <p:cNvSpPr>
            <a:spLocks noChangeShapeType="1"/>
          </p:cNvSpPr>
          <p:nvPr/>
        </p:nvSpPr>
        <p:spPr bwMode="auto">
          <a:xfrm>
            <a:off x="3513138" y="2103438"/>
            <a:ext cx="373062" cy="9842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74" name="Freeform 446"/>
          <p:cNvSpPr>
            <a:spLocks/>
          </p:cNvSpPr>
          <p:nvPr/>
        </p:nvSpPr>
        <p:spPr bwMode="auto">
          <a:xfrm>
            <a:off x="3852863" y="2162175"/>
            <a:ext cx="136525" cy="66675"/>
          </a:xfrm>
          <a:custGeom>
            <a:avLst/>
            <a:gdLst>
              <a:gd name="T0" fmla="*/ 0 w 86"/>
              <a:gd name="T1" fmla="*/ 2147483647 h 42"/>
              <a:gd name="T2" fmla="*/ 2147483647 w 86"/>
              <a:gd name="T3" fmla="*/ 2147483647 h 42"/>
              <a:gd name="T4" fmla="*/ 2147483647 w 86"/>
              <a:gd name="T5" fmla="*/ 0 h 42"/>
              <a:gd name="T6" fmla="*/ 0 w 86"/>
              <a:gd name="T7" fmla="*/ 2147483647 h 42"/>
              <a:gd name="T8" fmla="*/ 0 60000 65536"/>
              <a:gd name="T9" fmla="*/ 0 60000 65536"/>
              <a:gd name="T10" fmla="*/ 0 60000 65536"/>
              <a:gd name="T11" fmla="*/ 0 60000 65536"/>
              <a:gd name="T12" fmla="*/ 0 w 86"/>
              <a:gd name="T13" fmla="*/ 0 h 42"/>
              <a:gd name="T14" fmla="*/ 86 w 86"/>
              <a:gd name="T15" fmla="*/ 42 h 42"/>
            </a:gdLst>
            <a:ahLst/>
            <a:cxnLst>
              <a:cxn ang="T8">
                <a:pos x="T0" y="T1"/>
              </a:cxn>
              <a:cxn ang="T9">
                <a:pos x="T2" y="T3"/>
              </a:cxn>
              <a:cxn ang="T10">
                <a:pos x="T4" y="T5"/>
              </a:cxn>
              <a:cxn ang="T11">
                <a:pos x="T6" y="T7"/>
              </a:cxn>
            </a:cxnLst>
            <a:rect l="T12" t="T13" r="T14" b="T15"/>
            <a:pathLst>
              <a:path w="86" h="42">
                <a:moveTo>
                  <a:pt x="0" y="42"/>
                </a:moveTo>
                <a:lnTo>
                  <a:pt x="86" y="42"/>
                </a:lnTo>
                <a:lnTo>
                  <a:pt x="11" y="0"/>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2975" name="Line 447"/>
          <p:cNvSpPr>
            <a:spLocks noChangeShapeType="1"/>
          </p:cNvSpPr>
          <p:nvPr/>
        </p:nvSpPr>
        <p:spPr bwMode="auto">
          <a:xfrm flipH="1">
            <a:off x="3421063" y="2112963"/>
            <a:ext cx="119062" cy="1587"/>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76" name="Line 448"/>
          <p:cNvSpPr>
            <a:spLocks noChangeShapeType="1"/>
          </p:cNvSpPr>
          <p:nvPr/>
        </p:nvSpPr>
        <p:spPr bwMode="auto">
          <a:xfrm>
            <a:off x="1846263" y="3171825"/>
            <a:ext cx="1587" cy="1588"/>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2977" name="Rectangle 449"/>
          <p:cNvSpPr>
            <a:spLocks noChangeArrowheads="1"/>
          </p:cNvSpPr>
          <p:nvPr/>
        </p:nvSpPr>
        <p:spPr bwMode="auto">
          <a:xfrm>
            <a:off x="544513" y="3276600"/>
            <a:ext cx="1095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2978" name="Rectangle 450"/>
          <p:cNvSpPr>
            <a:spLocks noChangeArrowheads="1"/>
          </p:cNvSpPr>
          <p:nvPr/>
        </p:nvSpPr>
        <p:spPr bwMode="auto">
          <a:xfrm>
            <a:off x="6508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2979" name="Rectangle 451"/>
          <p:cNvSpPr>
            <a:spLocks noChangeArrowheads="1"/>
          </p:cNvSpPr>
          <p:nvPr/>
        </p:nvSpPr>
        <p:spPr bwMode="auto">
          <a:xfrm>
            <a:off x="72390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2980" name="Rectangle 452"/>
          <p:cNvSpPr>
            <a:spLocks noChangeArrowheads="1"/>
          </p:cNvSpPr>
          <p:nvPr/>
        </p:nvSpPr>
        <p:spPr bwMode="auto">
          <a:xfrm>
            <a:off x="7731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2981" name="Rectangle 453"/>
          <p:cNvSpPr>
            <a:spLocks noChangeArrowheads="1"/>
          </p:cNvSpPr>
          <p:nvPr/>
        </p:nvSpPr>
        <p:spPr bwMode="auto">
          <a:xfrm>
            <a:off x="854075"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2982" name="Rectangle 454"/>
          <p:cNvSpPr>
            <a:spLocks noChangeArrowheads="1"/>
          </p:cNvSpPr>
          <p:nvPr/>
        </p:nvSpPr>
        <p:spPr bwMode="auto">
          <a:xfrm>
            <a:off x="1012825"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p</a:t>
            </a:r>
            <a:endParaRPr lang="en-US" smtClean="0">
              <a:solidFill>
                <a:srgbClr val="000000"/>
              </a:solidFill>
            </a:endParaRPr>
          </a:p>
        </p:txBody>
      </p:sp>
      <p:sp>
        <p:nvSpPr>
          <p:cNvPr id="22983" name="Rectangle 455"/>
          <p:cNvSpPr>
            <a:spLocks noChangeArrowheads="1"/>
          </p:cNvSpPr>
          <p:nvPr/>
        </p:nvSpPr>
        <p:spPr bwMode="auto">
          <a:xfrm>
            <a:off x="1093788"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2984" name="Rectangle 456"/>
          <p:cNvSpPr>
            <a:spLocks noChangeArrowheads="1"/>
          </p:cNvSpPr>
          <p:nvPr/>
        </p:nvSpPr>
        <p:spPr bwMode="auto">
          <a:xfrm>
            <a:off x="1135063"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2985" name="Rectangle 457"/>
          <p:cNvSpPr>
            <a:spLocks noChangeArrowheads="1"/>
          </p:cNvSpPr>
          <p:nvPr/>
        </p:nvSpPr>
        <p:spPr bwMode="auto">
          <a:xfrm>
            <a:off x="120808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2986" name="Rectangle 458"/>
          <p:cNvSpPr>
            <a:spLocks noChangeArrowheads="1"/>
          </p:cNvSpPr>
          <p:nvPr/>
        </p:nvSpPr>
        <p:spPr bwMode="auto">
          <a:xfrm>
            <a:off x="128905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2987" name="Rectangle 459"/>
          <p:cNvSpPr>
            <a:spLocks noChangeArrowheads="1"/>
          </p:cNvSpPr>
          <p:nvPr/>
        </p:nvSpPr>
        <p:spPr bwMode="auto">
          <a:xfrm>
            <a:off x="135413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2988" name="Rectangle 460"/>
          <p:cNvSpPr>
            <a:spLocks noChangeArrowheads="1"/>
          </p:cNvSpPr>
          <p:nvPr/>
        </p:nvSpPr>
        <p:spPr bwMode="auto">
          <a:xfrm>
            <a:off x="144780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2989" name="Rectangle 461"/>
          <p:cNvSpPr>
            <a:spLocks noChangeArrowheads="1"/>
          </p:cNvSpPr>
          <p:nvPr/>
        </p:nvSpPr>
        <p:spPr bwMode="auto">
          <a:xfrm>
            <a:off x="151288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2990" name="Rectangle 462"/>
          <p:cNvSpPr>
            <a:spLocks noChangeArrowheads="1"/>
          </p:cNvSpPr>
          <p:nvPr/>
        </p:nvSpPr>
        <p:spPr bwMode="auto">
          <a:xfrm>
            <a:off x="1570038"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2991" name="Rectangle 463"/>
          <p:cNvSpPr>
            <a:spLocks noChangeArrowheads="1"/>
          </p:cNvSpPr>
          <p:nvPr/>
        </p:nvSpPr>
        <p:spPr bwMode="auto">
          <a:xfrm>
            <a:off x="1619250"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2992" name="Rectangle 464"/>
          <p:cNvSpPr>
            <a:spLocks noChangeArrowheads="1"/>
          </p:cNvSpPr>
          <p:nvPr/>
        </p:nvSpPr>
        <p:spPr bwMode="auto">
          <a:xfrm>
            <a:off x="1692275"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b</a:t>
            </a:r>
            <a:endParaRPr lang="en-US" smtClean="0">
              <a:solidFill>
                <a:srgbClr val="000000"/>
              </a:solidFill>
            </a:endParaRPr>
          </a:p>
        </p:txBody>
      </p:sp>
      <p:sp>
        <p:nvSpPr>
          <p:cNvPr id="22993" name="Rectangle 465"/>
          <p:cNvSpPr>
            <a:spLocks noChangeArrowheads="1"/>
          </p:cNvSpPr>
          <p:nvPr/>
        </p:nvSpPr>
        <p:spPr bwMode="auto">
          <a:xfrm>
            <a:off x="1774825" y="3276600"/>
            <a:ext cx="428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2994" name="Rectangle 466"/>
          <p:cNvSpPr>
            <a:spLocks noChangeArrowheads="1"/>
          </p:cNvSpPr>
          <p:nvPr/>
        </p:nvSpPr>
        <p:spPr bwMode="auto">
          <a:xfrm>
            <a:off x="1814513"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i</a:t>
            </a:r>
            <a:endParaRPr lang="en-US" smtClean="0">
              <a:solidFill>
                <a:srgbClr val="000000"/>
              </a:solidFill>
            </a:endParaRPr>
          </a:p>
        </p:txBody>
      </p:sp>
      <p:sp>
        <p:nvSpPr>
          <p:cNvPr id="22995" name="Rectangle 467"/>
          <p:cNvSpPr>
            <a:spLocks noChangeArrowheads="1"/>
          </p:cNvSpPr>
          <p:nvPr/>
        </p:nvSpPr>
        <p:spPr bwMode="auto">
          <a:xfrm>
            <a:off x="185578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2996" name="Rectangle 468"/>
          <p:cNvSpPr>
            <a:spLocks noChangeArrowheads="1"/>
          </p:cNvSpPr>
          <p:nvPr/>
        </p:nvSpPr>
        <p:spPr bwMode="auto">
          <a:xfrm>
            <a:off x="191293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h</a:t>
            </a:r>
            <a:endParaRPr lang="en-US" smtClean="0">
              <a:solidFill>
                <a:srgbClr val="000000"/>
              </a:solidFill>
            </a:endParaRPr>
          </a:p>
        </p:txBody>
      </p:sp>
      <p:sp>
        <p:nvSpPr>
          <p:cNvPr id="22997" name="Rectangle 469"/>
          <p:cNvSpPr>
            <a:spLocks noChangeArrowheads="1"/>
          </p:cNvSpPr>
          <p:nvPr/>
        </p:nvSpPr>
        <p:spPr bwMode="auto">
          <a:xfrm>
            <a:off x="199390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2998" name="Rectangle 470"/>
          <p:cNvSpPr>
            <a:spLocks noChangeArrowheads="1"/>
          </p:cNvSpPr>
          <p:nvPr/>
        </p:nvSpPr>
        <p:spPr bwMode="auto">
          <a:xfrm>
            <a:off x="205898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2999" name="Rectangle 471"/>
          <p:cNvSpPr>
            <a:spLocks noChangeArrowheads="1"/>
          </p:cNvSpPr>
          <p:nvPr/>
        </p:nvSpPr>
        <p:spPr bwMode="auto">
          <a:xfrm>
            <a:off x="217805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3000" name="Rectangle 472"/>
          <p:cNvSpPr>
            <a:spLocks noChangeArrowheads="1"/>
          </p:cNvSpPr>
          <p:nvPr/>
        </p:nvSpPr>
        <p:spPr bwMode="auto">
          <a:xfrm>
            <a:off x="2225675"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3001" name="Rectangle 473"/>
          <p:cNvSpPr>
            <a:spLocks noChangeArrowheads="1"/>
          </p:cNvSpPr>
          <p:nvPr/>
        </p:nvSpPr>
        <p:spPr bwMode="auto">
          <a:xfrm>
            <a:off x="2289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o</a:t>
            </a:r>
            <a:endParaRPr lang="en-US" smtClean="0">
              <a:solidFill>
                <a:srgbClr val="000000"/>
              </a:solidFill>
            </a:endParaRPr>
          </a:p>
        </p:txBody>
      </p:sp>
      <p:sp>
        <p:nvSpPr>
          <p:cNvPr id="23002" name="Rectangle 474"/>
          <p:cNvSpPr>
            <a:spLocks noChangeArrowheads="1"/>
          </p:cNvSpPr>
          <p:nvPr/>
        </p:nvSpPr>
        <p:spPr bwMode="auto">
          <a:xfrm>
            <a:off x="2362200"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3003" name="Rectangle 475"/>
          <p:cNvSpPr>
            <a:spLocks noChangeArrowheads="1"/>
          </p:cNvSpPr>
          <p:nvPr/>
        </p:nvSpPr>
        <p:spPr bwMode="auto">
          <a:xfrm>
            <a:off x="2520950"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p</a:t>
            </a:r>
            <a:endParaRPr lang="en-US" smtClean="0">
              <a:solidFill>
                <a:srgbClr val="000000"/>
              </a:solidFill>
            </a:endParaRPr>
          </a:p>
        </p:txBody>
      </p:sp>
      <p:sp>
        <p:nvSpPr>
          <p:cNvPr id="23004" name="Rectangle 476"/>
          <p:cNvSpPr>
            <a:spLocks noChangeArrowheads="1"/>
          </p:cNvSpPr>
          <p:nvPr/>
        </p:nvSpPr>
        <p:spPr bwMode="auto">
          <a:xfrm>
            <a:off x="2601913"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3005" name="Rectangle 477"/>
          <p:cNvSpPr>
            <a:spLocks noChangeArrowheads="1"/>
          </p:cNvSpPr>
          <p:nvPr/>
        </p:nvSpPr>
        <p:spPr bwMode="auto">
          <a:xfrm>
            <a:off x="2643188"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006" name="Rectangle 478"/>
          <p:cNvSpPr>
            <a:spLocks noChangeArrowheads="1"/>
          </p:cNvSpPr>
          <p:nvPr/>
        </p:nvSpPr>
        <p:spPr bwMode="auto">
          <a:xfrm>
            <a:off x="27162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3007" name="Rectangle 479"/>
          <p:cNvSpPr>
            <a:spLocks noChangeArrowheads="1"/>
          </p:cNvSpPr>
          <p:nvPr/>
        </p:nvSpPr>
        <p:spPr bwMode="auto">
          <a:xfrm>
            <a:off x="2797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008" name="Rectangle 480"/>
          <p:cNvSpPr>
            <a:spLocks noChangeArrowheads="1"/>
          </p:cNvSpPr>
          <p:nvPr/>
        </p:nvSpPr>
        <p:spPr bwMode="auto">
          <a:xfrm>
            <a:off x="2871788"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3009" name="Rectangle 481"/>
          <p:cNvSpPr>
            <a:spLocks noChangeArrowheads="1"/>
          </p:cNvSpPr>
          <p:nvPr/>
        </p:nvSpPr>
        <p:spPr bwMode="auto">
          <a:xfrm>
            <a:off x="29702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3010" name="Rectangle 482"/>
          <p:cNvSpPr>
            <a:spLocks noChangeArrowheads="1"/>
          </p:cNvSpPr>
          <p:nvPr/>
        </p:nvSpPr>
        <p:spPr bwMode="auto">
          <a:xfrm>
            <a:off x="3051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011" name="Rectangle 483"/>
          <p:cNvSpPr>
            <a:spLocks noChangeArrowheads="1"/>
          </p:cNvSpPr>
          <p:nvPr/>
        </p:nvSpPr>
        <p:spPr bwMode="auto">
          <a:xfrm>
            <a:off x="312420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012" name="Rectangle 484"/>
          <p:cNvSpPr>
            <a:spLocks noChangeArrowheads="1"/>
          </p:cNvSpPr>
          <p:nvPr/>
        </p:nvSpPr>
        <p:spPr bwMode="auto">
          <a:xfrm>
            <a:off x="31734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013" name="Rectangle 485"/>
          <p:cNvSpPr>
            <a:spLocks noChangeArrowheads="1"/>
          </p:cNvSpPr>
          <p:nvPr/>
        </p:nvSpPr>
        <p:spPr bwMode="auto">
          <a:xfrm>
            <a:off x="3255963"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3014" name="Rectangle 486"/>
          <p:cNvSpPr>
            <a:spLocks noChangeArrowheads="1"/>
          </p:cNvSpPr>
          <p:nvPr/>
        </p:nvSpPr>
        <p:spPr bwMode="auto">
          <a:xfrm>
            <a:off x="3414713"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3015" name="Rectangle 487"/>
          <p:cNvSpPr>
            <a:spLocks noChangeArrowheads="1"/>
          </p:cNvSpPr>
          <p:nvPr/>
        </p:nvSpPr>
        <p:spPr bwMode="auto">
          <a:xfrm>
            <a:off x="3462338"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016" name="Rectangle 488"/>
          <p:cNvSpPr>
            <a:spLocks noChangeArrowheads="1"/>
          </p:cNvSpPr>
          <p:nvPr/>
        </p:nvSpPr>
        <p:spPr bwMode="auto">
          <a:xfrm>
            <a:off x="352742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017" name="Rectangle 489"/>
          <p:cNvSpPr>
            <a:spLocks noChangeArrowheads="1"/>
          </p:cNvSpPr>
          <p:nvPr/>
        </p:nvSpPr>
        <p:spPr bwMode="auto">
          <a:xfrm>
            <a:off x="360045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018" name="Rectangle 490"/>
          <p:cNvSpPr>
            <a:spLocks noChangeArrowheads="1"/>
          </p:cNvSpPr>
          <p:nvPr/>
        </p:nvSpPr>
        <p:spPr bwMode="auto">
          <a:xfrm>
            <a:off x="364966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019" name="Rectangle 491"/>
          <p:cNvSpPr>
            <a:spLocks noChangeArrowheads="1"/>
          </p:cNvSpPr>
          <p:nvPr/>
        </p:nvSpPr>
        <p:spPr bwMode="auto">
          <a:xfrm>
            <a:off x="3732213"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3020" name="Rectangle 492"/>
          <p:cNvSpPr>
            <a:spLocks noChangeArrowheads="1"/>
          </p:cNvSpPr>
          <p:nvPr/>
        </p:nvSpPr>
        <p:spPr bwMode="auto">
          <a:xfrm>
            <a:off x="3794125"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021" name="Rectangle 493"/>
          <p:cNvSpPr>
            <a:spLocks noChangeArrowheads="1"/>
          </p:cNvSpPr>
          <p:nvPr/>
        </p:nvSpPr>
        <p:spPr bwMode="auto">
          <a:xfrm>
            <a:off x="3859213"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grpSp>
        <p:nvGrpSpPr>
          <p:cNvPr id="23022" name="Group 494"/>
          <p:cNvGrpSpPr>
            <a:grpSpLocks/>
          </p:cNvGrpSpPr>
          <p:nvPr/>
        </p:nvGrpSpPr>
        <p:grpSpPr bwMode="auto">
          <a:xfrm>
            <a:off x="6705600" y="5105400"/>
            <a:ext cx="1614488" cy="1506538"/>
            <a:chOff x="3592" y="3250"/>
            <a:chExt cx="1017" cy="949"/>
          </a:xfrm>
        </p:grpSpPr>
        <p:sp>
          <p:nvSpPr>
            <p:cNvPr id="23526" name="Rectangle 495"/>
            <p:cNvSpPr>
              <a:spLocks noChangeArrowheads="1"/>
            </p:cNvSpPr>
            <p:nvPr/>
          </p:nvSpPr>
          <p:spPr bwMode="auto">
            <a:xfrm>
              <a:off x="3592" y="325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3527" name="Rectangle 496"/>
            <p:cNvSpPr>
              <a:spLocks noChangeArrowheads="1"/>
            </p:cNvSpPr>
            <p:nvPr/>
          </p:nvSpPr>
          <p:spPr bwMode="auto">
            <a:xfrm>
              <a:off x="3659" y="325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528" name="Rectangle 497"/>
            <p:cNvSpPr>
              <a:spLocks noChangeArrowheads="1"/>
            </p:cNvSpPr>
            <p:nvPr/>
          </p:nvSpPr>
          <p:spPr bwMode="auto">
            <a:xfrm>
              <a:off x="3705"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529" name="Rectangle 498"/>
            <p:cNvSpPr>
              <a:spLocks noChangeArrowheads="1"/>
            </p:cNvSpPr>
            <p:nvPr/>
          </p:nvSpPr>
          <p:spPr bwMode="auto">
            <a:xfrm>
              <a:off x="3736" y="3250"/>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530" name="Rectangle 499"/>
            <p:cNvSpPr>
              <a:spLocks noChangeArrowheads="1"/>
            </p:cNvSpPr>
            <p:nvPr/>
          </p:nvSpPr>
          <p:spPr bwMode="auto">
            <a:xfrm>
              <a:off x="3787" y="3250"/>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3531" name="Rectangle 500"/>
            <p:cNvSpPr>
              <a:spLocks noChangeArrowheads="1"/>
            </p:cNvSpPr>
            <p:nvPr/>
          </p:nvSpPr>
          <p:spPr bwMode="auto">
            <a:xfrm>
              <a:off x="3887"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3532" name="Rectangle 501"/>
            <p:cNvSpPr>
              <a:spLocks noChangeArrowheads="1"/>
            </p:cNvSpPr>
            <p:nvPr/>
          </p:nvSpPr>
          <p:spPr bwMode="auto">
            <a:xfrm>
              <a:off x="3918"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533" name="Rectangle 502"/>
            <p:cNvSpPr>
              <a:spLocks noChangeArrowheads="1"/>
            </p:cNvSpPr>
            <p:nvPr/>
          </p:nvSpPr>
          <p:spPr bwMode="auto">
            <a:xfrm>
              <a:off x="3959" y="325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534" name="Rectangle 503"/>
            <p:cNvSpPr>
              <a:spLocks noChangeArrowheads="1"/>
            </p:cNvSpPr>
            <p:nvPr/>
          </p:nvSpPr>
          <p:spPr bwMode="auto">
            <a:xfrm>
              <a:off x="4005"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535" name="Rectangle 504"/>
            <p:cNvSpPr>
              <a:spLocks noChangeArrowheads="1"/>
            </p:cNvSpPr>
            <p:nvPr/>
          </p:nvSpPr>
          <p:spPr bwMode="auto">
            <a:xfrm>
              <a:off x="4036" y="3250"/>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536" name="Rectangle 505"/>
            <p:cNvSpPr>
              <a:spLocks noChangeArrowheads="1"/>
            </p:cNvSpPr>
            <p:nvPr/>
          </p:nvSpPr>
          <p:spPr bwMode="auto">
            <a:xfrm>
              <a:off x="4087"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3537" name="Rectangle 506"/>
            <p:cNvSpPr>
              <a:spLocks noChangeArrowheads="1"/>
            </p:cNvSpPr>
            <p:nvPr/>
          </p:nvSpPr>
          <p:spPr bwMode="auto">
            <a:xfrm>
              <a:off x="4126"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538" name="Rectangle 507"/>
            <p:cNvSpPr>
              <a:spLocks noChangeArrowheads="1"/>
            </p:cNvSpPr>
            <p:nvPr/>
          </p:nvSpPr>
          <p:spPr bwMode="auto">
            <a:xfrm>
              <a:off x="4190" y="3250"/>
              <a:ext cx="91"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3539" name="Rectangle 508"/>
            <p:cNvSpPr>
              <a:spLocks noChangeArrowheads="1"/>
            </p:cNvSpPr>
            <p:nvPr/>
          </p:nvSpPr>
          <p:spPr bwMode="auto">
            <a:xfrm>
              <a:off x="4300" y="325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540" name="Rectangle 509"/>
            <p:cNvSpPr>
              <a:spLocks noChangeArrowheads="1"/>
            </p:cNvSpPr>
            <p:nvPr/>
          </p:nvSpPr>
          <p:spPr bwMode="auto">
            <a:xfrm>
              <a:off x="4341" y="3252"/>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541" name="Rectangle 510"/>
            <p:cNvSpPr>
              <a:spLocks noChangeArrowheads="1"/>
            </p:cNvSpPr>
            <p:nvPr/>
          </p:nvSpPr>
          <p:spPr bwMode="auto">
            <a:xfrm>
              <a:off x="4377" y="3252"/>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542" name="Rectangle 511"/>
            <p:cNvSpPr>
              <a:spLocks noChangeArrowheads="1"/>
            </p:cNvSpPr>
            <p:nvPr/>
          </p:nvSpPr>
          <p:spPr bwMode="auto">
            <a:xfrm>
              <a:off x="4403" y="325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543" name="Rectangle 512"/>
            <p:cNvSpPr>
              <a:spLocks noChangeArrowheads="1"/>
            </p:cNvSpPr>
            <p:nvPr/>
          </p:nvSpPr>
          <p:spPr bwMode="auto">
            <a:xfrm>
              <a:off x="4444" y="325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3544" name="Rectangle 513"/>
            <p:cNvSpPr>
              <a:spLocks noChangeArrowheads="1"/>
            </p:cNvSpPr>
            <p:nvPr/>
          </p:nvSpPr>
          <p:spPr bwMode="auto">
            <a:xfrm>
              <a:off x="4490" y="325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3545" name="Rectangle 514"/>
            <p:cNvSpPr>
              <a:spLocks noChangeArrowheads="1"/>
            </p:cNvSpPr>
            <p:nvPr/>
          </p:nvSpPr>
          <p:spPr bwMode="auto">
            <a:xfrm>
              <a:off x="3592"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546" name="Rectangle 515"/>
            <p:cNvSpPr>
              <a:spLocks noChangeArrowheads="1"/>
            </p:cNvSpPr>
            <p:nvPr/>
          </p:nvSpPr>
          <p:spPr bwMode="auto">
            <a:xfrm>
              <a:off x="3618"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547" name="Rectangle 516"/>
            <p:cNvSpPr>
              <a:spLocks noChangeArrowheads="1"/>
            </p:cNvSpPr>
            <p:nvPr/>
          </p:nvSpPr>
          <p:spPr bwMode="auto">
            <a:xfrm>
              <a:off x="3643" y="336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548" name="Rectangle 517"/>
            <p:cNvSpPr>
              <a:spLocks noChangeArrowheads="1"/>
            </p:cNvSpPr>
            <p:nvPr/>
          </p:nvSpPr>
          <p:spPr bwMode="auto">
            <a:xfrm>
              <a:off x="367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549" name="Rectangle 518"/>
            <p:cNvSpPr>
              <a:spLocks noChangeArrowheads="1"/>
            </p:cNvSpPr>
            <p:nvPr/>
          </p:nvSpPr>
          <p:spPr bwMode="auto">
            <a:xfrm>
              <a:off x="3725"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550" name="Rectangle 519"/>
            <p:cNvSpPr>
              <a:spLocks noChangeArrowheads="1"/>
            </p:cNvSpPr>
            <p:nvPr/>
          </p:nvSpPr>
          <p:spPr bwMode="auto">
            <a:xfrm>
              <a:off x="3766" y="336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551" name="Rectangle 520"/>
            <p:cNvSpPr>
              <a:spLocks noChangeArrowheads="1"/>
            </p:cNvSpPr>
            <p:nvPr/>
          </p:nvSpPr>
          <p:spPr bwMode="auto">
            <a:xfrm>
              <a:off x="3825"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552" name="Rectangle 521"/>
            <p:cNvSpPr>
              <a:spLocks noChangeArrowheads="1"/>
            </p:cNvSpPr>
            <p:nvPr/>
          </p:nvSpPr>
          <p:spPr bwMode="auto">
            <a:xfrm>
              <a:off x="388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3553" name="Rectangle 522"/>
            <p:cNvSpPr>
              <a:spLocks noChangeArrowheads="1"/>
            </p:cNvSpPr>
            <p:nvPr/>
          </p:nvSpPr>
          <p:spPr bwMode="auto">
            <a:xfrm>
              <a:off x="3936"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554" name="Rectangle 523"/>
            <p:cNvSpPr>
              <a:spLocks noChangeArrowheads="1"/>
            </p:cNvSpPr>
            <p:nvPr/>
          </p:nvSpPr>
          <p:spPr bwMode="auto">
            <a:xfrm>
              <a:off x="3961"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555" name="Rectangle 524"/>
            <p:cNvSpPr>
              <a:spLocks noChangeArrowheads="1"/>
            </p:cNvSpPr>
            <p:nvPr/>
          </p:nvSpPr>
          <p:spPr bwMode="auto">
            <a:xfrm>
              <a:off x="400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556" name="Rectangle 525"/>
            <p:cNvSpPr>
              <a:spLocks noChangeArrowheads="1"/>
            </p:cNvSpPr>
            <p:nvPr/>
          </p:nvSpPr>
          <p:spPr bwMode="auto">
            <a:xfrm>
              <a:off x="4048"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557" name="Rectangle 526"/>
            <p:cNvSpPr>
              <a:spLocks noChangeArrowheads="1"/>
            </p:cNvSpPr>
            <p:nvPr/>
          </p:nvSpPr>
          <p:spPr bwMode="auto">
            <a:xfrm>
              <a:off x="411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558" name="Rectangle 527"/>
            <p:cNvSpPr>
              <a:spLocks noChangeArrowheads="1"/>
            </p:cNvSpPr>
            <p:nvPr/>
          </p:nvSpPr>
          <p:spPr bwMode="auto">
            <a:xfrm>
              <a:off x="415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559" name="Rectangle 528"/>
            <p:cNvSpPr>
              <a:spLocks noChangeArrowheads="1"/>
            </p:cNvSpPr>
            <p:nvPr/>
          </p:nvSpPr>
          <p:spPr bwMode="auto">
            <a:xfrm>
              <a:off x="4228"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560" name="Rectangle 529"/>
            <p:cNvSpPr>
              <a:spLocks noChangeArrowheads="1"/>
            </p:cNvSpPr>
            <p:nvPr/>
          </p:nvSpPr>
          <p:spPr bwMode="auto">
            <a:xfrm>
              <a:off x="4254"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561" name="Rectangle 530"/>
            <p:cNvSpPr>
              <a:spLocks noChangeArrowheads="1"/>
            </p:cNvSpPr>
            <p:nvPr/>
          </p:nvSpPr>
          <p:spPr bwMode="auto">
            <a:xfrm>
              <a:off x="4300"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562" name="Rectangle 531"/>
            <p:cNvSpPr>
              <a:spLocks noChangeArrowheads="1"/>
            </p:cNvSpPr>
            <p:nvPr/>
          </p:nvSpPr>
          <p:spPr bwMode="auto">
            <a:xfrm>
              <a:off x="4364"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563" name="Rectangle 532"/>
            <p:cNvSpPr>
              <a:spLocks noChangeArrowheads="1"/>
            </p:cNvSpPr>
            <p:nvPr/>
          </p:nvSpPr>
          <p:spPr bwMode="auto">
            <a:xfrm>
              <a:off x="4410"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564" name="Rectangle 533"/>
            <p:cNvSpPr>
              <a:spLocks noChangeArrowheads="1"/>
            </p:cNvSpPr>
            <p:nvPr/>
          </p:nvSpPr>
          <p:spPr bwMode="auto">
            <a:xfrm>
              <a:off x="4436"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3565" name="Rectangle 534"/>
            <p:cNvSpPr>
              <a:spLocks noChangeArrowheads="1"/>
            </p:cNvSpPr>
            <p:nvPr/>
          </p:nvSpPr>
          <p:spPr bwMode="auto">
            <a:xfrm>
              <a:off x="448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566" name="Rectangle 535"/>
            <p:cNvSpPr>
              <a:spLocks noChangeArrowheads="1"/>
            </p:cNvSpPr>
            <p:nvPr/>
          </p:nvSpPr>
          <p:spPr bwMode="auto">
            <a:xfrm>
              <a:off x="3592"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3567" name="Rectangle 536"/>
            <p:cNvSpPr>
              <a:spLocks noChangeArrowheads="1"/>
            </p:cNvSpPr>
            <p:nvPr/>
          </p:nvSpPr>
          <p:spPr bwMode="auto">
            <a:xfrm>
              <a:off x="3638"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568" name="Rectangle 537"/>
            <p:cNvSpPr>
              <a:spLocks noChangeArrowheads="1"/>
            </p:cNvSpPr>
            <p:nvPr/>
          </p:nvSpPr>
          <p:spPr bwMode="auto">
            <a:xfrm>
              <a:off x="3684"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569" name="Rectangle 538"/>
            <p:cNvSpPr>
              <a:spLocks noChangeArrowheads="1"/>
            </p:cNvSpPr>
            <p:nvPr/>
          </p:nvSpPr>
          <p:spPr bwMode="auto">
            <a:xfrm>
              <a:off x="3710"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570" name="Rectangle 539"/>
            <p:cNvSpPr>
              <a:spLocks noChangeArrowheads="1"/>
            </p:cNvSpPr>
            <p:nvPr/>
          </p:nvSpPr>
          <p:spPr bwMode="auto">
            <a:xfrm>
              <a:off x="3756"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571" name="Rectangle 540"/>
            <p:cNvSpPr>
              <a:spLocks noChangeArrowheads="1"/>
            </p:cNvSpPr>
            <p:nvPr/>
          </p:nvSpPr>
          <p:spPr bwMode="auto">
            <a:xfrm>
              <a:off x="3782" y="347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572" name="Rectangle 541"/>
            <p:cNvSpPr>
              <a:spLocks noChangeArrowheads="1"/>
            </p:cNvSpPr>
            <p:nvPr/>
          </p:nvSpPr>
          <p:spPr bwMode="auto">
            <a:xfrm>
              <a:off x="3841"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573" name="Rectangle 542"/>
            <p:cNvSpPr>
              <a:spLocks noChangeArrowheads="1"/>
            </p:cNvSpPr>
            <p:nvPr/>
          </p:nvSpPr>
          <p:spPr bwMode="auto">
            <a:xfrm>
              <a:off x="3887"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574" name="Rectangle 543"/>
            <p:cNvSpPr>
              <a:spLocks noChangeArrowheads="1"/>
            </p:cNvSpPr>
            <p:nvPr/>
          </p:nvSpPr>
          <p:spPr bwMode="auto">
            <a:xfrm>
              <a:off x="3941"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575" name="Rectangle 544"/>
            <p:cNvSpPr>
              <a:spLocks noChangeArrowheads="1"/>
            </p:cNvSpPr>
            <p:nvPr/>
          </p:nvSpPr>
          <p:spPr bwMode="auto">
            <a:xfrm>
              <a:off x="3966"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576" name="Rectangle 545"/>
            <p:cNvSpPr>
              <a:spLocks noChangeArrowheads="1"/>
            </p:cNvSpPr>
            <p:nvPr/>
          </p:nvSpPr>
          <p:spPr bwMode="auto">
            <a:xfrm>
              <a:off x="4013"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577" name="Rectangle 546"/>
            <p:cNvSpPr>
              <a:spLocks noChangeArrowheads="1"/>
            </p:cNvSpPr>
            <p:nvPr/>
          </p:nvSpPr>
          <p:spPr bwMode="auto">
            <a:xfrm>
              <a:off x="4077"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578" name="Rectangle 547"/>
            <p:cNvSpPr>
              <a:spLocks noChangeArrowheads="1"/>
            </p:cNvSpPr>
            <p:nvPr/>
          </p:nvSpPr>
          <p:spPr bwMode="auto">
            <a:xfrm>
              <a:off x="4102"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579" name="Rectangle 548"/>
            <p:cNvSpPr>
              <a:spLocks noChangeArrowheads="1"/>
            </p:cNvSpPr>
            <p:nvPr/>
          </p:nvSpPr>
          <p:spPr bwMode="auto">
            <a:xfrm>
              <a:off x="4143"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580" name="Rectangle 549"/>
            <p:cNvSpPr>
              <a:spLocks noChangeArrowheads="1"/>
            </p:cNvSpPr>
            <p:nvPr/>
          </p:nvSpPr>
          <p:spPr bwMode="auto">
            <a:xfrm>
              <a:off x="4174"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581" name="Rectangle 550"/>
            <p:cNvSpPr>
              <a:spLocks noChangeArrowheads="1"/>
            </p:cNvSpPr>
            <p:nvPr/>
          </p:nvSpPr>
          <p:spPr bwMode="auto">
            <a:xfrm>
              <a:off x="4223" y="347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582" name="Rectangle 551"/>
            <p:cNvSpPr>
              <a:spLocks noChangeArrowheads="1"/>
            </p:cNvSpPr>
            <p:nvPr/>
          </p:nvSpPr>
          <p:spPr bwMode="auto">
            <a:xfrm>
              <a:off x="4259"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583" name="Rectangle 552"/>
            <p:cNvSpPr>
              <a:spLocks noChangeArrowheads="1"/>
            </p:cNvSpPr>
            <p:nvPr/>
          </p:nvSpPr>
          <p:spPr bwMode="auto">
            <a:xfrm>
              <a:off x="4284"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d</a:t>
              </a:r>
              <a:endParaRPr lang="en-US" smtClean="0">
                <a:solidFill>
                  <a:srgbClr val="000000"/>
                </a:solidFill>
              </a:endParaRPr>
            </a:p>
          </p:txBody>
        </p:sp>
        <p:sp>
          <p:nvSpPr>
            <p:cNvPr id="23584" name="Rectangle 553"/>
            <p:cNvSpPr>
              <a:spLocks noChangeArrowheads="1"/>
            </p:cNvSpPr>
            <p:nvPr/>
          </p:nvSpPr>
          <p:spPr bwMode="auto">
            <a:xfrm>
              <a:off x="4331"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585" name="Rectangle 554"/>
            <p:cNvSpPr>
              <a:spLocks noChangeArrowheads="1"/>
            </p:cNvSpPr>
            <p:nvPr/>
          </p:nvSpPr>
          <p:spPr bwMode="auto">
            <a:xfrm>
              <a:off x="4395"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586" name="Rectangle 555"/>
            <p:cNvSpPr>
              <a:spLocks noChangeArrowheads="1"/>
            </p:cNvSpPr>
            <p:nvPr/>
          </p:nvSpPr>
          <p:spPr bwMode="auto">
            <a:xfrm>
              <a:off x="4441"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587" name="Rectangle 556"/>
            <p:cNvSpPr>
              <a:spLocks noChangeArrowheads="1"/>
            </p:cNvSpPr>
            <p:nvPr/>
          </p:nvSpPr>
          <p:spPr bwMode="auto">
            <a:xfrm>
              <a:off x="4495"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588" name="Rectangle 557"/>
            <p:cNvSpPr>
              <a:spLocks noChangeArrowheads="1"/>
            </p:cNvSpPr>
            <p:nvPr/>
          </p:nvSpPr>
          <p:spPr bwMode="auto">
            <a:xfrm>
              <a:off x="4520"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589" name="Rectangle 558"/>
            <p:cNvSpPr>
              <a:spLocks noChangeArrowheads="1"/>
            </p:cNvSpPr>
            <p:nvPr/>
          </p:nvSpPr>
          <p:spPr bwMode="auto">
            <a:xfrm>
              <a:off x="4566"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590" name="Rectangle 559"/>
            <p:cNvSpPr>
              <a:spLocks noChangeArrowheads="1"/>
            </p:cNvSpPr>
            <p:nvPr/>
          </p:nvSpPr>
          <p:spPr bwMode="auto">
            <a:xfrm>
              <a:off x="3592" y="358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591" name="Rectangle 560"/>
            <p:cNvSpPr>
              <a:spLocks noChangeArrowheads="1"/>
            </p:cNvSpPr>
            <p:nvPr/>
          </p:nvSpPr>
          <p:spPr bwMode="auto">
            <a:xfrm>
              <a:off x="3628" y="358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592" name="Rectangle 561"/>
            <p:cNvSpPr>
              <a:spLocks noChangeArrowheads="1"/>
            </p:cNvSpPr>
            <p:nvPr/>
          </p:nvSpPr>
          <p:spPr bwMode="auto">
            <a:xfrm>
              <a:off x="3654" y="35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593" name="Rectangle 562"/>
            <p:cNvSpPr>
              <a:spLocks noChangeArrowheads="1"/>
            </p:cNvSpPr>
            <p:nvPr/>
          </p:nvSpPr>
          <p:spPr bwMode="auto">
            <a:xfrm>
              <a:off x="3700" y="358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594" name="Rectangle 563"/>
            <p:cNvSpPr>
              <a:spLocks noChangeArrowheads="1"/>
            </p:cNvSpPr>
            <p:nvPr/>
          </p:nvSpPr>
          <p:spPr bwMode="auto">
            <a:xfrm>
              <a:off x="3725" y="3584"/>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3595" name="Line 564"/>
            <p:cNvSpPr>
              <a:spLocks noChangeShapeType="1"/>
            </p:cNvSpPr>
            <p:nvPr/>
          </p:nvSpPr>
          <p:spPr bwMode="auto">
            <a:xfrm>
              <a:off x="3785" y="3649"/>
              <a:ext cx="369" cy="92"/>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596" name="Freeform 565"/>
            <p:cNvSpPr>
              <a:spLocks/>
            </p:cNvSpPr>
            <p:nvPr/>
          </p:nvSpPr>
          <p:spPr bwMode="auto">
            <a:xfrm>
              <a:off x="4133" y="3716"/>
              <a:ext cx="86" cy="44"/>
            </a:xfrm>
            <a:custGeom>
              <a:avLst/>
              <a:gdLst>
                <a:gd name="T0" fmla="*/ 0 w 86"/>
                <a:gd name="T1" fmla="*/ 44 h 44"/>
                <a:gd name="T2" fmla="*/ 86 w 86"/>
                <a:gd name="T3" fmla="*/ 43 h 44"/>
                <a:gd name="T4" fmla="*/ 11 w 86"/>
                <a:gd name="T5" fmla="*/ 0 h 44"/>
                <a:gd name="T6" fmla="*/ 0 w 86"/>
                <a:gd name="T7" fmla="*/ 44 h 44"/>
                <a:gd name="T8" fmla="*/ 0 60000 65536"/>
                <a:gd name="T9" fmla="*/ 0 60000 65536"/>
                <a:gd name="T10" fmla="*/ 0 60000 65536"/>
                <a:gd name="T11" fmla="*/ 0 60000 65536"/>
                <a:gd name="T12" fmla="*/ 0 w 86"/>
                <a:gd name="T13" fmla="*/ 0 h 44"/>
                <a:gd name="T14" fmla="*/ 86 w 86"/>
                <a:gd name="T15" fmla="*/ 44 h 44"/>
              </a:gdLst>
              <a:ahLst/>
              <a:cxnLst>
                <a:cxn ang="T8">
                  <a:pos x="T0" y="T1"/>
                </a:cxn>
                <a:cxn ang="T9">
                  <a:pos x="T2" y="T3"/>
                </a:cxn>
                <a:cxn ang="T10">
                  <a:pos x="T4" y="T5"/>
                </a:cxn>
                <a:cxn ang="T11">
                  <a:pos x="T6" y="T7"/>
                </a:cxn>
              </a:cxnLst>
              <a:rect l="T12" t="T13" r="T14" b="T15"/>
              <a:pathLst>
                <a:path w="86" h="44">
                  <a:moveTo>
                    <a:pt x="0" y="44"/>
                  </a:moveTo>
                  <a:lnTo>
                    <a:pt x="86" y="43"/>
                  </a:lnTo>
                  <a:lnTo>
                    <a:pt x="11" y="0"/>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597" name="Freeform 566"/>
            <p:cNvSpPr>
              <a:spLocks/>
            </p:cNvSpPr>
            <p:nvPr/>
          </p:nvSpPr>
          <p:spPr bwMode="auto">
            <a:xfrm>
              <a:off x="4471" y="3826"/>
              <a:ext cx="87" cy="213"/>
            </a:xfrm>
            <a:custGeom>
              <a:avLst/>
              <a:gdLst>
                <a:gd name="T0" fmla="*/ 83 w 87"/>
                <a:gd name="T1" fmla="*/ 111 h 213"/>
                <a:gd name="T2" fmla="*/ 87 w 87"/>
                <a:gd name="T3" fmla="*/ 150 h 213"/>
                <a:gd name="T4" fmla="*/ 85 w 87"/>
                <a:gd name="T5" fmla="*/ 198 h 213"/>
                <a:gd name="T6" fmla="*/ 83 w 87"/>
                <a:gd name="T7" fmla="*/ 213 h 213"/>
                <a:gd name="T8" fmla="*/ 68 w 87"/>
                <a:gd name="T9" fmla="*/ 211 h 213"/>
                <a:gd name="T10" fmla="*/ 70 w 87"/>
                <a:gd name="T11" fmla="*/ 186 h 213"/>
                <a:gd name="T12" fmla="*/ 70 w 87"/>
                <a:gd name="T13" fmla="*/ 167 h 213"/>
                <a:gd name="T14" fmla="*/ 62 w 87"/>
                <a:gd name="T15" fmla="*/ 144 h 213"/>
                <a:gd name="T16" fmla="*/ 56 w 87"/>
                <a:gd name="T17" fmla="*/ 125 h 213"/>
                <a:gd name="T18" fmla="*/ 54 w 87"/>
                <a:gd name="T19" fmla="*/ 113 h 213"/>
                <a:gd name="T20" fmla="*/ 50 w 87"/>
                <a:gd name="T21" fmla="*/ 104 h 213"/>
                <a:gd name="T22" fmla="*/ 39 w 87"/>
                <a:gd name="T23" fmla="*/ 104 h 213"/>
                <a:gd name="T24" fmla="*/ 31 w 87"/>
                <a:gd name="T25" fmla="*/ 108 h 213"/>
                <a:gd name="T26" fmla="*/ 27 w 87"/>
                <a:gd name="T27" fmla="*/ 117 h 213"/>
                <a:gd name="T28" fmla="*/ 25 w 87"/>
                <a:gd name="T29" fmla="*/ 131 h 213"/>
                <a:gd name="T30" fmla="*/ 23 w 87"/>
                <a:gd name="T31" fmla="*/ 148 h 213"/>
                <a:gd name="T32" fmla="*/ 20 w 87"/>
                <a:gd name="T33" fmla="*/ 179 h 213"/>
                <a:gd name="T34" fmla="*/ 18 w 87"/>
                <a:gd name="T35" fmla="*/ 200 h 213"/>
                <a:gd name="T36" fmla="*/ 8 w 87"/>
                <a:gd name="T37" fmla="*/ 200 h 213"/>
                <a:gd name="T38" fmla="*/ 4 w 87"/>
                <a:gd name="T39" fmla="*/ 167 h 213"/>
                <a:gd name="T40" fmla="*/ 0 w 87"/>
                <a:gd name="T41" fmla="*/ 136 h 213"/>
                <a:gd name="T42" fmla="*/ 4 w 87"/>
                <a:gd name="T43" fmla="*/ 123 h 213"/>
                <a:gd name="T44" fmla="*/ 10 w 87"/>
                <a:gd name="T45" fmla="*/ 106 h 213"/>
                <a:gd name="T46" fmla="*/ 29 w 87"/>
                <a:gd name="T47" fmla="*/ 67 h 213"/>
                <a:gd name="T48" fmla="*/ 58 w 87"/>
                <a:gd name="T49" fmla="*/ 25 h 213"/>
                <a:gd name="T50" fmla="*/ 68 w 87"/>
                <a:gd name="T51" fmla="*/ 11 h 213"/>
                <a:gd name="T52" fmla="*/ 79 w 87"/>
                <a:gd name="T53" fmla="*/ 0 h 213"/>
                <a:gd name="T54" fmla="*/ 75 w 87"/>
                <a:gd name="T55" fmla="*/ 33 h 213"/>
                <a:gd name="T56" fmla="*/ 73 w 87"/>
                <a:gd name="T57" fmla="*/ 59 h 213"/>
                <a:gd name="T58" fmla="*/ 77 w 87"/>
                <a:gd name="T59" fmla="*/ 84 h 213"/>
                <a:gd name="T60" fmla="*/ 83 w 87"/>
                <a:gd name="T61" fmla="*/ 111 h 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7"/>
                <a:gd name="T94" fmla="*/ 0 h 213"/>
                <a:gd name="T95" fmla="*/ 87 w 87"/>
                <a:gd name="T96" fmla="*/ 213 h 21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7" h="213">
                  <a:moveTo>
                    <a:pt x="83" y="111"/>
                  </a:moveTo>
                  <a:lnTo>
                    <a:pt x="87" y="150"/>
                  </a:lnTo>
                  <a:lnTo>
                    <a:pt x="85" y="198"/>
                  </a:lnTo>
                  <a:lnTo>
                    <a:pt x="83" y="213"/>
                  </a:lnTo>
                  <a:lnTo>
                    <a:pt x="68" y="211"/>
                  </a:lnTo>
                  <a:lnTo>
                    <a:pt x="70" y="186"/>
                  </a:lnTo>
                  <a:lnTo>
                    <a:pt x="70" y="167"/>
                  </a:lnTo>
                  <a:lnTo>
                    <a:pt x="62" y="144"/>
                  </a:lnTo>
                  <a:lnTo>
                    <a:pt x="56" y="125"/>
                  </a:lnTo>
                  <a:lnTo>
                    <a:pt x="54" y="113"/>
                  </a:lnTo>
                  <a:lnTo>
                    <a:pt x="50" y="104"/>
                  </a:lnTo>
                  <a:lnTo>
                    <a:pt x="39" y="104"/>
                  </a:lnTo>
                  <a:lnTo>
                    <a:pt x="31" y="108"/>
                  </a:lnTo>
                  <a:lnTo>
                    <a:pt x="27" y="117"/>
                  </a:lnTo>
                  <a:lnTo>
                    <a:pt x="25" y="131"/>
                  </a:lnTo>
                  <a:lnTo>
                    <a:pt x="23" y="148"/>
                  </a:lnTo>
                  <a:lnTo>
                    <a:pt x="20" y="179"/>
                  </a:lnTo>
                  <a:lnTo>
                    <a:pt x="18" y="200"/>
                  </a:lnTo>
                  <a:lnTo>
                    <a:pt x="8" y="200"/>
                  </a:lnTo>
                  <a:lnTo>
                    <a:pt x="4" y="167"/>
                  </a:lnTo>
                  <a:lnTo>
                    <a:pt x="0" y="136"/>
                  </a:lnTo>
                  <a:lnTo>
                    <a:pt x="4" y="123"/>
                  </a:lnTo>
                  <a:lnTo>
                    <a:pt x="10" y="106"/>
                  </a:lnTo>
                  <a:lnTo>
                    <a:pt x="29" y="67"/>
                  </a:lnTo>
                  <a:lnTo>
                    <a:pt x="58" y="25"/>
                  </a:lnTo>
                  <a:lnTo>
                    <a:pt x="68" y="11"/>
                  </a:lnTo>
                  <a:lnTo>
                    <a:pt x="79" y="0"/>
                  </a:lnTo>
                  <a:lnTo>
                    <a:pt x="75" y="33"/>
                  </a:lnTo>
                  <a:lnTo>
                    <a:pt x="73" y="59"/>
                  </a:lnTo>
                  <a:lnTo>
                    <a:pt x="77" y="84"/>
                  </a:lnTo>
                  <a:lnTo>
                    <a:pt x="83" y="11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598" name="Freeform 567"/>
            <p:cNvSpPr>
              <a:spLocks/>
            </p:cNvSpPr>
            <p:nvPr/>
          </p:nvSpPr>
          <p:spPr bwMode="auto">
            <a:xfrm>
              <a:off x="4464" y="4026"/>
              <a:ext cx="90" cy="173"/>
            </a:xfrm>
            <a:custGeom>
              <a:avLst/>
              <a:gdLst>
                <a:gd name="T0" fmla="*/ 90 w 90"/>
                <a:gd name="T1" fmla="*/ 13 h 173"/>
                <a:gd name="T2" fmla="*/ 86 w 90"/>
                <a:gd name="T3" fmla="*/ 36 h 173"/>
                <a:gd name="T4" fmla="*/ 84 w 90"/>
                <a:gd name="T5" fmla="*/ 48 h 173"/>
                <a:gd name="T6" fmla="*/ 80 w 90"/>
                <a:gd name="T7" fmla="*/ 65 h 173"/>
                <a:gd name="T8" fmla="*/ 71 w 90"/>
                <a:gd name="T9" fmla="*/ 81 h 173"/>
                <a:gd name="T10" fmla="*/ 57 w 90"/>
                <a:gd name="T11" fmla="*/ 92 h 173"/>
                <a:gd name="T12" fmla="*/ 40 w 90"/>
                <a:gd name="T13" fmla="*/ 108 h 173"/>
                <a:gd name="T14" fmla="*/ 27 w 90"/>
                <a:gd name="T15" fmla="*/ 125 h 173"/>
                <a:gd name="T16" fmla="*/ 19 w 90"/>
                <a:gd name="T17" fmla="*/ 144 h 173"/>
                <a:gd name="T18" fmla="*/ 9 w 90"/>
                <a:gd name="T19" fmla="*/ 169 h 173"/>
                <a:gd name="T20" fmla="*/ 9 w 90"/>
                <a:gd name="T21" fmla="*/ 171 h 173"/>
                <a:gd name="T22" fmla="*/ 7 w 90"/>
                <a:gd name="T23" fmla="*/ 173 h 173"/>
                <a:gd name="T24" fmla="*/ 2 w 90"/>
                <a:gd name="T25" fmla="*/ 146 h 173"/>
                <a:gd name="T26" fmla="*/ 0 w 90"/>
                <a:gd name="T27" fmla="*/ 125 h 173"/>
                <a:gd name="T28" fmla="*/ 2 w 90"/>
                <a:gd name="T29" fmla="*/ 92 h 173"/>
                <a:gd name="T30" fmla="*/ 9 w 90"/>
                <a:gd name="T31" fmla="*/ 58 h 173"/>
                <a:gd name="T32" fmla="*/ 15 w 90"/>
                <a:gd name="T33" fmla="*/ 6 h 173"/>
                <a:gd name="T34" fmla="*/ 15 w 90"/>
                <a:gd name="T35" fmla="*/ 0 h 173"/>
                <a:gd name="T36" fmla="*/ 25 w 90"/>
                <a:gd name="T37" fmla="*/ 0 h 173"/>
                <a:gd name="T38" fmla="*/ 27 w 90"/>
                <a:gd name="T39" fmla="*/ 29 h 173"/>
                <a:gd name="T40" fmla="*/ 32 w 90"/>
                <a:gd name="T41" fmla="*/ 50 h 173"/>
                <a:gd name="T42" fmla="*/ 36 w 90"/>
                <a:gd name="T43" fmla="*/ 60 h 173"/>
                <a:gd name="T44" fmla="*/ 42 w 90"/>
                <a:gd name="T45" fmla="*/ 67 h 173"/>
                <a:gd name="T46" fmla="*/ 44 w 90"/>
                <a:gd name="T47" fmla="*/ 71 h 173"/>
                <a:gd name="T48" fmla="*/ 48 w 90"/>
                <a:gd name="T49" fmla="*/ 71 h 173"/>
                <a:gd name="T50" fmla="*/ 52 w 90"/>
                <a:gd name="T51" fmla="*/ 71 h 173"/>
                <a:gd name="T52" fmla="*/ 57 w 90"/>
                <a:gd name="T53" fmla="*/ 69 h 173"/>
                <a:gd name="T54" fmla="*/ 61 w 90"/>
                <a:gd name="T55" fmla="*/ 56 h 173"/>
                <a:gd name="T56" fmla="*/ 63 w 90"/>
                <a:gd name="T57" fmla="*/ 44 h 173"/>
                <a:gd name="T58" fmla="*/ 69 w 90"/>
                <a:gd name="T59" fmla="*/ 25 h 173"/>
                <a:gd name="T60" fmla="*/ 75 w 90"/>
                <a:gd name="T61" fmla="*/ 11 h 173"/>
                <a:gd name="T62" fmla="*/ 90 w 90"/>
                <a:gd name="T63" fmla="*/ 13 h 17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173"/>
                <a:gd name="T98" fmla="*/ 90 w 90"/>
                <a:gd name="T99" fmla="*/ 173 h 17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173">
                  <a:moveTo>
                    <a:pt x="90" y="13"/>
                  </a:moveTo>
                  <a:lnTo>
                    <a:pt x="86" y="36"/>
                  </a:lnTo>
                  <a:lnTo>
                    <a:pt x="84" y="48"/>
                  </a:lnTo>
                  <a:lnTo>
                    <a:pt x="80" y="65"/>
                  </a:lnTo>
                  <a:lnTo>
                    <a:pt x="71" y="81"/>
                  </a:lnTo>
                  <a:lnTo>
                    <a:pt x="57" y="92"/>
                  </a:lnTo>
                  <a:lnTo>
                    <a:pt x="40" y="108"/>
                  </a:lnTo>
                  <a:lnTo>
                    <a:pt x="27" y="125"/>
                  </a:lnTo>
                  <a:lnTo>
                    <a:pt x="19" y="144"/>
                  </a:lnTo>
                  <a:lnTo>
                    <a:pt x="9" y="169"/>
                  </a:lnTo>
                  <a:lnTo>
                    <a:pt x="9" y="171"/>
                  </a:lnTo>
                  <a:lnTo>
                    <a:pt x="7" y="173"/>
                  </a:lnTo>
                  <a:lnTo>
                    <a:pt x="2" y="146"/>
                  </a:lnTo>
                  <a:lnTo>
                    <a:pt x="0" y="125"/>
                  </a:lnTo>
                  <a:lnTo>
                    <a:pt x="2" y="92"/>
                  </a:lnTo>
                  <a:lnTo>
                    <a:pt x="9" y="58"/>
                  </a:lnTo>
                  <a:lnTo>
                    <a:pt x="15" y="6"/>
                  </a:lnTo>
                  <a:lnTo>
                    <a:pt x="15" y="0"/>
                  </a:lnTo>
                  <a:lnTo>
                    <a:pt x="25" y="0"/>
                  </a:lnTo>
                  <a:lnTo>
                    <a:pt x="27" y="29"/>
                  </a:lnTo>
                  <a:lnTo>
                    <a:pt x="32" y="50"/>
                  </a:lnTo>
                  <a:lnTo>
                    <a:pt x="36" y="60"/>
                  </a:lnTo>
                  <a:lnTo>
                    <a:pt x="42" y="67"/>
                  </a:lnTo>
                  <a:lnTo>
                    <a:pt x="44" y="71"/>
                  </a:lnTo>
                  <a:lnTo>
                    <a:pt x="48" y="71"/>
                  </a:lnTo>
                  <a:lnTo>
                    <a:pt x="52" y="71"/>
                  </a:lnTo>
                  <a:lnTo>
                    <a:pt x="57" y="69"/>
                  </a:lnTo>
                  <a:lnTo>
                    <a:pt x="61" y="56"/>
                  </a:lnTo>
                  <a:lnTo>
                    <a:pt x="63" y="44"/>
                  </a:lnTo>
                  <a:lnTo>
                    <a:pt x="69" y="25"/>
                  </a:lnTo>
                  <a:lnTo>
                    <a:pt x="75" y="11"/>
                  </a:lnTo>
                  <a:lnTo>
                    <a:pt x="90"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599" name="Freeform 568"/>
            <p:cNvSpPr>
              <a:spLocks/>
            </p:cNvSpPr>
            <p:nvPr/>
          </p:nvSpPr>
          <p:spPr bwMode="auto">
            <a:xfrm>
              <a:off x="4304" y="3820"/>
              <a:ext cx="246" cy="152"/>
            </a:xfrm>
            <a:custGeom>
              <a:avLst/>
              <a:gdLst>
                <a:gd name="T0" fmla="*/ 246 w 246"/>
                <a:gd name="T1" fmla="*/ 6 h 152"/>
                <a:gd name="T2" fmla="*/ 235 w 246"/>
                <a:gd name="T3" fmla="*/ 17 h 152"/>
                <a:gd name="T4" fmla="*/ 225 w 246"/>
                <a:gd name="T5" fmla="*/ 31 h 152"/>
                <a:gd name="T6" fmla="*/ 196 w 246"/>
                <a:gd name="T7" fmla="*/ 73 h 152"/>
                <a:gd name="T8" fmla="*/ 177 w 246"/>
                <a:gd name="T9" fmla="*/ 112 h 152"/>
                <a:gd name="T10" fmla="*/ 171 w 246"/>
                <a:gd name="T11" fmla="*/ 129 h 152"/>
                <a:gd name="T12" fmla="*/ 167 w 246"/>
                <a:gd name="T13" fmla="*/ 142 h 152"/>
                <a:gd name="T14" fmla="*/ 165 w 246"/>
                <a:gd name="T15" fmla="*/ 140 h 152"/>
                <a:gd name="T16" fmla="*/ 165 w 246"/>
                <a:gd name="T17" fmla="*/ 140 h 152"/>
                <a:gd name="T18" fmla="*/ 140 w 246"/>
                <a:gd name="T19" fmla="*/ 133 h 152"/>
                <a:gd name="T20" fmla="*/ 123 w 246"/>
                <a:gd name="T21" fmla="*/ 131 h 152"/>
                <a:gd name="T22" fmla="*/ 100 w 246"/>
                <a:gd name="T23" fmla="*/ 135 h 152"/>
                <a:gd name="T24" fmla="*/ 81 w 246"/>
                <a:gd name="T25" fmla="*/ 142 h 152"/>
                <a:gd name="T26" fmla="*/ 63 w 246"/>
                <a:gd name="T27" fmla="*/ 148 h 152"/>
                <a:gd name="T28" fmla="*/ 46 w 246"/>
                <a:gd name="T29" fmla="*/ 152 h 152"/>
                <a:gd name="T30" fmla="*/ 19 w 246"/>
                <a:gd name="T31" fmla="*/ 148 h 152"/>
                <a:gd name="T32" fmla="*/ 0 w 246"/>
                <a:gd name="T33" fmla="*/ 142 h 152"/>
                <a:gd name="T34" fmla="*/ 2 w 246"/>
                <a:gd name="T35" fmla="*/ 133 h 152"/>
                <a:gd name="T36" fmla="*/ 10 w 246"/>
                <a:gd name="T37" fmla="*/ 129 h 152"/>
                <a:gd name="T38" fmla="*/ 19 w 246"/>
                <a:gd name="T39" fmla="*/ 121 h 152"/>
                <a:gd name="T40" fmla="*/ 25 w 246"/>
                <a:gd name="T41" fmla="*/ 114 h 152"/>
                <a:gd name="T42" fmla="*/ 33 w 246"/>
                <a:gd name="T43" fmla="*/ 92 h 152"/>
                <a:gd name="T44" fmla="*/ 46 w 246"/>
                <a:gd name="T45" fmla="*/ 65 h 152"/>
                <a:gd name="T46" fmla="*/ 48 w 246"/>
                <a:gd name="T47" fmla="*/ 64 h 152"/>
                <a:gd name="T48" fmla="*/ 71 w 246"/>
                <a:gd name="T49" fmla="*/ 39 h 152"/>
                <a:gd name="T50" fmla="*/ 88 w 246"/>
                <a:gd name="T51" fmla="*/ 19 h 152"/>
                <a:gd name="T52" fmla="*/ 102 w 246"/>
                <a:gd name="T53" fmla="*/ 0 h 152"/>
                <a:gd name="T54" fmla="*/ 125 w 246"/>
                <a:gd name="T55" fmla="*/ 2 h 152"/>
                <a:gd name="T56" fmla="*/ 150 w 246"/>
                <a:gd name="T57" fmla="*/ 6 h 152"/>
                <a:gd name="T58" fmla="*/ 188 w 246"/>
                <a:gd name="T59" fmla="*/ 8 h 152"/>
                <a:gd name="T60" fmla="*/ 221 w 246"/>
                <a:gd name="T61" fmla="*/ 8 h 152"/>
                <a:gd name="T62" fmla="*/ 246 w 246"/>
                <a:gd name="T63" fmla="*/ 6 h 1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
                <a:gd name="T97" fmla="*/ 0 h 152"/>
                <a:gd name="T98" fmla="*/ 246 w 246"/>
                <a:gd name="T99" fmla="*/ 152 h 1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 h="152">
                  <a:moveTo>
                    <a:pt x="246" y="6"/>
                  </a:moveTo>
                  <a:lnTo>
                    <a:pt x="235" y="17"/>
                  </a:lnTo>
                  <a:lnTo>
                    <a:pt x="225" y="31"/>
                  </a:lnTo>
                  <a:lnTo>
                    <a:pt x="196" y="73"/>
                  </a:lnTo>
                  <a:lnTo>
                    <a:pt x="177" y="112"/>
                  </a:lnTo>
                  <a:lnTo>
                    <a:pt x="171" y="129"/>
                  </a:lnTo>
                  <a:lnTo>
                    <a:pt x="167" y="142"/>
                  </a:lnTo>
                  <a:lnTo>
                    <a:pt x="165" y="140"/>
                  </a:lnTo>
                  <a:lnTo>
                    <a:pt x="140" y="133"/>
                  </a:lnTo>
                  <a:lnTo>
                    <a:pt x="123" y="131"/>
                  </a:lnTo>
                  <a:lnTo>
                    <a:pt x="100" y="135"/>
                  </a:lnTo>
                  <a:lnTo>
                    <a:pt x="81" y="142"/>
                  </a:lnTo>
                  <a:lnTo>
                    <a:pt x="63" y="148"/>
                  </a:lnTo>
                  <a:lnTo>
                    <a:pt x="46" y="152"/>
                  </a:lnTo>
                  <a:lnTo>
                    <a:pt x="19" y="148"/>
                  </a:lnTo>
                  <a:lnTo>
                    <a:pt x="0" y="142"/>
                  </a:lnTo>
                  <a:lnTo>
                    <a:pt x="2" y="133"/>
                  </a:lnTo>
                  <a:lnTo>
                    <a:pt x="10" y="129"/>
                  </a:lnTo>
                  <a:lnTo>
                    <a:pt x="19" y="121"/>
                  </a:lnTo>
                  <a:lnTo>
                    <a:pt x="25" y="114"/>
                  </a:lnTo>
                  <a:lnTo>
                    <a:pt x="33" y="92"/>
                  </a:lnTo>
                  <a:lnTo>
                    <a:pt x="46" y="65"/>
                  </a:lnTo>
                  <a:lnTo>
                    <a:pt x="48" y="64"/>
                  </a:lnTo>
                  <a:lnTo>
                    <a:pt x="71" y="39"/>
                  </a:lnTo>
                  <a:lnTo>
                    <a:pt x="88" y="19"/>
                  </a:lnTo>
                  <a:lnTo>
                    <a:pt x="102" y="0"/>
                  </a:lnTo>
                  <a:lnTo>
                    <a:pt x="125" y="2"/>
                  </a:lnTo>
                  <a:lnTo>
                    <a:pt x="150" y="6"/>
                  </a:lnTo>
                  <a:lnTo>
                    <a:pt x="188" y="8"/>
                  </a:lnTo>
                  <a:lnTo>
                    <a:pt x="221" y="8"/>
                  </a:lnTo>
                  <a:lnTo>
                    <a:pt x="246"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600" name="Freeform 569"/>
            <p:cNvSpPr>
              <a:spLocks noEditPoints="1"/>
            </p:cNvSpPr>
            <p:nvPr/>
          </p:nvSpPr>
          <p:spPr bwMode="auto">
            <a:xfrm>
              <a:off x="3992" y="3951"/>
              <a:ext cx="487" cy="248"/>
            </a:xfrm>
            <a:custGeom>
              <a:avLst/>
              <a:gdLst>
                <a:gd name="T0" fmla="*/ 125 w 487"/>
                <a:gd name="T1" fmla="*/ 94 h 248"/>
                <a:gd name="T2" fmla="*/ 127 w 487"/>
                <a:gd name="T3" fmla="*/ 71 h 248"/>
                <a:gd name="T4" fmla="*/ 112 w 487"/>
                <a:gd name="T5" fmla="*/ 54 h 248"/>
                <a:gd name="T6" fmla="*/ 85 w 487"/>
                <a:gd name="T7" fmla="*/ 56 h 248"/>
                <a:gd name="T8" fmla="*/ 72 w 487"/>
                <a:gd name="T9" fmla="*/ 71 h 248"/>
                <a:gd name="T10" fmla="*/ 77 w 487"/>
                <a:gd name="T11" fmla="*/ 98 h 248"/>
                <a:gd name="T12" fmla="*/ 98 w 487"/>
                <a:gd name="T13" fmla="*/ 115 h 248"/>
                <a:gd name="T14" fmla="*/ 118 w 487"/>
                <a:gd name="T15" fmla="*/ 108 h 248"/>
                <a:gd name="T16" fmla="*/ 123 w 487"/>
                <a:gd name="T17" fmla="*/ 98 h 248"/>
                <a:gd name="T18" fmla="*/ 487 w 487"/>
                <a:gd name="T19" fmla="*/ 81 h 248"/>
                <a:gd name="T20" fmla="*/ 474 w 487"/>
                <a:gd name="T21" fmla="*/ 167 h 248"/>
                <a:gd name="T22" fmla="*/ 474 w 487"/>
                <a:gd name="T23" fmla="*/ 221 h 248"/>
                <a:gd name="T24" fmla="*/ 424 w 487"/>
                <a:gd name="T25" fmla="*/ 242 h 248"/>
                <a:gd name="T26" fmla="*/ 272 w 487"/>
                <a:gd name="T27" fmla="*/ 235 h 248"/>
                <a:gd name="T28" fmla="*/ 85 w 487"/>
                <a:gd name="T29" fmla="*/ 238 h 248"/>
                <a:gd name="T30" fmla="*/ 10 w 487"/>
                <a:gd name="T31" fmla="*/ 215 h 248"/>
                <a:gd name="T32" fmla="*/ 8 w 487"/>
                <a:gd name="T33" fmla="*/ 160 h 248"/>
                <a:gd name="T34" fmla="*/ 0 w 487"/>
                <a:gd name="T35" fmla="*/ 88 h 248"/>
                <a:gd name="T36" fmla="*/ 0 w 487"/>
                <a:gd name="T37" fmla="*/ 29 h 248"/>
                <a:gd name="T38" fmla="*/ 29 w 487"/>
                <a:gd name="T39" fmla="*/ 15 h 248"/>
                <a:gd name="T40" fmla="*/ 108 w 487"/>
                <a:gd name="T41" fmla="*/ 9 h 248"/>
                <a:gd name="T42" fmla="*/ 166 w 487"/>
                <a:gd name="T43" fmla="*/ 2 h 248"/>
                <a:gd name="T44" fmla="*/ 168 w 487"/>
                <a:gd name="T45" fmla="*/ 27 h 248"/>
                <a:gd name="T46" fmla="*/ 172 w 487"/>
                <a:gd name="T47" fmla="*/ 50 h 248"/>
                <a:gd name="T48" fmla="*/ 181 w 487"/>
                <a:gd name="T49" fmla="*/ 104 h 248"/>
                <a:gd name="T50" fmla="*/ 220 w 487"/>
                <a:gd name="T51" fmla="*/ 69 h 248"/>
                <a:gd name="T52" fmla="*/ 266 w 487"/>
                <a:gd name="T53" fmla="*/ 71 h 248"/>
                <a:gd name="T54" fmla="*/ 302 w 487"/>
                <a:gd name="T55" fmla="*/ 69 h 248"/>
                <a:gd name="T56" fmla="*/ 310 w 487"/>
                <a:gd name="T57" fmla="*/ 56 h 248"/>
                <a:gd name="T58" fmla="*/ 310 w 487"/>
                <a:gd name="T59" fmla="*/ 27 h 248"/>
                <a:gd name="T60" fmla="*/ 331 w 487"/>
                <a:gd name="T61" fmla="*/ 17 h 248"/>
                <a:gd name="T62" fmla="*/ 375 w 487"/>
                <a:gd name="T63" fmla="*/ 17 h 248"/>
                <a:gd name="T64" fmla="*/ 412 w 487"/>
                <a:gd name="T65" fmla="*/ 4 h 248"/>
                <a:gd name="T66" fmla="*/ 452 w 487"/>
                <a:gd name="T67" fmla="*/ 2 h 248"/>
                <a:gd name="T68" fmla="*/ 477 w 487"/>
                <a:gd name="T69" fmla="*/ 9 h 248"/>
                <a:gd name="T70" fmla="*/ 483 w 487"/>
                <a:gd name="T71" fmla="*/ 42 h 248"/>
                <a:gd name="T72" fmla="*/ 129 w 487"/>
                <a:gd name="T73" fmla="*/ 188 h 248"/>
                <a:gd name="T74" fmla="*/ 122 w 487"/>
                <a:gd name="T75" fmla="*/ 163 h 248"/>
                <a:gd name="T76" fmla="*/ 97 w 487"/>
                <a:gd name="T77" fmla="*/ 160 h 248"/>
                <a:gd name="T78" fmla="*/ 73 w 487"/>
                <a:gd name="T79" fmla="*/ 173 h 248"/>
                <a:gd name="T80" fmla="*/ 68 w 487"/>
                <a:gd name="T81" fmla="*/ 196 h 248"/>
                <a:gd name="T82" fmla="*/ 81 w 487"/>
                <a:gd name="T83" fmla="*/ 211 h 248"/>
                <a:gd name="T84" fmla="*/ 97 w 487"/>
                <a:gd name="T85" fmla="*/ 221 h 248"/>
                <a:gd name="T86" fmla="*/ 110 w 487"/>
                <a:gd name="T87" fmla="*/ 219 h 248"/>
                <a:gd name="T88" fmla="*/ 123 w 487"/>
                <a:gd name="T89" fmla="*/ 202 h 2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7"/>
                <a:gd name="T136" fmla="*/ 0 h 248"/>
                <a:gd name="T137" fmla="*/ 487 w 487"/>
                <a:gd name="T138" fmla="*/ 248 h 24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7" h="248">
                  <a:moveTo>
                    <a:pt x="123" y="98"/>
                  </a:moveTo>
                  <a:lnTo>
                    <a:pt x="125" y="94"/>
                  </a:lnTo>
                  <a:lnTo>
                    <a:pt x="127" y="83"/>
                  </a:lnTo>
                  <a:lnTo>
                    <a:pt x="127" y="71"/>
                  </a:lnTo>
                  <a:lnTo>
                    <a:pt x="123" y="59"/>
                  </a:lnTo>
                  <a:lnTo>
                    <a:pt x="112" y="54"/>
                  </a:lnTo>
                  <a:lnTo>
                    <a:pt x="97" y="54"/>
                  </a:lnTo>
                  <a:lnTo>
                    <a:pt x="85" y="56"/>
                  </a:lnTo>
                  <a:lnTo>
                    <a:pt x="75" y="61"/>
                  </a:lnTo>
                  <a:lnTo>
                    <a:pt x="72" y="71"/>
                  </a:lnTo>
                  <a:lnTo>
                    <a:pt x="73" y="86"/>
                  </a:lnTo>
                  <a:lnTo>
                    <a:pt x="77" y="98"/>
                  </a:lnTo>
                  <a:lnTo>
                    <a:pt x="87" y="111"/>
                  </a:lnTo>
                  <a:lnTo>
                    <a:pt x="98" y="115"/>
                  </a:lnTo>
                  <a:lnTo>
                    <a:pt x="112" y="111"/>
                  </a:lnTo>
                  <a:lnTo>
                    <a:pt x="118" y="108"/>
                  </a:lnTo>
                  <a:lnTo>
                    <a:pt x="123" y="98"/>
                  </a:lnTo>
                  <a:close/>
                  <a:moveTo>
                    <a:pt x="487" y="75"/>
                  </a:moveTo>
                  <a:lnTo>
                    <a:pt x="487" y="81"/>
                  </a:lnTo>
                  <a:lnTo>
                    <a:pt x="481" y="133"/>
                  </a:lnTo>
                  <a:lnTo>
                    <a:pt x="474" y="167"/>
                  </a:lnTo>
                  <a:lnTo>
                    <a:pt x="472" y="200"/>
                  </a:lnTo>
                  <a:lnTo>
                    <a:pt x="474" y="221"/>
                  </a:lnTo>
                  <a:lnTo>
                    <a:pt x="479" y="248"/>
                  </a:lnTo>
                  <a:lnTo>
                    <a:pt x="424" y="242"/>
                  </a:lnTo>
                  <a:lnTo>
                    <a:pt x="377" y="238"/>
                  </a:lnTo>
                  <a:lnTo>
                    <a:pt x="272" y="235"/>
                  </a:lnTo>
                  <a:lnTo>
                    <a:pt x="189" y="235"/>
                  </a:lnTo>
                  <a:lnTo>
                    <a:pt x="85" y="238"/>
                  </a:lnTo>
                  <a:lnTo>
                    <a:pt x="4" y="248"/>
                  </a:lnTo>
                  <a:lnTo>
                    <a:pt x="10" y="215"/>
                  </a:lnTo>
                  <a:lnTo>
                    <a:pt x="10" y="188"/>
                  </a:lnTo>
                  <a:lnTo>
                    <a:pt x="8" y="160"/>
                  </a:lnTo>
                  <a:lnTo>
                    <a:pt x="4" y="135"/>
                  </a:lnTo>
                  <a:lnTo>
                    <a:pt x="0" y="88"/>
                  </a:lnTo>
                  <a:lnTo>
                    <a:pt x="0" y="54"/>
                  </a:lnTo>
                  <a:lnTo>
                    <a:pt x="0" y="29"/>
                  </a:lnTo>
                  <a:lnTo>
                    <a:pt x="4" y="11"/>
                  </a:lnTo>
                  <a:lnTo>
                    <a:pt x="29" y="15"/>
                  </a:lnTo>
                  <a:lnTo>
                    <a:pt x="62" y="15"/>
                  </a:lnTo>
                  <a:lnTo>
                    <a:pt x="108" y="9"/>
                  </a:lnTo>
                  <a:lnTo>
                    <a:pt x="164" y="2"/>
                  </a:lnTo>
                  <a:lnTo>
                    <a:pt x="166" y="2"/>
                  </a:lnTo>
                  <a:lnTo>
                    <a:pt x="166" y="6"/>
                  </a:lnTo>
                  <a:lnTo>
                    <a:pt x="168" y="27"/>
                  </a:lnTo>
                  <a:lnTo>
                    <a:pt x="170" y="34"/>
                  </a:lnTo>
                  <a:lnTo>
                    <a:pt x="172" y="50"/>
                  </a:lnTo>
                  <a:lnTo>
                    <a:pt x="173" y="58"/>
                  </a:lnTo>
                  <a:lnTo>
                    <a:pt x="181" y="104"/>
                  </a:lnTo>
                  <a:lnTo>
                    <a:pt x="200" y="69"/>
                  </a:lnTo>
                  <a:lnTo>
                    <a:pt x="220" y="69"/>
                  </a:lnTo>
                  <a:lnTo>
                    <a:pt x="233" y="71"/>
                  </a:lnTo>
                  <a:lnTo>
                    <a:pt x="266" y="71"/>
                  </a:lnTo>
                  <a:lnTo>
                    <a:pt x="291" y="71"/>
                  </a:lnTo>
                  <a:lnTo>
                    <a:pt x="302" y="69"/>
                  </a:lnTo>
                  <a:lnTo>
                    <a:pt x="312" y="67"/>
                  </a:lnTo>
                  <a:lnTo>
                    <a:pt x="310" y="56"/>
                  </a:lnTo>
                  <a:lnTo>
                    <a:pt x="308" y="38"/>
                  </a:lnTo>
                  <a:lnTo>
                    <a:pt x="310" y="27"/>
                  </a:lnTo>
                  <a:lnTo>
                    <a:pt x="312" y="11"/>
                  </a:lnTo>
                  <a:lnTo>
                    <a:pt x="331" y="17"/>
                  </a:lnTo>
                  <a:lnTo>
                    <a:pt x="358" y="21"/>
                  </a:lnTo>
                  <a:lnTo>
                    <a:pt x="375" y="17"/>
                  </a:lnTo>
                  <a:lnTo>
                    <a:pt x="393" y="11"/>
                  </a:lnTo>
                  <a:lnTo>
                    <a:pt x="412" y="4"/>
                  </a:lnTo>
                  <a:lnTo>
                    <a:pt x="435" y="0"/>
                  </a:lnTo>
                  <a:lnTo>
                    <a:pt x="452" y="2"/>
                  </a:lnTo>
                  <a:lnTo>
                    <a:pt x="477" y="9"/>
                  </a:lnTo>
                  <a:lnTo>
                    <a:pt x="479" y="11"/>
                  </a:lnTo>
                  <a:lnTo>
                    <a:pt x="483" y="42"/>
                  </a:lnTo>
                  <a:lnTo>
                    <a:pt x="487" y="75"/>
                  </a:lnTo>
                  <a:close/>
                  <a:moveTo>
                    <a:pt x="129" y="188"/>
                  </a:moveTo>
                  <a:lnTo>
                    <a:pt x="129" y="177"/>
                  </a:lnTo>
                  <a:lnTo>
                    <a:pt x="122" y="163"/>
                  </a:lnTo>
                  <a:lnTo>
                    <a:pt x="110" y="158"/>
                  </a:lnTo>
                  <a:lnTo>
                    <a:pt x="97" y="160"/>
                  </a:lnTo>
                  <a:lnTo>
                    <a:pt x="85" y="165"/>
                  </a:lnTo>
                  <a:lnTo>
                    <a:pt x="73" y="173"/>
                  </a:lnTo>
                  <a:lnTo>
                    <a:pt x="68" y="181"/>
                  </a:lnTo>
                  <a:lnTo>
                    <a:pt x="68" y="196"/>
                  </a:lnTo>
                  <a:lnTo>
                    <a:pt x="72" y="206"/>
                  </a:lnTo>
                  <a:lnTo>
                    <a:pt x="81" y="211"/>
                  </a:lnTo>
                  <a:lnTo>
                    <a:pt x="87" y="213"/>
                  </a:lnTo>
                  <a:lnTo>
                    <a:pt x="97" y="221"/>
                  </a:lnTo>
                  <a:lnTo>
                    <a:pt x="104" y="221"/>
                  </a:lnTo>
                  <a:lnTo>
                    <a:pt x="110" y="219"/>
                  </a:lnTo>
                  <a:lnTo>
                    <a:pt x="118" y="211"/>
                  </a:lnTo>
                  <a:lnTo>
                    <a:pt x="123" y="202"/>
                  </a:lnTo>
                  <a:lnTo>
                    <a:pt x="129" y="18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601" name="Freeform 570"/>
            <p:cNvSpPr>
              <a:spLocks/>
            </p:cNvSpPr>
            <p:nvPr/>
          </p:nvSpPr>
          <p:spPr bwMode="auto">
            <a:xfrm>
              <a:off x="4192" y="3882"/>
              <a:ext cx="160" cy="140"/>
            </a:xfrm>
            <a:custGeom>
              <a:avLst/>
              <a:gdLst>
                <a:gd name="T0" fmla="*/ 79 w 160"/>
                <a:gd name="T1" fmla="*/ 2 h 140"/>
                <a:gd name="T2" fmla="*/ 81 w 160"/>
                <a:gd name="T3" fmla="*/ 2 h 140"/>
                <a:gd name="T4" fmla="*/ 97 w 160"/>
                <a:gd name="T5" fmla="*/ 3 h 140"/>
                <a:gd name="T6" fmla="*/ 135 w 160"/>
                <a:gd name="T7" fmla="*/ 3 h 140"/>
                <a:gd name="T8" fmla="*/ 149 w 160"/>
                <a:gd name="T9" fmla="*/ 2 h 140"/>
                <a:gd name="T10" fmla="*/ 158 w 160"/>
                <a:gd name="T11" fmla="*/ 0 h 140"/>
                <a:gd name="T12" fmla="*/ 160 w 160"/>
                <a:gd name="T13" fmla="*/ 2 h 140"/>
                <a:gd name="T14" fmla="*/ 158 w 160"/>
                <a:gd name="T15" fmla="*/ 3 h 140"/>
                <a:gd name="T16" fmla="*/ 145 w 160"/>
                <a:gd name="T17" fmla="*/ 30 h 140"/>
                <a:gd name="T18" fmla="*/ 137 w 160"/>
                <a:gd name="T19" fmla="*/ 52 h 140"/>
                <a:gd name="T20" fmla="*/ 131 w 160"/>
                <a:gd name="T21" fmla="*/ 59 h 140"/>
                <a:gd name="T22" fmla="*/ 122 w 160"/>
                <a:gd name="T23" fmla="*/ 67 h 140"/>
                <a:gd name="T24" fmla="*/ 114 w 160"/>
                <a:gd name="T25" fmla="*/ 71 h 140"/>
                <a:gd name="T26" fmla="*/ 112 w 160"/>
                <a:gd name="T27" fmla="*/ 80 h 140"/>
                <a:gd name="T28" fmla="*/ 110 w 160"/>
                <a:gd name="T29" fmla="*/ 96 h 140"/>
                <a:gd name="T30" fmla="*/ 108 w 160"/>
                <a:gd name="T31" fmla="*/ 107 h 140"/>
                <a:gd name="T32" fmla="*/ 110 w 160"/>
                <a:gd name="T33" fmla="*/ 125 h 140"/>
                <a:gd name="T34" fmla="*/ 112 w 160"/>
                <a:gd name="T35" fmla="*/ 136 h 140"/>
                <a:gd name="T36" fmla="*/ 102 w 160"/>
                <a:gd name="T37" fmla="*/ 138 h 140"/>
                <a:gd name="T38" fmla="*/ 91 w 160"/>
                <a:gd name="T39" fmla="*/ 140 h 140"/>
                <a:gd name="T40" fmla="*/ 66 w 160"/>
                <a:gd name="T41" fmla="*/ 140 h 140"/>
                <a:gd name="T42" fmla="*/ 33 w 160"/>
                <a:gd name="T43" fmla="*/ 140 h 140"/>
                <a:gd name="T44" fmla="*/ 20 w 160"/>
                <a:gd name="T45" fmla="*/ 138 h 140"/>
                <a:gd name="T46" fmla="*/ 0 w 160"/>
                <a:gd name="T47" fmla="*/ 138 h 140"/>
                <a:gd name="T48" fmla="*/ 31 w 160"/>
                <a:gd name="T49" fmla="*/ 86 h 140"/>
                <a:gd name="T50" fmla="*/ 31 w 160"/>
                <a:gd name="T51" fmla="*/ 86 h 140"/>
                <a:gd name="T52" fmla="*/ 27 w 160"/>
                <a:gd name="T53" fmla="*/ 92 h 140"/>
                <a:gd name="T54" fmla="*/ 27 w 160"/>
                <a:gd name="T55" fmla="*/ 92 h 140"/>
                <a:gd name="T56" fmla="*/ 77 w 160"/>
                <a:gd name="T57" fmla="*/ 0 h 140"/>
                <a:gd name="T58" fmla="*/ 79 w 160"/>
                <a:gd name="T59" fmla="*/ 2 h 140"/>
                <a:gd name="T60" fmla="*/ 79 w 160"/>
                <a:gd name="T61" fmla="*/ 2 h 14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0"/>
                <a:gd name="T94" fmla="*/ 0 h 140"/>
                <a:gd name="T95" fmla="*/ 160 w 160"/>
                <a:gd name="T96" fmla="*/ 140 h 14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0" h="140">
                  <a:moveTo>
                    <a:pt x="79" y="2"/>
                  </a:moveTo>
                  <a:lnTo>
                    <a:pt x="81" y="2"/>
                  </a:lnTo>
                  <a:lnTo>
                    <a:pt x="97" y="3"/>
                  </a:lnTo>
                  <a:lnTo>
                    <a:pt x="135" y="3"/>
                  </a:lnTo>
                  <a:lnTo>
                    <a:pt x="149" y="2"/>
                  </a:lnTo>
                  <a:lnTo>
                    <a:pt x="158" y="0"/>
                  </a:lnTo>
                  <a:lnTo>
                    <a:pt x="160" y="2"/>
                  </a:lnTo>
                  <a:lnTo>
                    <a:pt x="158" y="3"/>
                  </a:lnTo>
                  <a:lnTo>
                    <a:pt x="145" y="30"/>
                  </a:lnTo>
                  <a:lnTo>
                    <a:pt x="137" y="52"/>
                  </a:lnTo>
                  <a:lnTo>
                    <a:pt x="131" y="59"/>
                  </a:lnTo>
                  <a:lnTo>
                    <a:pt x="122" y="67"/>
                  </a:lnTo>
                  <a:lnTo>
                    <a:pt x="114" y="71"/>
                  </a:lnTo>
                  <a:lnTo>
                    <a:pt x="112" y="80"/>
                  </a:lnTo>
                  <a:lnTo>
                    <a:pt x="110" y="96"/>
                  </a:lnTo>
                  <a:lnTo>
                    <a:pt x="108" y="107"/>
                  </a:lnTo>
                  <a:lnTo>
                    <a:pt x="110" y="125"/>
                  </a:lnTo>
                  <a:lnTo>
                    <a:pt x="112" y="136"/>
                  </a:lnTo>
                  <a:lnTo>
                    <a:pt x="102" y="138"/>
                  </a:lnTo>
                  <a:lnTo>
                    <a:pt x="91" y="140"/>
                  </a:lnTo>
                  <a:lnTo>
                    <a:pt x="66" y="140"/>
                  </a:lnTo>
                  <a:lnTo>
                    <a:pt x="33" y="140"/>
                  </a:lnTo>
                  <a:lnTo>
                    <a:pt x="20" y="138"/>
                  </a:lnTo>
                  <a:lnTo>
                    <a:pt x="0" y="138"/>
                  </a:lnTo>
                  <a:lnTo>
                    <a:pt x="31" y="86"/>
                  </a:lnTo>
                  <a:lnTo>
                    <a:pt x="27" y="92"/>
                  </a:lnTo>
                  <a:lnTo>
                    <a:pt x="77" y="0"/>
                  </a:lnTo>
                  <a:lnTo>
                    <a:pt x="79"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602" name="Freeform 571"/>
            <p:cNvSpPr>
              <a:spLocks/>
            </p:cNvSpPr>
            <p:nvPr/>
          </p:nvSpPr>
          <p:spPr bwMode="auto">
            <a:xfrm>
              <a:off x="4152" y="3676"/>
              <a:ext cx="162" cy="379"/>
            </a:xfrm>
            <a:custGeom>
              <a:avLst/>
              <a:gdLst>
                <a:gd name="T0" fmla="*/ 144 w 162"/>
                <a:gd name="T1" fmla="*/ 32 h 379"/>
                <a:gd name="T2" fmla="*/ 156 w 162"/>
                <a:gd name="T3" fmla="*/ 90 h 379"/>
                <a:gd name="T4" fmla="*/ 156 w 162"/>
                <a:gd name="T5" fmla="*/ 90 h 379"/>
                <a:gd name="T6" fmla="*/ 158 w 162"/>
                <a:gd name="T7" fmla="*/ 98 h 379"/>
                <a:gd name="T8" fmla="*/ 160 w 162"/>
                <a:gd name="T9" fmla="*/ 108 h 379"/>
                <a:gd name="T10" fmla="*/ 162 w 162"/>
                <a:gd name="T11" fmla="*/ 133 h 379"/>
                <a:gd name="T12" fmla="*/ 162 w 162"/>
                <a:gd name="T13" fmla="*/ 134 h 379"/>
                <a:gd name="T14" fmla="*/ 121 w 162"/>
                <a:gd name="T15" fmla="*/ 208 h 379"/>
                <a:gd name="T16" fmla="*/ 119 w 162"/>
                <a:gd name="T17" fmla="*/ 208 h 379"/>
                <a:gd name="T18" fmla="*/ 119 w 162"/>
                <a:gd name="T19" fmla="*/ 208 h 379"/>
                <a:gd name="T20" fmla="*/ 117 w 162"/>
                <a:gd name="T21" fmla="*/ 206 h 379"/>
                <a:gd name="T22" fmla="*/ 67 w 162"/>
                <a:gd name="T23" fmla="*/ 298 h 379"/>
                <a:gd name="T24" fmla="*/ 67 w 162"/>
                <a:gd name="T25" fmla="*/ 298 h 379"/>
                <a:gd name="T26" fmla="*/ 71 w 162"/>
                <a:gd name="T27" fmla="*/ 292 h 379"/>
                <a:gd name="T28" fmla="*/ 71 w 162"/>
                <a:gd name="T29" fmla="*/ 292 h 379"/>
                <a:gd name="T30" fmla="*/ 40 w 162"/>
                <a:gd name="T31" fmla="*/ 344 h 379"/>
                <a:gd name="T32" fmla="*/ 21 w 162"/>
                <a:gd name="T33" fmla="*/ 379 h 379"/>
                <a:gd name="T34" fmla="*/ 13 w 162"/>
                <a:gd name="T35" fmla="*/ 333 h 379"/>
                <a:gd name="T36" fmla="*/ 12 w 162"/>
                <a:gd name="T37" fmla="*/ 325 h 379"/>
                <a:gd name="T38" fmla="*/ 10 w 162"/>
                <a:gd name="T39" fmla="*/ 309 h 379"/>
                <a:gd name="T40" fmla="*/ 8 w 162"/>
                <a:gd name="T41" fmla="*/ 302 h 379"/>
                <a:gd name="T42" fmla="*/ 6 w 162"/>
                <a:gd name="T43" fmla="*/ 281 h 379"/>
                <a:gd name="T44" fmla="*/ 6 w 162"/>
                <a:gd name="T45" fmla="*/ 277 h 379"/>
                <a:gd name="T46" fmla="*/ 4 w 162"/>
                <a:gd name="T47" fmla="*/ 277 h 379"/>
                <a:gd name="T48" fmla="*/ 4 w 162"/>
                <a:gd name="T49" fmla="*/ 265 h 379"/>
                <a:gd name="T50" fmla="*/ 0 w 162"/>
                <a:gd name="T51" fmla="*/ 244 h 379"/>
                <a:gd name="T52" fmla="*/ 46 w 162"/>
                <a:gd name="T53" fmla="*/ 165 h 379"/>
                <a:gd name="T54" fmla="*/ 46 w 162"/>
                <a:gd name="T55" fmla="*/ 163 h 379"/>
                <a:gd name="T56" fmla="*/ 52 w 162"/>
                <a:gd name="T57" fmla="*/ 156 h 379"/>
                <a:gd name="T58" fmla="*/ 52 w 162"/>
                <a:gd name="T59" fmla="*/ 156 h 379"/>
                <a:gd name="T60" fmla="*/ 48 w 162"/>
                <a:gd name="T61" fmla="*/ 156 h 379"/>
                <a:gd name="T62" fmla="*/ 135 w 162"/>
                <a:gd name="T63" fmla="*/ 11 h 379"/>
                <a:gd name="T64" fmla="*/ 142 w 162"/>
                <a:gd name="T65" fmla="*/ 0 h 379"/>
                <a:gd name="T66" fmla="*/ 142 w 162"/>
                <a:gd name="T67" fmla="*/ 0 h 379"/>
                <a:gd name="T68" fmla="*/ 146 w 162"/>
                <a:gd name="T69" fmla="*/ 32 h 379"/>
                <a:gd name="T70" fmla="*/ 144 w 162"/>
                <a:gd name="T71" fmla="*/ 32 h 3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2"/>
                <a:gd name="T109" fmla="*/ 0 h 379"/>
                <a:gd name="T110" fmla="*/ 162 w 162"/>
                <a:gd name="T111" fmla="*/ 379 h 3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2" h="379">
                  <a:moveTo>
                    <a:pt x="144" y="32"/>
                  </a:moveTo>
                  <a:lnTo>
                    <a:pt x="156" y="90"/>
                  </a:lnTo>
                  <a:lnTo>
                    <a:pt x="158" y="98"/>
                  </a:lnTo>
                  <a:lnTo>
                    <a:pt x="160" y="108"/>
                  </a:lnTo>
                  <a:lnTo>
                    <a:pt x="162" y="133"/>
                  </a:lnTo>
                  <a:lnTo>
                    <a:pt x="162" y="134"/>
                  </a:lnTo>
                  <a:lnTo>
                    <a:pt x="121" y="208"/>
                  </a:lnTo>
                  <a:lnTo>
                    <a:pt x="119" y="208"/>
                  </a:lnTo>
                  <a:lnTo>
                    <a:pt x="117" y="206"/>
                  </a:lnTo>
                  <a:lnTo>
                    <a:pt x="67" y="298"/>
                  </a:lnTo>
                  <a:lnTo>
                    <a:pt x="71" y="292"/>
                  </a:lnTo>
                  <a:lnTo>
                    <a:pt x="40" y="344"/>
                  </a:lnTo>
                  <a:lnTo>
                    <a:pt x="21" y="379"/>
                  </a:lnTo>
                  <a:lnTo>
                    <a:pt x="13" y="333"/>
                  </a:lnTo>
                  <a:lnTo>
                    <a:pt x="12" y="325"/>
                  </a:lnTo>
                  <a:lnTo>
                    <a:pt x="10" y="309"/>
                  </a:lnTo>
                  <a:lnTo>
                    <a:pt x="8" y="302"/>
                  </a:lnTo>
                  <a:lnTo>
                    <a:pt x="6" y="281"/>
                  </a:lnTo>
                  <a:lnTo>
                    <a:pt x="6" y="277"/>
                  </a:lnTo>
                  <a:lnTo>
                    <a:pt x="4" y="277"/>
                  </a:lnTo>
                  <a:lnTo>
                    <a:pt x="4" y="265"/>
                  </a:lnTo>
                  <a:lnTo>
                    <a:pt x="0" y="244"/>
                  </a:lnTo>
                  <a:lnTo>
                    <a:pt x="46" y="165"/>
                  </a:lnTo>
                  <a:lnTo>
                    <a:pt x="46" y="163"/>
                  </a:lnTo>
                  <a:lnTo>
                    <a:pt x="52" y="156"/>
                  </a:lnTo>
                  <a:lnTo>
                    <a:pt x="48" y="156"/>
                  </a:lnTo>
                  <a:lnTo>
                    <a:pt x="135" y="11"/>
                  </a:lnTo>
                  <a:lnTo>
                    <a:pt x="142" y="0"/>
                  </a:lnTo>
                  <a:lnTo>
                    <a:pt x="146" y="32"/>
                  </a:lnTo>
                  <a:lnTo>
                    <a:pt x="144" y="32"/>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603" name="Freeform 572"/>
            <p:cNvSpPr>
              <a:spLocks/>
            </p:cNvSpPr>
            <p:nvPr/>
          </p:nvSpPr>
          <p:spPr bwMode="auto">
            <a:xfrm>
              <a:off x="3996" y="3820"/>
              <a:ext cx="208" cy="146"/>
            </a:xfrm>
            <a:custGeom>
              <a:avLst/>
              <a:gdLst>
                <a:gd name="T0" fmla="*/ 18 w 208"/>
                <a:gd name="T1" fmla="*/ 117 h 146"/>
                <a:gd name="T2" fmla="*/ 21 w 208"/>
                <a:gd name="T3" fmla="*/ 114 h 146"/>
                <a:gd name="T4" fmla="*/ 37 w 208"/>
                <a:gd name="T5" fmla="*/ 89 h 146"/>
                <a:gd name="T6" fmla="*/ 62 w 208"/>
                <a:gd name="T7" fmla="*/ 48 h 146"/>
                <a:gd name="T8" fmla="*/ 79 w 208"/>
                <a:gd name="T9" fmla="*/ 14 h 146"/>
                <a:gd name="T10" fmla="*/ 79 w 208"/>
                <a:gd name="T11" fmla="*/ 14 h 146"/>
                <a:gd name="T12" fmla="*/ 98 w 208"/>
                <a:gd name="T13" fmla="*/ 2 h 146"/>
                <a:gd name="T14" fmla="*/ 118 w 208"/>
                <a:gd name="T15" fmla="*/ 0 h 146"/>
                <a:gd name="T16" fmla="*/ 143 w 208"/>
                <a:gd name="T17" fmla="*/ 0 h 146"/>
                <a:gd name="T18" fmla="*/ 168 w 208"/>
                <a:gd name="T19" fmla="*/ 6 h 146"/>
                <a:gd name="T20" fmla="*/ 187 w 208"/>
                <a:gd name="T21" fmla="*/ 10 h 146"/>
                <a:gd name="T22" fmla="*/ 204 w 208"/>
                <a:gd name="T23" fmla="*/ 12 h 146"/>
                <a:gd name="T24" fmla="*/ 208 w 208"/>
                <a:gd name="T25" fmla="*/ 12 h 146"/>
                <a:gd name="T26" fmla="*/ 208 w 208"/>
                <a:gd name="T27" fmla="*/ 12 h 146"/>
                <a:gd name="T28" fmla="*/ 202 w 208"/>
                <a:gd name="T29" fmla="*/ 19 h 146"/>
                <a:gd name="T30" fmla="*/ 202 w 208"/>
                <a:gd name="T31" fmla="*/ 21 h 146"/>
                <a:gd name="T32" fmla="*/ 156 w 208"/>
                <a:gd name="T33" fmla="*/ 100 h 146"/>
                <a:gd name="T34" fmla="*/ 160 w 208"/>
                <a:gd name="T35" fmla="*/ 121 h 146"/>
                <a:gd name="T36" fmla="*/ 160 w 208"/>
                <a:gd name="T37" fmla="*/ 133 h 146"/>
                <a:gd name="T38" fmla="*/ 104 w 208"/>
                <a:gd name="T39" fmla="*/ 140 h 146"/>
                <a:gd name="T40" fmla="*/ 58 w 208"/>
                <a:gd name="T41" fmla="*/ 146 h 146"/>
                <a:gd name="T42" fmla="*/ 25 w 208"/>
                <a:gd name="T43" fmla="*/ 146 h 146"/>
                <a:gd name="T44" fmla="*/ 0 w 208"/>
                <a:gd name="T45" fmla="*/ 142 h 146"/>
                <a:gd name="T46" fmla="*/ 18 w 208"/>
                <a:gd name="T47" fmla="*/ 117 h 1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8"/>
                <a:gd name="T73" fmla="*/ 0 h 146"/>
                <a:gd name="T74" fmla="*/ 208 w 208"/>
                <a:gd name="T75" fmla="*/ 146 h 14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8" h="146">
                  <a:moveTo>
                    <a:pt x="18" y="117"/>
                  </a:moveTo>
                  <a:lnTo>
                    <a:pt x="21" y="114"/>
                  </a:lnTo>
                  <a:lnTo>
                    <a:pt x="37" y="89"/>
                  </a:lnTo>
                  <a:lnTo>
                    <a:pt x="62" y="48"/>
                  </a:lnTo>
                  <a:lnTo>
                    <a:pt x="79" y="14"/>
                  </a:lnTo>
                  <a:lnTo>
                    <a:pt x="98" y="2"/>
                  </a:lnTo>
                  <a:lnTo>
                    <a:pt x="118" y="0"/>
                  </a:lnTo>
                  <a:lnTo>
                    <a:pt x="143" y="0"/>
                  </a:lnTo>
                  <a:lnTo>
                    <a:pt x="168" y="6"/>
                  </a:lnTo>
                  <a:lnTo>
                    <a:pt x="187" y="10"/>
                  </a:lnTo>
                  <a:lnTo>
                    <a:pt x="204" y="12"/>
                  </a:lnTo>
                  <a:lnTo>
                    <a:pt x="208" y="12"/>
                  </a:lnTo>
                  <a:lnTo>
                    <a:pt x="202" y="19"/>
                  </a:lnTo>
                  <a:lnTo>
                    <a:pt x="202" y="21"/>
                  </a:lnTo>
                  <a:lnTo>
                    <a:pt x="156" y="100"/>
                  </a:lnTo>
                  <a:lnTo>
                    <a:pt x="160" y="121"/>
                  </a:lnTo>
                  <a:lnTo>
                    <a:pt x="160" y="133"/>
                  </a:lnTo>
                  <a:lnTo>
                    <a:pt x="104" y="140"/>
                  </a:lnTo>
                  <a:lnTo>
                    <a:pt x="58" y="146"/>
                  </a:lnTo>
                  <a:lnTo>
                    <a:pt x="25" y="146"/>
                  </a:lnTo>
                  <a:lnTo>
                    <a:pt x="0" y="142"/>
                  </a:lnTo>
                  <a:lnTo>
                    <a:pt x="18" y="1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604" name="Freeform 573"/>
            <p:cNvSpPr>
              <a:spLocks/>
            </p:cNvSpPr>
            <p:nvPr/>
          </p:nvSpPr>
          <p:spPr bwMode="auto">
            <a:xfrm>
              <a:off x="3773" y="3935"/>
              <a:ext cx="241" cy="154"/>
            </a:xfrm>
            <a:custGeom>
              <a:avLst/>
              <a:gdLst>
                <a:gd name="T0" fmla="*/ 119 w 241"/>
                <a:gd name="T1" fmla="*/ 2 h 154"/>
                <a:gd name="T2" fmla="*/ 125 w 241"/>
                <a:gd name="T3" fmla="*/ 8 h 154"/>
                <a:gd name="T4" fmla="*/ 133 w 241"/>
                <a:gd name="T5" fmla="*/ 16 h 154"/>
                <a:gd name="T6" fmla="*/ 144 w 241"/>
                <a:gd name="T7" fmla="*/ 16 h 154"/>
                <a:gd name="T8" fmla="*/ 160 w 241"/>
                <a:gd name="T9" fmla="*/ 14 h 154"/>
                <a:gd name="T10" fmla="*/ 165 w 241"/>
                <a:gd name="T11" fmla="*/ 10 h 154"/>
                <a:gd name="T12" fmla="*/ 173 w 241"/>
                <a:gd name="T13" fmla="*/ 4 h 154"/>
                <a:gd name="T14" fmla="*/ 177 w 241"/>
                <a:gd name="T15" fmla="*/ 4 h 154"/>
                <a:gd name="T16" fmla="*/ 196 w 241"/>
                <a:gd name="T17" fmla="*/ 4 h 154"/>
                <a:gd name="T18" fmla="*/ 212 w 241"/>
                <a:gd name="T19" fmla="*/ 6 h 154"/>
                <a:gd name="T20" fmla="*/ 227 w 241"/>
                <a:gd name="T21" fmla="*/ 6 h 154"/>
                <a:gd name="T22" fmla="*/ 235 w 241"/>
                <a:gd name="T23" fmla="*/ 4 h 154"/>
                <a:gd name="T24" fmla="*/ 241 w 241"/>
                <a:gd name="T25" fmla="*/ 2 h 154"/>
                <a:gd name="T26" fmla="*/ 223 w 241"/>
                <a:gd name="T27" fmla="*/ 27 h 154"/>
                <a:gd name="T28" fmla="*/ 219 w 241"/>
                <a:gd name="T29" fmla="*/ 45 h 154"/>
                <a:gd name="T30" fmla="*/ 219 w 241"/>
                <a:gd name="T31" fmla="*/ 70 h 154"/>
                <a:gd name="T32" fmla="*/ 219 w 241"/>
                <a:gd name="T33" fmla="*/ 104 h 154"/>
                <a:gd name="T34" fmla="*/ 223 w 241"/>
                <a:gd name="T35" fmla="*/ 151 h 154"/>
                <a:gd name="T36" fmla="*/ 212 w 241"/>
                <a:gd name="T37" fmla="*/ 154 h 154"/>
                <a:gd name="T38" fmla="*/ 200 w 241"/>
                <a:gd name="T39" fmla="*/ 154 h 154"/>
                <a:gd name="T40" fmla="*/ 185 w 241"/>
                <a:gd name="T41" fmla="*/ 152 h 154"/>
                <a:gd name="T42" fmla="*/ 171 w 241"/>
                <a:gd name="T43" fmla="*/ 151 h 154"/>
                <a:gd name="T44" fmla="*/ 162 w 241"/>
                <a:gd name="T45" fmla="*/ 147 h 154"/>
                <a:gd name="T46" fmla="*/ 152 w 241"/>
                <a:gd name="T47" fmla="*/ 145 h 154"/>
                <a:gd name="T48" fmla="*/ 140 w 241"/>
                <a:gd name="T49" fmla="*/ 147 h 154"/>
                <a:gd name="T50" fmla="*/ 133 w 241"/>
                <a:gd name="T51" fmla="*/ 149 h 154"/>
                <a:gd name="T52" fmla="*/ 125 w 241"/>
                <a:gd name="T53" fmla="*/ 149 h 154"/>
                <a:gd name="T54" fmla="*/ 117 w 241"/>
                <a:gd name="T55" fmla="*/ 151 h 154"/>
                <a:gd name="T56" fmla="*/ 100 w 241"/>
                <a:gd name="T57" fmla="*/ 151 h 154"/>
                <a:gd name="T58" fmla="*/ 89 w 241"/>
                <a:gd name="T59" fmla="*/ 149 h 154"/>
                <a:gd name="T60" fmla="*/ 52 w 241"/>
                <a:gd name="T61" fmla="*/ 149 h 154"/>
                <a:gd name="T62" fmla="*/ 27 w 241"/>
                <a:gd name="T63" fmla="*/ 151 h 154"/>
                <a:gd name="T64" fmla="*/ 23 w 241"/>
                <a:gd name="T65" fmla="*/ 151 h 154"/>
                <a:gd name="T66" fmla="*/ 19 w 241"/>
                <a:gd name="T67" fmla="*/ 149 h 154"/>
                <a:gd name="T68" fmla="*/ 17 w 241"/>
                <a:gd name="T69" fmla="*/ 141 h 154"/>
                <a:gd name="T70" fmla="*/ 17 w 241"/>
                <a:gd name="T71" fmla="*/ 131 h 154"/>
                <a:gd name="T72" fmla="*/ 10 w 241"/>
                <a:gd name="T73" fmla="*/ 120 h 154"/>
                <a:gd name="T74" fmla="*/ 10 w 241"/>
                <a:gd name="T75" fmla="*/ 120 h 154"/>
                <a:gd name="T76" fmla="*/ 2 w 241"/>
                <a:gd name="T77" fmla="*/ 104 h 154"/>
                <a:gd name="T78" fmla="*/ 0 w 241"/>
                <a:gd name="T79" fmla="*/ 87 h 154"/>
                <a:gd name="T80" fmla="*/ 4 w 241"/>
                <a:gd name="T81" fmla="*/ 64 h 154"/>
                <a:gd name="T82" fmla="*/ 8 w 241"/>
                <a:gd name="T83" fmla="*/ 49 h 154"/>
                <a:gd name="T84" fmla="*/ 14 w 241"/>
                <a:gd name="T85" fmla="*/ 31 h 154"/>
                <a:gd name="T86" fmla="*/ 14 w 241"/>
                <a:gd name="T87" fmla="*/ 31 h 154"/>
                <a:gd name="T88" fmla="*/ 15 w 241"/>
                <a:gd name="T89" fmla="*/ 22 h 154"/>
                <a:gd name="T90" fmla="*/ 17 w 241"/>
                <a:gd name="T91" fmla="*/ 6 h 154"/>
                <a:gd name="T92" fmla="*/ 25 w 241"/>
                <a:gd name="T93" fmla="*/ 2 h 154"/>
                <a:gd name="T94" fmla="*/ 27 w 241"/>
                <a:gd name="T95" fmla="*/ 4 h 154"/>
                <a:gd name="T96" fmla="*/ 42 w 241"/>
                <a:gd name="T97" fmla="*/ 4 h 154"/>
                <a:gd name="T98" fmla="*/ 60 w 241"/>
                <a:gd name="T99" fmla="*/ 6 h 154"/>
                <a:gd name="T100" fmla="*/ 73 w 241"/>
                <a:gd name="T101" fmla="*/ 4 h 154"/>
                <a:gd name="T102" fmla="*/ 90 w 241"/>
                <a:gd name="T103" fmla="*/ 0 h 154"/>
                <a:gd name="T104" fmla="*/ 102 w 241"/>
                <a:gd name="T105" fmla="*/ 2 h 154"/>
                <a:gd name="T106" fmla="*/ 119 w 241"/>
                <a:gd name="T107" fmla="*/ 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
                <a:gd name="T163" fmla="*/ 0 h 154"/>
                <a:gd name="T164" fmla="*/ 241 w 241"/>
                <a:gd name="T165" fmla="*/ 154 h 1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 h="154">
                  <a:moveTo>
                    <a:pt x="119" y="2"/>
                  </a:moveTo>
                  <a:lnTo>
                    <a:pt x="125" y="8"/>
                  </a:lnTo>
                  <a:lnTo>
                    <a:pt x="133" y="16"/>
                  </a:lnTo>
                  <a:lnTo>
                    <a:pt x="144" y="16"/>
                  </a:lnTo>
                  <a:lnTo>
                    <a:pt x="160" y="14"/>
                  </a:lnTo>
                  <a:lnTo>
                    <a:pt x="165" y="10"/>
                  </a:lnTo>
                  <a:lnTo>
                    <a:pt x="173" y="4"/>
                  </a:lnTo>
                  <a:lnTo>
                    <a:pt x="177" y="4"/>
                  </a:lnTo>
                  <a:lnTo>
                    <a:pt x="196" y="4"/>
                  </a:lnTo>
                  <a:lnTo>
                    <a:pt x="212" y="6"/>
                  </a:lnTo>
                  <a:lnTo>
                    <a:pt x="227" y="6"/>
                  </a:lnTo>
                  <a:lnTo>
                    <a:pt x="235" y="4"/>
                  </a:lnTo>
                  <a:lnTo>
                    <a:pt x="241" y="2"/>
                  </a:lnTo>
                  <a:lnTo>
                    <a:pt x="223" y="27"/>
                  </a:lnTo>
                  <a:lnTo>
                    <a:pt x="219" y="45"/>
                  </a:lnTo>
                  <a:lnTo>
                    <a:pt x="219" y="70"/>
                  </a:lnTo>
                  <a:lnTo>
                    <a:pt x="219" y="104"/>
                  </a:lnTo>
                  <a:lnTo>
                    <a:pt x="223" y="151"/>
                  </a:lnTo>
                  <a:lnTo>
                    <a:pt x="212" y="154"/>
                  </a:lnTo>
                  <a:lnTo>
                    <a:pt x="200" y="154"/>
                  </a:lnTo>
                  <a:lnTo>
                    <a:pt x="185" y="152"/>
                  </a:lnTo>
                  <a:lnTo>
                    <a:pt x="171" y="151"/>
                  </a:lnTo>
                  <a:lnTo>
                    <a:pt x="162" y="147"/>
                  </a:lnTo>
                  <a:lnTo>
                    <a:pt x="152" y="145"/>
                  </a:lnTo>
                  <a:lnTo>
                    <a:pt x="140" y="147"/>
                  </a:lnTo>
                  <a:lnTo>
                    <a:pt x="133" y="149"/>
                  </a:lnTo>
                  <a:lnTo>
                    <a:pt x="125" y="149"/>
                  </a:lnTo>
                  <a:lnTo>
                    <a:pt x="117" y="151"/>
                  </a:lnTo>
                  <a:lnTo>
                    <a:pt x="100" y="151"/>
                  </a:lnTo>
                  <a:lnTo>
                    <a:pt x="89" y="149"/>
                  </a:lnTo>
                  <a:lnTo>
                    <a:pt x="52" y="149"/>
                  </a:lnTo>
                  <a:lnTo>
                    <a:pt x="27" y="151"/>
                  </a:lnTo>
                  <a:lnTo>
                    <a:pt x="23" y="151"/>
                  </a:lnTo>
                  <a:lnTo>
                    <a:pt x="19" y="149"/>
                  </a:lnTo>
                  <a:lnTo>
                    <a:pt x="17" y="141"/>
                  </a:lnTo>
                  <a:lnTo>
                    <a:pt x="17" y="131"/>
                  </a:lnTo>
                  <a:lnTo>
                    <a:pt x="10" y="120"/>
                  </a:lnTo>
                  <a:lnTo>
                    <a:pt x="2" y="104"/>
                  </a:lnTo>
                  <a:lnTo>
                    <a:pt x="0" y="87"/>
                  </a:lnTo>
                  <a:lnTo>
                    <a:pt x="4" y="64"/>
                  </a:lnTo>
                  <a:lnTo>
                    <a:pt x="8" y="49"/>
                  </a:lnTo>
                  <a:lnTo>
                    <a:pt x="14" y="31"/>
                  </a:lnTo>
                  <a:lnTo>
                    <a:pt x="15" y="22"/>
                  </a:lnTo>
                  <a:lnTo>
                    <a:pt x="17" y="6"/>
                  </a:lnTo>
                  <a:lnTo>
                    <a:pt x="25" y="2"/>
                  </a:lnTo>
                  <a:lnTo>
                    <a:pt x="27" y="4"/>
                  </a:lnTo>
                  <a:lnTo>
                    <a:pt x="42" y="4"/>
                  </a:lnTo>
                  <a:lnTo>
                    <a:pt x="60" y="6"/>
                  </a:lnTo>
                  <a:lnTo>
                    <a:pt x="73" y="4"/>
                  </a:lnTo>
                  <a:lnTo>
                    <a:pt x="90" y="0"/>
                  </a:lnTo>
                  <a:lnTo>
                    <a:pt x="102" y="2"/>
                  </a:lnTo>
                  <a:lnTo>
                    <a:pt x="119"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605" name="Freeform 574"/>
            <p:cNvSpPr>
              <a:spLocks/>
            </p:cNvSpPr>
            <p:nvPr/>
          </p:nvSpPr>
          <p:spPr bwMode="auto">
            <a:xfrm>
              <a:off x="3642" y="3964"/>
              <a:ext cx="145" cy="93"/>
            </a:xfrm>
            <a:custGeom>
              <a:avLst/>
              <a:gdLst>
                <a:gd name="T0" fmla="*/ 145 w 145"/>
                <a:gd name="T1" fmla="*/ 2 h 93"/>
                <a:gd name="T2" fmla="*/ 145 w 145"/>
                <a:gd name="T3" fmla="*/ 2 h 93"/>
                <a:gd name="T4" fmla="*/ 139 w 145"/>
                <a:gd name="T5" fmla="*/ 20 h 93"/>
                <a:gd name="T6" fmla="*/ 135 w 145"/>
                <a:gd name="T7" fmla="*/ 35 h 93"/>
                <a:gd name="T8" fmla="*/ 131 w 145"/>
                <a:gd name="T9" fmla="*/ 58 h 93"/>
                <a:gd name="T10" fmla="*/ 133 w 145"/>
                <a:gd name="T11" fmla="*/ 75 h 93"/>
                <a:gd name="T12" fmla="*/ 141 w 145"/>
                <a:gd name="T13" fmla="*/ 91 h 93"/>
                <a:gd name="T14" fmla="*/ 141 w 145"/>
                <a:gd name="T15" fmla="*/ 91 h 93"/>
                <a:gd name="T16" fmla="*/ 121 w 145"/>
                <a:gd name="T17" fmla="*/ 93 h 93"/>
                <a:gd name="T18" fmla="*/ 95 w 145"/>
                <a:gd name="T19" fmla="*/ 93 h 93"/>
                <a:gd name="T20" fmla="*/ 75 w 145"/>
                <a:gd name="T21" fmla="*/ 91 h 93"/>
                <a:gd name="T22" fmla="*/ 50 w 145"/>
                <a:gd name="T23" fmla="*/ 89 h 93"/>
                <a:gd name="T24" fmla="*/ 37 w 145"/>
                <a:gd name="T25" fmla="*/ 91 h 93"/>
                <a:gd name="T26" fmla="*/ 18 w 145"/>
                <a:gd name="T27" fmla="*/ 93 h 93"/>
                <a:gd name="T28" fmla="*/ 16 w 145"/>
                <a:gd name="T29" fmla="*/ 91 h 93"/>
                <a:gd name="T30" fmla="*/ 12 w 145"/>
                <a:gd name="T31" fmla="*/ 87 h 93"/>
                <a:gd name="T32" fmla="*/ 6 w 145"/>
                <a:gd name="T33" fmla="*/ 81 h 93"/>
                <a:gd name="T34" fmla="*/ 2 w 145"/>
                <a:gd name="T35" fmla="*/ 72 h 93"/>
                <a:gd name="T36" fmla="*/ 0 w 145"/>
                <a:gd name="T37" fmla="*/ 58 h 93"/>
                <a:gd name="T38" fmla="*/ 0 w 145"/>
                <a:gd name="T39" fmla="*/ 41 h 93"/>
                <a:gd name="T40" fmla="*/ 0 w 145"/>
                <a:gd name="T41" fmla="*/ 29 h 93"/>
                <a:gd name="T42" fmla="*/ 4 w 145"/>
                <a:gd name="T43" fmla="*/ 14 h 93"/>
                <a:gd name="T44" fmla="*/ 10 w 145"/>
                <a:gd name="T45" fmla="*/ 8 h 93"/>
                <a:gd name="T46" fmla="*/ 18 w 145"/>
                <a:gd name="T47" fmla="*/ 2 h 93"/>
                <a:gd name="T48" fmla="*/ 35 w 145"/>
                <a:gd name="T49" fmla="*/ 0 h 93"/>
                <a:gd name="T50" fmla="*/ 58 w 145"/>
                <a:gd name="T51" fmla="*/ 0 h 93"/>
                <a:gd name="T52" fmla="*/ 79 w 145"/>
                <a:gd name="T53" fmla="*/ 4 h 93"/>
                <a:gd name="T54" fmla="*/ 106 w 145"/>
                <a:gd name="T55" fmla="*/ 6 h 93"/>
                <a:gd name="T56" fmla="*/ 123 w 145"/>
                <a:gd name="T57" fmla="*/ 6 h 93"/>
                <a:gd name="T58" fmla="*/ 145 w 145"/>
                <a:gd name="T59" fmla="*/ 2 h 93"/>
                <a:gd name="T60" fmla="*/ 145 w 145"/>
                <a:gd name="T61" fmla="*/ 2 h 9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5"/>
                <a:gd name="T94" fmla="*/ 0 h 93"/>
                <a:gd name="T95" fmla="*/ 145 w 145"/>
                <a:gd name="T96" fmla="*/ 93 h 9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5" h="93">
                  <a:moveTo>
                    <a:pt x="145" y="2"/>
                  </a:moveTo>
                  <a:lnTo>
                    <a:pt x="145" y="2"/>
                  </a:lnTo>
                  <a:lnTo>
                    <a:pt x="139" y="20"/>
                  </a:lnTo>
                  <a:lnTo>
                    <a:pt x="135" y="35"/>
                  </a:lnTo>
                  <a:lnTo>
                    <a:pt x="131" y="58"/>
                  </a:lnTo>
                  <a:lnTo>
                    <a:pt x="133" y="75"/>
                  </a:lnTo>
                  <a:lnTo>
                    <a:pt x="141" y="91"/>
                  </a:lnTo>
                  <a:lnTo>
                    <a:pt x="121" y="93"/>
                  </a:lnTo>
                  <a:lnTo>
                    <a:pt x="95" y="93"/>
                  </a:lnTo>
                  <a:lnTo>
                    <a:pt x="75" y="91"/>
                  </a:lnTo>
                  <a:lnTo>
                    <a:pt x="50" y="89"/>
                  </a:lnTo>
                  <a:lnTo>
                    <a:pt x="37" y="91"/>
                  </a:lnTo>
                  <a:lnTo>
                    <a:pt x="18" y="93"/>
                  </a:lnTo>
                  <a:lnTo>
                    <a:pt x="16" y="91"/>
                  </a:lnTo>
                  <a:lnTo>
                    <a:pt x="12" y="87"/>
                  </a:lnTo>
                  <a:lnTo>
                    <a:pt x="6" y="81"/>
                  </a:lnTo>
                  <a:lnTo>
                    <a:pt x="2" y="72"/>
                  </a:lnTo>
                  <a:lnTo>
                    <a:pt x="0" y="58"/>
                  </a:lnTo>
                  <a:lnTo>
                    <a:pt x="0" y="41"/>
                  </a:lnTo>
                  <a:lnTo>
                    <a:pt x="0" y="29"/>
                  </a:lnTo>
                  <a:lnTo>
                    <a:pt x="4" y="14"/>
                  </a:lnTo>
                  <a:lnTo>
                    <a:pt x="10" y="8"/>
                  </a:lnTo>
                  <a:lnTo>
                    <a:pt x="18" y="2"/>
                  </a:lnTo>
                  <a:lnTo>
                    <a:pt x="35" y="0"/>
                  </a:lnTo>
                  <a:lnTo>
                    <a:pt x="58" y="0"/>
                  </a:lnTo>
                  <a:lnTo>
                    <a:pt x="79" y="4"/>
                  </a:lnTo>
                  <a:lnTo>
                    <a:pt x="106" y="6"/>
                  </a:lnTo>
                  <a:lnTo>
                    <a:pt x="123" y="6"/>
                  </a:lnTo>
                  <a:lnTo>
                    <a:pt x="145"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606" name="Freeform 575"/>
            <p:cNvSpPr>
              <a:spLocks/>
            </p:cNvSpPr>
            <p:nvPr/>
          </p:nvSpPr>
          <p:spPr bwMode="auto">
            <a:xfrm>
              <a:off x="4173" y="3968"/>
              <a:ext cx="50" cy="87"/>
            </a:xfrm>
            <a:custGeom>
              <a:avLst/>
              <a:gdLst>
                <a:gd name="T0" fmla="*/ 50 w 50"/>
                <a:gd name="T1" fmla="*/ 0 h 87"/>
                <a:gd name="T2" fmla="*/ 19 w 50"/>
                <a:gd name="T3" fmla="*/ 52 h 87"/>
                <a:gd name="T4" fmla="*/ 0 w 50"/>
                <a:gd name="T5" fmla="*/ 87 h 87"/>
                <a:gd name="T6" fmla="*/ 0 60000 65536"/>
                <a:gd name="T7" fmla="*/ 0 60000 65536"/>
                <a:gd name="T8" fmla="*/ 0 60000 65536"/>
                <a:gd name="T9" fmla="*/ 0 w 50"/>
                <a:gd name="T10" fmla="*/ 0 h 87"/>
                <a:gd name="T11" fmla="*/ 50 w 50"/>
                <a:gd name="T12" fmla="*/ 87 h 87"/>
              </a:gdLst>
              <a:ahLst/>
              <a:cxnLst>
                <a:cxn ang="T6">
                  <a:pos x="T0" y="T1"/>
                </a:cxn>
                <a:cxn ang="T7">
                  <a:pos x="T2" y="T3"/>
                </a:cxn>
                <a:cxn ang="T8">
                  <a:pos x="T4" y="T5"/>
                </a:cxn>
              </a:cxnLst>
              <a:rect l="T9" t="T10" r="T11" b="T12"/>
              <a:pathLst>
                <a:path w="50" h="87">
                  <a:moveTo>
                    <a:pt x="50" y="0"/>
                  </a:moveTo>
                  <a:lnTo>
                    <a:pt x="19" y="52"/>
                  </a:lnTo>
                  <a:lnTo>
                    <a:pt x="0" y="8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07" name="Freeform 576"/>
            <p:cNvSpPr>
              <a:spLocks/>
            </p:cNvSpPr>
            <p:nvPr/>
          </p:nvSpPr>
          <p:spPr bwMode="auto">
            <a:xfrm>
              <a:off x="4152" y="3834"/>
              <a:ext cx="52" cy="86"/>
            </a:xfrm>
            <a:custGeom>
              <a:avLst/>
              <a:gdLst>
                <a:gd name="T0" fmla="*/ 52 w 52"/>
                <a:gd name="T1" fmla="*/ 0 h 86"/>
                <a:gd name="T2" fmla="*/ 46 w 52"/>
                <a:gd name="T3" fmla="*/ 7 h 86"/>
                <a:gd name="T4" fmla="*/ 0 w 52"/>
                <a:gd name="T5" fmla="*/ 86 h 86"/>
                <a:gd name="T6" fmla="*/ 0 60000 65536"/>
                <a:gd name="T7" fmla="*/ 0 60000 65536"/>
                <a:gd name="T8" fmla="*/ 0 60000 65536"/>
                <a:gd name="T9" fmla="*/ 0 w 52"/>
                <a:gd name="T10" fmla="*/ 0 h 86"/>
                <a:gd name="T11" fmla="*/ 52 w 52"/>
                <a:gd name="T12" fmla="*/ 86 h 86"/>
              </a:gdLst>
              <a:ahLst/>
              <a:cxnLst>
                <a:cxn ang="T6">
                  <a:pos x="T0" y="T1"/>
                </a:cxn>
                <a:cxn ang="T7">
                  <a:pos x="T2" y="T3"/>
                </a:cxn>
                <a:cxn ang="T8">
                  <a:pos x="T4" y="T5"/>
                </a:cxn>
              </a:cxnLst>
              <a:rect l="T9" t="T10" r="T11" b="T12"/>
              <a:pathLst>
                <a:path w="52" h="86">
                  <a:moveTo>
                    <a:pt x="52" y="0"/>
                  </a:moveTo>
                  <a:lnTo>
                    <a:pt x="46" y="7"/>
                  </a:lnTo>
                  <a:lnTo>
                    <a:pt x="0" y="8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08" name="Freeform 577"/>
            <p:cNvSpPr>
              <a:spLocks/>
            </p:cNvSpPr>
            <p:nvPr/>
          </p:nvSpPr>
          <p:spPr bwMode="auto">
            <a:xfrm>
              <a:off x="4269" y="3676"/>
              <a:ext cx="25" cy="42"/>
            </a:xfrm>
            <a:custGeom>
              <a:avLst/>
              <a:gdLst>
                <a:gd name="T0" fmla="*/ 0 w 25"/>
                <a:gd name="T1" fmla="*/ 42 h 42"/>
                <a:gd name="T2" fmla="*/ 2 w 25"/>
                <a:gd name="T3" fmla="*/ 38 h 42"/>
                <a:gd name="T4" fmla="*/ 18 w 25"/>
                <a:gd name="T5" fmla="*/ 11 h 42"/>
                <a:gd name="T6" fmla="*/ 25 w 25"/>
                <a:gd name="T7" fmla="*/ 0 h 42"/>
                <a:gd name="T8" fmla="*/ 0 60000 65536"/>
                <a:gd name="T9" fmla="*/ 0 60000 65536"/>
                <a:gd name="T10" fmla="*/ 0 60000 65536"/>
                <a:gd name="T11" fmla="*/ 0 60000 65536"/>
                <a:gd name="T12" fmla="*/ 0 w 25"/>
                <a:gd name="T13" fmla="*/ 0 h 42"/>
                <a:gd name="T14" fmla="*/ 25 w 25"/>
                <a:gd name="T15" fmla="*/ 42 h 42"/>
              </a:gdLst>
              <a:ahLst/>
              <a:cxnLst>
                <a:cxn ang="T8">
                  <a:pos x="T0" y="T1"/>
                </a:cxn>
                <a:cxn ang="T9">
                  <a:pos x="T2" y="T3"/>
                </a:cxn>
                <a:cxn ang="T10">
                  <a:pos x="T4" y="T5"/>
                </a:cxn>
                <a:cxn ang="T11">
                  <a:pos x="T6" y="T7"/>
                </a:cxn>
              </a:cxnLst>
              <a:rect l="T12" t="T13" r="T14" b="T15"/>
              <a:pathLst>
                <a:path w="25" h="42">
                  <a:moveTo>
                    <a:pt x="0" y="42"/>
                  </a:moveTo>
                  <a:lnTo>
                    <a:pt x="2" y="38"/>
                  </a:lnTo>
                  <a:lnTo>
                    <a:pt x="18" y="11"/>
                  </a:lnTo>
                  <a:lnTo>
                    <a:pt x="2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09" name="Freeform 578"/>
            <p:cNvSpPr>
              <a:spLocks/>
            </p:cNvSpPr>
            <p:nvPr/>
          </p:nvSpPr>
          <p:spPr bwMode="auto">
            <a:xfrm>
              <a:off x="4198" y="3807"/>
              <a:ext cx="21" cy="32"/>
            </a:xfrm>
            <a:custGeom>
              <a:avLst/>
              <a:gdLst>
                <a:gd name="T0" fmla="*/ 21 w 21"/>
                <a:gd name="T1" fmla="*/ 0 h 32"/>
                <a:gd name="T2" fmla="*/ 6 w 21"/>
                <a:gd name="T3" fmla="*/ 25 h 32"/>
                <a:gd name="T4" fmla="*/ 0 w 21"/>
                <a:gd name="T5" fmla="*/ 32 h 32"/>
                <a:gd name="T6" fmla="*/ 0 60000 65536"/>
                <a:gd name="T7" fmla="*/ 0 60000 65536"/>
                <a:gd name="T8" fmla="*/ 0 60000 65536"/>
                <a:gd name="T9" fmla="*/ 0 w 21"/>
                <a:gd name="T10" fmla="*/ 0 h 32"/>
                <a:gd name="T11" fmla="*/ 21 w 21"/>
                <a:gd name="T12" fmla="*/ 32 h 32"/>
              </a:gdLst>
              <a:ahLst/>
              <a:cxnLst>
                <a:cxn ang="T6">
                  <a:pos x="T0" y="T1"/>
                </a:cxn>
                <a:cxn ang="T7">
                  <a:pos x="T2" y="T3"/>
                </a:cxn>
                <a:cxn ang="T8">
                  <a:pos x="T4" y="T5"/>
                </a:cxn>
              </a:cxnLst>
              <a:rect l="T9" t="T10" r="T11" b="T12"/>
              <a:pathLst>
                <a:path w="21" h="32">
                  <a:moveTo>
                    <a:pt x="21" y="0"/>
                  </a:moveTo>
                  <a:lnTo>
                    <a:pt x="6" y="25"/>
                  </a:lnTo>
                  <a:lnTo>
                    <a:pt x="0" y="3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10" name="Freeform 579"/>
            <p:cNvSpPr>
              <a:spLocks/>
            </p:cNvSpPr>
            <p:nvPr/>
          </p:nvSpPr>
          <p:spPr bwMode="auto">
            <a:xfrm>
              <a:off x="4267" y="3705"/>
              <a:ext cx="12" cy="17"/>
            </a:xfrm>
            <a:custGeom>
              <a:avLst/>
              <a:gdLst>
                <a:gd name="T0" fmla="*/ 0 w 12"/>
                <a:gd name="T1" fmla="*/ 17 h 17"/>
                <a:gd name="T2" fmla="*/ 4 w 12"/>
                <a:gd name="T3" fmla="*/ 9 h 17"/>
                <a:gd name="T4" fmla="*/ 12 w 12"/>
                <a:gd name="T5" fmla="*/ 0 h 17"/>
                <a:gd name="T6" fmla="*/ 0 60000 65536"/>
                <a:gd name="T7" fmla="*/ 0 60000 65536"/>
                <a:gd name="T8" fmla="*/ 0 60000 65536"/>
                <a:gd name="T9" fmla="*/ 0 w 12"/>
                <a:gd name="T10" fmla="*/ 0 h 17"/>
                <a:gd name="T11" fmla="*/ 12 w 12"/>
                <a:gd name="T12" fmla="*/ 17 h 17"/>
              </a:gdLst>
              <a:ahLst/>
              <a:cxnLst>
                <a:cxn ang="T6">
                  <a:pos x="T0" y="T1"/>
                </a:cxn>
                <a:cxn ang="T7">
                  <a:pos x="T2" y="T3"/>
                </a:cxn>
                <a:cxn ang="T8">
                  <a:pos x="T4" y="T5"/>
                </a:cxn>
              </a:cxnLst>
              <a:rect l="T9" t="T10" r="T11" b="T12"/>
              <a:pathLst>
                <a:path w="12" h="17">
                  <a:moveTo>
                    <a:pt x="0" y="17"/>
                  </a:moveTo>
                  <a:lnTo>
                    <a:pt x="4" y="9"/>
                  </a:lnTo>
                  <a:lnTo>
                    <a:pt x="1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11" name="Line 580"/>
            <p:cNvSpPr>
              <a:spLocks noChangeShapeType="1"/>
            </p:cNvSpPr>
            <p:nvPr/>
          </p:nvSpPr>
          <p:spPr bwMode="auto">
            <a:xfrm flipV="1">
              <a:off x="4250" y="3730"/>
              <a:ext cx="14"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12" name="Line 581"/>
            <p:cNvSpPr>
              <a:spLocks noChangeShapeType="1"/>
            </p:cNvSpPr>
            <p:nvPr/>
          </p:nvSpPr>
          <p:spPr bwMode="auto">
            <a:xfrm flipH="1">
              <a:off x="4231" y="3760"/>
              <a:ext cx="15"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13" name="Freeform 582"/>
            <p:cNvSpPr>
              <a:spLocks/>
            </p:cNvSpPr>
            <p:nvPr/>
          </p:nvSpPr>
          <p:spPr bwMode="auto">
            <a:xfrm>
              <a:off x="4256" y="3810"/>
              <a:ext cx="58" cy="100"/>
            </a:xfrm>
            <a:custGeom>
              <a:avLst/>
              <a:gdLst>
                <a:gd name="T0" fmla="*/ 0 w 58"/>
                <a:gd name="T1" fmla="*/ 100 h 100"/>
                <a:gd name="T2" fmla="*/ 15 w 58"/>
                <a:gd name="T3" fmla="*/ 74 h 100"/>
                <a:gd name="T4" fmla="*/ 17 w 58"/>
                <a:gd name="T5" fmla="*/ 74 h 100"/>
                <a:gd name="T6" fmla="*/ 58 w 58"/>
                <a:gd name="T7" fmla="*/ 0 h 100"/>
                <a:gd name="T8" fmla="*/ 0 60000 65536"/>
                <a:gd name="T9" fmla="*/ 0 60000 65536"/>
                <a:gd name="T10" fmla="*/ 0 60000 65536"/>
                <a:gd name="T11" fmla="*/ 0 60000 65536"/>
                <a:gd name="T12" fmla="*/ 0 w 58"/>
                <a:gd name="T13" fmla="*/ 0 h 100"/>
                <a:gd name="T14" fmla="*/ 58 w 58"/>
                <a:gd name="T15" fmla="*/ 100 h 100"/>
              </a:gdLst>
              <a:ahLst/>
              <a:cxnLst>
                <a:cxn ang="T8">
                  <a:pos x="T0" y="T1"/>
                </a:cxn>
                <a:cxn ang="T9">
                  <a:pos x="T2" y="T3"/>
                </a:cxn>
                <a:cxn ang="T10">
                  <a:pos x="T4" y="T5"/>
                </a:cxn>
                <a:cxn ang="T11">
                  <a:pos x="T6" y="T7"/>
                </a:cxn>
              </a:cxnLst>
              <a:rect l="T12" t="T13" r="T14" b="T15"/>
              <a:pathLst>
                <a:path w="58" h="100">
                  <a:moveTo>
                    <a:pt x="0" y="100"/>
                  </a:moveTo>
                  <a:lnTo>
                    <a:pt x="15" y="74"/>
                  </a:lnTo>
                  <a:lnTo>
                    <a:pt x="17" y="74"/>
                  </a:lnTo>
                  <a:lnTo>
                    <a:pt x="5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14" name="Line 583"/>
            <p:cNvSpPr>
              <a:spLocks noChangeShapeType="1"/>
            </p:cNvSpPr>
            <p:nvPr/>
          </p:nvSpPr>
          <p:spPr bwMode="auto">
            <a:xfrm flipV="1">
              <a:off x="4244" y="3918"/>
              <a:ext cx="8"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15" name="Line 584"/>
            <p:cNvSpPr>
              <a:spLocks noChangeShapeType="1"/>
            </p:cNvSpPr>
            <p:nvPr/>
          </p:nvSpPr>
          <p:spPr bwMode="auto">
            <a:xfrm flipV="1">
              <a:off x="4231" y="3941"/>
              <a:ext cx="8" cy="1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16" name="Freeform 585"/>
            <p:cNvSpPr>
              <a:spLocks/>
            </p:cNvSpPr>
            <p:nvPr/>
          </p:nvSpPr>
          <p:spPr bwMode="auto">
            <a:xfrm>
              <a:off x="4219" y="3966"/>
              <a:ext cx="6" cy="8"/>
            </a:xfrm>
            <a:custGeom>
              <a:avLst/>
              <a:gdLst>
                <a:gd name="T0" fmla="*/ 6 w 6"/>
                <a:gd name="T1" fmla="*/ 0 h 8"/>
                <a:gd name="T2" fmla="*/ 4 w 6"/>
                <a:gd name="T3" fmla="*/ 2 h 8"/>
                <a:gd name="T4" fmla="*/ 0 w 6"/>
                <a:gd name="T5" fmla="*/ 8 h 8"/>
                <a:gd name="T6" fmla="*/ 0 w 6"/>
                <a:gd name="T7" fmla="*/ 8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6" y="0"/>
                  </a:moveTo>
                  <a:lnTo>
                    <a:pt x="4" y="2"/>
                  </a:lnTo>
                  <a:lnTo>
                    <a:pt x="0" y="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17" name="Line 586"/>
            <p:cNvSpPr>
              <a:spLocks noChangeShapeType="1"/>
            </p:cNvSpPr>
            <p:nvPr/>
          </p:nvSpPr>
          <p:spPr bwMode="auto">
            <a:xfrm>
              <a:off x="4165" y="4009"/>
              <a:ext cx="8" cy="4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18" name="Line 587"/>
            <p:cNvSpPr>
              <a:spLocks noChangeShapeType="1"/>
            </p:cNvSpPr>
            <p:nvPr/>
          </p:nvSpPr>
          <p:spPr bwMode="auto">
            <a:xfrm>
              <a:off x="4162" y="3985"/>
              <a:ext cx="2" cy="1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19" name="Line 588"/>
            <p:cNvSpPr>
              <a:spLocks noChangeShapeType="1"/>
            </p:cNvSpPr>
            <p:nvPr/>
          </p:nvSpPr>
          <p:spPr bwMode="auto">
            <a:xfrm>
              <a:off x="4158" y="3957"/>
              <a:ext cx="2"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20" name="Line 589"/>
            <p:cNvSpPr>
              <a:spLocks noChangeShapeType="1"/>
            </p:cNvSpPr>
            <p:nvPr/>
          </p:nvSpPr>
          <p:spPr bwMode="auto">
            <a:xfrm flipH="1" flipV="1">
              <a:off x="4152" y="3920"/>
              <a:ext cx="4"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21" name="Freeform 590"/>
            <p:cNvSpPr>
              <a:spLocks/>
            </p:cNvSpPr>
            <p:nvPr/>
          </p:nvSpPr>
          <p:spPr bwMode="auto">
            <a:xfrm>
              <a:off x="4294" y="3674"/>
              <a:ext cx="4" cy="34"/>
            </a:xfrm>
            <a:custGeom>
              <a:avLst/>
              <a:gdLst>
                <a:gd name="T0" fmla="*/ 4 w 4"/>
                <a:gd name="T1" fmla="*/ 34 h 34"/>
                <a:gd name="T2" fmla="*/ 0 w 4"/>
                <a:gd name="T3" fmla="*/ 2 h 34"/>
                <a:gd name="T4" fmla="*/ 0 w 4"/>
                <a:gd name="T5" fmla="*/ 0 h 34"/>
                <a:gd name="T6" fmla="*/ 0 60000 65536"/>
                <a:gd name="T7" fmla="*/ 0 60000 65536"/>
                <a:gd name="T8" fmla="*/ 0 60000 65536"/>
                <a:gd name="T9" fmla="*/ 0 w 4"/>
                <a:gd name="T10" fmla="*/ 0 h 34"/>
                <a:gd name="T11" fmla="*/ 4 w 4"/>
                <a:gd name="T12" fmla="*/ 34 h 34"/>
              </a:gdLst>
              <a:ahLst/>
              <a:cxnLst>
                <a:cxn ang="T6">
                  <a:pos x="T0" y="T1"/>
                </a:cxn>
                <a:cxn ang="T7">
                  <a:pos x="T2" y="T3"/>
                </a:cxn>
                <a:cxn ang="T8">
                  <a:pos x="T4" y="T5"/>
                </a:cxn>
              </a:cxnLst>
              <a:rect l="T9" t="T10" r="T11" b="T12"/>
              <a:pathLst>
                <a:path w="4" h="34">
                  <a:moveTo>
                    <a:pt x="4" y="34"/>
                  </a:moveTo>
                  <a:lnTo>
                    <a:pt x="0"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22" name="Line 591"/>
            <p:cNvSpPr>
              <a:spLocks noChangeShapeType="1"/>
            </p:cNvSpPr>
            <p:nvPr/>
          </p:nvSpPr>
          <p:spPr bwMode="auto">
            <a:xfrm flipH="1" flipV="1">
              <a:off x="4300" y="3714"/>
              <a:ext cx="2"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23" name="Line 592"/>
            <p:cNvSpPr>
              <a:spLocks noChangeShapeType="1"/>
            </p:cNvSpPr>
            <p:nvPr/>
          </p:nvSpPr>
          <p:spPr bwMode="auto">
            <a:xfrm flipH="1" flipV="1">
              <a:off x="4304" y="3741"/>
              <a:ext cx="4"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24" name="Line 593"/>
            <p:cNvSpPr>
              <a:spLocks noChangeShapeType="1"/>
            </p:cNvSpPr>
            <p:nvPr/>
          </p:nvSpPr>
          <p:spPr bwMode="auto">
            <a:xfrm flipH="1" flipV="1">
              <a:off x="4308" y="3766"/>
              <a:ext cx="2" cy="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25" name="Line 594"/>
            <p:cNvSpPr>
              <a:spLocks noChangeShapeType="1"/>
            </p:cNvSpPr>
            <p:nvPr/>
          </p:nvSpPr>
          <p:spPr bwMode="auto">
            <a:xfrm>
              <a:off x="4312" y="3784"/>
              <a:ext cx="2"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626" name="Freeform 595"/>
            <p:cNvSpPr>
              <a:spLocks/>
            </p:cNvSpPr>
            <p:nvPr/>
          </p:nvSpPr>
          <p:spPr bwMode="auto">
            <a:xfrm>
              <a:off x="3996" y="4186"/>
              <a:ext cx="475" cy="13"/>
            </a:xfrm>
            <a:custGeom>
              <a:avLst/>
              <a:gdLst>
                <a:gd name="T0" fmla="*/ 475 w 475"/>
                <a:gd name="T1" fmla="*/ 13 h 13"/>
                <a:gd name="T2" fmla="*/ 420 w 475"/>
                <a:gd name="T3" fmla="*/ 7 h 13"/>
                <a:gd name="T4" fmla="*/ 373 w 475"/>
                <a:gd name="T5" fmla="*/ 3 h 13"/>
                <a:gd name="T6" fmla="*/ 268 w 475"/>
                <a:gd name="T7" fmla="*/ 0 h 13"/>
                <a:gd name="T8" fmla="*/ 185 w 475"/>
                <a:gd name="T9" fmla="*/ 0 h 13"/>
                <a:gd name="T10" fmla="*/ 81 w 475"/>
                <a:gd name="T11" fmla="*/ 3 h 13"/>
                <a:gd name="T12" fmla="*/ 0 w 475"/>
                <a:gd name="T13" fmla="*/ 13 h 13"/>
                <a:gd name="T14" fmla="*/ 0 60000 65536"/>
                <a:gd name="T15" fmla="*/ 0 60000 65536"/>
                <a:gd name="T16" fmla="*/ 0 60000 65536"/>
                <a:gd name="T17" fmla="*/ 0 60000 65536"/>
                <a:gd name="T18" fmla="*/ 0 60000 65536"/>
                <a:gd name="T19" fmla="*/ 0 60000 65536"/>
                <a:gd name="T20" fmla="*/ 0 60000 65536"/>
                <a:gd name="T21" fmla="*/ 0 w 475"/>
                <a:gd name="T22" fmla="*/ 0 h 13"/>
                <a:gd name="T23" fmla="*/ 475 w 47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5" h="13">
                  <a:moveTo>
                    <a:pt x="475" y="13"/>
                  </a:moveTo>
                  <a:lnTo>
                    <a:pt x="420" y="7"/>
                  </a:lnTo>
                  <a:lnTo>
                    <a:pt x="373" y="3"/>
                  </a:lnTo>
                  <a:lnTo>
                    <a:pt x="268" y="0"/>
                  </a:lnTo>
                  <a:lnTo>
                    <a:pt x="185" y="0"/>
                  </a:lnTo>
                  <a:lnTo>
                    <a:pt x="81" y="3"/>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27" name="Freeform 596"/>
            <p:cNvSpPr>
              <a:spLocks/>
            </p:cNvSpPr>
            <p:nvPr/>
          </p:nvSpPr>
          <p:spPr bwMode="auto">
            <a:xfrm>
              <a:off x="4464" y="3962"/>
              <a:ext cx="15" cy="237"/>
            </a:xfrm>
            <a:custGeom>
              <a:avLst/>
              <a:gdLst>
                <a:gd name="T0" fmla="*/ 7 w 15"/>
                <a:gd name="T1" fmla="*/ 237 h 237"/>
                <a:gd name="T2" fmla="*/ 2 w 15"/>
                <a:gd name="T3" fmla="*/ 210 h 237"/>
                <a:gd name="T4" fmla="*/ 0 w 15"/>
                <a:gd name="T5" fmla="*/ 189 h 237"/>
                <a:gd name="T6" fmla="*/ 2 w 15"/>
                <a:gd name="T7" fmla="*/ 156 h 237"/>
                <a:gd name="T8" fmla="*/ 9 w 15"/>
                <a:gd name="T9" fmla="*/ 122 h 237"/>
                <a:gd name="T10" fmla="*/ 15 w 15"/>
                <a:gd name="T11" fmla="*/ 70 h 237"/>
                <a:gd name="T12" fmla="*/ 15 w 15"/>
                <a:gd name="T13" fmla="*/ 64 h 237"/>
                <a:gd name="T14" fmla="*/ 11 w 15"/>
                <a:gd name="T15" fmla="*/ 31 h 237"/>
                <a:gd name="T16" fmla="*/ 7 w 15"/>
                <a:gd name="T17" fmla="*/ 0 h 2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7"/>
                <a:gd name="T29" fmla="*/ 15 w 15"/>
                <a:gd name="T30" fmla="*/ 237 h 2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7">
                  <a:moveTo>
                    <a:pt x="7" y="237"/>
                  </a:moveTo>
                  <a:lnTo>
                    <a:pt x="2" y="210"/>
                  </a:lnTo>
                  <a:lnTo>
                    <a:pt x="0" y="189"/>
                  </a:lnTo>
                  <a:lnTo>
                    <a:pt x="2" y="156"/>
                  </a:lnTo>
                  <a:lnTo>
                    <a:pt x="9" y="122"/>
                  </a:lnTo>
                  <a:lnTo>
                    <a:pt x="15" y="70"/>
                  </a:lnTo>
                  <a:lnTo>
                    <a:pt x="15" y="64"/>
                  </a:lnTo>
                  <a:lnTo>
                    <a:pt x="11" y="31"/>
                  </a:lnTo>
                  <a:lnTo>
                    <a:pt x="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28" name="Freeform 597"/>
            <p:cNvSpPr>
              <a:spLocks/>
            </p:cNvSpPr>
            <p:nvPr/>
          </p:nvSpPr>
          <p:spPr bwMode="auto">
            <a:xfrm>
              <a:off x="4471" y="4062"/>
              <a:ext cx="79" cy="137"/>
            </a:xfrm>
            <a:custGeom>
              <a:avLst/>
              <a:gdLst>
                <a:gd name="T0" fmla="*/ 0 w 79"/>
                <a:gd name="T1" fmla="*/ 137 h 137"/>
                <a:gd name="T2" fmla="*/ 2 w 79"/>
                <a:gd name="T3" fmla="*/ 135 h 137"/>
                <a:gd name="T4" fmla="*/ 2 w 79"/>
                <a:gd name="T5" fmla="*/ 133 h 137"/>
                <a:gd name="T6" fmla="*/ 12 w 79"/>
                <a:gd name="T7" fmla="*/ 108 h 137"/>
                <a:gd name="T8" fmla="*/ 20 w 79"/>
                <a:gd name="T9" fmla="*/ 89 h 137"/>
                <a:gd name="T10" fmla="*/ 33 w 79"/>
                <a:gd name="T11" fmla="*/ 72 h 137"/>
                <a:gd name="T12" fmla="*/ 50 w 79"/>
                <a:gd name="T13" fmla="*/ 56 h 137"/>
                <a:gd name="T14" fmla="*/ 64 w 79"/>
                <a:gd name="T15" fmla="*/ 45 h 137"/>
                <a:gd name="T16" fmla="*/ 73 w 79"/>
                <a:gd name="T17" fmla="*/ 29 h 137"/>
                <a:gd name="T18" fmla="*/ 77 w 79"/>
                <a:gd name="T19" fmla="*/ 12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2" y="135"/>
                  </a:lnTo>
                  <a:lnTo>
                    <a:pt x="2" y="133"/>
                  </a:lnTo>
                  <a:lnTo>
                    <a:pt x="12" y="108"/>
                  </a:lnTo>
                  <a:lnTo>
                    <a:pt x="20" y="89"/>
                  </a:lnTo>
                  <a:lnTo>
                    <a:pt x="33" y="72"/>
                  </a:lnTo>
                  <a:lnTo>
                    <a:pt x="50" y="56"/>
                  </a:lnTo>
                  <a:lnTo>
                    <a:pt x="64" y="45"/>
                  </a:lnTo>
                  <a:lnTo>
                    <a:pt x="73" y="29"/>
                  </a:lnTo>
                  <a:lnTo>
                    <a:pt x="77" y="12"/>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29" name="Freeform 598"/>
            <p:cNvSpPr>
              <a:spLocks/>
            </p:cNvSpPr>
            <p:nvPr/>
          </p:nvSpPr>
          <p:spPr bwMode="auto">
            <a:xfrm>
              <a:off x="4544" y="3826"/>
              <a:ext cx="14" cy="236"/>
            </a:xfrm>
            <a:custGeom>
              <a:avLst/>
              <a:gdLst>
                <a:gd name="T0" fmla="*/ 6 w 14"/>
                <a:gd name="T1" fmla="*/ 0 h 236"/>
                <a:gd name="T2" fmla="*/ 2 w 14"/>
                <a:gd name="T3" fmla="*/ 33 h 236"/>
                <a:gd name="T4" fmla="*/ 0 w 14"/>
                <a:gd name="T5" fmla="*/ 59 h 236"/>
                <a:gd name="T6" fmla="*/ 4 w 14"/>
                <a:gd name="T7" fmla="*/ 84 h 236"/>
                <a:gd name="T8" fmla="*/ 10 w 14"/>
                <a:gd name="T9" fmla="*/ 111 h 236"/>
                <a:gd name="T10" fmla="*/ 14 w 14"/>
                <a:gd name="T11" fmla="*/ 150 h 236"/>
                <a:gd name="T12" fmla="*/ 12 w 14"/>
                <a:gd name="T13" fmla="*/ 198 h 236"/>
                <a:gd name="T14" fmla="*/ 10 w 14"/>
                <a:gd name="T15" fmla="*/ 213 h 236"/>
                <a:gd name="T16" fmla="*/ 6 w 14"/>
                <a:gd name="T17" fmla="*/ 236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36"/>
                <a:gd name="T29" fmla="*/ 14 w 14"/>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36">
                  <a:moveTo>
                    <a:pt x="6" y="0"/>
                  </a:moveTo>
                  <a:lnTo>
                    <a:pt x="2" y="33"/>
                  </a:lnTo>
                  <a:lnTo>
                    <a:pt x="0" y="59"/>
                  </a:lnTo>
                  <a:lnTo>
                    <a:pt x="4" y="84"/>
                  </a:lnTo>
                  <a:lnTo>
                    <a:pt x="10" y="111"/>
                  </a:lnTo>
                  <a:lnTo>
                    <a:pt x="14" y="150"/>
                  </a:lnTo>
                  <a:lnTo>
                    <a:pt x="12" y="198"/>
                  </a:lnTo>
                  <a:lnTo>
                    <a:pt x="10" y="213"/>
                  </a:lnTo>
                  <a:lnTo>
                    <a:pt x="6" y="2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30" name="Freeform 599"/>
            <p:cNvSpPr>
              <a:spLocks/>
            </p:cNvSpPr>
            <p:nvPr/>
          </p:nvSpPr>
          <p:spPr bwMode="auto">
            <a:xfrm>
              <a:off x="4471" y="3826"/>
              <a:ext cx="79" cy="136"/>
            </a:xfrm>
            <a:custGeom>
              <a:avLst/>
              <a:gdLst>
                <a:gd name="T0" fmla="*/ 79 w 79"/>
                <a:gd name="T1" fmla="*/ 0 h 136"/>
                <a:gd name="T2" fmla="*/ 68 w 79"/>
                <a:gd name="T3" fmla="*/ 11 h 136"/>
                <a:gd name="T4" fmla="*/ 58 w 79"/>
                <a:gd name="T5" fmla="*/ 25 h 136"/>
                <a:gd name="T6" fmla="*/ 29 w 79"/>
                <a:gd name="T7" fmla="*/ 67 h 136"/>
                <a:gd name="T8" fmla="*/ 10 w 79"/>
                <a:gd name="T9" fmla="*/ 106 h 136"/>
                <a:gd name="T10" fmla="*/ 4 w 79"/>
                <a:gd name="T11" fmla="*/ 123 h 136"/>
                <a:gd name="T12" fmla="*/ 0 w 79"/>
                <a:gd name="T13" fmla="*/ 136 h 136"/>
                <a:gd name="T14" fmla="*/ 0 60000 65536"/>
                <a:gd name="T15" fmla="*/ 0 60000 65536"/>
                <a:gd name="T16" fmla="*/ 0 60000 65536"/>
                <a:gd name="T17" fmla="*/ 0 60000 65536"/>
                <a:gd name="T18" fmla="*/ 0 60000 65536"/>
                <a:gd name="T19" fmla="*/ 0 60000 65536"/>
                <a:gd name="T20" fmla="*/ 0 60000 65536"/>
                <a:gd name="T21" fmla="*/ 0 w 79"/>
                <a:gd name="T22" fmla="*/ 0 h 136"/>
                <a:gd name="T23" fmla="*/ 79 w 79"/>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6">
                  <a:moveTo>
                    <a:pt x="79" y="0"/>
                  </a:moveTo>
                  <a:lnTo>
                    <a:pt x="68" y="11"/>
                  </a:lnTo>
                  <a:lnTo>
                    <a:pt x="58" y="25"/>
                  </a:lnTo>
                  <a:lnTo>
                    <a:pt x="29" y="67"/>
                  </a:lnTo>
                  <a:lnTo>
                    <a:pt x="10" y="106"/>
                  </a:lnTo>
                  <a:lnTo>
                    <a:pt x="4" y="123"/>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31" name="Freeform 600"/>
            <p:cNvSpPr>
              <a:spLocks/>
            </p:cNvSpPr>
            <p:nvPr/>
          </p:nvSpPr>
          <p:spPr bwMode="auto">
            <a:xfrm>
              <a:off x="3992" y="3909"/>
              <a:ext cx="41" cy="290"/>
            </a:xfrm>
            <a:custGeom>
              <a:avLst/>
              <a:gdLst>
                <a:gd name="T0" fmla="*/ 4 w 41"/>
                <a:gd name="T1" fmla="*/ 290 h 290"/>
                <a:gd name="T2" fmla="*/ 10 w 41"/>
                <a:gd name="T3" fmla="*/ 257 h 290"/>
                <a:gd name="T4" fmla="*/ 10 w 41"/>
                <a:gd name="T5" fmla="*/ 230 h 290"/>
                <a:gd name="T6" fmla="*/ 8 w 41"/>
                <a:gd name="T7" fmla="*/ 202 h 290"/>
                <a:gd name="T8" fmla="*/ 4 w 41"/>
                <a:gd name="T9" fmla="*/ 177 h 290"/>
                <a:gd name="T10" fmla="*/ 0 w 41"/>
                <a:gd name="T11" fmla="*/ 130 h 290"/>
                <a:gd name="T12" fmla="*/ 0 w 41"/>
                <a:gd name="T13" fmla="*/ 96 h 290"/>
                <a:gd name="T14" fmla="*/ 0 w 41"/>
                <a:gd name="T15" fmla="*/ 71 h 290"/>
                <a:gd name="T16" fmla="*/ 4 w 41"/>
                <a:gd name="T17" fmla="*/ 53 h 290"/>
                <a:gd name="T18" fmla="*/ 22 w 41"/>
                <a:gd name="T19" fmla="*/ 28 h 290"/>
                <a:gd name="T20" fmla="*/ 25 w 41"/>
                <a:gd name="T21" fmla="*/ 25 h 290"/>
                <a:gd name="T22" fmla="*/ 41 w 41"/>
                <a:gd name="T23" fmla="*/ 0 h 2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290"/>
                <a:gd name="T38" fmla="*/ 41 w 41"/>
                <a:gd name="T39" fmla="*/ 290 h 2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290">
                  <a:moveTo>
                    <a:pt x="4" y="290"/>
                  </a:moveTo>
                  <a:lnTo>
                    <a:pt x="10" y="257"/>
                  </a:lnTo>
                  <a:lnTo>
                    <a:pt x="10" y="230"/>
                  </a:lnTo>
                  <a:lnTo>
                    <a:pt x="8" y="202"/>
                  </a:lnTo>
                  <a:lnTo>
                    <a:pt x="4" y="177"/>
                  </a:lnTo>
                  <a:lnTo>
                    <a:pt x="0" y="130"/>
                  </a:lnTo>
                  <a:lnTo>
                    <a:pt x="0" y="96"/>
                  </a:lnTo>
                  <a:lnTo>
                    <a:pt x="0" y="71"/>
                  </a:lnTo>
                  <a:lnTo>
                    <a:pt x="4" y="53"/>
                  </a:lnTo>
                  <a:lnTo>
                    <a:pt x="22" y="28"/>
                  </a:lnTo>
                  <a:lnTo>
                    <a:pt x="25" y="25"/>
                  </a:lnTo>
                  <a:lnTo>
                    <a:pt x="4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32" name="Freeform 601"/>
            <p:cNvSpPr>
              <a:spLocks/>
            </p:cNvSpPr>
            <p:nvPr/>
          </p:nvSpPr>
          <p:spPr bwMode="auto">
            <a:xfrm>
              <a:off x="4075" y="3820"/>
              <a:ext cx="39" cy="14"/>
            </a:xfrm>
            <a:custGeom>
              <a:avLst/>
              <a:gdLst>
                <a:gd name="T0" fmla="*/ 0 w 39"/>
                <a:gd name="T1" fmla="*/ 14 h 14"/>
                <a:gd name="T2" fmla="*/ 0 w 39"/>
                <a:gd name="T3" fmla="*/ 14 h 14"/>
                <a:gd name="T4" fmla="*/ 19 w 39"/>
                <a:gd name="T5" fmla="*/ 2 h 14"/>
                <a:gd name="T6" fmla="*/ 39 w 39"/>
                <a:gd name="T7" fmla="*/ 0 h 14"/>
                <a:gd name="T8" fmla="*/ 0 60000 65536"/>
                <a:gd name="T9" fmla="*/ 0 60000 65536"/>
                <a:gd name="T10" fmla="*/ 0 60000 65536"/>
                <a:gd name="T11" fmla="*/ 0 60000 65536"/>
                <a:gd name="T12" fmla="*/ 0 w 39"/>
                <a:gd name="T13" fmla="*/ 0 h 14"/>
                <a:gd name="T14" fmla="*/ 39 w 39"/>
                <a:gd name="T15" fmla="*/ 14 h 14"/>
              </a:gdLst>
              <a:ahLst/>
              <a:cxnLst>
                <a:cxn ang="T8">
                  <a:pos x="T0" y="T1"/>
                </a:cxn>
                <a:cxn ang="T9">
                  <a:pos x="T2" y="T3"/>
                </a:cxn>
                <a:cxn ang="T10">
                  <a:pos x="T4" y="T5"/>
                </a:cxn>
                <a:cxn ang="T11">
                  <a:pos x="T6" y="T7"/>
                </a:cxn>
              </a:cxnLst>
              <a:rect l="T12" t="T13" r="T14" b="T15"/>
              <a:pathLst>
                <a:path w="39" h="14">
                  <a:moveTo>
                    <a:pt x="0" y="14"/>
                  </a:moveTo>
                  <a:lnTo>
                    <a:pt x="0" y="14"/>
                  </a:lnTo>
                  <a:lnTo>
                    <a:pt x="19" y="2"/>
                  </a:lnTo>
                  <a:lnTo>
                    <a:pt x="3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33" name="Freeform 602"/>
            <p:cNvSpPr>
              <a:spLocks/>
            </p:cNvSpPr>
            <p:nvPr/>
          </p:nvSpPr>
          <p:spPr bwMode="auto">
            <a:xfrm>
              <a:off x="4406" y="3820"/>
              <a:ext cx="144" cy="8"/>
            </a:xfrm>
            <a:custGeom>
              <a:avLst/>
              <a:gdLst>
                <a:gd name="T0" fmla="*/ 0 w 144"/>
                <a:gd name="T1" fmla="*/ 0 h 8"/>
                <a:gd name="T2" fmla="*/ 23 w 144"/>
                <a:gd name="T3" fmla="*/ 2 h 8"/>
                <a:gd name="T4" fmla="*/ 48 w 144"/>
                <a:gd name="T5" fmla="*/ 6 h 8"/>
                <a:gd name="T6" fmla="*/ 86 w 144"/>
                <a:gd name="T7" fmla="*/ 8 h 8"/>
                <a:gd name="T8" fmla="*/ 119 w 144"/>
                <a:gd name="T9" fmla="*/ 8 h 8"/>
                <a:gd name="T10" fmla="*/ 144 w 144"/>
                <a:gd name="T11" fmla="*/ 6 h 8"/>
                <a:gd name="T12" fmla="*/ 0 60000 65536"/>
                <a:gd name="T13" fmla="*/ 0 60000 65536"/>
                <a:gd name="T14" fmla="*/ 0 60000 65536"/>
                <a:gd name="T15" fmla="*/ 0 60000 65536"/>
                <a:gd name="T16" fmla="*/ 0 60000 65536"/>
                <a:gd name="T17" fmla="*/ 0 60000 65536"/>
                <a:gd name="T18" fmla="*/ 0 w 144"/>
                <a:gd name="T19" fmla="*/ 0 h 8"/>
                <a:gd name="T20" fmla="*/ 144 w 14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4" h="8">
                  <a:moveTo>
                    <a:pt x="0" y="0"/>
                  </a:moveTo>
                  <a:lnTo>
                    <a:pt x="23" y="2"/>
                  </a:lnTo>
                  <a:lnTo>
                    <a:pt x="48" y="6"/>
                  </a:lnTo>
                  <a:lnTo>
                    <a:pt x="86" y="8"/>
                  </a:lnTo>
                  <a:lnTo>
                    <a:pt x="119" y="8"/>
                  </a:lnTo>
                  <a:lnTo>
                    <a:pt x="144"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34" name="Freeform 603"/>
            <p:cNvSpPr>
              <a:spLocks/>
            </p:cNvSpPr>
            <p:nvPr/>
          </p:nvSpPr>
          <p:spPr bwMode="auto">
            <a:xfrm>
              <a:off x="3996" y="3962"/>
              <a:ext cx="58" cy="4"/>
            </a:xfrm>
            <a:custGeom>
              <a:avLst/>
              <a:gdLst>
                <a:gd name="T0" fmla="*/ 58 w 58"/>
                <a:gd name="T1" fmla="*/ 4 h 4"/>
                <a:gd name="T2" fmla="*/ 25 w 58"/>
                <a:gd name="T3" fmla="*/ 4 h 4"/>
                <a:gd name="T4" fmla="*/ 0 w 58"/>
                <a:gd name="T5" fmla="*/ 0 h 4"/>
                <a:gd name="T6" fmla="*/ 0 60000 65536"/>
                <a:gd name="T7" fmla="*/ 0 60000 65536"/>
                <a:gd name="T8" fmla="*/ 0 60000 65536"/>
                <a:gd name="T9" fmla="*/ 0 w 58"/>
                <a:gd name="T10" fmla="*/ 0 h 4"/>
                <a:gd name="T11" fmla="*/ 58 w 58"/>
                <a:gd name="T12" fmla="*/ 4 h 4"/>
              </a:gdLst>
              <a:ahLst/>
              <a:cxnLst>
                <a:cxn ang="T6">
                  <a:pos x="T0" y="T1"/>
                </a:cxn>
                <a:cxn ang="T7">
                  <a:pos x="T2" y="T3"/>
                </a:cxn>
                <a:cxn ang="T8">
                  <a:pos x="T4" y="T5"/>
                </a:cxn>
              </a:cxnLst>
              <a:rect l="T9" t="T10" r="T11" b="T12"/>
              <a:pathLst>
                <a:path w="58" h="4">
                  <a:moveTo>
                    <a:pt x="58" y="4"/>
                  </a:moveTo>
                  <a:lnTo>
                    <a:pt x="25" y="4"/>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35" name="Freeform 604"/>
            <p:cNvSpPr>
              <a:spLocks/>
            </p:cNvSpPr>
            <p:nvPr/>
          </p:nvSpPr>
          <p:spPr bwMode="auto">
            <a:xfrm>
              <a:off x="4304" y="3951"/>
              <a:ext cx="167" cy="21"/>
            </a:xfrm>
            <a:custGeom>
              <a:avLst/>
              <a:gdLst>
                <a:gd name="T0" fmla="*/ 167 w 167"/>
                <a:gd name="T1" fmla="*/ 11 h 21"/>
                <a:gd name="T2" fmla="*/ 165 w 167"/>
                <a:gd name="T3" fmla="*/ 9 h 21"/>
                <a:gd name="T4" fmla="*/ 165 w 167"/>
                <a:gd name="T5" fmla="*/ 9 h 21"/>
                <a:gd name="T6" fmla="*/ 140 w 167"/>
                <a:gd name="T7" fmla="*/ 2 h 21"/>
                <a:gd name="T8" fmla="*/ 123 w 167"/>
                <a:gd name="T9" fmla="*/ 0 h 21"/>
                <a:gd name="T10" fmla="*/ 100 w 167"/>
                <a:gd name="T11" fmla="*/ 4 h 21"/>
                <a:gd name="T12" fmla="*/ 81 w 167"/>
                <a:gd name="T13" fmla="*/ 11 h 21"/>
                <a:gd name="T14" fmla="*/ 63 w 167"/>
                <a:gd name="T15" fmla="*/ 17 h 21"/>
                <a:gd name="T16" fmla="*/ 46 w 167"/>
                <a:gd name="T17" fmla="*/ 21 h 21"/>
                <a:gd name="T18" fmla="*/ 19 w 167"/>
                <a:gd name="T19" fmla="*/ 17 h 21"/>
                <a:gd name="T20" fmla="*/ 0 w 167"/>
                <a:gd name="T21" fmla="*/ 11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7"/>
                <a:gd name="T34" fmla="*/ 0 h 21"/>
                <a:gd name="T35" fmla="*/ 167 w 167"/>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7" h="21">
                  <a:moveTo>
                    <a:pt x="167" y="11"/>
                  </a:moveTo>
                  <a:lnTo>
                    <a:pt x="165" y="9"/>
                  </a:lnTo>
                  <a:lnTo>
                    <a:pt x="140" y="2"/>
                  </a:lnTo>
                  <a:lnTo>
                    <a:pt x="123" y="0"/>
                  </a:lnTo>
                  <a:lnTo>
                    <a:pt x="100" y="4"/>
                  </a:lnTo>
                  <a:lnTo>
                    <a:pt x="81" y="11"/>
                  </a:lnTo>
                  <a:lnTo>
                    <a:pt x="63" y="17"/>
                  </a:lnTo>
                  <a:lnTo>
                    <a:pt x="46" y="21"/>
                  </a:lnTo>
                  <a:lnTo>
                    <a:pt x="19" y="17"/>
                  </a:lnTo>
                  <a:lnTo>
                    <a:pt x="0" y="1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36" name="Freeform 605"/>
            <p:cNvSpPr>
              <a:spLocks/>
            </p:cNvSpPr>
            <p:nvPr/>
          </p:nvSpPr>
          <p:spPr bwMode="auto">
            <a:xfrm>
              <a:off x="4225" y="4018"/>
              <a:ext cx="79" cy="4"/>
            </a:xfrm>
            <a:custGeom>
              <a:avLst/>
              <a:gdLst>
                <a:gd name="T0" fmla="*/ 0 w 79"/>
                <a:gd name="T1" fmla="*/ 4 h 4"/>
                <a:gd name="T2" fmla="*/ 33 w 79"/>
                <a:gd name="T3" fmla="*/ 4 h 4"/>
                <a:gd name="T4" fmla="*/ 58 w 79"/>
                <a:gd name="T5" fmla="*/ 4 h 4"/>
                <a:gd name="T6" fmla="*/ 69 w 79"/>
                <a:gd name="T7" fmla="*/ 2 h 4"/>
                <a:gd name="T8" fmla="*/ 79 w 79"/>
                <a:gd name="T9" fmla="*/ 0 h 4"/>
                <a:gd name="T10" fmla="*/ 0 60000 65536"/>
                <a:gd name="T11" fmla="*/ 0 60000 65536"/>
                <a:gd name="T12" fmla="*/ 0 60000 65536"/>
                <a:gd name="T13" fmla="*/ 0 60000 65536"/>
                <a:gd name="T14" fmla="*/ 0 60000 65536"/>
                <a:gd name="T15" fmla="*/ 0 w 79"/>
                <a:gd name="T16" fmla="*/ 0 h 4"/>
                <a:gd name="T17" fmla="*/ 79 w 79"/>
                <a:gd name="T18" fmla="*/ 4 h 4"/>
              </a:gdLst>
              <a:ahLst/>
              <a:cxnLst>
                <a:cxn ang="T10">
                  <a:pos x="T0" y="T1"/>
                </a:cxn>
                <a:cxn ang="T11">
                  <a:pos x="T2" y="T3"/>
                </a:cxn>
                <a:cxn ang="T12">
                  <a:pos x="T4" y="T5"/>
                </a:cxn>
                <a:cxn ang="T13">
                  <a:pos x="T6" y="T7"/>
                </a:cxn>
                <a:cxn ang="T14">
                  <a:pos x="T8" y="T9"/>
                </a:cxn>
              </a:cxnLst>
              <a:rect l="T15" t="T16" r="T17" b="T18"/>
              <a:pathLst>
                <a:path w="79" h="4">
                  <a:moveTo>
                    <a:pt x="0" y="4"/>
                  </a:moveTo>
                  <a:lnTo>
                    <a:pt x="33" y="4"/>
                  </a:lnTo>
                  <a:lnTo>
                    <a:pt x="58" y="4"/>
                  </a:lnTo>
                  <a:lnTo>
                    <a:pt x="69" y="2"/>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37" name="Freeform 606"/>
            <p:cNvSpPr>
              <a:spLocks/>
            </p:cNvSpPr>
            <p:nvPr/>
          </p:nvSpPr>
          <p:spPr bwMode="auto">
            <a:xfrm>
              <a:off x="4289" y="3882"/>
              <a:ext cx="61" cy="3"/>
            </a:xfrm>
            <a:custGeom>
              <a:avLst/>
              <a:gdLst>
                <a:gd name="T0" fmla="*/ 0 w 61"/>
                <a:gd name="T1" fmla="*/ 3 h 3"/>
                <a:gd name="T2" fmla="*/ 38 w 61"/>
                <a:gd name="T3" fmla="*/ 3 h 3"/>
                <a:gd name="T4" fmla="*/ 52 w 61"/>
                <a:gd name="T5" fmla="*/ 2 h 3"/>
                <a:gd name="T6" fmla="*/ 61 w 61"/>
                <a:gd name="T7" fmla="*/ 0 h 3"/>
                <a:gd name="T8" fmla="*/ 0 60000 65536"/>
                <a:gd name="T9" fmla="*/ 0 60000 65536"/>
                <a:gd name="T10" fmla="*/ 0 60000 65536"/>
                <a:gd name="T11" fmla="*/ 0 60000 65536"/>
                <a:gd name="T12" fmla="*/ 0 w 61"/>
                <a:gd name="T13" fmla="*/ 0 h 3"/>
                <a:gd name="T14" fmla="*/ 61 w 61"/>
                <a:gd name="T15" fmla="*/ 3 h 3"/>
              </a:gdLst>
              <a:ahLst/>
              <a:cxnLst>
                <a:cxn ang="T8">
                  <a:pos x="T0" y="T1"/>
                </a:cxn>
                <a:cxn ang="T9">
                  <a:pos x="T2" y="T3"/>
                </a:cxn>
                <a:cxn ang="T10">
                  <a:pos x="T4" y="T5"/>
                </a:cxn>
                <a:cxn ang="T11">
                  <a:pos x="T6" y="T7"/>
                </a:cxn>
              </a:cxnLst>
              <a:rect l="T12" t="T13" r="T14" b="T15"/>
              <a:pathLst>
                <a:path w="61" h="3">
                  <a:moveTo>
                    <a:pt x="0" y="3"/>
                  </a:moveTo>
                  <a:lnTo>
                    <a:pt x="38" y="3"/>
                  </a:lnTo>
                  <a:lnTo>
                    <a:pt x="52" y="2"/>
                  </a:lnTo>
                  <a:lnTo>
                    <a:pt x="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38" name="Freeform 607"/>
            <p:cNvSpPr>
              <a:spLocks/>
            </p:cNvSpPr>
            <p:nvPr/>
          </p:nvSpPr>
          <p:spPr bwMode="auto">
            <a:xfrm>
              <a:off x="4300" y="3962"/>
              <a:ext cx="4" cy="56"/>
            </a:xfrm>
            <a:custGeom>
              <a:avLst/>
              <a:gdLst>
                <a:gd name="T0" fmla="*/ 4 w 4"/>
                <a:gd name="T1" fmla="*/ 0 h 56"/>
                <a:gd name="T2" fmla="*/ 2 w 4"/>
                <a:gd name="T3" fmla="*/ 16 h 56"/>
                <a:gd name="T4" fmla="*/ 0 w 4"/>
                <a:gd name="T5" fmla="*/ 27 h 56"/>
                <a:gd name="T6" fmla="*/ 2 w 4"/>
                <a:gd name="T7" fmla="*/ 45 h 56"/>
                <a:gd name="T8" fmla="*/ 4 w 4"/>
                <a:gd name="T9" fmla="*/ 56 h 56"/>
                <a:gd name="T10" fmla="*/ 0 60000 65536"/>
                <a:gd name="T11" fmla="*/ 0 60000 65536"/>
                <a:gd name="T12" fmla="*/ 0 60000 65536"/>
                <a:gd name="T13" fmla="*/ 0 60000 65536"/>
                <a:gd name="T14" fmla="*/ 0 60000 65536"/>
                <a:gd name="T15" fmla="*/ 0 w 4"/>
                <a:gd name="T16" fmla="*/ 0 h 56"/>
                <a:gd name="T17" fmla="*/ 4 w 4"/>
                <a:gd name="T18" fmla="*/ 56 h 56"/>
              </a:gdLst>
              <a:ahLst/>
              <a:cxnLst>
                <a:cxn ang="T10">
                  <a:pos x="T0" y="T1"/>
                </a:cxn>
                <a:cxn ang="T11">
                  <a:pos x="T2" y="T3"/>
                </a:cxn>
                <a:cxn ang="T12">
                  <a:pos x="T4" y="T5"/>
                </a:cxn>
                <a:cxn ang="T13">
                  <a:pos x="T6" y="T7"/>
                </a:cxn>
                <a:cxn ang="T14">
                  <a:pos x="T8" y="T9"/>
                </a:cxn>
              </a:cxnLst>
              <a:rect l="T15" t="T16" r="T17" b="T18"/>
              <a:pathLst>
                <a:path w="4" h="56">
                  <a:moveTo>
                    <a:pt x="4" y="0"/>
                  </a:moveTo>
                  <a:lnTo>
                    <a:pt x="2" y="16"/>
                  </a:lnTo>
                  <a:lnTo>
                    <a:pt x="0" y="27"/>
                  </a:lnTo>
                  <a:lnTo>
                    <a:pt x="2" y="45"/>
                  </a:lnTo>
                  <a:lnTo>
                    <a:pt x="4" y="5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39" name="Freeform 608"/>
            <p:cNvSpPr>
              <a:spLocks/>
            </p:cNvSpPr>
            <p:nvPr/>
          </p:nvSpPr>
          <p:spPr bwMode="auto">
            <a:xfrm>
              <a:off x="4304" y="3885"/>
              <a:ext cx="46" cy="77"/>
            </a:xfrm>
            <a:custGeom>
              <a:avLst/>
              <a:gdLst>
                <a:gd name="T0" fmla="*/ 46 w 46"/>
                <a:gd name="T1" fmla="*/ 0 h 77"/>
                <a:gd name="T2" fmla="*/ 33 w 46"/>
                <a:gd name="T3" fmla="*/ 27 h 77"/>
                <a:gd name="T4" fmla="*/ 25 w 46"/>
                <a:gd name="T5" fmla="*/ 49 h 77"/>
                <a:gd name="T6" fmla="*/ 19 w 46"/>
                <a:gd name="T7" fmla="*/ 56 h 77"/>
                <a:gd name="T8" fmla="*/ 10 w 46"/>
                <a:gd name="T9" fmla="*/ 64 h 77"/>
                <a:gd name="T10" fmla="*/ 2 w 46"/>
                <a:gd name="T11" fmla="*/ 68 h 77"/>
                <a:gd name="T12" fmla="*/ 0 w 46"/>
                <a:gd name="T13" fmla="*/ 77 h 77"/>
                <a:gd name="T14" fmla="*/ 0 60000 65536"/>
                <a:gd name="T15" fmla="*/ 0 60000 65536"/>
                <a:gd name="T16" fmla="*/ 0 60000 65536"/>
                <a:gd name="T17" fmla="*/ 0 60000 65536"/>
                <a:gd name="T18" fmla="*/ 0 60000 65536"/>
                <a:gd name="T19" fmla="*/ 0 60000 65536"/>
                <a:gd name="T20" fmla="*/ 0 60000 65536"/>
                <a:gd name="T21" fmla="*/ 0 w 46"/>
                <a:gd name="T22" fmla="*/ 0 h 77"/>
                <a:gd name="T23" fmla="*/ 46 w 46"/>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77">
                  <a:moveTo>
                    <a:pt x="46" y="0"/>
                  </a:moveTo>
                  <a:lnTo>
                    <a:pt x="33" y="27"/>
                  </a:lnTo>
                  <a:lnTo>
                    <a:pt x="25" y="49"/>
                  </a:lnTo>
                  <a:lnTo>
                    <a:pt x="19" y="56"/>
                  </a:lnTo>
                  <a:lnTo>
                    <a:pt x="10" y="64"/>
                  </a:lnTo>
                  <a:lnTo>
                    <a:pt x="2" y="68"/>
                  </a:lnTo>
                  <a:lnTo>
                    <a:pt x="0" y="7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40" name="Freeform 609"/>
            <p:cNvSpPr>
              <a:spLocks/>
            </p:cNvSpPr>
            <p:nvPr/>
          </p:nvSpPr>
          <p:spPr bwMode="auto">
            <a:xfrm>
              <a:off x="4064" y="4005"/>
              <a:ext cx="55" cy="61"/>
            </a:xfrm>
            <a:custGeom>
              <a:avLst/>
              <a:gdLst>
                <a:gd name="T0" fmla="*/ 51 w 55"/>
                <a:gd name="T1" fmla="*/ 44 h 61"/>
                <a:gd name="T2" fmla="*/ 46 w 55"/>
                <a:gd name="T3" fmla="*/ 54 h 61"/>
                <a:gd name="T4" fmla="*/ 40 w 55"/>
                <a:gd name="T5" fmla="*/ 57 h 61"/>
                <a:gd name="T6" fmla="*/ 26 w 55"/>
                <a:gd name="T7" fmla="*/ 61 h 61"/>
                <a:gd name="T8" fmla="*/ 15 w 55"/>
                <a:gd name="T9" fmla="*/ 57 h 61"/>
                <a:gd name="T10" fmla="*/ 5 w 55"/>
                <a:gd name="T11" fmla="*/ 44 h 61"/>
                <a:gd name="T12" fmla="*/ 1 w 55"/>
                <a:gd name="T13" fmla="*/ 32 h 61"/>
                <a:gd name="T14" fmla="*/ 0 w 55"/>
                <a:gd name="T15" fmla="*/ 17 h 61"/>
                <a:gd name="T16" fmla="*/ 3 w 55"/>
                <a:gd name="T17" fmla="*/ 7 h 61"/>
                <a:gd name="T18" fmla="*/ 13 w 55"/>
                <a:gd name="T19" fmla="*/ 2 h 61"/>
                <a:gd name="T20" fmla="*/ 25 w 55"/>
                <a:gd name="T21" fmla="*/ 0 h 61"/>
                <a:gd name="T22" fmla="*/ 40 w 55"/>
                <a:gd name="T23" fmla="*/ 0 h 61"/>
                <a:gd name="T24" fmla="*/ 51 w 55"/>
                <a:gd name="T25" fmla="*/ 5 h 61"/>
                <a:gd name="T26" fmla="*/ 55 w 55"/>
                <a:gd name="T27" fmla="*/ 17 h 61"/>
                <a:gd name="T28" fmla="*/ 55 w 55"/>
                <a:gd name="T29" fmla="*/ 29 h 61"/>
                <a:gd name="T30" fmla="*/ 53 w 55"/>
                <a:gd name="T31" fmla="*/ 40 h 61"/>
                <a:gd name="T32" fmla="*/ 51 w 55"/>
                <a:gd name="T33" fmla="*/ 44 h 61"/>
                <a:gd name="T34" fmla="*/ 50 w 55"/>
                <a:gd name="T35" fmla="*/ 48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61"/>
                <a:gd name="T56" fmla="*/ 55 w 55"/>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61">
                  <a:moveTo>
                    <a:pt x="51" y="44"/>
                  </a:moveTo>
                  <a:lnTo>
                    <a:pt x="46" y="54"/>
                  </a:lnTo>
                  <a:lnTo>
                    <a:pt x="40" y="57"/>
                  </a:lnTo>
                  <a:lnTo>
                    <a:pt x="26" y="61"/>
                  </a:lnTo>
                  <a:lnTo>
                    <a:pt x="15" y="57"/>
                  </a:lnTo>
                  <a:lnTo>
                    <a:pt x="5" y="44"/>
                  </a:lnTo>
                  <a:lnTo>
                    <a:pt x="1" y="32"/>
                  </a:lnTo>
                  <a:lnTo>
                    <a:pt x="0" y="17"/>
                  </a:lnTo>
                  <a:lnTo>
                    <a:pt x="3" y="7"/>
                  </a:lnTo>
                  <a:lnTo>
                    <a:pt x="13" y="2"/>
                  </a:lnTo>
                  <a:lnTo>
                    <a:pt x="25" y="0"/>
                  </a:lnTo>
                  <a:lnTo>
                    <a:pt x="40" y="0"/>
                  </a:lnTo>
                  <a:lnTo>
                    <a:pt x="51" y="5"/>
                  </a:lnTo>
                  <a:lnTo>
                    <a:pt x="55" y="17"/>
                  </a:lnTo>
                  <a:lnTo>
                    <a:pt x="55" y="29"/>
                  </a:lnTo>
                  <a:lnTo>
                    <a:pt x="53" y="40"/>
                  </a:lnTo>
                  <a:lnTo>
                    <a:pt x="51" y="44"/>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41" name="Freeform 610"/>
            <p:cNvSpPr>
              <a:spLocks/>
            </p:cNvSpPr>
            <p:nvPr/>
          </p:nvSpPr>
          <p:spPr bwMode="auto">
            <a:xfrm>
              <a:off x="4060" y="4109"/>
              <a:ext cx="61" cy="63"/>
            </a:xfrm>
            <a:custGeom>
              <a:avLst/>
              <a:gdLst>
                <a:gd name="T0" fmla="*/ 29 w 61"/>
                <a:gd name="T1" fmla="*/ 63 h 63"/>
                <a:gd name="T2" fmla="*/ 36 w 61"/>
                <a:gd name="T3" fmla="*/ 63 h 63"/>
                <a:gd name="T4" fmla="*/ 42 w 61"/>
                <a:gd name="T5" fmla="*/ 61 h 63"/>
                <a:gd name="T6" fmla="*/ 50 w 61"/>
                <a:gd name="T7" fmla="*/ 53 h 63"/>
                <a:gd name="T8" fmla="*/ 55 w 61"/>
                <a:gd name="T9" fmla="*/ 44 h 63"/>
                <a:gd name="T10" fmla="*/ 61 w 61"/>
                <a:gd name="T11" fmla="*/ 30 h 63"/>
                <a:gd name="T12" fmla="*/ 61 w 61"/>
                <a:gd name="T13" fmla="*/ 19 h 63"/>
                <a:gd name="T14" fmla="*/ 54 w 61"/>
                <a:gd name="T15" fmla="*/ 5 h 63"/>
                <a:gd name="T16" fmla="*/ 42 w 61"/>
                <a:gd name="T17" fmla="*/ 0 h 63"/>
                <a:gd name="T18" fmla="*/ 29 w 61"/>
                <a:gd name="T19" fmla="*/ 2 h 63"/>
                <a:gd name="T20" fmla="*/ 17 w 61"/>
                <a:gd name="T21" fmla="*/ 7 h 63"/>
                <a:gd name="T22" fmla="*/ 5 w 61"/>
                <a:gd name="T23" fmla="*/ 15 h 63"/>
                <a:gd name="T24" fmla="*/ 0 w 61"/>
                <a:gd name="T25" fmla="*/ 23 h 63"/>
                <a:gd name="T26" fmla="*/ 0 w 61"/>
                <a:gd name="T27" fmla="*/ 38 h 63"/>
                <a:gd name="T28" fmla="*/ 4 w 61"/>
                <a:gd name="T29" fmla="*/ 48 h 63"/>
                <a:gd name="T30" fmla="*/ 13 w 61"/>
                <a:gd name="T31" fmla="*/ 53 h 63"/>
                <a:gd name="T32" fmla="*/ 19 w 61"/>
                <a:gd name="T33" fmla="*/ 55 h 63"/>
                <a:gd name="T34" fmla="*/ 29 w 61"/>
                <a:gd name="T35" fmla="*/ 63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63"/>
                <a:gd name="T56" fmla="*/ 61 w 61"/>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63">
                  <a:moveTo>
                    <a:pt x="29" y="63"/>
                  </a:moveTo>
                  <a:lnTo>
                    <a:pt x="36" y="63"/>
                  </a:lnTo>
                  <a:lnTo>
                    <a:pt x="42" y="61"/>
                  </a:lnTo>
                  <a:lnTo>
                    <a:pt x="50" y="53"/>
                  </a:lnTo>
                  <a:lnTo>
                    <a:pt x="55" y="44"/>
                  </a:lnTo>
                  <a:lnTo>
                    <a:pt x="61" y="30"/>
                  </a:lnTo>
                  <a:lnTo>
                    <a:pt x="61" y="19"/>
                  </a:lnTo>
                  <a:lnTo>
                    <a:pt x="54" y="5"/>
                  </a:lnTo>
                  <a:lnTo>
                    <a:pt x="42" y="0"/>
                  </a:lnTo>
                  <a:lnTo>
                    <a:pt x="29" y="2"/>
                  </a:lnTo>
                  <a:lnTo>
                    <a:pt x="17" y="7"/>
                  </a:lnTo>
                  <a:lnTo>
                    <a:pt x="5" y="15"/>
                  </a:lnTo>
                  <a:lnTo>
                    <a:pt x="0" y="23"/>
                  </a:lnTo>
                  <a:lnTo>
                    <a:pt x="0" y="38"/>
                  </a:lnTo>
                  <a:lnTo>
                    <a:pt x="4" y="48"/>
                  </a:lnTo>
                  <a:lnTo>
                    <a:pt x="13" y="53"/>
                  </a:lnTo>
                  <a:lnTo>
                    <a:pt x="19" y="55"/>
                  </a:lnTo>
                  <a:lnTo>
                    <a:pt x="29" y="63"/>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42" name="Freeform 611"/>
            <p:cNvSpPr>
              <a:spLocks/>
            </p:cNvSpPr>
            <p:nvPr/>
          </p:nvSpPr>
          <p:spPr bwMode="auto">
            <a:xfrm>
              <a:off x="3800" y="4080"/>
              <a:ext cx="196" cy="9"/>
            </a:xfrm>
            <a:custGeom>
              <a:avLst/>
              <a:gdLst>
                <a:gd name="T0" fmla="*/ 196 w 196"/>
                <a:gd name="T1" fmla="*/ 6 h 9"/>
                <a:gd name="T2" fmla="*/ 185 w 196"/>
                <a:gd name="T3" fmla="*/ 9 h 9"/>
                <a:gd name="T4" fmla="*/ 173 w 196"/>
                <a:gd name="T5" fmla="*/ 9 h 9"/>
                <a:gd name="T6" fmla="*/ 158 w 196"/>
                <a:gd name="T7" fmla="*/ 7 h 9"/>
                <a:gd name="T8" fmla="*/ 144 w 196"/>
                <a:gd name="T9" fmla="*/ 6 h 9"/>
                <a:gd name="T10" fmla="*/ 135 w 196"/>
                <a:gd name="T11" fmla="*/ 2 h 9"/>
                <a:gd name="T12" fmla="*/ 125 w 196"/>
                <a:gd name="T13" fmla="*/ 0 h 9"/>
                <a:gd name="T14" fmla="*/ 113 w 196"/>
                <a:gd name="T15" fmla="*/ 2 h 9"/>
                <a:gd name="T16" fmla="*/ 106 w 196"/>
                <a:gd name="T17" fmla="*/ 4 h 9"/>
                <a:gd name="T18" fmla="*/ 98 w 196"/>
                <a:gd name="T19" fmla="*/ 4 h 9"/>
                <a:gd name="T20" fmla="*/ 90 w 196"/>
                <a:gd name="T21" fmla="*/ 6 h 9"/>
                <a:gd name="T22" fmla="*/ 73 w 196"/>
                <a:gd name="T23" fmla="*/ 6 h 9"/>
                <a:gd name="T24" fmla="*/ 62 w 196"/>
                <a:gd name="T25" fmla="*/ 4 h 9"/>
                <a:gd name="T26" fmla="*/ 25 w 196"/>
                <a:gd name="T27" fmla="*/ 4 h 9"/>
                <a:gd name="T28" fmla="*/ 0 w 196"/>
                <a:gd name="T29" fmla="*/ 6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9"/>
                <a:gd name="T47" fmla="*/ 196 w 196"/>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9">
                  <a:moveTo>
                    <a:pt x="196" y="6"/>
                  </a:moveTo>
                  <a:lnTo>
                    <a:pt x="185" y="9"/>
                  </a:lnTo>
                  <a:lnTo>
                    <a:pt x="173" y="9"/>
                  </a:lnTo>
                  <a:lnTo>
                    <a:pt x="158" y="7"/>
                  </a:lnTo>
                  <a:lnTo>
                    <a:pt x="144" y="6"/>
                  </a:lnTo>
                  <a:lnTo>
                    <a:pt x="135" y="2"/>
                  </a:lnTo>
                  <a:lnTo>
                    <a:pt x="125" y="0"/>
                  </a:lnTo>
                  <a:lnTo>
                    <a:pt x="113" y="2"/>
                  </a:lnTo>
                  <a:lnTo>
                    <a:pt x="106" y="4"/>
                  </a:lnTo>
                  <a:lnTo>
                    <a:pt x="98" y="4"/>
                  </a:lnTo>
                  <a:lnTo>
                    <a:pt x="90" y="6"/>
                  </a:lnTo>
                  <a:lnTo>
                    <a:pt x="73" y="6"/>
                  </a:lnTo>
                  <a:lnTo>
                    <a:pt x="62" y="4"/>
                  </a:lnTo>
                  <a:lnTo>
                    <a:pt x="25" y="4"/>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43" name="Freeform 612"/>
            <p:cNvSpPr>
              <a:spLocks/>
            </p:cNvSpPr>
            <p:nvPr/>
          </p:nvSpPr>
          <p:spPr bwMode="auto">
            <a:xfrm>
              <a:off x="3906" y="3939"/>
              <a:ext cx="94" cy="12"/>
            </a:xfrm>
            <a:custGeom>
              <a:avLst/>
              <a:gdLst>
                <a:gd name="T0" fmla="*/ 94 w 94"/>
                <a:gd name="T1" fmla="*/ 2 h 12"/>
                <a:gd name="T2" fmla="*/ 79 w 94"/>
                <a:gd name="T3" fmla="*/ 2 h 12"/>
                <a:gd name="T4" fmla="*/ 63 w 94"/>
                <a:gd name="T5" fmla="*/ 0 h 12"/>
                <a:gd name="T6" fmla="*/ 44 w 94"/>
                <a:gd name="T7" fmla="*/ 0 h 12"/>
                <a:gd name="T8" fmla="*/ 40 w 94"/>
                <a:gd name="T9" fmla="*/ 0 h 12"/>
                <a:gd name="T10" fmla="*/ 32 w 94"/>
                <a:gd name="T11" fmla="*/ 6 h 12"/>
                <a:gd name="T12" fmla="*/ 27 w 94"/>
                <a:gd name="T13" fmla="*/ 10 h 12"/>
                <a:gd name="T14" fmla="*/ 11 w 94"/>
                <a:gd name="T15" fmla="*/ 12 h 12"/>
                <a:gd name="T16" fmla="*/ 0 w 94"/>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12"/>
                <a:gd name="T29" fmla="*/ 94 w 94"/>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12">
                  <a:moveTo>
                    <a:pt x="94" y="2"/>
                  </a:moveTo>
                  <a:lnTo>
                    <a:pt x="79" y="2"/>
                  </a:lnTo>
                  <a:lnTo>
                    <a:pt x="63" y="0"/>
                  </a:lnTo>
                  <a:lnTo>
                    <a:pt x="44" y="0"/>
                  </a:lnTo>
                  <a:lnTo>
                    <a:pt x="40" y="0"/>
                  </a:lnTo>
                  <a:lnTo>
                    <a:pt x="32" y="6"/>
                  </a:lnTo>
                  <a:lnTo>
                    <a:pt x="27" y="10"/>
                  </a:lnTo>
                  <a:lnTo>
                    <a:pt x="11" y="12"/>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44" name="Freeform 613"/>
            <p:cNvSpPr>
              <a:spLocks/>
            </p:cNvSpPr>
            <p:nvPr/>
          </p:nvSpPr>
          <p:spPr bwMode="auto">
            <a:xfrm>
              <a:off x="3800" y="3935"/>
              <a:ext cx="63" cy="6"/>
            </a:xfrm>
            <a:custGeom>
              <a:avLst/>
              <a:gdLst>
                <a:gd name="T0" fmla="*/ 63 w 63"/>
                <a:gd name="T1" fmla="*/ 0 h 6"/>
                <a:gd name="T2" fmla="*/ 46 w 63"/>
                <a:gd name="T3" fmla="*/ 4 h 6"/>
                <a:gd name="T4" fmla="*/ 33 w 63"/>
                <a:gd name="T5" fmla="*/ 6 h 6"/>
                <a:gd name="T6" fmla="*/ 15 w 63"/>
                <a:gd name="T7" fmla="*/ 4 h 6"/>
                <a:gd name="T8" fmla="*/ 0 w 63"/>
                <a:gd name="T9" fmla="*/ 4 h 6"/>
                <a:gd name="T10" fmla="*/ 0 60000 65536"/>
                <a:gd name="T11" fmla="*/ 0 60000 65536"/>
                <a:gd name="T12" fmla="*/ 0 60000 65536"/>
                <a:gd name="T13" fmla="*/ 0 60000 65536"/>
                <a:gd name="T14" fmla="*/ 0 60000 65536"/>
                <a:gd name="T15" fmla="*/ 0 w 63"/>
                <a:gd name="T16" fmla="*/ 0 h 6"/>
                <a:gd name="T17" fmla="*/ 63 w 63"/>
                <a:gd name="T18" fmla="*/ 6 h 6"/>
              </a:gdLst>
              <a:ahLst/>
              <a:cxnLst>
                <a:cxn ang="T10">
                  <a:pos x="T0" y="T1"/>
                </a:cxn>
                <a:cxn ang="T11">
                  <a:pos x="T2" y="T3"/>
                </a:cxn>
                <a:cxn ang="T12">
                  <a:pos x="T4" y="T5"/>
                </a:cxn>
                <a:cxn ang="T13">
                  <a:pos x="T6" y="T7"/>
                </a:cxn>
                <a:cxn ang="T14">
                  <a:pos x="T8" y="T9"/>
                </a:cxn>
              </a:cxnLst>
              <a:rect l="T15" t="T16" r="T17" b="T18"/>
              <a:pathLst>
                <a:path w="63" h="6">
                  <a:moveTo>
                    <a:pt x="63" y="0"/>
                  </a:moveTo>
                  <a:lnTo>
                    <a:pt x="46" y="4"/>
                  </a:lnTo>
                  <a:lnTo>
                    <a:pt x="33" y="6"/>
                  </a:lnTo>
                  <a:lnTo>
                    <a:pt x="15" y="4"/>
                  </a:lnTo>
                  <a:lnTo>
                    <a:pt x="0"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45" name="Freeform 614"/>
            <p:cNvSpPr>
              <a:spLocks/>
            </p:cNvSpPr>
            <p:nvPr/>
          </p:nvSpPr>
          <p:spPr bwMode="auto">
            <a:xfrm>
              <a:off x="3890" y="3937"/>
              <a:ext cx="50" cy="4"/>
            </a:xfrm>
            <a:custGeom>
              <a:avLst/>
              <a:gdLst>
                <a:gd name="T0" fmla="*/ 50 w 50"/>
                <a:gd name="T1" fmla="*/ 0 h 4"/>
                <a:gd name="T2" fmla="*/ 39 w 50"/>
                <a:gd name="T3" fmla="*/ 4 h 4"/>
                <a:gd name="T4" fmla="*/ 29 w 50"/>
                <a:gd name="T5" fmla="*/ 4 h 4"/>
                <a:gd name="T6" fmla="*/ 18 w 50"/>
                <a:gd name="T7" fmla="*/ 4 h 4"/>
                <a:gd name="T8" fmla="*/ 12 w 50"/>
                <a:gd name="T9" fmla="*/ 2 h 4"/>
                <a:gd name="T10" fmla="*/ 6 w 50"/>
                <a:gd name="T11" fmla="*/ 0 h 4"/>
                <a:gd name="T12" fmla="*/ 2 w 50"/>
                <a:gd name="T13" fmla="*/ 0 h 4"/>
                <a:gd name="T14" fmla="*/ 0 w 50"/>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4"/>
                <a:gd name="T26" fmla="*/ 50 w 5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4">
                  <a:moveTo>
                    <a:pt x="50" y="0"/>
                  </a:moveTo>
                  <a:lnTo>
                    <a:pt x="39" y="4"/>
                  </a:lnTo>
                  <a:lnTo>
                    <a:pt x="29" y="4"/>
                  </a:lnTo>
                  <a:lnTo>
                    <a:pt x="18" y="4"/>
                  </a:lnTo>
                  <a:lnTo>
                    <a:pt x="12" y="2"/>
                  </a:lnTo>
                  <a:lnTo>
                    <a:pt x="6" y="0"/>
                  </a:lnTo>
                  <a:lnTo>
                    <a:pt x="2" y="0"/>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46" name="Freeform 615"/>
            <p:cNvSpPr>
              <a:spLocks/>
            </p:cNvSpPr>
            <p:nvPr/>
          </p:nvSpPr>
          <p:spPr bwMode="auto">
            <a:xfrm>
              <a:off x="3863" y="3935"/>
              <a:ext cx="43" cy="16"/>
            </a:xfrm>
            <a:custGeom>
              <a:avLst/>
              <a:gdLst>
                <a:gd name="T0" fmla="*/ 43 w 43"/>
                <a:gd name="T1" fmla="*/ 16 h 16"/>
                <a:gd name="T2" fmla="*/ 35 w 43"/>
                <a:gd name="T3" fmla="*/ 8 h 16"/>
                <a:gd name="T4" fmla="*/ 29 w 43"/>
                <a:gd name="T5" fmla="*/ 2 h 16"/>
                <a:gd name="T6" fmla="*/ 12 w 43"/>
                <a:gd name="T7" fmla="*/ 2 h 16"/>
                <a:gd name="T8" fmla="*/ 0 w 43"/>
                <a:gd name="T9" fmla="*/ 0 h 16"/>
                <a:gd name="T10" fmla="*/ 0 60000 65536"/>
                <a:gd name="T11" fmla="*/ 0 60000 65536"/>
                <a:gd name="T12" fmla="*/ 0 60000 65536"/>
                <a:gd name="T13" fmla="*/ 0 60000 65536"/>
                <a:gd name="T14" fmla="*/ 0 60000 65536"/>
                <a:gd name="T15" fmla="*/ 0 w 43"/>
                <a:gd name="T16" fmla="*/ 0 h 16"/>
                <a:gd name="T17" fmla="*/ 43 w 43"/>
                <a:gd name="T18" fmla="*/ 16 h 16"/>
              </a:gdLst>
              <a:ahLst/>
              <a:cxnLst>
                <a:cxn ang="T10">
                  <a:pos x="T0" y="T1"/>
                </a:cxn>
                <a:cxn ang="T11">
                  <a:pos x="T2" y="T3"/>
                </a:cxn>
                <a:cxn ang="T12">
                  <a:pos x="T4" y="T5"/>
                </a:cxn>
                <a:cxn ang="T13">
                  <a:pos x="T6" y="T7"/>
                </a:cxn>
                <a:cxn ang="T14">
                  <a:pos x="T8" y="T9"/>
                </a:cxn>
              </a:cxnLst>
              <a:rect l="T15" t="T16" r="T17" b="T18"/>
              <a:pathLst>
                <a:path w="43" h="16">
                  <a:moveTo>
                    <a:pt x="43" y="16"/>
                  </a:moveTo>
                  <a:lnTo>
                    <a:pt x="35" y="8"/>
                  </a:lnTo>
                  <a:lnTo>
                    <a:pt x="29" y="2"/>
                  </a:lnTo>
                  <a:lnTo>
                    <a:pt x="12"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47" name="Freeform 616"/>
            <p:cNvSpPr>
              <a:spLocks/>
            </p:cNvSpPr>
            <p:nvPr/>
          </p:nvSpPr>
          <p:spPr bwMode="auto">
            <a:xfrm>
              <a:off x="3773" y="3937"/>
              <a:ext cx="27" cy="149"/>
            </a:xfrm>
            <a:custGeom>
              <a:avLst/>
              <a:gdLst>
                <a:gd name="T0" fmla="*/ 25 w 27"/>
                <a:gd name="T1" fmla="*/ 0 h 149"/>
                <a:gd name="T2" fmla="*/ 17 w 27"/>
                <a:gd name="T3" fmla="*/ 4 h 149"/>
                <a:gd name="T4" fmla="*/ 15 w 27"/>
                <a:gd name="T5" fmla="*/ 20 h 149"/>
                <a:gd name="T6" fmla="*/ 14 w 27"/>
                <a:gd name="T7" fmla="*/ 29 h 149"/>
                <a:gd name="T8" fmla="*/ 14 w 27"/>
                <a:gd name="T9" fmla="*/ 29 h 149"/>
                <a:gd name="T10" fmla="*/ 8 w 27"/>
                <a:gd name="T11" fmla="*/ 47 h 149"/>
                <a:gd name="T12" fmla="*/ 4 w 27"/>
                <a:gd name="T13" fmla="*/ 62 h 149"/>
                <a:gd name="T14" fmla="*/ 0 w 27"/>
                <a:gd name="T15" fmla="*/ 85 h 149"/>
                <a:gd name="T16" fmla="*/ 2 w 27"/>
                <a:gd name="T17" fmla="*/ 102 h 149"/>
                <a:gd name="T18" fmla="*/ 10 w 27"/>
                <a:gd name="T19" fmla="*/ 118 h 149"/>
                <a:gd name="T20" fmla="*/ 10 w 27"/>
                <a:gd name="T21" fmla="*/ 118 h 149"/>
                <a:gd name="T22" fmla="*/ 17 w 27"/>
                <a:gd name="T23" fmla="*/ 129 h 149"/>
                <a:gd name="T24" fmla="*/ 17 w 27"/>
                <a:gd name="T25" fmla="*/ 139 h 149"/>
                <a:gd name="T26" fmla="*/ 19 w 27"/>
                <a:gd name="T27" fmla="*/ 147 h 149"/>
                <a:gd name="T28" fmla="*/ 23 w 27"/>
                <a:gd name="T29" fmla="*/ 149 h 149"/>
                <a:gd name="T30" fmla="*/ 27 w 27"/>
                <a:gd name="T31" fmla="*/ 149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49"/>
                <a:gd name="T50" fmla="*/ 27 w 27"/>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49">
                  <a:moveTo>
                    <a:pt x="25" y="0"/>
                  </a:moveTo>
                  <a:lnTo>
                    <a:pt x="17" y="4"/>
                  </a:lnTo>
                  <a:lnTo>
                    <a:pt x="15" y="20"/>
                  </a:lnTo>
                  <a:lnTo>
                    <a:pt x="14" y="29"/>
                  </a:lnTo>
                  <a:lnTo>
                    <a:pt x="8" y="47"/>
                  </a:lnTo>
                  <a:lnTo>
                    <a:pt x="4" y="62"/>
                  </a:lnTo>
                  <a:lnTo>
                    <a:pt x="0" y="85"/>
                  </a:lnTo>
                  <a:lnTo>
                    <a:pt x="2" y="102"/>
                  </a:lnTo>
                  <a:lnTo>
                    <a:pt x="10" y="118"/>
                  </a:lnTo>
                  <a:lnTo>
                    <a:pt x="17" y="129"/>
                  </a:lnTo>
                  <a:lnTo>
                    <a:pt x="17" y="139"/>
                  </a:lnTo>
                  <a:lnTo>
                    <a:pt x="19" y="147"/>
                  </a:lnTo>
                  <a:lnTo>
                    <a:pt x="23" y="149"/>
                  </a:lnTo>
                  <a:lnTo>
                    <a:pt x="27" y="14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48" name="Freeform 617"/>
            <p:cNvSpPr>
              <a:spLocks/>
            </p:cNvSpPr>
            <p:nvPr/>
          </p:nvSpPr>
          <p:spPr bwMode="auto">
            <a:xfrm>
              <a:off x="3642" y="3964"/>
              <a:ext cx="145" cy="93"/>
            </a:xfrm>
            <a:custGeom>
              <a:avLst/>
              <a:gdLst>
                <a:gd name="T0" fmla="*/ 145 w 145"/>
                <a:gd name="T1" fmla="*/ 2 h 93"/>
                <a:gd name="T2" fmla="*/ 123 w 145"/>
                <a:gd name="T3" fmla="*/ 6 h 93"/>
                <a:gd name="T4" fmla="*/ 106 w 145"/>
                <a:gd name="T5" fmla="*/ 6 h 93"/>
                <a:gd name="T6" fmla="*/ 79 w 145"/>
                <a:gd name="T7" fmla="*/ 4 h 93"/>
                <a:gd name="T8" fmla="*/ 58 w 145"/>
                <a:gd name="T9" fmla="*/ 0 h 93"/>
                <a:gd name="T10" fmla="*/ 35 w 145"/>
                <a:gd name="T11" fmla="*/ 0 h 93"/>
                <a:gd name="T12" fmla="*/ 18 w 145"/>
                <a:gd name="T13" fmla="*/ 2 h 93"/>
                <a:gd name="T14" fmla="*/ 10 w 145"/>
                <a:gd name="T15" fmla="*/ 8 h 93"/>
                <a:gd name="T16" fmla="*/ 4 w 145"/>
                <a:gd name="T17" fmla="*/ 14 h 93"/>
                <a:gd name="T18" fmla="*/ 0 w 145"/>
                <a:gd name="T19" fmla="*/ 29 h 93"/>
                <a:gd name="T20" fmla="*/ 0 w 145"/>
                <a:gd name="T21" fmla="*/ 41 h 93"/>
                <a:gd name="T22" fmla="*/ 0 w 145"/>
                <a:gd name="T23" fmla="*/ 58 h 93"/>
                <a:gd name="T24" fmla="*/ 2 w 145"/>
                <a:gd name="T25" fmla="*/ 72 h 93"/>
                <a:gd name="T26" fmla="*/ 6 w 145"/>
                <a:gd name="T27" fmla="*/ 81 h 93"/>
                <a:gd name="T28" fmla="*/ 12 w 145"/>
                <a:gd name="T29" fmla="*/ 87 h 93"/>
                <a:gd name="T30" fmla="*/ 16 w 145"/>
                <a:gd name="T31" fmla="*/ 91 h 93"/>
                <a:gd name="T32" fmla="*/ 18 w 145"/>
                <a:gd name="T33" fmla="*/ 93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5"/>
                <a:gd name="T52" fmla="*/ 0 h 93"/>
                <a:gd name="T53" fmla="*/ 145 w 145"/>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5" h="93">
                  <a:moveTo>
                    <a:pt x="145" y="2"/>
                  </a:moveTo>
                  <a:lnTo>
                    <a:pt x="123" y="6"/>
                  </a:lnTo>
                  <a:lnTo>
                    <a:pt x="106" y="6"/>
                  </a:lnTo>
                  <a:lnTo>
                    <a:pt x="79" y="4"/>
                  </a:lnTo>
                  <a:lnTo>
                    <a:pt x="58" y="0"/>
                  </a:lnTo>
                  <a:lnTo>
                    <a:pt x="35" y="0"/>
                  </a:lnTo>
                  <a:lnTo>
                    <a:pt x="18" y="2"/>
                  </a:lnTo>
                  <a:lnTo>
                    <a:pt x="10" y="8"/>
                  </a:lnTo>
                  <a:lnTo>
                    <a:pt x="4" y="14"/>
                  </a:lnTo>
                  <a:lnTo>
                    <a:pt x="0" y="29"/>
                  </a:lnTo>
                  <a:lnTo>
                    <a:pt x="0" y="41"/>
                  </a:lnTo>
                  <a:lnTo>
                    <a:pt x="0" y="58"/>
                  </a:lnTo>
                  <a:lnTo>
                    <a:pt x="2" y="72"/>
                  </a:lnTo>
                  <a:lnTo>
                    <a:pt x="6" y="81"/>
                  </a:lnTo>
                  <a:lnTo>
                    <a:pt x="12" y="87"/>
                  </a:lnTo>
                  <a:lnTo>
                    <a:pt x="16" y="91"/>
                  </a:lnTo>
                  <a:lnTo>
                    <a:pt x="18" y="9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49" name="Freeform 618"/>
            <p:cNvSpPr>
              <a:spLocks/>
            </p:cNvSpPr>
            <p:nvPr/>
          </p:nvSpPr>
          <p:spPr bwMode="auto">
            <a:xfrm>
              <a:off x="3660" y="4053"/>
              <a:ext cx="123" cy="4"/>
            </a:xfrm>
            <a:custGeom>
              <a:avLst/>
              <a:gdLst>
                <a:gd name="T0" fmla="*/ 0 w 123"/>
                <a:gd name="T1" fmla="*/ 4 h 4"/>
                <a:gd name="T2" fmla="*/ 19 w 123"/>
                <a:gd name="T3" fmla="*/ 2 h 4"/>
                <a:gd name="T4" fmla="*/ 32 w 123"/>
                <a:gd name="T5" fmla="*/ 0 h 4"/>
                <a:gd name="T6" fmla="*/ 57 w 123"/>
                <a:gd name="T7" fmla="*/ 2 h 4"/>
                <a:gd name="T8" fmla="*/ 77 w 123"/>
                <a:gd name="T9" fmla="*/ 4 h 4"/>
                <a:gd name="T10" fmla="*/ 103 w 123"/>
                <a:gd name="T11" fmla="*/ 4 h 4"/>
                <a:gd name="T12" fmla="*/ 123 w 123"/>
                <a:gd name="T13" fmla="*/ 2 h 4"/>
                <a:gd name="T14" fmla="*/ 0 60000 65536"/>
                <a:gd name="T15" fmla="*/ 0 60000 65536"/>
                <a:gd name="T16" fmla="*/ 0 60000 65536"/>
                <a:gd name="T17" fmla="*/ 0 60000 65536"/>
                <a:gd name="T18" fmla="*/ 0 60000 65536"/>
                <a:gd name="T19" fmla="*/ 0 60000 65536"/>
                <a:gd name="T20" fmla="*/ 0 60000 65536"/>
                <a:gd name="T21" fmla="*/ 0 w 123"/>
                <a:gd name="T22" fmla="*/ 0 h 4"/>
                <a:gd name="T23" fmla="*/ 123 w 12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4">
                  <a:moveTo>
                    <a:pt x="0" y="4"/>
                  </a:moveTo>
                  <a:lnTo>
                    <a:pt x="19" y="2"/>
                  </a:lnTo>
                  <a:lnTo>
                    <a:pt x="32" y="0"/>
                  </a:lnTo>
                  <a:lnTo>
                    <a:pt x="57" y="2"/>
                  </a:lnTo>
                  <a:lnTo>
                    <a:pt x="77" y="4"/>
                  </a:lnTo>
                  <a:lnTo>
                    <a:pt x="103" y="4"/>
                  </a:lnTo>
                  <a:lnTo>
                    <a:pt x="123"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50" name="Freeform 619"/>
            <p:cNvSpPr>
              <a:spLocks/>
            </p:cNvSpPr>
            <p:nvPr/>
          </p:nvSpPr>
          <p:spPr bwMode="auto">
            <a:xfrm>
              <a:off x="4489" y="3930"/>
              <a:ext cx="52" cy="167"/>
            </a:xfrm>
            <a:custGeom>
              <a:avLst/>
              <a:gdLst>
                <a:gd name="T0" fmla="*/ 50 w 52"/>
                <a:gd name="T1" fmla="*/ 107 h 167"/>
                <a:gd name="T2" fmla="*/ 52 w 52"/>
                <a:gd name="T3" fmla="*/ 82 h 167"/>
                <a:gd name="T4" fmla="*/ 52 w 52"/>
                <a:gd name="T5" fmla="*/ 63 h 167"/>
                <a:gd name="T6" fmla="*/ 44 w 52"/>
                <a:gd name="T7" fmla="*/ 40 h 167"/>
                <a:gd name="T8" fmla="*/ 38 w 52"/>
                <a:gd name="T9" fmla="*/ 21 h 167"/>
                <a:gd name="T10" fmla="*/ 36 w 52"/>
                <a:gd name="T11" fmla="*/ 9 h 167"/>
                <a:gd name="T12" fmla="*/ 32 w 52"/>
                <a:gd name="T13" fmla="*/ 0 h 167"/>
                <a:gd name="T14" fmla="*/ 21 w 52"/>
                <a:gd name="T15" fmla="*/ 0 h 167"/>
                <a:gd name="T16" fmla="*/ 13 w 52"/>
                <a:gd name="T17" fmla="*/ 4 h 167"/>
                <a:gd name="T18" fmla="*/ 9 w 52"/>
                <a:gd name="T19" fmla="*/ 13 h 167"/>
                <a:gd name="T20" fmla="*/ 7 w 52"/>
                <a:gd name="T21" fmla="*/ 27 h 167"/>
                <a:gd name="T22" fmla="*/ 5 w 52"/>
                <a:gd name="T23" fmla="*/ 44 h 167"/>
                <a:gd name="T24" fmla="*/ 2 w 52"/>
                <a:gd name="T25" fmla="*/ 75 h 167"/>
                <a:gd name="T26" fmla="*/ 0 w 52"/>
                <a:gd name="T27" fmla="*/ 96 h 167"/>
                <a:gd name="T28" fmla="*/ 2 w 52"/>
                <a:gd name="T29" fmla="*/ 125 h 167"/>
                <a:gd name="T30" fmla="*/ 7 w 52"/>
                <a:gd name="T31" fmla="*/ 146 h 167"/>
                <a:gd name="T32" fmla="*/ 11 w 52"/>
                <a:gd name="T33" fmla="*/ 156 h 167"/>
                <a:gd name="T34" fmla="*/ 17 w 52"/>
                <a:gd name="T35" fmla="*/ 163 h 167"/>
                <a:gd name="T36" fmla="*/ 19 w 52"/>
                <a:gd name="T37" fmla="*/ 167 h 167"/>
                <a:gd name="T38" fmla="*/ 23 w 52"/>
                <a:gd name="T39" fmla="*/ 167 h 167"/>
                <a:gd name="T40" fmla="*/ 27 w 52"/>
                <a:gd name="T41" fmla="*/ 167 h 167"/>
                <a:gd name="T42" fmla="*/ 32 w 52"/>
                <a:gd name="T43" fmla="*/ 165 h 167"/>
                <a:gd name="T44" fmla="*/ 36 w 52"/>
                <a:gd name="T45" fmla="*/ 152 h 167"/>
                <a:gd name="T46" fmla="*/ 38 w 52"/>
                <a:gd name="T47" fmla="*/ 140 h 167"/>
                <a:gd name="T48" fmla="*/ 44 w 52"/>
                <a:gd name="T49" fmla="*/ 121 h 167"/>
                <a:gd name="T50" fmla="*/ 50 w 52"/>
                <a:gd name="T51" fmla="*/ 107 h 1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167"/>
                <a:gd name="T80" fmla="*/ 52 w 52"/>
                <a:gd name="T81" fmla="*/ 167 h 1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167">
                  <a:moveTo>
                    <a:pt x="50" y="107"/>
                  </a:moveTo>
                  <a:lnTo>
                    <a:pt x="52" y="82"/>
                  </a:lnTo>
                  <a:lnTo>
                    <a:pt x="52" y="63"/>
                  </a:lnTo>
                  <a:lnTo>
                    <a:pt x="44" y="40"/>
                  </a:lnTo>
                  <a:lnTo>
                    <a:pt x="38" y="21"/>
                  </a:lnTo>
                  <a:lnTo>
                    <a:pt x="36" y="9"/>
                  </a:lnTo>
                  <a:lnTo>
                    <a:pt x="32" y="0"/>
                  </a:lnTo>
                  <a:lnTo>
                    <a:pt x="21" y="0"/>
                  </a:lnTo>
                  <a:lnTo>
                    <a:pt x="13" y="4"/>
                  </a:lnTo>
                  <a:lnTo>
                    <a:pt x="9" y="13"/>
                  </a:lnTo>
                  <a:lnTo>
                    <a:pt x="7" y="27"/>
                  </a:lnTo>
                  <a:lnTo>
                    <a:pt x="5" y="44"/>
                  </a:lnTo>
                  <a:lnTo>
                    <a:pt x="2" y="75"/>
                  </a:lnTo>
                  <a:lnTo>
                    <a:pt x="0" y="96"/>
                  </a:lnTo>
                  <a:lnTo>
                    <a:pt x="2" y="125"/>
                  </a:lnTo>
                  <a:lnTo>
                    <a:pt x="7" y="146"/>
                  </a:lnTo>
                  <a:lnTo>
                    <a:pt x="11" y="156"/>
                  </a:lnTo>
                  <a:lnTo>
                    <a:pt x="17" y="163"/>
                  </a:lnTo>
                  <a:lnTo>
                    <a:pt x="19" y="167"/>
                  </a:lnTo>
                  <a:lnTo>
                    <a:pt x="23" y="167"/>
                  </a:lnTo>
                  <a:lnTo>
                    <a:pt x="27" y="167"/>
                  </a:lnTo>
                  <a:lnTo>
                    <a:pt x="32" y="165"/>
                  </a:lnTo>
                  <a:lnTo>
                    <a:pt x="36" y="152"/>
                  </a:lnTo>
                  <a:lnTo>
                    <a:pt x="38" y="140"/>
                  </a:lnTo>
                  <a:lnTo>
                    <a:pt x="44" y="121"/>
                  </a:lnTo>
                  <a:lnTo>
                    <a:pt x="50" y="10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51" name="Freeform 620"/>
            <p:cNvSpPr>
              <a:spLocks/>
            </p:cNvSpPr>
            <p:nvPr/>
          </p:nvSpPr>
          <p:spPr bwMode="auto">
            <a:xfrm>
              <a:off x="4350" y="3820"/>
              <a:ext cx="56" cy="65"/>
            </a:xfrm>
            <a:custGeom>
              <a:avLst/>
              <a:gdLst>
                <a:gd name="T0" fmla="*/ 56 w 56"/>
                <a:gd name="T1" fmla="*/ 0 h 65"/>
                <a:gd name="T2" fmla="*/ 42 w 56"/>
                <a:gd name="T3" fmla="*/ 19 h 65"/>
                <a:gd name="T4" fmla="*/ 25 w 56"/>
                <a:gd name="T5" fmla="*/ 39 h 65"/>
                <a:gd name="T6" fmla="*/ 2 w 56"/>
                <a:gd name="T7" fmla="*/ 64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9"/>
                  </a:lnTo>
                  <a:lnTo>
                    <a:pt x="2" y="64"/>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52" name="Freeform 621"/>
            <p:cNvSpPr>
              <a:spLocks/>
            </p:cNvSpPr>
            <p:nvPr/>
          </p:nvSpPr>
          <p:spPr bwMode="auto">
            <a:xfrm>
              <a:off x="4033" y="3834"/>
              <a:ext cx="42" cy="75"/>
            </a:xfrm>
            <a:custGeom>
              <a:avLst/>
              <a:gdLst>
                <a:gd name="T0" fmla="*/ 0 w 42"/>
                <a:gd name="T1" fmla="*/ 75 h 75"/>
                <a:gd name="T2" fmla="*/ 25 w 42"/>
                <a:gd name="T3" fmla="*/ 34 h 75"/>
                <a:gd name="T4" fmla="*/ 42 w 42"/>
                <a:gd name="T5" fmla="*/ 0 h 75"/>
                <a:gd name="T6" fmla="*/ 0 60000 65536"/>
                <a:gd name="T7" fmla="*/ 0 60000 65536"/>
                <a:gd name="T8" fmla="*/ 0 60000 65536"/>
                <a:gd name="T9" fmla="*/ 0 w 42"/>
                <a:gd name="T10" fmla="*/ 0 h 75"/>
                <a:gd name="T11" fmla="*/ 42 w 42"/>
                <a:gd name="T12" fmla="*/ 75 h 75"/>
              </a:gdLst>
              <a:ahLst/>
              <a:cxnLst>
                <a:cxn ang="T6">
                  <a:pos x="T0" y="T1"/>
                </a:cxn>
                <a:cxn ang="T7">
                  <a:pos x="T2" y="T3"/>
                </a:cxn>
                <a:cxn ang="T8">
                  <a:pos x="T4" y="T5"/>
                </a:cxn>
              </a:cxnLst>
              <a:rect l="T9" t="T10" r="T11" b="T12"/>
              <a:pathLst>
                <a:path w="42" h="75">
                  <a:moveTo>
                    <a:pt x="0" y="75"/>
                  </a:moveTo>
                  <a:lnTo>
                    <a:pt x="25" y="34"/>
                  </a:lnTo>
                  <a:lnTo>
                    <a:pt x="4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53" name="Freeform 622"/>
            <p:cNvSpPr>
              <a:spLocks/>
            </p:cNvSpPr>
            <p:nvPr/>
          </p:nvSpPr>
          <p:spPr bwMode="auto">
            <a:xfrm>
              <a:off x="4000" y="3937"/>
              <a:ext cx="14" cy="4"/>
            </a:xfrm>
            <a:custGeom>
              <a:avLst/>
              <a:gdLst>
                <a:gd name="T0" fmla="*/ 14 w 14"/>
                <a:gd name="T1" fmla="*/ 0 h 4"/>
                <a:gd name="T2" fmla="*/ 14 w 14"/>
                <a:gd name="T3" fmla="*/ 0 h 4"/>
                <a:gd name="T4" fmla="*/ 8 w 14"/>
                <a:gd name="T5" fmla="*/ 2 h 4"/>
                <a:gd name="T6" fmla="*/ 0 w 14"/>
                <a:gd name="T7" fmla="*/ 4 h 4"/>
                <a:gd name="T8" fmla="*/ 0 60000 65536"/>
                <a:gd name="T9" fmla="*/ 0 60000 65536"/>
                <a:gd name="T10" fmla="*/ 0 60000 65536"/>
                <a:gd name="T11" fmla="*/ 0 60000 65536"/>
                <a:gd name="T12" fmla="*/ 0 w 14"/>
                <a:gd name="T13" fmla="*/ 0 h 4"/>
                <a:gd name="T14" fmla="*/ 14 w 14"/>
                <a:gd name="T15" fmla="*/ 4 h 4"/>
              </a:gdLst>
              <a:ahLst/>
              <a:cxnLst>
                <a:cxn ang="T8">
                  <a:pos x="T0" y="T1"/>
                </a:cxn>
                <a:cxn ang="T9">
                  <a:pos x="T2" y="T3"/>
                </a:cxn>
                <a:cxn ang="T10">
                  <a:pos x="T4" y="T5"/>
                </a:cxn>
                <a:cxn ang="T11">
                  <a:pos x="T6" y="T7"/>
                </a:cxn>
              </a:cxnLst>
              <a:rect l="T12" t="T13" r="T14" b="T15"/>
              <a:pathLst>
                <a:path w="14" h="4">
                  <a:moveTo>
                    <a:pt x="14" y="0"/>
                  </a:moveTo>
                  <a:lnTo>
                    <a:pt x="14" y="0"/>
                  </a:lnTo>
                  <a:lnTo>
                    <a:pt x="8" y="2"/>
                  </a:lnTo>
                  <a:lnTo>
                    <a:pt x="0"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54" name="Freeform 623"/>
            <p:cNvSpPr>
              <a:spLocks/>
            </p:cNvSpPr>
            <p:nvPr/>
          </p:nvSpPr>
          <p:spPr bwMode="auto">
            <a:xfrm>
              <a:off x="3940" y="3937"/>
              <a:ext cx="10" cy="2"/>
            </a:xfrm>
            <a:custGeom>
              <a:avLst/>
              <a:gdLst>
                <a:gd name="T0" fmla="*/ 10 w 10"/>
                <a:gd name="T1" fmla="*/ 2 h 2"/>
                <a:gd name="T2" fmla="*/ 4 w 10"/>
                <a:gd name="T3" fmla="*/ 2 h 2"/>
                <a:gd name="T4" fmla="*/ 0 w 10"/>
                <a:gd name="T5" fmla="*/ 0 h 2"/>
                <a:gd name="T6" fmla="*/ 0 60000 65536"/>
                <a:gd name="T7" fmla="*/ 0 60000 65536"/>
                <a:gd name="T8" fmla="*/ 0 60000 65536"/>
                <a:gd name="T9" fmla="*/ 0 w 10"/>
                <a:gd name="T10" fmla="*/ 0 h 2"/>
                <a:gd name="T11" fmla="*/ 10 w 10"/>
                <a:gd name="T12" fmla="*/ 2 h 2"/>
              </a:gdLst>
              <a:ahLst/>
              <a:cxnLst>
                <a:cxn ang="T6">
                  <a:pos x="T0" y="T1"/>
                </a:cxn>
                <a:cxn ang="T7">
                  <a:pos x="T2" y="T3"/>
                </a:cxn>
                <a:cxn ang="T8">
                  <a:pos x="T4" y="T5"/>
                </a:cxn>
              </a:cxnLst>
              <a:rect l="T9" t="T10" r="T11" b="T12"/>
              <a:pathLst>
                <a:path w="10" h="2">
                  <a:moveTo>
                    <a:pt x="10" y="2"/>
                  </a:moveTo>
                  <a:lnTo>
                    <a:pt x="4"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55" name="Freeform 624"/>
            <p:cNvSpPr>
              <a:spLocks/>
            </p:cNvSpPr>
            <p:nvPr/>
          </p:nvSpPr>
          <p:spPr bwMode="auto">
            <a:xfrm>
              <a:off x="4192" y="4020"/>
              <a:ext cx="33" cy="2"/>
            </a:xfrm>
            <a:custGeom>
              <a:avLst/>
              <a:gdLst>
                <a:gd name="T0" fmla="*/ 0 w 33"/>
                <a:gd name="T1" fmla="*/ 0 h 2"/>
                <a:gd name="T2" fmla="*/ 0 w 33"/>
                <a:gd name="T3" fmla="*/ 0 h 2"/>
                <a:gd name="T4" fmla="*/ 20 w 33"/>
                <a:gd name="T5" fmla="*/ 0 h 2"/>
                <a:gd name="T6" fmla="*/ 33 w 33"/>
                <a:gd name="T7" fmla="*/ 2 h 2"/>
                <a:gd name="T8" fmla="*/ 0 60000 65536"/>
                <a:gd name="T9" fmla="*/ 0 60000 65536"/>
                <a:gd name="T10" fmla="*/ 0 60000 65536"/>
                <a:gd name="T11" fmla="*/ 0 60000 65536"/>
                <a:gd name="T12" fmla="*/ 0 w 33"/>
                <a:gd name="T13" fmla="*/ 0 h 2"/>
                <a:gd name="T14" fmla="*/ 33 w 33"/>
                <a:gd name="T15" fmla="*/ 2 h 2"/>
              </a:gdLst>
              <a:ahLst/>
              <a:cxnLst>
                <a:cxn ang="T8">
                  <a:pos x="T0" y="T1"/>
                </a:cxn>
                <a:cxn ang="T9">
                  <a:pos x="T2" y="T3"/>
                </a:cxn>
                <a:cxn ang="T10">
                  <a:pos x="T4" y="T5"/>
                </a:cxn>
                <a:cxn ang="T11">
                  <a:pos x="T6" y="T7"/>
                </a:cxn>
              </a:cxnLst>
              <a:rect l="T12" t="T13" r="T14" b="T15"/>
              <a:pathLst>
                <a:path w="33" h="2">
                  <a:moveTo>
                    <a:pt x="0" y="0"/>
                  </a:moveTo>
                  <a:lnTo>
                    <a:pt x="0" y="0"/>
                  </a:lnTo>
                  <a:lnTo>
                    <a:pt x="20" y="0"/>
                  </a:lnTo>
                  <a:lnTo>
                    <a:pt x="33"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56" name="Freeform 625"/>
            <p:cNvSpPr>
              <a:spLocks/>
            </p:cNvSpPr>
            <p:nvPr/>
          </p:nvSpPr>
          <p:spPr bwMode="auto">
            <a:xfrm>
              <a:off x="4271" y="3884"/>
              <a:ext cx="18" cy="1"/>
            </a:xfrm>
            <a:custGeom>
              <a:avLst/>
              <a:gdLst>
                <a:gd name="T0" fmla="*/ 0 w 18"/>
                <a:gd name="T1" fmla="*/ 0 h 1"/>
                <a:gd name="T2" fmla="*/ 0 w 18"/>
                <a:gd name="T3" fmla="*/ 0 h 1"/>
                <a:gd name="T4" fmla="*/ 0 w 18"/>
                <a:gd name="T5" fmla="*/ 0 h 1"/>
                <a:gd name="T6" fmla="*/ 2 w 18"/>
                <a:gd name="T7" fmla="*/ 0 h 1"/>
                <a:gd name="T8" fmla="*/ 18 w 18"/>
                <a:gd name="T9" fmla="*/ 1 h 1"/>
                <a:gd name="T10" fmla="*/ 0 60000 65536"/>
                <a:gd name="T11" fmla="*/ 0 60000 65536"/>
                <a:gd name="T12" fmla="*/ 0 60000 65536"/>
                <a:gd name="T13" fmla="*/ 0 60000 65536"/>
                <a:gd name="T14" fmla="*/ 0 60000 65536"/>
                <a:gd name="T15" fmla="*/ 0 w 18"/>
                <a:gd name="T16" fmla="*/ 0 h 1"/>
                <a:gd name="T17" fmla="*/ 18 w 18"/>
                <a:gd name="T18" fmla="*/ 1 h 1"/>
              </a:gdLst>
              <a:ahLst/>
              <a:cxnLst>
                <a:cxn ang="T10">
                  <a:pos x="T0" y="T1"/>
                </a:cxn>
                <a:cxn ang="T11">
                  <a:pos x="T2" y="T3"/>
                </a:cxn>
                <a:cxn ang="T12">
                  <a:pos x="T4" y="T5"/>
                </a:cxn>
                <a:cxn ang="T13">
                  <a:pos x="T6" y="T7"/>
                </a:cxn>
                <a:cxn ang="T14">
                  <a:pos x="T8" y="T9"/>
                </a:cxn>
              </a:cxnLst>
              <a:rect l="T15" t="T16" r="T17" b="T18"/>
              <a:pathLst>
                <a:path w="18" h="1">
                  <a:moveTo>
                    <a:pt x="0" y="0"/>
                  </a:moveTo>
                  <a:lnTo>
                    <a:pt x="0" y="0"/>
                  </a:lnTo>
                  <a:lnTo>
                    <a:pt x="2" y="0"/>
                  </a:lnTo>
                  <a:lnTo>
                    <a:pt x="18" y="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57" name="Freeform 626"/>
            <p:cNvSpPr>
              <a:spLocks/>
            </p:cNvSpPr>
            <p:nvPr/>
          </p:nvSpPr>
          <p:spPr bwMode="auto">
            <a:xfrm>
              <a:off x="4114" y="3820"/>
              <a:ext cx="90" cy="12"/>
            </a:xfrm>
            <a:custGeom>
              <a:avLst/>
              <a:gdLst>
                <a:gd name="T0" fmla="*/ 0 w 90"/>
                <a:gd name="T1" fmla="*/ 0 h 12"/>
                <a:gd name="T2" fmla="*/ 25 w 90"/>
                <a:gd name="T3" fmla="*/ 0 h 12"/>
                <a:gd name="T4" fmla="*/ 50 w 90"/>
                <a:gd name="T5" fmla="*/ 6 h 12"/>
                <a:gd name="T6" fmla="*/ 69 w 90"/>
                <a:gd name="T7" fmla="*/ 10 h 12"/>
                <a:gd name="T8" fmla="*/ 86 w 90"/>
                <a:gd name="T9" fmla="*/ 12 h 12"/>
                <a:gd name="T10" fmla="*/ 90 w 90"/>
                <a:gd name="T11" fmla="*/ 12 h 12"/>
                <a:gd name="T12" fmla="*/ 0 60000 65536"/>
                <a:gd name="T13" fmla="*/ 0 60000 65536"/>
                <a:gd name="T14" fmla="*/ 0 60000 65536"/>
                <a:gd name="T15" fmla="*/ 0 60000 65536"/>
                <a:gd name="T16" fmla="*/ 0 60000 65536"/>
                <a:gd name="T17" fmla="*/ 0 60000 65536"/>
                <a:gd name="T18" fmla="*/ 0 w 90"/>
                <a:gd name="T19" fmla="*/ 0 h 12"/>
                <a:gd name="T20" fmla="*/ 90 w 9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0" h="12">
                  <a:moveTo>
                    <a:pt x="0" y="0"/>
                  </a:moveTo>
                  <a:lnTo>
                    <a:pt x="25" y="0"/>
                  </a:lnTo>
                  <a:lnTo>
                    <a:pt x="50" y="6"/>
                  </a:lnTo>
                  <a:lnTo>
                    <a:pt x="69" y="10"/>
                  </a:lnTo>
                  <a:lnTo>
                    <a:pt x="86" y="12"/>
                  </a:lnTo>
                  <a:lnTo>
                    <a:pt x="9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58" name="Freeform 627"/>
            <p:cNvSpPr>
              <a:spLocks/>
            </p:cNvSpPr>
            <p:nvPr/>
          </p:nvSpPr>
          <p:spPr bwMode="auto">
            <a:xfrm>
              <a:off x="4054" y="3953"/>
              <a:ext cx="104" cy="13"/>
            </a:xfrm>
            <a:custGeom>
              <a:avLst/>
              <a:gdLst>
                <a:gd name="T0" fmla="*/ 104 w 104"/>
                <a:gd name="T1" fmla="*/ 0 h 13"/>
                <a:gd name="T2" fmla="*/ 104 w 104"/>
                <a:gd name="T3" fmla="*/ 0 h 13"/>
                <a:gd name="T4" fmla="*/ 102 w 104"/>
                <a:gd name="T5" fmla="*/ 0 h 13"/>
                <a:gd name="T6" fmla="*/ 46 w 104"/>
                <a:gd name="T7" fmla="*/ 7 h 13"/>
                <a:gd name="T8" fmla="*/ 0 w 104"/>
                <a:gd name="T9" fmla="*/ 13 h 13"/>
                <a:gd name="T10" fmla="*/ 0 60000 65536"/>
                <a:gd name="T11" fmla="*/ 0 60000 65536"/>
                <a:gd name="T12" fmla="*/ 0 60000 65536"/>
                <a:gd name="T13" fmla="*/ 0 60000 65536"/>
                <a:gd name="T14" fmla="*/ 0 60000 65536"/>
                <a:gd name="T15" fmla="*/ 0 w 104"/>
                <a:gd name="T16" fmla="*/ 0 h 13"/>
                <a:gd name="T17" fmla="*/ 104 w 104"/>
                <a:gd name="T18" fmla="*/ 13 h 13"/>
              </a:gdLst>
              <a:ahLst/>
              <a:cxnLst>
                <a:cxn ang="T10">
                  <a:pos x="T0" y="T1"/>
                </a:cxn>
                <a:cxn ang="T11">
                  <a:pos x="T2" y="T3"/>
                </a:cxn>
                <a:cxn ang="T12">
                  <a:pos x="T4" y="T5"/>
                </a:cxn>
                <a:cxn ang="T13">
                  <a:pos x="T6" y="T7"/>
                </a:cxn>
                <a:cxn ang="T14">
                  <a:pos x="T8" y="T9"/>
                </a:cxn>
              </a:cxnLst>
              <a:rect l="T15" t="T16" r="T17" b="T18"/>
              <a:pathLst>
                <a:path w="104" h="13">
                  <a:moveTo>
                    <a:pt x="104" y="0"/>
                  </a:moveTo>
                  <a:lnTo>
                    <a:pt x="104" y="0"/>
                  </a:lnTo>
                  <a:lnTo>
                    <a:pt x="102" y="0"/>
                  </a:lnTo>
                  <a:lnTo>
                    <a:pt x="46" y="7"/>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59" name="Freeform 628"/>
            <p:cNvSpPr>
              <a:spLocks/>
            </p:cNvSpPr>
            <p:nvPr/>
          </p:nvSpPr>
          <p:spPr bwMode="auto">
            <a:xfrm>
              <a:off x="4189" y="3687"/>
              <a:ext cx="98" cy="162"/>
            </a:xfrm>
            <a:custGeom>
              <a:avLst/>
              <a:gdLst>
                <a:gd name="T0" fmla="*/ 98 w 98"/>
                <a:gd name="T1" fmla="*/ 0 h 162"/>
                <a:gd name="T2" fmla="*/ 11 w 98"/>
                <a:gd name="T3" fmla="*/ 145 h 162"/>
                <a:gd name="T4" fmla="*/ 0 w 98"/>
                <a:gd name="T5" fmla="*/ 162 h 162"/>
                <a:gd name="T6" fmla="*/ 0 60000 65536"/>
                <a:gd name="T7" fmla="*/ 0 60000 65536"/>
                <a:gd name="T8" fmla="*/ 0 60000 65536"/>
                <a:gd name="T9" fmla="*/ 0 w 98"/>
                <a:gd name="T10" fmla="*/ 0 h 162"/>
                <a:gd name="T11" fmla="*/ 98 w 98"/>
                <a:gd name="T12" fmla="*/ 162 h 162"/>
              </a:gdLst>
              <a:ahLst/>
              <a:cxnLst>
                <a:cxn ang="T6">
                  <a:pos x="T0" y="T1"/>
                </a:cxn>
                <a:cxn ang="T7">
                  <a:pos x="T2" y="T3"/>
                </a:cxn>
                <a:cxn ang="T8">
                  <a:pos x="T4" y="T5"/>
                </a:cxn>
              </a:cxnLst>
              <a:rect l="T9" t="T10" r="T11" b="T12"/>
              <a:pathLst>
                <a:path w="98" h="162">
                  <a:moveTo>
                    <a:pt x="98" y="0"/>
                  </a:moveTo>
                  <a:lnTo>
                    <a:pt x="11" y="145"/>
                  </a:lnTo>
                  <a:lnTo>
                    <a:pt x="0" y="16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60" name="Freeform 629"/>
            <p:cNvSpPr>
              <a:spLocks/>
            </p:cNvSpPr>
            <p:nvPr/>
          </p:nvSpPr>
          <p:spPr bwMode="auto">
            <a:xfrm>
              <a:off x="4219" y="3849"/>
              <a:ext cx="68" cy="125"/>
            </a:xfrm>
            <a:custGeom>
              <a:avLst/>
              <a:gdLst>
                <a:gd name="T0" fmla="*/ 68 w 68"/>
                <a:gd name="T1" fmla="*/ 0 h 125"/>
                <a:gd name="T2" fmla="*/ 50 w 68"/>
                <a:gd name="T3" fmla="*/ 33 h 125"/>
                <a:gd name="T4" fmla="*/ 0 w 68"/>
                <a:gd name="T5" fmla="*/ 125 h 125"/>
                <a:gd name="T6" fmla="*/ 0 60000 65536"/>
                <a:gd name="T7" fmla="*/ 0 60000 65536"/>
                <a:gd name="T8" fmla="*/ 0 60000 65536"/>
                <a:gd name="T9" fmla="*/ 0 w 68"/>
                <a:gd name="T10" fmla="*/ 0 h 125"/>
                <a:gd name="T11" fmla="*/ 68 w 68"/>
                <a:gd name="T12" fmla="*/ 125 h 125"/>
              </a:gdLst>
              <a:ahLst/>
              <a:cxnLst>
                <a:cxn ang="T6">
                  <a:pos x="T0" y="T1"/>
                </a:cxn>
                <a:cxn ang="T7">
                  <a:pos x="T2" y="T3"/>
                </a:cxn>
                <a:cxn ang="T8">
                  <a:pos x="T4" y="T5"/>
                </a:cxn>
              </a:cxnLst>
              <a:rect l="T9" t="T10" r="T11" b="T12"/>
              <a:pathLst>
                <a:path w="68" h="125">
                  <a:moveTo>
                    <a:pt x="68" y="0"/>
                  </a:moveTo>
                  <a:lnTo>
                    <a:pt x="50" y="33"/>
                  </a:lnTo>
                  <a:lnTo>
                    <a:pt x="0" y="125"/>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661" name="Freeform 630"/>
            <p:cNvSpPr>
              <a:spLocks/>
            </p:cNvSpPr>
            <p:nvPr/>
          </p:nvSpPr>
          <p:spPr bwMode="auto">
            <a:xfrm>
              <a:off x="4292" y="3685"/>
              <a:ext cx="16" cy="81"/>
            </a:xfrm>
            <a:custGeom>
              <a:avLst/>
              <a:gdLst>
                <a:gd name="T0" fmla="*/ 0 w 16"/>
                <a:gd name="T1" fmla="*/ 0 h 81"/>
                <a:gd name="T2" fmla="*/ 4 w 16"/>
                <a:gd name="T3" fmla="*/ 23 h 81"/>
                <a:gd name="T4" fmla="*/ 16 w 16"/>
                <a:gd name="T5" fmla="*/ 81 h 81"/>
                <a:gd name="T6" fmla="*/ 16 w 16"/>
                <a:gd name="T7" fmla="*/ 81 h 81"/>
                <a:gd name="T8" fmla="*/ 0 60000 65536"/>
                <a:gd name="T9" fmla="*/ 0 60000 65536"/>
                <a:gd name="T10" fmla="*/ 0 60000 65536"/>
                <a:gd name="T11" fmla="*/ 0 60000 65536"/>
                <a:gd name="T12" fmla="*/ 0 w 16"/>
                <a:gd name="T13" fmla="*/ 0 h 81"/>
                <a:gd name="T14" fmla="*/ 16 w 16"/>
                <a:gd name="T15" fmla="*/ 81 h 81"/>
              </a:gdLst>
              <a:ahLst/>
              <a:cxnLst>
                <a:cxn ang="T8">
                  <a:pos x="T0" y="T1"/>
                </a:cxn>
                <a:cxn ang="T9">
                  <a:pos x="T2" y="T3"/>
                </a:cxn>
                <a:cxn ang="T10">
                  <a:pos x="T4" y="T5"/>
                </a:cxn>
                <a:cxn ang="T11">
                  <a:pos x="T6" y="T7"/>
                </a:cxn>
              </a:cxnLst>
              <a:rect l="T12" t="T13" r="T14" b="T15"/>
              <a:pathLst>
                <a:path w="16" h="81">
                  <a:moveTo>
                    <a:pt x="0" y="0"/>
                  </a:moveTo>
                  <a:lnTo>
                    <a:pt x="4" y="23"/>
                  </a:lnTo>
                  <a:lnTo>
                    <a:pt x="16" y="81"/>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3023" name="Group 631"/>
          <p:cNvGrpSpPr>
            <a:grpSpLocks/>
          </p:cNvGrpSpPr>
          <p:nvPr/>
        </p:nvGrpSpPr>
        <p:grpSpPr bwMode="auto">
          <a:xfrm>
            <a:off x="914400" y="5791200"/>
            <a:ext cx="3341688" cy="715963"/>
            <a:chOff x="1149" y="3672"/>
            <a:chExt cx="2105" cy="451"/>
          </a:xfrm>
        </p:grpSpPr>
        <p:sp>
          <p:nvSpPr>
            <p:cNvPr id="23390" name="Rectangle 632"/>
            <p:cNvSpPr>
              <a:spLocks noChangeArrowheads="1"/>
            </p:cNvSpPr>
            <p:nvPr/>
          </p:nvSpPr>
          <p:spPr bwMode="auto">
            <a:xfrm>
              <a:off x="2441" y="3672"/>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3391" name="Rectangle 633"/>
            <p:cNvSpPr>
              <a:spLocks noChangeArrowheads="1"/>
            </p:cNvSpPr>
            <p:nvPr/>
          </p:nvSpPr>
          <p:spPr bwMode="auto">
            <a:xfrm>
              <a:off x="2508" y="367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392" name="Rectangle 634"/>
            <p:cNvSpPr>
              <a:spLocks noChangeArrowheads="1"/>
            </p:cNvSpPr>
            <p:nvPr/>
          </p:nvSpPr>
          <p:spPr bwMode="auto">
            <a:xfrm>
              <a:off x="2554"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393" name="Rectangle 635"/>
            <p:cNvSpPr>
              <a:spLocks noChangeArrowheads="1"/>
            </p:cNvSpPr>
            <p:nvPr/>
          </p:nvSpPr>
          <p:spPr bwMode="auto">
            <a:xfrm>
              <a:off x="2585" y="3672"/>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394" name="Rectangle 636"/>
            <p:cNvSpPr>
              <a:spLocks noChangeArrowheads="1"/>
            </p:cNvSpPr>
            <p:nvPr/>
          </p:nvSpPr>
          <p:spPr bwMode="auto">
            <a:xfrm>
              <a:off x="2636" y="3672"/>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3395" name="Rectangle 637"/>
            <p:cNvSpPr>
              <a:spLocks noChangeArrowheads="1"/>
            </p:cNvSpPr>
            <p:nvPr/>
          </p:nvSpPr>
          <p:spPr bwMode="auto">
            <a:xfrm>
              <a:off x="2736"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3396" name="Rectangle 638"/>
            <p:cNvSpPr>
              <a:spLocks noChangeArrowheads="1"/>
            </p:cNvSpPr>
            <p:nvPr/>
          </p:nvSpPr>
          <p:spPr bwMode="auto">
            <a:xfrm>
              <a:off x="2767"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397" name="Rectangle 639"/>
            <p:cNvSpPr>
              <a:spLocks noChangeArrowheads="1"/>
            </p:cNvSpPr>
            <p:nvPr/>
          </p:nvSpPr>
          <p:spPr bwMode="auto">
            <a:xfrm>
              <a:off x="2808" y="367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398" name="Rectangle 640"/>
            <p:cNvSpPr>
              <a:spLocks noChangeArrowheads="1"/>
            </p:cNvSpPr>
            <p:nvPr/>
          </p:nvSpPr>
          <p:spPr bwMode="auto">
            <a:xfrm>
              <a:off x="2854"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399" name="Rectangle 641"/>
            <p:cNvSpPr>
              <a:spLocks noChangeArrowheads="1"/>
            </p:cNvSpPr>
            <p:nvPr/>
          </p:nvSpPr>
          <p:spPr bwMode="auto">
            <a:xfrm>
              <a:off x="2885" y="3672"/>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400" name="Rectangle 642"/>
            <p:cNvSpPr>
              <a:spLocks noChangeArrowheads="1"/>
            </p:cNvSpPr>
            <p:nvPr/>
          </p:nvSpPr>
          <p:spPr bwMode="auto">
            <a:xfrm>
              <a:off x="2936"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3401" name="Rectangle 643"/>
            <p:cNvSpPr>
              <a:spLocks noChangeArrowheads="1"/>
            </p:cNvSpPr>
            <p:nvPr/>
          </p:nvSpPr>
          <p:spPr bwMode="auto">
            <a:xfrm>
              <a:off x="2976"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402" name="Rectangle 644"/>
            <p:cNvSpPr>
              <a:spLocks noChangeArrowheads="1"/>
            </p:cNvSpPr>
            <p:nvPr/>
          </p:nvSpPr>
          <p:spPr bwMode="auto">
            <a:xfrm>
              <a:off x="3040" y="3672"/>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K</a:t>
              </a:r>
              <a:endParaRPr lang="en-US" smtClean="0">
                <a:solidFill>
                  <a:srgbClr val="000000"/>
                </a:solidFill>
              </a:endParaRPr>
            </a:p>
          </p:txBody>
        </p:sp>
        <p:sp>
          <p:nvSpPr>
            <p:cNvPr id="23403" name="Rectangle 645"/>
            <p:cNvSpPr>
              <a:spLocks noChangeArrowheads="1"/>
            </p:cNvSpPr>
            <p:nvPr/>
          </p:nvSpPr>
          <p:spPr bwMode="auto">
            <a:xfrm>
              <a:off x="2441"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404" name="Rectangle 646"/>
            <p:cNvSpPr>
              <a:spLocks noChangeArrowheads="1"/>
            </p:cNvSpPr>
            <p:nvPr/>
          </p:nvSpPr>
          <p:spPr bwMode="auto">
            <a:xfrm>
              <a:off x="2482"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405" name="Rectangle 647"/>
            <p:cNvSpPr>
              <a:spLocks noChangeArrowheads="1"/>
            </p:cNvSpPr>
            <p:nvPr/>
          </p:nvSpPr>
          <p:spPr bwMode="auto">
            <a:xfrm>
              <a:off x="2518"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406" name="Rectangle 648"/>
            <p:cNvSpPr>
              <a:spLocks noChangeArrowheads="1"/>
            </p:cNvSpPr>
            <p:nvPr/>
          </p:nvSpPr>
          <p:spPr bwMode="auto">
            <a:xfrm>
              <a:off x="254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407" name="Rectangle 649"/>
            <p:cNvSpPr>
              <a:spLocks noChangeArrowheads="1"/>
            </p:cNvSpPr>
            <p:nvPr/>
          </p:nvSpPr>
          <p:spPr bwMode="auto">
            <a:xfrm>
              <a:off x="2585"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3408" name="Rectangle 650"/>
            <p:cNvSpPr>
              <a:spLocks noChangeArrowheads="1"/>
            </p:cNvSpPr>
            <p:nvPr/>
          </p:nvSpPr>
          <p:spPr bwMode="auto">
            <a:xfrm>
              <a:off x="2631"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409" name="Rectangle 651"/>
            <p:cNvSpPr>
              <a:spLocks noChangeArrowheads="1"/>
            </p:cNvSpPr>
            <p:nvPr/>
          </p:nvSpPr>
          <p:spPr bwMode="auto">
            <a:xfrm>
              <a:off x="2657"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410" name="Rectangle 652"/>
            <p:cNvSpPr>
              <a:spLocks noChangeArrowheads="1"/>
            </p:cNvSpPr>
            <p:nvPr/>
          </p:nvSpPr>
          <p:spPr bwMode="auto">
            <a:xfrm>
              <a:off x="2682"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411" name="Rectangle 653"/>
            <p:cNvSpPr>
              <a:spLocks noChangeArrowheads="1"/>
            </p:cNvSpPr>
            <p:nvPr/>
          </p:nvSpPr>
          <p:spPr bwMode="auto">
            <a:xfrm>
              <a:off x="2718"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412" name="Rectangle 654"/>
            <p:cNvSpPr>
              <a:spLocks noChangeArrowheads="1"/>
            </p:cNvSpPr>
            <p:nvPr/>
          </p:nvSpPr>
          <p:spPr bwMode="auto">
            <a:xfrm>
              <a:off x="276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413" name="Rectangle 655"/>
            <p:cNvSpPr>
              <a:spLocks noChangeArrowheads="1"/>
            </p:cNvSpPr>
            <p:nvPr/>
          </p:nvSpPr>
          <p:spPr bwMode="auto">
            <a:xfrm>
              <a:off x="2805"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414" name="Rectangle 656"/>
            <p:cNvSpPr>
              <a:spLocks noChangeArrowheads="1"/>
            </p:cNvSpPr>
            <p:nvPr/>
          </p:nvSpPr>
          <p:spPr bwMode="auto">
            <a:xfrm>
              <a:off x="286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415" name="Rectangle 657"/>
            <p:cNvSpPr>
              <a:spLocks noChangeArrowheads="1"/>
            </p:cNvSpPr>
            <p:nvPr/>
          </p:nvSpPr>
          <p:spPr bwMode="auto">
            <a:xfrm>
              <a:off x="2929"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3416" name="Rectangle 658"/>
            <p:cNvSpPr>
              <a:spLocks noChangeArrowheads="1"/>
            </p:cNvSpPr>
            <p:nvPr/>
          </p:nvSpPr>
          <p:spPr bwMode="auto">
            <a:xfrm>
              <a:off x="2975"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417" name="Rectangle 659"/>
            <p:cNvSpPr>
              <a:spLocks noChangeArrowheads="1"/>
            </p:cNvSpPr>
            <p:nvPr/>
          </p:nvSpPr>
          <p:spPr bwMode="auto">
            <a:xfrm>
              <a:off x="3000"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418" name="Rectangle 660"/>
            <p:cNvSpPr>
              <a:spLocks noChangeArrowheads="1"/>
            </p:cNvSpPr>
            <p:nvPr/>
          </p:nvSpPr>
          <p:spPr bwMode="auto">
            <a:xfrm>
              <a:off x="3041"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419" name="Rectangle 661"/>
            <p:cNvSpPr>
              <a:spLocks noChangeArrowheads="1"/>
            </p:cNvSpPr>
            <p:nvPr/>
          </p:nvSpPr>
          <p:spPr bwMode="auto">
            <a:xfrm>
              <a:off x="3087"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420" name="Rectangle 662"/>
            <p:cNvSpPr>
              <a:spLocks noChangeArrowheads="1"/>
            </p:cNvSpPr>
            <p:nvPr/>
          </p:nvSpPr>
          <p:spPr bwMode="auto">
            <a:xfrm>
              <a:off x="3152"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421" name="Rectangle 663"/>
            <p:cNvSpPr>
              <a:spLocks noChangeArrowheads="1"/>
            </p:cNvSpPr>
            <p:nvPr/>
          </p:nvSpPr>
          <p:spPr bwMode="auto">
            <a:xfrm>
              <a:off x="3198"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422" name="Rectangle 664"/>
            <p:cNvSpPr>
              <a:spLocks noChangeArrowheads="1"/>
            </p:cNvSpPr>
            <p:nvPr/>
          </p:nvSpPr>
          <p:spPr bwMode="auto">
            <a:xfrm>
              <a:off x="2441"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423" name="Rectangle 665"/>
            <p:cNvSpPr>
              <a:spLocks noChangeArrowheads="1"/>
            </p:cNvSpPr>
            <p:nvPr/>
          </p:nvSpPr>
          <p:spPr bwMode="auto">
            <a:xfrm>
              <a:off x="2467"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424" name="Rectangle 666"/>
            <p:cNvSpPr>
              <a:spLocks noChangeArrowheads="1"/>
            </p:cNvSpPr>
            <p:nvPr/>
          </p:nvSpPr>
          <p:spPr bwMode="auto">
            <a:xfrm>
              <a:off x="2513" y="389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425" name="Rectangle 667"/>
            <p:cNvSpPr>
              <a:spLocks noChangeArrowheads="1"/>
            </p:cNvSpPr>
            <p:nvPr/>
          </p:nvSpPr>
          <p:spPr bwMode="auto">
            <a:xfrm>
              <a:off x="2577"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426" name="Rectangle 668"/>
            <p:cNvSpPr>
              <a:spLocks noChangeArrowheads="1"/>
            </p:cNvSpPr>
            <p:nvPr/>
          </p:nvSpPr>
          <p:spPr bwMode="auto">
            <a:xfrm>
              <a:off x="2623"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427" name="Rectangle 669"/>
            <p:cNvSpPr>
              <a:spLocks noChangeArrowheads="1"/>
            </p:cNvSpPr>
            <p:nvPr/>
          </p:nvSpPr>
          <p:spPr bwMode="auto">
            <a:xfrm>
              <a:off x="2649"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3428" name="Rectangle 670"/>
            <p:cNvSpPr>
              <a:spLocks noChangeArrowheads="1"/>
            </p:cNvSpPr>
            <p:nvPr/>
          </p:nvSpPr>
          <p:spPr bwMode="auto">
            <a:xfrm>
              <a:off x="2695"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429" name="Rectangle 671"/>
            <p:cNvSpPr>
              <a:spLocks noChangeArrowheads="1"/>
            </p:cNvSpPr>
            <p:nvPr/>
          </p:nvSpPr>
          <p:spPr bwMode="auto">
            <a:xfrm>
              <a:off x="2764"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3430" name="Rectangle 672"/>
            <p:cNvSpPr>
              <a:spLocks noChangeArrowheads="1"/>
            </p:cNvSpPr>
            <p:nvPr/>
          </p:nvSpPr>
          <p:spPr bwMode="auto">
            <a:xfrm>
              <a:off x="2811"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431" name="Rectangle 673"/>
            <p:cNvSpPr>
              <a:spLocks noChangeArrowheads="1"/>
            </p:cNvSpPr>
            <p:nvPr/>
          </p:nvSpPr>
          <p:spPr bwMode="auto">
            <a:xfrm>
              <a:off x="2857"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432" name="Rectangle 674"/>
            <p:cNvSpPr>
              <a:spLocks noChangeArrowheads="1"/>
            </p:cNvSpPr>
            <p:nvPr/>
          </p:nvSpPr>
          <p:spPr bwMode="auto">
            <a:xfrm>
              <a:off x="2882"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433" name="Rectangle 675"/>
            <p:cNvSpPr>
              <a:spLocks noChangeArrowheads="1"/>
            </p:cNvSpPr>
            <p:nvPr/>
          </p:nvSpPr>
          <p:spPr bwMode="auto">
            <a:xfrm>
              <a:off x="2929"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434" name="Rectangle 676"/>
            <p:cNvSpPr>
              <a:spLocks noChangeArrowheads="1"/>
            </p:cNvSpPr>
            <p:nvPr/>
          </p:nvSpPr>
          <p:spPr bwMode="auto">
            <a:xfrm>
              <a:off x="2954" y="3896"/>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435" name="Rectangle 677"/>
            <p:cNvSpPr>
              <a:spLocks noChangeArrowheads="1"/>
            </p:cNvSpPr>
            <p:nvPr/>
          </p:nvSpPr>
          <p:spPr bwMode="auto">
            <a:xfrm>
              <a:off x="3013"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436" name="Rectangle 678"/>
            <p:cNvSpPr>
              <a:spLocks noChangeArrowheads="1"/>
            </p:cNvSpPr>
            <p:nvPr/>
          </p:nvSpPr>
          <p:spPr bwMode="auto">
            <a:xfrm>
              <a:off x="3059" y="3896"/>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437" name="Rectangle 679"/>
            <p:cNvSpPr>
              <a:spLocks noChangeArrowheads="1"/>
            </p:cNvSpPr>
            <p:nvPr/>
          </p:nvSpPr>
          <p:spPr bwMode="auto">
            <a:xfrm>
              <a:off x="3113"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438" name="Rectangle 680"/>
            <p:cNvSpPr>
              <a:spLocks noChangeArrowheads="1"/>
            </p:cNvSpPr>
            <p:nvPr/>
          </p:nvSpPr>
          <p:spPr bwMode="auto">
            <a:xfrm>
              <a:off x="3139" y="3896"/>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w</a:t>
              </a:r>
              <a:endParaRPr lang="en-US" smtClean="0">
                <a:solidFill>
                  <a:srgbClr val="000000"/>
                </a:solidFill>
              </a:endParaRPr>
            </a:p>
          </p:txBody>
        </p:sp>
        <p:sp>
          <p:nvSpPr>
            <p:cNvPr id="23439" name="Rectangle 681"/>
            <p:cNvSpPr>
              <a:spLocks noChangeArrowheads="1"/>
            </p:cNvSpPr>
            <p:nvPr/>
          </p:nvSpPr>
          <p:spPr bwMode="auto">
            <a:xfrm>
              <a:off x="3206"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440" name="Rectangle 682"/>
            <p:cNvSpPr>
              <a:spLocks noChangeArrowheads="1"/>
            </p:cNvSpPr>
            <p:nvPr/>
          </p:nvSpPr>
          <p:spPr bwMode="auto">
            <a:xfrm>
              <a:off x="2441" y="4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441" name="Rectangle 683"/>
            <p:cNvSpPr>
              <a:spLocks noChangeArrowheads="1"/>
            </p:cNvSpPr>
            <p:nvPr/>
          </p:nvSpPr>
          <p:spPr bwMode="auto">
            <a:xfrm>
              <a:off x="2477" y="4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3442" name="Rectangle 684"/>
            <p:cNvSpPr>
              <a:spLocks noChangeArrowheads="1"/>
            </p:cNvSpPr>
            <p:nvPr/>
          </p:nvSpPr>
          <p:spPr bwMode="auto">
            <a:xfrm>
              <a:off x="2523" y="4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3443" name="Rectangle 685"/>
            <p:cNvSpPr>
              <a:spLocks noChangeArrowheads="1"/>
            </p:cNvSpPr>
            <p:nvPr/>
          </p:nvSpPr>
          <p:spPr bwMode="auto">
            <a:xfrm>
              <a:off x="2554" y="4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444" name="Rectangle 686"/>
            <p:cNvSpPr>
              <a:spLocks noChangeArrowheads="1"/>
            </p:cNvSpPr>
            <p:nvPr/>
          </p:nvSpPr>
          <p:spPr bwMode="auto">
            <a:xfrm>
              <a:off x="2585"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445" name="Rectangle 687"/>
            <p:cNvSpPr>
              <a:spLocks noChangeArrowheads="1"/>
            </p:cNvSpPr>
            <p:nvPr/>
          </p:nvSpPr>
          <p:spPr bwMode="auto">
            <a:xfrm>
              <a:off x="2626"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3446" name="Rectangle 688"/>
            <p:cNvSpPr>
              <a:spLocks noChangeArrowheads="1"/>
            </p:cNvSpPr>
            <p:nvPr/>
          </p:nvSpPr>
          <p:spPr bwMode="auto">
            <a:xfrm>
              <a:off x="2667"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447" name="Rectangle 689"/>
            <p:cNvSpPr>
              <a:spLocks noChangeArrowheads="1"/>
            </p:cNvSpPr>
            <p:nvPr/>
          </p:nvSpPr>
          <p:spPr bwMode="auto">
            <a:xfrm>
              <a:off x="2708" y="4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448" name="Rectangle 690"/>
            <p:cNvSpPr>
              <a:spLocks noChangeArrowheads="1"/>
            </p:cNvSpPr>
            <p:nvPr/>
          </p:nvSpPr>
          <p:spPr bwMode="auto">
            <a:xfrm>
              <a:off x="2744" y="4008"/>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3449" name="Line 691"/>
            <p:cNvSpPr>
              <a:spLocks noChangeShapeType="1"/>
            </p:cNvSpPr>
            <p:nvPr/>
          </p:nvSpPr>
          <p:spPr bwMode="auto">
            <a:xfrm flipH="1">
              <a:off x="2184" y="3737"/>
              <a:ext cx="200" cy="64"/>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50" name="Freeform 692"/>
            <p:cNvSpPr>
              <a:spLocks/>
            </p:cNvSpPr>
            <p:nvPr/>
          </p:nvSpPr>
          <p:spPr bwMode="auto">
            <a:xfrm>
              <a:off x="2119" y="3776"/>
              <a:ext cx="86" cy="46"/>
            </a:xfrm>
            <a:custGeom>
              <a:avLst/>
              <a:gdLst>
                <a:gd name="T0" fmla="*/ 73 w 86"/>
                <a:gd name="T1" fmla="*/ 0 h 46"/>
                <a:gd name="T2" fmla="*/ 0 w 86"/>
                <a:gd name="T3" fmla="*/ 46 h 46"/>
                <a:gd name="T4" fmla="*/ 86 w 86"/>
                <a:gd name="T5" fmla="*/ 42 h 46"/>
                <a:gd name="T6" fmla="*/ 73 w 86"/>
                <a:gd name="T7" fmla="*/ 0 h 46"/>
                <a:gd name="T8" fmla="*/ 0 60000 65536"/>
                <a:gd name="T9" fmla="*/ 0 60000 65536"/>
                <a:gd name="T10" fmla="*/ 0 60000 65536"/>
                <a:gd name="T11" fmla="*/ 0 60000 65536"/>
                <a:gd name="T12" fmla="*/ 0 w 86"/>
                <a:gd name="T13" fmla="*/ 0 h 46"/>
                <a:gd name="T14" fmla="*/ 86 w 86"/>
                <a:gd name="T15" fmla="*/ 46 h 46"/>
              </a:gdLst>
              <a:ahLst/>
              <a:cxnLst>
                <a:cxn ang="T8">
                  <a:pos x="T0" y="T1"/>
                </a:cxn>
                <a:cxn ang="T9">
                  <a:pos x="T2" y="T3"/>
                </a:cxn>
                <a:cxn ang="T10">
                  <a:pos x="T4" y="T5"/>
                </a:cxn>
                <a:cxn ang="T11">
                  <a:pos x="T6" y="T7"/>
                </a:cxn>
              </a:cxnLst>
              <a:rect l="T12" t="T13" r="T14" b="T15"/>
              <a:pathLst>
                <a:path w="86" h="46">
                  <a:moveTo>
                    <a:pt x="73" y="0"/>
                  </a:moveTo>
                  <a:lnTo>
                    <a:pt x="0" y="46"/>
                  </a:lnTo>
                  <a:lnTo>
                    <a:pt x="86" y="42"/>
                  </a:lnTo>
                  <a:lnTo>
                    <a:pt x="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51" name="Freeform 693"/>
            <p:cNvSpPr>
              <a:spLocks/>
            </p:cNvSpPr>
            <p:nvPr/>
          </p:nvSpPr>
          <p:spPr bwMode="auto">
            <a:xfrm>
              <a:off x="1457" y="3699"/>
              <a:ext cx="654" cy="161"/>
            </a:xfrm>
            <a:custGeom>
              <a:avLst/>
              <a:gdLst>
                <a:gd name="T0" fmla="*/ 123 w 654"/>
                <a:gd name="T1" fmla="*/ 54 h 161"/>
                <a:gd name="T2" fmla="*/ 125 w 654"/>
                <a:gd name="T3" fmla="*/ 54 h 161"/>
                <a:gd name="T4" fmla="*/ 108 w 654"/>
                <a:gd name="T5" fmla="*/ 88 h 161"/>
                <a:gd name="T6" fmla="*/ 83 w 654"/>
                <a:gd name="T7" fmla="*/ 129 h 161"/>
                <a:gd name="T8" fmla="*/ 65 w 654"/>
                <a:gd name="T9" fmla="*/ 152 h 161"/>
                <a:gd name="T10" fmla="*/ 64 w 654"/>
                <a:gd name="T11" fmla="*/ 158 h 161"/>
                <a:gd name="T12" fmla="*/ 56 w 654"/>
                <a:gd name="T13" fmla="*/ 160 h 161"/>
                <a:gd name="T14" fmla="*/ 50 w 654"/>
                <a:gd name="T15" fmla="*/ 161 h 161"/>
                <a:gd name="T16" fmla="*/ 35 w 654"/>
                <a:gd name="T17" fmla="*/ 161 h 161"/>
                <a:gd name="T18" fmla="*/ 19 w 654"/>
                <a:gd name="T19" fmla="*/ 160 h 161"/>
                <a:gd name="T20" fmla="*/ 0 w 654"/>
                <a:gd name="T21" fmla="*/ 160 h 161"/>
                <a:gd name="T22" fmla="*/ 12 w 654"/>
                <a:gd name="T23" fmla="*/ 136 h 161"/>
                <a:gd name="T24" fmla="*/ 10 w 654"/>
                <a:gd name="T25" fmla="*/ 136 h 161"/>
                <a:gd name="T26" fmla="*/ 48 w 654"/>
                <a:gd name="T27" fmla="*/ 54 h 161"/>
                <a:gd name="T28" fmla="*/ 56 w 654"/>
                <a:gd name="T29" fmla="*/ 46 h 161"/>
                <a:gd name="T30" fmla="*/ 69 w 654"/>
                <a:gd name="T31" fmla="*/ 19 h 161"/>
                <a:gd name="T32" fmla="*/ 423 w 654"/>
                <a:gd name="T33" fmla="*/ 8 h 161"/>
                <a:gd name="T34" fmla="*/ 423 w 654"/>
                <a:gd name="T35" fmla="*/ 6 h 161"/>
                <a:gd name="T36" fmla="*/ 556 w 654"/>
                <a:gd name="T37" fmla="*/ 6 h 161"/>
                <a:gd name="T38" fmla="*/ 556 w 654"/>
                <a:gd name="T39" fmla="*/ 4 h 161"/>
                <a:gd name="T40" fmla="*/ 654 w 654"/>
                <a:gd name="T41" fmla="*/ 0 h 161"/>
                <a:gd name="T42" fmla="*/ 629 w 654"/>
                <a:gd name="T43" fmla="*/ 52 h 161"/>
                <a:gd name="T44" fmla="*/ 627 w 654"/>
                <a:gd name="T45" fmla="*/ 52 h 161"/>
                <a:gd name="T46" fmla="*/ 593 w 654"/>
                <a:gd name="T47" fmla="*/ 125 h 161"/>
                <a:gd name="T48" fmla="*/ 591 w 654"/>
                <a:gd name="T49" fmla="*/ 106 h 161"/>
                <a:gd name="T50" fmla="*/ 593 w 654"/>
                <a:gd name="T51" fmla="*/ 79 h 161"/>
                <a:gd name="T52" fmla="*/ 596 w 654"/>
                <a:gd name="T53" fmla="*/ 44 h 161"/>
                <a:gd name="T54" fmla="*/ 571 w 654"/>
                <a:gd name="T55" fmla="*/ 48 h 161"/>
                <a:gd name="T56" fmla="*/ 539 w 654"/>
                <a:gd name="T57" fmla="*/ 50 h 161"/>
                <a:gd name="T58" fmla="*/ 500 w 654"/>
                <a:gd name="T59" fmla="*/ 44 h 161"/>
                <a:gd name="T60" fmla="*/ 477 w 654"/>
                <a:gd name="T61" fmla="*/ 42 h 161"/>
                <a:gd name="T62" fmla="*/ 452 w 654"/>
                <a:gd name="T63" fmla="*/ 42 h 161"/>
                <a:gd name="T64" fmla="*/ 441 w 654"/>
                <a:gd name="T65" fmla="*/ 61 h 161"/>
                <a:gd name="T66" fmla="*/ 423 w 654"/>
                <a:gd name="T67" fmla="*/ 79 h 161"/>
                <a:gd name="T68" fmla="*/ 400 w 654"/>
                <a:gd name="T69" fmla="*/ 104 h 161"/>
                <a:gd name="T70" fmla="*/ 398 w 654"/>
                <a:gd name="T71" fmla="*/ 102 h 161"/>
                <a:gd name="T72" fmla="*/ 389 w 654"/>
                <a:gd name="T73" fmla="*/ 104 h 161"/>
                <a:gd name="T74" fmla="*/ 375 w 654"/>
                <a:gd name="T75" fmla="*/ 106 h 161"/>
                <a:gd name="T76" fmla="*/ 358 w 654"/>
                <a:gd name="T77" fmla="*/ 106 h 161"/>
                <a:gd name="T78" fmla="*/ 337 w 654"/>
                <a:gd name="T79" fmla="*/ 106 h 161"/>
                <a:gd name="T80" fmla="*/ 325 w 654"/>
                <a:gd name="T81" fmla="*/ 104 h 161"/>
                <a:gd name="T82" fmla="*/ 314 w 654"/>
                <a:gd name="T83" fmla="*/ 102 h 161"/>
                <a:gd name="T84" fmla="*/ 316 w 654"/>
                <a:gd name="T85" fmla="*/ 86 h 161"/>
                <a:gd name="T86" fmla="*/ 316 w 654"/>
                <a:gd name="T87" fmla="*/ 67 h 161"/>
                <a:gd name="T88" fmla="*/ 316 w 654"/>
                <a:gd name="T89" fmla="*/ 58 h 161"/>
                <a:gd name="T90" fmla="*/ 314 w 654"/>
                <a:gd name="T91" fmla="*/ 44 h 161"/>
                <a:gd name="T92" fmla="*/ 291 w 654"/>
                <a:gd name="T93" fmla="*/ 50 h 161"/>
                <a:gd name="T94" fmla="*/ 262 w 654"/>
                <a:gd name="T95" fmla="*/ 52 h 161"/>
                <a:gd name="T96" fmla="*/ 239 w 654"/>
                <a:gd name="T97" fmla="*/ 50 h 161"/>
                <a:gd name="T98" fmla="*/ 217 w 654"/>
                <a:gd name="T99" fmla="*/ 46 h 161"/>
                <a:gd name="T100" fmla="*/ 189 w 654"/>
                <a:gd name="T101" fmla="*/ 40 h 161"/>
                <a:gd name="T102" fmla="*/ 162 w 654"/>
                <a:gd name="T103" fmla="*/ 40 h 161"/>
                <a:gd name="T104" fmla="*/ 144 w 654"/>
                <a:gd name="T105" fmla="*/ 44 h 161"/>
                <a:gd name="T106" fmla="*/ 123 w 654"/>
                <a:gd name="T107" fmla="*/ 54 h 1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61"/>
                <a:gd name="T164" fmla="*/ 654 w 654"/>
                <a:gd name="T165" fmla="*/ 161 h 16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61">
                  <a:moveTo>
                    <a:pt x="123" y="54"/>
                  </a:moveTo>
                  <a:lnTo>
                    <a:pt x="125" y="54"/>
                  </a:lnTo>
                  <a:lnTo>
                    <a:pt x="108" y="88"/>
                  </a:lnTo>
                  <a:lnTo>
                    <a:pt x="83" y="129"/>
                  </a:lnTo>
                  <a:lnTo>
                    <a:pt x="65" y="152"/>
                  </a:lnTo>
                  <a:lnTo>
                    <a:pt x="64" y="158"/>
                  </a:lnTo>
                  <a:lnTo>
                    <a:pt x="56" y="160"/>
                  </a:lnTo>
                  <a:lnTo>
                    <a:pt x="50" y="161"/>
                  </a:lnTo>
                  <a:lnTo>
                    <a:pt x="35" y="161"/>
                  </a:lnTo>
                  <a:lnTo>
                    <a:pt x="19" y="160"/>
                  </a:lnTo>
                  <a:lnTo>
                    <a:pt x="0" y="160"/>
                  </a:lnTo>
                  <a:lnTo>
                    <a:pt x="12" y="136"/>
                  </a:lnTo>
                  <a:lnTo>
                    <a:pt x="10" y="136"/>
                  </a:lnTo>
                  <a:lnTo>
                    <a:pt x="48" y="54"/>
                  </a:lnTo>
                  <a:lnTo>
                    <a:pt x="56" y="46"/>
                  </a:lnTo>
                  <a:lnTo>
                    <a:pt x="69" y="19"/>
                  </a:lnTo>
                  <a:lnTo>
                    <a:pt x="423" y="8"/>
                  </a:lnTo>
                  <a:lnTo>
                    <a:pt x="423" y="6"/>
                  </a:lnTo>
                  <a:lnTo>
                    <a:pt x="556" y="6"/>
                  </a:lnTo>
                  <a:lnTo>
                    <a:pt x="556" y="4"/>
                  </a:lnTo>
                  <a:lnTo>
                    <a:pt x="654" y="0"/>
                  </a:lnTo>
                  <a:lnTo>
                    <a:pt x="629" y="52"/>
                  </a:lnTo>
                  <a:lnTo>
                    <a:pt x="627" y="52"/>
                  </a:lnTo>
                  <a:lnTo>
                    <a:pt x="593" y="125"/>
                  </a:lnTo>
                  <a:lnTo>
                    <a:pt x="591" y="106"/>
                  </a:lnTo>
                  <a:lnTo>
                    <a:pt x="593" y="79"/>
                  </a:lnTo>
                  <a:lnTo>
                    <a:pt x="596" y="44"/>
                  </a:lnTo>
                  <a:lnTo>
                    <a:pt x="571" y="48"/>
                  </a:lnTo>
                  <a:lnTo>
                    <a:pt x="539" y="50"/>
                  </a:lnTo>
                  <a:lnTo>
                    <a:pt x="500" y="44"/>
                  </a:lnTo>
                  <a:lnTo>
                    <a:pt x="477" y="42"/>
                  </a:lnTo>
                  <a:lnTo>
                    <a:pt x="452" y="42"/>
                  </a:lnTo>
                  <a:lnTo>
                    <a:pt x="441" y="61"/>
                  </a:lnTo>
                  <a:lnTo>
                    <a:pt x="423" y="79"/>
                  </a:lnTo>
                  <a:lnTo>
                    <a:pt x="400" y="104"/>
                  </a:lnTo>
                  <a:lnTo>
                    <a:pt x="398" y="102"/>
                  </a:lnTo>
                  <a:lnTo>
                    <a:pt x="389" y="104"/>
                  </a:lnTo>
                  <a:lnTo>
                    <a:pt x="375" y="106"/>
                  </a:lnTo>
                  <a:lnTo>
                    <a:pt x="358" y="106"/>
                  </a:lnTo>
                  <a:lnTo>
                    <a:pt x="337" y="106"/>
                  </a:lnTo>
                  <a:lnTo>
                    <a:pt x="325" y="104"/>
                  </a:lnTo>
                  <a:lnTo>
                    <a:pt x="314" y="102"/>
                  </a:lnTo>
                  <a:lnTo>
                    <a:pt x="316" y="86"/>
                  </a:lnTo>
                  <a:lnTo>
                    <a:pt x="316" y="67"/>
                  </a:lnTo>
                  <a:lnTo>
                    <a:pt x="316" y="58"/>
                  </a:lnTo>
                  <a:lnTo>
                    <a:pt x="314" y="44"/>
                  </a:lnTo>
                  <a:lnTo>
                    <a:pt x="291" y="50"/>
                  </a:lnTo>
                  <a:lnTo>
                    <a:pt x="262" y="52"/>
                  </a:lnTo>
                  <a:lnTo>
                    <a:pt x="239" y="50"/>
                  </a:lnTo>
                  <a:lnTo>
                    <a:pt x="217" y="46"/>
                  </a:lnTo>
                  <a:lnTo>
                    <a:pt x="189" y="40"/>
                  </a:lnTo>
                  <a:lnTo>
                    <a:pt x="162" y="40"/>
                  </a:lnTo>
                  <a:lnTo>
                    <a:pt x="144" y="44"/>
                  </a:lnTo>
                  <a:lnTo>
                    <a:pt x="123" y="5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52" name="Freeform 694"/>
            <p:cNvSpPr>
              <a:spLocks/>
            </p:cNvSpPr>
            <p:nvPr/>
          </p:nvSpPr>
          <p:spPr bwMode="auto">
            <a:xfrm>
              <a:off x="1975" y="3743"/>
              <a:ext cx="78" cy="175"/>
            </a:xfrm>
            <a:custGeom>
              <a:avLst/>
              <a:gdLst>
                <a:gd name="T0" fmla="*/ 78 w 78"/>
                <a:gd name="T1" fmla="*/ 0 h 175"/>
                <a:gd name="T2" fmla="*/ 75 w 78"/>
                <a:gd name="T3" fmla="*/ 35 h 175"/>
                <a:gd name="T4" fmla="*/ 73 w 78"/>
                <a:gd name="T5" fmla="*/ 62 h 175"/>
                <a:gd name="T6" fmla="*/ 75 w 78"/>
                <a:gd name="T7" fmla="*/ 81 h 175"/>
                <a:gd name="T8" fmla="*/ 61 w 78"/>
                <a:gd name="T9" fmla="*/ 110 h 175"/>
                <a:gd name="T10" fmla="*/ 63 w 78"/>
                <a:gd name="T11" fmla="*/ 112 h 175"/>
                <a:gd name="T12" fmla="*/ 55 w 78"/>
                <a:gd name="T13" fmla="*/ 125 h 175"/>
                <a:gd name="T14" fmla="*/ 53 w 78"/>
                <a:gd name="T15" fmla="*/ 114 h 175"/>
                <a:gd name="T16" fmla="*/ 50 w 78"/>
                <a:gd name="T17" fmla="*/ 106 h 175"/>
                <a:gd name="T18" fmla="*/ 40 w 78"/>
                <a:gd name="T19" fmla="*/ 104 h 175"/>
                <a:gd name="T20" fmla="*/ 32 w 78"/>
                <a:gd name="T21" fmla="*/ 110 h 175"/>
                <a:gd name="T22" fmla="*/ 26 w 78"/>
                <a:gd name="T23" fmla="*/ 119 h 175"/>
                <a:gd name="T24" fmla="*/ 25 w 78"/>
                <a:gd name="T25" fmla="*/ 131 h 175"/>
                <a:gd name="T26" fmla="*/ 23 w 78"/>
                <a:gd name="T27" fmla="*/ 150 h 175"/>
                <a:gd name="T28" fmla="*/ 19 w 78"/>
                <a:gd name="T29" fmla="*/ 175 h 175"/>
                <a:gd name="T30" fmla="*/ 5 w 78"/>
                <a:gd name="T31" fmla="*/ 175 h 175"/>
                <a:gd name="T32" fmla="*/ 5 w 78"/>
                <a:gd name="T33" fmla="*/ 167 h 175"/>
                <a:gd name="T34" fmla="*/ 0 w 78"/>
                <a:gd name="T35" fmla="*/ 137 h 175"/>
                <a:gd name="T36" fmla="*/ 3 w 78"/>
                <a:gd name="T37" fmla="*/ 123 h 175"/>
                <a:gd name="T38" fmla="*/ 9 w 78"/>
                <a:gd name="T39" fmla="*/ 106 h 175"/>
                <a:gd name="T40" fmla="*/ 28 w 78"/>
                <a:gd name="T41" fmla="*/ 69 h 175"/>
                <a:gd name="T42" fmla="*/ 57 w 78"/>
                <a:gd name="T43" fmla="*/ 25 h 175"/>
                <a:gd name="T44" fmla="*/ 67 w 78"/>
                <a:gd name="T45" fmla="*/ 16 h 175"/>
                <a:gd name="T46" fmla="*/ 78 w 78"/>
                <a:gd name="T47" fmla="*/ 0 h 1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175"/>
                <a:gd name="T74" fmla="*/ 78 w 78"/>
                <a:gd name="T75" fmla="*/ 175 h 17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175">
                  <a:moveTo>
                    <a:pt x="78" y="0"/>
                  </a:moveTo>
                  <a:lnTo>
                    <a:pt x="75" y="35"/>
                  </a:lnTo>
                  <a:lnTo>
                    <a:pt x="73" y="62"/>
                  </a:lnTo>
                  <a:lnTo>
                    <a:pt x="75" y="81"/>
                  </a:lnTo>
                  <a:lnTo>
                    <a:pt x="61" y="110"/>
                  </a:lnTo>
                  <a:lnTo>
                    <a:pt x="63" y="112"/>
                  </a:lnTo>
                  <a:lnTo>
                    <a:pt x="55" y="125"/>
                  </a:lnTo>
                  <a:lnTo>
                    <a:pt x="53" y="114"/>
                  </a:lnTo>
                  <a:lnTo>
                    <a:pt x="50" y="106"/>
                  </a:lnTo>
                  <a:lnTo>
                    <a:pt x="40" y="104"/>
                  </a:lnTo>
                  <a:lnTo>
                    <a:pt x="32" y="110"/>
                  </a:lnTo>
                  <a:lnTo>
                    <a:pt x="26" y="119"/>
                  </a:lnTo>
                  <a:lnTo>
                    <a:pt x="25" y="131"/>
                  </a:lnTo>
                  <a:lnTo>
                    <a:pt x="23" y="150"/>
                  </a:lnTo>
                  <a:lnTo>
                    <a:pt x="19" y="175"/>
                  </a:lnTo>
                  <a:lnTo>
                    <a:pt x="5" y="175"/>
                  </a:lnTo>
                  <a:lnTo>
                    <a:pt x="5" y="167"/>
                  </a:lnTo>
                  <a:lnTo>
                    <a:pt x="0" y="137"/>
                  </a:lnTo>
                  <a:lnTo>
                    <a:pt x="3" y="123"/>
                  </a:lnTo>
                  <a:lnTo>
                    <a:pt x="9" y="106"/>
                  </a:lnTo>
                  <a:lnTo>
                    <a:pt x="28" y="69"/>
                  </a:lnTo>
                  <a:lnTo>
                    <a:pt x="57" y="25"/>
                  </a:lnTo>
                  <a:lnTo>
                    <a:pt x="67" y="16"/>
                  </a:lnTo>
                  <a:lnTo>
                    <a:pt x="78"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53" name="Freeform 695"/>
            <p:cNvSpPr>
              <a:spLocks/>
            </p:cNvSpPr>
            <p:nvPr/>
          </p:nvSpPr>
          <p:spPr bwMode="auto">
            <a:xfrm>
              <a:off x="1967" y="3824"/>
              <a:ext cx="94" cy="292"/>
            </a:xfrm>
            <a:custGeom>
              <a:avLst/>
              <a:gdLst>
                <a:gd name="T0" fmla="*/ 84 w 94"/>
                <a:gd name="T1" fmla="*/ 6 h 292"/>
                <a:gd name="T2" fmla="*/ 90 w 94"/>
                <a:gd name="T3" fmla="*/ 31 h 292"/>
                <a:gd name="T4" fmla="*/ 94 w 94"/>
                <a:gd name="T5" fmla="*/ 71 h 292"/>
                <a:gd name="T6" fmla="*/ 92 w 94"/>
                <a:gd name="T7" fmla="*/ 117 h 292"/>
                <a:gd name="T8" fmla="*/ 86 w 94"/>
                <a:gd name="T9" fmla="*/ 156 h 292"/>
                <a:gd name="T10" fmla="*/ 84 w 94"/>
                <a:gd name="T11" fmla="*/ 169 h 292"/>
                <a:gd name="T12" fmla="*/ 81 w 94"/>
                <a:gd name="T13" fmla="*/ 185 h 292"/>
                <a:gd name="T14" fmla="*/ 71 w 94"/>
                <a:gd name="T15" fmla="*/ 200 h 292"/>
                <a:gd name="T16" fmla="*/ 58 w 94"/>
                <a:gd name="T17" fmla="*/ 213 h 292"/>
                <a:gd name="T18" fmla="*/ 40 w 94"/>
                <a:gd name="T19" fmla="*/ 227 h 292"/>
                <a:gd name="T20" fmla="*/ 27 w 94"/>
                <a:gd name="T21" fmla="*/ 244 h 292"/>
                <a:gd name="T22" fmla="*/ 19 w 94"/>
                <a:gd name="T23" fmla="*/ 263 h 292"/>
                <a:gd name="T24" fmla="*/ 9 w 94"/>
                <a:gd name="T25" fmla="*/ 288 h 292"/>
                <a:gd name="T26" fmla="*/ 9 w 94"/>
                <a:gd name="T27" fmla="*/ 290 h 292"/>
                <a:gd name="T28" fmla="*/ 8 w 94"/>
                <a:gd name="T29" fmla="*/ 292 h 292"/>
                <a:gd name="T30" fmla="*/ 2 w 94"/>
                <a:gd name="T31" fmla="*/ 265 h 292"/>
                <a:gd name="T32" fmla="*/ 0 w 94"/>
                <a:gd name="T33" fmla="*/ 244 h 292"/>
                <a:gd name="T34" fmla="*/ 2 w 94"/>
                <a:gd name="T35" fmla="*/ 212 h 292"/>
                <a:gd name="T36" fmla="*/ 9 w 94"/>
                <a:gd name="T37" fmla="*/ 179 h 292"/>
                <a:gd name="T38" fmla="*/ 15 w 94"/>
                <a:gd name="T39" fmla="*/ 125 h 292"/>
                <a:gd name="T40" fmla="*/ 13 w 94"/>
                <a:gd name="T41" fmla="*/ 94 h 292"/>
                <a:gd name="T42" fmla="*/ 27 w 94"/>
                <a:gd name="T43" fmla="*/ 94 h 292"/>
                <a:gd name="T44" fmla="*/ 27 w 94"/>
                <a:gd name="T45" fmla="*/ 98 h 292"/>
                <a:gd name="T46" fmla="*/ 25 w 94"/>
                <a:gd name="T47" fmla="*/ 121 h 292"/>
                <a:gd name="T48" fmla="*/ 27 w 94"/>
                <a:gd name="T49" fmla="*/ 148 h 292"/>
                <a:gd name="T50" fmla="*/ 33 w 94"/>
                <a:gd name="T51" fmla="*/ 169 h 292"/>
                <a:gd name="T52" fmla="*/ 38 w 94"/>
                <a:gd name="T53" fmla="*/ 181 h 292"/>
                <a:gd name="T54" fmla="*/ 42 w 94"/>
                <a:gd name="T55" fmla="*/ 186 h 292"/>
                <a:gd name="T56" fmla="*/ 44 w 94"/>
                <a:gd name="T57" fmla="*/ 190 h 292"/>
                <a:gd name="T58" fmla="*/ 48 w 94"/>
                <a:gd name="T59" fmla="*/ 192 h 292"/>
                <a:gd name="T60" fmla="*/ 52 w 94"/>
                <a:gd name="T61" fmla="*/ 190 h 292"/>
                <a:gd name="T62" fmla="*/ 58 w 94"/>
                <a:gd name="T63" fmla="*/ 188 h 292"/>
                <a:gd name="T64" fmla="*/ 61 w 94"/>
                <a:gd name="T65" fmla="*/ 175 h 292"/>
                <a:gd name="T66" fmla="*/ 63 w 94"/>
                <a:gd name="T67" fmla="*/ 163 h 292"/>
                <a:gd name="T68" fmla="*/ 69 w 94"/>
                <a:gd name="T69" fmla="*/ 146 h 292"/>
                <a:gd name="T70" fmla="*/ 75 w 94"/>
                <a:gd name="T71" fmla="*/ 133 h 292"/>
                <a:gd name="T72" fmla="*/ 77 w 94"/>
                <a:gd name="T73" fmla="*/ 108 h 292"/>
                <a:gd name="T74" fmla="*/ 77 w 94"/>
                <a:gd name="T75" fmla="*/ 86 h 292"/>
                <a:gd name="T76" fmla="*/ 69 w 94"/>
                <a:gd name="T77" fmla="*/ 63 h 292"/>
                <a:gd name="T78" fmla="*/ 63 w 94"/>
                <a:gd name="T79" fmla="*/ 46 h 292"/>
                <a:gd name="T80" fmla="*/ 63 w 94"/>
                <a:gd name="T81" fmla="*/ 44 h 292"/>
                <a:gd name="T82" fmla="*/ 71 w 94"/>
                <a:gd name="T83" fmla="*/ 31 h 292"/>
                <a:gd name="T84" fmla="*/ 69 w 94"/>
                <a:gd name="T85" fmla="*/ 29 h 292"/>
                <a:gd name="T86" fmla="*/ 83 w 94"/>
                <a:gd name="T87" fmla="*/ 0 h 292"/>
                <a:gd name="T88" fmla="*/ 84 w 94"/>
                <a:gd name="T89" fmla="*/ 6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4"/>
                <a:gd name="T136" fmla="*/ 0 h 292"/>
                <a:gd name="T137" fmla="*/ 94 w 9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4" h="292">
                  <a:moveTo>
                    <a:pt x="84" y="6"/>
                  </a:moveTo>
                  <a:lnTo>
                    <a:pt x="90" y="31"/>
                  </a:lnTo>
                  <a:lnTo>
                    <a:pt x="94" y="71"/>
                  </a:lnTo>
                  <a:lnTo>
                    <a:pt x="92" y="117"/>
                  </a:lnTo>
                  <a:lnTo>
                    <a:pt x="86" y="156"/>
                  </a:lnTo>
                  <a:lnTo>
                    <a:pt x="84" y="169"/>
                  </a:lnTo>
                  <a:lnTo>
                    <a:pt x="81" y="185"/>
                  </a:lnTo>
                  <a:lnTo>
                    <a:pt x="71" y="200"/>
                  </a:lnTo>
                  <a:lnTo>
                    <a:pt x="58" y="213"/>
                  </a:lnTo>
                  <a:lnTo>
                    <a:pt x="40" y="227"/>
                  </a:lnTo>
                  <a:lnTo>
                    <a:pt x="27" y="244"/>
                  </a:lnTo>
                  <a:lnTo>
                    <a:pt x="19" y="263"/>
                  </a:lnTo>
                  <a:lnTo>
                    <a:pt x="9" y="288"/>
                  </a:lnTo>
                  <a:lnTo>
                    <a:pt x="9" y="290"/>
                  </a:lnTo>
                  <a:lnTo>
                    <a:pt x="8" y="292"/>
                  </a:lnTo>
                  <a:lnTo>
                    <a:pt x="2" y="265"/>
                  </a:lnTo>
                  <a:lnTo>
                    <a:pt x="0" y="244"/>
                  </a:lnTo>
                  <a:lnTo>
                    <a:pt x="2" y="212"/>
                  </a:lnTo>
                  <a:lnTo>
                    <a:pt x="9" y="179"/>
                  </a:lnTo>
                  <a:lnTo>
                    <a:pt x="15" y="125"/>
                  </a:lnTo>
                  <a:lnTo>
                    <a:pt x="13" y="94"/>
                  </a:lnTo>
                  <a:lnTo>
                    <a:pt x="27" y="94"/>
                  </a:lnTo>
                  <a:lnTo>
                    <a:pt x="27" y="98"/>
                  </a:lnTo>
                  <a:lnTo>
                    <a:pt x="25" y="121"/>
                  </a:lnTo>
                  <a:lnTo>
                    <a:pt x="27" y="148"/>
                  </a:lnTo>
                  <a:lnTo>
                    <a:pt x="33" y="169"/>
                  </a:lnTo>
                  <a:lnTo>
                    <a:pt x="38" y="181"/>
                  </a:lnTo>
                  <a:lnTo>
                    <a:pt x="42" y="186"/>
                  </a:lnTo>
                  <a:lnTo>
                    <a:pt x="44" y="190"/>
                  </a:lnTo>
                  <a:lnTo>
                    <a:pt x="48" y="192"/>
                  </a:lnTo>
                  <a:lnTo>
                    <a:pt x="52" y="190"/>
                  </a:lnTo>
                  <a:lnTo>
                    <a:pt x="58" y="188"/>
                  </a:lnTo>
                  <a:lnTo>
                    <a:pt x="61" y="175"/>
                  </a:lnTo>
                  <a:lnTo>
                    <a:pt x="63" y="163"/>
                  </a:lnTo>
                  <a:lnTo>
                    <a:pt x="69" y="146"/>
                  </a:lnTo>
                  <a:lnTo>
                    <a:pt x="75" y="133"/>
                  </a:lnTo>
                  <a:lnTo>
                    <a:pt x="77" y="108"/>
                  </a:lnTo>
                  <a:lnTo>
                    <a:pt x="77" y="86"/>
                  </a:lnTo>
                  <a:lnTo>
                    <a:pt x="69" y="63"/>
                  </a:lnTo>
                  <a:lnTo>
                    <a:pt x="63" y="46"/>
                  </a:lnTo>
                  <a:lnTo>
                    <a:pt x="63" y="44"/>
                  </a:lnTo>
                  <a:lnTo>
                    <a:pt x="71" y="31"/>
                  </a:lnTo>
                  <a:lnTo>
                    <a:pt x="69" y="29"/>
                  </a:lnTo>
                  <a:lnTo>
                    <a:pt x="83" y="0"/>
                  </a:lnTo>
                  <a:lnTo>
                    <a:pt x="84"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54" name="Freeform 696"/>
            <p:cNvSpPr>
              <a:spLocks/>
            </p:cNvSpPr>
            <p:nvPr/>
          </p:nvSpPr>
          <p:spPr bwMode="auto">
            <a:xfrm>
              <a:off x="1805" y="3870"/>
              <a:ext cx="175" cy="54"/>
            </a:xfrm>
            <a:custGeom>
              <a:avLst/>
              <a:gdLst>
                <a:gd name="T0" fmla="*/ 170 w 175"/>
                <a:gd name="T1" fmla="*/ 10 h 54"/>
                <a:gd name="T2" fmla="*/ 175 w 175"/>
                <a:gd name="T3" fmla="*/ 40 h 54"/>
                <a:gd name="T4" fmla="*/ 175 w 175"/>
                <a:gd name="T5" fmla="*/ 48 h 54"/>
                <a:gd name="T6" fmla="*/ 2 w 175"/>
                <a:gd name="T7" fmla="*/ 54 h 54"/>
                <a:gd name="T8" fmla="*/ 0 w 175"/>
                <a:gd name="T9" fmla="*/ 39 h 54"/>
                <a:gd name="T10" fmla="*/ 0 w 175"/>
                <a:gd name="T11" fmla="*/ 25 h 54"/>
                <a:gd name="T12" fmla="*/ 4 w 175"/>
                <a:gd name="T13" fmla="*/ 10 h 54"/>
                <a:gd name="T14" fmla="*/ 23 w 175"/>
                <a:gd name="T15" fmla="*/ 15 h 54"/>
                <a:gd name="T16" fmla="*/ 50 w 175"/>
                <a:gd name="T17" fmla="*/ 19 h 54"/>
                <a:gd name="T18" fmla="*/ 66 w 175"/>
                <a:gd name="T19" fmla="*/ 17 h 54"/>
                <a:gd name="T20" fmla="*/ 83 w 175"/>
                <a:gd name="T21" fmla="*/ 12 h 54"/>
                <a:gd name="T22" fmla="*/ 104 w 175"/>
                <a:gd name="T23" fmla="*/ 4 h 54"/>
                <a:gd name="T24" fmla="*/ 125 w 175"/>
                <a:gd name="T25" fmla="*/ 0 h 54"/>
                <a:gd name="T26" fmla="*/ 145 w 175"/>
                <a:gd name="T27" fmla="*/ 2 h 54"/>
                <a:gd name="T28" fmla="*/ 168 w 175"/>
                <a:gd name="T29" fmla="*/ 10 h 54"/>
                <a:gd name="T30" fmla="*/ 170 w 175"/>
                <a:gd name="T31" fmla="*/ 10 h 54"/>
                <a:gd name="T32" fmla="*/ 170 w 175"/>
                <a:gd name="T33" fmla="*/ 1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5"/>
                <a:gd name="T52" fmla="*/ 0 h 54"/>
                <a:gd name="T53" fmla="*/ 175 w 175"/>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5" h="54">
                  <a:moveTo>
                    <a:pt x="170" y="10"/>
                  </a:moveTo>
                  <a:lnTo>
                    <a:pt x="175" y="40"/>
                  </a:lnTo>
                  <a:lnTo>
                    <a:pt x="175" y="48"/>
                  </a:lnTo>
                  <a:lnTo>
                    <a:pt x="2" y="54"/>
                  </a:lnTo>
                  <a:lnTo>
                    <a:pt x="0" y="39"/>
                  </a:lnTo>
                  <a:lnTo>
                    <a:pt x="0" y="25"/>
                  </a:lnTo>
                  <a:lnTo>
                    <a:pt x="4" y="10"/>
                  </a:lnTo>
                  <a:lnTo>
                    <a:pt x="23" y="15"/>
                  </a:lnTo>
                  <a:lnTo>
                    <a:pt x="50" y="19"/>
                  </a:lnTo>
                  <a:lnTo>
                    <a:pt x="66" y="17"/>
                  </a:lnTo>
                  <a:lnTo>
                    <a:pt x="83" y="12"/>
                  </a:lnTo>
                  <a:lnTo>
                    <a:pt x="104" y="4"/>
                  </a:lnTo>
                  <a:lnTo>
                    <a:pt x="125" y="0"/>
                  </a:lnTo>
                  <a:lnTo>
                    <a:pt x="145" y="2"/>
                  </a:lnTo>
                  <a:lnTo>
                    <a:pt x="168" y="10"/>
                  </a:lnTo>
                  <a:lnTo>
                    <a:pt x="170" y="1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55" name="Freeform 697"/>
            <p:cNvSpPr>
              <a:spLocks/>
            </p:cNvSpPr>
            <p:nvPr/>
          </p:nvSpPr>
          <p:spPr bwMode="auto">
            <a:xfrm>
              <a:off x="1699" y="3801"/>
              <a:ext cx="158" cy="127"/>
            </a:xfrm>
            <a:custGeom>
              <a:avLst/>
              <a:gdLst>
                <a:gd name="T0" fmla="*/ 156 w 158"/>
                <a:gd name="T1" fmla="*/ 4 h 127"/>
                <a:gd name="T2" fmla="*/ 143 w 158"/>
                <a:gd name="T3" fmla="*/ 31 h 127"/>
                <a:gd name="T4" fmla="*/ 133 w 158"/>
                <a:gd name="T5" fmla="*/ 52 h 127"/>
                <a:gd name="T6" fmla="*/ 129 w 158"/>
                <a:gd name="T7" fmla="*/ 59 h 127"/>
                <a:gd name="T8" fmla="*/ 120 w 158"/>
                <a:gd name="T9" fmla="*/ 65 h 127"/>
                <a:gd name="T10" fmla="*/ 112 w 158"/>
                <a:gd name="T11" fmla="*/ 71 h 127"/>
                <a:gd name="T12" fmla="*/ 110 w 158"/>
                <a:gd name="T13" fmla="*/ 79 h 127"/>
                <a:gd name="T14" fmla="*/ 106 w 158"/>
                <a:gd name="T15" fmla="*/ 94 h 127"/>
                <a:gd name="T16" fmla="*/ 106 w 158"/>
                <a:gd name="T17" fmla="*/ 108 h 127"/>
                <a:gd name="T18" fmla="*/ 108 w 158"/>
                <a:gd name="T19" fmla="*/ 123 h 127"/>
                <a:gd name="T20" fmla="*/ 0 w 158"/>
                <a:gd name="T21" fmla="*/ 127 h 127"/>
                <a:gd name="T22" fmla="*/ 10 w 158"/>
                <a:gd name="T23" fmla="*/ 115 h 127"/>
                <a:gd name="T24" fmla="*/ 29 w 158"/>
                <a:gd name="T25" fmla="*/ 84 h 127"/>
                <a:gd name="T26" fmla="*/ 37 w 158"/>
                <a:gd name="T27" fmla="*/ 69 h 127"/>
                <a:gd name="T28" fmla="*/ 47 w 158"/>
                <a:gd name="T29" fmla="*/ 48 h 127"/>
                <a:gd name="T30" fmla="*/ 50 w 158"/>
                <a:gd name="T31" fmla="*/ 34 h 127"/>
                <a:gd name="T32" fmla="*/ 56 w 158"/>
                <a:gd name="T33" fmla="*/ 17 h 127"/>
                <a:gd name="T34" fmla="*/ 62 w 158"/>
                <a:gd name="T35" fmla="*/ 9 h 127"/>
                <a:gd name="T36" fmla="*/ 72 w 158"/>
                <a:gd name="T37" fmla="*/ 0 h 127"/>
                <a:gd name="T38" fmla="*/ 83 w 158"/>
                <a:gd name="T39" fmla="*/ 2 h 127"/>
                <a:gd name="T40" fmla="*/ 95 w 158"/>
                <a:gd name="T41" fmla="*/ 4 h 127"/>
                <a:gd name="T42" fmla="*/ 116 w 158"/>
                <a:gd name="T43" fmla="*/ 4 h 127"/>
                <a:gd name="T44" fmla="*/ 133 w 158"/>
                <a:gd name="T45" fmla="*/ 4 h 127"/>
                <a:gd name="T46" fmla="*/ 147 w 158"/>
                <a:gd name="T47" fmla="*/ 2 h 127"/>
                <a:gd name="T48" fmla="*/ 156 w 158"/>
                <a:gd name="T49" fmla="*/ 0 h 127"/>
                <a:gd name="T50" fmla="*/ 158 w 158"/>
                <a:gd name="T51" fmla="*/ 2 h 127"/>
                <a:gd name="T52" fmla="*/ 156 w 158"/>
                <a:gd name="T53" fmla="*/ 4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8"/>
                <a:gd name="T82" fmla="*/ 0 h 127"/>
                <a:gd name="T83" fmla="*/ 158 w 158"/>
                <a:gd name="T84" fmla="*/ 127 h 1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8" h="127">
                  <a:moveTo>
                    <a:pt x="156" y="4"/>
                  </a:moveTo>
                  <a:lnTo>
                    <a:pt x="143" y="31"/>
                  </a:lnTo>
                  <a:lnTo>
                    <a:pt x="133" y="52"/>
                  </a:lnTo>
                  <a:lnTo>
                    <a:pt x="129" y="59"/>
                  </a:lnTo>
                  <a:lnTo>
                    <a:pt x="120" y="65"/>
                  </a:lnTo>
                  <a:lnTo>
                    <a:pt x="112" y="71"/>
                  </a:lnTo>
                  <a:lnTo>
                    <a:pt x="110" y="79"/>
                  </a:lnTo>
                  <a:lnTo>
                    <a:pt x="106" y="94"/>
                  </a:lnTo>
                  <a:lnTo>
                    <a:pt x="106" y="108"/>
                  </a:lnTo>
                  <a:lnTo>
                    <a:pt x="108" y="123"/>
                  </a:lnTo>
                  <a:lnTo>
                    <a:pt x="0" y="127"/>
                  </a:lnTo>
                  <a:lnTo>
                    <a:pt x="10" y="115"/>
                  </a:lnTo>
                  <a:lnTo>
                    <a:pt x="29" y="84"/>
                  </a:lnTo>
                  <a:lnTo>
                    <a:pt x="37" y="69"/>
                  </a:lnTo>
                  <a:lnTo>
                    <a:pt x="47" y="48"/>
                  </a:lnTo>
                  <a:lnTo>
                    <a:pt x="50" y="34"/>
                  </a:lnTo>
                  <a:lnTo>
                    <a:pt x="56" y="17"/>
                  </a:lnTo>
                  <a:lnTo>
                    <a:pt x="62" y="9"/>
                  </a:lnTo>
                  <a:lnTo>
                    <a:pt x="72" y="0"/>
                  </a:lnTo>
                  <a:lnTo>
                    <a:pt x="83" y="2"/>
                  </a:lnTo>
                  <a:lnTo>
                    <a:pt x="95" y="4"/>
                  </a:lnTo>
                  <a:lnTo>
                    <a:pt x="116" y="4"/>
                  </a:lnTo>
                  <a:lnTo>
                    <a:pt x="133" y="4"/>
                  </a:lnTo>
                  <a:lnTo>
                    <a:pt x="147" y="2"/>
                  </a:lnTo>
                  <a:lnTo>
                    <a:pt x="156" y="0"/>
                  </a:lnTo>
                  <a:lnTo>
                    <a:pt x="158" y="2"/>
                  </a:lnTo>
                  <a:lnTo>
                    <a:pt x="156" y="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56" name="Freeform 698"/>
            <p:cNvSpPr>
              <a:spLocks/>
            </p:cNvSpPr>
            <p:nvPr/>
          </p:nvSpPr>
          <p:spPr bwMode="auto">
            <a:xfrm>
              <a:off x="1809" y="3741"/>
              <a:ext cx="244" cy="148"/>
            </a:xfrm>
            <a:custGeom>
              <a:avLst/>
              <a:gdLst>
                <a:gd name="T0" fmla="*/ 169 w 244"/>
                <a:gd name="T1" fmla="*/ 125 h 148"/>
                <a:gd name="T2" fmla="*/ 166 w 244"/>
                <a:gd name="T3" fmla="*/ 139 h 148"/>
                <a:gd name="T4" fmla="*/ 166 w 244"/>
                <a:gd name="T5" fmla="*/ 139 h 148"/>
                <a:gd name="T6" fmla="*/ 164 w 244"/>
                <a:gd name="T7" fmla="*/ 139 h 148"/>
                <a:gd name="T8" fmla="*/ 141 w 244"/>
                <a:gd name="T9" fmla="*/ 131 h 148"/>
                <a:gd name="T10" fmla="*/ 121 w 244"/>
                <a:gd name="T11" fmla="*/ 129 h 148"/>
                <a:gd name="T12" fmla="*/ 100 w 244"/>
                <a:gd name="T13" fmla="*/ 133 h 148"/>
                <a:gd name="T14" fmla="*/ 79 w 244"/>
                <a:gd name="T15" fmla="*/ 141 h 148"/>
                <a:gd name="T16" fmla="*/ 62 w 244"/>
                <a:gd name="T17" fmla="*/ 146 h 148"/>
                <a:gd name="T18" fmla="*/ 46 w 244"/>
                <a:gd name="T19" fmla="*/ 148 h 148"/>
                <a:gd name="T20" fmla="*/ 19 w 244"/>
                <a:gd name="T21" fmla="*/ 144 h 148"/>
                <a:gd name="T22" fmla="*/ 0 w 244"/>
                <a:gd name="T23" fmla="*/ 139 h 148"/>
                <a:gd name="T24" fmla="*/ 2 w 244"/>
                <a:gd name="T25" fmla="*/ 131 h 148"/>
                <a:gd name="T26" fmla="*/ 10 w 244"/>
                <a:gd name="T27" fmla="*/ 125 h 148"/>
                <a:gd name="T28" fmla="*/ 19 w 244"/>
                <a:gd name="T29" fmla="*/ 119 h 148"/>
                <a:gd name="T30" fmla="*/ 23 w 244"/>
                <a:gd name="T31" fmla="*/ 112 h 148"/>
                <a:gd name="T32" fmla="*/ 33 w 244"/>
                <a:gd name="T33" fmla="*/ 91 h 148"/>
                <a:gd name="T34" fmla="*/ 46 w 244"/>
                <a:gd name="T35" fmla="*/ 64 h 148"/>
                <a:gd name="T36" fmla="*/ 48 w 244"/>
                <a:gd name="T37" fmla="*/ 62 h 148"/>
                <a:gd name="T38" fmla="*/ 71 w 244"/>
                <a:gd name="T39" fmla="*/ 37 h 148"/>
                <a:gd name="T40" fmla="*/ 89 w 244"/>
                <a:gd name="T41" fmla="*/ 19 h 148"/>
                <a:gd name="T42" fmla="*/ 100 w 244"/>
                <a:gd name="T43" fmla="*/ 0 h 148"/>
                <a:gd name="T44" fmla="*/ 125 w 244"/>
                <a:gd name="T45" fmla="*/ 0 h 148"/>
                <a:gd name="T46" fmla="*/ 148 w 244"/>
                <a:gd name="T47" fmla="*/ 2 h 148"/>
                <a:gd name="T48" fmla="*/ 187 w 244"/>
                <a:gd name="T49" fmla="*/ 8 h 148"/>
                <a:gd name="T50" fmla="*/ 219 w 244"/>
                <a:gd name="T51" fmla="*/ 6 h 148"/>
                <a:gd name="T52" fmla="*/ 244 w 244"/>
                <a:gd name="T53" fmla="*/ 2 h 148"/>
                <a:gd name="T54" fmla="*/ 233 w 244"/>
                <a:gd name="T55" fmla="*/ 18 h 148"/>
                <a:gd name="T56" fmla="*/ 223 w 244"/>
                <a:gd name="T57" fmla="*/ 27 h 148"/>
                <a:gd name="T58" fmla="*/ 194 w 244"/>
                <a:gd name="T59" fmla="*/ 71 h 148"/>
                <a:gd name="T60" fmla="*/ 175 w 244"/>
                <a:gd name="T61" fmla="*/ 108 h 148"/>
                <a:gd name="T62" fmla="*/ 169 w 244"/>
                <a:gd name="T63" fmla="*/ 125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4"/>
                <a:gd name="T97" fmla="*/ 0 h 148"/>
                <a:gd name="T98" fmla="*/ 244 w 244"/>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4" h="148">
                  <a:moveTo>
                    <a:pt x="169" y="125"/>
                  </a:moveTo>
                  <a:lnTo>
                    <a:pt x="166" y="139"/>
                  </a:lnTo>
                  <a:lnTo>
                    <a:pt x="164" y="139"/>
                  </a:lnTo>
                  <a:lnTo>
                    <a:pt x="141" y="131"/>
                  </a:lnTo>
                  <a:lnTo>
                    <a:pt x="121" y="129"/>
                  </a:lnTo>
                  <a:lnTo>
                    <a:pt x="100" y="133"/>
                  </a:lnTo>
                  <a:lnTo>
                    <a:pt x="79" y="141"/>
                  </a:lnTo>
                  <a:lnTo>
                    <a:pt x="62" y="146"/>
                  </a:lnTo>
                  <a:lnTo>
                    <a:pt x="46" y="148"/>
                  </a:lnTo>
                  <a:lnTo>
                    <a:pt x="19" y="144"/>
                  </a:lnTo>
                  <a:lnTo>
                    <a:pt x="0" y="139"/>
                  </a:lnTo>
                  <a:lnTo>
                    <a:pt x="2" y="131"/>
                  </a:lnTo>
                  <a:lnTo>
                    <a:pt x="10" y="125"/>
                  </a:lnTo>
                  <a:lnTo>
                    <a:pt x="19" y="119"/>
                  </a:lnTo>
                  <a:lnTo>
                    <a:pt x="23" y="112"/>
                  </a:lnTo>
                  <a:lnTo>
                    <a:pt x="33" y="91"/>
                  </a:lnTo>
                  <a:lnTo>
                    <a:pt x="46" y="64"/>
                  </a:lnTo>
                  <a:lnTo>
                    <a:pt x="48" y="62"/>
                  </a:lnTo>
                  <a:lnTo>
                    <a:pt x="71" y="37"/>
                  </a:lnTo>
                  <a:lnTo>
                    <a:pt x="89" y="19"/>
                  </a:lnTo>
                  <a:lnTo>
                    <a:pt x="100" y="0"/>
                  </a:lnTo>
                  <a:lnTo>
                    <a:pt x="125" y="0"/>
                  </a:lnTo>
                  <a:lnTo>
                    <a:pt x="148" y="2"/>
                  </a:lnTo>
                  <a:lnTo>
                    <a:pt x="187" y="8"/>
                  </a:lnTo>
                  <a:lnTo>
                    <a:pt x="219" y="6"/>
                  </a:lnTo>
                  <a:lnTo>
                    <a:pt x="244" y="2"/>
                  </a:lnTo>
                  <a:lnTo>
                    <a:pt x="233" y="18"/>
                  </a:lnTo>
                  <a:lnTo>
                    <a:pt x="223" y="27"/>
                  </a:lnTo>
                  <a:lnTo>
                    <a:pt x="194" y="71"/>
                  </a:lnTo>
                  <a:lnTo>
                    <a:pt x="175" y="108"/>
                  </a:lnTo>
                  <a:lnTo>
                    <a:pt x="169" y="125"/>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57" name="Freeform 699"/>
            <p:cNvSpPr>
              <a:spLocks/>
            </p:cNvSpPr>
            <p:nvPr/>
          </p:nvSpPr>
          <p:spPr bwMode="auto">
            <a:xfrm>
              <a:off x="1692" y="3743"/>
              <a:ext cx="81" cy="185"/>
            </a:xfrm>
            <a:custGeom>
              <a:avLst/>
              <a:gdLst>
                <a:gd name="T0" fmla="*/ 81 w 81"/>
                <a:gd name="T1" fmla="*/ 14 h 185"/>
                <a:gd name="T2" fmla="*/ 81 w 81"/>
                <a:gd name="T3" fmla="*/ 23 h 185"/>
                <a:gd name="T4" fmla="*/ 81 w 81"/>
                <a:gd name="T5" fmla="*/ 42 h 185"/>
                <a:gd name="T6" fmla="*/ 79 w 81"/>
                <a:gd name="T7" fmla="*/ 58 h 185"/>
                <a:gd name="T8" fmla="*/ 69 w 81"/>
                <a:gd name="T9" fmla="*/ 67 h 185"/>
                <a:gd name="T10" fmla="*/ 63 w 81"/>
                <a:gd name="T11" fmla="*/ 75 h 185"/>
                <a:gd name="T12" fmla="*/ 57 w 81"/>
                <a:gd name="T13" fmla="*/ 92 h 185"/>
                <a:gd name="T14" fmla="*/ 54 w 81"/>
                <a:gd name="T15" fmla="*/ 106 h 185"/>
                <a:gd name="T16" fmla="*/ 44 w 81"/>
                <a:gd name="T17" fmla="*/ 127 h 185"/>
                <a:gd name="T18" fmla="*/ 36 w 81"/>
                <a:gd name="T19" fmla="*/ 142 h 185"/>
                <a:gd name="T20" fmla="*/ 17 w 81"/>
                <a:gd name="T21" fmla="*/ 173 h 185"/>
                <a:gd name="T22" fmla="*/ 7 w 81"/>
                <a:gd name="T23" fmla="*/ 185 h 185"/>
                <a:gd name="T24" fmla="*/ 0 w 81"/>
                <a:gd name="T25" fmla="*/ 185 h 185"/>
                <a:gd name="T26" fmla="*/ 2 w 81"/>
                <a:gd name="T27" fmla="*/ 177 h 185"/>
                <a:gd name="T28" fmla="*/ 2 w 81"/>
                <a:gd name="T29" fmla="*/ 158 h 185"/>
                <a:gd name="T30" fmla="*/ 2 w 81"/>
                <a:gd name="T31" fmla="*/ 148 h 185"/>
                <a:gd name="T32" fmla="*/ 0 w 81"/>
                <a:gd name="T33" fmla="*/ 137 h 185"/>
                <a:gd name="T34" fmla="*/ 15 w 81"/>
                <a:gd name="T35" fmla="*/ 119 h 185"/>
                <a:gd name="T36" fmla="*/ 32 w 81"/>
                <a:gd name="T37" fmla="*/ 92 h 185"/>
                <a:gd name="T38" fmla="*/ 42 w 81"/>
                <a:gd name="T39" fmla="*/ 66 h 185"/>
                <a:gd name="T40" fmla="*/ 48 w 81"/>
                <a:gd name="T41" fmla="*/ 48 h 185"/>
                <a:gd name="T42" fmla="*/ 54 w 81"/>
                <a:gd name="T43" fmla="*/ 31 h 185"/>
                <a:gd name="T44" fmla="*/ 63 w 81"/>
                <a:gd name="T45" fmla="*/ 17 h 185"/>
                <a:gd name="T46" fmla="*/ 79 w 81"/>
                <a:gd name="T47" fmla="*/ 0 h 185"/>
                <a:gd name="T48" fmla="*/ 81 w 81"/>
                <a:gd name="T49" fmla="*/ 14 h 1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1"/>
                <a:gd name="T76" fmla="*/ 0 h 185"/>
                <a:gd name="T77" fmla="*/ 81 w 81"/>
                <a:gd name="T78" fmla="*/ 185 h 1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1" h="185">
                  <a:moveTo>
                    <a:pt x="81" y="14"/>
                  </a:moveTo>
                  <a:lnTo>
                    <a:pt x="81" y="23"/>
                  </a:lnTo>
                  <a:lnTo>
                    <a:pt x="81" y="42"/>
                  </a:lnTo>
                  <a:lnTo>
                    <a:pt x="79" y="58"/>
                  </a:lnTo>
                  <a:lnTo>
                    <a:pt x="69" y="67"/>
                  </a:lnTo>
                  <a:lnTo>
                    <a:pt x="63" y="75"/>
                  </a:lnTo>
                  <a:lnTo>
                    <a:pt x="57" y="92"/>
                  </a:lnTo>
                  <a:lnTo>
                    <a:pt x="54" y="106"/>
                  </a:lnTo>
                  <a:lnTo>
                    <a:pt x="44" y="127"/>
                  </a:lnTo>
                  <a:lnTo>
                    <a:pt x="36" y="142"/>
                  </a:lnTo>
                  <a:lnTo>
                    <a:pt x="17" y="173"/>
                  </a:lnTo>
                  <a:lnTo>
                    <a:pt x="7" y="185"/>
                  </a:lnTo>
                  <a:lnTo>
                    <a:pt x="0" y="185"/>
                  </a:lnTo>
                  <a:lnTo>
                    <a:pt x="2" y="177"/>
                  </a:lnTo>
                  <a:lnTo>
                    <a:pt x="2" y="158"/>
                  </a:lnTo>
                  <a:lnTo>
                    <a:pt x="2" y="148"/>
                  </a:lnTo>
                  <a:lnTo>
                    <a:pt x="0" y="137"/>
                  </a:lnTo>
                  <a:lnTo>
                    <a:pt x="15" y="119"/>
                  </a:lnTo>
                  <a:lnTo>
                    <a:pt x="32" y="92"/>
                  </a:lnTo>
                  <a:lnTo>
                    <a:pt x="42" y="66"/>
                  </a:lnTo>
                  <a:lnTo>
                    <a:pt x="48" y="48"/>
                  </a:lnTo>
                  <a:lnTo>
                    <a:pt x="54" y="31"/>
                  </a:lnTo>
                  <a:lnTo>
                    <a:pt x="63" y="17"/>
                  </a:lnTo>
                  <a:lnTo>
                    <a:pt x="79" y="0"/>
                  </a:lnTo>
                  <a:lnTo>
                    <a:pt x="81" y="1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58" name="Freeform 700"/>
            <p:cNvSpPr>
              <a:spLocks/>
            </p:cNvSpPr>
            <p:nvPr/>
          </p:nvSpPr>
          <p:spPr bwMode="auto">
            <a:xfrm>
              <a:off x="1503" y="3739"/>
              <a:ext cx="268" cy="146"/>
            </a:xfrm>
            <a:custGeom>
              <a:avLst/>
              <a:gdLst>
                <a:gd name="T0" fmla="*/ 18 w 268"/>
                <a:gd name="T1" fmla="*/ 118 h 146"/>
                <a:gd name="T2" fmla="*/ 19 w 268"/>
                <a:gd name="T3" fmla="*/ 112 h 146"/>
                <a:gd name="T4" fmla="*/ 37 w 268"/>
                <a:gd name="T5" fmla="*/ 89 h 146"/>
                <a:gd name="T6" fmla="*/ 62 w 268"/>
                <a:gd name="T7" fmla="*/ 48 h 146"/>
                <a:gd name="T8" fmla="*/ 79 w 268"/>
                <a:gd name="T9" fmla="*/ 14 h 146"/>
                <a:gd name="T10" fmla="*/ 77 w 268"/>
                <a:gd name="T11" fmla="*/ 14 h 146"/>
                <a:gd name="T12" fmla="*/ 98 w 268"/>
                <a:gd name="T13" fmla="*/ 4 h 146"/>
                <a:gd name="T14" fmla="*/ 116 w 268"/>
                <a:gd name="T15" fmla="*/ 0 h 146"/>
                <a:gd name="T16" fmla="*/ 143 w 268"/>
                <a:gd name="T17" fmla="*/ 0 h 146"/>
                <a:gd name="T18" fmla="*/ 171 w 268"/>
                <a:gd name="T19" fmla="*/ 6 h 146"/>
                <a:gd name="T20" fmla="*/ 193 w 268"/>
                <a:gd name="T21" fmla="*/ 10 h 146"/>
                <a:gd name="T22" fmla="*/ 216 w 268"/>
                <a:gd name="T23" fmla="*/ 12 h 146"/>
                <a:gd name="T24" fmla="*/ 245 w 268"/>
                <a:gd name="T25" fmla="*/ 10 h 146"/>
                <a:gd name="T26" fmla="*/ 268 w 268"/>
                <a:gd name="T27" fmla="*/ 4 h 146"/>
                <a:gd name="T28" fmla="*/ 252 w 268"/>
                <a:gd name="T29" fmla="*/ 21 h 146"/>
                <a:gd name="T30" fmla="*/ 243 w 268"/>
                <a:gd name="T31" fmla="*/ 35 h 146"/>
                <a:gd name="T32" fmla="*/ 237 w 268"/>
                <a:gd name="T33" fmla="*/ 52 h 146"/>
                <a:gd name="T34" fmla="*/ 231 w 268"/>
                <a:gd name="T35" fmla="*/ 70 h 146"/>
                <a:gd name="T36" fmla="*/ 221 w 268"/>
                <a:gd name="T37" fmla="*/ 96 h 146"/>
                <a:gd name="T38" fmla="*/ 204 w 268"/>
                <a:gd name="T39" fmla="*/ 123 h 146"/>
                <a:gd name="T40" fmla="*/ 189 w 268"/>
                <a:gd name="T41" fmla="*/ 141 h 146"/>
                <a:gd name="T42" fmla="*/ 160 w 268"/>
                <a:gd name="T43" fmla="*/ 137 h 146"/>
                <a:gd name="T44" fmla="*/ 139 w 268"/>
                <a:gd name="T45" fmla="*/ 135 h 146"/>
                <a:gd name="T46" fmla="*/ 116 w 268"/>
                <a:gd name="T47" fmla="*/ 137 h 146"/>
                <a:gd name="T48" fmla="*/ 93 w 268"/>
                <a:gd name="T49" fmla="*/ 141 h 146"/>
                <a:gd name="T50" fmla="*/ 58 w 268"/>
                <a:gd name="T51" fmla="*/ 146 h 146"/>
                <a:gd name="T52" fmla="*/ 25 w 268"/>
                <a:gd name="T53" fmla="*/ 146 h 146"/>
                <a:gd name="T54" fmla="*/ 0 w 268"/>
                <a:gd name="T55" fmla="*/ 141 h 146"/>
                <a:gd name="T56" fmla="*/ 18 w 268"/>
                <a:gd name="T57" fmla="*/ 118 h 1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8"/>
                <a:gd name="T88" fmla="*/ 0 h 146"/>
                <a:gd name="T89" fmla="*/ 268 w 268"/>
                <a:gd name="T90" fmla="*/ 146 h 1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8" h="146">
                  <a:moveTo>
                    <a:pt x="18" y="118"/>
                  </a:moveTo>
                  <a:lnTo>
                    <a:pt x="19" y="112"/>
                  </a:lnTo>
                  <a:lnTo>
                    <a:pt x="37" y="89"/>
                  </a:lnTo>
                  <a:lnTo>
                    <a:pt x="62" y="48"/>
                  </a:lnTo>
                  <a:lnTo>
                    <a:pt x="79" y="14"/>
                  </a:lnTo>
                  <a:lnTo>
                    <a:pt x="77" y="14"/>
                  </a:lnTo>
                  <a:lnTo>
                    <a:pt x="98" y="4"/>
                  </a:lnTo>
                  <a:lnTo>
                    <a:pt x="116" y="0"/>
                  </a:lnTo>
                  <a:lnTo>
                    <a:pt x="143" y="0"/>
                  </a:lnTo>
                  <a:lnTo>
                    <a:pt x="171" y="6"/>
                  </a:lnTo>
                  <a:lnTo>
                    <a:pt x="193" y="10"/>
                  </a:lnTo>
                  <a:lnTo>
                    <a:pt x="216" y="12"/>
                  </a:lnTo>
                  <a:lnTo>
                    <a:pt x="245" y="10"/>
                  </a:lnTo>
                  <a:lnTo>
                    <a:pt x="268" y="4"/>
                  </a:lnTo>
                  <a:lnTo>
                    <a:pt x="252" y="21"/>
                  </a:lnTo>
                  <a:lnTo>
                    <a:pt x="243" y="35"/>
                  </a:lnTo>
                  <a:lnTo>
                    <a:pt x="237" y="52"/>
                  </a:lnTo>
                  <a:lnTo>
                    <a:pt x="231" y="70"/>
                  </a:lnTo>
                  <a:lnTo>
                    <a:pt x="221" y="96"/>
                  </a:lnTo>
                  <a:lnTo>
                    <a:pt x="204" y="123"/>
                  </a:lnTo>
                  <a:lnTo>
                    <a:pt x="189" y="141"/>
                  </a:lnTo>
                  <a:lnTo>
                    <a:pt x="160" y="137"/>
                  </a:lnTo>
                  <a:lnTo>
                    <a:pt x="139" y="135"/>
                  </a:lnTo>
                  <a:lnTo>
                    <a:pt x="116" y="137"/>
                  </a:lnTo>
                  <a:lnTo>
                    <a:pt x="93" y="141"/>
                  </a:lnTo>
                  <a:lnTo>
                    <a:pt x="58" y="146"/>
                  </a:lnTo>
                  <a:lnTo>
                    <a:pt x="25" y="146"/>
                  </a:lnTo>
                  <a:lnTo>
                    <a:pt x="0" y="141"/>
                  </a:lnTo>
                  <a:lnTo>
                    <a:pt x="18" y="11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59" name="Freeform 701"/>
            <p:cNvSpPr>
              <a:spLocks/>
            </p:cNvSpPr>
            <p:nvPr/>
          </p:nvSpPr>
          <p:spPr bwMode="auto">
            <a:xfrm>
              <a:off x="1692" y="3924"/>
              <a:ext cx="117" cy="15"/>
            </a:xfrm>
            <a:custGeom>
              <a:avLst/>
              <a:gdLst>
                <a:gd name="T0" fmla="*/ 7 w 117"/>
                <a:gd name="T1" fmla="*/ 4 h 15"/>
                <a:gd name="T2" fmla="*/ 115 w 117"/>
                <a:gd name="T3" fmla="*/ 0 h 15"/>
                <a:gd name="T4" fmla="*/ 115 w 117"/>
                <a:gd name="T5" fmla="*/ 0 h 15"/>
                <a:gd name="T6" fmla="*/ 117 w 117"/>
                <a:gd name="T7" fmla="*/ 13 h 15"/>
                <a:gd name="T8" fmla="*/ 107 w 117"/>
                <a:gd name="T9" fmla="*/ 15 h 15"/>
                <a:gd name="T10" fmla="*/ 96 w 117"/>
                <a:gd name="T11" fmla="*/ 15 h 15"/>
                <a:gd name="T12" fmla="*/ 38 w 117"/>
                <a:gd name="T13" fmla="*/ 15 h 15"/>
                <a:gd name="T14" fmla="*/ 21 w 117"/>
                <a:gd name="T15" fmla="*/ 15 h 15"/>
                <a:gd name="T16" fmla="*/ 0 w 117"/>
                <a:gd name="T17" fmla="*/ 13 h 15"/>
                <a:gd name="T18" fmla="*/ 7 w 117"/>
                <a:gd name="T19" fmla="*/ 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5"/>
                <a:gd name="T32" fmla="*/ 117 w 11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5">
                  <a:moveTo>
                    <a:pt x="7" y="4"/>
                  </a:moveTo>
                  <a:lnTo>
                    <a:pt x="115" y="0"/>
                  </a:lnTo>
                  <a:lnTo>
                    <a:pt x="117" y="13"/>
                  </a:lnTo>
                  <a:lnTo>
                    <a:pt x="107" y="15"/>
                  </a:lnTo>
                  <a:lnTo>
                    <a:pt x="96" y="15"/>
                  </a:lnTo>
                  <a:lnTo>
                    <a:pt x="38" y="15"/>
                  </a:lnTo>
                  <a:lnTo>
                    <a:pt x="21" y="15"/>
                  </a:lnTo>
                  <a:lnTo>
                    <a:pt x="0" y="13"/>
                  </a:lnTo>
                  <a:lnTo>
                    <a:pt x="7"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60" name="Freeform 702"/>
            <p:cNvSpPr>
              <a:spLocks/>
            </p:cNvSpPr>
            <p:nvPr/>
          </p:nvSpPr>
          <p:spPr bwMode="auto">
            <a:xfrm>
              <a:off x="1497" y="3874"/>
              <a:ext cx="197" cy="60"/>
            </a:xfrm>
            <a:custGeom>
              <a:avLst/>
              <a:gdLst>
                <a:gd name="T0" fmla="*/ 197 w 197"/>
                <a:gd name="T1" fmla="*/ 46 h 60"/>
                <a:gd name="T2" fmla="*/ 195 w 197"/>
                <a:gd name="T3" fmla="*/ 54 h 60"/>
                <a:gd name="T4" fmla="*/ 149 w 197"/>
                <a:gd name="T5" fmla="*/ 56 h 60"/>
                <a:gd name="T6" fmla="*/ 149 w 197"/>
                <a:gd name="T7" fmla="*/ 52 h 60"/>
                <a:gd name="T8" fmla="*/ 122 w 197"/>
                <a:gd name="T9" fmla="*/ 54 h 60"/>
                <a:gd name="T10" fmla="*/ 112 w 197"/>
                <a:gd name="T11" fmla="*/ 48 h 60"/>
                <a:gd name="T12" fmla="*/ 97 w 197"/>
                <a:gd name="T13" fmla="*/ 48 h 60"/>
                <a:gd name="T14" fmla="*/ 87 w 197"/>
                <a:gd name="T15" fmla="*/ 50 h 60"/>
                <a:gd name="T16" fmla="*/ 77 w 197"/>
                <a:gd name="T17" fmla="*/ 56 h 60"/>
                <a:gd name="T18" fmla="*/ 0 w 197"/>
                <a:gd name="T19" fmla="*/ 60 h 60"/>
                <a:gd name="T20" fmla="*/ 0 w 197"/>
                <a:gd name="T21" fmla="*/ 48 h 60"/>
                <a:gd name="T22" fmla="*/ 2 w 197"/>
                <a:gd name="T23" fmla="*/ 23 h 60"/>
                <a:gd name="T24" fmla="*/ 6 w 197"/>
                <a:gd name="T25" fmla="*/ 6 h 60"/>
                <a:gd name="T26" fmla="*/ 31 w 197"/>
                <a:gd name="T27" fmla="*/ 11 h 60"/>
                <a:gd name="T28" fmla="*/ 64 w 197"/>
                <a:gd name="T29" fmla="*/ 11 h 60"/>
                <a:gd name="T30" fmla="*/ 99 w 197"/>
                <a:gd name="T31" fmla="*/ 6 h 60"/>
                <a:gd name="T32" fmla="*/ 122 w 197"/>
                <a:gd name="T33" fmla="*/ 2 h 60"/>
                <a:gd name="T34" fmla="*/ 145 w 197"/>
                <a:gd name="T35" fmla="*/ 0 h 60"/>
                <a:gd name="T36" fmla="*/ 166 w 197"/>
                <a:gd name="T37" fmla="*/ 2 h 60"/>
                <a:gd name="T38" fmla="*/ 195 w 197"/>
                <a:gd name="T39" fmla="*/ 6 h 60"/>
                <a:gd name="T40" fmla="*/ 197 w 197"/>
                <a:gd name="T41" fmla="*/ 17 h 60"/>
                <a:gd name="T42" fmla="*/ 197 w 197"/>
                <a:gd name="T43" fmla="*/ 27 h 60"/>
                <a:gd name="T44" fmla="*/ 197 w 197"/>
                <a:gd name="T45" fmla="*/ 46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7"/>
                <a:gd name="T70" fmla="*/ 0 h 60"/>
                <a:gd name="T71" fmla="*/ 197 w 19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7" h="60">
                  <a:moveTo>
                    <a:pt x="197" y="46"/>
                  </a:moveTo>
                  <a:lnTo>
                    <a:pt x="195" y="54"/>
                  </a:lnTo>
                  <a:lnTo>
                    <a:pt x="149" y="56"/>
                  </a:lnTo>
                  <a:lnTo>
                    <a:pt x="149" y="52"/>
                  </a:lnTo>
                  <a:lnTo>
                    <a:pt x="122" y="54"/>
                  </a:lnTo>
                  <a:lnTo>
                    <a:pt x="112" y="48"/>
                  </a:lnTo>
                  <a:lnTo>
                    <a:pt x="97" y="48"/>
                  </a:lnTo>
                  <a:lnTo>
                    <a:pt x="87" y="50"/>
                  </a:lnTo>
                  <a:lnTo>
                    <a:pt x="77" y="56"/>
                  </a:lnTo>
                  <a:lnTo>
                    <a:pt x="0" y="60"/>
                  </a:lnTo>
                  <a:lnTo>
                    <a:pt x="0" y="48"/>
                  </a:lnTo>
                  <a:lnTo>
                    <a:pt x="2" y="23"/>
                  </a:lnTo>
                  <a:lnTo>
                    <a:pt x="6" y="6"/>
                  </a:lnTo>
                  <a:lnTo>
                    <a:pt x="31" y="11"/>
                  </a:lnTo>
                  <a:lnTo>
                    <a:pt x="64" y="11"/>
                  </a:lnTo>
                  <a:lnTo>
                    <a:pt x="99" y="6"/>
                  </a:lnTo>
                  <a:lnTo>
                    <a:pt x="122" y="2"/>
                  </a:lnTo>
                  <a:lnTo>
                    <a:pt x="145" y="0"/>
                  </a:lnTo>
                  <a:lnTo>
                    <a:pt x="166" y="2"/>
                  </a:lnTo>
                  <a:lnTo>
                    <a:pt x="195" y="6"/>
                  </a:lnTo>
                  <a:lnTo>
                    <a:pt x="197" y="17"/>
                  </a:lnTo>
                  <a:lnTo>
                    <a:pt x="197" y="27"/>
                  </a:lnTo>
                  <a:lnTo>
                    <a:pt x="197" y="46"/>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61" name="Freeform 703"/>
            <p:cNvSpPr>
              <a:spLocks noEditPoints="1"/>
            </p:cNvSpPr>
            <p:nvPr/>
          </p:nvSpPr>
          <p:spPr bwMode="auto">
            <a:xfrm>
              <a:off x="1497" y="3918"/>
              <a:ext cx="485" cy="198"/>
            </a:xfrm>
            <a:custGeom>
              <a:avLst/>
              <a:gdLst>
                <a:gd name="T0" fmla="*/ 110 w 485"/>
                <a:gd name="T1" fmla="*/ 168 h 198"/>
                <a:gd name="T2" fmla="*/ 124 w 485"/>
                <a:gd name="T3" fmla="*/ 154 h 198"/>
                <a:gd name="T4" fmla="*/ 129 w 485"/>
                <a:gd name="T5" fmla="*/ 127 h 198"/>
                <a:gd name="T6" fmla="*/ 112 w 485"/>
                <a:gd name="T7" fmla="*/ 108 h 198"/>
                <a:gd name="T8" fmla="*/ 87 w 485"/>
                <a:gd name="T9" fmla="*/ 116 h 198"/>
                <a:gd name="T10" fmla="*/ 68 w 485"/>
                <a:gd name="T11" fmla="*/ 131 h 198"/>
                <a:gd name="T12" fmla="*/ 72 w 485"/>
                <a:gd name="T13" fmla="*/ 156 h 198"/>
                <a:gd name="T14" fmla="*/ 89 w 485"/>
                <a:gd name="T15" fmla="*/ 164 h 198"/>
                <a:gd name="T16" fmla="*/ 97 w 485"/>
                <a:gd name="T17" fmla="*/ 171 h 198"/>
                <a:gd name="T18" fmla="*/ 195 w 485"/>
                <a:gd name="T19" fmla="*/ 19 h 198"/>
                <a:gd name="T20" fmla="*/ 233 w 485"/>
                <a:gd name="T21" fmla="*/ 21 h 198"/>
                <a:gd name="T22" fmla="*/ 302 w 485"/>
                <a:gd name="T23" fmla="*/ 21 h 198"/>
                <a:gd name="T24" fmla="*/ 310 w 485"/>
                <a:gd name="T25" fmla="*/ 6 h 198"/>
                <a:gd name="T26" fmla="*/ 483 w 485"/>
                <a:gd name="T27" fmla="*/ 0 h 198"/>
                <a:gd name="T28" fmla="*/ 479 w 485"/>
                <a:gd name="T29" fmla="*/ 85 h 198"/>
                <a:gd name="T30" fmla="*/ 470 w 485"/>
                <a:gd name="T31" fmla="*/ 150 h 198"/>
                <a:gd name="T32" fmla="*/ 478 w 485"/>
                <a:gd name="T33" fmla="*/ 198 h 198"/>
                <a:gd name="T34" fmla="*/ 378 w 485"/>
                <a:gd name="T35" fmla="*/ 191 h 198"/>
                <a:gd name="T36" fmla="*/ 189 w 485"/>
                <a:gd name="T37" fmla="*/ 185 h 198"/>
                <a:gd name="T38" fmla="*/ 6 w 485"/>
                <a:gd name="T39" fmla="*/ 198 h 198"/>
                <a:gd name="T40" fmla="*/ 12 w 485"/>
                <a:gd name="T41" fmla="*/ 139 h 198"/>
                <a:gd name="T42" fmla="*/ 6 w 485"/>
                <a:gd name="T43" fmla="*/ 87 h 198"/>
                <a:gd name="T44" fmla="*/ 0 w 485"/>
                <a:gd name="T45" fmla="*/ 16 h 198"/>
                <a:gd name="T46" fmla="*/ 77 w 485"/>
                <a:gd name="T47" fmla="*/ 12 h 198"/>
                <a:gd name="T48" fmla="*/ 72 w 485"/>
                <a:gd name="T49" fmla="*/ 23 h 198"/>
                <a:gd name="T50" fmla="*/ 77 w 485"/>
                <a:gd name="T51" fmla="*/ 50 h 198"/>
                <a:gd name="T52" fmla="*/ 99 w 485"/>
                <a:gd name="T53" fmla="*/ 66 h 198"/>
                <a:gd name="T54" fmla="*/ 120 w 485"/>
                <a:gd name="T55" fmla="*/ 58 h 198"/>
                <a:gd name="T56" fmla="*/ 124 w 485"/>
                <a:gd name="T57" fmla="*/ 48 h 198"/>
                <a:gd name="T58" fmla="*/ 129 w 485"/>
                <a:gd name="T59" fmla="*/ 33 h 198"/>
                <a:gd name="T60" fmla="*/ 124 w 485"/>
                <a:gd name="T61" fmla="*/ 12 h 198"/>
                <a:gd name="T62" fmla="*/ 122 w 485"/>
                <a:gd name="T63" fmla="*/ 10 h 198"/>
                <a:gd name="T64" fmla="*/ 149 w 485"/>
                <a:gd name="T65" fmla="*/ 12 h 198"/>
                <a:gd name="T66" fmla="*/ 195 w 485"/>
                <a:gd name="T67" fmla="*/ 19 h 1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5"/>
                <a:gd name="T103" fmla="*/ 0 h 198"/>
                <a:gd name="T104" fmla="*/ 485 w 485"/>
                <a:gd name="T105" fmla="*/ 198 h 1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5" h="198">
                  <a:moveTo>
                    <a:pt x="104" y="171"/>
                  </a:moveTo>
                  <a:lnTo>
                    <a:pt x="110" y="168"/>
                  </a:lnTo>
                  <a:lnTo>
                    <a:pt x="120" y="162"/>
                  </a:lnTo>
                  <a:lnTo>
                    <a:pt x="124" y="154"/>
                  </a:lnTo>
                  <a:lnTo>
                    <a:pt x="129" y="139"/>
                  </a:lnTo>
                  <a:lnTo>
                    <a:pt x="129" y="127"/>
                  </a:lnTo>
                  <a:lnTo>
                    <a:pt x="122" y="114"/>
                  </a:lnTo>
                  <a:lnTo>
                    <a:pt x="112" y="108"/>
                  </a:lnTo>
                  <a:lnTo>
                    <a:pt x="97" y="110"/>
                  </a:lnTo>
                  <a:lnTo>
                    <a:pt x="87" y="116"/>
                  </a:lnTo>
                  <a:lnTo>
                    <a:pt x="76" y="123"/>
                  </a:lnTo>
                  <a:lnTo>
                    <a:pt x="68" y="131"/>
                  </a:lnTo>
                  <a:lnTo>
                    <a:pt x="68" y="146"/>
                  </a:lnTo>
                  <a:lnTo>
                    <a:pt x="72" y="156"/>
                  </a:lnTo>
                  <a:lnTo>
                    <a:pt x="81" y="162"/>
                  </a:lnTo>
                  <a:lnTo>
                    <a:pt x="89" y="164"/>
                  </a:lnTo>
                  <a:lnTo>
                    <a:pt x="93" y="168"/>
                  </a:lnTo>
                  <a:lnTo>
                    <a:pt x="97" y="171"/>
                  </a:lnTo>
                  <a:lnTo>
                    <a:pt x="104" y="171"/>
                  </a:lnTo>
                  <a:close/>
                  <a:moveTo>
                    <a:pt x="195" y="19"/>
                  </a:moveTo>
                  <a:lnTo>
                    <a:pt x="216" y="21"/>
                  </a:lnTo>
                  <a:lnTo>
                    <a:pt x="233" y="21"/>
                  </a:lnTo>
                  <a:lnTo>
                    <a:pt x="291" y="21"/>
                  </a:lnTo>
                  <a:lnTo>
                    <a:pt x="302" y="21"/>
                  </a:lnTo>
                  <a:lnTo>
                    <a:pt x="312" y="19"/>
                  </a:lnTo>
                  <a:lnTo>
                    <a:pt x="310" y="6"/>
                  </a:lnTo>
                  <a:lnTo>
                    <a:pt x="483" y="0"/>
                  </a:lnTo>
                  <a:lnTo>
                    <a:pt x="485" y="31"/>
                  </a:lnTo>
                  <a:lnTo>
                    <a:pt x="479" y="85"/>
                  </a:lnTo>
                  <a:lnTo>
                    <a:pt x="472" y="118"/>
                  </a:lnTo>
                  <a:lnTo>
                    <a:pt x="470" y="150"/>
                  </a:lnTo>
                  <a:lnTo>
                    <a:pt x="472" y="171"/>
                  </a:lnTo>
                  <a:lnTo>
                    <a:pt x="478" y="198"/>
                  </a:lnTo>
                  <a:lnTo>
                    <a:pt x="422" y="193"/>
                  </a:lnTo>
                  <a:lnTo>
                    <a:pt x="378" y="191"/>
                  </a:lnTo>
                  <a:lnTo>
                    <a:pt x="272" y="185"/>
                  </a:lnTo>
                  <a:lnTo>
                    <a:pt x="189" y="185"/>
                  </a:lnTo>
                  <a:lnTo>
                    <a:pt x="87" y="191"/>
                  </a:lnTo>
                  <a:lnTo>
                    <a:pt x="6" y="198"/>
                  </a:lnTo>
                  <a:lnTo>
                    <a:pt x="10" y="166"/>
                  </a:lnTo>
                  <a:lnTo>
                    <a:pt x="12" y="139"/>
                  </a:lnTo>
                  <a:lnTo>
                    <a:pt x="10" y="108"/>
                  </a:lnTo>
                  <a:lnTo>
                    <a:pt x="6" y="87"/>
                  </a:lnTo>
                  <a:lnTo>
                    <a:pt x="2" y="39"/>
                  </a:lnTo>
                  <a:lnTo>
                    <a:pt x="0" y="16"/>
                  </a:lnTo>
                  <a:lnTo>
                    <a:pt x="77" y="12"/>
                  </a:lnTo>
                  <a:lnTo>
                    <a:pt x="76" y="12"/>
                  </a:lnTo>
                  <a:lnTo>
                    <a:pt x="72" y="23"/>
                  </a:lnTo>
                  <a:lnTo>
                    <a:pt x="74" y="37"/>
                  </a:lnTo>
                  <a:lnTo>
                    <a:pt x="77" y="50"/>
                  </a:lnTo>
                  <a:lnTo>
                    <a:pt x="87" y="62"/>
                  </a:lnTo>
                  <a:lnTo>
                    <a:pt x="99" y="66"/>
                  </a:lnTo>
                  <a:lnTo>
                    <a:pt x="112" y="64"/>
                  </a:lnTo>
                  <a:lnTo>
                    <a:pt x="120" y="58"/>
                  </a:lnTo>
                  <a:lnTo>
                    <a:pt x="124" y="48"/>
                  </a:lnTo>
                  <a:lnTo>
                    <a:pt x="126" y="44"/>
                  </a:lnTo>
                  <a:lnTo>
                    <a:pt x="129" y="33"/>
                  </a:lnTo>
                  <a:lnTo>
                    <a:pt x="129" y="21"/>
                  </a:lnTo>
                  <a:lnTo>
                    <a:pt x="124" y="12"/>
                  </a:lnTo>
                  <a:lnTo>
                    <a:pt x="124" y="10"/>
                  </a:lnTo>
                  <a:lnTo>
                    <a:pt x="122" y="10"/>
                  </a:lnTo>
                  <a:lnTo>
                    <a:pt x="149" y="8"/>
                  </a:lnTo>
                  <a:lnTo>
                    <a:pt x="149" y="12"/>
                  </a:lnTo>
                  <a:lnTo>
                    <a:pt x="195" y="10"/>
                  </a:lnTo>
                  <a:lnTo>
                    <a:pt x="195" y="1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62" name="Freeform 704"/>
            <p:cNvSpPr>
              <a:spLocks/>
            </p:cNvSpPr>
            <p:nvPr/>
          </p:nvSpPr>
          <p:spPr bwMode="auto">
            <a:xfrm>
              <a:off x="1421" y="3857"/>
              <a:ext cx="100" cy="78"/>
            </a:xfrm>
            <a:custGeom>
              <a:avLst/>
              <a:gdLst>
                <a:gd name="T0" fmla="*/ 86 w 100"/>
                <a:gd name="T1" fmla="*/ 3 h 78"/>
                <a:gd name="T2" fmla="*/ 92 w 100"/>
                <a:gd name="T3" fmla="*/ 2 h 78"/>
                <a:gd name="T4" fmla="*/ 100 w 100"/>
                <a:gd name="T5" fmla="*/ 0 h 78"/>
                <a:gd name="T6" fmla="*/ 82 w 100"/>
                <a:gd name="T7" fmla="*/ 23 h 78"/>
                <a:gd name="T8" fmla="*/ 78 w 100"/>
                <a:gd name="T9" fmla="*/ 40 h 78"/>
                <a:gd name="T10" fmla="*/ 76 w 100"/>
                <a:gd name="T11" fmla="*/ 65 h 78"/>
                <a:gd name="T12" fmla="*/ 76 w 100"/>
                <a:gd name="T13" fmla="*/ 77 h 78"/>
                <a:gd name="T14" fmla="*/ 55 w 100"/>
                <a:gd name="T15" fmla="*/ 77 h 78"/>
                <a:gd name="T16" fmla="*/ 55 w 100"/>
                <a:gd name="T17" fmla="*/ 77 h 78"/>
                <a:gd name="T18" fmla="*/ 0 w 100"/>
                <a:gd name="T19" fmla="*/ 78 h 78"/>
                <a:gd name="T20" fmla="*/ 36 w 100"/>
                <a:gd name="T21" fmla="*/ 2 h 78"/>
                <a:gd name="T22" fmla="*/ 55 w 100"/>
                <a:gd name="T23" fmla="*/ 2 h 78"/>
                <a:gd name="T24" fmla="*/ 71 w 100"/>
                <a:gd name="T25" fmla="*/ 3 h 78"/>
                <a:gd name="T26" fmla="*/ 86 w 100"/>
                <a:gd name="T27" fmla="*/ 3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0"/>
                <a:gd name="T43" fmla="*/ 0 h 78"/>
                <a:gd name="T44" fmla="*/ 100 w 100"/>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0" h="78">
                  <a:moveTo>
                    <a:pt x="86" y="3"/>
                  </a:moveTo>
                  <a:lnTo>
                    <a:pt x="92" y="2"/>
                  </a:lnTo>
                  <a:lnTo>
                    <a:pt x="100" y="0"/>
                  </a:lnTo>
                  <a:lnTo>
                    <a:pt x="82" y="23"/>
                  </a:lnTo>
                  <a:lnTo>
                    <a:pt x="78" y="40"/>
                  </a:lnTo>
                  <a:lnTo>
                    <a:pt x="76" y="65"/>
                  </a:lnTo>
                  <a:lnTo>
                    <a:pt x="76" y="77"/>
                  </a:lnTo>
                  <a:lnTo>
                    <a:pt x="55" y="77"/>
                  </a:lnTo>
                  <a:lnTo>
                    <a:pt x="0" y="78"/>
                  </a:lnTo>
                  <a:lnTo>
                    <a:pt x="36" y="2"/>
                  </a:lnTo>
                  <a:lnTo>
                    <a:pt x="55" y="2"/>
                  </a:lnTo>
                  <a:lnTo>
                    <a:pt x="71" y="3"/>
                  </a:lnTo>
                  <a:lnTo>
                    <a:pt x="86" y="3"/>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63" name="Freeform 705"/>
            <p:cNvSpPr>
              <a:spLocks/>
            </p:cNvSpPr>
            <p:nvPr/>
          </p:nvSpPr>
          <p:spPr bwMode="auto">
            <a:xfrm>
              <a:off x="1280" y="3855"/>
              <a:ext cx="223" cy="152"/>
            </a:xfrm>
            <a:custGeom>
              <a:avLst/>
              <a:gdLst>
                <a:gd name="T0" fmla="*/ 166 w 223"/>
                <a:gd name="T1" fmla="*/ 9 h 152"/>
                <a:gd name="T2" fmla="*/ 171 w 223"/>
                <a:gd name="T3" fmla="*/ 4 h 152"/>
                <a:gd name="T4" fmla="*/ 177 w 223"/>
                <a:gd name="T5" fmla="*/ 4 h 152"/>
                <a:gd name="T6" fmla="*/ 177 w 223"/>
                <a:gd name="T7" fmla="*/ 4 h 152"/>
                <a:gd name="T8" fmla="*/ 141 w 223"/>
                <a:gd name="T9" fmla="*/ 80 h 152"/>
                <a:gd name="T10" fmla="*/ 196 w 223"/>
                <a:gd name="T11" fmla="*/ 79 h 152"/>
                <a:gd name="T12" fmla="*/ 196 w 223"/>
                <a:gd name="T13" fmla="*/ 79 h 152"/>
                <a:gd name="T14" fmla="*/ 217 w 223"/>
                <a:gd name="T15" fmla="*/ 79 h 152"/>
                <a:gd name="T16" fmla="*/ 219 w 223"/>
                <a:gd name="T17" fmla="*/ 102 h 152"/>
                <a:gd name="T18" fmla="*/ 223 w 223"/>
                <a:gd name="T19" fmla="*/ 150 h 152"/>
                <a:gd name="T20" fmla="*/ 210 w 223"/>
                <a:gd name="T21" fmla="*/ 152 h 152"/>
                <a:gd name="T22" fmla="*/ 200 w 223"/>
                <a:gd name="T23" fmla="*/ 152 h 152"/>
                <a:gd name="T24" fmla="*/ 185 w 223"/>
                <a:gd name="T25" fmla="*/ 152 h 152"/>
                <a:gd name="T26" fmla="*/ 171 w 223"/>
                <a:gd name="T27" fmla="*/ 150 h 152"/>
                <a:gd name="T28" fmla="*/ 160 w 223"/>
                <a:gd name="T29" fmla="*/ 144 h 152"/>
                <a:gd name="T30" fmla="*/ 152 w 223"/>
                <a:gd name="T31" fmla="*/ 142 h 152"/>
                <a:gd name="T32" fmla="*/ 141 w 223"/>
                <a:gd name="T33" fmla="*/ 144 h 152"/>
                <a:gd name="T34" fmla="*/ 133 w 223"/>
                <a:gd name="T35" fmla="*/ 146 h 152"/>
                <a:gd name="T36" fmla="*/ 125 w 223"/>
                <a:gd name="T37" fmla="*/ 148 h 152"/>
                <a:gd name="T38" fmla="*/ 117 w 223"/>
                <a:gd name="T39" fmla="*/ 150 h 152"/>
                <a:gd name="T40" fmla="*/ 100 w 223"/>
                <a:gd name="T41" fmla="*/ 148 h 152"/>
                <a:gd name="T42" fmla="*/ 89 w 223"/>
                <a:gd name="T43" fmla="*/ 148 h 152"/>
                <a:gd name="T44" fmla="*/ 52 w 223"/>
                <a:gd name="T45" fmla="*/ 146 h 152"/>
                <a:gd name="T46" fmla="*/ 27 w 223"/>
                <a:gd name="T47" fmla="*/ 150 h 152"/>
                <a:gd name="T48" fmla="*/ 23 w 223"/>
                <a:gd name="T49" fmla="*/ 148 h 152"/>
                <a:gd name="T50" fmla="*/ 19 w 223"/>
                <a:gd name="T51" fmla="*/ 146 h 152"/>
                <a:gd name="T52" fmla="*/ 17 w 223"/>
                <a:gd name="T53" fmla="*/ 140 h 152"/>
                <a:gd name="T54" fmla="*/ 17 w 223"/>
                <a:gd name="T55" fmla="*/ 129 h 152"/>
                <a:gd name="T56" fmla="*/ 10 w 223"/>
                <a:gd name="T57" fmla="*/ 117 h 152"/>
                <a:gd name="T58" fmla="*/ 10 w 223"/>
                <a:gd name="T59" fmla="*/ 117 h 152"/>
                <a:gd name="T60" fmla="*/ 2 w 223"/>
                <a:gd name="T61" fmla="*/ 102 h 152"/>
                <a:gd name="T62" fmla="*/ 0 w 223"/>
                <a:gd name="T63" fmla="*/ 84 h 152"/>
                <a:gd name="T64" fmla="*/ 6 w 223"/>
                <a:gd name="T65" fmla="*/ 63 h 152"/>
                <a:gd name="T66" fmla="*/ 8 w 223"/>
                <a:gd name="T67" fmla="*/ 48 h 152"/>
                <a:gd name="T68" fmla="*/ 14 w 223"/>
                <a:gd name="T69" fmla="*/ 30 h 152"/>
                <a:gd name="T70" fmla="*/ 14 w 223"/>
                <a:gd name="T71" fmla="*/ 29 h 152"/>
                <a:gd name="T72" fmla="*/ 16 w 223"/>
                <a:gd name="T73" fmla="*/ 19 h 152"/>
                <a:gd name="T74" fmla="*/ 17 w 223"/>
                <a:gd name="T75" fmla="*/ 5 h 152"/>
                <a:gd name="T76" fmla="*/ 21 w 223"/>
                <a:gd name="T77" fmla="*/ 4 h 152"/>
                <a:gd name="T78" fmla="*/ 25 w 223"/>
                <a:gd name="T79" fmla="*/ 0 h 152"/>
                <a:gd name="T80" fmla="*/ 27 w 223"/>
                <a:gd name="T81" fmla="*/ 2 h 152"/>
                <a:gd name="T82" fmla="*/ 42 w 223"/>
                <a:gd name="T83" fmla="*/ 4 h 152"/>
                <a:gd name="T84" fmla="*/ 60 w 223"/>
                <a:gd name="T85" fmla="*/ 4 h 152"/>
                <a:gd name="T86" fmla="*/ 73 w 223"/>
                <a:gd name="T87" fmla="*/ 4 h 152"/>
                <a:gd name="T88" fmla="*/ 91 w 223"/>
                <a:gd name="T89" fmla="*/ 0 h 152"/>
                <a:gd name="T90" fmla="*/ 102 w 223"/>
                <a:gd name="T91" fmla="*/ 0 h 152"/>
                <a:gd name="T92" fmla="*/ 119 w 223"/>
                <a:gd name="T93" fmla="*/ 2 h 152"/>
                <a:gd name="T94" fmla="*/ 125 w 223"/>
                <a:gd name="T95" fmla="*/ 7 h 152"/>
                <a:gd name="T96" fmla="*/ 133 w 223"/>
                <a:gd name="T97" fmla="*/ 13 h 152"/>
                <a:gd name="T98" fmla="*/ 144 w 223"/>
                <a:gd name="T99" fmla="*/ 15 h 152"/>
                <a:gd name="T100" fmla="*/ 160 w 223"/>
                <a:gd name="T101" fmla="*/ 13 h 152"/>
                <a:gd name="T102" fmla="*/ 166 w 223"/>
                <a:gd name="T103" fmla="*/ 9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3"/>
                <a:gd name="T157" fmla="*/ 0 h 152"/>
                <a:gd name="T158" fmla="*/ 223 w 223"/>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3" h="152">
                  <a:moveTo>
                    <a:pt x="166" y="9"/>
                  </a:moveTo>
                  <a:lnTo>
                    <a:pt x="171" y="4"/>
                  </a:lnTo>
                  <a:lnTo>
                    <a:pt x="177" y="4"/>
                  </a:lnTo>
                  <a:lnTo>
                    <a:pt x="141" y="80"/>
                  </a:lnTo>
                  <a:lnTo>
                    <a:pt x="196" y="79"/>
                  </a:lnTo>
                  <a:lnTo>
                    <a:pt x="217" y="79"/>
                  </a:lnTo>
                  <a:lnTo>
                    <a:pt x="219" y="102"/>
                  </a:lnTo>
                  <a:lnTo>
                    <a:pt x="223" y="150"/>
                  </a:lnTo>
                  <a:lnTo>
                    <a:pt x="210" y="152"/>
                  </a:lnTo>
                  <a:lnTo>
                    <a:pt x="200" y="152"/>
                  </a:lnTo>
                  <a:lnTo>
                    <a:pt x="185" y="152"/>
                  </a:lnTo>
                  <a:lnTo>
                    <a:pt x="171" y="150"/>
                  </a:lnTo>
                  <a:lnTo>
                    <a:pt x="160" y="144"/>
                  </a:lnTo>
                  <a:lnTo>
                    <a:pt x="152" y="142"/>
                  </a:lnTo>
                  <a:lnTo>
                    <a:pt x="141" y="144"/>
                  </a:lnTo>
                  <a:lnTo>
                    <a:pt x="133" y="146"/>
                  </a:lnTo>
                  <a:lnTo>
                    <a:pt x="125" y="148"/>
                  </a:lnTo>
                  <a:lnTo>
                    <a:pt x="117" y="150"/>
                  </a:lnTo>
                  <a:lnTo>
                    <a:pt x="100" y="148"/>
                  </a:lnTo>
                  <a:lnTo>
                    <a:pt x="89" y="148"/>
                  </a:lnTo>
                  <a:lnTo>
                    <a:pt x="52" y="146"/>
                  </a:lnTo>
                  <a:lnTo>
                    <a:pt x="27" y="150"/>
                  </a:lnTo>
                  <a:lnTo>
                    <a:pt x="23" y="148"/>
                  </a:lnTo>
                  <a:lnTo>
                    <a:pt x="19" y="146"/>
                  </a:lnTo>
                  <a:lnTo>
                    <a:pt x="17" y="140"/>
                  </a:lnTo>
                  <a:lnTo>
                    <a:pt x="17" y="129"/>
                  </a:lnTo>
                  <a:lnTo>
                    <a:pt x="10" y="117"/>
                  </a:lnTo>
                  <a:lnTo>
                    <a:pt x="2" y="102"/>
                  </a:lnTo>
                  <a:lnTo>
                    <a:pt x="0" y="84"/>
                  </a:lnTo>
                  <a:lnTo>
                    <a:pt x="6" y="63"/>
                  </a:lnTo>
                  <a:lnTo>
                    <a:pt x="8" y="48"/>
                  </a:lnTo>
                  <a:lnTo>
                    <a:pt x="14" y="30"/>
                  </a:lnTo>
                  <a:lnTo>
                    <a:pt x="14" y="29"/>
                  </a:lnTo>
                  <a:lnTo>
                    <a:pt x="16" y="19"/>
                  </a:lnTo>
                  <a:lnTo>
                    <a:pt x="17" y="5"/>
                  </a:lnTo>
                  <a:lnTo>
                    <a:pt x="21" y="4"/>
                  </a:lnTo>
                  <a:lnTo>
                    <a:pt x="25" y="0"/>
                  </a:lnTo>
                  <a:lnTo>
                    <a:pt x="27" y="2"/>
                  </a:lnTo>
                  <a:lnTo>
                    <a:pt x="42" y="4"/>
                  </a:lnTo>
                  <a:lnTo>
                    <a:pt x="60" y="4"/>
                  </a:lnTo>
                  <a:lnTo>
                    <a:pt x="73" y="4"/>
                  </a:lnTo>
                  <a:lnTo>
                    <a:pt x="91" y="0"/>
                  </a:lnTo>
                  <a:lnTo>
                    <a:pt x="102" y="0"/>
                  </a:lnTo>
                  <a:lnTo>
                    <a:pt x="119" y="2"/>
                  </a:lnTo>
                  <a:lnTo>
                    <a:pt x="125" y="7"/>
                  </a:lnTo>
                  <a:lnTo>
                    <a:pt x="133" y="13"/>
                  </a:lnTo>
                  <a:lnTo>
                    <a:pt x="144" y="15"/>
                  </a:lnTo>
                  <a:lnTo>
                    <a:pt x="160" y="13"/>
                  </a:lnTo>
                  <a:lnTo>
                    <a:pt x="166" y="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64" name="Freeform 706"/>
            <p:cNvSpPr>
              <a:spLocks/>
            </p:cNvSpPr>
            <p:nvPr/>
          </p:nvSpPr>
          <p:spPr bwMode="auto">
            <a:xfrm>
              <a:off x="1149" y="3882"/>
              <a:ext cx="145" cy="92"/>
            </a:xfrm>
            <a:custGeom>
              <a:avLst/>
              <a:gdLst>
                <a:gd name="T0" fmla="*/ 123 w 145"/>
                <a:gd name="T1" fmla="*/ 5 h 92"/>
                <a:gd name="T2" fmla="*/ 145 w 145"/>
                <a:gd name="T3" fmla="*/ 2 h 92"/>
                <a:gd name="T4" fmla="*/ 145 w 145"/>
                <a:gd name="T5" fmla="*/ 2 h 92"/>
                <a:gd name="T6" fmla="*/ 145 w 145"/>
                <a:gd name="T7" fmla="*/ 3 h 92"/>
                <a:gd name="T8" fmla="*/ 139 w 145"/>
                <a:gd name="T9" fmla="*/ 21 h 92"/>
                <a:gd name="T10" fmla="*/ 137 w 145"/>
                <a:gd name="T11" fmla="*/ 36 h 92"/>
                <a:gd name="T12" fmla="*/ 131 w 145"/>
                <a:gd name="T13" fmla="*/ 57 h 92"/>
                <a:gd name="T14" fmla="*/ 133 w 145"/>
                <a:gd name="T15" fmla="*/ 75 h 92"/>
                <a:gd name="T16" fmla="*/ 141 w 145"/>
                <a:gd name="T17" fmla="*/ 90 h 92"/>
                <a:gd name="T18" fmla="*/ 141 w 145"/>
                <a:gd name="T19" fmla="*/ 90 h 92"/>
                <a:gd name="T20" fmla="*/ 122 w 145"/>
                <a:gd name="T21" fmla="*/ 92 h 92"/>
                <a:gd name="T22" fmla="*/ 97 w 145"/>
                <a:gd name="T23" fmla="*/ 92 h 92"/>
                <a:gd name="T24" fmla="*/ 77 w 145"/>
                <a:gd name="T25" fmla="*/ 92 h 92"/>
                <a:gd name="T26" fmla="*/ 52 w 145"/>
                <a:gd name="T27" fmla="*/ 90 h 92"/>
                <a:gd name="T28" fmla="*/ 37 w 145"/>
                <a:gd name="T29" fmla="*/ 90 h 92"/>
                <a:gd name="T30" fmla="*/ 20 w 145"/>
                <a:gd name="T31" fmla="*/ 92 h 92"/>
                <a:gd name="T32" fmla="*/ 12 w 145"/>
                <a:gd name="T33" fmla="*/ 88 h 92"/>
                <a:gd name="T34" fmla="*/ 8 w 145"/>
                <a:gd name="T35" fmla="*/ 82 h 92"/>
                <a:gd name="T36" fmla="*/ 2 w 145"/>
                <a:gd name="T37" fmla="*/ 73 h 92"/>
                <a:gd name="T38" fmla="*/ 0 w 145"/>
                <a:gd name="T39" fmla="*/ 57 h 92"/>
                <a:gd name="T40" fmla="*/ 0 w 145"/>
                <a:gd name="T41" fmla="*/ 40 h 92"/>
                <a:gd name="T42" fmla="*/ 2 w 145"/>
                <a:gd name="T43" fmla="*/ 28 h 92"/>
                <a:gd name="T44" fmla="*/ 4 w 145"/>
                <a:gd name="T45" fmla="*/ 15 h 92"/>
                <a:gd name="T46" fmla="*/ 10 w 145"/>
                <a:gd name="T47" fmla="*/ 7 h 92"/>
                <a:gd name="T48" fmla="*/ 20 w 145"/>
                <a:gd name="T49" fmla="*/ 3 h 92"/>
                <a:gd name="T50" fmla="*/ 37 w 145"/>
                <a:gd name="T51" fmla="*/ 0 h 92"/>
                <a:gd name="T52" fmla="*/ 58 w 145"/>
                <a:gd name="T53" fmla="*/ 2 h 92"/>
                <a:gd name="T54" fmla="*/ 79 w 145"/>
                <a:gd name="T55" fmla="*/ 3 h 92"/>
                <a:gd name="T56" fmla="*/ 106 w 145"/>
                <a:gd name="T57" fmla="*/ 7 h 92"/>
                <a:gd name="T58" fmla="*/ 123 w 145"/>
                <a:gd name="T59" fmla="*/ 5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5"/>
                <a:gd name="T91" fmla="*/ 0 h 92"/>
                <a:gd name="T92" fmla="*/ 145 w 145"/>
                <a:gd name="T93" fmla="*/ 92 h 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5" h="92">
                  <a:moveTo>
                    <a:pt x="123" y="5"/>
                  </a:moveTo>
                  <a:lnTo>
                    <a:pt x="145" y="2"/>
                  </a:lnTo>
                  <a:lnTo>
                    <a:pt x="145" y="3"/>
                  </a:lnTo>
                  <a:lnTo>
                    <a:pt x="139" y="21"/>
                  </a:lnTo>
                  <a:lnTo>
                    <a:pt x="137" y="36"/>
                  </a:lnTo>
                  <a:lnTo>
                    <a:pt x="131" y="57"/>
                  </a:lnTo>
                  <a:lnTo>
                    <a:pt x="133" y="75"/>
                  </a:lnTo>
                  <a:lnTo>
                    <a:pt x="141" y="90"/>
                  </a:lnTo>
                  <a:lnTo>
                    <a:pt x="122" y="92"/>
                  </a:lnTo>
                  <a:lnTo>
                    <a:pt x="97" y="92"/>
                  </a:lnTo>
                  <a:lnTo>
                    <a:pt x="77" y="92"/>
                  </a:lnTo>
                  <a:lnTo>
                    <a:pt x="52" y="90"/>
                  </a:lnTo>
                  <a:lnTo>
                    <a:pt x="37" y="90"/>
                  </a:lnTo>
                  <a:lnTo>
                    <a:pt x="20" y="92"/>
                  </a:lnTo>
                  <a:lnTo>
                    <a:pt x="12" y="88"/>
                  </a:lnTo>
                  <a:lnTo>
                    <a:pt x="8" y="82"/>
                  </a:lnTo>
                  <a:lnTo>
                    <a:pt x="2" y="73"/>
                  </a:lnTo>
                  <a:lnTo>
                    <a:pt x="0" y="57"/>
                  </a:lnTo>
                  <a:lnTo>
                    <a:pt x="0" y="40"/>
                  </a:lnTo>
                  <a:lnTo>
                    <a:pt x="2" y="28"/>
                  </a:lnTo>
                  <a:lnTo>
                    <a:pt x="4" y="15"/>
                  </a:lnTo>
                  <a:lnTo>
                    <a:pt x="10" y="7"/>
                  </a:lnTo>
                  <a:lnTo>
                    <a:pt x="20" y="3"/>
                  </a:lnTo>
                  <a:lnTo>
                    <a:pt x="37" y="0"/>
                  </a:lnTo>
                  <a:lnTo>
                    <a:pt x="58" y="2"/>
                  </a:lnTo>
                  <a:lnTo>
                    <a:pt x="79" y="3"/>
                  </a:lnTo>
                  <a:lnTo>
                    <a:pt x="106" y="7"/>
                  </a:lnTo>
                  <a:lnTo>
                    <a:pt x="123"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465" name="Freeform 707"/>
            <p:cNvSpPr>
              <a:spLocks/>
            </p:cNvSpPr>
            <p:nvPr/>
          </p:nvSpPr>
          <p:spPr bwMode="auto">
            <a:xfrm>
              <a:off x="1507" y="3855"/>
              <a:ext cx="14" cy="5"/>
            </a:xfrm>
            <a:custGeom>
              <a:avLst/>
              <a:gdLst>
                <a:gd name="T0" fmla="*/ 14 w 14"/>
                <a:gd name="T1" fmla="*/ 0 h 5"/>
                <a:gd name="T2" fmla="*/ 14 w 14"/>
                <a:gd name="T3" fmla="*/ 2 h 5"/>
                <a:gd name="T4" fmla="*/ 6 w 14"/>
                <a:gd name="T5" fmla="*/ 4 h 5"/>
                <a:gd name="T6" fmla="*/ 0 w 14"/>
                <a:gd name="T7" fmla="*/ 5 h 5"/>
                <a:gd name="T8" fmla="*/ 0 60000 65536"/>
                <a:gd name="T9" fmla="*/ 0 60000 65536"/>
                <a:gd name="T10" fmla="*/ 0 60000 65536"/>
                <a:gd name="T11" fmla="*/ 0 60000 65536"/>
                <a:gd name="T12" fmla="*/ 0 w 14"/>
                <a:gd name="T13" fmla="*/ 0 h 5"/>
                <a:gd name="T14" fmla="*/ 14 w 14"/>
                <a:gd name="T15" fmla="*/ 5 h 5"/>
              </a:gdLst>
              <a:ahLst/>
              <a:cxnLst>
                <a:cxn ang="T8">
                  <a:pos x="T0" y="T1"/>
                </a:cxn>
                <a:cxn ang="T9">
                  <a:pos x="T2" y="T3"/>
                </a:cxn>
                <a:cxn ang="T10">
                  <a:pos x="T4" y="T5"/>
                </a:cxn>
                <a:cxn ang="T11">
                  <a:pos x="T6" y="T7"/>
                </a:cxn>
              </a:cxnLst>
              <a:rect l="T12" t="T13" r="T14" b="T15"/>
              <a:pathLst>
                <a:path w="14" h="5">
                  <a:moveTo>
                    <a:pt x="14" y="0"/>
                  </a:moveTo>
                  <a:lnTo>
                    <a:pt x="14" y="2"/>
                  </a:lnTo>
                  <a:lnTo>
                    <a:pt x="6" y="4"/>
                  </a:lnTo>
                  <a:lnTo>
                    <a:pt x="0"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66" name="Line 708"/>
            <p:cNvSpPr>
              <a:spLocks noChangeShapeType="1"/>
            </p:cNvSpPr>
            <p:nvPr/>
          </p:nvSpPr>
          <p:spPr bwMode="auto">
            <a:xfrm flipV="1">
              <a:off x="2013" y="3699"/>
              <a:ext cx="98" cy="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67" name="Line 709"/>
            <p:cNvSpPr>
              <a:spLocks noChangeShapeType="1"/>
            </p:cNvSpPr>
            <p:nvPr/>
          </p:nvSpPr>
          <p:spPr bwMode="auto">
            <a:xfrm>
              <a:off x="1963" y="3703"/>
              <a:ext cx="29"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68" name="Line 710"/>
            <p:cNvSpPr>
              <a:spLocks noChangeShapeType="1"/>
            </p:cNvSpPr>
            <p:nvPr/>
          </p:nvSpPr>
          <p:spPr bwMode="auto">
            <a:xfrm flipV="1">
              <a:off x="1907" y="3705"/>
              <a:ext cx="37"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69" name="Line 711"/>
            <p:cNvSpPr>
              <a:spLocks noChangeShapeType="1"/>
            </p:cNvSpPr>
            <p:nvPr/>
          </p:nvSpPr>
          <p:spPr bwMode="auto">
            <a:xfrm flipH="1">
              <a:off x="1526" y="3707"/>
              <a:ext cx="354" cy="1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70" name="Line 712"/>
            <p:cNvSpPr>
              <a:spLocks noChangeShapeType="1"/>
            </p:cNvSpPr>
            <p:nvPr/>
          </p:nvSpPr>
          <p:spPr bwMode="auto">
            <a:xfrm flipV="1">
              <a:off x="1513" y="3718"/>
              <a:ext cx="13"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71" name="Line 713"/>
            <p:cNvSpPr>
              <a:spLocks noChangeShapeType="1"/>
            </p:cNvSpPr>
            <p:nvPr/>
          </p:nvSpPr>
          <p:spPr bwMode="auto">
            <a:xfrm flipV="1">
              <a:off x="1501" y="3759"/>
              <a:ext cx="4" cy="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72" name="Line 714"/>
            <p:cNvSpPr>
              <a:spLocks noChangeShapeType="1"/>
            </p:cNvSpPr>
            <p:nvPr/>
          </p:nvSpPr>
          <p:spPr bwMode="auto">
            <a:xfrm flipV="1">
              <a:off x="1490" y="3785"/>
              <a:ext cx="4" cy="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73" name="Freeform 715"/>
            <p:cNvSpPr>
              <a:spLocks/>
            </p:cNvSpPr>
            <p:nvPr/>
          </p:nvSpPr>
          <p:spPr bwMode="auto">
            <a:xfrm>
              <a:off x="1421" y="3810"/>
              <a:ext cx="59" cy="125"/>
            </a:xfrm>
            <a:custGeom>
              <a:avLst/>
              <a:gdLst>
                <a:gd name="T0" fmla="*/ 59 w 59"/>
                <a:gd name="T1" fmla="*/ 0 h 125"/>
                <a:gd name="T2" fmla="*/ 48 w 59"/>
                <a:gd name="T3" fmla="*/ 25 h 125"/>
                <a:gd name="T4" fmla="*/ 36 w 59"/>
                <a:gd name="T5" fmla="*/ 49 h 125"/>
                <a:gd name="T6" fmla="*/ 0 w 59"/>
                <a:gd name="T7" fmla="*/ 125 h 125"/>
                <a:gd name="T8" fmla="*/ 0 60000 65536"/>
                <a:gd name="T9" fmla="*/ 0 60000 65536"/>
                <a:gd name="T10" fmla="*/ 0 60000 65536"/>
                <a:gd name="T11" fmla="*/ 0 60000 65536"/>
                <a:gd name="T12" fmla="*/ 0 w 59"/>
                <a:gd name="T13" fmla="*/ 0 h 125"/>
                <a:gd name="T14" fmla="*/ 59 w 59"/>
                <a:gd name="T15" fmla="*/ 125 h 125"/>
              </a:gdLst>
              <a:ahLst/>
              <a:cxnLst>
                <a:cxn ang="T8">
                  <a:pos x="T0" y="T1"/>
                </a:cxn>
                <a:cxn ang="T9">
                  <a:pos x="T2" y="T3"/>
                </a:cxn>
                <a:cxn ang="T10">
                  <a:pos x="T4" y="T5"/>
                </a:cxn>
                <a:cxn ang="T11">
                  <a:pos x="T6" y="T7"/>
                </a:cxn>
              </a:cxnLst>
              <a:rect l="T12" t="T13" r="T14" b="T15"/>
              <a:pathLst>
                <a:path w="59" h="125">
                  <a:moveTo>
                    <a:pt x="59" y="0"/>
                  </a:moveTo>
                  <a:lnTo>
                    <a:pt x="48" y="25"/>
                  </a:lnTo>
                  <a:lnTo>
                    <a:pt x="36" y="49"/>
                  </a:lnTo>
                  <a:lnTo>
                    <a:pt x="0" y="12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74" name="Line 716"/>
            <p:cNvSpPr>
              <a:spLocks noChangeShapeType="1"/>
            </p:cNvSpPr>
            <p:nvPr/>
          </p:nvSpPr>
          <p:spPr bwMode="auto">
            <a:xfrm flipH="1">
              <a:off x="1421" y="3934"/>
              <a:ext cx="55"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75" name="Freeform 717"/>
            <p:cNvSpPr>
              <a:spLocks/>
            </p:cNvSpPr>
            <p:nvPr/>
          </p:nvSpPr>
          <p:spPr bwMode="auto">
            <a:xfrm>
              <a:off x="1476" y="3932"/>
              <a:ext cx="46" cy="2"/>
            </a:xfrm>
            <a:custGeom>
              <a:avLst/>
              <a:gdLst>
                <a:gd name="T0" fmla="*/ 46 w 46"/>
                <a:gd name="T1" fmla="*/ 0 h 2"/>
                <a:gd name="T2" fmla="*/ 21 w 46"/>
                <a:gd name="T3" fmla="*/ 2 h 2"/>
                <a:gd name="T4" fmla="*/ 0 w 46"/>
                <a:gd name="T5" fmla="*/ 2 h 2"/>
                <a:gd name="T6" fmla="*/ 0 60000 65536"/>
                <a:gd name="T7" fmla="*/ 0 60000 65536"/>
                <a:gd name="T8" fmla="*/ 0 60000 65536"/>
                <a:gd name="T9" fmla="*/ 0 w 46"/>
                <a:gd name="T10" fmla="*/ 0 h 2"/>
                <a:gd name="T11" fmla="*/ 46 w 46"/>
                <a:gd name="T12" fmla="*/ 2 h 2"/>
              </a:gdLst>
              <a:ahLst/>
              <a:cxnLst>
                <a:cxn ang="T6">
                  <a:pos x="T0" y="T1"/>
                </a:cxn>
                <a:cxn ang="T7">
                  <a:pos x="T2" y="T3"/>
                </a:cxn>
                <a:cxn ang="T8">
                  <a:pos x="T4" y="T5"/>
                </a:cxn>
              </a:cxnLst>
              <a:rect l="T9" t="T10" r="T11" b="T12"/>
              <a:pathLst>
                <a:path w="46" h="2">
                  <a:moveTo>
                    <a:pt x="46" y="0"/>
                  </a:moveTo>
                  <a:lnTo>
                    <a:pt x="21" y="2"/>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76" name="Line 718"/>
            <p:cNvSpPr>
              <a:spLocks noChangeShapeType="1"/>
            </p:cNvSpPr>
            <p:nvPr/>
          </p:nvSpPr>
          <p:spPr bwMode="auto">
            <a:xfrm flipH="1">
              <a:off x="1534" y="3932"/>
              <a:ext cx="35"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77" name="Freeform 719"/>
            <p:cNvSpPr>
              <a:spLocks/>
            </p:cNvSpPr>
            <p:nvPr/>
          </p:nvSpPr>
          <p:spPr bwMode="auto">
            <a:xfrm>
              <a:off x="1586" y="3930"/>
              <a:ext cx="40" cy="2"/>
            </a:xfrm>
            <a:custGeom>
              <a:avLst/>
              <a:gdLst>
                <a:gd name="T0" fmla="*/ 40 w 40"/>
                <a:gd name="T1" fmla="*/ 0 h 2"/>
                <a:gd name="T2" fmla="*/ 35 w 40"/>
                <a:gd name="T3" fmla="*/ 0 h 2"/>
                <a:gd name="T4" fmla="*/ 0 w 40"/>
                <a:gd name="T5" fmla="*/ 2 h 2"/>
                <a:gd name="T6" fmla="*/ 0 60000 65536"/>
                <a:gd name="T7" fmla="*/ 0 60000 65536"/>
                <a:gd name="T8" fmla="*/ 0 60000 65536"/>
                <a:gd name="T9" fmla="*/ 0 w 40"/>
                <a:gd name="T10" fmla="*/ 0 h 2"/>
                <a:gd name="T11" fmla="*/ 40 w 40"/>
                <a:gd name="T12" fmla="*/ 2 h 2"/>
              </a:gdLst>
              <a:ahLst/>
              <a:cxnLst>
                <a:cxn ang="T6">
                  <a:pos x="T0" y="T1"/>
                </a:cxn>
                <a:cxn ang="T7">
                  <a:pos x="T2" y="T3"/>
                </a:cxn>
                <a:cxn ang="T8">
                  <a:pos x="T4" y="T5"/>
                </a:cxn>
              </a:cxnLst>
              <a:rect l="T9" t="T10" r="T11" b="T12"/>
              <a:pathLst>
                <a:path w="40" h="2">
                  <a:moveTo>
                    <a:pt x="40" y="0"/>
                  </a:moveTo>
                  <a:lnTo>
                    <a:pt x="35" y="0"/>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78" name="Freeform 720"/>
            <p:cNvSpPr>
              <a:spLocks/>
            </p:cNvSpPr>
            <p:nvPr/>
          </p:nvSpPr>
          <p:spPr bwMode="auto">
            <a:xfrm>
              <a:off x="1646" y="3918"/>
              <a:ext cx="361" cy="12"/>
            </a:xfrm>
            <a:custGeom>
              <a:avLst/>
              <a:gdLst>
                <a:gd name="T0" fmla="*/ 0 w 361"/>
                <a:gd name="T1" fmla="*/ 12 h 12"/>
                <a:gd name="T2" fmla="*/ 46 w 361"/>
                <a:gd name="T3" fmla="*/ 10 h 12"/>
                <a:gd name="T4" fmla="*/ 53 w 361"/>
                <a:gd name="T5" fmla="*/ 10 h 12"/>
                <a:gd name="T6" fmla="*/ 161 w 361"/>
                <a:gd name="T7" fmla="*/ 6 h 12"/>
                <a:gd name="T8" fmla="*/ 334 w 361"/>
                <a:gd name="T9" fmla="*/ 0 h 12"/>
                <a:gd name="T10" fmla="*/ 348 w 361"/>
                <a:gd name="T11" fmla="*/ 0 h 12"/>
                <a:gd name="T12" fmla="*/ 361 w 361"/>
                <a:gd name="T13" fmla="*/ 0 h 12"/>
                <a:gd name="T14" fmla="*/ 0 60000 65536"/>
                <a:gd name="T15" fmla="*/ 0 60000 65536"/>
                <a:gd name="T16" fmla="*/ 0 60000 65536"/>
                <a:gd name="T17" fmla="*/ 0 60000 65536"/>
                <a:gd name="T18" fmla="*/ 0 60000 65536"/>
                <a:gd name="T19" fmla="*/ 0 60000 65536"/>
                <a:gd name="T20" fmla="*/ 0 60000 65536"/>
                <a:gd name="T21" fmla="*/ 0 w 361"/>
                <a:gd name="T22" fmla="*/ 0 h 12"/>
                <a:gd name="T23" fmla="*/ 361 w 36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12">
                  <a:moveTo>
                    <a:pt x="0" y="12"/>
                  </a:moveTo>
                  <a:lnTo>
                    <a:pt x="46" y="10"/>
                  </a:lnTo>
                  <a:lnTo>
                    <a:pt x="53" y="10"/>
                  </a:lnTo>
                  <a:lnTo>
                    <a:pt x="161" y="6"/>
                  </a:lnTo>
                  <a:lnTo>
                    <a:pt x="334" y="0"/>
                  </a:lnTo>
                  <a:lnTo>
                    <a:pt x="348" y="0"/>
                  </a:lnTo>
                  <a:lnTo>
                    <a:pt x="3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79" name="Line 721"/>
            <p:cNvSpPr>
              <a:spLocks noChangeShapeType="1"/>
            </p:cNvSpPr>
            <p:nvPr/>
          </p:nvSpPr>
          <p:spPr bwMode="auto">
            <a:xfrm flipV="1">
              <a:off x="2086" y="3699"/>
              <a:ext cx="25" cy="5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80" name="Line 722"/>
            <p:cNvSpPr>
              <a:spLocks noChangeShapeType="1"/>
            </p:cNvSpPr>
            <p:nvPr/>
          </p:nvSpPr>
          <p:spPr bwMode="auto">
            <a:xfrm flipV="1">
              <a:off x="2067" y="3766"/>
              <a:ext cx="11"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81" name="Line 723"/>
            <p:cNvSpPr>
              <a:spLocks noChangeShapeType="1"/>
            </p:cNvSpPr>
            <p:nvPr/>
          </p:nvSpPr>
          <p:spPr bwMode="auto">
            <a:xfrm flipV="1">
              <a:off x="2051" y="3803"/>
              <a:ext cx="10"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482" name="Freeform 724"/>
            <p:cNvSpPr>
              <a:spLocks/>
            </p:cNvSpPr>
            <p:nvPr/>
          </p:nvSpPr>
          <p:spPr bwMode="auto">
            <a:xfrm>
              <a:off x="2007" y="3839"/>
              <a:ext cx="37" cy="79"/>
            </a:xfrm>
            <a:custGeom>
              <a:avLst/>
              <a:gdLst>
                <a:gd name="T0" fmla="*/ 37 w 37"/>
                <a:gd name="T1" fmla="*/ 0 h 79"/>
                <a:gd name="T2" fmla="*/ 31 w 37"/>
                <a:gd name="T3" fmla="*/ 16 h 79"/>
                <a:gd name="T4" fmla="*/ 23 w 37"/>
                <a:gd name="T5" fmla="*/ 29 h 79"/>
                <a:gd name="T6" fmla="*/ 0 w 37"/>
                <a:gd name="T7" fmla="*/ 79 h 79"/>
                <a:gd name="T8" fmla="*/ 0 60000 65536"/>
                <a:gd name="T9" fmla="*/ 0 60000 65536"/>
                <a:gd name="T10" fmla="*/ 0 60000 65536"/>
                <a:gd name="T11" fmla="*/ 0 60000 65536"/>
                <a:gd name="T12" fmla="*/ 0 w 37"/>
                <a:gd name="T13" fmla="*/ 0 h 79"/>
                <a:gd name="T14" fmla="*/ 37 w 37"/>
                <a:gd name="T15" fmla="*/ 79 h 79"/>
              </a:gdLst>
              <a:ahLst/>
              <a:cxnLst>
                <a:cxn ang="T8">
                  <a:pos x="T0" y="T1"/>
                </a:cxn>
                <a:cxn ang="T9">
                  <a:pos x="T2" y="T3"/>
                </a:cxn>
                <a:cxn ang="T10">
                  <a:pos x="T4" y="T5"/>
                </a:cxn>
                <a:cxn ang="T11">
                  <a:pos x="T6" y="T7"/>
                </a:cxn>
              </a:cxnLst>
              <a:rect l="T12" t="T13" r="T14" b="T15"/>
              <a:pathLst>
                <a:path w="37" h="79">
                  <a:moveTo>
                    <a:pt x="37" y="0"/>
                  </a:moveTo>
                  <a:lnTo>
                    <a:pt x="31" y="16"/>
                  </a:lnTo>
                  <a:lnTo>
                    <a:pt x="23" y="29"/>
                  </a:lnTo>
                  <a:lnTo>
                    <a:pt x="0" y="7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83" name="Freeform 725"/>
            <p:cNvSpPr>
              <a:spLocks/>
            </p:cNvSpPr>
            <p:nvPr/>
          </p:nvSpPr>
          <p:spPr bwMode="auto">
            <a:xfrm>
              <a:off x="1503" y="4103"/>
              <a:ext cx="472" cy="13"/>
            </a:xfrm>
            <a:custGeom>
              <a:avLst/>
              <a:gdLst>
                <a:gd name="T0" fmla="*/ 472 w 472"/>
                <a:gd name="T1" fmla="*/ 13 h 13"/>
                <a:gd name="T2" fmla="*/ 416 w 472"/>
                <a:gd name="T3" fmla="*/ 8 h 13"/>
                <a:gd name="T4" fmla="*/ 372 w 472"/>
                <a:gd name="T5" fmla="*/ 6 h 13"/>
                <a:gd name="T6" fmla="*/ 266 w 472"/>
                <a:gd name="T7" fmla="*/ 0 h 13"/>
                <a:gd name="T8" fmla="*/ 183 w 472"/>
                <a:gd name="T9" fmla="*/ 0 h 13"/>
                <a:gd name="T10" fmla="*/ 81 w 472"/>
                <a:gd name="T11" fmla="*/ 6 h 13"/>
                <a:gd name="T12" fmla="*/ 0 w 472"/>
                <a:gd name="T13" fmla="*/ 13 h 13"/>
                <a:gd name="T14" fmla="*/ 0 60000 65536"/>
                <a:gd name="T15" fmla="*/ 0 60000 65536"/>
                <a:gd name="T16" fmla="*/ 0 60000 65536"/>
                <a:gd name="T17" fmla="*/ 0 60000 65536"/>
                <a:gd name="T18" fmla="*/ 0 60000 65536"/>
                <a:gd name="T19" fmla="*/ 0 60000 65536"/>
                <a:gd name="T20" fmla="*/ 0 60000 65536"/>
                <a:gd name="T21" fmla="*/ 0 w 472"/>
                <a:gd name="T22" fmla="*/ 0 h 13"/>
                <a:gd name="T23" fmla="*/ 472 w 472"/>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2" h="13">
                  <a:moveTo>
                    <a:pt x="472" y="13"/>
                  </a:moveTo>
                  <a:lnTo>
                    <a:pt x="416" y="8"/>
                  </a:lnTo>
                  <a:lnTo>
                    <a:pt x="372" y="6"/>
                  </a:lnTo>
                  <a:lnTo>
                    <a:pt x="266" y="0"/>
                  </a:lnTo>
                  <a:lnTo>
                    <a:pt x="183" y="0"/>
                  </a:lnTo>
                  <a:lnTo>
                    <a:pt x="81" y="6"/>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84" name="Freeform 726"/>
            <p:cNvSpPr>
              <a:spLocks/>
            </p:cNvSpPr>
            <p:nvPr/>
          </p:nvSpPr>
          <p:spPr bwMode="auto">
            <a:xfrm>
              <a:off x="1967" y="3949"/>
              <a:ext cx="15" cy="167"/>
            </a:xfrm>
            <a:custGeom>
              <a:avLst/>
              <a:gdLst>
                <a:gd name="T0" fmla="*/ 8 w 15"/>
                <a:gd name="T1" fmla="*/ 167 h 167"/>
                <a:gd name="T2" fmla="*/ 2 w 15"/>
                <a:gd name="T3" fmla="*/ 140 h 167"/>
                <a:gd name="T4" fmla="*/ 0 w 15"/>
                <a:gd name="T5" fmla="*/ 119 h 167"/>
                <a:gd name="T6" fmla="*/ 2 w 15"/>
                <a:gd name="T7" fmla="*/ 87 h 167"/>
                <a:gd name="T8" fmla="*/ 9 w 15"/>
                <a:gd name="T9" fmla="*/ 54 h 167"/>
                <a:gd name="T10" fmla="*/ 15 w 15"/>
                <a:gd name="T11" fmla="*/ 0 h 167"/>
                <a:gd name="T12" fmla="*/ 0 60000 65536"/>
                <a:gd name="T13" fmla="*/ 0 60000 65536"/>
                <a:gd name="T14" fmla="*/ 0 60000 65536"/>
                <a:gd name="T15" fmla="*/ 0 60000 65536"/>
                <a:gd name="T16" fmla="*/ 0 60000 65536"/>
                <a:gd name="T17" fmla="*/ 0 60000 65536"/>
                <a:gd name="T18" fmla="*/ 0 w 15"/>
                <a:gd name="T19" fmla="*/ 0 h 167"/>
                <a:gd name="T20" fmla="*/ 15 w 15"/>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15" h="167">
                  <a:moveTo>
                    <a:pt x="8" y="167"/>
                  </a:moveTo>
                  <a:lnTo>
                    <a:pt x="2" y="140"/>
                  </a:lnTo>
                  <a:lnTo>
                    <a:pt x="0" y="119"/>
                  </a:lnTo>
                  <a:lnTo>
                    <a:pt x="2" y="87"/>
                  </a:lnTo>
                  <a:lnTo>
                    <a:pt x="9" y="54"/>
                  </a:lnTo>
                  <a:lnTo>
                    <a:pt x="1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85" name="Freeform 727"/>
            <p:cNvSpPr>
              <a:spLocks/>
            </p:cNvSpPr>
            <p:nvPr/>
          </p:nvSpPr>
          <p:spPr bwMode="auto">
            <a:xfrm>
              <a:off x="1975" y="3980"/>
              <a:ext cx="78" cy="136"/>
            </a:xfrm>
            <a:custGeom>
              <a:avLst/>
              <a:gdLst>
                <a:gd name="T0" fmla="*/ 0 w 78"/>
                <a:gd name="T1" fmla="*/ 136 h 136"/>
                <a:gd name="T2" fmla="*/ 1 w 78"/>
                <a:gd name="T3" fmla="*/ 134 h 136"/>
                <a:gd name="T4" fmla="*/ 1 w 78"/>
                <a:gd name="T5" fmla="*/ 132 h 136"/>
                <a:gd name="T6" fmla="*/ 11 w 78"/>
                <a:gd name="T7" fmla="*/ 107 h 136"/>
                <a:gd name="T8" fmla="*/ 19 w 78"/>
                <a:gd name="T9" fmla="*/ 88 h 136"/>
                <a:gd name="T10" fmla="*/ 32 w 78"/>
                <a:gd name="T11" fmla="*/ 71 h 136"/>
                <a:gd name="T12" fmla="*/ 50 w 78"/>
                <a:gd name="T13" fmla="*/ 57 h 136"/>
                <a:gd name="T14" fmla="*/ 63 w 78"/>
                <a:gd name="T15" fmla="*/ 44 h 136"/>
                <a:gd name="T16" fmla="*/ 73 w 78"/>
                <a:gd name="T17" fmla="*/ 29 h 136"/>
                <a:gd name="T18" fmla="*/ 76 w 78"/>
                <a:gd name="T19" fmla="*/ 13 h 136"/>
                <a:gd name="T20" fmla="*/ 78 w 78"/>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136"/>
                <a:gd name="T35" fmla="*/ 78 w 78"/>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136">
                  <a:moveTo>
                    <a:pt x="0" y="136"/>
                  </a:moveTo>
                  <a:lnTo>
                    <a:pt x="1" y="134"/>
                  </a:lnTo>
                  <a:lnTo>
                    <a:pt x="1" y="132"/>
                  </a:lnTo>
                  <a:lnTo>
                    <a:pt x="11" y="107"/>
                  </a:lnTo>
                  <a:lnTo>
                    <a:pt x="19" y="88"/>
                  </a:lnTo>
                  <a:lnTo>
                    <a:pt x="32" y="71"/>
                  </a:lnTo>
                  <a:lnTo>
                    <a:pt x="50" y="57"/>
                  </a:lnTo>
                  <a:lnTo>
                    <a:pt x="63" y="44"/>
                  </a:lnTo>
                  <a:lnTo>
                    <a:pt x="73" y="29"/>
                  </a:lnTo>
                  <a:lnTo>
                    <a:pt x="76" y="13"/>
                  </a:lnTo>
                  <a:lnTo>
                    <a:pt x="7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86" name="Freeform 728"/>
            <p:cNvSpPr>
              <a:spLocks/>
            </p:cNvSpPr>
            <p:nvPr/>
          </p:nvSpPr>
          <p:spPr bwMode="auto">
            <a:xfrm>
              <a:off x="2048" y="3805"/>
              <a:ext cx="13" cy="175"/>
            </a:xfrm>
            <a:custGeom>
              <a:avLst/>
              <a:gdLst>
                <a:gd name="T0" fmla="*/ 0 w 13"/>
                <a:gd name="T1" fmla="*/ 0 h 175"/>
                <a:gd name="T2" fmla="*/ 2 w 13"/>
                <a:gd name="T3" fmla="*/ 19 h 175"/>
                <a:gd name="T4" fmla="*/ 3 w 13"/>
                <a:gd name="T5" fmla="*/ 25 h 175"/>
                <a:gd name="T6" fmla="*/ 9 w 13"/>
                <a:gd name="T7" fmla="*/ 50 h 175"/>
                <a:gd name="T8" fmla="*/ 13 w 13"/>
                <a:gd name="T9" fmla="*/ 90 h 175"/>
                <a:gd name="T10" fmla="*/ 11 w 13"/>
                <a:gd name="T11" fmla="*/ 136 h 175"/>
                <a:gd name="T12" fmla="*/ 5 w 13"/>
                <a:gd name="T13" fmla="*/ 175 h 175"/>
                <a:gd name="T14" fmla="*/ 0 60000 65536"/>
                <a:gd name="T15" fmla="*/ 0 60000 65536"/>
                <a:gd name="T16" fmla="*/ 0 60000 65536"/>
                <a:gd name="T17" fmla="*/ 0 60000 65536"/>
                <a:gd name="T18" fmla="*/ 0 60000 65536"/>
                <a:gd name="T19" fmla="*/ 0 60000 65536"/>
                <a:gd name="T20" fmla="*/ 0 60000 65536"/>
                <a:gd name="T21" fmla="*/ 0 w 13"/>
                <a:gd name="T22" fmla="*/ 0 h 175"/>
                <a:gd name="T23" fmla="*/ 13 w 13"/>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75">
                  <a:moveTo>
                    <a:pt x="0" y="0"/>
                  </a:moveTo>
                  <a:lnTo>
                    <a:pt x="2" y="19"/>
                  </a:lnTo>
                  <a:lnTo>
                    <a:pt x="3" y="25"/>
                  </a:lnTo>
                  <a:lnTo>
                    <a:pt x="9" y="50"/>
                  </a:lnTo>
                  <a:lnTo>
                    <a:pt x="13" y="90"/>
                  </a:lnTo>
                  <a:lnTo>
                    <a:pt x="11" y="136"/>
                  </a:lnTo>
                  <a:lnTo>
                    <a:pt x="5" y="1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87" name="Freeform 729"/>
            <p:cNvSpPr>
              <a:spLocks/>
            </p:cNvSpPr>
            <p:nvPr/>
          </p:nvSpPr>
          <p:spPr bwMode="auto">
            <a:xfrm>
              <a:off x="1497" y="3922"/>
              <a:ext cx="12" cy="194"/>
            </a:xfrm>
            <a:custGeom>
              <a:avLst/>
              <a:gdLst>
                <a:gd name="T0" fmla="*/ 6 w 12"/>
                <a:gd name="T1" fmla="*/ 194 h 194"/>
                <a:gd name="T2" fmla="*/ 10 w 12"/>
                <a:gd name="T3" fmla="*/ 162 h 194"/>
                <a:gd name="T4" fmla="*/ 12 w 12"/>
                <a:gd name="T5" fmla="*/ 135 h 194"/>
                <a:gd name="T6" fmla="*/ 10 w 12"/>
                <a:gd name="T7" fmla="*/ 104 h 194"/>
                <a:gd name="T8" fmla="*/ 6 w 12"/>
                <a:gd name="T9" fmla="*/ 83 h 194"/>
                <a:gd name="T10" fmla="*/ 2 w 12"/>
                <a:gd name="T11" fmla="*/ 35 h 194"/>
                <a:gd name="T12" fmla="*/ 0 w 12"/>
                <a:gd name="T13" fmla="*/ 12 h 194"/>
                <a:gd name="T14" fmla="*/ 0 w 12"/>
                <a:gd name="T15" fmla="*/ 12 h 194"/>
                <a:gd name="T16" fmla="*/ 0 w 12"/>
                <a:gd name="T17" fmla="*/ 0 h 1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94"/>
                <a:gd name="T29" fmla="*/ 12 w 12"/>
                <a:gd name="T30" fmla="*/ 194 h 1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94">
                  <a:moveTo>
                    <a:pt x="6" y="194"/>
                  </a:moveTo>
                  <a:lnTo>
                    <a:pt x="10" y="162"/>
                  </a:lnTo>
                  <a:lnTo>
                    <a:pt x="12" y="135"/>
                  </a:lnTo>
                  <a:lnTo>
                    <a:pt x="10" y="104"/>
                  </a:lnTo>
                  <a:lnTo>
                    <a:pt x="6" y="83"/>
                  </a:lnTo>
                  <a:lnTo>
                    <a:pt x="2" y="35"/>
                  </a:lnTo>
                  <a:lnTo>
                    <a:pt x="0" y="1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88" name="Freeform 730"/>
            <p:cNvSpPr>
              <a:spLocks/>
            </p:cNvSpPr>
            <p:nvPr/>
          </p:nvSpPr>
          <p:spPr bwMode="auto">
            <a:xfrm>
              <a:off x="1580" y="3739"/>
              <a:ext cx="39" cy="14"/>
            </a:xfrm>
            <a:custGeom>
              <a:avLst/>
              <a:gdLst>
                <a:gd name="T0" fmla="*/ 0 w 39"/>
                <a:gd name="T1" fmla="*/ 14 h 14"/>
                <a:gd name="T2" fmla="*/ 0 w 39"/>
                <a:gd name="T3" fmla="*/ 14 h 14"/>
                <a:gd name="T4" fmla="*/ 21 w 39"/>
                <a:gd name="T5" fmla="*/ 4 h 14"/>
                <a:gd name="T6" fmla="*/ 39 w 39"/>
                <a:gd name="T7" fmla="*/ 0 h 14"/>
                <a:gd name="T8" fmla="*/ 0 60000 65536"/>
                <a:gd name="T9" fmla="*/ 0 60000 65536"/>
                <a:gd name="T10" fmla="*/ 0 60000 65536"/>
                <a:gd name="T11" fmla="*/ 0 60000 65536"/>
                <a:gd name="T12" fmla="*/ 0 w 39"/>
                <a:gd name="T13" fmla="*/ 0 h 14"/>
                <a:gd name="T14" fmla="*/ 39 w 39"/>
                <a:gd name="T15" fmla="*/ 14 h 14"/>
              </a:gdLst>
              <a:ahLst/>
              <a:cxnLst>
                <a:cxn ang="T8">
                  <a:pos x="T0" y="T1"/>
                </a:cxn>
                <a:cxn ang="T9">
                  <a:pos x="T2" y="T3"/>
                </a:cxn>
                <a:cxn ang="T10">
                  <a:pos x="T4" y="T5"/>
                </a:cxn>
                <a:cxn ang="T11">
                  <a:pos x="T6" y="T7"/>
                </a:cxn>
              </a:cxnLst>
              <a:rect l="T12" t="T13" r="T14" b="T15"/>
              <a:pathLst>
                <a:path w="39" h="14">
                  <a:moveTo>
                    <a:pt x="0" y="14"/>
                  </a:moveTo>
                  <a:lnTo>
                    <a:pt x="0" y="14"/>
                  </a:lnTo>
                  <a:lnTo>
                    <a:pt x="21" y="4"/>
                  </a:lnTo>
                  <a:lnTo>
                    <a:pt x="3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89" name="Freeform 731"/>
            <p:cNvSpPr>
              <a:spLocks/>
            </p:cNvSpPr>
            <p:nvPr/>
          </p:nvSpPr>
          <p:spPr bwMode="auto">
            <a:xfrm>
              <a:off x="1973" y="3880"/>
              <a:ext cx="2" cy="1"/>
            </a:xfrm>
            <a:custGeom>
              <a:avLst/>
              <a:gdLst>
                <a:gd name="T0" fmla="*/ 2 w 2"/>
                <a:gd name="T1" fmla="*/ 0 h 1"/>
                <a:gd name="T2" fmla="*/ 2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2" y="0"/>
                  </a:moveTo>
                  <a:lnTo>
                    <a:pt x="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90" name="Freeform 732"/>
            <p:cNvSpPr>
              <a:spLocks/>
            </p:cNvSpPr>
            <p:nvPr/>
          </p:nvSpPr>
          <p:spPr bwMode="auto">
            <a:xfrm>
              <a:off x="1692" y="3937"/>
              <a:ext cx="117" cy="2"/>
            </a:xfrm>
            <a:custGeom>
              <a:avLst/>
              <a:gdLst>
                <a:gd name="T0" fmla="*/ 0 w 117"/>
                <a:gd name="T1" fmla="*/ 0 h 2"/>
                <a:gd name="T2" fmla="*/ 21 w 117"/>
                <a:gd name="T3" fmla="*/ 2 h 2"/>
                <a:gd name="T4" fmla="*/ 38 w 117"/>
                <a:gd name="T5" fmla="*/ 2 h 2"/>
                <a:gd name="T6" fmla="*/ 96 w 117"/>
                <a:gd name="T7" fmla="*/ 2 h 2"/>
                <a:gd name="T8" fmla="*/ 107 w 117"/>
                <a:gd name="T9" fmla="*/ 2 h 2"/>
                <a:gd name="T10" fmla="*/ 117 w 117"/>
                <a:gd name="T11" fmla="*/ 0 h 2"/>
                <a:gd name="T12" fmla="*/ 0 60000 65536"/>
                <a:gd name="T13" fmla="*/ 0 60000 65536"/>
                <a:gd name="T14" fmla="*/ 0 60000 65536"/>
                <a:gd name="T15" fmla="*/ 0 60000 65536"/>
                <a:gd name="T16" fmla="*/ 0 60000 65536"/>
                <a:gd name="T17" fmla="*/ 0 60000 65536"/>
                <a:gd name="T18" fmla="*/ 0 w 117"/>
                <a:gd name="T19" fmla="*/ 0 h 2"/>
                <a:gd name="T20" fmla="*/ 117 w 117"/>
                <a:gd name="T21" fmla="*/ 2 h 2"/>
              </a:gdLst>
              <a:ahLst/>
              <a:cxnLst>
                <a:cxn ang="T12">
                  <a:pos x="T0" y="T1"/>
                </a:cxn>
                <a:cxn ang="T13">
                  <a:pos x="T2" y="T3"/>
                </a:cxn>
                <a:cxn ang="T14">
                  <a:pos x="T4" y="T5"/>
                </a:cxn>
                <a:cxn ang="T15">
                  <a:pos x="T6" y="T7"/>
                </a:cxn>
                <a:cxn ang="T16">
                  <a:pos x="T8" y="T9"/>
                </a:cxn>
                <a:cxn ang="T17">
                  <a:pos x="T10" y="T11"/>
                </a:cxn>
              </a:cxnLst>
              <a:rect l="T18" t="T19" r="T20" b="T21"/>
              <a:pathLst>
                <a:path w="117" h="2">
                  <a:moveTo>
                    <a:pt x="0" y="0"/>
                  </a:moveTo>
                  <a:lnTo>
                    <a:pt x="21" y="2"/>
                  </a:lnTo>
                  <a:lnTo>
                    <a:pt x="38" y="2"/>
                  </a:lnTo>
                  <a:lnTo>
                    <a:pt x="96" y="2"/>
                  </a:lnTo>
                  <a:lnTo>
                    <a:pt x="107" y="2"/>
                  </a:lnTo>
                  <a:lnTo>
                    <a:pt x="11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91" name="Freeform 733"/>
            <p:cNvSpPr>
              <a:spLocks/>
            </p:cNvSpPr>
            <p:nvPr/>
          </p:nvSpPr>
          <p:spPr bwMode="auto">
            <a:xfrm>
              <a:off x="1805" y="3909"/>
              <a:ext cx="4" cy="28"/>
            </a:xfrm>
            <a:custGeom>
              <a:avLst/>
              <a:gdLst>
                <a:gd name="T0" fmla="*/ 0 w 4"/>
                <a:gd name="T1" fmla="*/ 0 h 28"/>
                <a:gd name="T2" fmla="*/ 2 w 4"/>
                <a:gd name="T3" fmla="*/ 15 h 28"/>
                <a:gd name="T4" fmla="*/ 2 w 4"/>
                <a:gd name="T5" fmla="*/ 15 h 28"/>
                <a:gd name="T6" fmla="*/ 4 w 4"/>
                <a:gd name="T7" fmla="*/ 28 h 28"/>
                <a:gd name="T8" fmla="*/ 0 60000 65536"/>
                <a:gd name="T9" fmla="*/ 0 60000 65536"/>
                <a:gd name="T10" fmla="*/ 0 60000 65536"/>
                <a:gd name="T11" fmla="*/ 0 60000 65536"/>
                <a:gd name="T12" fmla="*/ 0 w 4"/>
                <a:gd name="T13" fmla="*/ 0 h 28"/>
                <a:gd name="T14" fmla="*/ 4 w 4"/>
                <a:gd name="T15" fmla="*/ 28 h 28"/>
              </a:gdLst>
              <a:ahLst/>
              <a:cxnLst>
                <a:cxn ang="T8">
                  <a:pos x="T0" y="T1"/>
                </a:cxn>
                <a:cxn ang="T9">
                  <a:pos x="T2" y="T3"/>
                </a:cxn>
                <a:cxn ang="T10">
                  <a:pos x="T4" y="T5"/>
                </a:cxn>
                <a:cxn ang="T11">
                  <a:pos x="T6" y="T7"/>
                </a:cxn>
              </a:cxnLst>
              <a:rect l="T12" t="T13" r="T14" b="T15"/>
              <a:pathLst>
                <a:path w="4" h="28">
                  <a:moveTo>
                    <a:pt x="0" y="0"/>
                  </a:moveTo>
                  <a:lnTo>
                    <a:pt x="2" y="15"/>
                  </a:lnTo>
                  <a:lnTo>
                    <a:pt x="4" y="2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92" name="Freeform 734"/>
            <p:cNvSpPr>
              <a:spLocks/>
            </p:cNvSpPr>
            <p:nvPr/>
          </p:nvSpPr>
          <p:spPr bwMode="auto">
            <a:xfrm>
              <a:off x="1569" y="3922"/>
              <a:ext cx="57" cy="62"/>
            </a:xfrm>
            <a:custGeom>
              <a:avLst/>
              <a:gdLst>
                <a:gd name="T0" fmla="*/ 52 w 57"/>
                <a:gd name="T1" fmla="*/ 44 h 62"/>
                <a:gd name="T2" fmla="*/ 48 w 57"/>
                <a:gd name="T3" fmla="*/ 54 h 62"/>
                <a:gd name="T4" fmla="*/ 40 w 57"/>
                <a:gd name="T5" fmla="*/ 60 h 62"/>
                <a:gd name="T6" fmla="*/ 27 w 57"/>
                <a:gd name="T7" fmla="*/ 62 h 62"/>
                <a:gd name="T8" fmla="*/ 15 w 57"/>
                <a:gd name="T9" fmla="*/ 58 h 62"/>
                <a:gd name="T10" fmla="*/ 5 w 57"/>
                <a:gd name="T11" fmla="*/ 46 h 62"/>
                <a:gd name="T12" fmla="*/ 2 w 57"/>
                <a:gd name="T13" fmla="*/ 33 h 62"/>
                <a:gd name="T14" fmla="*/ 0 w 57"/>
                <a:gd name="T15" fmla="*/ 19 h 62"/>
                <a:gd name="T16" fmla="*/ 4 w 57"/>
                <a:gd name="T17" fmla="*/ 8 h 62"/>
                <a:gd name="T18" fmla="*/ 5 w 57"/>
                <a:gd name="T19" fmla="*/ 8 h 62"/>
                <a:gd name="T20" fmla="*/ 15 w 57"/>
                <a:gd name="T21" fmla="*/ 2 h 62"/>
                <a:gd name="T22" fmla="*/ 25 w 57"/>
                <a:gd name="T23" fmla="*/ 0 h 62"/>
                <a:gd name="T24" fmla="*/ 40 w 57"/>
                <a:gd name="T25" fmla="*/ 0 h 62"/>
                <a:gd name="T26" fmla="*/ 50 w 57"/>
                <a:gd name="T27" fmla="*/ 6 h 62"/>
                <a:gd name="T28" fmla="*/ 52 w 57"/>
                <a:gd name="T29" fmla="*/ 6 h 62"/>
                <a:gd name="T30" fmla="*/ 52 w 57"/>
                <a:gd name="T31" fmla="*/ 8 h 62"/>
                <a:gd name="T32" fmla="*/ 57 w 57"/>
                <a:gd name="T33" fmla="*/ 17 h 62"/>
                <a:gd name="T34" fmla="*/ 57 w 57"/>
                <a:gd name="T35" fmla="*/ 29 h 62"/>
                <a:gd name="T36" fmla="*/ 54 w 57"/>
                <a:gd name="T37" fmla="*/ 40 h 62"/>
                <a:gd name="T38" fmla="*/ 52 w 57"/>
                <a:gd name="T39" fmla="*/ 44 h 62"/>
                <a:gd name="T40" fmla="*/ 50 w 57"/>
                <a:gd name="T41" fmla="*/ 48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62"/>
                <a:gd name="T65" fmla="*/ 57 w 57"/>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62">
                  <a:moveTo>
                    <a:pt x="52" y="44"/>
                  </a:moveTo>
                  <a:lnTo>
                    <a:pt x="48" y="54"/>
                  </a:lnTo>
                  <a:lnTo>
                    <a:pt x="40" y="60"/>
                  </a:lnTo>
                  <a:lnTo>
                    <a:pt x="27" y="62"/>
                  </a:lnTo>
                  <a:lnTo>
                    <a:pt x="15" y="58"/>
                  </a:lnTo>
                  <a:lnTo>
                    <a:pt x="5" y="46"/>
                  </a:lnTo>
                  <a:lnTo>
                    <a:pt x="2" y="33"/>
                  </a:lnTo>
                  <a:lnTo>
                    <a:pt x="0" y="19"/>
                  </a:lnTo>
                  <a:lnTo>
                    <a:pt x="4" y="8"/>
                  </a:lnTo>
                  <a:lnTo>
                    <a:pt x="5" y="8"/>
                  </a:lnTo>
                  <a:lnTo>
                    <a:pt x="15" y="2"/>
                  </a:lnTo>
                  <a:lnTo>
                    <a:pt x="25" y="0"/>
                  </a:lnTo>
                  <a:lnTo>
                    <a:pt x="40" y="0"/>
                  </a:lnTo>
                  <a:lnTo>
                    <a:pt x="50" y="6"/>
                  </a:lnTo>
                  <a:lnTo>
                    <a:pt x="52" y="6"/>
                  </a:lnTo>
                  <a:lnTo>
                    <a:pt x="52" y="8"/>
                  </a:lnTo>
                  <a:lnTo>
                    <a:pt x="57" y="17"/>
                  </a:lnTo>
                  <a:lnTo>
                    <a:pt x="57" y="29"/>
                  </a:lnTo>
                  <a:lnTo>
                    <a:pt x="54" y="40"/>
                  </a:lnTo>
                  <a:lnTo>
                    <a:pt x="52" y="44"/>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93" name="Freeform 735"/>
            <p:cNvSpPr>
              <a:spLocks/>
            </p:cNvSpPr>
            <p:nvPr/>
          </p:nvSpPr>
          <p:spPr bwMode="auto">
            <a:xfrm>
              <a:off x="1565" y="4026"/>
              <a:ext cx="61" cy="63"/>
            </a:xfrm>
            <a:custGeom>
              <a:avLst/>
              <a:gdLst>
                <a:gd name="T0" fmla="*/ 29 w 61"/>
                <a:gd name="T1" fmla="*/ 63 h 63"/>
                <a:gd name="T2" fmla="*/ 36 w 61"/>
                <a:gd name="T3" fmla="*/ 63 h 63"/>
                <a:gd name="T4" fmla="*/ 42 w 61"/>
                <a:gd name="T5" fmla="*/ 60 h 63"/>
                <a:gd name="T6" fmla="*/ 52 w 61"/>
                <a:gd name="T7" fmla="*/ 54 h 63"/>
                <a:gd name="T8" fmla="*/ 56 w 61"/>
                <a:gd name="T9" fmla="*/ 46 h 63"/>
                <a:gd name="T10" fmla="*/ 61 w 61"/>
                <a:gd name="T11" fmla="*/ 31 h 63"/>
                <a:gd name="T12" fmla="*/ 61 w 61"/>
                <a:gd name="T13" fmla="*/ 19 h 63"/>
                <a:gd name="T14" fmla="*/ 54 w 61"/>
                <a:gd name="T15" fmla="*/ 6 h 63"/>
                <a:gd name="T16" fmla="*/ 44 w 61"/>
                <a:gd name="T17" fmla="*/ 0 h 63"/>
                <a:gd name="T18" fmla="*/ 29 w 61"/>
                <a:gd name="T19" fmla="*/ 2 h 63"/>
                <a:gd name="T20" fmla="*/ 19 w 61"/>
                <a:gd name="T21" fmla="*/ 8 h 63"/>
                <a:gd name="T22" fmla="*/ 8 w 61"/>
                <a:gd name="T23" fmla="*/ 15 h 63"/>
                <a:gd name="T24" fmla="*/ 0 w 61"/>
                <a:gd name="T25" fmla="*/ 23 h 63"/>
                <a:gd name="T26" fmla="*/ 0 w 61"/>
                <a:gd name="T27" fmla="*/ 38 h 63"/>
                <a:gd name="T28" fmla="*/ 4 w 61"/>
                <a:gd name="T29" fmla="*/ 48 h 63"/>
                <a:gd name="T30" fmla="*/ 13 w 61"/>
                <a:gd name="T31" fmla="*/ 54 h 63"/>
                <a:gd name="T32" fmla="*/ 21 w 61"/>
                <a:gd name="T33" fmla="*/ 56 h 63"/>
                <a:gd name="T34" fmla="*/ 25 w 61"/>
                <a:gd name="T35" fmla="*/ 60 h 63"/>
                <a:gd name="T36" fmla="*/ 29 w 61"/>
                <a:gd name="T37" fmla="*/ 63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1"/>
                <a:gd name="T58" fmla="*/ 0 h 63"/>
                <a:gd name="T59" fmla="*/ 61 w 61"/>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1" h="63">
                  <a:moveTo>
                    <a:pt x="29" y="63"/>
                  </a:moveTo>
                  <a:lnTo>
                    <a:pt x="36" y="63"/>
                  </a:lnTo>
                  <a:lnTo>
                    <a:pt x="42" y="60"/>
                  </a:lnTo>
                  <a:lnTo>
                    <a:pt x="52" y="54"/>
                  </a:lnTo>
                  <a:lnTo>
                    <a:pt x="56" y="46"/>
                  </a:lnTo>
                  <a:lnTo>
                    <a:pt x="61" y="31"/>
                  </a:lnTo>
                  <a:lnTo>
                    <a:pt x="61" y="19"/>
                  </a:lnTo>
                  <a:lnTo>
                    <a:pt x="54" y="6"/>
                  </a:lnTo>
                  <a:lnTo>
                    <a:pt x="44" y="0"/>
                  </a:lnTo>
                  <a:lnTo>
                    <a:pt x="29" y="2"/>
                  </a:lnTo>
                  <a:lnTo>
                    <a:pt x="19" y="8"/>
                  </a:lnTo>
                  <a:lnTo>
                    <a:pt x="8" y="15"/>
                  </a:lnTo>
                  <a:lnTo>
                    <a:pt x="0" y="23"/>
                  </a:lnTo>
                  <a:lnTo>
                    <a:pt x="0" y="38"/>
                  </a:lnTo>
                  <a:lnTo>
                    <a:pt x="4" y="48"/>
                  </a:lnTo>
                  <a:lnTo>
                    <a:pt x="13" y="54"/>
                  </a:lnTo>
                  <a:lnTo>
                    <a:pt x="21" y="56"/>
                  </a:lnTo>
                  <a:lnTo>
                    <a:pt x="25" y="60"/>
                  </a:lnTo>
                  <a:lnTo>
                    <a:pt x="29" y="63"/>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94" name="Freeform 736"/>
            <p:cNvSpPr>
              <a:spLocks/>
            </p:cNvSpPr>
            <p:nvPr/>
          </p:nvSpPr>
          <p:spPr bwMode="auto">
            <a:xfrm>
              <a:off x="1307" y="3997"/>
              <a:ext cx="196" cy="10"/>
            </a:xfrm>
            <a:custGeom>
              <a:avLst/>
              <a:gdLst>
                <a:gd name="T0" fmla="*/ 196 w 196"/>
                <a:gd name="T1" fmla="*/ 8 h 10"/>
                <a:gd name="T2" fmla="*/ 183 w 196"/>
                <a:gd name="T3" fmla="*/ 10 h 10"/>
                <a:gd name="T4" fmla="*/ 173 w 196"/>
                <a:gd name="T5" fmla="*/ 10 h 10"/>
                <a:gd name="T6" fmla="*/ 158 w 196"/>
                <a:gd name="T7" fmla="*/ 10 h 10"/>
                <a:gd name="T8" fmla="*/ 144 w 196"/>
                <a:gd name="T9" fmla="*/ 8 h 10"/>
                <a:gd name="T10" fmla="*/ 133 w 196"/>
                <a:gd name="T11" fmla="*/ 2 h 10"/>
                <a:gd name="T12" fmla="*/ 125 w 196"/>
                <a:gd name="T13" fmla="*/ 0 h 10"/>
                <a:gd name="T14" fmla="*/ 114 w 196"/>
                <a:gd name="T15" fmla="*/ 2 h 10"/>
                <a:gd name="T16" fmla="*/ 106 w 196"/>
                <a:gd name="T17" fmla="*/ 4 h 10"/>
                <a:gd name="T18" fmla="*/ 98 w 196"/>
                <a:gd name="T19" fmla="*/ 6 h 10"/>
                <a:gd name="T20" fmla="*/ 90 w 196"/>
                <a:gd name="T21" fmla="*/ 8 h 10"/>
                <a:gd name="T22" fmla="*/ 73 w 196"/>
                <a:gd name="T23" fmla="*/ 6 h 10"/>
                <a:gd name="T24" fmla="*/ 62 w 196"/>
                <a:gd name="T25" fmla="*/ 6 h 10"/>
                <a:gd name="T26" fmla="*/ 25 w 196"/>
                <a:gd name="T27" fmla="*/ 4 h 10"/>
                <a:gd name="T28" fmla="*/ 0 w 196"/>
                <a:gd name="T29" fmla="*/ 8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10"/>
                <a:gd name="T47" fmla="*/ 196 w 196"/>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10">
                  <a:moveTo>
                    <a:pt x="196" y="8"/>
                  </a:moveTo>
                  <a:lnTo>
                    <a:pt x="183" y="10"/>
                  </a:lnTo>
                  <a:lnTo>
                    <a:pt x="173" y="10"/>
                  </a:lnTo>
                  <a:lnTo>
                    <a:pt x="158" y="10"/>
                  </a:lnTo>
                  <a:lnTo>
                    <a:pt x="144" y="8"/>
                  </a:lnTo>
                  <a:lnTo>
                    <a:pt x="133" y="2"/>
                  </a:lnTo>
                  <a:lnTo>
                    <a:pt x="125" y="0"/>
                  </a:lnTo>
                  <a:lnTo>
                    <a:pt x="114" y="2"/>
                  </a:lnTo>
                  <a:lnTo>
                    <a:pt x="106" y="4"/>
                  </a:lnTo>
                  <a:lnTo>
                    <a:pt x="98" y="6"/>
                  </a:lnTo>
                  <a:lnTo>
                    <a:pt x="90" y="8"/>
                  </a:lnTo>
                  <a:lnTo>
                    <a:pt x="73" y="6"/>
                  </a:lnTo>
                  <a:lnTo>
                    <a:pt x="62" y="6"/>
                  </a:lnTo>
                  <a:lnTo>
                    <a:pt x="25" y="4"/>
                  </a:lnTo>
                  <a:lnTo>
                    <a:pt x="0" y="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95" name="Freeform 737"/>
            <p:cNvSpPr>
              <a:spLocks/>
            </p:cNvSpPr>
            <p:nvPr/>
          </p:nvSpPr>
          <p:spPr bwMode="auto">
            <a:xfrm>
              <a:off x="1413" y="3859"/>
              <a:ext cx="38" cy="11"/>
            </a:xfrm>
            <a:custGeom>
              <a:avLst/>
              <a:gdLst>
                <a:gd name="T0" fmla="*/ 38 w 38"/>
                <a:gd name="T1" fmla="*/ 0 h 11"/>
                <a:gd name="T2" fmla="*/ 33 w 38"/>
                <a:gd name="T3" fmla="*/ 5 h 11"/>
                <a:gd name="T4" fmla="*/ 27 w 38"/>
                <a:gd name="T5" fmla="*/ 9 h 11"/>
                <a:gd name="T6" fmla="*/ 11 w 38"/>
                <a:gd name="T7" fmla="*/ 11 h 11"/>
                <a:gd name="T8" fmla="*/ 0 w 38"/>
                <a:gd name="T9" fmla="*/ 9 h 11"/>
                <a:gd name="T10" fmla="*/ 0 60000 65536"/>
                <a:gd name="T11" fmla="*/ 0 60000 65536"/>
                <a:gd name="T12" fmla="*/ 0 60000 65536"/>
                <a:gd name="T13" fmla="*/ 0 60000 65536"/>
                <a:gd name="T14" fmla="*/ 0 60000 65536"/>
                <a:gd name="T15" fmla="*/ 0 w 38"/>
                <a:gd name="T16" fmla="*/ 0 h 11"/>
                <a:gd name="T17" fmla="*/ 38 w 38"/>
                <a:gd name="T18" fmla="*/ 11 h 11"/>
              </a:gdLst>
              <a:ahLst/>
              <a:cxnLst>
                <a:cxn ang="T10">
                  <a:pos x="T0" y="T1"/>
                </a:cxn>
                <a:cxn ang="T11">
                  <a:pos x="T2" y="T3"/>
                </a:cxn>
                <a:cxn ang="T12">
                  <a:pos x="T4" y="T5"/>
                </a:cxn>
                <a:cxn ang="T13">
                  <a:pos x="T6" y="T7"/>
                </a:cxn>
                <a:cxn ang="T14">
                  <a:pos x="T8" y="T9"/>
                </a:cxn>
              </a:cxnLst>
              <a:rect l="T15" t="T16" r="T17" b="T18"/>
              <a:pathLst>
                <a:path w="38" h="11">
                  <a:moveTo>
                    <a:pt x="38" y="0"/>
                  </a:moveTo>
                  <a:lnTo>
                    <a:pt x="33" y="5"/>
                  </a:lnTo>
                  <a:lnTo>
                    <a:pt x="27" y="9"/>
                  </a:lnTo>
                  <a:lnTo>
                    <a:pt x="11" y="11"/>
                  </a:lnTo>
                  <a:lnTo>
                    <a:pt x="0" y="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96" name="Freeform 738"/>
            <p:cNvSpPr>
              <a:spLocks/>
            </p:cNvSpPr>
            <p:nvPr/>
          </p:nvSpPr>
          <p:spPr bwMode="auto">
            <a:xfrm>
              <a:off x="1307" y="3855"/>
              <a:ext cx="64" cy="4"/>
            </a:xfrm>
            <a:custGeom>
              <a:avLst/>
              <a:gdLst>
                <a:gd name="T0" fmla="*/ 64 w 64"/>
                <a:gd name="T1" fmla="*/ 0 h 4"/>
                <a:gd name="T2" fmla="*/ 46 w 64"/>
                <a:gd name="T3" fmla="*/ 4 h 4"/>
                <a:gd name="T4" fmla="*/ 33 w 64"/>
                <a:gd name="T5" fmla="*/ 4 h 4"/>
                <a:gd name="T6" fmla="*/ 15 w 64"/>
                <a:gd name="T7" fmla="*/ 4 h 4"/>
                <a:gd name="T8" fmla="*/ 0 w 64"/>
                <a:gd name="T9" fmla="*/ 2 h 4"/>
                <a:gd name="T10" fmla="*/ 0 60000 65536"/>
                <a:gd name="T11" fmla="*/ 0 60000 65536"/>
                <a:gd name="T12" fmla="*/ 0 60000 65536"/>
                <a:gd name="T13" fmla="*/ 0 60000 65536"/>
                <a:gd name="T14" fmla="*/ 0 60000 65536"/>
                <a:gd name="T15" fmla="*/ 0 w 64"/>
                <a:gd name="T16" fmla="*/ 0 h 4"/>
                <a:gd name="T17" fmla="*/ 64 w 64"/>
                <a:gd name="T18" fmla="*/ 4 h 4"/>
              </a:gdLst>
              <a:ahLst/>
              <a:cxnLst>
                <a:cxn ang="T10">
                  <a:pos x="T0" y="T1"/>
                </a:cxn>
                <a:cxn ang="T11">
                  <a:pos x="T2" y="T3"/>
                </a:cxn>
                <a:cxn ang="T12">
                  <a:pos x="T4" y="T5"/>
                </a:cxn>
                <a:cxn ang="T13">
                  <a:pos x="T6" y="T7"/>
                </a:cxn>
                <a:cxn ang="T14">
                  <a:pos x="T8" y="T9"/>
                </a:cxn>
              </a:cxnLst>
              <a:rect l="T15" t="T16" r="T17" b="T18"/>
              <a:pathLst>
                <a:path w="64" h="4">
                  <a:moveTo>
                    <a:pt x="64" y="0"/>
                  </a:moveTo>
                  <a:lnTo>
                    <a:pt x="46" y="4"/>
                  </a:lnTo>
                  <a:lnTo>
                    <a:pt x="33" y="4"/>
                  </a:lnTo>
                  <a:lnTo>
                    <a:pt x="15" y="4"/>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97" name="Freeform 739"/>
            <p:cNvSpPr>
              <a:spLocks/>
            </p:cNvSpPr>
            <p:nvPr/>
          </p:nvSpPr>
          <p:spPr bwMode="auto">
            <a:xfrm>
              <a:off x="1397" y="3857"/>
              <a:ext cx="50" cy="3"/>
            </a:xfrm>
            <a:custGeom>
              <a:avLst/>
              <a:gdLst>
                <a:gd name="T0" fmla="*/ 50 w 50"/>
                <a:gd name="T1" fmla="*/ 0 h 3"/>
                <a:gd name="T2" fmla="*/ 37 w 50"/>
                <a:gd name="T3" fmla="*/ 2 h 3"/>
                <a:gd name="T4" fmla="*/ 27 w 50"/>
                <a:gd name="T5" fmla="*/ 3 h 3"/>
                <a:gd name="T6" fmla="*/ 18 w 50"/>
                <a:gd name="T7" fmla="*/ 2 h 3"/>
                <a:gd name="T8" fmla="*/ 10 w 50"/>
                <a:gd name="T9" fmla="*/ 0 h 3"/>
                <a:gd name="T10" fmla="*/ 2 w 50"/>
                <a:gd name="T11" fmla="*/ 0 h 3"/>
                <a:gd name="T12" fmla="*/ 0 w 50"/>
                <a:gd name="T13" fmla="*/ 0 h 3"/>
                <a:gd name="T14" fmla="*/ 0 60000 65536"/>
                <a:gd name="T15" fmla="*/ 0 60000 65536"/>
                <a:gd name="T16" fmla="*/ 0 60000 65536"/>
                <a:gd name="T17" fmla="*/ 0 60000 65536"/>
                <a:gd name="T18" fmla="*/ 0 60000 65536"/>
                <a:gd name="T19" fmla="*/ 0 60000 65536"/>
                <a:gd name="T20" fmla="*/ 0 60000 65536"/>
                <a:gd name="T21" fmla="*/ 0 w 50"/>
                <a:gd name="T22" fmla="*/ 0 h 3"/>
                <a:gd name="T23" fmla="*/ 50 w 50"/>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3">
                  <a:moveTo>
                    <a:pt x="50" y="0"/>
                  </a:moveTo>
                  <a:lnTo>
                    <a:pt x="37" y="2"/>
                  </a:lnTo>
                  <a:lnTo>
                    <a:pt x="27" y="3"/>
                  </a:lnTo>
                  <a:lnTo>
                    <a:pt x="18" y="2"/>
                  </a:lnTo>
                  <a:lnTo>
                    <a:pt x="10" y="0"/>
                  </a:lnTo>
                  <a:lnTo>
                    <a:pt x="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98" name="Freeform 740"/>
            <p:cNvSpPr>
              <a:spLocks/>
            </p:cNvSpPr>
            <p:nvPr/>
          </p:nvSpPr>
          <p:spPr bwMode="auto">
            <a:xfrm>
              <a:off x="1371" y="3855"/>
              <a:ext cx="42" cy="13"/>
            </a:xfrm>
            <a:custGeom>
              <a:avLst/>
              <a:gdLst>
                <a:gd name="T0" fmla="*/ 42 w 42"/>
                <a:gd name="T1" fmla="*/ 13 h 13"/>
                <a:gd name="T2" fmla="*/ 34 w 42"/>
                <a:gd name="T3" fmla="*/ 7 h 13"/>
                <a:gd name="T4" fmla="*/ 28 w 42"/>
                <a:gd name="T5" fmla="*/ 2 h 13"/>
                <a:gd name="T6" fmla="*/ 11 w 42"/>
                <a:gd name="T7" fmla="*/ 0 h 13"/>
                <a:gd name="T8" fmla="*/ 0 w 42"/>
                <a:gd name="T9" fmla="*/ 0 h 13"/>
                <a:gd name="T10" fmla="*/ 0 60000 65536"/>
                <a:gd name="T11" fmla="*/ 0 60000 65536"/>
                <a:gd name="T12" fmla="*/ 0 60000 65536"/>
                <a:gd name="T13" fmla="*/ 0 60000 65536"/>
                <a:gd name="T14" fmla="*/ 0 60000 65536"/>
                <a:gd name="T15" fmla="*/ 0 w 42"/>
                <a:gd name="T16" fmla="*/ 0 h 13"/>
                <a:gd name="T17" fmla="*/ 42 w 42"/>
                <a:gd name="T18" fmla="*/ 13 h 13"/>
              </a:gdLst>
              <a:ahLst/>
              <a:cxnLst>
                <a:cxn ang="T10">
                  <a:pos x="T0" y="T1"/>
                </a:cxn>
                <a:cxn ang="T11">
                  <a:pos x="T2" y="T3"/>
                </a:cxn>
                <a:cxn ang="T12">
                  <a:pos x="T4" y="T5"/>
                </a:cxn>
                <a:cxn ang="T13">
                  <a:pos x="T6" y="T7"/>
                </a:cxn>
                <a:cxn ang="T14">
                  <a:pos x="T8" y="T9"/>
                </a:cxn>
              </a:cxnLst>
              <a:rect l="T15" t="T16" r="T17" b="T18"/>
              <a:pathLst>
                <a:path w="42" h="13">
                  <a:moveTo>
                    <a:pt x="42" y="13"/>
                  </a:moveTo>
                  <a:lnTo>
                    <a:pt x="34" y="7"/>
                  </a:lnTo>
                  <a:lnTo>
                    <a:pt x="28" y="2"/>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499" name="Freeform 741"/>
            <p:cNvSpPr>
              <a:spLocks/>
            </p:cNvSpPr>
            <p:nvPr/>
          </p:nvSpPr>
          <p:spPr bwMode="auto">
            <a:xfrm>
              <a:off x="1280" y="3855"/>
              <a:ext cx="27" cy="150"/>
            </a:xfrm>
            <a:custGeom>
              <a:avLst/>
              <a:gdLst>
                <a:gd name="T0" fmla="*/ 25 w 27"/>
                <a:gd name="T1" fmla="*/ 0 h 150"/>
                <a:gd name="T2" fmla="*/ 21 w 27"/>
                <a:gd name="T3" fmla="*/ 4 h 150"/>
                <a:gd name="T4" fmla="*/ 17 w 27"/>
                <a:gd name="T5" fmla="*/ 5 h 150"/>
                <a:gd name="T6" fmla="*/ 16 w 27"/>
                <a:gd name="T7" fmla="*/ 19 h 150"/>
                <a:gd name="T8" fmla="*/ 14 w 27"/>
                <a:gd name="T9" fmla="*/ 29 h 150"/>
                <a:gd name="T10" fmla="*/ 14 w 27"/>
                <a:gd name="T11" fmla="*/ 30 h 150"/>
                <a:gd name="T12" fmla="*/ 8 w 27"/>
                <a:gd name="T13" fmla="*/ 48 h 150"/>
                <a:gd name="T14" fmla="*/ 6 w 27"/>
                <a:gd name="T15" fmla="*/ 63 h 150"/>
                <a:gd name="T16" fmla="*/ 0 w 27"/>
                <a:gd name="T17" fmla="*/ 84 h 150"/>
                <a:gd name="T18" fmla="*/ 2 w 27"/>
                <a:gd name="T19" fmla="*/ 102 h 150"/>
                <a:gd name="T20" fmla="*/ 10 w 27"/>
                <a:gd name="T21" fmla="*/ 117 h 150"/>
                <a:gd name="T22" fmla="*/ 10 w 27"/>
                <a:gd name="T23" fmla="*/ 117 h 150"/>
                <a:gd name="T24" fmla="*/ 17 w 27"/>
                <a:gd name="T25" fmla="*/ 129 h 150"/>
                <a:gd name="T26" fmla="*/ 17 w 27"/>
                <a:gd name="T27" fmla="*/ 140 h 150"/>
                <a:gd name="T28" fmla="*/ 19 w 27"/>
                <a:gd name="T29" fmla="*/ 146 h 150"/>
                <a:gd name="T30" fmla="*/ 23 w 27"/>
                <a:gd name="T31" fmla="*/ 148 h 150"/>
                <a:gd name="T32" fmla="*/ 27 w 27"/>
                <a:gd name="T33" fmla="*/ 150 h 1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0"/>
                <a:gd name="T53" fmla="*/ 27 w 27"/>
                <a:gd name="T54" fmla="*/ 150 h 1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0">
                  <a:moveTo>
                    <a:pt x="25" y="0"/>
                  </a:moveTo>
                  <a:lnTo>
                    <a:pt x="21" y="4"/>
                  </a:lnTo>
                  <a:lnTo>
                    <a:pt x="17" y="5"/>
                  </a:lnTo>
                  <a:lnTo>
                    <a:pt x="16" y="19"/>
                  </a:lnTo>
                  <a:lnTo>
                    <a:pt x="14" y="29"/>
                  </a:lnTo>
                  <a:lnTo>
                    <a:pt x="14" y="30"/>
                  </a:lnTo>
                  <a:lnTo>
                    <a:pt x="8" y="48"/>
                  </a:lnTo>
                  <a:lnTo>
                    <a:pt x="6" y="63"/>
                  </a:lnTo>
                  <a:lnTo>
                    <a:pt x="0" y="84"/>
                  </a:lnTo>
                  <a:lnTo>
                    <a:pt x="2" y="102"/>
                  </a:lnTo>
                  <a:lnTo>
                    <a:pt x="10" y="117"/>
                  </a:lnTo>
                  <a:lnTo>
                    <a:pt x="17" y="129"/>
                  </a:lnTo>
                  <a:lnTo>
                    <a:pt x="17" y="140"/>
                  </a:lnTo>
                  <a:lnTo>
                    <a:pt x="19" y="146"/>
                  </a:lnTo>
                  <a:lnTo>
                    <a:pt x="23" y="148"/>
                  </a:lnTo>
                  <a:lnTo>
                    <a:pt x="27" y="15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00" name="Freeform 742"/>
            <p:cNvSpPr>
              <a:spLocks/>
            </p:cNvSpPr>
            <p:nvPr/>
          </p:nvSpPr>
          <p:spPr bwMode="auto">
            <a:xfrm>
              <a:off x="1169" y="3882"/>
              <a:ext cx="125" cy="7"/>
            </a:xfrm>
            <a:custGeom>
              <a:avLst/>
              <a:gdLst>
                <a:gd name="T0" fmla="*/ 125 w 125"/>
                <a:gd name="T1" fmla="*/ 2 h 7"/>
                <a:gd name="T2" fmla="*/ 103 w 125"/>
                <a:gd name="T3" fmla="*/ 5 h 7"/>
                <a:gd name="T4" fmla="*/ 86 w 125"/>
                <a:gd name="T5" fmla="*/ 7 h 7"/>
                <a:gd name="T6" fmla="*/ 59 w 125"/>
                <a:gd name="T7" fmla="*/ 3 h 7"/>
                <a:gd name="T8" fmla="*/ 38 w 125"/>
                <a:gd name="T9" fmla="*/ 2 h 7"/>
                <a:gd name="T10" fmla="*/ 17 w 125"/>
                <a:gd name="T11" fmla="*/ 0 h 7"/>
                <a:gd name="T12" fmla="*/ 0 w 125"/>
                <a:gd name="T13" fmla="*/ 3 h 7"/>
                <a:gd name="T14" fmla="*/ 0 60000 65536"/>
                <a:gd name="T15" fmla="*/ 0 60000 65536"/>
                <a:gd name="T16" fmla="*/ 0 60000 65536"/>
                <a:gd name="T17" fmla="*/ 0 60000 65536"/>
                <a:gd name="T18" fmla="*/ 0 60000 65536"/>
                <a:gd name="T19" fmla="*/ 0 60000 65536"/>
                <a:gd name="T20" fmla="*/ 0 60000 65536"/>
                <a:gd name="T21" fmla="*/ 0 w 125"/>
                <a:gd name="T22" fmla="*/ 0 h 7"/>
                <a:gd name="T23" fmla="*/ 125 w 12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7">
                  <a:moveTo>
                    <a:pt x="125" y="2"/>
                  </a:moveTo>
                  <a:lnTo>
                    <a:pt x="103" y="5"/>
                  </a:lnTo>
                  <a:lnTo>
                    <a:pt x="86" y="7"/>
                  </a:lnTo>
                  <a:lnTo>
                    <a:pt x="59" y="3"/>
                  </a:lnTo>
                  <a:lnTo>
                    <a:pt x="38" y="2"/>
                  </a:lnTo>
                  <a:lnTo>
                    <a:pt x="17" y="0"/>
                  </a:lnTo>
                  <a:lnTo>
                    <a:pt x="0" y="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01" name="Freeform 743"/>
            <p:cNvSpPr>
              <a:spLocks/>
            </p:cNvSpPr>
            <p:nvPr/>
          </p:nvSpPr>
          <p:spPr bwMode="auto">
            <a:xfrm>
              <a:off x="1149" y="3885"/>
              <a:ext cx="141" cy="89"/>
            </a:xfrm>
            <a:custGeom>
              <a:avLst/>
              <a:gdLst>
                <a:gd name="T0" fmla="*/ 20 w 141"/>
                <a:gd name="T1" fmla="*/ 0 h 89"/>
                <a:gd name="T2" fmla="*/ 10 w 141"/>
                <a:gd name="T3" fmla="*/ 4 h 89"/>
                <a:gd name="T4" fmla="*/ 4 w 141"/>
                <a:gd name="T5" fmla="*/ 12 h 89"/>
                <a:gd name="T6" fmla="*/ 2 w 141"/>
                <a:gd name="T7" fmla="*/ 25 h 89"/>
                <a:gd name="T8" fmla="*/ 0 w 141"/>
                <a:gd name="T9" fmla="*/ 37 h 89"/>
                <a:gd name="T10" fmla="*/ 0 w 141"/>
                <a:gd name="T11" fmla="*/ 54 h 89"/>
                <a:gd name="T12" fmla="*/ 2 w 141"/>
                <a:gd name="T13" fmla="*/ 70 h 89"/>
                <a:gd name="T14" fmla="*/ 8 w 141"/>
                <a:gd name="T15" fmla="*/ 79 h 89"/>
                <a:gd name="T16" fmla="*/ 12 w 141"/>
                <a:gd name="T17" fmla="*/ 85 h 89"/>
                <a:gd name="T18" fmla="*/ 20 w 141"/>
                <a:gd name="T19" fmla="*/ 89 h 89"/>
                <a:gd name="T20" fmla="*/ 37 w 141"/>
                <a:gd name="T21" fmla="*/ 87 h 89"/>
                <a:gd name="T22" fmla="*/ 52 w 141"/>
                <a:gd name="T23" fmla="*/ 87 h 89"/>
                <a:gd name="T24" fmla="*/ 77 w 141"/>
                <a:gd name="T25" fmla="*/ 89 h 89"/>
                <a:gd name="T26" fmla="*/ 97 w 141"/>
                <a:gd name="T27" fmla="*/ 89 h 89"/>
                <a:gd name="T28" fmla="*/ 122 w 141"/>
                <a:gd name="T29" fmla="*/ 89 h 89"/>
                <a:gd name="T30" fmla="*/ 141 w 141"/>
                <a:gd name="T31" fmla="*/ 87 h 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1"/>
                <a:gd name="T49" fmla="*/ 0 h 89"/>
                <a:gd name="T50" fmla="*/ 141 w 141"/>
                <a:gd name="T51" fmla="*/ 89 h 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1" h="89">
                  <a:moveTo>
                    <a:pt x="20" y="0"/>
                  </a:moveTo>
                  <a:lnTo>
                    <a:pt x="10" y="4"/>
                  </a:lnTo>
                  <a:lnTo>
                    <a:pt x="4" y="12"/>
                  </a:lnTo>
                  <a:lnTo>
                    <a:pt x="2" y="25"/>
                  </a:lnTo>
                  <a:lnTo>
                    <a:pt x="0" y="37"/>
                  </a:lnTo>
                  <a:lnTo>
                    <a:pt x="0" y="54"/>
                  </a:lnTo>
                  <a:lnTo>
                    <a:pt x="2" y="70"/>
                  </a:lnTo>
                  <a:lnTo>
                    <a:pt x="8" y="79"/>
                  </a:lnTo>
                  <a:lnTo>
                    <a:pt x="12" y="85"/>
                  </a:lnTo>
                  <a:lnTo>
                    <a:pt x="20" y="89"/>
                  </a:lnTo>
                  <a:lnTo>
                    <a:pt x="37" y="87"/>
                  </a:lnTo>
                  <a:lnTo>
                    <a:pt x="52" y="87"/>
                  </a:lnTo>
                  <a:lnTo>
                    <a:pt x="77" y="89"/>
                  </a:lnTo>
                  <a:lnTo>
                    <a:pt x="97" y="89"/>
                  </a:lnTo>
                  <a:lnTo>
                    <a:pt x="122" y="89"/>
                  </a:lnTo>
                  <a:lnTo>
                    <a:pt x="141" y="8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02" name="Freeform 744"/>
            <p:cNvSpPr>
              <a:spLocks/>
            </p:cNvSpPr>
            <p:nvPr/>
          </p:nvSpPr>
          <p:spPr bwMode="auto">
            <a:xfrm>
              <a:off x="2030" y="3870"/>
              <a:ext cx="14" cy="87"/>
            </a:xfrm>
            <a:custGeom>
              <a:avLst/>
              <a:gdLst>
                <a:gd name="T0" fmla="*/ 12 w 14"/>
                <a:gd name="T1" fmla="*/ 87 h 87"/>
                <a:gd name="T2" fmla="*/ 14 w 14"/>
                <a:gd name="T3" fmla="*/ 62 h 87"/>
                <a:gd name="T4" fmla="*/ 14 w 14"/>
                <a:gd name="T5" fmla="*/ 40 h 87"/>
                <a:gd name="T6" fmla="*/ 6 w 14"/>
                <a:gd name="T7" fmla="*/ 17 h 87"/>
                <a:gd name="T8" fmla="*/ 0 w 14"/>
                <a:gd name="T9" fmla="*/ 0 h 87"/>
                <a:gd name="T10" fmla="*/ 0 60000 65536"/>
                <a:gd name="T11" fmla="*/ 0 60000 65536"/>
                <a:gd name="T12" fmla="*/ 0 60000 65536"/>
                <a:gd name="T13" fmla="*/ 0 60000 65536"/>
                <a:gd name="T14" fmla="*/ 0 60000 65536"/>
                <a:gd name="T15" fmla="*/ 0 w 14"/>
                <a:gd name="T16" fmla="*/ 0 h 87"/>
                <a:gd name="T17" fmla="*/ 14 w 14"/>
                <a:gd name="T18" fmla="*/ 87 h 87"/>
              </a:gdLst>
              <a:ahLst/>
              <a:cxnLst>
                <a:cxn ang="T10">
                  <a:pos x="T0" y="T1"/>
                </a:cxn>
                <a:cxn ang="T11">
                  <a:pos x="T2" y="T3"/>
                </a:cxn>
                <a:cxn ang="T12">
                  <a:pos x="T4" y="T5"/>
                </a:cxn>
                <a:cxn ang="T13">
                  <a:pos x="T6" y="T7"/>
                </a:cxn>
                <a:cxn ang="T14">
                  <a:pos x="T8" y="T9"/>
                </a:cxn>
              </a:cxnLst>
              <a:rect l="T15" t="T16" r="T17" b="T18"/>
              <a:pathLst>
                <a:path w="14" h="87">
                  <a:moveTo>
                    <a:pt x="12" y="87"/>
                  </a:moveTo>
                  <a:lnTo>
                    <a:pt x="14" y="62"/>
                  </a:lnTo>
                  <a:lnTo>
                    <a:pt x="14" y="40"/>
                  </a:lnTo>
                  <a:lnTo>
                    <a:pt x="6" y="17"/>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03" name="Freeform 745"/>
            <p:cNvSpPr>
              <a:spLocks/>
            </p:cNvSpPr>
            <p:nvPr/>
          </p:nvSpPr>
          <p:spPr bwMode="auto">
            <a:xfrm>
              <a:off x="1992" y="3945"/>
              <a:ext cx="50" cy="71"/>
            </a:xfrm>
            <a:custGeom>
              <a:avLst/>
              <a:gdLst>
                <a:gd name="T0" fmla="*/ 0 w 50"/>
                <a:gd name="T1" fmla="*/ 0 h 71"/>
                <a:gd name="T2" fmla="*/ 2 w 50"/>
                <a:gd name="T3" fmla="*/ 27 h 71"/>
                <a:gd name="T4" fmla="*/ 8 w 50"/>
                <a:gd name="T5" fmla="*/ 48 h 71"/>
                <a:gd name="T6" fmla="*/ 13 w 50"/>
                <a:gd name="T7" fmla="*/ 60 h 71"/>
                <a:gd name="T8" fmla="*/ 17 w 50"/>
                <a:gd name="T9" fmla="*/ 65 h 71"/>
                <a:gd name="T10" fmla="*/ 19 w 50"/>
                <a:gd name="T11" fmla="*/ 69 h 71"/>
                <a:gd name="T12" fmla="*/ 23 w 50"/>
                <a:gd name="T13" fmla="*/ 71 h 71"/>
                <a:gd name="T14" fmla="*/ 27 w 50"/>
                <a:gd name="T15" fmla="*/ 69 h 71"/>
                <a:gd name="T16" fmla="*/ 33 w 50"/>
                <a:gd name="T17" fmla="*/ 67 h 71"/>
                <a:gd name="T18" fmla="*/ 36 w 50"/>
                <a:gd name="T19" fmla="*/ 54 h 71"/>
                <a:gd name="T20" fmla="*/ 38 w 50"/>
                <a:gd name="T21" fmla="*/ 42 h 71"/>
                <a:gd name="T22" fmla="*/ 44 w 50"/>
                <a:gd name="T23" fmla="*/ 25 h 71"/>
                <a:gd name="T24" fmla="*/ 50 w 50"/>
                <a:gd name="T25" fmla="*/ 12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71"/>
                <a:gd name="T41" fmla="*/ 50 w 50"/>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71">
                  <a:moveTo>
                    <a:pt x="0" y="0"/>
                  </a:moveTo>
                  <a:lnTo>
                    <a:pt x="2" y="27"/>
                  </a:lnTo>
                  <a:lnTo>
                    <a:pt x="8" y="48"/>
                  </a:lnTo>
                  <a:lnTo>
                    <a:pt x="13" y="60"/>
                  </a:lnTo>
                  <a:lnTo>
                    <a:pt x="17" y="65"/>
                  </a:lnTo>
                  <a:lnTo>
                    <a:pt x="19" y="69"/>
                  </a:lnTo>
                  <a:lnTo>
                    <a:pt x="23" y="71"/>
                  </a:lnTo>
                  <a:lnTo>
                    <a:pt x="27" y="69"/>
                  </a:lnTo>
                  <a:lnTo>
                    <a:pt x="33" y="67"/>
                  </a:lnTo>
                  <a:lnTo>
                    <a:pt x="36" y="54"/>
                  </a:lnTo>
                  <a:lnTo>
                    <a:pt x="38" y="42"/>
                  </a:lnTo>
                  <a:lnTo>
                    <a:pt x="44" y="25"/>
                  </a:lnTo>
                  <a:lnTo>
                    <a:pt x="5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04" name="Freeform 746"/>
            <p:cNvSpPr>
              <a:spLocks/>
            </p:cNvSpPr>
            <p:nvPr/>
          </p:nvSpPr>
          <p:spPr bwMode="auto">
            <a:xfrm>
              <a:off x="1447" y="3857"/>
              <a:ext cx="10" cy="2"/>
            </a:xfrm>
            <a:custGeom>
              <a:avLst/>
              <a:gdLst>
                <a:gd name="T0" fmla="*/ 10 w 10"/>
                <a:gd name="T1" fmla="*/ 2 h 2"/>
                <a:gd name="T2" fmla="*/ 10 w 10"/>
                <a:gd name="T3" fmla="*/ 2 h 2"/>
                <a:gd name="T4" fmla="*/ 4 w 10"/>
                <a:gd name="T5" fmla="*/ 0 h 2"/>
                <a:gd name="T6" fmla="*/ 0 w 10"/>
                <a:gd name="T7" fmla="*/ 0 h 2"/>
                <a:gd name="T8" fmla="*/ 0 60000 65536"/>
                <a:gd name="T9" fmla="*/ 0 60000 65536"/>
                <a:gd name="T10" fmla="*/ 0 60000 65536"/>
                <a:gd name="T11" fmla="*/ 0 60000 65536"/>
                <a:gd name="T12" fmla="*/ 0 w 10"/>
                <a:gd name="T13" fmla="*/ 0 h 2"/>
                <a:gd name="T14" fmla="*/ 10 w 10"/>
                <a:gd name="T15" fmla="*/ 2 h 2"/>
              </a:gdLst>
              <a:ahLst/>
              <a:cxnLst>
                <a:cxn ang="T8">
                  <a:pos x="T0" y="T1"/>
                </a:cxn>
                <a:cxn ang="T9">
                  <a:pos x="T2" y="T3"/>
                </a:cxn>
                <a:cxn ang="T10">
                  <a:pos x="T4" y="T5"/>
                </a:cxn>
                <a:cxn ang="T11">
                  <a:pos x="T6" y="T7"/>
                </a:cxn>
              </a:cxnLst>
              <a:rect l="T12" t="T13" r="T14" b="T15"/>
              <a:pathLst>
                <a:path w="10" h="2">
                  <a:moveTo>
                    <a:pt x="10" y="2"/>
                  </a:moveTo>
                  <a:lnTo>
                    <a:pt x="10" y="2"/>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05" name="Freeform 747"/>
            <p:cNvSpPr>
              <a:spLocks/>
            </p:cNvSpPr>
            <p:nvPr/>
          </p:nvSpPr>
          <p:spPr bwMode="auto">
            <a:xfrm>
              <a:off x="1975" y="3880"/>
              <a:ext cx="7" cy="69"/>
            </a:xfrm>
            <a:custGeom>
              <a:avLst/>
              <a:gdLst>
                <a:gd name="T0" fmla="*/ 7 w 7"/>
                <a:gd name="T1" fmla="*/ 69 h 69"/>
                <a:gd name="T2" fmla="*/ 5 w 7"/>
                <a:gd name="T3" fmla="*/ 38 h 69"/>
                <a:gd name="T4" fmla="*/ 5 w 7"/>
                <a:gd name="T5" fmla="*/ 30 h 69"/>
                <a:gd name="T6" fmla="*/ 0 w 7"/>
                <a:gd name="T7" fmla="*/ 0 h 69"/>
                <a:gd name="T8" fmla="*/ 0 60000 65536"/>
                <a:gd name="T9" fmla="*/ 0 60000 65536"/>
                <a:gd name="T10" fmla="*/ 0 60000 65536"/>
                <a:gd name="T11" fmla="*/ 0 60000 65536"/>
                <a:gd name="T12" fmla="*/ 0 w 7"/>
                <a:gd name="T13" fmla="*/ 0 h 69"/>
                <a:gd name="T14" fmla="*/ 7 w 7"/>
                <a:gd name="T15" fmla="*/ 69 h 69"/>
              </a:gdLst>
              <a:ahLst/>
              <a:cxnLst>
                <a:cxn ang="T8">
                  <a:pos x="T0" y="T1"/>
                </a:cxn>
                <a:cxn ang="T9">
                  <a:pos x="T2" y="T3"/>
                </a:cxn>
                <a:cxn ang="T10">
                  <a:pos x="T4" y="T5"/>
                </a:cxn>
                <a:cxn ang="T11">
                  <a:pos x="T6" y="T7"/>
                </a:cxn>
              </a:cxnLst>
              <a:rect l="T12" t="T13" r="T14" b="T15"/>
              <a:pathLst>
                <a:path w="7" h="69">
                  <a:moveTo>
                    <a:pt x="7" y="69"/>
                  </a:moveTo>
                  <a:lnTo>
                    <a:pt x="5" y="38"/>
                  </a:lnTo>
                  <a:lnTo>
                    <a:pt x="5" y="3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06" name="Freeform 748"/>
            <p:cNvSpPr>
              <a:spLocks/>
            </p:cNvSpPr>
            <p:nvPr/>
          </p:nvSpPr>
          <p:spPr bwMode="auto">
            <a:xfrm>
              <a:off x="2048" y="3743"/>
              <a:ext cx="5" cy="62"/>
            </a:xfrm>
            <a:custGeom>
              <a:avLst/>
              <a:gdLst>
                <a:gd name="T0" fmla="*/ 5 w 5"/>
                <a:gd name="T1" fmla="*/ 0 h 62"/>
                <a:gd name="T2" fmla="*/ 2 w 5"/>
                <a:gd name="T3" fmla="*/ 35 h 62"/>
                <a:gd name="T4" fmla="*/ 0 w 5"/>
                <a:gd name="T5" fmla="*/ 62 h 62"/>
                <a:gd name="T6" fmla="*/ 0 60000 65536"/>
                <a:gd name="T7" fmla="*/ 0 60000 65536"/>
                <a:gd name="T8" fmla="*/ 0 60000 65536"/>
                <a:gd name="T9" fmla="*/ 0 w 5"/>
                <a:gd name="T10" fmla="*/ 0 h 62"/>
                <a:gd name="T11" fmla="*/ 5 w 5"/>
                <a:gd name="T12" fmla="*/ 62 h 62"/>
              </a:gdLst>
              <a:ahLst/>
              <a:cxnLst>
                <a:cxn ang="T6">
                  <a:pos x="T0" y="T1"/>
                </a:cxn>
                <a:cxn ang="T7">
                  <a:pos x="T2" y="T3"/>
                </a:cxn>
                <a:cxn ang="T8">
                  <a:pos x="T4" y="T5"/>
                </a:cxn>
              </a:cxnLst>
              <a:rect l="T9" t="T10" r="T11" b="T12"/>
              <a:pathLst>
                <a:path w="5" h="62">
                  <a:moveTo>
                    <a:pt x="5" y="0"/>
                  </a:moveTo>
                  <a:lnTo>
                    <a:pt x="2" y="35"/>
                  </a:lnTo>
                  <a:lnTo>
                    <a:pt x="0" y="6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07" name="Freeform 749"/>
            <p:cNvSpPr>
              <a:spLocks/>
            </p:cNvSpPr>
            <p:nvPr/>
          </p:nvSpPr>
          <p:spPr bwMode="auto">
            <a:xfrm>
              <a:off x="1975" y="3743"/>
              <a:ext cx="78" cy="137"/>
            </a:xfrm>
            <a:custGeom>
              <a:avLst/>
              <a:gdLst>
                <a:gd name="T0" fmla="*/ 78 w 78"/>
                <a:gd name="T1" fmla="*/ 0 h 137"/>
                <a:gd name="T2" fmla="*/ 67 w 78"/>
                <a:gd name="T3" fmla="*/ 16 h 137"/>
                <a:gd name="T4" fmla="*/ 57 w 78"/>
                <a:gd name="T5" fmla="*/ 25 h 137"/>
                <a:gd name="T6" fmla="*/ 28 w 78"/>
                <a:gd name="T7" fmla="*/ 69 h 137"/>
                <a:gd name="T8" fmla="*/ 9 w 78"/>
                <a:gd name="T9" fmla="*/ 106 h 137"/>
                <a:gd name="T10" fmla="*/ 3 w 78"/>
                <a:gd name="T11" fmla="*/ 123 h 137"/>
                <a:gd name="T12" fmla="*/ 0 w 78"/>
                <a:gd name="T13" fmla="*/ 137 h 137"/>
                <a:gd name="T14" fmla="*/ 0 60000 65536"/>
                <a:gd name="T15" fmla="*/ 0 60000 65536"/>
                <a:gd name="T16" fmla="*/ 0 60000 65536"/>
                <a:gd name="T17" fmla="*/ 0 60000 65536"/>
                <a:gd name="T18" fmla="*/ 0 60000 65536"/>
                <a:gd name="T19" fmla="*/ 0 60000 65536"/>
                <a:gd name="T20" fmla="*/ 0 60000 65536"/>
                <a:gd name="T21" fmla="*/ 0 w 78"/>
                <a:gd name="T22" fmla="*/ 0 h 137"/>
                <a:gd name="T23" fmla="*/ 78 w 78"/>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137">
                  <a:moveTo>
                    <a:pt x="78" y="0"/>
                  </a:moveTo>
                  <a:lnTo>
                    <a:pt x="67" y="16"/>
                  </a:lnTo>
                  <a:lnTo>
                    <a:pt x="57" y="25"/>
                  </a:lnTo>
                  <a:lnTo>
                    <a:pt x="28" y="69"/>
                  </a:lnTo>
                  <a:lnTo>
                    <a:pt x="9" y="106"/>
                  </a:lnTo>
                  <a:lnTo>
                    <a:pt x="3" y="123"/>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08" name="Freeform 750"/>
            <p:cNvSpPr>
              <a:spLocks/>
            </p:cNvSpPr>
            <p:nvPr/>
          </p:nvSpPr>
          <p:spPr bwMode="auto">
            <a:xfrm>
              <a:off x="1497" y="3828"/>
              <a:ext cx="43" cy="94"/>
            </a:xfrm>
            <a:custGeom>
              <a:avLst/>
              <a:gdLst>
                <a:gd name="T0" fmla="*/ 0 w 43"/>
                <a:gd name="T1" fmla="*/ 94 h 94"/>
                <a:gd name="T2" fmla="*/ 2 w 43"/>
                <a:gd name="T3" fmla="*/ 69 h 94"/>
                <a:gd name="T4" fmla="*/ 6 w 43"/>
                <a:gd name="T5" fmla="*/ 52 h 94"/>
                <a:gd name="T6" fmla="*/ 24 w 43"/>
                <a:gd name="T7" fmla="*/ 29 h 94"/>
                <a:gd name="T8" fmla="*/ 25 w 43"/>
                <a:gd name="T9" fmla="*/ 23 h 94"/>
                <a:gd name="T10" fmla="*/ 43 w 43"/>
                <a:gd name="T11" fmla="*/ 0 h 94"/>
                <a:gd name="T12" fmla="*/ 0 60000 65536"/>
                <a:gd name="T13" fmla="*/ 0 60000 65536"/>
                <a:gd name="T14" fmla="*/ 0 60000 65536"/>
                <a:gd name="T15" fmla="*/ 0 60000 65536"/>
                <a:gd name="T16" fmla="*/ 0 60000 65536"/>
                <a:gd name="T17" fmla="*/ 0 60000 65536"/>
                <a:gd name="T18" fmla="*/ 0 w 43"/>
                <a:gd name="T19" fmla="*/ 0 h 94"/>
                <a:gd name="T20" fmla="*/ 43 w 43"/>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43" h="94">
                  <a:moveTo>
                    <a:pt x="0" y="94"/>
                  </a:moveTo>
                  <a:lnTo>
                    <a:pt x="2" y="69"/>
                  </a:lnTo>
                  <a:lnTo>
                    <a:pt x="6" y="52"/>
                  </a:lnTo>
                  <a:lnTo>
                    <a:pt x="24" y="29"/>
                  </a:lnTo>
                  <a:lnTo>
                    <a:pt x="25" y="23"/>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09" name="Freeform 751"/>
            <p:cNvSpPr>
              <a:spLocks/>
            </p:cNvSpPr>
            <p:nvPr/>
          </p:nvSpPr>
          <p:spPr bwMode="auto">
            <a:xfrm>
              <a:off x="1619" y="3739"/>
              <a:ext cx="152" cy="12"/>
            </a:xfrm>
            <a:custGeom>
              <a:avLst/>
              <a:gdLst>
                <a:gd name="T0" fmla="*/ 0 w 152"/>
                <a:gd name="T1" fmla="*/ 0 h 12"/>
                <a:gd name="T2" fmla="*/ 27 w 152"/>
                <a:gd name="T3" fmla="*/ 0 h 12"/>
                <a:gd name="T4" fmla="*/ 55 w 152"/>
                <a:gd name="T5" fmla="*/ 6 h 12"/>
                <a:gd name="T6" fmla="*/ 77 w 152"/>
                <a:gd name="T7" fmla="*/ 10 h 12"/>
                <a:gd name="T8" fmla="*/ 100 w 152"/>
                <a:gd name="T9" fmla="*/ 12 h 12"/>
                <a:gd name="T10" fmla="*/ 129 w 152"/>
                <a:gd name="T11" fmla="*/ 10 h 12"/>
                <a:gd name="T12" fmla="*/ 152 w 152"/>
                <a:gd name="T13" fmla="*/ 4 h 12"/>
                <a:gd name="T14" fmla="*/ 0 60000 65536"/>
                <a:gd name="T15" fmla="*/ 0 60000 65536"/>
                <a:gd name="T16" fmla="*/ 0 60000 65536"/>
                <a:gd name="T17" fmla="*/ 0 60000 65536"/>
                <a:gd name="T18" fmla="*/ 0 60000 65536"/>
                <a:gd name="T19" fmla="*/ 0 60000 65536"/>
                <a:gd name="T20" fmla="*/ 0 60000 65536"/>
                <a:gd name="T21" fmla="*/ 0 w 152"/>
                <a:gd name="T22" fmla="*/ 0 h 12"/>
                <a:gd name="T23" fmla="*/ 152 w 15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12">
                  <a:moveTo>
                    <a:pt x="0" y="0"/>
                  </a:moveTo>
                  <a:lnTo>
                    <a:pt x="27" y="0"/>
                  </a:lnTo>
                  <a:lnTo>
                    <a:pt x="55" y="6"/>
                  </a:lnTo>
                  <a:lnTo>
                    <a:pt x="77" y="10"/>
                  </a:lnTo>
                  <a:lnTo>
                    <a:pt x="100" y="12"/>
                  </a:lnTo>
                  <a:lnTo>
                    <a:pt x="129" y="10"/>
                  </a:lnTo>
                  <a:lnTo>
                    <a:pt x="152"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10" name="Freeform 752"/>
            <p:cNvSpPr>
              <a:spLocks/>
            </p:cNvSpPr>
            <p:nvPr/>
          </p:nvSpPr>
          <p:spPr bwMode="auto">
            <a:xfrm>
              <a:off x="1909" y="3741"/>
              <a:ext cx="144" cy="8"/>
            </a:xfrm>
            <a:custGeom>
              <a:avLst/>
              <a:gdLst>
                <a:gd name="T0" fmla="*/ 0 w 144"/>
                <a:gd name="T1" fmla="*/ 0 h 8"/>
                <a:gd name="T2" fmla="*/ 25 w 144"/>
                <a:gd name="T3" fmla="*/ 0 h 8"/>
                <a:gd name="T4" fmla="*/ 48 w 144"/>
                <a:gd name="T5" fmla="*/ 2 h 8"/>
                <a:gd name="T6" fmla="*/ 87 w 144"/>
                <a:gd name="T7" fmla="*/ 8 h 8"/>
                <a:gd name="T8" fmla="*/ 119 w 144"/>
                <a:gd name="T9" fmla="*/ 6 h 8"/>
                <a:gd name="T10" fmla="*/ 144 w 144"/>
                <a:gd name="T11" fmla="*/ 2 h 8"/>
                <a:gd name="T12" fmla="*/ 0 60000 65536"/>
                <a:gd name="T13" fmla="*/ 0 60000 65536"/>
                <a:gd name="T14" fmla="*/ 0 60000 65536"/>
                <a:gd name="T15" fmla="*/ 0 60000 65536"/>
                <a:gd name="T16" fmla="*/ 0 60000 65536"/>
                <a:gd name="T17" fmla="*/ 0 60000 65536"/>
                <a:gd name="T18" fmla="*/ 0 w 144"/>
                <a:gd name="T19" fmla="*/ 0 h 8"/>
                <a:gd name="T20" fmla="*/ 144 w 14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4" h="8">
                  <a:moveTo>
                    <a:pt x="0" y="0"/>
                  </a:moveTo>
                  <a:lnTo>
                    <a:pt x="25" y="0"/>
                  </a:lnTo>
                  <a:lnTo>
                    <a:pt x="48" y="2"/>
                  </a:lnTo>
                  <a:lnTo>
                    <a:pt x="87" y="8"/>
                  </a:lnTo>
                  <a:lnTo>
                    <a:pt x="119" y="6"/>
                  </a:lnTo>
                  <a:lnTo>
                    <a:pt x="144"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11" name="Freeform 753"/>
            <p:cNvSpPr>
              <a:spLocks/>
            </p:cNvSpPr>
            <p:nvPr/>
          </p:nvSpPr>
          <p:spPr bwMode="auto">
            <a:xfrm>
              <a:off x="1503" y="3743"/>
              <a:ext cx="268" cy="142"/>
            </a:xfrm>
            <a:custGeom>
              <a:avLst/>
              <a:gdLst>
                <a:gd name="T0" fmla="*/ 268 w 268"/>
                <a:gd name="T1" fmla="*/ 0 h 142"/>
                <a:gd name="T2" fmla="*/ 252 w 268"/>
                <a:gd name="T3" fmla="*/ 17 h 142"/>
                <a:gd name="T4" fmla="*/ 243 w 268"/>
                <a:gd name="T5" fmla="*/ 31 h 142"/>
                <a:gd name="T6" fmla="*/ 237 w 268"/>
                <a:gd name="T7" fmla="*/ 48 h 142"/>
                <a:gd name="T8" fmla="*/ 231 w 268"/>
                <a:gd name="T9" fmla="*/ 66 h 142"/>
                <a:gd name="T10" fmla="*/ 221 w 268"/>
                <a:gd name="T11" fmla="*/ 92 h 142"/>
                <a:gd name="T12" fmla="*/ 204 w 268"/>
                <a:gd name="T13" fmla="*/ 119 h 142"/>
                <a:gd name="T14" fmla="*/ 189 w 268"/>
                <a:gd name="T15" fmla="*/ 137 h 142"/>
                <a:gd name="T16" fmla="*/ 160 w 268"/>
                <a:gd name="T17" fmla="*/ 133 h 142"/>
                <a:gd name="T18" fmla="*/ 139 w 268"/>
                <a:gd name="T19" fmla="*/ 131 h 142"/>
                <a:gd name="T20" fmla="*/ 116 w 268"/>
                <a:gd name="T21" fmla="*/ 133 h 142"/>
                <a:gd name="T22" fmla="*/ 93 w 268"/>
                <a:gd name="T23" fmla="*/ 137 h 142"/>
                <a:gd name="T24" fmla="*/ 58 w 268"/>
                <a:gd name="T25" fmla="*/ 142 h 142"/>
                <a:gd name="T26" fmla="*/ 25 w 268"/>
                <a:gd name="T27" fmla="*/ 142 h 142"/>
                <a:gd name="T28" fmla="*/ 0 w 268"/>
                <a:gd name="T29" fmla="*/ 137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8"/>
                <a:gd name="T46" fmla="*/ 0 h 142"/>
                <a:gd name="T47" fmla="*/ 268 w 268"/>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8" h="142">
                  <a:moveTo>
                    <a:pt x="268" y="0"/>
                  </a:moveTo>
                  <a:lnTo>
                    <a:pt x="252" y="17"/>
                  </a:lnTo>
                  <a:lnTo>
                    <a:pt x="243" y="31"/>
                  </a:lnTo>
                  <a:lnTo>
                    <a:pt x="237" y="48"/>
                  </a:lnTo>
                  <a:lnTo>
                    <a:pt x="231" y="66"/>
                  </a:lnTo>
                  <a:lnTo>
                    <a:pt x="221" y="92"/>
                  </a:lnTo>
                  <a:lnTo>
                    <a:pt x="204" y="119"/>
                  </a:lnTo>
                  <a:lnTo>
                    <a:pt x="189" y="137"/>
                  </a:lnTo>
                  <a:lnTo>
                    <a:pt x="160" y="133"/>
                  </a:lnTo>
                  <a:lnTo>
                    <a:pt x="139" y="131"/>
                  </a:lnTo>
                  <a:lnTo>
                    <a:pt x="116" y="133"/>
                  </a:lnTo>
                  <a:lnTo>
                    <a:pt x="93" y="137"/>
                  </a:lnTo>
                  <a:lnTo>
                    <a:pt x="58" y="142"/>
                  </a:lnTo>
                  <a:lnTo>
                    <a:pt x="25" y="142"/>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12" name="Freeform 754"/>
            <p:cNvSpPr>
              <a:spLocks/>
            </p:cNvSpPr>
            <p:nvPr/>
          </p:nvSpPr>
          <p:spPr bwMode="auto">
            <a:xfrm>
              <a:off x="1809" y="3870"/>
              <a:ext cx="164" cy="19"/>
            </a:xfrm>
            <a:custGeom>
              <a:avLst/>
              <a:gdLst>
                <a:gd name="T0" fmla="*/ 164 w 164"/>
                <a:gd name="T1" fmla="*/ 10 h 19"/>
                <a:gd name="T2" fmla="*/ 141 w 164"/>
                <a:gd name="T3" fmla="*/ 2 h 19"/>
                <a:gd name="T4" fmla="*/ 121 w 164"/>
                <a:gd name="T5" fmla="*/ 0 h 19"/>
                <a:gd name="T6" fmla="*/ 100 w 164"/>
                <a:gd name="T7" fmla="*/ 4 h 19"/>
                <a:gd name="T8" fmla="*/ 79 w 164"/>
                <a:gd name="T9" fmla="*/ 12 h 19"/>
                <a:gd name="T10" fmla="*/ 62 w 164"/>
                <a:gd name="T11" fmla="*/ 17 h 19"/>
                <a:gd name="T12" fmla="*/ 46 w 164"/>
                <a:gd name="T13" fmla="*/ 19 h 19"/>
                <a:gd name="T14" fmla="*/ 19 w 164"/>
                <a:gd name="T15" fmla="*/ 15 h 19"/>
                <a:gd name="T16" fmla="*/ 0 w 164"/>
                <a:gd name="T17" fmla="*/ 1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4"/>
                <a:gd name="T28" fmla="*/ 0 h 19"/>
                <a:gd name="T29" fmla="*/ 164 w 164"/>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4" h="19">
                  <a:moveTo>
                    <a:pt x="164" y="10"/>
                  </a:moveTo>
                  <a:lnTo>
                    <a:pt x="141" y="2"/>
                  </a:lnTo>
                  <a:lnTo>
                    <a:pt x="121" y="0"/>
                  </a:lnTo>
                  <a:lnTo>
                    <a:pt x="100" y="4"/>
                  </a:lnTo>
                  <a:lnTo>
                    <a:pt x="79" y="12"/>
                  </a:lnTo>
                  <a:lnTo>
                    <a:pt x="62" y="17"/>
                  </a:lnTo>
                  <a:lnTo>
                    <a:pt x="46" y="19"/>
                  </a:lnTo>
                  <a:lnTo>
                    <a:pt x="19" y="15"/>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13" name="Freeform 755"/>
            <p:cNvSpPr>
              <a:spLocks/>
            </p:cNvSpPr>
            <p:nvPr/>
          </p:nvSpPr>
          <p:spPr bwMode="auto">
            <a:xfrm>
              <a:off x="1692" y="3743"/>
              <a:ext cx="81" cy="194"/>
            </a:xfrm>
            <a:custGeom>
              <a:avLst/>
              <a:gdLst>
                <a:gd name="T0" fmla="*/ 79 w 81"/>
                <a:gd name="T1" fmla="*/ 0 h 194"/>
                <a:gd name="T2" fmla="*/ 81 w 81"/>
                <a:gd name="T3" fmla="*/ 14 h 194"/>
                <a:gd name="T4" fmla="*/ 81 w 81"/>
                <a:gd name="T5" fmla="*/ 23 h 194"/>
                <a:gd name="T6" fmla="*/ 81 w 81"/>
                <a:gd name="T7" fmla="*/ 42 h 194"/>
                <a:gd name="T8" fmla="*/ 79 w 81"/>
                <a:gd name="T9" fmla="*/ 58 h 194"/>
                <a:gd name="T10" fmla="*/ 69 w 81"/>
                <a:gd name="T11" fmla="*/ 67 h 194"/>
                <a:gd name="T12" fmla="*/ 63 w 81"/>
                <a:gd name="T13" fmla="*/ 75 h 194"/>
                <a:gd name="T14" fmla="*/ 57 w 81"/>
                <a:gd name="T15" fmla="*/ 92 h 194"/>
                <a:gd name="T16" fmla="*/ 54 w 81"/>
                <a:gd name="T17" fmla="*/ 106 h 194"/>
                <a:gd name="T18" fmla="*/ 44 w 81"/>
                <a:gd name="T19" fmla="*/ 127 h 194"/>
                <a:gd name="T20" fmla="*/ 36 w 81"/>
                <a:gd name="T21" fmla="*/ 142 h 194"/>
                <a:gd name="T22" fmla="*/ 17 w 81"/>
                <a:gd name="T23" fmla="*/ 173 h 194"/>
                <a:gd name="T24" fmla="*/ 7 w 81"/>
                <a:gd name="T25" fmla="*/ 185 h 194"/>
                <a:gd name="T26" fmla="*/ 0 w 81"/>
                <a:gd name="T27" fmla="*/ 194 h 1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1"/>
                <a:gd name="T43" fmla="*/ 0 h 194"/>
                <a:gd name="T44" fmla="*/ 81 w 81"/>
                <a:gd name="T45" fmla="*/ 194 h 1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1" h="194">
                  <a:moveTo>
                    <a:pt x="79" y="0"/>
                  </a:moveTo>
                  <a:lnTo>
                    <a:pt x="81" y="14"/>
                  </a:lnTo>
                  <a:lnTo>
                    <a:pt x="81" y="23"/>
                  </a:lnTo>
                  <a:lnTo>
                    <a:pt x="81" y="42"/>
                  </a:lnTo>
                  <a:lnTo>
                    <a:pt x="79" y="58"/>
                  </a:lnTo>
                  <a:lnTo>
                    <a:pt x="69" y="67"/>
                  </a:lnTo>
                  <a:lnTo>
                    <a:pt x="63" y="75"/>
                  </a:lnTo>
                  <a:lnTo>
                    <a:pt x="57" y="92"/>
                  </a:lnTo>
                  <a:lnTo>
                    <a:pt x="54" y="106"/>
                  </a:lnTo>
                  <a:lnTo>
                    <a:pt x="44" y="127"/>
                  </a:lnTo>
                  <a:lnTo>
                    <a:pt x="36" y="142"/>
                  </a:lnTo>
                  <a:lnTo>
                    <a:pt x="17" y="173"/>
                  </a:lnTo>
                  <a:lnTo>
                    <a:pt x="7" y="185"/>
                  </a:lnTo>
                  <a:lnTo>
                    <a:pt x="0" y="19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14" name="Freeform 756"/>
            <p:cNvSpPr>
              <a:spLocks/>
            </p:cNvSpPr>
            <p:nvPr/>
          </p:nvSpPr>
          <p:spPr bwMode="auto">
            <a:xfrm>
              <a:off x="1771" y="3801"/>
              <a:ext cx="84" cy="4"/>
            </a:xfrm>
            <a:custGeom>
              <a:avLst/>
              <a:gdLst>
                <a:gd name="T0" fmla="*/ 0 w 84"/>
                <a:gd name="T1" fmla="*/ 0 h 4"/>
                <a:gd name="T2" fmla="*/ 11 w 84"/>
                <a:gd name="T3" fmla="*/ 2 h 4"/>
                <a:gd name="T4" fmla="*/ 23 w 84"/>
                <a:gd name="T5" fmla="*/ 4 h 4"/>
                <a:gd name="T6" fmla="*/ 44 w 84"/>
                <a:gd name="T7" fmla="*/ 4 h 4"/>
                <a:gd name="T8" fmla="*/ 61 w 84"/>
                <a:gd name="T9" fmla="*/ 4 h 4"/>
                <a:gd name="T10" fmla="*/ 75 w 84"/>
                <a:gd name="T11" fmla="*/ 2 h 4"/>
                <a:gd name="T12" fmla="*/ 84 w 84"/>
                <a:gd name="T13" fmla="*/ 0 h 4"/>
                <a:gd name="T14" fmla="*/ 0 60000 65536"/>
                <a:gd name="T15" fmla="*/ 0 60000 65536"/>
                <a:gd name="T16" fmla="*/ 0 60000 65536"/>
                <a:gd name="T17" fmla="*/ 0 60000 65536"/>
                <a:gd name="T18" fmla="*/ 0 60000 65536"/>
                <a:gd name="T19" fmla="*/ 0 60000 65536"/>
                <a:gd name="T20" fmla="*/ 0 60000 65536"/>
                <a:gd name="T21" fmla="*/ 0 w 84"/>
                <a:gd name="T22" fmla="*/ 0 h 4"/>
                <a:gd name="T23" fmla="*/ 84 w 8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4" h="4">
                  <a:moveTo>
                    <a:pt x="0" y="0"/>
                  </a:moveTo>
                  <a:lnTo>
                    <a:pt x="11" y="2"/>
                  </a:lnTo>
                  <a:lnTo>
                    <a:pt x="23" y="4"/>
                  </a:lnTo>
                  <a:lnTo>
                    <a:pt x="44" y="4"/>
                  </a:lnTo>
                  <a:lnTo>
                    <a:pt x="61" y="4"/>
                  </a:lnTo>
                  <a:lnTo>
                    <a:pt x="75" y="2"/>
                  </a:lnTo>
                  <a:lnTo>
                    <a:pt x="8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15" name="Freeform 757"/>
            <p:cNvSpPr>
              <a:spLocks/>
            </p:cNvSpPr>
            <p:nvPr/>
          </p:nvSpPr>
          <p:spPr bwMode="auto">
            <a:xfrm>
              <a:off x="1692" y="3880"/>
              <a:ext cx="2" cy="57"/>
            </a:xfrm>
            <a:custGeom>
              <a:avLst/>
              <a:gdLst>
                <a:gd name="T0" fmla="*/ 0 w 2"/>
                <a:gd name="T1" fmla="*/ 0 h 57"/>
                <a:gd name="T2" fmla="*/ 2 w 2"/>
                <a:gd name="T3" fmla="*/ 11 h 57"/>
                <a:gd name="T4" fmla="*/ 2 w 2"/>
                <a:gd name="T5" fmla="*/ 21 h 57"/>
                <a:gd name="T6" fmla="*/ 2 w 2"/>
                <a:gd name="T7" fmla="*/ 40 h 57"/>
                <a:gd name="T8" fmla="*/ 0 w 2"/>
                <a:gd name="T9" fmla="*/ 48 h 57"/>
                <a:gd name="T10" fmla="*/ 0 w 2"/>
                <a:gd name="T11" fmla="*/ 57 h 57"/>
                <a:gd name="T12" fmla="*/ 0 60000 65536"/>
                <a:gd name="T13" fmla="*/ 0 60000 65536"/>
                <a:gd name="T14" fmla="*/ 0 60000 65536"/>
                <a:gd name="T15" fmla="*/ 0 60000 65536"/>
                <a:gd name="T16" fmla="*/ 0 60000 65536"/>
                <a:gd name="T17" fmla="*/ 0 60000 65536"/>
                <a:gd name="T18" fmla="*/ 0 w 2"/>
                <a:gd name="T19" fmla="*/ 0 h 57"/>
                <a:gd name="T20" fmla="*/ 2 w 2"/>
                <a:gd name="T21" fmla="*/ 57 h 57"/>
              </a:gdLst>
              <a:ahLst/>
              <a:cxnLst>
                <a:cxn ang="T12">
                  <a:pos x="T0" y="T1"/>
                </a:cxn>
                <a:cxn ang="T13">
                  <a:pos x="T2" y="T3"/>
                </a:cxn>
                <a:cxn ang="T14">
                  <a:pos x="T4" y="T5"/>
                </a:cxn>
                <a:cxn ang="T15">
                  <a:pos x="T6" y="T7"/>
                </a:cxn>
                <a:cxn ang="T16">
                  <a:pos x="T8" y="T9"/>
                </a:cxn>
                <a:cxn ang="T17">
                  <a:pos x="T10" y="T11"/>
                </a:cxn>
              </a:cxnLst>
              <a:rect l="T18" t="T19" r="T20" b="T21"/>
              <a:pathLst>
                <a:path w="2" h="57">
                  <a:moveTo>
                    <a:pt x="0" y="0"/>
                  </a:moveTo>
                  <a:lnTo>
                    <a:pt x="2" y="11"/>
                  </a:lnTo>
                  <a:lnTo>
                    <a:pt x="2" y="21"/>
                  </a:lnTo>
                  <a:lnTo>
                    <a:pt x="2" y="40"/>
                  </a:lnTo>
                  <a:lnTo>
                    <a:pt x="0" y="48"/>
                  </a:lnTo>
                  <a:lnTo>
                    <a:pt x="0" y="5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16" name="Freeform 758"/>
            <p:cNvSpPr>
              <a:spLocks/>
            </p:cNvSpPr>
            <p:nvPr/>
          </p:nvSpPr>
          <p:spPr bwMode="auto">
            <a:xfrm>
              <a:off x="1805" y="3880"/>
              <a:ext cx="4" cy="29"/>
            </a:xfrm>
            <a:custGeom>
              <a:avLst/>
              <a:gdLst>
                <a:gd name="T0" fmla="*/ 4 w 4"/>
                <a:gd name="T1" fmla="*/ 0 h 29"/>
                <a:gd name="T2" fmla="*/ 0 w 4"/>
                <a:gd name="T3" fmla="*/ 15 h 29"/>
                <a:gd name="T4" fmla="*/ 0 w 4"/>
                <a:gd name="T5" fmla="*/ 29 h 29"/>
                <a:gd name="T6" fmla="*/ 0 60000 65536"/>
                <a:gd name="T7" fmla="*/ 0 60000 65536"/>
                <a:gd name="T8" fmla="*/ 0 60000 65536"/>
                <a:gd name="T9" fmla="*/ 0 w 4"/>
                <a:gd name="T10" fmla="*/ 0 h 29"/>
                <a:gd name="T11" fmla="*/ 4 w 4"/>
                <a:gd name="T12" fmla="*/ 29 h 29"/>
              </a:gdLst>
              <a:ahLst/>
              <a:cxnLst>
                <a:cxn ang="T6">
                  <a:pos x="T0" y="T1"/>
                </a:cxn>
                <a:cxn ang="T7">
                  <a:pos x="T2" y="T3"/>
                </a:cxn>
                <a:cxn ang="T8">
                  <a:pos x="T4" y="T5"/>
                </a:cxn>
              </a:cxnLst>
              <a:rect l="T9" t="T10" r="T11" b="T12"/>
              <a:pathLst>
                <a:path w="4" h="29">
                  <a:moveTo>
                    <a:pt x="4" y="0"/>
                  </a:moveTo>
                  <a:lnTo>
                    <a:pt x="0" y="15"/>
                  </a:lnTo>
                  <a:lnTo>
                    <a:pt x="0" y="2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17" name="Freeform 759"/>
            <p:cNvSpPr>
              <a:spLocks/>
            </p:cNvSpPr>
            <p:nvPr/>
          </p:nvSpPr>
          <p:spPr bwMode="auto">
            <a:xfrm>
              <a:off x="1809" y="3805"/>
              <a:ext cx="46" cy="75"/>
            </a:xfrm>
            <a:custGeom>
              <a:avLst/>
              <a:gdLst>
                <a:gd name="T0" fmla="*/ 46 w 46"/>
                <a:gd name="T1" fmla="*/ 0 h 75"/>
                <a:gd name="T2" fmla="*/ 33 w 46"/>
                <a:gd name="T3" fmla="*/ 27 h 75"/>
                <a:gd name="T4" fmla="*/ 23 w 46"/>
                <a:gd name="T5" fmla="*/ 48 h 75"/>
                <a:gd name="T6" fmla="*/ 19 w 46"/>
                <a:gd name="T7" fmla="*/ 55 h 75"/>
                <a:gd name="T8" fmla="*/ 10 w 46"/>
                <a:gd name="T9" fmla="*/ 61 h 75"/>
                <a:gd name="T10" fmla="*/ 2 w 46"/>
                <a:gd name="T11" fmla="*/ 67 h 75"/>
                <a:gd name="T12" fmla="*/ 0 w 46"/>
                <a:gd name="T13" fmla="*/ 75 h 75"/>
                <a:gd name="T14" fmla="*/ 0 60000 65536"/>
                <a:gd name="T15" fmla="*/ 0 60000 65536"/>
                <a:gd name="T16" fmla="*/ 0 60000 65536"/>
                <a:gd name="T17" fmla="*/ 0 60000 65536"/>
                <a:gd name="T18" fmla="*/ 0 60000 65536"/>
                <a:gd name="T19" fmla="*/ 0 60000 65536"/>
                <a:gd name="T20" fmla="*/ 0 60000 65536"/>
                <a:gd name="T21" fmla="*/ 0 w 46"/>
                <a:gd name="T22" fmla="*/ 0 h 75"/>
                <a:gd name="T23" fmla="*/ 46 w 46"/>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75">
                  <a:moveTo>
                    <a:pt x="46" y="0"/>
                  </a:moveTo>
                  <a:lnTo>
                    <a:pt x="33" y="27"/>
                  </a:lnTo>
                  <a:lnTo>
                    <a:pt x="23" y="48"/>
                  </a:lnTo>
                  <a:lnTo>
                    <a:pt x="19" y="55"/>
                  </a:lnTo>
                  <a:lnTo>
                    <a:pt x="10" y="61"/>
                  </a:lnTo>
                  <a:lnTo>
                    <a:pt x="2"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18" name="Freeform 760"/>
            <p:cNvSpPr>
              <a:spLocks/>
            </p:cNvSpPr>
            <p:nvPr/>
          </p:nvSpPr>
          <p:spPr bwMode="auto">
            <a:xfrm>
              <a:off x="1451" y="3859"/>
              <a:ext cx="56" cy="1"/>
            </a:xfrm>
            <a:custGeom>
              <a:avLst/>
              <a:gdLst>
                <a:gd name="T0" fmla="*/ 56 w 56"/>
                <a:gd name="T1" fmla="*/ 1 h 1"/>
                <a:gd name="T2" fmla="*/ 41 w 56"/>
                <a:gd name="T3" fmla="*/ 1 h 1"/>
                <a:gd name="T4" fmla="*/ 25 w 56"/>
                <a:gd name="T5" fmla="*/ 0 h 1"/>
                <a:gd name="T6" fmla="*/ 6 w 56"/>
                <a:gd name="T7" fmla="*/ 0 h 1"/>
                <a:gd name="T8" fmla="*/ 6 w 56"/>
                <a:gd name="T9" fmla="*/ 0 h 1"/>
                <a:gd name="T10" fmla="*/ 0 w 56"/>
                <a:gd name="T11" fmla="*/ 0 h 1"/>
                <a:gd name="T12" fmla="*/ 0 60000 65536"/>
                <a:gd name="T13" fmla="*/ 0 60000 65536"/>
                <a:gd name="T14" fmla="*/ 0 60000 65536"/>
                <a:gd name="T15" fmla="*/ 0 60000 65536"/>
                <a:gd name="T16" fmla="*/ 0 60000 65536"/>
                <a:gd name="T17" fmla="*/ 0 60000 65536"/>
                <a:gd name="T18" fmla="*/ 0 w 56"/>
                <a:gd name="T19" fmla="*/ 0 h 1"/>
                <a:gd name="T20" fmla="*/ 56 w 56"/>
                <a:gd name="T21" fmla="*/ 1 h 1"/>
              </a:gdLst>
              <a:ahLst/>
              <a:cxnLst>
                <a:cxn ang="T12">
                  <a:pos x="T0" y="T1"/>
                </a:cxn>
                <a:cxn ang="T13">
                  <a:pos x="T2" y="T3"/>
                </a:cxn>
                <a:cxn ang="T14">
                  <a:pos x="T4" y="T5"/>
                </a:cxn>
                <a:cxn ang="T15">
                  <a:pos x="T6" y="T7"/>
                </a:cxn>
                <a:cxn ang="T16">
                  <a:pos x="T8" y="T9"/>
                </a:cxn>
                <a:cxn ang="T17">
                  <a:pos x="T10" y="T11"/>
                </a:cxn>
              </a:cxnLst>
              <a:rect l="T18" t="T19" r="T20" b="T21"/>
              <a:pathLst>
                <a:path w="56" h="1">
                  <a:moveTo>
                    <a:pt x="56" y="1"/>
                  </a:moveTo>
                  <a:lnTo>
                    <a:pt x="41" y="1"/>
                  </a:lnTo>
                  <a:lnTo>
                    <a:pt x="25" y="0"/>
                  </a:lnTo>
                  <a:lnTo>
                    <a:pt x="6"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19" name="Freeform 761"/>
            <p:cNvSpPr>
              <a:spLocks/>
            </p:cNvSpPr>
            <p:nvPr/>
          </p:nvSpPr>
          <p:spPr bwMode="auto">
            <a:xfrm>
              <a:off x="1992" y="3847"/>
              <a:ext cx="38" cy="98"/>
            </a:xfrm>
            <a:custGeom>
              <a:avLst/>
              <a:gdLst>
                <a:gd name="T0" fmla="*/ 38 w 38"/>
                <a:gd name="T1" fmla="*/ 23 h 98"/>
                <a:gd name="T2" fmla="*/ 38 w 38"/>
                <a:gd name="T3" fmla="*/ 21 h 98"/>
                <a:gd name="T4" fmla="*/ 36 w 38"/>
                <a:gd name="T5" fmla="*/ 10 h 98"/>
                <a:gd name="T6" fmla="*/ 33 w 38"/>
                <a:gd name="T7" fmla="*/ 2 h 98"/>
                <a:gd name="T8" fmla="*/ 23 w 38"/>
                <a:gd name="T9" fmla="*/ 0 h 98"/>
                <a:gd name="T10" fmla="*/ 15 w 38"/>
                <a:gd name="T11" fmla="*/ 6 h 98"/>
                <a:gd name="T12" fmla="*/ 9 w 38"/>
                <a:gd name="T13" fmla="*/ 15 h 98"/>
                <a:gd name="T14" fmla="*/ 8 w 38"/>
                <a:gd name="T15" fmla="*/ 27 h 98"/>
                <a:gd name="T16" fmla="*/ 6 w 38"/>
                <a:gd name="T17" fmla="*/ 46 h 98"/>
                <a:gd name="T18" fmla="*/ 2 w 38"/>
                <a:gd name="T19" fmla="*/ 71 h 98"/>
                <a:gd name="T20" fmla="*/ 2 w 38"/>
                <a:gd name="T21" fmla="*/ 75 h 98"/>
                <a:gd name="T22" fmla="*/ 0 w 38"/>
                <a:gd name="T23" fmla="*/ 98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98"/>
                <a:gd name="T38" fmla="*/ 38 w 3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98">
                  <a:moveTo>
                    <a:pt x="38" y="23"/>
                  </a:moveTo>
                  <a:lnTo>
                    <a:pt x="38" y="21"/>
                  </a:lnTo>
                  <a:lnTo>
                    <a:pt x="36" y="10"/>
                  </a:lnTo>
                  <a:lnTo>
                    <a:pt x="33" y="2"/>
                  </a:lnTo>
                  <a:lnTo>
                    <a:pt x="23" y="0"/>
                  </a:lnTo>
                  <a:lnTo>
                    <a:pt x="15" y="6"/>
                  </a:lnTo>
                  <a:lnTo>
                    <a:pt x="9" y="15"/>
                  </a:lnTo>
                  <a:lnTo>
                    <a:pt x="8" y="27"/>
                  </a:lnTo>
                  <a:lnTo>
                    <a:pt x="6" y="46"/>
                  </a:lnTo>
                  <a:lnTo>
                    <a:pt x="2" y="71"/>
                  </a:lnTo>
                  <a:lnTo>
                    <a:pt x="2" y="75"/>
                  </a:lnTo>
                  <a:lnTo>
                    <a:pt x="0" y="9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20" name="Freeform 762"/>
            <p:cNvSpPr>
              <a:spLocks/>
            </p:cNvSpPr>
            <p:nvPr/>
          </p:nvSpPr>
          <p:spPr bwMode="auto">
            <a:xfrm>
              <a:off x="1855" y="3741"/>
              <a:ext cx="54" cy="64"/>
            </a:xfrm>
            <a:custGeom>
              <a:avLst/>
              <a:gdLst>
                <a:gd name="T0" fmla="*/ 54 w 54"/>
                <a:gd name="T1" fmla="*/ 0 h 64"/>
                <a:gd name="T2" fmla="*/ 43 w 54"/>
                <a:gd name="T3" fmla="*/ 19 h 64"/>
                <a:gd name="T4" fmla="*/ 25 w 54"/>
                <a:gd name="T5" fmla="*/ 37 h 64"/>
                <a:gd name="T6" fmla="*/ 2 w 54"/>
                <a:gd name="T7" fmla="*/ 62 h 64"/>
                <a:gd name="T8" fmla="*/ 0 w 54"/>
                <a:gd name="T9" fmla="*/ 64 h 64"/>
                <a:gd name="T10" fmla="*/ 0 60000 65536"/>
                <a:gd name="T11" fmla="*/ 0 60000 65536"/>
                <a:gd name="T12" fmla="*/ 0 60000 65536"/>
                <a:gd name="T13" fmla="*/ 0 60000 65536"/>
                <a:gd name="T14" fmla="*/ 0 60000 65536"/>
                <a:gd name="T15" fmla="*/ 0 w 54"/>
                <a:gd name="T16" fmla="*/ 0 h 64"/>
                <a:gd name="T17" fmla="*/ 54 w 54"/>
                <a:gd name="T18" fmla="*/ 64 h 64"/>
              </a:gdLst>
              <a:ahLst/>
              <a:cxnLst>
                <a:cxn ang="T10">
                  <a:pos x="T0" y="T1"/>
                </a:cxn>
                <a:cxn ang="T11">
                  <a:pos x="T2" y="T3"/>
                </a:cxn>
                <a:cxn ang="T12">
                  <a:pos x="T4" y="T5"/>
                </a:cxn>
                <a:cxn ang="T13">
                  <a:pos x="T6" y="T7"/>
                </a:cxn>
                <a:cxn ang="T14">
                  <a:pos x="T8" y="T9"/>
                </a:cxn>
              </a:cxnLst>
              <a:rect l="T15" t="T16" r="T17" b="T18"/>
              <a:pathLst>
                <a:path w="54" h="64">
                  <a:moveTo>
                    <a:pt x="54" y="0"/>
                  </a:moveTo>
                  <a:lnTo>
                    <a:pt x="43" y="19"/>
                  </a:lnTo>
                  <a:lnTo>
                    <a:pt x="25" y="37"/>
                  </a:lnTo>
                  <a:lnTo>
                    <a:pt x="2" y="62"/>
                  </a:lnTo>
                  <a:lnTo>
                    <a:pt x="0" y="6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21" name="Freeform 763"/>
            <p:cNvSpPr>
              <a:spLocks/>
            </p:cNvSpPr>
            <p:nvPr/>
          </p:nvSpPr>
          <p:spPr bwMode="auto">
            <a:xfrm>
              <a:off x="1540" y="3753"/>
              <a:ext cx="42" cy="75"/>
            </a:xfrm>
            <a:custGeom>
              <a:avLst/>
              <a:gdLst>
                <a:gd name="T0" fmla="*/ 0 w 42"/>
                <a:gd name="T1" fmla="*/ 75 h 75"/>
                <a:gd name="T2" fmla="*/ 25 w 42"/>
                <a:gd name="T3" fmla="*/ 34 h 75"/>
                <a:gd name="T4" fmla="*/ 42 w 42"/>
                <a:gd name="T5" fmla="*/ 0 h 75"/>
                <a:gd name="T6" fmla="*/ 0 60000 65536"/>
                <a:gd name="T7" fmla="*/ 0 60000 65536"/>
                <a:gd name="T8" fmla="*/ 0 60000 65536"/>
                <a:gd name="T9" fmla="*/ 0 w 42"/>
                <a:gd name="T10" fmla="*/ 0 h 75"/>
                <a:gd name="T11" fmla="*/ 42 w 42"/>
                <a:gd name="T12" fmla="*/ 75 h 75"/>
              </a:gdLst>
              <a:ahLst/>
              <a:cxnLst>
                <a:cxn ang="T6">
                  <a:pos x="T0" y="T1"/>
                </a:cxn>
                <a:cxn ang="T7">
                  <a:pos x="T2" y="T3"/>
                </a:cxn>
                <a:cxn ang="T8">
                  <a:pos x="T4" y="T5"/>
                </a:cxn>
              </a:cxnLst>
              <a:rect l="T9" t="T10" r="T11" b="T12"/>
              <a:pathLst>
                <a:path w="42" h="75">
                  <a:moveTo>
                    <a:pt x="0" y="75"/>
                  </a:moveTo>
                  <a:lnTo>
                    <a:pt x="25" y="34"/>
                  </a:lnTo>
                  <a:lnTo>
                    <a:pt x="4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22" name="Freeform 764"/>
            <p:cNvSpPr>
              <a:spLocks/>
            </p:cNvSpPr>
            <p:nvPr/>
          </p:nvSpPr>
          <p:spPr bwMode="auto">
            <a:xfrm>
              <a:off x="1851" y="3703"/>
              <a:ext cx="214" cy="2"/>
            </a:xfrm>
            <a:custGeom>
              <a:avLst/>
              <a:gdLst>
                <a:gd name="T0" fmla="*/ 0 w 214"/>
                <a:gd name="T1" fmla="*/ 2 h 2"/>
                <a:gd name="T2" fmla="*/ 29 w 214"/>
                <a:gd name="T3" fmla="*/ 2 h 2"/>
                <a:gd name="T4" fmla="*/ 162 w 214"/>
                <a:gd name="T5" fmla="*/ 2 h 2"/>
                <a:gd name="T6" fmla="*/ 214 w 214"/>
                <a:gd name="T7" fmla="*/ 0 h 2"/>
                <a:gd name="T8" fmla="*/ 0 60000 65536"/>
                <a:gd name="T9" fmla="*/ 0 60000 65536"/>
                <a:gd name="T10" fmla="*/ 0 60000 65536"/>
                <a:gd name="T11" fmla="*/ 0 60000 65536"/>
                <a:gd name="T12" fmla="*/ 0 w 214"/>
                <a:gd name="T13" fmla="*/ 0 h 2"/>
                <a:gd name="T14" fmla="*/ 214 w 214"/>
                <a:gd name="T15" fmla="*/ 2 h 2"/>
              </a:gdLst>
              <a:ahLst/>
              <a:cxnLst>
                <a:cxn ang="T8">
                  <a:pos x="T0" y="T1"/>
                </a:cxn>
                <a:cxn ang="T9">
                  <a:pos x="T2" y="T3"/>
                </a:cxn>
                <a:cxn ang="T10">
                  <a:pos x="T4" y="T5"/>
                </a:cxn>
                <a:cxn ang="T11">
                  <a:pos x="T6" y="T7"/>
                </a:cxn>
              </a:cxnLst>
              <a:rect l="T12" t="T13" r="T14" b="T15"/>
              <a:pathLst>
                <a:path w="214" h="2">
                  <a:moveTo>
                    <a:pt x="0" y="2"/>
                  </a:moveTo>
                  <a:lnTo>
                    <a:pt x="29" y="2"/>
                  </a:lnTo>
                  <a:lnTo>
                    <a:pt x="162" y="2"/>
                  </a:lnTo>
                  <a:lnTo>
                    <a:pt x="214"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23" name="Freeform 765"/>
            <p:cNvSpPr>
              <a:spLocks/>
            </p:cNvSpPr>
            <p:nvPr/>
          </p:nvSpPr>
          <p:spPr bwMode="auto">
            <a:xfrm>
              <a:off x="2036" y="3734"/>
              <a:ext cx="58" cy="119"/>
            </a:xfrm>
            <a:custGeom>
              <a:avLst/>
              <a:gdLst>
                <a:gd name="T0" fmla="*/ 58 w 58"/>
                <a:gd name="T1" fmla="*/ 0 h 119"/>
                <a:gd name="T2" fmla="*/ 48 w 58"/>
                <a:gd name="T3" fmla="*/ 17 h 119"/>
                <a:gd name="T4" fmla="*/ 14 w 58"/>
                <a:gd name="T5" fmla="*/ 90 h 119"/>
                <a:gd name="T6" fmla="*/ 0 w 58"/>
                <a:gd name="T7" fmla="*/ 119 h 119"/>
                <a:gd name="T8" fmla="*/ 0 60000 65536"/>
                <a:gd name="T9" fmla="*/ 0 60000 65536"/>
                <a:gd name="T10" fmla="*/ 0 60000 65536"/>
                <a:gd name="T11" fmla="*/ 0 60000 65536"/>
                <a:gd name="T12" fmla="*/ 0 w 58"/>
                <a:gd name="T13" fmla="*/ 0 h 119"/>
                <a:gd name="T14" fmla="*/ 58 w 58"/>
                <a:gd name="T15" fmla="*/ 119 h 119"/>
              </a:gdLst>
              <a:ahLst/>
              <a:cxnLst>
                <a:cxn ang="T8">
                  <a:pos x="T0" y="T1"/>
                </a:cxn>
                <a:cxn ang="T9">
                  <a:pos x="T2" y="T3"/>
                </a:cxn>
                <a:cxn ang="T10">
                  <a:pos x="T4" y="T5"/>
                </a:cxn>
                <a:cxn ang="T11">
                  <a:pos x="T6" y="T7"/>
                </a:cxn>
              </a:cxnLst>
              <a:rect l="T12" t="T13" r="T14" b="T15"/>
              <a:pathLst>
                <a:path w="58" h="119">
                  <a:moveTo>
                    <a:pt x="58" y="0"/>
                  </a:moveTo>
                  <a:lnTo>
                    <a:pt x="48" y="17"/>
                  </a:lnTo>
                  <a:lnTo>
                    <a:pt x="14" y="90"/>
                  </a:lnTo>
                  <a:lnTo>
                    <a:pt x="0" y="119"/>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524" name="Line 766"/>
            <p:cNvSpPr>
              <a:spLocks noChangeShapeType="1"/>
            </p:cNvSpPr>
            <p:nvPr/>
          </p:nvSpPr>
          <p:spPr bwMode="auto">
            <a:xfrm flipH="1">
              <a:off x="1467" y="3753"/>
              <a:ext cx="38" cy="8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525" name="Freeform 767"/>
            <p:cNvSpPr>
              <a:spLocks/>
            </p:cNvSpPr>
            <p:nvPr/>
          </p:nvSpPr>
          <p:spPr bwMode="auto">
            <a:xfrm>
              <a:off x="1476" y="3924"/>
              <a:ext cx="206" cy="10"/>
            </a:xfrm>
            <a:custGeom>
              <a:avLst/>
              <a:gdLst>
                <a:gd name="T0" fmla="*/ 0 w 206"/>
                <a:gd name="T1" fmla="*/ 10 h 10"/>
                <a:gd name="T2" fmla="*/ 0 w 206"/>
                <a:gd name="T3" fmla="*/ 10 h 10"/>
                <a:gd name="T4" fmla="*/ 21 w 206"/>
                <a:gd name="T5" fmla="*/ 10 h 10"/>
                <a:gd name="T6" fmla="*/ 98 w 206"/>
                <a:gd name="T7" fmla="*/ 6 h 10"/>
                <a:gd name="T8" fmla="*/ 143 w 206"/>
                <a:gd name="T9" fmla="*/ 4 h 10"/>
                <a:gd name="T10" fmla="*/ 170 w 206"/>
                <a:gd name="T11" fmla="*/ 2 h 10"/>
                <a:gd name="T12" fmla="*/ 206 w 206"/>
                <a:gd name="T13" fmla="*/ 0 h 10"/>
                <a:gd name="T14" fmla="*/ 0 60000 65536"/>
                <a:gd name="T15" fmla="*/ 0 60000 65536"/>
                <a:gd name="T16" fmla="*/ 0 60000 65536"/>
                <a:gd name="T17" fmla="*/ 0 60000 65536"/>
                <a:gd name="T18" fmla="*/ 0 60000 65536"/>
                <a:gd name="T19" fmla="*/ 0 60000 65536"/>
                <a:gd name="T20" fmla="*/ 0 60000 65536"/>
                <a:gd name="T21" fmla="*/ 0 w 206"/>
                <a:gd name="T22" fmla="*/ 0 h 10"/>
                <a:gd name="T23" fmla="*/ 206 w 206"/>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6" h="10">
                  <a:moveTo>
                    <a:pt x="0" y="10"/>
                  </a:moveTo>
                  <a:lnTo>
                    <a:pt x="0" y="10"/>
                  </a:lnTo>
                  <a:lnTo>
                    <a:pt x="21" y="10"/>
                  </a:lnTo>
                  <a:lnTo>
                    <a:pt x="98" y="6"/>
                  </a:lnTo>
                  <a:lnTo>
                    <a:pt x="143" y="4"/>
                  </a:lnTo>
                  <a:lnTo>
                    <a:pt x="170" y="2"/>
                  </a:lnTo>
                  <a:lnTo>
                    <a:pt x="206"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3024" name="Group 768"/>
          <p:cNvGrpSpPr>
            <a:grpSpLocks/>
          </p:cNvGrpSpPr>
          <p:nvPr/>
        </p:nvGrpSpPr>
        <p:grpSpPr bwMode="auto">
          <a:xfrm>
            <a:off x="5334000" y="3505200"/>
            <a:ext cx="3332163" cy="842963"/>
            <a:chOff x="2442" y="2195"/>
            <a:chExt cx="2099" cy="531"/>
          </a:xfrm>
        </p:grpSpPr>
        <p:sp>
          <p:nvSpPr>
            <p:cNvPr id="23267" name="Rectangle 769"/>
            <p:cNvSpPr>
              <a:spLocks noChangeArrowheads="1"/>
            </p:cNvSpPr>
            <p:nvPr/>
          </p:nvSpPr>
          <p:spPr bwMode="auto">
            <a:xfrm>
              <a:off x="2442" y="2275"/>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3268" name="Rectangle 770"/>
            <p:cNvSpPr>
              <a:spLocks noChangeArrowheads="1"/>
            </p:cNvSpPr>
            <p:nvPr/>
          </p:nvSpPr>
          <p:spPr bwMode="auto">
            <a:xfrm>
              <a:off x="2508" y="22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269" name="Rectangle 771"/>
            <p:cNvSpPr>
              <a:spLocks noChangeArrowheads="1"/>
            </p:cNvSpPr>
            <p:nvPr/>
          </p:nvSpPr>
          <p:spPr bwMode="auto">
            <a:xfrm>
              <a:off x="2555"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270" name="Rectangle 772"/>
            <p:cNvSpPr>
              <a:spLocks noChangeArrowheads="1"/>
            </p:cNvSpPr>
            <p:nvPr/>
          </p:nvSpPr>
          <p:spPr bwMode="auto">
            <a:xfrm>
              <a:off x="2585" y="2275"/>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271" name="Rectangle 773"/>
            <p:cNvSpPr>
              <a:spLocks noChangeArrowheads="1"/>
            </p:cNvSpPr>
            <p:nvPr/>
          </p:nvSpPr>
          <p:spPr bwMode="auto">
            <a:xfrm>
              <a:off x="2637" y="2275"/>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3272" name="Rectangle 774"/>
            <p:cNvSpPr>
              <a:spLocks noChangeArrowheads="1"/>
            </p:cNvSpPr>
            <p:nvPr/>
          </p:nvSpPr>
          <p:spPr bwMode="auto">
            <a:xfrm>
              <a:off x="2737"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3273" name="Rectangle 775"/>
            <p:cNvSpPr>
              <a:spLocks noChangeArrowheads="1"/>
            </p:cNvSpPr>
            <p:nvPr/>
          </p:nvSpPr>
          <p:spPr bwMode="auto">
            <a:xfrm>
              <a:off x="2767"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274" name="Rectangle 776"/>
            <p:cNvSpPr>
              <a:spLocks noChangeArrowheads="1"/>
            </p:cNvSpPr>
            <p:nvPr/>
          </p:nvSpPr>
          <p:spPr bwMode="auto">
            <a:xfrm>
              <a:off x="2808" y="22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275" name="Rectangle 777"/>
            <p:cNvSpPr>
              <a:spLocks noChangeArrowheads="1"/>
            </p:cNvSpPr>
            <p:nvPr/>
          </p:nvSpPr>
          <p:spPr bwMode="auto">
            <a:xfrm>
              <a:off x="2854"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276" name="Rectangle 778"/>
            <p:cNvSpPr>
              <a:spLocks noChangeArrowheads="1"/>
            </p:cNvSpPr>
            <p:nvPr/>
          </p:nvSpPr>
          <p:spPr bwMode="auto">
            <a:xfrm>
              <a:off x="2885" y="2275"/>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277" name="Rectangle 779"/>
            <p:cNvSpPr>
              <a:spLocks noChangeArrowheads="1"/>
            </p:cNvSpPr>
            <p:nvPr/>
          </p:nvSpPr>
          <p:spPr bwMode="auto">
            <a:xfrm>
              <a:off x="2937"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3278" name="Rectangle 780"/>
            <p:cNvSpPr>
              <a:spLocks noChangeArrowheads="1"/>
            </p:cNvSpPr>
            <p:nvPr/>
          </p:nvSpPr>
          <p:spPr bwMode="auto">
            <a:xfrm>
              <a:off x="2976"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279" name="Rectangle 781"/>
            <p:cNvSpPr>
              <a:spLocks noChangeArrowheads="1"/>
            </p:cNvSpPr>
            <p:nvPr/>
          </p:nvSpPr>
          <p:spPr bwMode="auto">
            <a:xfrm>
              <a:off x="3040" y="2275"/>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H</a:t>
              </a:r>
              <a:endParaRPr lang="en-US" smtClean="0">
                <a:solidFill>
                  <a:srgbClr val="000000"/>
                </a:solidFill>
              </a:endParaRPr>
            </a:p>
          </p:txBody>
        </p:sp>
        <p:sp>
          <p:nvSpPr>
            <p:cNvPr id="23280" name="Rectangle 782"/>
            <p:cNvSpPr>
              <a:spLocks noChangeArrowheads="1"/>
            </p:cNvSpPr>
            <p:nvPr/>
          </p:nvSpPr>
          <p:spPr bwMode="auto">
            <a:xfrm>
              <a:off x="3135" y="227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281" name="Rectangle 783"/>
            <p:cNvSpPr>
              <a:spLocks noChangeArrowheads="1"/>
            </p:cNvSpPr>
            <p:nvPr/>
          </p:nvSpPr>
          <p:spPr bwMode="auto">
            <a:xfrm>
              <a:off x="3176" y="227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282" name="Rectangle 784"/>
            <p:cNvSpPr>
              <a:spLocks noChangeArrowheads="1"/>
            </p:cNvSpPr>
            <p:nvPr/>
          </p:nvSpPr>
          <p:spPr bwMode="auto">
            <a:xfrm>
              <a:off x="3212" y="227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283" name="Rectangle 785"/>
            <p:cNvSpPr>
              <a:spLocks noChangeArrowheads="1"/>
            </p:cNvSpPr>
            <p:nvPr/>
          </p:nvSpPr>
          <p:spPr bwMode="auto">
            <a:xfrm>
              <a:off x="3237" y="227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284" name="Rectangle 786"/>
            <p:cNvSpPr>
              <a:spLocks noChangeArrowheads="1"/>
            </p:cNvSpPr>
            <p:nvPr/>
          </p:nvSpPr>
          <p:spPr bwMode="auto">
            <a:xfrm>
              <a:off x="3278" y="227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3285" name="Rectangle 787"/>
            <p:cNvSpPr>
              <a:spLocks noChangeArrowheads="1"/>
            </p:cNvSpPr>
            <p:nvPr/>
          </p:nvSpPr>
          <p:spPr bwMode="auto">
            <a:xfrm>
              <a:off x="3325" y="227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3286" name="Rectangle 788"/>
            <p:cNvSpPr>
              <a:spLocks noChangeArrowheads="1"/>
            </p:cNvSpPr>
            <p:nvPr/>
          </p:nvSpPr>
          <p:spPr bwMode="auto">
            <a:xfrm>
              <a:off x="2442"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287" name="Rectangle 789"/>
            <p:cNvSpPr>
              <a:spLocks noChangeArrowheads="1"/>
            </p:cNvSpPr>
            <p:nvPr/>
          </p:nvSpPr>
          <p:spPr bwMode="auto">
            <a:xfrm>
              <a:off x="2467"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288" name="Rectangle 790"/>
            <p:cNvSpPr>
              <a:spLocks noChangeArrowheads="1"/>
            </p:cNvSpPr>
            <p:nvPr/>
          </p:nvSpPr>
          <p:spPr bwMode="auto">
            <a:xfrm>
              <a:off x="2493" y="238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289" name="Rectangle 791"/>
            <p:cNvSpPr>
              <a:spLocks noChangeArrowheads="1"/>
            </p:cNvSpPr>
            <p:nvPr/>
          </p:nvSpPr>
          <p:spPr bwMode="auto">
            <a:xfrm>
              <a:off x="2529"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290" name="Rectangle 792"/>
            <p:cNvSpPr>
              <a:spLocks noChangeArrowheads="1"/>
            </p:cNvSpPr>
            <p:nvPr/>
          </p:nvSpPr>
          <p:spPr bwMode="auto">
            <a:xfrm>
              <a:off x="2575"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291" name="Rectangle 793"/>
            <p:cNvSpPr>
              <a:spLocks noChangeArrowheads="1"/>
            </p:cNvSpPr>
            <p:nvPr/>
          </p:nvSpPr>
          <p:spPr bwMode="auto">
            <a:xfrm>
              <a:off x="2616" y="238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292" name="Rectangle 794"/>
            <p:cNvSpPr>
              <a:spLocks noChangeArrowheads="1"/>
            </p:cNvSpPr>
            <p:nvPr/>
          </p:nvSpPr>
          <p:spPr bwMode="auto">
            <a:xfrm>
              <a:off x="2675"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293" name="Rectangle 795"/>
            <p:cNvSpPr>
              <a:spLocks noChangeArrowheads="1"/>
            </p:cNvSpPr>
            <p:nvPr/>
          </p:nvSpPr>
          <p:spPr bwMode="auto">
            <a:xfrm>
              <a:off x="2739"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3294" name="Rectangle 796"/>
            <p:cNvSpPr>
              <a:spLocks noChangeArrowheads="1"/>
            </p:cNvSpPr>
            <p:nvPr/>
          </p:nvSpPr>
          <p:spPr bwMode="auto">
            <a:xfrm>
              <a:off x="2785"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295" name="Rectangle 797"/>
            <p:cNvSpPr>
              <a:spLocks noChangeArrowheads="1"/>
            </p:cNvSpPr>
            <p:nvPr/>
          </p:nvSpPr>
          <p:spPr bwMode="auto">
            <a:xfrm>
              <a:off x="2811"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296" name="Rectangle 798"/>
            <p:cNvSpPr>
              <a:spLocks noChangeArrowheads="1"/>
            </p:cNvSpPr>
            <p:nvPr/>
          </p:nvSpPr>
          <p:spPr bwMode="auto">
            <a:xfrm>
              <a:off x="2852"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297" name="Rectangle 799"/>
            <p:cNvSpPr>
              <a:spLocks noChangeArrowheads="1"/>
            </p:cNvSpPr>
            <p:nvPr/>
          </p:nvSpPr>
          <p:spPr bwMode="auto">
            <a:xfrm>
              <a:off x="2898"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298" name="Rectangle 800"/>
            <p:cNvSpPr>
              <a:spLocks noChangeArrowheads="1"/>
            </p:cNvSpPr>
            <p:nvPr/>
          </p:nvSpPr>
          <p:spPr bwMode="auto">
            <a:xfrm>
              <a:off x="2962"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299" name="Rectangle 801"/>
            <p:cNvSpPr>
              <a:spLocks noChangeArrowheads="1"/>
            </p:cNvSpPr>
            <p:nvPr/>
          </p:nvSpPr>
          <p:spPr bwMode="auto">
            <a:xfrm>
              <a:off x="3008"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300" name="Rectangle 802"/>
            <p:cNvSpPr>
              <a:spLocks noChangeArrowheads="1"/>
            </p:cNvSpPr>
            <p:nvPr/>
          </p:nvSpPr>
          <p:spPr bwMode="auto">
            <a:xfrm>
              <a:off x="3078"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301" name="Rectangle 803"/>
            <p:cNvSpPr>
              <a:spLocks noChangeArrowheads="1"/>
            </p:cNvSpPr>
            <p:nvPr/>
          </p:nvSpPr>
          <p:spPr bwMode="auto">
            <a:xfrm>
              <a:off x="3103"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302" name="Rectangle 804"/>
            <p:cNvSpPr>
              <a:spLocks noChangeArrowheads="1"/>
            </p:cNvSpPr>
            <p:nvPr/>
          </p:nvSpPr>
          <p:spPr bwMode="auto">
            <a:xfrm>
              <a:off x="3149"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303" name="Rectangle 805"/>
            <p:cNvSpPr>
              <a:spLocks noChangeArrowheads="1"/>
            </p:cNvSpPr>
            <p:nvPr/>
          </p:nvSpPr>
          <p:spPr bwMode="auto">
            <a:xfrm>
              <a:off x="3213"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304" name="Rectangle 806"/>
            <p:cNvSpPr>
              <a:spLocks noChangeArrowheads="1"/>
            </p:cNvSpPr>
            <p:nvPr/>
          </p:nvSpPr>
          <p:spPr bwMode="auto">
            <a:xfrm>
              <a:off x="3260"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305" name="Rectangle 807"/>
            <p:cNvSpPr>
              <a:spLocks noChangeArrowheads="1"/>
            </p:cNvSpPr>
            <p:nvPr/>
          </p:nvSpPr>
          <p:spPr bwMode="auto">
            <a:xfrm>
              <a:off x="3285"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3306" name="Rectangle 808"/>
            <p:cNvSpPr>
              <a:spLocks noChangeArrowheads="1"/>
            </p:cNvSpPr>
            <p:nvPr/>
          </p:nvSpPr>
          <p:spPr bwMode="auto">
            <a:xfrm>
              <a:off x="3331"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307" name="Rectangle 809"/>
            <p:cNvSpPr>
              <a:spLocks noChangeArrowheads="1"/>
            </p:cNvSpPr>
            <p:nvPr/>
          </p:nvSpPr>
          <p:spPr bwMode="auto">
            <a:xfrm>
              <a:off x="2442"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3308" name="Rectangle 810"/>
            <p:cNvSpPr>
              <a:spLocks noChangeArrowheads="1"/>
            </p:cNvSpPr>
            <p:nvPr/>
          </p:nvSpPr>
          <p:spPr bwMode="auto">
            <a:xfrm>
              <a:off x="2488"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309" name="Rectangle 811"/>
            <p:cNvSpPr>
              <a:spLocks noChangeArrowheads="1"/>
            </p:cNvSpPr>
            <p:nvPr/>
          </p:nvSpPr>
          <p:spPr bwMode="auto">
            <a:xfrm>
              <a:off x="2534"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310" name="Rectangle 812"/>
            <p:cNvSpPr>
              <a:spLocks noChangeArrowheads="1"/>
            </p:cNvSpPr>
            <p:nvPr/>
          </p:nvSpPr>
          <p:spPr bwMode="auto">
            <a:xfrm>
              <a:off x="256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311" name="Rectangle 813"/>
            <p:cNvSpPr>
              <a:spLocks noChangeArrowheads="1"/>
            </p:cNvSpPr>
            <p:nvPr/>
          </p:nvSpPr>
          <p:spPr bwMode="auto">
            <a:xfrm>
              <a:off x="2606"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312" name="Rectangle 814"/>
            <p:cNvSpPr>
              <a:spLocks noChangeArrowheads="1"/>
            </p:cNvSpPr>
            <p:nvPr/>
          </p:nvSpPr>
          <p:spPr bwMode="auto">
            <a:xfrm>
              <a:off x="2631" y="249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313" name="Rectangle 815"/>
            <p:cNvSpPr>
              <a:spLocks noChangeArrowheads="1"/>
            </p:cNvSpPr>
            <p:nvPr/>
          </p:nvSpPr>
          <p:spPr bwMode="auto">
            <a:xfrm>
              <a:off x="269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314" name="Rectangle 816"/>
            <p:cNvSpPr>
              <a:spLocks noChangeArrowheads="1"/>
            </p:cNvSpPr>
            <p:nvPr/>
          </p:nvSpPr>
          <p:spPr bwMode="auto">
            <a:xfrm>
              <a:off x="2737" y="249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315" name="Rectangle 817"/>
            <p:cNvSpPr>
              <a:spLocks noChangeArrowheads="1"/>
            </p:cNvSpPr>
            <p:nvPr/>
          </p:nvSpPr>
          <p:spPr bwMode="auto">
            <a:xfrm>
              <a:off x="2790"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316" name="Rectangle 818"/>
            <p:cNvSpPr>
              <a:spLocks noChangeArrowheads="1"/>
            </p:cNvSpPr>
            <p:nvPr/>
          </p:nvSpPr>
          <p:spPr bwMode="auto">
            <a:xfrm>
              <a:off x="2816"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317" name="Rectangle 819"/>
            <p:cNvSpPr>
              <a:spLocks noChangeArrowheads="1"/>
            </p:cNvSpPr>
            <p:nvPr/>
          </p:nvSpPr>
          <p:spPr bwMode="auto">
            <a:xfrm>
              <a:off x="2862" y="249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318" name="Rectangle 820"/>
            <p:cNvSpPr>
              <a:spLocks noChangeArrowheads="1"/>
            </p:cNvSpPr>
            <p:nvPr/>
          </p:nvSpPr>
          <p:spPr bwMode="auto">
            <a:xfrm>
              <a:off x="2926"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3319" name="Rectangle 821"/>
            <p:cNvSpPr>
              <a:spLocks noChangeArrowheads="1"/>
            </p:cNvSpPr>
            <p:nvPr/>
          </p:nvSpPr>
          <p:spPr bwMode="auto">
            <a:xfrm>
              <a:off x="2973"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320" name="Rectangle 822"/>
            <p:cNvSpPr>
              <a:spLocks noChangeArrowheads="1"/>
            </p:cNvSpPr>
            <p:nvPr/>
          </p:nvSpPr>
          <p:spPr bwMode="auto">
            <a:xfrm>
              <a:off x="3019"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321" name="Rectangle 823"/>
            <p:cNvSpPr>
              <a:spLocks noChangeArrowheads="1"/>
            </p:cNvSpPr>
            <p:nvPr/>
          </p:nvSpPr>
          <p:spPr bwMode="auto">
            <a:xfrm>
              <a:off x="3044"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322" name="Rectangle 824"/>
            <p:cNvSpPr>
              <a:spLocks noChangeArrowheads="1"/>
            </p:cNvSpPr>
            <p:nvPr/>
          </p:nvSpPr>
          <p:spPr bwMode="auto">
            <a:xfrm>
              <a:off x="307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323" name="Rectangle 825"/>
            <p:cNvSpPr>
              <a:spLocks noChangeArrowheads="1"/>
            </p:cNvSpPr>
            <p:nvPr/>
          </p:nvSpPr>
          <p:spPr bwMode="auto">
            <a:xfrm>
              <a:off x="3116" y="2499"/>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m</a:t>
              </a:r>
              <a:endParaRPr lang="en-US" smtClean="0">
                <a:solidFill>
                  <a:srgbClr val="000000"/>
                </a:solidFill>
              </a:endParaRPr>
            </a:p>
          </p:txBody>
        </p:sp>
        <p:sp>
          <p:nvSpPr>
            <p:cNvPr id="23324" name="Rectangle 826"/>
            <p:cNvSpPr>
              <a:spLocks noChangeArrowheads="1"/>
            </p:cNvSpPr>
            <p:nvPr/>
          </p:nvSpPr>
          <p:spPr bwMode="auto">
            <a:xfrm>
              <a:off x="2442" y="2611"/>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325" name="Rectangle 827"/>
            <p:cNvSpPr>
              <a:spLocks noChangeArrowheads="1"/>
            </p:cNvSpPr>
            <p:nvPr/>
          </p:nvSpPr>
          <p:spPr bwMode="auto">
            <a:xfrm>
              <a:off x="2478" y="2611"/>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3326" name="Rectangle 828"/>
            <p:cNvSpPr>
              <a:spLocks noChangeArrowheads="1"/>
            </p:cNvSpPr>
            <p:nvPr/>
          </p:nvSpPr>
          <p:spPr bwMode="auto">
            <a:xfrm>
              <a:off x="2524" y="2611"/>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3327" name="Rectangle 829"/>
            <p:cNvSpPr>
              <a:spLocks noChangeArrowheads="1"/>
            </p:cNvSpPr>
            <p:nvPr/>
          </p:nvSpPr>
          <p:spPr bwMode="auto">
            <a:xfrm>
              <a:off x="2555" y="2611"/>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328" name="Rectangle 830"/>
            <p:cNvSpPr>
              <a:spLocks noChangeArrowheads="1"/>
            </p:cNvSpPr>
            <p:nvPr/>
          </p:nvSpPr>
          <p:spPr bwMode="auto">
            <a:xfrm>
              <a:off x="2585"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329" name="Rectangle 831"/>
            <p:cNvSpPr>
              <a:spLocks noChangeArrowheads="1"/>
            </p:cNvSpPr>
            <p:nvPr/>
          </p:nvSpPr>
          <p:spPr bwMode="auto">
            <a:xfrm>
              <a:off x="2626"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3330" name="Rectangle 832"/>
            <p:cNvSpPr>
              <a:spLocks noChangeArrowheads="1"/>
            </p:cNvSpPr>
            <p:nvPr/>
          </p:nvSpPr>
          <p:spPr bwMode="auto">
            <a:xfrm>
              <a:off x="2667"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331" name="Rectangle 833"/>
            <p:cNvSpPr>
              <a:spLocks noChangeArrowheads="1"/>
            </p:cNvSpPr>
            <p:nvPr/>
          </p:nvSpPr>
          <p:spPr bwMode="auto">
            <a:xfrm>
              <a:off x="2708" y="2611"/>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3332" name="Line 834"/>
            <p:cNvSpPr>
              <a:spLocks noChangeShapeType="1"/>
            </p:cNvSpPr>
            <p:nvPr/>
          </p:nvSpPr>
          <p:spPr bwMode="auto">
            <a:xfrm flipV="1">
              <a:off x="3038" y="2583"/>
              <a:ext cx="643" cy="106"/>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33" name="Freeform 835"/>
            <p:cNvSpPr>
              <a:spLocks/>
            </p:cNvSpPr>
            <p:nvPr/>
          </p:nvSpPr>
          <p:spPr bwMode="auto">
            <a:xfrm>
              <a:off x="3663" y="2564"/>
              <a:ext cx="85" cy="44"/>
            </a:xfrm>
            <a:custGeom>
              <a:avLst/>
              <a:gdLst>
                <a:gd name="T0" fmla="*/ 6 w 85"/>
                <a:gd name="T1" fmla="*/ 44 h 44"/>
                <a:gd name="T2" fmla="*/ 85 w 85"/>
                <a:gd name="T3" fmla="*/ 8 h 44"/>
                <a:gd name="T4" fmla="*/ 0 w 85"/>
                <a:gd name="T5" fmla="*/ 0 h 44"/>
                <a:gd name="T6" fmla="*/ 6 w 85"/>
                <a:gd name="T7" fmla="*/ 44 h 44"/>
                <a:gd name="T8" fmla="*/ 0 60000 65536"/>
                <a:gd name="T9" fmla="*/ 0 60000 65536"/>
                <a:gd name="T10" fmla="*/ 0 60000 65536"/>
                <a:gd name="T11" fmla="*/ 0 60000 65536"/>
                <a:gd name="T12" fmla="*/ 0 w 85"/>
                <a:gd name="T13" fmla="*/ 0 h 44"/>
                <a:gd name="T14" fmla="*/ 85 w 85"/>
                <a:gd name="T15" fmla="*/ 44 h 44"/>
              </a:gdLst>
              <a:ahLst/>
              <a:cxnLst>
                <a:cxn ang="T8">
                  <a:pos x="T0" y="T1"/>
                </a:cxn>
                <a:cxn ang="T9">
                  <a:pos x="T2" y="T3"/>
                </a:cxn>
                <a:cxn ang="T10">
                  <a:pos x="T4" y="T5"/>
                </a:cxn>
                <a:cxn ang="T11">
                  <a:pos x="T6" y="T7"/>
                </a:cxn>
              </a:cxnLst>
              <a:rect l="T12" t="T13" r="T14" b="T15"/>
              <a:pathLst>
                <a:path w="85" h="44">
                  <a:moveTo>
                    <a:pt x="6" y="44"/>
                  </a:moveTo>
                  <a:lnTo>
                    <a:pt x="85" y="8"/>
                  </a:lnTo>
                  <a:lnTo>
                    <a:pt x="0" y="0"/>
                  </a:lnTo>
                  <a:lnTo>
                    <a:pt x="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334" name="Freeform 836"/>
            <p:cNvSpPr>
              <a:spLocks/>
            </p:cNvSpPr>
            <p:nvPr/>
          </p:nvSpPr>
          <p:spPr bwMode="auto">
            <a:xfrm>
              <a:off x="4331" y="2199"/>
              <a:ext cx="86" cy="205"/>
            </a:xfrm>
            <a:custGeom>
              <a:avLst/>
              <a:gdLst>
                <a:gd name="T0" fmla="*/ 86 w 86"/>
                <a:gd name="T1" fmla="*/ 151 h 205"/>
                <a:gd name="T2" fmla="*/ 83 w 86"/>
                <a:gd name="T3" fmla="*/ 188 h 205"/>
                <a:gd name="T4" fmla="*/ 83 w 86"/>
                <a:gd name="T5" fmla="*/ 188 h 205"/>
                <a:gd name="T6" fmla="*/ 69 w 86"/>
                <a:gd name="T7" fmla="*/ 186 h 205"/>
                <a:gd name="T8" fmla="*/ 67 w 86"/>
                <a:gd name="T9" fmla="*/ 167 h 205"/>
                <a:gd name="T10" fmla="*/ 61 w 86"/>
                <a:gd name="T11" fmla="*/ 144 h 205"/>
                <a:gd name="T12" fmla="*/ 54 w 86"/>
                <a:gd name="T13" fmla="*/ 126 h 205"/>
                <a:gd name="T14" fmla="*/ 52 w 86"/>
                <a:gd name="T15" fmla="*/ 113 h 205"/>
                <a:gd name="T16" fmla="*/ 48 w 86"/>
                <a:gd name="T17" fmla="*/ 103 h 205"/>
                <a:gd name="T18" fmla="*/ 38 w 86"/>
                <a:gd name="T19" fmla="*/ 103 h 205"/>
                <a:gd name="T20" fmla="*/ 31 w 86"/>
                <a:gd name="T21" fmla="*/ 109 h 205"/>
                <a:gd name="T22" fmla="*/ 25 w 86"/>
                <a:gd name="T23" fmla="*/ 119 h 205"/>
                <a:gd name="T24" fmla="*/ 23 w 86"/>
                <a:gd name="T25" fmla="*/ 130 h 205"/>
                <a:gd name="T26" fmla="*/ 23 w 86"/>
                <a:gd name="T27" fmla="*/ 148 h 205"/>
                <a:gd name="T28" fmla="*/ 17 w 86"/>
                <a:gd name="T29" fmla="*/ 178 h 205"/>
                <a:gd name="T30" fmla="*/ 15 w 86"/>
                <a:gd name="T31" fmla="*/ 200 h 205"/>
                <a:gd name="T32" fmla="*/ 15 w 86"/>
                <a:gd name="T33" fmla="*/ 205 h 205"/>
                <a:gd name="T34" fmla="*/ 8 w 86"/>
                <a:gd name="T35" fmla="*/ 205 h 205"/>
                <a:gd name="T36" fmla="*/ 4 w 86"/>
                <a:gd name="T37" fmla="*/ 167 h 205"/>
                <a:gd name="T38" fmla="*/ 0 w 86"/>
                <a:gd name="T39" fmla="*/ 136 h 205"/>
                <a:gd name="T40" fmla="*/ 2 w 86"/>
                <a:gd name="T41" fmla="*/ 123 h 205"/>
                <a:gd name="T42" fmla="*/ 8 w 86"/>
                <a:gd name="T43" fmla="*/ 105 h 205"/>
                <a:gd name="T44" fmla="*/ 27 w 86"/>
                <a:gd name="T45" fmla="*/ 69 h 205"/>
                <a:gd name="T46" fmla="*/ 58 w 86"/>
                <a:gd name="T47" fmla="*/ 25 h 205"/>
                <a:gd name="T48" fmla="*/ 65 w 86"/>
                <a:gd name="T49" fmla="*/ 13 h 205"/>
                <a:gd name="T50" fmla="*/ 79 w 86"/>
                <a:gd name="T51" fmla="*/ 0 h 205"/>
                <a:gd name="T52" fmla="*/ 71 w 86"/>
                <a:gd name="T53" fmla="*/ 34 h 205"/>
                <a:gd name="T54" fmla="*/ 71 w 86"/>
                <a:gd name="T55" fmla="*/ 61 h 205"/>
                <a:gd name="T56" fmla="*/ 75 w 86"/>
                <a:gd name="T57" fmla="*/ 86 h 205"/>
                <a:gd name="T58" fmla="*/ 81 w 86"/>
                <a:gd name="T59" fmla="*/ 111 h 205"/>
                <a:gd name="T60" fmla="*/ 86 w 86"/>
                <a:gd name="T61" fmla="*/ 151 h 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
                <a:gd name="T94" fmla="*/ 0 h 205"/>
                <a:gd name="T95" fmla="*/ 86 w 86"/>
                <a:gd name="T96" fmla="*/ 205 h 20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 h="205">
                  <a:moveTo>
                    <a:pt x="86" y="151"/>
                  </a:moveTo>
                  <a:lnTo>
                    <a:pt x="83" y="188"/>
                  </a:lnTo>
                  <a:lnTo>
                    <a:pt x="69" y="186"/>
                  </a:lnTo>
                  <a:lnTo>
                    <a:pt x="67" y="167"/>
                  </a:lnTo>
                  <a:lnTo>
                    <a:pt x="61" y="144"/>
                  </a:lnTo>
                  <a:lnTo>
                    <a:pt x="54" y="126"/>
                  </a:lnTo>
                  <a:lnTo>
                    <a:pt x="52" y="113"/>
                  </a:lnTo>
                  <a:lnTo>
                    <a:pt x="48" y="103"/>
                  </a:lnTo>
                  <a:lnTo>
                    <a:pt x="38" y="103"/>
                  </a:lnTo>
                  <a:lnTo>
                    <a:pt x="31" y="109"/>
                  </a:lnTo>
                  <a:lnTo>
                    <a:pt x="25" y="119"/>
                  </a:lnTo>
                  <a:lnTo>
                    <a:pt x="23" y="130"/>
                  </a:lnTo>
                  <a:lnTo>
                    <a:pt x="23" y="148"/>
                  </a:lnTo>
                  <a:lnTo>
                    <a:pt x="17" y="178"/>
                  </a:lnTo>
                  <a:lnTo>
                    <a:pt x="15" y="200"/>
                  </a:lnTo>
                  <a:lnTo>
                    <a:pt x="15" y="205"/>
                  </a:lnTo>
                  <a:lnTo>
                    <a:pt x="8" y="205"/>
                  </a:lnTo>
                  <a:lnTo>
                    <a:pt x="4" y="167"/>
                  </a:lnTo>
                  <a:lnTo>
                    <a:pt x="0" y="136"/>
                  </a:lnTo>
                  <a:lnTo>
                    <a:pt x="2" y="123"/>
                  </a:lnTo>
                  <a:lnTo>
                    <a:pt x="8" y="105"/>
                  </a:lnTo>
                  <a:lnTo>
                    <a:pt x="27" y="69"/>
                  </a:lnTo>
                  <a:lnTo>
                    <a:pt x="58" y="25"/>
                  </a:lnTo>
                  <a:lnTo>
                    <a:pt x="65" y="13"/>
                  </a:lnTo>
                  <a:lnTo>
                    <a:pt x="79" y="0"/>
                  </a:lnTo>
                  <a:lnTo>
                    <a:pt x="71" y="34"/>
                  </a:lnTo>
                  <a:lnTo>
                    <a:pt x="71" y="61"/>
                  </a:lnTo>
                  <a:lnTo>
                    <a:pt x="75" y="86"/>
                  </a:lnTo>
                  <a:lnTo>
                    <a:pt x="81" y="111"/>
                  </a:lnTo>
                  <a:lnTo>
                    <a:pt x="86" y="15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335" name="Freeform 837"/>
            <p:cNvSpPr>
              <a:spLocks/>
            </p:cNvSpPr>
            <p:nvPr/>
          </p:nvSpPr>
          <p:spPr bwMode="auto">
            <a:xfrm>
              <a:off x="4323" y="2385"/>
              <a:ext cx="91" cy="185"/>
            </a:xfrm>
            <a:custGeom>
              <a:avLst/>
              <a:gdLst>
                <a:gd name="T0" fmla="*/ 91 w 91"/>
                <a:gd name="T1" fmla="*/ 12 h 185"/>
                <a:gd name="T2" fmla="*/ 87 w 91"/>
                <a:gd name="T3" fmla="*/ 48 h 185"/>
                <a:gd name="T4" fmla="*/ 83 w 91"/>
                <a:gd name="T5" fmla="*/ 62 h 185"/>
                <a:gd name="T6" fmla="*/ 79 w 91"/>
                <a:gd name="T7" fmla="*/ 79 h 185"/>
                <a:gd name="T8" fmla="*/ 69 w 91"/>
                <a:gd name="T9" fmla="*/ 94 h 185"/>
                <a:gd name="T10" fmla="*/ 58 w 91"/>
                <a:gd name="T11" fmla="*/ 106 h 185"/>
                <a:gd name="T12" fmla="*/ 41 w 91"/>
                <a:gd name="T13" fmla="*/ 121 h 185"/>
                <a:gd name="T14" fmla="*/ 25 w 91"/>
                <a:gd name="T15" fmla="*/ 139 h 185"/>
                <a:gd name="T16" fmla="*/ 18 w 91"/>
                <a:gd name="T17" fmla="*/ 158 h 185"/>
                <a:gd name="T18" fmla="*/ 10 w 91"/>
                <a:gd name="T19" fmla="*/ 183 h 185"/>
                <a:gd name="T20" fmla="*/ 8 w 91"/>
                <a:gd name="T21" fmla="*/ 183 h 185"/>
                <a:gd name="T22" fmla="*/ 8 w 91"/>
                <a:gd name="T23" fmla="*/ 185 h 185"/>
                <a:gd name="T24" fmla="*/ 0 w 91"/>
                <a:gd name="T25" fmla="*/ 160 h 185"/>
                <a:gd name="T26" fmla="*/ 0 w 91"/>
                <a:gd name="T27" fmla="*/ 139 h 185"/>
                <a:gd name="T28" fmla="*/ 2 w 91"/>
                <a:gd name="T29" fmla="*/ 106 h 185"/>
                <a:gd name="T30" fmla="*/ 8 w 91"/>
                <a:gd name="T31" fmla="*/ 71 h 185"/>
                <a:gd name="T32" fmla="*/ 16 w 91"/>
                <a:gd name="T33" fmla="*/ 19 h 185"/>
                <a:gd name="T34" fmla="*/ 23 w 91"/>
                <a:gd name="T35" fmla="*/ 19 h 185"/>
                <a:gd name="T36" fmla="*/ 25 w 91"/>
                <a:gd name="T37" fmla="*/ 40 h 185"/>
                <a:gd name="T38" fmla="*/ 31 w 91"/>
                <a:gd name="T39" fmla="*/ 64 h 185"/>
                <a:gd name="T40" fmla="*/ 35 w 91"/>
                <a:gd name="T41" fmla="*/ 73 h 185"/>
                <a:gd name="T42" fmla="*/ 41 w 91"/>
                <a:gd name="T43" fmla="*/ 81 h 185"/>
                <a:gd name="T44" fmla="*/ 44 w 91"/>
                <a:gd name="T45" fmla="*/ 83 h 185"/>
                <a:gd name="T46" fmla="*/ 46 w 91"/>
                <a:gd name="T47" fmla="*/ 85 h 185"/>
                <a:gd name="T48" fmla="*/ 52 w 91"/>
                <a:gd name="T49" fmla="*/ 85 h 185"/>
                <a:gd name="T50" fmla="*/ 54 w 91"/>
                <a:gd name="T51" fmla="*/ 81 h 185"/>
                <a:gd name="T52" fmla="*/ 60 w 91"/>
                <a:gd name="T53" fmla="*/ 69 h 185"/>
                <a:gd name="T54" fmla="*/ 62 w 91"/>
                <a:gd name="T55" fmla="*/ 56 h 185"/>
                <a:gd name="T56" fmla="*/ 69 w 91"/>
                <a:gd name="T57" fmla="*/ 39 h 185"/>
                <a:gd name="T58" fmla="*/ 75 w 91"/>
                <a:gd name="T59" fmla="*/ 25 h 185"/>
                <a:gd name="T60" fmla="*/ 77 w 91"/>
                <a:gd name="T61" fmla="*/ 0 h 185"/>
                <a:gd name="T62" fmla="*/ 91 w 91"/>
                <a:gd name="T63" fmla="*/ 2 h 185"/>
                <a:gd name="T64" fmla="*/ 91 w 91"/>
                <a:gd name="T65" fmla="*/ 2 h 185"/>
                <a:gd name="T66" fmla="*/ 91 w 91"/>
                <a:gd name="T67" fmla="*/ 12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1"/>
                <a:gd name="T103" fmla="*/ 0 h 185"/>
                <a:gd name="T104" fmla="*/ 91 w 91"/>
                <a:gd name="T105" fmla="*/ 185 h 1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1" h="185">
                  <a:moveTo>
                    <a:pt x="91" y="12"/>
                  </a:moveTo>
                  <a:lnTo>
                    <a:pt x="87" y="48"/>
                  </a:lnTo>
                  <a:lnTo>
                    <a:pt x="83" y="62"/>
                  </a:lnTo>
                  <a:lnTo>
                    <a:pt x="79" y="79"/>
                  </a:lnTo>
                  <a:lnTo>
                    <a:pt x="69" y="94"/>
                  </a:lnTo>
                  <a:lnTo>
                    <a:pt x="58" y="106"/>
                  </a:lnTo>
                  <a:lnTo>
                    <a:pt x="41" y="121"/>
                  </a:lnTo>
                  <a:lnTo>
                    <a:pt x="25" y="139"/>
                  </a:lnTo>
                  <a:lnTo>
                    <a:pt x="18" y="158"/>
                  </a:lnTo>
                  <a:lnTo>
                    <a:pt x="10" y="183"/>
                  </a:lnTo>
                  <a:lnTo>
                    <a:pt x="8" y="183"/>
                  </a:lnTo>
                  <a:lnTo>
                    <a:pt x="8" y="185"/>
                  </a:lnTo>
                  <a:lnTo>
                    <a:pt x="0" y="160"/>
                  </a:lnTo>
                  <a:lnTo>
                    <a:pt x="0" y="139"/>
                  </a:lnTo>
                  <a:lnTo>
                    <a:pt x="2" y="106"/>
                  </a:lnTo>
                  <a:lnTo>
                    <a:pt x="8" y="71"/>
                  </a:lnTo>
                  <a:lnTo>
                    <a:pt x="16" y="19"/>
                  </a:lnTo>
                  <a:lnTo>
                    <a:pt x="23" y="19"/>
                  </a:lnTo>
                  <a:lnTo>
                    <a:pt x="25" y="40"/>
                  </a:lnTo>
                  <a:lnTo>
                    <a:pt x="31" y="64"/>
                  </a:lnTo>
                  <a:lnTo>
                    <a:pt x="35" y="73"/>
                  </a:lnTo>
                  <a:lnTo>
                    <a:pt x="41" y="81"/>
                  </a:lnTo>
                  <a:lnTo>
                    <a:pt x="44" y="83"/>
                  </a:lnTo>
                  <a:lnTo>
                    <a:pt x="46" y="85"/>
                  </a:lnTo>
                  <a:lnTo>
                    <a:pt x="52" y="85"/>
                  </a:lnTo>
                  <a:lnTo>
                    <a:pt x="54" y="81"/>
                  </a:lnTo>
                  <a:lnTo>
                    <a:pt x="60" y="69"/>
                  </a:lnTo>
                  <a:lnTo>
                    <a:pt x="62" y="56"/>
                  </a:lnTo>
                  <a:lnTo>
                    <a:pt x="69" y="39"/>
                  </a:lnTo>
                  <a:lnTo>
                    <a:pt x="75" y="25"/>
                  </a:lnTo>
                  <a:lnTo>
                    <a:pt x="77" y="0"/>
                  </a:lnTo>
                  <a:lnTo>
                    <a:pt x="91" y="2"/>
                  </a:lnTo>
                  <a:lnTo>
                    <a:pt x="91"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336" name="Freeform 838"/>
            <p:cNvSpPr>
              <a:spLocks/>
            </p:cNvSpPr>
            <p:nvPr/>
          </p:nvSpPr>
          <p:spPr bwMode="auto">
            <a:xfrm>
              <a:off x="4165" y="2195"/>
              <a:ext cx="245" cy="150"/>
            </a:xfrm>
            <a:custGeom>
              <a:avLst/>
              <a:gdLst>
                <a:gd name="T0" fmla="*/ 168 w 245"/>
                <a:gd name="T1" fmla="*/ 127 h 150"/>
                <a:gd name="T2" fmla="*/ 166 w 245"/>
                <a:gd name="T3" fmla="*/ 140 h 150"/>
                <a:gd name="T4" fmla="*/ 164 w 245"/>
                <a:gd name="T5" fmla="*/ 140 h 150"/>
                <a:gd name="T6" fmla="*/ 164 w 245"/>
                <a:gd name="T7" fmla="*/ 140 h 150"/>
                <a:gd name="T8" fmla="*/ 139 w 245"/>
                <a:gd name="T9" fmla="*/ 132 h 150"/>
                <a:gd name="T10" fmla="*/ 122 w 245"/>
                <a:gd name="T11" fmla="*/ 130 h 150"/>
                <a:gd name="T12" fmla="*/ 99 w 245"/>
                <a:gd name="T13" fmla="*/ 132 h 150"/>
                <a:gd name="T14" fmla="*/ 77 w 245"/>
                <a:gd name="T15" fmla="*/ 140 h 150"/>
                <a:gd name="T16" fmla="*/ 62 w 245"/>
                <a:gd name="T17" fmla="*/ 146 h 150"/>
                <a:gd name="T18" fmla="*/ 45 w 245"/>
                <a:gd name="T19" fmla="*/ 150 h 150"/>
                <a:gd name="T20" fmla="*/ 20 w 245"/>
                <a:gd name="T21" fmla="*/ 146 h 150"/>
                <a:gd name="T22" fmla="*/ 0 w 245"/>
                <a:gd name="T23" fmla="*/ 140 h 150"/>
                <a:gd name="T24" fmla="*/ 2 w 245"/>
                <a:gd name="T25" fmla="*/ 132 h 150"/>
                <a:gd name="T26" fmla="*/ 10 w 245"/>
                <a:gd name="T27" fmla="*/ 127 h 150"/>
                <a:gd name="T28" fmla="*/ 18 w 245"/>
                <a:gd name="T29" fmla="*/ 121 h 150"/>
                <a:gd name="T30" fmla="*/ 24 w 245"/>
                <a:gd name="T31" fmla="*/ 113 h 150"/>
                <a:gd name="T32" fmla="*/ 33 w 245"/>
                <a:gd name="T33" fmla="*/ 92 h 150"/>
                <a:gd name="T34" fmla="*/ 45 w 245"/>
                <a:gd name="T35" fmla="*/ 65 h 150"/>
                <a:gd name="T36" fmla="*/ 47 w 245"/>
                <a:gd name="T37" fmla="*/ 63 h 150"/>
                <a:gd name="T38" fmla="*/ 70 w 245"/>
                <a:gd name="T39" fmla="*/ 36 h 150"/>
                <a:gd name="T40" fmla="*/ 87 w 245"/>
                <a:gd name="T41" fmla="*/ 19 h 150"/>
                <a:gd name="T42" fmla="*/ 101 w 245"/>
                <a:gd name="T43" fmla="*/ 0 h 150"/>
                <a:gd name="T44" fmla="*/ 124 w 245"/>
                <a:gd name="T45" fmla="*/ 2 h 150"/>
                <a:gd name="T46" fmla="*/ 149 w 245"/>
                <a:gd name="T47" fmla="*/ 4 h 150"/>
                <a:gd name="T48" fmla="*/ 185 w 245"/>
                <a:gd name="T49" fmla="*/ 7 h 150"/>
                <a:gd name="T50" fmla="*/ 218 w 245"/>
                <a:gd name="T51" fmla="*/ 5 h 150"/>
                <a:gd name="T52" fmla="*/ 245 w 245"/>
                <a:gd name="T53" fmla="*/ 4 h 150"/>
                <a:gd name="T54" fmla="*/ 231 w 245"/>
                <a:gd name="T55" fmla="*/ 17 h 150"/>
                <a:gd name="T56" fmla="*/ 224 w 245"/>
                <a:gd name="T57" fmla="*/ 29 h 150"/>
                <a:gd name="T58" fmla="*/ 193 w 245"/>
                <a:gd name="T59" fmla="*/ 73 h 150"/>
                <a:gd name="T60" fmla="*/ 174 w 245"/>
                <a:gd name="T61" fmla="*/ 109 h 150"/>
                <a:gd name="T62" fmla="*/ 168 w 245"/>
                <a:gd name="T63" fmla="*/ 12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5"/>
                <a:gd name="T97" fmla="*/ 0 h 150"/>
                <a:gd name="T98" fmla="*/ 245 w 245"/>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5" h="150">
                  <a:moveTo>
                    <a:pt x="168" y="127"/>
                  </a:moveTo>
                  <a:lnTo>
                    <a:pt x="166" y="140"/>
                  </a:lnTo>
                  <a:lnTo>
                    <a:pt x="164" y="140"/>
                  </a:lnTo>
                  <a:lnTo>
                    <a:pt x="139" y="132"/>
                  </a:lnTo>
                  <a:lnTo>
                    <a:pt x="122" y="130"/>
                  </a:lnTo>
                  <a:lnTo>
                    <a:pt x="99" y="132"/>
                  </a:lnTo>
                  <a:lnTo>
                    <a:pt x="77" y="140"/>
                  </a:lnTo>
                  <a:lnTo>
                    <a:pt x="62" y="146"/>
                  </a:lnTo>
                  <a:lnTo>
                    <a:pt x="45" y="150"/>
                  </a:lnTo>
                  <a:lnTo>
                    <a:pt x="20" y="146"/>
                  </a:lnTo>
                  <a:lnTo>
                    <a:pt x="0" y="140"/>
                  </a:lnTo>
                  <a:lnTo>
                    <a:pt x="2" y="132"/>
                  </a:lnTo>
                  <a:lnTo>
                    <a:pt x="10" y="127"/>
                  </a:lnTo>
                  <a:lnTo>
                    <a:pt x="18" y="121"/>
                  </a:lnTo>
                  <a:lnTo>
                    <a:pt x="24" y="113"/>
                  </a:lnTo>
                  <a:lnTo>
                    <a:pt x="33" y="92"/>
                  </a:lnTo>
                  <a:lnTo>
                    <a:pt x="45" y="65"/>
                  </a:lnTo>
                  <a:lnTo>
                    <a:pt x="47" y="63"/>
                  </a:lnTo>
                  <a:lnTo>
                    <a:pt x="70" y="36"/>
                  </a:lnTo>
                  <a:lnTo>
                    <a:pt x="87" y="19"/>
                  </a:lnTo>
                  <a:lnTo>
                    <a:pt x="101" y="0"/>
                  </a:lnTo>
                  <a:lnTo>
                    <a:pt x="124" y="2"/>
                  </a:lnTo>
                  <a:lnTo>
                    <a:pt x="149" y="4"/>
                  </a:lnTo>
                  <a:lnTo>
                    <a:pt x="185" y="7"/>
                  </a:lnTo>
                  <a:lnTo>
                    <a:pt x="218" y="5"/>
                  </a:lnTo>
                  <a:lnTo>
                    <a:pt x="245" y="4"/>
                  </a:lnTo>
                  <a:lnTo>
                    <a:pt x="231" y="17"/>
                  </a:lnTo>
                  <a:lnTo>
                    <a:pt x="224" y="29"/>
                  </a:lnTo>
                  <a:lnTo>
                    <a:pt x="193" y="73"/>
                  </a:lnTo>
                  <a:lnTo>
                    <a:pt x="174" y="109"/>
                  </a:lnTo>
                  <a:lnTo>
                    <a:pt x="168" y="1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337" name="Freeform 839"/>
            <p:cNvSpPr>
              <a:spLocks noEditPoints="1"/>
            </p:cNvSpPr>
            <p:nvPr/>
          </p:nvSpPr>
          <p:spPr bwMode="auto">
            <a:xfrm>
              <a:off x="3854" y="2325"/>
              <a:ext cx="485" cy="245"/>
            </a:xfrm>
            <a:custGeom>
              <a:avLst/>
              <a:gdLst>
                <a:gd name="T0" fmla="*/ 86 w 485"/>
                <a:gd name="T1" fmla="*/ 237 h 245"/>
                <a:gd name="T2" fmla="*/ 9 w 485"/>
                <a:gd name="T3" fmla="*/ 212 h 245"/>
                <a:gd name="T4" fmla="*/ 9 w 485"/>
                <a:gd name="T5" fmla="*/ 156 h 245"/>
                <a:gd name="T6" fmla="*/ 2 w 485"/>
                <a:gd name="T7" fmla="*/ 87 h 245"/>
                <a:gd name="T8" fmla="*/ 2 w 485"/>
                <a:gd name="T9" fmla="*/ 27 h 245"/>
                <a:gd name="T10" fmla="*/ 31 w 485"/>
                <a:gd name="T11" fmla="*/ 14 h 245"/>
                <a:gd name="T12" fmla="*/ 98 w 485"/>
                <a:gd name="T13" fmla="*/ 10 h 245"/>
                <a:gd name="T14" fmla="*/ 142 w 485"/>
                <a:gd name="T15" fmla="*/ 4 h 245"/>
                <a:gd name="T16" fmla="*/ 192 w 485"/>
                <a:gd name="T17" fmla="*/ 10 h 245"/>
                <a:gd name="T18" fmla="*/ 194 w 485"/>
                <a:gd name="T19" fmla="*/ 29 h 245"/>
                <a:gd name="T20" fmla="*/ 192 w 485"/>
                <a:gd name="T21" fmla="*/ 68 h 245"/>
                <a:gd name="T22" fmla="*/ 233 w 485"/>
                <a:gd name="T23" fmla="*/ 70 h 245"/>
                <a:gd name="T24" fmla="*/ 288 w 485"/>
                <a:gd name="T25" fmla="*/ 70 h 245"/>
                <a:gd name="T26" fmla="*/ 311 w 485"/>
                <a:gd name="T27" fmla="*/ 68 h 245"/>
                <a:gd name="T28" fmla="*/ 306 w 485"/>
                <a:gd name="T29" fmla="*/ 37 h 245"/>
                <a:gd name="T30" fmla="*/ 311 w 485"/>
                <a:gd name="T31" fmla="*/ 10 h 245"/>
                <a:gd name="T32" fmla="*/ 356 w 485"/>
                <a:gd name="T33" fmla="*/ 20 h 245"/>
                <a:gd name="T34" fmla="*/ 388 w 485"/>
                <a:gd name="T35" fmla="*/ 10 h 245"/>
                <a:gd name="T36" fmla="*/ 433 w 485"/>
                <a:gd name="T37" fmla="*/ 0 h 245"/>
                <a:gd name="T38" fmla="*/ 475 w 485"/>
                <a:gd name="T39" fmla="*/ 10 h 245"/>
                <a:gd name="T40" fmla="*/ 477 w 485"/>
                <a:gd name="T41" fmla="*/ 10 h 245"/>
                <a:gd name="T42" fmla="*/ 485 w 485"/>
                <a:gd name="T43" fmla="*/ 79 h 245"/>
                <a:gd name="T44" fmla="*/ 471 w 485"/>
                <a:gd name="T45" fmla="*/ 166 h 245"/>
                <a:gd name="T46" fmla="*/ 469 w 485"/>
                <a:gd name="T47" fmla="*/ 220 h 245"/>
                <a:gd name="T48" fmla="*/ 419 w 485"/>
                <a:gd name="T49" fmla="*/ 241 h 245"/>
                <a:gd name="T50" fmla="*/ 269 w 485"/>
                <a:gd name="T51" fmla="*/ 233 h 245"/>
                <a:gd name="T52" fmla="*/ 110 w 485"/>
                <a:gd name="T53" fmla="*/ 216 h 245"/>
                <a:gd name="T54" fmla="*/ 123 w 485"/>
                <a:gd name="T55" fmla="*/ 201 h 245"/>
                <a:gd name="T56" fmla="*/ 129 w 485"/>
                <a:gd name="T57" fmla="*/ 176 h 245"/>
                <a:gd name="T58" fmla="*/ 110 w 485"/>
                <a:gd name="T59" fmla="*/ 156 h 245"/>
                <a:gd name="T60" fmla="*/ 86 w 485"/>
                <a:gd name="T61" fmla="*/ 164 h 245"/>
                <a:gd name="T62" fmla="*/ 67 w 485"/>
                <a:gd name="T63" fmla="*/ 179 h 245"/>
                <a:gd name="T64" fmla="*/ 71 w 485"/>
                <a:gd name="T65" fmla="*/ 202 h 245"/>
                <a:gd name="T66" fmla="*/ 88 w 485"/>
                <a:gd name="T67" fmla="*/ 212 h 245"/>
                <a:gd name="T68" fmla="*/ 104 w 485"/>
                <a:gd name="T69" fmla="*/ 218 h 245"/>
                <a:gd name="T70" fmla="*/ 123 w 485"/>
                <a:gd name="T71" fmla="*/ 97 h 245"/>
                <a:gd name="T72" fmla="*/ 127 w 485"/>
                <a:gd name="T73" fmla="*/ 81 h 245"/>
                <a:gd name="T74" fmla="*/ 123 w 485"/>
                <a:gd name="T75" fmla="*/ 58 h 245"/>
                <a:gd name="T76" fmla="*/ 96 w 485"/>
                <a:gd name="T77" fmla="*/ 52 h 245"/>
                <a:gd name="T78" fmla="*/ 75 w 485"/>
                <a:gd name="T79" fmla="*/ 60 h 245"/>
                <a:gd name="T80" fmla="*/ 73 w 485"/>
                <a:gd name="T81" fmla="*/ 85 h 245"/>
                <a:gd name="T82" fmla="*/ 86 w 485"/>
                <a:gd name="T83" fmla="*/ 110 h 245"/>
                <a:gd name="T84" fmla="*/ 111 w 485"/>
                <a:gd name="T85" fmla="*/ 110 h 245"/>
                <a:gd name="T86" fmla="*/ 123 w 485"/>
                <a:gd name="T87" fmla="*/ 97 h 2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5"/>
                <a:gd name="T133" fmla="*/ 0 h 245"/>
                <a:gd name="T134" fmla="*/ 485 w 485"/>
                <a:gd name="T135" fmla="*/ 245 h 2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5" h="245">
                  <a:moveTo>
                    <a:pt x="186" y="233"/>
                  </a:moveTo>
                  <a:lnTo>
                    <a:pt x="86" y="237"/>
                  </a:lnTo>
                  <a:lnTo>
                    <a:pt x="6" y="245"/>
                  </a:lnTo>
                  <a:lnTo>
                    <a:pt x="9" y="212"/>
                  </a:lnTo>
                  <a:lnTo>
                    <a:pt x="11" y="187"/>
                  </a:lnTo>
                  <a:lnTo>
                    <a:pt x="9" y="156"/>
                  </a:lnTo>
                  <a:lnTo>
                    <a:pt x="6" y="133"/>
                  </a:lnTo>
                  <a:lnTo>
                    <a:pt x="2" y="87"/>
                  </a:lnTo>
                  <a:lnTo>
                    <a:pt x="0" y="52"/>
                  </a:lnTo>
                  <a:lnTo>
                    <a:pt x="2" y="27"/>
                  </a:lnTo>
                  <a:lnTo>
                    <a:pt x="6" y="10"/>
                  </a:lnTo>
                  <a:lnTo>
                    <a:pt x="31" y="14"/>
                  </a:lnTo>
                  <a:lnTo>
                    <a:pt x="63" y="14"/>
                  </a:lnTo>
                  <a:lnTo>
                    <a:pt x="98" y="10"/>
                  </a:lnTo>
                  <a:lnTo>
                    <a:pt x="121" y="6"/>
                  </a:lnTo>
                  <a:lnTo>
                    <a:pt x="142" y="4"/>
                  </a:lnTo>
                  <a:lnTo>
                    <a:pt x="165" y="4"/>
                  </a:lnTo>
                  <a:lnTo>
                    <a:pt x="192" y="10"/>
                  </a:lnTo>
                  <a:lnTo>
                    <a:pt x="194" y="22"/>
                  </a:lnTo>
                  <a:lnTo>
                    <a:pt x="194" y="29"/>
                  </a:lnTo>
                  <a:lnTo>
                    <a:pt x="194" y="50"/>
                  </a:lnTo>
                  <a:lnTo>
                    <a:pt x="192" y="68"/>
                  </a:lnTo>
                  <a:lnTo>
                    <a:pt x="215" y="70"/>
                  </a:lnTo>
                  <a:lnTo>
                    <a:pt x="233" y="70"/>
                  </a:lnTo>
                  <a:lnTo>
                    <a:pt x="263" y="70"/>
                  </a:lnTo>
                  <a:lnTo>
                    <a:pt x="288" y="70"/>
                  </a:lnTo>
                  <a:lnTo>
                    <a:pt x="302" y="68"/>
                  </a:lnTo>
                  <a:lnTo>
                    <a:pt x="311" y="68"/>
                  </a:lnTo>
                  <a:lnTo>
                    <a:pt x="308" y="54"/>
                  </a:lnTo>
                  <a:lnTo>
                    <a:pt x="306" y="37"/>
                  </a:lnTo>
                  <a:lnTo>
                    <a:pt x="308" y="25"/>
                  </a:lnTo>
                  <a:lnTo>
                    <a:pt x="311" y="10"/>
                  </a:lnTo>
                  <a:lnTo>
                    <a:pt x="331" y="16"/>
                  </a:lnTo>
                  <a:lnTo>
                    <a:pt x="356" y="20"/>
                  </a:lnTo>
                  <a:lnTo>
                    <a:pt x="373" y="16"/>
                  </a:lnTo>
                  <a:lnTo>
                    <a:pt x="388" y="10"/>
                  </a:lnTo>
                  <a:lnTo>
                    <a:pt x="410" y="2"/>
                  </a:lnTo>
                  <a:lnTo>
                    <a:pt x="433" y="0"/>
                  </a:lnTo>
                  <a:lnTo>
                    <a:pt x="450" y="2"/>
                  </a:lnTo>
                  <a:lnTo>
                    <a:pt x="475" y="10"/>
                  </a:lnTo>
                  <a:lnTo>
                    <a:pt x="477" y="10"/>
                  </a:lnTo>
                  <a:lnTo>
                    <a:pt x="481" y="41"/>
                  </a:lnTo>
                  <a:lnTo>
                    <a:pt x="485" y="79"/>
                  </a:lnTo>
                  <a:lnTo>
                    <a:pt x="477" y="131"/>
                  </a:lnTo>
                  <a:lnTo>
                    <a:pt x="471" y="166"/>
                  </a:lnTo>
                  <a:lnTo>
                    <a:pt x="469" y="199"/>
                  </a:lnTo>
                  <a:lnTo>
                    <a:pt x="469" y="220"/>
                  </a:lnTo>
                  <a:lnTo>
                    <a:pt x="477" y="245"/>
                  </a:lnTo>
                  <a:lnTo>
                    <a:pt x="419" y="241"/>
                  </a:lnTo>
                  <a:lnTo>
                    <a:pt x="375" y="237"/>
                  </a:lnTo>
                  <a:lnTo>
                    <a:pt x="269" y="233"/>
                  </a:lnTo>
                  <a:lnTo>
                    <a:pt x="186" y="233"/>
                  </a:lnTo>
                  <a:close/>
                  <a:moveTo>
                    <a:pt x="110" y="216"/>
                  </a:moveTo>
                  <a:lnTo>
                    <a:pt x="117" y="208"/>
                  </a:lnTo>
                  <a:lnTo>
                    <a:pt x="123" y="201"/>
                  </a:lnTo>
                  <a:lnTo>
                    <a:pt x="129" y="185"/>
                  </a:lnTo>
                  <a:lnTo>
                    <a:pt x="129" y="176"/>
                  </a:lnTo>
                  <a:lnTo>
                    <a:pt x="121" y="162"/>
                  </a:lnTo>
                  <a:lnTo>
                    <a:pt x="110" y="156"/>
                  </a:lnTo>
                  <a:lnTo>
                    <a:pt x="96" y="158"/>
                  </a:lnTo>
                  <a:lnTo>
                    <a:pt x="86" y="164"/>
                  </a:lnTo>
                  <a:lnTo>
                    <a:pt x="73" y="170"/>
                  </a:lnTo>
                  <a:lnTo>
                    <a:pt x="67" y="179"/>
                  </a:lnTo>
                  <a:lnTo>
                    <a:pt x="67" y="193"/>
                  </a:lnTo>
                  <a:lnTo>
                    <a:pt x="71" y="202"/>
                  </a:lnTo>
                  <a:lnTo>
                    <a:pt x="81" y="208"/>
                  </a:lnTo>
                  <a:lnTo>
                    <a:pt x="88" y="212"/>
                  </a:lnTo>
                  <a:lnTo>
                    <a:pt x="96" y="218"/>
                  </a:lnTo>
                  <a:lnTo>
                    <a:pt x="104" y="218"/>
                  </a:lnTo>
                  <a:lnTo>
                    <a:pt x="110" y="216"/>
                  </a:lnTo>
                  <a:close/>
                  <a:moveTo>
                    <a:pt x="123" y="97"/>
                  </a:moveTo>
                  <a:lnTo>
                    <a:pt x="125" y="91"/>
                  </a:lnTo>
                  <a:lnTo>
                    <a:pt x="127" y="81"/>
                  </a:lnTo>
                  <a:lnTo>
                    <a:pt x="127" y="70"/>
                  </a:lnTo>
                  <a:lnTo>
                    <a:pt x="123" y="58"/>
                  </a:lnTo>
                  <a:lnTo>
                    <a:pt x="111" y="52"/>
                  </a:lnTo>
                  <a:lnTo>
                    <a:pt x="96" y="52"/>
                  </a:lnTo>
                  <a:lnTo>
                    <a:pt x="86" y="54"/>
                  </a:lnTo>
                  <a:lnTo>
                    <a:pt x="75" y="60"/>
                  </a:lnTo>
                  <a:lnTo>
                    <a:pt x="71" y="70"/>
                  </a:lnTo>
                  <a:lnTo>
                    <a:pt x="73" y="85"/>
                  </a:lnTo>
                  <a:lnTo>
                    <a:pt x="77" y="97"/>
                  </a:lnTo>
                  <a:lnTo>
                    <a:pt x="86" y="110"/>
                  </a:lnTo>
                  <a:lnTo>
                    <a:pt x="98" y="114"/>
                  </a:lnTo>
                  <a:lnTo>
                    <a:pt x="111" y="110"/>
                  </a:lnTo>
                  <a:lnTo>
                    <a:pt x="117" y="106"/>
                  </a:lnTo>
                  <a:lnTo>
                    <a:pt x="123" y="9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338" name="Freeform 840"/>
            <p:cNvSpPr>
              <a:spLocks/>
            </p:cNvSpPr>
            <p:nvPr/>
          </p:nvSpPr>
          <p:spPr bwMode="auto">
            <a:xfrm>
              <a:off x="4046" y="2256"/>
              <a:ext cx="166" cy="139"/>
            </a:xfrm>
            <a:custGeom>
              <a:avLst/>
              <a:gdLst>
                <a:gd name="T0" fmla="*/ 164 w 166"/>
                <a:gd name="T1" fmla="*/ 4 h 139"/>
                <a:gd name="T2" fmla="*/ 152 w 166"/>
                <a:gd name="T3" fmla="*/ 31 h 139"/>
                <a:gd name="T4" fmla="*/ 143 w 166"/>
                <a:gd name="T5" fmla="*/ 52 h 139"/>
                <a:gd name="T6" fmla="*/ 137 w 166"/>
                <a:gd name="T7" fmla="*/ 60 h 139"/>
                <a:gd name="T8" fmla="*/ 129 w 166"/>
                <a:gd name="T9" fmla="*/ 66 h 139"/>
                <a:gd name="T10" fmla="*/ 121 w 166"/>
                <a:gd name="T11" fmla="*/ 71 h 139"/>
                <a:gd name="T12" fmla="*/ 119 w 166"/>
                <a:gd name="T13" fmla="*/ 79 h 139"/>
                <a:gd name="T14" fmla="*/ 116 w 166"/>
                <a:gd name="T15" fmla="*/ 94 h 139"/>
                <a:gd name="T16" fmla="*/ 114 w 166"/>
                <a:gd name="T17" fmla="*/ 106 h 139"/>
                <a:gd name="T18" fmla="*/ 116 w 166"/>
                <a:gd name="T19" fmla="*/ 123 h 139"/>
                <a:gd name="T20" fmla="*/ 119 w 166"/>
                <a:gd name="T21" fmla="*/ 137 h 139"/>
                <a:gd name="T22" fmla="*/ 110 w 166"/>
                <a:gd name="T23" fmla="*/ 137 h 139"/>
                <a:gd name="T24" fmla="*/ 96 w 166"/>
                <a:gd name="T25" fmla="*/ 139 h 139"/>
                <a:gd name="T26" fmla="*/ 71 w 166"/>
                <a:gd name="T27" fmla="*/ 139 h 139"/>
                <a:gd name="T28" fmla="*/ 41 w 166"/>
                <a:gd name="T29" fmla="*/ 139 h 139"/>
                <a:gd name="T30" fmla="*/ 23 w 166"/>
                <a:gd name="T31" fmla="*/ 139 h 139"/>
                <a:gd name="T32" fmla="*/ 0 w 166"/>
                <a:gd name="T33" fmla="*/ 137 h 139"/>
                <a:gd name="T34" fmla="*/ 19 w 166"/>
                <a:gd name="T35" fmla="*/ 114 h 139"/>
                <a:gd name="T36" fmla="*/ 39 w 166"/>
                <a:gd name="T37" fmla="*/ 85 h 139"/>
                <a:gd name="T38" fmla="*/ 46 w 166"/>
                <a:gd name="T39" fmla="*/ 69 h 139"/>
                <a:gd name="T40" fmla="*/ 54 w 166"/>
                <a:gd name="T41" fmla="*/ 48 h 139"/>
                <a:gd name="T42" fmla="*/ 60 w 166"/>
                <a:gd name="T43" fmla="*/ 35 h 139"/>
                <a:gd name="T44" fmla="*/ 64 w 166"/>
                <a:gd name="T45" fmla="*/ 18 h 139"/>
                <a:gd name="T46" fmla="*/ 69 w 166"/>
                <a:gd name="T47" fmla="*/ 10 h 139"/>
                <a:gd name="T48" fmla="*/ 79 w 166"/>
                <a:gd name="T49" fmla="*/ 0 h 139"/>
                <a:gd name="T50" fmla="*/ 93 w 166"/>
                <a:gd name="T51" fmla="*/ 2 h 139"/>
                <a:gd name="T52" fmla="*/ 104 w 166"/>
                <a:gd name="T53" fmla="*/ 4 h 139"/>
                <a:gd name="T54" fmla="*/ 141 w 166"/>
                <a:gd name="T55" fmla="*/ 4 h 139"/>
                <a:gd name="T56" fmla="*/ 154 w 166"/>
                <a:gd name="T57" fmla="*/ 2 h 139"/>
                <a:gd name="T58" fmla="*/ 164 w 166"/>
                <a:gd name="T59" fmla="*/ 0 h 139"/>
                <a:gd name="T60" fmla="*/ 166 w 166"/>
                <a:gd name="T61" fmla="*/ 2 h 139"/>
                <a:gd name="T62" fmla="*/ 164 w 166"/>
                <a:gd name="T63" fmla="*/ 4 h 1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6"/>
                <a:gd name="T97" fmla="*/ 0 h 139"/>
                <a:gd name="T98" fmla="*/ 166 w 166"/>
                <a:gd name="T99" fmla="*/ 139 h 1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6" h="139">
                  <a:moveTo>
                    <a:pt x="164" y="4"/>
                  </a:moveTo>
                  <a:lnTo>
                    <a:pt x="152" y="31"/>
                  </a:lnTo>
                  <a:lnTo>
                    <a:pt x="143" y="52"/>
                  </a:lnTo>
                  <a:lnTo>
                    <a:pt x="137" y="60"/>
                  </a:lnTo>
                  <a:lnTo>
                    <a:pt x="129" y="66"/>
                  </a:lnTo>
                  <a:lnTo>
                    <a:pt x="121" y="71"/>
                  </a:lnTo>
                  <a:lnTo>
                    <a:pt x="119" y="79"/>
                  </a:lnTo>
                  <a:lnTo>
                    <a:pt x="116" y="94"/>
                  </a:lnTo>
                  <a:lnTo>
                    <a:pt x="114" y="106"/>
                  </a:lnTo>
                  <a:lnTo>
                    <a:pt x="116" y="123"/>
                  </a:lnTo>
                  <a:lnTo>
                    <a:pt x="119" y="137"/>
                  </a:lnTo>
                  <a:lnTo>
                    <a:pt x="110" y="137"/>
                  </a:lnTo>
                  <a:lnTo>
                    <a:pt x="96" y="139"/>
                  </a:lnTo>
                  <a:lnTo>
                    <a:pt x="71" y="139"/>
                  </a:lnTo>
                  <a:lnTo>
                    <a:pt x="41" y="139"/>
                  </a:lnTo>
                  <a:lnTo>
                    <a:pt x="23" y="139"/>
                  </a:lnTo>
                  <a:lnTo>
                    <a:pt x="0" y="137"/>
                  </a:lnTo>
                  <a:lnTo>
                    <a:pt x="19" y="114"/>
                  </a:lnTo>
                  <a:lnTo>
                    <a:pt x="39" y="85"/>
                  </a:lnTo>
                  <a:lnTo>
                    <a:pt x="46" y="69"/>
                  </a:lnTo>
                  <a:lnTo>
                    <a:pt x="54" y="48"/>
                  </a:lnTo>
                  <a:lnTo>
                    <a:pt x="60" y="35"/>
                  </a:lnTo>
                  <a:lnTo>
                    <a:pt x="64" y="18"/>
                  </a:lnTo>
                  <a:lnTo>
                    <a:pt x="69" y="10"/>
                  </a:lnTo>
                  <a:lnTo>
                    <a:pt x="79" y="0"/>
                  </a:lnTo>
                  <a:lnTo>
                    <a:pt x="93" y="2"/>
                  </a:lnTo>
                  <a:lnTo>
                    <a:pt x="104" y="4"/>
                  </a:lnTo>
                  <a:lnTo>
                    <a:pt x="141" y="4"/>
                  </a:lnTo>
                  <a:lnTo>
                    <a:pt x="154" y="2"/>
                  </a:lnTo>
                  <a:lnTo>
                    <a:pt x="164" y="0"/>
                  </a:lnTo>
                  <a:lnTo>
                    <a:pt x="166" y="2"/>
                  </a:lnTo>
                  <a:lnTo>
                    <a:pt x="164"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339" name="Freeform 841"/>
            <p:cNvSpPr>
              <a:spLocks/>
            </p:cNvSpPr>
            <p:nvPr/>
          </p:nvSpPr>
          <p:spPr bwMode="auto">
            <a:xfrm>
              <a:off x="4046" y="2199"/>
              <a:ext cx="81" cy="194"/>
            </a:xfrm>
            <a:custGeom>
              <a:avLst/>
              <a:gdLst>
                <a:gd name="T0" fmla="*/ 66 w 81"/>
                <a:gd name="T1" fmla="*/ 17 h 194"/>
                <a:gd name="T2" fmla="*/ 79 w 81"/>
                <a:gd name="T3" fmla="*/ 0 h 194"/>
                <a:gd name="T4" fmla="*/ 81 w 81"/>
                <a:gd name="T5" fmla="*/ 13 h 194"/>
                <a:gd name="T6" fmla="*/ 81 w 81"/>
                <a:gd name="T7" fmla="*/ 23 h 194"/>
                <a:gd name="T8" fmla="*/ 81 w 81"/>
                <a:gd name="T9" fmla="*/ 42 h 194"/>
                <a:gd name="T10" fmla="*/ 79 w 81"/>
                <a:gd name="T11" fmla="*/ 57 h 194"/>
                <a:gd name="T12" fmla="*/ 69 w 81"/>
                <a:gd name="T13" fmla="*/ 67 h 194"/>
                <a:gd name="T14" fmla="*/ 64 w 81"/>
                <a:gd name="T15" fmla="*/ 75 h 194"/>
                <a:gd name="T16" fmla="*/ 60 w 81"/>
                <a:gd name="T17" fmla="*/ 92 h 194"/>
                <a:gd name="T18" fmla="*/ 54 w 81"/>
                <a:gd name="T19" fmla="*/ 105 h 194"/>
                <a:gd name="T20" fmla="*/ 46 w 81"/>
                <a:gd name="T21" fmla="*/ 126 h 194"/>
                <a:gd name="T22" fmla="*/ 39 w 81"/>
                <a:gd name="T23" fmla="*/ 142 h 194"/>
                <a:gd name="T24" fmla="*/ 19 w 81"/>
                <a:gd name="T25" fmla="*/ 171 h 194"/>
                <a:gd name="T26" fmla="*/ 0 w 81"/>
                <a:gd name="T27" fmla="*/ 194 h 194"/>
                <a:gd name="T28" fmla="*/ 2 w 81"/>
                <a:gd name="T29" fmla="*/ 176 h 194"/>
                <a:gd name="T30" fmla="*/ 2 w 81"/>
                <a:gd name="T31" fmla="*/ 155 h 194"/>
                <a:gd name="T32" fmla="*/ 2 w 81"/>
                <a:gd name="T33" fmla="*/ 148 h 194"/>
                <a:gd name="T34" fmla="*/ 0 w 81"/>
                <a:gd name="T35" fmla="*/ 136 h 194"/>
                <a:gd name="T36" fmla="*/ 18 w 81"/>
                <a:gd name="T37" fmla="*/ 117 h 194"/>
                <a:gd name="T38" fmla="*/ 35 w 81"/>
                <a:gd name="T39" fmla="*/ 92 h 194"/>
                <a:gd name="T40" fmla="*/ 44 w 81"/>
                <a:gd name="T41" fmla="*/ 65 h 194"/>
                <a:gd name="T42" fmla="*/ 50 w 81"/>
                <a:gd name="T43" fmla="*/ 48 h 194"/>
                <a:gd name="T44" fmla="*/ 56 w 81"/>
                <a:gd name="T45" fmla="*/ 30 h 194"/>
                <a:gd name="T46" fmla="*/ 66 w 81"/>
                <a:gd name="T47" fmla="*/ 17 h 1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1"/>
                <a:gd name="T73" fmla="*/ 0 h 194"/>
                <a:gd name="T74" fmla="*/ 81 w 81"/>
                <a:gd name="T75" fmla="*/ 194 h 1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1" h="194">
                  <a:moveTo>
                    <a:pt x="66" y="17"/>
                  </a:moveTo>
                  <a:lnTo>
                    <a:pt x="79" y="0"/>
                  </a:lnTo>
                  <a:lnTo>
                    <a:pt x="81" y="13"/>
                  </a:lnTo>
                  <a:lnTo>
                    <a:pt x="81" y="23"/>
                  </a:lnTo>
                  <a:lnTo>
                    <a:pt x="81" y="42"/>
                  </a:lnTo>
                  <a:lnTo>
                    <a:pt x="79" y="57"/>
                  </a:lnTo>
                  <a:lnTo>
                    <a:pt x="69" y="67"/>
                  </a:lnTo>
                  <a:lnTo>
                    <a:pt x="64" y="75"/>
                  </a:lnTo>
                  <a:lnTo>
                    <a:pt x="60" y="92"/>
                  </a:lnTo>
                  <a:lnTo>
                    <a:pt x="54" y="105"/>
                  </a:lnTo>
                  <a:lnTo>
                    <a:pt x="46" y="126"/>
                  </a:lnTo>
                  <a:lnTo>
                    <a:pt x="39" y="142"/>
                  </a:lnTo>
                  <a:lnTo>
                    <a:pt x="19" y="171"/>
                  </a:lnTo>
                  <a:lnTo>
                    <a:pt x="0" y="194"/>
                  </a:lnTo>
                  <a:lnTo>
                    <a:pt x="2" y="176"/>
                  </a:lnTo>
                  <a:lnTo>
                    <a:pt x="2" y="155"/>
                  </a:lnTo>
                  <a:lnTo>
                    <a:pt x="2" y="148"/>
                  </a:lnTo>
                  <a:lnTo>
                    <a:pt x="0" y="136"/>
                  </a:lnTo>
                  <a:lnTo>
                    <a:pt x="18" y="117"/>
                  </a:lnTo>
                  <a:lnTo>
                    <a:pt x="35" y="92"/>
                  </a:lnTo>
                  <a:lnTo>
                    <a:pt x="44" y="65"/>
                  </a:lnTo>
                  <a:lnTo>
                    <a:pt x="50" y="48"/>
                  </a:lnTo>
                  <a:lnTo>
                    <a:pt x="56" y="30"/>
                  </a:lnTo>
                  <a:lnTo>
                    <a:pt x="66" y="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340" name="Freeform 842"/>
            <p:cNvSpPr>
              <a:spLocks/>
            </p:cNvSpPr>
            <p:nvPr/>
          </p:nvSpPr>
          <p:spPr bwMode="auto">
            <a:xfrm>
              <a:off x="3860" y="2195"/>
              <a:ext cx="265" cy="144"/>
            </a:xfrm>
            <a:custGeom>
              <a:avLst/>
              <a:gdLst>
                <a:gd name="T0" fmla="*/ 15 w 265"/>
                <a:gd name="T1" fmla="*/ 115 h 144"/>
                <a:gd name="T2" fmla="*/ 19 w 265"/>
                <a:gd name="T3" fmla="*/ 111 h 144"/>
                <a:gd name="T4" fmla="*/ 34 w 265"/>
                <a:gd name="T5" fmla="*/ 88 h 144"/>
                <a:gd name="T6" fmla="*/ 59 w 265"/>
                <a:gd name="T7" fmla="*/ 48 h 144"/>
                <a:gd name="T8" fmla="*/ 77 w 265"/>
                <a:gd name="T9" fmla="*/ 13 h 144"/>
                <a:gd name="T10" fmla="*/ 98 w 265"/>
                <a:gd name="T11" fmla="*/ 2 h 144"/>
                <a:gd name="T12" fmla="*/ 115 w 265"/>
                <a:gd name="T13" fmla="*/ 0 h 144"/>
                <a:gd name="T14" fmla="*/ 142 w 265"/>
                <a:gd name="T15" fmla="*/ 0 h 144"/>
                <a:gd name="T16" fmla="*/ 171 w 265"/>
                <a:gd name="T17" fmla="*/ 5 h 144"/>
                <a:gd name="T18" fmla="*/ 192 w 265"/>
                <a:gd name="T19" fmla="*/ 9 h 144"/>
                <a:gd name="T20" fmla="*/ 215 w 265"/>
                <a:gd name="T21" fmla="*/ 11 h 144"/>
                <a:gd name="T22" fmla="*/ 244 w 265"/>
                <a:gd name="T23" fmla="*/ 9 h 144"/>
                <a:gd name="T24" fmla="*/ 265 w 265"/>
                <a:gd name="T25" fmla="*/ 4 h 144"/>
                <a:gd name="T26" fmla="*/ 252 w 265"/>
                <a:gd name="T27" fmla="*/ 21 h 144"/>
                <a:gd name="T28" fmla="*/ 242 w 265"/>
                <a:gd name="T29" fmla="*/ 34 h 144"/>
                <a:gd name="T30" fmla="*/ 236 w 265"/>
                <a:gd name="T31" fmla="*/ 52 h 144"/>
                <a:gd name="T32" fmla="*/ 230 w 265"/>
                <a:gd name="T33" fmla="*/ 69 h 144"/>
                <a:gd name="T34" fmla="*/ 221 w 265"/>
                <a:gd name="T35" fmla="*/ 96 h 144"/>
                <a:gd name="T36" fmla="*/ 204 w 265"/>
                <a:gd name="T37" fmla="*/ 121 h 144"/>
                <a:gd name="T38" fmla="*/ 186 w 265"/>
                <a:gd name="T39" fmla="*/ 140 h 144"/>
                <a:gd name="T40" fmla="*/ 159 w 265"/>
                <a:gd name="T41" fmla="*/ 134 h 144"/>
                <a:gd name="T42" fmla="*/ 136 w 265"/>
                <a:gd name="T43" fmla="*/ 134 h 144"/>
                <a:gd name="T44" fmla="*/ 115 w 265"/>
                <a:gd name="T45" fmla="*/ 136 h 144"/>
                <a:gd name="T46" fmla="*/ 92 w 265"/>
                <a:gd name="T47" fmla="*/ 140 h 144"/>
                <a:gd name="T48" fmla="*/ 57 w 265"/>
                <a:gd name="T49" fmla="*/ 144 h 144"/>
                <a:gd name="T50" fmla="*/ 25 w 265"/>
                <a:gd name="T51" fmla="*/ 144 h 144"/>
                <a:gd name="T52" fmla="*/ 0 w 265"/>
                <a:gd name="T53" fmla="*/ 140 h 144"/>
                <a:gd name="T54" fmla="*/ 15 w 265"/>
                <a:gd name="T55" fmla="*/ 115 h 1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144"/>
                <a:gd name="T86" fmla="*/ 265 w 265"/>
                <a:gd name="T87" fmla="*/ 144 h 14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144">
                  <a:moveTo>
                    <a:pt x="15" y="115"/>
                  </a:moveTo>
                  <a:lnTo>
                    <a:pt x="19" y="111"/>
                  </a:lnTo>
                  <a:lnTo>
                    <a:pt x="34" y="88"/>
                  </a:lnTo>
                  <a:lnTo>
                    <a:pt x="59" y="48"/>
                  </a:lnTo>
                  <a:lnTo>
                    <a:pt x="77" y="13"/>
                  </a:lnTo>
                  <a:lnTo>
                    <a:pt x="98" y="2"/>
                  </a:lnTo>
                  <a:lnTo>
                    <a:pt x="115" y="0"/>
                  </a:lnTo>
                  <a:lnTo>
                    <a:pt x="142" y="0"/>
                  </a:lnTo>
                  <a:lnTo>
                    <a:pt x="171" y="5"/>
                  </a:lnTo>
                  <a:lnTo>
                    <a:pt x="192" y="9"/>
                  </a:lnTo>
                  <a:lnTo>
                    <a:pt x="215" y="11"/>
                  </a:lnTo>
                  <a:lnTo>
                    <a:pt x="244" y="9"/>
                  </a:lnTo>
                  <a:lnTo>
                    <a:pt x="265" y="4"/>
                  </a:lnTo>
                  <a:lnTo>
                    <a:pt x="252" y="21"/>
                  </a:lnTo>
                  <a:lnTo>
                    <a:pt x="242" y="34"/>
                  </a:lnTo>
                  <a:lnTo>
                    <a:pt x="236" y="52"/>
                  </a:lnTo>
                  <a:lnTo>
                    <a:pt x="230" y="69"/>
                  </a:lnTo>
                  <a:lnTo>
                    <a:pt x="221" y="96"/>
                  </a:lnTo>
                  <a:lnTo>
                    <a:pt x="204" y="121"/>
                  </a:lnTo>
                  <a:lnTo>
                    <a:pt x="186" y="140"/>
                  </a:lnTo>
                  <a:lnTo>
                    <a:pt x="159" y="134"/>
                  </a:lnTo>
                  <a:lnTo>
                    <a:pt x="136" y="134"/>
                  </a:lnTo>
                  <a:lnTo>
                    <a:pt x="115" y="136"/>
                  </a:lnTo>
                  <a:lnTo>
                    <a:pt x="92" y="140"/>
                  </a:lnTo>
                  <a:lnTo>
                    <a:pt x="57" y="144"/>
                  </a:lnTo>
                  <a:lnTo>
                    <a:pt x="25" y="144"/>
                  </a:lnTo>
                  <a:lnTo>
                    <a:pt x="0" y="140"/>
                  </a:lnTo>
                  <a:lnTo>
                    <a:pt x="15" y="11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341" name="Freeform 843"/>
            <p:cNvSpPr>
              <a:spLocks/>
            </p:cNvSpPr>
            <p:nvPr/>
          </p:nvSpPr>
          <p:spPr bwMode="auto">
            <a:xfrm>
              <a:off x="3756" y="2387"/>
              <a:ext cx="785" cy="231"/>
            </a:xfrm>
            <a:custGeom>
              <a:avLst/>
              <a:gdLst>
                <a:gd name="T0" fmla="*/ 288 w 785"/>
                <a:gd name="T1" fmla="*/ 229 h 231"/>
                <a:gd name="T2" fmla="*/ 288 w 785"/>
                <a:gd name="T3" fmla="*/ 231 h 231"/>
                <a:gd name="T4" fmla="*/ 0 w 785"/>
                <a:gd name="T5" fmla="*/ 231 h 231"/>
                <a:gd name="T6" fmla="*/ 7 w 785"/>
                <a:gd name="T7" fmla="*/ 217 h 231"/>
                <a:gd name="T8" fmla="*/ 9 w 785"/>
                <a:gd name="T9" fmla="*/ 212 h 231"/>
                <a:gd name="T10" fmla="*/ 50 w 785"/>
                <a:gd name="T11" fmla="*/ 142 h 231"/>
                <a:gd name="T12" fmla="*/ 52 w 785"/>
                <a:gd name="T13" fmla="*/ 142 h 231"/>
                <a:gd name="T14" fmla="*/ 90 w 785"/>
                <a:gd name="T15" fmla="*/ 75 h 231"/>
                <a:gd name="T16" fmla="*/ 104 w 785"/>
                <a:gd name="T17" fmla="*/ 71 h 231"/>
                <a:gd name="T18" fmla="*/ 107 w 785"/>
                <a:gd name="T19" fmla="*/ 94 h 231"/>
                <a:gd name="T20" fmla="*/ 109 w 785"/>
                <a:gd name="T21" fmla="*/ 125 h 231"/>
                <a:gd name="T22" fmla="*/ 107 w 785"/>
                <a:gd name="T23" fmla="*/ 150 h 231"/>
                <a:gd name="T24" fmla="*/ 104 w 785"/>
                <a:gd name="T25" fmla="*/ 183 h 231"/>
                <a:gd name="T26" fmla="*/ 184 w 785"/>
                <a:gd name="T27" fmla="*/ 175 h 231"/>
                <a:gd name="T28" fmla="*/ 284 w 785"/>
                <a:gd name="T29" fmla="*/ 171 h 231"/>
                <a:gd name="T30" fmla="*/ 367 w 785"/>
                <a:gd name="T31" fmla="*/ 171 h 231"/>
                <a:gd name="T32" fmla="*/ 473 w 785"/>
                <a:gd name="T33" fmla="*/ 175 h 231"/>
                <a:gd name="T34" fmla="*/ 517 w 785"/>
                <a:gd name="T35" fmla="*/ 179 h 231"/>
                <a:gd name="T36" fmla="*/ 575 w 785"/>
                <a:gd name="T37" fmla="*/ 183 h 231"/>
                <a:gd name="T38" fmla="*/ 575 w 785"/>
                <a:gd name="T39" fmla="*/ 181 h 231"/>
                <a:gd name="T40" fmla="*/ 577 w 785"/>
                <a:gd name="T41" fmla="*/ 181 h 231"/>
                <a:gd name="T42" fmla="*/ 585 w 785"/>
                <a:gd name="T43" fmla="*/ 156 h 231"/>
                <a:gd name="T44" fmla="*/ 592 w 785"/>
                <a:gd name="T45" fmla="*/ 137 h 231"/>
                <a:gd name="T46" fmla="*/ 608 w 785"/>
                <a:gd name="T47" fmla="*/ 119 h 231"/>
                <a:gd name="T48" fmla="*/ 625 w 785"/>
                <a:gd name="T49" fmla="*/ 104 h 231"/>
                <a:gd name="T50" fmla="*/ 636 w 785"/>
                <a:gd name="T51" fmla="*/ 92 h 231"/>
                <a:gd name="T52" fmla="*/ 646 w 785"/>
                <a:gd name="T53" fmla="*/ 77 h 231"/>
                <a:gd name="T54" fmla="*/ 650 w 785"/>
                <a:gd name="T55" fmla="*/ 60 h 231"/>
                <a:gd name="T56" fmla="*/ 654 w 785"/>
                <a:gd name="T57" fmla="*/ 46 h 231"/>
                <a:gd name="T58" fmla="*/ 658 w 785"/>
                <a:gd name="T59" fmla="*/ 10 h 231"/>
                <a:gd name="T60" fmla="*/ 658 w 785"/>
                <a:gd name="T61" fmla="*/ 0 h 231"/>
                <a:gd name="T62" fmla="*/ 785 w 785"/>
                <a:gd name="T63" fmla="*/ 0 h 231"/>
                <a:gd name="T64" fmla="*/ 765 w 785"/>
                <a:gd name="T65" fmla="*/ 35 h 231"/>
                <a:gd name="T66" fmla="*/ 763 w 785"/>
                <a:gd name="T67" fmla="*/ 35 h 231"/>
                <a:gd name="T68" fmla="*/ 686 w 785"/>
                <a:gd name="T69" fmla="*/ 165 h 231"/>
                <a:gd name="T70" fmla="*/ 688 w 785"/>
                <a:gd name="T71" fmla="*/ 165 h 231"/>
                <a:gd name="T72" fmla="*/ 652 w 785"/>
                <a:gd name="T73" fmla="*/ 231 h 231"/>
                <a:gd name="T74" fmla="*/ 498 w 785"/>
                <a:gd name="T75" fmla="*/ 231 h 231"/>
                <a:gd name="T76" fmla="*/ 498 w 785"/>
                <a:gd name="T77" fmla="*/ 229 h 231"/>
                <a:gd name="T78" fmla="*/ 288 w 785"/>
                <a:gd name="T79" fmla="*/ 229 h 23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85"/>
                <a:gd name="T121" fmla="*/ 0 h 231"/>
                <a:gd name="T122" fmla="*/ 785 w 785"/>
                <a:gd name="T123" fmla="*/ 231 h 23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85" h="231">
                  <a:moveTo>
                    <a:pt x="288" y="229"/>
                  </a:moveTo>
                  <a:lnTo>
                    <a:pt x="288" y="231"/>
                  </a:lnTo>
                  <a:lnTo>
                    <a:pt x="0" y="231"/>
                  </a:lnTo>
                  <a:lnTo>
                    <a:pt x="7" y="217"/>
                  </a:lnTo>
                  <a:lnTo>
                    <a:pt x="9" y="212"/>
                  </a:lnTo>
                  <a:lnTo>
                    <a:pt x="50" y="142"/>
                  </a:lnTo>
                  <a:lnTo>
                    <a:pt x="52" y="142"/>
                  </a:lnTo>
                  <a:lnTo>
                    <a:pt x="90" y="75"/>
                  </a:lnTo>
                  <a:lnTo>
                    <a:pt x="104" y="71"/>
                  </a:lnTo>
                  <a:lnTo>
                    <a:pt x="107" y="94"/>
                  </a:lnTo>
                  <a:lnTo>
                    <a:pt x="109" y="125"/>
                  </a:lnTo>
                  <a:lnTo>
                    <a:pt x="107" y="150"/>
                  </a:lnTo>
                  <a:lnTo>
                    <a:pt x="104" y="183"/>
                  </a:lnTo>
                  <a:lnTo>
                    <a:pt x="184" y="175"/>
                  </a:lnTo>
                  <a:lnTo>
                    <a:pt x="284" y="171"/>
                  </a:lnTo>
                  <a:lnTo>
                    <a:pt x="367" y="171"/>
                  </a:lnTo>
                  <a:lnTo>
                    <a:pt x="473" y="175"/>
                  </a:lnTo>
                  <a:lnTo>
                    <a:pt x="517" y="179"/>
                  </a:lnTo>
                  <a:lnTo>
                    <a:pt x="575" y="183"/>
                  </a:lnTo>
                  <a:lnTo>
                    <a:pt x="575" y="181"/>
                  </a:lnTo>
                  <a:lnTo>
                    <a:pt x="577" y="181"/>
                  </a:lnTo>
                  <a:lnTo>
                    <a:pt x="585" y="156"/>
                  </a:lnTo>
                  <a:lnTo>
                    <a:pt x="592" y="137"/>
                  </a:lnTo>
                  <a:lnTo>
                    <a:pt x="608" y="119"/>
                  </a:lnTo>
                  <a:lnTo>
                    <a:pt x="625" y="104"/>
                  </a:lnTo>
                  <a:lnTo>
                    <a:pt x="636" y="92"/>
                  </a:lnTo>
                  <a:lnTo>
                    <a:pt x="646" y="77"/>
                  </a:lnTo>
                  <a:lnTo>
                    <a:pt x="650" y="60"/>
                  </a:lnTo>
                  <a:lnTo>
                    <a:pt x="654" y="46"/>
                  </a:lnTo>
                  <a:lnTo>
                    <a:pt x="658" y="10"/>
                  </a:lnTo>
                  <a:lnTo>
                    <a:pt x="658" y="0"/>
                  </a:lnTo>
                  <a:lnTo>
                    <a:pt x="785" y="0"/>
                  </a:lnTo>
                  <a:lnTo>
                    <a:pt x="765" y="35"/>
                  </a:lnTo>
                  <a:lnTo>
                    <a:pt x="763" y="35"/>
                  </a:lnTo>
                  <a:lnTo>
                    <a:pt x="686" y="165"/>
                  </a:lnTo>
                  <a:lnTo>
                    <a:pt x="688" y="165"/>
                  </a:lnTo>
                  <a:lnTo>
                    <a:pt x="652" y="231"/>
                  </a:lnTo>
                  <a:lnTo>
                    <a:pt x="498" y="231"/>
                  </a:lnTo>
                  <a:lnTo>
                    <a:pt x="498" y="229"/>
                  </a:lnTo>
                  <a:lnTo>
                    <a:pt x="288" y="229"/>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342" name="Freeform 844"/>
            <p:cNvSpPr>
              <a:spLocks/>
            </p:cNvSpPr>
            <p:nvPr/>
          </p:nvSpPr>
          <p:spPr bwMode="auto">
            <a:xfrm>
              <a:off x="3638" y="2310"/>
              <a:ext cx="237" cy="152"/>
            </a:xfrm>
            <a:custGeom>
              <a:avLst/>
              <a:gdLst>
                <a:gd name="T0" fmla="*/ 225 w 237"/>
                <a:gd name="T1" fmla="*/ 6 h 152"/>
                <a:gd name="T2" fmla="*/ 231 w 237"/>
                <a:gd name="T3" fmla="*/ 2 h 152"/>
                <a:gd name="T4" fmla="*/ 237 w 237"/>
                <a:gd name="T5" fmla="*/ 0 h 152"/>
                <a:gd name="T6" fmla="*/ 222 w 237"/>
                <a:gd name="T7" fmla="*/ 25 h 152"/>
                <a:gd name="T8" fmla="*/ 218 w 237"/>
                <a:gd name="T9" fmla="*/ 42 h 152"/>
                <a:gd name="T10" fmla="*/ 216 w 237"/>
                <a:gd name="T11" fmla="*/ 67 h 152"/>
                <a:gd name="T12" fmla="*/ 218 w 237"/>
                <a:gd name="T13" fmla="*/ 102 h 152"/>
                <a:gd name="T14" fmla="*/ 222 w 237"/>
                <a:gd name="T15" fmla="*/ 148 h 152"/>
                <a:gd name="T16" fmla="*/ 208 w 237"/>
                <a:gd name="T17" fmla="*/ 152 h 152"/>
                <a:gd name="T18" fmla="*/ 199 w 237"/>
                <a:gd name="T19" fmla="*/ 152 h 152"/>
                <a:gd name="T20" fmla="*/ 183 w 237"/>
                <a:gd name="T21" fmla="*/ 150 h 152"/>
                <a:gd name="T22" fmla="*/ 170 w 237"/>
                <a:gd name="T23" fmla="*/ 148 h 152"/>
                <a:gd name="T24" fmla="*/ 158 w 237"/>
                <a:gd name="T25" fmla="*/ 144 h 152"/>
                <a:gd name="T26" fmla="*/ 149 w 237"/>
                <a:gd name="T27" fmla="*/ 142 h 152"/>
                <a:gd name="T28" fmla="*/ 139 w 237"/>
                <a:gd name="T29" fmla="*/ 144 h 152"/>
                <a:gd name="T30" fmla="*/ 129 w 237"/>
                <a:gd name="T31" fmla="*/ 146 h 152"/>
                <a:gd name="T32" fmla="*/ 116 w 237"/>
                <a:gd name="T33" fmla="*/ 148 h 152"/>
                <a:gd name="T34" fmla="*/ 99 w 237"/>
                <a:gd name="T35" fmla="*/ 148 h 152"/>
                <a:gd name="T36" fmla="*/ 85 w 237"/>
                <a:gd name="T37" fmla="*/ 146 h 152"/>
                <a:gd name="T38" fmla="*/ 52 w 237"/>
                <a:gd name="T39" fmla="*/ 146 h 152"/>
                <a:gd name="T40" fmla="*/ 25 w 237"/>
                <a:gd name="T41" fmla="*/ 148 h 152"/>
                <a:gd name="T42" fmla="*/ 22 w 237"/>
                <a:gd name="T43" fmla="*/ 148 h 152"/>
                <a:gd name="T44" fmla="*/ 18 w 237"/>
                <a:gd name="T45" fmla="*/ 146 h 152"/>
                <a:gd name="T46" fmla="*/ 16 w 237"/>
                <a:gd name="T47" fmla="*/ 139 h 152"/>
                <a:gd name="T48" fmla="*/ 16 w 237"/>
                <a:gd name="T49" fmla="*/ 129 h 152"/>
                <a:gd name="T50" fmla="*/ 8 w 237"/>
                <a:gd name="T51" fmla="*/ 117 h 152"/>
                <a:gd name="T52" fmla="*/ 0 w 237"/>
                <a:gd name="T53" fmla="*/ 102 h 152"/>
                <a:gd name="T54" fmla="*/ 0 w 237"/>
                <a:gd name="T55" fmla="*/ 85 h 152"/>
                <a:gd name="T56" fmla="*/ 4 w 237"/>
                <a:gd name="T57" fmla="*/ 62 h 152"/>
                <a:gd name="T58" fmla="*/ 8 w 237"/>
                <a:gd name="T59" fmla="*/ 46 h 152"/>
                <a:gd name="T60" fmla="*/ 12 w 237"/>
                <a:gd name="T61" fmla="*/ 29 h 152"/>
                <a:gd name="T62" fmla="*/ 12 w 237"/>
                <a:gd name="T63" fmla="*/ 29 h 152"/>
                <a:gd name="T64" fmla="*/ 14 w 237"/>
                <a:gd name="T65" fmla="*/ 19 h 152"/>
                <a:gd name="T66" fmla="*/ 18 w 237"/>
                <a:gd name="T67" fmla="*/ 6 h 152"/>
                <a:gd name="T68" fmla="*/ 20 w 237"/>
                <a:gd name="T69" fmla="*/ 2 h 152"/>
                <a:gd name="T70" fmla="*/ 24 w 237"/>
                <a:gd name="T71" fmla="*/ 0 h 152"/>
                <a:gd name="T72" fmla="*/ 25 w 237"/>
                <a:gd name="T73" fmla="*/ 2 h 152"/>
                <a:gd name="T74" fmla="*/ 39 w 237"/>
                <a:gd name="T75" fmla="*/ 2 h 152"/>
                <a:gd name="T76" fmla="*/ 58 w 237"/>
                <a:gd name="T77" fmla="*/ 4 h 152"/>
                <a:gd name="T78" fmla="*/ 72 w 237"/>
                <a:gd name="T79" fmla="*/ 2 h 152"/>
                <a:gd name="T80" fmla="*/ 89 w 237"/>
                <a:gd name="T81" fmla="*/ 0 h 152"/>
                <a:gd name="T82" fmla="*/ 100 w 237"/>
                <a:gd name="T83" fmla="*/ 0 h 152"/>
                <a:gd name="T84" fmla="*/ 116 w 237"/>
                <a:gd name="T85" fmla="*/ 0 h 152"/>
                <a:gd name="T86" fmla="*/ 118 w 237"/>
                <a:gd name="T87" fmla="*/ 0 h 152"/>
                <a:gd name="T88" fmla="*/ 122 w 237"/>
                <a:gd name="T89" fmla="*/ 8 h 152"/>
                <a:gd name="T90" fmla="*/ 131 w 237"/>
                <a:gd name="T91" fmla="*/ 14 h 152"/>
                <a:gd name="T92" fmla="*/ 143 w 237"/>
                <a:gd name="T93" fmla="*/ 15 h 152"/>
                <a:gd name="T94" fmla="*/ 158 w 237"/>
                <a:gd name="T95" fmla="*/ 12 h 152"/>
                <a:gd name="T96" fmla="*/ 164 w 237"/>
                <a:gd name="T97" fmla="*/ 8 h 152"/>
                <a:gd name="T98" fmla="*/ 170 w 237"/>
                <a:gd name="T99" fmla="*/ 2 h 152"/>
                <a:gd name="T100" fmla="*/ 175 w 237"/>
                <a:gd name="T101" fmla="*/ 2 h 152"/>
                <a:gd name="T102" fmla="*/ 195 w 237"/>
                <a:gd name="T103" fmla="*/ 2 h 152"/>
                <a:gd name="T104" fmla="*/ 210 w 237"/>
                <a:gd name="T105" fmla="*/ 6 h 152"/>
                <a:gd name="T106" fmla="*/ 225 w 237"/>
                <a:gd name="T107" fmla="*/ 6 h 1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7"/>
                <a:gd name="T163" fmla="*/ 0 h 152"/>
                <a:gd name="T164" fmla="*/ 237 w 237"/>
                <a:gd name="T165" fmla="*/ 152 h 1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7" h="152">
                  <a:moveTo>
                    <a:pt x="225" y="6"/>
                  </a:moveTo>
                  <a:lnTo>
                    <a:pt x="231" y="2"/>
                  </a:lnTo>
                  <a:lnTo>
                    <a:pt x="237" y="0"/>
                  </a:lnTo>
                  <a:lnTo>
                    <a:pt x="222" y="25"/>
                  </a:lnTo>
                  <a:lnTo>
                    <a:pt x="218" y="42"/>
                  </a:lnTo>
                  <a:lnTo>
                    <a:pt x="216" y="67"/>
                  </a:lnTo>
                  <a:lnTo>
                    <a:pt x="218" y="102"/>
                  </a:lnTo>
                  <a:lnTo>
                    <a:pt x="222" y="148"/>
                  </a:lnTo>
                  <a:lnTo>
                    <a:pt x="208" y="152"/>
                  </a:lnTo>
                  <a:lnTo>
                    <a:pt x="199" y="152"/>
                  </a:lnTo>
                  <a:lnTo>
                    <a:pt x="183" y="150"/>
                  </a:lnTo>
                  <a:lnTo>
                    <a:pt x="170" y="148"/>
                  </a:lnTo>
                  <a:lnTo>
                    <a:pt x="158" y="144"/>
                  </a:lnTo>
                  <a:lnTo>
                    <a:pt x="149" y="142"/>
                  </a:lnTo>
                  <a:lnTo>
                    <a:pt x="139" y="144"/>
                  </a:lnTo>
                  <a:lnTo>
                    <a:pt x="129" y="146"/>
                  </a:lnTo>
                  <a:lnTo>
                    <a:pt x="116" y="148"/>
                  </a:lnTo>
                  <a:lnTo>
                    <a:pt x="99" y="148"/>
                  </a:lnTo>
                  <a:lnTo>
                    <a:pt x="85" y="146"/>
                  </a:lnTo>
                  <a:lnTo>
                    <a:pt x="52" y="146"/>
                  </a:lnTo>
                  <a:lnTo>
                    <a:pt x="25" y="148"/>
                  </a:lnTo>
                  <a:lnTo>
                    <a:pt x="22" y="148"/>
                  </a:lnTo>
                  <a:lnTo>
                    <a:pt x="18" y="146"/>
                  </a:lnTo>
                  <a:lnTo>
                    <a:pt x="16" y="139"/>
                  </a:lnTo>
                  <a:lnTo>
                    <a:pt x="16" y="129"/>
                  </a:lnTo>
                  <a:lnTo>
                    <a:pt x="8" y="117"/>
                  </a:lnTo>
                  <a:lnTo>
                    <a:pt x="0" y="102"/>
                  </a:lnTo>
                  <a:lnTo>
                    <a:pt x="0" y="85"/>
                  </a:lnTo>
                  <a:lnTo>
                    <a:pt x="4" y="62"/>
                  </a:lnTo>
                  <a:lnTo>
                    <a:pt x="8" y="46"/>
                  </a:lnTo>
                  <a:lnTo>
                    <a:pt x="12" y="29"/>
                  </a:lnTo>
                  <a:lnTo>
                    <a:pt x="14" y="19"/>
                  </a:lnTo>
                  <a:lnTo>
                    <a:pt x="18" y="6"/>
                  </a:lnTo>
                  <a:lnTo>
                    <a:pt x="20" y="2"/>
                  </a:lnTo>
                  <a:lnTo>
                    <a:pt x="24" y="0"/>
                  </a:lnTo>
                  <a:lnTo>
                    <a:pt x="25" y="2"/>
                  </a:lnTo>
                  <a:lnTo>
                    <a:pt x="39" y="2"/>
                  </a:lnTo>
                  <a:lnTo>
                    <a:pt x="58" y="4"/>
                  </a:lnTo>
                  <a:lnTo>
                    <a:pt x="72" y="2"/>
                  </a:lnTo>
                  <a:lnTo>
                    <a:pt x="89" y="0"/>
                  </a:lnTo>
                  <a:lnTo>
                    <a:pt x="100" y="0"/>
                  </a:lnTo>
                  <a:lnTo>
                    <a:pt x="116" y="0"/>
                  </a:lnTo>
                  <a:lnTo>
                    <a:pt x="118" y="0"/>
                  </a:lnTo>
                  <a:lnTo>
                    <a:pt x="122" y="8"/>
                  </a:lnTo>
                  <a:lnTo>
                    <a:pt x="131" y="14"/>
                  </a:lnTo>
                  <a:lnTo>
                    <a:pt x="143" y="15"/>
                  </a:lnTo>
                  <a:lnTo>
                    <a:pt x="158" y="12"/>
                  </a:lnTo>
                  <a:lnTo>
                    <a:pt x="164" y="8"/>
                  </a:lnTo>
                  <a:lnTo>
                    <a:pt x="170" y="2"/>
                  </a:lnTo>
                  <a:lnTo>
                    <a:pt x="175" y="2"/>
                  </a:lnTo>
                  <a:lnTo>
                    <a:pt x="195" y="2"/>
                  </a:lnTo>
                  <a:lnTo>
                    <a:pt x="210" y="6"/>
                  </a:lnTo>
                  <a:lnTo>
                    <a:pt x="225"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343" name="Freeform 845"/>
            <p:cNvSpPr>
              <a:spLocks/>
            </p:cNvSpPr>
            <p:nvPr/>
          </p:nvSpPr>
          <p:spPr bwMode="auto">
            <a:xfrm>
              <a:off x="3506" y="2337"/>
              <a:ext cx="144" cy="92"/>
            </a:xfrm>
            <a:custGeom>
              <a:avLst/>
              <a:gdLst>
                <a:gd name="T0" fmla="*/ 123 w 144"/>
                <a:gd name="T1" fmla="*/ 6 h 92"/>
                <a:gd name="T2" fmla="*/ 144 w 144"/>
                <a:gd name="T3" fmla="*/ 2 h 92"/>
                <a:gd name="T4" fmla="*/ 144 w 144"/>
                <a:gd name="T5" fmla="*/ 2 h 92"/>
                <a:gd name="T6" fmla="*/ 144 w 144"/>
                <a:gd name="T7" fmla="*/ 2 h 92"/>
                <a:gd name="T8" fmla="*/ 140 w 144"/>
                <a:gd name="T9" fmla="*/ 19 h 92"/>
                <a:gd name="T10" fmla="*/ 136 w 144"/>
                <a:gd name="T11" fmla="*/ 35 h 92"/>
                <a:gd name="T12" fmla="*/ 132 w 144"/>
                <a:gd name="T13" fmla="*/ 58 h 92"/>
                <a:gd name="T14" fmla="*/ 132 w 144"/>
                <a:gd name="T15" fmla="*/ 75 h 92"/>
                <a:gd name="T16" fmla="*/ 140 w 144"/>
                <a:gd name="T17" fmla="*/ 90 h 92"/>
                <a:gd name="T18" fmla="*/ 121 w 144"/>
                <a:gd name="T19" fmla="*/ 92 h 92"/>
                <a:gd name="T20" fmla="*/ 96 w 144"/>
                <a:gd name="T21" fmla="*/ 92 h 92"/>
                <a:gd name="T22" fmla="*/ 75 w 144"/>
                <a:gd name="T23" fmla="*/ 90 h 92"/>
                <a:gd name="T24" fmla="*/ 50 w 144"/>
                <a:gd name="T25" fmla="*/ 88 h 92"/>
                <a:gd name="T26" fmla="*/ 36 w 144"/>
                <a:gd name="T27" fmla="*/ 90 h 92"/>
                <a:gd name="T28" fmla="*/ 19 w 144"/>
                <a:gd name="T29" fmla="*/ 92 h 92"/>
                <a:gd name="T30" fmla="*/ 15 w 144"/>
                <a:gd name="T31" fmla="*/ 90 h 92"/>
                <a:gd name="T32" fmla="*/ 13 w 144"/>
                <a:gd name="T33" fmla="*/ 87 h 92"/>
                <a:gd name="T34" fmla="*/ 7 w 144"/>
                <a:gd name="T35" fmla="*/ 81 h 92"/>
                <a:gd name="T36" fmla="*/ 4 w 144"/>
                <a:gd name="T37" fmla="*/ 71 h 92"/>
                <a:gd name="T38" fmla="*/ 0 w 144"/>
                <a:gd name="T39" fmla="*/ 58 h 92"/>
                <a:gd name="T40" fmla="*/ 0 w 144"/>
                <a:gd name="T41" fmla="*/ 40 h 92"/>
                <a:gd name="T42" fmla="*/ 0 w 144"/>
                <a:gd name="T43" fmla="*/ 29 h 92"/>
                <a:gd name="T44" fmla="*/ 5 w 144"/>
                <a:gd name="T45" fmla="*/ 15 h 92"/>
                <a:gd name="T46" fmla="*/ 11 w 144"/>
                <a:gd name="T47" fmla="*/ 8 h 92"/>
                <a:gd name="T48" fmla="*/ 19 w 144"/>
                <a:gd name="T49" fmla="*/ 2 h 92"/>
                <a:gd name="T50" fmla="*/ 36 w 144"/>
                <a:gd name="T51" fmla="*/ 0 h 92"/>
                <a:gd name="T52" fmla="*/ 57 w 144"/>
                <a:gd name="T53" fmla="*/ 0 h 92"/>
                <a:gd name="T54" fmla="*/ 80 w 144"/>
                <a:gd name="T55" fmla="*/ 4 h 92"/>
                <a:gd name="T56" fmla="*/ 107 w 144"/>
                <a:gd name="T57" fmla="*/ 6 h 92"/>
                <a:gd name="T58" fmla="*/ 123 w 144"/>
                <a:gd name="T59" fmla="*/ 6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92"/>
                <a:gd name="T92" fmla="*/ 144 w 144"/>
                <a:gd name="T93" fmla="*/ 92 h 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92">
                  <a:moveTo>
                    <a:pt x="123" y="6"/>
                  </a:moveTo>
                  <a:lnTo>
                    <a:pt x="144" y="2"/>
                  </a:lnTo>
                  <a:lnTo>
                    <a:pt x="140" y="19"/>
                  </a:lnTo>
                  <a:lnTo>
                    <a:pt x="136" y="35"/>
                  </a:lnTo>
                  <a:lnTo>
                    <a:pt x="132" y="58"/>
                  </a:lnTo>
                  <a:lnTo>
                    <a:pt x="132" y="75"/>
                  </a:lnTo>
                  <a:lnTo>
                    <a:pt x="140" y="90"/>
                  </a:lnTo>
                  <a:lnTo>
                    <a:pt x="121" y="92"/>
                  </a:lnTo>
                  <a:lnTo>
                    <a:pt x="96" y="92"/>
                  </a:lnTo>
                  <a:lnTo>
                    <a:pt x="75" y="90"/>
                  </a:lnTo>
                  <a:lnTo>
                    <a:pt x="50" y="88"/>
                  </a:lnTo>
                  <a:lnTo>
                    <a:pt x="36" y="90"/>
                  </a:lnTo>
                  <a:lnTo>
                    <a:pt x="19" y="92"/>
                  </a:lnTo>
                  <a:lnTo>
                    <a:pt x="15" y="90"/>
                  </a:lnTo>
                  <a:lnTo>
                    <a:pt x="13" y="87"/>
                  </a:lnTo>
                  <a:lnTo>
                    <a:pt x="7" y="81"/>
                  </a:lnTo>
                  <a:lnTo>
                    <a:pt x="4" y="71"/>
                  </a:lnTo>
                  <a:lnTo>
                    <a:pt x="0" y="58"/>
                  </a:lnTo>
                  <a:lnTo>
                    <a:pt x="0" y="40"/>
                  </a:lnTo>
                  <a:lnTo>
                    <a:pt x="0" y="29"/>
                  </a:lnTo>
                  <a:lnTo>
                    <a:pt x="5" y="15"/>
                  </a:lnTo>
                  <a:lnTo>
                    <a:pt x="11" y="8"/>
                  </a:lnTo>
                  <a:lnTo>
                    <a:pt x="19" y="2"/>
                  </a:lnTo>
                  <a:lnTo>
                    <a:pt x="36" y="0"/>
                  </a:lnTo>
                  <a:lnTo>
                    <a:pt x="57" y="0"/>
                  </a:lnTo>
                  <a:lnTo>
                    <a:pt x="80" y="4"/>
                  </a:lnTo>
                  <a:lnTo>
                    <a:pt x="107" y="6"/>
                  </a:lnTo>
                  <a:lnTo>
                    <a:pt x="123"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344" name="Freeform 846"/>
            <p:cNvSpPr>
              <a:spLocks/>
            </p:cNvSpPr>
            <p:nvPr/>
          </p:nvSpPr>
          <p:spPr bwMode="auto">
            <a:xfrm>
              <a:off x="4414" y="2387"/>
              <a:ext cx="127" cy="1"/>
            </a:xfrm>
            <a:custGeom>
              <a:avLst/>
              <a:gdLst>
                <a:gd name="T0" fmla="*/ 127 w 127"/>
                <a:gd name="T1" fmla="*/ 0 h 1"/>
                <a:gd name="T2" fmla="*/ 0 w 127"/>
                <a:gd name="T3" fmla="*/ 0 h 1"/>
                <a:gd name="T4" fmla="*/ 0 w 127"/>
                <a:gd name="T5" fmla="*/ 0 h 1"/>
                <a:gd name="T6" fmla="*/ 0 60000 65536"/>
                <a:gd name="T7" fmla="*/ 0 60000 65536"/>
                <a:gd name="T8" fmla="*/ 0 60000 65536"/>
                <a:gd name="T9" fmla="*/ 0 w 127"/>
                <a:gd name="T10" fmla="*/ 0 h 1"/>
                <a:gd name="T11" fmla="*/ 127 w 127"/>
                <a:gd name="T12" fmla="*/ 1 h 1"/>
              </a:gdLst>
              <a:ahLst/>
              <a:cxnLst>
                <a:cxn ang="T6">
                  <a:pos x="T0" y="T1"/>
                </a:cxn>
                <a:cxn ang="T7">
                  <a:pos x="T2" y="T3"/>
                </a:cxn>
                <a:cxn ang="T8">
                  <a:pos x="T4" y="T5"/>
                </a:cxn>
              </a:cxnLst>
              <a:rect l="T9" t="T10" r="T11" b="T12"/>
              <a:pathLst>
                <a:path w="127" h="1">
                  <a:moveTo>
                    <a:pt x="127"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45" name="Freeform 847"/>
            <p:cNvSpPr>
              <a:spLocks/>
            </p:cNvSpPr>
            <p:nvPr/>
          </p:nvSpPr>
          <p:spPr bwMode="auto">
            <a:xfrm>
              <a:off x="4514" y="2387"/>
              <a:ext cx="27" cy="46"/>
            </a:xfrm>
            <a:custGeom>
              <a:avLst/>
              <a:gdLst>
                <a:gd name="T0" fmla="*/ 0 w 27"/>
                <a:gd name="T1" fmla="*/ 46 h 46"/>
                <a:gd name="T2" fmla="*/ 7 w 27"/>
                <a:gd name="T3" fmla="*/ 35 h 46"/>
                <a:gd name="T4" fmla="*/ 27 w 27"/>
                <a:gd name="T5" fmla="*/ 0 h 46"/>
                <a:gd name="T6" fmla="*/ 0 60000 65536"/>
                <a:gd name="T7" fmla="*/ 0 60000 65536"/>
                <a:gd name="T8" fmla="*/ 0 60000 65536"/>
                <a:gd name="T9" fmla="*/ 0 w 27"/>
                <a:gd name="T10" fmla="*/ 0 h 46"/>
                <a:gd name="T11" fmla="*/ 27 w 27"/>
                <a:gd name="T12" fmla="*/ 46 h 46"/>
              </a:gdLst>
              <a:ahLst/>
              <a:cxnLst>
                <a:cxn ang="T6">
                  <a:pos x="T0" y="T1"/>
                </a:cxn>
                <a:cxn ang="T7">
                  <a:pos x="T2" y="T3"/>
                </a:cxn>
                <a:cxn ang="T8">
                  <a:pos x="T4" y="T5"/>
                </a:cxn>
              </a:cxnLst>
              <a:rect l="T9" t="T10" r="T11" b="T12"/>
              <a:pathLst>
                <a:path w="27" h="46">
                  <a:moveTo>
                    <a:pt x="0" y="46"/>
                  </a:moveTo>
                  <a:lnTo>
                    <a:pt x="7" y="35"/>
                  </a:lnTo>
                  <a:lnTo>
                    <a:pt x="2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46" name="Line 848"/>
            <p:cNvSpPr>
              <a:spLocks noChangeShapeType="1"/>
            </p:cNvSpPr>
            <p:nvPr/>
          </p:nvSpPr>
          <p:spPr bwMode="auto">
            <a:xfrm flipV="1">
              <a:off x="4487" y="2456"/>
              <a:ext cx="15"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47" name="Line 849"/>
            <p:cNvSpPr>
              <a:spLocks noChangeShapeType="1"/>
            </p:cNvSpPr>
            <p:nvPr/>
          </p:nvSpPr>
          <p:spPr bwMode="auto">
            <a:xfrm flipV="1">
              <a:off x="4456" y="2504"/>
              <a:ext cx="17" cy="3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48" name="Line 850"/>
            <p:cNvSpPr>
              <a:spLocks noChangeShapeType="1"/>
            </p:cNvSpPr>
            <p:nvPr/>
          </p:nvSpPr>
          <p:spPr bwMode="auto">
            <a:xfrm flipH="1">
              <a:off x="4408" y="2552"/>
              <a:ext cx="36" cy="6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49" name="Freeform 851"/>
            <p:cNvSpPr>
              <a:spLocks/>
            </p:cNvSpPr>
            <p:nvPr/>
          </p:nvSpPr>
          <p:spPr bwMode="auto">
            <a:xfrm>
              <a:off x="4237" y="2618"/>
              <a:ext cx="171" cy="1"/>
            </a:xfrm>
            <a:custGeom>
              <a:avLst/>
              <a:gdLst>
                <a:gd name="T0" fmla="*/ 0 w 171"/>
                <a:gd name="T1" fmla="*/ 0 h 1"/>
                <a:gd name="T2" fmla="*/ 17 w 171"/>
                <a:gd name="T3" fmla="*/ 0 h 1"/>
                <a:gd name="T4" fmla="*/ 171 w 171"/>
                <a:gd name="T5" fmla="*/ 0 h 1"/>
                <a:gd name="T6" fmla="*/ 0 60000 65536"/>
                <a:gd name="T7" fmla="*/ 0 60000 65536"/>
                <a:gd name="T8" fmla="*/ 0 60000 65536"/>
                <a:gd name="T9" fmla="*/ 0 w 171"/>
                <a:gd name="T10" fmla="*/ 0 h 1"/>
                <a:gd name="T11" fmla="*/ 171 w 171"/>
                <a:gd name="T12" fmla="*/ 1 h 1"/>
              </a:gdLst>
              <a:ahLst/>
              <a:cxnLst>
                <a:cxn ang="T6">
                  <a:pos x="T0" y="T1"/>
                </a:cxn>
                <a:cxn ang="T7">
                  <a:pos x="T2" y="T3"/>
                </a:cxn>
                <a:cxn ang="T8">
                  <a:pos x="T4" y="T5"/>
                </a:cxn>
              </a:cxnLst>
              <a:rect l="T9" t="T10" r="T11" b="T12"/>
              <a:pathLst>
                <a:path w="171" h="1">
                  <a:moveTo>
                    <a:pt x="0" y="0"/>
                  </a:moveTo>
                  <a:lnTo>
                    <a:pt x="17" y="0"/>
                  </a:lnTo>
                  <a:lnTo>
                    <a:pt x="17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50" name="Line 852"/>
            <p:cNvSpPr>
              <a:spLocks noChangeShapeType="1"/>
            </p:cNvSpPr>
            <p:nvPr/>
          </p:nvSpPr>
          <p:spPr bwMode="auto">
            <a:xfrm>
              <a:off x="4160" y="2618"/>
              <a:ext cx="4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51" name="Line 853"/>
            <p:cNvSpPr>
              <a:spLocks noChangeShapeType="1"/>
            </p:cNvSpPr>
            <p:nvPr/>
          </p:nvSpPr>
          <p:spPr bwMode="auto">
            <a:xfrm>
              <a:off x="4079" y="2618"/>
              <a:ext cx="5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52" name="Line 854"/>
            <p:cNvSpPr>
              <a:spLocks noChangeShapeType="1"/>
            </p:cNvSpPr>
            <p:nvPr/>
          </p:nvSpPr>
          <p:spPr bwMode="auto">
            <a:xfrm flipH="1">
              <a:off x="3756" y="2618"/>
              <a:ext cx="28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53" name="Line 855"/>
            <p:cNvSpPr>
              <a:spLocks noChangeShapeType="1"/>
            </p:cNvSpPr>
            <p:nvPr/>
          </p:nvSpPr>
          <p:spPr bwMode="auto">
            <a:xfrm flipH="1">
              <a:off x="3756" y="2604"/>
              <a:ext cx="7"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54" name="Line 856"/>
            <p:cNvSpPr>
              <a:spLocks noChangeShapeType="1"/>
            </p:cNvSpPr>
            <p:nvPr/>
          </p:nvSpPr>
          <p:spPr bwMode="auto">
            <a:xfrm flipH="1">
              <a:off x="3769" y="2593"/>
              <a:ext cx="2"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55" name="Line 857"/>
            <p:cNvSpPr>
              <a:spLocks noChangeShapeType="1"/>
            </p:cNvSpPr>
            <p:nvPr/>
          </p:nvSpPr>
          <p:spPr bwMode="auto">
            <a:xfrm flipH="1">
              <a:off x="3781" y="2552"/>
              <a:ext cx="13" cy="2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56" name="Freeform 858"/>
            <p:cNvSpPr>
              <a:spLocks/>
            </p:cNvSpPr>
            <p:nvPr/>
          </p:nvSpPr>
          <p:spPr bwMode="auto">
            <a:xfrm>
              <a:off x="3802" y="2462"/>
              <a:ext cx="44" cy="75"/>
            </a:xfrm>
            <a:custGeom>
              <a:avLst/>
              <a:gdLst>
                <a:gd name="T0" fmla="*/ 0 w 44"/>
                <a:gd name="T1" fmla="*/ 75 h 75"/>
                <a:gd name="T2" fmla="*/ 6 w 44"/>
                <a:gd name="T3" fmla="*/ 67 h 75"/>
                <a:gd name="T4" fmla="*/ 44 w 44"/>
                <a:gd name="T5" fmla="*/ 0 h 75"/>
                <a:gd name="T6" fmla="*/ 0 60000 65536"/>
                <a:gd name="T7" fmla="*/ 0 60000 65536"/>
                <a:gd name="T8" fmla="*/ 0 60000 65536"/>
                <a:gd name="T9" fmla="*/ 0 w 44"/>
                <a:gd name="T10" fmla="*/ 0 h 75"/>
                <a:gd name="T11" fmla="*/ 44 w 44"/>
                <a:gd name="T12" fmla="*/ 75 h 75"/>
              </a:gdLst>
              <a:ahLst/>
              <a:cxnLst>
                <a:cxn ang="T6">
                  <a:pos x="T0" y="T1"/>
                </a:cxn>
                <a:cxn ang="T7">
                  <a:pos x="T2" y="T3"/>
                </a:cxn>
                <a:cxn ang="T8">
                  <a:pos x="T4" y="T5"/>
                </a:cxn>
              </a:cxnLst>
              <a:rect l="T9" t="T10" r="T11" b="T12"/>
              <a:pathLst>
                <a:path w="44" h="75">
                  <a:moveTo>
                    <a:pt x="0" y="75"/>
                  </a:moveTo>
                  <a:lnTo>
                    <a:pt x="6" y="67"/>
                  </a:lnTo>
                  <a:lnTo>
                    <a:pt x="4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57" name="Freeform 859"/>
            <p:cNvSpPr>
              <a:spLocks/>
            </p:cNvSpPr>
            <p:nvPr/>
          </p:nvSpPr>
          <p:spPr bwMode="auto">
            <a:xfrm>
              <a:off x="3860" y="2558"/>
              <a:ext cx="471" cy="12"/>
            </a:xfrm>
            <a:custGeom>
              <a:avLst/>
              <a:gdLst>
                <a:gd name="T0" fmla="*/ 471 w 471"/>
                <a:gd name="T1" fmla="*/ 12 h 12"/>
                <a:gd name="T2" fmla="*/ 413 w 471"/>
                <a:gd name="T3" fmla="*/ 8 h 12"/>
                <a:gd name="T4" fmla="*/ 369 w 471"/>
                <a:gd name="T5" fmla="*/ 4 h 12"/>
                <a:gd name="T6" fmla="*/ 263 w 471"/>
                <a:gd name="T7" fmla="*/ 0 h 12"/>
                <a:gd name="T8" fmla="*/ 180 w 471"/>
                <a:gd name="T9" fmla="*/ 0 h 12"/>
                <a:gd name="T10" fmla="*/ 80 w 471"/>
                <a:gd name="T11" fmla="*/ 4 h 12"/>
                <a:gd name="T12" fmla="*/ 0 w 471"/>
                <a:gd name="T13" fmla="*/ 12 h 12"/>
                <a:gd name="T14" fmla="*/ 0 60000 65536"/>
                <a:gd name="T15" fmla="*/ 0 60000 65536"/>
                <a:gd name="T16" fmla="*/ 0 60000 65536"/>
                <a:gd name="T17" fmla="*/ 0 60000 65536"/>
                <a:gd name="T18" fmla="*/ 0 60000 65536"/>
                <a:gd name="T19" fmla="*/ 0 60000 65536"/>
                <a:gd name="T20" fmla="*/ 0 60000 65536"/>
                <a:gd name="T21" fmla="*/ 0 w 471"/>
                <a:gd name="T22" fmla="*/ 0 h 12"/>
                <a:gd name="T23" fmla="*/ 471 w 47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1" h="12">
                  <a:moveTo>
                    <a:pt x="471" y="12"/>
                  </a:moveTo>
                  <a:lnTo>
                    <a:pt x="413" y="8"/>
                  </a:lnTo>
                  <a:lnTo>
                    <a:pt x="369" y="4"/>
                  </a:lnTo>
                  <a:lnTo>
                    <a:pt x="263" y="0"/>
                  </a:lnTo>
                  <a:lnTo>
                    <a:pt x="180" y="0"/>
                  </a:lnTo>
                  <a:lnTo>
                    <a:pt x="80" y="4"/>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58" name="Freeform 860"/>
            <p:cNvSpPr>
              <a:spLocks/>
            </p:cNvSpPr>
            <p:nvPr/>
          </p:nvSpPr>
          <p:spPr bwMode="auto">
            <a:xfrm>
              <a:off x="4323" y="2335"/>
              <a:ext cx="16" cy="235"/>
            </a:xfrm>
            <a:custGeom>
              <a:avLst/>
              <a:gdLst>
                <a:gd name="T0" fmla="*/ 8 w 16"/>
                <a:gd name="T1" fmla="*/ 235 h 235"/>
                <a:gd name="T2" fmla="*/ 0 w 16"/>
                <a:gd name="T3" fmla="*/ 210 h 235"/>
                <a:gd name="T4" fmla="*/ 0 w 16"/>
                <a:gd name="T5" fmla="*/ 189 h 235"/>
                <a:gd name="T6" fmla="*/ 2 w 16"/>
                <a:gd name="T7" fmla="*/ 156 h 235"/>
                <a:gd name="T8" fmla="*/ 8 w 16"/>
                <a:gd name="T9" fmla="*/ 121 h 235"/>
                <a:gd name="T10" fmla="*/ 16 w 16"/>
                <a:gd name="T11" fmla="*/ 69 h 235"/>
                <a:gd name="T12" fmla="*/ 12 w 16"/>
                <a:gd name="T13" fmla="*/ 31 h 235"/>
                <a:gd name="T14" fmla="*/ 8 w 16"/>
                <a:gd name="T15" fmla="*/ 0 h 235"/>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35"/>
                <a:gd name="T26" fmla="*/ 16 w 1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35">
                  <a:moveTo>
                    <a:pt x="8" y="235"/>
                  </a:moveTo>
                  <a:lnTo>
                    <a:pt x="0" y="210"/>
                  </a:lnTo>
                  <a:lnTo>
                    <a:pt x="0" y="189"/>
                  </a:lnTo>
                  <a:lnTo>
                    <a:pt x="2" y="156"/>
                  </a:lnTo>
                  <a:lnTo>
                    <a:pt x="8" y="121"/>
                  </a:lnTo>
                  <a:lnTo>
                    <a:pt x="16" y="69"/>
                  </a:lnTo>
                  <a:lnTo>
                    <a:pt x="12" y="31"/>
                  </a:lnTo>
                  <a:lnTo>
                    <a:pt x="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59" name="Freeform 861"/>
            <p:cNvSpPr>
              <a:spLocks/>
            </p:cNvSpPr>
            <p:nvPr/>
          </p:nvSpPr>
          <p:spPr bwMode="auto">
            <a:xfrm>
              <a:off x="4331" y="2433"/>
              <a:ext cx="79" cy="137"/>
            </a:xfrm>
            <a:custGeom>
              <a:avLst/>
              <a:gdLst>
                <a:gd name="T0" fmla="*/ 0 w 79"/>
                <a:gd name="T1" fmla="*/ 137 h 137"/>
                <a:gd name="T2" fmla="*/ 0 w 79"/>
                <a:gd name="T3" fmla="*/ 135 h 137"/>
                <a:gd name="T4" fmla="*/ 2 w 79"/>
                <a:gd name="T5" fmla="*/ 135 h 137"/>
                <a:gd name="T6" fmla="*/ 10 w 79"/>
                <a:gd name="T7" fmla="*/ 110 h 137"/>
                <a:gd name="T8" fmla="*/ 17 w 79"/>
                <a:gd name="T9" fmla="*/ 91 h 137"/>
                <a:gd name="T10" fmla="*/ 33 w 79"/>
                <a:gd name="T11" fmla="*/ 73 h 137"/>
                <a:gd name="T12" fmla="*/ 50 w 79"/>
                <a:gd name="T13" fmla="*/ 58 h 137"/>
                <a:gd name="T14" fmla="*/ 61 w 79"/>
                <a:gd name="T15" fmla="*/ 46 h 137"/>
                <a:gd name="T16" fmla="*/ 71 w 79"/>
                <a:gd name="T17" fmla="*/ 31 h 137"/>
                <a:gd name="T18" fmla="*/ 75 w 79"/>
                <a:gd name="T19" fmla="*/ 14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0" y="135"/>
                  </a:lnTo>
                  <a:lnTo>
                    <a:pt x="2" y="135"/>
                  </a:lnTo>
                  <a:lnTo>
                    <a:pt x="10" y="110"/>
                  </a:lnTo>
                  <a:lnTo>
                    <a:pt x="17" y="91"/>
                  </a:lnTo>
                  <a:lnTo>
                    <a:pt x="33" y="73"/>
                  </a:lnTo>
                  <a:lnTo>
                    <a:pt x="50" y="58"/>
                  </a:lnTo>
                  <a:lnTo>
                    <a:pt x="61" y="46"/>
                  </a:lnTo>
                  <a:lnTo>
                    <a:pt x="71" y="31"/>
                  </a:lnTo>
                  <a:lnTo>
                    <a:pt x="75" y="14"/>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60" name="Freeform 862"/>
            <p:cNvSpPr>
              <a:spLocks/>
            </p:cNvSpPr>
            <p:nvPr/>
          </p:nvSpPr>
          <p:spPr bwMode="auto">
            <a:xfrm>
              <a:off x="4402" y="2199"/>
              <a:ext cx="15" cy="234"/>
            </a:xfrm>
            <a:custGeom>
              <a:avLst/>
              <a:gdLst>
                <a:gd name="T0" fmla="*/ 8 w 15"/>
                <a:gd name="T1" fmla="*/ 0 h 234"/>
                <a:gd name="T2" fmla="*/ 0 w 15"/>
                <a:gd name="T3" fmla="*/ 34 h 234"/>
                <a:gd name="T4" fmla="*/ 0 w 15"/>
                <a:gd name="T5" fmla="*/ 61 h 234"/>
                <a:gd name="T6" fmla="*/ 4 w 15"/>
                <a:gd name="T7" fmla="*/ 86 h 234"/>
                <a:gd name="T8" fmla="*/ 10 w 15"/>
                <a:gd name="T9" fmla="*/ 111 h 234"/>
                <a:gd name="T10" fmla="*/ 15 w 15"/>
                <a:gd name="T11" fmla="*/ 151 h 234"/>
                <a:gd name="T12" fmla="*/ 12 w 15"/>
                <a:gd name="T13" fmla="*/ 188 h 234"/>
                <a:gd name="T14" fmla="*/ 12 w 15"/>
                <a:gd name="T15" fmla="*/ 198 h 234"/>
                <a:gd name="T16" fmla="*/ 8 w 15"/>
                <a:gd name="T17" fmla="*/ 234 h 2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4"/>
                <a:gd name="T29" fmla="*/ 15 w 15"/>
                <a:gd name="T30" fmla="*/ 234 h 2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4">
                  <a:moveTo>
                    <a:pt x="8" y="0"/>
                  </a:moveTo>
                  <a:lnTo>
                    <a:pt x="0" y="34"/>
                  </a:lnTo>
                  <a:lnTo>
                    <a:pt x="0" y="61"/>
                  </a:lnTo>
                  <a:lnTo>
                    <a:pt x="4" y="86"/>
                  </a:lnTo>
                  <a:lnTo>
                    <a:pt x="10" y="111"/>
                  </a:lnTo>
                  <a:lnTo>
                    <a:pt x="15" y="151"/>
                  </a:lnTo>
                  <a:lnTo>
                    <a:pt x="12" y="188"/>
                  </a:lnTo>
                  <a:lnTo>
                    <a:pt x="12" y="198"/>
                  </a:lnTo>
                  <a:lnTo>
                    <a:pt x="8" y="23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61" name="Freeform 863"/>
            <p:cNvSpPr>
              <a:spLocks/>
            </p:cNvSpPr>
            <p:nvPr/>
          </p:nvSpPr>
          <p:spPr bwMode="auto">
            <a:xfrm>
              <a:off x="4331" y="2199"/>
              <a:ext cx="79" cy="136"/>
            </a:xfrm>
            <a:custGeom>
              <a:avLst/>
              <a:gdLst>
                <a:gd name="T0" fmla="*/ 79 w 79"/>
                <a:gd name="T1" fmla="*/ 0 h 136"/>
                <a:gd name="T2" fmla="*/ 65 w 79"/>
                <a:gd name="T3" fmla="*/ 13 h 136"/>
                <a:gd name="T4" fmla="*/ 58 w 79"/>
                <a:gd name="T5" fmla="*/ 25 h 136"/>
                <a:gd name="T6" fmla="*/ 27 w 79"/>
                <a:gd name="T7" fmla="*/ 69 h 136"/>
                <a:gd name="T8" fmla="*/ 8 w 79"/>
                <a:gd name="T9" fmla="*/ 105 h 136"/>
                <a:gd name="T10" fmla="*/ 2 w 79"/>
                <a:gd name="T11" fmla="*/ 123 h 136"/>
                <a:gd name="T12" fmla="*/ 0 w 79"/>
                <a:gd name="T13" fmla="*/ 136 h 136"/>
                <a:gd name="T14" fmla="*/ 0 60000 65536"/>
                <a:gd name="T15" fmla="*/ 0 60000 65536"/>
                <a:gd name="T16" fmla="*/ 0 60000 65536"/>
                <a:gd name="T17" fmla="*/ 0 60000 65536"/>
                <a:gd name="T18" fmla="*/ 0 60000 65536"/>
                <a:gd name="T19" fmla="*/ 0 60000 65536"/>
                <a:gd name="T20" fmla="*/ 0 60000 65536"/>
                <a:gd name="T21" fmla="*/ 0 w 79"/>
                <a:gd name="T22" fmla="*/ 0 h 136"/>
                <a:gd name="T23" fmla="*/ 79 w 79"/>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6">
                  <a:moveTo>
                    <a:pt x="79" y="0"/>
                  </a:moveTo>
                  <a:lnTo>
                    <a:pt x="65" y="13"/>
                  </a:lnTo>
                  <a:lnTo>
                    <a:pt x="58" y="25"/>
                  </a:lnTo>
                  <a:lnTo>
                    <a:pt x="27" y="69"/>
                  </a:lnTo>
                  <a:lnTo>
                    <a:pt x="8" y="105"/>
                  </a:lnTo>
                  <a:lnTo>
                    <a:pt x="2" y="123"/>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62" name="Freeform 864"/>
            <p:cNvSpPr>
              <a:spLocks/>
            </p:cNvSpPr>
            <p:nvPr/>
          </p:nvSpPr>
          <p:spPr bwMode="auto">
            <a:xfrm>
              <a:off x="3854" y="2283"/>
              <a:ext cx="40" cy="287"/>
            </a:xfrm>
            <a:custGeom>
              <a:avLst/>
              <a:gdLst>
                <a:gd name="T0" fmla="*/ 6 w 40"/>
                <a:gd name="T1" fmla="*/ 287 h 287"/>
                <a:gd name="T2" fmla="*/ 9 w 40"/>
                <a:gd name="T3" fmla="*/ 254 h 287"/>
                <a:gd name="T4" fmla="*/ 11 w 40"/>
                <a:gd name="T5" fmla="*/ 229 h 287"/>
                <a:gd name="T6" fmla="*/ 9 w 40"/>
                <a:gd name="T7" fmla="*/ 198 h 287"/>
                <a:gd name="T8" fmla="*/ 6 w 40"/>
                <a:gd name="T9" fmla="*/ 175 h 287"/>
                <a:gd name="T10" fmla="*/ 2 w 40"/>
                <a:gd name="T11" fmla="*/ 129 h 287"/>
                <a:gd name="T12" fmla="*/ 0 w 40"/>
                <a:gd name="T13" fmla="*/ 94 h 287"/>
                <a:gd name="T14" fmla="*/ 2 w 40"/>
                <a:gd name="T15" fmla="*/ 69 h 287"/>
                <a:gd name="T16" fmla="*/ 6 w 40"/>
                <a:gd name="T17" fmla="*/ 52 h 287"/>
                <a:gd name="T18" fmla="*/ 21 w 40"/>
                <a:gd name="T19" fmla="*/ 27 h 287"/>
                <a:gd name="T20" fmla="*/ 25 w 40"/>
                <a:gd name="T21" fmla="*/ 23 h 287"/>
                <a:gd name="T22" fmla="*/ 40 w 40"/>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287"/>
                <a:gd name="T38" fmla="*/ 40 w 40"/>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287">
                  <a:moveTo>
                    <a:pt x="6" y="287"/>
                  </a:moveTo>
                  <a:lnTo>
                    <a:pt x="9" y="254"/>
                  </a:lnTo>
                  <a:lnTo>
                    <a:pt x="11" y="229"/>
                  </a:lnTo>
                  <a:lnTo>
                    <a:pt x="9" y="198"/>
                  </a:lnTo>
                  <a:lnTo>
                    <a:pt x="6" y="175"/>
                  </a:lnTo>
                  <a:lnTo>
                    <a:pt x="2" y="129"/>
                  </a:lnTo>
                  <a:lnTo>
                    <a:pt x="0" y="94"/>
                  </a:lnTo>
                  <a:lnTo>
                    <a:pt x="2" y="69"/>
                  </a:lnTo>
                  <a:lnTo>
                    <a:pt x="6" y="52"/>
                  </a:lnTo>
                  <a:lnTo>
                    <a:pt x="21" y="27"/>
                  </a:lnTo>
                  <a:lnTo>
                    <a:pt x="25" y="23"/>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63" name="Freeform 865"/>
            <p:cNvSpPr>
              <a:spLocks/>
            </p:cNvSpPr>
            <p:nvPr/>
          </p:nvSpPr>
          <p:spPr bwMode="auto">
            <a:xfrm>
              <a:off x="3937" y="2195"/>
              <a:ext cx="188" cy="13"/>
            </a:xfrm>
            <a:custGeom>
              <a:avLst/>
              <a:gdLst>
                <a:gd name="T0" fmla="*/ 0 w 188"/>
                <a:gd name="T1" fmla="*/ 13 h 13"/>
                <a:gd name="T2" fmla="*/ 21 w 188"/>
                <a:gd name="T3" fmla="*/ 2 h 13"/>
                <a:gd name="T4" fmla="*/ 38 w 188"/>
                <a:gd name="T5" fmla="*/ 0 h 13"/>
                <a:gd name="T6" fmla="*/ 65 w 188"/>
                <a:gd name="T7" fmla="*/ 0 h 13"/>
                <a:gd name="T8" fmla="*/ 94 w 188"/>
                <a:gd name="T9" fmla="*/ 5 h 13"/>
                <a:gd name="T10" fmla="*/ 115 w 188"/>
                <a:gd name="T11" fmla="*/ 9 h 13"/>
                <a:gd name="T12" fmla="*/ 138 w 188"/>
                <a:gd name="T13" fmla="*/ 11 h 13"/>
                <a:gd name="T14" fmla="*/ 167 w 188"/>
                <a:gd name="T15" fmla="*/ 9 h 13"/>
                <a:gd name="T16" fmla="*/ 188 w 188"/>
                <a:gd name="T17" fmla="*/ 4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13"/>
                <a:gd name="T29" fmla="*/ 188 w 188"/>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13">
                  <a:moveTo>
                    <a:pt x="0" y="13"/>
                  </a:moveTo>
                  <a:lnTo>
                    <a:pt x="21" y="2"/>
                  </a:lnTo>
                  <a:lnTo>
                    <a:pt x="38" y="0"/>
                  </a:lnTo>
                  <a:lnTo>
                    <a:pt x="65" y="0"/>
                  </a:lnTo>
                  <a:lnTo>
                    <a:pt x="94" y="5"/>
                  </a:lnTo>
                  <a:lnTo>
                    <a:pt x="115" y="9"/>
                  </a:lnTo>
                  <a:lnTo>
                    <a:pt x="138" y="11"/>
                  </a:lnTo>
                  <a:lnTo>
                    <a:pt x="167" y="9"/>
                  </a:lnTo>
                  <a:lnTo>
                    <a:pt x="188"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64" name="Freeform 866"/>
            <p:cNvSpPr>
              <a:spLocks/>
            </p:cNvSpPr>
            <p:nvPr/>
          </p:nvSpPr>
          <p:spPr bwMode="auto">
            <a:xfrm>
              <a:off x="4266" y="2195"/>
              <a:ext cx="144" cy="7"/>
            </a:xfrm>
            <a:custGeom>
              <a:avLst/>
              <a:gdLst>
                <a:gd name="T0" fmla="*/ 0 w 144"/>
                <a:gd name="T1" fmla="*/ 0 h 7"/>
                <a:gd name="T2" fmla="*/ 23 w 144"/>
                <a:gd name="T3" fmla="*/ 2 h 7"/>
                <a:gd name="T4" fmla="*/ 48 w 144"/>
                <a:gd name="T5" fmla="*/ 4 h 7"/>
                <a:gd name="T6" fmla="*/ 84 w 144"/>
                <a:gd name="T7" fmla="*/ 7 h 7"/>
                <a:gd name="T8" fmla="*/ 117 w 144"/>
                <a:gd name="T9" fmla="*/ 5 h 7"/>
                <a:gd name="T10" fmla="*/ 144 w 144"/>
                <a:gd name="T11" fmla="*/ 4 h 7"/>
                <a:gd name="T12" fmla="*/ 0 60000 65536"/>
                <a:gd name="T13" fmla="*/ 0 60000 65536"/>
                <a:gd name="T14" fmla="*/ 0 60000 65536"/>
                <a:gd name="T15" fmla="*/ 0 60000 65536"/>
                <a:gd name="T16" fmla="*/ 0 60000 65536"/>
                <a:gd name="T17" fmla="*/ 0 60000 65536"/>
                <a:gd name="T18" fmla="*/ 0 w 144"/>
                <a:gd name="T19" fmla="*/ 0 h 7"/>
                <a:gd name="T20" fmla="*/ 144 w 14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4" h="7">
                  <a:moveTo>
                    <a:pt x="0" y="0"/>
                  </a:moveTo>
                  <a:lnTo>
                    <a:pt x="23" y="2"/>
                  </a:lnTo>
                  <a:lnTo>
                    <a:pt x="48" y="4"/>
                  </a:lnTo>
                  <a:lnTo>
                    <a:pt x="84" y="7"/>
                  </a:lnTo>
                  <a:lnTo>
                    <a:pt x="117" y="5"/>
                  </a:lnTo>
                  <a:lnTo>
                    <a:pt x="144"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65" name="Freeform 867"/>
            <p:cNvSpPr>
              <a:spLocks/>
            </p:cNvSpPr>
            <p:nvPr/>
          </p:nvSpPr>
          <p:spPr bwMode="auto">
            <a:xfrm>
              <a:off x="3860" y="2199"/>
              <a:ext cx="265" cy="140"/>
            </a:xfrm>
            <a:custGeom>
              <a:avLst/>
              <a:gdLst>
                <a:gd name="T0" fmla="*/ 265 w 265"/>
                <a:gd name="T1" fmla="*/ 0 h 140"/>
                <a:gd name="T2" fmla="*/ 252 w 265"/>
                <a:gd name="T3" fmla="*/ 17 h 140"/>
                <a:gd name="T4" fmla="*/ 242 w 265"/>
                <a:gd name="T5" fmla="*/ 30 h 140"/>
                <a:gd name="T6" fmla="*/ 236 w 265"/>
                <a:gd name="T7" fmla="*/ 48 h 140"/>
                <a:gd name="T8" fmla="*/ 230 w 265"/>
                <a:gd name="T9" fmla="*/ 65 h 140"/>
                <a:gd name="T10" fmla="*/ 221 w 265"/>
                <a:gd name="T11" fmla="*/ 92 h 140"/>
                <a:gd name="T12" fmla="*/ 204 w 265"/>
                <a:gd name="T13" fmla="*/ 117 h 140"/>
                <a:gd name="T14" fmla="*/ 186 w 265"/>
                <a:gd name="T15" fmla="*/ 136 h 140"/>
                <a:gd name="T16" fmla="*/ 159 w 265"/>
                <a:gd name="T17" fmla="*/ 130 h 140"/>
                <a:gd name="T18" fmla="*/ 136 w 265"/>
                <a:gd name="T19" fmla="*/ 130 h 140"/>
                <a:gd name="T20" fmla="*/ 115 w 265"/>
                <a:gd name="T21" fmla="*/ 132 h 140"/>
                <a:gd name="T22" fmla="*/ 92 w 265"/>
                <a:gd name="T23" fmla="*/ 136 h 140"/>
                <a:gd name="T24" fmla="*/ 57 w 265"/>
                <a:gd name="T25" fmla="*/ 140 h 140"/>
                <a:gd name="T26" fmla="*/ 25 w 265"/>
                <a:gd name="T27" fmla="*/ 140 h 140"/>
                <a:gd name="T28" fmla="*/ 0 w 265"/>
                <a:gd name="T29" fmla="*/ 136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5"/>
                <a:gd name="T46" fmla="*/ 0 h 140"/>
                <a:gd name="T47" fmla="*/ 265 w 265"/>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5" h="140">
                  <a:moveTo>
                    <a:pt x="265" y="0"/>
                  </a:moveTo>
                  <a:lnTo>
                    <a:pt x="252" y="17"/>
                  </a:lnTo>
                  <a:lnTo>
                    <a:pt x="242" y="30"/>
                  </a:lnTo>
                  <a:lnTo>
                    <a:pt x="236" y="48"/>
                  </a:lnTo>
                  <a:lnTo>
                    <a:pt x="230" y="65"/>
                  </a:lnTo>
                  <a:lnTo>
                    <a:pt x="221" y="92"/>
                  </a:lnTo>
                  <a:lnTo>
                    <a:pt x="204" y="117"/>
                  </a:lnTo>
                  <a:lnTo>
                    <a:pt x="186" y="136"/>
                  </a:lnTo>
                  <a:lnTo>
                    <a:pt x="159" y="130"/>
                  </a:lnTo>
                  <a:lnTo>
                    <a:pt x="136" y="130"/>
                  </a:lnTo>
                  <a:lnTo>
                    <a:pt x="115" y="132"/>
                  </a:lnTo>
                  <a:lnTo>
                    <a:pt x="92" y="136"/>
                  </a:lnTo>
                  <a:lnTo>
                    <a:pt x="57" y="140"/>
                  </a:lnTo>
                  <a:lnTo>
                    <a:pt x="25" y="140"/>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66" name="Freeform 868"/>
            <p:cNvSpPr>
              <a:spLocks/>
            </p:cNvSpPr>
            <p:nvPr/>
          </p:nvSpPr>
          <p:spPr bwMode="auto">
            <a:xfrm>
              <a:off x="4165" y="2325"/>
              <a:ext cx="166" cy="20"/>
            </a:xfrm>
            <a:custGeom>
              <a:avLst/>
              <a:gdLst>
                <a:gd name="T0" fmla="*/ 166 w 166"/>
                <a:gd name="T1" fmla="*/ 10 h 20"/>
                <a:gd name="T2" fmla="*/ 164 w 166"/>
                <a:gd name="T3" fmla="*/ 10 h 20"/>
                <a:gd name="T4" fmla="*/ 164 w 166"/>
                <a:gd name="T5" fmla="*/ 10 h 20"/>
                <a:gd name="T6" fmla="*/ 139 w 166"/>
                <a:gd name="T7" fmla="*/ 2 h 20"/>
                <a:gd name="T8" fmla="*/ 122 w 166"/>
                <a:gd name="T9" fmla="*/ 0 h 20"/>
                <a:gd name="T10" fmla="*/ 99 w 166"/>
                <a:gd name="T11" fmla="*/ 2 h 20"/>
                <a:gd name="T12" fmla="*/ 77 w 166"/>
                <a:gd name="T13" fmla="*/ 10 h 20"/>
                <a:gd name="T14" fmla="*/ 62 w 166"/>
                <a:gd name="T15" fmla="*/ 16 h 20"/>
                <a:gd name="T16" fmla="*/ 45 w 166"/>
                <a:gd name="T17" fmla="*/ 20 h 20"/>
                <a:gd name="T18" fmla="*/ 20 w 166"/>
                <a:gd name="T19" fmla="*/ 16 h 20"/>
                <a:gd name="T20" fmla="*/ 0 w 166"/>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20"/>
                <a:gd name="T35" fmla="*/ 166 w 166"/>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20">
                  <a:moveTo>
                    <a:pt x="166" y="10"/>
                  </a:moveTo>
                  <a:lnTo>
                    <a:pt x="164" y="10"/>
                  </a:lnTo>
                  <a:lnTo>
                    <a:pt x="139" y="2"/>
                  </a:lnTo>
                  <a:lnTo>
                    <a:pt x="122" y="0"/>
                  </a:lnTo>
                  <a:lnTo>
                    <a:pt x="99" y="2"/>
                  </a:lnTo>
                  <a:lnTo>
                    <a:pt x="77" y="10"/>
                  </a:lnTo>
                  <a:lnTo>
                    <a:pt x="62" y="16"/>
                  </a:lnTo>
                  <a:lnTo>
                    <a:pt x="45" y="20"/>
                  </a:lnTo>
                  <a:lnTo>
                    <a:pt x="20" y="16"/>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67" name="Freeform 869"/>
            <p:cNvSpPr>
              <a:spLocks/>
            </p:cNvSpPr>
            <p:nvPr/>
          </p:nvSpPr>
          <p:spPr bwMode="auto">
            <a:xfrm>
              <a:off x="4046" y="2199"/>
              <a:ext cx="119" cy="196"/>
            </a:xfrm>
            <a:custGeom>
              <a:avLst/>
              <a:gdLst>
                <a:gd name="T0" fmla="*/ 79 w 119"/>
                <a:gd name="T1" fmla="*/ 0 h 196"/>
                <a:gd name="T2" fmla="*/ 81 w 119"/>
                <a:gd name="T3" fmla="*/ 13 h 196"/>
                <a:gd name="T4" fmla="*/ 81 w 119"/>
                <a:gd name="T5" fmla="*/ 23 h 196"/>
                <a:gd name="T6" fmla="*/ 81 w 119"/>
                <a:gd name="T7" fmla="*/ 42 h 196"/>
                <a:gd name="T8" fmla="*/ 79 w 119"/>
                <a:gd name="T9" fmla="*/ 57 h 196"/>
                <a:gd name="T10" fmla="*/ 69 w 119"/>
                <a:gd name="T11" fmla="*/ 67 h 196"/>
                <a:gd name="T12" fmla="*/ 64 w 119"/>
                <a:gd name="T13" fmla="*/ 75 h 196"/>
                <a:gd name="T14" fmla="*/ 60 w 119"/>
                <a:gd name="T15" fmla="*/ 92 h 196"/>
                <a:gd name="T16" fmla="*/ 54 w 119"/>
                <a:gd name="T17" fmla="*/ 105 h 196"/>
                <a:gd name="T18" fmla="*/ 46 w 119"/>
                <a:gd name="T19" fmla="*/ 126 h 196"/>
                <a:gd name="T20" fmla="*/ 39 w 119"/>
                <a:gd name="T21" fmla="*/ 142 h 196"/>
                <a:gd name="T22" fmla="*/ 19 w 119"/>
                <a:gd name="T23" fmla="*/ 171 h 196"/>
                <a:gd name="T24" fmla="*/ 0 w 119"/>
                <a:gd name="T25" fmla="*/ 194 h 196"/>
                <a:gd name="T26" fmla="*/ 23 w 119"/>
                <a:gd name="T27" fmla="*/ 196 h 196"/>
                <a:gd name="T28" fmla="*/ 41 w 119"/>
                <a:gd name="T29" fmla="*/ 196 h 196"/>
                <a:gd name="T30" fmla="*/ 71 w 119"/>
                <a:gd name="T31" fmla="*/ 196 h 196"/>
                <a:gd name="T32" fmla="*/ 96 w 119"/>
                <a:gd name="T33" fmla="*/ 196 h 196"/>
                <a:gd name="T34" fmla="*/ 110 w 119"/>
                <a:gd name="T35" fmla="*/ 194 h 196"/>
                <a:gd name="T36" fmla="*/ 119 w 119"/>
                <a:gd name="T37" fmla="*/ 194 h 1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9"/>
                <a:gd name="T58" fmla="*/ 0 h 196"/>
                <a:gd name="T59" fmla="*/ 119 w 119"/>
                <a:gd name="T60" fmla="*/ 196 h 1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9" h="196">
                  <a:moveTo>
                    <a:pt x="79" y="0"/>
                  </a:moveTo>
                  <a:lnTo>
                    <a:pt x="81" y="13"/>
                  </a:lnTo>
                  <a:lnTo>
                    <a:pt x="81" y="23"/>
                  </a:lnTo>
                  <a:lnTo>
                    <a:pt x="81" y="42"/>
                  </a:lnTo>
                  <a:lnTo>
                    <a:pt x="79" y="57"/>
                  </a:lnTo>
                  <a:lnTo>
                    <a:pt x="69" y="67"/>
                  </a:lnTo>
                  <a:lnTo>
                    <a:pt x="64" y="75"/>
                  </a:lnTo>
                  <a:lnTo>
                    <a:pt x="60" y="92"/>
                  </a:lnTo>
                  <a:lnTo>
                    <a:pt x="54" y="105"/>
                  </a:lnTo>
                  <a:lnTo>
                    <a:pt x="46" y="126"/>
                  </a:lnTo>
                  <a:lnTo>
                    <a:pt x="39" y="142"/>
                  </a:lnTo>
                  <a:lnTo>
                    <a:pt x="19" y="171"/>
                  </a:lnTo>
                  <a:lnTo>
                    <a:pt x="0" y="194"/>
                  </a:lnTo>
                  <a:lnTo>
                    <a:pt x="23" y="196"/>
                  </a:lnTo>
                  <a:lnTo>
                    <a:pt x="41" y="196"/>
                  </a:lnTo>
                  <a:lnTo>
                    <a:pt x="71" y="196"/>
                  </a:lnTo>
                  <a:lnTo>
                    <a:pt x="96" y="196"/>
                  </a:lnTo>
                  <a:lnTo>
                    <a:pt x="110" y="194"/>
                  </a:lnTo>
                  <a:lnTo>
                    <a:pt x="119" y="19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68" name="Freeform 870"/>
            <p:cNvSpPr>
              <a:spLocks/>
            </p:cNvSpPr>
            <p:nvPr/>
          </p:nvSpPr>
          <p:spPr bwMode="auto">
            <a:xfrm>
              <a:off x="4125" y="2256"/>
              <a:ext cx="85" cy="4"/>
            </a:xfrm>
            <a:custGeom>
              <a:avLst/>
              <a:gdLst>
                <a:gd name="T0" fmla="*/ 0 w 85"/>
                <a:gd name="T1" fmla="*/ 0 h 4"/>
                <a:gd name="T2" fmla="*/ 14 w 85"/>
                <a:gd name="T3" fmla="*/ 2 h 4"/>
                <a:gd name="T4" fmla="*/ 25 w 85"/>
                <a:gd name="T5" fmla="*/ 4 h 4"/>
                <a:gd name="T6" fmla="*/ 62 w 85"/>
                <a:gd name="T7" fmla="*/ 4 h 4"/>
                <a:gd name="T8" fmla="*/ 75 w 85"/>
                <a:gd name="T9" fmla="*/ 2 h 4"/>
                <a:gd name="T10" fmla="*/ 85 w 85"/>
                <a:gd name="T11" fmla="*/ 0 h 4"/>
                <a:gd name="T12" fmla="*/ 0 60000 65536"/>
                <a:gd name="T13" fmla="*/ 0 60000 65536"/>
                <a:gd name="T14" fmla="*/ 0 60000 65536"/>
                <a:gd name="T15" fmla="*/ 0 60000 65536"/>
                <a:gd name="T16" fmla="*/ 0 60000 65536"/>
                <a:gd name="T17" fmla="*/ 0 60000 65536"/>
                <a:gd name="T18" fmla="*/ 0 w 85"/>
                <a:gd name="T19" fmla="*/ 0 h 4"/>
                <a:gd name="T20" fmla="*/ 85 w 85"/>
                <a:gd name="T21" fmla="*/ 4 h 4"/>
              </a:gdLst>
              <a:ahLst/>
              <a:cxnLst>
                <a:cxn ang="T12">
                  <a:pos x="T0" y="T1"/>
                </a:cxn>
                <a:cxn ang="T13">
                  <a:pos x="T2" y="T3"/>
                </a:cxn>
                <a:cxn ang="T14">
                  <a:pos x="T4" y="T5"/>
                </a:cxn>
                <a:cxn ang="T15">
                  <a:pos x="T6" y="T7"/>
                </a:cxn>
                <a:cxn ang="T16">
                  <a:pos x="T8" y="T9"/>
                </a:cxn>
                <a:cxn ang="T17">
                  <a:pos x="T10" y="T11"/>
                </a:cxn>
              </a:cxnLst>
              <a:rect l="T18" t="T19" r="T20" b="T21"/>
              <a:pathLst>
                <a:path w="85" h="4">
                  <a:moveTo>
                    <a:pt x="0" y="0"/>
                  </a:moveTo>
                  <a:lnTo>
                    <a:pt x="14" y="2"/>
                  </a:lnTo>
                  <a:lnTo>
                    <a:pt x="25" y="4"/>
                  </a:lnTo>
                  <a:lnTo>
                    <a:pt x="62" y="4"/>
                  </a:lnTo>
                  <a:lnTo>
                    <a:pt x="75" y="2"/>
                  </a:lnTo>
                  <a:lnTo>
                    <a:pt x="8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69" name="Freeform 871"/>
            <p:cNvSpPr>
              <a:spLocks/>
            </p:cNvSpPr>
            <p:nvPr/>
          </p:nvSpPr>
          <p:spPr bwMode="auto">
            <a:xfrm>
              <a:off x="4046" y="2335"/>
              <a:ext cx="2" cy="58"/>
            </a:xfrm>
            <a:custGeom>
              <a:avLst/>
              <a:gdLst>
                <a:gd name="T0" fmla="*/ 0 w 2"/>
                <a:gd name="T1" fmla="*/ 0 h 58"/>
                <a:gd name="T2" fmla="*/ 2 w 2"/>
                <a:gd name="T3" fmla="*/ 12 h 58"/>
                <a:gd name="T4" fmla="*/ 2 w 2"/>
                <a:gd name="T5" fmla="*/ 19 h 58"/>
                <a:gd name="T6" fmla="*/ 2 w 2"/>
                <a:gd name="T7" fmla="*/ 40 h 58"/>
                <a:gd name="T8" fmla="*/ 0 w 2"/>
                <a:gd name="T9" fmla="*/ 58 h 58"/>
                <a:gd name="T10" fmla="*/ 0 60000 65536"/>
                <a:gd name="T11" fmla="*/ 0 60000 65536"/>
                <a:gd name="T12" fmla="*/ 0 60000 65536"/>
                <a:gd name="T13" fmla="*/ 0 60000 65536"/>
                <a:gd name="T14" fmla="*/ 0 60000 65536"/>
                <a:gd name="T15" fmla="*/ 0 w 2"/>
                <a:gd name="T16" fmla="*/ 0 h 58"/>
                <a:gd name="T17" fmla="*/ 2 w 2"/>
                <a:gd name="T18" fmla="*/ 58 h 58"/>
              </a:gdLst>
              <a:ahLst/>
              <a:cxnLst>
                <a:cxn ang="T10">
                  <a:pos x="T0" y="T1"/>
                </a:cxn>
                <a:cxn ang="T11">
                  <a:pos x="T2" y="T3"/>
                </a:cxn>
                <a:cxn ang="T12">
                  <a:pos x="T4" y="T5"/>
                </a:cxn>
                <a:cxn ang="T13">
                  <a:pos x="T6" y="T7"/>
                </a:cxn>
                <a:cxn ang="T14">
                  <a:pos x="T8" y="T9"/>
                </a:cxn>
              </a:cxnLst>
              <a:rect l="T15" t="T16" r="T17" b="T18"/>
              <a:pathLst>
                <a:path w="2" h="58">
                  <a:moveTo>
                    <a:pt x="0" y="0"/>
                  </a:moveTo>
                  <a:lnTo>
                    <a:pt x="2" y="12"/>
                  </a:lnTo>
                  <a:lnTo>
                    <a:pt x="2" y="19"/>
                  </a:lnTo>
                  <a:lnTo>
                    <a:pt x="2" y="40"/>
                  </a:lnTo>
                  <a:lnTo>
                    <a:pt x="0"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70" name="Freeform 872"/>
            <p:cNvSpPr>
              <a:spLocks/>
            </p:cNvSpPr>
            <p:nvPr/>
          </p:nvSpPr>
          <p:spPr bwMode="auto">
            <a:xfrm>
              <a:off x="4160" y="2335"/>
              <a:ext cx="5" cy="58"/>
            </a:xfrm>
            <a:custGeom>
              <a:avLst/>
              <a:gdLst>
                <a:gd name="T0" fmla="*/ 5 w 5"/>
                <a:gd name="T1" fmla="*/ 0 h 58"/>
                <a:gd name="T2" fmla="*/ 2 w 5"/>
                <a:gd name="T3" fmla="*/ 15 h 58"/>
                <a:gd name="T4" fmla="*/ 0 w 5"/>
                <a:gd name="T5" fmla="*/ 27 h 58"/>
                <a:gd name="T6" fmla="*/ 2 w 5"/>
                <a:gd name="T7" fmla="*/ 44 h 58"/>
                <a:gd name="T8" fmla="*/ 5 w 5"/>
                <a:gd name="T9" fmla="*/ 58 h 58"/>
                <a:gd name="T10" fmla="*/ 0 60000 65536"/>
                <a:gd name="T11" fmla="*/ 0 60000 65536"/>
                <a:gd name="T12" fmla="*/ 0 60000 65536"/>
                <a:gd name="T13" fmla="*/ 0 60000 65536"/>
                <a:gd name="T14" fmla="*/ 0 60000 65536"/>
                <a:gd name="T15" fmla="*/ 0 w 5"/>
                <a:gd name="T16" fmla="*/ 0 h 58"/>
                <a:gd name="T17" fmla="*/ 5 w 5"/>
                <a:gd name="T18" fmla="*/ 58 h 58"/>
              </a:gdLst>
              <a:ahLst/>
              <a:cxnLst>
                <a:cxn ang="T10">
                  <a:pos x="T0" y="T1"/>
                </a:cxn>
                <a:cxn ang="T11">
                  <a:pos x="T2" y="T3"/>
                </a:cxn>
                <a:cxn ang="T12">
                  <a:pos x="T4" y="T5"/>
                </a:cxn>
                <a:cxn ang="T13">
                  <a:pos x="T6" y="T7"/>
                </a:cxn>
                <a:cxn ang="T14">
                  <a:pos x="T8" y="T9"/>
                </a:cxn>
              </a:cxnLst>
              <a:rect l="T15" t="T16" r="T17" b="T18"/>
              <a:pathLst>
                <a:path w="5" h="58">
                  <a:moveTo>
                    <a:pt x="5" y="0"/>
                  </a:moveTo>
                  <a:lnTo>
                    <a:pt x="2" y="15"/>
                  </a:lnTo>
                  <a:lnTo>
                    <a:pt x="0" y="27"/>
                  </a:lnTo>
                  <a:lnTo>
                    <a:pt x="2" y="44"/>
                  </a:lnTo>
                  <a:lnTo>
                    <a:pt x="5"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71" name="Freeform 873"/>
            <p:cNvSpPr>
              <a:spLocks/>
            </p:cNvSpPr>
            <p:nvPr/>
          </p:nvSpPr>
          <p:spPr bwMode="auto">
            <a:xfrm>
              <a:off x="4165" y="2260"/>
              <a:ext cx="45" cy="75"/>
            </a:xfrm>
            <a:custGeom>
              <a:avLst/>
              <a:gdLst>
                <a:gd name="T0" fmla="*/ 45 w 45"/>
                <a:gd name="T1" fmla="*/ 0 h 75"/>
                <a:gd name="T2" fmla="*/ 33 w 45"/>
                <a:gd name="T3" fmla="*/ 27 h 75"/>
                <a:gd name="T4" fmla="*/ 24 w 45"/>
                <a:gd name="T5" fmla="*/ 48 h 75"/>
                <a:gd name="T6" fmla="*/ 18 w 45"/>
                <a:gd name="T7" fmla="*/ 56 h 75"/>
                <a:gd name="T8" fmla="*/ 10 w 45"/>
                <a:gd name="T9" fmla="*/ 62 h 75"/>
                <a:gd name="T10" fmla="*/ 2 w 45"/>
                <a:gd name="T11" fmla="*/ 67 h 75"/>
                <a:gd name="T12" fmla="*/ 0 w 45"/>
                <a:gd name="T13" fmla="*/ 75 h 75"/>
                <a:gd name="T14" fmla="*/ 0 60000 65536"/>
                <a:gd name="T15" fmla="*/ 0 60000 65536"/>
                <a:gd name="T16" fmla="*/ 0 60000 65536"/>
                <a:gd name="T17" fmla="*/ 0 60000 65536"/>
                <a:gd name="T18" fmla="*/ 0 60000 65536"/>
                <a:gd name="T19" fmla="*/ 0 60000 65536"/>
                <a:gd name="T20" fmla="*/ 0 60000 65536"/>
                <a:gd name="T21" fmla="*/ 0 w 45"/>
                <a:gd name="T22" fmla="*/ 0 h 75"/>
                <a:gd name="T23" fmla="*/ 45 w 45"/>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75">
                  <a:moveTo>
                    <a:pt x="45" y="0"/>
                  </a:moveTo>
                  <a:lnTo>
                    <a:pt x="33" y="27"/>
                  </a:lnTo>
                  <a:lnTo>
                    <a:pt x="24" y="48"/>
                  </a:lnTo>
                  <a:lnTo>
                    <a:pt x="18" y="56"/>
                  </a:lnTo>
                  <a:lnTo>
                    <a:pt x="10" y="62"/>
                  </a:lnTo>
                  <a:lnTo>
                    <a:pt x="2"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72" name="Freeform 874"/>
            <p:cNvSpPr>
              <a:spLocks/>
            </p:cNvSpPr>
            <p:nvPr/>
          </p:nvSpPr>
          <p:spPr bwMode="auto">
            <a:xfrm>
              <a:off x="3925" y="2377"/>
              <a:ext cx="56" cy="62"/>
            </a:xfrm>
            <a:custGeom>
              <a:avLst/>
              <a:gdLst>
                <a:gd name="T0" fmla="*/ 52 w 56"/>
                <a:gd name="T1" fmla="*/ 45 h 62"/>
                <a:gd name="T2" fmla="*/ 46 w 56"/>
                <a:gd name="T3" fmla="*/ 54 h 62"/>
                <a:gd name="T4" fmla="*/ 40 w 56"/>
                <a:gd name="T5" fmla="*/ 58 h 62"/>
                <a:gd name="T6" fmla="*/ 27 w 56"/>
                <a:gd name="T7" fmla="*/ 62 h 62"/>
                <a:gd name="T8" fmla="*/ 15 w 56"/>
                <a:gd name="T9" fmla="*/ 58 h 62"/>
                <a:gd name="T10" fmla="*/ 6 w 56"/>
                <a:gd name="T11" fmla="*/ 45 h 62"/>
                <a:gd name="T12" fmla="*/ 2 w 56"/>
                <a:gd name="T13" fmla="*/ 33 h 62"/>
                <a:gd name="T14" fmla="*/ 0 w 56"/>
                <a:gd name="T15" fmla="*/ 18 h 62"/>
                <a:gd name="T16" fmla="*/ 4 w 56"/>
                <a:gd name="T17" fmla="*/ 8 h 62"/>
                <a:gd name="T18" fmla="*/ 15 w 56"/>
                <a:gd name="T19" fmla="*/ 2 h 62"/>
                <a:gd name="T20" fmla="*/ 25 w 56"/>
                <a:gd name="T21" fmla="*/ 0 h 62"/>
                <a:gd name="T22" fmla="*/ 40 w 56"/>
                <a:gd name="T23" fmla="*/ 0 h 62"/>
                <a:gd name="T24" fmla="*/ 52 w 56"/>
                <a:gd name="T25" fmla="*/ 6 h 62"/>
                <a:gd name="T26" fmla="*/ 56 w 56"/>
                <a:gd name="T27" fmla="*/ 18 h 62"/>
                <a:gd name="T28" fmla="*/ 56 w 56"/>
                <a:gd name="T29" fmla="*/ 29 h 62"/>
                <a:gd name="T30" fmla="*/ 54 w 56"/>
                <a:gd name="T31" fmla="*/ 39 h 62"/>
                <a:gd name="T32" fmla="*/ 52 w 56"/>
                <a:gd name="T33" fmla="*/ 45 h 62"/>
                <a:gd name="T34" fmla="*/ 50 w 56"/>
                <a:gd name="T35" fmla="*/ 48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2" y="45"/>
                  </a:moveTo>
                  <a:lnTo>
                    <a:pt x="46" y="54"/>
                  </a:lnTo>
                  <a:lnTo>
                    <a:pt x="40" y="58"/>
                  </a:lnTo>
                  <a:lnTo>
                    <a:pt x="27" y="62"/>
                  </a:lnTo>
                  <a:lnTo>
                    <a:pt x="15" y="58"/>
                  </a:lnTo>
                  <a:lnTo>
                    <a:pt x="6" y="45"/>
                  </a:lnTo>
                  <a:lnTo>
                    <a:pt x="2" y="33"/>
                  </a:lnTo>
                  <a:lnTo>
                    <a:pt x="0" y="18"/>
                  </a:lnTo>
                  <a:lnTo>
                    <a:pt x="4" y="8"/>
                  </a:lnTo>
                  <a:lnTo>
                    <a:pt x="15" y="2"/>
                  </a:lnTo>
                  <a:lnTo>
                    <a:pt x="25" y="0"/>
                  </a:lnTo>
                  <a:lnTo>
                    <a:pt x="40" y="0"/>
                  </a:lnTo>
                  <a:lnTo>
                    <a:pt x="52" y="6"/>
                  </a:lnTo>
                  <a:lnTo>
                    <a:pt x="56" y="18"/>
                  </a:lnTo>
                  <a:lnTo>
                    <a:pt x="56" y="29"/>
                  </a:lnTo>
                  <a:lnTo>
                    <a:pt x="54" y="39"/>
                  </a:lnTo>
                  <a:lnTo>
                    <a:pt x="52" y="45"/>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73" name="Freeform 875"/>
            <p:cNvSpPr>
              <a:spLocks/>
            </p:cNvSpPr>
            <p:nvPr/>
          </p:nvSpPr>
          <p:spPr bwMode="auto">
            <a:xfrm>
              <a:off x="3921" y="2481"/>
              <a:ext cx="62" cy="62"/>
            </a:xfrm>
            <a:custGeom>
              <a:avLst/>
              <a:gdLst>
                <a:gd name="T0" fmla="*/ 29 w 62"/>
                <a:gd name="T1" fmla="*/ 62 h 62"/>
                <a:gd name="T2" fmla="*/ 37 w 62"/>
                <a:gd name="T3" fmla="*/ 62 h 62"/>
                <a:gd name="T4" fmla="*/ 43 w 62"/>
                <a:gd name="T5" fmla="*/ 60 h 62"/>
                <a:gd name="T6" fmla="*/ 50 w 62"/>
                <a:gd name="T7" fmla="*/ 52 h 62"/>
                <a:gd name="T8" fmla="*/ 56 w 62"/>
                <a:gd name="T9" fmla="*/ 45 h 62"/>
                <a:gd name="T10" fmla="*/ 62 w 62"/>
                <a:gd name="T11" fmla="*/ 29 h 62"/>
                <a:gd name="T12" fmla="*/ 62 w 62"/>
                <a:gd name="T13" fmla="*/ 20 h 62"/>
                <a:gd name="T14" fmla="*/ 54 w 62"/>
                <a:gd name="T15" fmla="*/ 6 h 62"/>
                <a:gd name="T16" fmla="*/ 43 w 62"/>
                <a:gd name="T17" fmla="*/ 0 h 62"/>
                <a:gd name="T18" fmla="*/ 29 w 62"/>
                <a:gd name="T19" fmla="*/ 2 h 62"/>
                <a:gd name="T20" fmla="*/ 19 w 62"/>
                <a:gd name="T21" fmla="*/ 8 h 62"/>
                <a:gd name="T22" fmla="*/ 6 w 62"/>
                <a:gd name="T23" fmla="*/ 14 h 62"/>
                <a:gd name="T24" fmla="*/ 0 w 62"/>
                <a:gd name="T25" fmla="*/ 23 h 62"/>
                <a:gd name="T26" fmla="*/ 0 w 62"/>
                <a:gd name="T27" fmla="*/ 37 h 62"/>
                <a:gd name="T28" fmla="*/ 4 w 62"/>
                <a:gd name="T29" fmla="*/ 46 h 62"/>
                <a:gd name="T30" fmla="*/ 14 w 62"/>
                <a:gd name="T31" fmla="*/ 52 h 62"/>
                <a:gd name="T32" fmla="*/ 21 w 62"/>
                <a:gd name="T33" fmla="*/ 56 h 62"/>
                <a:gd name="T34" fmla="*/ 29 w 62"/>
                <a:gd name="T35" fmla="*/ 62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62"/>
                <a:gd name="T56" fmla="*/ 62 w 62"/>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62">
                  <a:moveTo>
                    <a:pt x="29" y="62"/>
                  </a:moveTo>
                  <a:lnTo>
                    <a:pt x="37" y="62"/>
                  </a:lnTo>
                  <a:lnTo>
                    <a:pt x="43" y="60"/>
                  </a:lnTo>
                  <a:lnTo>
                    <a:pt x="50" y="52"/>
                  </a:lnTo>
                  <a:lnTo>
                    <a:pt x="56" y="45"/>
                  </a:lnTo>
                  <a:lnTo>
                    <a:pt x="62" y="29"/>
                  </a:lnTo>
                  <a:lnTo>
                    <a:pt x="62" y="20"/>
                  </a:lnTo>
                  <a:lnTo>
                    <a:pt x="54" y="6"/>
                  </a:lnTo>
                  <a:lnTo>
                    <a:pt x="43" y="0"/>
                  </a:lnTo>
                  <a:lnTo>
                    <a:pt x="29" y="2"/>
                  </a:lnTo>
                  <a:lnTo>
                    <a:pt x="19" y="8"/>
                  </a:lnTo>
                  <a:lnTo>
                    <a:pt x="6" y="14"/>
                  </a:lnTo>
                  <a:lnTo>
                    <a:pt x="0" y="23"/>
                  </a:lnTo>
                  <a:lnTo>
                    <a:pt x="0" y="37"/>
                  </a:lnTo>
                  <a:lnTo>
                    <a:pt x="4" y="46"/>
                  </a:lnTo>
                  <a:lnTo>
                    <a:pt x="14" y="52"/>
                  </a:lnTo>
                  <a:lnTo>
                    <a:pt x="21" y="56"/>
                  </a:lnTo>
                  <a:lnTo>
                    <a:pt x="29" y="62"/>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74" name="Freeform 876"/>
            <p:cNvSpPr>
              <a:spLocks/>
            </p:cNvSpPr>
            <p:nvPr/>
          </p:nvSpPr>
          <p:spPr bwMode="auto">
            <a:xfrm>
              <a:off x="3663" y="2452"/>
              <a:ext cx="197" cy="10"/>
            </a:xfrm>
            <a:custGeom>
              <a:avLst/>
              <a:gdLst>
                <a:gd name="T0" fmla="*/ 197 w 197"/>
                <a:gd name="T1" fmla="*/ 6 h 10"/>
                <a:gd name="T2" fmla="*/ 183 w 197"/>
                <a:gd name="T3" fmla="*/ 10 h 10"/>
                <a:gd name="T4" fmla="*/ 174 w 197"/>
                <a:gd name="T5" fmla="*/ 10 h 10"/>
                <a:gd name="T6" fmla="*/ 158 w 197"/>
                <a:gd name="T7" fmla="*/ 8 h 10"/>
                <a:gd name="T8" fmla="*/ 145 w 197"/>
                <a:gd name="T9" fmla="*/ 6 h 10"/>
                <a:gd name="T10" fmla="*/ 133 w 197"/>
                <a:gd name="T11" fmla="*/ 2 h 10"/>
                <a:gd name="T12" fmla="*/ 124 w 197"/>
                <a:gd name="T13" fmla="*/ 0 h 10"/>
                <a:gd name="T14" fmla="*/ 114 w 197"/>
                <a:gd name="T15" fmla="*/ 2 h 10"/>
                <a:gd name="T16" fmla="*/ 104 w 197"/>
                <a:gd name="T17" fmla="*/ 4 h 10"/>
                <a:gd name="T18" fmla="*/ 91 w 197"/>
                <a:gd name="T19" fmla="*/ 6 h 10"/>
                <a:gd name="T20" fmla="*/ 74 w 197"/>
                <a:gd name="T21" fmla="*/ 6 h 10"/>
                <a:gd name="T22" fmla="*/ 60 w 197"/>
                <a:gd name="T23" fmla="*/ 4 h 10"/>
                <a:gd name="T24" fmla="*/ 27 w 197"/>
                <a:gd name="T25" fmla="*/ 4 h 10"/>
                <a:gd name="T26" fmla="*/ 0 w 197"/>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7"/>
                <a:gd name="T43" fmla="*/ 0 h 10"/>
                <a:gd name="T44" fmla="*/ 197 w 197"/>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7" h="10">
                  <a:moveTo>
                    <a:pt x="197" y="6"/>
                  </a:moveTo>
                  <a:lnTo>
                    <a:pt x="183" y="10"/>
                  </a:lnTo>
                  <a:lnTo>
                    <a:pt x="174" y="10"/>
                  </a:lnTo>
                  <a:lnTo>
                    <a:pt x="158" y="8"/>
                  </a:lnTo>
                  <a:lnTo>
                    <a:pt x="145" y="6"/>
                  </a:lnTo>
                  <a:lnTo>
                    <a:pt x="133" y="2"/>
                  </a:lnTo>
                  <a:lnTo>
                    <a:pt x="124" y="0"/>
                  </a:lnTo>
                  <a:lnTo>
                    <a:pt x="114" y="2"/>
                  </a:lnTo>
                  <a:lnTo>
                    <a:pt x="104" y="4"/>
                  </a:lnTo>
                  <a:lnTo>
                    <a:pt x="91" y="6"/>
                  </a:lnTo>
                  <a:lnTo>
                    <a:pt x="74" y="6"/>
                  </a:lnTo>
                  <a:lnTo>
                    <a:pt x="60" y="4"/>
                  </a:lnTo>
                  <a:lnTo>
                    <a:pt x="27" y="4"/>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75" name="Freeform 877"/>
            <p:cNvSpPr>
              <a:spLocks/>
            </p:cNvSpPr>
            <p:nvPr/>
          </p:nvSpPr>
          <p:spPr bwMode="auto">
            <a:xfrm>
              <a:off x="3769" y="2312"/>
              <a:ext cx="94" cy="13"/>
            </a:xfrm>
            <a:custGeom>
              <a:avLst/>
              <a:gdLst>
                <a:gd name="T0" fmla="*/ 94 w 94"/>
                <a:gd name="T1" fmla="*/ 4 h 13"/>
                <a:gd name="T2" fmla="*/ 79 w 94"/>
                <a:gd name="T3" fmla="*/ 4 h 13"/>
                <a:gd name="T4" fmla="*/ 64 w 94"/>
                <a:gd name="T5" fmla="*/ 0 h 13"/>
                <a:gd name="T6" fmla="*/ 44 w 94"/>
                <a:gd name="T7" fmla="*/ 0 h 13"/>
                <a:gd name="T8" fmla="*/ 39 w 94"/>
                <a:gd name="T9" fmla="*/ 0 h 13"/>
                <a:gd name="T10" fmla="*/ 33 w 94"/>
                <a:gd name="T11" fmla="*/ 6 h 13"/>
                <a:gd name="T12" fmla="*/ 27 w 94"/>
                <a:gd name="T13" fmla="*/ 10 h 13"/>
                <a:gd name="T14" fmla="*/ 12 w 94"/>
                <a:gd name="T15" fmla="*/ 13 h 13"/>
                <a:gd name="T16" fmla="*/ 0 w 94"/>
                <a:gd name="T17" fmla="*/ 12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13"/>
                <a:gd name="T29" fmla="*/ 94 w 9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13">
                  <a:moveTo>
                    <a:pt x="94" y="4"/>
                  </a:moveTo>
                  <a:lnTo>
                    <a:pt x="79" y="4"/>
                  </a:lnTo>
                  <a:lnTo>
                    <a:pt x="64" y="0"/>
                  </a:lnTo>
                  <a:lnTo>
                    <a:pt x="44" y="0"/>
                  </a:lnTo>
                  <a:lnTo>
                    <a:pt x="39" y="0"/>
                  </a:lnTo>
                  <a:lnTo>
                    <a:pt x="33" y="6"/>
                  </a:lnTo>
                  <a:lnTo>
                    <a:pt x="27" y="10"/>
                  </a:lnTo>
                  <a:lnTo>
                    <a:pt x="12" y="13"/>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76" name="Freeform 878"/>
            <p:cNvSpPr>
              <a:spLocks/>
            </p:cNvSpPr>
            <p:nvPr/>
          </p:nvSpPr>
          <p:spPr bwMode="auto">
            <a:xfrm>
              <a:off x="3663" y="2310"/>
              <a:ext cx="64" cy="4"/>
            </a:xfrm>
            <a:custGeom>
              <a:avLst/>
              <a:gdLst>
                <a:gd name="T0" fmla="*/ 64 w 64"/>
                <a:gd name="T1" fmla="*/ 0 h 4"/>
                <a:gd name="T2" fmla="*/ 47 w 64"/>
                <a:gd name="T3" fmla="*/ 2 h 4"/>
                <a:gd name="T4" fmla="*/ 33 w 64"/>
                <a:gd name="T5" fmla="*/ 4 h 4"/>
                <a:gd name="T6" fmla="*/ 14 w 64"/>
                <a:gd name="T7" fmla="*/ 2 h 4"/>
                <a:gd name="T8" fmla="*/ 0 w 64"/>
                <a:gd name="T9" fmla="*/ 2 h 4"/>
                <a:gd name="T10" fmla="*/ 0 60000 65536"/>
                <a:gd name="T11" fmla="*/ 0 60000 65536"/>
                <a:gd name="T12" fmla="*/ 0 60000 65536"/>
                <a:gd name="T13" fmla="*/ 0 60000 65536"/>
                <a:gd name="T14" fmla="*/ 0 60000 65536"/>
                <a:gd name="T15" fmla="*/ 0 w 64"/>
                <a:gd name="T16" fmla="*/ 0 h 4"/>
                <a:gd name="T17" fmla="*/ 64 w 64"/>
                <a:gd name="T18" fmla="*/ 4 h 4"/>
              </a:gdLst>
              <a:ahLst/>
              <a:cxnLst>
                <a:cxn ang="T10">
                  <a:pos x="T0" y="T1"/>
                </a:cxn>
                <a:cxn ang="T11">
                  <a:pos x="T2" y="T3"/>
                </a:cxn>
                <a:cxn ang="T12">
                  <a:pos x="T4" y="T5"/>
                </a:cxn>
                <a:cxn ang="T13">
                  <a:pos x="T6" y="T7"/>
                </a:cxn>
                <a:cxn ang="T14">
                  <a:pos x="T8" y="T9"/>
                </a:cxn>
              </a:cxnLst>
              <a:rect l="T15" t="T16" r="T17" b="T18"/>
              <a:pathLst>
                <a:path w="64" h="4">
                  <a:moveTo>
                    <a:pt x="64" y="0"/>
                  </a:moveTo>
                  <a:lnTo>
                    <a:pt x="47" y="2"/>
                  </a:lnTo>
                  <a:lnTo>
                    <a:pt x="33" y="4"/>
                  </a:lnTo>
                  <a:lnTo>
                    <a:pt x="14" y="2"/>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77" name="Line 879"/>
            <p:cNvSpPr>
              <a:spLocks noChangeShapeType="1"/>
            </p:cNvSpPr>
            <p:nvPr/>
          </p:nvSpPr>
          <p:spPr bwMode="auto">
            <a:xfrm>
              <a:off x="3754" y="2310"/>
              <a:ext cx="1"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78" name="Freeform 880"/>
            <p:cNvSpPr>
              <a:spLocks/>
            </p:cNvSpPr>
            <p:nvPr/>
          </p:nvSpPr>
          <p:spPr bwMode="auto">
            <a:xfrm>
              <a:off x="3756" y="2310"/>
              <a:ext cx="48" cy="6"/>
            </a:xfrm>
            <a:custGeom>
              <a:avLst/>
              <a:gdLst>
                <a:gd name="T0" fmla="*/ 48 w 48"/>
                <a:gd name="T1" fmla="*/ 0 h 6"/>
                <a:gd name="T2" fmla="*/ 34 w 48"/>
                <a:gd name="T3" fmla="*/ 4 h 6"/>
                <a:gd name="T4" fmla="*/ 25 w 48"/>
                <a:gd name="T5" fmla="*/ 6 h 6"/>
                <a:gd name="T6" fmla="*/ 15 w 48"/>
                <a:gd name="T7" fmla="*/ 4 h 6"/>
                <a:gd name="T8" fmla="*/ 7 w 48"/>
                <a:gd name="T9" fmla="*/ 2 h 6"/>
                <a:gd name="T10" fmla="*/ 4 w 48"/>
                <a:gd name="T11" fmla="*/ 0 h 6"/>
                <a:gd name="T12" fmla="*/ 0 w 48"/>
                <a:gd name="T13" fmla="*/ 0 h 6"/>
                <a:gd name="T14" fmla="*/ 0 60000 65536"/>
                <a:gd name="T15" fmla="*/ 0 60000 65536"/>
                <a:gd name="T16" fmla="*/ 0 60000 65536"/>
                <a:gd name="T17" fmla="*/ 0 60000 65536"/>
                <a:gd name="T18" fmla="*/ 0 60000 65536"/>
                <a:gd name="T19" fmla="*/ 0 60000 65536"/>
                <a:gd name="T20" fmla="*/ 0 60000 65536"/>
                <a:gd name="T21" fmla="*/ 0 w 48"/>
                <a:gd name="T22" fmla="*/ 0 h 6"/>
                <a:gd name="T23" fmla="*/ 48 w 4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
                  <a:moveTo>
                    <a:pt x="48" y="0"/>
                  </a:moveTo>
                  <a:lnTo>
                    <a:pt x="34" y="4"/>
                  </a:lnTo>
                  <a:lnTo>
                    <a:pt x="25" y="6"/>
                  </a:lnTo>
                  <a:lnTo>
                    <a:pt x="15" y="4"/>
                  </a:lnTo>
                  <a:lnTo>
                    <a:pt x="7" y="2"/>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79" name="Freeform 881"/>
            <p:cNvSpPr>
              <a:spLocks/>
            </p:cNvSpPr>
            <p:nvPr/>
          </p:nvSpPr>
          <p:spPr bwMode="auto">
            <a:xfrm>
              <a:off x="3727" y="2310"/>
              <a:ext cx="42" cy="14"/>
            </a:xfrm>
            <a:custGeom>
              <a:avLst/>
              <a:gdLst>
                <a:gd name="T0" fmla="*/ 42 w 42"/>
                <a:gd name="T1" fmla="*/ 14 h 14"/>
                <a:gd name="T2" fmla="*/ 33 w 42"/>
                <a:gd name="T3" fmla="*/ 8 h 14"/>
                <a:gd name="T4" fmla="*/ 29 w 42"/>
                <a:gd name="T5" fmla="*/ 0 h 14"/>
                <a:gd name="T6" fmla="*/ 27 w 42"/>
                <a:gd name="T7" fmla="*/ 0 h 14"/>
                <a:gd name="T8" fmla="*/ 11 w 42"/>
                <a:gd name="T9" fmla="*/ 0 h 14"/>
                <a:gd name="T10" fmla="*/ 0 w 42"/>
                <a:gd name="T11" fmla="*/ 0 h 14"/>
                <a:gd name="T12" fmla="*/ 0 60000 65536"/>
                <a:gd name="T13" fmla="*/ 0 60000 65536"/>
                <a:gd name="T14" fmla="*/ 0 60000 65536"/>
                <a:gd name="T15" fmla="*/ 0 60000 65536"/>
                <a:gd name="T16" fmla="*/ 0 60000 65536"/>
                <a:gd name="T17" fmla="*/ 0 60000 65536"/>
                <a:gd name="T18" fmla="*/ 0 w 42"/>
                <a:gd name="T19" fmla="*/ 0 h 14"/>
                <a:gd name="T20" fmla="*/ 42 w 4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42" h="14">
                  <a:moveTo>
                    <a:pt x="42" y="14"/>
                  </a:moveTo>
                  <a:lnTo>
                    <a:pt x="33" y="8"/>
                  </a:lnTo>
                  <a:lnTo>
                    <a:pt x="29" y="0"/>
                  </a:lnTo>
                  <a:lnTo>
                    <a:pt x="27" y="0"/>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80" name="Freeform 882"/>
            <p:cNvSpPr>
              <a:spLocks/>
            </p:cNvSpPr>
            <p:nvPr/>
          </p:nvSpPr>
          <p:spPr bwMode="auto">
            <a:xfrm>
              <a:off x="3638" y="2310"/>
              <a:ext cx="25" cy="148"/>
            </a:xfrm>
            <a:custGeom>
              <a:avLst/>
              <a:gdLst>
                <a:gd name="T0" fmla="*/ 24 w 25"/>
                <a:gd name="T1" fmla="*/ 0 h 148"/>
                <a:gd name="T2" fmla="*/ 20 w 25"/>
                <a:gd name="T3" fmla="*/ 2 h 148"/>
                <a:gd name="T4" fmla="*/ 18 w 25"/>
                <a:gd name="T5" fmla="*/ 6 h 148"/>
                <a:gd name="T6" fmla="*/ 14 w 25"/>
                <a:gd name="T7" fmla="*/ 19 h 148"/>
                <a:gd name="T8" fmla="*/ 12 w 25"/>
                <a:gd name="T9" fmla="*/ 29 h 148"/>
                <a:gd name="T10" fmla="*/ 12 w 25"/>
                <a:gd name="T11" fmla="*/ 29 h 148"/>
                <a:gd name="T12" fmla="*/ 8 w 25"/>
                <a:gd name="T13" fmla="*/ 46 h 148"/>
                <a:gd name="T14" fmla="*/ 4 w 25"/>
                <a:gd name="T15" fmla="*/ 62 h 148"/>
                <a:gd name="T16" fmla="*/ 0 w 25"/>
                <a:gd name="T17" fmla="*/ 85 h 148"/>
                <a:gd name="T18" fmla="*/ 0 w 25"/>
                <a:gd name="T19" fmla="*/ 102 h 148"/>
                <a:gd name="T20" fmla="*/ 8 w 25"/>
                <a:gd name="T21" fmla="*/ 117 h 148"/>
                <a:gd name="T22" fmla="*/ 16 w 25"/>
                <a:gd name="T23" fmla="*/ 129 h 148"/>
                <a:gd name="T24" fmla="*/ 16 w 25"/>
                <a:gd name="T25" fmla="*/ 139 h 148"/>
                <a:gd name="T26" fmla="*/ 18 w 25"/>
                <a:gd name="T27" fmla="*/ 146 h 148"/>
                <a:gd name="T28" fmla="*/ 22 w 25"/>
                <a:gd name="T29" fmla="*/ 148 h 148"/>
                <a:gd name="T30" fmla="*/ 25 w 25"/>
                <a:gd name="T31" fmla="*/ 148 h 1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148"/>
                <a:gd name="T50" fmla="*/ 25 w 25"/>
                <a:gd name="T51" fmla="*/ 148 h 1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148">
                  <a:moveTo>
                    <a:pt x="24" y="0"/>
                  </a:moveTo>
                  <a:lnTo>
                    <a:pt x="20" y="2"/>
                  </a:lnTo>
                  <a:lnTo>
                    <a:pt x="18" y="6"/>
                  </a:lnTo>
                  <a:lnTo>
                    <a:pt x="14" y="19"/>
                  </a:lnTo>
                  <a:lnTo>
                    <a:pt x="12" y="29"/>
                  </a:lnTo>
                  <a:lnTo>
                    <a:pt x="8" y="46"/>
                  </a:lnTo>
                  <a:lnTo>
                    <a:pt x="4" y="62"/>
                  </a:lnTo>
                  <a:lnTo>
                    <a:pt x="0" y="85"/>
                  </a:lnTo>
                  <a:lnTo>
                    <a:pt x="0" y="102"/>
                  </a:lnTo>
                  <a:lnTo>
                    <a:pt x="8" y="117"/>
                  </a:lnTo>
                  <a:lnTo>
                    <a:pt x="16" y="129"/>
                  </a:lnTo>
                  <a:lnTo>
                    <a:pt x="16" y="139"/>
                  </a:lnTo>
                  <a:lnTo>
                    <a:pt x="18" y="146"/>
                  </a:lnTo>
                  <a:lnTo>
                    <a:pt x="22" y="148"/>
                  </a:lnTo>
                  <a:lnTo>
                    <a:pt x="25" y="1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81" name="Freeform 883"/>
            <p:cNvSpPr>
              <a:spLocks/>
            </p:cNvSpPr>
            <p:nvPr/>
          </p:nvSpPr>
          <p:spPr bwMode="auto">
            <a:xfrm>
              <a:off x="3506" y="2337"/>
              <a:ext cx="144" cy="92"/>
            </a:xfrm>
            <a:custGeom>
              <a:avLst/>
              <a:gdLst>
                <a:gd name="T0" fmla="*/ 144 w 144"/>
                <a:gd name="T1" fmla="*/ 2 h 92"/>
                <a:gd name="T2" fmla="*/ 123 w 144"/>
                <a:gd name="T3" fmla="*/ 6 h 92"/>
                <a:gd name="T4" fmla="*/ 107 w 144"/>
                <a:gd name="T5" fmla="*/ 6 h 92"/>
                <a:gd name="T6" fmla="*/ 80 w 144"/>
                <a:gd name="T7" fmla="*/ 4 h 92"/>
                <a:gd name="T8" fmla="*/ 57 w 144"/>
                <a:gd name="T9" fmla="*/ 0 h 92"/>
                <a:gd name="T10" fmla="*/ 36 w 144"/>
                <a:gd name="T11" fmla="*/ 0 h 92"/>
                <a:gd name="T12" fmla="*/ 19 w 144"/>
                <a:gd name="T13" fmla="*/ 2 h 92"/>
                <a:gd name="T14" fmla="*/ 11 w 144"/>
                <a:gd name="T15" fmla="*/ 8 h 92"/>
                <a:gd name="T16" fmla="*/ 5 w 144"/>
                <a:gd name="T17" fmla="*/ 15 h 92"/>
                <a:gd name="T18" fmla="*/ 0 w 144"/>
                <a:gd name="T19" fmla="*/ 29 h 92"/>
                <a:gd name="T20" fmla="*/ 0 w 144"/>
                <a:gd name="T21" fmla="*/ 40 h 92"/>
                <a:gd name="T22" fmla="*/ 0 w 144"/>
                <a:gd name="T23" fmla="*/ 58 h 92"/>
                <a:gd name="T24" fmla="*/ 4 w 144"/>
                <a:gd name="T25" fmla="*/ 71 h 92"/>
                <a:gd name="T26" fmla="*/ 7 w 144"/>
                <a:gd name="T27" fmla="*/ 81 h 92"/>
                <a:gd name="T28" fmla="*/ 13 w 144"/>
                <a:gd name="T29" fmla="*/ 87 h 92"/>
                <a:gd name="T30" fmla="*/ 15 w 144"/>
                <a:gd name="T31" fmla="*/ 90 h 92"/>
                <a:gd name="T32" fmla="*/ 19 w 144"/>
                <a:gd name="T33" fmla="*/ 92 h 92"/>
                <a:gd name="T34" fmla="*/ 36 w 144"/>
                <a:gd name="T35" fmla="*/ 90 h 92"/>
                <a:gd name="T36" fmla="*/ 50 w 144"/>
                <a:gd name="T37" fmla="*/ 88 h 92"/>
                <a:gd name="T38" fmla="*/ 75 w 144"/>
                <a:gd name="T39" fmla="*/ 90 h 92"/>
                <a:gd name="T40" fmla="*/ 96 w 144"/>
                <a:gd name="T41" fmla="*/ 92 h 92"/>
                <a:gd name="T42" fmla="*/ 121 w 144"/>
                <a:gd name="T43" fmla="*/ 92 h 92"/>
                <a:gd name="T44" fmla="*/ 140 w 144"/>
                <a:gd name="T45" fmla="*/ 90 h 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92"/>
                <a:gd name="T71" fmla="*/ 144 w 144"/>
                <a:gd name="T72" fmla="*/ 92 h 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92">
                  <a:moveTo>
                    <a:pt x="144" y="2"/>
                  </a:moveTo>
                  <a:lnTo>
                    <a:pt x="123" y="6"/>
                  </a:lnTo>
                  <a:lnTo>
                    <a:pt x="107" y="6"/>
                  </a:lnTo>
                  <a:lnTo>
                    <a:pt x="80" y="4"/>
                  </a:lnTo>
                  <a:lnTo>
                    <a:pt x="57" y="0"/>
                  </a:lnTo>
                  <a:lnTo>
                    <a:pt x="36" y="0"/>
                  </a:lnTo>
                  <a:lnTo>
                    <a:pt x="19" y="2"/>
                  </a:lnTo>
                  <a:lnTo>
                    <a:pt x="11" y="8"/>
                  </a:lnTo>
                  <a:lnTo>
                    <a:pt x="5" y="15"/>
                  </a:lnTo>
                  <a:lnTo>
                    <a:pt x="0" y="29"/>
                  </a:lnTo>
                  <a:lnTo>
                    <a:pt x="0" y="40"/>
                  </a:lnTo>
                  <a:lnTo>
                    <a:pt x="0" y="58"/>
                  </a:lnTo>
                  <a:lnTo>
                    <a:pt x="4" y="71"/>
                  </a:lnTo>
                  <a:lnTo>
                    <a:pt x="7" y="81"/>
                  </a:lnTo>
                  <a:lnTo>
                    <a:pt x="13" y="87"/>
                  </a:lnTo>
                  <a:lnTo>
                    <a:pt x="15" y="90"/>
                  </a:lnTo>
                  <a:lnTo>
                    <a:pt x="19" y="92"/>
                  </a:lnTo>
                  <a:lnTo>
                    <a:pt x="36" y="90"/>
                  </a:lnTo>
                  <a:lnTo>
                    <a:pt x="50" y="88"/>
                  </a:lnTo>
                  <a:lnTo>
                    <a:pt x="75" y="90"/>
                  </a:lnTo>
                  <a:lnTo>
                    <a:pt x="96" y="92"/>
                  </a:lnTo>
                  <a:lnTo>
                    <a:pt x="121" y="92"/>
                  </a:lnTo>
                  <a:lnTo>
                    <a:pt x="140" y="9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82" name="Freeform 884"/>
            <p:cNvSpPr>
              <a:spLocks/>
            </p:cNvSpPr>
            <p:nvPr/>
          </p:nvSpPr>
          <p:spPr bwMode="auto">
            <a:xfrm>
              <a:off x="4346" y="2302"/>
              <a:ext cx="54" cy="168"/>
            </a:xfrm>
            <a:custGeom>
              <a:avLst/>
              <a:gdLst>
                <a:gd name="T0" fmla="*/ 52 w 54"/>
                <a:gd name="T1" fmla="*/ 108 h 168"/>
                <a:gd name="T2" fmla="*/ 54 w 54"/>
                <a:gd name="T3" fmla="*/ 83 h 168"/>
                <a:gd name="T4" fmla="*/ 52 w 54"/>
                <a:gd name="T5" fmla="*/ 64 h 168"/>
                <a:gd name="T6" fmla="*/ 46 w 54"/>
                <a:gd name="T7" fmla="*/ 41 h 168"/>
                <a:gd name="T8" fmla="*/ 39 w 54"/>
                <a:gd name="T9" fmla="*/ 23 h 168"/>
                <a:gd name="T10" fmla="*/ 37 w 54"/>
                <a:gd name="T11" fmla="*/ 10 h 168"/>
                <a:gd name="T12" fmla="*/ 33 w 54"/>
                <a:gd name="T13" fmla="*/ 0 h 168"/>
                <a:gd name="T14" fmla="*/ 23 w 54"/>
                <a:gd name="T15" fmla="*/ 0 h 168"/>
                <a:gd name="T16" fmla="*/ 16 w 54"/>
                <a:gd name="T17" fmla="*/ 6 h 168"/>
                <a:gd name="T18" fmla="*/ 10 w 54"/>
                <a:gd name="T19" fmla="*/ 16 h 168"/>
                <a:gd name="T20" fmla="*/ 8 w 54"/>
                <a:gd name="T21" fmla="*/ 27 h 168"/>
                <a:gd name="T22" fmla="*/ 8 w 54"/>
                <a:gd name="T23" fmla="*/ 45 h 168"/>
                <a:gd name="T24" fmla="*/ 2 w 54"/>
                <a:gd name="T25" fmla="*/ 75 h 168"/>
                <a:gd name="T26" fmla="*/ 0 w 54"/>
                <a:gd name="T27" fmla="*/ 97 h 168"/>
                <a:gd name="T28" fmla="*/ 0 w 54"/>
                <a:gd name="T29" fmla="*/ 102 h 168"/>
                <a:gd name="T30" fmla="*/ 2 w 54"/>
                <a:gd name="T31" fmla="*/ 123 h 168"/>
                <a:gd name="T32" fmla="*/ 8 w 54"/>
                <a:gd name="T33" fmla="*/ 147 h 168"/>
                <a:gd name="T34" fmla="*/ 12 w 54"/>
                <a:gd name="T35" fmla="*/ 156 h 168"/>
                <a:gd name="T36" fmla="*/ 18 w 54"/>
                <a:gd name="T37" fmla="*/ 164 h 168"/>
                <a:gd name="T38" fmla="*/ 21 w 54"/>
                <a:gd name="T39" fmla="*/ 166 h 168"/>
                <a:gd name="T40" fmla="*/ 23 w 54"/>
                <a:gd name="T41" fmla="*/ 168 h 168"/>
                <a:gd name="T42" fmla="*/ 29 w 54"/>
                <a:gd name="T43" fmla="*/ 168 h 168"/>
                <a:gd name="T44" fmla="*/ 31 w 54"/>
                <a:gd name="T45" fmla="*/ 164 h 168"/>
                <a:gd name="T46" fmla="*/ 37 w 54"/>
                <a:gd name="T47" fmla="*/ 152 h 168"/>
                <a:gd name="T48" fmla="*/ 39 w 54"/>
                <a:gd name="T49" fmla="*/ 139 h 168"/>
                <a:gd name="T50" fmla="*/ 46 w 54"/>
                <a:gd name="T51" fmla="*/ 122 h 168"/>
                <a:gd name="T52" fmla="*/ 52 w 54"/>
                <a:gd name="T53" fmla="*/ 108 h 16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
                <a:gd name="T82" fmla="*/ 0 h 168"/>
                <a:gd name="T83" fmla="*/ 54 w 54"/>
                <a:gd name="T84" fmla="*/ 168 h 16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 h="168">
                  <a:moveTo>
                    <a:pt x="52" y="108"/>
                  </a:moveTo>
                  <a:lnTo>
                    <a:pt x="54" y="83"/>
                  </a:lnTo>
                  <a:lnTo>
                    <a:pt x="52" y="64"/>
                  </a:lnTo>
                  <a:lnTo>
                    <a:pt x="46" y="41"/>
                  </a:lnTo>
                  <a:lnTo>
                    <a:pt x="39" y="23"/>
                  </a:lnTo>
                  <a:lnTo>
                    <a:pt x="37" y="10"/>
                  </a:lnTo>
                  <a:lnTo>
                    <a:pt x="33" y="0"/>
                  </a:lnTo>
                  <a:lnTo>
                    <a:pt x="23" y="0"/>
                  </a:lnTo>
                  <a:lnTo>
                    <a:pt x="16" y="6"/>
                  </a:lnTo>
                  <a:lnTo>
                    <a:pt x="10" y="16"/>
                  </a:lnTo>
                  <a:lnTo>
                    <a:pt x="8" y="27"/>
                  </a:lnTo>
                  <a:lnTo>
                    <a:pt x="8" y="45"/>
                  </a:lnTo>
                  <a:lnTo>
                    <a:pt x="2" y="75"/>
                  </a:lnTo>
                  <a:lnTo>
                    <a:pt x="0" y="97"/>
                  </a:lnTo>
                  <a:lnTo>
                    <a:pt x="0" y="102"/>
                  </a:lnTo>
                  <a:lnTo>
                    <a:pt x="2" y="123"/>
                  </a:lnTo>
                  <a:lnTo>
                    <a:pt x="8" y="147"/>
                  </a:lnTo>
                  <a:lnTo>
                    <a:pt x="12" y="156"/>
                  </a:lnTo>
                  <a:lnTo>
                    <a:pt x="18" y="164"/>
                  </a:lnTo>
                  <a:lnTo>
                    <a:pt x="21" y="166"/>
                  </a:lnTo>
                  <a:lnTo>
                    <a:pt x="23" y="168"/>
                  </a:lnTo>
                  <a:lnTo>
                    <a:pt x="29" y="168"/>
                  </a:lnTo>
                  <a:lnTo>
                    <a:pt x="31" y="164"/>
                  </a:lnTo>
                  <a:lnTo>
                    <a:pt x="37" y="152"/>
                  </a:lnTo>
                  <a:lnTo>
                    <a:pt x="39" y="139"/>
                  </a:lnTo>
                  <a:lnTo>
                    <a:pt x="46" y="122"/>
                  </a:lnTo>
                  <a:lnTo>
                    <a:pt x="52" y="10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83" name="Freeform 885"/>
            <p:cNvSpPr>
              <a:spLocks/>
            </p:cNvSpPr>
            <p:nvPr/>
          </p:nvSpPr>
          <p:spPr bwMode="auto">
            <a:xfrm>
              <a:off x="4210" y="2195"/>
              <a:ext cx="56" cy="65"/>
            </a:xfrm>
            <a:custGeom>
              <a:avLst/>
              <a:gdLst>
                <a:gd name="T0" fmla="*/ 56 w 56"/>
                <a:gd name="T1" fmla="*/ 0 h 65"/>
                <a:gd name="T2" fmla="*/ 42 w 56"/>
                <a:gd name="T3" fmla="*/ 19 h 65"/>
                <a:gd name="T4" fmla="*/ 25 w 56"/>
                <a:gd name="T5" fmla="*/ 36 h 65"/>
                <a:gd name="T6" fmla="*/ 2 w 56"/>
                <a:gd name="T7" fmla="*/ 63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6"/>
                  </a:lnTo>
                  <a:lnTo>
                    <a:pt x="2" y="63"/>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84" name="Freeform 886"/>
            <p:cNvSpPr>
              <a:spLocks/>
            </p:cNvSpPr>
            <p:nvPr/>
          </p:nvSpPr>
          <p:spPr bwMode="auto">
            <a:xfrm>
              <a:off x="3894" y="2208"/>
              <a:ext cx="43" cy="75"/>
            </a:xfrm>
            <a:custGeom>
              <a:avLst/>
              <a:gdLst>
                <a:gd name="T0" fmla="*/ 0 w 43"/>
                <a:gd name="T1" fmla="*/ 75 h 75"/>
                <a:gd name="T2" fmla="*/ 25 w 43"/>
                <a:gd name="T3" fmla="*/ 35 h 75"/>
                <a:gd name="T4" fmla="*/ 43 w 43"/>
                <a:gd name="T5" fmla="*/ 0 h 75"/>
                <a:gd name="T6" fmla="*/ 0 60000 65536"/>
                <a:gd name="T7" fmla="*/ 0 60000 65536"/>
                <a:gd name="T8" fmla="*/ 0 60000 65536"/>
                <a:gd name="T9" fmla="*/ 0 w 43"/>
                <a:gd name="T10" fmla="*/ 0 h 75"/>
                <a:gd name="T11" fmla="*/ 43 w 43"/>
                <a:gd name="T12" fmla="*/ 75 h 75"/>
              </a:gdLst>
              <a:ahLst/>
              <a:cxnLst>
                <a:cxn ang="T6">
                  <a:pos x="T0" y="T1"/>
                </a:cxn>
                <a:cxn ang="T7">
                  <a:pos x="T2" y="T3"/>
                </a:cxn>
                <a:cxn ang="T8">
                  <a:pos x="T4" y="T5"/>
                </a:cxn>
              </a:cxnLst>
              <a:rect l="T9" t="T10" r="T11" b="T12"/>
              <a:pathLst>
                <a:path w="43" h="75">
                  <a:moveTo>
                    <a:pt x="0" y="75"/>
                  </a:moveTo>
                  <a:lnTo>
                    <a:pt x="25" y="35"/>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85" name="Freeform 887"/>
            <p:cNvSpPr>
              <a:spLocks/>
            </p:cNvSpPr>
            <p:nvPr/>
          </p:nvSpPr>
          <p:spPr bwMode="auto">
            <a:xfrm>
              <a:off x="3863" y="2310"/>
              <a:ext cx="14" cy="6"/>
            </a:xfrm>
            <a:custGeom>
              <a:avLst/>
              <a:gdLst>
                <a:gd name="T0" fmla="*/ 14 w 14"/>
                <a:gd name="T1" fmla="*/ 0 h 6"/>
                <a:gd name="T2" fmla="*/ 12 w 14"/>
                <a:gd name="T3" fmla="*/ 0 h 6"/>
                <a:gd name="T4" fmla="*/ 6 w 14"/>
                <a:gd name="T5" fmla="*/ 2 h 6"/>
                <a:gd name="T6" fmla="*/ 0 w 14"/>
                <a:gd name="T7" fmla="*/ 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0"/>
                  </a:moveTo>
                  <a:lnTo>
                    <a:pt x="12" y="0"/>
                  </a:lnTo>
                  <a:lnTo>
                    <a:pt x="6"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86" name="Freeform 888"/>
            <p:cNvSpPr>
              <a:spLocks/>
            </p:cNvSpPr>
            <p:nvPr/>
          </p:nvSpPr>
          <p:spPr bwMode="auto">
            <a:xfrm>
              <a:off x="3804" y="2310"/>
              <a:ext cx="9" cy="2"/>
            </a:xfrm>
            <a:custGeom>
              <a:avLst/>
              <a:gdLst>
                <a:gd name="T0" fmla="*/ 9 w 9"/>
                <a:gd name="T1" fmla="*/ 2 h 2"/>
                <a:gd name="T2" fmla="*/ 4 w 9"/>
                <a:gd name="T3" fmla="*/ 2 h 2"/>
                <a:gd name="T4" fmla="*/ 0 w 9"/>
                <a:gd name="T5" fmla="*/ 0 h 2"/>
                <a:gd name="T6" fmla="*/ 0 60000 65536"/>
                <a:gd name="T7" fmla="*/ 0 60000 65536"/>
                <a:gd name="T8" fmla="*/ 0 60000 65536"/>
                <a:gd name="T9" fmla="*/ 0 w 9"/>
                <a:gd name="T10" fmla="*/ 0 h 2"/>
                <a:gd name="T11" fmla="*/ 9 w 9"/>
                <a:gd name="T12" fmla="*/ 2 h 2"/>
              </a:gdLst>
              <a:ahLst/>
              <a:cxnLst>
                <a:cxn ang="T6">
                  <a:pos x="T0" y="T1"/>
                </a:cxn>
                <a:cxn ang="T7">
                  <a:pos x="T2" y="T3"/>
                </a:cxn>
                <a:cxn ang="T8">
                  <a:pos x="T4" y="T5"/>
                </a:cxn>
              </a:cxnLst>
              <a:rect l="T9" t="T10" r="T11" b="T12"/>
              <a:pathLst>
                <a:path w="9" h="2">
                  <a:moveTo>
                    <a:pt x="9" y="2"/>
                  </a:moveTo>
                  <a:lnTo>
                    <a:pt x="4"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87" name="Freeform 889"/>
            <p:cNvSpPr>
              <a:spLocks/>
            </p:cNvSpPr>
            <p:nvPr/>
          </p:nvSpPr>
          <p:spPr bwMode="auto">
            <a:xfrm>
              <a:off x="4019" y="2614"/>
              <a:ext cx="235" cy="2"/>
            </a:xfrm>
            <a:custGeom>
              <a:avLst/>
              <a:gdLst>
                <a:gd name="T0" fmla="*/ 0 w 235"/>
                <a:gd name="T1" fmla="*/ 0 h 2"/>
                <a:gd name="T2" fmla="*/ 25 w 235"/>
                <a:gd name="T3" fmla="*/ 2 h 2"/>
                <a:gd name="T4" fmla="*/ 235 w 235"/>
                <a:gd name="T5" fmla="*/ 2 h 2"/>
                <a:gd name="T6" fmla="*/ 0 60000 65536"/>
                <a:gd name="T7" fmla="*/ 0 60000 65536"/>
                <a:gd name="T8" fmla="*/ 0 60000 65536"/>
                <a:gd name="T9" fmla="*/ 0 w 235"/>
                <a:gd name="T10" fmla="*/ 0 h 2"/>
                <a:gd name="T11" fmla="*/ 235 w 235"/>
                <a:gd name="T12" fmla="*/ 2 h 2"/>
              </a:gdLst>
              <a:ahLst/>
              <a:cxnLst>
                <a:cxn ang="T6">
                  <a:pos x="T0" y="T1"/>
                </a:cxn>
                <a:cxn ang="T7">
                  <a:pos x="T2" y="T3"/>
                </a:cxn>
                <a:cxn ang="T8">
                  <a:pos x="T4" y="T5"/>
                </a:cxn>
              </a:cxnLst>
              <a:rect l="T9" t="T10" r="T11" b="T12"/>
              <a:pathLst>
                <a:path w="235" h="2">
                  <a:moveTo>
                    <a:pt x="0" y="0"/>
                  </a:moveTo>
                  <a:lnTo>
                    <a:pt x="25" y="2"/>
                  </a:lnTo>
                  <a:lnTo>
                    <a:pt x="235" y="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388" name="Line 890"/>
            <p:cNvSpPr>
              <a:spLocks noChangeShapeType="1"/>
            </p:cNvSpPr>
            <p:nvPr/>
          </p:nvSpPr>
          <p:spPr bwMode="auto">
            <a:xfrm flipH="1">
              <a:off x="3765" y="2529"/>
              <a:ext cx="41" cy="7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389" name="Freeform 891"/>
            <p:cNvSpPr>
              <a:spLocks/>
            </p:cNvSpPr>
            <p:nvPr/>
          </p:nvSpPr>
          <p:spPr bwMode="auto">
            <a:xfrm>
              <a:off x="4439" y="2422"/>
              <a:ext cx="80" cy="140"/>
            </a:xfrm>
            <a:custGeom>
              <a:avLst/>
              <a:gdLst>
                <a:gd name="T0" fmla="*/ 80 w 80"/>
                <a:gd name="T1" fmla="*/ 0 h 140"/>
                <a:gd name="T2" fmla="*/ 3 w 80"/>
                <a:gd name="T3" fmla="*/ 130 h 140"/>
                <a:gd name="T4" fmla="*/ 0 w 80"/>
                <a:gd name="T5" fmla="*/ 140 h 140"/>
                <a:gd name="T6" fmla="*/ 0 60000 65536"/>
                <a:gd name="T7" fmla="*/ 0 60000 65536"/>
                <a:gd name="T8" fmla="*/ 0 60000 65536"/>
                <a:gd name="T9" fmla="*/ 0 w 80"/>
                <a:gd name="T10" fmla="*/ 0 h 140"/>
                <a:gd name="T11" fmla="*/ 80 w 80"/>
                <a:gd name="T12" fmla="*/ 140 h 140"/>
              </a:gdLst>
              <a:ahLst/>
              <a:cxnLst>
                <a:cxn ang="T6">
                  <a:pos x="T0" y="T1"/>
                </a:cxn>
                <a:cxn ang="T7">
                  <a:pos x="T2" y="T3"/>
                </a:cxn>
                <a:cxn ang="T8">
                  <a:pos x="T4" y="T5"/>
                </a:cxn>
              </a:cxnLst>
              <a:rect l="T9" t="T10" r="T11" b="T12"/>
              <a:pathLst>
                <a:path w="80" h="140">
                  <a:moveTo>
                    <a:pt x="80" y="0"/>
                  </a:moveTo>
                  <a:lnTo>
                    <a:pt x="3" y="130"/>
                  </a:lnTo>
                  <a:lnTo>
                    <a:pt x="0" y="14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3025" name="Group 892"/>
          <p:cNvGrpSpPr>
            <a:grpSpLocks/>
          </p:cNvGrpSpPr>
          <p:nvPr/>
        </p:nvGrpSpPr>
        <p:grpSpPr bwMode="auto">
          <a:xfrm>
            <a:off x="3124200" y="3879850"/>
            <a:ext cx="2057400" cy="1682750"/>
            <a:chOff x="1872" y="2400"/>
            <a:chExt cx="1296" cy="1060"/>
          </a:xfrm>
        </p:grpSpPr>
        <p:grpSp>
          <p:nvGrpSpPr>
            <p:cNvPr id="23149" name="Group 893"/>
            <p:cNvGrpSpPr>
              <a:grpSpLocks/>
            </p:cNvGrpSpPr>
            <p:nvPr/>
          </p:nvGrpSpPr>
          <p:grpSpPr bwMode="auto">
            <a:xfrm>
              <a:off x="1872" y="2400"/>
              <a:ext cx="942" cy="339"/>
              <a:chOff x="2869" y="2784"/>
              <a:chExt cx="942" cy="339"/>
            </a:xfrm>
          </p:grpSpPr>
          <p:sp>
            <p:nvSpPr>
              <p:cNvPr id="23204" name="Rectangle 894"/>
              <p:cNvSpPr>
                <a:spLocks noChangeArrowheads="1"/>
              </p:cNvSpPr>
              <p:nvPr/>
            </p:nvSpPr>
            <p:spPr bwMode="auto">
              <a:xfrm>
                <a:off x="2869" y="2784"/>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3205" name="Rectangle 895"/>
              <p:cNvSpPr>
                <a:spLocks noChangeArrowheads="1"/>
              </p:cNvSpPr>
              <p:nvPr/>
            </p:nvSpPr>
            <p:spPr bwMode="auto">
              <a:xfrm>
                <a:off x="2936" y="27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206" name="Rectangle 896"/>
              <p:cNvSpPr>
                <a:spLocks noChangeArrowheads="1"/>
              </p:cNvSpPr>
              <p:nvPr/>
            </p:nvSpPr>
            <p:spPr bwMode="auto">
              <a:xfrm>
                <a:off x="2982"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207" name="Rectangle 897"/>
              <p:cNvSpPr>
                <a:spLocks noChangeArrowheads="1"/>
              </p:cNvSpPr>
              <p:nvPr/>
            </p:nvSpPr>
            <p:spPr bwMode="auto">
              <a:xfrm>
                <a:off x="3013" y="278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208" name="Rectangle 898"/>
              <p:cNvSpPr>
                <a:spLocks noChangeArrowheads="1"/>
              </p:cNvSpPr>
              <p:nvPr/>
            </p:nvSpPr>
            <p:spPr bwMode="auto">
              <a:xfrm>
                <a:off x="3064" y="2784"/>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3209" name="Rectangle 899"/>
              <p:cNvSpPr>
                <a:spLocks noChangeArrowheads="1"/>
              </p:cNvSpPr>
              <p:nvPr/>
            </p:nvSpPr>
            <p:spPr bwMode="auto">
              <a:xfrm>
                <a:off x="3164"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3210" name="Rectangle 900"/>
              <p:cNvSpPr>
                <a:spLocks noChangeArrowheads="1"/>
              </p:cNvSpPr>
              <p:nvPr/>
            </p:nvSpPr>
            <p:spPr bwMode="auto">
              <a:xfrm>
                <a:off x="3195"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211" name="Rectangle 901"/>
              <p:cNvSpPr>
                <a:spLocks noChangeArrowheads="1"/>
              </p:cNvSpPr>
              <p:nvPr/>
            </p:nvSpPr>
            <p:spPr bwMode="auto">
              <a:xfrm>
                <a:off x="3236" y="27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212" name="Rectangle 902"/>
              <p:cNvSpPr>
                <a:spLocks noChangeArrowheads="1"/>
              </p:cNvSpPr>
              <p:nvPr/>
            </p:nvSpPr>
            <p:spPr bwMode="auto">
              <a:xfrm>
                <a:off x="3282"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213" name="Rectangle 903"/>
              <p:cNvSpPr>
                <a:spLocks noChangeArrowheads="1"/>
              </p:cNvSpPr>
              <p:nvPr/>
            </p:nvSpPr>
            <p:spPr bwMode="auto">
              <a:xfrm>
                <a:off x="3313" y="278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214" name="Rectangle 904"/>
              <p:cNvSpPr>
                <a:spLocks noChangeArrowheads="1"/>
              </p:cNvSpPr>
              <p:nvPr/>
            </p:nvSpPr>
            <p:spPr bwMode="auto">
              <a:xfrm>
                <a:off x="3364"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3215" name="Rectangle 905"/>
              <p:cNvSpPr>
                <a:spLocks noChangeArrowheads="1"/>
              </p:cNvSpPr>
              <p:nvPr/>
            </p:nvSpPr>
            <p:spPr bwMode="auto">
              <a:xfrm>
                <a:off x="3403"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216" name="Rectangle 906"/>
              <p:cNvSpPr>
                <a:spLocks noChangeArrowheads="1"/>
              </p:cNvSpPr>
              <p:nvPr/>
            </p:nvSpPr>
            <p:spPr bwMode="auto">
              <a:xfrm>
                <a:off x="3467" y="2784"/>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3217" name="Rectangle 907"/>
              <p:cNvSpPr>
                <a:spLocks noChangeArrowheads="1"/>
              </p:cNvSpPr>
              <p:nvPr/>
            </p:nvSpPr>
            <p:spPr bwMode="auto">
              <a:xfrm>
                <a:off x="3552" y="278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218" name="Rectangle 908"/>
              <p:cNvSpPr>
                <a:spLocks noChangeArrowheads="1"/>
              </p:cNvSpPr>
              <p:nvPr/>
            </p:nvSpPr>
            <p:spPr bwMode="auto">
              <a:xfrm>
                <a:off x="3593" y="2786"/>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219" name="Rectangle 909"/>
              <p:cNvSpPr>
                <a:spLocks noChangeArrowheads="1"/>
              </p:cNvSpPr>
              <p:nvPr/>
            </p:nvSpPr>
            <p:spPr bwMode="auto">
              <a:xfrm>
                <a:off x="3629" y="278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220" name="Rectangle 910"/>
              <p:cNvSpPr>
                <a:spLocks noChangeArrowheads="1"/>
              </p:cNvSpPr>
              <p:nvPr/>
            </p:nvSpPr>
            <p:spPr bwMode="auto">
              <a:xfrm>
                <a:off x="3654" y="278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221" name="Rectangle 911"/>
              <p:cNvSpPr>
                <a:spLocks noChangeArrowheads="1"/>
              </p:cNvSpPr>
              <p:nvPr/>
            </p:nvSpPr>
            <p:spPr bwMode="auto">
              <a:xfrm>
                <a:off x="3695" y="278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3222" name="Rectangle 912"/>
              <p:cNvSpPr>
                <a:spLocks noChangeArrowheads="1"/>
              </p:cNvSpPr>
              <p:nvPr/>
            </p:nvSpPr>
            <p:spPr bwMode="auto">
              <a:xfrm>
                <a:off x="3742" y="2786"/>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3223" name="Rectangle 913"/>
              <p:cNvSpPr>
                <a:spLocks noChangeArrowheads="1"/>
              </p:cNvSpPr>
              <p:nvPr/>
            </p:nvSpPr>
            <p:spPr bwMode="auto">
              <a:xfrm>
                <a:off x="2869"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224" name="Rectangle 914"/>
              <p:cNvSpPr>
                <a:spLocks noChangeArrowheads="1"/>
              </p:cNvSpPr>
              <p:nvPr/>
            </p:nvSpPr>
            <p:spPr bwMode="auto">
              <a:xfrm>
                <a:off x="2895"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225" name="Rectangle 915"/>
              <p:cNvSpPr>
                <a:spLocks noChangeArrowheads="1"/>
              </p:cNvSpPr>
              <p:nvPr/>
            </p:nvSpPr>
            <p:spPr bwMode="auto">
              <a:xfrm>
                <a:off x="2920" y="289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226" name="Rectangle 916"/>
              <p:cNvSpPr>
                <a:spLocks noChangeArrowheads="1"/>
              </p:cNvSpPr>
              <p:nvPr/>
            </p:nvSpPr>
            <p:spPr bwMode="auto">
              <a:xfrm>
                <a:off x="295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227" name="Rectangle 917"/>
              <p:cNvSpPr>
                <a:spLocks noChangeArrowheads="1"/>
              </p:cNvSpPr>
              <p:nvPr/>
            </p:nvSpPr>
            <p:spPr bwMode="auto">
              <a:xfrm>
                <a:off x="3002"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228" name="Rectangle 918"/>
              <p:cNvSpPr>
                <a:spLocks noChangeArrowheads="1"/>
              </p:cNvSpPr>
              <p:nvPr/>
            </p:nvSpPr>
            <p:spPr bwMode="auto">
              <a:xfrm>
                <a:off x="3043" y="289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229" name="Rectangle 919"/>
              <p:cNvSpPr>
                <a:spLocks noChangeArrowheads="1"/>
              </p:cNvSpPr>
              <p:nvPr/>
            </p:nvSpPr>
            <p:spPr bwMode="auto">
              <a:xfrm>
                <a:off x="3102"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230" name="Rectangle 920"/>
              <p:cNvSpPr>
                <a:spLocks noChangeArrowheads="1"/>
              </p:cNvSpPr>
              <p:nvPr/>
            </p:nvSpPr>
            <p:spPr bwMode="auto">
              <a:xfrm>
                <a:off x="316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3231" name="Rectangle 921"/>
              <p:cNvSpPr>
                <a:spLocks noChangeArrowheads="1"/>
              </p:cNvSpPr>
              <p:nvPr/>
            </p:nvSpPr>
            <p:spPr bwMode="auto">
              <a:xfrm>
                <a:off x="3213"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232" name="Rectangle 922"/>
              <p:cNvSpPr>
                <a:spLocks noChangeArrowheads="1"/>
              </p:cNvSpPr>
              <p:nvPr/>
            </p:nvSpPr>
            <p:spPr bwMode="auto">
              <a:xfrm>
                <a:off x="3238"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233" name="Rectangle 923"/>
              <p:cNvSpPr>
                <a:spLocks noChangeArrowheads="1"/>
              </p:cNvSpPr>
              <p:nvPr/>
            </p:nvSpPr>
            <p:spPr bwMode="auto">
              <a:xfrm>
                <a:off x="327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234" name="Rectangle 924"/>
              <p:cNvSpPr>
                <a:spLocks noChangeArrowheads="1"/>
              </p:cNvSpPr>
              <p:nvPr/>
            </p:nvSpPr>
            <p:spPr bwMode="auto">
              <a:xfrm>
                <a:off x="3325"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235" name="Rectangle 925"/>
              <p:cNvSpPr>
                <a:spLocks noChangeArrowheads="1"/>
              </p:cNvSpPr>
              <p:nvPr/>
            </p:nvSpPr>
            <p:spPr bwMode="auto">
              <a:xfrm>
                <a:off x="338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236" name="Rectangle 926"/>
              <p:cNvSpPr>
                <a:spLocks noChangeArrowheads="1"/>
              </p:cNvSpPr>
              <p:nvPr/>
            </p:nvSpPr>
            <p:spPr bwMode="auto">
              <a:xfrm>
                <a:off x="343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237" name="Rectangle 927"/>
              <p:cNvSpPr>
                <a:spLocks noChangeArrowheads="1"/>
              </p:cNvSpPr>
              <p:nvPr/>
            </p:nvSpPr>
            <p:spPr bwMode="auto">
              <a:xfrm>
                <a:off x="3505"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238" name="Rectangle 928"/>
              <p:cNvSpPr>
                <a:spLocks noChangeArrowheads="1"/>
              </p:cNvSpPr>
              <p:nvPr/>
            </p:nvSpPr>
            <p:spPr bwMode="auto">
              <a:xfrm>
                <a:off x="3530"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239" name="Rectangle 929"/>
              <p:cNvSpPr>
                <a:spLocks noChangeArrowheads="1"/>
              </p:cNvSpPr>
              <p:nvPr/>
            </p:nvSpPr>
            <p:spPr bwMode="auto">
              <a:xfrm>
                <a:off x="3577"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240" name="Rectangle 930"/>
              <p:cNvSpPr>
                <a:spLocks noChangeArrowheads="1"/>
              </p:cNvSpPr>
              <p:nvPr/>
            </p:nvSpPr>
            <p:spPr bwMode="auto">
              <a:xfrm>
                <a:off x="3641"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241" name="Rectangle 931"/>
              <p:cNvSpPr>
                <a:spLocks noChangeArrowheads="1"/>
              </p:cNvSpPr>
              <p:nvPr/>
            </p:nvSpPr>
            <p:spPr bwMode="auto">
              <a:xfrm>
                <a:off x="3687"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242" name="Rectangle 932"/>
              <p:cNvSpPr>
                <a:spLocks noChangeArrowheads="1"/>
              </p:cNvSpPr>
              <p:nvPr/>
            </p:nvSpPr>
            <p:spPr bwMode="auto">
              <a:xfrm>
                <a:off x="3713"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3243" name="Rectangle 933"/>
              <p:cNvSpPr>
                <a:spLocks noChangeArrowheads="1"/>
              </p:cNvSpPr>
              <p:nvPr/>
            </p:nvSpPr>
            <p:spPr bwMode="auto">
              <a:xfrm>
                <a:off x="375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244" name="Rectangle 934"/>
              <p:cNvSpPr>
                <a:spLocks noChangeArrowheads="1"/>
              </p:cNvSpPr>
              <p:nvPr/>
            </p:nvSpPr>
            <p:spPr bwMode="auto">
              <a:xfrm>
                <a:off x="2869"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3245" name="Rectangle 935"/>
              <p:cNvSpPr>
                <a:spLocks noChangeArrowheads="1"/>
              </p:cNvSpPr>
              <p:nvPr/>
            </p:nvSpPr>
            <p:spPr bwMode="auto">
              <a:xfrm>
                <a:off x="2915"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246" name="Rectangle 936"/>
              <p:cNvSpPr>
                <a:spLocks noChangeArrowheads="1"/>
              </p:cNvSpPr>
              <p:nvPr/>
            </p:nvSpPr>
            <p:spPr bwMode="auto">
              <a:xfrm>
                <a:off x="2961"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247" name="Rectangle 937"/>
              <p:cNvSpPr>
                <a:spLocks noChangeArrowheads="1"/>
              </p:cNvSpPr>
              <p:nvPr/>
            </p:nvSpPr>
            <p:spPr bwMode="auto">
              <a:xfrm>
                <a:off x="2987"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248" name="Rectangle 938"/>
              <p:cNvSpPr>
                <a:spLocks noChangeArrowheads="1"/>
              </p:cNvSpPr>
              <p:nvPr/>
            </p:nvSpPr>
            <p:spPr bwMode="auto">
              <a:xfrm>
                <a:off x="3033"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249" name="Rectangle 939"/>
              <p:cNvSpPr>
                <a:spLocks noChangeArrowheads="1"/>
              </p:cNvSpPr>
              <p:nvPr/>
            </p:nvSpPr>
            <p:spPr bwMode="auto">
              <a:xfrm>
                <a:off x="3059" y="3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250" name="Rectangle 940"/>
              <p:cNvSpPr>
                <a:spLocks noChangeArrowheads="1"/>
              </p:cNvSpPr>
              <p:nvPr/>
            </p:nvSpPr>
            <p:spPr bwMode="auto">
              <a:xfrm>
                <a:off x="3118"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251" name="Rectangle 941"/>
              <p:cNvSpPr>
                <a:spLocks noChangeArrowheads="1"/>
              </p:cNvSpPr>
              <p:nvPr/>
            </p:nvSpPr>
            <p:spPr bwMode="auto">
              <a:xfrm>
                <a:off x="3164"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252" name="Rectangle 942"/>
              <p:cNvSpPr>
                <a:spLocks noChangeArrowheads="1"/>
              </p:cNvSpPr>
              <p:nvPr/>
            </p:nvSpPr>
            <p:spPr bwMode="auto">
              <a:xfrm>
                <a:off x="3218"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253" name="Rectangle 943"/>
              <p:cNvSpPr>
                <a:spLocks noChangeArrowheads="1"/>
              </p:cNvSpPr>
              <p:nvPr/>
            </p:nvSpPr>
            <p:spPr bwMode="auto">
              <a:xfrm>
                <a:off x="3243"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254" name="Rectangle 944"/>
              <p:cNvSpPr>
                <a:spLocks noChangeArrowheads="1"/>
              </p:cNvSpPr>
              <p:nvPr/>
            </p:nvSpPr>
            <p:spPr bwMode="auto">
              <a:xfrm>
                <a:off x="3290"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255" name="Rectangle 945"/>
              <p:cNvSpPr>
                <a:spLocks noChangeArrowheads="1"/>
              </p:cNvSpPr>
              <p:nvPr/>
            </p:nvSpPr>
            <p:spPr bwMode="auto">
              <a:xfrm>
                <a:off x="3354"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3256" name="Rectangle 946"/>
              <p:cNvSpPr>
                <a:spLocks noChangeArrowheads="1"/>
              </p:cNvSpPr>
              <p:nvPr/>
            </p:nvSpPr>
            <p:spPr bwMode="auto">
              <a:xfrm>
                <a:off x="3384"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257" name="Rectangle 947"/>
              <p:cNvSpPr>
                <a:spLocks noChangeArrowheads="1"/>
              </p:cNvSpPr>
              <p:nvPr/>
            </p:nvSpPr>
            <p:spPr bwMode="auto">
              <a:xfrm>
                <a:off x="3425"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258" name="Rectangle 948"/>
              <p:cNvSpPr>
                <a:spLocks noChangeArrowheads="1"/>
              </p:cNvSpPr>
              <p:nvPr/>
            </p:nvSpPr>
            <p:spPr bwMode="auto">
              <a:xfrm>
                <a:off x="3466"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3259" name="Rectangle 949"/>
              <p:cNvSpPr>
                <a:spLocks noChangeArrowheads="1"/>
              </p:cNvSpPr>
              <p:nvPr/>
            </p:nvSpPr>
            <p:spPr bwMode="auto">
              <a:xfrm>
                <a:off x="3520" y="3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260" name="Rectangle 950"/>
              <p:cNvSpPr>
                <a:spLocks noChangeArrowheads="1"/>
              </p:cNvSpPr>
              <p:nvPr/>
            </p:nvSpPr>
            <p:spPr bwMode="auto">
              <a:xfrm>
                <a:off x="3556"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3261" name="Rectangle 951"/>
              <p:cNvSpPr>
                <a:spLocks noChangeArrowheads="1"/>
              </p:cNvSpPr>
              <p:nvPr/>
            </p:nvSpPr>
            <p:spPr bwMode="auto">
              <a:xfrm>
                <a:off x="3602"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3262" name="Rectangle 952"/>
              <p:cNvSpPr>
                <a:spLocks noChangeArrowheads="1"/>
              </p:cNvSpPr>
              <p:nvPr/>
            </p:nvSpPr>
            <p:spPr bwMode="auto">
              <a:xfrm>
                <a:off x="3633"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263" name="Rectangle 953"/>
              <p:cNvSpPr>
                <a:spLocks noChangeArrowheads="1"/>
              </p:cNvSpPr>
              <p:nvPr/>
            </p:nvSpPr>
            <p:spPr bwMode="auto">
              <a:xfrm>
                <a:off x="3664"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264" name="Rectangle 954"/>
              <p:cNvSpPr>
                <a:spLocks noChangeArrowheads="1"/>
              </p:cNvSpPr>
              <p:nvPr/>
            </p:nvSpPr>
            <p:spPr bwMode="auto">
              <a:xfrm>
                <a:off x="3705"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3265" name="Rectangle 955"/>
              <p:cNvSpPr>
                <a:spLocks noChangeArrowheads="1"/>
              </p:cNvSpPr>
              <p:nvPr/>
            </p:nvSpPr>
            <p:spPr bwMode="auto">
              <a:xfrm>
                <a:off x="3746"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266" name="Rectangle 956"/>
              <p:cNvSpPr>
                <a:spLocks noChangeArrowheads="1"/>
              </p:cNvSpPr>
              <p:nvPr/>
            </p:nvSpPr>
            <p:spPr bwMode="auto">
              <a:xfrm>
                <a:off x="3787" y="3008"/>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grpSp>
        <p:grpSp>
          <p:nvGrpSpPr>
            <p:cNvPr id="23150" name="Group 957"/>
            <p:cNvGrpSpPr>
              <a:grpSpLocks/>
            </p:cNvGrpSpPr>
            <p:nvPr/>
          </p:nvGrpSpPr>
          <p:grpSpPr bwMode="auto">
            <a:xfrm rot="-6553444">
              <a:off x="2213" y="2779"/>
              <a:ext cx="311" cy="226"/>
              <a:chOff x="3180" y="2832"/>
              <a:chExt cx="311" cy="226"/>
            </a:xfrm>
          </p:grpSpPr>
          <p:sp>
            <p:nvSpPr>
              <p:cNvPr id="23202" name="Line 958"/>
              <p:cNvSpPr>
                <a:spLocks noChangeShapeType="1"/>
              </p:cNvSpPr>
              <p:nvPr/>
            </p:nvSpPr>
            <p:spPr bwMode="auto">
              <a:xfrm flipH="1">
                <a:off x="3233" y="2832"/>
                <a:ext cx="258" cy="18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203" name="Freeform 959"/>
              <p:cNvSpPr>
                <a:spLocks/>
              </p:cNvSpPr>
              <p:nvPr/>
            </p:nvSpPr>
            <p:spPr bwMode="auto">
              <a:xfrm>
                <a:off x="3180" y="2990"/>
                <a:ext cx="80" cy="68"/>
              </a:xfrm>
              <a:custGeom>
                <a:avLst/>
                <a:gdLst>
                  <a:gd name="T0" fmla="*/ 53 w 80"/>
                  <a:gd name="T1" fmla="*/ 0 h 68"/>
                  <a:gd name="T2" fmla="*/ 0 w 80"/>
                  <a:gd name="T3" fmla="*/ 68 h 68"/>
                  <a:gd name="T4" fmla="*/ 80 w 80"/>
                  <a:gd name="T5" fmla="*/ 37 h 68"/>
                  <a:gd name="T6" fmla="*/ 53 w 80"/>
                  <a:gd name="T7" fmla="*/ 0 h 68"/>
                  <a:gd name="T8" fmla="*/ 0 60000 65536"/>
                  <a:gd name="T9" fmla="*/ 0 60000 65536"/>
                  <a:gd name="T10" fmla="*/ 0 60000 65536"/>
                  <a:gd name="T11" fmla="*/ 0 60000 65536"/>
                  <a:gd name="T12" fmla="*/ 0 w 80"/>
                  <a:gd name="T13" fmla="*/ 0 h 68"/>
                  <a:gd name="T14" fmla="*/ 80 w 80"/>
                  <a:gd name="T15" fmla="*/ 68 h 68"/>
                </a:gdLst>
                <a:ahLst/>
                <a:cxnLst>
                  <a:cxn ang="T8">
                    <a:pos x="T0" y="T1"/>
                  </a:cxn>
                  <a:cxn ang="T9">
                    <a:pos x="T2" y="T3"/>
                  </a:cxn>
                  <a:cxn ang="T10">
                    <a:pos x="T4" y="T5"/>
                  </a:cxn>
                  <a:cxn ang="T11">
                    <a:pos x="T6" y="T7"/>
                  </a:cxn>
                </a:cxnLst>
                <a:rect l="T12" t="T13" r="T14" b="T15"/>
                <a:pathLst>
                  <a:path w="80" h="68">
                    <a:moveTo>
                      <a:pt x="53" y="0"/>
                    </a:moveTo>
                    <a:lnTo>
                      <a:pt x="0" y="68"/>
                    </a:lnTo>
                    <a:lnTo>
                      <a:pt x="80" y="37"/>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grpSp>
        <p:sp>
          <p:nvSpPr>
            <p:cNvPr id="23151" name="Freeform 960"/>
            <p:cNvSpPr>
              <a:spLocks/>
            </p:cNvSpPr>
            <p:nvPr/>
          </p:nvSpPr>
          <p:spPr bwMode="auto">
            <a:xfrm>
              <a:off x="2635" y="3019"/>
              <a:ext cx="533" cy="398"/>
            </a:xfrm>
            <a:custGeom>
              <a:avLst/>
              <a:gdLst>
                <a:gd name="T0" fmla="*/ 21 w 533"/>
                <a:gd name="T1" fmla="*/ 123 h 398"/>
                <a:gd name="T2" fmla="*/ 10 w 533"/>
                <a:gd name="T3" fmla="*/ 142 h 398"/>
                <a:gd name="T4" fmla="*/ 8 w 533"/>
                <a:gd name="T5" fmla="*/ 142 h 398"/>
                <a:gd name="T6" fmla="*/ 0 w 533"/>
                <a:gd name="T7" fmla="*/ 0 h 398"/>
                <a:gd name="T8" fmla="*/ 229 w 533"/>
                <a:gd name="T9" fmla="*/ 0 h 398"/>
                <a:gd name="T10" fmla="*/ 420 w 533"/>
                <a:gd name="T11" fmla="*/ 2 h 398"/>
                <a:gd name="T12" fmla="*/ 420 w 533"/>
                <a:gd name="T13" fmla="*/ 0 h 398"/>
                <a:gd name="T14" fmla="*/ 512 w 533"/>
                <a:gd name="T15" fmla="*/ 0 h 398"/>
                <a:gd name="T16" fmla="*/ 518 w 533"/>
                <a:gd name="T17" fmla="*/ 127 h 398"/>
                <a:gd name="T18" fmla="*/ 520 w 533"/>
                <a:gd name="T19" fmla="*/ 127 h 398"/>
                <a:gd name="T20" fmla="*/ 523 w 533"/>
                <a:gd name="T21" fmla="*/ 237 h 398"/>
                <a:gd name="T22" fmla="*/ 525 w 533"/>
                <a:gd name="T23" fmla="*/ 260 h 398"/>
                <a:gd name="T24" fmla="*/ 525 w 533"/>
                <a:gd name="T25" fmla="*/ 260 h 398"/>
                <a:gd name="T26" fmla="*/ 533 w 533"/>
                <a:gd name="T27" fmla="*/ 398 h 398"/>
                <a:gd name="T28" fmla="*/ 433 w 533"/>
                <a:gd name="T29" fmla="*/ 398 h 398"/>
                <a:gd name="T30" fmla="*/ 435 w 533"/>
                <a:gd name="T31" fmla="*/ 394 h 398"/>
                <a:gd name="T32" fmla="*/ 448 w 533"/>
                <a:gd name="T33" fmla="*/ 379 h 398"/>
                <a:gd name="T34" fmla="*/ 464 w 533"/>
                <a:gd name="T35" fmla="*/ 364 h 398"/>
                <a:gd name="T36" fmla="*/ 477 w 533"/>
                <a:gd name="T37" fmla="*/ 352 h 398"/>
                <a:gd name="T38" fmla="*/ 487 w 533"/>
                <a:gd name="T39" fmla="*/ 339 h 398"/>
                <a:gd name="T40" fmla="*/ 491 w 533"/>
                <a:gd name="T41" fmla="*/ 321 h 398"/>
                <a:gd name="T42" fmla="*/ 493 w 533"/>
                <a:gd name="T43" fmla="*/ 310 h 398"/>
                <a:gd name="T44" fmla="*/ 495 w 533"/>
                <a:gd name="T45" fmla="*/ 289 h 398"/>
                <a:gd name="T46" fmla="*/ 497 w 533"/>
                <a:gd name="T47" fmla="*/ 273 h 398"/>
                <a:gd name="T48" fmla="*/ 500 w 533"/>
                <a:gd name="T49" fmla="*/ 227 h 398"/>
                <a:gd name="T50" fmla="*/ 495 w 533"/>
                <a:gd name="T51" fmla="*/ 189 h 398"/>
                <a:gd name="T52" fmla="*/ 489 w 533"/>
                <a:gd name="T53" fmla="*/ 166 h 398"/>
                <a:gd name="T54" fmla="*/ 487 w 533"/>
                <a:gd name="T55" fmla="*/ 141 h 398"/>
                <a:gd name="T56" fmla="*/ 487 w 533"/>
                <a:gd name="T57" fmla="*/ 115 h 398"/>
                <a:gd name="T58" fmla="*/ 493 w 533"/>
                <a:gd name="T59" fmla="*/ 81 h 398"/>
                <a:gd name="T60" fmla="*/ 468 w 533"/>
                <a:gd name="T61" fmla="*/ 85 h 398"/>
                <a:gd name="T62" fmla="*/ 437 w 533"/>
                <a:gd name="T63" fmla="*/ 87 h 398"/>
                <a:gd name="T64" fmla="*/ 400 w 533"/>
                <a:gd name="T65" fmla="*/ 81 h 398"/>
                <a:gd name="T66" fmla="*/ 377 w 533"/>
                <a:gd name="T67" fmla="*/ 79 h 398"/>
                <a:gd name="T68" fmla="*/ 354 w 533"/>
                <a:gd name="T69" fmla="*/ 79 h 398"/>
                <a:gd name="T70" fmla="*/ 341 w 533"/>
                <a:gd name="T71" fmla="*/ 98 h 398"/>
                <a:gd name="T72" fmla="*/ 325 w 533"/>
                <a:gd name="T73" fmla="*/ 114 h 398"/>
                <a:gd name="T74" fmla="*/ 302 w 533"/>
                <a:gd name="T75" fmla="*/ 139 h 398"/>
                <a:gd name="T76" fmla="*/ 302 w 533"/>
                <a:gd name="T77" fmla="*/ 137 h 398"/>
                <a:gd name="T78" fmla="*/ 291 w 533"/>
                <a:gd name="T79" fmla="*/ 139 h 398"/>
                <a:gd name="T80" fmla="*/ 279 w 533"/>
                <a:gd name="T81" fmla="*/ 141 h 398"/>
                <a:gd name="T82" fmla="*/ 264 w 533"/>
                <a:gd name="T83" fmla="*/ 141 h 398"/>
                <a:gd name="T84" fmla="*/ 243 w 533"/>
                <a:gd name="T85" fmla="*/ 141 h 398"/>
                <a:gd name="T86" fmla="*/ 233 w 533"/>
                <a:gd name="T87" fmla="*/ 139 h 398"/>
                <a:gd name="T88" fmla="*/ 220 w 533"/>
                <a:gd name="T89" fmla="*/ 137 h 398"/>
                <a:gd name="T90" fmla="*/ 221 w 533"/>
                <a:gd name="T91" fmla="*/ 123 h 398"/>
                <a:gd name="T92" fmla="*/ 221 w 533"/>
                <a:gd name="T93" fmla="*/ 104 h 398"/>
                <a:gd name="T94" fmla="*/ 221 w 533"/>
                <a:gd name="T95" fmla="*/ 94 h 398"/>
                <a:gd name="T96" fmla="*/ 220 w 533"/>
                <a:gd name="T97" fmla="*/ 81 h 398"/>
                <a:gd name="T98" fmla="*/ 198 w 533"/>
                <a:gd name="T99" fmla="*/ 87 h 398"/>
                <a:gd name="T100" fmla="*/ 170 w 533"/>
                <a:gd name="T101" fmla="*/ 89 h 398"/>
                <a:gd name="T102" fmla="*/ 148 w 533"/>
                <a:gd name="T103" fmla="*/ 87 h 398"/>
                <a:gd name="T104" fmla="*/ 127 w 533"/>
                <a:gd name="T105" fmla="*/ 83 h 398"/>
                <a:gd name="T106" fmla="*/ 100 w 533"/>
                <a:gd name="T107" fmla="*/ 77 h 398"/>
                <a:gd name="T108" fmla="*/ 73 w 533"/>
                <a:gd name="T109" fmla="*/ 77 h 398"/>
                <a:gd name="T110" fmla="*/ 56 w 533"/>
                <a:gd name="T111" fmla="*/ 81 h 398"/>
                <a:gd name="T112" fmla="*/ 37 w 533"/>
                <a:gd name="T113" fmla="*/ 90 h 398"/>
                <a:gd name="T114" fmla="*/ 21 w 533"/>
                <a:gd name="T115" fmla="*/ 123 h 3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3"/>
                <a:gd name="T175" fmla="*/ 0 h 398"/>
                <a:gd name="T176" fmla="*/ 533 w 533"/>
                <a:gd name="T177" fmla="*/ 398 h 3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3" h="398">
                  <a:moveTo>
                    <a:pt x="21" y="123"/>
                  </a:moveTo>
                  <a:lnTo>
                    <a:pt x="10" y="142"/>
                  </a:lnTo>
                  <a:lnTo>
                    <a:pt x="8" y="142"/>
                  </a:lnTo>
                  <a:lnTo>
                    <a:pt x="0" y="0"/>
                  </a:lnTo>
                  <a:lnTo>
                    <a:pt x="229" y="0"/>
                  </a:lnTo>
                  <a:lnTo>
                    <a:pt x="420" y="2"/>
                  </a:lnTo>
                  <a:lnTo>
                    <a:pt x="420" y="0"/>
                  </a:lnTo>
                  <a:lnTo>
                    <a:pt x="512" y="0"/>
                  </a:lnTo>
                  <a:lnTo>
                    <a:pt x="518" y="127"/>
                  </a:lnTo>
                  <a:lnTo>
                    <a:pt x="520" y="127"/>
                  </a:lnTo>
                  <a:lnTo>
                    <a:pt x="523" y="237"/>
                  </a:lnTo>
                  <a:lnTo>
                    <a:pt x="525" y="260"/>
                  </a:lnTo>
                  <a:lnTo>
                    <a:pt x="533" y="398"/>
                  </a:lnTo>
                  <a:lnTo>
                    <a:pt x="433" y="398"/>
                  </a:lnTo>
                  <a:lnTo>
                    <a:pt x="435" y="394"/>
                  </a:lnTo>
                  <a:lnTo>
                    <a:pt x="448" y="379"/>
                  </a:lnTo>
                  <a:lnTo>
                    <a:pt x="464" y="364"/>
                  </a:lnTo>
                  <a:lnTo>
                    <a:pt x="477" y="352"/>
                  </a:lnTo>
                  <a:lnTo>
                    <a:pt x="487" y="339"/>
                  </a:lnTo>
                  <a:lnTo>
                    <a:pt x="491" y="321"/>
                  </a:lnTo>
                  <a:lnTo>
                    <a:pt x="493" y="310"/>
                  </a:lnTo>
                  <a:lnTo>
                    <a:pt x="495" y="289"/>
                  </a:lnTo>
                  <a:lnTo>
                    <a:pt x="497" y="273"/>
                  </a:lnTo>
                  <a:lnTo>
                    <a:pt x="500" y="227"/>
                  </a:lnTo>
                  <a:lnTo>
                    <a:pt x="495" y="189"/>
                  </a:lnTo>
                  <a:lnTo>
                    <a:pt x="489" y="166"/>
                  </a:lnTo>
                  <a:lnTo>
                    <a:pt x="487" y="141"/>
                  </a:lnTo>
                  <a:lnTo>
                    <a:pt x="487" y="115"/>
                  </a:lnTo>
                  <a:lnTo>
                    <a:pt x="493" y="81"/>
                  </a:lnTo>
                  <a:lnTo>
                    <a:pt x="468" y="85"/>
                  </a:lnTo>
                  <a:lnTo>
                    <a:pt x="437" y="87"/>
                  </a:lnTo>
                  <a:lnTo>
                    <a:pt x="400" y="81"/>
                  </a:lnTo>
                  <a:lnTo>
                    <a:pt x="377" y="79"/>
                  </a:lnTo>
                  <a:lnTo>
                    <a:pt x="354" y="79"/>
                  </a:lnTo>
                  <a:lnTo>
                    <a:pt x="341" y="98"/>
                  </a:lnTo>
                  <a:lnTo>
                    <a:pt x="325" y="114"/>
                  </a:lnTo>
                  <a:lnTo>
                    <a:pt x="302" y="139"/>
                  </a:lnTo>
                  <a:lnTo>
                    <a:pt x="302" y="137"/>
                  </a:lnTo>
                  <a:lnTo>
                    <a:pt x="291" y="139"/>
                  </a:lnTo>
                  <a:lnTo>
                    <a:pt x="279" y="141"/>
                  </a:lnTo>
                  <a:lnTo>
                    <a:pt x="264" y="141"/>
                  </a:lnTo>
                  <a:lnTo>
                    <a:pt x="243" y="141"/>
                  </a:lnTo>
                  <a:lnTo>
                    <a:pt x="233" y="139"/>
                  </a:lnTo>
                  <a:lnTo>
                    <a:pt x="220" y="137"/>
                  </a:lnTo>
                  <a:lnTo>
                    <a:pt x="221" y="123"/>
                  </a:lnTo>
                  <a:lnTo>
                    <a:pt x="221" y="104"/>
                  </a:lnTo>
                  <a:lnTo>
                    <a:pt x="221" y="94"/>
                  </a:lnTo>
                  <a:lnTo>
                    <a:pt x="220" y="81"/>
                  </a:lnTo>
                  <a:lnTo>
                    <a:pt x="198" y="87"/>
                  </a:lnTo>
                  <a:lnTo>
                    <a:pt x="170" y="89"/>
                  </a:lnTo>
                  <a:lnTo>
                    <a:pt x="148" y="87"/>
                  </a:lnTo>
                  <a:lnTo>
                    <a:pt x="127" y="83"/>
                  </a:lnTo>
                  <a:lnTo>
                    <a:pt x="100" y="77"/>
                  </a:lnTo>
                  <a:lnTo>
                    <a:pt x="73" y="77"/>
                  </a:lnTo>
                  <a:lnTo>
                    <a:pt x="56" y="81"/>
                  </a:lnTo>
                  <a:lnTo>
                    <a:pt x="37" y="90"/>
                  </a:lnTo>
                  <a:lnTo>
                    <a:pt x="21" y="123"/>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52" name="Freeform 961"/>
            <p:cNvSpPr>
              <a:spLocks/>
            </p:cNvSpPr>
            <p:nvPr/>
          </p:nvSpPr>
          <p:spPr bwMode="auto">
            <a:xfrm>
              <a:off x="3051" y="3100"/>
              <a:ext cx="84" cy="208"/>
            </a:xfrm>
            <a:custGeom>
              <a:avLst/>
              <a:gdLst>
                <a:gd name="T0" fmla="*/ 84 w 84"/>
                <a:gd name="T1" fmla="*/ 146 h 208"/>
                <a:gd name="T2" fmla="*/ 81 w 84"/>
                <a:gd name="T3" fmla="*/ 192 h 208"/>
                <a:gd name="T4" fmla="*/ 79 w 84"/>
                <a:gd name="T5" fmla="*/ 208 h 208"/>
                <a:gd name="T6" fmla="*/ 65 w 84"/>
                <a:gd name="T7" fmla="*/ 206 h 208"/>
                <a:gd name="T8" fmla="*/ 67 w 84"/>
                <a:gd name="T9" fmla="*/ 181 h 208"/>
                <a:gd name="T10" fmla="*/ 67 w 84"/>
                <a:gd name="T11" fmla="*/ 161 h 208"/>
                <a:gd name="T12" fmla="*/ 59 w 84"/>
                <a:gd name="T13" fmla="*/ 140 h 208"/>
                <a:gd name="T14" fmla="*/ 56 w 84"/>
                <a:gd name="T15" fmla="*/ 123 h 208"/>
                <a:gd name="T16" fmla="*/ 54 w 84"/>
                <a:gd name="T17" fmla="*/ 110 h 208"/>
                <a:gd name="T18" fmla="*/ 48 w 84"/>
                <a:gd name="T19" fmla="*/ 102 h 208"/>
                <a:gd name="T20" fmla="*/ 38 w 84"/>
                <a:gd name="T21" fmla="*/ 102 h 208"/>
                <a:gd name="T22" fmla="*/ 32 w 84"/>
                <a:gd name="T23" fmla="*/ 106 h 208"/>
                <a:gd name="T24" fmla="*/ 27 w 84"/>
                <a:gd name="T25" fmla="*/ 115 h 208"/>
                <a:gd name="T26" fmla="*/ 25 w 84"/>
                <a:gd name="T27" fmla="*/ 127 h 208"/>
                <a:gd name="T28" fmla="*/ 23 w 84"/>
                <a:gd name="T29" fmla="*/ 144 h 208"/>
                <a:gd name="T30" fmla="*/ 19 w 84"/>
                <a:gd name="T31" fmla="*/ 173 h 208"/>
                <a:gd name="T32" fmla="*/ 17 w 84"/>
                <a:gd name="T33" fmla="*/ 194 h 208"/>
                <a:gd name="T34" fmla="*/ 17 w 84"/>
                <a:gd name="T35" fmla="*/ 200 h 208"/>
                <a:gd name="T36" fmla="*/ 7 w 84"/>
                <a:gd name="T37" fmla="*/ 200 h 208"/>
                <a:gd name="T38" fmla="*/ 6 w 84"/>
                <a:gd name="T39" fmla="*/ 161 h 208"/>
                <a:gd name="T40" fmla="*/ 0 w 84"/>
                <a:gd name="T41" fmla="*/ 133 h 208"/>
                <a:gd name="T42" fmla="*/ 6 w 84"/>
                <a:gd name="T43" fmla="*/ 119 h 208"/>
                <a:gd name="T44" fmla="*/ 9 w 84"/>
                <a:gd name="T45" fmla="*/ 102 h 208"/>
                <a:gd name="T46" fmla="*/ 29 w 84"/>
                <a:gd name="T47" fmla="*/ 67 h 208"/>
                <a:gd name="T48" fmla="*/ 56 w 84"/>
                <a:gd name="T49" fmla="*/ 25 h 208"/>
                <a:gd name="T50" fmla="*/ 65 w 84"/>
                <a:gd name="T51" fmla="*/ 13 h 208"/>
                <a:gd name="T52" fmla="*/ 77 w 84"/>
                <a:gd name="T53" fmla="*/ 0 h 208"/>
                <a:gd name="T54" fmla="*/ 71 w 84"/>
                <a:gd name="T55" fmla="*/ 34 h 208"/>
                <a:gd name="T56" fmla="*/ 71 w 84"/>
                <a:gd name="T57" fmla="*/ 60 h 208"/>
                <a:gd name="T58" fmla="*/ 73 w 84"/>
                <a:gd name="T59" fmla="*/ 85 h 208"/>
                <a:gd name="T60" fmla="*/ 79 w 84"/>
                <a:gd name="T61" fmla="*/ 108 h 208"/>
                <a:gd name="T62" fmla="*/ 84 w 84"/>
                <a:gd name="T63" fmla="*/ 146 h 2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208"/>
                <a:gd name="T98" fmla="*/ 84 w 84"/>
                <a:gd name="T99" fmla="*/ 208 h 20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208">
                  <a:moveTo>
                    <a:pt x="84" y="146"/>
                  </a:moveTo>
                  <a:lnTo>
                    <a:pt x="81" y="192"/>
                  </a:lnTo>
                  <a:lnTo>
                    <a:pt x="79" y="208"/>
                  </a:lnTo>
                  <a:lnTo>
                    <a:pt x="65" y="206"/>
                  </a:lnTo>
                  <a:lnTo>
                    <a:pt x="67" y="181"/>
                  </a:lnTo>
                  <a:lnTo>
                    <a:pt x="67" y="161"/>
                  </a:lnTo>
                  <a:lnTo>
                    <a:pt x="59" y="140"/>
                  </a:lnTo>
                  <a:lnTo>
                    <a:pt x="56" y="123"/>
                  </a:lnTo>
                  <a:lnTo>
                    <a:pt x="54" y="110"/>
                  </a:lnTo>
                  <a:lnTo>
                    <a:pt x="48" y="102"/>
                  </a:lnTo>
                  <a:lnTo>
                    <a:pt x="38" y="102"/>
                  </a:lnTo>
                  <a:lnTo>
                    <a:pt x="32" y="106"/>
                  </a:lnTo>
                  <a:lnTo>
                    <a:pt x="27" y="115"/>
                  </a:lnTo>
                  <a:lnTo>
                    <a:pt x="25" y="127"/>
                  </a:lnTo>
                  <a:lnTo>
                    <a:pt x="23" y="144"/>
                  </a:lnTo>
                  <a:lnTo>
                    <a:pt x="19" y="173"/>
                  </a:lnTo>
                  <a:lnTo>
                    <a:pt x="17" y="194"/>
                  </a:lnTo>
                  <a:lnTo>
                    <a:pt x="17" y="200"/>
                  </a:lnTo>
                  <a:lnTo>
                    <a:pt x="7" y="200"/>
                  </a:lnTo>
                  <a:lnTo>
                    <a:pt x="6" y="161"/>
                  </a:lnTo>
                  <a:lnTo>
                    <a:pt x="0" y="133"/>
                  </a:lnTo>
                  <a:lnTo>
                    <a:pt x="6" y="119"/>
                  </a:lnTo>
                  <a:lnTo>
                    <a:pt x="9" y="102"/>
                  </a:lnTo>
                  <a:lnTo>
                    <a:pt x="29" y="67"/>
                  </a:lnTo>
                  <a:lnTo>
                    <a:pt x="56" y="25"/>
                  </a:lnTo>
                  <a:lnTo>
                    <a:pt x="65" y="13"/>
                  </a:lnTo>
                  <a:lnTo>
                    <a:pt x="77" y="0"/>
                  </a:lnTo>
                  <a:lnTo>
                    <a:pt x="71" y="34"/>
                  </a:lnTo>
                  <a:lnTo>
                    <a:pt x="71" y="60"/>
                  </a:lnTo>
                  <a:lnTo>
                    <a:pt x="73" y="85"/>
                  </a:lnTo>
                  <a:lnTo>
                    <a:pt x="79" y="108"/>
                  </a:lnTo>
                  <a:lnTo>
                    <a:pt x="84" y="14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53" name="Freeform 962"/>
            <p:cNvSpPr>
              <a:spLocks/>
            </p:cNvSpPr>
            <p:nvPr/>
          </p:nvSpPr>
          <p:spPr bwMode="auto">
            <a:xfrm>
              <a:off x="3045" y="3300"/>
              <a:ext cx="85" cy="160"/>
            </a:xfrm>
            <a:custGeom>
              <a:avLst/>
              <a:gdLst>
                <a:gd name="T0" fmla="*/ 85 w 85"/>
                <a:gd name="T1" fmla="*/ 8 h 160"/>
                <a:gd name="T2" fmla="*/ 83 w 85"/>
                <a:gd name="T3" fmla="*/ 29 h 160"/>
                <a:gd name="T4" fmla="*/ 81 w 85"/>
                <a:gd name="T5" fmla="*/ 40 h 160"/>
                <a:gd name="T6" fmla="*/ 77 w 85"/>
                <a:gd name="T7" fmla="*/ 58 h 160"/>
                <a:gd name="T8" fmla="*/ 67 w 85"/>
                <a:gd name="T9" fmla="*/ 71 h 160"/>
                <a:gd name="T10" fmla="*/ 54 w 85"/>
                <a:gd name="T11" fmla="*/ 83 h 160"/>
                <a:gd name="T12" fmla="*/ 38 w 85"/>
                <a:gd name="T13" fmla="*/ 98 h 160"/>
                <a:gd name="T14" fmla="*/ 25 w 85"/>
                <a:gd name="T15" fmla="*/ 113 h 160"/>
                <a:gd name="T16" fmla="*/ 23 w 85"/>
                <a:gd name="T17" fmla="*/ 117 h 160"/>
                <a:gd name="T18" fmla="*/ 17 w 85"/>
                <a:gd name="T19" fmla="*/ 133 h 160"/>
                <a:gd name="T20" fmla="*/ 10 w 85"/>
                <a:gd name="T21" fmla="*/ 156 h 160"/>
                <a:gd name="T22" fmla="*/ 6 w 85"/>
                <a:gd name="T23" fmla="*/ 160 h 160"/>
                <a:gd name="T24" fmla="*/ 2 w 85"/>
                <a:gd name="T25" fmla="*/ 135 h 160"/>
                <a:gd name="T26" fmla="*/ 0 w 85"/>
                <a:gd name="T27" fmla="*/ 113 h 160"/>
                <a:gd name="T28" fmla="*/ 2 w 85"/>
                <a:gd name="T29" fmla="*/ 83 h 160"/>
                <a:gd name="T30" fmla="*/ 8 w 85"/>
                <a:gd name="T31" fmla="*/ 50 h 160"/>
                <a:gd name="T32" fmla="*/ 13 w 85"/>
                <a:gd name="T33" fmla="*/ 0 h 160"/>
                <a:gd name="T34" fmla="*/ 23 w 85"/>
                <a:gd name="T35" fmla="*/ 0 h 160"/>
                <a:gd name="T36" fmla="*/ 25 w 85"/>
                <a:gd name="T37" fmla="*/ 21 h 160"/>
                <a:gd name="T38" fmla="*/ 31 w 85"/>
                <a:gd name="T39" fmla="*/ 40 h 160"/>
                <a:gd name="T40" fmla="*/ 35 w 85"/>
                <a:gd name="T41" fmla="*/ 52 h 160"/>
                <a:gd name="T42" fmla="*/ 40 w 85"/>
                <a:gd name="T43" fmla="*/ 60 h 160"/>
                <a:gd name="T44" fmla="*/ 42 w 85"/>
                <a:gd name="T45" fmla="*/ 61 h 160"/>
                <a:gd name="T46" fmla="*/ 46 w 85"/>
                <a:gd name="T47" fmla="*/ 63 h 160"/>
                <a:gd name="T48" fmla="*/ 50 w 85"/>
                <a:gd name="T49" fmla="*/ 61 h 160"/>
                <a:gd name="T50" fmla="*/ 54 w 85"/>
                <a:gd name="T51" fmla="*/ 60 h 160"/>
                <a:gd name="T52" fmla="*/ 58 w 85"/>
                <a:gd name="T53" fmla="*/ 46 h 160"/>
                <a:gd name="T54" fmla="*/ 60 w 85"/>
                <a:gd name="T55" fmla="*/ 36 h 160"/>
                <a:gd name="T56" fmla="*/ 65 w 85"/>
                <a:gd name="T57" fmla="*/ 17 h 160"/>
                <a:gd name="T58" fmla="*/ 71 w 85"/>
                <a:gd name="T59" fmla="*/ 6 h 160"/>
                <a:gd name="T60" fmla="*/ 85 w 85"/>
                <a:gd name="T61" fmla="*/ 8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160"/>
                <a:gd name="T95" fmla="*/ 85 w 85"/>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160">
                  <a:moveTo>
                    <a:pt x="85" y="8"/>
                  </a:moveTo>
                  <a:lnTo>
                    <a:pt x="83" y="29"/>
                  </a:lnTo>
                  <a:lnTo>
                    <a:pt x="81" y="40"/>
                  </a:lnTo>
                  <a:lnTo>
                    <a:pt x="77" y="58"/>
                  </a:lnTo>
                  <a:lnTo>
                    <a:pt x="67" y="71"/>
                  </a:lnTo>
                  <a:lnTo>
                    <a:pt x="54" y="83"/>
                  </a:lnTo>
                  <a:lnTo>
                    <a:pt x="38" y="98"/>
                  </a:lnTo>
                  <a:lnTo>
                    <a:pt x="25" y="113"/>
                  </a:lnTo>
                  <a:lnTo>
                    <a:pt x="23" y="117"/>
                  </a:lnTo>
                  <a:lnTo>
                    <a:pt x="17" y="133"/>
                  </a:lnTo>
                  <a:lnTo>
                    <a:pt x="10" y="156"/>
                  </a:lnTo>
                  <a:lnTo>
                    <a:pt x="6" y="160"/>
                  </a:lnTo>
                  <a:lnTo>
                    <a:pt x="2" y="135"/>
                  </a:lnTo>
                  <a:lnTo>
                    <a:pt x="0" y="113"/>
                  </a:lnTo>
                  <a:lnTo>
                    <a:pt x="2" y="83"/>
                  </a:lnTo>
                  <a:lnTo>
                    <a:pt x="8" y="50"/>
                  </a:lnTo>
                  <a:lnTo>
                    <a:pt x="13" y="0"/>
                  </a:lnTo>
                  <a:lnTo>
                    <a:pt x="23" y="0"/>
                  </a:lnTo>
                  <a:lnTo>
                    <a:pt x="25" y="21"/>
                  </a:lnTo>
                  <a:lnTo>
                    <a:pt x="31" y="40"/>
                  </a:lnTo>
                  <a:lnTo>
                    <a:pt x="35" y="52"/>
                  </a:lnTo>
                  <a:lnTo>
                    <a:pt x="40" y="60"/>
                  </a:lnTo>
                  <a:lnTo>
                    <a:pt x="42" y="61"/>
                  </a:lnTo>
                  <a:lnTo>
                    <a:pt x="46" y="63"/>
                  </a:lnTo>
                  <a:lnTo>
                    <a:pt x="50" y="61"/>
                  </a:lnTo>
                  <a:lnTo>
                    <a:pt x="54" y="60"/>
                  </a:lnTo>
                  <a:lnTo>
                    <a:pt x="58" y="46"/>
                  </a:lnTo>
                  <a:lnTo>
                    <a:pt x="60" y="36"/>
                  </a:lnTo>
                  <a:lnTo>
                    <a:pt x="65" y="17"/>
                  </a:lnTo>
                  <a:lnTo>
                    <a:pt x="71" y="6"/>
                  </a:lnTo>
                  <a:lnTo>
                    <a:pt x="85" y="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54" name="Freeform 963"/>
            <p:cNvSpPr>
              <a:spLocks noEditPoints="1"/>
            </p:cNvSpPr>
            <p:nvPr/>
          </p:nvSpPr>
          <p:spPr bwMode="auto">
            <a:xfrm>
              <a:off x="2591" y="3223"/>
              <a:ext cx="467" cy="237"/>
            </a:xfrm>
            <a:custGeom>
              <a:avLst/>
              <a:gdLst>
                <a:gd name="T0" fmla="*/ 121 w 467"/>
                <a:gd name="T1" fmla="*/ 88 h 237"/>
                <a:gd name="T2" fmla="*/ 123 w 467"/>
                <a:gd name="T3" fmla="*/ 67 h 237"/>
                <a:gd name="T4" fmla="*/ 110 w 467"/>
                <a:gd name="T5" fmla="*/ 50 h 237"/>
                <a:gd name="T6" fmla="*/ 83 w 467"/>
                <a:gd name="T7" fmla="*/ 52 h 237"/>
                <a:gd name="T8" fmla="*/ 69 w 467"/>
                <a:gd name="T9" fmla="*/ 67 h 237"/>
                <a:gd name="T10" fmla="*/ 75 w 467"/>
                <a:gd name="T11" fmla="*/ 94 h 237"/>
                <a:gd name="T12" fmla="*/ 94 w 467"/>
                <a:gd name="T13" fmla="*/ 108 h 237"/>
                <a:gd name="T14" fmla="*/ 115 w 467"/>
                <a:gd name="T15" fmla="*/ 102 h 237"/>
                <a:gd name="T16" fmla="*/ 121 w 467"/>
                <a:gd name="T17" fmla="*/ 92 h 237"/>
                <a:gd name="T18" fmla="*/ 83 w 467"/>
                <a:gd name="T19" fmla="*/ 229 h 237"/>
                <a:gd name="T20" fmla="*/ 12 w 467"/>
                <a:gd name="T21" fmla="*/ 206 h 237"/>
                <a:gd name="T22" fmla="*/ 10 w 467"/>
                <a:gd name="T23" fmla="*/ 152 h 237"/>
                <a:gd name="T24" fmla="*/ 2 w 467"/>
                <a:gd name="T25" fmla="*/ 83 h 237"/>
                <a:gd name="T26" fmla="*/ 2 w 467"/>
                <a:gd name="T27" fmla="*/ 27 h 237"/>
                <a:gd name="T28" fmla="*/ 31 w 467"/>
                <a:gd name="T29" fmla="*/ 13 h 237"/>
                <a:gd name="T30" fmla="*/ 96 w 467"/>
                <a:gd name="T31" fmla="*/ 10 h 237"/>
                <a:gd name="T32" fmla="*/ 138 w 467"/>
                <a:gd name="T33" fmla="*/ 4 h 237"/>
                <a:gd name="T34" fmla="*/ 187 w 467"/>
                <a:gd name="T35" fmla="*/ 10 h 237"/>
                <a:gd name="T36" fmla="*/ 190 w 467"/>
                <a:gd name="T37" fmla="*/ 29 h 237"/>
                <a:gd name="T38" fmla="*/ 187 w 467"/>
                <a:gd name="T39" fmla="*/ 65 h 237"/>
                <a:gd name="T40" fmla="*/ 225 w 467"/>
                <a:gd name="T41" fmla="*/ 67 h 237"/>
                <a:gd name="T42" fmla="*/ 292 w 467"/>
                <a:gd name="T43" fmla="*/ 65 h 237"/>
                <a:gd name="T44" fmla="*/ 298 w 467"/>
                <a:gd name="T45" fmla="*/ 52 h 237"/>
                <a:gd name="T46" fmla="*/ 298 w 467"/>
                <a:gd name="T47" fmla="*/ 23 h 237"/>
                <a:gd name="T48" fmla="*/ 319 w 467"/>
                <a:gd name="T49" fmla="*/ 15 h 237"/>
                <a:gd name="T50" fmla="*/ 362 w 467"/>
                <a:gd name="T51" fmla="*/ 15 h 237"/>
                <a:gd name="T52" fmla="*/ 396 w 467"/>
                <a:gd name="T53" fmla="*/ 4 h 237"/>
                <a:gd name="T54" fmla="*/ 437 w 467"/>
                <a:gd name="T55" fmla="*/ 2 h 237"/>
                <a:gd name="T56" fmla="*/ 460 w 467"/>
                <a:gd name="T57" fmla="*/ 10 h 237"/>
                <a:gd name="T58" fmla="*/ 466 w 467"/>
                <a:gd name="T59" fmla="*/ 38 h 237"/>
                <a:gd name="T60" fmla="*/ 462 w 467"/>
                <a:gd name="T61" fmla="*/ 127 h 237"/>
                <a:gd name="T62" fmla="*/ 454 w 467"/>
                <a:gd name="T63" fmla="*/ 190 h 237"/>
                <a:gd name="T64" fmla="*/ 460 w 467"/>
                <a:gd name="T65" fmla="*/ 237 h 237"/>
                <a:gd name="T66" fmla="*/ 364 w 467"/>
                <a:gd name="T67" fmla="*/ 229 h 237"/>
                <a:gd name="T68" fmla="*/ 181 w 467"/>
                <a:gd name="T69" fmla="*/ 223 h 237"/>
                <a:gd name="T70" fmla="*/ 106 w 467"/>
                <a:gd name="T71" fmla="*/ 208 h 237"/>
                <a:gd name="T72" fmla="*/ 119 w 467"/>
                <a:gd name="T73" fmla="*/ 194 h 237"/>
                <a:gd name="T74" fmla="*/ 125 w 467"/>
                <a:gd name="T75" fmla="*/ 167 h 237"/>
                <a:gd name="T76" fmla="*/ 108 w 467"/>
                <a:gd name="T77" fmla="*/ 150 h 237"/>
                <a:gd name="T78" fmla="*/ 85 w 467"/>
                <a:gd name="T79" fmla="*/ 158 h 237"/>
                <a:gd name="T80" fmla="*/ 67 w 467"/>
                <a:gd name="T81" fmla="*/ 173 h 237"/>
                <a:gd name="T82" fmla="*/ 71 w 467"/>
                <a:gd name="T83" fmla="*/ 196 h 237"/>
                <a:gd name="T84" fmla="*/ 85 w 467"/>
                <a:gd name="T85" fmla="*/ 204 h 237"/>
                <a:gd name="T86" fmla="*/ 94 w 467"/>
                <a:gd name="T87" fmla="*/ 210 h 2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7"/>
                <a:gd name="T133" fmla="*/ 0 h 237"/>
                <a:gd name="T134" fmla="*/ 467 w 467"/>
                <a:gd name="T135" fmla="*/ 237 h 2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7" h="237">
                  <a:moveTo>
                    <a:pt x="121" y="92"/>
                  </a:moveTo>
                  <a:lnTo>
                    <a:pt x="121" y="88"/>
                  </a:lnTo>
                  <a:lnTo>
                    <a:pt x="123" y="77"/>
                  </a:lnTo>
                  <a:lnTo>
                    <a:pt x="123" y="67"/>
                  </a:lnTo>
                  <a:lnTo>
                    <a:pt x="119" y="56"/>
                  </a:lnTo>
                  <a:lnTo>
                    <a:pt x="110" y="50"/>
                  </a:lnTo>
                  <a:lnTo>
                    <a:pt x="94" y="50"/>
                  </a:lnTo>
                  <a:lnTo>
                    <a:pt x="83" y="52"/>
                  </a:lnTo>
                  <a:lnTo>
                    <a:pt x="73" y="58"/>
                  </a:lnTo>
                  <a:lnTo>
                    <a:pt x="69" y="67"/>
                  </a:lnTo>
                  <a:lnTo>
                    <a:pt x="71" y="81"/>
                  </a:lnTo>
                  <a:lnTo>
                    <a:pt x="75" y="94"/>
                  </a:lnTo>
                  <a:lnTo>
                    <a:pt x="85" y="106"/>
                  </a:lnTo>
                  <a:lnTo>
                    <a:pt x="94" y="108"/>
                  </a:lnTo>
                  <a:lnTo>
                    <a:pt x="110" y="106"/>
                  </a:lnTo>
                  <a:lnTo>
                    <a:pt x="115" y="102"/>
                  </a:lnTo>
                  <a:lnTo>
                    <a:pt x="119" y="92"/>
                  </a:lnTo>
                  <a:lnTo>
                    <a:pt x="121" y="92"/>
                  </a:lnTo>
                  <a:close/>
                  <a:moveTo>
                    <a:pt x="181" y="223"/>
                  </a:moveTo>
                  <a:lnTo>
                    <a:pt x="83" y="229"/>
                  </a:lnTo>
                  <a:lnTo>
                    <a:pt x="8" y="237"/>
                  </a:lnTo>
                  <a:lnTo>
                    <a:pt x="12" y="206"/>
                  </a:lnTo>
                  <a:lnTo>
                    <a:pt x="12" y="179"/>
                  </a:lnTo>
                  <a:lnTo>
                    <a:pt x="10" y="152"/>
                  </a:lnTo>
                  <a:lnTo>
                    <a:pt x="8" y="129"/>
                  </a:lnTo>
                  <a:lnTo>
                    <a:pt x="2" y="83"/>
                  </a:lnTo>
                  <a:lnTo>
                    <a:pt x="0" y="50"/>
                  </a:lnTo>
                  <a:lnTo>
                    <a:pt x="2" y="27"/>
                  </a:lnTo>
                  <a:lnTo>
                    <a:pt x="8" y="10"/>
                  </a:lnTo>
                  <a:lnTo>
                    <a:pt x="31" y="13"/>
                  </a:lnTo>
                  <a:lnTo>
                    <a:pt x="62" y="15"/>
                  </a:lnTo>
                  <a:lnTo>
                    <a:pt x="96" y="10"/>
                  </a:lnTo>
                  <a:lnTo>
                    <a:pt x="117" y="6"/>
                  </a:lnTo>
                  <a:lnTo>
                    <a:pt x="138" y="4"/>
                  </a:lnTo>
                  <a:lnTo>
                    <a:pt x="160" y="4"/>
                  </a:lnTo>
                  <a:lnTo>
                    <a:pt x="187" y="10"/>
                  </a:lnTo>
                  <a:lnTo>
                    <a:pt x="189" y="19"/>
                  </a:lnTo>
                  <a:lnTo>
                    <a:pt x="190" y="29"/>
                  </a:lnTo>
                  <a:lnTo>
                    <a:pt x="189" y="48"/>
                  </a:lnTo>
                  <a:lnTo>
                    <a:pt x="187" y="65"/>
                  </a:lnTo>
                  <a:lnTo>
                    <a:pt x="208" y="65"/>
                  </a:lnTo>
                  <a:lnTo>
                    <a:pt x="225" y="67"/>
                  </a:lnTo>
                  <a:lnTo>
                    <a:pt x="279" y="67"/>
                  </a:lnTo>
                  <a:lnTo>
                    <a:pt x="292" y="65"/>
                  </a:lnTo>
                  <a:lnTo>
                    <a:pt x="300" y="65"/>
                  </a:lnTo>
                  <a:lnTo>
                    <a:pt x="298" y="52"/>
                  </a:lnTo>
                  <a:lnTo>
                    <a:pt x="298" y="37"/>
                  </a:lnTo>
                  <a:lnTo>
                    <a:pt x="298" y="23"/>
                  </a:lnTo>
                  <a:lnTo>
                    <a:pt x="300" y="10"/>
                  </a:lnTo>
                  <a:lnTo>
                    <a:pt x="319" y="15"/>
                  </a:lnTo>
                  <a:lnTo>
                    <a:pt x="344" y="17"/>
                  </a:lnTo>
                  <a:lnTo>
                    <a:pt x="362" y="15"/>
                  </a:lnTo>
                  <a:lnTo>
                    <a:pt x="377" y="10"/>
                  </a:lnTo>
                  <a:lnTo>
                    <a:pt x="396" y="4"/>
                  </a:lnTo>
                  <a:lnTo>
                    <a:pt x="417" y="0"/>
                  </a:lnTo>
                  <a:lnTo>
                    <a:pt x="437" y="2"/>
                  </a:lnTo>
                  <a:lnTo>
                    <a:pt x="460" y="8"/>
                  </a:lnTo>
                  <a:lnTo>
                    <a:pt x="460" y="10"/>
                  </a:lnTo>
                  <a:lnTo>
                    <a:pt x="466" y="38"/>
                  </a:lnTo>
                  <a:lnTo>
                    <a:pt x="467" y="77"/>
                  </a:lnTo>
                  <a:lnTo>
                    <a:pt x="462" y="127"/>
                  </a:lnTo>
                  <a:lnTo>
                    <a:pt x="456" y="160"/>
                  </a:lnTo>
                  <a:lnTo>
                    <a:pt x="454" y="190"/>
                  </a:lnTo>
                  <a:lnTo>
                    <a:pt x="456" y="212"/>
                  </a:lnTo>
                  <a:lnTo>
                    <a:pt x="460" y="237"/>
                  </a:lnTo>
                  <a:lnTo>
                    <a:pt x="408" y="233"/>
                  </a:lnTo>
                  <a:lnTo>
                    <a:pt x="364" y="229"/>
                  </a:lnTo>
                  <a:lnTo>
                    <a:pt x="262" y="223"/>
                  </a:lnTo>
                  <a:lnTo>
                    <a:pt x="181" y="223"/>
                  </a:lnTo>
                  <a:close/>
                  <a:moveTo>
                    <a:pt x="100" y="210"/>
                  </a:moveTo>
                  <a:lnTo>
                    <a:pt x="106" y="208"/>
                  </a:lnTo>
                  <a:lnTo>
                    <a:pt x="115" y="200"/>
                  </a:lnTo>
                  <a:lnTo>
                    <a:pt x="119" y="194"/>
                  </a:lnTo>
                  <a:lnTo>
                    <a:pt x="125" y="179"/>
                  </a:lnTo>
                  <a:lnTo>
                    <a:pt x="125" y="167"/>
                  </a:lnTo>
                  <a:lnTo>
                    <a:pt x="117" y="156"/>
                  </a:lnTo>
                  <a:lnTo>
                    <a:pt x="108" y="150"/>
                  </a:lnTo>
                  <a:lnTo>
                    <a:pt x="94" y="152"/>
                  </a:lnTo>
                  <a:lnTo>
                    <a:pt x="85" y="158"/>
                  </a:lnTo>
                  <a:lnTo>
                    <a:pt x="73" y="163"/>
                  </a:lnTo>
                  <a:lnTo>
                    <a:pt x="67" y="173"/>
                  </a:lnTo>
                  <a:lnTo>
                    <a:pt x="65" y="187"/>
                  </a:lnTo>
                  <a:lnTo>
                    <a:pt x="71" y="196"/>
                  </a:lnTo>
                  <a:lnTo>
                    <a:pt x="79" y="200"/>
                  </a:lnTo>
                  <a:lnTo>
                    <a:pt x="85" y="204"/>
                  </a:lnTo>
                  <a:lnTo>
                    <a:pt x="90" y="208"/>
                  </a:lnTo>
                  <a:lnTo>
                    <a:pt x="94" y="210"/>
                  </a:lnTo>
                  <a:lnTo>
                    <a:pt x="100" y="2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55" name="Freeform 964"/>
            <p:cNvSpPr>
              <a:spLocks/>
            </p:cNvSpPr>
            <p:nvPr/>
          </p:nvSpPr>
          <p:spPr bwMode="auto">
            <a:xfrm>
              <a:off x="2778" y="3156"/>
              <a:ext cx="159" cy="134"/>
            </a:xfrm>
            <a:custGeom>
              <a:avLst/>
              <a:gdLst>
                <a:gd name="T0" fmla="*/ 148 w 159"/>
                <a:gd name="T1" fmla="*/ 2 h 134"/>
                <a:gd name="T2" fmla="*/ 159 w 159"/>
                <a:gd name="T3" fmla="*/ 0 h 134"/>
                <a:gd name="T4" fmla="*/ 159 w 159"/>
                <a:gd name="T5" fmla="*/ 2 h 134"/>
                <a:gd name="T6" fmla="*/ 157 w 159"/>
                <a:gd name="T7" fmla="*/ 4 h 134"/>
                <a:gd name="T8" fmla="*/ 146 w 159"/>
                <a:gd name="T9" fmla="*/ 29 h 134"/>
                <a:gd name="T10" fmla="*/ 138 w 159"/>
                <a:gd name="T11" fmla="*/ 50 h 134"/>
                <a:gd name="T12" fmla="*/ 132 w 159"/>
                <a:gd name="T13" fmla="*/ 57 h 134"/>
                <a:gd name="T14" fmla="*/ 123 w 159"/>
                <a:gd name="T15" fmla="*/ 63 h 134"/>
                <a:gd name="T16" fmla="*/ 117 w 159"/>
                <a:gd name="T17" fmla="*/ 69 h 134"/>
                <a:gd name="T18" fmla="*/ 113 w 159"/>
                <a:gd name="T19" fmla="*/ 77 h 134"/>
                <a:gd name="T20" fmla="*/ 111 w 159"/>
                <a:gd name="T21" fmla="*/ 90 h 134"/>
                <a:gd name="T22" fmla="*/ 111 w 159"/>
                <a:gd name="T23" fmla="*/ 104 h 134"/>
                <a:gd name="T24" fmla="*/ 111 w 159"/>
                <a:gd name="T25" fmla="*/ 119 h 134"/>
                <a:gd name="T26" fmla="*/ 113 w 159"/>
                <a:gd name="T27" fmla="*/ 132 h 134"/>
                <a:gd name="T28" fmla="*/ 105 w 159"/>
                <a:gd name="T29" fmla="*/ 132 h 134"/>
                <a:gd name="T30" fmla="*/ 92 w 159"/>
                <a:gd name="T31" fmla="*/ 134 h 134"/>
                <a:gd name="T32" fmla="*/ 38 w 159"/>
                <a:gd name="T33" fmla="*/ 134 h 134"/>
                <a:gd name="T34" fmla="*/ 21 w 159"/>
                <a:gd name="T35" fmla="*/ 132 h 134"/>
                <a:gd name="T36" fmla="*/ 0 w 159"/>
                <a:gd name="T37" fmla="*/ 132 h 134"/>
                <a:gd name="T38" fmla="*/ 17 w 159"/>
                <a:gd name="T39" fmla="*/ 111 h 134"/>
                <a:gd name="T40" fmla="*/ 36 w 159"/>
                <a:gd name="T41" fmla="*/ 82 h 134"/>
                <a:gd name="T42" fmla="*/ 44 w 159"/>
                <a:gd name="T43" fmla="*/ 67 h 134"/>
                <a:gd name="T44" fmla="*/ 52 w 159"/>
                <a:gd name="T45" fmla="*/ 46 h 134"/>
                <a:gd name="T46" fmla="*/ 55 w 159"/>
                <a:gd name="T47" fmla="*/ 34 h 134"/>
                <a:gd name="T48" fmla="*/ 63 w 159"/>
                <a:gd name="T49" fmla="*/ 17 h 134"/>
                <a:gd name="T50" fmla="*/ 67 w 159"/>
                <a:gd name="T51" fmla="*/ 9 h 134"/>
                <a:gd name="T52" fmla="*/ 77 w 159"/>
                <a:gd name="T53" fmla="*/ 0 h 134"/>
                <a:gd name="T54" fmla="*/ 90 w 159"/>
                <a:gd name="T55" fmla="*/ 2 h 134"/>
                <a:gd name="T56" fmla="*/ 100 w 159"/>
                <a:gd name="T57" fmla="*/ 4 h 134"/>
                <a:gd name="T58" fmla="*/ 121 w 159"/>
                <a:gd name="T59" fmla="*/ 4 h 134"/>
                <a:gd name="T60" fmla="*/ 136 w 159"/>
                <a:gd name="T61" fmla="*/ 4 h 134"/>
                <a:gd name="T62" fmla="*/ 148 w 159"/>
                <a:gd name="T63" fmla="*/ 2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9"/>
                <a:gd name="T97" fmla="*/ 0 h 134"/>
                <a:gd name="T98" fmla="*/ 159 w 159"/>
                <a:gd name="T99" fmla="*/ 134 h 1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9" h="134">
                  <a:moveTo>
                    <a:pt x="148" y="2"/>
                  </a:moveTo>
                  <a:lnTo>
                    <a:pt x="159" y="0"/>
                  </a:lnTo>
                  <a:lnTo>
                    <a:pt x="159" y="2"/>
                  </a:lnTo>
                  <a:lnTo>
                    <a:pt x="157" y="4"/>
                  </a:lnTo>
                  <a:lnTo>
                    <a:pt x="146" y="29"/>
                  </a:lnTo>
                  <a:lnTo>
                    <a:pt x="138" y="50"/>
                  </a:lnTo>
                  <a:lnTo>
                    <a:pt x="132" y="57"/>
                  </a:lnTo>
                  <a:lnTo>
                    <a:pt x="123" y="63"/>
                  </a:lnTo>
                  <a:lnTo>
                    <a:pt x="117" y="69"/>
                  </a:lnTo>
                  <a:lnTo>
                    <a:pt x="113" y="77"/>
                  </a:lnTo>
                  <a:lnTo>
                    <a:pt x="111" y="90"/>
                  </a:lnTo>
                  <a:lnTo>
                    <a:pt x="111" y="104"/>
                  </a:lnTo>
                  <a:lnTo>
                    <a:pt x="111" y="119"/>
                  </a:lnTo>
                  <a:lnTo>
                    <a:pt x="113" y="132"/>
                  </a:lnTo>
                  <a:lnTo>
                    <a:pt x="105" y="132"/>
                  </a:lnTo>
                  <a:lnTo>
                    <a:pt x="92" y="134"/>
                  </a:lnTo>
                  <a:lnTo>
                    <a:pt x="38" y="134"/>
                  </a:lnTo>
                  <a:lnTo>
                    <a:pt x="21" y="132"/>
                  </a:lnTo>
                  <a:lnTo>
                    <a:pt x="0" y="132"/>
                  </a:lnTo>
                  <a:lnTo>
                    <a:pt x="17" y="111"/>
                  </a:lnTo>
                  <a:lnTo>
                    <a:pt x="36" y="82"/>
                  </a:lnTo>
                  <a:lnTo>
                    <a:pt x="44" y="67"/>
                  </a:lnTo>
                  <a:lnTo>
                    <a:pt x="52" y="46"/>
                  </a:lnTo>
                  <a:lnTo>
                    <a:pt x="55" y="34"/>
                  </a:lnTo>
                  <a:lnTo>
                    <a:pt x="63" y="17"/>
                  </a:lnTo>
                  <a:lnTo>
                    <a:pt x="67" y="9"/>
                  </a:lnTo>
                  <a:lnTo>
                    <a:pt x="77" y="0"/>
                  </a:lnTo>
                  <a:lnTo>
                    <a:pt x="90" y="2"/>
                  </a:lnTo>
                  <a:lnTo>
                    <a:pt x="100" y="4"/>
                  </a:lnTo>
                  <a:lnTo>
                    <a:pt x="121" y="4"/>
                  </a:lnTo>
                  <a:lnTo>
                    <a:pt x="136" y="4"/>
                  </a:lnTo>
                  <a:lnTo>
                    <a:pt x="148"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56" name="Freeform 965"/>
            <p:cNvSpPr>
              <a:spLocks/>
            </p:cNvSpPr>
            <p:nvPr/>
          </p:nvSpPr>
          <p:spPr bwMode="auto">
            <a:xfrm>
              <a:off x="2891" y="3098"/>
              <a:ext cx="237" cy="142"/>
            </a:xfrm>
            <a:custGeom>
              <a:avLst/>
              <a:gdLst>
                <a:gd name="T0" fmla="*/ 160 w 237"/>
                <a:gd name="T1" fmla="*/ 133 h 142"/>
                <a:gd name="T2" fmla="*/ 137 w 237"/>
                <a:gd name="T3" fmla="*/ 127 h 142"/>
                <a:gd name="T4" fmla="*/ 117 w 237"/>
                <a:gd name="T5" fmla="*/ 125 h 142"/>
                <a:gd name="T6" fmla="*/ 96 w 237"/>
                <a:gd name="T7" fmla="*/ 129 h 142"/>
                <a:gd name="T8" fmla="*/ 77 w 237"/>
                <a:gd name="T9" fmla="*/ 135 h 142"/>
                <a:gd name="T10" fmla="*/ 62 w 237"/>
                <a:gd name="T11" fmla="*/ 140 h 142"/>
                <a:gd name="T12" fmla="*/ 44 w 237"/>
                <a:gd name="T13" fmla="*/ 142 h 142"/>
                <a:gd name="T14" fmla="*/ 19 w 237"/>
                <a:gd name="T15" fmla="*/ 140 h 142"/>
                <a:gd name="T16" fmla="*/ 0 w 237"/>
                <a:gd name="T17" fmla="*/ 135 h 142"/>
                <a:gd name="T18" fmla="*/ 4 w 237"/>
                <a:gd name="T19" fmla="*/ 127 h 142"/>
                <a:gd name="T20" fmla="*/ 10 w 237"/>
                <a:gd name="T21" fmla="*/ 121 h 142"/>
                <a:gd name="T22" fmla="*/ 19 w 237"/>
                <a:gd name="T23" fmla="*/ 115 h 142"/>
                <a:gd name="T24" fmla="*/ 25 w 237"/>
                <a:gd name="T25" fmla="*/ 108 h 142"/>
                <a:gd name="T26" fmla="*/ 33 w 237"/>
                <a:gd name="T27" fmla="*/ 87 h 142"/>
                <a:gd name="T28" fmla="*/ 44 w 237"/>
                <a:gd name="T29" fmla="*/ 62 h 142"/>
                <a:gd name="T30" fmla="*/ 46 w 237"/>
                <a:gd name="T31" fmla="*/ 60 h 142"/>
                <a:gd name="T32" fmla="*/ 69 w 237"/>
                <a:gd name="T33" fmla="*/ 35 h 142"/>
                <a:gd name="T34" fmla="*/ 85 w 237"/>
                <a:gd name="T35" fmla="*/ 19 h 142"/>
                <a:gd name="T36" fmla="*/ 98 w 237"/>
                <a:gd name="T37" fmla="*/ 0 h 142"/>
                <a:gd name="T38" fmla="*/ 121 w 237"/>
                <a:gd name="T39" fmla="*/ 0 h 142"/>
                <a:gd name="T40" fmla="*/ 144 w 237"/>
                <a:gd name="T41" fmla="*/ 2 h 142"/>
                <a:gd name="T42" fmla="*/ 181 w 237"/>
                <a:gd name="T43" fmla="*/ 8 h 142"/>
                <a:gd name="T44" fmla="*/ 212 w 237"/>
                <a:gd name="T45" fmla="*/ 6 h 142"/>
                <a:gd name="T46" fmla="*/ 237 w 237"/>
                <a:gd name="T47" fmla="*/ 2 h 142"/>
                <a:gd name="T48" fmla="*/ 225 w 237"/>
                <a:gd name="T49" fmla="*/ 15 h 142"/>
                <a:gd name="T50" fmla="*/ 216 w 237"/>
                <a:gd name="T51" fmla="*/ 27 h 142"/>
                <a:gd name="T52" fmla="*/ 189 w 237"/>
                <a:gd name="T53" fmla="*/ 69 h 142"/>
                <a:gd name="T54" fmla="*/ 169 w 237"/>
                <a:gd name="T55" fmla="*/ 104 h 142"/>
                <a:gd name="T56" fmla="*/ 166 w 237"/>
                <a:gd name="T57" fmla="*/ 121 h 142"/>
                <a:gd name="T58" fmla="*/ 160 w 237"/>
                <a:gd name="T59" fmla="*/ 135 h 142"/>
                <a:gd name="T60" fmla="*/ 160 w 237"/>
                <a:gd name="T61" fmla="*/ 135 h 142"/>
                <a:gd name="T62" fmla="*/ 160 w 237"/>
                <a:gd name="T63" fmla="*/ 133 h 1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7"/>
                <a:gd name="T97" fmla="*/ 0 h 142"/>
                <a:gd name="T98" fmla="*/ 237 w 237"/>
                <a:gd name="T99" fmla="*/ 142 h 1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7" h="142">
                  <a:moveTo>
                    <a:pt x="160" y="133"/>
                  </a:moveTo>
                  <a:lnTo>
                    <a:pt x="137" y="127"/>
                  </a:lnTo>
                  <a:lnTo>
                    <a:pt x="117" y="125"/>
                  </a:lnTo>
                  <a:lnTo>
                    <a:pt x="96" y="129"/>
                  </a:lnTo>
                  <a:lnTo>
                    <a:pt x="77" y="135"/>
                  </a:lnTo>
                  <a:lnTo>
                    <a:pt x="62" y="140"/>
                  </a:lnTo>
                  <a:lnTo>
                    <a:pt x="44" y="142"/>
                  </a:lnTo>
                  <a:lnTo>
                    <a:pt x="19" y="140"/>
                  </a:lnTo>
                  <a:lnTo>
                    <a:pt x="0" y="135"/>
                  </a:lnTo>
                  <a:lnTo>
                    <a:pt x="4" y="127"/>
                  </a:lnTo>
                  <a:lnTo>
                    <a:pt x="10" y="121"/>
                  </a:lnTo>
                  <a:lnTo>
                    <a:pt x="19" y="115"/>
                  </a:lnTo>
                  <a:lnTo>
                    <a:pt x="25" y="108"/>
                  </a:lnTo>
                  <a:lnTo>
                    <a:pt x="33" y="87"/>
                  </a:lnTo>
                  <a:lnTo>
                    <a:pt x="44" y="62"/>
                  </a:lnTo>
                  <a:lnTo>
                    <a:pt x="46" y="60"/>
                  </a:lnTo>
                  <a:lnTo>
                    <a:pt x="69" y="35"/>
                  </a:lnTo>
                  <a:lnTo>
                    <a:pt x="85" y="19"/>
                  </a:lnTo>
                  <a:lnTo>
                    <a:pt x="98" y="0"/>
                  </a:lnTo>
                  <a:lnTo>
                    <a:pt x="121" y="0"/>
                  </a:lnTo>
                  <a:lnTo>
                    <a:pt x="144" y="2"/>
                  </a:lnTo>
                  <a:lnTo>
                    <a:pt x="181" y="8"/>
                  </a:lnTo>
                  <a:lnTo>
                    <a:pt x="212" y="6"/>
                  </a:lnTo>
                  <a:lnTo>
                    <a:pt x="237" y="2"/>
                  </a:lnTo>
                  <a:lnTo>
                    <a:pt x="225" y="15"/>
                  </a:lnTo>
                  <a:lnTo>
                    <a:pt x="216" y="27"/>
                  </a:lnTo>
                  <a:lnTo>
                    <a:pt x="189" y="69"/>
                  </a:lnTo>
                  <a:lnTo>
                    <a:pt x="169" y="104"/>
                  </a:lnTo>
                  <a:lnTo>
                    <a:pt x="166" y="121"/>
                  </a:lnTo>
                  <a:lnTo>
                    <a:pt x="160" y="135"/>
                  </a:lnTo>
                  <a:lnTo>
                    <a:pt x="160" y="13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57" name="Freeform 966"/>
            <p:cNvSpPr>
              <a:spLocks/>
            </p:cNvSpPr>
            <p:nvPr/>
          </p:nvSpPr>
          <p:spPr bwMode="auto">
            <a:xfrm>
              <a:off x="2778" y="3100"/>
              <a:ext cx="78" cy="188"/>
            </a:xfrm>
            <a:custGeom>
              <a:avLst/>
              <a:gdLst>
                <a:gd name="T0" fmla="*/ 78 w 78"/>
                <a:gd name="T1" fmla="*/ 13 h 188"/>
                <a:gd name="T2" fmla="*/ 78 w 78"/>
                <a:gd name="T3" fmla="*/ 23 h 188"/>
                <a:gd name="T4" fmla="*/ 78 w 78"/>
                <a:gd name="T5" fmla="*/ 42 h 188"/>
                <a:gd name="T6" fmla="*/ 77 w 78"/>
                <a:gd name="T7" fmla="*/ 56 h 188"/>
                <a:gd name="T8" fmla="*/ 67 w 78"/>
                <a:gd name="T9" fmla="*/ 65 h 188"/>
                <a:gd name="T10" fmla="*/ 63 w 78"/>
                <a:gd name="T11" fmla="*/ 73 h 188"/>
                <a:gd name="T12" fmla="*/ 55 w 78"/>
                <a:gd name="T13" fmla="*/ 90 h 188"/>
                <a:gd name="T14" fmla="*/ 52 w 78"/>
                <a:gd name="T15" fmla="*/ 102 h 188"/>
                <a:gd name="T16" fmla="*/ 44 w 78"/>
                <a:gd name="T17" fmla="*/ 123 h 188"/>
                <a:gd name="T18" fmla="*/ 36 w 78"/>
                <a:gd name="T19" fmla="*/ 138 h 188"/>
                <a:gd name="T20" fmla="*/ 17 w 78"/>
                <a:gd name="T21" fmla="*/ 167 h 188"/>
                <a:gd name="T22" fmla="*/ 0 w 78"/>
                <a:gd name="T23" fmla="*/ 188 h 188"/>
                <a:gd name="T24" fmla="*/ 2 w 78"/>
                <a:gd name="T25" fmla="*/ 171 h 188"/>
                <a:gd name="T26" fmla="*/ 3 w 78"/>
                <a:gd name="T27" fmla="*/ 152 h 188"/>
                <a:gd name="T28" fmla="*/ 2 w 78"/>
                <a:gd name="T29" fmla="*/ 142 h 188"/>
                <a:gd name="T30" fmla="*/ 0 w 78"/>
                <a:gd name="T31" fmla="*/ 133 h 188"/>
                <a:gd name="T32" fmla="*/ 15 w 78"/>
                <a:gd name="T33" fmla="*/ 115 h 188"/>
                <a:gd name="T34" fmla="*/ 32 w 78"/>
                <a:gd name="T35" fmla="*/ 90 h 188"/>
                <a:gd name="T36" fmla="*/ 42 w 78"/>
                <a:gd name="T37" fmla="*/ 63 h 188"/>
                <a:gd name="T38" fmla="*/ 46 w 78"/>
                <a:gd name="T39" fmla="*/ 46 h 188"/>
                <a:gd name="T40" fmla="*/ 53 w 78"/>
                <a:gd name="T41" fmla="*/ 31 h 188"/>
                <a:gd name="T42" fmla="*/ 63 w 78"/>
                <a:gd name="T43" fmla="*/ 17 h 188"/>
                <a:gd name="T44" fmla="*/ 77 w 78"/>
                <a:gd name="T45" fmla="*/ 0 h 188"/>
                <a:gd name="T46" fmla="*/ 78 w 78"/>
                <a:gd name="T47" fmla="*/ 13 h 18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188"/>
                <a:gd name="T74" fmla="*/ 78 w 78"/>
                <a:gd name="T75" fmla="*/ 188 h 18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188">
                  <a:moveTo>
                    <a:pt x="78" y="13"/>
                  </a:moveTo>
                  <a:lnTo>
                    <a:pt x="78" y="23"/>
                  </a:lnTo>
                  <a:lnTo>
                    <a:pt x="78" y="42"/>
                  </a:lnTo>
                  <a:lnTo>
                    <a:pt x="77" y="56"/>
                  </a:lnTo>
                  <a:lnTo>
                    <a:pt x="67" y="65"/>
                  </a:lnTo>
                  <a:lnTo>
                    <a:pt x="63" y="73"/>
                  </a:lnTo>
                  <a:lnTo>
                    <a:pt x="55" y="90"/>
                  </a:lnTo>
                  <a:lnTo>
                    <a:pt x="52" y="102"/>
                  </a:lnTo>
                  <a:lnTo>
                    <a:pt x="44" y="123"/>
                  </a:lnTo>
                  <a:lnTo>
                    <a:pt x="36" y="138"/>
                  </a:lnTo>
                  <a:lnTo>
                    <a:pt x="17" y="167"/>
                  </a:lnTo>
                  <a:lnTo>
                    <a:pt x="0" y="188"/>
                  </a:lnTo>
                  <a:lnTo>
                    <a:pt x="2" y="171"/>
                  </a:lnTo>
                  <a:lnTo>
                    <a:pt x="3" y="152"/>
                  </a:lnTo>
                  <a:lnTo>
                    <a:pt x="2" y="142"/>
                  </a:lnTo>
                  <a:lnTo>
                    <a:pt x="0" y="133"/>
                  </a:lnTo>
                  <a:lnTo>
                    <a:pt x="15" y="115"/>
                  </a:lnTo>
                  <a:lnTo>
                    <a:pt x="32" y="90"/>
                  </a:lnTo>
                  <a:lnTo>
                    <a:pt x="42" y="63"/>
                  </a:lnTo>
                  <a:lnTo>
                    <a:pt x="46" y="46"/>
                  </a:lnTo>
                  <a:lnTo>
                    <a:pt x="53" y="31"/>
                  </a:lnTo>
                  <a:lnTo>
                    <a:pt x="63" y="17"/>
                  </a:lnTo>
                  <a:lnTo>
                    <a:pt x="77" y="0"/>
                  </a:lnTo>
                  <a:lnTo>
                    <a:pt x="78"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58" name="Freeform 967"/>
            <p:cNvSpPr>
              <a:spLocks/>
            </p:cNvSpPr>
            <p:nvPr/>
          </p:nvSpPr>
          <p:spPr bwMode="auto">
            <a:xfrm>
              <a:off x="2599" y="3096"/>
              <a:ext cx="256" cy="142"/>
            </a:xfrm>
            <a:custGeom>
              <a:avLst/>
              <a:gdLst>
                <a:gd name="T0" fmla="*/ 15 w 256"/>
                <a:gd name="T1" fmla="*/ 114 h 142"/>
                <a:gd name="T2" fmla="*/ 32 w 256"/>
                <a:gd name="T3" fmla="*/ 87 h 142"/>
                <a:gd name="T4" fmla="*/ 46 w 256"/>
                <a:gd name="T5" fmla="*/ 65 h 142"/>
                <a:gd name="T6" fmla="*/ 57 w 256"/>
                <a:gd name="T7" fmla="*/ 46 h 142"/>
                <a:gd name="T8" fmla="*/ 73 w 256"/>
                <a:gd name="T9" fmla="*/ 13 h 142"/>
                <a:gd name="T10" fmla="*/ 92 w 256"/>
                <a:gd name="T11" fmla="*/ 4 h 142"/>
                <a:gd name="T12" fmla="*/ 109 w 256"/>
                <a:gd name="T13" fmla="*/ 0 h 142"/>
                <a:gd name="T14" fmla="*/ 136 w 256"/>
                <a:gd name="T15" fmla="*/ 0 h 142"/>
                <a:gd name="T16" fmla="*/ 163 w 256"/>
                <a:gd name="T17" fmla="*/ 6 h 142"/>
                <a:gd name="T18" fmla="*/ 184 w 256"/>
                <a:gd name="T19" fmla="*/ 10 h 142"/>
                <a:gd name="T20" fmla="*/ 206 w 256"/>
                <a:gd name="T21" fmla="*/ 12 h 142"/>
                <a:gd name="T22" fmla="*/ 234 w 256"/>
                <a:gd name="T23" fmla="*/ 10 h 142"/>
                <a:gd name="T24" fmla="*/ 256 w 256"/>
                <a:gd name="T25" fmla="*/ 4 h 142"/>
                <a:gd name="T26" fmla="*/ 242 w 256"/>
                <a:gd name="T27" fmla="*/ 21 h 142"/>
                <a:gd name="T28" fmla="*/ 232 w 256"/>
                <a:gd name="T29" fmla="*/ 35 h 142"/>
                <a:gd name="T30" fmla="*/ 225 w 256"/>
                <a:gd name="T31" fmla="*/ 50 h 142"/>
                <a:gd name="T32" fmla="*/ 221 w 256"/>
                <a:gd name="T33" fmla="*/ 67 h 142"/>
                <a:gd name="T34" fmla="*/ 211 w 256"/>
                <a:gd name="T35" fmla="*/ 94 h 142"/>
                <a:gd name="T36" fmla="*/ 194 w 256"/>
                <a:gd name="T37" fmla="*/ 119 h 142"/>
                <a:gd name="T38" fmla="*/ 179 w 256"/>
                <a:gd name="T39" fmla="*/ 137 h 142"/>
                <a:gd name="T40" fmla="*/ 152 w 256"/>
                <a:gd name="T41" fmla="*/ 131 h 142"/>
                <a:gd name="T42" fmla="*/ 130 w 256"/>
                <a:gd name="T43" fmla="*/ 131 h 142"/>
                <a:gd name="T44" fmla="*/ 109 w 256"/>
                <a:gd name="T45" fmla="*/ 133 h 142"/>
                <a:gd name="T46" fmla="*/ 88 w 256"/>
                <a:gd name="T47" fmla="*/ 137 h 142"/>
                <a:gd name="T48" fmla="*/ 54 w 256"/>
                <a:gd name="T49" fmla="*/ 142 h 142"/>
                <a:gd name="T50" fmla="*/ 23 w 256"/>
                <a:gd name="T51" fmla="*/ 140 h 142"/>
                <a:gd name="T52" fmla="*/ 0 w 256"/>
                <a:gd name="T53" fmla="*/ 137 h 142"/>
                <a:gd name="T54" fmla="*/ 15 w 256"/>
                <a:gd name="T55" fmla="*/ 114 h 1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6"/>
                <a:gd name="T85" fmla="*/ 0 h 142"/>
                <a:gd name="T86" fmla="*/ 256 w 256"/>
                <a:gd name="T87" fmla="*/ 142 h 14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6" h="142">
                  <a:moveTo>
                    <a:pt x="15" y="114"/>
                  </a:moveTo>
                  <a:lnTo>
                    <a:pt x="32" y="87"/>
                  </a:lnTo>
                  <a:lnTo>
                    <a:pt x="46" y="65"/>
                  </a:lnTo>
                  <a:lnTo>
                    <a:pt x="57" y="46"/>
                  </a:lnTo>
                  <a:lnTo>
                    <a:pt x="73" y="13"/>
                  </a:lnTo>
                  <a:lnTo>
                    <a:pt x="92" y="4"/>
                  </a:lnTo>
                  <a:lnTo>
                    <a:pt x="109" y="0"/>
                  </a:lnTo>
                  <a:lnTo>
                    <a:pt x="136" y="0"/>
                  </a:lnTo>
                  <a:lnTo>
                    <a:pt x="163" y="6"/>
                  </a:lnTo>
                  <a:lnTo>
                    <a:pt x="184" y="10"/>
                  </a:lnTo>
                  <a:lnTo>
                    <a:pt x="206" y="12"/>
                  </a:lnTo>
                  <a:lnTo>
                    <a:pt x="234" y="10"/>
                  </a:lnTo>
                  <a:lnTo>
                    <a:pt x="256" y="4"/>
                  </a:lnTo>
                  <a:lnTo>
                    <a:pt x="242" y="21"/>
                  </a:lnTo>
                  <a:lnTo>
                    <a:pt x="232" y="35"/>
                  </a:lnTo>
                  <a:lnTo>
                    <a:pt x="225" y="50"/>
                  </a:lnTo>
                  <a:lnTo>
                    <a:pt x="221" y="67"/>
                  </a:lnTo>
                  <a:lnTo>
                    <a:pt x="211" y="94"/>
                  </a:lnTo>
                  <a:lnTo>
                    <a:pt x="194" y="119"/>
                  </a:lnTo>
                  <a:lnTo>
                    <a:pt x="179" y="137"/>
                  </a:lnTo>
                  <a:lnTo>
                    <a:pt x="152" y="131"/>
                  </a:lnTo>
                  <a:lnTo>
                    <a:pt x="130" y="131"/>
                  </a:lnTo>
                  <a:lnTo>
                    <a:pt x="109" y="133"/>
                  </a:lnTo>
                  <a:lnTo>
                    <a:pt x="88" y="137"/>
                  </a:lnTo>
                  <a:lnTo>
                    <a:pt x="54" y="142"/>
                  </a:lnTo>
                  <a:lnTo>
                    <a:pt x="23" y="140"/>
                  </a:lnTo>
                  <a:lnTo>
                    <a:pt x="0" y="137"/>
                  </a:lnTo>
                  <a:lnTo>
                    <a:pt x="15" y="11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59" name="Freeform 968"/>
            <p:cNvSpPr>
              <a:spLocks/>
            </p:cNvSpPr>
            <p:nvPr/>
          </p:nvSpPr>
          <p:spPr bwMode="auto">
            <a:xfrm>
              <a:off x="2383" y="3208"/>
              <a:ext cx="231" cy="146"/>
            </a:xfrm>
            <a:custGeom>
              <a:avLst/>
              <a:gdLst>
                <a:gd name="T0" fmla="*/ 218 w 231"/>
                <a:gd name="T1" fmla="*/ 5 h 146"/>
                <a:gd name="T2" fmla="*/ 223 w 231"/>
                <a:gd name="T3" fmla="*/ 3 h 146"/>
                <a:gd name="T4" fmla="*/ 231 w 231"/>
                <a:gd name="T5" fmla="*/ 2 h 146"/>
                <a:gd name="T6" fmla="*/ 216 w 231"/>
                <a:gd name="T7" fmla="*/ 25 h 146"/>
                <a:gd name="T8" fmla="*/ 210 w 231"/>
                <a:gd name="T9" fmla="*/ 42 h 146"/>
                <a:gd name="T10" fmla="*/ 208 w 231"/>
                <a:gd name="T11" fmla="*/ 65 h 146"/>
                <a:gd name="T12" fmla="*/ 210 w 231"/>
                <a:gd name="T13" fmla="*/ 98 h 146"/>
                <a:gd name="T14" fmla="*/ 216 w 231"/>
                <a:gd name="T15" fmla="*/ 144 h 146"/>
                <a:gd name="T16" fmla="*/ 202 w 231"/>
                <a:gd name="T17" fmla="*/ 146 h 146"/>
                <a:gd name="T18" fmla="*/ 193 w 231"/>
                <a:gd name="T19" fmla="*/ 146 h 146"/>
                <a:gd name="T20" fmla="*/ 175 w 231"/>
                <a:gd name="T21" fmla="*/ 146 h 146"/>
                <a:gd name="T22" fmla="*/ 164 w 231"/>
                <a:gd name="T23" fmla="*/ 144 h 146"/>
                <a:gd name="T24" fmla="*/ 154 w 231"/>
                <a:gd name="T25" fmla="*/ 140 h 146"/>
                <a:gd name="T26" fmla="*/ 145 w 231"/>
                <a:gd name="T27" fmla="*/ 138 h 146"/>
                <a:gd name="T28" fmla="*/ 135 w 231"/>
                <a:gd name="T29" fmla="*/ 138 h 146"/>
                <a:gd name="T30" fmla="*/ 125 w 231"/>
                <a:gd name="T31" fmla="*/ 140 h 146"/>
                <a:gd name="T32" fmla="*/ 120 w 231"/>
                <a:gd name="T33" fmla="*/ 142 h 146"/>
                <a:gd name="T34" fmla="*/ 114 w 231"/>
                <a:gd name="T35" fmla="*/ 144 h 146"/>
                <a:gd name="T36" fmla="*/ 96 w 231"/>
                <a:gd name="T37" fmla="*/ 142 h 146"/>
                <a:gd name="T38" fmla="*/ 83 w 231"/>
                <a:gd name="T39" fmla="*/ 142 h 146"/>
                <a:gd name="T40" fmla="*/ 50 w 231"/>
                <a:gd name="T41" fmla="*/ 140 h 146"/>
                <a:gd name="T42" fmla="*/ 25 w 231"/>
                <a:gd name="T43" fmla="*/ 144 h 146"/>
                <a:gd name="T44" fmla="*/ 21 w 231"/>
                <a:gd name="T45" fmla="*/ 142 h 146"/>
                <a:gd name="T46" fmla="*/ 18 w 231"/>
                <a:gd name="T47" fmla="*/ 142 h 146"/>
                <a:gd name="T48" fmla="*/ 16 w 231"/>
                <a:gd name="T49" fmla="*/ 134 h 146"/>
                <a:gd name="T50" fmla="*/ 16 w 231"/>
                <a:gd name="T51" fmla="*/ 127 h 146"/>
                <a:gd name="T52" fmla="*/ 8 w 231"/>
                <a:gd name="T53" fmla="*/ 113 h 146"/>
                <a:gd name="T54" fmla="*/ 8 w 231"/>
                <a:gd name="T55" fmla="*/ 113 h 146"/>
                <a:gd name="T56" fmla="*/ 0 w 231"/>
                <a:gd name="T57" fmla="*/ 98 h 146"/>
                <a:gd name="T58" fmla="*/ 0 w 231"/>
                <a:gd name="T59" fmla="*/ 80 h 146"/>
                <a:gd name="T60" fmla="*/ 4 w 231"/>
                <a:gd name="T61" fmla="*/ 59 h 146"/>
                <a:gd name="T62" fmla="*/ 8 w 231"/>
                <a:gd name="T63" fmla="*/ 46 h 146"/>
                <a:gd name="T64" fmla="*/ 12 w 231"/>
                <a:gd name="T65" fmla="*/ 28 h 146"/>
                <a:gd name="T66" fmla="*/ 14 w 231"/>
                <a:gd name="T67" fmla="*/ 19 h 146"/>
                <a:gd name="T68" fmla="*/ 18 w 231"/>
                <a:gd name="T69" fmla="*/ 5 h 146"/>
                <a:gd name="T70" fmla="*/ 19 w 231"/>
                <a:gd name="T71" fmla="*/ 2 h 146"/>
                <a:gd name="T72" fmla="*/ 23 w 231"/>
                <a:gd name="T73" fmla="*/ 2 h 146"/>
                <a:gd name="T74" fmla="*/ 25 w 231"/>
                <a:gd name="T75" fmla="*/ 2 h 146"/>
                <a:gd name="T76" fmla="*/ 39 w 231"/>
                <a:gd name="T77" fmla="*/ 3 h 146"/>
                <a:gd name="T78" fmla="*/ 56 w 231"/>
                <a:gd name="T79" fmla="*/ 3 h 146"/>
                <a:gd name="T80" fmla="*/ 70 w 231"/>
                <a:gd name="T81" fmla="*/ 2 h 146"/>
                <a:gd name="T82" fmla="*/ 87 w 231"/>
                <a:gd name="T83" fmla="*/ 0 h 146"/>
                <a:gd name="T84" fmla="*/ 98 w 231"/>
                <a:gd name="T85" fmla="*/ 0 h 146"/>
                <a:gd name="T86" fmla="*/ 114 w 231"/>
                <a:gd name="T87" fmla="*/ 2 h 146"/>
                <a:gd name="T88" fmla="*/ 120 w 231"/>
                <a:gd name="T89" fmla="*/ 7 h 146"/>
                <a:gd name="T90" fmla="*/ 127 w 231"/>
                <a:gd name="T91" fmla="*/ 13 h 146"/>
                <a:gd name="T92" fmla="*/ 139 w 231"/>
                <a:gd name="T93" fmla="*/ 15 h 146"/>
                <a:gd name="T94" fmla="*/ 154 w 231"/>
                <a:gd name="T95" fmla="*/ 11 h 146"/>
                <a:gd name="T96" fmla="*/ 158 w 231"/>
                <a:gd name="T97" fmla="*/ 9 h 146"/>
                <a:gd name="T98" fmla="*/ 164 w 231"/>
                <a:gd name="T99" fmla="*/ 3 h 146"/>
                <a:gd name="T100" fmla="*/ 168 w 231"/>
                <a:gd name="T101" fmla="*/ 3 h 146"/>
                <a:gd name="T102" fmla="*/ 187 w 231"/>
                <a:gd name="T103" fmla="*/ 2 h 146"/>
                <a:gd name="T104" fmla="*/ 202 w 231"/>
                <a:gd name="T105" fmla="*/ 5 h 146"/>
                <a:gd name="T106" fmla="*/ 218 w 231"/>
                <a:gd name="T107" fmla="*/ 5 h 1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1"/>
                <a:gd name="T163" fmla="*/ 0 h 146"/>
                <a:gd name="T164" fmla="*/ 231 w 231"/>
                <a:gd name="T165" fmla="*/ 146 h 14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1" h="146">
                  <a:moveTo>
                    <a:pt x="218" y="5"/>
                  </a:moveTo>
                  <a:lnTo>
                    <a:pt x="223" y="3"/>
                  </a:lnTo>
                  <a:lnTo>
                    <a:pt x="231" y="2"/>
                  </a:lnTo>
                  <a:lnTo>
                    <a:pt x="216" y="25"/>
                  </a:lnTo>
                  <a:lnTo>
                    <a:pt x="210" y="42"/>
                  </a:lnTo>
                  <a:lnTo>
                    <a:pt x="208" y="65"/>
                  </a:lnTo>
                  <a:lnTo>
                    <a:pt x="210" y="98"/>
                  </a:lnTo>
                  <a:lnTo>
                    <a:pt x="216" y="144"/>
                  </a:lnTo>
                  <a:lnTo>
                    <a:pt x="202" y="146"/>
                  </a:lnTo>
                  <a:lnTo>
                    <a:pt x="193" y="146"/>
                  </a:lnTo>
                  <a:lnTo>
                    <a:pt x="175" y="146"/>
                  </a:lnTo>
                  <a:lnTo>
                    <a:pt x="164" y="144"/>
                  </a:lnTo>
                  <a:lnTo>
                    <a:pt x="154" y="140"/>
                  </a:lnTo>
                  <a:lnTo>
                    <a:pt x="145" y="138"/>
                  </a:lnTo>
                  <a:lnTo>
                    <a:pt x="135" y="138"/>
                  </a:lnTo>
                  <a:lnTo>
                    <a:pt x="125" y="140"/>
                  </a:lnTo>
                  <a:lnTo>
                    <a:pt x="120" y="142"/>
                  </a:lnTo>
                  <a:lnTo>
                    <a:pt x="114" y="144"/>
                  </a:lnTo>
                  <a:lnTo>
                    <a:pt x="96" y="142"/>
                  </a:lnTo>
                  <a:lnTo>
                    <a:pt x="83" y="142"/>
                  </a:lnTo>
                  <a:lnTo>
                    <a:pt x="50" y="140"/>
                  </a:lnTo>
                  <a:lnTo>
                    <a:pt x="25" y="144"/>
                  </a:lnTo>
                  <a:lnTo>
                    <a:pt x="21" y="142"/>
                  </a:lnTo>
                  <a:lnTo>
                    <a:pt x="18" y="142"/>
                  </a:lnTo>
                  <a:lnTo>
                    <a:pt x="16" y="134"/>
                  </a:lnTo>
                  <a:lnTo>
                    <a:pt x="16" y="127"/>
                  </a:lnTo>
                  <a:lnTo>
                    <a:pt x="8" y="113"/>
                  </a:lnTo>
                  <a:lnTo>
                    <a:pt x="0" y="98"/>
                  </a:lnTo>
                  <a:lnTo>
                    <a:pt x="0" y="80"/>
                  </a:lnTo>
                  <a:lnTo>
                    <a:pt x="4" y="59"/>
                  </a:lnTo>
                  <a:lnTo>
                    <a:pt x="8" y="46"/>
                  </a:lnTo>
                  <a:lnTo>
                    <a:pt x="12" y="28"/>
                  </a:lnTo>
                  <a:lnTo>
                    <a:pt x="14" y="19"/>
                  </a:lnTo>
                  <a:lnTo>
                    <a:pt x="18" y="5"/>
                  </a:lnTo>
                  <a:lnTo>
                    <a:pt x="19" y="2"/>
                  </a:lnTo>
                  <a:lnTo>
                    <a:pt x="23" y="2"/>
                  </a:lnTo>
                  <a:lnTo>
                    <a:pt x="25" y="2"/>
                  </a:lnTo>
                  <a:lnTo>
                    <a:pt x="39" y="3"/>
                  </a:lnTo>
                  <a:lnTo>
                    <a:pt x="56" y="3"/>
                  </a:lnTo>
                  <a:lnTo>
                    <a:pt x="70" y="2"/>
                  </a:lnTo>
                  <a:lnTo>
                    <a:pt x="87" y="0"/>
                  </a:lnTo>
                  <a:lnTo>
                    <a:pt x="98" y="0"/>
                  </a:lnTo>
                  <a:lnTo>
                    <a:pt x="114" y="2"/>
                  </a:lnTo>
                  <a:lnTo>
                    <a:pt x="120" y="7"/>
                  </a:lnTo>
                  <a:lnTo>
                    <a:pt x="127" y="13"/>
                  </a:lnTo>
                  <a:lnTo>
                    <a:pt x="139" y="15"/>
                  </a:lnTo>
                  <a:lnTo>
                    <a:pt x="154" y="11"/>
                  </a:lnTo>
                  <a:lnTo>
                    <a:pt x="158" y="9"/>
                  </a:lnTo>
                  <a:lnTo>
                    <a:pt x="164" y="3"/>
                  </a:lnTo>
                  <a:lnTo>
                    <a:pt x="168" y="3"/>
                  </a:lnTo>
                  <a:lnTo>
                    <a:pt x="187" y="2"/>
                  </a:lnTo>
                  <a:lnTo>
                    <a:pt x="202" y="5"/>
                  </a:lnTo>
                  <a:lnTo>
                    <a:pt x="218"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60" name="Freeform 969"/>
            <p:cNvSpPr>
              <a:spLocks/>
            </p:cNvSpPr>
            <p:nvPr/>
          </p:nvSpPr>
          <p:spPr bwMode="auto">
            <a:xfrm>
              <a:off x="2256" y="3235"/>
              <a:ext cx="139" cy="88"/>
            </a:xfrm>
            <a:custGeom>
              <a:avLst/>
              <a:gdLst>
                <a:gd name="T0" fmla="*/ 127 w 139"/>
                <a:gd name="T1" fmla="*/ 71 h 88"/>
                <a:gd name="T2" fmla="*/ 135 w 139"/>
                <a:gd name="T3" fmla="*/ 86 h 88"/>
                <a:gd name="T4" fmla="*/ 135 w 139"/>
                <a:gd name="T5" fmla="*/ 86 h 88"/>
                <a:gd name="T6" fmla="*/ 116 w 139"/>
                <a:gd name="T7" fmla="*/ 88 h 88"/>
                <a:gd name="T8" fmla="*/ 93 w 139"/>
                <a:gd name="T9" fmla="*/ 88 h 88"/>
                <a:gd name="T10" fmla="*/ 73 w 139"/>
                <a:gd name="T11" fmla="*/ 88 h 88"/>
                <a:gd name="T12" fmla="*/ 48 w 139"/>
                <a:gd name="T13" fmla="*/ 86 h 88"/>
                <a:gd name="T14" fmla="*/ 35 w 139"/>
                <a:gd name="T15" fmla="*/ 88 h 88"/>
                <a:gd name="T16" fmla="*/ 20 w 139"/>
                <a:gd name="T17" fmla="*/ 88 h 88"/>
                <a:gd name="T18" fmla="*/ 16 w 139"/>
                <a:gd name="T19" fmla="*/ 86 h 88"/>
                <a:gd name="T20" fmla="*/ 12 w 139"/>
                <a:gd name="T21" fmla="*/ 84 h 88"/>
                <a:gd name="T22" fmla="*/ 8 w 139"/>
                <a:gd name="T23" fmla="*/ 78 h 88"/>
                <a:gd name="T24" fmla="*/ 2 w 139"/>
                <a:gd name="T25" fmla="*/ 69 h 88"/>
                <a:gd name="T26" fmla="*/ 0 w 139"/>
                <a:gd name="T27" fmla="*/ 55 h 88"/>
                <a:gd name="T28" fmla="*/ 0 w 139"/>
                <a:gd name="T29" fmla="*/ 38 h 88"/>
                <a:gd name="T30" fmla="*/ 0 w 139"/>
                <a:gd name="T31" fmla="*/ 26 h 88"/>
                <a:gd name="T32" fmla="*/ 4 w 139"/>
                <a:gd name="T33" fmla="*/ 13 h 88"/>
                <a:gd name="T34" fmla="*/ 10 w 139"/>
                <a:gd name="T35" fmla="*/ 7 h 88"/>
                <a:gd name="T36" fmla="*/ 20 w 139"/>
                <a:gd name="T37" fmla="*/ 1 h 88"/>
                <a:gd name="T38" fmla="*/ 35 w 139"/>
                <a:gd name="T39" fmla="*/ 0 h 88"/>
                <a:gd name="T40" fmla="*/ 56 w 139"/>
                <a:gd name="T41" fmla="*/ 1 h 88"/>
                <a:gd name="T42" fmla="*/ 77 w 139"/>
                <a:gd name="T43" fmla="*/ 3 h 88"/>
                <a:gd name="T44" fmla="*/ 102 w 139"/>
                <a:gd name="T45" fmla="*/ 5 h 88"/>
                <a:gd name="T46" fmla="*/ 120 w 139"/>
                <a:gd name="T47" fmla="*/ 5 h 88"/>
                <a:gd name="T48" fmla="*/ 139 w 139"/>
                <a:gd name="T49" fmla="*/ 1 h 88"/>
                <a:gd name="T50" fmla="*/ 135 w 139"/>
                <a:gd name="T51" fmla="*/ 19 h 88"/>
                <a:gd name="T52" fmla="*/ 131 w 139"/>
                <a:gd name="T53" fmla="*/ 32 h 88"/>
                <a:gd name="T54" fmla="*/ 127 w 139"/>
                <a:gd name="T55" fmla="*/ 53 h 88"/>
                <a:gd name="T56" fmla="*/ 127 w 139"/>
                <a:gd name="T57" fmla="*/ 71 h 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9"/>
                <a:gd name="T88" fmla="*/ 0 h 88"/>
                <a:gd name="T89" fmla="*/ 139 w 139"/>
                <a:gd name="T90" fmla="*/ 88 h 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9" h="88">
                  <a:moveTo>
                    <a:pt x="127" y="71"/>
                  </a:moveTo>
                  <a:lnTo>
                    <a:pt x="135" y="86"/>
                  </a:lnTo>
                  <a:lnTo>
                    <a:pt x="116" y="88"/>
                  </a:lnTo>
                  <a:lnTo>
                    <a:pt x="93" y="88"/>
                  </a:lnTo>
                  <a:lnTo>
                    <a:pt x="73" y="88"/>
                  </a:lnTo>
                  <a:lnTo>
                    <a:pt x="48" y="86"/>
                  </a:lnTo>
                  <a:lnTo>
                    <a:pt x="35" y="88"/>
                  </a:lnTo>
                  <a:lnTo>
                    <a:pt x="20" y="88"/>
                  </a:lnTo>
                  <a:lnTo>
                    <a:pt x="16" y="86"/>
                  </a:lnTo>
                  <a:lnTo>
                    <a:pt x="12" y="84"/>
                  </a:lnTo>
                  <a:lnTo>
                    <a:pt x="8" y="78"/>
                  </a:lnTo>
                  <a:lnTo>
                    <a:pt x="2" y="69"/>
                  </a:lnTo>
                  <a:lnTo>
                    <a:pt x="0" y="55"/>
                  </a:lnTo>
                  <a:lnTo>
                    <a:pt x="0" y="38"/>
                  </a:lnTo>
                  <a:lnTo>
                    <a:pt x="0" y="26"/>
                  </a:lnTo>
                  <a:lnTo>
                    <a:pt x="4" y="13"/>
                  </a:lnTo>
                  <a:lnTo>
                    <a:pt x="10" y="7"/>
                  </a:lnTo>
                  <a:lnTo>
                    <a:pt x="20" y="1"/>
                  </a:lnTo>
                  <a:lnTo>
                    <a:pt x="35" y="0"/>
                  </a:lnTo>
                  <a:lnTo>
                    <a:pt x="56" y="1"/>
                  </a:lnTo>
                  <a:lnTo>
                    <a:pt x="77" y="3"/>
                  </a:lnTo>
                  <a:lnTo>
                    <a:pt x="102" y="5"/>
                  </a:lnTo>
                  <a:lnTo>
                    <a:pt x="120" y="5"/>
                  </a:lnTo>
                  <a:lnTo>
                    <a:pt x="139" y="1"/>
                  </a:lnTo>
                  <a:lnTo>
                    <a:pt x="135" y="19"/>
                  </a:lnTo>
                  <a:lnTo>
                    <a:pt x="131" y="32"/>
                  </a:lnTo>
                  <a:lnTo>
                    <a:pt x="127" y="53"/>
                  </a:lnTo>
                  <a:lnTo>
                    <a:pt x="127" y="7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61" name="Freeform 970"/>
            <p:cNvSpPr>
              <a:spLocks/>
            </p:cNvSpPr>
            <p:nvPr/>
          </p:nvSpPr>
          <p:spPr bwMode="auto">
            <a:xfrm>
              <a:off x="3068" y="3417"/>
              <a:ext cx="100" cy="1"/>
            </a:xfrm>
            <a:custGeom>
              <a:avLst/>
              <a:gdLst>
                <a:gd name="T0" fmla="*/ 100 w 100"/>
                <a:gd name="T1" fmla="*/ 0 h 1"/>
                <a:gd name="T2" fmla="*/ 0 w 100"/>
                <a:gd name="T3" fmla="*/ 0 h 1"/>
                <a:gd name="T4" fmla="*/ 0 w 100"/>
                <a:gd name="T5" fmla="*/ 0 h 1"/>
                <a:gd name="T6" fmla="*/ 0 60000 65536"/>
                <a:gd name="T7" fmla="*/ 0 60000 65536"/>
                <a:gd name="T8" fmla="*/ 0 60000 65536"/>
                <a:gd name="T9" fmla="*/ 0 w 100"/>
                <a:gd name="T10" fmla="*/ 0 h 1"/>
                <a:gd name="T11" fmla="*/ 100 w 100"/>
                <a:gd name="T12" fmla="*/ 1 h 1"/>
              </a:gdLst>
              <a:ahLst/>
              <a:cxnLst>
                <a:cxn ang="T6">
                  <a:pos x="T0" y="T1"/>
                </a:cxn>
                <a:cxn ang="T7">
                  <a:pos x="T2" y="T3"/>
                </a:cxn>
                <a:cxn ang="T8">
                  <a:pos x="T4" y="T5"/>
                </a:cxn>
              </a:cxnLst>
              <a:rect l="T9" t="T10" r="T11" b="T12"/>
              <a:pathLst>
                <a:path w="100" h="1">
                  <a:moveTo>
                    <a:pt x="100"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62" name="Line 971"/>
            <p:cNvSpPr>
              <a:spLocks noChangeShapeType="1"/>
            </p:cNvSpPr>
            <p:nvPr/>
          </p:nvSpPr>
          <p:spPr bwMode="auto">
            <a:xfrm flipH="1" flipV="1">
              <a:off x="2635" y="3019"/>
              <a:ext cx="8" cy="14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63" name="Line 972"/>
            <p:cNvSpPr>
              <a:spLocks noChangeShapeType="1"/>
            </p:cNvSpPr>
            <p:nvPr/>
          </p:nvSpPr>
          <p:spPr bwMode="auto">
            <a:xfrm>
              <a:off x="3055" y="3019"/>
              <a:ext cx="92"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64" name="Line 973"/>
            <p:cNvSpPr>
              <a:spLocks noChangeShapeType="1"/>
            </p:cNvSpPr>
            <p:nvPr/>
          </p:nvSpPr>
          <p:spPr bwMode="auto">
            <a:xfrm>
              <a:off x="2995" y="3019"/>
              <a:ext cx="36"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65" name="Line 974"/>
            <p:cNvSpPr>
              <a:spLocks noChangeShapeType="1"/>
            </p:cNvSpPr>
            <p:nvPr/>
          </p:nvSpPr>
          <p:spPr bwMode="auto">
            <a:xfrm>
              <a:off x="2920" y="3019"/>
              <a:ext cx="52"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66" name="Freeform 975"/>
            <p:cNvSpPr>
              <a:spLocks/>
            </p:cNvSpPr>
            <p:nvPr/>
          </p:nvSpPr>
          <p:spPr bwMode="auto">
            <a:xfrm>
              <a:off x="2635" y="3019"/>
              <a:ext cx="252" cy="1"/>
            </a:xfrm>
            <a:custGeom>
              <a:avLst/>
              <a:gdLst>
                <a:gd name="T0" fmla="*/ 252 w 252"/>
                <a:gd name="T1" fmla="*/ 0 h 1"/>
                <a:gd name="T2" fmla="*/ 229 w 252"/>
                <a:gd name="T3" fmla="*/ 0 h 1"/>
                <a:gd name="T4" fmla="*/ 0 w 252"/>
                <a:gd name="T5" fmla="*/ 0 h 1"/>
                <a:gd name="T6" fmla="*/ 0 60000 65536"/>
                <a:gd name="T7" fmla="*/ 0 60000 65536"/>
                <a:gd name="T8" fmla="*/ 0 60000 65536"/>
                <a:gd name="T9" fmla="*/ 0 w 252"/>
                <a:gd name="T10" fmla="*/ 0 h 1"/>
                <a:gd name="T11" fmla="*/ 252 w 252"/>
                <a:gd name="T12" fmla="*/ 1 h 1"/>
              </a:gdLst>
              <a:ahLst/>
              <a:cxnLst>
                <a:cxn ang="T6">
                  <a:pos x="T0" y="T1"/>
                </a:cxn>
                <a:cxn ang="T7">
                  <a:pos x="T2" y="T3"/>
                </a:cxn>
                <a:cxn ang="T8">
                  <a:pos x="T4" y="T5"/>
                </a:cxn>
              </a:cxnLst>
              <a:rect l="T9" t="T10" r="T11" b="T12"/>
              <a:pathLst>
                <a:path w="252" h="1">
                  <a:moveTo>
                    <a:pt x="252" y="0"/>
                  </a:moveTo>
                  <a:lnTo>
                    <a:pt x="229"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67" name="Line 976"/>
            <p:cNvSpPr>
              <a:spLocks noChangeShapeType="1"/>
            </p:cNvSpPr>
            <p:nvPr/>
          </p:nvSpPr>
          <p:spPr bwMode="auto">
            <a:xfrm flipH="1" flipV="1">
              <a:off x="3147" y="3019"/>
              <a:ext cx="6" cy="1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68" name="Line 977"/>
            <p:cNvSpPr>
              <a:spLocks noChangeShapeType="1"/>
            </p:cNvSpPr>
            <p:nvPr/>
          </p:nvSpPr>
          <p:spPr bwMode="auto">
            <a:xfrm flipH="1" flipV="1">
              <a:off x="3155" y="3165"/>
              <a:ext cx="2" cy="4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69" name="Line 978"/>
            <p:cNvSpPr>
              <a:spLocks noChangeShapeType="1"/>
            </p:cNvSpPr>
            <p:nvPr/>
          </p:nvSpPr>
          <p:spPr bwMode="auto">
            <a:xfrm flipH="1" flipV="1">
              <a:off x="3157" y="3221"/>
              <a:ext cx="1" cy="3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70" name="Line 979"/>
            <p:cNvSpPr>
              <a:spLocks noChangeShapeType="1"/>
            </p:cNvSpPr>
            <p:nvPr/>
          </p:nvSpPr>
          <p:spPr bwMode="auto">
            <a:xfrm>
              <a:off x="3160" y="3279"/>
              <a:ext cx="8" cy="13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71" name="Freeform 980"/>
            <p:cNvSpPr>
              <a:spLocks/>
            </p:cNvSpPr>
            <p:nvPr/>
          </p:nvSpPr>
          <p:spPr bwMode="auto">
            <a:xfrm>
              <a:off x="2599" y="3446"/>
              <a:ext cx="452" cy="14"/>
            </a:xfrm>
            <a:custGeom>
              <a:avLst/>
              <a:gdLst>
                <a:gd name="T0" fmla="*/ 452 w 452"/>
                <a:gd name="T1" fmla="*/ 14 h 14"/>
                <a:gd name="T2" fmla="*/ 400 w 452"/>
                <a:gd name="T3" fmla="*/ 10 h 14"/>
                <a:gd name="T4" fmla="*/ 356 w 452"/>
                <a:gd name="T5" fmla="*/ 6 h 14"/>
                <a:gd name="T6" fmla="*/ 254 w 452"/>
                <a:gd name="T7" fmla="*/ 0 h 14"/>
                <a:gd name="T8" fmla="*/ 173 w 452"/>
                <a:gd name="T9" fmla="*/ 0 h 14"/>
                <a:gd name="T10" fmla="*/ 75 w 452"/>
                <a:gd name="T11" fmla="*/ 6 h 14"/>
                <a:gd name="T12" fmla="*/ 0 w 452"/>
                <a:gd name="T13" fmla="*/ 14 h 14"/>
                <a:gd name="T14" fmla="*/ 0 60000 65536"/>
                <a:gd name="T15" fmla="*/ 0 60000 65536"/>
                <a:gd name="T16" fmla="*/ 0 60000 65536"/>
                <a:gd name="T17" fmla="*/ 0 60000 65536"/>
                <a:gd name="T18" fmla="*/ 0 60000 65536"/>
                <a:gd name="T19" fmla="*/ 0 60000 65536"/>
                <a:gd name="T20" fmla="*/ 0 60000 65536"/>
                <a:gd name="T21" fmla="*/ 0 w 452"/>
                <a:gd name="T22" fmla="*/ 0 h 14"/>
                <a:gd name="T23" fmla="*/ 452 w 452"/>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2" h="14">
                  <a:moveTo>
                    <a:pt x="452" y="14"/>
                  </a:moveTo>
                  <a:lnTo>
                    <a:pt x="400" y="10"/>
                  </a:lnTo>
                  <a:lnTo>
                    <a:pt x="356" y="6"/>
                  </a:lnTo>
                  <a:lnTo>
                    <a:pt x="254" y="0"/>
                  </a:lnTo>
                  <a:lnTo>
                    <a:pt x="173" y="0"/>
                  </a:lnTo>
                  <a:lnTo>
                    <a:pt x="75" y="6"/>
                  </a:lnTo>
                  <a:lnTo>
                    <a:pt x="0" y="1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72" name="Freeform 981"/>
            <p:cNvSpPr>
              <a:spLocks/>
            </p:cNvSpPr>
            <p:nvPr/>
          </p:nvSpPr>
          <p:spPr bwMode="auto">
            <a:xfrm>
              <a:off x="3045" y="3233"/>
              <a:ext cx="13" cy="227"/>
            </a:xfrm>
            <a:custGeom>
              <a:avLst/>
              <a:gdLst>
                <a:gd name="T0" fmla="*/ 6 w 13"/>
                <a:gd name="T1" fmla="*/ 227 h 227"/>
                <a:gd name="T2" fmla="*/ 2 w 13"/>
                <a:gd name="T3" fmla="*/ 202 h 227"/>
                <a:gd name="T4" fmla="*/ 0 w 13"/>
                <a:gd name="T5" fmla="*/ 180 h 227"/>
                <a:gd name="T6" fmla="*/ 2 w 13"/>
                <a:gd name="T7" fmla="*/ 150 h 227"/>
                <a:gd name="T8" fmla="*/ 8 w 13"/>
                <a:gd name="T9" fmla="*/ 117 h 227"/>
                <a:gd name="T10" fmla="*/ 13 w 13"/>
                <a:gd name="T11" fmla="*/ 67 h 227"/>
                <a:gd name="T12" fmla="*/ 12 w 13"/>
                <a:gd name="T13" fmla="*/ 28 h 227"/>
                <a:gd name="T14" fmla="*/ 6 w 13"/>
                <a:gd name="T15" fmla="*/ 0 h 227"/>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227"/>
                <a:gd name="T26" fmla="*/ 13 w 13"/>
                <a:gd name="T27" fmla="*/ 227 h 2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227">
                  <a:moveTo>
                    <a:pt x="6" y="227"/>
                  </a:moveTo>
                  <a:lnTo>
                    <a:pt x="2" y="202"/>
                  </a:lnTo>
                  <a:lnTo>
                    <a:pt x="0" y="180"/>
                  </a:lnTo>
                  <a:lnTo>
                    <a:pt x="2" y="150"/>
                  </a:lnTo>
                  <a:lnTo>
                    <a:pt x="8" y="117"/>
                  </a:lnTo>
                  <a:lnTo>
                    <a:pt x="13" y="67"/>
                  </a:lnTo>
                  <a:lnTo>
                    <a:pt x="12" y="28"/>
                  </a:lnTo>
                  <a:lnTo>
                    <a:pt x="6"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73" name="Freeform 982"/>
            <p:cNvSpPr>
              <a:spLocks/>
            </p:cNvSpPr>
            <p:nvPr/>
          </p:nvSpPr>
          <p:spPr bwMode="auto">
            <a:xfrm>
              <a:off x="3051" y="3329"/>
              <a:ext cx="77" cy="131"/>
            </a:xfrm>
            <a:custGeom>
              <a:avLst/>
              <a:gdLst>
                <a:gd name="T0" fmla="*/ 0 w 77"/>
                <a:gd name="T1" fmla="*/ 131 h 131"/>
                <a:gd name="T2" fmla="*/ 4 w 77"/>
                <a:gd name="T3" fmla="*/ 127 h 131"/>
                <a:gd name="T4" fmla="*/ 11 w 77"/>
                <a:gd name="T5" fmla="*/ 104 h 131"/>
                <a:gd name="T6" fmla="*/ 17 w 77"/>
                <a:gd name="T7" fmla="*/ 88 h 131"/>
                <a:gd name="T8" fmla="*/ 19 w 77"/>
                <a:gd name="T9" fmla="*/ 84 h 131"/>
                <a:gd name="T10" fmla="*/ 32 w 77"/>
                <a:gd name="T11" fmla="*/ 69 h 131"/>
                <a:gd name="T12" fmla="*/ 48 w 77"/>
                <a:gd name="T13" fmla="*/ 54 h 131"/>
                <a:gd name="T14" fmla="*/ 61 w 77"/>
                <a:gd name="T15" fmla="*/ 42 h 131"/>
                <a:gd name="T16" fmla="*/ 71 w 77"/>
                <a:gd name="T17" fmla="*/ 29 h 131"/>
                <a:gd name="T18" fmla="*/ 75 w 77"/>
                <a:gd name="T19" fmla="*/ 11 h 131"/>
                <a:gd name="T20" fmla="*/ 77 w 77"/>
                <a:gd name="T21" fmla="*/ 0 h 1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131"/>
                <a:gd name="T35" fmla="*/ 77 w 77"/>
                <a:gd name="T36" fmla="*/ 131 h 1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131">
                  <a:moveTo>
                    <a:pt x="0" y="131"/>
                  </a:moveTo>
                  <a:lnTo>
                    <a:pt x="4" y="127"/>
                  </a:lnTo>
                  <a:lnTo>
                    <a:pt x="11" y="104"/>
                  </a:lnTo>
                  <a:lnTo>
                    <a:pt x="17" y="88"/>
                  </a:lnTo>
                  <a:lnTo>
                    <a:pt x="19" y="84"/>
                  </a:lnTo>
                  <a:lnTo>
                    <a:pt x="32" y="69"/>
                  </a:lnTo>
                  <a:lnTo>
                    <a:pt x="48" y="54"/>
                  </a:lnTo>
                  <a:lnTo>
                    <a:pt x="61" y="42"/>
                  </a:lnTo>
                  <a:lnTo>
                    <a:pt x="71" y="29"/>
                  </a:lnTo>
                  <a:lnTo>
                    <a:pt x="75" y="11"/>
                  </a:lnTo>
                  <a:lnTo>
                    <a:pt x="7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74" name="Freeform 983"/>
            <p:cNvSpPr>
              <a:spLocks/>
            </p:cNvSpPr>
            <p:nvPr/>
          </p:nvSpPr>
          <p:spPr bwMode="auto">
            <a:xfrm>
              <a:off x="3122" y="3100"/>
              <a:ext cx="13" cy="229"/>
            </a:xfrm>
            <a:custGeom>
              <a:avLst/>
              <a:gdLst>
                <a:gd name="T0" fmla="*/ 6 w 13"/>
                <a:gd name="T1" fmla="*/ 0 h 229"/>
                <a:gd name="T2" fmla="*/ 0 w 13"/>
                <a:gd name="T3" fmla="*/ 34 h 229"/>
                <a:gd name="T4" fmla="*/ 0 w 13"/>
                <a:gd name="T5" fmla="*/ 60 h 229"/>
                <a:gd name="T6" fmla="*/ 2 w 13"/>
                <a:gd name="T7" fmla="*/ 85 h 229"/>
                <a:gd name="T8" fmla="*/ 8 w 13"/>
                <a:gd name="T9" fmla="*/ 108 h 229"/>
                <a:gd name="T10" fmla="*/ 13 w 13"/>
                <a:gd name="T11" fmla="*/ 146 h 229"/>
                <a:gd name="T12" fmla="*/ 10 w 13"/>
                <a:gd name="T13" fmla="*/ 192 h 229"/>
                <a:gd name="T14" fmla="*/ 8 w 13"/>
                <a:gd name="T15" fmla="*/ 208 h 229"/>
                <a:gd name="T16" fmla="*/ 6 w 13"/>
                <a:gd name="T17" fmla="*/ 229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29"/>
                <a:gd name="T29" fmla="*/ 13 w 13"/>
                <a:gd name="T30" fmla="*/ 229 h 2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29">
                  <a:moveTo>
                    <a:pt x="6" y="0"/>
                  </a:moveTo>
                  <a:lnTo>
                    <a:pt x="0" y="34"/>
                  </a:lnTo>
                  <a:lnTo>
                    <a:pt x="0" y="60"/>
                  </a:lnTo>
                  <a:lnTo>
                    <a:pt x="2" y="85"/>
                  </a:lnTo>
                  <a:lnTo>
                    <a:pt x="8" y="108"/>
                  </a:lnTo>
                  <a:lnTo>
                    <a:pt x="13" y="146"/>
                  </a:lnTo>
                  <a:lnTo>
                    <a:pt x="10" y="192"/>
                  </a:lnTo>
                  <a:lnTo>
                    <a:pt x="8" y="208"/>
                  </a:lnTo>
                  <a:lnTo>
                    <a:pt x="6" y="22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75" name="Freeform 984"/>
            <p:cNvSpPr>
              <a:spLocks/>
            </p:cNvSpPr>
            <p:nvPr/>
          </p:nvSpPr>
          <p:spPr bwMode="auto">
            <a:xfrm>
              <a:off x="3051" y="3100"/>
              <a:ext cx="77" cy="133"/>
            </a:xfrm>
            <a:custGeom>
              <a:avLst/>
              <a:gdLst>
                <a:gd name="T0" fmla="*/ 77 w 77"/>
                <a:gd name="T1" fmla="*/ 0 h 133"/>
                <a:gd name="T2" fmla="*/ 65 w 77"/>
                <a:gd name="T3" fmla="*/ 13 h 133"/>
                <a:gd name="T4" fmla="*/ 56 w 77"/>
                <a:gd name="T5" fmla="*/ 25 h 133"/>
                <a:gd name="T6" fmla="*/ 29 w 77"/>
                <a:gd name="T7" fmla="*/ 67 h 133"/>
                <a:gd name="T8" fmla="*/ 9 w 77"/>
                <a:gd name="T9" fmla="*/ 102 h 133"/>
                <a:gd name="T10" fmla="*/ 6 w 77"/>
                <a:gd name="T11" fmla="*/ 119 h 133"/>
                <a:gd name="T12" fmla="*/ 0 w 77"/>
                <a:gd name="T13" fmla="*/ 133 h 133"/>
                <a:gd name="T14" fmla="*/ 0 60000 65536"/>
                <a:gd name="T15" fmla="*/ 0 60000 65536"/>
                <a:gd name="T16" fmla="*/ 0 60000 65536"/>
                <a:gd name="T17" fmla="*/ 0 60000 65536"/>
                <a:gd name="T18" fmla="*/ 0 60000 65536"/>
                <a:gd name="T19" fmla="*/ 0 60000 65536"/>
                <a:gd name="T20" fmla="*/ 0 60000 65536"/>
                <a:gd name="T21" fmla="*/ 0 w 77"/>
                <a:gd name="T22" fmla="*/ 0 h 133"/>
                <a:gd name="T23" fmla="*/ 77 w 77"/>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133">
                  <a:moveTo>
                    <a:pt x="77" y="0"/>
                  </a:moveTo>
                  <a:lnTo>
                    <a:pt x="65" y="13"/>
                  </a:lnTo>
                  <a:lnTo>
                    <a:pt x="56" y="25"/>
                  </a:lnTo>
                  <a:lnTo>
                    <a:pt x="29" y="67"/>
                  </a:lnTo>
                  <a:lnTo>
                    <a:pt x="9" y="102"/>
                  </a:lnTo>
                  <a:lnTo>
                    <a:pt x="6" y="119"/>
                  </a:lnTo>
                  <a:lnTo>
                    <a:pt x="0" y="13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76" name="Freeform 985"/>
            <p:cNvSpPr>
              <a:spLocks/>
            </p:cNvSpPr>
            <p:nvPr/>
          </p:nvSpPr>
          <p:spPr bwMode="auto">
            <a:xfrm>
              <a:off x="2591" y="3183"/>
              <a:ext cx="40" cy="277"/>
            </a:xfrm>
            <a:custGeom>
              <a:avLst/>
              <a:gdLst>
                <a:gd name="T0" fmla="*/ 8 w 40"/>
                <a:gd name="T1" fmla="*/ 277 h 277"/>
                <a:gd name="T2" fmla="*/ 12 w 40"/>
                <a:gd name="T3" fmla="*/ 246 h 277"/>
                <a:gd name="T4" fmla="*/ 12 w 40"/>
                <a:gd name="T5" fmla="*/ 219 h 277"/>
                <a:gd name="T6" fmla="*/ 10 w 40"/>
                <a:gd name="T7" fmla="*/ 192 h 277"/>
                <a:gd name="T8" fmla="*/ 8 w 40"/>
                <a:gd name="T9" fmla="*/ 169 h 277"/>
                <a:gd name="T10" fmla="*/ 2 w 40"/>
                <a:gd name="T11" fmla="*/ 123 h 277"/>
                <a:gd name="T12" fmla="*/ 0 w 40"/>
                <a:gd name="T13" fmla="*/ 90 h 277"/>
                <a:gd name="T14" fmla="*/ 2 w 40"/>
                <a:gd name="T15" fmla="*/ 67 h 277"/>
                <a:gd name="T16" fmla="*/ 8 w 40"/>
                <a:gd name="T17" fmla="*/ 50 h 277"/>
                <a:gd name="T18" fmla="*/ 23 w 40"/>
                <a:gd name="T19" fmla="*/ 27 h 277"/>
                <a:gd name="T20" fmla="*/ 40 w 40"/>
                <a:gd name="T21" fmla="*/ 0 h 2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277"/>
                <a:gd name="T35" fmla="*/ 40 w 40"/>
                <a:gd name="T36" fmla="*/ 277 h 27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277">
                  <a:moveTo>
                    <a:pt x="8" y="277"/>
                  </a:moveTo>
                  <a:lnTo>
                    <a:pt x="12" y="246"/>
                  </a:lnTo>
                  <a:lnTo>
                    <a:pt x="12" y="219"/>
                  </a:lnTo>
                  <a:lnTo>
                    <a:pt x="10" y="192"/>
                  </a:lnTo>
                  <a:lnTo>
                    <a:pt x="8" y="169"/>
                  </a:lnTo>
                  <a:lnTo>
                    <a:pt x="2" y="123"/>
                  </a:lnTo>
                  <a:lnTo>
                    <a:pt x="0" y="90"/>
                  </a:lnTo>
                  <a:lnTo>
                    <a:pt x="2" y="67"/>
                  </a:lnTo>
                  <a:lnTo>
                    <a:pt x="8" y="50"/>
                  </a:lnTo>
                  <a:lnTo>
                    <a:pt x="23" y="27"/>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77" name="Freeform 986"/>
            <p:cNvSpPr>
              <a:spLocks/>
            </p:cNvSpPr>
            <p:nvPr/>
          </p:nvSpPr>
          <p:spPr bwMode="auto">
            <a:xfrm>
              <a:off x="2672" y="3096"/>
              <a:ext cx="183" cy="13"/>
            </a:xfrm>
            <a:custGeom>
              <a:avLst/>
              <a:gdLst>
                <a:gd name="T0" fmla="*/ 0 w 183"/>
                <a:gd name="T1" fmla="*/ 13 h 13"/>
                <a:gd name="T2" fmla="*/ 19 w 183"/>
                <a:gd name="T3" fmla="*/ 4 h 13"/>
                <a:gd name="T4" fmla="*/ 36 w 183"/>
                <a:gd name="T5" fmla="*/ 0 h 13"/>
                <a:gd name="T6" fmla="*/ 63 w 183"/>
                <a:gd name="T7" fmla="*/ 0 h 13"/>
                <a:gd name="T8" fmla="*/ 90 w 183"/>
                <a:gd name="T9" fmla="*/ 6 h 13"/>
                <a:gd name="T10" fmla="*/ 111 w 183"/>
                <a:gd name="T11" fmla="*/ 10 h 13"/>
                <a:gd name="T12" fmla="*/ 133 w 183"/>
                <a:gd name="T13" fmla="*/ 12 h 13"/>
                <a:gd name="T14" fmla="*/ 161 w 183"/>
                <a:gd name="T15" fmla="*/ 10 h 13"/>
                <a:gd name="T16" fmla="*/ 183 w 183"/>
                <a:gd name="T17" fmla="*/ 4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3"/>
                <a:gd name="T28" fmla="*/ 0 h 13"/>
                <a:gd name="T29" fmla="*/ 183 w 183"/>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3" h="13">
                  <a:moveTo>
                    <a:pt x="0" y="13"/>
                  </a:moveTo>
                  <a:lnTo>
                    <a:pt x="19" y="4"/>
                  </a:lnTo>
                  <a:lnTo>
                    <a:pt x="36" y="0"/>
                  </a:lnTo>
                  <a:lnTo>
                    <a:pt x="63" y="0"/>
                  </a:lnTo>
                  <a:lnTo>
                    <a:pt x="90" y="6"/>
                  </a:lnTo>
                  <a:lnTo>
                    <a:pt x="111" y="10"/>
                  </a:lnTo>
                  <a:lnTo>
                    <a:pt x="133" y="12"/>
                  </a:lnTo>
                  <a:lnTo>
                    <a:pt x="161" y="10"/>
                  </a:lnTo>
                  <a:lnTo>
                    <a:pt x="183"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78" name="Freeform 987"/>
            <p:cNvSpPr>
              <a:spLocks/>
            </p:cNvSpPr>
            <p:nvPr/>
          </p:nvSpPr>
          <p:spPr bwMode="auto">
            <a:xfrm>
              <a:off x="2989" y="3098"/>
              <a:ext cx="139" cy="8"/>
            </a:xfrm>
            <a:custGeom>
              <a:avLst/>
              <a:gdLst>
                <a:gd name="T0" fmla="*/ 0 w 139"/>
                <a:gd name="T1" fmla="*/ 0 h 8"/>
                <a:gd name="T2" fmla="*/ 0 w 139"/>
                <a:gd name="T3" fmla="*/ 0 h 8"/>
                <a:gd name="T4" fmla="*/ 23 w 139"/>
                <a:gd name="T5" fmla="*/ 0 h 8"/>
                <a:gd name="T6" fmla="*/ 46 w 139"/>
                <a:gd name="T7" fmla="*/ 2 h 8"/>
                <a:gd name="T8" fmla="*/ 83 w 139"/>
                <a:gd name="T9" fmla="*/ 8 h 8"/>
                <a:gd name="T10" fmla="*/ 114 w 139"/>
                <a:gd name="T11" fmla="*/ 6 h 8"/>
                <a:gd name="T12" fmla="*/ 139 w 139"/>
                <a:gd name="T13" fmla="*/ 2 h 8"/>
                <a:gd name="T14" fmla="*/ 0 60000 65536"/>
                <a:gd name="T15" fmla="*/ 0 60000 65536"/>
                <a:gd name="T16" fmla="*/ 0 60000 65536"/>
                <a:gd name="T17" fmla="*/ 0 60000 65536"/>
                <a:gd name="T18" fmla="*/ 0 60000 65536"/>
                <a:gd name="T19" fmla="*/ 0 60000 65536"/>
                <a:gd name="T20" fmla="*/ 0 60000 65536"/>
                <a:gd name="T21" fmla="*/ 0 w 139"/>
                <a:gd name="T22" fmla="*/ 0 h 8"/>
                <a:gd name="T23" fmla="*/ 139 w 1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8">
                  <a:moveTo>
                    <a:pt x="0" y="0"/>
                  </a:moveTo>
                  <a:lnTo>
                    <a:pt x="0" y="0"/>
                  </a:lnTo>
                  <a:lnTo>
                    <a:pt x="23" y="0"/>
                  </a:lnTo>
                  <a:lnTo>
                    <a:pt x="46" y="2"/>
                  </a:lnTo>
                  <a:lnTo>
                    <a:pt x="83" y="8"/>
                  </a:lnTo>
                  <a:lnTo>
                    <a:pt x="114" y="6"/>
                  </a:lnTo>
                  <a:lnTo>
                    <a:pt x="139"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79" name="Freeform 988"/>
            <p:cNvSpPr>
              <a:spLocks/>
            </p:cNvSpPr>
            <p:nvPr/>
          </p:nvSpPr>
          <p:spPr bwMode="auto">
            <a:xfrm>
              <a:off x="2599" y="3100"/>
              <a:ext cx="256" cy="138"/>
            </a:xfrm>
            <a:custGeom>
              <a:avLst/>
              <a:gdLst>
                <a:gd name="T0" fmla="*/ 256 w 256"/>
                <a:gd name="T1" fmla="*/ 0 h 138"/>
                <a:gd name="T2" fmla="*/ 242 w 256"/>
                <a:gd name="T3" fmla="*/ 17 h 138"/>
                <a:gd name="T4" fmla="*/ 232 w 256"/>
                <a:gd name="T5" fmla="*/ 31 h 138"/>
                <a:gd name="T6" fmla="*/ 225 w 256"/>
                <a:gd name="T7" fmla="*/ 46 h 138"/>
                <a:gd name="T8" fmla="*/ 221 w 256"/>
                <a:gd name="T9" fmla="*/ 63 h 138"/>
                <a:gd name="T10" fmla="*/ 211 w 256"/>
                <a:gd name="T11" fmla="*/ 90 h 138"/>
                <a:gd name="T12" fmla="*/ 194 w 256"/>
                <a:gd name="T13" fmla="*/ 115 h 138"/>
                <a:gd name="T14" fmla="*/ 179 w 256"/>
                <a:gd name="T15" fmla="*/ 133 h 138"/>
                <a:gd name="T16" fmla="*/ 152 w 256"/>
                <a:gd name="T17" fmla="*/ 127 h 138"/>
                <a:gd name="T18" fmla="*/ 130 w 256"/>
                <a:gd name="T19" fmla="*/ 127 h 138"/>
                <a:gd name="T20" fmla="*/ 109 w 256"/>
                <a:gd name="T21" fmla="*/ 129 h 138"/>
                <a:gd name="T22" fmla="*/ 88 w 256"/>
                <a:gd name="T23" fmla="*/ 133 h 138"/>
                <a:gd name="T24" fmla="*/ 54 w 256"/>
                <a:gd name="T25" fmla="*/ 138 h 138"/>
                <a:gd name="T26" fmla="*/ 23 w 256"/>
                <a:gd name="T27" fmla="*/ 136 h 138"/>
                <a:gd name="T28" fmla="*/ 0 w 256"/>
                <a:gd name="T29" fmla="*/ 133 h 1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6"/>
                <a:gd name="T46" fmla="*/ 0 h 138"/>
                <a:gd name="T47" fmla="*/ 256 w 256"/>
                <a:gd name="T48" fmla="*/ 138 h 1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6" h="138">
                  <a:moveTo>
                    <a:pt x="256" y="0"/>
                  </a:moveTo>
                  <a:lnTo>
                    <a:pt x="242" y="17"/>
                  </a:lnTo>
                  <a:lnTo>
                    <a:pt x="232" y="31"/>
                  </a:lnTo>
                  <a:lnTo>
                    <a:pt x="225" y="46"/>
                  </a:lnTo>
                  <a:lnTo>
                    <a:pt x="221" y="63"/>
                  </a:lnTo>
                  <a:lnTo>
                    <a:pt x="211" y="90"/>
                  </a:lnTo>
                  <a:lnTo>
                    <a:pt x="194" y="115"/>
                  </a:lnTo>
                  <a:lnTo>
                    <a:pt x="179" y="133"/>
                  </a:lnTo>
                  <a:lnTo>
                    <a:pt x="152" y="127"/>
                  </a:lnTo>
                  <a:lnTo>
                    <a:pt x="130" y="127"/>
                  </a:lnTo>
                  <a:lnTo>
                    <a:pt x="109" y="129"/>
                  </a:lnTo>
                  <a:lnTo>
                    <a:pt x="88" y="133"/>
                  </a:lnTo>
                  <a:lnTo>
                    <a:pt x="54" y="138"/>
                  </a:lnTo>
                  <a:lnTo>
                    <a:pt x="23" y="136"/>
                  </a:lnTo>
                  <a:lnTo>
                    <a:pt x="0" y="13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80" name="Freeform 989"/>
            <p:cNvSpPr>
              <a:spLocks/>
            </p:cNvSpPr>
            <p:nvPr/>
          </p:nvSpPr>
          <p:spPr bwMode="auto">
            <a:xfrm>
              <a:off x="2891" y="3223"/>
              <a:ext cx="160" cy="17"/>
            </a:xfrm>
            <a:custGeom>
              <a:avLst/>
              <a:gdLst>
                <a:gd name="T0" fmla="*/ 160 w 160"/>
                <a:gd name="T1" fmla="*/ 10 h 17"/>
                <a:gd name="T2" fmla="*/ 160 w 160"/>
                <a:gd name="T3" fmla="*/ 10 h 17"/>
                <a:gd name="T4" fmla="*/ 160 w 160"/>
                <a:gd name="T5" fmla="*/ 8 h 17"/>
                <a:gd name="T6" fmla="*/ 137 w 160"/>
                <a:gd name="T7" fmla="*/ 2 h 17"/>
                <a:gd name="T8" fmla="*/ 117 w 160"/>
                <a:gd name="T9" fmla="*/ 0 h 17"/>
                <a:gd name="T10" fmla="*/ 96 w 160"/>
                <a:gd name="T11" fmla="*/ 4 h 17"/>
                <a:gd name="T12" fmla="*/ 77 w 160"/>
                <a:gd name="T13" fmla="*/ 10 h 17"/>
                <a:gd name="T14" fmla="*/ 62 w 160"/>
                <a:gd name="T15" fmla="*/ 15 h 17"/>
                <a:gd name="T16" fmla="*/ 44 w 160"/>
                <a:gd name="T17" fmla="*/ 17 h 17"/>
                <a:gd name="T18" fmla="*/ 19 w 160"/>
                <a:gd name="T19" fmla="*/ 15 h 17"/>
                <a:gd name="T20" fmla="*/ 0 w 160"/>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0"/>
                <a:gd name="T34" fmla="*/ 0 h 17"/>
                <a:gd name="T35" fmla="*/ 160 w 16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0" h="17">
                  <a:moveTo>
                    <a:pt x="160" y="10"/>
                  </a:moveTo>
                  <a:lnTo>
                    <a:pt x="160" y="10"/>
                  </a:lnTo>
                  <a:lnTo>
                    <a:pt x="160" y="8"/>
                  </a:lnTo>
                  <a:lnTo>
                    <a:pt x="137" y="2"/>
                  </a:lnTo>
                  <a:lnTo>
                    <a:pt x="117" y="0"/>
                  </a:lnTo>
                  <a:lnTo>
                    <a:pt x="96" y="4"/>
                  </a:lnTo>
                  <a:lnTo>
                    <a:pt x="77" y="10"/>
                  </a:lnTo>
                  <a:lnTo>
                    <a:pt x="62" y="15"/>
                  </a:lnTo>
                  <a:lnTo>
                    <a:pt x="44" y="17"/>
                  </a:lnTo>
                  <a:lnTo>
                    <a:pt x="19" y="15"/>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81" name="Freeform 990"/>
            <p:cNvSpPr>
              <a:spLocks/>
            </p:cNvSpPr>
            <p:nvPr/>
          </p:nvSpPr>
          <p:spPr bwMode="auto">
            <a:xfrm>
              <a:off x="2778" y="3100"/>
              <a:ext cx="113" cy="190"/>
            </a:xfrm>
            <a:custGeom>
              <a:avLst/>
              <a:gdLst>
                <a:gd name="T0" fmla="*/ 77 w 113"/>
                <a:gd name="T1" fmla="*/ 0 h 190"/>
                <a:gd name="T2" fmla="*/ 78 w 113"/>
                <a:gd name="T3" fmla="*/ 13 h 190"/>
                <a:gd name="T4" fmla="*/ 78 w 113"/>
                <a:gd name="T5" fmla="*/ 23 h 190"/>
                <a:gd name="T6" fmla="*/ 78 w 113"/>
                <a:gd name="T7" fmla="*/ 42 h 190"/>
                <a:gd name="T8" fmla="*/ 77 w 113"/>
                <a:gd name="T9" fmla="*/ 56 h 190"/>
                <a:gd name="T10" fmla="*/ 67 w 113"/>
                <a:gd name="T11" fmla="*/ 65 h 190"/>
                <a:gd name="T12" fmla="*/ 63 w 113"/>
                <a:gd name="T13" fmla="*/ 73 h 190"/>
                <a:gd name="T14" fmla="*/ 55 w 113"/>
                <a:gd name="T15" fmla="*/ 90 h 190"/>
                <a:gd name="T16" fmla="*/ 52 w 113"/>
                <a:gd name="T17" fmla="*/ 102 h 190"/>
                <a:gd name="T18" fmla="*/ 44 w 113"/>
                <a:gd name="T19" fmla="*/ 123 h 190"/>
                <a:gd name="T20" fmla="*/ 36 w 113"/>
                <a:gd name="T21" fmla="*/ 138 h 190"/>
                <a:gd name="T22" fmla="*/ 17 w 113"/>
                <a:gd name="T23" fmla="*/ 167 h 190"/>
                <a:gd name="T24" fmla="*/ 0 w 113"/>
                <a:gd name="T25" fmla="*/ 188 h 190"/>
                <a:gd name="T26" fmla="*/ 21 w 113"/>
                <a:gd name="T27" fmla="*/ 188 h 190"/>
                <a:gd name="T28" fmla="*/ 38 w 113"/>
                <a:gd name="T29" fmla="*/ 190 h 190"/>
                <a:gd name="T30" fmla="*/ 92 w 113"/>
                <a:gd name="T31" fmla="*/ 190 h 190"/>
                <a:gd name="T32" fmla="*/ 105 w 113"/>
                <a:gd name="T33" fmla="*/ 188 h 190"/>
                <a:gd name="T34" fmla="*/ 113 w 113"/>
                <a:gd name="T35" fmla="*/ 188 h 1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90"/>
                <a:gd name="T56" fmla="*/ 113 w 113"/>
                <a:gd name="T57" fmla="*/ 190 h 1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90">
                  <a:moveTo>
                    <a:pt x="77" y="0"/>
                  </a:moveTo>
                  <a:lnTo>
                    <a:pt x="78" y="13"/>
                  </a:lnTo>
                  <a:lnTo>
                    <a:pt x="78" y="23"/>
                  </a:lnTo>
                  <a:lnTo>
                    <a:pt x="78" y="42"/>
                  </a:lnTo>
                  <a:lnTo>
                    <a:pt x="77" y="56"/>
                  </a:lnTo>
                  <a:lnTo>
                    <a:pt x="67" y="65"/>
                  </a:lnTo>
                  <a:lnTo>
                    <a:pt x="63" y="73"/>
                  </a:lnTo>
                  <a:lnTo>
                    <a:pt x="55" y="90"/>
                  </a:lnTo>
                  <a:lnTo>
                    <a:pt x="52" y="102"/>
                  </a:lnTo>
                  <a:lnTo>
                    <a:pt x="44" y="123"/>
                  </a:lnTo>
                  <a:lnTo>
                    <a:pt x="36" y="138"/>
                  </a:lnTo>
                  <a:lnTo>
                    <a:pt x="17" y="167"/>
                  </a:lnTo>
                  <a:lnTo>
                    <a:pt x="0" y="188"/>
                  </a:lnTo>
                  <a:lnTo>
                    <a:pt x="21" y="188"/>
                  </a:lnTo>
                  <a:lnTo>
                    <a:pt x="38" y="190"/>
                  </a:lnTo>
                  <a:lnTo>
                    <a:pt x="92" y="190"/>
                  </a:lnTo>
                  <a:lnTo>
                    <a:pt x="105" y="188"/>
                  </a:lnTo>
                  <a:lnTo>
                    <a:pt x="113" y="18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82" name="Freeform 991"/>
            <p:cNvSpPr>
              <a:spLocks/>
            </p:cNvSpPr>
            <p:nvPr/>
          </p:nvSpPr>
          <p:spPr bwMode="auto">
            <a:xfrm>
              <a:off x="2855" y="3156"/>
              <a:ext cx="82" cy="4"/>
            </a:xfrm>
            <a:custGeom>
              <a:avLst/>
              <a:gdLst>
                <a:gd name="T0" fmla="*/ 0 w 82"/>
                <a:gd name="T1" fmla="*/ 0 h 4"/>
                <a:gd name="T2" fmla="*/ 13 w 82"/>
                <a:gd name="T3" fmla="*/ 2 h 4"/>
                <a:gd name="T4" fmla="*/ 23 w 82"/>
                <a:gd name="T5" fmla="*/ 4 h 4"/>
                <a:gd name="T6" fmla="*/ 44 w 82"/>
                <a:gd name="T7" fmla="*/ 4 h 4"/>
                <a:gd name="T8" fmla="*/ 59 w 82"/>
                <a:gd name="T9" fmla="*/ 4 h 4"/>
                <a:gd name="T10" fmla="*/ 71 w 82"/>
                <a:gd name="T11" fmla="*/ 2 h 4"/>
                <a:gd name="T12" fmla="*/ 82 w 82"/>
                <a:gd name="T13" fmla="*/ 0 h 4"/>
                <a:gd name="T14" fmla="*/ 0 60000 65536"/>
                <a:gd name="T15" fmla="*/ 0 60000 65536"/>
                <a:gd name="T16" fmla="*/ 0 60000 65536"/>
                <a:gd name="T17" fmla="*/ 0 60000 65536"/>
                <a:gd name="T18" fmla="*/ 0 60000 65536"/>
                <a:gd name="T19" fmla="*/ 0 60000 65536"/>
                <a:gd name="T20" fmla="*/ 0 60000 65536"/>
                <a:gd name="T21" fmla="*/ 0 w 82"/>
                <a:gd name="T22" fmla="*/ 0 h 4"/>
                <a:gd name="T23" fmla="*/ 82 w 8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4">
                  <a:moveTo>
                    <a:pt x="0" y="0"/>
                  </a:moveTo>
                  <a:lnTo>
                    <a:pt x="13" y="2"/>
                  </a:lnTo>
                  <a:lnTo>
                    <a:pt x="23" y="4"/>
                  </a:lnTo>
                  <a:lnTo>
                    <a:pt x="44" y="4"/>
                  </a:lnTo>
                  <a:lnTo>
                    <a:pt x="59" y="4"/>
                  </a:lnTo>
                  <a:lnTo>
                    <a:pt x="71" y="2"/>
                  </a:lnTo>
                  <a:lnTo>
                    <a:pt x="8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83" name="Freeform 992"/>
            <p:cNvSpPr>
              <a:spLocks/>
            </p:cNvSpPr>
            <p:nvPr/>
          </p:nvSpPr>
          <p:spPr bwMode="auto">
            <a:xfrm>
              <a:off x="2778" y="3233"/>
              <a:ext cx="3" cy="55"/>
            </a:xfrm>
            <a:custGeom>
              <a:avLst/>
              <a:gdLst>
                <a:gd name="T0" fmla="*/ 0 w 3"/>
                <a:gd name="T1" fmla="*/ 0 h 55"/>
                <a:gd name="T2" fmla="*/ 2 w 3"/>
                <a:gd name="T3" fmla="*/ 9 h 55"/>
                <a:gd name="T4" fmla="*/ 3 w 3"/>
                <a:gd name="T5" fmla="*/ 19 h 55"/>
                <a:gd name="T6" fmla="*/ 2 w 3"/>
                <a:gd name="T7" fmla="*/ 38 h 55"/>
                <a:gd name="T8" fmla="*/ 0 w 3"/>
                <a:gd name="T9" fmla="*/ 55 h 55"/>
                <a:gd name="T10" fmla="*/ 0 60000 65536"/>
                <a:gd name="T11" fmla="*/ 0 60000 65536"/>
                <a:gd name="T12" fmla="*/ 0 60000 65536"/>
                <a:gd name="T13" fmla="*/ 0 60000 65536"/>
                <a:gd name="T14" fmla="*/ 0 60000 65536"/>
                <a:gd name="T15" fmla="*/ 0 w 3"/>
                <a:gd name="T16" fmla="*/ 0 h 55"/>
                <a:gd name="T17" fmla="*/ 3 w 3"/>
                <a:gd name="T18" fmla="*/ 55 h 55"/>
              </a:gdLst>
              <a:ahLst/>
              <a:cxnLst>
                <a:cxn ang="T10">
                  <a:pos x="T0" y="T1"/>
                </a:cxn>
                <a:cxn ang="T11">
                  <a:pos x="T2" y="T3"/>
                </a:cxn>
                <a:cxn ang="T12">
                  <a:pos x="T4" y="T5"/>
                </a:cxn>
                <a:cxn ang="T13">
                  <a:pos x="T6" y="T7"/>
                </a:cxn>
                <a:cxn ang="T14">
                  <a:pos x="T8" y="T9"/>
                </a:cxn>
              </a:cxnLst>
              <a:rect l="T15" t="T16" r="T17" b="T18"/>
              <a:pathLst>
                <a:path w="3" h="55">
                  <a:moveTo>
                    <a:pt x="0" y="0"/>
                  </a:moveTo>
                  <a:lnTo>
                    <a:pt x="2" y="9"/>
                  </a:lnTo>
                  <a:lnTo>
                    <a:pt x="3" y="19"/>
                  </a:lnTo>
                  <a:lnTo>
                    <a:pt x="2" y="38"/>
                  </a:lnTo>
                  <a:lnTo>
                    <a:pt x="0" y="5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84" name="Freeform 993"/>
            <p:cNvSpPr>
              <a:spLocks/>
            </p:cNvSpPr>
            <p:nvPr/>
          </p:nvSpPr>
          <p:spPr bwMode="auto">
            <a:xfrm>
              <a:off x="2889" y="3233"/>
              <a:ext cx="2" cy="55"/>
            </a:xfrm>
            <a:custGeom>
              <a:avLst/>
              <a:gdLst>
                <a:gd name="T0" fmla="*/ 2 w 2"/>
                <a:gd name="T1" fmla="*/ 0 h 55"/>
                <a:gd name="T2" fmla="*/ 0 w 2"/>
                <a:gd name="T3" fmla="*/ 13 h 55"/>
                <a:gd name="T4" fmla="*/ 0 w 2"/>
                <a:gd name="T5" fmla="*/ 27 h 55"/>
                <a:gd name="T6" fmla="*/ 0 w 2"/>
                <a:gd name="T7" fmla="*/ 42 h 55"/>
                <a:gd name="T8" fmla="*/ 2 w 2"/>
                <a:gd name="T9" fmla="*/ 55 h 55"/>
                <a:gd name="T10" fmla="*/ 0 60000 65536"/>
                <a:gd name="T11" fmla="*/ 0 60000 65536"/>
                <a:gd name="T12" fmla="*/ 0 60000 65536"/>
                <a:gd name="T13" fmla="*/ 0 60000 65536"/>
                <a:gd name="T14" fmla="*/ 0 60000 65536"/>
                <a:gd name="T15" fmla="*/ 0 w 2"/>
                <a:gd name="T16" fmla="*/ 0 h 55"/>
                <a:gd name="T17" fmla="*/ 2 w 2"/>
                <a:gd name="T18" fmla="*/ 55 h 55"/>
              </a:gdLst>
              <a:ahLst/>
              <a:cxnLst>
                <a:cxn ang="T10">
                  <a:pos x="T0" y="T1"/>
                </a:cxn>
                <a:cxn ang="T11">
                  <a:pos x="T2" y="T3"/>
                </a:cxn>
                <a:cxn ang="T12">
                  <a:pos x="T4" y="T5"/>
                </a:cxn>
                <a:cxn ang="T13">
                  <a:pos x="T6" y="T7"/>
                </a:cxn>
                <a:cxn ang="T14">
                  <a:pos x="T8" y="T9"/>
                </a:cxn>
              </a:cxnLst>
              <a:rect l="T15" t="T16" r="T17" b="T18"/>
              <a:pathLst>
                <a:path w="2" h="55">
                  <a:moveTo>
                    <a:pt x="2" y="0"/>
                  </a:moveTo>
                  <a:lnTo>
                    <a:pt x="0" y="13"/>
                  </a:lnTo>
                  <a:lnTo>
                    <a:pt x="0" y="27"/>
                  </a:lnTo>
                  <a:lnTo>
                    <a:pt x="0" y="42"/>
                  </a:lnTo>
                  <a:lnTo>
                    <a:pt x="2" y="5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85" name="Freeform 994"/>
            <p:cNvSpPr>
              <a:spLocks/>
            </p:cNvSpPr>
            <p:nvPr/>
          </p:nvSpPr>
          <p:spPr bwMode="auto">
            <a:xfrm>
              <a:off x="2891" y="3160"/>
              <a:ext cx="44" cy="73"/>
            </a:xfrm>
            <a:custGeom>
              <a:avLst/>
              <a:gdLst>
                <a:gd name="T0" fmla="*/ 44 w 44"/>
                <a:gd name="T1" fmla="*/ 0 h 73"/>
                <a:gd name="T2" fmla="*/ 33 w 44"/>
                <a:gd name="T3" fmla="*/ 25 h 73"/>
                <a:gd name="T4" fmla="*/ 25 w 44"/>
                <a:gd name="T5" fmla="*/ 46 h 73"/>
                <a:gd name="T6" fmla="*/ 19 w 44"/>
                <a:gd name="T7" fmla="*/ 53 h 73"/>
                <a:gd name="T8" fmla="*/ 10 w 44"/>
                <a:gd name="T9" fmla="*/ 59 h 73"/>
                <a:gd name="T10" fmla="*/ 4 w 44"/>
                <a:gd name="T11" fmla="*/ 65 h 73"/>
                <a:gd name="T12" fmla="*/ 0 w 44"/>
                <a:gd name="T13" fmla="*/ 73 h 73"/>
                <a:gd name="T14" fmla="*/ 0 60000 65536"/>
                <a:gd name="T15" fmla="*/ 0 60000 65536"/>
                <a:gd name="T16" fmla="*/ 0 60000 65536"/>
                <a:gd name="T17" fmla="*/ 0 60000 65536"/>
                <a:gd name="T18" fmla="*/ 0 60000 65536"/>
                <a:gd name="T19" fmla="*/ 0 60000 65536"/>
                <a:gd name="T20" fmla="*/ 0 60000 65536"/>
                <a:gd name="T21" fmla="*/ 0 w 44"/>
                <a:gd name="T22" fmla="*/ 0 h 73"/>
                <a:gd name="T23" fmla="*/ 44 w 44"/>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3">
                  <a:moveTo>
                    <a:pt x="44" y="0"/>
                  </a:moveTo>
                  <a:lnTo>
                    <a:pt x="33" y="25"/>
                  </a:lnTo>
                  <a:lnTo>
                    <a:pt x="25" y="46"/>
                  </a:lnTo>
                  <a:lnTo>
                    <a:pt x="19" y="53"/>
                  </a:lnTo>
                  <a:lnTo>
                    <a:pt x="10" y="59"/>
                  </a:lnTo>
                  <a:lnTo>
                    <a:pt x="4" y="65"/>
                  </a:lnTo>
                  <a:lnTo>
                    <a:pt x="0" y="7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86" name="Freeform 995"/>
            <p:cNvSpPr>
              <a:spLocks/>
            </p:cNvSpPr>
            <p:nvPr/>
          </p:nvSpPr>
          <p:spPr bwMode="auto">
            <a:xfrm>
              <a:off x="2660" y="3273"/>
              <a:ext cx="54" cy="58"/>
            </a:xfrm>
            <a:custGeom>
              <a:avLst/>
              <a:gdLst>
                <a:gd name="T0" fmla="*/ 50 w 54"/>
                <a:gd name="T1" fmla="*/ 42 h 58"/>
                <a:gd name="T2" fmla="*/ 46 w 54"/>
                <a:gd name="T3" fmla="*/ 52 h 58"/>
                <a:gd name="T4" fmla="*/ 41 w 54"/>
                <a:gd name="T5" fmla="*/ 56 h 58"/>
                <a:gd name="T6" fmla="*/ 25 w 54"/>
                <a:gd name="T7" fmla="*/ 58 h 58"/>
                <a:gd name="T8" fmla="*/ 16 w 54"/>
                <a:gd name="T9" fmla="*/ 56 h 58"/>
                <a:gd name="T10" fmla="*/ 6 w 54"/>
                <a:gd name="T11" fmla="*/ 44 h 58"/>
                <a:gd name="T12" fmla="*/ 2 w 54"/>
                <a:gd name="T13" fmla="*/ 31 h 58"/>
                <a:gd name="T14" fmla="*/ 0 w 54"/>
                <a:gd name="T15" fmla="*/ 17 h 58"/>
                <a:gd name="T16" fmla="*/ 4 w 54"/>
                <a:gd name="T17" fmla="*/ 8 h 58"/>
                <a:gd name="T18" fmla="*/ 14 w 54"/>
                <a:gd name="T19" fmla="*/ 2 h 58"/>
                <a:gd name="T20" fmla="*/ 25 w 54"/>
                <a:gd name="T21" fmla="*/ 0 h 58"/>
                <a:gd name="T22" fmla="*/ 41 w 54"/>
                <a:gd name="T23" fmla="*/ 0 h 58"/>
                <a:gd name="T24" fmla="*/ 50 w 54"/>
                <a:gd name="T25" fmla="*/ 6 h 58"/>
                <a:gd name="T26" fmla="*/ 54 w 54"/>
                <a:gd name="T27" fmla="*/ 17 h 58"/>
                <a:gd name="T28" fmla="*/ 54 w 54"/>
                <a:gd name="T29" fmla="*/ 27 h 58"/>
                <a:gd name="T30" fmla="*/ 52 w 54"/>
                <a:gd name="T31" fmla="*/ 38 h 58"/>
                <a:gd name="T32" fmla="*/ 52 w 54"/>
                <a:gd name="T33" fmla="*/ 42 h 58"/>
                <a:gd name="T34" fmla="*/ 50 w 54"/>
                <a:gd name="T35" fmla="*/ 4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58"/>
                <a:gd name="T56" fmla="*/ 54 w 54"/>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58">
                  <a:moveTo>
                    <a:pt x="50" y="42"/>
                  </a:moveTo>
                  <a:lnTo>
                    <a:pt x="46" y="52"/>
                  </a:lnTo>
                  <a:lnTo>
                    <a:pt x="41" y="56"/>
                  </a:lnTo>
                  <a:lnTo>
                    <a:pt x="25" y="58"/>
                  </a:lnTo>
                  <a:lnTo>
                    <a:pt x="16" y="56"/>
                  </a:lnTo>
                  <a:lnTo>
                    <a:pt x="6" y="44"/>
                  </a:lnTo>
                  <a:lnTo>
                    <a:pt x="2" y="31"/>
                  </a:lnTo>
                  <a:lnTo>
                    <a:pt x="0" y="17"/>
                  </a:lnTo>
                  <a:lnTo>
                    <a:pt x="4" y="8"/>
                  </a:lnTo>
                  <a:lnTo>
                    <a:pt x="14" y="2"/>
                  </a:lnTo>
                  <a:lnTo>
                    <a:pt x="25" y="0"/>
                  </a:lnTo>
                  <a:lnTo>
                    <a:pt x="41" y="0"/>
                  </a:lnTo>
                  <a:lnTo>
                    <a:pt x="50" y="6"/>
                  </a:lnTo>
                  <a:lnTo>
                    <a:pt x="54" y="17"/>
                  </a:lnTo>
                  <a:lnTo>
                    <a:pt x="54" y="27"/>
                  </a:lnTo>
                  <a:lnTo>
                    <a:pt x="52" y="38"/>
                  </a:lnTo>
                  <a:lnTo>
                    <a:pt x="52" y="42"/>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87" name="Freeform 996"/>
            <p:cNvSpPr>
              <a:spLocks/>
            </p:cNvSpPr>
            <p:nvPr/>
          </p:nvSpPr>
          <p:spPr bwMode="auto">
            <a:xfrm>
              <a:off x="2656" y="3373"/>
              <a:ext cx="60" cy="60"/>
            </a:xfrm>
            <a:custGeom>
              <a:avLst/>
              <a:gdLst>
                <a:gd name="T0" fmla="*/ 29 w 60"/>
                <a:gd name="T1" fmla="*/ 60 h 60"/>
                <a:gd name="T2" fmla="*/ 35 w 60"/>
                <a:gd name="T3" fmla="*/ 60 h 60"/>
                <a:gd name="T4" fmla="*/ 41 w 60"/>
                <a:gd name="T5" fmla="*/ 58 h 60"/>
                <a:gd name="T6" fmla="*/ 50 w 60"/>
                <a:gd name="T7" fmla="*/ 50 h 60"/>
                <a:gd name="T8" fmla="*/ 54 w 60"/>
                <a:gd name="T9" fmla="*/ 44 h 60"/>
                <a:gd name="T10" fmla="*/ 60 w 60"/>
                <a:gd name="T11" fmla="*/ 29 h 60"/>
                <a:gd name="T12" fmla="*/ 60 w 60"/>
                <a:gd name="T13" fmla="*/ 17 h 60"/>
                <a:gd name="T14" fmla="*/ 52 w 60"/>
                <a:gd name="T15" fmla="*/ 6 h 60"/>
                <a:gd name="T16" fmla="*/ 43 w 60"/>
                <a:gd name="T17" fmla="*/ 0 h 60"/>
                <a:gd name="T18" fmla="*/ 29 w 60"/>
                <a:gd name="T19" fmla="*/ 2 h 60"/>
                <a:gd name="T20" fmla="*/ 20 w 60"/>
                <a:gd name="T21" fmla="*/ 8 h 60"/>
                <a:gd name="T22" fmla="*/ 8 w 60"/>
                <a:gd name="T23" fmla="*/ 13 h 60"/>
                <a:gd name="T24" fmla="*/ 2 w 60"/>
                <a:gd name="T25" fmla="*/ 23 h 60"/>
                <a:gd name="T26" fmla="*/ 0 w 60"/>
                <a:gd name="T27" fmla="*/ 37 h 60"/>
                <a:gd name="T28" fmla="*/ 6 w 60"/>
                <a:gd name="T29" fmla="*/ 46 h 60"/>
                <a:gd name="T30" fmla="*/ 14 w 60"/>
                <a:gd name="T31" fmla="*/ 50 h 60"/>
                <a:gd name="T32" fmla="*/ 20 w 60"/>
                <a:gd name="T33" fmla="*/ 54 h 60"/>
                <a:gd name="T34" fmla="*/ 25 w 60"/>
                <a:gd name="T35" fmla="*/ 58 h 60"/>
                <a:gd name="T36" fmla="*/ 29 w 60"/>
                <a:gd name="T37" fmla="*/ 6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60"/>
                <a:gd name="T59" fmla="*/ 60 w 60"/>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60">
                  <a:moveTo>
                    <a:pt x="29" y="60"/>
                  </a:moveTo>
                  <a:lnTo>
                    <a:pt x="35" y="60"/>
                  </a:lnTo>
                  <a:lnTo>
                    <a:pt x="41" y="58"/>
                  </a:lnTo>
                  <a:lnTo>
                    <a:pt x="50" y="50"/>
                  </a:lnTo>
                  <a:lnTo>
                    <a:pt x="54" y="44"/>
                  </a:lnTo>
                  <a:lnTo>
                    <a:pt x="60" y="29"/>
                  </a:lnTo>
                  <a:lnTo>
                    <a:pt x="60" y="17"/>
                  </a:lnTo>
                  <a:lnTo>
                    <a:pt x="52" y="6"/>
                  </a:lnTo>
                  <a:lnTo>
                    <a:pt x="43" y="0"/>
                  </a:lnTo>
                  <a:lnTo>
                    <a:pt x="29" y="2"/>
                  </a:lnTo>
                  <a:lnTo>
                    <a:pt x="20" y="8"/>
                  </a:lnTo>
                  <a:lnTo>
                    <a:pt x="8" y="13"/>
                  </a:lnTo>
                  <a:lnTo>
                    <a:pt x="2" y="23"/>
                  </a:lnTo>
                  <a:lnTo>
                    <a:pt x="0" y="37"/>
                  </a:lnTo>
                  <a:lnTo>
                    <a:pt x="6" y="46"/>
                  </a:lnTo>
                  <a:lnTo>
                    <a:pt x="14" y="50"/>
                  </a:lnTo>
                  <a:lnTo>
                    <a:pt x="20" y="54"/>
                  </a:lnTo>
                  <a:lnTo>
                    <a:pt x="25" y="58"/>
                  </a:lnTo>
                  <a:lnTo>
                    <a:pt x="29" y="60"/>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88" name="Freeform 997"/>
            <p:cNvSpPr>
              <a:spLocks/>
            </p:cNvSpPr>
            <p:nvPr/>
          </p:nvSpPr>
          <p:spPr bwMode="auto">
            <a:xfrm>
              <a:off x="2408" y="3346"/>
              <a:ext cx="191" cy="8"/>
            </a:xfrm>
            <a:custGeom>
              <a:avLst/>
              <a:gdLst>
                <a:gd name="T0" fmla="*/ 191 w 191"/>
                <a:gd name="T1" fmla="*/ 6 h 8"/>
                <a:gd name="T2" fmla="*/ 177 w 191"/>
                <a:gd name="T3" fmla="*/ 8 h 8"/>
                <a:gd name="T4" fmla="*/ 168 w 191"/>
                <a:gd name="T5" fmla="*/ 8 h 8"/>
                <a:gd name="T6" fmla="*/ 150 w 191"/>
                <a:gd name="T7" fmla="*/ 8 h 8"/>
                <a:gd name="T8" fmla="*/ 139 w 191"/>
                <a:gd name="T9" fmla="*/ 6 h 8"/>
                <a:gd name="T10" fmla="*/ 129 w 191"/>
                <a:gd name="T11" fmla="*/ 2 h 8"/>
                <a:gd name="T12" fmla="*/ 120 w 191"/>
                <a:gd name="T13" fmla="*/ 0 h 8"/>
                <a:gd name="T14" fmla="*/ 110 w 191"/>
                <a:gd name="T15" fmla="*/ 0 h 8"/>
                <a:gd name="T16" fmla="*/ 100 w 191"/>
                <a:gd name="T17" fmla="*/ 2 h 8"/>
                <a:gd name="T18" fmla="*/ 95 w 191"/>
                <a:gd name="T19" fmla="*/ 4 h 8"/>
                <a:gd name="T20" fmla="*/ 89 w 191"/>
                <a:gd name="T21" fmla="*/ 6 h 8"/>
                <a:gd name="T22" fmla="*/ 71 w 191"/>
                <a:gd name="T23" fmla="*/ 4 h 8"/>
                <a:gd name="T24" fmla="*/ 58 w 191"/>
                <a:gd name="T25" fmla="*/ 4 h 8"/>
                <a:gd name="T26" fmla="*/ 25 w 191"/>
                <a:gd name="T27" fmla="*/ 2 h 8"/>
                <a:gd name="T28" fmla="*/ 0 w 191"/>
                <a:gd name="T29" fmla="*/ 6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1"/>
                <a:gd name="T46" fmla="*/ 0 h 8"/>
                <a:gd name="T47" fmla="*/ 191 w 19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1" h="8">
                  <a:moveTo>
                    <a:pt x="191" y="6"/>
                  </a:moveTo>
                  <a:lnTo>
                    <a:pt x="177" y="8"/>
                  </a:lnTo>
                  <a:lnTo>
                    <a:pt x="168" y="8"/>
                  </a:lnTo>
                  <a:lnTo>
                    <a:pt x="150" y="8"/>
                  </a:lnTo>
                  <a:lnTo>
                    <a:pt x="139" y="6"/>
                  </a:lnTo>
                  <a:lnTo>
                    <a:pt x="129" y="2"/>
                  </a:lnTo>
                  <a:lnTo>
                    <a:pt x="120" y="0"/>
                  </a:lnTo>
                  <a:lnTo>
                    <a:pt x="110" y="0"/>
                  </a:lnTo>
                  <a:lnTo>
                    <a:pt x="100" y="2"/>
                  </a:lnTo>
                  <a:lnTo>
                    <a:pt x="95" y="4"/>
                  </a:lnTo>
                  <a:lnTo>
                    <a:pt x="89" y="6"/>
                  </a:lnTo>
                  <a:lnTo>
                    <a:pt x="71" y="4"/>
                  </a:lnTo>
                  <a:lnTo>
                    <a:pt x="58" y="4"/>
                  </a:lnTo>
                  <a:lnTo>
                    <a:pt x="25"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89" name="Freeform 998"/>
            <p:cNvSpPr>
              <a:spLocks/>
            </p:cNvSpPr>
            <p:nvPr/>
          </p:nvSpPr>
          <p:spPr bwMode="auto">
            <a:xfrm>
              <a:off x="2510" y="3210"/>
              <a:ext cx="91" cy="13"/>
            </a:xfrm>
            <a:custGeom>
              <a:avLst/>
              <a:gdLst>
                <a:gd name="T0" fmla="*/ 91 w 91"/>
                <a:gd name="T1" fmla="*/ 3 h 13"/>
                <a:gd name="T2" fmla="*/ 75 w 91"/>
                <a:gd name="T3" fmla="*/ 3 h 13"/>
                <a:gd name="T4" fmla="*/ 60 w 91"/>
                <a:gd name="T5" fmla="*/ 0 h 13"/>
                <a:gd name="T6" fmla="*/ 41 w 91"/>
                <a:gd name="T7" fmla="*/ 1 h 13"/>
                <a:gd name="T8" fmla="*/ 37 w 91"/>
                <a:gd name="T9" fmla="*/ 1 h 13"/>
                <a:gd name="T10" fmla="*/ 31 w 91"/>
                <a:gd name="T11" fmla="*/ 7 h 13"/>
                <a:gd name="T12" fmla="*/ 27 w 91"/>
                <a:gd name="T13" fmla="*/ 9 h 13"/>
                <a:gd name="T14" fmla="*/ 12 w 91"/>
                <a:gd name="T15" fmla="*/ 13 h 13"/>
                <a:gd name="T16" fmla="*/ 0 w 91"/>
                <a:gd name="T17" fmla="*/ 11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1"/>
                <a:gd name="T28" fmla="*/ 0 h 13"/>
                <a:gd name="T29" fmla="*/ 91 w 9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1" h="13">
                  <a:moveTo>
                    <a:pt x="91" y="3"/>
                  </a:moveTo>
                  <a:lnTo>
                    <a:pt x="75" y="3"/>
                  </a:lnTo>
                  <a:lnTo>
                    <a:pt x="60" y="0"/>
                  </a:lnTo>
                  <a:lnTo>
                    <a:pt x="41" y="1"/>
                  </a:lnTo>
                  <a:lnTo>
                    <a:pt x="37" y="1"/>
                  </a:lnTo>
                  <a:lnTo>
                    <a:pt x="31" y="7"/>
                  </a:lnTo>
                  <a:lnTo>
                    <a:pt x="27" y="9"/>
                  </a:lnTo>
                  <a:lnTo>
                    <a:pt x="12" y="13"/>
                  </a:lnTo>
                  <a:lnTo>
                    <a:pt x="0" y="1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90" name="Freeform 999"/>
            <p:cNvSpPr>
              <a:spLocks/>
            </p:cNvSpPr>
            <p:nvPr/>
          </p:nvSpPr>
          <p:spPr bwMode="auto">
            <a:xfrm>
              <a:off x="2408" y="3208"/>
              <a:ext cx="62" cy="3"/>
            </a:xfrm>
            <a:custGeom>
              <a:avLst/>
              <a:gdLst>
                <a:gd name="T0" fmla="*/ 62 w 62"/>
                <a:gd name="T1" fmla="*/ 0 h 3"/>
                <a:gd name="T2" fmla="*/ 45 w 62"/>
                <a:gd name="T3" fmla="*/ 2 h 3"/>
                <a:gd name="T4" fmla="*/ 31 w 62"/>
                <a:gd name="T5" fmla="*/ 3 h 3"/>
                <a:gd name="T6" fmla="*/ 14 w 62"/>
                <a:gd name="T7" fmla="*/ 3 h 3"/>
                <a:gd name="T8" fmla="*/ 0 w 62"/>
                <a:gd name="T9" fmla="*/ 2 h 3"/>
                <a:gd name="T10" fmla="*/ 0 60000 65536"/>
                <a:gd name="T11" fmla="*/ 0 60000 65536"/>
                <a:gd name="T12" fmla="*/ 0 60000 65536"/>
                <a:gd name="T13" fmla="*/ 0 60000 65536"/>
                <a:gd name="T14" fmla="*/ 0 60000 65536"/>
                <a:gd name="T15" fmla="*/ 0 w 62"/>
                <a:gd name="T16" fmla="*/ 0 h 3"/>
                <a:gd name="T17" fmla="*/ 62 w 62"/>
                <a:gd name="T18" fmla="*/ 3 h 3"/>
              </a:gdLst>
              <a:ahLst/>
              <a:cxnLst>
                <a:cxn ang="T10">
                  <a:pos x="T0" y="T1"/>
                </a:cxn>
                <a:cxn ang="T11">
                  <a:pos x="T2" y="T3"/>
                </a:cxn>
                <a:cxn ang="T12">
                  <a:pos x="T4" y="T5"/>
                </a:cxn>
                <a:cxn ang="T13">
                  <a:pos x="T6" y="T7"/>
                </a:cxn>
                <a:cxn ang="T14">
                  <a:pos x="T8" y="T9"/>
                </a:cxn>
              </a:cxnLst>
              <a:rect l="T15" t="T16" r="T17" b="T18"/>
              <a:pathLst>
                <a:path w="62" h="3">
                  <a:moveTo>
                    <a:pt x="62" y="0"/>
                  </a:moveTo>
                  <a:lnTo>
                    <a:pt x="45" y="2"/>
                  </a:lnTo>
                  <a:lnTo>
                    <a:pt x="31" y="3"/>
                  </a:lnTo>
                  <a:lnTo>
                    <a:pt x="14" y="3"/>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91" name="Freeform 1000"/>
            <p:cNvSpPr>
              <a:spLocks/>
            </p:cNvSpPr>
            <p:nvPr/>
          </p:nvSpPr>
          <p:spPr bwMode="auto">
            <a:xfrm>
              <a:off x="2497" y="3210"/>
              <a:ext cx="46" cy="3"/>
            </a:xfrm>
            <a:custGeom>
              <a:avLst/>
              <a:gdLst>
                <a:gd name="T0" fmla="*/ 46 w 46"/>
                <a:gd name="T1" fmla="*/ 0 h 3"/>
                <a:gd name="T2" fmla="*/ 34 w 46"/>
                <a:gd name="T3" fmla="*/ 1 h 3"/>
                <a:gd name="T4" fmla="*/ 25 w 46"/>
                <a:gd name="T5" fmla="*/ 3 h 3"/>
                <a:gd name="T6" fmla="*/ 15 w 46"/>
                <a:gd name="T7" fmla="*/ 1 h 3"/>
                <a:gd name="T8" fmla="*/ 7 w 46"/>
                <a:gd name="T9" fmla="*/ 0 h 3"/>
                <a:gd name="T10" fmla="*/ 0 w 46"/>
                <a:gd name="T11" fmla="*/ 0 h 3"/>
                <a:gd name="T12" fmla="*/ 0 w 46"/>
                <a:gd name="T13" fmla="*/ 0 h 3"/>
                <a:gd name="T14" fmla="*/ 0 60000 65536"/>
                <a:gd name="T15" fmla="*/ 0 60000 65536"/>
                <a:gd name="T16" fmla="*/ 0 60000 65536"/>
                <a:gd name="T17" fmla="*/ 0 60000 65536"/>
                <a:gd name="T18" fmla="*/ 0 60000 65536"/>
                <a:gd name="T19" fmla="*/ 0 60000 65536"/>
                <a:gd name="T20" fmla="*/ 0 60000 65536"/>
                <a:gd name="T21" fmla="*/ 0 w 46"/>
                <a:gd name="T22" fmla="*/ 0 h 3"/>
                <a:gd name="T23" fmla="*/ 46 w 46"/>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3">
                  <a:moveTo>
                    <a:pt x="46" y="0"/>
                  </a:moveTo>
                  <a:lnTo>
                    <a:pt x="34" y="1"/>
                  </a:lnTo>
                  <a:lnTo>
                    <a:pt x="25" y="3"/>
                  </a:lnTo>
                  <a:lnTo>
                    <a:pt x="15" y="1"/>
                  </a:lnTo>
                  <a:lnTo>
                    <a:pt x="7"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92" name="Freeform 1001"/>
            <p:cNvSpPr>
              <a:spLocks/>
            </p:cNvSpPr>
            <p:nvPr/>
          </p:nvSpPr>
          <p:spPr bwMode="auto">
            <a:xfrm>
              <a:off x="2470" y="3208"/>
              <a:ext cx="40" cy="13"/>
            </a:xfrm>
            <a:custGeom>
              <a:avLst/>
              <a:gdLst>
                <a:gd name="T0" fmla="*/ 40 w 40"/>
                <a:gd name="T1" fmla="*/ 13 h 13"/>
                <a:gd name="T2" fmla="*/ 33 w 40"/>
                <a:gd name="T3" fmla="*/ 7 h 13"/>
                <a:gd name="T4" fmla="*/ 27 w 40"/>
                <a:gd name="T5" fmla="*/ 2 h 13"/>
                <a:gd name="T6" fmla="*/ 11 w 40"/>
                <a:gd name="T7" fmla="*/ 0 h 13"/>
                <a:gd name="T8" fmla="*/ 0 w 40"/>
                <a:gd name="T9" fmla="*/ 0 h 13"/>
                <a:gd name="T10" fmla="*/ 0 60000 65536"/>
                <a:gd name="T11" fmla="*/ 0 60000 65536"/>
                <a:gd name="T12" fmla="*/ 0 60000 65536"/>
                <a:gd name="T13" fmla="*/ 0 60000 65536"/>
                <a:gd name="T14" fmla="*/ 0 60000 65536"/>
                <a:gd name="T15" fmla="*/ 0 w 40"/>
                <a:gd name="T16" fmla="*/ 0 h 13"/>
                <a:gd name="T17" fmla="*/ 40 w 40"/>
                <a:gd name="T18" fmla="*/ 13 h 13"/>
              </a:gdLst>
              <a:ahLst/>
              <a:cxnLst>
                <a:cxn ang="T10">
                  <a:pos x="T0" y="T1"/>
                </a:cxn>
                <a:cxn ang="T11">
                  <a:pos x="T2" y="T3"/>
                </a:cxn>
                <a:cxn ang="T12">
                  <a:pos x="T4" y="T5"/>
                </a:cxn>
                <a:cxn ang="T13">
                  <a:pos x="T6" y="T7"/>
                </a:cxn>
                <a:cxn ang="T14">
                  <a:pos x="T8" y="T9"/>
                </a:cxn>
              </a:cxnLst>
              <a:rect l="T15" t="T16" r="T17" b="T18"/>
              <a:pathLst>
                <a:path w="40" h="13">
                  <a:moveTo>
                    <a:pt x="40" y="13"/>
                  </a:moveTo>
                  <a:lnTo>
                    <a:pt x="33" y="7"/>
                  </a:lnTo>
                  <a:lnTo>
                    <a:pt x="27" y="2"/>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93" name="Freeform 1002"/>
            <p:cNvSpPr>
              <a:spLocks/>
            </p:cNvSpPr>
            <p:nvPr/>
          </p:nvSpPr>
          <p:spPr bwMode="auto">
            <a:xfrm>
              <a:off x="2383" y="3210"/>
              <a:ext cx="25" cy="142"/>
            </a:xfrm>
            <a:custGeom>
              <a:avLst/>
              <a:gdLst>
                <a:gd name="T0" fmla="*/ 23 w 25"/>
                <a:gd name="T1" fmla="*/ 0 h 142"/>
                <a:gd name="T2" fmla="*/ 19 w 25"/>
                <a:gd name="T3" fmla="*/ 0 h 142"/>
                <a:gd name="T4" fmla="*/ 18 w 25"/>
                <a:gd name="T5" fmla="*/ 3 h 142"/>
                <a:gd name="T6" fmla="*/ 14 w 25"/>
                <a:gd name="T7" fmla="*/ 17 h 142"/>
                <a:gd name="T8" fmla="*/ 12 w 25"/>
                <a:gd name="T9" fmla="*/ 26 h 142"/>
                <a:gd name="T10" fmla="*/ 8 w 25"/>
                <a:gd name="T11" fmla="*/ 44 h 142"/>
                <a:gd name="T12" fmla="*/ 4 w 25"/>
                <a:gd name="T13" fmla="*/ 57 h 142"/>
                <a:gd name="T14" fmla="*/ 0 w 25"/>
                <a:gd name="T15" fmla="*/ 78 h 142"/>
                <a:gd name="T16" fmla="*/ 0 w 25"/>
                <a:gd name="T17" fmla="*/ 96 h 142"/>
                <a:gd name="T18" fmla="*/ 8 w 25"/>
                <a:gd name="T19" fmla="*/ 111 h 142"/>
                <a:gd name="T20" fmla="*/ 8 w 25"/>
                <a:gd name="T21" fmla="*/ 111 h 142"/>
                <a:gd name="T22" fmla="*/ 16 w 25"/>
                <a:gd name="T23" fmla="*/ 125 h 142"/>
                <a:gd name="T24" fmla="*/ 16 w 25"/>
                <a:gd name="T25" fmla="*/ 132 h 142"/>
                <a:gd name="T26" fmla="*/ 18 w 25"/>
                <a:gd name="T27" fmla="*/ 140 h 142"/>
                <a:gd name="T28" fmla="*/ 21 w 25"/>
                <a:gd name="T29" fmla="*/ 140 h 142"/>
                <a:gd name="T30" fmla="*/ 25 w 25"/>
                <a:gd name="T31" fmla="*/ 142 h 1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142"/>
                <a:gd name="T50" fmla="*/ 25 w 25"/>
                <a:gd name="T51" fmla="*/ 142 h 1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142">
                  <a:moveTo>
                    <a:pt x="23" y="0"/>
                  </a:moveTo>
                  <a:lnTo>
                    <a:pt x="19" y="0"/>
                  </a:lnTo>
                  <a:lnTo>
                    <a:pt x="18" y="3"/>
                  </a:lnTo>
                  <a:lnTo>
                    <a:pt x="14" y="17"/>
                  </a:lnTo>
                  <a:lnTo>
                    <a:pt x="12" y="26"/>
                  </a:lnTo>
                  <a:lnTo>
                    <a:pt x="8" y="44"/>
                  </a:lnTo>
                  <a:lnTo>
                    <a:pt x="4" y="57"/>
                  </a:lnTo>
                  <a:lnTo>
                    <a:pt x="0" y="78"/>
                  </a:lnTo>
                  <a:lnTo>
                    <a:pt x="0" y="96"/>
                  </a:lnTo>
                  <a:lnTo>
                    <a:pt x="8" y="111"/>
                  </a:lnTo>
                  <a:lnTo>
                    <a:pt x="16" y="125"/>
                  </a:lnTo>
                  <a:lnTo>
                    <a:pt x="16" y="132"/>
                  </a:lnTo>
                  <a:lnTo>
                    <a:pt x="18" y="140"/>
                  </a:lnTo>
                  <a:lnTo>
                    <a:pt x="21" y="140"/>
                  </a:lnTo>
                  <a:lnTo>
                    <a:pt x="25" y="14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94" name="Freeform 1003"/>
            <p:cNvSpPr>
              <a:spLocks/>
            </p:cNvSpPr>
            <p:nvPr/>
          </p:nvSpPr>
          <p:spPr bwMode="auto">
            <a:xfrm>
              <a:off x="2256" y="3235"/>
              <a:ext cx="139" cy="88"/>
            </a:xfrm>
            <a:custGeom>
              <a:avLst/>
              <a:gdLst>
                <a:gd name="T0" fmla="*/ 139 w 139"/>
                <a:gd name="T1" fmla="*/ 1 h 88"/>
                <a:gd name="T2" fmla="*/ 120 w 139"/>
                <a:gd name="T3" fmla="*/ 5 h 88"/>
                <a:gd name="T4" fmla="*/ 102 w 139"/>
                <a:gd name="T5" fmla="*/ 5 h 88"/>
                <a:gd name="T6" fmla="*/ 77 w 139"/>
                <a:gd name="T7" fmla="*/ 3 h 88"/>
                <a:gd name="T8" fmla="*/ 56 w 139"/>
                <a:gd name="T9" fmla="*/ 1 h 88"/>
                <a:gd name="T10" fmla="*/ 35 w 139"/>
                <a:gd name="T11" fmla="*/ 0 h 88"/>
                <a:gd name="T12" fmla="*/ 20 w 139"/>
                <a:gd name="T13" fmla="*/ 1 h 88"/>
                <a:gd name="T14" fmla="*/ 10 w 139"/>
                <a:gd name="T15" fmla="*/ 7 h 88"/>
                <a:gd name="T16" fmla="*/ 4 w 139"/>
                <a:gd name="T17" fmla="*/ 13 h 88"/>
                <a:gd name="T18" fmla="*/ 0 w 139"/>
                <a:gd name="T19" fmla="*/ 26 h 88"/>
                <a:gd name="T20" fmla="*/ 0 w 139"/>
                <a:gd name="T21" fmla="*/ 38 h 88"/>
                <a:gd name="T22" fmla="*/ 0 w 139"/>
                <a:gd name="T23" fmla="*/ 55 h 88"/>
                <a:gd name="T24" fmla="*/ 2 w 139"/>
                <a:gd name="T25" fmla="*/ 69 h 88"/>
                <a:gd name="T26" fmla="*/ 8 w 139"/>
                <a:gd name="T27" fmla="*/ 78 h 88"/>
                <a:gd name="T28" fmla="*/ 12 w 139"/>
                <a:gd name="T29" fmla="*/ 84 h 88"/>
                <a:gd name="T30" fmla="*/ 16 w 139"/>
                <a:gd name="T31" fmla="*/ 86 h 88"/>
                <a:gd name="T32" fmla="*/ 20 w 139"/>
                <a:gd name="T33" fmla="*/ 88 h 88"/>
                <a:gd name="T34" fmla="*/ 35 w 139"/>
                <a:gd name="T35" fmla="*/ 88 h 88"/>
                <a:gd name="T36" fmla="*/ 48 w 139"/>
                <a:gd name="T37" fmla="*/ 86 h 88"/>
                <a:gd name="T38" fmla="*/ 73 w 139"/>
                <a:gd name="T39" fmla="*/ 88 h 88"/>
                <a:gd name="T40" fmla="*/ 93 w 139"/>
                <a:gd name="T41" fmla="*/ 88 h 88"/>
                <a:gd name="T42" fmla="*/ 116 w 139"/>
                <a:gd name="T43" fmla="*/ 88 h 88"/>
                <a:gd name="T44" fmla="*/ 135 w 139"/>
                <a:gd name="T45" fmla="*/ 86 h 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9"/>
                <a:gd name="T70" fmla="*/ 0 h 88"/>
                <a:gd name="T71" fmla="*/ 139 w 139"/>
                <a:gd name="T72" fmla="*/ 88 h 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9" h="88">
                  <a:moveTo>
                    <a:pt x="139" y="1"/>
                  </a:moveTo>
                  <a:lnTo>
                    <a:pt x="120" y="5"/>
                  </a:lnTo>
                  <a:lnTo>
                    <a:pt x="102" y="5"/>
                  </a:lnTo>
                  <a:lnTo>
                    <a:pt x="77" y="3"/>
                  </a:lnTo>
                  <a:lnTo>
                    <a:pt x="56" y="1"/>
                  </a:lnTo>
                  <a:lnTo>
                    <a:pt x="35" y="0"/>
                  </a:lnTo>
                  <a:lnTo>
                    <a:pt x="20" y="1"/>
                  </a:lnTo>
                  <a:lnTo>
                    <a:pt x="10" y="7"/>
                  </a:lnTo>
                  <a:lnTo>
                    <a:pt x="4" y="13"/>
                  </a:lnTo>
                  <a:lnTo>
                    <a:pt x="0" y="26"/>
                  </a:lnTo>
                  <a:lnTo>
                    <a:pt x="0" y="38"/>
                  </a:lnTo>
                  <a:lnTo>
                    <a:pt x="0" y="55"/>
                  </a:lnTo>
                  <a:lnTo>
                    <a:pt x="2" y="69"/>
                  </a:lnTo>
                  <a:lnTo>
                    <a:pt x="8" y="78"/>
                  </a:lnTo>
                  <a:lnTo>
                    <a:pt x="12" y="84"/>
                  </a:lnTo>
                  <a:lnTo>
                    <a:pt x="16" y="86"/>
                  </a:lnTo>
                  <a:lnTo>
                    <a:pt x="20" y="88"/>
                  </a:lnTo>
                  <a:lnTo>
                    <a:pt x="35" y="88"/>
                  </a:lnTo>
                  <a:lnTo>
                    <a:pt x="48" y="86"/>
                  </a:lnTo>
                  <a:lnTo>
                    <a:pt x="73" y="88"/>
                  </a:lnTo>
                  <a:lnTo>
                    <a:pt x="93" y="88"/>
                  </a:lnTo>
                  <a:lnTo>
                    <a:pt x="116" y="88"/>
                  </a:lnTo>
                  <a:lnTo>
                    <a:pt x="135" y="8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95" name="Freeform 1004"/>
            <p:cNvSpPr>
              <a:spLocks/>
            </p:cNvSpPr>
            <p:nvPr/>
          </p:nvSpPr>
          <p:spPr bwMode="auto">
            <a:xfrm>
              <a:off x="3068" y="3202"/>
              <a:ext cx="50" cy="161"/>
            </a:xfrm>
            <a:custGeom>
              <a:avLst/>
              <a:gdLst>
                <a:gd name="T0" fmla="*/ 48 w 50"/>
                <a:gd name="T1" fmla="*/ 104 h 161"/>
                <a:gd name="T2" fmla="*/ 50 w 50"/>
                <a:gd name="T3" fmla="*/ 79 h 161"/>
                <a:gd name="T4" fmla="*/ 50 w 50"/>
                <a:gd name="T5" fmla="*/ 59 h 161"/>
                <a:gd name="T6" fmla="*/ 42 w 50"/>
                <a:gd name="T7" fmla="*/ 38 h 161"/>
                <a:gd name="T8" fmla="*/ 39 w 50"/>
                <a:gd name="T9" fmla="*/ 21 h 161"/>
                <a:gd name="T10" fmla="*/ 37 w 50"/>
                <a:gd name="T11" fmla="*/ 8 h 161"/>
                <a:gd name="T12" fmla="*/ 31 w 50"/>
                <a:gd name="T13" fmla="*/ 0 h 161"/>
                <a:gd name="T14" fmla="*/ 21 w 50"/>
                <a:gd name="T15" fmla="*/ 0 h 161"/>
                <a:gd name="T16" fmla="*/ 15 w 50"/>
                <a:gd name="T17" fmla="*/ 4 h 161"/>
                <a:gd name="T18" fmla="*/ 10 w 50"/>
                <a:gd name="T19" fmla="*/ 13 h 161"/>
                <a:gd name="T20" fmla="*/ 8 w 50"/>
                <a:gd name="T21" fmla="*/ 25 h 161"/>
                <a:gd name="T22" fmla="*/ 6 w 50"/>
                <a:gd name="T23" fmla="*/ 42 h 161"/>
                <a:gd name="T24" fmla="*/ 2 w 50"/>
                <a:gd name="T25" fmla="*/ 71 h 161"/>
                <a:gd name="T26" fmla="*/ 0 w 50"/>
                <a:gd name="T27" fmla="*/ 92 h 161"/>
                <a:gd name="T28" fmla="*/ 0 w 50"/>
                <a:gd name="T29" fmla="*/ 98 h 161"/>
                <a:gd name="T30" fmla="*/ 2 w 50"/>
                <a:gd name="T31" fmla="*/ 119 h 161"/>
                <a:gd name="T32" fmla="*/ 8 w 50"/>
                <a:gd name="T33" fmla="*/ 138 h 161"/>
                <a:gd name="T34" fmla="*/ 12 w 50"/>
                <a:gd name="T35" fmla="*/ 150 h 161"/>
                <a:gd name="T36" fmla="*/ 17 w 50"/>
                <a:gd name="T37" fmla="*/ 158 h 161"/>
                <a:gd name="T38" fmla="*/ 19 w 50"/>
                <a:gd name="T39" fmla="*/ 159 h 161"/>
                <a:gd name="T40" fmla="*/ 23 w 50"/>
                <a:gd name="T41" fmla="*/ 161 h 161"/>
                <a:gd name="T42" fmla="*/ 27 w 50"/>
                <a:gd name="T43" fmla="*/ 159 h 161"/>
                <a:gd name="T44" fmla="*/ 31 w 50"/>
                <a:gd name="T45" fmla="*/ 158 h 161"/>
                <a:gd name="T46" fmla="*/ 35 w 50"/>
                <a:gd name="T47" fmla="*/ 144 h 161"/>
                <a:gd name="T48" fmla="*/ 37 w 50"/>
                <a:gd name="T49" fmla="*/ 134 h 161"/>
                <a:gd name="T50" fmla="*/ 42 w 50"/>
                <a:gd name="T51" fmla="*/ 115 h 161"/>
                <a:gd name="T52" fmla="*/ 48 w 50"/>
                <a:gd name="T53" fmla="*/ 104 h 1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
                <a:gd name="T82" fmla="*/ 0 h 161"/>
                <a:gd name="T83" fmla="*/ 50 w 50"/>
                <a:gd name="T84" fmla="*/ 161 h 1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 h="161">
                  <a:moveTo>
                    <a:pt x="48" y="104"/>
                  </a:moveTo>
                  <a:lnTo>
                    <a:pt x="50" y="79"/>
                  </a:lnTo>
                  <a:lnTo>
                    <a:pt x="50" y="59"/>
                  </a:lnTo>
                  <a:lnTo>
                    <a:pt x="42" y="38"/>
                  </a:lnTo>
                  <a:lnTo>
                    <a:pt x="39" y="21"/>
                  </a:lnTo>
                  <a:lnTo>
                    <a:pt x="37" y="8"/>
                  </a:lnTo>
                  <a:lnTo>
                    <a:pt x="31" y="0"/>
                  </a:lnTo>
                  <a:lnTo>
                    <a:pt x="21" y="0"/>
                  </a:lnTo>
                  <a:lnTo>
                    <a:pt x="15" y="4"/>
                  </a:lnTo>
                  <a:lnTo>
                    <a:pt x="10" y="13"/>
                  </a:lnTo>
                  <a:lnTo>
                    <a:pt x="8" y="25"/>
                  </a:lnTo>
                  <a:lnTo>
                    <a:pt x="6" y="42"/>
                  </a:lnTo>
                  <a:lnTo>
                    <a:pt x="2" y="71"/>
                  </a:lnTo>
                  <a:lnTo>
                    <a:pt x="0" y="92"/>
                  </a:lnTo>
                  <a:lnTo>
                    <a:pt x="0" y="98"/>
                  </a:lnTo>
                  <a:lnTo>
                    <a:pt x="2" y="119"/>
                  </a:lnTo>
                  <a:lnTo>
                    <a:pt x="8" y="138"/>
                  </a:lnTo>
                  <a:lnTo>
                    <a:pt x="12" y="150"/>
                  </a:lnTo>
                  <a:lnTo>
                    <a:pt x="17" y="158"/>
                  </a:lnTo>
                  <a:lnTo>
                    <a:pt x="19" y="159"/>
                  </a:lnTo>
                  <a:lnTo>
                    <a:pt x="23" y="161"/>
                  </a:lnTo>
                  <a:lnTo>
                    <a:pt x="27" y="159"/>
                  </a:lnTo>
                  <a:lnTo>
                    <a:pt x="31" y="158"/>
                  </a:lnTo>
                  <a:lnTo>
                    <a:pt x="35" y="144"/>
                  </a:lnTo>
                  <a:lnTo>
                    <a:pt x="37" y="134"/>
                  </a:lnTo>
                  <a:lnTo>
                    <a:pt x="42" y="115"/>
                  </a:lnTo>
                  <a:lnTo>
                    <a:pt x="48" y="10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96" name="Freeform 1005"/>
            <p:cNvSpPr>
              <a:spLocks/>
            </p:cNvSpPr>
            <p:nvPr/>
          </p:nvSpPr>
          <p:spPr bwMode="auto">
            <a:xfrm>
              <a:off x="2935" y="3098"/>
              <a:ext cx="54" cy="62"/>
            </a:xfrm>
            <a:custGeom>
              <a:avLst/>
              <a:gdLst>
                <a:gd name="T0" fmla="*/ 54 w 54"/>
                <a:gd name="T1" fmla="*/ 0 h 62"/>
                <a:gd name="T2" fmla="*/ 54 w 54"/>
                <a:gd name="T3" fmla="*/ 0 h 62"/>
                <a:gd name="T4" fmla="*/ 41 w 54"/>
                <a:gd name="T5" fmla="*/ 19 h 62"/>
                <a:gd name="T6" fmla="*/ 25 w 54"/>
                <a:gd name="T7" fmla="*/ 35 h 62"/>
                <a:gd name="T8" fmla="*/ 2 w 54"/>
                <a:gd name="T9" fmla="*/ 60 h 62"/>
                <a:gd name="T10" fmla="*/ 0 w 54"/>
                <a:gd name="T11" fmla="*/ 62 h 62"/>
                <a:gd name="T12" fmla="*/ 0 60000 65536"/>
                <a:gd name="T13" fmla="*/ 0 60000 65536"/>
                <a:gd name="T14" fmla="*/ 0 60000 65536"/>
                <a:gd name="T15" fmla="*/ 0 60000 65536"/>
                <a:gd name="T16" fmla="*/ 0 60000 65536"/>
                <a:gd name="T17" fmla="*/ 0 60000 65536"/>
                <a:gd name="T18" fmla="*/ 0 w 54"/>
                <a:gd name="T19" fmla="*/ 0 h 62"/>
                <a:gd name="T20" fmla="*/ 54 w 54"/>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54" h="62">
                  <a:moveTo>
                    <a:pt x="54" y="0"/>
                  </a:moveTo>
                  <a:lnTo>
                    <a:pt x="54" y="0"/>
                  </a:lnTo>
                  <a:lnTo>
                    <a:pt x="41" y="19"/>
                  </a:lnTo>
                  <a:lnTo>
                    <a:pt x="25" y="35"/>
                  </a:lnTo>
                  <a:lnTo>
                    <a:pt x="2" y="60"/>
                  </a:lnTo>
                  <a:lnTo>
                    <a:pt x="0" y="6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97" name="Freeform 1006"/>
            <p:cNvSpPr>
              <a:spLocks/>
            </p:cNvSpPr>
            <p:nvPr/>
          </p:nvSpPr>
          <p:spPr bwMode="auto">
            <a:xfrm>
              <a:off x="2631" y="3109"/>
              <a:ext cx="41" cy="74"/>
            </a:xfrm>
            <a:custGeom>
              <a:avLst/>
              <a:gdLst>
                <a:gd name="T0" fmla="*/ 0 w 41"/>
                <a:gd name="T1" fmla="*/ 74 h 74"/>
                <a:gd name="T2" fmla="*/ 14 w 41"/>
                <a:gd name="T3" fmla="*/ 52 h 74"/>
                <a:gd name="T4" fmla="*/ 25 w 41"/>
                <a:gd name="T5" fmla="*/ 33 h 74"/>
                <a:gd name="T6" fmla="*/ 41 w 41"/>
                <a:gd name="T7" fmla="*/ 0 h 74"/>
                <a:gd name="T8" fmla="*/ 0 60000 65536"/>
                <a:gd name="T9" fmla="*/ 0 60000 65536"/>
                <a:gd name="T10" fmla="*/ 0 60000 65536"/>
                <a:gd name="T11" fmla="*/ 0 60000 65536"/>
                <a:gd name="T12" fmla="*/ 0 w 41"/>
                <a:gd name="T13" fmla="*/ 0 h 74"/>
                <a:gd name="T14" fmla="*/ 41 w 41"/>
                <a:gd name="T15" fmla="*/ 74 h 74"/>
              </a:gdLst>
              <a:ahLst/>
              <a:cxnLst>
                <a:cxn ang="T8">
                  <a:pos x="T0" y="T1"/>
                </a:cxn>
                <a:cxn ang="T9">
                  <a:pos x="T2" y="T3"/>
                </a:cxn>
                <a:cxn ang="T10">
                  <a:pos x="T4" y="T5"/>
                </a:cxn>
                <a:cxn ang="T11">
                  <a:pos x="T6" y="T7"/>
                </a:cxn>
              </a:cxnLst>
              <a:rect l="T12" t="T13" r="T14" b="T15"/>
              <a:pathLst>
                <a:path w="41" h="74">
                  <a:moveTo>
                    <a:pt x="0" y="74"/>
                  </a:moveTo>
                  <a:lnTo>
                    <a:pt x="14" y="52"/>
                  </a:lnTo>
                  <a:lnTo>
                    <a:pt x="25" y="33"/>
                  </a:lnTo>
                  <a:lnTo>
                    <a:pt x="4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98" name="Freeform 1007"/>
            <p:cNvSpPr>
              <a:spLocks/>
            </p:cNvSpPr>
            <p:nvPr/>
          </p:nvSpPr>
          <p:spPr bwMode="auto">
            <a:xfrm>
              <a:off x="2601" y="3208"/>
              <a:ext cx="13" cy="5"/>
            </a:xfrm>
            <a:custGeom>
              <a:avLst/>
              <a:gdLst>
                <a:gd name="T0" fmla="*/ 13 w 13"/>
                <a:gd name="T1" fmla="*/ 0 h 5"/>
                <a:gd name="T2" fmla="*/ 13 w 13"/>
                <a:gd name="T3" fmla="*/ 2 h 5"/>
                <a:gd name="T4" fmla="*/ 5 w 13"/>
                <a:gd name="T5" fmla="*/ 3 h 5"/>
                <a:gd name="T6" fmla="*/ 0 w 13"/>
                <a:gd name="T7" fmla="*/ 5 h 5"/>
                <a:gd name="T8" fmla="*/ 0 60000 65536"/>
                <a:gd name="T9" fmla="*/ 0 60000 65536"/>
                <a:gd name="T10" fmla="*/ 0 60000 65536"/>
                <a:gd name="T11" fmla="*/ 0 60000 65536"/>
                <a:gd name="T12" fmla="*/ 0 w 13"/>
                <a:gd name="T13" fmla="*/ 0 h 5"/>
                <a:gd name="T14" fmla="*/ 13 w 13"/>
                <a:gd name="T15" fmla="*/ 5 h 5"/>
              </a:gdLst>
              <a:ahLst/>
              <a:cxnLst>
                <a:cxn ang="T8">
                  <a:pos x="T0" y="T1"/>
                </a:cxn>
                <a:cxn ang="T9">
                  <a:pos x="T2" y="T3"/>
                </a:cxn>
                <a:cxn ang="T10">
                  <a:pos x="T4" y="T5"/>
                </a:cxn>
                <a:cxn ang="T11">
                  <a:pos x="T6" y="T7"/>
                </a:cxn>
              </a:cxnLst>
              <a:rect l="T12" t="T13" r="T14" b="T15"/>
              <a:pathLst>
                <a:path w="13" h="5">
                  <a:moveTo>
                    <a:pt x="13" y="0"/>
                  </a:moveTo>
                  <a:lnTo>
                    <a:pt x="13" y="2"/>
                  </a:lnTo>
                  <a:lnTo>
                    <a:pt x="5" y="3"/>
                  </a:lnTo>
                  <a:lnTo>
                    <a:pt x="0"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99" name="Freeform 1008"/>
            <p:cNvSpPr>
              <a:spLocks/>
            </p:cNvSpPr>
            <p:nvPr/>
          </p:nvSpPr>
          <p:spPr bwMode="auto">
            <a:xfrm>
              <a:off x="2543" y="3210"/>
              <a:ext cx="10" cy="1"/>
            </a:xfrm>
            <a:custGeom>
              <a:avLst/>
              <a:gdLst>
                <a:gd name="T0" fmla="*/ 10 w 10"/>
                <a:gd name="T1" fmla="*/ 1 h 1"/>
                <a:gd name="T2" fmla="*/ 8 w 10"/>
                <a:gd name="T3" fmla="*/ 1 h 1"/>
                <a:gd name="T4" fmla="*/ 4 w 10"/>
                <a:gd name="T5" fmla="*/ 0 h 1"/>
                <a:gd name="T6" fmla="*/ 0 w 10"/>
                <a:gd name="T7" fmla="*/ 0 h 1"/>
                <a:gd name="T8" fmla="*/ 0 60000 65536"/>
                <a:gd name="T9" fmla="*/ 0 60000 65536"/>
                <a:gd name="T10" fmla="*/ 0 60000 65536"/>
                <a:gd name="T11" fmla="*/ 0 60000 65536"/>
                <a:gd name="T12" fmla="*/ 0 w 10"/>
                <a:gd name="T13" fmla="*/ 0 h 1"/>
                <a:gd name="T14" fmla="*/ 10 w 10"/>
                <a:gd name="T15" fmla="*/ 1 h 1"/>
              </a:gdLst>
              <a:ahLst/>
              <a:cxnLst>
                <a:cxn ang="T8">
                  <a:pos x="T0" y="T1"/>
                </a:cxn>
                <a:cxn ang="T9">
                  <a:pos x="T2" y="T3"/>
                </a:cxn>
                <a:cxn ang="T10">
                  <a:pos x="T4" y="T5"/>
                </a:cxn>
                <a:cxn ang="T11">
                  <a:pos x="T6" y="T7"/>
                </a:cxn>
              </a:cxnLst>
              <a:rect l="T12" t="T13" r="T14" b="T15"/>
              <a:pathLst>
                <a:path w="10" h="1">
                  <a:moveTo>
                    <a:pt x="10" y="1"/>
                  </a:moveTo>
                  <a:lnTo>
                    <a:pt x="8" y="1"/>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200" name="Freeform 1009"/>
            <p:cNvSpPr>
              <a:spLocks/>
            </p:cNvSpPr>
            <p:nvPr/>
          </p:nvSpPr>
          <p:spPr bwMode="auto">
            <a:xfrm>
              <a:off x="2864" y="3019"/>
              <a:ext cx="194" cy="2"/>
            </a:xfrm>
            <a:custGeom>
              <a:avLst/>
              <a:gdLst>
                <a:gd name="T0" fmla="*/ 0 w 194"/>
                <a:gd name="T1" fmla="*/ 0 h 2"/>
                <a:gd name="T2" fmla="*/ 191 w 194"/>
                <a:gd name="T3" fmla="*/ 2 h 2"/>
                <a:gd name="T4" fmla="*/ 194 w 194"/>
                <a:gd name="T5" fmla="*/ 2 h 2"/>
                <a:gd name="T6" fmla="*/ 0 60000 65536"/>
                <a:gd name="T7" fmla="*/ 0 60000 65536"/>
                <a:gd name="T8" fmla="*/ 0 60000 65536"/>
                <a:gd name="T9" fmla="*/ 0 w 194"/>
                <a:gd name="T10" fmla="*/ 0 h 2"/>
                <a:gd name="T11" fmla="*/ 194 w 194"/>
                <a:gd name="T12" fmla="*/ 2 h 2"/>
              </a:gdLst>
              <a:ahLst/>
              <a:cxnLst>
                <a:cxn ang="T6">
                  <a:pos x="T0" y="T1"/>
                </a:cxn>
                <a:cxn ang="T7">
                  <a:pos x="T2" y="T3"/>
                </a:cxn>
                <a:cxn ang="T8">
                  <a:pos x="T4" y="T5"/>
                </a:cxn>
              </a:cxnLst>
              <a:rect l="T9" t="T10" r="T11" b="T12"/>
              <a:pathLst>
                <a:path w="194" h="2">
                  <a:moveTo>
                    <a:pt x="0" y="0"/>
                  </a:moveTo>
                  <a:lnTo>
                    <a:pt x="191" y="2"/>
                  </a:lnTo>
                  <a:lnTo>
                    <a:pt x="194" y="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201" name="Freeform 1010"/>
            <p:cNvSpPr>
              <a:spLocks/>
            </p:cNvSpPr>
            <p:nvPr/>
          </p:nvSpPr>
          <p:spPr bwMode="auto">
            <a:xfrm>
              <a:off x="3155" y="3142"/>
              <a:ext cx="5" cy="164"/>
            </a:xfrm>
            <a:custGeom>
              <a:avLst/>
              <a:gdLst>
                <a:gd name="T0" fmla="*/ 5 w 5"/>
                <a:gd name="T1" fmla="*/ 164 h 164"/>
                <a:gd name="T2" fmla="*/ 5 w 5"/>
                <a:gd name="T3" fmla="*/ 137 h 164"/>
                <a:gd name="T4" fmla="*/ 3 w 5"/>
                <a:gd name="T5" fmla="*/ 114 h 164"/>
                <a:gd name="T6" fmla="*/ 0 w 5"/>
                <a:gd name="T7" fmla="*/ 4 h 164"/>
                <a:gd name="T8" fmla="*/ 0 w 5"/>
                <a:gd name="T9" fmla="*/ 0 h 164"/>
                <a:gd name="T10" fmla="*/ 0 60000 65536"/>
                <a:gd name="T11" fmla="*/ 0 60000 65536"/>
                <a:gd name="T12" fmla="*/ 0 60000 65536"/>
                <a:gd name="T13" fmla="*/ 0 60000 65536"/>
                <a:gd name="T14" fmla="*/ 0 60000 65536"/>
                <a:gd name="T15" fmla="*/ 0 w 5"/>
                <a:gd name="T16" fmla="*/ 0 h 164"/>
                <a:gd name="T17" fmla="*/ 5 w 5"/>
                <a:gd name="T18" fmla="*/ 164 h 164"/>
              </a:gdLst>
              <a:ahLst/>
              <a:cxnLst>
                <a:cxn ang="T10">
                  <a:pos x="T0" y="T1"/>
                </a:cxn>
                <a:cxn ang="T11">
                  <a:pos x="T2" y="T3"/>
                </a:cxn>
                <a:cxn ang="T12">
                  <a:pos x="T4" y="T5"/>
                </a:cxn>
                <a:cxn ang="T13">
                  <a:pos x="T6" y="T7"/>
                </a:cxn>
                <a:cxn ang="T14">
                  <a:pos x="T8" y="T9"/>
                </a:cxn>
              </a:cxnLst>
              <a:rect l="T15" t="T16" r="T17" b="T18"/>
              <a:pathLst>
                <a:path w="5" h="164">
                  <a:moveTo>
                    <a:pt x="5" y="164"/>
                  </a:moveTo>
                  <a:lnTo>
                    <a:pt x="5" y="137"/>
                  </a:lnTo>
                  <a:lnTo>
                    <a:pt x="3" y="114"/>
                  </a:lnTo>
                  <a:lnTo>
                    <a:pt x="0" y="4"/>
                  </a:lnTo>
                  <a:lnTo>
                    <a:pt x="0"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3026" name="Group 1011"/>
          <p:cNvGrpSpPr>
            <a:grpSpLocks/>
          </p:cNvGrpSpPr>
          <p:nvPr/>
        </p:nvGrpSpPr>
        <p:grpSpPr bwMode="auto">
          <a:xfrm>
            <a:off x="381000" y="3581400"/>
            <a:ext cx="1644650" cy="1724025"/>
            <a:chOff x="1084" y="2297"/>
            <a:chExt cx="1036" cy="1086"/>
          </a:xfrm>
        </p:grpSpPr>
        <p:sp>
          <p:nvSpPr>
            <p:cNvPr id="23033" name="Rectangle 1012"/>
            <p:cNvSpPr>
              <a:spLocks noChangeArrowheads="1"/>
            </p:cNvSpPr>
            <p:nvPr/>
          </p:nvSpPr>
          <p:spPr bwMode="auto">
            <a:xfrm>
              <a:off x="1182" y="2297"/>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3034" name="Rectangle 1013"/>
            <p:cNvSpPr>
              <a:spLocks noChangeArrowheads="1"/>
            </p:cNvSpPr>
            <p:nvPr/>
          </p:nvSpPr>
          <p:spPr bwMode="auto">
            <a:xfrm>
              <a:off x="1249" y="22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035" name="Rectangle 1014"/>
            <p:cNvSpPr>
              <a:spLocks noChangeArrowheads="1"/>
            </p:cNvSpPr>
            <p:nvPr/>
          </p:nvSpPr>
          <p:spPr bwMode="auto">
            <a:xfrm>
              <a:off x="1295"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036" name="Rectangle 1015"/>
            <p:cNvSpPr>
              <a:spLocks noChangeArrowheads="1"/>
            </p:cNvSpPr>
            <p:nvPr/>
          </p:nvSpPr>
          <p:spPr bwMode="auto">
            <a:xfrm>
              <a:off x="1326" y="229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037" name="Rectangle 1016"/>
            <p:cNvSpPr>
              <a:spLocks noChangeArrowheads="1"/>
            </p:cNvSpPr>
            <p:nvPr/>
          </p:nvSpPr>
          <p:spPr bwMode="auto">
            <a:xfrm>
              <a:off x="1377" y="2297"/>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3038" name="Rectangle 1017"/>
            <p:cNvSpPr>
              <a:spLocks noChangeArrowheads="1"/>
            </p:cNvSpPr>
            <p:nvPr/>
          </p:nvSpPr>
          <p:spPr bwMode="auto">
            <a:xfrm>
              <a:off x="1477"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3039" name="Rectangle 1018"/>
            <p:cNvSpPr>
              <a:spLocks noChangeArrowheads="1"/>
            </p:cNvSpPr>
            <p:nvPr/>
          </p:nvSpPr>
          <p:spPr bwMode="auto">
            <a:xfrm>
              <a:off x="1508"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040" name="Rectangle 1019"/>
            <p:cNvSpPr>
              <a:spLocks noChangeArrowheads="1"/>
            </p:cNvSpPr>
            <p:nvPr/>
          </p:nvSpPr>
          <p:spPr bwMode="auto">
            <a:xfrm>
              <a:off x="1549" y="22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3041" name="Rectangle 1020"/>
            <p:cNvSpPr>
              <a:spLocks noChangeArrowheads="1"/>
            </p:cNvSpPr>
            <p:nvPr/>
          </p:nvSpPr>
          <p:spPr bwMode="auto">
            <a:xfrm>
              <a:off x="1595"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3042" name="Rectangle 1021"/>
            <p:cNvSpPr>
              <a:spLocks noChangeArrowheads="1"/>
            </p:cNvSpPr>
            <p:nvPr/>
          </p:nvSpPr>
          <p:spPr bwMode="auto">
            <a:xfrm>
              <a:off x="1626" y="229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3043" name="Rectangle 1022"/>
            <p:cNvSpPr>
              <a:spLocks noChangeArrowheads="1"/>
            </p:cNvSpPr>
            <p:nvPr/>
          </p:nvSpPr>
          <p:spPr bwMode="auto">
            <a:xfrm>
              <a:off x="1677"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3044" name="Rectangle 1023"/>
            <p:cNvSpPr>
              <a:spLocks noChangeArrowheads="1"/>
            </p:cNvSpPr>
            <p:nvPr/>
          </p:nvSpPr>
          <p:spPr bwMode="auto">
            <a:xfrm>
              <a:off x="1717"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3045" name="Rectangle 1024"/>
            <p:cNvSpPr>
              <a:spLocks noChangeArrowheads="1"/>
            </p:cNvSpPr>
            <p:nvPr/>
          </p:nvSpPr>
          <p:spPr bwMode="auto">
            <a:xfrm>
              <a:off x="1781" y="2297"/>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3046" name="Rectangle 1025"/>
            <p:cNvSpPr>
              <a:spLocks noChangeArrowheads="1"/>
            </p:cNvSpPr>
            <p:nvPr/>
          </p:nvSpPr>
          <p:spPr bwMode="auto">
            <a:xfrm>
              <a:off x="1870" y="229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047" name="Rectangle 1026"/>
            <p:cNvSpPr>
              <a:spLocks noChangeArrowheads="1"/>
            </p:cNvSpPr>
            <p:nvPr/>
          </p:nvSpPr>
          <p:spPr bwMode="auto">
            <a:xfrm>
              <a:off x="1911" y="229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048" name="Rectangle 1027"/>
            <p:cNvSpPr>
              <a:spLocks noChangeArrowheads="1"/>
            </p:cNvSpPr>
            <p:nvPr/>
          </p:nvSpPr>
          <p:spPr bwMode="auto">
            <a:xfrm>
              <a:off x="1947" y="229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049" name="Rectangle 1028"/>
            <p:cNvSpPr>
              <a:spLocks noChangeArrowheads="1"/>
            </p:cNvSpPr>
            <p:nvPr/>
          </p:nvSpPr>
          <p:spPr bwMode="auto">
            <a:xfrm>
              <a:off x="1973" y="229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050" name="Rectangle 1029"/>
            <p:cNvSpPr>
              <a:spLocks noChangeArrowheads="1"/>
            </p:cNvSpPr>
            <p:nvPr/>
          </p:nvSpPr>
          <p:spPr bwMode="auto">
            <a:xfrm>
              <a:off x="2014" y="229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3051" name="Rectangle 1030"/>
            <p:cNvSpPr>
              <a:spLocks noChangeArrowheads="1"/>
            </p:cNvSpPr>
            <p:nvPr/>
          </p:nvSpPr>
          <p:spPr bwMode="auto">
            <a:xfrm>
              <a:off x="2060" y="229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3052" name="Rectangle 1031"/>
            <p:cNvSpPr>
              <a:spLocks noChangeArrowheads="1"/>
            </p:cNvSpPr>
            <p:nvPr/>
          </p:nvSpPr>
          <p:spPr bwMode="auto">
            <a:xfrm>
              <a:off x="1182"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053" name="Rectangle 1032"/>
            <p:cNvSpPr>
              <a:spLocks noChangeArrowheads="1"/>
            </p:cNvSpPr>
            <p:nvPr/>
          </p:nvSpPr>
          <p:spPr bwMode="auto">
            <a:xfrm>
              <a:off x="1208"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054" name="Rectangle 1033"/>
            <p:cNvSpPr>
              <a:spLocks noChangeArrowheads="1"/>
            </p:cNvSpPr>
            <p:nvPr/>
          </p:nvSpPr>
          <p:spPr bwMode="auto">
            <a:xfrm>
              <a:off x="1234" y="2410"/>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055" name="Rectangle 1034"/>
            <p:cNvSpPr>
              <a:spLocks noChangeArrowheads="1"/>
            </p:cNvSpPr>
            <p:nvPr/>
          </p:nvSpPr>
          <p:spPr bwMode="auto">
            <a:xfrm>
              <a:off x="1270"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056" name="Rectangle 1035"/>
            <p:cNvSpPr>
              <a:spLocks noChangeArrowheads="1"/>
            </p:cNvSpPr>
            <p:nvPr/>
          </p:nvSpPr>
          <p:spPr bwMode="auto">
            <a:xfrm>
              <a:off x="1316"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057" name="Rectangle 1036"/>
            <p:cNvSpPr>
              <a:spLocks noChangeArrowheads="1"/>
            </p:cNvSpPr>
            <p:nvPr/>
          </p:nvSpPr>
          <p:spPr bwMode="auto">
            <a:xfrm>
              <a:off x="1357" y="2410"/>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058" name="Rectangle 1037"/>
            <p:cNvSpPr>
              <a:spLocks noChangeArrowheads="1"/>
            </p:cNvSpPr>
            <p:nvPr/>
          </p:nvSpPr>
          <p:spPr bwMode="auto">
            <a:xfrm>
              <a:off x="1416"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059" name="Rectangle 1038"/>
            <p:cNvSpPr>
              <a:spLocks noChangeArrowheads="1"/>
            </p:cNvSpPr>
            <p:nvPr/>
          </p:nvSpPr>
          <p:spPr bwMode="auto">
            <a:xfrm>
              <a:off x="1480"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3060" name="Rectangle 1039"/>
            <p:cNvSpPr>
              <a:spLocks noChangeArrowheads="1"/>
            </p:cNvSpPr>
            <p:nvPr/>
          </p:nvSpPr>
          <p:spPr bwMode="auto">
            <a:xfrm>
              <a:off x="1526"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061" name="Rectangle 1040"/>
            <p:cNvSpPr>
              <a:spLocks noChangeArrowheads="1"/>
            </p:cNvSpPr>
            <p:nvPr/>
          </p:nvSpPr>
          <p:spPr bwMode="auto">
            <a:xfrm>
              <a:off x="1552"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062" name="Rectangle 1041"/>
            <p:cNvSpPr>
              <a:spLocks noChangeArrowheads="1"/>
            </p:cNvSpPr>
            <p:nvPr/>
          </p:nvSpPr>
          <p:spPr bwMode="auto">
            <a:xfrm>
              <a:off x="1593"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063" name="Rectangle 1042"/>
            <p:cNvSpPr>
              <a:spLocks noChangeArrowheads="1"/>
            </p:cNvSpPr>
            <p:nvPr/>
          </p:nvSpPr>
          <p:spPr bwMode="auto">
            <a:xfrm>
              <a:off x="1639"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064" name="Rectangle 1043"/>
            <p:cNvSpPr>
              <a:spLocks noChangeArrowheads="1"/>
            </p:cNvSpPr>
            <p:nvPr/>
          </p:nvSpPr>
          <p:spPr bwMode="auto">
            <a:xfrm>
              <a:off x="1703"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065" name="Rectangle 1044"/>
            <p:cNvSpPr>
              <a:spLocks noChangeArrowheads="1"/>
            </p:cNvSpPr>
            <p:nvPr/>
          </p:nvSpPr>
          <p:spPr bwMode="auto">
            <a:xfrm>
              <a:off x="1749"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066" name="Rectangle 1045"/>
            <p:cNvSpPr>
              <a:spLocks noChangeArrowheads="1"/>
            </p:cNvSpPr>
            <p:nvPr/>
          </p:nvSpPr>
          <p:spPr bwMode="auto">
            <a:xfrm>
              <a:off x="1818"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067" name="Rectangle 1046"/>
            <p:cNvSpPr>
              <a:spLocks noChangeArrowheads="1"/>
            </p:cNvSpPr>
            <p:nvPr/>
          </p:nvSpPr>
          <p:spPr bwMode="auto">
            <a:xfrm>
              <a:off x="1844"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068" name="Rectangle 1047"/>
            <p:cNvSpPr>
              <a:spLocks noChangeArrowheads="1"/>
            </p:cNvSpPr>
            <p:nvPr/>
          </p:nvSpPr>
          <p:spPr bwMode="auto">
            <a:xfrm>
              <a:off x="1890"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069" name="Rectangle 1048"/>
            <p:cNvSpPr>
              <a:spLocks noChangeArrowheads="1"/>
            </p:cNvSpPr>
            <p:nvPr/>
          </p:nvSpPr>
          <p:spPr bwMode="auto">
            <a:xfrm>
              <a:off x="1954"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070" name="Rectangle 1049"/>
            <p:cNvSpPr>
              <a:spLocks noChangeArrowheads="1"/>
            </p:cNvSpPr>
            <p:nvPr/>
          </p:nvSpPr>
          <p:spPr bwMode="auto">
            <a:xfrm>
              <a:off x="2000"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071" name="Rectangle 1050"/>
            <p:cNvSpPr>
              <a:spLocks noChangeArrowheads="1"/>
            </p:cNvSpPr>
            <p:nvPr/>
          </p:nvSpPr>
          <p:spPr bwMode="auto">
            <a:xfrm>
              <a:off x="2026"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3072" name="Rectangle 1051"/>
            <p:cNvSpPr>
              <a:spLocks noChangeArrowheads="1"/>
            </p:cNvSpPr>
            <p:nvPr/>
          </p:nvSpPr>
          <p:spPr bwMode="auto">
            <a:xfrm>
              <a:off x="2072"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073" name="Rectangle 1052"/>
            <p:cNvSpPr>
              <a:spLocks noChangeArrowheads="1"/>
            </p:cNvSpPr>
            <p:nvPr/>
          </p:nvSpPr>
          <p:spPr bwMode="auto">
            <a:xfrm>
              <a:off x="1182"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3074" name="Rectangle 1053"/>
            <p:cNvSpPr>
              <a:spLocks noChangeArrowheads="1"/>
            </p:cNvSpPr>
            <p:nvPr/>
          </p:nvSpPr>
          <p:spPr bwMode="auto">
            <a:xfrm>
              <a:off x="1229"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075" name="Rectangle 1054"/>
            <p:cNvSpPr>
              <a:spLocks noChangeArrowheads="1"/>
            </p:cNvSpPr>
            <p:nvPr/>
          </p:nvSpPr>
          <p:spPr bwMode="auto">
            <a:xfrm>
              <a:off x="1275"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3076" name="Rectangle 1055"/>
            <p:cNvSpPr>
              <a:spLocks noChangeArrowheads="1"/>
            </p:cNvSpPr>
            <p:nvPr/>
          </p:nvSpPr>
          <p:spPr bwMode="auto">
            <a:xfrm>
              <a:off x="1300"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3077" name="Rectangle 1056"/>
            <p:cNvSpPr>
              <a:spLocks noChangeArrowheads="1"/>
            </p:cNvSpPr>
            <p:nvPr/>
          </p:nvSpPr>
          <p:spPr bwMode="auto">
            <a:xfrm>
              <a:off x="1347"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078" name="Rectangle 1057"/>
            <p:cNvSpPr>
              <a:spLocks noChangeArrowheads="1"/>
            </p:cNvSpPr>
            <p:nvPr/>
          </p:nvSpPr>
          <p:spPr bwMode="auto">
            <a:xfrm>
              <a:off x="1372" y="251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079" name="Rectangle 1058"/>
            <p:cNvSpPr>
              <a:spLocks noChangeArrowheads="1"/>
            </p:cNvSpPr>
            <p:nvPr/>
          </p:nvSpPr>
          <p:spPr bwMode="auto">
            <a:xfrm>
              <a:off x="1431"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3080" name="Rectangle 1059"/>
            <p:cNvSpPr>
              <a:spLocks noChangeArrowheads="1"/>
            </p:cNvSpPr>
            <p:nvPr/>
          </p:nvSpPr>
          <p:spPr bwMode="auto">
            <a:xfrm>
              <a:off x="1477"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081" name="Rectangle 1060"/>
            <p:cNvSpPr>
              <a:spLocks noChangeArrowheads="1"/>
            </p:cNvSpPr>
            <p:nvPr/>
          </p:nvSpPr>
          <p:spPr bwMode="auto">
            <a:xfrm>
              <a:off x="1531"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082" name="Rectangle 1061"/>
            <p:cNvSpPr>
              <a:spLocks noChangeArrowheads="1"/>
            </p:cNvSpPr>
            <p:nvPr/>
          </p:nvSpPr>
          <p:spPr bwMode="auto">
            <a:xfrm>
              <a:off x="1557"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3083" name="Rectangle 1062"/>
            <p:cNvSpPr>
              <a:spLocks noChangeArrowheads="1"/>
            </p:cNvSpPr>
            <p:nvPr/>
          </p:nvSpPr>
          <p:spPr bwMode="auto">
            <a:xfrm>
              <a:off x="1603"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084" name="Rectangle 1063"/>
            <p:cNvSpPr>
              <a:spLocks noChangeArrowheads="1"/>
            </p:cNvSpPr>
            <p:nvPr/>
          </p:nvSpPr>
          <p:spPr bwMode="auto">
            <a:xfrm>
              <a:off x="1667"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3085" name="Rectangle 1064"/>
            <p:cNvSpPr>
              <a:spLocks noChangeArrowheads="1"/>
            </p:cNvSpPr>
            <p:nvPr/>
          </p:nvSpPr>
          <p:spPr bwMode="auto">
            <a:xfrm>
              <a:off x="1693"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086" name="Rectangle 1065"/>
            <p:cNvSpPr>
              <a:spLocks noChangeArrowheads="1"/>
            </p:cNvSpPr>
            <p:nvPr/>
          </p:nvSpPr>
          <p:spPr bwMode="auto">
            <a:xfrm>
              <a:off x="1734"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087" name="Rectangle 1066"/>
            <p:cNvSpPr>
              <a:spLocks noChangeArrowheads="1"/>
            </p:cNvSpPr>
            <p:nvPr/>
          </p:nvSpPr>
          <p:spPr bwMode="auto">
            <a:xfrm>
              <a:off x="1764"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3088" name="Rectangle 1067"/>
            <p:cNvSpPr>
              <a:spLocks noChangeArrowheads="1"/>
            </p:cNvSpPr>
            <p:nvPr/>
          </p:nvSpPr>
          <p:spPr bwMode="auto">
            <a:xfrm>
              <a:off x="1813" y="251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3089" name="Rectangle 1068"/>
            <p:cNvSpPr>
              <a:spLocks noChangeArrowheads="1"/>
            </p:cNvSpPr>
            <p:nvPr/>
          </p:nvSpPr>
          <p:spPr bwMode="auto">
            <a:xfrm>
              <a:off x="1849"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3090" name="Rectangle 1069"/>
            <p:cNvSpPr>
              <a:spLocks noChangeArrowheads="1"/>
            </p:cNvSpPr>
            <p:nvPr/>
          </p:nvSpPr>
          <p:spPr bwMode="auto">
            <a:xfrm>
              <a:off x="1895"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3091" name="Rectangle 1070"/>
            <p:cNvSpPr>
              <a:spLocks noChangeArrowheads="1"/>
            </p:cNvSpPr>
            <p:nvPr/>
          </p:nvSpPr>
          <p:spPr bwMode="auto">
            <a:xfrm>
              <a:off x="1926"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3092" name="Rectangle 1071"/>
            <p:cNvSpPr>
              <a:spLocks noChangeArrowheads="1"/>
            </p:cNvSpPr>
            <p:nvPr/>
          </p:nvSpPr>
          <p:spPr bwMode="auto">
            <a:xfrm>
              <a:off x="1957"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3093" name="Rectangle 1072"/>
            <p:cNvSpPr>
              <a:spLocks noChangeArrowheads="1"/>
            </p:cNvSpPr>
            <p:nvPr/>
          </p:nvSpPr>
          <p:spPr bwMode="auto">
            <a:xfrm>
              <a:off x="1998"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3094" name="Rectangle 1073"/>
            <p:cNvSpPr>
              <a:spLocks noChangeArrowheads="1"/>
            </p:cNvSpPr>
            <p:nvPr/>
          </p:nvSpPr>
          <p:spPr bwMode="auto">
            <a:xfrm>
              <a:off x="2039"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3095" name="Rectangle 1074"/>
            <p:cNvSpPr>
              <a:spLocks noChangeArrowheads="1"/>
            </p:cNvSpPr>
            <p:nvPr/>
          </p:nvSpPr>
          <p:spPr bwMode="auto">
            <a:xfrm>
              <a:off x="2080" y="2519"/>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3096" name="Line 1075"/>
            <p:cNvSpPr>
              <a:spLocks noChangeShapeType="1"/>
            </p:cNvSpPr>
            <p:nvPr/>
          </p:nvSpPr>
          <p:spPr bwMode="auto">
            <a:xfrm>
              <a:off x="1353" y="2660"/>
              <a:ext cx="96" cy="18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097" name="Freeform 1076"/>
            <p:cNvSpPr>
              <a:spLocks/>
            </p:cNvSpPr>
            <p:nvPr/>
          </p:nvSpPr>
          <p:spPr bwMode="auto">
            <a:xfrm>
              <a:off x="1422" y="2820"/>
              <a:ext cx="60" cy="84"/>
            </a:xfrm>
            <a:custGeom>
              <a:avLst/>
              <a:gdLst>
                <a:gd name="T0" fmla="*/ 0 w 60"/>
                <a:gd name="T1" fmla="*/ 21 h 84"/>
                <a:gd name="T2" fmla="*/ 60 w 60"/>
                <a:gd name="T3" fmla="*/ 84 h 84"/>
                <a:gd name="T4" fmla="*/ 41 w 60"/>
                <a:gd name="T5" fmla="*/ 0 h 84"/>
                <a:gd name="T6" fmla="*/ 0 w 60"/>
                <a:gd name="T7" fmla="*/ 21 h 84"/>
                <a:gd name="T8" fmla="*/ 0 60000 65536"/>
                <a:gd name="T9" fmla="*/ 0 60000 65536"/>
                <a:gd name="T10" fmla="*/ 0 60000 65536"/>
                <a:gd name="T11" fmla="*/ 0 60000 65536"/>
                <a:gd name="T12" fmla="*/ 0 w 60"/>
                <a:gd name="T13" fmla="*/ 0 h 84"/>
                <a:gd name="T14" fmla="*/ 60 w 60"/>
                <a:gd name="T15" fmla="*/ 84 h 84"/>
              </a:gdLst>
              <a:ahLst/>
              <a:cxnLst>
                <a:cxn ang="T8">
                  <a:pos x="T0" y="T1"/>
                </a:cxn>
                <a:cxn ang="T9">
                  <a:pos x="T2" y="T3"/>
                </a:cxn>
                <a:cxn ang="T10">
                  <a:pos x="T4" y="T5"/>
                </a:cxn>
                <a:cxn ang="T11">
                  <a:pos x="T6" y="T7"/>
                </a:cxn>
              </a:cxnLst>
              <a:rect l="T12" t="T13" r="T14" b="T15"/>
              <a:pathLst>
                <a:path w="60" h="84">
                  <a:moveTo>
                    <a:pt x="0" y="21"/>
                  </a:moveTo>
                  <a:lnTo>
                    <a:pt x="60" y="84"/>
                  </a:lnTo>
                  <a:lnTo>
                    <a:pt x="41" y="0"/>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098" name="Freeform 1077"/>
            <p:cNvSpPr>
              <a:spLocks/>
            </p:cNvSpPr>
            <p:nvPr/>
          </p:nvSpPr>
          <p:spPr bwMode="auto">
            <a:xfrm>
              <a:off x="1915" y="2954"/>
              <a:ext cx="86" cy="216"/>
            </a:xfrm>
            <a:custGeom>
              <a:avLst/>
              <a:gdLst>
                <a:gd name="T0" fmla="*/ 86 w 86"/>
                <a:gd name="T1" fmla="*/ 152 h 216"/>
                <a:gd name="T2" fmla="*/ 85 w 86"/>
                <a:gd name="T3" fmla="*/ 201 h 216"/>
                <a:gd name="T4" fmla="*/ 83 w 86"/>
                <a:gd name="T5" fmla="*/ 216 h 216"/>
                <a:gd name="T6" fmla="*/ 67 w 86"/>
                <a:gd name="T7" fmla="*/ 214 h 216"/>
                <a:gd name="T8" fmla="*/ 69 w 86"/>
                <a:gd name="T9" fmla="*/ 189 h 216"/>
                <a:gd name="T10" fmla="*/ 67 w 86"/>
                <a:gd name="T11" fmla="*/ 168 h 216"/>
                <a:gd name="T12" fmla="*/ 61 w 86"/>
                <a:gd name="T13" fmla="*/ 145 h 216"/>
                <a:gd name="T14" fmla="*/ 56 w 86"/>
                <a:gd name="T15" fmla="*/ 127 h 216"/>
                <a:gd name="T16" fmla="*/ 54 w 86"/>
                <a:gd name="T17" fmla="*/ 114 h 216"/>
                <a:gd name="T18" fmla="*/ 50 w 86"/>
                <a:gd name="T19" fmla="*/ 106 h 216"/>
                <a:gd name="T20" fmla="*/ 38 w 86"/>
                <a:gd name="T21" fmla="*/ 104 h 216"/>
                <a:gd name="T22" fmla="*/ 31 w 86"/>
                <a:gd name="T23" fmla="*/ 110 h 216"/>
                <a:gd name="T24" fmla="*/ 27 w 86"/>
                <a:gd name="T25" fmla="*/ 120 h 216"/>
                <a:gd name="T26" fmla="*/ 23 w 86"/>
                <a:gd name="T27" fmla="*/ 131 h 216"/>
                <a:gd name="T28" fmla="*/ 23 w 86"/>
                <a:gd name="T29" fmla="*/ 151 h 216"/>
                <a:gd name="T30" fmla="*/ 17 w 86"/>
                <a:gd name="T31" fmla="*/ 179 h 216"/>
                <a:gd name="T32" fmla="*/ 15 w 86"/>
                <a:gd name="T33" fmla="*/ 202 h 216"/>
                <a:gd name="T34" fmla="*/ 17 w 86"/>
                <a:gd name="T35" fmla="*/ 206 h 216"/>
                <a:gd name="T36" fmla="*/ 8 w 86"/>
                <a:gd name="T37" fmla="*/ 208 h 216"/>
                <a:gd name="T38" fmla="*/ 4 w 86"/>
                <a:gd name="T39" fmla="*/ 168 h 216"/>
                <a:gd name="T40" fmla="*/ 0 w 86"/>
                <a:gd name="T41" fmla="*/ 137 h 216"/>
                <a:gd name="T42" fmla="*/ 4 w 86"/>
                <a:gd name="T43" fmla="*/ 124 h 216"/>
                <a:gd name="T44" fmla="*/ 10 w 86"/>
                <a:gd name="T45" fmla="*/ 106 h 216"/>
                <a:gd name="T46" fmla="*/ 29 w 86"/>
                <a:gd name="T47" fmla="*/ 68 h 216"/>
                <a:gd name="T48" fmla="*/ 58 w 86"/>
                <a:gd name="T49" fmla="*/ 25 h 216"/>
                <a:gd name="T50" fmla="*/ 67 w 86"/>
                <a:gd name="T51" fmla="*/ 14 h 216"/>
                <a:gd name="T52" fmla="*/ 79 w 86"/>
                <a:gd name="T53" fmla="*/ 0 h 216"/>
                <a:gd name="T54" fmla="*/ 73 w 86"/>
                <a:gd name="T55" fmla="*/ 35 h 216"/>
                <a:gd name="T56" fmla="*/ 73 w 86"/>
                <a:gd name="T57" fmla="*/ 62 h 216"/>
                <a:gd name="T58" fmla="*/ 75 w 86"/>
                <a:gd name="T59" fmla="*/ 87 h 216"/>
                <a:gd name="T60" fmla="*/ 83 w 86"/>
                <a:gd name="T61" fmla="*/ 112 h 216"/>
                <a:gd name="T62" fmla="*/ 86 w 86"/>
                <a:gd name="T63" fmla="*/ 152 h 2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6"/>
                <a:gd name="T97" fmla="*/ 0 h 216"/>
                <a:gd name="T98" fmla="*/ 86 w 86"/>
                <a:gd name="T99" fmla="*/ 216 h 2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6" h="216">
                  <a:moveTo>
                    <a:pt x="86" y="152"/>
                  </a:moveTo>
                  <a:lnTo>
                    <a:pt x="85" y="201"/>
                  </a:lnTo>
                  <a:lnTo>
                    <a:pt x="83" y="216"/>
                  </a:lnTo>
                  <a:lnTo>
                    <a:pt x="67" y="214"/>
                  </a:lnTo>
                  <a:lnTo>
                    <a:pt x="69" y="189"/>
                  </a:lnTo>
                  <a:lnTo>
                    <a:pt x="67" y="168"/>
                  </a:lnTo>
                  <a:lnTo>
                    <a:pt x="61" y="145"/>
                  </a:lnTo>
                  <a:lnTo>
                    <a:pt x="56" y="127"/>
                  </a:lnTo>
                  <a:lnTo>
                    <a:pt x="54" y="114"/>
                  </a:lnTo>
                  <a:lnTo>
                    <a:pt x="50" y="106"/>
                  </a:lnTo>
                  <a:lnTo>
                    <a:pt x="38" y="104"/>
                  </a:lnTo>
                  <a:lnTo>
                    <a:pt x="31" y="110"/>
                  </a:lnTo>
                  <a:lnTo>
                    <a:pt x="27" y="120"/>
                  </a:lnTo>
                  <a:lnTo>
                    <a:pt x="23" y="131"/>
                  </a:lnTo>
                  <a:lnTo>
                    <a:pt x="23" y="151"/>
                  </a:lnTo>
                  <a:lnTo>
                    <a:pt x="17" y="179"/>
                  </a:lnTo>
                  <a:lnTo>
                    <a:pt x="15" y="202"/>
                  </a:lnTo>
                  <a:lnTo>
                    <a:pt x="17" y="206"/>
                  </a:lnTo>
                  <a:lnTo>
                    <a:pt x="8" y="208"/>
                  </a:lnTo>
                  <a:lnTo>
                    <a:pt x="4" y="168"/>
                  </a:lnTo>
                  <a:lnTo>
                    <a:pt x="0" y="137"/>
                  </a:lnTo>
                  <a:lnTo>
                    <a:pt x="4" y="124"/>
                  </a:lnTo>
                  <a:lnTo>
                    <a:pt x="10" y="106"/>
                  </a:lnTo>
                  <a:lnTo>
                    <a:pt x="29" y="68"/>
                  </a:lnTo>
                  <a:lnTo>
                    <a:pt x="58" y="25"/>
                  </a:lnTo>
                  <a:lnTo>
                    <a:pt x="67" y="14"/>
                  </a:lnTo>
                  <a:lnTo>
                    <a:pt x="79" y="0"/>
                  </a:lnTo>
                  <a:lnTo>
                    <a:pt x="73" y="35"/>
                  </a:lnTo>
                  <a:lnTo>
                    <a:pt x="73" y="62"/>
                  </a:lnTo>
                  <a:lnTo>
                    <a:pt x="75" y="87"/>
                  </a:lnTo>
                  <a:lnTo>
                    <a:pt x="83" y="112"/>
                  </a:lnTo>
                  <a:lnTo>
                    <a:pt x="86" y="15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099" name="Freeform 1078"/>
            <p:cNvSpPr>
              <a:spLocks/>
            </p:cNvSpPr>
            <p:nvPr/>
          </p:nvSpPr>
          <p:spPr bwMode="auto">
            <a:xfrm>
              <a:off x="1907" y="3160"/>
              <a:ext cx="91" cy="168"/>
            </a:xfrm>
            <a:custGeom>
              <a:avLst/>
              <a:gdLst>
                <a:gd name="T0" fmla="*/ 91 w 91"/>
                <a:gd name="T1" fmla="*/ 10 h 168"/>
                <a:gd name="T2" fmla="*/ 87 w 91"/>
                <a:gd name="T3" fmla="*/ 31 h 168"/>
                <a:gd name="T4" fmla="*/ 85 w 91"/>
                <a:gd name="T5" fmla="*/ 45 h 168"/>
                <a:gd name="T6" fmla="*/ 81 w 91"/>
                <a:gd name="T7" fmla="*/ 62 h 168"/>
                <a:gd name="T8" fmla="*/ 69 w 91"/>
                <a:gd name="T9" fmla="*/ 75 h 168"/>
                <a:gd name="T10" fmla="*/ 58 w 91"/>
                <a:gd name="T11" fmla="*/ 89 h 168"/>
                <a:gd name="T12" fmla="*/ 41 w 91"/>
                <a:gd name="T13" fmla="*/ 104 h 168"/>
                <a:gd name="T14" fmla="*/ 27 w 91"/>
                <a:gd name="T15" fmla="*/ 121 h 168"/>
                <a:gd name="T16" fmla="*/ 18 w 91"/>
                <a:gd name="T17" fmla="*/ 141 h 168"/>
                <a:gd name="T18" fmla="*/ 10 w 91"/>
                <a:gd name="T19" fmla="*/ 166 h 168"/>
                <a:gd name="T20" fmla="*/ 10 w 91"/>
                <a:gd name="T21" fmla="*/ 168 h 168"/>
                <a:gd name="T22" fmla="*/ 8 w 91"/>
                <a:gd name="T23" fmla="*/ 168 h 168"/>
                <a:gd name="T24" fmla="*/ 2 w 91"/>
                <a:gd name="T25" fmla="*/ 143 h 168"/>
                <a:gd name="T26" fmla="*/ 0 w 91"/>
                <a:gd name="T27" fmla="*/ 121 h 168"/>
                <a:gd name="T28" fmla="*/ 2 w 91"/>
                <a:gd name="T29" fmla="*/ 87 h 168"/>
                <a:gd name="T30" fmla="*/ 10 w 91"/>
                <a:gd name="T31" fmla="*/ 54 h 168"/>
                <a:gd name="T32" fmla="*/ 16 w 91"/>
                <a:gd name="T33" fmla="*/ 2 h 168"/>
                <a:gd name="T34" fmla="*/ 25 w 91"/>
                <a:gd name="T35" fmla="*/ 0 h 168"/>
                <a:gd name="T36" fmla="*/ 27 w 91"/>
                <a:gd name="T37" fmla="*/ 23 h 168"/>
                <a:gd name="T38" fmla="*/ 31 w 91"/>
                <a:gd name="T39" fmla="*/ 45 h 168"/>
                <a:gd name="T40" fmla="*/ 37 w 91"/>
                <a:gd name="T41" fmla="*/ 56 h 168"/>
                <a:gd name="T42" fmla="*/ 43 w 91"/>
                <a:gd name="T43" fmla="*/ 62 h 168"/>
                <a:gd name="T44" fmla="*/ 46 w 91"/>
                <a:gd name="T45" fmla="*/ 68 h 168"/>
                <a:gd name="T46" fmla="*/ 52 w 91"/>
                <a:gd name="T47" fmla="*/ 68 h 168"/>
                <a:gd name="T48" fmla="*/ 56 w 91"/>
                <a:gd name="T49" fmla="*/ 64 h 168"/>
                <a:gd name="T50" fmla="*/ 62 w 91"/>
                <a:gd name="T51" fmla="*/ 50 h 168"/>
                <a:gd name="T52" fmla="*/ 62 w 91"/>
                <a:gd name="T53" fmla="*/ 39 h 168"/>
                <a:gd name="T54" fmla="*/ 69 w 91"/>
                <a:gd name="T55" fmla="*/ 21 h 168"/>
                <a:gd name="T56" fmla="*/ 75 w 91"/>
                <a:gd name="T57" fmla="*/ 8 h 168"/>
                <a:gd name="T58" fmla="*/ 91 w 91"/>
                <a:gd name="T59" fmla="*/ 10 h 16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
                <a:gd name="T91" fmla="*/ 0 h 168"/>
                <a:gd name="T92" fmla="*/ 91 w 91"/>
                <a:gd name="T93" fmla="*/ 168 h 16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 h="168">
                  <a:moveTo>
                    <a:pt x="91" y="10"/>
                  </a:moveTo>
                  <a:lnTo>
                    <a:pt x="87" y="31"/>
                  </a:lnTo>
                  <a:lnTo>
                    <a:pt x="85" y="45"/>
                  </a:lnTo>
                  <a:lnTo>
                    <a:pt x="81" y="62"/>
                  </a:lnTo>
                  <a:lnTo>
                    <a:pt x="69" y="75"/>
                  </a:lnTo>
                  <a:lnTo>
                    <a:pt x="58" y="89"/>
                  </a:lnTo>
                  <a:lnTo>
                    <a:pt x="41" y="104"/>
                  </a:lnTo>
                  <a:lnTo>
                    <a:pt x="27" y="121"/>
                  </a:lnTo>
                  <a:lnTo>
                    <a:pt x="18" y="141"/>
                  </a:lnTo>
                  <a:lnTo>
                    <a:pt x="10" y="166"/>
                  </a:lnTo>
                  <a:lnTo>
                    <a:pt x="10" y="168"/>
                  </a:lnTo>
                  <a:lnTo>
                    <a:pt x="8" y="168"/>
                  </a:lnTo>
                  <a:lnTo>
                    <a:pt x="2" y="143"/>
                  </a:lnTo>
                  <a:lnTo>
                    <a:pt x="0" y="121"/>
                  </a:lnTo>
                  <a:lnTo>
                    <a:pt x="2" y="87"/>
                  </a:lnTo>
                  <a:lnTo>
                    <a:pt x="10" y="54"/>
                  </a:lnTo>
                  <a:lnTo>
                    <a:pt x="16" y="2"/>
                  </a:lnTo>
                  <a:lnTo>
                    <a:pt x="25" y="0"/>
                  </a:lnTo>
                  <a:lnTo>
                    <a:pt x="27" y="23"/>
                  </a:lnTo>
                  <a:lnTo>
                    <a:pt x="31" y="45"/>
                  </a:lnTo>
                  <a:lnTo>
                    <a:pt x="37" y="56"/>
                  </a:lnTo>
                  <a:lnTo>
                    <a:pt x="43" y="62"/>
                  </a:lnTo>
                  <a:lnTo>
                    <a:pt x="46" y="68"/>
                  </a:lnTo>
                  <a:lnTo>
                    <a:pt x="52" y="68"/>
                  </a:lnTo>
                  <a:lnTo>
                    <a:pt x="56" y="64"/>
                  </a:lnTo>
                  <a:lnTo>
                    <a:pt x="62" y="50"/>
                  </a:lnTo>
                  <a:lnTo>
                    <a:pt x="62" y="39"/>
                  </a:lnTo>
                  <a:lnTo>
                    <a:pt x="69" y="21"/>
                  </a:lnTo>
                  <a:lnTo>
                    <a:pt x="75" y="8"/>
                  </a:lnTo>
                  <a:lnTo>
                    <a:pt x="91" y="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00" name="Freeform 1079"/>
            <p:cNvSpPr>
              <a:spLocks/>
            </p:cNvSpPr>
            <p:nvPr/>
          </p:nvSpPr>
          <p:spPr bwMode="auto">
            <a:xfrm>
              <a:off x="1748" y="2951"/>
              <a:ext cx="246" cy="150"/>
            </a:xfrm>
            <a:custGeom>
              <a:avLst/>
              <a:gdLst>
                <a:gd name="T0" fmla="*/ 171 w 246"/>
                <a:gd name="T1" fmla="*/ 127 h 150"/>
                <a:gd name="T2" fmla="*/ 167 w 246"/>
                <a:gd name="T3" fmla="*/ 140 h 150"/>
                <a:gd name="T4" fmla="*/ 165 w 246"/>
                <a:gd name="T5" fmla="*/ 140 h 150"/>
                <a:gd name="T6" fmla="*/ 165 w 246"/>
                <a:gd name="T7" fmla="*/ 140 h 150"/>
                <a:gd name="T8" fmla="*/ 140 w 246"/>
                <a:gd name="T9" fmla="*/ 132 h 150"/>
                <a:gd name="T10" fmla="*/ 123 w 246"/>
                <a:gd name="T11" fmla="*/ 128 h 150"/>
                <a:gd name="T12" fmla="*/ 100 w 246"/>
                <a:gd name="T13" fmla="*/ 134 h 150"/>
                <a:gd name="T14" fmla="*/ 78 w 246"/>
                <a:gd name="T15" fmla="*/ 142 h 150"/>
                <a:gd name="T16" fmla="*/ 61 w 246"/>
                <a:gd name="T17" fmla="*/ 148 h 150"/>
                <a:gd name="T18" fmla="*/ 46 w 246"/>
                <a:gd name="T19" fmla="*/ 150 h 150"/>
                <a:gd name="T20" fmla="*/ 19 w 246"/>
                <a:gd name="T21" fmla="*/ 146 h 150"/>
                <a:gd name="T22" fmla="*/ 0 w 246"/>
                <a:gd name="T23" fmla="*/ 140 h 150"/>
                <a:gd name="T24" fmla="*/ 1 w 246"/>
                <a:gd name="T25" fmla="*/ 132 h 150"/>
                <a:gd name="T26" fmla="*/ 17 w 246"/>
                <a:gd name="T27" fmla="*/ 119 h 150"/>
                <a:gd name="T28" fmla="*/ 25 w 246"/>
                <a:gd name="T29" fmla="*/ 113 h 150"/>
                <a:gd name="T30" fmla="*/ 32 w 246"/>
                <a:gd name="T31" fmla="*/ 92 h 150"/>
                <a:gd name="T32" fmla="*/ 46 w 246"/>
                <a:gd name="T33" fmla="*/ 65 h 150"/>
                <a:gd name="T34" fmla="*/ 48 w 246"/>
                <a:gd name="T35" fmla="*/ 63 h 150"/>
                <a:gd name="T36" fmla="*/ 71 w 246"/>
                <a:gd name="T37" fmla="*/ 36 h 150"/>
                <a:gd name="T38" fmla="*/ 88 w 246"/>
                <a:gd name="T39" fmla="*/ 19 h 150"/>
                <a:gd name="T40" fmla="*/ 102 w 246"/>
                <a:gd name="T41" fmla="*/ 0 h 150"/>
                <a:gd name="T42" fmla="*/ 125 w 246"/>
                <a:gd name="T43" fmla="*/ 0 h 150"/>
                <a:gd name="T44" fmla="*/ 150 w 246"/>
                <a:gd name="T45" fmla="*/ 3 h 150"/>
                <a:gd name="T46" fmla="*/ 188 w 246"/>
                <a:gd name="T47" fmla="*/ 7 h 150"/>
                <a:gd name="T48" fmla="*/ 221 w 246"/>
                <a:gd name="T49" fmla="*/ 5 h 150"/>
                <a:gd name="T50" fmla="*/ 246 w 246"/>
                <a:gd name="T51" fmla="*/ 3 h 150"/>
                <a:gd name="T52" fmla="*/ 234 w 246"/>
                <a:gd name="T53" fmla="*/ 17 h 150"/>
                <a:gd name="T54" fmla="*/ 225 w 246"/>
                <a:gd name="T55" fmla="*/ 28 h 150"/>
                <a:gd name="T56" fmla="*/ 196 w 246"/>
                <a:gd name="T57" fmla="*/ 71 h 150"/>
                <a:gd name="T58" fmla="*/ 177 w 246"/>
                <a:gd name="T59" fmla="*/ 109 h 150"/>
                <a:gd name="T60" fmla="*/ 171 w 246"/>
                <a:gd name="T61" fmla="*/ 127 h 1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150"/>
                <a:gd name="T95" fmla="*/ 246 w 246"/>
                <a:gd name="T96" fmla="*/ 150 h 1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150">
                  <a:moveTo>
                    <a:pt x="171" y="127"/>
                  </a:moveTo>
                  <a:lnTo>
                    <a:pt x="167" y="140"/>
                  </a:lnTo>
                  <a:lnTo>
                    <a:pt x="165" y="140"/>
                  </a:lnTo>
                  <a:lnTo>
                    <a:pt x="140" y="132"/>
                  </a:lnTo>
                  <a:lnTo>
                    <a:pt x="123" y="128"/>
                  </a:lnTo>
                  <a:lnTo>
                    <a:pt x="100" y="134"/>
                  </a:lnTo>
                  <a:lnTo>
                    <a:pt x="78" y="142"/>
                  </a:lnTo>
                  <a:lnTo>
                    <a:pt x="61" y="148"/>
                  </a:lnTo>
                  <a:lnTo>
                    <a:pt x="46" y="150"/>
                  </a:lnTo>
                  <a:lnTo>
                    <a:pt x="19" y="146"/>
                  </a:lnTo>
                  <a:lnTo>
                    <a:pt x="0" y="140"/>
                  </a:lnTo>
                  <a:lnTo>
                    <a:pt x="1" y="132"/>
                  </a:lnTo>
                  <a:lnTo>
                    <a:pt x="17" y="119"/>
                  </a:lnTo>
                  <a:lnTo>
                    <a:pt x="25" y="113"/>
                  </a:lnTo>
                  <a:lnTo>
                    <a:pt x="32" y="92"/>
                  </a:lnTo>
                  <a:lnTo>
                    <a:pt x="46" y="65"/>
                  </a:lnTo>
                  <a:lnTo>
                    <a:pt x="48" y="63"/>
                  </a:lnTo>
                  <a:lnTo>
                    <a:pt x="71" y="36"/>
                  </a:lnTo>
                  <a:lnTo>
                    <a:pt x="88" y="19"/>
                  </a:lnTo>
                  <a:lnTo>
                    <a:pt x="102" y="0"/>
                  </a:lnTo>
                  <a:lnTo>
                    <a:pt x="125" y="0"/>
                  </a:lnTo>
                  <a:lnTo>
                    <a:pt x="150" y="3"/>
                  </a:lnTo>
                  <a:lnTo>
                    <a:pt x="188" y="7"/>
                  </a:lnTo>
                  <a:lnTo>
                    <a:pt x="221" y="5"/>
                  </a:lnTo>
                  <a:lnTo>
                    <a:pt x="246" y="3"/>
                  </a:lnTo>
                  <a:lnTo>
                    <a:pt x="234" y="17"/>
                  </a:lnTo>
                  <a:lnTo>
                    <a:pt x="225" y="28"/>
                  </a:lnTo>
                  <a:lnTo>
                    <a:pt x="196" y="71"/>
                  </a:lnTo>
                  <a:lnTo>
                    <a:pt x="177" y="109"/>
                  </a:lnTo>
                  <a:lnTo>
                    <a:pt x="171" y="1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01" name="Freeform 1080"/>
            <p:cNvSpPr>
              <a:spLocks noEditPoints="1"/>
            </p:cNvSpPr>
            <p:nvPr/>
          </p:nvSpPr>
          <p:spPr bwMode="auto">
            <a:xfrm>
              <a:off x="1434" y="3079"/>
              <a:ext cx="489" cy="249"/>
            </a:xfrm>
            <a:custGeom>
              <a:avLst/>
              <a:gdLst>
                <a:gd name="T0" fmla="*/ 125 w 489"/>
                <a:gd name="T1" fmla="*/ 95 h 249"/>
                <a:gd name="T2" fmla="*/ 127 w 489"/>
                <a:gd name="T3" fmla="*/ 72 h 249"/>
                <a:gd name="T4" fmla="*/ 114 w 489"/>
                <a:gd name="T5" fmla="*/ 54 h 249"/>
                <a:gd name="T6" fmla="*/ 87 w 489"/>
                <a:gd name="T7" fmla="*/ 56 h 249"/>
                <a:gd name="T8" fmla="*/ 71 w 489"/>
                <a:gd name="T9" fmla="*/ 74 h 249"/>
                <a:gd name="T10" fmla="*/ 77 w 489"/>
                <a:gd name="T11" fmla="*/ 101 h 249"/>
                <a:gd name="T12" fmla="*/ 98 w 489"/>
                <a:gd name="T13" fmla="*/ 116 h 249"/>
                <a:gd name="T14" fmla="*/ 119 w 489"/>
                <a:gd name="T15" fmla="*/ 108 h 249"/>
                <a:gd name="T16" fmla="*/ 125 w 489"/>
                <a:gd name="T17" fmla="*/ 99 h 249"/>
                <a:gd name="T18" fmla="*/ 87 w 489"/>
                <a:gd name="T19" fmla="*/ 241 h 249"/>
                <a:gd name="T20" fmla="*/ 6 w 489"/>
                <a:gd name="T21" fmla="*/ 249 h 249"/>
                <a:gd name="T22" fmla="*/ 12 w 489"/>
                <a:gd name="T23" fmla="*/ 191 h 249"/>
                <a:gd name="T24" fmla="*/ 6 w 489"/>
                <a:gd name="T25" fmla="*/ 137 h 249"/>
                <a:gd name="T26" fmla="*/ 0 w 489"/>
                <a:gd name="T27" fmla="*/ 54 h 249"/>
                <a:gd name="T28" fmla="*/ 6 w 489"/>
                <a:gd name="T29" fmla="*/ 12 h 249"/>
                <a:gd name="T30" fmla="*/ 63 w 489"/>
                <a:gd name="T31" fmla="*/ 18 h 249"/>
                <a:gd name="T32" fmla="*/ 121 w 489"/>
                <a:gd name="T33" fmla="*/ 8 h 249"/>
                <a:gd name="T34" fmla="*/ 165 w 489"/>
                <a:gd name="T35" fmla="*/ 6 h 249"/>
                <a:gd name="T36" fmla="*/ 196 w 489"/>
                <a:gd name="T37" fmla="*/ 24 h 249"/>
                <a:gd name="T38" fmla="*/ 196 w 489"/>
                <a:gd name="T39" fmla="*/ 52 h 249"/>
                <a:gd name="T40" fmla="*/ 215 w 489"/>
                <a:gd name="T41" fmla="*/ 72 h 249"/>
                <a:gd name="T42" fmla="*/ 292 w 489"/>
                <a:gd name="T43" fmla="*/ 72 h 249"/>
                <a:gd name="T44" fmla="*/ 314 w 489"/>
                <a:gd name="T45" fmla="*/ 70 h 249"/>
                <a:gd name="T46" fmla="*/ 310 w 489"/>
                <a:gd name="T47" fmla="*/ 41 h 249"/>
                <a:gd name="T48" fmla="*/ 314 w 489"/>
                <a:gd name="T49" fmla="*/ 12 h 249"/>
                <a:gd name="T50" fmla="*/ 360 w 489"/>
                <a:gd name="T51" fmla="*/ 22 h 249"/>
                <a:gd name="T52" fmla="*/ 392 w 489"/>
                <a:gd name="T53" fmla="*/ 14 h 249"/>
                <a:gd name="T54" fmla="*/ 437 w 489"/>
                <a:gd name="T55" fmla="*/ 0 h 249"/>
                <a:gd name="T56" fmla="*/ 479 w 489"/>
                <a:gd name="T57" fmla="*/ 12 h 249"/>
                <a:gd name="T58" fmla="*/ 481 w 489"/>
                <a:gd name="T59" fmla="*/ 12 h 249"/>
                <a:gd name="T60" fmla="*/ 489 w 489"/>
                <a:gd name="T61" fmla="*/ 83 h 249"/>
                <a:gd name="T62" fmla="*/ 475 w 489"/>
                <a:gd name="T63" fmla="*/ 168 h 249"/>
                <a:gd name="T64" fmla="*/ 475 w 489"/>
                <a:gd name="T65" fmla="*/ 224 h 249"/>
                <a:gd name="T66" fmla="*/ 423 w 489"/>
                <a:gd name="T67" fmla="*/ 245 h 249"/>
                <a:gd name="T68" fmla="*/ 271 w 489"/>
                <a:gd name="T69" fmla="*/ 237 h 249"/>
                <a:gd name="T70" fmla="*/ 106 w 489"/>
                <a:gd name="T71" fmla="*/ 222 h 249"/>
                <a:gd name="T72" fmla="*/ 119 w 489"/>
                <a:gd name="T73" fmla="*/ 212 h 249"/>
                <a:gd name="T74" fmla="*/ 131 w 489"/>
                <a:gd name="T75" fmla="*/ 191 h 249"/>
                <a:gd name="T76" fmla="*/ 121 w 489"/>
                <a:gd name="T77" fmla="*/ 166 h 249"/>
                <a:gd name="T78" fmla="*/ 98 w 489"/>
                <a:gd name="T79" fmla="*/ 160 h 249"/>
                <a:gd name="T80" fmla="*/ 75 w 489"/>
                <a:gd name="T81" fmla="*/ 174 h 249"/>
                <a:gd name="T82" fmla="*/ 67 w 489"/>
                <a:gd name="T83" fmla="*/ 197 h 249"/>
                <a:gd name="T84" fmla="*/ 81 w 489"/>
                <a:gd name="T85" fmla="*/ 212 h 249"/>
                <a:gd name="T86" fmla="*/ 92 w 489"/>
                <a:gd name="T87" fmla="*/ 220 h 249"/>
                <a:gd name="T88" fmla="*/ 106 w 489"/>
                <a:gd name="T89" fmla="*/ 222 h 24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9"/>
                <a:gd name="T136" fmla="*/ 0 h 249"/>
                <a:gd name="T137" fmla="*/ 489 w 489"/>
                <a:gd name="T138" fmla="*/ 249 h 24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9" h="249">
                  <a:moveTo>
                    <a:pt x="125" y="99"/>
                  </a:moveTo>
                  <a:lnTo>
                    <a:pt x="125" y="95"/>
                  </a:lnTo>
                  <a:lnTo>
                    <a:pt x="127" y="83"/>
                  </a:lnTo>
                  <a:lnTo>
                    <a:pt x="127" y="72"/>
                  </a:lnTo>
                  <a:lnTo>
                    <a:pt x="123" y="60"/>
                  </a:lnTo>
                  <a:lnTo>
                    <a:pt x="114" y="54"/>
                  </a:lnTo>
                  <a:lnTo>
                    <a:pt x="98" y="54"/>
                  </a:lnTo>
                  <a:lnTo>
                    <a:pt x="87" y="56"/>
                  </a:lnTo>
                  <a:lnTo>
                    <a:pt x="75" y="62"/>
                  </a:lnTo>
                  <a:lnTo>
                    <a:pt x="71" y="74"/>
                  </a:lnTo>
                  <a:lnTo>
                    <a:pt x="73" y="87"/>
                  </a:lnTo>
                  <a:lnTo>
                    <a:pt x="77" y="101"/>
                  </a:lnTo>
                  <a:lnTo>
                    <a:pt x="87" y="112"/>
                  </a:lnTo>
                  <a:lnTo>
                    <a:pt x="98" y="116"/>
                  </a:lnTo>
                  <a:lnTo>
                    <a:pt x="114" y="114"/>
                  </a:lnTo>
                  <a:lnTo>
                    <a:pt x="119" y="108"/>
                  </a:lnTo>
                  <a:lnTo>
                    <a:pt x="123" y="99"/>
                  </a:lnTo>
                  <a:lnTo>
                    <a:pt x="125" y="99"/>
                  </a:lnTo>
                  <a:close/>
                  <a:moveTo>
                    <a:pt x="189" y="237"/>
                  </a:moveTo>
                  <a:lnTo>
                    <a:pt x="87" y="241"/>
                  </a:lnTo>
                  <a:lnTo>
                    <a:pt x="6" y="249"/>
                  </a:lnTo>
                  <a:lnTo>
                    <a:pt x="10" y="216"/>
                  </a:lnTo>
                  <a:lnTo>
                    <a:pt x="12" y="191"/>
                  </a:lnTo>
                  <a:lnTo>
                    <a:pt x="10" y="160"/>
                  </a:lnTo>
                  <a:lnTo>
                    <a:pt x="6" y="137"/>
                  </a:lnTo>
                  <a:lnTo>
                    <a:pt x="2" y="91"/>
                  </a:lnTo>
                  <a:lnTo>
                    <a:pt x="0" y="54"/>
                  </a:lnTo>
                  <a:lnTo>
                    <a:pt x="2" y="29"/>
                  </a:lnTo>
                  <a:lnTo>
                    <a:pt x="6" y="12"/>
                  </a:lnTo>
                  <a:lnTo>
                    <a:pt x="31" y="16"/>
                  </a:lnTo>
                  <a:lnTo>
                    <a:pt x="63" y="18"/>
                  </a:lnTo>
                  <a:lnTo>
                    <a:pt x="98" y="12"/>
                  </a:lnTo>
                  <a:lnTo>
                    <a:pt x="121" y="8"/>
                  </a:lnTo>
                  <a:lnTo>
                    <a:pt x="144" y="6"/>
                  </a:lnTo>
                  <a:lnTo>
                    <a:pt x="165" y="6"/>
                  </a:lnTo>
                  <a:lnTo>
                    <a:pt x="194" y="12"/>
                  </a:lnTo>
                  <a:lnTo>
                    <a:pt x="196" y="24"/>
                  </a:lnTo>
                  <a:lnTo>
                    <a:pt x="196" y="31"/>
                  </a:lnTo>
                  <a:lnTo>
                    <a:pt x="196" y="52"/>
                  </a:lnTo>
                  <a:lnTo>
                    <a:pt x="194" y="70"/>
                  </a:lnTo>
                  <a:lnTo>
                    <a:pt x="215" y="72"/>
                  </a:lnTo>
                  <a:lnTo>
                    <a:pt x="235" y="72"/>
                  </a:lnTo>
                  <a:lnTo>
                    <a:pt x="292" y="72"/>
                  </a:lnTo>
                  <a:lnTo>
                    <a:pt x="304" y="72"/>
                  </a:lnTo>
                  <a:lnTo>
                    <a:pt x="314" y="70"/>
                  </a:lnTo>
                  <a:lnTo>
                    <a:pt x="310" y="56"/>
                  </a:lnTo>
                  <a:lnTo>
                    <a:pt x="310" y="41"/>
                  </a:lnTo>
                  <a:lnTo>
                    <a:pt x="310" y="27"/>
                  </a:lnTo>
                  <a:lnTo>
                    <a:pt x="314" y="12"/>
                  </a:lnTo>
                  <a:lnTo>
                    <a:pt x="333" y="18"/>
                  </a:lnTo>
                  <a:lnTo>
                    <a:pt x="360" y="22"/>
                  </a:lnTo>
                  <a:lnTo>
                    <a:pt x="375" y="20"/>
                  </a:lnTo>
                  <a:lnTo>
                    <a:pt x="392" y="14"/>
                  </a:lnTo>
                  <a:lnTo>
                    <a:pt x="414" y="6"/>
                  </a:lnTo>
                  <a:lnTo>
                    <a:pt x="437" y="0"/>
                  </a:lnTo>
                  <a:lnTo>
                    <a:pt x="454" y="4"/>
                  </a:lnTo>
                  <a:lnTo>
                    <a:pt x="479" y="12"/>
                  </a:lnTo>
                  <a:lnTo>
                    <a:pt x="481" y="12"/>
                  </a:lnTo>
                  <a:lnTo>
                    <a:pt x="485" y="43"/>
                  </a:lnTo>
                  <a:lnTo>
                    <a:pt x="489" y="83"/>
                  </a:lnTo>
                  <a:lnTo>
                    <a:pt x="483" y="135"/>
                  </a:lnTo>
                  <a:lnTo>
                    <a:pt x="475" y="168"/>
                  </a:lnTo>
                  <a:lnTo>
                    <a:pt x="473" y="202"/>
                  </a:lnTo>
                  <a:lnTo>
                    <a:pt x="475" y="224"/>
                  </a:lnTo>
                  <a:lnTo>
                    <a:pt x="481" y="249"/>
                  </a:lnTo>
                  <a:lnTo>
                    <a:pt x="423" y="245"/>
                  </a:lnTo>
                  <a:lnTo>
                    <a:pt x="379" y="241"/>
                  </a:lnTo>
                  <a:lnTo>
                    <a:pt x="271" y="237"/>
                  </a:lnTo>
                  <a:lnTo>
                    <a:pt x="189" y="237"/>
                  </a:lnTo>
                  <a:close/>
                  <a:moveTo>
                    <a:pt x="106" y="222"/>
                  </a:moveTo>
                  <a:lnTo>
                    <a:pt x="110" y="220"/>
                  </a:lnTo>
                  <a:lnTo>
                    <a:pt x="119" y="212"/>
                  </a:lnTo>
                  <a:lnTo>
                    <a:pt x="125" y="204"/>
                  </a:lnTo>
                  <a:lnTo>
                    <a:pt x="131" y="191"/>
                  </a:lnTo>
                  <a:lnTo>
                    <a:pt x="131" y="179"/>
                  </a:lnTo>
                  <a:lnTo>
                    <a:pt x="121" y="166"/>
                  </a:lnTo>
                  <a:lnTo>
                    <a:pt x="110" y="160"/>
                  </a:lnTo>
                  <a:lnTo>
                    <a:pt x="98" y="160"/>
                  </a:lnTo>
                  <a:lnTo>
                    <a:pt x="87" y="166"/>
                  </a:lnTo>
                  <a:lnTo>
                    <a:pt x="75" y="174"/>
                  </a:lnTo>
                  <a:lnTo>
                    <a:pt x="67" y="183"/>
                  </a:lnTo>
                  <a:lnTo>
                    <a:pt x="67" y="197"/>
                  </a:lnTo>
                  <a:lnTo>
                    <a:pt x="71" y="206"/>
                  </a:lnTo>
                  <a:lnTo>
                    <a:pt x="81" y="212"/>
                  </a:lnTo>
                  <a:lnTo>
                    <a:pt x="88" y="216"/>
                  </a:lnTo>
                  <a:lnTo>
                    <a:pt x="92" y="220"/>
                  </a:lnTo>
                  <a:lnTo>
                    <a:pt x="98" y="222"/>
                  </a:lnTo>
                  <a:lnTo>
                    <a:pt x="106" y="22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02" name="Freeform 1081"/>
            <p:cNvSpPr>
              <a:spLocks/>
            </p:cNvSpPr>
            <p:nvPr/>
          </p:nvSpPr>
          <p:spPr bwMode="auto">
            <a:xfrm>
              <a:off x="1628" y="3012"/>
              <a:ext cx="168" cy="139"/>
            </a:xfrm>
            <a:custGeom>
              <a:avLst/>
              <a:gdLst>
                <a:gd name="T0" fmla="*/ 166 w 168"/>
                <a:gd name="T1" fmla="*/ 4 h 139"/>
                <a:gd name="T2" fmla="*/ 152 w 168"/>
                <a:gd name="T3" fmla="*/ 31 h 139"/>
                <a:gd name="T4" fmla="*/ 145 w 168"/>
                <a:gd name="T5" fmla="*/ 52 h 139"/>
                <a:gd name="T6" fmla="*/ 137 w 168"/>
                <a:gd name="T7" fmla="*/ 58 h 139"/>
                <a:gd name="T8" fmla="*/ 121 w 168"/>
                <a:gd name="T9" fmla="*/ 71 h 139"/>
                <a:gd name="T10" fmla="*/ 120 w 168"/>
                <a:gd name="T11" fmla="*/ 79 h 139"/>
                <a:gd name="T12" fmla="*/ 116 w 168"/>
                <a:gd name="T13" fmla="*/ 94 h 139"/>
                <a:gd name="T14" fmla="*/ 116 w 168"/>
                <a:gd name="T15" fmla="*/ 108 h 139"/>
                <a:gd name="T16" fmla="*/ 116 w 168"/>
                <a:gd name="T17" fmla="*/ 123 h 139"/>
                <a:gd name="T18" fmla="*/ 120 w 168"/>
                <a:gd name="T19" fmla="*/ 137 h 139"/>
                <a:gd name="T20" fmla="*/ 110 w 168"/>
                <a:gd name="T21" fmla="*/ 139 h 139"/>
                <a:gd name="T22" fmla="*/ 98 w 168"/>
                <a:gd name="T23" fmla="*/ 139 h 139"/>
                <a:gd name="T24" fmla="*/ 41 w 168"/>
                <a:gd name="T25" fmla="*/ 139 h 139"/>
                <a:gd name="T26" fmla="*/ 21 w 168"/>
                <a:gd name="T27" fmla="*/ 139 h 139"/>
                <a:gd name="T28" fmla="*/ 0 w 168"/>
                <a:gd name="T29" fmla="*/ 137 h 139"/>
                <a:gd name="T30" fmla="*/ 20 w 168"/>
                <a:gd name="T31" fmla="*/ 116 h 139"/>
                <a:gd name="T32" fmla="*/ 39 w 168"/>
                <a:gd name="T33" fmla="*/ 85 h 139"/>
                <a:gd name="T34" fmla="*/ 46 w 168"/>
                <a:gd name="T35" fmla="*/ 67 h 139"/>
                <a:gd name="T36" fmla="*/ 56 w 168"/>
                <a:gd name="T37" fmla="*/ 48 h 139"/>
                <a:gd name="T38" fmla="*/ 60 w 168"/>
                <a:gd name="T39" fmla="*/ 35 h 139"/>
                <a:gd name="T40" fmla="*/ 66 w 168"/>
                <a:gd name="T41" fmla="*/ 17 h 139"/>
                <a:gd name="T42" fmla="*/ 70 w 168"/>
                <a:gd name="T43" fmla="*/ 8 h 139"/>
                <a:gd name="T44" fmla="*/ 81 w 168"/>
                <a:gd name="T45" fmla="*/ 0 h 139"/>
                <a:gd name="T46" fmla="*/ 93 w 168"/>
                <a:gd name="T47" fmla="*/ 2 h 139"/>
                <a:gd name="T48" fmla="*/ 104 w 168"/>
                <a:gd name="T49" fmla="*/ 2 h 139"/>
                <a:gd name="T50" fmla="*/ 125 w 168"/>
                <a:gd name="T51" fmla="*/ 4 h 139"/>
                <a:gd name="T52" fmla="*/ 141 w 168"/>
                <a:gd name="T53" fmla="*/ 2 h 139"/>
                <a:gd name="T54" fmla="*/ 156 w 168"/>
                <a:gd name="T55" fmla="*/ 0 h 139"/>
                <a:gd name="T56" fmla="*/ 166 w 168"/>
                <a:gd name="T57" fmla="*/ 0 h 139"/>
                <a:gd name="T58" fmla="*/ 168 w 168"/>
                <a:gd name="T59" fmla="*/ 2 h 139"/>
                <a:gd name="T60" fmla="*/ 166 w 168"/>
                <a:gd name="T61" fmla="*/ 4 h 1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39"/>
                <a:gd name="T95" fmla="*/ 168 w 168"/>
                <a:gd name="T96" fmla="*/ 139 h 13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39">
                  <a:moveTo>
                    <a:pt x="166" y="4"/>
                  </a:moveTo>
                  <a:lnTo>
                    <a:pt x="152" y="31"/>
                  </a:lnTo>
                  <a:lnTo>
                    <a:pt x="145" y="52"/>
                  </a:lnTo>
                  <a:lnTo>
                    <a:pt x="137" y="58"/>
                  </a:lnTo>
                  <a:lnTo>
                    <a:pt x="121" y="71"/>
                  </a:lnTo>
                  <a:lnTo>
                    <a:pt x="120" y="79"/>
                  </a:lnTo>
                  <a:lnTo>
                    <a:pt x="116" y="94"/>
                  </a:lnTo>
                  <a:lnTo>
                    <a:pt x="116" y="108"/>
                  </a:lnTo>
                  <a:lnTo>
                    <a:pt x="116" y="123"/>
                  </a:lnTo>
                  <a:lnTo>
                    <a:pt x="120" y="137"/>
                  </a:lnTo>
                  <a:lnTo>
                    <a:pt x="110" y="139"/>
                  </a:lnTo>
                  <a:lnTo>
                    <a:pt x="98" y="139"/>
                  </a:lnTo>
                  <a:lnTo>
                    <a:pt x="41" y="139"/>
                  </a:lnTo>
                  <a:lnTo>
                    <a:pt x="21" y="139"/>
                  </a:lnTo>
                  <a:lnTo>
                    <a:pt x="0" y="137"/>
                  </a:lnTo>
                  <a:lnTo>
                    <a:pt x="20" y="116"/>
                  </a:lnTo>
                  <a:lnTo>
                    <a:pt x="39" y="85"/>
                  </a:lnTo>
                  <a:lnTo>
                    <a:pt x="46" y="67"/>
                  </a:lnTo>
                  <a:lnTo>
                    <a:pt x="56" y="48"/>
                  </a:lnTo>
                  <a:lnTo>
                    <a:pt x="60" y="35"/>
                  </a:lnTo>
                  <a:lnTo>
                    <a:pt x="66" y="17"/>
                  </a:lnTo>
                  <a:lnTo>
                    <a:pt x="70" y="8"/>
                  </a:lnTo>
                  <a:lnTo>
                    <a:pt x="81" y="0"/>
                  </a:lnTo>
                  <a:lnTo>
                    <a:pt x="93" y="2"/>
                  </a:lnTo>
                  <a:lnTo>
                    <a:pt x="104" y="2"/>
                  </a:lnTo>
                  <a:lnTo>
                    <a:pt x="125" y="4"/>
                  </a:lnTo>
                  <a:lnTo>
                    <a:pt x="141" y="2"/>
                  </a:lnTo>
                  <a:lnTo>
                    <a:pt x="156" y="0"/>
                  </a:lnTo>
                  <a:lnTo>
                    <a:pt x="166" y="0"/>
                  </a:lnTo>
                  <a:lnTo>
                    <a:pt x="168" y="2"/>
                  </a:lnTo>
                  <a:lnTo>
                    <a:pt x="166"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03" name="Freeform 1082"/>
            <p:cNvSpPr>
              <a:spLocks/>
            </p:cNvSpPr>
            <p:nvPr/>
          </p:nvSpPr>
          <p:spPr bwMode="auto">
            <a:xfrm>
              <a:off x="1628" y="2954"/>
              <a:ext cx="83" cy="195"/>
            </a:xfrm>
            <a:custGeom>
              <a:avLst/>
              <a:gdLst>
                <a:gd name="T0" fmla="*/ 83 w 83"/>
                <a:gd name="T1" fmla="*/ 12 h 195"/>
                <a:gd name="T2" fmla="*/ 83 w 83"/>
                <a:gd name="T3" fmla="*/ 24 h 195"/>
                <a:gd name="T4" fmla="*/ 81 w 83"/>
                <a:gd name="T5" fmla="*/ 43 h 195"/>
                <a:gd name="T6" fmla="*/ 81 w 83"/>
                <a:gd name="T7" fmla="*/ 58 h 195"/>
                <a:gd name="T8" fmla="*/ 70 w 83"/>
                <a:gd name="T9" fmla="*/ 66 h 195"/>
                <a:gd name="T10" fmla="*/ 66 w 83"/>
                <a:gd name="T11" fmla="*/ 75 h 195"/>
                <a:gd name="T12" fmla="*/ 60 w 83"/>
                <a:gd name="T13" fmla="*/ 93 h 195"/>
                <a:gd name="T14" fmla="*/ 56 w 83"/>
                <a:gd name="T15" fmla="*/ 106 h 195"/>
                <a:gd name="T16" fmla="*/ 46 w 83"/>
                <a:gd name="T17" fmla="*/ 125 h 195"/>
                <a:gd name="T18" fmla="*/ 39 w 83"/>
                <a:gd name="T19" fmla="*/ 143 h 195"/>
                <a:gd name="T20" fmla="*/ 20 w 83"/>
                <a:gd name="T21" fmla="*/ 174 h 195"/>
                <a:gd name="T22" fmla="*/ 0 w 83"/>
                <a:gd name="T23" fmla="*/ 195 h 195"/>
                <a:gd name="T24" fmla="*/ 2 w 83"/>
                <a:gd name="T25" fmla="*/ 177 h 195"/>
                <a:gd name="T26" fmla="*/ 2 w 83"/>
                <a:gd name="T27" fmla="*/ 156 h 195"/>
                <a:gd name="T28" fmla="*/ 2 w 83"/>
                <a:gd name="T29" fmla="*/ 149 h 195"/>
                <a:gd name="T30" fmla="*/ 0 w 83"/>
                <a:gd name="T31" fmla="*/ 137 h 195"/>
                <a:gd name="T32" fmla="*/ 18 w 83"/>
                <a:gd name="T33" fmla="*/ 118 h 195"/>
                <a:gd name="T34" fmla="*/ 35 w 83"/>
                <a:gd name="T35" fmla="*/ 93 h 195"/>
                <a:gd name="T36" fmla="*/ 45 w 83"/>
                <a:gd name="T37" fmla="*/ 66 h 195"/>
                <a:gd name="T38" fmla="*/ 50 w 83"/>
                <a:gd name="T39" fmla="*/ 49 h 195"/>
                <a:gd name="T40" fmla="*/ 56 w 83"/>
                <a:gd name="T41" fmla="*/ 29 h 195"/>
                <a:gd name="T42" fmla="*/ 66 w 83"/>
                <a:gd name="T43" fmla="*/ 16 h 195"/>
                <a:gd name="T44" fmla="*/ 81 w 83"/>
                <a:gd name="T45" fmla="*/ 0 h 195"/>
                <a:gd name="T46" fmla="*/ 83 w 83"/>
                <a:gd name="T47" fmla="*/ 12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3"/>
                <a:gd name="T73" fmla="*/ 0 h 195"/>
                <a:gd name="T74" fmla="*/ 83 w 8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3" h="195">
                  <a:moveTo>
                    <a:pt x="83" y="12"/>
                  </a:moveTo>
                  <a:lnTo>
                    <a:pt x="83" y="24"/>
                  </a:lnTo>
                  <a:lnTo>
                    <a:pt x="81" y="43"/>
                  </a:lnTo>
                  <a:lnTo>
                    <a:pt x="81" y="58"/>
                  </a:lnTo>
                  <a:lnTo>
                    <a:pt x="70" y="66"/>
                  </a:lnTo>
                  <a:lnTo>
                    <a:pt x="66" y="75"/>
                  </a:lnTo>
                  <a:lnTo>
                    <a:pt x="60" y="93"/>
                  </a:lnTo>
                  <a:lnTo>
                    <a:pt x="56" y="106"/>
                  </a:lnTo>
                  <a:lnTo>
                    <a:pt x="46" y="125"/>
                  </a:lnTo>
                  <a:lnTo>
                    <a:pt x="39" y="143"/>
                  </a:lnTo>
                  <a:lnTo>
                    <a:pt x="20" y="174"/>
                  </a:lnTo>
                  <a:lnTo>
                    <a:pt x="0" y="195"/>
                  </a:lnTo>
                  <a:lnTo>
                    <a:pt x="2" y="177"/>
                  </a:lnTo>
                  <a:lnTo>
                    <a:pt x="2" y="156"/>
                  </a:lnTo>
                  <a:lnTo>
                    <a:pt x="2" y="149"/>
                  </a:lnTo>
                  <a:lnTo>
                    <a:pt x="0" y="137"/>
                  </a:lnTo>
                  <a:lnTo>
                    <a:pt x="18" y="118"/>
                  </a:lnTo>
                  <a:lnTo>
                    <a:pt x="35" y="93"/>
                  </a:lnTo>
                  <a:lnTo>
                    <a:pt x="45" y="66"/>
                  </a:lnTo>
                  <a:lnTo>
                    <a:pt x="50" y="49"/>
                  </a:lnTo>
                  <a:lnTo>
                    <a:pt x="56" y="29"/>
                  </a:lnTo>
                  <a:lnTo>
                    <a:pt x="66" y="16"/>
                  </a:lnTo>
                  <a:lnTo>
                    <a:pt x="81" y="0"/>
                  </a:lnTo>
                  <a:lnTo>
                    <a:pt x="83"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04" name="Freeform 1083"/>
            <p:cNvSpPr>
              <a:spLocks/>
            </p:cNvSpPr>
            <p:nvPr/>
          </p:nvSpPr>
          <p:spPr bwMode="auto">
            <a:xfrm>
              <a:off x="1440" y="2949"/>
              <a:ext cx="269" cy="148"/>
            </a:xfrm>
            <a:custGeom>
              <a:avLst/>
              <a:gdLst>
                <a:gd name="T0" fmla="*/ 269 w 269"/>
                <a:gd name="T1" fmla="*/ 5 h 148"/>
                <a:gd name="T2" fmla="*/ 254 w 269"/>
                <a:gd name="T3" fmla="*/ 21 h 148"/>
                <a:gd name="T4" fmla="*/ 244 w 269"/>
                <a:gd name="T5" fmla="*/ 34 h 148"/>
                <a:gd name="T6" fmla="*/ 238 w 269"/>
                <a:gd name="T7" fmla="*/ 54 h 148"/>
                <a:gd name="T8" fmla="*/ 233 w 269"/>
                <a:gd name="T9" fmla="*/ 71 h 148"/>
                <a:gd name="T10" fmla="*/ 223 w 269"/>
                <a:gd name="T11" fmla="*/ 98 h 148"/>
                <a:gd name="T12" fmla="*/ 206 w 269"/>
                <a:gd name="T13" fmla="*/ 123 h 148"/>
                <a:gd name="T14" fmla="*/ 188 w 269"/>
                <a:gd name="T15" fmla="*/ 142 h 148"/>
                <a:gd name="T16" fmla="*/ 159 w 269"/>
                <a:gd name="T17" fmla="*/ 136 h 148"/>
                <a:gd name="T18" fmla="*/ 138 w 269"/>
                <a:gd name="T19" fmla="*/ 136 h 148"/>
                <a:gd name="T20" fmla="*/ 115 w 269"/>
                <a:gd name="T21" fmla="*/ 138 h 148"/>
                <a:gd name="T22" fmla="*/ 92 w 269"/>
                <a:gd name="T23" fmla="*/ 142 h 148"/>
                <a:gd name="T24" fmla="*/ 57 w 269"/>
                <a:gd name="T25" fmla="*/ 148 h 148"/>
                <a:gd name="T26" fmla="*/ 25 w 269"/>
                <a:gd name="T27" fmla="*/ 146 h 148"/>
                <a:gd name="T28" fmla="*/ 0 w 269"/>
                <a:gd name="T29" fmla="*/ 142 h 148"/>
                <a:gd name="T30" fmla="*/ 34 w 269"/>
                <a:gd name="T31" fmla="*/ 90 h 148"/>
                <a:gd name="T32" fmla="*/ 61 w 269"/>
                <a:gd name="T33" fmla="*/ 48 h 148"/>
                <a:gd name="T34" fmla="*/ 77 w 269"/>
                <a:gd name="T35" fmla="*/ 13 h 148"/>
                <a:gd name="T36" fmla="*/ 88 w 269"/>
                <a:gd name="T37" fmla="*/ 7 h 148"/>
                <a:gd name="T38" fmla="*/ 98 w 269"/>
                <a:gd name="T39" fmla="*/ 4 h 148"/>
                <a:gd name="T40" fmla="*/ 115 w 269"/>
                <a:gd name="T41" fmla="*/ 0 h 148"/>
                <a:gd name="T42" fmla="*/ 144 w 269"/>
                <a:gd name="T43" fmla="*/ 0 h 148"/>
                <a:gd name="T44" fmla="*/ 173 w 269"/>
                <a:gd name="T45" fmla="*/ 5 h 148"/>
                <a:gd name="T46" fmla="*/ 194 w 269"/>
                <a:gd name="T47" fmla="*/ 9 h 148"/>
                <a:gd name="T48" fmla="*/ 217 w 269"/>
                <a:gd name="T49" fmla="*/ 13 h 148"/>
                <a:gd name="T50" fmla="*/ 246 w 269"/>
                <a:gd name="T51" fmla="*/ 9 h 148"/>
                <a:gd name="T52" fmla="*/ 269 w 269"/>
                <a:gd name="T53" fmla="*/ 5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69"/>
                <a:gd name="T82" fmla="*/ 0 h 148"/>
                <a:gd name="T83" fmla="*/ 269 w 269"/>
                <a:gd name="T84" fmla="*/ 148 h 1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69" h="148">
                  <a:moveTo>
                    <a:pt x="269" y="5"/>
                  </a:moveTo>
                  <a:lnTo>
                    <a:pt x="254" y="21"/>
                  </a:lnTo>
                  <a:lnTo>
                    <a:pt x="244" y="34"/>
                  </a:lnTo>
                  <a:lnTo>
                    <a:pt x="238" y="54"/>
                  </a:lnTo>
                  <a:lnTo>
                    <a:pt x="233" y="71"/>
                  </a:lnTo>
                  <a:lnTo>
                    <a:pt x="223" y="98"/>
                  </a:lnTo>
                  <a:lnTo>
                    <a:pt x="206" y="123"/>
                  </a:lnTo>
                  <a:lnTo>
                    <a:pt x="188" y="142"/>
                  </a:lnTo>
                  <a:lnTo>
                    <a:pt x="159" y="136"/>
                  </a:lnTo>
                  <a:lnTo>
                    <a:pt x="138" y="136"/>
                  </a:lnTo>
                  <a:lnTo>
                    <a:pt x="115" y="138"/>
                  </a:lnTo>
                  <a:lnTo>
                    <a:pt x="92" y="142"/>
                  </a:lnTo>
                  <a:lnTo>
                    <a:pt x="57" y="148"/>
                  </a:lnTo>
                  <a:lnTo>
                    <a:pt x="25" y="146"/>
                  </a:lnTo>
                  <a:lnTo>
                    <a:pt x="0" y="142"/>
                  </a:lnTo>
                  <a:lnTo>
                    <a:pt x="34" y="90"/>
                  </a:lnTo>
                  <a:lnTo>
                    <a:pt x="61" y="48"/>
                  </a:lnTo>
                  <a:lnTo>
                    <a:pt x="77" y="13"/>
                  </a:lnTo>
                  <a:lnTo>
                    <a:pt x="88" y="7"/>
                  </a:lnTo>
                  <a:lnTo>
                    <a:pt x="98" y="4"/>
                  </a:lnTo>
                  <a:lnTo>
                    <a:pt x="115" y="0"/>
                  </a:lnTo>
                  <a:lnTo>
                    <a:pt x="144" y="0"/>
                  </a:lnTo>
                  <a:lnTo>
                    <a:pt x="173" y="5"/>
                  </a:lnTo>
                  <a:lnTo>
                    <a:pt x="194" y="9"/>
                  </a:lnTo>
                  <a:lnTo>
                    <a:pt x="217" y="13"/>
                  </a:lnTo>
                  <a:lnTo>
                    <a:pt x="246" y="9"/>
                  </a:lnTo>
                  <a:lnTo>
                    <a:pt x="269"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05" name="Freeform 1084"/>
            <p:cNvSpPr>
              <a:spLocks/>
            </p:cNvSpPr>
            <p:nvPr/>
          </p:nvSpPr>
          <p:spPr bwMode="auto">
            <a:xfrm>
              <a:off x="1384" y="2887"/>
              <a:ext cx="144" cy="496"/>
            </a:xfrm>
            <a:custGeom>
              <a:avLst/>
              <a:gdLst>
                <a:gd name="T0" fmla="*/ 140 w 144"/>
                <a:gd name="T1" fmla="*/ 0 h 496"/>
                <a:gd name="T2" fmla="*/ 144 w 144"/>
                <a:gd name="T3" fmla="*/ 69 h 496"/>
                <a:gd name="T4" fmla="*/ 144 w 144"/>
                <a:gd name="T5" fmla="*/ 69 h 496"/>
                <a:gd name="T6" fmla="*/ 133 w 144"/>
                <a:gd name="T7" fmla="*/ 75 h 496"/>
                <a:gd name="T8" fmla="*/ 117 w 144"/>
                <a:gd name="T9" fmla="*/ 110 h 496"/>
                <a:gd name="T10" fmla="*/ 90 w 144"/>
                <a:gd name="T11" fmla="*/ 152 h 496"/>
                <a:gd name="T12" fmla="*/ 56 w 144"/>
                <a:gd name="T13" fmla="*/ 204 h 496"/>
                <a:gd name="T14" fmla="*/ 52 w 144"/>
                <a:gd name="T15" fmla="*/ 221 h 496"/>
                <a:gd name="T16" fmla="*/ 50 w 144"/>
                <a:gd name="T17" fmla="*/ 246 h 496"/>
                <a:gd name="T18" fmla="*/ 52 w 144"/>
                <a:gd name="T19" fmla="*/ 283 h 496"/>
                <a:gd name="T20" fmla="*/ 56 w 144"/>
                <a:gd name="T21" fmla="*/ 329 h 496"/>
                <a:gd name="T22" fmla="*/ 60 w 144"/>
                <a:gd name="T23" fmla="*/ 352 h 496"/>
                <a:gd name="T24" fmla="*/ 62 w 144"/>
                <a:gd name="T25" fmla="*/ 383 h 496"/>
                <a:gd name="T26" fmla="*/ 60 w 144"/>
                <a:gd name="T27" fmla="*/ 408 h 496"/>
                <a:gd name="T28" fmla="*/ 56 w 144"/>
                <a:gd name="T29" fmla="*/ 441 h 496"/>
                <a:gd name="T30" fmla="*/ 56 w 144"/>
                <a:gd name="T31" fmla="*/ 441 h 496"/>
                <a:gd name="T32" fmla="*/ 21 w 144"/>
                <a:gd name="T33" fmla="*/ 496 h 496"/>
                <a:gd name="T34" fmla="*/ 13 w 144"/>
                <a:gd name="T35" fmla="*/ 389 h 496"/>
                <a:gd name="T36" fmla="*/ 12 w 144"/>
                <a:gd name="T37" fmla="*/ 389 h 496"/>
                <a:gd name="T38" fmla="*/ 8 w 144"/>
                <a:gd name="T39" fmla="*/ 329 h 496"/>
                <a:gd name="T40" fmla="*/ 0 w 144"/>
                <a:gd name="T41" fmla="*/ 250 h 496"/>
                <a:gd name="T42" fmla="*/ 4 w 144"/>
                <a:gd name="T43" fmla="*/ 248 h 496"/>
                <a:gd name="T44" fmla="*/ 2 w 144"/>
                <a:gd name="T45" fmla="*/ 221 h 496"/>
                <a:gd name="T46" fmla="*/ 27 w 144"/>
                <a:gd name="T47" fmla="*/ 181 h 496"/>
                <a:gd name="T48" fmla="*/ 67 w 144"/>
                <a:gd name="T49" fmla="*/ 117 h 496"/>
                <a:gd name="T50" fmla="*/ 65 w 144"/>
                <a:gd name="T51" fmla="*/ 117 h 496"/>
                <a:gd name="T52" fmla="*/ 77 w 144"/>
                <a:gd name="T53" fmla="*/ 100 h 496"/>
                <a:gd name="T54" fmla="*/ 117 w 144"/>
                <a:gd name="T55" fmla="*/ 39 h 496"/>
                <a:gd name="T56" fmla="*/ 117 w 144"/>
                <a:gd name="T57" fmla="*/ 39 h 496"/>
                <a:gd name="T58" fmla="*/ 140 w 144"/>
                <a:gd name="T59" fmla="*/ 0 h 4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496"/>
                <a:gd name="T92" fmla="*/ 144 w 144"/>
                <a:gd name="T93" fmla="*/ 496 h 4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496">
                  <a:moveTo>
                    <a:pt x="140" y="0"/>
                  </a:moveTo>
                  <a:lnTo>
                    <a:pt x="144" y="69"/>
                  </a:lnTo>
                  <a:lnTo>
                    <a:pt x="133" y="75"/>
                  </a:lnTo>
                  <a:lnTo>
                    <a:pt x="117" y="110"/>
                  </a:lnTo>
                  <a:lnTo>
                    <a:pt x="90" y="152"/>
                  </a:lnTo>
                  <a:lnTo>
                    <a:pt x="56" y="204"/>
                  </a:lnTo>
                  <a:lnTo>
                    <a:pt x="52" y="221"/>
                  </a:lnTo>
                  <a:lnTo>
                    <a:pt x="50" y="246"/>
                  </a:lnTo>
                  <a:lnTo>
                    <a:pt x="52" y="283"/>
                  </a:lnTo>
                  <a:lnTo>
                    <a:pt x="56" y="329"/>
                  </a:lnTo>
                  <a:lnTo>
                    <a:pt x="60" y="352"/>
                  </a:lnTo>
                  <a:lnTo>
                    <a:pt x="62" y="383"/>
                  </a:lnTo>
                  <a:lnTo>
                    <a:pt x="60" y="408"/>
                  </a:lnTo>
                  <a:lnTo>
                    <a:pt x="56" y="441"/>
                  </a:lnTo>
                  <a:lnTo>
                    <a:pt x="21" y="496"/>
                  </a:lnTo>
                  <a:lnTo>
                    <a:pt x="13" y="389"/>
                  </a:lnTo>
                  <a:lnTo>
                    <a:pt x="12" y="389"/>
                  </a:lnTo>
                  <a:lnTo>
                    <a:pt x="8" y="329"/>
                  </a:lnTo>
                  <a:lnTo>
                    <a:pt x="0" y="250"/>
                  </a:lnTo>
                  <a:lnTo>
                    <a:pt x="4" y="248"/>
                  </a:lnTo>
                  <a:lnTo>
                    <a:pt x="2" y="221"/>
                  </a:lnTo>
                  <a:lnTo>
                    <a:pt x="27" y="181"/>
                  </a:lnTo>
                  <a:lnTo>
                    <a:pt x="67" y="117"/>
                  </a:lnTo>
                  <a:lnTo>
                    <a:pt x="65" y="117"/>
                  </a:lnTo>
                  <a:lnTo>
                    <a:pt x="77" y="100"/>
                  </a:lnTo>
                  <a:lnTo>
                    <a:pt x="117" y="39"/>
                  </a:lnTo>
                  <a:lnTo>
                    <a:pt x="140"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06" name="Freeform 1085"/>
            <p:cNvSpPr>
              <a:spLocks/>
            </p:cNvSpPr>
            <p:nvPr/>
          </p:nvSpPr>
          <p:spPr bwMode="auto">
            <a:xfrm>
              <a:off x="1215" y="3066"/>
              <a:ext cx="196" cy="150"/>
            </a:xfrm>
            <a:custGeom>
              <a:avLst/>
              <a:gdLst>
                <a:gd name="T0" fmla="*/ 167 w 196"/>
                <a:gd name="T1" fmla="*/ 2 h 150"/>
                <a:gd name="T2" fmla="*/ 181 w 196"/>
                <a:gd name="T3" fmla="*/ 2 h 150"/>
                <a:gd name="T4" fmla="*/ 196 w 196"/>
                <a:gd name="T5" fmla="*/ 2 h 150"/>
                <a:gd name="T6" fmla="*/ 171 w 196"/>
                <a:gd name="T7" fmla="*/ 42 h 150"/>
                <a:gd name="T8" fmla="*/ 173 w 196"/>
                <a:gd name="T9" fmla="*/ 69 h 150"/>
                <a:gd name="T10" fmla="*/ 169 w 196"/>
                <a:gd name="T11" fmla="*/ 71 h 150"/>
                <a:gd name="T12" fmla="*/ 177 w 196"/>
                <a:gd name="T13" fmla="*/ 150 h 150"/>
                <a:gd name="T14" fmla="*/ 163 w 196"/>
                <a:gd name="T15" fmla="*/ 146 h 150"/>
                <a:gd name="T16" fmla="*/ 152 w 196"/>
                <a:gd name="T17" fmla="*/ 144 h 150"/>
                <a:gd name="T18" fmla="*/ 140 w 196"/>
                <a:gd name="T19" fmla="*/ 144 h 150"/>
                <a:gd name="T20" fmla="*/ 132 w 196"/>
                <a:gd name="T21" fmla="*/ 146 h 150"/>
                <a:gd name="T22" fmla="*/ 125 w 196"/>
                <a:gd name="T23" fmla="*/ 148 h 150"/>
                <a:gd name="T24" fmla="*/ 119 w 196"/>
                <a:gd name="T25" fmla="*/ 150 h 150"/>
                <a:gd name="T26" fmla="*/ 102 w 196"/>
                <a:gd name="T27" fmla="*/ 148 h 150"/>
                <a:gd name="T28" fmla="*/ 86 w 196"/>
                <a:gd name="T29" fmla="*/ 148 h 150"/>
                <a:gd name="T30" fmla="*/ 54 w 196"/>
                <a:gd name="T31" fmla="*/ 146 h 150"/>
                <a:gd name="T32" fmla="*/ 27 w 196"/>
                <a:gd name="T33" fmla="*/ 150 h 150"/>
                <a:gd name="T34" fmla="*/ 23 w 196"/>
                <a:gd name="T35" fmla="*/ 148 h 150"/>
                <a:gd name="T36" fmla="*/ 19 w 196"/>
                <a:gd name="T37" fmla="*/ 146 h 150"/>
                <a:gd name="T38" fmla="*/ 17 w 196"/>
                <a:gd name="T39" fmla="*/ 140 h 150"/>
                <a:gd name="T40" fmla="*/ 17 w 196"/>
                <a:gd name="T41" fmla="*/ 131 h 150"/>
                <a:gd name="T42" fmla="*/ 9 w 196"/>
                <a:gd name="T43" fmla="*/ 117 h 150"/>
                <a:gd name="T44" fmla="*/ 2 w 196"/>
                <a:gd name="T45" fmla="*/ 102 h 150"/>
                <a:gd name="T46" fmla="*/ 0 w 196"/>
                <a:gd name="T47" fmla="*/ 85 h 150"/>
                <a:gd name="T48" fmla="*/ 5 w 196"/>
                <a:gd name="T49" fmla="*/ 62 h 150"/>
                <a:gd name="T50" fmla="*/ 7 w 196"/>
                <a:gd name="T51" fmla="*/ 48 h 150"/>
                <a:gd name="T52" fmla="*/ 13 w 196"/>
                <a:gd name="T53" fmla="*/ 29 h 150"/>
                <a:gd name="T54" fmla="*/ 13 w 196"/>
                <a:gd name="T55" fmla="*/ 29 h 150"/>
                <a:gd name="T56" fmla="*/ 15 w 196"/>
                <a:gd name="T57" fmla="*/ 19 h 150"/>
                <a:gd name="T58" fmla="*/ 19 w 196"/>
                <a:gd name="T59" fmla="*/ 6 h 150"/>
                <a:gd name="T60" fmla="*/ 21 w 196"/>
                <a:gd name="T61" fmla="*/ 2 h 150"/>
                <a:gd name="T62" fmla="*/ 25 w 196"/>
                <a:gd name="T63" fmla="*/ 0 h 150"/>
                <a:gd name="T64" fmla="*/ 27 w 196"/>
                <a:gd name="T65" fmla="*/ 2 h 150"/>
                <a:gd name="T66" fmla="*/ 40 w 196"/>
                <a:gd name="T67" fmla="*/ 4 h 150"/>
                <a:gd name="T68" fmla="*/ 59 w 196"/>
                <a:gd name="T69" fmla="*/ 4 h 150"/>
                <a:gd name="T70" fmla="*/ 73 w 196"/>
                <a:gd name="T71" fmla="*/ 2 h 150"/>
                <a:gd name="T72" fmla="*/ 92 w 196"/>
                <a:gd name="T73" fmla="*/ 0 h 150"/>
                <a:gd name="T74" fmla="*/ 104 w 196"/>
                <a:gd name="T75" fmla="*/ 0 h 150"/>
                <a:gd name="T76" fmla="*/ 119 w 196"/>
                <a:gd name="T77" fmla="*/ 2 h 150"/>
                <a:gd name="T78" fmla="*/ 129 w 196"/>
                <a:gd name="T79" fmla="*/ 2 h 150"/>
                <a:gd name="T80" fmla="*/ 136 w 196"/>
                <a:gd name="T81" fmla="*/ 4 h 150"/>
                <a:gd name="T82" fmla="*/ 146 w 196"/>
                <a:gd name="T83" fmla="*/ 6 h 150"/>
                <a:gd name="T84" fmla="*/ 156 w 196"/>
                <a:gd name="T85" fmla="*/ 4 h 150"/>
                <a:gd name="T86" fmla="*/ 167 w 196"/>
                <a:gd name="T87" fmla="*/ 2 h 1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6"/>
                <a:gd name="T133" fmla="*/ 0 h 150"/>
                <a:gd name="T134" fmla="*/ 196 w 196"/>
                <a:gd name="T135" fmla="*/ 150 h 1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6" h="150">
                  <a:moveTo>
                    <a:pt x="167" y="2"/>
                  </a:moveTo>
                  <a:lnTo>
                    <a:pt x="181" y="2"/>
                  </a:lnTo>
                  <a:lnTo>
                    <a:pt x="196" y="2"/>
                  </a:lnTo>
                  <a:lnTo>
                    <a:pt x="171" y="42"/>
                  </a:lnTo>
                  <a:lnTo>
                    <a:pt x="173" y="69"/>
                  </a:lnTo>
                  <a:lnTo>
                    <a:pt x="169" y="71"/>
                  </a:lnTo>
                  <a:lnTo>
                    <a:pt x="177" y="150"/>
                  </a:lnTo>
                  <a:lnTo>
                    <a:pt x="163" y="146"/>
                  </a:lnTo>
                  <a:lnTo>
                    <a:pt x="152" y="144"/>
                  </a:lnTo>
                  <a:lnTo>
                    <a:pt x="140" y="144"/>
                  </a:lnTo>
                  <a:lnTo>
                    <a:pt x="132" y="146"/>
                  </a:lnTo>
                  <a:lnTo>
                    <a:pt x="125" y="148"/>
                  </a:lnTo>
                  <a:lnTo>
                    <a:pt x="119" y="150"/>
                  </a:lnTo>
                  <a:lnTo>
                    <a:pt x="102" y="148"/>
                  </a:lnTo>
                  <a:lnTo>
                    <a:pt x="86" y="148"/>
                  </a:lnTo>
                  <a:lnTo>
                    <a:pt x="54" y="146"/>
                  </a:lnTo>
                  <a:lnTo>
                    <a:pt x="27" y="150"/>
                  </a:lnTo>
                  <a:lnTo>
                    <a:pt x="23" y="148"/>
                  </a:lnTo>
                  <a:lnTo>
                    <a:pt x="19" y="146"/>
                  </a:lnTo>
                  <a:lnTo>
                    <a:pt x="17" y="140"/>
                  </a:lnTo>
                  <a:lnTo>
                    <a:pt x="17" y="131"/>
                  </a:lnTo>
                  <a:lnTo>
                    <a:pt x="9" y="117"/>
                  </a:lnTo>
                  <a:lnTo>
                    <a:pt x="2" y="102"/>
                  </a:lnTo>
                  <a:lnTo>
                    <a:pt x="0" y="85"/>
                  </a:lnTo>
                  <a:lnTo>
                    <a:pt x="5" y="62"/>
                  </a:lnTo>
                  <a:lnTo>
                    <a:pt x="7" y="48"/>
                  </a:lnTo>
                  <a:lnTo>
                    <a:pt x="13" y="29"/>
                  </a:lnTo>
                  <a:lnTo>
                    <a:pt x="15" y="19"/>
                  </a:lnTo>
                  <a:lnTo>
                    <a:pt x="19" y="6"/>
                  </a:lnTo>
                  <a:lnTo>
                    <a:pt x="21" y="2"/>
                  </a:lnTo>
                  <a:lnTo>
                    <a:pt x="25" y="0"/>
                  </a:lnTo>
                  <a:lnTo>
                    <a:pt x="27" y="2"/>
                  </a:lnTo>
                  <a:lnTo>
                    <a:pt x="40" y="4"/>
                  </a:lnTo>
                  <a:lnTo>
                    <a:pt x="59" y="4"/>
                  </a:lnTo>
                  <a:lnTo>
                    <a:pt x="73" y="2"/>
                  </a:lnTo>
                  <a:lnTo>
                    <a:pt x="92" y="0"/>
                  </a:lnTo>
                  <a:lnTo>
                    <a:pt x="104" y="0"/>
                  </a:lnTo>
                  <a:lnTo>
                    <a:pt x="119" y="2"/>
                  </a:lnTo>
                  <a:lnTo>
                    <a:pt x="129" y="2"/>
                  </a:lnTo>
                  <a:lnTo>
                    <a:pt x="136" y="4"/>
                  </a:lnTo>
                  <a:lnTo>
                    <a:pt x="146" y="6"/>
                  </a:lnTo>
                  <a:lnTo>
                    <a:pt x="156" y="4"/>
                  </a:lnTo>
                  <a:lnTo>
                    <a:pt x="167"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07" name="Freeform 1086"/>
            <p:cNvSpPr>
              <a:spLocks/>
            </p:cNvSpPr>
            <p:nvPr/>
          </p:nvSpPr>
          <p:spPr bwMode="auto">
            <a:xfrm>
              <a:off x="1084" y="3093"/>
              <a:ext cx="144" cy="94"/>
            </a:xfrm>
            <a:custGeom>
              <a:avLst/>
              <a:gdLst>
                <a:gd name="T0" fmla="*/ 144 w 144"/>
                <a:gd name="T1" fmla="*/ 2 h 94"/>
                <a:gd name="T2" fmla="*/ 138 w 144"/>
                <a:gd name="T3" fmla="*/ 21 h 94"/>
                <a:gd name="T4" fmla="*/ 136 w 144"/>
                <a:gd name="T5" fmla="*/ 35 h 94"/>
                <a:gd name="T6" fmla="*/ 131 w 144"/>
                <a:gd name="T7" fmla="*/ 58 h 94"/>
                <a:gd name="T8" fmla="*/ 133 w 144"/>
                <a:gd name="T9" fmla="*/ 75 h 94"/>
                <a:gd name="T10" fmla="*/ 140 w 144"/>
                <a:gd name="T11" fmla="*/ 90 h 94"/>
                <a:gd name="T12" fmla="*/ 121 w 144"/>
                <a:gd name="T13" fmla="*/ 94 h 94"/>
                <a:gd name="T14" fmla="*/ 96 w 144"/>
                <a:gd name="T15" fmla="*/ 94 h 94"/>
                <a:gd name="T16" fmla="*/ 75 w 144"/>
                <a:gd name="T17" fmla="*/ 92 h 94"/>
                <a:gd name="T18" fmla="*/ 50 w 144"/>
                <a:gd name="T19" fmla="*/ 90 h 94"/>
                <a:gd name="T20" fmla="*/ 35 w 144"/>
                <a:gd name="T21" fmla="*/ 90 h 94"/>
                <a:gd name="T22" fmla="*/ 17 w 144"/>
                <a:gd name="T23" fmla="*/ 92 h 94"/>
                <a:gd name="T24" fmla="*/ 15 w 144"/>
                <a:gd name="T25" fmla="*/ 90 h 94"/>
                <a:gd name="T26" fmla="*/ 11 w 144"/>
                <a:gd name="T27" fmla="*/ 88 h 94"/>
                <a:gd name="T28" fmla="*/ 6 w 144"/>
                <a:gd name="T29" fmla="*/ 83 h 94"/>
                <a:gd name="T30" fmla="*/ 2 w 144"/>
                <a:gd name="T31" fmla="*/ 73 h 94"/>
                <a:gd name="T32" fmla="*/ 0 w 144"/>
                <a:gd name="T33" fmla="*/ 58 h 94"/>
                <a:gd name="T34" fmla="*/ 0 w 144"/>
                <a:gd name="T35" fmla="*/ 40 h 94"/>
                <a:gd name="T36" fmla="*/ 0 w 144"/>
                <a:gd name="T37" fmla="*/ 29 h 94"/>
                <a:gd name="T38" fmla="*/ 4 w 144"/>
                <a:gd name="T39" fmla="*/ 15 h 94"/>
                <a:gd name="T40" fmla="*/ 10 w 144"/>
                <a:gd name="T41" fmla="*/ 8 h 94"/>
                <a:gd name="T42" fmla="*/ 17 w 144"/>
                <a:gd name="T43" fmla="*/ 2 h 94"/>
                <a:gd name="T44" fmla="*/ 35 w 144"/>
                <a:gd name="T45" fmla="*/ 0 h 94"/>
                <a:gd name="T46" fmla="*/ 58 w 144"/>
                <a:gd name="T47" fmla="*/ 2 h 94"/>
                <a:gd name="T48" fmla="*/ 79 w 144"/>
                <a:gd name="T49" fmla="*/ 4 h 94"/>
                <a:gd name="T50" fmla="*/ 106 w 144"/>
                <a:gd name="T51" fmla="*/ 8 h 94"/>
                <a:gd name="T52" fmla="*/ 123 w 144"/>
                <a:gd name="T53" fmla="*/ 6 h 94"/>
                <a:gd name="T54" fmla="*/ 144 w 144"/>
                <a:gd name="T55" fmla="*/ 2 h 94"/>
                <a:gd name="T56" fmla="*/ 144 w 144"/>
                <a:gd name="T57" fmla="*/ 2 h 94"/>
                <a:gd name="T58" fmla="*/ 144 w 144"/>
                <a:gd name="T59" fmla="*/ 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94"/>
                <a:gd name="T92" fmla="*/ 144 w 144"/>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94">
                  <a:moveTo>
                    <a:pt x="144" y="2"/>
                  </a:moveTo>
                  <a:lnTo>
                    <a:pt x="138" y="21"/>
                  </a:lnTo>
                  <a:lnTo>
                    <a:pt x="136" y="35"/>
                  </a:lnTo>
                  <a:lnTo>
                    <a:pt x="131" y="58"/>
                  </a:lnTo>
                  <a:lnTo>
                    <a:pt x="133" y="75"/>
                  </a:lnTo>
                  <a:lnTo>
                    <a:pt x="140" y="90"/>
                  </a:lnTo>
                  <a:lnTo>
                    <a:pt x="121" y="94"/>
                  </a:lnTo>
                  <a:lnTo>
                    <a:pt x="96" y="94"/>
                  </a:lnTo>
                  <a:lnTo>
                    <a:pt x="75" y="92"/>
                  </a:lnTo>
                  <a:lnTo>
                    <a:pt x="50" y="90"/>
                  </a:lnTo>
                  <a:lnTo>
                    <a:pt x="35" y="90"/>
                  </a:lnTo>
                  <a:lnTo>
                    <a:pt x="17" y="92"/>
                  </a:lnTo>
                  <a:lnTo>
                    <a:pt x="15" y="90"/>
                  </a:lnTo>
                  <a:lnTo>
                    <a:pt x="11" y="88"/>
                  </a:lnTo>
                  <a:lnTo>
                    <a:pt x="6" y="83"/>
                  </a:lnTo>
                  <a:lnTo>
                    <a:pt x="2" y="73"/>
                  </a:lnTo>
                  <a:lnTo>
                    <a:pt x="0" y="58"/>
                  </a:lnTo>
                  <a:lnTo>
                    <a:pt x="0" y="40"/>
                  </a:lnTo>
                  <a:lnTo>
                    <a:pt x="0" y="29"/>
                  </a:lnTo>
                  <a:lnTo>
                    <a:pt x="4" y="15"/>
                  </a:lnTo>
                  <a:lnTo>
                    <a:pt x="10" y="8"/>
                  </a:lnTo>
                  <a:lnTo>
                    <a:pt x="17" y="2"/>
                  </a:lnTo>
                  <a:lnTo>
                    <a:pt x="35" y="0"/>
                  </a:lnTo>
                  <a:lnTo>
                    <a:pt x="58" y="2"/>
                  </a:lnTo>
                  <a:lnTo>
                    <a:pt x="79" y="4"/>
                  </a:lnTo>
                  <a:lnTo>
                    <a:pt x="106" y="8"/>
                  </a:lnTo>
                  <a:lnTo>
                    <a:pt x="123" y="6"/>
                  </a:lnTo>
                  <a:lnTo>
                    <a:pt x="144"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3108" name="Line 1087"/>
            <p:cNvSpPr>
              <a:spLocks noChangeShapeType="1"/>
            </p:cNvSpPr>
            <p:nvPr/>
          </p:nvSpPr>
          <p:spPr bwMode="auto">
            <a:xfrm flipH="1">
              <a:off x="1405" y="3328"/>
              <a:ext cx="35" cy="5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09" name="Line 1088"/>
            <p:cNvSpPr>
              <a:spLocks noChangeShapeType="1"/>
            </p:cNvSpPr>
            <p:nvPr/>
          </p:nvSpPr>
          <p:spPr bwMode="auto">
            <a:xfrm flipH="1" flipV="1">
              <a:off x="1524" y="2887"/>
              <a:ext cx="4" cy="6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10" name="Line 1089"/>
            <p:cNvSpPr>
              <a:spLocks noChangeShapeType="1"/>
            </p:cNvSpPr>
            <p:nvPr/>
          </p:nvSpPr>
          <p:spPr bwMode="auto">
            <a:xfrm flipV="1">
              <a:off x="1501" y="2887"/>
              <a:ext cx="23" cy="3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11" name="Line 1090"/>
            <p:cNvSpPr>
              <a:spLocks noChangeShapeType="1"/>
            </p:cNvSpPr>
            <p:nvPr/>
          </p:nvSpPr>
          <p:spPr bwMode="auto">
            <a:xfrm flipV="1">
              <a:off x="1480" y="2935"/>
              <a:ext cx="14"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12" name="Freeform 1091"/>
            <p:cNvSpPr>
              <a:spLocks/>
            </p:cNvSpPr>
            <p:nvPr/>
          </p:nvSpPr>
          <p:spPr bwMode="auto">
            <a:xfrm>
              <a:off x="1457" y="2970"/>
              <a:ext cx="15" cy="25"/>
            </a:xfrm>
            <a:custGeom>
              <a:avLst/>
              <a:gdLst>
                <a:gd name="T0" fmla="*/ 0 w 15"/>
                <a:gd name="T1" fmla="*/ 25 h 25"/>
                <a:gd name="T2" fmla="*/ 4 w 15"/>
                <a:gd name="T3" fmla="*/ 17 h 25"/>
                <a:gd name="T4" fmla="*/ 15 w 15"/>
                <a:gd name="T5" fmla="*/ 0 h 25"/>
                <a:gd name="T6" fmla="*/ 0 60000 65536"/>
                <a:gd name="T7" fmla="*/ 0 60000 65536"/>
                <a:gd name="T8" fmla="*/ 0 60000 65536"/>
                <a:gd name="T9" fmla="*/ 0 w 15"/>
                <a:gd name="T10" fmla="*/ 0 h 25"/>
                <a:gd name="T11" fmla="*/ 15 w 15"/>
                <a:gd name="T12" fmla="*/ 25 h 25"/>
              </a:gdLst>
              <a:ahLst/>
              <a:cxnLst>
                <a:cxn ang="T6">
                  <a:pos x="T0" y="T1"/>
                </a:cxn>
                <a:cxn ang="T7">
                  <a:pos x="T2" y="T3"/>
                </a:cxn>
                <a:cxn ang="T8">
                  <a:pos x="T4" y="T5"/>
                </a:cxn>
              </a:cxnLst>
              <a:rect l="T9" t="T10" r="T11" b="T12"/>
              <a:pathLst>
                <a:path w="15" h="25">
                  <a:moveTo>
                    <a:pt x="0" y="25"/>
                  </a:moveTo>
                  <a:lnTo>
                    <a:pt x="4" y="17"/>
                  </a:lnTo>
                  <a:lnTo>
                    <a:pt x="1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13" name="Freeform 1092"/>
            <p:cNvSpPr>
              <a:spLocks/>
            </p:cNvSpPr>
            <p:nvPr/>
          </p:nvSpPr>
          <p:spPr bwMode="auto">
            <a:xfrm>
              <a:off x="1386" y="3004"/>
              <a:ext cx="65" cy="104"/>
            </a:xfrm>
            <a:custGeom>
              <a:avLst/>
              <a:gdLst>
                <a:gd name="T0" fmla="*/ 65 w 65"/>
                <a:gd name="T1" fmla="*/ 0 h 104"/>
                <a:gd name="T2" fmla="*/ 25 w 65"/>
                <a:gd name="T3" fmla="*/ 64 h 104"/>
                <a:gd name="T4" fmla="*/ 0 w 65"/>
                <a:gd name="T5" fmla="*/ 104 h 104"/>
                <a:gd name="T6" fmla="*/ 0 60000 65536"/>
                <a:gd name="T7" fmla="*/ 0 60000 65536"/>
                <a:gd name="T8" fmla="*/ 0 60000 65536"/>
                <a:gd name="T9" fmla="*/ 0 w 65"/>
                <a:gd name="T10" fmla="*/ 0 h 104"/>
                <a:gd name="T11" fmla="*/ 65 w 65"/>
                <a:gd name="T12" fmla="*/ 104 h 104"/>
              </a:gdLst>
              <a:ahLst/>
              <a:cxnLst>
                <a:cxn ang="T6">
                  <a:pos x="T0" y="T1"/>
                </a:cxn>
                <a:cxn ang="T7">
                  <a:pos x="T2" y="T3"/>
                </a:cxn>
                <a:cxn ang="T8">
                  <a:pos x="T4" y="T5"/>
                </a:cxn>
              </a:cxnLst>
              <a:rect l="T9" t="T10" r="T11" b="T12"/>
              <a:pathLst>
                <a:path w="65" h="104">
                  <a:moveTo>
                    <a:pt x="65" y="0"/>
                  </a:moveTo>
                  <a:lnTo>
                    <a:pt x="25" y="64"/>
                  </a:lnTo>
                  <a:lnTo>
                    <a:pt x="0" y="10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14" name="Line 1093"/>
            <p:cNvSpPr>
              <a:spLocks noChangeShapeType="1"/>
            </p:cNvSpPr>
            <p:nvPr/>
          </p:nvSpPr>
          <p:spPr bwMode="auto">
            <a:xfrm flipH="1" flipV="1">
              <a:off x="1386" y="3108"/>
              <a:ext cx="2"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15" name="Line 1094"/>
            <p:cNvSpPr>
              <a:spLocks noChangeShapeType="1"/>
            </p:cNvSpPr>
            <p:nvPr/>
          </p:nvSpPr>
          <p:spPr bwMode="auto">
            <a:xfrm flipV="1">
              <a:off x="1390" y="3151"/>
              <a:ext cx="1" cy="2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16" name="Line 1095"/>
            <p:cNvSpPr>
              <a:spLocks noChangeShapeType="1"/>
            </p:cNvSpPr>
            <p:nvPr/>
          </p:nvSpPr>
          <p:spPr bwMode="auto">
            <a:xfrm flipH="1" flipV="1">
              <a:off x="1392" y="3189"/>
              <a:ext cx="2"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3117" name="Freeform 1096"/>
            <p:cNvSpPr>
              <a:spLocks/>
            </p:cNvSpPr>
            <p:nvPr/>
          </p:nvSpPr>
          <p:spPr bwMode="auto">
            <a:xfrm>
              <a:off x="1396" y="3235"/>
              <a:ext cx="9" cy="148"/>
            </a:xfrm>
            <a:custGeom>
              <a:avLst/>
              <a:gdLst>
                <a:gd name="T0" fmla="*/ 0 w 9"/>
                <a:gd name="T1" fmla="*/ 0 h 148"/>
                <a:gd name="T2" fmla="*/ 1 w 9"/>
                <a:gd name="T3" fmla="*/ 41 h 148"/>
                <a:gd name="T4" fmla="*/ 9 w 9"/>
                <a:gd name="T5" fmla="*/ 148 h 148"/>
                <a:gd name="T6" fmla="*/ 0 60000 65536"/>
                <a:gd name="T7" fmla="*/ 0 60000 65536"/>
                <a:gd name="T8" fmla="*/ 0 60000 65536"/>
                <a:gd name="T9" fmla="*/ 0 w 9"/>
                <a:gd name="T10" fmla="*/ 0 h 148"/>
                <a:gd name="T11" fmla="*/ 9 w 9"/>
                <a:gd name="T12" fmla="*/ 148 h 148"/>
              </a:gdLst>
              <a:ahLst/>
              <a:cxnLst>
                <a:cxn ang="T6">
                  <a:pos x="T0" y="T1"/>
                </a:cxn>
                <a:cxn ang="T7">
                  <a:pos x="T2" y="T3"/>
                </a:cxn>
                <a:cxn ang="T8">
                  <a:pos x="T4" y="T5"/>
                </a:cxn>
              </a:cxnLst>
              <a:rect l="T9" t="T10" r="T11" b="T12"/>
              <a:pathLst>
                <a:path w="9" h="148">
                  <a:moveTo>
                    <a:pt x="0" y="0"/>
                  </a:moveTo>
                  <a:lnTo>
                    <a:pt x="1" y="41"/>
                  </a:lnTo>
                  <a:lnTo>
                    <a:pt x="9" y="1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18" name="Freeform 1097"/>
            <p:cNvSpPr>
              <a:spLocks/>
            </p:cNvSpPr>
            <p:nvPr/>
          </p:nvSpPr>
          <p:spPr bwMode="auto">
            <a:xfrm>
              <a:off x="1440" y="3316"/>
              <a:ext cx="475" cy="12"/>
            </a:xfrm>
            <a:custGeom>
              <a:avLst/>
              <a:gdLst>
                <a:gd name="T0" fmla="*/ 475 w 475"/>
                <a:gd name="T1" fmla="*/ 12 h 12"/>
                <a:gd name="T2" fmla="*/ 417 w 475"/>
                <a:gd name="T3" fmla="*/ 8 h 12"/>
                <a:gd name="T4" fmla="*/ 373 w 475"/>
                <a:gd name="T5" fmla="*/ 4 h 12"/>
                <a:gd name="T6" fmla="*/ 265 w 475"/>
                <a:gd name="T7" fmla="*/ 0 h 12"/>
                <a:gd name="T8" fmla="*/ 183 w 475"/>
                <a:gd name="T9" fmla="*/ 0 h 12"/>
                <a:gd name="T10" fmla="*/ 81 w 475"/>
                <a:gd name="T11" fmla="*/ 4 h 12"/>
                <a:gd name="T12" fmla="*/ 0 w 475"/>
                <a:gd name="T13" fmla="*/ 12 h 12"/>
                <a:gd name="T14" fmla="*/ 0 60000 65536"/>
                <a:gd name="T15" fmla="*/ 0 60000 65536"/>
                <a:gd name="T16" fmla="*/ 0 60000 65536"/>
                <a:gd name="T17" fmla="*/ 0 60000 65536"/>
                <a:gd name="T18" fmla="*/ 0 60000 65536"/>
                <a:gd name="T19" fmla="*/ 0 60000 65536"/>
                <a:gd name="T20" fmla="*/ 0 60000 65536"/>
                <a:gd name="T21" fmla="*/ 0 w 475"/>
                <a:gd name="T22" fmla="*/ 0 h 12"/>
                <a:gd name="T23" fmla="*/ 475 w 475"/>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5" h="12">
                  <a:moveTo>
                    <a:pt x="475" y="12"/>
                  </a:moveTo>
                  <a:lnTo>
                    <a:pt x="417" y="8"/>
                  </a:lnTo>
                  <a:lnTo>
                    <a:pt x="373" y="4"/>
                  </a:lnTo>
                  <a:lnTo>
                    <a:pt x="265" y="0"/>
                  </a:lnTo>
                  <a:lnTo>
                    <a:pt x="183" y="0"/>
                  </a:lnTo>
                  <a:lnTo>
                    <a:pt x="81" y="4"/>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19" name="Freeform 1098"/>
            <p:cNvSpPr>
              <a:spLocks/>
            </p:cNvSpPr>
            <p:nvPr/>
          </p:nvSpPr>
          <p:spPr bwMode="auto">
            <a:xfrm>
              <a:off x="1907" y="3091"/>
              <a:ext cx="16" cy="237"/>
            </a:xfrm>
            <a:custGeom>
              <a:avLst/>
              <a:gdLst>
                <a:gd name="T0" fmla="*/ 8 w 16"/>
                <a:gd name="T1" fmla="*/ 237 h 237"/>
                <a:gd name="T2" fmla="*/ 2 w 16"/>
                <a:gd name="T3" fmla="*/ 212 h 237"/>
                <a:gd name="T4" fmla="*/ 0 w 16"/>
                <a:gd name="T5" fmla="*/ 190 h 237"/>
                <a:gd name="T6" fmla="*/ 2 w 16"/>
                <a:gd name="T7" fmla="*/ 156 h 237"/>
                <a:gd name="T8" fmla="*/ 10 w 16"/>
                <a:gd name="T9" fmla="*/ 123 h 237"/>
                <a:gd name="T10" fmla="*/ 16 w 16"/>
                <a:gd name="T11" fmla="*/ 71 h 237"/>
                <a:gd name="T12" fmla="*/ 12 w 16"/>
                <a:gd name="T13" fmla="*/ 31 h 237"/>
                <a:gd name="T14" fmla="*/ 8 w 16"/>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37"/>
                <a:gd name="T26" fmla="*/ 16 w 16"/>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37">
                  <a:moveTo>
                    <a:pt x="8" y="237"/>
                  </a:moveTo>
                  <a:lnTo>
                    <a:pt x="2" y="212"/>
                  </a:lnTo>
                  <a:lnTo>
                    <a:pt x="0" y="190"/>
                  </a:lnTo>
                  <a:lnTo>
                    <a:pt x="2" y="156"/>
                  </a:lnTo>
                  <a:lnTo>
                    <a:pt x="10" y="123"/>
                  </a:lnTo>
                  <a:lnTo>
                    <a:pt x="16" y="71"/>
                  </a:lnTo>
                  <a:lnTo>
                    <a:pt x="12" y="31"/>
                  </a:lnTo>
                  <a:lnTo>
                    <a:pt x="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20" name="Freeform 1099"/>
            <p:cNvSpPr>
              <a:spLocks/>
            </p:cNvSpPr>
            <p:nvPr/>
          </p:nvSpPr>
          <p:spPr bwMode="auto">
            <a:xfrm>
              <a:off x="1915" y="3191"/>
              <a:ext cx="79" cy="137"/>
            </a:xfrm>
            <a:custGeom>
              <a:avLst/>
              <a:gdLst>
                <a:gd name="T0" fmla="*/ 0 w 79"/>
                <a:gd name="T1" fmla="*/ 137 h 137"/>
                <a:gd name="T2" fmla="*/ 2 w 79"/>
                <a:gd name="T3" fmla="*/ 137 h 137"/>
                <a:gd name="T4" fmla="*/ 2 w 79"/>
                <a:gd name="T5" fmla="*/ 135 h 137"/>
                <a:gd name="T6" fmla="*/ 10 w 79"/>
                <a:gd name="T7" fmla="*/ 110 h 137"/>
                <a:gd name="T8" fmla="*/ 19 w 79"/>
                <a:gd name="T9" fmla="*/ 90 h 137"/>
                <a:gd name="T10" fmla="*/ 33 w 79"/>
                <a:gd name="T11" fmla="*/ 73 h 137"/>
                <a:gd name="T12" fmla="*/ 50 w 79"/>
                <a:gd name="T13" fmla="*/ 58 h 137"/>
                <a:gd name="T14" fmla="*/ 61 w 79"/>
                <a:gd name="T15" fmla="*/ 44 h 137"/>
                <a:gd name="T16" fmla="*/ 73 w 79"/>
                <a:gd name="T17" fmla="*/ 31 h 137"/>
                <a:gd name="T18" fmla="*/ 77 w 79"/>
                <a:gd name="T19" fmla="*/ 14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2" y="137"/>
                  </a:lnTo>
                  <a:lnTo>
                    <a:pt x="2" y="135"/>
                  </a:lnTo>
                  <a:lnTo>
                    <a:pt x="10" y="110"/>
                  </a:lnTo>
                  <a:lnTo>
                    <a:pt x="19" y="90"/>
                  </a:lnTo>
                  <a:lnTo>
                    <a:pt x="33" y="73"/>
                  </a:lnTo>
                  <a:lnTo>
                    <a:pt x="50" y="58"/>
                  </a:lnTo>
                  <a:lnTo>
                    <a:pt x="61" y="44"/>
                  </a:lnTo>
                  <a:lnTo>
                    <a:pt x="73" y="31"/>
                  </a:lnTo>
                  <a:lnTo>
                    <a:pt x="77" y="14"/>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21" name="Freeform 1100"/>
            <p:cNvSpPr>
              <a:spLocks/>
            </p:cNvSpPr>
            <p:nvPr/>
          </p:nvSpPr>
          <p:spPr bwMode="auto">
            <a:xfrm>
              <a:off x="1988" y="2954"/>
              <a:ext cx="13" cy="237"/>
            </a:xfrm>
            <a:custGeom>
              <a:avLst/>
              <a:gdLst>
                <a:gd name="T0" fmla="*/ 6 w 13"/>
                <a:gd name="T1" fmla="*/ 0 h 237"/>
                <a:gd name="T2" fmla="*/ 0 w 13"/>
                <a:gd name="T3" fmla="*/ 35 h 237"/>
                <a:gd name="T4" fmla="*/ 0 w 13"/>
                <a:gd name="T5" fmla="*/ 62 h 237"/>
                <a:gd name="T6" fmla="*/ 2 w 13"/>
                <a:gd name="T7" fmla="*/ 87 h 237"/>
                <a:gd name="T8" fmla="*/ 10 w 13"/>
                <a:gd name="T9" fmla="*/ 112 h 237"/>
                <a:gd name="T10" fmla="*/ 13 w 13"/>
                <a:gd name="T11" fmla="*/ 152 h 237"/>
                <a:gd name="T12" fmla="*/ 12 w 13"/>
                <a:gd name="T13" fmla="*/ 201 h 237"/>
                <a:gd name="T14" fmla="*/ 10 w 13"/>
                <a:gd name="T15" fmla="*/ 216 h 237"/>
                <a:gd name="T16" fmla="*/ 6 w 13"/>
                <a:gd name="T17" fmla="*/ 237 h 2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37"/>
                <a:gd name="T29" fmla="*/ 13 w 13"/>
                <a:gd name="T30" fmla="*/ 237 h 2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37">
                  <a:moveTo>
                    <a:pt x="6" y="0"/>
                  </a:moveTo>
                  <a:lnTo>
                    <a:pt x="0" y="35"/>
                  </a:lnTo>
                  <a:lnTo>
                    <a:pt x="0" y="62"/>
                  </a:lnTo>
                  <a:lnTo>
                    <a:pt x="2" y="87"/>
                  </a:lnTo>
                  <a:lnTo>
                    <a:pt x="10" y="112"/>
                  </a:lnTo>
                  <a:lnTo>
                    <a:pt x="13" y="152"/>
                  </a:lnTo>
                  <a:lnTo>
                    <a:pt x="12" y="201"/>
                  </a:lnTo>
                  <a:lnTo>
                    <a:pt x="10" y="216"/>
                  </a:lnTo>
                  <a:lnTo>
                    <a:pt x="6" y="2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22" name="Freeform 1101"/>
            <p:cNvSpPr>
              <a:spLocks/>
            </p:cNvSpPr>
            <p:nvPr/>
          </p:nvSpPr>
          <p:spPr bwMode="auto">
            <a:xfrm>
              <a:off x="1915" y="2954"/>
              <a:ext cx="79" cy="137"/>
            </a:xfrm>
            <a:custGeom>
              <a:avLst/>
              <a:gdLst>
                <a:gd name="T0" fmla="*/ 79 w 79"/>
                <a:gd name="T1" fmla="*/ 0 h 137"/>
                <a:gd name="T2" fmla="*/ 67 w 79"/>
                <a:gd name="T3" fmla="*/ 14 h 137"/>
                <a:gd name="T4" fmla="*/ 58 w 79"/>
                <a:gd name="T5" fmla="*/ 25 h 137"/>
                <a:gd name="T6" fmla="*/ 29 w 79"/>
                <a:gd name="T7" fmla="*/ 68 h 137"/>
                <a:gd name="T8" fmla="*/ 10 w 79"/>
                <a:gd name="T9" fmla="*/ 106 h 137"/>
                <a:gd name="T10" fmla="*/ 4 w 79"/>
                <a:gd name="T11" fmla="*/ 124 h 137"/>
                <a:gd name="T12" fmla="*/ 0 w 79"/>
                <a:gd name="T13" fmla="*/ 137 h 137"/>
                <a:gd name="T14" fmla="*/ 0 60000 65536"/>
                <a:gd name="T15" fmla="*/ 0 60000 65536"/>
                <a:gd name="T16" fmla="*/ 0 60000 65536"/>
                <a:gd name="T17" fmla="*/ 0 60000 65536"/>
                <a:gd name="T18" fmla="*/ 0 60000 65536"/>
                <a:gd name="T19" fmla="*/ 0 60000 65536"/>
                <a:gd name="T20" fmla="*/ 0 60000 65536"/>
                <a:gd name="T21" fmla="*/ 0 w 79"/>
                <a:gd name="T22" fmla="*/ 0 h 137"/>
                <a:gd name="T23" fmla="*/ 79 w 79"/>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7">
                  <a:moveTo>
                    <a:pt x="79" y="0"/>
                  </a:moveTo>
                  <a:lnTo>
                    <a:pt x="67" y="14"/>
                  </a:lnTo>
                  <a:lnTo>
                    <a:pt x="58" y="25"/>
                  </a:lnTo>
                  <a:lnTo>
                    <a:pt x="29" y="68"/>
                  </a:lnTo>
                  <a:lnTo>
                    <a:pt x="10" y="106"/>
                  </a:lnTo>
                  <a:lnTo>
                    <a:pt x="4" y="124"/>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23" name="Freeform 1102"/>
            <p:cNvSpPr>
              <a:spLocks/>
            </p:cNvSpPr>
            <p:nvPr/>
          </p:nvSpPr>
          <p:spPr bwMode="auto">
            <a:xfrm>
              <a:off x="1434" y="3039"/>
              <a:ext cx="40" cy="289"/>
            </a:xfrm>
            <a:custGeom>
              <a:avLst/>
              <a:gdLst>
                <a:gd name="T0" fmla="*/ 6 w 40"/>
                <a:gd name="T1" fmla="*/ 289 h 289"/>
                <a:gd name="T2" fmla="*/ 6 w 40"/>
                <a:gd name="T3" fmla="*/ 289 h 289"/>
                <a:gd name="T4" fmla="*/ 10 w 40"/>
                <a:gd name="T5" fmla="*/ 256 h 289"/>
                <a:gd name="T6" fmla="*/ 12 w 40"/>
                <a:gd name="T7" fmla="*/ 231 h 289"/>
                <a:gd name="T8" fmla="*/ 10 w 40"/>
                <a:gd name="T9" fmla="*/ 200 h 289"/>
                <a:gd name="T10" fmla="*/ 6 w 40"/>
                <a:gd name="T11" fmla="*/ 177 h 289"/>
                <a:gd name="T12" fmla="*/ 2 w 40"/>
                <a:gd name="T13" fmla="*/ 131 h 289"/>
                <a:gd name="T14" fmla="*/ 0 w 40"/>
                <a:gd name="T15" fmla="*/ 94 h 289"/>
                <a:gd name="T16" fmla="*/ 2 w 40"/>
                <a:gd name="T17" fmla="*/ 69 h 289"/>
                <a:gd name="T18" fmla="*/ 6 w 40"/>
                <a:gd name="T19" fmla="*/ 52 h 289"/>
                <a:gd name="T20" fmla="*/ 40 w 40"/>
                <a:gd name="T21" fmla="*/ 0 h 2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289"/>
                <a:gd name="T35" fmla="*/ 40 w 40"/>
                <a:gd name="T36" fmla="*/ 289 h 2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289">
                  <a:moveTo>
                    <a:pt x="6" y="289"/>
                  </a:moveTo>
                  <a:lnTo>
                    <a:pt x="6" y="289"/>
                  </a:lnTo>
                  <a:lnTo>
                    <a:pt x="10" y="256"/>
                  </a:lnTo>
                  <a:lnTo>
                    <a:pt x="12" y="231"/>
                  </a:lnTo>
                  <a:lnTo>
                    <a:pt x="10" y="200"/>
                  </a:lnTo>
                  <a:lnTo>
                    <a:pt x="6" y="177"/>
                  </a:lnTo>
                  <a:lnTo>
                    <a:pt x="2" y="131"/>
                  </a:lnTo>
                  <a:lnTo>
                    <a:pt x="0" y="94"/>
                  </a:lnTo>
                  <a:lnTo>
                    <a:pt x="2" y="69"/>
                  </a:lnTo>
                  <a:lnTo>
                    <a:pt x="6" y="52"/>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24" name="Freeform 1103"/>
            <p:cNvSpPr>
              <a:spLocks/>
            </p:cNvSpPr>
            <p:nvPr/>
          </p:nvSpPr>
          <p:spPr bwMode="auto">
            <a:xfrm>
              <a:off x="1517" y="2949"/>
              <a:ext cx="192" cy="13"/>
            </a:xfrm>
            <a:custGeom>
              <a:avLst/>
              <a:gdLst>
                <a:gd name="T0" fmla="*/ 0 w 192"/>
                <a:gd name="T1" fmla="*/ 13 h 13"/>
                <a:gd name="T2" fmla="*/ 11 w 192"/>
                <a:gd name="T3" fmla="*/ 7 h 13"/>
                <a:gd name="T4" fmla="*/ 21 w 192"/>
                <a:gd name="T5" fmla="*/ 4 h 13"/>
                <a:gd name="T6" fmla="*/ 38 w 192"/>
                <a:gd name="T7" fmla="*/ 0 h 13"/>
                <a:gd name="T8" fmla="*/ 67 w 192"/>
                <a:gd name="T9" fmla="*/ 0 h 13"/>
                <a:gd name="T10" fmla="*/ 96 w 192"/>
                <a:gd name="T11" fmla="*/ 5 h 13"/>
                <a:gd name="T12" fmla="*/ 117 w 192"/>
                <a:gd name="T13" fmla="*/ 9 h 13"/>
                <a:gd name="T14" fmla="*/ 140 w 192"/>
                <a:gd name="T15" fmla="*/ 13 h 13"/>
                <a:gd name="T16" fmla="*/ 169 w 192"/>
                <a:gd name="T17" fmla="*/ 9 h 13"/>
                <a:gd name="T18" fmla="*/ 192 w 192"/>
                <a:gd name="T19" fmla="*/ 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2"/>
                <a:gd name="T31" fmla="*/ 0 h 13"/>
                <a:gd name="T32" fmla="*/ 192 w 19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2" h="13">
                  <a:moveTo>
                    <a:pt x="0" y="13"/>
                  </a:moveTo>
                  <a:lnTo>
                    <a:pt x="11" y="7"/>
                  </a:lnTo>
                  <a:lnTo>
                    <a:pt x="21" y="4"/>
                  </a:lnTo>
                  <a:lnTo>
                    <a:pt x="38" y="0"/>
                  </a:lnTo>
                  <a:lnTo>
                    <a:pt x="67" y="0"/>
                  </a:lnTo>
                  <a:lnTo>
                    <a:pt x="96" y="5"/>
                  </a:lnTo>
                  <a:lnTo>
                    <a:pt x="117" y="9"/>
                  </a:lnTo>
                  <a:lnTo>
                    <a:pt x="140" y="13"/>
                  </a:lnTo>
                  <a:lnTo>
                    <a:pt x="169" y="9"/>
                  </a:lnTo>
                  <a:lnTo>
                    <a:pt x="192"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25" name="Freeform 1104"/>
            <p:cNvSpPr>
              <a:spLocks/>
            </p:cNvSpPr>
            <p:nvPr/>
          </p:nvSpPr>
          <p:spPr bwMode="auto">
            <a:xfrm>
              <a:off x="1850" y="2951"/>
              <a:ext cx="144" cy="7"/>
            </a:xfrm>
            <a:custGeom>
              <a:avLst/>
              <a:gdLst>
                <a:gd name="T0" fmla="*/ 0 w 144"/>
                <a:gd name="T1" fmla="*/ 0 h 7"/>
                <a:gd name="T2" fmla="*/ 23 w 144"/>
                <a:gd name="T3" fmla="*/ 0 h 7"/>
                <a:gd name="T4" fmla="*/ 48 w 144"/>
                <a:gd name="T5" fmla="*/ 3 h 7"/>
                <a:gd name="T6" fmla="*/ 86 w 144"/>
                <a:gd name="T7" fmla="*/ 7 h 7"/>
                <a:gd name="T8" fmla="*/ 119 w 144"/>
                <a:gd name="T9" fmla="*/ 5 h 7"/>
                <a:gd name="T10" fmla="*/ 144 w 144"/>
                <a:gd name="T11" fmla="*/ 3 h 7"/>
                <a:gd name="T12" fmla="*/ 0 60000 65536"/>
                <a:gd name="T13" fmla="*/ 0 60000 65536"/>
                <a:gd name="T14" fmla="*/ 0 60000 65536"/>
                <a:gd name="T15" fmla="*/ 0 60000 65536"/>
                <a:gd name="T16" fmla="*/ 0 60000 65536"/>
                <a:gd name="T17" fmla="*/ 0 60000 65536"/>
                <a:gd name="T18" fmla="*/ 0 w 144"/>
                <a:gd name="T19" fmla="*/ 0 h 7"/>
                <a:gd name="T20" fmla="*/ 144 w 14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4" h="7">
                  <a:moveTo>
                    <a:pt x="0" y="0"/>
                  </a:moveTo>
                  <a:lnTo>
                    <a:pt x="23" y="0"/>
                  </a:lnTo>
                  <a:lnTo>
                    <a:pt x="48" y="3"/>
                  </a:lnTo>
                  <a:lnTo>
                    <a:pt x="86" y="7"/>
                  </a:lnTo>
                  <a:lnTo>
                    <a:pt x="119" y="5"/>
                  </a:lnTo>
                  <a:lnTo>
                    <a:pt x="144" y="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26" name="Freeform 1105"/>
            <p:cNvSpPr>
              <a:spLocks/>
            </p:cNvSpPr>
            <p:nvPr/>
          </p:nvSpPr>
          <p:spPr bwMode="auto">
            <a:xfrm>
              <a:off x="1440" y="2954"/>
              <a:ext cx="269" cy="143"/>
            </a:xfrm>
            <a:custGeom>
              <a:avLst/>
              <a:gdLst>
                <a:gd name="T0" fmla="*/ 269 w 269"/>
                <a:gd name="T1" fmla="*/ 0 h 143"/>
                <a:gd name="T2" fmla="*/ 254 w 269"/>
                <a:gd name="T3" fmla="*/ 16 h 143"/>
                <a:gd name="T4" fmla="*/ 244 w 269"/>
                <a:gd name="T5" fmla="*/ 29 h 143"/>
                <a:gd name="T6" fmla="*/ 238 w 269"/>
                <a:gd name="T7" fmla="*/ 49 h 143"/>
                <a:gd name="T8" fmla="*/ 233 w 269"/>
                <a:gd name="T9" fmla="*/ 66 h 143"/>
                <a:gd name="T10" fmla="*/ 223 w 269"/>
                <a:gd name="T11" fmla="*/ 93 h 143"/>
                <a:gd name="T12" fmla="*/ 206 w 269"/>
                <a:gd name="T13" fmla="*/ 118 h 143"/>
                <a:gd name="T14" fmla="*/ 188 w 269"/>
                <a:gd name="T15" fmla="*/ 137 h 143"/>
                <a:gd name="T16" fmla="*/ 159 w 269"/>
                <a:gd name="T17" fmla="*/ 131 h 143"/>
                <a:gd name="T18" fmla="*/ 138 w 269"/>
                <a:gd name="T19" fmla="*/ 131 h 143"/>
                <a:gd name="T20" fmla="*/ 115 w 269"/>
                <a:gd name="T21" fmla="*/ 133 h 143"/>
                <a:gd name="T22" fmla="*/ 92 w 269"/>
                <a:gd name="T23" fmla="*/ 137 h 143"/>
                <a:gd name="T24" fmla="*/ 57 w 269"/>
                <a:gd name="T25" fmla="*/ 143 h 143"/>
                <a:gd name="T26" fmla="*/ 25 w 269"/>
                <a:gd name="T27" fmla="*/ 141 h 143"/>
                <a:gd name="T28" fmla="*/ 0 w 269"/>
                <a:gd name="T29" fmla="*/ 137 h 1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9"/>
                <a:gd name="T46" fmla="*/ 0 h 143"/>
                <a:gd name="T47" fmla="*/ 269 w 269"/>
                <a:gd name="T48" fmla="*/ 143 h 1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9" h="143">
                  <a:moveTo>
                    <a:pt x="269" y="0"/>
                  </a:moveTo>
                  <a:lnTo>
                    <a:pt x="254" y="16"/>
                  </a:lnTo>
                  <a:lnTo>
                    <a:pt x="244" y="29"/>
                  </a:lnTo>
                  <a:lnTo>
                    <a:pt x="238" y="49"/>
                  </a:lnTo>
                  <a:lnTo>
                    <a:pt x="233" y="66"/>
                  </a:lnTo>
                  <a:lnTo>
                    <a:pt x="223" y="93"/>
                  </a:lnTo>
                  <a:lnTo>
                    <a:pt x="206" y="118"/>
                  </a:lnTo>
                  <a:lnTo>
                    <a:pt x="188" y="137"/>
                  </a:lnTo>
                  <a:lnTo>
                    <a:pt x="159" y="131"/>
                  </a:lnTo>
                  <a:lnTo>
                    <a:pt x="138" y="131"/>
                  </a:lnTo>
                  <a:lnTo>
                    <a:pt x="115" y="133"/>
                  </a:lnTo>
                  <a:lnTo>
                    <a:pt x="92" y="137"/>
                  </a:lnTo>
                  <a:lnTo>
                    <a:pt x="57" y="143"/>
                  </a:lnTo>
                  <a:lnTo>
                    <a:pt x="25" y="141"/>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27" name="Freeform 1106"/>
            <p:cNvSpPr>
              <a:spLocks/>
            </p:cNvSpPr>
            <p:nvPr/>
          </p:nvSpPr>
          <p:spPr bwMode="auto">
            <a:xfrm>
              <a:off x="1748" y="3079"/>
              <a:ext cx="167" cy="22"/>
            </a:xfrm>
            <a:custGeom>
              <a:avLst/>
              <a:gdLst>
                <a:gd name="T0" fmla="*/ 167 w 167"/>
                <a:gd name="T1" fmla="*/ 12 h 22"/>
                <a:gd name="T2" fmla="*/ 165 w 167"/>
                <a:gd name="T3" fmla="*/ 12 h 22"/>
                <a:gd name="T4" fmla="*/ 165 w 167"/>
                <a:gd name="T5" fmla="*/ 12 h 22"/>
                <a:gd name="T6" fmla="*/ 140 w 167"/>
                <a:gd name="T7" fmla="*/ 4 h 22"/>
                <a:gd name="T8" fmla="*/ 123 w 167"/>
                <a:gd name="T9" fmla="*/ 0 h 22"/>
                <a:gd name="T10" fmla="*/ 100 w 167"/>
                <a:gd name="T11" fmla="*/ 6 h 22"/>
                <a:gd name="T12" fmla="*/ 78 w 167"/>
                <a:gd name="T13" fmla="*/ 14 h 22"/>
                <a:gd name="T14" fmla="*/ 61 w 167"/>
                <a:gd name="T15" fmla="*/ 20 h 22"/>
                <a:gd name="T16" fmla="*/ 46 w 167"/>
                <a:gd name="T17" fmla="*/ 22 h 22"/>
                <a:gd name="T18" fmla="*/ 19 w 167"/>
                <a:gd name="T19" fmla="*/ 18 h 22"/>
                <a:gd name="T20" fmla="*/ 0 w 167"/>
                <a:gd name="T21" fmla="*/ 1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7"/>
                <a:gd name="T34" fmla="*/ 0 h 22"/>
                <a:gd name="T35" fmla="*/ 167 w 167"/>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7" h="22">
                  <a:moveTo>
                    <a:pt x="167" y="12"/>
                  </a:moveTo>
                  <a:lnTo>
                    <a:pt x="165" y="12"/>
                  </a:lnTo>
                  <a:lnTo>
                    <a:pt x="140" y="4"/>
                  </a:lnTo>
                  <a:lnTo>
                    <a:pt x="123" y="0"/>
                  </a:lnTo>
                  <a:lnTo>
                    <a:pt x="100" y="6"/>
                  </a:lnTo>
                  <a:lnTo>
                    <a:pt x="78" y="14"/>
                  </a:lnTo>
                  <a:lnTo>
                    <a:pt x="61" y="20"/>
                  </a:lnTo>
                  <a:lnTo>
                    <a:pt x="46" y="22"/>
                  </a:lnTo>
                  <a:lnTo>
                    <a:pt x="19" y="18"/>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28" name="Freeform 1107"/>
            <p:cNvSpPr>
              <a:spLocks/>
            </p:cNvSpPr>
            <p:nvPr/>
          </p:nvSpPr>
          <p:spPr bwMode="auto">
            <a:xfrm>
              <a:off x="1628" y="2954"/>
              <a:ext cx="120" cy="197"/>
            </a:xfrm>
            <a:custGeom>
              <a:avLst/>
              <a:gdLst>
                <a:gd name="T0" fmla="*/ 81 w 120"/>
                <a:gd name="T1" fmla="*/ 0 h 197"/>
                <a:gd name="T2" fmla="*/ 83 w 120"/>
                <a:gd name="T3" fmla="*/ 12 h 197"/>
                <a:gd name="T4" fmla="*/ 83 w 120"/>
                <a:gd name="T5" fmla="*/ 24 h 197"/>
                <a:gd name="T6" fmla="*/ 81 w 120"/>
                <a:gd name="T7" fmla="*/ 43 h 197"/>
                <a:gd name="T8" fmla="*/ 81 w 120"/>
                <a:gd name="T9" fmla="*/ 58 h 197"/>
                <a:gd name="T10" fmla="*/ 70 w 120"/>
                <a:gd name="T11" fmla="*/ 66 h 197"/>
                <a:gd name="T12" fmla="*/ 66 w 120"/>
                <a:gd name="T13" fmla="*/ 75 h 197"/>
                <a:gd name="T14" fmla="*/ 60 w 120"/>
                <a:gd name="T15" fmla="*/ 93 h 197"/>
                <a:gd name="T16" fmla="*/ 56 w 120"/>
                <a:gd name="T17" fmla="*/ 106 h 197"/>
                <a:gd name="T18" fmla="*/ 46 w 120"/>
                <a:gd name="T19" fmla="*/ 125 h 197"/>
                <a:gd name="T20" fmla="*/ 39 w 120"/>
                <a:gd name="T21" fmla="*/ 143 h 197"/>
                <a:gd name="T22" fmla="*/ 20 w 120"/>
                <a:gd name="T23" fmla="*/ 174 h 197"/>
                <a:gd name="T24" fmla="*/ 0 w 120"/>
                <a:gd name="T25" fmla="*/ 195 h 197"/>
                <a:gd name="T26" fmla="*/ 21 w 120"/>
                <a:gd name="T27" fmla="*/ 197 h 197"/>
                <a:gd name="T28" fmla="*/ 41 w 120"/>
                <a:gd name="T29" fmla="*/ 197 h 197"/>
                <a:gd name="T30" fmla="*/ 98 w 120"/>
                <a:gd name="T31" fmla="*/ 197 h 197"/>
                <a:gd name="T32" fmla="*/ 110 w 120"/>
                <a:gd name="T33" fmla="*/ 197 h 197"/>
                <a:gd name="T34" fmla="*/ 120 w 120"/>
                <a:gd name="T35" fmla="*/ 195 h 1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97"/>
                <a:gd name="T56" fmla="*/ 120 w 120"/>
                <a:gd name="T57" fmla="*/ 197 h 1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97">
                  <a:moveTo>
                    <a:pt x="81" y="0"/>
                  </a:moveTo>
                  <a:lnTo>
                    <a:pt x="83" y="12"/>
                  </a:lnTo>
                  <a:lnTo>
                    <a:pt x="83" y="24"/>
                  </a:lnTo>
                  <a:lnTo>
                    <a:pt x="81" y="43"/>
                  </a:lnTo>
                  <a:lnTo>
                    <a:pt x="81" y="58"/>
                  </a:lnTo>
                  <a:lnTo>
                    <a:pt x="70" y="66"/>
                  </a:lnTo>
                  <a:lnTo>
                    <a:pt x="66" y="75"/>
                  </a:lnTo>
                  <a:lnTo>
                    <a:pt x="60" y="93"/>
                  </a:lnTo>
                  <a:lnTo>
                    <a:pt x="56" y="106"/>
                  </a:lnTo>
                  <a:lnTo>
                    <a:pt x="46" y="125"/>
                  </a:lnTo>
                  <a:lnTo>
                    <a:pt x="39" y="143"/>
                  </a:lnTo>
                  <a:lnTo>
                    <a:pt x="20" y="174"/>
                  </a:lnTo>
                  <a:lnTo>
                    <a:pt x="0" y="195"/>
                  </a:lnTo>
                  <a:lnTo>
                    <a:pt x="21" y="197"/>
                  </a:lnTo>
                  <a:lnTo>
                    <a:pt x="41" y="197"/>
                  </a:lnTo>
                  <a:lnTo>
                    <a:pt x="98" y="197"/>
                  </a:lnTo>
                  <a:lnTo>
                    <a:pt x="110" y="197"/>
                  </a:lnTo>
                  <a:lnTo>
                    <a:pt x="120" y="19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29" name="Freeform 1108"/>
            <p:cNvSpPr>
              <a:spLocks/>
            </p:cNvSpPr>
            <p:nvPr/>
          </p:nvSpPr>
          <p:spPr bwMode="auto">
            <a:xfrm>
              <a:off x="1709" y="3012"/>
              <a:ext cx="85" cy="4"/>
            </a:xfrm>
            <a:custGeom>
              <a:avLst/>
              <a:gdLst>
                <a:gd name="T0" fmla="*/ 0 w 85"/>
                <a:gd name="T1" fmla="*/ 0 h 4"/>
                <a:gd name="T2" fmla="*/ 12 w 85"/>
                <a:gd name="T3" fmla="*/ 2 h 4"/>
                <a:gd name="T4" fmla="*/ 23 w 85"/>
                <a:gd name="T5" fmla="*/ 2 h 4"/>
                <a:gd name="T6" fmla="*/ 44 w 85"/>
                <a:gd name="T7" fmla="*/ 4 h 4"/>
                <a:gd name="T8" fmla="*/ 60 w 85"/>
                <a:gd name="T9" fmla="*/ 2 h 4"/>
                <a:gd name="T10" fmla="*/ 75 w 85"/>
                <a:gd name="T11" fmla="*/ 0 h 4"/>
                <a:gd name="T12" fmla="*/ 85 w 85"/>
                <a:gd name="T13" fmla="*/ 0 h 4"/>
                <a:gd name="T14" fmla="*/ 0 60000 65536"/>
                <a:gd name="T15" fmla="*/ 0 60000 65536"/>
                <a:gd name="T16" fmla="*/ 0 60000 65536"/>
                <a:gd name="T17" fmla="*/ 0 60000 65536"/>
                <a:gd name="T18" fmla="*/ 0 60000 65536"/>
                <a:gd name="T19" fmla="*/ 0 60000 65536"/>
                <a:gd name="T20" fmla="*/ 0 60000 65536"/>
                <a:gd name="T21" fmla="*/ 0 w 85"/>
                <a:gd name="T22" fmla="*/ 0 h 4"/>
                <a:gd name="T23" fmla="*/ 85 w 85"/>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4">
                  <a:moveTo>
                    <a:pt x="0" y="0"/>
                  </a:moveTo>
                  <a:lnTo>
                    <a:pt x="12" y="2"/>
                  </a:lnTo>
                  <a:lnTo>
                    <a:pt x="23" y="2"/>
                  </a:lnTo>
                  <a:lnTo>
                    <a:pt x="44" y="4"/>
                  </a:lnTo>
                  <a:lnTo>
                    <a:pt x="60" y="2"/>
                  </a:lnTo>
                  <a:lnTo>
                    <a:pt x="75" y="0"/>
                  </a:lnTo>
                  <a:lnTo>
                    <a:pt x="8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30" name="Freeform 1109"/>
            <p:cNvSpPr>
              <a:spLocks/>
            </p:cNvSpPr>
            <p:nvPr/>
          </p:nvSpPr>
          <p:spPr bwMode="auto">
            <a:xfrm>
              <a:off x="1628" y="3091"/>
              <a:ext cx="2" cy="58"/>
            </a:xfrm>
            <a:custGeom>
              <a:avLst/>
              <a:gdLst>
                <a:gd name="T0" fmla="*/ 0 w 2"/>
                <a:gd name="T1" fmla="*/ 0 h 58"/>
                <a:gd name="T2" fmla="*/ 2 w 2"/>
                <a:gd name="T3" fmla="*/ 12 h 58"/>
                <a:gd name="T4" fmla="*/ 2 w 2"/>
                <a:gd name="T5" fmla="*/ 19 h 58"/>
                <a:gd name="T6" fmla="*/ 2 w 2"/>
                <a:gd name="T7" fmla="*/ 40 h 58"/>
                <a:gd name="T8" fmla="*/ 0 w 2"/>
                <a:gd name="T9" fmla="*/ 58 h 58"/>
                <a:gd name="T10" fmla="*/ 0 60000 65536"/>
                <a:gd name="T11" fmla="*/ 0 60000 65536"/>
                <a:gd name="T12" fmla="*/ 0 60000 65536"/>
                <a:gd name="T13" fmla="*/ 0 60000 65536"/>
                <a:gd name="T14" fmla="*/ 0 60000 65536"/>
                <a:gd name="T15" fmla="*/ 0 w 2"/>
                <a:gd name="T16" fmla="*/ 0 h 58"/>
                <a:gd name="T17" fmla="*/ 2 w 2"/>
                <a:gd name="T18" fmla="*/ 58 h 58"/>
              </a:gdLst>
              <a:ahLst/>
              <a:cxnLst>
                <a:cxn ang="T10">
                  <a:pos x="T0" y="T1"/>
                </a:cxn>
                <a:cxn ang="T11">
                  <a:pos x="T2" y="T3"/>
                </a:cxn>
                <a:cxn ang="T12">
                  <a:pos x="T4" y="T5"/>
                </a:cxn>
                <a:cxn ang="T13">
                  <a:pos x="T6" y="T7"/>
                </a:cxn>
                <a:cxn ang="T14">
                  <a:pos x="T8" y="T9"/>
                </a:cxn>
              </a:cxnLst>
              <a:rect l="T15" t="T16" r="T17" b="T18"/>
              <a:pathLst>
                <a:path w="2" h="58">
                  <a:moveTo>
                    <a:pt x="0" y="0"/>
                  </a:moveTo>
                  <a:lnTo>
                    <a:pt x="2" y="12"/>
                  </a:lnTo>
                  <a:lnTo>
                    <a:pt x="2" y="19"/>
                  </a:lnTo>
                  <a:lnTo>
                    <a:pt x="2" y="40"/>
                  </a:lnTo>
                  <a:lnTo>
                    <a:pt x="0"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31" name="Freeform 1110"/>
            <p:cNvSpPr>
              <a:spLocks/>
            </p:cNvSpPr>
            <p:nvPr/>
          </p:nvSpPr>
          <p:spPr bwMode="auto">
            <a:xfrm>
              <a:off x="1744" y="3091"/>
              <a:ext cx="4" cy="58"/>
            </a:xfrm>
            <a:custGeom>
              <a:avLst/>
              <a:gdLst>
                <a:gd name="T0" fmla="*/ 4 w 4"/>
                <a:gd name="T1" fmla="*/ 0 h 58"/>
                <a:gd name="T2" fmla="*/ 0 w 4"/>
                <a:gd name="T3" fmla="*/ 15 h 58"/>
                <a:gd name="T4" fmla="*/ 0 w 4"/>
                <a:gd name="T5" fmla="*/ 29 h 58"/>
                <a:gd name="T6" fmla="*/ 0 w 4"/>
                <a:gd name="T7" fmla="*/ 44 h 58"/>
                <a:gd name="T8" fmla="*/ 4 w 4"/>
                <a:gd name="T9" fmla="*/ 58 h 58"/>
                <a:gd name="T10" fmla="*/ 0 60000 65536"/>
                <a:gd name="T11" fmla="*/ 0 60000 65536"/>
                <a:gd name="T12" fmla="*/ 0 60000 65536"/>
                <a:gd name="T13" fmla="*/ 0 60000 65536"/>
                <a:gd name="T14" fmla="*/ 0 60000 65536"/>
                <a:gd name="T15" fmla="*/ 0 w 4"/>
                <a:gd name="T16" fmla="*/ 0 h 58"/>
                <a:gd name="T17" fmla="*/ 4 w 4"/>
                <a:gd name="T18" fmla="*/ 58 h 58"/>
              </a:gdLst>
              <a:ahLst/>
              <a:cxnLst>
                <a:cxn ang="T10">
                  <a:pos x="T0" y="T1"/>
                </a:cxn>
                <a:cxn ang="T11">
                  <a:pos x="T2" y="T3"/>
                </a:cxn>
                <a:cxn ang="T12">
                  <a:pos x="T4" y="T5"/>
                </a:cxn>
                <a:cxn ang="T13">
                  <a:pos x="T6" y="T7"/>
                </a:cxn>
                <a:cxn ang="T14">
                  <a:pos x="T8" y="T9"/>
                </a:cxn>
              </a:cxnLst>
              <a:rect l="T15" t="T16" r="T17" b="T18"/>
              <a:pathLst>
                <a:path w="4" h="58">
                  <a:moveTo>
                    <a:pt x="4" y="0"/>
                  </a:moveTo>
                  <a:lnTo>
                    <a:pt x="0" y="15"/>
                  </a:lnTo>
                  <a:lnTo>
                    <a:pt x="0" y="29"/>
                  </a:lnTo>
                  <a:lnTo>
                    <a:pt x="0" y="44"/>
                  </a:lnTo>
                  <a:lnTo>
                    <a:pt x="4"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32" name="Freeform 1111"/>
            <p:cNvSpPr>
              <a:spLocks/>
            </p:cNvSpPr>
            <p:nvPr/>
          </p:nvSpPr>
          <p:spPr bwMode="auto">
            <a:xfrm>
              <a:off x="1748" y="3016"/>
              <a:ext cx="46" cy="75"/>
            </a:xfrm>
            <a:custGeom>
              <a:avLst/>
              <a:gdLst>
                <a:gd name="T0" fmla="*/ 46 w 46"/>
                <a:gd name="T1" fmla="*/ 0 h 75"/>
                <a:gd name="T2" fmla="*/ 32 w 46"/>
                <a:gd name="T3" fmla="*/ 27 h 75"/>
                <a:gd name="T4" fmla="*/ 25 w 46"/>
                <a:gd name="T5" fmla="*/ 48 h 75"/>
                <a:gd name="T6" fmla="*/ 17 w 46"/>
                <a:gd name="T7" fmla="*/ 54 h 75"/>
                <a:gd name="T8" fmla="*/ 1 w 46"/>
                <a:gd name="T9" fmla="*/ 67 h 75"/>
                <a:gd name="T10" fmla="*/ 0 w 46"/>
                <a:gd name="T11" fmla="*/ 75 h 75"/>
                <a:gd name="T12" fmla="*/ 0 60000 65536"/>
                <a:gd name="T13" fmla="*/ 0 60000 65536"/>
                <a:gd name="T14" fmla="*/ 0 60000 65536"/>
                <a:gd name="T15" fmla="*/ 0 60000 65536"/>
                <a:gd name="T16" fmla="*/ 0 60000 65536"/>
                <a:gd name="T17" fmla="*/ 0 60000 65536"/>
                <a:gd name="T18" fmla="*/ 0 w 46"/>
                <a:gd name="T19" fmla="*/ 0 h 75"/>
                <a:gd name="T20" fmla="*/ 46 w 46"/>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46" h="75">
                  <a:moveTo>
                    <a:pt x="46" y="0"/>
                  </a:moveTo>
                  <a:lnTo>
                    <a:pt x="32" y="27"/>
                  </a:lnTo>
                  <a:lnTo>
                    <a:pt x="25" y="48"/>
                  </a:lnTo>
                  <a:lnTo>
                    <a:pt x="17" y="54"/>
                  </a:lnTo>
                  <a:lnTo>
                    <a:pt x="1"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33" name="Freeform 1112"/>
            <p:cNvSpPr>
              <a:spLocks/>
            </p:cNvSpPr>
            <p:nvPr/>
          </p:nvSpPr>
          <p:spPr bwMode="auto">
            <a:xfrm>
              <a:off x="1505" y="3133"/>
              <a:ext cx="56" cy="62"/>
            </a:xfrm>
            <a:custGeom>
              <a:avLst/>
              <a:gdLst>
                <a:gd name="T0" fmla="*/ 52 w 56"/>
                <a:gd name="T1" fmla="*/ 45 h 62"/>
                <a:gd name="T2" fmla="*/ 48 w 56"/>
                <a:gd name="T3" fmla="*/ 54 h 62"/>
                <a:gd name="T4" fmla="*/ 43 w 56"/>
                <a:gd name="T5" fmla="*/ 60 h 62"/>
                <a:gd name="T6" fmla="*/ 27 w 56"/>
                <a:gd name="T7" fmla="*/ 62 h 62"/>
                <a:gd name="T8" fmla="*/ 16 w 56"/>
                <a:gd name="T9" fmla="*/ 58 h 62"/>
                <a:gd name="T10" fmla="*/ 6 w 56"/>
                <a:gd name="T11" fmla="*/ 47 h 62"/>
                <a:gd name="T12" fmla="*/ 2 w 56"/>
                <a:gd name="T13" fmla="*/ 33 h 62"/>
                <a:gd name="T14" fmla="*/ 0 w 56"/>
                <a:gd name="T15" fmla="*/ 20 h 62"/>
                <a:gd name="T16" fmla="*/ 4 w 56"/>
                <a:gd name="T17" fmla="*/ 8 h 62"/>
                <a:gd name="T18" fmla="*/ 16 w 56"/>
                <a:gd name="T19" fmla="*/ 2 h 62"/>
                <a:gd name="T20" fmla="*/ 27 w 56"/>
                <a:gd name="T21" fmla="*/ 0 h 62"/>
                <a:gd name="T22" fmla="*/ 43 w 56"/>
                <a:gd name="T23" fmla="*/ 0 h 62"/>
                <a:gd name="T24" fmla="*/ 52 w 56"/>
                <a:gd name="T25" fmla="*/ 6 h 62"/>
                <a:gd name="T26" fmla="*/ 56 w 56"/>
                <a:gd name="T27" fmla="*/ 18 h 62"/>
                <a:gd name="T28" fmla="*/ 56 w 56"/>
                <a:gd name="T29" fmla="*/ 29 h 62"/>
                <a:gd name="T30" fmla="*/ 54 w 56"/>
                <a:gd name="T31" fmla="*/ 41 h 62"/>
                <a:gd name="T32" fmla="*/ 54 w 56"/>
                <a:gd name="T33" fmla="*/ 45 h 62"/>
                <a:gd name="T34" fmla="*/ 52 w 56"/>
                <a:gd name="T35" fmla="*/ 48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2" y="45"/>
                  </a:moveTo>
                  <a:lnTo>
                    <a:pt x="48" y="54"/>
                  </a:lnTo>
                  <a:lnTo>
                    <a:pt x="43" y="60"/>
                  </a:lnTo>
                  <a:lnTo>
                    <a:pt x="27" y="62"/>
                  </a:lnTo>
                  <a:lnTo>
                    <a:pt x="16" y="58"/>
                  </a:lnTo>
                  <a:lnTo>
                    <a:pt x="6" y="47"/>
                  </a:lnTo>
                  <a:lnTo>
                    <a:pt x="2" y="33"/>
                  </a:lnTo>
                  <a:lnTo>
                    <a:pt x="0" y="20"/>
                  </a:lnTo>
                  <a:lnTo>
                    <a:pt x="4" y="8"/>
                  </a:lnTo>
                  <a:lnTo>
                    <a:pt x="16" y="2"/>
                  </a:lnTo>
                  <a:lnTo>
                    <a:pt x="27" y="0"/>
                  </a:lnTo>
                  <a:lnTo>
                    <a:pt x="43" y="0"/>
                  </a:lnTo>
                  <a:lnTo>
                    <a:pt x="52" y="6"/>
                  </a:lnTo>
                  <a:lnTo>
                    <a:pt x="56" y="18"/>
                  </a:lnTo>
                  <a:lnTo>
                    <a:pt x="56" y="29"/>
                  </a:lnTo>
                  <a:lnTo>
                    <a:pt x="54" y="41"/>
                  </a:lnTo>
                  <a:lnTo>
                    <a:pt x="54" y="45"/>
                  </a:lnTo>
                  <a:lnTo>
                    <a:pt x="52"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34" name="Freeform 1113"/>
            <p:cNvSpPr>
              <a:spLocks/>
            </p:cNvSpPr>
            <p:nvPr/>
          </p:nvSpPr>
          <p:spPr bwMode="auto">
            <a:xfrm>
              <a:off x="1501" y="3239"/>
              <a:ext cx="64" cy="62"/>
            </a:xfrm>
            <a:custGeom>
              <a:avLst/>
              <a:gdLst>
                <a:gd name="T0" fmla="*/ 31 w 64"/>
                <a:gd name="T1" fmla="*/ 62 h 62"/>
                <a:gd name="T2" fmla="*/ 39 w 64"/>
                <a:gd name="T3" fmla="*/ 62 h 62"/>
                <a:gd name="T4" fmla="*/ 43 w 64"/>
                <a:gd name="T5" fmla="*/ 60 h 62"/>
                <a:gd name="T6" fmla="*/ 52 w 64"/>
                <a:gd name="T7" fmla="*/ 52 h 62"/>
                <a:gd name="T8" fmla="*/ 58 w 64"/>
                <a:gd name="T9" fmla="*/ 44 h 62"/>
                <a:gd name="T10" fmla="*/ 64 w 64"/>
                <a:gd name="T11" fmla="*/ 31 h 62"/>
                <a:gd name="T12" fmla="*/ 64 w 64"/>
                <a:gd name="T13" fmla="*/ 19 h 62"/>
                <a:gd name="T14" fmla="*/ 54 w 64"/>
                <a:gd name="T15" fmla="*/ 6 h 62"/>
                <a:gd name="T16" fmla="*/ 43 w 64"/>
                <a:gd name="T17" fmla="*/ 0 h 62"/>
                <a:gd name="T18" fmla="*/ 31 w 64"/>
                <a:gd name="T19" fmla="*/ 0 h 62"/>
                <a:gd name="T20" fmla="*/ 20 w 64"/>
                <a:gd name="T21" fmla="*/ 6 h 62"/>
                <a:gd name="T22" fmla="*/ 8 w 64"/>
                <a:gd name="T23" fmla="*/ 14 h 62"/>
                <a:gd name="T24" fmla="*/ 0 w 64"/>
                <a:gd name="T25" fmla="*/ 23 h 62"/>
                <a:gd name="T26" fmla="*/ 0 w 64"/>
                <a:gd name="T27" fmla="*/ 37 h 62"/>
                <a:gd name="T28" fmla="*/ 4 w 64"/>
                <a:gd name="T29" fmla="*/ 46 h 62"/>
                <a:gd name="T30" fmla="*/ 14 w 64"/>
                <a:gd name="T31" fmla="*/ 52 h 62"/>
                <a:gd name="T32" fmla="*/ 21 w 64"/>
                <a:gd name="T33" fmla="*/ 56 h 62"/>
                <a:gd name="T34" fmla="*/ 25 w 64"/>
                <a:gd name="T35" fmla="*/ 60 h 62"/>
                <a:gd name="T36" fmla="*/ 31 w 64"/>
                <a:gd name="T37" fmla="*/ 6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62"/>
                <a:gd name="T59" fmla="*/ 64 w 6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62">
                  <a:moveTo>
                    <a:pt x="31" y="62"/>
                  </a:moveTo>
                  <a:lnTo>
                    <a:pt x="39" y="62"/>
                  </a:lnTo>
                  <a:lnTo>
                    <a:pt x="43" y="60"/>
                  </a:lnTo>
                  <a:lnTo>
                    <a:pt x="52" y="52"/>
                  </a:lnTo>
                  <a:lnTo>
                    <a:pt x="58" y="44"/>
                  </a:lnTo>
                  <a:lnTo>
                    <a:pt x="64" y="31"/>
                  </a:lnTo>
                  <a:lnTo>
                    <a:pt x="64" y="19"/>
                  </a:lnTo>
                  <a:lnTo>
                    <a:pt x="54" y="6"/>
                  </a:lnTo>
                  <a:lnTo>
                    <a:pt x="43" y="0"/>
                  </a:lnTo>
                  <a:lnTo>
                    <a:pt x="31" y="0"/>
                  </a:lnTo>
                  <a:lnTo>
                    <a:pt x="20" y="6"/>
                  </a:lnTo>
                  <a:lnTo>
                    <a:pt x="8" y="14"/>
                  </a:lnTo>
                  <a:lnTo>
                    <a:pt x="0" y="23"/>
                  </a:lnTo>
                  <a:lnTo>
                    <a:pt x="0" y="37"/>
                  </a:lnTo>
                  <a:lnTo>
                    <a:pt x="4" y="46"/>
                  </a:lnTo>
                  <a:lnTo>
                    <a:pt x="14" y="52"/>
                  </a:lnTo>
                  <a:lnTo>
                    <a:pt x="21" y="56"/>
                  </a:lnTo>
                  <a:lnTo>
                    <a:pt x="25" y="60"/>
                  </a:lnTo>
                  <a:lnTo>
                    <a:pt x="31" y="62"/>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35" name="Freeform 1114"/>
            <p:cNvSpPr>
              <a:spLocks/>
            </p:cNvSpPr>
            <p:nvPr/>
          </p:nvSpPr>
          <p:spPr bwMode="auto">
            <a:xfrm>
              <a:off x="1242" y="3210"/>
              <a:ext cx="125" cy="6"/>
            </a:xfrm>
            <a:custGeom>
              <a:avLst/>
              <a:gdLst>
                <a:gd name="T0" fmla="*/ 125 w 125"/>
                <a:gd name="T1" fmla="*/ 0 h 6"/>
                <a:gd name="T2" fmla="*/ 113 w 125"/>
                <a:gd name="T3" fmla="*/ 0 h 6"/>
                <a:gd name="T4" fmla="*/ 105 w 125"/>
                <a:gd name="T5" fmla="*/ 2 h 6"/>
                <a:gd name="T6" fmla="*/ 98 w 125"/>
                <a:gd name="T7" fmla="*/ 4 h 6"/>
                <a:gd name="T8" fmla="*/ 92 w 125"/>
                <a:gd name="T9" fmla="*/ 6 h 6"/>
                <a:gd name="T10" fmla="*/ 75 w 125"/>
                <a:gd name="T11" fmla="*/ 4 h 6"/>
                <a:gd name="T12" fmla="*/ 59 w 125"/>
                <a:gd name="T13" fmla="*/ 4 h 6"/>
                <a:gd name="T14" fmla="*/ 27 w 125"/>
                <a:gd name="T15" fmla="*/ 2 h 6"/>
                <a:gd name="T16" fmla="*/ 0 w 12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6"/>
                <a:gd name="T29" fmla="*/ 125 w 12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6">
                  <a:moveTo>
                    <a:pt x="125" y="0"/>
                  </a:moveTo>
                  <a:lnTo>
                    <a:pt x="113" y="0"/>
                  </a:lnTo>
                  <a:lnTo>
                    <a:pt x="105" y="2"/>
                  </a:lnTo>
                  <a:lnTo>
                    <a:pt x="98" y="4"/>
                  </a:lnTo>
                  <a:lnTo>
                    <a:pt x="92" y="6"/>
                  </a:lnTo>
                  <a:lnTo>
                    <a:pt x="75" y="4"/>
                  </a:lnTo>
                  <a:lnTo>
                    <a:pt x="59" y="4"/>
                  </a:lnTo>
                  <a:lnTo>
                    <a:pt x="27"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36" name="Freeform 1115"/>
            <p:cNvSpPr>
              <a:spLocks/>
            </p:cNvSpPr>
            <p:nvPr/>
          </p:nvSpPr>
          <p:spPr bwMode="auto">
            <a:xfrm>
              <a:off x="1347" y="3070"/>
              <a:ext cx="41" cy="11"/>
            </a:xfrm>
            <a:custGeom>
              <a:avLst/>
              <a:gdLst>
                <a:gd name="T0" fmla="*/ 41 w 41"/>
                <a:gd name="T1" fmla="*/ 0 h 11"/>
                <a:gd name="T2" fmla="*/ 33 w 41"/>
                <a:gd name="T3" fmla="*/ 6 h 11"/>
                <a:gd name="T4" fmla="*/ 27 w 41"/>
                <a:gd name="T5" fmla="*/ 8 h 11"/>
                <a:gd name="T6" fmla="*/ 12 w 41"/>
                <a:gd name="T7" fmla="*/ 11 h 11"/>
                <a:gd name="T8" fmla="*/ 0 w 41"/>
                <a:gd name="T9" fmla="*/ 9 h 11"/>
                <a:gd name="T10" fmla="*/ 0 60000 65536"/>
                <a:gd name="T11" fmla="*/ 0 60000 65536"/>
                <a:gd name="T12" fmla="*/ 0 60000 65536"/>
                <a:gd name="T13" fmla="*/ 0 60000 65536"/>
                <a:gd name="T14" fmla="*/ 0 60000 65536"/>
                <a:gd name="T15" fmla="*/ 0 w 41"/>
                <a:gd name="T16" fmla="*/ 0 h 11"/>
                <a:gd name="T17" fmla="*/ 41 w 41"/>
                <a:gd name="T18" fmla="*/ 11 h 11"/>
              </a:gdLst>
              <a:ahLst/>
              <a:cxnLst>
                <a:cxn ang="T10">
                  <a:pos x="T0" y="T1"/>
                </a:cxn>
                <a:cxn ang="T11">
                  <a:pos x="T2" y="T3"/>
                </a:cxn>
                <a:cxn ang="T12">
                  <a:pos x="T4" y="T5"/>
                </a:cxn>
                <a:cxn ang="T13">
                  <a:pos x="T6" y="T7"/>
                </a:cxn>
                <a:cxn ang="T14">
                  <a:pos x="T8" y="T9"/>
                </a:cxn>
              </a:cxnLst>
              <a:rect l="T15" t="T16" r="T17" b="T18"/>
              <a:pathLst>
                <a:path w="41" h="11">
                  <a:moveTo>
                    <a:pt x="41" y="0"/>
                  </a:moveTo>
                  <a:lnTo>
                    <a:pt x="33" y="6"/>
                  </a:lnTo>
                  <a:lnTo>
                    <a:pt x="27" y="8"/>
                  </a:lnTo>
                  <a:lnTo>
                    <a:pt x="12" y="11"/>
                  </a:lnTo>
                  <a:lnTo>
                    <a:pt x="0" y="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37" name="Freeform 1116"/>
            <p:cNvSpPr>
              <a:spLocks/>
            </p:cNvSpPr>
            <p:nvPr/>
          </p:nvSpPr>
          <p:spPr bwMode="auto">
            <a:xfrm>
              <a:off x="1242" y="3066"/>
              <a:ext cx="65" cy="4"/>
            </a:xfrm>
            <a:custGeom>
              <a:avLst/>
              <a:gdLst>
                <a:gd name="T0" fmla="*/ 65 w 65"/>
                <a:gd name="T1" fmla="*/ 0 h 4"/>
                <a:gd name="T2" fmla="*/ 46 w 65"/>
                <a:gd name="T3" fmla="*/ 2 h 4"/>
                <a:gd name="T4" fmla="*/ 32 w 65"/>
                <a:gd name="T5" fmla="*/ 4 h 4"/>
                <a:gd name="T6" fmla="*/ 13 w 65"/>
                <a:gd name="T7" fmla="*/ 4 h 4"/>
                <a:gd name="T8" fmla="*/ 0 w 65"/>
                <a:gd name="T9" fmla="*/ 2 h 4"/>
                <a:gd name="T10" fmla="*/ 0 60000 65536"/>
                <a:gd name="T11" fmla="*/ 0 60000 65536"/>
                <a:gd name="T12" fmla="*/ 0 60000 65536"/>
                <a:gd name="T13" fmla="*/ 0 60000 65536"/>
                <a:gd name="T14" fmla="*/ 0 60000 65536"/>
                <a:gd name="T15" fmla="*/ 0 w 65"/>
                <a:gd name="T16" fmla="*/ 0 h 4"/>
                <a:gd name="T17" fmla="*/ 65 w 65"/>
                <a:gd name="T18" fmla="*/ 4 h 4"/>
              </a:gdLst>
              <a:ahLst/>
              <a:cxnLst>
                <a:cxn ang="T10">
                  <a:pos x="T0" y="T1"/>
                </a:cxn>
                <a:cxn ang="T11">
                  <a:pos x="T2" y="T3"/>
                </a:cxn>
                <a:cxn ang="T12">
                  <a:pos x="T4" y="T5"/>
                </a:cxn>
                <a:cxn ang="T13">
                  <a:pos x="T6" y="T7"/>
                </a:cxn>
                <a:cxn ang="T14">
                  <a:pos x="T8" y="T9"/>
                </a:cxn>
              </a:cxnLst>
              <a:rect l="T15" t="T16" r="T17" b="T18"/>
              <a:pathLst>
                <a:path w="65" h="4">
                  <a:moveTo>
                    <a:pt x="65" y="0"/>
                  </a:moveTo>
                  <a:lnTo>
                    <a:pt x="46" y="2"/>
                  </a:lnTo>
                  <a:lnTo>
                    <a:pt x="32" y="4"/>
                  </a:lnTo>
                  <a:lnTo>
                    <a:pt x="13" y="4"/>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38" name="Freeform 1117"/>
            <p:cNvSpPr>
              <a:spLocks/>
            </p:cNvSpPr>
            <p:nvPr/>
          </p:nvSpPr>
          <p:spPr bwMode="auto">
            <a:xfrm>
              <a:off x="1334" y="3068"/>
              <a:ext cx="48" cy="4"/>
            </a:xfrm>
            <a:custGeom>
              <a:avLst/>
              <a:gdLst>
                <a:gd name="T0" fmla="*/ 48 w 48"/>
                <a:gd name="T1" fmla="*/ 0 h 4"/>
                <a:gd name="T2" fmla="*/ 37 w 48"/>
                <a:gd name="T3" fmla="*/ 2 h 4"/>
                <a:gd name="T4" fmla="*/ 27 w 48"/>
                <a:gd name="T5" fmla="*/ 4 h 4"/>
                <a:gd name="T6" fmla="*/ 17 w 48"/>
                <a:gd name="T7" fmla="*/ 2 h 4"/>
                <a:gd name="T8" fmla="*/ 10 w 48"/>
                <a:gd name="T9" fmla="*/ 0 h 4"/>
                <a:gd name="T10" fmla="*/ 0 w 48"/>
                <a:gd name="T11" fmla="*/ 0 h 4"/>
                <a:gd name="T12" fmla="*/ 0 w 48"/>
                <a:gd name="T13" fmla="*/ 0 h 4"/>
                <a:gd name="T14" fmla="*/ 0 60000 65536"/>
                <a:gd name="T15" fmla="*/ 0 60000 65536"/>
                <a:gd name="T16" fmla="*/ 0 60000 65536"/>
                <a:gd name="T17" fmla="*/ 0 60000 65536"/>
                <a:gd name="T18" fmla="*/ 0 60000 65536"/>
                <a:gd name="T19" fmla="*/ 0 60000 65536"/>
                <a:gd name="T20" fmla="*/ 0 60000 65536"/>
                <a:gd name="T21" fmla="*/ 0 w 48"/>
                <a:gd name="T22" fmla="*/ 0 h 4"/>
                <a:gd name="T23" fmla="*/ 48 w 48"/>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
                  <a:moveTo>
                    <a:pt x="48" y="0"/>
                  </a:moveTo>
                  <a:lnTo>
                    <a:pt x="37" y="2"/>
                  </a:lnTo>
                  <a:lnTo>
                    <a:pt x="27" y="4"/>
                  </a:lnTo>
                  <a:lnTo>
                    <a:pt x="17" y="2"/>
                  </a:lnTo>
                  <a:lnTo>
                    <a:pt x="1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39" name="Freeform 1118"/>
            <p:cNvSpPr>
              <a:spLocks/>
            </p:cNvSpPr>
            <p:nvPr/>
          </p:nvSpPr>
          <p:spPr bwMode="auto">
            <a:xfrm>
              <a:off x="1307" y="3066"/>
              <a:ext cx="40" cy="13"/>
            </a:xfrm>
            <a:custGeom>
              <a:avLst/>
              <a:gdLst>
                <a:gd name="T0" fmla="*/ 40 w 40"/>
                <a:gd name="T1" fmla="*/ 13 h 13"/>
                <a:gd name="T2" fmla="*/ 33 w 40"/>
                <a:gd name="T3" fmla="*/ 8 h 13"/>
                <a:gd name="T4" fmla="*/ 27 w 40"/>
                <a:gd name="T5" fmla="*/ 2 h 13"/>
                <a:gd name="T6" fmla="*/ 12 w 40"/>
                <a:gd name="T7" fmla="*/ 0 h 13"/>
                <a:gd name="T8" fmla="*/ 0 w 40"/>
                <a:gd name="T9" fmla="*/ 0 h 13"/>
                <a:gd name="T10" fmla="*/ 0 60000 65536"/>
                <a:gd name="T11" fmla="*/ 0 60000 65536"/>
                <a:gd name="T12" fmla="*/ 0 60000 65536"/>
                <a:gd name="T13" fmla="*/ 0 60000 65536"/>
                <a:gd name="T14" fmla="*/ 0 60000 65536"/>
                <a:gd name="T15" fmla="*/ 0 w 40"/>
                <a:gd name="T16" fmla="*/ 0 h 13"/>
                <a:gd name="T17" fmla="*/ 40 w 40"/>
                <a:gd name="T18" fmla="*/ 13 h 13"/>
              </a:gdLst>
              <a:ahLst/>
              <a:cxnLst>
                <a:cxn ang="T10">
                  <a:pos x="T0" y="T1"/>
                </a:cxn>
                <a:cxn ang="T11">
                  <a:pos x="T2" y="T3"/>
                </a:cxn>
                <a:cxn ang="T12">
                  <a:pos x="T4" y="T5"/>
                </a:cxn>
                <a:cxn ang="T13">
                  <a:pos x="T6" y="T7"/>
                </a:cxn>
                <a:cxn ang="T14">
                  <a:pos x="T8" y="T9"/>
                </a:cxn>
              </a:cxnLst>
              <a:rect l="T15" t="T16" r="T17" b="T18"/>
              <a:pathLst>
                <a:path w="40" h="13">
                  <a:moveTo>
                    <a:pt x="40" y="13"/>
                  </a:moveTo>
                  <a:lnTo>
                    <a:pt x="33" y="8"/>
                  </a:lnTo>
                  <a:lnTo>
                    <a:pt x="27" y="2"/>
                  </a:lnTo>
                  <a:lnTo>
                    <a:pt x="1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40" name="Freeform 1119"/>
            <p:cNvSpPr>
              <a:spLocks/>
            </p:cNvSpPr>
            <p:nvPr/>
          </p:nvSpPr>
          <p:spPr bwMode="auto">
            <a:xfrm>
              <a:off x="1215" y="3066"/>
              <a:ext cx="27" cy="150"/>
            </a:xfrm>
            <a:custGeom>
              <a:avLst/>
              <a:gdLst>
                <a:gd name="T0" fmla="*/ 25 w 27"/>
                <a:gd name="T1" fmla="*/ 0 h 150"/>
                <a:gd name="T2" fmla="*/ 21 w 27"/>
                <a:gd name="T3" fmla="*/ 2 h 150"/>
                <a:gd name="T4" fmla="*/ 19 w 27"/>
                <a:gd name="T5" fmla="*/ 6 h 150"/>
                <a:gd name="T6" fmla="*/ 15 w 27"/>
                <a:gd name="T7" fmla="*/ 19 h 150"/>
                <a:gd name="T8" fmla="*/ 13 w 27"/>
                <a:gd name="T9" fmla="*/ 29 h 150"/>
                <a:gd name="T10" fmla="*/ 13 w 27"/>
                <a:gd name="T11" fmla="*/ 29 h 150"/>
                <a:gd name="T12" fmla="*/ 7 w 27"/>
                <a:gd name="T13" fmla="*/ 48 h 150"/>
                <a:gd name="T14" fmla="*/ 5 w 27"/>
                <a:gd name="T15" fmla="*/ 62 h 150"/>
                <a:gd name="T16" fmla="*/ 0 w 27"/>
                <a:gd name="T17" fmla="*/ 85 h 150"/>
                <a:gd name="T18" fmla="*/ 2 w 27"/>
                <a:gd name="T19" fmla="*/ 102 h 150"/>
                <a:gd name="T20" fmla="*/ 9 w 27"/>
                <a:gd name="T21" fmla="*/ 117 h 150"/>
                <a:gd name="T22" fmla="*/ 17 w 27"/>
                <a:gd name="T23" fmla="*/ 131 h 150"/>
                <a:gd name="T24" fmla="*/ 17 w 27"/>
                <a:gd name="T25" fmla="*/ 140 h 150"/>
                <a:gd name="T26" fmla="*/ 19 w 27"/>
                <a:gd name="T27" fmla="*/ 146 h 150"/>
                <a:gd name="T28" fmla="*/ 23 w 27"/>
                <a:gd name="T29" fmla="*/ 148 h 150"/>
                <a:gd name="T30" fmla="*/ 27 w 27"/>
                <a:gd name="T31" fmla="*/ 150 h 1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50"/>
                <a:gd name="T50" fmla="*/ 27 w 27"/>
                <a:gd name="T51" fmla="*/ 150 h 1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50">
                  <a:moveTo>
                    <a:pt x="25" y="0"/>
                  </a:moveTo>
                  <a:lnTo>
                    <a:pt x="21" y="2"/>
                  </a:lnTo>
                  <a:lnTo>
                    <a:pt x="19" y="6"/>
                  </a:lnTo>
                  <a:lnTo>
                    <a:pt x="15" y="19"/>
                  </a:lnTo>
                  <a:lnTo>
                    <a:pt x="13" y="29"/>
                  </a:lnTo>
                  <a:lnTo>
                    <a:pt x="7" y="48"/>
                  </a:lnTo>
                  <a:lnTo>
                    <a:pt x="5" y="62"/>
                  </a:lnTo>
                  <a:lnTo>
                    <a:pt x="0" y="85"/>
                  </a:lnTo>
                  <a:lnTo>
                    <a:pt x="2" y="102"/>
                  </a:lnTo>
                  <a:lnTo>
                    <a:pt x="9" y="117"/>
                  </a:lnTo>
                  <a:lnTo>
                    <a:pt x="17" y="131"/>
                  </a:lnTo>
                  <a:lnTo>
                    <a:pt x="17" y="140"/>
                  </a:lnTo>
                  <a:lnTo>
                    <a:pt x="19" y="146"/>
                  </a:lnTo>
                  <a:lnTo>
                    <a:pt x="23" y="148"/>
                  </a:lnTo>
                  <a:lnTo>
                    <a:pt x="27" y="15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41" name="Freeform 1120"/>
            <p:cNvSpPr>
              <a:spLocks/>
            </p:cNvSpPr>
            <p:nvPr/>
          </p:nvSpPr>
          <p:spPr bwMode="auto">
            <a:xfrm>
              <a:off x="1084" y="3093"/>
              <a:ext cx="144" cy="94"/>
            </a:xfrm>
            <a:custGeom>
              <a:avLst/>
              <a:gdLst>
                <a:gd name="T0" fmla="*/ 144 w 144"/>
                <a:gd name="T1" fmla="*/ 2 h 94"/>
                <a:gd name="T2" fmla="*/ 123 w 144"/>
                <a:gd name="T3" fmla="*/ 6 h 94"/>
                <a:gd name="T4" fmla="*/ 106 w 144"/>
                <a:gd name="T5" fmla="*/ 8 h 94"/>
                <a:gd name="T6" fmla="*/ 79 w 144"/>
                <a:gd name="T7" fmla="*/ 4 h 94"/>
                <a:gd name="T8" fmla="*/ 58 w 144"/>
                <a:gd name="T9" fmla="*/ 2 h 94"/>
                <a:gd name="T10" fmla="*/ 35 w 144"/>
                <a:gd name="T11" fmla="*/ 0 h 94"/>
                <a:gd name="T12" fmla="*/ 17 w 144"/>
                <a:gd name="T13" fmla="*/ 2 h 94"/>
                <a:gd name="T14" fmla="*/ 10 w 144"/>
                <a:gd name="T15" fmla="*/ 8 h 94"/>
                <a:gd name="T16" fmla="*/ 4 w 144"/>
                <a:gd name="T17" fmla="*/ 15 h 94"/>
                <a:gd name="T18" fmla="*/ 0 w 144"/>
                <a:gd name="T19" fmla="*/ 29 h 94"/>
                <a:gd name="T20" fmla="*/ 0 w 144"/>
                <a:gd name="T21" fmla="*/ 40 h 94"/>
                <a:gd name="T22" fmla="*/ 0 w 144"/>
                <a:gd name="T23" fmla="*/ 58 h 94"/>
                <a:gd name="T24" fmla="*/ 2 w 144"/>
                <a:gd name="T25" fmla="*/ 73 h 94"/>
                <a:gd name="T26" fmla="*/ 6 w 144"/>
                <a:gd name="T27" fmla="*/ 83 h 94"/>
                <a:gd name="T28" fmla="*/ 11 w 144"/>
                <a:gd name="T29" fmla="*/ 88 h 94"/>
                <a:gd name="T30" fmla="*/ 15 w 144"/>
                <a:gd name="T31" fmla="*/ 90 h 94"/>
                <a:gd name="T32" fmla="*/ 17 w 144"/>
                <a:gd name="T33" fmla="*/ 92 h 94"/>
                <a:gd name="T34" fmla="*/ 35 w 144"/>
                <a:gd name="T35" fmla="*/ 90 h 94"/>
                <a:gd name="T36" fmla="*/ 50 w 144"/>
                <a:gd name="T37" fmla="*/ 90 h 94"/>
                <a:gd name="T38" fmla="*/ 75 w 144"/>
                <a:gd name="T39" fmla="*/ 92 h 94"/>
                <a:gd name="T40" fmla="*/ 96 w 144"/>
                <a:gd name="T41" fmla="*/ 94 h 94"/>
                <a:gd name="T42" fmla="*/ 121 w 144"/>
                <a:gd name="T43" fmla="*/ 94 h 94"/>
                <a:gd name="T44" fmla="*/ 140 w 144"/>
                <a:gd name="T45" fmla="*/ 90 h 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94"/>
                <a:gd name="T71" fmla="*/ 144 w 144"/>
                <a:gd name="T72" fmla="*/ 94 h 9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94">
                  <a:moveTo>
                    <a:pt x="144" y="2"/>
                  </a:moveTo>
                  <a:lnTo>
                    <a:pt x="123" y="6"/>
                  </a:lnTo>
                  <a:lnTo>
                    <a:pt x="106" y="8"/>
                  </a:lnTo>
                  <a:lnTo>
                    <a:pt x="79" y="4"/>
                  </a:lnTo>
                  <a:lnTo>
                    <a:pt x="58" y="2"/>
                  </a:lnTo>
                  <a:lnTo>
                    <a:pt x="35" y="0"/>
                  </a:lnTo>
                  <a:lnTo>
                    <a:pt x="17" y="2"/>
                  </a:lnTo>
                  <a:lnTo>
                    <a:pt x="10" y="8"/>
                  </a:lnTo>
                  <a:lnTo>
                    <a:pt x="4" y="15"/>
                  </a:lnTo>
                  <a:lnTo>
                    <a:pt x="0" y="29"/>
                  </a:lnTo>
                  <a:lnTo>
                    <a:pt x="0" y="40"/>
                  </a:lnTo>
                  <a:lnTo>
                    <a:pt x="0" y="58"/>
                  </a:lnTo>
                  <a:lnTo>
                    <a:pt x="2" y="73"/>
                  </a:lnTo>
                  <a:lnTo>
                    <a:pt x="6" y="83"/>
                  </a:lnTo>
                  <a:lnTo>
                    <a:pt x="11" y="88"/>
                  </a:lnTo>
                  <a:lnTo>
                    <a:pt x="15" y="90"/>
                  </a:lnTo>
                  <a:lnTo>
                    <a:pt x="17" y="92"/>
                  </a:lnTo>
                  <a:lnTo>
                    <a:pt x="35" y="90"/>
                  </a:lnTo>
                  <a:lnTo>
                    <a:pt x="50" y="90"/>
                  </a:lnTo>
                  <a:lnTo>
                    <a:pt x="75" y="92"/>
                  </a:lnTo>
                  <a:lnTo>
                    <a:pt x="96" y="94"/>
                  </a:lnTo>
                  <a:lnTo>
                    <a:pt x="121" y="94"/>
                  </a:lnTo>
                  <a:lnTo>
                    <a:pt x="140" y="9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42" name="Freeform 1121"/>
            <p:cNvSpPr>
              <a:spLocks/>
            </p:cNvSpPr>
            <p:nvPr/>
          </p:nvSpPr>
          <p:spPr bwMode="auto">
            <a:xfrm>
              <a:off x="1930" y="3058"/>
              <a:ext cx="54" cy="170"/>
            </a:xfrm>
            <a:custGeom>
              <a:avLst/>
              <a:gdLst>
                <a:gd name="T0" fmla="*/ 52 w 54"/>
                <a:gd name="T1" fmla="*/ 110 h 170"/>
                <a:gd name="T2" fmla="*/ 54 w 54"/>
                <a:gd name="T3" fmla="*/ 85 h 170"/>
                <a:gd name="T4" fmla="*/ 52 w 54"/>
                <a:gd name="T5" fmla="*/ 64 h 170"/>
                <a:gd name="T6" fmla="*/ 46 w 54"/>
                <a:gd name="T7" fmla="*/ 41 h 170"/>
                <a:gd name="T8" fmla="*/ 41 w 54"/>
                <a:gd name="T9" fmla="*/ 23 h 170"/>
                <a:gd name="T10" fmla="*/ 39 w 54"/>
                <a:gd name="T11" fmla="*/ 10 h 170"/>
                <a:gd name="T12" fmla="*/ 35 w 54"/>
                <a:gd name="T13" fmla="*/ 2 h 170"/>
                <a:gd name="T14" fmla="*/ 23 w 54"/>
                <a:gd name="T15" fmla="*/ 0 h 170"/>
                <a:gd name="T16" fmla="*/ 16 w 54"/>
                <a:gd name="T17" fmla="*/ 6 h 170"/>
                <a:gd name="T18" fmla="*/ 12 w 54"/>
                <a:gd name="T19" fmla="*/ 16 h 170"/>
                <a:gd name="T20" fmla="*/ 8 w 54"/>
                <a:gd name="T21" fmla="*/ 27 h 170"/>
                <a:gd name="T22" fmla="*/ 8 w 54"/>
                <a:gd name="T23" fmla="*/ 47 h 170"/>
                <a:gd name="T24" fmla="*/ 2 w 54"/>
                <a:gd name="T25" fmla="*/ 75 h 170"/>
                <a:gd name="T26" fmla="*/ 0 w 54"/>
                <a:gd name="T27" fmla="*/ 98 h 170"/>
                <a:gd name="T28" fmla="*/ 2 w 54"/>
                <a:gd name="T29" fmla="*/ 102 h 170"/>
                <a:gd name="T30" fmla="*/ 4 w 54"/>
                <a:gd name="T31" fmla="*/ 125 h 170"/>
                <a:gd name="T32" fmla="*/ 8 w 54"/>
                <a:gd name="T33" fmla="*/ 147 h 170"/>
                <a:gd name="T34" fmla="*/ 14 w 54"/>
                <a:gd name="T35" fmla="*/ 158 h 170"/>
                <a:gd name="T36" fmla="*/ 20 w 54"/>
                <a:gd name="T37" fmla="*/ 164 h 170"/>
                <a:gd name="T38" fmla="*/ 23 w 54"/>
                <a:gd name="T39" fmla="*/ 170 h 170"/>
                <a:gd name="T40" fmla="*/ 29 w 54"/>
                <a:gd name="T41" fmla="*/ 170 h 170"/>
                <a:gd name="T42" fmla="*/ 33 w 54"/>
                <a:gd name="T43" fmla="*/ 166 h 170"/>
                <a:gd name="T44" fmla="*/ 39 w 54"/>
                <a:gd name="T45" fmla="*/ 152 h 170"/>
                <a:gd name="T46" fmla="*/ 39 w 54"/>
                <a:gd name="T47" fmla="*/ 141 h 170"/>
                <a:gd name="T48" fmla="*/ 46 w 54"/>
                <a:gd name="T49" fmla="*/ 123 h 170"/>
                <a:gd name="T50" fmla="*/ 52 w 54"/>
                <a:gd name="T51" fmla="*/ 110 h 1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
                <a:gd name="T79" fmla="*/ 0 h 170"/>
                <a:gd name="T80" fmla="*/ 54 w 54"/>
                <a:gd name="T81" fmla="*/ 170 h 1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 h="170">
                  <a:moveTo>
                    <a:pt x="52" y="110"/>
                  </a:moveTo>
                  <a:lnTo>
                    <a:pt x="54" y="85"/>
                  </a:lnTo>
                  <a:lnTo>
                    <a:pt x="52" y="64"/>
                  </a:lnTo>
                  <a:lnTo>
                    <a:pt x="46" y="41"/>
                  </a:lnTo>
                  <a:lnTo>
                    <a:pt x="41" y="23"/>
                  </a:lnTo>
                  <a:lnTo>
                    <a:pt x="39" y="10"/>
                  </a:lnTo>
                  <a:lnTo>
                    <a:pt x="35" y="2"/>
                  </a:lnTo>
                  <a:lnTo>
                    <a:pt x="23" y="0"/>
                  </a:lnTo>
                  <a:lnTo>
                    <a:pt x="16" y="6"/>
                  </a:lnTo>
                  <a:lnTo>
                    <a:pt x="12" y="16"/>
                  </a:lnTo>
                  <a:lnTo>
                    <a:pt x="8" y="27"/>
                  </a:lnTo>
                  <a:lnTo>
                    <a:pt x="8" y="47"/>
                  </a:lnTo>
                  <a:lnTo>
                    <a:pt x="2" y="75"/>
                  </a:lnTo>
                  <a:lnTo>
                    <a:pt x="0" y="98"/>
                  </a:lnTo>
                  <a:lnTo>
                    <a:pt x="2" y="102"/>
                  </a:lnTo>
                  <a:lnTo>
                    <a:pt x="4" y="125"/>
                  </a:lnTo>
                  <a:lnTo>
                    <a:pt x="8" y="147"/>
                  </a:lnTo>
                  <a:lnTo>
                    <a:pt x="14" y="158"/>
                  </a:lnTo>
                  <a:lnTo>
                    <a:pt x="20" y="164"/>
                  </a:lnTo>
                  <a:lnTo>
                    <a:pt x="23" y="170"/>
                  </a:lnTo>
                  <a:lnTo>
                    <a:pt x="29" y="170"/>
                  </a:lnTo>
                  <a:lnTo>
                    <a:pt x="33" y="166"/>
                  </a:lnTo>
                  <a:lnTo>
                    <a:pt x="39" y="152"/>
                  </a:lnTo>
                  <a:lnTo>
                    <a:pt x="39" y="141"/>
                  </a:lnTo>
                  <a:lnTo>
                    <a:pt x="46" y="123"/>
                  </a:lnTo>
                  <a:lnTo>
                    <a:pt x="52" y="1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43" name="Freeform 1122"/>
            <p:cNvSpPr>
              <a:spLocks/>
            </p:cNvSpPr>
            <p:nvPr/>
          </p:nvSpPr>
          <p:spPr bwMode="auto">
            <a:xfrm>
              <a:off x="1794" y="2951"/>
              <a:ext cx="56" cy="65"/>
            </a:xfrm>
            <a:custGeom>
              <a:avLst/>
              <a:gdLst>
                <a:gd name="T0" fmla="*/ 56 w 56"/>
                <a:gd name="T1" fmla="*/ 0 h 65"/>
                <a:gd name="T2" fmla="*/ 42 w 56"/>
                <a:gd name="T3" fmla="*/ 19 h 65"/>
                <a:gd name="T4" fmla="*/ 25 w 56"/>
                <a:gd name="T5" fmla="*/ 36 h 65"/>
                <a:gd name="T6" fmla="*/ 2 w 56"/>
                <a:gd name="T7" fmla="*/ 63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6"/>
                  </a:lnTo>
                  <a:lnTo>
                    <a:pt x="2" y="63"/>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44" name="Freeform 1123"/>
            <p:cNvSpPr>
              <a:spLocks/>
            </p:cNvSpPr>
            <p:nvPr/>
          </p:nvSpPr>
          <p:spPr bwMode="auto">
            <a:xfrm>
              <a:off x="1474" y="2962"/>
              <a:ext cx="43" cy="77"/>
            </a:xfrm>
            <a:custGeom>
              <a:avLst/>
              <a:gdLst>
                <a:gd name="T0" fmla="*/ 0 w 43"/>
                <a:gd name="T1" fmla="*/ 77 h 77"/>
                <a:gd name="T2" fmla="*/ 27 w 43"/>
                <a:gd name="T3" fmla="*/ 35 h 77"/>
                <a:gd name="T4" fmla="*/ 43 w 43"/>
                <a:gd name="T5" fmla="*/ 0 h 77"/>
                <a:gd name="T6" fmla="*/ 0 60000 65536"/>
                <a:gd name="T7" fmla="*/ 0 60000 65536"/>
                <a:gd name="T8" fmla="*/ 0 60000 65536"/>
                <a:gd name="T9" fmla="*/ 0 w 43"/>
                <a:gd name="T10" fmla="*/ 0 h 77"/>
                <a:gd name="T11" fmla="*/ 43 w 43"/>
                <a:gd name="T12" fmla="*/ 77 h 77"/>
              </a:gdLst>
              <a:ahLst/>
              <a:cxnLst>
                <a:cxn ang="T6">
                  <a:pos x="T0" y="T1"/>
                </a:cxn>
                <a:cxn ang="T7">
                  <a:pos x="T2" y="T3"/>
                </a:cxn>
                <a:cxn ang="T8">
                  <a:pos x="T4" y="T5"/>
                </a:cxn>
              </a:cxnLst>
              <a:rect l="T9" t="T10" r="T11" b="T12"/>
              <a:pathLst>
                <a:path w="43" h="77">
                  <a:moveTo>
                    <a:pt x="0" y="77"/>
                  </a:moveTo>
                  <a:lnTo>
                    <a:pt x="27" y="35"/>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45" name="Freeform 1124"/>
            <p:cNvSpPr>
              <a:spLocks/>
            </p:cNvSpPr>
            <p:nvPr/>
          </p:nvSpPr>
          <p:spPr bwMode="auto">
            <a:xfrm>
              <a:off x="1367" y="3210"/>
              <a:ext cx="25" cy="6"/>
            </a:xfrm>
            <a:custGeom>
              <a:avLst/>
              <a:gdLst>
                <a:gd name="T0" fmla="*/ 25 w 25"/>
                <a:gd name="T1" fmla="*/ 6 h 6"/>
                <a:gd name="T2" fmla="*/ 25 w 25"/>
                <a:gd name="T3" fmla="*/ 6 h 6"/>
                <a:gd name="T4" fmla="*/ 11 w 25"/>
                <a:gd name="T5" fmla="*/ 2 h 6"/>
                <a:gd name="T6" fmla="*/ 0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lnTo>
                    <a:pt x="25" y="6"/>
                  </a:lnTo>
                  <a:lnTo>
                    <a:pt x="11"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46" name="Freeform 1125"/>
            <p:cNvSpPr>
              <a:spLocks/>
            </p:cNvSpPr>
            <p:nvPr/>
          </p:nvSpPr>
          <p:spPr bwMode="auto">
            <a:xfrm>
              <a:off x="1382" y="3068"/>
              <a:ext cx="31" cy="1"/>
            </a:xfrm>
            <a:custGeom>
              <a:avLst/>
              <a:gdLst>
                <a:gd name="T0" fmla="*/ 31 w 31"/>
                <a:gd name="T1" fmla="*/ 0 h 1"/>
                <a:gd name="T2" fmla="*/ 29 w 31"/>
                <a:gd name="T3" fmla="*/ 0 h 1"/>
                <a:gd name="T4" fmla="*/ 14 w 31"/>
                <a:gd name="T5" fmla="*/ 0 h 1"/>
                <a:gd name="T6" fmla="*/ 0 w 31"/>
                <a:gd name="T7" fmla="*/ 0 h 1"/>
                <a:gd name="T8" fmla="*/ 0 60000 65536"/>
                <a:gd name="T9" fmla="*/ 0 60000 65536"/>
                <a:gd name="T10" fmla="*/ 0 60000 65536"/>
                <a:gd name="T11" fmla="*/ 0 60000 65536"/>
                <a:gd name="T12" fmla="*/ 0 w 31"/>
                <a:gd name="T13" fmla="*/ 0 h 1"/>
                <a:gd name="T14" fmla="*/ 31 w 31"/>
                <a:gd name="T15" fmla="*/ 1 h 1"/>
              </a:gdLst>
              <a:ahLst/>
              <a:cxnLst>
                <a:cxn ang="T8">
                  <a:pos x="T0" y="T1"/>
                </a:cxn>
                <a:cxn ang="T9">
                  <a:pos x="T2" y="T3"/>
                </a:cxn>
                <a:cxn ang="T10">
                  <a:pos x="T4" y="T5"/>
                </a:cxn>
                <a:cxn ang="T11">
                  <a:pos x="T6" y="T7"/>
                </a:cxn>
              </a:cxnLst>
              <a:rect l="T12" t="T13" r="T14" b="T15"/>
              <a:pathLst>
                <a:path w="31" h="1">
                  <a:moveTo>
                    <a:pt x="31" y="0"/>
                  </a:moveTo>
                  <a:lnTo>
                    <a:pt x="29" y="0"/>
                  </a:lnTo>
                  <a:lnTo>
                    <a:pt x="1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47" name="Freeform 1126"/>
            <p:cNvSpPr>
              <a:spLocks/>
            </p:cNvSpPr>
            <p:nvPr/>
          </p:nvSpPr>
          <p:spPr bwMode="auto">
            <a:xfrm>
              <a:off x="1382" y="3116"/>
              <a:ext cx="14" cy="160"/>
            </a:xfrm>
            <a:custGeom>
              <a:avLst/>
              <a:gdLst>
                <a:gd name="T0" fmla="*/ 0 w 14"/>
                <a:gd name="T1" fmla="*/ 0 h 160"/>
                <a:gd name="T2" fmla="*/ 2 w 14"/>
                <a:gd name="T3" fmla="*/ 21 h 160"/>
                <a:gd name="T4" fmla="*/ 10 w 14"/>
                <a:gd name="T5" fmla="*/ 100 h 160"/>
                <a:gd name="T6" fmla="*/ 14 w 14"/>
                <a:gd name="T7" fmla="*/ 160 h 160"/>
                <a:gd name="T8" fmla="*/ 0 60000 65536"/>
                <a:gd name="T9" fmla="*/ 0 60000 65536"/>
                <a:gd name="T10" fmla="*/ 0 60000 65536"/>
                <a:gd name="T11" fmla="*/ 0 60000 65536"/>
                <a:gd name="T12" fmla="*/ 0 w 14"/>
                <a:gd name="T13" fmla="*/ 0 h 160"/>
                <a:gd name="T14" fmla="*/ 14 w 14"/>
                <a:gd name="T15" fmla="*/ 160 h 160"/>
              </a:gdLst>
              <a:ahLst/>
              <a:cxnLst>
                <a:cxn ang="T8">
                  <a:pos x="T0" y="T1"/>
                </a:cxn>
                <a:cxn ang="T9">
                  <a:pos x="T2" y="T3"/>
                </a:cxn>
                <a:cxn ang="T10">
                  <a:pos x="T4" y="T5"/>
                </a:cxn>
                <a:cxn ang="T11">
                  <a:pos x="T6" y="T7"/>
                </a:cxn>
              </a:cxnLst>
              <a:rect l="T12" t="T13" r="T14" b="T15"/>
              <a:pathLst>
                <a:path w="14" h="160">
                  <a:moveTo>
                    <a:pt x="0" y="0"/>
                  </a:moveTo>
                  <a:lnTo>
                    <a:pt x="2" y="21"/>
                  </a:lnTo>
                  <a:lnTo>
                    <a:pt x="10" y="100"/>
                  </a:lnTo>
                  <a:lnTo>
                    <a:pt x="14" y="16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3148" name="Freeform 1127"/>
            <p:cNvSpPr>
              <a:spLocks/>
            </p:cNvSpPr>
            <p:nvPr/>
          </p:nvSpPr>
          <p:spPr bwMode="auto">
            <a:xfrm>
              <a:off x="1438" y="2901"/>
              <a:ext cx="81" cy="121"/>
            </a:xfrm>
            <a:custGeom>
              <a:avLst/>
              <a:gdLst>
                <a:gd name="T0" fmla="*/ 81 w 81"/>
                <a:gd name="T1" fmla="*/ 0 h 121"/>
                <a:gd name="T2" fmla="*/ 63 w 81"/>
                <a:gd name="T3" fmla="*/ 25 h 121"/>
                <a:gd name="T4" fmla="*/ 23 w 81"/>
                <a:gd name="T5" fmla="*/ 86 h 121"/>
                <a:gd name="T6" fmla="*/ 11 w 81"/>
                <a:gd name="T7" fmla="*/ 103 h 121"/>
                <a:gd name="T8" fmla="*/ 0 w 81"/>
                <a:gd name="T9" fmla="*/ 121 h 121"/>
                <a:gd name="T10" fmla="*/ 0 60000 65536"/>
                <a:gd name="T11" fmla="*/ 0 60000 65536"/>
                <a:gd name="T12" fmla="*/ 0 60000 65536"/>
                <a:gd name="T13" fmla="*/ 0 60000 65536"/>
                <a:gd name="T14" fmla="*/ 0 60000 65536"/>
                <a:gd name="T15" fmla="*/ 0 w 81"/>
                <a:gd name="T16" fmla="*/ 0 h 121"/>
                <a:gd name="T17" fmla="*/ 81 w 81"/>
                <a:gd name="T18" fmla="*/ 121 h 121"/>
              </a:gdLst>
              <a:ahLst/>
              <a:cxnLst>
                <a:cxn ang="T10">
                  <a:pos x="T0" y="T1"/>
                </a:cxn>
                <a:cxn ang="T11">
                  <a:pos x="T2" y="T3"/>
                </a:cxn>
                <a:cxn ang="T12">
                  <a:pos x="T4" y="T5"/>
                </a:cxn>
                <a:cxn ang="T13">
                  <a:pos x="T6" y="T7"/>
                </a:cxn>
                <a:cxn ang="T14">
                  <a:pos x="T8" y="T9"/>
                </a:cxn>
              </a:cxnLst>
              <a:rect l="T15" t="T16" r="T17" b="T18"/>
              <a:pathLst>
                <a:path w="81" h="121">
                  <a:moveTo>
                    <a:pt x="81" y="0"/>
                  </a:moveTo>
                  <a:lnTo>
                    <a:pt x="63" y="25"/>
                  </a:lnTo>
                  <a:lnTo>
                    <a:pt x="23" y="86"/>
                  </a:lnTo>
                  <a:lnTo>
                    <a:pt x="11" y="103"/>
                  </a:lnTo>
                  <a:lnTo>
                    <a:pt x="0" y="121"/>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sp>
        <p:nvSpPr>
          <p:cNvPr id="23027" name="Line 1128"/>
          <p:cNvSpPr>
            <a:spLocks noChangeShapeType="1"/>
          </p:cNvSpPr>
          <p:nvPr/>
        </p:nvSpPr>
        <p:spPr bwMode="auto">
          <a:xfrm>
            <a:off x="304800" y="3203575"/>
            <a:ext cx="7924800" cy="1588"/>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grpSp>
        <p:nvGrpSpPr>
          <p:cNvPr id="9" name="Group 1133"/>
          <p:cNvGrpSpPr>
            <a:grpSpLocks/>
          </p:cNvGrpSpPr>
          <p:nvPr/>
        </p:nvGrpSpPr>
        <p:grpSpPr bwMode="auto">
          <a:xfrm>
            <a:off x="1447800" y="1905000"/>
            <a:ext cx="1828800" cy="2590800"/>
            <a:chOff x="912" y="1200"/>
            <a:chExt cx="1152" cy="1632"/>
          </a:xfrm>
        </p:grpSpPr>
        <p:sp>
          <p:nvSpPr>
            <p:cNvPr id="23031" name="AutoShape 1129"/>
            <p:cNvSpPr>
              <a:spLocks noChangeArrowheads="1"/>
            </p:cNvSpPr>
            <p:nvPr/>
          </p:nvSpPr>
          <p:spPr bwMode="auto">
            <a:xfrm rot="-6297220">
              <a:off x="1128" y="2376"/>
              <a:ext cx="240" cy="672"/>
            </a:xfrm>
            <a:prstGeom prst="upArrow">
              <a:avLst>
                <a:gd name="adj1" fmla="val 50000"/>
                <a:gd name="adj2" fmla="val 700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sp>
          <p:nvSpPr>
            <p:cNvPr id="23032" name="AutoShape 1130"/>
            <p:cNvSpPr>
              <a:spLocks noChangeArrowheads="1"/>
            </p:cNvSpPr>
            <p:nvPr/>
          </p:nvSpPr>
          <p:spPr bwMode="auto">
            <a:xfrm rot="9853509">
              <a:off x="1344" y="1200"/>
              <a:ext cx="720" cy="240"/>
            </a:xfrm>
            <a:prstGeom prst="leftArrow">
              <a:avLst>
                <a:gd name="adj1" fmla="val 50000"/>
                <a:gd name="adj2" fmla="val 750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grpSp>
      <p:sp>
        <p:nvSpPr>
          <p:cNvPr id="23029" name="Text Box 1131"/>
          <p:cNvSpPr txBox="1">
            <a:spLocks noChangeArrowheads="1"/>
          </p:cNvSpPr>
          <p:nvPr/>
        </p:nvSpPr>
        <p:spPr bwMode="auto">
          <a:xfrm>
            <a:off x="0" y="152400"/>
            <a:ext cx="2362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50000"/>
              </a:spcBef>
              <a:spcAft>
                <a:spcPct val="0"/>
              </a:spcAft>
            </a:pPr>
            <a:r>
              <a:rPr lang="en-US" smtClean="0">
                <a:solidFill>
                  <a:srgbClr val="000000"/>
                </a:solidFill>
              </a:rPr>
              <a:t>Datum Features without Size</a:t>
            </a:r>
          </a:p>
        </p:txBody>
      </p:sp>
      <p:sp>
        <p:nvSpPr>
          <p:cNvPr id="23030" name="Text Box 1132"/>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rPr>
              <a:t>6.16</a:t>
            </a:r>
          </a:p>
        </p:txBody>
      </p:sp>
    </p:spTree>
    <p:custDataLst>
      <p:tags r:id="rId1"/>
    </p:custDataLst>
    <p:extLst>
      <p:ext uri="{BB962C8B-B14F-4D97-AF65-F5344CB8AC3E}">
        <p14:creationId xmlns:p14="http://schemas.microsoft.com/office/powerpoint/2010/main" val="3274141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ChangeArrowheads="1"/>
          </p:cNvSpPr>
          <p:nvPr/>
        </p:nvSpPr>
        <p:spPr bwMode="auto">
          <a:xfrm>
            <a:off x="4835525" y="234950"/>
            <a:ext cx="214313" cy="211138"/>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579" name="Rectangle 3"/>
          <p:cNvSpPr>
            <a:spLocks noChangeArrowheads="1"/>
          </p:cNvSpPr>
          <p:nvPr/>
        </p:nvSpPr>
        <p:spPr bwMode="auto">
          <a:xfrm>
            <a:off x="5853113" y="231775"/>
            <a:ext cx="215900" cy="217488"/>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580" name="Rectangle 4"/>
          <p:cNvSpPr>
            <a:spLocks noChangeArrowheads="1"/>
          </p:cNvSpPr>
          <p:nvPr/>
        </p:nvSpPr>
        <p:spPr bwMode="auto">
          <a:xfrm>
            <a:off x="5724525" y="615950"/>
            <a:ext cx="473075" cy="177800"/>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581" name="Rectangle 5"/>
          <p:cNvSpPr>
            <a:spLocks noChangeArrowheads="1"/>
          </p:cNvSpPr>
          <p:nvPr/>
        </p:nvSpPr>
        <p:spPr bwMode="auto">
          <a:xfrm>
            <a:off x="4062413" y="1811338"/>
            <a:ext cx="223837" cy="21272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582" name="Rectangle 6"/>
          <p:cNvSpPr>
            <a:spLocks noChangeArrowheads="1"/>
          </p:cNvSpPr>
          <p:nvPr/>
        </p:nvSpPr>
        <p:spPr bwMode="auto">
          <a:xfrm>
            <a:off x="5748338" y="1901825"/>
            <a:ext cx="220662" cy="214313"/>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583" name="Rectangle 7"/>
          <p:cNvSpPr>
            <a:spLocks noChangeArrowheads="1"/>
          </p:cNvSpPr>
          <p:nvPr/>
        </p:nvSpPr>
        <p:spPr bwMode="auto">
          <a:xfrm>
            <a:off x="5641975" y="2509838"/>
            <a:ext cx="219075" cy="22066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584" name="Line 8"/>
          <p:cNvSpPr>
            <a:spLocks noChangeShapeType="1"/>
          </p:cNvSpPr>
          <p:nvPr/>
        </p:nvSpPr>
        <p:spPr bwMode="auto">
          <a:xfrm>
            <a:off x="5648325" y="787400"/>
            <a:ext cx="1492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585" name="Line 9"/>
          <p:cNvSpPr>
            <a:spLocks noChangeShapeType="1"/>
          </p:cNvSpPr>
          <p:nvPr/>
        </p:nvSpPr>
        <p:spPr bwMode="auto">
          <a:xfrm flipV="1">
            <a:off x="4462463" y="1851025"/>
            <a:ext cx="1587" cy="1397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586" name="Line 10"/>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587" name="Rectangle 11"/>
          <p:cNvSpPr>
            <a:spLocks noChangeArrowheads="1"/>
          </p:cNvSpPr>
          <p:nvPr/>
        </p:nvSpPr>
        <p:spPr bwMode="auto">
          <a:xfrm>
            <a:off x="5997575" y="61912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4588" name="Rectangle 12"/>
          <p:cNvSpPr>
            <a:spLocks noChangeArrowheads="1"/>
          </p:cNvSpPr>
          <p:nvPr/>
        </p:nvSpPr>
        <p:spPr bwMode="auto">
          <a:xfrm>
            <a:off x="6070600" y="61912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589" name="Rectangle 13"/>
          <p:cNvSpPr>
            <a:spLocks noChangeArrowheads="1"/>
          </p:cNvSpPr>
          <p:nvPr/>
        </p:nvSpPr>
        <p:spPr bwMode="auto">
          <a:xfrm>
            <a:off x="6105525" y="61912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4590" name="Line 14"/>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591" name="Line 15"/>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592" name="Line 16"/>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593" name="Line 17"/>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594" name="Freeform 18"/>
          <p:cNvSpPr>
            <a:spLocks/>
          </p:cNvSpPr>
          <p:nvPr/>
        </p:nvSpPr>
        <p:spPr bwMode="auto">
          <a:xfrm>
            <a:off x="5724525" y="619125"/>
            <a:ext cx="476250" cy="168275"/>
          </a:xfrm>
          <a:custGeom>
            <a:avLst/>
            <a:gdLst>
              <a:gd name="T0" fmla="*/ 0 w 300"/>
              <a:gd name="T1" fmla="*/ 0 h 106"/>
              <a:gd name="T2" fmla="*/ 0 w 300"/>
              <a:gd name="T3" fmla="*/ 2147483647 h 106"/>
              <a:gd name="T4" fmla="*/ 2147483647 w 300"/>
              <a:gd name="T5" fmla="*/ 2147483647 h 106"/>
              <a:gd name="T6" fmla="*/ 0 60000 65536"/>
              <a:gd name="T7" fmla="*/ 0 60000 65536"/>
              <a:gd name="T8" fmla="*/ 0 60000 65536"/>
              <a:gd name="T9" fmla="*/ 0 w 300"/>
              <a:gd name="T10" fmla="*/ 0 h 106"/>
              <a:gd name="T11" fmla="*/ 300 w 300"/>
              <a:gd name="T12" fmla="*/ 106 h 106"/>
            </a:gdLst>
            <a:ahLst/>
            <a:cxnLst>
              <a:cxn ang="T6">
                <a:pos x="T0" y="T1"/>
              </a:cxn>
              <a:cxn ang="T7">
                <a:pos x="T2" y="T3"/>
              </a:cxn>
              <a:cxn ang="T8">
                <a:pos x="T4" y="T5"/>
              </a:cxn>
            </a:cxnLst>
            <a:rect l="T9" t="T10" r="T11" b="T12"/>
            <a:pathLst>
              <a:path w="300" h="106">
                <a:moveTo>
                  <a:pt x="0" y="0"/>
                </a:moveTo>
                <a:lnTo>
                  <a:pt x="0" y="106"/>
                </a:lnTo>
                <a:lnTo>
                  <a:pt x="300" y="10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595" name="Line 19"/>
          <p:cNvSpPr>
            <a:spLocks noChangeShapeType="1"/>
          </p:cNvSpPr>
          <p:nvPr/>
        </p:nvSpPr>
        <p:spPr bwMode="auto">
          <a:xfrm flipH="1">
            <a:off x="5724525" y="619125"/>
            <a:ext cx="47625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596" name="Freeform 20"/>
          <p:cNvSpPr>
            <a:spLocks/>
          </p:cNvSpPr>
          <p:nvPr/>
        </p:nvSpPr>
        <p:spPr bwMode="auto">
          <a:xfrm>
            <a:off x="5751513" y="654050"/>
            <a:ext cx="188912" cy="90488"/>
          </a:xfrm>
          <a:custGeom>
            <a:avLst/>
            <a:gdLst>
              <a:gd name="T0" fmla="*/ 0 w 119"/>
              <a:gd name="T1" fmla="*/ 2147483647 h 57"/>
              <a:gd name="T2" fmla="*/ 2147483647 w 119"/>
              <a:gd name="T3" fmla="*/ 0 h 57"/>
              <a:gd name="T4" fmla="*/ 2147483647 w 119"/>
              <a:gd name="T5" fmla="*/ 0 h 57"/>
              <a:gd name="T6" fmla="*/ 2147483647 w 119"/>
              <a:gd name="T7" fmla="*/ 2147483647 h 57"/>
              <a:gd name="T8" fmla="*/ 0 w 119"/>
              <a:gd name="T9" fmla="*/ 2147483647 h 57"/>
              <a:gd name="T10" fmla="*/ 0 60000 65536"/>
              <a:gd name="T11" fmla="*/ 0 60000 65536"/>
              <a:gd name="T12" fmla="*/ 0 60000 65536"/>
              <a:gd name="T13" fmla="*/ 0 60000 65536"/>
              <a:gd name="T14" fmla="*/ 0 60000 65536"/>
              <a:gd name="T15" fmla="*/ 0 w 119"/>
              <a:gd name="T16" fmla="*/ 0 h 57"/>
              <a:gd name="T17" fmla="*/ 119 w 119"/>
              <a:gd name="T18" fmla="*/ 57 h 57"/>
            </a:gdLst>
            <a:ahLst/>
            <a:cxnLst>
              <a:cxn ang="T10">
                <a:pos x="T0" y="T1"/>
              </a:cxn>
              <a:cxn ang="T11">
                <a:pos x="T2" y="T3"/>
              </a:cxn>
              <a:cxn ang="T12">
                <a:pos x="T4" y="T5"/>
              </a:cxn>
              <a:cxn ang="T13">
                <a:pos x="T6" y="T7"/>
              </a:cxn>
              <a:cxn ang="T14">
                <a:pos x="T8" y="T9"/>
              </a:cxn>
            </a:cxnLst>
            <a:rect l="T15" t="T16" r="T17" b="T18"/>
            <a:pathLst>
              <a:path w="119" h="57">
                <a:moveTo>
                  <a:pt x="0" y="57"/>
                </a:moveTo>
                <a:lnTo>
                  <a:pt x="33" y="0"/>
                </a:lnTo>
                <a:lnTo>
                  <a:pt x="119" y="0"/>
                </a:lnTo>
                <a:lnTo>
                  <a:pt x="87" y="57"/>
                </a:lnTo>
                <a:lnTo>
                  <a:pt x="0" y="57"/>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597" name="Freeform 21"/>
          <p:cNvSpPr>
            <a:spLocks/>
          </p:cNvSpPr>
          <p:nvPr/>
        </p:nvSpPr>
        <p:spPr bwMode="auto">
          <a:xfrm>
            <a:off x="5724525" y="619125"/>
            <a:ext cx="231775" cy="168275"/>
          </a:xfrm>
          <a:custGeom>
            <a:avLst/>
            <a:gdLst>
              <a:gd name="T0" fmla="*/ 0 w 146"/>
              <a:gd name="T1" fmla="*/ 0 h 106"/>
              <a:gd name="T2" fmla="*/ 0 w 146"/>
              <a:gd name="T3" fmla="*/ 2147483647 h 106"/>
              <a:gd name="T4" fmla="*/ 2147483647 w 146"/>
              <a:gd name="T5" fmla="*/ 2147483647 h 106"/>
              <a:gd name="T6" fmla="*/ 0 60000 65536"/>
              <a:gd name="T7" fmla="*/ 0 60000 65536"/>
              <a:gd name="T8" fmla="*/ 0 60000 65536"/>
              <a:gd name="T9" fmla="*/ 0 w 146"/>
              <a:gd name="T10" fmla="*/ 0 h 106"/>
              <a:gd name="T11" fmla="*/ 146 w 146"/>
              <a:gd name="T12" fmla="*/ 106 h 106"/>
            </a:gdLst>
            <a:ahLst/>
            <a:cxnLst>
              <a:cxn ang="T6">
                <a:pos x="T0" y="T1"/>
              </a:cxn>
              <a:cxn ang="T7">
                <a:pos x="T2" y="T3"/>
              </a:cxn>
              <a:cxn ang="T8">
                <a:pos x="T4" y="T5"/>
              </a:cxn>
            </a:cxnLst>
            <a:rect l="T9" t="T10" r="T11" b="T12"/>
            <a:pathLst>
              <a:path w="146" h="106">
                <a:moveTo>
                  <a:pt x="0" y="0"/>
                </a:moveTo>
                <a:lnTo>
                  <a:pt x="0" y="106"/>
                </a:lnTo>
                <a:lnTo>
                  <a:pt x="146" y="10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598" name="Line 22"/>
          <p:cNvSpPr>
            <a:spLocks noChangeShapeType="1"/>
          </p:cNvSpPr>
          <p:nvPr/>
        </p:nvSpPr>
        <p:spPr bwMode="auto">
          <a:xfrm flipH="1">
            <a:off x="5724525" y="619125"/>
            <a:ext cx="23177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599" name="Line 23"/>
          <p:cNvSpPr>
            <a:spLocks noChangeShapeType="1"/>
          </p:cNvSpPr>
          <p:nvPr/>
        </p:nvSpPr>
        <p:spPr bwMode="auto">
          <a:xfrm>
            <a:off x="5956300"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00" name="Line 24"/>
          <p:cNvSpPr>
            <a:spLocks noChangeShapeType="1"/>
          </p:cNvSpPr>
          <p:nvPr/>
        </p:nvSpPr>
        <p:spPr bwMode="auto">
          <a:xfrm flipH="1">
            <a:off x="5053013" y="341313"/>
            <a:ext cx="20320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01" name="Rectangle 25"/>
          <p:cNvSpPr>
            <a:spLocks noChangeArrowheads="1"/>
          </p:cNvSpPr>
          <p:nvPr/>
        </p:nvSpPr>
        <p:spPr bwMode="auto">
          <a:xfrm>
            <a:off x="4832350" y="231775"/>
            <a:ext cx="220663" cy="220663"/>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02" name="Rectangle 26"/>
          <p:cNvSpPr>
            <a:spLocks noChangeArrowheads="1"/>
          </p:cNvSpPr>
          <p:nvPr/>
        </p:nvSpPr>
        <p:spPr bwMode="auto">
          <a:xfrm>
            <a:off x="4903788" y="258763"/>
            <a:ext cx="936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P</a:t>
            </a:r>
            <a:endParaRPr lang="en-US" smtClean="0">
              <a:solidFill>
                <a:srgbClr val="000000"/>
              </a:solidFill>
            </a:endParaRPr>
          </a:p>
        </p:txBody>
      </p:sp>
      <p:sp>
        <p:nvSpPr>
          <p:cNvPr id="24603" name="Rectangle 27"/>
          <p:cNvSpPr>
            <a:spLocks noChangeArrowheads="1"/>
          </p:cNvSpPr>
          <p:nvPr/>
        </p:nvSpPr>
        <p:spPr bwMode="auto">
          <a:xfrm>
            <a:off x="3214688" y="1398588"/>
            <a:ext cx="1158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M</a:t>
            </a:r>
            <a:endParaRPr lang="en-US" smtClean="0">
              <a:solidFill>
                <a:srgbClr val="000000"/>
              </a:solidFill>
            </a:endParaRPr>
          </a:p>
        </p:txBody>
      </p:sp>
      <p:sp>
        <p:nvSpPr>
          <p:cNvPr id="24604" name="Rectangle 28"/>
          <p:cNvSpPr>
            <a:spLocks noChangeArrowheads="1"/>
          </p:cNvSpPr>
          <p:nvPr/>
        </p:nvSpPr>
        <p:spPr bwMode="auto">
          <a:xfrm>
            <a:off x="3322638" y="1398588"/>
            <a:ext cx="460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605" name="Rectangle 29"/>
          <p:cNvSpPr>
            <a:spLocks noChangeArrowheads="1"/>
          </p:cNvSpPr>
          <p:nvPr/>
        </p:nvSpPr>
        <p:spPr bwMode="auto">
          <a:xfrm>
            <a:off x="336550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4606" name="Rectangle 30"/>
          <p:cNvSpPr>
            <a:spLocks noChangeArrowheads="1"/>
          </p:cNvSpPr>
          <p:nvPr/>
        </p:nvSpPr>
        <p:spPr bwMode="auto">
          <a:xfrm>
            <a:off x="3438525"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4607" name="Rectangle 31"/>
          <p:cNvSpPr>
            <a:spLocks noChangeArrowheads="1"/>
          </p:cNvSpPr>
          <p:nvPr/>
        </p:nvSpPr>
        <p:spPr bwMode="auto">
          <a:xfrm>
            <a:off x="3509963" y="1398588"/>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x</a:t>
            </a:r>
            <a:endParaRPr lang="en-US" smtClean="0">
              <a:solidFill>
                <a:srgbClr val="000000"/>
              </a:solidFill>
            </a:endParaRPr>
          </a:p>
        </p:txBody>
      </p:sp>
      <p:sp>
        <p:nvSpPr>
          <p:cNvPr id="24608" name="Rectangle 32"/>
          <p:cNvSpPr>
            <a:spLocks noChangeArrowheads="1"/>
          </p:cNvSpPr>
          <p:nvPr/>
        </p:nvSpPr>
        <p:spPr bwMode="auto">
          <a:xfrm>
            <a:off x="357505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4609" name="Rectangle 33"/>
          <p:cNvSpPr>
            <a:spLocks noChangeArrowheads="1"/>
          </p:cNvSpPr>
          <p:nvPr/>
        </p:nvSpPr>
        <p:spPr bwMode="auto">
          <a:xfrm>
            <a:off x="3646488" y="13985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610" name="Rectangle 34"/>
          <p:cNvSpPr>
            <a:spLocks noChangeArrowheads="1"/>
          </p:cNvSpPr>
          <p:nvPr/>
        </p:nvSpPr>
        <p:spPr bwMode="auto">
          <a:xfrm>
            <a:off x="368300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4611" name="Rectangle 35"/>
          <p:cNvSpPr>
            <a:spLocks noChangeArrowheads="1"/>
          </p:cNvSpPr>
          <p:nvPr/>
        </p:nvSpPr>
        <p:spPr bwMode="auto">
          <a:xfrm>
            <a:off x="3754438" y="13985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4612" name="Line 36"/>
          <p:cNvSpPr>
            <a:spLocks noChangeShapeType="1"/>
          </p:cNvSpPr>
          <p:nvPr/>
        </p:nvSpPr>
        <p:spPr bwMode="auto">
          <a:xfrm flipV="1">
            <a:off x="2422525" y="906463"/>
            <a:ext cx="1588" cy="3968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13" name="Line 37"/>
          <p:cNvSpPr>
            <a:spLocks noChangeShapeType="1"/>
          </p:cNvSpPr>
          <p:nvPr/>
        </p:nvSpPr>
        <p:spPr bwMode="auto">
          <a:xfrm flipV="1">
            <a:off x="4194175" y="568325"/>
            <a:ext cx="42863" cy="10001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14" name="Freeform 38"/>
          <p:cNvSpPr>
            <a:spLocks/>
          </p:cNvSpPr>
          <p:nvPr/>
        </p:nvSpPr>
        <p:spPr bwMode="auto">
          <a:xfrm>
            <a:off x="4178300" y="574675"/>
            <a:ext cx="74613" cy="90488"/>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5"/>
                </a:moveTo>
                <a:cubicBezTo>
                  <a:pt x="23" y="12"/>
                  <a:pt x="23" y="12"/>
                  <a:pt x="23" y="12"/>
                </a:cubicBezTo>
                <a:cubicBezTo>
                  <a:pt x="22" y="9"/>
                  <a:pt x="22" y="9"/>
                  <a:pt x="22" y="9"/>
                </a:cubicBezTo>
                <a:cubicBezTo>
                  <a:pt x="17" y="0"/>
                  <a:pt x="5" y="1"/>
                  <a:pt x="1" y="10"/>
                </a:cubicBezTo>
                <a:cubicBezTo>
                  <a:pt x="0" y="13"/>
                  <a:pt x="0" y="13"/>
                  <a:pt x="0" y="13"/>
                </a:cubicBezTo>
                <a:cubicBezTo>
                  <a:pt x="0" y="16"/>
                  <a:pt x="0" y="16"/>
                  <a:pt x="0" y="16"/>
                </a:cubicBezTo>
                <a:cubicBezTo>
                  <a:pt x="2" y="27"/>
                  <a:pt x="17" y="30"/>
                  <a:pt x="22" y="20"/>
                </a:cubicBezTo>
                <a:cubicBezTo>
                  <a:pt x="23" y="17"/>
                  <a:pt x="23" y="17"/>
                  <a:pt x="23" y="17"/>
                </a:cubicBezTo>
                <a:cubicBezTo>
                  <a:pt x="24" y="15"/>
                  <a:pt x="24" y="15"/>
                  <a:pt x="24" y="15"/>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15" name="Line 39"/>
          <p:cNvSpPr>
            <a:spLocks noChangeShapeType="1"/>
          </p:cNvSpPr>
          <p:nvPr/>
        </p:nvSpPr>
        <p:spPr bwMode="auto">
          <a:xfrm>
            <a:off x="2422525" y="628650"/>
            <a:ext cx="1588" cy="27781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16" name="Rectangle 40"/>
          <p:cNvSpPr>
            <a:spLocks noChangeArrowheads="1"/>
          </p:cNvSpPr>
          <p:nvPr/>
        </p:nvSpPr>
        <p:spPr bwMode="auto">
          <a:xfrm>
            <a:off x="427355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4617" name="Rectangle 41"/>
          <p:cNvSpPr>
            <a:spLocks noChangeArrowheads="1"/>
          </p:cNvSpPr>
          <p:nvPr/>
        </p:nvSpPr>
        <p:spPr bwMode="auto">
          <a:xfrm>
            <a:off x="4344988" y="5349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H</a:t>
            </a:r>
            <a:endParaRPr lang="en-US" smtClean="0">
              <a:solidFill>
                <a:srgbClr val="000000"/>
              </a:solidFill>
            </a:endParaRPr>
          </a:p>
        </p:txBody>
      </p:sp>
      <p:sp>
        <p:nvSpPr>
          <p:cNvPr id="24618" name="Rectangle 42"/>
          <p:cNvSpPr>
            <a:spLocks noChangeArrowheads="1"/>
          </p:cNvSpPr>
          <p:nvPr/>
        </p:nvSpPr>
        <p:spPr bwMode="auto">
          <a:xfrm>
            <a:off x="443865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4619" name="Rectangle 43"/>
          <p:cNvSpPr>
            <a:spLocks noChangeArrowheads="1"/>
          </p:cNvSpPr>
          <p:nvPr/>
        </p:nvSpPr>
        <p:spPr bwMode="auto">
          <a:xfrm>
            <a:off x="4511675" y="534988"/>
            <a:ext cx="460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620" name="Rectangle 44"/>
          <p:cNvSpPr>
            <a:spLocks noChangeArrowheads="1"/>
          </p:cNvSpPr>
          <p:nvPr/>
        </p:nvSpPr>
        <p:spPr bwMode="auto">
          <a:xfrm>
            <a:off x="455453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4621" name="Rectangle 45"/>
          <p:cNvSpPr>
            <a:spLocks noChangeArrowheads="1"/>
          </p:cNvSpPr>
          <p:nvPr/>
        </p:nvSpPr>
        <p:spPr bwMode="auto">
          <a:xfrm>
            <a:off x="4625975" y="5349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622" name="Rectangle 46"/>
          <p:cNvSpPr>
            <a:spLocks noChangeArrowheads="1"/>
          </p:cNvSpPr>
          <p:nvPr/>
        </p:nvSpPr>
        <p:spPr bwMode="auto">
          <a:xfrm>
            <a:off x="466248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4623" name="Rectangle 47"/>
          <p:cNvSpPr>
            <a:spLocks noChangeArrowheads="1"/>
          </p:cNvSpPr>
          <p:nvPr/>
        </p:nvSpPr>
        <p:spPr bwMode="auto">
          <a:xfrm>
            <a:off x="4733925" y="5349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624" name="Rectangle 48"/>
          <p:cNvSpPr>
            <a:spLocks noChangeArrowheads="1"/>
          </p:cNvSpPr>
          <p:nvPr/>
        </p:nvSpPr>
        <p:spPr bwMode="auto">
          <a:xfrm>
            <a:off x="477043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4625" name="Rectangle 49"/>
          <p:cNvSpPr>
            <a:spLocks noChangeArrowheads="1"/>
          </p:cNvSpPr>
          <p:nvPr/>
        </p:nvSpPr>
        <p:spPr bwMode="auto">
          <a:xfrm>
            <a:off x="4841875"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4626" name="Rectangle 50"/>
          <p:cNvSpPr>
            <a:spLocks noChangeArrowheads="1"/>
          </p:cNvSpPr>
          <p:nvPr/>
        </p:nvSpPr>
        <p:spPr bwMode="auto">
          <a:xfrm>
            <a:off x="491490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4627" name="Rectangle 51"/>
          <p:cNvSpPr>
            <a:spLocks noChangeArrowheads="1"/>
          </p:cNvSpPr>
          <p:nvPr/>
        </p:nvSpPr>
        <p:spPr bwMode="auto">
          <a:xfrm>
            <a:off x="4986338" y="534988"/>
            <a:ext cx="460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628" name="Rectangle 52"/>
          <p:cNvSpPr>
            <a:spLocks noChangeArrowheads="1"/>
          </p:cNvSpPr>
          <p:nvPr/>
        </p:nvSpPr>
        <p:spPr bwMode="auto">
          <a:xfrm>
            <a:off x="2947988" y="546100"/>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629" name="Rectangle 53"/>
          <p:cNvSpPr>
            <a:spLocks noChangeArrowheads="1"/>
          </p:cNvSpPr>
          <p:nvPr/>
        </p:nvSpPr>
        <p:spPr bwMode="auto">
          <a:xfrm>
            <a:off x="3019425"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4630" name="Rectangle 54"/>
          <p:cNvSpPr>
            <a:spLocks noChangeArrowheads="1"/>
          </p:cNvSpPr>
          <p:nvPr/>
        </p:nvSpPr>
        <p:spPr bwMode="auto">
          <a:xfrm>
            <a:off x="3090863" y="54610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631" name="Rectangle 55"/>
          <p:cNvSpPr>
            <a:spLocks noChangeArrowheads="1"/>
          </p:cNvSpPr>
          <p:nvPr/>
        </p:nvSpPr>
        <p:spPr bwMode="auto">
          <a:xfrm>
            <a:off x="3127375"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4632" name="Line 56"/>
          <p:cNvSpPr>
            <a:spLocks noChangeShapeType="1"/>
          </p:cNvSpPr>
          <p:nvPr/>
        </p:nvSpPr>
        <p:spPr bwMode="auto">
          <a:xfrm flipH="1">
            <a:off x="2422525" y="628650"/>
            <a:ext cx="7937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33" name="Line 57"/>
          <p:cNvSpPr>
            <a:spLocks noChangeShapeType="1"/>
          </p:cNvSpPr>
          <p:nvPr/>
        </p:nvSpPr>
        <p:spPr bwMode="auto">
          <a:xfrm flipV="1">
            <a:off x="2587625" y="576263"/>
            <a:ext cx="39688" cy="1047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34" name="Freeform 58"/>
          <p:cNvSpPr>
            <a:spLocks/>
          </p:cNvSpPr>
          <p:nvPr/>
        </p:nvSpPr>
        <p:spPr bwMode="auto">
          <a:xfrm>
            <a:off x="2573338" y="585788"/>
            <a:ext cx="69850" cy="92075"/>
          </a:xfrm>
          <a:custGeom>
            <a:avLst/>
            <a:gdLst>
              <a:gd name="T0" fmla="*/ 2147483647 w 23"/>
              <a:gd name="T1" fmla="*/ 2147483647 h 30"/>
              <a:gd name="T2" fmla="*/ 2147483647 w 23"/>
              <a:gd name="T3" fmla="*/ 2147483647 h 30"/>
              <a:gd name="T4" fmla="*/ 2147483647 w 23"/>
              <a:gd name="T5" fmla="*/ 2147483647 h 30"/>
              <a:gd name="T6" fmla="*/ 2147483647 w 23"/>
              <a:gd name="T7" fmla="*/ 2147483647 h 30"/>
              <a:gd name="T8" fmla="*/ 0 w 23"/>
              <a:gd name="T9" fmla="*/ 2147483647 h 30"/>
              <a:gd name="T10" fmla="*/ 0 w 23"/>
              <a:gd name="T11" fmla="*/ 2147483647 h 30"/>
              <a:gd name="T12" fmla="*/ 2147483647 w 23"/>
              <a:gd name="T13" fmla="*/ 2147483647 h 30"/>
              <a:gd name="T14" fmla="*/ 2147483647 w 23"/>
              <a:gd name="T15" fmla="*/ 2147483647 h 30"/>
              <a:gd name="T16" fmla="*/ 2147483647 w 23"/>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1"/>
                  <a:pt x="23" y="11"/>
                  <a:pt x="23" y="11"/>
                </a:cubicBezTo>
                <a:cubicBezTo>
                  <a:pt x="22" y="8"/>
                  <a:pt x="22" y="8"/>
                  <a:pt x="22" y="8"/>
                </a:cubicBezTo>
                <a:cubicBezTo>
                  <a:pt x="17" y="0"/>
                  <a:pt x="4" y="0"/>
                  <a:pt x="1" y="10"/>
                </a:cubicBezTo>
                <a:cubicBezTo>
                  <a:pt x="0" y="13"/>
                  <a:pt x="0" y="13"/>
                  <a:pt x="0" y="13"/>
                </a:cubicBezTo>
                <a:cubicBezTo>
                  <a:pt x="0" y="16"/>
                  <a:pt x="0" y="16"/>
                  <a:pt x="0" y="16"/>
                </a:cubicBezTo>
                <a:cubicBezTo>
                  <a:pt x="2" y="27"/>
                  <a:pt x="16" y="30"/>
                  <a:pt x="22" y="20"/>
                </a:cubicBezTo>
                <a:cubicBezTo>
                  <a:pt x="23" y="17"/>
                  <a:pt x="23" y="17"/>
                  <a:pt x="23" y="17"/>
                </a:cubicBezTo>
                <a:cubicBezTo>
                  <a:pt x="23" y="14"/>
                  <a:pt x="23" y="14"/>
                  <a:pt x="23"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35" name="Rectangle 59"/>
          <p:cNvSpPr>
            <a:spLocks noChangeArrowheads="1"/>
          </p:cNvSpPr>
          <p:nvPr/>
        </p:nvSpPr>
        <p:spPr bwMode="auto">
          <a:xfrm>
            <a:off x="2665413" y="54610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4636" name="Rectangle 60"/>
          <p:cNvSpPr>
            <a:spLocks noChangeArrowheads="1"/>
          </p:cNvSpPr>
          <p:nvPr/>
        </p:nvSpPr>
        <p:spPr bwMode="auto">
          <a:xfrm>
            <a:off x="2736850"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4637" name="Rectangle 61"/>
          <p:cNvSpPr>
            <a:spLocks noChangeArrowheads="1"/>
          </p:cNvSpPr>
          <p:nvPr/>
        </p:nvSpPr>
        <p:spPr bwMode="auto">
          <a:xfrm>
            <a:off x="2809875" y="54610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638" name="Rectangle 62"/>
          <p:cNvSpPr>
            <a:spLocks noChangeArrowheads="1"/>
          </p:cNvSpPr>
          <p:nvPr/>
        </p:nvSpPr>
        <p:spPr bwMode="auto">
          <a:xfrm>
            <a:off x="2846388" y="54610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9</a:t>
            </a:r>
            <a:endParaRPr lang="en-US" smtClean="0">
              <a:solidFill>
                <a:srgbClr val="000000"/>
              </a:solidFill>
            </a:endParaRPr>
          </a:p>
        </p:txBody>
      </p:sp>
      <p:sp>
        <p:nvSpPr>
          <p:cNvPr id="24639" name="Rectangle 63"/>
          <p:cNvSpPr>
            <a:spLocks noChangeArrowheads="1"/>
          </p:cNvSpPr>
          <p:nvPr/>
        </p:nvSpPr>
        <p:spPr bwMode="auto">
          <a:xfrm>
            <a:off x="540861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4640" name="Rectangle 64"/>
          <p:cNvSpPr>
            <a:spLocks noChangeArrowheads="1"/>
          </p:cNvSpPr>
          <p:nvPr/>
        </p:nvSpPr>
        <p:spPr bwMode="auto">
          <a:xfrm>
            <a:off x="5481638"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4641" name="Rectangle 65"/>
          <p:cNvSpPr>
            <a:spLocks noChangeArrowheads="1"/>
          </p:cNvSpPr>
          <p:nvPr/>
        </p:nvSpPr>
        <p:spPr bwMode="auto">
          <a:xfrm>
            <a:off x="5553075" y="920750"/>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642" name="Rectangle 66"/>
          <p:cNvSpPr>
            <a:spLocks noChangeArrowheads="1"/>
          </p:cNvSpPr>
          <p:nvPr/>
        </p:nvSpPr>
        <p:spPr bwMode="auto">
          <a:xfrm>
            <a:off x="562451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4643" name="Rectangle 67"/>
          <p:cNvSpPr>
            <a:spLocks noChangeArrowheads="1"/>
          </p:cNvSpPr>
          <p:nvPr/>
        </p:nvSpPr>
        <p:spPr bwMode="auto">
          <a:xfrm>
            <a:off x="5695950" y="92075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644" name="Rectangle 68"/>
          <p:cNvSpPr>
            <a:spLocks noChangeArrowheads="1"/>
          </p:cNvSpPr>
          <p:nvPr/>
        </p:nvSpPr>
        <p:spPr bwMode="auto">
          <a:xfrm>
            <a:off x="573246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3</a:t>
            </a:r>
            <a:endParaRPr lang="en-US" smtClean="0">
              <a:solidFill>
                <a:srgbClr val="000000"/>
              </a:solidFill>
            </a:endParaRPr>
          </a:p>
        </p:txBody>
      </p:sp>
      <p:sp>
        <p:nvSpPr>
          <p:cNvPr id="24645" name="Line 69"/>
          <p:cNvSpPr>
            <a:spLocks noChangeShapeType="1"/>
          </p:cNvSpPr>
          <p:nvPr/>
        </p:nvSpPr>
        <p:spPr bwMode="auto">
          <a:xfrm flipV="1">
            <a:off x="5616575" y="1068388"/>
            <a:ext cx="1588" cy="3571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46" name="Line 70"/>
          <p:cNvSpPr>
            <a:spLocks noChangeShapeType="1"/>
          </p:cNvSpPr>
          <p:nvPr/>
        </p:nvSpPr>
        <p:spPr bwMode="auto">
          <a:xfrm>
            <a:off x="5616575" y="787400"/>
            <a:ext cx="1588" cy="1524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47" name="Freeform 71"/>
          <p:cNvSpPr>
            <a:spLocks/>
          </p:cNvSpPr>
          <p:nvPr/>
        </p:nvSpPr>
        <p:spPr bwMode="auto">
          <a:xfrm>
            <a:off x="2405063" y="1184275"/>
            <a:ext cx="39687"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75"/>
                </a:moveTo>
                <a:lnTo>
                  <a:pt x="0" y="0"/>
                </a:lnTo>
                <a:lnTo>
                  <a:pt x="25" y="0"/>
                </a:lnTo>
                <a:lnTo>
                  <a:pt x="11"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48" name="Freeform 72"/>
          <p:cNvSpPr>
            <a:spLocks/>
          </p:cNvSpPr>
          <p:nvPr/>
        </p:nvSpPr>
        <p:spPr bwMode="auto">
          <a:xfrm>
            <a:off x="2405063" y="1184275"/>
            <a:ext cx="39687"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75"/>
                </a:moveTo>
                <a:lnTo>
                  <a:pt x="0" y="0"/>
                </a:lnTo>
                <a:lnTo>
                  <a:pt x="25" y="0"/>
                </a:lnTo>
                <a:lnTo>
                  <a:pt x="11" y="75"/>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49" name="Freeform 73"/>
          <p:cNvSpPr>
            <a:spLocks/>
          </p:cNvSpPr>
          <p:nvPr/>
        </p:nvSpPr>
        <p:spPr bwMode="auto">
          <a:xfrm>
            <a:off x="2405063" y="906463"/>
            <a:ext cx="39687" cy="119062"/>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0"/>
                </a:moveTo>
                <a:lnTo>
                  <a:pt x="25" y="75"/>
                </a:lnTo>
                <a:lnTo>
                  <a:pt x="0" y="7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50" name="Freeform 74"/>
          <p:cNvSpPr>
            <a:spLocks/>
          </p:cNvSpPr>
          <p:nvPr/>
        </p:nvSpPr>
        <p:spPr bwMode="auto">
          <a:xfrm>
            <a:off x="2405063" y="906463"/>
            <a:ext cx="39687" cy="119062"/>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0"/>
                </a:moveTo>
                <a:lnTo>
                  <a:pt x="25" y="75"/>
                </a:lnTo>
                <a:lnTo>
                  <a:pt x="0" y="75"/>
                </a:lnTo>
                <a:lnTo>
                  <a:pt x="11"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51" name="Freeform 75"/>
          <p:cNvSpPr>
            <a:spLocks/>
          </p:cNvSpPr>
          <p:nvPr/>
        </p:nvSpPr>
        <p:spPr bwMode="auto">
          <a:xfrm>
            <a:off x="5595938" y="1303338"/>
            <a:ext cx="39687" cy="122237"/>
          </a:xfrm>
          <a:custGeom>
            <a:avLst/>
            <a:gdLst>
              <a:gd name="T0" fmla="*/ 2147483647 w 25"/>
              <a:gd name="T1" fmla="*/ 2147483647 h 77"/>
              <a:gd name="T2" fmla="*/ 0 w 25"/>
              <a:gd name="T3" fmla="*/ 0 h 77"/>
              <a:gd name="T4" fmla="*/ 2147483647 w 25"/>
              <a:gd name="T5" fmla="*/ 0 h 77"/>
              <a:gd name="T6" fmla="*/ 2147483647 w 25"/>
              <a:gd name="T7" fmla="*/ 2147483647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3" y="77"/>
                </a:moveTo>
                <a:lnTo>
                  <a:pt x="0" y="0"/>
                </a:lnTo>
                <a:lnTo>
                  <a:pt x="25" y="0"/>
                </a:lnTo>
                <a:lnTo>
                  <a:pt x="1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52" name="Freeform 76"/>
          <p:cNvSpPr>
            <a:spLocks/>
          </p:cNvSpPr>
          <p:nvPr/>
        </p:nvSpPr>
        <p:spPr bwMode="auto">
          <a:xfrm>
            <a:off x="5595938" y="1303338"/>
            <a:ext cx="39687" cy="122237"/>
          </a:xfrm>
          <a:custGeom>
            <a:avLst/>
            <a:gdLst>
              <a:gd name="T0" fmla="*/ 2147483647 w 25"/>
              <a:gd name="T1" fmla="*/ 2147483647 h 77"/>
              <a:gd name="T2" fmla="*/ 0 w 25"/>
              <a:gd name="T3" fmla="*/ 0 h 77"/>
              <a:gd name="T4" fmla="*/ 2147483647 w 25"/>
              <a:gd name="T5" fmla="*/ 0 h 77"/>
              <a:gd name="T6" fmla="*/ 2147483647 w 25"/>
              <a:gd name="T7" fmla="*/ 2147483647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3" y="77"/>
                </a:moveTo>
                <a:lnTo>
                  <a:pt x="0" y="0"/>
                </a:lnTo>
                <a:lnTo>
                  <a:pt x="25" y="0"/>
                </a:lnTo>
                <a:lnTo>
                  <a:pt x="13" y="77"/>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53" name="Freeform 77"/>
          <p:cNvSpPr>
            <a:spLocks/>
          </p:cNvSpPr>
          <p:nvPr/>
        </p:nvSpPr>
        <p:spPr bwMode="auto">
          <a:xfrm>
            <a:off x="5595938" y="787400"/>
            <a:ext cx="39687" cy="119063"/>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3" y="0"/>
                </a:moveTo>
                <a:lnTo>
                  <a:pt x="25" y="75"/>
                </a:lnTo>
                <a:lnTo>
                  <a:pt x="0" y="7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54" name="Freeform 78"/>
          <p:cNvSpPr>
            <a:spLocks/>
          </p:cNvSpPr>
          <p:nvPr/>
        </p:nvSpPr>
        <p:spPr bwMode="auto">
          <a:xfrm>
            <a:off x="5595938" y="787400"/>
            <a:ext cx="39687" cy="119063"/>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3" y="0"/>
                </a:moveTo>
                <a:lnTo>
                  <a:pt x="25" y="75"/>
                </a:lnTo>
                <a:lnTo>
                  <a:pt x="0" y="75"/>
                </a:lnTo>
                <a:lnTo>
                  <a:pt x="13"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55" name="Freeform 79"/>
          <p:cNvSpPr>
            <a:spLocks/>
          </p:cNvSpPr>
          <p:nvPr/>
        </p:nvSpPr>
        <p:spPr bwMode="auto">
          <a:xfrm>
            <a:off x="5143500" y="287338"/>
            <a:ext cx="112713" cy="109537"/>
          </a:xfrm>
          <a:custGeom>
            <a:avLst/>
            <a:gdLst>
              <a:gd name="T0" fmla="*/ 2147483647 w 71"/>
              <a:gd name="T1" fmla="*/ 2147483647 h 69"/>
              <a:gd name="T2" fmla="*/ 2147483647 w 71"/>
              <a:gd name="T3" fmla="*/ 0 h 69"/>
              <a:gd name="T4" fmla="*/ 0 w 71"/>
              <a:gd name="T5" fmla="*/ 2147483647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71" y="0"/>
                </a:lnTo>
                <a:lnTo>
                  <a:pt x="0" y="34"/>
                </a:lnTo>
                <a:lnTo>
                  <a:pt x="7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56" name="Freeform 80"/>
          <p:cNvSpPr>
            <a:spLocks/>
          </p:cNvSpPr>
          <p:nvPr/>
        </p:nvSpPr>
        <p:spPr bwMode="auto">
          <a:xfrm>
            <a:off x="5143500" y="287338"/>
            <a:ext cx="112713" cy="109537"/>
          </a:xfrm>
          <a:custGeom>
            <a:avLst/>
            <a:gdLst>
              <a:gd name="T0" fmla="*/ 2147483647 w 71"/>
              <a:gd name="T1" fmla="*/ 2147483647 h 69"/>
              <a:gd name="T2" fmla="*/ 2147483647 w 71"/>
              <a:gd name="T3" fmla="*/ 0 h 69"/>
              <a:gd name="T4" fmla="*/ 0 w 71"/>
              <a:gd name="T5" fmla="*/ 2147483647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71" y="0"/>
                </a:lnTo>
                <a:lnTo>
                  <a:pt x="0" y="34"/>
                </a:lnTo>
                <a:lnTo>
                  <a:pt x="71"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57" name="Freeform 81"/>
          <p:cNvSpPr>
            <a:spLocks/>
          </p:cNvSpPr>
          <p:nvPr/>
        </p:nvSpPr>
        <p:spPr bwMode="auto">
          <a:xfrm>
            <a:off x="4779963" y="787400"/>
            <a:ext cx="479425" cy="638175"/>
          </a:xfrm>
          <a:custGeom>
            <a:avLst/>
            <a:gdLst>
              <a:gd name="T0" fmla="*/ 0 w 302"/>
              <a:gd name="T1" fmla="*/ 2147483647 h 402"/>
              <a:gd name="T2" fmla="*/ 0 w 302"/>
              <a:gd name="T3" fmla="*/ 0 h 402"/>
              <a:gd name="T4" fmla="*/ 2147483647 w 302"/>
              <a:gd name="T5" fmla="*/ 0 h 402"/>
              <a:gd name="T6" fmla="*/ 2147483647 w 302"/>
              <a:gd name="T7" fmla="*/ 2147483647 h 402"/>
              <a:gd name="T8" fmla="*/ 2147483647 w 302"/>
              <a:gd name="T9" fmla="*/ 2147483647 h 402"/>
              <a:gd name="T10" fmla="*/ 2147483647 w 302"/>
              <a:gd name="T11" fmla="*/ 2147483647 h 402"/>
              <a:gd name="T12" fmla="*/ 2147483647 w 302"/>
              <a:gd name="T13" fmla="*/ 2147483647 h 402"/>
              <a:gd name="T14" fmla="*/ 2147483647 w 302"/>
              <a:gd name="T15" fmla="*/ 2147483647 h 402"/>
              <a:gd name="T16" fmla="*/ 2147483647 w 302"/>
              <a:gd name="T17" fmla="*/ 2147483647 h 402"/>
              <a:gd name="T18" fmla="*/ 2147483647 w 302"/>
              <a:gd name="T19" fmla="*/ 2147483647 h 402"/>
              <a:gd name="T20" fmla="*/ 2147483647 w 302"/>
              <a:gd name="T21" fmla="*/ 2147483647 h 402"/>
              <a:gd name="T22" fmla="*/ 2147483647 w 302"/>
              <a:gd name="T23" fmla="*/ 2147483647 h 402"/>
              <a:gd name="T24" fmla="*/ 2147483647 w 302"/>
              <a:gd name="T25" fmla="*/ 2147483647 h 402"/>
              <a:gd name="T26" fmla="*/ 2147483647 w 302"/>
              <a:gd name="T27" fmla="*/ 2147483647 h 402"/>
              <a:gd name="T28" fmla="*/ 2147483647 w 302"/>
              <a:gd name="T29" fmla="*/ 2147483647 h 402"/>
              <a:gd name="T30" fmla="*/ 2147483647 w 302"/>
              <a:gd name="T31" fmla="*/ 2147483647 h 402"/>
              <a:gd name="T32" fmla="*/ 2147483647 w 302"/>
              <a:gd name="T33" fmla="*/ 2147483647 h 402"/>
              <a:gd name="T34" fmla="*/ 2147483647 w 302"/>
              <a:gd name="T35" fmla="*/ 2147483647 h 402"/>
              <a:gd name="T36" fmla="*/ 2147483647 w 302"/>
              <a:gd name="T37" fmla="*/ 2147483647 h 402"/>
              <a:gd name="T38" fmla="*/ 2147483647 w 302"/>
              <a:gd name="T39" fmla="*/ 2147483647 h 402"/>
              <a:gd name="T40" fmla="*/ 2147483647 w 302"/>
              <a:gd name="T41" fmla="*/ 2147483647 h 402"/>
              <a:gd name="T42" fmla="*/ 2147483647 w 302"/>
              <a:gd name="T43" fmla="*/ 2147483647 h 402"/>
              <a:gd name="T44" fmla="*/ 2147483647 w 302"/>
              <a:gd name="T45" fmla="*/ 2147483647 h 402"/>
              <a:gd name="T46" fmla="*/ 2147483647 w 302"/>
              <a:gd name="T47" fmla="*/ 2147483647 h 402"/>
              <a:gd name="T48" fmla="*/ 2147483647 w 302"/>
              <a:gd name="T49" fmla="*/ 2147483647 h 402"/>
              <a:gd name="T50" fmla="*/ 2147483647 w 302"/>
              <a:gd name="T51" fmla="*/ 2147483647 h 402"/>
              <a:gd name="T52" fmla="*/ 2147483647 w 302"/>
              <a:gd name="T53" fmla="*/ 2147483647 h 402"/>
              <a:gd name="T54" fmla="*/ 2147483647 w 302"/>
              <a:gd name="T55" fmla="*/ 2147483647 h 402"/>
              <a:gd name="T56" fmla="*/ 2147483647 w 302"/>
              <a:gd name="T57" fmla="*/ 2147483647 h 402"/>
              <a:gd name="T58" fmla="*/ 2147483647 w 302"/>
              <a:gd name="T59" fmla="*/ 2147483647 h 402"/>
              <a:gd name="T60" fmla="*/ 2147483647 w 302"/>
              <a:gd name="T61" fmla="*/ 2147483647 h 402"/>
              <a:gd name="T62" fmla="*/ 2147483647 w 302"/>
              <a:gd name="T63" fmla="*/ 2147483647 h 402"/>
              <a:gd name="T64" fmla="*/ 2147483647 w 302"/>
              <a:gd name="T65" fmla="*/ 2147483647 h 402"/>
              <a:gd name="T66" fmla="*/ 2147483647 w 302"/>
              <a:gd name="T67" fmla="*/ 2147483647 h 402"/>
              <a:gd name="T68" fmla="*/ 2147483647 w 302"/>
              <a:gd name="T69" fmla="*/ 2147483647 h 402"/>
              <a:gd name="T70" fmla="*/ 2147483647 w 302"/>
              <a:gd name="T71" fmla="*/ 2147483647 h 402"/>
              <a:gd name="T72" fmla="*/ 2147483647 w 302"/>
              <a:gd name="T73" fmla="*/ 2147483647 h 402"/>
              <a:gd name="T74" fmla="*/ 2147483647 w 302"/>
              <a:gd name="T75" fmla="*/ 2147483647 h 402"/>
              <a:gd name="T76" fmla="*/ 2147483647 w 302"/>
              <a:gd name="T77" fmla="*/ 2147483647 h 402"/>
              <a:gd name="T78" fmla="*/ 2147483647 w 302"/>
              <a:gd name="T79" fmla="*/ 2147483647 h 402"/>
              <a:gd name="T80" fmla="*/ 2147483647 w 302"/>
              <a:gd name="T81" fmla="*/ 2147483647 h 402"/>
              <a:gd name="T82" fmla="*/ 2147483647 w 302"/>
              <a:gd name="T83" fmla="*/ 2147483647 h 402"/>
              <a:gd name="T84" fmla="*/ 2147483647 w 302"/>
              <a:gd name="T85" fmla="*/ 2147483647 h 402"/>
              <a:gd name="T86" fmla="*/ 2147483647 w 302"/>
              <a:gd name="T87" fmla="*/ 2147483647 h 402"/>
              <a:gd name="T88" fmla="*/ 2147483647 w 302"/>
              <a:gd name="T89" fmla="*/ 2147483647 h 402"/>
              <a:gd name="T90" fmla="*/ 2147483647 w 302"/>
              <a:gd name="T91" fmla="*/ 2147483647 h 402"/>
              <a:gd name="T92" fmla="*/ 2147483647 w 302"/>
              <a:gd name="T93" fmla="*/ 2147483647 h 402"/>
              <a:gd name="T94" fmla="*/ 2147483647 w 302"/>
              <a:gd name="T95" fmla="*/ 2147483647 h 402"/>
              <a:gd name="T96" fmla="*/ 2147483647 w 302"/>
              <a:gd name="T97" fmla="*/ 2147483647 h 402"/>
              <a:gd name="T98" fmla="*/ 2147483647 w 302"/>
              <a:gd name="T99" fmla="*/ 2147483647 h 402"/>
              <a:gd name="T100" fmla="*/ 2147483647 w 302"/>
              <a:gd name="T101" fmla="*/ 2147483647 h 402"/>
              <a:gd name="T102" fmla="*/ 2147483647 w 302"/>
              <a:gd name="T103" fmla="*/ 2147483647 h 402"/>
              <a:gd name="T104" fmla="*/ 2147483647 w 302"/>
              <a:gd name="T105" fmla="*/ 2147483647 h 402"/>
              <a:gd name="T106" fmla="*/ 2147483647 w 302"/>
              <a:gd name="T107" fmla="*/ 2147483647 h 402"/>
              <a:gd name="T108" fmla="*/ 2147483647 w 302"/>
              <a:gd name="T109" fmla="*/ 2147483647 h 402"/>
              <a:gd name="T110" fmla="*/ 2147483647 w 302"/>
              <a:gd name="T111" fmla="*/ 2147483647 h 402"/>
              <a:gd name="T112" fmla="*/ 2147483647 w 302"/>
              <a:gd name="T113" fmla="*/ 2147483647 h 402"/>
              <a:gd name="T114" fmla="*/ 2147483647 w 302"/>
              <a:gd name="T115" fmla="*/ 2147483647 h 402"/>
              <a:gd name="T116" fmla="*/ 2147483647 w 302"/>
              <a:gd name="T117" fmla="*/ 2147483647 h 402"/>
              <a:gd name="T118" fmla="*/ 0 w 302"/>
              <a:gd name="T119" fmla="*/ 2147483647 h 402"/>
              <a:gd name="T120" fmla="*/ 0 w 302"/>
              <a:gd name="T121" fmla="*/ 2147483647 h 4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2"/>
              <a:gd name="T184" fmla="*/ 0 h 402"/>
              <a:gd name="T185" fmla="*/ 302 w 302"/>
              <a:gd name="T186" fmla="*/ 402 h 4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2" h="402">
                <a:moveTo>
                  <a:pt x="0" y="200"/>
                </a:moveTo>
                <a:lnTo>
                  <a:pt x="0" y="0"/>
                </a:lnTo>
                <a:lnTo>
                  <a:pt x="302" y="0"/>
                </a:lnTo>
                <a:lnTo>
                  <a:pt x="302" y="60"/>
                </a:lnTo>
                <a:lnTo>
                  <a:pt x="287" y="60"/>
                </a:lnTo>
                <a:lnTo>
                  <a:pt x="281" y="60"/>
                </a:lnTo>
                <a:lnTo>
                  <a:pt x="272" y="62"/>
                </a:lnTo>
                <a:lnTo>
                  <a:pt x="256" y="66"/>
                </a:lnTo>
                <a:lnTo>
                  <a:pt x="252" y="67"/>
                </a:lnTo>
                <a:lnTo>
                  <a:pt x="243" y="71"/>
                </a:lnTo>
                <a:lnTo>
                  <a:pt x="229" y="79"/>
                </a:lnTo>
                <a:lnTo>
                  <a:pt x="225" y="81"/>
                </a:lnTo>
                <a:lnTo>
                  <a:pt x="218" y="87"/>
                </a:lnTo>
                <a:lnTo>
                  <a:pt x="216" y="89"/>
                </a:lnTo>
                <a:lnTo>
                  <a:pt x="204" y="98"/>
                </a:lnTo>
                <a:lnTo>
                  <a:pt x="202" y="100"/>
                </a:lnTo>
                <a:lnTo>
                  <a:pt x="197" y="108"/>
                </a:lnTo>
                <a:lnTo>
                  <a:pt x="195" y="108"/>
                </a:lnTo>
                <a:lnTo>
                  <a:pt x="185" y="121"/>
                </a:lnTo>
                <a:lnTo>
                  <a:pt x="183" y="123"/>
                </a:lnTo>
                <a:lnTo>
                  <a:pt x="179" y="131"/>
                </a:lnTo>
                <a:lnTo>
                  <a:pt x="177" y="135"/>
                </a:lnTo>
                <a:lnTo>
                  <a:pt x="172" y="148"/>
                </a:lnTo>
                <a:lnTo>
                  <a:pt x="170" y="150"/>
                </a:lnTo>
                <a:lnTo>
                  <a:pt x="166" y="160"/>
                </a:lnTo>
                <a:lnTo>
                  <a:pt x="166" y="164"/>
                </a:lnTo>
                <a:lnTo>
                  <a:pt x="162" y="177"/>
                </a:lnTo>
                <a:lnTo>
                  <a:pt x="162" y="179"/>
                </a:lnTo>
                <a:lnTo>
                  <a:pt x="162" y="189"/>
                </a:lnTo>
                <a:lnTo>
                  <a:pt x="162" y="193"/>
                </a:lnTo>
                <a:lnTo>
                  <a:pt x="162" y="200"/>
                </a:lnTo>
                <a:lnTo>
                  <a:pt x="162" y="208"/>
                </a:lnTo>
                <a:lnTo>
                  <a:pt x="162" y="210"/>
                </a:lnTo>
                <a:lnTo>
                  <a:pt x="162" y="219"/>
                </a:lnTo>
                <a:lnTo>
                  <a:pt x="162" y="223"/>
                </a:lnTo>
                <a:lnTo>
                  <a:pt x="166" y="239"/>
                </a:lnTo>
                <a:lnTo>
                  <a:pt x="170" y="248"/>
                </a:lnTo>
                <a:lnTo>
                  <a:pt x="172" y="252"/>
                </a:lnTo>
                <a:lnTo>
                  <a:pt x="177" y="266"/>
                </a:lnTo>
                <a:lnTo>
                  <a:pt x="181" y="275"/>
                </a:lnTo>
                <a:lnTo>
                  <a:pt x="185" y="279"/>
                </a:lnTo>
                <a:lnTo>
                  <a:pt x="195" y="291"/>
                </a:lnTo>
                <a:lnTo>
                  <a:pt x="200" y="298"/>
                </a:lnTo>
                <a:lnTo>
                  <a:pt x="204" y="304"/>
                </a:lnTo>
                <a:lnTo>
                  <a:pt x="216" y="312"/>
                </a:lnTo>
                <a:lnTo>
                  <a:pt x="223" y="318"/>
                </a:lnTo>
                <a:lnTo>
                  <a:pt x="229" y="321"/>
                </a:lnTo>
                <a:lnTo>
                  <a:pt x="241" y="327"/>
                </a:lnTo>
                <a:lnTo>
                  <a:pt x="250" y="333"/>
                </a:lnTo>
                <a:lnTo>
                  <a:pt x="256" y="335"/>
                </a:lnTo>
                <a:lnTo>
                  <a:pt x="270" y="339"/>
                </a:lnTo>
                <a:lnTo>
                  <a:pt x="279" y="341"/>
                </a:lnTo>
                <a:lnTo>
                  <a:pt x="287" y="341"/>
                </a:lnTo>
                <a:lnTo>
                  <a:pt x="298" y="343"/>
                </a:lnTo>
                <a:lnTo>
                  <a:pt x="302" y="343"/>
                </a:lnTo>
                <a:lnTo>
                  <a:pt x="302" y="402"/>
                </a:lnTo>
                <a:lnTo>
                  <a:pt x="0" y="402"/>
                </a:lnTo>
                <a:lnTo>
                  <a:pt x="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58" name="Freeform 82"/>
          <p:cNvSpPr>
            <a:spLocks/>
          </p:cNvSpPr>
          <p:nvPr/>
        </p:nvSpPr>
        <p:spPr bwMode="auto">
          <a:xfrm>
            <a:off x="5037138" y="1104900"/>
            <a:ext cx="222250" cy="227013"/>
          </a:xfrm>
          <a:custGeom>
            <a:avLst/>
            <a:gdLst>
              <a:gd name="T0" fmla="*/ 2147483647 w 140"/>
              <a:gd name="T1" fmla="*/ 0 h 143"/>
              <a:gd name="T2" fmla="*/ 2147483647 w 140"/>
              <a:gd name="T3" fmla="*/ 2147483647 h 143"/>
              <a:gd name="T4" fmla="*/ 2147483647 w 140"/>
              <a:gd name="T5" fmla="*/ 2147483647 h 143"/>
              <a:gd name="T6" fmla="*/ 2147483647 w 140"/>
              <a:gd name="T7" fmla="*/ 2147483647 h 143"/>
              <a:gd name="T8" fmla="*/ 2147483647 w 140"/>
              <a:gd name="T9" fmla="*/ 2147483647 h 143"/>
              <a:gd name="T10" fmla="*/ 2147483647 w 140"/>
              <a:gd name="T11" fmla="*/ 2147483647 h 143"/>
              <a:gd name="T12" fmla="*/ 2147483647 w 140"/>
              <a:gd name="T13" fmla="*/ 2147483647 h 143"/>
              <a:gd name="T14" fmla="*/ 2147483647 w 140"/>
              <a:gd name="T15" fmla="*/ 2147483647 h 143"/>
              <a:gd name="T16" fmla="*/ 2147483647 w 140"/>
              <a:gd name="T17" fmla="*/ 2147483647 h 143"/>
              <a:gd name="T18" fmla="*/ 2147483647 w 140"/>
              <a:gd name="T19" fmla="*/ 2147483647 h 143"/>
              <a:gd name="T20" fmla="*/ 2147483647 w 140"/>
              <a:gd name="T21" fmla="*/ 2147483647 h 143"/>
              <a:gd name="T22" fmla="*/ 2147483647 w 140"/>
              <a:gd name="T23" fmla="*/ 2147483647 h 143"/>
              <a:gd name="T24" fmla="*/ 2147483647 w 140"/>
              <a:gd name="T25" fmla="*/ 2147483647 h 143"/>
              <a:gd name="T26" fmla="*/ 2147483647 w 140"/>
              <a:gd name="T27" fmla="*/ 2147483647 h 143"/>
              <a:gd name="T28" fmla="*/ 2147483647 w 140"/>
              <a:gd name="T29" fmla="*/ 2147483647 h 143"/>
              <a:gd name="T30" fmla="*/ 2147483647 w 140"/>
              <a:gd name="T31" fmla="*/ 2147483647 h 143"/>
              <a:gd name="T32" fmla="*/ 2147483647 w 140"/>
              <a:gd name="T33" fmla="*/ 2147483647 h 143"/>
              <a:gd name="T34" fmla="*/ 2147483647 w 140"/>
              <a:gd name="T35" fmla="*/ 2147483647 h 143"/>
              <a:gd name="T36" fmla="*/ 2147483647 w 140"/>
              <a:gd name="T37" fmla="*/ 2147483647 h 143"/>
              <a:gd name="T38" fmla="*/ 2147483647 w 140"/>
              <a:gd name="T39" fmla="*/ 2147483647 h 143"/>
              <a:gd name="T40" fmla="*/ 2147483647 w 140"/>
              <a:gd name="T41" fmla="*/ 2147483647 h 143"/>
              <a:gd name="T42" fmla="*/ 2147483647 w 140"/>
              <a:gd name="T43" fmla="*/ 2147483647 h 143"/>
              <a:gd name="T44" fmla="*/ 0 w 140"/>
              <a:gd name="T45" fmla="*/ 2147483647 h 143"/>
              <a:gd name="T46" fmla="*/ 0 w 140"/>
              <a:gd name="T47" fmla="*/ 2147483647 h 143"/>
              <a:gd name="T48" fmla="*/ 0 w 140"/>
              <a:gd name="T49" fmla="*/ 2147483647 h 143"/>
              <a:gd name="T50" fmla="*/ 0 w 140"/>
              <a:gd name="T51" fmla="*/ 2147483647 h 143"/>
              <a:gd name="T52" fmla="*/ 0 w 140"/>
              <a:gd name="T53" fmla="*/ 0 h 143"/>
              <a:gd name="T54" fmla="*/ 2147483647 w 140"/>
              <a:gd name="T55" fmla="*/ 0 h 143"/>
              <a:gd name="T56" fmla="*/ 2147483647 w 140"/>
              <a:gd name="T57" fmla="*/ 0 h 14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0"/>
              <a:gd name="T88" fmla="*/ 0 h 143"/>
              <a:gd name="T89" fmla="*/ 140 w 140"/>
              <a:gd name="T90" fmla="*/ 143 h 14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0" h="143">
                <a:moveTo>
                  <a:pt x="140" y="0"/>
                </a:moveTo>
                <a:lnTo>
                  <a:pt x="140" y="143"/>
                </a:lnTo>
                <a:lnTo>
                  <a:pt x="136" y="143"/>
                </a:lnTo>
                <a:lnTo>
                  <a:pt x="125" y="141"/>
                </a:lnTo>
                <a:lnTo>
                  <a:pt x="117" y="141"/>
                </a:lnTo>
                <a:lnTo>
                  <a:pt x="108" y="139"/>
                </a:lnTo>
                <a:lnTo>
                  <a:pt x="94" y="135"/>
                </a:lnTo>
                <a:lnTo>
                  <a:pt x="88" y="133"/>
                </a:lnTo>
                <a:lnTo>
                  <a:pt x="79" y="127"/>
                </a:lnTo>
                <a:lnTo>
                  <a:pt x="67" y="121"/>
                </a:lnTo>
                <a:lnTo>
                  <a:pt x="61" y="118"/>
                </a:lnTo>
                <a:lnTo>
                  <a:pt x="54" y="112"/>
                </a:lnTo>
                <a:lnTo>
                  <a:pt x="42" y="104"/>
                </a:lnTo>
                <a:lnTo>
                  <a:pt x="38" y="98"/>
                </a:lnTo>
                <a:lnTo>
                  <a:pt x="33" y="91"/>
                </a:lnTo>
                <a:lnTo>
                  <a:pt x="23" y="79"/>
                </a:lnTo>
                <a:lnTo>
                  <a:pt x="19" y="75"/>
                </a:lnTo>
                <a:lnTo>
                  <a:pt x="15" y="66"/>
                </a:lnTo>
                <a:lnTo>
                  <a:pt x="10" y="52"/>
                </a:lnTo>
                <a:lnTo>
                  <a:pt x="8" y="48"/>
                </a:lnTo>
                <a:lnTo>
                  <a:pt x="4" y="39"/>
                </a:lnTo>
                <a:lnTo>
                  <a:pt x="0" y="23"/>
                </a:lnTo>
                <a:lnTo>
                  <a:pt x="0" y="19"/>
                </a:lnTo>
                <a:lnTo>
                  <a:pt x="0" y="10"/>
                </a:lnTo>
                <a:lnTo>
                  <a:pt x="0" y="8"/>
                </a:lnTo>
                <a:lnTo>
                  <a:pt x="0" y="0"/>
                </a:lnTo>
                <a:lnTo>
                  <a:pt x="13" y="0"/>
                </a:lnTo>
                <a:lnTo>
                  <a:pt x="1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59" name="Freeform 83"/>
          <p:cNvSpPr>
            <a:spLocks/>
          </p:cNvSpPr>
          <p:nvPr/>
        </p:nvSpPr>
        <p:spPr bwMode="auto">
          <a:xfrm>
            <a:off x="5037138" y="882650"/>
            <a:ext cx="222250" cy="222250"/>
          </a:xfrm>
          <a:custGeom>
            <a:avLst/>
            <a:gdLst>
              <a:gd name="T0" fmla="*/ 2147483647 w 140"/>
              <a:gd name="T1" fmla="*/ 0 h 140"/>
              <a:gd name="T2" fmla="*/ 2147483647 w 140"/>
              <a:gd name="T3" fmla="*/ 2147483647 h 140"/>
              <a:gd name="T4" fmla="*/ 2147483647 w 140"/>
              <a:gd name="T5" fmla="*/ 2147483647 h 140"/>
              <a:gd name="T6" fmla="*/ 0 w 140"/>
              <a:gd name="T7" fmla="*/ 2147483647 h 140"/>
              <a:gd name="T8" fmla="*/ 0 w 140"/>
              <a:gd name="T9" fmla="*/ 2147483647 h 140"/>
              <a:gd name="T10" fmla="*/ 0 w 140"/>
              <a:gd name="T11" fmla="*/ 2147483647 h 140"/>
              <a:gd name="T12" fmla="*/ 0 w 140"/>
              <a:gd name="T13" fmla="*/ 2147483647 h 140"/>
              <a:gd name="T14" fmla="*/ 0 w 140"/>
              <a:gd name="T15" fmla="*/ 2147483647 h 140"/>
              <a:gd name="T16" fmla="*/ 2147483647 w 140"/>
              <a:gd name="T17" fmla="*/ 2147483647 h 140"/>
              <a:gd name="T18" fmla="*/ 2147483647 w 140"/>
              <a:gd name="T19" fmla="*/ 2147483647 h 140"/>
              <a:gd name="T20" fmla="*/ 2147483647 w 140"/>
              <a:gd name="T21" fmla="*/ 2147483647 h 140"/>
              <a:gd name="T22" fmla="*/ 2147483647 w 140"/>
              <a:gd name="T23" fmla="*/ 2147483647 h 140"/>
              <a:gd name="T24" fmla="*/ 2147483647 w 140"/>
              <a:gd name="T25" fmla="*/ 2147483647 h 140"/>
              <a:gd name="T26" fmla="*/ 2147483647 w 140"/>
              <a:gd name="T27" fmla="*/ 2147483647 h 140"/>
              <a:gd name="T28" fmla="*/ 2147483647 w 140"/>
              <a:gd name="T29" fmla="*/ 2147483647 h 140"/>
              <a:gd name="T30" fmla="*/ 2147483647 w 140"/>
              <a:gd name="T31" fmla="*/ 2147483647 h 140"/>
              <a:gd name="T32" fmla="*/ 2147483647 w 140"/>
              <a:gd name="T33" fmla="*/ 2147483647 h 140"/>
              <a:gd name="T34" fmla="*/ 2147483647 w 140"/>
              <a:gd name="T35" fmla="*/ 2147483647 h 140"/>
              <a:gd name="T36" fmla="*/ 2147483647 w 140"/>
              <a:gd name="T37" fmla="*/ 2147483647 h 140"/>
              <a:gd name="T38" fmla="*/ 2147483647 w 140"/>
              <a:gd name="T39" fmla="*/ 2147483647 h 140"/>
              <a:gd name="T40" fmla="*/ 2147483647 w 140"/>
              <a:gd name="T41" fmla="*/ 2147483647 h 140"/>
              <a:gd name="T42" fmla="*/ 2147483647 w 140"/>
              <a:gd name="T43" fmla="*/ 2147483647 h 140"/>
              <a:gd name="T44" fmla="*/ 2147483647 w 140"/>
              <a:gd name="T45" fmla="*/ 2147483647 h 140"/>
              <a:gd name="T46" fmla="*/ 2147483647 w 140"/>
              <a:gd name="T47" fmla="*/ 2147483647 h 140"/>
              <a:gd name="T48" fmla="*/ 2147483647 w 140"/>
              <a:gd name="T49" fmla="*/ 2147483647 h 140"/>
              <a:gd name="T50" fmla="*/ 2147483647 w 140"/>
              <a:gd name="T51" fmla="*/ 2147483647 h 140"/>
              <a:gd name="T52" fmla="*/ 2147483647 w 140"/>
              <a:gd name="T53" fmla="*/ 2147483647 h 140"/>
              <a:gd name="T54" fmla="*/ 2147483647 w 140"/>
              <a:gd name="T55" fmla="*/ 2147483647 h 140"/>
              <a:gd name="T56" fmla="*/ 2147483647 w 140"/>
              <a:gd name="T57" fmla="*/ 2147483647 h 140"/>
              <a:gd name="T58" fmla="*/ 2147483647 w 140"/>
              <a:gd name="T59" fmla="*/ 2147483647 h 140"/>
              <a:gd name="T60" fmla="*/ 2147483647 w 140"/>
              <a:gd name="T61" fmla="*/ 0 h 140"/>
              <a:gd name="T62" fmla="*/ 2147483647 w 140"/>
              <a:gd name="T63" fmla="*/ 0 h 140"/>
              <a:gd name="T64" fmla="*/ 2147483647 w 140"/>
              <a:gd name="T65" fmla="*/ 0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140"/>
              <a:gd name="T101" fmla="*/ 140 w 140"/>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140">
                <a:moveTo>
                  <a:pt x="140" y="0"/>
                </a:moveTo>
                <a:lnTo>
                  <a:pt x="140" y="140"/>
                </a:lnTo>
                <a:lnTo>
                  <a:pt x="13" y="140"/>
                </a:lnTo>
                <a:lnTo>
                  <a:pt x="0" y="140"/>
                </a:lnTo>
                <a:lnTo>
                  <a:pt x="0" y="133"/>
                </a:lnTo>
                <a:lnTo>
                  <a:pt x="0" y="129"/>
                </a:lnTo>
                <a:lnTo>
                  <a:pt x="0" y="119"/>
                </a:lnTo>
                <a:lnTo>
                  <a:pt x="0" y="117"/>
                </a:lnTo>
                <a:lnTo>
                  <a:pt x="4" y="104"/>
                </a:lnTo>
                <a:lnTo>
                  <a:pt x="4" y="100"/>
                </a:lnTo>
                <a:lnTo>
                  <a:pt x="8" y="90"/>
                </a:lnTo>
                <a:lnTo>
                  <a:pt x="10" y="88"/>
                </a:lnTo>
                <a:lnTo>
                  <a:pt x="15" y="75"/>
                </a:lnTo>
                <a:lnTo>
                  <a:pt x="17" y="71"/>
                </a:lnTo>
                <a:lnTo>
                  <a:pt x="21" y="63"/>
                </a:lnTo>
                <a:lnTo>
                  <a:pt x="23" y="61"/>
                </a:lnTo>
                <a:lnTo>
                  <a:pt x="33" y="48"/>
                </a:lnTo>
                <a:lnTo>
                  <a:pt x="35" y="48"/>
                </a:lnTo>
                <a:lnTo>
                  <a:pt x="40" y="40"/>
                </a:lnTo>
                <a:lnTo>
                  <a:pt x="42" y="38"/>
                </a:lnTo>
                <a:lnTo>
                  <a:pt x="54" y="29"/>
                </a:lnTo>
                <a:lnTo>
                  <a:pt x="56" y="27"/>
                </a:lnTo>
                <a:lnTo>
                  <a:pt x="63" y="21"/>
                </a:lnTo>
                <a:lnTo>
                  <a:pt x="67" y="19"/>
                </a:lnTo>
                <a:lnTo>
                  <a:pt x="81" y="11"/>
                </a:lnTo>
                <a:lnTo>
                  <a:pt x="90" y="7"/>
                </a:lnTo>
                <a:lnTo>
                  <a:pt x="94" y="6"/>
                </a:lnTo>
                <a:lnTo>
                  <a:pt x="110" y="2"/>
                </a:lnTo>
                <a:lnTo>
                  <a:pt x="119" y="0"/>
                </a:lnTo>
                <a:lnTo>
                  <a:pt x="125" y="0"/>
                </a:lnTo>
                <a:lnTo>
                  <a:pt x="1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60" name="Freeform 84"/>
          <p:cNvSpPr>
            <a:spLocks/>
          </p:cNvSpPr>
          <p:nvPr/>
        </p:nvSpPr>
        <p:spPr bwMode="auto">
          <a:xfrm>
            <a:off x="4462463" y="787400"/>
            <a:ext cx="317500" cy="638175"/>
          </a:xfrm>
          <a:custGeom>
            <a:avLst/>
            <a:gdLst>
              <a:gd name="T0" fmla="*/ 2147483647 w 200"/>
              <a:gd name="T1" fmla="*/ 2147483647 h 402"/>
              <a:gd name="T2" fmla="*/ 2147483647 w 200"/>
              <a:gd name="T3" fmla="*/ 2147483647 h 402"/>
              <a:gd name="T4" fmla="*/ 0 w 200"/>
              <a:gd name="T5" fmla="*/ 2147483647 h 402"/>
              <a:gd name="T6" fmla="*/ 0 w 200"/>
              <a:gd name="T7" fmla="*/ 2147483647 h 402"/>
              <a:gd name="T8" fmla="*/ 0 w 200"/>
              <a:gd name="T9" fmla="*/ 0 h 402"/>
              <a:gd name="T10" fmla="*/ 2147483647 w 200"/>
              <a:gd name="T11" fmla="*/ 0 h 402"/>
              <a:gd name="T12" fmla="*/ 2147483647 w 200"/>
              <a:gd name="T13" fmla="*/ 2147483647 h 402"/>
              <a:gd name="T14" fmla="*/ 0 60000 65536"/>
              <a:gd name="T15" fmla="*/ 0 60000 65536"/>
              <a:gd name="T16" fmla="*/ 0 60000 65536"/>
              <a:gd name="T17" fmla="*/ 0 60000 65536"/>
              <a:gd name="T18" fmla="*/ 0 60000 65536"/>
              <a:gd name="T19" fmla="*/ 0 60000 65536"/>
              <a:gd name="T20" fmla="*/ 0 60000 65536"/>
              <a:gd name="T21" fmla="*/ 0 w 200"/>
              <a:gd name="T22" fmla="*/ 0 h 402"/>
              <a:gd name="T23" fmla="*/ 200 w 200"/>
              <a:gd name="T24" fmla="*/ 402 h 4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 h="402">
                <a:moveTo>
                  <a:pt x="200" y="200"/>
                </a:moveTo>
                <a:lnTo>
                  <a:pt x="200" y="402"/>
                </a:lnTo>
                <a:lnTo>
                  <a:pt x="0" y="402"/>
                </a:lnTo>
                <a:lnTo>
                  <a:pt x="0" y="200"/>
                </a:lnTo>
                <a:lnTo>
                  <a:pt x="0" y="0"/>
                </a:lnTo>
                <a:lnTo>
                  <a:pt x="200" y="0"/>
                </a:lnTo>
                <a:lnTo>
                  <a:pt x="20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61" name="Freeform 85"/>
          <p:cNvSpPr>
            <a:spLocks/>
          </p:cNvSpPr>
          <p:nvPr/>
        </p:nvSpPr>
        <p:spPr bwMode="auto">
          <a:xfrm>
            <a:off x="4319588" y="1104900"/>
            <a:ext cx="142875" cy="320675"/>
          </a:xfrm>
          <a:custGeom>
            <a:avLst/>
            <a:gdLst>
              <a:gd name="T0" fmla="*/ 2147483647 w 90"/>
              <a:gd name="T1" fmla="*/ 0 h 202"/>
              <a:gd name="T2" fmla="*/ 2147483647 w 90"/>
              <a:gd name="T3" fmla="*/ 2147483647 h 202"/>
              <a:gd name="T4" fmla="*/ 0 w 90"/>
              <a:gd name="T5" fmla="*/ 2147483647 h 202"/>
              <a:gd name="T6" fmla="*/ 0 w 90"/>
              <a:gd name="T7" fmla="*/ 2147483647 h 202"/>
              <a:gd name="T8" fmla="*/ 0 w 90"/>
              <a:gd name="T9" fmla="*/ 2147483647 h 202"/>
              <a:gd name="T10" fmla="*/ 0 w 90"/>
              <a:gd name="T11" fmla="*/ 2147483647 h 202"/>
              <a:gd name="T12" fmla="*/ 0 w 90"/>
              <a:gd name="T13" fmla="*/ 2147483647 h 202"/>
              <a:gd name="T14" fmla="*/ 0 w 90"/>
              <a:gd name="T15" fmla="*/ 2147483647 h 202"/>
              <a:gd name="T16" fmla="*/ 0 w 90"/>
              <a:gd name="T17" fmla="*/ 2147483647 h 202"/>
              <a:gd name="T18" fmla="*/ 0 w 90"/>
              <a:gd name="T19" fmla="*/ 2147483647 h 202"/>
              <a:gd name="T20" fmla="*/ 0 w 90"/>
              <a:gd name="T21" fmla="*/ 2147483647 h 202"/>
              <a:gd name="T22" fmla="*/ 0 w 90"/>
              <a:gd name="T23" fmla="*/ 2147483647 h 202"/>
              <a:gd name="T24" fmla="*/ 0 w 90"/>
              <a:gd name="T25" fmla="*/ 2147483647 h 202"/>
              <a:gd name="T26" fmla="*/ 0 w 90"/>
              <a:gd name="T27" fmla="*/ 2147483647 h 202"/>
              <a:gd name="T28" fmla="*/ 0 w 90"/>
              <a:gd name="T29" fmla="*/ 2147483647 h 202"/>
              <a:gd name="T30" fmla="*/ 0 w 90"/>
              <a:gd name="T31" fmla="*/ 0 h 202"/>
              <a:gd name="T32" fmla="*/ 2147483647 w 90"/>
              <a:gd name="T33" fmla="*/ 0 h 2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202"/>
              <a:gd name="T53" fmla="*/ 90 w 90"/>
              <a:gd name="T54" fmla="*/ 202 h 2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202">
                <a:moveTo>
                  <a:pt x="90" y="0"/>
                </a:moveTo>
                <a:lnTo>
                  <a:pt x="90" y="202"/>
                </a:lnTo>
                <a:lnTo>
                  <a:pt x="0" y="202"/>
                </a:lnTo>
                <a:lnTo>
                  <a:pt x="0" y="181"/>
                </a:lnTo>
                <a:lnTo>
                  <a:pt x="0" y="171"/>
                </a:lnTo>
                <a:lnTo>
                  <a:pt x="0" y="150"/>
                </a:lnTo>
                <a:lnTo>
                  <a:pt x="0" y="141"/>
                </a:lnTo>
                <a:lnTo>
                  <a:pt x="0" y="121"/>
                </a:lnTo>
                <a:lnTo>
                  <a:pt x="0" y="112"/>
                </a:lnTo>
                <a:lnTo>
                  <a:pt x="0" y="91"/>
                </a:lnTo>
                <a:lnTo>
                  <a:pt x="0" y="81"/>
                </a:lnTo>
                <a:lnTo>
                  <a:pt x="0" y="60"/>
                </a:lnTo>
                <a:lnTo>
                  <a:pt x="0" y="50"/>
                </a:lnTo>
                <a:lnTo>
                  <a:pt x="0" y="31"/>
                </a:lnTo>
                <a:lnTo>
                  <a:pt x="0" y="21"/>
                </a:lnTo>
                <a:lnTo>
                  <a:pt x="0" y="0"/>
                </a:lnTo>
                <a:lnTo>
                  <a:pt x="9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62" name="Freeform 86"/>
          <p:cNvSpPr>
            <a:spLocks/>
          </p:cNvSpPr>
          <p:nvPr/>
        </p:nvSpPr>
        <p:spPr bwMode="auto">
          <a:xfrm>
            <a:off x="4319588" y="787400"/>
            <a:ext cx="142875" cy="317500"/>
          </a:xfrm>
          <a:custGeom>
            <a:avLst/>
            <a:gdLst>
              <a:gd name="T0" fmla="*/ 2147483647 w 90"/>
              <a:gd name="T1" fmla="*/ 0 h 200"/>
              <a:gd name="T2" fmla="*/ 2147483647 w 90"/>
              <a:gd name="T3" fmla="*/ 2147483647 h 200"/>
              <a:gd name="T4" fmla="*/ 0 w 90"/>
              <a:gd name="T5" fmla="*/ 2147483647 h 200"/>
              <a:gd name="T6" fmla="*/ 0 w 90"/>
              <a:gd name="T7" fmla="*/ 2147483647 h 200"/>
              <a:gd name="T8" fmla="*/ 0 w 90"/>
              <a:gd name="T9" fmla="*/ 2147483647 h 200"/>
              <a:gd name="T10" fmla="*/ 0 w 90"/>
              <a:gd name="T11" fmla="*/ 2147483647 h 200"/>
              <a:gd name="T12" fmla="*/ 0 w 90"/>
              <a:gd name="T13" fmla="*/ 2147483647 h 200"/>
              <a:gd name="T14" fmla="*/ 0 w 90"/>
              <a:gd name="T15" fmla="*/ 2147483647 h 200"/>
              <a:gd name="T16" fmla="*/ 0 w 90"/>
              <a:gd name="T17" fmla="*/ 2147483647 h 200"/>
              <a:gd name="T18" fmla="*/ 0 w 90"/>
              <a:gd name="T19" fmla="*/ 2147483647 h 200"/>
              <a:gd name="T20" fmla="*/ 0 w 90"/>
              <a:gd name="T21" fmla="*/ 2147483647 h 200"/>
              <a:gd name="T22" fmla="*/ 0 w 90"/>
              <a:gd name="T23" fmla="*/ 2147483647 h 200"/>
              <a:gd name="T24" fmla="*/ 0 w 90"/>
              <a:gd name="T25" fmla="*/ 2147483647 h 200"/>
              <a:gd name="T26" fmla="*/ 0 w 90"/>
              <a:gd name="T27" fmla="*/ 2147483647 h 200"/>
              <a:gd name="T28" fmla="*/ 0 w 90"/>
              <a:gd name="T29" fmla="*/ 2147483647 h 200"/>
              <a:gd name="T30" fmla="*/ 0 w 90"/>
              <a:gd name="T31" fmla="*/ 2147483647 h 200"/>
              <a:gd name="T32" fmla="*/ 0 w 90"/>
              <a:gd name="T33" fmla="*/ 0 h 200"/>
              <a:gd name="T34" fmla="*/ 2147483647 w 90"/>
              <a:gd name="T35" fmla="*/ 0 h 2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0"/>
              <a:gd name="T55" fmla="*/ 0 h 200"/>
              <a:gd name="T56" fmla="*/ 90 w 90"/>
              <a:gd name="T57" fmla="*/ 200 h 2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0" h="200">
                <a:moveTo>
                  <a:pt x="90" y="0"/>
                </a:moveTo>
                <a:lnTo>
                  <a:pt x="90" y="200"/>
                </a:lnTo>
                <a:lnTo>
                  <a:pt x="0" y="200"/>
                </a:lnTo>
                <a:lnTo>
                  <a:pt x="0" y="191"/>
                </a:lnTo>
                <a:lnTo>
                  <a:pt x="0" y="171"/>
                </a:lnTo>
                <a:lnTo>
                  <a:pt x="0" y="160"/>
                </a:lnTo>
                <a:lnTo>
                  <a:pt x="0" y="141"/>
                </a:lnTo>
                <a:lnTo>
                  <a:pt x="0" y="131"/>
                </a:lnTo>
                <a:lnTo>
                  <a:pt x="0" y="110"/>
                </a:lnTo>
                <a:lnTo>
                  <a:pt x="0" y="100"/>
                </a:lnTo>
                <a:lnTo>
                  <a:pt x="0" y="81"/>
                </a:lnTo>
                <a:lnTo>
                  <a:pt x="0" y="69"/>
                </a:lnTo>
                <a:lnTo>
                  <a:pt x="0" y="50"/>
                </a:lnTo>
                <a:lnTo>
                  <a:pt x="0" y="41"/>
                </a:lnTo>
                <a:lnTo>
                  <a:pt x="0" y="19"/>
                </a:lnTo>
                <a:lnTo>
                  <a:pt x="0" y="10"/>
                </a:lnTo>
                <a:lnTo>
                  <a:pt x="0" y="0"/>
                </a:lnTo>
                <a:lnTo>
                  <a:pt x="9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63" name="Freeform 87"/>
          <p:cNvSpPr>
            <a:spLocks/>
          </p:cNvSpPr>
          <p:nvPr/>
        </p:nvSpPr>
        <p:spPr bwMode="auto">
          <a:xfrm>
            <a:off x="4160838" y="1104900"/>
            <a:ext cx="158750" cy="320675"/>
          </a:xfrm>
          <a:custGeom>
            <a:avLst/>
            <a:gdLst>
              <a:gd name="T0" fmla="*/ 2147483647 w 100"/>
              <a:gd name="T1" fmla="*/ 2147483647 h 202"/>
              <a:gd name="T2" fmla="*/ 2147483647 w 100"/>
              <a:gd name="T3" fmla="*/ 2147483647 h 202"/>
              <a:gd name="T4" fmla="*/ 0 w 100"/>
              <a:gd name="T5" fmla="*/ 2147483647 h 202"/>
              <a:gd name="T6" fmla="*/ 0 w 100"/>
              <a:gd name="T7" fmla="*/ 2147483647 h 202"/>
              <a:gd name="T8" fmla="*/ 0 w 100"/>
              <a:gd name="T9" fmla="*/ 2147483647 h 202"/>
              <a:gd name="T10" fmla="*/ 0 w 100"/>
              <a:gd name="T11" fmla="*/ 2147483647 h 202"/>
              <a:gd name="T12" fmla="*/ 0 w 100"/>
              <a:gd name="T13" fmla="*/ 2147483647 h 202"/>
              <a:gd name="T14" fmla="*/ 0 w 100"/>
              <a:gd name="T15" fmla="*/ 2147483647 h 202"/>
              <a:gd name="T16" fmla="*/ 0 w 100"/>
              <a:gd name="T17" fmla="*/ 2147483647 h 202"/>
              <a:gd name="T18" fmla="*/ 0 w 100"/>
              <a:gd name="T19" fmla="*/ 2147483647 h 202"/>
              <a:gd name="T20" fmla="*/ 0 w 100"/>
              <a:gd name="T21" fmla="*/ 2147483647 h 202"/>
              <a:gd name="T22" fmla="*/ 0 w 100"/>
              <a:gd name="T23" fmla="*/ 2147483647 h 202"/>
              <a:gd name="T24" fmla="*/ 0 w 100"/>
              <a:gd name="T25" fmla="*/ 2147483647 h 202"/>
              <a:gd name="T26" fmla="*/ 0 w 100"/>
              <a:gd name="T27" fmla="*/ 2147483647 h 202"/>
              <a:gd name="T28" fmla="*/ 0 w 100"/>
              <a:gd name="T29" fmla="*/ 2147483647 h 202"/>
              <a:gd name="T30" fmla="*/ 0 w 100"/>
              <a:gd name="T31" fmla="*/ 2147483647 h 202"/>
              <a:gd name="T32" fmla="*/ 0 w 100"/>
              <a:gd name="T33" fmla="*/ 0 h 202"/>
              <a:gd name="T34" fmla="*/ 2147483647 w 100"/>
              <a:gd name="T35" fmla="*/ 0 h 202"/>
              <a:gd name="T36" fmla="*/ 2147483647 w 100"/>
              <a:gd name="T37" fmla="*/ 2147483647 h 202"/>
              <a:gd name="T38" fmla="*/ 2147483647 w 100"/>
              <a:gd name="T39" fmla="*/ 2147483647 h 202"/>
              <a:gd name="T40" fmla="*/ 2147483647 w 100"/>
              <a:gd name="T41" fmla="*/ 2147483647 h 202"/>
              <a:gd name="T42" fmla="*/ 2147483647 w 100"/>
              <a:gd name="T43" fmla="*/ 2147483647 h 202"/>
              <a:gd name="T44" fmla="*/ 2147483647 w 100"/>
              <a:gd name="T45" fmla="*/ 2147483647 h 202"/>
              <a:gd name="T46" fmla="*/ 2147483647 w 100"/>
              <a:gd name="T47" fmla="*/ 2147483647 h 202"/>
              <a:gd name="T48" fmla="*/ 2147483647 w 100"/>
              <a:gd name="T49" fmla="*/ 2147483647 h 202"/>
              <a:gd name="T50" fmla="*/ 2147483647 w 100"/>
              <a:gd name="T51" fmla="*/ 2147483647 h 202"/>
              <a:gd name="T52" fmla="*/ 2147483647 w 100"/>
              <a:gd name="T53" fmla="*/ 2147483647 h 202"/>
              <a:gd name="T54" fmla="*/ 2147483647 w 100"/>
              <a:gd name="T55" fmla="*/ 2147483647 h 202"/>
              <a:gd name="T56" fmla="*/ 2147483647 w 100"/>
              <a:gd name="T57" fmla="*/ 2147483647 h 202"/>
              <a:gd name="T58" fmla="*/ 2147483647 w 100"/>
              <a:gd name="T59" fmla="*/ 2147483647 h 2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0"/>
              <a:gd name="T91" fmla="*/ 0 h 202"/>
              <a:gd name="T92" fmla="*/ 100 w 100"/>
              <a:gd name="T93" fmla="*/ 202 h 20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0" h="202">
                <a:moveTo>
                  <a:pt x="100" y="181"/>
                </a:moveTo>
                <a:lnTo>
                  <a:pt x="100" y="202"/>
                </a:lnTo>
                <a:lnTo>
                  <a:pt x="0" y="202"/>
                </a:lnTo>
                <a:lnTo>
                  <a:pt x="0" y="191"/>
                </a:lnTo>
                <a:lnTo>
                  <a:pt x="0" y="181"/>
                </a:lnTo>
                <a:lnTo>
                  <a:pt x="0" y="162"/>
                </a:lnTo>
                <a:lnTo>
                  <a:pt x="0" y="150"/>
                </a:lnTo>
                <a:lnTo>
                  <a:pt x="0" y="131"/>
                </a:lnTo>
                <a:lnTo>
                  <a:pt x="0" y="121"/>
                </a:lnTo>
                <a:lnTo>
                  <a:pt x="0" y="100"/>
                </a:lnTo>
                <a:lnTo>
                  <a:pt x="0" y="91"/>
                </a:lnTo>
                <a:lnTo>
                  <a:pt x="0" y="71"/>
                </a:lnTo>
                <a:lnTo>
                  <a:pt x="0" y="60"/>
                </a:lnTo>
                <a:lnTo>
                  <a:pt x="0" y="41"/>
                </a:lnTo>
                <a:lnTo>
                  <a:pt x="0" y="31"/>
                </a:lnTo>
                <a:lnTo>
                  <a:pt x="0" y="10"/>
                </a:lnTo>
                <a:lnTo>
                  <a:pt x="0" y="0"/>
                </a:lnTo>
                <a:lnTo>
                  <a:pt x="100" y="0"/>
                </a:lnTo>
                <a:lnTo>
                  <a:pt x="100" y="21"/>
                </a:lnTo>
                <a:lnTo>
                  <a:pt x="100" y="31"/>
                </a:lnTo>
                <a:lnTo>
                  <a:pt x="100" y="50"/>
                </a:lnTo>
                <a:lnTo>
                  <a:pt x="100" y="60"/>
                </a:lnTo>
                <a:lnTo>
                  <a:pt x="100" y="81"/>
                </a:lnTo>
                <a:lnTo>
                  <a:pt x="100" y="91"/>
                </a:lnTo>
                <a:lnTo>
                  <a:pt x="100" y="112"/>
                </a:lnTo>
                <a:lnTo>
                  <a:pt x="100" y="121"/>
                </a:lnTo>
                <a:lnTo>
                  <a:pt x="100" y="141"/>
                </a:lnTo>
                <a:lnTo>
                  <a:pt x="100" y="150"/>
                </a:lnTo>
                <a:lnTo>
                  <a:pt x="100" y="171"/>
                </a:lnTo>
                <a:lnTo>
                  <a:pt x="100" y="181"/>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64" name="Freeform 88"/>
          <p:cNvSpPr>
            <a:spLocks/>
          </p:cNvSpPr>
          <p:nvPr/>
        </p:nvSpPr>
        <p:spPr bwMode="auto">
          <a:xfrm>
            <a:off x="4160838" y="787400"/>
            <a:ext cx="158750" cy="317500"/>
          </a:xfrm>
          <a:custGeom>
            <a:avLst/>
            <a:gdLst>
              <a:gd name="T0" fmla="*/ 2147483647 w 100"/>
              <a:gd name="T1" fmla="*/ 2147483647 h 200"/>
              <a:gd name="T2" fmla="*/ 2147483647 w 100"/>
              <a:gd name="T3" fmla="*/ 2147483647 h 200"/>
              <a:gd name="T4" fmla="*/ 0 w 100"/>
              <a:gd name="T5" fmla="*/ 2147483647 h 200"/>
              <a:gd name="T6" fmla="*/ 0 w 100"/>
              <a:gd name="T7" fmla="*/ 2147483647 h 200"/>
              <a:gd name="T8" fmla="*/ 0 w 100"/>
              <a:gd name="T9" fmla="*/ 2147483647 h 200"/>
              <a:gd name="T10" fmla="*/ 0 w 100"/>
              <a:gd name="T11" fmla="*/ 2147483647 h 200"/>
              <a:gd name="T12" fmla="*/ 0 w 100"/>
              <a:gd name="T13" fmla="*/ 2147483647 h 200"/>
              <a:gd name="T14" fmla="*/ 0 w 100"/>
              <a:gd name="T15" fmla="*/ 2147483647 h 200"/>
              <a:gd name="T16" fmla="*/ 0 w 100"/>
              <a:gd name="T17" fmla="*/ 2147483647 h 200"/>
              <a:gd name="T18" fmla="*/ 0 w 100"/>
              <a:gd name="T19" fmla="*/ 2147483647 h 200"/>
              <a:gd name="T20" fmla="*/ 0 w 100"/>
              <a:gd name="T21" fmla="*/ 2147483647 h 200"/>
              <a:gd name="T22" fmla="*/ 0 w 100"/>
              <a:gd name="T23" fmla="*/ 2147483647 h 200"/>
              <a:gd name="T24" fmla="*/ 0 w 100"/>
              <a:gd name="T25" fmla="*/ 2147483647 h 200"/>
              <a:gd name="T26" fmla="*/ 0 w 100"/>
              <a:gd name="T27" fmla="*/ 2147483647 h 200"/>
              <a:gd name="T28" fmla="*/ 0 w 100"/>
              <a:gd name="T29" fmla="*/ 2147483647 h 200"/>
              <a:gd name="T30" fmla="*/ 0 w 100"/>
              <a:gd name="T31" fmla="*/ 0 h 200"/>
              <a:gd name="T32" fmla="*/ 2147483647 w 100"/>
              <a:gd name="T33" fmla="*/ 0 h 200"/>
              <a:gd name="T34" fmla="*/ 2147483647 w 100"/>
              <a:gd name="T35" fmla="*/ 2147483647 h 200"/>
              <a:gd name="T36" fmla="*/ 2147483647 w 100"/>
              <a:gd name="T37" fmla="*/ 2147483647 h 200"/>
              <a:gd name="T38" fmla="*/ 2147483647 w 100"/>
              <a:gd name="T39" fmla="*/ 2147483647 h 200"/>
              <a:gd name="T40" fmla="*/ 2147483647 w 100"/>
              <a:gd name="T41" fmla="*/ 2147483647 h 200"/>
              <a:gd name="T42" fmla="*/ 2147483647 w 100"/>
              <a:gd name="T43" fmla="*/ 2147483647 h 200"/>
              <a:gd name="T44" fmla="*/ 2147483647 w 100"/>
              <a:gd name="T45" fmla="*/ 2147483647 h 200"/>
              <a:gd name="T46" fmla="*/ 2147483647 w 100"/>
              <a:gd name="T47" fmla="*/ 2147483647 h 200"/>
              <a:gd name="T48" fmla="*/ 2147483647 w 100"/>
              <a:gd name="T49" fmla="*/ 2147483647 h 200"/>
              <a:gd name="T50" fmla="*/ 2147483647 w 100"/>
              <a:gd name="T51" fmla="*/ 2147483647 h 200"/>
              <a:gd name="T52" fmla="*/ 2147483647 w 100"/>
              <a:gd name="T53" fmla="*/ 2147483647 h 200"/>
              <a:gd name="T54" fmla="*/ 2147483647 w 100"/>
              <a:gd name="T55" fmla="*/ 2147483647 h 200"/>
              <a:gd name="T56" fmla="*/ 2147483647 w 100"/>
              <a:gd name="T57" fmla="*/ 2147483647 h 200"/>
              <a:gd name="T58" fmla="*/ 2147483647 w 100"/>
              <a:gd name="T59" fmla="*/ 2147483647 h 2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0"/>
              <a:gd name="T91" fmla="*/ 0 h 200"/>
              <a:gd name="T92" fmla="*/ 100 w 100"/>
              <a:gd name="T93" fmla="*/ 200 h 20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0" h="200">
                <a:moveTo>
                  <a:pt x="100" y="191"/>
                </a:moveTo>
                <a:lnTo>
                  <a:pt x="100" y="200"/>
                </a:lnTo>
                <a:lnTo>
                  <a:pt x="0" y="200"/>
                </a:lnTo>
                <a:lnTo>
                  <a:pt x="0" y="181"/>
                </a:lnTo>
                <a:lnTo>
                  <a:pt x="0" y="171"/>
                </a:lnTo>
                <a:lnTo>
                  <a:pt x="0" y="150"/>
                </a:lnTo>
                <a:lnTo>
                  <a:pt x="0" y="141"/>
                </a:lnTo>
                <a:lnTo>
                  <a:pt x="0" y="119"/>
                </a:lnTo>
                <a:lnTo>
                  <a:pt x="0" y="110"/>
                </a:lnTo>
                <a:lnTo>
                  <a:pt x="0" y="91"/>
                </a:lnTo>
                <a:lnTo>
                  <a:pt x="0" y="81"/>
                </a:lnTo>
                <a:lnTo>
                  <a:pt x="0" y="60"/>
                </a:lnTo>
                <a:lnTo>
                  <a:pt x="0" y="50"/>
                </a:lnTo>
                <a:lnTo>
                  <a:pt x="0" y="31"/>
                </a:lnTo>
                <a:lnTo>
                  <a:pt x="0" y="19"/>
                </a:lnTo>
                <a:lnTo>
                  <a:pt x="0" y="0"/>
                </a:lnTo>
                <a:lnTo>
                  <a:pt x="100" y="0"/>
                </a:lnTo>
                <a:lnTo>
                  <a:pt x="100" y="10"/>
                </a:lnTo>
                <a:lnTo>
                  <a:pt x="100" y="19"/>
                </a:lnTo>
                <a:lnTo>
                  <a:pt x="100" y="41"/>
                </a:lnTo>
                <a:lnTo>
                  <a:pt x="100" y="50"/>
                </a:lnTo>
                <a:lnTo>
                  <a:pt x="100" y="69"/>
                </a:lnTo>
                <a:lnTo>
                  <a:pt x="100" y="81"/>
                </a:lnTo>
                <a:lnTo>
                  <a:pt x="100" y="100"/>
                </a:lnTo>
                <a:lnTo>
                  <a:pt x="100" y="110"/>
                </a:lnTo>
                <a:lnTo>
                  <a:pt x="100" y="131"/>
                </a:lnTo>
                <a:lnTo>
                  <a:pt x="100" y="141"/>
                </a:lnTo>
                <a:lnTo>
                  <a:pt x="100" y="160"/>
                </a:lnTo>
                <a:lnTo>
                  <a:pt x="100" y="171"/>
                </a:lnTo>
                <a:lnTo>
                  <a:pt x="100" y="191"/>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65" name="Freeform 89"/>
          <p:cNvSpPr>
            <a:spLocks/>
          </p:cNvSpPr>
          <p:nvPr/>
        </p:nvSpPr>
        <p:spPr bwMode="auto">
          <a:xfrm>
            <a:off x="3986213" y="787400"/>
            <a:ext cx="174625" cy="638175"/>
          </a:xfrm>
          <a:custGeom>
            <a:avLst/>
            <a:gdLst>
              <a:gd name="T0" fmla="*/ 2147483647 w 110"/>
              <a:gd name="T1" fmla="*/ 2147483647 h 402"/>
              <a:gd name="T2" fmla="*/ 2147483647 w 110"/>
              <a:gd name="T3" fmla="*/ 2147483647 h 402"/>
              <a:gd name="T4" fmla="*/ 2147483647 w 110"/>
              <a:gd name="T5" fmla="*/ 2147483647 h 402"/>
              <a:gd name="T6" fmla="*/ 2147483647 w 110"/>
              <a:gd name="T7" fmla="*/ 2147483647 h 402"/>
              <a:gd name="T8" fmla="*/ 2147483647 w 110"/>
              <a:gd name="T9" fmla="*/ 2147483647 h 402"/>
              <a:gd name="T10" fmla="*/ 2147483647 w 110"/>
              <a:gd name="T11" fmla="*/ 2147483647 h 402"/>
              <a:gd name="T12" fmla="*/ 2147483647 w 110"/>
              <a:gd name="T13" fmla="*/ 2147483647 h 402"/>
              <a:gd name="T14" fmla="*/ 2147483647 w 110"/>
              <a:gd name="T15" fmla="*/ 2147483647 h 402"/>
              <a:gd name="T16" fmla="*/ 2147483647 w 110"/>
              <a:gd name="T17" fmla="*/ 2147483647 h 402"/>
              <a:gd name="T18" fmla="*/ 2147483647 w 110"/>
              <a:gd name="T19" fmla="*/ 2147483647 h 402"/>
              <a:gd name="T20" fmla="*/ 2147483647 w 110"/>
              <a:gd name="T21" fmla="*/ 2147483647 h 402"/>
              <a:gd name="T22" fmla="*/ 2147483647 w 110"/>
              <a:gd name="T23" fmla="*/ 2147483647 h 402"/>
              <a:gd name="T24" fmla="*/ 2147483647 w 110"/>
              <a:gd name="T25" fmla="*/ 2147483647 h 402"/>
              <a:gd name="T26" fmla="*/ 2147483647 w 110"/>
              <a:gd name="T27" fmla="*/ 2147483647 h 402"/>
              <a:gd name="T28" fmla="*/ 2147483647 w 110"/>
              <a:gd name="T29" fmla="*/ 2147483647 h 402"/>
              <a:gd name="T30" fmla="*/ 0 w 110"/>
              <a:gd name="T31" fmla="*/ 2147483647 h 402"/>
              <a:gd name="T32" fmla="*/ 0 w 110"/>
              <a:gd name="T33" fmla="*/ 2147483647 h 402"/>
              <a:gd name="T34" fmla="*/ 0 w 110"/>
              <a:gd name="T35" fmla="*/ 2147483647 h 402"/>
              <a:gd name="T36" fmla="*/ 0 w 110"/>
              <a:gd name="T37" fmla="*/ 2147483647 h 402"/>
              <a:gd name="T38" fmla="*/ 0 w 110"/>
              <a:gd name="T39" fmla="*/ 0 h 402"/>
              <a:gd name="T40" fmla="*/ 2147483647 w 110"/>
              <a:gd name="T41" fmla="*/ 0 h 402"/>
              <a:gd name="T42" fmla="*/ 2147483647 w 110"/>
              <a:gd name="T43" fmla="*/ 2147483647 h 402"/>
              <a:gd name="T44" fmla="*/ 2147483647 w 110"/>
              <a:gd name="T45" fmla="*/ 2147483647 h 402"/>
              <a:gd name="T46" fmla="*/ 2147483647 w 110"/>
              <a:gd name="T47" fmla="*/ 2147483647 h 402"/>
              <a:gd name="T48" fmla="*/ 2147483647 w 110"/>
              <a:gd name="T49" fmla="*/ 2147483647 h 402"/>
              <a:gd name="T50" fmla="*/ 2147483647 w 110"/>
              <a:gd name="T51" fmla="*/ 2147483647 h 402"/>
              <a:gd name="T52" fmla="*/ 2147483647 w 110"/>
              <a:gd name="T53" fmla="*/ 2147483647 h 402"/>
              <a:gd name="T54" fmla="*/ 2147483647 w 110"/>
              <a:gd name="T55" fmla="*/ 2147483647 h 402"/>
              <a:gd name="T56" fmla="*/ 2147483647 w 110"/>
              <a:gd name="T57" fmla="*/ 2147483647 h 402"/>
              <a:gd name="T58" fmla="*/ 2147483647 w 110"/>
              <a:gd name="T59" fmla="*/ 2147483647 h 402"/>
              <a:gd name="T60" fmla="*/ 2147483647 w 110"/>
              <a:gd name="T61" fmla="*/ 2147483647 h 402"/>
              <a:gd name="T62" fmla="*/ 2147483647 w 110"/>
              <a:gd name="T63" fmla="*/ 2147483647 h 402"/>
              <a:gd name="T64" fmla="*/ 2147483647 w 110"/>
              <a:gd name="T65" fmla="*/ 2147483647 h 402"/>
              <a:gd name="T66" fmla="*/ 2147483647 w 110"/>
              <a:gd name="T67" fmla="*/ 2147483647 h 4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402"/>
              <a:gd name="T104" fmla="*/ 110 w 110"/>
              <a:gd name="T105" fmla="*/ 402 h 4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402">
                <a:moveTo>
                  <a:pt x="110" y="200"/>
                </a:moveTo>
                <a:lnTo>
                  <a:pt x="110" y="210"/>
                </a:lnTo>
                <a:lnTo>
                  <a:pt x="110" y="231"/>
                </a:lnTo>
                <a:lnTo>
                  <a:pt x="110" y="241"/>
                </a:lnTo>
                <a:lnTo>
                  <a:pt x="110" y="260"/>
                </a:lnTo>
                <a:lnTo>
                  <a:pt x="110" y="271"/>
                </a:lnTo>
                <a:lnTo>
                  <a:pt x="110" y="291"/>
                </a:lnTo>
                <a:lnTo>
                  <a:pt x="110" y="300"/>
                </a:lnTo>
                <a:lnTo>
                  <a:pt x="110" y="321"/>
                </a:lnTo>
                <a:lnTo>
                  <a:pt x="110" y="331"/>
                </a:lnTo>
                <a:lnTo>
                  <a:pt x="110" y="350"/>
                </a:lnTo>
                <a:lnTo>
                  <a:pt x="110" y="362"/>
                </a:lnTo>
                <a:lnTo>
                  <a:pt x="110" y="381"/>
                </a:lnTo>
                <a:lnTo>
                  <a:pt x="110" y="391"/>
                </a:lnTo>
                <a:lnTo>
                  <a:pt x="110" y="402"/>
                </a:lnTo>
                <a:lnTo>
                  <a:pt x="0" y="402"/>
                </a:lnTo>
                <a:lnTo>
                  <a:pt x="0" y="325"/>
                </a:lnTo>
                <a:lnTo>
                  <a:pt x="0" y="200"/>
                </a:lnTo>
                <a:lnTo>
                  <a:pt x="0" y="75"/>
                </a:lnTo>
                <a:lnTo>
                  <a:pt x="0" y="0"/>
                </a:lnTo>
                <a:lnTo>
                  <a:pt x="110" y="0"/>
                </a:lnTo>
                <a:lnTo>
                  <a:pt x="110" y="19"/>
                </a:lnTo>
                <a:lnTo>
                  <a:pt x="110" y="31"/>
                </a:lnTo>
                <a:lnTo>
                  <a:pt x="110" y="50"/>
                </a:lnTo>
                <a:lnTo>
                  <a:pt x="110" y="60"/>
                </a:lnTo>
                <a:lnTo>
                  <a:pt x="110" y="81"/>
                </a:lnTo>
                <a:lnTo>
                  <a:pt x="110" y="91"/>
                </a:lnTo>
                <a:lnTo>
                  <a:pt x="110" y="110"/>
                </a:lnTo>
                <a:lnTo>
                  <a:pt x="110" y="119"/>
                </a:lnTo>
                <a:lnTo>
                  <a:pt x="110" y="141"/>
                </a:lnTo>
                <a:lnTo>
                  <a:pt x="110" y="150"/>
                </a:lnTo>
                <a:lnTo>
                  <a:pt x="110" y="171"/>
                </a:lnTo>
                <a:lnTo>
                  <a:pt x="110" y="181"/>
                </a:lnTo>
                <a:lnTo>
                  <a:pt x="11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66" name="Freeform 90"/>
          <p:cNvSpPr>
            <a:spLocks/>
          </p:cNvSpPr>
          <p:nvPr/>
        </p:nvSpPr>
        <p:spPr bwMode="auto">
          <a:xfrm>
            <a:off x="3348038" y="906463"/>
            <a:ext cx="638175" cy="396875"/>
          </a:xfrm>
          <a:custGeom>
            <a:avLst/>
            <a:gdLst>
              <a:gd name="T0" fmla="*/ 2147483647 w 209"/>
              <a:gd name="T1" fmla="*/ 2147483647 h 130"/>
              <a:gd name="T2" fmla="*/ 2147483647 w 209"/>
              <a:gd name="T3" fmla="*/ 2147483647 h 130"/>
              <a:gd name="T4" fmla="*/ 2147483647 w 209"/>
              <a:gd name="T5" fmla="*/ 2147483647 h 130"/>
              <a:gd name="T6" fmla="*/ 2147483647 w 209"/>
              <a:gd name="T7" fmla="*/ 2147483647 h 130"/>
              <a:gd name="T8" fmla="*/ 2147483647 w 209"/>
              <a:gd name="T9" fmla="*/ 2147483647 h 130"/>
              <a:gd name="T10" fmla="*/ 2147483647 w 209"/>
              <a:gd name="T11" fmla="*/ 2147483647 h 130"/>
              <a:gd name="T12" fmla="*/ 2147483647 w 209"/>
              <a:gd name="T13" fmla="*/ 2147483647 h 130"/>
              <a:gd name="T14" fmla="*/ 2147483647 w 209"/>
              <a:gd name="T15" fmla="*/ 2147483647 h 130"/>
              <a:gd name="T16" fmla="*/ 2147483647 w 209"/>
              <a:gd name="T17" fmla="*/ 2147483647 h 130"/>
              <a:gd name="T18" fmla="*/ 2147483647 w 209"/>
              <a:gd name="T19" fmla="*/ 2147483647 h 130"/>
              <a:gd name="T20" fmla="*/ 2147483647 w 209"/>
              <a:gd name="T21" fmla="*/ 2147483647 h 130"/>
              <a:gd name="T22" fmla="*/ 2147483647 w 209"/>
              <a:gd name="T23" fmla="*/ 2147483647 h 130"/>
              <a:gd name="T24" fmla="*/ 2147483647 w 209"/>
              <a:gd name="T25" fmla="*/ 2147483647 h 130"/>
              <a:gd name="T26" fmla="*/ 2147483647 w 209"/>
              <a:gd name="T27" fmla="*/ 2147483647 h 130"/>
              <a:gd name="T28" fmla="*/ 2147483647 w 209"/>
              <a:gd name="T29" fmla="*/ 2147483647 h 130"/>
              <a:gd name="T30" fmla="*/ 0 w 209"/>
              <a:gd name="T31" fmla="*/ 2147483647 h 130"/>
              <a:gd name="T32" fmla="*/ 0 w 209"/>
              <a:gd name="T33" fmla="*/ 2147483647 h 130"/>
              <a:gd name="T34" fmla="*/ 0 w 209"/>
              <a:gd name="T35" fmla="*/ 2147483647 h 130"/>
              <a:gd name="T36" fmla="*/ 0 w 209"/>
              <a:gd name="T37" fmla="*/ 2147483647 h 130"/>
              <a:gd name="T38" fmla="*/ 0 w 209"/>
              <a:gd name="T39" fmla="*/ 2147483647 h 130"/>
              <a:gd name="T40" fmla="*/ 0 w 209"/>
              <a:gd name="T41" fmla="*/ 2147483647 h 130"/>
              <a:gd name="T42" fmla="*/ 0 w 209"/>
              <a:gd name="T43" fmla="*/ 2147483647 h 130"/>
              <a:gd name="T44" fmla="*/ 0 w 209"/>
              <a:gd name="T45" fmla="*/ 0 h 130"/>
              <a:gd name="T46" fmla="*/ 0 w 209"/>
              <a:gd name="T47" fmla="*/ 0 h 130"/>
              <a:gd name="T48" fmla="*/ 2147483647 w 209"/>
              <a:gd name="T49" fmla="*/ 0 h 130"/>
              <a:gd name="T50" fmla="*/ 2147483647 w 209"/>
              <a:gd name="T51" fmla="*/ 2147483647 h 130"/>
              <a:gd name="T52" fmla="*/ 2147483647 w 209"/>
              <a:gd name="T53" fmla="*/ 2147483647 h 130"/>
              <a:gd name="T54" fmla="*/ 2147483647 w 209"/>
              <a:gd name="T55" fmla="*/ 2147483647 h 130"/>
              <a:gd name="T56" fmla="*/ 2147483647 w 209"/>
              <a:gd name="T57" fmla="*/ 2147483647 h 130"/>
              <a:gd name="T58" fmla="*/ 2147483647 w 209"/>
              <a:gd name="T59" fmla="*/ 2147483647 h 130"/>
              <a:gd name="T60" fmla="*/ 2147483647 w 209"/>
              <a:gd name="T61" fmla="*/ 2147483647 h 130"/>
              <a:gd name="T62" fmla="*/ 2147483647 w 209"/>
              <a:gd name="T63" fmla="*/ 2147483647 h 130"/>
              <a:gd name="T64" fmla="*/ 2147483647 w 209"/>
              <a:gd name="T65" fmla="*/ 2147483647 h 130"/>
              <a:gd name="T66" fmla="*/ 2147483647 w 209"/>
              <a:gd name="T67" fmla="*/ 2147483647 h 130"/>
              <a:gd name="T68" fmla="*/ 2147483647 w 209"/>
              <a:gd name="T69" fmla="*/ 2147483647 h 130"/>
              <a:gd name="T70" fmla="*/ 2147483647 w 209"/>
              <a:gd name="T71" fmla="*/ 2147483647 h 1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9"/>
              <a:gd name="T109" fmla="*/ 0 h 130"/>
              <a:gd name="T110" fmla="*/ 209 w 209"/>
              <a:gd name="T111" fmla="*/ 130 h 1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9" h="130">
                <a:moveTo>
                  <a:pt x="83" y="65"/>
                </a:moveTo>
                <a:cubicBezTo>
                  <a:pt x="84" y="72"/>
                  <a:pt x="84" y="72"/>
                  <a:pt x="84" y="72"/>
                </a:cubicBezTo>
                <a:cubicBezTo>
                  <a:pt x="88" y="78"/>
                  <a:pt x="88" y="78"/>
                  <a:pt x="88" y="78"/>
                </a:cubicBezTo>
                <a:cubicBezTo>
                  <a:pt x="93" y="83"/>
                  <a:pt x="93" y="83"/>
                  <a:pt x="93" y="83"/>
                </a:cubicBezTo>
                <a:cubicBezTo>
                  <a:pt x="99" y="85"/>
                  <a:pt x="99" y="85"/>
                  <a:pt x="99" y="85"/>
                </a:cubicBezTo>
                <a:cubicBezTo>
                  <a:pt x="106" y="86"/>
                  <a:pt x="106" y="86"/>
                  <a:pt x="106" y="86"/>
                </a:cubicBezTo>
                <a:cubicBezTo>
                  <a:pt x="113" y="84"/>
                  <a:pt x="113" y="84"/>
                  <a:pt x="113" y="84"/>
                </a:cubicBezTo>
                <a:cubicBezTo>
                  <a:pt x="119" y="80"/>
                  <a:pt x="119" y="80"/>
                  <a:pt x="119" y="80"/>
                </a:cubicBezTo>
                <a:cubicBezTo>
                  <a:pt x="123" y="75"/>
                  <a:pt x="123" y="75"/>
                  <a:pt x="123" y="75"/>
                </a:cubicBezTo>
                <a:cubicBezTo>
                  <a:pt x="125" y="69"/>
                  <a:pt x="125" y="69"/>
                  <a:pt x="125" y="69"/>
                </a:cubicBezTo>
                <a:cubicBezTo>
                  <a:pt x="125" y="65"/>
                  <a:pt x="125" y="65"/>
                  <a:pt x="125" y="65"/>
                </a:cubicBezTo>
                <a:cubicBezTo>
                  <a:pt x="125" y="65"/>
                  <a:pt x="125" y="65"/>
                  <a:pt x="125" y="65"/>
                </a:cubicBezTo>
                <a:cubicBezTo>
                  <a:pt x="136" y="65"/>
                  <a:pt x="136" y="65"/>
                  <a:pt x="136" y="65"/>
                </a:cubicBezTo>
                <a:cubicBezTo>
                  <a:pt x="209" y="65"/>
                  <a:pt x="209" y="65"/>
                  <a:pt x="209" y="65"/>
                </a:cubicBezTo>
                <a:cubicBezTo>
                  <a:pt x="209" y="130"/>
                  <a:pt x="209" y="130"/>
                  <a:pt x="209" y="130"/>
                </a:cubicBezTo>
                <a:cubicBezTo>
                  <a:pt x="0" y="130"/>
                  <a:pt x="0" y="130"/>
                  <a:pt x="0" y="130"/>
                </a:cubicBezTo>
                <a:cubicBezTo>
                  <a:pt x="0" y="130"/>
                  <a:pt x="0" y="130"/>
                  <a:pt x="0" y="130"/>
                </a:cubicBezTo>
                <a:cubicBezTo>
                  <a:pt x="0" y="121"/>
                  <a:pt x="0" y="113"/>
                  <a:pt x="0" y="104"/>
                </a:cubicBezTo>
                <a:cubicBezTo>
                  <a:pt x="0" y="101"/>
                  <a:pt x="0" y="97"/>
                  <a:pt x="0" y="94"/>
                </a:cubicBezTo>
                <a:cubicBezTo>
                  <a:pt x="0" y="84"/>
                  <a:pt x="0" y="75"/>
                  <a:pt x="0" y="65"/>
                </a:cubicBezTo>
                <a:cubicBezTo>
                  <a:pt x="0" y="56"/>
                  <a:pt x="0" y="46"/>
                  <a:pt x="0" y="37"/>
                </a:cubicBezTo>
                <a:cubicBezTo>
                  <a:pt x="0" y="33"/>
                  <a:pt x="0" y="30"/>
                  <a:pt x="0" y="26"/>
                </a:cubicBezTo>
                <a:cubicBezTo>
                  <a:pt x="0" y="17"/>
                  <a:pt x="0" y="9"/>
                  <a:pt x="0" y="0"/>
                </a:cubicBezTo>
                <a:cubicBezTo>
                  <a:pt x="0" y="0"/>
                  <a:pt x="0" y="0"/>
                  <a:pt x="0" y="0"/>
                </a:cubicBezTo>
                <a:cubicBezTo>
                  <a:pt x="142" y="0"/>
                  <a:pt x="142" y="0"/>
                  <a:pt x="142" y="0"/>
                </a:cubicBezTo>
                <a:cubicBezTo>
                  <a:pt x="135" y="13"/>
                  <a:pt x="135" y="13"/>
                  <a:pt x="135" y="13"/>
                </a:cubicBezTo>
                <a:cubicBezTo>
                  <a:pt x="129" y="10"/>
                  <a:pt x="129" y="10"/>
                  <a:pt x="129" y="10"/>
                </a:cubicBezTo>
                <a:cubicBezTo>
                  <a:pt x="115" y="47"/>
                  <a:pt x="115" y="47"/>
                  <a:pt x="115" y="47"/>
                </a:cubicBezTo>
                <a:cubicBezTo>
                  <a:pt x="115" y="47"/>
                  <a:pt x="115" y="47"/>
                  <a:pt x="115" y="47"/>
                </a:cubicBezTo>
                <a:cubicBezTo>
                  <a:pt x="113" y="46"/>
                  <a:pt x="113" y="46"/>
                  <a:pt x="113" y="46"/>
                </a:cubicBezTo>
                <a:cubicBezTo>
                  <a:pt x="106" y="44"/>
                  <a:pt x="106" y="44"/>
                  <a:pt x="106" y="44"/>
                </a:cubicBezTo>
                <a:cubicBezTo>
                  <a:pt x="99" y="45"/>
                  <a:pt x="99" y="45"/>
                  <a:pt x="99" y="45"/>
                </a:cubicBezTo>
                <a:cubicBezTo>
                  <a:pt x="93" y="48"/>
                  <a:pt x="93" y="48"/>
                  <a:pt x="93" y="48"/>
                </a:cubicBezTo>
                <a:cubicBezTo>
                  <a:pt x="88" y="52"/>
                  <a:pt x="88" y="52"/>
                  <a:pt x="88" y="52"/>
                </a:cubicBezTo>
                <a:cubicBezTo>
                  <a:pt x="84" y="58"/>
                  <a:pt x="84" y="58"/>
                  <a:pt x="84" y="58"/>
                </a:cubicBezTo>
                <a:lnTo>
                  <a:pt x="83" y="65"/>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67" name="Freeform 91"/>
          <p:cNvSpPr>
            <a:spLocks/>
          </p:cNvSpPr>
          <p:nvPr/>
        </p:nvSpPr>
        <p:spPr bwMode="auto">
          <a:xfrm>
            <a:off x="3698875" y="906463"/>
            <a:ext cx="287338" cy="198437"/>
          </a:xfrm>
          <a:custGeom>
            <a:avLst/>
            <a:gdLst>
              <a:gd name="T0" fmla="*/ 2147483647 w 181"/>
              <a:gd name="T1" fmla="*/ 0 h 125"/>
              <a:gd name="T2" fmla="*/ 2147483647 w 181"/>
              <a:gd name="T3" fmla="*/ 2147483647 h 125"/>
              <a:gd name="T4" fmla="*/ 2147483647 w 181"/>
              <a:gd name="T5" fmla="*/ 2147483647 h 125"/>
              <a:gd name="T6" fmla="*/ 2147483647 w 181"/>
              <a:gd name="T7" fmla="*/ 2147483647 h 125"/>
              <a:gd name="T8" fmla="*/ 2147483647 w 181"/>
              <a:gd name="T9" fmla="*/ 2147483647 h 125"/>
              <a:gd name="T10" fmla="*/ 2147483647 w 181"/>
              <a:gd name="T11" fmla="*/ 2147483647 h 125"/>
              <a:gd name="T12" fmla="*/ 2147483647 w 181"/>
              <a:gd name="T13" fmla="*/ 2147483647 h 125"/>
              <a:gd name="T14" fmla="*/ 2147483647 w 181"/>
              <a:gd name="T15" fmla="*/ 2147483647 h 125"/>
              <a:gd name="T16" fmla="*/ 0 w 181"/>
              <a:gd name="T17" fmla="*/ 2147483647 h 125"/>
              <a:gd name="T18" fmla="*/ 0 w 181"/>
              <a:gd name="T19" fmla="*/ 2147483647 h 125"/>
              <a:gd name="T20" fmla="*/ 2147483647 w 181"/>
              <a:gd name="T21" fmla="*/ 2147483647 h 125"/>
              <a:gd name="T22" fmla="*/ 2147483647 w 181"/>
              <a:gd name="T23" fmla="*/ 2147483647 h 125"/>
              <a:gd name="T24" fmla="*/ 2147483647 w 181"/>
              <a:gd name="T25" fmla="*/ 0 h 125"/>
              <a:gd name="T26" fmla="*/ 2147483647 w 181"/>
              <a:gd name="T27" fmla="*/ 0 h 1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
              <a:gd name="T43" fmla="*/ 0 h 125"/>
              <a:gd name="T44" fmla="*/ 181 w 181"/>
              <a:gd name="T45" fmla="*/ 125 h 1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 h="125">
                <a:moveTo>
                  <a:pt x="181" y="0"/>
                </a:moveTo>
                <a:lnTo>
                  <a:pt x="181" y="125"/>
                </a:lnTo>
                <a:lnTo>
                  <a:pt x="41" y="125"/>
                </a:lnTo>
                <a:lnTo>
                  <a:pt x="20" y="125"/>
                </a:lnTo>
                <a:lnTo>
                  <a:pt x="20" y="119"/>
                </a:lnTo>
                <a:lnTo>
                  <a:pt x="16" y="106"/>
                </a:lnTo>
                <a:lnTo>
                  <a:pt x="6" y="96"/>
                </a:lnTo>
                <a:lnTo>
                  <a:pt x="0" y="91"/>
                </a:lnTo>
                <a:lnTo>
                  <a:pt x="48" y="33"/>
                </a:lnTo>
                <a:lnTo>
                  <a:pt x="39" y="25"/>
                </a:lnTo>
                <a:lnTo>
                  <a:pt x="52" y="0"/>
                </a:lnTo>
                <a:lnTo>
                  <a:pt x="18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68" name="Freeform 92"/>
          <p:cNvSpPr>
            <a:spLocks/>
          </p:cNvSpPr>
          <p:nvPr/>
        </p:nvSpPr>
        <p:spPr bwMode="auto">
          <a:xfrm>
            <a:off x="3698875" y="946150"/>
            <a:ext cx="76200" cy="104775"/>
          </a:xfrm>
          <a:custGeom>
            <a:avLst/>
            <a:gdLst>
              <a:gd name="T0" fmla="*/ 2147483647 w 48"/>
              <a:gd name="T1" fmla="*/ 2147483647 h 66"/>
              <a:gd name="T2" fmla="*/ 0 w 48"/>
              <a:gd name="T3" fmla="*/ 2147483647 h 66"/>
              <a:gd name="T4" fmla="*/ 2147483647 w 48"/>
              <a:gd name="T5" fmla="*/ 0 h 66"/>
              <a:gd name="T6" fmla="*/ 2147483647 w 48"/>
              <a:gd name="T7" fmla="*/ 2147483647 h 66"/>
              <a:gd name="T8" fmla="*/ 0 60000 65536"/>
              <a:gd name="T9" fmla="*/ 0 60000 65536"/>
              <a:gd name="T10" fmla="*/ 0 60000 65536"/>
              <a:gd name="T11" fmla="*/ 0 60000 65536"/>
              <a:gd name="T12" fmla="*/ 0 w 48"/>
              <a:gd name="T13" fmla="*/ 0 h 66"/>
              <a:gd name="T14" fmla="*/ 48 w 48"/>
              <a:gd name="T15" fmla="*/ 66 h 66"/>
            </a:gdLst>
            <a:ahLst/>
            <a:cxnLst>
              <a:cxn ang="T8">
                <a:pos x="T0" y="T1"/>
              </a:cxn>
              <a:cxn ang="T9">
                <a:pos x="T2" y="T3"/>
              </a:cxn>
              <a:cxn ang="T10">
                <a:pos x="T4" y="T5"/>
              </a:cxn>
              <a:cxn ang="T11">
                <a:pos x="T6" y="T7"/>
              </a:cxn>
            </a:cxnLst>
            <a:rect l="T12" t="T13" r="T14" b="T15"/>
            <a:pathLst>
              <a:path w="48" h="66">
                <a:moveTo>
                  <a:pt x="48" y="8"/>
                </a:moveTo>
                <a:lnTo>
                  <a:pt x="0" y="66"/>
                </a:lnTo>
                <a:lnTo>
                  <a:pt x="39" y="0"/>
                </a:lnTo>
                <a:lnTo>
                  <a:pt x="4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69" name="Freeform 93"/>
          <p:cNvSpPr>
            <a:spLocks/>
          </p:cNvSpPr>
          <p:nvPr/>
        </p:nvSpPr>
        <p:spPr bwMode="auto">
          <a:xfrm>
            <a:off x="3698875" y="936625"/>
            <a:ext cx="61913" cy="114300"/>
          </a:xfrm>
          <a:custGeom>
            <a:avLst/>
            <a:gdLst>
              <a:gd name="T0" fmla="*/ 2147483647 w 39"/>
              <a:gd name="T1" fmla="*/ 0 h 72"/>
              <a:gd name="T2" fmla="*/ 2147483647 w 39"/>
              <a:gd name="T3" fmla="*/ 2147483647 h 72"/>
              <a:gd name="T4" fmla="*/ 0 w 39"/>
              <a:gd name="T5" fmla="*/ 2147483647 h 72"/>
              <a:gd name="T6" fmla="*/ 2147483647 w 39"/>
              <a:gd name="T7" fmla="*/ 0 h 72"/>
              <a:gd name="T8" fmla="*/ 0 60000 65536"/>
              <a:gd name="T9" fmla="*/ 0 60000 65536"/>
              <a:gd name="T10" fmla="*/ 0 60000 65536"/>
              <a:gd name="T11" fmla="*/ 0 60000 65536"/>
              <a:gd name="T12" fmla="*/ 0 w 39"/>
              <a:gd name="T13" fmla="*/ 0 h 72"/>
              <a:gd name="T14" fmla="*/ 39 w 39"/>
              <a:gd name="T15" fmla="*/ 72 h 72"/>
            </a:gdLst>
            <a:ahLst/>
            <a:cxnLst>
              <a:cxn ang="T8">
                <a:pos x="T0" y="T1"/>
              </a:cxn>
              <a:cxn ang="T9">
                <a:pos x="T2" y="T3"/>
              </a:cxn>
              <a:cxn ang="T10">
                <a:pos x="T4" y="T5"/>
              </a:cxn>
              <a:cxn ang="T11">
                <a:pos x="T6" y="T7"/>
              </a:cxn>
            </a:cxnLst>
            <a:rect l="T12" t="T13" r="T14" b="T15"/>
            <a:pathLst>
              <a:path w="39" h="72">
                <a:moveTo>
                  <a:pt x="27" y="0"/>
                </a:moveTo>
                <a:lnTo>
                  <a:pt x="39" y="6"/>
                </a:lnTo>
                <a:lnTo>
                  <a:pt x="0" y="72"/>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70" name="Freeform 94"/>
          <p:cNvSpPr>
            <a:spLocks/>
          </p:cNvSpPr>
          <p:nvPr/>
        </p:nvSpPr>
        <p:spPr bwMode="auto">
          <a:xfrm>
            <a:off x="2981325" y="1193800"/>
            <a:ext cx="366713" cy="30163"/>
          </a:xfrm>
          <a:custGeom>
            <a:avLst/>
            <a:gdLst>
              <a:gd name="T0" fmla="*/ 2147483647 w 120"/>
              <a:gd name="T1" fmla="*/ 0 h 10"/>
              <a:gd name="T2" fmla="*/ 2147483647 w 120"/>
              <a:gd name="T3" fmla="*/ 2147483647 h 10"/>
              <a:gd name="T4" fmla="*/ 2147483647 w 120"/>
              <a:gd name="T5" fmla="*/ 2147483647 h 10"/>
              <a:gd name="T6" fmla="*/ 0 w 120"/>
              <a:gd name="T7" fmla="*/ 2147483647 h 10"/>
              <a:gd name="T8" fmla="*/ 0 w 120"/>
              <a:gd name="T9" fmla="*/ 2147483647 h 10"/>
              <a:gd name="T10" fmla="*/ 0 w 120"/>
              <a:gd name="T11" fmla="*/ 0 h 10"/>
              <a:gd name="T12" fmla="*/ 2147483647 w 120"/>
              <a:gd name="T13" fmla="*/ 0 h 10"/>
              <a:gd name="T14" fmla="*/ 2147483647 w 120"/>
              <a:gd name="T15" fmla="*/ 0 h 10"/>
              <a:gd name="T16" fmla="*/ 2147483647 w 120"/>
              <a:gd name="T17" fmla="*/ 0 h 10"/>
              <a:gd name="T18" fmla="*/ 2147483647 w 120"/>
              <a:gd name="T19" fmla="*/ 0 h 10"/>
              <a:gd name="T20" fmla="*/ 2147483647 w 120"/>
              <a:gd name="T21" fmla="*/ 0 h 10"/>
              <a:gd name="T22" fmla="*/ 2147483647 w 120"/>
              <a:gd name="T23" fmla="*/ 0 h 10"/>
              <a:gd name="T24" fmla="*/ 2147483647 w 120"/>
              <a:gd name="T25" fmla="*/ 0 h 10"/>
              <a:gd name="T26" fmla="*/ 2147483647 w 120"/>
              <a:gd name="T27" fmla="*/ 0 h 10"/>
              <a:gd name="T28" fmla="*/ 2147483647 w 120"/>
              <a:gd name="T29" fmla="*/ 0 h 10"/>
              <a:gd name="T30" fmla="*/ 2147483647 w 120"/>
              <a:gd name="T31" fmla="*/ 0 h 10"/>
              <a:gd name="T32" fmla="*/ 2147483647 w 120"/>
              <a:gd name="T33" fmla="*/ 0 h 10"/>
              <a:gd name="T34" fmla="*/ 2147483647 w 120"/>
              <a:gd name="T35" fmla="*/ 0 h 10"/>
              <a:gd name="T36" fmla="*/ 2147483647 w 120"/>
              <a:gd name="T37" fmla="*/ 0 h 10"/>
              <a:gd name="T38" fmla="*/ 2147483647 w 120"/>
              <a:gd name="T39" fmla="*/ 0 h 10"/>
              <a:gd name="T40" fmla="*/ 2147483647 w 120"/>
              <a:gd name="T41" fmla="*/ 0 h 10"/>
              <a:gd name="T42" fmla="*/ 2147483647 w 12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0"/>
              <a:gd name="T67" fmla="*/ 0 h 10"/>
              <a:gd name="T68" fmla="*/ 120 w 120"/>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0" h="10">
                <a:moveTo>
                  <a:pt x="120" y="0"/>
                </a:moveTo>
                <a:cubicBezTo>
                  <a:pt x="120" y="3"/>
                  <a:pt x="120" y="7"/>
                  <a:pt x="120" y="10"/>
                </a:cubicBezTo>
                <a:cubicBezTo>
                  <a:pt x="53" y="10"/>
                  <a:pt x="53" y="10"/>
                  <a:pt x="53" y="10"/>
                </a:cubicBezTo>
                <a:cubicBezTo>
                  <a:pt x="0" y="10"/>
                  <a:pt x="0" y="10"/>
                  <a:pt x="0" y="10"/>
                </a:cubicBezTo>
                <a:cubicBezTo>
                  <a:pt x="0" y="10"/>
                  <a:pt x="0" y="10"/>
                  <a:pt x="0" y="10"/>
                </a:cubicBezTo>
                <a:cubicBezTo>
                  <a:pt x="0" y="7"/>
                  <a:pt x="0" y="3"/>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lnTo>
                  <a:pt x="120"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71" name="Freeform 95"/>
          <p:cNvSpPr>
            <a:spLocks/>
          </p:cNvSpPr>
          <p:nvPr/>
        </p:nvSpPr>
        <p:spPr bwMode="auto">
          <a:xfrm>
            <a:off x="2981325" y="1019175"/>
            <a:ext cx="366713" cy="174625"/>
          </a:xfrm>
          <a:custGeom>
            <a:avLst/>
            <a:gdLst>
              <a:gd name="T0" fmla="*/ 0 w 120"/>
              <a:gd name="T1" fmla="*/ 2147483647 h 57"/>
              <a:gd name="T2" fmla="*/ 0 w 120"/>
              <a:gd name="T3" fmla="*/ 0 h 57"/>
              <a:gd name="T4" fmla="*/ 2147483647 w 120"/>
              <a:gd name="T5" fmla="*/ 0 h 57"/>
              <a:gd name="T6" fmla="*/ 2147483647 w 120"/>
              <a:gd name="T7" fmla="*/ 0 h 57"/>
              <a:gd name="T8" fmla="*/ 2147483647 w 120"/>
              <a:gd name="T9" fmla="*/ 0 h 57"/>
              <a:gd name="T10" fmla="*/ 2147483647 w 120"/>
              <a:gd name="T11" fmla="*/ 0 h 57"/>
              <a:gd name="T12" fmla="*/ 2147483647 w 120"/>
              <a:gd name="T13" fmla="*/ 0 h 57"/>
              <a:gd name="T14" fmla="*/ 2147483647 w 120"/>
              <a:gd name="T15" fmla="*/ 0 h 57"/>
              <a:gd name="T16" fmla="*/ 2147483647 w 120"/>
              <a:gd name="T17" fmla="*/ 0 h 57"/>
              <a:gd name="T18" fmla="*/ 2147483647 w 120"/>
              <a:gd name="T19" fmla="*/ 0 h 57"/>
              <a:gd name="T20" fmla="*/ 2147483647 w 120"/>
              <a:gd name="T21" fmla="*/ 0 h 57"/>
              <a:gd name="T22" fmla="*/ 2147483647 w 120"/>
              <a:gd name="T23" fmla="*/ 0 h 57"/>
              <a:gd name="T24" fmla="*/ 2147483647 w 120"/>
              <a:gd name="T25" fmla="*/ 0 h 57"/>
              <a:gd name="T26" fmla="*/ 2147483647 w 120"/>
              <a:gd name="T27" fmla="*/ 0 h 57"/>
              <a:gd name="T28" fmla="*/ 2147483647 w 120"/>
              <a:gd name="T29" fmla="*/ 0 h 57"/>
              <a:gd name="T30" fmla="*/ 2147483647 w 120"/>
              <a:gd name="T31" fmla="*/ 0 h 57"/>
              <a:gd name="T32" fmla="*/ 2147483647 w 120"/>
              <a:gd name="T33" fmla="*/ 0 h 57"/>
              <a:gd name="T34" fmla="*/ 2147483647 w 120"/>
              <a:gd name="T35" fmla="*/ 0 h 57"/>
              <a:gd name="T36" fmla="*/ 2147483647 w 120"/>
              <a:gd name="T37" fmla="*/ 2147483647 h 57"/>
              <a:gd name="T38" fmla="*/ 2147483647 w 120"/>
              <a:gd name="T39" fmla="*/ 2147483647 h 57"/>
              <a:gd name="T40" fmla="*/ 2147483647 w 120"/>
              <a:gd name="T41" fmla="*/ 2147483647 h 57"/>
              <a:gd name="T42" fmla="*/ 2147483647 w 120"/>
              <a:gd name="T43" fmla="*/ 2147483647 h 57"/>
              <a:gd name="T44" fmla="*/ 2147483647 w 120"/>
              <a:gd name="T45" fmla="*/ 2147483647 h 57"/>
              <a:gd name="T46" fmla="*/ 2147483647 w 120"/>
              <a:gd name="T47" fmla="*/ 2147483647 h 57"/>
              <a:gd name="T48" fmla="*/ 2147483647 w 120"/>
              <a:gd name="T49" fmla="*/ 2147483647 h 57"/>
              <a:gd name="T50" fmla="*/ 2147483647 w 120"/>
              <a:gd name="T51" fmla="*/ 2147483647 h 57"/>
              <a:gd name="T52" fmla="*/ 2147483647 w 120"/>
              <a:gd name="T53" fmla="*/ 2147483647 h 57"/>
              <a:gd name="T54" fmla="*/ 2147483647 w 120"/>
              <a:gd name="T55" fmla="*/ 2147483647 h 57"/>
              <a:gd name="T56" fmla="*/ 2147483647 w 120"/>
              <a:gd name="T57" fmla="*/ 2147483647 h 57"/>
              <a:gd name="T58" fmla="*/ 2147483647 w 120"/>
              <a:gd name="T59" fmla="*/ 2147483647 h 57"/>
              <a:gd name="T60" fmla="*/ 2147483647 w 120"/>
              <a:gd name="T61" fmla="*/ 2147483647 h 57"/>
              <a:gd name="T62" fmla="*/ 2147483647 w 120"/>
              <a:gd name="T63" fmla="*/ 2147483647 h 57"/>
              <a:gd name="T64" fmla="*/ 2147483647 w 120"/>
              <a:gd name="T65" fmla="*/ 2147483647 h 57"/>
              <a:gd name="T66" fmla="*/ 2147483647 w 120"/>
              <a:gd name="T67" fmla="*/ 2147483647 h 57"/>
              <a:gd name="T68" fmla="*/ 2147483647 w 120"/>
              <a:gd name="T69" fmla="*/ 2147483647 h 57"/>
              <a:gd name="T70" fmla="*/ 0 w 120"/>
              <a:gd name="T71" fmla="*/ 2147483647 h 57"/>
              <a:gd name="T72" fmla="*/ 0 w 120"/>
              <a:gd name="T73" fmla="*/ 2147483647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
              <a:gd name="T112" fmla="*/ 0 h 57"/>
              <a:gd name="T113" fmla="*/ 120 w 120"/>
              <a:gd name="T114" fmla="*/ 57 h 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 h="57">
                <a:moveTo>
                  <a:pt x="0" y="28"/>
                </a:moveTo>
                <a:cubicBezTo>
                  <a:pt x="0" y="19"/>
                  <a:pt x="0" y="9"/>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cubicBezTo>
                  <a:pt x="120" y="0"/>
                  <a:pt x="120" y="0"/>
                  <a:pt x="120" y="0"/>
                </a:cubicBezTo>
                <a:cubicBezTo>
                  <a:pt x="120" y="9"/>
                  <a:pt x="120" y="19"/>
                  <a:pt x="120" y="28"/>
                </a:cubicBezTo>
                <a:cubicBezTo>
                  <a:pt x="120" y="38"/>
                  <a:pt x="120" y="47"/>
                  <a:pt x="120" y="57"/>
                </a:cubicBezTo>
                <a:cubicBezTo>
                  <a:pt x="115" y="57"/>
                  <a:pt x="115" y="57"/>
                  <a:pt x="115" y="57"/>
                </a:cubicBezTo>
                <a:cubicBezTo>
                  <a:pt x="110" y="57"/>
                  <a:pt x="110" y="57"/>
                  <a:pt x="110" y="57"/>
                </a:cubicBezTo>
                <a:cubicBezTo>
                  <a:pt x="99" y="57"/>
                  <a:pt x="99" y="57"/>
                  <a:pt x="99" y="57"/>
                </a:cubicBezTo>
                <a:cubicBezTo>
                  <a:pt x="94" y="57"/>
                  <a:pt x="94" y="57"/>
                  <a:pt x="94" y="57"/>
                </a:cubicBezTo>
                <a:cubicBezTo>
                  <a:pt x="83" y="57"/>
                  <a:pt x="83" y="57"/>
                  <a:pt x="83" y="57"/>
                </a:cubicBezTo>
                <a:cubicBezTo>
                  <a:pt x="78" y="57"/>
                  <a:pt x="78" y="57"/>
                  <a:pt x="78" y="57"/>
                </a:cubicBezTo>
                <a:cubicBezTo>
                  <a:pt x="68" y="57"/>
                  <a:pt x="68" y="57"/>
                  <a:pt x="68" y="57"/>
                </a:cubicBezTo>
                <a:cubicBezTo>
                  <a:pt x="63" y="57"/>
                  <a:pt x="63" y="57"/>
                  <a:pt x="63" y="57"/>
                </a:cubicBezTo>
                <a:cubicBezTo>
                  <a:pt x="52" y="57"/>
                  <a:pt x="52" y="57"/>
                  <a:pt x="52" y="57"/>
                </a:cubicBezTo>
                <a:cubicBezTo>
                  <a:pt x="47" y="57"/>
                  <a:pt x="47" y="57"/>
                  <a:pt x="47" y="57"/>
                </a:cubicBezTo>
                <a:cubicBezTo>
                  <a:pt x="37" y="57"/>
                  <a:pt x="37" y="57"/>
                  <a:pt x="37" y="57"/>
                </a:cubicBezTo>
                <a:cubicBezTo>
                  <a:pt x="31" y="57"/>
                  <a:pt x="31" y="57"/>
                  <a:pt x="31" y="57"/>
                </a:cubicBezTo>
                <a:cubicBezTo>
                  <a:pt x="21" y="57"/>
                  <a:pt x="21" y="57"/>
                  <a:pt x="21" y="57"/>
                </a:cubicBezTo>
                <a:cubicBezTo>
                  <a:pt x="16" y="57"/>
                  <a:pt x="16" y="57"/>
                  <a:pt x="16" y="57"/>
                </a:cubicBezTo>
                <a:cubicBezTo>
                  <a:pt x="5" y="57"/>
                  <a:pt x="5" y="57"/>
                  <a:pt x="5" y="57"/>
                </a:cubicBezTo>
                <a:cubicBezTo>
                  <a:pt x="0" y="57"/>
                  <a:pt x="0" y="57"/>
                  <a:pt x="0" y="57"/>
                </a:cubicBezTo>
                <a:cubicBezTo>
                  <a:pt x="0" y="47"/>
                  <a:pt x="0" y="38"/>
                  <a:pt x="0" y="28"/>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72" name="Freeform 96"/>
          <p:cNvSpPr>
            <a:spLocks/>
          </p:cNvSpPr>
          <p:nvPr/>
        </p:nvSpPr>
        <p:spPr bwMode="auto">
          <a:xfrm>
            <a:off x="2981325" y="985838"/>
            <a:ext cx="366713" cy="33337"/>
          </a:xfrm>
          <a:custGeom>
            <a:avLst/>
            <a:gdLst>
              <a:gd name="T0" fmla="*/ 2147483647 w 120"/>
              <a:gd name="T1" fmla="*/ 0 h 11"/>
              <a:gd name="T2" fmla="*/ 2147483647 w 120"/>
              <a:gd name="T3" fmla="*/ 2147483647 h 11"/>
              <a:gd name="T4" fmla="*/ 2147483647 w 120"/>
              <a:gd name="T5" fmla="*/ 2147483647 h 11"/>
              <a:gd name="T6" fmla="*/ 2147483647 w 120"/>
              <a:gd name="T7" fmla="*/ 2147483647 h 11"/>
              <a:gd name="T8" fmla="*/ 2147483647 w 120"/>
              <a:gd name="T9" fmla="*/ 2147483647 h 11"/>
              <a:gd name="T10" fmla="*/ 2147483647 w 120"/>
              <a:gd name="T11" fmla="*/ 2147483647 h 11"/>
              <a:gd name="T12" fmla="*/ 2147483647 w 120"/>
              <a:gd name="T13" fmla="*/ 2147483647 h 11"/>
              <a:gd name="T14" fmla="*/ 2147483647 w 120"/>
              <a:gd name="T15" fmla="*/ 2147483647 h 11"/>
              <a:gd name="T16" fmla="*/ 2147483647 w 120"/>
              <a:gd name="T17" fmla="*/ 2147483647 h 11"/>
              <a:gd name="T18" fmla="*/ 2147483647 w 120"/>
              <a:gd name="T19" fmla="*/ 2147483647 h 11"/>
              <a:gd name="T20" fmla="*/ 2147483647 w 120"/>
              <a:gd name="T21" fmla="*/ 2147483647 h 11"/>
              <a:gd name="T22" fmla="*/ 2147483647 w 120"/>
              <a:gd name="T23" fmla="*/ 2147483647 h 11"/>
              <a:gd name="T24" fmla="*/ 2147483647 w 120"/>
              <a:gd name="T25" fmla="*/ 2147483647 h 11"/>
              <a:gd name="T26" fmla="*/ 2147483647 w 120"/>
              <a:gd name="T27" fmla="*/ 2147483647 h 11"/>
              <a:gd name="T28" fmla="*/ 2147483647 w 120"/>
              <a:gd name="T29" fmla="*/ 2147483647 h 11"/>
              <a:gd name="T30" fmla="*/ 2147483647 w 120"/>
              <a:gd name="T31" fmla="*/ 2147483647 h 11"/>
              <a:gd name="T32" fmla="*/ 2147483647 w 120"/>
              <a:gd name="T33" fmla="*/ 2147483647 h 11"/>
              <a:gd name="T34" fmla="*/ 0 w 120"/>
              <a:gd name="T35" fmla="*/ 2147483647 h 11"/>
              <a:gd name="T36" fmla="*/ 0 w 120"/>
              <a:gd name="T37" fmla="*/ 0 h 11"/>
              <a:gd name="T38" fmla="*/ 0 w 120"/>
              <a:gd name="T39" fmla="*/ 0 h 11"/>
              <a:gd name="T40" fmla="*/ 2147483647 w 12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1"/>
              <a:gd name="T65" fmla="*/ 120 w 12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1">
                <a:moveTo>
                  <a:pt x="120" y="0"/>
                </a:moveTo>
                <a:cubicBezTo>
                  <a:pt x="120" y="4"/>
                  <a:pt x="120" y="7"/>
                  <a:pt x="120" y="11"/>
                </a:cubicBezTo>
                <a:cubicBezTo>
                  <a:pt x="115" y="11"/>
                  <a:pt x="115" y="11"/>
                  <a:pt x="115" y="11"/>
                </a:cubicBezTo>
                <a:cubicBezTo>
                  <a:pt x="110" y="11"/>
                  <a:pt x="110" y="11"/>
                  <a:pt x="110" y="11"/>
                </a:cubicBezTo>
                <a:cubicBezTo>
                  <a:pt x="99" y="11"/>
                  <a:pt x="99" y="11"/>
                  <a:pt x="99" y="11"/>
                </a:cubicBezTo>
                <a:cubicBezTo>
                  <a:pt x="94" y="11"/>
                  <a:pt x="94" y="11"/>
                  <a:pt x="94" y="11"/>
                </a:cubicBezTo>
                <a:cubicBezTo>
                  <a:pt x="83" y="11"/>
                  <a:pt x="83" y="11"/>
                  <a:pt x="83" y="11"/>
                </a:cubicBezTo>
                <a:cubicBezTo>
                  <a:pt x="78" y="11"/>
                  <a:pt x="78" y="11"/>
                  <a:pt x="78" y="11"/>
                </a:cubicBezTo>
                <a:cubicBezTo>
                  <a:pt x="68" y="11"/>
                  <a:pt x="68" y="11"/>
                  <a:pt x="68" y="11"/>
                </a:cubicBezTo>
                <a:cubicBezTo>
                  <a:pt x="63" y="11"/>
                  <a:pt x="63" y="11"/>
                  <a:pt x="63" y="11"/>
                </a:cubicBezTo>
                <a:cubicBezTo>
                  <a:pt x="52" y="11"/>
                  <a:pt x="52" y="11"/>
                  <a:pt x="52" y="11"/>
                </a:cubicBezTo>
                <a:cubicBezTo>
                  <a:pt x="47" y="11"/>
                  <a:pt x="47" y="11"/>
                  <a:pt x="47" y="11"/>
                </a:cubicBezTo>
                <a:cubicBezTo>
                  <a:pt x="37" y="11"/>
                  <a:pt x="37" y="11"/>
                  <a:pt x="37" y="11"/>
                </a:cubicBezTo>
                <a:cubicBezTo>
                  <a:pt x="31" y="11"/>
                  <a:pt x="31" y="11"/>
                  <a:pt x="31" y="11"/>
                </a:cubicBezTo>
                <a:cubicBezTo>
                  <a:pt x="21" y="11"/>
                  <a:pt x="21" y="11"/>
                  <a:pt x="21" y="11"/>
                </a:cubicBezTo>
                <a:cubicBezTo>
                  <a:pt x="16" y="11"/>
                  <a:pt x="16" y="11"/>
                  <a:pt x="16" y="11"/>
                </a:cubicBezTo>
                <a:cubicBezTo>
                  <a:pt x="5" y="11"/>
                  <a:pt x="5" y="11"/>
                  <a:pt x="5" y="11"/>
                </a:cubicBezTo>
                <a:cubicBezTo>
                  <a:pt x="0" y="11"/>
                  <a:pt x="0" y="11"/>
                  <a:pt x="0" y="11"/>
                </a:cubicBezTo>
                <a:cubicBezTo>
                  <a:pt x="0" y="7"/>
                  <a:pt x="0" y="4"/>
                  <a:pt x="0" y="0"/>
                </a:cubicBezTo>
                <a:cubicBezTo>
                  <a:pt x="0" y="0"/>
                  <a:pt x="0" y="0"/>
                  <a:pt x="0" y="0"/>
                </a:cubicBezTo>
                <a:lnTo>
                  <a:pt x="120"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73" name="Freeform 97"/>
          <p:cNvSpPr>
            <a:spLocks/>
          </p:cNvSpPr>
          <p:nvPr/>
        </p:nvSpPr>
        <p:spPr bwMode="auto">
          <a:xfrm>
            <a:off x="3113088" y="1223963"/>
            <a:ext cx="30162" cy="79375"/>
          </a:xfrm>
          <a:custGeom>
            <a:avLst/>
            <a:gdLst>
              <a:gd name="T0" fmla="*/ 2147483647 w 19"/>
              <a:gd name="T1" fmla="*/ 0 h 50"/>
              <a:gd name="T2" fmla="*/ 2147483647 w 19"/>
              <a:gd name="T3" fmla="*/ 2147483647 h 50"/>
              <a:gd name="T4" fmla="*/ 0 w 19"/>
              <a:gd name="T5" fmla="*/ 2147483647 h 50"/>
              <a:gd name="T6" fmla="*/ 2147483647 w 19"/>
              <a:gd name="T7" fmla="*/ 0 h 50"/>
              <a:gd name="T8" fmla="*/ 0 60000 65536"/>
              <a:gd name="T9" fmla="*/ 0 60000 65536"/>
              <a:gd name="T10" fmla="*/ 0 60000 65536"/>
              <a:gd name="T11" fmla="*/ 0 60000 65536"/>
              <a:gd name="T12" fmla="*/ 0 w 19"/>
              <a:gd name="T13" fmla="*/ 0 h 50"/>
              <a:gd name="T14" fmla="*/ 19 w 19"/>
              <a:gd name="T15" fmla="*/ 50 h 50"/>
            </a:gdLst>
            <a:ahLst/>
            <a:cxnLst>
              <a:cxn ang="T8">
                <a:pos x="T0" y="T1"/>
              </a:cxn>
              <a:cxn ang="T9">
                <a:pos x="T2" y="T3"/>
              </a:cxn>
              <a:cxn ang="T10">
                <a:pos x="T4" y="T5"/>
              </a:cxn>
              <a:cxn ang="T11">
                <a:pos x="T6" y="T7"/>
              </a:cxn>
            </a:cxnLst>
            <a:rect l="T12" t="T13" r="T14" b="T15"/>
            <a:pathLst>
              <a:path w="19" h="50">
                <a:moveTo>
                  <a:pt x="19" y="0"/>
                </a:moveTo>
                <a:lnTo>
                  <a:pt x="8" y="50"/>
                </a:lnTo>
                <a:lnTo>
                  <a:pt x="0" y="5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74" name="Freeform 98"/>
          <p:cNvSpPr>
            <a:spLocks/>
          </p:cNvSpPr>
          <p:nvPr/>
        </p:nvSpPr>
        <p:spPr bwMode="auto">
          <a:xfrm>
            <a:off x="3095625" y="1223963"/>
            <a:ext cx="47625" cy="79375"/>
          </a:xfrm>
          <a:custGeom>
            <a:avLst/>
            <a:gdLst>
              <a:gd name="T0" fmla="*/ 2147483647 w 30"/>
              <a:gd name="T1" fmla="*/ 0 h 50"/>
              <a:gd name="T2" fmla="*/ 2147483647 w 30"/>
              <a:gd name="T3" fmla="*/ 2147483647 h 50"/>
              <a:gd name="T4" fmla="*/ 0 w 30"/>
              <a:gd name="T5" fmla="*/ 2147483647 h 50"/>
              <a:gd name="T6" fmla="*/ 2147483647 w 30"/>
              <a:gd name="T7" fmla="*/ 0 h 50"/>
              <a:gd name="T8" fmla="*/ 0 60000 65536"/>
              <a:gd name="T9" fmla="*/ 0 60000 65536"/>
              <a:gd name="T10" fmla="*/ 0 60000 65536"/>
              <a:gd name="T11" fmla="*/ 0 60000 65536"/>
              <a:gd name="T12" fmla="*/ 0 w 30"/>
              <a:gd name="T13" fmla="*/ 0 h 50"/>
              <a:gd name="T14" fmla="*/ 30 w 30"/>
              <a:gd name="T15" fmla="*/ 50 h 50"/>
            </a:gdLst>
            <a:ahLst/>
            <a:cxnLst>
              <a:cxn ang="T8">
                <a:pos x="T0" y="T1"/>
              </a:cxn>
              <a:cxn ang="T9">
                <a:pos x="T2" y="T3"/>
              </a:cxn>
              <a:cxn ang="T10">
                <a:pos x="T4" y="T5"/>
              </a:cxn>
              <a:cxn ang="T11">
                <a:pos x="T6" y="T7"/>
              </a:cxn>
            </a:cxnLst>
            <a:rect l="T12" t="T13" r="T14" b="T15"/>
            <a:pathLst>
              <a:path w="30" h="50">
                <a:moveTo>
                  <a:pt x="30" y="0"/>
                </a:moveTo>
                <a:lnTo>
                  <a:pt x="11" y="50"/>
                </a:lnTo>
                <a:lnTo>
                  <a:pt x="0" y="5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75" name="Freeform 99"/>
          <p:cNvSpPr>
            <a:spLocks/>
          </p:cNvSpPr>
          <p:nvPr/>
        </p:nvSpPr>
        <p:spPr bwMode="auto">
          <a:xfrm>
            <a:off x="3097213" y="1303338"/>
            <a:ext cx="28575" cy="39687"/>
          </a:xfrm>
          <a:custGeom>
            <a:avLst/>
            <a:gdLst>
              <a:gd name="T0" fmla="*/ 2147483647 w 18"/>
              <a:gd name="T1" fmla="*/ 0 h 25"/>
              <a:gd name="T2" fmla="*/ 2147483647 w 18"/>
              <a:gd name="T3" fmla="*/ 2147483647 h 25"/>
              <a:gd name="T4" fmla="*/ 0 w 18"/>
              <a:gd name="T5" fmla="*/ 2147483647 h 25"/>
              <a:gd name="T6" fmla="*/ 2147483647 w 18"/>
              <a:gd name="T7" fmla="*/ 0 h 25"/>
              <a:gd name="T8" fmla="*/ 2147483647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18" y="0"/>
                </a:moveTo>
                <a:lnTo>
                  <a:pt x="14" y="25"/>
                </a:lnTo>
                <a:lnTo>
                  <a:pt x="0" y="21"/>
                </a:lnTo>
                <a:lnTo>
                  <a:pt x="1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76" name="Freeform 100"/>
          <p:cNvSpPr>
            <a:spLocks/>
          </p:cNvSpPr>
          <p:nvPr/>
        </p:nvSpPr>
        <p:spPr bwMode="auto">
          <a:xfrm>
            <a:off x="3079750" y="1303338"/>
            <a:ext cx="33338" cy="33337"/>
          </a:xfrm>
          <a:custGeom>
            <a:avLst/>
            <a:gdLst>
              <a:gd name="T0" fmla="*/ 2147483647 w 21"/>
              <a:gd name="T1" fmla="*/ 0 h 21"/>
              <a:gd name="T2" fmla="*/ 2147483647 w 21"/>
              <a:gd name="T3" fmla="*/ 2147483647 h 21"/>
              <a:gd name="T4" fmla="*/ 0 w 21"/>
              <a:gd name="T5" fmla="*/ 2147483647 h 21"/>
              <a:gd name="T6" fmla="*/ 2147483647 w 21"/>
              <a:gd name="T7" fmla="*/ 0 h 21"/>
              <a:gd name="T8" fmla="*/ 2147483647 w 21"/>
              <a:gd name="T9" fmla="*/ 0 h 21"/>
              <a:gd name="T10" fmla="*/ 0 60000 65536"/>
              <a:gd name="T11" fmla="*/ 0 60000 65536"/>
              <a:gd name="T12" fmla="*/ 0 60000 65536"/>
              <a:gd name="T13" fmla="*/ 0 60000 65536"/>
              <a:gd name="T14" fmla="*/ 0 60000 65536"/>
              <a:gd name="T15" fmla="*/ 0 w 21"/>
              <a:gd name="T16" fmla="*/ 0 h 21"/>
              <a:gd name="T17" fmla="*/ 21 w 21"/>
              <a:gd name="T18" fmla="*/ 21 h 21"/>
            </a:gdLst>
            <a:ahLst/>
            <a:cxnLst>
              <a:cxn ang="T10">
                <a:pos x="T0" y="T1"/>
              </a:cxn>
              <a:cxn ang="T11">
                <a:pos x="T2" y="T3"/>
              </a:cxn>
              <a:cxn ang="T12">
                <a:pos x="T4" y="T5"/>
              </a:cxn>
              <a:cxn ang="T13">
                <a:pos x="T6" y="T7"/>
              </a:cxn>
              <a:cxn ang="T14">
                <a:pos x="T8" y="T9"/>
              </a:cxn>
            </a:cxnLst>
            <a:rect l="T15" t="T16" r="T17" b="T18"/>
            <a:pathLst>
              <a:path w="21" h="21">
                <a:moveTo>
                  <a:pt x="21" y="0"/>
                </a:moveTo>
                <a:lnTo>
                  <a:pt x="11" y="21"/>
                </a:lnTo>
                <a:lnTo>
                  <a:pt x="0" y="16"/>
                </a:lnTo>
                <a:lnTo>
                  <a:pt x="10"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77" name="Freeform 101"/>
          <p:cNvSpPr>
            <a:spLocks/>
          </p:cNvSpPr>
          <p:nvPr/>
        </p:nvSpPr>
        <p:spPr bwMode="auto">
          <a:xfrm>
            <a:off x="2951163" y="1193800"/>
            <a:ext cx="30162" cy="30163"/>
          </a:xfrm>
          <a:custGeom>
            <a:avLst/>
            <a:gdLst>
              <a:gd name="T0" fmla="*/ 2147483647 w 10"/>
              <a:gd name="T1" fmla="*/ 2147483647 h 10"/>
              <a:gd name="T2" fmla="*/ 2147483647 w 10"/>
              <a:gd name="T3" fmla="*/ 2147483647 h 10"/>
              <a:gd name="T4" fmla="*/ 0 w 10"/>
              <a:gd name="T5" fmla="*/ 0 h 10"/>
              <a:gd name="T6" fmla="*/ 2147483647 w 10"/>
              <a:gd name="T7" fmla="*/ 0 h 10"/>
              <a:gd name="T8" fmla="*/ 2147483647 w 10"/>
              <a:gd name="T9" fmla="*/ 2147483647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0" y="10"/>
                </a:moveTo>
                <a:cubicBezTo>
                  <a:pt x="10" y="10"/>
                  <a:pt x="10" y="10"/>
                  <a:pt x="10" y="10"/>
                </a:cubicBezTo>
                <a:cubicBezTo>
                  <a:pt x="0" y="0"/>
                  <a:pt x="0" y="0"/>
                  <a:pt x="0" y="0"/>
                </a:cubicBezTo>
                <a:cubicBezTo>
                  <a:pt x="10" y="0"/>
                  <a:pt x="10" y="0"/>
                  <a:pt x="10" y="0"/>
                </a:cubicBezTo>
                <a:cubicBezTo>
                  <a:pt x="10" y="3"/>
                  <a:pt x="10" y="7"/>
                  <a:pt x="10" y="1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78" name="Freeform 102"/>
          <p:cNvSpPr>
            <a:spLocks/>
          </p:cNvSpPr>
          <p:nvPr/>
        </p:nvSpPr>
        <p:spPr bwMode="auto">
          <a:xfrm>
            <a:off x="2951163" y="1104900"/>
            <a:ext cx="30162" cy="88900"/>
          </a:xfrm>
          <a:custGeom>
            <a:avLst/>
            <a:gdLst>
              <a:gd name="T0" fmla="*/ 2147483647 w 10"/>
              <a:gd name="T1" fmla="*/ 0 h 29"/>
              <a:gd name="T2" fmla="*/ 2147483647 w 10"/>
              <a:gd name="T3" fmla="*/ 2147483647 h 29"/>
              <a:gd name="T4" fmla="*/ 0 w 10"/>
              <a:gd name="T5" fmla="*/ 2147483647 h 29"/>
              <a:gd name="T6" fmla="*/ 0 w 10"/>
              <a:gd name="T7" fmla="*/ 2147483647 h 29"/>
              <a:gd name="T8" fmla="*/ 0 w 10"/>
              <a:gd name="T9" fmla="*/ 0 h 29"/>
              <a:gd name="T10" fmla="*/ 2147483647 w 10"/>
              <a:gd name="T11" fmla="*/ 0 h 29"/>
              <a:gd name="T12" fmla="*/ 0 60000 65536"/>
              <a:gd name="T13" fmla="*/ 0 60000 65536"/>
              <a:gd name="T14" fmla="*/ 0 60000 65536"/>
              <a:gd name="T15" fmla="*/ 0 60000 65536"/>
              <a:gd name="T16" fmla="*/ 0 60000 65536"/>
              <a:gd name="T17" fmla="*/ 0 60000 65536"/>
              <a:gd name="T18" fmla="*/ 0 w 10"/>
              <a:gd name="T19" fmla="*/ 0 h 29"/>
              <a:gd name="T20" fmla="*/ 10 w 10"/>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0" h="29">
                <a:moveTo>
                  <a:pt x="10" y="0"/>
                </a:moveTo>
                <a:cubicBezTo>
                  <a:pt x="10" y="10"/>
                  <a:pt x="10" y="19"/>
                  <a:pt x="10" y="29"/>
                </a:cubicBezTo>
                <a:cubicBezTo>
                  <a:pt x="0" y="29"/>
                  <a:pt x="0" y="29"/>
                  <a:pt x="0" y="29"/>
                </a:cubicBezTo>
                <a:cubicBezTo>
                  <a:pt x="0" y="29"/>
                  <a:pt x="0" y="29"/>
                  <a:pt x="0" y="29"/>
                </a:cubicBezTo>
                <a:cubicBezTo>
                  <a:pt x="0" y="19"/>
                  <a:pt x="0" y="10"/>
                  <a:pt x="0" y="0"/>
                </a:cubicBezTo>
                <a:lnTo>
                  <a:pt x="1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79" name="Freeform 103"/>
          <p:cNvSpPr>
            <a:spLocks/>
          </p:cNvSpPr>
          <p:nvPr/>
        </p:nvSpPr>
        <p:spPr bwMode="auto">
          <a:xfrm>
            <a:off x="2951163" y="1019175"/>
            <a:ext cx="30162" cy="85725"/>
          </a:xfrm>
          <a:custGeom>
            <a:avLst/>
            <a:gdLst>
              <a:gd name="T0" fmla="*/ 2147483647 w 10"/>
              <a:gd name="T1" fmla="*/ 0 h 28"/>
              <a:gd name="T2" fmla="*/ 2147483647 w 10"/>
              <a:gd name="T3" fmla="*/ 2147483647 h 28"/>
              <a:gd name="T4" fmla="*/ 0 w 10"/>
              <a:gd name="T5" fmla="*/ 2147483647 h 28"/>
              <a:gd name="T6" fmla="*/ 0 w 10"/>
              <a:gd name="T7" fmla="*/ 0 h 28"/>
              <a:gd name="T8" fmla="*/ 0 w 10"/>
              <a:gd name="T9" fmla="*/ 0 h 28"/>
              <a:gd name="T10" fmla="*/ 2147483647 w 10"/>
              <a:gd name="T11" fmla="*/ 0 h 28"/>
              <a:gd name="T12" fmla="*/ 0 60000 65536"/>
              <a:gd name="T13" fmla="*/ 0 60000 65536"/>
              <a:gd name="T14" fmla="*/ 0 60000 65536"/>
              <a:gd name="T15" fmla="*/ 0 60000 65536"/>
              <a:gd name="T16" fmla="*/ 0 60000 65536"/>
              <a:gd name="T17" fmla="*/ 0 60000 65536"/>
              <a:gd name="T18" fmla="*/ 0 w 10"/>
              <a:gd name="T19" fmla="*/ 0 h 28"/>
              <a:gd name="T20" fmla="*/ 10 w 10"/>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0" h="28">
                <a:moveTo>
                  <a:pt x="10" y="0"/>
                </a:moveTo>
                <a:cubicBezTo>
                  <a:pt x="10" y="9"/>
                  <a:pt x="10" y="19"/>
                  <a:pt x="10" y="28"/>
                </a:cubicBezTo>
                <a:cubicBezTo>
                  <a:pt x="0" y="28"/>
                  <a:pt x="0" y="28"/>
                  <a:pt x="0" y="28"/>
                </a:cubicBezTo>
                <a:cubicBezTo>
                  <a:pt x="0" y="19"/>
                  <a:pt x="0" y="9"/>
                  <a:pt x="0" y="0"/>
                </a:cubicBezTo>
                <a:cubicBezTo>
                  <a:pt x="0" y="0"/>
                  <a:pt x="0" y="0"/>
                  <a:pt x="0" y="0"/>
                </a:cubicBezTo>
                <a:lnTo>
                  <a:pt x="1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80" name="Freeform 104"/>
          <p:cNvSpPr>
            <a:spLocks/>
          </p:cNvSpPr>
          <p:nvPr/>
        </p:nvSpPr>
        <p:spPr bwMode="auto">
          <a:xfrm>
            <a:off x="2951163" y="985838"/>
            <a:ext cx="30162" cy="33337"/>
          </a:xfrm>
          <a:custGeom>
            <a:avLst/>
            <a:gdLst>
              <a:gd name="T0" fmla="*/ 2147483647 w 10"/>
              <a:gd name="T1" fmla="*/ 0 h 11"/>
              <a:gd name="T2" fmla="*/ 2147483647 w 10"/>
              <a:gd name="T3" fmla="*/ 2147483647 h 11"/>
              <a:gd name="T4" fmla="*/ 0 w 10"/>
              <a:gd name="T5" fmla="*/ 2147483647 h 11"/>
              <a:gd name="T6" fmla="*/ 2147483647 w 10"/>
              <a:gd name="T7" fmla="*/ 0 h 11"/>
              <a:gd name="T8" fmla="*/ 0 60000 65536"/>
              <a:gd name="T9" fmla="*/ 0 60000 65536"/>
              <a:gd name="T10" fmla="*/ 0 60000 65536"/>
              <a:gd name="T11" fmla="*/ 0 60000 65536"/>
              <a:gd name="T12" fmla="*/ 0 w 10"/>
              <a:gd name="T13" fmla="*/ 0 h 11"/>
              <a:gd name="T14" fmla="*/ 10 w 10"/>
              <a:gd name="T15" fmla="*/ 11 h 11"/>
            </a:gdLst>
            <a:ahLst/>
            <a:cxnLst>
              <a:cxn ang="T8">
                <a:pos x="T0" y="T1"/>
              </a:cxn>
              <a:cxn ang="T9">
                <a:pos x="T2" y="T3"/>
              </a:cxn>
              <a:cxn ang="T10">
                <a:pos x="T4" y="T5"/>
              </a:cxn>
              <a:cxn ang="T11">
                <a:pos x="T6" y="T7"/>
              </a:cxn>
            </a:cxnLst>
            <a:rect l="T12" t="T13" r="T14" b="T15"/>
            <a:pathLst>
              <a:path w="10" h="11">
                <a:moveTo>
                  <a:pt x="10" y="0"/>
                </a:moveTo>
                <a:cubicBezTo>
                  <a:pt x="10" y="4"/>
                  <a:pt x="10" y="7"/>
                  <a:pt x="10" y="11"/>
                </a:cubicBezTo>
                <a:cubicBezTo>
                  <a:pt x="0" y="11"/>
                  <a:pt x="0" y="11"/>
                  <a:pt x="0" y="11"/>
                </a:cubicBezTo>
                <a:cubicBezTo>
                  <a:pt x="10" y="0"/>
                  <a:pt x="10" y="0"/>
                  <a:pt x="10" y="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681" name="Freeform 105"/>
          <p:cNvSpPr>
            <a:spLocks/>
          </p:cNvSpPr>
          <p:nvPr/>
        </p:nvSpPr>
        <p:spPr bwMode="auto">
          <a:xfrm>
            <a:off x="5226050" y="882650"/>
            <a:ext cx="33338" cy="1588"/>
          </a:xfrm>
          <a:custGeom>
            <a:avLst/>
            <a:gdLst>
              <a:gd name="T0" fmla="*/ 2147483647 w 21"/>
              <a:gd name="T1" fmla="*/ 0 h 1588"/>
              <a:gd name="T2" fmla="*/ 2147483647 w 21"/>
              <a:gd name="T3" fmla="*/ 0 h 1588"/>
              <a:gd name="T4" fmla="*/ 0 w 21"/>
              <a:gd name="T5" fmla="*/ 0 h 1588"/>
              <a:gd name="T6" fmla="*/ 0 60000 65536"/>
              <a:gd name="T7" fmla="*/ 0 60000 65536"/>
              <a:gd name="T8" fmla="*/ 0 60000 65536"/>
              <a:gd name="T9" fmla="*/ 0 w 21"/>
              <a:gd name="T10" fmla="*/ 0 h 1588"/>
              <a:gd name="T11" fmla="*/ 21 w 21"/>
              <a:gd name="T12" fmla="*/ 1588 h 1588"/>
            </a:gdLst>
            <a:ahLst/>
            <a:cxnLst>
              <a:cxn ang="T6">
                <a:pos x="T0" y="T1"/>
              </a:cxn>
              <a:cxn ang="T7">
                <a:pos x="T2" y="T3"/>
              </a:cxn>
              <a:cxn ang="T8">
                <a:pos x="T4" y="T5"/>
              </a:cxn>
            </a:cxnLst>
            <a:rect l="T9" t="T10" r="T11" b="T12"/>
            <a:pathLst>
              <a:path w="21" h="1588">
                <a:moveTo>
                  <a:pt x="21" y="0"/>
                </a:moveTo>
                <a:lnTo>
                  <a:pt x="6"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82" name="Freeform 106"/>
          <p:cNvSpPr>
            <a:spLocks/>
          </p:cNvSpPr>
          <p:nvPr/>
        </p:nvSpPr>
        <p:spPr bwMode="auto">
          <a:xfrm>
            <a:off x="5180013" y="885825"/>
            <a:ext cx="31750" cy="7938"/>
          </a:xfrm>
          <a:custGeom>
            <a:avLst/>
            <a:gdLst>
              <a:gd name="T0" fmla="*/ 2147483647 w 20"/>
              <a:gd name="T1" fmla="*/ 0 h 5"/>
              <a:gd name="T2" fmla="*/ 2147483647 w 20"/>
              <a:gd name="T3" fmla="*/ 0 h 5"/>
              <a:gd name="T4" fmla="*/ 2147483647 w 20"/>
              <a:gd name="T5" fmla="*/ 2147483647 h 5"/>
              <a:gd name="T6" fmla="*/ 0 w 20"/>
              <a:gd name="T7" fmla="*/ 2147483647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0"/>
                </a:moveTo>
                <a:lnTo>
                  <a:pt x="20" y="0"/>
                </a:lnTo>
                <a:lnTo>
                  <a:pt x="4" y="4"/>
                </a:lnTo>
                <a:lnTo>
                  <a:pt x="0" y="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83" name="Freeform 107"/>
          <p:cNvSpPr>
            <a:spLocks/>
          </p:cNvSpPr>
          <p:nvPr/>
        </p:nvSpPr>
        <p:spPr bwMode="auto">
          <a:xfrm>
            <a:off x="5137150" y="900113"/>
            <a:ext cx="28575" cy="15875"/>
          </a:xfrm>
          <a:custGeom>
            <a:avLst/>
            <a:gdLst>
              <a:gd name="T0" fmla="*/ 2147483647 w 18"/>
              <a:gd name="T1" fmla="*/ 0 h 10"/>
              <a:gd name="T2" fmla="*/ 2147483647 w 18"/>
              <a:gd name="T3" fmla="*/ 0 h 10"/>
              <a:gd name="T4" fmla="*/ 2147483647 w 18"/>
              <a:gd name="T5" fmla="*/ 2147483647 h 10"/>
              <a:gd name="T6" fmla="*/ 0 w 18"/>
              <a:gd name="T7" fmla="*/ 2147483647 h 10"/>
              <a:gd name="T8" fmla="*/ 0 60000 65536"/>
              <a:gd name="T9" fmla="*/ 0 60000 65536"/>
              <a:gd name="T10" fmla="*/ 0 60000 65536"/>
              <a:gd name="T11" fmla="*/ 0 60000 65536"/>
              <a:gd name="T12" fmla="*/ 0 w 18"/>
              <a:gd name="T13" fmla="*/ 0 h 10"/>
              <a:gd name="T14" fmla="*/ 18 w 18"/>
              <a:gd name="T15" fmla="*/ 10 h 10"/>
            </a:gdLst>
            <a:ahLst/>
            <a:cxnLst>
              <a:cxn ang="T8">
                <a:pos x="T0" y="T1"/>
              </a:cxn>
              <a:cxn ang="T9">
                <a:pos x="T2" y="T3"/>
              </a:cxn>
              <a:cxn ang="T10">
                <a:pos x="T4" y="T5"/>
              </a:cxn>
              <a:cxn ang="T11">
                <a:pos x="T6" y="T7"/>
              </a:cxn>
            </a:cxnLst>
            <a:rect l="T12" t="T13" r="T14" b="T15"/>
            <a:pathLst>
              <a:path w="18" h="10">
                <a:moveTo>
                  <a:pt x="18" y="0"/>
                </a:moveTo>
                <a:lnTo>
                  <a:pt x="18" y="0"/>
                </a:lnTo>
                <a:lnTo>
                  <a:pt x="4" y="8"/>
                </a:lnTo>
                <a:lnTo>
                  <a:pt x="0" y="1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84" name="Freeform 108"/>
          <p:cNvSpPr>
            <a:spLocks/>
          </p:cNvSpPr>
          <p:nvPr/>
        </p:nvSpPr>
        <p:spPr bwMode="auto">
          <a:xfrm>
            <a:off x="5100638" y="925513"/>
            <a:ext cx="25400" cy="20637"/>
          </a:xfrm>
          <a:custGeom>
            <a:avLst/>
            <a:gdLst>
              <a:gd name="T0" fmla="*/ 2147483647 w 16"/>
              <a:gd name="T1" fmla="*/ 0 h 13"/>
              <a:gd name="T2" fmla="*/ 2147483647 w 16"/>
              <a:gd name="T3" fmla="*/ 2147483647 h 13"/>
              <a:gd name="T4" fmla="*/ 2147483647 w 16"/>
              <a:gd name="T5" fmla="*/ 2147483647 h 13"/>
              <a:gd name="T6" fmla="*/ 0 w 16"/>
              <a:gd name="T7" fmla="*/ 2147483647 h 13"/>
              <a:gd name="T8" fmla="*/ 0 60000 65536"/>
              <a:gd name="T9" fmla="*/ 0 60000 65536"/>
              <a:gd name="T10" fmla="*/ 0 60000 65536"/>
              <a:gd name="T11" fmla="*/ 0 60000 65536"/>
              <a:gd name="T12" fmla="*/ 0 w 16"/>
              <a:gd name="T13" fmla="*/ 0 h 13"/>
              <a:gd name="T14" fmla="*/ 16 w 16"/>
              <a:gd name="T15" fmla="*/ 13 h 13"/>
            </a:gdLst>
            <a:ahLst/>
            <a:cxnLst>
              <a:cxn ang="T8">
                <a:pos x="T0" y="T1"/>
              </a:cxn>
              <a:cxn ang="T9">
                <a:pos x="T2" y="T3"/>
              </a:cxn>
              <a:cxn ang="T10">
                <a:pos x="T4" y="T5"/>
              </a:cxn>
              <a:cxn ang="T11">
                <a:pos x="T6" y="T7"/>
              </a:cxn>
            </a:cxnLst>
            <a:rect l="T12" t="T13" r="T14" b="T15"/>
            <a:pathLst>
              <a:path w="16" h="13">
                <a:moveTo>
                  <a:pt x="16" y="0"/>
                </a:moveTo>
                <a:lnTo>
                  <a:pt x="14" y="2"/>
                </a:lnTo>
                <a:lnTo>
                  <a:pt x="2" y="11"/>
                </a:lnTo>
                <a:lnTo>
                  <a:pt x="0" y="13"/>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85" name="Freeform 109"/>
          <p:cNvSpPr>
            <a:spLocks/>
          </p:cNvSpPr>
          <p:nvPr/>
        </p:nvSpPr>
        <p:spPr bwMode="auto">
          <a:xfrm>
            <a:off x="5070475" y="958850"/>
            <a:ext cx="22225" cy="23813"/>
          </a:xfrm>
          <a:custGeom>
            <a:avLst/>
            <a:gdLst>
              <a:gd name="T0" fmla="*/ 2147483647 w 14"/>
              <a:gd name="T1" fmla="*/ 0 h 15"/>
              <a:gd name="T2" fmla="*/ 2147483647 w 14"/>
              <a:gd name="T3" fmla="*/ 0 h 15"/>
              <a:gd name="T4" fmla="*/ 2147483647 w 14"/>
              <a:gd name="T5" fmla="*/ 2147483647 h 15"/>
              <a:gd name="T6" fmla="*/ 0 w 14"/>
              <a:gd name="T7" fmla="*/ 2147483647 h 15"/>
              <a:gd name="T8" fmla="*/ 0 60000 65536"/>
              <a:gd name="T9" fmla="*/ 0 60000 65536"/>
              <a:gd name="T10" fmla="*/ 0 60000 65536"/>
              <a:gd name="T11" fmla="*/ 0 60000 65536"/>
              <a:gd name="T12" fmla="*/ 0 w 14"/>
              <a:gd name="T13" fmla="*/ 0 h 15"/>
              <a:gd name="T14" fmla="*/ 14 w 14"/>
              <a:gd name="T15" fmla="*/ 15 h 15"/>
            </a:gdLst>
            <a:ahLst/>
            <a:cxnLst>
              <a:cxn ang="T8">
                <a:pos x="T0" y="T1"/>
              </a:cxn>
              <a:cxn ang="T9">
                <a:pos x="T2" y="T3"/>
              </a:cxn>
              <a:cxn ang="T10">
                <a:pos x="T4" y="T5"/>
              </a:cxn>
              <a:cxn ang="T11">
                <a:pos x="T6" y="T7"/>
              </a:cxn>
            </a:cxnLst>
            <a:rect l="T12" t="T13" r="T14" b="T15"/>
            <a:pathLst>
              <a:path w="14" h="15">
                <a:moveTo>
                  <a:pt x="14" y="0"/>
                </a:moveTo>
                <a:lnTo>
                  <a:pt x="12" y="0"/>
                </a:lnTo>
                <a:lnTo>
                  <a:pt x="2" y="13"/>
                </a:lnTo>
                <a:lnTo>
                  <a:pt x="0" y="1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86" name="Freeform 110"/>
          <p:cNvSpPr>
            <a:spLocks/>
          </p:cNvSpPr>
          <p:nvPr/>
        </p:nvSpPr>
        <p:spPr bwMode="auto">
          <a:xfrm>
            <a:off x="5049838" y="995363"/>
            <a:ext cx="14287" cy="30162"/>
          </a:xfrm>
          <a:custGeom>
            <a:avLst/>
            <a:gdLst>
              <a:gd name="T0" fmla="*/ 2147483647 w 9"/>
              <a:gd name="T1" fmla="*/ 0 h 19"/>
              <a:gd name="T2" fmla="*/ 2147483647 w 9"/>
              <a:gd name="T3" fmla="*/ 2147483647 h 19"/>
              <a:gd name="T4" fmla="*/ 2147483647 w 9"/>
              <a:gd name="T5" fmla="*/ 2147483647 h 19"/>
              <a:gd name="T6" fmla="*/ 0 w 9"/>
              <a:gd name="T7" fmla="*/ 2147483647 h 19"/>
              <a:gd name="T8" fmla="*/ 0 60000 65536"/>
              <a:gd name="T9" fmla="*/ 0 60000 65536"/>
              <a:gd name="T10" fmla="*/ 0 60000 65536"/>
              <a:gd name="T11" fmla="*/ 0 60000 65536"/>
              <a:gd name="T12" fmla="*/ 0 w 9"/>
              <a:gd name="T13" fmla="*/ 0 h 19"/>
              <a:gd name="T14" fmla="*/ 9 w 9"/>
              <a:gd name="T15" fmla="*/ 19 h 19"/>
            </a:gdLst>
            <a:ahLst/>
            <a:cxnLst>
              <a:cxn ang="T8">
                <a:pos x="T0" y="T1"/>
              </a:cxn>
              <a:cxn ang="T9">
                <a:pos x="T2" y="T3"/>
              </a:cxn>
              <a:cxn ang="T10">
                <a:pos x="T4" y="T5"/>
              </a:cxn>
              <a:cxn ang="T11">
                <a:pos x="T6" y="T7"/>
              </a:cxn>
            </a:cxnLst>
            <a:rect l="T12" t="T13" r="T14" b="T15"/>
            <a:pathLst>
              <a:path w="9" h="19">
                <a:moveTo>
                  <a:pt x="9" y="0"/>
                </a:moveTo>
                <a:lnTo>
                  <a:pt x="7" y="4"/>
                </a:lnTo>
                <a:lnTo>
                  <a:pt x="2" y="17"/>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87" name="Freeform 111"/>
          <p:cNvSpPr>
            <a:spLocks/>
          </p:cNvSpPr>
          <p:nvPr/>
        </p:nvSpPr>
        <p:spPr bwMode="auto">
          <a:xfrm>
            <a:off x="5037138" y="1041400"/>
            <a:ext cx="6350" cy="30163"/>
          </a:xfrm>
          <a:custGeom>
            <a:avLst/>
            <a:gdLst>
              <a:gd name="T0" fmla="*/ 2147483647 w 4"/>
              <a:gd name="T1" fmla="*/ 0 h 19"/>
              <a:gd name="T2" fmla="*/ 2147483647 w 4"/>
              <a:gd name="T3" fmla="*/ 2147483647 h 19"/>
              <a:gd name="T4" fmla="*/ 0 w 4"/>
              <a:gd name="T5" fmla="*/ 2147483647 h 19"/>
              <a:gd name="T6" fmla="*/ 0 w 4"/>
              <a:gd name="T7" fmla="*/ 2147483647 h 19"/>
              <a:gd name="T8" fmla="*/ 0 60000 65536"/>
              <a:gd name="T9" fmla="*/ 0 60000 65536"/>
              <a:gd name="T10" fmla="*/ 0 60000 65536"/>
              <a:gd name="T11" fmla="*/ 0 60000 65536"/>
              <a:gd name="T12" fmla="*/ 0 w 4"/>
              <a:gd name="T13" fmla="*/ 0 h 19"/>
              <a:gd name="T14" fmla="*/ 4 w 4"/>
              <a:gd name="T15" fmla="*/ 19 h 19"/>
            </a:gdLst>
            <a:ahLst/>
            <a:cxnLst>
              <a:cxn ang="T8">
                <a:pos x="T0" y="T1"/>
              </a:cxn>
              <a:cxn ang="T9">
                <a:pos x="T2" y="T3"/>
              </a:cxn>
              <a:cxn ang="T10">
                <a:pos x="T4" y="T5"/>
              </a:cxn>
              <a:cxn ang="T11">
                <a:pos x="T6" y="T7"/>
              </a:cxn>
            </a:cxnLst>
            <a:rect l="T12" t="T13" r="T14" b="T15"/>
            <a:pathLst>
              <a:path w="4" h="19">
                <a:moveTo>
                  <a:pt x="4" y="0"/>
                </a:moveTo>
                <a:lnTo>
                  <a:pt x="4" y="4"/>
                </a:lnTo>
                <a:lnTo>
                  <a:pt x="0" y="17"/>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88" name="Freeform 112"/>
          <p:cNvSpPr>
            <a:spLocks/>
          </p:cNvSpPr>
          <p:nvPr/>
        </p:nvSpPr>
        <p:spPr bwMode="auto">
          <a:xfrm>
            <a:off x="5037138" y="1087438"/>
            <a:ext cx="1587" cy="33337"/>
          </a:xfrm>
          <a:custGeom>
            <a:avLst/>
            <a:gdLst>
              <a:gd name="T0" fmla="*/ 0 w 1587"/>
              <a:gd name="T1" fmla="*/ 0 h 21"/>
              <a:gd name="T2" fmla="*/ 0 w 1587"/>
              <a:gd name="T3" fmla="*/ 2147483647 h 21"/>
              <a:gd name="T4" fmla="*/ 0 w 1587"/>
              <a:gd name="T5" fmla="*/ 2147483647 h 21"/>
              <a:gd name="T6" fmla="*/ 0 w 1587"/>
              <a:gd name="T7" fmla="*/ 2147483647 h 21"/>
              <a:gd name="T8" fmla="*/ 0 w 1587"/>
              <a:gd name="T9" fmla="*/ 2147483647 h 21"/>
              <a:gd name="T10" fmla="*/ 0 60000 65536"/>
              <a:gd name="T11" fmla="*/ 0 60000 65536"/>
              <a:gd name="T12" fmla="*/ 0 60000 65536"/>
              <a:gd name="T13" fmla="*/ 0 60000 65536"/>
              <a:gd name="T14" fmla="*/ 0 60000 65536"/>
              <a:gd name="T15" fmla="*/ 0 w 1587"/>
              <a:gd name="T16" fmla="*/ 0 h 21"/>
              <a:gd name="T17" fmla="*/ 1587 w 1587"/>
              <a:gd name="T18" fmla="*/ 21 h 21"/>
            </a:gdLst>
            <a:ahLst/>
            <a:cxnLst>
              <a:cxn ang="T10">
                <a:pos x="T0" y="T1"/>
              </a:cxn>
              <a:cxn ang="T11">
                <a:pos x="T2" y="T3"/>
              </a:cxn>
              <a:cxn ang="T12">
                <a:pos x="T4" y="T5"/>
              </a:cxn>
              <a:cxn ang="T13">
                <a:pos x="T6" y="T7"/>
              </a:cxn>
              <a:cxn ang="T14">
                <a:pos x="T8" y="T9"/>
              </a:cxn>
            </a:cxnLst>
            <a:rect l="T15" t="T16" r="T17" b="T18"/>
            <a:pathLst>
              <a:path w="1587" h="21">
                <a:moveTo>
                  <a:pt x="0" y="0"/>
                </a:moveTo>
                <a:lnTo>
                  <a:pt x="0" y="4"/>
                </a:lnTo>
                <a:lnTo>
                  <a:pt x="0" y="11"/>
                </a:lnTo>
                <a:lnTo>
                  <a:pt x="0" y="19"/>
                </a:lnTo>
                <a:lnTo>
                  <a:pt x="0" y="2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89" name="Freeform 113"/>
          <p:cNvSpPr>
            <a:spLocks/>
          </p:cNvSpPr>
          <p:nvPr/>
        </p:nvSpPr>
        <p:spPr bwMode="auto">
          <a:xfrm>
            <a:off x="5037138" y="1135063"/>
            <a:ext cx="6350" cy="31750"/>
          </a:xfrm>
          <a:custGeom>
            <a:avLst/>
            <a:gdLst>
              <a:gd name="T0" fmla="*/ 0 w 4"/>
              <a:gd name="T1" fmla="*/ 0 h 20"/>
              <a:gd name="T2" fmla="*/ 0 w 4"/>
              <a:gd name="T3" fmla="*/ 2147483647 h 20"/>
              <a:gd name="T4" fmla="*/ 2147483647 w 4"/>
              <a:gd name="T5" fmla="*/ 2147483647 h 20"/>
              <a:gd name="T6" fmla="*/ 2147483647 w 4"/>
              <a:gd name="T7" fmla="*/ 2147483647 h 20"/>
              <a:gd name="T8" fmla="*/ 0 60000 65536"/>
              <a:gd name="T9" fmla="*/ 0 60000 65536"/>
              <a:gd name="T10" fmla="*/ 0 60000 65536"/>
              <a:gd name="T11" fmla="*/ 0 60000 65536"/>
              <a:gd name="T12" fmla="*/ 0 w 4"/>
              <a:gd name="T13" fmla="*/ 0 h 20"/>
              <a:gd name="T14" fmla="*/ 4 w 4"/>
              <a:gd name="T15" fmla="*/ 20 h 20"/>
            </a:gdLst>
            <a:ahLst/>
            <a:cxnLst>
              <a:cxn ang="T8">
                <a:pos x="T0" y="T1"/>
              </a:cxn>
              <a:cxn ang="T9">
                <a:pos x="T2" y="T3"/>
              </a:cxn>
              <a:cxn ang="T10">
                <a:pos x="T4" y="T5"/>
              </a:cxn>
              <a:cxn ang="T11">
                <a:pos x="T6" y="T7"/>
              </a:cxn>
            </a:cxnLst>
            <a:rect l="T12" t="T13" r="T14" b="T15"/>
            <a:pathLst>
              <a:path w="4" h="20">
                <a:moveTo>
                  <a:pt x="0" y="0"/>
                </a:moveTo>
                <a:lnTo>
                  <a:pt x="0" y="4"/>
                </a:lnTo>
                <a:lnTo>
                  <a:pt x="4" y="2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90" name="Freeform 114"/>
          <p:cNvSpPr>
            <a:spLocks/>
          </p:cNvSpPr>
          <p:nvPr/>
        </p:nvSpPr>
        <p:spPr bwMode="auto">
          <a:xfrm>
            <a:off x="5049838" y="1181100"/>
            <a:ext cx="11112" cy="28575"/>
          </a:xfrm>
          <a:custGeom>
            <a:avLst/>
            <a:gdLst>
              <a:gd name="T0" fmla="*/ 0 w 7"/>
              <a:gd name="T1" fmla="*/ 0 h 18"/>
              <a:gd name="T2" fmla="*/ 2147483647 w 7"/>
              <a:gd name="T3" fmla="*/ 2147483647 h 18"/>
              <a:gd name="T4" fmla="*/ 2147483647 w 7"/>
              <a:gd name="T5" fmla="*/ 2147483647 h 18"/>
              <a:gd name="T6" fmla="*/ 0 60000 65536"/>
              <a:gd name="T7" fmla="*/ 0 60000 65536"/>
              <a:gd name="T8" fmla="*/ 0 60000 65536"/>
              <a:gd name="T9" fmla="*/ 0 w 7"/>
              <a:gd name="T10" fmla="*/ 0 h 18"/>
              <a:gd name="T11" fmla="*/ 7 w 7"/>
              <a:gd name="T12" fmla="*/ 18 h 18"/>
            </a:gdLst>
            <a:ahLst/>
            <a:cxnLst>
              <a:cxn ang="T6">
                <a:pos x="T0" y="T1"/>
              </a:cxn>
              <a:cxn ang="T7">
                <a:pos x="T2" y="T3"/>
              </a:cxn>
              <a:cxn ang="T8">
                <a:pos x="T4" y="T5"/>
              </a:cxn>
            </a:cxnLst>
            <a:rect l="T9" t="T10" r="T11" b="T12"/>
            <a:pathLst>
              <a:path w="7" h="18">
                <a:moveTo>
                  <a:pt x="0" y="0"/>
                </a:moveTo>
                <a:lnTo>
                  <a:pt x="2" y="4"/>
                </a:lnTo>
                <a:lnTo>
                  <a:pt x="7" y="1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91" name="Freeform 115"/>
          <p:cNvSpPr>
            <a:spLocks/>
          </p:cNvSpPr>
          <p:nvPr/>
        </p:nvSpPr>
        <p:spPr bwMode="auto">
          <a:xfrm>
            <a:off x="5067300" y="1223963"/>
            <a:ext cx="22225" cy="25400"/>
          </a:xfrm>
          <a:custGeom>
            <a:avLst/>
            <a:gdLst>
              <a:gd name="T0" fmla="*/ 0 w 14"/>
              <a:gd name="T1" fmla="*/ 0 h 16"/>
              <a:gd name="T2" fmla="*/ 2147483647 w 14"/>
              <a:gd name="T3" fmla="*/ 2147483647 h 16"/>
              <a:gd name="T4" fmla="*/ 2147483647 w 14"/>
              <a:gd name="T5" fmla="*/ 2147483647 h 16"/>
              <a:gd name="T6" fmla="*/ 0 60000 65536"/>
              <a:gd name="T7" fmla="*/ 0 60000 65536"/>
              <a:gd name="T8" fmla="*/ 0 60000 65536"/>
              <a:gd name="T9" fmla="*/ 0 w 14"/>
              <a:gd name="T10" fmla="*/ 0 h 16"/>
              <a:gd name="T11" fmla="*/ 14 w 14"/>
              <a:gd name="T12" fmla="*/ 16 h 16"/>
            </a:gdLst>
            <a:ahLst/>
            <a:cxnLst>
              <a:cxn ang="T6">
                <a:pos x="T0" y="T1"/>
              </a:cxn>
              <a:cxn ang="T7">
                <a:pos x="T2" y="T3"/>
              </a:cxn>
              <a:cxn ang="T8">
                <a:pos x="T4" y="T5"/>
              </a:cxn>
            </a:cxnLst>
            <a:rect l="T9" t="T10" r="T11" b="T12"/>
            <a:pathLst>
              <a:path w="14" h="16">
                <a:moveTo>
                  <a:pt x="0" y="0"/>
                </a:moveTo>
                <a:lnTo>
                  <a:pt x="4" y="4"/>
                </a:lnTo>
                <a:lnTo>
                  <a:pt x="14" y="1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92" name="Freeform 116"/>
          <p:cNvSpPr>
            <a:spLocks/>
          </p:cNvSpPr>
          <p:nvPr/>
        </p:nvSpPr>
        <p:spPr bwMode="auto">
          <a:xfrm>
            <a:off x="5097463" y="1260475"/>
            <a:ext cx="25400" cy="22225"/>
          </a:xfrm>
          <a:custGeom>
            <a:avLst/>
            <a:gdLst>
              <a:gd name="T0" fmla="*/ 0 w 16"/>
              <a:gd name="T1" fmla="*/ 0 h 14"/>
              <a:gd name="T2" fmla="*/ 2147483647 w 16"/>
              <a:gd name="T3" fmla="*/ 2147483647 h 14"/>
              <a:gd name="T4" fmla="*/ 2147483647 w 16"/>
              <a:gd name="T5" fmla="*/ 2147483647 h 14"/>
              <a:gd name="T6" fmla="*/ 0 60000 65536"/>
              <a:gd name="T7" fmla="*/ 0 60000 65536"/>
              <a:gd name="T8" fmla="*/ 0 60000 65536"/>
              <a:gd name="T9" fmla="*/ 0 w 16"/>
              <a:gd name="T10" fmla="*/ 0 h 14"/>
              <a:gd name="T11" fmla="*/ 16 w 16"/>
              <a:gd name="T12" fmla="*/ 14 h 14"/>
            </a:gdLst>
            <a:ahLst/>
            <a:cxnLst>
              <a:cxn ang="T6">
                <a:pos x="T0" y="T1"/>
              </a:cxn>
              <a:cxn ang="T7">
                <a:pos x="T2" y="T3"/>
              </a:cxn>
              <a:cxn ang="T8">
                <a:pos x="T4" y="T5"/>
              </a:cxn>
            </a:cxnLst>
            <a:rect l="T9" t="T10" r="T11" b="T12"/>
            <a:pathLst>
              <a:path w="16" h="14">
                <a:moveTo>
                  <a:pt x="0" y="0"/>
                </a:moveTo>
                <a:lnTo>
                  <a:pt x="4" y="6"/>
                </a:lnTo>
                <a:lnTo>
                  <a:pt x="16" y="14"/>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93" name="Freeform 117"/>
          <p:cNvSpPr>
            <a:spLocks/>
          </p:cNvSpPr>
          <p:nvPr/>
        </p:nvSpPr>
        <p:spPr bwMode="auto">
          <a:xfrm>
            <a:off x="5133975" y="1292225"/>
            <a:ext cx="28575" cy="14288"/>
          </a:xfrm>
          <a:custGeom>
            <a:avLst/>
            <a:gdLst>
              <a:gd name="T0" fmla="*/ 0 w 18"/>
              <a:gd name="T1" fmla="*/ 0 h 9"/>
              <a:gd name="T2" fmla="*/ 2147483647 w 18"/>
              <a:gd name="T3" fmla="*/ 2147483647 h 9"/>
              <a:gd name="T4" fmla="*/ 2147483647 w 18"/>
              <a:gd name="T5" fmla="*/ 2147483647 h 9"/>
              <a:gd name="T6" fmla="*/ 0 60000 65536"/>
              <a:gd name="T7" fmla="*/ 0 60000 65536"/>
              <a:gd name="T8" fmla="*/ 0 60000 65536"/>
              <a:gd name="T9" fmla="*/ 0 w 18"/>
              <a:gd name="T10" fmla="*/ 0 h 9"/>
              <a:gd name="T11" fmla="*/ 18 w 18"/>
              <a:gd name="T12" fmla="*/ 9 h 9"/>
            </a:gdLst>
            <a:ahLst/>
            <a:cxnLst>
              <a:cxn ang="T6">
                <a:pos x="T0" y="T1"/>
              </a:cxn>
              <a:cxn ang="T7">
                <a:pos x="T2" y="T3"/>
              </a:cxn>
              <a:cxn ang="T8">
                <a:pos x="T4" y="T5"/>
              </a:cxn>
            </a:cxnLst>
            <a:rect l="T9" t="T10" r="T11" b="T12"/>
            <a:pathLst>
              <a:path w="18" h="9">
                <a:moveTo>
                  <a:pt x="0" y="0"/>
                </a:moveTo>
                <a:lnTo>
                  <a:pt x="6" y="3"/>
                </a:lnTo>
                <a:lnTo>
                  <a:pt x="18" y="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94" name="Freeform 118"/>
          <p:cNvSpPr>
            <a:spLocks/>
          </p:cNvSpPr>
          <p:nvPr/>
        </p:nvSpPr>
        <p:spPr bwMode="auto">
          <a:xfrm>
            <a:off x="5176838" y="1316038"/>
            <a:ext cx="31750" cy="9525"/>
          </a:xfrm>
          <a:custGeom>
            <a:avLst/>
            <a:gdLst>
              <a:gd name="T0" fmla="*/ 0 w 20"/>
              <a:gd name="T1" fmla="*/ 0 h 6"/>
              <a:gd name="T2" fmla="*/ 2147483647 w 20"/>
              <a:gd name="T3" fmla="*/ 2147483647 h 6"/>
              <a:gd name="T4" fmla="*/ 2147483647 w 20"/>
              <a:gd name="T5" fmla="*/ 2147483647 h 6"/>
              <a:gd name="T6" fmla="*/ 0 60000 65536"/>
              <a:gd name="T7" fmla="*/ 0 60000 65536"/>
              <a:gd name="T8" fmla="*/ 0 60000 65536"/>
              <a:gd name="T9" fmla="*/ 0 w 20"/>
              <a:gd name="T10" fmla="*/ 0 h 6"/>
              <a:gd name="T11" fmla="*/ 20 w 20"/>
              <a:gd name="T12" fmla="*/ 6 h 6"/>
            </a:gdLst>
            <a:ahLst/>
            <a:cxnLst>
              <a:cxn ang="T6">
                <a:pos x="T0" y="T1"/>
              </a:cxn>
              <a:cxn ang="T7">
                <a:pos x="T2" y="T3"/>
              </a:cxn>
              <a:cxn ang="T8">
                <a:pos x="T4" y="T5"/>
              </a:cxn>
            </a:cxnLst>
            <a:rect l="T9" t="T10" r="T11" b="T12"/>
            <a:pathLst>
              <a:path w="20" h="6">
                <a:moveTo>
                  <a:pt x="0" y="0"/>
                </a:moveTo>
                <a:lnTo>
                  <a:pt x="6" y="2"/>
                </a:lnTo>
                <a:lnTo>
                  <a:pt x="20" y="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95" name="Freeform 119"/>
          <p:cNvSpPr>
            <a:spLocks/>
          </p:cNvSpPr>
          <p:nvPr/>
        </p:nvSpPr>
        <p:spPr bwMode="auto">
          <a:xfrm>
            <a:off x="5222875" y="1328738"/>
            <a:ext cx="30163" cy="3175"/>
          </a:xfrm>
          <a:custGeom>
            <a:avLst/>
            <a:gdLst>
              <a:gd name="T0" fmla="*/ 0 w 19"/>
              <a:gd name="T1" fmla="*/ 0 h 2"/>
              <a:gd name="T2" fmla="*/ 2147483647 w 19"/>
              <a:gd name="T3" fmla="*/ 0 h 2"/>
              <a:gd name="T4" fmla="*/ 2147483647 w 19"/>
              <a:gd name="T5" fmla="*/ 2147483647 h 2"/>
              <a:gd name="T6" fmla="*/ 0 60000 65536"/>
              <a:gd name="T7" fmla="*/ 0 60000 65536"/>
              <a:gd name="T8" fmla="*/ 0 60000 65536"/>
              <a:gd name="T9" fmla="*/ 0 w 19"/>
              <a:gd name="T10" fmla="*/ 0 h 2"/>
              <a:gd name="T11" fmla="*/ 19 w 19"/>
              <a:gd name="T12" fmla="*/ 2 h 2"/>
            </a:gdLst>
            <a:ahLst/>
            <a:cxnLst>
              <a:cxn ang="T6">
                <a:pos x="T0" y="T1"/>
              </a:cxn>
              <a:cxn ang="T7">
                <a:pos x="T2" y="T3"/>
              </a:cxn>
              <a:cxn ang="T8">
                <a:pos x="T4" y="T5"/>
              </a:cxn>
            </a:cxnLst>
            <a:rect l="T9" t="T10" r="T11" b="T12"/>
            <a:pathLst>
              <a:path w="19" h="2">
                <a:moveTo>
                  <a:pt x="0" y="0"/>
                </a:moveTo>
                <a:lnTo>
                  <a:pt x="8" y="0"/>
                </a:lnTo>
                <a:lnTo>
                  <a:pt x="19" y="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696" name="Line 120"/>
          <p:cNvSpPr>
            <a:spLocks noChangeShapeType="1"/>
          </p:cNvSpPr>
          <p:nvPr/>
        </p:nvSpPr>
        <p:spPr bwMode="auto">
          <a:xfrm flipV="1">
            <a:off x="4319588" y="139223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97" name="Line 121"/>
          <p:cNvSpPr>
            <a:spLocks noChangeShapeType="1"/>
          </p:cNvSpPr>
          <p:nvPr/>
        </p:nvSpPr>
        <p:spPr bwMode="auto">
          <a:xfrm flipV="1">
            <a:off x="4319588" y="13430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98" name="Line 122"/>
          <p:cNvSpPr>
            <a:spLocks noChangeShapeType="1"/>
          </p:cNvSpPr>
          <p:nvPr/>
        </p:nvSpPr>
        <p:spPr bwMode="auto">
          <a:xfrm flipV="1">
            <a:off x="4319588" y="1296988"/>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699" name="Line 123"/>
          <p:cNvSpPr>
            <a:spLocks noChangeShapeType="1"/>
          </p:cNvSpPr>
          <p:nvPr/>
        </p:nvSpPr>
        <p:spPr bwMode="auto">
          <a:xfrm flipV="1">
            <a:off x="4319588" y="1249363"/>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00" name="Line 124"/>
          <p:cNvSpPr>
            <a:spLocks noChangeShapeType="1"/>
          </p:cNvSpPr>
          <p:nvPr/>
        </p:nvSpPr>
        <p:spPr bwMode="auto">
          <a:xfrm flipV="1">
            <a:off x="4319588" y="12001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01" name="Line 125"/>
          <p:cNvSpPr>
            <a:spLocks noChangeShapeType="1"/>
          </p:cNvSpPr>
          <p:nvPr/>
        </p:nvSpPr>
        <p:spPr bwMode="auto">
          <a:xfrm flipV="1">
            <a:off x="4319588" y="115411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02" name="Line 126"/>
          <p:cNvSpPr>
            <a:spLocks noChangeShapeType="1"/>
          </p:cNvSpPr>
          <p:nvPr/>
        </p:nvSpPr>
        <p:spPr bwMode="auto">
          <a:xfrm flipV="1">
            <a:off x="4319588" y="110490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03" name="Line 127"/>
          <p:cNvSpPr>
            <a:spLocks noChangeShapeType="1"/>
          </p:cNvSpPr>
          <p:nvPr/>
        </p:nvSpPr>
        <p:spPr bwMode="auto">
          <a:xfrm flipV="1">
            <a:off x="4319588" y="1058863"/>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04" name="Line 128"/>
          <p:cNvSpPr>
            <a:spLocks noChangeShapeType="1"/>
          </p:cNvSpPr>
          <p:nvPr/>
        </p:nvSpPr>
        <p:spPr bwMode="auto">
          <a:xfrm flipV="1">
            <a:off x="4319588" y="10112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05" name="Line 129"/>
          <p:cNvSpPr>
            <a:spLocks noChangeShapeType="1"/>
          </p:cNvSpPr>
          <p:nvPr/>
        </p:nvSpPr>
        <p:spPr bwMode="auto">
          <a:xfrm flipV="1">
            <a:off x="4319588" y="9620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06" name="Line 130"/>
          <p:cNvSpPr>
            <a:spLocks noChangeShapeType="1"/>
          </p:cNvSpPr>
          <p:nvPr/>
        </p:nvSpPr>
        <p:spPr bwMode="auto">
          <a:xfrm flipV="1">
            <a:off x="4319588" y="915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07" name="Line 131"/>
          <p:cNvSpPr>
            <a:spLocks noChangeShapeType="1"/>
          </p:cNvSpPr>
          <p:nvPr/>
        </p:nvSpPr>
        <p:spPr bwMode="auto">
          <a:xfrm flipV="1">
            <a:off x="4319588" y="86677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08" name="Freeform 132"/>
          <p:cNvSpPr>
            <a:spLocks/>
          </p:cNvSpPr>
          <p:nvPr/>
        </p:nvSpPr>
        <p:spPr bwMode="auto">
          <a:xfrm>
            <a:off x="4319588" y="787400"/>
            <a:ext cx="1587" cy="65088"/>
          </a:xfrm>
          <a:custGeom>
            <a:avLst/>
            <a:gdLst>
              <a:gd name="T0" fmla="*/ 0 w 1587"/>
              <a:gd name="T1" fmla="*/ 2147483647 h 41"/>
              <a:gd name="T2" fmla="*/ 0 w 1587"/>
              <a:gd name="T3" fmla="*/ 2147483647 h 41"/>
              <a:gd name="T4" fmla="*/ 0 w 1587"/>
              <a:gd name="T5" fmla="*/ 2147483647 h 41"/>
              <a:gd name="T6" fmla="*/ 0 w 1587"/>
              <a:gd name="T7" fmla="*/ 0 h 41"/>
              <a:gd name="T8" fmla="*/ 0 60000 65536"/>
              <a:gd name="T9" fmla="*/ 0 60000 65536"/>
              <a:gd name="T10" fmla="*/ 0 60000 65536"/>
              <a:gd name="T11" fmla="*/ 0 60000 65536"/>
              <a:gd name="T12" fmla="*/ 0 w 1587"/>
              <a:gd name="T13" fmla="*/ 0 h 41"/>
              <a:gd name="T14" fmla="*/ 1587 w 1587"/>
              <a:gd name="T15" fmla="*/ 41 h 41"/>
            </a:gdLst>
            <a:ahLst/>
            <a:cxnLst>
              <a:cxn ang="T8">
                <a:pos x="T0" y="T1"/>
              </a:cxn>
              <a:cxn ang="T9">
                <a:pos x="T2" y="T3"/>
              </a:cxn>
              <a:cxn ang="T10">
                <a:pos x="T4" y="T5"/>
              </a:cxn>
              <a:cxn ang="T11">
                <a:pos x="T6" y="T7"/>
              </a:cxn>
            </a:cxnLst>
            <a:rect l="T12" t="T13" r="T14" b="T15"/>
            <a:pathLst>
              <a:path w="1587" h="41">
                <a:moveTo>
                  <a:pt x="0" y="41"/>
                </a:moveTo>
                <a:lnTo>
                  <a:pt x="0" y="19"/>
                </a:lnTo>
                <a:lnTo>
                  <a:pt x="0" y="1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09" name="Line 133"/>
          <p:cNvSpPr>
            <a:spLocks noChangeShapeType="1"/>
          </p:cNvSpPr>
          <p:nvPr/>
        </p:nvSpPr>
        <p:spPr bwMode="auto">
          <a:xfrm>
            <a:off x="4160838" y="78740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10" name="Line 134"/>
          <p:cNvSpPr>
            <a:spLocks noChangeShapeType="1"/>
          </p:cNvSpPr>
          <p:nvPr/>
        </p:nvSpPr>
        <p:spPr bwMode="auto">
          <a:xfrm>
            <a:off x="4160838" y="83661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11" name="Line 135"/>
          <p:cNvSpPr>
            <a:spLocks noChangeShapeType="1"/>
          </p:cNvSpPr>
          <p:nvPr/>
        </p:nvSpPr>
        <p:spPr bwMode="auto">
          <a:xfrm>
            <a:off x="4160838" y="8826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12" name="Line 136"/>
          <p:cNvSpPr>
            <a:spLocks noChangeShapeType="1"/>
          </p:cNvSpPr>
          <p:nvPr/>
        </p:nvSpPr>
        <p:spPr bwMode="auto">
          <a:xfrm>
            <a:off x="4160838" y="93186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13" name="Line 137"/>
          <p:cNvSpPr>
            <a:spLocks noChangeShapeType="1"/>
          </p:cNvSpPr>
          <p:nvPr/>
        </p:nvSpPr>
        <p:spPr bwMode="auto">
          <a:xfrm>
            <a:off x="4160838" y="976313"/>
            <a:ext cx="1587" cy="349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14" name="Line 138"/>
          <p:cNvSpPr>
            <a:spLocks noChangeShapeType="1"/>
          </p:cNvSpPr>
          <p:nvPr/>
        </p:nvSpPr>
        <p:spPr bwMode="auto">
          <a:xfrm>
            <a:off x="4160838" y="10255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15" name="Line 139"/>
          <p:cNvSpPr>
            <a:spLocks noChangeShapeType="1"/>
          </p:cNvSpPr>
          <p:nvPr/>
        </p:nvSpPr>
        <p:spPr bwMode="auto">
          <a:xfrm>
            <a:off x="4160838" y="10747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16" name="Line 140"/>
          <p:cNvSpPr>
            <a:spLocks noChangeShapeType="1"/>
          </p:cNvSpPr>
          <p:nvPr/>
        </p:nvSpPr>
        <p:spPr bwMode="auto">
          <a:xfrm>
            <a:off x="4160838" y="112077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17" name="Line 141"/>
          <p:cNvSpPr>
            <a:spLocks noChangeShapeType="1"/>
          </p:cNvSpPr>
          <p:nvPr/>
        </p:nvSpPr>
        <p:spPr bwMode="auto">
          <a:xfrm>
            <a:off x="4160838" y="1169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18" name="Line 142"/>
          <p:cNvSpPr>
            <a:spLocks noChangeShapeType="1"/>
          </p:cNvSpPr>
          <p:nvPr/>
        </p:nvSpPr>
        <p:spPr bwMode="auto">
          <a:xfrm>
            <a:off x="4160838" y="1217613"/>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19" name="Line 143"/>
          <p:cNvSpPr>
            <a:spLocks noChangeShapeType="1"/>
          </p:cNvSpPr>
          <p:nvPr/>
        </p:nvSpPr>
        <p:spPr bwMode="auto">
          <a:xfrm>
            <a:off x="4160838" y="12636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20" name="Line 144"/>
          <p:cNvSpPr>
            <a:spLocks noChangeShapeType="1"/>
          </p:cNvSpPr>
          <p:nvPr/>
        </p:nvSpPr>
        <p:spPr bwMode="auto">
          <a:xfrm>
            <a:off x="4160838" y="131286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21" name="Freeform 145"/>
          <p:cNvSpPr>
            <a:spLocks/>
          </p:cNvSpPr>
          <p:nvPr/>
        </p:nvSpPr>
        <p:spPr bwMode="auto">
          <a:xfrm>
            <a:off x="4160838" y="1362075"/>
            <a:ext cx="1587" cy="63500"/>
          </a:xfrm>
          <a:custGeom>
            <a:avLst/>
            <a:gdLst>
              <a:gd name="T0" fmla="*/ 0 w 1587"/>
              <a:gd name="T1" fmla="*/ 0 h 40"/>
              <a:gd name="T2" fmla="*/ 0 w 1587"/>
              <a:gd name="T3" fmla="*/ 2147483647 h 40"/>
              <a:gd name="T4" fmla="*/ 0 w 1587"/>
              <a:gd name="T5" fmla="*/ 2147483647 h 40"/>
              <a:gd name="T6" fmla="*/ 0 w 1587"/>
              <a:gd name="T7" fmla="*/ 2147483647 h 40"/>
              <a:gd name="T8" fmla="*/ 0 60000 65536"/>
              <a:gd name="T9" fmla="*/ 0 60000 65536"/>
              <a:gd name="T10" fmla="*/ 0 60000 65536"/>
              <a:gd name="T11" fmla="*/ 0 60000 65536"/>
              <a:gd name="T12" fmla="*/ 0 w 1587"/>
              <a:gd name="T13" fmla="*/ 0 h 40"/>
              <a:gd name="T14" fmla="*/ 1587 w 1587"/>
              <a:gd name="T15" fmla="*/ 40 h 40"/>
            </a:gdLst>
            <a:ahLst/>
            <a:cxnLst>
              <a:cxn ang="T8">
                <a:pos x="T0" y="T1"/>
              </a:cxn>
              <a:cxn ang="T9">
                <a:pos x="T2" y="T3"/>
              </a:cxn>
              <a:cxn ang="T10">
                <a:pos x="T4" y="T5"/>
              </a:cxn>
              <a:cxn ang="T11">
                <a:pos x="T6" y="T7"/>
              </a:cxn>
            </a:cxnLst>
            <a:rect l="T12" t="T13" r="T14" b="T15"/>
            <a:pathLst>
              <a:path w="1587" h="40">
                <a:moveTo>
                  <a:pt x="0" y="0"/>
                </a:moveTo>
                <a:lnTo>
                  <a:pt x="0" y="19"/>
                </a:lnTo>
                <a:lnTo>
                  <a:pt x="0" y="29"/>
                </a:lnTo>
                <a:lnTo>
                  <a:pt x="0" y="4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22" name="Freeform 146"/>
          <p:cNvSpPr>
            <a:spLocks/>
          </p:cNvSpPr>
          <p:nvPr/>
        </p:nvSpPr>
        <p:spPr bwMode="auto">
          <a:xfrm>
            <a:off x="3348038" y="906463"/>
            <a:ext cx="638175" cy="1587"/>
          </a:xfrm>
          <a:custGeom>
            <a:avLst/>
            <a:gdLst>
              <a:gd name="T0" fmla="*/ 2147483647 w 402"/>
              <a:gd name="T1" fmla="*/ 0 h 1587"/>
              <a:gd name="T2" fmla="*/ 2147483647 w 402"/>
              <a:gd name="T3" fmla="*/ 0 h 1587"/>
              <a:gd name="T4" fmla="*/ 0 w 402"/>
              <a:gd name="T5" fmla="*/ 0 h 1587"/>
              <a:gd name="T6" fmla="*/ 0 60000 65536"/>
              <a:gd name="T7" fmla="*/ 0 60000 65536"/>
              <a:gd name="T8" fmla="*/ 0 60000 65536"/>
              <a:gd name="T9" fmla="*/ 0 w 402"/>
              <a:gd name="T10" fmla="*/ 0 h 1587"/>
              <a:gd name="T11" fmla="*/ 402 w 402"/>
              <a:gd name="T12" fmla="*/ 1587 h 1587"/>
            </a:gdLst>
            <a:ahLst/>
            <a:cxnLst>
              <a:cxn ang="T6">
                <a:pos x="T0" y="T1"/>
              </a:cxn>
              <a:cxn ang="T7">
                <a:pos x="T2" y="T3"/>
              </a:cxn>
              <a:cxn ang="T8">
                <a:pos x="T4" y="T5"/>
              </a:cxn>
            </a:cxnLst>
            <a:rect l="T9" t="T10" r="T11" b="T12"/>
            <a:pathLst>
              <a:path w="402" h="1587">
                <a:moveTo>
                  <a:pt x="402" y="0"/>
                </a:moveTo>
                <a:lnTo>
                  <a:pt x="273"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23" name="Line 147"/>
          <p:cNvSpPr>
            <a:spLocks noChangeShapeType="1"/>
          </p:cNvSpPr>
          <p:nvPr/>
        </p:nvSpPr>
        <p:spPr bwMode="auto">
          <a:xfrm>
            <a:off x="3348038" y="1303338"/>
            <a:ext cx="638175"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24" name="Line 148"/>
          <p:cNvSpPr>
            <a:spLocks noChangeShapeType="1"/>
          </p:cNvSpPr>
          <p:nvPr/>
        </p:nvSpPr>
        <p:spPr bwMode="auto">
          <a:xfrm flipH="1">
            <a:off x="2981325" y="985838"/>
            <a:ext cx="366713"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25" name="Freeform 149"/>
          <p:cNvSpPr>
            <a:spLocks/>
          </p:cNvSpPr>
          <p:nvPr/>
        </p:nvSpPr>
        <p:spPr bwMode="auto">
          <a:xfrm>
            <a:off x="2981325" y="1223963"/>
            <a:ext cx="366713" cy="1587"/>
          </a:xfrm>
          <a:custGeom>
            <a:avLst/>
            <a:gdLst>
              <a:gd name="T0" fmla="*/ 0 w 231"/>
              <a:gd name="T1" fmla="*/ 0 h 1587"/>
              <a:gd name="T2" fmla="*/ 2147483647 w 231"/>
              <a:gd name="T3" fmla="*/ 0 h 1587"/>
              <a:gd name="T4" fmla="*/ 2147483647 w 231"/>
              <a:gd name="T5" fmla="*/ 0 h 1587"/>
              <a:gd name="T6" fmla="*/ 0 60000 65536"/>
              <a:gd name="T7" fmla="*/ 0 60000 65536"/>
              <a:gd name="T8" fmla="*/ 0 60000 65536"/>
              <a:gd name="T9" fmla="*/ 0 w 231"/>
              <a:gd name="T10" fmla="*/ 0 h 1587"/>
              <a:gd name="T11" fmla="*/ 231 w 231"/>
              <a:gd name="T12" fmla="*/ 1587 h 1587"/>
            </a:gdLst>
            <a:ahLst/>
            <a:cxnLst>
              <a:cxn ang="T6">
                <a:pos x="T0" y="T1"/>
              </a:cxn>
              <a:cxn ang="T7">
                <a:pos x="T2" y="T3"/>
              </a:cxn>
              <a:cxn ang="T8">
                <a:pos x="T4" y="T5"/>
              </a:cxn>
            </a:cxnLst>
            <a:rect l="T9" t="T10" r="T11" b="T12"/>
            <a:pathLst>
              <a:path w="231" h="1587">
                <a:moveTo>
                  <a:pt x="0" y="0"/>
                </a:moveTo>
                <a:lnTo>
                  <a:pt x="102" y="0"/>
                </a:lnTo>
                <a:lnTo>
                  <a:pt x="23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26" name="Line 150"/>
          <p:cNvSpPr>
            <a:spLocks noChangeShapeType="1"/>
          </p:cNvSpPr>
          <p:nvPr/>
        </p:nvSpPr>
        <p:spPr bwMode="auto">
          <a:xfrm flipH="1">
            <a:off x="2951163" y="985838"/>
            <a:ext cx="30162" cy="3333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27" name="Line 151"/>
          <p:cNvSpPr>
            <a:spLocks noChangeShapeType="1"/>
          </p:cNvSpPr>
          <p:nvPr/>
        </p:nvSpPr>
        <p:spPr bwMode="auto">
          <a:xfrm>
            <a:off x="2951163" y="1193800"/>
            <a:ext cx="30162" cy="3016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28" name="Freeform 152"/>
          <p:cNvSpPr>
            <a:spLocks/>
          </p:cNvSpPr>
          <p:nvPr/>
        </p:nvSpPr>
        <p:spPr bwMode="auto">
          <a:xfrm>
            <a:off x="3986213" y="787400"/>
            <a:ext cx="1587" cy="638175"/>
          </a:xfrm>
          <a:custGeom>
            <a:avLst/>
            <a:gdLst>
              <a:gd name="T0" fmla="*/ 0 w 1587"/>
              <a:gd name="T1" fmla="*/ 2147483647 h 402"/>
              <a:gd name="T2" fmla="*/ 0 w 1587"/>
              <a:gd name="T3" fmla="*/ 2147483647 h 402"/>
              <a:gd name="T4" fmla="*/ 0 w 1587"/>
              <a:gd name="T5" fmla="*/ 2147483647 h 402"/>
              <a:gd name="T6" fmla="*/ 0 w 1587"/>
              <a:gd name="T7" fmla="*/ 2147483647 h 402"/>
              <a:gd name="T8" fmla="*/ 0 w 1587"/>
              <a:gd name="T9" fmla="*/ 0 h 402"/>
              <a:gd name="T10" fmla="*/ 0 60000 65536"/>
              <a:gd name="T11" fmla="*/ 0 60000 65536"/>
              <a:gd name="T12" fmla="*/ 0 60000 65536"/>
              <a:gd name="T13" fmla="*/ 0 60000 65536"/>
              <a:gd name="T14" fmla="*/ 0 60000 65536"/>
              <a:gd name="T15" fmla="*/ 0 w 1587"/>
              <a:gd name="T16" fmla="*/ 0 h 402"/>
              <a:gd name="T17" fmla="*/ 1587 w 1587"/>
              <a:gd name="T18" fmla="*/ 402 h 402"/>
            </a:gdLst>
            <a:ahLst/>
            <a:cxnLst>
              <a:cxn ang="T10">
                <a:pos x="T0" y="T1"/>
              </a:cxn>
              <a:cxn ang="T11">
                <a:pos x="T2" y="T3"/>
              </a:cxn>
              <a:cxn ang="T12">
                <a:pos x="T4" y="T5"/>
              </a:cxn>
              <a:cxn ang="T13">
                <a:pos x="T6" y="T7"/>
              </a:cxn>
              <a:cxn ang="T14">
                <a:pos x="T8" y="T9"/>
              </a:cxn>
            </a:cxnLst>
            <a:rect l="T15" t="T16" r="T17" b="T18"/>
            <a:pathLst>
              <a:path w="1587" h="402">
                <a:moveTo>
                  <a:pt x="0" y="402"/>
                </a:moveTo>
                <a:lnTo>
                  <a:pt x="0" y="325"/>
                </a:lnTo>
                <a:lnTo>
                  <a:pt x="0" y="200"/>
                </a:lnTo>
                <a:lnTo>
                  <a:pt x="0" y="75"/>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29" name="Freeform 153"/>
          <p:cNvSpPr>
            <a:spLocks/>
          </p:cNvSpPr>
          <p:nvPr/>
        </p:nvSpPr>
        <p:spPr bwMode="auto">
          <a:xfrm>
            <a:off x="3986213" y="787400"/>
            <a:ext cx="476250" cy="1588"/>
          </a:xfrm>
          <a:custGeom>
            <a:avLst/>
            <a:gdLst>
              <a:gd name="T0" fmla="*/ 2147483647 w 300"/>
              <a:gd name="T1" fmla="*/ 0 h 1588"/>
              <a:gd name="T2" fmla="*/ 2147483647 w 300"/>
              <a:gd name="T3" fmla="*/ 0 h 1588"/>
              <a:gd name="T4" fmla="*/ 2147483647 w 300"/>
              <a:gd name="T5" fmla="*/ 0 h 1588"/>
              <a:gd name="T6" fmla="*/ 0 w 300"/>
              <a:gd name="T7" fmla="*/ 0 h 1588"/>
              <a:gd name="T8" fmla="*/ 0 60000 65536"/>
              <a:gd name="T9" fmla="*/ 0 60000 65536"/>
              <a:gd name="T10" fmla="*/ 0 60000 65536"/>
              <a:gd name="T11" fmla="*/ 0 60000 65536"/>
              <a:gd name="T12" fmla="*/ 0 w 300"/>
              <a:gd name="T13" fmla="*/ 0 h 1588"/>
              <a:gd name="T14" fmla="*/ 300 w 300"/>
              <a:gd name="T15" fmla="*/ 1588 h 1588"/>
            </a:gdLst>
            <a:ahLst/>
            <a:cxnLst>
              <a:cxn ang="T8">
                <a:pos x="T0" y="T1"/>
              </a:cxn>
              <a:cxn ang="T9">
                <a:pos x="T2" y="T3"/>
              </a:cxn>
              <a:cxn ang="T10">
                <a:pos x="T4" y="T5"/>
              </a:cxn>
              <a:cxn ang="T11">
                <a:pos x="T6" y="T7"/>
              </a:cxn>
            </a:cxnLst>
            <a:rect l="T12" t="T13" r="T14" b="T15"/>
            <a:pathLst>
              <a:path w="300" h="1588">
                <a:moveTo>
                  <a:pt x="300" y="0"/>
                </a:moveTo>
                <a:lnTo>
                  <a:pt x="210" y="0"/>
                </a:lnTo>
                <a:lnTo>
                  <a:pt x="11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30" name="Freeform 154"/>
          <p:cNvSpPr>
            <a:spLocks/>
          </p:cNvSpPr>
          <p:nvPr/>
        </p:nvSpPr>
        <p:spPr bwMode="auto">
          <a:xfrm>
            <a:off x="3986213" y="787400"/>
            <a:ext cx="476250" cy="638175"/>
          </a:xfrm>
          <a:custGeom>
            <a:avLst/>
            <a:gdLst>
              <a:gd name="T0" fmla="*/ 2147483647 w 300"/>
              <a:gd name="T1" fmla="*/ 0 h 402"/>
              <a:gd name="T2" fmla="*/ 2147483647 w 300"/>
              <a:gd name="T3" fmla="*/ 2147483647 h 402"/>
              <a:gd name="T4" fmla="*/ 2147483647 w 300"/>
              <a:gd name="T5" fmla="*/ 2147483647 h 402"/>
              <a:gd name="T6" fmla="*/ 2147483647 w 300"/>
              <a:gd name="T7" fmla="*/ 2147483647 h 402"/>
              <a:gd name="T8" fmla="*/ 2147483647 w 300"/>
              <a:gd name="T9" fmla="*/ 2147483647 h 402"/>
              <a:gd name="T10" fmla="*/ 0 w 300"/>
              <a:gd name="T11" fmla="*/ 2147483647 h 402"/>
              <a:gd name="T12" fmla="*/ 0 60000 65536"/>
              <a:gd name="T13" fmla="*/ 0 60000 65536"/>
              <a:gd name="T14" fmla="*/ 0 60000 65536"/>
              <a:gd name="T15" fmla="*/ 0 60000 65536"/>
              <a:gd name="T16" fmla="*/ 0 60000 65536"/>
              <a:gd name="T17" fmla="*/ 0 60000 65536"/>
              <a:gd name="T18" fmla="*/ 0 w 300"/>
              <a:gd name="T19" fmla="*/ 0 h 402"/>
              <a:gd name="T20" fmla="*/ 300 w 300"/>
              <a:gd name="T21" fmla="*/ 402 h 402"/>
            </a:gdLst>
            <a:ahLst/>
            <a:cxnLst>
              <a:cxn ang="T12">
                <a:pos x="T0" y="T1"/>
              </a:cxn>
              <a:cxn ang="T13">
                <a:pos x="T2" y="T3"/>
              </a:cxn>
              <a:cxn ang="T14">
                <a:pos x="T4" y="T5"/>
              </a:cxn>
              <a:cxn ang="T15">
                <a:pos x="T6" y="T7"/>
              </a:cxn>
              <a:cxn ang="T16">
                <a:pos x="T8" y="T9"/>
              </a:cxn>
              <a:cxn ang="T17">
                <a:pos x="T10" y="T11"/>
              </a:cxn>
            </a:cxnLst>
            <a:rect l="T18" t="T19" r="T20" b="T21"/>
            <a:pathLst>
              <a:path w="300" h="402">
                <a:moveTo>
                  <a:pt x="300" y="0"/>
                </a:moveTo>
                <a:lnTo>
                  <a:pt x="300" y="200"/>
                </a:lnTo>
                <a:lnTo>
                  <a:pt x="300" y="402"/>
                </a:lnTo>
                <a:lnTo>
                  <a:pt x="210" y="402"/>
                </a:lnTo>
                <a:lnTo>
                  <a:pt x="110" y="402"/>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31" name="Line 155"/>
          <p:cNvSpPr>
            <a:spLocks noChangeShapeType="1"/>
          </p:cNvSpPr>
          <p:nvPr/>
        </p:nvSpPr>
        <p:spPr bwMode="auto">
          <a:xfrm flipH="1">
            <a:off x="4779963" y="1425575"/>
            <a:ext cx="479425"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32" name="Freeform 156"/>
          <p:cNvSpPr>
            <a:spLocks/>
          </p:cNvSpPr>
          <p:nvPr/>
        </p:nvSpPr>
        <p:spPr bwMode="auto">
          <a:xfrm>
            <a:off x="4779963" y="787400"/>
            <a:ext cx="479425" cy="638175"/>
          </a:xfrm>
          <a:custGeom>
            <a:avLst/>
            <a:gdLst>
              <a:gd name="T0" fmla="*/ 2147483647 w 302"/>
              <a:gd name="T1" fmla="*/ 0 h 402"/>
              <a:gd name="T2" fmla="*/ 0 w 302"/>
              <a:gd name="T3" fmla="*/ 0 h 402"/>
              <a:gd name="T4" fmla="*/ 0 w 302"/>
              <a:gd name="T5" fmla="*/ 2147483647 h 402"/>
              <a:gd name="T6" fmla="*/ 0 w 302"/>
              <a:gd name="T7" fmla="*/ 2147483647 h 402"/>
              <a:gd name="T8" fmla="*/ 0 60000 65536"/>
              <a:gd name="T9" fmla="*/ 0 60000 65536"/>
              <a:gd name="T10" fmla="*/ 0 60000 65536"/>
              <a:gd name="T11" fmla="*/ 0 60000 65536"/>
              <a:gd name="T12" fmla="*/ 0 w 302"/>
              <a:gd name="T13" fmla="*/ 0 h 402"/>
              <a:gd name="T14" fmla="*/ 302 w 302"/>
              <a:gd name="T15" fmla="*/ 402 h 402"/>
            </a:gdLst>
            <a:ahLst/>
            <a:cxnLst>
              <a:cxn ang="T8">
                <a:pos x="T0" y="T1"/>
              </a:cxn>
              <a:cxn ang="T9">
                <a:pos x="T2" y="T3"/>
              </a:cxn>
              <a:cxn ang="T10">
                <a:pos x="T4" y="T5"/>
              </a:cxn>
              <a:cxn ang="T11">
                <a:pos x="T6" y="T7"/>
              </a:cxn>
            </a:cxnLst>
            <a:rect l="T12" t="T13" r="T14" b="T15"/>
            <a:pathLst>
              <a:path w="302" h="402">
                <a:moveTo>
                  <a:pt x="302" y="0"/>
                </a:moveTo>
                <a:lnTo>
                  <a:pt x="0" y="0"/>
                </a:lnTo>
                <a:lnTo>
                  <a:pt x="0" y="200"/>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33" name="Freeform 157"/>
          <p:cNvSpPr>
            <a:spLocks/>
          </p:cNvSpPr>
          <p:nvPr/>
        </p:nvSpPr>
        <p:spPr bwMode="auto">
          <a:xfrm>
            <a:off x="5259388" y="787400"/>
            <a:ext cx="1587" cy="638175"/>
          </a:xfrm>
          <a:custGeom>
            <a:avLst/>
            <a:gdLst>
              <a:gd name="T0" fmla="*/ 0 w 1587"/>
              <a:gd name="T1" fmla="*/ 2147483647 h 402"/>
              <a:gd name="T2" fmla="*/ 0 w 1587"/>
              <a:gd name="T3" fmla="*/ 2147483647 h 402"/>
              <a:gd name="T4" fmla="*/ 0 w 1587"/>
              <a:gd name="T5" fmla="*/ 2147483647 h 402"/>
              <a:gd name="T6" fmla="*/ 0 w 1587"/>
              <a:gd name="T7" fmla="*/ 2147483647 h 402"/>
              <a:gd name="T8" fmla="*/ 0 w 1587"/>
              <a:gd name="T9" fmla="*/ 0 h 402"/>
              <a:gd name="T10" fmla="*/ 0 60000 65536"/>
              <a:gd name="T11" fmla="*/ 0 60000 65536"/>
              <a:gd name="T12" fmla="*/ 0 60000 65536"/>
              <a:gd name="T13" fmla="*/ 0 60000 65536"/>
              <a:gd name="T14" fmla="*/ 0 60000 65536"/>
              <a:gd name="T15" fmla="*/ 0 w 1587"/>
              <a:gd name="T16" fmla="*/ 0 h 402"/>
              <a:gd name="T17" fmla="*/ 1587 w 1587"/>
              <a:gd name="T18" fmla="*/ 402 h 402"/>
            </a:gdLst>
            <a:ahLst/>
            <a:cxnLst>
              <a:cxn ang="T10">
                <a:pos x="T0" y="T1"/>
              </a:cxn>
              <a:cxn ang="T11">
                <a:pos x="T2" y="T3"/>
              </a:cxn>
              <a:cxn ang="T12">
                <a:pos x="T4" y="T5"/>
              </a:cxn>
              <a:cxn ang="T13">
                <a:pos x="T6" y="T7"/>
              </a:cxn>
              <a:cxn ang="T14">
                <a:pos x="T8" y="T9"/>
              </a:cxn>
            </a:cxnLst>
            <a:rect l="T15" t="T16" r="T17" b="T18"/>
            <a:pathLst>
              <a:path w="1587" h="402">
                <a:moveTo>
                  <a:pt x="0" y="402"/>
                </a:moveTo>
                <a:lnTo>
                  <a:pt x="0" y="343"/>
                </a:lnTo>
                <a:lnTo>
                  <a:pt x="0" y="200"/>
                </a:lnTo>
                <a:lnTo>
                  <a:pt x="0" y="6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34" name="Freeform 158"/>
          <p:cNvSpPr>
            <a:spLocks/>
          </p:cNvSpPr>
          <p:nvPr/>
        </p:nvSpPr>
        <p:spPr bwMode="auto">
          <a:xfrm>
            <a:off x="3348038" y="906463"/>
            <a:ext cx="1587" cy="396875"/>
          </a:xfrm>
          <a:custGeom>
            <a:avLst/>
            <a:gdLst>
              <a:gd name="T0" fmla="*/ 0 w 1587"/>
              <a:gd name="T1" fmla="*/ 2147483647 h 130"/>
              <a:gd name="T2" fmla="*/ 0 w 1587"/>
              <a:gd name="T3" fmla="*/ 2147483647 h 130"/>
              <a:gd name="T4" fmla="*/ 0 w 1587"/>
              <a:gd name="T5" fmla="*/ 2147483647 h 130"/>
              <a:gd name="T6" fmla="*/ 0 w 1587"/>
              <a:gd name="T7" fmla="*/ 2147483647 h 130"/>
              <a:gd name="T8" fmla="*/ 0 w 1587"/>
              <a:gd name="T9" fmla="*/ 2147483647 h 130"/>
              <a:gd name="T10" fmla="*/ 0 w 1587"/>
              <a:gd name="T11" fmla="*/ 2147483647 h 130"/>
              <a:gd name="T12" fmla="*/ 0 w 1587"/>
              <a:gd name="T13" fmla="*/ 2147483647 h 130"/>
              <a:gd name="T14" fmla="*/ 0 w 1587"/>
              <a:gd name="T15" fmla="*/ 0 h 130"/>
              <a:gd name="T16" fmla="*/ 0 w 1587"/>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7"/>
              <a:gd name="T28" fmla="*/ 0 h 130"/>
              <a:gd name="T29" fmla="*/ 1587 w 1587"/>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7" h="130">
                <a:moveTo>
                  <a:pt x="0" y="130"/>
                </a:moveTo>
                <a:cubicBezTo>
                  <a:pt x="0" y="130"/>
                  <a:pt x="0" y="130"/>
                  <a:pt x="0" y="130"/>
                </a:cubicBezTo>
                <a:cubicBezTo>
                  <a:pt x="0" y="121"/>
                  <a:pt x="0" y="113"/>
                  <a:pt x="0" y="104"/>
                </a:cubicBezTo>
                <a:cubicBezTo>
                  <a:pt x="0" y="101"/>
                  <a:pt x="0" y="97"/>
                  <a:pt x="0" y="94"/>
                </a:cubicBezTo>
                <a:cubicBezTo>
                  <a:pt x="0" y="84"/>
                  <a:pt x="0" y="75"/>
                  <a:pt x="0" y="65"/>
                </a:cubicBezTo>
                <a:cubicBezTo>
                  <a:pt x="0" y="56"/>
                  <a:pt x="0" y="46"/>
                  <a:pt x="0" y="37"/>
                </a:cubicBezTo>
                <a:cubicBezTo>
                  <a:pt x="0" y="33"/>
                  <a:pt x="0" y="30"/>
                  <a:pt x="0" y="26"/>
                </a:cubicBezTo>
                <a:cubicBezTo>
                  <a:pt x="0" y="17"/>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35" name="Freeform 159"/>
          <p:cNvSpPr>
            <a:spLocks/>
          </p:cNvSpPr>
          <p:nvPr/>
        </p:nvSpPr>
        <p:spPr bwMode="auto">
          <a:xfrm>
            <a:off x="3602038" y="1041400"/>
            <a:ext cx="128587" cy="128588"/>
          </a:xfrm>
          <a:custGeom>
            <a:avLst/>
            <a:gdLst>
              <a:gd name="T0" fmla="*/ 0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0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2147483647 w 81"/>
              <a:gd name="T33" fmla="*/ 2147483647 h 81"/>
              <a:gd name="T34" fmla="*/ 2147483647 w 81"/>
              <a:gd name="T35" fmla="*/ 2147483647 h 81"/>
              <a:gd name="T36" fmla="*/ 2147483647 w 81"/>
              <a:gd name="T37" fmla="*/ 2147483647 h 81"/>
              <a:gd name="T38" fmla="*/ 2147483647 w 81"/>
              <a:gd name="T39" fmla="*/ 2147483647 h 81"/>
              <a:gd name="T40" fmla="*/ 2147483647 w 81"/>
              <a:gd name="T41" fmla="*/ 2147483647 h 81"/>
              <a:gd name="T42" fmla="*/ 0 w 81"/>
              <a:gd name="T43" fmla="*/ 2147483647 h 8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1"/>
              <a:gd name="T67" fmla="*/ 0 h 81"/>
              <a:gd name="T68" fmla="*/ 81 w 81"/>
              <a:gd name="T69" fmla="*/ 81 h 8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1" h="81">
                <a:moveTo>
                  <a:pt x="0" y="40"/>
                </a:moveTo>
                <a:lnTo>
                  <a:pt x="2" y="27"/>
                </a:lnTo>
                <a:lnTo>
                  <a:pt x="9" y="15"/>
                </a:lnTo>
                <a:lnTo>
                  <a:pt x="19" y="8"/>
                </a:lnTo>
                <a:lnTo>
                  <a:pt x="31" y="2"/>
                </a:lnTo>
                <a:lnTo>
                  <a:pt x="44" y="0"/>
                </a:lnTo>
                <a:lnTo>
                  <a:pt x="58" y="4"/>
                </a:lnTo>
                <a:lnTo>
                  <a:pt x="61" y="6"/>
                </a:lnTo>
                <a:lnTo>
                  <a:pt x="67" y="11"/>
                </a:lnTo>
                <a:lnTo>
                  <a:pt x="77" y="21"/>
                </a:lnTo>
                <a:lnTo>
                  <a:pt x="81" y="34"/>
                </a:lnTo>
                <a:lnTo>
                  <a:pt x="81" y="40"/>
                </a:lnTo>
                <a:lnTo>
                  <a:pt x="81" y="48"/>
                </a:lnTo>
                <a:lnTo>
                  <a:pt x="77" y="59"/>
                </a:lnTo>
                <a:lnTo>
                  <a:pt x="69" y="69"/>
                </a:lnTo>
                <a:lnTo>
                  <a:pt x="58" y="77"/>
                </a:lnTo>
                <a:lnTo>
                  <a:pt x="44" y="81"/>
                </a:lnTo>
                <a:lnTo>
                  <a:pt x="31" y="79"/>
                </a:lnTo>
                <a:lnTo>
                  <a:pt x="19" y="75"/>
                </a:lnTo>
                <a:lnTo>
                  <a:pt x="9" y="65"/>
                </a:lnTo>
                <a:lnTo>
                  <a:pt x="2" y="54"/>
                </a:lnTo>
                <a:lnTo>
                  <a:pt x="0" y="4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36" name="Line 160"/>
          <p:cNvSpPr>
            <a:spLocks noChangeShapeType="1"/>
          </p:cNvSpPr>
          <p:nvPr/>
        </p:nvSpPr>
        <p:spPr bwMode="auto">
          <a:xfrm>
            <a:off x="4462463" y="1425575"/>
            <a:ext cx="3175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37" name="Line 161"/>
          <p:cNvSpPr>
            <a:spLocks noChangeShapeType="1"/>
          </p:cNvSpPr>
          <p:nvPr/>
        </p:nvSpPr>
        <p:spPr bwMode="auto">
          <a:xfrm>
            <a:off x="4462463" y="787400"/>
            <a:ext cx="3175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38" name="Freeform 162"/>
          <p:cNvSpPr>
            <a:spLocks/>
          </p:cNvSpPr>
          <p:nvPr/>
        </p:nvSpPr>
        <p:spPr bwMode="auto">
          <a:xfrm>
            <a:off x="2981325" y="985838"/>
            <a:ext cx="1588" cy="238125"/>
          </a:xfrm>
          <a:custGeom>
            <a:avLst/>
            <a:gdLst>
              <a:gd name="T0" fmla="*/ 0 w 1588"/>
              <a:gd name="T1" fmla="*/ 0 h 78"/>
              <a:gd name="T2" fmla="*/ 0 w 1588"/>
              <a:gd name="T3" fmla="*/ 0 h 78"/>
              <a:gd name="T4" fmla="*/ 0 w 1588"/>
              <a:gd name="T5" fmla="*/ 2147483647 h 78"/>
              <a:gd name="T6" fmla="*/ 0 w 1588"/>
              <a:gd name="T7" fmla="*/ 2147483647 h 78"/>
              <a:gd name="T8" fmla="*/ 0 w 1588"/>
              <a:gd name="T9" fmla="*/ 2147483647 h 78"/>
              <a:gd name="T10" fmla="*/ 0 w 1588"/>
              <a:gd name="T11" fmla="*/ 2147483647 h 78"/>
              <a:gd name="T12" fmla="*/ 0 w 1588"/>
              <a:gd name="T13" fmla="*/ 2147483647 h 78"/>
              <a:gd name="T14" fmla="*/ 0 60000 65536"/>
              <a:gd name="T15" fmla="*/ 0 60000 65536"/>
              <a:gd name="T16" fmla="*/ 0 60000 65536"/>
              <a:gd name="T17" fmla="*/ 0 60000 65536"/>
              <a:gd name="T18" fmla="*/ 0 60000 65536"/>
              <a:gd name="T19" fmla="*/ 0 60000 65536"/>
              <a:gd name="T20" fmla="*/ 0 60000 65536"/>
              <a:gd name="T21" fmla="*/ 0 w 1588"/>
              <a:gd name="T22" fmla="*/ 0 h 78"/>
              <a:gd name="T23" fmla="*/ 1588 w 1588"/>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78">
                <a:moveTo>
                  <a:pt x="0" y="0"/>
                </a:moveTo>
                <a:cubicBezTo>
                  <a:pt x="0" y="0"/>
                  <a:pt x="0" y="0"/>
                  <a:pt x="0" y="0"/>
                </a:cubicBezTo>
                <a:cubicBezTo>
                  <a:pt x="0" y="4"/>
                  <a:pt x="0" y="7"/>
                  <a:pt x="0" y="11"/>
                </a:cubicBezTo>
                <a:cubicBezTo>
                  <a:pt x="0" y="20"/>
                  <a:pt x="0" y="30"/>
                  <a:pt x="0" y="39"/>
                </a:cubicBezTo>
                <a:cubicBezTo>
                  <a:pt x="0" y="49"/>
                  <a:pt x="0" y="58"/>
                  <a:pt x="0" y="68"/>
                </a:cubicBezTo>
                <a:cubicBezTo>
                  <a:pt x="0" y="71"/>
                  <a:pt x="0" y="75"/>
                  <a:pt x="0" y="78"/>
                </a:cubicBezTo>
                <a:cubicBezTo>
                  <a:pt x="0" y="78"/>
                  <a:pt x="0" y="78"/>
                  <a:pt x="0" y="78"/>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39" name="Freeform 163"/>
          <p:cNvSpPr>
            <a:spLocks/>
          </p:cNvSpPr>
          <p:nvPr/>
        </p:nvSpPr>
        <p:spPr bwMode="auto">
          <a:xfrm>
            <a:off x="2951163" y="1019175"/>
            <a:ext cx="1587" cy="174625"/>
          </a:xfrm>
          <a:custGeom>
            <a:avLst/>
            <a:gdLst>
              <a:gd name="T0" fmla="*/ 0 w 1587"/>
              <a:gd name="T1" fmla="*/ 2147483647 h 57"/>
              <a:gd name="T2" fmla="*/ 0 w 1587"/>
              <a:gd name="T3" fmla="*/ 2147483647 h 57"/>
              <a:gd name="T4" fmla="*/ 0 w 1587"/>
              <a:gd name="T5" fmla="*/ 2147483647 h 57"/>
              <a:gd name="T6" fmla="*/ 0 w 1587"/>
              <a:gd name="T7" fmla="*/ 0 h 57"/>
              <a:gd name="T8" fmla="*/ 0 w 1587"/>
              <a:gd name="T9" fmla="*/ 0 h 57"/>
              <a:gd name="T10" fmla="*/ 0 60000 65536"/>
              <a:gd name="T11" fmla="*/ 0 60000 65536"/>
              <a:gd name="T12" fmla="*/ 0 60000 65536"/>
              <a:gd name="T13" fmla="*/ 0 60000 65536"/>
              <a:gd name="T14" fmla="*/ 0 60000 65536"/>
              <a:gd name="T15" fmla="*/ 0 w 1587"/>
              <a:gd name="T16" fmla="*/ 0 h 57"/>
              <a:gd name="T17" fmla="*/ 1587 w 1587"/>
              <a:gd name="T18" fmla="*/ 57 h 57"/>
            </a:gdLst>
            <a:ahLst/>
            <a:cxnLst>
              <a:cxn ang="T10">
                <a:pos x="T0" y="T1"/>
              </a:cxn>
              <a:cxn ang="T11">
                <a:pos x="T2" y="T3"/>
              </a:cxn>
              <a:cxn ang="T12">
                <a:pos x="T4" y="T5"/>
              </a:cxn>
              <a:cxn ang="T13">
                <a:pos x="T6" y="T7"/>
              </a:cxn>
              <a:cxn ang="T14">
                <a:pos x="T8" y="T9"/>
              </a:cxn>
            </a:cxnLst>
            <a:rect l="T15" t="T16" r="T17" b="T18"/>
            <a:pathLst>
              <a:path w="1587" h="57">
                <a:moveTo>
                  <a:pt x="0" y="57"/>
                </a:moveTo>
                <a:cubicBezTo>
                  <a:pt x="0" y="57"/>
                  <a:pt x="0" y="57"/>
                  <a:pt x="0" y="57"/>
                </a:cubicBezTo>
                <a:cubicBezTo>
                  <a:pt x="0" y="47"/>
                  <a:pt x="0" y="38"/>
                  <a:pt x="0" y="28"/>
                </a:cubicBezTo>
                <a:cubicBezTo>
                  <a:pt x="0" y="19"/>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40" name="Freeform 164"/>
          <p:cNvSpPr>
            <a:spLocks/>
          </p:cNvSpPr>
          <p:nvPr/>
        </p:nvSpPr>
        <p:spPr bwMode="auto">
          <a:xfrm>
            <a:off x="2703513" y="1104900"/>
            <a:ext cx="349250" cy="1588"/>
          </a:xfrm>
          <a:custGeom>
            <a:avLst/>
            <a:gdLst>
              <a:gd name="T0" fmla="*/ 0 w 220"/>
              <a:gd name="T1" fmla="*/ 0 h 1588"/>
              <a:gd name="T2" fmla="*/ 2147483647 w 220"/>
              <a:gd name="T3" fmla="*/ 0 h 1588"/>
              <a:gd name="T4" fmla="*/ 2147483647 w 220"/>
              <a:gd name="T5" fmla="*/ 0 h 1588"/>
              <a:gd name="T6" fmla="*/ 2147483647 w 220"/>
              <a:gd name="T7" fmla="*/ 0 h 1588"/>
              <a:gd name="T8" fmla="*/ 0 60000 65536"/>
              <a:gd name="T9" fmla="*/ 0 60000 65536"/>
              <a:gd name="T10" fmla="*/ 0 60000 65536"/>
              <a:gd name="T11" fmla="*/ 0 60000 65536"/>
              <a:gd name="T12" fmla="*/ 0 w 220"/>
              <a:gd name="T13" fmla="*/ 0 h 1588"/>
              <a:gd name="T14" fmla="*/ 220 w 220"/>
              <a:gd name="T15" fmla="*/ 1588 h 1588"/>
            </a:gdLst>
            <a:ahLst/>
            <a:cxnLst>
              <a:cxn ang="T8">
                <a:pos x="T0" y="T1"/>
              </a:cxn>
              <a:cxn ang="T9">
                <a:pos x="T2" y="T3"/>
              </a:cxn>
              <a:cxn ang="T10">
                <a:pos x="T4" y="T5"/>
              </a:cxn>
              <a:cxn ang="T11">
                <a:pos x="T6" y="T7"/>
              </a:cxn>
            </a:cxnLst>
            <a:rect l="T12" t="T13" r="T14" b="T15"/>
            <a:pathLst>
              <a:path w="220" h="1588">
                <a:moveTo>
                  <a:pt x="0" y="0"/>
                </a:moveTo>
                <a:lnTo>
                  <a:pt x="156" y="0"/>
                </a:lnTo>
                <a:lnTo>
                  <a:pt x="175" y="0"/>
                </a:lnTo>
                <a:lnTo>
                  <a:pt x="2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41" name="Line 165"/>
          <p:cNvSpPr>
            <a:spLocks noChangeShapeType="1"/>
          </p:cNvSpPr>
          <p:nvPr/>
        </p:nvSpPr>
        <p:spPr bwMode="auto">
          <a:xfrm>
            <a:off x="308292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42" name="Freeform 166"/>
          <p:cNvSpPr>
            <a:spLocks/>
          </p:cNvSpPr>
          <p:nvPr/>
        </p:nvSpPr>
        <p:spPr bwMode="auto">
          <a:xfrm>
            <a:off x="3146425" y="1104900"/>
            <a:ext cx="382588" cy="1588"/>
          </a:xfrm>
          <a:custGeom>
            <a:avLst/>
            <a:gdLst>
              <a:gd name="T0" fmla="*/ 0 w 241"/>
              <a:gd name="T1" fmla="*/ 0 h 1588"/>
              <a:gd name="T2" fmla="*/ 2147483647 w 241"/>
              <a:gd name="T3" fmla="*/ 0 h 1588"/>
              <a:gd name="T4" fmla="*/ 2147483647 w 241"/>
              <a:gd name="T5" fmla="*/ 0 h 1588"/>
              <a:gd name="T6" fmla="*/ 0 60000 65536"/>
              <a:gd name="T7" fmla="*/ 0 60000 65536"/>
              <a:gd name="T8" fmla="*/ 0 60000 65536"/>
              <a:gd name="T9" fmla="*/ 0 w 241"/>
              <a:gd name="T10" fmla="*/ 0 h 1588"/>
              <a:gd name="T11" fmla="*/ 241 w 241"/>
              <a:gd name="T12" fmla="*/ 1588 h 1588"/>
            </a:gdLst>
            <a:ahLst/>
            <a:cxnLst>
              <a:cxn ang="T6">
                <a:pos x="T0" y="T1"/>
              </a:cxn>
              <a:cxn ang="T7">
                <a:pos x="T2" y="T3"/>
              </a:cxn>
              <a:cxn ang="T8">
                <a:pos x="T4" y="T5"/>
              </a:cxn>
            </a:cxnLst>
            <a:rect l="T9" t="T10" r="T11" b="T12"/>
            <a:pathLst>
              <a:path w="241" h="1588">
                <a:moveTo>
                  <a:pt x="0" y="0"/>
                </a:moveTo>
                <a:lnTo>
                  <a:pt x="127"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43" name="Line 167"/>
          <p:cNvSpPr>
            <a:spLocks noChangeShapeType="1"/>
          </p:cNvSpPr>
          <p:nvPr/>
        </p:nvSpPr>
        <p:spPr bwMode="auto">
          <a:xfrm>
            <a:off x="3562350" y="1104900"/>
            <a:ext cx="95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44" name="Freeform 168"/>
          <p:cNvSpPr>
            <a:spLocks/>
          </p:cNvSpPr>
          <p:nvPr/>
        </p:nvSpPr>
        <p:spPr bwMode="auto">
          <a:xfrm>
            <a:off x="3763963" y="1104900"/>
            <a:ext cx="244475" cy="1588"/>
          </a:xfrm>
          <a:custGeom>
            <a:avLst/>
            <a:gdLst>
              <a:gd name="T0" fmla="*/ 0 w 154"/>
              <a:gd name="T1" fmla="*/ 0 h 1588"/>
              <a:gd name="T2" fmla="*/ 2147483647 w 154"/>
              <a:gd name="T3" fmla="*/ 0 h 1588"/>
              <a:gd name="T4" fmla="*/ 2147483647 w 154"/>
              <a:gd name="T5" fmla="*/ 0 h 1588"/>
              <a:gd name="T6" fmla="*/ 0 60000 65536"/>
              <a:gd name="T7" fmla="*/ 0 60000 65536"/>
              <a:gd name="T8" fmla="*/ 0 60000 65536"/>
              <a:gd name="T9" fmla="*/ 0 w 154"/>
              <a:gd name="T10" fmla="*/ 0 h 1588"/>
              <a:gd name="T11" fmla="*/ 154 w 154"/>
              <a:gd name="T12" fmla="*/ 1588 h 1588"/>
            </a:gdLst>
            <a:ahLst/>
            <a:cxnLst>
              <a:cxn ang="T6">
                <a:pos x="T0" y="T1"/>
              </a:cxn>
              <a:cxn ang="T7">
                <a:pos x="T2" y="T3"/>
              </a:cxn>
              <a:cxn ang="T8">
                <a:pos x="T4" y="T5"/>
              </a:cxn>
            </a:cxnLst>
            <a:rect l="T9" t="T10" r="T11" b="T12"/>
            <a:pathLst>
              <a:path w="154" h="1588">
                <a:moveTo>
                  <a:pt x="0" y="0"/>
                </a:moveTo>
                <a:lnTo>
                  <a:pt x="140" y="0"/>
                </a:lnTo>
                <a:lnTo>
                  <a:pt x="154"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45" name="Freeform 169"/>
          <p:cNvSpPr>
            <a:spLocks/>
          </p:cNvSpPr>
          <p:nvPr/>
        </p:nvSpPr>
        <p:spPr bwMode="auto">
          <a:xfrm>
            <a:off x="3698875" y="1104900"/>
            <a:ext cx="31750" cy="1588"/>
          </a:xfrm>
          <a:custGeom>
            <a:avLst/>
            <a:gdLst>
              <a:gd name="T0" fmla="*/ 0 w 20"/>
              <a:gd name="T1" fmla="*/ 0 h 1588"/>
              <a:gd name="T2" fmla="*/ 2147483647 w 20"/>
              <a:gd name="T3" fmla="*/ 0 h 1588"/>
              <a:gd name="T4" fmla="*/ 2147483647 w 20"/>
              <a:gd name="T5" fmla="*/ 0 h 1588"/>
              <a:gd name="T6" fmla="*/ 0 60000 65536"/>
              <a:gd name="T7" fmla="*/ 0 60000 65536"/>
              <a:gd name="T8" fmla="*/ 0 60000 65536"/>
              <a:gd name="T9" fmla="*/ 0 w 20"/>
              <a:gd name="T10" fmla="*/ 0 h 1588"/>
              <a:gd name="T11" fmla="*/ 20 w 20"/>
              <a:gd name="T12" fmla="*/ 1588 h 1588"/>
            </a:gdLst>
            <a:ahLst/>
            <a:cxnLst>
              <a:cxn ang="T6">
                <a:pos x="T0" y="T1"/>
              </a:cxn>
              <a:cxn ang="T7">
                <a:pos x="T2" y="T3"/>
              </a:cxn>
              <a:cxn ang="T8">
                <a:pos x="T4" y="T5"/>
              </a:cxn>
            </a:cxnLst>
            <a:rect l="T9" t="T10" r="T11" b="T12"/>
            <a:pathLst>
              <a:path w="20" h="1588">
                <a:moveTo>
                  <a:pt x="0" y="0"/>
                </a:moveTo>
                <a:lnTo>
                  <a:pt x="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46" name="Line 170"/>
          <p:cNvSpPr>
            <a:spLocks noChangeShapeType="1"/>
          </p:cNvSpPr>
          <p:nvPr/>
        </p:nvSpPr>
        <p:spPr bwMode="auto">
          <a:xfrm>
            <a:off x="3625850" y="1104900"/>
            <a:ext cx="95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47" name="Line 171"/>
          <p:cNvSpPr>
            <a:spLocks noChangeShapeType="1"/>
          </p:cNvSpPr>
          <p:nvPr/>
        </p:nvSpPr>
        <p:spPr bwMode="auto">
          <a:xfrm>
            <a:off x="4038600"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48" name="Freeform 172"/>
          <p:cNvSpPr>
            <a:spLocks/>
          </p:cNvSpPr>
          <p:nvPr/>
        </p:nvSpPr>
        <p:spPr bwMode="auto">
          <a:xfrm>
            <a:off x="4102100" y="1104900"/>
            <a:ext cx="382588" cy="1588"/>
          </a:xfrm>
          <a:custGeom>
            <a:avLst/>
            <a:gdLst>
              <a:gd name="T0" fmla="*/ 0 w 241"/>
              <a:gd name="T1" fmla="*/ 0 h 1588"/>
              <a:gd name="T2" fmla="*/ 2147483647 w 241"/>
              <a:gd name="T3" fmla="*/ 0 h 1588"/>
              <a:gd name="T4" fmla="*/ 2147483647 w 241"/>
              <a:gd name="T5" fmla="*/ 0 h 1588"/>
              <a:gd name="T6" fmla="*/ 2147483647 w 241"/>
              <a:gd name="T7" fmla="*/ 0 h 1588"/>
              <a:gd name="T8" fmla="*/ 2147483647 w 241"/>
              <a:gd name="T9" fmla="*/ 0 h 1588"/>
              <a:gd name="T10" fmla="*/ 0 60000 65536"/>
              <a:gd name="T11" fmla="*/ 0 60000 65536"/>
              <a:gd name="T12" fmla="*/ 0 60000 65536"/>
              <a:gd name="T13" fmla="*/ 0 60000 65536"/>
              <a:gd name="T14" fmla="*/ 0 60000 65536"/>
              <a:gd name="T15" fmla="*/ 0 w 241"/>
              <a:gd name="T16" fmla="*/ 0 h 1588"/>
              <a:gd name="T17" fmla="*/ 241 w 241"/>
              <a:gd name="T18" fmla="*/ 1588 h 1588"/>
            </a:gdLst>
            <a:ahLst/>
            <a:cxnLst>
              <a:cxn ang="T10">
                <a:pos x="T0" y="T1"/>
              </a:cxn>
              <a:cxn ang="T11">
                <a:pos x="T2" y="T3"/>
              </a:cxn>
              <a:cxn ang="T12">
                <a:pos x="T4" y="T5"/>
              </a:cxn>
              <a:cxn ang="T13">
                <a:pos x="T6" y="T7"/>
              </a:cxn>
              <a:cxn ang="T14">
                <a:pos x="T8" y="T9"/>
              </a:cxn>
            </a:cxnLst>
            <a:rect l="T15" t="T16" r="T17" b="T18"/>
            <a:pathLst>
              <a:path w="241" h="1588">
                <a:moveTo>
                  <a:pt x="0" y="0"/>
                </a:moveTo>
                <a:lnTo>
                  <a:pt x="37" y="0"/>
                </a:lnTo>
                <a:lnTo>
                  <a:pt x="137" y="0"/>
                </a:lnTo>
                <a:lnTo>
                  <a:pt x="227"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49" name="Line 173"/>
          <p:cNvSpPr>
            <a:spLocks noChangeShapeType="1"/>
          </p:cNvSpPr>
          <p:nvPr/>
        </p:nvSpPr>
        <p:spPr bwMode="auto">
          <a:xfrm>
            <a:off x="4518025" y="11049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50" name="Freeform 174"/>
          <p:cNvSpPr>
            <a:spLocks/>
          </p:cNvSpPr>
          <p:nvPr/>
        </p:nvSpPr>
        <p:spPr bwMode="auto">
          <a:xfrm>
            <a:off x="4581525" y="1104900"/>
            <a:ext cx="382588" cy="1588"/>
          </a:xfrm>
          <a:custGeom>
            <a:avLst/>
            <a:gdLst>
              <a:gd name="T0" fmla="*/ 0 w 241"/>
              <a:gd name="T1" fmla="*/ 0 h 1588"/>
              <a:gd name="T2" fmla="*/ 2147483647 w 241"/>
              <a:gd name="T3" fmla="*/ 0 h 1588"/>
              <a:gd name="T4" fmla="*/ 2147483647 w 241"/>
              <a:gd name="T5" fmla="*/ 0 h 1588"/>
              <a:gd name="T6" fmla="*/ 0 60000 65536"/>
              <a:gd name="T7" fmla="*/ 0 60000 65536"/>
              <a:gd name="T8" fmla="*/ 0 60000 65536"/>
              <a:gd name="T9" fmla="*/ 0 w 241"/>
              <a:gd name="T10" fmla="*/ 0 h 1588"/>
              <a:gd name="T11" fmla="*/ 241 w 241"/>
              <a:gd name="T12" fmla="*/ 1588 h 1588"/>
            </a:gdLst>
            <a:ahLst/>
            <a:cxnLst>
              <a:cxn ang="T6">
                <a:pos x="T0" y="T1"/>
              </a:cxn>
              <a:cxn ang="T7">
                <a:pos x="T2" y="T3"/>
              </a:cxn>
              <a:cxn ang="T8">
                <a:pos x="T4" y="T5"/>
              </a:cxn>
            </a:cxnLst>
            <a:rect l="T9" t="T10" r="T11" b="T12"/>
            <a:pathLst>
              <a:path w="241" h="1588">
                <a:moveTo>
                  <a:pt x="0" y="0"/>
                </a:moveTo>
                <a:lnTo>
                  <a:pt x="125"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51" name="Line 175"/>
          <p:cNvSpPr>
            <a:spLocks noChangeShapeType="1"/>
          </p:cNvSpPr>
          <p:nvPr/>
        </p:nvSpPr>
        <p:spPr bwMode="auto">
          <a:xfrm>
            <a:off x="499427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52" name="Freeform 176"/>
          <p:cNvSpPr>
            <a:spLocks/>
          </p:cNvSpPr>
          <p:nvPr/>
        </p:nvSpPr>
        <p:spPr bwMode="auto">
          <a:xfrm>
            <a:off x="5057775" y="1104900"/>
            <a:ext cx="349250" cy="1588"/>
          </a:xfrm>
          <a:custGeom>
            <a:avLst/>
            <a:gdLst>
              <a:gd name="T0" fmla="*/ 0 w 220"/>
              <a:gd name="T1" fmla="*/ 0 h 1588"/>
              <a:gd name="T2" fmla="*/ 2147483647 w 220"/>
              <a:gd name="T3" fmla="*/ 0 h 1588"/>
              <a:gd name="T4" fmla="*/ 2147483647 w 220"/>
              <a:gd name="T5" fmla="*/ 0 h 1588"/>
              <a:gd name="T6" fmla="*/ 0 60000 65536"/>
              <a:gd name="T7" fmla="*/ 0 60000 65536"/>
              <a:gd name="T8" fmla="*/ 0 60000 65536"/>
              <a:gd name="T9" fmla="*/ 0 w 220"/>
              <a:gd name="T10" fmla="*/ 0 h 1588"/>
              <a:gd name="T11" fmla="*/ 220 w 220"/>
              <a:gd name="T12" fmla="*/ 1588 h 1588"/>
            </a:gdLst>
            <a:ahLst/>
            <a:cxnLst>
              <a:cxn ang="T6">
                <a:pos x="T0" y="T1"/>
              </a:cxn>
              <a:cxn ang="T7">
                <a:pos x="T2" y="T3"/>
              </a:cxn>
              <a:cxn ang="T8">
                <a:pos x="T4" y="T5"/>
              </a:cxn>
            </a:cxnLst>
            <a:rect l="T9" t="T10" r="T11" b="T12"/>
            <a:pathLst>
              <a:path w="220" h="1588">
                <a:moveTo>
                  <a:pt x="0" y="0"/>
                </a:moveTo>
                <a:lnTo>
                  <a:pt x="127" y="0"/>
                </a:lnTo>
                <a:lnTo>
                  <a:pt x="2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53" name="Line 177"/>
          <p:cNvSpPr>
            <a:spLocks noChangeShapeType="1"/>
          </p:cNvSpPr>
          <p:nvPr/>
        </p:nvSpPr>
        <p:spPr bwMode="auto">
          <a:xfrm>
            <a:off x="2951163"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54" name="Line 178"/>
          <p:cNvSpPr>
            <a:spLocks noChangeShapeType="1"/>
          </p:cNvSpPr>
          <p:nvPr/>
        </p:nvSpPr>
        <p:spPr bwMode="auto">
          <a:xfrm>
            <a:off x="2997200" y="11938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55" name="Line 179"/>
          <p:cNvSpPr>
            <a:spLocks noChangeShapeType="1"/>
          </p:cNvSpPr>
          <p:nvPr/>
        </p:nvSpPr>
        <p:spPr bwMode="auto">
          <a:xfrm>
            <a:off x="3046413"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56" name="Line 180"/>
          <p:cNvSpPr>
            <a:spLocks noChangeShapeType="1"/>
          </p:cNvSpPr>
          <p:nvPr/>
        </p:nvSpPr>
        <p:spPr bwMode="auto">
          <a:xfrm>
            <a:off x="3095625" y="11938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57" name="Line 181"/>
          <p:cNvSpPr>
            <a:spLocks noChangeShapeType="1"/>
          </p:cNvSpPr>
          <p:nvPr/>
        </p:nvSpPr>
        <p:spPr bwMode="auto">
          <a:xfrm>
            <a:off x="3140075" y="1193800"/>
            <a:ext cx="34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58" name="Line 182"/>
          <p:cNvSpPr>
            <a:spLocks noChangeShapeType="1"/>
          </p:cNvSpPr>
          <p:nvPr/>
        </p:nvSpPr>
        <p:spPr bwMode="auto">
          <a:xfrm>
            <a:off x="3189288"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59" name="Line 183"/>
          <p:cNvSpPr>
            <a:spLocks noChangeShapeType="1"/>
          </p:cNvSpPr>
          <p:nvPr/>
        </p:nvSpPr>
        <p:spPr bwMode="auto">
          <a:xfrm>
            <a:off x="3235325" y="11938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60" name="Freeform 184"/>
          <p:cNvSpPr>
            <a:spLocks/>
          </p:cNvSpPr>
          <p:nvPr/>
        </p:nvSpPr>
        <p:spPr bwMode="auto">
          <a:xfrm>
            <a:off x="3284538" y="1193800"/>
            <a:ext cx="63500" cy="1588"/>
          </a:xfrm>
          <a:custGeom>
            <a:avLst/>
            <a:gdLst>
              <a:gd name="T0" fmla="*/ 0 w 40"/>
              <a:gd name="T1" fmla="*/ 0 h 1588"/>
              <a:gd name="T2" fmla="*/ 2147483647 w 40"/>
              <a:gd name="T3" fmla="*/ 0 h 1588"/>
              <a:gd name="T4" fmla="*/ 2147483647 w 40"/>
              <a:gd name="T5" fmla="*/ 0 h 1588"/>
              <a:gd name="T6" fmla="*/ 2147483647 w 40"/>
              <a:gd name="T7" fmla="*/ 0 h 1588"/>
              <a:gd name="T8" fmla="*/ 0 60000 65536"/>
              <a:gd name="T9" fmla="*/ 0 60000 65536"/>
              <a:gd name="T10" fmla="*/ 0 60000 65536"/>
              <a:gd name="T11" fmla="*/ 0 60000 65536"/>
              <a:gd name="T12" fmla="*/ 0 w 40"/>
              <a:gd name="T13" fmla="*/ 0 h 1588"/>
              <a:gd name="T14" fmla="*/ 40 w 40"/>
              <a:gd name="T15" fmla="*/ 1588 h 1588"/>
            </a:gdLst>
            <a:ahLst/>
            <a:cxnLst>
              <a:cxn ang="T8">
                <a:pos x="T0" y="T1"/>
              </a:cxn>
              <a:cxn ang="T9">
                <a:pos x="T2" y="T3"/>
              </a:cxn>
              <a:cxn ang="T10">
                <a:pos x="T4" y="T5"/>
              </a:cxn>
              <a:cxn ang="T11">
                <a:pos x="T6" y="T7"/>
              </a:cxn>
            </a:cxnLst>
            <a:rect l="T12" t="T13" r="T14" b="T15"/>
            <a:pathLst>
              <a:path w="40" h="1588">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61" name="Line 185"/>
          <p:cNvSpPr>
            <a:spLocks noChangeShapeType="1"/>
          </p:cNvSpPr>
          <p:nvPr/>
        </p:nvSpPr>
        <p:spPr bwMode="auto">
          <a:xfrm>
            <a:off x="2951163"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62" name="Line 186"/>
          <p:cNvSpPr>
            <a:spLocks noChangeShapeType="1"/>
          </p:cNvSpPr>
          <p:nvPr/>
        </p:nvSpPr>
        <p:spPr bwMode="auto">
          <a:xfrm>
            <a:off x="2997200" y="1019175"/>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63" name="Line 187"/>
          <p:cNvSpPr>
            <a:spLocks noChangeShapeType="1"/>
          </p:cNvSpPr>
          <p:nvPr/>
        </p:nvSpPr>
        <p:spPr bwMode="auto">
          <a:xfrm>
            <a:off x="3046413"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64" name="Line 188"/>
          <p:cNvSpPr>
            <a:spLocks noChangeShapeType="1"/>
          </p:cNvSpPr>
          <p:nvPr/>
        </p:nvSpPr>
        <p:spPr bwMode="auto">
          <a:xfrm>
            <a:off x="3095625" y="1019175"/>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65" name="Line 189"/>
          <p:cNvSpPr>
            <a:spLocks noChangeShapeType="1"/>
          </p:cNvSpPr>
          <p:nvPr/>
        </p:nvSpPr>
        <p:spPr bwMode="auto">
          <a:xfrm>
            <a:off x="3140075" y="1019175"/>
            <a:ext cx="34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66" name="Line 190"/>
          <p:cNvSpPr>
            <a:spLocks noChangeShapeType="1"/>
          </p:cNvSpPr>
          <p:nvPr/>
        </p:nvSpPr>
        <p:spPr bwMode="auto">
          <a:xfrm>
            <a:off x="3189288"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67" name="Line 191"/>
          <p:cNvSpPr>
            <a:spLocks noChangeShapeType="1"/>
          </p:cNvSpPr>
          <p:nvPr/>
        </p:nvSpPr>
        <p:spPr bwMode="auto">
          <a:xfrm>
            <a:off x="3235325" y="1019175"/>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68" name="Freeform 192"/>
          <p:cNvSpPr>
            <a:spLocks/>
          </p:cNvSpPr>
          <p:nvPr/>
        </p:nvSpPr>
        <p:spPr bwMode="auto">
          <a:xfrm>
            <a:off x="3284538" y="1019175"/>
            <a:ext cx="63500" cy="1588"/>
          </a:xfrm>
          <a:custGeom>
            <a:avLst/>
            <a:gdLst>
              <a:gd name="T0" fmla="*/ 0 w 40"/>
              <a:gd name="T1" fmla="*/ 0 h 1588"/>
              <a:gd name="T2" fmla="*/ 2147483647 w 40"/>
              <a:gd name="T3" fmla="*/ 0 h 1588"/>
              <a:gd name="T4" fmla="*/ 2147483647 w 40"/>
              <a:gd name="T5" fmla="*/ 0 h 1588"/>
              <a:gd name="T6" fmla="*/ 2147483647 w 40"/>
              <a:gd name="T7" fmla="*/ 0 h 1588"/>
              <a:gd name="T8" fmla="*/ 0 60000 65536"/>
              <a:gd name="T9" fmla="*/ 0 60000 65536"/>
              <a:gd name="T10" fmla="*/ 0 60000 65536"/>
              <a:gd name="T11" fmla="*/ 0 60000 65536"/>
              <a:gd name="T12" fmla="*/ 0 w 40"/>
              <a:gd name="T13" fmla="*/ 0 h 1588"/>
              <a:gd name="T14" fmla="*/ 40 w 40"/>
              <a:gd name="T15" fmla="*/ 1588 h 1588"/>
            </a:gdLst>
            <a:ahLst/>
            <a:cxnLst>
              <a:cxn ang="T8">
                <a:pos x="T0" y="T1"/>
              </a:cxn>
              <a:cxn ang="T9">
                <a:pos x="T2" y="T3"/>
              </a:cxn>
              <a:cxn ang="T10">
                <a:pos x="T4" y="T5"/>
              </a:cxn>
              <a:cxn ang="T11">
                <a:pos x="T6" y="T7"/>
              </a:cxn>
            </a:cxnLst>
            <a:rect l="T12" t="T13" r="T14" b="T15"/>
            <a:pathLst>
              <a:path w="40" h="1588">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69" name="Line 193"/>
          <p:cNvSpPr>
            <a:spLocks noChangeShapeType="1"/>
          </p:cNvSpPr>
          <p:nvPr/>
        </p:nvSpPr>
        <p:spPr bwMode="auto">
          <a:xfrm flipV="1">
            <a:off x="5256213" y="373063"/>
            <a:ext cx="1587" cy="3968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70" name="Line 194"/>
          <p:cNvSpPr>
            <a:spLocks noChangeShapeType="1"/>
          </p:cNvSpPr>
          <p:nvPr/>
        </p:nvSpPr>
        <p:spPr bwMode="auto">
          <a:xfrm flipV="1">
            <a:off x="3665538" y="10747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71" name="Line 195"/>
          <p:cNvSpPr>
            <a:spLocks noChangeShapeType="1"/>
          </p:cNvSpPr>
          <p:nvPr/>
        </p:nvSpPr>
        <p:spPr bwMode="auto">
          <a:xfrm flipH="1">
            <a:off x="3635375" y="11049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72" name="Line 196"/>
          <p:cNvSpPr>
            <a:spLocks noChangeShapeType="1"/>
          </p:cNvSpPr>
          <p:nvPr/>
        </p:nvSpPr>
        <p:spPr bwMode="auto">
          <a:xfrm>
            <a:off x="373062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73" name="Line 197"/>
          <p:cNvSpPr>
            <a:spLocks noChangeShapeType="1"/>
          </p:cNvSpPr>
          <p:nvPr/>
        </p:nvSpPr>
        <p:spPr bwMode="auto">
          <a:xfrm>
            <a:off x="3665538" y="1169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74" name="Freeform 198"/>
          <p:cNvSpPr>
            <a:spLocks/>
          </p:cNvSpPr>
          <p:nvPr/>
        </p:nvSpPr>
        <p:spPr bwMode="auto">
          <a:xfrm>
            <a:off x="3571875" y="1104900"/>
            <a:ext cx="30163" cy="1588"/>
          </a:xfrm>
          <a:custGeom>
            <a:avLst/>
            <a:gdLst>
              <a:gd name="T0" fmla="*/ 2147483647 w 19"/>
              <a:gd name="T1" fmla="*/ 0 h 1588"/>
              <a:gd name="T2" fmla="*/ 2147483647 w 19"/>
              <a:gd name="T3" fmla="*/ 0 h 1588"/>
              <a:gd name="T4" fmla="*/ 0 w 19"/>
              <a:gd name="T5" fmla="*/ 0 h 1588"/>
              <a:gd name="T6" fmla="*/ 0 60000 65536"/>
              <a:gd name="T7" fmla="*/ 0 60000 65536"/>
              <a:gd name="T8" fmla="*/ 0 60000 65536"/>
              <a:gd name="T9" fmla="*/ 0 w 19"/>
              <a:gd name="T10" fmla="*/ 0 h 1588"/>
              <a:gd name="T11" fmla="*/ 19 w 19"/>
              <a:gd name="T12" fmla="*/ 1588 h 1588"/>
            </a:gdLst>
            <a:ahLst/>
            <a:cxnLst>
              <a:cxn ang="T6">
                <a:pos x="T0" y="T1"/>
              </a:cxn>
              <a:cxn ang="T7">
                <a:pos x="T2" y="T3"/>
              </a:cxn>
              <a:cxn ang="T8">
                <a:pos x="T4" y="T5"/>
              </a:cxn>
            </a:cxnLst>
            <a:rect l="T9" t="T10" r="T11" b="T12"/>
            <a:pathLst>
              <a:path w="19" h="1588">
                <a:moveTo>
                  <a:pt x="19" y="0"/>
                </a:moveTo>
                <a:lnTo>
                  <a:pt x="13"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75" name="Line 199"/>
          <p:cNvSpPr>
            <a:spLocks noChangeShapeType="1"/>
          </p:cNvSpPr>
          <p:nvPr/>
        </p:nvSpPr>
        <p:spPr bwMode="auto">
          <a:xfrm>
            <a:off x="3665538" y="110490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76" name="Line 200"/>
          <p:cNvSpPr>
            <a:spLocks noChangeShapeType="1"/>
          </p:cNvSpPr>
          <p:nvPr/>
        </p:nvSpPr>
        <p:spPr bwMode="auto">
          <a:xfrm flipV="1">
            <a:off x="3665538" y="10112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77" name="Line 201"/>
          <p:cNvSpPr>
            <a:spLocks noChangeShapeType="1"/>
          </p:cNvSpPr>
          <p:nvPr/>
        </p:nvSpPr>
        <p:spPr bwMode="auto">
          <a:xfrm>
            <a:off x="3665538" y="1104900"/>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78" name="Freeform 202"/>
          <p:cNvSpPr>
            <a:spLocks/>
          </p:cNvSpPr>
          <p:nvPr/>
        </p:nvSpPr>
        <p:spPr bwMode="auto">
          <a:xfrm>
            <a:off x="3043238" y="1336675"/>
            <a:ext cx="158750" cy="141288"/>
          </a:xfrm>
          <a:custGeom>
            <a:avLst/>
            <a:gdLst>
              <a:gd name="T0" fmla="*/ 2147483647 w 100"/>
              <a:gd name="T1" fmla="*/ 2147483647 h 89"/>
              <a:gd name="T2" fmla="*/ 0 w 100"/>
              <a:gd name="T3" fmla="*/ 2147483647 h 89"/>
              <a:gd name="T4" fmla="*/ 2147483647 w 100"/>
              <a:gd name="T5" fmla="*/ 0 h 89"/>
              <a:gd name="T6" fmla="*/ 0 60000 65536"/>
              <a:gd name="T7" fmla="*/ 0 60000 65536"/>
              <a:gd name="T8" fmla="*/ 0 60000 65536"/>
              <a:gd name="T9" fmla="*/ 0 w 100"/>
              <a:gd name="T10" fmla="*/ 0 h 89"/>
              <a:gd name="T11" fmla="*/ 100 w 100"/>
              <a:gd name="T12" fmla="*/ 89 h 89"/>
            </a:gdLst>
            <a:ahLst/>
            <a:cxnLst>
              <a:cxn ang="T6">
                <a:pos x="T0" y="T1"/>
              </a:cxn>
              <a:cxn ang="T7">
                <a:pos x="T2" y="T3"/>
              </a:cxn>
              <a:cxn ang="T8">
                <a:pos x="T4" y="T5"/>
              </a:cxn>
            </a:cxnLst>
            <a:rect l="T9" t="T10" r="T11" b="T12"/>
            <a:pathLst>
              <a:path w="100" h="89">
                <a:moveTo>
                  <a:pt x="100" y="89"/>
                </a:moveTo>
                <a:lnTo>
                  <a:pt x="0" y="89"/>
                </a:lnTo>
                <a:lnTo>
                  <a:pt x="34"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79" name="Freeform 203"/>
          <p:cNvSpPr>
            <a:spLocks/>
          </p:cNvSpPr>
          <p:nvPr/>
        </p:nvSpPr>
        <p:spPr bwMode="auto">
          <a:xfrm>
            <a:off x="3760788" y="619125"/>
            <a:ext cx="350837" cy="327025"/>
          </a:xfrm>
          <a:custGeom>
            <a:avLst/>
            <a:gdLst>
              <a:gd name="T0" fmla="*/ 0 w 221"/>
              <a:gd name="T1" fmla="*/ 2147483647 h 206"/>
              <a:gd name="T2" fmla="*/ 2147483647 w 221"/>
              <a:gd name="T3" fmla="*/ 2147483647 h 206"/>
              <a:gd name="T4" fmla="*/ 2147483647 w 221"/>
              <a:gd name="T5" fmla="*/ 0 h 206"/>
              <a:gd name="T6" fmla="*/ 2147483647 w 221"/>
              <a:gd name="T7" fmla="*/ 0 h 206"/>
              <a:gd name="T8" fmla="*/ 0 60000 65536"/>
              <a:gd name="T9" fmla="*/ 0 60000 65536"/>
              <a:gd name="T10" fmla="*/ 0 60000 65536"/>
              <a:gd name="T11" fmla="*/ 0 60000 65536"/>
              <a:gd name="T12" fmla="*/ 0 w 221"/>
              <a:gd name="T13" fmla="*/ 0 h 206"/>
              <a:gd name="T14" fmla="*/ 221 w 221"/>
              <a:gd name="T15" fmla="*/ 206 h 206"/>
            </a:gdLst>
            <a:ahLst/>
            <a:cxnLst>
              <a:cxn ang="T8">
                <a:pos x="T0" y="T1"/>
              </a:cxn>
              <a:cxn ang="T9">
                <a:pos x="T2" y="T3"/>
              </a:cxn>
              <a:cxn ang="T10">
                <a:pos x="T4" y="T5"/>
              </a:cxn>
              <a:cxn ang="T11">
                <a:pos x="T6" y="T7"/>
              </a:cxn>
            </a:cxnLst>
            <a:rect l="T12" t="T13" r="T14" b="T15"/>
            <a:pathLst>
              <a:path w="221" h="206">
                <a:moveTo>
                  <a:pt x="0" y="206"/>
                </a:moveTo>
                <a:lnTo>
                  <a:pt x="13" y="181"/>
                </a:lnTo>
                <a:lnTo>
                  <a:pt x="121" y="0"/>
                </a:lnTo>
                <a:lnTo>
                  <a:pt x="22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80" name="Line 204"/>
          <p:cNvSpPr>
            <a:spLocks noChangeShapeType="1"/>
          </p:cNvSpPr>
          <p:nvPr/>
        </p:nvSpPr>
        <p:spPr bwMode="auto">
          <a:xfrm flipH="1">
            <a:off x="2343150" y="1303338"/>
            <a:ext cx="75247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81" name="Line 205"/>
          <p:cNvSpPr>
            <a:spLocks noChangeShapeType="1"/>
          </p:cNvSpPr>
          <p:nvPr/>
        </p:nvSpPr>
        <p:spPr bwMode="auto">
          <a:xfrm flipH="1">
            <a:off x="3125788" y="1303338"/>
            <a:ext cx="1920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82" name="Line 206"/>
          <p:cNvSpPr>
            <a:spLocks noChangeShapeType="1"/>
          </p:cNvSpPr>
          <p:nvPr/>
        </p:nvSpPr>
        <p:spPr bwMode="auto">
          <a:xfrm flipH="1">
            <a:off x="2343150" y="906463"/>
            <a:ext cx="9747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83" name="Line 207"/>
          <p:cNvSpPr>
            <a:spLocks noChangeShapeType="1"/>
          </p:cNvSpPr>
          <p:nvPr/>
        </p:nvSpPr>
        <p:spPr bwMode="auto">
          <a:xfrm>
            <a:off x="5291138" y="1425575"/>
            <a:ext cx="40481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84" name="Line 208"/>
          <p:cNvSpPr>
            <a:spLocks noChangeShapeType="1"/>
          </p:cNvSpPr>
          <p:nvPr/>
        </p:nvSpPr>
        <p:spPr bwMode="auto">
          <a:xfrm>
            <a:off x="5291138" y="787400"/>
            <a:ext cx="40481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85" name="Freeform 209"/>
          <p:cNvSpPr>
            <a:spLocks/>
          </p:cNvSpPr>
          <p:nvPr/>
        </p:nvSpPr>
        <p:spPr bwMode="auto">
          <a:xfrm>
            <a:off x="3698875" y="936625"/>
            <a:ext cx="76200" cy="114300"/>
          </a:xfrm>
          <a:custGeom>
            <a:avLst/>
            <a:gdLst>
              <a:gd name="T0" fmla="*/ 0 w 48"/>
              <a:gd name="T1" fmla="*/ 2147483647 h 72"/>
              <a:gd name="T2" fmla="*/ 2147483647 w 48"/>
              <a:gd name="T3" fmla="*/ 2147483647 h 72"/>
              <a:gd name="T4" fmla="*/ 2147483647 w 48"/>
              <a:gd name="T5" fmla="*/ 2147483647 h 72"/>
              <a:gd name="T6" fmla="*/ 2147483647 w 48"/>
              <a:gd name="T7" fmla="*/ 0 h 72"/>
              <a:gd name="T8" fmla="*/ 0 w 48"/>
              <a:gd name="T9" fmla="*/ 2147483647 h 72"/>
              <a:gd name="T10" fmla="*/ 0 60000 65536"/>
              <a:gd name="T11" fmla="*/ 0 60000 65536"/>
              <a:gd name="T12" fmla="*/ 0 60000 65536"/>
              <a:gd name="T13" fmla="*/ 0 60000 65536"/>
              <a:gd name="T14" fmla="*/ 0 60000 65536"/>
              <a:gd name="T15" fmla="*/ 0 w 48"/>
              <a:gd name="T16" fmla="*/ 0 h 72"/>
              <a:gd name="T17" fmla="*/ 48 w 48"/>
              <a:gd name="T18" fmla="*/ 72 h 72"/>
            </a:gdLst>
            <a:ahLst/>
            <a:cxnLst>
              <a:cxn ang="T10">
                <a:pos x="T0" y="T1"/>
              </a:cxn>
              <a:cxn ang="T11">
                <a:pos x="T2" y="T3"/>
              </a:cxn>
              <a:cxn ang="T12">
                <a:pos x="T4" y="T5"/>
              </a:cxn>
              <a:cxn ang="T13">
                <a:pos x="T6" y="T7"/>
              </a:cxn>
              <a:cxn ang="T14">
                <a:pos x="T8" y="T9"/>
              </a:cxn>
            </a:cxnLst>
            <a:rect l="T15" t="T16" r="T17" b="T18"/>
            <a:pathLst>
              <a:path w="48" h="72">
                <a:moveTo>
                  <a:pt x="0" y="72"/>
                </a:moveTo>
                <a:lnTo>
                  <a:pt x="48" y="14"/>
                </a:lnTo>
                <a:lnTo>
                  <a:pt x="39" y="6"/>
                </a:lnTo>
                <a:lnTo>
                  <a:pt x="27" y="0"/>
                </a:lnTo>
                <a:lnTo>
                  <a:pt x="0" y="72"/>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86" name="Freeform 210"/>
          <p:cNvSpPr>
            <a:spLocks/>
          </p:cNvSpPr>
          <p:nvPr/>
        </p:nvSpPr>
        <p:spPr bwMode="auto">
          <a:xfrm>
            <a:off x="3079750" y="1223963"/>
            <a:ext cx="63500" cy="119062"/>
          </a:xfrm>
          <a:custGeom>
            <a:avLst/>
            <a:gdLst>
              <a:gd name="T0" fmla="*/ 2147483647 w 40"/>
              <a:gd name="T1" fmla="*/ 0 h 75"/>
              <a:gd name="T2" fmla="*/ 2147483647 w 40"/>
              <a:gd name="T3" fmla="*/ 2147483647 h 75"/>
              <a:gd name="T4" fmla="*/ 2147483647 w 40"/>
              <a:gd name="T5" fmla="*/ 2147483647 h 75"/>
              <a:gd name="T6" fmla="*/ 2147483647 w 40"/>
              <a:gd name="T7" fmla="*/ 2147483647 h 75"/>
              <a:gd name="T8" fmla="*/ 0 w 40"/>
              <a:gd name="T9" fmla="*/ 2147483647 h 75"/>
              <a:gd name="T10" fmla="*/ 2147483647 w 40"/>
              <a:gd name="T11" fmla="*/ 2147483647 h 75"/>
              <a:gd name="T12" fmla="*/ 2147483647 w 40"/>
              <a:gd name="T13" fmla="*/ 0 h 75"/>
              <a:gd name="T14" fmla="*/ 0 60000 65536"/>
              <a:gd name="T15" fmla="*/ 0 60000 65536"/>
              <a:gd name="T16" fmla="*/ 0 60000 65536"/>
              <a:gd name="T17" fmla="*/ 0 60000 65536"/>
              <a:gd name="T18" fmla="*/ 0 60000 65536"/>
              <a:gd name="T19" fmla="*/ 0 60000 65536"/>
              <a:gd name="T20" fmla="*/ 0 60000 65536"/>
              <a:gd name="T21" fmla="*/ 0 w 40"/>
              <a:gd name="T22" fmla="*/ 0 h 75"/>
              <a:gd name="T23" fmla="*/ 40 w 40"/>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75">
                <a:moveTo>
                  <a:pt x="40" y="0"/>
                </a:moveTo>
                <a:lnTo>
                  <a:pt x="29" y="50"/>
                </a:lnTo>
                <a:lnTo>
                  <a:pt x="25" y="75"/>
                </a:lnTo>
                <a:lnTo>
                  <a:pt x="11" y="71"/>
                </a:lnTo>
                <a:lnTo>
                  <a:pt x="0" y="66"/>
                </a:lnTo>
                <a:lnTo>
                  <a:pt x="10" y="50"/>
                </a:lnTo>
                <a:lnTo>
                  <a:pt x="40"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87" name="Line 211"/>
          <p:cNvSpPr>
            <a:spLocks noChangeShapeType="1"/>
          </p:cNvSpPr>
          <p:nvPr/>
        </p:nvSpPr>
        <p:spPr bwMode="auto">
          <a:xfrm>
            <a:off x="3979863" y="2185988"/>
            <a:ext cx="15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88" name="Line 212"/>
          <p:cNvSpPr>
            <a:spLocks noChangeShapeType="1"/>
          </p:cNvSpPr>
          <p:nvPr/>
        </p:nvSpPr>
        <p:spPr bwMode="auto">
          <a:xfrm flipH="1">
            <a:off x="4289425" y="1914525"/>
            <a:ext cx="1730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789" name="Rectangle 213"/>
          <p:cNvSpPr>
            <a:spLocks noChangeArrowheads="1"/>
          </p:cNvSpPr>
          <p:nvPr/>
        </p:nvSpPr>
        <p:spPr bwMode="auto">
          <a:xfrm>
            <a:off x="4068763" y="1804988"/>
            <a:ext cx="220662" cy="219075"/>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790" name="Rectangle 214"/>
          <p:cNvSpPr>
            <a:spLocks noChangeArrowheads="1"/>
          </p:cNvSpPr>
          <p:nvPr/>
        </p:nvSpPr>
        <p:spPr bwMode="auto">
          <a:xfrm>
            <a:off x="4130675" y="1831975"/>
            <a:ext cx="1158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M</a:t>
            </a:r>
            <a:endParaRPr lang="en-US" smtClean="0">
              <a:solidFill>
                <a:srgbClr val="000000"/>
              </a:solidFill>
            </a:endParaRPr>
          </a:p>
        </p:txBody>
      </p:sp>
      <p:sp>
        <p:nvSpPr>
          <p:cNvPr id="24791" name="Rectangle 215"/>
          <p:cNvSpPr>
            <a:spLocks noChangeArrowheads="1"/>
          </p:cNvSpPr>
          <p:nvPr/>
        </p:nvSpPr>
        <p:spPr bwMode="auto">
          <a:xfrm>
            <a:off x="6026150" y="19192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4792" name="Rectangle 216"/>
          <p:cNvSpPr>
            <a:spLocks noChangeArrowheads="1"/>
          </p:cNvSpPr>
          <p:nvPr/>
        </p:nvSpPr>
        <p:spPr bwMode="auto">
          <a:xfrm>
            <a:off x="6134100"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4793" name="Rectangle 217"/>
          <p:cNvSpPr>
            <a:spLocks noChangeArrowheads="1"/>
          </p:cNvSpPr>
          <p:nvPr/>
        </p:nvSpPr>
        <p:spPr bwMode="auto">
          <a:xfrm>
            <a:off x="6219825"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U</a:t>
            </a:r>
            <a:endParaRPr lang="en-US" smtClean="0">
              <a:solidFill>
                <a:srgbClr val="000000"/>
              </a:solidFill>
            </a:endParaRPr>
          </a:p>
        </p:txBody>
      </p:sp>
      <p:sp>
        <p:nvSpPr>
          <p:cNvPr id="24794" name="Rectangle 218"/>
          <p:cNvSpPr>
            <a:spLocks noChangeArrowheads="1"/>
          </p:cNvSpPr>
          <p:nvPr/>
        </p:nvSpPr>
        <p:spPr bwMode="auto">
          <a:xfrm>
            <a:off x="6313488"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R</a:t>
            </a:r>
            <a:endParaRPr lang="en-US" smtClean="0">
              <a:solidFill>
                <a:srgbClr val="000000"/>
              </a:solidFill>
            </a:endParaRPr>
          </a:p>
        </p:txBody>
      </p:sp>
      <p:sp>
        <p:nvSpPr>
          <p:cNvPr id="24795" name="Rectangle 219"/>
          <p:cNvSpPr>
            <a:spLocks noChangeArrowheads="1"/>
          </p:cNvSpPr>
          <p:nvPr/>
        </p:nvSpPr>
        <p:spPr bwMode="auto">
          <a:xfrm>
            <a:off x="6407150" y="1919288"/>
            <a:ext cx="857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F</a:t>
            </a:r>
            <a:endParaRPr lang="en-US" smtClean="0">
              <a:solidFill>
                <a:srgbClr val="000000"/>
              </a:solidFill>
            </a:endParaRPr>
          </a:p>
        </p:txBody>
      </p:sp>
      <p:sp>
        <p:nvSpPr>
          <p:cNvPr id="24796" name="Rectangle 220"/>
          <p:cNvSpPr>
            <a:spLocks noChangeArrowheads="1"/>
          </p:cNvSpPr>
          <p:nvPr/>
        </p:nvSpPr>
        <p:spPr bwMode="auto">
          <a:xfrm>
            <a:off x="6486525"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a:t>
            </a:r>
            <a:endParaRPr lang="en-US" smtClean="0">
              <a:solidFill>
                <a:srgbClr val="000000"/>
              </a:solidFill>
            </a:endParaRPr>
          </a:p>
        </p:txBody>
      </p:sp>
      <p:sp>
        <p:nvSpPr>
          <p:cNvPr id="24797" name="Rectangle 221"/>
          <p:cNvSpPr>
            <a:spLocks noChangeArrowheads="1"/>
          </p:cNvSpPr>
          <p:nvPr/>
        </p:nvSpPr>
        <p:spPr bwMode="auto">
          <a:xfrm>
            <a:off x="6573838"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C</a:t>
            </a:r>
            <a:endParaRPr lang="en-US" smtClean="0">
              <a:solidFill>
                <a:srgbClr val="000000"/>
              </a:solidFill>
            </a:endParaRPr>
          </a:p>
        </p:txBody>
      </p:sp>
      <p:sp>
        <p:nvSpPr>
          <p:cNvPr id="24798" name="Rectangle 222"/>
          <p:cNvSpPr>
            <a:spLocks noChangeArrowheads="1"/>
          </p:cNvSpPr>
          <p:nvPr/>
        </p:nvSpPr>
        <p:spPr bwMode="auto">
          <a:xfrm>
            <a:off x="6667500"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E</a:t>
            </a:r>
            <a:endParaRPr lang="en-US" smtClean="0">
              <a:solidFill>
                <a:srgbClr val="000000"/>
              </a:solidFill>
            </a:endParaRPr>
          </a:p>
        </p:txBody>
      </p:sp>
      <p:sp>
        <p:nvSpPr>
          <p:cNvPr id="24799" name="Rectangle 223"/>
          <p:cNvSpPr>
            <a:spLocks noChangeArrowheads="1"/>
          </p:cNvSpPr>
          <p:nvPr/>
        </p:nvSpPr>
        <p:spPr bwMode="auto">
          <a:xfrm>
            <a:off x="6753225"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4800" name="Rectangle 224"/>
          <p:cNvSpPr>
            <a:spLocks noChangeArrowheads="1"/>
          </p:cNvSpPr>
          <p:nvPr/>
        </p:nvSpPr>
        <p:spPr bwMode="auto">
          <a:xfrm>
            <a:off x="3113088"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6</a:t>
            </a:r>
            <a:endParaRPr lang="en-US" smtClean="0">
              <a:solidFill>
                <a:srgbClr val="000000"/>
              </a:solidFill>
            </a:endParaRPr>
          </a:p>
        </p:txBody>
      </p:sp>
      <p:sp>
        <p:nvSpPr>
          <p:cNvPr id="24801" name="Rectangle 225"/>
          <p:cNvSpPr>
            <a:spLocks noChangeArrowheads="1"/>
          </p:cNvSpPr>
          <p:nvPr/>
        </p:nvSpPr>
        <p:spPr bwMode="auto">
          <a:xfrm>
            <a:off x="3184525" y="29495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802" name="Rectangle 226"/>
          <p:cNvSpPr>
            <a:spLocks noChangeArrowheads="1"/>
          </p:cNvSpPr>
          <p:nvPr/>
        </p:nvSpPr>
        <p:spPr bwMode="auto">
          <a:xfrm>
            <a:off x="325596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4803" name="Rectangle 227"/>
          <p:cNvSpPr>
            <a:spLocks noChangeArrowheads="1"/>
          </p:cNvSpPr>
          <p:nvPr/>
        </p:nvSpPr>
        <p:spPr bwMode="auto">
          <a:xfrm>
            <a:off x="3328988" y="29495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804" name="Rectangle 228"/>
          <p:cNvSpPr>
            <a:spLocks noChangeArrowheads="1"/>
          </p:cNvSpPr>
          <p:nvPr/>
        </p:nvSpPr>
        <p:spPr bwMode="auto">
          <a:xfrm>
            <a:off x="336391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4805" name="Rectangle 229"/>
          <p:cNvSpPr>
            <a:spLocks noChangeArrowheads="1"/>
          </p:cNvSpPr>
          <p:nvPr/>
        </p:nvSpPr>
        <p:spPr bwMode="auto">
          <a:xfrm>
            <a:off x="3436938"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4806" name="Rectangle 230"/>
          <p:cNvSpPr>
            <a:spLocks noChangeArrowheads="1"/>
          </p:cNvSpPr>
          <p:nvPr/>
        </p:nvSpPr>
        <p:spPr bwMode="auto">
          <a:xfrm>
            <a:off x="284956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4807" name="Rectangle 231"/>
          <p:cNvSpPr>
            <a:spLocks noChangeArrowheads="1"/>
          </p:cNvSpPr>
          <p:nvPr/>
        </p:nvSpPr>
        <p:spPr bwMode="auto">
          <a:xfrm>
            <a:off x="2922588" y="2949575"/>
            <a:ext cx="936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X</a:t>
            </a:r>
            <a:endParaRPr lang="en-US" smtClean="0">
              <a:solidFill>
                <a:srgbClr val="000000"/>
              </a:solidFill>
            </a:endParaRPr>
          </a:p>
        </p:txBody>
      </p:sp>
      <p:sp>
        <p:nvSpPr>
          <p:cNvPr id="24808" name="Line 232"/>
          <p:cNvSpPr>
            <a:spLocks noChangeShapeType="1"/>
          </p:cNvSpPr>
          <p:nvPr/>
        </p:nvSpPr>
        <p:spPr bwMode="auto">
          <a:xfrm flipV="1">
            <a:off x="3033713" y="2979738"/>
            <a:ext cx="42862" cy="1047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09" name="Freeform 233"/>
          <p:cNvSpPr>
            <a:spLocks/>
          </p:cNvSpPr>
          <p:nvPr/>
        </p:nvSpPr>
        <p:spPr bwMode="auto">
          <a:xfrm>
            <a:off x="3017838" y="2989263"/>
            <a:ext cx="74612" cy="92075"/>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4"/>
                </a:moveTo>
                <a:cubicBezTo>
                  <a:pt x="23" y="11"/>
                  <a:pt x="23" y="11"/>
                  <a:pt x="23" y="11"/>
                </a:cubicBezTo>
                <a:cubicBezTo>
                  <a:pt x="22" y="8"/>
                  <a:pt x="22" y="8"/>
                  <a:pt x="22" y="8"/>
                </a:cubicBezTo>
                <a:cubicBezTo>
                  <a:pt x="18" y="0"/>
                  <a:pt x="5" y="0"/>
                  <a:pt x="1" y="10"/>
                </a:cubicBezTo>
                <a:cubicBezTo>
                  <a:pt x="0" y="13"/>
                  <a:pt x="0" y="13"/>
                  <a:pt x="0" y="13"/>
                </a:cubicBezTo>
                <a:cubicBezTo>
                  <a:pt x="0" y="16"/>
                  <a:pt x="0" y="16"/>
                  <a:pt x="0" y="16"/>
                </a:cubicBezTo>
                <a:cubicBezTo>
                  <a:pt x="2" y="27"/>
                  <a:pt x="17" y="30"/>
                  <a:pt x="22" y="20"/>
                </a:cubicBezTo>
                <a:cubicBezTo>
                  <a:pt x="23" y="17"/>
                  <a:pt x="23" y="17"/>
                  <a:pt x="23" y="17"/>
                </a:cubicBezTo>
                <a:cubicBezTo>
                  <a:pt x="24" y="14"/>
                  <a:pt x="24" y="14"/>
                  <a:pt x="24"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10" name="Rectangle 234"/>
          <p:cNvSpPr>
            <a:spLocks noChangeArrowheads="1"/>
          </p:cNvSpPr>
          <p:nvPr/>
        </p:nvSpPr>
        <p:spPr bwMode="auto">
          <a:xfrm>
            <a:off x="492125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4811" name="Rectangle 235"/>
          <p:cNvSpPr>
            <a:spLocks noChangeArrowheads="1"/>
          </p:cNvSpPr>
          <p:nvPr/>
        </p:nvSpPr>
        <p:spPr bwMode="auto">
          <a:xfrm>
            <a:off x="4992688" y="19843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4812" name="Rectangle 236"/>
          <p:cNvSpPr>
            <a:spLocks noChangeArrowheads="1"/>
          </p:cNvSpPr>
          <p:nvPr/>
        </p:nvSpPr>
        <p:spPr bwMode="auto">
          <a:xfrm>
            <a:off x="5065713" y="19843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813" name="Rectangle 237"/>
          <p:cNvSpPr>
            <a:spLocks noChangeArrowheads="1"/>
          </p:cNvSpPr>
          <p:nvPr/>
        </p:nvSpPr>
        <p:spPr bwMode="auto">
          <a:xfrm>
            <a:off x="5100638" y="19843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4814" name="Rectangle 238"/>
          <p:cNvSpPr>
            <a:spLocks noChangeArrowheads="1"/>
          </p:cNvSpPr>
          <p:nvPr/>
        </p:nvSpPr>
        <p:spPr bwMode="auto">
          <a:xfrm>
            <a:off x="5180013" y="19843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815" name="Rectangle 239"/>
          <p:cNvSpPr>
            <a:spLocks noChangeArrowheads="1"/>
          </p:cNvSpPr>
          <p:nvPr/>
        </p:nvSpPr>
        <p:spPr bwMode="auto">
          <a:xfrm>
            <a:off x="525145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4816" name="Rectangle 240"/>
          <p:cNvSpPr>
            <a:spLocks noChangeArrowheads="1"/>
          </p:cNvSpPr>
          <p:nvPr/>
        </p:nvSpPr>
        <p:spPr bwMode="auto">
          <a:xfrm>
            <a:off x="5322888" y="19843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817" name="Rectangle 241"/>
          <p:cNvSpPr>
            <a:spLocks noChangeArrowheads="1"/>
          </p:cNvSpPr>
          <p:nvPr/>
        </p:nvSpPr>
        <p:spPr bwMode="auto">
          <a:xfrm>
            <a:off x="535940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4818" name="Line 242"/>
          <p:cNvSpPr>
            <a:spLocks noChangeShapeType="1"/>
          </p:cNvSpPr>
          <p:nvPr/>
        </p:nvSpPr>
        <p:spPr bwMode="auto">
          <a:xfrm>
            <a:off x="4779963" y="2066925"/>
            <a:ext cx="10160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19" name="Line 243"/>
          <p:cNvSpPr>
            <a:spLocks noChangeShapeType="1"/>
          </p:cNvSpPr>
          <p:nvPr/>
        </p:nvSpPr>
        <p:spPr bwMode="auto">
          <a:xfrm>
            <a:off x="4462463" y="2066925"/>
            <a:ext cx="31750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20" name="Rectangle 244"/>
          <p:cNvSpPr>
            <a:spLocks noChangeArrowheads="1"/>
          </p:cNvSpPr>
          <p:nvPr/>
        </p:nvSpPr>
        <p:spPr bwMode="auto">
          <a:xfrm>
            <a:off x="6234113" y="2598738"/>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821" name="Rectangle 245"/>
          <p:cNvSpPr>
            <a:spLocks noChangeArrowheads="1"/>
          </p:cNvSpPr>
          <p:nvPr/>
        </p:nvSpPr>
        <p:spPr bwMode="auto">
          <a:xfrm>
            <a:off x="6305550"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4822" name="Rectangle 246"/>
          <p:cNvSpPr>
            <a:spLocks noChangeArrowheads="1"/>
          </p:cNvSpPr>
          <p:nvPr/>
        </p:nvSpPr>
        <p:spPr bwMode="auto">
          <a:xfrm>
            <a:off x="6378575" y="259873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823" name="Rectangle 247"/>
          <p:cNvSpPr>
            <a:spLocks noChangeArrowheads="1"/>
          </p:cNvSpPr>
          <p:nvPr/>
        </p:nvSpPr>
        <p:spPr bwMode="auto">
          <a:xfrm>
            <a:off x="6413500"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3</a:t>
            </a:r>
            <a:endParaRPr lang="en-US" smtClean="0">
              <a:solidFill>
                <a:srgbClr val="000000"/>
              </a:solidFill>
            </a:endParaRPr>
          </a:p>
        </p:txBody>
      </p:sp>
      <p:sp>
        <p:nvSpPr>
          <p:cNvPr id="24824" name="Rectangle 248"/>
          <p:cNvSpPr>
            <a:spLocks noChangeArrowheads="1"/>
          </p:cNvSpPr>
          <p:nvPr/>
        </p:nvSpPr>
        <p:spPr bwMode="auto">
          <a:xfrm>
            <a:off x="6072188" y="259873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4825" name="Rectangle 249"/>
          <p:cNvSpPr>
            <a:spLocks noChangeArrowheads="1"/>
          </p:cNvSpPr>
          <p:nvPr/>
        </p:nvSpPr>
        <p:spPr bwMode="auto">
          <a:xfrm>
            <a:off x="6143625"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4826" name="Line 250"/>
          <p:cNvSpPr>
            <a:spLocks noChangeShapeType="1"/>
          </p:cNvSpPr>
          <p:nvPr/>
        </p:nvSpPr>
        <p:spPr bwMode="auto">
          <a:xfrm flipV="1">
            <a:off x="6280150" y="2771775"/>
            <a:ext cx="1588" cy="2206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27" name="Line 251"/>
          <p:cNvSpPr>
            <a:spLocks noChangeShapeType="1"/>
          </p:cNvSpPr>
          <p:nvPr/>
        </p:nvSpPr>
        <p:spPr bwMode="auto">
          <a:xfrm>
            <a:off x="6280150" y="2354263"/>
            <a:ext cx="1588" cy="2381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28" name="Rectangle 252"/>
          <p:cNvSpPr>
            <a:spLocks noChangeArrowheads="1"/>
          </p:cNvSpPr>
          <p:nvPr/>
        </p:nvSpPr>
        <p:spPr bwMode="auto">
          <a:xfrm>
            <a:off x="5832475" y="3013075"/>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4829" name="Line 253"/>
          <p:cNvSpPr>
            <a:spLocks noChangeShapeType="1"/>
          </p:cNvSpPr>
          <p:nvPr/>
        </p:nvSpPr>
        <p:spPr bwMode="auto">
          <a:xfrm flipV="1">
            <a:off x="5953125" y="3044825"/>
            <a:ext cx="42863" cy="1031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30" name="Freeform 254"/>
          <p:cNvSpPr>
            <a:spLocks/>
          </p:cNvSpPr>
          <p:nvPr/>
        </p:nvSpPr>
        <p:spPr bwMode="auto">
          <a:xfrm>
            <a:off x="5937250" y="3052763"/>
            <a:ext cx="74613" cy="92075"/>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4"/>
                </a:moveTo>
                <a:cubicBezTo>
                  <a:pt x="23" y="11"/>
                  <a:pt x="23" y="11"/>
                  <a:pt x="23" y="11"/>
                </a:cubicBezTo>
                <a:cubicBezTo>
                  <a:pt x="22" y="8"/>
                  <a:pt x="22" y="8"/>
                  <a:pt x="22" y="8"/>
                </a:cubicBezTo>
                <a:cubicBezTo>
                  <a:pt x="17" y="0"/>
                  <a:pt x="5" y="0"/>
                  <a:pt x="1" y="10"/>
                </a:cubicBezTo>
                <a:cubicBezTo>
                  <a:pt x="0" y="13"/>
                  <a:pt x="0" y="13"/>
                  <a:pt x="0" y="13"/>
                </a:cubicBezTo>
                <a:cubicBezTo>
                  <a:pt x="0" y="16"/>
                  <a:pt x="0" y="16"/>
                  <a:pt x="0" y="16"/>
                </a:cubicBezTo>
                <a:cubicBezTo>
                  <a:pt x="2" y="27"/>
                  <a:pt x="17" y="30"/>
                  <a:pt x="22" y="20"/>
                </a:cubicBezTo>
                <a:cubicBezTo>
                  <a:pt x="23" y="17"/>
                  <a:pt x="23" y="17"/>
                  <a:pt x="23" y="17"/>
                </a:cubicBezTo>
                <a:cubicBezTo>
                  <a:pt x="24" y="14"/>
                  <a:pt x="24" y="14"/>
                  <a:pt x="24"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31" name="Rectangle 255"/>
          <p:cNvSpPr>
            <a:spLocks noChangeArrowheads="1"/>
          </p:cNvSpPr>
          <p:nvPr/>
        </p:nvSpPr>
        <p:spPr bwMode="auto">
          <a:xfrm>
            <a:off x="603091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4832" name="Rectangle 256"/>
          <p:cNvSpPr>
            <a:spLocks noChangeArrowheads="1"/>
          </p:cNvSpPr>
          <p:nvPr/>
        </p:nvSpPr>
        <p:spPr bwMode="auto">
          <a:xfrm>
            <a:off x="6103938"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4833" name="Rectangle 257"/>
          <p:cNvSpPr>
            <a:spLocks noChangeArrowheads="1"/>
          </p:cNvSpPr>
          <p:nvPr/>
        </p:nvSpPr>
        <p:spPr bwMode="auto">
          <a:xfrm>
            <a:off x="6175375" y="30130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834" name="Rectangle 258"/>
          <p:cNvSpPr>
            <a:spLocks noChangeArrowheads="1"/>
          </p:cNvSpPr>
          <p:nvPr/>
        </p:nvSpPr>
        <p:spPr bwMode="auto">
          <a:xfrm>
            <a:off x="624681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4835" name="Rectangle 259"/>
          <p:cNvSpPr>
            <a:spLocks noChangeArrowheads="1"/>
          </p:cNvSpPr>
          <p:nvPr/>
        </p:nvSpPr>
        <p:spPr bwMode="auto">
          <a:xfrm>
            <a:off x="6318250" y="30130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4836" name="Rectangle 260"/>
          <p:cNvSpPr>
            <a:spLocks noChangeArrowheads="1"/>
          </p:cNvSpPr>
          <p:nvPr/>
        </p:nvSpPr>
        <p:spPr bwMode="auto">
          <a:xfrm>
            <a:off x="635476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4837" name="Rectangle 261"/>
          <p:cNvSpPr>
            <a:spLocks noChangeArrowheads="1"/>
          </p:cNvSpPr>
          <p:nvPr/>
        </p:nvSpPr>
        <p:spPr bwMode="auto">
          <a:xfrm>
            <a:off x="6426200" y="30130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4838" name="Line 262"/>
          <p:cNvSpPr>
            <a:spLocks noChangeShapeType="1"/>
          </p:cNvSpPr>
          <p:nvPr/>
        </p:nvSpPr>
        <p:spPr bwMode="auto">
          <a:xfrm>
            <a:off x="5632450" y="3095625"/>
            <a:ext cx="161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39" name="Freeform 263"/>
          <p:cNvSpPr>
            <a:spLocks/>
          </p:cNvSpPr>
          <p:nvPr/>
        </p:nvSpPr>
        <p:spPr bwMode="auto">
          <a:xfrm>
            <a:off x="4462463" y="2049463"/>
            <a:ext cx="119062" cy="39687"/>
          </a:xfrm>
          <a:custGeom>
            <a:avLst/>
            <a:gdLst>
              <a:gd name="T0" fmla="*/ 0 w 75"/>
              <a:gd name="T1" fmla="*/ 2147483647 h 25"/>
              <a:gd name="T2" fmla="*/ 2147483647 w 75"/>
              <a:gd name="T3" fmla="*/ 0 h 25"/>
              <a:gd name="T4" fmla="*/ 2147483647 w 75"/>
              <a:gd name="T5" fmla="*/ 2147483647 h 25"/>
              <a:gd name="T6" fmla="*/ 0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0" y="11"/>
                </a:moveTo>
                <a:lnTo>
                  <a:pt x="75" y="0"/>
                </a:lnTo>
                <a:lnTo>
                  <a:pt x="75" y="25"/>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40" name="Freeform 264"/>
          <p:cNvSpPr>
            <a:spLocks/>
          </p:cNvSpPr>
          <p:nvPr/>
        </p:nvSpPr>
        <p:spPr bwMode="auto">
          <a:xfrm>
            <a:off x="4462463" y="2049463"/>
            <a:ext cx="119062" cy="39687"/>
          </a:xfrm>
          <a:custGeom>
            <a:avLst/>
            <a:gdLst>
              <a:gd name="T0" fmla="*/ 0 w 75"/>
              <a:gd name="T1" fmla="*/ 2147483647 h 25"/>
              <a:gd name="T2" fmla="*/ 2147483647 w 75"/>
              <a:gd name="T3" fmla="*/ 0 h 25"/>
              <a:gd name="T4" fmla="*/ 2147483647 w 75"/>
              <a:gd name="T5" fmla="*/ 2147483647 h 25"/>
              <a:gd name="T6" fmla="*/ 0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0" y="11"/>
                </a:moveTo>
                <a:lnTo>
                  <a:pt x="75" y="0"/>
                </a:lnTo>
                <a:lnTo>
                  <a:pt x="75" y="25"/>
                </a:lnTo>
                <a:lnTo>
                  <a:pt x="0" y="11"/>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41" name="Freeform 265"/>
          <p:cNvSpPr>
            <a:spLocks/>
          </p:cNvSpPr>
          <p:nvPr/>
        </p:nvSpPr>
        <p:spPr bwMode="auto">
          <a:xfrm>
            <a:off x="4660900" y="2049463"/>
            <a:ext cx="119063" cy="39687"/>
          </a:xfrm>
          <a:custGeom>
            <a:avLst/>
            <a:gdLst>
              <a:gd name="T0" fmla="*/ 2147483647 w 75"/>
              <a:gd name="T1" fmla="*/ 2147483647 h 25"/>
              <a:gd name="T2" fmla="*/ 0 w 75"/>
              <a:gd name="T3" fmla="*/ 2147483647 h 25"/>
              <a:gd name="T4" fmla="*/ 0 w 75"/>
              <a:gd name="T5" fmla="*/ 0 h 25"/>
              <a:gd name="T6" fmla="*/ 2147483647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75" y="11"/>
                </a:moveTo>
                <a:lnTo>
                  <a:pt x="0" y="25"/>
                </a:lnTo>
                <a:lnTo>
                  <a:pt x="0" y="0"/>
                </a:lnTo>
                <a:lnTo>
                  <a:pt x="7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42" name="Freeform 266"/>
          <p:cNvSpPr>
            <a:spLocks/>
          </p:cNvSpPr>
          <p:nvPr/>
        </p:nvSpPr>
        <p:spPr bwMode="auto">
          <a:xfrm>
            <a:off x="4660900" y="2049463"/>
            <a:ext cx="119063" cy="39687"/>
          </a:xfrm>
          <a:custGeom>
            <a:avLst/>
            <a:gdLst>
              <a:gd name="T0" fmla="*/ 2147483647 w 75"/>
              <a:gd name="T1" fmla="*/ 2147483647 h 25"/>
              <a:gd name="T2" fmla="*/ 0 w 75"/>
              <a:gd name="T3" fmla="*/ 2147483647 h 25"/>
              <a:gd name="T4" fmla="*/ 0 w 75"/>
              <a:gd name="T5" fmla="*/ 0 h 25"/>
              <a:gd name="T6" fmla="*/ 2147483647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75" y="11"/>
                </a:moveTo>
                <a:lnTo>
                  <a:pt x="0" y="25"/>
                </a:lnTo>
                <a:lnTo>
                  <a:pt x="0" y="0"/>
                </a:lnTo>
                <a:lnTo>
                  <a:pt x="75" y="11"/>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43" name="Freeform 267"/>
          <p:cNvSpPr>
            <a:spLocks/>
          </p:cNvSpPr>
          <p:nvPr/>
        </p:nvSpPr>
        <p:spPr bwMode="auto">
          <a:xfrm>
            <a:off x="6257925" y="2873375"/>
            <a:ext cx="39688"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4" y="75"/>
                </a:moveTo>
                <a:lnTo>
                  <a:pt x="0" y="0"/>
                </a:lnTo>
                <a:lnTo>
                  <a:pt x="25" y="0"/>
                </a:lnTo>
                <a:lnTo>
                  <a:pt x="14"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44" name="Freeform 268"/>
          <p:cNvSpPr>
            <a:spLocks/>
          </p:cNvSpPr>
          <p:nvPr/>
        </p:nvSpPr>
        <p:spPr bwMode="auto">
          <a:xfrm>
            <a:off x="6257925" y="2873375"/>
            <a:ext cx="39688"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4" y="75"/>
                </a:moveTo>
                <a:lnTo>
                  <a:pt x="0" y="0"/>
                </a:lnTo>
                <a:lnTo>
                  <a:pt x="25" y="0"/>
                </a:lnTo>
                <a:lnTo>
                  <a:pt x="14" y="75"/>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45" name="Freeform 269"/>
          <p:cNvSpPr>
            <a:spLocks/>
          </p:cNvSpPr>
          <p:nvPr/>
        </p:nvSpPr>
        <p:spPr bwMode="auto">
          <a:xfrm>
            <a:off x="6257925" y="2354263"/>
            <a:ext cx="39688" cy="122237"/>
          </a:xfrm>
          <a:custGeom>
            <a:avLst/>
            <a:gdLst>
              <a:gd name="T0" fmla="*/ 2147483647 w 25"/>
              <a:gd name="T1" fmla="*/ 0 h 77"/>
              <a:gd name="T2" fmla="*/ 2147483647 w 25"/>
              <a:gd name="T3" fmla="*/ 2147483647 h 77"/>
              <a:gd name="T4" fmla="*/ 0 w 25"/>
              <a:gd name="T5" fmla="*/ 2147483647 h 77"/>
              <a:gd name="T6" fmla="*/ 2147483647 w 25"/>
              <a:gd name="T7" fmla="*/ 0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4" y="0"/>
                </a:moveTo>
                <a:lnTo>
                  <a:pt x="25" y="77"/>
                </a:lnTo>
                <a:lnTo>
                  <a:pt x="0" y="77"/>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46" name="Freeform 270"/>
          <p:cNvSpPr>
            <a:spLocks/>
          </p:cNvSpPr>
          <p:nvPr/>
        </p:nvSpPr>
        <p:spPr bwMode="auto">
          <a:xfrm>
            <a:off x="6257925" y="2354263"/>
            <a:ext cx="39688" cy="122237"/>
          </a:xfrm>
          <a:custGeom>
            <a:avLst/>
            <a:gdLst>
              <a:gd name="T0" fmla="*/ 2147483647 w 25"/>
              <a:gd name="T1" fmla="*/ 0 h 77"/>
              <a:gd name="T2" fmla="*/ 2147483647 w 25"/>
              <a:gd name="T3" fmla="*/ 2147483647 h 77"/>
              <a:gd name="T4" fmla="*/ 0 w 25"/>
              <a:gd name="T5" fmla="*/ 2147483647 h 77"/>
              <a:gd name="T6" fmla="*/ 2147483647 w 25"/>
              <a:gd name="T7" fmla="*/ 0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4" y="0"/>
                </a:moveTo>
                <a:lnTo>
                  <a:pt x="25" y="77"/>
                </a:lnTo>
                <a:lnTo>
                  <a:pt x="0" y="77"/>
                </a:lnTo>
                <a:lnTo>
                  <a:pt x="14"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47" name="Freeform 271"/>
          <p:cNvSpPr>
            <a:spLocks/>
          </p:cNvSpPr>
          <p:nvPr/>
        </p:nvSpPr>
        <p:spPr bwMode="auto">
          <a:xfrm>
            <a:off x="5410200" y="2843213"/>
            <a:ext cx="1588" cy="1587"/>
          </a:xfrm>
          <a:custGeom>
            <a:avLst/>
            <a:gdLst>
              <a:gd name="T0" fmla="*/ 0 w 1588"/>
              <a:gd name="T1" fmla="*/ 0 h 1587"/>
              <a:gd name="T2" fmla="*/ 0 w 1588"/>
              <a:gd name="T3" fmla="*/ 0 h 1587"/>
              <a:gd name="T4" fmla="*/ 0 w 1588"/>
              <a:gd name="T5" fmla="*/ 0 h 1587"/>
              <a:gd name="T6" fmla="*/ 0 w 1588"/>
              <a:gd name="T7" fmla="*/ 0 h 1587"/>
              <a:gd name="T8" fmla="*/ 0 60000 65536"/>
              <a:gd name="T9" fmla="*/ 0 60000 65536"/>
              <a:gd name="T10" fmla="*/ 0 60000 65536"/>
              <a:gd name="T11" fmla="*/ 0 60000 65536"/>
              <a:gd name="T12" fmla="*/ 0 w 1588"/>
              <a:gd name="T13" fmla="*/ 0 h 1587"/>
              <a:gd name="T14" fmla="*/ 1588 w 1588"/>
              <a:gd name="T15" fmla="*/ 1587 h 1587"/>
            </a:gdLst>
            <a:ahLst/>
            <a:cxnLst>
              <a:cxn ang="T8">
                <a:pos x="T0" y="T1"/>
              </a:cxn>
              <a:cxn ang="T9">
                <a:pos x="T2" y="T3"/>
              </a:cxn>
              <a:cxn ang="T10">
                <a:pos x="T4" y="T5"/>
              </a:cxn>
              <a:cxn ang="T11">
                <a:pos x="T6" y="T7"/>
              </a:cxn>
            </a:cxnLst>
            <a:rect l="T12" t="T13" r="T14" b="T15"/>
            <a:pathLst>
              <a:path w="1588" h="1587">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48" name="Freeform 272"/>
          <p:cNvSpPr>
            <a:spLocks/>
          </p:cNvSpPr>
          <p:nvPr/>
        </p:nvSpPr>
        <p:spPr bwMode="auto">
          <a:xfrm>
            <a:off x="5314950" y="2754313"/>
            <a:ext cx="95250" cy="88900"/>
          </a:xfrm>
          <a:custGeom>
            <a:avLst/>
            <a:gdLst>
              <a:gd name="T0" fmla="*/ 2147483647 w 31"/>
              <a:gd name="T1" fmla="*/ 2147483647 h 29"/>
              <a:gd name="T2" fmla="*/ 2147483647 w 31"/>
              <a:gd name="T3" fmla="*/ 2147483647 h 29"/>
              <a:gd name="T4" fmla="*/ 0 w 31"/>
              <a:gd name="T5" fmla="*/ 2147483647 h 29"/>
              <a:gd name="T6" fmla="*/ 2147483647 w 31"/>
              <a:gd name="T7" fmla="*/ 0 h 29"/>
              <a:gd name="T8" fmla="*/ 2147483647 w 31"/>
              <a:gd name="T9" fmla="*/ 2147483647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31" y="29"/>
                </a:moveTo>
                <a:cubicBezTo>
                  <a:pt x="31" y="29"/>
                  <a:pt x="31" y="29"/>
                  <a:pt x="31" y="29"/>
                </a:cubicBezTo>
                <a:cubicBezTo>
                  <a:pt x="0" y="4"/>
                  <a:pt x="0" y="4"/>
                  <a:pt x="0" y="4"/>
                </a:cubicBezTo>
                <a:cubicBezTo>
                  <a:pt x="5" y="0"/>
                  <a:pt x="5" y="0"/>
                  <a:pt x="5" y="0"/>
                </a:cubicBezTo>
                <a:lnTo>
                  <a:pt x="3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49" name="Freeform 273"/>
          <p:cNvSpPr>
            <a:spLocks/>
          </p:cNvSpPr>
          <p:nvPr/>
        </p:nvSpPr>
        <p:spPr bwMode="auto">
          <a:xfrm>
            <a:off x="5330825" y="2738438"/>
            <a:ext cx="79375" cy="104775"/>
          </a:xfrm>
          <a:custGeom>
            <a:avLst/>
            <a:gdLst>
              <a:gd name="T0" fmla="*/ 2147483647 w 50"/>
              <a:gd name="T1" fmla="*/ 2147483647 h 66"/>
              <a:gd name="T2" fmla="*/ 0 w 50"/>
              <a:gd name="T3" fmla="*/ 2147483647 h 66"/>
              <a:gd name="T4" fmla="*/ 2147483647 w 50"/>
              <a:gd name="T5" fmla="*/ 0 h 66"/>
              <a:gd name="T6" fmla="*/ 2147483647 w 50"/>
              <a:gd name="T7" fmla="*/ 2147483647 h 66"/>
              <a:gd name="T8" fmla="*/ 0 60000 65536"/>
              <a:gd name="T9" fmla="*/ 0 60000 65536"/>
              <a:gd name="T10" fmla="*/ 0 60000 65536"/>
              <a:gd name="T11" fmla="*/ 0 60000 65536"/>
              <a:gd name="T12" fmla="*/ 0 w 50"/>
              <a:gd name="T13" fmla="*/ 0 h 66"/>
              <a:gd name="T14" fmla="*/ 50 w 50"/>
              <a:gd name="T15" fmla="*/ 66 h 66"/>
            </a:gdLst>
            <a:ahLst/>
            <a:cxnLst>
              <a:cxn ang="T8">
                <a:pos x="T0" y="T1"/>
              </a:cxn>
              <a:cxn ang="T9">
                <a:pos x="T2" y="T3"/>
              </a:cxn>
              <a:cxn ang="T10">
                <a:pos x="T4" y="T5"/>
              </a:cxn>
              <a:cxn ang="T11">
                <a:pos x="T6" y="T7"/>
              </a:cxn>
            </a:cxnLst>
            <a:rect l="T12" t="T13" r="T14" b="T15"/>
            <a:pathLst>
              <a:path w="50" h="66">
                <a:moveTo>
                  <a:pt x="50" y="66"/>
                </a:moveTo>
                <a:lnTo>
                  <a:pt x="0" y="10"/>
                </a:lnTo>
                <a:lnTo>
                  <a:pt x="9" y="0"/>
                </a:lnTo>
                <a:lnTo>
                  <a:pt x="5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50" name="Freeform 274"/>
          <p:cNvSpPr>
            <a:spLocks/>
          </p:cNvSpPr>
          <p:nvPr/>
        </p:nvSpPr>
        <p:spPr bwMode="auto">
          <a:xfrm>
            <a:off x="5149850" y="2897188"/>
            <a:ext cx="109538" cy="95250"/>
          </a:xfrm>
          <a:custGeom>
            <a:avLst/>
            <a:gdLst>
              <a:gd name="T0" fmla="*/ 2147483647 w 36"/>
              <a:gd name="T1" fmla="*/ 0 h 31"/>
              <a:gd name="T2" fmla="*/ 2147483647 w 36"/>
              <a:gd name="T3" fmla="*/ 2147483647 h 31"/>
              <a:gd name="T4" fmla="*/ 0 w 36"/>
              <a:gd name="T5" fmla="*/ 2147483647 h 31"/>
              <a:gd name="T6" fmla="*/ 2147483647 w 36"/>
              <a:gd name="T7" fmla="*/ 0 h 31"/>
              <a:gd name="T8" fmla="*/ 2147483647 w 36"/>
              <a:gd name="T9" fmla="*/ 0 h 31"/>
              <a:gd name="T10" fmla="*/ 2147483647 w 36"/>
              <a:gd name="T11" fmla="*/ 0 h 31"/>
              <a:gd name="T12" fmla="*/ 2147483647 w 36"/>
              <a:gd name="T13" fmla="*/ 0 h 31"/>
              <a:gd name="T14" fmla="*/ 2147483647 w 36"/>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31"/>
              <a:gd name="T26" fmla="*/ 36 w 36"/>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31">
                <a:moveTo>
                  <a:pt x="36" y="0"/>
                </a:moveTo>
                <a:cubicBezTo>
                  <a:pt x="36" y="31"/>
                  <a:pt x="36" y="31"/>
                  <a:pt x="36" y="31"/>
                </a:cubicBezTo>
                <a:cubicBezTo>
                  <a:pt x="0" y="31"/>
                  <a:pt x="0" y="31"/>
                  <a:pt x="0" y="31"/>
                </a:cubicBezTo>
                <a:cubicBezTo>
                  <a:pt x="31" y="0"/>
                  <a:pt x="31" y="0"/>
                  <a:pt x="31" y="0"/>
                </a:cubicBezTo>
                <a:cubicBezTo>
                  <a:pt x="31" y="0"/>
                  <a:pt x="31" y="0"/>
                  <a:pt x="31" y="0"/>
                </a:cubicBezTo>
                <a:cubicBezTo>
                  <a:pt x="32" y="0"/>
                  <a:pt x="33" y="0"/>
                  <a:pt x="34" y="0"/>
                </a:cubicBezTo>
                <a:cubicBezTo>
                  <a:pt x="35" y="0"/>
                  <a:pt x="35" y="0"/>
                  <a:pt x="35" y="0"/>
                </a:cubicBezTo>
                <a:lnTo>
                  <a:pt x="36"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51" name="Freeform 275"/>
          <p:cNvSpPr>
            <a:spLocks/>
          </p:cNvSpPr>
          <p:nvPr/>
        </p:nvSpPr>
        <p:spPr bwMode="auto">
          <a:xfrm>
            <a:off x="4948238" y="2354263"/>
            <a:ext cx="311150" cy="320675"/>
          </a:xfrm>
          <a:custGeom>
            <a:avLst/>
            <a:gdLst>
              <a:gd name="T0" fmla="*/ 2147483647 w 102"/>
              <a:gd name="T1" fmla="*/ 0 h 105"/>
              <a:gd name="T2" fmla="*/ 2147483647 w 102"/>
              <a:gd name="T3" fmla="*/ 2147483647 h 105"/>
              <a:gd name="T4" fmla="*/ 2147483647 w 102"/>
              <a:gd name="T5" fmla="*/ 2147483647 h 105"/>
              <a:gd name="T6" fmla="*/ 2147483647 w 102"/>
              <a:gd name="T7" fmla="*/ 2147483647 h 105"/>
              <a:gd name="T8" fmla="*/ 2147483647 w 102"/>
              <a:gd name="T9" fmla="*/ 2147483647 h 105"/>
              <a:gd name="T10" fmla="*/ 2147483647 w 102"/>
              <a:gd name="T11" fmla="*/ 2147483647 h 105"/>
              <a:gd name="T12" fmla="*/ 2147483647 w 102"/>
              <a:gd name="T13" fmla="*/ 2147483647 h 105"/>
              <a:gd name="T14" fmla="*/ 0 w 102"/>
              <a:gd name="T15" fmla="*/ 2147483647 h 105"/>
              <a:gd name="T16" fmla="*/ 2147483647 w 102"/>
              <a:gd name="T17" fmla="*/ 2147483647 h 105"/>
              <a:gd name="T18" fmla="*/ 2147483647 w 102"/>
              <a:gd name="T19" fmla="*/ 2147483647 h 105"/>
              <a:gd name="T20" fmla="*/ 2147483647 w 102"/>
              <a:gd name="T21" fmla="*/ 2147483647 h 105"/>
              <a:gd name="T22" fmla="*/ 2147483647 w 102"/>
              <a:gd name="T23" fmla="*/ 0 h 105"/>
              <a:gd name="T24" fmla="*/ 2147483647 w 102"/>
              <a:gd name="T25" fmla="*/ 0 h 1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05"/>
              <a:gd name="T41" fmla="*/ 102 w 102"/>
              <a:gd name="T42" fmla="*/ 105 h 1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05">
                <a:moveTo>
                  <a:pt x="102" y="0"/>
                </a:moveTo>
                <a:cubicBezTo>
                  <a:pt x="102" y="26"/>
                  <a:pt x="102" y="26"/>
                  <a:pt x="102" y="26"/>
                </a:cubicBezTo>
                <a:cubicBezTo>
                  <a:pt x="96" y="31"/>
                  <a:pt x="96" y="31"/>
                  <a:pt x="96" y="31"/>
                </a:cubicBezTo>
                <a:cubicBezTo>
                  <a:pt x="80" y="33"/>
                  <a:pt x="65" y="39"/>
                  <a:pt x="53" y="50"/>
                </a:cubicBezTo>
                <a:cubicBezTo>
                  <a:pt x="39" y="62"/>
                  <a:pt x="30" y="80"/>
                  <a:pt x="29" y="99"/>
                </a:cubicBezTo>
                <a:cubicBezTo>
                  <a:pt x="29" y="99"/>
                  <a:pt x="29" y="99"/>
                  <a:pt x="29" y="99"/>
                </a:cubicBezTo>
                <a:cubicBezTo>
                  <a:pt x="23" y="105"/>
                  <a:pt x="23" y="105"/>
                  <a:pt x="23" y="105"/>
                </a:cubicBezTo>
                <a:cubicBezTo>
                  <a:pt x="0" y="105"/>
                  <a:pt x="0" y="105"/>
                  <a:pt x="0" y="105"/>
                </a:cubicBezTo>
                <a:cubicBezTo>
                  <a:pt x="1" y="103"/>
                  <a:pt x="1" y="103"/>
                  <a:pt x="1" y="103"/>
                </a:cubicBezTo>
                <a:cubicBezTo>
                  <a:pt x="7" y="89"/>
                  <a:pt x="7" y="89"/>
                  <a:pt x="7" y="89"/>
                </a:cubicBezTo>
                <a:cubicBezTo>
                  <a:pt x="12" y="79"/>
                  <a:pt x="12" y="79"/>
                  <a:pt x="12" y="79"/>
                </a:cubicBezTo>
                <a:cubicBezTo>
                  <a:pt x="90" y="0"/>
                  <a:pt x="90" y="0"/>
                  <a:pt x="90" y="0"/>
                </a:cubicBezTo>
                <a:lnTo>
                  <a:pt x="102"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52" name="Freeform 276"/>
          <p:cNvSpPr>
            <a:spLocks/>
          </p:cNvSpPr>
          <p:nvPr/>
        </p:nvSpPr>
        <p:spPr bwMode="auto">
          <a:xfrm>
            <a:off x="5037138" y="2873375"/>
            <a:ext cx="207962" cy="119063"/>
          </a:xfrm>
          <a:custGeom>
            <a:avLst/>
            <a:gdLst>
              <a:gd name="T0" fmla="*/ 2147483647 w 68"/>
              <a:gd name="T1" fmla="*/ 2147483647 h 39"/>
              <a:gd name="T2" fmla="*/ 2147483647 w 68"/>
              <a:gd name="T3" fmla="*/ 2147483647 h 39"/>
              <a:gd name="T4" fmla="*/ 2147483647 w 68"/>
              <a:gd name="T5" fmla="*/ 2147483647 h 39"/>
              <a:gd name="T6" fmla="*/ 0 w 68"/>
              <a:gd name="T7" fmla="*/ 2147483647 h 39"/>
              <a:gd name="T8" fmla="*/ 2147483647 w 68"/>
              <a:gd name="T9" fmla="*/ 0 h 39"/>
              <a:gd name="T10" fmla="*/ 2147483647 w 68"/>
              <a:gd name="T11" fmla="*/ 0 h 39"/>
              <a:gd name="T12" fmla="*/ 2147483647 w 68"/>
              <a:gd name="T13" fmla="*/ 2147483647 h 39"/>
              <a:gd name="T14" fmla="*/ 0 60000 65536"/>
              <a:gd name="T15" fmla="*/ 0 60000 65536"/>
              <a:gd name="T16" fmla="*/ 0 60000 65536"/>
              <a:gd name="T17" fmla="*/ 0 60000 65536"/>
              <a:gd name="T18" fmla="*/ 0 60000 65536"/>
              <a:gd name="T19" fmla="*/ 0 60000 65536"/>
              <a:gd name="T20" fmla="*/ 0 60000 65536"/>
              <a:gd name="T21" fmla="*/ 0 w 68"/>
              <a:gd name="T22" fmla="*/ 0 h 39"/>
              <a:gd name="T23" fmla="*/ 68 w 68"/>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39">
                <a:moveTo>
                  <a:pt x="68" y="8"/>
                </a:moveTo>
                <a:cubicBezTo>
                  <a:pt x="68" y="8"/>
                  <a:pt x="68" y="8"/>
                  <a:pt x="68" y="8"/>
                </a:cubicBezTo>
                <a:cubicBezTo>
                  <a:pt x="37" y="39"/>
                  <a:pt x="37" y="39"/>
                  <a:pt x="37" y="39"/>
                </a:cubicBezTo>
                <a:cubicBezTo>
                  <a:pt x="0" y="39"/>
                  <a:pt x="0" y="39"/>
                  <a:pt x="0" y="39"/>
                </a:cubicBezTo>
                <a:cubicBezTo>
                  <a:pt x="39" y="0"/>
                  <a:pt x="39" y="0"/>
                  <a:pt x="39" y="0"/>
                </a:cubicBezTo>
                <a:cubicBezTo>
                  <a:pt x="39" y="0"/>
                  <a:pt x="39" y="0"/>
                  <a:pt x="39" y="0"/>
                </a:cubicBezTo>
                <a:cubicBezTo>
                  <a:pt x="48" y="5"/>
                  <a:pt x="58" y="7"/>
                  <a:pt x="68" y="8"/>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53" name="Freeform 277"/>
          <p:cNvSpPr>
            <a:spLocks/>
          </p:cNvSpPr>
          <p:nvPr/>
        </p:nvSpPr>
        <p:spPr bwMode="auto">
          <a:xfrm>
            <a:off x="4984750" y="2354263"/>
            <a:ext cx="238125" cy="241300"/>
          </a:xfrm>
          <a:custGeom>
            <a:avLst/>
            <a:gdLst>
              <a:gd name="T0" fmla="*/ 2147483647 w 150"/>
              <a:gd name="T1" fmla="*/ 0 h 152"/>
              <a:gd name="T2" fmla="*/ 0 w 150"/>
              <a:gd name="T3" fmla="*/ 2147483647 h 152"/>
              <a:gd name="T4" fmla="*/ 2147483647 w 150"/>
              <a:gd name="T5" fmla="*/ 2147483647 h 152"/>
              <a:gd name="T6" fmla="*/ 2147483647 w 150"/>
              <a:gd name="T7" fmla="*/ 2147483647 h 152"/>
              <a:gd name="T8" fmla="*/ 2147483647 w 150"/>
              <a:gd name="T9" fmla="*/ 2147483647 h 152"/>
              <a:gd name="T10" fmla="*/ 2147483647 w 150"/>
              <a:gd name="T11" fmla="*/ 2147483647 h 152"/>
              <a:gd name="T12" fmla="*/ 2147483647 w 150"/>
              <a:gd name="T13" fmla="*/ 2147483647 h 152"/>
              <a:gd name="T14" fmla="*/ 2147483647 w 150"/>
              <a:gd name="T15" fmla="*/ 0 h 152"/>
              <a:gd name="T16" fmla="*/ 2147483647 w 150"/>
              <a:gd name="T17" fmla="*/ 0 h 1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152"/>
              <a:gd name="T29" fmla="*/ 150 w 150"/>
              <a:gd name="T30" fmla="*/ 152 h 1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152">
                <a:moveTo>
                  <a:pt x="150" y="0"/>
                </a:moveTo>
                <a:lnTo>
                  <a:pt x="0" y="152"/>
                </a:lnTo>
                <a:lnTo>
                  <a:pt x="2" y="146"/>
                </a:lnTo>
                <a:lnTo>
                  <a:pt x="18" y="110"/>
                </a:lnTo>
                <a:lnTo>
                  <a:pt x="29" y="71"/>
                </a:lnTo>
                <a:lnTo>
                  <a:pt x="43" y="38"/>
                </a:lnTo>
                <a:lnTo>
                  <a:pt x="79" y="0"/>
                </a:lnTo>
                <a:lnTo>
                  <a:pt x="15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54" name="Freeform 278"/>
          <p:cNvSpPr>
            <a:spLocks/>
          </p:cNvSpPr>
          <p:nvPr/>
        </p:nvSpPr>
        <p:spPr bwMode="auto">
          <a:xfrm>
            <a:off x="5110163" y="2506663"/>
            <a:ext cx="95250" cy="88900"/>
          </a:xfrm>
          <a:custGeom>
            <a:avLst/>
            <a:gdLst>
              <a:gd name="T0" fmla="*/ 2147483647 w 60"/>
              <a:gd name="T1" fmla="*/ 2147483647 h 56"/>
              <a:gd name="T2" fmla="*/ 2147483647 w 60"/>
              <a:gd name="T3" fmla="*/ 2147483647 h 56"/>
              <a:gd name="T4" fmla="*/ 0 w 60"/>
              <a:gd name="T5" fmla="*/ 0 h 56"/>
              <a:gd name="T6" fmla="*/ 2147483647 w 60"/>
              <a:gd name="T7" fmla="*/ 2147483647 h 56"/>
              <a:gd name="T8" fmla="*/ 0 60000 65536"/>
              <a:gd name="T9" fmla="*/ 0 60000 65536"/>
              <a:gd name="T10" fmla="*/ 0 60000 65536"/>
              <a:gd name="T11" fmla="*/ 0 60000 65536"/>
              <a:gd name="T12" fmla="*/ 0 w 60"/>
              <a:gd name="T13" fmla="*/ 0 h 56"/>
              <a:gd name="T14" fmla="*/ 60 w 60"/>
              <a:gd name="T15" fmla="*/ 56 h 56"/>
            </a:gdLst>
            <a:ahLst/>
            <a:cxnLst>
              <a:cxn ang="T8">
                <a:pos x="T0" y="T1"/>
              </a:cxn>
              <a:cxn ang="T9">
                <a:pos x="T2" y="T3"/>
              </a:cxn>
              <a:cxn ang="T10">
                <a:pos x="T4" y="T5"/>
              </a:cxn>
              <a:cxn ang="T11">
                <a:pos x="T6" y="T7"/>
              </a:cxn>
            </a:cxnLst>
            <a:rect l="T12" t="T13" r="T14" b="T15"/>
            <a:pathLst>
              <a:path w="60" h="56">
                <a:moveTo>
                  <a:pt x="60" y="48"/>
                </a:moveTo>
                <a:lnTo>
                  <a:pt x="50" y="56"/>
                </a:lnTo>
                <a:lnTo>
                  <a:pt x="0" y="0"/>
                </a:lnTo>
                <a:lnTo>
                  <a:pt x="6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55" name="Freeform 279"/>
          <p:cNvSpPr>
            <a:spLocks/>
          </p:cNvSpPr>
          <p:nvPr/>
        </p:nvSpPr>
        <p:spPr bwMode="auto">
          <a:xfrm>
            <a:off x="5110163" y="2506663"/>
            <a:ext cx="79375" cy="101600"/>
          </a:xfrm>
          <a:custGeom>
            <a:avLst/>
            <a:gdLst>
              <a:gd name="T0" fmla="*/ 0 w 50"/>
              <a:gd name="T1" fmla="*/ 0 h 64"/>
              <a:gd name="T2" fmla="*/ 2147483647 w 50"/>
              <a:gd name="T3" fmla="*/ 2147483647 h 64"/>
              <a:gd name="T4" fmla="*/ 2147483647 w 50"/>
              <a:gd name="T5" fmla="*/ 2147483647 h 64"/>
              <a:gd name="T6" fmla="*/ 0 w 50"/>
              <a:gd name="T7" fmla="*/ 0 h 64"/>
              <a:gd name="T8" fmla="*/ 0 60000 65536"/>
              <a:gd name="T9" fmla="*/ 0 60000 65536"/>
              <a:gd name="T10" fmla="*/ 0 60000 65536"/>
              <a:gd name="T11" fmla="*/ 0 60000 65536"/>
              <a:gd name="T12" fmla="*/ 0 w 50"/>
              <a:gd name="T13" fmla="*/ 0 h 64"/>
              <a:gd name="T14" fmla="*/ 50 w 50"/>
              <a:gd name="T15" fmla="*/ 64 h 64"/>
            </a:gdLst>
            <a:ahLst/>
            <a:cxnLst>
              <a:cxn ang="T8">
                <a:pos x="T0" y="T1"/>
              </a:cxn>
              <a:cxn ang="T9">
                <a:pos x="T2" y="T3"/>
              </a:cxn>
              <a:cxn ang="T10">
                <a:pos x="T4" y="T5"/>
              </a:cxn>
              <a:cxn ang="T11">
                <a:pos x="T6" y="T7"/>
              </a:cxn>
            </a:cxnLst>
            <a:rect l="T12" t="T13" r="T14" b="T15"/>
            <a:pathLst>
              <a:path w="50" h="64">
                <a:moveTo>
                  <a:pt x="0" y="0"/>
                </a:moveTo>
                <a:lnTo>
                  <a:pt x="50" y="56"/>
                </a:lnTo>
                <a:lnTo>
                  <a:pt x="40" y="6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56" name="Freeform 280"/>
          <p:cNvSpPr>
            <a:spLocks/>
          </p:cNvSpPr>
          <p:nvPr/>
        </p:nvSpPr>
        <p:spPr bwMode="auto">
          <a:xfrm>
            <a:off x="4951413" y="2824163"/>
            <a:ext cx="204787" cy="168275"/>
          </a:xfrm>
          <a:custGeom>
            <a:avLst/>
            <a:gdLst>
              <a:gd name="T0" fmla="*/ 2147483647 w 67"/>
              <a:gd name="T1" fmla="*/ 2147483647 h 55"/>
              <a:gd name="T2" fmla="*/ 2147483647 w 67"/>
              <a:gd name="T3" fmla="*/ 2147483647 h 55"/>
              <a:gd name="T4" fmla="*/ 2147483647 w 67"/>
              <a:gd name="T5" fmla="*/ 2147483647 h 55"/>
              <a:gd name="T6" fmla="*/ 2147483647 w 67"/>
              <a:gd name="T7" fmla="*/ 2147483647 h 55"/>
              <a:gd name="T8" fmla="*/ 0 w 67"/>
              <a:gd name="T9" fmla="*/ 2147483647 h 55"/>
              <a:gd name="T10" fmla="*/ 0 w 67"/>
              <a:gd name="T11" fmla="*/ 2147483647 h 55"/>
              <a:gd name="T12" fmla="*/ 2147483647 w 67"/>
              <a:gd name="T13" fmla="*/ 0 h 55"/>
              <a:gd name="T14" fmla="*/ 2147483647 w 67"/>
              <a:gd name="T15" fmla="*/ 0 h 55"/>
              <a:gd name="T16" fmla="*/ 2147483647 w 67"/>
              <a:gd name="T17" fmla="*/ 2147483647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7"/>
              <a:gd name="T28" fmla="*/ 0 h 55"/>
              <a:gd name="T29" fmla="*/ 67 w 6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7" h="55">
                <a:moveTo>
                  <a:pt x="67" y="16"/>
                </a:moveTo>
                <a:cubicBezTo>
                  <a:pt x="67" y="16"/>
                  <a:pt x="67" y="16"/>
                  <a:pt x="67" y="16"/>
                </a:cubicBezTo>
                <a:cubicBezTo>
                  <a:pt x="28" y="55"/>
                  <a:pt x="28" y="55"/>
                  <a:pt x="28" y="55"/>
                </a:cubicBezTo>
                <a:cubicBezTo>
                  <a:pt x="5" y="55"/>
                  <a:pt x="5" y="55"/>
                  <a:pt x="5" y="55"/>
                </a:cubicBezTo>
                <a:cubicBezTo>
                  <a:pt x="0" y="47"/>
                  <a:pt x="0" y="47"/>
                  <a:pt x="0" y="47"/>
                </a:cubicBezTo>
                <a:cubicBezTo>
                  <a:pt x="0" y="46"/>
                  <a:pt x="0" y="46"/>
                  <a:pt x="0" y="46"/>
                </a:cubicBezTo>
                <a:cubicBezTo>
                  <a:pt x="46" y="0"/>
                  <a:pt x="46" y="0"/>
                  <a:pt x="46" y="0"/>
                </a:cubicBezTo>
                <a:cubicBezTo>
                  <a:pt x="46" y="0"/>
                  <a:pt x="46" y="0"/>
                  <a:pt x="46" y="0"/>
                </a:cubicBezTo>
                <a:cubicBezTo>
                  <a:pt x="52" y="7"/>
                  <a:pt x="59" y="12"/>
                  <a:pt x="67" y="16"/>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57" name="Freeform 281"/>
          <p:cNvSpPr>
            <a:spLocks/>
          </p:cNvSpPr>
          <p:nvPr/>
        </p:nvSpPr>
        <p:spPr bwMode="auto">
          <a:xfrm>
            <a:off x="5053013" y="2354263"/>
            <a:ext cx="57150" cy="60325"/>
          </a:xfrm>
          <a:custGeom>
            <a:avLst/>
            <a:gdLst>
              <a:gd name="T0" fmla="*/ 2147483647 w 36"/>
              <a:gd name="T1" fmla="*/ 0 h 38"/>
              <a:gd name="T2" fmla="*/ 0 w 36"/>
              <a:gd name="T3" fmla="*/ 2147483647 h 38"/>
              <a:gd name="T4" fmla="*/ 0 w 36"/>
              <a:gd name="T5" fmla="*/ 2147483647 h 38"/>
              <a:gd name="T6" fmla="*/ 0 w 36"/>
              <a:gd name="T7" fmla="*/ 2147483647 h 38"/>
              <a:gd name="T8" fmla="*/ 2147483647 w 36"/>
              <a:gd name="T9" fmla="*/ 0 h 38"/>
              <a:gd name="T10" fmla="*/ 2147483647 w 36"/>
              <a:gd name="T11" fmla="*/ 0 h 38"/>
              <a:gd name="T12" fmla="*/ 0 60000 65536"/>
              <a:gd name="T13" fmla="*/ 0 60000 65536"/>
              <a:gd name="T14" fmla="*/ 0 60000 65536"/>
              <a:gd name="T15" fmla="*/ 0 60000 65536"/>
              <a:gd name="T16" fmla="*/ 0 60000 65536"/>
              <a:gd name="T17" fmla="*/ 0 60000 65536"/>
              <a:gd name="T18" fmla="*/ 0 w 36"/>
              <a:gd name="T19" fmla="*/ 0 h 38"/>
              <a:gd name="T20" fmla="*/ 36 w 36"/>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36" h="38">
                <a:moveTo>
                  <a:pt x="36" y="0"/>
                </a:moveTo>
                <a:lnTo>
                  <a:pt x="0" y="38"/>
                </a:lnTo>
                <a:lnTo>
                  <a:pt x="0" y="35"/>
                </a:lnTo>
                <a:lnTo>
                  <a:pt x="17" y="0"/>
                </a:lnTo>
                <a:lnTo>
                  <a:pt x="36"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58" name="Freeform 282"/>
          <p:cNvSpPr>
            <a:spLocks/>
          </p:cNvSpPr>
          <p:nvPr/>
        </p:nvSpPr>
        <p:spPr bwMode="auto">
          <a:xfrm>
            <a:off x="4921250" y="2754313"/>
            <a:ext cx="171450" cy="214312"/>
          </a:xfrm>
          <a:custGeom>
            <a:avLst/>
            <a:gdLst>
              <a:gd name="T0" fmla="*/ 2147483647 w 56"/>
              <a:gd name="T1" fmla="*/ 2147483647 h 70"/>
              <a:gd name="T2" fmla="*/ 2147483647 w 56"/>
              <a:gd name="T3" fmla="*/ 2147483647 h 70"/>
              <a:gd name="T4" fmla="*/ 2147483647 w 56"/>
              <a:gd name="T5" fmla="*/ 2147483647 h 70"/>
              <a:gd name="T6" fmla="*/ 2147483647 w 56"/>
              <a:gd name="T7" fmla="*/ 2147483647 h 70"/>
              <a:gd name="T8" fmla="*/ 2147483647 w 56"/>
              <a:gd name="T9" fmla="*/ 2147483647 h 70"/>
              <a:gd name="T10" fmla="*/ 2147483647 w 56"/>
              <a:gd name="T11" fmla="*/ 2147483647 h 70"/>
              <a:gd name="T12" fmla="*/ 0 w 56"/>
              <a:gd name="T13" fmla="*/ 2147483647 h 70"/>
              <a:gd name="T14" fmla="*/ 0 w 56"/>
              <a:gd name="T15" fmla="*/ 2147483647 h 70"/>
              <a:gd name="T16" fmla="*/ 2147483647 w 56"/>
              <a:gd name="T17" fmla="*/ 0 h 70"/>
              <a:gd name="T18" fmla="*/ 2147483647 w 56"/>
              <a:gd name="T19" fmla="*/ 0 h 70"/>
              <a:gd name="T20" fmla="*/ 2147483647 w 56"/>
              <a:gd name="T21" fmla="*/ 2147483647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23"/>
                </a:moveTo>
                <a:cubicBezTo>
                  <a:pt x="56" y="23"/>
                  <a:pt x="56" y="23"/>
                  <a:pt x="56" y="23"/>
                </a:cubicBezTo>
                <a:cubicBezTo>
                  <a:pt x="10" y="69"/>
                  <a:pt x="10" y="69"/>
                  <a:pt x="10" y="69"/>
                </a:cubicBezTo>
                <a:cubicBezTo>
                  <a:pt x="10" y="70"/>
                  <a:pt x="10" y="70"/>
                  <a:pt x="10" y="70"/>
                </a:cubicBezTo>
                <a:cubicBezTo>
                  <a:pt x="7" y="66"/>
                  <a:pt x="7" y="66"/>
                  <a:pt x="7" y="66"/>
                </a:cubicBezTo>
                <a:cubicBezTo>
                  <a:pt x="2" y="53"/>
                  <a:pt x="2" y="53"/>
                  <a:pt x="2" y="53"/>
                </a:cubicBezTo>
                <a:cubicBezTo>
                  <a:pt x="0" y="43"/>
                  <a:pt x="0" y="43"/>
                  <a:pt x="0" y="43"/>
                </a:cubicBezTo>
                <a:cubicBezTo>
                  <a:pt x="0" y="43"/>
                  <a:pt x="0" y="43"/>
                  <a:pt x="0" y="43"/>
                </a:cubicBezTo>
                <a:cubicBezTo>
                  <a:pt x="42" y="0"/>
                  <a:pt x="42" y="0"/>
                  <a:pt x="42" y="0"/>
                </a:cubicBezTo>
                <a:cubicBezTo>
                  <a:pt x="42" y="0"/>
                  <a:pt x="42" y="0"/>
                  <a:pt x="42" y="0"/>
                </a:cubicBezTo>
                <a:cubicBezTo>
                  <a:pt x="46" y="9"/>
                  <a:pt x="50" y="16"/>
                  <a:pt x="56" y="2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59" name="Freeform 283"/>
          <p:cNvSpPr>
            <a:spLocks/>
          </p:cNvSpPr>
          <p:nvPr/>
        </p:nvSpPr>
        <p:spPr bwMode="auto">
          <a:xfrm>
            <a:off x="3986213" y="2354263"/>
            <a:ext cx="1093787" cy="638175"/>
          </a:xfrm>
          <a:custGeom>
            <a:avLst/>
            <a:gdLst>
              <a:gd name="T0" fmla="*/ 2147483647 w 358"/>
              <a:gd name="T1" fmla="*/ 2147483647 h 209"/>
              <a:gd name="T2" fmla="*/ 2147483647 w 358"/>
              <a:gd name="T3" fmla="*/ 2147483647 h 209"/>
              <a:gd name="T4" fmla="*/ 2147483647 w 358"/>
              <a:gd name="T5" fmla="*/ 2147483647 h 209"/>
              <a:gd name="T6" fmla="*/ 2147483647 w 358"/>
              <a:gd name="T7" fmla="*/ 2147483647 h 209"/>
              <a:gd name="T8" fmla="*/ 2147483647 w 358"/>
              <a:gd name="T9" fmla="*/ 2147483647 h 209"/>
              <a:gd name="T10" fmla="*/ 2147483647 w 358"/>
              <a:gd name="T11" fmla="*/ 2147483647 h 209"/>
              <a:gd name="T12" fmla="*/ 2147483647 w 358"/>
              <a:gd name="T13" fmla="*/ 2147483647 h 209"/>
              <a:gd name="T14" fmla="*/ 2147483647 w 358"/>
              <a:gd name="T15" fmla="*/ 2147483647 h 209"/>
              <a:gd name="T16" fmla="*/ 2147483647 w 358"/>
              <a:gd name="T17" fmla="*/ 2147483647 h 209"/>
              <a:gd name="T18" fmla="*/ 2147483647 w 358"/>
              <a:gd name="T19" fmla="*/ 2147483647 h 209"/>
              <a:gd name="T20" fmla="*/ 2147483647 w 358"/>
              <a:gd name="T21" fmla="*/ 2147483647 h 209"/>
              <a:gd name="T22" fmla="*/ 2147483647 w 358"/>
              <a:gd name="T23" fmla="*/ 2147483647 h 209"/>
              <a:gd name="T24" fmla="*/ 2147483647 w 358"/>
              <a:gd name="T25" fmla="*/ 2147483647 h 209"/>
              <a:gd name="T26" fmla="*/ 2147483647 w 358"/>
              <a:gd name="T27" fmla="*/ 2147483647 h 209"/>
              <a:gd name="T28" fmla="*/ 2147483647 w 358"/>
              <a:gd name="T29" fmla="*/ 2147483647 h 209"/>
              <a:gd name="T30" fmla="*/ 2147483647 w 358"/>
              <a:gd name="T31" fmla="*/ 2147483647 h 209"/>
              <a:gd name="T32" fmla="*/ 2147483647 w 358"/>
              <a:gd name="T33" fmla="*/ 2147483647 h 209"/>
              <a:gd name="T34" fmla="*/ 2147483647 w 358"/>
              <a:gd name="T35" fmla="*/ 0 h 209"/>
              <a:gd name="T36" fmla="*/ 2147483647 w 358"/>
              <a:gd name="T37" fmla="*/ 0 h 209"/>
              <a:gd name="T38" fmla="*/ 2147483647 w 358"/>
              <a:gd name="T39" fmla="*/ 2147483647 h 209"/>
              <a:gd name="T40" fmla="*/ 2147483647 w 358"/>
              <a:gd name="T41" fmla="*/ 2147483647 h 209"/>
              <a:gd name="T42" fmla="*/ 2147483647 w 358"/>
              <a:gd name="T43" fmla="*/ 0 h 209"/>
              <a:gd name="T44" fmla="*/ 2147483647 w 358"/>
              <a:gd name="T45" fmla="*/ 0 h 209"/>
              <a:gd name="T46" fmla="*/ 2147483647 w 358"/>
              <a:gd name="T47" fmla="*/ 2147483647 h 209"/>
              <a:gd name="T48" fmla="*/ 2147483647 w 358"/>
              <a:gd name="T49" fmla="*/ 2147483647 h 209"/>
              <a:gd name="T50" fmla="*/ 2147483647 w 358"/>
              <a:gd name="T51" fmla="*/ 2147483647 h 209"/>
              <a:gd name="T52" fmla="*/ 2147483647 w 358"/>
              <a:gd name="T53" fmla="*/ 2147483647 h 209"/>
              <a:gd name="T54" fmla="*/ 2147483647 w 358"/>
              <a:gd name="T55" fmla="*/ 2147483647 h 209"/>
              <a:gd name="T56" fmla="*/ 2147483647 w 358"/>
              <a:gd name="T57" fmla="*/ 2147483647 h 209"/>
              <a:gd name="T58" fmla="*/ 2147483647 w 358"/>
              <a:gd name="T59" fmla="*/ 2147483647 h 209"/>
              <a:gd name="T60" fmla="*/ 2147483647 w 358"/>
              <a:gd name="T61" fmla="*/ 2147483647 h 209"/>
              <a:gd name="T62" fmla="*/ 2147483647 w 358"/>
              <a:gd name="T63" fmla="*/ 2147483647 h 209"/>
              <a:gd name="T64" fmla="*/ 2147483647 w 358"/>
              <a:gd name="T65" fmla="*/ 2147483647 h 209"/>
              <a:gd name="T66" fmla="*/ 2147483647 w 358"/>
              <a:gd name="T67" fmla="*/ 2147483647 h 209"/>
              <a:gd name="T68" fmla="*/ 2147483647 w 358"/>
              <a:gd name="T69" fmla="*/ 2147483647 h 209"/>
              <a:gd name="T70" fmla="*/ 2147483647 w 358"/>
              <a:gd name="T71" fmla="*/ 2147483647 h 209"/>
              <a:gd name="T72" fmla="*/ 2147483647 w 358"/>
              <a:gd name="T73" fmla="*/ 2147483647 h 209"/>
              <a:gd name="T74" fmla="*/ 2147483647 w 358"/>
              <a:gd name="T75" fmla="*/ 2147483647 h 209"/>
              <a:gd name="T76" fmla="*/ 2147483647 w 358"/>
              <a:gd name="T77" fmla="*/ 2147483647 h 209"/>
              <a:gd name="T78" fmla="*/ 2147483647 w 358"/>
              <a:gd name="T79" fmla="*/ 2147483647 h 209"/>
              <a:gd name="T80" fmla="*/ 2147483647 w 358"/>
              <a:gd name="T81" fmla="*/ 2147483647 h 209"/>
              <a:gd name="T82" fmla="*/ 2147483647 w 358"/>
              <a:gd name="T83" fmla="*/ 2147483647 h 209"/>
              <a:gd name="T84" fmla="*/ 2147483647 w 358"/>
              <a:gd name="T85" fmla="*/ 2147483647 h 209"/>
              <a:gd name="T86" fmla="*/ 0 w 358"/>
              <a:gd name="T87" fmla="*/ 2147483647 h 209"/>
              <a:gd name="T88" fmla="*/ 0 w 358"/>
              <a:gd name="T89" fmla="*/ 2147483647 h 209"/>
              <a:gd name="T90" fmla="*/ 2147483647 w 358"/>
              <a:gd name="T91" fmla="*/ 2147483647 h 209"/>
              <a:gd name="T92" fmla="*/ 2147483647 w 358"/>
              <a:gd name="T93" fmla="*/ 2147483647 h 209"/>
              <a:gd name="T94" fmla="*/ 2147483647 w 358"/>
              <a:gd name="T95" fmla="*/ 2147483647 h 209"/>
              <a:gd name="T96" fmla="*/ 2147483647 w 358"/>
              <a:gd name="T97" fmla="*/ 2147483647 h 2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8"/>
              <a:gd name="T148" fmla="*/ 0 h 209"/>
              <a:gd name="T149" fmla="*/ 358 w 358"/>
              <a:gd name="T150" fmla="*/ 209 h 2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8" h="209">
                <a:moveTo>
                  <a:pt x="83" y="173"/>
                </a:moveTo>
                <a:cubicBezTo>
                  <a:pt x="93" y="173"/>
                  <a:pt x="103" y="167"/>
                  <a:pt x="107" y="156"/>
                </a:cubicBezTo>
                <a:cubicBezTo>
                  <a:pt x="109" y="151"/>
                  <a:pt x="109" y="151"/>
                  <a:pt x="109" y="151"/>
                </a:cubicBezTo>
                <a:cubicBezTo>
                  <a:pt x="109" y="147"/>
                  <a:pt x="109" y="147"/>
                  <a:pt x="109" y="147"/>
                </a:cubicBezTo>
                <a:cubicBezTo>
                  <a:pt x="109" y="142"/>
                  <a:pt x="109" y="142"/>
                  <a:pt x="109" y="142"/>
                </a:cubicBezTo>
                <a:cubicBezTo>
                  <a:pt x="107" y="137"/>
                  <a:pt x="107" y="137"/>
                  <a:pt x="107" y="137"/>
                </a:cubicBezTo>
                <a:cubicBezTo>
                  <a:pt x="103" y="126"/>
                  <a:pt x="93" y="121"/>
                  <a:pt x="83" y="121"/>
                </a:cubicBezTo>
                <a:cubicBezTo>
                  <a:pt x="83" y="105"/>
                  <a:pt x="83" y="105"/>
                  <a:pt x="83" y="105"/>
                </a:cubicBezTo>
                <a:cubicBezTo>
                  <a:pt x="83" y="100"/>
                  <a:pt x="83" y="100"/>
                  <a:pt x="83" y="100"/>
                </a:cubicBezTo>
                <a:cubicBezTo>
                  <a:pt x="83" y="89"/>
                  <a:pt x="83" y="89"/>
                  <a:pt x="83" y="89"/>
                </a:cubicBezTo>
                <a:cubicBezTo>
                  <a:pt x="93" y="89"/>
                  <a:pt x="103" y="84"/>
                  <a:pt x="107" y="72"/>
                </a:cubicBezTo>
                <a:cubicBezTo>
                  <a:pt x="109" y="68"/>
                  <a:pt x="109" y="68"/>
                  <a:pt x="109" y="68"/>
                </a:cubicBezTo>
                <a:cubicBezTo>
                  <a:pt x="109" y="63"/>
                  <a:pt x="109" y="63"/>
                  <a:pt x="109" y="63"/>
                </a:cubicBezTo>
                <a:cubicBezTo>
                  <a:pt x="109" y="59"/>
                  <a:pt x="109" y="59"/>
                  <a:pt x="109" y="59"/>
                </a:cubicBezTo>
                <a:cubicBezTo>
                  <a:pt x="107" y="54"/>
                  <a:pt x="107" y="54"/>
                  <a:pt x="107" y="54"/>
                </a:cubicBezTo>
                <a:cubicBezTo>
                  <a:pt x="103" y="43"/>
                  <a:pt x="93" y="37"/>
                  <a:pt x="83" y="37"/>
                </a:cubicBezTo>
                <a:cubicBezTo>
                  <a:pt x="83" y="6"/>
                  <a:pt x="83" y="6"/>
                  <a:pt x="83" y="6"/>
                </a:cubicBezTo>
                <a:cubicBezTo>
                  <a:pt x="83" y="0"/>
                  <a:pt x="83" y="0"/>
                  <a:pt x="83" y="0"/>
                </a:cubicBezTo>
                <a:cubicBezTo>
                  <a:pt x="156" y="0"/>
                  <a:pt x="156" y="0"/>
                  <a:pt x="156" y="0"/>
                </a:cubicBezTo>
                <a:cubicBezTo>
                  <a:pt x="156" y="42"/>
                  <a:pt x="156" y="42"/>
                  <a:pt x="156" y="42"/>
                </a:cubicBezTo>
                <a:cubicBezTo>
                  <a:pt x="260" y="42"/>
                  <a:pt x="260" y="42"/>
                  <a:pt x="260" y="42"/>
                </a:cubicBezTo>
                <a:cubicBezTo>
                  <a:pt x="260" y="0"/>
                  <a:pt x="260" y="0"/>
                  <a:pt x="260" y="0"/>
                </a:cubicBezTo>
                <a:cubicBezTo>
                  <a:pt x="358" y="0"/>
                  <a:pt x="358" y="0"/>
                  <a:pt x="358" y="0"/>
                </a:cubicBezTo>
                <a:cubicBezTo>
                  <a:pt x="349" y="18"/>
                  <a:pt x="349" y="18"/>
                  <a:pt x="349" y="18"/>
                </a:cubicBezTo>
                <a:cubicBezTo>
                  <a:pt x="349" y="20"/>
                  <a:pt x="349" y="20"/>
                  <a:pt x="349" y="20"/>
                </a:cubicBezTo>
                <a:cubicBezTo>
                  <a:pt x="342" y="37"/>
                  <a:pt x="342" y="37"/>
                  <a:pt x="342" y="37"/>
                </a:cubicBezTo>
                <a:cubicBezTo>
                  <a:pt x="336" y="57"/>
                  <a:pt x="336" y="57"/>
                  <a:pt x="336" y="57"/>
                </a:cubicBezTo>
                <a:cubicBezTo>
                  <a:pt x="328" y="76"/>
                  <a:pt x="328" y="76"/>
                  <a:pt x="328" y="76"/>
                </a:cubicBezTo>
                <a:cubicBezTo>
                  <a:pt x="327" y="79"/>
                  <a:pt x="327" y="79"/>
                  <a:pt x="327" y="79"/>
                </a:cubicBezTo>
                <a:cubicBezTo>
                  <a:pt x="322" y="89"/>
                  <a:pt x="322" y="89"/>
                  <a:pt x="322" y="89"/>
                </a:cubicBezTo>
                <a:cubicBezTo>
                  <a:pt x="316" y="103"/>
                  <a:pt x="316" y="103"/>
                  <a:pt x="316" y="103"/>
                </a:cubicBezTo>
                <a:cubicBezTo>
                  <a:pt x="315" y="105"/>
                  <a:pt x="315" y="105"/>
                  <a:pt x="315" y="105"/>
                </a:cubicBezTo>
                <a:cubicBezTo>
                  <a:pt x="310" y="116"/>
                  <a:pt x="310" y="116"/>
                  <a:pt x="310" y="116"/>
                </a:cubicBezTo>
                <a:cubicBezTo>
                  <a:pt x="306" y="129"/>
                  <a:pt x="306" y="129"/>
                  <a:pt x="306" y="129"/>
                </a:cubicBezTo>
                <a:cubicBezTo>
                  <a:pt x="305" y="138"/>
                  <a:pt x="305" y="138"/>
                  <a:pt x="305" y="138"/>
                </a:cubicBezTo>
                <a:cubicBezTo>
                  <a:pt x="304" y="143"/>
                  <a:pt x="304" y="143"/>
                  <a:pt x="304" y="143"/>
                </a:cubicBezTo>
                <a:cubicBezTo>
                  <a:pt x="303" y="157"/>
                  <a:pt x="303" y="157"/>
                  <a:pt x="303" y="157"/>
                </a:cubicBezTo>
                <a:cubicBezTo>
                  <a:pt x="305" y="171"/>
                  <a:pt x="305" y="171"/>
                  <a:pt x="305" y="171"/>
                </a:cubicBezTo>
                <a:cubicBezTo>
                  <a:pt x="306" y="174"/>
                  <a:pt x="306" y="174"/>
                  <a:pt x="306" y="174"/>
                </a:cubicBezTo>
                <a:cubicBezTo>
                  <a:pt x="308" y="184"/>
                  <a:pt x="308" y="184"/>
                  <a:pt x="308" y="184"/>
                </a:cubicBezTo>
                <a:cubicBezTo>
                  <a:pt x="313" y="197"/>
                  <a:pt x="313" y="197"/>
                  <a:pt x="313" y="197"/>
                </a:cubicBezTo>
                <a:cubicBezTo>
                  <a:pt x="316" y="201"/>
                  <a:pt x="316" y="201"/>
                  <a:pt x="316" y="201"/>
                </a:cubicBezTo>
                <a:cubicBezTo>
                  <a:pt x="321" y="209"/>
                  <a:pt x="321" y="209"/>
                  <a:pt x="321" y="209"/>
                </a:cubicBezTo>
                <a:cubicBezTo>
                  <a:pt x="0" y="209"/>
                  <a:pt x="0" y="209"/>
                  <a:pt x="0" y="209"/>
                </a:cubicBezTo>
                <a:cubicBezTo>
                  <a:pt x="0" y="180"/>
                  <a:pt x="0" y="180"/>
                  <a:pt x="0" y="180"/>
                </a:cubicBezTo>
                <a:cubicBezTo>
                  <a:pt x="23" y="171"/>
                  <a:pt x="23" y="171"/>
                  <a:pt x="23" y="171"/>
                </a:cubicBezTo>
                <a:cubicBezTo>
                  <a:pt x="25" y="177"/>
                  <a:pt x="25" y="177"/>
                  <a:pt x="25" y="177"/>
                </a:cubicBezTo>
                <a:cubicBezTo>
                  <a:pt x="59" y="156"/>
                  <a:pt x="59" y="156"/>
                  <a:pt x="59" y="156"/>
                </a:cubicBezTo>
                <a:cubicBezTo>
                  <a:pt x="63" y="167"/>
                  <a:pt x="73" y="173"/>
                  <a:pt x="83" y="17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60" name="Freeform 284"/>
          <p:cNvSpPr>
            <a:spLocks/>
          </p:cNvSpPr>
          <p:nvPr/>
        </p:nvSpPr>
        <p:spPr bwMode="auto">
          <a:xfrm>
            <a:off x="4911725" y="2655888"/>
            <a:ext cx="138113" cy="230187"/>
          </a:xfrm>
          <a:custGeom>
            <a:avLst/>
            <a:gdLst>
              <a:gd name="T0" fmla="*/ 2147483647 w 45"/>
              <a:gd name="T1" fmla="*/ 2147483647 h 75"/>
              <a:gd name="T2" fmla="*/ 2147483647 w 45"/>
              <a:gd name="T3" fmla="*/ 0 h 75"/>
              <a:gd name="T4" fmla="*/ 2147483647 w 45"/>
              <a:gd name="T5" fmla="*/ 0 h 75"/>
              <a:gd name="T6" fmla="*/ 2147483647 w 45"/>
              <a:gd name="T7" fmla="*/ 2147483647 h 75"/>
              <a:gd name="T8" fmla="*/ 2147483647 w 45"/>
              <a:gd name="T9" fmla="*/ 2147483647 h 75"/>
              <a:gd name="T10" fmla="*/ 2147483647 w 45"/>
              <a:gd name="T11" fmla="*/ 2147483647 h 75"/>
              <a:gd name="T12" fmla="*/ 2147483647 w 45"/>
              <a:gd name="T13" fmla="*/ 2147483647 h 75"/>
              <a:gd name="T14" fmla="*/ 2147483647 w 45"/>
              <a:gd name="T15" fmla="*/ 2147483647 h 75"/>
              <a:gd name="T16" fmla="*/ 2147483647 w 45"/>
              <a:gd name="T17" fmla="*/ 2147483647 h 75"/>
              <a:gd name="T18" fmla="*/ 2147483647 w 45"/>
              <a:gd name="T19" fmla="*/ 2147483647 h 75"/>
              <a:gd name="T20" fmla="*/ 0 w 45"/>
              <a:gd name="T21" fmla="*/ 2147483647 h 75"/>
              <a:gd name="T22" fmla="*/ 2147483647 w 45"/>
              <a:gd name="T23" fmla="*/ 2147483647 h 75"/>
              <a:gd name="T24" fmla="*/ 2147483647 w 45"/>
              <a:gd name="T25" fmla="*/ 2147483647 h 75"/>
              <a:gd name="T26" fmla="*/ 2147483647 w 45"/>
              <a:gd name="T27" fmla="*/ 2147483647 h 75"/>
              <a:gd name="T28" fmla="*/ 2147483647 w 45"/>
              <a:gd name="T29" fmla="*/ 2147483647 h 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5"/>
              <a:gd name="T47" fmla="*/ 45 w 45"/>
              <a:gd name="T48" fmla="*/ 75 h 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5">
                <a:moveTo>
                  <a:pt x="35" y="6"/>
                </a:moveTo>
                <a:cubicBezTo>
                  <a:pt x="41" y="0"/>
                  <a:pt x="41" y="0"/>
                  <a:pt x="41" y="0"/>
                </a:cubicBezTo>
                <a:cubicBezTo>
                  <a:pt x="41" y="0"/>
                  <a:pt x="41" y="0"/>
                  <a:pt x="41" y="0"/>
                </a:cubicBezTo>
                <a:cubicBezTo>
                  <a:pt x="40" y="2"/>
                  <a:pt x="40" y="3"/>
                  <a:pt x="40" y="5"/>
                </a:cubicBezTo>
                <a:cubicBezTo>
                  <a:pt x="40" y="7"/>
                  <a:pt x="40" y="7"/>
                  <a:pt x="40" y="7"/>
                </a:cubicBezTo>
                <a:cubicBezTo>
                  <a:pt x="40" y="16"/>
                  <a:pt x="42" y="24"/>
                  <a:pt x="45" y="32"/>
                </a:cubicBezTo>
                <a:cubicBezTo>
                  <a:pt x="45" y="32"/>
                  <a:pt x="45" y="32"/>
                  <a:pt x="45" y="32"/>
                </a:cubicBezTo>
                <a:cubicBezTo>
                  <a:pt x="3" y="75"/>
                  <a:pt x="3" y="75"/>
                  <a:pt x="3" y="75"/>
                </a:cubicBezTo>
                <a:cubicBezTo>
                  <a:pt x="3" y="75"/>
                  <a:pt x="3" y="75"/>
                  <a:pt x="3" y="75"/>
                </a:cubicBezTo>
                <a:cubicBezTo>
                  <a:pt x="2" y="72"/>
                  <a:pt x="2" y="72"/>
                  <a:pt x="2" y="72"/>
                </a:cubicBezTo>
                <a:cubicBezTo>
                  <a:pt x="0" y="58"/>
                  <a:pt x="0" y="58"/>
                  <a:pt x="0" y="58"/>
                </a:cubicBezTo>
                <a:cubicBezTo>
                  <a:pt x="1" y="44"/>
                  <a:pt x="1" y="44"/>
                  <a:pt x="1" y="44"/>
                </a:cubicBezTo>
                <a:cubicBezTo>
                  <a:pt x="2" y="39"/>
                  <a:pt x="2" y="39"/>
                  <a:pt x="2" y="39"/>
                </a:cubicBezTo>
                <a:cubicBezTo>
                  <a:pt x="2" y="39"/>
                  <a:pt x="2" y="39"/>
                  <a:pt x="2" y="39"/>
                </a:cubicBezTo>
                <a:lnTo>
                  <a:pt x="35" y="6"/>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61" name="Freeform 285"/>
          <p:cNvSpPr>
            <a:spLocks/>
          </p:cNvSpPr>
          <p:nvPr/>
        </p:nvSpPr>
        <p:spPr bwMode="auto">
          <a:xfrm>
            <a:off x="4918075" y="2674938"/>
            <a:ext cx="100013" cy="100012"/>
          </a:xfrm>
          <a:custGeom>
            <a:avLst/>
            <a:gdLst>
              <a:gd name="T0" fmla="*/ 2147483647 w 63"/>
              <a:gd name="T1" fmla="*/ 0 h 63"/>
              <a:gd name="T2" fmla="*/ 0 w 63"/>
              <a:gd name="T3" fmla="*/ 2147483647 h 63"/>
              <a:gd name="T4" fmla="*/ 0 w 63"/>
              <a:gd name="T5" fmla="*/ 2147483647 h 63"/>
              <a:gd name="T6" fmla="*/ 2147483647 w 63"/>
              <a:gd name="T7" fmla="*/ 2147483647 h 63"/>
              <a:gd name="T8" fmla="*/ 2147483647 w 63"/>
              <a:gd name="T9" fmla="*/ 2147483647 h 63"/>
              <a:gd name="T10" fmla="*/ 2147483647 w 63"/>
              <a:gd name="T11" fmla="*/ 0 h 63"/>
              <a:gd name="T12" fmla="*/ 2147483647 w 63"/>
              <a:gd name="T13" fmla="*/ 0 h 63"/>
              <a:gd name="T14" fmla="*/ 0 60000 65536"/>
              <a:gd name="T15" fmla="*/ 0 60000 65536"/>
              <a:gd name="T16" fmla="*/ 0 60000 65536"/>
              <a:gd name="T17" fmla="*/ 0 60000 65536"/>
              <a:gd name="T18" fmla="*/ 0 60000 65536"/>
              <a:gd name="T19" fmla="*/ 0 60000 65536"/>
              <a:gd name="T20" fmla="*/ 0 60000 65536"/>
              <a:gd name="T21" fmla="*/ 0 w 63"/>
              <a:gd name="T22" fmla="*/ 0 h 63"/>
              <a:gd name="T23" fmla="*/ 63 w 63"/>
              <a:gd name="T24" fmla="*/ 63 h 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63">
                <a:moveTo>
                  <a:pt x="63" y="0"/>
                </a:moveTo>
                <a:lnTo>
                  <a:pt x="0" y="63"/>
                </a:lnTo>
                <a:lnTo>
                  <a:pt x="2" y="46"/>
                </a:lnTo>
                <a:lnTo>
                  <a:pt x="10" y="21"/>
                </a:lnTo>
                <a:lnTo>
                  <a:pt x="19" y="0"/>
                </a:lnTo>
                <a:lnTo>
                  <a:pt x="63"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62" name="Freeform 286"/>
          <p:cNvSpPr>
            <a:spLocks/>
          </p:cNvSpPr>
          <p:nvPr/>
        </p:nvSpPr>
        <p:spPr bwMode="auto">
          <a:xfrm>
            <a:off x="3986213" y="2354263"/>
            <a:ext cx="254000" cy="549275"/>
          </a:xfrm>
          <a:custGeom>
            <a:avLst/>
            <a:gdLst>
              <a:gd name="T0" fmla="*/ 2147483647 w 83"/>
              <a:gd name="T1" fmla="*/ 2147483647 h 180"/>
              <a:gd name="T2" fmla="*/ 2147483647 w 83"/>
              <a:gd name="T3" fmla="*/ 2147483647 h 180"/>
              <a:gd name="T4" fmla="*/ 2147483647 w 83"/>
              <a:gd name="T5" fmla="*/ 2147483647 h 180"/>
              <a:gd name="T6" fmla="*/ 2147483647 w 83"/>
              <a:gd name="T7" fmla="*/ 2147483647 h 180"/>
              <a:gd name="T8" fmla="*/ 2147483647 w 83"/>
              <a:gd name="T9" fmla="*/ 2147483647 h 180"/>
              <a:gd name="T10" fmla="*/ 0 w 83"/>
              <a:gd name="T11" fmla="*/ 2147483647 h 180"/>
              <a:gd name="T12" fmla="*/ 0 w 83"/>
              <a:gd name="T13" fmla="*/ 2147483647 h 180"/>
              <a:gd name="T14" fmla="*/ 0 w 83"/>
              <a:gd name="T15" fmla="*/ 2147483647 h 180"/>
              <a:gd name="T16" fmla="*/ 0 w 83"/>
              <a:gd name="T17" fmla="*/ 2147483647 h 180"/>
              <a:gd name="T18" fmla="*/ 0 w 83"/>
              <a:gd name="T19" fmla="*/ 0 h 180"/>
              <a:gd name="T20" fmla="*/ 2147483647 w 83"/>
              <a:gd name="T21" fmla="*/ 0 h 180"/>
              <a:gd name="T22" fmla="*/ 2147483647 w 83"/>
              <a:gd name="T23" fmla="*/ 2147483647 h 180"/>
              <a:gd name="T24" fmla="*/ 2147483647 w 83"/>
              <a:gd name="T25" fmla="*/ 2147483647 h 180"/>
              <a:gd name="T26" fmla="*/ 2147483647 w 83"/>
              <a:gd name="T27" fmla="*/ 2147483647 h 180"/>
              <a:gd name="T28" fmla="*/ 2147483647 w 83"/>
              <a:gd name="T29" fmla="*/ 2147483647 h 180"/>
              <a:gd name="T30" fmla="*/ 2147483647 w 83"/>
              <a:gd name="T31" fmla="*/ 2147483647 h 180"/>
              <a:gd name="T32" fmla="*/ 2147483647 w 83"/>
              <a:gd name="T33" fmla="*/ 2147483647 h 180"/>
              <a:gd name="T34" fmla="*/ 2147483647 w 83"/>
              <a:gd name="T35" fmla="*/ 2147483647 h 180"/>
              <a:gd name="T36" fmla="*/ 2147483647 w 83"/>
              <a:gd name="T37" fmla="*/ 2147483647 h 180"/>
              <a:gd name="T38" fmla="*/ 2147483647 w 83"/>
              <a:gd name="T39" fmla="*/ 2147483647 h 180"/>
              <a:gd name="T40" fmla="*/ 2147483647 w 83"/>
              <a:gd name="T41" fmla="*/ 2147483647 h 180"/>
              <a:gd name="T42" fmla="*/ 2147483647 w 83"/>
              <a:gd name="T43" fmla="*/ 2147483647 h 180"/>
              <a:gd name="T44" fmla="*/ 2147483647 w 83"/>
              <a:gd name="T45" fmla="*/ 2147483647 h 180"/>
              <a:gd name="T46" fmla="*/ 2147483647 w 83"/>
              <a:gd name="T47" fmla="*/ 2147483647 h 1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3"/>
              <a:gd name="T73" fmla="*/ 0 h 180"/>
              <a:gd name="T74" fmla="*/ 83 w 83"/>
              <a:gd name="T75" fmla="*/ 180 h 1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3" h="180">
                <a:moveTo>
                  <a:pt x="57" y="147"/>
                </a:moveTo>
                <a:cubicBezTo>
                  <a:pt x="57" y="149"/>
                  <a:pt x="57" y="149"/>
                  <a:pt x="57" y="149"/>
                </a:cubicBezTo>
                <a:cubicBezTo>
                  <a:pt x="57" y="152"/>
                  <a:pt x="58" y="154"/>
                  <a:pt x="59" y="156"/>
                </a:cubicBezTo>
                <a:cubicBezTo>
                  <a:pt x="20" y="165"/>
                  <a:pt x="20" y="165"/>
                  <a:pt x="20" y="165"/>
                </a:cubicBezTo>
                <a:cubicBezTo>
                  <a:pt x="23" y="171"/>
                  <a:pt x="23" y="171"/>
                  <a:pt x="23" y="171"/>
                </a:cubicBezTo>
                <a:cubicBezTo>
                  <a:pt x="0" y="180"/>
                  <a:pt x="0" y="180"/>
                  <a:pt x="0" y="180"/>
                </a:cubicBezTo>
                <a:cubicBezTo>
                  <a:pt x="0" y="170"/>
                  <a:pt x="0" y="170"/>
                  <a:pt x="0" y="170"/>
                </a:cubicBezTo>
                <a:cubicBezTo>
                  <a:pt x="0" y="105"/>
                  <a:pt x="0" y="105"/>
                  <a:pt x="0" y="105"/>
                </a:cubicBezTo>
                <a:cubicBezTo>
                  <a:pt x="0" y="40"/>
                  <a:pt x="0" y="40"/>
                  <a:pt x="0" y="40"/>
                </a:cubicBezTo>
                <a:cubicBezTo>
                  <a:pt x="0" y="0"/>
                  <a:pt x="0" y="0"/>
                  <a:pt x="0" y="0"/>
                </a:cubicBezTo>
                <a:cubicBezTo>
                  <a:pt x="83" y="0"/>
                  <a:pt x="83" y="0"/>
                  <a:pt x="83" y="0"/>
                </a:cubicBezTo>
                <a:cubicBezTo>
                  <a:pt x="83" y="6"/>
                  <a:pt x="83" y="6"/>
                  <a:pt x="83" y="6"/>
                </a:cubicBezTo>
                <a:cubicBezTo>
                  <a:pt x="83" y="37"/>
                  <a:pt x="83" y="37"/>
                  <a:pt x="83" y="37"/>
                </a:cubicBezTo>
                <a:cubicBezTo>
                  <a:pt x="72" y="37"/>
                  <a:pt x="62" y="43"/>
                  <a:pt x="58" y="56"/>
                </a:cubicBezTo>
                <a:cubicBezTo>
                  <a:pt x="57" y="61"/>
                  <a:pt x="57" y="61"/>
                  <a:pt x="57" y="61"/>
                </a:cubicBezTo>
                <a:cubicBezTo>
                  <a:pt x="57" y="63"/>
                  <a:pt x="57" y="63"/>
                  <a:pt x="57" y="63"/>
                </a:cubicBezTo>
                <a:cubicBezTo>
                  <a:pt x="57" y="65"/>
                  <a:pt x="57" y="65"/>
                  <a:pt x="57" y="65"/>
                </a:cubicBezTo>
                <a:cubicBezTo>
                  <a:pt x="59" y="81"/>
                  <a:pt x="71" y="89"/>
                  <a:pt x="83" y="89"/>
                </a:cubicBezTo>
                <a:cubicBezTo>
                  <a:pt x="83" y="100"/>
                  <a:pt x="83" y="100"/>
                  <a:pt x="83" y="100"/>
                </a:cubicBezTo>
                <a:cubicBezTo>
                  <a:pt x="83" y="105"/>
                  <a:pt x="83" y="105"/>
                  <a:pt x="83" y="105"/>
                </a:cubicBezTo>
                <a:cubicBezTo>
                  <a:pt x="83" y="121"/>
                  <a:pt x="83" y="121"/>
                  <a:pt x="83" y="121"/>
                </a:cubicBezTo>
                <a:cubicBezTo>
                  <a:pt x="72" y="121"/>
                  <a:pt x="62" y="127"/>
                  <a:pt x="58" y="140"/>
                </a:cubicBezTo>
                <a:cubicBezTo>
                  <a:pt x="57" y="144"/>
                  <a:pt x="57" y="144"/>
                  <a:pt x="57" y="144"/>
                </a:cubicBezTo>
                <a:lnTo>
                  <a:pt x="57" y="147"/>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63" name="Freeform 287"/>
          <p:cNvSpPr>
            <a:spLocks/>
          </p:cNvSpPr>
          <p:nvPr/>
        </p:nvSpPr>
        <p:spPr bwMode="auto">
          <a:xfrm>
            <a:off x="4056063" y="2830513"/>
            <a:ext cx="111125" cy="63500"/>
          </a:xfrm>
          <a:custGeom>
            <a:avLst/>
            <a:gdLst>
              <a:gd name="T0" fmla="*/ 2147483647 w 70"/>
              <a:gd name="T1" fmla="*/ 0 h 40"/>
              <a:gd name="T2" fmla="*/ 2147483647 w 70"/>
              <a:gd name="T3" fmla="*/ 2147483647 h 40"/>
              <a:gd name="T4" fmla="*/ 0 w 70"/>
              <a:gd name="T5" fmla="*/ 2147483647 h 40"/>
              <a:gd name="T6" fmla="*/ 2147483647 w 70"/>
              <a:gd name="T7" fmla="*/ 0 h 40"/>
              <a:gd name="T8" fmla="*/ 0 60000 65536"/>
              <a:gd name="T9" fmla="*/ 0 60000 65536"/>
              <a:gd name="T10" fmla="*/ 0 60000 65536"/>
              <a:gd name="T11" fmla="*/ 0 60000 65536"/>
              <a:gd name="T12" fmla="*/ 0 w 70"/>
              <a:gd name="T13" fmla="*/ 0 h 40"/>
              <a:gd name="T14" fmla="*/ 70 w 70"/>
              <a:gd name="T15" fmla="*/ 40 h 40"/>
            </a:gdLst>
            <a:ahLst/>
            <a:cxnLst>
              <a:cxn ang="T8">
                <a:pos x="T0" y="T1"/>
              </a:cxn>
              <a:cxn ang="T9">
                <a:pos x="T2" y="T3"/>
              </a:cxn>
              <a:cxn ang="T10">
                <a:pos x="T4" y="T5"/>
              </a:cxn>
              <a:cxn ang="T11">
                <a:pos x="T6" y="T7"/>
              </a:cxn>
            </a:cxnLst>
            <a:rect l="T12" t="T13" r="T14" b="T15"/>
            <a:pathLst>
              <a:path w="70" h="40">
                <a:moveTo>
                  <a:pt x="70" y="0"/>
                </a:moveTo>
                <a:lnTo>
                  <a:pt x="4" y="40"/>
                </a:lnTo>
                <a:lnTo>
                  <a:pt x="0" y="29"/>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64" name="Freeform 288"/>
          <p:cNvSpPr>
            <a:spLocks/>
          </p:cNvSpPr>
          <p:nvPr/>
        </p:nvSpPr>
        <p:spPr bwMode="auto">
          <a:xfrm>
            <a:off x="4048125" y="2830513"/>
            <a:ext cx="119063" cy="46037"/>
          </a:xfrm>
          <a:custGeom>
            <a:avLst/>
            <a:gdLst>
              <a:gd name="T0" fmla="*/ 2147483647 w 75"/>
              <a:gd name="T1" fmla="*/ 0 h 29"/>
              <a:gd name="T2" fmla="*/ 2147483647 w 75"/>
              <a:gd name="T3" fmla="*/ 2147483647 h 29"/>
              <a:gd name="T4" fmla="*/ 0 w 75"/>
              <a:gd name="T5" fmla="*/ 2147483647 h 29"/>
              <a:gd name="T6" fmla="*/ 2147483647 w 75"/>
              <a:gd name="T7" fmla="*/ 0 h 29"/>
              <a:gd name="T8" fmla="*/ 0 60000 65536"/>
              <a:gd name="T9" fmla="*/ 0 60000 65536"/>
              <a:gd name="T10" fmla="*/ 0 60000 65536"/>
              <a:gd name="T11" fmla="*/ 0 60000 65536"/>
              <a:gd name="T12" fmla="*/ 0 w 75"/>
              <a:gd name="T13" fmla="*/ 0 h 29"/>
              <a:gd name="T14" fmla="*/ 75 w 75"/>
              <a:gd name="T15" fmla="*/ 29 h 29"/>
            </a:gdLst>
            <a:ahLst/>
            <a:cxnLst>
              <a:cxn ang="T8">
                <a:pos x="T0" y="T1"/>
              </a:cxn>
              <a:cxn ang="T9">
                <a:pos x="T2" y="T3"/>
              </a:cxn>
              <a:cxn ang="T10">
                <a:pos x="T4" y="T5"/>
              </a:cxn>
              <a:cxn ang="T11">
                <a:pos x="T6" y="T7"/>
              </a:cxn>
            </a:cxnLst>
            <a:rect l="T12" t="T13" r="T14" b="T15"/>
            <a:pathLst>
              <a:path w="75" h="29">
                <a:moveTo>
                  <a:pt x="75" y="0"/>
                </a:moveTo>
                <a:lnTo>
                  <a:pt x="5" y="29"/>
                </a:lnTo>
                <a:lnTo>
                  <a:pt x="0" y="17"/>
                </a:lnTo>
                <a:lnTo>
                  <a:pt x="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65" name="Freeform 289"/>
          <p:cNvSpPr>
            <a:spLocks/>
          </p:cNvSpPr>
          <p:nvPr/>
        </p:nvSpPr>
        <p:spPr bwMode="auto">
          <a:xfrm>
            <a:off x="3730625" y="2674938"/>
            <a:ext cx="255588" cy="198437"/>
          </a:xfrm>
          <a:custGeom>
            <a:avLst/>
            <a:gdLst>
              <a:gd name="T0" fmla="*/ 2147483647 w 161"/>
              <a:gd name="T1" fmla="*/ 0 h 125"/>
              <a:gd name="T2" fmla="*/ 2147483647 w 161"/>
              <a:gd name="T3" fmla="*/ 2147483647 h 125"/>
              <a:gd name="T4" fmla="*/ 0 w 161"/>
              <a:gd name="T5" fmla="*/ 2147483647 h 125"/>
              <a:gd name="T6" fmla="*/ 0 w 161"/>
              <a:gd name="T7" fmla="*/ 2147483647 h 125"/>
              <a:gd name="T8" fmla="*/ 0 w 161"/>
              <a:gd name="T9" fmla="*/ 2147483647 h 125"/>
              <a:gd name="T10" fmla="*/ 0 w 161"/>
              <a:gd name="T11" fmla="*/ 2147483647 h 125"/>
              <a:gd name="T12" fmla="*/ 0 w 161"/>
              <a:gd name="T13" fmla="*/ 2147483647 h 125"/>
              <a:gd name="T14" fmla="*/ 0 w 161"/>
              <a:gd name="T15" fmla="*/ 2147483647 h 125"/>
              <a:gd name="T16" fmla="*/ 0 w 161"/>
              <a:gd name="T17" fmla="*/ 2147483647 h 125"/>
              <a:gd name="T18" fmla="*/ 0 w 161"/>
              <a:gd name="T19" fmla="*/ 2147483647 h 125"/>
              <a:gd name="T20" fmla="*/ 0 w 161"/>
              <a:gd name="T21" fmla="*/ 2147483647 h 125"/>
              <a:gd name="T22" fmla="*/ 0 w 161"/>
              <a:gd name="T23" fmla="*/ 0 h 125"/>
              <a:gd name="T24" fmla="*/ 2147483647 w 16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25"/>
              <a:gd name="T41" fmla="*/ 161 w 16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25">
                <a:moveTo>
                  <a:pt x="161" y="0"/>
                </a:moveTo>
                <a:lnTo>
                  <a:pt x="161" y="125"/>
                </a:lnTo>
                <a:lnTo>
                  <a:pt x="0" y="125"/>
                </a:lnTo>
                <a:lnTo>
                  <a:pt x="0" y="106"/>
                </a:lnTo>
                <a:lnTo>
                  <a:pt x="0" y="94"/>
                </a:lnTo>
                <a:lnTo>
                  <a:pt x="0" y="75"/>
                </a:lnTo>
                <a:lnTo>
                  <a:pt x="0" y="65"/>
                </a:lnTo>
                <a:lnTo>
                  <a:pt x="0" y="44"/>
                </a:lnTo>
                <a:lnTo>
                  <a:pt x="0" y="35"/>
                </a:lnTo>
                <a:lnTo>
                  <a:pt x="0" y="15"/>
                </a:lnTo>
                <a:lnTo>
                  <a:pt x="0" y="4"/>
                </a:lnTo>
                <a:lnTo>
                  <a:pt x="0" y="0"/>
                </a:lnTo>
                <a:lnTo>
                  <a:pt x="16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66" name="Freeform 290"/>
          <p:cNvSpPr>
            <a:spLocks/>
          </p:cNvSpPr>
          <p:nvPr/>
        </p:nvSpPr>
        <p:spPr bwMode="auto">
          <a:xfrm>
            <a:off x="3730625" y="2476500"/>
            <a:ext cx="255588" cy="198438"/>
          </a:xfrm>
          <a:custGeom>
            <a:avLst/>
            <a:gdLst>
              <a:gd name="T0" fmla="*/ 2147483647 w 161"/>
              <a:gd name="T1" fmla="*/ 0 h 125"/>
              <a:gd name="T2" fmla="*/ 2147483647 w 161"/>
              <a:gd name="T3" fmla="*/ 2147483647 h 125"/>
              <a:gd name="T4" fmla="*/ 0 w 161"/>
              <a:gd name="T5" fmla="*/ 2147483647 h 125"/>
              <a:gd name="T6" fmla="*/ 0 w 161"/>
              <a:gd name="T7" fmla="*/ 2147483647 h 125"/>
              <a:gd name="T8" fmla="*/ 0 w 161"/>
              <a:gd name="T9" fmla="*/ 2147483647 h 125"/>
              <a:gd name="T10" fmla="*/ 0 w 161"/>
              <a:gd name="T11" fmla="*/ 2147483647 h 125"/>
              <a:gd name="T12" fmla="*/ 0 w 161"/>
              <a:gd name="T13" fmla="*/ 2147483647 h 125"/>
              <a:gd name="T14" fmla="*/ 0 w 161"/>
              <a:gd name="T15" fmla="*/ 2147483647 h 125"/>
              <a:gd name="T16" fmla="*/ 0 w 161"/>
              <a:gd name="T17" fmla="*/ 2147483647 h 125"/>
              <a:gd name="T18" fmla="*/ 0 w 161"/>
              <a:gd name="T19" fmla="*/ 2147483647 h 125"/>
              <a:gd name="T20" fmla="*/ 0 w 161"/>
              <a:gd name="T21" fmla="*/ 2147483647 h 125"/>
              <a:gd name="T22" fmla="*/ 0 w 161"/>
              <a:gd name="T23" fmla="*/ 0 h 125"/>
              <a:gd name="T24" fmla="*/ 2147483647 w 16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25"/>
              <a:gd name="T41" fmla="*/ 161 w 16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25">
                <a:moveTo>
                  <a:pt x="161" y="0"/>
                </a:moveTo>
                <a:lnTo>
                  <a:pt x="161" y="125"/>
                </a:lnTo>
                <a:lnTo>
                  <a:pt x="0" y="125"/>
                </a:lnTo>
                <a:lnTo>
                  <a:pt x="0" y="110"/>
                </a:lnTo>
                <a:lnTo>
                  <a:pt x="0" y="100"/>
                </a:lnTo>
                <a:lnTo>
                  <a:pt x="0" y="79"/>
                </a:lnTo>
                <a:lnTo>
                  <a:pt x="0" y="69"/>
                </a:lnTo>
                <a:lnTo>
                  <a:pt x="0" y="50"/>
                </a:lnTo>
                <a:lnTo>
                  <a:pt x="0" y="38"/>
                </a:lnTo>
                <a:lnTo>
                  <a:pt x="0" y="19"/>
                </a:lnTo>
                <a:lnTo>
                  <a:pt x="0" y="9"/>
                </a:lnTo>
                <a:lnTo>
                  <a:pt x="0" y="0"/>
                </a:lnTo>
                <a:lnTo>
                  <a:pt x="16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67" name="Freeform 291"/>
          <p:cNvSpPr>
            <a:spLocks/>
          </p:cNvSpPr>
          <p:nvPr/>
        </p:nvSpPr>
        <p:spPr bwMode="auto">
          <a:xfrm>
            <a:off x="3602038" y="2674938"/>
            <a:ext cx="128587" cy="198437"/>
          </a:xfrm>
          <a:custGeom>
            <a:avLst/>
            <a:gdLst>
              <a:gd name="T0" fmla="*/ 2147483647 w 81"/>
              <a:gd name="T1" fmla="*/ 0 h 125"/>
              <a:gd name="T2" fmla="*/ 2147483647 w 81"/>
              <a:gd name="T3" fmla="*/ 0 h 125"/>
              <a:gd name="T4" fmla="*/ 2147483647 w 81"/>
              <a:gd name="T5" fmla="*/ 0 h 125"/>
              <a:gd name="T6" fmla="*/ 2147483647 w 81"/>
              <a:gd name="T7" fmla="*/ 2147483647 h 125"/>
              <a:gd name="T8" fmla="*/ 2147483647 w 81"/>
              <a:gd name="T9" fmla="*/ 2147483647 h 125"/>
              <a:gd name="T10" fmla="*/ 2147483647 w 81"/>
              <a:gd name="T11" fmla="*/ 2147483647 h 125"/>
              <a:gd name="T12" fmla="*/ 2147483647 w 81"/>
              <a:gd name="T13" fmla="*/ 2147483647 h 125"/>
              <a:gd name="T14" fmla="*/ 2147483647 w 81"/>
              <a:gd name="T15" fmla="*/ 2147483647 h 125"/>
              <a:gd name="T16" fmla="*/ 2147483647 w 81"/>
              <a:gd name="T17" fmla="*/ 2147483647 h 125"/>
              <a:gd name="T18" fmla="*/ 2147483647 w 81"/>
              <a:gd name="T19" fmla="*/ 2147483647 h 125"/>
              <a:gd name="T20" fmla="*/ 2147483647 w 81"/>
              <a:gd name="T21" fmla="*/ 2147483647 h 125"/>
              <a:gd name="T22" fmla="*/ 2147483647 w 81"/>
              <a:gd name="T23" fmla="*/ 2147483647 h 125"/>
              <a:gd name="T24" fmla="*/ 2147483647 w 81"/>
              <a:gd name="T25" fmla="*/ 2147483647 h 125"/>
              <a:gd name="T26" fmla="*/ 2147483647 w 81"/>
              <a:gd name="T27" fmla="*/ 2147483647 h 125"/>
              <a:gd name="T28" fmla="*/ 2147483647 w 81"/>
              <a:gd name="T29" fmla="*/ 2147483647 h 125"/>
              <a:gd name="T30" fmla="*/ 2147483647 w 81"/>
              <a:gd name="T31" fmla="*/ 2147483647 h 125"/>
              <a:gd name="T32" fmla="*/ 2147483647 w 81"/>
              <a:gd name="T33" fmla="*/ 2147483647 h 125"/>
              <a:gd name="T34" fmla="*/ 2147483647 w 81"/>
              <a:gd name="T35" fmla="*/ 2147483647 h 125"/>
              <a:gd name="T36" fmla="*/ 2147483647 w 81"/>
              <a:gd name="T37" fmla="*/ 2147483647 h 125"/>
              <a:gd name="T38" fmla="*/ 2147483647 w 81"/>
              <a:gd name="T39" fmla="*/ 2147483647 h 125"/>
              <a:gd name="T40" fmla="*/ 2147483647 w 81"/>
              <a:gd name="T41" fmla="*/ 2147483647 h 125"/>
              <a:gd name="T42" fmla="*/ 2147483647 w 81"/>
              <a:gd name="T43" fmla="*/ 2147483647 h 125"/>
              <a:gd name="T44" fmla="*/ 2147483647 w 81"/>
              <a:gd name="T45" fmla="*/ 2147483647 h 125"/>
              <a:gd name="T46" fmla="*/ 0 w 81"/>
              <a:gd name="T47" fmla="*/ 2147483647 h 125"/>
              <a:gd name="T48" fmla="*/ 0 w 81"/>
              <a:gd name="T49" fmla="*/ 2147483647 h 125"/>
              <a:gd name="T50" fmla="*/ 0 w 81"/>
              <a:gd name="T51" fmla="*/ 2147483647 h 125"/>
              <a:gd name="T52" fmla="*/ 0 w 81"/>
              <a:gd name="T53" fmla="*/ 2147483647 h 125"/>
              <a:gd name="T54" fmla="*/ 0 w 81"/>
              <a:gd name="T55" fmla="*/ 2147483647 h 125"/>
              <a:gd name="T56" fmla="*/ 0 w 81"/>
              <a:gd name="T57" fmla="*/ 2147483647 h 125"/>
              <a:gd name="T58" fmla="*/ 0 w 81"/>
              <a:gd name="T59" fmla="*/ 2147483647 h 125"/>
              <a:gd name="T60" fmla="*/ 0 w 81"/>
              <a:gd name="T61" fmla="*/ 2147483647 h 125"/>
              <a:gd name="T62" fmla="*/ 0 w 81"/>
              <a:gd name="T63" fmla="*/ 2147483647 h 125"/>
              <a:gd name="T64" fmla="*/ 0 w 81"/>
              <a:gd name="T65" fmla="*/ 0 h 125"/>
              <a:gd name="T66" fmla="*/ 2147483647 w 81"/>
              <a:gd name="T67" fmla="*/ 0 h 125"/>
              <a:gd name="T68" fmla="*/ 2147483647 w 81"/>
              <a:gd name="T69" fmla="*/ 0 h 125"/>
              <a:gd name="T70" fmla="*/ 2147483647 w 81"/>
              <a:gd name="T71" fmla="*/ 0 h 1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1"/>
              <a:gd name="T109" fmla="*/ 0 h 125"/>
              <a:gd name="T110" fmla="*/ 81 w 81"/>
              <a:gd name="T111" fmla="*/ 125 h 12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1" h="125">
                <a:moveTo>
                  <a:pt x="40" y="0"/>
                </a:moveTo>
                <a:lnTo>
                  <a:pt x="50" y="0"/>
                </a:lnTo>
                <a:lnTo>
                  <a:pt x="81" y="0"/>
                </a:lnTo>
                <a:lnTo>
                  <a:pt x="81" y="4"/>
                </a:lnTo>
                <a:lnTo>
                  <a:pt x="81" y="15"/>
                </a:lnTo>
                <a:lnTo>
                  <a:pt x="81" y="35"/>
                </a:lnTo>
                <a:lnTo>
                  <a:pt x="81" y="44"/>
                </a:lnTo>
                <a:lnTo>
                  <a:pt x="81" y="65"/>
                </a:lnTo>
                <a:lnTo>
                  <a:pt x="81" y="75"/>
                </a:lnTo>
                <a:lnTo>
                  <a:pt x="81" y="94"/>
                </a:lnTo>
                <a:lnTo>
                  <a:pt x="81" y="106"/>
                </a:lnTo>
                <a:lnTo>
                  <a:pt x="81" y="125"/>
                </a:lnTo>
                <a:lnTo>
                  <a:pt x="79" y="125"/>
                </a:lnTo>
                <a:lnTo>
                  <a:pt x="75" y="123"/>
                </a:lnTo>
                <a:lnTo>
                  <a:pt x="65" y="121"/>
                </a:lnTo>
                <a:lnTo>
                  <a:pt x="54" y="119"/>
                </a:lnTo>
                <a:lnTo>
                  <a:pt x="40" y="119"/>
                </a:lnTo>
                <a:lnTo>
                  <a:pt x="29" y="119"/>
                </a:lnTo>
                <a:lnTo>
                  <a:pt x="15" y="121"/>
                </a:lnTo>
                <a:lnTo>
                  <a:pt x="8" y="123"/>
                </a:lnTo>
                <a:lnTo>
                  <a:pt x="2" y="125"/>
                </a:lnTo>
                <a:lnTo>
                  <a:pt x="0" y="125"/>
                </a:lnTo>
                <a:lnTo>
                  <a:pt x="0" y="115"/>
                </a:lnTo>
                <a:lnTo>
                  <a:pt x="0" y="106"/>
                </a:lnTo>
                <a:lnTo>
                  <a:pt x="0" y="85"/>
                </a:lnTo>
                <a:lnTo>
                  <a:pt x="0" y="75"/>
                </a:lnTo>
                <a:lnTo>
                  <a:pt x="0" y="54"/>
                </a:lnTo>
                <a:lnTo>
                  <a:pt x="0" y="44"/>
                </a:lnTo>
                <a:lnTo>
                  <a:pt x="0" y="25"/>
                </a:lnTo>
                <a:lnTo>
                  <a:pt x="0" y="15"/>
                </a:lnTo>
                <a:lnTo>
                  <a:pt x="0" y="0"/>
                </a:lnTo>
                <a:lnTo>
                  <a:pt x="9" y="0"/>
                </a:lnTo>
                <a:lnTo>
                  <a:pt x="31" y="0"/>
                </a:lnTo>
                <a:lnTo>
                  <a:pt x="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68" name="Freeform 292"/>
          <p:cNvSpPr>
            <a:spLocks/>
          </p:cNvSpPr>
          <p:nvPr/>
        </p:nvSpPr>
        <p:spPr bwMode="auto">
          <a:xfrm>
            <a:off x="3602038" y="2476500"/>
            <a:ext cx="128587" cy="198438"/>
          </a:xfrm>
          <a:custGeom>
            <a:avLst/>
            <a:gdLst>
              <a:gd name="T0" fmla="*/ 2147483647 w 42"/>
              <a:gd name="T1" fmla="*/ 2147483647 h 65"/>
              <a:gd name="T2" fmla="*/ 2147483647 w 42"/>
              <a:gd name="T3" fmla="*/ 0 h 65"/>
              <a:gd name="T4" fmla="*/ 2147483647 w 42"/>
              <a:gd name="T5" fmla="*/ 0 h 65"/>
              <a:gd name="T6" fmla="*/ 2147483647 w 42"/>
              <a:gd name="T7" fmla="*/ 0 h 65"/>
              <a:gd name="T8" fmla="*/ 2147483647 w 42"/>
              <a:gd name="T9" fmla="*/ 0 h 65"/>
              <a:gd name="T10" fmla="*/ 2147483647 w 42"/>
              <a:gd name="T11" fmla="*/ 2147483647 h 65"/>
              <a:gd name="T12" fmla="*/ 2147483647 w 42"/>
              <a:gd name="T13" fmla="*/ 2147483647 h 65"/>
              <a:gd name="T14" fmla="*/ 2147483647 w 42"/>
              <a:gd name="T15" fmla="*/ 2147483647 h 65"/>
              <a:gd name="T16" fmla="*/ 2147483647 w 42"/>
              <a:gd name="T17" fmla="*/ 2147483647 h 65"/>
              <a:gd name="T18" fmla="*/ 2147483647 w 42"/>
              <a:gd name="T19" fmla="*/ 2147483647 h 65"/>
              <a:gd name="T20" fmla="*/ 2147483647 w 42"/>
              <a:gd name="T21" fmla="*/ 2147483647 h 65"/>
              <a:gd name="T22" fmla="*/ 2147483647 w 42"/>
              <a:gd name="T23" fmla="*/ 2147483647 h 65"/>
              <a:gd name="T24" fmla="*/ 2147483647 w 42"/>
              <a:gd name="T25" fmla="*/ 2147483647 h 65"/>
              <a:gd name="T26" fmla="*/ 2147483647 w 42"/>
              <a:gd name="T27" fmla="*/ 2147483647 h 65"/>
              <a:gd name="T28" fmla="*/ 2147483647 w 42"/>
              <a:gd name="T29" fmla="*/ 2147483647 h 65"/>
              <a:gd name="T30" fmla="*/ 2147483647 w 42"/>
              <a:gd name="T31" fmla="*/ 2147483647 h 65"/>
              <a:gd name="T32" fmla="*/ 2147483647 w 42"/>
              <a:gd name="T33" fmla="*/ 2147483647 h 65"/>
              <a:gd name="T34" fmla="*/ 2147483647 w 42"/>
              <a:gd name="T35" fmla="*/ 2147483647 h 65"/>
              <a:gd name="T36" fmla="*/ 0 w 42"/>
              <a:gd name="T37" fmla="*/ 2147483647 h 65"/>
              <a:gd name="T38" fmla="*/ 0 w 42"/>
              <a:gd name="T39" fmla="*/ 2147483647 h 65"/>
              <a:gd name="T40" fmla="*/ 0 w 42"/>
              <a:gd name="T41" fmla="*/ 2147483647 h 65"/>
              <a:gd name="T42" fmla="*/ 0 w 42"/>
              <a:gd name="T43" fmla="*/ 2147483647 h 65"/>
              <a:gd name="T44" fmla="*/ 0 w 42"/>
              <a:gd name="T45" fmla="*/ 2147483647 h 65"/>
              <a:gd name="T46" fmla="*/ 0 w 42"/>
              <a:gd name="T47" fmla="*/ 2147483647 h 65"/>
              <a:gd name="T48" fmla="*/ 0 w 42"/>
              <a:gd name="T49" fmla="*/ 2147483647 h 65"/>
              <a:gd name="T50" fmla="*/ 0 w 42"/>
              <a:gd name="T51" fmla="*/ 2147483647 h 65"/>
              <a:gd name="T52" fmla="*/ 0 w 42"/>
              <a:gd name="T53" fmla="*/ 2147483647 h 65"/>
              <a:gd name="T54" fmla="*/ 0 w 42"/>
              <a:gd name="T55" fmla="*/ 0 h 65"/>
              <a:gd name="T56" fmla="*/ 2147483647 w 42"/>
              <a:gd name="T57" fmla="*/ 0 h 65"/>
              <a:gd name="T58" fmla="*/ 2147483647 w 42"/>
              <a:gd name="T59" fmla="*/ 2147483647 h 6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65"/>
              <a:gd name="T92" fmla="*/ 42 w 42"/>
              <a:gd name="T93" fmla="*/ 65 h 6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65">
                <a:moveTo>
                  <a:pt x="21" y="3"/>
                </a:moveTo>
                <a:cubicBezTo>
                  <a:pt x="27" y="3"/>
                  <a:pt x="34" y="2"/>
                  <a:pt x="40" y="0"/>
                </a:cubicBezTo>
                <a:cubicBezTo>
                  <a:pt x="42" y="0"/>
                  <a:pt x="42" y="0"/>
                  <a:pt x="42" y="0"/>
                </a:cubicBezTo>
                <a:cubicBezTo>
                  <a:pt x="42" y="0"/>
                  <a:pt x="42" y="0"/>
                  <a:pt x="42" y="0"/>
                </a:cubicBezTo>
                <a:cubicBezTo>
                  <a:pt x="42" y="0"/>
                  <a:pt x="42" y="0"/>
                  <a:pt x="42" y="0"/>
                </a:cubicBezTo>
                <a:cubicBezTo>
                  <a:pt x="42" y="5"/>
                  <a:pt x="42" y="5"/>
                  <a:pt x="42" y="5"/>
                </a:cubicBezTo>
                <a:cubicBezTo>
                  <a:pt x="42" y="10"/>
                  <a:pt x="42" y="10"/>
                  <a:pt x="42" y="10"/>
                </a:cubicBezTo>
                <a:cubicBezTo>
                  <a:pt x="42" y="20"/>
                  <a:pt x="42" y="20"/>
                  <a:pt x="42" y="20"/>
                </a:cubicBezTo>
                <a:cubicBezTo>
                  <a:pt x="42" y="26"/>
                  <a:pt x="42" y="26"/>
                  <a:pt x="42" y="26"/>
                </a:cubicBezTo>
                <a:cubicBezTo>
                  <a:pt x="42" y="36"/>
                  <a:pt x="42" y="36"/>
                  <a:pt x="42" y="36"/>
                </a:cubicBezTo>
                <a:cubicBezTo>
                  <a:pt x="42" y="41"/>
                  <a:pt x="42" y="41"/>
                  <a:pt x="42" y="41"/>
                </a:cubicBezTo>
                <a:cubicBezTo>
                  <a:pt x="42" y="52"/>
                  <a:pt x="42" y="52"/>
                  <a:pt x="42" y="52"/>
                </a:cubicBezTo>
                <a:cubicBezTo>
                  <a:pt x="42" y="57"/>
                  <a:pt x="42" y="57"/>
                  <a:pt x="42" y="57"/>
                </a:cubicBezTo>
                <a:cubicBezTo>
                  <a:pt x="42" y="65"/>
                  <a:pt x="42" y="65"/>
                  <a:pt x="42" y="65"/>
                </a:cubicBezTo>
                <a:cubicBezTo>
                  <a:pt x="26" y="65"/>
                  <a:pt x="26" y="65"/>
                  <a:pt x="26" y="65"/>
                </a:cubicBezTo>
                <a:cubicBezTo>
                  <a:pt x="21" y="65"/>
                  <a:pt x="21" y="65"/>
                  <a:pt x="21" y="65"/>
                </a:cubicBezTo>
                <a:cubicBezTo>
                  <a:pt x="16" y="65"/>
                  <a:pt x="16" y="65"/>
                  <a:pt x="16" y="65"/>
                </a:cubicBezTo>
                <a:cubicBezTo>
                  <a:pt x="5" y="65"/>
                  <a:pt x="5" y="65"/>
                  <a:pt x="5" y="65"/>
                </a:cubicBezTo>
                <a:cubicBezTo>
                  <a:pt x="0" y="65"/>
                  <a:pt x="0" y="65"/>
                  <a:pt x="0" y="65"/>
                </a:cubicBezTo>
                <a:cubicBezTo>
                  <a:pt x="0" y="62"/>
                  <a:pt x="0" y="62"/>
                  <a:pt x="0" y="62"/>
                </a:cubicBezTo>
                <a:cubicBezTo>
                  <a:pt x="0" y="57"/>
                  <a:pt x="0" y="57"/>
                  <a:pt x="0" y="57"/>
                </a:cubicBezTo>
                <a:cubicBezTo>
                  <a:pt x="0" y="47"/>
                  <a:pt x="0" y="47"/>
                  <a:pt x="0" y="47"/>
                </a:cubicBezTo>
                <a:cubicBezTo>
                  <a:pt x="0" y="41"/>
                  <a:pt x="0" y="41"/>
                  <a:pt x="0" y="41"/>
                </a:cubicBezTo>
                <a:cubicBezTo>
                  <a:pt x="0" y="31"/>
                  <a:pt x="0" y="31"/>
                  <a:pt x="0" y="31"/>
                </a:cubicBezTo>
                <a:cubicBezTo>
                  <a:pt x="0" y="26"/>
                  <a:pt x="0" y="26"/>
                  <a:pt x="0" y="26"/>
                </a:cubicBezTo>
                <a:cubicBezTo>
                  <a:pt x="0" y="15"/>
                  <a:pt x="0" y="15"/>
                  <a:pt x="0" y="15"/>
                </a:cubicBezTo>
                <a:cubicBezTo>
                  <a:pt x="0" y="10"/>
                  <a:pt x="0" y="10"/>
                  <a:pt x="0" y="10"/>
                </a:cubicBezTo>
                <a:cubicBezTo>
                  <a:pt x="0" y="0"/>
                  <a:pt x="0" y="0"/>
                  <a:pt x="0" y="0"/>
                </a:cubicBezTo>
                <a:cubicBezTo>
                  <a:pt x="1" y="0"/>
                  <a:pt x="1" y="0"/>
                  <a:pt x="1" y="0"/>
                </a:cubicBezTo>
                <a:cubicBezTo>
                  <a:pt x="8" y="2"/>
                  <a:pt x="15" y="3"/>
                  <a:pt x="21" y="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69" name="Freeform 293"/>
          <p:cNvSpPr>
            <a:spLocks/>
          </p:cNvSpPr>
          <p:nvPr/>
        </p:nvSpPr>
        <p:spPr bwMode="auto">
          <a:xfrm>
            <a:off x="3348038" y="2674938"/>
            <a:ext cx="254000" cy="198437"/>
          </a:xfrm>
          <a:custGeom>
            <a:avLst/>
            <a:gdLst>
              <a:gd name="T0" fmla="*/ 2147483647 w 83"/>
              <a:gd name="T1" fmla="*/ 2147483647 h 65"/>
              <a:gd name="T2" fmla="*/ 2147483647 w 83"/>
              <a:gd name="T3" fmla="*/ 2147483647 h 65"/>
              <a:gd name="T4" fmla="*/ 0 w 83"/>
              <a:gd name="T5" fmla="*/ 2147483647 h 65"/>
              <a:gd name="T6" fmla="*/ 0 w 83"/>
              <a:gd name="T7" fmla="*/ 2147483647 h 65"/>
              <a:gd name="T8" fmla="*/ 0 w 83"/>
              <a:gd name="T9" fmla="*/ 2147483647 h 65"/>
              <a:gd name="T10" fmla="*/ 0 w 83"/>
              <a:gd name="T11" fmla="*/ 2147483647 h 65"/>
              <a:gd name="T12" fmla="*/ 0 w 83"/>
              <a:gd name="T13" fmla="*/ 0 h 65"/>
              <a:gd name="T14" fmla="*/ 2147483647 w 83"/>
              <a:gd name="T15" fmla="*/ 0 h 65"/>
              <a:gd name="T16" fmla="*/ 2147483647 w 83"/>
              <a:gd name="T17" fmla="*/ 0 h 65"/>
              <a:gd name="T18" fmla="*/ 2147483647 w 83"/>
              <a:gd name="T19" fmla="*/ 2147483647 h 65"/>
              <a:gd name="T20" fmla="*/ 2147483647 w 83"/>
              <a:gd name="T21" fmla="*/ 2147483647 h 65"/>
              <a:gd name="T22" fmla="*/ 2147483647 w 83"/>
              <a:gd name="T23" fmla="*/ 2147483647 h 65"/>
              <a:gd name="T24" fmla="*/ 2147483647 w 83"/>
              <a:gd name="T25" fmla="*/ 2147483647 h 65"/>
              <a:gd name="T26" fmla="*/ 2147483647 w 83"/>
              <a:gd name="T27" fmla="*/ 2147483647 h 65"/>
              <a:gd name="T28" fmla="*/ 2147483647 w 83"/>
              <a:gd name="T29" fmla="*/ 2147483647 h 65"/>
              <a:gd name="T30" fmla="*/ 2147483647 w 83"/>
              <a:gd name="T31" fmla="*/ 2147483647 h 65"/>
              <a:gd name="T32" fmla="*/ 2147483647 w 83"/>
              <a:gd name="T33" fmla="*/ 2147483647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5"/>
              <a:gd name="T53" fmla="*/ 83 w 8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5">
                <a:moveTo>
                  <a:pt x="83" y="60"/>
                </a:moveTo>
                <a:cubicBezTo>
                  <a:pt x="83" y="65"/>
                  <a:pt x="83" y="65"/>
                  <a:pt x="83" y="65"/>
                </a:cubicBezTo>
                <a:cubicBezTo>
                  <a:pt x="0" y="65"/>
                  <a:pt x="0" y="65"/>
                  <a:pt x="0" y="65"/>
                </a:cubicBezTo>
                <a:cubicBezTo>
                  <a:pt x="0" y="65"/>
                  <a:pt x="0" y="65"/>
                  <a:pt x="0" y="65"/>
                </a:cubicBezTo>
                <a:cubicBezTo>
                  <a:pt x="0" y="56"/>
                  <a:pt x="0" y="47"/>
                  <a:pt x="0" y="39"/>
                </a:cubicBezTo>
                <a:cubicBezTo>
                  <a:pt x="0" y="35"/>
                  <a:pt x="0" y="32"/>
                  <a:pt x="0" y="28"/>
                </a:cubicBezTo>
                <a:cubicBezTo>
                  <a:pt x="0" y="19"/>
                  <a:pt x="0" y="9"/>
                  <a:pt x="0" y="0"/>
                </a:cubicBezTo>
                <a:cubicBezTo>
                  <a:pt x="78" y="0"/>
                  <a:pt x="78" y="0"/>
                  <a:pt x="78" y="0"/>
                </a:cubicBezTo>
                <a:cubicBezTo>
                  <a:pt x="83" y="0"/>
                  <a:pt x="83" y="0"/>
                  <a:pt x="83" y="0"/>
                </a:cubicBezTo>
                <a:cubicBezTo>
                  <a:pt x="83" y="8"/>
                  <a:pt x="83" y="8"/>
                  <a:pt x="83" y="8"/>
                </a:cubicBezTo>
                <a:cubicBezTo>
                  <a:pt x="83" y="13"/>
                  <a:pt x="83" y="13"/>
                  <a:pt x="83" y="13"/>
                </a:cubicBezTo>
                <a:cubicBezTo>
                  <a:pt x="83" y="23"/>
                  <a:pt x="83" y="23"/>
                  <a:pt x="83" y="23"/>
                </a:cubicBezTo>
                <a:cubicBezTo>
                  <a:pt x="83" y="28"/>
                  <a:pt x="83" y="28"/>
                  <a:pt x="83" y="28"/>
                </a:cubicBezTo>
                <a:cubicBezTo>
                  <a:pt x="83" y="39"/>
                  <a:pt x="83" y="39"/>
                  <a:pt x="83" y="39"/>
                </a:cubicBezTo>
                <a:cubicBezTo>
                  <a:pt x="83" y="44"/>
                  <a:pt x="83" y="44"/>
                  <a:pt x="83" y="44"/>
                </a:cubicBezTo>
                <a:cubicBezTo>
                  <a:pt x="83" y="55"/>
                  <a:pt x="83" y="55"/>
                  <a:pt x="83" y="55"/>
                </a:cubicBezTo>
                <a:lnTo>
                  <a:pt x="83" y="6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70" name="Freeform 294"/>
          <p:cNvSpPr>
            <a:spLocks/>
          </p:cNvSpPr>
          <p:nvPr/>
        </p:nvSpPr>
        <p:spPr bwMode="auto">
          <a:xfrm>
            <a:off x="3348038" y="2476500"/>
            <a:ext cx="254000" cy="198438"/>
          </a:xfrm>
          <a:custGeom>
            <a:avLst/>
            <a:gdLst>
              <a:gd name="T0" fmla="*/ 2147483647 w 83"/>
              <a:gd name="T1" fmla="*/ 2147483647 h 65"/>
              <a:gd name="T2" fmla="*/ 2147483647 w 83"/>
              <a:gd name="T3" fmla="*/ 2147483647 h 65"/>
              <a:gd name="T4" fmla="*/ 2147483647 w 83"/>
              <a:gd name="T5" fmla="*/ 2147483647 h 65"/>
              <a:gd name="T6" fmla="*/ 0 w 83"/>
              <a:gd name="T7" fmla="*/ 2147483647 h 65"/>
              <a:gd name="T8" fmla="*/ 0 w 83"/>
              <a:gd name="T9" fmla="*/ 2147483647 h 65"/>
              <a:gd name="T10" fmla="*/ 0 w 83"/>
              <a:gd name="T11" fmla="*/ 2147483647 h 65"/>
              <a:gd name="T12" fmla="*/ 0 w 83"/>
              <a:gd name="T13" fmla="*/ 0 h 65"/>
              <a:gd name="T14" fmla="*/ 0 w 83"/>
              <a:gd name="T15" fmla="*/ 0 h 65"/>
              <a:gd name="T16" fmla="*/ 2147483647 w 83"/>
              <a:gd name="T17" fmla="*/ 0 h 65"/>
              <a:gd name="T18" fmla="*/ 2147483647 w 83"/>
              <a:gd name="T19" fmla="*/ 2147483647 h 65"/>
              <a:gd name="T20" fmla="*/ 2147483647 w 83"/>
              <a:gd name="T21" fmla="*/ 2147483647 h 65"/>
              <a:gd name="T22" fmla="*/ 2147483647 w 83"/>
              <a:gd name="T23" fmla="*/ 2147483647 h 65"/>
              <a:gd name="T24" fmla="*/ 2147483647 w 83"/>
              <a:gd name="T25" fmla="*/ 2147483647 h 65"/>
              <a:gd name="T26" fmla="*/ 2147483647 w 83"/>
              <a:gd name="T27" fmla="*/ 2147483647 h 65"/>
              <a:gd name="T28" fmla="*/ 2147483647 w 83"/>
              <a:gd name="T29" fmla="*/ 2147483647 h 65"/>
              <a:gd name="T30" fmla="*/ 2147483647 w 83"/>
              <a:gd name="T31" fmla="*/ 2147483647 h 65"/>
              <a:gd name="T32" fmla="*/ 2147483647 w 83"/>
              <a:gd name="T33" fmla="*/ 2147483647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5"/>
              <a:gd name="T53" fmla="*/ 83 w 8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5">
                <a:moveTo>
                  <a:pt x="83" y="62"/>
                </a:moveTo>
                <a:cubicBezTo>
                  <a:pt x="83" y="65"/>
                  <a:pt x="83" y="65"/>
                  <a:pt x="83" y="65"/>
                </a:cubicBezTo>
                <a:cubicBezTo>
                  <a:pt x="78" y="65"/>
                  <a:pt x="78" y="65"/>
                  <a:pt x="78" y="65"/>
                </a:cubicBezTo>
                <a:cubicBezTo>
                  <a:pt x="0" y="65"/>
                  <a:pt x="0" y="65"/>
                  <a:pt x="0" y="65"/>
                </a:cubicBezTo>
                <a:cubicBezTo>
                  <a:pt x="0" y="55"/>
                  <a:pt x="0" y="46"/>
                  <a:pt x="0" y="36"/>
                </a:cubicBezTo>
                <a:cubicBezTo>
                  <a:pt x="0" y="33"/>
                  <a:pt x="0" y="29"/>
                  <a:pt x="0" y="26"/>
                </a:cubicBezTo>
                <a:cubicBezTo>
                  <a:pt x="0" y="17"/>
                  <a:pt x="0" y="9"/>
                  <a:pt x="0" y="0"/>
                </a:cubicBezTo>
                <a:cubicBezTo>
                  <a:pt x="0" y="0"/>
                  <a:pt x="0" y="0"/>
                  <a:pt x="0" y="0"/>
                </a:cubicBezTo>
                <a:cubicBezTo>
                  <a:pt x="83" y="0"/>
                  <a:pt x="83" y="0"/>
                  <a:pt x="83" y="0"/>
                </a:cubicBezTo>
                <a:cubicBezTo>
                  <a:pt x="83" y="10"/>
                  <a:pt x="83" y="10"/>
                  <a:pt x="83" y="10"/>
                </a:cubicBezTo>
                <a:cubicBezTo>
                  <a:pt x="83" y="15"/>
                  <a:pt x="83" y="15"/>
                  <a:pt x="83" y="15"/>
                </a:cubicBezTo>
                <a:cubicBezTo>
                  <a:pt x="83" y="26"/>
                  <a:pt x="83" y="26"/>
                  <a:pt x="83" y="26"/>
                </a:cubicBezTo>
                <a:cubicBezTo>
                  <a:pt x="83" y="31"/>
                  <a:pt x="83" y="31"/>
                  <a:pt x="83" y="31"/>
                </a:cubicBezTo>
                <a:cubicBezTo>
                  <a:pt x="83" y="41"/>
                  <a:pt x="83" y="41"/>
                  <a:pt x="83" y="41"/>
                </a:cubicBezTo>
                <a:cubicBezTo>
                  <a:pt x="83" y="47"/>
                  <a:pt x="83" y="47"/>
                  <a:pt x="83" y="47"/>
                </a:cubicBezTo>
                <a:cubicBezTo>
                  <a:pt x="83" y="57"/>
                  <a:pt x="83" y="57"/>
                  <a:pt x="83" y="57"/>
                </a:cubicBezTo>
                <a:lnTo>
                  <a:pt x="83" y="62"/>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71" name="Freeform 295"/>
          <p:cNvSpPr>
            <a:spLocks/>
          </p:cNvSpPr>
          <p:nvPr/>
        </p:nvSpPr>
        <p:spPr bwMode="auto">
          <a:xfrm>
            <a:off x="2981325" y="2760663"/>
            <a:ext cx="366713" cy="33337"/>
          </a:xfrm>
          <a:custGeom>
            <a:avLst/>
            <a:gdLst>
              <a:gd name="T0" fmla="*/ 2147483647 w 120"/>
              <a:gd name="T1" fmla="*/ 0 h 11"/>
              <a:gd name="T2" fmla="*/ 2147483647 w 120"/>
              <a:gd name="T3" fmla="*/ 2147483647 h 11"/>
              <a:gd name="T4" fmla="*/ 0 w 120"/>
              <a:gd name="T5" fmla="*/ 2147483647 h 11"/>
              <a:gd name="T6" fmla="*/ 0 w 120"/>
              <a:gd name="T7" fmla="*/ 2147483647 h 11"/>
              <a:gd name="T8" fmla="*/ 0 w 120"/>
              <a:gd name="T9" fmla="*/ 0 h 11"/>
              <a:gd name="T10" fmla="*/ 2147483647 w 120"/>
              <a:gd name="T11" fmla="*/ 0 h 11"/>
              <a:gd name="T12" fmla="*/ 2147483647 w 120"/>
              <a:gd name="T13" fmla="*/ 0 h 11"/>
              <a:gd name="T14" fmla="*/ 2147483647 w 120"/>
              <a:gd name="T15" fmla="*/ 0 h 11"/>
              <a:gd name="T16" fmla="*/ 2147483647 w 120"/>
              <a:gd name="T17" fmla="*/ 0 h 11"/>
              <a:gd name="T18" fmla="*/ 2147483647 w 120"/>
              <a:gd name="T19" fmla="*/ 0 h 11"/>
              <a:gd name="T20" fmla="*/ 2147483647 w 120"/>
              <a:gd name="T21" fmla="*/ 0 h 11"/>
              <a:gd name="T22" fmla="*/ 2147483647 w 120"/>
              <a:gd name="T23" fmla="*/ 0 h 11"/>
              <a:gd name="T24" fmla="*/ 2147483647 w 120"/>
              <a:gd name="T25" fmla="*/ 0 h 11"/>
              <a:gd name="T26" fmla="*/ 2147483647 w 120"/>
              <a:gd name="T27" fmla="*/ 0 h 11"/>
              <a:gd name="T28" fmla="*/ 2147483647 w 120"/>
              <a:gd name="T29" fmla="*/ 0 h 11"/>
              <a:gd name="T30" fmla="*/ 2147483647 w 120"/>
              <a:gd name="T31" fmla="*/ 0 h 11"/>
              <a:gd name="T32" fmla="*/ 2147483647 w 120"/>
              <a:gd name="T33" fmla="*/ 0 h 11"/>
              <a:gd name="T34" fmla="*/ 2147483647 w 120"/>
              <a:gd name="T35" fmla="*/ 0 h 11"/>
              <a:gd name="T36" fmla="*/ 2147483647 w 120"/>
              <a:gd name="T37" fmla="*/ 0 h 11"/>
              <a:gd name="T38" fmla="*/ 2147483647 w 120"/>
              <a:gd name="T39" fmla="*/ 0 h 11"/>
              <a:gd name="T40" fmla="*/ 2147483647 w 12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1"/>
              <a:gd name="T65" fmla="*/ 120 w 12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1">
                <a:moveTo>
                  <a:pt x="120" y="0"/>
                </a:moveTo>
                <a:cubicBezTo>
                  <a:pt x="120" y="4"/>
                  <a:pt x="120" y="7"/>
                  <a:pt x="120" y="11"/>
                </a:cubicBezTo>
                <a:cubicBezTo>
                  <a:pt x="0" y="11"/>
                  <a:pt x="0" y="11"/>
                  <a:pt x="0" y="11"/>
                </a:cubicBezTo>
                <a:cubicBezTo>
                  <a:pt x="0" y="11"/>
                  <a:pt x="0" y="11"/>
                  <a:pt x="0" y="11"/>
                </a:cubicBezTo>
                <a:cubicBezTo>
                  <a:pt x="0" y="7"/>
                  <a:pt x="0" y="4"/>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lnTo>
                  <a:pt x="12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72" name="Freeform 296"/>
          <p:cNvSpPr>
            <a:spLocks/>
          </p:cNvSpPr>
          <p:nvPr/>
        </p:nvSpPr>
        <p:spPr bwMode="auto">
          <a:xfrm>
            <a:off x="2981325" y="2586038"/>
            <a:ext cx="366713" cy="174625"/>
          </a:xfrm>
          <a:custGeom>
            <a:avLst/>
            <a:gdLst>
              <a:gd name="T0" fmla="*/ 2147483647 w 120"/>
              <a:gd name="T1" fmla="*/ 2147483647 h 57"/>
              <a:gd name="T2" fmla="*/ 2147483647 w 120"/>
              <a:gd name="T3" fmla="*/ 2147483647 h 57"/>
              <a:gd name="T4" fmla="*/ 2147483647 w 120"/>
              <a:gd name="T5" fmla="*/ 2147483647 h 57"/>
              <a:gd name="T6" fmla="*/ 2147483647 w 120"/>
              <a:gd name="T7" fmla="*/ 2147483647 h 57"/>
              <a:gd name="T8" fmla="*/ 2147483647 w 120"/>
              <a:gd name="T9" fmla="*/ 2147483647 h 57"/>
              <a:gd name="T10" fmla="*/ 2147483647 w 120"/>
              <a:gd name="T11" fmla="*/ 2147483647 h 57"/>
              <a:gd name="T12" fmla="*/ 2147483647 w 120"/>
              <a:gd name="T13" fmla="*/ 2147483647 h 57"/>
              <a:gd name="T14" fmla="*/ 2147483647 w 120"/>
              <a:gd name="T15" fmla="*/ 2147483647 h 57"/>
              <a:gd name="T16" fmla="*/ 2147483647 w 120"/>
              <a:gd name="T17" fmla="*/ 2147483647 h 57"/>
              <a:gd name="T18" fmla="*/ 2147483647 w 120"/>
              <a:gd name="T19" fmla="*/ 2147483647 h 57"/>
              <a:gd name="T20" fmla="*/ 2147483647 w 120"/>
              <a:gd name="T21" fmla="*/ 2147483647 h 57"/>
              <a:gd name="T22" fmla="*/ 2147483647 w 120"/>
              <a:gd name="T23" fmla="*/ 2147483647 h 57"/>
              <a:gd name="T24" fmla="*/ 2147483647 w 120"/>
              <a:gd name="T25" fmla="*/ 2147483647 h 57"/>
              <a:gd name="T26" fmla="*/ 2147483647 w 120"/>
              <a:gd name="T27" fmla="*/ 2147483647 h 57"/>
              <a:gd name="T28" fmla="*/ 2147483647 w 120"/>
              <a:gd name="T29" fmla="*/ 2147483647 h 57"/>
              <a:gd name="T30" fmla="*/ 2147483647 w 120"/>
              <a:gd name="T31" fmla="*/ 2147483647 h 57"/>
              <a:gd name="T32" fmla="*/ 2147483647 w 120"/>
              <a:gd name="T33" fmla="*/ 2147483647 h 57"/>
              <a:gd name="T34" fmla="*/ 0 w 120"/>
              <a:gd name="T35" fmla="*/ 2147483647 h 57"/>
              <a:gd name="T36" fmla="*/ 0 w 120"/>
              <a:gd name="T37" fmla="*/ 2147483647 h 57"/>
              <a:gd name="T38" fmla="*/ 0 w 120"/>
              <a:gd name="T39" fmla="*/ 2147483647 h 57"/>
              <a:gd name="T40" fmla="*/ 0 w 120"/>
              <a:gd name="T41" fmla="*/ 2147483647 h 57"/>
              <a:gd name="T42" fmla="*/ 0 w 120"/>
              <a:gd name="T43" fmla="*/ 0 h 57"/>
              <a:gd name="T44" fmla="*/ 2147483647 w 120"/>
              <a:gd name="T45" fmla="*/ 0 h 57"/>
              <a:gd name="T46" fmla="*/ 2147483647 w 120"/>
              <a:gd name="T47" fmla="*/ 0 h 57"/>
              <a:gd name="T48" fmla="*/ 2147483647 w 120"/>
              <a:gd name="T49" fmla="*/ 0 h 57"/>
              <a:gd name="T50" fmla="*/ 2147483647 w 120"/>
              <a:gd name="T51" fmla="*/ 0 h 57"/>
              <a:gd name="T52" fmla="*/ 2147483647 w 120"/>
              <a:gd name="T53" fmla="*/ 0 h 57"/>
              <a:gd name="T54" fmla="*/ 2147483647 w 120"/>
              <a:gd name="T55" fmla="*/ 0 h 57"/>
              <a:gd name="T56" fmla="*/ 2147483647 w 120"/>
              <a:gd name="T57" fmla="*/ 0 h 57"/>
              <a:gd name="T58" fmla="*/ 2147483647 w 120"/>
              <a:gd name="T59" fmla="*/ 0 h 57"/>
              <a:gd name="T60" fmla="*/ 2147483647 w 120"/>
              <a:gd name="T61" fmla="*/ 0 h 57"/>
              <a:gd name="T62" fmla="*/ 2147483647 w 120"/>
              <a:gd name="T63" fmla="*/ 0 h 57"/>
              <a:gd name="T64" fmla="*/ 2147483647 w 120"/>
              <a:gd name="T65" fmla="*/ 0 h 57"/>
              <a:gd name="T66" fmla="*/ 2147483647 w 120"/>
              <a:gd name="T67" fmla="*/ 0 h 57"/>
              <a:gd name="T68" fmla="*/ 2147483647 w 120"/>
              <a:gd name="T69" fmla="*/ 0 h 57"/>
              <a:gd name="T70" fmla="*/ 2147483647 w 120"/>
              <a:gd name="T71" fmla="*/ 0 h 57"/>
              <a:gd name="T72" fmla="*/ 2147483647 w 120"/>
              <a:gd name="T73" fmla="*/ 0 h 57"/>
              <a:gd name="T74" fmla="*/ 2147483647 w 120"/>
              <a:gd name="T75" fmla="*/ 0 h 57"/>
              <a:gd name="T76" fmla="*/ 2147483647 w 120"/>
              <a:gd name="T77" fmla="*/ 2147483647 h 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0"/>
              <a:gd name="T118" fmla="*/ 0 h 57"/>
              <a:gd name="T119" fmla="*/ 120 w 120"/>
              <a:gd name="T120" fmla="*/ 57 h 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0" h="57">
                <a:moveTo>
                  <a:pt x="120" y="29"/>
                </a:moveTo>
                <a:cubicBezTo>
                  <a:pt x="120" y="38"/>
                  <a:pt x="120" y="48"/>
                  <a:pt x="120" y="57"/>
                </a:cubicBezTo>
                <a:cubicBezTo>
                  <a:pt x="115" y="57"/>
                  <a:pt x="115" y="57"/>
                  <a:pt x="115" y="57"/>
                </a:cubicBezTo>
                <a:cubicBezTo>
                  <a:pt x="110" y="57"/>
                  <a:pt x="110" y="57"/>
                  <a:pt x="110" y="57"/>
                </a:cubicBezTo>
                <a:cubicBezTo>
                  <a:pt x="99" y="57"/>
                  <a:pt x="99" y="57"/>
                  <a:pt x="99" y="57"/>
                </a:cubicBezTo>
                <a:cubicBezTo>
                  <a:pt x="94" y="57"/>
                  <a:pt x="94" y="57"/>
                  <a:pt x="94" y="57"/>
                </a:cubicBezTo>
                <a:cubicBezTo>
                  <a:pt x="83" y="57"/>
                  <a:pt x="83" y="57"/>
                  <a:pt x="83" y="57"/>
                </a:cubicBezTo>
                <a:cubicBezTo>
                  <a:pt x="78" y="57"/>
                  <a:pt x="78" y="57"/>
                  <a:pt x="78" y="57"/>
                </a:cubicBezTo>
                <a:cubicBezTo>
                  <a:pt x="68" y="57"/>
                  <a:pt x="68" y="57"/>
                  <a:pt x="68" y="57"/>
                </a:cubicBezTo>
                <a:cubicBezTo>
                  <a:pt x="63" y="57"/>
                  <a:pt x="63" y="57"/>
                  <a:pt x="63" y="57"/>
                </a:cubicBezTo>
                <a:cubicBezTo>
                  <a:pt x="52" y="57"/>
                  <a:pt x="52" y="57"/>
                  <a:pt x="52" y="57"/>
                </a:cubicBezTo>
                <a:cubicBezTo>
                  <a:pt x="47" y="57"/>
                  <a:pt x="47" y="57"/>
                  <a:pt x="47" y="57"/>
                </a:cubicBezTo>
                <a:cubicBezTo>
                  <a:pt x="37" y="57"/>
                  <a:pt x="37" y="57"/>
                  <a:pt x="37" y="57"/>
                </a:cubicBezTo>
                <a:cubicBezTo>
                  <a:pt x="31" y="57"/>
                  <a:pt x="31" y="57"/>
                  <a:pt x="31" y="57"/>
                </a:cubicBezTo>
                <a:cubicBezTo>
                  <a:pt x="21" y="57"/>
                  <a:pt x="21" y="57"/>
                  <a:pt x="21" y="57"/>
                </a:cubicBezTo>
                <a:cubicBezTo>
                  <a:pt x="16" y="57"/>
                  <a:pt x="16" y="57"/>
                  <a:pt x="16" y="57"/>
                </a:cubicBezTo>
                <a:cubicBezTo>
                  <a:pt x="5" y="57"/>
                  <a:pt x="5" y="57"/>
                  <a:pt x="5" y="57"/>
                </a:cubicBezTo>
                <a:cubicBezTo>
                  <a:pt x="0" y="57"/>
                  <a:pt x="0" y="57"/>
                  <a:pt x="0" y="57"/>
                </a:cubicBezTo>
                <a:cubicBezTo>
                  <a:pt x="0" y="50"/>
                  <a:pt x="0" y="42"/>
                  <a:pt x="0" y="35"/>
                </a:cubicBezTo>
                <a:cubicBezTo>
                  <a:pt x="0" y="29"/>
                  <a:pt x="0" y="29"/>
                  <a:pt x="0" y="29"/>
                </a:cubicBezTo>
                <a:cubicBezTo>
                  <a:pt x="0" y="23"/>
                  <a:pt x="0" y="23"/>
                  <a:pt x="0" y="23"/>
                </a:cubicBezTo>
                <a:cubicBezTo>
                  <a:pt x="0" y="16"/>
                  <a:pt x="0" y="8"/>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cubicBezTo>
                  <a:pt x="120" y="0"/>
                  <a:pt x="120" y="0"/>
                  <a:pt x="120" y="0"/>
                </a:cubicBezTo>
                <a:cubicBezTo>
                  <a:pt x="120" y="10"/>
                  <a:pt x="120" y="19"/>
                  <a:pt x="120" y="29"/>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73" name="Freeform 297"/>
          <p:cNvSpPr>
            <a:spLocks/>
          </p:cNvSpPr>
          <p:nvPr/>
        </p:nvSpPr>
        <p:spPr bwMode="auto">
          <a:xfrm>
            <a:off x="2981325" y="2555875"/>
            <a:ext cx="366713" cy="30163"/>
          </a:xfrm>
          <a:custGeom>
            <a:avLst/>
            <a:gdLst>
              <a:gd name="T0" fmla="*/ 2147483647 w 120"/>
              <a:gd name="T1" fmla="*/ 0 h 10"/>
              <a:gd name="T2" fmla="*/ 2147483647 w 120"/>
              <a:gd name="T3" fmla="*/ 2147483647 h 10"/>
              <a:gd name="T4" fmla="*/ 2147483647 w 120"/>
              <a:gd name="T5" fmla="*/ 2147483647 h 10"/>
              <a:gd name="T6" fmla="*/ 2147483647 w 120"/>
              <a:gd name="T7" fmla="*/ 2147483647 h 10"/>
              <a:gd name="T8" fmla="*/ 2147483647 w 120"/>
              <a:gd name="T9" fmla="*/ 2147483647 h 10"/>
              <a:gd name="T10" fmla="*/ 2147483647 w 120"/>
              <a:gd name="T11" fmla="*/ 2147483647 h 10"/>
              <a:gd name="T12" fmla="*/ 2147483647 w 120"/>
              <a:gd name="T13" fmla="*/ 2147483647 h 10"/>
              <a:gd name="T14" fmla="*/ 2147483647 w 120"/>
              <a:gd name="T15" fmla="*/ 2147483647 h 10"/>
              <a:gd name="T16" fmla="*/ 2147483647 w 120"/>
              <a:gd name="T17" fmla="*/ 2147483647 h 10"/>
              <a:gd name="T18" fmla="*/ 2147483647 w 120"/>
              <a:gd name="T19" fmla="*/ 2147483647 h 10"/>
              <a:gd name="T20" fmla="*/ 2147483647 w 120"/>
              <a:gd name="T21" fmla="*/ 2147483647 h 10"/>
              <a:gd name="T22" fmla="*/ 2147483647 w 120"/>
              <a:gd name="T23" fmla="*/ 2147483647 h 10"/>
              <a:gd name="T24" fmla="*/ 2147483647 w 120"/>
              <a:gd name="T25" fmla="*/ 2147483647 h 10"/>
              <a:gd name="T26" fmla="*/ 2147483647 w 120"/>
              <a:gd name="T27" fmla="*/ 2147483647 h 10"/>
              <a:gd name="T28" fmla="*/ 2147483647 w 120"/>
              <a:gd name="T29" fmla="*/ 2147483647 h 10"/>
              <a:gd name="T30" fmla="*/ 2147483647 w 120"/>
              <a:gd name="T31" fmla="*/ 2147483647 h 10"/>
              <a:gd name="T32" fmla="*/ 2147483647 w 120"/>
              <a:gd name="T33" fmla="*/ 2147483647 h 10"/>
              <a:gd name="T34" fmla="*/ 0 w 120"/>
              <a:gd name="T35" fmla="*/ 2147483647 h 10"/>
              <a:gd name="T36" fmla="*/ 0 w 120"/>
              <a:gd name="T37" fmla="*/ 0 h 10"/>
              <a:gd name="T38" fmla="*/ 0 w 120"/>
              <a:gd name="T39" fmla="*/ 0 h 10"/>
              <a:gd name="T40" fmla="*/ 2147483647 w 120"/>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0"/>
              <a:gd name="T65" fmla="*/ 120 w 120"/>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0">
                <a:moveTo>
                  <a:pt x="120" y="0"/>
                </a:moveTo>
                <a:cubicBezTo>
                  <a:pt x="120" y="3"/>
                  <a:pt x="120" y="7"/>
                  <a:pt x="120" y="10"/>
                </a:cubicBezTo>
                <a:cubicBezTo>
                  <a:pt x="115" y="10"/>
                  <a:pt x="115" y="10"/>
                  <a:pt x="115" y="10"/>
                </a:cubicBezTo>
                <a:cubicBezTo>
                  <a:pt x="110" y="10"/>
                  <a:pt x="110" y="10"/>
                  <a:pt x="110" y="10"/>
                </a:cubicBezTo>
                <a:cubicBezTo>
                  <a:pt x="99" y="10"/>
                  <a:pt x="99" y="10"/>
                  <a:pt x="99" y="10"/>
                </a:cubicBezTo>
                <a:cubicBezTo>
                  <a:pt x="94" y="10"/>
                  <a:pt x="94" y="10"/>
                  <a:pt x="94" y="10"/>
                </a:cubicBezTo>
                <a:cubicBezTo>
                  <a:pt x="83" y="10"/>
                  <a:pt x="83" y="10"/>
                  <a:pt x="83" y="10"/>
                </a:cubicBezTo>
                <a:cubicBezTo>
                  <a:pt x="78" y="10"/>
                  <a:pt x="78" y="10"/>
                  <a:pt x="78" y="10"/>
                </a:cubicBezTo>
                <a:cubicBezTo>
                  <a:pt x="68" y="10"/>
                  <a:pt x="68" y="10"/>
                  <a:pt x="68" y="10"/>
                </a:cubicBezTo>
                <a:cubicBezTo>
                  <a:pt x="63" y="10"/>
                  <a:pt x="63" y="10"/>
                  <a:pt x="63" y="10"/>
                </a:cubicBezTo>
                <a:cubicBezTo>
                  <a:pt x="52" y="10"/>
                  <a:pt x="52" y="10"/>
                  <a:pt x="52" y="10"/>
                </a:cubicBezTo>
                <a:cubicBezTo>
                  <a:pt x="47" y="10"/>
                  <a:pt x="47" y="10"/>
                  <a:pt x="47" y="10"/>
                </a:cubicBezTo>
                <a:cubicBezTo>
                  <a:pt x="37" y="10"/>
                  <a:pt x="37" y="10"/>
                  <a:pt x="37" y="10"/>
                </a:cubicBezTo>
                <a:cubicBezTo>
                  <a:pt x="31" y="10"/>
                  <a:pt x="31" y="10"/>
                  <a:pt x="31" y="10"/>
                </a:cubicBezTo>
                <a:cubicBezTo>
                  <a:pt x="21" y="10"/>
                  <a:pt x="21" y="10"/>
                  <a:pt x="21" y="10"/>
                </a:cubicBezTo>
                <a:cubicBezTo>
                  <a:pt x="16" y="10"/>
                  <a:pt x="16" y="10"/>
                  <a:pt x="16" y="10"/>
                </a:cubicBezTo>
                <a:cubicBezTo>
                  <a:pt x="5" y="10"/>
                  <a:pt x="5" y="10"/>
                  <a:pt x="5" y="10"/>
                </a:cubicBezTo>
                <a:cubicBezTo>
                  <a:pt x="0" y="10"/>
                  <a:pt x="0" y="10"/>
                  <a:pt x="0" y="10"/>
                </a:cubicBezTo>
                <a:cubicBezTo>
                  <a:pt x="0" y="7"/>
                  <a:pt x="0" y="3"/>
                  <a:pt x="0" y="0"/>
                </a:cubicBezTo>
                <a:cubicBezTo>
                  <a:pt x="0" y="0"/>
                  <a:pt x="0" y="0"/>
                  <a:pt x="0" y="0"/>
                </a:cubicBezTo>
                <a:lnTo>
                  <a:pt x="12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74" name="Freeform 298"/>
          <p:cNvSpPr>
            <a:spLocks/>
          </p:cNvSpPr>
          <p:nvPr/>
        </p:nvSpPr>
        <p:spPr bwMode="auto">
          <a:xfrm>
            <a:off x="2951163" y="2760663"/>
            <a:ext cx="30162" cy="33337"/>
          </a:xfrm>
          <a:custGeom>
            <a:avLst/>
            <a:gdLst>
              <a:gd name="T0" fmla="*/ 2147483647 w 10"/>
              <a:gd name="T1" fmla="*/ 2147483647 h 11"/>
              <a:gd name="T2" fmla="*/ 2147483647 w 10"/>
              <a:gd name="T3" fmla="*/ 2147483647 h 11"/>
              <a:gd name="T4" fmla="*/ 0 w 10"/>
              <a:gd name="T5" fmla="*/ 0 h 11"/>
              <a:gd name="T6" fmla="*/ 2147483647 w 10"/>
              <a:gd name="T7" fmla="*/ 0 h 11"/>
              <a:gd name="T8" fmla="*/ 2147483647 w 10"/>
              <a:gd name="T9" fmla="*/ 2147483647 h 11"/>
              <a:gd name="T10" fmla="*/ 0 60000 65536"/>
              <a:gd name="T11" fmla="*/ 0 60000 65536"/>
              <a:gd name="T12" fmla="*/ 0 60000 65536"/>
              <a:gd name="T13" fmla="*/ 0 60000 65536"/>
              <a:gd name="T14" fmla="*/ 0 60000 65536"/>
              <a:gd name="T15" fmla="*/ 0 w 10"/>
              <a:gd name="T16" fmla="*/ 0 h 11"/>
              <a:gd name="T17" fmla="*/ 10 w 10"/>
              <a:gd name="T18" fmla="*/ 11 h 11"/>
            </a:gdLst>
            <a:ahLst/>
            <a:cxnLst>
              <a:cxn ang="T10">
                <a:pos x="T0" y="T1"/>
              </a:cxn>
              <a:cxn ang="T11">
                <a:pos x="T2" y="T3"/>
              </a:cxn>
              <a:cxn ang="T12">
                <a:pos x="T4" y="T5"/>
              </a:cxn>
              <a:cxn ang="T13">
                <a:pos x="T6" y="T7"/>
              </a:cxn>
              <a:cxn ang="T14">
                <a:pos x="T8" y="T9"/>
              </a:cxn>
            </a:cxnLst>
            <a:rect l="T15" t="T16" r="T17" b="T18"/>
            <a:pathLst>
              <a:path w="10" h="11">
                <a:moveTo>
                  <a:pt x="10" y="11"/>
                </a:moveTo>
                <a:cubicBezTo>
                  <a:pt x="10" y="11"/>
                  <a:pt x="10" y="11"/>
                  <a:pt x="10" y="11"/>
                </a:cubicBezTo>
                <a:cubicBezTo>
                  <a:pt x="0" y="0"/>
                  <a:pt x="0" y="0"/>
                  <a:pt x="0" y="0"/>
                </a:cubicBezTo>
                <a:cubicBezTo>
                  <a:pt x="10" y="0"/>
                  <a:pt x="10" y="0"/>
                  <a:pt x="10" y="0"/>
                </a:cubicBezTo>
                <a:cubicBezTo>
                  <a:pt x="10" y="4"/>
                  <a:pt x="10" y="7"/>
                  <a:pt x="10" y="11"/>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75" name="Freeform 299"/>
          <p:cNvSpPr>
            <a:spLocks/>
          </p:cNvSpPr>
          <p:nvPr/>
        </p:nvSpPr>
        <p:spPr bwMode="auto">
          <a:xfrm>
            <a:off x="2951163" y="2674938"/>
            <a:ext cx="30162" cy="85725"/>
          </a:xfrm>
          <a:custGeom>
            <a:avLst/>
            <a:gdLst>
              <a:gd name="T0" fmla="*/ 2147483647 w 10"/>
              <a:gd name="T1" fmla="*/ 2147483647 h 28"/>
              <a:gd name="T2" fmla="*/ 2147483647 w 10"/>
              <a:gd name="T3" fmla="*/ 2147483647 h 28"/>
              <a:gd name="T4" fmla="*/ 0 w 10"/>
              <a:gd name="T5" fmla="*/ 2147483647 h 28"/>
              <a:gd name="T6" fmla="*/ 0 w 10"/>
              <a:gd name="T7" fmla="*/ 2147483647 h 28"/>
              <a:gd name="T8" fmla="*/ 0 w 10"/>
              <a:gd name="T9" fmla="*/ 0 h 28"/>
              <a:gd name="T10" fmla="*/ 2147483647 w 10"/>
              <a:gd name="T11" fmla="*/ 0 h 28"/>
              <a:gd name="T12" fmla="*/ 2147483647 w 10"/>
              <a:gd name="T13" fmla="*/ 2147483647 h 28"/>
              <a:gd name="T14" fmla="*/ 0 60000 65536"/>
              <a:gd name="T15" fmla="*/ 0 60000 65536"/>
              <a:gd name="T16" fmla="*/ 0 60000 65536"/>
              <a:gd name="T17" fmla="*/ 0 60000 65536"/>
              <a:gd name="T18" fmla="*/ 0 60000 65536"/>
              <a:gd name="T19" fmla="*/ 0 60000 65536"/>
              <a:gd name="T20" fmla="*/ 0 60000 65536"/>
              <a:gd name="T21" fmla="*/ 0 w 10"/>
              <a:gd name="T22" fmla="*/ 0 h 28"/>
              <a:gd name="T23" fmla="*/ 10 w 10"/>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8">
                <a:moveTo>
                  <a:pt x="10" y="6"/>
                </a:moveTo>
                <a:cubicBezTo>
                  <a:pt x="10" y="13"/>
                  <a:pt x="10" y="21"/>
                  <a:pt x="10" y="28"/>
                </a:cubicBezTo>
                <a:cubicBezTo>
                  <a:pt x="0" y="28"/>
                  <a:pt x="0" y="28"/>
                  <a:pt x="0" y="28"/>
                </a:cubicBezTo>
                <a:cubicBezTo>
                  <a:pt x="0" y="28"/>
                  <a:pt x="0" y="28"/>
                  <a:pt x="0" y="28"/>
                </a:cubicBezTo>
                <a:cubicBezTo>
                  <a:pt x="0" y="19"/>
                  <a:pt x="0" y="9"/>
                  <a:pt x="0" y="0"/>
                </a:cubicBezTo>
                <a:cubicBezTo>
                  <a:pt x="10" y="0"/>
                  <a:pt x="10" y="0"/>
                  <a:pt x="10" y="0"/>
                </a:cubicBezTo>
                <a:lnTo>
                  <a:pt x="10" y="6"/>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76" name="Freeform 300"/>
          <p:cNvSpPr>
            <a:spLocks/>
          </p:cNvSpPr>
          <p:nvPr/>
        </p:nvSpPr>
        <p:spPr bwMode="auto">
          <a:xfrm>
            <a:off x="2951163" y="2586038"/>
            <a:ext cx="30162" cy="88900"/>
          </a:xfrm>
          <a:custGeom>
            <a:avLst/>
            <a:gdLst>
              <a:gd name="T0" fmla="*/ 2147483647 w 10"/>
              <a:gd name="T1" fmla="*/ 2147483647 h 29"/>
              <a:gd name="T2" fmla="*/ 2147483647 w 10"/>
              <a:gd name="T3" fmla="*/ 2147483647 h 29"/>
              <a:gd name="T4" fmla="*/ 0 w 10"/>
              <a:gd name="T5" fmla="*/ 2147483647 h 29"/>
              <a:gd name="T6" fmla="*/ 0 w 10"/>
              <a:gd name="T7" fmla="*/ 0 h 29"/>
              <a:gd name="T8" fmla="*/ 0 w 10"/>
              <a:gd name="T9" fmla="*/ 0 h 29"/>
              <a:gd name="T10" fmla="*/ 2147483647 w 10"/>
              <a:gd name="T11" fmla="*/ 0 h 29"/>
              <a:gd name="T12" fmla="*/ 2147483647 w 10"/>
              <a:gd name="T13" fmla="*/ 2147483647 h 29"/>
              <a:gd name="T14" fmla="*/ 0 60000 65536"/>
              <a:gd name="T15" fmla="*/ 0 60000 65536"/>
              <a:gd name="T16" fmla="*/ 0 60000 65536"/>
              <a:gd name="T17" fmla="*/ 0 60000 65536"/>
              <a:gd name="T18" fmla="*/ 0 60000 65536"/>
              <a:gd name="T19" fmla="*/ 0 60000 65536"/>
              <a:gd name="T20" fmla="*/ 0 60000 65536"/>
              <a:gd name="T21" fmla="*/ 0 w 10"/>
              <a:gd name="T22" fmla="*/ 0 h 29"/>
              <a:gd name="T23" fmla="*/ 10 w 1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9">
                <a:moveTo>
                  <a:pt x="10" y="23"/>
                </a:moveTo>
                <a:cubicBezTo>
                  <a:pt x="10" y="29"/>
                  <a:pt x="10" y="29"/>
                  <a:pt x="10" y="29"/>
                </a:cubicBezTo>
                <a:cubicBezTo>
                  <a:pt x="0" y="29"/>
                  <a:pt x="0" y="29"/>
                  <a:pt x="0" y="29"/>
                </a:cubicBezTo>
                <a:cubicBezTo>
                  <a:pt x="0" y="19"/>
                  <a:pt x="0" y="10"/>
                  <a:pt x="0" y="0"/>
                </a:cubicBezTo>
                <a:cubicBezTo>
                  <a:pt x="0" y="0"/>
                  <a:pt x="0" y="0"/>
                  <a:pt x="0" y="0"/>
                </a:cubicBezTo>
                <a:cubicBezTo>
                  <a:pt x="10" y="0"/>
                  <a:pt x="10" y="0"/>
                  <a:pt x="10" y="0"/>
                </a:cubicBezTo>
                <a:cubicBezTo>
                  <a:pt x="10" y="8"/>
                  <a:pt x="10" y="16"/>
                  <a:pt x="10" y="23"/>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77" name="Freeform 301"/>
          <p:cNvSpPr>
            <a:spLocks/>
          </p:cNvSpPr>
          <p:nvPr/>
        </p:nvSpPr>
        <p:spPr bwMode="auto">
          <a:xfrm>
            <a:off x="2951163" y="2555875"/>
            <a:ext cx="30162" cy="30163"/>
          </a:xfrm>
          <a:custGeom>
            <a:avLst/>
            <a:gdLst>
              <a:gd name="T0" fmla="*/ 2147483647 w 10"/>
              <a:gd name="T1" fmla="*/ 0 h 10"/>
              <a:gd name="T2" fmla="*/ 2147483647 w 10"/>
              <a:gd name="T3" fmla="*/ 2147483647 h 10"/>
              <a:gd name="T4" fmla="*/ 0 w 10"/>
              <a:gd name="T5" fmla="*/ 2147483647 h 10"/>
              <a:gd name="T6" fmla="*/ 2147483647 w 10"/>
              <a:gd name="T7" fmla="*/ 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10" y="0"/>
                </a:moveTo>
                <a:cubicBezTo>
                  <a:pt x="10" y="3"/>
                  <a:pt x="10" y="7"/>
                  <a:pt x="10" y="10"/>
                </a:cubicBezTo>
                <a:cubicBezTo>
                  <a:pt x="0" y="10"/>
                  <a:pt x="0" y="10"/>
                  <a:pt x="0" y="10"/>
                </a:cubicBezTo>
                <a:cubicBezTo>
                  <a:pt x="10" y="0"/>
                  <a:pt x="10" y="0"/>
                  <a:pt x="10" y="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878" name="Freeform 302"/>
          <p:cNvSpPr>
            <a:spLocks/>
          </p:cNvSpPr>
          <p:nvPr/>
        </p:nvSpPr>
        <p:spPr bwMode="auto">
          <a:xfrm>
            <a:off x="3659188" y="2863850"/>
            <a:ext cx="12700" cy="1588"/>
          </a:xfrm>
          <a:custGeom>
            <a:avLst/>
            <a:gdLst>
              <a:gd name="T0" fmla="*/ 2147483647 w 8"/>
              <a:gd name="T1" fmla="*/ 0 h 1588"/>
              <a:gd name="T2" fmla="*/ 2147483647 w 8"/>
              <a:gd name="T3" fmla="*/ 0 h 1588"/>
              <a:gd name="T4" fmla="*/ 0 w 8"/>
              <a:gd name="T5" fmla="*/ 0 h 1588"/>
              <a:gd name="T6" fmla="*/ 0 60000 65536"/>
              <a:gd name="T7" fmla="*/ 0 60000 65536"/>
              <a:gd name="T8" fmla="*/ 0 60000 65536"/>
              <a:gd name="T9" fmla="*/ 0 w 8"/>
              <a:gd name="T10" fmla="*/ 0 h 1588"/>
              <a:gd name="T11" fmla="*/ 8 w 8"/>
              <a:gd name="T12" fmla="*/ 1588 h 1588"/>
            </a:gdLst>
            <a:ahLst/>
            <a:cxnLst>
              <a:cxn ang="T6">
                <a:pos x="T0" y="T1"/>
              </a:cxn>
              <a:cxn ang="T7">
                <a:pos x="T2" y="T3"/>
              </a:cxn>
              <a:cxn ang="T8">
                <a:pos x="T4" y="T5"/>
              </a:cxn>
            </a:cxnLst>
            <a:rect l="T9" t="T10" r="T11" b="T12"/>
            <a:pathLst>
              <a:path w="8" h="1588">
                <a:moveTo>
                  <a:pt x="8" y="0"/>
                </a:moveTo>
                <a:lnTo>
                  <a:pt x="4"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79" name="Line 303"/>
          <p:cNvSpPr>
            <a:spLocks noChangeShapeType="1"/>
          </p:cNvSpPr>
          <p:nvPr/>
        </p:nvSpPr>
        <p:spPr bwMode="auto">
          <a:xfrm>
            <a:off x="3602038" y="247650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80" name="Line 304"/>
          <p:cNvSpPr>
            <a:spLocks noChangeShapeType="1"/>
          </p:cNvSpPr>
          <p:nvPr/>
        </p:nvSpPr>
        <p:spPr bwMode="auto">
          <a:xfrm>
            <a:off x="3602038" y="252253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81" name="Line 305"/>
          <p:cNvSpPr>
            <a:spLocks noChangeShapeType="1"/>
          </p:cNvSpPr>
          <p:nvPr/>
        </p:nvSpPr>
        <p:spPr bwMode="auto">
          <a:xfrm>
            <a:off x="3602038" y="257175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82" name="Line 306"/>
          <p:cNvSpPr>
            <a:spLocks noChangeShapeType="1"/>
          </p:cNvSpPr>
          <p:nvPr/>
        </p:nvSpPr>
        <p:spPr bwMode="auto">
          <a:xfrm>
            <a:off x="3602038" y="2619375"/>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83" name="Freeform 307"/>
          <p:cNvSpPr>
            <a:spLocks/>
          </p:cNvSpPr>
          <p:nvPr/>
        </p:nvSpPr>
        <p:spPr bwMode="auto">
          <a:xfrm>
            <a:off x="3602038" y="2665413"/>
            <a:ext cx="1587" cy="33337"/>
          </a:xfrm>
          <a:custGeom>
            <a:avLst/>
            <a:gdLst>
              <a:gd name="T0" fmla="*/ 0 w 1587"/>
              <a:gd name="T1" fmla="*/ 0 h 21"/>
              <a:gd name="T2" fmla="*/ 0 w 1587"/>
              <a:gd name="T3" fmla="*/ 2147483647 h 21"/>
              <a:gd name="T4" fmla="*/ 0 w 1587"/>
              <a:gd name="T5" fmla="*/ 2147483647 h 21"/>
              <a:gd name="T6" fmla="*/ 0 60000 65536"/>
              <a:gd name="T7" fmla="*/ 0 60000 65536"/>
              <a:gd name="T8" fmla="*/ 0 60000 65536"/>
              <a:gd name="T9" fmla="*/ 0 w 1587"/>
              <a:gd name="T10" fmla="*/ 0 h 21"/>
              <a:gd name="T11" fmla="*/ 1587 w 1587"/>
              <a:gd name="T12" fmla="*/ 21 h 21"/>
            </a:gdLst>
            <a:ahLst/>
            <a:cxnLst>
              <a:cxn ang="T6">
                <a:pos x="T0" y="T1"/>
              </a:cxn>
              <a:cxn ang="T7">
                <a:pos x="T2" y="T3"/>
              </a:cxn>
              <a:cxn ang="T8">
                <a:pos x="T4" y="T5"/>
              </a:cxn>
            </a:cxnLst>
            <a:rect l="T9" t="T10" r="T11" b="T12"/>
            <a:pathLst>
              <a:path w="1587" h="21">
                <a:moveTo>
                  <a:pt x="0" y="0"/>
                </a:moveTo>
                <a:lnTo>
                  <a:pt x="0" y="6"/>
                </a:lnTo>
                <a:lnTo>
                  <a:pt x="0" y="2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84" name="Line 308"/>
          <p:cNvSpPr>
            <a:spLocks noChangeShapeType="1"/>
          </p:cNvSpPr>
          <p:nvPr/>
        </p:nvSpPr>
        <p:spPr bwMode="auto">
          <a:xfrm>
            <a:off x="3602038" y="271462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85" name="Line 309"/>
          <p:cNvSpPr>
            <a:spLocks noChangeShapeType="1"/>
          </p:cNvSpPr>
          <p:nvPr/>
        </p:nvSpPr>
        <p:spPr bwMode="auto">
          <a:xfrm>
            <a:off x="3602038" y="2760663"/>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86" name="Freeform 310"/>
          <p:cNvSpPr>
            <a:spLocks/>
          </p:cNvSpPr>
          <p:nvPr/>
        </p:nvSpPr>
        <p:spPr bwMode="auto">
          <a:xfrm>
            <a:off x="3602038" y="2809875"/>
            <a:ext cx="1587" cy="63500"/>
          </a:xfrm>
          <a:custGeom>
            <a:avLst/>
            <a:gdLst>
              <a:gd name="T0" fmla="*/ 0 w 1587"/>
              <a:gd name="T1" fmla="*/ 0 h 40"/>
              <a:gd name="T2" fmla="*/ 0 w 1587"/>
              <a:gd name="T3" fmla="*/ 2147483647 h 40"/>
              <a:gd name="T4" fmla="*/ 0 w 1587"/>
              <a:gd name="T5" fmla="*/ 2147483647 h 40"/>
              <a:gd name="T6" fmla="*/ 0 w 1587"/>
              <a:gd name="T7" fmla="*/ 2147483647 h 40"/>
              <a:gd name="T8" fmla="*/ 0 60000 65536"/>
              <a:gd name="T9" fmla="*/ 0 60000 65536"/>
              <a:gd name="T10" fmla="*/ 0 60000 65536"/>
              <a:gd name="T11" fmla="*/ 0 60000 65536"/>
              <a:gd name="T12" fmla="*/ 0 w 1587"/>
              <a:gd name="T13" fmla="*/ 0 h 40"/>
              <a:gd name="T14" fmla="*/ 1587 w 1587"/>
              <a:gd name="T15" fmla="*/ 40 h 40"/>
            </a:gdLst>
            <a:ahLst/>
            <a:cxnLst>
              <a:cxn ang="T8">
                <a:pos x="T0" y="T1"/>
              </a:cxn>
              <a:cxn ang="T9">
                <a:pos x="T2" y="T3"/>
              </a:cxn>
              <a:cxn ang="T10">
                <a:pos x="T4" y="T5"/>
              </a:cxn>
              <a:cxn ang="T11">
                <a:pos x="T6" y="T7"/>
              </a:cxn>
            </a:cxnLst>
            <a:rect l="T12" t="T13" r="T14" b="T15"/>
            <a:pathLst>
              <a:path w="1587" h="40">
                <a:moveTo>
                  <a:pt x="0" y="0"/>
                </a:moveTo>
                <a:lnTo>
                  <a:pt x="0" y="21"/>
                </a:lnTo>
                <a:lnTo>
                  <a:pt x="0" y="30"/>
                </a:lnTo>
                <a:lnTo>
                  <a:pt x="0" y="4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87" name="Line 311"/>
          <p:cNvSpPr>
            <a:spLocks noChangeShapeType="1"/>
          </p:cNvSpPr>
          <p:nvPr/>
        </p:nvSpPr>
        <p:spPr bwMode="auto">
          <a:xfrm flipV="1">
            <a:off x="3730625" y="2843213"/>
            <a:ext cx="1588"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88" name="Line 312"/>
          <p:cNvSpPr>
            <a:spLocks noChangeShapeType="1"/>
          </p:cNvSpPr>
          <p:nvPr/>
        </p:nvSpPr>
        <p:spPr bwMode="auto">
          <a:xfrm flipV="1">
            <a:off x="3730625" y="2794000"/>
            <a:ext cx="1588"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89" name="Line 313"/>
          <p:cNvSpPr>
            <a:spLocks noChangeShapeType="1"/>
          </p:cNvSpPr>
          <p:nvPr/>
        </p:nvSpPr>
        <p:spPr bwMode="auto">
          <a:xfrm flipV="1">
            <a:off x="3730625" y="2744788"/>
            <a:ext cx="1588"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90" name="Line 314"/>
          <p:cNvSpPr>
            <a:spLocks noChangeShapeType="1"/>
          </p:cNvSpPr>
          <p:nvPr/>
        </p:nvSpPr>
        <p:spPr bwMode="auto">
          <a:xfrm flipV="1">
            <a:off x="3730625" y="2698750"/>
            <a:ext cx="1588"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91" name="Freeform 315"/>
          <p:cNvSpPr>
            <a:spLocks/>
          </p:cNvSpPr>
          <p:nvPr/>
        </p:nvSpPr>
        <p:spPr bwMode="auto">
          <a:xfrm>
            <a:off x="3730625" y="2651125"/>
            <a:ext cx="1588" cy="30163"/>
          </a:xfrm>
          <a:custGeom>
            <a:avLst/>
            <a:gdLst>
              <a:gd name="T0" fmla="*/ 0 w 1588"/>
              <a:gd name="T1" fmla="*/ 2147483647 h 19"/>
              <a:gd name="T2" fmla="*/ 0 w 1588"/>
              <a:gd name="T3" fmla="*/ 2147483647 h 19"/>
              <a:gd name="T4" fmla="*/ 0 w 1588"/>
              <a:gd name="T5" fmla="*/ 0 h 19"/>
              <a:gd name="T6" fmla="*/ 0 60000 65536"/>
              <a:gd name="T7" fmla="*/ 0 60000 65536"/>
              <a:gd name="T8" fmla="*/ 0 60000 65536"/>
              <a:gd name="T9" fmla="*/ 0 w 1588"/>
              <a:gd name="T10" fmla="*/ 0 h 19"/>
              <a:gd name="T11" fmla="*/ 1588 w 1588"/>
              <a:gd name="T12" fmla="*/ 19 h 19"/>
            </a:gdLst>
            <a:ahLst/>
            <a:cxnLst>
              <a:cxn ang="T6">
                <a:pos x="T0" y="T1"/>
              </a:cxn>
              <a:cxn ang="T7">
                <a:pos x="T2" y="T3"/>
              </a:cxn>
              <a:cxn ang="T8">
                <a:pos x="T4" y="T5"/>
              </a:cxn>
            </a:cxnLst>
            <a:rect l="T9" t="T10" r="T11" b="T12"/>
            <a:pathLst>
              <a:path w="1588" h="19">
                <a:moveTo>
                  <a:pt x="0" y="19"/>
                </a:moveTo>
                <a:lnTo>
                  <a:pt x="0" y="15"/>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92" name="Line 316"/>
          <p:cNvSpPr>
            <a:spLocks noChangeShapeType="1"/>
          </p:cNvSpPr>
          <p:nvPr/>
        </p:nvSpPr>
        <p:spPr bwMode="auto">
          <a:xfrm flipV="1">
            <a:off x="3730625" y="2601913"/>
            <a:ext cx="1588"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93" name="Line 317"/>
          <p:cNvSpPr>
            <a:spLocks noChangeShapeType="1"/>
          </p:cNvSpPr>
          <p:nvPr/>
        </p:nvSpPr>
        <p:spPr bwMode="auto">
          <a:xfrm flipV="1">
            <a:off x="3730625" y="2555875"/>
            <a:ext cx="1588"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94" name="Freeform 318"/>
          <p:cNvSpPr>
            <a:spLocks/>
          </p:cNvSpPr>
          <p:nvPr/>
        </p:nvSpPr>
        <p:spPr bwMode="auto">
          <a:xfrm>
            <a:off x="3730625" y="2476500"/>
            <a:ext cx="1588" cy="60325"/>
          </a:xfrm>
          <a:custGeom>
            <a:avLst/>
            <a:gdLst>
              <a:gd name="T0" fmla="*/ 0 w 1588"/>
              <a:gd name="T1" fmla="*/ 2147483647 h 38"/>
              <a:gd name="T2" fmla="*/ 0 w 1588"/>
              <a:gd name="T3" fmla="*/ 2147483647 h 38"/>
              <a:gd name="T4" fmla="*/ 0 w 1588"/>
              <a:gd name="T5" fmla="*/ 2147483647 h 38"/>
              <a:gd name="T6" fmla="*/ 0 w 1588"/>
              <a:gd name="T7" fmla="*/ 0 h 38"/>
              <a:gd name="T8" fmla="*/ 0 60000 65536"/>
              <a:gd name="T9" fmla="*/ 0 60000 65536"/>
              <a:gd name="T10" fmla="*/ 0 60000 65536"/>
              <a:gd name="T11" fmla="*/ 0 60000 65536"/>
              <a:gd name="T12" fmla="*/ 0 w 1588"/>
              <a:gd name="T13" fmla="*/ 0 h 38"/>
              <a:gd name="T14" fmla="*/ 1588 w 1588"/>
              <a:gd name="T15" fmla="*/ 38 h 38"/>
            </a:gdLst>
            <a:ahLst/>
            <a:cxnLst>
              <a:cxn ang="T8">
                <a:pos x="T0" y="T1"/>
              </a:cxn>
              <a:cxn ang="T9">
                <a:pos x="T2" y="T3"/>
              </a:cxn>
              <a:cxn ang="T10">
                <a:pos x="T4" y="T5"/>
              </a:cxn>
              <a:cxn ang="T11">
                <a:pos x="T6" y="T7"/>
              </a:cxn>
            </a:cxnLst>
            <a:rect l="T12" t="T13" r="T14" b="T15"/>
            <a:pathLst>
              <a:path w="1588" h="38">
                <a:moveTo>
                  <a:pt x="0" y="38"/>
                </a:moveTo>
                <a:lnTo>
                  <a:pt x="0" y="19"/>
                </a:lnTo>
                <a:lnTo>
                  <a:pt x="0" y="9"/>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95" name="Line 319"/>
          <p:cNvSpPr>
            <a:spLocks noChangeShapeType="1"/>
          </p:cNvSpPr>
          <p:nvPr/>
        </p:nvSpPr>
        <p:spPr bwMode="auto">
          <a:xfrm flipH="1">
            <a:off x="3348038" y="2476500"/>
            <a:ext cx="2540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896" name="Freeform 320"/>
          <p:cNvSpPr>
            <a:spLocks/>
          </p:cNvSpPr>
          <p:nvPr/>
        </p:nvSpPr>
        <p:spPr bwMode="auto">
          <a:xfrm>
            <a:off x="3730625" y="2476500"/>
            <a:ext cx="255588" cy="1588"/>
          </a:xfrm>
          <a:custGeom>
            <a:avLst/>
            <a:gdLst>
              <a:gd name="T0" fmla="*/ 2147483647 w 161"/>
              <a:gd name="T1" fmla="*/ 0 h 1588"/>
              <a:gd name="T2" fmla="*/ 0 w 161"/>
              <a:gd name="T3" fmla="*/ 0 h 1588"/>
              <a:gd name="T4" fmla="*/ 0 w 161"/>
              <a:gd name="T5" fmla="*/ 0 h 1588"/>
              <a:gd name="T6" fmla="*/ 0 60000 65536"/>
              <a:gd name="T7" fmla="*/ 0 60000 65536"/>
              <a:gd name="T8" fmla="*/ 0 60000 65536"/>
              <a:gd name="T9" fmla="*/ 0 w 161"/>
              <a:gd name="T10" fmla="*/ 0 h 1588"/>
              <a:gd name="T11" fmla="*/ 161 w 161"/>
              <a:gd name="T12" fmla="*/ 1588 h 1588"/>
            </a:gdLst>
            <a:ahLst/>
            <a:cxnLst>
              <a:cxn ang="T6">
                <a:pos x="T0" y="T1"/>
              </a:cxn>
              <a:cxn ang="T7">
                <a:pos x="T2" y="T3"/>
              </a:cxn>
              <a:cxn ang="T8">
                <a:pos x="T4" y="T5"/>
              </a:cxn>
            </a:cxnLst>
            <a:rect l="T9" t="T10" r="T11" b="T12"/>
            <a:pathLst>
              <a:path w="161" h="1588">
                <a:moveTo>
                  <a:pt x="161"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97" name="Freeform 321"/>
          <p:cNvSpPr>
            <a:spLocks/>
          </p:cNvSpPr>
          <p:nvPr/>
        </p:nvSpPr>
        <p:spPr bwMode="auto">
          <a:xfrm>
            <a:off x="3730625" y="2873375"/>
            <a:ext cx="255588" cy="1588"/>
          </a:xfrm>
          <a:custGeom>
            <a:avLst/>
            <a:gdLst>
              <a:gd name="T0" fmla="*/ 0 w 161"/>
              <a:gd name="T1" fmla="*/ 0 h 1588"/>
              <a:gd name="T2" fmla="*/ 0 w 161"/>
              <a:gd name="T3" fmla="*/ 0 h 1588"/>
              <a:gd name="T4" fmla="*/ 2147483647 w 161"/>
              <a:gd name="T5" fmla="*/ 0 h 1588"/>
              <a:gd name="T6" fmla="*/ 0 60000 65536"/>
              <a:gd name="T7" fmla="*/ 0 60000 65536"/>
              <a:gd name="T8" fmla="*/ 0 60000 65536"/>
              <a:gd name="T9" fmla="*/ 0 w 161"/>
              <a:gd name="T10" fmla="*/ 0 h 1588"/>
              <a:gd name="T11" fmla="*/ 161 w 161"/>
              <a:gd name="T12" fmla="*/ 1588 h 1588"/>
            </a:gdLst>
            <a:ahLst/>
            <a:cxnLst>
              <a:cxn ang="T6">
                <a:pos x="T0" y="T1"/>
              </a:cxn>
              <a:cxn ang="T7">
                <a:pos x="T2" y="T3"/>
              </a:cxn>
              <a:cxn ang="T8">
                <a:pos x="T4" y="T5"/>
              </a:cxn>
            </a:cxnLst>
            <a:rect l="T9" t="T10" r="T11" b="T12"/>
            <a:pathLst>
              <a:path w="161" h="1588">
                <a:moveTo>
                  <a:pt x="0" y="0"/>
                </a:moveTo>
                <a:lnTo>
                  <a:pt x="0" y="0"/>
                </a:lnTo>
                <a:lnTo>
                  <a:pt x="1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98" name="Freeform 322"/>
          <p:cNvSpPr>
            <a:spLocks/>
          </p:cNvSpPr>
          <p:nvPr/>
        </p:nvSpPr>
        <p:spPr bwMode="auto">
          <a:xfrm>
            <a:off x="3348038" y="2873375"/>
            <a:ext cx="257175" cy="1588"/>
          </a:xfrm>
          <a:custGeom>
            <a:avLst/>
            <a:gdLst>
              <a:gd name="T0" fmla="*/ 0 w 162"/>
              <a:gd name="T1" fmla="*/ 0 h 1588"/>
              <a:gd name="T2" fmla="*/ 2147483647 w 162"/>
              <a:gd name="T3" fmla="*/ 0 h 1588"/>
              <a:gd name="T4" fmla="*/ 2147483647 w 162"/>
              <a:gd name="T5" fmla="*/ 0 h 1588"/>
              <a:gd name="T6" fmla="*/ 0 60000 65536"/>
              <a:gd name="T7" fmla="*/ 0 60000 65536"/>
              <a:gd name="T8" fmla="*/ 0 60000 65536"/>
              <a:gd name="T9" fmla="*/ 0 w 162"/>
              <a:gd name="T10" fmla="*/ 0 h 1588"/>
              <a:gd name="T11" fmla="*/ 162 w 162"/>
              <a:gd name="T12" fmla="*/ 1588 h 1588"/>
            </a:gdLst>
            <a:ahLst/>
            <a:cxnLst>
              <a:cxn ang="T6">
                <a:pos x="T0" y="T1"/>
              </a:cxn>
              <a:cxn ang="T7">
                <a:pos x="T2" y="T3"/>
              </a:cxn>
              <a:cxn ang="T8">
                <a:pos x="T4" y="T5"/>
              </a:cxn>
            </a:cxnLst>
            <a:rect l="T9" t="T10" r="T11" b="T12"/>
            <a:pathLst>
              <a:path w="162" h="1588">
                <a:moveTo>
                  <a:pt x="0" y="0"/>
                </a:moveTo>
                <a:lnTo>
                  <a:pt x="160" y="0"/>
                </a:lnTo>
                <a:lnTo>
                  <a:pt x="16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899" name="Line 323"/>
          <p:cNvSpPr>
            <a:spLocks noChangeShapeType="1"/>
          </p:cNvSpPr>
          <p:nvPr/>
        </p:nvSpPr>
        <p:spPr bwMode="auto">
          <a:xfrm flipH="1">
            <a:off x="2951163" y="2555875"/>
            <a:ext cx="30162" cy="3016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00" name="Line 324"/>
          <p:cNvSpPr>
            <a:spLocks noChangeShapeType="1"/>
          </p:cNvSpPr>
          <p:nvPr/>
        </p:nvSpPr>
        <p:spPr bwMode="auto">
          <a:xfrm>
            <a:off x="2951163" y="2760663"/>
            <a:ext cx="30162" cy="3333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01" name="Line 325"/>
          <p:cNvSpPr>
            <a:spLocks noChangeShapeType="1"/>
          </p:cNvSpPr>
          <p:nvPr/>
        </p:nvSpPr>
        <p:spPr bwMode="auto">
          <a:xfrm flipH="1">
            <a:off x="2981325" y="2555875"/>
            <a:ext cx="366713"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02" name="Line 326"/>
          <p:cNvSpPr>
            <a:spLocks noChangeShapeType="1"/>
          </p:cNvSpPr>
          <p:nvPr/>
        </p:nvSpPr>
        <p:spPr bwMode="auto">
          <a:xfrm>
            <a:off x="2981325" y="2794000"/>
            <a:ext cx="366713"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03" name="Line 327"/>
          <p:cNvSpPr>
            <a:spLocks noChangeShapeType="1"/>
          </p:cNvSpPr>
          <p:nvPr/>
        </p:nvSpPr>
        <p:spPr bwMode="auto">
          <a:xfrm flipH="1">
            <a:off x="5053013" y="2354263"/>
            <a:ext cx="57150" cy="603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04" name="Freeform 328"/>
          <p:cNvSpPr>
            <a:spLocks/>
          </p:cNvSpPr>
          <p:nvPr/>
        </p:nvSpPr>
        <p:spPr bwMode="auto">
          <a:xfrm>
            <a:off x="4984750" y="2354263"/>
            <a:ext cx="238125" cy="241300"/>
          </a:xfrm>
          <a:custGeom>
            <a:avLst/>
            <a:gdLst>
              <a:gd name="T0" fmla="*/ 2147483647 w 150"/>
              <a:gd name="T1" fmla="*/ 0 h 152"/>
              <a:gd name="T2" fmla="*/ 0 w 150"/>
              <a:gd name="T3" fmla="*/ 2147483647 h 152"/>
              <a:gd name="T4" fmla="*/ 0 w 150"/>
              <a:gd name="T5" fmla="*/ 2147483647 h 152"/>
              <a:gd name="T6" fmla="*/ 0 60000 65536"/>
              <a:gd name="T7" fmla="*/ 0 60000 65536"/>
              <a:gd name="T8" fmla="*/ 0 60000 65536"/>
              <a:gd name="T9" fmla="*/ 0 w 150"/>
              <a:gd name="T10" fmla="*/ 0 h 152"/>
              <a:gd name="T11" fmla="*/ 150 w 150"/>
              <a:gd name="T12" fmla="*/ 152 h 152"/>
            </a:gdLst>
            <a:ahLst/>
            <a:cxnLst>
              <a:cxn ang="T6">
                <a:pos x="T0" y="T1"/>
              </a:cxn>
              <a:cxn ang="T7">
                <a:pos x="T2" y="T3"/>
              </a:cxn>
              <a:cxn ang="T8">
                <a:pos x="T4" y="T5"/>
              </a:cxn>
            </a:cxnLst>
            <a:rect l="T9" t="T10" r="T11" b="T12"/>
            <a:pathLst>
              <a:path w="150" h="152">
                <a:moveTo>
                  <a:pt x="150" y="0"/>
                </a:moveTo>
                <a:lnTo>
                  <a:pt x="0" y="15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05" name="Freeform 329"/>
          <p:cNvSpPr>
            <a:spLocks/>
          </p:cNvSpPr>
          <p:nvPr/>
        </p:nvSpPr>
        <p:spPr bwMode="auto">
          <a:xfrm>
            <a:off x="4918075" y="2655888"/>
            <a:ext cx="119063" cy="119062"/>
          </a:xfrm>
          <a:custGeom>
            <a:avLst/>
            <a:gdLst>
              <a:gd name="T0" fmla="*/ 2147483647 w 75"/>
              <a:gd name="T1" fmla="*/ 0 h 75"/>
              <a:gd name="T2" fmla="*/ 2147483647 w 75"/>
              <a:gd name="T3" fmla="*/ 2147483647 h 75"/>
              <a:gd name="T4" fmla="*/ 0 w 75"/>
              <a:gd name="T5" fmla="*/ 2147483647 h 75"/>
              <a:gd name="T6" fmla="*/ 0 60000 65536"/>
              <a:gd name="T7" fmla="*/ 0 60000 65536"/>
              <a:gd name="T8" fmla="*/ 0 60000 65536"/>
              <a:gd name="T9" fmla="*/ 0 w 75"/>
              <a:gd name="T10" fmla="*/ 0 h 75"/>
              <a:gd name="T11" fmla="*/ 75 w 75"/>
              <a:gd name="T12" fmla="*/ 75 h 75"/>
            </a:gdLst>
            <a:ahLst/>
            <a:cxnLst>
              <a:cxn ang="T6">
                <a:pos x="T0" y="T1"/>
              </a:cxn>
              <a:cxn ang="T7">
                <a:pos x="T2" y="T3"/>
              </a:cxn>
              <a:cxn ang="T8">
                <a:pos x="T4" y="T5"/>
              </a:cxn>
            </a:cxnLst>
            <a:rect l="T9" t="T10" r="T11" b="T12"/>
            <a:pathLst>
              <a:path w="75" h="75">
                <a:moveTo>
                  <a:pt x="75" y="0"/>
                </a:moveTo>
                <a:lnTo>
                  <a:pt x="63" y="12"/>
                </a:lnTo>
                <a:lnTo>
                  <a:pt x="0" y="7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06" name="Freeform 330"/>
          <p:cNvSpPr>
            <a:spLocks/>
          </p:cNvSpPr>
          <p:nvPr/>
        </p:nvSpPr>
        <p:spPr bwMode="auto">
          <a:xfrm>
            <a:off x="5241925" y="2433638"/>
            <a:ext cx="17463" cy="17462"/>
          </a:xfrm>
          <a:custGeom>
            <a:avLst/>
            <a:gdLst>
              <a:gd name="T0" fmla="*/ 2147483647 w 11"/>
              <a:gd name="T1" fmla="*/ 0 h 11"/>
              <a:gd name="T2" fmla="*/ 0 w 11"/>
              <a:gd name="T3" fmla="*/ 2147483647 h 11"/>
              <a:gd name="T4" fmla="*/ 0 w 11"/>
              <a:gd name="T5" fmla="*/ 2147483647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10"/>
                </a:lnTo>
                <a:lnTo>
                  <a:pt x="0" y="1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07" name="Line 331"/>
          <p:cNvSpPr>
            <a:spLocks noChangeShapeType="1"/>
          </p:cNvSpPr>
          <p:nvPr/>
        </p:nvSpPr>
        <p:spPr bwMode="auto">
          <a:xfrm flipH="1">
            <a:off x="4921250" y="2754313"/>
            <a:ext cx="128588" cy="1317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08" name="Line 332"/>
          <p:cNvSpPr>
            <a:spLocks noChangeShapeType="1"/>
          </p:cNvSpPr>
          <p:nvPr/>
        </p:nvSpPr>
        <p:spPr bwMode="auto">
          <a:xfrm flipH="1">
            <a:off x="4951413" y="2824163"/>
            <a:ext cx="141287" cy="1412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09" name="Line 333"/>
          <p:cNvSpPr>
            <a:spLocks noChangeShapeType="1"/>
          </p:cNvSpPr>
          <p:nvPr/>
        </p:nvSpPr>
        <p:spPr bwMode="auto">
          <a:xfrm flipH="1">
            <a:off x="5037138" y="2873375"/>
            <a:ext cx="119062" cy="1190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10" name="Line 334"/>
          <p:cNvSpPr>
            <a:spLocks noChangeShapeType="1"/>
          </p:cNvSpPr>
          <p:nvPr/>
        </p:nvSpPr>
        <p:spPr bwMode="auto">
          <a:xfrm flipH="1">
            <a:off x="5149850" y="2897188"/>
            <a:ext cx="95250" cy="952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11" name="Freeform 335"/>
          <p:cNvSpPr>
            <a:spLocks/>
          </p:cNvSpPr>
          <p:nvPr/>
        </p:nvSpPr>
        <p:spPr bwMode="auto">
          <a:xfrm>
            <a:off x="4462463" y="2354263"/>
            <a:ext cx="317500" cy="128587"/>
          </a:xfrm>
          <a:custGeom>
            <a:avLst/>
            <a:gdLst>
              <a:gd name="T0" fmla="*/ 0 w 200"/>
              <a:gd name="T1" fmla="*/ 0 h 81"/>
              <a:gd name="T2" fmla="*/ 0 w 200"/>
              <a:gd name="T3" fmla="*/ 2147483647 h 81"/>
              <a:gd name="T4" fmla="*/ 2147483647 w 200"/>
              <a:gd name="T5" fmla="*/ 2147483647 h 81"/>
              <a:gd name="T6" fmla="*/ 0 60000 65536"/>
              <a:gd name="T7" fmla="*/ 0 60000 65536"/>
              <a:gd name="T8" fmla="*/ 0 60000 65536"/>
              <a:gd name="T9" fmla="*/ 0 w 200"/>
              <a:gd name="T10" fmla="*/ 0 h 81"/>
              <a:gd name="T11" fmla="*/ 200 w 200"/>
              <a:gd name="T12" fmla="*/ 81 h 81"/>
            </a:gdLst>
            <a:ahLst/>
            <a:cxnLst>
              <a:cxn ang="T6">
                <a:pos x="T0" y="T1"/>
              </a:cxn>
              <a:cxn ang="T7">
                <a:pos x="T2" y="T3"/>
              </a:cxn>
              <a:cxn ang="T8">
                <a:pos x="T4" y="T5"/>
              </a:cxn>
            </a:cxnLst>
            <a:rect l="T9" t="T10" r="T11" b="T12"/>
            <a:pathLst>
              <a:path w="200" h="81">
                <a:moveTo>
                  <a:pt x="0" y="0"/>
                </a:moveTo>
                <a:lnTo>
                  <a:pt x="0" y="81"/>
                </a:lnTo>
                <a:lnTo>
                  <a:pt x="200" y="8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12" name="Freeform 336"/>
          <p:cNvSpPr>
            <a:spLocks/>
          </p:cNvSpPr>
          <p:nvPr/>
        </p:nvSpPr>
        <p:spPr bwMode="auto">
          <a:xfrm>
            <a:off x="4911725" y="2354263"/>
            <a:ext cx="168275" cy="638175"/>
          </a:xfrm>
          <a:custGeom>
            <a:avLst/>
            <a:gdLst>
              <a:gd name="T0" fmla="*/ 2147483647 w 106"/>
              <a:gd name="T1" fmla="*/ 0 h 402"/>
              <a:gd name="T2" fmla="*/ 2147483647 w 106"/>
              <a:gd name="T3" fmla="*/ 2147483647 h 402"/>
              <a:gd name="T4" fmla="*/ 2147483647 w 106"/>
              <a:gd name="T5" fmla="*/ 2147483647 h 402"/>
              <a:gd name="T6" fmla="*/ 2147483647 w 106"/>
              <a:gd name="T7" fmla="*/ 2147483647 h 402"/>
              <a:gd name="T8" fmla="*/ 2147483647 w 106"/>
              <a:gd name="T9" fmla="*/ 2147483647 h 402"/>
              <a:gd name="T10" fmla="*/ 2147483647 w 106"/>
              <a:gd name="T11" fmla="*/ 2147483647 h 402"/>
              <a:gd name="T12" fmla="*/ 2147483647 w 106"/>
              <a:gd name="T13" fmla="*/ 2147483647 h 402"/>
              <a:gd name="T14" fmla="*/ 2147483647 w 106"/>
              <a:gd name="T15" fmla="*/ 2147483647 h 402"/>
              <a:gd name="T16" fmla="*/ 2147483647 w 106"/>
              <a:gd name="T17" fmla="*/ 2147483647 h 402"/>
              <a:gd name="T18" fmla="*/ 2147483647 w 106"/>
              <a:gd name="T19" fmla="*/ 2147483647 h 402"/>
              <a:gd name="T20" fmla="*/ 2147483647 w 106"/>
              <a:gd name="T21" fmla="*/ 2147483647 h 402"/>
              <a:gd name="T22" fmla="*/ 2147483647 w 106"/>
              <a:gd name="T23" fmla="*/ 2147483647 h 402"/>
              <a:gd name="T24" fmla="*/ 2147483647 w 106"/>
              <a:gd name="T25" fmla="*/ 2147483647 h 402"/>
              <a:gd name="T26" fmla="*/ 2147483647 w 106"/>
              <a:gd name="T27" fmla="*/ 2147483647 h 402"/>
              <a:gd name="T28" fmla="*/ 0 w 106"/>
              <a:gd name="T29" fmla="*/ 2147483647 h 402"/>
              <a:gd name="T30" fmla="*/ 2147483647 w 106"/>
              <a:gd name="T31" fmla="*/ 2147483647 h 402"/>
              <a:gd name="T32" fmla="*/ 2147483647 w 106"/>
              <a:gd name="T33" fmla="*/ 2147483647 h 402"/>
              <a:gd name="T34" fmla="*/ 2147483647 w 106"/>
              <a:gd name="T35" fmla="*/ 2147483647 h 402"/>
              <a:gd name="T36" fmla="*/ 2147483647 w 106"/>
              <a:gd name="T37" fmla="*/ 2147483647 h 402"/>
              <a:gd name="T38" fmla="*/ 2147483647 w 106"/>
              <a:gd name="T39" fmla="*/ 2147483647 h 402"/>
              <a:gd name="T40" fmla="*/ 2147483647 w 106"/>
              <a:gd name="T41" fmla="*/ 2147483647 h 4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402"/>
              <a:gd name="T65" fmla="*/ 106 w 106"/>
              <a:gd name="T66" fmla="*/ 402 h 4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402">
                <a:moveTo>
                  <a:pt x="106" y="0"/>
                </a:moveTo>
                <a:lnTo>
                  <a:pt x="89" y="35"/>
                </a:lnTo>
                <a:lnTo>
                  <a:pt x="89" y="38"/>
                </a:lnTo>
                <a:lnTo>
                  <a:pt x="75" y="71"/>
                </a:lnTo>
                <a:lnTo>
                  <a:pt x="64" y="110"/>
                </a:lnTo>
                <a:lnTo>
                  <a:pt x="48" y="146"/>
                </a:lnTo>
                <a:lnTo>
                  <a:pt x="46" y="152"/>
                </a:lnTo>
                <a:lnTo>
                  <a:pt x="37" y="171"/>
                </a:lnTo>
                <a:lnTo>
                  <a:pt x="25" y="198"/>
                </a:lnTo>
                <a:lnTo>
                  <a:pt x="23" y="202"/>
                </a:lnTo>
                <a:lnTo>
                  <a:pt x="14" y="223"/>
                </a:lnTo>
                <a:lnTo>
                  <a:pt x="6" y="248"/>
                </a:lnTo>
                <a:lnTo>
                  <a:pt x="4" y="265"/>
                </a:lnTo>
                <a:lnTo>
                  <a:pt x="2" y="275"/>
                </a:lnTo>
                <a:lnTo>
                  <a:pt x="0" y="302"/>
                </a:lnTo>
                <a:lnTo>
                  <a:pt x="4" y="329"/>
                </a:lnTo>
                <a:lnTo>
                  <a:pt x="6" y="335"/>
                </a:lnTo>
                <a:lnTo>
                  <a:pt x="10" y="354"/>
                </a:lnTo>
                <a:lnTo>
                  <a:pt x="19" y="379"/>
                </a:lnTo>
                <a:lnTo>
                  <a:pt x="25" y="387"/>
                </a:lnTo>
                <a:lnTo>
                  <a:pt x="35" y="40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13" name="Freeform 337"/>
          <p:cNvSpPr>
            <a:spLocks/>
          </p:cNvSpPr>
          <p:nvPr/>
        </p:nvSpPr>
        <p:spPr bwMode="auto">
          <a:xfrm>
            <a:off x="4160838" y="2724150"/>
            <a:ext cx="158750" cy="158750"/>
          </a:xfrm>
          <a:custGeom>
            <a:avLst/>
            <a:gdLst>
              <a:gd name="T0" fmla="*/ 2147483647 w 52"/>
              <a:gd name="T1" fmla="*/ 2147483647 h 52"/>
              <a:gd name="T2" fmla="*/ 2147483647 w 52"/>
              <a:gd name="T3" fmla="*/ 2147483647 h 52"/>
              <a:gd name="T4" fmla="*/ 2147483647 w 52"/>
              <a:gd name="T5" fmla="*/ 2147483647 h 52"/>
              <a:gd name="T6" fmla="*/ 2147483647 w 52"/>
              <a:gd name="T7" fmla="*/ 0 h 52"/>
              <a:gd name="T8" fmla="*/ 2147483647 w 52"/>
              <a:gd name="T9" fmla="*/ 2147483647 h 52"/>
              <a:gd name="T10" fmla="*/ 0 w 52"/>
              <a:gd name="T11" fmla="*/ 2147483647 h 52"/>
              <a:gd name="T12" fmla="*/ 0 w 52"/>
              <a:gd name="T13" fmla="*/ 2147483647 h 52"/>
              <a:gd name="T14" fmla="*/ 0 w 52"/>
              <a:gd name="T15" fmla="*/ 2147483647 h 52"/>
              <a:gd name="T16" fmla="*/ 2147483647 w 52"/>
              <a:gd name="T17" fmla="*/ 2147483647 h 52"/>
              <a:gd name="T18" fmla="*/ 2147483647 w 52"/>
              <a:gd name="T19" fmla="*/ 2147483647 h 52"/>
              <a:gd name="T20" fmla="*/ 2147483647 w 52"/>
              <a:gd name="T21" fmla="*/ 2147483647 h 52"/>
              <a:gd name="T22" fmla="*/ 2147483647 w 52"/>
              <a:gd name="T23" fmla="*/ 2147483647 h 52"/>
              <a:gd name="T24" fmla="*/ 2147483647 w 52"/>
              <a:gd name="T25" fmla="*/ 2147483647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52"/>
              <a:gd name="T41" fmla="*/ 52 w 52"/>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52">
                <a:moveTo>
                  <a:pt x="52" y="26"/>
                </a:moveTo>
                <a:cubicBezTo>
                  <a:pt x="52" y="21"/>
                  <a:pt x="52" y="21"/>
                  <a:pt x="52" y="21"/>
                </a:cubicBezTo>
                <a:cubicBezTo>
                  <a:pt x="50" y="16"/>
                  <a:pt x="50" y="16"/>
                  <a:pt x="50" y="16"/>
                </a:cubicBezTo>
                <a:cubicBezTo>
                  <a:pt x="46" y="5"/>
                  <a:pt x="36" y="0"/>
                  <a:pt x="26" y="0"/>
                </a:cubicBezTo>
                <a:cubicBezTo>
                  <a:pt x="15" y="0"/>
                  <a:pt x="5" y="6"/>
                  <a:pt x="1" y="19"/>
                </a:cubicBezTo>
                <a:cubicBezTo>
                  <a:pt x="0" y="23"/>
                  <a:pt x="0" y="23"/>
                  <a:pt x="0" y="23"/>
                </a:cubicBezTo>
                <a:cubicBezTo>
                  <a:pt x="0" y="26"/>
                  <a:pt x="0" y="26"/>
                  <a:pt x="0" y="26"/>
                </a:cubicBezTo>
                <a:cubicBezTo>
                  <a:pt x="0" y="28"/>
                  <a:pt x="0" y="28"/>
                  <a:pt x="0" y="28"/>
                </a:cubicBezTo>
                <a:cubicBezTo>
                  <a:pt x="0" y="31"/>
                  <a:pt x="1" y="33"/>
                  <a:pt x="2" y="35"/>
                </a:cubicBezTo>
                <a:cubicBezTo>
                  <a:pt x="6" y="46"/>
                  <a:pt x="16" y="52"/>
                  <a:pt x="26" y="52"/>
                </a:cubicBezTo>
                <a:cubicBezTo>
                  <a:pt x="36" y="52"/>
                  <a:pt x="46" y="46"/>
                  <a:pt x="50" y="35"/>
                </a:cubicBezTo>
                <a:cubicBezTo>
                  <a:pt x="52" y="30"/>
                  <a:pt x="52" y="30"/>
                  <a:pt x="52" y="30"/>
                </a:cubicBezTo>
                <a:cubicBezTo>
                  <a:pt x="52" y="26"/>
                  <a:pt x="52" y="26"/>
                  <a:pt x="52" y="26"/>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14" name="Freeform 338"/>
          <p:cNvSpPr>
            <a:spLocks/>
          </p:cNvSpPr>
          <p:nvPr/>
        </p:nvSpPr>
        <p:spPr bwMode="auto">
          <a:xfrm>
            <a:off x="4160838" y="2466975"/>
            <a:ext cx="158750" cy="158750"/>
          </a:xfrm>
          <a:custGeom>
            <a:avLst/>
            <a:gdLst>
              <a:gd name="T0" fmla="*/ 2147483647 w 52"/>
              <a:gd name="T1" fmla="*/ 2147483647 h 52"/>
              <a:gd name="T2" fmla="*/ 2147483647 w 52"/>
              <a:gd name="T3" fmla="*/ 2147483647 h 52"/>
              <a:gd name="T4" fmla="*/ 2147483647 w 52"/>
              <a:gd name="T5" fmla="*/ 2147483647 h 52"/>
              <a:gd name="T6" fmla="*/ 2147483647 w 52"/>
              <a:gd name="T7" fmla="*/ 0 h 52"/>
              <a:gd name="T8" fmla="*/ 2147483647 w 52"/>
              <a:gd name="T9" fmla="*/ 2147483647 h 52"/>
              <a:gd name="T10" fmla="*/ 0 w 52"/>
              <a:gd name="T11" fmla="*/ 2147483647 h 52"/>
              <a:gd name="T12" fmla="*/ 0 w 52"/>
              <a:gd name="T13" fmla="*/ 2147483647 h 52"/>
              <a:gd name="T14" fmla="*/ 0 w 52"/>
              <a:gd name="T15" fmla="*/ 2147483647 h 52"/>
              <a:gd name="T16" fmla="*/ 2147483647 w 52"/>
              <a:gd name="T17" fmla="*/ 2147483647 h 52"/>
              <a:gd name="T18" fmla="*/ 2147483647 w 52"/>
              <a:gd name="T19" fmla="*/ 2147483647 h 52"/>
              <a:gd name="T20" fmla="*/ 2147483647 w 52"/>
              <a:gd name="T21" fmla="*/ 2147483647 h 52"/>
              <a:gd name="T22" fmla="*/ 2147483647 w 52"/>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52"/>
              <a:gd name="T38" fmla="*/ 52 w 5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52">
                <a:moveTo>
                  <a:pt x="52" y="26"/>
                </a:moveTo>
                <a:cubicBezTo>
                  <a:pt x="52" y="22"/>
                  <a:pt x="52" y="22"/>
                  <a:pt x="52" y="22"/>
                </a:cubicBezTo>
                <a:cubicBezTo>
                  <a:pt x="50" y="17"/>
                  <a:pt x="50" y="17"/>
                  <a:pt x="50" y="17"/>
                </a:cubicBezTo>
                <a:cubicBezTo>
                  <a:pt x="46" y="6"/>
                  <a:pt x="36" y="0"/>
                  <a:pt x="26" y="0"/>
                </a:cubicBezTo>
                <a:cubicBezTo>
                  <a:pt x="15" y="0"/>
                  <a:pt x="5" y="6"/>
                  <a:pt x="1" y="19"/>
                </a:cubicBezTo>
                <a:cubicBezTo>
                  <a:pt x="0" y="24"/>
                  <a:pt x="0" y="24"/>
                  <a:pt x="0" y="24"/>
                </a:cubicBezTo>
                <a:cubicBezTo>
                  <a:pt x="0" y="26"/>
                  <a:pt x="0" y="26"/>
                  <a:pt x="0" y="26"/>
                </a:cubicBezTo>
                <a:cubicBezTo>
                  <a:pt x="0" y="28"/>
                  <a:pt x="0" y="28"/>
                  <a:pt x="0" y="28"/>
                </a:cubicBezTo>
                <a:cubicBezTo>
                  <a:pt x="2" y="44"/>
                  <a:pt x="14" y="52"/>
                  <a:pt x="26" y="52"/>
                </a:cubicBezTo>
                <a:cubicBezTo>
                  <a:pt x="36" y="52"/>
                  <a:pt x="46" y="47"/>
                  <a:pt x="50" y="35"/>
                </a:cubicBezTo>
                <a:cubicBezTo>
                  <a:pt x="52" y="31"/>
                  <a:pt x="52" y="31"/>
                  <a:pt x="52" y="31"/>
                </a:cubicBezTo>
                <a:cubicBezTo>
                  <a:pt x="52" y="26"/>
                  <a:pt x="52" y="26"/>
                  <a:pt x="52" y="26"/>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15" name="Freeform 339"/>
          <p:cNvSpPr>
            <a:spLocks/>
          </p:cNvSpPr>
          <p:nvPr/>
        </p:nvSpPr>
        <p:spPr bwMode="auto">
          <a:xfrm>
            <a:off x="3986213" y="2354263"/>
            <a:ext cx="1587" cy="638175"/>
          </a:xfrm>
          <a:custGeom>
            <a:avLst/>
            <a:gdLst>
              <a:gd name="T0" fmla="*/ 0 w 1587"/>
              <a:gd name="T1" fmla="*/ 0 h 402"/>
              <a:gd name="T2" fmla="*/ 0 w 1587"/>
              <a:gd name="T3" fmla="*/ 2147483647 h 402"/>
              <a:gd name="T4" fmla="*/ 0 w 1587"/>
              <a:gd name="T5" fmla="*/ 2147483647 h 402"/>
              <a:gd name="T6" fmla="*/ 0 w 1587"/>
              <a:gd name="T7" fmla="*/ 2147483647 h 402"/>
              <a:gd name="T8" fmla="*/ 0 w 1587"/>
              <a:gd name="T9" fmla="*/ 2147483647 h 402"/>
              <a:gd name="T10" fmla="*/ 0 w 1587"/>
              <a:gd name="T11" fmla="*/ 2147483647 h 402"/>
              <a:gd name="T12" fmla="*/ 0 60000 65536"/>
              <a:gd name="T13" fmla="*/ 0 60000 65536"/>
              <a:gd name="T14" fmla="*/ 0 60000 65536"/>
              <a:gd name="T15" fmla="*/ 0 60000 65536"/>
              <a:gd name="T16" fmla="*/ 0 60000 65536"/>
              <a:gd name="T17" fmla="*/ 0 60000 65536"/>
              <a:gd name="T18" fmla="*/ 0 w 1587"/>
              <a:gd name="T19" fmla="*/ 0 h 402"/>
              <a:gd name="T20" fmla="*/ 1587 w 1587"/>
              <a:gd name="T21" fmla="*/ 402 h 402"/>
            </a:gdLst>
            <a:ahLst/>
            <a:cxnLst>
              <a:cxn ang="T12">
                <a:pos x="T0" y="T1"/>
              </a:cxn>
              <a:cxn ang="T13">
                <a:pos x="T2" y="T3"/>
              </a:cxn>
              <a:cxn ang="T14">
                <a:pos x="T4" y="T5"/>
              </a:cxn>
              <a:cxn ang="T15">
                <a:pos x="T6" y="T7"/>
              </a:cxn>
              <a:cxn ang="T16">
                <a:pos x="T8" y="T9"/>
              </a:cxn>
              <a:cxn ang="T17">
                <a:pos x="T10" y="T11"/>
              </a:cxn>
            </a:cxnLst>
            <a:rect l="T18" t="T19" r="T20" b="T21"/>
            <a:pathLst>
              <a:path w="1587" h="402">
                <a:moveTo>
                  <a:pt x="0" y="0"/>
                </a:moveTo>
                <a:lnTo>
                  <a:pt x="0" y="77"/>
                </a:lnTo>
                <a:lnTo>
                  <a:pt x="0" y="202"/>
                </a:lnTo>
                <a:lnTo>
                  <a:pt x="0" y="327"/>
                </a:lnTo>
                <a:lnTo>
                  <a:pt x="0" y="346"/>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16" name="Line 340"/>
          <p:cNvSpPr>
            <a:spLocks noChangeShapeType="1"/>
          </p:cNvSpPr>
          <p:nvPr/>
        </p:nvSpPr>
        <p:spPr bwMode="auto">
          <a:xfrm flipV="1">
            <a:off x="4779963" y="2354263"/>
            <a:ext cx="1587" cy="128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17" name="Freeform 341"/>
          <p:cNvSpPr>
            <a:spLocks/>
          </p:cNvSpPr>
          <p:nvPr/>
        </p:nvSpPr>
        <p:spPr bwMode="auto">
          <a:xfrm>
            <a:off x="3986213" y="2354263"/>
            <a:ext cx="476250" cy="1587"/>
          </a:xfrm>
          <a:custGeom>
            <a:avLst/>
            <a:gdLst>
              <a:gd name="T0" fmla="*/ 2147483647 w 300"/>
              <a:gd name="T1" fmla="*/ 0 h 1587"/>
              <a:gd name="T2" fmla="*/ 2147483647 w 300"/>
              <a:gd name="T3" fmla="*/ 0 h 1587"/>
              <a:gd name="T4" fmla="*/ 0 w 300"/>
              <a:gd name="T5" fmla="*/ 0 h 1587"/>
              <a:gd name="T6" fmla="*/ 0 60000 65536"/>
              <a:gd name="T7" fmla="*/ 0 60000 65536"/>
              <a:gd name="T8" fmla="*/ 0 60000 65536"/>
              <a:gd name="T9" fmla="*/ 0 w 300"/>
              <a:gd name="T10" fmla="*/ 0 h 1587"/>
              <a:gd name="T11" fmla="*/ 300 w 300"/>
              <a:gd name="T12" fmla="*/ 1587 h 1587"/>
            </a:gdLst>
            <a:ahLst/>
            <a:cxnLst>
              <a:cxn ang="T6">
                <a:pos x="T0" y="T1"/>
              </a:cxn>
              <a:cxn ang="T7">
                <a:pos x="T2" y="T3"/>
              </a:cxn>
              <a:cxn ang="T8">
                <a:pos x="T4" y="T5"/>
              </a:cxn>
            </a:cxnLst>
            <a:rect l="T9" t="T10" r="T11" b="T12"/>
            <a:pathLst>
              <a:path w="300" h="1587">
                <a:moveTo>
                  <a:pt x="300" y="0"/>
                </a:moveTo>
                <a:lnTo>
                  <a:pt x="16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18" name="Line 342"/>
          <p:cNvSpPr>
            <a:spLocks noChangeShapeType="1"/>
          </p:cNvSpPr>
          <p:nvPr/>
        </p:nvSpPr>
        <p:spPr bwMode="auto">
          <a:xfrm flipH="1">
            <a:off x="4779963" y="2354263"/>
            <a:ext cx="300037"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19" name="Line 343"/>
          <p:cNvSpPr>
            <a:spLocks noChangeShapeType="1"/>
          </p:cNvSpPr>
          <p:nvPr/>
        </p:nvSpPr>
        <p:spPr bwMode="auto">
          <a:xfrm>
            <a:off x="3986213" y="2992438"/>
            <a:ext cx="981075"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20" name="Freeform 344"/>
          <p:cNvSpPr>
            <a:spLocks/>
          </p:cNvSpPr>
          <p:nvPr/>
        </p:nvSpPr>
        <p:spPr bwMode="auto">
          <a:xfrm>
            <a:off x="3348038" y="2476500"/>
            <a:ext cx="1587" cy="396875"/>
          </a:xfrm>
          <a:custGeom>
            <a:avLst/>
            <a:gdLst>
              <a:gd name="T0" fmla="*/ 0 w 1587"/>
              <a:gd name="T1" fmla="*/ 2147483647 h 130"/>
              <a:gd name="T2" fmla="*/ 0 w 1587"/>
              <a:gd name="T3" fmla="*/ 2147483647 h 130"/>
              <a:gd name="T4" fmla="*/ 0 w 1587"/>
              <a:gd name="T5" fmla="*/ 2147483647 h 130"/>
              <a:gd name="T6" fmla="*/ 0 w 1587"/>
              <a:gd name="T7" fmla="*/ 2147483647 h 130"/>
              <a:gd name="T8" fmla="*/ 0 w 1587"/>
              <a:gd name="T9" fmla="*/ 2147483647 h 130"/>
              <a:gd name="T10" fmla="*/ 0 w 1587"/>
              <a:gd name="T11" fmla="*/ 2147483647 h 130"/>
              <a:gd name="T12" fmla="*/ 0 w 1587"/>
              <a:gd name="T13" fmla="*/ 2147483647 h 130"/>
              <a:gd name="T14" fmla="*/ 0 w 1587"/>
              <a:gd name="T15" fmla="*/ 0 h 130"/>
              <a:gd name="T16" fmla="*/ 0 w 1587"/>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7"/>
              <a:gd name="T28" fmla="*/ 0 h 130"/>
              <a:gd name="T29" fmla="*/ 1587 w 1587"/>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7" h="130">
                <a:moveTo>
                  <a:pt x="0" y="130"/>
                </a:moveTo>
                <a:cubicBezTo>
                  <a:pt x="0" y="130"/>
                  <a:pt x="0" y="130"/>
                  <a:pt x="0" y="130"/>
                </a:cubicBezTo>
                <a:cubicBezTo>
                  <a:pt x="0" y="121"/>
                  <a:pt x="0" y="112"/>
                  <a:pt x="0" y="104"/>
                </a:cubicBezTo>
                <a:cubicBezTo>
                  <a:pt x="0" y="100"/>
                  <a:pt x="0" y="97"/>
                  <a:pt x="0" y="93"/>
                </a:cubicBezTo>
                <a:cubicBezTo>
                  <a:pt x="0" y="84"/>
                  <a:pt x="0" y="74"/>
                  <a:pt x="0" y="65"/>
                </a:cubicBezTo>
                <a:cubicBezTo>
                  <a:pt x="0" y="55"/>
                  <a:pt x="0" y="46"/>
                  <a:pt x="0" y="36"/>
                </a:cubicBezTo>
                <a:cubicBezTo>
                  <a:pt x="0" y="33"/>
                  <a:pt x="0" y="29"/>
                  <a:pt x="0" y="26"/>
                </a:cubicBezTo>
                <a:cubicBezTo>
                  <a:pt x="0" y="17"/>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21" name="Freeform 345"/>
          <p:cNvSpPr>
            <a:spLocks/>
          </p:cNvSpPr>
          <p:nvPr/>
        </p:nvSpPr>
        <p:spPr bwMode="auto">
          <a:xfrm>
            <a:off x="3665538" y="2863850"/>
            <a:ext cx="65087" cy="9525"/>
          </a:xfrm>
          <a:custGeom>
            <a:avLst/>
            <a:gdLst>
              <a:gd name="T0" fmla="*/ 0 w 41"/>
              <a:gd name="T1" fmla="*/ 0 h 6"/>
              <a:gd name="T2" fmla="*/ 2147483647 w 41"/>
              <a:gd name="T3" fmla="*/ 0 h 6"/>
              <a:gd name="T4" fmla="*/ 2147483647 w 41"/>
              <a:gd name="T5" fmla="*/ 2147483647 h 6"/>
              <a:gd name="T6" fmla="*/ 2147483647 w 41"/>
              <a:gd name="T7" fmla="*/ 2147483647 h 6"/>
              <a:gd name="T8" fmla="*/ 2147483647 w 41"/>
              <a:gd name="T9" fmla="*/ 2147483647 h 6"/>
              <a:gd name="T10" fmla="*/ 2147483647 w 41"/>
              <a:gd name="T11" fmla="*/ 2147483647 h 6"/>
              <a:gd name="T12" fmla="*/ 0 60000 65536"/>
              <a:gd name="T13" fmla="*/ 0 60000 65536"/>
              <a:gd name="T14" fmla="*/ 0 60000 65536"/>
              <a:gd name="T15" fmla="*/ 0 60000 65536"/>
              <a:gd name="T16" fmla="*/ 0 60000 65536"/>
              <a:gd name="T17" fmla="*/ 0 60000 65536"/>
              <a:gd name="T18" fmla="*/ 0 w 41"/>
              <a:gd name="T19" fmla="*/ 0 h 6"/>
              <a:gd name="T20" fmla="*/ 41 w 41"/>
              <a:gd name="T21" fmla="*/ 6 h 6"/>
            </a:gdLst>
            <a:ahLst/>
            <a:cxnLst>
              <a:cxn ang="T12">
                <a:pos x="T0" y="T1"/>
              </a:cxn>
              <a:cxn ang="T13">
                <a:pos x="T2" y="T3"/>
              </a:cxn>
              <a:cxn ang="T14">
                <a:pos x="T4" y="T5"/>
              </a:cxn>
              <a:cxn ang="T15">
                <a:pos x="T6" y="T7"/>
              </a:cxn>
              <a:cxn ang="T16">
                <a:pos x="T8" y="T9"/>
              </a:cxn>
              <a:cxn ang="T17">
                <a:pos x="T10" y="T11"/>
              </a:cxn>
            </a:cxnLst>
            <a:rect l="T18" t="T19" r="T20" b="T21"/>
            <a:pathLst>
              <a:path w="41" h="6">
                <a:moveTo>
                  <a:pt x="0" y="0"/>
                </a:moveTo>
                <a:lnTo>
                  <a:pt x="14" y="0"/>
                </a:lnTo>
                <a:lnTo>
                  <a:pt x="25" y="2"/>
                </a:lnTo>
                <a:lnTo>
                  <a:pt x="35" y="4"/>
                </a:lnTo>
                <a:lnTo>
                  <a:pt x="39" y="6"/>
                </a:lnTo>
                <a:lnTo>
                  <a:pt x="41"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22" name="Freeform 346"/>
          <p:cNvSpPr>
            <a:spLocks/>
          </p:cNvSpPr>
          <p:nvPr/>
        </p:nvSpPr>
        <p:spPr bwMode="auto">
          <a:xfrm>
            <a:off x="3605213" y="2863850"/>
            <a:ext cx="60325" cy="9525"/>
          </a:xfrm>
          <a:custGeom>
            <a:avLst/>
            <a:gdLst>
              <a:gd name="T0" fmla="*/ 0 w 38"/>
              <a:gd name="T1" fmla="*/ 2147483647 h 6"/>
              <a:gd name="T2" fmla="*/ 0 w 38"/>
              <a:gd name="T3" fmla="*/ 2147483647 h 6"/>
              <a:gd name="T4" fmla="*/ 2147483647 w 38"/>
              <a:gd name="T5" fmla="*/ 2147483647 h 6"/>
              <a:gd name="T6" fmla="*/ 2147483647 w 38"/>
              <a:gd name="T7" fmla="*/ 2147483647 h 6"/>
              <a:gd name="T8" fmla="*/ 2147483647 w 38"/>
              <a:gd name="T9" fmla="*/ 0 h 6"/>
              <a:gd name="T10" fmla="*/ 2147483647 w 38"/>
              <a:gd name="T11" fmla="*/ 0 h 6"/>
              <a:gd name="T12" fmla="*/ 0 60000 65536"/>
              <a:gd name="T13" fmla="*/ 0 60000 65536"/>
              <a:gd name="T14" fmla="*/ 0 60000 65536"/>
              <a:gd name="T15" fmla="*/ 0 60000 65536"/>
              <a:gd name="T16" fmla="*/ 0 60000 65536"/>
              <a:gd name="T17" fmla="*/ 0 60000 65536"/>
              <a:gd name="T18" fmla="*/ 0 w 38"/>
              <a:gd name="T19" fmla="*/ 0 h 6"/>
              <a:gd name="T20" fmla="*/ 38 w 38"/>
              <a:gd name="T21" fmla="*/ 6 h 6"/>
            </a:gdLst>
            <a:ahLst/>
            <a:cxnLst>
              <a:cxn ang="T12">
                <a:pos x="T0" y="T1"/>
              </a:cxn>
              <a:cxn ang="T13">
                <a:pos x="T2" y="T3"/>
              </a:cxn>
              <a:cxn ang="T14">
                <a:pos x="T4" y="T5"/>
              </a:cxn>
              <a:cxn ang="T15">
                <a:pos x="T6" y="T7"/>
              </a:cxn>
              <a:cxn ang="T16">
                <a:pos x="T8" y="T9"/>
              </a:cxn>
              <a:cxn ang="T17">
                <a:pos x="T10" y="T11"/>
              </a:cxn>
            </a:cxnLst>
            <a:rect l="T18" t="T19" r="T20" b="T21"/>
            <a:pathLst>
              <a:path w="38" h="6">
                <a:moveTo>
                  <a:pt x="0" y="6"/>
                </a:moveTo>
                <a:lnTo>
                  <a:pt x="0" y="6"/>
                </a:lnTo>
                <a:lnTo>
                  <a:pt x="6" y="4"/>
                </a:lnTo>
                <a:lnTo>
                  <a:pt x="13" y="2"/>
                </a:lnTo>
                <a:lnTo>
                  <a:pt x="27" y="0"/>
                </a:lnTo>
                <a:lnTo>
                  <a:pt x="3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23" name="Freeform 347"/>
          <p:cNvSpPr>
            <a:spLocks/>
          </p:cNvSpPr>
          <p:nvPr/>
        </p:nvSpPr>
        <p:spPr bwMode="auto">
          <a:xfrm>
            <a:off x="3602038" y="2476500"/>
            <a:ext cx="128587" cy="9525"/>
          </a:xfrm>
          <a:custGeom>
            <a:avLst/>
            <a:gdLst>
              <a:gd name="T0" fmla="*/ 2147483647 w 42"/>
              <a:gd name="T1" fmla="*/ 0 h 3"/>
              <a:gd name="T2" fmla="*/ 2147483647 w 42"/>
              <a:gd name="T3" fmla="*/ 0 h 3"/>
              <a:gd name="T4" fmla="*/ 2147483647 w 42"/>
              <a:gd name="T5" fmla="*/ 2147483647 h 3"/>
              <a:gd name="T6" fmla="*/ 2147483647 w 42"/>
              <a:gd name="T7" fmla="*/ 0 h 3"/>
              <a:gd name="T8" fmla="*/ 0 w 42"/>
              <a:gd name="T9" fmla="*/ 0 h 3"/>
              <a:gd name="T10" fmla="*/ 0 60000 65536"/>
              <a:gd name="T11" fmla="*/ 0 60000 65536"/>
              <a:gd name="T12" fmla="*/ 0 60000 65536"/>
              <a:gd name="T13" fmla="*/ 0 60000 65536"/>
              <a:gd name="T14" fmla="*/ 0 60000 65536"/>
              <a:gd name="T15" fmla="*/ 0 w 42"/>
              <a:gd name="T16" fmla="*/ 0 h 3"/>
              <a:gd name="T17" fmla="*/ 42 w 42"/>
              <a:gd name="T18" fmla="*/ 3 h 3"/>
            </a:gdLst>
            <a:ahLst/>
            <a:cxnLst>
              <a:cxn ang="T10">
                <a:pos x="T0" y="T1"/>
              </a:cxn>
              <a:cxn ang="T11">
                <a:pos x="T2" y="T3"/>
              </a:cxn>
              <a:cxn ang="T12">
                <a:pos x="T4" y="T5"/>
              </a:cxn>
              <a:cxn ang="T13">
                <a:pos x="T6" y="T7"/>
              </a:cxn>
              <a:cxn ang="T14">
                <a:pos x="T8" y="T9"/>
              </a:cxn>
            </a:cxnLst>
            <a:rect l="T15" t="T16" r="T17" b="T18"/>
            <a:pathLst>
              <a:path w="42" h="3">
                <a:moveTo>
                  <a:pt x="42" y="0"/>
                </a:moveTo>
                <a:cubicBezTo>
                  <a:pt x="40" y="0"/>
                  <a:pt x="40" y="0"/>
                  <a:pt x="40" y="0"/>
                </a:cubicBezTo>
                <a:cubicBezTo>
                  <a:pt x="34" y="2"/>
                  <a:pt x="27" y="3"/>
                  <a:pt x="21" y="3"/>
                </a:cubicBezTo>
                <a:cubicBezTo>
                  <a:pt x="15" y="3"/>
                  <a:pt x="8" y="2"/>
                  <a:pt x="1"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24" name="Freeform 348"/>
          <p:cNvSpPr>
            <a:spLocks/>
          </p:cNvSpPr>
          <p:nvPr/>
        </p:nvSpPr>
        <p:spPr bwMode="auto">
          <a:xfrm>
            <a:off x="2951163" y="2586038"/>
            <a:ext cx="1587" cy="174625"/>
          </a:xfrm>
          <a:custGeom>
            <a:avLst/>
            <a:gdLst>
              <a:gd name="T0" fmla="*/ 0 w 1587"/>
              <a:gd name="T1" fmla="*/ 2147483647 h 57"/>
              <a:gd name="T2" fmla="*/ 0 w 1587"/>
              <a:gd name="T3" fmla="*/ 2147483647 h 57"/>
              <a:gd name="T4" fmla="*/ 0 w 1587"/>
              <a:gd name="T5" fmla="*/ 2147483647 h 57"/>
              <a:gd name="T6" fmla="*/ 0 w 1587"/>
              <a:gd name="T7" fmla="*/ 0 h 57"/>
              <a:gd name="T8" fmla="*/ 0 w 1587"/>
              <a:gd name="T9" fmla="*/ 0 h 57"/>
              <a:gd name="T10" fmla="*/ 0 60000 65536"/>
              <a:gd name="T11" fmla="*/ 0 60000 65536"/>
              <a:gd name="T12" fmla="*/ 0 60000 65536"/>
              <a:gd name="T13" fmla="*/ 0 60000 65536"/>
              <a:gd name="T14" fmla="*/ 0 60000 65536"/>
              <a:gd name="T15" fmla="*/ 0 w 1587"/>
              <a:gd name="T16" fmla="*/ 0 h 57"/>
              <a:gd name="T17" fmla="*/ 1587 w 1587"/>
              <a:gd name="T18" fmla="*/ 57 h 57"/>
            </a:gdLst>
            <a:ahLst/>
            <a:cxnLst>
              <a:cxn ang="T10">
                <a:pos x="T0" y="T1"/>
              </a:cxn>
              <a:cxn ang="T11">
                <a:pos x="T2" y="T3"/>
              </a:cxn>
              <a:cxn ang="T12">
                <a:pos x="T4" y="T5"/>
              </a:cxn>
              <a:cxn ang="T13">
                <a:pos x="T6" y="T7"/>
              </a:cxn>
              <a:cxn ang="T14">
                <a:pos x="T8" y="T9"/>
              </a:cxn>
            </a:cxnLst>
            <a:rect l="T15" t="T16" r="T17" b="T18"/>
            <a:pathLst>
              <a:path w="1587" h="57">
                <a:moveTo>
                  <a:pt x="0" y="57"/>
                </a:moveTo>
                <a:cubicBezTo>
                  <a:pt x="0" y="57"/>
                  <a:pt x="0" y="57"/>
                  <a:pt x="0" y="57"/>
                </a:cubicBezTo>
                <a:cubicBezTo>
                  <a:pt x="0" y="48"/>
                  <a:pt x="0" y="38"/>
                  <a:pt x="0" y="29"/>
                </a:cubicBezTo>
                <a:cubicBezTo>
                  <a:pt x="0" y="19"/>
                  <a:pt x="0" y="10"/>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25" name="Freeform 349"/>
          <p:cNvSpPr>
            <a:spLocks/>
          </p:cNvSpPr>
          <p:nvPr/>
        </p:nvSpPr>
        <p:spPr bwMode="auto">
          <a:xfrm>
            <a:off x="2981325" y="2674938"/>
            <a:ext cx="1588" cy="119062"/>
          </a:xfrm>
          <a:custGeom>
            <a:avLst/>
            <a:gdLst>
              <a:gd name="T0" fmla="*/ 0 w 1588"/>
              <a:gd name="T1" fmla="*/ 0 h 39"/>
              <a:gd name="T2" fmla="*/ 0 w 1588"/>
              <a:gd name="T3" fmla="*/ 2147483647 h 39"/>
              <a:gd name="T4" fmla="*/ 0 w 1588"/>
              <a:gd name="T5" fmla="*/ 2147483647 h 39"/>
              <a:gd name="T6" fmla="*/ 0 w 1588"/>
              <a:gd name="T7" fmla="*/ 2147483647 h 39"/>
              <a:gd name="T8" fmla="*/ 0 w 1588"/>
              <a:gd name="T9" fmla="*/ 2147483647 h 39"/>
              <a:gd name="T10" fmla="*/ 0 60000 65536"/>
              <a:gd name="T11" fmla="*/ 0 60000 65536"/>
              <a:gd name="T12" fmla="*/ 0 60000 65536"/>
              <a:gd name="T13" fmla="*/ 0 60000 65536"/>
              <a:gd name="T14" fmla="*/ 0 60000 65536"/>
              <a:gd name="T15" fmla="*/ 0 w 1588"/>
              <a:gd name="T16" fmla="*/ 0 h 39"/>
              <a:gd name="T17" fmla="*/ 1588 w 1588"/>
              <a:gd name="T18" fmla="*/ 39 h 39"/>
            </a:gdLst>
            <a:ahLst/>
            <a:cxnLst>
              <a:cxn ang="T10">
                <a:pos x="T0" y="T1"/>
              </a:cxn>
              <a:cxn ang="T11">
                <a:pos x="T2" y="T3"/>
              </a:cxn>
              <a:cxn ang="T12">
                <a:pos x="T4" y="T5"/>
              </a:cxn>
              <a:cxn ang="T13">
                <a:pos x="T6" y="T7"/>
              </a:cxn>
              <a:cxn ang="T14">
                <a:pos x="T8" y="T9"/>
              </a:cxn>
            </a:cxnLst>
            <a:rect l="T15" t="T16" r="T17" b="T18"/>
            <a:pathLst>
              <a:path w="1588" h="39">
                <a:moveTo>
                  <a:pt x="0" y="0"/>
                </a:moveTo>
                <a:cubicBezTo>
                  <a:pt x="0" y="6"/>
                  <a:pt x="0" y="6"/>
                  <a:pt x="0" y="6"/>
                </a:cubicBezTo>
                <a:cubicBezTo>
                  <a:pt x="0" y="13"/>
                  <a:pt x="0" y="21"/>
                  <a:pt x="0" y="28"/>
                </a:cubicBezTo>
                <a:cubicBezTo>
                  <a:pt x="0" y="32"/>
                  <a:pt x="0" y="35"/>
                  <a:pt x="0" y="39"/>
                </a:cubicBezTo>
                <a:cubicBezTo>
                  <a:pt x="0" y="39"/>
                  <a:pt x="0" y="39"/>
                  <a:pt x="0" y="39"/>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26" name="Freeform 350"/>
          <p:cNvSpPr>
            <a:spLocks/>
          </p:cNvSpPr>
          <p:nvPr/>
        </p:nvSpPr>
        <p:spPr bwMode="auto">
          <a:xfrm>
            <a:off x="2981325" y="2555875"/>
            <a:ext cx="1588" cy="119063"/>
          </a:xfrm>
          <a:custGeom>
            <a:avLst/>
            <a:gdLst>
              <a:gd name="T0" fmla="*/ 0 w 1588"/>
              <a:gd name="T1" fmla="*/ 0 h 39"/>
              <a:gd name="T2" fmla="*/ 0 w 1588"/>
              <a:gd name="T3" fmla="*/ 0 h 39"/>
              <a:gd name="T4" fmla="*/ 0 w 1588"/>
              <a:gd name="T5" fmla="*/ 2147483647 h 39"/>
              <a:gd name="T6" fmla="*/ 0 w 1588"/>
              <a:gd name="T7" fmla="*/ 2147483647 h 39"/>
              <a:gd name="T8" fmla="*/ 0 w 1588"/>
              <a:gd name="T9" fmla="*/ 2147483647 h 39"/>
              <a:gd name="T10" fmla="*/ 0 60000 65536"/>
              <a:gd name="T11" fmla="*/ 0 60000 65536"/>
              <a:gd name="T12" fmla="*/ 0 60000 65536"/>
              <a:gd name="T13" fmla="*/ 0 60000 65536"/>
              <a:gd name="T14" fmla="*/ 0 60000 65536"/>
              <a:gd name="T15" fmla="*/ 0 w 1588"/>
              <a:gd name="T16" fmla="*/ 0 h 39"/>
              <a:gd name="T17" fmla="*/ 1588 w 1588"/>
              <a:gd name="T18" fmla="*/ 39 h 39"/>
            </a:gdLst>
            <a:ahLst/>
            <a:cxnLst>
              <a:cxn ang="T10">
                <a:pos x="T0" y="T1"/>
              </a:cxn>
              <a:cxn ang="T11">
                <a:pos x="T2" y="T3"/>
              </a:cxn>
              <a:cxn ang="T12">
                <a:pos x="T4" y="T5"/>
              </a:cxn>
              <a:cxn ang="T13">
                <a:pos x="T6" y="T7"/>
              </a:cxn>
              <a:cxn ang="T14">
                <a:pos x="T8" y="T9"/>
              </a:cxn>
            </a:cxnLst>
            <a:rect l="T15" t="T16" r="T17" b="T18"/>
            <a:pathLst>
              <a:path w="1588" h="39">
                <a:moveTo>
                  <a:pt x="0" y="0"/>
                </a:moveTo>
                <a:cubicBezTo>
                  <a:pt x="0" y="0"/>
                  <a:pt x="0" y="0"/>
                  <a:pt x="0" y="0"/>
                </a:cubicBezTo>
                <a:cubicBezTo>
                  <a:pt x="0" y="3"/>
                  <a:pt x="0" y="7"/>
                  <a:pt x="0" y="10"/>
                </a:cubicBezTo>
                <a:cubicBezTo>
                  <a:pt x="0" y="18"/>
                  <a:pt x="0" y="26"/>
                  <a:pt x="0" y="33"/>
                </a:cubicBezTo>
                <a:cubicBezTo>
                  <a:pt x="0" y="39"/>
                  <a:pt x="0" y="39"/>
                  <a:pt x="0" y="39"/>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27" name="Freeform 351"/>
          <p:cNvSpPr>
            <a:spLocks/>
          </p:cNvSpPr>
          <p:nvPr/>
        </p:nvSpPr>
        <p:spPr bwMode="auto">
          <a:xfrm>
            <a:off x="5033963" y="2354263"/>
            <a:ext cx="225425" cy="542925"/>
          </a:xfrm>
          <a:custGeom>
            <a:avLst/>
            <a:gdLst>
              <a:gd name="T0" fmla="*/ 2147483647 w 74"/>
              <a:gd name="T1" fmla="*/ 2147483647 h 178"/>
              <a:gd name="T2" fmla="*/ 2147483647 w 74"/>
              <a:gd name="T3" fmla="*/ 2147483647 h 178"/>
              <a:gd name="T4" fmla="*/ 2147483647 w 74"/>
              <a:gd name="T5" fmla="*/ 2147483647 h 178"/>
              <a:gd name="T6" fmla="*/ 2147483647 w 74"/>
              <a:gd name="T7" fmla="*/ 2147483647 h 178"/>
              <a:gd name="T8" fmla="*/ 2147483647 w 74"/>
              <a:gd name="T9" fmla="*/ 2147483647 h 178"/>
              <a:gd name="T10" fmla="*/ 0 w 74"/>
              <a:gd name="T11" fmla="*/ 2147483647 h 178"/>
              <a:gd name="T12" fmla="*/ 0 w 74"/>
              <a:gd name="T13" fmla="*/ 2147483647 h 178"/>
              <a:gd name="T14" fmla="*/ 2147483647 w 74"/>
              <a:gd name="T15" fmla="*/ 2147483647 h 178"/>
              <a:gd name="T16" fmla="*/ 2147483647 w 74"/>
              <a:gd name="T17" fmla="*/ 2147483647 h 178"/>
              <a:gd name="T18" fmla="*/ 2147483647 w 74"/>
              <a:gd name="T19" fmla="*/ 2147483647 h 178"/>
              <a:gd name="T20" fmla="*/ 2147483647 w 74"/>
              <a:gd name="T21" fmla="*/ 2147483647 h 178"/>
              <a:gd name="T22" fmla="*/ 2147483647 w 74"/>
              <a:gd name="T23" fmla="*/ 2147483647 h 178"/>
              <a:gd name="T24" fmla="*/ 2147483647 w 74"/>
              <a:gd name="T25" fmla="*/ 2147483647 h 178"/>
              <a:gd name="T26" fmla="*/ 2147483647 w 74"/>
              <a:gd name="T27" fmla="*/ 2147483647 h 178"/>
              <a:gd name="T28" fmla="*/ 2147483647 w 74"/>
              <a:gd name="T29" fmla="*/ 2147483647 h 178"/>
              <a:gd name="T30" fmla="*/ 2147483647 w 74"/>
              <a:gd name="T31" fmla="*/ 2147483647 h 178"/>
              <a:gd name="T32" fmla="*/ 2147483647 w 74"/>
              <a:gd name="T33" fmla="*/ 2147483647 h 178"/>
              <a:gd name="T34" fmla="*/ 2147483647 w 74"/>
              <a:gd name="T35" fmla="*/ 2147483647 h 178"/>
              <a:gd name="T36" fmla="*/ 2147483647 w 74"/>
              <a:gd name="T37" fmla="*/ 2147483647 h 178"/>
              <a:gd name="T38" fmla="*/ 2147483647 w 74"/>
              <a:gd name="T39" fmla="*/ 2147483647 h 178"/>
              <a:gd name="T40" fmla="*/ 2147483647 w 74"/>
              <a:gd name="T41" fmla="*/ 0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178"/>
              <a:gd name="T65" fmla="*/ 74 w 74"/>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178">
                <a:moveTo>
                  <a:pt x="74" y="31"/>
                </a:moveTo>
                <a:cubicBezTo>
                  <a:pt x="72" y="31"/>
                  <a:pt x="72" y="31"/>
                  <a:pt x="72" y="31"/>
                </a:cubicBezTo>
                <a:cubicBezTo>
                  <a:pt x="71" y="31"/>
                  <a:pt x="70" y="31"/>
                  <a:pt x="68" y="31"/>
                </a:cubicBezTo>
                <a:cubicBezTo>
                  <a:pt x="52" y="33"/>
                  <a:pt x="37" y="39"/>
                  <a:pt x="25" y="50"/>
                </a:cubicBezTo>
                <a:cubicBezTo>
                  <a:pt x="11" y="62"/>
                  <a:pt x="2" y="80"/>
                  <a:pt x="1" y="99"/>
                </a:cubicBezTo>
                <a:cubicBezTo>
                  <a:pt x="0" y="101"/>
                  <a:pt x="0" y="102"/>
                  <a:pt x="0" y="104"/>
                </a:cubicBezTo>
                <a:cubicBezTo>
                  <a:pt x="0" y="106"/>
                  <a:pt x="0" y="106"/>
                  <a:pt x="0" y="106"/>
                </a:cubicBezTo>
                <a:cubicBezTo>
                  <a:pt x="0" y="115"/>
                  <a:pt x="2" y="123"/>
                  <a:pt x="5" y="131"/>
                </a:cubicBezTo>
                <a:cubicBezTo>
                  <a:pt x="9" y="140"/>
                  <a:pt x="13" y="147"/>
                  <a:pt x="19" y="154"/>
                </a:cubicBezTo>
                <a:cubicBezTo>
                  <a:pt x="25" y="161"/>
                  <a:pt x="32" y="166"/>
                  <a:pt x="40" y="170"/>
                </a:cubicBezTo>
                <a:cubicBezTo>
                  <a:pt x="49" y="175"/>
                  <a:pt x="59" y="177"/>
                  <a:pt x="69" y="178"/>
                </a:cubicBezTo>
                <a:cubicBezTo>
                  <a:pt x="70" y="178"/>
                  <a:pt x="71" y="178"/>
                  <a:pt x="72" y="178"/>
                </a:cubicBezTo>
                <a:cubicBezTo>
                  <a:pt x="73" y="178"/>
                  <a:pt x="73" y="178"/>
                  <a:pt x="73" y="178"/>
                </a:cubicBezTo>
                <a:cubicBezTo>
                  <a:pt x="74" y="178"/>
                  <a:pt x="74" y="178"/>
                  <a:pt x="74" y="178"/>
                </a:cubicBezTo>
                <a:cubicBezTo>
                  <a:pt x="74" y="178"/>
                  <a:pt x="74" y="178"/>
                  <a:pt x="74" y="178"/>
                </a:cubicBezTo>
                <a:cubicBezTo>
                  <a:pt x="74" y="154"/>
                  <a:pt x="74" y="129"/>
                  <a:pt x="74" y="105"/>
                </a:cubicBezTo>
                <a:cubicBezTo>
                  <a:pt x="74" y="105"/>
                  <a:pt x="74" y="105"/>
                  <a:pt x="74" y="105"/>
                </a:cubicBezTo>
                <a:cubicBezTo>
                  <a:pt x="74" y="80"/>
                  <a:pt x="74" y="56"/>
                  <a:pt x="74" y="32"/>
                </a:cubicBezTo>
                <a:cubicBezTo>
                  <a:pt x="74" y="31"/>
                  <a:pt x="74" y="31"/>
                  <a:pt x="74" y="31"/>
                </a:cubicBezTo>
                <a:cubicBezTo>
                  <a:pt x="74" y="26"/>
                  <a:pt x="74" y="26"/>
                  <a:pt x="74" y="26"/>
                </a:cubicBezTo>
                <a:cubicBezTo>
                  <a:pt x="74" y="0"/>
                  <a:pt x="74" y="0"/>
                  <a:pt x="74"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28" name="Line 352"/>
          <p:cNvSpPr>
            <a:spLocks noChangeShapeType="1"/>
          </p:cNvSpPr>
          <p:nvPr/>
        </p:nvSpPr>
        <p:spPr bwMode="auto">
          <a:xfrm flipV="1">
            <a:off x="5259388" y="2897188"/>
            <a:ext cx="1587" cy="95250"/>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29" name="Freeform 353"/>
          <p:cNvSpPr>
            <a:spLocks/>
          </p:cNvSpPr>
          <p:nvPr/>
        </p:nvSpPr>
        <p:spPr bwMode="auto">
          <a:xfrm>
            <a:off x="5080000" y="2354263"/>
            <a:ext cx="179388" cy="1587"/>
          </a:xfrm>
          <a:custGeom>
            <a:avLst/>
            <a:gdLst>
              <a:gd name="T0" fmla="*/ 2147483647 w 113"/>
              <a:gd name="T1" fmla="*/ 0 h 1587"/>
              <a:gd name="T2" fmla="*/ 2147483647 w 113"/>
              <a:gd name="T3" fmla="*/ 0 h 1587"/>
              <a:gd name="T4" fmla="*/ 2147483647 w 113"/>
              <a:gd name="T5" fmla="*/ 0 h 1587"/>
              <a:gd name="T6" fmla="*/ 0 w 113"/>
              <a:gd name="T7" fmla="*/ 0 h 1587"/>
              <a:gd name="T8" fmla="*/ 0 60000 65536"/>
              <a:gd name="T9" fmla="*/ 0 60000 65536"/>
              <a:gd name="T10" fmla="*/ 0 60000 65536"/>
              <a:gd name="T11" fmla="*/ 0 60000 65536"/>
              <a:gd name="T12" fmla="*/ 0 w 113"/>
              <a:gd name="T13" fmla="*/ 0 h 1587"/>
              <a:gd name="T14" fmla="*/ 113 w 113"/>
              <a:gd name="T15" fmla="*/ 1587 h 1587"/>
            </a:gdLst>
            <a:ahLst/>
            <a:cxnLst>
              <a:cxn ang="T8">
                <a:pos x="T0" y="T1"/>
              </a:cxn>
              <a:cxn ang="T9">
                <a:pos x="T2" y="T3"/>
              </a:cxn>
              <a:cxn ang="T10">
                <a:pos x="T4" y="T5"/>
              </a:cxn>
              <a:cxn ang="T11">
                <a:pos x="T6" y="T7"/>
              </a:cxn>
            </a:cxnLst>
            <a:rect l="T12" t="T13" r="T14" b="T15"/>
            <a:pathLst>
              <a:path w="113" h="1587">
                <a:moveTo>
                  <a:pt x="113" y="0"/>
                </a:moveTo>
                <a:lnTo>
                  <a:pt x="90" y="0"/>
                </a:lnTo>
                <a:lnTo>
                  <a:pt x="19"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30" name="Freeform 354"/>
          <p:cNvSpPr>
            <a:spLocks/>
          </p:cNvSpPr>
          <p:nvPr/>
        </p:nvSpPr>
        <p:spPr bwMode="auto">
          <a:xfrm>
            <a:off x="4967288" y="2992438"/>
            <a:ext cx="292100" cy="1587"/>
          </a:xfrm>
          <a:custGeom>
            <a:avLst/>
            <a:gdLst>
              <a:gd name="T0" fmla="*/ 0 w 184"/>
              <a:gd name="T1" fmla="*/ 0 h 1587"/>
              <a:gd name="T2" fmla="*/ 2147483647 w 184"/>
              <a:gd name="T3" fmla="*/ 0 h 1587"/>
              <a:gd name="T4" fmla="*/ 2147483647 w 184"/>
              <a:gd name="T5" fmla="*/ 0 h 1587"/>
              <a:gd name="T6" fmla="*/ 2147483647 w 184"/>
              <a:gd name="T7" fmla="*/ 0 h 1587"/>
              <a:gd name="T8" fmla="*/ 0 60000 65536"/>
              <a:gd name="T9" fmla="*/ 0 60000 65536"/>
              <a:gd name="T10" fmla="*/ 0 60000 65536"/>
              <a:gd name="T11" fmla="*/ 0 60000 65536"/>
              <a:gd name="T12" fmla="*/ 0 w 184"/>
              <a:gd name="T13" fmla="*/ 0 h 1587"/>
              <a:gd name="T14" fmla="*/ 184 w 184"/>
              <a:gd name="T15" fmla="*/ 1587 h 1587"/>
            </a:gdLst>
            <a:ahLst/>
            <a:cxnLst>
              <a:cxn ang="T8">
                <a:pos x="T0" y="T1"/>
              </a:cxn>
              <a:cxn ang="T9">
                <a:pos x="T2" y="T3"/>
              </a:cxn>
              <a:cxn ang="T10">
                <a:pos x="T4" y="T5"/>
              </a:cxn>
              <a:cxn ang="T11">
                <a:pos x="T6" y="T7"/>
              </a:cxn>
            </a:cxnLst>
            <a:rect l="T12" t="T13" r="T14" b="T15"/>
            <a:pathLst>
              <a:path w="184" h="1587">
                <a:moveTo>
                  <a:pt x="0" y="0"/>
                </a:moveTo>
                <a:lnTo>
                  <a:pt x="44" y="0"/>
                </a:lnTo>
                <a:lnTo>
                  <a:pt x="115" y="0"/>
                </a:lnTo>
                <a:lnTo>
                  <a:pt x="18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31" name="Freeform 355"/>
          <p:cNvSpPr>
            <a:spLocks/>
          </p:cNvSpPr>
          <p:nvPr/>
        </p:nvSpPr>
        <p:spPr bwMode="auto">
          <a:xfrm>
            <a:off x="2792413" y="2674938"/>
            <a:ext cx="314325" cy="1587"/>
          </a:xfrm>
          <a:custGeom>
            <a:avLst/>
            <a:gdLst>
              <a:gd name="T0" fmla="*/ 0 w 198"/>
              <a:gd name="T1" fmla="*/ 0 h 1587"/>
              <a:gd name="T2" fmla="*/ 2147483647 w 198"/>
              <a:gd name="T3" fmla="*/ 0 h 1587"/>
              <a:gd name="T4" fmla="*/ 2147483647 w 198"/>
              <a:gd name="T5" fmla="*/ 0 h 1587"/>
              <a:gd name="T6" fmla="*/ 2147483647 w 198"/>
              <a:gd name="T7" fmla="*/ 0 h 1587"/>
              <a:gd name="T8" fmla="*/ 0 60000 65536"/>
              <a:gd name="T9" fmla="*/ 0 60000 65536"/>
              <a:gd name="T10" fmla="*/ 0 60000 65536"/>
              <a:gd name="T11" fmla="*/ 0 60000 65536"/>
              <a:gd name="T12" fmla="*/ 0 w 198"/>
              <a:gd name="T13" fmla="*/ 0 h 1587"/>
              <a:gd name="T14" fmla="*/ 198 w 198"/>
              <a:gd name="T15" fmla="*/ 1587 h 1587"/>
            </a:gdLst>
            <a:ahLst/>
            <a:cxnLst>
              <a:cxn ang="T8">
                <a:pos x="T0" y="T1"/>
              </a:cxn>
              <a:cxn ang="T9">
                <a:pos x="T2" y="T3"/>
              </a:cxn>
              <a:cxn ang="T10">
                <a:pos x="T4" y="T5"/>
              </a:cxn>
              <a:cxn ang="T11">
                <a:pos x="T6" y="T7"/>
              </a:cxn>
            </a:cxnLst>
            <a:rect l="T12" t="T13" r="T14" b="T15"/>
            <a:pathLst>
              <a:path w="198" h="1587">
                <a:moveTo>
                  <a:pt x="0" y="0"/>
                </a:moveTo>
                <a:lnTo>
                  <a:pt x="100" y="0"/>
                </a:lnTo>
                <a:lnTo>
                  <a:pt x="119" y="0"/>
                </a:lnTo>
                <a:lnTo>
                  <a:pt x="198"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32" name="Line 356"/>
          <p:cNvSpPr>
            <a:spLocks noChangeShapeType="1"/>
          </p:cNvSpPr>
          <p:nvPr/>
        </p:nvSpPr>
        <p:spPr bwMode="auto">
          <a:xfrm>
            <a:off x="3140075" y="2674938"/>
            <a:ext cx="3175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33" name="Freeform 357"/>
          <p:cNvSpPr>
            <a:spLocks/>
          </p:cNvSpPr>
          <p:nvPr/>
        </p:nvSpPr>
        <p:spPr bwMode="auto">
          <a:xfrm>
            <a:off x="3205163" y="2674938"/>
            <a:ext cx="381000" cy="1587"/>
          </a:xfrm>
          <a:custGeom>
            <a:avLst/>
            <a:gdLst>
              <a:gd name="T0" fmla="*/ 0 w 240"/>
              <a:gd name="T1" fmla="*/ 0 h 1587"/>
              <a:gd name="T2" fmla="*/ 2147483647 w 240"/>
              <a:gd name="T3" fmla="*/ 0 h 1587"/>
              <a:gd name="T4" fmla="*/ 2147483647 w 240"/>
              <a:gd name="T5" fmla="*/ 0 h 1587"/>
              <a:gd name="T6" fmla="*/ 0 60000 65536"/>
              <a:gd name="T7" fmla="*/ 0 60000 65536"/>
              <a:gd name="T8" fmla="*/ 0 60000 65536"/>
              <a:gd name="T9" fmla="*/ 0 w 240"/>
              <a:gd name="T10" fmla="*/ 0 h 1587"/>
              <a:gd name="T11" fmla="*/ 240 w 240"/>
              <a:gd name="T12" fmla="*/ 1587 h 1587"/>
            </a:gdLst>
            <a:ahLst/>
            <a:cxnLst>
              <a:cxn ang="T6">
                <a:pos x="T0" y="T1"/>
              </a:cxn>
              <a:cxn ang="T7">
                <a:pos x="T2" y="T3"/>
              </a:cxn>
              <a:cxn ang="T8">
                <a:pos x="T4" y="T5"/>
              </a:cxn>
            </a:cxnLst>
            <a:rect l="T9" t="T10" r="T11" b="T12"/>
            <a:pathLst>
              <a:path w="240" h="1587">
                <a:moveTo>
                  <a:pt x="0" y="0"/>
                </a:moveTo>
                <a:lnTo>
                  <a:pt x="90"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34" name="Line 358"/>
          <p:cNvSpPr>
            <a:spLocks noChangeShapeType="1"/>
          </p:cNvSpPr>
          <p:nvPr/>
        </p:nvSpPr>
        <p:spPr bwMode="auto">
          <a:xfrm>
            <a:off x="3616325" y="2674938"/>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35" name="Freeform 359"/>
          <p:cNvSpPr>
            <a:spLocks/>
          </p:cNvSpPr>
          <p:nvPr/>
        </p:nvSpPr>
        <p:spPr bwMode="auto">
          <a:xfrm>
            <a:off x="3681413" y="2674938"/>
            <a:ext cx="381000" cy="1587"/>
          </a:xfrm>
          <a:custGeom>
            <a:avLst/>
            <a:gdLst>
              <a:gd name="T0" fmla="*/ 0 w 240"/>
              <a:gd name="T1" fmla="*/ 0 h 1587"/>
              <a:gd name="T2" fmla="*/ 2147483647 w 240"/>
              <a:gd name="T3" fmla="*/ 0 h 1587"/>
              <a:gd name="T4" fmla="*/ 2147483647 w 240"/>
              <a:gd name="T5" fmla="*/ 0 h 1587"/>
              <a:gd name="T6" fmla="*/ 2147483647 w 240"/>
              <a:gd name="T7" fmla="*/ 0 h 1587"/>
              <a:gd name="T8" fmla="*/ 0 60000 65536"/>
              <a:gd name="T9" fmla="*/ 0 60000 65536"/>
              <a:gd name="T10" fmla="*/ 0 60000 65536"/>
              <a:gd name="T11" fmla="*/ 0 60000 65536"/>
              <a:gd name="T12" fmla="*/ 0 w 240"/>
              <a:gd name="T13" fmla="*/ 0 h 1587"/>
              <a:gd name="T14" fmla="*/ 240 w 240"/>
              <a:gd name="T15" fmla="*/ 1587 h 1587"/>
            </a:gdLst>
            <a:ahLst/>
            <a:cxnLst>
              <a:cxn ang="T8">
                <a:pos x="T0" y="T1"/>
              </a:cxn>
              <a:cxn ang="T9">
                <a:pos x="T2" y="T3"/>
              </a:cxn>
              <a:cxn ang="T10">
                <a:pos x="T4" y="T5"/>
              </a:cxn>
              <a:cxn ang="T11">
                <a:pos x="T6" y="T7"/>
              </a:cxn>
            </a:cxnLst>
            <a:rect l="T12" t="T13" r="T14" b="T15"/>
            <a:pathLst>
              <a:path w="240" h="1587">
                <a:moveTo>
                  <a:pt x="0" y="0"/>
                </a:moveTo>
                <a:lnTo>
                  <a:pt x="31" y="0"/>
                </a:lnTo>
                <a:lnTo>
                  <a:pt x="192"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36" name="Line 360"/>
          <p:cNvSpPr>
            <a:spLocks noChangeShapeType="1"/>
          </p:cNvSpPr>
          <p:nvPr/>
        </p:nvSpPr>
        <p:spPr bwMode="auto">
          <a:xfrm>
            <a:off x="4095750" y="2674938"/>
            <a:ext cx="3175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37" name="Freeform 361"/>
          <p:cNvSpPr>
            <a:spLocks/>
          </p:cNvSpPr>
          <p:nvPr/>
        </p:nvSpPr>
        <p:spPr bwMode="auto">
          <a:xfrm>
            <a:off x="4157663" y="2674938"/>
            <a:ext cx="384175" cy="1587"/>
          </a:xfrm>
          <a:custGeom>
            <a:avLst/>
            <a:gdLst>
              <a:gd name="T0" fmla="*/ 0 w 242"/>
              <a:gd name="T1" fmla="*/ 0 h 1587"/>
              <a:gd name="T2" fmla="*/ 2147483647 w 242"/>
              <a:gd name="T3" fmla="*/ 0 h 1587"/>
              <a:gd name="T4" fmla="*/ 2147483647 w 242"/>
              <a:gd name="T5" fmla="*/ 0 h 1587"/>
              <a:gd name="T6" fmla="*/ 0 60000 65536"/>
              <a:gd name="T7" fmla="*/ 0 60000 65536"/>
              <a:gd name="T8" fmla="*/ 0 60000 65536"/>
              <a:gd name="T9" fmla="*/ 0 w 242"/>
              <a:gd name="T10" fmla="*/ 0 h 1587"/>
              <a:gd name="T11" fmla="*/ 242 w 242"/>
              <a:gd name="T12" fmla="*/ 1587 h 1587"/>
            </a:gdLst>
            <a:ahLst/>
            <a:cxnLst>
              <a:cxn ang="T6">
                <a:pos x="T0" y="T1"/>
              </a:cxn>
              <a:cxn ang="T7">
                <a:pos x="T2" y="T3"/>
              </a:cxn>
              <a:cxn ang="T8">
                <a:pos x="T4" y="T5"/>
              </a:cxn>
            </a:cxnLst>
            <a:rect l="T9" t="T10" r="T11" b="T12"/>
            <a:pathLst>
              <a:path w="242" h="1587">
                <a:moveTo>
                  <a:pt x="0" y="0"/>
                </a:moveTo>
                <a:lnTo>
                  <a:pt x="52" y="0"/>
                </a:lnTo>
                <a:lnTo>
                  <a:pt x="242"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38" name="Line 362"/>
          <p:cNvSpPr>
            <a:spLocks noChangeShapeType="1"/>
          </p:cNvSpPr>
          <p:nvPr/>
        </p:nvSpPr>
        <p:spPr bwMode="auto">
          <a:xfrm>
            <a:off x="4573588" y="2674938"/>
            <a:ext cx="3333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39" name="Freeform 363"/>
          <p:cNvSpPr>
            <a:spLocks/>
          </p:cNvSpPr>
          <p:nvPr/>
        </p:nvSpPr>
        <p:spPr bwMode="auto">
          <a:xfrm>
            <a:off x="4637088" y="2674938"/>
            <a:ext cx="381000" cy="1587"/>
          </a:xfrm>
          <a:custGeom>
            <a:avLst/>
            <a:gdLst>
              <a:gd name="T0" fmla="*/ 0 w 240"/>
              <a:gd name="T1" fmla="*/ 0 h 1587"/>
              <a:gd name="T2" fmla="*/ 2147483647 w 240"/>
              <a:gd name="T3" fmla="*/ 0 h 1587"/>
              <a:gd name="T4" fmla="*/ 2147483647 w 240"/>
              <a:gd name="T5" fmla="*/ 0 h 1587"/>
              <a:gd name="T6" fmla="*/ 2147483647 w 240"/>
              <a:gd name="T7" fmla="*/ 0 h 1587"/>
              <a:gd name="T8" fmla="*/ 0 60000 65536"/>
              <a:gd name="T9" fmla="*/ 0 60000 65536"/>
              <a:gd name="T10" fmla="*/ 0 60000 65536"/>
              <a:gd name="T11" fmla="*/ 0 60000 65536"/>
              <a:gd name="T12" fmla="*/ 0 w 240"/>
              <a:gd name="T13" fmla="*/ 0 h 1587"/>
              <a:gd name="T14" fmla="*/ 240 w 240"/>
              <a:gd name="T15" fmla="*/ 1587 h 1587"/>
            </a:gdLst>
            <a:ahLst/>
            <a:cxnLst>
              <a:cxn ang="T8">
                <a:pos x="T0" y="T1"/>
              </a:cxn>
              <a:cxn ang="T9">
                <a:pos x="T2" y="T3"/>
              </a:cxn>
              <a:cxn ang="T10">
                <a:pos x="T4" y="T5"/>
              </a:cxn>
              <a:cxn ang="T11">
                <a:pos x="T6" y="T7"/>
              </a:cxn>
            </a:cxnLst>
            <a:rect l="T12" t="T13" r="T14" b="T15"/>
            <a:pathLst>
              <a:path w="240" h="1587">
                <a:moveTo>
                  <a:pt x="0" y="0"/>
                </a:moveTo>
                <a:lnTo>
                  <a:pt x="196"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40" name="Line 364"/>
          <p:cNvSpPr>
            <a:spLocks noChangeShapeType="1"/>
          </p:cNvSpPr>
          <p:nvPr/>
        </p:nvSpPr>
        <p:spPr bwMode="auto">
          <a:xfrm>
            <a:off x="5053013" y="26749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41" name="Freeform 365"/>
          <p:cNvSpPr>
            <a:spLocks/>
          </p:cNvSpPr>
          <p:nvPr/>
        </p:nvSpPr>
        <p:spPr bwMode="auto">
          <a:xfrm>
            <a:off x="5113338" y="2674938"/>
            <a:ext cx="317500" cy="1587"/>
          </a:xfrm>
          <a:custGeom>
            <a:avLst/>
            <a:gdLst>
              <a:gd name="T0" fmla="*/ 0 w 200"/>
              <a:gd name="T1" fmla="*/ 0 h 1587"/>
              <a:gd name="T2" fmla="*/ 2147483647 w 200"/>
              <a:gd name="T3" fmla="*/ 0 h 1587"/>
              <a:gd name="T4" fmla="*/ 2147483647 w 200"/>
              <a:gd name="T5" fmla="*/ 0 h 1587"/>
              <a:gd name="T6" fmla="*/ 2147483647 w 200"/>
              <a:gd name="T7" fmla="*/ 0 h 1587"/>
              <a:gd name="T8" fmla="*/ 0 60000 65536"/>
              <a:gd name="T9" fmla="*/ 0 60000 65536"/>
              <a:gd name="T10" fmla="*/ 0 60000 65536"/>
              <a:gd name="T11" fmla="*/ 0 60000 65536"/>
              <a:gd name="T12" fmla="*/ 0 w 200"/>
              <a:gd name="T13" fmla="*/ 0 h 1587"/>
              <a:gd name="T14" fmla="*/ 200 w 200"/>
              <a:gd name="T15" fmla="*/ 1587 h 1587"/>
            </a:gdLst>
            <a:ahLst/>
            <a:cxnLst>
              <a:cxn ang="T8">
                <a:pos x="T0" y="T1"/>
              </a:cxn>
              <a:cxn ang="T9">
                <a:pos x="T2" y="T3"/>
              </a:cxn>
              <a:cxn ang="T10">
                <a:pos x="T4" y="T5"/>
              </a:cxn>
              <a:cxn ang="T11">
                <a:pos x="T6" y="T7"/>
              </a:cxn>
            </a:cxnLst>
            <a:rect l="T12" t="T13" r="T14" b="T15"/>
            <a:pathLst>
              <a:path w="200" h="1587">
                <a:moveTo>
                  <a:pt x="0" y="0"/>
                </a:moveTo>
                <a:lnTo>
                  <a:pt x="92" y="0"/>
                </a:lnTo>
                <a:lnTo>
                  <a:pt x="20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42" name="Freeform 366"/>
          <p:cNvSpPr>
            <a:spLocks/>
          </p:cNvSpPr>
          <p:nvPr/>
        </p:nvSpPr>
        <p:spPr bwMode="auto">
          <a:xfrm>
            <a:off x="3665538" y="2403475"/>
            <a:ext cx="1587" cy="234950"/>
          </a:xfrm>
          <a:custGeom>
            <a:avLst/>
            <a:gdLst>
              <a:gd name="T0" fmla="*/ 0 w 1587"/>
              <a:gd name="T1" fmla="*/ 0 h 148"/>
              <a:gd name="T2" fmla="*/ 0 w 1587"/>
              <a:gd name="T3" fmla="*/ 2147483647 h 148"/>
              <a:gd name="T4" fmla="*/ 0 w 1587"/>
              <a:gd name="T5" fmla="*/ 2147483647 h 148"/>
              <a:gd name="T6" fmla="*/ 0 60000 65536"/>
              <a:gd name="T7" fmla="*/ 0 60000 65536"/>
              <a:gd name="T8" fmla="*/ 0 60000 65536"/>
              <a:gd name="T9" fmla="*/ 0 w 1587"/>
              <a:gd name="T10" fmla="*/ 0 h 148"/>
              <a:gd name="T11" fmla="*/ 1587 w 1587"/>
              <a:gd name="T12" fmla="*/ 148 h 148"/>
            </a:gdLst>
            <a:ahLst/>
            <a:cxnLst>
              <a:cxn ang="T6">
                <a:pos x="T0" y="T1"/>
              </a:cxn>
              <a:cxn ang="T7">
                <a:pos x="T2" y="T3"/>
              </a:cxn>
              <a:cxn ang="T8">
                <a:pos x="T4" y="T5"/>
              </a:cxn>
            </a:cxnLst>
            <a:rect l="T9" t="T10" r="T11" b="T12"/>
            <a:pathLst>
              <a:path w="1587" h="148">
                <a:moveTo>
                  <a:pt x="0" y="0"/>
                </a:moveTo>
                <a:lnTo>
                  <a:pt x="0" y="52"/>
                </a:lnTo>
                <a:lnTo>
                  <a:pt x="0" y="14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43" name="Freeform 367"/>
          <p:cNvSpPr>
            <a:spLocks/>
          </p:cNvSpPr>
          <p:nvPr/>
        </p:nvSpPr>
        <p:spPr bwMode="auto">
          <a:xfrm>
            <a:off x="3665538" y="2671763"/>
            <a:ext cx="1587" cy="30162"/>
          </a:xfrm>
          <a:custGeom>
            <a:avLst/>
            <a:gdLst>
              <a:gd name="T0" fmla="*/ 0 w 1587"/>
              <a:gd name="T1" fmla="*/ 0 h 19"/>
              <a:gd name="T2" fmla="*/ 0 w 1587"/>
              <a:gd name="T3" fmla="*/ 2147483647 h 19"/>
              <a:gd name="T4" fmla="*/ 0 w 1587"/>
              <a:gd name="T5" fmla="*/ 2147483647 h 19"/>
              <a:gd name="T6" fmla="*/ 0 60000 65536"/>
              <a:gd name="T7" fmla="*/ 0 60000 65536"/>
              <a:gd name="T8" fmla="*/ 0 60000 65536"/>
              <a:gd name="T9" fmla="*/ 0 w 1587"/>
              <a:gd name="T10" fmla="*/ 0 h 19"/>
              <a:gd name="T11" fmla="*/ 1587 w 1587"/>
              <a:gd name="T12" fmla="*/ 19 h 19"/>
            </a:gdLst>
            <a:ahLst/>
            <a:cxnLst>
              <a:cxn ang="T6">
                <a:pos x="T0" y="T1"/>
              </a:cxn>
              <a:cxn ang="T7">
                <a:pos x="T2" y="T3"/>
              </a:cxn>
              <a:cxn ang="T8">
                <a:pos x="T4" y="T5"/>
              </a:cxn>
            </a:cxnLst>
            <a:rect l="T9" t="T10" r="T11" b="T12"/>
            <a:pathLst>
              <a:path w="1587" h="19">
                <a:moveTo>
                  <a:pt x="0" y="0"/>
                </a:moveTo>
                <a:lnTo>
                  <a:pt x="0" y="2"/>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44" name="Freeform 368"/>
          <p:cNvSpPr>
            <a:spLocks/>
          </p:cNvSpPr>
          <p:nvPr/>
        </p:nvSpPr>
        <p:spPr bwMode="auto">
          <a:xfrm>
            <a:off x="3665538" y="2732088"/>
            <a:ext cx="1587" cy="238125"/>
          </a:xfrm>
          <a:custGeom>
            <a:avLst/>
            <a:gdLst>
              <a:gd name="T0" fmla="*/ 0 w 1587"/>
              <a:gd name="T1" fmla="*/ 0 h 150"/>
              <a:gd name="T2" fmla="*/ 0 w 1587"/>
              <a:gd name="T3" fmla="*/ 2147483647 h 150"/>
              <a:gd name="T4" fmla="*/ 0 w 1587"/>
              <a:gd name="T5" fmla="*/ 2147483647 h 150"/>
              <a:gd name="T6" fmla="*/ 0 60000 65536"/>
              <a:gd name="T7" fmla="*/ 0 60000 65536"/>
              <a:gd name="T8" fmla="*/ 0 60000 65536"/>
              <a:gd name="T9" fmla="*/ 0 w 1587"/>
              <a:gd name="T10" fmla="*/ 0 h 150"/>
              <a:gd name="T11" fmla="*/ 1587 w 1587"/>
              <a:gd name="T12" fmla="*/ 150 h 150"/>
            </a:gdLst>
            <a:ahLst/>
            <a:cxnLst>
              <a:cxn ang="T6">
                <a:pos x="T0" y="T1"/>
              </a:cxn>
              <a:cxn ang="T7">
                <a:pos x="T2" y="T3"/>
              </a:cxn>
              <a:cxn ang="T8">
                <a:pos x="T4" y="T5"/>
              </a:cxn>
            </a:cxnLst>
            <a:rect l="T9" t="T10" r="T11" b="T12"/>
            <a:pathLst>
              <a:path w="1587" h="150">
                <a:moveTo>
                  <a:pt x="0" y="0"/>
                </a:moveTo>
                <a:lnTo>
                  <a:pt x="0" y="83"/>
                </a:lnTo>
                <a:lnTo>
                  <a:pt x="0" y="15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45" name="Line 369"/>
          <p:cNvSpPr>
            <a:spLocks noChangeShapeType="1"/>
          </p:cNvSpPr>
          <p:nvPr/>
        </p:nvSpPr>
        <p:spPr bwMode="auto">
          <a:xfrm>
            <a:off x="2951163"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46" name="Line 370"/>
          <p:cNvSpPr>
            <a:spLocks noChangeShapeType="1"/>
          </p:cNvSpPr>
          <p:nvPr/>
        </p:nvSpPr>
        <p:spPr bwMode="auto">
          <a:xfrm>
            <a:off x="2997200" y="2760663"/>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47" name="Line 371"/>
          <p:cNvSpPr>
            <a:spLocks noChangeShapeType="1"/>
          </p:cNvSpPr>
          <p:nvPr/>
        </p:nvSpPr>
        <p:spPr bwMode="auto">
          <a:xfrm>
            <a:off x="3046413"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48" name="Line 372"/>
          <p:cNvSpPr>
            <a:spLocks noChangeShapeType="1"/>
          </p:cNvSpPr>
          <p:nvPr/>
        </p:nvSpPr>
        <p:spPr bwMode="auto">
          <a:xfrm>
            <a:off x="3095625" y="2760663"/>
            <a:ext cx="30163"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49" name="Line 373"/>
          <p:cNvSpPr>
            <a:spLocks noChangeShapeType="1"/>
          </p:cNvSpPr>
          <p:nvPr/>
        </p:nvSpPr>
        <p:spPr bwMode="auto">
          <a:xfrm>
            <a:off x="3140075" y="2760663"/>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50" name="Line 374"/>
          <p:cNvSpPr>
            <a:spLocks noChangeShapeType="1"/>
          </p:cNvSpPr>
          <p:nvPr/>
        </p:nvSpPr>
        <p:spPr bwMode="auto">
          <a:xfrm>
            <a:off x="3189288"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51" name="Line 375"/>
          <p:cNvSpPr>
            <a:spLocks noChangeShapeType="1"/>
          </p:cNvSpPr>
          <p:nvPr/>
        </p:nvSpPr>
        <p:spPr bwMode="auto">
          <a:xfrm>
            <a:off x="3235325" y="2760663"/>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52" name="Freeform 376"/>
          <p:cNvSpPr>
            <a:spLocks/>
          </p:cNvSpPr>
          <p:nvPr/>
        </p:nvSpPr>
        <p:spPr bwMode="auto">
          <a:xfrm>
            <a:off x="3284538" y="2760663"/>
            <a:ext cx="63500" cy="1587"/>
          </a:xfrm>
          <a:custGeom>
            <a:avLst/>
            <a:gdLst>
              <a:gd name="T0" fmla="*/ 0 w 40"/>
              <a:gd name="T1" fmla="*/ 0 h 1587"/>
              <a:gd name="T2" fmla="*/ 2147483647 w 40"/>
              <a:gd name="T3" fmla="*/ 0 h 1587"/>
              <a:gd name="T4" fmla="*/ 2147483647 w 40"/>
              <a:gd name="T5" fmla="*/ 0 h 1587"/>
              <a:gd name="T6" fmla="*/ 2147483647 w 40"/>
              <a:gd name="T7" fmla="*/ 0 h 1587"/>
              <a:gd name="T8" fmla="*/ 0 60000 65536"/>
              <a:gd name="T9" fmla="*/ 0 60000 65536"/>
              <a:gd name="T10" fmla="*/ 0 60000 65536"/>
              <a:gd name="T11" fmla="*/ 0 60000 65536"/>
              <a:gd name="T12" fmla="*/ 0 w 40"/>
              <a:gd name="T13" fmla="*/ 0 h 1587"/>
              <a:gd name="T14" fmla="*/ 40 w 40"/>
              <a:gd name="T15" fmla="*/ 1587 h 1587"/>
            </a:gdLst>
            <a:ahLst/>
            <a:cxnLst>
              <a:cxn ang="T8">
                <a:pos x="T0" y="T1"/>
              </a:cxn>
              <a:cxn ang="T9">
                <a:pos x="T2" y="T3"/>
              </a:cxn>
              <a:cxn ang="T10">
                <a:pos x="T4" y="T5"/>
              </a:cxn>
              <a:cxn ang="T11">
                <a:pos x="T6" y="T7"/>
              </a:cxn>
            </a:cxnLst>
            <a:rect l="T12" t="T13" r="T14" b="T15"/>
            <a:pathLst>
              <a:path w="40" h="1587">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53" name="Line 377"/>
          <p:cNvSpPr>
            <a:spLocks noChangeShapeType="1"/>
          </p:cNvSpPr>
          <p:nvPr/>
        </p:nvSpPr>
        <p:spPr bwMode="auto">
          <a:xfrm>
            <a:off x="2951163"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54" name="Line 378"/>
          <p:cNvSpPr>
            <a:spLocks noChangeShapeType="1"/>
          </p:cNvSpPr>
          <p:nvPr/>
        </p:nvSpPr>
        <p:spPr bwMode="auto">
          <a:xfrm>
            <a:off x="2997200" y="2586038"/>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55" name="Line 379"/>
          <p:cNvSpPr>
            <a:spLocks noChangeShapeType="1"/>
          </p:cNvSpPr>
          <p:nvPr/>
        </p:nvSpPr>
        <p:spPr bwMode="auto">
          <a:xfrm>
            <a:off x="3046413"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56" name="Line 380"/>
          <p:cNvSpPr>
            <a:spLocks noChangeShapeType="1"/>
          </p:cNvSpPr>
          <p:nvPr/>
        </p:nvSpPr>
        <p:spPr bwMode="auto">
          <a:xfrm>
            <a:off x="3095625" y="2586038"/>
            <a:ext cx="30163"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57" name="Line 381"/>
          <p:cNvSpPr>
            <a:spLocks noChangeShapeType="1"/>
          </p:cNvSpPr>
          <p:nvPr/>
        </p:nvSpPr>
        <p:spPr bwMode="auto">
          <a:xfrm>
            <a:off x="3140075" y="2586038"/>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58" name="Line 382"/>
          <p:cNvSpPr>
            <a:spLocks noChangeShapeType="1"/>
          </p:cNvSpPr>
          <p:nvPr/>
        </p:nvSpPr>
        <p:spPr bwMode="auto">
          <a:xfrm>
            <a:off x="3189288"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59" name="Line 383"/>
          <p:cNvSpPr>
            <a:spLocks noChangeShapeType="1"/>
          </p:cNvSpPr>
          <p:nvPr/>
        </p:nvSpPr>
        <p:spPr bwMode="auto">
          <a:xfrm>
            <a:off x="3235325" y="2586038"/>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60" name="Freeform 384"/>
          <p:cNvSpPr>
            <a:spLocks/>
          </p:cNvSpPr>
          <p:nvPr/>
        </p:nvSpPr>
        <p:spPr bwMode="auto">
          <a:xfrm>
            <a:off x="3284538" y="2586038"/>
            <a:ext cx="63500" cy="1587"/>
          </a:xfrm>
          <a:custGeom>
            <a:avLst/>
            <a:gdLst>
              <a:gd name="T0" fmla="*/ 0 w 40"/>
              <a:gd name="T1" fmla="*/ 0 h 1587"/>
              <a:gd name="T2" fmla="*/ 2147483647 w 40"/>
              <a:gd name="T3" fmla="*/ 0 h 1587"/>
              <a:gd name="T4" fmla="*/ 2147483647 w 40"/>
              <a:gd name="T5" fmla="*/ 0 h 1587"/>
              <a:gd name="T6" fmla="*/ 2147483647 w 40"/>
              <a:gd name="T7" fmla="*/ 0 h 1587"/>
              <a:gd name="T8" fmla="*/ 0 60000 65536"/>
              <a:gd name="T9" fmla="*/ 0 60000 65536"/>
              <a:gd name="T10" fmla="*/ 0 60000 65536"/>
              <a:gd name="T11" fmla="*/ 0 60000 65536"/>
              <a:gd name="T12" fmla="*/ 0 w 40"/>
              <a:gd name="T13" fmla="*/ 0 h 1587"/>
              <a:gd name="T14" fmla="*/ 40 w 40"/>
              <a:gd name="T15" fmla="*/ 1587 h 1587"/>
            </a:gdLst>
            <a:ahLst/>
            <a:cxnLst>
              <a:cxn ang="T8">
                <a:pos x="T0" y="T1"/>
              </a:cxn>
              <a:cxn ang="T9">
                <a:pos x="T2" y="T3"/>
              </a:cxn>
              <a:cxn ang="T10">
                <a:pos x="T4" y="T5"/>
              </a:cxn>
              <a:cxn ang="T11">
                <a:pos x="T6" y="T7"/>
              </a:cxn>
            </a:cxnLst>
            <a:rect l="T12" t="T13" r="T14" b="T15"/>
            <a:pathLst>
              <a:path w="40" h="1587">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61" name="Line 385"/>
          <p:cNvSpPr>
            <a:spLocks noChangeShapeType="1"/>
          </p:cNvSpPr>
          <p:nvPr/>
        </p:nvSpPr>
        <p:spPr bwMode="auto">
          <a:xfrm flipV="1">
            <a:off x="3979863" y="2109788"/>
            <a:ext cx="1587" cy="2222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62" name="Freeform 386"/>
          <p:cNvSpPr>
            <a:spLocks/>
          </p:cNvSpPr>
          <p:nvPr/>
        </p:nvSpPr>
        <p:spPr bwMode="auto">
          <a:xfrm>
            <a:off x="4303713" y="2546350"/>
            <a:ext cx="107950" cy="1588"/>
          </a:xfrm>
          <a:custGeom>
            <a:avLst/>
            <a:gdLst>
              <a:gd name="T0" fmla="*/ 0 w 68"/>
              <a:gd name="T1" fmla="*/ 0 h 1588"/>
              <a:gd name="T2" fmla="*/ 2147483647 w 68"/>
              <a:gd name="T3" fmla="*/ 0 h 1588"/>
              <a:gd name="T4" fmla="*/ 2147483647 w 68"/>
              <a:gd name="T5" fmla="*/ 0 h 1588"/>
              <a:gd name="T6" fmla="*/ 0 60000 65536"/>
              <a:gd name="T7" fmla="*/ 0 60000 65536"/>
              <a:gd name="T8" fmla="*/ 0 60000 65536"/>
              <a:gd name="T9" fmla="*/ 0 w 68"/>
              <a:gd name="T10" fmla="*/ 0 h 1588"/>
              <a:gd name="T11" fmla="*/ 68 w 68"/>
              <a:gd name="T12" fmla="*/ 1588 h 1588"/>
            </a:gdLst>
            <a:ahLst/>
            <a:cxnLst>
              <a:cxn ang="T6">
                <a:pos x="T0" y="T1"/>
              </a:cxn>
              <a:cxn ang="T7">
                <a:pos x="T2" y="T3"/>
              </a:cxn>
              <a:cxn ang="T8">
                <a:pos x="T4" y="T5"/>
              </a:cxn>
            </a:cxnLst>
            <a:rect l="T9" t="T10" r="T11" b="T12"/>
            <a:pathLst>
              <a:path w="68" h="1588">
                <a:moveTo>
                  <a:pt x="0" y="0"/>
                </a:moveTo>
                <a:lnTo>
                  <a:pt x="10" y="0"/>
                </a:lnTo>
                <a:lnTo>
                  <a:pt x="68"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63" name="Line 387"/>
          <p:cNvSpPr>
            <a:spLocks noChangeShapeType="1"/>
          </p:cNvSpPr>
          <p:nvPr/>
        </p:nvSpPr>
        <p:spPr bwMode="auto">
          <a:xfrm>
            <a:off x="4240213" y="2611438"/>
            <a:ext cx="15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64" name="Freeform 388"/>
          <p:cNvSpPr>
            <a:spLocks/>
          </p:cNvSpPr>
          <p:nvPr/>
        </p:nvSpPr>
        <p:spPr bwMode="auto">
          <a:xfrm>
            <a:off x="4059238" y="2546350"/>
            <a:ext cx="115887" cy="1588"/>
          </a:xfrm>
          <a:custGeom>
            <a:avLst/>
            <a:gdLst>
              <a:gd name="T0" fmla="*/ 2147483647 w 73"/>
              <a:gd name="T1" fmla="*/ 0 h 1588"/>
              <a:gd name="T2" fmla="*/ 2147483647 w 73"/>
              <a:gd name="T3" fmla="*/ 0 h 1588"/>
              <a:gd name="T4" fmla="*/ 0 w 73"/>
              <a:gd name="T5" fmla="*/ 0 h 1588"/>
              <a:gd name="T6" fmla="*/ 0 60000 65536"/>
              <a:gd name="T7" fmla="*/ 0 60000 65536"/>
              <a:gd name="T8" fmla="*/ 0 60000 65536"/>
              <a:gd name="T9" fmla="*/ 0 w 73"/>
              <a:gd name="T10" fmla="*/ 0 h 1588"/>
              <a:gd name="T11" fmla="*/ 73 w 73"/>
              <a:gd name="T12" fmla="*/ 1588 h 1588"/>
            </a:gdLst>
            <a:ahLst/>
            <a:cxnLst>
              <a:cxn ang="T6">
                <a:pos x="T0" y="T1"/>
              </a:cxn>
              <a:cxn ang="T7">
                <a:pos x="T2" y="T3"/>
              </a:cxn>
              <a:cxn ang="T8">
                <a:pos x="T4" y="T5"/>
              </a:cxn>
            </a:cxnLst>
            <a:rect l="T9" t="T10" r="T11" b="T12"/>
            <a:pathLst>
              <a:path w="73" h="1588">
                <a:moveTo>
                  <a:pt x="73" y="0"/>
                </a:moveTo>
                <a:lnTo>
                  <a:pt x="64"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65" name="Freeform 389"/>
          <p:cNvSpPr>
            <a:spLocks/>
          </p:cNvSpPr>
          <p:nvPr/>
        </p:nvSpPr>
        <p:spPr bwMode="auto">
          <a:xfrm>
            <a:off x="4240213" y="2371725"/>
            <a:ext cx="1587" cy="111125"/>
          </a:xfrm>
          <a:custGeom>
            <a:avLst/>
            <a:gdLst>
              <a:gd name="T0" fmla="*/ 0 w 1587"/>
              <a:gd name="T1" fmla="*/ 2147483647 h 70"/>
              <a:gd name="T2" fmla="*/ 0 w 1587"/>
              <a:gd name="T3" fmla="*/ 2147483647 h 70"/>
              <a:gd name="T4" fmla="*/ 0 w 1587"/>
              <a:gd name="T5" fmla="*/ 0 h 70"/>
              <a:gd name="T6" fmla="*/ 0 60000 65536"/>
              <a:gd name="T7" fmla="*/ 0 60000 65536"/>
              <a:gd name="T8" fmla="*/ 0 60000 65536"/>
              <a:gd name="T9" fmla="*/ 0 w 1587"/>
              <a:gd name="T10" fmla="*/ 0 h 70"/>
              <a:gd name="T11" fmla="*/ 1587 w 1587"/>
              <a:gd name="T12" fmla="*/ 70 h 70"/>
            </a:gdLst>
            <a:ahLst/>
            <a:cxnLst>
              <a:cxn ang="T6">
                <a:pos x="T0" y="T1"/>
              </a:cxn>
              <a:cxn ang="T7">
                <a:pos x="T2" y="T3"/>
              </a:cxn>
              <a:cxn ang="T8">
                <a:pos x="T4" y="T5"/>
              </a:cxn>
            </a:cxnLst>
            <a:rect l="T9" t="T10" r="T11" b="T12"/>
            <a:pathLst>
              <a:path w="1587" h="70">
                <a:moveTo>
                  <a:pt x="0" y="70"/>
                </a:moveTo>
                <a:lnTo>
                  <a:pt x="0" y="6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66" name="Line 390"/>
          <p:cNvSpPr>
            <a:spLocks noChangeShapeType="1"/>
          </p:cNvSpPr>
          <p:nvPr/>
        </p:nvSpPr>
        <p:spPr bwMode="auto">
          <a:xfrm>
            <a:off x="4240213" y="2546350"/>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67" name="Line 391"/>
          <p:cNvSpPr>
            <a:spLocks noChangeShapeType="1"/>
          </p:cNvSpPr>
          <p:nvPr/>
        </p:nvSpPr>
        <p:spPr bwMode="auto">
          <a:xfrm>
            <a:off x="4240213" y="254635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68" name="Line 392"/>
          <p:cNvSpPr>
            <a:spLocks noChangeShapeType="1"/>
          </p:cNvSpPr>
          <p:nvPr/>
        </p:nvSpPr>
        <p:spPr bwMode="auto">
          <a:xfrm flipH="1">
            <a:off x="4210050" y="254635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69" name="Line 393"/>
          <p:cNvSpPr>
            <a:spLocks noChangeShapeType="1"/>
          </p:cNvSpPr>
          <p:nvPr/>
        </p:nvSpPr>
        <p:spPr bwMode="auto">
          <a:xfrm flipV="1">
            <a:off x="4240213" y="25161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70" name="Freeform 394"/>
          <p:cNvSpPr>
            <a:spLocks/>
          </p:cNvSpPr>
          <p:nvPr/>
        </p:nvSpPr>
        <p:spPr bwMode="auto">
          <a:xfrm>
            <a:off x="4303713" y="2803525"/>
            <a:ext cx="104775" cy="1588"/>
          </a:xfrm>
          <a:custGeom>
            <a:avLst/>
            <a:gdLst>
              <a:gd name="T0" fmla="*/ 0 w 66"/>
              <a:gd name="T1" fmla="*/ 0 h 1588"/>
              <a:gd name="T2" fmla="*/ 2147483647 w 66"/>
              <a:gd name="T3" fmla="*/ 0 h 1588"/>
              <a:gd name="T4" fmla="*/ 2147483647 w 66"/>
              <a:gd name="T5" fmla="*/ 0 h 1588"/>
              <a:gd name="T6" fmla="*/ 0 60000 65536"/>
              <a:gd name="T7" fmla="*/ 0 60000 65536"/>
              <a:gd name="T8" fmla="*/ 0 60000 65536"/>
              <a:gd name="T9" fmla="*/ 0 w 66"/>
              <a:gd name="T10" fmla="*/ 0 h 1588"/>
              <a:gd name="T11" fmla="*/ 66 w 66"/>
              <a:gd name="T12" fmla="*/ 1588 h 1588"/>
            </a:gdLst>
            <a:ahLst/>
            <a:cxnLst>
              <a:cxn ang="T6">
                <a:pos x="T0" y="T1"/>
              </a:cxn>
              <a:cxn ang="T7">
                <a:pos x="T2" y="T3"/>
              </a:cxn>
              <a:cxn ang="T8">
                <a:pos x="T4" y="T5"/>
              </a:cxn>
            </a:cxnLst>
            <a:rect l="T9" t="T10" r="T11" b="T12"/>
            <a:pathLst>
              <a:path w="66" h="1588">
                <a:moveTo>
                  <a:pt x="0" y="0"/>
                </a:moveTo>
                <a:lnTo>
                  <a:pt x="10" y="0"/>
                </a:lnTo>
                <a:lnTo>
                  <a:pt x="66"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71" name="Freeform 395"/>
          <p:cNvSpPr>
            <a:spLocks/>
          </p:cNvSpPr>
          <p:nvPr/>
        </p:nvSpPr>
        <p:spPr bwMode="auto">
          <a:xfrm>
            <a:off x="4240213" y="2863850"/>
            <a:ext cx="1587" cy="82550"/>
          </a:xfrm>
          <a:custGeom>
            <a:avLst/>
            <a:gdLst>
              <a:gd name="T0" fmla="*/ 0 w 1587"/>
              <a:gd name="T1" fmla="*/ 0 h 52"/>
              <a:gd name="T2" fmla="*/ 0 w 1587"/>
              <a:gd name="T3" fmla="*/ 2147483647 h 52"/>
              <a:gd name="T4" fmla="*/ 0 w 1587"/>
              <a:gd name="T5" fmla="*/ 2147483647 h 52"/>
              <a:gd name="T6" fmla="*/ 0 60000 65536"/>
              <a:gd name="T7" fmla="*/ 0 60000 65536"/>
              <a:gd name="T8" fmla="*/ 0 60000 65536"/>
              <a:gd name="T9" fmla="*/ 0 w 1587"/>
              <a:gd name="T10" fmla="*/ 0 h 52"/>
              <a:gd name="T11" fmla="*/ 1587 w 1587"/>
              <a:gd name="T12" fmla="*/ 52 h 52"/>
            </a:gdLst>
            <a:ahLst/>
            <a:cxnLst>
              <a:cxn ang="T6">
                <a:pos x="T0" y="T1"/>
              </a:cxn>
              <a:cxn ang="T7">
                <a:pos x="T2" y="T3"/>
              </a:cxn>
              <a:cxn ang="T8">
                <a:pos x="T4" y="T5"/>
              </a:cxn>
            </a:cxnLst>
            <a:rect l="T9" t="T10" r="T11" b="T12"/>
            <a:pathLst>
              <a:path w="1587" h="52">
                <a:moveTo>
                  <a:pt x="0" y="0"/>
                </a:moveTo>
                <a:lnTo>
                  <a:pt x="0" y="12"/>
                </a:lnTo>
                <a:lnTo>
                  <a:pt x="0" y="5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72" name="Freeform 396"/>
          <p:cNvSpPr>
            <a:spLocks/>
          </p:cNvSpPr>
          <p:nvPr/>
        </p:nvSpPr>
        <p:spPr bwMode="auto">
          <a:xfrm>
            <a:off x="4048125" y="2803525"/>
            <a:ext cx="127000" cy="1588"/>
          </a:xfrm>
          <a:custGeom>
            <a:avLst/>
            <a:gdLst>
              <a:gd name="T0" fmla="*/ 2147483647 w 80"/>
              <a:gd name="T1" fmla="*/ 0 h 1588"/>
              <a:gd name="T2" fmla="*/ 2147483647 w 80"/>
              <a:gd name="T3" fmla="*/ 0 h 1588"/>
              <a:gd name="T4" fmla="*/ 0 w 80"/>
              <a:gd name="T5" fmla="*/ 0 h 1588"/>
              <a:gd name="T6" fmla="*/ 0 60000 65536"/>
              <a:gd name="T7" fmla="*/ 0 60000 65536"/>
              <a:gd name="T8" fmla="*/ 0 60000 65536"/>
              <a:gd name="T9" fmla="*/ 0 w 80"/>
              <a:gd name="T10" fmla="*/ 0 h 1588"/>
              <a:gd name="T11" fmla="*/ 80 w 80"/>
              <a:gd name="T12" fmla="*/ 1588 h 1588"/>
            </a:gdLst>
            <a:ahLst/>
            <a:cxnLst>
              <a:cxn ang="T6">
                <a:pos x="T0" y="T1"/>
              </a:cxn>
              <a:cxn ang="T7">
                <a:pos x="T2" y="T3"/>
              </a:cxn>
              <a:cxn ang="T8">
                <a:pos x="T4" y="T5"/>
              </a:cxn>
            </a:cxnLst>
            <a:rect l="T9" t="T10" r="T11" b="T12"/>
            <a:pathLst>
              <a:path w="80" h="1588">
                <a:moveTo>
                  <a:pt x="80" y="0"/>
                </a:moveTo>
                <a:lnTo>
                  <a:pt x="71"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73" name="Freeform 397"/>
          <p:cNvSpPr>
            <a:spLocks/>
          </p:cNvSpPr>
          <p:nvPr/>
        </p:nvSpPr>
        <p:spPr bwMode="auto">
          <a:xfrm>
            <a:off x="4240213" y="2611438"/>
            <a:ext cx="1587" cy="127000"/>
          </a:xfrm>
          <a:custGeom>
            <a:avLst/>
            <a:gdLst>
              <a:gd name="T0" fmla="*/ 0 w 1587"/>
              <a:gd name="T1" fmla="*/ 2147483647 h 80"/>
              <a:gd name="T2" fmla="*/ 0 w 1587"/>
              <a:gd name="T3" fmla="*/ 2147483647 h 80"/>
              <a:gd name="T4" fmla="*/ 0 w 1587"/>
              <a:gd name="T5" fmla="*/ 2147483647 h 80"/>
              <a:gd name="T6" fmla="*/ 0 w 1587"/>
              <a:gd name="T7" fmla="*/ 2147483647 h 80"/>
              <a:gd name="T8" fmla="*/ 0 w 1587"/>
              <a:gd name="T9" fmla="*/ 2147483647 h 80"/>
              <a:gd name="T10" fmla="*/ 0 w 1587"/>
              <a:gd name="T11" fmla="*/ 0 h 80"/>
              <a:gd name="T12" fmla="*/ 0 60000 65536"/>
              <a:gd name="T13" fmla="*/ 0 60000 65536"/>
              <a:gd name="T14" fmla="*/ 0 60000 65536"/>
              <a:gd name="T15" fmla="*/ 0 60000 65536"/>
              <a:gd name="T16" fmla="*/ 0 60000 65536"/>
              <a:gd name="T17" fmla="*/ 0 60000 65536"/>
              <a:gd name="T18" fmla="*/ 0 w 1587"/>
              <a:gd name="T19" fmla="*/ 0 h 80"/>
              <a:gd name="T20" fmla="*/ 1587 w 1587"/>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587" h="80">
                <a:moveTo>
                  <a:pt x="0" y="80"/>
                </a:moveTo>
                <a:lnTo>
                  <a:pt x="0" y="71"/>
                </a:lnTo>
                <a:lnTo>
                  <a:pt x="0" y="40"/>
                </a:lnTo>
                <a:lnTo>
                  <a:pt x="0" y="30"/>
                </a:lnTo>
                <a:lnTo>
                  <a:pt x="0" y="9"/>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74" name="Line 398"/>
          <p:cNvSpPr>
            <a:spLocks noChangeShapeType="1"/>
          </p:cNvSpPr>
          <p:nvPr/>
        </p:nvSpPr>
        <p:spPr bwMode="auto">
          <a:xfrm>
            <a:off x="4240213" y="2803525"/>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75" name="Line 399"/>
          <p:cNvSpPr>
            <a:spLocks noChangeShapeType="1"/>
          </p:cNvSpPr>
          <p:nvPr/>
        </p:nvSpPr>
        <p:spPr bwMode="auto">
          <a:xfrm>
            <a:off x="4240213" y="280352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76" name="Line 400"/>
          <p:cNvSpPr>
            <a:spLocks noChangeShapeType="1"/>
          </p:cNvSpPr>
          <p:nvPr/>
        </p:nvSpPr>
        <p:spPr bwMode="auto">
          <a:xfrm flipH="1">
            <a:off x="4210050" y="2803525"/>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77" name="Line 401"/>
          <p:cNvSpPr>
            <a:spLocks noChangeShapeType="1"/>
          </p:cNvSpPr>
          <p:nvPr/>
        </p:nvSpPr>
        <p:spPr bwMode="auto">
          <a:xfrm flipV="1">
            <a:off x="4240213" y="277018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78" name="Freeform 402"/>
          <p:cNvSpPr>
            <a:spLocks/>
          </p:cNvSpPr>
          <p:nvPr/>
        </p:nvSpPr>
        <p:spPr bwMode="auto">
          <a:xfrm>
            <a:off x="3503613" y="2876550"/>
            <a:ext cx="552450" cy="155575"/>
          </a:xfrm>
          <a:custGeom>
            <a:avLst/>
            <a:gdLst>
              <a:gd name="T0" fmla="*/ 2147483647 w 348"/>
              <a:gd name="T1" fmla="*/ 0 h 98"/>
              <a:gd name="T2" fmla="*/ 2147483647 w 348"/>
              <a:gd name="T3" fmla="*/ 2147483647 h 98"/>
              <a:gd name="T4" fmla="*/ 2147483647 w 348"/>
              <a:gd name="T5" fmla="*/ 2147483647 h 98"/>
              <a:gd name="T6" fmla="*/ 0 w 348"/>
              <a:gd name="T7" fmla="*/ 2147483647 h 98"/>
              <a:gd name="T8" fmla="*/ 0 60000 65536"/>
              <a:gd name="T9" fmla="*/ 0 60000 65536"/>
              <a:gd name="T10" fmla="*/ 0 60000 65536"/>
              <a:gd name="T11" fmla="*/ 0 60000 65536"/>
              <a:gd name="T12" fmla="*/ 0 w 348"/>
              <a:gd name="T13" fmla="*/ 0 h 98"/>
              <a:gd name="T14" fmla="*/ 348 w 348"/>
              <a:gd name="T15" fmla="*/ 98 h 98"/>
            </a:gdLst>
            <a:ahLst/>
            <a:cxnLst>
              <a:cxn ang="T8">
                <a:pos x="T0" y="T1"/>
              </a:cxn>
              <a:cxn ang="T9">
                <a:pos x="T2" y="T3"/>
              </a:cxn>
              <a:cxn ang="T10">
                <a:pos x="T4" y="T5"/>
              </a:cxn>
              <a:cxn ang="T11">
                <a:pos x="T6" y="T7"/>
              </a:cxn>
            </a:cxnLst>
            <a:rect l="T12" t="T13" r="T14" b="T15"/>
            <a:pathLst>
              <a:path w="348" h="98">
                <a:moveTo>
                  <a:pt x="348" y="0"/>
                </a:moveTo>
                <a:lnTo>
                  <a:pt x="304" y="17"/>
                </a:lnTo>
                <a:lnTo>
                  <a:pt x="100" y="98"/>
                </a:lnTo>
                <a:lnTo>
                  <a:pt x="0" y="9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79" name="Line 403"/>
          <p:cNvSpPr>
            <a:spLocks noChangeShapeType="1"/>
          </p:cNvSpPr>
          <p:nvPr/>
        </p:nvSpPr>
        <p:spPr bwMode="auto">
          <a:xfrm flipV="1">
            <a:off x="4779963" y="1987550"/>
            <a:ext cx="1587" cy="3365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80" name="Line 404"/>
          <p:cNvSpPr>
            <a:spLocks noChangeShapeType="1"/>
          </p:cNvSpPr>
          <p:nvPr/>
        </p:nvSpPr>
        <p:spPr bwMode="auto">
          <a:xfrm flipV="1">
            <a:off x="4462463" y="1987550"/>
            <a:ext cx="1587" cy="3365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81" name="Freeform 405"/>
          <p:cNvSpPr>
            <a:spLocks/>
          </p:cNvSpPr>
          <p:nvPr/>
        </p:nvSpPr>
        <p:spPr bwMode="auto">
          <a:xfrm>
            <a:off x="5291138" y="2992438"/>
            <a:ext cx="1068387" cy="1587"/>
          </a:xfrm>
          <a:custGeom>
            <a:avLst/>
            <a:gdLst>
              <a:gd name="T0" fmla="*/ 0 w 673"/>
              <a:gd name="T1" fmla="*/ 0 h 1587"/>
              <a:gd name="T2" fmla="*/ 2147483647 w 673"/>
              <a:gd name="T3" fmla="*/ 0 h 1587"/>
              <a:gd name="T4" fmla="*/ 2147483647 w 673"/>
              <a:gd name="T5" fmla="*/ 0 h 1587"/>
              <a:gd name="T6" fmla="*/ 0 60000 65536"/>
              <a:gd name="T7" fmla="*/ 0 60000 65536"/>
              <a:gd name="T8" fmla="*/ 0 60000 65536"/>
              <a:gd name="T9" fmla="*/ 0 w 673"/>
              <a:gd name="T10" fmla="*/ 0 h 1587"/>
              <a:gd name="T11" fmla="*/ 673 w 673"/>
              <a:gd name="T12" fmla="*/ 1587 h 1587"/>
            </a:gdLst>
            <a:ahLst/>
            <a:cxnLst>
              <a:cxn ang="T6">
                <a:pos x="T0" y="T1"/>
              </a:cxn>
              <a:cxn ang="T7">
                <a:pos x="T2" y="T3"/>
              </a:cxn>
              <a:cxn ang="T8">
                <a:pos x="T4" y="T5"/>
              </a:cxn>
            </a:cxnLst>
            <a:rect l="T9" t="T10" r="T11" b="T12"/>
            <a:pathLst>
              <a:path w="673" h="1587">
                <a:moveTo>
                  <a:pt x="0" y="0"/>
                </a:moveTo>
                <a:lnTo>
                  <a:pt x="157" y="0"/>
                </a:lnTo>
                <a:lnTo>
                  <a:pt x="673"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82" name="Line 406"/>
          <p:cNvSpPr>
            <a:spLocks noChangeShapeType="1"/>
          </p:cNvSpPr>
          <p:nvPr/>
        </p:nvSpPr>
        <p:spPr bwMode="auto">
          <a:xfrm>
            <a:off x="5291138" y="2354263"/>
            <a:ext cx="10683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83" name="Freeform 407"/>
          <p:cNvSpPr>
            <a:spLocks/>
          </p:cNvSpPr>
          <p:nvPr/>
        </p:nvSpPr>
        <p:spPr bwMode="auto">
          <a:xfrm>
            <a:off x="5410200" y="2843213"/>
            <a:ext cx="222250" cy="252412"/>
          </a:xfrm>
          <a:custGeom>
            <a:avLst/>
            <a:gdLst>
              <a:gd name="T0" fmla="*/ 0 w 140"/>
              <a:gd name="T1" fmla="*/ 0 h 159"/>
              <a:gd name="T2" fmla="*/ 2147483647 w 140"/>
              <a:gd name="T3" fmla="*/ 2147483647 h 159"/>
              <a:gd name="T4" fmla="*/ 2147483647 w 140"/>
              <a:gd name="T5" fmla="*/ 2147483647 h 159"/>
              <a:gd name="T6" fmla="*/ 0 60000 65536"/>
              <a:gd name="T7" fmla="*/ 0 60000 65536"/>
              <a:gd name="T8" fmla="*/ 0 60000 65536"/>
              <a:gd name="T9" fmla="*/ 0 w 140"/>
              <a:gd name="T10" fmla="*/ 0 h 159"/>
              <a:gd name="T11" fmla="*/ 140 w 140"/>
              <a:gd name="T12" fmla="*/ 159 h 159"/>
            </a:gdLst>
            <a:ahLst/>
            <a:cxnLst>
              <a:cxn ang="T6">
                <a:pos x="T0" y="T1"/>
              </a:cxn>
              <a:cxn ang="T7">
                <a:pos x="T2" y="T3"/>
              </a:cxn>
              <a:cxn ang="T8">
                <a:pos x="T4" y="T5"/>
              </a:cxn>
            </a:cxnLst>
            <a:rect l="T9" t="T10" r="T11" b="T12"/>
            <a:pathLst>
              <a:path w="140" h="159">
                <a:moveTo>
                  <a:pt x="0" y="0"/>
                </a:moveTo>
                <a:lnTo>
                  <a:pt x="82" y="94"/>
                </a:lnTo>
                <a:lnTo>
                  <a:pt x="140" y="15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84" name="Freeform 408"/>
          <p:cNvSpPr>
            <a:spLocks/>
          </p:cNvSpPr>
          <p:nvPr/>
        </p:nvSpPr>
        <p:spPr bwMode="auto">
          <a:xfrm>
            <a:off x="5189538" y="2595563"/>
            <a:ext cx="141287" cy="158750"/>
          </a:xfrm>
          <a:custGeom>
            <a:avLst/>
            <a:gdLst>
              <a:gd name="T0" fmla="*/ 0 w 89"/>
              <a:gd name="T1" fmla="*/ 0 h 100"/>
              <a:gd name="T2" fmla="*/ 2147483647 w 89"/>
              <a:gd name="T3" fmla="*/ 2147483647 h 100"/>
              <a:gd name="T4" fmla="*/ 2147483647 w 89"/>
              <a:gd name="T5" fmla="*/ 2147483647 h 100"/>
              <a:gd name="T6" fmla="*/ 2147483647 w 89"/>
              <a:gd name="T7" fmla="*/ 2147483647 h 100"/>
              <a:gd name="T8" fmla="*/ 0 60000 65536"/>
              <a:gd name="T9" fmla="*/ 0 60000 65536"/>
              <a:gd name="T10" fmla="*/ 0 60000 65536"/>
              <a:gd name="T11" fmla="*/ 0 60000 65536"/>
              <a:gd name="T12" fmla="*/ 0 w 89"/>
              <a:gd name="T13" fmla="*/ 0 h 100"/>
              <a:gd name="T14" fmla="*/ 89 w 89"/>
              <a:gd name="T15" fmla="*/ 100 h 100"/>
            </a:gdLst>
            <a:ahLst/>
            <a:cxnLst>
              <a:cxn ang="T8">
                <a:pos x="T0" y="T1"/>
              </a:cxn>
              <a:cxn ang="T9">
                <a:pos x="T2" y="T3"/>
              </a:cxn>
              <a:cxn ang="T10">
                <a:pos x="T4" y="T5"/>
              </a:cxn>
              <a:cxn ang="T11">
                <a:pos x="T6" y="T7"/>
              </a:cxn>
            </a:cxnLst>
            <a:rect l="T12" t="T13" r="T14" b="T15"/>
            <a:pathLst>
              <a:path w="89" h="100">
                <a:moveTo>
                  <a:pt x="0" y="0"/>
                </a:moveTo>
                <a:lnTo>
                  <a:pt x="44" y="50"/>
                </a:lnTo>
                <a:lnTo>
                  <a:pt x="89" y="10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85" name="Freeform 409"/>
          <p:cNvSpPr>
            <a:spLocks/>
          </p:cNvSpPr>
          <p:nvPr/>
        </p:nvSpPr>
        <p:spPr bwMode="auto">
          <a:xfrm>
            <a:off x="5410200" y="2781300"/>
            <a:ext cx="44450" cy="61913"/>
          </a:xfrm>
          <a:custGeom>
            <a:avLst/>
            <a:gdLst>
              <a:gd name="T0" fmla="*/ 0 w 15"/>
              <a:gd name="T1" fmla="*/ 2147483647 h 20"/>
              <a:gd name="T2" fmla="*/ 2147483647 w 15"/>
              <a:gd name="T3" fmla="*/ 2147483647 h 20"/>
              <a:gd name="T4" fmla="*/ 2147483647 w 15"/>
              <a:gd name="T5" fmla="*/ 0 h 20"/>
              <a:gd name="T6" fmla="*/ 0 60000 65536"/>
              <a:gd name="T7" fmla="*/ 0 60000 65536"/>
              <a:gd name="T8" fmla="*/ 0 60000 65536"/>
              <a:gd name="T9" fmla="*/ 0 w 15"/>
              <a:gd name="T10" fmla="*/ 0 h 20"/>
              <a:gd name="T11" fmla="*/ 15 w 15"/>
              <a:gd name="T12" fmla="*/ 20 h 20"/>
            </a:gdLst>
            <a:ahLst/>
            <a:cxnLst>
              <a:cxn ang="T6">
                <a:pos x="T0" y="T1"/>
              </a:cxn>
              <a:cxn ang="T7">
                <a:pos x="T2" y="T3"/>
              </a:cxn>
              <a:cxn ang="T8">
                <a:pos x="T4" y="T5"/>
              </a:cxn>
            </a:cxnLst>
            <a:rect l="T9" t="T10" r="T11" b="T12"/>
            <a:pathLst>
              <a:path w="15" h="20">
                <a:moveTo>
                  <a:pt x="0" y="20"/>
                </a:moveTo>
                <a:cubicBezTo>
                  <a:pt x="4" y="16"/>
                  <a:pt x="8" y="12"/>
                  <a:pt x="11" y="7"/>
                </a:cubicBezTo>
                <a:cubicBezTo>
                  <a:pt x="15" y="0"/>
                  <a:pt x="15" y="0"/>
                  <a:pt x="15" y="0"/>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86" name="Freeform 410"/>
          <p:cNvSpPr>
            <a:spLocks/>
          </p:cNvSpPr>
          <p:nvPr/>
        </p:nvSpPr>
        <p:spPr bwMode="auto">
          <a:xfrm>
            <a:off x="5291138" y="2843213"/>
            <a:ext cx="119062" cy="53975"/>
          </a:xfrm>
          <a:custGeom>
            <a:avLst/>
            <a:gdLst>
              <a:gd name="T0" fmla="*/ 0 w 39"/>
              <a:gd name="T1" fmla="*/ 2147483647 h 18"/>
              <a:gd name="T2" fmla="*/ 2147483647 w 39"/>
              <a:gd name="T3" fmla="*/ 2147483647 h 18"/>
              <a:gd name="T4" fmla="*/ 2147483647 w 39"/>
              <a:gd name="T5" fmla="*/ 0 h 18"/>
              <a:gd name="T6" fmla="*/ 0 60000 65536"/>
              <a:gd name="T7" fmla="*/ 0 60000 65536"/>
              <a:gd name="T8" fmla="*/ 0 60000 65536"/>
              <a:gd name="T9" fmla="*/ 0 w 39"/>
              <a:gd name="T10" fmla="*/ 0 h 18"/>
              <a:gd name="T11" fmla="*/ 39 w 39"/>
              <a:gd name="T12" fmla="*/ 18 h 18"/>
            </a:gdLst>
            <a:ahLst/>
            <a:cxnLst>
              <a:cxn ang="T6">
                <a:pos x="T0" y="T1"/>
              </a:cxn>
              <a:cxn ang="T7">
                <a:pos x="T2" y="T3"/>
              </a:cxn>
              <a:cxn ang="T8">
                <a:pos x="T4" y="T5"/>
              </a:cxn>
            </a:cxnLst>
            <a:rect l="T9" t="T10" r="T11" b="T12"/>
            <a:pathLst>
              <a:path w="39" h="18">
                <a:moveTo>
                  <a:pt x="0" y="18"/>
                </a:moveTo>
                <a:cubicBezTo>
                  <a:pt x="8" y="16"/>
                  <a:pt x="8" y="16"/>
                  <a:pt x="8" y="16"/>
                </a:cubicBezTo>
                <a:cubicBezTo>
                  <a:pt x="19" y="13"/>
                  <a:pt x="30" y="8"/>
                  <a:pt x="39" y="0"/>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87" name="Freeform 411"/>
          <p:cNvSpPr>
            <a:spLocks/>
          </p:cNvSpPr>
          <p:nvPr/>
        </p:nvSpPr>
        <p:spPr bwMode="auto">
          <a:xfrm>
            <a:off x="4048125" y="2830513"/>
            <a:ext cx="119063" cy="63500"/>
          </a:xfrm>
          <a:custGeom>
            <a:avLst/>
            <a:gdLst>
              <a:gd name="T0" fmla="*/ 2147483647 w 75"/>
              <a:gd name="T1" fmla="*/ 0 h 40"/>
              <a:gd name="T2" fmla="*/ 0 w 75"/>
              <a:gd name="T3" fmla="*/ 2147483647 h 40"/>
              <a:gd name="T4" fmla="*/ 2147483647 w 75"/>
              <a:gd name="T5" fmla="*/ 2147483647 h 40"/>
              <a:gd name="T6" fmla="*/ 2147483647 w 75"/>
              <a:gd name="T7" fmla="*/ 2147483647 h 40"/>
              <a:gd name="T8" fmla="*/ 2147483647 w 75"/>
              <a:gd name="T9" fmla="*/ 0 h 40"/>
              <a:gd name="T10" fmla="*/ 0 60000 65536"/>
              <a:gd name="T11" fmla="*/ 0 60000 65536"/>
              <a:gd name="T12" fmla="*/ 0 60000 65536"/>
              <a:gd name="T13" fmla="*/ 0 60000 65536"/>
              <a:gd name="T14" fmla="*/ 0 60000 65536"/>
              <a:gd name="T15" fmla="*/ 0 w 75"/>
              <a:gd name="T16" fmla="*/ 0 h 40"/>
              <a:gd name="T17" fmla="*/ 75 w 75"/>
              <a:gd name="T18" fmla="*/ 40 h 40"/>
            </a:gdLst>
            <a:ahLst/>
            <a:cxnLst>
              <a:cxn ang="T10">
                <a:pos x="T0" y="T1"/>
              </a:cxn>
              <a:cxn ang="T11">
                <a:pos x="T2" y="T3"/>
              </a:cxn>
              <a:cxn ang="T12">
                <a:pos x="T4" y="T5"/>
              </a:cxn>
              <a:cxn ang="T13">
                <a:pos x="T6" y="T7"/>
              </a:cxn>
              <a:cxn ang="T14">
                <a:pos x="T8" y="T9"/>
              </a:cxn>
            </a:cxnLst>
            <a:rect l="T15" t="T16" r="T17" b="T18"/>
            <a:pathLst>
              <a:path w="75" h="40">
                <a:moveTo>
                  <a:pt x="75" y="0"/>
                </a:moveTo>
                <a:lnTo>
                  <a:pt x="0" y="17"/>
                </a:lnTo>
                <a:lnTo>
                  <a:pt x="5" y="29"/>
                </a:lnTo>
                <a:lnTo>
                  <a:pt x="9" y="40"/>
                </a:lnTo>
                <a:lnTo>
                  <a:pt x="75"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88" name="Freeform 412"/>
          <p:cNvSpPr>
            <a:spLocks/>
          </p:cNvSpPr>
          <p:nvPr/>
        </p:nvSpPr>
        <p:spPr bwMode="auto">
          <a:xfrm>
            <a:off x="5110163" y="2506663"/>
            <a:ext cx="95250" cy="101600"/>
          </a:xfrm>
          <a:custGeom>
            <a:avLst/>
            <a:gdLst>
              <a:gd name="T0" fmla="*/ 0 w 60"/>
              <a:gd name="T1" fmla="*/ 0 h 64"/>
              <a:gd name="T2" fmla="*/ 2147483647 w 60"/>
              <a:gd name="T3" fmla="*/ 2147483647 h 64"/>
              <a:gd name="T4" fmla="*/ 2147483647 w 60"/>
              <a:gd name="T5" fmla="*/ 2147483647 h 64"/>
              <a:gd name="T6" fmla="*/ 2147483647 w 60"/>
              <a:gd name="T7" fmla="*/ 2147483647 h 64"/>
              <a:gd name="T8" fmla="*/ 0 w 60"/>
              <a:gd name="T9" fmla="*/ 0 h 64"/>
              <a:gd name="T10" fmla="*/ 0 60000 65536"/>
              <a:gd name="T11" fmla="*/ 0 60000 65536"/>
              <a:gd name="T12" fmla="*/ 0 60000 65536"/>
              <a:gd name="T13" fmla="*/ 0 60000 65536"/>
              <a:gd name="T14" fmla="*/ 0 60000 65536"/>
              <a:gd name="T15" fmla="*/ 0 w 60"/>
              <a:gd name="T16" fmla="*/ 0 h 64"/>
              <a:gd name="T17" fmla="*/ 60 w 60"/>
              <a:gd name="T18" fmla="*/ 64 h 64"/>
            </a:gdLst>
            <a:ahLst/>
            <a:cxnLst>
              <a:cxn ang="T10">
                <a:pos x="T0" y="T1"/>
              </a:cxn>
              <a:cxn ang="T11">
                <a:pos x="T2" y="T3"/>
              </a:cxn>
              <a:cxn ang="T12">
                <a:pos x="T4" y="T5"/>
              </a:cxn>
              <a:cxn ang="T13">
                <a:pos x="T6" y="T7"/>
              </a:cxn>
              <a:cxn ang="T14">
                <a:pos x="T8" y="T9"/>
              </a:cxn>
            </a:cxnLst>
            <a:rect l="T15" t="T16" r="T17" b="T18"/>
            <a:pathLst>
              <a:path w="60" h="64">
                <a:moveTo>
                  <a:pt x="0" y="0"/>
                </a:moveTo>
                <a:lnTo>
                  <a:pt x="40" y="64"/>
                </a:lnTo>
                <a:lnTo>
                  <a:pt x="50" y="56"/>
                </a:lnTo>
                <a:lnTo>
                  <a:pt x="60" y="48"/>
                </a:lnTo>
                <a:lnTo>
                  <a:pt x="0"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89" name="Freeform 413"/>
          <p:cNvSpPr>
            <a:spLocks/>
          </p:cNvSpPr>
          <p:nvPr/>
        </p:nvSpPr>
        <p:spPr bwMode="auto">
          <a:xfrm>
            <a:off x="5314950" y="2738438"/>
            <a:ext cx="95250" cy="104775"/>
          </a:xfrm>
          <a:custGeom>
            <a:avLst/>
            <a:gdLst>
              <a:gd name="T0" fmla="*/ 2147483647 w 60"/>
              <a:gd name="T1" fmla="*/ 2147483647 h 66"/>
              <a:gd name="T2" fmla="*/ 2147483647 w 60"/>
              <a:gd name="T3" fmla="*/ 2147483647 h 66"/>
              <a:gd name="T4" fmla="*/ 2147483647 w 60"/>
              <a:gd name="T5" fmla="*/ 0 h 66"/>
              <a:gd name="T6" fmla="*/ 2147483647 w 60"/>
              <a:gd name="T7" fmla="*/ 2147483647 h 66"/>
              <a:gd name="T8" fmla="*/ 0 w 60"/>
              <a:gd name="T9" fmla="*/ 2147483647 h 66"/>
              <a:gd name="T10" fmla="*/ 2147483647 w 60"/>
              <a:gd name="T11" fmla="*/ 2147483647 h 66"/>
              <a:gd name="T12" fmla="*/ 2147483647 w 60"/>
              <a:gd name="T13" fmla="*/ 2147483647 h 66"/>
              <a:gd name="T14" fmla="*/ 0 60000 65536"/>
              <a:gd name="T15" fmla="*/ 0 60000 65536"/>
              <a:gd name="T16" fmla="*/ 0 60000 65536"/>
              <a:gd name="T17" fmla="*/ 0 60000 65536"/>
              <a:gd name="T18" fmla="*/ 0 60000 65536"/>
              <a:gd name="T19" fmla="*/ 0 60000 65536"/>
              <a:gd name="T20" fmla="*/ 0 60000 65536"/>
              <a:gd name="T21" fmla="*/ 0 w 60"/>
              <a:gd name="T22" fmla="*/ 0 h 66"/>
              <a:gd name="T23" fmla="*/ 60 w 60"/>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66">
                <a:moveTo>
                  <a:pt x="60" y="66"/>
                </a:moveTo>
                <a:lnTo>
                  <a:pt x="60" y="66"/>
                </a:lnTo>
                <a:lnTo>
                  <a:pt x="19" y="0"/>
                </a:lnTo>
                <a:lnTo>
                  <a:pt x="10" y="10"/>
                </a:lnTo>
                <a:lnTo>
                  <a:pt x="0" y="18"/>
                </a:lnTo>
                <a:lnTo>
                  <a:pt x="60" y="66"/>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90" name="Freeform 414"/>
          <p:cNvSpPr>
            <a:spLocks/>
          </p:cNvSpPr>
          <p:nvPr/>
        </p:nvSpPr>
        <p:spPr bwMode="auto">
          <a:xfrm>
            <a:off x="3979863" y="2132013"/>
            <a:ext cx="1587" cy="109537"/>
          </a:xfrm>
          <a:custGeom>
            <a:avLst/>
            <a:gdLst>
              <a:gd name="T0" fmla="*/ 0 w 1587"/>
              <a:gd name="T1" fmla="*/ 2147483647 h 69"/>
              <a:gd name="T2" fmla="*/ 0 w 1587"/>
              <a:gd name="T3" fmla="*/ 0 h 69"/>
              <a:gd name="T4" fmla="*/ 0 w 1587"/>
              <a:gd name="T5" fmla="*/ 2147483647 h 69"/>
              <a:gd name="T6" fmla="*/ 0 60000 65536"/>
              <a:gd name="T7" fmla="*/ 0 60000 65536"/>
              <a:gd name="T8" fmla="*/ 0 60000 65536"/>
              <a:gd name="T9" fmla="*/ 0 w 1587"/>
              <a:gd name="T10" fmla="*/ 0 h 69"/>
              <a:gd name="T11" fmla="*/ 1587 w 1587"/>
              <a:gd name="T12" fmla="*/ 69 h 69"/>
            </a:gdLst>
            <a:ahLst/>
            <a:cxnLst>
              <a:cxn ang="T6">
                <a:pos x="T0" y="T1"/>
              </a:cxn>
              <a:cxn ang="T7">
                <a:pos x="T2" y="T3"/>
              </a:cxn>
              <a:cxn ang="T8">
                <a:pos x="T4" y="T5"/>
              </a:cxn>
            </a:cxnLst>
            <a:rect l="T9" t="T10" r="T11" b="T12"/>
            <a:pathLst>
              <a:path w="1587" h="69">
                <a:moveTo>
                  <a:pt x="0" y="69"/>
                </a:moveTo>
                <a:lnTo>
                  <a:pt x="0" y="0"/>
                </a:lnTo>
                <a:lnTo>
                  <a:pt x="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991" name="Line 415"/>
          <p:cNvSpPr>
            <a:spLocks noChangeShapeType="1"/>
          </p:cNvSpPr>
          <p:nvPr/>
        </p:nvSpPr>
        <p:spPr bwMode="auto">
          <a:xfrm flipV="1">
            <a:off x="3979863" y="2132013"/>
            <a:ext cx="1587" cy="1095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992" name="Line 416"/>
          <p:cNvSpPr>
            <a:spLocks noChangeShapeType="1"/>
          </p:cNvSpPr>
          <p:nvPr/>
        </p:nvSpPr>
        <p:spPr bwMode="auto">
          <a:xfrm flipV="1">
            <a:off x="3979863" y="2132013"/>
            <a:ext cx="1587" cy="109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93" name="Freeform 417"/>
          <p:cNvSpPr>
            <a:spLocks/>
          </p:cNvSpPr>
          <p:nvPr/>
        </p:nvSpPr>
        <p:spPr bwMode="auto">
          <a:xfrm>
            <a:off x="4352925" y="1858963"/>
            <a:ext cx="109538" cy="111125"/>
          </a:xfrm>
          <a:custGeom>
            <a:avLst/>
            <a:gdLst>
              <a:gd name="T0" fmla="*/ 2147483647 w 69"/>
              <a:gd name="T1" fmla="*/ 2147483647 h 70"/>
              <a:gd name="T2" fmla="*/ 2147483647 w 69"/>
              <a:gd name="T3" fmla="*/ 0 h 70"/>
              <a:gd name="T4" fmla="*/ 0 w 69"/>
              <a:gd name="T5" fmla="*/ 2147483647 h 70"/>
              <a:gd name="T6" fmla="*/ 2147483647 w 69"/>
              <a:gd name="T7" fmla="*/ 2147483647 h 70"/>
              <a:gd name="T8" fmla="*/ 0 60000 65536"/>
              <a:gd name="T9" fmla="*/ 0 60000 65536"/>
              <a:gd name="T10" fmla="*/ 0 60000 65536"/>
              <a:gd name="T11" fmla="*/ 0 60000 65536"/>
              <a:gd name="T12" fmla="*/ 0 w 69"/>
              <a:gd name="T13" fmla="*/ 0 h 70"/>
              <a:gd name="T14" fmla="*/ 69 w 69"/>
              <a:gd name="T15" fmla="*/ 70 h 70"/>
            </a:gdLst>
            <a:ahLst/>
            <a:cxnLst>
              <a:cxn ang="T8">
                <a:pos x="T0" y="T1"/>
              </a:cxn>
              <a:cxn ang="T9">
                <a:pos x="T2" y="T3"/>
              </a:cxn>
              <a:cxn ang="T10">
                <a:pos x="T4" y="T5"/>
              </a:cxn>
              <a:cxn ang="T11">
                <a:pos x="T6" y="T7"/>
              </a:cxn>
            </a:cxnLst>
            <a:rect l="T12" t="T13" r="T14" b="T15"/>
            <a:pathLst>
              <a:path w="69" h="70">
                <a:moveTo>
                  <a:pt x="69" y="70"/>
                </a:moveTo>
                <a:lnTo>
                  <a:pt x="69" y="0"/>
                </a:lnTo>
                <a:lnTo>
                  <a:pt x="0" y="35"/>
                </a:lnTo>
                <a:lnTo>
                  <a:pt x="69"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4994" name="Freeform 418"/>
          <p:cNvSpPr>
            <a:spLocks/>
          </p:cNvSpPr>
          <p:nvPr/>
        </p:nvSpPr>
        <p:spPr bwMode="auto">
          <a:xfrm>
            <a:off x="4352925" y="1858963"/>
            <a:ext cx="109538" cy="111125"/>
          </a:xfrm>
          <a:custGeom>
            <a:avLst/>
            <a:gdLst>
              <a:gd name="T0" fmla="*/ 2147483647 w 69"/>
              <a:gd name="T1" fmla="*/ 2147483647 h 70"/>
              <a:gd name="T2" fmla="*/ 2147483647 w 69"/>
              <a:gd name="T3" fmla="*/ 0 h 70"/>
              <a:gd name="T4" fmla="*/ 0 w 69"/>
              <a:gd name="T5" fmla="*/ 2147483647 h 70"/>
              <a:gd name="T6" fmla="*/ 2147483647 w 69"/>
              <a:gd name="T7" fmla="*/ 2147483647 h 70"/>
              <a:gd name="T8" fmla="*/ 0 60000 65536"/>
              <a:gd name="T9" fmla="*/ 0 60000 65536"/>
              <a:gd name="T10" fmla="*/ 0 60000 65536"/>
              <a:gd name="T11" fmla="*/ 0 60000 65536"/>
              <a:gd name="T12" fmla="*/ 0 w 69"/>
              <a:gd name="T13" fmla="*/ 0 h 70"/>
              <a:gd name="T14" fmla="*/ 69 w 69"/>
              <a:gd name="T15" fmla="*/ 70 h 70"/>
            </a:gdLst>
            <a:ahLst/>
            <a:cxnLst>
              <a:cxn ang="T8">
                <a:pos x="T0" y="T1"/>
              </a:cxn>
              <a:cxn ang="T9">
                <a:pos x="T2" y="T3"/>
              </a:cxn>
              <a:cxn ang="T10">
                <a:pos x="T4" y="T5"/>
              </a:cxn>
              <a:cxn ang="T11">
                <a:pos x="T6" y="T7"/>
              </a:cxn>
            </a:cxnLst>
            <a:rect l="T12" t="T13" r="T14" b="T15"/>
            <a:pathLst>
              <a:path w="69" h="70">
                <a:moveTo>
                  <a:pt x="69" y="70"/>
                </a:moveTo>
                <a:lnTo>
                  <a:pt x="69" y="0"/>
                </a:lnTo>
                <a:lnTo>
                  <a:pt x="0" y="35"/>
                </a:lnTo>
                <a:lnTo>
                  <a:pt x="69" y="7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95" name="Line 419"/>
          <p:cNvSpPr>
            <a:spLocks noChangeShapeType="1"/>
          </p:cNvSpPr>
          <p:nvPr/>
        </p:nvSpPr>
        <p:spPr bwMode="auto">
          <a:xfrm flipV="1">
            <a:off x="5962650" y="452438"/>
            <a:ext cx="1588" cy="16351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96" name="Line 420"/>
          <p:cNvSpPr>
            <a:spLocks noChangeShapeType="1"/>
          </p:cNvSpPr>
          <p:nvPr/>
        </p:nvSpPr>
        <p:spPr bwMode="auto">
          <a:xfrm>
            <a:off x="6075363" y="228600"/>
            <a:ext cx="1587" cy="2238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4997" name="Rectangle 421"/>
          <p:cNvSpPr>
            <a:spLocks noChangeArrowheads="1"/>
          </p:cNvSpPr>
          <p:nvPr/>
        </p:nvSpPr>
        <p:spPr bwMode="auto">
          <a:xfrm>
            <a:off x="5930900" y="258763"/>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L</a:t>
            </a:r>
            <a:endParaRPr lang="en-US" smtClean="0">
              <a:solidFill>
                <a:srgbClr val="000000"/>
              </a:solidFill>
            </a:endParaRPr>
          </a:p>
        </p:txBody>
      </p:sp>
      <p:sp>
        <p:nvSpPr>
          <p:cNvPr id="24998" name="Freeform 422"/>
          <p:cNvSpPr>
            <a:spLocks/>
          </p:cNvSpPr>
          <p:nvPr/>
        </p:nvSpPr>
        <p:spPr bwMode="auto">
          <a:xfrm>
            <a:off x="5853113" y="228600"/>
            <a:ext cx="222250" cy="223838"/>
          </a:xfrm>
          <a:custGeom>
            <a:avLst/>
            <a:gdLst>
              <a:gd name="T0" fmla="*/ 2147483647 w 140"/>
              <a:gd name="T1" fmla="*/ 2147483647 h 141"/>
              <a:gd name="T2" fmla="*/ 0 w 140"/>
              <a:gd name="T3" fmla="*/ 2147483647 h 141"/>
              <a:gd name="T4" fmla="*/ 0 w 140"/>
              <a:gd name="T5" fmla="*/ 0 h 141"/>
              <a:gd name="T6" fmla="*/ 2147483647 w 140"/>
              <a:gd name="T7" fmla="*/ 0 h 141"/>
              <a:gd name="T8" fmla="*/ 0 60000 65536"/>
              <a:gd name="T9" fmla="*/ 0 60000 65536"/>
              <a:gd name="T10" fmla="*/ 0 60000 65536"/>
              <a:gd name="T11" fmla="*/ 0 60000 65536"/>
              <a:gd name="T12" fmla="*/ 0 w 140"/>
              <a:gd name="T13" fmla="*/ 0 h 141"/>
              <a:gd name="T14" fmla="*/ 140 w 140"/>
              <a:gd name="T15" fmla="*/ 141 h 141"/>
            </a:gdLst>
            <a:ahLst/>
            <a:cxnLst>
              <a:cxn ang="T8">
                <a:pos x="T0" y="T1"/>
              </a:cxn>
              <a:cxn ang="T9">
                <a:pos x="T2" y="T3"/>
              </a:cxn>
              <a:cxn ang="T10">
                <a:pos x="T4" y="T5"/>
              </a:cxn>
              <a:cxn ang="T11">
                <a:pos x="T6" y="T7"/>
              </a:cxn>
            </a:cxnLst>
            <a:rect l="T12" t="T13" r="T14" b="T15"/>
            <a:pathLst>
              <a:path w="140" h="141">
                <a:moveTo>
                  <a:pt x="140" y="141"/>
                </a:moveTo>
                <a:lnTo>
                  <a:pt x="0" y="141"/>
                </a:lnTo>
                <a:lnTo>
                  <a:pt x="0" y="0"/>
                </a:lnTo>
                <a:lnTo>
                  <a:pt x="1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4999" name="Rectangle 423"/>
          <p:cNvSpPr>
            <a:spLocks noChangeArrowheads="1"/>
          </p:cNvSpPr>
          <p:nvPr/>
        </p:nvSpPr>
        <p:spPr bwMode="auto">
          <a:xfrm>
            <a:off x="5822950" y="1924050"/>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K</a:t>
            </a:r>
            <a:endParaRPr lang="en-US" smtClean="0">
              <a:solidFill>
                <a:srgbClr val="000000"/>
              </a:solidFill>
            </a:endParaRPr>
          </a:p>
        </p:txBody>
      </p:sp>
      <p:sp>
        <p:nvSpPr>
          <p:cNvPr id="25000" name="Freeform 424"/>
          <p:cNvSpPr>
            <a:spLocks/>
          </p:cNvSpPr>
          <p:nvPr/>
        </p:nvSpPr>
        <p:spPr bwMode="auto">
          <a:xfrm>
            <a:off x="5748338" y="1895475"/>
            <a:ext cx="223837" cy="223838"/>
          </a:xfrm>
          <a:custGeom>
            <a:avLst/>
            <a:gdLst>
              <a:gd name="T0" fmla="*/ 2147483647 w 141"/>
              <a:gd name="T1" fmla="*/ 2147483647 h 141"/>
              <a:gd name="T2" fmla="*/ 0 w 141"/>
              <a:gd name="T3" fmla="*/ 2147483647 h 141"/>
              <a:gd name="T4" fmla="*/ 0 w 141"/>
              <a:gd name="T5" fmla="*/ 0 h 141"/>
              <a:gd name="T6" fmla="*/ 0 60000 65536"/>
              <a:gd name="T7" fmla="*/ 0 60000 65536"/>
              <a:gd name="T8" fmla="*/ 0 60000 65536"/>
              <a:gd name="T9" fmla="*/ 0 w 141"/>
              <a:gd name="T10" fmla="*/ 0 h 141"/>
              <a:gd name="T11" fmla="*/ 141 w 141"/>
              <a:gd name="T12" fmla="*/ 141 h 141"/>
            </a:gdLst>
            <a:ahLst/>
            <a:cxnLst>
              <a:cxn ang="T6">
                <a:pos x="T0" y="T1"/>
              </a:cxn>
              <a:cxn ang="T7">
                <a:pos x="T2" y="T3"/>
              </a:cxn>
              <a:cxn ang="T8">
                <a:pos x="T4" y="T5"/>
              </a:cxn>
            </a:cxnLst>
            <a:rect l="T9" t="T10" r="T11" b="T12"/>
            <a:pathLst>
              <a:path w="141" h="141">
                <a:moveTo>
                  <a:pt x="141" y="141"/>
                </a:moveTo>
                <a:lnTo>
                  <a:pt x="0" y="141"/>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001" name="Line 425"/>
          <p:cNvSpPr>
            <a:spLocks noChangeShapeType="1"/>
          </p:cNvSpPr>
          <p:nvPr/>
        </p:nvSpPr>
        <p:spPr bwMode="auto">
          <a:xfrm flipV="1">
            <a:off x="5861050" y="2119313"/>
            <a:ext cx="1588" cy="2349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002" name="Line 426"/>
          <p:cNvSpPr>
            <a:spLocks noChangeShapeType="1"/>
          </p:cNvSpPr>
          <p:nvPr/>
        </p:nvSpPr>
        <p:spPr bwMode="auto">
          <a:xfrm>
            <a:off x="5972175" y="1895475"/>
            <a:ext cx="1588" cy="2238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003" name="Line 427"/>
          <p:cNvSpPr>
            <a:spLocks noChangeShapeType="1"/>
          </p:cNvSpPr>
          <p:nvPr/>
        </p:nvSpPr>
        <p:spPr bwMode="auto">
          <a:xfrm>
            <a:off x="5748338" y="1895475"/>
            <a:ext cx="2238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004" name="Line 428"/>
          <p:cNvSpPr>
            <a:spLocks noChangeShapeType="1"/>
          </p:cNvSpPr>
          <p:nvPr/>
        </p:nvSpPr>
        <p:spPr bwMode="auto">
          <a:xfrm flipV="1">
            <a:off x="5751513" y="2732088"/>
            <a:ext cx="1587" cy="2540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005" name="Rectangle 429"/>
          <p:cNvSpPr>
            <a:spLocks noChangeArrowheads="1"/>
          </p:cNvSpPr>
          <p:nvPr/>
        </p:nvSpPr>
        <p:spPr bwMode="auto">
          <a:xfrm>
            <a:off x="5641975" y="2509838"/>
            <a:ext cx="222250" cy="222250"/>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006" name="Rectangle 430"/>
          <p:cNvSpPr>
            <a:spLocks noChangeArrowheads="1"/>
          </p:cNvSpPr>
          <p:nvPr/>
        </p:nvSpPr>
        <p:spPr bwMode="auto">
          <a:xfrm>
            <a:off x="5703888" y="2536825"/>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H</a:t>
            </a:r>
            <a:endParaRPr lang="en-US" smtClean="0">
              <a:solidFill>
                <a:srgbClr val="000000"/>
              </a:solidFill>
            </a:endParaRPr>
          </a:p>
        </p:txBody>
      </p:sp>
      <p:sp>
        <p:nvSpPr>
          <p:cNvPr id="25007" name="Freeform 431"/>
          <p:cNvSpPr>
            <a:spLocks/>
          </p:cNvSpPr>
          <p:nvPr/>
        </p:nvSpPr>
        <p:spPr bwMode="auto">
          <a:xfrm>
            <a:off x="5907088" y="506413"/>
            <a:ext cx="112712" cy="109537"/>
          </a:xfrm>
          <a:custGeom>
            <a:avLst/>
            <a:gdLst>
              <a:gd name="T0" fmla="*/ 2147483647 w 71"/>
              <a:gd name="T1" fmla="*/ 2147483647 h 69"/>
              <a:gd name="T2" fmla="*/ 0 w 71"/>
              <a:gd name="T3" fmla="*/ 2147483647 h 69"/>
              <a:gd name="T4" fmla="*/ 2147483647 w 71"/>
              <a:gd name="T5" fmla="*/ 0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0" y="69"/>
                </a:lnTo>
                <a:lnTo>
                  <a:pt x="35" y="0"/>
                </a:lnTo>
                <a:lnTo>
                  <a:pt x="7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008" name="Freeform 432"/>
          <p:cNvSpPr>
            <a:spLocks/>
          </p:cNvSpPr>
          <p:nvPr/>
        </p:nvSpPr>
        <p:spPr bwMode="auto">
          <a:xfrm>
            <a:off x="5907088" y="506413"/>
            <a:ext cx="112712" cy="109537"/>
          </a:xfrm>
          <a:custGeom>
            <a:avLst/>
            <a:gdLst>
              <a:gd name="T0" fmla="*/ 2147483647 w 71"/>
              <a:gd name="T1" fmla="*/ 2147483647 h 69"/>
              <a:gd name="T2" fmla="*/ 0 w 71"/>
              <a:gd name="T3" fmla="*/ 2147483647 h 69"/>
              <a:gd name="T4" fmla="*/ 2147483647 w 71"/>
              <a:gd name="T5" fmla="*/ 0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0" y="69"/>
                </a:lnTo>
                <a:lnTo>
                  <a:pt x="35" y="0"/>
                </a:lnTo>
                <a:lnTo>
                  <a:pt x="71"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009" name="Freeform 433"/>
          <p:cNvSpPr>
            <a:spLocks/>
          </p:cNvSpPr>
          <p:nvPr/>
        </p:nvSpPr>
        <p:spPr bwMode="auto">
          <a:xfrm>
            <a:off x="5807075" y="2244725"/>
            <a:ext cx="109538" cy="109538"/>
          </a:xfrm>
          <a:custGeom>
            <a:avLst/>
            <a:gdLst>
              <a:gd name="T0" fmla="*/ 2147483647 w 69"/>
              <a:gd name="T1" fmla="*/ 2147483647 h 69"/>
              <a:gd name="T2" fmla="*/ 0 w 69"/>
              <a:gd name="T3" fmla="*/ 2147483647 h 69"/>
              <a:gd name="T4" fmla="*/ 2147483647 w 69"/>
              <a:gd name="T5" fmla="*/ 0 h 69"/>
              <a:gd name="T6" fmla="*/ 2147483647 w 69"/>
              <a:gd name="T7" fmla="*/ 2147483647 h 69"/>
              <a:gd name="T8" fmla="*/ 0 60000 65536"/>
              <a:gd name="T9" fmla="*/ 0 60000 65536"/>
              <a:gd name="T10" fmla="*/ 0 60000 65536"/>
              <a:gd name="T11" fmla="*/ 0 60000 65536"/>
              <a:gd name="T12" fmla="*/ 0 w 69"/>
              <a:gd name="T13" fmla="*/ 0 h 69"/>
              <a:gd name="T14" fmla="*/ 69 w 69"/>
              <a:gd name="T15" fmla="*/ 69 h 69"/>
            </a:gdLst>
            <a:ahLst/>
            <a:cxnLst>
              <a:cxn ang="T8">
                <a:pos x="T0" y="T1"/>
              </a:cxn>
              <a:cxn ang="T9">
                <a:pos x="T2" y="T3"/>
              </a:cxn>
              <a:cxn ang="T10">
                <a:pos x="T4" y="T5"/>
              </a:cxn>
              <a:cxn ang="T11">
                <a:pos x="T6" y="T7"/>
              </a:cxn>
            </a:cxnLst>
            <a:rect l="T12" t="T13" r="T14" b="T15"/>
            <a:pathLst>
              <a:path w="69" h="69">
                <a:moveTo>
                  <a:pt x="69" y="69"/>
                </a:moveTo>
                <a:lnTo>
                  <a:pt x="0" y="69"/>
                </a:lnTo>
                <a:lnTo>
                  <a:pt x="34" y="0"/>
                </a:lnTo>
                <a:lnTo>
                  <a:pt x="6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010" name="Freeform 434"/>
          <p:cNvSpPr>
            <a:spLocks/>
          </p:cNvSpPr>
          <p:nvPr/>
        </p:nvSpPr>
        <p:spPr bwMode="auto">
          <a:xfrm>
            <a:off x="5807075" y="2244725"/>
            <a:ext cx="109538" cy="109538"/>
          </a:xfrm>
          <a:custGeom>
            <a:avLst/>
            <a:gdLst>
              <a:gd name="T0" fmla="*/ 2147483647 w 69"/>
              <a:gd name="T1" fmla="*/ 2147483647 h 69"/>
              <a:gd name="T2" fmla="*/ 0 w 69"/>
              <a:gd name="T3" fmla="*/ 2147483647 h 69"/>
              <a:gd name="T4" fmla="*/ 2147483647 w 69"/>
              <a:gd name="T5" fmla="*/ 0 h 69"/>
              <a:gd name="T6" fmla="*/ 2147483647 w 69"/>
              <a:gd name="T7" fmla="*/ 2147483647 h 69"/>
              <a:gd name="T8" fmla="*/ 0 60000 65536"/>
              <a:gd name="T9" fmla="*/ 0 60000 65536"/>
              <a:gd name="T10" fmla="*/ 0 60000 65536"/>
              <a:gd name="T11" fmla="*/ 0 60000 65536"/>
              <a:gd name="T12" fmla="*/ 0 w 69"/>
              <a:gd name="T13" fmla="*/ 0 h 69"/>
              <a:gd name="T14" fmla="*/ 69 w 69"/>
              <a:gd name="T15" fmla="*/ 69 h 69"/>
            </a:gdLst>
            <a:ahLst/>
            <a:cxnLst>
              <a:cxn ang="T8">
                <a:pos x="T0" y="T1"/>
              </a:cxn>
              <a:cxn ang="T9">
                <a:pos x="T2" y="T3"/>
              </a:cxn>
              <a:cxn ang="T10">
                <a:pos x="T4" y="T5"/>
              </a:cxn>
              <a:cxn ang="T11">
                <a:pos x="T6" y="T7"/>
              </a:cxn>
            </a:cxnLst>
            <a:rect l="T12" t="T13" r="T14" b="T15"/>
            <a:pathLst>
              <a:path w="69" h="69">
                <a:moveTo>
                  <a:pt x="69" y="69"/>
                </a:moveTo>
                <a:lnTo>
                  <a:pt x="0" y="69"/>
                </a:lnTo>
                <a:lnTo>
                  <a:pt x="34" y="0"/>
                </a:lnTo>
                <a:lnTo>
                  <a:pt x="69"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011" name="Freeform 435"/>
          <p:cNvSpPr>
            <a:spLocks/>
          </p:cNvSpPr>
          <p:nvPr/>
        </p:nvSpPr>
        <p:spPr bwMode="auto">
          <a:xfrm>
            <a:off x="5695950" y="2876550"/>
            <a:ext cx="114300" cy="109538"/>
          </a:xfrm>
          <a:custGeom>
            <a:avLst/>
            <a:gdLst>
              <a:gd name="T0" fmla="*/ 2147483647 w 72"/>
              <a:gd name="T1" fmla="*/ 2147483647 h 69"/>
              <a:gd name="T2" fmla="*/ 0 w 72"/>
              <a:gd name="T3" fmla="*/ 2147483647 h 69"/>
              <a:gd name="T4" fmla="*/ 2147483647 w 72"/>
              <a:gd name="T5" fmla="*/ 0 h 69"/>
              <a:gd name="T6" fmla="*/ 2147483647 w 72"/>
              <a:gd name="T7" fmla="*/ 2147483647 h 69"/>
              <a:gd name="T8" fmla="*/ 0 60000 65536"/>
              <a:gd name="T9" fmla="*/ 0 60000 65536"/>
              <a:gd name="T10" fmla="*/ 0 60000 65536"/>
              <a:gd name="T11" fmla="*/ 0 60000 65536"/>
              <a:gd name="T12" fmla="*/ 0 w 72"/>
              <a:gd name="T13" fmla="*/ 0 h 69"/>
              <a:gd name="T14" fmla="*/ 72 w 72"/>
              <a:gd name="T15" fmla="*/ 69 h 69"/>
            </a:gdLst>
            <a:ahLst/>
            <a:cxnLst>
              <a:cxn ang="T8">
                <a:pos x="T0" y="T1"/>
              </a:cxn>
              <a:cxn ang="T9">
                <a:pos x="T2" y="T3"/>
              </a:cxn>
              <a:cxn ang="T10">
                <a:pos x="T4" y="T5"/>
              </a:cxn>
              <a:cxn ang="T11">
                <a:pos x="T6" y="T7"/>
              </a:cxn>
            </a:cxnLst>
            <a:rect l="T12" t="T13" r="T14" b="T15"/>
            <a:pathLst>
              <a:path w="72" h="69">
                <a:moveTo>
                  <a:pt x="72" y="69"/>
                </a:moveTo>
                <a:lnTo>
                  <a:pt x="0" y="69"/>
                </a:lnTo>
                <a:lnTo>
                  <a:pt x="35" y="0"/>
                </a:lnTo>
                <a:lnTo>
                  <a:pt x="72"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012" name="Freeform 436"/>
          <p:cNvSpPr>
            <a:spLocks/>
          </p:cNvSpPr>
          <p:nvPr/>
        </p:nvSpPr>
        <p:spPr bwMode="auto">
          <a:xfrm>
            <a:off x="5695950" y="2876550"/>
            <a:ext cx="114300" cy="109538"/>
          </a:xfrm>
          <a:custGeom>
            <a:avLst/>
            <a:gdLst>
              <a:gd name="T0" fmla="*/ 2147483647 w 72"/>
              <a:gd name="T1" fmla="*/ 2147483647 h 69"/>
              <a:gd name="T2" fmla="*/ 0 w 72"/>
              <a:gd name="T3" fmla="*/ 2147483647 h 69"/>
              <a:gd name="T4" fmla="*/ 2147483647 w 72"/>
              <a:gd name="T5" fmla="*/ 0 h 69"/>
              <a:gd name="T6" fmla="*/ 2147483647 w 72"/>
              <a:gd name="T7" fmla="*/ 2147483647 h 69"/>
              <a:gd name="T8" fmla="*/ 0 60000 65536"/>
              <a:gd name="T9" fmla="*/ 0 60000 65536"/>
              <a:gd name="T10" fmla="*/ 0 60000 65536"/>
              <a:gd name="T11" fmla="*/ 0 60000 65536"/>
              <a:gd name="T12" fmla="*/ 0 w 72"/>
              <a:gd name="T13" fmla="*/ 0 h 69"/>
              <a:gd name="T14" fmla="*/ 72 w 72"/>
              <a:gd name="T15" fmla="*/ 69 h 69"/>
            </a:gdLst>
            <a:ahLst/>
            <a:cxnLst>
              <a:cxn ang="T8">
                <a:pos x="T0" y="T1"/>
              </a:cxn>
              <a:cxn ang="T9">
                <a:pos x="T2" y="T3"/>
              </a:cxn>
              <a:cxn ang="T10">
                <a:pos x="T4" y="T5"/>
              </a:cxn>
              <a:cxn ang="T11">
                <a:pos x="T6" y="T7"/>
              </a:cxn>
            </a:cxnLst>
            <a:rect l="T12" t="T13" r="T14" b="T15"/>
            <a:pathLst>
              <a:path w="72" h="69">
                <a:moveTo>
                  <a:pt x="72" y="69"/>
                </a:moveTo>
                <a:lnTo>
                  <a:pt x="0" y="69"/>
                </a:lnTo>
                <a:lnTo>
                  <a:pt x="35" y="0"/>
                </a:lnTo>
                <a:lnTo>
                  <a:pt x="72"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013" name="Rectangle 437"/>
          <p:cNvSpPr>
            <a:spLocks noChangeArrowheads="1"/>
          </p:cNvSpPr>
          <p:nvPr/>
        </p:nvSpPr>
        <p:spPr bwMode="auto">
          <a:xfrm>
            <a:off x="3370263" y="1725613"/>
            <a:ext cx="222250" cy="219075"/>
          </a:xfrm>
          <a:prstGeom prst="rect">
            <a:avLst/>
          </a:prstGeom>
          <a:solidFill>
            <a:srgbClr val="F9ED25"/>
          </a:solidFill>
          <a:ln w="12700">
            <a:solidFill>
              <a:srgbClr val="000000"/>
            </a:solidFill>
            <a:miter lim="800000"/>
            <a:headEnd/>
            <a:tailEnd/>
          </a:ln>
        </p:spPr>
        <p:txBody>
          <a:bodyPr/>
          <a:lstStyle/>
          <a:p>
            <a:pPr fontAlgn="base">
              <a:spcBef>
                <a:spcPct val="0"/>
              </a:spcBef>
              <a:spcAft>
                <a:spcPct val="0"/>
              </a:spcAft>
            </a:pPr>
            <a:endParaRPr lang="en-US" smtClean="0">
              <a:solidFill>
                <a:srgbClr val="000000"/>
              </a:solidFill>
            </a:endParaRPr>
          </a:p>
        </p:txBody>
      </p:sp>
      <p:sp>
        <p:nvSpPr>
          <p:cNvPr id="25014" name="Line 438"/>
          <p:cNvSpPr>
            <a:spLocks noChangeShapeType="1"/>
          </p:cNvSpPr>
          <p:nvPr/>
        </p:nvSpPr>
        <p:spPr bwMode="auto">
          <a:xfrm flipV="1">
            <a:off x="3482975" y="1947863"/>
            <a:ext cx="1588" cy="1746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015" name="Rectangle 439"/>
          <p:cNvSpPr>
            <a:spLocks noChangeArrowheads="1"/>
          </p:cNvSpPr>
          <p:nvPr/>
        </p:nvSpPr>
        <p:spPr bwMode="auto">
          <a:xfrm>
            <a:off x="3443288" y="1763713"/>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N</a:t>
            </a:r>
            <a:endParaRPr lang="en-US" smtClean="0">
              <a:solidFill>
                <a:srgbClr val="000000"/>
              </a:solidFill>
            </a:endParaRPr>
          </a:p>
        </p:txBody>
      </p:sp>
      <p:sp>
        <p:nvSpPr>
          <p:cNvPr id="25016" name="Line 440"/>
          <p:cNvSpPr>
            <a:spLocks noChangeShapeType="1"/>
          </p:cNvSpPr>
          <p:nvPr/>
        </p:nvSpPr>
        <p:spPr bwMode="auto">
          <a:xfrm>
            <a:off x="3373438" y="1725613"/>
            <a:ext cx="1587" cy="22225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017" name="Freeform 441"/>
          <p:cNvSpPr>
            <a:spLocks/>
          </p:cNvSpPr>
          <p:nvPr/>
        </p:nvSpPr>
        <p:spPr bwMode="auto">
          <a:xfrm>
            <a:off x="3373438" y="1725613"/>
            <a:ext cx="222250" cy="222250"/>
          </a:xfrm>
          <a:custGeom>
            <a:avLst/>
            <a:gdLst>
              <a:gd name="T0" fmla="*/ 0 w 140"/>
              <a:gd name="T1" fmla="*/ 2147483647 h 140"/>
              <a:gd name="T2" fmla="*/ 2147483647 w 140"/>
              <a:gd name="T3" fmla="*/ 2147483647 h 140"/>
              <a:gd name="T4" fmla="*/ 2147483647 w 140"/>
              <a:gd name="T5" fmla="*/ 0 h 140"/>
              <a:gd name="T6" fmla="*/ 0 w 140"/>
              <a:gd name="T7" fmla="*/ 0 h 140"/>
              <a:gd name="T8" fmla="*/ 0 60000 65536"/>
              <a:gd name="T9" fmla="*/ 0 60000 65536"/>
              <a:gd name="T10" fmla="*/ 0 60000 65536"/>
              <a:gd name="T11" fmla="*/ 0 60000 65536"/>
              <a:gd name="T12" fmla="*/ 0 w 140"/>
              <a:gd name="T13" fmla="*/ 0 h 140"/>
              <a:gd name="T14" fmla="*/ 140 w 140"/>
              <a:gd name="T15" fmla="*/ 140 h 140"/>
            </a:gdLst>
            <a:ahLst/>
            <a:cxnLst>
              <a:cxn ang="T8">
                <a:pos x="T0" y="T1"/>
              </a:cxn>
              <a:cxn ang="T9">
                <a:pos x="T2" y="T3"/>
              </a:cxn>
              <a:cxn ang="T10">
                <a:pos x="T4" y="T5"/>
              </a:cxn>
              <a:cxn ang="T11">
                <a:pos x="T6" y="T7"/>
              </a:cxn>
            </a:cxnLst>
            <a:rect l="T12" t="T13" r="T14" b="T15"/>
            <a:pathLst>
              <a:path w="140" h="140">
                <a:moveTo>
                  <a:pt x="0" y="140"/>
                </a:moveTo>
                <a:lnTo>
                  <a:pt x="140" y="140"/>
                </a:lnTo>
                <a:lnTo>
                  <a:pt x="140" y="0"/>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018" name="Freeform 442"/>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2147483647 w 71"/>
              <a:gd name="T7" fmla="*/ 2147483647 h 71"/>
              <a:gd name="T8" fmla="*/ 0 60000 65536"/>
              <a:gd name="T9" fmla="*/ 0 60000 65536"/>
              <a:gd name="T10" fmla="*/ 0 60000 65536"/>
              <a:gd name="T11" fmla="*/ 0 60000 65536"/>
              <a:gd name="T12" fmla="*/ 0 w 71"/>
              <a:gd name="T13" fmla="*/ 0 h 71"/>
              <a:gd name="T14" fmla="*/ 71 w 71"/>
              <a:gd name="T15" fmla="*/ 71 h 71"/>
            </a:gdLst>
            <a:ahLst/>
            <a:cxnLst>
              <a:cxn ang="T8">
                <a:pos x="T0" y="T1"/>
              </a:cxn>
              <a:cxn ang="T9">
                <a:pos x="T2" y="T3"/>
              </a:cxn>
              <a:cxn ang="T10">
                <a:pos x="T4" y="T5"/>
              </a:cxn>
              <a:cxn ang="T11">
                <a:pos x="T6" y="T7"/>
              </a:cxn>
            </a:cxnLst>
            <a:rect l="T12" t="T13" r="T14" b="T15"/>
            <a:pathLst>
              <a:path w="71" h="71">
                <a:moveTo>
                  <a:pt x="71" y="71"/>
                </a:moveTo>
                <a:lnTo>
                  <a:pt x="35" y="0"/>
                </a:lnTo>
                <a:lnTo>
                  <a:pt x="0" y="71"/>
                </a:lnTo>
                <a:lnTo>
                  <a:pt x="7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019" name="Freeform 443"/>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0 60000 65536"/>
              <a:gd name="T7" fmla="*/ 0 60000 65536"/>
              <a:gd name="T8" fmla="*/ 0 60000 65536"/>
              <a:gd name="T9" fmla="*/ 0 w 71"/>
              <a:gd name="T10" fmla="*/ 0 h 71"/>
              <a:gd name="T11" fmla="*/ 71 w 71"/>
              <a:gd name="T12" fmla="*/ 71 h 71"/>
            </a:gdLst>
            <a:ahLst/>
            <a:cxnLst>
              <a:cxn ang="T6">
                <a:pos x="T0" y="T1"/>
              </a:cxn>
              <a:cxn ang="T7">
                <a:pos x="T2" y="T3"/>
              </a:cxn>
              <a:cxn ang="T8">
                <a:pos x="T4" y="T5"/>
              </a:cxn>
            </a:cxnLst>
            <a:rect l="T9" t="T10" r="T11" b="T12"/>
            <a:pathLst>
              <a:path w="71" h="71">
                <a:moveTo>
                  <a:pt x="71" y="71"/>
                </a:moveTo>
                <a:lnTo>
                  <a:pt x="35" y="0"/>
                </a:lnTo>
                <a:lnTo>
                  <a:pt x="0"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020" name="Freeform 444"/>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0 60000 65536"/>
              <a:gd name="T7" fmla="*/ 0 60000 65536"/>
              <a:gd name="T8" fmla="*/ 0 60000 65536"/>
              <a:gd name="T9" fmla="*/ 0 w 71"/>
              <a:gd name="T10" fmla="*/ 0 h 71"/>
              <a:gd name="T11" fmla="*/ 71 w 71"/>
              <a:gd name="T12" fmla="*/ 71 h 71"/>
            </a:gdLst>
            <a:ahLst/>
            <a:cxnLst>
              <a:cxn ang="T6">
                <a:pos x="T0" y="T1"/>
              </a:cxn>
              <a:cxn ang="T7">
                <a:pos x="T2" y="T3"/>
              </a:cxn>
              <a:cxn ang="T8">
                <a:pos x="T4" y="T5"/>
              </a:cxn>
            </a:cxnLst>
            <a:rect l="T9" t="T10" r="T11" b="T12"/>
            <a:pathLst>
              <a:path w="71" h="71">
                <a:moveTo>
                  <a:pt x="71" y="71"/>
                </a:moveTo>
                <a:lnTo>
                  <a:pt x="35" y="0"/>
                </a:lnTo>
                <a:lnTo>
                  <a:pt x="0" y="71"/>
                </a:lnTo>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021" name="Line 445"/>
          <p:cNvSpPr>
            <a:spLocks noChangeShapeType="1"/>
          </p:cNvSpPr>
          <p:nvPr/>
        </p:nvSpPr>
        <p:spPr bwMode="auto">
          <a:xfrm>
            <a:off x="3513138" y="2103438"/>
            <a:ext cx="373062" cy="9842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022" name="Freeform 446"/>
          <p:cNvSpPr>
            <a:spLocks/>
          </p:cNvSpPr>
          <p:nvPr/>
        </p:nvSpPr>
        <p:spPr bwMode="auto">
          <a:xfrm>
            <a:off x="3852863" y="2162175"/>
            <a:ext cx="136525" cy="66675"/>
          </a:xfrm>
          <a:custGeom>
            <a:avLst/>
            <a:gdLst>
              <a:gd name="T0" fmla="*/ 0 w 86"/>
              <a:gd name="T1" fmla="*/ 2147483647 h 42"/>
              <a:gd name="T2" fmla="*/ 2147483647 w 86"/>
              <a:gd name="T3" fmla="*/ 2147483647 h 42"/>
              <a:gd name="T4" fmla="*/ 2147483647 w 86"/>
              <a:gd name="T5" fmla="*/ 0 h 42"/>
              <a:gd name="T6" fmla="*/ 0 w 86"/>
              <a:gd name="T7" fmla="*/ 2147483647 h 42"/>
              <a:gd name="T8" fmla="*/ 0 60000 65536"/>
              <a:gd name="T9" fmla="*/ 0 60000 65536"/>
              <a:gd name="T10" fmla="*/ 0 60000 65536"/>
              <a:gd name="T11" fmla="*/ 0 60000 65536"/>
              <a:gd name="T12" fmla="*/ 0 w 86"/>
              <a:gd name="T13" fmla="*/ 0 h 42"/>
              <a:gd name="T14" fmla="*/ 86 w 86"/>
              <a:gd name="T15" fmla="*/ 42 h 42"/>
            </a:gdLst>
            <a:ahLst/>
            <a:cxnLst>
              <a:cxn ang="T8">
                <a:pos x="T0" y="T1"/>
              </a:cxn>
              <a:cxn ang="T9">
                <a:pos x="T2" y="T3"/>
              </a:cxn>
              <a:cxn ang="T10">
                <a:pos x="T4" y="T5"/>
              </a:cxn>
              <a:cxn ang="T11">
                <a:pos x="T6" y="T7"/>
              </a:cxn>
            </a:cxnLst>
            <a:rect l="T12" t="T13" r="T14" b="T15"/>
            <a:pathLst>
              <a:path w="86" h="42">
                <a:moveTo>
                  <a:pt x="0" y="42"/>
                </a:moveTo>
                <a:lnTo>
                  <a:pt x="86" y="42"/>
                </a:lnTo>
                <a:lnTo>
                  <a:pt x="11" y="0"/>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023" name="Line 447"/>
          <p:cNvSpPr>
            <a:spLocks noChangeShapeType="1"/>
          </p:cNvSpPr>
          <p:nvPr/>
        </p:nvSpPr>
        <p:spPr bwMode="auto">
          <a:xfrm flipH="1">
            <a:off x="3421063" y="2112963"/>
            <a:ext cx="119062" cy="1587"/>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024" name="Line 448"/>
          <p:cNvSpPr>
            <a:spLocks noChangeShapeType="1"/>
          </p:cNvSpPr>
          <p:nvPr/>
        </p:nvSpPr>
        <p:spPr bwMode="auto">
          <a:xfrm>
            <a:off x="1846263" y="3171825"/>
            <a:ext cx="1587" cy="1588"/>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025" name="Rectangle 449"/>
          <p:cNvSpPr>
            <a:spLocks noChangeArrowheads="1"/>
          </p:cNvSpPr>
          <p:nvPr/>
        </p:nvSpPr>
        <p:spPr bwMode="auto">
          <a:xfrm>
            <a:off x="544513" y="3276600"/>
            <a:ext cx="1095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5026" name="Rectangle 450"/>
          <p:cNvSpPr>
            <a:spLocks noChangeArrowheads="1"/>
          </p:cNvSpPr>
          <p:nvPr/>
        </p:nvSpPr>
        <p:spPr bwMode="auto">
          <a:xfrm>
            <a:off x="6508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027" name="Rectangle 451"/>
          <p:cNvSpPr>
            <a:spLocks noChangeArrowheads="1"/>
          </p:cNvSpPr>
          <p:nvPr/>
        </p:nvSpPr>
        <p:spPr bwMode="auto">
          <a:xfrm>
            <a:off x="72390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028" name="Rectangle 452"/>
          <p:cNvSpPr>
            <a:spLocks noChangeArrowheads="1"/>
          </p:cNvSpPr>
          <p:nvPr/>
        </p:nvSpPr>
        <p:spPr bwMode="auto">
          <a:xfrm>
            <a:off x="7731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029" name="Rectangle 453"/>
          <p:cNvSpPr>
            <a:spLocks noChangeArrowheads="1"/>
          </p:cNvSpPr>
          <p:nvPr/>
        </p:nvSpPr>
        <p:spPr bwMode="auto">
          <a:xfrm>
            <a:off x="854075"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5030" name="Rectangle 454"/>
          <p:cNvSpPr>
            <a:spLocks noChangeArrowheads="1"/>
          </p:cNvSpPr>
          <p:nvPr/>
        </p:nvSpPr>
        <p:spPr bwMode="auto">
          <a:xfrm>
            <a:off x="1012825"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p</a:t>
            </a:r>
            <a:endParaRPr lang="en-US" smtClean="0">
              <a:solidFill>
                <a:srgbClr val="000000"/>
              </a:solidFill>
            </a:endParaRPr>
          </a:p>
        </p:txBody>
      </p:sp>
      <p:sp>
        <p:nvSpPr>
          <p:cNvPr id="25031" name="Rectangle 455"/>
          <p:cNvSpPr>
            <a:spLocks noChangeArrowheads="1"/>
          </p:cNvSpPr>
          <p:nvPr/>
        </p:nvSpPr>
        <p:spPr bwMode="auto">
          <a:xfrm>
            <a:off x="1093788"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5032" name="Rectangle 456"/>
          <p:cNvSpPr>
            <a:spLocks noChangeArrowheads="1"/>
          </p:cNvSpPr>
          <p:nvPr/>
        </p:nvSpPr>
        <p:spPr bwMode="auto">
          <a:xfrm>
            <a:off x="1135063"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033" name="Rectangle 457"/>
          <p:cNvSpPr>
            <a:spLocks noChangeArrowheads="1"/>
          </p:cNvSpPr>
          <p:nvPr/>
        </p:nvSpPr>
        <p:spPr bwMode="auto">
          <a:xfrm>
            <a:off x="120808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5034" name="Rectangle 458"/>
          <p:cNvSpPr>
            <a:spLocks noChangeArrowheads="1"/>
          </p:cNvSpPr>
          <p:nvPr/>
        </p:nvSpPr>
        <p:spPr bwMode="auto">
          <a:xfrm>
            <a:off x="128905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035" name="Rectangle 459"/>
          <p:cNvSpPr>
            <a:spLocks noChangeArrowheads="1"/>
          </p:cNvSpPr>
          <p:nvPr/>
        </p:nvSpPr>
        <p:spPr bwMode="auto">
          <a:xfrm>
            <a:off x="135413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5036" name="Rectangle 460"/>
          <p:cNvSpPr>
            <a:spLocks noChangeArrowheads="1"/>
          </p:cNvSpPr>
          <p:nvPr/>
        </p:nvSpPr>
        <p:spPr bwMode="auto">
          <a:xfrm>
            <a:off x="144780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037" name="Rectangle 461"/>
          <p:cNvSpPr>
            <a:spLocks noChangeArrowheads="1"/>
          </p:cNvSpPr>
          <p:nvPr/>
        </p:nvSpPr>
        <p:spPr bwMode="auto">
          <a:xfrm>
            <a:off x="151288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5038" name="Rectangle 462"/>
          <p:cNvSpPr>
            <a:spLocks noChangeArrowheads="1"/>
          </p:cNvSpPr>
          <p:nvPr/>
        </p:nvSpPr>
        <p:spPr bwMode="auto">
          <a:xfrm>
            <a:off x="1570038"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039" name="Rectangle 463"/>
          <p:cNvSpPr>
            <a:spLocks noChangeArrowheads="1"/>
          </p:cNvSpPr>
          <p:nvPr/>
        </p:nvSpPr>
        <p:spPr bwMode="auto">
          <a:xfrm>
            <a:off x="1619250"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040" name="Rectangle 464"/>
          <p:cNvSpPr>
            <a:spLocks noChangeArrowheads="1"/>
          </p:cNvSpPr>
          <p:nvPr/>
        </p:nvSpPr>
        <p:spPr bwMode="auto">
          <a:xfrm>
            <a:off x="1692275"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b</a:t>
            </a:r>
            <a:endParaRPr lang="en-US" smtClean="0">
              <a:solidFill>
                <a:srgbClr val="000000"/>
              </a:solidFill>
            </a:endParaRPr>
          </a:p>
        </p:txBody>
      </p:sp>
      <p:sp>
        <p:nvSpPr>
          <p:cNvPr id="25041" name="Rectangle 465"/>
          <p:cNvSpPr>
            <a:spLocks noChangeArrowheads="1"/>
          </p:cNvSpPr>
          <p:nvPr/>
        </p:nvSpPr>
        <p:spPr bwMode="auto">
          <a:xfrm>
            <a:off x="1774825" y="3276600"/>
            <a:ext cx="428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5042" name="Rectangle 466"/>
          <p:cNvSpPr>
            <a:spLocks noChangeArrowheads="1"/>
          </p:cNvSpPr>
          <p:nvPr/>
        </p:nvSpPr>
        <p:spPr bwMode="auto">
          <a:xfrm>
            <a:off x="1814513"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i</a:t>
            </a:r>
            <a:endParaRPr lang="en-US" smtClean="0">
              <a:solidFill>
                <a:srgbClr val="000000"/>
              </a:solidFill>
            </a:endParaRPr>
          </a:p>
        </p:txBody>
      </p:sp>
      <p:sp>
        <p:nvSpPr>
          <p:cNvPr id="25043" name="Rectangle 467"/>
          <p:cNvSpPr>
            <a:spLocks noChangeArrowheads="1"/>
          </p:cNvSpPr>
          <p:nvPr/>
        </p:nvSpPr>
        <p:spPr bwMode="auto">
          <a:xfrm>
            <a:off x="185578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5044" name="Rectangle 468"/>
          <p:cNvSpPr>
            <a:spLocks noChangeArrowheads="1"/>
          </p:cNvSpPr>
          <p:nvPr/>
        </p:nvSpPr>
        <p:spPr bwMode="auto">
          <a:xfrm>
            <a:off x="191293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h</a:t>
            </a:r>
            <a:endParaRPr lang="en-US" smtClean="0">
              <a:solidFill>
                <a:srgbClr val="000000"/>
              </a:solidFill>
            </a:endParaRPr>
          </a:p>
        </p:txBody>
      </p:sp>
      <p:sp>
        <p:nvSpPr>
          <p:cNvPr id="25045" name="Rectangle 469"/>
          <p:cNvSpPr>
            <a:spLocks noChangeArrowheads="1"/>
          </p:cNvSpPr>
          <p:nvPr/>
        </p:nvSpPr>
        <p:spPr bwMode="auto">
          <a:xfrm>
            <a:off x="199390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046" name="Rectangle 470"/>
          <p:cNvSpPr>
            <a:spLocks noChangeArrowheads="1"/>
          </p:cNvSpPr>
          <p:nvPr/>
        </p:nvSpPr>
        <p:spPr bwMode="auto">
          <a:xfrm>
            <a:off x="205898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5047" name="Rectangle 471"/>
          <p:cNvSpPr>
            <a:spLocks noChangeArrowheads="1"/>
          </p:cNvSpPr>
          <p:nvPr/>
        </p:nvSpPr>
        <p:spPr bwMode="auto">
          <a:xfrm>
            <a:off x="217805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5048" name="Rectangle 472"/>
          <p:cNvSpPr>
            <a:spLocks noChangeArrowheads="1"/>
          </p:cNvSpPr>
          <p:nvPr/>
        </p:nvSpPr>
        <p:spPr bwMode="auto">
          <a:xfrm>
            <a:off x="2225675"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5049" name="Rectangle 473"/>
          <p:cNvSpPr>
            <a:spLocks noChangeArrowheads="1"/>
          </p:cNvSpPr>
          <p:nvPr/>
        </p:nvSpPr>
        <p:spPr bwMode="auto">
          <a:xfrm>
            <a:off x="2289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o</a:t>
            </a:r>
            <a:endParaRPr lang="en-US" smtClean="0">
              <a:solidFill>
                <a:srgbClr val="000000"/>
              </a:solidFill>
            </a:endParaRPr>
          </a:p>
        </p:txBody>
      </p:sp>
      <p:sp>
        <p:nvSpPr>
          <p:cNvPr id="25050" name="Rectangle 474"/>
          <p:cNvSpPr>
            <a:spLocks noChangeArrowheads="1"/>
          </p:cNvSpPr>
          <p:nvPr/>
        </p:nvSpPr>
        <p:spPr bwMode="auto">
          <a:xfrm>
            <a:off x="2362200"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5051" name="Rectangle 475"/>
          <p:cNvSpPr>
            <a:spLocks noChangeArrowheads="1"/>
          </p:cNvSpPr>
          <p:nvPr/>
        </p:nvSpPr>
        <p:spPr bwMode="auto">
          <a:xfrm>
            <a:off x="2520950"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p</a:t>
            </a:r>
            <a:endParaRPr lang="en-US" smtClean="0">
              <a:solidFill>
                <a:srgbClr val="000000"/>
              </a:solidFill>
            </a:endParaRPr>
          </a:p>
        </p:txBody>
      </p:sp>
      <p:sp>
        <p:nvSpPr>
          <p:cNvPr id="25052" name="Rectangle 476"/>
          <p:cNvSpPr>
            <a:spLocks noChangeArrowheads="1"/>
          </p:cNvSpPr>
          <p:nvPr/>
        </p:nvSpPr>
        <p:spPr bwMode="auto">
          <a:xfrm>
            <a:off x="2601913"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5053" name="Rectangle 477"/>
          <p:cNvSpPr>
            <a:spLocks noChangeArrowheads="1"/>
          </p:cNvSpPr>
          <p:nvPr/>
        </p:nvSpPr>
        <p:spPr bwMode="auto">
          <a:xfrm>
            <a:off x="2643188"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054" name="Rectangle 478"/>
          <p:cNvSpPr>
            <a:spLocks noChangeArrowheads="1"/>
          </p:cNvSpPr>
          <p:nvPr/>
        </p:nvSpPr>
        <p:spPr bwMode="auto">
          <a:xfrm>
            <a:off x="27162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5055" name="Rectangle 479"/>
          <p:cNvSpPr>
            <a:spLocks noChangeArrowheads="1"/>
          </p:cNvSpPr>
          <p:nvPr/>
        </p:nvSpPr>
        <p:spPr bwMode="auto">
          <a:xfrm>
            <a:off x="2797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056" name="Rectangle 480"/>
          <p:cNvSpPr>
            <a:spLocks noChangeArrowheads="1"/>
          </p:cNvSpPr>
          <p:nvPr/>
        </p:nvSpPr>
        <p:spPr bwMode="auto">
          <a:xfrm>
            <a:off x="2871788"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5057" name="Rectangle 481"/>
          <p:cNvSpPr>
            <a:spLocks noChangeArrowheads="1"/>
          </p:cNvSpPr>
          <p:nvPr/>
        </p:nvSpPr>
        <p:spPr bwMode="auto">
          <a:xfrm>
            <a:off x="29702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5058" name="Rectangle 482"/>
          <p:cNvSpPr>
            <a:spLocks noChangeArrowheads="1"/>
          </p:cNvSpPr>
          <p:nvPr/>
        </p:nvSpPr>
        <p:spPr bwMode="auto">
          <a:xfrm>
            <a:off x="3051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059" name="Rectangle 483"/>
          <p:cNvSpPr>
            <a:spLocks noChangeArrowheads="1"/>
          </p:cNvSpPr>
          <p:nvPr/>
        </p:nvSpPr>
        <p:spPr bwMode="auto">
          <a:xfrm>
            <a:off x="312420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060" name="Rectangle 484"/>
          <p:cNvSpPr>
            <a:spLocks noChangeArrowheads="1"/>
          </p:cNvSpPr>
          <p:nvPr/>
        </p:nvSpPr>
        <p:spPr bwMode="auto">
          <a:xfrm>
            <a:off x="31734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061" name="Rectangle 485"/>
          <p:cNvSpPr>
            <a:spLocks noChangeArrowheads="1"/>
          </p:cNvSpPr>
          <p:nvPr/>
        </p:nvSpPr>
        <p:spPr bwMode="auto">
          <a:xfrm>
            <a:off x="3255963"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5062" name="Rectangle 486"/>
          <p:cNvSpPr>
            <a:spLocks noChangeArrowheads="1"/>
          </p:cNvSpPr>
          <p:nvPr/>
        </p:nvSpPr>
        <p:spPr bwMode="auto">
          <a:xfrm>
            <a:off x="3414713"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5063" name="Rectangle 487"/>
          <p:cNvSpPr>
            <a:spLocks noChangeArrowheads="1"/>
          </p:cNvSpPr>
          <p:nvPr/>
        </p:nvSpPr>
        <p:spPr bwMode="auto">
          <a:xfrm>
            <a:off x="3462338"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064" name="Rectangle 488"/>
          <p:cNvSpPr>
            <a:spLocks noChangeArrowheads="1"/>
          </p:cNvSpPr>
          <p:nvPr/>
        </p:nvSpPr>
        <p:spPr bwMode="auto">
          <a:xfrm>
            <a:off x="352742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065" name="Rectangle 489"/>
          <p:cNvSpPr>
            <a:spLocks noChangeArrowheads="1"/>
          </p:cNvSpPr>
          <p:nvPr/>
        </p:nvSpPr>
        <p:spPr bwMode="auto">
          <a:xfrm>
            <a:off x="360045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066" name="Rectangle 490"/>
          <p:cNvSpPr>
            <a:spLocks noChangeArrowheads="1"/>
          </p:cNvSpPr>
          <p:nvPr/>
        </p:nvSpPr>
        <p:spPr bwMode="auto">
          <a:xfrm>
            <a:off x="364966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067" name="Rectangle 491"/>
          <p:cNvSpPr>
            <a:spLocks noChangeArrowheads="1"/>
          </p:cNvSpPr>
          <p:nvPr/>
        </p:nvSpPr>
        <p:spPr bwMode="auto">
          <a:xfrm>
            <a:off x="3732213"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5068" name="Rectangle 492"/>
          <p:cNvSpPr>
            <a:spLocks noChangeArrowheads="1"/>
          </p:cNvSpPr>
          <p:nvPr/>
        </p:nvSpPr>
        <p:spPr bwMode="auto">
          <a:xfrm>
            <a:off x="3794125"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069" name="Rectangle 493"/>
          <p:cNvSpPr>
            <a:spLocks noChangeArrowheads="1"/>
          </p:cNvSpPr>
          <p:nvPr/>
        </p:nvSpPr>
        <p:spPr bwMode="auto">
          <a:xfrm>
            <a:off x="3859213"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grpSp>
        <p:nvGrpSpPr>
          <p:cNvPr id="25070" name="Group 494"/>
          <p:cNvGrpSpPr>
            <a:grpSpLocks/>
          </p:cNvGrpSpPr>
          <p:nvPr/>
        </p:nvGrpSpPr>
        <p:grpSpPr bwMode="auto">
          <a:xfrm>
            <a:off x="6705600" y="5105400"/>
            <a:ext cx="1614488" cy="1506538"/>
            <a:chOff x="3592" y="3250"/>
            <a:chExt cx="1017" cy="949"/>
          </a:xfrm>
        </p:grpSpPr>
        <p:sp>
          <p:nvSpPr>
            <p:cNvPr id="25574" name="Rectangle 495"/>
            <p:cNvSpPr>
              <a:spLocks noChangeArrowheads="1"/>
            </p:cNvSpPr>
            <p:nvPr/>
          </p:nvSpPr>
          <p:spPr bwMode="auto">
            <a:xfrm>
              <a:off x="3592" y="325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5575" name="Rectangle 496"/>
            <p:cNvSpPr>
              <a:spLocks noChangeArrowheads="1"/>
            </p:cNvSpPr>
            <p:nvPr/>
          </p:nvSpPr>
          <p:spPr bwMode="auto">
            <a:xfrm>
              <a:off x="3659" y="325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576" name="Rectangle 497"/>
            <p:cNvSpPr>
              <a:spLocks noChangeArrowheads="1"/>
            </p:cNvSpPr>
            <p:nvPr/>
          </p:nvSpPr>
          <p:spPr bwMode="auto">
            <a:xfrm>
              <a:off x="3705"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577" name="Rectangle 498"/>
            <p:cNvSpPr>
              <a:spLocks noChangeArrowheads="1"/>
            </p:cNvSpPr>
            <p:nvPr/>
          </p:nvSpPr>
          <p:spPr bwMode="auto">
            <a:xfrm>
              <a:off x="3736" y="3250"/>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578" name="Rectangle 499"/>
            <p:cNvSpPr>
              <a:spLocks noChangeArrowheads="1"/>
            </p:cNvSpPr>
            <p:nvPr/>
          </p:nvSpPr>
          <p:spPr bwMode="auto">
            <a:xfrm>
              <a:off x="3787" y="3250"/>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5579" name="Rectangle 500"/>
            <p:cNvSpPr>
              <a:spLocks noChangeArrowheads="1"/>
            </p:cNvSpPr>
            <p:nvPr/>
          </p:nvSpPr>
          <p:spPr bwMode="auto">
            <a:xfrm>
              <a:off x="3887"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5580" name="Rectangle 501"/>
            <p:cNvSpPr>
              <a:spLocks noChangeArrowheads="1"/>
            </p:cNvSpPr>
            <p:nvPr/>
          </p:nvSpPr>
          <p:spPr bwMode="auto">
            <a:xfrm>
              <a:off x="3918"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581" name="Rectangle 502"/>
            <p:cNvSpPr>
              <a:spLocks noChangeArrowheads="1"/>
            </p:cNvSpPr>
            <p:nvPr/>
          </p:nvSpPr>
          <p:spPr bwMode="auto">
            <a:xfrm>
              <a:off x="3959" y="325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582" name="Rectangle 503"/>
            <p:cNvSpPr>
              <a:spLocks noChangeArrowheads="1"/>
            </p:cNvSpPr>
            <p:nvPr/>
          </p:nvSpPr>
          <p:spPr bwMode="auto">
            <a:xfrm>
              <a:off x="4005"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583" name="Rectangle 504"/>
            <p:cNvSpPr>
              <a:spLocks noChangeArrowheads="1"/>
            </p:cNvSpPr>
            <p:nvPr/>
          </p:nvSpPr>
          <p:spPr bwMode="auto">
            <a:xfrm>
              <a:off x="4036" y="3250"/>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584" name="Rectangle 505"/>
            <p:cNvSpPr>
              <a:spLocks noChangeArrowheads="1"/>
            </p:cNvSpPr>
            <p:nvPr/>
          </p:nvSpPr>
          <p:spPr bwMode="auto">
            <a:xfrm>
              <a:off x="4087"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5585" name="Rectangle 506"/>
            <p:cNvSpPr>
              <a:spLocks noChangeArrowheads="1"/>
            </p:cNvSpPr>
            <p:nvPr/>
          </p:nvSpPr>
          <p:spPr bwMode="auto">
            <a:xfrm>
              <a:off x="4126"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586" name="Rectangle 507"/>
            <p:cNvSpPr>
              <a:spLocks noChangeArrowheads="1"/>
            </p:cNvSpPr>
            <p:nvPr/>
          </p:nvSpPr>
          <p:spPr bwMode="auto">
            <a:xfrm>
              <a:off x="4190" y="3250"/>
              <a:ext cx="91"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5587" name="Rectangle 508"/>
            <p:cNvSpPr>
              <a:spLocks noChangeArrowheads="1"/>
            </p:cNvSpPr>
            <p:nvPr/>
          </p:nvSpPr>
          <p:spPr bwMode="auto">
            <a:xfrm>
              <a:off x="4300" y="325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588" name="Rectangle 509"/>
            <p:cNvSpPr>
              <a:spLocks noChangeArrowheads="1"/>
            </p:cNvSpPr>
            <p:nvPr/>
          </p:nvSpPr>
          <p:spPr bwMode="auto">
            <a:xfrm>
              <a:off x="4341" y="3252"/>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589" name="Rectangle 510"/>
            <p:cNvSpPr>
              <a:spLocks noChangeArrowheads="1"/>
            </p:cNvSpPr>
            <p:nvPr/>
          </p:nvSpPr>
          <p:spPr bwMode="auto">
            <a:xfrm>
              <a:off x="4377" y="3252"/>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590" name="Rectangle 511"/>
            <p:cNvSpPr>
              <a:spLocks noChangeArrowheads="1"/>
            </p:cNvSpPr>
            <p:nvPr/>
          </p:nvSpPr>
          <p:spPr bwMode="auto">
            <a:xfrm>
              <a:off x="4403" y="325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591" name="Rectangle 512"/>
            <p:cNvSpPr>
              <a:spLocks noChangeArrowheads="1"/>
            </p:cNvSpPr>
            <p:nvPr/>
          </p:nvSpPr>
          <p:spPr bwMode="auto">
            <a:xfrm>
              <a:off x="4444" y="325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5592" name="Rectangle 513"/>
            <p:cNvSpPr>
              <a:spLocks noChangeArrowheads="1"/>
            </p:cNvSpPr>
            <p:nvPr/>
          </p:nvSpPr>
          <p:spPr bwMode="auto">
            <a:xfrm>
              <a:off x="4490" y="325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5593" name="Rectangle 514"/>
            <p:cNvSpPr>
              <a:spLocks noChangeArrowheads="1"/>
            </p:cNvSpPr>
            <p:nvPr/>
          </p:nvSpPr>
          <p:spPr bwMode="auto">
            <a:xfrm>
              <a:off x="3592"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594" name="Rectangle 515"/>
            <p:cNvSpPr>
              <a:spLocks noChangeArrowheads="1"/>
            </p:cNvSpPr>
            <p:nvPr/>
          </p:nvSpPr>
          <p:spPr bwMode="auto">
            <a:xfrm>
              <a:off x="3618"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595" name="Rectangle 516"/>
            <p:cNvSpPr>
              <a:spLocks noChangeArrowheads="1"/>
            </p:cNvSpPr>
            <p:nvPr/>
          </p:nvSpPr>
          <p:spPr bwMode="auto">
            <a:xfrm>
              <a:off x="3643" y="336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596" name="Rectangle 517"/>
            <p:cNvSpPr>
              <a:spLocks noChangeArrowheads="1"/>
            </p:cNvSpPr>
            <p:nvPr/>
          </p:nvSpPr>
          <p:spPr bwMode="auto">
            <a:xfrm>
              <a:off x="367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597" name="Rectangle 518"/>
            <p:cNvSpPr>
              <a:spLocks noChangeArrowheads="1"/>
            </p:cNvSpPr>
            <p:nvPr/>
          </p:nvSpPr>
          <p:spPr bwMode="auto">
            <a:xfrm>
              <a:off x="3725"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598" name="Rectangle 519"/>
            <p:cNvSpPr>
              <a:spLocks noChangeArrowheads="1"/>
            </p:cNvSpPr>
            <p:nvPr/>
          </p:nvSpPr>
          <p:spPr bwMode="auto">
            <a:xfrm>
              <a:off x="3766" y="336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599" name="Rectangle 520"/>
            <p:cNvSpPr>
              <a:spLocks noChangeArrowheads="1"/>
            </p:cNvSpPr>
            <p:nvPr/>
          </p:nvSpPr>
          <p:spPr bwMode="auto">
            <a:xfrm>
              <a:off x="3825"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600" name="Rectangle 521"/>
            <p:cNvSpPr>
              <a:spLocks noChangeArrowheads="1"/>
            </p:cNvSpPr>
            <p:nvPr/>
          </p:nvSpPr>
          <p:spPr bwMode="auto">
            <a:xfrm>
              <a:off x="388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5601" name="Rectangle 522"/>
            <p:cNvSpPr>
              <a:spLocks noChangeArrowheads="1"/>
            </p:cNvSpPr>
            <p:nvPr/>
          </p:nvSpPr>
          <p:spPr bwMode="auto">
            <a:xfrm>
              <a:off x="3936"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602" name="Rectangle 523"/>
            <p:cNvSpPr>
              <a:spLocks noChangeArrowheads="1"/>
            </p:cNvSpPr>
            <p:nvPr/>
          </p:nvSpPr>
          <p:spPr bwMode="auto">
            <a:xfrm>
              <a:off x="3961"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603" name="Rectangle 524"/>
            <p:cNvSpPr>
              <a:spLocks noChangeArrowheads="1"/>
            </p:cNvSpPr>
            <p:nvPr/>
          </p:nvSpPr>
          <p:spPr bwMode="auto">
            <a:xfrm>
              <a:off x="400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604" name="Rectangle 525"/>
            <p:cNvSpPr>
              <a:spLocks noChangeArrowheads="1"/>
            </p:cNvSpPr>
            <p:nvPr/>
          </p:nvSpPr>
          <p:spPr bwMode="auto">
            <a:xfrm>
              <a:off x="4048"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605" name="Rectangle 526"/>
            <p:cNvSpPr>
              <a:spLocks noChangeArrowheads="1"/>
            </p:cNvSpPr>
            <p:nvPr/>
          </p:nvSpPr>
          <p:spPr bwMode="auto">
            <a:xfrm>
              <a:off x="411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606" name="Rectangle 527"/>
            <p:cNvSpPr>
              <a:spLocks noChangeArrowheads="1"/>
            </p:cNvSpPr>
            <p:nvPr/>
          </p:nvSpPr>
          <p:spPr bwMode="auto">
            <a:xfrm>
              <a:off x="415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607" name="Rectangle 528"/>
            <p:cNvSpPr>
              <a:spLocks noChangeArrowheads="1"/>
            </p:cNvSpPr>
            <p:nvPr/>
          </p:nvSpPr>
          <p:spPr bwMode="auto">
            <a:xfrm>
              <a:off x="4228"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608" name="Rectangle 529"/>
            <p:cNvSpPr>
              <a:spLocks noChangeArrowheads="1"/>
            </p:cNvSpPr>
            <p:nvPr/>
          </p:nvSpPr>
          <p:spPr bwMode="auto">
            <a:xfrm>
              <a:off x="4254"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609" name="Rectangle 530"/>
            <p:cNvSpPr>
              <a:spLocks noChangeArrowheads="1"/>
            </p:cNvSpPr>
            <p:nvPr/>
          </p:nvSpPr>
          <p:spPr bwMode="auto">
            <a:xfrm>
              <a:off x="4300"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610" name="Rectangle 531"/>
            <p:cNvSpPr>
              <a:spLocks noChangeArrowheads="1"/>
            </p:cNvSpPr>
            <p:nvPr/>
          </p:nvSpPr>
          <p:spPr bwMode="auto">
            <a:xfrm>
              <a:off x="4364"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611" name="Rectangle 532"/>
            <p:cNvSpPr>
              <a:spLocks noChangeArrowheads="1"/>
            </p:cNvSpPr>
            <p:nvPr/>
          </p:nvSpPr>
          <p:spPr bwMode="auto">
            <a:xfrm>
              <a:off x="4410"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612" name="Rectangle 533"/>
            <p:cNvSpPr>
              <a:spLocks noChangeArrowheads="1"/>
            </p:cNvSpPr>
            <p:nvPr/>
          </p:nvSpPr>
          <p:spPr bwMode="auto">
            <a:xfrm>
              <a:off x="4436"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5613" name="Rectangle 534"/>
            <p:cNvSpPr>
              <a:spLocks noChangeArrowheads="1"/>
            </p:cNvSpPr>
            <p:nvPr/>
          </p:nvSpPr>
          <p:spPr bwMode="auto">
            <a:xfrm>
              <a:off x="448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614" name="Rectangle 535"/>
            <p:cNvSpPr>
              <a:spLocks noChangeArrowheads="1"/>
            </p:cNvSpPr>
            <p:nvPr/>
          </p:nvSpPr>
          <p:spPr bwMode="auto">
            <a:xfrm>
              <a:off x="3592"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5615" name="Rectangle 536"/>
            <p:cNvSpPr>
              <a:spLocks noChangeArrowheads="1"/>
            </p:cNvSpPr>
            <p:nvPr/>
          </p:nvSpPr>
          <p:spPr bwMode="auto">
            <a:xfrm>
              <a:off x="3638"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616" name="Rectangle 537"/>
            <p:cNvSpPr>
              <a:spLocks noChangeArrowheads="1"/>
            </p:cNvSpPr>
            <p:nvPr/>
          </p:nvSpPr>
          <p:spPr bwMode="auto">
            <a:xfrm>
              <a:off x="3684"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617" name="Rectangle 538"/>
            <p:cNvSpPr>
              <a:spLocks noChangeArrowheads="1"/>
            </p:cNvSpPr>
            <p:nvPr/>
          </p:nvSpPr>
          <p:spPr bwMode="auto">
            <a:xfrm>
              <a:off x="3710"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618" name="Rectangle 539"/>
            <p:cNvSpPr>
              <a:spLocks noChangeArrowheads="1"/>
            </p:cNvSpPr>
            <p:nvPr/>
          </p:nvSpPr>
          <p:spPr bwMode="auto">
            <a:xfrm>
              <a:off x="3756"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619" name="Rectangle 540"/>
            <p:cNvSpPr>
              <a:spLocks noChangeArrowheads="1"/>
            </p:cNvSpPr>
            <p:nvPr/>
          </p:nvSpPr>
          <p:spPr bwMode="auto">
            <a:xfrm>
              <a:off x="3782" y="347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620" name="Rectangle 541"/>
            <p:cNvSpPr>
              <a:spLocks noChangeArrowheads="1"/>
            </p:cNvSpPr>
            <p:nvPr/>
          </p:nvSpPr>
          <p:spPr bwMode="auto">
            <a:xfrm>
              <a:off x="3841"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621" name="Rectangle 542"/>
            <p:cNvSpPr>
              <a:spLocks noChangeArrowheads="1"/>
            </p:cNvSpPr>
            <p:nvPr/>
          </p:nvSpPr>
          <p:spPr bwMode="auto">
            <a:xfrm>
              <a:off x="3887"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622" name="Rectangle 543"/>
            <p:cNvSpPr>
              <a:spLocks noChangeArrowheads="1"/>
            </p:cNvSpPr>
            <p:nvPr/>
          </p:nvSpPr>
          <p:spPr bwMode="auto">
            <a:xfrm>
              <a:off x="3941"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623" name="Rectangle 544"/>
            <p:cNvSpPr>
              <a:spLocks noChangeArrowheads="1"/>
            </p:cNvSpPr>
            <p:nvPr/>
          </p:nvSpPr>
          <p:spPr bwMode="auto">
            <a:xfrm>
              <a:off x="3966"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624" name="Rectangle 545"/>
            <p:cNvSpPr>
              <a:spLocks noChangeArrowheads="1"/>
            </p:cNvSpPr>
            <p:nvPr/>
          </p:nvSpPr>
          <p:spPr bwMode="auto">
            <a:xfrm>
              <a:off x="4013"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625" name="Rectangle 546"/>
            <p:cNvSpPr>
              <a:spLocks noChangeArrowheads="1"/>
            </p:cNvSpPr>
            <p:nvPr/>
          </p:nvSpPr>
          <p:spPr bwMode="auto">
            <a:xfrm>
              <a:off x="4077"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626" name="Rectangle 547"/>
            <p:cNvSpPr>
              <a:spLocks noChangeArrowheads="1"/>
            </p:cNvSpPr>
            <p:nvPr/>
          </p:nvSpPr>
          <p:spPr bwMode="auto">
            <a:xfrm>
              <a:off x="4102"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627" name="Rectangle 548"/>
            <p:cNvSpPr>
              <a:spLocks noChangeArrowheads="1"/>
            </p:cNvSpPr>
            <p:nvPr/>
          </p:nvSpPr>
          <p:spPr bwMode="auto">
            <a:xfrm>
              <a:off x="4143"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628" name="Rectangle 549"/>
            <p:cNvSpPr>
              <a:spLocks noChangeArrowheads="1"/>
            </p:cNvSpPr>
            <p:nvPr/>
          </p:nvSpPr>
          <p:spPr bwMode="auto">
            <a:xfrm>
              <a:off x="4174"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629" name="Rectangle 550"/>
            <p:cNvSpPr>
              <a:spLocks noChangeArrowheads="1"/>
            </p:cNvSpPr>
            <p:nvPr/>
          </p:nvSpPr>
          <p:spPr bwMode="auto">
            <a:xfrm>
              <a:off x="4223" y="347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630" name="Rectangle 551"/>
            <p:cNvSpPr>
              <a:spLocks noChangeArrowheads="1"/>
            </p:cNvSpPr>
            <p:nvPr/>
          </p:nvSpPr>
          <p:spPr bwMode="auto">
            <a:xfrm>
              <a:off x="4259"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631" name="Rectangle 552"/>
            <p:cNvSpPr>
              <a:spLocks noChangeArrowheads="1"/>
            </p:cNvSpPr>
            <p:nvPr/>
          </p:nvSpPr>
          <p:spPr bwMode="auto">
            <a:xfrm>
              <a:off x="4284"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d</a:t>
              </a:r>
              <a:endParaRPr lang="en-US" smtClean="0">
                <a:solidFill>
                  <a:srgbClr val="000000"/>
                </a:solidFill>
              </a:endParaRPr>
            </a:p>
          </p:txBody>
        </p:sp>
        <p:sp>
          <p:nvSpPr>
            <p:cNvPr id="25632" name="Rectangle 553"/>
            <p:cNvSpPr>
              <a:spLocks noChangeArrowheads="1"/>
            </p:cNvSpPr>
            <p:nvPr/>
          </p:nvSpPr>
          <p:spPr bwMode="auto">
            <a:xfrm>
              <a:off x="4331"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633" name="Rectangle 554"/>
            <p:cNvSpPr>
              <a:spLocks noChangeArrowheads="1"/>
            </p:cNvSpPr>
            <p:nvPr/>
          </p:nvSpPr>
          <p:spPr bwMode="auto">
            <a:xfrm>
              <a:off x="4395"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634" name="Rectangle 555"/>
            <p:cNvSpPr>
              <a:spLocks noChangeArrowheads="1"/>
            </p:cNvSpPr>
            <p:nvPr/>
          </p:nvSpPr>
          <p:spPr bwMode="auto">
            <a:xfrm>
              <a:off x="4441"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635" name="Rectangle 556"/>
            <p:cNvSpPr>
              <a:spLocks noChangeArrowheads="1"/>
            </p:cNvSpPr>
            <p:nvPr/>
          </p:nvSpPr>
          <p:spPr bwMode="auto">
            <a:xfrm>
              <a:off x="4495"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636" name="Rectangle 557"/>
            <p:cNvSpPr>
              <a:spLocks noChangeArrowheads="1"/>
            </p:cNvSpPr>
            <p:nvPr/>
          </p:nvSpPr>
          <p:spPr bwMode="auto">
            <a:xfrm>
              <a:off x="4520"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637" name="Rectangle 558"/>
            <p:cNvSpPr>
              <a:spLocks noChangeArrowheads="1"/>
            </p:cNvSpPr>
            <p:nvPr/>
          </p:nvSpPr>
          <p:spPr bwMode="auto">
            <a:xfrm>
              <a:off x="4566"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638" name="Rectangle 559"/>
            <p:cNvSpPr>
              <a:spLocks noChangeArrowheads="1"/>
            </p:cNvSpPr>
            <p:nvPr/>
          </p:nvSpPr>
          <p:spPr bwMode="auto">
            <a:xfrm>
              <a:off x="3592" y="358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639" name="Rectangle 560"/>
            <p:cNvSpPr>
              <a:spLocks noChangeArrowheads="1"/>
            </p:cNvSpPr>
            <p:nvPr/>
          </p:nvSpPr>
          <p:spPr bwMode="auto">
            <a:xfrm>
              <a:off x="3628" y="358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640" name="Rectangle 561"/>
            <p:cNvSpPr>
              <a:spLocks noChangeArrowheads="1"/>
            </p:cNvSpPr>
            <p:nvPr/>
          </p:nvSpPr>
          <p:spPr bwMode="auto">
            <a:xfrm>
              <a:off x="3654" y="35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641" name="Rectangle 562"/>
            <p:cNvSpPr>
              <a:spLocks noChangeArrowheads="1"/>
            </p:cNvSpPr>
            <p:nvPr/>
          </p:nvSpPr>
          <p:spPr bwMode="auto">
            <a:xfrm>
              <a:off x="3700" y="358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642" name="Rectangle 563"/>
            <p:cNvSpPr>
              <a:spLocks noChangeArrowheads="1"/>
            </p:cNvSpPr>
            <p:nvPr/>
          </p:nvSpPr>
          <p:spPr bwMode="auto">
            <a:xfrm>
              <a:off x="3725" y="3584"/>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5643" name="Line 564"/>
            <p:cNvSpPr>
              <a:spLocks noChangeShapeType="1"/>
            </p:cNvSpPr>
            <p:nvPr/>
          </p:nvSpPr>
          <p:spPr bwMode="auto">
            <a:xfrm>
              <a:off x="3785" y="3649"/>
              <a:ext cx="369" cy="92"/>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44" name="Freeform 565"/>
            <p:cNvSpPr>
              <a:spLocks/>
            </p:cNvSpPr>
            <p:nvPr/>
          </p:nvSpPr>
          <p:spPr bwMode="auto">
            <a:xfrm>
              <a:off x="4133" y="3716"/>
              <a:ext cx="86" cy="44"/>
            </a:xfrm>
            <a:custGeom>
              <a:avLst/>
              <a:gdLst>
                <a:gd name="T0" fmla="*/ 0 w 86"/>
                <a:gd name="T1" fmla="*/ 44 h 44"/>
                <a:gd name="T2" fmla="*/ 86 w 86"/>
                <a:gd name="T3" fmla="*/ 43 h 44"/>
                <a:gd name="T4" fmla="*/ 11 w 86"/>
                <a:gd name="T5" fmla="*/ 0 h 44"/>
                <a:gd name="T6" fmla="*/ 0 w 86"/>
                <a:gd name="T7" fmla="*/ 44 h 44"/>
                <a:gd name="T8" fmla="*/ 0 60000 65536"/>
                <a:gd name="T9" fmla="*/ 0 60000 65536"/>
                <a:gd name="T10" fmla="*/ 0 60000 65536"/>
                <a:gd name="T11" fmla="*/ 0 60000 65536"/>
                <a:gd name="T12" fmla="*/ 0 w 86"/>
                <a:gd name="T13" fmla="*/ 0 h 44"/>
                <a:gd name="T14" fmla="*/ 86 w 86"/>
                <a:gd name="T15" fmla="*/ 44 h 44"/>
              </a:gdLst>
              <a:ahLst/>
              <a:cxnLst>
                <a:cxn ang="T8">
                  <a:pos x="T0" y="T1"/>
                </a:cxn>
                <a:cxn ang="T9">
                  <a:pos x="T2" y="T3"/>
                </a:cxn>
                <a:cxn ang="T10">
                  <a:pos x="T4" y="T5"/>
                </a:cxn>
                <a:cxn ang="T11">
                  <a:pos x="T6" y="T7"/>
                </a:cxn>
              </a:cxnLst>
              <a:rect l="T12" t="T13" r="T14" b="T15"/>
              <a:pathLst>
                <a:path w="86" h="44">
                  <a:moveTo>
                    <a:pt x="0" y="44"/>
                  </a:moveTo>
                  <a:lnTo>
                    <a:pt x="86" y="43"/>
                  </a:lnTo>
                  <a:lnTo>
                    <a:pt x="11" y="0"/>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645" name="Freeform 566"/>
            <p:cNvSpPr>
              <a:spLocks/>
            </p:cNvSpPr>
            <p:nvPr/>
          </p:nvSpPr>
          <p:spPr bwMode="auto">
            <a:xfrm>
              <a:off x="4471" y="3826"/>
              <a:ext cx="87" cy="213"/>
            </a:xfrm>
            <a:custGeom>
              <a:avLst/>
              <a:gdLst>
                <a:gd name="T0" fmla="*/ 83 w 87"/>
                <a:gd name="T1" fmla="*/ 111 h 213"/>
                <a:gd name="T2" fmla="*/ 87 w 87"/>
                <a:gd name="T3" fmla="*/ 150 h 213"/>
                <a:gd name="T4" fmla="*/ 85 w 87"/>
                <a:gd name="T5" fmla="*/ 198 h 213"/>
                <a:gd name="T6" fmla="*/ 83 w 87"/>
                <a:gd name="T7" fmla="*/ 213 h 213"/>
                <a:gd name="T8" fmla="*/ 68 w 87"/>
                <a:gd name="T9" fmla="*/ 211 h 213"/>
                <a:gd name="T10" fmla="*/ 70 w 87"/>
                <a:gd name="T11" fmla="*/ 186 h 213"/>
                <a:gd name="T12" fmla="*/ 70 w 87"/>
                <a:gd name="T13" fmla="*/ 167 h 213"/>
                <a:gd name="T14" fmla="*/ 62 w 87"/>
                <a:gd name="T15" fmla="*/ 144 h 213"/>
                <a:gd name="T16" fmla="*/ 56 w 87"/>
                <a:gd name="T17" fmla="*/ 125 h 213"/>
                <a:gd name="T18" fmla="*/ 54 w 87"/>
                <a:gd name="T19" fmla="*/ 113 h 213"/>
                <a:gd name="T20" fmla="*/ 50 w 87"/>
                <a:gd name="T21" fmla="*/ 104 h 213"/>
                <a:gd name="T22" fmla="*/ 39 w 87"/>
                <a:gd name="T23" fmla="*/ 104 h 213"/>
                <a:gd name="T24" fmla="*/ 31 w 87"/>
                <a:gd name="T25" fmla="*/ 108 h 213"/>
                <a:gd name="T26" fmla="*/ 27 w 87"/>
                <a:gd name="T27" fmla="*/ 117 h 213"/>
                <a:gd name="T28" fmla="*/ 25 w 87"/>
                <a:gd name="T29" fmla="*/ 131 h 213"/>
                <a:gd name="T30" fmla="*/ 23 w 87"/>
                <a:gd name="T31" fmla="*/ 148 h 213"/>
                <a:gd name="T32" fmla="*/ 20 w 87"/>
                <a:gd name="T33" fmla="*/ 179 h 213"/>
                <a:gd name="T34" fmla="*/ 18 w 87"/>
                <a:gd name="T35" fmla="*/ 200 h 213"/>
                <a:gd name="T36" fmla="*/ 8 w 87"/>
                <a:gd name="T37" fmla="*/ 200 h 213"/>
                <a:gd name="T38" fmla="*/ 4 w 87"/>
                <a:gd name="T39" fmla="*/ 167 h 213"/>
                <a:gd name="T40" fmla="*/ 0 w 87"/>
                <a:gd name="T41" fmla="*/ 136 h 213"/>
                <a:gd name="T42" fmla="*/ 4 w 87"/>
                <a:gd name="T43" fmla="*/ 123 h 213"/>
                <a:gd name="T44" fmla="*/ 10 w 87"/>
                <a:gd name="T45" fmla="*/ 106 h 213"/>
                <a:gd name="T46" fmla="*/ 29 w 87"/>
                <a:gd name="T47" fmla="*/ 67 h 213"/>
                <a:gd name="T48" fmla="*/ 58 w 87"/>
                <a:gd name="T49" fmla="*/ 25 h 213"/>
                <a:gd name="T50" fmla="*/ 68 w 87"/>
                <a:gd name="T51" fmla="*/ 11 h 213"/>
                <a:gd name="T52" fmla="*/ 79 w 87"/>
                <a:gd name="T53" fmla="*/ 0 h 213"/>
                <a:gd name="T54" fmla="*/ 75 w 87"/>
                <a:gd name="T55" fmla="*/ 33 h 213"/>
                <a:gd name="T56" fmla="*/ 73 w 87"/>
                <a:gd name="T57" fmla="*/ 59 h 213"/>
                <a:gd name="T58" fmla="*/ 77 w 87"/>
                <a:gd name="T59" fmla="*/ 84 h 213"/>
                <a:gd name="T60" fmla="*/ 83 w 87"/>
                <a:gd name="T61" fmla="*/ 111 h 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7"/>
                <a:gd name="T94" fmla="*/ 0 h 213"/>
                <a:gd name="T95" fmla="*/ 87 w 87"/>
                <a:gd name="T96" fmla="*/ 213 h 21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7" h="213">
                  <a:moveTo>
                    <a:pt x="83" y="111"/>
                  </a:moveTo>
                  <a:lnTo>
                    <a:pt x="87" y="150"/>
                  </a:lnTo>
                  <a:lnTo>
                    <a:pt x="85" y="198"/>
                  </a:lnTo>
                  <a:lnTo>
                    <a:pt x="83" y="213"/>
                  </a:lnTo>
                  <a:lnTo>
                    <a:pt x="68" y="211"/>
                  </a:lnTo>
                  <a:lnTo>
                    <a:pt x="70" y="186"/>
                  </a:lnTo>
                  <a:lnTo>
                    <a:pt x="70" y="167"/>
                  </a:lnTo>
                  <a:lnTo>
                    <a:pt x="62" y="144"/>
                  </a:lnTo>
                  <a:lnTo>
                    <a:pt x="56" y="125"/>
                  </a:lnTo>
                  <a:lnTo>
                    <a:pt x="54" y="113"/>
                  </a:lnTo>
                  <a:lnTo>
                    <a:pt x="50" y="104"/>
                  </a:lnTo>
                  <a:lnTo>
                    <a:pt x="39" y="104"/>
                  </a:lnTo>
                  <a:lnTo>
                    <a:pt x="31" y="108"/>
                  </a:lnTo>
                  <a:lnTo>
                    <a:pt x="27" y="117"/>
                  </a:lnTo>
                  <a:lnTo>
                    <a:pt x="25" y="131"/>
                  </a:lnTo>
                  <a:lnTo>
                    <a:pt x="23" y="148"/>
                  </a:lnTo>
                  <a:lnTo>
                    <a:pt x="20" y="179"/>
                  </a:lnTo>
                  <a:lnTo>
                    <a:pt x="18" y="200"/>
                  </a:lnTo>
                  <a:lnTo>
                    <a:pt x="8" y="200"/>
                  </a:lnTo>
                  <a:lnTo>
                    <a:pt x="4" y="167"/>
                  </a:lnTo>
                  <a:lnTo>
                    <a:pt x="0" y="136"/>
                  </a:lnTo>
                  <a:lnTo>
                    <a:pt x="4" y="123"/>
                  </a:lnTo>
                  <a:lnTo>
                    <a:pt x="10" y="106"/>
                  </a:lnTo>
                  <a:lnTo>
                    <a:pt x="29" y="67"/>
                  </a:lnTo>
                  <a:lnTo>
                    <a:pt x="58" y="25"/>
                  </a:lnTo>
                  <a:lnTo>
                    <a:pt x="68" y="11"/>
                  </a:lnTo>
                  <a:lnTo>
                    <a:pt x="79" y="0"/>
                  </a:lnTo>
                  <a:lnTo>
                    <a:pt x="75" y="33"/>
                  </a:lnTo>
                  <a:lnTo>
                    <a:pt x="73" y="59"/>
                  </a:lnTo>
                  <a:lnTo>
                    <a:pt x="77" y="84"/>
                  </a:lnTo>
                  <a:lnTo>
                    <a:pt x="83" y="11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646" name="Freeform 567"/>
            <p:cNvSpPr>
              <a:spLocks/>
            </p:cNvSpPr>
            <p:nvPr/>
          </p:nvSpPr>
          <p:spPr bwMode="auto">
            <a:xfrm>
              <a:off x="4464" y="4026"/>
              <a:ext cx="90" cy="173"/>
            </a:xfrm>
            <a:custGeom>
              <a:avLst/>
              <a:gdLst>
                <a:gd name="T0" fmla="*/ 90 w 90"/>
                <a:gd name="T1" fmla="*/ 13 h 173"/>
                <a:gd name="T2" fmla="*/ 86 w 90"/>
                <a:gd name="T3" fmla="*/ 36 h 173"/>
                <a:gd name="T4" fmla="*/ 84 w 90"/>
                <a:gd name="T5" fmla="*/ 48 h 173"/>
                <a:gd name="T6" fmla="*/ 80 w 90"/>
                <a:gd name="T7" fmla="*/ 65 h 173"/>
                <a:gd name="T8" fmla="*/ 71 w 90"/>
                <a:gd name="T9" fmla="*/ 81 h 173"/>
                <a:gd name="T10" fmla="*/ 57 w 90"/>
                <a:gd name="T11" fmla="*/ 92 h 173"/>
                <a:gd name="T12" fmla="*/ 40 w 90"/>
                <a:gd name="T13" fmla="*/ 108 h 173"/>
                <a:gd name="T14" fmla="*/ 27 w 90"/>
                <a:gd name="T15" fmla="*/ 125 h 173"/>
                <a:gd name="T16" fmla="*/ 19 w 90"/>
                <a:gd name="T17" fmla="*/ 144 h 173"/>
                <a:gd name="T18" fmla="*/ 9 w 90"/>
                <a:gd name="T19" fmla="*/ 169 h 173"/>
                <a:gd name="T20" fmla="*/ 9 w 90"/>
                <a:gd name="T21" fmla="*/ 171 h 173"/>
                <a:gd name="T22" fmla="*/ 7 w 90"/>
                <a:gd name="T23" fmla="*/ 173 h 173"/>
                <a:gd name="T24" fmla="*/ 2 w 90"/>
                <a:gd name="T25" fmla="*/ 146 h 173"/>
                <a:gd name="T26" fmla="*/ 0 w 90"/>
                <a:gd name="T27" fmla="*/ 125 h 173"/>
                <a:gd name="T28" fmla="*/ 2 w 90"/>
                <a:gd name="T29" fmla="*/ 92 h 173"/>
                <a:gd name="T30" fmla="*/ 9 w 90"/>
                <a:gd name="T31" fmla="*/ 58 h 173"/>
                <a:gd name="T32" fmla="*/ 15 w 90"/>
                <a:gd name="T33" fmla="*/ 6 h 173"/>
                <a:gd name="T34" fmla="*/ 15 w 90"/>
                <a:gd name="T35" fmla="*/ 0 h 173"/>
                <a:gd name="T36" fmla="*/ 25 w 90"/>
                <a:gd name="T37" fmla="*/ 0 h 173"/>
                <a:gd name="T38" fmla="*/ 27 w 90"/>
                <a:gd name="T39" fmla="*/ 29 h 173"/>
                <a:gd name="T40" fmla="*/ 32 w 90"/>
                <a:gd name="T41" fmla="*/ 50 h 173"/>
                <a:gd name="T42" fmla="*/ 36 w 90"/>
                <a:gd name="T43" fmla="*/ 60 h 173"/>
                <a:gd name="T44" fmla="*/ 42 w 90"/>
                <a:gd name="T45" fmla="*/ 67 h 173"/>
                <a:gd name="T46" fmla="*/ 44 w 90"/>
                <a:gd name="T47" fmla="*/ 71 h 173"/>
                <a:gd name="T48" fmla="*/ 48 w 90"/>
                <a:gd name="T49" fmla="*/ 71 h 173"/>
                <a:gd name="T50" fmla="*/ 52 w 90"/>
                <a:gd name="T51" fmla="*/ 71 h 173"/>
                <a:gd name="T52" fmla="*/ 57 w 90"/>
                <a:gd name="T53" fmla="*/ 69 h 173"/>
                <a:gd name="T54" fmla="*/ 61 w 90"/>
                <a:gd name="T55" fmla="*/ 56 h 173"/>
                <a:gd name="T56" fmla="*/ 63 w 90"/>
                <a:gd name="T57" fmla="*/ 44 h 173"/>
                <a:gd name="T58" fmla="*/ 69 w 90"/>
                <a:gd name="T59" fmla="*/ 25 h 173"/>
                <a:gd name="T60" fmla="*/ 75 w 90"/>
                <a:gd name="T61" fmla="*/ 11 h 173"/>
                <a:gd name="T62" fmla="*/ 90 w 90"/>
                <a:gd name="T63" fmla="*/ 13 h 17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173"/>
                <a:gd name="T98" fmla="*/ 90 w 90"/>
                <a:gd name="T99" fmla="*/ 173 h 17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173">
                  <a:moveTo>
                    <a:pt x="90" y="13"/>
                  </a:moveTo>
                  <a:lnTo>
                    <a:pt x="86" y="36"/>
                  </a:lnTo>
                  <a:lnTo>
                    <a:pt x="84" y="48"/>
                  </a:lnTo>
                  <a:lnTo>
                    <a:pt x="80" y="65"/>
                  </a:lnTo>
                  <a:lnTo>
                    <a:pt x="71" y="81"/>
                  </a:lnTo>
                  <a:lnTo>
                    <a:pt x="57" y="92"/>
                  </a:lnTo>
                  <a:lnTo>
                    <a:pt x="40" y="108"/>
                  </a:lnTo>
                  <a:lnTo>
                    <a:pt x="27" y="125"/>
                  </a:lnTo>
                  <a:lnTo>
                    <a:pt x="19" y="144"/>
                  </a:lnTo>
                  <a:lnTo>
                    <a:pt x="9" y="169"/>
                  </a:lnTo>
                  <a:lnTo>
                    <a:pt x="9" y="171"/>
                  </a:lnTo>
                  <a:lnTo>
                    <a:pt x="7" y="173"/>
                  </a:lnTo>
                  <a:lnTo>
                    <a:pt x="2" y="146"/>
                  </a:lnTo>
                  <a:lnTo>
                    <a:pt x="0" y="125"/>
                  </a:lnTo>
                  <a:lnTo>
                    <a:pt x="2" y="92"/>
                  </a:lnTo>
                  <a:lnTo>
                    <a:pt x="9" y="58"/>
                  </a:lnTo>
                  <a:lnTo>
                    <a:pt x="15" y="6"/>
                  </a:lnTo>
                  <a:lnTo>
                    <a:pt x="15" y="0"/>
                  </a:lnTo>
                  <a:lnTo>
                    <a:pt x="25" y="0"/>
                  </a:lnTo>
                  <a:lnTo>
                    <a:pt x="27" y="29"/>
                  </a:lnTo>
                  <a:lnTo>
                    <a:pt x="32" y="50"/>
                  </a:lnTo>
                  <a:lnTo>
                    <a:pt x="36" y="60"/>
                  </a:lnTo>
                  <a:lnTo>
                    <a:pt x="42" y="67"/>
                  </a:lnTo>
                  <a:lnTo>
                    <a:pt x="44" y="71"/>
                  </a:lnTo>
                  <a:lnTo>
                    <a:pt x="48" y="71"/>
                  </a:lnTo>
                  <a:lnTo>
                    <a:pt x="52" y="71"/>
                  </a:lnTo>
                  <a:lnTo>
                    <a:pt x="57" y="69"/>
                  </a:lnTo>
                  <a:lnTo>
                    <a:pt x="61" y="56"/>
                  </a:lnTo>
                  <a:lnTo>
                    <a:pt x="63" y="44"/>
                  </a:lnTo>
                  <a:lnTo>
                    <a:pt x="69" y="25"/>
                  </a:lnTo>
                  <a:lnTo>
                    <a:pt x="75" y="11"/>
                  </a:lnTo>
                  <a:lnTo>
                    <a:pt x="90"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647" name="Freeform 568"/>
            <p:cNvSpPr>
              <a:spLocks/>
            </p:cNvSpPr>
            <p:nvPr/>
          </p:nvSpPr>
          <p:spPr bwMode="auto">
            <a:xfrm>
              <a:off x="4304" y="3820"/>
              <a:ext cx="246" cy="152"/>
            </a:xfrm>
            <a:custGeom>
              <a:avLst/>
              <a:gdLst>
                <a:gd name="T0" fmla="*/ 246 w 246"/>
                <a:gd name="T1" fmla="*/ 6 h 152"/>
                <a:gd name="T2" fmla="*/ 235 w 246"/>
                <a:gd name="T3" fmla="*/ 17 h 152"/>
                <a:gd name="T4" fmla="*/ 225 w 246"/>
                <a:gd name="T5" fmla="*/ 31 h 152"/>
                <a:gd name="T6" fmla="*/ 196 w 246"/>
                <a:gd name="T7" fmla="*/ 73 h 152"/>
                <a:gd name="T8" fmla="*/ 177 w 246"/>
                <a:gd name="T9" fmla="*/ 112 h 152"/>
                <a:gd name="T10" fmla="*/ 171 w 246"/>
                <a:gd name="T11" fmla="*/ 129 h 152"/>
                <a:gd name="T12" fmla="*/ 167 w 246"/>
                <a:gd name="T13" fmla="*/ 142 h 152"/>
                <a:gd name="T14" fmla="*/ 165 w 246"/>
                <a:gd name="T15" fmla="*/ 140 h 152"/>
                <a:gd name="T16" fmla="*/ 165 w 246"/>
                <a:gd name="T17" fmla="*/ 140 h 152"/>
                <a:gd name="T18" fmla="*/ 140 w 246"/>
                <a:gd name="T19" fmla="*/ 133 h 152"/>
                <a:gd name="T20" fmla="*/ 123 w 246"/>
                <a:gd name="T21" fmla="*/ 131 h 152"/>
                <a:gd name="T22" fmla="*/ 100 w 246"/>
                <a:gd name="T23" fmla="*/ 135 h 152"/>
                <a:gd name="T24" fmla="*/ 81 w 246"/>
                <a:gd name="T25" fmla="*/ 142 h 152"/>
                <a:gd name="T26" fmla="*/ 63 w 246"/>
                <a:gd name="T27" fmla="*/ 148 h 152"/>
                <a:gd name="T28" fmla="*/ 46 w 246"/>
                <a:gd name="T29" fmla="*/ 152 h 152"/>
                <a:gd name="T30" fmla="*/ 19 w 246"/>
                <a:gd name="T31" fmla="*/ 148 h 152"/>
                <a:gd name="T32" fmla="*/ 0 w 246"/>
                <a:gd name="T33" fmla="*/ 142 h 152"/>
                <a:gd name="T34" fmla="*/ 2 w 246"/>
                <a:gd name="T35" fmla="*/ 133 h 152"/>
                <a:gd name="T36" fmla="*/ 10 w 246"/>
                <a:gd name="T37" fmla="*/ 129 h 152"/>
                <a:gd name="T38" fmla="*/ 19 w 246"/>
                <a:gd name="T39" fmla="*/ 121 h 152"/>
                <a:gd name="T40" fmla="*/ 25 w 246"/>
                <a:gd name="T41" fmla="*/ 114 h 152"/>
                <a:gd name="T42" fmla="*/ 33 w 246"/>
                <a:gd name="T43" fmla="*/ 92 h 152"/>
                <a:gd name="T44" fmla="*/ 46 w 246"/>
                <a:gd name="T45" fmla="*/ 65 h 152"/>
                <a:gd name="T46" fmla="*/ 48 w 246"/>
                <a:gd name="T47" fmla="*/ 64 h 152"/>
                <a:gd name="T48" fmla="*/ 71 w 246"/>
                <a:gd name="T49" fmla="*/ 39 h 152"/>
                <a:gd name="T50" fmla="*/ 88 w 246"/>
                <a:gd name="T51" fmla="*/ 19 h 152"/>
                <a:gd name="T52" fmla="*/ 102 w 246"/>
                <a:gd name="T53" fmla="*/ 0 h 152"/>
                <a:gd name="T54" fmla="*/ 125 w 246"/>
                <a:gd name="T55" fmla="*/ 2 h 152"/>
                <a:gd name="T56" fmla="*/ 150 w 246"/>
                <a:gd name="T57" fmla="*/ 6 h 152"/>
                <a:gd name="T58" fmla="*/ 188 w 246"/>
                <a:gd name="T59" fmla="*/ 8 h 152"/>
                <a:gd name="T60" fmla="*/ 221 w 246"/>
                <a:gd name="T61" fmla="*/ 8 h 152"/>
                <a:gd name="T62" fmla="*/ 246 w 246"/>
                <a:gd name="T63" fmla="*/ 6 h 1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
                <a:gd name="T97" fmla="*/ 0 h 152"/>
                <a:gd name="T98" fmla="*/ 246 w 246"/>
                <a:gd name="T99" fmla="*/ 152 h 1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 h="152">
                  <a:moveTo>
                    <a:pt x="246" y="6"/>
                  </a:moveTo>
                  <a:lnTo>
                    <a:pt x="235" y="17"/>
                  </a:lnTo>
                  <a:lnTo>
                    <a:pt x="225" y="31"/>
                  </a:lnTo>
                  <a:lnTo>
                    <a:pt x="196" y="73"/>
                  </a:lnTo>
                  <a:lnTo>
                    <a:pt x="177" y="112"/>
                  </a:lnTo>
                  <a:lnTo>
                    <a:pt x="171" y="129"/>
                  </a:lnTo>
                  <a:lnTo>
                    <a:pt x="167" y="142"/>
                  </a:lnTo>
                  <a:lnTo>
                    <a:pt x="165" y="140"/>
                  </a:lnTo>
                  <a:lnTo>
                    <a:pt x="140" y="133"/>
                  </a:lnTo>
                  <a:lnTo>
                    <a:pt x="123" y="131"/>
                  </a:lnTo>
                  <a:lnTo>
                    <a:pt x="100" y="135"/>
                  </a:lnTo>
                  <a:lnTo>
                    <a:pt x="81" y="142"/>
                  </a:lnTo>
                  <a:lnTo>
                    <a:pt x="63" y="148"/>
                  </a:lnTo>
                  <a:lnTo>
                    <a:pt x="46" y="152"/>
                  </a:lnTo>
                  <a:lnTo>
                    <a:pt x="19" y="148"/>
                  </a:lnTo>
                  <a:lnTo>
                    <a:pt x="0" y="142"/>
                  </a:lnTo>
                  <a:lnTo>
                    <a:pt x="2" y="133"/>
                  </a:lnTo>
                  <a:lnTo>
                    <a:pt x="10" y="129"/>
                  </a:lnTo>
                  <a:lnTo>
                    <a:pt x="19" y="121"/>
                  </a:lnTo>
                  <a:lnTo>
                    <a:pt x="25" y="114"/>
                  </a:lnTo>
                  <a:lnTo>
                    <a:pt x="33" y="92"/>
                  </a:lnTo>
                  <a:lnTo>
                    <a:pt x="46" y="65"/>
                  </a:lnTo>
                  <a:lnTo>
                    <a:pt x="48" y="64"/>
                  </a:lnTo>
                  <a:lnTo>
                    <a:pt x="71" y="39"/>
                  </a:lnTo>
                  <a:lnTo>
                    <a:pt x="88" y="19"/>
                  </a:lnTo>
                  <a:lnTo>
                    <a:pt x="102" y="0"/>
                  </a:lnTo>
                  <a:lnTo>
                    <a:pt x="125" y="2"/>
                  </a:lnTo>
                  <a:lnTo>
                    <a:pt x="150" y="6"/>
                  </a:lnTo>
                  <a:lnTo>
                    <a:pt x="188" y="8"/>
                  </a:lnTo>
                  <a:lnTo>
                    <a:pt x="221" y="8"/>
                  </a:lnTo>
                  <a:lnTo>
                    <a:pt x="246"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648" name="Freeform 569"/>
            <p:cNvSpPr>
              <a:spLocks noEditPoints="1"/>
            </p:cNvSpPr>
            <p:nvPr/>
          </p:nvSpPr>
          <p:spPr bwMode="auto">
            <a:xfrm>
              <a:off x="3992" y="3951"/>
              <a:ext cx="487" cy="248"/>
            </a:xfrm>
            <a:custGeom>
              <a:avLst/>
              <a:gdLst>
                <a:gd name="T0" fmla="*/ 125 w 487"/>
                <a:gd name="T1" fmla="*/ 94 h 248"/>
                <a:gd name="T2" fmla="*/ 127 w 487"/>
                <a:gd name="T3" fmla="*/ 71 h 248"/>
                <a:gd name="T4" fmla="*/ 112 w 487"/>
                <a:gd name="T5" fmla="*/ 54 h 248"/>
                <a:gd name="T6" fmla="*/ 85 w 487"/>
                <a:gd name="T7" fmla="*/ 56 h 248"/>
                <a:gd name="T8" fmla="*/ 72 w 487"/>
                <a:gd name="T9" fmla="*/ 71 h 248"/>
                <a:gd name="T10" fmla="*/ 77 w 487"/>
                <a:gd name="T11" fmla="*/ 98 h 248"/>
                <a:gd name="T12" fmla="*/ 98 w 487"/>
                <a:gd name="T13" fmla="*/ 115 h 248"/>
                <a:gd name="T14" fmla="*/ 118 w 487"/>
                <a:gd name="T15" fmla="*/ 108 h 248"/>
                <a:gd name="T16" fmla="*/ 123 w 487"/>
                <a:gd name="T17" fmla="*/ 98 h 248"/>
                <a:gd name="T18" fmla="*/ 487 w 487"/>
                <a:gd name="T19" fmla="*/ 81 h 248"/>
                <a:gd name="T20" fmla="*/ 474 w 487"/>
                <a:gd name="T21" fmla="*/ 167 h 248"/>
                <a:gd name="T22" fmla="*/ 474 w 487"/>
                <a:gd name="T23" fmla="*/ 221 h 248"/>
                <a:gd name="T24" fmla="*/ 424 w 487"/>
                <a:gd name="T25" fmla="*/ 242 h 248"/>
                <a:gd name="T26" fmla="*/ 272 w 487"/>
                <a:gd name="T27" fmla="*/ 235 h 248"/>
                <a:gd name="T28" fmla="*/ 85 w 487"/>
                <a:gd name="T29" fmla="*/ 238 h 248"/>
                <a:gd name="T30" fmla="*/ 10 w 487"/>
                <a:gd name="T31" fmla="*/ 215 h 248"/>
                <a:gd name="T32" fmla="*/ 8 w 487"/>
                <a:gd name="T33" fmla="*/ 160 h 248"/>
                <a:gd name="T34" fmla="*/ 0 w 487"/>
                <a:gd name="T35" fmla="*/ 88 h 248"/>
                <a:gd name="T36" fmla="*/ 0 w 487"/>
                <a:gd name="T37" fmla="*/ 29 h 248"/>
                <a:gd name="T38" fmla="*/ 29 w 487"/>
                <a:gd name="T39" fmla="*/ 15 h 248"/>
                <a:gd name="T40" fmla="*/ 108 w 487"/>
                <a:gd name="T41" fmla="*/ 9 h 248"/>
                <a:gd name="T42" fmla="*/ 166 w 487"/>
                <a:gd name="T43" fmla="*/ 2 h 248"/>
                <a:gd name="T44" fmla="*/ 168 w 487"/>
                <a:gd name="T45" fmla="*/ 27 h 248"/>
                <a:gd name="T46" fmla="*/ 172 w 487"/>
                <a:gd name="T47" fmla="*/ 50 h 248"/>
                <a:gd name="T48" fmla="*/ 181 w 487"/>
                <a:gd name="T49" fmla="*/ 104 h 248"/>
                <a:gd name="T50" fmla="*/ 220 w 487"/>
                <a:gd name="T51" fmla="*/ 69 h 248"/>
                <a:gd name="T52" fmla="*/ 266 w 487"/>
                <a:gd name="T53" fmla="*/ 71 h 248"/>
                <a:gd name="T54" fmla="*/ 302 w 487"/>
                <a:gd name="T55" fmla="*/ 69 h 248"/>
                <a:gd name="T56" fmla="*/ 310 w 487"/>
                <a:gd name="T57" fmla="*/ 56 h 248"/>
                <a:gd name="T58" fmla="*/ 310 w 487"/>
                <a:gd name="T59" fmla="*/ 27 h 248"/>
                <a:gd name="T60" fmla="*/ 331 w 487"/>
                <a:gd name="T61" fmla="*/ 17 h 248"/>
                <a:gd name="T62" fmla="*/ 375 w 487"/>
                <a:gd name="T63" fmla="*/ 17 h 248"/>
                <a:gd name="T64" fmla="*/ 412 w 487"/>
                <a:gd name="T65" fmla="*/ 4 h 248"/>
                <a:gd name="T66" fmla="*/ 452 w 487"/>
                <a:gd name="T67" fmla="*/ 2 h 248"/>
                <a:gd name="T68" fmla="*/ 477 w 487"/>
                <a:gd name="T69" fmla="*/ 9 h 248"/>
                <a:gd name="T70" fmla="*/ 483 w 487"/>
                <a:gd name="T71" fmla="*/ 42 h 248"/>
                <a:gd name="T72" fmla="*/ 129 w 487"/>
                <a:gd name="T73" fmla="*/ 188 h 248"/>
                <a:gd name="T74" fmla="*/ 122 w 487"/>
                <a:gd name="T75" fmla="*/ 163 h 248"/>
                <a:gd name="T76" fmla="*/ 97 w 487"/>
                <a:gd name="T77" fmla="*/ 160 h 248"/>
                <a:gd name="T78" fmla="*/ 73 w 487"/>
                <a:gd name="T79" fmla="*/ 173 h 248"/>
                <a:gd name="T80" fmla="*/ 68 w 487"/>
                <a:gd name="T81" fmla="*/ 196 h 248"/>
                <a:gd name="T82" fmla="*/ 81 w 487"/>
                <a:gd name="T83" fmla="*/ 211 h 248"/>
                <a:gd name="T84" fmla="*/ 97 w 487"/>
                <a:gd name="T85" fmla="*/ 221 h 248"/>
                <a:gd name="T86" fmla="*/ 110 w 487"/>
                <a:gd name="T87" fmla="*/ 219 h 248"/>
                <a:gd name="T88" fmla="*/ 123 w 487"/>
                <a:gd name="T89" fmla="*/ 202 h 2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7"/>
                <a:gd name="T136" fmla="*/ 0 h 248"/>
                <a:gd name="T137" fmla="*/ 487 w 487"/>
                <a:gd name="T138" fmla="*/ 248 h 24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7" h="248">
                  <a:moveTo>
                    <a:pt x="123" y="98"/>
                  </a:moveTo>
                  <a:lnTo>
                    <a:pt x="125" y="94"/>
                  </a:lnTo>
                  <a:lnTo>
                    <a:pt x="127" y="83"/>
                  </a:lnTo>
                  <a:lnTo>
                    <a:pt x="127" y="71"/>
                  </a:lnTo>
                  <a:lnTo>
                    <a:pt x="123" y="59"/>
                  </a:lnTo>
                  <a:lnTo>
                    <a:pt x="112" y="54"/>
                  </a:lnTo>
                  <a:lnTo>
                    <a:pt x="97" y="54"/>
                  </a:lnTo>
                  <a:lnTo>
                    <a:pt x="85" y="56"/>
                  </a:lnTo>
                  <a:lnTo>
                    <a:pt x="75" y="61"/>
                  </a:lnTo>
                  <a:lnTo>
                    <a:pt x="72" y="71"/>
                  </a:lnTo>
                  <a:lnTo>
                    <a:pt x="73" y="86"/>
                  </a:lnTo>
                  <a:lnTo>
                    <a:pt x="77" y="98"/>
                  </a:lnTo>
                  <a:lnTo>
                    <a:pt x="87" y="111"/>
                  </a:lnTo>
                  <a:lnTo>
                    <a:pt x="98" y="115"/>
                  </a:lnTo>
                  <a:lnTo>
                    <a:pt x="112" y="111"/>
                  </a:lnTo>
                  <a:lnTo>
                    <a:pt x="118" y="108"/>
                  </a:lnTo>
                  <a:lnTo>
                    <a:pt x="123" y="98"/>
                  </a:lnTo>
                  <a:close/>
                  <a:moveTo>
                    <a:pt x="487" y="75"/>
                  </a:moveTo>
                  <a:lnTo>
                    <a:pt x="487" y="81"/>
                  </a:lnTo>
                  <a:lnTo>
                    <a:pt x="481" y="133"/>
                  </a:lnTo>
                  <a:lnTo>
                    <a:pt x="474" y="167"/>
                  </a:lnTo>
                  <a:lnTo>
                    <a:pt x="472" y="200"/>
                  </a:lnTo>
                  <a:lnTo>
                    <a:pt x="474" y="221"/>
                  </a:lnTo>
                  <a:lnTo>
                    <a:pt x="479" y="248"/>
                  </a:lnTo>
                  <a:lnTo>
                    <a:pt x="424" y="242"/>
                  </a:lnTo>
                  <a:lnTo>
                    <a:pt x="377" y="238"/>
                  </a:lnTo>
                  <a:lnTo>
                    <a:pt x="272" y="235"/>
                  </a:lnTo>
                  <a:lnTo>
                    <a:pt x="189" y="235"/>
                  </a:lnTo>
                  <a:lnTo>
                    <a:pt x="85" y="238"/>
                  </a:lnTo>
                  <a:lnTo>
                    <a:pt x="4" y="248"/>
                  </a:lnTo>
                  <a:lnTo>
                    <a:pt x="10" y="215"/>
                  </a:lnTo>
                  <a:lnTo>
                    <a:pt x="10" y="188"/>
                  </a:lnTo>
                  <a:lnTo>
                    <a:pt x="8" y="160"/>
                  </a:lnTo>
                  <a:lnTo>
                    <a:pt x="4" y="135"/>
                  </a:lnTo>
                  <a:lnTo>
                    <a:pt x="0" y="88"/>
                  </a:lnTo>
                  <a:lnTo>
                    <a:pt x="0" y="54"/>
                  </a:lnTo>
                  <a:lnTo>
                    <a:pt x="0" y="29"/>
                  </a:lnTo>
                  <a:lnTo>
                    <a:pt x="4" y="11"/>
                  </a:lnTo>
                  <a:lnTo>
                    <a:pt x="29" y="15"/>
                  </a:lnTo>
                  <a:lnTo>
                    <a:pt x="62" y="15"/>
                  </a:lnTo>
                  <a:lnTo>
                    <a:pt x="108" y="9"/>
                  </a:lnTo>
                  <a:lnTo>
                    <a:pt x="164" y="2"/>
                  </a:lnTo>
                  <a:lnTo>
                    <a:pt x="166" y="2"/>
                  </a:lnTo>
                  <a:lnTo>
                    <a:pt x="166" y="6"/>
                  </a:lnTo>
                  <a:lnTo>
                    <a:pt x="168" y="27"/>
                  </a:lnTo>
                  <a:lnTo>
                    <a:pt x="170" y="34"/>
                  </a:lnTo>
                  <a:lnTo>
                    <a:pt x="172" y="50"/>
                  </a:lnTo>
                  <a:lnTo>
                    <a:pt x="173" y="58"/>
                  </a:lnTo>
                  <a:lnTo>
                    <a:pt x="181" y="104"/>
                  </a:lnTo>
                  <a:lnTo>
                    <a:pt x="200" y="69"/>
                  </a:lnTo>
                  <a:lnTo>
                    <a:pt x="220" y="69"/>
                  </a:lnTo>
                  <a:lnTo>
                    <a:pt x="233" y="71"/>
                  </a:lnTo>
                  <a:lnTo>
                    <a:pt x="266" y="71"/>
                  </a:lnTo>
                  <a:lnTo>
                    <a:pt x="291" y="71"/>
                  </a:lnTo>
                  <a:lnTo>
                    <a:pt x="302" y="69"/>
                  </a:lnTo>
                  <a:lnTo>
                    <a:pt x="312" y="67"/>
                  </a:lnTo>
                  <a:lnTo>
                    <a:pt x="310" y="56"/>
                  </a:lnTo>
                  <a:lnTo>
                    <a:pt x="308" y="38"/>
                  </a:lnTo>
                  <a:lnTo>
                    <a:pt x="310" y="27"/>
                  </a:lnTo>
                  <a:lnTo>
                    <a:pt x="312" y="11"/>
                  </a:lnTo>
                  <a:lnTo>
                    <a:pt x="331" y="17"/>
                  </a:lnTo>
                  <a:lnTo>
                    <a:pt x="358" y="21"/>
                  </a:lnTo>
                  <a:lnTo>
                    <a:pt x="375" y="17"/>
                  </a:lnTo>
                  <a:lnTo>
                    <a:pt x="393" y="11"/>
                  </a:lnTo>
                  <a:lnTo>
                    <a:pt x="412" y="4"/>
                  </a:lnTo>
                  <a:lnTo>
                    <a:pt x="435" y="0"/>
                  </a:lnTo>
                  <a:lnTo>
                    <a:pt x="452" y="2"/>
                  </a:lnTo>
                  <a:lnTo>
                    <a:pt x="477" y="9"/>
                  </a:lnTo>
                  <a:lnTo>
                    <a:pt x="479" y="11"/>
                  </a:lnTo>
                  <a:lnTo>
                    <a:pt x="483" y="42"/>
                  </a:lnTo>
                  <a:lnTo>
                    <a:pt x="487" y="75"/>
                  </a:lnTo>
                  <a:close/>
                  <a:moveTo>
                    <a:pt x="129" y="188"/>
                  </a:moveTo>
                  <a:lnTo>
                    <a:pt x="129" y="177"/>
                  </a:lnTo>
                  <a:lnTo>
                    <a:pt x="122" y="163"/>
                  </a:lnTo>
                  <a:lnTo>
                    <a:pt x="110" y="158"/>
                  </a:lnTo>
                  <a:lnTo>
                    <a:pt x="97" y="160"/>
                  </a:lnTo>
                  <a:lnTo>
                    <a:pt x="85" y="165"/>
                  </a:lnTo>
                  <a:lnTo>
                    <a:pt x="73" y="173"/>
                  </a:lnTo>
                  <a:lnTo>
                    <a:pt x="68" y="181"/>
                  </a:lnTo>
                  <a:lnTo>
                    <a:pt x="68" y="196"/>
                  </a:lnTo>
                  <a:lnTo>
                    <a:pt x="72" y="206"/>
                  </a:lnTo>
                  <a:lnTo>
                    <a:pt x="81" y="211"/>
                  </a:lnTo>
                  <a:lnTo>
                    <a:pt x="87" y="213"/>
                  </a:lnTo>
                  <a:lnTo>
                    <a:pt x="97" y="221"/>
                  </a:lnTo>
                  <a:lnTo>
                    <a:pt x="104" y="221"/>
                  </a:lnTo>
                  <a:lnTo>
                    <a:pt x="110" y="219"/>
                  </a:lnTo>
                  <a:lnTo>
                    <a:pt x="118" y="211"/>
                  </a:lnTo>
                  <a:lnTo>
                    <a:pt x="123" y="202"/>
                  </a:lnTo>
                  <a:lnTo>
                    <a:pt x="129" y="18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649" name="Freeform 570"/>
            <p:cNvSpPr>
              <a:spLocks/>
            </p:cNvSpPr>
            <p:nvPr/>
          </p:nvSpPr>
          <p:spPr bwMode="auto">
            <a:xfrm>
              <a:off x="4192" y="3882"/>
              <a:ext cx="160" cy="140"/>
            </a:xfrm>
            <a:custGeom>
              <a:avLst/>
              <a:gdLst>
                <a:gd name="T0" fmla="*/ 79 w 160"/>
                <a:gd name="T1" fmla="*/ 2 h 140"/>
                <a:gd name="T2" fmla="*/ 81 w 160"/>
                <a:gd name="T3" fmla="*/ 2 h 140"/>
                <a:gd name="T4" fmla="*/ 97 w 160"/>
                <a:gd name="T5" fmla="*/ 3 h 140"/>
                <a:gd name="T6" fmla="*/ 135 w 160"/>
                <a:gd name="T7" fmla="*/ 3 h 140"/>
                <a:gd name="T8" fmla="*/ 149 w 160"/>
                <a:gd name="T9" fmla="*/ 2 h 140"/>
                <a:gd name="T10" fmla="*/ 158 w 160"/>
                <a:gd name="T11" fmla="*/ 0 h 140"/>
                <a:gd name="T12" fmla="*/ 160 w 160"/>
                <a:gd name="T13" fmla="*/ 2 h 140"/>
                <a:gd name="T14" fmla="*/ 158 w 160"/>
                <a:gd name="T15" fmla="*/ 3 h 140"/>
                <a:gd name="T16" fmla="*/ 145 w 160"/>
                <a:gd name="T17" fmla="*/ 30 h 140"/>
                <a:gd name="T18" fmla="*/ 137 w 160"/>
                <a:gd name="T19" fmla="*/ 52 h 140"/>
                <a:gd name="T20" fmla="*/ 131 w 160"/>
                <a:gd name="T21" fmla="*/ 59 h 140"/>
                <a:gd name="T22" fmla="*/ 122 w 160"/>
                <a:gd name="T23" fmla="*/ 67 h 140"/>
                <a:gd name="T24" fmla="*/ 114 w 160"/>
                <a:gd name="T25" fmla="*/ 71 h 140"/>
                <a:gd name="T26" fmla="*/ 112 w 160"/>
                <a:gd name="T27" fmla="*/ 80 h 140"/>
                <a:gd name="T28" fmla="*/ 110 w 160"/>
                <a:gd name="T29" fmla="*/ 96 h 140"/>
                <a:gd name="T30" fmla="*/ 108 w 160"/>
                <a:gd name="T31" fmla="*/ 107 h 140"/>
                <a:gd name="T32" fmla="*/ 110 w 160"/>
                <a:gd name="T33" fmla="*/ 125 h 140"/>
                <a:gd name="T34" fmla="*/ 112 w 160"/>
                <a:gd name="T35" fmla="*/ 136 h 140"/>
                <a:gd name="T36" fmla="*/ 102 w 160"/>
                <a:gd name="T37" fmla="*/ 138 h 140"/>
                <a:gd name="T38" fmla="*/ 91 w 160"/>
                <a:gd name="T39" fmla="*/ 140 h 140"/>
                <a:gd name="T40" fmla="*/ 66 w 160"/>
                <a:gd name="T41" fmla="*/ 140 h 140"/>
                <a:gd name="T42" fmla="*/ 33 w 160"/>
                <a:gd name="T43" fmla="*/ 140 h 140"/>
                <a:gd name="T44" fmla="*/ 20 w 160"/>
                <a:gd name="T45" fmla="*/ 138 h 140"/>
                <a:gd name="T46" fmla="*/ 0 w 160"/>
                <a:gd name="T47" fmla="*/ 138 h 140"/>
                <a:gd name="T48" fmla="*/ 31 w 160"/>
                <a:gd name="T49" fmla="*/ 86 h 140"/>
                <a:gd name="T50" fmla="*/ 31 w 160"/>
                <a:gd name="T51" fmla="*/ 86 h 140"/>
                <a:gd name="T52" fmla="*/ 27 w 160"/>
                <a:gd name="T53" fmla="*/ 92 h 140"/>
                <a:gd name="T54" fmla="*/ 27 w 160"/>
                <a:gd name="T55" fmla="*/ 92 h 140"/>
                <a:gd name="T56" fmla="*/ 77 w 160"/>
                <a:gd name="T57" fmla="*/ 0 h 140"/>
                <a:gd name="T58" fmla="*/ 79 w 160"/>
                <a:gd name="T59" fmla="*/ 2 h 140"/>
                <a:gd name="T60" fmla="*/ 79 w 160"/>
                <a:gd name="T61" fmla="*/ 2 h 14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0"/>
                <a:gd name="T94" fmla="*/ 0 h 140"/>
                <a:gd name="T95" fmla="*/ 160 w 160"/>
                <a:gd name="T96" fmla="*/ 140 h 14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0" h="140">
                  <a:moveTo>
                    <a:pt x="79" y="2"/>
                  </a:moveTo>
                  <a:lnTo>
                    <a:pt x="81" y="2"/>
                  </a:lnTo>
                  <a:lnTo>
                    <a:pt x="97" y="3"/>
                  </a:lnTo>
                  <a:lnTo>
                    <a:pt x="135" y="3"/>
                  </a:lnTo>
                  <a:lnTo>
                    <a:pt x="149" y="2"/>
                  </a:lnTo>
                  <a:lnTo>
                    <a:pt x="158" y="0"/>
                  </a:lnTo>
                  <a:lnTo>
                    <a:pt x="160" y="2"/>
                  </a:lnTo>
                  <a:lnTo>
                    <a:pt x="158" y="3"/>
                  </a:lnTo>
                  <a:lnTo>
                    <a:pt x="145" y="30"/>
                  </a:lnTo>
                  <a:lnTo>
                    <a:pt x="137" y="52"/>
                  </a:lnTo>
                  <a:lnTo>
                    <a:pt x="131" y="59"/>
                  </a:lnTo>
                  <a:lnTo>
                    <a:pt x="122" y="67"/>
                  </a:lnTo>
                  <a:lnTo>
                    <a:pt x="114" y="71"/>
                  </a:lnTo>
                  <a:lnTo>
                    <a:pt x="112" y="80"/>
                  </a:lnTo>
                  <a:lnTo>
                    <a:pt x="110" y="96"/>
                  </a:lnTo>
                  <a:lnTo>
                    <a:pt x="108" y="107"/>
                  </a:lnTo>
                  <a:lnTo>
                    <a:pt x="110" y="125"/>
                  </a:lnTo>
                  <a:lnTo>
                    <a:pt x="112" y="136"/>
                  </a:lnTo>
                  <a:lnTo>
                    <a:pt x="102" y="138"/>
                  </a:lnTo>
                  <a:lnTo>
                    <a:pt x="91" y="140"/>
                  </a:lnTo>
                  <a:lnTo>
                    <a:pt x="66" y="140"/>
                  </a:lnTo>
                  <a:lnTo>
                    <a:pt x="33" y="140"/>
                  </a:lnTo>
                  <a:lnTo>
                    <a:pt x="20" y="138"/>
                  </a:lnTo>
                  <a:lnTo>
                    <a:pt x="0" y="138"/>
                  </a:lnTo>
                  <a:lnTo>
                    <a:pt x="31" y="86"/>
                  </a:lnTo>
                  <a:lnTo>
                    <a:pt x="27" y="92"/>
                  </a:lnTo>
                  <a:lnTo>
                    <a:pt x="77" y="0"/>
                  </a:lnTo>
                  <a:lnTo>
                    <a:pt x="79"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650" name="Freeform 571"/>
            <p:cNvSpPr>
              <a:spLocks/>
            </p:cNvSpPr>
            <p:nvPr/>
          </p:nvSpPr>
          <p:spPr bwMode="auto">
            <a:xfrm>
              <a:off x="4152" y="3676"/>
              <a:ext cx="162" cy="379"/>
            </a:xfrm>
            <a:custGeom>
              <a:avLst/>
              <a:gdLst>
                <a:gd name="T0" fmla="*/ 144 w 162"/>
                <a:gd name="T1" fmla="*/ 32 h 379"/>
                <a:gd name="T2" fmla="*/ 156 w 162"/>
                <a:gd name="T3" fmla="*/ 90 h 379"/>
                <a:gd name="T4" fmla="*/ 156 w 162"/>
                <a:gd name="T5" fmla="*/ 90 h 379"/>
                <a:gd name="T6" fmla="*/ 158 w 162"/>
                <a:gd name="T7" fmla="*/ 98 h 379"/>
                <a:gd name="T8" fmla="*/ 160 w 162"/>
                <a:gd name="T9" fmla="*/ 108 h 379"/>
                <a:gd name="T10" fmla="*/ 162 w 162"/>
                <a:gd name="T11" fmla="*/ 133 h 379"/>
                <a:gd name="T12" fmla="*/ 162 w 162"/>
                <a:gd name="T13" fmla="*/ 134 h 379"/>
                <a:gd name="T14" fmla="*/ 121 w 162"/>
                <a:gd name="T15" fmla="*/ 208 h 379"/>
                <a:gd name="T16" fmla="*/ 119 w 162"/>
                <a:gd name="T17" fmla="*/ 208 h 379"/>
                <a:gd name="T18" fmla="*/ 119 w 162"/>
                <a:gd name="T19" fmla="*/ 208 h 379"/>
                <a:gd name="T20" fmla="*/ 117 w 162"/>
                <a:gd name="T21" fmla="*/ 206 h 379"/>
                <a:gd name="T22" fmla="*/ 67 w 162"/>
                <a:gd name="T23" fmla="*/ 298 h 379"/>
                <a:gd name="T24" fmla="*/ 67 w 162"/>
                <a:gd name="T25" fmla="*/ 298 h 379"/>
                <a:gd name="T26" fmla="*/ 71 w 162"/>
                <a:gd name="T27" fmla="*/ 292 h 379"/>
                <a:gd name="T28" fmla="*/ 71 w 162"/>
                <a:gd name="T29" fmla="*/ 292 h 379"/>
                <a:gd name="T30" fmla="*/ 40 w 162"/>
                <a:gd name="T31" fmla="*/ 344 h 379"/>
                <a:gd name="T32" fmla="*/ 21 w 162"/>
                <a:gd name="T33" fmla="*/ 379 h 379"/>
                <a:gd name="T34" fmla="*/ 13 w 162"/>
                <a:gd name="T35" fmla="*/ 333 h 379"/>
                <a:gd name="T36" fmla="*/ 12 w 162"/>
                <a:gd name="T37" fmla="*/ 325 h 379"/>
                <a:gd name="T38" fmla="*/ 10 w 162"/>
                <a:gd name="T39" fmla="*/ 309 h 379"/>
                <a:gd name="T40" fmla="*/ 8 w 162"/>
                <a:gd name="T41" fmla="*/ 302 h 379"/>
                <a:gd name="T42" fmla="*/ 6 w 162"/>
                <a:gd name="T43" fmla="*/ 281 h 379"/>
                <a:gd name="T44" fmla="*/ 6 w 162"/>
                <a:gd name="T45" fmla="*/ 277 h 379"/>
                <a:gd name="T46" fmla="*/ 4 w 162"/>
                <a:gd name="T47" fmla="*/ 277 h 379"/>
                <a:gd name="T48" fmla="*/ 4 w 162"/>
                <a:gd name="T49" fmla="*/ 265 h 379"/>
                <a:gd name="T50" fmla="*/ 0 w 162"/>
                <a:gd name="T51" fmla="*/ 244 h 379"/>
                <a:gd name="T52" fmla="*/ 46 w 162"/>
                <a:gd name="T53" fmla="*/ 165 h 379"/>
                <a:gd name="T54" fmla="*/ 46 w 162"/>
                <a:gd name="T55" fmla="*/ 163 h 379"/>
                <a:gd name="T56" fmla="*/ 52 w 162"/>
                <a:gd name="T57" fmla="*/ 156 h 379"/>
                <a:gd name="T58" fmla="*/ 52 w 162"/>
                <a:gd name="T59" fmla="*/ 156 h 379"/>
                <a:gd name="T60" fmla="*/ 48 w 162"/>
                <a:gd name="T61" fmla="*/ 156 h 379"/>
                <a:gd name="T62" fmla="*/ 135 w 162"/>
                <a:gd name="T63" fmla="*/ 11 h 379"/>
                <a:gd name="T64" fmla="*/ 142 w 162"/>
                <a:gd name="T65" fmla="*/ 0 h 379"/>
                <a:gd name="T66" fmla="*/ 142 w 162"/>
                <a:gd name="T67" fmla="*/ 0 h 379"/>
                <a:gd name="T68" fmla="*/ 146 w 162"/>
                <a:gd name="T69" fmla="*/ 32 h 379"/>
                <a:gd name="T70" fmla="*/ 144 w 162"/>
                <a:gd name="T71" fmla="*/ 32 h 3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2"/>
                <a:gd name="T109" fmla="*/ 0 h 379"/>
                <a:gd name="T110" fmla="*/ 162 w 162"/>
                <a:gd name="T111" fmla="*/ 379 h 3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2" h="379">
                  <a:moveTo>
                    <a:pt x="144" y="32"/>
                  </a:moveTo>
                  <a:lnTo>
                    <a:pt x="156" y="90"/>
                  </a:lnTo>
                  <a:lnTo>
                    <a:pt x="158" y="98"/>
                  </a:lnTo>
                  <a:lnTo>
                    <a:pt x="160" y="108"/>
                  </a:lnTo>
                  <a:lnTo>
                    <a:pt x="162" y="133"/>
                  </a:lnTo>
                  <a:lnTo>
                    <a:pt x="162" y="134"/>
                  </a:lnTo>
                  <a:lnTo>
                    <a:pt x="121" y="208"/>
                  </a:lnTo>
                  <a:lnTo>
                    <a:pt x="119" y="208"/>
                  </a:lnTo>
                  <a:lnTo>
                    <a:pt x="117" y="206"/>
                  </a:lnTo>
                  <a:lnTo>
                    <a:pt x="67" y="298"/>
                  </a:lnTo>
                  <a:lnTo>
                    <a:pt x="71" y="292"/>
                  </a:lnTo>
                  <a:lnTo>
                    <a:pt x="40" y="344"/>
                  </a:lnTo>
                  <a:lnTo>
                    <a:pt x="21" y="379"/>
                  </a:lnTo>
                  <a:lnTo>
                    <a:pt x="13" y="333"/>
                  </a:lnTo>
                  <a:lnTo>
                    <a:pt x="12" y="325"/>
                  </a:lnTo>
                  <a:lnTo>
                    <a:pt x="10" y="309"/>
                  </a:lnTo>
                  <a:lnTo>
                    <a:pt x="8" y="302"/>
                  </a:lnTo>
                  <a:lnTo>
                    <a:pt x="6" y="281"/>
                  </a:lnTo>
                  <a:lnTo>
                    <a:pt x="6" y="277"/>
                  </a:lnTo>
                  <a:lnTo>
                    <a:pt x="4" y="277"/>
                  </a:lnTo>
                  <a:lnTo>
                    <a:pt x="4" y="265"/>
                  </a:lnTo>
                  <a:lnTo>
                    <a:pt x="0" y="244"/>
                  </a:lnTo>
                  <a:lnTo>
                    <a:pt x="46" y="165"/>
                  </a:lnTo>
                  <a:lnTo>
                    <a:pt x="46" y="163"/>
                  </a:lnTo>
                  <a:lnTo>
                    <a:pt x="52" y="156"/>
                  </a:lnTo>
                  <a:lnTo>
                    <a:pt x="48" y="156"/>
                  </a:lnTo>
                  <a:lnTo>
                    <a:pt x="135" y="11"/>
                  </a:lnTo>
                  <a:lnTo>
                    <a:pt x="142" y="0"/>
                  </a:lnTo>
                  <a:lnTo>
                    <a:pt x="146" y="32"/>
                  </a:lnTo>
                  <a:lnTo>
                    <a:pt x="144" y="32"/>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651" name="Freeform 572"/>
            <p:cNvSpPr>
              <a:spLocks/>
            </p:cNvSpPr>
            <p:nvPr/>
          </p:nvSpPr>
          <p:spPr bwMode="auto">
            <a:xfrm>
              <a:off x="3996" y="3820"/>
              <a:ext cx="208" cy="146"/>
            </a:xfrm>
            <a:custGeom>
              <a:avLst/>
              <a:gdLst>
                <a:gd name="T0" fmla="*/ 18 w 208"/>
                <a:gd name="T1" fmla="*/ 117 h 146"/>
                <a:gd name="T2" fmla="*/ 21 w 208"/>
                <a:gd name="T3" fmla="*/ 114 h 146"/>
                <a:gd name="T4" fmla="*/ 37 w 208"/>
                <a:gd name="T5" fmla="*/ 89 h 146"/>
                <a:gd name="T6" fmla="*/ 62 w 208"/>
                <a:gd name="T7" fmla="*/ 48 h 146"/>
                <a:gd name="T8" fmla="*/ 79 w 208"/>
                <a:gd name="T9" fmla="*/ 14 h 146"/>
                <a:gd name="T10" fmla="*/ 79 w 208"/>
                <a:gd name="T11" fmla="*/ 14 h 146"/>
                <a:gd name="T12" fmla="*/ 98 w 208"/>
                <a:gd name="T13" fmla="*/ 2 h 146"/>
                <a:gd name="T14" fmla="*/ 118 w 208"/>
                <a:gd name="T15" fmla="*/ 0 h 146"/>
                <a:gd name="T16" fmla="*/ 143 w 208"/>
                <a:gd name="T17" fmla="*/ 0 h 146"/>
                <a:gd name="T18" fmla="*/ 168 w 208"/>
                <a:gd name="T19" fmla="*/ 6 h 146"/>
                <a:gd name="T20" fmla="*/ 187 w 208"/>
                <a:gd name="T21" fmla="*/ 10 h 146"/>
                <a:gd name="T22" fmla="*/ 204 w 208"/>
                <a:gd name="T23" fmla="*/ 12 h 146"/>
                <a:gd name="T24" fmla="*/ 208 w 208"/>
                <a:gd name="T25" fmla="*/ 12 h 146"/>
                <a:gd name="T26" fmla="*/ 208 w 208"/>
                <a:gd name="T27" fmla="*/ 12 h 146"/>
                <a:gd name="T28" fmla="*/ 202 w 208"/>
                <a:gd name="T29" fmla="*/ 19 h 146"/>
                <a:gd name="T30" fmla="*/ 202 w 208"/>
                <a:gd name="T31" fmla="*/ 21 h 146"/>
                <a:gd name="T32" fmla="*/ 156 w 208"/>
                <a:gd name="T33" fmla="*/ 100 h 146"/>
                <a:gd name="T34" fmla="*/ 160 w 208"/>
                <a:gd name="T35" fmla="*/ 121 h 146"/>
                <a:gd name="T36" fmla="*/ 160 w 208"/>
                <a:gd name="T37" fmla="*/ 133 h 146"/>
                <a:gd name="T38" fmla="*/ 104 w 208"/>
                <a:gd name="T39" fmla="*/ 140 h 146"/>
                <a:gd name="T40" fmla="*/ 58 w 208"/>
                <a:gd name="T41" fmla="*/ 146 h 146"/>
                <a:gd name="T42" fmla="*/ 25 w 208"/>
                <a:gd name="T43" fmla="*/ 146 h 146"/>
                <a:gd name="T44" fmla="*/ 0 w 208"/>
                <a:gd name="T45" fmla="*/ 142 h 146"/>
                <a:gd name="T46" fmla="*/ 18 w 208"/>
                <a:gd name="T47" fmla="*/ 117 h 1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8"/>
                <a:gd name="T73" fmla="*/ 0 h 146"/>
                <a:gd name="T74" fmla="*/ 208 w 208"/>
                <a:gd name="T75" fmla="*/ 146 h 14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8" h="146">
                  <a:moveTo>
                    <a:pt x="18" y="117"/>
                  </a:moveTo>
                  <a:lnTo>
                    <a:pt x="21" y="114"/>
                  </a:lnTo>
                  <a:lnTo>
                    <a:pt x="37" y="89"/>
                  </a:lnTo>
                  <a:lnTo>
                    <a:pt x="62" y="48"/>
                  </a:lnTo>
                  <a:lnTo>
                    <a:pt x="79" y="14"/>
                  </a:lnTo>
                  <a:lnTo>
                    <a:pt x="98" y="2"/>
                  </a:lnTo>
                  <a:lnTo>
                    <a:pt x="118" y="0"/>
                  </a:lnTo>
                  <a:lnTo>
                    <a:pt x="143" y="0"/>
                  </a:lnTo>
                  <a:lnTo>
                    <a:pt x="168" y="6"/>
                  </a:lnTo>
                  <a:lnTo>
                    <a:pt x="187" y="10"/>
                  </a:lnTo>
                  <a:lnTo>
                    <a:pt x="204" y="12"/>
                  </a:lnTo>
                  <a:lnTo>
                    <a:pt x="208" y="12"/>
                  </a:lnTo>
                  <a:lnTo>
                    <a:pt x="202" y="19"/>
                  </a:lnTo>
                  <a:lnTo>
                    <a:pt x="202" y="21"/>
                  </a:lnTo>
                  <a:lnTo>
                    <a:pt x="156" y="100"/>
                  </a:lnTo>
                  <a:lnTo>
                    <a:pt x="160" y="121"/>
                  </a:lnTo>
                  <a:lnTo>
                    <a:pt x="160" y="133"/>
                  </a:lnTo>
                  <a:lnTo>
                    <a:pt x="104" y="140"/>
                  </a:lnTo>
                  <a:lnTo>
                    <a:pt x="58" y="146"/>
                  </a:lnTo>
                  <a:lnTo>
                    <a:pt x="25" y="146"/>
                  </a:lnTo>
                  <a:lnTo>
                    <a:pt x="0" y="142"/>
                  </a:lnTo>
                  <a:lnTo>
                    <a:pt x="18" y="1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652" name="Freeform 573"/>
            <p:cNvSpPr>
              <a:spLocks/>
            </p:cNvSpPr>
            <p:nvPr/>
          </p:nvSpPr>
          <p:spPr bwMode="auto">
            <a:xfrm>
              <a:off x="3773" y="3935"/>
              <a:ext cx="241" cy="154"/>
            </a:xfrm>
            <a:custGeom>
              <a:avLst/>
              <a:gdLst>
                <a:gd name="T0" fmla="*/ 119 w 241"/>
                <a:gd name="T1" fmla="*/ 2 h 154"/>
                <a:gd name="T2" fmla="*/ 125 w 241"/>
                <a:gd name="T3" fmla="*/ 8 h 154"/>
                <a:gd name="T4" fmla="*/ 133 w 241"/>
                <a:gd name="T5" fmla="*/ 16 h 154"/>
                <a:gd name="T6" fmla="*/ 144 w 241"/>
                <a:gd name="T7" fmla="*/ 16 h 154"/>
                <a:gd name="T8" fmla="*/ 160 w 241"/>
                <a:gd name="T9" fmla="*/ 14 h 154"/>
                <a:gd name="T10" fmla="*/ 165 w 241"/>
                <a:gd name="T11" fmla="*/ 10 h 154"/>
                <a:gd name="T12" fmla="*/ 173 w 241"/>
                <a:gd name="T13" fmla="*/ 4 h 154"/>
                <a:gd name="T14" fmla="*/ 177 w 241"/>
                <a:gd name="T15" fmla="*/ 4 h 154"/>
                <a:gd name="T16" fmla="*/ 196 w 241"/>
                <a:gd name="T17" fmla="*/ 4 h 154"/>
                <a:gd name="T18" fmla="*/ 212 w 241"/>
                <a:gd name="T19" fmla="*/ 6 h 154"/>
                <a:gd name="T20" fmla="*/ 227 w 241"/>
                <a:gd name="T21" fmla="*/ 6 h 154"/>
                <a:gd name="T22" fmla="*/ 235 w 241"/>
                <a:gd name="T23" fmla="*/ 4 h 154"/>
                <a:gd name="T24" fmla="*/ 241 w 241"/>
                <a:gd name="T25" fmla="*/ 2 h 154"/>
                <a:gd name="T26" fmla="*/ 223 w 241"/>
                <a:gd name="T27" fmla="*/ 27 h 154"/>
                <a:gd name="T28" fmla="*/ 219 w 241"/>
                <a:gd name="T29" fmla="*/ 45 h 154"/>
                <a:gd name="T30" fmla="*/ 219 w 241"/>
                <a:gd name="T31" fmla="*/ 70 h 154"/>
                <a:gd name="T32" fmla="*/ 219 w 241"/>
                <a:gd name="T33" fmla="*/ 104 h 154"/>
                <a:gd name="T34" fmla="*/ 223 w 241"/>
                <a:gd name="T35" fmla="*/ 151 h 154"/>
                <a:gd name="T36" fmla="*/ 212 w 241"/>
                <a:gd name="T37" fmla="*/ 154 h 154"/>
                <a:gd name="T38" fmla="*/ 200 w 241"/>
                <a:gd name="T39" fmla="*/ 154 h 154"/>
                <a:gd name="T40" fmla="*/ 185 w 241"/>
                <a:gd name="T41" fmla="*/ 152 h 154"/>
                <a:gd name="T42" fmla="*/ 171 w 241"/>
                <a:gd name="T43" fmla="*/ 151 h 154"/>
                <a:gd name="T44" fmla="*/ 162 w 241"/>
                <a:gd name="T45" fmla="*/ 147 h 154"/>
                <a:gd name="T46" fmla="*/ 152 w 241"/>
                <a:gd name="T47" fmla="*/ 145 h 154"/>
                <a:gd name="T48" fmla="*/ 140 w 241"/>
                <a:gd name="T49" fmla="*/ 147 h 154"/>
                <a:gd name="T50" fmla="*/ 133 w 241"/>
                <a:gd name="T51" fmla="*/ 149 h 154"/>
                <a:gd name="T52" fmla="*/ 125 w 241"/>
                <a:gd name="T53" fmla="*/ 149 h 154"/>
                <a:gd name="T54" fmla="*/ 117 w 241"/>
                <a:gd name="T55" fmla="*/ 151 h 154"/>
                <a:gd name="T56" fmla="*/ 100 w 241"/>
                <a:gd name="T57" fmla="*/ 151 h 154"/>
                <a:gd name="T58" fmla="*/ 89 w 241"/>
                <a:gd name="T59" fmla="*/ 149 h 154"/>
                <a:gd name="T60" fmla="*/ 52 w 241"/>
                <a:gd name="T61" fmla="*/ 149 h 154"/>
                <a:gd name="T62" fmla="*/ 27 w 241"/>
                <a:gd name="T63" fmla="*/ 151 h 154"/>
                <a:gd name="T64" fmla="*/ 23 w 241"/>
                <a:gd name="T65" fmla="*/ 151 h 154"/>
                <a:gd name="T66" fmla="*/ 19 w 241"/>
                <a:gd name="T67" fmla="*/ 149 h 154"/>
                <a:gd name="T68" fmla="*/ 17 w 241"/>
                <a:gd name="T69" fmla="*/ 141 h 154"/>
                <a:gd name="T70" fmla="*/ 17 w 241"/>
                <a:gd name="T71" fmla="*/ 131 h 154"/>
                <a:gd name="T72" fmla="*/ 10 w 241"/>
                <a:gd name="T73" fmla="*/ 120 h 154"/>
                <a:gd name="T74" fmla="*/ 10 w 241"/>
                <a:gd name="T75" fmla="*/ 120 h 154"/>
                <a:gd name="T76" fmla="*/ 2 w 241"/>
                <a:gd name="T77" fmla="*/ 104 h 154"/>
                <a:gd name="T78" fmla="*/ 0 w 241"/>
                <a:gd name="T79" fmla="*/ 87 h 154"/>
                <a:gd name="T80" fmla="*/ 4 w 241"/>
                <a:gd name="T81" fmla="*/ 64 h 154"/>
                <a:gd name="T82" fmla="*/ 8 w 241"/>
                <a:gd name="T83" fmla="*/ 49 h 154"/>
                <a:gd name="T84" fmla="*/ 14 w 241"/>
                <a:gd name="T85" fmla="*/ 31 h 154"/>
                <a:gd name="T86" fmla="*/ 14 w 241"/>
                <a:gd name="T87" fmla="*/ 31 h 154"/>
                <a:gd name="T88" fmla="*/ 15 w 241"/>
                <a:gd name="T89" fmla="*/ 22 h 154"/>
                <a:gd name="T90" fmla="*/ 17 w 241"/>
                <a:gd name="T91" fmla="*/ 6 h 154"/>
                <a:gd name="T92" fmla="*/ 25 w 241"/>
                <a:gd name="T93" fmla="*/ 2 h 154"/>
                <a:gd name="T94" fmla="*/ 27 w 241"/>
                <a:gd name="T95" fmla="*/ 4 h 154"/>
                <a:gd name="T96" fmla="*/ 42 w 241"/>
                <a:gd name="T97" fmla="*/ 4 h 154"/>
                <a:gd name="T98" fmla="*/ 60 w 241"/>
                <a:gd name="T99" fmla="*/ 6 h 154"/>
                <a:gd name="T100" fmla="*/ 73 w 241"/>
                <a:gd name="T101" fmla="*/ 4 h 154"/>
                <a:gd name="T102" fmla="*/ 90 w 241"/>
                <a:gd name="T103" fmla="*/ 0 h 154"/>
                <a:gd name="T104" fmla="*/ 102 w 241"/>
                <a:gd name="T105" fmla="*/ 2 h 154"/>
                <a:gd name="T106" fmla="*/ 119 w 241"/>
                <a:gd name="T107" fmla="*/ 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
                <a:gd name="T163" fmla="*/ 0 h 154"/>
                <a:gd name="T164" fmla="*/ 241 w 241"/>
                <a:gd name="T165" fmla="*/ 154 h 1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 h="154">
                  <a:moveTo>
                    <a:pt x="119" y="2"/>
                  </a:moveTo>
                  <a:lnTo>
                    <a:pt x="125" y="8"/>
                  </a:lnTo>
                  <a:lnTo>
                    <a:pt x="133" y="16"/>
                  </a:lnTo>
                  <a:lnTo>
                    <a:pt x="144" y="16"/>
                  </a:lnTo>
                  <a:lnTo>
                    <a:pt x="160" y="14"/>
                  </a:lnTo>
                  <a:lnTo>
                    <a:pt x="165" y="10"/>
                  </a:lnTo>
                  <a:lnTo>
                    <a:pt x="173" y="4"/>
                  </a:lnTo>
                  <a:lnTo>
                    <a:pt x="177" y="4"/>
                  </a:lnTo>
                  <a:lnTo>
                    <a:pt x="196" y="4"/>
                  </a:lnTo>
                  <a:lnTo>
                    <a:pt x="212" y="6"/>
                  </a:lnTo>
                  <a:lnTo>
                    <a:pt x="227" y="6"/>
                  </a:lnTo>
                  <a:lnTo>
                    <a:pt x="235" y="4"/>
                  </a:lnTo>
                  <a:lnTo>
                    <a:pt x="241" y="2"/>
                  </a:lnTo>
                  <a:lnTo>
                    <a:pt x="223" y="27"/>
                  </a:lnTo>
                  <a:lnTo>
                    <a:pt x="219" y="45"/>
                  </a:lnTo>
                  <a:lnTo>
                    <a:pt x="219" y="70"/>
                  </a:lnTo>
                  <a:lnTo>
                    <a:pt x="219" y="104"/>
                  </a:lnTo>
                  <a:lnTo>
                    <a:pt x="223" y="151"/>
                  </a:lnTo>
                  <a:lnTo>
                    <a:pt x="212" y="154"/>
                  </a:lnTo>
                  <a:lnTo>
                    <a:pt x="200" y="154"/>
                  </a:lnTo>
                  <a:lnTo>
                    <a:pt x="185" y="152"/>
                  </a:lnTo>
                  <a:lnTo>
                    <a:pt x="171" y="151"/>
                  </a:lnTo>
                  <a:lnTo>
                    <a:pt x="162" y="147"/>
                  </a:lnTo>
                  <a:lnTo>
                    <a:pt x="152" y="145"/>
                  </a:lnTo>
                  <a:lnTo>
                    <a:pt x="140" y="147"/>
                  </a:lnTo>
                  <a:lnTo>
                    <a:pt x="133" y="149"/>
                  </a:lnTo>
                  <a:lnTo>
                    <a:pt x="125" y="149"/>
                  </a:lnTo>
                  <a:lnTo>
                    <a:pt x="117" y="151"/>
                  </a:lnTo>
                  <a:lnTo>
                    <a:pt x="100" y="151"/>
                  </a:lnTo>
                  <a:lnTo>
                    <a:pt x="89" y="149"/>
                  </a:lnTo>
                  <a:lnTo>
                    <a:pt x="52" y="149"/>
                  </a:lnTo>
                  <a:lnTo>
                    <a:pt x="27" y="151"/>
                  </a:lnTo>
                  <a:lnTo>
                    <a:pt x="23" y="151"/>
                  </a:lnTo>
                  <a:lnTo>
                    <a:pt x="19" y="149"/>
                  </a:lnTo>
                  <a:lnTo>
                    <a:pt x="17" y="141"/>
                  </a:lnTo>
                  <a:lnTo>
                    <a:pt x="17" y="131"/>
                  </a:lnTo>
                  <a:lnTo>
                    <a:pt x="10" y="120"/>
                  </a:lnTo>
                  <a:lnTo>
                    <a:pt x="2" y="104"/>
                  </a:lnTo>
                  <a:lnTo>
                    <a:pt x="0" y="87"/>
                  </a:lnTo>
                  <a:lnTo>
                    <a:pt x="4" y="64"/>
                  </a:lnTo>
                  <a:lnTo>
                    <a:pt x="8" y="49"/>
                  </a:lnTo>
                  <a:lnTo>
                    <a:pt x="14" y="31"/>
                  </a:lnTo>
                  <a:lnTo>
                    <a:pt x="15" y="22"/>
                  </a:lnTo>
                  <a:lnTo>
                    <a:pt x="17" y="6"/>
                  </a:lnTo>
                  <a:lnTo>
                    <a:pt x="25" y="2"/>
                  </a:lnTo>
                  <a:lnTo>
                    <a:pt x="27" y="4"/>
                  </a:lnTo>
                  <a:lnTo>
                    <a:pt x="42" y="4"/>
                  </a:lnTo>
                  <a:lnTo>
                    <a:pt x="60" y="6"/>
                  </a:lnTo>
                  <a:lnTo>
                    <a:pt x="73" y="4"/>
                  </a:lnTo>
                  <a:lnTo>
                    <a:pt x="90" y="0"/>
                  </a:lnTo>
                  <a:lnTo>
                    <a:pt x="102" y="2"/>
                  </a:lnTo>
                  <a:lnTo>
                    <a:pt x="119"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653" name="Freeform 574"/>
            <p:cNvSpPr>
              <a:spLocks/>
            </p:cNvSpPr>
            <p:nvPr/>
          </p:nvSpPr>
          <p:spPr bwMode="auto">
            <a:xfrm>
              <a:off x="3642" y="3964"/>
              <a:ext cx="145" cy="93"/>
            </a:xfrm>
            <a:custGeom>
              <a:avLst/>
              <a:gdLst>
                <a:gd name="T0" fmla="*/ 145 w 145"/>
                <a:gd name="T1" fmla="*/ 2 h 93"/>
                <a:gd name="T2" fmla="*/ 145 w 145"/>
                <a:gd name="T3" fmla="*/ 2 h 93"/>
                <a:gd name="T4" fmla="*/ 139 w 145"/>
                <a:gd name="T5" fmla="*/ 20 h 93"/>
                <a:gd name="T6" fmla="*/ 135 w 145"/>
                <a:gd name="T7" fmla="*/ 35 h 93"/>
                <a:gd name="T8" fmla="*/ 131 w 145"/>
                <a:gd name="T9" fmla="*/ 58 h 93"/>
                <a:gd name="T10" fmla="*/ 133 w 145"/>
                <a:gd name="T11" fmla="*/ 75 h 93"/>
                <a:gd name="T12" fmla="*/ 141 w 145"/>
                <a:gd name="T13" fmla="*/ 91 h 93"/>
                <a:gd name="T14" fmla="*/ 141 w 145"/>
                <a:gd name="T15" fmla="*/ 91 h 93"/>
                <a:gd name="T16" fmla="*/ 121 w 145"/>
                <a:gd name="T17" fmla="*/ 93 h 93"/>
                <a:gd name="T18" fmla="*/ 95 w 145"/>
                <a:gd name="T19" fmla="*/ 93 h 93"/>
                <a:gd name="T20" fmla="*/ 75 w 145"/>
                <a:gd name="T21" fmla="*/ 91 h 93"/>
                <a:gd name="T22" fmla="*/ 50 w 145"/>
                <a:gd name="T23" fmla="*/ 89 h 93"/>
                <a:gd name="T24" fmla="*/ 37 w 145"/>
                <a:gd name="T25" fmla="*/ 91 h 93"/>
                <a:gd name="T26" fmla="*/ 18 w 145"/>
                <a:gd name="T27" fmla="*/ 93 h 93"/>
                <a:gd name="T28" fmla="*/ 16 w 145"/>
                <a:gd name="T29" fmla="*/ 91 h 93"/>
                <a:gd name="T30" fmla="*/ 12 w 145"/>
                <a:gd name="T31" fmla="*/ 87 h 93"/>
                <a:gd name="T32" fmla="*/ 6 w 145"/>
                <a:gd name="T33" fmla="*/ 81 h 93"/>
                <a:gd name="T34" fmla="*/ 2 w 145"/>
                <a:gd name="T35" fmla="*/ 72 h 93"/>
                <a:gd name="T36" fmla="*/ 0 w 145"/>
                <a:gd name="T37" fmla="*/ 58 h 93"/>
                <a:gd name="T38" fmla="*/ 0 w 145"/>
                <a:gd name="T39" fmla="*/ 41 h 93"/>
                <a:gd name="T40" fmla="*/ 0 w 145"/>
                <a:gd name="T41" fmla="*/ 29 h 93"/>
                <a:gd name="T42" fmla="*/ 4 w 145"/>
                <a:gd name="T43" fmla="*/ 14 h 93"/>
                <a:gd name="T44" fmla="*/ 10 w 145"/>
                <a:gd name="T45" fmla="*/ 8 h 93"/>
                <a:gd name="T46" fmla="*/ 18 w 145"/>
                <a:gd name="T47" fmla="*/ 2 h 93"/>
                <a:gd name="T48" fmla="*/ 35 w 145"/>
                <a:gd name="T49" fmla="*/ 0 h 93"/>
                <a:gd name="T50" fmla="*/ 58 w 145"/>
                <a:gd name="T51" fmla="*/ 0 h 93"/>
                <a:gd name="T52" fmla="*/ 79 w 145"/>
                <a:gd name="T53" fmla="*/ 4 h 93"/>
                <a:gd name="T54" fmla="*/ 106 w 145"/>
                <a:gd name="T55" fmla="*/ 6 h 93"/>
                <a:gd name="T56" fmla="*/ 123 w 145"/>
                <a:gd name="T57" fmla="*/ 6 h 93"/>
                <a:gd name="T58" fmla="*/ 145 w 145"/>
                <a:gd name="T59" fmla="*/ 2 h 93"/>
                <a:gd name="T60" fmla="*/ 145 w 145"/>
                <a:gd name="T61" fmla="*/ 2 h 9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5"/>
                <a:gd name="T94" fmla="*/ 0 h 93"/>
                <a:gd name="T95" fmla="*/ 145 w 145"/>
                <a:gd name="T96" fmla="*/ 93 h 9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5" h="93">
                  <a:moveTo>
                    <a:pt x="145" y="2"/>
                  </a:moveTo>
                  <a:lnTo>
                    <a:pt x="145" y="2"/>
                  </a:lnTo>
                  <a:lnTo>
                    <a:pt x="139" y="20"/>
                  </a:lnTo>
                  <a:lnTo>
                    <a:pt x="135" y="35"/>
                  </a:lnTo>
                  <a:lnTo>
                    <a:pt x="131" y="58"/>
                  </a:lnTo>
                  <a:lnTo>
                    <a:pt x="133" y="75"/>
                  </a:lnTo>
                  <a:lnTo>
                    <a:pt x="141" y="91"/>
                  </a:lnTo>
                  <a:lnTo>
                    <a:pt x="121" y="93"/>
                  </a:lnTo>
                  <a:lnTo>
                    <a:pt x="95" y="93"/>
                  </a:lnTo>
                  <a:lnTo>
                    <a:pt x="75" y="91"/>
                  </a:lnTo>
                  <a:lnTo>
                    <a:pt x="50" y="89"/>
                  </a:lnTo>
                  <a:lnTo>
                    <a:pt x="37" y="91"/>
                  </a:lnTo>
                  <a:lnTo>
                    <a:pt x="18" y="93"/>
                  </a:lnTo>
                  <a:lnTo>
                    <a:pt x="16" y="91"/>
                  </a:lnTo>
                  <a:lnTo>
                    <a:pt x="12" y="87"/>
                  </a:lnTo>
                  <a:lnTo>
                    <a:pt x="6" y="81"/>
                  </a:lnTo>
                  <a:lnTo>
                    <a:pt x="2" y="72"/>
                  </a:lnTo>
                  <a:lnTo>
                    <a:pt x="0" y="58"/>
                  </a:lnTo>
                  <a:lnTo>
                    <a:pt x="0" y="41"/>
                  </a:lnTo>
                  <a:lnTo>
                    <a:pt x="0" y="29"/>
                  </a:lnTo>
                  <a:lnTo>
                    <a:pt x="4" y="14"/>
                  </a:lnTo>
                  <a:lnTo>
                    <a:pt x="10" y="8"/>
                  </a:lnTo>
                  <a:lnTo>
                    <a:pt x="18" y="2"/>
                  </a:lnTo>
                  <a:lnTo>
                    <a:pt x="35" y="0"/>
                  </a:lnTo>
                  <a:lnTo>
                    <a:pt x="58" y="0"/>
                  </a:lnTo>
                  <a:lnTo>
                    <a:pt x="79" y="4"/>
                  </a:lnTo>
                  <a:lnTo>
                    <a:pt x="106" y="6"/>
                  </a:lnTo>
                  <a:lnTo>
                    <a:pt x="123" y="6"/>
                  </a:lnTo>
                  <a:lnTo>
                    <a:pt x="145"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654" name="Freeform 575"/>
            <p:cNvSpPr>
              <a:spLocks/>
            </p:cNvSpPr>
            <p:nvPr/>
          </p:nvSpPr>
          <p:spPr bwMode="auto">
            <a:xfrm>
              <a:off x="4173" y="3968"/>
              <a:ext cx="50" cy="87"/>
            </a:xfrm>
            <a:custGeom>
              <a:avLst/>
              <a:gdLst>
                <a:gd name="T0" fmla="*/ 50 w 50"/>
                <a:gd name="T1" fmla="*/ 0 h 87"/>
                <a:gd name="T2" fmla="*/ 19 w 50"/>
                <a:gd name="T3" fmla="*/ 52 h 87"/>
                <a:gd name="T4" fmla="*/ 0 w 50"/>
                <a:gd name="T5" fmla="*/ 87 h 87"/>
                <a:gd name="T6" fmla="*/ 0 60000 65536"/>
                <a:gd name="T7" fmla="*/ 0 60000 65536"/>
                <a:gd name="T8" fmla="*/ 0 60000 65536"/>
                <a:gd name="T9" fmla="*/ 0 w 50"/>
                <a:gd name="T10" fmla="*/ 0 h 87"/>
                <a:gd name="T11" fmla="*/ 50 w 50"/>
                <a:gd name="T12" fmla="*/ 87 h 87"/>
              </a:gdLst>
              <a:ahLst/>
              <a:cxnLst>
                <a:cxn ang="T6">
                  <a:pos x="T0" y="T1"/>
                </a:cxn>
                <a:cxn ang="T7">
                  <a:pos x="T2" y="T3"/>
                </a:cxn>
                <a:cxn ang="T8">
                  <a:pos x="T4" y="T5"/>
                </a:cxn>
              </a:cxnLst>
              <a:rect l="T9" t="T10" r="T11" b="T12"/>
              <a:pathLst>
                <a:path w="50" h="87">
                  <a:moveTo>
                    <a:pt x="50" y="0"/>
                  </a:moveTo>
                  <a:lnTo>
                    <a:pt x="19" y="52"/>
                  </a:lnTo>
                  <a:lnTo>
                    <a:pt x="0" y="8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55" name="Freeform 576"/>
            <p:cNvSpPr>
              <a:spLocks/>
            </p:cNvSpPr>
            <p:nvPr/>
          </p:nvSpPr>
          <p:spPr bwMode="auto">
            <a:xfrm>
              <a:off x="4152" y="3834"/>
              <a:ext cx="52" cy="86"/>
            </a:xfrm>
            <a:custGeom>
              <a:avLst/>
              <a:gdLst>
                <a:gd name="T0" fmla="*/ 52 w 52"/>
                <a:gd name="T1" fmla="*/ 0 h 86"/>
                <a:gd name="T2" fmla="*/ 46 w 52"/>
                <a:gd name="T3" fmla="*/ 7 h 86"/>
                <a:gd name="T4" fmla="*/ 0 w 52"/>
                <a:gd name="T5" fmla="*/ 86 h 86"/>
                <a:gd name="T6" fmla="*/ 0 60000 65536"/>
                <a:gd name="T7" fmla="*/ 0 60000 65536"/>
                <a:gd name="T8" fmla="*/ 0 60000 65536"/>
                <a:gd name="T9" fmla="*/ 0 w 52"/>
                <a:gd name="T10" fmla="*/ 0 h 86"/>
                <a:gd name="T11" fmla="*/ 52 w 52"/>
                <a:gd name="T12" fmla="*/ 86 h 86"/>
              </a:gdLst>
              <a:ahLst/>
              <a:cxnLst>
                <a:cxn ang="T6">
                  <a:pos x="T0" y="T1"/>
                </a:cxn>
                <a:cxn ang="T7">
                  <a:pos x="T2" y="T3"/>
                </a:cxn>
                <a:cxn ang="T8">
                  <a:pos x="T4" y="T5"/>
                </a:cxn>
              </a:cxnLst>
              <a:rect l="T9" t="T10" r="T11" b="T12"/>
              <a:pathLst>
                <a:path w="52" h="86">
                  <a:moveTo>
                    <a:pt x="52" y="0"/>
                  </a:moveTo>
                  <a:lnTo>
                    <a:pt x="46" y="7"/>
                  </a:lnTo>
                  <a:lnTo>
                    <a:pt x="0" y="8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56" name="Freeform 577"/>
            <p:cNvSpPr>
              <a:spLocks/>
            </p:cNvSpPr>
            <p:nvPr/>
          </p:nvSpPr>
          <p:spPr bwMode="auto">
            <a:xfrm>
              <a:off x="4269" y="3676"/>
              <a:ext cx="25" cy="42"/>
            </a:xfrm>
            <a:custGeom>
              <a:avLst/>
              <a:gdLst>
                <a:gd name="T0" fmla="*/ 0 w 25"/>
                <a:gd name="T1" fmla="*/ 42 h 42"/>
                <a:gd name="T2" fmla="*/ 2 w 25"/>
                <a:gd name="T3" fmla="*/ 38 h 42"/>
                <a:gd name="T4" fmla="*/ 18 w 25"/>
                <a:gd name="T5" fmla="*/ 11 h 42"/>
                <a:gd name="T6" fmla="*/ 25 w 25"/>
                <a:gd name="T7" fmla="*/ 0 h 42"/>
                <a:gd name="T8" fmla="*/ 0 60000 65536"/>
                <a:gd name="T9" fmla="*/ 0 60000 65536"/>
                <a:gd name="T10" fmla="*/ 0 60000 65536"/>
                <a:gd name="T11" fmla="*/ 0 60000 65536"/>
                <a:gd name="T12" fmla="*/ 0 w 25"/>
                <a:gd name="T13" fmla="*/ 0 h 42"/>
                <a:gd name="T14" fmla="*/ 25 w 25"/>
                <a:gd name="T15" fmla="*/ 42 h 42"/>
              </a:gdLst>
              <a:ahLst/>
              <a:cxnLst>
                <a:cxn ang="T8">
                  <a:pos x="T0" y="T1"/>
                </a:cxn>
                <a:cxn ang="T9">
                  <a:pos x="T2" y="T3"/>
                </a:cxn>
                <a:cxn ang="T10">
                  <a:pos x="T4" y="T5"/>
                </a:cxn>
                <a:cxn ang="T11">
                  <a:pos x="T6" y="T7"/>
                </a:cxn>
              </a:cxnLst>
              <a:rect l="T12" t="T13" r="T14" b="T15"/>
              <a:pathLst>
                <a:path w="25" h="42">
                  <a:moveTo>
                    <a:pt x="0" y="42"/>
                  </a:moveTo>
                  <a:lnTo>
                    <a:pt x="2" y="38"/>
                  </a:lnTo>
                  <a:lnTo>
                    <a:pt x="18" y="11"/>
                  </a:lnTo>
                  <a:lnTo>
                    <a:pt x="2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57" name="Freeform 578"/>
            <p:cNvSpPr>
              <a:spLocks/>
            </p:cNvSpPr>
            <p:nvPr/>
          </p:nvSpPr>
          <p:spPr bwMode="auto">
            <a:xfrm>
              <a:off x="4198" y="3807"/>
              <a:ext cx="21" cy="32"/>
            </a:xfrm>
            <a:custGeom>
              <a:avLst/>
              <a:gdLst>
                <a:gd name="T0" fmla="*/ 21 w 21"/>
                <a:gd name="T1" fmla="*/ 0 h 32"/>
                <a:gd name="T2" fmla="*/ 6 w 21"/>
                <a:gd name="T3" fmla="*/ 25 h 32"/>
                <a:gd name="T4" fmla="*/ 0 w 21"/>
                <a:gd name="T5" fmla="*/ 32 h 32"/>
                <a:gd name="T6" fmla="*/ 0 60000 65536"/>
                <a:gd name="T7" fmla="*/ 0 60000 65536"/>
                <a:gd name="T8" fmla="*/ 0 60000 65536"/>
                <a:gd name="T9" fmla="*/ 0 w 21"/>
                <a:gd name="T10" fmla="*/ 0 h 32"/>
                <a:gd name="T11" fmla="*/ 21 w 21"/>
                <a:gd name="T12" fmla="*/ 32 h 32"/>
              </a:gdLst>
              <a:ahLst/>
              <a:cxnLst>
                <a:cxn ang="T6">
                  <a:pos x="T0" y="T1"/>
                </a:cxn>
                <a:cxn ang="T7">
                  <a:pos x="T2" y="T3"/>
                </a:cxn>
                <a:cxn ang="T8">
                  <a:pos x="T4" y="T5"/>
                </a:cxn>
              </a:cxnLst>
              <a:rect l="T9" t="T10" r="T11" b="T12"/>
              <a:pathLst>
                <a:path w="21" h="32">
                  <a:moveTo>
                    <a:pt x="21" y="0"/>
                  </a:moveTo>
                  <a:lnTo>
                    <a:pt x="6" y="25"/>
                  </a:lnTo>
                  <a:lnTo>
                    <a:pt x="0" y="3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58" name="Freeform 579"/>
            <p:cNvSpPr>
              <a:spLocks/>
            </p:cNvSpPr>
            <p:nvPr/>
          </p:nvSpPr>
          <p:spPr bwMode="auto">
            <a:xfrm>
              <a:off x="4267" y="3705"/>
              <a:ext cx="12" cy="17"/>
            </a:xfrm>
            <a:custGeom>
              <a:avLst/>
              <a:gdLst>
                <a:gd name="T0" fmla="*/ 0 w 12"/>
                <a:gd name="T1" fmla="*/ 17 h 17"/>
                <a:gd name="T2" fmla="*/ 4 w 12"/>
                <a:gd name="T3" fmla="*/ 9 h 17"/>
                <a:gd name="T4" fmla="*/ 12 w 12"/>
                <a:gd name="T5" fmla="*/ 0 h 17"/>
                <a:gd name="T6" fmla="*/ 0 60000 65536"/>
                <a:gd name="T7" fmla="*/ 0 60000 65536"/>
                <a:gd name="T8" fmla="*/ 0 60000 65536"/>
                <a:gd name="T9" fmla="*/ 0 w 12"/>
                <a:gd name="T10" fmla="*/ 0 h 17"/>
                <a:gd name="T11" fmla="*/ 12 w 12"/>
                <a:gd name="T12" fmla="*/ 17 h 17"/>
              </a:gdLst>
              <a:ahLst/>
              <a:cxnLst>
                <a:cxn ang="T6">
                  <a:pos x="T0" y="T1"/>
                </a:cxn>
                <a:cxn ang="T7">
                  <a:pos x="T2" y="T3"/>
                </a:cxn>
                <a:cxn ang="T8">
                  <a:pos x="T4" y="T5"/>
                </a:cxn>
              </a:cxnLst>
              <a:rect l="T9" t="T10" r="T11" b="T12"/>
              <a:pathLst>
                <a:path w="12" h="17">
                  <a:moveTo>
                    <a:pt x="0" y="17"/>
                  </a:moveTo>
                  <a:lnTo>
                    <a:pt x="4" y="9"/>
                  </a:lnTo>
                  <a:lnTo>
                    <a:pt x="1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59" name="Line 580"/>
            <p:cNvSpPr>
              <a:spLocks noChangeShapeType="1"/>
            </p:cNvSpPr>
            <p:nvPr/>
          </p:nvSpPr>
          <p:spPr bwMode="auto">
            <a:xfrm flipV="1">
              <a:off x="4250" y="3730"/>
              <a:ext cx="14"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60" name="Line 581"/>
            <p:cNvSpPr>
              <a:spLocks noChangeShapeType="1"/>
            </p:cNvSpPr>
            <p:nvPr/>
          </p:nvSpPr>
          <p:spPr bwMode="auto">
            <a:xfrm flipH="1">
              <a:off x="4231" y="3760"/>
              <a:ext cx="15"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61" name="Freeform 582"/>
            <p:cNvSpPr>
              <a:spLocks/>
            </p:cNvSpPr>
            <p:nvPr/>
          </p:nvSpPr>
          <p:spPr bwMode="auto">
            <a:xfrm>
              <a:off x="4256" y="3810"/>
              <a:ext cx="58" cy="100"/>
            </a:xfrm>
            <a:custGeom>
              <a:avLst/>
              <a:gdLst>
                <a:gd name="T0" fmla="*/ 0 w 58"/>
                <a:gd name="T1" fmla="*/ 100 h 100"/>
                <a:gd name="T2" fmla="*/ 15 w 58"/>
                <a:gd name="T3" fmla="*/ 74 h 100"/>
                <a:gd name="T4" fmla="*/ 17 w 58"/>
                <a:gd name="T5" fmla="*/ 74 h 100"/>
                <a:gd name="T6" fmla="*/ 58 w 58"/>
                <a:gd name="T7" fmla="*/ 0 h 100"/>
                <a:gd name="T8" fmla="*/ 0 60000 65536"/>
                <a:gd name="T9" fmla="*/ 0 60000 65536"/>
                <a:gd name="T10" fmla="*/ 0 60000 65536"/>
                <a:gd name="T11" fmla="*/ 0 60000 65536"/>
                <a:gd name="T12" fmla="*/ 0 w 58"/>
                <a:gd name="T13" fmla="*/ 0 h 100"/>
                <a:gd name="T14" fmla="*/ 58 w 58"/>
                <a:gd name="T15" fmla="*/ 100 h 100"/>
              </a:gdLst>
              <a:ahLst/>
              <a:cxnLst>
                <a:cxn ang="T8">
                  <a:pos x="T0" y="T1"/>
                </a:cxn>
                <a:cxn ang="T9">
                  <a:pos x="T2" y="T3"/>
                </a:cxn>
                <a:cxn ang="T10">
                  <a:pos x="T4" y="T5"/>
                </a:cxn>
                <a:cxn ang="T11">
                  <a:pos x="T6" y="T7"/>
                </a:cxn>
              </a:cxnLst>
              <a:rect l="T12" t="T13" r="T14" b="T15"/>
              <a:pathLst>
                <a:path w="58" h="100">
                  <a:moveTo>
                    <a:pt x="0" y="100"/>
                  </a:moveTo>
                  <a:lnTo>
                    <a:pt x="15" y="74"/>
                  </a:lnTo>
                  <a:lnTo>
                    <a:pt x="17" y="74"/>
                  </a:lnTo>
                  <a:lnTo>
                    <a:pt x="5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62" name="Line 583"/>
            <p:cNvSpPr>
              <a:spLocks noChangeShapeType="1"/>
            </p:cNvSpPr>
            <p:nvPr/>
          </p:nvSpPr>
          <p:spPr bwMode="auto">
            <a:xfrm flipV="1">
              <a:off x="4244" y="3918"/>
              <a:ext cx="8"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63" name="Line 584"/>
            <p:cNvSpPr>
              <a:spLocks noChangeShapeType="1"/>
            </p:cNvSpPr>
            <p:nvPr/>
          </p:nvSpPr>
          <p:spPr bwMode="auto">
            <a:xfrm flipV="1">
              <a:off x="4231" y="3941"/>
              <a:ext cx="8" cy="1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64" name="Freeform 585"/>
            <p:cNvSpPr>
              <a:spLocks/>
            </p:cNvSpPr>
            <p:nvPr/>
          </p:nvSpPr>
          <p:spPr bwMode="auto">
            <a:xfrm>
              <a:off x="4219" y="3966"/>
              <a:ext cx="6" cy="8"/>
            </a:xfrm>
            <a:custGeom>
              <a:avLst/>
              <a:gdLst>
                <a:gd name="T0" fmla="*/ 6 w 6"/>
                <a:gd name="T1" fmla="*/ 0 h 8"/>
                <a:gd name="T2" fmla="*/ 4 w 6"/>
                <a:gd name="T3" fmla="*/ 2 h 8"/>
                <a:gd name="T4" fmla="*/ 0 w 6"/>
                <a:gd name="T5" fmla="*/ 8 h 8"/>
                <a:gd name="T6" fmla="*/ 0 w 6"/>
                <a:gd name="T7" fmla="*/ 8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6" y="0"/>
                  </a:moveTo>
                  <a:lnTo>
                    <a:pt x="4" y="2"/>
                  </a:lnTo>
                  <a:lnTo>
                    <a:pt x="0" y="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65" name="Line 586"/>
            <p:cNvSpPr>
              <a:spLocks noChangeShapeType="1"/>
            </p:cNvSpPr>
            <p:nvPr/>
          </p:nvSpPr>
          <p:spPr bwMode="auto">
            <a:xfrm>
              <a:off x="4165" y="4009"/>
              <a:ext cx="8" cy="4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66" name="Line 587"/>
            <p:cNvSpPr>
              <a:spLocks noChangeShapeType="1"/>
            </p:cNvSpPr>
            <p:nvPr/>
          </p:nvSpPr>
          <p:spPr bwMode="auto">
            <a:xfrm>
              <a:off x="4162" y="3985"/>
              <a:ext cx="2" cy="1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67" name="Line 588"/>
            <p:cNvSpPr>
              <a:spLocks noChangeShapeType="1"/>
            </p:cNvSpPr>
            <p:nvPr/>
          </p:nvSpPr>
          <p:spPr bwMode="auto">
            <a:xfrm>
              <a:off x="4158" y="3957"/>
              <a:ext cx="2"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68" name="Line 589"/>
            <p:cNvSpPr>
              <a:spLocks noChangeShapeType="1"/>
            </p:cNvSpPr>
            <p:nvPr/>
          </p:nvSpPr>
          <p:spPr bwMode="auto">
            <a:xfrm flipH="1" flipV="1">
              <a:off x="4152" y="3920"/>
              <a:ext cx="4"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69" name="Freeform 590"/>
            <p:cNvSpPr>
              <a:spLocks/>
            </p:cNvSpPr>
            <p:nvPr/>
          </p:nvSpPr>
          <p:spPr bwMode="auto">
            <a:xfrm>
              <a:off x="4294" y="3674"/>
              <a:ext cx="4" cy="34"/>
            </a:xfrm>
            <a:custGeom>
              <a:avLst/>
              <a:gdLst>
                <a:gd name="T0" fmla="*/ 4 w 4"/>
                <a:gd name="T1" fmla="*/ 34 h 34"/>
                <a:gd name="T2" fmla="*/ 0 w 4"/>
                <a:gd name="T3" fmla="*/ 2 h 34"/>
                <a:gd name="T4" fmla="*/ 0 w 4"/>
                <a:gd name="T5" fmla="*/ 0 h 34"/>
                <a:gd name="T6" fmla="*/ 0 60000 65536"/>
                <a:gd name="T7" fmla="*/ 0 60000 65536"/>
                <a:gd name="T8" fmla="*/ 0 60000 65536"/>
                <a:gd name="T9" fmla="*/ 0 w 4"/>
                <a:gd name="T10" fmla="*/ 0 h 34"/>
                <a:gd name="T11" fmla="*/ 4 w 4"/>
                <a:gd name="T12" fmla="*/ 34 h 34"/>
              </a:gdLst>
              <a:ahLst/>
              <a:cxnLst>
                <a:cxn ang="T6">
                  <a:pos x="T0" y="T1"/>
                </a:cxn>
                <a:cxn ang="T7">
                  <a:pos x="T2" y="T3"/>
                </a:cxn>
                <a:cxn ang="T8">
                  <a:pos x="T4" y="T5"/>
                </a:cxn>
              </a:cxnLst>
              <a:rect l="T9" t="T10" r="T11" b="T12"/>
              <a:pathLst>
                <a:path w="4" h="34">
                  <a:moveTo>
                    <a:pt x="4" y="34"/>
                  </a:moveTo>
                  <a:lnTo>
                    <a:pt x="0"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70" name="Line 591"/>
            <p:cNvSpPr>
              <a:spLocks noChangeShapeType="1"/>
            </p:cNvSpPr>
            <p:nvPr/>
          </p:nvSpPr>
          <p:spPr bwMode="auto">
            <a:xfrm flipH="1" flipV="1">
              <a:off x="4300" y="3714"/>
              <a:ext cx="2"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71" name="Line 592"/>
            <p:cNvSpPr>
              <a:spLocks noChangeShapeType="1"/>
            </p:cNvSpPr>
            <p:nvPr/>
          </p:nvSpPr>
          <p:spPr bwMode="auto">
            <a:xfrm flipH="1" flipV="1">
              <a:off x="4304" y="3741"/>
              <a:ext cx="4"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72" name="Line 593"/>
            <p:cNvSpPr>
              <a:spLocks noChangeShapeType="1"/>
            </p:cNvSpPr>
            <p:nvPr/>
          </p:nvSpPr>
          <p:spPr bwMode="auto">
            <a:xfrm flipH="1" flipV="1">
              <a:off x="4308" y="3766"/>
              <a:ext cx="2" cy="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73" name="Line 594"/>
            <p:cNvSpPr>
              <a:spLocks noChangeShapeType="1"/>
            </p:cNvSpPr>
            <p:nvPr/>
          </p:nvSpPr>
          <p:spPr bwMode="auto">
            <a:xfrm>
              <a:off x="4312" y="3784"/>
              <a:ext cx="2"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674" name="Freeform 595"/>
            <p:cNvSpPr>
              <a:spLocks/>
            </p:cNvSpPr>
            <p:nvPr/>
          </p:nvSpPr>
          <p:spPr bwMode="auto">
            <a:xfrm>
              <a:off x="3996" y="4186"/>
              <a:ext cx="475" cy="13"/>
            </a:xfrm>
            <a:custGeom>
              <a:avLst/>
              <a:gdLst>
                <a:gd name="T0" fmla="*/ 475 w 475"/>
                <a:gd name="T1" fmla="*/ 13 h 13"/>
                <a:gd name="T2" fmla="*/ 420 w 475"/>
                <a:gd name="T3" fmla="*/ 7 h 13"/>
                <a:gd name="T4" fmla="*/ 373 w 475"/>
                <a:gd name="T5" fmla="*/ 3 h 13"/>
                <a:gd name="T6" fmla="*/ 268 w 475"/>
                <a:gd name="T7" fmla="*/ 0 h 13"/>
                <a:gd name="T8" fmla="*/ 185 w 475"/>
                <a:gd name="T9" fmla="*/ 0 h 13"/>
                <a:gd name="T10" fmla="*/ 81 w 475"/>
                <a:gd name="T11" fmla="*/ 3 h 13"/>
                <a:gd name="T12" fmla="*/ 0 w 475"/>
                <a:gd name="T13" fmla="*/ 13 h 13"/>
                <a:gd name="T14" fmla="*/ 0 60000 65536"/>
                <a:gd name="T15" fmla="*/ 0 60000 65536"/>
                <a:gd name="T16" fmla="*/ 0 60000 65536"/>
                <a:gd name="T17" fmla="*/ 0 60000 65536"/>
                <a:gd name="T18" fmla="*/ 0 60000 65536"/>
                <a:gd name="T19" fmla="*/ 0 60000 65536"/>
                <a:gd name="T20" fmla="*/ 0 60000 65536"/>
                <a:gd name="T21" fmla="*/ 0 w 475"/>
                <a:gd name="T22" fmla="*/ 0 h 13"/>
                <a:gd name="T23" fmla="*/ 475 w 47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5" h="13">
                  <a:moveTo>
                    <a:pt x="475" y="13"/>
                  </a:moveTo>
                  <a:lnTo>
                    <a:pt x="420" y="7"/>
                  </a:lnTo>
                  <a:lnTo>
                    <a:pt x="373" y="3"/>
                  </a:lnTo>
                  <a:lnTo>
                    <a:pt x="268" y="0"/>
                  </a:lnTo>
                  <a:lnTo>
                    <a:pt x="185" y="0"/>
                  </a:lnTo>
                  <a:lnTo>
                    <a:pt x="81" y="3"/>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75" name="Freeform 596"/>
            <p:cNvSpPr>
              <a:spLocks/>
            </p:cNvSpPr>
            <p:nvPr/>
          </p:nvSpPr>
          <p:spPr bwMode="auto">
            <a:xfrm>
              <a:off x="4464" y="3962"/>
              <a:ext cx="15" cy="237"/>
            </a:xfrm>
            <a:custGeom>
              <a:avLst/>
              <a:gdLst>
                <a:gd name="T0" fmla="*/ 7 w 15"/>
                <a:gd name="T1" fmla="*/ 237 h 237"/>
                <a:gd name="T2" fmla="*/ 2 w 15"/>
                <a:gd name="T3" fmla="*/ 210 h 237"/>
                <a:gd name="T4" fmla="*/ 0 w 15"/>
                <a:gd name="T5" fmla="*/ 189 h 237"/>
                <a:gd name="T6" fmla="*/ 2 w 15"/>
                <a:gd name="T7" fmla="*/ 156 h 237"/>
                <a:gd name="T8" fmla="*/ 9 w 15"/>
                <a:gd name="T9" fmla="*/ 122 h 237"/>
                <a:gd name="T10" fmla="*/ 15 w 15"/>
                <a:gd name="T11" fmla="*/ 70 h 237"/>
                <a:gd name="T12" fmla="*/ 15 w 15"/>
                <a:gd name="T13" fmla="*/ 64 h 237"/>
                <a:gd name="T14" fmla="*/ 11 w 15"/>
                <a:gd name="T15" fmla="*/ 31 h 237"/>
                <a:gd name="T16" fmla="*/ 7 w 15"/>
                <a:gd name="T17" fmla="*/ 0 h 2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7"/>
                <a:gd name="T29" fmla="*/ 15 w 15"/>
                <a:gd name="T30" fmla="*/ 237 h 2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7">
                  <a:moveTo>
                    <a:pt x="7" y="237"/>
                  </a:moveTo>
                  <a:lnTo>
                    <a:pt x="2" y="210"/>
                  </a:lnTo>
                  <a:lnTo>
                    <a:pt x="0" y="189"/>
                  </a:lnTo>
                  <a:lnTo>
                    <a:pt x="2" y="156"/>
                  </a:lnTo>
                  <a:lnTo>
                    <a:pt x="9" y="122"/>
                  </a:lnTo>
                  <a:lnTo>
                    <a:pt x="15" y="70"/>
                  </a:lnTo>
                  <a:lnTo>
                    <a:pt x="15" y="64"/>
                  </a:lnTo>
                  <a:lnTo>
                    <a:pt x="11" y="31"/>
                  </a:lnTo>
                  <a:lnTo>
                    <a:pt x="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76" name="Freeform 597"/>
            <p:cNvSpPr>
              <a:spLocks/>
            </p:cNvSpPr>
            <p:nvPr/>
          </p:nvSpPr>
          <p:spPr bwMode="auto">
            <a:xfrm>
              <a:off x="4471" y="4062"/>
              <a:ext cx="79" cy="137"/>
            </a:xfrm>
            <a:custGeom>
              <a:avLst/>
              <a:gdLst>
                <a:gd name="T0" fmla="*/ 0 w 79"/>
                <a:gd name="T1" fmla="*/ 137 h 137"/>
                <a:gd name="T2" fmla="*/ 2 w 79"/>
                <a:gd name="T3" fmla="*/ 135 h 137"/>
                <a:gd name="T4" fmla="*/ 2 w 79"/>
                <a:gd name="T5" fmla="*/ 133 h 137"/>
                <a:gd name="T6" fmla="*/ 12 w 79"/>
                <a:gd name="T7" fmla="*/ 108 h 137"/>
                <a:gd name="T8" fmla="*/ 20 w 79"/>
                <a:gd name="T9" fmla="*/ 89 h 137"/>
                <a:gd name="T10" fmla="*/ 33 w 79"/>
                <a:gd name="T11" fmla="*/ 72 h 137"/>
                <a:gd name="T12" fmla="*/ 50 w 79"/>
                <a:gd name="T13" fmla="*/ 56 h 137"/>
                <a:gd name="T14" fmla="*/ 64 w 79"/>
                <a:gd name="T15" fmla="*/ 45 h 137"/>
                <a:gd name="T16" fmla="*/ 73 w 79"/>
                <a:gd name="T17" fmla="*/ 29 h 137"/>
                <a:gd name="T18" fmla="*/ 77 w 79"/>
                <a:gd name="T19" fmla="*/ 12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2" y="135"/>
                  </a:lnTo>
                  <a:lnTo>
                    <a:pt x="2" y="133"/>
                  </a:lnTo>
                  <a:lnTo>
                    <a:pt x="12" y="108"/>
                  </a:lnTo>
                  <a:lnTo>
                    <a:pt x="20" y="89"/>
                  </a:lnTo>
                  <a:lnTo>
                    <a:pt x="33" y="72"/>
                  </a:lnTo>
                  <a:lnTo>
                    <a:pt x="50" y="56"/>
                  </a:lnTo>
                  <a:lnTo>
                    <a:pt x="64" y="45"/>
                  </a:lnTo>
                  <a:lnTo>
                    <a:pt x="73" y="29"/>
                  </a:lnTo>
                  <a:lnTo>
                    <a:pt x="77" y="12"/>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77" name="Freeform 598"/>
            <p:cNvSpPr>
              <a:spLocks/>
            </p:cNvSpPr>
            <p:nvPr/>
          </p:nvSpPr>
          <p:spPr bwMode="auto">
            <a:xfrm>
              <a:off x="4544" y="3826"/>
              <a:ext cx="14" cy="236"/>
            </a:xfrm>
            <a:custGeom>
              <a:avLst/>
              <a:gdLst>
                <a:gd name="T0" fmla="*/ 6 w 14"/>
                <a:gd name="T1" fmla="*/ 0 h 236"/>
                <a:gd name="T2" fmla="*/ 2 w 14"/>
                <a:gd name="T3" fmla="*/ 33 h 236"/>
                <a:gd name="T4" fmla="*/ 0 w 14"/>
                <a:gd name="T5" fmla="*/ 59 h 236"/>
                <a:gd name="T6" fmla="*/ 4 w 14"/>
                <a:gd name="T7" fmla="*/ 84 h 236"/>
                <a:gd name="T8" fmla="*/ 10 w 14"/>
                <a:gd name="T9" fmla="*/ 111 h 236"/>
                <a:gd name="T10" fmla="*/ 14 w 14"/>
                <a:gd name="T11" fmla="*/ 150 h 236"/>
                <a:gd name="T12" fmla="*/ 12 w 14"/>
                <a:gd name="T13" fmla="*/ 198 h 236"/>
                <a:gd name="T14" fmla="*/ 10 w 14"/>
                <a:gd name="T15" fmla="*/ 213 h 236"/>
                <a:gd name="T16" fmla="*/ 6 w 14"/>
                <a:gd name="T17" fmla="*/ 236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36"/>
                <a:gd name="T29" fmla="*/ 14 w 14"/>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36">
                  <a:moveTo>
                    <a:pt x="6" y="0"/>
                  </a:moveTo>
                  <a:lnTo>
                    <a:pt x="2" y="33"/>
                  </a:lnTo>
                  <a:lnTo>
                    <a:pt x="0" y="59"/>
                  </a:lnTo>
                  <a:lnTo>
                    <a:pt x="4" y="84"/>
                  </a:lnTo>
                  <a:lnTo>
                    <a:pt x="10" y="111"/>
                  </a:lnTo>
                  <a:lnTo>
                    <a:pt x="14" y="150"/>
                  </a:lnTo>
                  <a:lnTo>
                    <a:pt x="12" y="198"/>
                  </a:lnTo>
                  <a:lnTo>
                    <a:pt x="10" y="213"/>
                  </a:lnTo>
                  <a:lnTo>
                    <a:pt x="6" y="2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78" name="Freeform 599"/>
            <p:cNvSpPr>
              <a:spLocks/>
            </p:cNvSpPr>
            <p:nvPr/>
          </p:nvSpPr>
          <p:spPr bwMode="auto">
            <a:xfrm>
              <a:off x="4471" y="3826"/>
              <a:ext cx="79" cy="136"/>
            </a:xfrm>
            <a:custGeom>
              <a:avLst/>
              <a:gdLst>
                <a:gd name="T0" fmla="*/ 79 w 79"/>
                <a:gd name="T1" fmla="*/ 0 h 136"/>
                <a:gd name="T2" fmla="*/ 68 w 79"/>
                <a:gd name="T3" fmla="*/ 11 h 136"/>
                <a:gd name="T4" fmla="*/ 58 w 79"/>
                <a:gd name="T5" fmla="*/ 25 h 136"/>
                <a:gd name="T6" fmla="*/ 29 w 79"/>
                <a:gd name="T7" fmla="*/ 67 h 136"/>
                <a:gd name="T8" fmla="*/ 10 w 79"/>
                <a:gd name="T9" fmla="*/ 106 h 136"/>
                <a:gd name="T10" fmla="*/ 4 w 79"/>
                <a:gd name="T11" fmla="*/ 123 h 136"/>
                <a:gd name="T12" fmla="*/ 0 w 79"/>
                <a:gd name="T13" fmla="*/ 136 h 136"/>
                <a:gd name="T14" fmla="*/ 0 60000 65536"/>
                <a:gd name="T15" fmla="*/ 0 60000 65536"/>
                <a:gd name="T16" fmla="*/ 0 60000 65536"/>
                <a:gd name="T17" fmla="*/ 0 60000 65536"/>
                <a:gd name="T18" fmla="*/ 0 60000 65536"/>
                <a:gd name="T19" fmla="*/ 0 60000 65536"/>
                <a:gd name="T20" fmla="*/ 0 60000 65536"/>
                <a:gd name="T21" fmla="*/ 0 w 79"/>
                <a:gd name="T22" fmla="*/ 0 h 136"/>
                <a:gd name="T23" fmla="*/ 79 w 79"/>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6">
                  <a:moveTo>
                    <a:pt x="79" y="0"/>
                  </a:moveTo>
                  <a:lnTo>
                    <a:pt x="68" y="11"/>
                  </a:lnTo>
                  <a:lnTo>
                    <a:pt x="58" y="25"/>
                  </a:lnTo>
                  <a:lnTo>
                    <a:pt x="29" y="67"/>
                  </a:lnTo>
                  <a:lnTo>
                    <a:pt x="10" y="106"/>
                  </a:lnTo>
                  <a:lnTo>
                    <a:pt x="4" y="123"/>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79" name="Freeform 600"/>
            <p:cNvSpPr>
              <a:spLocks/>
            </p:cNvSpPr>
            <p:nvPr/>
          </p:nvSpPr>
          <p:spPr bwMode="auto">
            <a:xfrm>
              <a:off x="3992" y="3909"/>
              <a:ext cx="41" cy="290"/>
            </a:xfrm>
            <a:custGeom>
              <a:avLst/>
              <a:gdLst>
                <a:gd name="T0" fmla="*/ 4 w 41"/>
                <a:gd name="T1" fmla="*/ 290 h 290"/>
                <a:gd name="T2" fmla="*/ 10 w 41"/>
                <a:gd name="T3" fmla="*/ 257 h 290"/>
                <a:gd name="T4" fmla="*/ 10 w 41"/>
                <a:gd name="T5" fmla="*/ 230 h 290"/>
                <a:gd name="T6" fmla="*/ 8 w 41"/>
                <a:gd name="T7" fmla="*/ 202 h 290"/>
                <a:gd name="T8" fmla="*/ 4 w 41"/>
                <a:gd name="T9" fmla="*/ 177 h 290"/>
                <a:gd name="T10" fmla="*/ 0 w 41"/>
                <a:gd name="T11" fmla="*/ 130 h 290"/>
                <a:gd name="T12" fmla="*/ 0 w 41"/>
                <a:gd name="T13" fmla="*/ 96 h 290"/>
                <a:gd name="T14" fmla="*/ 0 w 41"/>
                <a:gd name="T15" fmla="*/ 71 h 290"/>
                <a:gd name="T16" fmla="*/ 4 w 41"/>
                <a:gd name="T17" fmla="*/ 53 h 290"/>
                <a:gd name="T18" fmla="*/ 22 w 41"/>
                <a:gd name="T19" fmla="*/ 28 h 290"/>
                <a:gd name="T20" fmla="*/ 25 w 41"/>
                <a:gd name="T21" fmla="*/ 25 h 290"/>
                <a:gd name="T22" fmla="*/ 41 w 41"/>
                <a:gd name="T23" fmla="*/ 0 h 2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290"/>
                <a:gd name="T38" fmla="*/ 41 w 41"/>
                <a:gd name="T39" fmla="*/ 290 h 2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290">
                  <a:moveTo>
                    <a:pt x="4" y="290"/>
                  </a:moveTo>
                  <a:lnTo>
                    <a:pt x="10" y="257"/>
                  </a:lnTo>
                  <a:lnTo>
                    <a:pt x="10" y="230"/>
                  </a:lnTo>
                  <a:lnTo>
                    <a:pt x="8" y="202"/>
                  </a:lnTo>
                  <a:lnTo>
                    <a:pt x="4" y="177"/>
                  </a:lnTo>
                  <a:lnTo>
                    <a:pt x="0" y="130"/>
                  </a:lnTo>
                  <a:lnTo>
                    <a:pt x="0" y="96"/>
                  </a:lnTo>
                  <a:lnTo>
                    <a:pt x="0" y="71"/>
                  </a:lnTo>
                  <a:lnTo>
                    <a:pt x="4" y="53"/>
                  </a:lnTo>
                  <a:lnTo>
                    <a:pt x="22" y="28"/>
                  </a:lnTo>
                  <a:lnTo>
                    <a:pt x="25" y="25"/>
                  </a:lnTo>
                  <a:lnTo>
                    <a:pt x="4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80" name="Freeform 601"/>
            <p:cNvSpPr>
              <a:spLocks/>
            </p:cNvSpPr>
            <p:nvPr/>
          </p:nvSpPr>
          <p:spPr bwMode="auto">
            <a:xfrm>
              <a:off x="4075" y="3820"/>
              <a:ext cx="39" cy="14"/>
            </a:xfrm>
            <a:custGeom>
              <a:avLst/>
              <a:gdLst>
                <a:gd name="T0" fmla="*/ 0 w 39"/>
                <a:gd name="T1" fmla="*/ 14 h 14"/>
                <a:gd name="T2" fmla="*/ 0 w 39"/>
                <a:gd name="T3" fmla="*/ 14 h 14"/>
                <a:gd name="T4" fmla="*/ 19 w 39"/>
                <a:gd name="T5" fmla="*/ 2 h 14"/>
                <a:gd name="T6" fmla="*/ 39 w 39"/>
                <a:gd name="T7" fmla="*/ 0 h 14"/>
                <a:gd name="T8" fmla="*/ 0 60000 65536"/>
                <a:gd name="T9" fmla="*/ 0 60000 65536"/>
                <a:gd name="T10" fmla="*/ 0 60000 65536"/>
                <a:gd name="T11" fmla="*/ 0 60000 65536"/>
                <a:gd name="T12" fmla="*/ 0 w 39"/>
                <a:gd name="T13" fmla="*/ 0 h 14"/>
                <a:gd name="T14" fmla="*/ 39 w 39"/>
                <a:gd name="T15" fmla="*/ 14 h 14"/>
              </a:gdLst>
              <a:ahLst/>
              <a:cxnLst>
                <a:cxn ang="T8">
                  <a:pos x="T0" y="T1"/>
                </a:cxn>
                <a:cxn ang="T9">
                  <a:pos x="T2" y="T3"/>
                </a:cxn>
                <a:cxn ang="T10">
                  <a:pos x="T4" y="T5"/>
                </a:cxn>
                <a:cxn ang="T11">
                  <a:pos x="T6" y="T7"/>
                </a:cxn>
              </a:cxnLst>
              <a:rect l="T12" t="T13" r="T14" b="T15"/>
              <a:pathLst>
                <a:path w="39" h="14">
                  <a:moveTo>
                    <a:pt x="0" y="14"/>
                  </a:moveTo>
                  <a:lnTo>
                    <a:pt x="0" y="14"/>
                  </a:lnTo>
                  <a:lnTo>
                    <a:pt x="19" y="2"/>
                  </a:lnTo>
                  <a:lnTo>
                    <a:pt x="3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81" name="Freeform 602"/>
            <p:cNvSpPr>
              <a:spLocks/>
            </p:cNvSpPr>
            <p:nvPr/>
          </p:nvSpPr>
          <p:spPr bwMode="auto">
            <a:xfrm>
              <a:off x="4406" y="3820"/>
              <a:ext cx="144" cy="8"/>
            </a:xfrm>
            <a:custGeom>
              <a:avLst/>
              <a:gdLst>
                <a:gd name="T0" fmla="*/ 0 w 144"/>
                <a:gd name="T1" fmla="*/ 0 h 8"/>
                <a:gd name="T2" fmla="*/ 23 w 144"/>
                <a:gd name="T3" fmla="*/ 2 h 8"/>
                <a:gd name="T4" fmla="*/ 48 w 144"/>
                <a:gd name="T5" fmla="*/ 6 h 8"/>
                <a:gd name="T6" fmla="*/ 86 w 144"/>
                <a:gd name="T7" fmla="*/ 8 h 8"/>
                <a:gd name="T8" fmla="*/ 119 w 144"/>
                <a:gd name="T9" fmla="*/ 8 h 8"/>
                <a:gd name="T10" fmla="*/ 144 w 144"/>
                <a:gd name="T11" fmla="*/ 6 h 8"/>
                <a:gd name="T12" fmla="*/ 0 60000 65536"/>
                <a:gd name="T13" fmla="*/ 0 60000 65536"/>
                <a:gd name="T14" fmla="*/ 0 60000 65536"/>
                <a:gd name="T15" fmla="*/ 0 60000 65536"/>
                <a:gd name="T16" fmla="*/ 0 60000 65536"/>
                <a:gd name="T17" fmla="*/ 0 60000 65536"/>
                <a:gd name="T18" fmla="*/ 0 w 144"/>
                <a:gd name="T19" fmla="*/ 0 h 8"/>
                <a:gd name="T20" fmla="*/ 144 w 14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4" h="8">
                  <a:moveTo>
                    <a:pt x="0" y="0"/>
                  </a:moveTo>
                  <a:lnTo>
                    <a:pt x="23" y="2"/>
                  </a:lnTo>
                  <a:lnTo>
                    <a:pt x="48" y="6"/>
                  </a:lnTo>
                  <a:lnTo>
                    <a:pt x="86" y="8"/>
                  </a:lnTo>
                  <a:lnTo>
                    <a:pt x="119" y="8"/>
                  </a:lnTo>
                  <a:lnTo>
                    <a:pt x="144"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82" name="Freeform 603"/>
            <p:cNvSpPr>
              <a:spLocks/>
            </p:cNvSpPr>
            <p:nvPr/>
          </p:nvSpPr>
          <p:spPr bwMode="auto">
            <a:xfrm>
              <a:off x="3996" y="3962"/>
              <a:ext cx="58" cy="4"/>
            </a:xfrm>
            <a:custGeom>
              <a:avLst/>
              <a:gdLst>
                <a:gd name="T0" fmla="*/ 58 w 58"/>
                <a:gd name="T1" fmla="*/ 4 h 4"/>
                <a:gd name="T2" fmla="*/ 25 w 58"/>
                <a:gd name="T3" fmla="*/ 4 h 4"/>
                <a:gd name="T4" fmla="*/ 0 w 58"/>
                <a:gd name="T5" fmla="*/ 0 h 4"/>
                <a:gd name="T6" fmla="*/ 0 60000 65536"/>
                <a:gd name="T7" fmla="*/ 0 60000 65536"/>
                <a:gd name="T8" fmla="*/ 0 60000 65536"/>
                <a:gd name="T9" fmla="*/ 0 w 58"/>
                <a:gd name="T10" fmla="*/ 0 h 4"/>
                <a:gd name="T11" fmla="*/ 58 w 58"/>
                <a:gd name="T12" fmla="*/ 4 h 4"/>
              </a:gdLst>
              <a:ahLst/>
              <a:cxnLst>
                <a:cxn ang="T6">
                  <a:pos x="T0" y="T1"/>
                </a:cxn>
                <a:cxn ang="T7">
                  <a:pos x="T2" y="T3"/>
                </a:cxn>
                <a:cxn ang="T8">
                  <a:pos x="T4" y="T5"/>
                </a:cxn>
              </a:cxnLst>
              <a:rect l="T9" t="T10" r="T11" b="T12"/>
              <a:pathLst>
                <a:path w="58" h="4">
                  <a:moveTo>
                    <a:pt x="58" y="4"/>
                  </a:moveTo>
                  <a:lnTo>
                    <a:pt x="25" y="4"/>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83" name="Freeform 604"/>
            <p:cNvSpPr>
              <a:spLocks/>
            </p:cNvSpPr>
            <p:nvPr/>
          </p:nvSpPr>
          <p:spPr bwMode="auto">
            <a:xfrm>
              <a:off x="4304" y="3951"/>
              <a:ext cx="167" cy="21"/>
            </a:xfrm>
            <a:custGeom>
              <a:avLst/>
              <a:gdLst>
                <a:gd name="T0" fmla="*/ 167 w 167"/>
                <a:gd name="T1" fmla="*/ 11 h 21"/>
                <a:gd name="T2" fmla="*/ 165 w 167"/>
                <a:gd name="T3" fmla="*/ 9 h 21"/>
                <a:gd name="T4" fmla="*/ 165 w 167"/>
                <a:gd name="T5" fmla="*/ 9 h 21"/>
                <a:gd name="T6" fmla="*/ 140 w 167"/>
                <a:gd name="T7" fmla="*/ 2 h 21"/>
                <a:gd name="T8" fmla="*/ 123 w 167"/>
                <a:gd name="T9" fmla="*/ 0 h 21"/>
                <a:gd name="T10" fmla="*/ 100 w 167"/>
                <a:gd name="T11" fmla="*/ 4 h 21"/>
                <a:gd name="T12" fmla="*/ 81 w 167"/>
                <a:gd name="T13" fmla="*/ 11 h 21"/>
                <a:gd name="T14" fmla="*/ 63 w 167"/>
                <a:gd name="T15" fmla="*/ 17 h 21"/>
                <a:gd name="T16" fmla="*/ 46 w 167"/>
                <a:gd name="T17" fmla="*/ 21 h 21"/>
                <a:gd name="T18" fmla="*/ 19 w 167"/>
                <a:gd name="T19" fmla="*/ 17 h 21"/>
                <a:gd name="T20" fmla="*/ 0 w 167"/>
                <a:gd name="T21" fmla="*/ 11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7"/>
                <a:gd name="T34" fmla="*/ 0 h 21"/>
                <a:gd name="T35" fmla="*/ 167 w 167"/>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7" h="21">
                  <a:moveTo>
                    <a:pt x="167" y="11"/>
                  </a:moveTo>
                  <a:lnTo>
                    <a:pt x="165" y="9"/>
                  </a:lnTo>
                  <a:lnTo>
                    <a:pt x="140" y="2"/>
                  </a:lnTo>
                  <a:lnTo>
                    <a:pt x="123" y="0"/>
                  </a:lnTo>
                  <a:lnTo>
                    <a:pt x="100" y="4"/>
                  </a:lnTo>
                  <a:lnTo>
                    <a:pt x="81" y="11"/>
                  </a:lnTo>
                  <a:lnTo>
                    <a:pt x="63" y="17"/>
                  </a:lnTo>
                  <a:lnTo>
                    <a:pt x="46" y="21"/>
                  </a:lnTo>
                  <a:lnTo>
                    <a:pt x="19" y="17"/>
                  </a:lnTo>
                  <a:lnTo>
                    <a:pt x="0" y="1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84" name="Freeform 605"/>
            <p:cNvSpPr>
              <a:spLocks/>
            </p:cNvSpPr>
            <p:nvPr/>
          </p:nvSpPr>
          <p:spPr bwMode="auto">
            <a:xfrm>
              <a:off x="4225" y="4018"/>
              <a:ext cx="79" cy="4"/>
            </a:xfrm>
            <a:custGeom>
              <a:avLst/>
              <a:gdLst>
                <a:gd name="T0" fmla="*/ 0 w 79"/>
                <a:gd name="T1" fmla="*/ 4 h 4"/>
                <a:gd name="T2" fmla="*/ 33 w 79"/>
                <a:gd name="T3" fmla="*/ 4 h 4"/>
                <a:gd name="T4" fmla="*/ 58 w 79"/>
                <a:gd name="T5" fmla="*/ 4 h 4"/>
                <a:gd name="T6" fmla="*/ 69 w 79"/>
                <a:gd name="T7" fmla="*/ 2 h 4"/>
                <a:gd name="T8" fmla="*/ 79 w 79"/>
                <a:gd name="T9" fmla="*/ 0 h 4"/>
                <a:gd name="T10" fmla="*/ 0 60000 65536"/>
                <a:gd name="T11" fmla="*/ 0 60000 65536"/>
                <a:gd name="T12" fmla="*/ 0 60000 65536"/>
                <a:gd name="T13" fmla="*/ 0 60000 65536"/>
                <a:gd name="T14" fmla="*/ 0 60000 65536"/>
                <a:gd name="T15" fmla="*/ 0 w 79"/>
                <a:gd name="T16" fmla="*/ 0 h 4"/>
                <a:gd name="T17" fmla="*/ 79 w 79"/>
                <a:gd name="T18" fmla="*/ 4 h 4"/>
              </a:gdLst>
              <a:ahLst/>
              <a:cxnLst>
                <a:cxn ang="T10">
                  <a:pos x="T0" y="T1"/>
                </a:cxn>
                <a:cxn ang="T11">
                  <a:pos x="T2" y="T3"/>
                </a:cxn>
                <a:cxn ang="T12">
                  <a:pos x="T4" y="T5"/>
                </a:cxn>
                <a:cxn ang="T13">
                  <a:pos x="T6" y="T7"/>
                </a:cxn>
                <a:cxn ang="T14">
                  <a:pos x="T8" y="T9"/>
                </a:cxn>
              </a:cxnLst>
              <a:rect l="T15" t="T16" r="T17" b="T18"/>
              <a:pathLst>
                <a:path w="79" h="4">
                  <a:moveTo>
                    <a:pt x="0" y="4"/>
                  </a:moveTo>
                  <a:lnTo>
                    <a:pt x="33" y="4"/>
                  </a:lnTo>
                  <a:lnTo>
                    <a:pt x="58" y="4"/>
                  </a:lnTo>
                  <a:lnTo>
                    <a:pt x="69" y="2"/>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85" name="Freeform 606"/>
            <p:cNvSpPr>
              <a:spLocks/>
            </p:cNvSpPr>
            <p:nvPr/>
          </p:nvSpPr>
          <p:spPr bwMode="auto">
            <a:xfrm>
              <a:off x="4289" y="3882"/>
              <a:ext cx="61" cy="3"/>
            </a:xfrm>
            <a:custGeom>
              <a:avLst/>
              <a:gdLst>
                <a:gd name="T0" fmla="*/ 0 w 61"/>
                <a:gd name="T1" fmla="*/ 3 h 3"/>
                <a:gd name="T2" fmla="*/ 38 w 61"/>
                <a:gd name="T3" fmla="*/ 3 h 3"/>
                <a:gd name="T4" fmla="*/ 52 w 61"/>
                <a:gd name="T5" fmla="*/ 2 h 3"/>
                <a:gd name="T6" fmla="*/ 61 w 61"/>
                <a:gd name="T7" fmla="*/ 0 h 3"/>
                <a:gd name="T8" fmla="*/ 0 60000 65536"/>
                <a:gd name="T9" fmla="*/ 0 60000 65536"/>
                <a:gd name="T10" fmla="*/ 0 60000 65536"/>
                <a:gd name="T11" fmla="*/ 0 60000 65536"/>
                <a:gd name="T12" fmla="*/ 0 w 61"/>
                <a:gd name="T13" fmla="*/ 0 h 3"/>
                <a:gd name="T14" fmla="*/ 61 w 61"/>
                <a:gd name="T15" fmla="*/ 3 h 3"/>
              </a:gdLst>
              <a:ahLst/>
              <a:cxnLst>
                <a:cxn ang="T8">
                  <a:pos x="T0" y="T1"/>
                </a:cxn>
                <a:cxn ang="T9">
                  <a:pos x="T2" y="T3"/>
                </a:cxn>
                <a:cxn ang="T10">
                  <a:pos x="T4" y="T5"/>
                </a:cxn>
                <a:cxn ang="T11">
                  <a:pos x="T6" y="T7"/>
                </a:cxn>
              </a:cxnLst>
              <a:rect l="T12" t="T13" r="T14" b="T15"/>
              <a:pathLst>
                <a:path w="61" h="3">
                  <a:moveTo>
                    <a:pt x="0" y="3"/>
                  </a:moveTo>
                  <a:lnTo>
                    <a:pt x="38" y="3"/>
                  </a:lnTo>
                  <a:lnTo>
                    <a:pt x="52" y="2"/>
                  </a:lnTo>
                  <a:lnTo>
                    <a:pt x="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86" name="Freeform 607"/>
            <p:cNvSpPr>
              <a:spLocks/>
            </p:cNvSpPr>
            <p:nvPr/>
          </p:nvSpPr>
          <p:spPr bwMode="auto">
            <a:xfrm>
              <a:off x="4300" y="3962"/>
              <a:ext cx="4" cy="56"/>
            </a:xfrm>
            <a:custGeom>
              <a:avLst/>
              <a:gdLst>
                <a:gd name="T0" fmla="*/ 4 w 4"/>
                <a:gd name="T1" fmla="*/ 0 h 56"/>
                <a:gd name="T2" fmla="*/ 2 w 4"/>
                <a:gd name="T3" fmla="*/ 16 h 56"/>
                <a:gd name="T4" fmla="*/ 0 w 4"/>
                <a:gd name="T5" fmla="*/ 27 h 56"/>
                <a:gd name="T6" fmla="*/ 2 w 4"/>
                <a:gd name="T7" fmla="*/ 45 h 56"/>
                <a:gd name="T8" fmla="*/ 4 w 4"/>
                <a:gd name="T9" fmla="*/ 56 h 56"/>
                <a:gd name="T10" fmla="*/ 0 60000 65536"/>
                <a:gd name="T11" fmla="*/ 0 60000 65536"/>
                <a:gd name="T12" fmla="*/ 0 60000 65536"/>
                <a:gd name="T13" fmla="*/ 0 60000 65536"/>
                <a:gd name="T14" fmla="*/ 0 60000 65536"/>
                <a:gd name="T15" fmla="*/ 0 w 4"/>
                <a:gd name="T16" fmla="*/ 0 h 56"/>
                <a:gd name="T17" fmla="*/ 4 w 4"/>
                <a:gd name="T18" fmla="*/ 56 h 56"/>
              </a:gdLst>
              <a:ahLst/>
              <a:cxnLst>
                <a:cxn ang="T10">
                  <a:pos x="T0" y="T1"/>
                </a:cxn>
                <a:cxn ang="T11">
                  <a:pos x="T2" y="T3"/>
                </a:cxn>
                <a:cxn ang="T12">
                  <a:pos x="T4" y="T5"/>
                </a:cxn>
                <a:cxn ang="T13">
                  <a:pos x="T6" y="T7"/>
                </a:cxn>
                <a:cxn ang="T14">
                  <a:pos x="T8" y="T9"/>
                </a:cxn>
              </a:cxnLst>
              <a:rect l="T15" t="T16" r="T17" b="T18"/>
              <a:pathLst>
                <a:path w="4" h="56">
                  <a:moveTo>
                    <a:pt x="4" y="0"/>
                  </a:moveTo>
                  <a:lnTo>
                    <a:pt x="2" y="16"/>
                  </a:lnTo>
                  <a:lnTo>
                    <a:pt x="0" y="27"/>
                  </a:lnTo>
                  <a:lnTo>
                    <a:pt x="2" y="45"/>
                  </a:lnTo>
                  <a:lnTo>
                    <a:pt x="4" y="5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87" name="Freeform 608"/>
            <p:cNvSpPr>
              <a:spLocks/>
            </p:cNvSpPr>
            <p:nvPr/>
          </p:nvSpPr>
          <p:spPr bwMode="auto">
            <a:xfrm>
              <a:off x="4304" y="3885"/>
              <a:ext cx="46" cy="77"/>
            </a:xfrm>
            <a:custGeom>
              <a:avLst/>
              <a:gdLst>
                <a:gd name="T0" fmla="*/ 46 w 46"/>
                <a:gd name="T1" fmla="*/ 0 h 77"/>
                <a:gd name="T2" fmla="*/ 33 w 46"/>
                <a:gd name="T3" fmla="*/ 27 h 77"/>
                <a:gd name="T4" fmla="*/ 25 w 46"/>
                <a:gd name="T5" fmla="*/ 49 h 77"/>
                <a:gd name="T6" fmla="*/ 19 w 46"/>
                <a:gd name="T7" fmla="*/ 56 h 77"/>
                <a:gd name="T8" fmla="*/ 10 w 46"/>
                <a:gd name="T9" fmla="*/ 64 h 77"/>
                <a:gd name="T10" fmla="*/ 2 w 46"/>
                <a:gd name="T11" fmla="*/ 68 h 77"/>
                <a:gd name="T12" fmla="*/ 0 w 46"/>
                <a:gd name="T13" fmla="*/ 77 h 77"/>
                <a:gd name="T14" fmla="*/ 0 60000 65536"/>
                <a:gd name="T15" fmla="*/ 0 60000 65536"/>
                <a:gd name="T16" fmla="*/ 0 60000 65536"/>
                <a:gd name="T17" fmla="*/ 0 60000 65536"/>
                <a:gd name="T18" fmla="*/ 0 60000 65536"/>
                <a:gd name="T19" fmla="*/ 0 60000 65536"/>
                <a:gd name="T20" fmla="*/ 0 60000 65536"/>
                <a:gd name="T21" fmla="*/ 0 w 46"/>
                <a:gd name="T22" fmla="*/ 0 h 77"/>
                <a:gd name="T23" fmla="*/ 46 w 46"/>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77">
                  <a:moveTo>
                    <a:pt x="46" y="0"/>
                  </a:moveTo>
                  <a:lnTo>
                    <a:pt x="33" y="27"/>
                  </a:lnTo>
                  <a:lnTo>
                    <a:pt x="25" y="49"/>
                  </a:lnTo>
                  <a:lnTo>
                    <a:pt x="19" y="56"/>
                  </a:lnTo>
                  <a:lnTo>
                    <a:pt x="10" y="64"/>
                  </a:lnTo>
                  <a:lnTo>
                    <a:pt x="2" y="68"/>
                  </a:lnTo>
                  <a:lnTo>
                    <a:pt x="0" y="7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88" name="Freeform 609"/>
            <p:cNvSpPr>
              <a:spLocks/>
            </p:cNvSpPr>
            <p:nvPr/>
          </p:nvSpPr>
          <p:spPr bwMode="auto">
            <a:xfrm>
              <a:off x="4064" y="4005"/>
              <a:ext cx="55" cy="61"/>
            </a:xfrm>
            <a:custGeom>
              <a:avLst/>
              <a:gdLst>
                <a:gd name="T0" fmla="*/ 51 w 55"/>
                <a:gd name="T1" fmla="*/ 44 h 61"/>
                <a:gd name="T2" fmla="*/ 46 w 55"/>
                <a:gd name="T3" fmla="*/ 54 h 61"/>
                <a:gd name="T4" fmla="*/ 40 w 55"/>
                <a:gd name="T5" fmla="*/ 57 h 61"/>
                <a:gd name="T6" fmla="*/ 26 w 55"/>
                <a:gd name="T7" fmla="*/ 61 h 61"/>
                <a:gd name="T8" fmla="*/ 15 w 55"/>
                <a:gd name="T9" fmla="*/ 57 h 61"/>
                <a:gd name="T10" fmla="*/ 5 w 55"/>
                <a:gd name="T11" fmla="*/ 44 h 61"/>
                <a:gd name="T12" fmla="*/ 1 w 55"/>
                <a:gd name="T13" fmla="*/ 32 h 61"/>
                <a:gd name="T14" fmla="*/ 0 w 55"/>
                <a:gd name="T15" fmla="*/ 17 h 61"/>
                <a:gd name="T16" fmla="*/ 3 w 55"/>
                <a:gd name="T17" fmla="*/ 7 h 61"/>
                <a:gd name="T18" fmla="*/ 13 w 55"/>
                <a:gd name="T19" fmla="*/ 2 h 61"/>
                <a:gd name="T20" fmla="*/ 25 w 55"/>
                <a:gd name="T21" fmla="*/ 0 h 61"/>
                <a:gd name="T22" fmla="*/ 40 w 55"/>
                <a:gd name="T23" fmla="*/ 0 h 61"/>
                <a:gd name="T24" fmla="*/ 51 w 55"/>
                <a:gd name="T25" fmla="*/ 5 h 61"/>
                <a:gd name="T26" fmla="*/ 55 w 55"/>
                <a:gd name="T27" fmla="*/ 17 h 61"/>
                <a:gd name="T28" fmla="*/ 55 w 55"/>
                <a:gd name="T29" fmla="*/ 29 h 61"/>
                <a:gd name="T30" fmla="*/ 53 w 55"/>
                <a:gd name="T31" fmla="*/ 40 h 61"/>
                <a:gd name="T32" fmla="*/ 51 w 55"/>
                <a:gd name="T33" fmla="*/ 44 h 61"/>
                <a:gd name="T34" fmla="*/ 50 w 55"/>
                <a:gd name="T35" fmla="*/ 48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61"/>
                <a:gd name="T56" fmla="*/ 55 w 55"/>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61">
                  <a:moveTo>
                    <a:pt x="51" y="44"/>
                  </a:moveTo>
                  <a:lnTo>
                    <a:pt x="46" y="54"/>
                  </a:lnTo>
                  <a:lnTo>
                    <a:pt x="40" y="57"/>
                  </a:lnTo>
                  <a:lnTo>
                    <a:pt x="26" y="61"/>
                  </a:lnTo>
                  <a:lnTo>
                    <a:pt x="15" y="57"/>
                  </a:lnTo>
                  <a:lnTo>
                    <a:pt x="5" y="44"/>
                  </a:lnTo>
                  <a:lnTo>
                    <a:pt x="1" y="32"/>
                  </a:lnTo>
                  <a:lnTo>
                    <a:pt x="0" y="17"/>
                  </a:lnTo>
                  <a:lnTo>
                    <a:pt x="3" y="7"/>
                  </a:lnTo>
                  <a:lnTo>
                    <a:pt x="13" y="2"/>
                  </a:lnTo>
                  <a:lnTo>
                    <a:pt x="25" y="0"/>
                  </a:lnTo>
                  <a:lnTo>
                    <a:pt x="40" y="0"/>
                  </a:lnTo>
                  <a:lnTo>
                    <a:pt x="51" y="5"/>
                  </a:lnTo>
                  <a:lnTo>
                    <a:pt x="55" y="17"/>
                  </a:lnTo>
                  <a:lnTo>
                    <a:pt x="55" y="29"/>
                  </a:lnTo>
                  <a:lnTo>
                    <a:pt x="53" y="40"/>
                  </a:lnTo>
                  <a:lnTo>
                    <a:pt x="51" y="44"/>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89" name="Freeform 610"/>
            <p:cNvSpPr>
              <a:spLocks/>
            </p:cNvSpPr>
            <p:nvPr/>
          </p:nvSpPr>
          <p:spPr bwMode="auto">
            <a:xfrm>
              <a:off x="4060" y="4109"/>
              <a:ext cx="61" cy="63"/>
            </a:xfrm>
            <a:custGeom>
              <a:avLst/>
              <a:gdLst>
                <a:gd name="T0" fmla="*/ 29 w 61"/>
                <a:gd name="T1" fmla="*/ 63 h 63"/>
                <a:gd name="T2" fmla="*/ 36 w 61"/>
                <a:gd name="T3" fmla="*/ 63 h 63"/>
                <a:gd name="T4" fmla="*/ 42 w 61"/>
                <a:gd name="T5" fmla="*/ 61 h 63"/>
                <a:gd name="T6" fmla="*/ 50 w 61"/>
                <a:gd name="T7" fmla="*/ 53 h 63"/>
                <a:gd name="T8" fmla="*/ 55 w 61"/>
                <a:gd name="T9" fmla="*/ 44 h 63"/>
                <a:gd name="T10" fmla="*/ 61 w 61"/>
                <a:gd name="T11" fmla="*/ 30 h 63"/>
                <a:gd name="T12" fmla="*/ 61 w 61"/>
                <a:gd name="T13" fmla="*/ 19 h 63"/>
                <a:gd name="T14" fmla="*/ 54 w 61"/>
                <a:gd name="T15" fmla="*/ 5 h 63"/>
                <a:gd name="T16" fmla="*/ 42 w 61"/>
                <a:gd name="T17" fmla="*/ 0 h 63"/>
                <a:gd name="T18" fmla="*/ 29 w 61"/>
                <a:gd name="T19" fmla="*/ 2 h 63"/>
                <a:gd name="T20" fmla="*/ 17 w 61"/>
                <a:gd name="T21" fmla="*/ 7 h 63"/>
                <a:gd name="T22" fmla="*/ 5 w 61"/>
                <a:gd name="T23" fmla="*/ 15 h 63"/>
                <a:gd name="T24" fmla="*/ 0 w 61"/>
                <a:gd name="T25" fmla="*/ 23 h 63"/>
                <a:gd name="T26" fmla="*/ 0 w 61"/>
                <a:gd name="T27" fmla="*/ 38 h 63"/>
                <a:gd name="T28" fmla="*/ 4 w 61"/>
                <a:gd name="T29" fmla="*/ 48 h 63"/>
                <a:gd name="T30" fmla="*/ 13 w 61"/>
                <a:gd name="T31" fmla="*/ 53 h 63"/>
                <a:gd name="T32" fmla="*/ 19 w 61"/>
                <a:gd name="T33" fmla="*/ 55 h 63"/>
                <a:gd name="T34" fmla="*/ 29 w 61"/>
                <a:gd name="T35" fmla="*/ 63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63"/>
                <a:gd name="T56" fmla="*/ 61 w 61"/>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63">
                  <a:moveTo>
                    <a:pt x="29" y="63"/>
                  </a:moveTo>
                  <a:lnTo>
                    <a:pt x="36" y="63"/>
                  </a:lnTo>
                  <a:lnTo>
                    <a:pt x="42" y="61"/>
                  </a:lnTo>
                  <a:lnTo>
                    <a:pt x="50" y="53"/>
                  </a:lnTo>
                  <a:lnTo>
                    <a:pt x="55" y="44"/>
                  </a:lnTo>
                  <a:lnTo>
                    <a:pt x="61" y="30"/>
                  </a:lnTo>
                  <a:lnTo>
                    <a:pt x="61" y="19"/>
                  </a:lnTo>
                  <a:lnTo>
                    <a:pt x="54" y="5"/>
                  </a:lnTo>
                  <a:lnTo>
                    <a:pt x="42" y="0"/>
                  </a:lnTo>
                  <a:lnTo>
                    <a:pt x="29" y="2"/>
                  </a:lnTo>
                  <a:lnTo>
                    <a:pt x="17" y="7"/>
                  </a:lnTo>
                  <a:lnTo>
                    <a:pt x="5" y="15"/>
                  </a:lnTo>
                  <a:lnTo>
                    <a:pt x="0" y="23"/>
                  </a:lnTo>
                  <a:lnTo>
                    <a:pt x="0" y="38"/>
                  </a:lnTo>
                  <a:lnTo>
                    <a:pt x="4" y="48"/>
                  </a:lnTo>
                  <a:lnTo>
                    <a:pt x="13" y="53"/>
                  </a:lnTo>
                  <a:lnTo>
                    <a:pt x="19" y="55"/>
                  </a:lnTo>
                  <a:lnTo>
                    <a:pt x="29" y="63"/>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90" name="Freeform 611"/>
            <p:cNvSpPr>
              <a:spLocks/>
            </p:cNvSpPr>
            <p:nvPr/>
          </p:nvSpPr>
          <p:spPr bwMode="auto">
            <a:xfrm>
              <a:off x="3800" y="4080"/>
              <a:ext cx="196" cy="9"/>
            </a:xfrm>
            <a:custGeom>
              <a:avLst/>
              <a:gdLst>
                <a:gd name="T0" fmla="*/ 196 w 196"/>
                <a:gd name="T1" fmla="*/ 6 h 9"/>
                <a:gd name="T2" fmla="*/ 185 w 196"/>
                <a:gd name="T3" fmla="*/ 9 h 9"/>
                <a:gd name="T4" fmla="*/ 173 w 196"/>
                <a:gd name="T5" fmla="*/ 9 h 9"/>
                <a:gd name="T6" fmla="*/ 158 w 196"/>
                <a:gd name="T7" fmla="*/ 7 h 9"/>
                <a:gd name="T8" fmla="*/ 144 w 196"/>
                <a:gd name="T9" fmla="*/ 6 h 9"/>
                <a:gd name="T10" fmla="*/ 135 w 196"/>
                <a:gd name="T11" fmla="*/ 2 h 9"/>
                <a:gd name="T12" fmla="*/ 125 w 196"/>
                <a:gd name="T13" fmla="*/ 0 h 9"/>
                <a:gd name="T14" fmla="*/ 113 w 196"/>
                <a:gd name="T15" fmla="*/ 2 h 9"/>
                <a:gd name="T16" fmla="*/ 106 w 196"/>
                <a:gd name="T17" fmla="*/ 4 h 9"/>
                <a:gd name="T18" fmla="*/ 98 w 196"/>
                <a:gd name="T19" fmla="*/ 4 h 9"/>
                <a:gd name="T20" fmla="*/ 90 w 196"/>
                <a:gd name="T21" fmla="*/ 6 h 9"/>
                <a:gd name="T22" fmla="*/ 73 w 196"/>
                <a:gd name="T23" fmla="*/ 6 h 9"/>
                <a:gd name="T24" fmla="*/ 62 w 196"/>
                <a:gd name="T25" fmla="*/ 4 h 9"/>
                <a:gd name="T26" fmla="*/ 25 w 196"/>
                <a:gd name="T27" fmla="*/ 4 h 9"/>
                <a:gd name="T28" fmla="*/ 0 w 196"/>
                <a:gd name="T29" fmla="*/ 6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9"/>
                <a:gd name="T47" fmla="*/ 196 w 196"/>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9">
                  <a:moveTo>
                    <a:pt x="196" y="6"/>
                  </a:moveTo>
                  <a:lnTo>
                    <a:pt x="185" y="9"/>
                  </a:lnTo>
                  <a:lnTo>
                    <a:pt x="173" y="9"/>
                  </a:lnTo>
                  <a:lnTo>
                    <a:pt x="158" y="7"/>
                  </a:lnTo>
                  <a:lnTo>
                    <a:pt x="144" y="6"/>
                  </a:lnTo>
                  <a:lnTo>
                    <a:pt x="135" y="2"/>
                  </a:lnTo>
                  <a:lnTo>
                    <a:pt x="125" y="0"/>
                  </a:lnTo>
                  <a:lnTo>
                    <a:pt x="113" y="2"/>
                  </a:lnTo>
                  <a:lnTo>
                    <a:pt x="106" y="4"/>
                  </a:lnTo>
                  <a:lnTo>
                    <a:pt x="98" y="4"/>
                  </a:lnTo>
                  <a:lnTo>
                    <a:pt x="90" y="6"/>
                  </a:lnTo>
                  <a:lnTo>
                    <a:pt x="73" y="6"/>
                  </a:lnTo>
                  <a:lnTo>
                    <a:pt x="62" y="4"/>
                  </a:lnTo>
                  <a:lnTo>
                    <a:pt x="25" y="4"/>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91" name="Freeform 612"/>
            <p:cNvSpPr>
              <a:spLocks/>
            </p:cNvSpPr>
            <p:nvPr/>
          </p:nvSpPr>
          <p:spPr bwMode="auto">
            <a:xfrm>
              <a:off x="3906" y="3939"/>
              <a:ext cx="94" cy="12"/>
            </a:xfrm>
            <a:custGeom>
              <a:avLst/>
              <a:gdLst>
                <a:gd name="T0" fmla="*/ 94 w 94"/>
                <a:gd name="T1" fmla="*/ 2 h 12"/>
                <a:gd name="T2" fmla="*/ 79 w 94"/>
                <a:gd name="T3" fmla="*/ 2 h 12"/>
                <a:gd name="T4" fmla="*/ 63 w 94"/>
                <a:gd name="T5" fmla="*/ 0 h 12"/>
                <a:gd name="T6" fmla="*/ 44 w 94"/>
                <a:gd name="T7" fmla="*/ 0 h 12"/>
                <a:gd name="T8" fmla="*/ 40 w 94"/>
                <a:gd name="T9" fmla="*/ 0 h 12"/>
                <a:gd name="T10" fmla="*/ 32 w 94"/>
                <a:gd name="T11" fmla="*/ 6 h 12"/>
                <a:gd name="T12" fmla="*/ 27 w 94"/>
                <a:gd name="T13" fmla="*/ 10 h 12"/>
                <a:gd name="T14" fmla="*/ 11 w 94"/>
                <a:gd name="T15" fmla="*/ 12 h 12"/>
                <a:gd name="T16" fmla="*/ 0 w 94"/>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12"/>
                <a:gd name="T29" fmla="*/ 94 w 94"/>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12">
                  <a:moveTo>
                    <a:pt x="94" y="2"/>
                  </a:moveTo>
                  <a:lnTo>
                    <a:pt x="79" y="2"/>
                  </a:lnTo>
                  <a:lnTo>
                    <a:pt x="63" y="0"/>
                  </a:lnTo>
                  <a:lnTo>
                    <a:pt x="44" y="0"/>
                  </a:lnTo>
                  <a:lnTo>
                    <a:pt x="40" y="0"/>
                  </a:lnTo>
                  <a:lnTo>
                    <a:pt x="32" y="6"/>
                  </a:lnTo>
                  <a:lnTo>
                    <a:pt x="27" y="10"/>
                  </a:lnTo>
                  <a:lnTo>
                    <a:pt x="11" y="12"/>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92" name="Freeform 613"/>
            <p:cNvSpPr>
              <a:spLocks/>
            </p:cNvSpPr>
            <p:nvPr/>
          </p:nvSpPr>
          <p:spPr bwMode="auto">
            <a:xfrm>
              <a:off x="3800" y="3935"/>
              <a:ext cx="63" cy="6"/>
            </a:xfrm>
            <a:custGeom>
              <a:avLst/>
              <a:gdLst>
                <a:gd name="T0" fmla="*/ 63 w 63"/>
                <a:gd name="T1" fmla="*/ 0 h 6"/>
                <a:gd name="T2" fmla="*/ 46 w 63"/>
                <a:gd name="T3" fmla="*/ 4 h 6"/>
                <a:gd name="T4" fmla="*/ 33 w 63"/>
                <a:gd name="T5" fmla="*/ 6 h 6"/>
                <a:gd name="T6" fmla="*/ 15 w 63"/>
                <a:gd name="T7" fmla="*/ 4 h 6"/>
                <a:gd name="T8" fmla="*/ 0 w 63"/>
                <a:gd name="T9" fmla="*/ 4 h 6"/>
                <a:gd name="T10" fmla="*/ 0 60000 65536"/>
                <a:gd name="T11" fmla="*/ 0 60000 65536"/>
                <a:gd name="T12" fmla="*/ 0 60000 65536"/>
                <a:gd name="T13" fmla="*/ 0 60000 65536"/>
                <a:gd name="T14" fmla="*/ 0 60000 65536"/>
                <a:gd name="T15" fmla="*/ 0 w 63"/>
                <a:gd name="T16" fmla="*/ 0 h 6"/>
                <a:gd name="T17" fmla="*/ 63 w 63"/>
                <a:gd name="T18" fmla="*/ 6 h 6"/>
              </a:gdLst>
              <a:ahLst/>
              <a:cxnLst>
                <a:cxn ang="T10">
                  <a:pos x="T0" y="T1"/>
                </a:cxn>
                <a:cxn ang="T11">
                  <a:pos x="T2" y="T3"/>
                </a:cxn>
                <a:cxn ang="T12">
                  <a:pos x="T4" y="T5"/>
                </a:cxn>
                <a:cxn ang="T13">
                  <a:pos x="T6" y="T7"/>
                </a:cxn>
                <a:cxn ang="T14">
                  <a:pos x="T8" y="T9"/>
                </a:cxn>
              </a:cxnLst>
              <a:rect l="T15" t="T16" r="T17" b="T18"/>
              <a:pathLst>
                <a:path w="63" h="6">
                  <a:moveTo>
                    <a:pt x="63" y="0"/>
                  </a:moveTo>
                  <a:lnTo>
                    <a:pt x="46" y="4"/>
                  </a:lnTo>
                  <a:lnTo>
                    <a:pt x="33" y="6"/>
                  </a:lnTo>
                  <a:lnTo>
                    <a:pt x="15" y="4"/>
                  </a:lnTo>
                  <a:lnTo>
                    <a:pt x="0"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93" name="Freeform 614"/>
            <p:cNvSpPr>
              <a:spLocks/>
            </p:cNvSpPr>
            <p:nvPr/>
          </p:nvSpPr>
          <p:spPr bwMode="auto">
            <a:xfrm>
              <a:off x="3890" y="3937"/>
              <a:ext cx="50" cy="4"/>
            </a:xfrm>
            <a:custGeom>
              <a:avLst/>
              <a:gdLst>
                <a:gd name="T0" fmla="*/ 50 w 50"/>
                <a:gd name="T1" fmla="*/ 0 h 4"/>
                <a:gd name="T2" fmla="*/ 39 w 50"/>
                <a:gd name="T3" fmla="*/ 4 h 4"/>
                <a:gd name="T4" fmla="*/ 29 w 50"/>
                <a:gd name="T5" fmla="*/ 4 h 4"/>
                <a:gd name="T6" fmla="*/ 18 w 50"/>
                <a:gd name="T7" fmla="*/ 4 h 4"/>
                <a:gd name="T8" fmla="*/ 12 w 50"/>
                <a:gd name="T9" fmla="*/ 2 h 4"/>
                <a:gd name="T10" fmla="*/ 6 w 50"/>
                <a:gd name="T11" fmla="*/ 0 h 4"/>
                <a:gd name="T12" fmla="*/ 2 w 50"/>
                <a:gd name="T13" fmla="*/ 0 h 4"/>
                <a:gd name="T14" fmla="*/ 0 w 50"/>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4"/>
                <a:gd name="T26" fmla="*/ 50 w 5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4">
                  <a:moveTo>
                    <a:pt x="50" y="0"/>
                  </a:moveTo>
                  <a:lnTo>
                    <a:pt x="39" y="4"/>
                  </a:lnTo>
                  <a:lnTo>
                    <a:pt x="29" y="4"/>
                  </a:lnTo>
                  <a:lnTo>
                    <a:pt x="18" y="4"/>
                  </a:lnTo>
                  <a:lnTo>
                    <a:pt x="12" y="2"/>
                  </a:lnTo>
                  <a:lnTo>
                    <a:pt x="6" y="0"/>
                  </a:lnTo>
                  <a:lnTo>
                    <a:pt x="2" y="0"/>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94" name="Freeform 615"/>
            <p:cNvSpPr>
              <a:spLocks/>
            </p:cNvSpPr>
            <p:nvPr/>
          </p:nvSpPr>
          <p:spPr bwMode="auto">
            <a:xfrm>
              <a:off x="3863" y="3935"/>
              <a:ext cx="43" cy="16"/>
            </a:xfrm>
            <a:custGeom>
              <a:avLst/>
              <a:gdLst>
                <a:gd name="T0" fmla="*/ 43 w 43"/>
                <a:gd name="T1" fmla="*/ 16 h 16"/>
                <a:gd name="T2" fmla="*/ 35 w 43"/>
                <a:gd name="T3" fmla="*/ 8 h 16"/>
                <a:gd name="T4" fmla="*/ 29 w 43"/>
                <a:gd name="T5" fmla="*/ 2 h 16"/>
                <a:gd name="T6" fmla="*/ 12 w 43"/>
                <a:gd name="T7" fmla="*/ 2 h 16"/>
                <a:gd name="T8" fmla="*/ 0 w 43"/>
                <a:gd name="T9" fmla="*/ 0 h 16"/>
                <a:gd name="T10" fmla="*/ 0 60000 65536"/>
                <a:gd name="T11" fmla="*/ 0 60000 65536"/>
                <a:gd name="T12" fmla="*/ 0 60000 65536"/>
                <a:gd name="T13" fmla="*/ 0 60000 65536"/>
                <a:gd name="T14" fmla="*/ 0 60000 65536"/>
                <a:gd name="T15" fmla="*/ 0 w 43"/>
                <a:gd name="T16" fmla="*/ 0 h 16"/>
                <a:gd name="T17" fmla="*/ 43 w 43"/>
                <a:gd name="T18" fmla="*/ 16 h 16"/>
              </a:gdLst>
              <a:ahLst/>
              <a:cxnLst>
                <a:cxn ang="T10">
                  <a:pos x="T0" y="T1"/>
                </a:cxn>
                <a:cxn ang="T11">
                  <a:pos x="T2" y="T3"/>
                </a:cxn>
                <a:cxn ang="T12">
                  <a:pos x="T4" y="T5"/>
                </a:cxn>
                <a:cxn ang="T13">
                  <a:pos x="T6" y="T7"/>
                </a:cxn>
                <a:cxn ang="T14">
                  <a:pos x="T8" y="T9"/>
                </a:cxn>
              </a:cxnLst>
              <a:rect l="T15" t="T16" r="T17" b="T18"/>
              <a:pathLst>
                <a:path w="43" h="16">
                  <a:moveTo>
                    <a:pt x="43" y="16"/>
                  </a:moveTo>
                  <a:lnTo>
                    <a:pt x="35" y="8"/>
                  </a:lnTo>
                  <a:lnTo>
                    <a:pt x="29" y="2"/>
                  </a:lnTo>
                  <a:lnTo>
                    <a:pt x="12"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95" name="Freeform 616"/>
            <p:cNvSpPr>
              <a:spLocks/>
            </p:cNvSpPr>
            <p:nvPr/>
          </p:nvSpPr>
          <p:spPr bwMode="auto">
            <a:xfrm>
              <a:off x="3773" y="3937"/>
              <a:ext cx="27" cy="149"/>
            </a:xfrm>
            <a:custGeom>
              <a:avLst/>
              <a:gdLst>
                <a:gd name="T0" fmla="*/ 25 w 27"/>
                <a:gd name="T1" fmla="*/ 0 h 149"/>
                <a:gd name="T2" fmla="*/ 17 w 27"/>
                <a:gd name="T3" fmla="*/ 4 h 149"/>
                <a:gd name="T4" fmla="*/ 15 w 27"/>
                <a:gd name="T5" fmla="*/ 20 h 149"/>
                <a:gd name="T6" fmla="*/ 14 w 27"/>
                <a:gd name="T7" fmla="*/ 29 h 149"/>
                <a:gd name="T8" fmla="*/ 14 w 27"/>
                <a:gd name="T9" fmla="*/ 29 h 149"/>
                <a:gd name="T10" fmla="*/ 8 w 27"/>
                <a:gd name="T11" fmla="*/ 47 h 149"/>
                <a:gd name="T12" fmla="*/ 4 w 27"/>
                <a:gd name="T13" fmla="*/ 62 h 149"/>
                <a:gd name="T14" fmla="*/ 0 w 27"/>
                <a:gd name="T15" fmla="*/ 85 h 149"/>
                <a:gd name="T16" fmla="*/ 2 w 27"/>
                <a:gd name="T17" fmla="*/ 102 h 149"/>
                <a:gd name="T18" fmla="*/ 10 w 27"/>
                <a:gd name="T19" fmla="*/ 118 h 149"/>
                <a:gd name="T20" fmla="*/ 10 w 27"/>
                <a:gd name="T21" fmla="*/ 118 h 149"/>
                <a:gd name="T22" fmla="*/ 17 w 27"/>
                <a:gd name="T23" fmla="*/ 129 h 149"/>
                <a:gd name="T24" fmla="*/ 17 w 27"/>
                <a:gd name="T25" fmla="*/ 139 h 149"/>
                <a:gd name="T26" fmla="*/ 19 w 27"/>
                <a:gd name="T27" fmla="*/ 147 h 149"/>
                <a:gd name="T28" fmla="*/ 23 w 27"/>
                <a:gd name="T29" fmla="*/ 149 h 149"/>
                <a:gd name="T30" fmla="*/ 27 w 27"/>
                <a:gd name="T31" fmla="*/ 149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49"/>
                <a:gd name="T50" fmla="*/ 27 w 27"/>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49">
                  <a:moveTo>
                    <a:pt x="25" y="0"/>
                  </a:moveTo>
                  <a:lnTo>
                    <a:pt x="17" y="4"/>
                  </a:lnTo>
                  <a:lnTo>
                    <a:pt x="15" y="20"/>
                  </a:lnTo>
                  <a:lnTo>
                    <a:pt x="14" y="29"/>
                  </a:lnTo>
                  <a:lnTo>
                    <a:pt x="8" y="47"/>
                  </a:lnTo>
                  <a:lnTo>
                    <a:pt x="4" y="62"/>
                  </a:lnTo>
                  <a:lnTo>
                    <a:pt x="0" y="85"/>
                  </a:lnTo>
                  <a:lnTo>
                    <a:pt x="2" y="102"/>
                  </a:lnTo>
                  <a:lnTo>
                    <a:pt x="10" y="118"/>
                  </a:lnTo>
                  <a:lnTo>
                    <a:pt x="17" y="129"/>
                  </a:lnTo>
                  <a:lnTo>
                    <a:pt x="17" y="139"/>
                  </a:lnTo>
                  <a:lnTo>
                    <a:pt x="19" y="147"/>
                  </a:lnTo>
                  <a:lnTo>
                    <a:pt x="23" y="149"/>
                  </a:lnTo>
                  <a:lnTo>
                    <a:pt x="27" y="14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96" name="Freeform 617"/>
            <p:cNvSpPr>
              <a:spLocks/>
            </p:cNvSpPr>
            <p:nvPr/>
          </p:nvSpPr>
          <p:spPr bwMode="auto">
            <a:xfrm>
              <a:off x="3642" y="3964"/>
              <a:ext cx="145" cy="93"/>
            </a:xfrm>
            <a:custGeom>
              <a:avLst/>
              <a:gdLst>
                <a:gd name="T0" fmla="*/ 145 w 145"/>
                <a:gd name="T1" fmla="*/ 2 h 93"/>
                <a:gd name="T2" fmla="*/ 123 w 145"/>
                <a:gd name="T3" fmla="*/ 6 h 93"/>
                <a:gd name="T4" fmla="*/ 106 w 145"/>
                <a:gd name="T5" fmla="*/ 6 h 93"/>
                <a:gd name="T6" fmla="*/ 79 w 145"/>
                <a:gd name="T7" fmla="*/ 4 h 93"/>
                <a:gd name="T8" fmla="*/ 58 w 145"/>
                <a:gd name="T9" fmla="*/ 0 h 93"/>
                <a:gd name="T10" fmla="*/ 35 w 145"/>
                <a:gd name="T11" fmla="*/ 0 h 93"/>
                <a:gd name="T12" fmla="*/ 18 w 145"/>
                <a:gd name="T13" fmla="*/ 2 h 93"/>
                <a:gd name="T14" fmla="*/ 10 w 145"/>
                <a:gd name="T15" fmla="*/ 8 h 93"/>
                <a:gd name="T16" fmla="*/ 4 w 145"/>
                <a:gd name="T17" fmla="*/ 14 h 93"/>
                <a:gd name="T18" fmla="*/ 0 w 145"/>
                <a:gd name="T19" fmla="*/ 29 h 93"/>
                <a:gd name="T20" fmla="*/ 0 w 145"/>
                <a:gd name="T21" fmla="*/ 41 h 93"/>
                <a:gd name="T22" fmla="*/ 0 w 145"/>
                <a:gd name="T23" fmla="*/ 58 h 93"/>
                <a:gd name="T24" fmla="*/ 2 w 145"/>
                <a:gd name="T25" fmla="*/ 72 h 93"/>
                <a:gd name="T26" fmla="*/ 6 w 145"/>
                <a:gd name="T27" fmla="*/ 81 h 93"/>
                <a:gd name="T28" fmla="*/ 12 w 145"/>
                <a:gd name="T29" fmla="*/ 87 h 93"/>
                <a:gd name="T30" fmla="*/ 16 w 145"/>
                <a:gd name="T31" fmla="*/ 91 h 93"/>
                <a:gd name="T32" fmla="*/ 18 w 145"/>
                <a:gd name="T33" fmla="*/ 93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5"/>
                <a:gd name="T52" fmla="*/ 0 h 93"/>
                <a:gd name="T53" fmla="*/ 145 w 145"/>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5" h="93">
                  <a:moveTo>
                    <a:pt x="145" y="2"/>
                  </a:moveTo>
                  <a:lnTo>
                    <a:pt x="123" y="6"/>
                  </a:lnTo>
                  <a:lnTo>
                    <a:pt x="106" y="6"/>
                  </a:lnTo>
                  <a:lnTo>
                    <a:pt x="79" y="4"/>
                  </a:lnTo>
                  <a:lnTo>
                    <a:pt x="58" y="0"/>
                  </a:lnTo>
                  <a:lnTo>
                    <a:pt x="35" y="0"/>
                  </a:lnTo>
                  <a:lnTo>
                    <a:pt x="18" y="2"/>
                  </a:lnTo>
                  <a:lnTo>
                    <a:pt x="10" y="8"/>
                  </a:lnTo>
                  <a:lnTo>
                    <a:pt x="4" y="14"/>
                  </a:lnTo>
                  <a:lnTo>
                    <a:pt x="0" y="29"/>
                  </a:lnTo>
                  <a:lnTo>
                    <a:pt x="0" y="41"/>
                  </a:lnTo>
                  <a:lnTo>
                    <a:pt x="0" y="58"/>
                  </a:lnTo>
                  <a:lnTo>
                    <a:pt x="2" y="72"/>
                  </a:lnTo>
                  <a:lnTo>
                    <a:pt x="6" y="81"/>
                  </a:lnTo>
                  <a:lnTo>
                    <a:pt x="12" y="87"/>
                  </a:lnTo>
                  <a:lnTo>
                    <a:pt x="16" y="91"/>
                  </a:lnTo>
                  <a:lnTo>
                    <a:pt x="18" y="9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97" name="Freeform 618"/>
            <p:cNvSpPr>
              <a:spLocks/>
            </p:cNvSpPr>
            <p:nvPr/>
          </p:nvSpPr>
          <p:spPr bwMode="auto">
            <a:xfrm>
              <a:off x="3660" y="4053"/>
              <a:ext cx="123" cy="4"/>
            </a:xfrm>
            <a:custGeom>
              <a:avLst/>
              <a:gdLst>
                <a:gd name="T0" fmla="*/ 0 w 123"/>
                <a:gd name="T1" fmla="*/ 4 h 4"/>
                <a:gd name="T2" fmla="*/ 19 w 123"/>
                <a:gd name="T3" fmla="*/ 2 h 4"/>
                <a:gd name="T4" fmla="*/ 32 w 123"/>
                <a:gd name="T5" fmla="*/ 0 h 4"/>
                <a:gd name="T6" fmla="*/ 57 w 123"/>
                <a:gd name="T7" fmla="*/ 2 h 4"/>
                <a:gd name="T8" fmla="*/ 77 w 123"/>
                <a:gd name="T9" fmla="*/ 4 h 4"/>
                <a:gd name="T10" fmla="*/ 103 w 123"/>
                <a:gd name="T11" fmla="*/ 4 h 4"/>
                <a:gd name="T12" fmla="*/ 123 w 123"/>
                <a:gd name="T13" fmla="*/ 2 h 4"/>
                <a:gd name="T14" fmla="*/ 0 60000 65536"/>
                <a:gd name="T15" fmla="*/ 0 60000 65536"/>
                <a:gd name="T16" fmla="*/ 0 60000 65536"/>
                <a:gd name="T17" fmla="*/ 0 60000 65536"/>
                <a:gd name="T18" fmla="*/ 0 60000 65536"/>
                <a:gd name="T19" fmla="*/ 0 60000 65536"/>
                <a:gd name="T20" fmla="*/ 0 60000 65536"/>
                <a:gd name="T21" fmla="*/ 0 w 123"/>
                <a:gd name="T22" fmla="*/ 0 h 4"/>
                <a:gd name="T23" fmla="*/ 123 w 12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4">
                  <a:moveTo>
                    <a:pt x="0" y="4"/>
                  </a:moveTo>
                  <a:lnTo>
                    <a:pt x="19" y="2"/>
                  </a:lnTo>
                  <a:lnTo>
                    <a:pt x="32" y="0"/>
                  </a:lnTo>
                  <a:lnTo>
                    <a:pt x="57" y="2"/>
                  </a:lnTo>
                  <a:lnTo>
                    <a:pt x="77" y="4"/>
                  </a:lnTo>
                  <a:lnTo>
                    <a:pt x="103" y="4"/>
                  </a:lnTo>
                  <a:lnTo>
                    <a:pt x="123"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98" name="Freeform 619"/>
            <p:cNvSpPr>
              <a:spLocks/>
            </p:cNvSpPr>
            <p:nvPr/>
          </p:nvSpPr>
          <p:spPr bwMode="auto">
            <a:xfrm>
              <a:off x="4489" y="3930"/>
              <a:ext cx="52" cy="167"/>
            </a:xfrm>
            <a:custGeom>
              <a:avLst/>
              <a:gdLst>
                <a:gd name="T0" fmla="*/ 50 w 52"/>
                <a:gd name="T1" fmla="*/ 107 h 167"/>
                <a:gd name="T2" fmla="*/ 52 w 52"/>
                <a:gd name="T3" fmla="*/ 82 h 167"/>
                <a:gd name="T4" fmla="*/ 52 w 52"/>
                <a:gd name="T5" fmla="*/ 63 h 167"/>
                <a:gd name="T6" fmla="*/ 44 w 52"/>
                <a:gd name="T7" fmla="*/ 40 h 167"/>
                <a:gd name="T8" fmla="*/ 38 w 52"/>
                <a:gd name="T9" fmla="*/ 21 h 167"/>
                <a:gd name="T10" fmla="*/ 36 w 52"/>
                <a:gd name="T11" fmla="*/ 9 h 167"/>
                <a:gd name="T12" fmla="*/ 32 w 52"/>
                <a:gd name="T13" fmla="*/ 0 h 167"/>
                <a:gd name="T14" fmla="*/ 21 w 52"/>
                <a:gd name="T15" fmla="*/ 0 h 167"/>
                <a:gd name="T16" fmla="*/ 13 w 52"/>
                <a:gd name="T17" fmla="*/ 4 h 167"/>
                <a:gd name="T18" fmla="*/ 9 w 52"/>
                <a:gd name="T19" fmla="*/ 13 h 167"/>
                <a:gd name="T20" fmla="*/ 7 w 52"/>
                <a:gd name="T21" fmla="*/ 27 h 167"/>
                <a:gd name="T22" fmla="*/ 5 w 52"/>
                <a:gd name="T23" fmla="*/ 44 h 167"/>
                <a:gd name="T24" fmla="*/ 2 w 52"/>
                <a:gd name="T25" fmla="*/ 75 h 167"/>
                <a:gd name="T26" fmla="*/ 0 w 52"/>
                <a:gd name="T27" fmla="*/ 96 h 167"/>
                <a:gd name="T28" fmla="*/ 2 w 52"/>
                <a:gd name="T29" fmla="*/ 125 h 167"/>
                <a:gd name="T30" fmla="*/ 7 w 52"/>
                <a:gd name="T31" fmla="*/ 146 h 167"/>
                <a:gd name="T32" fmla="*/ 11 w 52"/>
                <a:gd name="T33" fmla="*/ 156 h 167"/>
                <a:gd name="T34" fmla="*/ 17 w 52"/>
                <a:gd name="T35" fmla="*/ 163 h 167"/>
                <a:gd name="T36" fmla="*/ 19 w 52"/>
                <a:gd name="T37" fmla="*/ 167 h 167"/>
                <a:gd name="T38" fmla="*/ 23 w 52"/>
                <a:gd name="T39" fmla="*/ 167 h 167"/>
                <a:gd name="T40" fmla="*/ 27 w 52"/>
                <a:gd name="T41" fmla="*/ 167 h 167"/>
                <a:gd name="T42" fmla="*/ 32 w 52"/>
                <a:gd name="T43" fmla="*/ 165 h 167"/>
                <a:gd name="T44" fmla="*/ 36 w 52"/>
                <a:gd name="T45" fmla="*/ 152 h 167"/>
                <a:gd name="T46" fmla="*/ 38 w 52"/>
                <a:gd name="T47" fmla="*/ 140 h 167"/>
                <a:gd name="T48" fmla="*/ 44 w 52"/>
                <a:gd name="T49" fmla="*/ 121 h 167"/>
                <a:gd name="T50" fmla="*/ 50 w 52"/>
                <a:gd name="T51" fmla="*/ 107 h 1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167"/>
                <a:gd name="T80" fmla="*/ 52 w 52"/>
                <a:gd name="T81" fmla="*/ 167 h 1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167">
                  <a:moveTo>
                    <a:pt x="50" y="107"/>
                  </a:moveTo>
                  <a:lnTo>
                    <a:pt x="52" y="82"/>
                  </a:lnTo>
                  <a:lnTo>
                    <a:pt x="52" y="63"/>
                  </a:lnTo>
                  <a:lnTo>
                    <a:pt x="44" y="40"/>
                  </a:lnTo>
                  <a:lnTo>
                    <a:pt x="38" y="21"/>
                  </a:lnTo>
                  <a:lnTo>
                    <a:pt x="36" y="9"/>
                  </a:lnTo>
                  <a:lnTo>
                    <a:pt x="32" y="0"/>
                  </a:lnTo>
                  <a:lnTo>
                    <a:pt x="21" y="0"/>
                  </a:lnTo>
                  <a:lnTo>
                    <a:pt x="13" y="4"/>
                  </a:lnTo>
                  <a:lnTo>
                    <a:pt x="9" y="13"/>
                  </a:lnTo>
                  <a:lnTo>
                    <a:pt x="7" y="27"/>
                  </a:lnTo>
                  <a:lnTo>
                    <a:pt x="5" y="44"/>
                  </a:lnTo>
                  <a:lnTo>
                    <a:pt x="2" y="75"/>
                  </a:lnTo>
                  <a:lnTo>
                    <a:pt x="0" y="96"/>
                  </a:lnTo>
                  <a:lnTo>
                    <a:pt x="2" y="125"/>
                  </a:lnTo>
                  <a:lnTo>
                    <a:pt x="7" y="146"/>
                  </a:lnTo>
                  <a:lnTo>
                    <a:pt x="11" y="156"/>
                  </a:lnTo>
                  <a:lnTo>
                    <a:pt x="17" y="163"/>
                  </a:lnTo>
                  <a:lnTo>
                    <a:pt x="19" y="167"/>
                  </a:lnTo>
                  <a:lnTo>
                    <a:pt x="23" y="167"/>
                  </a:lnTo>
                  <a:lnTo>
                    <a:pt x="27" y="167"/>
                  </a:lnTo>
                  <a:lnTo>
                    <a:pt x="32" y="165"/>
                  </a:lnTo>
                  <a:lnTo>
                    <a:pt x="36" y="152"/>
                  </a:lnTo>
                  <a:lnTo>
                    <a:pt x="38" y="140"/>
                  </a:lnTo>
                  <a:lnTo>
                    <a:pt x="44" y="121"/>
                  </a:lnTo>
                  <a:lnTo>
                    <a:pt x="50" y="10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699" name="Freeform 620"/>
            <p:cNvSpPr>
              <a:spLocks/>
            </p:cNvSpPr>
            <p:nvPr/>
          </p:nvSpPr>
          <p:spPr bwMode="auto">
            <a:xfrm>
              <a:off x="4350" y="3820"/>
              <a:ext cx="56" cy="65"/>
            </a:xfrm>
            <a:custGeom>
              <a:avLst/>
              <a:gdLst>
                <a:gd name="T0" fmla="*/ 56 w 56"/>
                <a:gd name="T1" fmla="*/ 0 h 65"/>
                <a:gd name="T2" fmla="*/ 42 w 56"/>
                <a:gd name="T3" fmla="*/ 19 h 65"/>
                <a:gd name="T4" fmla="*/ 25 w 56"/>
                <a:gd name="T5" fmla="*/ 39 h 65"/>
                <a:gd name="T6" fmla="*/ 2 w 56"/>
                <a:gd name="T7" fmla="*/ 64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9"/>
                  </a:lnTo>
                  <a:lnTo>
                    <a:pt x="2" y="64"/>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700" name="Freeform 621"/>
            <p:cNvSpPr>
              <a:spLocks/>
            </p:cNvSpPr>
            <p:nvPr/>
          </p:nvSpPr>
          <p:spPr bwMode="auto">
            <a:xfrm>
              <a:off x="4033" y="3834"/>
              <a:ext cx="42" cy="75"/>
            </a:xfrm>
            <a:custGeom>
              <a:avLst/>
              <a:gdLst>
                <a:gd name="T0" fmla="*/ 0 w 42"/>
                <a:gd name="T1" fmla="*/ 75 h 75"/>
                <a:gd name="T2" fmla="*/ 25 w 42"/>
                <a:gd name="T3" fmla="*/ 34 h 75"/>
                <a:gd name="T4" fmla="*/ 42 w 42"/>
                <a:gd name="T5" fmla="*/ 0 h 75"/>
                <a:gd name="T6" fmla="*/ 0 60000 65536"/>
                <a:gd name="T7" fmla="*/ 0 60000 65536"/>
                <a:gd name="T8" fmla="*/ 0 60000 65536"/>
                <a:gd name="T9" fmla="*/ 0 w 42"/>
                <a:gd name="T10" fmla="*/ 0 h 75"/>
                <a:gd name="T11" fmla="*/ 42 w 42"/>
                <a:gd name="T12" fmla="*/ 75 h 75"/>
              </a:gdLst>
              <a:ahLst/>
              <a:cxnLst>
                <a:cxn ang="T6">
                  <a:pos x="T0" y="T1"/>
                </a:cxn>
                <a:cxn ang="T7">
                  <a:pos x="T2" y="T3"/>
                </a:cxn>
                <a:cxn ang="T8">
                  <a:pos x="T4" y="T5"/>
                </a:cxn>
              </a:cxnLst>
              <a:rect l="T9" t="T10" r="T11" b="T12"/>
              <a:pathLst>
                <a:path w="42" h="75">
                  <a:moveTo>
                    <a:pt x="0" y="75"/>
                  </a:moveTo>
                  <a:lnTo>
                    <a:pt x="25" y="34"/>
                  </a:lnTo>
                  <a:lnTo>
                    <a:pt x="4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701" name="Freeform 622"/>
            <p:cNvSpPr>
              <a:spLocks/>
            </p:cNvSpPr>
            <p:nvPr/>
          </p:nvSpPr>
          <p:spPr bwMode="auto">
            <a:xfrm>
              <a:off x="4000" y="3937"/>
              <a:ext cx="14" cy="4"/>
            </a:xfrm>
            <a:custGeom>
              <a:avLst/>
              <a:gdLst>
                <a:gd name="T0" fmla="*/ 14 w 14"/>
                <a:gd name="T1" fmla="*/ 0 h 4"/>
                <a:gd name="T2" fmla="*/ 14 w 14"/>
                <a:gd name="T3" fmla="*/ 0 h 4"/>
                <a:gd name="T4" fmla="*/ 8 w 14"/>
                <a:gd name="T5" fmla="*/ 2 h 4"/>
                <a:gd name="T6" fmla="*/ 0 w 14"/>
                <a:gd name="T7" fmla="*/ 4 h 4"/>
                <a:gd name="T8" fmla="*/ 0 60000 65536"/>
                <a:gd name="T9" fmla="*/ 0 60000 65536"/>
                <a:gd name="T10" fmla="*/ 0 60000 65536"/>
                <a:gd name="T11" fmla="*/ 0 60000 65536"/>
                <a:gd name="T12" fmla="*/ 0 w 14"/>
                <a:gd name="T13" fmla="*/ 0 h 4"/>
                <a:gd name="T14" fmla="*/ 14 w 14"/>
                <a:gd name="T15" fmla="*/ 4 h 4"/>
              </a:gdLst>
              <a:ahLst/>
              <a:cxnLst>
                <a:cxn ang="T8">
                  <a:pos x="T0" y="T1"/>
                </a:cxn>
                <a:cxn ang="T9">
                  <a:pos x="T2" y="T3"/>
                </a:cxn>
                <a:cxn ang="T10">
                  <a:pos x="T4" y="T5"/>
                </a:cxn>
                <a:cxn ang="T11">
                  <a:pos x="T6" y="T7"/>
                </a:cxn>
              </a:cxnLst>
              <a:rect l="T12" t="T13" r="T14" b="T15"/>
              <a:pathLst>
                <a:path w="14" h="4">
                  <a:moveTo>
                    <a:pt x="14" y="0"/>
                  </a:moveTo>
                  <a:lnTo>
                    <a:pt x="14" y="0"/>
                  </a:lnTo>
                  <a:lnTo>
                    <a:pt x="8" y="2"/>
                  </a:lnTo>
                  <a:lnTo>
                    <a:pt x="0"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702" name="Freeform 623"/>
            <p:cNvSpPr>
              <a:spLocks/>
            </p:cNvSpPr>
            <p:nvPr/>
          </p:nvSpPr>
          <p:spPr bwMode="auto">
            <a:xfrm>
              <a:off x="3940" y="3937"/>
              <a:ext cx="10" cy="2"/>
            </a:xfrm>
            <a:custGeom>
              <a:avLst/>
              <a:gdLst>
                <a:gd name="T0" fmla="*/ 10 w 10"/>
                <a:gd name="T1" fmla="*/ 2 h 2"/>
                <a:gd name="T2" fmla="*/ 4 w 10"/>
                <a:gd name="T3" fmla="*/ 2 h 2"/>
                <a:gd name="T4" fmla="*/ 0 w 10"/>
                <a:gd name="T5" fmla="*/ 0 h 2"/>
                <a:gd name="T6" fmla="*/ 0 60000 65536"/>
                <a:gd name="T7" fmla="*/ 0 60000 65536"/>
                <a:gd name="T8" fmla="*/ 0 60000 65536"/>
                <a:gd name="T9" fmla="*/ 0 w 10"/>
                <a:gd name="T10" fmla="*/ 0 h 2"/>
                <a:gd name="T11" fmla="*/ 10 w 10"/>
                <a:gd name="T12" fmla="*/ 2 h 2"/>
              </a:gdLst>
              <a:ahLst/>
              <a:cxnLst>
                <a:cxn ang="T6">
                  <a:pos x="T0" y="T1"/>
                </a:cxn>
                <a:cxn ang="T7">
                  <a:pos x="T2" y="T3"/>
                </a:cxn>
                <a:cxn ang="T8">
                  <a:pos x="T4" y="T5"/>
                </a:cxn>
              </a:cxnLst>
              <a:rect l="T9" t="T10" r="T11" b="T12"/>
              <a:pathLst>
                <a:path w="10" h="2">
                  <a:moveTo>
                    <a:pt x="10" y="2"/>
                  </a:moveTo>
                  <a:lnTo>
                    <a:pt x="4"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703" name="Freeform 624"/>
            <p:cNvSpPr>
              <a:spLocks/>
            </p:cNvSpPr>
            <p:nvPr/>
          </p:nvSpPr>
          <p:spPr bwMode="auto">
            <a:xfrm>
              <a:off x="4192" y="4020"/>
              <a:ext cx="33" cy="2"/>
            </a:xfrm>
            <a:custGeom>
              <a:avLst/>
              <a:gdLst>
                <a:gd name="T0" fmla="*/ 0 w 33"/>
                <a:gd name="T1" fmla="*/ 0 h 2"/>
                <a:gd name="T2" fmla="*/ 0 w 33"/>
                <a:gd name="T3" fmla="*/ 0 h 2"/>
                <a:gd name="T4" fmla="*/ 20 w 33"/>
                <a:gd name="T5" fmla="*/ 0 h 2"/>
                <a:gd name="T6" fmla="*/ 33 w 33"/>
                <a:gd name="T7" fmla="*/ 2 h 2"/>
                <a:gd name="T8" fmla="*/ 0 60000 65536"/>
                <a:gd name="T9" fmla="*/ 0 60000 65536"/>
                <a:gd name="T10" fmla="*/ 0 60000 65536"/>
                <a:gd name="T11" fmla="*/ 0 60000 65536"/>
                <a:gd name="T12" fmla="*/ 0 w 33"/>
                <a:gd name="T13" fmla="*/ 0 h 2"/>
                <a:gd name="T14" fmla="*/ 33 w 33"/>
                <a:gd name="T15" fmla="*/ 2 h 2"/>
              </a:gdLst>
              <a:ahLst/>
              <a:cxnLst>
                <a:cxn ang="T8">
                  <a:pos x="T0" y="T1"/>
                </a:cxn>
                <a:cxn ang="T9">
                  <a:pos x="T2" y="T3"/>
                </a:cxn>
                <a:cxn ang="T10">
                  <a:pos x="T4" y="T5"/>
                </a:cxn>
                <a:cxn ang="T11">
                  <a:pos x="T6" y="T7"/>
                </a:cxn>
              </a:cxnLst>
              <a:rect l="T12" t="T13" r="T14" b="T15"/>
              <a:pathLst>
                <a:path w="33" h="2">
                  <a:moveTo>
                    <a:pt x="0" y="0"/>
                  </a:moveTo>
                  <a:lnTo>
                    <a:pt x="0" y="0"/>
                  </a:lnTo>
                  <a:lnTo>
                    <a:pt x="20" y="0"/>
                  </a:lnTo>
                  <a:lnTo>
                    <a:pt x="33"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704" name="Freeform 625"/>
            <p:cNvSpPr>
              <a:spLocks/>
            </p:cNvSpPr>
            <p:nvPr/>
          </p:nvSpPr>
          <p:spPr bwMode="auto">
            <a:xfrm>
              <a:off x="4271" y="3884"/>
              <a:ext cx="18" cy="1"/>
            </a:xfrm>
            <a:custGeom>
              <a:avLst/>
              <a:gdLst>
                <a:gd name="T0" fmla="*/ 0 w 18"/>
                <a:gd name="T1" fmla="*/ 0 h 1"/>
                <a:gd name="T2" fmla="*/ 0 w 18"/>
                <a:gd name="T3" fmla="*/ 0 h 1"/>
                <a:gd name="T4" fmla="*/ 0 w 18"/>
                <a:gd name="T5" fmla="*/ 0 h 1"/>
                <a:gd name="T6" fmla="*/ 2 w 18"/>
                <a:gd name="T7" fmla="*/ 0 h 1"/>
                <a:gd name="T8" fmla="*/ 18 w 18"/>
                <a:gd name="T9" fmla="*/ 1 h 1"/>
                <a:gd name="T10" fmla="*/ 0 60000 65536"/>
                <a:gd name="T11" fmla="*/ 0 60000 65536"/>
                <a:gd name="T12" fmla="*/ 0 60000 65536"/>
                <a:gd name="T13" fmla="*/ 0 60000 65536"/>
                <a:gd name="T14" fmla="*/ 0 60000 65536"/>
                <a:gd name="T15" fmla="*/ 0 w 18"/>
                <a:gd name="T16" fmla="*/ 0 h 1"/>
                <a:gd name="T17" fmla="*/ 18 w 18"/>
                <a:gd name="T18" fmla="*/ 1 h 1"/>
              </a:gdLst>
              <a:ahLst/>
              <a:cxnLst>
                <a:cxn ang="T10">
                  <a:pos x="T0" y="T1"/>
                </a:cxn>
                <a:cxn ang="T11">
                  <a:pos x="T2" y="T3"/>
                </a:cxn>
                <a:cxn ang="T12">
                  <a:pos x="T4" y="T5"/>
                </a:cxn>
                <a:cxn ang="T13">
                  <a:pos x="T6" y="T7"/>
                </a:cxn>
                <a:cxn ang="T14">
                  <a:pos x="T8" y="T9"/>
                </a:cxn>
              </a:cxnLst>
              <a:rect l="T15" t="T16" r="T17" b="T18"/>
              <a:pathLst>
                <a:path w="18" h="1">
                  <a:moveTo>
                    <a:pt x="0" y="0"/>
                  </a:moveTo>
                  <a:lnTo>
                    <a:pt x="0" y="0"/>
                  </a:lnTo>
                  <a:lnTo>
                    <a:pt x="2" y="0"/>
                  </a:lnTo>
                  <a:lnTo>
                    <a:pt x="18" y="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705" name="Freeform 626"/>
            <p:cNvSpPr>
              <a:spLocks/>
            </p:cNvSpPr>
            <p:nvPr/>
          </p:nvSpPr>
          <p:spPr bwMode="auto">
            <a:xfrm>
              <a:off x="4114" y="3820"/>
              <a:ext cx="90" cy="12"/>
            </a:xfrm>
            <a:custGeom>
              <a:avLst/>
              <a:gdLst>
                <a:gd name="T0" fmla="*/ 0 w 90"/>
                <a:gd name="T1" fmla="*/ 0 h 12"/>
                <a:gd name="T2" fmla="*/ 25 w 90"/>
                <a:gd name="T3" fmla="*/ 0 h 12"/>
                <a:gd name="T4" fmla="*/ 50 w 90"/>
                <a:gd name="T5" fmla="*/ 6 h 12"/>
                <a:gd name="T6" fmla="*/ 69 w 90"/>
                <a:gd name="T7" fmla="*/ 10 h 12"/>
                <a:gd name="T8" fmla="*/ 86 w 90"/>
                <a:gd name="T9" fmla="*/ 12 h 12"/>
                <a:gd name="T10" fmla="*/ 90 w 90"/>
                <a:gd name="T11" fmla="*/ 12 h 12"/>
                <a:gd name="T12" fmla="*/ 0 60000 65536"/>
                <a:gd name="T13" fmla="*/ 0 60000 65536"/>
                <a:gd name="T14" fmla="*/ 0 60000 65536"/>
                <a:gd name="T15" fmla="*/ 0 60000 65536"/>
                <a:gd name="T16" fmla="*/ 0 60000 65536"/>
                <a:gd name="T17" fmla="*/ 0 60000 65536"/>
                <a:gd name="T18" fmla="*/ 0 w 90"/>
                <a:gd name="T19" fmla="*/ 0 h 12"/>
                <a:gd name="T20" fmla="*/ 90 w 9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0" h="12">
                  <a:moveTo>
                    <a:pt x="0" y="0"/>
                  </a:moveTo>
                  <a:lnTo>
                    <a:pt x="25" y="0"/>
                  </a:lnTo>
                  <a:lnTo>
                    <a:pt x="50" y="6"/>
                  </a:lnTo>
                  <a:lnTo>
                    <a:pt x="69" y="10"/>
                  </a:lnTo>
                  <a:lnTo>
                    <a:pt x="86" y="12"/>
                  </a:lnTo>
                  <a:lnTo>
                    <a:pt x="9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706" name="Freeform 627"/>
            <p:cNvSpPr>
              <a:spLocks/>
            </p:cNvSpPr>
            <p:nvPr/>
          </p:nvSpPr>
          <p:spPr bwMode="auto">
            <a:xfrm>
              <a:off x="4054" y="3953"/>
              <a:ext cx="104" cy="13"/>
            </a:xfrm>
            <a:custGeom>
              <a:avLst/>
              <a:gdLst>
                <a:gd name="T0" fmla="*/ 104 w 104"/>
                <a:gd name="T1" fmla="*/ 0 h 13"/>
                <a:gd name="T2" fmla="*/ 104 w 104"/>
                <a:gd name="T3" fmla="*/ 0 h 13"/>
                <a:gd name="T4" fmla="*/ 102 w 104"/>
                <a:gd name="T5" fmla="*/ 0 h 13"/>
                <a:gd name="T6" fmla="*/ 46 w 104"/>
                <a:gd name="T7" fmla="*/ 7 h 13"/>
                <a:gd name="T8" fmla="*/ 0 w 104"/>
                <a:gd name="T9" fmla="*/ 13 h 13"/>
                <a:gd name="T10" fmla="*/ 0 60000 65536"/>
                <a:gd name="T11" fmla="*/ 0 60000 65536"/>
                <a:gd name="T12" fmla="*/ 0 60000 65536"/>
                <a:gd name="T13" fmla="*/ 0 60000 65536"/>
                <a:gd name="T14" fmla="*/ 0 60000 65536"/>
                <a:gd name="T15" fmla="*/ 0 w 104"/>
                <a:gd name="T16" fmla="*/ 0 h 13"/>
                <a:gd name="T17" fmla="*/ 104 w 104"/>
                <a:gd name="T18" fmla="*/ 13 h 13"/>
              </a:gdLst>
              <a:ahLst/>
              <a:cxnLst>
                <a:cxn ang="T10">
                  <a:pos x="T0" y="T1"/>
                </a:cxn>
                <a:cxn ang="T11">
                  <a:pos x="T2" y="T3"/>
                </a:cxn>
                <a:cxn ang="T12">
                  <a:pos x="T4" y="T5"/>
                </a:cxn>
                <a:cxn ang="T13">
                  <a:pos x="T6" y="T7"/>
                </a:cxn>
                <a:cxn ang="T14">
                  <a:pos x="T8" y="T9"/>
                </a:cxn>
              </a:cxnLst>
              <a:rect l="T15" t="T16" r="T17" b="T18"/>
              <a:pathLst>
                <a:path w="104" h="13">
                  <a:moveTo>
                    <a:pt x="104" y="0"/>
                  </a:moveTo>
                  <a:lnTo>
                    <a:pt x="104" y="0"/>
                  </a:lnTo>
                  <a:lnTo>
                    <a:pt x="102" y="0"/>
                  </a:lnTo>
                  <a:lnTo>
                    <a:pt x="46" y="7"/>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707" name="Freeform 628"/>
            <p:cNvSpPr>
              <a:spLocks/>
            </p:cNvSpPr>
            <p:nvPr/>
          </p:nvSpPr>
          <p:spPr bwMode="auto">
            <a:xfrm>
              <a:off x="4189" y="3687"/>
              <a:ext cx="98" cy="162"/>
            </a:xfrm>
            <a:custGeom>
              <a:avLst/>
              <a:gdLst>
                <a:gd name="T0" fmla="*/ 98 w 98"/>
                <a:gd name="T1" fmla="*/ 0 h 162"/>
                <a:gd name="T2" fmla="*/ 11 w 98"/>
                <a:gd name="T3" fmla="*/ 145 h 162"/>
                <a:gd name="T4" fmla="*/ 0 w 98"/>
                <a:gd name="T5" fmla="*/ 162 h 162"/>
                <a:gd name="T6" fmla="*/ 0 60000 65536"/>
                <a:gd name="T7" fmla="*/ 0 60000 65536"/>
                <a:gd name="T8" fmla="*/ 0 60000 65536"/>
                <a:gd name="T9" fmla="*/ 0 w 98"/>
                <a:gd name="T10" fmla="*/ 0 h 162"/>
                <a:gd name="T11" fmla="*/ 98 w 98"/>
                <a:gd name="T12" fmla="*/ 162 h 162"/>
              </a:gdLst>
              <a:ahLst/>
              <a:cxnLst>
                <a:cxn ang="T6">
                  <a:pos x="T0" y="T1"/>
                </a:cxn>
                <a:cxn ang="T7">
                  <a:pos x="T2" y="T3"/>
                </a:cxn>
                <a:cxn ang="T8">
                  <a:pos x="T4" y="T5"/>
                </a:cxn>
              </a:cxnLst>
              <a:rect l="T9" t="T10" r="T11" b="T12"/>
              <a:pathLst>
                <a:path w="98" h="162">
                  <a:moveTo>
                    <a:pt x="98" y="0"/>
                  </a:moveTo>
                  <a:lnTo>
                    <a:pt x="11" y="145"/>
                  </a:lnTo>
                  <a:lnTo>
                    <a:pt x="0" y="16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708" name="Freeform 629"/>
            <p:cNvSpPr>
              <a:spLocks/>
            </p:cNvSpPr>
            <p:nvPr/>
          </p:nvSpPr>
          <p:spPr bwMode="auto">
            <a:xfrm>
              <a:off x="4219" y="3849"/>
              <a:ext cx="68" cy="125"/>
            </a:xfrm>
            <a:custGeom>
              <a:avLst/>
              <a:gdLst>
                <a:gd name="T0" fmla="*/ 68 w 68"/>
                <a:gd name="T1" fmla="*/ 0 h 125"/>
                <a:gd name="T2" fmla="*/ 50 w 68"/>
                <a:gd name="T3" fmla="*/ 33 h 125"/>
                <a:gd name="T4" fmla="*/ 0 w 68"/>
                <a:gd name="T5" fmla="*/ 125 h 125"/>
                <a:gd name="T6" fmla="*/ 0 60000 65536"/>
                <a:gd name="T7" fmla="*/ 0 60000 65536"/>
                <a:gd name="T8" fmla="*/ 0 60000 65536"/>
                <a:gd name="T9" fmla="*/ 0 w 68"/>
                <a:gd name="T10" fmla="*/ 0 h 125"/>
                <a:gd name="T11" fmla="*/ 68 w 68"/>
                <a:gd name="T12" fmla="*/ 125 h 125"/>
              </a:gdLst>
              <a:ahLst/>
              <a:cxnLst>
                <a:cxn ang="T6">
                  <a:pos x="T0" y="T1"/>
                </a:cxn>
                <a:cxn ang="T7">
                  <a:pos x="T2" y="T3"/>
                </a:cxn>
                <a:cxn ang="T8">
                  <a:pos x="T4" y="T5"/>
                </a:cxn>
              </a:cxnLst>
              <a:rect l="T9" t="T10" r="T11" b="T12"/>
              <a:pathLst>
                <a:path w="68" h="125">
                  <a:moveTo>
                    <a:pt x="68" y="0"/>
                  </a:moveTo>
                  <a:lnTo>
                    <a:pt x="50" y="33"/>
                  </a:lnTo>
                  <a:lnTo>
                    <a:pt x="0" y="125"/>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709" name="Freeform 630"/>
            <p:cNvSpPr>
              <a:spLocks/>
            </p:cNvSpPr>
            <p:nvPr/>
          </p:nvSpPr>
          <p:spPr bwMode="auto">
            <a:xfrm>
              <a:off x="4292" y="3685"/>
              <a:ext cx="16" cy="81"/>
            </a:xfrm>
            <a:custGeom>
              <a:avLst/>
              <a:gdLst>
                <a:gd name="T0" fmla="*/ 0 w 16"/>
                <a:gd name="T1" fmla="*/ 0 h 81"/>
                <a:gd name="T2" fmla="*/ 4 w 16"/>
                <a:gd name="T3" fmla="*/ 23 h 81"/>
                <a:gd name="T4" fmla="*/ 16 w 16"/>
                <a:gd name="T5" fmla="*/ 81 h 81"/>
                <a:gd name="T6" fmla="*/ 16 w 16"/>
                <a:gd name="T7" fmla="*/ 81 h 81"/>
                <a:gd name="T8" fmla="*/ 0 60000 65536"/>
                <a:gd name="T9" fmla="*/ 0 60000 65536"/>
                <a:gd name="T10" fmla="*/ 0 60000 65536"/>
                <a:gd name="T11" fmla="*/ 0 60000 65536"/>
                <a:gd name="T12" fmla="*/ 0 w 16"/>
                <a:gd name="T13" fmla="*/ 0 h 81"/>
                <a:gd name="T14" fmla="*/ 16 w 16"/>
                <a:gd name="T15" fmla="*/ 81 h 81"/>
              </a:gdLst>
              <a:ahLst/>
              <a:cxnLst>
                <a:cxn ang="T8">
                  <a:pos x="T0" y="T1"/>
                </a:cxn>
                <a:cxn ang="T9">
                  <a:pos x="T2" y="T3"/>
                </a:cxn>
                <a:cxn ang="T10">
                  <a:pos x="T4" y="T5"/>
                </a:cxn>
                <a:cxn ang="T11">
                  <a:pos x="T6" y="T7"/>
                </a:cxn>
              </a:cxnLst>
              <a:rect l="T12" t="T13" r="T14" b="T15"/>
              <a:pathLst>
                <a:path w="16" h="81">
                  <a:moveTo>
                    <a:pt x="0" y="0"/>
                  </a:moveTo>
                  <a:lnTo>
                    <a:pt x="4" y="23"/>
                  </a:lnTo>
                  <a:lnTo>
                    <a:pt x="16" y="81"/>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5071" name="Group 631"/>
          <p:cNvGrpSpPr>
            <a:grpSpLocks/>
          </p:cNvGrpSpPr>
          <p:nvPr/>
        </p:nvGrpSpPr>
        <p:grpSpPr bwMode="auto">
          <a:xfrm>
            <a:off x="914400" y="5791200"/>
            <a:ext cx="3341688" cy="715963"/>
            <a:chOff x="1149" y="3672"/>
            <a:chExt cx="2105" cy="451"/>
          </a:xfrm>
        </p:grpSpPr>
        <p:sp>
          <p:nvSpPr>
            <p:cNvPr id="25438" name="Rectangle 632"/>
            <p:cNvSpPr>
              <a:spLocks noChangeArrowheads="1"/>
            </p:cNvSpPr>
            <p:nvPr/>
          </p:nvSpPr>
          <p:spPr bwMode="auto">
            <a:xfrm>
              <a:off x="2441" y="3672"/>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5439" name="Rectangle 633"/>
            <p:cNvSpPr>
              <a:spLocks noChangeArrowheads="1"/>
            </p:cNvSpPr>
            <p:nvPr/>
          </p:nvSpPr>
          <p:spPr bwMode="auto">
            <a:xfrm>
              <a:off x="2508" y="367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440" name="Rectangle 634"/>
            <p:cNvSpPr>
              <a:spLocks noChangeArrowheads="1"/>
            </p:cNvSpPr>
            <p:nvPr/>
          </p:nvSpPr>
          <p:spPr bwMode="auto">
            <a:xfrm>
              <a:off x="2554"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441" name="Rectangle 635"/>
            <p:cNvSpPr>
              <a:spLocks noChangeArrowheads="1"/>
            </p:cNvSpPr>
            <p:nvPr/>
          </p:nvSpPr>
          <p:spPr bwMode="auto">
            <a:xfrm>
              <a:off x="2585" y="3672"/>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442" name="Rectangle 636"/>
            <p:cNvSpPr>
              <a:spLocks noChangeArrowheads="1"/>
            </p:cNvSpPr>
            <p:nvPr/>
          </p:nvSpPr>
          <p:spPr bwMode="auto">
            <a:xfrm>
              <a:off x="2636" y="3672"/>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5443" name="Rectangle 637"/>
            <p:cNvSpPr>
              <a:spLocks noChangeArrowheads="1"/>
            </p:cNvSpPr>
            <p:nvPr/>
          </p:nvSpPr>
          <p:spPr bwMode="auto">
            <a:xfrm>
              <a:off x="2736"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5444" name="Rectangle 638"/>
            <p:cNvSpPr>
              <a:spLocks noChangeArrowheads="1"/>
            </p:cNvSpPr>
            <p:nvPr/>
          </p:nvSpPr>
          <p:spPr bwMode="auto">
            <a:xfrm>
              <a:off x="2767"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445" name="Rectangle 639"/>
            <p:cNvSpPr>
              <a:spLocks noChangeArrowheads="1"/>
            </p:cNvSpPr>
            <p:nvPr/>
          </p:nvSpPr>
          <p:spPr bwMode="auto">
            <a:xfrm>
              <a:off x="2808" y="367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446" name="Rectangle 640"/>
            <p:cNvSpPr>
              <a:spLocks noChangeArrowheads="1"/>
            </p:cNvSpPr>
            <p:nvPr/>
          </p:nvSpPr>
          <p:spPr bwMode="auto">
            <a:xfrm>
              <a:off x="2854"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447" name="Rectangle 641"/>
            <p:cNvSpPr>
              <a:spLocks noChangeArrowheads="1"/>
            </p:cNvSpPr>
            <p:nvPr/>
          </p:nvSpPr>
          <p:spPr bwMode="auto">
            <a:xfrm>
              <a:off x="2885" y="3672"/>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448" name="Rectangle 642"/>
            <p:cNvSpPr>
              <a:spLocks noChangeArrowheads="1"/>
            </p:cNvSpPr>
            <p:nvPr/>
          </p:nvSpPr>
          <p:spPr bwMode="auto">
            <a:xfrm>
              <a:off x="2936"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5449" name="Rectangle 643"/>
            <p:cNvSpPr>
              <a:spLocks noChangeArrowheads="1"/>
            </p:cNvSpPr>
            <p:nvPr/>
          </p:nvSpPr>
          <p:spPr bwMode="auto">
            <a:xfrm>
              <a:off x="2976"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450" name="Rectangle 644"/>
            <p:cNvSpPr>
              <a:spLocks noChangeArrowheads="1"/>
            </p:cNvSpPr>
            <p:nvPr/>
          </p:nvSpPr>
          <p:spPr bwMode="auto">
            <a:xfrm>
              <a:off x="3040" y="3672"/>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K</a:t>
              </a:r>
              <a:endParaRPr lang="en-US" smtClean="0">
                <a:solidFill>
                  <a:srgbClr val="000000"/>
                </a:solidFill>
              </a:endParaRPr>
            </a:p>
          </p:txBody>
        </p:sp>
        <p:sp>
          <p:nvSpPr>
            <p:cNvPr id="25451" name="Rectangle 645"/>
            <p:cNvSpPr>
              <a:spLocks noChangeArrowheads="1"/>
            </p:cNvSpPr>
            <p:nvPr/>
          </p:nvSpPr>
          <p:spPr bwMode="auto">
            <a:xfrm>
              <a:off x="2441"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452" name="Rectangle 646"/>
            <p:cNvSpPr>
              <a:spLocks noChangeArrowheads="1"/>
            </p:cNvSpPr>
            <p:nvPr/>
          </p:nvSpPr>
          <p:spPr bwMode="auto">
            <a:xfrm>
              <a:off x="2482"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453" name="Rectangle 647"/>
            <p:cNvSpPr>
              <a:spLocks noChangeArrowheads="1"/>
            </p:cNvSpPr>
            <p:nvPr/>
          </p:nvSpPr>
          <p:spPr bwMode="auto">
            <a:xfrm>
              <a:off x="2518"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454" name="Rectangle 648"/>
            <p:cNvSpPr>
              <a:spLocks noChangeArrowheads="1"/>
            </p:cNvSpPr>
            <p:nvPr/>
          </p:nvSpPr>
          <p:spPr bwMode="auto">
            <a:xfrm>
              <a:off x="254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455" name="Rectangle 649"/>
            <p:cNvSpPr>
              <a:spLocks noChangeArrowheads="1"/>
            </p:cNvSpPr>
            <p:nvPr/>
          </p:nvSpPr>
          <p:spPr bwMode="auto">
            <a:xfrm>
              <a:off x="2585"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5456" name="Rectangle 650"/>
            <p:cNvSpPr>
              <a:spLocks noChangeArrowheads="1"/>
            </p:cNvSpPr>
            <p:nvPr/>
          </p:nvSpPr>
          <p:spPr bwMode="auto">
            <a:xfrm>
              <a:off x="2631"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457" name="Rectangle 651"/>
            <p:cNvSpPr>
              <a:spLocks noChangeArrowheads="1"/>
            </p:cNvSpPr>
            <p:nvPr/>
          </p:nvSpPr>
          <p:spPr bwMode="auto">
            <a:xfrm>
              <a:off x="2657"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458" name="Rectangle 652"/>
            <p:cNvSpPr>
              <a:spLocks noChangeArrowheads="1"/>
            </p:cNvSpPr>
            <p:nvPr/>
          </p:nvSpPr>
          <p:spPr bwMode="auto">
            <a:xfrm>
              <a:off x="2682"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459" name="Rectangle 653"/>
            <p:cNvSpPr>
              <a:spLocks noChangeArrowheads="1"/>
            </p:cNvSpPr>
            <p:nvPr/>
          </p:nvSpPr>
          <p:spPr bwMode="auto">
            <a:xfrm>
              <a:off x="2718"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460" name="Rectangle 654"/>
            <p:cNvSpPr>
              <a:spLocks noChangeArrowheads="1"/>
            </p:cNvSpPr>
            <p:nvPr/>
          </p:nvSpPr>
          <p:spPr bwMode="auto">
            <a:xfrm>
              <a:off x="276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461" name="Rectangle 655"/>
            <p:cNvSpPr>
              <a:spLocks noChangeArrowheads="1"/>
            </p:cNvSpPr>
            <p:nvPr/>
          </p:nvSpPr>
          <p:spPr bwMode="auto">
            <a:xfrm>
              <a:off x="2805"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462" name="Rectangle 656"/>
            <p:cNvSpPr>
              <a:spLocks noChangeArrowheads="1"/>
            </p:cNvSpPr>
            <p:nvPr/>
          </p:nvSpPr>
          <p:spPr bwMode="auto">
            <a:xfrm>
              <a:off x="286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463" name="Rectangle 657"/>
            <p:cNvSpPr>
              <a:spLocks noChangeArrowheads="1"/>
            </p:cNvSpPr>
            <p:nvPr/>
          </p:nvSpPr>
          <p:spPr bwMode="auto">
            <a:xfrm>
              <a:off x="2929"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5464" name="Rectangle 658"/>
            <p:cNvSpPr>
              <a:spLocks noChangeArrowheads="1"/>
            </p:cNvSpPr>
            <p:nvPr/>
          </p:nvSpPr>
          <p:spPr bwMode="auto">
            <a:xfrm>
              <a:off x="2975"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465" name="Rectangle 659"/>
            <p:cNvSpPr>
              <a:spLocks noChangeArrowheads="1"/>
            </p:cNvSpPr>
            <p:nvPr/>
          </p:nvSpPr>
          <p:spPr bwMode="auto">
            <a:xfrm>
              <a:off x="3000"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466" name="Rectangle 660"/>
            <p:cNvSpPr>
              <a:spLocks noChangeArrowheads="1"/>
            </p:cNvSpPr>
            <p:nvPr/>
          </p:nvSpPr>
          <p:spPr bwMode="auto">
            <a:xfrm>
              <a:off x="3041"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467" name="Rectangle 661"/>
            <p:cNvSpPr>
              <a:spLocks noChangeArrowheads="1"/>
            </p:cNvSpPr>
            <p:nvPr/>
          </p:nvSpPr>
          <p:spPr bwMode="auto">
            <a:xfrm>
              <a:off x="3087"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468" name="Rectangle 662"/>
            <p:cNvSpPr>
              <a:spLocks noChangeArrowheads="1"/>
            </p:cNvSpPr>
            <p:nvPr/>
          </p:nvSpPr>
          <p:spPr bwMode="auto">
            <a:xfrm>
              <a:off x="3152"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469" name="Rectangle 663"/>
            <p:cNvSpPr>
              <a:spLocks noChangeArrowheads="1"/>
            </p:cNvSpPr>
            <p:nvPr/>
          </p:nvSpPr>
          <p:spPr bwMode="auto">
            <a:xfrm>
              <a:off x="3198"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470" name="Rectangle 664"/>
            <p:cNvSpPr>
              <a:spLocks noChangeArrowheads="1"/>
            </p:cNvSpPr>
            <p:nvPr/>
          </p:nvSpPr>
          <p:spPr bwMode="auto">
            <a:xfrm>
              <a:off x="2441"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471" name="Rectangle 665"/>
            <p:cNvSpPr>
              <a:spLocks noChangeArrowheads="1"/>
            </p:cNvSpPr>
            <p:nvPr/>
          </p:nvSpPr>
          <p:spPr bwMode="auto">
            <a:xfrm>
              <a:off x="2467"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472" name="Rectangle 666"/>
            <p:cNvSpPr>
              <a:spLocks noChangeArrowheads="1"/>
            </p:cNvSpPr>
            <p:nvPr/>
          </p:nvSpPr>
          <p:spPr bwMode="auto">
            <a:xfrm>
              <a:off x="2513" y="389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473" name="Rectangle 667"/>
            <p:cNvSpPr>
              <a:spLocks noChangeArrowheads="1"/>
            </p:cNvSpPr>
            <p:nvPr/>
          </p:nvSpPr>
          <p:spPr bwMode="auto">
            <a:xfrm>
              <a:off x="2577"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474" name="Rectangle 668"/>
            <p:cNvSpPr>
              <a:spLocks noChangeArrowheads="1"/>
            </p:cNvSpPr>
            <p:nvPr/>
          </p:nvSpPr>
          <p:spPr bwMode="auto">
            <a:xfrm>
              <a:off x="2623"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475" name="Rectangle 669"/>
            <p:cNvSpPr>
              <a:spLocks noChangeArrowheads="1"/>
            </p:cNvSpPr>
            <p:nvPr/>
          </p:nvSpPr>
          <p:spPr bwMode="auto">
            <a:xfrm>
              <a:off x="2649"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5476" name="Rectangle 670"/>
            <p:cNvSpPr>
              <a:spLocks noChangeArrowheads="1"/>
            </p:cNvSpPr>
            <p:nvPr/>
          </p:nvSpPr>
          <p:spPr bwMode="auto">
            <a:xfrm>
              <a:off x="2695"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477" name="Rectangle 671"/>
            <p:cNvSpPr>
              <a:spLocks noChangeArrowheads="1"/>
            </p:cNvSpPr>
            <p:nvPr/>
          </p:nvSpPr>
          <p:spPr bwMode="auto">
            <a:xfrm>
              <a:off x="2764"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5478" name="Rectangle 672"/>
            <p:cNvSpPr>
              <a:spLocks noChangeArrowheads="1"/>
            </p:cNvSpPr>
            <p:nvPr/>
          </p:nvSpPr>
          <p:spPr bwMode="auto">
            <a:xfrm>
              <a:off x="2811"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479" name="Rectangle 673"/>
            <p:cNvSpPr>
              <a:spLocks noChangeArrowheads="1"/>
            </p:cNvSpPr>
            <p:nvPr/>
          </p:nvSpPr>
          <p:spPr bwMode="auto">
            <a:xfrm>
              <a:off x="2857"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480" name="Rectangle 674"/>
            <p:cNvSpPr>
              <a:spLocks noChangeArrowheads="1"/>
            </p:cNvSpPr>
            <p:nvPr/>
          </p:nvSpPr>
          <p:spPr bwMode="auto">
            <a:xfrm>
              <a:off x="2882"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481" name="Rectangle 675"/>
            <p:cNvSpPr>
              <a:spLocks noChangeArrowheads="1"/>
            </p:cNvSpPr>
            <p:nvPr/>
          </p:nvSpPr>
          <p:spPr bwMode="auto">
            <a:xfrm>
              <a:off x="2929"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482" name="Rectangle 676"/>
            <p:cNvSpPr>
              <a:spLocks noChangeArrowheads="1"/>
            </p:cNvSpPr>
            <p:nvPr/>
          </p:nvSpPr>
          <p:spPr bwMode="auto">
            <a:xfrm>
              <a:off x="2954" y="3896"/>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483" name="Rectangle 677"/>
            <p:cNvSpPr>
              <a:spLocks noChangeArrowheads="1"/>
            </p:cNvSpPr>
            <p:nvPr/>
          </p:nvSpPr>
          <p:spPr bwMode="auto">
            <a:xfrm>
              <a:off x="3013"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484" name="Rectangle 678"/>
            <p:cNvSpPr>
              <a:spLocks noChangeArrowheads="1"/>
            </p:cNvSpPr>
            <p:nvPr/>
          </p:nvSpPr>
          <p:spPr bwMode="auto">
            <a:xfrm>
              <a:off x="3059" y="3896"/>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485" name="Rectangle 679"/>
            <p:cNvSpPr>
              <a:spLocks noChangeArrowheads="1"/>
            </p:cNvSpPr>
            <p:nvPr/>
          </p:nvSpPr>
          <p:spPr bwMode="auto">
            <a:xfrm>
              <a:off x="3113"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486" name="Rectangle 680"/>
            <p:cNvSpPr>
              <a:spLocks noChangeArrowheads="1"/>
            </p:cNvSpPr>
            <p:nvPr/>
          </p:nvSpPr>
          <p:spPr bwMode="auto">
            <a:xfrm>
              <a:off x="3139" y="3896"/>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w</a:t>
              </a:r>
              <a:endParaRPr lang="en-US" smtClean="0">
                <a:solidFill>
                  <a:srgbClr val="000000"/>
                </a:solidFill>
              </a:endParaRPr>
            </a:p>
          </p:txBody>
        </p:sp>
        <p:sp>
          <p:nvSpPr>
            <p:cNvPr id="25487" name="Rectangle 681"/>
            <p:cNvSpPr>
              <a:spLocks noChangeArrowheads="1"/>
            </p:cNvSpPr>
            <p:nvPr/>
          </p:nvSpPr>
          <p:spPr bwMode="auto">
            <a:xfrm>
              <a:off x="3206"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488" name="Rectangle 682"/>
            <p:cNvSpPr>
              <a:spLocks noChangeArrowheads="1"/>
            </p:cNvSpPr>
            <p:nvPr/>
          </p:nvSpPr>
          <p:spPr bwMode="auto">
            <a:xfrm>
              <a:off x="2441" y="4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489" name="Rectangle 683"/>
            <p:cNvSpPr>
              <a:spLocks noChangeArrowheads="1"/>
            </p:cNvSpPr>
            <p:nvPr/>
          </p:nvSpPr>
          <p:spPr bwMode="auto">
            <a:xfrm>
              <a:off x="2477" y="4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5490" name="Rectangle 684"/>
            <p:cNvSpPr>
              <a:spLocks noChangeArrowheads="1"/>
            </p:cNvSpPr>
            <p:nvPr/>
          </p:nvSpPr>
          <p:spPr bwMode="auto">
            <a:xfrm>
              <a:off x="2523" y="4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5491" name="Rectangle 685"/>
            <p:cNvSpPr>
              <a:spLocks noChangeArrowheads="1"/>
            </p:cNvSpPr>
            <p:nvPr/>
          </p:nvSpPr>
          <p:spPr bwMode="auto">
            <a:xfrm>
              <a:off x="2554" y="4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492" name="Rectangle 686"/>
            <p:cNvSpPr>
              <a:spLocks noChangeArrowheads="1"/>
            </p:cNvSpPr>
            <p:nvPr/>
          </p:nvSpPr>
          <p:spPr bwMode="auto">
            <a:xfrm>
              <a:off x="2585"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493" name="Rectangle 687"/>
            <p:cNvSpPr>
              <a:spLocks noChangeArrowheads="1"/>
            </p:cNvSpPr>
            <p:nvPr/>
          </p:nvSpPr>
          <p:spPr bwMode="auto">
            <a:xfrm>
              <a:off x="2626"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5494" name="Rectangle 688"/>
            <p:cNvSpPr>
              <a:spLocks noChangeArrowheads="1"/>
            </p:cNvSpPr>
            <p:nvPr/>
          </p:nvSpPr>
          <p:spPr bwMode="auto">
            <a:xfrm>
              <a:off x="2667"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495" name="Rectangle 689"/>
            <p:cNvSpPr>
              <a:spLocks noChangeArrowheads="1"/>
            </p:cNvSpPr>
            <p:nvPr/>
          </p:nvSpPr>
          <p:spPr bwMode="auto">
            <a:xfrm>
              <a:off x="2708" y="4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496" name="Rectangle 690"/>
            <p:cNvSpPr>
              <a:spLocks noChangeArrowheads="1"/>
            </p:cNvSpPr>
            <p:nvPr/>
          </p:nvSpPr>
          <p:spPr bwMode="auto">
            <a:xfrm>
              <a:off x="2744" y="4008"/>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5497" name="Line 691"/>
            <p:cNvSpPr>
              <a:spLocks noChangeShapeType="1"/>
            </p:cNvSpPr>
            <p:nvPr/>
          </p:nvSpPr>
          <p:spPr bwMode="auto">
            <a:xfrm flipH="1">
              <a:off x="2184" y="3737"/>
              <a:ext cx="200" cy="64"/>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498" name="Freeform 692"/>
            <p:cNvSpPr>
              <a:spLocks/>
            </p:cNvSpPr>
            <p:nvPr/>
          </p:nvSpPr>
          <p:spPr bwMode="auto">
            <a:xfrm>
              <a:off x="2119" y="3776"/>
              <a:ext cx="86" cy="46"/>
            </a:xfrm>
            <a:custGeom>
              <a:avLst/>
              <a:gdLst>
                <a:gd name="T0" fmla="*/ 73 w 86"/>
                <a:gd name="T1" fmla="*/ 0 h 46"/>
                <a:gd name="T2" fmla="*/ 0 w 86"/>
                <a:gd name="T3" fmla="*/ 46 h 46"/>
                <a:gd name="T4" fmla="*/ 86 w 86"/>
                <a:gd name="T5" fmla="*/ 42 h 46"/>
                <a:gd name="T6" fmla="*/ 73 w 86"/>
                <a:gd name="T7" fmla="*/ 0 h 46"/>
                <a:gd name="T8" fmla="*/ 0 60000 65536"/>
                <a:gd name="T9" fmla="*/ 0 60000 65536"/>
                <a:gd name="T10" fmla="*/ 0 60000 65536"/>
                <a:gd name="T11" fmla="*/ 0 60000 65536"/>
                <a:gd name="T12" fmla="*/ 0 w 86"/>
                <a:gd name="T13" fmla="*/ 0 h 46"/>
                <a:gd name="T14" fmla="*/ 86 w 86"/>
                <a:gd name="T15" fmla="*/ 46 h 46"/>
              </a:gdLst>
              <a:ahLst/>
              <a:cxnLst>
                <a:cxn ang="T8">
                  <a:pos x="T0" y="T1"/>
                </a:cxn>
                <a:cxn ang="T9">
                  <a:pos x="T2" y="T3"/>
                </a:cxn>
                <a:cxn ang="T10">
                  <a:pos x="T4" y="T5"/>
                </a:cxn>
                <a:cxn ang="T11">
                  <a:pos x="T6" y="T7"/>
                </a:cxn>
              </a:cxnLst>
              <a:rect l="T12" t="T13" r="T14" b="T15"/>
              <a:pathLst>
                <a:path w="86" h="46">
                  <a:moveTo>
                    <a:pt x="73" y="0"/>
                  </a:moveTo>
                  <a:lnTo>
                    <a:pt x="0" y="46"/>
                  </a:lnTo>
                  <a:lnTo>
                    <a:pt x="86" y="42"/>
                  </a:lnTo>
                  <a:lnTo>
                    <a:pt x="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499" name="Freeform 693"/>
            <p:cNvSpPr>
              <a:spLocks/>
            </p:cNvSpPr>
            <p:nvPr/>
          </p:nvSpPr>
          <p:spPr bwMode="auto">
            <a:xfrm>
              <a:off x="1457" y="3699"/>
              <a:ext cx="654" cy="161"/>
            </a:xfrm>
            <a:custGeom>
              <a:avLst/>
              <a:gdLst>
                <a:gd name="T0" fmla="*/ 123 w 654"/>
                <a:gd name="T1" fmla="*/ 54 h 161"/>
                <a:gd name="T2" fmla="*/ 125 w 654"/>
                <a:gd name="T3" fmla="*/ 54 h 161"/>
                <a:gd name="T4" fmla="*/ 108 w 654"/>
                <a:gd name="T5" fmla="*/ 88 h 161"/>
                <a:gd name="T6" fmla="*/ 83 w 654"/>
                <a:gd name="T7" fmla="*/ 129 h 161"/>
                <a:gd name="T8" fmla="*/ 65 w 654"/>
                <a:gd name="T9" fmla="*/ 152 h 161"/>
                <a:gd name="T10" fmla="*/ 64 w 654"/>
                <a:gd name="T11" fmla="*/ 158 h 161"/>
                <a:gd name="T12" fmla="*/ 56 w 654"/>
                <a:gd name="T13" fmla="*/ 160 h 161"/>
                <a:gd name="T14" fmla="*/ 50 w 654"/>
                <a:gd name="T15" fmla="*/ 161 h 161"/>
                <a:gd name="T16" fmla="*/ 35 w 654"/>
                <a:gd name="T17" fmla="*/ 161 h 161"/>
                <a:gd name="T18" fmla="*/ 19 w 654"/>
                <a:gd name="T19" fmla="*/ 160 h 161"/>
                <a:gd name="T20" fmla="*/ 0 w 654"/>
                <a:gd name="T21" fmla="*/ 160 h 161"/>
                <a:gd name="T22" fmla="*/ 12 w 654"/>
                <a:gd name="T23" fmla="*/ 136 h 161"/>
                <a:gd name="T24" fmla="*/ 10 w 654"/>
                <a:gd name="T25" fmla="*/ 136 h 161"/>
                <a:gd name="T26" fmla="*/ 48 w 654"/>
                <a:gd name="T27" fmla="*/ 54 h 161"/>
                <a:gd name="T28" fmla="*/ 56 w 654"/>
                <a:gd name="T29" fmla="*/ 46 h 161"/>
                <a:gd name="T30" fmla="*/ 69 w 654"/>
                <a:gd name="T31" fmla="*/ 19 h 161"/>
                <a:gd name="T32" fmla="*/ 423 w 654"/>
                <a:gd name="T33" fmla="*/ 8 h 161"/>
                <a:gd name="T34" fmla="*/ 423 w 654"/>
                <a:gd name="T35" fmla="*/ 6 h 161"/>
                <a:gd name="T36" fmla="*/ 556 w 654"/>
                <a:gd name="T37" fmla="*/ 6 h 161"/>
                <a:gd name="T38" fmla="*/ 556 w 654"/>
                <a:gd name="T39" fmla="*/ 4 h 161"/>
                <a:gd name="T40" fmla="*/ 654 w 654"/>
                <a:gd name="T41" fmla="*/ 0 h 161"/>
                <a:gd name="T42" fmla="*/ 629 w 654"/>
                <a:gd name="T43" fmla="*/ 52 h 161"/>
                <a:gd name="T44" fmla="*/ 627 w 654"/>
                <a:gd name="T45" fmla="*/ 52 h 161"/>
                <a:gd name="T46" fmla="*/ 593 w 654"/>
                <a:gd name="T47" fmla="*/ 125 h 161"/>
                <a:gd name="T48" fmla="*/ 591 w 654"/>
                <a:gd name="T49" fmla="*/ 106 h 161"/>
                <a:gd name="T50" fmla="*/ 593 w 654"/>
                <a:gd name="T51" fmla="*/ 79 h 161"/>
                <a:gd name="T52" fmla="*/ 596 w 654"/>
                <a:gd name="T53" fmla="*/ 44 h 161"/>
                <a:gd name="T54" fmla="*/ 571 w 654"/>
                <a:gd name="T55" fmla="*/ 48 h 161"/>
                <a:gd name="T56" fmla="*/ 539 w 654"/>
                <a:gd name="T57" fmla="*/ 50 h 161"/>
                <a:gd name="T58" fmla="*/ 500 w 654"/>
                <a:gd name="T59" fmla="*/ 44 h 161"/>
                <a:gd name="T60" fmla="*/ 477 w 654"/>
                <a:gd name="T61" fmla="*/ 42 h 161"/>
                <a:gd name="T62" fmla="*/ 452 w 654"/>
                <a:gd name="T63" fmla="*/ 42 h 161"/>
                <a:gd name="T64" fmla="*/ 441 w 654"/>
                <a:gd name="T65" fmla="*/ 61 h 161"/>
                <a:gd name="T66" fmla="*/ 423 w 654"/>
                <a:gd name="T67" fmla="*/ 79 h 161"/>
                <a:gd name="T68" fmla="*/ 400 w 654"/>
                <a:gd name="T69" fmla="*/ 104 h 161"/>
                <a:gd name="T70" fmla="*/ 398 w 654"/>
                <a:gd name="T71" fmla="*/ 102 h 161"/>
                <a:gd name="T72" fmla="*/ 389 w 654"/>
                <a:gd name="T73" fmla="*/ 104 h 161"/>
                <a:gd name="T74" fmla="*/ 375 w 654"/>
                <a:gd name="T75" fmla="*/ 106 h 161"/>
                <a:gd name="T76" fmla="*/ 358 w 654"/>
                <a:gd name="T77" fmla="*/ 106 h 161"/>
                <a:gd name="T78" fmla="*/ 337 w 654"/>
                <a:gd name="T79" fmla="*/ 106 h 161"/>
                <a:gd name="T80" fmla="*/ 325 w 654"/>
                <a:gd name="T81" fmla="*/ 104 h 161"/>
                <a:gd name="T82" fmla="*/ 314 w 654"/>
                <a:gd name="T83" fmla="*/ 102 h 161"/>
                <a:gd name="T84" fmla="*/ 316 w 654"/>
                <a:gd name="T85" fmla="*/ 86 h 161"/>
                <a:gd name="T86" fmla="*/ 316 w 654"/>
                <a:gd name="T87" fmla="*/ 67 h 161"/>
                <a:gd name="T88" fmla="*/ 316 w 654"/>
                <a:gd name="T89" fmla="*/ 58 h 161"/>
                <a:gd name="T90" fmla="*/ 314 w 654"/>
                <a:gd name="T91" fmla="*/ 44 h 161"/>
                <a:gd name="T92" fmla="*/ 291 w 654"/>
                <a:gd name="T93" fmla="*/ 50 h 161"/>
                <a:gd name="T94" fmla="*/ 262 w 654"/>
                <a:gd name="T95" fmla="*/ 52 h 161"/>
                <a:gd name="T96" fmla="*/ 239 w 654"/>
                <a:gd name="T97" fmla="*/ 50 h 161"/>
                <a:gd name="T98" fmla="*/ 217 w 654"/>
                <a:gd name="T99" fmla="*/ 46 h 161"/>
                <a:gd name="T100" fmla="*/ 189 w 654"/>
                <a:gd name="T101" fmla="*/ 40 h 161"/>
                <a:gd name="T102" fmla="*/ 162 w 654"/>
                <a:gd name="T103" fmla="*/ 40 h 161"/>
                <a:gd name="T104" fmla="*/ 144 w 654"/>
                <a:gd name="T105" fmla="*/ 44 h 161"/>
                <a:gd name="T106" fmla="*/ 123 w 654"/>
                <a:gd name="T107" fmla="*/ 54 h 1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61"/>
                <a:gd name="T164" fmla="*/ 654 w 654"/>
                <a:gd name="T165" fmla="*/ 161 h 16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61">
                  <a:moveTo>
                    <a:pt x="123" y="54"/>
                  </a:moveTo>
                  <a:lnTo>
                    <a:pt x="125" y="54"/>
                  </a:lnTo>
                  <a:lnTo>
                    <a:pt x="108" y="88"/>
                  </a:lnTo>
                  <a:lnTo>
                    <a:pt x="83" y="129"/>
                  </a:lnTo>
                  <a:lnTo>
                    <a:pt x="65" y="152"/>
                  </a:lnTo>
                  <a:lnTo>
                    <a:pt x="64" y="158"/>
                  </a:lnTo>
                  <a:lnTo>
                    <a:pt x="56" y="160"/>
                  </a:lnTo>
                  <a:lnTo>
                    <a:pt x="50" y="161"/>
                  </a:lnTo>
                  <a:lnTo>
                    <a:pt x="35" y="161"/>
                  </a:lnTo>
                  <a:lnTo>
                    <a:pt x="19" y="160"/>
                  </a:lnTo>
                  <a:lnTo>
                    <a:pt x="0" y="160"/>
                  </a:lnTo>
                  <a:lnTo>
                    <a:pt x="12" y="136"/>
                  </a:lnTo>
                  <a:lnTo>
                    <a:pt x="10" y="136"/>
                  </a:lnTo>
                  <a:lnTo>
                    <a:pt x="48" y="54"/>
                  </a:lnTo>
                  <a:lnTo>
                    <a:pt x="56" y="46"/>
                  </a:lnTo>
                  <a:lnTo>
                    <a:pt x="69" y="19"/>
                  </a:lnTo>
                  <a:lnTo>
                    <a:pt x="423" y="8"/>
                  </a:lnTo>
                  <a:lnTo>
                    <a:pt x="423" y="6"/>
                  </a:lnTo>
                  <a:lnTo>
                    <a:pt x="556" y="6"/>
                  </a:lnTo>
                  <a:lnTo>
                    <a:pt x="556" y="4"/>
                  </a:lnTo>
                  <a:lnTo>
                    <a:pt x="654" y="0"/>
                  </a:lnTo>
                  <a:lnTo>
                    <a:pt x="629" y="52"/>
                  </a:lnTo>
                  <a:lnTo>
                    <a:pt x="627" y="52"/>
                  </a:lnTo>
                  <a:lnTo>
                    <a:pt x="593" y="125"/>
                  </a:lnTo>
                  <a:lnTo>
                    <a:pt x="591" y="106"/>
                  </a:lnTo>
                  <a:lnTo>
                    <a:pt x="593" y="79"/>
                  </a:lnTo>
                  <a:lnTo>
                    <a:pt x="596" y="44"/>
                  </a:lnTo>
                  <a:lnTo>
                    <a:pt x="571" y="48"/>
                  </a:lnTo>
                  <a:lnTo>
                    <a:pt x="539" y="50"/>
                  </a:lnTo>
                  <a:lnTo>
                    <a:pt x="500" y="44"/>
                  </a:lnTo>
                  <a:lnTo>
                    <a:pt x="477" y="42"/>
                  </a:lnTo>
                  <a:lnTo>
                    <a:pt x="452" y="42"/>
                  </a:lnTo>
                  <a:lnTo>
                    <a:pt x="441" y="61"/>
                  </a:lnTo>
                  <a:lnTo>
                    <a:pt x="423" y="79"/>
                  </a:lnTo>
                  <a:lnTo>
                    <a:pt x="400" y="104"/>
                  </a:lnTo>
                  <a:lnTo>
                    <a:pt x="398" y="102"/>
                  </a:lnTo>
                  <a:lnTo>
                    <a:pt x="389" y="104"/>
                  </a:lnTo>
                  <a:lnTo>
                    <a:pt x="375" y="106"/>
                  </a:lnTo>
                  <a:lnTo>
                    <a:pt x="358" y="106"/>
                  </a:lnTo>
                  <a:lnTo>
                    <a:pt x="337" y="106"/>
                  </a:lnTo>
                  <a:lnTo>
                    <a:pt x="325" y="104"/>
                  </a:lnTo>
                  <a:lnTo>
                    <a:pt x="314" y="102"/>
                  </a:lnTo>
                  <a:lnTo>
                    <a:pt x="316" y="86"/>
                  </a:lnTo>
                  <a:lnTo>
                    <a:pt x="316" y="67"/>
                  </a:lnTo>
                  <a:lnTo>
                    <a:pt x="316" y="58"/>
                  </a:lnTo>
                  <a:lnTo>
                    <a:pt x="314" y="44"/>
                  </a:lnTo>
                  <a:lnTo>
                    <a:pt x="291" y="50"/>
                  </a:lnTo>
                  <a:lnTo>
                    <a:pt x="262" y="52"/>
                  </a:lnTo>
                  <a:lnTo>
                    <a:pt x="239" y="50"/>
                  </a:lnTo>
                  <a:lnTo>
                    <a:pt x="217" y="46"/>
                  </a:lnTo>
                  <a:lnTo>
                    <a:pt x="189" y="40"/>
                  </a:lnTo>
                  <a:lnTo>
                    <a:pt x="162" y="40"/>
                  </a:lnTo>
                  <a:lnTo>
                    <a:pt x="144" y="44"/>
                  </a:lnTo>
                  <a:lnTo>
                    <a:pt x="123" y="5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00" name="Freeform 694"/>
            <p:cNvSpPr>
              <a:spLocks/>
            </p:cNvSpPr>
            <p:nvPr/>
          </p:nvSpPr>
          <p:spPr bwMode="auto">
            <a:xfrm>
              <a:off x="1975" y="3743"/>
              <a:ext cx="78" cy="175"/>
            </a:xfrm>
            <a:custGeom>
              <a:avLst/>
              <a:gdLst>
                <a:gd name="T0" fmla="*/ 78 w 78"/>
                <a:gd name="T1" fmla="*/ 0 h 175"/>
                <a:gd name="T2" fmla="*/ 75 w 78"/>
                <a:gd name="T3" fmla="*/ 35 h 175"/>
                <a:gd name="T4" fmla="*/ 73 w 78"/>
                <a:gd name="T5" fmla="*/ 62 h 175"/>
                <a:gd name="T6" fmla="*/ 75 w 78"/>
                <a:gd name="T7" fmla="*/ 81 h 175"/>
                <a:gd name="T8" fmla="*/ 61 w 78"/>
                <a:gd name="T9" fmla="*/ 110 h 175"/>
                <a:gd name="T10" fmla="*/ 63 w 78"/>
                <a:gd name="T11" fmla="*/ 112 h 175"/>
                <a:gd name="T12" fmla="*/ 55 w 78"/>
                <a:gd name="T13" fmla="*/ 125 h 175"/>
                <a:gd name="T14" fmla="*/ 53 w 78"/>
                <a:gd name="T15" fmla="*/ 114 h 175"/>
                <a:gd name="T16" fmla="*/ 50 w 78"/>
                <a:gd name="T17" fmla="*/ 106 h 175"/>
                <a:gd name="T18" fmla="*/ 40 w 78"/>
                <a:gd name="T19" fmla="*/ 104 h 175"/>
                <a:gd name="T20" fmla="*/ 32 w 78"/>
                <a:gd name="T21" fmla="*/ 110 h 175"/>
                <a:gd name="T22" fmla="*/ 26 w 78"/>
                <a:gd name="T23" fmla="*/ 119 h 175"/>
                <a:gd name="T24" fmla="*/ 25 w 78"/>
                <a:gd name="T25" fmla="*/ 131 h 175"/>
                <a:gd name="T26" fmla="*/ 23 w 78"/>
                <a:gd name="T27" fmla="*/ 150 h 175"/>
                <a:gd name="T28" fmla="*/ 19 w 78"/>
                <a:gd name="T29" fmla="*/ 175 h 175"/>
                <a:gd name="T30" fmla="*/ 5 w 78"/>
                <a:gd name="T31" fmla="*/ 175 h 175"/>
                <a:gd name="T32" fmla="*/ 5 w 78"/>
                <a:gd name="T33" fmla="*/ 167 h 175"/>
                <a:gd name="T34" fmla="*/ 0 w 78"/>
                <a:gd name="T35" fmla="*/ 137 h 175"/>
                <a:gd name="T36" fmla="*/ 3 w 78"/>
                <a:gd name="T37" fmla="*/ 123 h 175"/>
                <a:gd name="T38" fmla="*/ 9 w 78"/>
                <a:gd name="T39" fmla="*/ 106 h 175"/>
                <a:gd name="T40" fmla="*/ 28 w 78"/>
                <a:gd name="T41" fmla="*/ 69 h 175"/>
                <a:gd name="T42" fmla="*/ 57 w 78"/>
                <a:gd name="T43" fmla="*/ 25 h 175"/>
                <a:gd name="T44" fmla="*/ 67 w 78"/>
                <a:gd name="T45" fmla="*/ 16 h 175"/>
                <a:gd name="T46" fmla="*/ 78 w 78"/>
                <a:gd name="T47" fmla="*/ 0 h 1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175"/>
                <a:gd name="T74" fmla="*/ 78 w 78"/>
                <a:gd name="T75" fmla="*/ 175 h 17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175">
                  <a:moveTo>
                    <a:pt x="78" y="0"/>
                  </a:moveTo>
                  <a:lnTo>
                    <a:pt x="75" y="35"/>
                  </a:lnTo>
                  <a:lnTo>
                    <a:pt x="73" y="62"/>
                  </a:lnTo>
                  <a:lnTo>
                    <a:pt x="75" y="81"/>
                  </a:lnTo>
                  <a:lnTo>
                    <a:pt x="61" y="110"/>
                  </a:lnTo>
                  <a:lnTo>
                    <a:pt x="63" y="112"/>
                  </a:lnTo>
                  <a:lnTo>
                    <a:pt x="55" y="125"/>
                  </a:lnTo>
                  <a:lnTo>
                    <a:pt x="53" y="114"/>
                  </a:lnTo>
                  <a:lnTo>
                    <a:pt x="50" y="106"/>
                  </a:lnTo>
                  <a:lnTo>
                    <a:pt x="40" y="104"/>
                  </a:lnTo>
                  <a:lnTo>
                    <a:pt x="32" y="110"/>
                  </a:lnTo>
                  <a:lnTo>
                    <a:pt x="26" y="119"/>
                  </a:lnTo>
                  <a:lnTo>
                    <a:pt x="25" y="131"/>
                  </a:lnTo>
                  <a:lnTo>
                    <a:pt x="23" y="150"/>
                  </a:lnTo>
                  <a:lnTo>
                    <a:pt x="19" y="175"/>
                  </a:lnTo>
                  <a:lnTo>
                    <a:pt x="5" y="175"/>
                  </a:lnTo>
                  <a:lnTo>
                    <a:pt x="5" y="167"/>
                  </a:lnTo>
                  <a:lnTo>
                    <a:pt x="0" y="137"/>
                  </a:lnTo>
                  <a:lnTo>
                    <a:pt x="3" y="123"/>
                  </a:lnTo>
                  <a:lnTo>
                    <a:pt x="9" y="106"/>
                  </a:lnTo>
                  <a:lnTo>
                    <a:pt x="28" y="69"/>
                  </a:lnTo>
                  <a:lnTo>
                    <a:pt x="57" y="25"/>
                  </a:lnTo>
                  <a:lnTo>
                    <a:pt x="67" y="16"/>
                  </a:lnTo>
                  <a:lnTo>
                    <a:pt x="78"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01" name="Freeform 695"/>
            <p:cNvSpPr>
              <a:spLocks/>
            </p:cNvSpPr>
            <p:nvPr/>
          </p:nvSpPr>
          <p:spPr bwMode="auto">
            <a:xfrm>
              <a:off x="1967" y="3824"/>
              <a:ext cx="94" cy="292"/>
            </a:xfrm>
            <a:custGeom>
              <a:avLst/>
              <a:gdLst>
                <a:gd name="T0" fmla="*/ 84 w 94"/>
                <a:gd name="T1" fmla="*/ 6 h 292"/>
                <a:gd name="T2" fmla="*/ 90 w 94"/>
                <a:gd name="T3" fmla="*/ 31 h 292"/>
                <a:gd name="T4" fmla="*/ 94 w 94"/>
                <a:gd name="T5" fmla="*/ 71 h 292"/>
                <a:gd name="T6" fmla="*/ 92 w 94"/>
                <a:gd name="T7" fmla="*/ 117 h 292"/>
                <a:gd name="T8" fmla="*/ 86 w 94"/>
                <a:gd name="T9" fmla="*/ 156 h 292"/>
                <a:gd name="T10" fmla="*/ 84 w 94"/>
                <a:gd name="T11" fmla="*/ 169 h 292"/>
                <a:gd name="T12" fmla="*/ 81 w 94"/>
                <a:gd name="T13" fmla="*/ 185 h 292"/>
                <a:gd name="T14" fmla="*/ 71 w 94"/>
                <a:gd name="T15" fmla="*/ 200 h 292"/>
                <a:gd name="T16" fmla="*/ 58 w 94"/>
                <a:gd name="T17" fmla="*/ 213 h 292"/>
                <a:gd name="T18" fmla="*/ 40 w 94"/>
                <a:gd name="T19" fmla="*/ 227 h 292"/>
                <a:gd name="T20" fmla="*/ 27 w 94"/>
                <a:gd name="T21" fmla="*/ 244 h 292"/>
                <a:gd name="T22" fmla="*/ 19 w 94"/>
                <a:gd name="T23" fmla="*/ 263 h 292"/>
                <a:gd name="T24" fmla="*/ 9 w 94"/>
                <a:gd name="T25" fmla="*/ 288 h 292"/>
                <a:gd name="T26" fmla="*/ 9 w 94"/>
                <a:gd name="T27" fmla="*/ 290 h 292"/>
                <a:gd name="T28" fmla="*/ 8 w 94"/>
                <a:gd name="T29" fmla="*/ 292 h 292"/>
                <a:gd name="T30" fmla="*/ 2 w 94"/>
                <a:gd name="T31" fmla="*/ 265 h 292"/>
                <a:gd name="T32" fmla="*/ 0 w 94"/>
                <a:gd name="T33" fmla="*/ 244 h 292"/>
                <a:gd name="T34" fmla="*/ 2 w 94"/>
                <a:gd name="T35" fmla="*/ 212 h 292"/>
                <a:gd name="T36" fmla="*/ 9 w 94"/>
                <a:gd name="T37" fmla="*/ 179 h 292"/>
                <a:gd name="T38" fmla="*/ 15 w 94"/>
                <a:gd name="T39" fmla="*/ 125 h 292"/>
                <a:gd name="T40" fmla="*/ 13 w 94"/>
                <a:gd name="T41" fmla="*/ 94 h 292"/>
                <a:gd name="T42" fmla="*/ 27 w 94"/>
                <a:gd name="T43" fmla="*/ 94 h 292"/>
                <a:gd name="T44" fmla="*/ 27 w 94"/>
                <a:gd name="T45" fmla="*/ 98 h 292"/>
                <a:gd name="T46" fmla="*/ 25 w 94"/>
                <a:gd name="T47" fmla="*/ 121 h 292"/>
                <a:gd name="T48" fmla="*/ 27 w 94"/>
                <a:gd name="T49" fmla="*/ 148 h 292"/>
                <a:gd name="T50" fmla="*/ 33 w 94"/>
                <a:gd name="T51" fmla="*/ 169 h 292"/>
                <a:gd name="T52" fmla="*/ 38 w 94"/>
                <a:gd name="T53" fmla="*/ 181 h 292"/>
                <a:gd name="T54" fmla="*/ 42 w 94"/>
                <a:gd name="T55" fmla="*/ 186 h 292"/>
                <a:gd name="T56" fmla="*/ 44 w 94"/>
                <a:gd name="T57" fmla="*/ 190 h 292"/>
                <a:gd name="T58" fmla="*/ 48 w 94"/>
                <a:gd name="T59" fmla="*/ 192 h 292"/>
                <a:gd name="T60" fmla="*/ 52 w 94"/>
                <a:gd name="T61" fmla="*/ 190 h 292"/>
                <a:gd name="T62" fmla="*/ 58 w 94"/>
                <a:gd name="T63" fmla="*/ 188 h 292"/>
                <a:gd name="T64" fmla="*/ 61 w 94"/>
                <a:gd name="T65" fmla="*/ 175 h 292"/>
                <a:gd name="T66" fmla="*/ 63 w 94"/>
                <a:gd name="T67" fmla="*/ 163 h 292"/>
                <a:gd name="T68" fmla="*/ 69 w 94"/>
                <a:gd name="T69" fmla="*/ 146 h 292"/>
                <a:gd name="T70" fmla="*/ 75 w 94"/>
                <a:gd name="T71" fmla="*/ 133 h 292"/>
                <a:gd name="T72" fmla="*/ 77 w 94"/>
                <a:gd name="T73" fmla="*/ 108 h 292"/>
                <a:gd name="T74" fmla="*/ 77 w 94"/>
                <a:gd name="T75" fmla="*/ 86 h 292"/>
                <a:gd name="T76" fmla="*/ 69 w 94"/>
                <a:gd name="T77" fmla="*/ 63 h 292"/>
                <a:gd name="T78" fmla="*/ 63 w 94"/>
                <a:gd name="T79" fmla="*/ 46 h 292"/>
                <a:gd name="T80" fmla="*/ 63 w 94"/>
                <a:gd name="T81" fmla="*/ 44 h 292"/>
                <a:gd name="T82" fmla="*/ 71 w 94"/>
                <a:gd name="T83" fmla="*/ 31 h 292"/>
                <a:gd name="T84" fmla="*/ 69 w 94"/>
                <a:gd name="T85" fmla="*/ 29 h 292"/>
                <a:gd name="T86" fmla="*/ 83 w 94"/>
                <a:gd name="T87" fmla="*/ 0 h 292"/>
                <a:gd name="T88" fmla="*/ 84 w 94"/>
                <a:gd name="T89" fmla="*/ 6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4"/>
                <a:gd name="T136" fmla="*/ 0 h 292"/>
                <a:gd name="T137" fmla="*/ 94 w 9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4" h="292">
                  <a:moveTo>
                    <a:pt x="84" y="6"/>
                  </a:moveTo>
                  <a:lnTo>
                    <a:pt x="90" y="31"/>
                  </a:lnTo>
                  <a:lnTo>
                    <a:pt x="94" y="71"/>
                  </a:lnTo>
                  <a:lnTo>
                    <a:pt x="92" y="117"/>
                  </a:lnTo>
                  <a:lnTo>
                    <a:pt x="86" y="156"/>
                  </a:lnTo>
                  <a:lnTo>
                    <a:pt x="84" y="169"/>
                  </a:lnTo>
                  <a:lnTo>
                    <a:pt x="81" y="185"/>
                  </a:lnTo>
                  <a:lnTo>
                    <a:pt x="71" y="200"/>
                  </a:lnTo>
                  <a:lnTo>
                    <a:pt x="58" y="213"/>
                  </a:lnTo>
                  <a:lnTo>
                    <a:pt x="40" y="227"/>
                  </a:lnTo>
                  <a:lnTo>
                    <a:pt x="27" y="244"/>
                  </a:lnTo>
                  <a:lnTo>
                    <a:pt x="19" y="263"/>
                  </a:lnTo>
                  <a:lnTo>
                    <a:pt x="9" y="288"/>
                  </a:lnTo>
                  <a:lnTo>
                    <a:pt x="9" y="290"/>
                  </a:lnTo>
                  <a:lnTo>
                    <a:pt x="8" y="292"/>
                  </a:lnTo>
                  <a:lnTo>
                    <a:pt x="2" y="265"/>
                  </a:lnTo>
                  <a:lnTo>
                    <a:pt x="0" y="244"/>
                  </a:lnTo>
                  <a:lnTo>
                    <a:pt x="2" y="212"/>
                  </a:lnTo>
                  <a:lnTo>
                    <a:pt x="9" y="179"/>
                  </a:lnTo>
                  <a:lnTo>
                    <a:pt x="15" y="125"/>
                  </a:lnTo>
                  <a:lnTo>
                    <a:pt x="13" y="94"/>
                  </a:lnTo>
                  <a:lnTo>
                    <a:pt x="27" y="94"/>
                  </a:lnTo>
                  <a:lnTo>
                    <a:pt x="27" y="98"/>
                  </a:lnTo>
                  <a:lnTo>
                    <a:pt x="25" y="121"/>
                  </a:lnTo>
                  <a:lnTo>
                    <a:pt x="27" y="148"/>
                  </a:lnTo>
                  <a:lnTo>
                    <a:pt x="33" y="169"/>
                  </a:lnTo>
                  <a:lnTo>
                    <a:pt x="38" y="181"/>
                  </a:lnTo>
                  <a:lnTo>
                    <a:pt x="42" y="186"/>
                  </a:lnTo>
                  <a:lnTo>
                    <a:pt x="44" y="190"/>
                  </a:lnTo>
                  <a:lnTo>
                    <a:pt x="48" y="192"/>
                  </a:lnTo>
                  <a:lnTo>
                    <a:pt x="52" y="190"/>
                  </a:lnTo>
                  <a:lnTo>
                    <a:pt x="58" y="188"/>
                  </a:lnTo>
                  <a:lnTo>
                    <a:pt x="61" y="175"/>
                  </a:lnTo>
                  <a:lnTo>
                    <a:pt x="63" y="163"/>
                  </a:lnTo>
                  <a:lnTo>
                    <a:pt x="69" y="146"/>
                  </a:lnTo>
                  <a:lnTo>
                    <a:pt x="75" y="133"/>
                  </a:lnTo>
                  <a:lnTo>
                    <a:pt x="77" y="108"/>
                  </a:lnTo>
                  <a:lnTo>
                    <a:pt x="77" y="86"/>
                  </a:lnTo>
                  <a:lnTo>
                    <a:pt x="69" y="63"/>
                  </a:lnTo>
                  <a:lnTo>
                    <a:pt x="63" y="46"/>
                  </a:lnTo>
                  <a:lnTo>
                    <a:pt x="63" y="44"/>
                  </a:lnTo>
                  <a:lnTo>
                    <a:pt x="71" y="31"/>
                  </a:lnTo>
                  <a:lnTo>
                    <a:pt x="69" y="29"/>
                  </a:lnTo>
                  <a:lnTo>
                    <a:pt x="83" y="0"/>
                  </a:lnTo>
                  <a:lnTo>
                    <a:pt x="84"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02" name="Freeform 696"/>
            <p:cNvSpPr>
              <a:spLocks/>
            </p:cNvSpPr>
            <p:nvPr/>
          </p:nvSpPr>
          <p:spPr bwMode="auto">
            <a:xfrm>
              <a:off x="1805" y="3870"/>
              <a:ext cx="175" cy="54"/>
            </a:xfrm>
            <a:custGeom>
              <a:avLst/>
              <a:gdLst>
                <a:gd name="T0" fmla="*/ 170 w 175"/>
                <a:gd name="T1" fmla="*/ 10 h 54"/>
                <a:gd name="T2" fmla="*/ 175 w 175"/>
                <a:gd name="T3" fmla="*/ 40 h 54"/>
                <a:gd name="T4" fmla="*/ 175 w 175"/>
                <a:gd name="T5" fmla="*/ 48 h 54"/>
                <a:gd name="T6" fmla="*/ 2 w 175"/>
                <a:gd name="T7" fmla="*/ 54 h 54"/>
                <a:gd name="T8" fmla="*/ 0 w 175"/>
                <a:gd name="T9" fmla="*/ 39 h 54"/>
                <a:gd name="T10" fmla="*/ 0 w 175"/>
                <a:gd name="T11" fmla="*/ 25 h 54"/>
                <a:gd name="T12" fmla="*/ 4 w 175"/>
                <a:gd name="T13" fmla="*/ 10 h 54"/>
                <a:gd name="T14" fmla="*/ 23 w 175"/>
                <a:gd name="T15" fmla="*/ 15 h 54"/>
                <a:gd name="T16" fmla="*/ 50 w 175"/>
                <a:gd name="T17" fmla="*/ 19 h 54"/>
                <a:gd name="T18" fmla="*/ 66 w 175"/>
                <a:gd name="T19" fmla="*/ 17 h 54"/>
                <a:gd name="T20" fmla="*/ 83 w 175"/>
                <a:gd name="T21" fmla="*/ 12 h 54"/>
                <a:gd name="T22" fmla="*/ 104 w 175"/>
                <a:gd name="T23" fmla="*/ 4 h 54"/>
                <a:gd name="T24" fmla="*/ 125 w 175"/>
                <a:gd name="T25" fmla="*/ 0 h 54"/>
                <a:gd name="T26" fmla="*/ 145 w 175"/>
                <a:gd name="T27" fmla="*/ 2 h 54"/>
                <a:gd name="T28" fmla="*/ 168 w 175"/>
                <a:gd name="T29" fmla="*/ 10 h 54"/>
                <a:gd name="T30" fmla="*/ 170 w 175"/>
                <a:gd name="T31" fmla="*/ 10 h 54"/>
                <a:gd name="T32" fmla="*/ 170 w 175"/>
                <a:gd name="T33" fmla="*/ 1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5"/>
                <a:gd name="T52" fmla="*/ 0 h 54"/>
                <a:gd name="T53" fmla="*/ 175 w 175"/>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5" h="54">
                  <a:moveTo>
                    <a:pt x="170" y="10"/>
                  </a:moveTo>
                  <a:lnTo>
                    <a:pt x="175" y="40"/>
                  </a:lnTo>
                  <a:lnTo>
                    <a:pt x="175" y="48"/>
                  </a:lnTo>
                  <a:lnTo>
                    <a:pt x="2" y="54"/>
                  </a:lnTo>
                  <a:lnTo>
                    <a:pt x="0" y="39"/>
                  </a:lnTo>
                  <a:lnTo>
                    <a:pt x="0" y="25"/>
                  </a:lnTo>
                  <a:lnTo>
                    <a:pt x="4" y="10"/>
                  </a:lnTo>
                  <a:lnTo>
                    <a:pt x="23" y="15"/>
                  </a:lnTo>
                  <a:lnTo>
                    <a:pt x="50" y="19"/>
                  </a:lnTo>
                  <a:lnTo>
                    <a:pt x="66" y="17"/>
                  </a:lnTo>
                  <a:lnTo>
                    <a:pt x="83" y="12"/>
                  </a:lnTo>
                  <a:lnTo>
                    <a:pt x="104" y="4"/>
                  </a:lnTo>
                  <a:lnTo>
                    <a:pt x="125" y="0"/>
                  </a:lnTo>
                  <a:lnTo>
                    <a:pt x="145" y="2"/>
                  </a:lnTo>
                  <a:lnTo>
                    <a:pt x="168" y="10"/>
                  </a:lnTo>
                  <a:lnTo>
                    <a:pt x="170" y="1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03" name="Freeform 697"/>
            <p:cNvSpPr>
              <a:spLocks/>
            </p:cNvSpPr>
            <p:nvPr/>
          </p:nvSpPr>
          <p:spPr bwMode="auto">
            <a:xfrm>
              <a:off x="1699" y="3801"/>
              <a:ext cx="158" cy="127"/>
            </a:xfrm>
            <a:custGeom>
              <a:avLst/>
              <a:gdLst>
                <a:gd name="T0" fmla="*/ 156 w 158"/>
                <a:gd name="T1" fmla="*/ 4 h 127"/>
                <a:gd name="T2" fmla="*/ 143 w 158"/>
                <a:gd name="T3" fmla="*/ 31 h 127"/>
                <a:gd name="T4" fmla="*/ 133 w 158"/>
                <a:gd name="T5" fmla="*/ 52 h 127"/>
                <a:gd name="T6" fmla="*/ 129 w 158"/>
                <a:gd name="T7" fmla="*/ 59 h 127"/>
                <a:gd name="T8" fmla="*/ 120 w 158"/>
                <a:gd name="T9" fmla="*/ 65 h 127"/>
                <a:gd name="T10" fmla="*/ 112 w 158"/>
                <a:gd name="T11" fmla="*/ 71 h 127"/>
                <a:gd name="T12" fmla="*/ 110 w 158"/>
                <a:gd name="T13" fmla="*/ 79 h 127"/>
                <a:gd name="T14" fmla="*/ 106 w 158"/>
                <a:gd name="T15" fmla="*/ 94 h 127"/>
                <a:gd name="T16" fmla="*/ 106 w 158"/>
                <a:gd name="T17" fmla="*/ 108 h 127"/>
                <a:gd name="T18" fmla="*/ 108 w 158"/>
                <a:gd name="T19" fmla="*/ 123 h 127"/>
                <a:gd name="T20" fmla="*/ 0 w 158"/>
                <a:gd name="T21" fmla="*/ 127 h 127"/>
                <a:gd name="T22" fmla="*/ 10 w 158"/>
                <a:gd name="T23" fmla="*/ 115 h 127"/>
                <a:gd name="T24" fmla="*/ 29 w 158"/>
                <a:gd name="T25" fmla="*/ 84 h 127"/>
                <a:gd name="T26" fmla="*/ 37 w 158"/>
                <a:gd name="T27" fmla="*/ 69 h 127"/>
                <a:gd name="T28" fmla="*/ 47 w 158"/>
                <a:gd name="T29" fmla="*/ 48 h 127"/>
                <a:gd name="T30" fmla="*/ 50 w 158"/>
                <a:gd name="T31" fmla="*/ 34 h 127"/>
                <a:gd name="T32" fmla="*/ 56 w 158"/>
                <a:gd name="T33" fmla="*/ 17 h 127"/>
                <a:gd name="T34" fmla="*/ 62 w 158"/>
                <a:gd name="T35" fmla="*/ 9 h 127"/>
                <a:gd name="T36" fmla="*/ 72 w 158"/>
                <a:gd name="T37" fmla="*/ 0 h 127"/>
                <a:gd name="T38" fmla="*/ 83 w 158"/>
                <a:gd name="T39" fmla="*/ 2 h 127"/>
                <a:gd name="T40" fmla="*/ 95 w 158"/>
                <a:gd name="T41" fmla="*/ 4 h 127"/>
                <a:gd name="T42" fmla="*/ 116 w 158"/>
                <a:gd name="T43" fmla="*/ 4 h 127"/>
                <a:gd name="T44" fmla="*/ 133 w 158"/>
                <a:gd name="T45" fmla="*/ 4 h 127"/>
                <a:gd name="T46" fmla="*/ 147 w 158"/>
                <a:gd name="T47" fmla="*/ 2 h 127"/>
                <a:gd name="T48" fmla="*/ 156 w 158"/>
                <a:gd name="T49" fmla="*/ 0 h 127"/>
                <a:gd name="T50" fmla="*/ 158 w 158"/>
                <a:gd name="T51" fmla="*/ 2 h 127"/>
                <a:gd name="T52" fmla="*/ 156 w 158"/>
                <a:gd name="T53" fmla="*/ 4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8"/>
                <a:gd name="T82" fmla="*/ 0 h 127"/>
                <a:gd name="T83" fmla="*/ 158 w 158"/>
                <a:gd name="T84" fmla="*/ 127 h 1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8" h="127">
                  <a:moveTo>
                    <a:pt x="156" y="4"/>
                  </a:moveTo>
                  <a:lnTo>
                    <a:pt x="143" y="31"/>
                  </a:lnTo>
                  <a:lnTo>
                    <a:pt x="133" y="52"/>
                  </a:lnTo>
                  <a:lnTo>
                    <a:pt x="129" y="59"/>
                  </a:lnTo>
                  <a:lnTo>
                    <a:pt x="120" y="65"/>
                  </a:lnTo>
                  <a:lnTo>
                    <a:pt x="112" y="71"/>
                  </a:lnTo>
                  <a:lnTo>
                    <a:pt x="110" y="79"/>
                  </a:lnTo>
                  <a:lnTo>
                    <a:pt x="106" y="94"/>
                  </a:lnTo>
                  <a:lnTo>
                    <a:pt x="106" y="108"/>
                  </a:lnTo>
                  <a:lnTo>
                    <a:pt x="108" y="123"/>
                  </a:lnTo>
                  <a:lnTo>
                    <a:pt x="0" y="127"/>
                  </a:lnTo>
                  <a:lnTo>
                    <a:pt x="10" y="115"/>
                  </a:lnTo>
                  <a:lnTo>
                    <a:pt x="29" y="84"/>
                  </a:lnTo>
                  <a:lnTo>
                    <a:pt x="37" y="69"/>
                  </a:lnTo>
                  <a:lnTo>
                    <a:pt x="47" y="48"/>
                  </a:lnTo>
                  <a:lnTo>
                    <a:pt x="50" y="34"/>
                  </a:lnTo>
                  <a:lnTo>
                    <a:pt x="56" y="17"/>
                  </a:lnTo>
                  <a:lnTo>
                    <a:pt x="62" y="9"/>
                  </a:lnTo>
                  <a:lnTo>
                    <a:pt x="72" y="0"/>
                  </a:lnTo>
                  <a:lnTo>
                    <a:pt x="83" y="2"/>
                  </a:lnTo>
                  <a:lnTo>
                    <a:pt x="95" y="4"/>
                  </a:lnTo>
                  <a:lnTo>
                    <a:pt x="116" y="4"/>
                  </a:lnTo>
                  <a:lnTo>
                    <a:pt x="133" y="4"/>
                  </a:lnTo>
                  <a:lnTo>
                    <a:pt x="147" y="2"/>
                  </a:lnTo>
                  <a:lnTo>
                    <a:pt x="156" y="0"/>
                  </a:lnTo>
                  <a:lnTo>
                    <a:pt x="158" y="2"/>
                  </a:lnTo>
                  <a:lnTo>
                    <a:pt x="156" y="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04" name="Freeform 698"/>
            <p:cNvSpPr>
              <a:spLocks/>
            </p:cNvSpPr>
            <p:nvPr/>
          </p:nvSpPr>
          <p:spPr bwMode="auto">
            <a:xfrm>
              <a:off x="1809" y="3741"/>
              <a:ext cx="244" cy="148"/>
            </a:xfrm>
            <a:custGeom>
              <a:avLst/>
              <a:gdLst>
                <a:gd name="T0" fmla="*/ 169 w 244"/>
                <a:gd name="T1" fmla="*/ 125 h 148"/>
                <a:gd name="T2" fmla="*/ 166 w 244"/>
                <a:gd name="T3" fmla="*/ 139 h 148"/>
                <a:gd name="T4" fmla="*/ 166 w 244"/>
                <a:gd name="T5" fmla="*/ 139 h 148"/>
                <a:gd name="T6" fmla="*/ 164 w 244"/>
                <a:gd name="T7" fmla="*/ 139 h 148"/>
                <a:gd name="T8" fmla="*/ 141 w 244"/>
                <a:gd name="T9" fmla="*/ 131 h 148"/>
                <a:gd name="T10" fmla="*/ 121 w 244"/>
                <a:gd name="T11" fmla="*/ 129 h 148"/>
                <a:gd name="T12" fmla="*/ 100 w 244"/>
                <a:gd name="T13" fmla="*/ 133 h 148"/>
                <a:gd name="T14" fmla="*/ 79 w 244"/>
                <a:gd name="T15" fmla="*/ 141 h 148"/>
                <a:gd name="T16" fmla="*/ 62 w 244"/>
                <a:gd name="T17" fmla="*/ 146 h 148"/>
                <a:gd name="T18" fmla="*/ 46 w 244"/>
                <a:gd name="T19" fmla="*/ 148 h 148"/>
                <a:gd name="T20" fmla="*/ 19 w 244"/>
                <a:gd name="T21" fmla="*/ 144 h 148"/>
                <a:gd name="T22" fmla="*/ 0 w 244"/>
                <a:gd name="T23" fmla="*/ 139 h 148"/>
                <a:gd name="T24" fmla="*/ 2 w 244"/>
                <a:gd name="T25" fmla="*/ 131 h 148"/>
                <a:gd name="T26" fmla="*/ 10 w 244"/>
                <a:gd name="T27" fmla="*/ 125 h 148"/>
                <a:gd name="T28" fmla="*/ 19 w 244"/>
                <a:gd name="T29" fmla="*/ 119 h 148"/>
                <a:gd name="T30" fmla="*/ 23 w 244"/>
                <a:gd name="T31" fmla="*/ 112 h 148"/>
                <a:gd name="T32" fmla="*/ 33 w 244"/>
                <a:gd name="T33" fmla="*/ 91 h 148"/>
                <a:gd name="T34" fmla="*/ 46 w 244"/>
                <a:gd name="T35" fmla="*/ 64 h 148"/>
                <a:gd name="T36" fmla="*/ 48 w 244"/>
                <a:gd name="T37" fmla="*/ 62 h 148"/>
                <a:gd name="T38" fmla="*/ 71 w 244"/>
                <a:gd name="T39" fmla="*/ 37 h 148"/>
                <a:gd name="T40" fmla="*/ 89 w 244"/>
                <a:gd name="T41" fmla="*/ 19 h 148"/>
                <a:gd name="T42" fmla="*/ 100 w 244"/>
                <a:gd name="T43" fmla="*/ 0 h 148"/>
                <a:gd name="T44" fmla="*/ 125 w 244"/>
                <a:gd name="T45" fmla="*/ 0 h 148"/>
                <a:gd name="T46" fmla="*/ 148 w 244"/>
                <a:gd name="T47" fmla="*/ 2 h 148"/>
                <a:gd name="T48" fmla="*/ 187 w 244"/>
                <a:gd name="T49" fmla="*/ 8 h 148"/>
                <a:gd name="T50" fmla="*/ 219 w 244"/>
                <a:gd name="T51" fmla="*/ 6 h 148"/>
                <a:gd name="T52" fmla="*/ 244 w 244"/>
                <a:gd name="T53" fmla="*/ 2 h 148"/>
                <a:gd name="T54" fmla="*/ 233 w 244"/>
                <a:gd name="T55" fmla="*/ 18 h 148"/>
                <a:gd name="T56" fmla="*/ 223 w 244"/>
                <a:gd name="T57" fmla="*/ 27 h 148"/>
                <a:gd name="T58" fmla="*/ 194 w 244"/>
                <a:gd name="T59" fmla="*/ 71 h 148"/>
                <a:gd name="T60" fmla="*/ 175 w 244"/>
                <a:gd name="T61" fmla="*/ 108 h 148"/>
                <a:gd name="T62" fmla="*/ 169 w 244"/>
                <a:gd name="T63" fmla="*/ 125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4"/>
                <a:gd name="T97" fmla="*/ 0 h 148"/>
                <a:gd name="T98" fmla="*/ 244 w 244"/>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4" h="148">
                  <a:moveTo>
                    <a:pt x="169" y="125"/>
                  </a:moveTo>
                  <a:lnTo>
                    <a:pt x="166" y="139"/>
                  </a:lnTo>
                  <a:lnTo>
                    <a:pt x="164" y="139"/>
                  </a:lnTo>
                  <a:lnTo>
                    <a:pt x="141" y="131"/>
                  </a:lnTo>
                  <a:lnTo>
                    <a:pt x="121" y="129"/>
                  </a:lnTo>
                  <a:lnTo>
                    <a:pt x="100" y="133"/>
                  </a:lnTo>
                  <a:lnTo>
                    <a:pt x="79" y="141"/>
                  </a:lnTo>
                  <a:lnTo>
                    <a:pt x="62" y="146"/>
                  </a:lnTo>
                  <a:lnTo>
                    <a:pt x="46" y="148"/>
                  </a:lnTo>
                  <a:lnTo>
                    <a:pt x="19" y="144"/>
                  </a:lnTo>
                  <a:lnTo>
                    <a:pt x="0" y="139"/>
                  </a:lnTo>
                  <a:lnTo>
                    <a:pt x="2" y="131"/>
                  </a:lnTo>
                  <a:lnTo>
                    <a:pt x="10" y="125"/>
                  </a:lnTo>
                  <a:lnTo>
                    <a:pt x="19" y="119"/>
                  </a:lnTo>
                  <a:lnTo>
                    <a:pt x="23" y="112"/>
                  </a:lnTo>
                  <a:lnTo>
                    <a:pt x="33" y="91"/>
                  </a:lnTo>
                  <a:lnTo>
                    <a:pt x="46" y="64"/>
                  </a:lnTo>
                  <a:lnTo>
                    <a:pt x="48" y="62"/>
                  </a:lnTo>
                  <a:lnTo>
                    <a:pt x="71" y="37"/>
                  </a:lnTo>
                  <a:lnTo>
                    <a:pt x="89" y="19"/>
                  </a:lnTo>
                  <a:lnTo>
                    <a:pt x="100" y="0"/>
                  </a:lnTo>
                  <a:lnTo>
                    <a:pt x="125" y="0"/>
                  </a:lnTo>
                  <a:lnTo>
                    <a:pt x="148" y="2"/>
                  </a:lnTo>
                  <a:lnTo>
                    <a:pt x="187" y="8"/>
                  </a:lnTo>
                  <a:lnTo>
                    <a:pt x="219" y="6"/>
                  </a:lnTo>
                  <a:lnTo>
                    <a:pt x="244" y="2"/>
                  </a:lnTo>
                  <a:lnTo>
                    <a:pt x="233" y="18"/>
                  </a:lnTo>
                  <a:lnTo>
                    <a:pt x="223" y="27"/>
                  </a:lnTo>
                  <a:lnTo>
                    <a:pt x="194" y="71"/>
                  </a:lnTo>
                  <a:lnTo>
                    <a:pt x="175" y="108"/>
                  </a:lnTo>
                  <a:lnTo>
                    <a:pt x="169" y="125"/>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05" name="Freeform 699"/>
            <p:cNvSpPr>
              <a:spLocks/>
            </p:cNvSpPr>
            <p:nvPr/>
          </p:nvSpPr>
          <p:spPr bwMode="auto">
            <a:xfrm>
              <a:off x="1692" y="3743"/>
              <a:ext cx="81" cy="185"/>
            </a:xfrm>
            <a:custGeom>
              <a:avLst/>
              <a:gdLst>
                <a:gd name="T0" fmla="*/ 81 w 81"/>
                <a:gd name="T1" fmla="*/ 14 h 185"/>
                <a:gd name="T2" fmla="*/ 81 w 81"/>
                <a:gd name="T3" fmla="*/ 23 h 185"/>
                <a:gd name="T4" fmla="*/ 81 w 81"/>
                <a:gd name="T5" fmla="*/ 42 h 185"/>
                <a:gd name="T6" fmla="*/ 79 w 81"/>
                <a:gd name="T7" fmla="*/ 58 h 185"/>
                <a:gd name="T8" fmla="*/ 69 w 81"/>
                <a:gd name="T9" fmla="*/ 67 h 185"/>
                <a:gd name="T10" fmla="*/ 63 w 81"/>
                <a:gd name="T11" fmla="*/ 75 h 185"/>
                <a:gd name="T12" fmla="*/ 57 w 81"/>
                <a:gd name="T13" fmla="*/ 92 h 185"/>
                <a:gd name="T14" fmla="*/ 54 w 81"/>
                <a:gd name="T15" fmla="*/ 106 h 185"/>
                <a:gd name="T16" fmla="*/ 44 w 81"/>
                <a:gd name="T17" fmla="*/ 127 h 185"/>
                <a:gd name="T18" fmla="*/ 36 w 81"/>
                <a:gd name="T19" fmla="*/ 142 h 185"/>
                <a:gd name="T20" fmla="*/ 17 w 81"/>
                <a:gd name="T21" fmla="*/ 173 h 185"/>
                <a:gd name="T22" fmla="*/ 7 w 81"/>
                <a:gd name="T23" fmla="*/ 185 h 185"/>
                <a:gd name="T24" fmla="*/ 0 w 81"/>
                <a:gd name="T25" fmla="*/ 185 h 185"/>
                <a:gd name="T26" fmla="*/ 2 w 81"/>
                <a:gd name="T27" fmla="*/ 177 h 185"/>
                <a:gd name="T28" fmla="*/ 2 w 81"/>
                <a:gd name="T29" fmla="*/ 158 h 185"/>
                <a:gd name="T30" fmla="*/ 2 w 81"/>
                <a:gd name="T31" fmla="*/ 148 h 185"/>
                <a:gd name="T32" fmla="*/ 0 w 81"/>
                <a:gd name="T33" fmla="*/ 137 h 185"/>
                <a:gd name="T34" fmla="*/ 15 w 81"/>
                <a:gd name="T35" fmla="*/ 119 h 185"/>
                <a:gd name="T36" fmla="*/ 32 w 81"/>
                <a:gd name="T37" fmla="*/ 92 h 185"/>
                <a:gd name="T38" fmla="*/ 42 w 81"/>
                <a:gd name="T39" fmla="*/ 66 h 185"/>
                <a:gd name="T40" fmla="*/ 48 w 81"/>
                <a:gd name="T41" fmla="*/ 48 h 185"/>
                <a:gd name="T42" fmla="*/ 54 w 81"/>
                <a:gd name="T43" fmla="*/ 31 h 185"/>
                <a:gd name="T44" fmla="*/ 63 w 81"/>
                <a:gd name="T45" fmla="*/ 17 h 185"/>
                <a:gd name="T46" fmla="*/ 79 w 81"/>
                <a:gd name="T47" fmla="*/ 0 h 185"/>
                <a:gd name="T48" fmla="*/ 81 w 81"/>
                <a:gd name="T49" fmla="*/ 14 h 1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1"/>
                <a:gd name="T76" fmla="*/ 0 h 185"/>
                <a:gd name="T77" fmla="*/ 81 w 81"/>
                <a:gd name="T78" fmla="*/ 185 h 1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1" h="185">
                  <a:moveTo>
                    <a:pt x="81" y="14"/>
                  </a:moveTo>
                  <a:lnTo>
                    <a:pt x="81" y="23"/>
                  </a:lnTo>
                  <a:lnTo>
                    <a:pt x="81" y="42"/>
                  </a:lnTo>
                  <a:lnTo>
                    <a:pt x="79" y="58"/>
                  </a:lnTo>
                  <a:lnTo>
                    <a:pt x="69" y="67"/>
                  </a:lnTo>
                  <a:lnTo>
                    <a:pt x="63" y="75"/>
                  </a:lnTo>
                  <a:lnTo>
                    <a:pt x="57" y="92"/>
                  </a:lnTo>
                  <a:lnTo>
                    <a:pt x="54" y="106"/>
                  </a:lnTo>
                  <a:lnTo>
                    <a:pt x="44" y="127"/>
                  </a:lnTo>
                  <a:lnTo>
                    <a:pt x="36" y="142"/>
                  </a:lnTo>
                  <a:lnTo>
                    <a:pt x="17" y="173"/>
                  </a:lnTo>
                  <a:lnTo>
                    <a:pt x="7" y="185"/>
                  </a:lnTo>
                  <a:lnTo>
                    <a:pt x="0" y="185"/>
                  </a:lnTo>
                  <a:lnTo>
                    <a:pt x="2" y="177"/>
                  </a:lnTo>
                  <a:lnTo>
                    <a:pt x="2" y="158"/>
                  </a:lnTo>
                  <a:lnTo>
                    <a:pt x="2" y="148"/>
                  </a:lnTo>
                  <a:lnTo>
                    <a:pt x="0" y="137"/>
                  </a:lnTo>
                  <a:lnTo>
                    <a:pt x="15" y="119"/>
                  </a:lnTo>
                  <a:lnTo>
                    <a:pt x="32" y="92"/>
                  </a:lnTo>
                  <a:lnTo>
                    <a:pt x="42" y="66"/>
                  </a:lnTo>
                  <a:lnTo>
                    <a:pt x="48" y="48"/>
                  </a:lnTo>
                  <a:lnTo>
                    <a:pt x="54" y="31"/>
                  </a:lnTo>
                  <a:lnTo>
                    <a:pt x="63" y="17"/>
                  </a:lnTo>
                  <a:lnTo>
                    <a:pt x="79" y="0"/>
                  </a:lnTo>
                  <a:lnTo>
                    <a:pt x="81" y="1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06" name="Freeform 700"/>
            <p:cNvSpPr>
              <a:spLocks/>
            </p:cNvSpPr>
            <p:nvPr/>
          </p:nvSpPr>
          <p:spPr bwMode="auto">
            <a:xfrm>
              <a:off x="1503" y="3739"/>
              <a:ext cx="268" cy="146"/>
            </a:xfrm>
            <a:custGeom>
              <a:avLst/>
              <a:gdLst>
                <a:gd name="T0" fmla="*/ 18 w 268"/>
                <a:gd name="T1" fmla="*/ 118 h 146"/>
                <a:gd name="T2" fmla="*/ 19 w 268"/>
                <a:gd name="T3" fmla="*/ 112 h 146"/>
                <a:gd name="T4" fmla="*/ 37 w 268"/>
                <a:gd name="T5" fmla="*/ 89 h 146"/>
                <a:gd name="T6" fmla="*/ 62 w 268"/>
                <a:gd name="T7" fmla="*/ 48 h 146"/>
                <a:gd name="T8" fmla="*/ 79 w 268"/>
                <a:gd name="T9" fmla="*/ 14 h 146"/>
                <a:gd name="T10" fmla="*/ 77 w 268"/>
                <a:gd name="T11" fmla="*/ 14 h 146"/>
                <a:gd name="T12" fmla="*/ 98 w 268"/>
                <a:gd name="T13" fmla="*/ 4 h 146"/>
                <a:gd name="T14" fmla="*/ 116 w 268"/>
                <a:gd name="T15" fmla="*/ 0 h 146"/>
                <a:gd name="T16" fmla="*/ 143 w 268"/>
                <a:gd name="T17" fmla="*/ 0 h 146"/>
                <a:gd name="T18" fmla="*/ 171 w 268"/>
                <a:gd name="T19" fmla="*/ 6 h 146"/>
                <a:gd name="T20" fmla="*/ 193 w 268"/>
                <a:gd name="T21" fmla="*/ 10 h 146"/>
                <a:gd name="T22" fmla="*/ 216 w 268"/>
                <a:gd name="T23" fmla="*/ 12 h 146"/>
                <a:gd name="T24" fmla="*/ 245 w 268"/>
                <a:gd name="T25" fmla="*/ 10 h 146"/>
                <a:gd name="T26" fmla="*/ 268 w 268"/>
                <a:gd name="T27" fmla="*/ 4 h 146"/>
                <a:gd name="T28" fmla="*/ 252 w 268"/>
                <a:gd name="T29" fmla="*/ 21 h 146"/>
                <a:gd name="T30" fmla="*/ 243 w 268"/>
                <a:gd name="T31" fmla="*/ 35 h 146"/>
                <a:gd name="T32" fmla="*/ 237 w 268"/>
                <a:gd name="T33" fmla="*/ 52 h 146"/>
                <a:gd name="T34" fmla="*/ 231 w 268"/>
                <a:gd name="T35" fmla="*/ 70 h 146"/>
                <a:gd name="T36" fmla="*/ 221 w 268"/>
                <a:gd name="T37" fmla="*/ 96 h 146"/>
                <a:gd name="T38" fmla="*/ 204 w 268"/>
                <a:gd name="T39" fmla="*/ 123 h 146"/>
                <a:gd name="T40" fmla="*/ 189 w 268"/>
                <a:gd name="T41" fmla="*/ 141 h 146"/>
                <a:gd name="T42" fmla="*/ 160 w 268"/>
                <a:gd name="T43" fmla="*/ 137 h 146"/>
                <a:gd name="T44" fmla="*/ 139 w 268"/>
                <a:gd name="T45" fmla="*/ 135 h 146"/>
                <a:gd name="T46" fmla="*/ 116 w 268"/>
                <a:gd name="T47" fmla="*/ 137 h 146"/>
                <a:gd name="T48" fmla="*/ 93 w 268"/>
                <a:gd name="T49" fmla="*/ 141 h 146"/>
                <a:gd name="T50" fmla="*/ 58 w 268"/>
                <a:gd name="T51" fmla="*/ 146 h 146"/>
                <a:gd name="T52" fmla="*/ 25 w 268"/>
                <a:gd name="T53" fmla="*/ 146 h 146"/>
                <a:gd name="T54" fmla="*/ 0 w 268"/>
                <a:gd name="T55" fmla="*/ 141 h 146"/>
                <a:gd name="T56" fmla="*/ 18 w 268"/>
                <a:gd name="T57" fmla="*/ 118 h 1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8"/>
                <a:gd name="T88" fmla="*/ 0 h 146"/>
                <a:gd name="T89" fmla="*/ 268 w 268"/>
                <a:gd name="T90" fmla="*/ 146 h 1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8" h="146">
                  <a:moveTo>
                    <a:pt x="18" y="118"/>
                  </a:moveTo>
                  <a:lnTo>
                    <a:pt x="19" y="112"/>
                  </a:lnTo>
                  <a:lnTo>
                    <a:pt x="37" y="89"/>
                  </a:lnTo>
                  <a:lnTo>
                    <a:pt x="62" y="48"/>
                  </a:lnTo>
                  <a:lnTo>
                    <a:pt x="79" y="14"/>
                  </a:lnTo>
                  <a:lnTo>
                    <a:pt x="77" y="14"/>
                  </a:lnTo>
                  <a:lnTo>
                    <a:pt x="98" y="4"/>
                  </a:lnTo>
                  <a:lnTo>
                    <a:pt x="116" y="0"/>
                  </a:lnTo>
                  <a:lnTo>
                    <a:pt x="143" y="0"/>
                  </a:lnTo>
                  <a:lnTo>
                    <a:pt x="171" y="6"/>
                  </a:lnTo>
                  <a:lnTo>
                    <a:pt x="193" y="10"/>
                  </a:lnTo>
                  <a:lnTo>
                    <a:pt x="216" y="12"/>
                  </a:lnTo>
                  <a:lnTo>
                    <a:pt x="245" y="10"/>
                  </a:lnTo>
                  <a:lnTo>
                    <a:pt x="268" y="4"/>
                  </a:lnTo>
                  <a:lnTo>
                    <a:pt x="252" y="21"/>
                  </a:lnTo>
                  <a:lnTo>
                    <a:pt x="243" y="35"/>
                  </a:lnTo>
                  <a:lnTo>
                    <a:pt x="237" y="52"/>
                  </a:lnTo>
                  <a:lnTo>
                    <a:pt x="231" y="70"/>
                  </a:lnTo>
                  <a:lnTo>
                    <a:pt x="221" y="96"/>
                  </a:lnTo>
                  <a:lnTo>
                    <a:pt x="204" y="123"/>
                  </a:lnTo>
                  <a:lnTo>
                    <a:pt x="189" y="141"/>
                  </a:lnTo>
                  <a:lnTo>
                    <a:pt x="160" y="137"/>
                  </a:lnTo>
                  <a:lnTo>
                    <a:pt x="139" y="135"/>
                  </a:lnTo>
                  <a:lnTo>
                    <a:pt x="116" y="137"/>
                  </a:lnTo>
                  <a:lnTo>
                    <a:pt x="93" y="141"/>
                  </a:lnTo>
                  <a:lnTo>
                    <a:pt x="58" y="146"/>
                  </a:lnTo>
                  <a:lnTo>
                    <a:pt x="25" y="146"/>
                  </a:lnTo>
                  <a:lnTo>
                    <a:pt x="0" y="141"/>
                  </a:lnTo>
                  <a:lnTo>
                    <a:pt x="18" y="11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07" name="Freeform 701"/>
            <p:cNvSpPr>
              <a:spLocks/>
            </p:cNvSpPr>
            <p:nvPr/>
          </p:nvSpPr>
          <p:spPr bwMode="auto">
            <a:xfrm>
              <a:off x="1692" y="3924"/>
              <a:ext cx="117" cy="15"/>
            </a:xfrm>
            <a:custGeom>
              <a:avLst/>
              <a:gdLst>
                <a:gd name="T0" fmla="*/ 7 w 117"/>
                <a:gd name="T1" fmla="*/ 4 h 15"/>
                <a:gd name="T2" fmla="*/ 115 w 117"/>
                <a:gd name="T3" fmla="*/ 0 h 15"/>
                <a:gd name="T4" fmla="*/ 115 w 117"/>
                <a:gd name="T5" fmla="*/ 0 h 15"/>
                <a:gd name="T6" fmla="*/ 117 w 117"/>
                <a:gd name="T7" fmla="*/ 13 h 15"/>
                <a:gd name="T8" fmla="*/ 107 w 117"/>
                <a:gd name="T9" fmla="*/ 15 h 15"/>
                <a:gd name="T10" fmla="*/ 96 w 117"/>
                <a:gd name="T11" fmla="*/ 15 h 15"/>
                <a:gd name="T12" fmla="*/ 38 w 117"/>
                <a:gd name="T13" fmla="*/ 15 h 15"/>
                <a:gd name="T14" fmla="*/ 21 w 117"/>
                <a:gd name="T15" fmla="*/ 15 h 15"/>
                <a:gd name="T16" fmla="*/ 0 w 117"/>
                <a:gd name="T17" fmla="*/ 13 h 15"/>
                <a:gd name="T18" fmla="*/ 7 w 117"/>
                <a:gd name="T19" fmla="*/ 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5"/>
                <a:gd name="T32" fmla="*/ 117 w 11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5">
                  <a:moveTo>
                    <a:pt x="7" y="4"/>
                  </a:moveTo>
                  <a:lnTo>
                    <a:pt x="115" y="0"/>
                  </a:lnTo>
                  <a:lnTo>
                    <a:pt x="117" y="13"/>
                  </a:lnTo>
                  <a:lnTo>
                    <a:pt x="107" y="15"/>
                  </a:lnTo>
                  <a:lnTo>
                    <a:pt x="96" y="15"/>
                  </a:lnTo>
                  <a:lnTo>
                    <a:pt x="38" y="15"/>
                  </a:lnTo>
                  <a:lnTo>
                    <a:pt x="21" y="15"/>
                  </a:lnTo>
                  <a:lnTo>
                    <a:pt x="0" y="13"/>
                  </a:lnTo>
                  <a:lnTo>
                    <a:pt x="7"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08" name="Freeform 702"/>
            <p:cNvSpPr>
              <a:spLocks/>
            </p:cNvSpPr>
            <p:nvPr/>
          </p:nvSpPr>
          <p:spPr bwMode="auto">
            <a:xfrm>
              <a:off x="1497" y="3874"/>
              <a:ext cx="197" cy="60"/>
            </a:xfrm>
            <a:custGeom>
              <a:avLst/>
              <a:gdLst>
                <a:gd name="T0" fmla="*/ 197 w 197"/>
                <a:gd name="T1" fmla="*/ 46 h 60"/>
                <a:gd name="T2" fmla="*/ 195 w 197"/>
                <a:gd name="T3" fmla="*/ 54 h 60"/>
                <a:gd name="T4" fmla="*/ 149 w 197"/>
                <a:gd name="T5" fmla="*/ 56 h 60"/>
                <a:gd name="T6" fmla="*/ 149 w 197"/>
                <a:gd name="T7" fmla="*/ 52 h 60"/>
                <a:gd name="T8" fmla="*/ 122 w 197"/>
                <a:gd name="T9" fmla="*/ 54 h 60"/>
                <a:gd name="T10" fmla="*/ 112 w 197"/>
                <a:gd name="T11" fmla="*/ 48 h 60"/>
                <a:gd name="T12" fmla="*/ 97 w 197"/>
                <a:gd name="T13" fmla="*/ 48 h 60"/>
                <a:gd name="T14" fmla="*/ 87 w 197"/>
                <a:gd name="T15" fmla="*/ 50 h 60"/>
                <a:gd name="T16" fmla="*/ 77 w 197"/>
                <a:gd name="T17" fmla="*/ 56 h 60"/>
                <a:gd name="T18" fmla="*/ 0 w 197"/>
                <a:gd name="T19" fmla="*/ 60 h 60"/>
                <a:gd name="T20" fmla="*/ 0 w 197"/>
                <a:gd name="T21" fmla="*/ 48 h 60"/>
                <a:gd name="T22" fmla="*/ 2 w 197"/>
                <a:gd name="T23" fmla="*/ 23 h 60"/>
                <a:gd name="T24" fmla="*/ 6 w 197"/>
                <a:gd name="T25" fmla="*/ 6 h 60"/>
                <a:gd name="T26" fmla="*/ 31 w 197"/>
                <a:gd name="T27" fmla="*/ 11 h 60"/>
                <a:gd name="T28" fmla="*/ 64 w 197"/>
                <a:gd name="T29" fmla="*/ 11 h 60"/>
                <a:gd name="T30" fmla="*/ 99 w 197"/>
                <a:gd name="T31" fmla="*/ 6 h 60"/>
                <a:gd name="T32" fmla="*/ 122 w 197"/>
                <a:gd name="T33" fmla="*/ 2 h 60"/>
                <a:gd name="T34" fmla="*/ 145 w 197"/>
                <a:gd name="T35" fmla="*/ 0 h 60"/>
                <a:gd name="T36" fmla="*/ 166 w 197"/>
                <a:gd name="T37" fmla="*/ 2 h 60"/>
                <a:gd name="T38" fmla="*/ 195 w 197"/>
                <a:gd name="T39" fmla="*/ 6 h 60"/>
                <a:gd name="T40" fmla="*/ 197 w 197"/>
                <a:gd name="T41" fmla="*/ 17 h 60"/>
                <a:gd name="T42" fmla="*/ 197 w 197"/>
                <a:gd name="T43" fmla="*/ 27 h 60"/>
                <a:gd name="T44" fmla="*/ 197 w 197"/>
                <a:gd name="T45" fmla="*/ 46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7"/>
                <a:gd name="T70" fmla="*/ 0 h 60"/>
                <a:gd name="T71" fmla="*/ 197 w 19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7" h="60">
                  <a:moveTo>
                    <a:pt x="197" y="46"/>
                  </a:moveTo>
                  <a:lnTo>
                    <a:pt x="195" y="54"/>
                  </a:lnTo>
                  <a:lnTo>
                    <a:pt x="149" y="56"/>
                  </a:lnTo>
                  <a:lnTo>
                    <a:pt x="149" y="52"/>
                  </a:lnTo>
                  <a:lnTo>
                    <a:pt x="122" y="54"/>
                  </a:lnTo>
                  <a:lnTo>
                    <a:pt x="112" y="48"/>
                  </a:lnTo>
                  <a:lnTo>
                    <a:pt x="97" y="48"/>
                  </a:lnTo>
                  <a:lnTo>
                    <a:pt x="87" y="50"/>
                  </a:lnTo>
                  <a:lnTo>
                    <a:pt x="77" y="56"/>
                  </a:lnTo>
                  <a:lnTo>
                    <a:pt x="0" y="60"/>
                  </a:lnTo>
                  <a:lnTo>
                    <a:pt x="0" y="48"/>
                  </a:lnTo>
                  <a:lnTo>
                    <a:pt x="2" y="23"/>
                  </a:lnTo>
                  <a:lnTo>
                    <a:pt x="6" y="6"/>
                  </a:lnTo>
                  <a:lnTo>
                    <a:pt x="31" y="11"/>
                  </a:lnTo>
                  <a:lnTo>
                    <a:pt x="64" y="11"/>
                  </a:lnTo>
                  <a:lnTo>
                    <a:pt x="99" y="6"/>
                  </a:lnTo>
                  <a:lnTo>
                    <a:pt x="122" y="2"/>
                  </a:lnTo>
                  <a:lnTo>
                    <a:pt x="145" y="0"/>
                  </a:lnTo>
                  <a:lnTo>
                    <a:pt x="166" y="2"/>
                  </a:lnTo>
                  <a:lnTo>
                    <a:pt x="195" y="6"/>
                  </a:lnTo>
                  <a:lnTo>
                    <a:pt x="197" y="17"/>
                  </a:lnTo>
                  <a:lnTo>
                    <a:pt x="197" y="27"/>
                  </a:lnTo>
                  <a:lnTo>
                    <a:pt x="197" y="46"/>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09" name="Freeform 703"/>
            <p:cNvSpPr>
              <a:spLocks noEditPoints="1"/>
            </p:cNvSpPr>
            <p:nvPr/>
          </p:nvSpPr>
          <p:spPr bwMode="auto">
            <a:xfrm>
              <a:off x="1497" y="3918"/>
              <a:ext cx="485" cy="198"/>
            </a:xfrm>
            <a:custGeom>
              <a:avLst/>
              <a:gdLst>
                <a:gd name="T0" fmla="*/ 110 w 485"/>
                <a:gd name="T1" fmla="*/ 168 h 198"/>
                <a:gd name="T2" fmla="*/ 124 w 485"/>
                <a:gd name="T3" fmla="*/ 154 h 198"/>
                <a:gd name="T4" fmla="*/ 129 w 485"/>
                <a:gd name="T5" fmla="*/ 127 h 198"/>
                <a:gd name="T6" fmla="*/ 112 w 485"/>
                <a:gd name="T7" fmla="*/ 108 h 198"/>
                <a:gd name="T8" fmla="*/ 87 w 485"/>
                <a:gd name="T9" fmla="*/ 116 h 198"/>
                <a:gd name="T10" fmla="*/ 68 w 485"/>
                <a:gd name="T11" fmla="*/ 131 h 198"/>
                <a:gd name="T12" fmla="*/ 72 w 485"/>
                <a:gd name="T13" fmla="*/ 156 h 198"/>
                <a:gd name="T14" fmla="*/ 89 w 485"/>
                <a:gd name="T15" fmla="*/ 164 h 198"/>
                <a:gd name="T16" fmla="*/ 97 w 485"/>
                <a:gd name="T17" fmla="*/ 171 h 198"/>
                <a:gd name="T18" fmla="*/ 195 w 485"/>
                <a:gd name="T19" fmla="*/ 19 h 198"/>
                <a:gd name="T20" fmla="*/ 233 w 485"/>
                <a:gd name="T21" fmla="*/ 21 h 198"/>
                <a:gd name="T22" fmla="*/ 302 w 485"/>
                <a:gd name="T23" fmla="*/ 21 h 198"/>
                <a:gd name="T24" fmla="*/ 310 w 485"/>
                <a:gd name="T25" fmla="*/ 6 h 198"/>
                <a:gd name="T26" fmla="*/ 483 w 485"/>
                <a:gd name="T27" fmla="*/ 0 h 198"/>
                <a:gd name="T28" fmla="*/ 479 w 485"/>
                <a:gd name="T29" fmla="*/ 85 h 198"/>
                <a:gd name="T30" fmla="*/ 470 w 485"/>
                <a:gd name="T31" fmla="*/ 150 h 198"/>
                <a:gd name="T32" fmla="*/ 478 w 485"/>
                <a:gd name="T33" fmla="*/ 198 h 198"/>
                <a:gd name="T34" fmla="*/ 378 w 485"/>
                <a:gd name="T35" fmla="*/ 191 h 198"/>
                <a:gd name="T36" fmla="*/ 189 w 485"/>
                <a:gd name="T37" fmla="*/ 185 h 198"/>
                <a:gd name="T38" fmla="*/ 6 w 485"/>
                <a:gd name="T39" fmla="*/ 198 h 198"/>
                <a:gd name="T40" fmla="*/ 12 w 485"/>
                <a:gd name="T41" fmla="*/ 139 h 198"/>
                <a:gd name="T42" fmla="*/ 6 w 485"/>
                <a:gd name="T43" fmla="*/ 87 h 198"/>
                <a:gd name="T44" fmla="*/ 0 w 485"/>
                <a:gd name="T45" fmla="*/ 16 h 198"/>
                <a:gd name="T46" fmla="*/ 77 w 485"/>
                <a:gd name="T47" fmla="*/ 12 h 198"/>
                <a:gd name="T48" fmla="*/ 72 w 485"/>
                <a:gd name="T49" fmla="*/ 23 h 198"/>
                <a:gd name="T50" fmla="*/ 77 w 485"/>
                <a:gd name="T51" fmla="*/ 50 h 198"/>
                <a:gd name="T52" fmla="*/ 99 w 485"/>
                <a:gd name="T53" fmla="*/ 66 h 198"/>
                <a:gd name="T54" fmla="*/ 120 w 485"/>
                <a:gd name="T55" fmla="*/ 58 h 198"/>
                <a:gd name="T56" fmla="*/ 124 w 485"/>
                <a:gd name="T57" fmla="*/ 48 h 198"/>
                <a:gd name="T58" fmla="*/ 129 w 485"/>
                <a:gd name="T59" fmla="*/ 33 h 198"/>
                <a:gd name="T60" fmla="*/ 124 w 485"/>
                <a:gd name="T61" fmla="*/ 12 h 198"/>
                <a:gd name="T62" fmla="*/ 122 w 485"/>
                <a:gd name="T63" fmla="*/ 10 h 198"/>
                <a:gd name="T64" fmla="*/ 149 w 485"/>
                <a:gd name="T65" fmla="*/ 12 h 198"/>
                <a:gd name="T66" fmla="*/ 195 w 485"/>
                <a:gd name="T67" fmla="*/ 19 h 1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5"/>
                <a:gd name="T103" fmla="*/ 0 h 198"/>
                <a:gd name="T104" fmla="*/ 485 w 485"/>
                <a:gd name="T105" fmla="*/ 198 h 1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5" h="198">
                  <a:moveTo>
                    <a:pt x="104" y="171"/>
                  </a:moveTo>
                  <a:lnTo>
                    <a:pt x="110" y="168"/>
                  </a:lnTo>
                  <a:lnTo>
                    <a:pt x="120" y="162"/>
                  </a:lnTo>
                  <a:lnTo>
                    <a:pt x="124" y="154"/>
                  </a:lnTo>
                  <a:lnTo>
                    <a:pt x="129" y="139"/>
                  </a:lnTo>
                  <a:lnTo>
                    <a:pt x="129" y="127"/>
                  </a:lnTo>
                  <a:lnTo>
                    <a:pt x="122" y="114"/>
                  </a:lnTo>
                  <a:lnTo>
                    <a:pt x="112" y="108"/>
                  </a:lnTo>
                  <a:lnTo>
                    <a:pt x="97" y="110"/>
                  </a:lnTo>
                  <a:lnTo>
                    <a:pt x="87" y="116"/>
                  </a:lnTo>
                  <a:lnTo>
                    <a:pt x="76" y="123"/>
                  </a:lnTo>
                  <a:lnTo>
                    <a:pt x="68" y="131"/>
                  </a:lnTo>
                  <a:lnTo>
                    <a:pt x="68" y="146"/>
                  </a:lnTo>
                  <a:lnTo>
                    <a:pt x="72" y="156"/>
                  </a:lnTo>
                  <a:lnTo>
                    <a:pt x="81" y="162"/>
                  </a:lnTo>
                  <a:lnTo>
                    <a:pt x="89" y="164"/>
                  </a:lnTo>
                  <a:lnTo>
                    <a:pt x="93" y="168"/>
                  </a:lnTo>
                  <a:lnTo>
                    <a:pt x="97" y="171"/>
                  </a:lnTo>
                  <a:lnTo>
                    <a:pt x="104" y="171"/>
                  </a:lnTo>
                  <a:close/>
                  <a:moveTo>
                    <a:pt x="195" y="19"/>
                  </a:moveTo>
                  <a:lnTo>
                    <a:pt x="216" y="21"/>
                  </a:lnTo>
                  <a:lnTo>
                    <a:pt x="233" y="21"/>
                  </a:lnTo>
                  <a:lnTo>
                    <a:pt x="291" y="21"/>
                  </a:lnTo>
                  <a:lnTo>
                    <a:pt x="302" y="21"/>
                  </a:lnTo>
                  <a:lnTo>
                    <a:pt x="312" y="19"/>
                  </a:lnTo>
                  <a:lnTo>
                    <a:pt x="310" y="6"/>
                  </a:lnTo>
                  <a:lnTo>
                    <a:pt x="483" y="0"/>
                  </a:lnTo>
                  <a:lnTo>
                    <a:pt x="485" y="31"/>
                  </a:lnTo>
                  <a:lnTo>
                    <a:pt x="479" y="85"/>
                  </a:lnTo>
                  <a:lnTo>
                    <a:pt x="472" y="118"/>
                  </a:lnTo>
                  <a:lnTo>
                    <a:pt x="470" y="150"/>
                  </a:lnTo>
                  <a:lnTo>
                    <a:pt x="472" y="171"/>
                  </a:lnTo>
                  <a:lnTo>
                    <a:pt x="478" y="198"/>
                  </a:lnTo>
                  <a:lnTo>
                    <a:pt x="422" y="193"/>
                  </a:lnTo>
                  <a:lnTo>
                    <a:pt x="378" y="191"/>
                  </a:lnTo>
                  <a:lnTo>
                    <a:pt x="272" y="185"/>
                  </a:lnTo>
                  <a:lnTo>
                    <a:pt x="189" y="185"/>
                  </a:lnTo>
                  <a:lnTo>
                    <a:pt x="87" y="191"/>
                  </a:lnTo>
                  <a:lnTo>
                    <a:pt x="6" y="198"/>
                  </a:lnTo>
                  <a:lnTo>
                    <a:pt x="10" y="166"/>
                  </a:lnTo>
                  <a:lnTo>
                    <a:pt x="12" y="139"/>
                  </a:lnTo>
                  <a:lnTo>
                    <a:pt x="10" y="108"/>
                  </a:lnTo>
                  <a:lnTo>
                    <a:pt x="6" y="87"/>
                  </a:lnTo>
                  <a:lnTo>
                    <a:pt x="2" y="39"/>
                  </a:lnTo>
                  <a:lnTo>
                    <a:pt x="0" y="16"/>
                  </a:lnTo>
                  <a:lnTo>
                    <a:pt x="77" y="12"/>
                  </a:lnTo>
                  <a:lnTo>
                    <a:pt x="76" y="12"/>
                  </a:lnTo>
                  <a:lnTo>
                    <a:pt x="72" y="23"/>
                  </a:lnTo>
                  <a:lnTo>
                    <a:pt x="74" y="37"/>
                  </a:lnTo>
                  <a:lnTo>
                    <a:pt x="77" y="50"/>
                  </a:lnTo>
                  <a:lnTo>
                    <a:pt x="87" y="62"/>
                  </a:lnTo>
                  <a:lnTo>
                    <a:pt x="99" y="66"/>
                  </a:lnTo>
                  <a:lnTo>
                    <a:pt x="112" y="64"/>
                  </a:lnTo>
                  <a:lnTo>
                    <a:pt x="120" y="58"/>
                  </a:lnTo>
                  <a:lnTo>
                    <a:pt x="124" y="48"/>
                  </a:lnTo>
                  <a:lnTo>
                    <a:pt x="126" y="44"/>
                  </a:lnTo>
                  <a:lnTo>
                    <a:pt x="129" y="33"/>
                  </a:lnTo>
                  <a:lnTo>
                    <a:pt x="129" y="21"/>
                  </a:lnTo>
                  <a:lnTo>
                    <a:pt x="124" y="12"/>
                  </a:lnTo>
                  <a:lnTo>
                    <a:pt x="124" y="10"/>
                  </a:lnTo>
                  <a:lnTo>
                    <a:pt x="122" y="10"/>
                  </a:lnTo>
                  <a:lnTo>
                    <a:pt x="149" y="8"/>
                  </a:lnTo>
                  <a:lnTo>
                    <a:pt x="149" y="12"/>
                  </a:lnTo>
                  <a:lnTo>
                    <a:pt x="195" y="10"/>
                  </a:lnTo>
                  <a:lnTo>
                    <a:pt x="195" y="1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10" name="Freeform 704"/>
            <p:cNvSpPr>
              <a:spLocks/>
            </p:cNvSpPr>
            <p:nvPr/>
          </p:nvSpPr>
          <p:spPr bwMode="auto">
            <a:xfrm>
              <a:off x="1421" y="3857"/>
              <a:ext cx="100" cy="78"/>
            </a:xfrm>
            <a:custGeom>
              <a:avLst/>
              <a:gdLst>
                <a:gd name="T0" fmla="*/ 86 w 100"/>
                <a:gd name="T1" fmla="*/ 3 h 78"/>
                <a:gd name="T2" fmla="*/ 92 w 100"/>
                <a:gd name="T3" fmla="*/ 2 h 78"/>
                <a:gd name="T4" fmla="*/ 100 w 100"/>
                <a:gd name="T5" fmla="*/ 0 h 78"/>
                <a:gd name="T6" fmla="*/ 82 w 100"/>
                <a:gd name="T7" fmla="*/ 23 h 78"/>
                <a:gd name="T8" fmla="*/ 78 w 100"/>
                <a:gd name="T9" fmla="*/ 40 h 78"/>
                <a:gd name="T10" fmla="*/ 76 w 100"/>
                <a:gd name="T11" fmla="*/ 65 h 78"/>
                <a:gd name="T12" fmla="*/ 76 w 100"/>
                <a:gd name="T13" fmla="*/ 77 h 78"/>
                <a:gd name="T14" fmla="*/ 55 w 100"/>
                <a:gd name="T15" fmla="*/ 77 h 78"/>
                <a:gd name="T16" fmla="*/ 55 w 100"/>
                <a:gd name="T17" fmla="*/ 77 h 78"/>
                <a:gd name="T18" fmla="*/ 0 w 100"/>
                <a:gd name="T19" fmla="*/ 78 h 78"/>
                <a:gd name="T20" fmla="*/ 36 w 100"/>
                <a:gd name="T21" fmla="*/ 2 h 78"/>
                <a:gd name="T22" fmla="*/ 55 w 100"/>
                <a:gd name="T23" fmla="*/ 2 h 78"/>
                <a:gd name="T24" fmla="*/ 71 w 100"/>
                <a:gd name="T25" fmla="*/ 3 h 78"/>
                <a:gd name="T26" fmla="*/ 86 w 100"/>
                <a:gd name="T27" fmla="*/ 3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0"/>
                <a:gd name="T43" fmla="*/ 0 h 78"/>
                <a:gd name="T44" fmla="*/ 100 w 100"/>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0" h="78">
                  <a:moveTo>
                    <a:pt x="86" y="3"/>
                  </a:moveTo>
                  <a:lnTo>
                    <a:pt x="92" y="2"/>
                  </a:lnTo>
                  <a:lnTo>
                    <a:pt x="100" y="0"/>
                  </a:lnTo>
                  <a:lnTo>
                    <a:pt x="82" y="23"/>
                  </a:lnTo>
                  <a:lnTo>
                    <a:pt x="78" y="40"/>
                  </a:lnTo>
                  <a:lnTo>
                    <a:pt x="76" y="65"/>
                  </a:lnTo>
                  <a:lnTo>
                    <a:pt x="76" y="77"/>
                  </a:lnTo>
                  <a:lnTo>
                    <a:pt x="55" y="77"/>
                  </a:lnTo>
                  <a:lnTo>
                    <a:pt x="0" y="78"/>
                  </a:lnTo>
                  <a:lnTo>
                    <a:pt x="36" y="2"/>
                  </a:lnTo>
                  <a:lnTo>
                    <a:pt x="55" y="2"/>
                  </a:lnTo>
                  <a:lnTo>
                    <a:pt x="71" y="3"/>
                  </a:lnTo>
                  <a:lnTo>
                    <a:pt x="86" y="3"/>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11" name="Freeform 705"/>
            <p:cNvSpPr>
              <a:spLocks/>
            </p:cNvSpPr>
            <p:nvPr/>
          </p:nvSpPr>
          <p:spPr bwMode="auto">
            <a:xfrm>
              <a:off x="1280" y="3855"/>
              <a:ext cx="223" cy="152"/>
            </a:xfrm>
            <a:custGeom>
              <a:avLst/>
              <a:gdLst>
                <a:gd name="T0" fmla="*/ 166 w 223"/>
                <a:gd name="T1" fmla="*/ 9 h 152"/>
                <a:gd name="T2" fmla="*/ 171 w 223"/>
                <a:gd name="T3" fmla="*/ 4 h 152"/>
                <a:gd name="T4" fmla="*/ 177 w 223"/>
                <a:gd name="T5" fmla="*/ 4 h 152"/>
                <a:gd name="T6" fmla="*/ 177 w 223"/>
                <a:gd name="T7" fmla="*/ 4 h 152"/>
                <a:gd name="T8" fmla="*/ 141 w 223"/>
                <a:gd name="T9" fmla="*/ 80 h 152"/>
                <a:gd name="T10" fmla="*/ 196 w 223"/>
                <a:gd name="T11" fmla="*/ 79 h 152"/>
                <a:gd name="T12" fmla="*/ 196 w 223"/>
                <a:gd name="T13" fmla="*/ 79 h 152"/>
                <a:gd name="T14" fmla="*/ 217 w 223"/>
                <a:gd name="T15" fmla="*/ 79 h 152"/>
                <a:gd name="T16" fmla="*/ 219 w 223"/>
                <a:gd name="T17" fmla="*/ 102 h 152"/>
                <a:gd name="T18" fmla="*/ 223 w 223"/>
                <a:gd name="T19" fmla="*/ 150 h 152"/>
                <a:gd name="T20" fmla="*/ 210 w 223"/>
                <a:gd name="T21" fmla="*/ 152 h 152"/>
                <a:gd name="T22" fmla="*/ 200 w 223"/>
                <a:gd name="T23" fmla="*/ 152 h 152"/>
                <a:gd name="T24" fmla="*/ 185 w 223"/>
                <a:gd name="T25" fmla="*/ 152 h 152"/>
                <a:gd name="T26" fmla="*/ 171 w 223"/>
                <a:gd name="T27" fmla="*/ 150 h 152"/>
                <a:gd name="T28" fmla="*/ 160 w 223"/>
                <a:gd name="T29" fmla="*/ 144 h 152"/>
                <a:gd name="T30" fmla="*/ 152 w 223"/>
                <a:gd name="T31" fmla="*/ 142 h 152"/>
                <a:gd name="T32" fmla="*/ 141 w 223"/>
                <a:gd name="T33" fmla="*/ 144 h 152"/>
                <a:gd name="T34" fmla="*/ 133 w 223"/>
                <a:gd name="T35" fmla="*/ 146 h 152"/>
                <a:gd name="T36" fmla="*/ 125 w 223"/>
                <a:gd name="T37" fmla="*/ 148 h 152"/>
                <a:gd name="T38" fmla="*/ 117 w 223"/>
                <a:gd name="T39" fmla="*/ 150 h 152"/>
                <a:gd name="T40" fmla="*/ 100 w 223"/>
                <a:gd name="T41" fmla="*/ 148 h 152"/>
                <a:gd name="T42" fmla="*/ 89 w 223"/>
                <a:gd name="T43" fmla="*/ 148 h 152"/>
                <a:gd name="T44" fmla="*/ 52 w 223"/>
                <a:gd name="T45" fmla="*/ 146 h 152"/>
                <a:gd name="T46" fmla="*/ 27 w 223"/>
                <a:gd name="T47" fmla="*/ 150 h 152"/>
                <a:gd name="T48" fmla="*/ 23 w 223"/>
                <a:gd name="T49" fmla="*/ 148 h 152"/>
                <a:gd name="T50" fmla="*/ 19 w 223"/>
                <a:gd name="T51" fmla="*/ 146 h 152"/>
                <a:gd name="T52" fmla="*/ 17 w 223"/>
                <a:gd name="T53" fmla="*/ 140 h 152"/>
                <a:gd name="T54" fmla="*/ 17 w 223"/>
                <a:gd name="T55" fmla="*/ 129 h 152"/>
                <a:gd name="T56" fmla="*/ 10 w 223"/>
                <a:gd name="T57" fmla="*/ 117 h 152"/>
                <a:gd name="T58" fmla="*/ 10 w 223"/>
                <a:gd name="T59" fmla="*/ 117 h 152"/>
                <a:gd name="T60" fmla="*/ 2 w 223"/>
                <a:gd name="T61" fmla="*/ 102 h 152"/>
                <a:gd name="T62" fmla="*/ 0 w 223"/>
                <a:gd name="T63" fmla="*/ 84 h 152"/>
                <a:gd name="T64" fmla="*/ 6 w 223"/>
                <a:gd name="T65" fmla="*/ 63 h 152"/>
                <a:gd name="T66" fmla="*/ 8 w 223"/>
                <a:gd name="T67" fmla="*/ 48 h 152"/>
                <a:gd name="T68" fmla="*/ 14 w 223"/>
                <a:gd name="T69" fmla="*/ 30 h 152"/>
                <a:gd name="T70" fmla="*/ 14 w 223"/>
                <a:gd name="T71" fmla="*/ 29 h 152"/>
                <a:gd name="T72" fmla="*/ 16 w 223"/>
                <a:gd name="T73" fmla="*/ 19 h 152"/>
                <a:gd name="T74" fmla="*/ 17 w 223"/>
                <a:gd name="T75" fmla="*/ 5 h 152"/>
                <a:gd name="T76" fmla="*/ 21 w 223"/>
                <a:gd name="T77" fmla="*/ 4 h 152"/>
                <a:gd name="T78" fmla="*/ 25 w 223"/>
                <a:gd name="T79" fmla="*/ 0 h 152"/>
                <a:gd name="T80" fmla="*/ 27 w 223"/>
                <a:gd name="T81" fmla="*/ 2 h 152"/>
                <a:gd name="T82" fmla="*/ 42 w 223"/>
                <a:gd name="T83" fmla="*/ 4 h 152"/>
                <a:gd name="T84" fmla="*/ 60 w 223"/>
                <a:gd name="T85" fmla="*/ 4 h 152"/>
                <a:gd name="T86" fmla="*/ 73 w 223"/>
                <a:gd name="T87" fmla="*/ 4 h 152"/>
                <a:gd name="T88" fmla="*/ 91 w 223"/>
                <a:gd name="T89" fmla="*/ 0 h 152"/>
                <a:gd name="T90" fmla="*/ 102 w 223"/>
                <a:gd name="T91" fmla="*/ 0 h 152"/>
                <a:gd name="T92" fmla="*/ 119 w 223"/>
                <a:gd name="T93" fmla="*/ 2 h 152"/>
                <a:gd name="T94" fmla="*/ 125 w 223"/>
                <a:gd name="T95" fmla="*/ 7 h 152"/>
                <a:gd name="T96" fmla="*/ 133 w 223"/>
                <a:gd name="T97" fmla="*/ 13 h 152"/>
                <a:gd name="T98" fmla="*/ 144 w 223"/>
                <a:gd name="T99" fmla="*/ 15 h 152"/>
                <a:gd name="T100" fmla="*/ 160 w 223"/>
                <a:gd name="T101" fmla="*/ 13 h 152"/>
                <a:gd name="T102" fmla="*/ 166 w 223"/>
                <a:gd name="T103" fmla="*/ 9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3"/>
                <a:gd name="T157" fmla="*/ 0 h 152"/>
                <a:gd name="T158" fmla="*/ 223 w 223"/>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3" h="152">
                  <a:moveTo>
                    <a:pt x="166" y="9"/>
                  </a:moveTo>
                  <a:lnTo>
                    <a:pt x="171" y="4"/>
                  </a:lnTo>
                  <a:lnTo>
                    <a:pt x="177" y="4"/>
                  </a:lnTo>
                  <a:lnTo>
                    <a:pt x="141" y="80"/>
                  </a:lnTo>
                  <a:lnTo>
                    <a:pt x="196" y="79"/>
                  </a:lnTo>
                  <a:lnTo>
                    <a:pt x="217" y="79"/>
                  </a:lnTo>
                  <a:lnTo>
                    <a:pt x="219" y="102"/>
                  </a:lnTo>
                  <a:lnTo>
                    <a:pt x="223" y="150"/>
                  </a:lnTo>
                  <a:lnTo>
                    <a:pt x="210" y="152"/>
                  </a:lnTo>
                  <a:lnTo>
                    <a:pt x="200" y="152"/>
                  </a:lnTo>
                  <a:lnTo>
                    <a:pt x="185" y="152"/>
                  </a:lnTo>
                  <a:lnTo>
                    <a:pt x="171" y="150"/>
                  </a:lnTo>
                  <a:lnTo>
                    <a:pt x="160" y="144"/>
                  </a:lnTo>
                  <a:lnTo>
                    <a:pt x="152" y="142"/>
                  </a:lnTo>
                  <a:lnTo>
                    <a:pt x="141" y="144"/>
                  </a:lnTo>
                  <a:lnTo>
                    <a:pt x="133" y="146"/>
                  </a:lnTo>
                  <a:lnTo>
                    <a:pt x="125" y="148"/>
                  </a:lnTo>
                  <a:lnTo>
                    <a:pt x="117" y="150"/>
                  </a:lnTo>
                  <a:lnTo>
                    <a:pt x="100" y="148"/>
                  </a:lnTo>
                  <a:lnTo>
                    <a:pt x="89" y="148"/>
                  </a:lnTo>
                  <a:lnTo>
                    <a:pt x="52" y="146"/>
                  </a:lnTo>
                  <a:lnTo>
                    <a:pt x="27" y="150"/>
                  </a:lnTo>
                  <a:lnTo>
                    <a:pt x="23" y="148"/>
                  </a:lnTo>
                  <a:lnTo>
                    <a:pt x="19" y="146"/>
                  </a:lnTo>
                  <a:lnTo>
                    <a:pt x="17" y="140"/>
                  </a:lnTo>
                  <a:lnTo>
                    <a:pt x="17" y="129"/>
                  </a:lnTo>
                  <a:lnTo>
                    <a:pt x="10" y="117"/>
                  </a:lnTo>
                  <a:lnTo>
                    <a:pt x="2" y="102"/>
                  </a:lnTo>
                  <a:lnTo>
                    <a:pt x="0" y="84"/>
                  </a:lnTo>
                  <a:lnTo>
                    <a:pt x="6" y="63"/>
                  </a:lnTo>
                  <a:lnTo>
                    <a:pt x="8" y="48"/>
                  </a:lnTo>
                  <a:lnTo>
                    <a:pt x="14" y="30"/>
                  </a:lnTo>
                  <a:lnTo>
                    <a:pt x="14" y="29"/>
                  </a:lnTo>
                  <a:lnTo>
                    <a:pt x="16" y="19"/>
                  </a:lnTo>
                  <a:lnTo>
                    <a:pt x="17" y="5"/>
                  </a:lnTo>
                  <a:lnTo>
                    <a:pt x="21" y="4"/>
                  </a:lnTo>
                  <a:lnTo>
                    <a:pt x="25" y="0"/>
                  </a:lnTo>
                  <a:lnTo>
                    <a:pt x="27" y="2"/>
                  </a:lnTo>
                  <a:lnTo>
                    <a:pt x="42" y="4"/>
                  </a:lnTo>
                  <a:lnTo>
                    <a:pt x="60" y="4"/>
                  </a:lnTo>
                  <a:lnTo>
                    <a:pt x="73" y="4"/>
                  </a:lnTo>
                  <a:lnTo>
                    <a:pt x="91" y="0"/>
                  </a:lnTo>
                  <a:lnTo>
                    <a:pt x="102" y="0"/>
                  </a:lnTo>
                  <a:lnTo>
                    <a:pt x="119" y="2"/>
                  </a:lnTo>
                  <a:lnTo>
                    <a:pt x="125" y="7"/>
                  </a:lnTo>
                  <a:lnTo>
                    <a:pt x="133" y="13"/>
                  </a:lnTo>
                  <a:lnTo>
                    <a:pt x="144" y="15"/>
                  </a:lnTo>
                  <a:lnTo>
                    <a:pt x="160" y="13"/>
                  </a:lnTo>
                  <a:lnTo>
                    <a:pt x="166" y="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12" name="Freeform 706"/>
            <p:cNvSpPr>
              <a:spLocks/>
            </p:cNvSpPr>
            <p:nvPr/>
          </p:nvSpPr>
          <p:spPr bwMode="auto">
            <a:xfrm>
              <a:off x="1149" y="3882"/>
              <a:ext cx="145" cy="92"/>
            </a:xfrm>
            <a:custGeom>
              <a:avLst/>
              <a:gdLst>
                <a:gd name="T0" fmla="*/ 123 w 145"/>
                <a:gd name="T1" fmla="*/ 5 h 92"/>
                <a:gd name="T2" fmla="*/ 145 w 145"/>
                <a:gd name="T3" fmla="*/ 2 h 92"/>
                <a:gd name="T4" fmla="*/ 145 w 145"/>
                <a:gd name="T5" fmla="*/ 2 h 92"/>
                <a:gd name="T6" fmla="*/ 145 w 145"/>
                <a:gd name="T7" fmla="*/ 3 h 92"/>
                <a:gd name="T8" fmla="*/ 139 w 145"/>
                <a:gd name="T9" fmla="*/ 21 h 92"/>
                <a:gd name="T10" fmla="*/ 137 w 145"/>
                <a:gd name="T11" fmla="*/ 36 h 92"/>
                <a:gd name="T12" fmla="*/ 131 w 145"/>
                <a:gd name="T13" fmla="*/ 57 h 92"/>
                <a:gd name="T14" fmla="*/ 133 w 145"/>
                <a:gd name="T15" fmla="*/ 75 h 92"/>
                <a:gd name="T16" fmla="*/ 141 w 145"/>
                <a:gd name="T17" fmla="*/ 90 h 92"/>
                <a:gd name="T18" fmla="*/ 141 w 145"/>
                <a:gd name="T19" fmla="*/ 90 h 92"/>
                <a:gd name="T20" fmla="*/ 122 w 145"/>
                <a:gd name="T21" fmla="*/ 92 h 92"/>
                <a:gd name="T22" fmla="*/ 97 w 145"/>
                <a:gd name="T23" fmla="*/ 92 h 92"/>
                <a:gd name="T24" fmla="*/ 77 w 145"/>
                <a:gd name="T25" fmla="*/ 92 h 92"/>
                <a:gd name="T26" fmla="*/ 52 w 145"/>
                <a:gd name="T27" fmla="*/ 90 h 92"/>
                <a:gd name="T28" fmla="*/ 37 w 145"/>
                <a:gd name="T29" fmla="*/ 90 h 92"/>
                <a:gd name="T30" fmla="*/ 20 w 145"/>
                <a:gd name="T31" fmla="*/ 92 h 92"/>
                <a:gd name="T32" fmla="*/ 12 w 145"/>
                <a:gd name="T33" fmla="*/ 88 h 92"/>
                <a:gd name="T34" fmla="*/ 8 w 145"/>
                <a:gd name="T35" fmla="*/ 82 h 92"/>
                <a:gd name="T36" fmla="*/ 2 w 145"/>
                <a:gd name="T37" fmla="*/ 73 h 92"/>
                <a:gd name="T38" fmla="*/ 0 w 145"/>
                <a:gd name="T39" fmla="*/ 57 h 92"/>
                <a:gd name="T40" fmla="*/ 0 w 145"/>
                <a:gd name="T41" fmla="*/ 40 h 92"/>
                <a:gd name="T42" fmla="*/ 2 w 145"/>
                <a:gd name="T43" fmla="*/ 28 h 92"/>
                <a:gd name="T44" fmla="*/ 4 w 145"/>
                <a:gd name="T45" fmla="*/ 15 h 92"/>
                <a:gd name="T46" fmla="*/ 10 w 145"/>
                <a:gd name="T47" fmla="*/ 7 h 92"/>
                <a:gd name="T48" fmla="*/ 20 w 145"/>
                <a:gd name="T49" fmla="*/ 3 h 92"/>
                <a:gd name="T50" fmla="*/ 37 w 145"/>
                <a:gd name="T51" fmla="*/ 0 h 92"/>
                <a:gd name="T52" fmla="*/ 58 w 145"/>
                <a:gd name="T53" fmla="*/ 2 h 92"/>
                <a:gd name="T54" fmla="*/ 79 w 145"/>
                <a:gd name="T55" fmla="*/ 3 h 92"/>
                <a:gd name="T56" fmla="*/ 106 w 145"/>
                <a:gd name="T57" fmla="*/ 7 h 92"/>
                <a:gd name="T58" fmla="*/ 123 w 145"/>
                <a:gd name="T59" fmla="*/ 5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5"/>
                <a:gd name="T91" fmla="*/ 0 h 92"/>
                <a:gd name="T92" fmla="*/ 145 w 145"/>
                <a:gd name="T93" fmla="*/ 92 h 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5" h="92">
                  <a:moveTo>
                    <a:pt x="123" y="5"/>
                  </a:moveTo>
                  <a:lnTo>
                    <a:pt x="145" y="2"/>
                  </a:lnTo>
                  <a:lnTo>
                    <a:pt x="145" y="3"/>
                  </a:lnTo>
                  <a:lnTo>
                    <a:pt x="139" y="21"/>
                  </a:lnTo>
                  <a:lnTo>
                    <a:pt x="137" y="36"/>
                  </a:lnTo>
                  <a:lnTo>
                    <a:pt x="131" y="57"/>
                  </a:lnTo>
                  <a:lnTo>
                    <a:pt x="133" y="75"/>
                  </a:lnTo>
                  <a:lnTo>
                    <a:pt x="141" y="90"/>
                  </a:lnTo>
                  <a:lnTo>
                    <a:pt x="122" y="92"/>
                  </a:lnTo>
                  <a:lnTo>
                    <a:pt x="97" y="92"/>
                  </a:lnTo>
                  <a:lnTo>
                    <a:pt x="77" y="92"/>
                  </a:lnTo>
                  <a:lnTo>
                    <a:pt x="52" y="90"/>
                  </a:lnTo>
                  <a:lnTo>
                    <a:pt x="37" y="90"/>
                  </a:lnTo>
                  <a:lnTo>
                    <a:pt x="20" y="92"/>
                  </a:lnTo>
                  <a:lnTo>
                    <a:pt x="12" y="88"/>
                  </a:lnTo>
                  <a:lnTo>
                    <a:pt x="8" y="82"/>
                  </a:lnTo>
                  <a:lnTo>
                    <a:pt x="2" y="73"/>
                  </a:lnTo>
                  <a:lnTo>
                    <a:pt x="0" y="57"/>
                  </a:lnTo>
                  <a:lnTo>
                    <a:pt x="0" y="40"/>
                  </a:lnTo>
                  <a:lnTo>
                    <a:pt x="2" y="28"/>
                  </a:lnTo>
                  <a:lnTo>
                    <a:pt x="4" y="15"/>
                  </a:lnTo>
                  <a:lnTo>
                    <a:pt x="10" y="7"/>
                  </a:lnTo>
                  <a:lnTo>
                    <a:pt x="20" y="3"/>
                  </a:lnTo>
                  <a:lnTo>
                    <a:pt x="37" y="0"/>
                  </a:lnTo>
                  <a:lnTo>
                    <a:pt x="58" y="2"/>
                  </a:lnTo>
                  <a:lnTo>
                    <a:pt x="79" y="3"/>
                  </a:lnTo>
                  <a:lnTo>
                    <a:pt x="106" y="7"/>
                  </a:lnTo>
                  <a:lnTo>
                    <a:pt x="123"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513" name="Freeform 707"/>
            <p:cNvSpPr>
              <a:spLocks/>
            </p:cNvSpPr>
            <p:nvPr/>
          </p:nvSpPr>
          <p:spPr bwMode="auto">
            <a:xfrm>
              <a:off x="1507" y="3855"/>
              <a:ext cx="14" cy="5"/>
            </a:xfrm>
            <a:custGeom>
              <a:avLst/>
              <a:gdLst>
                <a:gd name="T0" fmla="*/ 14 w 14"/>
                <a:gd name="T1" fmla="*/ 0 h 5"/>
                <a:gd name="T2" fmla="*/ 14 w 14"/>
                <a:gd name="T3" fmla="*/ 2 h 5"/>
                <a:gd name="T4" fmla="*/ 6 w 14"/>
                <a:gd name="T5" fmla="*/ 4 h 5"/>
                <a:gd name="T6" fmla="*/ 0 w 14"/>
                <a:gd name="T7" fmla="*/ 5 h 5"/>
                <a:gd name="T8" fmla="*/ 0 60000 65536"/>
                <a:gd name="T9" fmla="*/ 0 60000 65536"/>
                <a:gd name="T10" fmla="*/ 0 60000 65536"/>
                <a:gd name="T11" fmla="*/ 0 60000 65536"/>
                <a:gd name="T12" fmla="*/ 0 w 14"/>
                <a:gd name="T13" fmla="*/ 0 h 5"/>
                <a:gd name="T14" fmla="*/ 14 w 14"/>
                <a:gd name="T15" fmla="*/ 5 h 5"/>
              </a:gdLst>
              <a:ahLst/>
              <a:cxnLst>
                <a:cxn ang="T8">
                  <a:pos x="T0" y="T1"/>
                </a:cxn>
                <a:cxn ang="T9">
                  <a:pos x="T2" y="T3"/>
                </a:cxn>
                <a:cxn ang="T10">
                  <a:pos x="T4" y="T5"/>
                </a:cxn>
                <a:cxn ang="T11">
                  <a:pos x="T6" y="T7"/>
                </a:cxn>
              </a:cxnLst>
              <a:rect l="T12" t="T13" r="T14" b="T15"/>
              <a:pathLst>
                <a:path w="14" h="5">
                  <a:moveTo>
                    <a:pt x="14" y="0"/>
                  </a:moveTo>
                  <a:lnTo>
                    <a:pt x="14" y="2"/>
                  </a:lnTo>
                  <a:lnTo>
                    <a:pt x="6" y="4"/>
                  </a:lnTo>
                  <a:lnTo>
                    <a:pt x="0"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14" name="Line 708"/>
            <p:cNvSpPr>
              <a:spLocks noChangeShapeType="1"/>
            </p:cNvSpPr>
            <p:nvPr/>
          </p:nvSpPr>
          <p:spPr bwMode="auto">
            <a:xfrm flipV="1">
              <a:off x="2013" y="3699"/>
              <a:ext cx="98" cy="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15" name="Line 709"/>
            <p:cNvSpPr>
              <a:spLocks noChangeShapeType="1"/>
            </p:cNvSpPr>
            <p:nvPr/>
          </p:nvSpPr>
          <p:spPr bwMode="auto">
            <a:xfrm>
              <a:off x="1963" y="3703"/>
              <a:ext cx="29"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16" name="Line 710"/>
            <p:cNvSpPr>
              <a:spLocks noChangeShapeType="1"/>
            </p:cNvSpPr>
            <p:nvPr/>
          </p:nvSpPr>
          <p:spPr bwMode="auto">
            <a:xfrm flipV="1">
              <a:off x="1907" y="3705"/>
              <a:ext cx="37"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17" name="Line 711"/>
            <p:cNvSpPr>
              <a:spLocks noChangeShapeType="1"/>
            </p:cNvSpPr>
            <p:nvPr/>
          </p:nvSpPr>
          <p:spPr bwMode="auto">
            <a:xfrm flipH="1">
              <a:off x="1526" y="3707"/>
              <a:ext cx="354" cy="1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18" name="Line 712"/>
            <p:cNvSpPr>
              <a:spLocks noChangeShapeType="1"/>
            </p:cNvSpPr>
            <p:nvPr/>
          </p:nvSpPr>
          <p:spPr bwMode="auto">
            <a:xfrm flipV="1">
              <a:off x="1513" y="3718"/>
              <a:ext cx="13"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19" name="Line 713"/>
            <p:cNvSpPr>
              <a:spLocks noChangeShapeType="1"/>
            </p:cNvSpPr>
            <p:nvPr/>
          </p:nvSpPr>
          <p:spPr bwMode="auto">
            <a:xfrm flipV="1">
              <a:off x="1501" y="3759"/>
              <a:ext cx="4" cy="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20" name="Line 714"/>
            <p:cNvSpPr>
              <a:spLocks noChangeShapeType="1"/>
            </p:cNvSpPr>
            <p:nvPr/>
          </p:nvSpPr>
          <p:spPr bwMode="auto">
            <a:xfrm flipV="1">
              <a:off x="1490" y="3785"/>
              <a:ext cx="4" cy="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21" name="Freeform 715"/>
            <p:cNvSpPr>
              <a:spLocks/>
            </p:cNvSpPr>
            <p:nvPr/>
          </p:nvSpPr>
          <p:spPr bwMode="auto">
            <a:xfrm>
              <a:off x="1421" y="3810"/>
              <a:ext cx="59" cy="125"/>
            </a:xfrm>
            <a:custGeom>
              <a:avLst/>
              <a:gdLst>
                <a:gd name="T0" fmla="*/ 59 w 59"/>
                <a:gd name="T1" fmla="*/ 0 h 125"/>
                <a:gd name="T2" fmla="*/ 48 w 59"/>
                <a:gd name="T3" fmla="*/ 25 h 125"/>
                <a:gd name="T4" fmla="*/ 36 w 59"/>
                <a:gd name="T5" fmla="*/ 49 h 125"/>
                <a:gd name="T6" fmla="*/ 0 w 59"/>
                <a:gd name="T7" fmla="*/ 125 h 125"/>
                <a:gd name="T8" fmla="*/ 0 60000 65536"/>
                <a:gd name="T9" fmla="*/ 0 60000 65536"/>
                <a:gd name="T10" fmla="*/ 0 60000 65536"/>
                <a:gd name="T11" fmla="*/ 0 60000 65536"/>
                <a:gd name="T12" fmla="*/ 0 w 59"/>
                <a:gd name="T13" fmla="*/ 0 h 125"/>
                <a:gd name="T14" fmla="*/ 59 w 59"/>
                <a:gd name="T15" fmla="*/ 125 h 125"/>
              </a:gdLst>
              <a:ahLst/>
              <a:cxnLst>
                <a:cxn ang="T8">
                  <a:pos x="T0" y="T1"/>
                </a:cxn>
                <a:cxn ang="T9">
                  <a:pos x="T2" y="T3"/>
                </a:cxn>
                <a:cxn ang="T10">
                  <a:pos x="T4" y="T5"/>
                </a:cxn>
                <a:cxn ang="T11">
                  <a:pos x="T6" y="T7"/>
                </a:cxn>
              </a:cxnLst>
              <a:rect l="T12" t="T13" r="T14" b="T15"/>
              <a:pathLst>
                <a:path w="59" h="125">
                  <a:moveTo>
                    <a:pt x="59" y="0"/>
                  </a:moveTo>
                  <a:lnTo>
                    <a:pt x="48" y="25"/>
                  </a:lnTo>
                  <a:lnTo>
                    <a:pt x="36" y="49"/>
                  </a:lnTo>
                  <a:lnTo>
                    <a:pt x="0" y="12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22" name="Line 716"/>
            <p:cNvSpPr>
              <a:spLocks noChangeShapeType="1"/>
            </p:cNvSpPr>
            <p:nvPr/>
          </p:nvSpPr>
          <p:spPr bwMode="auto">
            <a:xfrm flipH="1">
              <a:off x="1421" y="3934"/>
              <a:ext cx="55"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23" name="Freeform 717"/>
            <p:cNvSpPr>
              <a:spLocks/>
            </p:cNvSpPr>
            <p:nvPr/>
          </p:nvSpPr>
          <p:spPr bwMode="auto">
            <a:xfrm>
              <a:off x="1476" y="3932"/>
              <a:ext cx="46" cy="2"/>
            </a:xfrm>
            <a:custGeom>
              <a:avLst/>
              <a:gdLst>
                <a:gd name="T0" fmla="*/ 46 w 46"/>
                <a:gd name="T1" fmla="*/ 0 h 2"/>
                <a:gd name="T2" fmla="*/ 21 w 46"/>
                <a:gd name="T3" fmla="*/ 2 h 2"/>
                <a:gd name="T4" fmla="*/ 0 w 46"/>
                <a:gd name="T5" fmla="*/ 2 h 2"/>
                <a:gd name="T6" fmla="*/ 0 60000 65536"/>
                <a:gd name="T7" fmla="*/ 0 60000 65536"/>
                <a:gd name="T8" fmla="*/ 0 60000 65536"/>
                <a:gd name="T9" fmla="*/ 0 w 46"/>
                <a:gd name="T10" fmla="*/ 0 h 2"/>
                <a:gd name="T11" fmla="*/ 46 w 46"/>
                <a:gd name="T12" fmla="*/ 2 h 2"/>
              </a:gdLst>
              <a:ahLst/>
              <a:cxnLst>
                <a:cxn ang="T6">
                  <a:pos x="T0" y="T1"/>
                </a:cxn>
                <a:cxn ang="T7">
                  <a:pos x="T2" y="T3"/>
                </a:cxn>
                <a:cxn ang="T8">
                  <a:pos x="T4" y="T5"/>
                </a:cxn>
              </a:cxnLst>
              <a:rect l="T9" t="T10" r="T11" b="T12"/>
              <a:pathLst>
                <a:path w="46" h="2">
                  <a:moveTo>
                    <a:pt x="46" y="0"/>
                  </a:moveTo>
                  <a:lnTo>
                    <a:pt x="21" y="2"/>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24" name="Line 718"/>
            <p:cNvSpPr>
              <a:spLocks noChangeShapeType="1"/>
            </p:cNvSpPr>
            <p:nvPr/>
          </p:nvSpPr>
          <p:spPr bwMode="auto">
            <a:xfrm flipH="1">
              <a:off x="1534" y="3932"/>
              <a:ext cx="35"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25" name="Freeform 719"/>
            <p:cNvSpPr>
              <a:spLocks/>
            </p:cNvSpPr>
            <p:nvPr/>
          </p:nvSpPr>
          <p:spPr bwMode="auto">
            <a:xfrm>
              <a:off x="1586" y="3930"/>
              <a:ext cx="40" cy="2"/>
            </a:xfrm>
            <a:custGeom>
              <a:avLst/>
              <a:gdLst>
                <a:gd name="T0" fmla="*/ 40 w 40"/>
                <a:gd name="T1" fmla="*/ 0 h 2"/>
                <a:gd name="T2" fmla="*/ 35 w 40"/>
                <a:gd name="T3" fmla="*/ 0 h 2"/>
                <a:gd name="T4" fmla="*/ 0 w 40"/>
                <a:gd name="T5" fmla="*/ 2 h 2"/>
                <a:gd name="T6" fmla="*/ 0 60000 65536"/>
                <a:gd name="T7" fmla="*/ 0 60000 65536"/>
                <a:gd name="T8" fmla="*/ 0 60000 65536"/>
                <a:gd name="T9" fmla="*/ 0 w 40"/>
                <a:gd name="T10" fmla="*/ 0 h 2"/>
                <a:gd name="T11" fmla="*/ 40 w 40"/>
                <a:gd name="T12" fmla="*/ 2 h 2"/>
              </a:gdLst>
              <a:ahLst/>
              <a:cxnLst>
                <a:cxn ang="T6">
                  <a:pos x="T0" y="T1"/>
                </a:cxn>
                <a:cxn ang="T7">
                  <a:pos x="T2" y="T3"/>
                </a:cxn>
                <a:cxn ang="T8">
                  <a:pos x="T4" y="T5"/>
                </a:cxn>
              </a:cxnLst>
              <a:rect l="T9" t="T10" r="T11" b="T12"/>
              <a:pathLst>
                <a:path w="40" h="2">
                  <a:moveTo>
                    <a:pt x="40" y="0"/>
                  </a:moveTo>
                  <a:lnTo>
                    <a:pt x="35" y="0"/>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26" name="Freeform 720"/>
            <p:cNvSpPr>
              <a:spLocks/>
            </p:cNvSpPr>
            <p:nvPr/>
          </p:nvSpPr>
          <p:spPr bwMode="auto">
            <a:xfrm>
              <a:off x="1646" y="3918"/>
              <a:ext cx="361" cy="12"/>
            </a:xfrm>
            <a:custGeom>
              <a:avLst/>
              <a:gdLst>
                <a:gd name="T0" fmla="*/ 0 w 361"/>
                <a:gd name="T1" fmla="*/ 12 h 12"/>
                <a:gd name="T2" fmla="*/ 46 w 361"/>
                <a:gd name="T3" fmla="*/ 10 h 12"/>
                <a:gd name="T4" fmla="*/ 53 w 361"/>
                <a:gd name="T5" fmla="*/ 10 h 12"/>
                <a:gd name="T6" fmla="*/ 161 w 361"/>
                <a:gd name="T7" fmla="*/ 6 h 12"/>
                <a:gd name="T8" fmla="*/ 334 w 361"/>
                <a:gd name="T9" fmla="*/ 0 h 12"/>
                <a:gd name="T10" fmla="*/ 348 w 361"/>
                <a:gd name="T11" fmla="*/ 0 h 12"/>
                <a:gd name="T12" fmla="*/ 361 w 361"/>
                <a:gd name="T13" fmla="*/ 0 h 12"/>
                <a:gd name="T14" fmla="*/ 0 60000 65536"/>
                <a:gd name="T15" fmla="*/ 0 60000 65536"/>
                <a:gd name="T16" fmla="*/ 0 60000 65536"/>
                <a:gd name="T17" fmla="*/ 0 60000 65536"/>
                <a:gd name="T18" fmla="*/ 0 60000 65536"/>
                <a:gd name="T19" fmla="*/ 0 60000 65536"/>
                <a:gd name="T20" fmla="*/ 0 60000 65536"/>
                <a:gd name="T21" fmla="*/ 0 w 361"/>
                <a:gd name="T22" fmla="*/ 0 h 12"/>
                <a:gd name="T23" fmla="*/ 361 w 36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12">
                  <a:moveTo>
                    <a:pt x="0" y="12"/>
                  </a:moveTo>
                  <a:lnTo>
                    <a:pt x="46" y="10"/>
                  </a:lnTo>
                  <a:lnTo>
                    <a:pt x="53" y="10"/>
                  </a:lnTo>
                  <a:lnTo>
                    <a:pt x="161" y="6"/>
                  </a:lnTo>
                  <a:lnTo>
                    <a:pt x="334" y="0"/>
                  </a:lnTo>
                  <a:lnTo>
                    <a:pt x="348" y="0"/>
                  </a:lnTo>
                  <a:lnTo>
                    <a:pt x="3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27" name="Line 721"/>
            <p:cNvSpPr>
              <a:spLocks noChangeShapeType="1"/>
            </p:cNvSpPr>
            <p:nvPr/>
          </p:nvSpPr>
          <p:spPr bwMode="auto">
            <a:xfrm flipV="1">
              <a:off x="2086" y="3699"/>
              <a:ext cx="25" cy="5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28" name="Line 722"/>
            <p:cNvSpPr>
              <a:spLocks noChangeShapeType="1"/>
            </p:cNvSpPr>
            <p:nvPr/>
          </p:nvSpPr>
          <p:spPr bwMode="auto">
            <a:xfrm flipV="1">
              <a:off x="2067" y="3766"/>
              <a:ext cx="11"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29" name="Line 723"/>
            <p:cNvSpPr>
              <a:spLocks noChangeShapeType="1"/>
            </p:cNvSpPr>
            <p:nvPr/>
          </p:nvSpPr>
          <p:spPr bwMode="auto">
            <a:xfrm flipV="1">
              <a:off x="2051" y="3803"/>
              <a:ext cx="10"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30" name="Freeform 724"/>
            <p:cNvSpPr>
              <a:spLocks/>
            </p:cNvSpPr>
            <p:nvPr/>
          </p:nvSpPr>
          <p:spPr bwMode="auto">
            <a:xfrm>
              <a:off x="2007" y="3839"/>
              <a:ext cx="37" cy="79"/>
            </a:xfrm>
            <a:custGeom>
              <a:avLst/>
              <a:gdLst>
                <a:gd name="T0" fmla="*/ 37 w 37"/>
                <a:gd name="T1" fmla="*/ 0 h 79"/>
                <a:gd name="T2" fmla="*/ 31 w 37"/>
                <a:gd name="T3" fmla="*/ 16 h 79"/>
                <a:gd name="T4" fmla="*/ 23 w 37"/>
                <a:gd name="T5" fmla="*/ 29 h 79"/>
                <a:gd name="T6" fmla="*/ 0 w 37"/>
                <a:gd name="T7" fmla="*/ 79 h 79"/>
                <a:gd name="T8" fmla="*/ 0 60000 65536"/>
                <a:gd name="T9" fmla="*/ 0 60000 65536"/>
                <a:gd name="T10" fmla="*/ 0 60000 65536"/>
                <a:gd name="T11" fmla="*/ 0 60000 65536"/>
                <a:gd name="T12" fmla="*/ 0 w 37"/>
                <a:gd name="T13" fmla="*/ 0 h 79"/>
                <a:gd name="T14" fmla="*/ 37 w 37"/>
                <a:gd name="T15" fmla="*/ 79 h 79"/>
              </a:gdLst>
              <a:ahLst/>
              <a:cxnLst>
                <a:cxn ang="T8">
                  <a:pos x="T0" y="T1"/>
                </a:cxn>
                <a:cxn ang="T9">
                  <a:pos x="T2" y="T3"/>
                </a:cxn>
                <a:cxn ang="T10">
                  <a:pos x="T4" y="T5"/>
                </a:cxn>
                <a:cxn ang="T11">
                  <a:pos x="T6" y="T7"/>
                </a:cxn>
              </a:cxnLst>
              <a:rect l="T12" t="T13" r="T14" b="T15"/>
              <a:pathLst>
                <a:path w="37" h="79">
                  <a:moveTo>
                    <a:pt x="37" y="0"/>
                  </a:moveTo>
                  <a:lnTo>
                    <a:pt x="31" y="16"/>
                  </a:lnTo>
                  <a:lnTo>
                    <a:pt x="23" y="29"/>
                  </a:lnTo>
                  <a:lnTo>
                    <a:pt x="0" y="7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31" name="Freeform 725"/>
            <p:cNvSpPr>
              <a:spLocks/>
            </p:cNvSpPr>
            <p:nvPr/>
          </p:nvSpPr>
          <p:spPr bwMode="auto">
            <a:xfrm>
              <a:off x="1503" y="4103"/>
              <a:ext cx="472" cy="13"/>
            </a:xfrm>
            <a:custGeom>
              <a:avLst/>
              <a:gdLst>
                <a:gd name="T0" fmla="*/ 472 w 472"/>
                <a:gd name="T1" fmla="*/ 13 h 13"/>
                <a:gd name="T2" fmla="*/ 416 w 472"/>
                <a:gd name="T3" fmla="*/ 8 h 13"/>
                <a:gd name="T4" fmla="*/ 372 w 472"/>
                <a:gd name="T5" fmla="*/ 6 h 13"/>
                <a:gd name="T6" fmla="*/ 266 w 472"/>
                <a:gd name="T7" fmla="*/ 0 h 13"/>
                <a:gd name="T8" fmla="*/ 183 w 472"/>
                <a:gd name="T9" fmla="*/ 0 h 13"/>
                <a:gd name="T10" fmla="*/ 81 w 472"/>
                <a:gd name="T11" fmla="*/ 6 h 13"/>
                <a:gd name="T12" fmla="*/ 0 w 472"/>
                <a:gd name="T13" fmla="*/ 13 h 13"/>
                <a:gd name="T14" fmla="*/ 0 60000 65536"/>
                <a:gd name="T15" fmla="*/ 0 60000 65536"/>
                <a:gd name="T16" fmla="*/ 0 60000 65536"/>
                <a:gd name="T17" fmla="*/ 0 60000 65536"/>
                <a:gd name="T18" fmla="*/ 0 60000 65536"/>
                <a:gd name="T19" fmla="*/ 0 60000 65536"/>
                <a:gd name="T20" fmla="*/ 0 60000 65536"/>
                <a:gd name="T21" fmla="*/ 0 w 472"/>
                <a:gd name="T22" fmla="*/ 0 h 13"/>
                <a:gd name="T23" fmla="*/ 472 w 472"/>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2" h="13">
                  <a:moveTo>
                    <a:pt x="472" y="13"/>
                  </a:moveTo>
                  <a:lnTo>
                    <a:pt x="416" y="8"/>
                  </a:lnTo>
                  <a:lnTo>
                    <a:pt x="372" y="6"/>
                  </a:lnTo>
                  <a:lnTo>
                    <a:pt x="266" y="0"/>
                  </a:lnTo>
                  <a:lnTo>
                    <a:pt x="183" y="0"/>
                  </a:lnTo>
                  <a:lnTo>
                    <a:pt x="81" y="6"/>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32" name="Freeform 726"/>
            <p:cNvSpPr>
              <a:spLocks/>
            </p:cNvSpPr>
            <p:nvPr/>
          </p:nvSpPr>
          <p:spPr bwMode="auto">
            <a:xfrm>
              <a:off x="1967" y="3949"/>
              <a:ext cx="15" cy="167"/>
            </a:xfrm>
            <a:custGeom>
              <a:avLst/>
              <a:gdLst>
                <a:gd name="T0" fmla="*/ 8 w 15"/>
                <a:gd name="T1" fmla="*/ 167 h 167"/>
                <a:gd name="T2" fmla="*/ 2 w 15"/>
                <a:gd name="T3" fmla="*/ 140 h 167"/>
                <a:gd name="T4" fmla="*/ 0 w 15"/>
                <a:gd name="T5" fmla="*/ 119 h 167"/>
                <a:gd name="T6" fmla="*/ 2 w 15"/>
                <a:gd name="T7" fmla="*/ 87 h 167"/>
                <a:gd name="T8" fmla="*/ 9 w 15"/>
                <a:gd name="T9" fmla="*/ 54 h 167"/>
                <a:gd name="T10" fmla="*/ 15 w 15"/>
                <a:gd name="T11" fmla="*/ 0 h 167"/>
                <a:gd name="T12" fmla="*/ 0 60000 65536"/>
                <a:gd name="T13" fmla="*/ 0 60000 65536"/>
                <a:gd name="T14" fmla="*/ 0 60000 65536"/>
                <a:gd name="T15" fmla="*/ 0 60000 65536"/>
                <a:gd name="T16" fmla="*/ 0 60000 65536"/>
                <a:gd name="T17" fmla="*/ 0 60000 65536"/>
                <a:gd name="T18" fmla="*/ 0 w 15"/>
                <a:gd name="T19" fmla="*/ 0 h 167"/>
                <a:gd name="T20" fmla="*/ 15 w 15"/>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15" h="167">
                  <a:moveTo>
                    <a:pt x="8" y="167"/>
                  </a:moveTo>
                  <a:lnTo>
                    <a:pt x="2" y="140"/>
                  </a:lnTo>
                  <a:lnTo>
                    <a:pt x="0" y="119"/>
                  </a:lnTo>
                  <a:lnTo>
                    <a:pt x="2" y="87"/>
                  </a:lnTo>
                  <a:lnTo>
                    <a:pt x="9" y="54"/>
                  </a:lnTo>
                  <a:lnTo>
                    <a:pt x="1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33" name="Freeform 727"/>
            <p:cNvSpPr>
              <a:spLocks/>
            </p:cNvSpPr>
            <p:nvPr/>
          </p:nvSpPr>
          <p:spPr bwMode="auto">
            <a:xfrm>
              <a:off x="1975" y="3980"/>
              <a:ext cx="78" cy="136"/>
            </a:xfrm>
            <a:custGeom>
              <a:avLst/>
              <a:gdLst>
                <a:gd name="T0" fmla="*/ 0 w 78"/>
                <a:gd name="T1" fmla="*/ 136 h 136"/>
                <a:gd name="T2" fmla="*/ 1 w 78"/>
                <a:gd name="T3" fmla="*/ 134 h 136"/>
                <a:gd name="T4" fmla="*/ 1 w 78"/>
                <a:gd name="T5" fmla="*/ 132 h 136"/>
                <a:gd name="T6" fmla="*/ 11 w 78"/>
                <a:gd name="T7" fmla="*/ 107 h 136"/>
                <a:gd name="T8" fmla="*/ 19 w 78"/>
                <a:gd name="T9" fmla="*/ 88 h 136"/>
                <a:gd name="T10" fmla="*/ 32 w 78"/>
                <a:gd name="T11" fmla="*/ 71 h 136"/>
                <a:gd name="T12" fmla="*/ 50 w 78"/>
                <a:gd name="T13" fmla="*/ 57 h 136"/>
                <a:gd name="T14" fmla="*/ 63 w 78"/>
                <a:gd name="T15" fmla="*/ 44 h 136"/>
                <a:gd name="T16" fmla="*/ 73 w 78"/>
                <a:gd name="T17" fmla="*/ 29 h 136"/>
                <a:gd name="T18" fmla="*/ 76 w 78"/>
                <a:gd name="T19" fmla="*/ 13 h 136"/>
                <a:gd name="T20" fmla="*/ 78 w 78"/>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136"/>
                <a:gd name="T35" fmla="*/ 78 w 78"/>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136">
                  <a:moveTo>
                    <a:pt x="0" y="136"/>
                  </a:moveTo>
                  <a:lnTo>
                    <a:pt x="1" y="134"/>
                  </a:lnTo>
                  <a:lnTo>
                    <a:pt x="1" y="132"/>
                  </a:lnTo>
                  <a:lnTo>
                    <a:pt x="11" y="107"/>
                  </a:lnTo>
                  <a:lnTo>
                    <a:pt x="19" y="88"/>
                  </a:lnTo>
                  <a:lnTo>
                    <a:pt x="32" y="71"/>
                  </a:lnTo>
                  <a:lnTo>
                    <a:pt x="50" y="57"/>
                  </a:lnTo>
                  <a:lnTo>
                    <a:pt x="63" y="44"/>
                  </a:lnTo>
                  <a:lnTo>
                    <a:pt x="73" y="29"/>
                  </a:lnTo>
                  <a:lnTo>
                    <a:pt x="76" y="13"/>
                  </a:lnTo>
                  <a:lnTo>
                    <a:pt x="7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34" name="Freeform 728"/>
            <p:cNvSpPr>
              <a:spLocks/>
            </p:cNvSpPr>
            <p:nvPr/>
          </p:nvSpPr>
          <p:spPr bwMode="auto">
            <a:xfrm>
              <a:off x="2048" y="3805"/>
              <a:ext cx="13" cy="175"/>
            </a:xfrm>
            <a:custGeom>
              <a:avLst/>
              <a:gdLst>
                <a:gd name="T0" fmla="*/ 0 w 13"/>
                <a:gd name="T1" fmla="*/ 0 h 175"/>
                <a:gd name="T2" fmla="*/ 2 w 13"/>
                <a:gd name="T3" fmla="*/ 19 h 175"/>
                <a:gd name="T4" fmla="*/ 3 w 13"/>
                <a:gd name="T5" fmla="*/ 25 h 175"/>
                <a:gd name="T6" fmla="*/ 9 w 13"/>
                <a:gd name="T7" fmla="*/ 50 h 175"/>
                <a:gd name="T8" fmla="*/ 13 w 13"/>
                <a:gd name="T9" fmla="*/ 90 h 175"/>
                <a:gd name="T10" fmla="*/ 11 w 13"/>
                <a:gd name="T11" fmla="*/ 136 h 175"/>
                <a:gd name="T12" fmla="*/ 5 w 13"/>
                <a:gd name="T13" fmla="*/ 175 h 175"/>
                <a:gd name="T14" fmla="*/ 0 60000 65536"/>
                <a:gd name="T15" fmla="*/ 0 60000 65536"/>
                <a:gd name="T16" fmla="*/ 0 60000 65536"/>
                <a:gd name="T17" fmla="*/ 0 60000 65536"/>
                <a:gd name="T18" fmla="*/ 0 60000 65536"/>
                <a:gd name="T19" fmla="*/ 0 60000 65536"/>
                <a:gd name="T20" fmla="*/ 0 60000 65536"/>
                <a:gd name="T21" fmla="*/ 0 w 13"/>
                <a:gd name="T22" fmla="*/ 0 h 175"/>
                <a:gd name="T23" fmla="*/ 13 w 13"/>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75">
                  <a:moveTo>
                    <a:pt x="0" y="0"/>
                  </a:moveTo>
                  <a:lnTo>
                    <a:pt x="2" y="19"/>
                  </a:lnTo>
                  <a:lnTo>
                    <a:pt x="3" y="25"/>
                  </a:lnTo>
                  <a:lnTo>
                    <a:pt x="9" y="50"/>
                  </a:lnTo>
                  <a:lnTo>
                    <a:pt x="13" y="90"/>
                  </a:lnTo>
                  <a:lnTo>
                    <a:pt x="11" y="136"/>
                  </a:lnTo>
                  <a:lnTo>
                    <a:pt x="5" y="1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35" name="Freeform 729"/>
            <p:cNvSpPr>
              <a:spLocks/>
            </p:cNvSpPr>
            <p:nvPr/>
          </p:nvSpPr>
          <p:spPr bwMode="auto">
            <a:xfrm>
              <a:off x="1497" y="3922"/>
              <a:ext cx="12" cy="194"/>
            </a:xfrm>
            <a:custGeom>
              <a:avLst/>
              <a:gdLst>
                <a:gd name="T0" fmla="*/ 6 w 12"/>
                <a:gd name="T1" fmla="*/ 194 h 194"/>
                <a:gd name="T2" fmla="*/ 10 w 12"/>
                <a:gd name="T3" fmla="*/ 162 h 194"/>
                <a:gd name="T4" fmla="*/ 12 w 12"/>
                <a:gd name="T5" fmla="*/ 135 h 194"/>
                <a:gd name="T6" fmla="*/ 10 w 12"/>
                <a:gd name="T7" fmla="*/ 104 h 194"/>
                <a:gd name="T8" fmla="*/ 6 w 12"/>
                <a:gd name="T9" fmla="*/ 83 h 194"/>
                <a:gd name="T10" fmla="*/ 2 w 12"/>
                <a:gd name="T11" fmla="*/ 35 h 194"/>
                <a:gd name="T12" fmla="*/ 0 w 12"/>
                <a:gd name="T13" fmla="*/ 12 h 194"/>
                <a:gd name="T14" fmla="*/ 0 w 12"/>
                <a:gd name="T15" fmla="*/ 12 h 194"/>
                <a:gd name="T16" fmla="*/ 0 w 12"/>
                <a:gd name="T17" fmla="*/ 0 h 1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94"/>
                <a:gd name="T29" fmla="*/ 12 w 12"/>
                <a:gd name="T30" fmla="*/ 194 h 1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94">
                  <a:moveTo>
                    <a:pt x="6" y="194"/>
                  </a:moveTo>
                  <a:lnTo>
                    <a:pt x="10" y="162"/>
                  </a:lnTo>
                  <a:lnTo>
                    <a:pt x="12" y="135"/>
                  </a:lnTo>
                  <a:lnTo>
                    <a:pt x="10" y="104"/>
                  </a:lnTo>
                  <a:lnTo>
                    <a:pt x="6" y="83"/>
                  </a:lnTo>
                  <a:lnTo>
                    <a:pt x="2" y="35"/>
                  </a:lnTo>
                  <a:lnTo>
                    <a:pt x="0" y="1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36" name="Freeform 730"/>
            <p:cNvSpPr>
              <a:spLocks/>
            </p:cNvSpPr>
            <p:nvPr/>
          </p:nvSpPr>
          <p:spPr bwMode="auto">
            <a:xfrm>
              <a:off x="1580" y="3739"/>
              <a:ext cx="39" cy="14"/>
            </a:xfrm>
            <a:custGeom>
              <a:avLst/>
              <a:gdLst>
                <a:gd name="T0" fmla="*/ 0 w 39"/>
                <a:gd name="T1" fmla="*/ 14 h 14"/>
                <a:gd name="T2" fmla="*/ 0 w 39"/>
                <a:gd name="T3" fmla="*/ 14 h 14"/>
                <a:gd name="T4" fmla="*/ 21 w 39"/>
                <a:gd name="T5" fmla="*/ 4 h 14"/>
                <a:gd name="T6" fmla="*/ 39 w 39"/>
                <a:gd name="T7" fmla="*/ 0 h 14"/>
                <a:gd name="T8" fmla="*/ 0 60000 65536"/>
                <a:gd name="T9" fmla="*/ 0 60000 65536"/>
                <a:gd name="T10" fmla="*/ 0 60000 65536"/>
                <a:gd name="T11" fmla="*/ 0 60000 65536"/>
                <a:gd name="T12" fmla="*/ 0 w 39"/>
                <a:gd name="T13" fmla="*/ 0 h 14"/>
                <a:gd name="T14" fmla="*/ 39 w 39"/>
                <a:gd name="T15" fmla="*/ 14 h 14"/>
              </a:gdLst>
              <a:ahLst/>
              <a:cxnLst>
                <a:cxn ang="T8">
                  <a:pos x="T0" y="T1"/>
                </a:cxn>
                <a:cxn ang="T9">
                  <a:pos x="T2" y="T3"/>
                </a:cxn>
                <a:cxn ang="T10">
                  <a:pos x="T4" y="T5"/>
                </a:cxn>
                <a:cxn ang="T11">
                  <a:pos x="T6" y="T7"/>
                </a:cxn>
              </a:cxnLst>
              <a:rect l="T12" t="T13" r="T14" b="T15"/>
              <a:pathLst>
                <a:path w="39" h="14">
                  <a:moveTo>
                    <a:pt x="0" y="14"/>
                  </a:moveTo>
                  <a:lnTo>
                    <a:pt x="0" y="14"/>
                  </a:lnTo>
                  <a:lnTo>
                    <a:pt x="21" y="4"/>
                  </a:lnTo>
                  <a:lnTo>
                    <a:pt x="3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37" name="Freeform 731"/>
            <p:cNvSpPr>
              <a:spLocks/>
            </p:cNvSpPr>
            <p:nvPr/>
          </p:nvSpPr>
          <p:spPr bwMode="auto">
            <a:xfrm>
              <a:off x="1973" y="3880"/>
              <a:ext cx="2" cy="1"/>
            </a:xfrm>
            <a:custGeom>
              <a:avLst/>
              <a:gdLst>
                <a:gd name="T0" fmla="*/ 2 w 2"/>
                <a:gd name="T1" fmla="*/ 0 h 1"/>
                <a:gd name="T2" fmla="*/ 2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2" y="0"/>
                  </a:moveTo>
                  <a:lnTo>
                    <a:pt x="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38" name="Freeform 732"/>
            <p:cNvSpPr>
              <a:spLocks/>
            </p:cNvSpPr>
            <p:nvPr/>
          </p:nvSpPr>
          <p:spPr bwMode="auto">
            <a:xfrm>
              <a:off x="1692" y="3937"/>
              <a:ext cx="117" cy="2"/>
            </a:xfrm>
            <a:custGeom>
              <a:avLst/>
              <a:gdLst>
                <a:gd name="T0" fmla="*/ 0 w 117"/>
                <a:gd name="T1" fmla="*/ 0 h 2"/>
                <a:gd name="T2" fmla="*/ 21 w 117"/>
                <a:gd name="T3" fmla="*/ 2 h 2"/>
                <a:gd name="T4" fmla="*/ 38 w 117"/>
                <a:gd name="T5" fmla="*/ 2 h 2"/>
                <a:gd name="T6" fmla="*/ 96 w 117"/>
                <a:gd name="T7" fmla="*/ 2 h 2"/>
                <a:gd name="T8" fmla="*/ 107 w 117"/>
                <a:gd name="T9" fmla="*/ 2 h 2"/>
                <a:gd name="T10" fmla="*/ 117 w 117"/>
                <a:gd name="T11" fmla="*/ 0 h 2"/>
                <a:gd name="T12" fmla="*/ 0 60000 65536"/>
                <a:gd name="T13" fmla="*/ 0 60000 65536"/>
                <a:gd name="T14" fmla="*/ 0 60000 65536"/>
                <a:gd name="T15" fmla="*/ 0 60000 65536"/>
                <a:gd name="T16" fmla="*/ 0 60000 65536"/>
                <a:gd name="T17" fmla="*/ 0 60000 65536"/>
                <a:gd name="T18" fmla="*/ 0 w 117"/>
                <a:gd name="T19" fmla="*/ 0 h 2"/>
                <a:gd name="T20" fmla="*/ 117 w 117"/>
                <a:gd name="T21" fmla="*/ 2 h 2"/>
              </a:gdLst>
              <a:ahLst/>
              <a:cxnLst>
                <a:cxn ang="T12">
                  <a:pos x="T0" y="T1"/>
                </a:cxn>
                <a:cxn ang="T13">
                  <a:pos x="T2" y="T3"/>
                </a:cxn>
                <a:cxn ang="T14">
                  <a:pos x="T4" y="T5"/>
                </a:cxn>
                <a:cxn ang="T15">
                  <a:pos x="T6" y="T7"/>
                </a:cxn>
                <a:cxn ang="T16">
                  <a:pos x="T8" y="T9"/>
                </a:cxn>
                <a:cxn ang="T17">
                  <a:pos x="T10" y="T11"/>
                </a:cxn>
              </a:cxnLst>
              <a:rect l="T18" t="T19" r="T20" b="T21"/>
              <a:pathLst>
                <a:path w="117" h="2">
                  <a:moveTo>
                    <a:pt x="0" y="0"/>
                  </a:moveTo>
                  <a:lnTo>
                    <a:pt x="21" y="2"/>
                  </a:lnTo>
                  <a:lnTo>
                    <a:pt x="38" y="2"/>
                  </a:lnTo>
                  <a:lnTo>
                    <a:pt x="96" y="2"/>
                  </a:lnTo>
                  <a:lnTo>
                    <a:pt x="107" y="2"/>
                  </a:lnTo>
                  <a:lnTo>
                    <a:pt x="11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39" name="Freeform 733"/>
            <p:cNvSpPr>
              <a:spLocks/>
            </p:cNvSpPr>
            <p:nvPr/>
          </p:nvSpPr>
          <p:spPr bwMode="auto">
            <a:xfrm>
              <a:off x="1805" y="3909"/>
              <a:ext cx="4" cy="28"/>
            </a:xfrm>
            <a:custGeom>
              <a:avLst/>
              <a:gdLst>
                <a:gd name="T0" fmla="*/ 0 w 4"/>
                <a:gd name="T1" fmla="*/ 0 h 28"/>
                <a:gd name="T2" fmla="*/ 2 w 4"/>
                <a:gd name="T3" fmla="*/ 15 h 28"/>
                <a:gd name="T4" fmla="*/ 2 w 4"/>
                <a:gd name="T5" fmla="*/ 15 h 28"/>
                <a:gd name="T6" fmla="*/ 4 w 4"/>
                <a:gd name="T7" fmla="*/ 28 h 28"/>
                <a:gd name="T8" fmla="*/ 0 60000 65536"/>
                <a:gd name="T9" fmla="*/ 0 60000 65536"/>
                <a:gd name="T10" fmla="*/ 0 60000 65536"/>
                <a:gd name="T11" fmla="*/ 0 60000 65536"/>
                <a:gd name="T12" fmla="*/ 0 w 4"/>
                <a:gd name="T13" fmla="*/ 0 h 28"/>
                <a:gd name="T14" fmla="*/ 4 w 4"/>
                <a:gd name="T15" fmla="*/ 28 h 28"/>
              </a:gdLst>
              <a:ahLst/>
              <a:cxnLst>
                <a:cxn ang="T8">
                  <a:pos x="T0" y="T1"/>
                </a:cxn>
                <a:cxn ang="T9">
                  <a:pos x="T2" y="T3"/>
                </a:cxn>
                <a:cxn ang="T10">
                  <a:pos x="T4" y="T5"/>
                </a:cxn>
                <a:cxn ang="T11">
                  <a:pos x="T6" y="T7"/>
                </a:cxn>
              </a:cxnLst>
              <a:rect l="T12" t="T13" r="T14" b="T15"/>
              <a:pathLst>
                <a:path w="4" h="28">
                  <a:moveTo>
                    <a:pt x="0" y="0"/>
                  </a:moveTo>
                  <a:lnTo>
                    <a:pt x="2" y="15"/>
                  </a:lnTo>
                  <a:lnTo>
                    <a:pt x="4" y="2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40" name="Freeform 734"/>
            <p:cNvSpPr>
              <a:spLocks/>
            </p:cNvSpPr>
            <p:nvPr/>
          </p:nvSpPr>
          <p:spPr bwMode="auto">
            <a:xfrm>
              <a:off x="1569" y="3922"/>
              <a:ext cx="57" cy="62"/>
            </a:xfrm>
            <a:custGeom>
              <a:avLst/>
              <a:gdLst>
                <a:gd name="T0" fmla="*/ 52 w 57"/>
                <a:gd name="T1" fmla="*/ 44 h 62"/>
                <a:gd name="T2" fmla="*/ 48 w 57"/>
                <a:gd name="T3" fmla="*/ 54 h 62"/>
                <a:gd name="T4" fmla="*/ 40 w 57"/>
                <a:gd name="T5" fmla="*/ 60 h 62"/>
                <a:gd name="T6" fmla="*/ 27 w 57"/>
                <a:gd name="T7" fmla="*/ 62 h 62"/>
                <a:gd name="T8" fmla="*/ 15 w 57"/>
                <a:gd name="T9" fmla="*/ 58 h 62"/>
                <a:gd name="T10" fmla="*/ 5 w 57"/>
                <a:gd name="T11" fmla="*/ 46 h 62"/>
                <a:gd name="T12" fmla="*/ 2 w 57"/>
                <a:gd name="T13" fmla="*/ 33 h 62"/>
                <a:gd name="T14" fmla="*/ 0 w 57"/>
                <a:gd name="T15" fmla="*/ 19 h 62"/>
                <a:gd name="T16" fmla="*/ 4 w 57"/>
                <a:gd name="T17" fmla="*/ 8 h 62"/>
                <a:gd name="T18" fmla="*/ 5 w 57"/>
                <a:gd name="T19" fmla="*/ 8 h 62"/>
                <a:gd name="T20" fmla="*/ 15 w 57"/>
                <a:gd name="T21" fmla="*/ 2 h 62"/>
                <a:gd name="T22" fmla="*/ 25 w 57"/>
                <a:gd name="T23" fmla="*/ 0 h 62"/>
                <a:gd name="T24" fmla="*/ 40 w 57"/>
                <a:gd name="T25" fmla="*/ 0 h 62"/>
                <a:gd name="T26" fmla="*/ 50 w 57"/>
                <a:gd name="T27" fmla="*/ 6 h 62"/>
                <a:gd name="T28" fmla="*/ 52 w 57"/>
                <a:gd name="T29" fmla="*/ 6 h 62"/>
                <a:gd name="T30" fmla="*/ 52 w 57"/>
                <a:gd name="T31" fmla="*/ 8 h 62"/>
                <a:gd name="T32" fmla="*/ 57 w 57"/>
                <a:gd name="T33" fmla="*/ 17 h 62"/>
                <a:gd name="T34" fmla="*/ 57 w 57"/>
                <a:gd name="T35" fmla="*/ 29 h 62"/>
                <a:gd name="T36" fmla="*/ 54 w 57"/>
                <a:gd name="T37" fmla="*/ 40 h 62"/>
                <a:gd name="T38" fmla="*/ 52 w 57"/>
                <a:gd name="T39" fmla="*/ 44 h 62"/>
                <a:gd name="T40" fmla="*/ 50 w 57"/>
                <a:gd name="T41" fmla="*/ 48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62"/>
                <a:gd name="T65" fmla="*/ 57 w 57"/>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62">
                  <a:moveTo>
                    <a:pt x="52" y="44"/>
                  </a:moveTo>
                  <a:lnTo>
                    <a:pt x="48" y="54"/>
                  </a:lnTo>
                  <a:lnTo>
                    <a:pt x="40" y="60"/>
                  </a:lnTo>
                  <a:lnTo>
                    <a:pt x="27" y="62"/>
                  </a:lnTo>
                  <a:lnTo>
                    <a:pt x="15" y="58"/>
                  </a:lnTo>
                  <a:lnTo>
                    <a:pt x="5" y="46"/>
                  </a:lnTo>
                  <a:lnTo>
                    <a:pt x="2" y="33"/>
                  </a:lnTo>
                  <a:lnTo>
                    <a:pt x="0" y="19"/>
                  </a:lnTo>
                  <a:lnTo>
                    <a:pt x="4" y="8"/>
                  </a:lnTo>
                  <a:lnTo>
                    <a:pt x="5" y="8"/>
                  </a:lnTo>
                  <a:lnTo>
                    <a:pt x="15" y="2"/>
                  </a:lnTo>
                  <a:lnTo>
                    <a:pt x="25" y="0"/>
                  </a:lnTo>
                  <a:lnTo>
                    <a:pt x="40" y="0"/>
                  </a:lnTo>
                  <a:lnTo>
                    <a:pt x="50" y="6"/>
                  </a:lnTo>
                  <a:lnTo>
                    <a:pt x="52" y="6"/>
                  </a:lnTo>
                  <a:lnTo>
                    <a:pt x="52" y="8"/>
                  </a:lnTo>
                  <a:lnTo>
                    <a:pt x="57" y="17"/>
                  </a:lnTo>
                  <a:lnTo>
                    <a:pt x="57" y="29"/>
                  </a:lnTo>
                  <a:lnTo>
                    <a:pt x="54" y="40"/>
                  </a:lnTo>
                  <a:lnTo>
                    <a:pt x="52" y="44"/>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41" name="Freeform 735"/>
            <p:cNvSpPr>
              <a:spLocks/>
            </p:cNvSpPr>
            <p:nvPr/>
          </p:nvSpPr>
          <p:spPr bwMode="auto">
            <a:xfrm>
              <a:off x="1565" y="4026"/>
              <a:ext cx="61" cy="63"/>
            </a:xfrm>
            <a:custGeom>
              <a:avLst/>
              <a:gdLst>
                <a:gd name="T0" fmla="*/ 29 w 61"/>
                <a:gd name="T1" fmla="*/ 63 h 63"/>
                <a:gd name="T2" fmla="*/ 36 w 61"/>
                <a:gd name="T3" fmla="*/ 63 h 63"/>
                <a:gd name="T4" fmla="*/ 42 w 61"/>
                <a:gd name="T5" fmla="*/ 60 h 63"/>
                <a:gd name="T6" fmla="*/ 52 w 61"/>
                <a:gd name="T7" fmla="*/ 54 h 63"/>
                <a:gd name="T8" fmla="*/ 56 w 61"/>
                <a:gd name="T9" fmla="*/ 46 h 63"/>
                <a:gd name="T10" fmla="*/ 61 w 61"/>
                <a:gd name="T11" fmla="*/ 31 h 63"/>
                <a:gd name="T12" fmla="*/ 61 w 61"/>
                <a:gd name="T13" fmla="*/ 19 h 63"/>
                <a:gd name="T14" fmla="*/ 54 w 61"/>
                <a:gd name="T15" fmla="*/ 6 h 63"/>
                <a:gd name="T16" fmla="*/ 44 w 61"/>
                <a:gd name="T17" fmla="*/ 0 h 63"/>
                <a:gd name="T18" fmla="*/ 29 w 61"/>
                <a:gd name="T19" fmla="*/ 2 h 63"/>
                <a:gd name="T20" fmla="*/ 19 w 61"/>
                <a:gd name="T21" fmla="*/ 8 h 63"/>
                <a:gd name="T22" fmla="*/ 8 w 61"/>
                <a:gd name="T23" fmla="*/ 15 h 63"/>
                <a:gd name="T24" fmla="*/ 0 w 61"/>
                <a:gd name="T25" fmla="*/ 23 h 63"/>
                <a:gd name="T26" fmla="*/ 0 w 61"/>
                <a:gd name="T27" fmla="*/ 38 h 63"/>
                <a:gd name="T28" fmla="*/ 4 w 61"/>
                <a:gd name="T29" fmla="*/ 48 h 63"/>
                <a:gd name="T30" fmla="*/ 13 w 61"/>
                <a:gd name="T31" fmla="*/ 54 h 63"/>
                <a:gd name="T32" fmla="*/ 21 w 61"/>
                <a:gd name="T33" fmla="*/ 56 h 63"/>
                <a:gd name="T34" fmla="*/ 25 w 61"/>
                <a:gd name="T35" fmla="*/ 60 h 63"/>
                <a:gd name="T36" fmla="*/ 29 w 61"/>
                <a:gd name="T37" fmla="*/ 63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1"/>
                <a:gd name="T58" fmla="*/ 0 h 63"/>
                <a:gd name="T59" fmla="*/ 61 w 61"/>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1" h="63">
                  <a:moveTo>
                    <a:pt x="29" y="63"/>
                  </a:moveTo>
                  <a:lnTo>
                    <a:pt x="36" y="63"/>
                  </a:lnTo>
                  <a:lnTo>
                    <a:pt x="42" y="60"/>
                  </a:lnTo>
                  <a:lnTo>
                    <a:pt x="52" y="54"/>
                  </a:lnTo>
                  <a:lnTo>
                    <a:pt x="56" y="46"/>
                  </a:lnTo>
                  <a:lnTo>
                    <a:pt x="61" y="31"/>
                  </a:lnTo>
                  <a:lnTo>
                    <a:pt x="61" y="19"/>
                  </a:lnTo>
                  <a:lnTo>
                    <a:pt x="54" y="6"/>
                  </a:lnTo>
                  <a:lnTo>
                    <a:pt x="44" y="0"/>
                  </a:lnTo>
                  <a:lnTo>
                    <a:pt x="29" y="2"/>
                  </a:lnTo>
                  <a:lnTo>
                    <a:pt x="19" y="8"/>
                  </a:lnTo>
                  <a:lnTo>
                    <a:pt x="8" y="15"/>
                  </a:lnTo>
                  <a:lnTo>
                    <a:pt x="0" y="23"/>
                  </a:lnTo>
                  <a:lnTo>
                    <a:pt x="0" y="38"/>
                  </a:lnTo>
                  <a:lnTo>
                    <a:pt x="4" y="48"/>
                  </a:lnTo>
                  <a:lnTo>
                    <a:pt x="13" y="54"/>
                  </a:lnTo>
                  <a:lnTo>
                    <a:pt x="21" y="56"/>
                  </a:lnTo>
                  <a:lnTo>
                    <a:pt x="25" y="60"/>
                  </a:lnTo>
                  <a:lnTo>
                    <a:pt x="29" y="63"/>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42" name="Freeform 736"/>
            <p:cNvSpPr>
              <a:spLocks/>
            </p:cNvSpPr>
            <p:nvPr/>
          </p:nvSpPr>
          <p:spPr bwMode="auto">
            <a:xfrm>
              <a:off x="1307" y="3997"/>
              <a:ext cx="196" cy="10"/>
            </a:xfrm>
            <a:custGeom>
              <a:avLst/>
              <a:gdLst>
                <a:gd name="T0" fmla="*/ 196 w 196"/>
                <a:gd name="T1" fmla="*/ 8 h 10"/>
                <a:gd name="T2" fmla="*/ 183 w 196"/>
                <a:gd name="T3" fmla="*/ 10 h 10"/>
                <a:gd name="T4" fmla="*/ 173 w 196"/>
                <a:gd name="T5" fmla="*/ 10 h 10"/>
                <a:gd name="T6" fmla="*/ 158 w 196"/>
                <a:gd name="T7" fmla="*/ 10 h 10"/>
                <a:gd name="T8" fmla="*/ 144 w 196"/>
                <a:gd name="T9" fmla="*/ 8 h 10"/>
                <a:gd name="T10" fmla="*/ 133 w 196"/>
                <a:gd name="T11" fmla="*/ 2 h 10"/>
                <a:gd name="T12" fmla="*/ 125 w 196"/>
                <a:gd name="T13" fmla="*/ 0 h 10"/>
                <a:gd name="T14" fmla="*/ 114 w 196"/>
                <a:gd name="T15" fmla="*/ 2 h 10"/>
                <a:gd name="T16" fmla="*/ 106 w 196"/>
                <a:gd name="T17" fmla="*/ 4 h 10"/>
                <a:gd name="T18" fmla="*/ 98 w 196"/>
                <a:gd name="T19" fmla="*/ 6 h 10"/>
                <a:gd name="T20" fmla="*/ 90 w 196"/>
                <a:gd name="T21" fmla="*/ 8 h 10"/>
                <a:gd name="T22" fmla="*/ 73 w 196"/>
                <a:gd name="T23" fmla="*/ 6 h 10"/>
                <a:gd name="T24" fmla="*/ 62 w 196"/>
                <a:gd name="T25" fmla="*/ 6 h 10"/>
                <a:gd name="T26" fmla="*/ 25 w 196"/>
                <a:gd name="T27" fmla="*/ 4 h 10"/>
                <a:gd name="T28" fmla="*/ 0 w 196"/>
                <a:gd name="T29" fmla="*/ 8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10"/>
                <a:gd name="T47" fmla="*/ 196 w 196"/>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10">
                  <a:moveTo>
                    <a:pt x="196" y="8"/>
                  </a:moveTo>
                  <a:lnTo>
                    <a:pt x="183" y="10"/>
                  </a:lnTo>
                  <a:lnTo>
                    <a:pt x="173" y="10"/>
                  </a:lnTo>
                  <a:lnTo>
                    <a:pt x="158" y="10"/>
                  </a:lnTo>
                  <a:lnTo>
                    <a:pt x="144" y="8"/>
                  </a:lnTo>
                  <a:lnTo>
                    <a:pt x="133" y="2"/>
                  </a:lnTo>
                  <a:lnTo>
                    <a:pt x="125" y="0"/>
                  </a:lnTo>
                  <a:lnTo>
                    <a:pt x="114" y="2"/>
                  </a:lnTo>
                  <a:lnTo>
                    <a:pt x="106" y="4"/>
                  </a:lnTo>
                  <a:lnTo>
                    <a:pt x="98" y="6"/>
                  </a:lnTo>
                  <a:lnTo>
                    <a:pt x="90" y="8"/>
                  </a:lnTo>
                  <a:lnTo>
                    <a:pt x="73" y="6"/>
                  </a:lnTo>
                  <a:lnTo>
                    <a:pt x="62" y="6"/>
                  </a:lnTo>
                  <a:lnTo>
                    <a:pt x="25" y="4"/>
                  </a:lnTo>
                  <a:lnTo>
                    <a:pt x="0" y="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43" name="Freeform 737"/>
            <p:cNvSpPr>
              <a:spLocks/>
            </p:cNvSpPr>
            <p:nvPr/>
          </p:nvSpPr>
          <p:spPr bwMode="auto">
            <a:xfrm>
              <a:off x="1413" y="3859"/>
              <a:ext cx="38" cy="11"/>
            </a:xfrm>
            <a:custGeom>
              <a:avLst/>
              <a:gdLst>
                <a:gd name="T0" fmla="*/ 38 w 38"/>
                <a:gd name="T1" fmla="*/ 0 h 11"/>
                <a:gd name="T2" fmla="*/ 33 w 38"/>
                <a:gd name="T3" fmla="*/ 5 h 11"/>
                <a:gd name="T4" fmla="*/ 27 w 38"/>
                <a:gd name="T5" fmla="*/ 9 h 11"/>
                <a:gd name="T6" fmla="*/ 11 w 38"/>
                <a:gd name="T7" fmla="*/ 11 h 11"/>
                <a:gd name="T8" fmla="*/ 0 w 38"/>
                <a:gd name="T9" fmla="*/ 9 h 11"/>
                <a:gd name="T10" fmla="*/ 0 60000 65536"/>
                <a:gd name="T11" fmla="*/ 0 60000 65536"/>
                <a:gd name="T12" fmla="*/ 0 60000 65536"/>
                <a:gd name="T13" fmla="*/ 0 60000 65536"/>
                <a:gd name="T14" fmla="*/ 0 60000 65536"/>
                <a:gd name="T15" fmla="*/ 0 w 38"/>
                <a:gd name="T16" fmla="*/ 0 h 11"/>
                <a:gd name="T17" fmla="*/ 38 w 38"/>
                <a:gd name="T18" fmla="*/ 11 h 11"/>
              </a:gdLst>
              <a:ahLst/>
              <a:cxnLst>
                <a:cxn ang="T10">
                  <a:pos x="T0" y="T1"/>
                </a:cxn>
                <a:cxn ang="T11">
                  <a:pos x="T2" y="T3"/>
                </a:cxn>
                <a:cxn ang="T12">
                  <a:pos x="T4" y="T5"/>
                </a:cxn>
                <a:cxn ang="T13">
                  <a:pos x="T6" y="T7"/>
                </a:cxn>
                <a:cxn ang="T14">
                  <a:pos x="T8" y="T9"/>
                </a:cxn>
              </a:cxnLst>
              <a:rect l="T15" t="T16" r="T17" b="T18"/>
              <a:pathLst>
                <a:path w="38" h="11">
                  <a:moveTo>
                    <a:pt x="38" y="0"/>
                  </a:moveTo>
                  <a:lnTo>
                    <a:pt x="33" y="5"/>
                  </a:lnTo>
                  <a:lnTo>
                    <a:pt x="27" y="9"/>
                  </a:lnTo>
                  <a:lnTo>
                    <a:pt x="11" y="11"/>
                  </a:lnTo>
                  <a:lnTo>
                    <a:pt x="0" y="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44" name="Freeform 738"/>
            <p:cNvSpPr>
              <a:spLocks/>
            </p:cNvSpPr>
            <p:nvPr/>
          </p:nvSpPr>
          <p:spPr bwMode="auto">
            <a:xfrm>
              <a:off x="1307" y="3855"/>
              <a:ext cx="64" cy="4"/>
            </a:xfrm>
            <a:custGeom>
              <a:avLst/>
              <a:gdLst>
                <a:gd name="T0" fmla="*/ 64 w 64"/>
                <a:gd name="T1" fmla="*/ 0 h 4"/>
                <a:gd name="T2" fmla="*/ 46 w 64"/>
                <a:gd name="T3" fmla="*/ 4 h 4"/>
                <a:gd name="T4" fmla="*/ 33 w 64"/>
                <a:gd name="T5" fmla="*/ 4 h 4"/>
                <a:gd name="T6" fmla="*/ 15 w 64"/>
                <a:gd name="T7" fmla="*/ 4 h 4"/>
                <a:gd name="T8" fmla="*/ 0 w 64"/>
                <a:gd name="T9" fmla="*/ 2 h 4"/>
                <a:gd name="T10" fmla="*/ 0 60000 65536"/>
                <a:gd name="T11" fmla="*/ 0 60000 65536"/>
                <a:gd name="T12" fmla="*/ 0 60000 65536"/>
                <a:gd name="T13" fmla="*/ 0 60000 65536"/>
                <a:gd name="T14" fmla="*/ 0 60000 65536"/>
                <a:gd name="T15" fmla="*/ 0 w 64"/>
                <a:gd name="T16" fmla="*/ 0 h 4"/>
                <a:gd name="T17" fmla="*/ 64 w 64"/>
                <a:gd name="T18" fmla="*/ 4 h 4"/>
              </a:gdLst>
              <a:ahLst/>
              <a:cxnLst>
                <a:cxn ang="T10">
                  <a:pos x="T0" y="T1"/>
                </a:cxn>
                <a:cxn ang="T11">
                  <a:pos x="T2" y="T3"/>
                </a:cxn>
                <a:cxn ang="T12">
                  <a:pos x="T4" y="T5"/>
                </a:cxn>
                <a:cxn ang="T13">
                  <a:pos x="T6" y="T7"/>
                </a:cxn>
                <a:cxn ang="T14">
                  <a:pos x="T8" y="T9"/>
                </a:cxn>
              </a:cxnLst>
              <a:rect l="T15" t="T16" r="T17" b="T18"/>
              <a:pathLst>
                <a:path w="64" h="4">
                  <a:moveTo>
                    <a:pt x="64" y="0"/>
                  </a:moveTo>
                  <a:lnTo>
                    <a:pt x="46" y="4"/>
                  </a:lnTo>
                  <a:lnTo>
                    <a:pt x="33" y="4"/>
                  </a:lnTo>
                  <a:lnTo>
                    <a:pt x="15" y="4"/>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45" name="Freeform 739"/>
            <p:cNvSpPr>
              <a:spLocks/>
            </p:cNvSpPr>
            <p:nvPr/>
          </p:nvSpPr>
          <p:spPr bwMode="auto">
            <a:xfrm>
              <a:off x="1397" y="3857"/>
              <a:ext cx="50" cy="3"/>
            </a:xfrm>
            <a:custGeom>
              <a:avLst/>
              <a:gdLst>
                <a:gd name="T0" fmla="*/ 50 w 50"/>
                <a:gd name="T1" fmla="*/ 0 h 3"/>
                <a:gd name="T2" fmla="*/ 37 w 50"/>
                <a:gd name="T3" fmla="*/ 2 h 3"/>
                <a:gd name="T4" fmla="*/ 27 w 50"/>
                <a:gd name="T5" fmla="*/ 3 h 3"/>
                <a:gd name="T6" fmla="*/ 18 w 50"/>
                <a:gd name="T7" fmla="*/ 2 h 3"/>
                <a:gd name="T8" fmla="*/ 10 w 50"/>
                <a:gd name="T9" fmla="*/ 0 h 3"/>
                <a:gd name="T10" fmla="*/ 2 w 50"/>
                <a:gd name="T11" fmla="*/ 0 h 3"/>
                <a:gd name="T12" fmla="*/ 0 w 50"/>
                <a:gd name="T13" fmla="*/ 0 h 3"/>
                <a:gd name="T14" fmla="*/ 0 60000 65536"/>
                <a:gd name="T15" fmla="*/ 0 60000 65536"/>
                <a:gd name="T16" fmla="*/ 0 60000 65536"/>
                <a:gd name="T17" fmla="*/ 0 60000 65536"/>
                <a:gd name="T18" fmla="*/ 0 60000 65536"/>
                <a:gd name="T19" fmla="*/ 0 60000 65536"/>
                <a:gd name="T20" fmla="*/ 0 60000 65536"/>
                <a:gd name="T21" fmla="*/ 0 w 50"/>
                <a:gd name="T22" fmla="*/ 0 h 3"/>
                <a:gd name="T23" fmla="*/ 50 w 50"/>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3">
                  <a:moveTo>
                    <a:pt x="50" y="0"/>
                  </a:moveTo>
                  <a:lnTo>
                    <a:pt x="37" y="2"/>
                  </a:lnTo>
                  <a:lnTo>
                    <a:pt x="27" y="3"/>
                  </a:lnTo>
                  <a:lnTo>
                    <a:pt x="18" y="2"/>
                  </a:lnTo>
                  <a:lnTo>
                    <a:pt x="10" y="0"/>
                  </a:lnTo>
                  <a:lnTo>
                    <a:pt x="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46" name="Freeform 740"/>
            <p:cNvSpPr>
              <a:spLocks/>
            </p:cNvSpPr>
            <p:nvPr/>
          </p:nvSpPr>
          <p:spPr bwMode="auto">
            <a:xfrm>
              <a:off x="1371" y="3855"/>
              <a:ext cx="42" cy="13"/>
            </a:xfrm>
            <a:custGeom>
              <a:avLst/>
              <a:gdLst>
                <a:gd name="T0" fmla="*/ 42 w 42"/>
                <a:gd name="T1" fmla="*/ 13 h 13"/>
                <a:gd name="T2" fmla="*/ 34 w 42"/>
                <a:gd name="T3" fmla="*/ 7 h 13"/>
                <a:gd name="T4" fmla="*/ 28 w 42"/>
                <a:gd name="T5" fmla="*/ 2 h 13"/>
                <a:gd name="T6" fmla="*/ 11 w 42"/>
                <a:gd name="T7" fmla="*/ 0 h 13"/>
                <a:gd name="T8" fmla="*/ 0 w 42"/>
                <a:gd name="T9" fmla="*/ 0 h 13"/>
                <a:gd name="T10" fmla="*/ 0 60000 65536"/>
                <a:gd name="T11" fmla="*/ 0 60000 65536"/>
                <a:gd name="T12" fmla="*/ 0 60000 65536"/>
                <a:gd name="T13" fmla="*/ 0 60000 65536"/>
                <a:gd name="T14" fmla="*/ 0 60000 65536"/>
                <a:gd name="T15" fmla="*/ 0 w 42"/>
                <a:gd name="T16" fmla="*/ 0 h 13"/>
                <a:gd name="T17" fmla="*/ 42 w 42"/>
                <a:gd name="T18" fmla="*/ 13 h 13"/>
              </a:gdLst>
              <a:ahLst/>
              <a:cxnLst>
                <a:cxn ang="T10">
                  <a:pos x="T0" y="T1"/>
                </a:cxn>
                <a:cxn ang="T11">
                  <a:pos x="T2" y="T3"/>
                </a:cxn>
                <a:cxn ang="T12">
                  <a:pos x="T4" y="T5"/>
                </a:cxn>
                <a:cxn ang="T13">
                  <a:pos x="T6" y="T7"/>
                </a:cxn>
                <a:cxn ang="T14">
                  <a:pos x="T8" y="T9"/>
                </a:cxn>
              </a:cxnLst>
              <a:rect l="T15" t="T16" r="T17" b="T18"/>
              <a:pathLst>
                <a:path w="42" h="13">
                  <a:moveTo>
                    <a:pt x="42" y="13"/>
                  </a:moveTo>
                  <a:lnTo>
                    <a:pt x="34" y="7"/>
                  </a:lnTo>
                  <a:lnTo>
                    <a:pt x="28" y="2"/>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47" name="Freeform 741"/>
            <p:cNvSpPr>
              <a:spLocks/>
            </p:cNvSpPr>
            <p:nvPr/>
          </p:nvSpPr>
          <p:spPr bwMode="auto">
            <a:xfrm>
              <a:off x="1280" y="3855"/>
              <a:ext cx="27" cy="150"/>
            </a:xfrm>
            <a:custGeom>
              <a:avLst/>
              <a:gdLst>
                <a:gd name="T0" fmla="*/ 25 w 27"/>
                <a:gd name="T1" fmla="*/ 0 h 150"/>
                <a:gd name="T2" fmla="*/ 21 w 27"/>
                <a:gd name="T3" fmla="*/ 4 h 150"/>
                <a:gd name="T4" fmla="*/ 17 w 27"/>
                <a:gd name="T5" fmla="*/ 5 h 150"/>
                <a:gd name="T6" fmla="*/ 16 w 27"/>
                <a:gd name="T7" fmla="*/ 19 h 150"/>
                <a:gd name="T8" fmla="*/ 14 w 27"/>
                <a:gd name="T9" fmla="*/ 29 h 150"/>
                <a:gd name="T10" fmla="*/ 14 w 27"/>
                <a:gd name="T11" fmla="*/ 30 h 150"/>
                <a:gd name="T12" fmla="*/ 8 w 27"/>
                <a:gd name="T13" fmla="*/ 48 h 150"/>
                <a:gd name="T14" fmla="*/ 6 w 27"/>
                <a:gd name="T15" fmla="*/ 63 h 150"/>
                <a:gd name="T16" fmla="*/ 0 w 27"/>
                <a:gd name="T17" fmla="*/ 84 h 150"/>
                <a:gd name="T18" fmla="*/ 2 w 27"/>
                <a:gd name="T19" fmla="*/ 102 h 150"/>
                <a:gd name="T20" fmla="*/ 10 w 27"/>
                <a:gd name="T21" fmla="*/ 117 h 150"/>
                <a:gd name="T22" fmla="*/ 10 w 27"/>
                <a:gd name="T23" fmla="*/ 117 h 150"/>
                <a:gd name="T24" fmla="*/ 17 w 27"/>
                <a:gd name="T25" fmla="*/ 129 h 150"/>
                <a:gd name="T26" fmla="*/ 17 w 27"/>
                <a:gd name="T27" fmla="*/ 140 h 150"/>
                <a:gd name="T28" fmla="*/ 19 w 27"/>
                <a:gd name="T29" fmla="*/ 146 h 150"/>
                <a:gd name="T30" fmla="*/ 23 w 27"/>
                <a:gd name="T31" fmla="*/ 148 h 150"/>
                <a:gd name="T32" fmla="*/ 27 w 27"/>
                <a:gd name="T33" fmla="*/ 150 h 1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0"/>
                <a:gd name="T53" fmla="*/ 27 w 27"/>
                <a:gd name="T54" fmla="*/ 150 h 1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0">
                  <a:moveTo>
                    <a:pt x="25" y="0"/>
                  </a:moveTo>
                  <a:lnTo>
                    <a:pt x="21" y="4"/>
                  </a:lnTo>
                  <a:lnTo>
                    <a:pt x="17" y="5"/>
                  </a:lnTo>
                  <a:lnTo>
                    <a:pt x="16" y="19"/>
                  </a:lnTo>
                  <a:lnTo>
                    <a:pt x="14" y="29"/>
                  </a:lnTo>
                  <a:lnTo>
                    <a:pt x="14" y="30"/>
                  </a:lnTo>
                  <a:lnTo>
                    <a:pt x="8" y="48"/>
                  </a:lnTo>
                  <a:lnTo>
                    <a:pt x="6" y="63"/>
                  </a:lnTo>
                  <a:lnTo>
                    <a:pt x="0" y="84"/>
                  </a:lnTo>
                  <a:lnTo>
                    <a:pt x="2" y="102"/>
                  </a:lnTo>
                  <a:lnTo>
                    <a:pt x="10" y="117"/>
                  </a:lnTo>
                  <a:lnTo>
                    <a:pt x="17" y="129"/>
                  </a:lnTo>
                  <a:lnTo>
                    <a:pt x="17" y="140"/>
                  </a:lnTo>
                  <a:lnTo>
                    <a:pt x="19" y="146"/>
                  </a:lnTo>
                  <a:lnTo>
                    <a:pt x="23" y="148"/>
                  </a:lnTo>
                  <a:lnTo>
                    <a:pt x="27" y="15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48" name="Freeform 742"/>
            <p:cNvSpPr>
              <a:spLocks/>
            </p:cNvSpPr>
            <p:nvPr/>
          </p:nvSpPr>
          <p:spPr bwMode="auto">
            <a:xfrm>
              <a:off x="1169" y="3882"/>
              <a:ext cx="125" cy="7"/>
            </a:xfrm>
            <a:custGeom>
              <a:avLst/>
              <a:gdLst>
                <a:gd name="T0" fmla="*/ 125 w 125"/>
                <a:gd name="T1" fmla="*/ 2 h 7"/>
                <a:gd name="T2" fmla="*/ 103 w 125"/>
                <a:gd name="T3" fmla="*/ 5 h 7"/>
                <a:gd name="T4" fmla="*/ 86 w 125"/>
                <a:gd name="T5" fmla="*/ 7 h 7"/>
                <a:gd name="T6" fmla="*/ 59 w 125"/>
                <a:gd name="T7" fmla="*/ 3 h 7"/>
                <a:gd name="T8" fmla="*/ 38 w 125"/>
                <a:gd name="T9" fmla="*/ 2 h 7"/>
                <a:gd name="T10" fmla="*/ 17 w 125"/>
                <a:gd name="T11" fmla="*/ 0 h 7"/>
                <a:gd name="T12" fmla="*/ 0 w 125"/>
                <a:gd name="T13" fmla="*/ 3 h 7"/>
                <a:gd name="T14" fmla="*/ 0 60000 65536"/>
                <a:gd name="T15" fmla="*/ 0 60000 65536"/>
                <a:gd name="T16" fmla="*/ 0 60000 65536"/>
                <a:gd name="T17" fmla="*/ 0 60000 65536"/>
                <a:gd name="T18" fmla="*/ 0 60000 65536"/>
                <a:gd name="T19" fmla="*/ 0 60000 65536"/>
                <a:gd name="T20" fmla="*/ 0 60000 65536"/>
                <a:gd name="T21" fmla="*/ 0 w 125"/>
                <a:gd name="T22" fmla="*/ 0 h 7"/>
                <a:gd name="T23" fmla="*/ 125 w 12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7">
                  <a:moveTo>
                    <a:pt x="125" y="2"/>
                  </a:moveTo>
                  <a:lnTo>
                    <a:pt x="103" y="5"/>
                  </a:lnTo>
                  <a:lnTo>
                    <a:pt x="86" y="7"/>
                  </a:lnTo>
                  <a:lnTo>
                    <a:pt x="59" y="3"/>
                  </a:lnTo>
                  <a:lnTo>
                    <a:pt x="38" y="2"/>
                  </a:lnTo>
                  <a:lnTo>
                    <a:pt x="17" y="0"/>
                  </a:lnTo>
                  <a:lnTo>
                    <a:pt x="0" y="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49" name="Freeform 743"/>
            <p:cNvSpPr>
              <a:spLocks/>
            </p:cNvSpPr>
            <p:nvPr/>
          </p:nvSpPr>
          <p:spPr bwMode="auto">
            <a:xfrm>
              <a:off x="1149" y="3885"/>
              <a:ext cx="141" cy="89"/>
            </a:xfrm>
            <a:custGeom>
              <a:avLst/>
              <a:gdLst>
                <a:gd name="T0" fmla="*/ 20 w 141"/>
                <a:gd name="T1" fmla="*/ 0 h 89"/>
                <a:gd name="T2" fmla="*/ 10 w 141"/>
                <a:gd name="T3" fmla="*/ 4 h 89"/>
                <a:gd name="T4" fmla="*/ 4 w 141"/>
                <a:gd name="T5" fmla="*/ 12 h 89"/>
                <a:gd name="T6" fmla="*/ 2 w 141"/>
                <a:gd name="T7" fmla="*/ 25 h 89"/>
                <a:gd name="T8" fmla="*/ 0 w 141"/>
                <a:gd name="T9" fmla="*/ 37 h 89"/>
                <a:gd name="T10" fmla="*/ 0 w 141"/>
                <a:gd name="T11" fmla="*/ 54 h 89"/>
                <a:gd name="T12" fmla="*/ 2 w 141"/>
                <a:gd name="T13" fmla="*/ 70 h 89"/>
                <a:gd name="T14" fmla="*/ 8 w 141"/>
                <a:gd name="T15" fmla="*/ 79 h 89"/>
                <a:gd name="T16" fmla="*/ 12 w 141"/>
                <a:gd name="T17" fmla="*/ 85 h 89"/>
                <a:gd name="T18" fmla="*/ 20 w 141"/>
                <a:gd name="T19" fmla="*/ 89 h 89"/>
                <a:gd name="T20" fmla="*/ 37 w 141"/>
                <a:gd name="T21" fmla="*/ 87 h 89"/>
                <a:gd name="T22" fmla="*/ 52 w 141"/>
                <a:gd name="T23" fmla="*/ 87 h 89"/>
                <a:gd name="T24" fmla="*/ 77 w 141"/>
                <a:gd name="T25" fmla="*/ 89 h 89"/>
                <a:gd name="T26" fmla="*/ 97 w 141"/>
                <a:gd name="T27" fmla="*/ 89 h 89"/>
                <a:gd name="T28" fmla="*/ 122 w 141"/>
                <a:gd name="T29" fmla="*/ 89 h 89"/>
                <a:gd name="T30" fmla="*/ 141 w 141"/>
                <a:gd name="T31" fmla="*/ 87 h 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1"/>
                <a:gd name="T49" fmla="*/ 0 h 89"/>
                <a:gd name="T50" fmla="*/ 141 w 141"/>
                <a:gd name="T51" fmla="*/ 89 h 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1" h="89">
                  <a:moveTo>
                    <a:pt x="20" y="0"/>
                  </a:moveTo>
                  <a:lnTo>
                    <a:pt x="10" y="4"/>
                  </a:lnTo>
                  <a:lnTo>
                    <a:pt x="4" y="12"/>
                  </a:lnTo>
                  <a:lnTo>
                    <a:pt x="2" y="25"/>
                  </a:lnTo>
                  <a:lnTo>
                    <a:pt x="0" y="37"/>
                  </a:lnTo>
                  <a:lnTo>
                    <a:pt x="0" y="54"/>
                  </a:lnTo>
                  <a:lnTo>
                    <a:pt x="2" y="70"/>
                  </a:lnTo>
                  <a:lnTo>
                    <a:pt x="8" y="79"/>
                  </a:lnTo>
                  <a:lnTo>
                    <a:pt x="12" y="85"/>
                  </a:lnTo>
                  <a:lnTo>
                    <a:pt x="20" y="89"/>
                  </a:lnTo>
                  <a:lnTo>
                    <a:pt x="37" y="87"/>
                  </a:lnTo>
                  <a:lnTo>
                    <a:pt x="52" y="87"/>
                  </a:lnTo>
                  <a:lnTo>
                    <a:pt x="77" y="89"/>
                  </a:lnTo>
                  <a:lnTo>
                    <a:pt x="97" y="89"/>
                  </a:lnTo>
                  <a:lnTo>
                    <a:pt x="122" y="89"/>
                  </a:lnTo>
                  <a:lnTo>
                    <a:pt x="141" y="8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50" name="Freeform 744"/>
            <p:cNvSpPr>
              <a:spLocks/>
            </p:cNvSpPr>
            <p:nvPr/>
          </p:nvSpPr>
          <p:spPr bwMode="auto">
            <a:xfrm>
              <a:off x="2030" y="3870"/>
              <a:ext cx="14" cy="87"/>
            </a:xfrm>
            <a:custGeom>
              <a:avLst/>
              <a:gdLst>
                <a:gd name="T0" fmla="*/ 12 w 14"/>
                <a:gd name="T1" fmla="*/ 87 h 87"/>
                <a:gd name="T2" fmla="*/ 14 w 14"/>
                <a:gd name="T3" fmla="*/ 62 h 87"/>
                <a:gd name="T4" fmla="*/ 14 w 14"/>
                <a:gd name="T5" fmla="*/ 40 h 87"/>
                <a:gd name="T6" fmla="*/ 6 w 14"/>
                <a:gd name="T7" fmla="*/ 17 h 87"/>
                <a:gd name="T8" fmla="*/ 0 w 14"/>
                <a:gd name="T9" fmla="*/ 0 h 87"/>
                <a:gd name="T10" fmla="*/ 0 60000 65536"/>
                <a:gd name="T11" fmla="*/ 0 60000 65536"/>
                <a:gd name="T12" fmla="*/ 0 60000 65536"/>
                <a:gd name="T13" fmla="*/ 0 60000 65536"/>
                <a:gd name="T14" fmla="*/ 0 60000 65536"/>
                <a:gd name="T15" fmla="*/ 0 w 14"/>
                <a:gd name="T16" fmla="*/ 0 h 87"/>
                <a:gd name="T17" fmla="*/ 14 w 14"/>
                <a:gd name="T18" fmla="*/ 87 h 87"/>
              </a:gdLst>
              <a:ahLst/>
              <a:cxnLst>
                <a:cxn ang="T10">
                  <a:pos x="T0" y="T1"/>
                </a:cxn>
                <a:cxn ang="T11">
                  <a:pos x="T2" y="T3"/>
                </a:cxn>
                <a:cxn ang="T12">
                  <a:pos x="T4" y="T5"/>
                </a:cxn>
                <a:cxn ang="T13">
                  <a:pos x="T6" y="T7"/>
                </a:cxn>
                <a:cxn ang="T14">
                  <a:pos x="T8" y="T9"/>
                </a:cxn>
              </a:cxnLst>
              <a:rect l="T15" t="T16" r="T17" b="T18"/>
              <a:pathLst>
                <a:path w="14" h="87">
                  <a:moveTo>
                    <a:pt x="12" y="87"/>
                  </a:moveTo>
                  <a:lnTo>
                    <a:pt x="14" y="62"/>
                  </a:lnTo>
                  <a:lnTo>
                    <a:pt x="14" y="40"/>
                  </a:lnTo>
                  <a:lnTo>
                    <a:pt x="6" y="17"/>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51" name="Freeform 745"/>
            <p:cNvSpPr>
              <a:spLocks/>
            </p:cNvSpPr>
            <p:nvPr/>
          </p:nvSpPr>
          <p:spPr bwMode="auto">
            <a:xfrm>
              <a:off x="1992" y="3945"/>
              <a:ext cx="50" cy="71"/>
            </a:xfrm>
            <a:custGeom>
              <a:avLst/>
              <a:gdLst>
                <a:gd name="T0" fmla="*/ 0 w 50"/>
                <a:gd name="T1" fmla="*/ 0 h 71"/>
                <a:gd name="T2" fmla="*/ 2 w 50"/>
                <a:gd name="T3" fmla="*/ 27 h 71"/>
                <a:gd name="T4" fmla="*/ 8 w 50"/>
                <a:gd name="T5" fmla="*/ 48 h 71"/>
                <a:gd name="T6" fmla="*/ 13 w 50"/>
                <a:gd name="T7" fmla="*/ 60 h 71"/>
                <a:gd name="T8" fmla="*/ 17 w 50"/>
                <a:gd name="T9" fmla="*/ 65 h 71"/>
                <a:gd name="T10" fmla="*/ 19 w 50"/>
                <a:gd name="T11" fmla="*/ 69 h 71"/>
                <a:gd name="T12" fmla="*/ 23 w 50"/>
                <a:gd name="T13" fmla="*/ 71 h 71"/>
                <a:gd name="T14" fmla="*/ 27 w 50"/>
                <a:gd name="T15" fmla="*/ 69 h 71"/>
                <a:gd name="T16" fmla="*/ 33 w 50"/>
                <a:gd name="T17" fmla="*/ 67 h 71"/>
                <a:gd name="T18" fmla="*/ 36 w 50"/>
                <a:gd name="T19" fmla="*/ 54 h 71"/>
                <a:gd name="T20" fmla="*/ 38 w 50"/>
                <a:gd name="T21" fmla="*/ 42 h 71"/>
                <a:gd name="T22" fmla="*/ 44 w 50"/>
                <a:gd name="T23" fmla="*/ 25 h 71"/>
                <a:gd name="T24" fmla="*/ 50 w 50"/>
                <a:gd name="T25" fmla="*/ 12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71"/>
                <a:gd name="T41" fmla="*/ 50 w 50"/>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71">
                  <a:moveTo>
                    <a:pt x="0" y="0"/>
                  </a:moveTo>
                  <a:lnTo>
                    <a:pt x="2" y="27"/>
                  </a:lnTo>
                  <a:lnTo>
                    <a:pt x="8" y="48"/>
                  </a:lnTo>
                  <a:lnTo>
                    <a:pt x="13" y="60"/>
                  </a:lnTo>
                  <a:lnTo>
                    <a:pt x="17" y="65"/>
                  </a:lnTo>
                  <a:lnTo>
                    <a:pt x="19" y="69"/>
                  </a:lnTo>
                  <a:lnTo>
                    <a:pt x="23" y="71"/>
                  </a:lnTo>
                  <a:lnTo>
                    <a:pt x="27" y="69"/>
                  </a:lnTo>
                  <a:lnTo>
                    <a:pt x="33" y="67"/>
                  </a:lnTo>
                  <a:lnTo>
                    <a:pt x="36" y="54"/>
                  </a:lnTo>
                  <a:lnTo>
                    <a:pt x="38" y="42"/>
                  </a:lnTo>
                  <a:lnTo>
                    <a:pt x="44" y="25"/>
                  </a:lnTo>
                  <a:lnTo>
                    <a:pt x="5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52" name="Freeform 746"/>
            <p:cNvSpPr>
              <a:spLocks/>
            </p:cNvSpPr>
            <p:nvPr/>
          </p:nvSpPr>
          <p:spPr bwMode="auto">
            <a:xfrm>
              <a:off x="1447" y="3857"/>
              <a:ext cx="10" cy="2"/>
            </a:xfrm>
            <a:custGeom>
              <a:avLst/>
              <a:gdLst>
                <a:gd name="T0" fmla="*/ 10 w 10"/>
                <a:gd name="T1" fmla="*/ 2 h 2"/>
                <a:gd name="T2" fmla="*/ 10 w 10"/>
                <a:gd name="T3" fmla="*/ 2 h 2"/>
                <a:gd name="T4" fmla="*/ 4 w 10"/>
                <a:gd name="T5" fmla="*/ 0 h 2"/>
                <a:gd name="T6" fmla="*/ 0 w 10"/>
                <a:gd name="T7" fmla="*/ 0 h 2"/>
                <a:gd name="T8" fmla="*/ 0 60000 65536"/>
                <a:gd name="T9" fmla="*/ 0 60000 65536"/>
                <a:gd name="T10" fmla="*/ 0 60000 65536"/>
                <a:gd name="T11" fmla="*/ 0 60000 65536"/>
                <a:gd name="T12" fmla="*/ 0 w 10"/>
                <a:gd name="T13" fmla="*/ 0 h 2"/>
                <a:gd name="T14" fmla="*/ 10 w 10"/>
                <a:gd name="T15" fmla="*/ 2 h 2"/>
              </a:gdLst>
              <a:ahLst/>
              <a:cxnLst>
                <a:cxn ang="T8">
                  <a:pos x="T0" y="T1"/>
                </a:cxn>
                <a:cxn ang="T9">
                  <a:pos x="T2" y="T3"/>
                </a:cxn>
                <a:cxn ang="T10">
                  <a:pos x="T4" y="T5"/>
                </a:cxn>
                <a:cxn ang="T11">
                  <a:pos x="T6" y="T7"/>
                </a:cxn>
              </a:cxnLst>
              <a:rect l="T12" t="T13" r="T14" b="T15"/>
              <a:pathLst>
                <a:path w="10" h="2">
                  <a:moveTo>
                    <a:pt x="10" y="2"/>
                  </a:moveTo>
                  <a:lnTo>
                    <a:pt x="10" y="2"/>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53" name="Freeform 747"/>
            <p:cNvSpPr>
              <a:spLocks/>
            </p:cNvSpPr>
            <p:nvPr/>
          </p:nvSpPr>
          <p:spPr bwMode="auto">
            <a:xfrm>
              <a:off x="1975" y="3880"/>
              <a:ext cx="7" cy="69"/>
            </a:xfrm>
            <a:custGeom>
              <a:avLst/>
              <a:gdLst>
                <a:gd name="T0" fmla="*/ 7 w 7"/>
                <a:gd name="T1" fmla="*/ 69 h 69"/>
                <a:gd name="T2" fmla="*/ 5 w 7"/>
                <a:gd name="T3" fmla="*/ 38 h 69"/>
                <a:gd name="T4" fmla="*/ 5 w 7"/>
                <a:gd name="T5" fmla="*/ 30 h 69"/>
                <a:gd name="T6" fmla="*/ 0 w 7"/>
                <a:gd name="T7" fmla="*/ 0 h 69"/>
                <a:gd name="T8" fmla="*/ 0 60000 65536"/>
                <a:gd name="T9" fmla="*/ 0 60000 65536"/>
                <a:gd name="T10" fmla="*/ 0 60000 65536"/>
                <a:gd name="T11" fmla="*/ 0 60000 65536"/>
                <a:gd name="T12" fmla="*/ 0 w 7"/>
                <a:gd name="T13" fmla="*/ 0 h 69"/>
                <a:gd name="T14" fmla="*/ 7 w 7"/>
                <a:gd name="T15" fmla="*/ 69 h 69"/>
              </a:gdLst>
              <a:ahLst/>
              <a:cxnLst>
                <a:cxn ang="T8">
                  <a:pos x="T0" y="T1"/>
                </a:cxn>
                <a:cxn ang="T9">
                  <a:pos x="T2" y="T3"/>
                </a:cxn>
                <a:cxn ang="T10">
                  <a:pos x="T4" y="T5"/>
                </a:cxn>
                <a:cxn ang="T11">
                  <a:pos x="T6" y="T7"/>
                </a:cxn>
              </a:cxnLst>
              <a:rect l="T12" t="T13" r="T14" b="T15"/>
              <a:pathLst>
                <a:path w="7" h="69">
                  <a:moveTo>
                    <a:pt x="7" y="69"/>
                  </a:moveTo>
                  <a:lnTo>
                    <a:pt x="5" y="38"/>
                  </a:lnTo>
                  <a:lnTo>
                    <a:pt x="5" y="3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54" name="Freeform 748"/>
            <p:cNvSpPr>
              <a:spLocks/>
            </p:cNvSpPr>
            <p:nvPr/>
          </p:nvSpPr>
          <p:spPr bwMode="auto">
            <a:xfrm>
              <a:off x="2048" y="3743"/>
              <a:ext cx="5" cy="62"/>
            </a:xfrm>
            <a:custGeom>
              <a:avLst/>
              <a:gdLst>
                <a:gd name="T0" fmla="*/ 5 w 5"/>
                <a:gd name="T1" fmla="*/ 0 h 62"/>
                <a:gd name="T2" fmla="*/ 2 w 5"/>
                <a:gd name="T3" fmla="*/ 35 h 62"/>
                <a:gd name="T4" fmla="*/ 0 w 5"/>
                <a:gd name="T5" fmla="*/ 62 h 62"/>
                <a:gd name="T6" fmla="*/ 0 60000 65536"/>
                <a:gd name="T7" fmla="*/ 0 60000 65536"/>
                <a:gd name="T8" fmla="*/ 0 60000 65536"/>
                <a:gd name="T9" fmla="*/ 0 w 5"/>
                <a:gd name="T10" fmla="*/ 0 h 62"/>
                <a:gd name="T11" fmla="*/ 5 w 5"/>
                <a:gd name="T12" fmla="*/ 62 h 62"/>
              </a:gdLst>
              <a:ahLst/>
              <a:cxnLst>
                <a:cxn ang="T6">
                  <a:pos x="T0" y="T1"/>
                </a:cxn>
                <a:cxn ang="T7">
                  <a:pos x="T2" y="T3"/>
                </a:cxn>
                <a:cxn ang="T8">
                  <a:pos x="T4" y="T5"/>
                </a:cxn>
              </a:cxnLst>
              <a:rect l="T9" t="T10" r="T11" b="T12"/>
              <a:pathLst>
                <a:path w="5" h="62">
                  <a:moveTo>
                    <a:pt x="5" y="0"/>
                  </a:moveTo>
                  <a:lnTo>
                    <a:pt x="2" y="35"/>
                  </a:lnTo>
                  <a:lnTo>
                    <a:pt x="0" y="6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55" name="Freeform 749"/>
            <p:cNvSpPr>
              <a:spLocks/>
            </p:cNvSpPr>
            <p:nvPr/>
          </p:nvSpPr>
          <p:spPr bwMode="auto">
            <a:xfrm>
              <a:off x="1975" y="3743"/>
              <a:ext cx="78" cy="137"/>
            </a:xfrm>
            <a:custGeom>
              <a:avLst/>
              <a:gdLst>
                <a:gd name="T0" fmla="*/ 78 w 78"/>
                <a:gd name="T1" fmla="*/ 0 h 137"/>
                <a:gd name="T2" fmla="*/ 67 w 78"/>
                <a:gd name="T3" fmla="*/ 16 h 137"/>
                <a:gd name="T4" fmla="*/ 57 w 78"/>
                <a:gd name="T5" fmla="*/ 25 h 137"/>
                <a:gd name="T6" fmla="*/ 28 w 78"/>
                <a:gd name="T7" fmla="*/ 69 h 137"/>
                <a:gd name="T8" fmla="*/ 9 w 78"/>
                <a:gd name="T9" fmla="*/ 106 h 137"/>
                <a:gd name="T10" fmla="*/ 3 w 78"/>
                <a:gd name="T11" fmla="*/ 123 h 137"/>
                <a:gd name="T12" fmla="*/ 0 w 78"/>
                <a:gd name="T13" fmla="*/ 137 h 137"/>
                <a:gd name="T14" fmla="*/ 0 60000 65536"/>
                <a:gd name="T15" fmla="*/ 0 60000 65536"/>
                <a:gd name="T16" fmla="*/ 0 60000 65536"/>
                <a:gd name="T17" fmla="*/ 0 60000 65536"/>
                <a:gd name="T18" fmla="*/ 0 60000 65536"/>
                <a:gd name="T19" fmla="*/ 0 60000 65536"/>
                <a:gd name="T20" fmla="*/ 0 60000 65536"/>
                <a:gd name="T21" fmla="*/ 0 w 78"/>
                <a:gd name="T22" fmla="*/ 0 h 137"/>
                <a:gd name="T23" fmla="*/ 78 w 78"/>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137">
                  <a:moveTo>
                    <a:pt x="78" y="0"/>
                  </a:moveTo>
                  <a:lnTo>
                    <a:pt x="67" y="16"/>
                  </a:lnTo>
                  <a:lnTo>
                    <a:pt x="57" y="25"/>
                  </a:lnTo>
                  <a:lnTo>
                    <a:pt x="28" y="69"/>
                  </a:lnTo>
                  <a:lnTo>
                    <a:pt x="9" y="106"/>
                  </a:lnTo>
                  <a:lnTo>
                    <a:pt x="3" y="123"/>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56" name="Freeform 750"/>
            <p:cNvSpPr>
              <a:spLocks/>
            </p:cNvSpPr>
            <p:nvPr/>
          </p:nvSpPr>
          <p:spPr bwMode="auto">
            <a:xfrm>
              <a:off x="1497" y="3828"/>
              <a:ext cx="43" cy="94"/>
            </a:xfrm>
            <a:custGeom>
              <a:avLst/>
              <a:gdLst>
                <a:gd name="T0" fmla="*/ 0 w 43"/>
                <a:gd name="T1" fmla="*/ 94 h 94"/>
                <a:gd name="T2" fmla="*/ 2 w 43"/>
                <a:gd name="T3" fmla="*/ 69 h 94"/>
                <a:gd name="T4" fmla="*/ 6 w 43"/>
                <a:gd name="T5" fmla="*/ 52 h 94"/>
                <a:gd name="T6" fmla="*/ 24 w 43"/>
                <a:gd name="T7" fmla="*/ 29 h 94"/>
                <a:gd name="T8" fmla="*/ 25 w 43"/>
                <a:gd name="T9" fmla="*/ 23 h 94"/>
                <a:gd name="T10" fmla="*/ 43 w 43"/>
                <a:gd name="T11" fmla="*/ 0 h 94"/>
                <a:gd name="T12" fmla="*/ 0 60000 65536"/>
                <a:gd name="T13" fmla="*/ 0 60000 65536"/>
                <a:gd name="T14" fmla="*/ 0 60000 65536"/>
                <a:gd name="T15" fmla="*/ 0 60000 65536"/>
                <a:gd name="T16" fmla="*/ 0 60000 65536"/>
                <a:gd name="T17" fmla="*/ 0 60000 65536"/>
                <a:gd name="T18" fmla="*/ 0 w 43"/>
                <a:gd name="T19" fmla="*/ 0 h 94"/>
                <a:gd name="T20" fmla="*/ 43 w 43"/>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43" h="94">
                  <a:moveTo>
                    <a:pt x="0" y="94"/>
                  </a:moveTo>
                  <a:lnTo>
                    <a:pt x="2" y="69"/>
                  </a:lnTo>
                  <a:lnTo>
                    <a:pt x="6" y="52"/>
                  </a:lnTo>
                  <a:lnTo>
                    <a:pt x="24" y="29"/>
                  </a:lnTo>
                  <a:lnTo>
                    <a:pt x="25" y="23"/>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57" name="Freeform 751"/>
            <p:cNvSpPr>
              <a:spLocks/>
            </p:cNvSpPr>
            <p:nvPr/>
          </p:nvSpPr>
          <p:spPr bwMode="auto">
            <a:xfrm>
              <a:off x="1619" y="3739"/>
              <a:ext cx="152" cy="12"/>
            </a:xfrm>
            <a:custGeom>
              <a:avLst/>
              <a:gdLst>
                <a:gd name="T0" fmla="*/ 0 w 152"/>
                <a:gd name="T1" fmla="*/ 0 h 12"/>
                <a:gd name="T2" fmla="*/ 27 w 152"/>
                <a:gd name="T3" fmla="*/ 0 h 12"/>
                <a:gd name="T4" fmla="*/ 55 w 152"/>
                <a:gd name="T5" fmla="*/ 6 h 12"/>
                <a:gd name="T6" fmla="*/ 77 w 152"/>
                <a:gd name="T7" fmla="*/ 10 h 12"/>
                <a:gd name="T8" fmla="*/ 100 w 152"/>
                <a:gd name="T9" fmla="*/ 12 h 12"/>
                <a:gd name="T10" fmla="*/ 129 w 152"/>
                <a:gd name="T11" fmla="*/ 10 h 12"/>
                <a:gd name="T12" fmla="*/ 152 w 152"/>
                <a:gd name="T13" fmla="*/ 4 h 12"/>
                <a:gd name="T14" fmla="*/ 0 60000 65536"/>
                <a:gd name="T15" fmla="*/ 0 60000 65536"/>
                <a:gd name="T16" fmla="*/ 0 60000 65536"/>
                <a:gd name="T17" fmla="*/ 0 60000 65536"/>
                <a:gd name="T18" fmla="*/ 0 60000 65536"/>
                <a:gd name="T19" fmla="*/ 0 60000 65536"/>
                <a:gd name="T20" fmla="*/ 0 60000 65536"/>
                <a:gd name="T21" fmla="*/ 0 w 152"/>
                <a:gd name="T22" fmla="*/ 0 h 12"/>
                <a:gd name="T23" fmla="*/ 152 w 15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12">
                  <a:moveTo>
                    <a:pt x="0" y="0"/>
                  </a:moveTo>
                  <a:lnTo>
                    <a:pt x="27" y="0"/>
                  </a:lnTo>
                  <a:lnTo>
                    <a:pt x="55" y="6"/>
                  </a:lnTo>
                  <a:lnTo>
                    <a:pt x="77" y="10"/>
                  </a:lnTo>
                  <a:lnTo>
                    <a:pt x="100" y="12"/>
                  </a:lnTo>
                  <a:lnTo>
                    <a:pt x="129" y="10"/>
                  </a:lnTo>
                  <a:lnTo>
                    <a:pt x="152"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58" name="Freeform 752"/>
            <p:cNvSpPr>
              <a:spLocks/>
            </p:cNvSpPr>
            <p:nvPr/>
          </p:nvSpPr>
          <p:spPr bwMode="auto">
            <a:xfrm>
              <a:off x="1909" y="3741"/>
              <a:ext cx="144" cy="8"/>
            </a:xfrm>
            <a:custGeom>
              <a:avLst/>
              <a:gdLst>
                <a:gd name="T0" fmla="*/ 0 w 144"/>
                <a:gd name="T1" fmla="*/ 0 h 8"/>
                <a:gd name="T2" fmla="*/ 25 w 144"/>
                <a:gd name="T3" fmla="*/ 0 h 8"/>
                <a:gd name="T4" fmla="*/ 48 w 144"/>
                <a:gd name="T5" fmla="*/ 2 h 8"/>
                <a:gd name="T6" fmla="*/ 87 w 144"/>
                <a:gd name="T7" fmla="*/ 8 h 8"/>
                <a:gd name="T8" fmla="*/ 119 w 144"/>
                <a:gd name="T9" fmla="*/ 6 h 8"/>
                <a:gd name="T10" fmla="*/ 144 w 144"/>
                <a:gd name="T11" fmla="*/ 2 h 8"/>
                <a:gd name="T12" fmla="*/ 0 60000 65536"/>
                <a:gd name="T13" fmla="*/ 0 60000 65536"/>
                <a:gd name="T14" fmla="*/ 0 60000 65536"/>
                <a:gd name="T15" fmla="*/ 0 60000 65536"/>
                <a:gd name="T16" fmla="*/ 0 60000 65536"/>
                <a:gd name="T17" fmla="*/ 0 60000 65536"/>
                <a:gd name="T18" fmla="*/ 0 w 144"/>
                <a:gd name="T19" fmla="*/ 0 h 8"/>
                <a:gd name="T20" fmla="*/ 144 w 14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4" h="8">
                  <a:moveTo>
                    <a:pt x="0" y="0"/>
                  </a:moveTo>
                  <a:lnTo>
                    <a:pt x="25" y="0"/>
                  </a:lnTo>
                  <a:lnTo>
                    <a:pt x="48" y="2"/>
                  </a:lnTo>
                  <a:lnTo>
                    <a:pt x="87" y="8"/>
                  </a:lnTo>
                  <a:lnTo>
                    <a:pt x="119" y="6"/>
                  </a:lnTo>
                  <a:lnTo>
                    <a:pt x="144"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59" name="Freeform 753"/>
            <p:cNvSpPr>
              <a:spLocks/>
            </p:cNvSpPr>
            <p:nvPr/>
          </p:nvSpPr>
          <p:spPr bwMode="auto">
            <a:xfrm>
              <a:off x="1503" y="3743"/>
              <a:ext cx="268" cy="142"/>
            </a:xfrm>
            <a:custGeom>
              <a:avLst/>
              <a:gdLst>
                <a:gd name="T0" fmla="*/ 268 w 268"/>
                <a:gd name="T1" fmla="*/ 0 h 142"/>
                <a:gd name="T2" fmla="*/ 252 w 268"/>
                <a:gd name="T3" fmla="*/ 17 h 142"/>
                <a:gd name="T4" fmla="*/ 243 w 268"/>
                <a:gd name="T5" fmla="*/ 31 h 142"/>
                <a:gd name="T6" fmla="*/ 237 w 268"/>
                <a:gd name="T7" fmla="*/ 48 h 142"/>
                <a:gd name="T8" fmla="*/ 231 w 268"/>
                <a:gd name="T9" fmla="*/ 66 h 142"/>
                <a:gd name="T10" fmla="*/ 221 w 268"/>
                <a:gd name="T11" fmla="*/ 92 h 142"/>
                <a:gd name="T12" fmla="*/ 204 w 268"/>
                <a:gd name="T13" fmla="*/ 119 h 142"/>
                <a:gd name="T14" fmla="*/ 189 w 268"/>
                <a:gd name="T15" fmla="*/ 137 h 142"/>
                <a:gd name="T16" fmla="*/ 160 w 268"/>
                <a:gd name="T17" fmla="*/ 133 h 142"/>
                <a:gd name="T18" fmla="*/ 139 w 268"/>
                <a:gd name="T19" fmla="*/ 131 h 142"/>
                <a:gd name="T20" fmla="*/ 116 w 268"/>
                <a:gd name="T21" fmla="*/ 133 h 142"/>
                <a:gd name="T22" fmla="*/ 93 w 268"/>
                <a:gd name="T23" fmla="*/ 137 h 142"/>
                <a:gd name="T24" fmla="*/ 58 w 268"/>
                <a:gd name="T25" fmla="*/ 142 h 142"/>
                <a:gd name="T26" fmla="*/ 25 w 268"/>
                <a:gd name="T27" fmla="*/ 142 h 142"/>
                <a:gd name="T28" fmla="*/ 0 w 268"/>
                <a:gd name="T29" fmla="*/ 137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8"/>
                <a:gd name="T46" fmla="*/ 0 h 142"/>
                <a:gd name="T47" fmla="*/ 268 w 268"/>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8" h="142">
                  <a:moveTo>
                    <a:pt x="268" y="0"/>
                  </a:moveTo>
                  <a:lnTo>
                    <a:pt x="252" y="17"/>
                  </a:lnTo>
                  <a:lnTo>
                    <a:pt x="243" y="31"/>
                  </a:lnTo>
                  <a:lnTo>
                    <a:pt x="237" y="48"/>
                  </a:lnTo>
                  <a:lnTo>
                    <a:pt x="231" y="66"/>
                  </a:lnTo>
                  <a:lnTo>
                    <a:pt x="221" y="92"/>
                  </a:lnTo>
                  <a:lnTo>
                    <a:pt x="204" y="119"/>
                  </a:lnTo>
                  <a:lnTo>
                    <a:pt x="189" y="137"/>
                  </a:lnTo>
                  <a:lnTo>
                    <a:pt x="160" y="133"/>
                  </a:lnTo>
                  <a:lnTo>
                    <a:pt x="139" y="131"/>
                  </a:lnTo>
                  <a:lnTo>
                    <a:pt x="116" y="133"/>
                  </a:lnTo>
                  <a:lnTo>
                    <a:pt x="93" y="137"/>
                  </a:lnTo>
                  <a:lnTo>
                    <a:pt x="58" y="142"/>
                  </a:lnTo>
                  <a:lnTo>
                    <a:pt x="25" y="142"/>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60" name="Freeform 754"/>
            <p:cNvSpPr>
              <a:spLocks/>
            </p:cNvSpPr>
            <p:nvPr/>
          </p:nvSpPr>
          <p:spPr bwMode="auto">
            <a:xfrm>
              <a:off x="1809" y="3870"/>
              <a:ext cx="164" cy="19"/>
            </a:xfrm>
            <a:custGeom>
              <a:avLst/>
              <a:gdLst>
                <a:gd name="T0" fmla="*/ 164 w 164"/>
                <a:gd name="T1" fmla="*/ 10 h 19"/>
                <a:gd name="T2" fmla="*/ 141 w 164"/>
                <a:gd name="T3" fmla="*/ 2 h 19"/>
                <a:gd name="T4" fmla="*/ 121 w 164"/>
                <a:gd name="T5" fmla="*/ 0 h 19"/>
                <a:gd name="T6" fmla="*/ 100 w 164"/>
                <a:gd name="T7" fmla="*/ 4 h 19"/>
                <a:gd name="T8" fmla="*/ 79 w 164"/>
                <a:gd name="T9" fmla="*/ 12 h 19"/>
                <a:gd name="T10" fmla="*/ 62 w 164"/>
                <a:gd name="T11" fmla="*/ 17 h 19"/>
                <a:gd name="T12" fmla="*/ 46 w 164"/>
                <a:gd name="T13" fmla="*/ 19 h 19"/>
                <a:gd name="T14" fmla="*/ 19 w 164"/>
                <a:gd name="T15" fmla="*/ 15 h 19"/>
                <a:gd name="T16" fmla="*/ 0 w 164"/>
                <a:gd name="T17" fmla="*/ 1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4"/>
                <a:gd name="T28" fmla="*/ 0 h 19"/>
                <a:gd name="T29" fmla="*/ 164 w 164"/>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4" h="19">
                  <a:moveTo>
                    <a:pt x="164" y="10"/>
                  </a:moveTo>
                  <a:lnTo>
                    <a:pt x="141" y="2"/>
                  </a:lnTo>
                  <a:lnTo>
                    <a:pt x="121" y="0"/>
                  </a:lnTo>
                  <a:lnTo>
                    <a:pt x="100" y="4"/>
                  </a:lnTo>
                  <a:lnTo>
                    <a:pt x="79" y="12"/>
                  </a:lnTo>
                  <a:lnTo>
                    <a:pt x="62" y="17"/>
                  </a:lnTo>
                  <a:lnTo>
                    <a:pt x="46" y="19"/>
                  </a:lnTo>
                  <a:lnTo>
                    <a:pt x="19" y="15"/>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61" name="Freeform 755"/>
            <p:cNvSpPr>
              <a:spLocks/>
            </p:cNvSpPr>
            <p:nvPr/>
          </p:nvSpPr>
          <p:spPr bwMode="auto">
            <a:xfrm>
              <a:off x="1692" y="3743"/>
              <a:ext cx="81" cy="194"/>
            </a:xfrm>
            <a:custGeom>
              <a:avLst/>
              <a:gdLst>
                <a:gd name="T0" fmla="*/ 79 w 81"/>
                <a:gd name="T1" fmla="*/ 0 h 194"/>
                <a:gd name="T2" fmla="*/ 81 w 81"/>
                <a:gd name="T3" fmla="*/ 14 h 194"/>
                <a:gd name="T4" fmla="*/ 81 w 81"/>
                <a:gd name="T5" fmla="*/ 23 h 194"/>
                <a:gd name="T6" fmla="*/ 81 w 81"/>
                <a:gd name="T7" fmla="*/ 42 h 194"/>
                <a:gd name="T8" fmla="*/ 79 w 81"/>
                <a:gd name="T9" fmla="*/ 58 h 194"/>
                <a:gd name="T10" fmla="*/ 69 w 81"/>
                <a:gd name="T11" fmla="*/ 67 h 194"/>
                <a:gd name="T12" fmla="*/ 63 w 81"/>
                <a:gd name="T13" fmla="*/ 75 h 194"/>
                <a:gd name="T14" fmla="*/ 57 w 81"/>
                <a:gd name="T15" fmla="*/ 92 h 194"/>
                <a:gd name="T16" fmla="*/ 54 w 81"/>
                <a:gd name="T17" fmla="*/ 106 h 194"/>
                <a:gd name="T18" fmla="*/ 44 w 81"/>
                <a:gd name="T19" fmla="*/ 127 h 194"/>
                <a:gd name="T20" fmla="*/ 36 w 81"/>
                <a:gd name="T21" fmla="*/ 142 h 194"/>
                <a:gd name="T22" fmla="*/ 17 w 81"/>
                <a:gd name="T23" fmla="*/ 173 h 194"/>
                <a:gd name="T24" fmla="*/ 7 w 81"/>
                <a:gd name="T25" fmla="*/ 185 h 194"/>
                <a:gd name="T26" fmla="*/ 0 w 81"/>
                <a:gd name="T27" fmla="*/ 194 h 1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1"/>
                <a:gd name="T43" fmla="*/ 0 h 194"/>
                <a:gd name="T44" fmla="*/ 81 w 81"/>
                <a:gd name="T45" fmla="*/ 194 h 1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1" h="194">
                  <a:moveTo>
                    <a:pt x="79" y="0"/>
                  </a:moveTo>
                  <a:lnTo>
                    <a:pt x="81" y="14"/>
                  </a:lnTo>
                  <a:lnTo>
                    <a:pt x="81" y="23"/>
                  </a:lnTo>
                  <a:lnTo>
                    <a:pt x="81" y="42"/>
                  </a:lnTo>
                  <a:lnTo>
                    <a:pt x="79" y="58"/>
                  </a:lnTo>
                  <a:lnTo>
                    <a:pt x="69" y="67"/>
                  </a:lnTo>
                  <a:lnTo>
                    <a:pt x="63" y="75"/>
                  </a:lnTo>
                  <a:lnTo>
                    <a:pt x="57" y="92"/>
                  </a:lnTo>
                  <a:lnTo>
                    <a:pt x="54" y="106"/>
                  </a:lnTo>
                  <a:lnTo>
                    <a:pt x="44" y="127"/>
                  </a:lnTo>
                  <a:lnTo>
                    <a:pt x="36" y="142"/>
                  </a:lnTo>
                  <a:lnTo>
                    <a:pt x="17" y="173"/>
                  </a:lnTo>
                  <a:lnTo>
                    <a:pt x="7" y="185"/>
                  </a:lnTo>
                  <a:lnTo>
                    <a:pt x="0" y="19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62" name="Freeform 756"/>
            <p:cNvSpPr>
              <a:spLocks/>
            </p:cNvSpPr>
            <p:nvPr/>
          </p:nvSpPr>
          <p:spPr bwMode="auto">
            <a:xfrm>
              <a:off x="1771" y="3801"/>
              <a:ext cx="84" cy="4"/>
            </a:xfrm>
            <a:custGeom>
              <a:avLst/>
              <a:gdLst>
                <a:gd name="T0" fmla="*/ 0 w 84"/>
                <a:gd name="T1" fmla="*/ 0 h 4"/>
                <a:gd name="T2" fmla="*/ 11 w 84"/>
                <a:gd name="T3" fmla="*/ 2 h 4"/>
                <a:gd name="T4" fmla="*/ 23 w 84"/>
                <a:gd name="T5" fmla="*/ 4 h 4"/>
                <a:gd name="T6" fmla="*/ 44 w 84"/>
                <a:gd name="T7" fmla="*/ 4 h 4"/>
                <a:gd name="T8" fmla="*/ 61 w 84"/>
                <a:gd name="T9" fmla="*/ 4 h 4"/>
                <a:gd name="T10" fmla="*/ 75 w 84"/>
                <a:gd name="T11" fmla="*/ 2 h 4"/>
                <a:gd name="T12" fmla="*/ 84 w 84"/>
                <a:gd name="T13" fmla="*/ 0 h 4"/>
                <a:gd name="T14" fmla="*/ 0 60000 65536"/>
                <a:gd name="T15" fmla="*/ 0 60000 65536"/>
                <a:gd name="T16" fmla="*/ 0 60000 65536"/>
                <a:gd name="T17" fmla="*/ 0 60000 65536"/>
                <a:gd name="T18" fmla="*/ 0 60000 65536"/>
                <a:gd name="T19" fmla="*/ 0 60000 65536"/>
                <a:gd name="T20" fmla="*/ 0 60000 65536"/>
                <a:gd name="T21" fmla="*/ 0 w 84"/>
                <a:gd name="T22" fmla="*/ 0 h 4"/>
                <a:gd name="T23" fmla="*/ 84 w 8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4" h="4">
                  <a:moveTo>
                    <a:pt x="0" y="0"/>
                  </a:moveTo>
                  <a:lnTo>
                    <a:pt x="11" y="2"/>
                  </a:lnTo>
                  <a:lnTo>
                    <a:pt x="23" y="4"/>
                  </a:lnTo>
                  <a:lnTo>
                    <a:pt x="44" y="4"/>
                  </a:lnTo>
                  <a:lnTo>
                    <a:pt x="61" y="4"/>
                  </a:lnTo>
                  <a:lnTo>
                    <a:pt x="75" y="2"/>
                  </a:lnTo>
                  <a:lnTo>
                    <a:pt x="8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63" name="Freeform 757"/>
            <p:cNvSpPr>
              <a:spLocks/>
            </p:cNvSpPr>
            <p:nvPr/>
          </p:nvSpPr>
          <p:spPr bwMode="auto">
            <a:xfrm>
              <a:off x="1692" y="3880"/>
              <a:ext cx="2" cy="57"/>
            </a:xfrm>
            <a:custGeom>
              <a:avLst/>
              <a:gdLst>
                <a:gd name="T0" fmla="*/ 0 w 2"/>
                <a:gd name="T1" fmla="*/ 0 h 57"/>
                <a:gd name="T2" fmla="*/ 2 w 2"/>
                <a:gd name="T3" fmla="*/ 11 h 57"/>
                <a:gd name="T4" fmla="*/ 2 w 2"/>
                <a:gd name="T5" fmla="*/ 21 h 57"/>
                <a:gd name="T6" fmla="*/ 2 w 2"/>
                <a:gd name="T7" fmla="*/ 40 h 57"/>
                <a:gd name="T8" fmla="*/ 0 w 2"/>
                <a:gd name="T9" fmla="*/ 48 h 57"/>
                <a:gd name="T10" fmla="*/ 0 w 2"/>
                <a:gd name="T11" fmla="*/ 57 h 57"/>
                <a:gd name="T12" fmla="*/ 0 60000 65536"/>
                <a:gd name="T13" fmla="*/ 0 60000 65536"/>
                <a:gd name="T14" fmla="*/ 0 60000 65536"/>
                <a:gd name="T15" fmla="*/ 0 60000 65536"/>
                <a:gd name="T16" fmla="*/ 0 60000 65536"/>
                <a:gd name="T17" fmla="*/ 0 60000 65536"/>
                <a:gd name="T18" fmla="*/ 0 w 2"/>
                <a:gd name="T19" fmla="*/ 0 h 57"/>
                <a:gd name="T20" fmla="*/ 2 w 2"/>
                <a:gd name="T21" fmla="*/ 57 h 57"/>
              </a:gdLst>
              <a:ahLst/>
              <a:cxnLst>
                <a:cxn ang="T12">
                  <a:pos x="T0" y="T1"/>
                </a:cxn>
                <a:cxn ang="T13">
                  <a:pos x="T2" y="T3"/>
                </a:cxn>
                <a:cxn ang="T14">
                  <a:pos x="T4" y="T5"/>
                </a:cxn>
                <a:cxn ang="T15">
                  <a:pos x="T6" y="T7"/>
                </a:cxn>
                <a:cxn ang="T16">
                  <a:pos x="T8" y="T9"/>
                </a:cxn>
                <a:cxn ang="T17">
                  <a:pos x="T10" y="T11"/>
                </a:cxn>
              </a:cxnLst>
              <a:rect l="T18" t="T19" r="T20" b="T21"/>
              <a:pathLst>
                <a:path w="2" h="57">
                  <a:moveTo>
                    <a:pt x="0" y="0"/>
                  </a:moveTo>
                  <a:lnTo>
                    <a:pt x="2" y="11"/>
                  </a:lnTo>
                  <a:lnTo>
                    <a:pt x="2" y="21"/>
                  </a:lnTo>
                  <a:lnTo>
                    <a:pt x="2" y="40"/>
                  </a:lnTo>
                  <a:lnTo>
                    <a:pt x="0" y="48"/>
                  </a:lnTo>
                  <a:lnTo>
                    <a:pt x="0" y="5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64" name="Freeform 758"/>
            <p:cNvSpPr>
              <a:spLocks/>
            </p:cNvSpPr>
            <p:nvPr/>
          </p:nvSpPr>
          <p:spPr bwMode="auto">
            <a:xfrm>
              <a:off x="1805" y="3880"/>
              <a:ext cx="4" cy="29"/>
            </a:xfrm>
            <a:custGeom>
              <a:avLst/>
              <a:gdLst>
                <a:gd name="T0" fmla="*/ 4 w 4"/>
                <a:gd name="T1" fmla="*/ 0 h 29"/>
                <a:gd name="T2" fmla="*/ 0 w 4"/>
                <a:gd name="T3" fmla="*/ 15 h 29"/>
                <a:gd name="T4" fmla="*/ 0 w 4"/>
                <a:gd name="T5" fmla="*/ 29 h 29"/>
                <a:gd name="T6" fmla="*/ 0 60000 65536"/>
                <a:gd name="T7" fmla="*/ 0 60000 65536"/>
                <a:gd name="T8" fmla="*/ 0 60000 65536"/>
                <a:gd name="T9" fmla="*/ 0 w 4"/>
                <a:gd name="T10" fmla="*/ 0 h 29"/>
                <a:gd name="T11" fmla="*/ 4 w 4"/>
                <a:gd name="T12" fmla="*/ 29 h 29"/>
              </a:gdLst>
              <a:ahLst/>
              <a:cxnLst>
                <a:cxn ang="T6">
                  <a:pos x="T0" y="T1"/>
                </a:cxn>
                <a:cxn ang="T7">
                  <a:pos x="T2" y="T3"/>
                </a:cxn>
                <a:cxn ang="T8">
                  <a:pos x="T4" y="T5"/>
                </a:cxn>
              </a:cxnLst>
              <a:rect l="T9" t="T10" r="T11" b="T12"/>
              <a:pathLst>
                <a:path w="4" h="29">
                  <a:moveTo>
                    <a:pt x="4" y="0"/>
                  </a:moveTo>
                  <a:lnTo>
                    <a:pt x="0" y="15"/>
                  </a:lnTo>
                  <a:lnTo>
                    <a:pt x="0" y="2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65" name="Freeform 759"/>
            <p:cNvSpPr>
              <a:spLocks/>
            </p:cNvSpPr>
            <p:nvPr/>
          </p:nvSpPr>
          <p:spPr bwMode="auto">
            <a:xfrm>
              <a:off x="1809" y="3805"/>
              <a:ext cx="46" cy="75"/>
            </a:xfrm>
            <a:custGeom>
              <a:avLst/>
              <a:gdLst>
                <a:gd name="T0" fmla="*/ 46 w 46"/>
                <a:gd name="T1" fmla="*/ 0 h 75"/>
                <a:gd name="T2" fmla="*/ 33 w 46"/>
                <a:gd name="T3" fmla="*/ 27 h 75"/>
                <a:gd name="T4" fmla="*/ 23 w 46"/>
                <a:gd name="T5" fmla="*/ 48 h 75"/>
                <a:gd name="T6" fmla="*/ 19 w 46"/>
                <a:gd name="T7" fmla="*/ 55 h 75"/>
                <a:gd name="T8" fmla="*/ 10 w 46"/>
                <a:gd name="T9" fmla="*/ 61 h 75"/>
                <a:gd name="T10" fmla="*/ 2 w 46"/>
                <a:gd name="T11" fmla="*/ 67 h 75"/>
                <a:gd name="T12" fmla="*/ 0 w 46"/>
                <a:gd name="T13" fmla="*/ 75 h 75"/>
                <a:gd name="T14" fmla="*/ 0 60000 65536"/>
                <a:gd name="T15" fmla="*/ 0 60000 65536"/>
                <a:gd name="T16" fmla="*/ 0 60000 65536"/>
                <a:gd name="T17" fmla="*/ 0 60000 65536"/>
                <a:gd name="T18" fmla="*/ 0 60000 65536"/>
                <a:gd name="T19" fmla="*/ 0 60000 65536"/>
                <a:gd name="T20" fmla="*/ 0 60000 65536"/>
                <a:gd name="T21" fmla="*/ 0 w 46"/>
                <a:gd name="T22" fmla="*/ 0 h 75"/>
                <a:gd name="T23" fmla="*/ 46 w 46"/>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75">
                  <a:moveTo>
                    <a:pt x="46" y="0"/>
                  </a:moveTo>
                  <a:lnTo>
                    <a:pt x="33" y="27"/>
                  </a:lnTo>
                  <a:lnTo>
                    <a:pt x="23" y="48"/>
                  </a:lnTo>
                  <a:lnTo>
                    <a:pt x="19" y="55"/>
                  </a:lnTo>
                  <a:lnTo>
                    <a:pt x="10" y="61"/>
                  </a:lnTo>
                  <a:lnTo>
                    <a:pt x="2"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66" name="Freeform 760"/>
            <p:cNvSpPr>
              <a:spLocks/>
            </p:cNvSpPr>
            <p:nvPr/>
          </p:nvSpPr>
          <p:spPr bwMode="auto">
            <a:xfrm>
              <a:off x="1451" y="3859"/>
              <a:ext cx="56" cy="1"/>
            </a:xfrm>
            <a:custGeom>
              <a:avLst/>
              <a:gdLst>
                <a:gd name="T0" fmla="*/ 56 w 56"/>
                <a:gd name="T1" fmla="*/ 1 h 1"/>
                <a:gd name="T2" fmla="*/ 41 w 56"/>
                <a:gd name="T3" fmla="*/ 1 h 1"/>
                <a:gd name="T4" fmla="*/ 25 w 56"/>
                <a:gd name="T5" fmla="*/ 0 h 1"/>
                <a:gd name="T6" fmla="*/ 6 w 56"/>
                <a:gd name="T7" fmla="*/ 0 h 1"/>
                <a:gd name="T8" fmla="*/ 6 w 56"/>
                <a:gd name="T9" fmla="*/ 0 h 1"/>
                <a:gd name="T10" fmla="*/ 0 w 56"/>
                <a:gd name="T11" fmla="*/ 0 h 1"/>
                <a:gd name="T12" fmla="*/ 0 60000 65536"/>
                <a:gd name="T13" fmla="*/ 0 60000 65536"/>
                <a:gd name="T14" fmla="*/ 0 60000 65536"/>
                <a:gd name="T15" fmla="*/ 0 60000 65536"/>
                <a:gd name="T16" fmla="*/ 0 60000 65536"/>
                <a:gd name="T17" fmla="*/ 0 60000 65536"/>
                <a:gd name="T18" fmla="*/ 0 w 56"/>
                <a:gd name="T19" fmla="*/ 0 h 1"/>
                <a:gd name="T20" fmla="*/ 56 w 56"/>
                <a:gd name="T21" fmla="*/ 1 h 1"/>
              </a:gdLst>
              <a:ahLst/>
              <a:cxnLst>
                <a:cxn ang="T12">
                  <a:pos x="T0" y="T1"/>
                </a:cxn>
                <a:cxn ang="T13">
                  <a:pos x="T2" y="T3"/>
                </a:cxn>
                <a:cxn ang="T14">
                  <a:pos x="T4" y="T5"/>
                </a:cxn>
                <a:cxn ang="T15">
                  <a:pos x="T6" y="T7"/>
                </a:cxn>
                <a:cxn ang="T16">
                  <a:pos x="T8" y="T9"/>
                </a:cxn>
                <a:cxn ang="T17">
                  <a:pos x="T10" y="T11"/>
                </a:cxn>
              </a:cxnLst>
              <a:rect l="T18" t="T19" r="T20" b="T21"/>
              <a:pathLst>
                <a:path w="56" h="1">
                  <a:moveTo>
                    <a:pt x="56" y="1"/>
                  </a:moveTo>
                  <a:lnTo>
                    <a:pt x="41" y="1"/>
                  </a:lnTo>
                  <a:lnTo>
                    <a:pt x="25" y="0"/>
                  </a:lnTo>
                  <a:lnTo>
                    <a:pt x="6"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67" name="Freeform 761"/>
            <p:cNvSpPr>
              <a:spLocks/>
            </p:cNvSpPr>
            <p:nvPr/>
          </p:nvSpPr>
          <p:spPr bwMode="auto">
            <a:xfrm>
              <a:off x="1992" y="3847"/>
              <a:ext cx="38" cy="98"/>
            </a:xfrm>
            <a:custGeom>
              <a:avLst/>
              <a:gdLst>
                <a:gd name="T0" fmla="*/ 38 w 38"/>
                <a:gd name="T1" fmla="*/ 23 h 98"/>
                <a:gd name="T2" fmla="*/ 38 w 38"/>
                <a:gd name="T3" fmla="*/ 21 h 98"/>
                <a:gd name="T4" fmla="*/ 36 w 38"/>
                <a:gd name="T5" fmla="*/ 10 h 98"/>
                <a:gd name="T6" fmla="*/ 33 w 38"/>
                <a:gd name="T7" fmla="*/ 2 h 98"/>
                <a:gd name="T8" fmla="*/ 23 w 38"/>
                <a:gd name="T9" fmla="*/ 0 h 98"/>
                <a:gd name="T10" fmla="*/ 15 w 38"/>
                <a:gd name="T11" fmla="*/ 6 h 98"/>
                <a:gd name="T12" fmla="*/ 9 w 38"/>
                <a:gd name="T13" fmla="*/ 15 h 98"/>
                <a:gd name="T14" fmla="*/ 8 w 38"/>
                <a:gd name="T15" fmla="*/ 27 h 98"/>
                <a:gd name="T16" fmla="*/ 6 w 38"/>
                <a:gd name="T17" fmla="*/ 46 h 98"/>
                <a:gd name="T18" fmla="*/ 2 w 38"/>
                <a:gd name="T19" fmla="*/ 71 h 98"/>
                <a:gd name="T20" fmla="*/ 2 w 38"/>
                <a:gd name="T21" fmla="*/ 75 h 98"/>
                <a:gd name="T22" fmla="*/ 0 w 38"/>
                <a:gd name="T23" fmla="*/ 98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98"/>
                <a:gd name="T38" fmla="*/ 38 w 3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98">
                  <a:moveTo>
                    <a:pt x="38" y="23"/>
                  </a:moveTo>
                  <a:lnTo>
                    <a:pt x="38" y="21"/>
                  </a:lnTo>
                  <a:lnTo>
                    <a:pt x="36" y="10"/>
                  </a:lnTo>
                  <a:lnTo>
                    <a:pt x="33" y="2"/>
                  </a:lnTo>
                  <a:lnTo>
                    <a:pt x="23" y="0"/>
                  </a:lnTo>
                  <a:lnTo>
                    <a:pt x="15" y="6"/>
                  </a:lnTo>
                  <a:lnTo>
                    <a:pt x="9" y="15"/>
                  </a:lnTo>
                  <a:lnTo>
                    <a:pt x="8" y="27"/>
                  </a:lnTo>
                  <a:lnTo>
                    <a:pt x="6" y="46"/>
                  </a:lnTo>
                  <a:lnTo>
                    <a:pt x="2" y="71"/>
                  </a:lnTo>
                  <a:lnTo>
                    <a:pt x="2" y="75"/>
                  </a:lnTo>
                  <a:lnTo>
                    <a:pt x="0" y="9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68" name="Freeform 762"/>
            <p:cNvSpPr>
              <a:spLocks/>
            </p:cNvSpPr>
            <p:nvPr/>
          </p:nvSpPr>
          <p:spPr bwMode="auto">
            <a:xfrm>
              <a:off x="1855" y="3741"/>
              <a:ext cx="54" cy="64"/>
            </a:xfrm>
            <a:custGeom>
              <a:avLst/>
              <a:gdLst>
                <a:gd name="T0" fmla="*/ 54 w 54"/>
                <a:gd name="T1" fmla="*/ 0 h 64"/>
                <a:gd name="T2" fmla="*/ 43 w 54"/>
                <a:gd name="T3" fmla="*/ 19 h 64"/>
                <a:gd name="T4" fmla="*/ 25 w 54"/>
                <a:gd name="T5" fmla="*/ 37 h 64"/>
                <a:gd name="T6" fmla="*/ 2 w 54"/>
                <a:gd name="T7" fmla="*/ 62 h 64"/>
                <a:gd name="T8" fmla="*/ 0 w 54"/>
                <a:gd name="T9" fmla="*/ 64 h 64"/>
                <a:gd name="T10" fmla="*/ 0 60000 65536"/>
                <a:gd name="T11" fmla="*/ 0 60000 65536"/>
                <a:gd name="T12" fmla="*/ 0 60000 65536"/>
                <a:gd name="T13" fmla="*/ 0 60000 65536"/>
                <a:gd name="T14" fmla="*/ 0 60000 65536"/>
                <a:gd name="T15" fmla="*/ 0 w 54"/>
                <a:gd name="T16" fmla="*/ 0 h 64"/>
                <a:gd name="T17" fmla="*/ 54 w 54"/>
                <a:gd name="T18" fmla="*/ 64 h 64"/>
              </a:gdLst>
              <a:ahLst/>
              <a:cxnLst>
                <a:cxn ang="T10">
                  <a:pos x="T0" y="T1"/>
                </a:cxn>
                <a:cxn ang="T11">
                  <a:pos x="T2" y="T3"/>
                </a:cxn>
                <a:cxn ang="T12">
                  <a:pos x="T4" y="T5"/>
                </a:cxn>
                <a:cxn ang="T13">
                  <a:pos x="T6" y="T7"/>
                </a:cxn>
                <a:cxn ang="T14">
                  <a:pos x="T8" y="T9"/>
                </a:cxn>
              </a:cxnLst>
              <a:rect l="T15" t="T16" r="T17" b="T18"/>
              <a:pathLst>
                <a:path w="54" h="64">
                  <a:moveTo>
                    <a:pt x="54" y="0"/>
                  </a:moveTo>
                  <a:lnTo>
                    <a:pt x="43" y="19"/>
                  </a:lnTo>
                  <a:lnTo>
                    <a:pt x="25" y="37"/>
                  </a:lnTo>
                  <a:lnTo>
                    <a:pt x="2" y="62"/>
                  </a:lnTo>
                  <a:lnTo>
                    <a:pt x="0" y="6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69" name="Freeform 763"/>
            <p:cNvSpPr>
              <a:spLocks/>
            </p:cNvSpPr>
            <p:nvPr/>
          </p:nvSpPr>
          <p:spPr bwMode="auto">
            <a:xfrm>
              <a:off x="1540" y="3753"/>
              <a:ext cx="42" cy="75"/>
            </a:xfrm>
            <a:custGeom>
              <a:avLst/>
              <a:gdLst>
                <a:gd name="T0" fmla="*/ 0 w 42"/>
                <a:gd name="T1" fmla="*/ 75 h 75"/>
                <a:gd name="T2" fmla="*/ 25 w 42"/>
                <a:gd name="T3" fmla="*/ 34 h 75"/>
                <a:gd name="T4" fmla="*/ 42 w 42"/>
                <a:gd name="T5" fmla="*/ 0 h 75"/>
                <a:gd name="T6" fmla="*/ 0 60000 65536"/>
                <a:gd name="T7" fmla="*/ 0 60000 65536"/>
                <a:gd name="T8" fmla="*/ 0 60000 65536"/>
                <a:gd name="T9" fmla="*/ 0 w 42"/>
                <a:gd name="T10" fmla="*/ 0 h 75"/>
                <a:gd name="T11" fmla="*/ 42 w 42"/>
                <a:gd name="T12" fmla="*/ 75 h 75"/>
              </a:gdLst>
              <a:ahLst/>
              <a:cxnLst>
                <a:cxn ang="T6">
                  <a:pos x="T0" y="T1"/>
                </a:cxn>
                <a:cxn ang="T7">
                  <a:pos x="T2" y="T3"/>
                </a:cxn>
                <a:cxn ang="T8">
                  <a:pos x="T4" y="T5"/>
                </a:cxn>
              </a:cxnLst>
              <a:rect l="T9" t="T10" r="T11" b="T12"/>
              <a:pathLst>
                <a:path w="42" h="75">
                  <a:moveTo>
                    <a:pt x="0" y="75"/>
                  </a:moveTo>
                  <a:lnTo>
                    <a:pt x="25" y="34"/>
                  </a:lnTo>
                  <a:lnTo>
                    <a:pt x="4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70" name="Freeform 764"/>
            <p:cNvSpPr>
              <a:spLocks/>
            </p:cNvSpPr>
            <p:nvPr/>
          </p:nvSpPr>
          <p:spPr bwMode="auto">
            <a:xfrm>
              <a:off x="1851" y="3703"/>
              <a:ext cx="214" cy="2"/>
            </a:xfrm>
            <a:custGeom>
              <a:avLst/>
              <a:gdLst>
                <a:gd name="T0" fmla="*/ 0 w 214"/>
                <a:gd name="T1" fmla="*/ 2 h 2"/>
                <a:gd name="T2" fmla="*/ 29 w 214"/>
                <a:gd name="T3" fmla="*/ 2 h 2"/>
                <a:gd name="T4" fmla="*/ 162 w 214"/>
                <a:gd name="T5" fmla="*/ 2 h 2"/>
                <a:gd name="T6" fmla="*/ 214 w 214"/>
                <a:gd name="T7" fmla="*/ 0 h 2"/>
                <a:gd name="T8" fmla="*/ 0 60000 65536"/>
                <a:gd name="T9" fmla="*/ 0 60000 65536"/>
                <a:gd name="T10" fmla="*/ 0 60000 65536"/>
                <a:gd name="T11" fmla="*/ 0 60000 65536"/>
                <a:gd name="T12" fmla="*/ 0 w 214"/>
                <a:gd name="T13" fmla="*/ 0 h 2"/>
                <a:gd name="T14" fmla="*/ 214 w 214"/>
                <a:gd name="T15" fmla="*/ 2 h 2"/>
              </a:gdLst>
              <a:ahLst/>
              <a:cxnLst>
                <a:cxn ang="T8">
                  <a:pos x="T0" y="T1"/>
                </a:cxn>
                <a:cxn ang="T9">
                  <a:pos x="T2" y="T3"/>
                </a:cxn>
                <a:cxn ang="T10">
                  <a:pos x="T4" y="T5"/>
                </a:cxn>
                <a:cxn ang="T11">
                  <a:pos x="T6" y="T7"/>
                </a:cxn>
              </a:cxnLst>
              <a:rect l="T12" t="T13" r="T14" b="T15"/>
              <a:pathLst>
                <a:path w="214" h="2">
                  <a:moveTo>
                    <a:pt x="0" y="2"/>
                  </a:moveTo>
                  <a:lnTo>
                    <a:pt x="29" y="2"/>
                  </a:lnTo>
                  <a:lnTo>
                    <a:pt x="162" y="2"/>
                  </a:lnTo>
                  <a:lnTo>
                    <a:pt x="214"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71" name="Freeform 765"/>
            <p:cNvSpPr>
              <a:spLocks/>
            </p:cNvSpPr>
            <p:nvPr/>
          </p:nvSpPr>
          <p:spPr bwMode="auto">
            <a:xfrm>
              <a:off x="2036" y="3734"/>
              <a:ext cx="58" cy="119"/>
            </a:xfrm>
            <a:custGeom>
              <a:avLst/>
              <a:gdLst>
                <a:gd name="T0" fmla="*/ 58 w 58"/>
                <a:gd name="T1" fmla="*/ 0 h 119"/>
                <a:gd name="T2" fmla="*/ 48 w 58"/>
                <a:gd name="T3" fmla="*/ 17 h 119"/>
                <a:gd name="T4" fmla="*/ 14 w 58"/>
                <a:gd name="T5" fmla="*/ 90 h 119"/>
                <a:gd name="T6" fmla="*/ 0 w 58"/>
                <a:gd name="T7" fmla="*/ 119 h 119"/>
                <a:gd name="T8" fmla="*/ 0 60000 65536"/>
                <a:gd name="T9" fmla="*/ 0 60000 65536"/>
                <a:gd name="T10" fmla="*/ 0 60000 65536"/>
                <a:gd name="T11" fmla="*/ 0 60000 65536"/>
                <a:gd name="T12" fmla="*/ 0 w 58"/>
                <a:gd name="T13" fmla="*/ 0 h 119"/>
                <a:gd name="T14" fmla="*/ 58 w 58"/>
                <a:gd name="T15" fmla="*/ 119 h 119"/>
              </a:gdLst>
              <a:ahLst/>
              <a:cxnLst>
                <a:cxn ang="T8">
                  <a:pos x="T0" y="T1"/>
                </a:cxn>
                <a:cxn ang="T9">
                  <a:pos x="T2" y="T3"/>
                </a:cxn>
                <a:cxn ang="T10">
                  <a:pos x="T4" y="T5"/>
                </a:cxn>
                <a:cxn ang="T11">
                  <a:pos x="T6" y="T7"/>
                </a:cxn>
              </a:cxnLst>
              <a:rect l="T12" t="T13" r="T14" b="T15"/>
              <a:pathLst>
                <a:path w="58" h="119">
                  <a:moveTo>
                    <a:pt x="58" y="0"/>
                  </a:moveTo>
                  <a:lnTo>
                    <a:pt x="48" y="17"/>
                  </a:lnTo>
                  <a:lnTo>
                    <a:pt x="14" y="90"/>
                  </a:lnTo>
                  <a:lnTo>
                    <a:pt x="0" y="119"/>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572" name="Line 766"/>
            <p:cNvSpPr>
              <a:spLocks noChangeShapeType="1"/>
            </p:cNvSpPr>
            <p:nvPr/>
          </p:nvSpPr>
          <p:spPr bwMode="auto">
            <a:xfrm flipH="1">
              <a:off x="1467" y="3753"/>
              <a:ext cx="38" cy="8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573" name="Freeform 767"/>
            <p:cNvSpPr>
              <a:spLocks/>
            </p:cNvSpPr>
            <p:nvPr/>
          </p:nvSpPr>
          <p:spPr bwMode="auto">
            <a:xfrm>
              <a:off x="1476" y="3924"/>
              <a:ext cx="206" cy="10"/>
            </a:xfrm>
            <a:custGeom>
              <a:avLst/>
              <a:gdLst>
                <a:gd name="T0" fmla="*/ 0 w 206"/>
                <a:gd name="T1" fmla="*/ 10 h 10"/>
                <a:gd name="T2" fmla="*/ 0 w 206"/>
                <a:gd name="T3" fmla="*/ 10 h 10"/>
                <a:gd name="T4" fmla="*/ 21 w 206"/>
                <a:gd name="T5" fmla="*/ 10 h 10"/>
                <a:gd name="T6" fmla="*/ 98 w 206"/>
                <a:gd name="T7" fmla="*/ 6 h 10"/>
                <a:gd name="T8" fmla="*/ 143 w 206"/>
                <a:gd name="T9" fmla="*/ 4 h 10"/>
                <a:gd name="T10" fmla="*/ 170 w 206"/>
                <a:gd name="T11" fmla="*/ 2 h 10"/>
                <a:gd name="T12" fmla="*/ 206 w 206"/>
                <a:gd name="T13" fmla="*/ 0 h 10"/>
                <a:gd name="T14" fmla="*/ 0 60000 65536"/>
                <a:gd name="T15" fmla="*/ 0 60000 65536"/>
                <a:gd name="T16" fmla="*/ 0 60000 65536"/>
                <a:gd name="T17" fmla="*/ 0 60000 65536"/>
                <a:gd name="T18" fmla="*/ 0 60000 65536"/>
                <a:gd name="T19" fmla="*/ 0 60000 65536"/>
                <a:gd name="T20" fmla="*/ 0 60000 65536"/>
                <a:gd name="T21" fmla="*/ 0 w 206"/>
                <a:gd name="T22" fmla="*/ 0 h 10"/>
                <a:gd name="T23" fmla="*/ 206 w 206"/>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6" h="10">
                  <a:moveTo>
                    <a:pt x="0" y="10"/>
                  </a:moveTo>
                  <a:lnTo>
                    <a:pt x="0" y="10"/>
                  </a:lnTo>
                  <a:lnTo>
                    <a:pt x="21" y="10"/>
                  </a:lnTo>
                  <a:lnTo>
                    <a:pt x="98" y="6"/>
                  </a:lnTo>
                  <a:lnTo>
                    <a:pt x="143" y="4"/>
                  </a:lnTo>
                  <a:lnTo>
                    <a:pt x="170" y="2"/>
                  </a:lnTo>
                  <a:lnTo>
                    <a:pt x="206"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5072" name="Group 768"/>
          <p:cNvGrpSpPr>
            <a:grpSpLocks/>
          </p:cNvGrpSpPr>
          <p:nvPr/>
        </p:nvGrpSpPr>
        <p:grpSpPr bwMode="auto">
          <a:xfrm>
            <a:off x="5334000" y="3505200"/>
            <a:ext cx="3332163" cy="842963"/>
            <a:chOff x="2442" y="2195"/>
            <a:chExt cx="2099" cy="531"/>
          </a:xfrm>
        </p:grpSpPr>
        <p:sp>
          <p:nvSpPr>
            <p:cNvPr id="25315" name="Rectangle 769"/>
            <p:cNvSpPr>
              <a:spLocks noChangeArrowheads="1"/>
            </p:cNvSpPr>
            <p:nvPr/>
          </p:nvSpPr>
          <p:spPr bwMode="auto">
            <a:xfrm>
              <a:off x="2442" y="2275"/>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5316" name="Rectangle 770"/>
            <p:cNvSpPr>
              <a:spLocks noChangeArrowheads="1"/>
            </p:cNvSpPr>
            <p:nvPr/>
          </p:nvSpPr>
          <p:spPr bwMode="auto">
            <a:xfrm>
              <a:off x="2508" y="22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317" name="Rectangle 771"/>
            <p:cNvSpPr>
              <a:spLocks noChangeArrowheads="1"/>
            </p:cNvSpPr>
            <p:nvPr/>
          </p:nvSpPr>
          <p:spPr bwMode="auto">
            <a:xfrm>
              <a:off x="2555"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318" name="Rectangle 772"/>
            <p:cNvSpPr>
              <a:spLocks noChangeArrowheads="1"/>
            </p:cNvSpPr>
            <p:nvPr/>
          </p:nvSpPr>
          <p:spPr bwMode="auto">
            <a:xfrm>
              <a:off x="2585" y="2275"/>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319" name="Rectangle 773"/>
            <p:cNvSpPr>
              <a:spLocks noChangeArrowheads="1"/>
            </p:cNvSpPr>
            <p:nvPr/>
          </p:nvSpPr>
          <p:spPr bwMode="auto">
            <a:xfrm>
              <a:off x="2637" y="2275"/>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5320" name="Rectangle 774"/>
            <p:cNvSpPr>
              <a:spLocks noChangeArrowheads="1"/>
            </p:cNvSpPr>
            <p:nvPr/>
          </p:nvSpPr>
          <p:spPr bwMode="auto">
            <a:xfrm>
              <a:off x="2737"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5321" name="Rectangle 775"/>
            <p:cNvSpPr>
              <a:spLocks noChangeArrowheads="1"/>
            </p:cNvSpPr>
            <p:nvPr/>
          </p:nvSpPr>
          <p:spPr bwMode="auto">
            <a:xfrm>
              <a:off x="2767"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322" name="Rectangle 776"/>
            <p:cNvSpPr>
              <a:spLocks noChangeArrowheads="1"/>
            </p:cNvSpPr>
            <p:nvPr/>
          </p:nvSpPr>
          <p:spPr bwMode="auto">
            <a:xfrm>
              <a:off x="2808" y="22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323" name="Rectangle 777"/>
            <p:cNvSpPr>
              <a:spLocks noChangeArrowheads="1"/>
            </p:cNvSpPr>
            <p:nvPr/>
          </p:nvSpPr>
          <p:spPr bwMode="auto">
            <a:xfrm>
              <a:off x="2854"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324" name="Rectangle 778"/>
            <p:cNvSpPr>
              <a:spLocks noChangeArrowheads="1"/>
            </p:cNvSpPr>
            <p:nvPr/>
          </p:nvSpPr>
          <p:spPr bwMode="auto">
            <a:xfrm>
              <a:off x="2885" y="2275"/>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325" name="Rectangle 779"/>
            <p:cNvSpPr>
              <a:spLocks noChangeArrowheads="1"/>
            </p:cNvSpPr>
            <p:nvPr/>
          </p:nvSpPr>
          <p:spPr bwMode="auto">
            <a:xfrm>
              <a:off x="2937"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5326" name="Rectangle 780"/>
            <p:cNvSpPr>
              <a:spLocks noChangeArrowheads="1"/>
            </p:cNvSpPr>
            <p:nvPr/>
          </p:nvSpPr>
          <p:spPr bwMode="auto">
            <a:xfrm>
              <a:off x="2976"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327" name="Rectangle 781"/>
            <p:cNvSpPr>
              <a:spLocks noChangeArrowheads="1"/>
            </p:cNvSpPr>
            <p:nvPr/>
          </p:nvSpPr>
          <p:spPr bwMode="auto">
            <a:xfrm>
              <a:off x="3040" y="2275"/>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H</a:t>
              </a:r>
              <a:endParaRPr lang="en-US" smtClean="0">
                <a:solidFill>
                  <a:srgbClr val="000000"/>
                </a:solidFill>
              </a:endParaRPr>
            </a:p>
          </p:txBody>
        </p:sp>
        <p:sp>
          <p:nvSpPr>
            <p:cNvPr id="25328" name="Rectangle 782"/>
            <p:cNvSpPr>
              <a:spLocks noChangeArrowheads="1"/>
            </p:cNvSpPr>
            <p:nvPr/>
          </p:nvSpPr>
          <p:spPr bwMode="auto">
            <a:xfrm>
              <a:off x="3135" y="227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329" name="Rectangle 783"/>
            <p:cNvSpPr>
              <a:spLocks noChangeArrowheads="1"/>
            </p:cNvSpPr>
            <p:nvPr/>
          </p:nvSpPr>
          <p:spPr bwMode="auto">
            <a:xfrm>
              <a:off x="3176" y="227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330" name="Rectangle 784"/>
            <p:cNvSpPr>
              <a:spLocks noChangeArrowheads="1"/>
            </p:cNvSpPr>
            <p:nvPr/>
          </p:nvSpPr>
          <p:spPr bwMode="auto">
            <a:xfrm>
              <a:off x="3212" y="227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331" name="Rectangle 785"/>
            <p:cNvSpPr>
              <a:spLocks noChangeArrowheads="1"/>
            </p:cNvSpPr>
            <p:nvPr/>
          </p:nvSpPr>
          <p:spPr bwMode="auto">
            <a:xfrm>
              <a:off x="3237" y="227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332" name="Rectangle 786"/>
            <p:cNvSpPr>
              <a:spLocks noChangeArrowheads="1"/>
            </p:cNvSpPr>
            <p:nvPr/>
          </p:nvSpPr>
          <p:spPr bwMode="auto">
            <a:xfrm>
              <a:off x="3278" y="227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5333" name="Rectangle 787"/>
            <p:cNvSpPr>
              <a:spLocks noChangeArrowheads="1"/>
            </p:cNvSpPr>
            <p:nvPr/>
          </p:nvSpPr>
          <p:spPr bwMode="auto">
            <a:xfrm>
              <a:off x="3325" y="227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5334" name="Rectangle 788"/>
            <p:cNvSpPr>
              <a:spLocks noChangeArrowheads="1"/>
            </p:cNvSpPr>
            <p:nvPr/>
          </p:nvSpPr>
          <p:spPr bwMode="auto">
            <a:xfrm>
              <a:off x="2442"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335" name="Rectangle 789"/>
            <p:cNvSpPr>
              <a:spLocks noChangeArrowheads="1"/>
            </p:cNvSpPr>
            <p:nvPr/>
          </p:nvSpPr>
          <p:spPr bwMode="auto">
            <a:xfrm>
              <a:off x="2467"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336" name="Rectangle 790"/>
            <p:cNvSpPr>
              <a:spLocks noChangeArrowheads="1"/>
            </p:cNvSpPr>
            <p:nvPr/>
          </p:nvSpPr>
          <p:spPr bwMode="auto">
            <a:xfrm>
              <a:off x="2493" y="238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337" name="Rectangle 791"/>
            <p:cNvSpPr>
              <a:spLocks noChangeArrowheads="1"/>
            </p:cNvSpPr>
            <p:nvPr/>
          </p:nvSpPr>
          <p:spPr bwMode="auto">
            <a:xfrm>
              <a:off x="2529"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338" name="Rectangle 792"/>
            <p:cNvSpPr>
              <a:spLocks noChangeArrowheads="1"/>
            </p:cNvSpPr>
            <p:nvPr/>
          </p:nvSpPr>
          <p:spPr bwMode="auto">
            <a:xfrm>
              <a:off x="2575"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339" name="Rectangle 793"/>
            <p:cNvSpPr>
              <a:spLocks noChangeArrowheads="1"/>
            </p:cNvSpPr>
            <p:nvPr/>
          </p:nvSpPr>
          <p:spPr bwMode="auto">
            <a:xfrm>
              <a:off x="2616" y="238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340" name="Rectangle 794"/>
            <p:cNvSpPr>
              <a:spLocks noChangeArrowheads="1"/>
            </p:cNvSpPr>
            <p:nvPr/>
          </p:nvSpPr>
          <p:spPr bwMode="auto">
            <a:xfrm>
              <a:off x="2675"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341" name="Rectangle 795"/>
            <p:cNvSpPr>
              <a:spLocks noChangeArrowheads="1"/>
            </p:cNvSpPr>
            <p:nvPr/>
          </p:nvSpPr>
          <p:spPr bwMode="auto">
            <a:xfrm>
              <a:off x="2739"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5342" name="Rectangle 796"/>
            <p:cNvSpPr>
              <a:spLocks noChangeArrowheads="1"/>
            </p:cNvSpPr>
            <p:nvPr/>
          </p:nvSpPr>
          <p:spPr bwMode="auto">
            <a:xfrm>
              <a:off x="2785"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343" name="Rectangle 797"/>
            <p:cNvSpPr>
              <a:spLocks noChangeArrowheads="1"/>
            </p:cNvSpPr>
            <p:nvPr/>
          </p:nvSpPr>
          <p:spPr bwMode="auto">
            <a:xfrm>
              <a:off x="2811"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344" name="Rectangle 798"/>
            <p:cNvSpPr>
              <a:spLocks noChangeArrowheads="1"/>
            </p:cNvSpPr>
            <p:nvPr/>
          </p:nvSpPr>
          <p:spPr bwMode="auto">
            <a:xfrm>
              <a:off x="2852"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345" name="Rectangle 799"/>
            <p:cNvSpPr>
              <a:spLocks noChangeArrowheads="1"/>
            </p:cNvSpPr>
            <p:nvPr/>
          </p:nvSpPr>
          <p:spPr bwMode="auto">
            <a:xfrm>
              <a:off x="2898"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346" name="Rectangle 800"/>
            <p:cNvSpPr>
              <a:spLocks noChangeArrowheads="1"/>
            </p:cNvSpPr>
            <p:nvPr/>
          </p:nvSpPr>
          <p:spPr bwMode="auto">
            <a:xfrm>
              <a:off x="2962"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347" name="Rectangle 801"/>
            <p:cNvSpPr>
              <a:spLocks noChangeArrowheads="1"/>
            </p:cNvSpPr>
            <p:nvPr/>
          </p:nvSpPr>
          <p:spPr bwMode="auto">
            <a:xfrm>
              <a:off x="3008"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348" name="Rectangle 802"/>
            <p:cNvSpPr>
              <a:spLocks noChangeArrowheads="1"/>
            </p:cNvSpPr>
            <p:nvPr/>
          </p:nvSpPr>
          <p:spPr bwMode="auto">
            <a:xfrm>
              <a:off x="3078"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349" name="Rectangle 803"/>
            <p:cNvSpPr>
              <a:spLocks noChangeArrowheads="1"/>
            </p:cNvSpPr>
            <p:nvPr/>
          </p:nvSpPr>
          <p:spPr bwMode="auto">
            <a:xfrm>
              <a:off x="3103"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350" name="Rectangle 804"/>
            <p:cNvSpPr>
              <a:spLocks noChangeArrowheads="1"/>
            </p:cNvSpPr>
            <p:nvPr/>
          </p:nvSpPr>
          <p:spPr bwMode="auto">
            <a:xfrm>
              <a:off x="3149"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351" name="Rectangle 805"/>
            <p:cNvSpPr>
              <a:spLocks noChangeArrowheads="1"/>
            </p:cNvSpPr>
            <p:nvPr/>
          </p:nvSpPr>
          <p:spPr bwMode="auto">
            <a:xfrm>
              <a:off x="3213"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352" name="Rectangle 806"/>
            <p:cNvSpPr>
              <a:spLocks noChangeArrowheads="1"/>
            </p:cNvSpPr>
            <p:nvPr/>
          </p:nvSpPr>
          <p:spPr bwMode="auto">
            <a:xfrm>
              <a:off x="3260"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353" name="Rectangle 807"/>
            <p:cNvSpPr>
              <a:spLocks noChangeArrowheads="1"/>
            </p:cNvSpPr>
            <p:nvPr/>
          </p:nvSpPr>
          <p:spPr bwMode="auto">
            <a:xfrm>
              <a:off x="3285"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5354" name="Rectangle 808"/>
            <p:cNvSpPr>
              <a:spLocks noChangeArrowheads="1"/>
            </p:cNvSpPr>
            <p:nvPr/>
          </p:nvSpPr>
          <p:spPr bwMode="auto">
            <a:xfrm>
              <a:off x="3331"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355" name="Rectangle 809"/>
            <p:cNvSpPr>
              <a:spLocks noChangeArrowheads="1"/>
            </p:cNvSpPr>
            <p:nvPr/>
          </p:nvSpPr>
          <p:spPr bwMode="auto">
            <a:xfrm>
              <a:off x="2442"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5356" name="Rectangle 810"/>
            <p:cNvSpPr>
              <a:spLocks noChangeArrowheads="1"/>
            </p:cNvSpPr>
            <p:nvPr/>
          </p:nvSpPr>
          <p:spPr bwMode="auto">
            <a:xfrm>
              <a:off x="2488"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357" name="Rectangle 811"/>
            <p:cNvSpPr>
              <a:spLocks noChangeArrowheads="1"/>
            </p:cNvSpPr>
            <p:nvPr/>
          </p:nvSpPr>
          <p:spPr bwMode="auto">
            <a:xfrm>
              <a:off x="2534"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358" name="Rectangle 812"/>
            <p:cNvSpPr>
              <a:spLocks noChangeArrowheads="1"/>
            </p:cNvSpPr>
            <p:nvPr/>
          </p:nvSpPr>
          <p:spPr bwMode="auto">
            <a:xfrm>
              <a:off x="256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359" name="Rectangle 813"/>
            <p:cNvSpPr>
              <a:spLocks noChangeArrowheads="1"/>
            </p:cNvSpPr>
            <p:nvPr/>
          </p:nvSpPr>
          <p:spPr bwMode="auto">
            <a:xfrm>
              <a:off x="2606"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360" name="Rectangle 814"/>
            <p:cNvSpPr>
              <a:spLocks noChangeArrowheads="1"/>
            </p:cNvSpPr>
            <p:nvPr/>
          </p:nvSpPr>
          <p:spPr bwMode="auto">
            <a:xfrm>
              <a:off x="2631" y="249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361" name="Rectangle 815"/>
            <p:cNvSpPr>
              <a:spLocks noChangeArrowheads="1"/>
            </p:cNvSpPr>
            <p:nvPr/>
          </p:nvSpPr>
          <p:spPr bwMode="auto">
            <a:xfrm>
              <a:off x="269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362" name="Rectangle 816"/>
            <p:cNvSpPr>
              <a:spLocks noChangeArrowheads="1"/>
            </p:cNvSpPr>
            <p:nvPr/>
          </p:nvSpPr>
          <p:spPr bwMode="auto">
            <a:xfrm>
              <a:off x="2737" y="249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363" name="Rectangle 817"/>
            <p:cNvSpPr>
              <a:spLocks noChangeArrowheads="1"/>
            </p:cNvSpPr>
            <p:nvPr/>
          </p:nvSpPr>
          <p:spPr bwMode="auto">
            <a:xfrm>
              <a:off x="2790"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364" name="Rectangle 818"/>
            <p:cNvSpPr>
              <a:spLocks noChangeArrowheads="1"/>
            </p:cNvSpPr>
            <p:nvPr/>
          </p:nvSpPr>
          <p:spPr bwMode="auto">
            <a:xfrm>
              <a:off x="2816"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365" name="Rectangle 819"/>
            <p:cNvSpPr>
              <a:spLocks noChangeArrowheads="1"/>
            </p:cNvSpPr>
            <p:nvPr/>
          </p:nvSpPr>
          <p:spPr bwMode="auto">
            <a:xfrm>
              <a:off x="2862" y="249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366" name="Rectangle 820"/>
            <p:cNvSpPr>
              <a:spLocks noChangeArrowheads="1"/>
            </p:cNvSpPr>
            <p:nvPr/>
          </p:nvSpPr>
          <p:spPr bwMode="auto">
            <a:xfrm>
              <a:off x="2926"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5367" name="Rectangle 821"/>
            <p:cNvSpPr>
              <a:spLocks noChangeArrowheads="1"/>
            </p:cNvSpPr>
            <p:nvPr/>
          </p:nvSpPr>
          <p:spPr bwMode="auto">
            <a:xfrm>
              <a:off x="2973"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368" name="Rectangle 822"/>
            <p:cNvSpPr>
              <a:spLocks noChangeArrowheads="1"/>
            </p:cNvSpPr>
            <p:nvPr/>
          </p:nvSpPr>
          <p:spPr bwMode="auto">
            <a:xfrm>
              <a:off x="3019"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369" name="Rectangle 823"/>
            <p:cNvSpPr>
              <a:spLocks noChangeArrowheads="1"/>
            </p:cNvSpPr>
            <p:nvPr/>
          </p:nvSpPr>
          <p:spPr bwMode="auto">
            <a:xfrm>
              <a:off x="3044"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370" name="Rectangle 824"/>
            <p:cNvSpPr>
              <a:spLocks noChangeArrowheads="1"/>
            </p:cNvSpPr>
            <p:nvPr/>
          </p:nvSpPr>
          <p:spPr bwMode="auto">
            <a:xfrm>
              <a:off x="307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371" name="Rectangle 825"/>
            <p:cNvSpPr>
              <a:spLocks noChangeArrowheads="1"/>
            </p:cNvSpPr>
            <p:nvPr/>
          </p:nvSpPr>
          <p:spPr bwMode="auto">
            <a:xfrm>
              <a:off x="3116" y="2499"/>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m</a:t>
              </a:r>
              <a:endParaRPr lang="en-US" smtClean="0">
                <a:solidFill>
                  <a:srgbClr val="000000"/>
                </a:solidFill>
              </a:endParaRPr>
            </a:p>
          </p:txBody>
        </p:sp>
        <p:sp>
          <p:nvSpPr>
            <p:cNvPr id="25372" name="Rectangle 826"/>
            <p:cNvSpPr>
              <a:spLocks noChangeArrowheads="1"/>
            </p:cNvSpPr>
            <p:nvPr/>
          </p:nvSpPr>
          <p:spPr bwMode="auto">
            <a:xfrm>
              <a:off x="2442" y="2611"/>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373" name="Rectangle 827"/>
            <p:cNvSpPr>
              <a:spLocks noChangeArrowheads="1"/>
            </p:cNvSpPr>
            <p:nvPr/>
          </p:nvSpPr>
          <p:spPr bwMode="auto">
            <a:xfrm>
              <a:off x="2478" y="2611"/>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5374" name="Rectangle 828"/>
            <p:cNvSpPr>
              <a:spLocks noChangeArrowheads="1"/>
            </p:cNvSpPr>
            <p:nvPr/>
          </p:nvSpPr>
          <p:spPr bwMode="auto">
            <a:xfrm>
              <a:off x="2524" y="2611"/>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5375" name="Rectangle 829"/>
            <p:cNvSpPr>
              <a:spLocks noChangeArrowheads="1"/>
            </p:cNvSpPr>
            <p:nvPr/>
          </p:nvSpPr>
          <p:spPr bwMode="auto">
            <a:xfrm>
              <a:off x="2555" y="2611"/>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376" name="Rectangle 830"/>
            <p:cNvSpPr>
              <a:spLocks noChangeArrowheads="1"/>
            </p:cNvSpPr>
            <p:nvPr/>
          </p:nvSpPr>
          <p:spPr bwMode="auto">
            <a:xfrm>
              <a:off x="2585"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377" name="Rectangle 831"/>
            <p:cNvSpPr>
              <a:spLocks noChangeArrowheads="1"/>
            </p:cNvSpPr>
            <p:nvPr/>
          </p:nvSpPr>
          <p:spPr bwMode="auto">
            <a:xfrm>
              <a:off x="2626"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5378" name="Rectangle 832"/>
            <p:cNvSpPr>
              <a:spLocks noChangeArrowheads="1"/>
            </p:cNvSpPr>
            <p:nvPr/>
          </p:nvSpPr>
          <p:spPr bwMode="auto">
            <a:xfrm>
              <a:off x="2667"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379" name="Rectangle 833"/>
            <p:cNvSpPr>
              <a:spLocks noChangeArrowheads="1"/>
            </p:cNvSpPr>
            <p:nvPr/>
          </p:nvSpPr>
          <p:spPr bwMode="auto">
            <a:xfrm>
              <a:off x="2708" y="2611"/>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5380" name="Line 834"/>
            <p:cNvSpPr>
              <a:spLocks noChangeShapeType="1"/>
            </p:cNvSpPr>
            <p:nvPr/>
          </p:nvSpPr>
          <p:spPr bwMode="auto">
            <a:xfrm flipV="1">
              <a:off x="3038" y="2583"/>
              <a:ext cx="643" cy="106"/>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381" name="Freeform 835"/>
            <p:cNvSpPr>
              <a:spLocks/>
            </p:cNvSpPr>
            <p:nvPr/>
          </p:nvSpPr>
          <p:spPr bwMode="auto">
            <a:xfrm>
              <a:off x="3663" y="2564"/>
              <a:ext cx="85" cy="44"/>
            </a:xfrm>
            <a:custGeom>
              <a:avLst/>
              <a:gdLst>
                <a:gd name="T0" fmla="*/ 6 w 85"/>
                <a:gd name="T1" fmla="*/ 44 h 44"/>
                <a:gd name="T2" fmla="*/ 85 w 85"/>
                <a:gd name="T3" fmla="*/ 8 h 44"/>
                <a:gd name="T4" fmla="*/ 0 w 85"/>
                <a:gd name="T5" fmla="*/ 0 h 44"/>
                <a:gd name="T6" fmla="*/ 6 w 85"/>
                <a:gd name="T7" fmla="*/ 44 h 44"/>
                <a:gd name="T8" fmla="*/ 0 60000 65536"/>
                <a:gd name="T9" fmla="*/ 0 60000 65536"/>
                <a:gd name="T10" fmla="*/ 0 60000 65536"/>
                <a:gd name="T11" fmla="*/ 0 60000 65536"/>
                <a:gd name="T12" fmla="*/ 0 w 85"/>
                <a:gd name="T13" fmla="*/ 0 h 44"/>
                <a:gd name="T14" fmla="*/ 85 w 85"/>
                <a:gd name="T15" fmla="*/ 44 h 44"/>
              </a:gdLst>
              <a:ahLst/>
              <a:cxnLst>
                <a:cxn ang="T8">
                  <a:pos x="T0" y="T1"/>
                </a:cxn>
                <a:cxn ang="T9">
                  <a:pos x="T2" y="T3"/>
                </a:cxn>
                <a:cxn ang="T10">
                  <a:pos x="T4" y="T5"/>
                </a:cxn>
                <a:cxn ang="T11">
                  <a:pos x="T6" y="T7"/>
                </a:cxn>
              </a:cxnLst>
              <a:rect l="T12" t="T13" r="T14" b="T15"/>
              <a:pathLst>
                <a:path w="85" h="44">
                  <a:moveTo>
                    <a:pt x="6" y="44"/>
                  </a:moveTo>
                  <a:lnTo>
                    <a:pt x="85" y="8"/>
                  </a:lnTo>
                  <a:lnTo>
                    <a:pt x="0" y="0"/>
                  </a:lnTo>
                  <a:lnTo>
                    <a:pt x="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382" name="Freeform 836"/>
            <p:cNvSpPr>
              <a:spLocks/>
            </p:cNvSpPr>
            <p:nvPr/>
          </p:nvSpPr>
          <p:spPr bwMode="auto">
            <a:xfrm>
              <a:off x="4331" y="2199"/>
              <a:ext cx="86" cy="205"/>
            </a:xfrm>
            <a:custGeom>
              <a:avLst/>
              <a:gdLst>
                <a:gd name="T0" fmla="*/ 86 w 86"/>
                <a:gd name="T1" fmla="*/ 151 h 205"/>
                <a:gd name="T2" fmla="*/ 83 w 86"/>
                <a:gd name="T3" fmla="*/ 188 h 205"/>
                <a:gd name="T4" fmla="*/ 83 w 86"/>
                <a:gd name="T5" fmla="*/ 188 h 205"/>
                <a:gd name="T6" fmla="*/ 69 w 86"/>
                <a:gd name="T7" fmla="*/ 186 h 205"/>
                <a:gd name="T8" fmla="*/ 67 w 86"/>
                <a:gd name="T9" fmla="*/ 167 h 205"/>
                <a:gd name="T10" fmla="*/ 61 w 86"/>
                <a:gd name="T11" fmla="*/ 144 h 205"/>
                <a:gd name="T12" fmla="*/ 54 w 86"/>
                <a:gd name="T13" fmla="*/ 126 h 205"/>
                <a:gd name="T14" fmla="*/ 52 w 86"/>
                <a:gd name="T15" fmla="*/ 113 h 205"/>
                <a:gd name="T16" fmla="*/ 48 w 86"/>
                <a:gd name="T17" fmla="*/ 103 h 205"/>
                <a:gd name="T18" fmla="*/ 38 w 86"/>
                <a:gd name="T19" fmla="*/ 103 h 205"/>
                <a:gd name="T20" fmla="*/ 31 w 86"/>
                <a:gd name="T21" fmla="*/ 109 h 205"/>
                <a:gd name="T22" fmla="*/ 25 w 86"/>
                <a:gd name="T23" fmla="*/ 119 h 205"/>
                <a:gd name="T24" fmla="*/ 23 w 86"/>
                <a:gd name="T25" fmla="*/ 130 h 205"/>
                <a:gd name="T26" fmla="*/ 23 w 86"/>
                <a:gd name="T27" fmla="*/ 148 h 205"/>
                <a:gd name="T28" fmla="*/ 17 w 86"/>
                <a:gd name="T29" fmla="*/ 178 h 205"/>
                <a:gd name="T30" fmla="*/ 15 w 86"/>
                <a:gd name="T31" fmla="*/ 200 h 205"/>
                <a:gd name="T32" fmla="*/ 15 w 86"/>
                <a:gd name="T33" fmla="*/ 205 h 205"/>
                <a:gd name="T34" fmla="*/ 8 w 86"/>
                <a:gd name="T35" fmla="*/ 205 h 205"/>
                <a:gd name="T36" fmla="*/ 4 w 86"/>
                <a:gd name="T37" fmla="*/ 167 h 205"/>
                <a:gd name="T38" fmla="*/ 0 w 86"/>
                <a:gd name="T39" fmla="*/ 136 h 205"/>
                <a:gd name="T40" fmla="*/ 2 w 86"/>
                <a:gd name="T41" fmla="*/ 123 h 205"/>
                <a:gd name="T42" fmla="*/ 8 w 86"/>
                <a:gd name="T43" fmla="*/ 105 h 205"/>
                <a:gd name="T44" fmla="*/ 27 w 86"/>
                <a:gd name="T45" fmla="*/ 69 h 205"/>
                <a:gd name="T46" fmla="*/ 58 w 86"/>
                <a:gd name="T47" fmla="*/ 25 h 205"/>
                <a:gd name="T48" fmla="*/ 65 w 86"/>
                <a:gd name="T49" fmla="*/ 13 h 205"/>
                <a:gd name="T50" fmla="*/ 79 w 86"/>
                <a:gd name="T51" fmla="*/ 0 h 205"/>
                <a:gd name="T52" fmla="*/ 71 w 86"/>
                <a:gd name="T53" fmla="*/ 34 h 205"/>
                <a:gd name="T54" fmla="*/ 71 w 86"/>
                <a:gd name="T55" fmla="*/ 61 h 205"/>
                <a:gd name="T56" fmla="*/ 75 w 86"/>
                <a:gd name="T57" fmla="*/ 86 h 205"/>
                <a:gd name="T58" fmla="*/ 81 w 86"/>
                <a:gd name="T59" fmla="*/ 111 h 205"/>
                <a:gd name="T60" fmla="*/ 86 w 86"/>
                <a:gd name="T61" fmla="*/ 151 h 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
                <a:gd name="T94" fmla="*/ 0 h 205"/>
                <a:gd name="T95" fmla="*/ 86 w 86"/>
                <a:gd name="T96" fmla="*/ 205 h 20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 h="205">
                  <a:moveTo>
                    <a:pt x="86" y="151"/>
                  </a:moveTo>
                  <a:lnTo>
                    <a:pt x="83" y="188"/>
                  </a:lnTo>
                  <a:lnTo>
                    <a:pt x="69" y="186"/>
                  </a:lnTo>
                  <a:lnTo>
                    <a:pt x="67" y="167"/>
                  </a:lnTo>
                  <a:lnTo>
                    <a:pt x="61" y="144"/>
                  </a:lnTo>
                  <a:lnTo>
                    <a:pt x="54" y="126"/>
                  </a:lnTo>
                  <a:lnTo>
                    <a:pt x="52" y="113"/>
                  </a:lnTo>
                  <a:lnTo>
                    <a:pt x="48" y="103"/>
                  </a:lnTo>
                  <a:lnTo>
                    <a:pt x="38" y="103"/>
                  </a:lnTo>
                  <a:lnTo>
                    <a:pt x="31" y="109"/>
                  </a:lnTo>
                  <a:lnTo>
                    <a:pt x="25" y="119"/>
                  </a:lnTo>
                  <a:lnTo>
                    <a:pt x="23" y="130"/>
                  </a:lnTo>
                  <a:lnTo>
                    <a:pt x="23" y="148"/>
                  </a:lnTo>
                  <a:lnTo>
                    <a:pt x="17" y="178"/>
                  </a:lnTo>
                  <a:lnTo>
                    <a:pt x="15" y="200"/>
                  </a:lnTo>
                  <a:lnTo>
                    <a:pt x="15" y="205"/>
                  </a:lnTo>
                  <a:lnTo>
                    <a:pt x="8" y="205"/>
                  </a:lnTo>
                  <a:lnTo>
                    <a:pt x="4" y="167"/>
                  </a:lnTo>
                  <a:lnTo>
                    <a:pt x="0" y="136"/>
                  </a:lnTo>
                  <a:lnTo>
                    <a:pt x="2" y="123"/>
                  </a:lnTo>
                  <a:lnTo>
                    <a:pt x="8" y="105"/>
                  </a:lnTo>
                  <a:lnTo>
                    <a:pt x="27" y="69"/>
                  </a:lnTo>
                  <a:lnTo>
                    <a:pt x="58" y="25"/>
                  </a:lnTo>
                  <a:lnTo>
                    <a:pt x="65" y="13"/>
                  </a:lnTo>
                  <a:lnTo>
                    <a:pt x="79" y="0"/>
                  </a:lnTo>
                  <a:lnTo>
                    <a:pt x="71" y="34"/>
                  </a:lnTo>
                  <a:lnTo>
                    <a:pt x="71" y="61"/>
                  </a:lnTo>
                  <a:lnTo>
                    <a:pt x="75" y="86"/>
                  </a:lnTo>
                  <a:lnTo>
                    <a:pt x="81" y="111"/>
                  </a:lnTo>
                  <a:lnTo>
                    <a:pt x="86" y="15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383" name="Freeform 837"/>
            <p:cNvSpPr>
              <a:spLocks/>
            </p:cNvSpPr>
            <p:nvPr/>
          </p:nvSpPr>
          <p:spPr bwMode="auto">
            <a:xfrm>
              <a:off x="4323" y="2385"/>
              <a:ext cx="91" cy="185"/>
            </a:xfrm>
            <a:custGeom>
              <a:avLst/>
              <a:gdLst>
                <a:gd name="T0" fmla="*/ 91 w 91"/>
                <a:gd name="T1" fmla="*/ 12 h 185"/>
                <a:gd name="T2" fmla="*/ 87 w 91"/>
                <a:gd name="T3" fmla="*/ 48 h 185"/>
                <a:gd name="T4" fmla="*/ 83 w 91"/>
                <a:gd name="T5" fmla="*/ 62 h 185"/>
                <a:gd name="T6" fmla="*/ 79 w 91"/>
                <a:gd name="T7" fmla="*/ 79 h 185"/>
                <a:gd name="T8" fmla="*/ 69 w 91"/>
                <a:gd name="T9" fmla="*/ 94 h 185"/>
                <a:gd name="T10" fmla="*/ 58 w 91"/>
                <a:gd name="T11" fmla="*/ 106 h 185"/>
                <a:gd name="T12" fmla="*/ 41 w 91"/>
                <a:gd name="T13" fmla="*/ 121 h 185"/>
                <a:gd name="T14" fmla="*/ 25 w 91"/>
                <a:gd name="T15" fmla="*/ 139 h 185"/>
                <a:gd name="T16" fmla="*/ 18 w 91"/>
                <a:gd name="T17" fmla="*/ 158 h 185"/>
                <a:gd name="T18" fmla="*/ 10 w 91"/>
                <a:gd name="T19" fmla="*/ 183 h 185"/>
                <a:gd name="T20" fmla="*/ 8 w 91"/>
                <a:gd name="T21" fmla="*/ 183 h 185"/>
                <a:gd name="T22" fmla="*/ 8 w 91"/>
                <a:gd name="T23" fmla="*/ 185 h 185"/>
                <a:gd name="T24" fmla="*/ 0 w 91"/>
                <a:gd name="T25" fmla="*/ 160 h 185"/>
                <a:gd name="T26" fmla="*/ 0 w 91"/>
                <a:gd name="T27" fmla="*/ 139 h 185"/>
                <a:gd name="T28" fmla="*/ 2 w 91"/>
                <a:gd name="T29" fmla="*/ 106 h 185"/>
                <a:gd name="T30" fmla="*/ 8 w 91"/>
                <a:gd name="T31" fmla="*/ 71 h 185"/>
                <a:gd name="T32" fmla="*/ 16 w 91"/>
                <a:gd name="T33" fmla="*/ 19 h 185"/>
                <a:gd name="T34" fmla="*/ 23 w 91"/>
                <a:gd name="T35" fmla="*/ 19 h 185"/>
                <a:gd name="T36" fmla="*/ 25 w 91"/>
                <a:gd name="T37" fmla="*/ 40 h 185"/>
                <a:gd name="T38" fmla="*/ 31 w 91"/>
                <a:gd name="T39" fmla="*/ 64 h 185"/>
                <a:gd name="T40" fmla="*/ 35 w 91"/>
                <a:gd name="T41" fmla="*/ 73 h 185"/>
                <a:gd name="T42" fmla="*/ 41 w 91"/>
                <a:gd name="T43" fmla="*/ 81 h 185"/>
                <a:gd name="T44" fmla="*/ 44 w 91"/>
                <a:gd name="T45" fmla="*/ 83 h 185"/>
                <a:gd name="T46" fmla="*/ 46 w 91"/>
                <a:gd name="T47" fmla="*/ 85 h 185"/>
                <a:gd name="T48" fmla="*/ 52 w 91"/>
                <a:gd name="T49" fmla="*/ 85 h 185"/>
                <a:gd name="T50" fmla="*/ 54 w 91"/>
                <a:gd name="T51" fmla="*/ 81 h 185"/>
                <a:gd name="T52" fmla="*/ 60 w 91"/>
                <a:gd name="T53" fmla="*/ 69 h 185"/>
                <a:gd name="T54" fmla="*/ 62 w 91"/>
                <a:gd name="T55" fmla="*/ 56 h 185"/>
                <a:gd name="T56" fmla="*/ 69 w 91"/>
                <a:gd name="T57" fmla="*/ 39 h 185"/>
                <a:gd name="T58" fmla="*/ 75 w 91"/>
                <a:gd name="T59" fmla="*/ 25 h 185"/>
                <a:gd name="T60" fmla="*/ 77 w 91"/>
                <a:gd name="T61" fmla="*/ 0 h 185"/>
                <a:gd name="T62" fmla="*/ 91 w 91"/>
                <a:gd name="T63" fmla="*/ 2 h 185"/>
                <a:gd name="T64" fmla="*/ 91 w 91"/>
                <a:gd name="T65" fmla="*/ 2 h 185"/>
                <a:gd name="T66" fmla="*/ 91 w 91"/>
                <a:gd name="T67" fmla="*/ 12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1"/>
                <a:gd name="T103" fmla="*/ 0 h 185"/>
                <a:gd name="T104" fmla="*/ 91 w 91"/>
                <a:gd name="T105" fmla="*/ 185 h 1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1" h="185">
                  <a:moveTo>
                    <a:pt x="91" y="12"/>
                  </a:moveTo>
                  <a:lnTo>
                    <a:pt x="87" y="48"/>
                  </a:lnTo>
                  <a:lnTo>
                    <a:pt x="83" y="62"/>
                  </a:lnTo>
                  <a:lnTo>
                    <a:pt x="79" y="79"/>
                  </a:lnTo>
                  <a:lnTo>
                    <a:pt x="69" y="94"/>
                  </a:lnTo>
                  <a:lnTo>
                    <a:pt x="58" y="106"/>
                  </a:lnTo>
                  <a:lnTo>
                    <a:pt x="41" y="121"/>
                  </a:lnTo>
                  <a:lnTo>
                    <a:pt x="25" y="139"/>
                  </a:lnTo>
                  <a:lnTo>
                    <a:pt x="18" y="158"/>
                  </a:lnTo>
                  <a:lnTo>
                    <a:pt x="10" y="183"/>
                  </a:lnTo>
                  <a:lnTo>
                    <a:pt x="8" y="183"/>
                  </a:lnTo>
                  <a:lnTo>
                    <a:pt x="8" y="185"/>
                  </a:lnTo>
                  <a:lnTo>
                    <a:pt x="0" y="160"/>
                  </a:lnTo>
                  <a:lnTo>
                    <a:pt x="0" y="139"/>
                  </a:lnTo>
                  <a:lnTo>
                    <a:pt x="2" y="106"/>
                  </a:lnTo>
                  <a:lnTo>
                    <a:pt x="8" y="71"/>
                  </a:lnTo>
                  <a:lnTo>
                    <a:pt x="16" y="19"/>
                  </a:lnTo>
                  <a:lnTo>
                    <a:pt x="23" y="19"/>
                  </a:lnTo>
                  <a:lnTo>
                    <a:pt x="25" y="40"/>
                  </a:lnTo>
                  <a:lnTo>
                    <a:pt x="31" y="64"/>
                  </a:lnTo>
                  <a:lnTo>
                    <a:pt x="35" y="73"/>
                  </a:lnTo>
                  <a:lnTo>
                    <a:pt x="41" y="81"/>
                  </a:lnTo>
                  <a:lnTo>
                    <a:pt x="44" y="83"/>
                  </a:lnTo>
                  <a:lnTo>
                    <a:pt x="46" y="85"/>
                  </a:lnTo>
                  <a:lnTo>
                    <a:pt x="52" y="85"/>
                  </a:lnTo>
                  <a:lnTo>
                    <a:pt x="54" y="81"/>
                  </a:lnTo>
                  <a:lnTo>
                    <a:pt x="60" y="69"/>
                  </a:lnTo>
                  <a:lnTo>
                    <a:pt x="62" y="56"/>
                  </a:lnTo>
                  <a:lnTo>
                    <a:pt x="69" y="39"/>
                  </a:lnTo>
                  <a:lnTo>
                    <a:pt x="75" y="25"/>
                  </a:lnTo>
                  <a:lnTo>
                    <a:pt x="77" y="0"/>
                  </a:lnTo>
                  <a:lnTo>
                    <a:pt x="91" y="2"/>
                  </a:lnTo>
                  <a:lnTo>
                    <a:pt x="91"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384" name="Freeform 838"/>
            <p:cNvSpPr>
              <a:spLocks/>
            </p:cNvSpPr>
            <p:nvPr/>
          </p:nvSpPr>
          <p:spPr bwMode="auto">
            <a:xfrm>
              <a:off x="4165" y="2195"/>
              <a:ext cx="245" cy="150"/>
            </a:xfrm>
            <a:custGeom>
              <a:avLst/>
              <a:gdLst>
                <a:gd name="T0" fmla="*/ 168 w 245"/>
                <a:gd name="T1" fmla="*/ 127 h 150"/>
                <a:gd name="T2" fmla="*/ 166 w 245"/>
                <a:gd name="T3" fmla="*/ 140 h 150"/>
                <a:gd name="T4" fmla="*/ 164 w 245"/>
                <a:gd name="T5" fmla="*/ 140 h 150"/>
                <a:gd name="T6" fmla="*/ 164 w 245"/>
                <a:gd name="T7" fmla="*/ 140 h 150"/>
                <a:gd name="T8" fmla="*/ 139 w 245"/>
                <a:gd name="T9" fmla="*/ 132 h 150"/>
                <a:gd name="T10" fmla="*/ 122 w 245"/>
                <a:gd name="T11" fmla="*/ 130 h 150"/>
                <a:gd name="T12" fmla="*/ 99 w 245"/>
                <a:gd name="T13" fmla="*/ 132 h 150"/>
                <a:gd name="T14" fmla="*/ 77 w 245"/>
                <a:gd name="T15" fmla="*/ 140 h 150"/>
                <a:gd name="T16" fmla="*/ 62 w 245"/>
                <a:gd name="T17" fmla="*/ 146 h 150"/>
                <a:gd name="T18" fmla="*/ 45 w 245"/>
                <a:gd name="T19" fmla="*/ 150 h 150"/>
                <a:gd name="T20" fmla="*/ 20 w 245"/>
                <a:gd name="T21" fmla="*/ 146 h 150"/>
                <a:gd name="T22" fmla="*/ 0 w 245"/>
                <a:gd name="T23" fmla="*/ 140 h 150"/>
                <a:gd name="T24" fmla="*/ 2 w 245"/>
                <a:gd name="T25" fmla="*/ 132 h 150"/>
                <a:gd name="T26" fmla="*/ 10 w 245"/>
                <a:gd name="T27" fmla="*/ 127 h 150"/>
                <a:gd name="T28" fmla="*/ 18 w 245"/>
                <a:gd name="T29" fmla="*/ 121 h 150"/>
                <a:gd name="T30" fmla="*/ 24 w 245"/>
                <a:gd name="T31" fmla="*/ 113 h 150"/>
                <a:gd name="T32" fmla="*/ 33 w 245"/>
                <a:gd name="T33" fmla="*/ 92 h 150"/>
                <a:gd name="T34" fmla="*/ 45 w 245"/>
                <a:gd name="T35" fmla="*/ 65 h 150"/>
                <a:gd name="T36" fmla="*/ 47 w 245"/>
                <a:gd name="T37" fmla="*/ 63 h 150"/>
                <a:gd name="T38" fmla="*/ 70 w 245"/>
                <a:gd name="T39" fmla="*/ 36 h 150"/>
                <a:gd name="T40" fmla="*/ 87 w 245"/>
                <a:gd name="T41" fmla="*/ 19 h 150"/>
                <a:gd name="T42" fmla="*/ 101 w 245"/>
                <a:gd name="T43" fmla="*/ 0 h 150"/>
                <a:gd name="T44" fmla="*/ 124 w 245"/>
                <a:gd name="T45" fmla="*/ 2 h 150"/>
                <a:gd name="T46" fmla="*/ 149 w 245"/>
                <a:gd name="T47" fmla="*/ 4 h 150"/>
                <a:gd name="T48" fmla="*/ 185 w 245"/>
                <a:gd name="T49" fmla="*/ 7 h 150"/>
                <a:gd name="T50" fmla="*/ 218 w 245"/>
                <a:gd name="T51" fmla="*/ 5 h 150"/>
                <a:gd name="T52" fmla="*/ 245 w 245"/>
                <a:gd name="T53" fmla="*/ 4 h 150"/>
                <a:gd name="T54" fmla="*/ 231 w 245"/>
                <a:gd name="T55" fmla="*/ 17 h 150"/>
                <a:gd name="T56" fmla="*/ 224 w 245"/>
                <a:gd name="T57" fmla="*/ 29 h 150"/>
                <a:gd name="T58" fmla="*/ 193 w 245"/>
                <a:gd name="T59" fmla="*/ 73 h 150"/>
                <a:gd name="T60" fmla="*/ 174 w 245"/>
                <a:gd name="T61" fmla="*/ 109 h 150"/>
                <a:gd name="T62" fmla="*/ 168 w 245"/>
                <a:gd name="T63" fmla="*/ 12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5"/>
                <a:gd name="T97" fmla="*/ 0 h 150"/>
                <a:gd name="T98" fmla="*/ 245 w 245"/>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5" h="150">
                  <a:moveTo>
                    <a:pt x="168" y="127"/>
                  </a:moveTo>
                  <a:lnTo>
                    <a:pt x="166" y="140"/>
                  </a:lnTo>
                  <a:lnTo>
                    <a:pt x="164" y="140"/>
                  </a:lnTo>
                  <a:lnTo>
                    <a:pt x="139" y="132"/>
                  </a:lnTo>
                  <a:lnTo>
                    <a:pt x="122" y="130"/>
                  </a:lnTo>
                  <a:lnTo>
                    <a:pt x="99" y="132"/>
                  </a:lnTo>
                  <a:lnTo>
                    <a:pt x="77" y="140"/>
                  </a:lnTo>
                  <a:lnTo>
                    <a:pt x="62" y="146"/>
                  </a:lnTo>
                  <a:lnTo>
                    <a:pt x="45" y="150"/>
                  </a:lnTo>
                  <a:lnTo>
                    <a:pt x="20" y="146"/>
                  </a:lnTo>
                  <a:lnTo>
                    <a:pt x="0" y="140"/>
                  </a:lnTo>
                  <a:lnTo>
                    <a:pt x="2" y="132"/>
                  </a:lnTo>
                  <a:lnTo>
                    <a:pt x="10" y="127"/>
                  </a:lnTo>
                  <a:lnTo>
                    <a:pt x="18" y="121"/>
                  </a:lnTo>
                  <a:lnTo>
                    <a:pt x="24" y="113"/>
                  </a:lnTo>
                  <a:lnTo>
                    <a:pt x="33" y="92"/>
                  </a:lnTo>
                  <a:lnTo>
                    <a:pt x="45" y="65"/>
                  </a:lnTo>
                  <a:lnTo>
                    <a:pt x="47" y="63"/>
                  </a:lnTo>
                  <a:lnTo>
                    <a:pt x="70" y="36"/>
                  </a:lnTo>
                  <a:lnTo>
                    <a:pt x="87" y="19"/>
                  </a:lnTo>
                  <a:lnTo>
                    <a:pt x="101" y="0"/>
                  </a:lnTo>
                  <a:lnTo>
                    <a:pt x="124" y="2"/>
                  </a:lnTo>
                  <a:lnTo>
                    <a:pt x="149" y="4"/>
                  </a:lnTo>
                  <a:lnTo>
                    <a:pt x="185" y="7"/>
                  </a:lnTo>
                  <a:lnTo>
                    <a:pt x="218" y="5"/>
                  </a:lnTo>
                  <a:lnTo>
                    <a:pt x="245" y="4"/>
                  </a:lnTo>
                  <a:lnTo>
                    <a:pt x="231" y="17"/>
                  </a:lnTo>
                  <a:lnTo>
                    <a:pt x="224" y="29"/>
                  </a:lnTo>
                  <a:lnTo>
                    <a:pt x="193" y="73"/>
                  </a:lnTo>
                  <a:lnTo>
                    <a:pt x="174" y="109"/>
                  </a:lnTo>
                  <a:lnTo>
                    <a:pt x="168" y="1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385" name="Freeform 839"/>
            <p:cNvSpPr>
              <a:spLocks noEditPoints="1"/>
            </p:cNvSpPr>
            <p:nvPr/>
          </p:nvSpPr>
          <p:spPr bwMode="auto">
            <a:xfrm>
              <a:off x="3854" y="2325"/>
              <a:ext cx="485" cy="245"/>
            </a:xfrm>
            <a:custGeom>
              <a:avLst/>
              <a:gdLst>
                <a:gd name="T0" fmla="*/ 86 w 485"/>
                <a:gd name="T1" fmla="*/ 237 h 245"/>
                <a:gd name="T2" fmla="*/ 9 w 485"/>
                <a:gd name="T3" fmla="*/ 212 h 245"/>
                <a:gd name="T4" fmla="*/ 9 w 485"/>
                <a:gd name="T5" fmla="*/ 156 h 245"/>
                <a:gd name="T6" fmla="*/ 2 w 485"/>
                <a:gd name="T7" fmla="*/ 87 h 245"/>
                <a:gd name="T8" fmla="*/ 2 w 485"/>
                <a:gd name="T9" fmla="*/ 27 h 245"/>
                <a:gd name="T10" fmla="*/ 31 w 485"/>
                <a:gd name="T11" fmla="*/ 14 h 245"/>
                <a:gd name="T12" fmla="*/ 98 w 485"/>
                <a:gd name="T13" fmla="*/ 10 h 245"/>
                <a:gd name="T14" fmla="*/ 142 w 485"/>
                <a:gd name="T15" fmla="*/ 4 h 245"/>
                <a:gd name="T16" fmla="*/ 192 w 485"/>
                <a:gd name="T17" fmla="*/ 10 h 245"/>
                <a:gd name="T18" fmla="*/ 194 w 485"/>
                <a:gd name="T19" fmla="*/ 29 h 245"/>
                <a:gd name="T20" fmla="*/ 192 w 485"/>
                <a:gd name="T21" fmla="*/ 68 h 245"/>
                <a:gd name="T22" fmla="*/ 233 w 485"/>
                <a:gd name="T23" fmla="*/ 70 h 245"/>
                <a:gd name="T24" fmla="*/ 288 w 485"/>
                <a:gd name="T25" fmla="*/ 70 h 245"/>
                <a:gd name="T26" fmla="*/ 311 w 485"/>
                <a:gd name="T27" fmla="*/ 68 h 245"/>
                <a:gd name="T28" fmla="*/ 306 w 485"/>
                <a:gd name="T29" fmla="*/ 37 h 245"/>
                <a:gd name="T30" fmla="*/ 311 w 485"/>
                <a:gd name="T31" fmla="*/ 10 h 245"/>
                <a:gd name="T32" fmla="*/ 356 w 485"/>
                <a:gd name="T33" fmla="*/ 20 h 245"/>
                <a:gd name="T34" fmla="*/ 388 w 485"/>
                <a:gd name="T35" fmla="*/ 10 h 245"/>
                <a:gd name="T36" fmla="*/ 433 w 485"/>
                <a:gd name="T37" fmla="*/ 0 h 245"/>
                <a:gd name="T38" fmla="*/ 475 w 485"/>
                <a:gd name="T39" fmla="*/ 10 h 245"/>
                <a:gd name="T40" fmla="*/ 477 w 485"/>
                <a:gd name="T41" fmla="*/ 10 h 245"/>
                <a:gd name="T42" fmla="*/ 485 w 485"/>
                <a:gd name="T43" fmla="*/ 79 h 245"/>
                <a:gd name="T44" fmla="*/ 471 w 485"/>
                <a:gd name="T45" fmla="*/ 166 h 245"/>
                <a:gd name="T46" fmla="*/ 469 w 485"/>
                <a:gd name="T47" fmla="*/ 220 h 245"/>
                <a:gd name="T48" fmla="*/ 419 w 485"/>
                <a:gd name="T49" fmla="*/ 241 h 245"/>
                <a:gd name="T50" fmla="*/ 269 w 485"/>
                <a:gd name="T51" fmla="*/ 233 h 245"/>
                <a:gd name="T52" fmla="*/ 110 w 485"/>
                <a:gd name="T53" fmla="*/ 216 h 245"/>
                <a:gd name="T54" fmla="*/ 123 w 485"/>
                <a:gd name="T55" fmla="*/ 201 h 245"/>
                <a:gd name="T56" fmla="*/ 129 w 485"/>
                <a:gd name="T57" fmla="*/ 176 h 245"/>
                <a:gd name="T58" fmla="*/ 110 w 485"/>
                <a:gd name="T59" fmla="*/ 156 h 245"/>
                <a:gd name="T60" fmla="*/ 86 w 485"/>
                <a:gd name="T61" fmla="*/ 164 h 245"/>
                <a:gd name="T62" fmla="*/ 67 w 485"/>
                <a:gd name="T63" fmla="*/ 179 h 245"/>
                <a:gd name="T64" fmla="*/ 71 w 485"/>
                <a:gd name="T65" fmla="*/ 202 h 245"/>
                <a:gd name="T66" fmla="*/ 88 w 485"/>
                <a:gd name="T67" fmla="*/ 212 h 245"/>
                <a:gd name="T68" fmla="*/ 104 w 485"/>
                <a:gd name="T69" fmla="*/ 218 h 245"/>
                <a:gd name="T70" fmla="*/ 123 w 485"/>
                <a:gd name="T71" fmla="*/ 97 h 245"/>
                <a:gd name="T72" fmla="*/ 127 w 485"/>
                <a:gd name="T73" fmla="*/ 81 h 245"/>
                <a:gd name="T74" fmla="*/ 123 w 485"/>
                <a:gd name="T75" fmla="*/ 58 h 245"/>
                <a:gd name="T76" fmla="*/ 96 w 485"/>
                <a:gd name="T77" fmla="*/ 52 h 245"/>
                <a:gd name="T78" fmla="*/ 75 w 485"/>
                <a:gd name="T79" fmla="*/ 60 h 245"/>
                <a:gd name="T80" fmla="*/ 73 w 485"/>
                <a:gd name="T81" fmla="*/ 85 h 245"/>
                <a:gd name="T82" fmla="*/ 86 w 485"/>
                <a:gd name="T83" fmla="*/ 110 h 245"/>
                <a:gd name="T84" fmla="*/ 111 w 485"/>
                <a:gd name="T85" fmla="*/ 110 h 245"/>
                <a:gd name="T86" fmla="*/ 123 w 485"/>
                <a:gd name="T87" fmla="*/ 97 h 2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5"/>
                <a:gd name="T133" fmla="*/ 0 h 245"/>
                <a:gd name="T134" fmla="*/ 485 w 485"/>
                <a:gd name="T135" fmla="*/ 245 h 2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5" h="245">
                  <a:moveTo>
                    <a:pt x="186" y="233"/>
                  </a:moveTo>
                  <a:lnTo>
                    <a:pt x="86" y="237"/>
                  </a:lnTo>
                  <a:lnTo>
                    <a:pt x="6" y="245"/>
                  </a:lnTo>
                  <a:lnTo>
                    <a:pt x="9" y="212"/>
                  </a:lnTo>
                  <a:lnTo>
                    <a:pt x="11" y="187"/>
                  </a:lnTo>
                  <a:lnTo>
                    <a:pt x="9" y="156"/>
                  </a:lnTo>
                  <a:lnTo>
                    <a:pt x="6" y="133"/>
                  </a:lnTo>
                  <a:lnTo>
                    <a:pt x="2" y="87"/>
                  </a:lnTo>
                  <a:lnTo>
                    <a:pt x="0" y="52"/>
                  </a:lnTo>
                  <a:lnTo>
                    <a:pt x="2" y="27"/>
                  </a:lnTo>
                  <a:lnTo>
                    <a:pt x="6" y="10"/>
                  </a:lnTo>
                  <a:lnTo>
                    <a:pt x="31" y="14"/>
                  </a:lnTo>
                  <a:lnTo>
                    <a:pt x="63" y="14"/>
                  </a:lnTo>
                  <a:lnTo>
                    <a:pt x="98" y="10"/>
                  </a:lnTo>
                  <a:lnTo>
                    <a:pt x="121" y="6"/>
                  </a:lnTo>
                  <a:lnTo>
                    <a:pt x="142" y="4"/>
                  </a:lnTo>
                  <a:lnTo>
                    <a:pt x="165" y="4"/>
                  </a:lnTo>
                  <a:lnTo>
                    <a:pt x="192" y="10"/>
                  </a:lnTo>
                  <a:lnTo>
                    <a:pt x="194" y="22"/>
                  </a:lnTo>
                  <a:lnTo>
                    <a:pt x="194" y="29"/>
                  </a:lnTo>
                  <a:lnTo>
                    <a:pt x="194" y="50"/>
                  </a:lnTo>
                  <a:lnTo>
                    <a:pt x="192" y="68"/>
                  </a:lnTo>
                  <a:lnTo>
                    <a:pt x="215" y="70"/>
                  </a:lnTo>
                  <a:lnTo>
                    <a:pt x="233" y="70"/>
                  </a:lnTo>
                  <a:lnTo>
                    <a:pt x="263" y="70"/>
                  </a:lnTo>
                  <a:lnTo>
                    <a:pt x="288" y="70"/>
                  </a:lnTo>
                  <a:lnTo>
                    <a:pt x="302" y="68"/>
                  </a:lnTo>
                  <a:lnTo>
                    <a:pt x="311" y="68"/>
                  </a:lnTo>
                  <a:lnTo>
                    <a:pt x="308" y="54"/>
                  </a:lnTo>
                  <a:lnTo>
                    <a:pt x="306" y="37"/>
                  </a:lnTo>
                  <a:lnTo>
                    <a:pt x="308" y="25"/>
                  </a:lnTo>
                  <a:lnTo>
                    <a:pt x="311" y="10"/>
                  </a:lnTo>
                  <a:lnTo>
                    <a:pt x="331" y="16"/>
                  </a:lnTo>
                  <a:lnTo>
                    <a:pt x="356" y="20"/>
                  </a:lnTo>
                  <a:lnTo>
                    <a:pt x="373" y="16"/>
                  </a:lnTo>
                  <a:lnTo>
                    <a:pt x="388" y="10"/>
                  </a:lnTo>
                  <a:lnTo>
                    <a:pt x="410" y="2"/>
                  </a:lnTo>
                  <a:lnTo>
                    <a:pt x="433" y="0"/>
                  </a:lnTo>
                  <a:lnTo>
                    <a:pt x="450" y="2"/>
                  </a:lnTo>
                  <a:lnTo>
                    <a:pt x="475" y="10"/>
                  </a:lnTo>
                  <a:lnTo>
                    <a:pt x="477" y="10"/>
                  </a:lnTo>
                  <a:lnTo>
                    <a:pt x="481" y="41"/>
                  </a:lnTo>
                  <a:lnTo>
                    <a:pt x="485" y="79"/>
                  </a:lnTo>
                  <a:lnTo>
                    <a:pt x="477" y="131"/>
                  </a:lnTo>
                  <a:lnTo>
                    <a:pt x="471" y="166"/>
                  </a:lnTo>
                  <a:lnTo>
                    <a:pt x="469" y="199"/>
                  </a:lnTo>
                  <a:lnTo>
                    <a:pt x="469" y="220"/>
                  </a:lnTo>
                  <a:lnTo>
                    <a:pt x="477" y="245"/>
                  </a:lnTo>
                  <a:lnTo>
                    <a:pt x="419" y="241"/>
                  </a:lnTo>
                  <a:lnTo>
                    <a:pt x="375" y="237"/>
                  </a:lnTo>
                  <a:lnTo>
                    <a:pt x="269" y="233"/>
                  </a:lnTo>
                  <a:lnTo>
                    <a:pt x="186" y="233"/>
                  </a:lnTo>
                  <a:close/>
                  <a:moveTo>
                    <a:pt x="110" y="216"/>
                  </a:moveTo>
                  <a:lnTo>
                    <a:pt x="117" y="208"/>
                  </a:lnTo>
                  <a:lnTo>
                    <a:pt x="123" y="201"/>
                  </a:lnTo>
                  <a:lnTo>
                    <a:pt x="129" y="185"/>
                  </a:lnTo>
                  <a:lnTo>
                    <a:pt x="129" y="176"/>
                  </a:lnTo>
                  <a:lnTo>
                    <a:pt x="121" y="162"/>
                  </a:lnTo>
                  <a:lnTo>
                    <a:pt x="110" y="156"/>
                  </a:lnTo>
                  <a:lnTo>
                    <a:pt x="96" y="158"/>
                  </a:lnTo>
                  <a:lnTo>
                    <a:pt x="86" y="164"/>
                  </a:lnTo>
                  <a:lnTo>
                    <a:pt x="73" y="170"/>
                  </a:lnTo>
                  <a:lnTo>
                    <a:pt x="67" y="179"/>
                  </a:lnTo>
                  <a:lnTo>
                    <a:pt x="67" y="193"/>
                  </a:lnTo>
                  <a:lnTo>
                    <a:pt x="71" y="202"/>
                  </a:lnTo>
                  <a:lnTo>
                    <a:pt x="81" y="208"/>
                  </a:lnTo>
                  <a:lnTo>
                    <a:pt x="88" y="212"/>
                  </a:lnTo>
                  <a:lnTo>
                    <a:pt x="96" y="218"/>
                  </a:lnTo>
                  <a:lnTo>
                    <a:pt x="104" y="218"/>
                  </a:lnTo>
                  <a:lnTo>
                    <a:pt x="110" y="216"/>
                  </a:lnTo>
                  <a:close/>
                  <a:moveTo>
                    <a:pt x="123" y="97"/>
                  </a:moveTo>
                  <a:lnTo>
                    <a:pt x="125" y="91"/>
                  </a:lnTo>
                  <a:lnTo>
                    <a:pt x="127" y="81"/>
                  </a:lnTo>
                  <a:lnTo>
                    <a:pt x="127" y="70"/>
                  </a:lnTo>
                  <a:lnTo>
                    <a:pt x="123" y="58"/>
                  </a:lnTo>
                  <a:lnTo>
                    <a:pt x="111" y="52"/>
                  </a:lnTo>
                  <a:lnTo>
                    <a:pt x="96" y="52"/>
                  </a:lnTo>
                  <a:lnTo>
                    <a:pt x="86" y="54"/>
                  </a:lnTo>
                  <a:lnTo>
                    <a:pt x="75" y="60"/>
                  </a:lnTo>
                  <a:lnTo>
                    <a:pt x="71" y="70"/>
                  </a:lnTo>
                  <a:lnTo>
                    <a:pt x="73" y="85"/>
                  </a:lnTo>
                  <a:lnTo>
                    <a:pt x="77" y="97"/>
                  </a:lnTo>
                  <a:lnTo>
                    <a:pt x="86" y="110"/>
                  </a:lnTo>
                  <a:lnTo>
                    <a:pt x="98" y="114"/>
                  </a:lnTo>
                  <a:lnTo>
                    <a:pt x="111" y="110"/>
                  </a:lnTo>
                  <a:lnTo>
                    <a:pt x="117" y="106"/>
                  </a:lnTo>
                  <a:lnTo>
                    <a:pt x="123" y="9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386" name="Freeform 840"/>
            <p:cNvSpPr>
              <a:spLocks/>
            </p:cNvSpPr>
            <p:nvPr/>
          </p:nvSpPr>
          <p:spPr bwMode="auto">
            <a:xfrm>
              <a:off x="4046" y="2256"/>
              <a:ext cx="166" cy="139"/>
            </a:xfrm>
            <a:custGeom>
              <a:avLst/>
              <a:gdLst>
                <a:gd name="T0" fmla="*/ 164 w 166"/>
                <a:gd name="T1" fmla="*/ 4 h 139"/>
                <a:gd name="T2" fmla="*/ 152 w 166"/>
                <a:gd name="T3" fmla="*/ 31 h 139"/>
                <a:gd name="T4" fmla="*/ 143 w 166"/>
                <a:gd name="T5" fmla="*/ 52 h 139"/>
                <a:gd name="T6" fmla="*/ 137 w 166"/>
                <a:gd name="T7" fmla="*/ 60 h 139"/>
                <a:gd name="T8" fmla="*/ 129 w 166"/>
                <a:gd name="T9" fmla="*/ 66 h 139"/>
                <a:gd name="T10" fmla="*/ 121 w 166"/>
                <a:gd name="T11" fmla="*/ 71 h 139"/>
                <a:gd name="T12" fmla="*/ 119 w 166"/>
                <a:gd name="T13" fmla="*/ 79 h 139"/>
                <a:gd name="T14" fmla="*/ 116 w 166"/>
                <a:gd name="T15" fmla="*/ 94 h 139"/>
                <a:gd name="T16" fmla="*/ 114 w 166"/>
                <a:gd name="T17" fmla="*/ 106 h 139"/>
                <a:gd name="T18" fmla="*/ 116 w 166"/>
                <a:gd name="T19" fmla="*/ 123 h 139"/>
                <a:gd name="T20" fmla="*/ 119 w 166"/>
                <a:gd name="T21" fmla="*/ 137 h 139"/>
                <a:gd name="T22" fmla="*/ 110 w 166"/>
                <a:gd name="T23" fmla="*/ 137 h 139"/>
                <a:gd name="T24" fmla="*/ 96 w 166"/>
                <a:gd name="T25" fmla="*/ 139 h 139"/>
                <a:gd name="T26" fmla="*/ 71 w 166"/>
                <a:gd name="T27" fmla="*/ 139 h 139"/>
                <a:gd name="T28" fmla="*/ 41 w 166"/>
                <a:gd name="T29" fmla="*/ 139 h 139"/>
                <a:gd name="T30" fmla="*/ 23 w 166"/>
                <a:gd name="T31" fmla="*/ 139 h 139"/>
                <a:gd name="T32" fmla="*/ 0 w 166"/>
                <a:gd name="T33" fmla="*/ 137 h 139"/>
                <a:gd name="T34" fmla="*/ 19 w 166"/>
                <a:gd name="T35" fmla="*/ 114 h 139"/>
                <a:gd name="T36" fmla="*/ 39 w 166"/>
                <a:gd name="T37" fmla="*/ 85 h 139"/>
                <a:gd name="T38" fmla="*/ 46 w 166"/>
                <a:gd name="T39" fmla="*/ 69 h 139"/>
                <a:gd name="T40" fmla="*/ 54 w 166"/>
                <a:gd name="T41" fmla="*/ 48 h 139"/>
                <a:gd name="T42" fmla="*/ 60 w 166"/>
                <a:gd name="T43" fmla="*/ 35 h 139"/>
                <a:gd name="T44" fmla="*/ 64 w 166"/>
                <a:gd name="T45" fmla="*/ 18 h 139"/>
                <a:gd name="T46" fmla="*/ 69 w 166"/>
                <a:gd name="T47" fmla="*/ 10 h 139"/>
                <a:gd name="T48" fmla="*/ 79 w 166"/>
                <a:gd name="T49" fmla="*/ 0 h 139"/>
                <a:gd name="T50" fmla="*/ 93 w 166"/>
                <a:gd name="T51" fmla="*/ 2 h 139"/>
                <a:gd name="T52" fmla="*/ 104 w 166"/>
                <a:gd name="T53" fmla="*/ 4 h 139"/>
                <a:gd name="T54" fmla="*/ 141 w 166"/>
                <a:gd name="T55" fmla="*/ 4 h 139"/>
                <a:gd name="T56" fmla="*/ 154 w 166"/>
                <a:gd name="T57" fmla="*/ 2 h 139"/>
                <a:gd name="T58" fmla="*/ 164 w 166"/>
                <a:gd name="T59" fmla="*/ 0 h 139"/>
                <a:gd name="T60" fmla="*/ 166 w 166"/>
                <a:gd name="T61" fmla="*/ 2 h 139"/>
                <a:gd name="T62" fmla="*/ 164 w 166"/>
                <a:gd name="T63" fmla="*/ 4 h 1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6"/>
                <a:gd name="T97" fmla="*/ 0 h 139"/>
                <a:gd name="T98" fmla="*/ 166 w 166"/>
                <a:gd name="T99" fmla="*/ 139 h 1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6" h="139">
                  <a:moveTo>
                    <a:pt x="164" y="4"/>
                  </a:moveTo>
                  <a:lnTo>
                    <a:pt x="152" y="31"/>
                  </a:lnTo>
                  <a:lnTo>
                    <a:pt x="143" y="52"/>
                  </a:lnTo>
                  <a:lnTo>
                    <a:pt x="137" y="60"/>
                  </a:lnTo>
                  <a:lnTo>
                    <a:pt x="129" y="66"/>
                  </a:lnTo>
                  <a:lnTo>
                    <a:pt x="121" y="71"/>
                  </a:lnTo>
                  <a:lnTo>
                    <a:pt x="119" y="79"/>
                  </a:lnTo>
                  <a:lnTo>
                    <a:pt x="116" y="94"/>
                  </a:lnTo>
                  <a:lnTo>
                    <a:pt x="114" y="106"/>
                  </a:lnTo>
                  <a:lnTo>
                    <a:pt x="116" y="123"/>
                  </a:lnTo>
                  <a:lnTo>
                    <a:pt x="119" y="137"/>
                  </a:lnTo>
                  <a:lnTo>
                    <a:pt x="110" y="137"/>
                  </a:lnTo>
                  <a:lnTo>
                    <a:pt x="96" y="139"/>
                  </a:lnTo>
                  <a:lnTo>
                    <a:pt x="71" y="139"/>
                  </a:lnTo>
                  <a:lnTo>
                    <a:pt x="41" y="139"/>
                  </a:lnTo>
                  <a:lnTo>
                    <a:pt x="23" y="139"/>
                  </a:lnTo>
                  <a:lnTo>
                    <a:pt x="0" y="137"/>
                  </a:lnTo>
                  <a:lnTo>
                    <a:pt x="19" y="114"/>
                  </a:lnTo>
                  <a:lnTo>
                    <a:pt x="39" y="85"/>
                  </a:lnTo>
                  <a:lnTo>
                    <a:pt x="46" y="69"/>
                  </a:lnTo>
                  <a:lnTo>
                    <a:pt x="54" y="48"/>
                  </a:lnTo>
                  <a:lnTo>
                    <a:pt x="60" y="35"/>
                  </a:lnTo>
                  <a:lnTo>
                    <a:pt x="64" y="18"/>
                  </a:lnTo>
                  <a:lnTo>
                    <a:pt x="69" y="10"/>
                  </a:lnTo>
                  <a:lnTo>
                    <a:pt x="79" y="0"/>
                  </a:lnTo>
                  <a:lnTo>
                    <a:pt x="93" y="2"/>
                  </a:lnTo>
                  <a:lnTo>
                    <a:pt x="104" y="4"/>
                  </a:lnTo>
                  <a:lnTo>
                    <a:pt x="141" y="4"/>
                  </a:lnTo>
                  <a:lnTo>
                    <a:pt x="154" y="2"/>
                  </a:lnTo>
                  <a:lnTo>
                    <a:pt x="164" y="0"/>
                  </a:lnTo>
                  <a:lnTo>
                    <a:pt x="166" y="2"/>
                  </a:lnTo>
                  <a:lnTo>
                    <a:pt x="164"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387" name="Freeform 841"/>
            <p:cNvSpPr>
              <a:spLocks/>
            </p:cNvSpPr>
            <p:nvPr/>
          </p:nvSpPr>
          <p:spPr bwMode="auto">
            <a:xfrm>
              <a:off x="4046" y="2199"/>
              <a:ext cx="81" cy="194"/>
            </a:xfrm>
            <a:custGeom>
              <a:avLst/>
              <a:gdLst>
                <a:gd name="T0" fmla="*/ 66 w 81"/>
                <a:gd name="T1" fmla="*/ 17 h 194"/>
                <a:gd name="T2" fmla="*/ 79 w 81"/>
                <a:gd name="T3" fmla="*/ 0 h 194"/>
                <a:gd name="T4" fmla="*/ 81 w 81"/>
                <a:gd name="T5" fmla="*/ 13 h 194"/>
                <a:gd name="T6" fmla="*/ 81 w 81"/>
                <a:gd name="T7" fmla="*/ 23 h 194"/>
                <a:gd name="T8" fmla="*/ 81 w 81"/>
                <a:gd name="T9" fmla="*/ 42 h 194"/>
                <a:gd name="T10" fmla="*/ 79 w 81"/>
                <a:gd name="T11" fmla="*/ 57 h 194"/>
                <a:gd name="T12" fmla="*/ 69 w 81"/>
                <a:gd name="T13" fmla="*/ 67 h 194"/>
                <a:gd name="T14" fmla="*/ 64 w 81"/>
                <a:gd name="T15" fmla="*/ 75 h 194"/>
                <a:gd name="T16" fmla="*/ 60 w 81"/>
                <a:gd name="T17" fmla="*/ 92 h 194"/>
                <a:gd name="T18" fmla="*/ 54 w 81"/>
                <a:gd name="T19" fmla="*/ 105 h 194"/>
                <a:gd name="T20" fmla="*/ 46 w 81"/>
                <a:gd name="T21" fmla="*/ 126 h 194"/>
                <a:gd name="T22" fmla="*/ 39 w 81"/>
                <a:gd name="T23" fmla="*/ 142 h 194"/>
                <a:gd name="T24" fmla="*/ 19 w 81"/>
                <a:gd name="T25" fmla="*/ 171 h 194"/>
                <a:gd name="T26" fmla="*/ 0 w 81"/>
                <a:gd name="T27" fmla="*/ 194 h 194"/>
                <a:gd name="T28" fmla="*/ 2 w 81"/>
                <a:gd name="T29" fmla="*/ 176 h 194"/>
                <a:gd name="T30" fmla="*/ 2 w 81"/>
                <a:gd name="T31" fmla="*/ 155 h 194"/>
                <a:gd name="T32" fmla="*/ 2 w 81"/>
                <a:gd name="T33" fmla="*/ 148 h 194"/>
                <a:gd name="T34" fmla="*/ 0 w 81"/>
                <a:gd name="T35" fmla="*/ 136 h 194"/>
                <a:gd name="T36" fmla="*/ 18 w 81"/>
                <a:gd name="T37" fmla="*/ 117 h 194"/>
                <a:gd name="T38" fmla="*/ 35 w 81"/>
                <a:gd name="T39" fmla="*/ 92 h 194"/>
                <a:gd name="T40" fmla="*/ 44 w 81"/>
                <a:gd name="T41" fmla="*/ 65 h 194"/>
                <a:gd name="T42" fmla="*/ 50 w 81"/>
                <a:gd name="T43" fmla="*/ 48 h 194"/>
                <a:gd name="T44" fmla="*/ 56 w 81"/>
                <a:gd name="T45" fmla="*/ 30 h 194"/>
                <a:gd name="T46" fmla="*/ 66 w 81"/>
                <a:gd name="T47" fmla="*/ 17 h 1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1"/>
                <a:gd name="T73" fmla="*/ 0 h 194"/>
                <a:gd name="T74" fmla="*/ 81 w 81"/>
                <a:gd name="T75" fmla="*/ 194 h 1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1" h="194">
                  <a:moveTo>
                    <a:pt x="66" y="17"/>
                  </a:moveTo>
                  <a:lnTo>
                    <a:pt x="79" y="0"/>
                  </a:lnTo>
                  <a:lnTo>
                    <a:pt x="81" y="13"/>
                  </a:lnTo>
                  <a:lnTo>
                    <a:pt x="81" y="23"/>
                  </a:lnTo>
                  <a:lnTo>
                    <a:pt x="81" y="42"/>
                  </a:lnTo>
                  <a:lnTo>
                    <a:pt x="79" y="57"/>
                  </a:lnTo>
                  <a:lnTo>
                    <a:pt x="69" y="67"/>
                  </a:lnTo>
                  <a:lnTo>
                    <a:pt x="64" y="75"/>
                  </a:lnTo>
                  <a:lnTo>
                    <a:pt x="60" y="92"/>
                  </a:lnTo>
                  <a:lnTo>
                    <a:pt x="54" y="105"/>
                  </a:lnTo>
                  <a:lnTo>
                    <a:pt x="46" y="126"/>
                  </a:lnTo>
                  <a:lnTo>
                    <a:pt x="39" y="142"/>
                  </a:lnTo>
                  <a:lnTo>
                    <a:pt x="19" y="171"/>
                  </a:lnTo>
                  <a:lnTo>
                    <a:pt x="0" y="194"/>
                  </a:lnTo>
                  <a:lnTo>
                    <a:pt x="2" y="176"/>
                  </a:lnTo>
                  <a:lnTo>
                    <a:pt x="2" y="155"/>
                  </a:lnTo>
                  <a:lnTo>
                    <a:pt x="2" y="148"/>
                  </a:lnTo>
                  <a:lnTo>
                    <a:pt x="0" y="136"/>
                  </a:lnTo>
                  <a:lnTo>
                    <a:pt x="18" y="117"/>
                  </a:lnTo>
                  <a:lnTo>
                    <a:pt x="35" y="92"/>
                  </a:lnTo>
                  <a:lnTo>
                    <a:pt x="44" y="65"/>
                  </a:lnTo>
                  <a:lnTo>
                    <a:pt x="50" y="48"/>
                  </a:lnTo>
                  <a:lnTo>
                    <a:pt x="56" y="30"/>
                  </a:lnTo>
                  <a:lnTo>
                    <a:pt x="66" y="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388" name="Freeform 842"/>
            <p:cNvSpPr>
              <a:spLocks/>
            </p:cNvSpPr>
            <p:nvPr/>
          </p:nvSpPr>
          <p:spPr bwMode="auto">
            <a:xfrm>
              <a:off x="3860" y="2195"/>
              <a:ext cx="265" cy="144"/>
            </a:xfrm>
            <a:custGeom>
              <a:avLst/>
              <a:gdLst>
                <a:gd name="T0" fmla="*/ 15 w 265"/>
                <a:gd name="T1" fmla="*/ 115 h 144"/>
                <a:gd name="T2" fmla="*/ 19 w 265"/>
                <a:gd name="T3" fmla="*/ 111 h 144"/>
                <a:gd name="T4" fmla="*/ 34 w 265"/>
                <a:gd name="T5" fmla="*/ 88 h 144"/>
                <a:gd name="T6" fmla="*/ 59 w 265"/>
                <a:gd name="T7" fmla="*/ 48 h 144"/>
                <a:gd name="T8" fmla="*/ 77 w 265"/>
                <a:gd name="T9" fmla="*/ 13 h 144"/>
                <a:gd name="T10" fmla="*/ 98 w 265"/>
                <a:gd name="T11" fmla="*/ 2 h 144"/>
                <a:gd name="T12" fmla="*/ 115 w 265"/>
                <a:gd name="T13" fmla="*/ 0 h 144"/>
                <a:gd name="T14" fmla="*/ 142 w 265"/>
                <a:gd name="T15" fmla="*/ 0 h 144"/>
                <a:gd name="T16" fmla="*/ 171 w 265"/>
                <a:gd name="T17" fmla="*/ 5 h 144"/>
                <a:gd name="T18" fmla="*/ 192 w 265"/>
                <a:gd name="T19" fmla="*/ 9 h 144"/>
                <a:gd name="T20" fmla="*/ 215 w 265"/>
                <a:gd name="T21" fmla="*/ 11 h 144"/>
                <a:gd name="T22" fmla="*/ 244 w 265"/>
                <a:gd name="T23" fmla="*/ 9 h 144"/>
                <a:gd name="T24" fmla="*/ 265 w 265"/>
                <a:gd name="T25" fmla="*/ 4 h 144"/>
                <a:gd name="T26" fmla="*/ 252 w 265"/>
                <a:gd name="T27" fmla="*/ 21 h 144"/>
                <a:gd name="T28" fmla="*/ 242 w 265"/>
                <a:gd name="T29" fmla="*/ 34 h 144"/>
                <a:gd name="T30" fmla="*/ 236 w 265"/>
                <a:gd name="T31" fmla="*/ 52 h 144"/>
                <a:gd name="T32" fmla="*/ 230 w 265"/>
                <a:gd name="T33" fmla="*/ 69 h 144"/>
                <a:gd name="T34" fmla="*/ 221 w 265"/>
                <a:gd name="T35" fmla="*/ 96 h 144"/>
                <a:gd name="T36" fmla="*/ 204 w 265"/>
                <a:gd name="T37" fmla="*/ 121 h 144"/>
                <a:gd name="T38" fmla="*/ 186 w 265"/>
                <a:gd name="T39" fmla="*/ 140 h 144"/>
                <a:gd name="T40" fmla="*/ 159 w 265"/>
                <a:gd name="T41" fmla="*/ 134 h 144"/>
                <a:gd name="T42" fmla="*/ 136 w 265"/>
                <a:gd name="T43" fmla="*/ 134 h 144"/>
                <a:gd name="T44" fmla="*/ 115 w 265"/>
                <a:gd name="T45" fmla="*/ 136 h 144"/>
                <a:gd name="T46" fmla="*/ 92 w 265"/>
                <a:gd name="T47" fmla="*/ 140 h 144"/>
                <a:gd name="T48" fmla="*/ 57 w 265"/>
                <a:gd name="T49" fmla="*/ 144 h 144"/>
                <a:gd name="T50" fmla="*/ 25 w 265"/>
                <a:gd name="T51" fmla="*/ 144 h 144"/>
                <a:gd name="T52" fmla="*/ 0 w 265"/>
                <a:gd name="T53" fmla="*/ 140 h 144"/>
                <a:gd name="T54" fmla="*/ 15 w 265"/>
                <a:gd name="T55" fmla="*/ 115 h 1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144"/>
                <a:gd name="T86" fmla="*/ 265 w 265"/>
                <a:gd name="T87" fmla="*/ 144 h 14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144">
                  <a:moveTo>
                    <a:pt x="15" y="115"/>
                  </a:moveTo>
                  <a:lnTo>
                    <a:pt x="19" y="111"/>
                  </a:lnTo>
                  <a:lnTo>
                    <a:pt x="34" y="88"/>
                  </a:lnTo>
                  <a:lnTo>
                    <a:pt x="59" y="48"/>
                  </a:lnTo>
                  <a:lnTo>
                    <a:pt x="77" y="13"/>
                  </a:lnTo>
                  <a:lnTo>
                    <a:pt x="98" y="2"/>
                  </a:lnTo>
                  <a:lnTo>
                    <a:pt x="115" y="0"/>
                  </a:lnTo>
                  <a:lnTo>
                    <a:pt x="142" y="0"/>
                  </a:lnTo>
                  <a:lnTo>
                    <a:pt x="171" y="5"/>
                  </a:lnTo>
                  <a:lnTo>
                    <a:pt x="192" y="9"/>
                  </a:lnTo>
                  <a:lnTo>
                    <a:pt x="215" y="11"/>
                  </a:lnTo>
                  <a:lnTo>
                    <a:pt x="244" y="9"/>
                  </a:lnTo>
                  <a:lnTo>
                    <a:pt x="265" y="4"/>
                  </a:lnTo>
                  <a:lnTo>
                    <a:pt x="252" y="21"/>
                  </a:lnTo>
                  <a:lnTo>
                    <a:pt x="242" y="34"/>
                  </a:lnTo>
                  <a:lnTo>
                    <a:pt x="236" y="52"/>
                  </a:lnTo>
                  <a:lnTo>
                    <a:pt x="230" y="69"/>
                  </a:lnTo>
                  <a:lnTo>
                    <a:pt x="221" y="96"/>
                  </a:lnTo>
                  <a:lnTo>
                    <a:pt x="204" y="121"/>
                  </a:lnTo>
                  <a:lnTo>
                    <a:pt x="186" y="140"/>
                  </a:lnTo>
                  <a:lnTo>
                    <a:pt x="159" y="134"/>
                  </a:lnTo>
                  <a:lnTo>
                    <a:pt x="136" y="134"/>
                  </a:lnTo>
                  <a:lnTo>
                    <a:pt x="115" y="136"/>
                  </a:lnTo>
                  <a:lnTo>
                    <a:pt x="92" y="140"/>
                  </a:lnTo>
                  <a:lnTo>
                    <a:pt x="57" y="144"/>
                  </a:lnTo>
                  <a:lnTo>
                    <a:pt x="25" y="144"/>
                  </a:lnTo>
                  <a:lnTo>
                    <a:pt x="0" y="140"/>
                  </a:lnTo>
                  <a:lnTo>
                    <a:pt x="15" y="11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389" name="Freeform 843"/>
            <p:cNvSpPr>
              <a:spLocks/>
            </p:cNvSpPr>
            <p:nvPr/>
          </p:nvSpPr>
          <p:spPr bwMode="auto">
            <a:xfrm>
              <a:off x="3756" y="2387"/>
              <a:ext cx="785" cy="231"/>
            </a:xfrm>
            <a:custGeom>
              <a:avLst/>
              <a:gdLst>
                <a:gd name="T0" fmla="*/ 288 w 785"/>
                <a:gd name="T1" fmla="*/ 229 h 231"/>
                <a:gd name="T2" fmla="*/ 288 w 785"/>
                <a:gd name="T3" fmla="*/ 231 h 231"/>
                <a:gd name="T4" fmla="*/ 0 w 785"/>
                <a:gd name="T5" fmla="*/ 231 h 231"/>
                <a:gd name="T6" fmla="*/ 7 w 785"/>
                <a:gd name="T7" fmla="*/ 217 h 231"/>
                <a:gd name="T8" fmla="*/ 9 w 785"/>
                <a:gd name="T9" fmla="*/ 212 h 231"/>
                <a:gd name="T10" fmla="*/ 50 w 785"/>
                <a:gd name="T11" fmla="*/ 142 h 231"/>
                <a:gd name="T12" fmla="*/ 52 w 785"/>
                <a:gd name="T13" fmla="*/ 142 h 231"/>
                <a:gd name="T14" fmla="*/ 90 w 785"/>
                <a:gd name="T15" fmla="*/ 75 h 231"/>
                <a:gd name="T16" fmla="*/ 104 w 785"/>
                <a:gd name="T17" fmla="*/ 71 h 231"/>
                <a:gd name="T18" fmla="*/ 107 w 785"/>
                <a:gd name="T19" fmla="*/ 94 h 231"/>
                <a:gd name="T20" fmla="*/ 109 w 785"/>
                <a:gd name="T21" fmla="*/ 125 h 231"/>
                <a:gd name="T22" fmla="*/ 107 w 785"/>
                <a:gd name="T23" fmla="*/ 150 h 231"/>
                <a:gd name="T24" fmla="*/ 104 w 785"/>
                <a:gd name="T25" fmla="*/ 183 h 231"/>
                <a:gd name="T26" fmla="*/ 184 w 785"/>
                <a:gd name="T27" fmla="*/ 175 h 231"/>
                <a:gd name="T28" fmla="*/ 284 w 785"/>
                <a:gd name="T29" fmla="*/ 171 h 231"/>
                <a:gd name="T30" fmla="*/ 367 w 785"/>
                <a:gd name="T31" fmla="*/ 171 h 231"/>
                <a:gd name="T32" fmla="*/ 473 w 785"/>
                <a:gd name="T33" fmla="*/ 175 h 231"/>
                <a:gd name="T34" fmla="*/ 517 w 785"/>
                <a:gd name="T35" fmla="*/ 179 h 231"/>
                <a:gd name="T36" fmla="*/ 575 w 785"/>
                <a:gd name="T37" fmla="*/ 183 h 231"/>
                <a:gd name="T38" fmla="*/ 575 w 785"/>
                <a:gd name="T39" fmla="*/ 181 h 231"/>
                <a:gd name="T40" fmla="*/ 577 w 785"/>
                <a:gd name="T41" fmla="*/ 181 h 231"/>
                <a:gd name="T42" fmla="*/ 585 w 785"/>
                <a:gd name="T43" fmla="*/ 156 h 231"/>
                <a:gd name="T44" fmla="*/ 592 w 785"/>
                <a:gd name="T45" fmla="*/ 137 h 231"/>
                <a:gd name="T46" fmla="*/ 608 w 785"/>
                <a:gd name="T47" fmla="*/ 119 h 231"/>
                <a:gd name="T48" fmla="*/ 625 w 785"/>
                <a:gd name="T49" fmla="*/ 104 h 231"/>
                <a:gd name="T50" fmla="*/ 636 w 785"/>
                <a:gd name="T51" fmla="*/ 92 h 231"/>
                <a:gd name="T52" fmla="*/ 646 w 785"/>
                <a:gd name="T53" fmla="*/ 77 h 231"/>
                <a:gd name="T54" fmla="*/ 650 w 785"/>
                <a:gd name="T55" fmla="*/ 60 h 231"/>
                <a:gd name="T56" fmla="*/ 654 w 785"/>
                <a:gd name="T57" fmla="*/ 46 h 231"/>
                <a:gd name="T58" fmla="*/ 658 w 785"/>
                <a:gd name="T59" fmla="*/ 10 h 231"/>
                <a:gd name="T60" fmla="*/ 658 w 785"/>
                <a:gd name="T61" fmla="*/ 0 h 231"/>
                <a:gd name="T62" fmla="*/ 785 w 785"/>
                <a:gd name="T63" fmla="*/ 0 h 231"/>
                <a:gd name="T64" fmla="*/ 765 w 785"/>
                <a:gd name="T65" fmla="*/ 35 h 231"/>
                <a:gd name="T66" fmla="*/ 763 w 785"/>
                <a:gd name="T67" fmla="*/ 35 h 231"/>
                <a:gd name="T68" fmla="*/ 686 w 785"/>
                <a:gd name="T69" fmla="*/ 165 h 231"/>
                <a:gd name="T70" fmla="*/ 688 w 785"/>
                <a:gd name="T71" fmla="*/ 165 h 231"/>
                <a:gd name="T72" fmla="*/ 652 w 785"/>
                <a:gd name="T73" fmla="*/ 231 h 231"/>
                <a:gd name="T74" fmla="*/ 498 w 785"/>
                <a:gd name="T75" fmla="*/ 231 h 231"/>
                <a:gd name="T76" fmla="*/ 498 w 785"/>
                <a:gd name="T77" fmla="*/ 229 h 231"/>
                <a:gd name="T78" fmla="*/ 288 w 785"/>
                <a:gd name="T79" fmla="*/ 229 h 23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85"/>
                <a:gd name="T121" fmla="*/ 0 h 231"/>
                <a:gd name="T122" fmla="*/ 785 w 785"/>
                <a:gd name="T123" fmla="*/ 231 h 23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85" h="231">
                  <a:moveTo>
                    <a:pt x="288" y="229"/>
                  </a:moveTo>
                  <a:lnTo>
                    <a:pt x="288" y="231"/>
                  </a:lnTo>
                  <a:lnTo>
                    <a:pt x="0" y="231"/>
                  </a:lnTo>
                  <a:lnTo>
                    <a:pt x="7" y="217"/>
                  </a:lnTo>
                  <a:lnTo>
                    <a:pt x="9" y="212"/>
                  </a:lnTo>
                  <a:lnTo>
                    <a:pt x="50" y="142"/>
                  </a:lnTo>
                  <a:lnTo>
                    <a:pt x="52" y="142"/>
                  </a:lnTo>
                  <a:lnTo>
                    <a:pt x="90" y="75"/>
                  </a:lnTo>
                  <a:lnTo>
                    <a:pt x="104" y="71"/>
                  </a:lnTo>
                  <a:lnTo>
                    <a:pt x="107" y="94"/>
                  </a:lnTo>
                  <a:lnTo>
                    <a:pt x="109" y="125"/>
                  </a:lnTo>
                  <a:lnTo>
                    <a:pt x="107" y="150"/>
                  </a:lnTo>
                  <a:lnTo>
                    <a:pt x="104" y="183"/>
                  </a:lnTo>
                  <a:lnTo>
                    <a:pt x="184" y="175"/>
                  </a:lnTo>
                  <a:lnTo>
                    <a:pt x="284" y="171"/>
                  </a:lnTo>
                  <a:lnTo>
                    <a:pt x="367" y="171"/>
                  </a:lnTo>
                  <a:lnTo>
                    <a:pt x="473" y="175"/>
                  </a:lnTo>
                  <a:lnTo>
                    <a:pt x="517" y="179"/>
                  </a:lnTo>
                  <a:lnTo>
                    <a:pt x="575" y="183"/>
                  </a:lnTo>
                  <a:lnTo>
                    <a:pt x="575" y="181"/>
                  </a:lnTo>
                  <a:lnTo>
                    <a:pt x="577" y="181"/>
                  </a:lnTo>
                  <a:lnTo>
                    <a:pt x="585" y="156"/>
                  </a:lnTo>
                  <a:lnTo>
                    <a:pt x="592" y="137"/>
                  </a:lnTo>
                  <a:lnTo>
                    <a:pt x="608" y="119"/>
                  </a:lnTo>
                  <a:lnTo>
                    <a:pt x="625" y="104"/>
                  </a:lnTo>
                  <a:lnTo>
                    <a:pt x="636" y="92"/>
                  </a:lnTo>
                  <a:lnTo>
                    <a:pt x="646" y="77"/>
                  </a:lnTo>
                  <a:lnTo>
                    <a:pt x="650" y="60"/>
                  </a:lnTo>
                  <a:lnTo>
                    <a:pt x="654" y="46"/>
                  </a:lnTo>
                  <a:lnTo>
                    <a:pt x="658" y="10"/>
                  </a:lnTo>
                  <a:lnTo>
                    <a:pt x="658" y="0"/>
                  </a:lnTo>
                  <a:lnTo>
                    <a:pt x="785" y="0"/>
                  </a:lnTo>
                  <a:lnTo>
                    <a:pt x="765" y="35"/>
                  </a:lnTo>
                  <a:lnTo>
                    <a:pt x="763" y="35"/>
                  </a:lnTo>
                  <a:lnTo>
                    <a:pt x="686" y="165"/>
                  </a:lnTo>
                  <a:lnTo>
                    <a:pt x="688" y="165"/>
                  </a:lnTo>
                  <a:lnTo>
                    <a:pt x="652" y="231"/>
                  </a:lnTo>
                  <a:lnTo>
                    <a:pt x="498" y="231"/>
                  </a:lnTo>
                  <a:lnTo>
                    <a:pt x="498" y="229"/>
                  </a:lnTo>
                  <a:lnTo>
                    <a:pt x="288" y="229"/>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390" name="Freeform 844"/>
            <p:cNvSpPr>
              <a:spLocks/>
            </p:cNvSpPr>
            <p:nvPr/>
          </p:nvSpPr>
          <p:spPr bwMode="auto">
            <a:xfrm>
              <a:off x="3638" y="2310"/>
              <a:ext cx="237" cy="152"/>
            </a:xfrm>
            <a:custGeom>
              <a:avLst/>
              <a:gdLst>
                <a:gd name="T0" fmla="*/ 225 w 237"/>
                <a:gd name="T1" fmla="*/ 6 h 152"/>
                <a:gd name="T2" fmla="*/ 231 w 237"/>
                <a:gd name="T3" fmla="*/ 2 h 152"/>
                <a:gd name="T4" fmla="*/ 237 w 237"/>
                <a:gd name="T5" fmla="*/ 0 h 152"/>
                <a:gd name="T6" fmla="*/ 222 w 237"/>
                <a:gd name="T7" fmla="*/ 25 h 152"/>
                <a:gd name="T8" fmla="*/ 218 w 237"/>
                <a:gd name="T9" fmla="*/ 42 h 152"/>
                <a:gd name="T10" fmla="*/ 216 w 237"/>
                <a:gd name="T11" fmla="*/ 67 h 152"/>
                <a:gd name="T12" fmla="*/ 218 w 237"/>
                <a:gd name="T13" fmla="*/ 102 h 152"/>
                <a:gd name="T14" fmla="*/ 222 w 237"/>
                <a:gd name="T15" fmla="*/ 148 h 152"/>
                <a:gd name="T16" fmla="*/ 208 w 237"/>
                <a:gd name="T17" fmla="*/ 152 h 152"/>
                <a:gd name="T18" fmla="*/ 199 w 237"/>
                <a:gd name="T19" fmla="*/ 152 h 152"/>
                <a:gd name="T20" fmla="*/ 183 w 237"/>
                <a:gd name="T21" fmla="*/ 150 h 152"/>
                <a:gd name="T22" fmla="*/ 170 w 237"/>
                <a:gd name="T23" fmla="*/ 148 h 152"/>
                <a:gd name="T24" fmla="*/ 158 w 237"/>
                <a:gd name="T25" fmla="*/ 144 h 152"/>
                <a:gd name="T26" fmla="*/ 149 w 237"/>
                <a:gd name="T27" fmla="*/ 142 h 152"/>
                <a:gd name="T28" fmla="*/ 139 w 237"/>
                <a:gd name="T29" fmla="*/ 144 h 152"/>
                <a:gd name="T30" fmla="*/ 129 w 237"/>
                <a:gd name="T31" fmla="*/ 146 h 152"/>
                <a:gd name="T32" fmla="*/ 116 w 237"/>
                <a:gd name="T33" fmla="*/ 148 h 152"/>
                <a:gd name="T34" fmla="*/ 99 w 237"/>
                <a:gd name="T35" fmla="*/ 148 h 152"/>
                <a:gd name="T36" fmla="*/ 85 w 237"/>
                <a:gd name="T37" fmla="*/ 146 h 152"/>
                <a:gd name="T38" fmla="*/ 52 w 237"/>
                <a:gd name="T39" fmla="*/ 146 h 152"/>
                <a:gd name="T40" fmla="*/ 25 w 237"/>
                <a:gd name="T41" fmla="*/ 148 h 152"/>
                <a:gd name="T42" fmla="*/ 22 w 237"/>
                <a:gd name="T43" fmla="*/ 148 h 152"/>
                <a:gd name="T44" fmla="*/ 18 w 237"/>
                <a:gd name="T45" fmla="*/ 146 h 152"/>
                <a:gd name="T46" fmla="*/ 16 w 237"/>
                <a:gd name="T47" fmla="*/ 139 h 152"/>
                <a:gd name="T48" fmla="*/ 16 w 237"/>
                <a:gd name="T49" fmla="*/ 129 h 152"/>
                <a:gd name="T50" fmla="*/ 8 w 237"/>
                <a:gd name="T51" fmla="*/ 117 h 152"/>
                <a:gd name="T52" fmla="*/ 0 w 237"/>
                <a:gd name="T53" fmla="*/ 102 h 152"/>
                <a:gd name="T54" fmla="*/ 0 w 237"/>
                <a:gd name="T55" fmla="*/ 85 h 152"/>
                <a:gd name="T56" fmla="*/ 4 w 237"/>
                <a:gd name="T57" fmla="*/ 62 h 152"/>
                <a:gd name="T58" fmla="*/ 8 w 237"/>
                <a:gd name="T59" fmla="*/ 46 h 152"/>
                <a:gd name="T60" fmla="*/ 12 w 237"/>
                <a:gd name="T61" fmla="*/ 29 h 152"/>
                <a:gd name="T62" fmla="*/ 12 w 237"/>
                <a:gd name="T63" fmla="*/ 29 h 152"/>
                <a:gd name="T64" fmla="*/ 14 w 237"/>
                <a:gd name="T65" fmla="*/ 19 h 152"/>
                <a:gd name="T66" fmla="*/ 18 w 237"/>
                <a:gd name="T67" fmla="*/ 6 h 152"/>
                <a:gd name="T68" fmla="*/ 20 w 237"/>
                <a:gd name="T69" fmla="*/ 2 h 152"/>
                <a:gd name="T70" fmla="*/ 24 w 237"/>
                <a:gd name="T71" fmla="*/ 0 h 152"/>
                <a:gd name="T72" fmla="*/ 25 w 237"/>
                <a:gd name="T73" fmla="*/ 2 h 152"/>
                <a:gd name="T74" fmla="*/ 39 w 237"/>
                <a:gd name="T75" fmla="*/ 2 h 152"/>
                <a:gd name="T76" fmla="*/ 58 w 237"/>
                <a:gd name="T77" fmla="*/ 4 h 152"/>
                <a:gd name="T78" fmla="*/ 72 w 237"/>
                <a:gd name="T79" fmla="*/ 2 h 152"/>
                <a:gd name="T80" fmla="*/ 89 w 237"/>
                <a:gd name="T81" fmla="*/ 0 h 152"/>
                <a:gd name="T82" fmla="*/ 100 w 237"/>
                <a:gd name="T83" fmla="*/ 0 h 152"/>
                <a:gd name="T84" fmla="*/ 116 w 237"/>
                <a:gd name="T85" fmla="*/ 0 h 152"/>
                <a:gd name="T86" fmla="*/ 118 w 237"/>
                <a:gd name="T87" fmla="*/ 0 h 152"/>
                <a:gd name="T88" fmla="*/ 122 w 237"/>
                <a:gd name="T89" fmla="*/ 8 h 152"/>
                <a:gd name="T90" fmla="*/ 131 w 237"/>
                <a:gd name="T91" fmla="*/ 14 h 152"/>
                <a:gd name="T92" fmla="*/ 143 w 237"/>
                <a:gd name="T93" fmla="*/ 15 h 152"/>
                <a:gd name="T94" fmla="*/ 158 w 237"/>
                <a:gd name="T95" fmla="*/ 12 h 152"/>
                <a:gd name="T96" fmla="*/ 164 w 237"/>
                <a:gd name="T97" fmla="*/ 8 h 152"/>
                <a:gd name="T98" fmla="*/ 170 w 237"/>
                <a:gd name="T99" fmla="*/ 2 h 152"/>
                <a:gd name="T100" fmla="*/ 175 w 237"/>
                <a:gd name="T101" fmla="*/ 2 h 152"/>
                <a:gd name="T102" fmla="*/ 195 w 237"/>
                <a:gd name="T103" fmla="*/ 2 h 152"/>
                <a:gd name="T104" fmla="*/ 210 w 237"/>
                <a:gd name="T105" fmla="*/ 6 h 152"/>
                <a:gd name="T106" fmla="*/ 225 w 237"/>
                <a:gd name="T107" fmla="*/ 6 h 1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7"/>
                <a:gd name="T163" fmla="*/ 0 h 152"/>
                <a:gd name="T164" fmla="*/ 237 w 237"/>
                <a:gd name="T165" fmla="*/ 152 h 1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7" h="152">
                  <a:moveTo>
                    <a:pt x="225" y="6"/>
                  </a:moveTo>
                  <a:lnTo>
                    <a:pt x="231" y="2"/>
                  </a:lnTo>
                  <a:lnTo>
                    <a:pt x="237" y="0"/>
                  </a:lnTo>
                  <a:lnTo>
                    <a:pt x="222" y="25"/>
                  </a:lnTo>
                  <a:lnTo>
                    <a:pt x="218" y="42"/>
                  </a:lnTo>
                  <a:lnTo>
                    <a:pt x="216" y="67"/>
                  </a:lnTo>
                  <a:lnTo>
                    <a:pt x="218" y="102"/>
                  </a:lnTo>
                  <a:lnTo>
                    <a:pt x="222" y="148"/>
                  </a:lnTo>
                  <a:lnTo>
                    <a:pt x="208" y="152"/>
                  </a:lnTo>
                  <a:lnTo>
                    <a:pt x="199" y="152"/>
                  </a:lnTo>
                  <a:lnTo>
                    <a:pt x="183" y="150"/>
                  </a:lnTo>
                  <a:lnTo>
                    <a:pt x="170" y="148"/>
                  </a:lnTo>
                  <a:lnTo>
                    <a:pt x="158" y="144"/>
                  </a:lnTo>
                  <a:lnTo>
                    <a:pt x="149" y="142"/>
                  </a:lnTo>
                  <a:lnTo>
                    <a:pt x="139" y="144"/>
                  </a:lnTo>
                  <a:lnTo>
                    <a:pt x="129" y="146"/>
                  </a:lnTo>
                  <a:lnTo>
                    <a:pt x="116" y="148"/>
                  </a:lnTo>
                  <a:lnTo>
                    <a:pt x="99" y="148"/>
                  </a:lnTo>
                  <a:lnTo>
                    <a:pt x="85" y="146"/>
                  </a:lnTo>
                  <a:lnTo>
                    <a:pt x="52" y="146"/>
                  </a:lnTo>
                  <a:lnTo>
                    <a:pt x="25" y="148"/>
                  </a:lnTo>
                  <a:lnTo>
                    <a:pt x="22" y="148"/>
                  </a:lnTo>
                  <a:lnTo>
                    <a:pt x="18" y="146"/>
                  </a:lnTo>
                  <a:lnTo>
                    <a:pt x="16" y="139"/>
                  </a:lnTo>
                  <a:lnTo>
                    <a:pt x="16" y="129"/>
                  </a:lnTo>
                  <a:lnTo>
                    <a:pt x="8" y="117"/>
                  </a:lnTo>
                  <a:lnTo>
                    <a:pt x="0" y="102"/>
                  </a:lnTo>
                  <a:lnTo>
                    <a:pt x="0" y="85"/>
                  </a:lnTo>
                  <a:lnTo>
                    <a:pt x="4" y="62"/>
                  </a:lnTo>
                  <a:lnTo>
                    <a:pt x="8" y="46"/>
                  </a:lnTo>
                  <a:lnTo>
                    <a:pt x="12" y="29"/>
                  </a:lnTo>
                  <a:lnTo>
                    <a:pt x="14" y="19"/>
                  </a:lnTo>
                  <a:lnTo>
                    <a:pt x="18" y="6"/>
                  </a:lnTo>
                  <a:lnTo>
                    <a:pt x="20" y="2"/>
                  </a:lnTo>
                  <a:lnTo>
                    <a:pt x="24" y="0"/>
                  </a:lnTo>
                  <a:lnTo>
                    <a:pt x="25" y="2"/>
                  </a:lnTo>
                  <a:lnTo>
                    <a:pt x="39" y="2"/>
                  </a:lnTo>
                  <a:lnTo>
                    <a:pt x="58" y="4"/>
                  </a:lnTo>
                  <a:lnTo>
                    <a:pt x="72" y="2"/>
                  </a:lnTo>
                  <a:lnTo>
                    <a:pt x="89" y="0"/>
                  </a:lnTo>
                  <a:lnTo>
                    <a:pt x="100" y="0"/>
                  </a:lnTo>
                  <a:lnTo>
                    <a:pt x="116" y="0"/>
                  </a:lnTo>
                  <a:lnTo>
                    <a:pt x="118" y="0"/>
                  </a:lnTo>
                  <a:lnTo>
                    <a:pt x="122" y="8"/>
                  </a:lnTo>
                  <a:lnTo>
                    <a:pt x="131" y="14"/>
                  </a:lnTo>
                  <a:lnTo>
                    <a:pt x="143" y="15"/>
                  </a:lnTo>
                  <a:lnTo>
                    <a:pt x="158" y="12"/>
                  </a:lnTo>
                  <a:lnTo>
                    <a:pt x="164" y="8"/>
                  </a:lnTo>
                  <a:lnTo>
                    <a:pt x="170" y="2"/>
                  </a:lnTo>
                  <a:lnTo>
                    <a:pt x="175" y="2"/>
                  </a:lnTo>
                  <a:lnTo>
                    <a:pt x="195" y="2"/>
                  </a:lnTo>
                  <a:lnTo>
                    <a:pt x="210" y="6"/>
                  </a:lnTo>
                  <a:lnTo>
                    <a:pt x="225"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391" name="Freeform 845"/>
            <p:cNvSpPr>
              <a:spLocks/>
            </p:cNvSpPr>
            <p:nvPr/>
          </p:nvSpPr>
          <p:spPr bwMode="auto">
            <a:xfrm>
              <a:off x="3506" y="2337"/>
              <a:ext cx="144" cy="92"/>
            </a:xfrm>
            <a:custGeom>
              <a:avLst/>
              <a:gdLst>
                <a:gd name="T0" fmla="*/ 123 w 144"/>
                <a:gd name="T1" fmla="*/ 6 h 92"/>
                <a:gd name="T2" fmla="*/ 144 w 144"/>
                <a:gd name="T3" fmla="*/ 2 h 92"/>
                <a:gd name="T4" fmla="*/ 144 w 144"/>
                <a:gd name="T5" fmla="*/ 2 h 92"/>
                <a:gd name="T6" fmla="*/ 144 w 144"/>
                <a:gd name="T7" fmla="*/ 2 h 92"/>
                <a:gd name="T8" fmla="*/ 140 w 144"/>
                <a:gd name="T9" fmla="*/ 19 h 92"/>
                <a:gd name="T10" fmla="*/ 136 w 144"/>
                <a:gd name="T11" fmla="*/ 35 h 92"/>
                <a:gd name="T12" fmla="*/ 132 w 144"/>
                <a:gd name="T13" fmla="*/ 58 h 92"/>
                <a:gd name="T14" fmla="*/ 132 w 144"/>
                <a:gd name="T15" fmla="*/ 75 h 92"/>
                <a:gd name="T16" fmla="*/ 140 w 144"/>
                <a:gd name="T17" fmla="*/ 90 h 92"/>
                <a:gd name="T18" fmla="*/ 121 w 144"/>
                <a:gd name="T19" fmla="*/ 92 h 92"/>
                <a:gd name="T20" fmla="*/ 96 w 144"/>
                <a:gd name="T21" fmla="*/ 92 h 92"/>
                <a:gd name="T22" fmla="*/ 75 w 144"/>
                <a:gd name="T23" fmla="*/ 90 h 92"/>
                <a:gd name="T24" fmla="*/ 50 w 144"/>
                <a:gd name="T25" fmla="*/ 88 h 92"/>
                <a:gd name="T26" fmla="*/ 36 w 144"/>
                <a:gd name="T27" fmla="*/ 90 h 92"/>
                <a:gd name="T28" fmla="*/ 19 w 144"/>
                <a:gd name="T29" fmla="*/ 92 h 92"/>
                <a:gd name="T30" fmla="*/ 15 w 144"/>
                <a:gd name="T31" fmla="*/ 90 h 92"/>
                <a:gd name="T32" fmla="*/ 13 w 144"/>
                <a:gd name="T33" fmla="*/ 87 h 92"/>
                <a:gd name="T34" fmla="*/ 7 w 144"/>
                <a:gd name="T35" fmla="*/ 81 h 92"/>
                <a:gd name="T36" fmla="*/ 4 w 144"/>
                <a:gd name="T37" fmla="*/ 71 h 92"/>
                <a:gd name="T38" fmla="*/ 0 w 144"/>
                <a:gd name="T39" fmla="*/ 58 h 92"/>
                <a:gd name="T40" fmla="*/ 0 w 144"/>
                <a:gd name="T41" fmla="*/ 40 h 92"/>
                <a:gd name="T42" fmla="*/ 0 w 144"/>
                <a:gd name="T43" fmla="*/ 29 h 92"/>
                <a:gd name="T44" fmla="*/ 5 w 144"/>
                <a:gd name="T45" fmla="*/ 15 h 92"/>
                <a:gd name="T46" fmla="*/ 11 w 144"/>
                <a:gd name="T47" fmla="*/ 8 h 92"/>
                <a:gd name="T48" fmla="*/ 19 w 144"/>
                <a:gd name="T49" fmla="*/ 2 h 92"/>
                <a:gd name="T50" fmla="*/ 36 w 144"/>
                <a:gd name="T51" fmla="*/ 0 h 92"/>
                <a:gd name="T52" fmla="*/ 57 w 144"/>
                <a:gd name="T53" fmla="*/ 0 h 92"/>
                <a:gd name="T54" fmla="*/ 80 w 144"/>
                <a:gd name="T55" fmla="*/ 4 h 92"/>
                <a:gd name="T56" fmla="*/ 107 w 144"/>
                <a:gd name="T57" fmla="*/ 6 h 92"/>
                <a:gd name="T58" fmla="*/ 123 w 144"/>
                <a:gd name="T59" fmla="*/ 6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92"/>
                <a:gd name="T92" fmla="*/ 144 w 144"/>
                <a:gd name="T93" fmla="*/ 92 h 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92">
                  <a:moveTo>
                    <a:pt x="123" y="6"/>
                  </a:moveTo>
                  <a:lnTo>
                    <a:pt x="144" y="2"/>
                  </a:lnTo>
                  <a:lnTo>
                    <a:pt x="140" y="19"/>
                  </a:lnTo>
                  <a:lnTo>
                    <a:pt x="136" y="35"/>
                  </a:lnTo>
                  <a:lnTo>
                    <a:pt x="132" y="58"/>
                  </a:lnTo>
                  <a:lnTo>
                    <a:pt x="132" y="75"/>
                  </a:lnTo>
                  <a:lnTo>
                    <a:pt x="140" y="90"/>
                  </a:lnTo>
                  <a:lnTo>
                    <a:pt x="121" y="92"/>
                  </a:lnTo>
                  <a:lnTo>
                    <a:pt x="96" y="92"/>
                  </a:lnTo>
                  <a:lnTo>
                    <a:pt x="75" y="90"/>
                  </a:lnTo>
                  <a:lnTo>
                    <a:pt x="50" y="88"/>
                  </a:lnTo>
                  <a:lnTo>
                    <a:pt x="36" y="90"/>
                  </a:lnTo>
                  <a:lnTo>
                    <a:pt x="19" y="92"/>
                  </a:lnTo>
                  <a:lnTo>
                    <a:pt x="15" y="90"/>
                  </a:lnTo>
                  <a:lnTo>
                    <a:pt x="13" y="87"/>
                  </a:lnTo>
                  <a:lnTo>
                    <a:pt x="7" y="81"/>
                  </a:lnTo>
                  <a:lnTo>
                    <a:pt x="4" y="71"/>
                  </a:lnTo>
                  <a:lnTo>
                    <a:pt x="0" y="58"/>
                  </a:lnTo>
                  <a:lnTo>
                    <a:pt x="0" y="40"/>
                  </a:lnTo>
                  <a:lnTo>
                    <a:pt x="0" y="29"/>
                  </a:lnTo>
                  <a:lnTo>
                    <a:pt x="5" y="15"/>
                  </a:lnTo>
                  <a:lnTo>
                    <a:pt x="11" y="8"/>
                  </a:lnTo>
                  <a:lnTo>
                    <a:pt x="19" y="2"/>
                  </a:lnTo>
                  <a:lnTo>
                    <a:pt x="36" y="0"/>
                  </a:lnTo>
                  <a:lnTo>
                    <a:pt x="57" y="0"/>
                  </a:lnTo>
                  <a:lnTo>
                    <a:pt x="80" y="4"/>
                  </a:lnTo>
                  <a:lnTo>
                    <a:pt x="107" y="6"/>
                  </a:lnTo>
                  <a:lnTo>
                    <a:pt x="123"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392" name="Freeform 846"/>
            <p:cNvSpPr>
              <a:spLocks/>
            </p:cNvSpPr>
            <p:nvPr/>
          </p:nvSpPr>
          <p:spPr bwMode="auto">
            <a:xfrm>
              <a:off x="4414" y="2387"/>
              <a:ext cx="127" cy="1"/>
            </a:xfrm>
            <a:custGeom>
              <a:avLst/>
              <a:gdLst>
                <a:gd name="T0" fmla="*/ 127 w 127"/>
                <a:gd name="T1" fmla="*/ 0 h 1"/>
                <a:gd name="T2" fmla="*/ 0 w 127"/>
                <a:gd name="T3" fmla="*/ 0 h 1"/>
                <a:gd name="T4" fmla="*/ 0 w 127"/>
                <a:gd name="T5" fmla="*/ 0 h 1"/>
                <a:gd name="T6" fmla="*/ 0 60000 65536"/>
                <a:gd name="T7" fmla="*/ 0 60000 65536"/>
                <a:gd name="T8" fmla="*/ 0 60000 65536"/>
                <a:gd name="T9" fmla="*/ 0 w 127"/>
                <a:gd name="T10" fmla="*/ 0 h 1"/>
                <a:gd name="T11" fmla="*/ 127 w 127"/>
                <a:gd name="T12" fmla="*/ 1 h 1"/>
              </a:gdLst>
              <a:ahLst/>
              <a:cxnLst>
                <a:cxn ang="T6">
                  <a:pos x="T0" y="T1"/>
                </a:cxn>
                <a:cxn ang="T7">
                  <a:pos x="T2" y="T3"/>
                </a:cxn>
                <a:cxn ang="T8">
                  <a:pos x="T4" y="T5"/>
                </a:cxn>
              </a:cxnLst>
              <a:rect l="T9" t="T10" r="T11" b="T12"/>
              <a:pathLst>
                <a:path w="127" h="1">
                  <a:moveTo>
                    <a:pt x="127"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393" name="Freeform 847"/>
            <p:cNvSpPr>
              <a:spLocks/>
            </p:cNvSpPr>
            <p:nvPr/>
          </p:nvSpPr>
          <p:spPr bwMode="auto">
            <a:xfrm>
              <a:off x="4514" y="2387"/>
              <a:ext cx="27" cy="46"/>
            </a:xfrm>
            <a:custGeom>
              <a:avLst/>
              <a:gdLst>
                <a:gd name="T0" fmla="*/ 0 w 27"/>
                <a:gd name="T1" fmla="*/ 46 h 46"/>
                <a:gd name="T2" fmla="*/ 7 w 27"/>
                <a:gd name="T3" fmla="*/ 35 h 46"/>
                <a:gd name="T4" fmla="*/ 27 w 27"/>
                <a:gd name="T5" fmla="*/ 0 h 46"/>
                <a:gd name="T6" fmla="*/ 0 60000 65536"/>
                <a:gd name="T7" fmla="*/ 0 60000 65536"/>
                <a:gd name="T8" fmla="*/ 0 60000 65536"/>
                <a:gd name="T9" fmla="*/ 0 w 27"/>
                <a:gd name="T10" fmla="*/ 0 h 46"/>
                <a:gd name="T11" fmla="*/ 27 w 27"/>
                <a:gd name="T12" fmla="*/ 46 h 46"/>
              </a:gdLst>
              <a:ahLst/>
              <a:cxnLst>
                <a:cxn ang="T6">
                  <a:pos x="T0" y="T1"/>
                </a:cxn>
                <a:cxn ang="T7">
                  <a:pos x="T2" y="T3"/>
                </a:cxn>
                <a:cxn ang="T8">
                  <a:pos x="T4" y="T5"/>
                </a:cxn>
              </a:cxnLst>
              <a:rect l="T9" t="T10" r="T11" b="T12"/>
              <a:pathLst>
                <a:path w="27" h="46">
                  <a:moveTo>
                    <a:pt x="0" y="46"/>
                  </a:moveTo>
                  <a:lnTo>
                    <a:pt x="7" y="35"/>
                  </a:lnTo>
                  <a:lnTo>
                    <a:pt x="2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394" name="Line 848"/>
            <p:cNvSpPr>
              <a:spLocks noChangeShapeType="1"/>
            </p:cNvSpPr>
            <p:nvPr/>
          </p:nvSpPr>
          <p:spPr bwMode="auto">
            <a:xfrm flipV="1">
              <a:off x="4487" y="2456"/>
              <a:ext cx="15"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395" name="Line 849"/>
            <p:cNvSpPr>
              <a:spLocks noChangeShapeType="1"/>
            </p:cNvSpPr>
            <p:nvPr/>
          </p:nvSpPr>
          <p:spPr bwMode="auto">
            <a:xfrm flipV="1">
              <a:off x="4456" y="2504"/>
              <a:ext cx="17" cy="3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396" name="Line 850"/>
            <p:cNvSpPr>
              <a:spLocks noChangeShapeType="1"/>
            </p:cNvSpPr>
            <p:nvPr/>
          </p:nvSpPr>
          <p:spPr bwMode="auto">
            <a:xfrm flipH="1">
              <a:off x="4408" y="2552"/>
              <a:ext cx="36" cy="6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397" name="Freeform 851"/>
            <p:cNvSpPr>
              <a:spLocks/>
            </p:cNvSpPr>
            <p:nvPr/>
          </p:nvSpPr>
          <p:spPr bwMode="auto">
            <a:xfrm>
              <a:off x="4237" y="2618"/>
              <a:ext cx="171" cy="1"/>
            </a:xfrm>
            <a:custGeom>
              <a:avLst/>
              <a:gdLst>
                <a:gd name="T0" fmla="*/ 0 w 171"/>
                <a:gd name="T1" fmla="*/ 0 h 1"/>
                <a:gd name="T2" fmla="*/ 17 w 171"/>
                <a:gd name="T3" fmla="*/ 0 h 1"/>
                <a:gd name="T4" fmla="*/ 171 w 171"/>
                <a:gd name="T5" fmla="*/ 0 h 1"/>
                <a:gd name="T6" fmla="*/ 0 60000 65536"/>
                <a:gd name="T7" fmla="*/ 0 60000 65536"/>
                <a:gd name="T8" fmla="*/ 0 60000 65536"/>
                <a:gd name="T9" fmla="*/ 0 w 171"/>
                <a:gd name="T10" fmla="*/ 0 h 1"/>
                <a:gd name="T11" fmla="*/ 171 w 171"/>
                <a:gd name="T12" fmla="*/ 1 h 1"/>
              </a:gdLst>
              <a:ahLst/>
              <a:cxnLst>
                <a:cxn ang="T6">
                  <a:pos x="T0" y="T1"/>
                </a:cxn>
                <a:cxn ang="T7">
                  <a:pos x="T2" y="T3"/>
                </a:cxn>
                <a:cxn ang="T8">
                  <a:pos x="T4" y="T5"/>
                </a:cxn>
              </a:cxnLst>
              <a:rect l="T9" t="T10" r="T11" b="T12"/>
              <a:pathLst>
                <a:path w="171" h="1">
                  <a:moveTo>
                    <a:pt x="0" y="0"/>
                  </a:moveTo>
                  <a:lnTo>
                    <a:pt x="17" y="0"/>
                  </a:lnTo>
                  <a:lnTo>
                    <a:pt x="17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398" name="Line 852"/>
            <p:cNvSpPr>
              <a:spLocks noChangeShapeType="1"/>
            </p:cNvSpPr>
            <p:nvPr/>
          </p:nvSpPr>
          <p:spPr bwMode="auto">
            <a:xfrm>
              <a:off x="4160" y="2618"/>
              <a:ext cx="4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399" name="Line 853"/>
            <p:cNvSpPr>
              <a:spLocks noChangeShapeType="1"/>
            </p:cNvSpPr>
            <p:nvPr/>
          </p:nvSpPr>
          <p:spPr bwMode="auto">
            <a:xfrm>
              <a:off x="4079" y="2618"/>
              <a:ext cx="5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400" name="Line 854"/>
            <p:cNvSpPr>
              <a:spLocks noChangeShapeType="1"/>
            </p:cNvSpPr>
            <p:nvPr/>
          </p:nvSpPr>
          <p:spPr bwMode="auto">
            <a:xfrm flipH="1">
              <a:off x="3756" y="2618"/>
              <a:ext cx="28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401" name="Line 855"/>
            <p:cNvSpPr>
              <a:spLocks noChangeShapeType="1"/>
            </p:cNvSpPr>
            <p:nvPr/>
          </p:nvSpPr>
          <p:spPr bwMode="auto">
            <a:xfrm flipH="1">
              <a:off x="3756" y="2604"/>
              <a:ext cx="7"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402" name="Line 856"/>
            <p:cNvSpPr>
              <a:spLocks noChangeShapeType="1"/>
            </p:cNvSpPr>
            <p:nvPr/>
          </p:nvSpPr>
          <p:spPr bwMode="auto">
            <a:xfrm flipH="1">
              <a:off x="3769" y="2593"/>
              <a:ext cx="2"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403" name="Line 857"/>
            <p:cNvSpPr>
              <a:spLocks noChangeShapeType="1"/>
            </p:cNvSpPr>
            <p:nvPr/>
          </p:nvSpPr>
          <p:spPr bwMode="auto">
            <a:xfrm flipH="1">
              <a:off x="3781" y="2552"/>
              <a:ext cx="13" cy="2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404" name="Freeform 858"/>
            <p:cNvSpPr>
              <a:spLocks/>
            </p:cNvSpPr>
            <p:nvPr/>
          </p:nvSpPr>
          <p:spPr bwMode="auto">
            <a:xfrm>
              <a:off x="3802" y="2462"/>
              <a:ext cx="44" cy="75"/>
            </a:xfrm>
            <a:custGeom>
              <a:avLst/>
              <a:gdLst>
                <a:gd name="T0" fmla="*/ 0 w 44"/>
                <a:gd name="T1" fmla="*/ 75 h 75"/>
                <a:gd name="T2" fmla="*/ 6 w 44"/>
                <a:gd name="T3" fmla="*/ 67 h 75"/>
                <a:gd name="T4" fmla="*/ 44 w 44"/>
                <a:gd name="T5" fmla="*/ 0 h 75"/>
                <a:gd name="T6" fmla="*/ 0 60000 65536"/>
                <a:gd name="T7" fmla="*/ 0 60000 65536"/>
                <a:gd name="T8" fmla="*/ 0 60000 65536"/>
                <a:gd name="T9" fmla="*/ 0 w 44"/>
                <a:gd name="T10" fmla="*/ 0 h 75"/>
                <a:gd name="T11" fmla="*/ 44 w 44"/>
                <a:gd name="T12" fmla="*/ 75 h 75"/>
              </a:gdLst>
              <a:ahLst/>
              <a:cxnLst>
                <a:cxn ang="T6">
                  <a:pos x="T0" y="T1"/>
                </a:cxn>
                <a:cxn ang="T7">
                  <a:pos x="T2" y="T3"/>
                </a:cxn>
                <a:cxn ang="T8">
                  <a:pos x="T4" y="T5"/>
                </a:cxn>
              </a:cxnLst>
              <a:rect l="T9" t="T10" r="T11" b="T12"/>
              <a:pathLst>
                <a:path w="44" h="75">
                  <a:moveTo>
                    <a:pt x="0" y="75"/>
                  </a:moveTo>
                  <a:lnTo>
                    <a:pt x="6" y="67"/>
                  </a:lnTo>
                  <a:lnTo>
                    <a:pt x="4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05" name="Freeform 859"/>
            <p:cNvSpPr>
              <a:spLocks/>
            </p:cNvSpPr>
            <p:nvPr/>
          </p:nvSpPr>
          <p:spPr bwMode="auto">
            <a:xfrm>
              <a:off x="3860" y="2558"/>
              <a:ext cx="471" cy="12"/>
            </a:xfrm>
            <a:custGeom>
              <a:avLst/>
              <a:gdLst>
                <a:gd name="T0" fmla="*/ 471 w 471"/>
                <a:gd name="T1" fmla="*/ 12 h 12"/>
                <a:gd name="T2" fmla="*/ 413 w 471"/>
                <a:gd name="T3" fmla="*/ 8 h 12"/>
                <a:gd name="T4" fmla="*/ 369 w 471"/>
                <a:gd name="T5" fmla="*/ 4 h 12"/>
                <a:gd name="T6" fmla="*/ 263 w 471"/>
                <a:gd name="T7" fmla="*/ 0 h 12"/>
                <a:gd name="T8" fmla="*/ 180 w 471"/>
                <a:gd name="T9" fmla="*/ 0 h 12"/>
                <a:gd name="T10" fmla="*/ 80 w 471"/>
                <a:gd name="T11" fmla="*/ 4 h 12"/>
                <a:gd name="T12" fmla="*/ 0 w 471"/>
                <a:gd name="T13" fmla="*/ 12 h 12"/>
                <a:gd name="T14" fmla="*/ 0 60000 65536"/>
                <a:gd name="T15" fmla="*/ 0 60000 65536"/>
                <a:gd name="T16" fmla="*/ 0 60000 65536"/>
                <a:gd name="T17" fmla="*/ 0 60000 65536"/>
                <a:gd name="T18" fmla="*/ 0 60000 65536"/>
                <a:gd name="T19" fmla="*/ 0 60000 65536"/>
                <a:gd name="T20" fmla="*/ 0 60000 65536"/>
                <a:gd name="T21" fmla="*/ 0 w 471"/>
                <a:gd name="T22" fmla="*/ 0 h 12"/>
                <a:gd name="T23" fmla="*/ 471 w 47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1" h="12">
                  <a:moveTo>
                    <a:pt x="471" y="12"/>
                  </a:moveTo>
                  <a:lnTo>
                    <a:pt x="413" y="8"/>
                  </a:lnTo>
                  <a:lnTo>
                    <a:pt x="369" y="4"/>
                  </a:lnTo>
                  <a:lnTo>
                    <a:pt x="263" y="0"/>
                  </a:lnTo>
                  <a:lnTo>
                    <a:pt x="180" y="0"/>
                  </a:lnTo>
                  <a:lnTo>
                    <a:pt x="80" y="4"/>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06" name="Freeform 860"/>
            <p:cNvSpPr>
              <a:spLocks/>
            </p:cNvSpPr>
            <p:nvPr/>
          </p:nvSpPr>
          <p:spPr bwMode="auto">
            <a:xfrm>
              <a:off x="4323" y="2335"/>
              <a:ext cx="16" cy="235"/>
            </a:xfrm>
            <a:custGeom>
              <a:avLst/>
              <a:gdLst>
                <a:gd name="T0" fmla="*/ 8 w 16"/>
                <a:gd name="T1" fmla="*/ 235 h 235"/>
                <a:gd name="T2" fmla="*/ 0 w 16"/>
                <a:gd name="T3" fmla="*/ 210 h 235"/>
                <a:gd name="T4" fmla="*/ 0 w 16"/>
                <a:gd name="T5" fmla="*/ 189 h 235"/>
                <a:gd name="T6" fmla="*/ 2 w 16"/>
                <a:gd name="T7" fmla="*/ 156 h 235"/>
                <a:gd name="T8" fmla="*/ 8 w 16"/>
                <a:gd name="T9" fmla="*/ 121 h 235"/>
                <a:gd name="T10" fmla="*/ 16 w 16"/>
                <a:gd name="T11" fmla="*/ 69 h 235"/>
                <a:gd name="T12" fmla="*/ 12 w 16"/>
                <a:gd name="T13" fmla="*/ 31 h 235"/>
                <a:gd name="T14" fmla="*/ 8 w 16"/>
                <a:gd name="T15" fmla="*/ 0 h 235"/>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35"/>
                <a:gd name="T26" fmla="*/ 16 w 1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35">
                  <a:moveTo>
                    <a:pt x="8" y="235"/>
                  </a:moveTo>
                  <a:lnTo>
                    <a:pt x="0" y="210"/>
                  </a:lnTo>
                  <a:lnTo>
                    <a:pt x="0" y="189"/>
                  </a:lnTo>
                  <a:lnTo>
                    <a:pt x="2" y="156"/>
                  </a:lnTo>
                  <a:lnTo>
                    <a:pt x="8" y="121"/>
                  </a:lnTo>
                  <a:lnTo>
                    <a:pt x="16" y="69"/>
                  </a:lnTo>
                  <a:lnTo>
                    <a:pt x="12" y="31"/>
                  </a:lnTo>
                  <a:lnTo>
                    <a:pt x="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07" name="Freeform 861"/>
            <p:cNvSpPr>
              <a:spLocks/>
            </p:cNvSpPr>
            <p:nvPr/>
          </p:nvSpPr>
          <p:spPr bwMode="auto">
            <a:xfrm>
              <a:off x="4331" y="2433"/>
              <a:ext cx="79" cy="137"/>
            </a:xfrm>
            <a:custGeom>
              <a:avLst/>
              <a:gdLst>
                <a:gd name="T0" fmla="*/ 0 w 79"/>
                <a:gd name="T1" fmla="*/ 137 h 137"/>
                <a:gd name="T2" fmla="*/ 0 w 79"/>
                <a:gd name="T3" fmla="*/ 135 h 137"/>
                <a:gd name="T4" fmla="*/ 2 w 79"/>
                <a:gd name="T5" fmla="*/ 135 h 137"/>
                <a:gd name="T6" fmla="*/ 10 w 79"/>
                <a:gd name="T7" fmla="*/ 110 h 137"/>
                <a:gd name="T8" fmla="*/ 17 w 79"/>
                <a:gd name="T9" fmla="*/ 91 h 137"/>
                <a:gd name="T10" fmla="*/ 33 w 79"/>
                <a:gd name="T11" fmla="*/ 73 h 137"/>
                <a:gd name="T12" fmla="*/ 50 w 79"/>
                <a:gd name="T13" fmla="*/ 58 h 137"/>
                <a:gd name="T14" fmla="*/ 61 w 79"/>
                <a:gd name="T15" fmla="*/ 46 h 137"/>
                <a:gd name="T16" fmla="*/ 71 w 79"/>
                <a:gd name="T17" fmla="*/ 31 h 137"/>
                <a:gd name="T18" fmla="*/ 75 w 79"/>
                <a:gd name="T19" fmla="*/ 14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0" y="135"/>
                  </a:lnTo>
                  <a:lnTo>
                    <a:pt x="2" y="135"/>
                  </a:lnTo>
                  <a:lnTo>
                    <a:pt x="10" y="110"/>
                  </a:lnTo>
                  <a:lnTo>
                    <a:pt x="17" y="91"/>
                  </a:lnTo>
                  <a:lnTo>
                    <a:pt x="33" y="73"/>
                  </a:lnTo>
                  <a:lnTo>
                    <a:pt x="50" y="58"/>
                  </a:lnTo>
                  <a:lnTo>
                    <a:pt x="61" y="46"/>
                  </a:lnTo>
                  <a:lnTo>
                    <a:pt x="71" y="31"/>
                  </a:lnTo>
                  <a:lnTo>
                    <a:pt x="75" y="14"/>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08" name="Freeform 862"/>
            <p:cNvSpPr>
              <a:spLocks/>
            </p:cNvSpPr>
            <p:nvPr/>
          </p:nvSpPr>
          <p:spPr bwMode="auto">
            <a:xfrm>
              <a:off x="4402" y="2199"/>
              <a:ext cx="15" cy="234"/>
            </a:xfrm>
            <a:custGeom>
              <a:avLst/>
              <a:gdLst>
                <a:gd name="T0" fmla="*/ 8 w 15"/>
                <a:gd name="T1" fmla="*/ 0 h 234"/>
                <a:gd name="T2" fmla="*/ 0 w 15"/>
                <a:gd name="T3" fmla="*/ 34 h 234"/>
                <a:gd name="T4" fmla="*/ 0 w 15"/>
                <a:gd name="T5" fmla="*/ 61 h 234"/>
                <a:gd name="T6" fmla="*/ 4 w 15"/>
                <a:gd name="T7" fmla="*/ 86 h 234"/>
                <a:gd name="T8" fmla="*/ 10 w 15"/>
                <a:gd name="T9" fmla="*/ 111 h 234"/>
                <a:gd name="T10" fmla="*/ 15 w 15"/>
                <a:gd name="T11" fmla="*/ 151 h 234"/>
                <a:gd name="T12" fmla="*/ 12 w 15"/>
                <a:gd name="T13" fmla="*/ 188 h 234"/>
                <a:gd name="T14" fmla="*/ 12 w 15"/>
                <a:gd name="T15" fmla="*/ 198 h 234"/>
                <a:gd name="T16" fmla="*/ 8 w 15"/>
                <a:gd name="T17" fmla="*/ 234 h 2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4"/>
                <a:gd name="T29" fmla="*/ 15 w 15"/>
                <a:gd name="T30" fmla="*/ 234 h 2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4">
                  <a:moveTo>
                    <a:pt x="8" y="0"/>
                  </a:moveTo>
                  <a:lnTo>
                    <a:pt x="0" y="34"/>
                  </a:lnTo>
                  <a:lnTo>
                    <a:pt x="0" y="61"/>
                  </a:lnTo>
                  <a:lnTo>
                    <a:pt x="4" y="86"/>
                  </a:lnTo>
                  <a:lnTo>
                    <a:pt x="10" y="111"/>
                  </a:lnTo>
                  <a:lnTo>
                    <a:pt x="15" y="151"/>
                  </a:lnTo>
                  <a:lnTo>
                    <a:pt x="12" y="188"/>
                  </a:lnTo>
                  <a:lnTo>
                    <a:pt x="12" y="198"/>
                  </a:lnTo>
                  <a:lnTo>
                    <a:pt x="8" y="23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09" name="Freeform 863"/>
            <p:cNvSpPr>
              <a:spLocks/>
            </p:cNvSpPr>
            <p:nvPr/>
          </p:nvSpPr>
          <p:spPr bwMode="auto">
            <a:xfrm>
              <a:off x="4331" y="2199"/>
              <a:ext cx="79" cy="136"/>
            </a:xfrm>
            <a:custGeom>
              <a:avLst/>
              <a:gdLst>
                <a:gd name="T0" fmla="*/ 79 w 79"/>
                <a:gd name="T1" fmla="*/ 0 h 136"/>
                <a:gd name="T2" fmla="*/ 65 w 79"/>
                <a:gd name="T3" fmla="*/ 13 h 136"/>
                <a:gd name="T4" fmla="*/ 58 w 79"/>
                <a:gd name="T5" fmla="*/ 25 h 136"/>
                <a:gd name="T6" fmla="*/ 27 w 79"/>
                <a:gd name="T7" fmla="*/ 69 h 136"/>
                <a:gd name="T8" fmla="*/ 8 w 79"/>
                <a:gd name="T9" fmla="*/ 105 h 136"/>
                <a:gd name="T10" fmla="*/ 2 w 79"/>
                <a:gd name="T11" fmla="*/ 123 h 136"/>
                <a:gd name="T12" fmla="*/ 0 w 79"/>
                <a:gd name="T13" fmla="*/ 136 h 136"/>
                <a:gd name="T14" fmla="*/ 0 60000 65536"/>
                <a:gd name="T15" fmla="*/ 0 60000 65536"/>
                <a:gd name="T16" fmla="*/ 0 60000 65536"/>
                <a:gd name="T17" fmla="*/ 0 60000 65536"/>
                <a:gd name="T18" fmla="*/ 0 60000 65536"/>
                <a:gd name="T19" fmla="*/ 0 60000 65536"/>
                <a:gd name="T20" fmla="*/ 0 60000 65536"/>
                <a:gd name="T21" fmla="*/ 0 w 79"/>
                <a:gd name="T22" fmla="*/ 0 h 136"/>
                <a:gd name="T23" fmla="*/ 79 w 79"/>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6">
                  <a:moveTo>
                    <a:pt x="79" y="0"/>
                  </a:moveTo>
                  <a:lnTo>
                    <a:pt x="65" y="13"/>
                  </a:lnTo>
                  <a:lnTo>
                    <a:pt x="58" y="25"/>
                  </a:lnTo>
                  <a:lnTo>
                    <a:pt x="27" y="69"/>
                  </a:lnTo>
                  <a:lnTo>
                    <a:pt x="8" y="105"/>
                  </a:lnTo>
                  <a:lnTo>
                    <a:pt x="2" y="123"/>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10" name="Freeform 864"/>
            <p:cNvSpPr>
              <a:spLocks/>
            </p:cNvSpPr>
            <p:nvPr/>
          </p:nvSpPr>
          <p:spPr bwMode="auto">
            <a:xfrm>
              <a:off x="3854" y="2283"/>
              <a:ext cx="40" cy="287"/>
            </a:xfrm>
            <a:custGeom>
              <a:avLst/>
              <a:gdLst>
                <a:gd name="T0" fmla="*/ 6 w 40"/>
                <a:gd name="T1" fmla="*/ 287 h 287"/>
                <a:gd name="T2" fmla="*/ 9 w 40"/>
                <a:gd name="T3" fmla="*/ 254 h 287"/>
                <a:gd name="T4" fmla="*/ 11 w 40"/>
                <a:gd name="T5" fmla="*/ 229 h 287"/>
                <a:gd name="T6" fmla="*/ 9 w 40"/>
                <a:gd name="T7" fmla="*/ 198 h 287"/>
                <a:gd name="T8" fmla="*/ 6 w 40"/>
                <a:gd name="T9" fmla="*/ 175 h 287"/>
                <a:gd name="T10" fmla="*/ 2 w 40"/>
                <a:gd name="T11" fmla="*/ 129 h 287"/>
                <a:gd name="T12" fmla="*/ 0 w 40"/>
                <a:gd name="T13" fmla="*/ 94 h 287"/>
                <a:gd name="T14" fmla="*/ 2 w 40"/>
                <a:gd name="T15" fmla="*/ 69 h 287"/>
                <a:gd name="T16" fmla="*/ 6 w 40"/>
                <a:gd name="T17" fmla="*/ 52 h 287"/>
                <a:gd name="T18" fmla="*/ 21 w 40"/>
                <a:gd name="T19" fmla="*/ 27 h 287"/>
                <a:gd name="T20" fmla="*/ 25 w 40"/>
                <a:gd name="T21" fmla="*/ 23 h 287"/>
                <a:gd name="T22" fmla="*/ 40 w 40"/>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287"/>
                <a:gd name="T38" fmla="*/ 40 w 40"/>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287">
                  <a:moveTo>
                    <a:pt x="6" y="287"/>
                  </a:moveTo>
                  <a:lnTo>
                    <a:pt x="9" y="254"/>
                  </a:lnTo>
                  <a:lnTo>
                    <a:pt x="11" y="229"/>
                  </a:lnTo>
                  <a:lnTo>
                    <a:pt x="9" y="198"/>
                  </a:lnTo>
                  <a:lnTo>
                    <a:pt x="6" y="175"/>
                  </a:lnTo>
                  <a:lnTo>
                    <a:pt x="2" y="129"/>
                  </a:lnTo>
                  <a:lnTo>
                    <a:pt x="0" y="94"/>
                  </a:lnTo>
                  <a:lnTo>
                    <a:pt x="2" y="69"/>
                  </a:lnTo>
                  <a:lnTo>
                    <a:pt x="6" y="52"/>
                  </a:lnTo>
                  <a:lnTo>
                    <a:pt x="21" y="27"/>
                  </a:lnTo>
                  <a:lnTo>
                    <a:pt x="25" y="23"/>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11" name="Freeform 865"/>
            <p:cNvSpPr>
              <a:spLocks/>
            </p:cNvSpPr>
            <p:nvPr/>
          </p:nvSpPr>
          <p:spPr bwMode="auto">
            <a:xfrm>
              <a:off x="3937" y="2195"/>
              <a:ext cx="188" cy="13"/>
            </a:xfrm>
            <a:custGeom>
              <a:avLst/>
              <a:gdLst>
                <a:gd name="T0" fmla="*/ 0 w 188"/>
                <a:gd name="T1" fmla="*/ 13 h 13"/>
                <a:gd name="T2" fmla="*/ 21 w 188"/>
                <a:gd name="T3" fmla="*/ 2 h 13"/>
                <a:gd name="T4" fmla="*/ 38 w 188"/>
                <a:gd name="T5" fmla="*/ 0 h 13"/>
                <a:gd name="T6" fmla="*/ 65 w 188"/>
                <a:gd name="T7" fmla="*/ 0 h 13"/>
                <a:gd name="T8" fmla="*/ 94 w 188"/>
                <a:gd name="T9" fmla="*/ 5 h 13"/>
                <a:gd name="T10" fmla="*/ 115 w 188"/>
                <a:gd name="T11" fmla="*/ 9 h 13"/>
                <a:gd name="T12" fmla="*/ 138 w 188"/>
                <a:gd name="T13" fmla="*/ 11 h 13"/>
                <a:gd name="T14" fmla="*/ 167 w 188"/>
                <a:gd name="T15" fmla="*/ 9 h 13"/>
                <a:gd name="T16" fmla="*/ 188 w 188"/>
                <a:gd name="T17" fmla="*/ 4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13"/>
                <a:gd name="T29" fmla="*/ 188 w 188"/>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13">
                  <a:moveTo>
                    <a:pt x="0" y="13"/>
                  </a:moveTo>
                  <a:lnTo>
                    <a:pt x="21" y="2"/>
                  </a:lnTo>
                  <a:lnTo>
                    <a:pt x="38" y="0"/>
                  </a:lnTo>
                  <a:lnTo>
                    <a:pt x="65" y="0"/>
                  </a:lnTo>
                  <a:lnTo>
                    <a:pt x="94" y="5"/>
                  </a:lnTo>
                  <a:lnTo>
                    <a:pt x="115" y="9"/>
                  </a:lnTo>
                  <a:lnTo>
                    <a:pt x="138" y="11"/>
                  </a:lnTo>
                  <a:lnTo>
                    <a:pt x="167" y="9"/>
                  </a:lnTo>
                  <a:lnTo>
                    <a:pt x="188"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12" name="Freeform 866"/>
            <p:cNvSpPr>
              <a:spLocks/>
            </p:cNvSpPr>
            <p:nvPr/>
          </p:nvSpPr>
          <p:spPr bwMode="auto">
            <a:xfrm>
              <a:off x="4266" y="2195"/>
              <a:ext cx="144" cy="7"/>
            </a:xfrm>
            <a:custGeom>
              <a:avLst/>
              <a:gdLst>
                <a:gd name="T0" fmla="*/ 0 w 144"/>
                <a:gd name="T1" fmla="*/ 0 h 7"/>
                <a:gd name="T2" fmla="*/ 23 w 144"/>
                <a:gd name="T3" fmla="*/ 2 h 7"/>
                <a:gd name="T4" fmla="*/ 48 w 144"/>
                <a:gd name="T5" fmla="*/ 4 h 7"/>
                <a:gd name="T6" fmla="*/ 84 w 144"/>
                <a:gd name="T7" fmla="*/ 7 h 7"/>
                <a:gd name="T8" fmla="*/ 117 w 144"/>
                <a:gd name="T9" fmla="*/ 5 h 7"/>
                <a:gd name="T10" fmla="*/ 144 w 144"/>
                <a:gd name="T11" fmla="*/ 4 h 7"/>
                <a:gd name="T12" fmla="*/ 0 60000 65536"/>
                <a:gd name="T13" fmla="*/ 0 60000 65536"/>
                <a:gd name="T14" fmla="*/ 0 60000 65536"/>
                <a:gd name="T15" fmla="*/ 0 60000 65536"/>
                <a:gd name="T16" fmla="*/ 0 60000 65536"/>
                <a:gd name="T17" fmla="*/ 0 60000 65536"/>
                <a:gd name="T18" fmla="*/ 0 w 144"/>
                <a:gd name="T19" fmla="*/ 0 h 7"/>
                <a:gd name="T20" fmla="*/ 144 w 14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4" h="7">
                  <a:moveTo>
                    <a:pt x="0" y="0"/>
                  </a:moveTo>
                  <a:lnTo>
                    <a:pt x="23" y="2"/>
                  </a:lnTo>
                  <a:lnTo>
                    <a:pt x="48" y="4"/>
                  </a:lnTo>
                  <a:lnTo>
                    <a:pt x="84" y="7"/>
                  </a:lnTo>
                  <a:lnTo>
                    <a:pt x="117" y="5"/>
                  </a:lnTo>
                  <a:lnTo>
                    <a:pt x="144"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13" name="Freeform 867"/>
            <p:cNvSpPr>
              <a:spLocks/>
            </p:cNvSpPr>
            <p:nvPr/>
          </p:nvSpPr>
          <p:spPr bwMode="auto">
            <a:xfrm>
              <a:off x="3860" y="2199"/>
              <a:ext cx="265" cy="140"/>
            </a:xfrm>
            <a:custGeom>
              <a:avLst/>
              <a:gdLst>
                <a:gd name="T0" fmla="*/ 265 w 265"/>
                <a:gd name="T1" fmla="*/ 0 h 140"/>
                <a:gd name="T2" fmla="*/ 252 w 265"/>
                <a:gd name="T3" fmla="*/ 17 h 140"/>
                <a:gd name="T4" fmla="*/ 242 w 265"/>
                <a:gd name="T5" fmla="*/ 30 h 140"/>
                <a:gd name="T6" fmla="*/ 236 w 265"/>
                <a:gd name="T7" fmla="*/ 48 h 140"/>
                <a:gd name="T8" fmla="*/ 230 w 265"/>
                <a:gd name="T9" fmla="*/ 65 h 140"/>
                <a:gd name="T10" fmla="*/ 221 w 265"/>
                <a:gd name="T11" fmla="*/ 92 h 140"/>
                <a:gd name="T12" fmla="*/ 204 w 265"/>
                <a:gd name="T13" fmla="*/ 117 h 140"/>
                <a:gd name="T14" fmla="*/ 186 w 265"/>
                <a:gd name="T15" fmla="*/ 136 h 140"/>
                <a:gd name="T16" fmla="*/ 159 w 265"/>
                <a:gd name="T17" fmla="*/ 130 h 140"/>
                <a:gd name="T18" fmla="*/ 136 w 265"/>
                <a:gd name="T19" fmla="*/ 130 h 140"/>
                <a:gd name="T20" fmla="*/ 115 w 265"/>
                <a:gd name="T21" fmla="*/ 132 h 140"/>
                <a:gd name="T22" fmla="*/ 92 w 265"/>
                <a:gd name="T23" fmla="*/ 136 h 140"/>
                <a:gd name="T24" fmla="*/ 57 w 265"/>
                <a:gd name="T25" fmla="*/ 140 h 140"/>
                <a:gd name="T26" fmla="*/ 25 w 265"/>
                <a:gd name="T27" fmla="*/ 140 h 140"/>
                <a:gd name="T28" fmla="*/ 0 w 265"/>
                <a:gd name="T29" fmla="*/ 136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5"/>
                <a:gd name="T46" fmla="*/ 0 h 140"/>
                <a:gd name="T47" fmla="*/ 265 w 265"/>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5" h="140">
                  <a:moveTo>
                    <a:pt x="265" y="0"/>
                  </a:moveTo>
                  <a:lnTo>
                    <a:pt x="252" y="17"/>
                  </a:lnTo>
                  <a:lnTo>
                    <a:pt x="242" y="30"/>
                  </a:lnTo>
                  <a:lnTo>
                    <a:pt x="236" y="48"/>
                  </a:lnTo>
                  <a:lnTo>
                    <a:pt x="230" y="65"/>
                  </a:lnTo>
                  <a:lnTo>
                    <a:pt x="221" y="92"/>
                  </a:lnTo>
                  <a:lnTo>
                    <a:pt x="204" y="117"/>
                  </a:lnTo>
                  <a:lnTo>
                    <a:pt x="186" y="136"/>
                  </a:lnTo>
                  <a:lnTo>
                    <a:pt x="159" y="130"/>
                  </a:lnTo>
                  <a:lnTo>
                    <a:pt x="136" y="130"/>
                  </a:lnTo>
                  <a:lnTo>
                    <a:pt x="115" y="132"/>
                  </a:lnTo>
                  <a:lnTo>
                    <a:pt x="92" y="136"/>
                  </a:lnTo>
                  <a:lnTo>
                    <a:pt x="57" y="140"/>
                  </a:lnTo>
                  <a:lnTo>
                    <a:pt x="25" y="140"/>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14" name="Freeform 868"/>
            <p:cNvSpPr>
              <a:spLocks/>
            </p:cNvSpPr>
            <p:nvPr/>
          </p:nvSpPr>
          <p:spPr bwMode="auto">
            <a:xfrm>
              <a:off x="4165" y="2325"/>
              <a:ext cx="166" cy="20"/>
            </a:xfrm>
            <a:custGeom>
              <a:avLst/>
              <a:gdLst>
                <a:gd name="T0" fmla="*/ 166 w 166"/>
                <a:gd name="T1" fmla="*/ 10 h 20"/>
                <a:gd name="T2" fmla="*/ 164 w 166"/>
                <a:gd name="T3" fmla="*/ 10 h 20"/>
                <a:gd name="T4" fmla="*/ 164 w 166"/>
                <a:gd name="T5" fmla="*/ 10 h 20"/>
                <a:gd name="T6" fmla="*/ 139 w 166"/>
                <a:gd name="T7" fmla="*/ 2 h 20"/>
                <a:gd name="T8" fmla="*/ 122 w 166"/>
                <a:gd name="T9" fmla="*/ 0 h 20"/>
                <a:gd name="T10" fmla="*/ 99 w 166"/>
                <a:gd name="T11" fmla="*/ 2 h 20"/>
                <a:gd name="T12" fmla="*/ 77 w 166"/>
                <a:gd name="T13" fmla="*/ 10 h 20"/>
                <a:gd name="T14" fmla="*/ 62 w 166"/>
                <a:gd name="T15" fmla="*/ 16 h 20"/>
                <a:gd name="T16" fmla="*/ 45 w 166"/>
                <a:gd name="T17" fmla="*/ 20 h 20"/>
                <a:gd name="T18" fmla="*/ 20 w 166"/>
                <a:gd name="T19" fmla="*/ 16 h 20"/>
                <a:gd name="T20" fmla="*/ 0 w 166"/>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20"/>
                <a:gd name="T35" fmla="*/ 166 w 166"/>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20">
                  <a:moveTo>
                    <a:pt x="166" y="10"/>
                  </a:moveTo>
                  <a:lnTo>
                    <a:pt x="164" y="10"/>
                  </a:lnTo>
                  <a:lnTo>
                    <a:pt x="139" y="2"/>
                  </a:lnTo>
                  <a:lnTo>
                    <a:pt x="122" y="0"/>
                  </a:lnTo>
                  <a:lnTo>
                    <a:pt x="99" y="2"/>
                  </a:lnTo>
                  <a:lnTo>
                    <a:pt x="77" y="10"/>
                  </a:lnTo>
                  <a:lnTo>
                    <a:pt x="62" y="16"/>
                  </a:lnTo>
                  <a:lnTo>
                    <a:pt x="45" y="20"/>
                  </a:lnTo>
                  <a:lnTo>
                    <a:pt x="20" y="16"/>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15" name="Freeform 869"/>
            <p:cNvSpPr>
              <a:spLocks/>
            </p:cNvSpPr>
            <p:nvPr/>
          </p:nvSpPr>
          <p:spPr bwMode="auto">
            <a:xfrm>
              <a:off x="4046" y="2199"/>
              <a:ext cx="119" cy="196"/>
            </a:xfrm>
            <a:custGeom>
              <a:avLst/>
              <a:gdLst>
                <a:gd name="T0" fmla="*/ 79 w 119"/>
                <a:gd name="T1" fmla="*/ 0 h 196"/>
                <a:gd name="T2" fmla="*/ 81 w 119"/>
                <a:gd name="T3" fmla="*/ 13 h 196"/>
                <a:gd name="T4" fmla="*/ 81 w 119"/>
                <a:gd name="T5" fmla="*/ 23 h 196"/>
                <a:gd name="T6" fmla="*/ 81 w 119"/>
                <a:gd name="T7" fmla="*/ 42 h 196"/>
                <a:gd name="T8" fmla="*/ 79 w 119"/>
                <a:gd name="T9" fmla="*/ 57 h 196"/>
                <a:gd name="T10" fmla="*/ 69 w 119"/>
                <a:gd name="T11" fmla="*/ 67 h 196"/>
                <a:gd name="T12" fmla="*/ 64 w 119"/>
                <a:gd name="T13" fmla="*/ 75 h 196"/>
                <a:gd name="T14" fmla="*/ 60 w 119"/>
                <a:gd name="T15" fmla="*/ 92 h 196"/>
                <a:gd name="T16" fmla="*/ 54 w 119"/>
                <a:gd name="T17" fmla="*/ 105 h 196"/>
                <a:gd name="T18" fmla="*/ 46 w 119"/>
                <a:gd name="T19" fmla="*/ 126 h 196"/>
                <a:gd name="T20" fmla="*/ 39 w 119"/>
                <a:gd name="T21" fmla="*/ 142 h 196"/>
                <a:gd name="T22" fmla="*/ 19 w 119"/>
                <a:gd name="T23" fmla="*/ 171 h 196"/>
                <a:gd name="T24" fmla="*/ 0 w 119"/>
                <a:gd name="T25" fmla="*/ 194 h 196"/>
                <a:gd name="T26" fmla="*/ 23 w 119"/>
                <a:gd name="T27" fmla="*/ 196 h 196"/>
                <a:gd name="T28" fmla="*/ 41 w 119"/>
                <a:gd name="T29" fmla="*/ 196 h 196"/>
                <a:gd name="T30" fmla="*/ 71 w 119"/>
                <a:gd name="T31" fmla="*/ 196 h 196"/>
                <a:gd name="T32" fmla="*/ 96 w 119"/>
                <a:gd name="T33" fmla="*/ 196 h 196"/>
                <a:gd name="T34" fmla="*/ 110 w 119"/>
                <a:gd name="T35" fmla="*/ 194 h 196"/>
                <a:gd name="T36" fmla="*/ 119 w 119"/>
                <a:gd name="T37" fmla="*/ 194 h 1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9"/>
                <a:gd name="T58" fmla="*/ 0 h 196"/>
                <a:gd name="T59" fmla="*/ 119 w 119"/>
                <a:gd name="T60" fmla="*/ 196 h 1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9" h="196">
                  <a:moveTo>
                    <a:pt x="79" y="0"/>
                  </a:moveTo>
                  <a:lnTo>
                    <a:pt x="81" y="13"/>
                  </a:lnTo>
                  <a:lnTo>
                    <a:pt x="81" y="23"/>
                  </a:lnTo>
                  <a:lnTo>
                    <a:pt x="81" y="42"/>
                  </a:lnTo>
                  <a:lnTo>
                    <a:pt x="79" y="57"/>
                  </a:lnTo>
                  <a:lnTo>
                    <a:pt x="69" y="67"/>
                  </a:lnTo>
                  <a:lnTo>
                    <a:pt x="64" y="75"/>
                  </a:lnTo>
                  <a:lnTo>
                    <a:pt x="60" y="92"/>
                  </a:lnTo>
                  <a:lnTo>
                    <a:pt x="54" y="105"/>
                  </a:lnTo>
                  <a:lnTo>
                    <a:pt x="46" y="126"/>
                  </a:lnTo>
                  <a:lnTo>
                    <a:pt x="39" y="142"/>
                  </a:lnTo>
                  <a:lnTo>
                    <a:pt x="19" y="171"/>
                  </a:lnTo>
                  <a:lnTo>
                    <a:pt x="0" y="194"/>
                  </a:lnTo>
                  <a:lnTo>
                    <a:pt x="23" y="196"/>
                  </a:lnTo>
                  <a:lnTo>
                    <a:pt x="41" y="196"/>
                  </a:lnTo>
                  <a:lnTo>
                    <a:pt x="71" y="196"/>
                  </a:lnTo>
                  <a:lnTo>
                    <a:pt x="96" y="196"/>
                  </a:lnTo>
                  <a:lnTo>
                    <a:pt x="110" y="194"/>
                  </a:lnTo>
                  <a:lnTo>
                    <a:pt x="119" y="19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16" name="Freeform 870"/>
            <p:cNvSpPr>
              <a:spLocks/>
            </p:cNvSpPr>
            <p:nvPr/>
          </p:nvSpPr>
          <p:spPr bwMode="auto">
            <a:xfrm>
              <a:off x="4125" y="2256"/>
              <a:ext cx="85" cy="4"/>
            </a:xfrm>
            <a:custGeom>
              <a:avLst/>
              <a:gdLst>
                <a:gd name="T0" fmla="*/ 0 w 85"/>
                <a:gd name="T1" fmla="*/ 0 h 4"/>
                <a:gd name="T2" fmla="*/ 14 w 85"/>
                <a:gd name="T3" fmla="*/ 2 h 4"/>
                <a:gd name="T4" fmla="*/ 25 w 85"/>
                <a:gd name="T5" fmla="*/ 4 h 4"/>
                <a:gd name="T6" fmla="*/ 62 w 85"/>
                <a:gd name="T7" fmla="*/ 4 h 4"/>
                <a:gd name="T8" fmla="*/ 75 w 85"/>
                <a:gd name="T9" fmla="*/ 2 h 4"/>
                <a:gd name="T10" fmla="*/ 85 w 85"/>
                <a:gd name="T11" fmla="*/ 0 h 4"/>
                <a:gd name="T12" fmla="*/ 0 60000 65536"/>
                <a:gd name="T13" fmla="*/ 0 60000 65536"/>
                <a:gd name="T14" fmla="*/ 0 60000 65536"/>
                <a:gd name="T15" fmla="*/ 0 60000 65536"/>
                <a:gd name="T16" fmla="*/ 0 60000 65536"/>
                <a:gd name="T17" fmla="*/ 0 60000 65536"/>
                <a:gd name="T18" fmla="*/ 0 w 85"/>
                <a:gd name="T19" fmla="*/ 0 h 4"/>
                <a:gd name="T20" fmla="*/ 85 w 85"/>
                <a:gd name="T21" fmla="*/ 4 h 4"/>
              </a:gdLst>
              <a:ahLst/>
              <a:cxnLst>
                <a:cxn ang="T12">
                  <a:pos x="T0" y="T1"/>
                </a:cxn>
                <a:cxn ang="T13">
                  <a:pos x="T2" y="T3"/>
                </a:cxn>
                <a:cxn ang="T14">
                  <a:pos x="T4" y="T5"/>
                </a:cxn>
                <a:cxn ang="T15">
                  <a:pos x="T6" y="T7"/>
                </a:cxn>
                <a:cxn ang="T16">
                  <a:pos x="T8" y="T9"/>
                </a:cxn>
                <a:cxn ang="T17">
                  <a:pos x="T10" y="T11"/>
                </a:cxn>
              </a:cxnLst>
              <a:rect l="T18" t="T19" r="T20" b="T21"/>
              <a:pathLst>
                <a:path w="85" h="4">
                  <a:moveTo>
                    <a:pt x="0" y="0"/>
                  </a:moveTo>
                  <a:lnTo>
                    <a:pt x="14" y="2"/>
                  </a:lnTo>
                  <a:lnTo>
                    <a:pt x="25" y="4"/>
                  </a:lnTo>
                  <a:lnTo>
                    <a:pt x="62" y="4"/>
                  </a:lnTo>
                  <a:lnTo>
                    <a:pt x="75" y="2"/>
                  </a:lnTo>
                  <a:lnTo>
                    <a:pt x="8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17" name="Freeform 871"/>
            <p:cNvSpPr>
              <a:spLocks/>
            </p:cNvSpPr>
            <p:nvPr/>
          </p:nvSpPr>
          <p:spPr bwMode="auto">
            <a:xfrm>
              <a:off x="4046" y="2335"/>
              <a:ext cx="2" cy="58"/>
            </a:xfrm>
            <a:custGeom>
              <a:avLst/>
              <a:gdLst>
                <a:gd name="T0" fmla="*/ 0 w 2"/>
                <a:gd name="T1" fmla="*/ 0 h 58"/>
                <a:gd name="T2" fmla="*/ 2 w 2"/>
                <a:gd name="T3" fmla="*/ 12 h 58"/>
                <a:gd name="T4" fmla="*/ 2 w 2"/>
                <a:gd name="T5" fmla="*/ 19 h 58"/>
                <a:gd name="T6" fmla="*/ 2 w 2"/>
                <a:gd name="T7" fmla="*/ 40 h 58"/>
                <a:gd name="T8" fmla="*/ 0 w 2"/>
                <a:gd name="T9" fmla="*/ 58 h 58"/>
                <a:gd name="T10" fmla="*/ 0 60000 65536"/>
                <a:gd name="T11" fmla="*/ 0 60000 65536"/>
                <a:gd name="T12" fmla="*/ 0 60000 65536"/>
                <a:gd name="T13" fmla="*/ 0 60000 65536"/>
                <a:gd name="T14" fmla="*/ 0 60000 65536"/>
                <a:gd name="T15" fmla="*/ 0 w 2"/>
                <a:gd name="T16" fmla="*/ 0 h 58"/>
                <a:gd name="T17" fmla="*/ 2 w 2"/>
                <a:gd name="T18" fmla="*/ 58 h 58"/>
              </a:gdLst>
              <a:ahLst/>
              <a:cxnLst>
                <a:cxn ang="T10">
                  <a:pos x="T0" y="T1"/>
                </a:cxn>
                <a:cxn ang="T11">
                  <a:pos x="T2" y="T3"/>
                </a:cxn>
                <a:cxn ang="T12">
                  <a:pos x="T4" y="T5"/>
                </a:cxn>
                <a:cxn ang="T13">
                  <a:pos x="T6" y="T7"/>
                </a:cxn>
                <a:cxn ang="T14">
                  <a:pos x="T8" y="T9"/>
                </a:cxn>
              </a:cxnLst>
              <a:rect l="T15" t="T16" r="T17" b="T18"/>
              <a:pathLst>
                <a:path w="2" h="58">
                  <a:moveTo>
                    <a:pt x="0" y="0"/>
                  </a:moveTo>
                  <a:lnTo>
                    <a:pt x="2" y="12"/>
                  </a:lnTo>
                  <a:lnTo>
                    <a:pt x="2" y="19"/>
                  </a:lnTo>
                  <a:lnTo>
                    <a:pt x="2" y="40"/>
                  </a:lnTo>
                  <a:lnTo>
                    <a:pt x="0"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18" name="Freeform 872"/>
            <p:cNvSpPr>
              <a:spLocks/>
            </p:cNvSpPr>
            <p:nvPr/>
          </p:nvSpPr>
          <p:spPr bwMode="auto">
            <a:xfrm>
              <a:off x="4160" y="2335"/>
              <a:ext cx="5" cy="58"/>
            </a:xfrm>
            <a:custGeom>
              <a:avLst/>
              <a:gdLst>
                <a:gd name="T0" fmla="*/ 5 w 5"/>
                <a:gd name="T1" fmla="*/ 0 h 58"/>
                <a:gd name="T2" fmla="*/ 2 w 5"/>
                <a:gd name="T3" fmla="*/ 15 h 58"/>
                <a:gd name="T4" fmla="*/ 0 w 5"/>
                <a:gd name="T5" fmla="*/ 27 h 58"/>
                <a:gd name="T6" fmla="*/ 2 w 5"/>
                <a:gd name="T7" fmla="*/ 44 h 58"/>
                <a:gd name="T8" fmla="*/ 5 w 5"/>
                <a:gd name="T9" fmla="*/ 58 h 58"/>
                <a:gd name="T10" fmla="*/ 0 60000 65536"/>
                <a:gd name="T11" fmla="*/ 0 60000 65536"/>
                <a:gd name="T12" fmla="*/ 0 60000 65536"/>
                <a:gd name="T13" fmla="*/ 0 60000 65536"/>
                <a:gd name="T14" fmla="*/ 0 60000 65536"/>
                <a:gd name="T15" fmla="*/ 0 w 5"/>
                <a:gd name="T16" fmla="*/ 0 h 58"/>
                <a:gd name="T17" fmla="*/ 5 w 5"/>
                <a:gd name="T18" fmla="*/ 58 h 58"/>
              </a:gdLst>
              <a:ahLst/>
              <a:cxnLst>
                <a:cxn ang="T10">
                  <a:pos x="T0" y="T1"/>
                </a:cxn>
                <a:cxn ang="T11">
                  <a:pos x="T2" y="T3"/>
                </a:cxn>
                <a:cxn ang="T12">
                  <a:pos x="T4" y="T5"/>
                </a:cxn>
                <a:cxn ang="T13">
                  <a:pos x="T6" y="T7"/>
                </a:cxn>
                <a:cxn ang="T14">
                  <a:pos x="T8" y="T9"/>
                </a:cxn>
              </a:cxnLst>
              <a:rect l="T15" t="T16" r="T17" b="T18"/>
              <a:pathLst>
                <a:path w="5" h="58">
                  <a:moveTo>
                    <a:pt x="5" y="0"/>
                  </a:moveTo>
                  <a:lnTo>
                    <a:pt x="2" y="15"/>
                  </a:lnTo>
                  <a:lnTo>
                    <a:pt x="0" y="27"/>
                  </a:lnTo>
                  <a:lnTo>
                    <a:pt x="2" y="44"/>
                  </a:lnTo>
                  <a:lnTo>
                    <a:pt x="5"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19" name="Freeform 873"/>
            <p:cNvSpPr>
              <a:spLocks/>
            </p:cNvSpPr>
            <p:nvPr/>
          </p:nvSpPr>
          <p:spPr bwMode="auto">
            <a:xfrm>
              <a:off x="4165" y="2260"/>
              <a:ext cx="45" cy="75"/>
            </a:xfrm>
            <a:custGeom>
              <a:avLst/>
              <a:gdLst>
                <a:gd name="T0" fmla="*/ 45 w 45"/>
                <a:gd name="T1" fmla="*/ 0 h 75"/>
                <a:gd name="T2" fmla="*/ 33 w 45"/>
                <a:gd name="T3" fmla="*/ 27 h 75"/>
                <a:gd name="T4" fmla="*/ 24 w 45"/>
                <a:gd name="T5" fmla="*/ 48 h 75"/>
                <a:gd name="T6" fmla="*/ 18 w 45"/>
                <a:gd name="T7" fmla="*/ 56 h 75"/>
                <a:gd name="T8" fmla="*/ 10 w 45"/>
                <a:gd name="T9" fmla="*/ 62 h 75"/>
                <a:gd name="T10" fmla="*/ 2 w 45"/>
                <a:gd name="T11" fmla="*/ 67 h 75"/>
                <a:gd name="T12" fmla="*/ 0 w 45"/>
                <a:gd name="T13" fmla="*/ 75 h 75"/>
                <a:gd name="T14" fmla="*/ 0 60000 65536"/>
                <a:gd name="T15" fmla="*/ 0 60000 65536"/>
                <a:gd name="T16" fmla="*/ 0 60000 65536"/>
                <a:gd name="T17" fmla="*/ 0 60000 65536"/>
                <a:gd name="T18" fmla="*/ 0 60000 65536"/>
                <a:gd name="T19" fmla="*/ 0 60000 65536"/>
                <a:gd name="T20" fmla="*/ 0 60000 65536"/>
                <a:gd name="T21" fmla="*/ 0 w 45"/>
                <a:gd name="T22" fmla="*/ 0 h 75"/>
                <a:gd name="T23" fmla="*/ 45 w 45"/>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75">
                  <a:moveTo>
                    <a:pt x="45" y="0"/>
                  </a:moveTo>
                  <a:lnTo>
                    <a:pt x="33" y="27"/>
                  </a:lnTo>
                  <a:lnTo>
                    <a:pt x="24" y="48"/>
                  </a:lnTo>
                  <a:lnTo>
                    <a:pt x="18" y="56"/>
                  </a:lnTo>
                  <a:lnTo>
                    <a:pt x="10" y="62"/>
                  </a:lnTo>
                  <a:lnTo>
                    <a:pt x="2"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20" name="Freeform 874"/>
            <p:cNvSpPr>
              <a:spLocks/>
            </p:cNvSpPr>
            <p:nvPr/>
          </p:nvSpPr>
          <p:spPr bwMode="auto">
            <a:xfrm>
              <a:off x="3925" y="2377"/>
              <a:ext cx="56" cy="62"/>
            </a:xfrm>
            <a:custGeom>
              <a:avLst/>
              <a:gdLst>
                <a:gd name="T0" fmla="*/ 52 w 56"/>
                <a:gd name="T1" fmla="*/ 45 h 62"/>
                <a:gd name="T2" fmla="*/ 46 w 56"/>
                <a:gd name="T3" fmla="*/ 54 h 62"/>
                <a:gd name="T4" fmla="*/ 40 w 56"/>
                <a:gd name="T5" fmla="*/ 58 h 62"/>
                <a:gd name="T6" fmla="*/ 27 w 56"/>
                <a:gd name="T7" fmla="*/ 62 h 62"/>
                <a:gd name="T8" fmla="*/ 15 w 56"/>
                <a:gd name="T9" fmla="*/ 58 h 62"/>
                <a:gd name="T10" fmla="*/ 6 w 56"/>
                <a:gd name="T11" fmla="*/ 45 h 62"/>
                <a:gd name="T12" fmla="*/ 2 w 56"/>
                <a:gd name="T13" fmla="*/ 33 h 62"/>
                <a:gd name="T14" fmla="*/ 0 w 56"/>
                <a:gd name="T15" fmla="*/ 18 h 62"/>
                <a:gd name="T16" fmla="*/ 4 w 56"/>
                <a:gd name="T17" fmla="*/ 8 h 62"/>
                <a:gd name="T18" fmla="*/ 15 w 56"/>
                <a:gd name="T19" fmla="*/ 2 h 62"/>
                <a:gd name="T20" fmla="*/ 25 w 56"/>
                <a:gd name="T21" fmla="*/ 0 h 62"/>
                <a:gd name="T22" fmla="*/ 40 w 56"/>
                <a:gd name="T23" fmla="*/ 0 h 62"/>
                <a:gd name="T24" fmla="*/ 52 w 56"/>
                <a:gd name="T25" fmla="*/ 6 h 62"/>
                <a:gd name="T26" fmla="*/ 56 w 56"/>
                <a:gd name="T27" fmla="*/ 18 h 62"/>
                <a:gd name="T28" fmla="*/ 56 w 56"/>
                <a:gd name="T29" fmla="*/ 29 h 62"/>
                <a:gd name="T30" fmla="*/ 54 w 56"/>
                <a:gd name="T31" fmla="*/ 39 h 62"/>
                <a:gd name="T32" fmla="*/ 52 w 56"/>
                <a:gd name="T33" fmla="*/ 45 h 62"/>
                <a:gd name="T34" fmla="*/ 50 w 56"/>
                <a:gd name="T35" fmla="*/ 48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2" y="45"/>
                  </a:moveTo>
                  <a:lnTo>
                    <a:pt x="46" y="54"/>
                  </a:lnTo>
                  <a:lnTo>
                    <a:pt x="40" y="58"/>
                  </a:lnTo>
                  <a:lnTo>
                    <a:pt x="27" y="62"/>
                  </a:lnTo>
                  <a:lnTo>
                    <a:pt x="15" y="58"/>
                  </a:lnTo>
                  <a:lnTo>
                    <a:pt x="6" y="45"/>
                  </a:lnTo>
                  <a:lnTo>
                    <a:pt x="2" y="33"/>
                  </a:lnTo>
                  <a:lnTo>
                    <a:pt x="0" y="18"/>
                  </a:lnTo>
                  <a:lnTo>
                    <a:pt x="4" y="8"/>
                  </a:lnTo>
                  <a:lnTo>
                    <a:pt x="15" y="2"/>
                  </a:lnTo>
                  <a:lnTo>
                    <a:pt x="25" y="0"/>
                  </a:lnTo>
                  <a:lnTo>
                    <a:pt x="40" y="0"/>
                  </a:lnTo>
                  <a:lnTo>
                    <a:pt x="52" y="6"/>
                  </a:lnTo>
                  <a:lnTo>
                    <a:pt x="56" y="18"/>
                  </a:lnTo>
                  <a:lnTo>
                    <a:pt x="56" y="29"/>
                  </a:lnTo>
                  <a:lnTo>
                    <a:pt x="54" y="39"/>
                  </a:lnTo>
                  <a:lnTo>
                    <a:pt x="52" y="45"/>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21" name="Freeform 875"/>
            <p:cNvSpPr>
              <a:spLocks/>
            </p:cNvSpPr>
            <p:nvPr/>
          </p:nvSpPr>
          <p:spPr bwMode="auto">
            <a:xfrm>
              <a:off x="3921" y="2481"/>
              <a:ext cx="62" cy="62"/>
            </a:xfrm>
            <a:custGeom>
              <a:avLst/>
              <a:gdLst>
                <a:gd name="T0" fmla="*/ 29 w 62"/>
                <a:gd name="T1" fmla="*/ 62 h 62"/>
                <a:gd name="T2" fmla="*/ 37 w 62"/>
                <a:gd name="T3" fmla="*/ 62 h 62"/>
                <a:gd name="T4" fmla="*/ 43 w 62"/>
                <a:gd name="T5" fmla="*/ 60 h 62"/>
                <a:gd name="T6" fmla="*/ 50 w 62"/>
                <a:gd name="T7" fmla="*/ 52 h 62"/>
                <a:gd name="T8" fmla="*/ 56 w 62"/>
                <a:gd name="T9" fmla="*/ 45 h 62"/>
                <a:gd name="T10" fmla="*/ 62 w 62"/>
                <a:gd name="T11" fmla="*/ 29 h 62"/>
                <a:gd name="T12" fmla="*/ 62 w 62"/>
                <a:gd name="T13" fmla="*/ 20 h 62"/>
                <a:gd name="T14" fmla="*/ 54 w 62"/>
                <a:gd name="T15" fmla="*/ 6 h 62"/>
                <a:gd name="T16" fmla="*/ 43 w 62"/>
                <a:gd name="T17" fmla="*/ 0 h 62"/>
                <a:gd name="T18" fmla="*/ 29 w 62"/>
                <a:gd name="T19" fmla="*/ 2 h 62"/>
                <a:gd name="T20" fmla="*/ 19 w 62"/>
                <a:gd name="T21" fmla="*/ 8 h 62"/>
                <a:gd name="T22" fmla="*/ 6 w 62"/>
                <a:gd name="T23" fmla="*/ 14 h 62"/>
                <a:gd name="T24" fmla="*/ 0 w 62"/>
                <a:gd name="T25" fmla="*/ 23 h 62"/>
                <a:gd name="T26" fmla="*/ 0 w 62"/>
                <a:gd name="T27" fmla="*/ 37 h 62"/>
                <a:gd name="T28" fmla="*/ 4 w 62"/>
                <a:gd name="T29" fmla="*/ 46 h 62"/>
                <a:gd name="T30" fmla="*/ 14 w 62"/>
                <a:gd name="T31" fmla="*/ 52 h 62"/>
                <a:gd name="T32" fmla="*/ 21 w 62"/>
                <a:gd name="T33" fmla="*/ 56 h 62"/>
                <a:gd name="T34" fmla="*/ 29 w 62"/>
                <a:gd name="T35" fmla="*/ 62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62"/>
                <a:gd name="T56" fmla="*/ 62 w 62"/>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62">
                  <a:moveTo>
                    <a:pt x="29" y="62"/>
                  </a:moveTo>
                  <a:lnTo>
                    <a:pt x="37" y="62"/>
                  </a:lnTo>
                  <a:lnTo>
                    <a:pt x="43" y="60"/>
                  </a:lnTo>
                  <a:lnTo>
                    <a:pt x="50" y="52"/>
                  </a:lnTo>
                  <a:lnTo>
                    <a:pt x="56" y="45"/>
                  </a:lnTo>
                  <a:lnTo>
                    <a:pt x="62" y="29"/>
                  </a:lnTo>
                  <a:lnTo>
                    <a:pt x="62" y="20"/>
                  </a:lnTo>
                  <a:lnTo>
                    <a:pt x="54" y="6"/>
                  </a:lnTo>
                  <a:lnTo>
                    <a:pt x="43" y="0"/>
                  </a:lnTo>
                  <a:lnTo>
                    <a:pt x="29" y="2"/>
                  </a:lnTo>
                  <a:lnTo>
                    <a:pt x="19" y="8"/>
                  </a:lnTo>
                  <a:lnTo>
                    <a:pt x="6" y="14"/>
                  </a:lnTo>
                  <a:lnTo>
                    <a:pt x="0" y="23"/>
                  </a:lnTo>
                  <a:lnTo>
                    <a:pt x="0" y="37"/>
                  </a:lnTo>
                  <a:lnTo>
                    <a:pt x="4" y="46"/>
                  </a:lnTo>
                  <a:lnTo>
                    <a:pt x="14" y="52"/>
                  </a:lnTo>
                  <a:lnTo>
                    <a:pt x="21" y="56"/>
                  </a:lnTo>
                  <a:lnTo>
                    <a:pt x="29" y="62"/>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22" name="Freeform 876"/>
            <p:cNvSpPr>
              <a:spLocks/>
            </p:cNvSpPr>
            <p:nvPr/>
          </p:nvSpPr>
          <p:spPr bwMode="auto">
            <a:xfrm>
              <a:off x="3663" y="2452"/>
              <a:ext cx="197" cy="10"/>
            </a:xfrm>
            <a:custGeom>
              <a:avLst/>
              <a:gdLst>
                <a:gd name="T0" fmla="*/ 197 w 197"/>
                <a:gd name="T1" fmla="*/ 6 h 10"/>
                <a:gd name="T2" fmla="*/ 183 w 197"/>
                <a:gd name="T3" fmla="*/ 10 h 10"/>
                <a:gd name="T4" fmla="*/ 174 w 197"/>
                <a:gd name="T5" fmla="*/ 10 h 10"/>
                <a:gd name="T6" fmla="*/ 158 w 197"/>
                <a:gd name="T7" fmla="*/ 8 h 10"/>
                <a:gd name="T8" fmla="*/ 145 w 197"/>
                <a:gd name="T9" fmla="*/ 6 h 10"/>
                <a:gd name="T10" fmla="*/ 133 w 197"/>
                <a:gd name="T11" fmla="*/ 2 h 10"/>
                <a:gd name="T12" fmla="*/ 124 w 197"/>
                <a:gd name="T13" fmla="*/ 0 h 10"/>
                <a:gd name="T14" fmla="*/ 114 w 197"/>
                <a:gd name="T15" fmla="*/ 2 h 10"/>
                <a:gd name="T16" fmla="*/ 104 w 197"/>
                <a:gd name="T17" fmla="*/ 4 h 10"/>
                <a:gd name="T18" fmla="*/ 91 w 197"/>
                <a:gd name="T19" fmla="*/ 6 h 10"/>
                <a:gd name="T20" fmla="*/ 74 w 197"/>
                <a:gd name="T21" fmla="*/ 6 h 10"/>
                <a:gd name="T22" fmla="*/ 60 w 197"/>
                <a:gd name="T23" fmla="*/ 4 h 10"/>
                <a:gd name="T24" fmla="*/ 27 w 197"/>
                <a:gd name="T25" fmla="*/ 4 h 10"/>
                <a:gd name="T26" fmla="*/ 0 w 197"/>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7"/>
                <a:gd name="T43" fmla="*/ 0 h 10"/>
                <a:gd name="T44" fmla="*/ 197 w 197"/>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7" h="10">
                  <a:moveTo>
                    <a:pt x="197" y="6"/>
                  </a:moveTo>
                  <a:lnTo>
                    <a:pt x="183" y="10"/>
                  </a:lnTo>
                  <a:lnTo>
                    <a:pt x="174" y="10"/>
                  </a:lnTo>
                  <a:lnTo>
                    <a:pt x="158" y="8"/>
                  </a:lnTo>
                  <a:lnTo>
                    <a:pt x="145" y="6"/>
                  </a:lnTo>
                  <a:lnTo>
                    <a:pt x="133" y="2"/>
                  </a:lnTo>
                  <a:lnTo>
                    <a:pt x="124" y="0"/>
                  </a:lnTo>
                  <a:lnTo>
                    <a:pt x="114" y="2"/>
                  </a:lnTo>
                  <a:lnTo>
                    <a:pt x="104" y="4"/>
                  </a:lnTo>
                  <a:lnTo>
                    <a:pt x="91" y="6"/>
                  </a:lnTo>
                  <a:lnTo>
                    <a:pt x="74" y="6"/>
                  </a:lnTo>
                  <a:lnTo>
                    <a:pt x="60" y="4"/>
                  </a:lnTo>
                  <a:lnTo>
                    <a:pt x="27" y="4"/>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23" name="Freeform 877"/>
            <p:cNvSpPr>
              <a:spLocks/>
            </p:cNvSpPr>
            <p:nvPr/>
          </p:nvSpPr>
          <p:spPr bwMode="auto">
            <a:xfrm>
              <a:off x="3769" y="2312"/>
              <a:ext cx="94" cy="13"/>
            </a:xfrm>
            <a:custGeom>
              <a:avLst/>
              <a:gdLst>
                <a:gd name="T0" fmla="*/ 94 w 94"/>
                <a:gd name="T1" fmla="*/ 4 h 13"/>
                <a:gd name="T2" fmla="*/ 79 w 94"/>
                <a:gd name="T3" fmla="*/ 4 h 13"/>
                <a:gd name="T4" fmla="*/ 64 w 94"/>
                <a:gd name="T5" fmla="*/ 0 h 13"/>
                <a:gd name="T6" fmla="*/ 44 w 94"/>
                <a:gd name="T7" fmla="*/ 0 h 13"/>
                <a:gd name="T8" fmla="*/ 39 w 94"/>
                <a:gd name="T9" fmla="*/ 0 h 13"/>
                <a:gd name="T10" fmla="*/ 33 w 94"/>
                <a:gd name="T11" fmla="*/ 6 h 13"/>
                <a:gd name="T12" fmla="*/ 27 w 94"/>
                <a:gd name="T13" fmla="*/ 10 h 13"/>
                <a:gd name="T14" fmla="*/ 12 w 94"/>
                <a:gd name="T15" fmla="*/ 13 h 13"/>
                <a:gd name="T16" fmla="*/ 0 w 94"/>
                <a:gd name="T17" fmla="*/ 12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13"/>
                <a:gd name="T29" fmla="*/ 94 w 9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13">
                  <a:moveTo>
                    <a:pt x="94" y="4"/>
                  </a:moveTo>
                  <a:lnTo>
                    <a:pt x="79" y="4"/>
                  </a:lnTo>
                  <a:lnTo>
                    <a:pt x="64" y="0"/>
                  </a:lnTo>
                  <a:lnTo>
                    <a:pt x="44" y="0"/>
                  </a:lnTo>
                  <a:lnTo>
                    <a:pt x="39" y="0"/>
                  </a:lnTo>
                  <a:lnTo>
                    <a:pt x="33" y="6"/>
                  </a:lnTo>
                  <a:lnTo>
                    <a:pt x="27" y="10"/>
                  </a:lnTo>
                  <a:lnTo>
                    <a:pt x="12" y="13"/>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24" name="Freeform 878"/>
            <p:cNvSpPr>
              <a:spLocks/>
            </p:cNvSpPr>
            <p:nvPr/>
          </p:nvSpPr>
          <p:spPr bwMode="auto">
            <a:xfrm>
              <a:off x="3663" y="2310"/>
              <a:ext cx="64" cy="4"/>
            </a:xfrm>
            <a:custGeom>
              <a:avLst/>
              <a:gdLst>
                <a:gd name="T0" fmla="*/ 64 w 64"/>
                <a:gd name="T1" fmla="*/ 0 h 4"/>
                <a:gd name="T2" fmla="*/ 47 w 64"/>
                <a:gd name="T3" fmla="*/ 2 h 4"/>
                <a:gd name="T4" fmla="*/ 33 w 64"/>
                <a:gd name="T5" fmla="*/ 4 h 4"/>
                <a:gd name="T6" fmla="*/ 14 w 64"/>
                <a:gd name="T7" fmla="*/ 2 h 4"/>
                <a:gd name="T8" fmla="*/ 0 w 64"/>
                <a:gd name="T9" fmla="*/ 2 h 4"/>
                <a:gd name="T10" fmla="*/ 0 60000 65536"/>
                <a:gd name="T11" fmla="*/ 0 60000 65536"/>
                <a:gd name="T12" fmla="*/ 0 60000 65536"/>
                <a:gd name="T13" fmla="*/ 0 60000 65536"/>
                <a:gd name="T14" fmla="*/ 0 60000 65536"/>
                <a:gd name="T15" fmla="*/ 0 w 64"/>
                <a:gd name="T16" fmla="*/ 0 h 4"/>
                <a:gd name="T17" fmla="*/ 64 w 64"/>
                <a:gd name="T18" fmla="*/ 4 h 4"/>
              </a:gdLst>
              <a:ahLst/>
              <a:cxnLst>
                <a:cxn ang="T10">
                  <a:pos x="T0" y="T1"/>
                </a:cxn>
                <a:cxn ang="T11">
                  <a:pos x="T2" y="T3"/>
                </a:cxn>
                <a:cxn ang="T12">
                  <a:pos x="T4" y="T5"/>
                </a:cxn>
                <a:cxn ang="T13">
                  <a:pos x="T6" y="T7"/>
                </a:cxn>
                <a:cxn ang="T14">
                  <a:pos x="T8" y="T9"/>
                </a:cxn>
              </a:cxnLst>
              <a:rect l="T15" t="T16" r="T17" b="T18"/>
              <a:pathLst>
                <a:path w="64" h="4">
                  <a:moveTo>
                    <a:pt x="64" y="0"/>
                  </a:moveTo>
                  <a:lnTo>
                    <a:pt x="47" y="2"/>
                  </a:lnTo>
                  <a:lnTo>
                    <a:pt x="33" y="4"/>
                  </a:lnTo>
                  <a:lnTo>
                    <a:pt x="14" y="2"/>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25" name="Line 879"/>
            <p:cNvSpPr>
              <a:spLocks noChangeShapeType="1"/>
            </p:cNvSpPr>
            <p:nvPr/>
          </p:nvSpPr>
          <p:spPr bwMode="auto">
            <a:xfrm>
              <a:off x="3754" y="2310"/>
              <a:ext cx="1"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426" name="Freeform 880"/>
            <p:cNvSpPr>
              <a:spLocks/>
            </p:cNvSpPr>
            <p:nvPr/>
          </p:nvSpPr>
          <p:spPr bwMode="auto">
            <a:xfrm>
              <a:off x="3756" y="2310"/>
              <a:ext cx="48" cy="6"/>
            </a:xfrm>
            <a:custGeom>
              <a:avLst/>
              <a:gdLst>
                <a:gd name="T0" fmla="*/ 48 w 48"/>
                <a:gd name="T1" fmla="*/ 0 h 6"/>
                <a:gd name="T2" fmla="*/ 34 w 48"/>
                <a:gd name="T3" fmla="*/ 4 h 6"/>
                <a:gd name="T4" fmla="*/ 25 w 48"/>
                <a:gd name="T5" fmla="*/ 6 h 6"/>
                <a:gd name="T6" fmla="*/ 15 w 48"/>
                <a:gd name="T7" fmla="*/ 4 h 6"/>
                <a:gd name="T8" fmla="*/ 7 w 48"/>
                <a:gd name="T9" fmla="*/ 2 h 6"/>
                <a:gd name="T10" fmla="*/ 4 w 48"/>
                <a:gd name="T11" fmla="*/ 0 h 6"/>
                <a:gd name="T12" fmla="*/ 0 w 48"/>
                <a:gd name="T13" fmla="*/ 0 h 6"/>
                <a:gd name="T14" fmla="*/ 0 60000 65536"/>
                <a:gd name="T15" fmla="*/ 0 60000 65536"/>
                <a:gd name="T16" fmla="*/ 0 60000 65536"/>
                <a:gd name="T17" fmla="*/ 0 60000 65536"/>
                <a:gd name="T18" fmla="*/ 0 60000 65536"/>
                <a:gd name="T19" fmla="*/ 0 60000 65536"/>
                <a:gd name="T20" fmla="*/ 0 60000 65536"/>
                <a:gd name="T21" fmla="*/ 0 w 48"/>
                <a:gd name="T22" fmla="*/ 0 h 6"/>
                <a:gd name="T23" fmla="*/ 48 w 4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
                  <a:moveTo>
                    <a:pt x="48" y="0"/>
                  </a:moveTo>
                  <a:lnTo>
                    <a:pt x="34" y="4"/>
                  </a:lnTo>
                  <a:lnTo>
                    <a:pt x="25" y="6"/>
                  </a:lnTo>
                  <a:lnTo>
                    <a:pt x="15" y="4"/>
                  </a:lnTo>
                  <a:lnTo>
                    <a:pt x="7" y="2"/>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27" name="Freeform 881"/>
            <p:cNvSpPr>
              <a:spLocks/>
            </p:cNvSpPr>
            <p:nvPr/>
          </p:nvSpPr>
          <p:spPr bwMode="auto">
            <a:xfrm>
              <a:off x="3727" y="2310"/>
              <a:ext cx="42" cy="14"/>
            </a:xfrm>
            <a:custGeom>
              <a:avLst/>
              <a:gdLst>
                <a:gd name="T0" fmla="*/ 42 w 42"/>
                <a:gd name="T1" fmla="*/ 14 h 14"/>
                <a:gd name="T2" fmla="*/ 33 w 42"/>
                <a:gd name="T3" fmla="*/ 8 h 14"/>
                <a:gd name="T4" fmla="*/ 29 w 42"/>
                <a:gd name="T5" fmla="*/ 0 h 14"/>
                <a:gd name="T6" fmla="*/ 27 w 42"/>
                <a:gd name="T7" fmla="*/ 0 h 14"/>
                <a:gd name="T8" fmla="*/ 11 w 42"/>
                <a:gd name="T9" fmla="*/ 0 h 14"/>
                <a:gd name="T10" fmla="*/ 0 w 42"/>
                <a:gd name="T11" fmla="*/ 0 h 14"/>
                <a:gd name="T12" fmla="*/ 0 60000 65536"/>
                <a:gd name="T13" fmla="*/ 0 60000 65536"/>
                <a:gd name="T14" fmla="*/ 0 60000 65536"/>
                <a:gd name="T15" fmla="*/ 0 60000 65536"/>
                <a:gd name="T16" fmla="*/ 0 60000 65536"/>
                <a:gd name="T17" fmla="*/ 0 60000 65536"/>
                <a:gd name="T18" fmla="*/ 0 w 42"/>
                <a:gd name="T19" fmla="*/ 0 h 14"/>
                <a:gd name="T20" fmla="*/ 42 w 4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42" h="14">
                  <a:moveTo>
                    <a:pt x="42" y="14"/>
                  </a:moveTo>
                  <a:lnTo>
                    <a:pt x="33" y="8"/>
                  </a:lnTo>
                  <a:lnTo>
                    <a:pt x="29" y="0"/>
                  </a:lnTo>
                  <a:lnTo>
                    <a:pt x="27" y="0"/>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28" name="Freeform 882"/>
            <p:cNvSpPr>
              <a:spLocks/>
            </p:cNvSpPr>
            <p:nvPr/>
          </p:nvSpPr>
          <p:spPr bwMode="auto">
            <a:xfrm>
              <a:off x="3638" y="2310"/>
              <a:ext cx="25" cy="148"/>
            </a:xfrm>
            <a:custGeom>
              <a:avLst/>
              <a:gdLst>
                <a:gd name="T0" fmla="*/ 24 w 25"/>
                <a:gd name="T1" fmla="*/ 0 h 148"/>
                <a:gd name="T2" fmla="*/ 20 w 25"/>
                <a:gd name="T3" fmla="*/ 2 h 148"/>
                <a:gd name="T4" fmla="*/ 18 w 25"/>
                <a:gd name="T5" fmla="*/ 6 h 148"/>
                <a:gd name="T6" fmla="*/ 14 w 25"/>
                <a:gd name="T7" fmla="*/ 19 h 148"/>
                <a:gd name="T8" fmla="*/ 12 w 25"/>
                <a:gd name="T9" fmla="*/ 29 h 148"/>
                <a:gd name="T10" fmla="*/ 12 w 25"/>
                <a:gd name="T11" fmla="*/ 29 h 148"/>
                <a:gd name="T12" fmla="*/ 8 w 25"/>
                <a:gd name="T13" fmla="*/ 46 h 148"/>
                <a:gd name="T14" fmla="*/ 4 w 25"/>
                <a:gd name="T15" fmla="*/ 62 h 148"/>
                <a:gd name="T16" fmla="*/ 0 w 25"/>
                <a:gd name="T17" fmla="*/ 85 h 148"/>
                <a:gd name="T18" fmla="*/ 0 w 25"/>
                <a:gd name="T19" fmla="*/ 102 h 148"/>
                <a:gd name="T20" fmla="*/ 8 w 25"/>
                <a:gd name="T21" fmla="*/ 117 h 148"/>
                <a:gd name="T22" fmla="*/ 16 w 25"/>
                <a:gd name="T23" fmla="*/ 129 h 148"/>
                <a:gd name="T24" fmla="*/ 16 w 25"/>
                <a:gd name="T25" fmla="*/ 139 h 148"/>
                <a:gd name="T26" fmla="*/ 18 w 25"/>
                <a:gd name="T27" fmla="*/ 146 h 148"/>
                <a:gd name="T28" fmla="*/ 22 w 25"/>
                <a:gd name="T29" fmla="*/ 148 h 148"/>
                <a:gd name="T30" fmla="*/ 25 w 25"/>
                <a:gd name="T31" fmla="*/ 148 h 1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148"/>
                <a:gd name="T50" fmla="*/ 25 w 25"/>
                <a:gd name="T51" fmla="*/ 148 h 1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148">
                  <a:moveTo>
                    <a:pt x="24" y="0"/>
                  </a:moveTo>
                  <a:lnTo>
                    <a:pt x="20" y="2"/>
                  </a:lnTo>
                  <a:lnTo>
                    <a:pt x="18" y="6"/>
                  </a:lnTo>
                  <a:lnTo>
                    <a:pt x="14" y="19"/>
                  </a:lnTo>
                  <a:lnTo>
                    <a:pt x="12" y="29"/>
                  </a:lnTo>
                  <a:lnTo>
                    <a:pt x="8" y="46"/>
                  </a:lnTo>
                  <a:lnTo>
                    <a:pt x="4" y="62"/>
                  </a:lnTo>
                  <a:lnTo>
                    <a:pt x="0" y="85"/>
                  </a:lnTo>
                  <a:lnTo>
                    <a:pt x="0" y="102"/>
                  </a:lnTo>
                  <a:lnTo>
                    <a:pt x="8" y="117"/>
                  </a:lnTo>
                  <a:lnTo>
                    <a:pt x="16" y="129"/>
                  </a:lnTo>
                  <a:lnTo>
                    <a:pt x="16" y="139"/>
                  </a:lnTo>
                  <a:lnTo>
                    <a:pt x="18" y="146"/>
                  </a:lnTo>
                  <a:lnTo>
                    <a:pt x="22" y="148"/>
                  </a:lnTo>
                  <a:lnTo>
                    <a:pt x="25" y="1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29" name="Freeform 883"/>
            <p:cNvSpPr>
              <a:spLocks/>
            </p:cNvSpPr>
            <p:nvPr/>
          </p:nvSpPr>
          <p:spPr bwMode="auto">
            <a:xfrm>
              <a:off x="3506" y="2337"/>
              <a:ext cx="144" cy="92"/>
            </a:xfrm>
            <a:custGeom>
              <a:avLst/>
              <a:gdLst>
                <a:gd name="T0" fmla="*/ 144 w 144"/>
                <a:gd name="T1" fmla="*/ 2 h 92"/>
                <a:gd name="T2" fmla="*/ 123 w 144"/>
                <a:gd name="T3" fmla="*/ 6 h 92"/>
                <a:gd name="T4" fmla="*/ 107 w 144"/>
                <a:gd name="T5" fmla="*/ 6 h 92"/>
                <a:gd name="T6" fmla="*/ 80 w 144"/>
                <a:gd name="T7" fmla="*/ 4 h 92"/>
                <a:gd name="T8" fmla="*/ 57 w 144"/>
                <a:gd name="T9" fmla="*/ 0 h 92"/>
                <a:gd name="T10" fmla="*/ 36 w 144"/>
                <a:gd name="T11" fmla="*/ 0 h 92"/>
                <a:gd name="T12" fmla="*/ 19 w 144"/>
                <a:gd name="T13" fmla="*/ 2 h 92"/>
                <a:gd name="T14" fmla="*/ 11 w 144"/>
                <a:gd name="T15" fmla="*/ 8 h 92"/>
                <a:gd name="T16" fmla="*/ 5 w 144"/>
                <a:gd name="T17" fmla="*/ 15 h 92"/>
                <a:gd name="T18" fmla="*/ 0 w 144"/>
                <a:gd name="T19" fmla="*/ 29 h 92"/>
                <a:gd name="T20" fmla="*/ 0 w 144"/>
                <a:gd name="T21" fmla="*/ 40 h 92"/>
                <a:gd name="T22" fmla="*/ 0 w 144"/>
                <a:gd name="T23" fmla="*/ 58 h 92"/>
                <a:gd name="T24" fmla="*/ 4 w 144"/>
                <a:gd name="T25" fmla="*/ 71 h 92"/>
                <a:gd name="T26" fmla="*/ 7 w 144"/>
                <a:gd name="T27" fmla="*/ 81 h 92"/>
                <a:gd name="T28" fmla="*/ 13 w 144"/>
                <a:gd name="T29" fmla="*/ 87 h 92"/>
                <a:gd name="T30" fmla="*/ 15 w 144"/>
                <a:gd name="T31" fmla="*/ 90 h 92"/>
                <a:gd name="T32" fmla="*/ 19 w 144"/>
                <a:gd name="T33" fmla="*/ 92 h 92"/>
                <a:gd name="T34" fmla="*/ 36 w 144"/>
                <a:gd name="T35" fmla="*/ 90 h 92"/>
                <a:gd name="T36" fmla="*/ 50 w 144"/>
                <a:gd name="T37" fmla="*/ 88 h 92"/>
                <a:gd name="T38" fmla="*/ 75 w 144"/>
                <a:gd name="T39" fmla="*/ 90 h 92"/>
                <a:gd name="T40" fmla="*/ 96 w 144"/>
                <a:gd name="T41" fmla="*/ 92 h 92"/>
                <a:gd name="T42" fmla="*/ 121 w 144"/>
                <a:gd name="T43" fmla="*/ 92 h 92"/>
                <a:gd name="T44" fmla="*/ 140 w 144"/>
                <a:gd name="T45" fmla="*/ 90 h 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92"/>
                <a:gd name="T71" fmla="*/ 144 w 144"/>
                <a:gd name="T72" fmla="*/ 92 h 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92">
                  <a:moveTo>
                    <a:pt x="144" y="2"/>
                  </a:moveTo>
                  <a:lnTo>
                    <a:pt x="123" y="6"/>
                  </a:lnTo>
                  <a:lnTo>
                    <a:pt x="107" y="6"/>
                  </a:lnTo>
                  <a:lnTo>
                    <a:pt x="80" y="4"/>
                  </a:lnTo>
                  <a:lnTo>
                    <a:pt x="57" y="0"/>
                  </a:lnTo>
                  <a:lnTo>
                    <a:pt x="36" y="0"/>
                  </a:lnTo>
                  <a:lnTo>
                    <a:pt x="19" y="2"/>
                  </a:lnTo>
                  <a:lnTo>
                    <a:pt x="11" y="8"/>
                  </a:lnTo>
                  <a:lnTo>
                    <a:pt x="5" y="15"/>
                  </a:lnTo>
                  <a:lnTo>
                    <a:pt x="0" y="29"/>
                  </a:lnTo>
                  <a:lnTo>
                    <a:pt x="0" y="40"/>
                  </a:lnTo>
                  <a:lnTo>
                    <a:pt x="0" y="58"/>
                  </a:lnTo>
                  <a:lnTo>
                    <a:pt x="4" y="71"/>
                  </a:lnTo>
                  <a:lnTo>
                    <a:pt x="7" y="81"/>
                  </a:lnTo>
                  <a:lnTo>
                    <a:pt x="13" y="87"/>
                  </a:lnTo>
                  <a:lnTo>
                    <a:pt x="15" y="90"/>
                  </a:lnTo>
                  <a:lnTo>
                    <a:pt x="19" y="92"/>
                  </a:lnTo>
                  <a:lnTo>
                    <a:pt x="36" y="90"/>
                  </a:lnTo>
                  <a:lnTo>
                    <a:pt x="50" y="88"/>
                  </a:lnTo>
                  <a:lnTo>
                    <a:pt x="75" y="90"/>
                  </a:lnTo>
                  <a:lnTo>
                    <a:pt x="96" y="92"/>
                  </a:lnTo>
                  <a:lnTo>
                    <a:pt x="121" y="92"/>
                  </a:lnTo>
                  <a:lnTo>
                    <a:pt x="140" y="9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30" name="Freeform 884"/>
            <p:cNvSpPr>
              <a:spLocks/>
            </p:cNvSpPr>
            <p:nvPr/>
          </p:nvSpPr>
          <p:spPr bwMode="auto">
            <a:xfrm>
              <a:off x="4346" y="2302"/>
              <a:ext cx="54" cy="168"/>
            </a:xfrm>
            <a:custGeom>
              <a:avLst/>
              <a:gdLst>
                <a:gd name="T0" fmla="*/ 52 w 54"/>
                <a:gd name="T1" fmla="*/ 108 h 168"/>
                <a:gd name="T2" fmla="*/ 54 w 54"/>
                <a:gd name="T3" fmla="*/ 83 h 168"/>
                <a:gd name="T4" fmla="*/ 52 w 54"/>
                <a:gd name="T5" fmla="*/ 64 h 168"/>
                <a:gd name="T6" fmla="*/ 46 w 54"/>
                <a:gd name="T7" fmla="*/ 41 h 168"/>
                <a:gd name="T8" fmla="*/ 39 w 54"/>
                <a:gd name="T9" fmla="*/ 23 h 168"/>
                <a:gd name="T10" fmla="*/ 37 w 54"/>
                <a:gd name="T11" fmla="*/ 10 h 168"/>
                <a:gd name="T12" fmla="*/ 33 w 54"/>
                <a:gd name="T13" fmla="*/ 0 h 168"/>
                <a:gd name="T14" fmla="*/ 23 w 54"/>
                <a:gd name="T15" fmla="*/ 0 h 168"/>
                <a:gd name="T16" fmla="*/ 16 w 54"/>
                <a:gd name="T17" fmla="*/ 6 h 168"/>
                <a:gd name="T18" fmla="*/ 10 w 54"/>
                <a:gd name="T19" fmla="*/ 16 h 168"/>
                <a:gd name="T20" fmla="*/ 8 w 54"/>
                <a:gd name="T21" fmla="*/ 27 h 168"/>
                <a:gd name="T22" fmla="*/ 8 w 54"/>
                <a:gd name="T23" fmla="*/ 45 h 168"/>
                <a:gd name="T24" fmla="*/ 2 w 54"/>
                <a:gd name="T25" fmla="*/ 75 h 168"/>
                <a:gd name="T26" fmla="*/ 0 w 54"/>
                <a:gd name="T27" fmla="*/ 97 h 168"/>
                <a:gd name="T28" fmla="*/ 0 w 54"/>
                <a:gd name="T29" fmla="*/ 102 h 168"/>
                <a:gd name="T30" fmla="*/ 2 w 54"/>
                <a:gd name="T31" fmla="*/ 123 h 168"/>
                <a:gd name="T32" fmla="*/ 8 w 54"/>
                <a:gd name="T33" fmla="*/ 147 h 168"/>
                <a:gd name="T34" fmla="*/ 12 w 54"/>
                <a:gd name="T35" fmla="*/ 156 h 168"/>
                <a:gd name="T36" fmla="*/ 18 w 54"/>
                <a:gd name="T37" fmla="*/ 164 h 168"/>
                <a:gd name="T38" fmla="*/ 21 w 54"/>
                <a:gd name="T39" fmla="*/ 166 h 168"/>
                <a:gd name="T40" fmla="*/ 23 w 54"/>
                <a:gd name="T41" fmla="*/ 168 h 168"/>
                <a:gd name="T42" fmla="*/ 29 w 54"/>
                <a:gd name="T43" fmla="*/ 168 h 168"/>
                <a:gd name="T44" fmla="*/ 31 w 54"/>
                <a:gd name="T45" fmla="*/ 164 h 168"/>
                <a:gd name="T46" fmla="*/ 37 w 54"/>
                <a:gd name="T47" fmla="*/ 152 h 168"/>
                <a:gd name="T48" fmla="*/ 39 w 54"/>
                <a:gd name="T49" fmla="*/ 139 h 168"/>
                <a:gd name="T50" fmla="*/ 46 w 54"/>
                <a:gd name="T51" fmla="*/ 122 h 168"/>
                <a:gd name="T52" fmla="*/ 52 w 54"/>
                <a:gd name="T53" fmla="*/ 108 h 16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
                <a:gd name="T82" fmla="*/ 0 h 168"/>
                <a:gd name="T83" fmla="*/ 54 w 54"/>
                <a:gd name="T84" fmla="*/ 168 h 16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 h="168">
                  <a:moveTo>
                    <a:pt x="52" y="108"/>
                  </a:moveTo>
                  <a:lnTo>
                    <a:pt x="54" y="83"/>
                  </a:lnTo>
                  <a:lnTo>
                    <a:pt x="52" y="64"/>
                  </a:lnTo>
                  <a:lnTo>
                    <a:pt x="46" y="41"/>
                  </a:lnTo>
                  <a:lnTo>
                    <a:pt x="39" y="23"/>
                  </a:lnTo>
                  <a:lnTo>
                    <a:pt x="37" y="10"/>
                  </a:lnTo>
                  <a:lnTo>
                    <a:pt x="33" y="0"/>
                  </a:lnTo>
                  <a:lnTo>
                    <a:pt x="23" y="0"/>
                  </a:lnTo>
                  <a:lnTo>
                    <a:pt x="16" y="6"/>
                  </a:lnTo>
                  <a:lnTo>
                    <a:pt x="10" y="16"/>
                  </a:lnTo>
                  <a:lnTo>
                    <a:pt x="8" y="27"/>
                  </a:lnTo>
                  <a:lnTo>
                    <a:pt x="8" y="45"/>
                  </a:lnTo>
                  <a:lnTo>
                    <a:pt x="2" y="75"/>
                  </a:lnTo>
                  <a:lnTo>
                    <a:pt x="0" y="97"/>
                  </a:lnTo>
                  <a:lnTo>
                    <a:pt x="0" y="102"/>
                  </a:lnTo>
                  <a:lnTo>
                    <a:pt x="2" y="123"/>
                  </a:lnTo>
                  <a:lnTo>
                    <a:pt x="8" y="147"/>
                  </a:lnTo>
                  <a:lnTo>
                    <a:pt x="12" y="156"/>
                  </a:lnTo>
                  <a:lnTo>
                    <a:pt x="18" y="164"/>
                  </a:lnTo>
                  <a:lnTo>
                    <a:pt x="21" y="166"/>
                  </a:lnTo>
                  <a:lnTo>
                    <a:pt x="23" y="168"/>
                  </a:lnTo>
                  <a:lnTo>
                    <a:pt x="29" y="168"/>
                  </a:lnTo>
                  <a:lnTo>
                    <a:pt x="31" y="164"/>
                  </a:lnTo>
                  <a:lnTo>
                    <a:pt x="37" y="152"/>
                  </a:lnTo>
                  <a:lnTo>
                    <a:pt x="39" y="139"/>
                  </a:lnTo>
                  <a:lnTo>
                    <a:pt x="46" y="122"/>
                  </a:lnTo>
                  <a:lnTo>
                    <a:pt x="52" y="10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31" name="Freeform 885"/>
            <p:cNvSpPr>
              <a:spLocks/>
            </p:cNvSpPr>
            <p:nvPr/>
          </p:nvSpPr>
          <p:spPr bwMode="auto">
            <a:xfrm>
              <a:off x="4210" y="2195"/>
              <a:ext cx="56" cy="65"/>
            </a:xfrm>
            <a:custGeom>
              <a:avLst/>
              <a:gdLst>
                <a:gd name="T0" fmla="*/ 56 w 56"/>
                <a:gd name="T1" fmla="*/ 0 h 65"/>
                <a:gd name="T2" fmla="*/ 42 w 56"/>
                <a:gd name="T3" fmla="*/ 19 h 65"/>
                <a:gd name="T4" fmla="*/ 25 w 56"/>
                <a:gd name="T5" fmla="*/ 36 h 65"/>
                <a:gd name="T6" fmla="*/ 2 w 56"/>
                <a:gd name="T7" fmla="*/ 63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6"/>
                  </a:lnTo>
                  <a:lnTo>
                    <a:pt x="2" y="63"/>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32" name="Freeform 886"/>
            <p:cNvSpPr>
              <a:spLocks/>
            </p:cNvSpPr>
            <p:nvPr/>
          </p:nvSpPr>
          <p:spPr bwMode="auto">
            <a:xfrm>
              <a:off x="3894" y="2208"/>
              <a:ext cx="43" cy="75"/>
            </a:xfrm>
            <a:custGeom>
              <a:avLst/>
              <a:gdLst>
                <a:gd name="T0" fmla="*/ 0 w 43"/>
                <a:gd name="T1" fmla="*/ 75 h 75"/>
                <a:gd name="T2" fmla="*/ 25 w 43"/>
                <a:gd name="T3" fmla="*/ 35 h 75"/>
                <a:gd name="T4" fmla="*/ 43 w 43"/>
                <a:gd name="T5" fmla="*/ 0 h 75"/>
                <a:gd name="T6" fmla="*/ 0 60000 65536"/>
                <a:gd name="T7" fmla="*/ 0 60000 65536"/>
                <a:gd name="T8" fmla="*/ 0 60000 65536"/>
                <a:gd name="T9" fmla="*/ 0 w 43"/>
                <a:gd name="T10" fmla="*/ 0 h 75"/>
                <a:gd name="T11" fmla="*/ 43 w 43"/>
                <a:gd name="T12" fmla="*/ 75 h 75"/>
              </a:gdLst>
              <a:ahLst/>
              <a:cxnLst>
                <a:cxn ang="T6">
                  <a:pos x="T0" y="T1"/>
                </a:cxn>
                <a:cxn ang="T7">
                  <a:pos x="T2" y="T3"/>
                </a:cxn>
                <a:cxn ang="T8">
                  <a:pos x="T4" y="T5"/>
                </a:cxn>
              </a:cxnLst>
              <a:rect l="T9" t="T10" r="T11" b="T12"/>
              <a:pathLst>
                <a:path w="43" h="75">
                  <a:moveTo>
                    <a:pt x="0" y="75"/>
                  </a:moveTo>
                  <a:lnTo>
                    <a:pt x="25" y="35"/>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33" name="Freeform 887"/>
            <p:cNvSpPr>
              <a:spLocks/>
            </p:cNvSpPr>
            <p:nvPr/>
          </p:nvSpPr>
          <p:spPr bwMode="auto">
            <a:xfrm>
              <a:off x="3863" y="2310"/>
              <a:ext cx="14" cy="6"/>
            </a:xfrm>
            <a:custGeom>
              <a:avLst/>
              <a:gdLst>
                <a:gd name="T0" fmla="*/ 14 w 14"/>
                <a:gd name="T1" fmla="*/ 0 h 6"/>
                <a:gd name="T2" fmla="*/ 12 w 14"/>
                <a:gd name="T3" fmla="*/ 0 h 6"/>
                <a:gd name="T4" fmla="*/ 6 w 14"/>
                <a:gd name="T5" fmla="*/ 2 h 6"/>
                <a:gd name="T6" fmla="*/ 0 w 14"/>
                <a:gd name="T7" fmla="*/ 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0"/>
                  </a:moveTo>
                  <a:lnTo>
                    <a:pt x="12" y="0"/>
                  </a:lnTo>
                  <a:lnTo>
                    <a:pt x="6"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34" name="Freeform 888"/>
            <p:cNvSpPr>
              <a:spLocks/>
            </p:cNvSpPr>
            <p:nvPr/>
          </p:nvSpPr>
          <p:spPr bwMode="auto">
            <a:xfrm>
              <a:off x="3804" y="2310"/>
              <a:ext cx="9" cy="2"/>
            </a:xfrm>
            <a:custGeom>
              <a:avLst/>
              <a:gdLst>
                <a:gd name="T0" fmla="*/ 9 w 9"/>
                <a:gd name="T1" fmla="*/ 2 h 2"/>
                <a:gd name="T2" fmla="*/ 4 w 9"/>
                <a:gd name="T3" fmla="*/ 2 h 2"/>
                <a:gd name="T4" fmla="*/ 0 w 9"/>
                <a:gd name="T5" fmla="*/ 0 h 2"/>
                <a:gd name="T6" fmla="*/ 0 60000 65536"/>
                <a:gd name="T7" fmla="*/ 0 60000 65536"/>
                <a:gd name="T8" fmla="*/ 0 60000 65536"/>
                <a:gd name="T9" fmla="*/ 0 w 9"/>
                <a:gd name="T10" fmla="*/ 0 h 2"/>
                <a:gd name="T11" fmla="*/ 9 w 9"/>
                <a:gd name="T12" fmla="*/ 2 h 2"/>
              </a:gdLst>
              <a:ahLst/>
              <a:cxnLst>
                <a:cxn ang="T6">
                  <a:pos x="T0" y="T1"/>
                </a:cxn>
                <a:cxn ang="T7">
                  <a:pos x="T2" y="T3"/>
                </a:cxn>
                <a:cxn ang="T8">
                  <a:pos x="T4" y="T5"/>
                </a:cxn>
              </a:cxnLst>
              <a:rect l="T9" t="T10" r="T11" b="T12"/>
              <a:pathLst>
                <a:path w="9" h="2">
                  <a:moveTo>
                    <a:pt x="9" y="2"/>
                  </a:moveTo>
                  <a:lnTo>
                    <a:pt x="4"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35" name="Freeform 889"/>
            <p:cNvSpPr>
              <a:spLocks/>
            </p:cNvSpPr>
            <p:nvPr/>
          </p:nvSpPr>
          <p:spPr bwMode="auto">
            <a:xfrm>
              <a:off x="4019" y="2614"/>
              <a:ext cx="235" cy="2"/>
            </a:xfrm>
            <a:custGeom>
              <a:avLst/>
              <a:gdLst>
                <a:gd name="T0" fmla="*/ 0 w 235"/>
                <a:gd name="T1" fmla="*/ 0 h 2"/>
                <a:gd name="T2" fmla="*/ 25 w 235"/>
                <a:gd name="T3" fmla="*/ 2 h 2"/>
                <a:gd name="T4" fmla="*/ 235 w 235"/>
                <a:gd name="T5" fmla="*/ 2 h 2"/>
                <a:gd name="T6" fmla="*/ 0 60000 65536"/>
                <a:gd name="T7" fmla="*/ 0 60000 65536"/>
                <a:gd name="T8" fmla="*/ 0 60000 65536"/>
                <a:gd name="T9" fmla="*/ 0 w 235"/>
                <a:gd name="T10" fmla="*/ 0 h 2"/>
                <a:gd name="T11" fmla="*/ 235 w 235"/>
                <a:gd name="T12" fmla="*/ 2 h 2"/>
              </a:gdLst>
              <a:ahLst/>
              <a:cxnLst>
                <a:cxn ang="T6">
                  <a:pos x="T0" y="T1"/>
                </a:cxn>
                <a:cxn ang="T7">
                  <a:pos x="T2" y="T3"/>
                </a:cxn>
                <a:cxn ang="T8">
                  <a:pos x="T4" y="T5"/>
                </a:cxn>
              </a:cxnLst>
              <a:rect l="T9" t="T10" r="T11" b="T12"/>
              <a:pathLst>
                <a:path w="235" h="2">
                  <a:moveTo>
                    <a:pt x="0" y="0"/>
                  </a:moveTo>
                  <a:lnTo>
                    <a:pt x="25" y="2"/>
                  </a:lnTo>
                  <a:lnTo>
                    <a:pt x="235" y="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436" name="Line 890"/>
            <p:cNvSpPr>
              <a:spLocks noChangeShapeType="1"/>
            </p:cNvSpPr>
            <p:nvPr/>
          </p:nvSpPr>
          <p:spPr bwMode="auto">
            <a:xfrm flipH="1">
              <a:off x="3765" y="2529"/>
              <a:ext cx="41" cy="7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437" name="Freeform 891"/>
            <p:cNvSpPr>
              <a:spLocks/>
            </p:cNvSpPr>
            <p:nvPr/>
          </p:nvSpPr>
          <p:spPr bwMode="auto">
            <a:xfrm>
              <a:off x="4439" y="2422"/>
              <a:ext cx="80" cy="140"/>
            </a:xfrm>
            <a:custGeom>
              <a:avLst/>
              <a:gdLst>
                <a:gd name="T0" fmla="*/ 80 w 80"/>
                <a:gd name="T1" fmla="*/ 0 h 140"/>
                <a:gd name="T2" fmla="*/ 3 w 80"/>
                <a:gd name="T3" fmla="*/ 130 h 140"/>
                <a:gd name="T4" fmla="*/ 0 w 80"/>
                <a:gd name="T5" fmla="*/ 140 h 140"/>
                <a:gd name="T6" fmla="*/ 0 60000 65536"/>
                <a:gd name="T7" fmla="*/ 0 60000 65536"/>
                <a:gd name="T8" fmla="*/ 0 60000 65536"/>
                <a:gd name="T9" fmla="*/ 0 w 80"/>
                <a:gd name="T10" fmla="*/ 0 h 140"/>
                <a:gd name="T11" fmla="*/ 80 w 80"/>
                <a:gd name="T12" fmla="*/ 140 h 140"/>
              </a:gdLst>
              <a:ahLst/>
              <a:cxnLst>
                <a:cxn ang="T6">
                  <a:pos x="T0" y="T1"/>
                </a:cxn>
                <a:cxn ang="T7">
                  <a:pos x="T2" y="T3"/>
                </a:cxn>
                <a:cxn ang="T8">
                  <a:pos x="T4" y="T5"/>
                </a:cxn>
              </a:cxnLst>
              <a:rect l="T9" t="T10" r="T11" b="T12"/>
              <a:pathLst>
                <a:path w="80" h="140">
                  <a:moveTo>
                    <a:pt x="80" y="0"/>
                  </a:moveTo>
                  <a:lnTo>
                    <a:pt x="3" y="130"/>
                  </a:lnTo>
                  <a:lnTo>
                    <a:pt x="0" y="14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5073" name="Group 892"/>
          <p:cNvGrpSpPr>
            <a:grpSpLocks/>
          </p:cNvGrpSpPr>
          <p:nvPr/>
        </p:nvGrpSpPr>
        <p:grpSpPr bwMode="auto">
          <a:xfrm>
            <a:off x="3124200" y="3879850"/>
            <a:ext cx="2057400" cy="1682750"/>
            <a:chOff x="1872" y="2400"/>
            <a:chExt cx="1296" cy="1060"/>
          </a:xfrm>
        </p:grpSpPr>
        <p:grpSp>
          <p:nvGrpSpPr>
            <p:cNvPr id="25197" name="Group 893"/>
            <p:cNvGrpSpPr>
              <a:grpSpLocks/>
            </p:cNvGrpSpPr>
            <p:nvPr/>
          </p:nvGrpSpPr>
          <p:grpSpPr bwMode="auto">
            <a:xfrm>
              <a:off x="1872" y="2400"/>
              <a:ext cx="942" cy="339"/>
              <a:chOff x="2869" y="2784"/>
              <a:chExt cx="942" cy="339"/>
            </a:xfrm>
          </p:grpSpPr>
          <p:sp>
            <p:nvSpPr>
              <p:cNvPr id="25252" name="Rectangle 894"/>
              <p:cNvSpPr>
                <a:spLocks noChangeArrowheads="1"/>
              </p:cNvSpPr>
              <p:nvPr/>
            </p:nvSpPr>
            <p:spPr bwMode="auto">
              <a:xfrm>
                <a:off x="2869" y="2784"/>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5253" name="Rectangle 895"/>
              <p:cNvSpPr>
                <a:spLocks noChangeArrowheads="1"/>
              </p:cNvSpPr>
              <p:nvPr/>
            </p:nvSpPr>
            <p:spPr bwMode="auto">
              <a:xfrm>
                <a:off x="2936" y="27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254" name="Rectangle 896"/>
              <p:cNvSpPr>
                <a:spLocks noChangeArrowheads="1"/>
              </p:cNvSpPr>
              <p:nvPr/>
            </p:nvSpPr>
            <p:spPr bwMode="auto">
              <a:xfrm>
                <a:off x="2982"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255" name="Rectangle 897"/>
              <p:cNvSpPr>
                <a:spLocks noChangeArrowheads="1"/>
              </p:cNvSpPr>
              <p:nvPr/>
            </p:nvSpPr>
            <p:spPr bwMode="auto">
              <a:xfrm>
                <a:off x="3013" y="278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256" name="Rectangle 898"/>
              <p:cNvSpPr>
                <a:spLocks noChangeArrowheads="1"/>
              </p:cNvSpPr>
              <p:nvPr/>
            </p:nvSpPr>
            <p:spPr bwMode="auto">
              <a:xfrm>
                <a:off x="3064" y="2784"/>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5257" name="Rectangle 899"/>
              <p:cNvSpPr>
                <a:spLocks noChangeArrowheads="1"/>
              </p:cNvSpPr>
              <p:nvPr/>
            </p:nvSpPr>
            <p:spPr bwMode="auto">
              <a:xfrm>
                <a:off x="3164"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5258" name="Rectangle 900"/>
              <p:cNvSpPr>
                <a:spLocks noChangeArrowheads="1"/>
              </p:cNvSpPr>
              <p:nvPr/>
            </p:nvSpPr>
            <p:spPr bwMode="auto">
              <a:xfrm>
                <a:off x="3195"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259" name="Rectangle 901"/>
              <p:cNvSpPr>
                <a:spLocks noChangeArrowheads="1"/>
              </p:cNvSpPr>
              <p:nvPr/>
            </p:nvSpPr>
            <p:spPr bwMode="auto">
              <a:xfrm>
                <a:off x="3236" y="27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260" name="Rectangle 902"/>
              <p:cNvSpPr>
                <a:spLocks noChangeArrowheads="1"/>
              </p:cNvSpPr>
              <p:nvPr/>
            </p:nvSpPr>
            <p:spPr bwMode="auto">
              <a:xfrm>
                <a:off x="3282"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261" name="Rectangle 903"/>
              <p:cNvSpPr>
                <a:spLocks noChangeArrowheads="1"/>
              </p:cNvSpPr>
              <p:nvPr/>
            </p:nvSpPr>
            <p:spPr bwMode="auto">
              <a:xfrm>
                <a:off x="3313" y="278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262" name="Rectangle 904"/>
              <p:cNvSpPr>
                <a:spLocks noChangeArrowheads="1"/>
              </p:cNvSpPr>
              <p:nvPr/>
            </p:nvSpPr>
            <p:spPr bwMode="auto">
              <a:xfrm>
                <a:off x="3364"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5263" name="Rectangle 905"/>
              <p:cNvSpPr>
                <a:spLocks noChangeArrowheads="1"/>
              </p:cNvSpPr>
              <p:nvPr/>
            </p:nvSpPr>
            <p:spPr bwMode="auto">
              <a:xfrm>
                <a:off x="3403"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264" name="Rectangle 906"/>
              <p:cNvSpPr>
                <a:spLocks noChangeArrowheads="1"/>
              </p:cNvSpPr>
              <p:nvPr/>
            </p:nvSpPr>
            <p:spPr bwMode="auto">
              <a:xfrm>
                <a:off x="3467" y="2784"/>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5265" name="Rectangle 907"/>
              <p:cNvSpPr>
                <a:spLocks noChangeArrowheads="1"/>
              </p:cNvSpPr>
              <p:nvPr/>
            </p:nvSpPr>
            <p:spPr bwMode="auto">
              <a:xfrm>
                <a:off x="3552" y="278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266" name="Rectangle 908"/>
              <p:cNvSpPr>
                <a:spLocks noChangeArrowheads="1"/>
              </p:cNvSpPr>
              <p:nvPr/>
            </p:nvSpPr>
            <p:spPr bwMode="auto">
              <a:xfrm>
                <a:off x="3593" y="2786"/>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267" name="Rectangle 909"/>
              <p:cNvSpPr>
                <a:spLocks noChangeArrowheads="1"/>
              </p:cNvSpPr>
              <p:nvPr/>
            </p:nvSpPr>
            <p:spPr bwMode="auto">
              <a:xfrm>
                <a:off x="3629" y="278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268" name="Rectangle 910"/>
              <p:cNvSpPr>
                <a:spLocks noChangeArrowheads="1"/>
              </p:cNvSpPr>
              <p:nvPr/>
            </p:nvSpPr>
            <p:spPr bwMode="auto">
              <a:xfrm>
                <a:off x="3654" y="278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269" name="Rectangle 911"/>
              <p:cNvSpPr>
                <a:spLocks noChangeArrowheads="1"/>
              </p:cNvSpPr>
              <p:nvPr/>
            </p:nvSpPr>
            <p:spPr bwMode="auto">
              <a:xfrm>
                <a:off x="3695" y="278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5270" name="Rectangle 912"/>
              <p:cNvSpPr>
                <a:spLocks noChangeArrowheads="1"/>
              </p:cNvSpPr>
              <p:nvPr/>
            </p:nvSpPr>
            <p:spPr bwMode="auto">
              <a:xfrm>
                <a:off x="3742" y="2786"/>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5271" name="Rectangle 913"/>
              <p:cNvSpPr>
                <a:spLocks noChangeArrowheads="1"/>
              </p:cNvSpPr>
              <p:nvPr/>
            </p:nvSpPr>
            <p:spPr bwMode="auto">
              <a:xfrm>
                <a:off x="2869"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272" name="Rectangle 914"/>
              <p:cNvSpPr>
                <a:spLocks noChangeArrowheads="1"/>
              </p:cNvSpPr>
              <p:nvPr/>
            </p:nvSpPr>
            <p:spPr bwMode="auto">
              <a:xfrm>
                <a:off x="2895"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273" name="Rectangle 915"/>
              <p:cNvSpPr>
                <a:spLocks noChangeArrowheads="1"/>
              </p:cNvSpPr>
              <p:nvPr/>
            </p:nvSpPr>
            <p:spPr bwMode="auto">
              <a:xfrm>
                <a:off x="2920" y="289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274" name="Rectangle 916"/>
              <p:cNvSpPr>
                <a:spLocks noChangeArrowheads="1"/>
              </p:cNvSpPr>
              <p:nvPr/>
            </p:nvSpPr>
            <p:spPr bwMode="auto">
              <a:xfrm>
                <a:off x="295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275" name="Rectangle 917"/>
              <p:cNvSpPr>
                <a:spLocks noChangeArrowheads="1"/>
              </p:cNvSpPr>
              <p:nvPr/>
            </p:nvSpPr>
            <p:spPr bwMode="auto">
              <a:xfrm>
                <a:off x="3002"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276" name="Rectangle 918"/>
              <p:cNvSpPr>
                <a:spLocks noChangeArrowheads="1"/>
              </p:cNvSpPr>
              <p:nvPr/>
            </p:nvSpPr>
            <p:spPr bwMode="auto">
              <a:xfrm>
                <a:off x="3043" y="289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277" name="Rectangle 919"/>
              <p:cNvSpPr>
                <a:spLocks noChangeArrowheads="1"/>
              </p:cNvSpPr>
              <p:nvPr/>
            </p:nvSpPr>
            <p:spPr bwMode="auto">
              <a:xfrm>
                <a:off x="3102"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278" name="Rectangle 920"/>
              <p:cNvSpPr>
                <a:spLocks noChangeArrowheads="1"/>
              </p:cNvSpPr>
              <p:nvPr/>
            </p:nvSpPr>
            <p:spPr bwMode="auto">
              <a:xfrm>
                <a:off x="316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5279" name="Rectangle 921"/>
              <p:cNvSpPr>
                <a:spLocks noChangeArrowheads="1"/>
              </p:cNvSpPr>
              <p:nvPr/>
            </p:nvSpPr>
            <p:spPr bwMode="auto">
              <a:xfrm>
                <a:off x="3213"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280" name="Rectangle 922"/>
              <p:cNvSpPr>
                <a:spLocks noChangeArrowheads="1"/>
              </p:cNvSpPr>
              <p:nvPr/>
            </p:nvSpPr>
            <p:spPr bwMode="auto">
              <a:xfrm>
                <a:off x="3238"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281" name="Rectangle 923"/>
              <p:cNvSpPr>
                <a:spLocks noChangeArrowheads="1"/>
              </p:cNvSpPr>
              <p:nvPr/>
            </p:nvSpPr>
            <p:spPr bwMode="auto">
              <a:xfrm>
                <a:off x="327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282" name="Rectangle 924"/>
              <p:cNvSpPr>
                <a:spLocks noChangeArrowheads="1"/>
              </p:cNvSpPr>
              <p:nvPr/>
            </p:nvSpPr>
            <p:spPr bwMode="auto">
              <a:xfrm>
                <a:off x="3325"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283" name="Rectangle 925"/>
              <p:cNvSpPr>
                <a:spLocks noChangeArrowheads="1"/>
              </p:cNvSpPr>
              <p:nvPr/>
            </p:nvSpPr>
            <p:spPr bwMode="auto">
              <a:xfrm>
                <a:off x="338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284" name="Rectangle 926"/>
              <p:cNvSpPr>
                <a:spLocks noChangeArrowheads="1"/>
              </p:cNvSpPr>
              <p:nvPr/>
            </p:nvSpPr>
            <p:spPr bwMode="auto">
              <a:xfrm>
                <a:off x="343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285" name="Rectangle 927"/>
              <p:cNvSpPr>
                <a:spLocks noChangeArrowheads="1"/>
              </p:cNvSpPr>
              <p:nvPr/>
            </p:nvSpPr>
            <p:spPr bwMode="auto">
              <a:xfrm>
                <a:off x="3505"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286" name="Rectangle 928"/>
              <p:cNvSpPr>
                <a:spLocks noChangeArrowheads="1"/>
              </p:cNvSpPr>
              <p:nvPr/>
            </p:nvSpPr>
            <p:spPr bwMode="auto">
              <a:xfrm>
                <a:off x="3530"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287" name="Rectangle 929"/>
              <p:cNvSpPr>
                <a:spLocks noChangeArrowheads="1"/>
              </p:cNvSpPr>
              <p:nvPr/>
            </p:nvSpPr>
            <p:spPr bwMode="auto">
              <a:xfrm>
                <a:off x="3577"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288" name="Rectangle 930"/>
              <p:cNvSpPr>
                <a:spLocks noChangeArrowheads="1"/>
              </p:cNvSpPr>
              <p:nvPr/>
            </p:nvSpPr>
            <p:spPr bwMode="auto">
              <a:xfrm>
                <a:off x="3641"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289" name="Rectangle 931"/>
              <p:cNvSpPr>
                <a:spLocks noChangeArrowheads="1"/>
              </p:cNvSpPr>
              <p:nvPr/>
            </p:nvSpPr>
            <p:spPr bwMode="auto">
              <a:xfrm>
                <a:off x="3687"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290" name="Rectangle 932"/>
              <p:cNvSpPr>
                <a:spLocks noChangeArrowheads="1"/>
              </p:cNvSpPr>
              <p:nvPr/>
            </p:nvSpPr>
            <p:spPr bwMode="auto">
              <a:xfrm>
                <a:off x="3713"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5291" name="Rectangle 933"/>
              <p:cNvSpPr>
                <a:spLocks noChangeArrowheads="1"/>
              </p:cNvSpPr>
              <p:nvPr/>
            </p:nvSpPr>
            <p:spPr bwMode="auto">
              <a:xfrm>
                <a:off x="375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292" name="Rectangle 934"/>
              <p:cNvSpPr>
                <a:spLocks noChangeArrowheads="1"/>
              </p:cNvSpPr>
              <p:nvPr/>
            </p:nvSpPr>
            <p:spPr bwMode="auto">
              <a:xfrm>
                <a:off x="2869"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5293" name="Rectangle 935"/>
              <p:cNvSpPr>
                <a:spLocks noChangeArrowheads="1"/>
              </p:cNvSpPr>
              <p:nvPr/>
            </p:nvSpPr>
            <p:spPr bwMode="auto">
              <a:xfrm>
                <a:off x="2915"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294" name="Rectangle 936"/>
              <p:cNvSpPr>
                <a:spLocks noChangeArrowheads="1"/>
              </p:cNvSpPr>
              <p:nvPr/>
            </p:nvSpPr>
            <p:spPr bwMode="auto">
              <a:xfrm>
                <a:off x="2961"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295" name="Rectangle 937"/>
              <p:cNvSpPr>
                <a:spLocks noChangeArrowheads="1"/>
              </p:cNvSpPr>
              <p:nvPr/>
            </p:nvSpPr>
            <p:spPr bwMode="auto">
              <a:xfrm>
                <a:off x="2987"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296" name="Rectangle 938"/>
              <p:cNvSpPr>
                <a:spLocks noChangeArrowheads="1"/>
              </p:cNvSpPr>
              <p:nvPr/>
            </p:nvSpPr>
            <p:spPr bwMode="auto">
              <a:xfrm>
                <a:off x="3033"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297" name="Rectangle 939"/>
              <p:cNvSpPr>
                <a:spLocks noChangeArrowheads="1"/>
              </p:cNvSpPr>
              <p:nvPr/>
            </p:nvSpPr>
            <p:spPr bwMode="auto">
              <a:xfrm>
                <a:off x="3059" y="3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298" name="Rectangle 940"/>
              <p:cNvSpPr>
                <a:spLocks noChangeArrowheads="1"/>
              </p:cNvSpPr>
              <p:nvPr/>
            </p:nvSpPr>
            <p:spPr bwMode="auto">
              <a:xfrm>
                <a:off x="3118"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299" name="Rectangle 941"/>
              <p:cNvSpPr>
                <a:spLocks noChangeArrowheads="1"/>
              </p:cNvSpPr>
              <p:nvPr/>
            </p:nvSpPr>
            <p:spPr bwMode="auto">
              <a:xfrm>
                <a:off x="3164"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300" name="Rectangle 942"/>
              <p:cNvSpPr>
                <a:spLocks noChangeArrowheads="1"/>
              </p:cNvSpPr>
              <p:nvPr/>
            </p:nvSpPr>
            <p:spPr bwMode="auto">
              <a:xfrm>
                <a:off x="3218"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301" name="Rectangle 943"/>
              <p:cNvSpPr>
                <a:spLocks noChangeArrowheads="1"/>
              </p:cNvSpPr>
              <p:nvPr/>
            </p:nvSpPr>
            <p:spPr bwMode="auto">
              <a:xfrm>
                <a:off x="3243"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302" name="Rectangle 944"/>
              <p:cNvSpPr>
                <a:spLocks noChangeArrowheads="1"/>
              </p:cNvSpPr>
              <p:nvPr/>
            </p:nvSpPr>
            <p:spPr bwMode="auto">
              <a:xfrm>
                <a:off x="3290"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303" name="Rectangle 945"/>
              <p:cNvSpPr>
                <a:spLocks noChangeArrowheads="1"/>
              </p:cNvSpPr>
              <p:nvPr/>
            </p:nvSpPr>
            <p:spPr bwMode="auto">
              <a:xfrm>
                <a:off x="3354"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5304" name="Rectangle 946"/>
              <p:cNvSpPr>
                <a:spLocks noChangeArrowheads="1"/>
              </p:cNvSpPr>
              <p:nvPr/>
            </p:nvSpPr>
            <p:spPr bwMode="auto">
              <a:xfrm>
                <a:off x="3384"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305" name="Rectangle 947"/>
              <p:cNvSpPr>
                <a:spLocks noChangeArrowheads="1"/>
              </p:cNvSpPr>
              <p:nvPr/>
            </p:nvSpPr>
            <p:spPr bwMode="auto">
              <a:xfrm>
                <a:off x="3425"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306" name="Rectangle 948"/>
              <p:cNvSpPr>
                <a:spLocks noChangeArrowheads="1"/>
              </p:cNvSpPr>
              <p:nvPr/>
            </p:nvSpPr>
            <p:spPr bwMode="auto">
              <a:xfrm>
                <a:off x="3466"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5307" name="Rectangle 949"/>
              <p:cNvSpPr>
                <a:spLocks noChangeArrowheads="1"/>
              </p:cNvSpPr>
              <p:nvPr/>
            </p:nvSpPr>
            <p:spPr bwMode="auto">
              <a:xfrm>
                <a:off x="3520" y="3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308" name="Rectangle 950"/>
              <p:cNvSpPr>
                <a:spLocks noChangeArrowheads="1"/>
              </p:cNvSpPr>
              <p:nvPr/>
            </p:nvSpPr>
            <p:spPr bwMode="auto">
              <a:xfrm>
                <a:off x="3556"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5309" name="Rectangle 951"/>
              <p:cNvSpPr>
                <a:spLocks noChangeArrowheads="1"/>
              </p:cNvSpPr>
              <p:nvPr/>
            </p:nvSpPr>
            <p:spPr bwMode="auto">
              <a:xfrm>
                <a:off x="3602"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5310" name="Rectangle 952"/>
              <p:cNvSpPr>
                <a:spLocks noChangeArrowheads="1"/>
              </p:cNvSpPr>
              <p:nvPr/>
            </p:nvSpPr>
            <p:spPr bwMode="auto">
              <a:xfrm>
                <a:off x="3633"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311" name="Rectangle 953"/>
              <p:cNvSpPr>
                <a:spLocks noChangeArrowheads="1"/>
              </p:cNvSpPr>
              <p:nvPr/>
            </p:nvSpPr>
            <p:spPr bwMode="auto">
              <a:xfrm>
                <a:off x="3664"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312" name="Rectangle 954"/>
              <p:cNvSpPr>
                <a:spLocks noChangeArrowheads="1"/>
              </p:cNvSpPr>
              <p:nvPr/>
            </p:nvSpPr>
            <p:spPr bwMode="auto">
              <a:xfrm>
                <a:off x="3705"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5313" name="Rectangle 955"/>
              <p:cNvSpPr>
                <a:spLocks noChangeArrowheads="1"/>
              </p:cNvSpPr>
              <p:nvPr/>
            </p:nvSpPr>
            <p:spPr bwMode="auto">
              <a:xfrm>
                <a:off x="3746"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314" name="Rectangle 956"/>
              <p:cNvSpPr>
                <a:spLocks noChangeArrowheads="1"/>
              </p:cNvSpPr>
              <p:nvPr/>
            </p:nvSpPr>
            <p:spPr bwMode="auto">
              <a:xfrm>
                <a:off x="3787" y="3008"/>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grpSp>
        <p:grpSp>
          <p:nvGrpSpPr>
            <p:cNvPr id="25198" name="Group 957"/>
            <p:cNvGrpSpPr>
              <a:grpSpLocks/>
            </p:cNvGrpSpPr>
            <p:nvPr/>
          </p:nvGrpSpPr>
          <p:grpSpPr bwMode="auto">
            <a:xfrm rot="-6553444">
              <a:off x="2213" y="2779"/>
              <a:ext cx="311" cy="226"/>
              <a:chOff x="3180" y="2832"/>
              <a:chExt cx="311" cy="226"/>
            </a:xfrm>
          </p:grpSpPr>
          <p:sp>
            <p:nvSpPr>
              <p:cNvPr id="25250" name="Line 958"/>
              <p:cNvSpPr>
                <a:spLocks noChangeShapeType="1"/>
              </p:cNvSpPr>
              <p:nvPr/>
            </p:nvSpPr>
            <p:spPr bwMode="auto">
              <a:xfrm flipH="1">
                <a:off x="3233" y="2832"/>
                <a:ext cx="258" cy="18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251" name="Freeform 959"/>
              <p:cNvSpPr>
                <a:spLocks/>
              </p:cNvSpPr>
              <p:nvPr/>
            </p:nvSpPr>
            <p:spPr bwMode="auto">
              <a:xfrm>
                <a:off x="3180" y="2990"/>
                <a:ext cx="80" cy="68"/>
              </a:xfrm>
              <a:custGeom>
                <a:avLst/>
                <a:gdLst>
                  <a:gd name="T0" fmla="*/ 53 w 80"/>
                  <a:gd name="T1" fmla="*/ 0 h 68"/>
                  <a:gd name="T2" fmla="*/ 0 w 80"/>
                  <a:gd name="T3" fmla="*/ 68 h 68"/>
                  <a:gd name="T4" fmla="*/ 80 w 80"/>
                  <a:gd name="T5" fmla="*/ 37 h 68"/>
                  <a:gd name="T6" fmla="*/ 53 w 80"/>
                  <a:gd name="T7" fmla="*/ 0 h 68"/>
                  <a:gd name="T8" fmla="*/ 0 60000 65536"/>
                  <a:gd name="T9" fmla="*/ 0 60000 65536"/>
                  <a:gd name="T10" fmla="*/ 0 60000 65536"/>
                  <a:gd name="T11" fmla="*/ 0 60000 65536"/>
                  <a:gd name="T12" fmla="*/ 0 w 80"/>
                  <a:gd name="T13" fmla="*/ 0 h 68"/>
                  <a:gd name="T14" fmla="*/ 80 w 80"/>
                  <a:gd name="T15" fmla="*/ 68 h 68"/>
                </a:gdLst>
                <a:ahLst/>
                <a:cxnLst>
                  <a:cxn ang="T8">
                    <a:pos x="T0" y="T1"/>
                  </a:cxn>
                  <a:cxn ang="T9">
                    <a:pos x="T2" y="T3"/>
                  </a:cxn>
                  <a:cxn ang="T10">
                    <a:pos x="T4" y="T5"/>
                  </a:cxn>
                  <a:cxn ang="T11">
                    <a:pos x="T6" y="T7"/>
                  </a:cxn>
                </a:cxnLst>
                <a:rect l="T12" t="T13" r="T14" b="T15"/>
                <a:pathLst>
                  <a:path w="80" h="68">
                    <a:moveTo>
                      <a:pt x="53" y="0"/>
                    </a:moveTo>
                    <a:lnTo>
                      <a:pt x="0" y="68"/>
                    </a:lnTo>
                    <a:lnTo>
                      <a:pt x="80" y="37"/>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grpSp>
        <p:sp>
          <p:nvSpPr>
            <p:cNvPr id="25199" name="Freeform 960"/>
            <p:cNvSpPr>
              <a:spLocks/>
            </p:cNvSpPr>
            <p:nvPr/>
          </p:nvSpPr>
          <p:spPr bwMode="auto">
            <a:xfrm>
              <a:off x="2635" y="3019"/>
              <a:ext cx="533" cy="398"/>
            </a:xfrm>
            <a:custGeom>
              <a:avLst/>
              <a:gdLst>
                <a:gd name="T0" fmla="*/ 21 w 533"/>
                <a:gd name="T1" fmla="*/ 123 h 398"/>
                <a:gd name="T2" fmla="*/ 10 w 533"/>
                <a:gd name="T3" fmla="*/ 142 h 398"/>
                <a:gd name="T4" fmla="*/ 8 w 533"/>
                <a:gd name="T5" fmla="*/ 142 h 398"/>
                <a:gd name="T6" fmla="*/ 0 w 533"/>
                <a:gd name="T7" fmla="*/ 0 h 398"/>
                <a:gd name="T8" fmla="*/ 229 w 533"/>
                <a:gd name="T9" fmla="*/ 0 h 398"/>
                <a:gd name="T10" fmla="*/ 420 w 533"/>
                <a:gd name="T11" fmla="*/ 2 h 398"/>
                <a:gd name="T12" fmla="*/ 420 w 533"/>
                <a:gd name="T13" fmla="*/ 0 h 398"/>
                <a:gd name="T14" fmla="*/ 512 w 533"/>
                <a:gd name="T15" fmla="*/ 0 h 398"/>
                <a:gd name="T16" fmla="*/ 518 w 533"/>
                <a:gd name="T17" fmla="*/ 127 h 398"/>
                <a:gd name="T18" fmla="*/ 520 w 533"/>
                <a:gd name="T19" fmla="*/ 127 h 398"/>
                <a:gd name="T20" fmla="*/ 523 w 533"/>
                <a:gd name="T21" fmla="*/ 237 h 398"/>
                <a:gd name="T22" fmla="*/ 525 w 533"/>
                <a:gd name="T23" fmla="*/ 260 h 398"/>
                <a:gd name="T24" fmla="*/ 525 w 533"/>
                <a:gd name="T25" fmla="*/ 260 h 398"/>
                <a:gd name="T26" fmla="*/ 533 w 533"/>
                <a:gd name="T27" fmla="*/ 398 h 398"/>
                <a:gd name="T28" fmla="*/ 433 w 533"/>
                <a:gd name="T29" fmla="*/ 398 h 398"/>
                <a:gd name="T30" fmla="*/ 435 w 533"/>
                <a:gd name="T31" fmla="*/ 394 h 398"/>
                <a:gd name="T32" fmla="*/ 448 w 533"/>
                <a:gd name="T33" fmla="*/ 379 h 398"/>
                <a:gd name="T34" fmla="*/ 464 w 533"/>
                <a:gd name="T35" fmla="*/ 364 h 398"/>
                <a:gd name="T36" fmla="*/ 477 w 533"/>
                <a:gd name="T37" fmla="*/ 352 h 398"/>
                <a:gd name="T38" fmla="*/ 487 w 533"/>
                <a:gd name="T39" fmla="*/ 339 h 398"/>
                <a:gd name="T40" fmla="*/ 491 w 533"/>
                <a:gd name="T41" fmla="*/ 321 h 398"/>
                <a:gd name="T42" fmla="*/ 493 w 533"/>
                <a:gd name="T43" fmla="*/ 310 h 398"/>
                <a:gd name="T44" fmla="*/ 495 w 533"/>
                <a:gd name="T45" fmla="*/ 289 h 398"/>
                <a:gd name="T46" fmla="*/ 497 w 533"/>
                <a:gd name="T47" fmla="*/ 273 h 398"/>
                <a:gd name="T48" fmla="*/ 500 w 533"/>
                <a:gd name="T49" fmla="*/ 227 h 398"/>
                <a:gd name="T50" fmla="*/ 495 w 533"/>
                <a:gd name="T51" fmla="*/ 189 h 398"/>
                <a:gd name="T52" fmla="*/ 489 w 533"/>
                <a:gd name="T53" fmla="*/ 166 h 398"/>
                <a:gd name="T54" fmla="*/ 487 w 533"/>
                <a:gd name="T55" fmla="*/ 141 h 398"/>
                <a:gd name="T56" fmla="*/ 487 w 533"/>
                <a:gd name="T57" fmla="*/ 115 h 398"/>
                <a:gd name="T58" fmla="*/ 493 w 533"/>
                <a:gd name="T59" fmla="*/ 81 h 398"/>
                <a:gd name="T60" fmla="*/ 468 w 533"/>
                <a:gd name="T61" fmla="*/ 85 h 398"/>
                <a:gd name="T62" fmla="*/ 437 w 533"/>
                <a:gd name="T63" fmla="*/ 87 h 398"/>
                <a:gd name="T64" fmla="*/ 400 w 533"/>
                <a:gd name="T65" fmla="*/ 81 h 398"/>
                <a:gd name="T66" fmla="*/ 377 w 533"/>
                <a:gd name="T67" fmla="*/ 79 h 398"/>
                <a:gd name="T68" fmla="*/ 354 w 533"/>
                <a:gd name="T69" fmla="*/ 79 h 398"/>
                <a:gd name="T70" fmla="*/ 341 w 533"/>
                <a:gd name="T71" fmla="*/ 98 h 398"/>
                <a:gd name="T72" fmla="*/ 325 w 533"/>
                <a:gd name="T73" fmla="*/ 114 h 398"/>
                <a:gd name="T74" fmla="*/ 302 w 533"/>
                <a:gd name="T75" fmla="*/ 139 h 398"/>
                <a:gd name="T76" fmla="*/ 302 w 533"/>
                <a:gd name="T77" fmla="*/ 137 h 398"/>
                <a:gd name="T78" fmla="*/ 291 w 533"/>
                <a:gd name="T79" fmla="*/ 139 h 398"/>
                <a:gd name="T80" fmla="*/ 279 w 533"/>
                <a:gd name="T81" fmla="*/ 141 h 398"/>
                <a:gd name="T82" fmla="*/ 264 w 533"/>
                <a:gd name="T83" fmla="*/ 141 h 398"/>
                <a:gd name="T84" fmla="*/ 243 w 533"/>
                <a:gd name="T85" fmla="*/ 141 h 398"/>
                <a:gd name="T86" fmla="*/ 233 w 533"/>
                <a:gd name="T87" fmla="*/ 139 h 398"/>
                <a:gd name="T88" fmla="*/ 220 w 533"/>
                <a:gd name="T89" fmla="*/ 137 h 398"/>
                <a:gd name="T90" fmla="*/ 221 w 533"/>
                <a:gd name="T91" fmla="*/ 123 h 398"/>
                <a:gd name="T92" fmla="*/ 221 w 533"/>
                <a:gd name="T93" fmla="*/ 104 h 398"/>
                <a:gd name="T94" fmla="*/ 221 w 533"/>
                <a:gd name="T95" fmla="*/ 94 h 398"/>
                <a:gd name="T96" fmla="*/ 220 w 533"/>
                <a:gd name="T97" fmla="*/ 81 h 398"/>
                <a:gd name="T98" fmla="*/ 198 w 533"/>
                <a:gd name="T99" fmla="*/ 87 h 398"/>
                <a:gd name="T100" fmla="*/ 170 w 533"/>
                <a:gd name="T101" fmla="*/ 89 h 398"/>
                <a:gd name="T102" fmla="*/ 148 w 533"/>
                <a:gd name="T103" fmla="*/ 87 h 398"/>
                <a:gd name="T104" fmla="*/ 127 w 533"/>
                <a:gd name="T105" fmla="*/ 83 h 398"/>
                <a:gd name="T106" fmla="*/ 100 w 533"/>
                <a:gd name="T107" fmla="*/ 77 h 398"/>
                <a:gd name="T108" fmla="*/ 73 w 533"/>
                <a:gd name="T109" fmla="*/ 77 h 398"/>
                <a:gd name="T110" fmla="*/ 56 w 533"/>
                <a:gd name="T111" fmla="*/ 81 h 398"/>
                <a:gd name="T112" fmla="*/ 37 w 533"/>
                <a:gd name="T113" fmla="*/ 90 h 398"/>
                <a:gd name="T114" fmla="*/ 21 w 533"/>
                <a:gd name="T115" fmla="*/ 123 h 3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3"/>
                <a:gd name="T175" fmla="*/ 0 h 398"/>
                <a:gd name="T176" fmla="*/ 533 w 533"/>
                <a:gd name="T177" fmla="*/ 398 h 3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3" h="398">
                  <a:moveTo>
                    <a:pt x="21" y="123"/>
                  </a:moveTo>
                  <a:lnTo>
                    <a:pt x="10" y="142"/>
                  </a:lnTo>
                  <a:lnTo>
                    <a:pt x="8" y="142"/>
                  </a:lnTo>
                  <a:lnTo>
                    <a:pt x="0" y="0"/>
                  </a:lnTo>
                  <a:lnTo>
                    <a:pt x="229" y="0"/>
                  </a:lnTo>
                  <a:lnTo>
                    <a:pt x="420" y="2"/>
                  </a:lnTo>
                  <a:lnTo>
                    <a:pt x="420" y="0"/>
                  </a:lnTo>
                  <a:lnTo>
                    <a:pt x="512" y="0"/>
                  </a:lnTo>
                  <a:lnTo>
                    <a:pt x="518" y="127"/>
                  </a:lnTo>
                  <a:lnTo>
                    <a:pt x="520" y="127"/>
                  </a:lnTo>
                  <a:lnTo>
                    <a:pt x="523" y="237"/>
                  </a:lnTo>
                  <a:lnTo>
                    <a:pt x="525" y="260"/>
                  </a:lnTo>
                  <a:lnTo>
                    <a:pt x="533" y="398"/>
                  </a:lnTo>
                  <a:lnTo>
                    <a:pt x="433" y="398"/>
                  </a:lnTo>
                  <a:lnTo>
                    <a:pt x="435" y="394"/>
                  </a:lnTo>
                  <a:lnTo>
                    <a:pt x="448" y="379"/>
                  </a:lnTo>
                  <a:lnTo>
                    <a:pt x="464" y="364"/>
                  </a:lnTo>
                  <a:lnTo>
                    <a:pt x="477" y="352"/>
                  </a:lnTo>
                  <a:lnTo>
                    <a:pt x="487" y="339"/>
                  </a:lnTo>
                  <a:lnTo>
                    <a:pt x="491" y="321"/>
                  </a:lnTo>
                  <a:lnTo>
                    <a:pt x="493" y="310"/>
                  </a:lnTo>
                  <a:lnTo>
                    <a:pt x="495" y="289"/>
                  </a:lnTo>
                  <a:lnTo>
                    <a:pt x="497" y="273"/>
                  </a:lnTo>
                  <a:lnTo>
                    <a:pt x="500" y="227"/>
                  </a:lnTo>
                  <a:lnTo>
                    <a:pt x="495" y="189"/>
                  </a:lnTo>
                  <a:lnTo>
                    <a:pt x="489" y="166"/>
                  </a:lnTo>
                  <a:lnTo>
                    <a:pt x="487" y="141"/>
                  </a:lnTo>
                  <a:lnTo>
                    <a:pt x="487" y="115"/>
                  </a:lnTo>
                  <a:lnTo>
                    <a:pt x="493" y="81"/>
                  </a:lnTo>
                  <a:lnTo>
                    <a:pt x="468" y="85"/>
                  </a:lnTo>
                  <a:lnTo>
                    <a:pt x="437" y="87"/>
                  </a:lnTo>
                  <a:lnTo>
                    <a:pt x="400" y="81"/>
                  </a:lnTo>
                  <a:lnTo>
                    <a:pt x="377" y="79"/>
                  </a:lnTo>
                  <a:lnTo>
                    <a:pt x="354" y="79"/>
                  </a:lnTo>
                  <a:lnTo>
                    <a:pt x="341" y="98"/>
                  </a:lnTo>
                  <a:lnTo>
                    <a:pt x="325" y="114"/>
                  </a:lnTo>
                  <a:lnTo>
                    <a:pt x="302" y="139"/>
                  </a:lnTo>
                  <a:lnTo>
                    <a:pt x="302" y="137"/>
                  </a:lnTo>
                  <a:lnTo>
                    <a:pt x="291" y="139"/>
                  </a:lnTo>
                  <a:lnTo>
                    <a:pt x="279" y="141"/>
                  </a:lnTo>
                  <a:lnTo>
                    <a:pt x="264" y="141"/>
                  </a:lnTo>
                  <a:lnTo>
                    <a:pt x="243" y="141"/>
                  </a:lnTo>
                  <a:lnTo>
                    <a:pt x="233" y="139"/>
                  </a:lnTo>
                  <a:lnTo>
                    <a:pt x="220" y="137"/>
                  </a:lnTo>
                  <a:lnTo>
                    <a:pt x="221" y="123"/>
                  </a:lnTo>
                  <a:lnTo>
                    <a:pt x="221" y="104"/>
                  </a:lnTo>
                  <a:lnTo>
                    <a:pt x="221" y="94"/>
                  </a:lnTo>
                  <a:lnTo>
                    <a:pt x="220" y="81"/>
                  </a:lnTo>
                  <a:lnTo>
                    <a:pt x="198" y="87"/>
                  </a:lnTo>
                  <a:lnTo>
                    <a:pt x="170" y="89"/>
                  </a:lnTo>
                  <a:lnTo>
                    <a:pt x="148" y="87"/>
                  </a:lnTo>
                  <a:lnTo>
                    <a:pt x="127" y="83"/>
                  </a:lnTo>
                  <a:lnTo>
                    <a:pt x="100" y="77"/>
                  </a:lnTo>
                  <a:lnTo>
                    <a:pt x="73" y="77"/>
                  </a:lnTo>
                  <a:lnTo>
                    <a:pt x="56" y="81"/>
                  </a:lnTo>
                  <a:lnTo>
                    <a:pt x="37" y="90"/>
                  </a:lnTo>
                  <a:lnTo>
                    <a:pt x="21" y="123"/>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200" name="Freeform 961"/>
            <p:cNvSpPr>
              <a:spLocks/>
            </p:cNvSpPr>
            <p:nvPr/>
          </p:nvSpPr>
          <p:spPr bwMode="auto">
            <a:xfrm>
              <a:off x="3051" y="3100"/>
              <a:ext cx="84" cy="208"/>
            </a:xfrm>
            <a:custGeom>
              <a:avLst/>
              <a:gdLst>
                <a:gd name="T0" fmla="*/ 84 w 84"/>
                <a:gd name="T1" fmla="*/ 146 h 208"/>
                <a:gd name="T2" fmla="*/ 81 w 84"/>
                <a:gd name="T3" fmla="*/ 192 h 208"/>
                <a:gd name="T4" fmla="*/ 79 w 84"/>
                <a:gd name="T5" fmla="*/ 208 h 208"/>
                <a:gd name="T6" fmla="*/ 65 w 84"/>
                <a:gd name="T7" fmla="*/ 206 h 208"/>
                <a:gd name="T8" fmla="*/ 67 w 84"/>
                <a:gd name="T9" fmla="*/ 181 h 208"/>
                <a:gd name="T10" fmla="*/ 67 w 84"/>
                <a:gd name="T11" fmla="*/ 161 h 208"/>
                <a:gd name="T12" fmla="*/ 59 w 84"/>
                <a:gd name="T13" fmla="*/ 140 h 208"/>
                <a:gd name="T14" fmla="*/ 56 w 84"/>
                <a:gd name="T15" fmla="*/ 123 h 208"/>
                <a:gd name="T16" fmla="*/ 54 w 84"/>
                <a:gd name="T17" fmla="*/ 110 h 208"/>
                <a:gd name="T18" fmla="*/ 48 w 84"/>
                <a:gd name="T19" fmla="*/ 102 h 208"/>
                <a:gd name="T20" fmla="*/ 38 w 84"/>
                <a:gd name="T21" fmla="*/ 102 h 208"/>
                <a:gd name="T22" fmla="*/ 32 w 84"/>
                <a:gd name="T23" fmla="*/ 106 h 208"/>
                <a:gd name="T24" fmla="*/ 27 w 84"/>
                <a:gd name="T25" fmla="*/ 115 h 208"/>
                <a:gd name="T26" fmla="*/ 25 w 84"/>
                <a:gd name="T27" fmla="*/ 127 h 208"/>
                <a:gd name="T28" fmla="*/ 23 w 84"/>
                <a:gd name="T29" fmla="*/ 144 h 208"/>
                <a:gd name="T30" fmla="*/ 19 w 84"/>
                <a:gd name="T31" fmla="*/ 173 h 208"/>
                <a:gd name="T32" fmla="*/ 17 w 84"/>
                <a:gd name="T33" fmla="*/ 194 h 208"/>
                <a:gd name="T34" fmla="*/ 17 w 84"/>
                <a:gd name="T35" fmla="*/ 200 h 208"/>
                <a:gd name="T36" fmla="*/ 7 w 84"/>
                <a:gd name="T37" fmla="*/ 200 h 208"/>
                <a:gd name="T38" fmla="*/ 6 w 84"/>
                <a:gd name="T39" fmla="*/ 161 h 208"/>
                <a:gd name="T40" fmla="*/ 0 w 84"/>
                <a:gd name="T41" fmla="*/ 133 h 208"/>
                <a:gd name="T42" fmla="*/ 6 w 84"/>
                <a:gd name="T43" fmla="*/ 119 h 208"/>
                <a:gd name="T44" fmla="*/ 9 w 84"/>
                <a:gd name="T45" fmla="*/ 102 h 208"/>
                <a:gd name="T46" fmla="*/ 29 w 84"/>
                <a:gd name="T47" fmla="*/ 67 h 208"/>
                <a:gd name="T48" fmla="*/ 56 w 84"/>
                <a:gd name="T49" fmla="*/ 25 h 208"/>
                <a:gd name="T50" fmla="*/ 65 w 84"/>
                <a:gd name="T51" fmla="*/ 13 h 208"/>
                <a:gd name="T52" fmla="*/ 77 w 84"/>
                <a:gd name="T53" fmla="*/ 0 h 208"/>
                <a:gd name="T54" fmla="*/ 71 w 84"/>
                <a:gd name="T55" fmla="*/ 34 h 208"/>
                <a:gd name="T56" fmla="*/ 71 w 84"/>
                <a:gd name="T57" fmla="*/ 60 h 208"/>
                <a:gd name="T58" fmla="*/ 73 w 84"/>
                <a:gd name="T59" fmla="*/ 85 h 208"/>
                <a:gd name="T60" fmla="*/ 79 w 84"/>
                <a:gd name="T61" fmla="*/ 108 h 208"/>
                <a:gd name="T62" fmla="*/ 84 w 84"/>
                <a:gd name="T63" fmla="*/ 146 h 2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208"/>
                <a:gd name="T98" fmla="*/ 84 w 84"/>
                <a:gd name="T99" fmla="*/ 208 h 20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208">
                  <a:moveTo>
                    <a:pt x="84" y="146"/>
                  </a:moveTo>
                  <a:lnTo>
                    <a:pt x="81" y="192"/>
                  </a:lnTo>
                  <a:lnTo>
                    <a:pt x="79" y="208"/>
                  </a:lnTo>
                  <a:lnTo>
                    <a:pt x="65" y="206"/>
                  </a:lnTo>
                  <a:lnTo>
                    <a:pt x="67" y="181"/>
                  </a:lnTo>
                  <a:lnTo>
                    <a:pt x="67" y="161"/>
                  </a:lnTo>
                  <a:lnTo>
                    <a:pt x="59" y="140"/>
                  </a:lnTo>
                  <a:lnTo>
                    <a:pt x="56" y="123"/>
                  </a:lnTo>
                  <a:lnTo>
                    <a:pt x="54" y="110"/>
                  </a:lnTo>
                  <a:lnTo>
                    <a:pt x="48" y="102"/>
                  </a:lnTo>
                  <a:lnTo>
                    <a:pt x="38" y="102"/>
                  </a:lnTo>
                  <a:lnTo>
                    <a:pt x="32" y="106"/>
                  </a:lnTo>
                  <a:lnTo>
                    <a:pt x="27" y="115"/>
                  </a:lnTo>
                  <a:lnTo>
                    <a:pt x="25" y="127"/>
                  </a:lnTo>
                  <a:lnTo>
                    <a:pt x="23" y="144"/>
                  </a:lnTo>
                  <a:lnTo>
                    <a:pt x="19" y="173"/>
                  </a:lnTo>
                  <a:lnTo>
                    <a:pt x="17" y="194"/>
                  </a:lnTo>
                  <a:lnTo>
                    <a:pt x="17" y="200"/>
                  </a:lnTo>
                  <a:lnTo>
                    <a:pt x="7" y="200"/>
                  </a:lnTo>
                  <a:lnTo>
                    <a:pt x="6" y="161"/>
                  </a:lnTo>
                  <a:lnTo>
                    <a:pt x="0" y="133"/>
                  </a:lnTo>
                  <a:lnTo>
                    <a:pt x="6" y="119"/>
                  </a:lnTo>
                  <a:lnTo>
                    <a:pt x="9" y="102"/>
                  </a:lnTo>
                  <a:lnTo>
                    <a:pt x="29" y="67"/>
                  </a:lnTo>
                  <a:lnTo>
                    <a:pt x="56" y="25"/>
                  </a:lnTo>
                  <a:lnTo>
                    <a:pt x="65" y="13"/>
                  </a:lnTo>
                  <a:lnTo>
                    <a:pt x="77" y="0"/>
                  </a:lnTo>
                  <a:lnTo>
                    <a:pt x="71" y="34"/>
                  </a:lnTo>
                  <a:lnTo>
                    <a:pt x="71" y="60"/>
                  </a:lnTo>
                  <a:lnTo>
                    <a:pt x="73" y="85"/>
                  </a:lnTo>
                  <a:lnTo>
                    <a:pt x="79" y="108"/>
                  </a:lnTo>
                  <a:lnTo>
                    <a:pt x="84" y="14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201" name="Freeform 962"/>
            <p:cNvSpPr>
              <a:spLocks/>
            </p:cNvSpPr>
            <p:nvPr/>
          </p:nvSpPr>
          <p:spPr bwMode="auto">
            <a:xfrm>
              <a:off x="3045" y="3300"/>
              <a:ext cx="85" cy="160"/>
            </a:xfrm>
            <a:custGeom>
              <a:avLst/>
              <a:gdLst>
                <a:gd name="T0" fmla="*/ 85 w 85"/>
                <a:gd name="T1" fmla="*/ 8 h 160"/>
                <a:gd name="T2" fmla="*/ 83 w 85"/>
                <a:gd name="T3" fmla="*/ 29 h 160"/>
                <a:gd name="T4" fmla="*/ 81 w 85"/>
                <a:gd name="T5" fmla="*/ 40 h 160"/>
                <a:gd name="T6" fmla="*/ 77 w 85"/>
                <a:gd name="T7" fmla="*/ 58 h 160"/>
                <a:gd name="T8" fmla="*/ 67 w 85"/>
                <a:gd name="T9" fmla="*/ 71 h 160"/>
                <a:gd name="T10" fmla="*/ 54 w 85"/>
                <a:gd name="T11" fmla="*/ 83 h 160"/>
                <a:gd name="T12" fmla="*/ 38 w 85"/>
                <a:gd name="T13" fmla="*/ 98 h 160"/>
                <a:gd name="T14" fmla="*/ 25 w 85"/>
                <a:gd name="T15" fmla="*/ 113 h 160"/>
                <a:gd name="T16" fmla="*/ 23 w 85"/>
                <a:gd name="T17" fmla="*/ 117 h 160"/>
                <a:gd name="T18" fmla="*/ 17 w 85"/>
                <a:gd name="T19" fmla="*/ 133 h 160"/>
                <a:gd name="T20" fmla="*/ 10 w 85"/>
                <a:gd name="T21" fmla="*/ 156 h 160"/>
                <a:gd name="T22" fmla="*/ 6 w 85"/>
                <a:gd name="T23" fmla="*/ 160 h 160"/>
                <a:gd name="T24" fmla="*/ 2 w 85"/>
                <a:gd name="T25" fmla="*/ 135 h 160"/>
                <a:gd name="T26" fmla="*/ 0 w 85"/>
                <a:gd name="T27" fmla="*/ 113 h 160"/>
                <a:gd name="T28" fmla="*/ 2 w 85"/>
                <a:gd name="T29" fmla="*/ 83 h 160"/>
                <a:gd name="T30" fmla="*/ 8 w 85"/>
                <a:gd name="T31" fmla="*/ 50 h 160"/>
                <a:gd name="T32" fmla="*/ 13 w 85"/>
                <a:gd name="T33" fmla="*/ 0 h 160"/>
                <a:gd name="T34" fmla="*/ 23 w 85"/>
                <a:gd name="T35" fmla="*/ 0 h 160"/>
                <a:gd name="T36" fmla="*/ 25 w 85"/>
                <a:gd name="T37" fmla="*/ 21 h 160"/>
                <a:gd name="T38" fmla="*/ 31 w 85"/>
                <a:gd name="T39" fmla="*/ 40 h 160"/>
                <a:gd name="T40" fmla="*/ 35 w 85"/>
                <a:gd name="T41" fmla="*/ 52 h 160"/>
                <a:gd name="T42" fmla="*/ 40 w 85"/>
                <a:gd name="T43" fmla="*/ 60 h 160"/>
                <a:gd name="T44" fmla="*/ 42 w 85"/>
                <a:gd name="T45" fmla="*/ 61 h 160"/>
                <a:gd name="T46" fmla="*/ 46 w 85"/>
                <a:gd name="T47" fmla="*/ 63 h 160"/>
                <a:gd name="T48" fmla="*/ 50 w 85"/>
                <a:gd name="T49" fmla="*/ 61 h 160"/>
                <a:gd name="T50" fmla="*/ 54 w 85"/>
                <a:gd name="T51" fmla="*/ 60 h 160"/>
                <a:gd name="T52" fmla="*/ 58 w 85"/>
                <a:gd name="T53" fmla="*/ 46 h 160"/>
                <a:gd name="T54" fmla="*/ 60 w 85"/>
                <a:gd name="T55" fmla="*/ 36 h 160"/>
                <a:gd name="T56" fmla="*/ 65 w 85"/>
                <a:gd name="T57" fmla="*/ 17 h 160"/>
                <a:gd name="T58" fmla="*/ 71 w 85"/>
                <a:gd name="T59" fmla="*/ 6 h 160"/>
                <a:gd name="T60" fmla="*/ 85 w 85"/>
                <a:gd name="T61" fmla="*/ 8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160"/>
                <a:gd name="T95" fmla="*/ 85 w 85"/>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160">
                  <a:moveTo>
                    <a:pt x="85" y="8"/>
                  </a:moveTo>
                  <a:lnTo>
                    <a:pt x="83" y="29"/>
                  </a:lnTo>
                  <a:lnTo>
                    <a:pt x="81" y="40"/>
                  </a:lnTo>
                  <a:lnTo>
                    <a:pt x="77" y="58"/>
                  </a:lnTo>
                  <a:lnTo>
                    <a:pt x="67" y="71"/>
                  </a:lnTo>
                  <a:lnTo>
                    <a:pt x="54" y="83"/>
                  </a:lnTo>
                  <a:lnTo>
                    <a:pt x="38" y="98"/>
                  </a:lnTo>
                  <a:lnTo>
                    <a:pt x="25" y="113"/>
                  </a:lnTo>
                  <a:lnTo>
                    <a:pt x="23" y="117"/>
                  </a:lnTo>
                  <a:lnTo>
                    <a:pt x="17" y="133"/>
                  </a:lnTo>
                  <a:lnTo>
                    <a:pt x="10" y="156"/>
                  </a:lnTo>
                  <a:lnTo>
                    <a:pt x="6" y="160"/>
                  </a:lnTo>
                  <a:lnTo>
                    <a:pt x="2" y="135"/>
                  </a:lnTo>
                  <a:lnTo>
                    <a:pt x="0" y="113"/>
                  </a:lnTo>
                  <a:lnTo>
                    <a:pt x="2" y="83"/>
                  </a:lnTo>
                  <a:lnTo>
                    <a:pt x="8" y="50"/>
                  </a:lnTo>
                  <a:lnTo>
                    <a:pt x="13" y="0"/>
                  </a:lnTo>
                  <a:lnTo>
                    <a:pt x="23" y="0"/>
                  </a:lnTo>
                  <a:lnTo>
                    <a:pt x="25" y="21"/>
                  </a:lnTo>
                  <a:lnTo>
                    <a:pt x="31" y="40"/>
                  </a:lnTo>
                  <a:lnTo>
                    <a:pt x="35" y="52"/>
                  </a:lnTo>
                  <a:lnTo>
                    <a:pt x="40" y="60"/>
                  </a:lnTo>
                  <a:lnTo>
                    <a:pt x="42" y="61"/>
                  </a:lnTo>
                  <a:lnTo>
                    <a:pt x="46" y="63"/>
                  </a:lnTo>
                  <a:lnTo>
                    <a:pt x="50" y="61"/>
                  </a:lnTo>
                  <a:lnTo>
                    <a:pt x="54" y="60"/>
                  </a:lnTo>
                  <a:lnTo>
                    <a:pt x="58" y="46"/>
                  </a:lnTo>
                  <a:lnTo>
                    <a:pt x="60" y="36"/>
                  </a:lnTo>
                  <a:lnTo>
                    <a:pt x="65" y="17"/>
                  </a:lnTo>
                  <a:lnTo>
                    <a:pt x="71" y="6"/>
                  </a:lnTo>
                  <a:lnTo>
                    <a:pt x="85" y="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202" name="Freeform 963"/>
            <p:cNvSpPr>
              <a:spLocks noEditPoints="1"/>
            </p:cNvSpPr>
            <p:nvPr/>
          </p:nvSpPr>
          <p:spPr bwMode="auto">
            <a:xfrm>
              <a:off x="2591" y="3223"/>
              <a:ext cx="467" cy="237"/>
            </a:xfrm>
            <a:custGeom>
              <a:avLst/>
              <a:gdLst>
                <a:gd name="T0" fmla="*/ 121 w 467"/>
                <a:gd name="T1" fmla="*/ 88 h 237"/>
                <a:gd name="T2" fmla="*/ 123 w 467"/>
                <a:gd name="T3" fmla="*/ 67 h 237"/>
                <a:gd name="T4" fmla="*/ 110 w 467"/>
                <a:gd name="T5" fmla="*/ 50 h 237"/>
                <a:gd name="T6" fmla="*/ 83 w 467"/>
                <a:gd name="T7" fmla="*/ 52 h 237"/>
                <a:gd name="T8" fmla="*/ 69 w 467"/>
                <a:gd name="T9" fmla="*/ 67 h 237"/>
                <a:gd name="T10" fmla="*/ 75 w 467"/>
                <a:gd name="T11" fmla="*/ 94 h 237"/>
                <a:gd name="T12" fmla="*/ 94 w 467"/>
                <a:gd name="T13" fmla="*/ 108 h 237"/>
                <a:gd name="T14" fmla="*/ 115 w 467"/>
                <a:gd name="T15" fmla="*/ 102 h 237"/>
                <a:gd name="T16" fmla="*/ 121 w 467"/>
                <a:gd name="T17" fmla="*/ 92 h 237"/>
                <a:gd name="T18" fmla="*/ 83 w 467"/>
                <a:gd name="T19" fmla="*/ 229 h 237"/>
                <a:gd name="T20" fmla="*/ 12 w 467"/>
                <a:gd name="T21" fmla="*/ 206 h 237"/>
                <a:gd name="T22" fmla="*/ 10 w 467"/>
                <a:gd name="T23" fmla="*/ 152 h 237"/>
                <a:gd name="T24" fmla="*/ 2 w 467"/>
                <a:gd name="T25" fmla="*/ 83 h 237"/>
                <a:gd name="T26" fmla="*/ 2 w 467"/>
                <a:gd name="T27" fmla="*/ 27 h 237"/>
                <a:gd name="T28" fmla="*/ 31 w 467"/>
                <a:gd name="T29" fmla="*/ 13 h 237"/>
                <a:gd name="T30" fmla="*/ 96 w 467"/>
                <a:gd name="T31" fmla="*/ 10 h 237"/>
                <a:gd name="T32" fmla="*/ 138 w 467"/>
                <a:gd name="T33" fmla="*/ 4 h 237"/>
                <a:gd name="T34" fmla="*/ 187 w 467"/>
                <a:gd name="T35" fmla="*/ 10 h 237"/>
                <a:gd name="T36" fmla="*/ 190 w 467"/>
                <a:gd name="T37" fmla="*/ 29 h 237"/>
                <a:gd name="T38" fmla="*/ 187 w 467"/>
                <a:gd name="T39" fmla="*/ 65 h 237"/>
                <a:gd name="T40" fmla="*/ 225 w 467"/>
                <a:gd name="T41" fmla="*/ 67 h 237"/>
                <a:gd name="T42" fmla="*/ 292 w 467"/>
                <a:gd name="T43" fmla="*/ 65 h 237"/>
                <a:gd name="T44" fmla="*/ 298 w 467"/>
                <a:gd name="T45" fmla="*/ 52 h 237"/>
                <a:gd name="T46" fmla="*/ 298 w 467"/>
                <a:gd name="T47" fmla="*/ 23 h 237"/>
                <a:gd name="T48" fmla="*/ 319 w 467"/>
                <a:gd name="T49" fmla="*/ 15 h 237"/>
                <a:gd name="T50" fmla="*/ 362 w 467"/>
                <a:gd name="T51" fmla="*/ 15 h 237"/>
                <a:gd name="T52" fmla="*/ 396 w 467"/>
                <a:gd name="T53" fmla="*/ 4 h 237"/>
                <a:gd name="T54" fmla="*/ 437 w 467"/>
                <a:gd name="T55" fmla="*/ 2 h 237"/>
                <a:gd name="T56" fmla="*/ 460 w 467"/>
                <a:gd name="T57" fmla="*/ 10 h 237"/>
                <a:gd name="T58" fmla="*/ 466 w 467"/>
                <a:gd name="T59" fmla="*/ 38 h 237"/>
                <a:gd name="T60" fmla="*/ 462 w 467"/>
                <a:gd name="T61" fmla="*/ 127 h 237"/>
                <a:gd name="T62" fmla="*/ 454 w 467"/>
                <a:gd name="T63" fmla="*/ 190 h 237"/>
                <a:gd name="T64" fmla="*/ 460 w 467"/>
                <a:gd name="T65" fmla="*/ 237 h 237"/>
                <a:gd name="T66" fmla="*/ 364 w 467"/>
                <a:gd name="T67" fmla="*/ 229 h 237"/>
                <a:gd name="T68" fmla="*/ 181 w 467"/>
                <a:gd name="T69" fmla="*/ 223 h 237"/>
                <a:gd name="T70" fmla="*/ 106 w 467"/>
                <a:gd name="T71" fmla="*/ 208 h 237"/>
                <a:gd name="T72" fmla="*/ 119 w 467"/>
                <a:gd name="T73" fmla="*/ 194 h 237"/>
                <a:gd name="T74" fmla="*/ 125 w 467"/>
                <a:gd name="T75" fmla="*/ 167 h 237"/>
                <a:gd name="T76" fmla="*/ 108 w 467"/>
                <a:gd name="T77" fmla="*/ 150 h 237"/>
                <a:gd name="T78" fmla="*/ 85 w 467"/>
                <a:gd name="T79" fmla="*/ 158 h 237"/>
                <a:gd name="T80" fmla="*/ 67 w 467"/>
                <a:gd name="T81" fmla="*/ 173 h 237"/>
                <a:gd name="T82" fmla="*/ 71 w 467"/>
                <a:gd name="T83" fmla="*/ 196 h 237"/>
                <a:gd name="T84" fmla="*/ 85 w 467"/>
                <a:gd name="T85" fmla="*/ 204 h 237"/>
                <a:gd name="T86" fmla="*/ 94 w 467"/>
                <a:gd name="T87" fmla="*/ 210 h 2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7"/>
                <a:gd name="T133" fmla="*/ 0 h 237"/>
                <a:gd name="T134" fmla="*/ 467 w 467"/>
                <a:gd name="T135" fmla="*/ 237 h 2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7" h="237">
                  <a:moveTo>
                    <a:pt x="121" y="92"/>
                  </a:moveTo>
                  <a:lnTo>
                    <a:pt x="121" y="88"/>
                  </a:lnTo>
                  <a:lnTo>
                    <a:pt x="123" y="77"/>
                  </a:lnTo>
                  <a:lnTo>
                    <a:pt x="123" y="67"/>
                  </a:lnTo>
                  <a:lnTo>
                    <a:pt x="119" y="56"/>
                  </a:lnTo>
                  <a:lnTo>
                    <a:pt x="110" y="50"/>
                  </a:lnTo>
                  <a:lnTo>
                    <a:pt x="94" y="50"/>
                  </a:lnTo>
                  <a:lnTo>
                    <a:pt x="83" y="52"/>
                  </a:lnTo>
                  <a:lnTo>
                    <a:pt x="73" y="58"/>
                  </a:lnTo>
                  <a:lnTo>
                    <a:pt x="69" y="67"/>
                  </a:lnTo>
                  <a:lnTo>
                    <a:pt x="71" y="81"/>
                  </a:lnTo>
                  <a:lnTo>
                    <a:pt x="75" y="94"/>
                  </a:lnTo>
                  <a:lnTo>
                    <a:pt x="85" y="106"/>
                  </a:lnTo>
                  <a:lnTo>
                    <a:pt x="94" y="108"/>
                  </a:lnTo>
                  <a:lnTo>
                    <a:pt x="110" y="106"/>
                  </a:lnTo>
                  <a:lnTo>
                    <a:pt x="115" y="102"/>
                  </a:lnTo>
                  <a:lnTo>
                    <a:pt x="119" y="92"/>
                  </a:lnTo>
                  <a:lnTo>
                    <a:pt x="121" y="92"/>
                  </a:lnTo>
                  <a:close/>
                  <a:moveTo>
                    <a:pt x="181" y="223"/>
                  </a:moveTo>
                  <a:lnTo>
                    <a:pt x="83" y="229"/>
                  </a:lnTo>
                  <a:lnTo>
                    <a:pt x="8" y="237"/>
                  </a:lnTo>
                  <a:lnTo>
                    <a:pt x="12" y="206"/>
                  </a:lnTo>
                  <a:lnTo>
                    <a:pt x="12" y="179"/>
                  </a:lnTo>
                  <a:lnTo>
                    <a:pt x="10" y="152"/>
                  </a:lnTo>
                  <a:lnTo>
                    <a:pt x="8" y="129"/>
                  </a:lnTo>
                  <a:lnTo>
                    <a:pt x="2" y="83"/>
                  </a:lnTo>
                  <a:lnTo>
                    <a:pt x="0" y="50"/>
                  </a:lnTo>
                  <a:lnTo>
                    <a:pt x="2" y="27"/>
                  </a:lnTo>
                  <a:lnTo>
                    <a:pt x="8" y="10"/>
                  </a:lnTo>
                  <a:lnTo>
                    <a:pt x="31" y="13"/>
                  </a:lnTo>
                  <a:lnTo>
                    <a:pt x="62" y="15"/>
                  </a:lnTo>
                  <a:lnTo>
                    <a:pt x="96" y="10"/>
                  </a:lnTo>
                  <a:lnTo>
                    <a:pt x="117" y="6"/>
                  </a:lnTo>
                  <a:lnTo>
                    <a:pt x="138" y="4"/>
                  </a:lnTo>
                  <a:lnTo>
                    <a:pt x="160" y="4"/>
                  </a:lnTo>
                  <a:lnTo>
                    <a:pt x="187" y="10"/>
                  </a:lnTo>
                  <a:lnTo>
                    <a:pt x="189" y="19"/>
                  </a:lnTo>
                  <a:lnTo>
                    <a:pt x="190" y="29"/>
                  </a:lnTo>
                  <a:lnTo>
                    <a:pt x="189" y="48"/>
                  </a:lnTo>
                  <a:lnTo>
                    <a:pt x="187" y="65"/>
                  </a:lnTo>
                  <a:lnTo>
                    <a:pt x="208" y="65"/>
                  </a:lnTo>
                  <a:lnTo>
                    <a:pt x="225" y="67"/>
                  </a:lnTo>
                  <a:lnTo>
                    <a:pt x="279" y="67"/>
                  </a:lnTo>
                  <a:lnTo>
                    <a:pt x="292" y="65"/>
                  </a:lnTo>
                  <a:lnTo>
                    <a:pt x="300" y="65"/>
                  </a:lnTo>
                  <a:lnTo>
                    <a:pt x="298" y="52"/>
                  </a:lnTo>
                  <a:lnTo>
                    <a:pt x="298" y="37"/>
                  </a:lnTo>
                  <a:lnTo>
                    <a:pt x="298" y="23"/>
                  </a:lnTo>
                  <a:lnTo>
                    <a:pt x="300" y="10"/>
                  </a:lnTo>
                  <a:lnTo>
                    <a:pt x="319" y="15"/>
                  </a:lnTo>
                  <a:lnTo>
                    <a:pt x="344" y="17"/>
                  </a:lnTo>
                  <a:lnTo>
                    <a:pt x="362" y="15"/>
                  </a:lnTo>
                  <a:lnTo>
                    <a:pt x="377" y="10"/>
                  </a:lnTo>
                  <a:lnTo>
                    <a:pt x="396" y="4"/>
                  </a:lnTo>
                  <a:lnTo>
                    <a:pt x="417" y="0"/>
                  </a:lnTo>
                  <a:lnTo>
                    <a:pt x="437" y="2"/>
                  </a:lnTo>
                  <a:lnTo>
                    <a:pt x="460" y="8"/>
                  </a:lnTo>
                  <a:lnTo>
                    <a:pt x="460" y="10"/>
                  </a:lnTo>
                  <a:lnTo>
                    <a:pt x="466" y="38"/>
                  </a:lnTo>
                  <a:lnTo>
                    <a:pt x="467" y="77"/>
                  </a:lnTo>
                  <a:lnTo>
                    <a:pt x="462" y="127"/>
                  </a:lnTo>
                  <a:lnTo>
                    <a:pt x="456" y="160"/>
                  </a:lnTo>
                  <a:lnTo>
                    <a:pt x="454" y="190"/>
                  </a:lnTo>
                  <a:lnTo>
                    <a:pt x="456" y="212"/>
                  </a:lnTo>
                  <a:lnTo>
                    <a:pt x="460" y="237"/>
                  </a:lnTo>
                  <a:lnTo>
                    <a:pt x="408" y="233"/>
                  </a:lnTo>
                  <a:lnTo>
                    <a:pt x="364" y="229"/>
                  </a:lnTo>
                  <a:lnTo>
                    <a:pt x="262" y="223"/>
                  </a:lnTo>
                  <a:lnTo>
                    <a:pt x="181" y="223"/>
                  </a:lnTo>
                  <a:close/>
                  <a:moveTo>
                    <a:pt x="100" y="210"/>
                  </a:moveTo>
                  <a:lnTo>
                    <a:pt x="106" y="208"/>
                  </a:lnTo>
                  <a:lnTo>
                    <a:pt x="115" y="200"/>
                  </a:lnTo>
                  <a:lnTo>
                    <a:pt x="119" y="194"/>
                  </a:lnTo>
                  <a:lnTo>
                    <a:pt x="125" y="179"/>
                  </a:lnTo>
                  <a:lnTo>
                    <a:pt x="125" y="167"/>
                  </a:lnTo>
                  <a:lnTo>
                    <a:pt x="117" y="156"/>
                  </a:lnTo>
                  <a:lnTo>
                    <a:pt x="108" y="150"/>
                  </a:lnTo>
                  <a:lnTo>
                    <a:pt x="94" y="152"/>
                  </a:lnTo>
                  <a:lnTo>
                    <a:pt x="85" y="158"/>
                  </a:lnTo>
                  <a:lnTo>
                    <a:pt x="73" y="163"/>
                  </a:lnTo>
                  <a:lnTo>
                    <a:pt x="67" y="173"/>
                  </a:lnTo>
                  <a:lnTo>
                    <a:pt x="65" y="187"/>
                  </a:lnTo>
                  <a:lnTo>
                    <a:pt x="71" y="196"/>
                  </a:lnTo>
                  <a:lnTo>
                    <a:pt x="79" y="200"/>
                  </a:lnTo>
                  <a:lnTo>
                    <a:pt x="85" y="204"/>
                  </a:lnTo>
                  <a:lnTo>
                    <a:pt x="90" y="208"/>
                  </a:lnTo>
                  <a:lnTo>
                    <a:pt x="94" y="210"/>
                  </a:lnTo>
                  <a:lnTo>
                    <a:pt x="100" y="2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203" name="Freeform 964"/>
            <p:cNvSpPr>
              <a:spLocks/>
            </p:cNvSpPr>
            <p:nvPr/>
          </p:nvSpPr>
          <p:spPr bwMode="auto">
            <a:xfrm>
              <a:off x="2778" y="3156"/>
              <a:ext cx="159" cy="134"/>
            </a:xfrm>
            <a:custGeom>
              <a:avLst/>
              <a:gdLst>
                <a:gd name="T0" fmla="*/ 148 w 159"/>
                <a:gd name="T1" fmla="*/ 2 h 134"/>
                <a:gd name="T2" fmla="*/ 159 w 159"/>
                <a:gd name="T3" fmla="*/ 0 h 134"/>
                <a:gd name="T4" fmla="*/ 159 w 159"/>
                <a:gd name="T5" fmla="*/ 2 h 134"/>
                <a:gd name="T6" fmla="*/ 157 w 159"/>
                <a:gd name="T7" fmla="*/ 4 h 134"/>
                <a:gd name="T8" fmla="*/ 146 w 159"/>
                <a:gd name="T9" fmla="*/ 29 h 134"/>
                <a:gd name="T10" fmla="*/ 138 w 159"/>
                <a:gd name="T11" fmla="*/ 50 h 134"/>
                <a:gd name="T12" fmla="*/ 132 w 159"/>
                <a:gd name="T13" fmla="*/ 57 h 134"/>
                <a:gd name="T14" fmla="*/ 123 w 159"/>
                <a:gd name="T15" fmla="*/ 63 h 134"/>
                <a:gd name="T16" fmla="*/ 117 w 159"/>
                <a:gd name="T17" fmla="*/ 69 h 134"/>
                <a:gd name="T18" fmla="*/ 113 w 159"/>
                <a:gd name="T19" fmla="*/ 77 h 134"/>
                <a:gd name="T20" fmla="*/ 111 w 159"/>
                <a:gd name="T21" fmla="*/ 90 h 134"/>
                <a:gd name="T22" fmla="*/ 111 w 159"/>
                <a:gd name="T23" fmla="*/ 104 h 134"/>
                <a:gd name="T24" fmla="*/ 111 w 159"/>
                <a:gd name="T25" fmla="*/ 119 h 134"/>
                <a:gd name="T26" fmla="*/ 113 w 159"/>
                <a:gd name="T27" fmla="*/ 132 h 134"/>
                <a:gd name="T28" fmla="*/ 105 w 159"/>
                <a:gd name="T29" fmla="*/ 132 h 134"/>
                <a:gd name="T30" fmla="*/ 92 w 159"/>
                <a:gd name="T31" fmla="*/ 134 h 134"/>
                <a:gd name="T32" fmla="*/ 38 w 159"/>
                <a:gd name="T33" fmla="*/ 134 h 134"/>
                <a:gd name="T34" fmla="*/ 21 w 159"/>
                <a:gd name="T35" fmla="*/ 132 h 134"/>
                <a:gd name="T36" fmla="*/ 0 w 159"/>
                <a:gd name="T37" fmla="*/ 132 h 134"/>
                <a:gd name="T38" fmla="*/ 17 w 159"/>
                <a:gd name="T39" fmla="*/ 111 h 134"/>
                <a:gd name="T40" fmla="*/ 36 w 159"/>
                <a:gd name="T41" fmla="*/ 82 h 134"/>
                <a:gd name="T42" fmla="*/ 44 w 159"/>
                <a:gd name="T43" fmla="*/ 67 h 134"/>
                <a:gd name="T44" fmla="*/ 52 w 159"/>
                <a:gd name="T45" fmla="*/ 46 h 134"/>
                <a:gd name="T46" fmla="*/ 55 w 159"/>
                <a:gd name="T47" fmla="*/ 34 h 134"/>
                <a:gd name="T48" fmla="*/ 63 w 159"/>
                <a:gd name="T49" fmla="*/ 17 h 134"/>
                <a:gd name="T50" fmla="*/ 67 w 159"/>
                <a:gd name="T51" fmla="*/ 9 h 134"/>
                <a:gd name="T52" fmla="*/ 77 w 159"/>
                <a:gd name="T53" fmla="*/ 0 h 134"/>
                <a:gd name="T54" fmla="*/ 90 w 159"/>
                <a:gd name="T55" fmla="*/ 2 h 134"/>
                <a:gd name="T56" fmla="*/ 100 w 159"/>
                <a:gd name="T57" fmla="*/ 4 h 134"/>
                <a:gd name="T58" fmla="*/ 121 w 159"/>
                <a:gd name="T59" fmla="*/ 4 h 134"/>
                <a:gd name="T60" fmla="*/ 136 w 159"/>
                <a:gd name="T61" fmla="*/ 4 h 134"/>
                <a:gd name="T62" fmla="*/ 148 w 159"/>
                <a:gd name="T63" fmla="*/ 2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9"/>
                <a:gd name="T97" fmla="*/ 0 h 134"/>
                <a:gd name="T98" fmla="*/ 159 w 159"/>
                <a:gd name="T99" fmla="*/ 134 h 1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9" h="134">
                  <a:moveTo>
                    <a:pt x="148" y="2"/>
                  </a:moveTo>
                  <a:lnTo>
                    <a:pt x="159" y="0"/>
                  </a:lnTo>
                  <a:lnTo>
                    <a:pt x="159" y="2"/>
                  </a:lnTo>
                  <a:lnTo>
                    <a:pt x="157" y="4"/>
                  </a:lnTo>
                  <a:lnTo>
                    <a:pt x="146" y="29"/>
                  </a:lnTo>
                  <a:lnTo>
                    <a:pt x="138" y="50"/>
                  </a:lnTo>
                  <a:lnTo>
                    <a:pt x="132" y="57"/>
                  </a:lnTo>
                  <a:lnTo>
                    <a:pt x="123" y="63"/>
                  </a:lnTo>
                  <a:lnTo>
                    <a:pt x="117" y="69"/>
                  </a:lnTo>
                  <a:lnTo>
                    <a:pt x="113" y="77"/>
                  </a:lnTo>
                  <a:lnTo>
                    <a:pt x="111" y="90"/>
                  </a:lnTo>
                  <a:lnTo>
                    <a:pt x="111" y="104"/>
                  </a:lnTo>
                  <a:lnTo>
                    <a:pt x="111" y="119"/>
                  </a:lnTo>
                  <a:lnTo>
                    <a:pt x="113" y="132"/>
                  </a:lnTo>
                  <a:lnTo>
                    <a:pt x="105" y="132"/>
                  </a:lnTo>
                  <a:lnTo>
                    <a:pt x="92" y="134"/>
                  </a:lnTo>
                  <a:lnTo>
                    <a:pt x="38" y="134"/>
                  </a:lnTo>
                  <a:lnTo>
                    <a:pt x="21" y="132"/>
                  </a:lnTo>
                  <a:lnTo>
                    <a:pt x="0" y="132"/>
                  </a:lnTo>
                  <a:lnTo>
                    <a:pt x="17" y="111"/>
                  </a:lnTo>
                  <a:lnTo>
                    <a:pt x="36" y="82"/>
                  </a:lnTo>
                  <a:lnTo>
                    <a:pt x="44" y="67"/>
                  </a:lnTo>
                  <a:lnTo>
                    <a:pt x="52" y="46"/>
                  </a:lnTo>
                  <a:lnTo>
                    <a:pt x="55" y="34"/>
                  </a:lnTo>
                  <a:lnTo>
                    <a:pt x="63" y="17"/>
                  </a:lnTo>
                  <a:lnTo>
                    <a:pt x="67" y="9"/>
                  </a:lnTo>
                  <a:lnTo>
                    <a:pt x="77" y="0"/>
                  </a:lnTo>
                  <a:lnTo>
                    <a:pt x="90" y="2"/>
                  </a:lnTo>
                  <a:lnTo>
                    <a:pt x="100" y="4"/>
                  </a:lnTo>
                  <a:lnTo>
                    <a:pt x="121" y="4"/>
                  </a:lnTo>
                  <a:lnTo>
                    <a:pt x="136" y="4"/>
                  </a:lnTo>
                  <a:lnTo>
                    <a:pt x="148"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204" name="Freeform 965"/>
            <p:cNvSpPr>
              <a:spLocks/>
            </p:cNvSpPr>
            <p:nvPr/>
          </p:nvSpPr>
          <p:spPr bwMode="auto">
            <a:xfrm>
              <a:off x="2891" y="3098"/>
              <a:ext cx="237" cy="142"/>
            </a:xfrm>
            <a:custGeom>
              <a:avLst/>
              <a:gdLst>
                <a:gd name="T0" fmla="*/ 160 w 237"/>
                <a:gd name="T1" fmla="*/ 133 h 142"/>
                <a:gd name="T2" fmla="*/ 137 w 237"/>
                <a:gd name="T3" fmla="*/ 127 h 142"/>
                <a:gd name="T4" fmla="*/ 117 w 237"/>
                <a:gd name="T5" fmla="*/ 125 h 142"/>
                <a:gd name="T6" fmla="*/ 96 w 237"/>
                <a:gd name="T7" fmla="*/ 129 h 142"/>
                <a:gd name="T8" fmla="*/ 77 w 237"/>
                <a:gd name="T9" fmla="*/ 135 h 142"/>
                <a:gd name="T10" fmla="*/ 62 w 237"/>
                <a:gd name="T11" fmla="*/ 140 h 142"/>
                <a:gd name="T12" fmla="*/ 44 w 237"/>
                <a:gd name="T13" fmla="*/ 142 h 142"/>
                <a:gd name="T14" fmla="*/ 19 w 237"/>
                <a:gd name="T15" fmla="*/ 140 h 142"/>
                <a:gd name="T16" fmla="*/ 0 w 237"/>
                <a:gd name="T17" fmla="*/ 135 h 142"/>
                <a:gd name="T18" fmla="*/ 4 w 237"/>
                <a:gd name="T19" fmla="*/ 127 h 142"/>
                <a:gd name="T20" fmla="*/ 10 w 237"/>
                <a:gd name="T21" fmla="*/ 121 h 142"/>
                <a:gd name="T22" fmla="*/ 19 w 237"/>
                <a:gd name="T23" fmla="*/ 115 h 142"/>
                <a:gd name="T24" fmla="*/ 25 w 237"/>
                <a:gd name="T25" fmla="*/ 108 h 142"/>
                <a:gd name="T26" fmla="*/ 33 w 237"/>
                <a:gd name="T27" fmla="*/ 87 h 142"/>
                <a:gd name="T28" fmla="*/ 44 w 237"/>
                <a:gd name="T29" fmla="*/ 62 h 142"/>
                <a:gd name="T30" fmla="*/ 46 w 237"/>
                <a:gd name="T31" fmla="*/ 60 h 142"/>
                <a:gd name="T32" fmla="*/ 69 w 237"/>
                <a:gd name="T33" fmla="*/ 35 h 142"/>
                <a:gd name="T34" fmla="*/ 85 w 237"/>
                <a:gd name="T35" fmla="*/ 19 h 142"/>
                <a:gd name="T36" fmla="*/ 98 w 237"/>
                <a:gd name="T37" fmla="*/ 0 h 142"/>
                <a:gd name="T38" fmla="*/ 121 w 237"/>
                <a:gd name="T39" fmla="*/ 0 h 142"/>
                <a:gd name="T40" fmla="*/ 144 w 237"/>
                <a:gd name="T41" fmla="*/ 2 h 142"/>
                <a:gd name="T42" fmla="*/ 181 w 237"/>
                <a:gd name="T43" fmla="*/ 8 h 142"/>
                <a:gd name="T44" fmla="*/ 212 w 237"/>
                <a:gd name="T45" fmla="*/ 6 h 142"/>
                <a:gd name="T46" fmla="*/ 237 w 237"/>
                <a:gd name="T47" fmla="*/ 2 h 142"/>
                <a:gd name="T48" fmla="*/ 225 w 237"/>
                <a:gd name="T49" fmla="*/ 15 h 142"/>
                <a:gd name="T50" fmla="*/ 216 w 237"/>
                <a:gd name="T51" fmla="*/ 27 h 142"/>
                <a:gd name="T52" fmla="*/ 189 w 237"/>
                <a:gd name="T53" fmla="*/ 69 h 142"/>
                <a:gd name="T54" fmla="*/ 169 w 237"/>
                <a:gd name="T55" fmla="*/ 104 h 142"/>
                <a:gd name="T56" fmla="*/ 166 w 237"/>
                <a:gd name="T57" fmla="*/ 121 h 142"/>
                <a:gd name="T58" fmla="*/ 160 w 237"/>
                <a:gd name="T59" fmla="*/ 135 h 142"/>
                <a:gd name="T60" fmla="*/ 160 w 237"/>
                <a:gd name="T61" fmla="*/ 135 h 142"/>
                <a:gd name="T62" fmla="*/ 160 w 237"/>
                <a:gd name="T63" fmla="*/ 133 h 1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7"/>
                <a:gd name="T97" fmla="*/ 0 h 142"/>
                <a:gd name="T98" fmla="*/ 237 w 237"/>
                <a:gd name="T99" fmla="*/ 142 h 1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7" h="142">
                  <a:moveTo>
                    <a:pt x="160" y="133"/>
                  </a:moveTo>
                  <a:lnTo>
                    <a:pt x="137" y="127"/>
                  </a:lnTo>
                  <a:lnTo>
                    <a:pt x="117" y="125"/>
                  </a:lnTo>
                  <a:lnTo>
                    <a:pt x="96" y="129"/>
                  </a:lnTo>
                  <a:lnTo>
                    <a:pt x="77" y="135"/>
                  </a:lnTo>
                  <a:lnTo>
                    <a:pt x="62" y="140"/>
                  </a:lnTo>
                  <a:lnTo>
                    <a:pt x="44" y="142"/>
                  </a:lnTo>
                  <a:lnTo>
                    <a:pt x="19" y="140"/>
                  </a:lnTo>
                  <a:lnTo>
                    <a:pt x="0" y="135"/>
                  </a:lnTo>
                  <a:lnTo>
                    <a:pt x="4" y="127"/>
                  </a:lnTo>
                  <a:lnTo>
                    <a:pt x="10" y="121"/>
                  </a:lnTo>
                  <a:lnTo>
                    <a:pt x="19" y="115"/>
                  </a:lnTo>
                  <a:lnTo>
                    <a:pt x="25" y="108"/>
                  </a:lnTo>
                  <a:lnTo>
                    <a:pt x="33" y="87"/>
                  </a:lnTo>
                  <a:lnTo>
                    <a:pt x="44" y="62"/>
                  </a:lnTo>
                  <a:lnTo>
                    <a:pt x="46" y="60"/>
                  </a:lnTo>
                  <a:lnTo>
                    <a:pt x="69" y="35"/>
                  </a:lnTo>
                  <a:lnTo>
                    <a:pt x="85" y="19"/>
                  </a:lnTo>
                  <a:lnTo>
                    <a:pt x="98" y="0"/>
                  </a:lnTo>
                  <a:lnTo>
                    <a:pt x="121" y="0"/>
                  </a:lnTo>
                  <a:lnTo>
                    <a:pt x="144" y="2"/>
                  </a:lnTo>
                  <a:lnTo>
                    <a:pt x="181" y="8"/>
                  </a:lnTo>
                  <a:lnTo>
                    <a:pt x="212" y="6"/>
                  </a:lnTo>
                  <a:lnTo>
                    <a:pt x="237" y="2"/>
                  </a:lnTo>
                  <a:lnTo>
                    <a:pt x="225" y="15"/>
                  </a:lnTo>
                  <a:lnTo>
                    <a:pt x="216" y="27"/>
                  </a:lnTo>
                  <a:lnTo>
                    <a:pt x="189" y="69"/>
                  </a:lnTo>
                  <a:lnTo>
                    <a:pt x="169" y="104"/>
                  </a:lnTo>
                  <a:lnTo>
                    <a:pt x="166" y="121"/>
                  </a:lnTo>
                  <a:lnTo>
                    <a:pt x="160" y="135"/>
                  </a:lnTo>
                  <a:lnTo>
                    <a:pt x="160" y="13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205" name="Freeform 966"/>
            <p:cNvSpPr>
              <a:spLocks/>
            </p:cNvSpPr>
            <p:nvPr/>
          </p:nvSpPr>
          <p:spPr bwMode="auto">
            <a:xfrm>
              <a:off x="2778" y="3100"/>
              <a:ext cx="78" cy="188"/>
            </a:xfrm>
            <a:custGeom>
              <a:avLst/>
              <a:gdLst>
                <a:gd name="T0" fmla="*/ 78 w 78"/>
                <a:gd name="T1" fmla="*/ 13 h 188"/>
                <a:gd name="T2" fmla="*/ 78 w 78"/>
                <a:gd name="T3" fmla="*/ 23 h 188"/>
                <a:gd name="T4" fmla="*/ 78 w 78"/>
                <a:gd name="T5" fmla="*/ 42 h 188"/>
                <a:gd name="T6" fmla="*/ 77 w 78"/>
                <a:gd name="T7" fmla="*/ 56 h 188"/>
                <a:gd name="T8" fmla="*/ 67 w 78"/>
                <a:gd name="T9" fmla="*/ 65 h 188"/>
                <a:gd name="T10" fmla="*/ 63 w 78"/>
                <a:gd name="T11" fmla="*/ 73 h 188"/>
                <a:gd name="T12" fmla="*/ 55 w 78"/>
                <a:gd name="T13" fmla="*/ 90 h 188"/>
                <a:gd name="T14" fmla="*/ 52 w 78"/>
                <a:gd name="T15" fmla="*/ 102 h 188"/>
                <a:gd name="T16" fmla="*/ 44 w 78"/>
                <a:gd name="T17" fmla="*/ 123 h 188"/>
                <a:gd name="T18" fmla="*/ 36 w 78"/>
                <a:gd name="T19" fmla="*/ 138 h 188"/>
                <a:gd name="T20" fmla="*/ 17 w 78"/>
                <a:gd name="T21" fmla="*/ 167 h 188"/>
                <a:gd name="T22" fmla="*/ 0 w 78"/>
                <a:gd name="T23" fmla="*/ 188 h 188"/>
                <a:gd name="T24" fmla="*/ 2 w 78"/>
                <a:gd name="T25" fmla="*/ 171 h 188"/>
                <a:gd name="T26" fmla="*/ 3 w 78"/>
                <a:gd name="T27" fmla="*/ 152 h 188"/>
                <a:gd name="T28" fmla="*/ 2 w 78"/>
                <a:gd name="T29" fmla="*/ 142 h 188"/>
                <a:gd name="T30" fmla="*/ 0 w 78"/>
                <a:gd name="T31" fmla="*/ 133 h 188"/>
                <a:gd name="T32" fmla="*/ 15 w 78"/>
                <a:gd name="T33" fmla="*/ 115 h 188"/>
                <a:gd name="T34" fmla="*/ 32 w 78"/>
                <a:gd name="T35" fmla="*/ 90 h 188"/>
                <a:gd name="T36" fmla="*/ 42 w 78"/>
                <a:gd name="T37" fmla="*/ 63 h 188"/>
                <a:gd name="T38" fmla="*/ 46 w 78"/>
                <a:gd name="T39" fmla="*/ 46 h 188"/>
                <a:gd name="T40" fmla="*/ 53 w 78"/>
                <a:gd name="T41" fmla="*/ 31 h 188"/>
                <a:gd name="T42" fmla="*/ 63 w 78"/>
                <a:gd name="T43" fmla="*/ 17 h 188"/>
                <a:gd name="T44" fmla="*/ 77 w 78"/>
                <a:gd name="T45" fmla="*/ 0 h 188"/>
                <a:gd name="T46" fmla="*/ 78 w 78"/>
                <a:gd name="T47" fmla="*/ 13 h 18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188"/>
                <a:gd name="T74" fmla="*/ 78 w 78"/>
                <a:gd name="T75" fmla="*/ 188 h 18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188">
                  <a:moveTo>
                    <a:pt x="78" y="13"/>
                  </a:moveTo>
                  <a:lnTo>
                    <a:pt x="78" y="23"/>
                  </a:lnTo>
                  <a:lnTo>
                    <a:pt x="78" y="42"/>
                  </a:lnTo>
                  <a:lnTo>
                    <a:pt x="77" y="56"/>
                  </a:lnTo>
                  <a:lnTo>
                    <a:pt x="67" y="65"/>
                  </a:lnTo>
                  <a:lnTo>
                    <a:pt x="63" y="73"/>
                  </a:lnTo>
                  <a:lnTo>
                    <a:pt x="55" y="90"/>
                  </a:lnTo>
                  <a:lnTo>
                    <a:pt x="52" y="102"/>
                  </a:lnTo>
                  <a:lnTo>
                    <a:pt x="44" y="123"/>
                  </a:lnTo>
                  <a:lnTo>
                    <a:pt x="36" y="138"/>
                  </a:lnTo>
                  <a:lnTo>
                    <a:pt x="17" y="167"/>
                  </a:lnTo>
                  <a:lnTo>
                    <a:pt x="0" y="188"/>
                  </a:lnTo>
                  <a:lnTo>
                    <a:pt x="2" y="171"/>
                  </a:lnTo>
                  <a:lnTo>
                    <a:pt x="3" y="152"/>
                  </a:lnTo>
                  <a:lnTo>
                    <a:pt x="2" y="142"/>
                  </a:lnTo>
                  <a:lnTo>
                    <a:pt x="0" y="133"/>
                  </a:lnTo>
                  <a:lnTo>
                    <a:pt x="15" y="115"/>
                  </a:lnTo>
                  <a:lnTo>
                    <a:pt x="32" y="90"/>
                  </a:lnTo>
                  <a:lnTo>
                    <a:pt x="42" y="63"/>
                  </a:lnTo>
                  <a:lnTo>
                    <a:pt x="46" y="46"/>
                  </a:lnTo>
                  <a:lnTo>
                    <a:pt x="53" y="31"/>
                  </a:lnTo>
                  <a:lnTo>
                    <a:pt x="63" y="17"/>
                  </a:lnTo>
                  <a:lnTo>
                    <a:pt x="77" y="0"/>
                  </a:lnTo>
                  <a:lnTo>
                    <a:pt x="78"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206" name="Freeform 967"/>
            <p:cNvSpPr>
              <a:spLocks/>
            </p:cNvSpPr>
            <p:nvPr/>
          </p:nvSpPr>
          <p:spPr bwMode="auto">
            <a:xfrm>
              <a:off x="2599" y="3096"/>
              <a:ext cx="256" cy="142"/>
            </a:xfrm>
            <a:custGeom>
              <a:avLst/>
              <a:gdLst>
                <a:gd name="T0" fmla="*/ 15 w 256"/>
                <a:gd name="T1" fmla="*/ 114 h 142"/>
                <a:gd name="T2" fmla="*/ 32 w 256"/>
                <a:gd name="T3" fmla="*/ 87 h 142"/>
                <a:gd name="T4" fmla="*/ 46 w 256"/>
                <a:gd name="T5" fmla="*/ 65 h 142"/>
                <a:gd name="T6" fmla="*/ 57 w 256"/>
                <a:gd name="T7" fmla="*/ 46 h 142"/>
                <a:gd name="T8" fmla="*/ 73 w 256"/>
                <a:gd name="T9" fmla="*/ 13 h 142"/>
                <a:gd name="T10" fmla="*/ 92 w 256"/>
                <a:gd name="T11" fmla="*/ 4 h 142"/>
                <a:gd name="T12" fmla="*/ 109 w 256"/>
                <a:gd name="T13" fmla="*/ 0 h 142"/>
                <a:gd name="T14" fmla="*/ 136 w 256"/>
                <a:gd name="T15" fmla="*/ 0 h 142"/>
                <a:gd name="T16" fmla="*/ 163 w 256"/>
                <a:gd name="T17" fmla="*/ 6 h 142"/>
                <a:gd name="T18" fmla="*/ 184 w 256"/>
                <a:gd name="T19" fmla="*/ 10 h 142"/>
                <a:gd name="T20" fmla="*/ 206 w 256"/>
                <a:gd name="T21" fmla="*/ 12 h 142"/>
                <a:gd name="T22" fmla="*/ 234 w 256"/>
                <a:gd name="T23" fmla="*/ 10 h 142"/>
                <a:gd name="T24" fmla="*/ 256 w 256"/>
                <a:gd name="T25" fmla="*/ 4 h 142"/>
                <a:gd name="T26" fmla="*/ 242 w 256"/>
                <a:gd name="T27" fmla="*/ 21 h 142"/>
                <a:gd name="T28" fmla="*/ 232 w 256"/>
                <a:gd name="T29" fmla="*/ 35 h 142"/>
                <a:gd name="T30" fmla="*/ 225 w 256"/>
                <a:gd name="T31" fmla="*/ 50 h 142"/>
                <a:gd name="T32" fmla="*/ 221 w 256"/>
                <a:gd name="T33" fmla="*/ 67 h 142"/>
                <a:gd name="T34" fmla="*/ 211 w 256"/>
                <a:gd name="T35" fmla="*/ 94 h 142"/>
                <a:gd name="T36" fmla="*/ 194 w 256"/>
                <a:gd name="T37" fmla="*/ 119 h 142"/>
                <a:gd name="T38" fmla="*/ 179 w 256"/>
                <a:gd name="T39" fmla="*/ 137 h 142"/>
                <a:gd name="T40" fmla="*/ 152 w 256"/>
                <a:gd name="T41" fmla="*/ 131 h 142"/>
                <a:gd name="T42" fmla="*/ 130 w 256"/>
                <a:gd name="T43" fmla="*/ 131 h 142"/>
                <a:gd name="T44" fmla="*/ 109 w 256"/>
                <a:gd name="T45" fmla="*/ 133 h 142"/>
                <a:gd name="T46" fmla="*/ 88 w 256"/>
                <a:gd name="T47" fmla="*/ 137 h 142"/>
                <a:gd name="T48" fmla="*/ 54 w 256"/>
                <a:gd name="T49" fmla="*/ 142 h 142"/>
                <a:gd name="T50" fmla="*/ 23 w 256"/>
                <a:gd name="T51" fmla="*/ 140 h 142"/>
                <a:gd name="T52" fmla="*/ 0 w 256"/>
                <a:gd name="T53" fmla="*/ 137 h 142"/>
                <a:gd name="T54" fmla="*/ 15 w 256"/>
                <a:gd name="T55" fmla="*/ 114 h 1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6"/>
                <a:gd name="T85" fmla="*/ 0 h 142"/>
                <a:gd name="T86" fmla="*/ 256 w 256"/>
                <a:gd name="T87" fmla="*/ 142 h 14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6" h="142">
                  <a:moveTo>
                    <a:pt x="15" y="114"/>
                  </a:moveTo>
                  <a:lnTo>
                    <a:pt x="32" y="87"/>
                  </a:lnTo>
                  <a:lnTo>
                    <a:pt x="46" y="65"/>
                  </a:lnTo>
                  <a:lnTo>
                    <a:pt x="57" y="46"/>
                  </a:lnTo>
                  <a:lnTo>
                    <a:pt x="73" y="13"/>
                  </a:lnTo>
                  <a:lnTo>
                    <a:pt x="92" y="4"/>
                  </a:lnTo>
                  <a:lnTo>
                    <a:pt x="109" y="0"/>
                  </a:lnTo>
                  <a:lnTo>
                    <a:pt x="136" y="0"/>
                  </a:lnTo>
                  <a:lnTo>
                    <a:pt x="163" y="6"/>
                  </a:lnTo>
                  <a:lnTo>
                    <a:pt x="184" y="10"/>
                  </a:lnTo>
                  <a:lnTo>
                    <a:pt x="206" y="12"/>
                  </a:lnTo>
                  <a:lnTo>
                    <a:pt x="234" y="10"/>
                  </a:lnTo>
                  <a:lnTo>
                    <a:pt x="256" y="4"/>
                  </a:lnTo>
                  <a:lnTo>
                    <a:pt x="242" y="21"/>
                  </a:lnTo>
                  <a:lnTo>
                    <a:pt x="232" y="35"/>
                  </a:lnTo>
                  <a:lnTo>
                    <a:pt x="225" y="50"/>
                  </a:lnTo>
                  <a:lnTo>
                    <a:pt x="221" y="67"/>
                  </a:lnTo>
                  <a:lnTo>
                    <a:pt x="211" y="94"/>
                  </a:lnTo>
                  <a:lnTo>
                    <a:pt x="194" y="119"/>
                  </a:lnTo>
                  <a:lnTo>
                    <a:pt x="179" y="137"/>
                  </a:lnTo>
                  <a:lnTo>
                    <a:pt x="152" y="131"/>
                  </a:lnTo>
                  <a:lnTo>
                    <a:pt x="130" y="131"/>
                  </a:lnTo>
                  <a:lnTo>
                    <a:pt x="109" y="133"/>
                  </a:lnTo>
                  <a:lnTo>
                    <a:pt x="88" y="137"/>
                  </a:lnTo>
                  <a:lnTo>
                    <a:pt x="54" y="142"/>
                  </a:lnTo>
                  <a:lnTo>
                    <a:pt x="23" y="140"/>
                  </a:lnTo>
                  <a:lnTo>
                    <a:pt x="0" y="137"/>
                  </a:lnTo>
                  <a:lnTo>
                    <a:pt x="15" y="11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207" name="Freeform 968"/>
            <p:cNvSpPr>
              <a:spLocks/>
            </p:cNvSpPr>
            <p:nvPr/>
          </p:nvSpPr>
          <p:spPr bwMode="auto">
            <a:xfrm>
              <a:off x="2383" y="3208"/>
              <a:ext cx="231" cy="146"/>
            </a:xfrm>
            <a:custGeom>
              <a:avLst/>
              <a:gdLst>
                <a:gd name="T0" fmla="*/ 218 w 231"/>
                <a:gd name="T1" fmla="*/ 5 h 146"/>
                <a:gd name="T2" fmla="*/ 223 w 231"/>
                <a:gd name="T3" fmla="*/ 3 h 146"/>
                <a:gd name="T4" fmla="*/ 231 w 231"/>
                <a:gd name="T5" fmla="*/ 2 h 146"/>
                <a:gd name="T6" fmla="*/ 216 w 231"/>
                <a:gd name="T7" fmla="*/ 25 h 146"/>
                <a:gd name="T8" fmla="*/ 210 w 231"/>
                <a:gd name="T9" fmla="*/ 42 h 146"/>
                <a:gd name="T10" fmla="*/ 208 w 231"/>
                <a:gd name="T11" fmla="*/ 65 h 146"/>
                <a:gd name="T12" fmla="*/ 210 w 231"/>
                <a:gd name="T13" fmla="*/ 98 h 146"/>
                <a:gd name="T14" fmla="*/ 216 w 231"/>
                <a:gd name="T15" fmla="*/ 144 h 146"/>
                <a:gd name="T16" fmla="*/ 202 w 231"/>
                <a:gd name="T17" fmla="*/ 146 h 146"/>
                <a:gd name="T18" fmla="*/ 193 w 231"/>
                <a:gd name="T19" fmla="*/ 146 h 146"/>
                <a:gd name="T20" fmla="*/ 175 w 231"/>
                <a:gd name="T21" fmla="*/ 146 h 146"/>
                <a:gd name="T22" fmla="*/ 164 w 231"/>
                <a:gd name="T23" fmla="*/ 144 h 146"/>
                <a:gd name="T24" fmla="*/ 154 w 231"/>
                <a:gd name="T25" fmla="*/ 140 h 146"/>
                <a:gd name="T26" fmla="*/ 145 w 231"/>
                <a:gd name="T27" fmla="*/ 138 h 146"/>
                <a:gd name="T28" fmla="*/ 135 w 231"/>
                <a:gd name="T29" fmla="*/ 138 h 146"/>
                <a:gd name="T30" fmla="*/ 125 w 231"/>
                <a:gd name="T31" fmla="*/ 140 h 146"/>
                <a:gd name="T32" fmla="*/ 120 w 231"/>
                <a:gd name="T33" fmla="*/ 142 h 146"/>
                <a:gd name="T34" fmla="*/ 114 w 231"/>
                <a:gd name="T35" fmla="*/ 144 h 146"/>
                <a:gd name="T36" fmla="*/ 96 w 231"/>
                <a:gd name="T37" fmla="*/ 142 h 146"/>
                <a:gd name="T38" fmla="*/ 83 w 231"/>
                <a:gd name="T39" fmla="*/ 142 h 146"/>
                <a:gd name="T40" fmla="*/ 50 w 231"/>
                <a:gd name="T41" fmla="*/ 140 h 146"/>
                <a:gd name="T42" fmla="*/ 25 w 231"/>
                <a:gd name="T43" fmla="*/ 144 h 146"/>
                <a:gd name="T44" fmla="*/ 21 w 231"/>
                <a:gd name="T45" fmla="*/ 142 h 146"/>
                <a:gd name="T46" fmla="*/ 18 w 231"/>
                <a:gd name="T47" fmla="*/ 142 h 146"/>
                <a:gd name="T48" fmla="*/ 16 w 231"/>
                <a:gd name="T49" fmla="*/ 134 h 146"/>
                <a:gd name="T50" fmla="*/ 16 w 231"/>
                <a:gd name="T51" fmla="*/ 127 h 146"/>
                <a:gd name="T52" fmla="*/ 8 w 231"/>
                <a:gd name="T53" fmla="*/ 113 h 146"/>
                <a:gd name="T54" fmla="*/ 8 w 231"/>
                <a:gd name="T55" fmla="*/ 113 h 146"/>
                <a:gd name="T56" fmla="*/ 0 w 231"/>
                <a:gd name="T57" fmla="*/ 98 h 146"/>
                <a:gd name="T58" fmla="*/ 0 w 231"/>
                <a:gd name="T59" fmla="*/ 80 h 146"/>
                <a:gd name="T60" fmla="*/ 4 w 231"/>
                <a:gd name="T61" fmla="*/ 59 h 146"/>
                <a:gd name="T62" fmla="*/ 8 w 231"/>
                <a:gd name="T63" fmla="*/ 46 h 146"/>
                <a:gd name="T64" fmla="*/ 12 w 231"/>
                <a:gd name="T65" fmla="*/ 28 h 146"/>
                <a:gd name="T66" fmla="*/ 14 w 231"/>
                <a:gd name="T67" fmla="*/ 19 h 146"/>
                <a:gd name="T68" fmla="*/ 18 w 231"/>
                <a:gd name="T69" fmla="*/ 5 h 146"/>
                <a:gd name="T70" fmla="*/ 19 w 231"/>
                <a:gd name="T71" fmla="*/ 2 h 146"/>
                <a:gd name="T72" fmla="*/ 23 w 231"/>
                <a:gd name="T73" fmla="*/ 2 h 146"/>
                <a:gd name="T74" fmla="*/ 25 w 231"/>
                <a:gd name="T75" fmla="*/ 2 h 146"/>
                <a:gd name="T76" fmla="*/ 39 w 231"/>
                <a:gd name="T77" fmla="*/ 3 h 146"/>
                <a:gd name="T78" fmla="*/ 56 w 231"/>
                <a:gd name="T79" fmla="*/ 3 h 146"/>
                <a:gd name="T80" fmla="*/ 70 w 231"/>
                <a:gd name="T81" fmla="*/ 2 h 146"/>
                <a:gd name="T82" fmla="*/ 87 w 231"/>
                <a:gd name="T83" fmla="*/ 0 h 146"/>
                <a:gd name="T84" fmla="*/ 98 w 231"/>
                <a:gd name="T85" fmla="*/ 0 h 146"/>
                <a:gd name="T86" fmla="*/ 114 w 231"/>
                <a:gd name="T87" fmla="*/ 2 h 146"/>
                <a:gd name="T88" fmla="*/ 120 w 231"/>
                <a:gd name="T89" fmla="*/ 7 h 146"/>
                <a:gd name="T90" fmla="*/ 127 w 231"/>
                <a:gd name="T91" fmla="*/ 13 h 146"/>
                <a:gd name="T92" fmla="*/ 139 w 231"/>
                <a:gd name="T93" fmla="*/ 15 h 146"/>
                <a:gd name="T94" fmla="*/ 154 w 231"/>
                <a:gd name="T95" fmla="*/ 11 h 146"/>
                <a:gd name="T96" fmla="*/ 158 w 231"/>
                <a:gd name="T97" fmla="*/ 9 h 146"/>
                <a:gd name="T98" fmla="*/ 164 w 231"/>
                <a:gd name="T99" fmla="*/ 3 h 146"/>
                <a:gd name="T100" fmla="*/ 168 w 231"/>
                <a:gd name="T101" fmla="*/ 3 h 146"/>
                <a:gd name="T102" fmla="*/ 187 w 231"/>
                <a:gd name="T103" fmla="*/ 2 h 146"/>
                <a:gd name="T104" fmla="*/ 202 w 231"/>
                <a:gd name="T105" fmla="*/ 5 h 146"/>
                <a:gd name="T106" fmla="*/ 218 w 231"/>
                <a:gd name="T107" fmla="*/ 5 h 1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1"/>
                <a:gd name="T163" fmla="*/ 0 h 146"/>
                <a:gd name="T164" fmla="*/ 231 w 231"/>
                <a:gd name="T165" fmla="*/ 146 h 14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1" h="146">
                  <a:moveTo>
                    <a:pt x="218" y="5"/>
                  </a:moveTo>
                  <a:lnTo>
                    <a:pt x="223" y="3"/>
                  </a:lnTo>
                  <a:lnTo>
                    <a:pt x="231" y="2"/>
                  </a:lnTo>
                  <a:lnTo>
                    <a:pt x="216" y="25"/>
                  </a:lnTo>
                  <a:lnTo>
                    <a:pt x="210" y="42"/>
                  </a:lnTo>
                  <a:lnTo>
                    <a:pt x="208" y="65"/>
                  </a:lnTo>
                  <a:lnTo>
                    <a:pt x="210" y="98"/>
                  </a:lnTo>
                  <a:lnTo>
                    <a:pt x="216" y="144"/>
                  </a:lnTo>
                  <a:lnTo>
                    <a:pt x="202" y="146"/>
                  </a:lnTo>
                  <a:lnTo>
                    <a:pt x="193" y="146"/>
                  </a:lnTo>
                  <a:lnTo>
                    <a:pt x="175" y="146"/>
                  </a:lnTo>
                  <a:lnTo>
                    <a:pt x="164" y="144"/>
                  </a:lnTo>
                  <a:lnTo>
                    <a:pt x="154" y="140"/>
                  </a:lnTo>
                  <a:lnTo>
                    <a:pt x="145" y="138"/>
                  </a:lnTo>
                  <a:lnTo>
                    <a:pt x="135" y="138"/>
                  </a:lnTo>
                  <a:lnTo>
                    <a:pt x="125" y="140"/>
                  </a:lnTo>
                  <a:lnTo>
                    <a:pt x="120" y="142"/>
                  </a:lnTo>
                  <a:lnTo>
                    <a:pt x="114" y="144"/>
                  </a:lnTo>
                  <a:lnTo>
                    <a:pt x="96" y="142"/>
                  </a:lnTo>
                  <a:lnTo>
                    <a:pt x="83" y="142"/>
                  </a:lnTo>
                  <a:lnTo>
                    <a:pt x="50" y="140"/>
                  </a:lnTo>
                  <a:lnTo>
                    <a:pt x="25" y="144"/>
                  </a:lnTo>
                  <a:lnTo>
                    <a:pt x="21" y="142"/>
                  </a:lnTo>
                  <a:lnTo>
                    <a:pt x="18" y="142"/>
                  </a:lnTo>
                  <a:lnTo>
                    <a:pt x="16" y="134"/>
                  </a:lnTo>
                  <a:lnTo>
                    <a:pt x="16" y="127"/>
                  </a:lnTo>
                  <a:lnTo>
                    <a:pt x="8" y="113"/>
                  </a:lnTo>
                  <a:lnTo>
                    <a:pt x="0" y="98"/>
                  </a:lnTo>
                  <a:lnTo>
                    <a:pt x="0" y="80"/>
                  </a:lnTo>
                  <a:lnTo>
                    <a:pt x="4" y="59"/>
                  </a:lnTo>
                  <a:lnTo>
                    <a:pt x="8" y="46"/>
                  </a:lnTo>
                  <a:lnTo>
                    <a:pt x="12" y="28"/>
                  </a:lnTo>
                  <a:lnTo>
                    <a:pt x="14" y="19"/>
                  </a:lnTo>
                  <a:lnTo>
                    <a:pt x="18" y="5"/>
                  </a:lnTo>
                  <a:lnTo>
                    <a:pt x="19" y="2"/>
                  </a:lnTo>
                  <a:lnTo>
                    <a:pt x="23" y="2"/>
                  </a:lnTo>
                  <a:lnTo>
                    <a:pt x="25" y="2"/>
                  </a:lnTo>
                  <a:lnTo>
                    <a:pt x="39" y="3"/>
                  </a:lnTo>
                  <a:lnTo>
                    <a:pt x="56" y="3"/>
                  </a:lnTo>
                  <a:lnTo>
                    <a:pt x="70" y="2"/>
                  </a:lnTo>
                  <a:lnTo>
                    <a:pt x="87" y="0"/>
                  </a:lnTo>
                  <a:lnTo>
                    <a:pt x="98" y="0"/>
                  </a:lnTo>
                  <a:lnTo>
                    <a:pt x="114" y="2"/>
                  </a:lnTo>
                  <a:lnTo>
                    <a:pt x="120" y="7"/>
                  </a:lnTo>
                  <a:lnTo>
                    <a:pt x="127" y="13"/>
                  </a:lnTo>
                  <a:lnTo>
                    <a:pt x="139" y="15"/>
                  </a:lnTo>
                  <a:lnTo>
                    <a:pt x="154" y="11"/>
                  </a:lnTo>
                  <a:lnTo>
                    <a:pt x="158" y="9"/>
                  </a:lnTo>
                  <a:lnTo>
                    <a:pt x="164" y="3"/>
                  </a:lnTo>
                  <a:lnTo>
                    <a:pt x="168" y="3"/>
                  </a:lnTo>
                  <a:lnTo>
                    <a:pt x="187" y="2"/>
                  </a:lnTo>
                  <a:lnTo>
                    <a:pt x="202" y="5"/>
                  </a:lnTo>
                  <a:lnTo>
                    <a:pt x="218"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208" name="Freeform 969"/>
            <p:cNvSpPr>
              <a:spLocks/>
            </p:cNvSpPr>
            <p:nvPr/>
          </p:nvSpPr>
          <p:spPr bwMode="auto">
            <a:xfrm>
              <a:off x="2256" y="3235"/>
              <a:ext cx="139" cy="88"/>
            </a:xfrm>
            <a:custGeom>
              <a:avLst/>
              <a:gdLst>
                <a:gd name="T0" fmla="*/ 127 w 139"/>
                <a:gd name="T1" fmla="*/ 71 h 88"/>
                <a:gd name="T2" fmla="*/ 135 w 139"/>
                <a:gd name="T3" fmla="*/ 86 h 88"/>
                <a:gd name="T4" fmla="*/ 135 w 139"/>
                <a:gd name="T5" fmla="*/ 86 h 88"/>
                <a:gd name="T6" fmla="*/ 116 w 139"/>
                <a:gd name="T7" fmla="*/ 88 h 88"/>
                <a:gd name="T8" fmla="*/ 93 w 139"/>
                <a:gd name="T9" fmla="*/ 88 h 88"/>
                <a:gd name="T10" fmla="*/ 73 w 139"/>
                <a:gd name="T11" fmla="*/ 88 h 88"/>
                <a:gd name="T12" fmla="*/ 48 w 139"/>
                <a:gd name="T13" fmla="*/ 86 h 88"/>
                <a:gd name="T14" fmla="*/ 35 w 139"/>
                <a:gd name="T15" fmla="*/ 88 h 88"/>
                <a:gd name="T16" fmla="*/ 20 w 139"/>
                <a:gd name="T17" fmla="*/ 88 h 88"/>
                <a:gd name="T18" fmla="*/ 16 w 139"/>
                <a:gd name="T19" fmla="*/ 86 h 88"/>
                <a:gd name="T20" fmla="*/ 12 w 139"/>
                <a:gd name="T21" fmla="*/ 84 h 88"/>
                <a:gd name="T22" fmla="*/ 8 w 139"/>
                <a:gd name="T23" fmla="*/ 78 h 88"/>
                <a:gd name="T24" fmla="*/ 2 w 139"/>
                <a:gd name="T25" fmla="*/ 69 h 88"/>
                <a:gd name="T26" fmla="*/ 0 w 139"/>
                <a:gd name="T27" fmla="*/ 55 h 88"/>
                <a:gd name="T28" fmla="*/ 0 w 139"/>
                <a:gd name="T29" fmla="*/ 38 h 88"/>
                <a:gd name="T30" fmla="*/ 0 w 139"/>
                <a:gd name="T31" fmla="*/ 26 h 88"/>
                <a:gd name="T32" fmla="*/ 4 w 139"/>
                <a:gd name="T33" fmla="*/ 13 h 88"/>
                <a:gd name="T34" fmla="*/ 10 w 139"/>
                <a:gd name="T35" fmla="*/ 7 h 88"/>
                <a:gd name="T36" fmla="*/ 20 w 139"/>
                <a:gd name="T37" fmla="*/ 1 h 88"/>
                <a:gd name="T38" fmla="*/ 35 w 139"/>
                <a:gd name="T39" fmla="*/ 0 h 88"/>
                <a:gd name="T40" fmla="*/ 56 w 139"/>
                <a:gd name="T41" fmla="*/ 1 h 88"/>
                <a:gd name="T42" fmla="*/ 77 w 139"/>
                <a:gd name="T43" fmla="*/ 3 h 88"/>
                <a:gd name="T44" fmla="*/ 102 w 139"/>
                <a:gd name="T45" fmla="*/ 5 h 88"/>
                <a:gd name="T46" fmla="*/ 120 w 139"/>
                <a:gd name="T47" fmla="*/ 5 h 88"/>
                <a:gd name="T48" fmla="*/ 139 w 139"/>
                <a:gd name="T49" fmla="*/ 1 h 88"/>
                <a:gd name="T50" fmla="*/ 135 w 139"/>
                <a:gd name="T51" fmla="*/ 19 h 88"/>
                <a:gd name="T52" fmla="*/ 131 w 139"/>
                <a:gd name="T53" fmla="*/ 32 h 88"/>
                <a:gd name="T54" fmla="*/ 127 w 139"/>
                <a:gd name="T55" fmla="*/ 53 h 88"/>
                <a:gd name="T56" fmla="*/ 127 w 139"/>
                <a:gd name="T57" fmla="*/ 71 h 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9"/>
                <a:gd name="T88" fmla="*/ 0 h 88"/>
                <a:gd name="T89" fmla="*/ 139 w 139"/>
                <a:gd name="T90" fmla="*/ 88 h 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9" h="88">
                  <a:moveTo>
                    <a:pt x="127" y="71"/>
                  </a:moveTo>
                  <a:lnTo>
                    <a:pt x="135" y="86"/>
                  </a:lnTo>
                  <a:lnTo>
                    <a:pt x="116" y="88"/>
                  </a:lnTo>
                  <a:lnTo>
                    <a:pt x="93" y="88"/>
                  </a:lnTo>
                  <a:lnTo>
                    <a:pt x="73" y="88"/>
                  </a:lnTo>
                  <a:lnTo>
                    <a:pt x="48" y="86"/>
                  </a:lnTo>
                  <a:lnTo>
                    <a:pt x="35" y="88"/>
                  </a:lnTo>
                  <a:lnTo>
                    <a:pt x="20" y="88"/>
                  </a:lnTo>
                  <a:lnTo>
                    <a:pt x="16" y="86"/>
                  </a:lnTo>
                  <a:lnTo>
                    <a:pt x="12" y="84"/>
                  </a:lnTo>
                  <a:lnTo>
                    <a:pt x="8" y="78"/>
                  </a:lnTo>
                  <a:lnTo>
                    <a:pt x="2" y="69"/>
                  </a:lnTo>
                  <a:lnTo>
                    <a:pt x="0" y="55"/>
                  </a:lnTo>
                  <a:lnTo>
                    <a:pt x="0" y="38"/>
                  </a:lnTo>
                  <a:lnTo>
                    <a:pt x="0" y="26"/>
                  </a:lnTo>
                  <a:lnTo>
                    <a:pt x="4" y="13"/>
                  </a:lnTo>
                  <a:lnTo>
                    <a:pt x="10" y="7"/>
                  </a:lnTo>
                  <a:lnTo>
                    <a:pt x="20" y="1"/>
                  </a:lnTo>
                  <a:lnTo>
                    <a:pt x="35" y="0"/>
                  </a:lnTo>
                  <a:lnTo>
                    <a:pt x="56" y="1"/>
                  </a:lnTo>
                  <a:lnTo>
                    <a:pt x="77" y="3"/>
                  </a:lnTo>
                  <a:lnTo>
                    <a:pt x="102" y="5"/>
                  </a:lnTo>
                  <a:lnTo>
                    <a:pt x="120" y="5"/>
                  </a:lnTo>
                  <a:lnTo>
                    <a:pt x="139" y="1"/>
                  </a:lnTo>
                  <a:lnTo>
                    <a:pt x="135" y="19"/>
                  </a:lnTo>
                  <a:lnTo>
                    <a:pt x="131" y="32"/>
                  </a:lnTo>
                  <a:lnTo>
                    <a:pt x="127" y="53"/>
                  </a:lnTo>
                  <a:lnTo>
                    <a:pt x="127" y="7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209" name="Freeform 970"/>
            <p:cNvSpPr>
              <a:spLocks/>
            </p:cNvSpPr>
            <p:nvPr/>
          </p:nvSpPr>
          <p:spPr bwMode="auto">
            <a:xfrm>
              <a:off x="3068" y="3417"/>
              <a:ext cx="100" cy="1"/>
            </a:xfrm>
            <a:custGeom>
              <a:avLst/>
              <a:gdLst>
                <a:gd name="T0" fmla="*/ 100 w 100"/>
                <a:gd name="T1" fmla="*/ 0 h 1"/>
                <a:gd name="T2" fmla="*/ 0 w 100"/>
                <a:gd name="T3" fmla="*/ 0 h 1"/>
                <a:gd name="T4" fmla="*/ 0 w 100"/>
                <a:gd name="T5" fmla="*/ 0 h 1"/>
                <a:gd name="T6" fmla="*/ 0 60000 65536"/>
                <a:gd name="T7" fmla="*/ 0 60000 65536"/>
                <a:gd name="T8" fmla="*/ 0 60000 65536"/>
                <a:gd name="T9" fmla="*/ 0 w 100"/>
                <a:gd name="T10" fmla="*/ 0 h 1"/>
                <a:gd name="T11" fmla="*/ 100 w 100"/>
                <a:gd name="T12" fmla="*/ 1 h 1"/>
              </a:gdLst>
              <a:ahLst/>
              <a:cxnLst>
                <a:cxn ang="T6">
                  <a:pos x="T0" y="T1"/>
                </a:cxn>
                <a:cxn ang="T7">
                  <a:pos x="T2" y="T3"/>
                </a:cxn>
                <a:cxn ang="T8">
                  <a:pos x="T4" y="T5"/>
                </a:cxn>
              </a:cxnLst>
              <a:rect l="T9" t="T10" r="T11" b="T12"/>
              <a:pathLst>
                <a:path w="100" h="1">
                  <a:moveTo>
                    <a:pt x="100"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10" name="Line 971"/>
            <p:cNvSpPr>
              <a:spLocks noChangeShapeType="1"/>
            </p:cNvSpPr>
            <p:nvPr/>
          </p:nvSpPr>
          <p:spPr bwMode="auto">
            <a:xfrm flipH="1" flipV="1">
              <a:off x="2635" y="3019"/>
              <a:ext cx="8" cy="14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211" name="Line 972"/>
            <p:cNvSpPr>
              <a:spLocks noChangeShapeType="1"/>
            </p:cNvSpPr>
            <p:nvPr/>
          </p:nvSpPr>
          <p:spPr bwMode="auto">
            <a:xfrm>
              <a:off x="3055" y="3019"/>
              <a:ext cx="92"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212" name="Line 973"/>
            <p:cNvSpPr>
              <a:spLocks noChangeShapeType="1"/>
            </p:cNvSpPr>
            <p:nvPr/>
          </p:nvSpPr>
          <p:spPr bwMode="auto">
            <a:xfrm>
              <a:off x="2995" y="3019"/>
              <a:ext cx="36"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213" name="Line 974"/>
            <p:cNvSpPr>
              <a:spLocks noChangeShapeType="1"/>
            </p:cNvSpPr>
            <p:nvPr/>
          </p:nvSpPr>
          <p:spPr bwMode="auto">
            <a:xfrm>
              <a:off x="2920" y="3019"/>
              <a:ext cx="52"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214" name="Freeform 975"/>
            <p:cNvSpPr>
              <a:spLocks/>
            </p:cNvSpPr>
            <p:nvPr/>
          </p:nvSpPr>
          <p:spPr bwMode="auto">
            <a:xfrm>
              <a:off x="2635" y="3019"/>
              <a:ext cx="252" cy="1"/>
            </a:xfrm>
            <a:custGeom>
              <a:avLst/>
              <a:gdLst>
                <a:gd name="T0" fmla="*/ 252 w 252"/>
                <a:gd name="T1" fmla="*/ 0 h 1"/>
                <a:gd name="T2" fmla="*/ 229 w 252"/>
                <a:gd name="T3" fmla="*/ 0 h 1"/>
                <a:gd name="T4" fmla="*/ 0 w 252"/>
                <a:gd name="T5" fmla="*/ 0 h 1"/>
                <a:gd name="T6" fmla="*/ 0 60000 65536"/>
                <a:gd name="T7" fmla="*/ 0 60000 65536"/>
                <a:gd name="T8" fmla="*/ 0 60000 65536"/>
                <a:gd name="T9" fmla="*/ 0 w 252"/>
                <a:gd name="T10" fmla="*/ 0 h 1"/>
                <a:gd name="T11" fmla="*/ 252 w 252"/>
                <a:gd name="T12" fmla="*/ 1 h 1"/>
              </a:gdLst>
              <a:ahLst/>
              <a:cxnLst>
                <a:cxn ang="T6">
                  <a:pos x="T0" y="T1"/>
                </a:cxn>
                <a:cxn ang="T7">
                  <a:pos x="T2" y="T3"/>
                </a:cxn>
                <a:cxn ang="T8">
                  <a:pos x="T4" y="T5"/>
                </a:cxn>
              </a:cxnLst>
              <a:rect l="T9" t="T10" r="T11" b="T12"/>
              <a:pathLst>
                <a:path w="252" h="1">
                  <a:moveTo>
                    <a:pt x="252" y="0"/>
                  </a:moveTo>
                  <a:lnTo>
                    <a:pt x="229"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15" name="Line 976"/>
            <p:cNvSpPr>
              <a:spLocks noChangeShapeType="1"/>
            </p:cNvSpPr>
            <p:nvPr/>
          </p:nvSpPr>
          <p:spPr bwMode="auto">
            <a:xfrm flipH="1" flipV="1">
              <a:off x="3147" y="3019"/>
              <a:ext cx="6" cy="1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216" name="Line 977"/>
            <p:cNvSpPr>
              <a:spLocks noChangeShapeType="1"/>
            </p:cNvSpPr>
            <p:nvPr/>
          </p:nvSpPr>
          <p:spPr bwMode="auto">
            <a:xfrm flipH="1" flipV="1">
              <a:off x="3155" y="3165"/>
              <a:ext cx="2" cy="4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217" name="Line 978"/>
            <p:cNvSpPr>
              <a:spLocks noChangeShapeType="1"/>
            </p:cNvSpPr>
            <p:nvPr/>
          </p:nvSpPr>
          <p:spPr bwMode="auto">
            <a:xfrm flipH="1" flipV="1">
              <a:off x="3157" y="3221"/>
              <a:ext cx="1" cy="3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218" name="Line 979"/>
            <p:cNvSpPr>
              <a:spLocks noChangeShapeType="1"/>
            </p:cNvSpPr>
            <p:nvPr/>
          </p:nvSpPr>
          <p:spPr bwMode="auto">
            <a:xfrm>
              <a:off x="3160" y="3279"/>
              <a:ext cx="8" cy="13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219" name="Freeform 980"/>
            <p:cNvSpPr>
              <a:spLocks/>
            </p:cNvSpPr>
            <p:nvPr/>
          </p:nvSpPr>
          <p:spPr bwMode="auto">
            <a:xfrm>
              <a:off x="2599" y="3446"/>
              <a:ext cx="452" cy="14"/>
            </a:xfrm>
            <a:custGeom>
              <a:avLst/>
              <a:gdLst>
                <a:gd name="T0" fmla="*/ 452 w 452"/>
                <a:gd name="T1" fmla="*/ 14 h 14"/>
                <a:gd name="T2" fmla="*/ 400 w 452"/>
                <a:gd name="T3" fmla="*/ 10 h 14"/>
                <a:gd name="T4" fmla="*/ 356 w 452"/>
                <a:gd name="T5" fmla="*/ 6 h 14"/>
                <a:gd name="T6" fmla="*/ 254 w 452"/>
                <a:gd name="T7" fmla="*/ 0 h 14"/>
                <a:gd name="T8" fmla="*/ 173 w 452"/>
                <a:gd name="T9" fmla="*/ 0 h 14"/>
                <a:gd name="T10" fmla="*/ 75 w 452"/>
                <a:gd name="T11" fmla="*/ 6 h 14"/>
                <a:gd name="T12" fmla="*/ 0 w 452"/>
                <a:gd name="T13" fmla="*/ 14 h 14"/>
                <a:gd name="T14" fmla="*/ 0 60000 65536"/>
                <a:gd name="T15" fmla="*/ 0 60000 65536"/>
                <a:gd name="T16" fmla="*/ 0 60000 65536"/>
                <a:gd name="T17" fmla="*/ 0 60000 65536"/>
                <a:gd name="T18" fmla="*/ 0 60000 65536"/>
                <a:gd name="T19" fmla="*/ 0 60000 65536"/>
                <a:gd name="T20" fmla="*/ 0 60000 65536"/>
                <a:gd name="T21" fmla="*/ 0 w 452"/>
                <a:gd name="T22" fmla="*/ 0 h 14"/>
                <a:gd name="T23" fmla="*/ 452 w 452"/>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2" h="14">
                  <a:moveTo>
                    <a:pt x="452" y="14"/>
                  </a:moveTo>
                  <a:lnTo>
                    <a:pt x="400" y="10"/>
                  </a:lnTo>
                  <a:lnTo>
                    <a:pt x="356" y="6"/>
                  </a:lnTo>
                  <a:lnTo>
                    <a:pt x="254" y="0"/>
                  </a:lnTo>
                  <a:lnTo>
                    <a:pt x="173" y="0"/>
                  </a:lnTo>
                  <a:lnTo>
                    <a:pt x="75" y="6"/>
                  </a:lnTo>
                  <a:lnTo>
                    <a:pt x="0" y="1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20" name="Freeform 981"/>
            <p:cNvSpPr>
              <a:spLocks/>
            </p:cNvSpPr>
            <p:nvPr/>
          </p:nvSpPr>
          <p:spPr bwMode="auto">
            <a:xfrm>
              <a:off x="3045" y="3233"/>
              <a:ext cx="13" cy="227"/>
            </a:xfrm>
            <a:custGeom>
              <a:avLst/>
              <a:gdLst>
                <a:gd name="T0" fmla="*/ 6 w 13"/>
                <a:gd name="T1" fmla="*/ 227 h 227"/>
                <a:gd name="T2" fmla="*/ 2 w 13"/>
                <a:gd name="T3" fmla="*/ 202 h 227"/>
                <a:gd name="T4" fmla="*/ 0 w 13"/>
                <a:gd name="T5" fmla="*/ 180 h 227"/>
                <a:gd name="T6" fmla="*/ 2 w 13"/>
                <a:gd name="T7" fmla="*/ 150 h 227"/>
                <a:gd name="T8" fmla="*/ 8 w 13"/>
                <a:gd name="T9" fmla="*/ 117 h 227"/>
                <a:gd name="T10" fmla="*/ 13 w 13"/>
                <a:gd name="T11" fmla="*/ 67 h 227"/>
                <a:gd name="T12" fmla="*/ 12 w 13"/>
                <a:gd name="T13" fmla="*/ 28 h 227"/>
                <a:gd name="T14" fmla="*/ 6 w 13"/>
                <a:gd name="T15" fmla="*/ 0 h 227"/>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227"/>
                <a:gd name="T26" fmla="*/ 13 w 13"/>
                <a:gd name="T27" fmla="*/ 227 h 2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227">
                  <a:moveTo>
                    <a:pt x="6" y="227"/>
                  </a:moveTo>
                  <a:lnTo>
                    <a:pt x="2" y="202"/>
                  </a:lnTo>
                  <a:lnTo>
                    <a:pt x="0" y="180"/>
                  </a:lnTo>
                  <a:lnTo>
                    <a:pt x="2" y="150"/>
                  </a:lnTo>
                  <a:lnTo>
                    <a:pt x="8" y="117"/>
                  </a:lnTo>
                  <a:lnTo>
                    <a:pt x="13" y="67"/>
                  </a:lnTo>
                  <a:lnTo>
                    <a:pt x="12" y="28"/>
                  </a:lnTo>
                  <a:lnTo>
                    <a:pt x="6"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21" name="Freeform 982"/>
            <p:cNvSpPr>
              <a:spLocks/>
            </p:cNvSpPr>
            <p:nvPr/>
          </p:nvSpPr>
          <p:spPr bwMode="auto">
            <a:xfrm>
              <a:off x="3051" y="3329"/>
              <a:ext cx="77" cy="131"/>
            </a:xfrm>
            <a:custGeom>
              <a:avLst/>
              <a:gdLst>
                <a:gd name="T0" fmla="*/ 0 w 77"/>
                <a:gd name="T1" fmla="*/ 131 h 131"/>
                <a:gd name="T2" fmla="*/ 4 w 77"/>
                <a:gd name="T3" fmla="*/ 127 h 131"/>
                <a:gd name="T4" fmla="*/ 11 w 77"/>
                <a:gd name="T5" fmla="*/ 104 h 131"/>
                <a:gd name="T6" fmla="*/ 17 w 77"/>
                <a:gd name="T7" fmla="*/ 88 h 131"/>
                <a:gd name="T8" fmla="*/ 19 w 77"/>
                <a:gd name="T9" fmla="*/ 84 h 131"/>
                <a:gd name="T10" fmla="*/ 32 w 77"/>
                <a:gd name="T11" fmla="*/ 69 h 131"/>
                <a:gd name="T12" fmla="*/ 48 w 77"/>
                <a:gd name="T13" fmla="*/ 54 h 131"/>
                <a:gd name="T14" fmla="*/ 61 w 77"/>
                <a:gd name="T15" fmla="*/ 42 h 131"/>
                <a:gd name="T16" fmla="*/ 71 w 77"/>
                <a:gd name="T17" fmla="*/ 29 h 131"/>
                <a:gd name="T18" fmla="*/ 75 w 77"/>
                <a:gd name="T19" fmla="*/ 11 h 131"/>
                <a:gd name="T20" fmla="*/ 77 w 77"/>
                <a:gd name="T21" fmla="*/ 0 h 1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131"/>
                <a:gd name="T35" fmla="*/ 77 w 77"/>
                <a:gd name="T36" fmla="*/ 131 h 1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131">
                  <a:moveTo>
                    <a:pt x="0" y="131"/>
                  </a:moveTo>
                  <a:lnTo>
                    <a:pt x="4" y="127"/>
                  </a:lnTo>
                  <a:lnTo>
                    <a:pt x="11" y="104"/>
                  </a:lnTo>
                  <a:lnTo>
                    <a:pt x="17" y="88"/>
                  </a:lnTo>
                  <a:lnTo>
                    <a:pt x="19" y="84"/>
                  </a:lnTo>
                  <a:lnTo>
                    <a:pt x="32" y="69"/>
                  </a:lnTo>
                  <a:lnTo>
                    <a:pt x="48" y="54"/>
                  </a:lnTo>
                  <a:lnTo>
                    <a:pt x="61" y="42"/>
                  </a:lnTo>
                  <a:lnTo>
                    <a:pt x="71" y="29"/>
                  </a:lnTo>
                  <a:lnTo>
                    <a:pt x="75" y="11"/>
                  </a:lnTo>
                  <a:lnTo>
                    <a:pt x="7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22" name="Freeform 983"/>
            <p:cNvSpPr>
              <a:spLocks/>
            </p:cNvSpPr>
            <p:nvPr/>
          </p:nvSpPr>
          <p:spPr bwMode="auto">
            <a:xfrm>
              <a:off x="3122" y="3100"/>
              <a:ext cx="13" cy="229"/>
            </a:xfrm>
            <a:custGeom>
              <a:avLst/>
              <a:gdLst>
                <a:gd name="T0" fmla="*/ 6 w 13"/>
                <a:gd name="T1" fmla="*/ 0 h 229"/>
                <a:gd name="T2" fmla="*/ 0 w 13"/>
                <a:gd name="T3" fmla="*/ 34 h 229"/>
                <a:gd name="T4" fmla="*/ 0 w 13"/>
                <a:gd name="T5" fmla="*/ 60 h 229"/>
                <a:gd name="T6" fmla="*/ 2 w 13"/>
                <a:gd name="T7" fmla="*/ 85 h 229"/>
                <a:gd name="T8" fmla="*/ 8 w 13"/>
                <a:gd name="T9" fmla="*/ 108 h 229"/>
                <a:gd name="T10" fmla="*/ 13 w 13"/>
                <a:gd name="T11" fmla="*/ 146 h 229"/>
                <a:gd name="T12" fmla="*/ 10 w 13"/>
                <a:gd name="T13" fmla="*/ 192 h 229"/>
                <a:gd name="T14" fmla="*/ 8 w 13"/>
                <a:gd name="T15" fmla="*/ 208 h 229"/>
                <a:gd name="T16" fmla="*/ 6 w 13"/>
                <a:gd name="T17" fmla="*/ 229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29"/>
                <a:gd name="T29" fmla="*/ 13 w 13"/>
                <a:gd name="T30" fmla="*/ 229 h 2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29">
                  <a:moveTo>
                    <a:pt x="6" y="0"/>
                  </a:moveTo>
                  <a:lnTo>
                    <a:pt x="0" y="34"/>
                  </a:lnTo>
                  <a:lnTo>
                    <a:pt x="0" y="60"/>
                  </a:lnTo>
                  <a:lnTo>
                    <a:pt x="2" y="85"/>
                  </a:lnTo>
                  <a:lnTo>
                    <a:pt x="8" y="108"/>
                  </a:lnTo>
                  <a:lnTo>
                    <a:pt x="13" y="146"/>
                  </a:lnTo>
                  <a:lnTo>
                    <a:pt x="10" y="192"/>
                  </a:lnTo>
                  <a:lnTo>
                    <a:pt x="8" y="208"/>
                  </a:lnTo>
                  <a:lnTo>
                    <a:pt x="6" y="22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23" name="Freeform 984"/>
            <p:cNvSpPr>
              <a:spLocks/>
            </p:cNvSpPr>
            <p:nvPr/>
          </p:nvSpPr>
          <p:spPr bwMode="auto">
            <a:xfrm>
              <a:off x="3051" y="3100"/>
              <a:ext cx="77" cy="133"/>
            </a:xfrm>
            <a:custGeom>
              <a:avLst/>
              <a:gdLst>
                <a:gd name="T0" fmla="*/ 77 w 77"/>
                <a:gd name="T1" fmla="*/ 0 h 133"/>
                <a:gd name="T2" fmla="*/ 65 w 77"/>
                <a:gd name="T3" fmla="*/ 13 h 133"/>
                <a:gd name="T4" fmla="*/ 56 w 77"/>
                <a:gd name="T5" fmla="*/ 25 h 133"/>
                <a:gd name="T6" fmla="*/ 29 w 77"/>
                <a:gd name="T7" fmla="*/ 67 h 133"/>
                <a:gd name="T8" fmla="*/ 9 w 77"/>
                <a:gd name="T9" fmla="*/ 102 h 133"/>
                <a:gd name="T10" fmla="*/ 6 w 77"/>
                <a:gd name="T11" fmla="*/ 119 h 133"/>
                <a:gd name="T12" fmla="*/ 0 w 77"/>
                <a:gd name="T13" fmla="*/ 133 h 133"/>
                <a:gd name="T14" fmla="*/ 0 60000 65536"/>
                <a:gd name="T15" fmla="*/ 0 60000 65536"/>
                <a:gd name="T16" fmla="*/ 0 60000 65536"/>
                <a:gd name="T17" fmla="*/ 0 60000 65536"/>
                <a:gd name="T18" fmla="*/ 0 60000 65536"/>
                <a:gd name="T19" fmla="*/ 0 60000 65536"/>
                <a:gd name="T20" fmla="*/ 0 60000 65536"/>
                <a:gd name="T21" fmla="*/ 0 w 77"/>
                <a:gd name="T22" fmla="*/ 0 h 133"/>
                <a:gd name="T23" fmla="*/ 77 w 77"/>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133">
                  <a:moveTo>
                    <a:pt x="77" y="0"/>
                  </a:moveTo>
                  <a:lnTo>
                    <a:pt x="65" y="13"/>
                  </a:lnTo>
                  <a:lnTo>
                    <a:pt x="56" y="25"/>
                  </a:lnTo>
                  <a:lnTo>
                    <a:pt x="29" y="67"/>
                  </a:lnTo>
                  <a:lnTo>
                    <a:pt x="9" y="102"/>
                  </a:lnTo>
                  <a:lnTo>
                    <a:pt x="6" y="119"/>
                  </a:lnTo>
                  <a:lnTo>
                    <a:pt x="0" y="13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24" name="Freeform 985"/>
            <p:cNvSpPr>
              <a:spLocks/>
            </p:cNvSpPr>
            <p:nvPr/>
          </p:nvSpPr>
          <p:spPr bwMode="auto">
            <a:xfrm>
              <a:off x="2591" y="3183"/>
              <a:ext cx="40" cy="277"/>
            </a:xfrm>
            <a:custGeom>
              <a:avLst/>
              <a:gdLst>
                <a:gd name="T0" fmla="*/ 8 w 40"/>
                <a:gd name="T1" fmla="*/ 277 h 277"/>
                <a:gd name="T2" fmla="*/ 12 w 40"/>
                <a:gd name="T3" fmla="*/ 246 h 277"/>
                <a:gd name="T4" fmla="*/ 12 w 40"/>
                <a:gd name="T5" fmla="*/ 219 h 277"/>
                <a:gd name="T6" fmla="*/ 10 w 40"/>
                <a:gd name="T7" fmla="*/ 192 h 277"/>
                <a:gd name="T8" fmla="*/ 8 w 40"/>
                <a:gd name="T9" fmla="*/ 169 h 277"/>
                <a:gd name="T10" fmla="*/ 2 w 40"/>
                <a:gd name="T11" fmla="*/ 123 h 277"/>
                <a:gd name="T12" fmla="*/ 0 w 40"/>
                <a:gd name="T13" fmla="*/ 90 h 277"/>
                <a:gd name="T14" fmla="*/ 2 w 40"/>
                <a:gd name="T15" fmla="*/ 67 h 277"/>
                <a:gd name="T16" fmla="*/ 8 w 40"/>
                <a:gd name="T17" fmla="*/ 50 h 277"/>
                <a:gd name="T18" fmla="*/ 23 w 40"/>
                <a:gd name="T19" fmla="*/ 27 h 277"/>
                <a:gd name="T20" fmla="*/ 40 w 40"/>
                <a:gd name="T21" fmla="*/ 0 h 2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277"/>
                <a:gd name="T35" fmla="*/ 40 w 40"/>
                <a:gd name="T36" fmla="*/ 277 h 27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277">
                  <a:moveTo>
                    <a:pt x="8" y="277"/>
                  </a:moveTo>
                  <a:lnTo>
                    <a:pt x="12" y="246"/>
                  </a:lnTo>
                  <a:lnTo>
                    <a:pt x="12" y="219"/>
                  </a:lnTo>
                  <a:lnTo>
                    <a:pt x="10" y="192"/>
                  </a:lnTo>
                  <a:lnTo>
                    <a:pt x="8" y="169"/>
                  </a:lnTo>
                  <a:lnTo>
                    <a:pt x="2" y="123"/>
                  </a:lnTo>
                  <a:lnTo>
                    <a:pt x="0" y="90"/>
                  </a:lnTo>
                  <a:lnTo>
                    <a:pt x="2" y="67"/>
                  </a:lnTo>
                  <a:lnTo>
                    <a:pt x="8" y="50"/>
                  </a:lnTo>
                  <a:lnTo>
                    <a:pt x="23" y="27"/>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25" name="Freeform 986"/>
            <p:cNvSpPr>
              <a:spLocks/>
            </p:cNvSpPr>
            <p:nvPr/>
          </p:nvSpPr>
          <p:spPr bwMode="auto">
            <a:xfrm>
              <a:off x="2672" y="3096"/>
              <a:ext cx="183" cy="13"/>
            </a:xfrm>
            <a:custGeom>
              <a:avLst/>
              <a:gdLst>
                <a:gd name="T0" fmla="*/ 0 w 183"/>
                <a:gd name="T1" fmla="*/ 13 h 13"/>
                <a:gd name="T2" fmla="*/ 19 w 183"/>
                <a:gd name="T3" fmla="*/ 4 h 13"/>
                <a:gd name="T4" fmla="*/ 36 w 183"/>
                <a:gd name="T5" fmla="*/ 0 h 13"/>
                <a:gd name="T6" fmla="*/ 63 w 183"/>
                <a:gd name="T7" fmla="*/ 0 h 13"/>
                <a:gd name="T8" fmla="*/ 90 w 183"/>
                <a:gd name="T9" fmla="*/ 6 h 13"/>
                <a:gd name="T10" fmla="*/ 111 w 183"/>
                <a:gd name="T11" fmla="*/ 10 h 13"/>
                <a:gd name="T12" fmla="*/ 133 w 183"/>
                <a:gd name="T13" fmla="*/ 12 h 13"/>
                <a:gd name="T14" fmla="*/ 161 w 183"/>
                <a:gd name="T15" fmla="*/ 10 h 13"/>
                <a:gd name="T16" fmla="*/ 183 w 183"/>
                <a:gd name="T17" fmla="*/ 4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3"/>
                <a:gd name="T28" fmla="*/ 0 h 13"/>
                <a:gd name="T29" fmla="*/ 183 w 183"/>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3" h="13">
                  <a:moveTo>
                    <a:pt x="0" y="13"/>
                  </a:moveTo>
                  <a:lnTo>
                    <a:pt x="19" y="4"/>
                  </a:lnTo>
                  <a:lnTo>
                    <a:pt x="36" y="0"/>
                  </a:lnTo>
                  <a:lnTo>
                    <a:pt x="63" y="0"/>
                  </a:lnTo>
                  <a:lnTo>
                    <a:pt x="90" y="6"/>
                  </a:lnTo>
                  <a:lnTo>
                    <a:pt x="111" y="10"/>
                  </a:lnTo>
                  <a:lnTo>
                    <a:pt x="133" y="12"/>
                  </a:lnTo>
                  <a:lnTo>
                    <a:pt x="161" y="10"/>
                  </a:lnTo>
                  <a:lnTo>
                    <a:pt x="183"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26" name="Freeform 987"/>
            <p:cNvSpPr>
              <a:spLocks/>
            </p:cNvSpPr>
            <p:nvPr/>
          </p:nvSpPr>
          <p:spPr bwMode="auto">
            <a:xfrm>
              <a:off x="2989" y="3098"/>
              <a:ext cx="139" cy="8"/>
            </a:xfrm>
            <a:custGeom>
              <a:avLst/>
              <a:gdLst>
                <a:gd name="T0" fmla="*/ 0 w 139"/>
                <a:gd name="T1" fmla="*/ 0 h 8"/>
                <a:gd name="T2" fmla="*/ 0 w 139"/>
                <a:gd name="T3" fmla="*/ 0 h 8"/>
                <a:gd name="T4" fmla="*/ 23 w 139"/>
                <a:gd name="T5" fmla="*/ 0 h 8"/>
                <a:gd name="T6" fmla="*/ 46 w 139"/>
                <a:gd name="T7" fmla="*/ 2 h 8"/>
                <a:gd name="T8" fmla="*/ 83 w 139"/>
                <a:gd name="T9" fmla="*/ 8 h 8"/>
                <a:gd name="T10" fmla="*/ 114 w 139"/>
                <a:gd name="T11" fmla="*/ 6 h 8"/>
                <a:gd name="T12" fmla="*/ 139 w 139"/>
                <a:gd name="T13" fmla="*/ 2 h 8"/>
                <a:gd name="T14" fmla="*/ 0 60000 65536"/>
                <a:gd name="T15" fmla="*/ 0 60000 65536"/>
                <a:gd name="T16" fmla="*/ 0 60000 65536"/>
                <a:gd name="T17" fmla="*/ 0 60000 65536"/>
                <a:gd name="T18" fmla="*/ 0 60000 65536"/>
                <a:gd name="T19" fmla="*/ 0 60000 65536"/>
                <a:gd name="T20" fmla="*/ 0 60000 65536"/>
                <a:gd name="T21" fmla="*/ 0 w 139"/>
                <a:gd name="T22" fmla="*/ 0 h 8"/>
                <a:gd name="T23" fmla="*/ 139 w 1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8">
                  <a:moveTo>
                    <a:pt x="0" y="0"/>
                  </a:moveTo>
                  <a:lnTo>
                    <a:pt x="0" y="0"/>
                  </a:lnTo>
                  <a:lnTo>
                    <a:pt x="23" y="0"/>
                  </a:lnTo>
                  <a:lnTo>
                    <a:pt x="46" y="2"/>
                  </a:lnTo>
                  <a:lnTo>
                    <a:pt x="83" y="8"/>
                  </a:lnTo>
                  <a:lnTo>
                    <a:pt x="114" y="6"/>
                  </a:lnTo>
                  <a:lnTo>
                    <a:pt x="139"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27" name="Freeform 988"/>
            <p:cNvSpPr>
              <a:spLocks/>
            </p:cNvSpPr>
            <p:nvPr/>
          </p:nvSpPr>
          <p:spPr bwMode="auto">
            <a:xfrm>
              <a:off x="2599" y="3100"/>
              <a:ext cx="256" cy="138"/>
            </a:xfrm>
            <a:custGeom>
              <a:avLst/>
              <a:gdLst>
                <a:gd name="T0" fmla="*/ 256 w 256"/>
                <a:gd name="T1" fmla="*/ 0 h 138"/>
                <a:gd name="T2" fmla="*/ 242 w 256"/>
                <a:gd name="T3" fmla="*/ 17 h 138"/>
                <a:gd name="T4" fmla="*/ 232 w 256"/>
                <a:gd name="T5" fmla="*/ 31 h 138"/>
                <a:gd name="T6" fmla="*/ 225 w 256"/>
                <a:gd name="T7" fmla="*/ 46 h 138"/>
                <a:gd name="T8" fmla="*/ 221 w 256"/>
                <a:gd name="T9" fmla="*/ 63 h 138"/>
                <a:gd name="T10" fmla="*/ 211 w 256"/>
                <a:gd name="T11" fmla="*/ 90 h 138"/>
                <a:gd name="T12" fmla="*/ 194 w 256"/>
                <a:gd name="T13" fmla="*/ 115 h 138"/>
                <a:gd name="T14" fmla="*/ 179 w 256"/>
                <a:gd name="T15" fmla="*/ 133 h 138"/>
                <a:gd name="T16" fmla="*/ 152 w 256"/>
                <a:gd name="T17" fmla="*/ 127 h 138"/>
                <a:gd name="T18" fmla="*/ 130 w 256"/>
                <a:gd name="T19" fmla="*/ 127 h 138"/>
                <a:gd name="T20" fmla="*/ 109 w 256"/>
                <a:gd name="T21" fmla="*/ 129 h 138"/>
                <a:gd name="T22" fmla="*/ 88 w 256"/>
                <a:gd name="T23" fmla="*/ 133 h 138"/>
                <a:gd name="T24" fmla="*/ 54 w 256"/>
                <a:gd name="T25" fmla="*/ 138 h 138"/>
                <a:gd name="T26" fmla="*/ 23 w 256"/>
                <a:gd name="T27" fmla="*/ 136 h 138"/>
                <a:gd name="T28" fmla="*/ 0 w 256"/>
                <a:gd name="T29" fmla="*/ 133 h 1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6"/>
                <a:gd name="T46" fmla="*/ 0 h 138"/>
                <a:gd name="T47" fmla="*/ 256 w 256"/>
                <a:gd name="T48" fmla="*/ 138 h 1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6" h="138">
                  <a:moveTo>
                    <a:pt x="256" y="0"/>
                  </a:moveTo>
                  <a:lnTo>
                    <a:pt x="242" y="17"/>
                  </a:lnTo>
                  <a:lnTo>
                    <a:pt x="232" y="31"/>
                  </a:lnTo>
                  <a:lnTo>
                    <a:pt x="225" y="46"/>
                  </a:lnTo>
                  <a:lnTo>
                    <a:pt x="221" y="63"/>
                  </a:lnTo>
                  <a:lnTo>
                    <a:pt x="211" y="90"/>
                  </a:lnTo>
                  <a:lnTo>
                    <a:pt x="194" y="115"/>
                  </a:lnTo>
                  <a:lnTo>
                    <a:pt x="179" y="133"/>
                  </a:lnTo>
                  <a:lnTo>
                    <a:pt x="152" y="127"/>
                  </a:lnTo>
                  <a:lnTo>
                    <a:pt x="130" y="127"/>
                  </a:lnTo>
                  <a:lnTo>
                    <a:pt x="109" y="129"/>
                  </a:lnTo>
                  <a:lnTo>
                    <a:pt x="88" y="133"/>
                  </a:lnTo>
                  <a:lnTo>
                    <a:pt x="54" y="138"/>
                  </a:lnTo>
                  <a:lnTo>
                    <a:pt x="23" y="136"/>
                  </a:lnTo>
                  <a:lnTo>
                    <a:pt x="0" y="13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28" name="Freeform 989"/>
            <p:cNvSpPr>
              <a:spLocks/>
            </p:cNvSpPr>
            <p:nvPr/>
          </p:nvSpPr>
          <p:spPr bwMode="auto">
            <a:xfrm>
              <a:off x="2891" y="3223"/>
              <a:ext cx="160" cy="17"/>
            </a:xfrm>
            <a:custGeom>
              <a:avLst/>
              <a:gdLst>
                <a:gd name="T0" fmla="*/ 160 w 160"/>
                <a:gd name="T1" fmla="*/ 10 h 17"/>
                <a:gd name="T2" fmla="*/ 160 w 160"/>
                <a:gd name="T3" fmla="*/ 10 h 17"/>
                <a:gd name="T4" fmla="*/ 160 w 160"/>
                <a:gd name="T5" fmla="*/ 8 h 17"/>
                <a:gd name="T6" fmla="*/ 137 w 160"/>
                <a:gd name="T7" fmla="*/ 2 h 17"/>
                <a:gd name="T8" fmla="*/ 117 w 160"/>
                <a:gd name="T9" fmla="*/ 0 h 17"/>
                <a:gd name="T10" fmla="*/ 96 w 160"/>
                <a:gd name="T11" fmla="*/ 4 h 17"/>
                <a:gd name="T12" fmla="*/ 77 w 160"/>
                <a:gd name="T13" fmla="*/ 10 h 17"/>
                <a:gd name="T14" fmla="*/ 62 w 160"/>
                <a:gd name="T15" fmla="*/ 15 h 17"/>
                <a:gd name="T16" fmla="*/ 44 w 160"/>
                <a:gd name="T17" fmla="*/ 17 h 17"/>
                <a:gd name="T18" fmla="*/ 19 w 160"/>
                <a:gd name="T19" fmla="*/ 15 h 17"/>
                <a:gd name="T20" fmla="*/ 0 w 160"/>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0"/>
                <a:gd name="T34" fmla="*/ 0 h 17"/>
                <a:gd name="T35" fmla="*/ 160 w 16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0" h="17">
                  <a:moveTo>
                    <a:pt x="160" y="10"/>
                  </a:moveTo>
                  <a:lnTo>
                    <a:pt x="160" y="10"/>
                  </a:lnTo>
                  <a:lnTo>
                    <a:pt x="160" y="8"/>
                  </a:lnTo>
                  <a:lnTo>
                    <a:pt x="137" y="2"/>
                  </a:lnTo>
                  <a:lnTo>
                    <a:pt x="117" y="0"/>
                  </a:lnTo>
                  <a:lnTo>
                    <a:pt x="96" y="4"/>
                  </a:lnTo>
                  <a:lnTo>
                    <a:pt x="77" y="10"/>
                  </a:lnTo>
                  <a:lnTo>
                    <a:pt x="62" y="15"/>
                  </a:lnTo>
                  <a:lnTo>
                    <a:pt x="44" y="17"/>
                  </a:lnTo>
                  <a:lnTo>
                    <a:pt x="19" y="15"/>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29" name="Freeform 990"/>
            <p:cNvSpPr>
              <a:spLocks/>
            </p:cNvSpPr>
            <p:nvPr/>
          </p:nvSpPr>
          <p:spPr bwMode="auto">
            <a:xfrm>
              <a:off x="2778" y="3100"/>
              <a:ext cx="113" cy="190"/>
            </a:xfrm>
            <a:custGeom>
              <a:avLst/>
              <a:gdLst>
                <a:gd name="T0" fmla="*/ 77 w 113"/>
                <a:gd name="T1" fmla="*/ 0 h 190"/>
                <a:gd name="T2" fmla="*/ 78 w 113"/>
                <a:gd name="T3" fmla="*/ 13 h 190"/>
                <a:gd name="T4" fmla="*/ 78 w 113"/>
                <a:gd name="T5" fmla="*/ 23 h 190"/>
                <a:gd name="T6" fmla="*/ 78 w 113"/>
                <a:gd name="T7" fmla="*/ 42 h 190"/>
                <a:gd name="T8" fmla="*/ 77 w 113"/>
                <a:gd name="T9" fmla="*/ 56 h 190"/>
                <a:gd name="T10" fmla="*/ 67 w 113"/>
                <a:gd name="T11" fmla="*/ 65 h 190"/>
                <a:gd name="T12" fmla="*/ 63 w 113"/>
                <a:gd name="T13" fmla="*/ 73 h 190"/>
                <a:gd name="T14" fmla="*/ 55 w 113"/>
                <a:gd name="T15" fmla="*/ 90 h 190"/>
                <a:gd name="T16" fmla="*/ 52 w 113"/>
                <a:gd name="T17" fmla="*/ 102 h 190"/>
                <a:gd name="T18" fmla="*/ 44 w 113"/>
                <a:gd name="T19" fmla="*/ 123 h 190"/>
                <a:gd name="T20" fmla="*/ 36 w 113"/>
                <a:gd name="T21" fmla="*/ 138 h 190"/>
                <a:gd name="T22" fmla="*/ 17 w 113"/>
                <a:gd name="T23" fmla="*/ 167 h 190"/>
                <a:gd name="T24" fmla="*/ 0 w 113"/>
                <a:gd name="T25" fmla="*/ 188 h 190"/>
                <a:gd name="T26" fmla="*/ 21 w 113"/>
                <a:gd name="T27" fmla="*/ 188 h 190"/>
                <a:gd name="T28" fmla="*/ 38 w 113"/>
                <a:gd name="T29" fmla="*/ 190 h 190"/>
                <a:gd name="T30" fmla="*/ 92 w 113"/>
                <a:gd name="T31" fmla="*/ 190 h 190"/>
                <a:gd name="T32" fmla="*/ 105 w 113"/>
                <a:gd name="T33" fmla="*/ 188 h 190"/>
                <a:gd name="T34" fmla="*/ 113 w 113"/>
                <a:gd name="T35" fmla="*/ 188 h 1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90"/>
                <a:gd name="T56" fmla="*/ 113 w 113"/>
                <a:gd name="T57" fmla="*/ 190 h 1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90">
                  <a:moveTo>
                    <a:pt x="77" y="0"/>
                  </a:moveTo>
                  <a:lnTo>
                    <a:pt x="78" y="13"/>
                  </a:lnTo>
                  <a:lnTo>
                    <a:pt x="78" y="23"/>
                  </a:lnTo>
                  <a:lnTo>
                    <a:pt x="78" y="42"/>
                  </a:lnTo>
                  <a:lnTo>
                    <a:pt x="77" y="56"/>
                  </a:lnTo>
                  <a:lnTo>
                    <a:pt x="67" y="65"/>
                  </a:lnTo>
                  <a:lnTo>
                    <a:pt x="63" y="73"/>
                  </a:lnTo>
                  <a:lnTo>
                    <a:pt x="55" y="90"/>
                  </a:lnTo>
                  <a:lnTo>
                    <a:pt x="52" y="102"/>
                  </a:lnTo>
                  <a:lnTo>
                    <a:pt x="44" y="123"/>
                  </a:lnTo>
                  <a:lnTo>
                    <a:pt x="36" y="138"/>
                  </a:lnTo>
                  <a:lnTo>
                    <a:pt x="17" y="167"/>
                  </a:lnTo>
                  <a:lnTo>
                    <a:pt x="0" y="188"/>
                  </a:lnTo>
                  <a:lnTo>
                    <a:pt x="21" y="188"/>
                  </a:lnTo>
                  <a:lnTo>
                    <a:pt x="38" y="190"/>
                  </a:lnTo>
                  <a:lnTo>
                    <a:pt x="92" y="190"/>
                  </a:lnTo>
                  <a:lnTo>
                    <a:pt x="105" y="188"/>
                  </a:lnTo>
                  <a:lnTo>
                    <a:pt x="113" y="18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30" name="Freeform 991"/>
            <p:cNvSpPr>
              <a:spLocks/>
            </p:cNvSpPr>
            <p:nvPr/>
          </p:nvSpPr>
          <p:spPr bwMode="auto">
            <a:xfrm>
              <a:off x="2855" y="3156"/>
              <a:ext cx="82" cy="4"/>
            </a:xfrm>
            <a:custGeom>
              <a:avLst/>
              <a:gdLst>
                <a:gd name="T0" fmla="*/ 0 w 82"/>
                <a:gd name="T1" fmla="*/ 0 h 4"/>
                <a:gd name="T2" fmla="*/ 13 w 82"/>
                <a:gd name="T3" fmla="*/ 2 h 4"/>
                <a:gd name="T4" fmla="*/ 23 w 82"/>
                <a:gd name="T5" fmla="*/ 4 h 4"/>
                <a:gd name="T6" fmla="*/ 44 w 82"/>
                <a:gd name="T7" fmla="*/ 4 h 4"/>
                <a:gd name="T8" fmla="*/ 59 w 82"/>
                <a:gd name="T9" fmla="*/ 4 h 4"/>
                <a:gd name="T10" fmla="*/ 71 w 82"/>
                <a:gd name="T11" fmla="*/ 2 h 4"/>
                <a:gd name="T12" fmla="*/ 82 w 82"/>
                <a:gd name="T13" fmla="*/ 0 h 4"/>
                <a:gd name="T14" fmla="*/ 0 60000 65536"/>
                <a:gd name="T15" fmla="*/ 0 60000 65536"/>
                <a:gd name="T16" fmla="*/ 0 60000 65536"/>
                <a:gd name="T17" fmla="*/ 0 60000 65536"/>
                <a:gd name="T18" fmla="*/ 0 60000 65536"/>
                <a:gd name="T19" fmla="*/ 0 60000 65536"/>
                <a:gd name="T20" fmla="*/ 0 60000 65536"/>
                <a:gd name="T21" fmla="*/ 0 w 82"/>
                <a:gd name="T22" fmla="*/ 0 h 4"/>
                <a:gd name="T23" fmla="*/ 82 w 8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4">
                  <a:moveTo>
                    <a:pt x="0" y="0"/>
                  </a:moveTo>
                  <a:lnTo>
                    <a:pt x="13" y="2"/>
                  </a:lnTo>
                  <a:lnTo>
                    <a:pt x="23" y="4"/>
                  </a:lnTo>
                  <a:lnTo>
                    <a:pt x="44" y="4"/>
                  </a:lnTo>
                  <a:lnTo>
                    <a:pt x="59" y="4"/>
                  </a:lnTo>
                  <a:lnTo>
                    <a:pt x="71" y="2"/>
                  </a:lnTo>
                  <a:lnTo>
                    <a:pt x="8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31" name="Freeform 992"/>
            <p:cNvSpPr>
              <a:spLocks/>
            </p:cNvSpPr>
            <p:nvPr/>
          </p:nvSpPr>
          <p:spPr bwMode="auto">
            <a:xfrm>
              <a:off x="2778" y="3233"/>
              <a:ext cx="3" cy="55"/>
            </a:xfrm>
            <a:custGeom>
              <a:avLst/>
              <a:gdLst>
                <a:gd name="T0" fmla="*/ 0 w 3"/>
                <a:gd name="T1" fmla="*/ 0 h 55"/>
                <a:gd name="T2" fmla="*/ 2 w 3"/>
                <a:gd name="T3" fmla="*/ 9 h 55"/>
                <a:gd name="T4" fmla="*/ 3 w 3"/>
                <a:gd name="T5" fmla="*/ 19 h 55"/>
                <a:gd name="T6" fmla="*/ 2 w 3"/>
                <a:gd name="T7" fmla="*/ 38 h 55"/>
                <a:gd name="T8" fmla="*/ 0 w 3"/>
                <a:gd name="T9" fmla="*/ 55 h 55"/>
                <a:gd name="T10" fmla="*/ 0 60000 65536"/>
                <a:gd name="T11" fmla="*/ 0 60000 65536"/>
                <a:gd name="T12" fmla="*/ 0 60000 65536"/>
                <a:gd name="T13" fmla="*/ 0 60000 65536"/>
                <a:gd name="T14" fmla="*/ 0 60000 65536"/>
                <a:gd name="T15" fmla="*/ 0 w 3"/>
                <a:gd name="T16" fmla="*/ 0 h 55"/>
                <a:gd name="T17" fmla="*/ 3 w 3"/>
                <a:gd name="T18" fmla="*/ 55 h 55"/>
              </a:gdLst>
              <a:ahLst/>
              <a:cxnLst>
                <a:cxn ang="T10">
                  <a:pos x="T0" y="T1"/>
                </a:cxn>
                <a:cxn ang="T11">
                  <a:pos x="T2" y="T3"/>
                </a:cxn>
                <a:cxn ang="T12">
                  <a:pos x="T4" y="T5"/>
                </a:cxn>
                <a:cxn ang="T13">
                  <a:pos x="T6" y="T7"/>
                </a:cxn>
                <a:cxn ang="T14">
                  <a:pos x="T8" y="T9"/>
                </a:cxn>
              </a:cxnLst>
              <a:rect l="T15" t="T16" r="T17" b="T18"/>
              <a:pathLst>
                <a:path w="3" h="55">
                  <a:moveTo>
                    <a:pt x="0" y="0"/>
                  </a:moveTo>
                  <a:lnTo>
                    <a:pt x="2" y="9"/>
                  </a:lnTo>
                  <a:lnTo>
                    <a:pt x="3" y="19"/>
                  </a:lnTo>
                  <a:lnTo>
                    <a:pt x="2" y="38"/>
                  </a:lnTo>
                  <a:lnTo>
                    <a:pt x="0" y="5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32" name="Freeform 993"/>
            <p:cNvSpPr>
              <a:spLocks/>
            </p:cNvSpPr>
            <p:nvPr/>
          </p:nvSpPr>
          <p:spPr bwMode="auto">
            <a:xfrm>
              <a:off x="2889" y="3233"/>
              <a:ext cx="2" cy="55"/>
            </a:xfrm>
            <a:custGeom>
              <a:avLst/>
              <a:gdLst>
                <a:gd name="T0" fmla="*/ 2 w 2"/>
                <a:gd name="T1" fmla="*/ 0 h 55"/>
                <a:gd name="T2" fmla="*/ 0 w 2"/>
                <a:gd name="T3" fmla="*/ 13 h 55"/>
                <a:gd name="T4" fmla="*/ 0 w 2"/>
                <a:gd name="T5" fmla="*/ 27 h 55"/>
                <a:gd name="T6" fmla="*/ 0 w 2"/>
                <a:gd name="T7" fmla="*/ 42 h 55"/>
                <a:gd name="T8" fmla="*/ 2 w 2"/>
                <a:gd name="T9" fmla="*/ 55 h 55"/>
                <a:gd name="T10" fmla="*/ 0 60000 65536"/>
                <a:gd name="T11" fmla="*/ 0 60000 65536"/>
                <a:gd name="T12" fmla="*/ 0 60000 65536"/>
                <a:gd name="T13" fmla="*/ 0 60000 65536"/>
                <a:gd name="T14" fmla="*/ 0 60000 65536"/>
                <a:gd name="T15" fmla="*/ 0 w 2"/>
                <a:gd name="T16" fmla="*/ 0 h 55"/>
                <a:gd name="T17" fmla="*/ 2 w 2"/>
                <a:gd name="T18" fmla="*/ 55 h 55"/>
              </a:gdLst>
              <a:ahLst/>
              <a:cxnLst>
                <a:cxn ang="T10">
                  <a:pos x="T0" y="T1"/>
                </a:cxn>
                <a:cxn ang="T11">
                  <a:pos x="T2" y="T3"/>
                </a:cxn>
                <a:cxn ang="T12">
                  <a:pos x="T4" y="T5"/>
                </a:cxn>
                <a:cxn ang="T13">
                  <a:pos x="T6" y="T7"/>
                </a:cxn>
                <a:cxn ang="T14">
                  <a:pos x="T8" y="T9"/>
                </a:cxn>
              </a:cxnLst>
              <a:rect l="T15" t="T16" r="T17" b="T18"/>
              <a:pathLst>
                <a:path w="2" h="55">
                  <a:moveTo>
                    <a:pt x="2" y="0"/>
                  </a:moveTo>
                  <a:lnTo>
                    <a:pt x="0" y="13"/>
                  </a:lnTo>
                  <a:lnTo>
                    <a:pt x="0" y="27"/>
                  </a:lnTo>
                  <a:lnTo>
                    <a:pt x="0" y="42"/>
                  </a:lnTo>
                  <a:lnTo>
                    <a:pt x="2" y="5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33" name="Freeform 994"/>
            <p:cNvSpPr>
              <a:spLocks/>
            </p:cNvSpPr>
            <p:nvPr/>
          </p:nvSpPr>
          <p:spPr bwMode="auto">
            <a:xfrm>
              <a:off x="2891" y="3160"/>
              <a:ext cx="44" cy="73"/>
            </a:xfrm>
            <a:custGeom>
              <a:avLst/>
              <a:gdLst>
                <a:gd name="T0" fmla="*/ 44 w 44"/>
                <a:gd name="T1" fmla="*/ 0 h 73"/>
                <a:gd name="T2" fmla="*/ 33 w 44"/>
                <a:gd name="T3" fmla="*/ 25 h 73"/>
                <a:gd name="T4" fmla="*/ 25 w 44"/>
                <a:gd name="T5" fmla="*/ 46 h 73"/>
                <a:gd name="T6" fmla="*/ 19 w 44"/>
                <a:gd name="T7" fmla="*/ 53 h 73"/>
                <a:gd name="T8" fmla="*/ 10 w 44"/>
                <a:gd name="T9" fmla="*/ 59 h 73"/>
                <a:gd name="T10" fmla="*/ 4 w 44"/>
                <a:gd name="T11" fmla="*/ 65 h 73"/>
                <a:gd name="T12" fmla="*/ 0 w 44"/>
                <a:gd name="T13" fmla="*/ 73 h 73"/>
                <a:gd name="T14" fmla="*/ 0 60000 65536"/>
                <a:gd name="T15" fmla="*/ 0 60000 65536"/>
                <a:gd name="T16" fmla="*/ 0 60000 65536"/>
                <a:gd name="T17" fmla="*/ 0 60000 65536"/>
                <a:gd name="T18" fmla="*/ 0 60000 65536"/>
                <a:gd name="T19" fmla="*/ 0 60000 65536"/>
                <a:gd name="T20" fmla="*/ 0 60000 65536"/>
                <a:gd name="T21" fmla="*/ 0 w 44"/>
                <a:gd name="T22" fmla="*/ 0 h 73"/>
                <a:gd name="T23" fmla="*/ 44 w 44"/>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3">
                  <a:moveTo>
                    <a:pt x="44" y="0"/>
                  </a:moveTo>
                  <a:lnTo>
                    <a:pt x="33" y="25"/>
                  </a:lnTo>
                  <a:lnTo>
                    <a:pt x="25" y="46"/>
                  </a:lnTo>
                  <a:lnTo>
                    <a:pt x="19" y="53"/>
                  </a:lnTo>
                  <a:lnTo>
                    <a:pt x="10" y="59"/>
                  </a:lnTo>
                  <a:lnTo>
                    <a:pt x="4" y="65"/>
                  </a:lnTo>
                  <a:lnTo>
                    <a:pt x="0" y="7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34" name="Freeform 995"/>
            <p:cNvSpPr>
              <a:spLocks/>
            </p:cNvSpPr>
            <p:nvPr/>
          </p:nvSpPr>
          <p:spPr bwMode="auto">
            <a:xfrm>
              <a:off x="2660" y="3273"/>
              <a:ext cx="54" cy="58"/>
            </a:xfrm>
            <a:custGeom>
              <a:avLst/>
              <a:gdLst>
                <a:gd name="T0" fmla="*/ 50 w 54"/>
                <a:gd name="T1" fmla="*/ 42 h 58"/>
                <a:gd name="T2" fmla="*/ 46 w 54"/>
                <a:gd name="T3" fmla="*/ 52 h 58"/>
                <a:gd name="T4" fmla="*/ 41 w 54"/>
                <a:gd name="T5" fmla="*/ 56 h 58"/>
                <a:gd name="T6" fmla="*/ 25 w 54"/>
                <a:gd name="T7" fmla="*/ 58 h 58"/>
                <a:gd name="T8" fmla="*/ 16 w 54"/>
                <a:gd name="T9" fmla="*/ 56 h 58"/>
                <a:gd name="T10" fmla="*/ 6 w 54"/>
                <a:gd name="T11" fmla="*/ 44 h 58"/>
                <a:gd name="T12" fmla="*/ 2 w 54"/>
                <a:gd name="T13" fmla="*/ 31 h 58"/>
                <a:gd name="T14" fmla="*/ 0 w 54"/>
                <a:gd name="T15" fmla="*/ 17 h 58"/>
                <a:gd name="T16" fmla="*/ 4 w 54"/>
                <a:gd name="T17" fmla="*/ 8 h 58"/>
                <a:gd name="T18" fmla="*/ 14 w 54"/>
                <a:gd name="T19" fmla="*/ 2 h 58"/>
                <a:gd name="T20" fmla="*/ 25 w 54"/>
                <a:gd name="T21" fmla="*/ 0 h 58"/>
                <a:gd name="T22" fmla="*/ 41 w 54"/>
                <a:gd name="T23" fmla="*/ 0 h 58"/>
                <a:gd name="T24" fmla="*/ 50 w 54"/>
                <a:gd name="T25" fmla="*/ 6 h 58"/>
                <a:gd name="T26" fmla="*/ 54 w 54"/>
                <a:gd name="T27" fmla="*/ 17 h 58"/>
                <a:gd name="T28" fmla="*/ 54 w 54"/>
                <a:gd name="T29" fmla="*/ 27 h 58"/>
                <a:gd name="T30" fmla="*/ 52 w 54"/>
                <a:gd name="T31" fmla="*/ 38 h 58"/>
                <a:gd name="T32" fmla="*/ 52 w 54"/>
                <a:gd name="T33" fmla="*/ 42 h 58"/>
                <a:gd name="T34" fmla="*/ 50 w 54"/>
                <a:gd name="T35" fmla="*/ 4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58"/>
                <a:gd name="T56" fmla="*/ 54 w 54"/>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58">
                  <a:moveTo>
                    <a:pt x="50" y="42"/>
                  </a:moveTo>
                  <a:lnTo>
                    <a:pt x="46" y="52"/>
                  </a:lnTo>
                  <a:lnTo>
                    <a:pt x="41" y="56"/>
                  </a:lnTo>
                  <a:lnTo>
                    <a:pt x="25" y="58"/>
                  </a:lnTo>
                  <a:lnTo>
                    <a:pt x="16" y="56"/>
                  </a:lnTo>
                  <a:lnTo>
                    <a:pt x="6" y="44"/>
                  </a:lnTo>
                  <a:lnTo>
                    <a:pt x="2" y="31"/>
                  </a:lnTo>
                  <a:lnTo>
                    <a:pt x="0" y="17"/>
                  </a:lnTo>
                  <a:lnTo>
                    <a:pt x="4" y="8"/>
                  </a:lnTo>
                  <a:lnTo>
                    <a:pt x="14" y="2"/>
                  </a:lnTo>
                  <a:lnTo>
                    <a:pt x="25" y="0"/>
                  </a:lnTo>
                  <a:lnTo>
                    <a:pt x="41" y="0"/>
                  </a:lnTo>
                  <a:lnTo>
                    <a:pt x="50" y="6"/>
                  </a:lnTo>
                  <a:lnTo>
                    <a:pt x="54" y="17"/>
                  </a:lnTo>
                  <a:lnTo>
                    <a:pt x="54" y="27"/>
                  </a:lnTo>
                  <a:lnTo>
                    <a:pt x="52" y="38"/>
                  </a:lnTo>
                  <a:lnTo>
                    <a:pt x="52" y="42"/>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35" name="Freeform 996"/>
            <p:cNvSpPr>
              <a:spLocks/>
            </p:cNvSpPr>
            <p:nvPr/>
          </p:nvSpPr>
          <p:spPr bwMode="auto">
            <a:xfrm>
              <a:off x="2656" y="3373"/>
              <a:ext cx="60" cy="60"/>
            </a:xfrm>
            <a:custGeom>
              <a:avLst/>
              <a:gdLst>
                <a:gd name="T0" fmla="*/ 29 w 60"/>
                <a:gd name="T1" fmla="*/ 60 h 60"/>
                <a:gd name="T2" fmla="*/ 35 w 60"/>
                <a:gd name="T3" fmla="*/ 60 h 60"/>
                <a:gd name="T4" fmla="*/ 41 w 60"/>
                <a:gd name="T5" fmla="*/ 58 h 60"/>
                <a:gd name="T6" fmla="*/ 50 w 60"/>
                <a:gd name="T7" fmla="*/ 50 h 60"/>
                <a:gd name="T8" fmla="*/ 54 w 60"/>
                <a:gd name="T9" fmla="*/ 44 h 60"/>
                <a:gd name="T10" fmla="*/ 60 w 60"/>
                <a:gd name="T11" fmla="*/ 29 h 60"/>
                <a:gd name="T12" fmla="*/ 60 w 60"/>
                <a:gd name="T13" fmla="*/ 17 h 60"/>
                <a:gd name="T14" fmla="*/ 52 w 60"/>
                <a:gd name="T15" fmla="*/ 6 h 60"/>
                <a:gd name="T16" fmla="*/ 43 w 60"/>
                <a:gd name="T17" fmla="*/ 0 h 60"/>
                <a:gd name="T18" fmla="*/ 29 w 60"/>
                <a:gd name="T19" fmla="*/ 2 h 60"/>
                <a:gd name="T20" fmla="*/ 20 w 60"/>
                <a:gd name="T21" fmla="*/ 8 h 60"/>
                <a:gd name="T22" fmla="*/ 8 w 60"/>
                <a:gd name="T23" fmla="*/ 13 h 60"/>
                <a:gd name="T24" fmla="*/ 2 w 60"/>
                <a:gd name="T25" fmla="*/ 23 h 60"/>
                <a:gd name="T26" fmla="*/ 0 w 60"/>
                <a:gd name="T27" fmla="*/ 37 h 60"/>
                <a:gd name="T28" fmla="*/ 6 w 60"/>
                <a:gd name="T29" fmla="*/ 46 h 60"/>
                <a:gd name="T30" fmla="*/ 14 w 60"/>
                <a:gd name="T31" fmla="*/ 50 h 60"/>
                <a:gd name="T32" fmla="*/ 20 w 60"/>
                <a:gd name="T33" fmla="*/ 54 h 60"/>
                <a:gd name="T34" fmla="*/ 25 w 60"/>
                <a:gd name="T35" fmla="*/ 58 h 60"/>
                <a:gd name="T36" fmla="*/ 29 w 60"/>
                <a:gd name="T37" fmla="*/ 6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60"/>
                <a:gd name="T59" fmla="*/ 60 w 60"/>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60">
                  <a:moveTo>
                    <a:pt x="29" y="60"/>
                  </a:moveTo>
                  <a:lnTo>
                    <a:pt x="35" y="60"/>
                  </a:lnTo>
                  <a:lnTo>
                    <a:pt x="41" y="58"/>
                  </a:lnTo>
                  <a:lnTo>
                    <a:pt x="50" y="50"/>
                  </a:lnTo>
                  <a:lnTo>
                    <a:pt x="54" y="44"/>
                  </a:lnTo>
                  <a:lnTo>
                    <a:pt x="60" y="29"/>
                  </a:lnTo>
                  <a:lnTo>
                    <a:pt x="60" y="17"/>
                  </a:lnTo>
                  <a:lnTo>
                    <a:pt x="52" y="6"/>
                  </a:lnTo>
                  <a:lnTo>
                    <a:pt x="43" y="0"/>
                  </a:lnTo>
                  <a:lnTo>
                    <a:pt x="29" y="2"/>
                  </a:lnTo>
                  <a:lnTo>
                    <a:pt x="20" y="8"/>
                  </a:lnTo>
                  <a:lnTo>
                    <a:pt x="8" y="13"/>
                  </a:lnTo>
                  <a:lnTo>
                    <a:pt x="2" y="23"/>
                  </a:lnTo>
                  <a:lnTo>
                    <a:pt x="0" y="37"/>
                  </a:lnTo>
                  <a:lnTo>
                    <a:pt x="6" y="46"/>
                  </a:lnTo>
                  <a:lnTo>
                    <a:pt x="14" y="50"/>
                  </a:lnTo>
                  <a:lnTo>
                    <a:pt x="20" y="54"/>
                  </a:lnTo>
                  <a:lnTo>
                    <a:pt x="25" y="58"/>
                  </a:lnTo>
                  <a:lnTo>
                    <a:pt x="29" y="60"/>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36" name="Freeform 997"/>
            <p:cNvSpPr>
              <a:spLocks/>
            </p:cNvSpPr>
            <p:nvPr/>
          </p:nvSpPr>
          <p:spPr bwMode="auto">
            <a:xfrm>
              <a:off x="2408" y="3346"/>
              <a:ext cx="191" cy="8"/>
            </a:xfrm>
            <a:custGeom>
              <a:avLst/>
              <a:gdLst>
                <a:gd name="T0" fmla="*/ 191 w 191"/>
                <a:gd name="T1" fmla="*/ 6 h 8"/>
                <a:gd name="T2" fmla="*/ 177 w 191"/>
                <a:gd name="T3" fmla="*/ 8 h 8"/>
                <a:gd name="T4" fmla="*/ 168 w 191"/>
                <a:gd name="T5" fmla="*/ 8 h 8"/>
                <a:gd name="T6" fmla="*/ 150 w 191"/>
                <a:gd name="T7" fmla="*/ 8 h 8"/>
                <a:gd name="T8" fmla="*/ 139 w 191"/>
                <a:gd name="T9" fmla="*/ 6 h 8"/>
                <a:gd name="T10" fmla="*/ 129 w 191"/>
                <a:gd name="T11" fmla="*/ 2 h 8"/>
                <a:gd name="T12" fmla="*/ 120 w 191"/>
                <a:gd name="T13" fmla="*/ 0 h 8"/>
                <a:gd name="T14" fmla="*/ 110 w 191"/>
                <a:gd name="T15" fmla="*/ 0 h 8"/>
                <a:gd name="T16" fmla="*/ 100 w 191"/>
                <a:gd name="T17" fmla="*/ 2 h 8"/>
                <a:gd name="T18" fmla="*/ 95 w 191"/>
                <a:gd name="T19" fmla="*/ 4 h 8"/>
                <a:gd name="T20" fmla="*/ 89 w 191"/>
                <a:gd name="T21" fmla="*/ 6 h 8"/>
                <a:gd name="T22" fmla="*/ 71 w 191"/>
                <a:gd name="T23" fmla="*/ 4 h 8"/>
                <a:gd name="T24" fmla="*/ 58 w 191"/>
                <a:gd name="T25" fmla="*/ 4 h 8"/>
                <a:gd name="T26" fmla="*/ 25 w 191"/>
                <a:gd name="T27" fmla="*/ 2 h 8"/>
                <a:gd name="T28" fmla="*/ 0 w 191"/>
                <a:gd name="T29" fmla="*/ 6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1"/>
                <a:gd name="T46" fmla="*/ 0 h 8"/>
                <a:gd name="T47" fmla="*/ 191 w 19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1" h="8">
                  <a:moveTo>
                    <a:pt x="191" y="6"/>
                  </a:moveTo>
                  <a:lnTo>
                    <a:pt x="177" y="8"/>
                  </a:lnTo>
                  <a:lnTo>
                    <a:pt x="168" y="8"/>
                  </a:lnTo>
                  <a:lnTo>
                    <a:pt x="150" y="8"/>
                  </a:lnTo>
                  <a:lnTo>
                    <a:pt x="139" y="6"/>
                  </a:lnTo>
                  <a:lnTo>
                    <a:pt x="129" y="2"/>
                  </a:lnTo>
                  <a:lnTo>
                    <a:pt x="120" y="0"/>
                  </a:lnTo>
                  <a:lnTo>
                    <a:pt x="110" y="0"/>
                  </a:lnTo>
                  <a:lnTo>
                    <a:pt x="100" y="2"/>
                  </a:lnTo>
                  <a:lnTo>
                    <a:pt x="95" y="4"/>
                  </a:lnTo>
                  <a:lnTo>
                    <a:pt x="89" y="6"/>
                  </a:lnTo>
                  <a:lnTo>
                    <a:pt x="71" y="4"/>
                  </a:lnTo>
                  <a:lnTo>
                    <a:pt x="58" y="4"/>
                  </a:lnTo>
                  <a:lnTo>
                    <a:pt x="25"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37" name="Freeform 998"/>
            <p:cNvSpPr>
              <a:spLocks/>
            </p:cNvSpPr>
            <p:nvPr/>
          </p:nvSpPr>
          <p:spPr bwMode="auto">
            <a:xfrm>
              <a:off x="2510" y="3210"/>
              <a:ext cx="91" cy="13"/>
            </a:xfrm>
            <a:custGeom>
              <a:avLst/>
              <a:gdLst>
                <a:gd name="T0" fmla="*/ 91 w 91"/>
                <a:gd name="T1" fmla="*/ 3 h 13"/>
                <a:gd name="T2" fmla="*/ 75 w 91"/>
                <a:gd name="T3" fmla="*/ 3 h 13"/>
                <a:gd name="T4" fmla="*/ 60 w 91"/>
                <a:gd name="T5" fmla="*/ 0 h 13"/>
                <a:gd name="T6" fmla="*/ 41 w 91"/>
                <a:gd name="T7" fmla="*/ 1 h 13"/>
                <a:gd name="T8" fmla="*/ 37 w 91"/>
                <a:gd name="T9" fmla="*/ 1 h 13"/>
                <a:gd name="T10" fmla="*/ 31 w 91"/>
                <a:gd name="T11" fmla="*/ 7 h 13"/>
                <a:gd name="T12" fmla="*/ 27 w 91"/>
                <a:gd name="T13" fmla="*/ 9 h 13"/>
                <a:gd name="T14" fmla="*/ 12 w 91"/>
                <a:gd name="T15" fmla="*/ 13 h 13"/>
                <a:gd name="T16" fmla="*/ 0 w 91"/>
                <a:gd name="T17" fmla="*/ 11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1"/>
                <a:gd name="T28" fmla="*/ 0 h 13"/>
                <a:gd name="T29" fmla="*/ 91 w 9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1" h="13">
                  <a:moveTo>
                    <a:pt x="91" y="3"/>
                  </a:moveTo>
                  <a:lnTo>
                    <a:pt x="75" y="3"/>
                  </a:lnTo>
                  <a:lnTo>
                    <a:pt x="60" y="0"/>
                  </a:lnTo>
                  <a:lnTo>
                    <a:pt x="41" y="1"/>
                  </a:lnTo>
                  <a:lnTo>
                    <a:pt x="37" y="1"/>
                  </a:lnTo>
                  <a:lnTo>
                    <a:pt x="31" y="7"/>
                  </a:lnTo>
                  <a:lnTo>
                    <a:pt x="27" y="9"/>
                  </a:lnTo>
                  <a:lnTo>
                    <a:pt x="12" y="13"/>
                  </a:lnTo>
                  <a:lnTo>
                    <a:pt x="0" y="1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38" name="Freeform 999"/>
            <p:cNvSpPr>
              <a:spLocks/>
            </p:cNvSpPr>
            <p:nvPr/>
          </p:nvSpPr>
          <p:spPr bwMode="auto">
            <a:xfrm>
              <a:off x="2408" y="3208"/>
              <a:ext cx="62" cy="3"/>
            </a:xfrm>
            <a:custGeom>
              <a:avLst/>
              <a:gdLst>
                <a:gd name="T0" fmla="*/ 62 w 62"/>
                <a:gd name="T1" fmla="*/ 0 h 3"/>
                <a:gd name="T2" fmla="*/ 45 w 62"/>
                <a:gd name="T3" fmla="*/ 2 h 3"/>
                <a:gd name="T4" fmla="*/ 31 w 62"/>
                <a:gd name="T5" fmla="*/ 3 h 3"/>
                <a:gd name="T6" fmla="*/ 14 w 62"/>
                <a:gd name="T7" fmla="*/ 3 h 3"/>
                <a:gd name="T8" fmla="*/ 0 w 62"/>
                <a:gd name="T9" fmla="*/ 2 h 3"/>
                <a:gd name="T10" fmla="*/ 0 60000 65536"/>
                <a:gd name="T11" fmla="*/ 0 60000 65536"/>
                <a:gd name="T12" fmla="*/ 0 60000 65536"/>
                <a:gd name="T13" fmla="*/ 0 60000 65536"/>
                <a:gd name="T14" fmla="*/ 0 60000 65536"/>
                <a:gd name="T15" fmla="*/ 0 w 62"/>
                <a:gd name="T16" fmla="*/ 0 h 3"/>
                <a:gd name="T17" fmla="*/ 62 w 62"/>
                <a:gd name="T18" fmla="*/ 3 h 3"/>
              </a:gdLst>
              <a:ahLst/>
              <a:cxnLst>
                <a:cxn ang="T10">
                  <a:pos x="T0" y="T1"/>
                </a:cxn>
                <a:cxn ang="T11">
                  <a:pos x="T2" y="T3"/>
                </a:cxn>
                <a:cxn ang="T12">
                  <a:pos x="T4" y="T5"/>
                </a:cxn>
                <a:cxn ang="T13">
                  <a:pos x="T6" y="T7"/>
                </a:cxn>
                <a:cxn ang="T14">
                  <a:pos x="T8" y="T9"/>
                </a:cxn>
              </a:cxnLst>
              <a:rect l="T15" t="T16" r="T17" b="T18"/>
              <a:pathLst>
                <a:path w="62" h="3">
                  <a:moveTo>
                    <a:pt x="62" y="0"/>
                  </a:moveTo>
                  <a:lnTo>
                    <a:pt x="45" y="2"/>
                  </a:lnTo>
                  <a:lnTo>
                    <a:pt x="31" y="3"/>
                  </a:lnTo>
                  <a:lnTo>
                    <a:pt x="14" y="3"/>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39" name="Freeform 1000"/>
            <p:cNvSpPr>
              <a:spLocks/>
            </p:cNvSpPr>
            <p:nvPr/>
          </p:nvSpPr>
          <p:spPr bwMode="auto">
            <a:xfrm>
              <a:off x="2497" y="3210"/>
              <a:ext cx="46" cy="3"/>
            </a:xfrm>
            <a:custGeom>
              <a:avLst/>
              <a:gdLst>
                <a:gd name="T0" fmla="*/ 46 w 46"/>
                <a:gd name="T1" fmla="*/ 0 h 3"/>
                <a:gd name="T2" fmla="*/ 34 w 46"/>
                <a:gd name="T3" fmla="*/ 1 h 3"/>
                <a:gd name="T4" fmla="*/ 25 w 46"/>
                <a:gd name="T5" fmla="*/ 3 h 3"/>
                <a:gd name="T6" fmla="*/ 15 w 46"/>
                <a:gd name="T7" fmla="*/ 1 h 3"/>
                <a:gd name="T8" fmla="*/ 7 w 46"/>
                <a:gd name="T9" fmla="*/ 0 h 3"/>
                <a:gd name="T10" fmla="*/ 0 w 46"/>
                <a:gd name="T11" fmla="*/ 0 h 3"/>
                <a:gd name="T12" fmla="*/ 0 w 46"/>
                <a:gd name="T13" fmla="*/ 0 h 3"/>
                <a:gd name="T14" fmla="*/ 0 60000 65536"/>
                <a:gd name="T15" fmla="*/ 0 60000 65536"/>
                <a:gd name="T16" fmla="*/ 0 60000 65536"/>
                <a:gd name="T17" fmla="*/ 0 60000 65536"/>
                <a:gd name="T18" fmla="*/ 0 60000 65536"/>
                <a:gd name="T19" fmla="*/ 0 60000 65536"/>
                <a:gd name="T20" fmla="*/ 0 60000 65536"/>
                <a:gd name="T21" fmla="*/ 0 w 46"/>
                <a:gd name="T22" fmla="*/ 0 h 3"/>
                <a:gd name="T23" fmla="*/ 46 w 46"/>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3">
                  <a:moveTo>
                    <a:pt x="46" y="0"/>
                  </a:moveTo>
                  <a:lnTo>
                    <a:pt x="34" y="1"/>
                  </a:lnTo>
                  <a:lnTo>
                    <a:pt x="25" y="3"/>
                  </a:lnTo>
                  <a:lnTo>
                    <a:pt x="15" y="1"/>
                  </a:lnTo>
                  <a:lnTo>
                    <a:pt x="7"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40" name="Freeform 1001"/>
            <p:cNvSpPr>
              <a:spLocks/>
            </p:cNvSpPr>
            <p:nvPr/>
          </p:nvSpPr>
          <p:spPr bwMode="auto">
            <a:xfrm>
              <a:off x="2470" y="3208"/>
              <a:ext cx="40" cy="13"/>
            </a:xfrm>
            <a:custGeom>
              <a:avLst/>
              <a:gdLst>
                <a:gd name="T0" fmla="*/ 40 w 40"/>
                <a:gd name="T1" fmla="*/ 13 h 13"/>
                <a:gd name="T2" fmla="*/ 33 w 40"/>
                <a:gd name="T3" fmla="*/ 7 h 13"/>
                <a:gd name="T4" fmla="*/ 27 w 40"/>
                <a:gd name="T5" fmla="*/ 2 h 13"/>
                <a:gd name="T6" fmla="*/ 11 w 40"/>
                <a:gd name="T7" fmla="*/ 0 h 13"/>
                <a:gd name="T8" fmla="*/ 0 w 40"/>
                <a:gd name="T9" fmla="*/ 0 h 13"/>
                <a:gd name="T10" fmla="*/ 0 60000 65536"/>
                <a:gd name="T11" fmla="*/ 0 60000 65536"/>
                <a:gd name="T12" fmla="*/ 0 60000 65536"/>
                <a:gd name="T13" fmla="*/ 0 60000 65536"/>
                <a:gd name="T14" fmla="*/ 0 60000 65536"/>
                <a:gd name="T15" fmla="*/ 0 w 40"/>
                <a:gd name="T16" fmla="*/ 0 h 13"/>
                <a:gd name="T17" fmla="*/ 40 w 40"/>
                <a:gd name="T18" fmla="*/ 13 h 13"/>
              </a:gdLst>
              <a:ahLst/>
              <a:cxnLst>
                <a:cxn ang="T10">
                  <a:pos x="T0" y="T1"/>
                </a:cxn>
                <a:cxn ang="T11">
                  <a:pos x="T2" y="T3"/>
                </a:cxn>
                <a:cxn ang="T12">
                  <a:pos x="T4" y="T5"/>
                </a:cxn>
                <a:cxn ang="T13">
                  <a:pos x="T6" y="T7"/>
                </a:cxn>
                <a:cxn ang="T14">
                  <a:pos x="T8" y="T9"/>
                </a:cxn>
              </a:cxnLst>
              <a:rect l="T15" t="T16" r="T17" b="T18"/>
              <a:pathLst>
                <a:path w="40" h="13">
                  <a:moveTo>
                    <a:pt x="40" y="13"/>
                  </a:moveTo>
                  <a:lnTo>
                    <a:pt x="33" y="7"/>
                  </a:lnTo>
                  <a:lnTo>
                    <a:pt x="27" y="2"/>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41" name="Freeform 1002"/>
            <p:cNvSpPr>
              <a:spLocks/>
            </p:cNvSpPr>
            <p:nvPr/>
          </p:nvSpPr>
          <p:spPr bwMode="auto">
            <a:xfrm>
              <a:off x="2383" y="3210"/>
              <a:ext cx="25" cy="142"/>
            </a:xfrm>
            <a:custGeom>
              <a:avLst/>
              <a:gdLst>
                <a:gd name="T0" fmla="*/ 23 w 25"/>
                <a:gd name="T1" fmla="*/ 0 h 142"/>
                <a:gd name="T2" fmla="*/ 19 w 25"/>
                <a:gd name="T3" fmla="*/ 0 h 142"/>
                <a:gd name="T4" fmla="*/ 18 w 25"/>
                <a:gd name="T5" fmla="*/ 3 h 142"/>
                <a:gd name="T6" fmla="*/ 14 w 25"/>
                <a:gd name="T7" fmla="*/ 17 h 142"/>
                <a:gd name="T8" fmla="*/ 12 w 25"/>
                <a:gd name="T9" fmla="*/ 26 h 142"/>
                <a:gd name="T10" fmla="*/ 8 w 25"/>
                <a:gd name="T11" fmla="*/ 44 h 142"/>
                <a:gd name="T12" fmla="*/ 4 w 25"/>
                <a:gd name="T13" fmla="*/ 57 h 142"/>
                <a:gd name="T14" fmla="*/ 0 w 25"/>
                <a:gd name="T15" fmla="*/ 78 h 142"/>
                <a:gd name="T16" fmla="*/ 0 w 25"/>
                <a:gd name="T17" fmla="*/ 96 h 142"/>
                <a:gd name="T18" fmla="*/ 8 w 25"/>
                <a:gd name="T19" fmla="*/ 111 h 142"/>
                <a:gd name="T20" fmla="*/ 8 w 25"/>
                <a:gd name="T21" fmla="*/ 111 h 142"/>
                <a:gd name="T22" fmla="*/ 16 w 25"/>
                <a:gd name="T23" fmla="*/ 125 h 142"/>
                <a:gd name="T24" fmla="*/ 16 w 25"/>
                <a:gd name="T25" fmla="*/ 132 h 142"/>
                <a:gd name="T26" fmla="*/ 18 w 25"/>
                <a:gd name="T27" fmla="*/ 140 h 142"/>
                <a:gd name="T28" fmla="*/ 21 w 25"/>
                <a:gd name="T29" fmla="*/ 140 h 142"/>
                <a:gd name="T30" fmla="*/ 25 w 25"/>
                <a:gd name="T31" fmla="*/ 142 h 1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142"/>
                <a:gd name="T50" fmla="*/ 25 w 25"/>
                <a:gd name="T51" fmla="*/ 142 h 1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142">
                  <a:moveTo>
                    <a:pt x="23" y="0"/>
                  </a:moveTo>
                  <a:lnTo>
                    <a:pt x="19" y="0"/>
                  </a:lnTo>
                  <a:lnTo>
                    <a:pt x="18" y="3"/>
                  </a:lnTo>
                  <a:lnTo>
                    <a:pt x="14" y="17"/>
                  </a:lnTo>
                  <a:lnTo>
                    <a:pt x="12" y="26"/>
                  </a:lnTo>
                  <a:lnTo>
                    <a:pt x="8" y="44"/>
                  </a:lnTo>
                  <a:lnTo>
                    <a:pt x="4" y="57"/>
                  </a:lnTo>
                  <a:lnTo>
                    <a:pt x="0" y="78"/>
                  </a:lnTo>
                  <a:lnTo>
                    <a:pt x="0" y="96"/>
                  </a:lnTo>
                  <a:lnTo>
                    <a:pt x="8" y="111"/>
                  </a:lnTo>
                  <a:lnTo>
                    <a:pt x="16" y="125"/>
                  </a:lnTo>
                  <a:lnTo>
                    <a:pt x="16" y="132"/>
                  </a:lnTo>
                  <a:lnTo>
                    <a:pt x="18" y="140"/>
                  </a:lnTo>
                  <a:lnTo>
                    <a:pt x="21" y="140"/>
                  </a:lnTo>
                  <a:lnTo>
                    <a:pt x="25" y="14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42" name="Freeform 1003"/>
            <p:cNvSpPr>
              <a:spLocks/>
            </p:cNvSpPr>
            <p:nvPr/>
          </p:nvSpPr>
          <p:spPr bwMode="auto">
            <a:xfrm>
              <a:off x="2256" y="3235"/>
              <a:ext cx="139" cy="88"/>
            </a:xfrm>
            <a:custGeom>
              <a:avLst/>
              <a:gdLst>
                <a:gd name="T0" fmla="*/ 139 w 139"/>
                <a:gd name="T1" fmla="*/ 1 h 88"/>
                <a:gd name="T2" fmla="*/ 120 w 139"/>
                <a:gd name="T3" fmla="*/ 5 h 88"/>
                <a:gd name="T4" fmla="*/ 102 w 139"/>
                <a:gd name="T5" fmla="*/ 5 h 88"/>
                <a:gd name="T6" fmla="*/ 77 w 139"/>
                <a:gd name="T7" fmla="*/ 3 h 88"/>
                <a:gd name="T8" fmla="*/ 56 w 139"/>
                <a:gd name="T9" fmla="*/ 1 h 88"/>
                <a:gd name="T10" fmla="*/ 35 w 139"/>
                <a:gd name="T11" fmla="*/ 0 h 88"/>
                <a:gd name="T12" fmla="*/ 20 w 139"/>
                <a:gd name="T13" fmla="*/ 1 h 88"/>
                <a:gd name="T14" fmla="*/ 10 w 139"/>
                <a:gd name="T15" fmla="*/ 7 h 88"/>
                <a:gd name="T16" fmla="*/ 4 w 139"/>
                <a:gd name="T17" fmla="*/ 13 h 88"/>
                <a:gd name="T18" fmla="*/ 0 w 139"/>
                <a:gd name="T19" fmla="*/ 26 h 88"/>
                <a:gd name="T20" fmla="*/ 0 w 139"/>
                <a:gd name="T21" fmla="*/ 38 h 88"/>
                <a:gd name="T22" fmla="*/ 0 w 139"/>
                <a:gd name="T23" fmla="*/ 55 h 88"/>
                <a:gd name="T24" fmla="*/ 2 w 139"/>
                <a:gd name="T25" fmla="*/ 69 h 88"/>
                <a:gd name="T26" fmla="*/ 8 w 139"/>
                <a:gd name="T27" fmla="*/ 78 h 88"/>
                <a:gd name="T28" fmla="*/ 12 w 139"/>
                <a:gd name="T29" fmla="*/ 84 h 88"/>
                <a:gd name="T30" fmla="*/ 16 w 139"/>
                <a:gd name="T31" fmla="*/ 86 h 88"/>
                <a:gd name="T32" fmla="*/ 20 w 139"/>
                <a:gd name="T33" fmla="*/ 88 h 88"/>
                <a:gd name="T34" fmla="*/ 35 w 139"/>
                <a:gd name="T35" fmla="*/ 88 h 88"/>
                <a:gd name="T36" fmla="*/ 48 w 139"/>
                <a:gd name="T37" fmla="*/ 86 h 88"/>
                <a:gd name="T38" fmla="*/ 73 w 139"/>
                <a:gd name="T39" fmla="*/ 88 h 88"/>
                <a:gd name="T40" fmla="*/ 93 w 139"/>
                <a:gd name="T41" fmla="*/ 88 h 88"/>
                <a:gd name="T42" fmla="*/ 116 w 139"/>
                <a:gd name="T43" fmla="*/ 88 h 88"/>
                <a:gd name="T44" fmla="*/ 135 w 139"/>
                <a:gd name="T45" fmla="*/ 86 h 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9"/>
                <a:gd name="T70" fmla="*/ 0 h 88"/>
                <a:gd name="T71" fmla="*/ 139 w 139"/>
                <a:gd name="T72" fmla="*/ 88 h 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9" h="88">
                  <a:moveTo>
                    <a:pt x="139" y="1"/>
                  </a:moveTo>
                  <a:lnTo>
                    <a:pt x="120" y="5"/>
                  </a:lnTo>
                  <a:lnTo>
                    <a:pt x="102" y="5"/>
                  </a:lnTo>
                  <a:lnTo>
                    <a:pt x="77" y="3"/>
                  </a:lnTo>
                  <a:lnTo>
                    <a:pt x="56" y="1"/>
                  </a:lnTo>
                  <a:lnTo>
                    <a:pt x="35" y="0"/>
                  </a:lnTo>
                  <a:lnTo>
                    <a:pt x="20" y="1"/>
                  </a:lnTo>
                  <a:lnTo>
                    <a:pt x="10" y="7"/>
                  </a:lnTo>
                  <a:lnTo>
                    <a:pt x="4" y="13"/>
                  </a:lnTo>
                  <a:lnTo>
                    <a:pt x="0" y="26"/>
                  </a:lnTo>
                  <a:lnTo>
                    <a:pt x="0" y="38"/>
                  </a:lnTo>
                  <a:lnTo>
                    <a:pt x="0" y="55"/>
                  </a:lnTo>
                  <a:lnTo>
                    <a:pt x="2" y="69"/>
                  </a:lnTo>
                  <a:lnTo>
                    <a:pt x="8" y="78"/>
                  </a:lnTo>
                  <a:lnTo>
                    <a:pt x="12" y="84"/>
                  </a:lnTo>
                  <a:lnTo>
                    <a:pt x="16" y="86"/>
                  </a:lnTo>
                  <a:lnTo>
                    <a:pt x="20" y="88"/>
                  </a:lnTo>
                  <a:lnTo>
                    <a:pt x="35" y="88"/>
                  </a:lnTo>
                  <a:lnTo>
                    <a:pt x="48" y="86"/>
                  </a:lnTo>
                  <a:lnTo>
                    <a:pt x="73" y="88"/>
                  </a:lnTo>
                  <a:lnTo>
                    <a:pt x="93" y="88"/>
                  </a:lnTo>
                  <a:lnTo>
                    <a:pt x="116" y="88"/>
                  </a:lnTo>
                  <a:lnTo>
                    <a:pt x="135" y="8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43" name="Freeform 1004"/>
            <p:cNvSpPr>
              <a:spLocks/>
            </p:cNvSpPr>
            <p:nvPr/>
          </p:nvSpPr>
          <p:spPr bwMode="auto">
            <a:xfrm>
              <a:off x="3068" y="3202"/>
              <a:ext cx="50" cy="161"/>
            </a:xfrm>
            <a:custGeom>
              <a:avLst/>
              <a:gdLst>
                <a:gd name="T0" fmla="*/ 48 w 50"/>
                <a:gd name="T1" fmla="*/ 104 h 161"/>
                <a:gd name="T2" fmla="*/ 50 w 50"/>
                <a:gd name="T3" fmla="*/ 79 h 161"/>
                <a:gd name="T4" fmla="*/ 50 w 50"/>
                <a:gd name="T5" fmla="*/ 59 h 161"/>
                <a:gd name="T6" fmla="*/ 42 w 50"/>
                <a:gd name="T7" fmla="*/ 38 h 161"/>
                <a:gd name="T8" fmla="*/ 39 w 50"/>
                <a:gd name="T9" fmla="*/ 21 h 161"/>
                <a:gd name="T10" fmla="*/ 37 w 50"/>
                <a:gd name="T11" fmla="*/ 8 h 161"/>
                <a:gd name="T12" fmla="*/ 31 w 50"/>
                <a:gd name="T13" fmla="*/ 0 h 161"/>
                <a:gd name="T14" fmla="*/ 21 w 50"/>
                <a:gd name="T15" fmla="*/ 0 h 161"/>
                <a:gd name="T16" fmla="*/ 15 w 50"/>
                <a:gd name="T17" fmla="*/ 4 h 161"/>
                <a:gd name="T18" fmla="*/ 10 w 50"/>
                <a:gd name="T19" fmla="*/ 13 h 161"/>
                <a:gd name="T20" fmla="*/ 8 w 50"/>
                <a:gd name="T21" fmla="*/ 25 h 161"/>
                <a:gd name="T22" fmla="*/ 6 w 50"/>
                <a:gd name="T23" fmla="*/ 42 h 161"/>
                <a:gd name="T24" fmla="*/ 2 w 50"/>
                <a:gd name="T25" fmla="*/ 71 h 161"/>
                <a:gd name="T26" fmla="*/ 0 w 50"/>
                <a:gd name="T27" fmla="*/ 92 h 161"/>
                <a:gd name="T28" fmla="*/ 0 w 50"/>
                <a:gd name="T29" fmla="*/ 98 h 161"/>
                <a:gd name="T30" fmla="*/ 2 w 50"/>
                <a:gd name="T31" fmla="*/ 119 h 161"/>
                <a:gd name="T32" fmla="*/ 8 w 50"/>
                <a:gd name="T33" fmla="*/ 138 h 161"/>
                <a:gd name="T34" fmla="*/ 12 w 50"/>
                <a:gd name="T35" fmla="*/ 150 h 161"/>
                <a:gd name="T36" fmla="*/ 17 w 50"/>
                <a:gd name="T37" fmla="*/ 158 h 161"/>
                <a:gd name="T38" fmla="*/ 19 w 50"/>
                <a:gd name="T39" fmla="*/ 159 h 161"/>
                <a:gd name="T40" fmla="*/ 23 w 50"/>
                <a:gd name="T41" fmla="*/ 161 h 161"/>
                <a:gd name="T42" fmla="*/ 27 w 50"/>
                <a:gd name="T43" fmla="*/ 159 h 161"/>
                <a:gd name="T44" fmla="*/ 31 w 50"/>
                <a:gd name="T45" fmla="*/ 158 h 161"/>
                <a:gd name="T46" fmla="*/ 35 w 50"/>
                <a:gd name="T47" fmla="*/ 144 h 161"/>
                <a:gd name="T48" fmla="*/ 37 w 50"/>
                <a:gd name="T49" fmla="*/ 134 h 161"/>
                <a:gd name="T50" fmla="*/ 42 w 50"/>
                <a:gd name="T51" fmla="*/ 115 h 161"/>
                <a:gd name="T52" fmla="*/ 48 w 50"/>
                <a:gd name="T53" fmla="*/ 104 h 1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
                <a:gd name="T82" fmla="*/ 0 h 161"/>
                <a:gd name="T83" fmla="*/ 50 w 50"/>
                <a:gd name="T84" fmla="*/ 161 h 1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 h="161">
                  <a:moveTo>
                    <a:pt x="48" y="104"/>
                  </a:moveTo>
                  <a:lnTo>
                    <a:pt x="50" y="79"/>
                  </a:lnTo>
                  <a:lnTo>
                    <a:pt x="50" y="59"/>
                  </a:lnTo>
                  <a:lnTo>
                    <a:pt x="42" y="38"/>
                  </a:lnTo>
                  <a:lnTo>
                    <a:pt x="39" y="21"/>
                  </a:lnTo>
                  <a:lnTo>
                    <a:pt x="37" y="8"/>
                  </a:lnTo>
                  <a:lnTo>
                    <a:pt x="31" y="0"/>
                  </a:lnTo>
                  <a:lnTo>
                    <a:pt x="21" y="0"/>
                  </a:lnTo>
                  <a:lnTo>
                    <a:pt x="15" y="4"/>
                  </a:lnTo>
                  <a:lnTo>
                    <a:pt x="10" y="13"/>
                  </a:lnTo>
                  <a:lnTo>
                    <a:pt x="8" y="25"/>
                  </a:lnTo>
                  <a:lnTo>
                    <a:pt x="6" y="42"/>
                  </a:lnTo>
                  <a:lnTo>
                    <a:pt x="2" y="71"/>
                  </a:lnTo>
                  <a:lnTo>
                    <a:pt x="0" y="92"/>
                  </a:lnTo>
                  <a:lnTo>
                    <a:pt x="0" y="98"/>
                  </a:lnTo>
                  <a:lnTo>
                    <a:pt x="2" y="119"/>
                  </a:lnTo>
                  <a:lnTo>
                    <a:pt x="8" y="138"/>
                  </a:lnTo>
                  <a:lnTo>
                    <a:pt x="12" y="150"/>
                  </a:lnTo>
                  <a:lnTo>
                    <a:pt x="17" y="158"/>
                  </a:lnTo>
                  <a:lnTo>
                    <a:pt x="19" y="159"/>
                  </a:lnTo>
                  <a:lnTo>
                    <a:pt x="23" y="161"/>
                  </a:lnTo>
                  <a:lnTo>
                    <a:pt x="27" y="159"/>
                  </a:lnTo>
                  <a:lnTo>
                    <a:pt x="31" y="158"/>
                  </a:lnTo>
                  <a:lnTo>
                    <a:pt x="35" y="144"/>
                  </a:lnTo>
                  <a:lnTo>
                    <a:pt x="37" y="134"/>
                  </a:lnTo>
                  <a:lnTo>
                    <a:pt x="42" y="115"/>
                  </a:lnTo>
                  <a:lnTo>
                    <a:pt x="48" y="10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44" name="Freeform 1005"/>
            <p:cNvSpPr>
              <a:spLocks/>
            </p:cNvSpPr>
            <p:nvPr/>
          </p:nvSpPr>
          <p:spPr bwMode="auto">
            <a:xfrm>
              <a:off x="2935" y="3098"/>
              <a:ext cx="54" cy="62"/>
            </a:xfrm>
            <a:custGeom>
              <a:avLst/>
              <a:gdLst>
                <a:gd name="T0" fmla="*/ 54 w 54"/>
                <a:gd name="T1" fmla="*/ 0 h 62"/>
                <a:gd name="T2" fmla="*/ 54 w 54"/>
                <a:gd name="T3" fmla="*/ 0 h 62"/>
                <a:gd name="T4" fmla="*/ 41 w 54"/>
                <a:gd name="T5" fmla="*/ 19 h 62"/>
                <a:gd name="T6" fmla="*/ 25 w 54"/>
                <a:gd name="T7" fmla="*/ 35 h 62"/>
                <a:gd name="T8" fmla="*/ 2 w 54"/>
                <a:gd name="T9" fmla="*/ 60 h 62"/>
                <a:gd name="T10" fmla="*/ 0 w 54"/>
                <a:gd name="T11" fmla="*/ 62 h 62"/>
                <a:gd name="T12" fmla="*/ 0 60000 65536"/>
                <a:gd name="T13" fmla="*/ 0 60000 65536"/>
                <a:gd name="T14" fmla="*/ 0 60000 65536"/>
                <a:gd name="T15" fmla="*/ 0 60000 65536"/>
                <a:gd name="T16" fmla="*/ 0 60000 65536"/>
                <a:gd name="T17" fmla="*/ 0 60000 65536"/>
                <a:gd name="T18" fmla="*/ 0 w 54"/>
                <a:gd name="T19" fmla="*/ 0 h 62"/>
                <a:gd name="T20" fmla="*/ 54 w 54"/>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54" h="62">
                  <a:moveTo>
                    <a:pt x="54" y="0"/>
                  </a:moveTo>
                  <a:lnTo>
                    <a:pt x="54" y="0"/>
                  </a:lnTo>
                  <a:lnTo>
                    <a:pt x="41" y="19"/>
                  </a:lnTo>
                  <a:lnTo>
                    <a:pt x="25" y="35"/>
                  </a:lnTo>
                  <a:lnTo>
                    <a:pt x="2" y="60"/>
                  </a:lnTo>
                  <a:lnTo>
                    <a:pt x="0" y="6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45" name="Freeform 1006"/>
            <p:cNvSpPr>
              <a:spLocks/>
            </p:cNvSpPr>
            <p:nvPr/>
          </p:nvSpPr>
          <p:spPr bwMode="auto">
            <a:xfrm>
              <a:off x="2631" y="3109"/>
              <a:ext cx="41" cy="74"/>
            </a:xfrm>
            <a:custGeom>
              <a:avLst/>
              <a:gdLst>
                <a:gd name="T0" fmla="*/ 0 w 41"/>
                <a:gd name="T1" fmla="*/ 74 h 74"/>
                <a:gd name="T2" fmla="*/ 14 w 41"/>
                <a:gd name="T3" fmla="*/ 52 h 74"/>
                <a:gd name="T4" fmla="*/ 25 w 41"/>
                <a:gd name="T5" fmla="*/ 33 h 74"/>
                <a:gd name="T6" fmla="*/ 41 w 41"/>
                <a:gd name="T7" fmla="*/ 0 h 74"/>
                <a:gd name="T8" fmla="*/ 0 60000 65536"/>
                <a:gd name="T9" fmla="*/ 0 60000 65536"/>
                <a:gd name="T10" fmla="*/ 0 60000 65536"/>
                <a:gd name="T11" fmla="*/ 0 60000 65536"/>
                <a:gd name="T12" fmla="*/ 0 w 41"/>
                <a:gd name="T13" fmla="*/ 0 h 74"/>
                <a:gd name="T14" fmla="*/ 41 w 41"/>
                <a:gd name="T15" fmla="*/ 74 h 74"/>
              </a:gdLst>
              <a:ahLst/>
              <a:cxnLst>
                <a:cxn ang="T8">
                  <a:pos x="T0" y="T1"/>
                </a:cxn>
                <a:cxn ang="T9">
                  <a:pos x="T2" y="T3"/>
                </a:cxn>
                <a:cxn ang="T10">
                  <a:pos x="T4" y="T5"/>
                </a:cxn>
                <a:cxn ang="T11">
                  <a:pos x="T6" y="T7"/>
                </a:cxn>
              </a:cxnLst>
              <a:rect l="T12" t="T13" r="T14" b="T15"/>
              <a:pathLst>
                <a:path w="41" h="74">
                  <a:moveTo>
                    <a:pt x="0" y="74"/>
                  </a:moveTo>
                  <a:lnTo>
                    <a:pt x="14" y="52"/>
                  </a:lnTo>
                  <a:lnTo>
                    <a:pt x="25" y="33"/>
                  </a:lnTo>
                  <a:lnTo>
                    <a:pt x="4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46" name="Freeform 1007"/>
            <p:cNvSpPr>
              <a:spLocks/>
            </p:cNvSpPr>
            <p:nvPr/>
          </p:nvSpPr>
          <p:spPr bwMode="auto">
            <a:xfrm>
              <a:off x="2601" y="3208"/>
              <a:ext cx="13" cy="5"/>
            </a:xfrm>
            <a:custGeom>
              <a:avLst/>
              <a:gdLst>
                <a:gd name="T0" fmla="*/ 13 w 13"/>
                <a:gd name="T1" fmla="*/ 0 h 5"/>
                <a:gd name="T2" fmla="*/ 13 w 13"/>
                <a:gd name="T3" fmla="*/ 2 h 5"/>
                <a:gd name="T4" fmla="*/ 5 w 13"/>
                <a:gd name="T5" fmla="*/ 3 h 5"/>
                <a:gd name="T6" fmla="*/ 0 w 13"/>
                <a:gd name="T7" fmla="*/ 5 h 5"/>
                <a:gd name="T8" fmla="*/ 0 60000 65536"/>
                <a:gd name="T9" fmla="*/ 0 60000 65536"/>
                <a:gd name="T10" fmla="*/ 0 60000 65536"/>
                <a:gd name="T11" fmla="*/ 0 60000 65536"/>
                <a:gd name="T12" fmla="*/ 0 w 13"/>
                <a:gd name="T13" fmla="*/ 0 h 5"/>
                <a:gd name="T14" fmla="*/ 13 w 13"/>
                <a:gd name="T15" fmla="*/ 5 h 5"/>
              </a:gdLst>
              <a:ahLst/>
              <a:cxnLst>
                <a:cxn ang="T8">
                  <a:pos x="T0" y="T1"/>
                </a:cxn>
                <a:cxn ang="T9">
                  <a:pos x="T2" y="T3"/>
                </a:cxn>
                <a:cxn ang="T10">
                  <a:pos x="T4" y="T5"/>
                </a:cxn>
                <a:cxn ang="T11">
                  <a:pos x="T6" y="T7"/>
                </a:cxn>
              </a:cxnLst>
              <a:rect l="T12" t="T13" r="T14" b="T15"/>
              <a:pathLst>
                <a:path w="13" h="5">
                  <a:moveTo>
                    <a:pt x="13" y="0"/>
                  </a:moveTo>
                  <a:lnTo>
                    <a:pt x="13" y="2"/>
                  </a:lnTo>
                  <a:lnTo>
                    <a:pt x="5" y="3"/>
                  </a:lnTo>
                  <a:lnTo>
                    <a:pt x="0"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47" name="Freeform 1008"/>
            <p:cNvSpPr>
              <a:spLocks/>
            </p:cNvSpPr>
            <p:nvPr/>
          </p:nvSpPr>
          <p:spPr bwMode="auto">
            <a:xfrm>
              <a:off x="2543" y="3210"/>
              <a:ext cx="10" cy="1"/>
            </a:xfrm>
            <a:custGeom>
              <a:avLst/>
              <a:gdLst>
                <a:gd name="T0" fmla="*/ 10 w 10"/>
                <a:gd name="T1" fmla="*/ 1 h 1"/>
                <a:gd name="T2" fmla="*/ 8 w 10"/>
                <a:gd name="T3" fmla="*/ 1 h 1"/>
                <a:gd name="T4" fmla="*/ 4 w 10"/>
                <a:gd name="T5" fmla="*/ 0 h 1"/>
                <a:gd name="T6" fmla="*/ 0 w 10"/>
                <a:gd name="T7" fmla="*/ 0 h 1"/>
                <a:gd name="T8" fmla="*/ 0 60000 65536"/>
                <a:gd name="T9" fmla="*/ 0 60000 65536"/>
                <a:gd name="T10" fmla="*/ 0 60000 65536"/>
                <a:gd name="T11" fmla="*/ 0 60000 65536"/>
                <a:gd name="T12" fmla="*/ 0 w 10"/>
                <a:gd name="T13" fmla="*/ 0 h 1"/>
                <a:gd name="T14" fmla="*/ 10 w 10"/>
                <a:gd name="T15" fmla="*/ 1 h 1"/>
              </a:gdLst>
              <a:ahLst/>
              <a:cxnLst>
                <a:cxn ang="T8">
                  <a:pos x="T0" y="T1"/>
                </a:cxn>
                <a:cxn ang="T9">
                  <a:pos x="T2" y="T3"/>
                </a:cxn>
                <a:cxn ang="T10">
                  <a:pos x="T4" y="T5"/>
                </a:cxn>
                <a:cxn ang="T11">
                  <a:pos x="T6" y="T7"/>
                </a:cxn>
              </a:cxnLst>
              <a:rect l="T12" t="T13" r="T14" b="T15"/>
              <a:pathLst>
                <a:path w="10" h="1">
                  <a:moveTo>
                    <a:pt x="10" y="1"/>
                  </a:moveTo>
                  <a:lnTo>
                    <a:pt x="8" y="1"/>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48" name="Freeform 1009"/>
            <p:cNvSpPr>
              <a:spLocks/>
            </p:cNvSpPr>
            <p:nvPr/>
          </p:nvSpPr>
          <p:spPr bwMode="auto">
            <a:xfrm>
              <a:off x="2864" y="3019"/>
              <a:ext cx="194" cy="2"/>
            </a:xfrm>
            <a:custGeom>
              <a:avLst/>
              <a:gdLst>
                <a:gd name="T0" fmla="*/ 0 w 194"/>
                <a:gd name="T1" fmla="*/ 0 h 2"/>
                <a:gd name="T2" fmla="*/ 191 w 194"/>
                <a:gd name="T3" fmla="*/ 2 h 2"/>
                <a:gd name="T4" fmla="*/ 194 w 194"/>
                <a:gd name="T5" fmla="*/ 2 h 2"/>
                <a:gd name="T6" fmla="*/ 0 60000 65536"/>
                <a:gd name="T7" fmla="*/ 0 60000 65536"/>
                <a:gd name="T8" fmla="*/ 0 60000 65536"/>
                <a:gd name="T9" fmla="*/ 0 w 194"/>
                <a:gd name="T10" fmla="*/ 0 h 2"/>
                <a:gd name="T11" fmla="*/ 194 w 194"/>
                <a:gd name="T12" fmla="*/ 2 h 2"/>
              </a:gdLst>
              <a:ahLst/>
              <a:cxnLst>
                <a:cxn ang="T6">
                  <a:pos x="T0" y="T1"/>
                </a:cxn>
                <a:cxn ang="T7">
                  <a:pos x="T2" y="T3"/>
                </a:cxn>
                <a:cxn ang="T8">
                  <a:pos x="T4" y="T5"/>
                </a:cxn>
              </a:cxnLst>
              <a:rect l="T9" t="T10" r="T11" b="T12"/>
              <a:pathLst>
                <a:path w="194" h="2">
                  <a:moveTo>
                    <a:pt x="0" y="0"/>
                  </a:moveTo>
                  <a:lnTo>
                    <a:pt x="191" y="2"/>
                  </a:lnTo>
                  <a:lnTo>
                    <a:pt x="194" y="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249" name="Freeform 1010"/>
            <p:cNvSpPr>
              <a:spLocks/>
            </p:cNvSpPr>
            <p:nvPr/>
          </p:nvSpPr>
          <p:spPr bwMode="auto">
            <a:xfrm>
              <a:off x="3155" y="3142"/>
              <a:ext cx="5" cy="164"/>
            </a:xfrm>
            <a:custGeom>
              <a:avLst/>
              <a:gdLst>
                <a:gd name="T0" fmla="*/ 5 w 5"/>
                <a:gd name="T1" fmla="*/ 164 h 164"/>
                <a:gd name="T2" fmla="*/ 5 w 5"/>
                <a:gd name="T3" fmla="*/ 137 h 164"/>
                <a:gd name="T4" fmla="*/ 3 w 5"/>
                <a:gd name="T5" fmla="*/ 114 h 164"/>
                <a:gd name="T6" fmla="*/ 0 w 5"/>
                <a:gd name="T7" fmla="*/ 4 h 164"/>
                <a:gd name="T8" fmla="*/ 0 w 5"/>
                <a:gd name="T9" fmla="*/ 0 h 164"/>
                <a:gd name="T10" fmla="*/ 0 60000 65536"/>
                <a:gd name="T11" fmla="*/ 0 60000 65536"/>
                <a:gd name="T12" fmla="*/ 0 60000 65536"/>
                <a:gd name="T13" fmla="*/ 0 60000 65536"/>
                <a:gd name="T14" fmla="*/ 0 60000 65536"/>
                <a:gd name="T15" fmla="*/ 0 w 5"/>
                <a:gd name="T16" fmla="*/ 0 h 164"/>
                <a:gd name="T17" fmla="*/ 5 w 5"/>
                <a:gd name="T18" fmla="*/ 164 h 164"/>
              </a:gdLst>
              <a:ahLst/>
              <a:cxnLst>
                <a:cxn ang="T10">
                  <a:pos x="T0" y="T1"/>
                </a:cxn>
                <a:cxn ang="T11">
                  <a:pos x="T2" y="T3"/>
                </a:cxn>
                <a:cxn ang="T12">
                  <a:pos x="T4" y="T5"/>
                </a:cxn>
                <a:cxn ang="T13">
                  <a:pos x="T6" y="T7"/>
                </a:cxn>
                <a:cxn ang="T14">
                  <a:pos x="T8" y="T9"/>
                </a:cxn>
              </a:cxnLst>
              <a:rect l="T15" t="T16" r="T17" b="T18"/>
              <a:pathLst>
                <a:path w="5" h="164">
                  <a:moveTo>
                    <a:pt x="5" y="164"/>
                  </a:moveTo>
                  <a:lnTo>
                    <a:pt x="5" y="137"/>
                  </a:lnTo>
                  <a:lnTo>
                    <a:pt x="3" y="114"/>
                  </a:lnTo>
                  <a:lnTo>
                    <a:pt x="0" y="4"/>
                  </a:lnTo>
                  <a:lnTo>
                    <a:pt x="0"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5074" name="Group 1011"/>
          <p:cNvGrpSpPr>
            <a:grpSpLocks/>
          </p:cNvGrpSpPr>
          <p:nvPr/>
        </p:nvGrpSpPr>
        <p:grpSpPr bwMode="auto">
          <a:xfrm>
            <a:off x="381000" y="3581400"/>
            <a:ext cx="1644650" cy="1724025"/>
            <a:chOff x="1084" y="2297"/>
            <a:chExt cx="1036" cy="1086"/>
          </a:xfrm>
        </p:grpSpPr>
        <p:sp>
          <p:nvSpPr>
            <p:cNvPr id="25081" name="Rectangle 1012"/>
            <p:cNvSpPr>
              <a:spLocks noChangeArrowheads="1"/>
            </p:cNvSpPr>
            <p:nvPr/>
          </p:nvSpPr>
          <p:spPr bwMode="auto">
            <a:xfrm>
              <a:off x="1182" y="2297"/>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5082" name="Rectangle 1013"/>
            <p:cNvSpPr>
              <a:spLocks noChangeArrowheads="1"/>
            </p:cNvSpPr>
            <p:nvPr/>
          </p:nvSpPr>
          <p:spPr bwMode="auto">
            <a:xfrm>
              <a:off x="1249" y="22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083" name="Rectangle 1014"/>
            <p:cNvSpPr>
              <a:spLocks noChangeArrowheads="1"/>
            </p:cNvSpPr>
            <p:nvPr/>
          </p:nvSpPr>
          <p:spPr bwMode="auto">
            <a:xfrm>
              <a:off x="1295"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084" name="Rectangle 1015"/>
            <p:cNvSpPr>
              <a:spLocks noChangeArrowheads="1"/>
            </p:cNvSpPr>
            <p:nvPr/>
          </p:nvSpPr>
          <p:spPr bwMode="auto">
            <a:xfrm>
              <a:off x="1326" y="229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085" name="Rectangle 1016"/>
            <p:cNvSpPr>
              <a:spLocks noChangeArrowheads="1"/>
            </p:cNvSpPr>
            <p:nvPr/>
          </p:nvSpPr>
          <p:spPr bwMode="auto">
            <a:xfrm>
              <a:off x="1377" y="2297"/>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5086" name="Rectangle 1017"/>
            <p:cNvSpPr>
              <a:spLocks noChangeArrowheads="1"/>
            </p:cNvSpPr>
            <p:nvPr/>
          </p:nvSpPr>
          <p:spPr bwMode="auto">
            <a:xfrm>
              <a:off x="1477"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5087" name="Rectangle 1018"/>
            <p:cNvSpPr>
              <a:spLocks noChangeArrowheads="1"/>
            </p:cNvSpPr>
            <p:nvPr/>
          </p:nvSpPr>
          <p:spPr bwMode="auto">
            <a:xfrm>
              <a:off x="1508"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088" name="Rectangle 1019"/>
            <p:cNvSpPr>
              <a:spLocks noChangeArrowheads="1"/>
            </p:cNvSpPr>
            <p:nvPr/>
          </p:nvSpPr>
          <p:spPr bwMode="auto">
            <a:xfrm>
              <a:off x="1549" y="22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5089" name="Rectangle 1020"/>
            <p:cNvSpPr>
              <a:spLocks noChangeArrowheads="1"/>
            </p:cNvSpPr>
            <p:nvPr/>
          </p:nvSpPr>
          <p:spPr bwMode="auto">
            <a:xfrm>
              <a:off x="1595"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5090" name="Rectangle 1021"/>
            <p:cNvSpPr>
              <a:spLocks noChangeArrowheads="1"/>
            </p:cNvSpPr>
            <p:nvPr/>
          </p:nvSpPr>
          <p:spPr bwMode="auto">
            <a:xfrm>
              <a:off x="1626" y="229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5091" name="Rectangle 1022"/>
            <p:cNvSpPr>
              <a:spLocks noChangeArrowheads="1"/>
            </p:cNvSpPr>
            <p:nvPr/>
          </p:nvSpPr>
          <p:spPr bwMode="auto">
            <a:xfrm>
              <a:off x="1677"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5092" name="Rectangle 1023"/>
            <p:cNvSpPr>
              <a:spLocks noChangeArrowheads="1"/>
            </p:cNvSpPr>
            <p:nvPr/>
          </p:nvSpPr>
          <p:spPr bwMode="auto">
            <a:xfrm>
              <a:off x="1717"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5093" name="Rectangle 1024"/>
            <p:cNvSpPr>
              <a:spLocks noChangeArrowheads="1"/>
            </p:cNvSpPr>
            <p:nvPr/>
          </p:nvSpPr>
          <p:spPr bwMode="auto">
            <a:xfrm>
              <a:off x="1781" y="2297"/>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5094" name="Rectangle 1025"/>
            <p:cNvSpPr>
              <a:spLocks noChangeArrowheads="1"/>
            </p:cNvSpPr>
            <p:nvPr/>
          </p:nvSpPr>
          <p:spPr bwMode="auto">
            <a:xfrm>
              <a:off x="1870" y="229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095" name="Rectangle 1026"/>
            <p:cNvSpPr>
              <a:spLocks noChangeArrowheads="1"/>
            </p:cNvSpPr>
            <p:nvPr/>
          </p:nvSpPr>
          <p:spPr bwMode="auto">
            <a:xfrm>
              <a:off x="1911" y="229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096" name="Rectangle 1027"/>
            <p:cNvSpPr>
              <a:spLocks noChangeArrowheads="1"/>
            </p:cNvSpPr>
            <p:nvPr/>
          </p:nvSpPr>
          <p:spPr bwMode="auto">
            <a:xfrm>
              <a:off x="1947" y="229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097" name="Rectangle 1028"/>
            <p:cNvSpPr>
              <a:spLocks noChangeArrowheads="1"/>
            </p:cNvSpPr>
            <p:nvPr/>
          </p:nvSpPr>
          <p:spPr bwMode="auto">
            <a:xfrm>
              <a:off x="1973" y="229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098" name="Rectangle 1029"/>
            <p:cNvSpPr>
              <a:spLocks noChangeArrowheads="1"/>
            </p:cNvSpPr>
            <p:nvPr/>
          </p:nvSpPr>
          <p:spPr bwMode="auto">
            <a:xfrm>
              <a:off x="2014" y="229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5099" name="Rectangle 1030"/>
            <p:cNvSpPr>
              <a:spLocks noChangeArrowheads="1"/>
            </p:cNvSpPr>
            <p:nvPr/>
          </p:nvSpPr>
          <p:spPr bwMode="auto">
            <a:xfrm>
              <a:off x="2060" y="229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5100" name="Rectangle 1031"/>
            <p:cNvSpPr>
              <a:spLocks noChangeArrowheads="1"/>
            </p:cNvSpPr>
            <p:nvPr/>
          </p:nvSpPr>
          <p:spPr bwMode="auto">
            <a:xfrm>
              <a:off x="1182"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101" name="Rectangle 1032"/>
            <p:cNvSpPr>
              <a:spLocks noChangeArrowheads="1"/>
            </p:cNvSpPr>
            <p:nvPr/>
          </p:nvSpPr>
          <p:spPr bwMode="auto">
            <a:xfrm>
              <a:off x="1208"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102" name="Rectangle 1033"/>
            <p:cNvSpPr>
              <a:spLocks noChangeArrowheads="1"/>
            </p:cNvSpPr>
            <p:nvPr/>
          </p:nvSpPr>
          <p:spPr bwMode="auto">
            <a:xfrm>
              <a:off x="1234" y="2410"/>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103" name="Rectangle 1034"/>
            <p:cNvSpPr>
              <a:spLocks noChangeArrowheads="1"/>
            </p:cNvSpPr>
            <p:nvPr/>
          </p:nvSpPr>
          <p:spPr bwMode="auto">
            <a:xfrm>
              <a:off x="1270"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104" name="Rectangle 1035"/>
            <p:cNvSpPr>
              <a:spLocks noChangeArrowheads="1"/>
            </p:cNvSpPr>
            <p:nvPr/>
          </p:nvSpPr>
          <p:spPr bwMode="auto">
            <a:xfrm>
              <a:off x="1316"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105" name="Rectangle 1036"/>
            <p:cNvSpPr>
              <a:spLocks noChangeArrowheads="1"/>
            </p:cNvSpPr>
            <p:nvPr/>
          </p:nvSpPr>
          <p:spPr bwMode="auto">
            <a:xfrm>
              <a:off x="1357" y="2410"/>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106" name="Rectangle 1037"/>
            <p:cNvSpPr>
              <a:spLocks noChangeArrowheads="1"/>
            </p:cNvSpPr>
            <p:nvPr/>
          </p:nvSpPr>
          <p:spPr bwMode="auto">
            <a:xfrm>
              <a:off x="1416"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107" name="Rectangle 1038"/>
            <p:cNvSpPr>
              <a:spLocks noChangeArrowheads="1"/>
            </p:cNvSpPr>
            <p:nvPr/>
          </p:nvSpPr>
          <p:spPr bwMode="auto">
            <a:xfrm>
              <a:off x="1480"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5108" name="Rectangle 1039"/>
            <p:cNvSpPr>
              <a:spLocks noChangeArrowheads="1"/>
            </p:cNvSpPr>
            <p:nvPr/>
          </p:nvSpPr>
          <p:spPr bwMode="auto">
            <a:xfrm>
              <a:off x="1526"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109" name="Rectangle 1040"/>
            <p:cNvSpPr>
              <a:spLocks noChangeArrowheads="1"/>
            </p:cNvSpPr>
            <p:nvPr/>
          </p:nvSpPr>
          <p:spPr bwMode="auto">
            <a:xfrm>
              <a:off x="1552"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110" name="Rectangle 1041"/>
            <p:cNvSpPr>
              <a:spLocks noChangeArrowheads="1"/>
            </p:cNvSpPr>
            <p:nvPr/>
          </p:nvSpPr>
          <p:spPr bwMode="auto">
            <a:xfrm>
              <a:off x="1593"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111" name="Rectangle 1042"/>
            <p:cNvSpPr>
              <a:spLocks noChangeArrowheads="1"/>
            </p:cNvSpPr>
            <p:nvPr/>
          </p:nvSpPr>
          <p:spPr bwMode="auto">
            <a:xfrm>
              <a:off x="1639"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112" name="Rectangle 1043"/>
            <p:cNvSpPr>
              <a:spLocks noChangeArrowheads="1"/>
            </p:cNvSpPr>
            <p:nvPr/>
          </p:nvSpPr>
          <p:spPr bwMode="auto">
            <a:xfrm>
              <a:off x="1703"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113" name="Rectangle 1044"/>
            <p:cNvSpPr>
              <a:spLocks noChangeArrowheads="1"/>
            </p:cNvSpPr>
            <p:nvPr/>
          </p:nvSpPr>
          <p:spPr bwMode="auto">
            <a:xfrm>
              <a:off x="1749"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114" name="Rectangle 1045"/>
            <p:cNvSpPr>
              <a:spLocks noChangeArrowheads="1"/>
            </p:cNvSpPr>
            <p:nvPr/>
          </p:nvSpPr>
          <p:spPr bwMode="auto">
            <a:xfrm>
              <a:off x="1818"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115" name="Rectangle 1046"/>
            <p:cNvSpPr>
              <a:spLocks noChangeArrowheads="1"/>
            </p:cNvSpPr>
            <p:nvPr/>
          </p:nvSpPr>
          <p:spPr bwMode="auto">
            <a:xfrm>
              <a:off x="1844"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116" name="Rectangle 1047"/>
            <p:cNvSpPr>
              <a:spLocks noChangeArrowheads="1"/>
            </p:cNvSpPr>
            <p:nvPr/>
          </p:nvSpPr>
          <p:spPr bwMode="auto">
            <a:xfrm>
              <a:off x="1890"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117" name="Rectangle 1048"/>
            <p:cNvSpPr>
              <a:spLocks noChangeArrowheads="1"/>
            </p:cNvSpPr>
            <p:nvPr/>
          </p:nvSpPr>
          <p:spPr bwMode="auto">
            <a:xfrm>
              <a:off x="1954"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118" name="Rectangle 1049"/>
            <p:cNvSpPr>
              <a:spLocks noChangeArrowheads="1"/>
            </p:cNvSpPr>
            <p:nvPr/>
          </p:nvSpPr>
          <p:spPr bwMode="auto">
            <a:xfrm>
              <a:off x="2000"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119" name="Rectangle 1050"/>
            <p:cNvSpPr>
              <a:spLocks noChangeArrowheads="1"/>
            </p:cNvSpPr>
            <p:nvPr/>
          </p:nvSpPr>
          <p:spPr bwMode="auto">
            <a:xfrm>
              <a:off x="2026"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5120" name="Rectangle 1051"/>
            <p:cNvSpPr>
              <a:spLocks noChangeArrowheads="1"/>
            </p:cNvSpPr>
            <p:nvPr/>
          </p:nvSpPr>
          <p:spPr bwMode="auto">
            <a:xfrm>
              <a:off x="2072"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121" name="Rectangle 1052"/>
            <p:cNvSpPr>
              <a:spLocks noChangeArrowheads="1"/>
            </p:cNvSpPr>
            <p:nvPr/>
          </p:nvSpPr>
          <p:spPr bwMode="auto">
            <a:xfrm>
              <a:off x="1182"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5122" name="Rectangle 1053"/>
            <p:cNvSpPr>
              <a:spLocks noChangeArrowheads="1"/>
            </p:cNvSpPr>
            <p:nvPr/>
          </p:nvSpPr>
          <p:spPr bwMode="auto">
            <a:xfrm>
              <a:off x="1229"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123" name="Rectangle 1054"/>
            <p:cNvSpPr>
              <a:spLocks noChangeArrowheads="1"/>
            </p:cNvSpPr>
            <p:nvPr/>
          </p:nvSpPr>
          <p:spPr bwMode="auto">
            <a:xfrm>
              <a:off x="1275"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5124" name="Rectangle 1055"/>
            <p:cNvSpPr>
              <a:spLocks noChangeArrowheads="1"/>
            </p:cNvSpPr>
            <p:nvPr/>
          </p:nvSpPr>
          <p:spPr bwMode="auto">
            <a:xfrm>
              <a:off x="1300"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5125" name="Rectangle 1056"/>
            <p:cNvSpPr>
              <a:spLocks noChangeArrowheads="1"/>
            </p:cNvSpPr>
            <p:nvPr/>
          </p:nvSpPr>
          <p:spPr bwMode="auto">
            <a:xfrm>
              <a:off x="1347"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126" name="Rectangle 1057"/>
            <p:cNvSpPr>
              <a:spLocks noChangeArrowheads="1"/>
            </p:cNvSpPr>
            <p:nvPr/>
          </p:nvSpPr>
          <p:spPr bwMode="auto">
            <a:xfrm>
              <a:off x="1372" y="251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127" name="Rectangle 1058"/>
            <p:cNvSpPr>
              <a:spLocks noChangeArrowheads="1"/>
            </p:cNvSpPr>
            <p:nvPr/>
          </p:nvSpPr>
          <p:spPr bwMode="auto">
            <a:xfrm>
              <a:off x="1431"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5128" name="Rectangle 1059"/>
            <p:cNvSpPr>
              <a:spLocks noChangeArrowheads="1"/>
            </p:cNvSpPr>
            <p:nvPr/>
          </p:nvSpPr>
          <p:spPr bwMode="auto">
            <a:xfrm>
              <a:off x="1477"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129" name="Rectangle 1060"/>
            <p:cNvSpPr>
              <a:spLocks noChangeArrowheads="1"/>
            </p:cNvSpPr>
            <p:nvPr/>
          </p:nvSpPr>
          <p:spPr bwMode="auto">
            <a:xfrm>
              <a:off x="1531"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130" name="Rectangle 1061"/>
            <p:cNvSpPr>
              <a:spLocks noChangeArrowheads="1"/>
            </p:cNvSpPr>
            <p:nvPr/>
          </p:nvSpPr>
          <p:spPr bwMode="auto">
            <a:xfrm>
              <a:off x="1557"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5131" name="Rectangle 1062"/>
            <p:cNvSpPr>
              <a:spLocks noChangeArrowheads="1"/>
            </p:cNvSpPr>
            <p:nvPr/>
          </p:nvSpPr>
          <p:spPr bwMode="auto">
            <a:xfrm>
              <a:off x="1603"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132" name="Rectangle 1063"/>
            <p:cNvSpPr>
              <a:spLocks noChangeArrowheads="1"/>
            </p:cNvSpPr>
            <p:nvPr/>
          </p:nvSpPr>
          <p:spPr bwMode="auto">
            <a:xfrm>
              <a:off x="1667"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5133" name="Rectangle 1064"/>
            <p:cNvSpPr>
              <a:spLocks noChangeArrowheads="1"/>
            </p:cNvSpPr>
            <p:nvPr/>
          </p:nvSpPr>
          <p:spPr bwMode="auto">
            <a:xfrm>
              <a:off x="1693"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134" name="Rectangle 1065"/>
            <p:cNvSpPr>
              <a:spLocks noChangeArrowheads="1"/>
            </p:cNvSpPr>
            <p:nvPr/>
          </p:nvSpPr>
          <p:spPr bwMode="auto">
            <a:xfrm>
              <a:off x="1734"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135" name="Rectangle 1066"/>
            <p:cNvSpPr>
              <a:spLocks noChangeArrowheads="1"/>
            </p:cNvSpPr>
            <p:nvPr/>
          </p:nvSpPr>
          <p:spPr bwMode="auto">
            <a:xfrm>
              <a:off x="1764"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5136" name="Rectangle 1067"/>
            <p:cNvSpPr>
              <a:spLocks noChangeArrowheads="1"/>
            </p:cNvSpPr>
            <p:nvPr/>
          </p:nvSpPr>
          <p:spPr bwMode="auto">
            <a:xfrm>
              <a:off x="1813" y="251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5137" name="Rectangle 1068"/>
            <p:cNvSpPr>
              <a:spLocks noChangeArrowheads="1"/>
            </p:cNvSpPr>
            <p:nvPr/>
          </p:nvSpPr>
          <p:spPr bwMode="auto">
            <a:xfrm>
              <a:off x="1849"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5138" name="Rectangle 1069"/>
            <p:cNvSpPr>
              <a:spLocks noChangeArrowheads="1"/>
            </p:cNvSpPr>
            <p:nvPr/>
          </p:nvSpPr>
          <p:spPr bwMode="auto">
            <a:xfrm>
              <a:off x="1895"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5139" name="Rectangle 1070"/>
            <p:cNvSpPr>
              <a:spLocks noChangeArrowheads="1"/>
            </p:cNvSpPr>
            <p:nvPr/>
          </p:nvSpPr>
          <p:spPr bwMode="auto">
            <a:xfrm>
              <a:off x="1926"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5140" name="Rectangle 1071"/>
            <p:cNvSpPr>
              <a:spLocks noChangeArrowheads="1"/>
            </p:cNvSpPr>
            <p:nvPr/>
          </p:nvSpPr>
          <p:spPr bwMode="auto">
            <a:xfrm>
              <a:off x="1957"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5141" name="Rectangle 1072"/>
            <p:cNvSpPr>
              <a:spLocks noChangeArrowheads="1"/>
            </p:cNvSpPr>
            <p:nvPr/>
          </p:nvSpPr>
          <p:spPr bwMode="auto">
            <a:xfrm>
              <a:off x="1998"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5142" name="Rectangle 1073"/>
            <p:cNvSpPr>
              <a:spLocks noChangeArrowheads="1"/>
            </p:cNvSpPr>
            <p:nvPr/>
          </p:nvSpPr>
          <p:spPr bwMode="auto">
            <a:xfrm>
              <a:off x="2039"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5143" name="Rectangle 1074"/>
            <p:cNvSpPr>
              <a:spLocks noChangeArrowheads="1"/>
            </p:cNvSpPr>
            <p:nvPr/>
          </p:nvSpPr>
          <p:spPr bwMode="auto">
            <a:xfrm>
              <a:off x="2080" y="2519"/>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5144" name="Line 1075"/>
            <p:cNvSpPr>
              <a:spLocks noChangeShapeType="1"/>
            </p:cNvSpPr>
            <p:nvPr/>
          </p:nvSpPr>
          <p:spPr bwMode="auto">
            <a:xfrm>
              <a:off x="1353" y="2660"/>
              <a:ext cx="96" cy="18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145" name="Freeform 1076"/>
            <p:cNvSpPr>
              <a:spLocks/>
            </p:cNvSpPr>
            <p:nvPr/>
          </p:nvSpPr>
          <p:spPr bwMode="auto">
            <a:xfrm>
              <a:off x="1422" y="2820"/>
              <a:ext cx="60" cy="84"/>
            </a:xfrm>
            <a:custGeom>
              <a:avLst/>
              <a:gdLst>
                <a:gd name="T0" fmla="*/ 0 w 60"/>
                <a:gd name="T1" fmla="*/ 21 h 84"/>
                <a:gd name="T2" fmla="*/ 60 w 60"/>
                <a:gd name="T3" fmla="*/ 84 h 84"/>
                <a:gd name="T4" fmla="*/ 41 w 60"/>
                <a:gd name="T5" fmla="*/ 0 h 84"/>
                <a:gd name="T6" fmla="*/ 0 w 60"/>
                <a:gd name="T7" fmla="*/ 21 h 84"/>
                <a:gd name="T8" fmla="*/ 0 60000 65536"/>
                <a:gd name="T9" fmla="*/ 0 60000 65536"/>
                <a:gd name="T10" fmla="*/ 0 60000 65536"/>
                <a:gd name="T11" fmla="*/ 0 60000 65536"/>
                <a:gd name="T12" fmla="*/ 0 w 60"/>
                <a:gd name="T13" fmla="*/ 0 h 84"/>
                <a:gd name="T14" fmla="*/ 60 w 60"/>
                <a:gd name="T15" fmla="*/ 84 h 84"/>
              </a:gdLst>
              <a:ahLst/>
              <a:cxnLst>
                <a:cxn ang="T8">
                  <a:pos x="T0" y="T1"/>
                </a:cxn>
                <a:cxn ang="T9">
                  <a:pos x="T2" y="T3"/>
                </a:cxn>
                <a:cxn ang="T10">
                  <a:pos x="T4" y="T5"/>
                </a:cxn>
                <a:cxn ang="T11">
                  <a:pos x="T6" y="T7"/>
                </a:cxn>
              </a:cxnLst>
              <a:rect l="T12" t="T13" r="T14" b="T15"/>
              <a:pathLst>
                <a:path w="60" h="84">
                  <a:moveTo>
                    <a:pt x="0" y="21"/>
                  </a:moveTo>
                  <a:lnTo>
                    <a:pt x="60" y="84"/>
                  </a:lnTo>
                  <a:lnTo>
                    <a:pt x="41" y="0"/>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146" name="Freeform 1077"/>
            <p:cNvSpPr>
              <a:spLocks/>
            </p:cNvSpPr>
            <p:nvPr/>
          </p:nvSpPr>
          <p:spPr bwMode="auto">
            <a:xfrm>
              <a:off x="1915" y="2954"/>
              <a:ext cx="86" cy="216"/>
            </a:xfrm>
            <a:custGeom>
              <a:avLst/>
              <a:gdLst>
                <a:gd name="T0" fmla="*/ 86 w 86"/>
                <a:gd name="T1" fmla="*/ 152 h 216"/>
                <a:gd name="T2" fmla="*/ 85 w 86"/>
                <a:gd name="T3" fmla="*/ 201 h 216"/>
                <a:gd name="T4" fmla="*/ 83 w 86"/>
                <a:gd name="T5" fmla="*/ 216 h 216"/>
                <a:gd name="T6" fmla="*/ 67 w 86"/>
                <a:gd name="T7" fmla="*/ 214 h 216"/>
                <a:gd name="T8" fmla="*/ 69 w 86"/>
                <a:gd name="T9" fmla="*/ 189 h 216"/>
                <a:gd name="T10" fmla="*/ 67 w 86"/>
                <a:gd name="T11" fmla="*/ 168 h 216"/>
                <a:gd name="T12" fmla="*/ 61 w 86"/>
                <a:gd name="T13" fmla="*/ 145 h 216"/>
                <a:gd name="T14" fmla="*/ 56 w 86"/>
                <a:gd name="T15" fmla="*/ 127 h 216"/>
                <a:gd name="T16" fmla="*/ 54 w 86"/>
                <a:gd name="T17" fmla="*/ 114 h 216"/>
                <a:gd name="T18" fmla="*/ 50 w 86"/>
                <a:gd name="T19" fmla="*/ 106 h 216"/>
                <a:gd name="T20" fmla="*/ 38 w 86"/>
                <a:gd name="T21" fmla="*/ 104 h 216"/>
                <a:gd name="T22" fmla="*/ 31 w 86"/>
                <a:gd name="T23" fmla="*/ 110 h 216"/>
                <a:gd name="T24" fmla="*/ 27 w 86"/>
                <a:gd name="T25" fmla="*/ 120 h 216"/>
                <a:gd name="T26" fmla="*/ 23 w 86"/>
                <a:gd name="T27" fmla="*/ 131 h 216"/>
                <a:gd name="T28" fmla="*/ 23 w 86"/>
                <a:gd name="T29" fmla="*/ 151 h 216"/>
                <a:gd name="T30" fmla="*/ 17 w 86"/>
                <a:gd name="T31" fmla="*/ 179 h 216"/>
                <a:gd name="T32" fmla="*/ 15 w 86"/>
                <a:gd name="T33" fmla="*/ 202 h 216"/>
                <a:gd name="T34" fmla="*/ 17 w 86"/>
                <a:gd name="T35" fmla="*/ 206 h 216"/>
                <a:gd name="T36" fmla="*/ 8 w 86"/>
                <a:gd name="T37" fmla="*/ 208 h 216"/>
                <a:gd name="T38" fmla="*/ 4 w 86"/>
                <a:gd name="T39" fmla="*/ 168 h 216"/>
                <a:gd name="T40" fmla="*/ 0 w 86"/>
                <a:gd name="T41" fmla="*/ 137 h 216"/>
                <a:gd name="T42" fmla="*/ 4 w 86"/>
                <a:gd name="T43" fmla="*/ 124 h 216"/>
                <a:gd name="T44" fmla="*/ 10 w 86"/>
                <a:gd name="T45" fmla="*/ 106 h 216"/>
                <a:gd name="T46" fmla="*/ 29 w 86"/>
                <a:gd name="T47" fmla="*/ 68 h 216"/>
                <a:gd name="T48" fmla="*/ 58 w 86"/>
                <a:gd name="T49" fmla="*/ 25 h 216"/>
                <a:gd name="T50" fmla="*/ 67 w 86"/>
                <a:gd name="T51" fmla="*/ 14 h 216"/>
                <a:gd name="T52" fmla="*/ 79 w 86"/>
                <a:gd name="T53" fmla="*/ 0 h 216"/>
                <a:gd name="T54" fmla="*/ 73 w 86"/>
                <a:gd name="T55" fmla="*/ 35 h 216"/>
                <a:gd name="T56" fmla="*/ 73 w 86"/>
                <a:gd name="T57" fmla="*/ 62 h 216"/>
                <a:gd name="T58" fmla="*/ 75 w 86"/>
                <a:gd name="T59" fmla="*/ 87 h 216"/>
                <a:gd name="T60" fmla="*/ 83 w 86"/>
                <a:gd name="T61" fmla="*/ 112 h 216"/>
                <a:gd name="T62" fmla="*/ 86 w 86"/>
                <a:gd name="T63" fmla="*/ 152 h 2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6"/>
                <a:gd name="T97" fmla="*/ 0 h 216"/>
                <a:gd name="T98" fmla="*/ 86 w 86"/>
                <a:gd name="T99" fmla="*/ 216 h 2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6" h="216">
                  <a:moveTo>
                    <a:pt x="86" y="152"/>
                  </a:moveTo>
                  <a:lnTo>
                    <a:pt x="85" y="201"/>
                  </a:lnTo>
                  <a:lnTo>
                    <a:pt x="83" y="216"/>
                  </a:lnTo>
                  <a:lnTo>
                    <a:pt x="67" y="214"/>
                  </a:lnTo>
                  <a:lnTo>
                    <a:pt x="69" y="189"/>
                  </a:lnTo>
                  <a:lnTo>
                    <a:pt x="67" y="168"/>
                  </a:lnTo>
                  <a:lnTo>
                    <a:pt x="61" y="145"/>
                  </a:lnTo>
                  <a:lnTo>
                    <a:pt x="56" y="127"/>
                  </a:lnTo>
                  <a:lnTo>
                    <a:pt x="54" y="114"/>
                  </a:lnTo>
                  <a:lnTo>
                    <a:pt x="50" y="106"/>
                  </a:lnTo>
                  <a:lnTo>
                    <a:pt x="38" y="104"/>
                  </a:lnTo>
                  <a:lnTo>
                    <a:pt x="31" y="110"/>
                  </a:lnTo>
                  <a:lnTo>
                    <a:pt x="27" y="120"/>
                  </a:lnTo>
                  <a:lnTo>
                    <a:pt x="23" y="131"/>
                  </a:lnTo>
                  <a:lnTo>
                    <a:pt x="23" y="151"/>
                  </a:lnTo>
                  <a:lnTo>
                    <a:pt x="17" y="179"/>
                  </a:lnTo>
                  <a:lnTo>
                    <a:pt x="15" y="202"/>
                  </a:lnTo>
                  <a:lnTo>
                    <a:pt x="17" y="206"/>
                  </a:lnTo>
                  <a:lnTo>
                    <a:pt x="8" y="208"/>
                  </a:lnTo>
                  <a:lnTo>
                    <a:pt x="4" y="168"/>
                  </a:lnTo>
                  <a:lnTo>
                    <a:pt x="0" y="137"/>
                  </a:lnTo>
                  <a:lnTo>
                    <a:pt x="4" y="124"/>
                  </a:lnTo>
                  <a:lnTo>
                    <a:pt x="10" y="106"/>
                  </a:lnTo>
                  <a:lnTo>
                    <a:pt x="29" y="68"/>
                  </a:lnTo>
                  <a:lnTo>
                    <a:pt x="58" y="25"/>
                  </a:lnTo>
                  <a:lnTo>
                    <a:pt x="67" y="14"/>
                  </a:lnTo>
                  <a:lnTo>
                    <a:pt x="79" y="0"/>
                  </a:lnTo>
                  <a:lnTo>
                    <a:pt x="73" y="35"/>
                  </a:lnTo>
                  <a:lnTo>
                    <a:pt x="73" y="62"/>
                  </a:lnTo>
                  <a:lnTo>
                    <a:pt x="75" y="87"/>
                  </a:lnTo>
                  <a:lnTo>
                    <a:pt x="83" y="112"/>
                  </a:lnTo>
                  <a:lnTo>
                    <a:pt x="86" y="15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147" name="Freeform 1078"/>
            <p:cNvSpPr>
              <a:spLocks/>
            </p:cNvSpPr>
            <p:nvPr/>
          </p:nvSpPr>
          <p:spPr bwMode="auto">
            <a:xfrm>
              <a:off x="1907" y="3160"/>
              <a:ext cx="91" cy="168"/>
            </a:xfrm>
            <a:custGeom>
              <a:avLst/>
              <a:gdLst>
                <a:gd name="T0" fmla="*/ 91 w 91"/>
                <a:gd name="T1" fmla="*/ 10 h 168"/>
                <a:gd name="T2" fmla="*/ 87 w 91"/>
                <a:gd name="T3" fmla="*/ 31 h 168"/>
                <a:gd name="T4" fmla="*/ 85 w 91"/>
                <a:gd name="T5" fmla="*/ 45 h 168"/>
                <a:gd name="T6" fmla="*/ 81 w 91"/>
                <a:gd name="T7" fmla="*/ 62 h 168"/>
                <a:gd name="T8" fmla="*/ 69 w 91"/>
                <a:gd name="T9" fmla="*/ 75 h 168"/>
                <a:gd name="T10" fmla="*/ 58 w 91"/>
                <a:gd name="T11" fmla="*/ 89 h 168"/>
                <a:gd name="T12" fmla="*/ 41 w 91"/>
                <a:gd name="T13" fmla="*/ 104 h 168"/>
                <a:gd name="T14" fmla="*/ 27 w 91"/>
                <a:gd name="T15" fmla="*/ 121 h 168"/>
                <a:gd name="T16" fmla="*/ 18 w 91"/>
                <a:gd name="T17" fmla="*/ 141 h 168"/>
                <a:gd name="T18" fmla="*/ 10 w 91"/>
                <a:gd name="T19" fmla="*/ 166 h 168"/>
                <a:gd name="T20" fmla="*/ 10 w 91"/>
                <a:gd name="T21" fmla="*/ 168 h 168"/>
                <a:gd name="T22" fmla="*/ 8 w 91"/>
                <a:gd name="T23" fmla="*/ 168 h 168"/>
                <a:gd name="T24" fmla="*/ 2 w 91"/>
                <a:gd name="T25" fmla="*/ 143 h 168"/>
                <a:gd name="T26" fmla="*/ 0 w 91"/>
                <a:gd name="T27" fmla="*/ 121 h 168"/>
                <a:gd name="T28" fmla="*/ 2 w 91"/>
                <a:gd name="T29" fmla="*/ 87 h 168"/>
                <a:gd name="T30" fmla="*/ 10 w 91"/>
                <a:gd name="T31" fmla="*/ 54 h 168"/>
                <a:gd name="T32" fmla="*/ 16 w 91"/>
                <a:gd name="T33" fmla="*/ 2 h 168"/>
                <a:gd name="T34" fmla="*/ 25 w 91"/>
                <a:gd name="T35" fmla="*/ 0 h 168"/>
                <a:gd name="T36" fmla="*/ 27 w 91"/>
                <a:gd name="T37" fmla="*/ 23 h 168"/>
                <a:gd name="T38" fmla="*/ 31 w 91"/>
                <a:gd name="T39" fmla="*/ 45 h 168"/>
                <a:gd name="T40" fmla="*/ 37 w 91"/>
                <a:gd name="T41" fmla="*/ 56 h 168"/>
                <a:gd name="T42" fmla="*/ 43 w 91"/>
                <a:gd name="T43" fmla="*/ 62 h 168"/>
                <a:gd name="T44" fmla="*/ 46 w 91"/>
                <a:gd name="T45" fmla="*/ 68 h 168"/>
                <a:gd name="T46" fmla="*/ 52 w 91"/>
                <a:gd name="T47" fmla="*/ 68 h 168"/>
                <a:gd name="T48" fmla="*/ 56 w 91"/>
                <a:gd name="T49" fmla="*/ 64 h 168"/>
                <a:gd name="T50" fmla="*/ 62 w 91"/>
                <a:gd name="T51" fmla="*/ 50 h 168"/>
                <a:gd name="T52" fmla="*/ 62 w 91"/>
                <a:gd name="T53" fmla="*/ 39 h 168"/>
                <a:gd name="T54" fmla="*/ 69 w 91"/>
                <a:gd name="T55" fmla="*/ 21 h 168"/>
                <a:gd name="T56" fmla="*/ 75 w 91"/>
                <a:gd name="T57" fmla="*/ 8 h 168"/>
                <a:gd name="T58" fmla="*/ 91 w 91"/>
                <a:gd name="T59" fmla="*/ 10 h 16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
                <a:gd name="T91" fmla="*/ 0 h 168"/>
                <a:gd name="T92" fmla="*/ 91 w 91"/>
                <a:gd name="T93" fmla="*/ 168 h 16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 h="168">
                  <a:moveTo>
                    <a:pt x="91" y="10"/>
                  </a:moveTo>
                  <a:lnTo>
                    <a:pt x="87" y="31"/>
                  </a:lnTo>
                  <a:lnTo>
                    <a:pt x="85" y="45"/>
                  </a:lnTo>
                  <a:lnTo>
                    <a:pt x="81" y="62"/>
                  </a:lnTo>
                  <a:lnTo>
                    <a:pt x="69" y="75"/>
                  </a:lnTo>
                  <a:lnTo>
                    <a:pt x="58" y="89"/>
                  </a:lnTo>
                  <a:lnTo>
                    <a:pt x="41" y="104"/>
                  </a:lnTo>
                  <a:lnTo>
                    <a:pt x="27" y="121"/>
                  </a:lnTo>
                  <a:lnTo>
                    <a:pt x="18" y="141"/>
                  </a:lnTo>
                  <a:lnTo>
                    <a:pt x="10" y="166"/>
                  </a:lnTo>
                  <a:lnTo>
                    <a:pt x="10" y="168"/>
                  </a:lnTo>
                  <a:lnTo>
                    <a:pt x="8" y="168"/>
                  </a:lnTo>
                  <a:lnTo>
                    <a:pt x="2" y="143"/>
                  </a:lnTo>
                  <a:lnTo>
                    <a:pt x="0" y="121"/>
                  </a:lnTo>
                  <a:lnTo>
                    <a:pt x="2" y="87"/>
                  </a:lnTo>
                  <a:lnTo>
                    <a:pt x="10" y="54"/>
                  </a:lnTo>
                  <a:lnTo>
                    <a:pt x="16" y="2"/>
                  </a:lnTo>
                  <a:lnTo>
                    <a:pt x="25" y="0"/>
                  </a:lnTo>
                  <a:lnTo>
                    <a:pt x="27" y="23"/>
                  </a:lnTo>
                  <a:lnTo>
                    <a:pt x="31" y="45"/>
                  </a:lnTo>
                  <a:lnTo>
                    <a:pt x="37" y="56"/>
                  </a:lnTo>
                  <a:lnTo>
                    <a:pt x="43" y="62"/>
                  </a:lnTo>
                  <a:lnTo>
                    <a:pt x="46" y="68"/>
                  </a:lnTo>
                  <a:lnTo>
                    <a:pt x="52" y="68"/>
                  </a:lnTo>
                  <a:lnTo>
                    <a:pt x="56" y="64"/>
                  </a:lnTo>
                  <a:lnTo>
                    <a:pt x="62" y="50"/>
                  </a:lnTo>
                  <a:lnTo>
                    <a:pt x="62" y="39"/>
                  </a:lnTo>
                  <a:lnTo>
                    <a:pt x="69" y="21"/>
                  </a:lnTo>
                  <a:lnTo>
                    <a:pt x="75" y="8"/>
                  </a:lnTo>
                  <a:lnTo>
                    <a:pt x="91" y="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148" name="Freeform 1079"/>
            <p:cNvSpPr>
              <a:spLocks/>
            </p:cNvSpPr>
            <p:nvPr/>
          </p:nvSpPr>
          <p:spPr bwMode="auto">
            <a:xfrm>
              <a:off x="1748" y="2951"/>
              <a:ext cx="246" cy="150"/>
            </a:xfrm>
            <a:custGeom>
              <a:avLst/>
              <a:gdLst>
                <a:gd name="T0" fmla="*/ 171 w 246"/>
                <a:gd name="T1" fmla="*/ 127 h 150"/>
                <a:gd name="T2" fmla="*/ 167 w 246"/>
                <a:gd name="T3" fmla="*/ 140 h 150"/>
                <a:gd name="T4" fmla="*/ 165 w 246"/>
                <a:gd name="T5" fmla="*/ 140 h 150"/>
                <a:gd name="T6" fmla="*/ 165 w 246"/>
                <a:gd name="T7" fmla="*/ 140 h 150"/>
                <a:gd name="T8" fmla="*/ 140 w 246"/>
                <a:gd name="T9" fmla="*/ 132 h 150"/>
                <a:gd name="T10" fmla="*/ 123 w 246"/>
                <a:gd name="T11" fmla="*/ 128 h 150"/>
                <a:gd name="T12" fmla="*/ 100 w 246"/>
                <a:gd name="T13" fmla="*/ 134 h 150"/>
                <a:gd name="T14" fmla="*/ 78 w 246"/>
                <a:gd name="T15" fmla="*/ 142 h 150"/>
                <a:gd name="T16" fmla="*/ 61 w 246"/>
                <a:gd name="T17" fmla="*/ 148 h 150"/>
                <a:gd name="T18" fmla="*/ 46 w 246"/>
                <a:gd name="T19" fmla="*/ 150 h 150"/>
                <a:gd name="T20" fmla="*/ 19 w 246"/>
                <a:gd name="T21" fmla="*/ 146 h 150"/>
                <a:gd name="T22" fmla="*/ 0 w 246"/>
                <a:gd name="T23" fmla="*/ 140 h 150"/>
                <a:gd name="T24" fmla="*/ 1 w 246"/>
                <a:gd name="T25" fmla="*/ 132 h 150"/>
                <a:gd name="T26" fmla="*/ 17 w 246"/>
                <a:gd name="T27" fmla="*/ 119 h 150"/>
                <a:gd name="T28" fmla="*/ 25 w 246"/>
                <a:gd name="T29" fmla="*/ 113 h 150"/>
                <a:gd name="T30" fmla="*/ 32 w 246"/>
                <a:gd name="T31" fmla="*/ 92 h 150"/>
                <a:gd name="T32" fmla="*/ 46 w 246"/>
                <a:gd name="T33" fmla="*/ 65 h 150"/>
                <a:gd name="T34" fmla="*/ 48 w 246"/>
                <a:gd name="T35" fmla="*/ 63 h 150"/>
                <a:gd name="T36" fmla="*/ 71 w 246"/>
                <a:gd name="T37" fmla="*/ 36 h 150"/>
                <a:gd name="T38" fmla="*/ 88 w 246"/>
                <a:gd name="T39" fmla="*/ 19 h 150"/>
                <a:gd name="T40" fmla="*/ 102 w 246"/>
                <a:gd name="T41" fmla="*/ 0 h 150"/>
                <a:gd name="T42" fmla="*/ 125 w 246"/>
                <a:gd name="T43" fmla="*/ 0 h 150"/>
                <a:gd name="T44" fmla="*/ 150 w 246"/>
                <a:gd name="T45" fmla="*/ 3 h 150"/>
                <a:gd name="T46" fmla="*/ 188 w 246"/>
                <a:gd name="T47" fmla="*/ 7 h 150"/>
                <a:gd name="T48" fmla="*/ 221 w 246"/>
                <a:gd name="T49" fmla="*/ 5 h 150"/>
                <a:gd name="T50" fmla="*/ 246 w 246"/>
                <a:gd name="T51" fmla="*/ 3 h 150"/>
                <a:gd name="T52" fmla="*/ 234 w 246"/>
                <a:gd name="T53" fmla="*/ 17 h 150"/>
                <a:gd name="T54" fmla="*/ 225 w 246"/>
                <a:gd name="T55" fmla="*/ 28 h 150"/>
                <a:gd name="T56" fmla="*/ 196 w 246"/>
                <a:gd name="T57" fmla="*/ 71 h 150"/>
                <a:gd name="T58" fmla="*/ 177 w 246"/>
                <a:gd name="T59" fmla="*/ 109 h 150"/>
                <a:gd name="T60" fmla="*/ 171 w 246"/>
                <a:gd name="T61" fmla="*/ 127 h 1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150"/>
                <a:gd name="T95" fmla="*/ 246 w 246"/>
                <a:gd name="T96" fmla="*/ 150 h 1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150">
                  <a:moveTo>
                    <a:pt x="171" y="127"/>
                  </a:moveTo>
                  <a:lnTo>
                    <a:pt x="167" y="140"/>
                  </a:lnTo>
                  <a:lnTo>
                    <a:pt x="165" y="140"/>
                  </a:lnTo>
                  <a:lnTo>
                    <a:pt x="140" y="132"/>
                  </a:lnTo>
                  <a:lnTo>
                    <a:pt x="123" y="128"/>
                  </a:lnTo>
                  <a:lnTo>
                    <a:pt x="100" y="134"/>
                  </a:lnTo>
                  <a:lnTo>
                    <a:pt x="78" y="142"/>
                  </a:lnTo>
                  <a:lnTo>
                    <a:pt x="61" y="148"/>
                  </a:lnTo>
                  <a:lnTo>
                    <a:pt x="46" y="150"/>
                  </a:lnTo>
                  <a:lnTo>
                    <a:pt x="19" y="146"/>
                  </a:lnTo>
                  <a:lnTo>
                    <a:pt x="0" y="140"/>
                  </a:lnTo>
                  <a:lnTo>
                    <a:pt x="1" y="132"/>
                  </a:lnTo>
                  <a:lnTo>
                    <a:pt x="17" y="119"/>
                  </a:lnTo>
                  <a:lnTo>
                    <a:pt x="25" y="113"/>
                  </a:lnTo>
                  <a:lnTo>
                    <a:pt x="32" y="92"/>
                  </a:lnTo>
                  <a:lnTo>
                    <a:pt x="46" y="65"/>
                  </a:lnTo>
                  <a:lnTo>
                    <a:pt x="48" y="63"/>
                  </a:lnTo>
                  <a:lnTo>
                    <a:pt x="71" y="36"/>
                  </a:lnTo>
                  <a:lnTo>
                    <a:pt x="88" y="19"/>
                  </a:lnTo>
                  <a:lnTo>
                    <a:pt x="102" y="0"/>
                  </a:lnTo>
                  <a:lnTo>
                    <a:pt x="125" y="0"/>
                  </a:lnTo>
                  <a:lnTo>
                    <a:pt x="150" y="3"/>
                  </a:lnTo>
                  <a:lnTo>
                    <a:pt x="188" y="7"/>
                  </a:lnTo>
                  <a:lnTo>
                    <a:pt x="221" y="5"/>
                  </a:lnTo>
                  <a:lnTo>
                    <a:pt x="246" y="3"/>
                  </a:lnTo>
                  <a:lnTo>
                    <a:pt x="234" y="17"/>
                  </a:lnTo>
                  <a:lnTo>
                    <a:pt x="225" y="28"/>
                  </a:lnTo>
                  <a:lnTo>
                    <a:pt x="196" y="71"/>
                  </a:lnTo>
                  <a:lnTo>
                    <a:pt x="177" y="109"/>
                  </a:lnTo>
                  <a:lnTo>
                    <a:pt x="171" y="1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149" name="Freeform 1080"/>
            <p:cNvSpPr>
              <a:spLocks noEditPoints="1"/>
            </p:cNvSpPr>
            <p:nvPr/>
          </p:nvSpPr>
          <p:spPr bwMode="auto">
            <a:xfrm>
              <a:off x="1434" y="3079"/>
              <a:ext cx="489" cy="249"/>
            </a:xfrm>
            <a:custGeom>
              <a:avLst/>
              <a:gdLst>
                <a:gd name="T0" fmla="*/ 125 w 489"/>
                <a:gd name="T1" fmla="*/ 95 h 249"/>
                <a:gd name="T2" fmla="*/ 127 w 489"/>
                <a:gd name="T3" fmla="*/ 72 h 249"/>
                <a:gd name="T4" fmla="*/ 114 w 489"/>
                <a:gd name="T5" fmla="*/ 54 h 249"/>
                <a:gd name="T6" fmla="*/ 87 w 489"/>
                <a:gd name="T7" fmla="*/ 56 h 249"/>
                <a:gd name="T8" fmla="*/ 71 w 489"/>
                <a:gd name="T9" fmla="*/ 74 h 249"/>
                <a:gd name="T10" fmla="*/ 77 w 489"/>
                <a:gd name="T11" fmla="*/ 101 h 249"/>
                <a:gd name="T12" fmla="*/ 98 w 489"/>
                <a:gd name="T13" fmla="*/ 116 h 249"/>
                <a:gd name="T14" fmla="*/ 119 w 489"/>
                <a:gd name="T15" fmla="*/ 108 h 249"/>
                <a:gd name="T16" fmla="*/ 125 w 489"/>
                <a:gd name="T17" fmla="*/ 99 h 249"/>
                <a:gd name="T18" fmla="*/ 87 w 489"/>
                <a:gd name="T19" fmla="*/ 241 h 249"/>
                <a:gd name="T20" fmla="*/ 6 w 489"/>
                <a:gd name="T21" fmla="*/ 249 h 249"/>
                <a:gd name="T22" fmla="*/ 12 w 489"/>
                <a:gd name="T23" fmla="*/ 191 h 249"/>
                <a:gd name="T24" fmla="*/ 6 w 489"/>
                <a:gd name="T25" fmla="*/ 137 h 249"/>
                <a:gd name="T26" fmla="*/ 0 w 489"/>
                <a:gd name="T27" fmla="*/ 54 h 249"/>
                <a:gd name="T28" fmla="*/ 6 w 489"/>
                <a:gd name="T29" fmla="*/ 12 h 249"/>
                <a:gd name="T30" fmla="*/ 63 w 489"/>
                <a:gd name="T31" fmla="*/ 18 h 249"/>
                <a:gd name="T32" fmla="*/ 121 w 489"/>
                <a:gd name="T33" fmla="*/ 8 h 249"/>
                <a:gd name="T34" fmla="*/ 165 w 489"/>
                <a:gd name="T35" fmla="*/ 6 h 249"/>
                <a:gd name="T36" fmla="*/ 196 w 489"/>
                <a:gd name="T37" fmla="*/ 24 h 249"/>
                <a:gd name="T38" fmla="*/ 196 w 489"/>
                <a:gd name="T39" fmla="*/ 52 h 249"/>
                <a:gd name="T40" fmla="*/ 215 w 489"/>
                <a:gd name="T41" fmla="*/ 72 h 249"/>
                <a:gd name="T42" fmla="*/ 292 w 489"/>
                <a:gd name="T43" fmla="*/ 72 h 249"/>
                <a:gd name="T44" fmla="*/ 314 w 489"/>
                <a:gd name="T45" fmla="*/ 70 h 249"/>
                <a:gd name="T46" fmla="*/ 310 w 489"/>
                <a:gd name="T47" fmla="*/ 41 h 249"/>
                <a:gd name="T48" fmla="*/ 314 w 489"/>
                <a:gd name="T49" fmla="*/ 12 h 249"/>
                <a:gd name="T50" fmla="*/ 360 w 489"/>
                <a:gd name="T51" fmla="*/ 22 h 249"/>
                <a:gd name="T52" fmla="*/ 392 w 489"/>
                <a:gd name="T53" fmla="*/ 14 h 249"/>
                <a:gd name="T54" fmla="*/ 437 w 489"/>
                <a:gd name="T55" fmla="*/ 0 h 249"/>
                <a:gd name="T56" fmla="*/ 479 w 489"/>
                <a:gd name="T57" fmla="*/ 12 h 249"/>
                <a:gd name="T58" fmla="*/ 481 w 489"/>
                <a:gd name="T59" fmla="*/ 12 h 249"/>
                <a:gd name="T60" fmla="*/ 489 w 489"/>
                <a:gd name="T61" fmla="*/ 83 h 249"/>
                <a:gd name="T62" fmla="*/ 475 w 489"/>
                <a:gd name="T63" fmla="*/ 168 h 249"/>
                <a:gd name="T64" fmla="*/ 475 w 489"/>
                <a:gd name="T65" fmla="*/ 224 h 249"/>
                <a:gd name="T66" fmla="*/ 423 w 489"/>
                <a:gd name="T67" fmla="*/ 245 h 249"/>
                <a:gd name="T68" fmla="*/ 271 w 489"/>
                <a:gd name="T69" fmla="*/ 237 h 249"/>
                <a:gd name="T70" fmla="*/ 106 w 489"/>
                <a:gd name="T71" fmla="*/ 222 h 249"/>
                <a:gd name="T72" fmla="*/ 119 w 489"/>
                <a:gd name="T73" fmla="*/ 212 h 249"/>
                <a:gd name="T74" fmla="*/ 131 w 489"/>
                <a:gd name="T75" fmla="*/ 191 h 249"/>
                <a:gd name="T76" fmla="*/ 121 w 489"/>
                <a:gd name="T77" fmla="*/ 166 h 249"/>
                <a:gd name="T78" fmla="*/ 98 w 489"/>
                <a:gd name="T79" fmla="*/ 160 h 249"/>
                <a:gd name="T80" fmla="*/ 75 w 489"/>
                <a:gd name="T81" fmla="*/ 174 h 249"/>
                <a:gd name="T82" fmla="*/ 67 w 489"/>
                <a:gd name="T83" fmla="*/ 197 h 249"/>
                <a:gd name="T84" fmla="*/ 81 w 489"/>
                <a:gd name="T85" fmla="*/ 212 h 249"/>
                <a:gd name="T86" fmla="*/ 92 w 489"/>
                <a:gd name="T87" fmla="*/ 220 h 249"/>
                <a:gd name="T88" fmla="*/ 106 w 489"/>
                <a:gd name="T89" fmla="*/ 222 h 24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9"/>
                <a:gd name="T136" fmla="*/ 0 h 249"/>
                <a:gd name="T137" fmla="*/ 489 w 489"/>
                <a:gd name="T138" fmla="*/ 249 h 24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9" h="249">
                  <a:moveTo>
                    <a:pt x="125" y="99"/>
                  </a:moveTo>
                  <a:lnTo>
                    <a:pt x="125" y="95"/>
                  </a:lnTo>
                  <a:lnTo>
                    <a:pt x="127" y="83"/>
                  </a:lnTo>
                  <a:lnTo>
                    <a:pt x="127" y="72"/>
                  </a:lnTo>
                  <a:lnTo>
                    <a:pt x="123" y="60"/>
                  </a:lnTo>
                  <a:lnTo>
                    <a:pt x="114" y="54"/>
                  </a:lnTo>
                  <a:lnTo>
                    <a:pt x="98" y="54"/>
                  </a:lnTo>
                  <a:lnTo>
                    <a:pt x="87" y="56"/>
                  </a:lnTo>
                  <a:lnTo>
                    <a:pt x="75" y="62"/>
                  </a:lnTo>
                  <a:lnTo>
                    <a:pt x="71" y="74"/>
                  </a:lnTo>
                  <a:lnTo>
                    <a:pt x="73" y="87"/>
                  </a:lnTo>
                  <a:lnTo>
                    <a:pt x="77" y="101"/>
                  </a:lnTo>
                  <a:lnTo>
                    <a:pt x="87" y="112"/>
                  </a:lnTo>
                  <a:lnTo>
                    <a:pt x="98" y="116"/>
                  </a:lnTo>
                  <a:lnTo>
                    <a:pt x="114" y="114"/>
                  </a:lnTo>
                  <a:lnTo>
                    <a:pt x="119" y="108"/>
                  </a:lnTo>
                  <a:lnTo>
                    <a:pt x="123" y="99"/>
                  </a:lnTo>
                  <a:lnTo>
                    <a:pt x="125" y="99"/>
                  </a:lnTo>
                  <a:close/>
                  <a:moveTo>
                    <a:pt x="189" y="237"/>
                  </a:moveTo>
                  <a:lnTo>
                    <a:pt x="87" y="241"/>
                  </a:lnTo>
                  <a:lnTo>
                    <a:pt x="6" y="249"/>
                  </a:lnTo>
                  <a:lnTo>
                    <a:pt x="10" y="216"/>
                  </a:lnTo>
                  <a:lnTo>
                    <a:pt x="12" y="191"/>
                  </a:lnTo>
                  <a:lnTo>
                    <a:pt x="10" y="160"/>
                  </a:lnTo>
                  <a:lnTo>
                    <a:pt x="6" y="137"/>
                  </a:lnTo>
                  <a:lnTo>
                    <a:pt x="2" y="91"/>
                  </a:lnTo>
                  <a:lnTo>
                    <a:pt x="0" y="54"/>
                  </a:lnTo>
                  <a:lnTo>
                    <a:pt x="2" y="29"/>
                  </a:lnTo>
                  <a:lnTo>
                    <a:pt x="6" y="12"/>
                  </a:lnTo>
                  <a:lnTo>
                    <a:pt x="31" y="16"/>
                  </a:lnTo>
                  <a:lnTo>
                    <a:pt x="63" y="18"/>
                  </a:lnTo>
                  <a:lnTo>
                    <a:pt x="98" y="12"/>
                  </a:lnTo>
                  <a:lnTo>
                    <a:pt x="121" y="8"/>
                  </a:lnTo>
                  <a:lnTo>
                    <a:pt x="144" y="6"/>
                  </a:lnTo>
                  <a:lnTo>
                    <a:pt x="165" y="6"/>
                  </a:lnTo>
                  <a:lnTo>
                    <a:pt x="194" y="12"/>
                  </a:lnTo>
                  <a:lnTo>
                    <a:pt x="196" y="24"/>
                  </a:lnTo>
                  <a:lnTo>
                    <a:pt x="196" y="31"/>
                  </a:lnTo>
                  <a:lnTo>
                    <a:pt x="196" y="52"/>
                  </a:lnTo>
                  <a:lnTo>
                    <a:pt x="194" y="70"/>
                  </a:lnTo>
                  <a:lnTo>
                    <a:pt x="215" y="72"/>
                  </a:lnTo>
                  <a:lnTo>
                    <a:pt x="235" y="72"/>
                  </a:lnTo>
                  <a:lnTo>
                    <a:pt x="292" y="72"/>
                  </a:lnTo>
                  <a:lnTo>
                    <a:pt x="304" y="72"/>
                  </a:lnTo>
                  <a:lnTo>
                    <a:pt x="314" y="70"/>
                  </a:lnTo>
                  <a:lnTo>
                    <a:pt x="310" y="56"/>
                  </a:lnTo>
                  <a:lnTo>
                    <a:pt x="310" y="41"/>
                  </a:lnTo>
                  <a:lnTo>
                    <a:pt x="310" y="27"/>
                  </a:lnTo>
                  <a:lnTo>
                    <a:pt x="314" y="12"/>
                  </a:lnTo>
                  <a:lnTo>
                    <a:pt x="333" y="18"/>
                  </a:lnTo>
                  <a:lnTo>
                    <a:pt x="360" y="22"/>
                  </a:lnTo>
                  <a:lnTo>
                    <a:pt x="375" y="20"/>
                  </a:lnTo>
                  <a:lnTo>
                    <a:pt x="392" y="14"/>
                  </a:lnTo>
                  <a:lnTo>
                    <a:pt x="414" y="6"/>
                  </a:lnTo>
                  <a:lnTo>
                    <a:pt x="437" y="0"/>
                  </a:lnTo>
                  <a:lnTo>
                    <a:pt x="454" y="4"/>
                  </a:lnTo>
                  <a:lnTo>
                    <a:pt x="479" y="12"/>
                  </a:lnTo>
                  <a:lnTo>
                    <a:pt x="481" y="12"/>
                  </a:lnTo>
                  <a:lnTo>
                    <a:pt x="485" y="43"/>
                  </a:lnTo>
                  <a:lnTo>
                    <a:pt x="489" y="83"/>
                  </a:lnTo>
                  <a:lnTo>
                    <a:pt x="483" y="135"/>
                  </a:lnTo>
                  <a:lnTo>
                    <a:pt x="475" y="168"/>
                  </a:lnTo>
                  <a:lnTo>
                    <a:pt x="473" y="202"/>
                  </a:lnTo>
                  <a:lnTo>
                    <a:pt x="475" y="224"/>
                  </a:lnTo>
                  <a:lnTo>
                    <a:pt x="481" y="249"/>
                  </a:lnTo>
                  <a:lnTo>
                    <a:pt x="423" y="245"/>
                  </a:lnTo>
                  <a:lnTo>
                    <a:pt x="379" y="241"/>
                  </a:lnTo>
                  <a:lnTo>
                    <a:pt x="271" y="237"/>
                  </a:lnTo>
                  <a:lnTo>
                    <a:pt x="189" y="237"/>
                  </a:lnTo>
                  <a:close/>
                  <a:moveTo>
                    <a:pt x="106" y="222"/>
                  </a:moveTo>
                  <a:lnTo>
                    <a:pt x="110" y="220"/>
                  </a:lnTo>
                  <a:lnTo>
                    <a:pt x="119" y="212"/>
                  </a:lnTo>
                  <a:lnTo>
                    <a:pt x="125" y="204"/>
                  </a:lnTo>
                  <a:lnTo>
                    <a:pt x="131" y="191"/>
                  </a:lnTo>
                  <a:lnTo>
                    <a:pt x="131" y="179"/>
                  </a:lnTo>
                  <a:lnTo>
                    <a:pt x="121" y="166"/>
                  </a:lnTo>
                  <a:lnTo>
                    <a:pt x="110" y="160"/>
                  </a:lnTo>
                  <a:lnTo>
                    <a:pt x="98" y="160"/>
                  </a:lnTo>
                  <a:lnTo>
                    <a:pt x="87" y="166"/>
                  </a:lnTo>
                  <a:lnTo>
                    <a:pt x="75" y="174"/>
                  </a:lnTo>
                  <a:lnTo>
                    <a:pt x="67" y="183"/>
                  </a:lnTo>
                  <a:lnTo>
                    <a:pt x="67" y="197"/>
                  </a:lnTo>
                  <a:lnTo>
                    <a:pt x="71" y="206"/>
                  </a:lnTo>
                  <a:lnTo>
                    <a:pt x="81" y="212"/>
                  </a:lnTo>
                  <a:lnTo>
                    <a:pt x="88" y="216"/>
                  </a:lnTo>
                  <a:lnTo>
                    <a:pt x="92" y="220"/>
                  </a:lnTo>
                  <a:lnTo>
                    <a:pt x="98" y="222"/>
                  </a:lnTo>
                  <a:lnTo>
                    <a:pt x="106" y="22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150" name="Freeform 1081"/>
            <p:cNvSpPr>
              <a:spLocks/>
            </p:cNvSpPr>
            <p:nvPr/>
          </p:nvSpPr>
          <p:spPr bwMode="auto">
            <a:xfrm>
              <a:off x="1628" y="3012"/>
              <a:ext cx="168" cy="139"/>
            </a:xfrm>
            <a:custGeom>
              <a:avLst/>
              <a:gdLst>
                <a:gd name="T0" fmla="*/ 166 w 168"/>
                <a:gd name="T1" fmla="*/ 4 h 139"/>
                <a:gd name="T2" fmla="*/ 152 w 168"/>
                <a:gd name="T3" fmla="*/ 31 h 139"/>
                <a:gd name="T4" fmla="*/ 145 w 168"/>
                <a:gd name="T5" fmla="*/ 52 h 139"/>
                <a:gd name="T6" fmla="*/ 137 w 168"/>
                <a:gd name="T7" fmla="*/ 58 h 139"/>
                <a:gd name="T8" fmla="*/ 121 w 168"/>
                <a:gd name="T9" fmla="*/ 71 h 139"/>
                <a:gd name="T10" fmla="*/ 120 w 168"/>
                <a:gd name="T11" fmla="*/ 79 h 139"/>
                <a:gd name="T12" fmla="*/ 116 w 168"/>
                <a:gd name="T13" fmla="*/ 94 h 139"/>
                <a:gd name="T14" fmla="*/ 116 w 168"/>
                <a:gd name="T15" fmla="*/ 108 h 139"/>
                <a:gd name="T16" fmla="*/ 116 w 168"/>
                <a:gd name="T17" fmla="*/ 123 h 139"/>
                <a:gd name="T18" fmla="*/ 120 w 168"/>
                <a:gd name="T19" fmla="*/ 137 h 139"/>
                <a:gd name="T20" fmla="*/ 110 w 168"/>
                <a:gd name="T21" fmla="*/ 139 h 139"/>
                <a:gd name="T22" fmla="*/ 98 w 168"/>
                <a:gd name="T23" fmla="*/ 139 h 139"/>
                <a:gd name="T24" fmla="*/ 41 w 168"/>
                <a:gd name="T25" fmla="*/ 139 h 139"/>
                <a:gd name="T26" fmla="*/ 21 w 168"/>
                <a:gd name="T27" fmla="*/ 139 h 139"/>
                <a:gd name="T28" fmla="*/ 0 w 168"/>
                <a:gd name="T29" fmla="*/ 137 h 139"/>
                <a:gd name="T30" fmla="*/ 20 w 168"/>
                <a:gd name="T31" fmla="*/ 116 h 139"/>
                <a:gd name="T32" fmla="*/ 39 w 168"/>
                <a:gd name="T33" fmla="*/ 85 h 139"/>
                <a:gd name="T34" fmla="*/ 46 w 168"/>
                <a:gd name="T35" fmla="*/ 67 h 139"/>
                <a:gd name="T36" fmla="*/ 56 w 168"/>
                <a:gd name="T37" fmla="*/ 48 h 139"/>
                <a:gd name="T38" fmla="*/ 60 w 168"/>
                <a:gd name="T39" fmla="*/ 35 h 139"/>
                <a:gd name="T40" fmla="*/ 66 w 168"/>
                <a:gd name="T41" fmla="*/ 17 h 139"/>
                <a:gd name="T42" fmla="*/ 70 w 168"/>
                <a:gd name="T43" fmla="*/ 8 h 139"/>
                <a:gd name="T44" fmla="*/ 81 w 168"/>
                <a:gd name="T45" fmla="*/ 0 h 139"/>
                <a:gd name="T46" fmla="*/ 93 w 168"/>
                <a:gd name="T47" fmla="*/ 2 h 139"/>
                <a:gd name="T48" fmla="*/ 104 w 168"/>
                <a:gd name="T49" fmla="*/ 2 h 139"/>
                <a:gd name="T50" fmla="*/ 125 w 168"/>
                <a:gd name="T51" fmla="*/ 4 h 139"/>
                <a:gd name="T52" fmla="*/ 141 w 168"/>
                <a:gd name="T53" fmla="*/ 2 h 139"/>
                <a:gd name="T54" fmla="*/ 156 w 168"/>
                <a:gd name="T55" fmla="*/ 0 h 139"/>
                <a:gd name="T56" fmla="*/ 166 w 168"/>
                <a:gd name="T57" fmla="*/ 0 h 139"/>
                <a:gd name="T58" fmla="*/ 168 w 168"/>
                <a:gd name="T59" fmla="*/ 2 h 139"/>
                <a:gd name="T60" fmla="*/ 166 w 168"/>
                <a:gd name="T61" fmla="*/ 4 h 1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39"/>
                <a:gd name="T95" fmla="*/ 168 w 168"/>
                <a:gd name="T96" fmla="*/ 139 h 13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39">
                  <a:moveTo>
                    <a:pt x="166" y="4"/>
                  </a:moveTo>
                  <a:lnTo>
                    <a:pt x="152" y="31"/>
                  </a:lnTo>
                  <a:lnTo>
                    <a:pt x="145" y="52"/>
                  </a:lnTo>
                  <a:lnTo>
                    <a:pt x="137" y="58"/>
                  </a:lnTo>
                  <a:lnTo>
                    <a:pt x="121" y="71"/>
                  </a:lnTo>
                  <a:lnTo>
                    <a:pt x="120" y="79"/>
                  </a:lnTo>
                  <a:lnTo>
                    <a:pt x="116" y="94"/>
                  </a:lnTo>
                  <a:lnTo>
                    <a:pt x="116" y="108"/>
                  </a:lnTo>
                  <a:lnTo>
                    <a:pt x="116" y="123"/>
                  </a:lnTo>
                  <a:lnTo>
                    <a:pt x="120" y="137"/>
                  </a:lnTo>
                  <a:lnTo>
                    <a:pt x="110" y="139"/>
                  </a:lnTo>
                  <a:lnTo>
                    <a:pt x="98" y="139"/>
                  </a:lnTo>
                  <a:lnTo>
                    <a:pt x="41" y="139"/>
                  </a:lnTo>
                  <a:lnTo>
                    <a:pt x="21" y="139"/>
                  </a:lnTo>
                  <a:lnTo>
                    <a:pt x="0" y="137"/>
                  </a:lnTo>
                  <a:lnTo>
                    <a:pt x="20" y="116"/>
                  </a:lnTo>
                  <a:lnTo>
                    <a:pt x="39" y="85"/>
                  </a:lnTo>
                  <a:lnTo>
                    <a:pt x="46" y="67"/>
                  </a:lnTo>
                  <a:lnTo>
                    <a:pt x="56" y="48"/>
                  </a:lnTo>
                  <a:lnTo>
                    <a:pt x="60" y="35"/>
                  </a:lnTo>
                  <a:lnTo>
                    <a:pt x="66" y="17"/>
                  </a:lnTo>
                  <a:lnTo>
                    <a:pt x="70" y="8"/>
                  </a:lnTo>
                  <a:lnTo>
                    <a:pt x="81" y="0"/>
                  </a:lnTo>
                  <a:lnTo>
                    <a:pt x="93" y="2"/>
                  </a:lnTo>
                  <a:lnTo>
                    <a:pt x="104" y="2"/>
                  </a:lnTo>
                  <a:lnTo>
                    <a:pt x="125" y="4"/>
                  </a:lnTo>
                  <a:lnTo>
                    <a:pt x="141" y="2"/>
                  </a:lnTo>
                  <a:lnTo>
                    <a:pt x="156" y="0"/>
                  </a:lnTo>
                  <a:lnTo>
                    <a:pt x="166" y="0"/>
                  </a:lnTo>
                  <a:lnTo>
                    <a:pt x="168" y="2"/>
                  </a:lnTo>
                  <a:lnTo>
                    <a:pt x="166"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151" name="Freeform 1082"/>
            <p:cNvSpPr>
              <a:spLocks/>
            </p:cNvSpPr>
            <p:nvPr/>
          </p:nvSpPr>
          <p:spPr bwMode="auto">
            <a:xfrm>
              <a:off x="1628" y="2954"/>
              <a:ext cx="83" cy="195"/>
            </a:xfrm>
            <a:custGeom>
              <a:avLst/>
              <a:gdLst>
                <a:gd name="T0" fmla="*/ 83 w 83"/>
                <a:gd name="T1" fmla="*/ 12 h 195"/>
                <a:gd name="T2" fmla="*/ 83 w 83"/>
                <a:gd name="T3" fmla="*/ 24 h 195"/>
                <a:gd name="T4" fmla="*/ 81 w 83"/>
                <a:gd name="T5" fmla="*/ 43 h 195"/>
                <a:gd name="T6" fmla="*/ 81 w 83"/>
                <a:gd name="T7" fmla="*/ 58 h 195"/>
                <a:gd name="T8" fmla="*/ 70 w 83"/>
                <a:gd name="T9" fmla="*/ 66 h 195"/>
                <a:gd name="T10" fmla="*/ 66 w 83"/>
                <a:gd name="T11" fmla="*/ 75 h 195"/>
                <a:gd name="T12" fmla="*/ 60 w 83"/>
                <a:gd name="T13" fmla="*/ 93 h 195"/>
                <a:gd name="T14" fmla="*/ 56 w 83"/>
                <a:gd name="T15" fmla="*/ 106 h 195"/>
                <a:gd name="T16" fmla="*/ 46 w 83"/>
                <a:gd name="T17" fmla="*/ 125 h 195"/>
                <a:gd name="T18" fmla="*/ 39 w 83"/>
                <a:gd name="T19" fmla="*/ 143 h 195"/>
                <a:gd name="T20" fmla="*/ 20 w 83"/>
                <a:gd name="T21" fmla="*/ 174 h 195"/>
                <a:gd name="T22" fmla="*/ 0 w 83"/>
                <a:gd name="T23" fmla="*/ 195 h 195"/>
                <a:gd name="T24" fmla="*/ 2 w 83"/>
                <a:gd name="T25" fmla="*/ 177 h 195"/>
                <a:gd name="T26" fmla="*/ 2 w 83"/>
                <a:gd name="T27" fmla="*/ 156 h 195"/>
                <a:gd name="T28" fmla="*/ 2 w 83"/>
                <a:gd name="T29" fmla="*/ 149 h 195"/>
                <a:gd name="T30" fmla="*/ 0 w 83"/>
                <a:gd name="T31" fmla="*/ 137 h 195"/>
                <a:gd name="T32" fmla="*/ 18 w 83"/>
                <a:gd name="T33" fmla="*/ 118 h 195"/>
                <a:gd name="T34" fmla="*/ 35 w 83"/>
                <a:gd name="T35" fmla="*/ 93 h 195"/>
                <a:gd name="T36" fmla="*/ 45 w 83"/>
                <a:gd name="T37" fmla="*/ 66 h 195"/>
                <a:gd name="T38" fmla="*/ 50 w 83"/>
                <a:gd name="T39" fmla="*/ 49 h 195"/>
                <a:gd name="T40" fmla="*/ 56 w 83"/>
                <a:gd name="T41" fmla="*/ 29 h 195"/>
                <a:gd name="T42" fmla="*/ 66 w 83"/>
                <a:gd name="T43" fmla="*/ 16 h 195"/>
                <a:gd name="T44" fmla="*/ 81 w 83"/>
                <a:gd name="T45" fmla="*/ 0 h 195"/>
                <a:gd name="T46" fmla="*/ 83 w 83"/>
                <a:gd name="T47" fmla="*/ 12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3"/>
                <a:gd name="T73" fmla="*/ 0 h 195"/>
                <a:gd name="T74" fmla="*/ 83 w 8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3" h="195">
                  <a:moveTo>
                    <a:pt x="83" y="12"/>
                  </a:moveTo>
                  <a:lnTo>
                    <a:pt x="83" y="24"/>
                  </a:lnTo>
                  <a:lnTo>
                    <a:pt x="81" y="43"/>
                  </a:lnTo>
                  <a:lnTo>
                    <a:pt x="81" y="58"/>
                  </a:lnTo>
                  <a:lnTo>
                    <a:pt x="70" y="66"/>
                  </a:lnTo>
                  <a:lnTo>
                    <a:pt x="66" y="75"/>
                  </a:lnTo>
                  <a:lnTo>
                    <a:pt x="60" y="93"/>
                  </a:lnTo>
                  <a:lnTo>
                    <a:pt x="56" y="106"/>
                  </a:lnTo>
                  <a:lnTo>
                    <a:pt x="46" y="125"/>
                  </a:lnTo>
                  <a:lnTo>
                    <a:pt x="39" y="143"/>
                  </a:lnTo>
                  <a:lnTo>
                    <a:pt x="20" y="174"/>
                  </a:lnTo>
                  <a:lnTo>
                    <a:pt x="0" y="195"/>
                  </a:lnTo>
                  <a:lnTo>
                    <a:pt x="2" y="177"/>
                  </a:lnTo>
                  <a:lnTo>
                    <a:pt x="2" y="156"/>
                  </a:lnTo>
                  <a:lnTo>
                    <a:pt x="2" y="149"/>
                  </a:lnTo>
                  <a:lnTo>
                    <a:pt x="0" y="137"/>
                  </a:lnTo>
                  <a:lnTo>
                    <a:pt x="18" y="118"/>
                  </a:lnTo>
                  <a:lnTo>
                    <a:pt x="35" y="93"/>
                  </a:lnTo>
                  <a:lnTo>
                    <a:pt x="45" y="66"/>
                  </a:lnTo>
                  <a:lnTo>
                    <a:pt x="50" y="49"/>
                  </a:lnTo>
                  <a:lnTo>
                    <a:pt x="56" y="29"/>
                  </a:lnTo>
                  <a:lnTo>
                    <a:pt x="66" y="16"/>
                  </a:lnTo>
                  <a:lnTo>
                    <a:pt x="81" y="0"/>
                  </a:lnTo>
                  <a:lnTo>
                    <a:pt x="83"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152" name="Freeform 1083"/>
            <p:cNvSpPr>
              <a:spLocks/>
            </p:cNvSpPr>
            <p:nvPr/>
          </p:nvSpPr>
          <p:spPr bwMode="auto">
            <a:xfrm>
              <a:off x="1440" y="2949"/>
              <a:ext cx="269" cy="148"/>
            </a:xfrm>
            <a:custGeom>
              <a:avLst/>
              <a:gdLst>
                <a:gd name="T0" fmla="*/ 269 w 269"/>
                <a:gd name="T1" fmla="*/ 5 h 148"/>
                <a:gd name="T2" fmla="*/ 254 w 269"/>
                <a:gd name="T3" fmla="*/ 21 h 148"/>
                <a:gd name="T4" fmla="*/ 244 w 269"/>
                <a:gd name="T5" fmla="*/ 34 h 148"/>
                <a:gd name="T6" fmla="*/ 238 w 269"/>
                <a:gd name="T7" fmla="*/ 54 h 148"/>
                <a:gd name="T8" fmla="*/ 233 w 269"/>
                <a:gd name="T9" fmla="*/ 71 h 148"/>
                <a:gd name="T10" fmla="*/ 223 w 269"/>
                <a:gd name="T11" fmla="*/ 98 h 148"/>
                <a:gd name="T12" fmla="*/ 206 w 269"/>
                <a:gd name="T13" fmla="*/ 123 h 148"/>
                <a:gd name="T14" fmla="*/ 188 w 269"/>
                <a:gd name="T15" fmla="*/ 142 h 148"/>
                <a:gd name="T16" fmla="*/ 159 w 269"/>
                <a:gd name="T17" fmla="*/ 136 h 148"/>
                <a:gd name="T18" fmla="*/ 138 w 269"/>
                <a:gd name="T19" fmla="*/ 136 h 148"/>
                <a:gd name="T20" fmla="*/ 115 w 269"/>
                <a:gd name="T21" fmla="*/ 138 h 148"/>
                <a:gd name="T22" fmla="*/ 92 w 269"/>
                <a:gd name="T23" fmla="*/ 142 h 148"/>
                <a:gd name="T24" fmla="*/ 57 w 269"/>
                <a:gd name="T25" fmla="*/ 148 h 148"/>
                <a:gd name="T26" fmla="*/ 25 w 269"/>
                <a:gd name="T27" fmla="*/ 146 h 148"/>
                <a:gd name="T28" fmla="*/ 0 w 269"/>
                <a:gd name="T29" fmla="*/ 142 h 148"/>
                <a:gd name="T30" fmla="*/ 34 w 269"/>
                <a:gd name="T31" fmla="*/ 90 h 148"/>
                <a:gd name="T32" fmla="*/ 61 w 269"/>
                <a:gd name="T33" fmla="*/ 48 h 148"/>
                <a:gd name="T34" fmla="*/ 77 w 269"/>
                <a:gd name="T35" fmla="*/ 13 h 148"/>
                <a:gd name="T36" fmla="*/ 88 w 269"/>
                <a:gd name="T37" fmla="*/ 7 h 148"/>
                <a:gd name="T38" fmla="*/ 98 w 269"/>
                <a:gd name="T39" fmla="*/ 4 h 148"/>
                <a:gd name="T40" fmla="*/ 115 w 269"/>
                <a:gd name="T41" fmla="*/ 0 h 148"/>
                <a:gd name="T42" fmla="*/ 144 w 269"/>
                <a:gd name="T43" fmla="*/ 0 h 148"/>
                <a:gd name="T44" fmla="*/ 173 w 269"/>
                <a:gd name="T45" fmla="*/ 5 h 148"/>
                <a:gd name="T46" fmla="*/ 194 w 269"/>
                <a:gd name="T47" fmla="*/ 9 h 148"/>
                <a:gd name="T48" fmla="*/ 217 w 269"/>
                <a:gd name="T49" fmla="*/ 13 h 148"/>
                <a:gd name="T50" fmla="*/ 246 w 269"/>
                <a:gd name="T51" fmla="*/ 9 h 148"/>
                <a:gd name="T52" fmla="*/ 269 w 269"/>
                <a:gd name="T53" fmla="*/ 5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69"/>
                <a:gd name="T82" fmla="*/ 0 h 148"/>
                <a:gd name="T83" fmla="*/ 269 w 269"/>
                <a:gd name="T84" fmla="*/ 148 h 1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69" h="148">
                  <a:moveTo>
                    <a:pt x="269" y="5"/>
                  </a:moveTo>
                  <a:lnTo>
                    <a:pt x="254" y="21"/>
                  </a:lnTo>
                  <a:lnTo>
                    <a:pt x="244" y="34"/>
                  </a:lnTo>
                  <a:lnTo>
                    <a:pt x="238" y="54"/>
                  </a:lnTo>
                  <a:lnTo>
                    <a:pt x="233" y="71"/>
                  </a:lnTo>
                  <a:lnTo>
                    <a:pt x="223" y="98"/>
                  </a:lnTo>
                  <a:lnTo>
                    <a:pt x="206" y="123"/>
                  </a:lnTo>
                  <a:lnTo>
                    <a:pt x="188" y="142"/>
                  </a:lnTo>
                  <a:lnTo>
                    <a:pt x="159" y="136"/>
                  </a:lnTo>
                  <a:lnTo>
                    <a:pt x="138" y="136"/>
                  </a:lnTo>
                  <a:lnTo>
                    <a:pt x="115" y="138"/>
                  </a:lnTo>
                  <a:lnTo>
                    <a:pt x="92" y="142"/>
                  </a:lnTo>
                  <a:lnTo>
                    <a:pt x="57" y="148"/>
                  </a:lnTo>
                  <a:lnTo>
                    <a:pt x="25" y="146"/>
                  </a:lnTo>
                  <a:lnTo>
                    <a:pt x="0" y="142"/>
                  </a:lnTo>
                  <a:lnTo>
                    <a:pt x="34" y="90"/>
                  </a:lnTo>
                  <a:lnTo>
                    <a:pt x="61" y="48"/>
                  </a:lnTo>
                  <a:lnTo>
                    <a:pt x="77" y="13"/>
                  </a:lnTo>
                  <a:lnTo>
                    <a:pt x="88" y="7"/>
                  </a:lnTo>
                  <a:lnTo>
                    <a:pt x="98" y="4"/>
                  </a:lnTo>
                  <a:lnTo>
                    <a:pt x="115" y="0"/>
                  </a:lnTo>
                  <a:lnTo>
                    <a:pt x="144" y="0"/>
                  </a:lnTo>
                  <a:lnTo>
                    <a:pt x="173" y="5"/>
                  </a:lnTo>
                  <a:lnTo>
                    <a:pt x="194" y="9"/>
                  </a:lnTo>
                  <a:lnTo>
                    <a:pt x="217" y="13"/>
                  </a:lnTo>
                  <a:lnTo>
                    <a:pt x="246" y="9"/>
                  </a:lnTo>
                  <a:lnTo>
                    <a:pt x="269"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153" name="Freeform 1084"/>
            <p:cNvSpPr>
              <a:spLocks/>
            </p:cNvSpPr>
            <p:nvPr/>
          </p:nvSpPr>
          <p:spPr bwMode="auto">
            <a:xfrm>
              <a:off x="1384" y="2887"/>
              <a:ext cx="144" cy="496"/>
            </a:xfrm>
            <a:custGeom>
              <a:avLst/>
              <a:gdLst>
                <a:gd name="T0" fmla="*/ 140 w 144"/>
                <a:gd name="T1" fmla="*/ 0 h 496"/>
                <a:gd name="T2" fmla="*/ 144 w 144"/>
                <a:gd name="T3" fmla="*/ 69 h 496"/>
                <a:gd name="T4" fmla="*/ 144 w 144"/>
                <a:gd name="T5" fmla="*/ 69 h 496"/>
                <a:gd name="T6" fmla="*/ 133 w 144"/>
                <a:gd name="T7" fmla="*/ 75 h 496"/>
                <a:gd name="T8" fmla="*/ 117 w 144"/>
                <a:gd name="T9" fmla="*/ 110 h 496"/>
                <a:gd name="T10" fmla="*/ 90 w 144"/>
                <a:gd name="T11" fmla="*/ 152 h 496"/>
                <a:gd name="T12" fmla="*/ 56 w 144"/>
                <a:gd name="T13" fmla="*/ 204 h 496"/>
                <a:gd name="T14" fmla="*/ 52 w 144"/>
                <a:gd name="T15" fmla="*/ 221 h 496"/>
                <a:gd name="T16" fmla="*/ 50 w 144"/>
                <a:gd name="T17" fmla="*/ 246 h 496"/>
                <a:gd name="T18" fmla="*/ 52 w 144"/>
                <a:gd name="T19" fmla="*/ 283 h 496"/>
                <a:gd name="T20" fmla="*/ 56 w 144"/>
                <a:gd name="T21" fmla="*/ 329 h 496"/>
                <a:gd name="T22" fmla="*/ 60 w 144"/>
                <a:gd name="T23" fmla="*/ 352 h 496"/>
                <a:gd name="T24" fmla="*/ 62 w 144"/>
                <a:gd name="T25" fmla="*/ 383 h 496"/>
                <a:gd name="T26" fmla="*/ 60 w 144"/>
                <a:gd name="T27" fmla="*/ 408 h 496"/>
                <a:gd name="T28" fmla="*/ 56 w 144"/>
                <a:gd name="T29" fmla="*/ 441 h 496"/>
                <a:gd name="T30" fmla="*/ 56 w 144"/>
                <a:gd name="T31" fmla="*/ 441 h 496"/>
                <a:gd name="T32" fmla="*/ 21 w 144"/>
                <a:gd name="T33" fmla="*/ 496 h 496"/>
                <a:gd name="T34" fmla="*/ 13 w 144"/>
                <a:gd name="T35" fmla="*/ 389 h 496"/>
                <a:gd name="T36" fmla="*/ 12 w 144"/>
                <a:gd name="T37" fmla="*/ 389 h 496"/>
                <a:gd name="T38" fmla="*/ 8 w 144"/>
                <a:gd name="T39" fmla="*/ 329 h 496"/>
                <a:gd name="T40" fmla="*/ 0 w 144"/>
                <a:gd name="T41" fmla="*/ 250 h 496"/>
                <a:gd name="T42" fmla="*/ 4 w 144"/>
                <a:gd name="T43" fmla="*/ 248 h 496"/>
                <a:gd name="T44" fmla="*/ 2 w 144"/>
                <a:gd name="T45" fmla="*/ 221 h 496"/>
                <a:gd name="T46" fmla="*/ 27 w 144"/>
                <a:gd name="T47" fmla="*/ 181 h 496"/>
                <a:gd name="T48" fmla="*/ 67 w 144"/>
                <a:gd name="T49" fmla="*/ 117 h 496"/>
                <a:gd name="T50" fmla="*/ 65 w 144"/>
                <a:gd name="T51" fmla="*/ 117 h 496"/>
                <a:gd name="T52" fmla="*/ 77 w 144"/>
                <a:gd name="T53" fmla="*/ 100 h 496"/>
                <a:gd name="T54" fmla="*/ 117 w 144"/>
                <a:gd name="T55" fmla="*/ 39 h 496"/>
                <a:gd name="T56" fmla="*/ 117 w 144"/>
                <a:gd name="T57" fmla="*/ 39 h 496"/>
                <a:gd name="T58" fmla="*/ 140 w 144"/>
                <a:gd name="T59" fmla="*/ 0 h 4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496"/>
                <a:gd name="T92" fmla="*/ 144 w 144"/>
                <a:gd name="T93" fmla="*/ 496 h 4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496">
                  <a:moveTo>
                    <a:pt x="140" y="0"/>
                  </a:moveTo>
                  <a:lnTo>
                    <a:pt x="144" y="69"/>
                  </a:lnTo>
                  <a:lnTo>
                    <a:pt x="133" y="75"/>
                  </a:lnTo>
                  <a:lnTo>
                    <a:pt x="117" y="110"/>
                  </a:lnTo>
                  <a:lnTo>
                    <a:pt x="90" y="152"/>
                  </a:lnTo>
                  <a:lnTo>
                    <a:pt x="56" y="204"/>
                  </a:lnTo>
                  <a:lnTo>
                    <a:pt x="52" y="221"/>
                  </a:lnTo>
                  <a:lnTo>
                    <a:pt x="50" y="246"/>
                  </a:lnTo>
                  <a:lnTo>
                    <a:pt x="52" y="283"/>
                  </a:lnTo>
                  <a:lnTo>
                    <a:pt x="56" y="329"/>
                  </a:lnTo>
                  <a:lnTo>
                    <a:pt x="60" y="352"/>
                  </a:lnTo>
                  <a:lnTo>
                    <a:pt x="62" y="383"/>
                  </a:lnTo>
                  <a:lnTo>
                    <a:pt x="60" y="408"/>
                  </a:lnTo>
                  <a:lnTo>
                    <a:pt x="56" y="441"/>
                  </a:lnTo>
                  <a:lnTo>
                    <a:pt x="21" y="496"/>
                  </a:lnTo>
                  <a:lnTo>
                    <a:pt x="13" y="389"/>
                  </a:lnTo>
                  <a:lnTo>
                    <a:pt x="12" y="389"/>
                  </a:lnTo>
                  <a:lnTo>
                    <a:pt x="8" y="329"/>
                  </a:lnTo>
                  <a:lnTo>
                    <a:pt x="0" y="250"/>
                  </a:lnTo>
                  <a:lnTo>
                    <a:pt x="4" y="248"/>
                  </a:lnTo>
                  <a:lnTo>
                    <a:pt x="2" y="221"/>
                  </a:lnTo>
                  <a:lnTo>
                    <a:pt x="27" y="181"/>
                  </a:lnTo>
                  <a:lnTo>
                    <a:pt x="67" y="117"/>
                  </a:lnTo>
                  <a:lnTo>
                    <a:pt x="65" y="117"/>
                  </a:lnTo>
                  <a:lnTo>
                    <a:pt x="77" y="100"/>
                  </a:lnTo>
                  <a:lnTo>
                    <a:pt x="117" y="39"/>
                  </a:lnTo>
                  <a:lnTo>
                    <a:pt x="140"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154" name="Freeform 1085"/>
            <p:cNvSpPr>
              <a:spLocks/>
            </p:cNvSpPr>
            <p:nvPr/>
          </p:nvSpPr>
          <p:spPr bwMode="auto">
            <a:xfrm>
              <a:off x="1215" y="3066"/>
              <a:ext cx="196" cy="150"/>
            </a:xfrm>
            <a:custGeom>
              <a:avLst/>
              <a:gdLst>
                <a:gd name="T0" fmla="*/ 167 w 196"/>
                <a:gd name="T1" fmla="*/ 2 h 150"/>
                <a:gd name="T2" fmla="*/ 181 w 196"/>
                <a:gd name="T3" fmla="*/ 2 h 150"/>
                <a:gd name="T4" fmla="*/ 196 w 196"/>
                <a:gd name="T5" fmla="*/ 2 h 150"/>
                <a:gd name="T6" fmla="*/ 171 w 196"/>
                <a:gd name="T7" fmla="*/ 42 h 150"/>
                <a:gd name="T8" fmla="*/ 173 w 196"/>
                <a:gd name="T9" fmla="*/ 69 h 150"/>
                <a:gd name="T10" fmla="*/ 169 w 196"/>
                <a:gd name="T11" fmla="*/ 71 h 150"/>
                <a:gd name="T12" fmla="*/ 177 w 196"/>
                <a:gd name="T13" fmla="*/ 150 h 150"/>
                <a:gd name="T14" fmla="*/ 163 w 196"/>
                <a:gd name="T15" fmla="*/ 146 h 150"/>
                <a:gd name="T16" fmla="*/ 152 w 196"/>
                <a:gd name="T17" fmla="*/ 144 h 150"/>
                <a:gd name="T18" fmla="*/ 140 w 196"/>
                <a:gd name="T19" fmla="*/ 144 h 150"/>
                <a:gd name="T20" fmla="*/ 132 w 196"/>
                <a:gd name="T21" fmla="*/ 146 h 150"/>
                <a:gd name="T22" fmla="*/ 125 w 196"/>
                <a:gd name="T23" fmla="*/ 148 h 150"/>
                <a:gd name="T24" fmla="*/ 119 w 196"/>
                <a:gd name="T25" fmla="*/ 150 h 150"/>
                <a:gd name="T26" fmla="*/ 102 w 196"/>
                <a:gd name="T27" fmla="*/ 148 h 150"/>
                <a:gd name="T28" fmla="*/ 86 w 196"/>
                <a:gd name="T29" fmla="*/ 148 h 150"/>
                <a:gd name="T30" fmla="*/ 54 w 196"/>
                <a:gd name="T31" fmla="*/ 146 h 150"/>
                <a:gd name="T32" fmla="*/ 27 w 196"/>
                <a:gd name="T33" fmla="*/ 150 h 150"/>
                <a:gd name="T34" fmla="*/ 23 w 196"/>
                <a:gd name="T35" fmla="*/ 148 h 150"/>
                <a:gd name="T36" fmla="*/ 19 w 196"/>
                <a:gd name="T37" fmla="*/ 146 h 150"/>
                <a:gd name="T38" fmla="*/ 17 w 196"/>
                <a:gd name="T39" fmla="*/ 140 h 150"/>
                <a:gd name="T40" fmla="*/ 17 w 196"/>
                <a:gd name="T41" fmla="*/ 131 h 150"/>
                <a:gd name="T42" fmla="*/ 9 w 196"/>
                <a:gd name="T43" fmla="*/ 117 h 150"/>
                <a:gd name="T44" fmla="*/ 2 w 196"/>
                <a:gd name="T45" fmla="*/ 102 h 150"/>
                <a:gd name="T46" fmla="*/ 0 w 196"/>
                <a:gd name="T47" fmla="*/ 85 h 150"/>
                <a:gd name="T48" fmla="*/ 5 w 196"/>
                <a:gd name="T49" fmla="*/ 62 h 150"/>
                <a:gd name="T50" fmla="*/ 7 w 196"/>
                <a:gd name="T51" fmla="*/ 48 h 150"/>
                <a:gd name="T52" fmla="*/ 13 w 196"/>
                <a:gd name="T53" fmla="*/ 29 h 150"/>
                <a:gd name="T54" fmla="*/ 13 w 196"/>
                <a:gd name="T55" fmla="*/ 29 h 150"/>
                <a:gd name="T56" fmla="*/ 15 w 196"/>
                <a:gd name="T57" fmla="*/ 19 h 150"/>
                <a:gd name="T58" fmla="*/ 19 w 196"/>
                <a:gd name="T59" fmla="*/ 6 h 150"/>
                <a:gd name="T60" fmla="*/ 21 w 196"/>
                <a:gd name="T61" fmla="*/ 2 h 150"/>
                <a:gd name="T62" fmla="*/ 25 w 196"/>
                <a:gd name="T63" fmla="*/ 0 h 150"/>
                <a:gd name="T64" fmla="*/ 27 w 196"/>
                <a:gd name="T65" fmla="*/ 2 h 150"/>
                <a:gd name="T66" fmla="*/ 40 w 196"/>
                <a:gd name="T67" fmla="*/ 4 h 150"/>
                <a:gd name="T68" fmla="*/ 59 w 196"/>
                <a:gd name="T69" fmla="*/ 4 h 150"/>
                <a:gd name="T70" fmla="*/ 73 w 196"/>
                <a:gd name="T71" fmla="*/ 2 h 150"/>
                <a:gd name="T72" fmla="*/ 92 w 196"/>
                <a:gd name="T73" fmla="*/ 0 h 150"/>
                <a:gd name="T74" fmla="*/ 104 w 196"/>
                <a:gd name="T75" fmla="*/ 0 h 150"/>
                <a:gd name="T76" fmla="*/ 119 w 196"/>
                <a:gd name="T77" fmla="*/ 2 h 150"/>
                <a:gd name="T78" fmla="*/ 129 w 196"/>
                <a:gd name="T79" fmla="*/ 2 h 150"/>
                <a:gd name="T80" fmla="*/ 136 w 196"/>
                <a:gd name="T81" fmla="*/ 4 h 150"/>
                <a:gd name="T82" fmla="*/ 146 w 196"/>
                <a:gd name="T83" fmla="*/ 6 h 150"/>
                <a:gd name="T84" fmla="*/ 156 w 196"/>
                <a:gd name="T85" fmla="*/ 4 h 150"/>
                <a:gd name="T86" fmla="*/ 167 w 196"/>
                <a:gd name="T87" fmla="*/ 2 h 1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6"/>
                <a:gd name="T133" fmla="*/ 0 h 150"/>
                <a:gd name="T134" fmla="*/ 196 w 196"/>
                <a:gd name="T135" fmla="*/ 150 h 1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6" h="150">
                  <a:moveTo>
                    <a:pt x="167" y="2"/>
                  </a:moveTo>
                  <a:lnTo>
                    <a:pt x="181" y="2"/>
                  </a:lnTo>
                  <a:lnTo>
                    <a:pt x="196" y="2"/>
                  </a:lnTo>
                  <a:lnTo>
                    <a:pt x="171" y="42"/>
                  </a:lnTo>
                  <a:lnTo>
                    <a:pt x="173" y="69"/>
                  </a:lnTo>
                  <a:lnTo>
                    <a:pt x="169" y="71"/>
                  </a:lnTo>
                  <a:lnTo>
                    <a:pt x="177" y="150"/>
                  </a:lnTo>
                  <a:lnTo>
                    <a:pt x="163" y="146"/>
                  </a:lnTo>
                  <a:lnTo>
                    <a:pt x="152" y="144"/>
                  </a:lnTo>
                  <a:lnTo>
                    <a:pt x="140" y="144"/>
                  </a:lnTo>
                  <a:lnTo>
                    <a:pt x="132" y="146"/>
                  </a:lnTo>
                  <a:lnTo>
                    <a:pt x="125" y="148"/>
                  </a:lnTo>
                  <a:lnTo>
                    <a:pt x="119" y="150"/>
                  </a:lnTo>
                  <a:lnTo>
                    <a:pt x="102" y="148"/>
                  </a:lnTo>
                  <a:lnTo>
                    <a:pt x="86" y="148"/>
                  </a:lnTo>
                  <a:lnTo>
                    <a:pt x="54" y="146"/>
                  </a:lnTo>
                  <a:lnTo>
                    <a:pt x="27" y="150"/>
                  </a:lnTo>
                  <a:lnTo>
                    <a:pt x="23" y="148"/>
                  </a:lnTo>
                  <a:lnTo>
                    <a:pt x="19" y="146"/>
                  </a:lnTo>
                  <a:lnTo>
                    <a:pt x="17" y="140"/>
                  </a:lnTo>
                  <a:lnTo>
                    <a:pt x="17" y="131"/>
                  </a:lnTo>
                  <a:lnTo>
                    <a:pt x="9" y="117"/>
                  </a:lnTo>
                  <a:lnTo>
                    <a:pt x="2" y="102"/>
                  </a:lnTo>
                  <a:lnTo>
                    <a:pt x="0" y="85"/>
                  </a:lnTo>
                  <a:lnTo>
                    <a:pt x="5" y="62"/>
                  </a:lnTo>
                  <a:lnTo>
                    <a:pt x="7" y="48"/>
                  </a:lnTo>
                  <a:lnTo>
                    <a:pt x="13" y="29"/>
                  </a:lnTo>
                  <a:lnTo>
                    <a:pt x="15" y="19"/>
                  </a:lnTo>
                  <a:lnTo>
                    <a:pt x="19" y="6"/>
                  </a:lnTo>
                  <a:lnTo>
                    <a:pt x="21" y="2"/>
                  </a:lnTo>
                  <a:lnTo>
                    <a:pt x="25" y="0"/>
                  </a:lnTo>
                  <a:lnTo>
                    <a:pt x="27" y="2"/>
                  </a:lnTo>
                  <a:lnTo>
                    <a:pt x="40" y="4"/>
                  </a:lnTo>
                  <a:lnTo>
                    <a:pt x="59" y="4"/>
                  </a:lnTo>
                  <a:lnTo>
                    <a:pt x="73" y="2"/>
                  </a:lnTo>
                  <a:lnTo>
                    <a:pt x="92" y="0"/>
                  </a:lnTo>
                  <a:lnTo>
                    <a:pt x="104" y="0"/>
                  </a:lnTo>
                  <a:lnTo>
                    <a:pt x="119" y="2"/>
                  </a:lnTo>
                  <a:lnTo>
                    <a:pt x="129" y="2"/>
                  </a:lnTo>
                  <a:lnTo>
                    <a:pt x="136" y="4"/>
                  </a:lnTo>
                  <a:lnTo>
                    <a:pt x="146" y="6"/>
                  </a:lnTo>
                  <a:lnTo>
                    <a:pt x="156" y="4"/>
                  </a:lnTo>
                  <a:lnTo>
                    <a:pt x="167"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155" name="Freeform 1086"/>
            <p:cNvSpPr>
              <a:spLocks/>
            </p:cNvSpPr>
            <p:nvPr/>
          </p:nvSpPr>
          <p:spPr bwMode="auto">
            <a:xfrm>
              <a:off x="1084" y="3093"/>
              <a:ext cx="144" cy="94"/>
            </a:xfrm>
            <a:custGeom>
              <a:avLst/>
              <a:gdLst>
                <a:gd name="T0" fmla="*/ 144 w 144"/>
                <a:gd name="T1" fmla="*/ 2 h 94"/>
                <a:gd name="T2" fmla="*/ 138 w 144"/>
                <a:gd name="T3" fmla="*/ 21 h 94"/>
                <a:gd name="T4" fmla="*/ 136 w 144"/>
                <a:gd name="T5" fmla="*/ 35 h 94"/>
                <a:gd name="T6" fmla="*/ 131 w 144"/>
                <a:gd name="T7" fmla="*/ 58 h 94"/>
                <a:gd name="T8" fmla="*/ 133 w 144"/>
                <a:gd name="T9" fmla="*/ 75 h 94"/>
                <a:gd name="T10" fmla="*/ 140 w 144"/>
                <a:gd name="T11" fmla="*/ 90 h 94"/>
                <a:gd name="T12" fmla="*/ 121 w 144"/>
                <a:gd name="T13" fmla="*/ 94 h 94"/>
                <a:gd name="T14" fmla="*/ 96 w 144"/>
                <a:gd name="T15" fmla="*/ 94 h 94"/>
                <a:gd name="T16" fmla="*/ 75 w 144"/>
                <a:gd name="T17" fmla="*/ 92 h 94"/>
                <a:gd name="T18" fmla="*/ 50 w 144"/>
                <a:gd name="T19" fmla="*/ 90 h 94"/>
                <a:gd name="T20" fmla="*/ 35 w 144"/>
                <a:gd name="T21" fmla="*/ 90 h 94"/>
                <a:gd name="T22" fmla="*/ 17 w 144"/>
                <a:gd name="T23" fmla="*/ 92 h 94"/>
                <a:gd name="T24" fmla="*/ 15 w 144"/>
                <a:gd name="T25" fmla="*/ 90 h 94"/>
                <a:gd name="T26" fmla="*/ 11 w 144"/>
                <a:gd name="T27" fmla="*/ 88 h 94"/>
                <a:gd name="T28" fmla="*/ 6 w 144"/>
                <a:gd name="T29" fmla="*/ 83 h 94"/>
                <a:gd name="T30" fmla="*/ 2 w 144"/>
                <a:gd name="T31" fmla="*/ 73 h 94"/>
                <a:gd name="T32" fmla="*/ 0 w 144"/>
                <a:gd name="T33" fmla="*/ 58 h 94"/>
                <a:gd name="T34" fmla="*/ 0 w 144"/>
                <a:gd name="T35" fmla="*/ 40 h 94"/>
                <a:gd name="T36" fmla="*/ 0 w 144"/>
                <a:gd name="T37" fmla="*/ 29 h 94"/>
                <a:gd name="T38" fmla="*/ 4 w 144"/>
                <a:gd name="T39" fmla="*/ 15 h 94"/>
                <a:gd name="T40" fmla="*/ 10 w 144"/>
                <a:gd name="T41" fmla="*/ 8 h 94"/>
                <a:gd name="T42" fmla="*/ 17 w 144"/>
                <a:gd name="T43" fmla="*/ 2 h 94"/>
                <a:gd name="T44" fmla="*/ 35 w 144"/>
                <a:gd name="T45" fmla="*/ 0 h 94"/>
                <a:gd name="T46" fmla="*/ 58 w 144"/>
                <a:gd name="T47" fmla="*/ 2 h 94"/>
                <a:gd name="T48" fmla="*/ 79 w 144"/>
                <a:gd name="T49" fmla="*/ 4 h 94"/>
                <a:gd name="T50" fmla="*/ 106 w 144"/>
                <a:gd name="T51" fmla="*/ 8 h 94"/>
                <a:gd name="T52" fmla="*/ 123 w 144"/>
                <a:gd name="T53" fmla="*/ 6 h 94"/>
                <a:gd name="T54" fmla="*/ 144 w 144"/>
                <a:gd name="T55" fmla="*/ 2 h 94"/>
                <a:gd name="T56" fmla="*/ 144 w 144"/>
                <a:gd name="T57" fmla="*/ 2 h 94"/>
                <a:gd name="T58" fmla="*/ 144 w 144"/>
                <a:gd name="T59" fmla="*/ 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94"/>
                <a:gd name="T92" fmla="*/ 144 w 144"/>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94">
                  <a:moveTo>
                    <a:pt x="144" y="2"/>
                  </a:moveTo>
                  <a:lnTo>
                    <a:pt x="138" y="21"/>
                  </a:lnTo>
                  <a:lnTo>
                    <a:pt x="136" y="35"/>
                  </a:lnTo>
                  <a:lnTo>
                    <a:pt x="131" y="58"/>
                  </a:lnTo>
                  <a:lnTo>
                    <a:pt x="133" y="75"/>
                  </a:lnTo>
                  <a:lnTo>
                    <a:pt x="140" y="90"/>
                  </a:lnTo>
                  <a:lnTo>
                    <a:pt x="121" y="94"/>
                  </a:lnTo>
                  <a:lnTo>
                    <a:pt x="96" y="94"/>
                  </a:lnTo>
                  <a:lnTo>
                    <a:pt x="75" y="92"/>
                  </a:lnTo>
                  <a:lnTo>
                    <a:pt x="50" y="90"/>
                  </a:lnTo>
                  <a:lnTo>
                    <a:pt x="35" y="90"/>
                  </a:lnTo>
                  <a:lnTo>
                    <a:pt x="17" y="92"/>
                  </a:lnTo>
                  <a:lnTo>
                    <a:pt x="15" y="90"/>
                  </a:lnTo>
                  <a:lnTo>
                    <a:pt x="11" y="88"/>
                  </a:lnTo>
                  <a:lnTo>
                    <a:pt x="6" y="83"/>
                  </a:lnTo>
                  <a:lnTo>
                    <a:pt x="2" y="73"/>
                  </a:lnTo>
                  <a:lnTo>
                    <a:pt x="0" y="58"/>
                  </a:lnTo>
                  <a:lnTo>
                    <a:pt x="0" y="40"/>
                  </a:lnTo>
                  <a:lnTo>
                    <a:pt x="0" y="29"/>
                  </a:lnTo>
                  <a:lnTo>
                    <a:pt x="4" y="15"/>
                  </a:lnTo>
                  <a:lnTo>
                    <a:pt x="10" y="8"/>
                  </a:lnTo>
                  <a:lnTo>
                    <a:pt x="17" y="2"/>
                  </a:lnTo>
                  <a:lnTo>
                    <a:pt x="35" y="0"/>
                  </a:lnTo>
                  <a:lnTo>
                    <a:pt x="58" y="2"/>
                  </a:lnTo>
                  <a:lnTo>
                    <a:pt x="79" y="4"/>
                  </a:lnTo>
                  <a:lnTo>
                    <a:pt x="106" y="8"/>
                  </a:lnTo>
                  <a:lnTo>
                    <a:pt x="123" y="6"/>
                  </a:lnTo>
                  <a:lnTo>
                    <a:pt x="144"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5156" name="Line 1087"/>
            <p:cNvSpPr>
              <a:spLocks noChangeShapeType="1"/>
            </p:cNvSpPr>
            <p:nvPr/>
          </p:nvSpPr>
          <p:spPr bwMode="auto">
            <a:xfrm flipH="1">
              <a:off x="1405" y="3328"/>
              <a:ext cx="35" cy="5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157" name="Line 1088"/>
            <p:cNvSpPr>
              <a:spLocks noChangeShapeType="1"/>
            </p:cNvSpPr>
            <p:nvPr/>
          </p:nvSpPr>
          <p:spPr bwMode="auto">
            <a:xfrm flipH="1" flipV="1">
              <a:off x="1524" y="2887"/>
              <a:ext cx="4" cy="6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158" name="Line 1089"/>
            <p:cNvSpPr>
              <a:spLocks noChangeShapeType="1"/>
            </p:cNvSpPr>
            <p:nvPr/>
          </p:nvSpPr>
          <p:spPr bwMode="auto">
            <a:xfrm flipV="1">
              <a:off x="1501" y="2887"/>
              <a:ext cx="23" cy="3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159" name="Line 1090"/>
            <p:cNvSpPr>
              <a:spLocks noChangeShapeType="1"/>
            </p:cNvSpPr>
            <p:nvPr/>
          </p:nvSpPr>
          <p:spPr bwMode="auto">
            <a:xfrm flipV="1">
              <a:off x="1480" y="2935"/>
              <a:ext cx="14"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160" name="Freeform 1091"/>
            <p:cNvSpPr>
              <a:spLocks/>
            </p:cNvSpPr>
            <p:nvPr/>
          </p:nvSpPr>
          <p:spPr bwMode="auto">
            <a:xfrm>
              <a:off x="1457" y="2970"/>
              <a:ext cx="15" cy="25"/>
            </a:xfrm>
            <a:custGeom>
              <a:avLst/>
              <a:gdLst>
                <a:gd name="T0" fmla="*/ 0 w 15"/>
                <a:gd name="T1" fmla="*/ 25 h 25"/>
                <a:gd name="T2" fmla="*/ 4 w 15"/>
                <a:gd name="T3" fmla="*/ 17 h 25"/>
                <a:gd name="T4" fmla="*/ 15 w 15"/>
                <a:gd name="T5" fmla="*/ 0 h 25"/>
                <a:gd name="T6" fmla="*/ 0 60000 65536"/>
                <a:gd name="T7" fmla="*/ 0 60000 65536"/>
                <a:gd name="T8" fmla="*/ 0 60000 65536"/>
                <a:gd name="T9" fmla="*/ 0 w 15"/>
                <a:gd name="T10" fmla="*/ 0 h 25"/>
                <a:gd name="T11" fmla="*/ 15 w 15"/>
                <a:gd name="T12" fmla="*/ 25 h 25"/>
              </a:gdLst>
              <a:ahLst/>
              <a:cxnLst>
                <a:cxn ang="T6">
                  <a:pos x="T0" y="T1"/>
                </a:cxn>
                <a:cxn ang="T7">
                  <a:pos x="T2" y="T3"/>
                </a:cxn>
                <a:cxn ang="T8">
                  <a:pos x="T4" y="T5"/>
                </a:cxn>
              </a:cxnLst>
              <a:rect l="T9" t="T10" r="T11" b="T12"/>
              <a:pathLst>
                <a:path w="15" h="25">
                  <a:moveTo>
                    <a:pt x="0" y="25"/>
                  </a:moveTo>
                  <a:lnTo>
                    <a:pt x="4" y="17"/>
                  </a:lnTo>
                  <a:lnTo>
                    <a:pt x="1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61" name="Freeform 1092"/>
            <p:cNvSpPr>
              <a:spLocks/>
            </p:cNvSpPr>
            <p:nvPr/>
          </p:nvSpPr>
          <p:spPr bwMode="auto">
            <a:xfrm>
              <a:off x="1386" y="3004"/>
              <a:ext cx="65" cy="104"/>
            </a:xfrm>
            <a:custGeom>
              <a:avLst/>
              <a:gdLst>
                <a:gd name="T0" fmla="*/ 65 w 65"/>
                <a:gd name="T1" fmla="*/ 0 h 104"/>
                <a:gd name="T2" fmla="*/ 25 w 65"/>
                <a:gd name="T3" fmla="*/ 64 h 104"/>
                <a:gd name="T4" fmla="*/ 0 w 65"/>
                <a:gd name="T5" fmla="*/ 104 h 104"/>
                <a:gd name="T6" fmla="*/ 0 60000 65536"/>
                <a:gd name="T7" fmla="*/ 0 60000 65536"/>
                <a:gd name="T8" fmla="*/ 0 60000 65536"/>
                <a:gd name="T9" fmla="*/ 0 w 65"/>
                <a:gd name="T10" fmla="*/ 0 h 104"/>
                <a:gd name="T11" fmla="*/ 65 w 65"/>
                <a:gd name="T12" fmla="*/ 104 h 104"/>
              </a:gdLst>
              <a:ahLst/>
              <a:cxnLst>
                <a:cxn ang="T6">
                  <a:pos x="T0" y="T1"/>
                </a:cxn>
                <a:cxn ang="T7">
                  <a:pos x="T2" y="T3"/>
                </a:cxn>
                <a:cxn ang="T8">
                  <a:pos x="T4" y="T5"/>
                </a:cxn>
              </a:cxnLst>
              <a:rect l="T9" t="T10" r="T11" b="T12"/>
              <a:pathLst>
                <a:path w="65" h="104">
                  <a:moveTo>
                    <a:pt x="65" y="0"/>
                  </a:moveTo>
                  <a:lnTo>
                    <a:pt x="25" y="64"/>
                  </a:lnTo>
                  <a:lnTo>
                    <a:pt x="0" y="10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62" name="Line 1093"/>
            <p:cNvSpPr>
              <a:spLocks noChangeShapeType="1"/>
            </p:cNvSpPr>
            <p:nvPr/>
          </p:nvSpPr>
          <p:spPr bwMode="auto">
            <a:xfrm flipH="1" flipV="1">
              <a:off x="1386" y="3108"/>
              <a:ext cx="2"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163" name="Line 1094"/>
            <p:cNvSpPr>
              <a:spLocks noChangeShapeType="1"/>
            </p:cNvSpPr>
            <p:nvPr/>
          </p:nvSpPr>
          <p:spPr bwMode="auto">
            <a:xfrm flipV="1">
              <a:off x="1390" y="3151"/>
              <a:ext cx="1" cy="2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164" name="Line 1095"/>
            <p:cNvSpPr>
              <a:spLocks noChangeShapeType="1"/>
            </p:cNvSpPr>
            <p:nvPr/>
          </p:nvSpPr>
          <p:spPr bwMode="auto">
            <a:xfrm flipH="1" flipV="1">
              <a:off x="1392" y="3189"/>
              <a:ext cx="2"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5165" name="Freeform 1096"/>
            <p:cNvSpPr>
              <a:spLocks/>
            </p:cNvSpPr>
            <p:nvPr/>
          </p:nvSpPr>
          <p:spPr bwMode="auto">
            <a:xfrm>
              <a:off x="1396" y="3235"/>
              <a:ext cx="9" cy="148"/>
            </a:xfrm>
            <a:custGeom>
              <a:avLst/>
              <a:gdLst>
                <a:gd name="T0" fmla="*/ 0 w 9"/>
                <a:gd name="T1" fmla="*/ 0 h 148"/>
                <a:gd name="T2" fmla="*/ 1 w 9"/>
                <a:gd name="T3" fmla="*/ 41 h 148"/>
                <a:gd name="T4" fmla="*/ 9 w 9"/>
                <a:gd name="T5" fmla="*/ 148 h 148"/>
                <a:gd name="T6" fmla="*/ 0 60000 65536"/>
                <a:gd name="T7" fmla="*/ 0 60000 65536"/>
                <a:gd name="T8" fmla="*/ 0 60000 65536"/>
                <a:gd name="T9" fmla="*/ 0 w 9"/>
                <a:gd name="T10" fmla="*/ 0 h 148"/>
                <a:gd name="T11" fmla="*/ 9 w 9"/>
                <a:gd name="T12" fmla="*/ 148 h 148"/>
              </a:gdLst>
              <a:ahLst/>
              <a:cxnLst>
                <a:cxn ang="T6">
                  <a:pos x="T0" y="T1"/>
                </a:cxn>
                <a:cxn ang="T7">
                  <a:pos x="T2" y="T3"/>
                </a:cxn>
                <a:cxn ang="T8">
                  <a:pos x="T4" y="T5"/>
                </a:cxn>
              </a:cxnLst>
              <a:rect l="T9" t="T10" r="T11" b="T12"/>
              <a:pathLst>
                <a:path w="9" h="148">
                  <a:moveTo>
                    <a:pt x="0" y="0"/>
                  </a:moveTo>
                  <a:lnTo>
                    <a:pt x="1" y="41"/>
                  </a:lnTo>
                  <a:lnTo>
                    <a:pt x="9" y="1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66" name="Freeform 1097"/>
            <p:cNvSpPr>
              <a:spLocks/>
            </p:cNvSpPr>
            <p:nvPr/>
          </p:nvSpPr>
          <p:spPr bwMode="auto">
            <a:xfrm>
              <a:off x="1440" y="3316"/>
              <a:ext cx="475" cy="12"/>
            </a:xfrm>
            <a:custGeom>
              <a:avLst/>
              <a:gdLst>
                <a:gd name="T0" fmla="*/ 475 w 475"/>
                <a:gd name="T1" fmla="*/ 12 h 12"/>
                <a:gd name="T2" fmla="*/ 417 w 475"/>
                <a:gd name="T3" fmla="*/ 8 h 12"/>
                <a:gd name="T4" fmla="*/ 373 w 475"/>
                <a:gd name="T5" fmla="*/ 4 h 12"/>
                <a:gd name="T6" fmla="*/ 265 w 475"/>
                <a:gd name="T7" fmla="*/ 0 h 12"/>
                <a:gd name="T8" fmla="*/ 183 w 475"/>
                <a:gd name="T9" fmla="*/ 0 h 12"/>
                <a:gd name="T10" fmla="*/ 81 w 475"/>
                <a:gd name="T11" fmla="*/ 4 h 12"/>
                <a:gd name="T12" fmla="*/ 0 w 475"/>
                <a:gd name="T13" fmla="*/ 12 h 12"/>
                <a:gd name="T14" fmla="*/ 0 60000 65536"/>
                <a:gd name="T15" fmla="*/ 0 60000 65536"/>
                <a:gd name="T16" fmla="*/ 0 60000 65536"/>
                <a:gd name="T17" fmla="*/ 0 60000 65536"/>
                <a:gd name="T18" fmla="*/ 0 60000 65536"/>
                <a:gd name="T19" fmla="*/ 0 60000 65536"/>
                <a:gd name="T20" fmla="*/ 0 60000 65536"/>
                <a:gd name="T21" fmla="*/ 0 w 475"/>
                <a:gd name="T22" fmla="*/ 0 h 12"/>
                <a:gd name="T23" fmla="*/ 475 w 475"/>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5" h="12">
                  <a:moveTo>
                    <a:pt x="475" y="12"/>
                  </a:moveTo>
                  <a:lnTo>
                    <a:pt x="417" y="8"/>
                  </a:lnTo>
                  <a:lnTo>
                    <a:pt x="373" y="4"/>
                  </a:lnTo>
                  <a:lnTo>
                    <a:pt x="265" y="0"/>
                  </a:lnTo>
                  <a:lnTo>
                    <a:pt x="183" y="0"/>
                  </a:lnTo>
                  <a:lnTo>
                    <a:pt x="81" y="4"/>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67" name="Freeform 1098"/>
            <p:cNvSpPr>
              <a:spLocks/>
            </p:cNvSpPr>
            <p:nvPr/>
          </p:nvSpPr>
          <p:spPr bwMode="auto">
            <a:xfrm>
              <a:off x="1907" y="3091"/>
              <a:ext cx="16" cy="237"/>
            </a:xfrm>
            <a:custGeom>
              <a:avLst/>
              <a:gdLst>
                <a:gd name="T0" fmla="*/ 8 w 16"/>
                <a:gd name="T1" fmla="*/ 237 h 237"/>
                <a:gd name="T2" fmla="*/ 2 w 16"/>
                <a:gd name="T3" fmla="*/ 212 h 237"/>
                <a:gd name="T4" fmla="*/ 0 w 16"/>
                <a:gd name="T5" fmla="*/ 190 h 237"/>
                <a:gd name="T6" fmla="*/ 2 w 16"/>
                <a:gd name="T7" fmla="*/ 156 h 237"/>
                <a:gd name="T8" fmla="*/ 10 w 16"/>
                <a:gd name="T9" fmla="*/ 123 h 237"/>
                <a:gd name="T10" fmla="*/ 16 w 16"/>
                <a:gd name="T11" fmla="*/ 71 h 237"/>
                <a:gd name="T12" fmla="*/ 12 w 16"/>
                <a:gd name="T13" fmla="*/ 31 h 237"/>
                <a:gd name="T14" fmla="*/ 8 w 16"/>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37"/>
                <a:gd name="T26" fmla="*/ 16 w 16"/>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37">
                  <a:moveTo>
                    <a:pt x="8" y="237"/>
                  </a:moveTo>
                  <a:lnTo>
                    <a:pt x="2" y="212"/>
                  </a:lnTo>
                  <a:lnTo>
                    <a:pt x="0" y="190"/>
                  </a:lnTo>
                  <a:lnTo>
                    <a:pt x="2" y="156"/>
                  </a:lnTo>
                  <a:lnTo>
                    <a:pt x="10" y="123"/>
                  </a:lnTo>
                  <a:lnTo>
                    <a:pt x="16" y="71"/>
                  </a:lnTo>
                  <a:lnTo>
                    <a:pt x="12" y="31"/>
                  </a:lnTo>
                  <a:lnTo>
                    <a:pt x="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68" name="Freeform 1099"/>
            <p:cNvSpPr>
              <a:spLocks/>
            </p:cNvSpPr>
            <p:nvPr/>
          </p:nvSpPr>
          <p:spPr bwMode="auto">
            <a:xfrm>
              <a:off x="1915" y="3191"/>
              <a:ext cx="79" cy="137"/>
            </a:xfrm>
            <a:custGeom>
              <a:avLst/>
              <a:gdLst>
                <a:gd name="T0" fmla="*/ 0 w 79"/>
                <a:gd name="T1" fmla="*/ 137 h 137"/>
                <a:gd name="T2" fmla="*/ 2 w 79"/>
                <a:gd name="T3" fmla="*/ 137 h 137"/>
                <a:gd name="T4" fmla="*/ 2 w 79"/>
                <a:gd name="T5" fmla="*/ 135 h 137"/>
                <a:gd name="T6" fmla="*/ 10 w 79"/>
                <a:gd name="T7" fmla="*/ 110 h 137"/>
                <a:gd name="T8" fmla="*/ 19 w 79"/>
                <a:gd name="T9" fmla="*/ 90 h 137"/>
                <a:gd name="T10" fmla="*/ 33 w 79"/>
                <a:gd name="T11" fmla="*/ 73 h 137"/>
                <a:gd name="T12" fmla="*/ 50 w 79"/>
                <a:gd name="T13" fmla="*/ 58 h 137"/>
                <a:gd name="T14" fmla="*/ 61 w 79"/>
                <a:gd name="T15" fmla="*/ 44 h 137"/>
                <a:gd name="T16" fmla="*/ 73 w 79"/>
                <a:gd name="T17" fmla="*/ 31 h 137"/>
                <a:gd name="T18" fmla="*/ 77 w 79"/>
                <a:gd name="T19" fmla="*/ 14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2" y="137"/>
                  </a:lnTo>
                  <a:lnTo>
                    <a:pt x="2" y="135"/>
                  </a:lnTo>
                  <a:lnTo>
                    <a:pt x="10" y="110"/>
                  </a:lnTo>
                  <a:lnTo>
                    <a:pt x="19" y="90"/>
                  </a:lnTo>
                  <a:lnTo>
                    <a:pt x="33" y="73"/>
                  </a:lnTo>
                  <a:lnTo>
                    <a:pt x="50" y="58"/>
                  </a:lnTo>
                  <a:lnTo>
                    <a:pt x="61" y="44"/>
                  </a:lnTo>
                  <a:lnTo>
                    <a:pt x="73" y="31"/>
                  </a:lnTo>
                  <a:lnTo>
                    <a:pt x="77" y="14"/>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69" name="Freeform 1100"/>
            <p:cNvSpPr>
              <a:spLocks/>
            </p:cNvSpPr>
            <p:nvPr/>
          </p:nvSpPr>
          <p:spPr bwMode="auto">
            <a:xfrm>
              <a:off x="1988" y="2954"/>
              <a:ext cx="13" cy="237"/>
            </a:xfrm>
            <a:custGeom>
              <a:avLst/>
              <a:gdLst>
                <a:gd name="T0" fmla="*/ 6 w 13"/>
                <a:gd name="T1" fmla="*/ 0 h 237"/>
                <a:gd name="T2" fmla="*/ 0 w 13"/>
                <a:gd name="T3" fmla="*/ 35 h 237"/>
                <a:gd name="T4" fmla="*/ 0 w 13"/>
                <a:gd name="T5" fmla="*/ 62 h 237"/>
                <a:gd name="T6" fmla="*/ 2 w 13"/>
                <a:gd name="T7" fmla="*/ 87 h 237"/>
                <a:gd name="T8" fmla="*/ 10 w 13"/>
                <a:gd name="T9" fmla="*/ 112 h 237"/>
                <a:gd name="T10" fmla="*/ 13 w 13"/>
                <a:gd name="T11" fmla="*/ 152 h 237"/>
                <a:gd name="T12" fmla="*/ 12 w 13"/>
                <a:gd name="T13" fmla="*/ 201 h 237"/>
                <a:gd name="T14" fmla="*/ 10 w 13"/>
                <a:gd name="T15" fmla="*/ 216 h 237"/>
                <a:gd name="T16" fmla="*/ 6 w 13"/>
                <a:gd name="T17" fmla="*/ 237 h 2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37"/>
                <a:gd name="T29" fmla="*/ 13 w 13"/>
                <a:gd name="T30" fmla="*/ 237 h 2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37">
                  <a:moveTo>
                    <a:pt x="6" y="0"/>
                  </a:moveTo>
                  <a:lnTo>
                    <a:pt x="0" y="35"/>
                  </a:lnTo>
                  <a:lnTo>
                    <a:pt x="0" y="62"/>
                  </a:lnTo>
                  <a:lnTo>
                    <a:pt x="2" y="87"/>
                  </a:lnTo>
                  <a:lnTo>
                    <a:pt x="10" y="112"/>
                  </a:lnTo>
                  <a:lnTo>
                    <a:pt x="13" y="152"/>
                  </a:lnTo>
                  <a:lnTo>
                    <a:pt x="12" y="201"/>
                  </a:lnTo>
                  <a:lnTo>
                    <a:pt x="10" y="216"/>
                  </a:lnTo>
                  <a:lnTo>
                    <a:pt x="6" y="2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70" name="Freeform 1101"/>
            <p:cNvSpPr>
              <a:spLocks/>
            </p:cNvSpPr>
            <p:nvPr/>
          </p:nvSpPr>
          <p:spPr bwMode="auto">
            <a:xfrm>
              <a:off x="1915" y="2954"/>
              <a:ext cx="79" cy="137"/>
            </a:xfrm>
            <a:custGeom>
              <a:avLst/>
              <a:gdLst>
                <a:gd name="T0" fmla="*/ 79 w 79"/>
                <a:gd name="T1" fmla="*/ 0 h 137"/>
                <a:gd name="T2" fmla="*/ 67 w 79"/>
                <a:gd name="T3" fmla="*/ 14 h 137"/>
                <a:gd name="T4" fmla="*/ 58 w 79"/>
                <a:gd name="T5" fmla="*/ 25 h 137"/>
                <a:gd name="T6" fmla="*/ 29 w 79"/>
                <a:gd name="T7" fmla="*/ 68 h 137"/>
                <a:gd name="T8" fmla="*/ 10 w 79"/>
                <a:gd name="T9" fmla="*/ 106 h 137"/>
                <a:gd name="T10" fmla="*/ 4 w 79"/>
                <a:gd name="T11" fmla="*/ 124 h 137"/>
                <a:gd name="T12" fmla="*/ 0 w 79"/>
                <a:gd name="T13" fmla="*/ 137 h 137"/>
                <a:gd name="T14" fmla="*/ 0 60000 65536"/>
                <a:gd name="T15" fmla="*/ 0 60000 65536"/>
                <a:gd name="T16" fmla="*/ 0 60000 65536"/>
                <a:gd name="T17" fmla="*/ 0 60000 65536"/>
                <a:gd name="T18" fmla="*/ 0 60000 65536"/>
                <a:gd name="T19" fmla="*/ 0 60000 65536"/>
                <a:gd name="T20" fmla="*/ 0 60000 65536"/>
                <a:gd name="T21" fmla="*/ 0 w 79"/>
                <a:gd name="T22" fmla="*/ 0 h 137"/>
                <a:gd name="T23" fmla="*/ 79 w 79"/>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7">
                  <a:moveTo>
                    <a:pt x="79" y="0"/>
                  </a:moveTo>
                  <a:lnTo>
                    <a:pt x="67" y="14"/>
                  </a:lnTo>
                  <a:lnTo>
                    <a:pt x="58" y="25"/>
                  </a:lnTo>
                  <a:lnTo>
                    <a:pt x="29" y="68"/>
                  </a:lnTo>
                  <a:lnTo>
                    <a:pt x="10" y="106"/>
                  </a:lnTo>
                  <a:lnTo>
                    <a:pt x="4" y="124"/>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71" name="Freeform 1102"/>
            <p:cNvSpPr>
              <a:spLocks/>
            </p:cNvSpPr>
            <p:nvPr/>
          </p:nvSpPr>
          <p:spPr bwMode="auto">
            <a:xfrm>
              <a:off x="1434" y="3039"/>
              <a:ext cx="40" cy="289"/>
            </a:xfrm>
            <a:custGeom>
              <a:avLst/>
              <a:gdLst>
                <a:gd name="T0" fmla="*/ 6 w 40"/>
                <a:gd name="T1" fmla="*/ 289 h 289"/>
                <a:gd name="T2" fmla="*/ 6 w 40"/>
                <a:gd name="T3" fmla="*/ 289 h 289"/>
                <a:gd name="T4" fmla="*/ 10 w 40"/>
                <a:gd name="T5" fmla="*/ 256 h 289"/>
                <a:gd name="T6" fmla="*/ 12 w 40"/>
                <a:gd name="T7" fmla="*/ 231 h 289"/>
                <a:gd name="T8" fmla="*/ 10 w 40"/>
                <a:gd name="T9" fmla="*/ 200 h 289"/>
                <a:gd name="T10" fmla="*/ 6 w 40"/>
                <a:gd name="T11" fmla="*/ 177 h 289"/>
                <a:gd name="T12" fmla="*/ 2 w 40"/>
                <a:gd name="T13" fmla="*/ 131 h 289"/>
                <a:gd name="T14" fmla="*/ 0 w 40"/>
                <a:gd name="T15" fmla="*/ 94 h 289"/>
                <a:gd name="T16" fmla="*/ 2 w 40"/>
                <a:gd name="T17" fmla="*/ 69 h 289"/>
                <a:gd name="T18" fmla="*/ 6 w 40"/>
                <a:gd name="T19" fmla="*/ 52 h 289"/>
                <a:gd name="T20" fmla="*/ 40 w 40"/>
                <a:gd name="T21" fmla="*/ 0 h 2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289"/>
                <a:gd name="T35" fmla="*/ 40 w 40"/>
                <a:gd name="T36" fmla="*/ 289 h 2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289">
                  <a:moveTo>
                    <a:pt x="6" y="289"/>
                  </a:moveTo>
                  <a:lnTo>
                    <a:pt x="6" y="289"/>
                  </a:lnTo>
                  <a:lnTo>
                    <a:pt x="10" y="256"/>
                  </a:lnTo>
                  <a:lnTo>
                    <a:pt x="12" y="231"/>
                  </a:lnTo>
                  <a:lnTo>
                    <a:pt x="10" y="200"/>
                  </a:lnTo>
                  <a:lnTo>
                    <a:pt x="6" y="177"/>
                  </a:lnTo>
                  <a:lnTo>
                    <a:pt x="2" y="131"/>
                  </a:lnTo>
                  <a:lnTo>
                    <a:pt x="0" y="94"/>
                  </a:lnTo>
                  <a:lnTo>
                    <a:pt x="2" y="69"/>
                  </a:lnTo>
                  <a:lnTo>
                    <a:pt x="6" y="52"/>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72" name="Freeform 1103"/>
            <p:cNvSpPr>
              <a:spLocks/>
            </p:cNvSpPr>
            <p:nvPr/>
          </p:nvSpPr>
          <p:spPr bwMode="auto">
            <a:xfrm>
              <a:off x="1517" y="2949"/>
              <a:ext cx="192" cy="13"/>
            </a:xfrm>
            <a:custGeom>
              <a:avLst/>
              <a:gdLst>
                <a:gd name="T0" fmla="*/ 0 w 192"/>
                <a:gd name="T1" fmla="*/ 13 h 13"/>
                <a:gd name="T2" fmla="*/ 11 w 192"/>
                <a:gd name="T3" fmla="*/ 7 h 13"/>
                <a:gd name="T4" fmla="*/ 21 w 192"/>
                <a:gd name="T5" fmla="*/ 4 h 13"/>
                <a:gd name="T6" fmla="*/ 38 w 192"/>
                <a:gd name="T7" fmla="*/ 0 h 13"/>
                <a:gd name="T8" fmla="*/ 67 w 192"/>
                <a:gd name="T9" fmla="*/ 0 h 13"/>
                <a:gd name="T10" fmla="*/ 96 w 192"/>
                <a:gd name="T11" fmla="*/ 5 h 13"/>
                <a:gd name="T12" fmla="*/ 117 w 192"/>
                <a:gd name="T13" fmla="*/ 9 h 13"/>
                <a:gd name="T14" fmla="*/ 140 w 192"/>
                <a:gd name="T15" fmla="*/ 13 h 13"/>
                <a:gd name="T16" fmla="*/ 169 w 192"/>
                <a:gd name="T17" fmla="*/ 9 h 13"/>
                <a:gd name="T18" fmla="*/ 192 w 192"/>
                <a:gd name="T19" fmla="*/ 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2"/>
                <a:gd name="T31" fmla="*/ 0 h 13"/>
                <a:gd name="T32" fmla="*/ 192 w 19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2" h="13">
                  <a:moveTo>
                    <a:pt x="0" y="13"/>
                  </a:moveTo>
                  <a:lnTo>
                    <a:pt x="11" y="7"/>
                  </a:lnTo>
                  <a:lnTo>
                    <a:pt x="21" y="4"/>
                  </a:lnTo>
                  <a:lnTo>
                    <a:pt x="38" y="0"/>
                  </a:lnTo>
                  <a:lnTo>
                    <a:pt x="67" y="0"/>
                  </a:lnTo>
                  <a:lnTo>
                    <a:pt x="96" y="5"/>
                  </a:lnTo>
                  <a:lnTo>
                    <a:pt x="117" y="9"/>
                  </a:lnTo>
                  <a:lnTo>
                    <a:pt x="140" y="13"/>
                  </a:lnTo>
                  <a:lnTo>
                    <a:pt x="169" y="9"/>
                  </a:lnTo>
                  <a:lnTo>
                    <a:pt x="192"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73" name="Freeform 1104"/>
            <p:cNvSpPr>
              <a:spLocks/>
            </p:cNvSpPr>
            <p:nvPr/>
          </p:nvSpPr>
          <p:spPr bwMode="auto">
            <a:xfrm>
              <a:off x="1850" y="2951"/>
              <a:ext cx="144" cy="7"/>
            </a:xfrm>
            <a:custGeom>
              <a:avLst/>
              <a:gdLst>
                <a:gd name="T0" fmla="*/ 0 w 144"/>
                <a:gd name="T1" fmla="*/ 0 h 7"/>
                <a:gd name="T2" fmla="*/ 23 w 144"/>
                <a:gd name="T3" fmla="*/ 0 h 7"/>
                <a:gd name="T4" fmla="*/ 48 w 144"/>
                <a:gd name="T5" fmla="*/ 3 h 7"/>
                <a:gd name="T6" fmla="*/ 86 w 144"/>
                <a:gd name="T7" fmla="*/ 7 h 7"/>
                <a:gd name="T8" fmla="*/ 119 w 144"/>
                <a:gd name="T9" fmla="*/ 5 h 7"/>
                <a:gd name="T10" fmla="*/ 144 w 144"/>
                <a:gd name="T11" fmla="*/ 3 h 7"/>
                <a:gd name="T12" fmla="*/ 0 60000 65536"/>
                <a:gd name="T13" fmla="*/ 0 60000 65536"/>
                <a:gd name="T14" fmla="*/ 0 60000 65536"/>
                <a:gd name="T15" fmla="*/ 0 60000 65536"/>
                <a:gd name="T16" fmla="*/ 0 60000 65536"/>
                <a:gd name="T17" fmla="*/ 0 60000 65536"/>
                <a:gd name="T18" fmla="*/ 0 w 144"/>
                <a:gd name="T19" fmla="*/ 0 h 7"/>
                <a:gd name="T20" fmla="*/ 144 w 14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4" h="7">
                  <a:moveTo>
                    <a:pt x="0" y="0"/>
                  </a:moveTo>
                  <a:lnTo>
                    <a:pt x="23" y="0"/>
                  </a:lnTo>
                  <a:lnTo>
                    <a:pt x="48" y="3"/>
                  </a:lnTo>
                  <a:lnTo>
                    <a:pt x="86" y="7"/>
                  </a:lnTo>
                  <a:lnTo>
                    <a:pt x="119" y="5"/>
                  </a:lnTo>
                  <a:lnTo>
                    <a:pt x="144" y="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74" name="Freeform 1105"/>
            <p:cNvSpPr>
              <a:spLocks/>
            </p:cNvSpPr>
            <p:nvPr/>
          </p:nvSpPr>
          <p:spPr bwMode="auto">
            <a:xfrm>
              <a:off x="1440" y="2954"/>
              <a:ext cx="269" cy="143"/>
            </a:xfrm>
            <a:custGeom>
              <a:avLst/>
              <a:gdLst>
                <a:gd name="T0" fmla="*/ 269 w 269"/>
                <a:gd name="T1" fmla="*/ 0 h 143"/>
                <a:gd name="T2" fmla="*/ 254 w 269"/>
                <a:gd name="T3" fmla="*/ 16 h 143"/>
                <a:gd name="T4" fmla="*/ 244 w 269"/>
                <a:gd name="T5" fmla="*/ 29 h 143"/>
                <a:gd name="T6" fmla="*/ 238 w 269"/>
                <a:gd name="T7" fmla="*/ 49 h 143"/>
                <a:gd name="T8" fmla="*/ 233 w 269"/>
                <a:gd name="T9" fmla="*/ 66 h 143"/>
                <a:gd name="T10" fmla="*/ 223 w 269"/>
                <a:gd name="T11" fmla="*/ 93 h 143"/>
                <a:gd name="T12" fmla="*/ 206 w 269"/>
                <a:gd name="T13" fmla="*/ 118 h 143"/>
                <a:gd name="T14" fmla="*/ 188 w 269"/>
                <a:gd name="T15" fmla="*/ 137 h 143"/>
                <a:gd name="T16" fmla="*/ 159 w 269"/>
                <a:gd name="T17" fmla="*/ 131 h 143"/>
                <a:gd name="T18" fmla="*/ 138 w 269"/>
                <a:gd name="T19" fmla="*/ 131 h 143"/>
                <a:gd name="T20" fmla="*/ 115 w 269"/>
                <a:gd name="T21" fmla="*/ 133 h 143"/>
                <a:gd name="T22" fmla="*/ 92 w 269"/>
                <a:gd name="T23" fmla="*/ 137 h 143"/>
                <a:gd name="T24" fmla="*/ 57 w 269"/>
                <a:gd name="T25" fmla="*/ 143 h 143"/>
                <a:gd name="T26" fmla="*/ 25 w 269"/>
                <a:gd name="T27" fmla="*/ 141 h 143"/>
                <a:gd name="T28" fmla="*/ 0 w 269"/>
                <a:gd name="T29" fmla="*/ 137 h 1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9"/>
                <a:gd name="T46" fmla="*/ 0 h 143"/>
                <a:gd name="T47" fmla="*/ 269 w 269"/>
                <a:gd name="T48" fmla="*/ 143 h 1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9" h="143">
                  <a:moveTo>
                    <a:pt x="269" y="0"/>
                  </a:moveTo>
                  <a:lnTo>
                    <a:pt x="254" y="16"/>
                  </a:lnTo>
                  <a:lnTo>
                    <a:pt x="244" y="29"/>
                  </a:lnTo>
                  <a:lnTo>
                    <a:pt x="238" y="49"/>
                  </a:lnTo>
                  <a:lnTo>
                    <a:pt x="233" y="66"/>
                  </a:lnTo>
                  <a:lnTo>
                    <a:pt x="223" y="93"/>
                  </a:lnTo>
                  <a:lnTo>
                    <a:pt x="206" y="118"/>
                  </a:lnTo>
                  <a:lnTo>
                    <a:pt x="188" y="137"/>
                  </a:lnTo>
                  <a:lnTo>
                    <a:pt x="159" y="131"/>
                  </a:lnTo>
                  <a:lnTo>
                    <a:pt x="138" y="131"/>
                  </a:lnTo>
                  <a:lnTo>
                    <a:pt x="115" y="133"/>
                  </a:lnTo>
                  <a:lnTo>
                    <a:pt x="92" y="137"/>
                  </a:lnTo>
                  <a:lnTo>
                    <a:pt x="57" y="143"/>
                  </a:lnTo>
                  <a:lnTo>
                    <a:pt x="25" y="141"/>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75" name="Freeform 1106"/>
            <p:cNvSpPr>
              <a:spLocks/>
            </p:cNvSpPr>
            <p:nvPr/>
          </p:nvSpPr>
          <p:spPr bwMode="auto">
            <a:xfrm>
              <a:off x="1748" y="3079"/>
              <a:ext cx="167" cy="22"/>
            </a:xfrm>
            <a:custGeom>
              <a:avLst/>
              <a:gdLst>
                <a:gd name="T0" fmla="*/ 167 w 167"/>
                <a:gd name="T1" fmla="*/ 12 h 22"/>
                <a:gd name="T2" fmla="*/ 165 w 167"/>
                <a:gd name="T3" fmla="*/ 12 h 22"/>
                <a:gd name="T4" fmla="*/ 165 w 167"/>
                <a:gd name="T5" fmla="*/ 12 h 22"/>
                <a:gd name="T6" fmla="*/ 140 w 167"/>
                <a:gd name="T7" fmla="*/ 4 h 22"/>
                <a:gd name="T8" fmla="*/ 123 w 167"/>
                <a:gd name="T9" fmla="*/ 0 h 22"/>
                <a:gd name="T10" fmla="*/ 100 w 167"/>
                <a:gd name="T11" fmla="*/ 6 h 22"/>
                <a:gd name="T12" fmla="*/ 78 w 167"/>
                <a:gd name="T13" fmla="*/ 14 h 22"/>
                <a:gd name="T14" fmla="*/ 61 w 167"/>
                <a:gd name="T15" fmla="*/ 20 h 22"/>
                <a:gd name="T16" fmla="*/ 46 w 167"/>
                <a:gd name="T17" fmla="*/ 22 h 22"/>
                <a:gd name="T18" fmla="*/ 19 w 167"/>
                <a:gd name="T19" fmla="*/ 18 h 22"/>
                <a:gd name="T20" fmla="*/ 0 w 167"/>
                <a:gd name="T21" fmla="*/ 1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7"/>
                <a:gd name="T34" fmla="*/ 0 h 22"/>
                <a:gd name="T35" fmla="*/ 167 w 167"/>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7" h="22">
                  <a:moveTo>
                    <a:pt x="167" y="12"/>
                  </a:moveTo>
                  <a:lnTo>
                    <a:pt x="165" y="12"/>
                  </a:lnTo>
                  <a:lnTo>
                    <a:pt x="140" y="4"/>
                  </a:lnTo>
                  <a:lnTo>
                    <a:pt x="123" y="0"/>
                  </a:lnTo>
                  <a:lnTo>
                    <a:pt x="100" y="6"/>
                  </a:lnTo>
                  <a:lnTo>
                    <a:pt x="78" y="14"/>
                  </a:lnTo>
                  <a:lnTo>
                    <a:pt x="61" y="20"/>
                  </a:lnTo>
                  <a:lnTo>
                    <a:pt x="46" y="22"/>
                  </a:lnTo>
                  <a:lnTo>
                    <a:pt x="19" y="18"/>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76" name="Freeform 1107"/>
            <p:cNvSpPr>
              <a:spLocks/>
            </p:cNvSpPr>
            <p:nvPr/>
          </p:nvSpPr>
          <p:spPr bwMode="auto">
            <a:xfrm>
              <a:off x="1628" y="2954"/>
              <a:ext cx="120" cy="197"/>
            </a:xfrm>
            <a:custGeom>
              <a:avLst/>
              <a:gdLst>
                <a:gd name="T0" fmla="*/ 81 w 120"/>
                <a:gd name="T1" fmla="*/ 0 h 197"/>
                <a:gd name="T2" fmla="*/ 83 w 120"/>
                <a:gd name="T3" fmla="*/ 12 h 197"/>
                <a:gd name="T4" fmla="*/ 83 w 120"/>
                <a:gd name="T5" fmla="*/ 24 h 197"/>
                <a:gd name="T6" fmla="*/ 81 w 120"/>
                <a:gd name="T7" fmla="*/ 43 h 197"/>
                <a:gd name="T8" fmla="*/ 81 w 120"/>
                <a:gd name="T9" fmla="*/ 58 h 197"/>
                <a:gd name="T10" fmla="*/ 70 w 120"/>
                <a:gd name="T11" fmla="*/ 66 h 197"/>
                <a:gd name="T12" fmla="*/ 66 w 120"/>
                <a:gd name="T13" fmla="*/ 75 h 197"/>
                <a:gd name="T14" fmla="*/ 60 w 120"/>
                <a:gd name="T15" fmla="*/ 93 h 197"/>
                <a:gd name="T16" fmla="*/ 56 w 120"/>
                <a:gd name="T17" fmla="*/ 106 h 197"/>
                <a:gd name="T18" fmla="*/ 46 w 120"/>
                <a:gd name="T19" fmla="*/ 125 h 197"/>
                <a:gd name="T20" fmla="*/ 39 w 120"/>
                <a:gd name="T21" fmla="*/ 143 h 197"/>
                <a:gd name="T22" fmla="*/ 20 w 120"/>
                <a:gd name="T23" fmla="*/ 174 h 197"/>
                <a:gd name="T24" fmla="*/ 0 w 120"/>
                <a:gd name="T25" fmla="*/ 195 h 197"/>
                <a:gd name="T26" fmla="*/ 21 w 120"/>
                <a:gd name="T27" fmla="*/ 197 h 197"/>
                <a:gd name="T28" fmla="*/ 41 w 120"/>
                <a:gd name="T29" fmla="*/ 197 h 197"/>
                <a:gd name="T30" fmla="*/ 98 w 120"/>
                <a:gd name="T31" fmla="*/ 197 h 197"/>
                <a:gd name="T32" fmla="*/ 110 w 120"/>
                <a:gd name="T33" fmla="*/ 197 h 197"/>
                <a:gd name="T34" fmla="*/ 120 w 120"/>
                <a:gd name="T35" fmla="*/ 195 h 1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97"/>
                <a:gd name="T56" fmla="*/ 120 w 120"/>
                <a:gd name="T57" fmla="*/ 197 h 1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97">
                  <a:moveTo>
                    <a:pt x="81" y="0"/>
                  </a:moveTo>
                  <a:lnTo>
                    <a:pt x="83" y="12"/>
                  </a:lnTo>
                  <a:lnTo>
                    <a:pt x="83" y="24"/>
                  </a:lnTo>
                  <a:lnTo>
                    <a:pt x="81" y="43"/>
                  </a:lnTo>
                  <a:lnTo>
                    <a:pt x="81" y="58"/>
                  </a:lnTo>
                  <a:lnTo>
                    <a:pt x="70" y="66"/>
                  </a:lnTo>
                  <a:lnTo>
                    <a:pt x="66" y="75"/>
                  </a:lnTo>
                  <a:lnTo>
                    <a:pt x="60" y="93"/>
                  </a:lnTo>
                  <a:lnTo>
                    <a:pt x="56" y="106"/>
                  </a:lnTo>
                  <a:lnTo>
                    <a:pt x="46" y="125"/>
                  </a:lnTo>
                  <a:lnTo>
                    <a:pt x="39" y="143"/>
                  </a:lnTo>
                  <a:lnTo>
                    <a:pt x="20" y="174"/>
                  </a:lnTo>
                  <a:lnTo>
                    <a:pt x="0" y="195"/>
                  </a:lnTo>
                  <a:lnTo>
                    <a:pt x="21" y="197"/>
                  </a:lnTo>
                  <a:lnTo>
                    <a:pt x="41" y="197"/>
                  </a:lnTo>
                  <a:lnTo>
                    <a:pt x="98" y="197"/>
                  </a:lnTo>
                  <a:lnTo>
                    <a:pt x="110" y="197"/>
                  </a:lnTo>
                  <a:lnTo>
                    <a:pt x="120" y="19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77" name="Freeform 1108"/>
            <p:cNvSpPr>
              <a:spLocks/>
            </p:cNvSpPr>
            <p:nvPr/>
          </p:nvSpPr>
          <p:spPr bwMode="auto">
            <a:xfrm>
              <a:off x="1709" y="3012"/>
              <a:ext cx="85" cy="4"/>
            </a:xfrm>
            <a:custGeom>
              <a:avLst/>
              <a:gdLst>
                <a:gd name="T0" fmla="*/ 0 w 85"/>
                <a:gd name="T1" fmla="*/ 0 h 4"/>
                <a:gd name="T2" fmla="*/ 12 w 85"/>
                <a:gd name="T3" fmla="*/ 2 h 4"/>
                <a:gd name="T4" fmla="*/ 23 w 85"/>
                <a:gd name="T5" fmla="*/ 2 h 4"/>
                <a:gd name="T6" fmla="*/ 44 w 85"/>
                <a:gd name="T7" fmla="*/ 4 h 4"/>
                <a:gd name="T8" fmla="*/ 60 w 85"/>
                <a:gd name="T9" fmla="*/ 2 h 4"/>
                <a:gd name="T10" fmla="*/ 75 w 85"/>
                <a:gd name="T11" fmla="*/ 0 h 4"/>
                <a:gd name="T12" fmla="*/ 85 w 85"/>
                <a:gd name="T13" fmla="*/ 0 h 4"/>
                <a:gd name="T14" fmla="*/ 0 60000 65536"/>
                <a:gd name="T15" fmla="*/ 0 60000 65536"/>
                <a:gd name="T16" fmla="*/ 0 60000 65536"/>
                <a:gd name="T17" fmla="*/ 0 60000 65536"/>
                <a:gd name="T18" fmla="*/ 0 60000 65536"/>
                <a:gd name="T19" fmla="*/ 0 60000 65536"/>
                <a:gd name="T20" fmla="*/ 0 60000 65536"/>
                <a:gd name="T21" fmla="*/ 0 w 85"/>
                <a:gd name="T22" fmla="*/ 0 h 4"/>
                <a:gd name="T23" fmla="*/ 85 w 85"/>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4">
                  <a:moveTo>
                    <a:pt x="0" y="0"/>
                  </a:moveTo>
                  <a:lnTo>
                    <a:pt x="12" y="2"/>
                  </a:lnTo>
                  <a:lnTo>
                    <a:pt x="23" y="2"/>
                  </a:lnTo>
                  <a:lnTo>
                    <a:pt x="44" y="4"/>
                  </a:lnTo>
                  <a:lnTo>
                    <a:pt x="60" y="2"/>
                  </a:lnTo>
                  <a:lnTo>
                    <a:pt x="75" y="0"/>
                  </a:lnTo>
                  <a:lnTo>
                    <a:pt x="8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78" name="Freeform 1109"/>
            <p:cNvSpPr>
              <a:spLocks/>
            </p:cNvSpPr>
            <p:nvPr/>
          </p:nvSpPr>
          <p:spPr bwMode="auto">
            <a:xfrm>
              <a:off x="1628" y="3091"/>
              <a:ext cx="2" cy="58"/>
            </a:xfrm>
            <a:custGeom>
              <a:avLst/>
              <a:gdLst>
                <a:gd name="T0" fmla="*/ 0 w 2"/>
                <a:gd name="T1" fmla="*/ 0 h 58"/>
                <a:gd name="T2" fmla="*/ 2 w 2"/>
                <a:gd name="T3" fmla="*/ 12 h 58"/>
                <a:gd name="T4" fmla="*/ 2 w 2"/>
                <a:gd name="T5" fmla="*/ 19 h 58"/>
                <a:gd name="T6" fmla="*/ 2 w 2"/>
                <a:gd name="T7" fmla="*/ 40 h 58"/>
                <a:gd name="T8" fmla="*/ 0 w 2"/>
                <a:gd name="T9" fmla="*/ 58 h 58"/>
                <a:gd name="T10" fmla="*/ 0 60000 65536"/>
                <a:gd name="T11" fmla="*/ 0 60000 65536"/>
                <a:gd name="T12" fmla="*/ 0 60000 65536"/>
                <a:gd name="T13" fmla="*/ 0 60000 65536"/>
                <a:gd name="T14" fmla="*/ 0 60000 65536"/>
                <a:gd name="T15" fmla="*/ 0 w 2"/>
                <a:gd name="T16" fmla="*/ 0 h 58"/>
                <a:gd name="T17" fmla="*/ 2 w 2"/>
                <a:gd name="T18" fmla="*/ 58 h 58"/>
              </a:gdLst>
              <a:ahLst/>
              <a:cxnLst>
                <a:cxn ang="T10">
                  <a:pos x="T0" y="T1"/>
                </a:cxn>
                <a:cxn ang="T11">
                  <a:pos x="T2" y="T3"/>
                </a:cxn>
                <a:cxn ang="T12">
                  <a:pos x="T4" y="T5"/>
                </a:cxn>
                <a:cxn ang="T13">
                  <a:pos x="T6" y="T7"/>
                </a:cxn>
                <a:cxn ang="T14">
                  <a:pos x="T8" y="T9"/>
                </a:cxn>
              </a:cxnLst>
              <a:rect l="T15" t="T16" r="T17" b="T18"/>
              <a:pathLst>
                <a:path w="2" h="58">
                  <a:moveTo>
                    <a:pt x="0" y="0"/>
                  </a:moveTo>
                  <a:lnTo>
                    <a:pt x="2" y="12"/>
                  </a:lnTo>
                  <a:lnTo>
                    <a:pt x="2" y="19"/>
                  </a:lnTo>
                  <a:lnTo>
                    <a:pt x="2" y="40"/>
                  </a:lnTo>
                  <a:lnTo>
                    <a:pt x="0"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79" name="Freeform 1110"/>
            <p:cNvSpPr>
              <a:spLocks/>
            </p:cNvSpPr>
            <p:nvPr/>
          </p:nvSpPr>
          <p:spPr bwMode="auto">
            <a:xfrm>
              <a:off x="1744" y="3091"/>
              <a:ext cx="4" cy="58"/>
            </a:xfrm>
            <a:custGeom>
              <a:avLst/>
              <a:gdLst>
                <a:gd name="T0" fmla="*/ 4 w 4"/>
                <a:gd name="T1" fmla="*/ 0 h 58"/>
                <a:gd name="T2" fmla="*/ 0 w 4"/>
                <a:gd name="T3" fmla="*/ 15 h 58"/>
                <a:gd name="T4" fmla="*/ 0 w 4"/>
                <a:gd name="T5" fmla="*/ 29 h 58"/>
                <a:gd name="T6" fmla="*/ 0 w 4"/>
                <a:gd name="T7" fmla="*/ 44 h 58"/>
                <a:gd name="T8" fmla="*/ 4 w 4"/>
                <a:gd name="T9" fmla="*/ 58 h 58"/>
                <a:gd name="T10" fmla="*/ 0 60000 65536"/>
                <a:gd name="T11" fmla="*/ 0 60000 65536"/>
                <a:gd name="T12" fmla="*/ 0 60000 65536"/>
                <a:gd name="T13" fmla="*/ 0 60000 65536"/>
                <a:gd name="T14" fmla="*/ 0 60000 65536"/>
                <a:gd name="T15" fmla="*/ 0 w 4"/>
                <a:gd name="T16" fmla="*/ 0 h 58"/>
                <a:gd name="T17" fmla="*/ 4 w 4"/>
                <a:gd name="T18" fmla="*/ 58 h 58"/>
              </a:gdLst>
              <a:ahLst/>
              <a:cxnLst>
                <a:cxn ang="T10">
                  <a:pos x="T0" y="T1"/>
                </a:cxn>
                <a:cxn ang="T11">
                  <a:pos x="T2" y="T3"/>
                </a:cxn>
                <a:cxn ang="T12">
                  <a:pos x="T4" y="T5"/>
                </a:cxn>
                <a:cxn ang="T13">
                  <a:pos x="T6" y="T7"/>
                </a:cxn>
                <a:cxn ang="T14">
                  <a:pos x="T8" y="T9"/>
                </a:cxn>
              </a:cxnLst>
              <a:rect l="T15" t="T16" r="T17" b="T18"/>
              <a:pathLst>
                <a:path w="4" h="58">
                  <a:moveTo>
                    <a:pt x="4" y="0"/>
                  </a:moveTo>
                  <a:lnTo>
                    <a:pt x="0" y="15"/>
                  </a:lnTo>
                  <a:lnTo>
                    <a:pt x="0" y="29"/>
                  </a:lnTo>
                  <a:lnTo>
                    <a:pt x="0" y="44"/>
                  </a:lnTo>
                  <a:lnTo>
                    <a:pt x="4"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80" name="Freeform 1111"/>
            <p:cNvSpPr>
              <a:spLocks/>
            </p:cNvSpPr>
            <p:nvPr/>
          </p:nvSpPr>
          <p:spPr bwMode="auto">
            <a:xfrm>
              <a:off x="1748" y="3016"/>
              <a:ext cx="46" cy="75"/>
            </a:xfrm>
            <a:custGeom>
              <a:avLst/>
              <a:gdLst>
                <a:gd name="T0" fmla="*/ 46 w 46"/>
                <a:gd name="T1" fmla="*/ 0 h 75"/>
                <a:gd name="T2" fmla="*/ 32 w 46"/>
                <a:gd name="T3" fmla="*/ 27 h 75"/>
                <a:gd name="T4" fmla="*/ 25 w 46"/>
                <a:gd name="T5" fmla="*/ 48 h 75"/>
                <a:gd name="T6" fmla="*/ 17 w 46"/>
                <a:gd name="T7" fmla="*/ 54 h 75"/>
                <a:gd name="T8" fmla="*/ 1 w 46"/>
                <a:gd name="T9" fmla="*/ 67 h 75"/>
                <a:gd name="T10" fmla="*/ 0 w 46"/>
                <a:gd name="T11" fmla="*/ 75 h 75"/>
                <a:gd name="T12" fmla="*/ 0 60000 65536"/>
                <a:gd name="T13" fmla="*/ 0 60000 65536"/>
                <a:gd name="T14" fmla="*/ 0 60000 65536"/>
                <a:gd name="T15" fmla="*/ 0 60000 65536"/>
                <a:gd name="T16" fmla="*/ 0 60000 65536"/>
                <a:gd name="T17" fmla="*/ 0 60000 65536"/>
                <a:gd name="T18" fmla="*/ 0 w 46"/>
                <a:gd name="T19" fmla="*/ 0 h 75"/>
                <a:gd name="T20" fmla="*/ 46 w 46"/>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46" h="75">
                  <a:moveTo>
                    <a:pt x="46" y="0"/>
                  </a:moveTo>
                  <a:lnTo>
                    <a:pt x="32" y="27"/>
                  </a:lnTo>
                  <a:lnTo>
                    <a:pt x="25" y="48"/>
                  </a:lnTo>
                  <a:lnTo>
                    <a:pt x="17" y="54"/>
                  </a:lnTo>
                  <a:lnTo>
                    <a:pt x="1"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81" name="Freeform 1112"/>
            <p:cNvSpPr>
              <a:spLocks/>
            </p:cNvSpPr>
            <p:nvPr/>
          </p:nvSpPr>
          <p:spPr bwMode="auto">
            <a:xfrm>
              <a:off x="1505" y="3133"/>
              <a:ext cx="56" cy="62"/>
            </a:xfrm>
            <a:custGeom>
              <a:avLst/>
              <a:gdLst>
                <a:gd name="T0" fmla="*/ 52 w 56"/>
                <a:gd name="T1" fmla="*/ 45 h 62"/>
                <a:gd name="T2" fmla="*/ 48 w 56"/>
                <a:gd name="T3" fmla="*/ 54 h 62"/>
                <a:gd name="T4" fmla="*/ 43 w 56"/>
                <a:gd name="T5" fmla="*/ 60 h 62"/>
                <a:gd name="T6" fmla="*/ 27 w 56"/>
                <a:gd name="T7" fmla="*/ 62 h 62"/>
                <a:gd name="T8" fmla="*/ 16 w 56"/>
                <a:gd name="T9" fmla="*/ 58 h 62"/>
                <a:gd name="T10" fmla="*/ 6 w 56"/>
                <a:gd name="T11" fmla="*/ 47 h 62"/>
                <a:gd name="T12" fmla="*/ 2 w 56"/>
                <a:gd name="T13" fmla="*/ 33 h 62"/>
                <a:gd name="T14" fmla="*/ 0 w 56"/>
                <a:gd name="T15" fmla="*/ 20 h 62"/>
                <a:gd name="T16" fmla="*/ 4 w 56"/>
                <a:gd name="T17" fmla="*/ 8 h 62"/>
                <a:gd name="T18" fmla="*/ 16 w 56"/>
                <a:gd name="T19" fmla="*/ 2 h 62"/>
                <a:gd name="T20" fmla="*/ 27 w 56"/>
                <a:gd name="T21" fmla="*/ 0 h 62"/>
                <a:gd name="T22" fmla="*/ 43 w 56"/>
                <a:gd name="T23" fmla="*/ 0 h 62"/>
                <a:gd name="T24" fmla="*/ 52 w 56"/>
                <a:gd name="T25" fmla="*/ 6 h 62"/>
                <a:gd name="T26" fmla="*/ 56 w 56"/>
                <a:gd name="T27" fmla="*/ 18 h 62"/>
                <a:gd name="T28" fmla="*/ 56 w 56"/>
                <a:gd name="T29" fmla="*/ 29 h 62"/>
                <a:gd name="T30" fmla="*/ 54 w 56"/>
                <a:gd name="T31" fmla="*/ 41 h 62"/>
                <a:gd name="T32" fmla="*/ 54 w 56"/>
                <a:gd name="T33" fmla="*/ 45 h 62"/>
                <a:gd name="T34" fmla="*/ 52 w 56"/>
                <a:gd name="T35" fmla="*/ 48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2" y="45"/>
                  </a:moveTo>
                  <a:lnTo>
                    <a:pt x="48" y="54"/>
                  </a:lnTo>
                  <a:lnTo>
                    <a:pt x="43" y="60"/>
                  </a:lnTo>
                  <a:lnTo>
                    <a:pt x="27" y="62"/>
                  </a:lnTo>
                  <a:lnTo>
                    <a:pt x="16" y="58"/>
                  </a:lnTo>
                  <a:lnTo>
                    <a:pt x="6" y="47"/>
                  </a:lnTo>
                  <a:lnTo>
                    <a:pt x="2" y="33"/>
                  </a:lnTo>
                  <a:lnTo>
                    <a:pt x="0" y="20"/>
                  </a:lnTo>
                  <a:lnTo>
                    <a:pt x="4" y="8"/>
                  </a:lnTo>
                  <a:lnTo>
                    <a:pt x="16" y="2"/>
                  </a:lnTo>
                  <a:lnTo>
                    <a:pt x="27" y="0"/>
                  </a:lnTo>
                  <a:lnTo>
                    <a:pt x="43" y="0"/>
                  </a:lnTo>
                  <a:lnTo>
                    <a:pt x="52" y="6"/>
                  </a:lnTo>
                  <a:lnTo>
                    <a:pt x="56" y="18"/>
                  </a:lnTo>
                  <a:lnTo>
                    <a:pt x="56" y="29"/>
                  </a:lnTo>
                  <a:lnTo>
                    <a:pt x="54" y="41"/>
                  </a:lnTo>
                  <a:lnTo>
                    <a:pt x="54" y="45"/>
                  </a:lnTo>
                  <a:lnTo>
                    <a:pt x="52"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82" name="Freeform 1113"/>
            <p:cNvSpPr>
              <a:spLocks/>
            </p:cNvSpPr>
            <p:nvPr/>
          </p:nvSpPr>
          <p:spPr bwMode="auto">
            <a:xfrm>
              <a:off x="1501" y="3239"/>
              <a:ext cx="64" cy="62"/>
            </a:xfrm>
            <a:custGeom>
              <a:avLst/>
              <a:gdLst>
                <a:gd name="T0" fmla="*/ 31 w 64"/>
                <a:gd name="T1" fmla="*/ 62 h 62"/>
                <a:gd name="T2" fmla="*/ 39 w 64"/>
                <a:gd name="T3" fmla="*/ 62 h 62"/>
                <a:gd name="T4" fmla="*/ 43 w 64"/>
                <a:gd name="T5" fmla="*/ 60 h 62"/>
                <a:gd name="T6" fmla="*/ 52 w 64"/>
                <a:gd name="T7" fmla="*/ 52 h 62"/>
                <a:gd name="T8" fmla="*/ 58 w 64"/>
                <a:gd name="T9" fmla="*/ 44 h 62"/>
                <a:gd name="T10" fmla="*/ 64 w 64"/>
                <a:gd name="T11" fmla="*/ 31 h 62"/>
                <a:gd name="T12" fmla="*/ 64 w 64"/>
                <a:gd name="T13" fmla="*/ 19 h 62"/>
                <a:gd name="T14" fmla="*/ 54 w 64"/>
                <a:gd name="T15" fmla="*/ 6 h 62"/>
                <a:gd name="T16" fmla="*/ 43 w 64"/>
                <a:gd name="T17" fmla="*/ 0 h 62"/>
                <a:gd name="T18" fmla="*/ 31 w 64"/>
                <a:gd name="T19" fmla="*/ 0 h 62"/>
                <a:gd name="T20" fmla="*/ 20 w 64"/>
                <a:gd name="T21" fmla="*/ 6 h 62"/>
                <a:gd name="T22" fmla="*/ 8 w 64"/>
                <a:gd name="T23" fmla="*/ 14 h 62"/>
                <a:gd name="T24" fmla="*/ 0 w 64"/>
                <a:gd name="T25" fmla="*/ 23 h 62"/>
                <a:gd name="T26" fmla="*/ 0 w 64"/>
                <a:gd name="T27" fmla="*/ 37 h 62"/>
                <a:gd name="T28" fmla="*/ 4 w 64"/>
                <a:gd name="T29" fmla="*/ 46 h 62"/>
                <a:gd name="T30" fmla="*/ 14 w 64"/>
                <a:gd name="T31" fmla="*/ 52 h 62"/>
                <a:gd name="T32" fmla="*/ 21 w 64"/>
                <a:gd name="T33" fmla="*/ 56 h 62"/>
                <a:gd name="T34" fmla="*/ 25 w 64"/>
                <a:gd name="T35" fmla="*/ 60 h 62"/>
                <a:gd name="T36" fmla="*/ 31 w 64"/>
                <a:gd name="T37" fmla="*/ 6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62"/>
                <a:gd name="T59" fmla="*/ 64 w 6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62">
                  <a:moveTo>
                    <a:pt x="31" y="62"/>
                  </a:moveTo>
                  <a:lnTo>
                    <a:pt x="39" y="62"/>
                  </a:lnTo>
                  <a:lnTo>
                    <a:pt x="43" y="60"/>
                  </a:lnTo>
                  <a:lnTo>
                    <a:pt x="52" y="52"/>
                  </a:lnTo>
                  <a:lnTo>
                    <a:pt x="58" y="44"/>
                  </a:lnTo>
                  <a:lnTo>
                    <a:pt x="64" y="31"/>
                  </a:lnTo>
                  <a:lnTo>
                    <a:pt x="64" y="19"/>
                  </a:lnTo>
                  <a:lnTo>
                    <a:pt x="54" y="6"/>
                  </a:lnTo>
                  <a:lnTo>
                    <a:pt x="43" y="0"/>
                  </a:lnTo>
                  <a:lnTo>
                    <a:pt x="31" y="0"/>
                  </a:lnTo>
                  <a:lnTo>
                    <a:pt x="20" y="6"/>
                  </a:lnTo>
                  <a:lnTo>
                    <a:pt x="8" y="14"/>
                  </a:lnTo>
                  <a:lnTo>
                    <a:pt x="0" y="23"/>
                  </a:lnTo>
                  <a:lnTo>
                    <a:pt x="0" y="37"/>
                  </a:lnTo>
                  <a:lnTo>
                    <a:pt x="4" y="46"/>
                  </a:lnTo>
                  <a:lnTo>
                    <a:pt x="14" y="52"/>
                  </a:lnTo>
                  <a:lnTo>
                    <a:pt x="21" y="56"/>
                  </a:lnTo>
                  <a:lnTo>
                    <a:pt x="25" y="60"/>
                  </a:lnTo>
                  <a:lnTo>
                    <a:pt x="31" y="62"/>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83" name="Freeform 1114"/>
            <p:cNvSpPr>
              <a:spLocks/>
            </p:cNvSpPr>
            <p:nvPr/>
          </p:nvSpPr>
          <p:spPr bwMode="auto">
            <a:xfrm>
              <a:off x="1242" y="3210"/>
              <a:ext cx="125" cy="6"/>
            </a:xfrm>
            <a:custGeom>
              <a:avLst/>
              <a:gdLst>
                <a:gd name="T0" fmla="*/ 125 w 125"/>
                <a:gd name="T1" fmla="*/ 0 h 6"/>
                <a:gd name="T2" fmla="*/ 113 w 125"/>
                <a:gd name="T3" fmla="*/ 0 h 6"/>
                <a:gd name="T4" fmla="*/ 105 w 125"/>
                <a:gd name="T5" fmla="*/ 2 h 6"/>
                <a:gd name="T6" fmla="*/ 98 w 125"/>
                <a:gd name="T7" fmla="*/ 4 h 6"/>
                <a:gd name="T8" fmla="*/ 92 w 125"/>
                <a:gd name="T9" fmla="*/ 6 h 6"/>
                <a:gd name="T10" fmla="*/ 75 w 125"/>
                <a:gd name="T11" fmla="*/ 4 h 6"/>
                <a:gd name="T12" fmla="*/ 59 w 125"/>
                <a:gd name="T13" fmla="*/ 4 h 6"/>
                <a:gd name="T14" fmla="*/ 27 w 125"/>
                <a:gd name="T15" fmla="*/ 2 h 6"/>
                <a:gd name="T16" fmla="*/ 0 w 12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6"/>
                <a:gd name="T29" fmla="*/ 125 w 12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6">
                  <a:moveTo>
                    <a:pt x="125" y="0"/>
                  </a:moveTo>
                  <a:lnTo>
                    <a:pt x="113" y="0"/>
                  </a:lnTo>
                  <a:lnTo>
                    <a:pt x="105" y="2"/>
                  </a:lnTo>
                  <a:lnTo>
                    <a:pt x="98" y="4"/>
                  </a:lnTo>
                  <a:lnTo>
                    <a:pt x="92" y="6"/>
                  </a:lnTo>
                  <a:lnTo>
                    <a:pt x="75" y="4"/>
                  </a:lnTo>
                  <a:lnTo>
                    <a:pt x="59" y="4"/>
                  </a:lnTo>
                  <a:lnTo>
                    <a:pt x="27"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84" name="Freeform 1115"/>
            <p:cNvSpPr>
              <a:spLocks/>
            </p:cNvSpPr>
            <p:nvPr/>
          </p:nvSpPr>
          <p:spPr bwMode="auto">
            <a:xfrm>
              <a:off x="1347" y="3070"/>
              <a:ext cx="41" cy="11"/>
            </a:xfrm>
            <a:custGeom>
              <a:avLst/>
              <a:gdLst>
                <a:gd name="T0" fmla="*/ 41 w 41"/>
                <a:gd name="T1" fmla="*/ 0 h 11"/>
                <a:gd name="T2" fmla="*/ 33 w 41"/>
                <a:gd name="T3" fmla="*/ 6 h 11"/>
                <a:gd name="T4" fmla="*/ 27 w 41"/>
                <a:gd name="T5" fmla="*/ 8 h 11"/>
                <a:gd name="T6" fmla="*/ 12 w 41"/>
                <a:gd name="T7" fmla="*/ 11 h 11"/>
                <a:gd name="T8" fmla="*/ 0 w 41"/>
                <a:gd name="T9" fmla="*/ 9 h 11"/>
                <a:gd name="T10" fmla="*/ 0 60000 65536"/>
                <a:gd name="T11" fmla="*/ 0 60000 65536"/>
                <a:gd name="T12" fmla="*/ 0 60000 65536"/>
                <a:gd name="T13" fmla="*/ 0 60000 65536"/>
                <a:gd name="T14" fmla="*/ 0 60000 65536"/>
                <a:gd name="T15" fmla="*/ 0 w 41"/>
                <a:gd name="T16" fmla="*/ 0 h 11"/>
                <a:gd name="T17" fmla="*/ 41 w 41"/>
                <a:gd name="T18" fmla="*/ 11 h 11"/>
              </a:gdLst>
              <a:ahLst/>
              <a:cxnLst>
                <a:cxn ang="T10">
                  <a:pos x="T0" y="T1"/>
                </a:cxn>
                <a:cxn ang="T11">
                  <a:pos x="T2" y="T3"/>
                </a:cxn>
                <a:cxn ang="T12">
                  <a:pos x="T4" y="T5"/>
                </a:cxn>
                <a:cxn ang="T13">
                  <a:pos x="T6" y="T7"/>
                </a:cxn>
                <a:cxn ang="T14">
                  <a:pos x="T8" y="T9"/>
                </a:cxn>
              </a:cxnLst>
              <a:rect l="T15" t="T16" r="T17" b="T18"/>
              <a:pathLst>
                <a:path w="41" h="11">
                  <a:moveTo>
                    <a:pt x="41" y="0"/>
                  </a:moveTo>
                  <a:lnTo>
                    <a:pt x="33" y="6"/>
                  </a:lnTo>
                  <a:lnTo>
                    <a:pt x="27" y="8"/>
                  </a:lnTo>
                  <a:lnTo>
                    <a:pt x="12" y="11"/>
                  </a:lnTo>
                  <a:lnTo>
                    <a:pt x="0" y="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85" name="Freeform 1116"/>
            <p:cNvSpPr>
              <a:spLocks/>
            </p:cNvSpPr>
            <p:nvPr/>
          </p:nvSpPr>
          <p:spPr bwMode="auto">
            <a:xfrm>
              <a:off x="1242" y="3066"/>
              <a:ext cx="65" cy="4"/>
            </a:xfrm>
            <a:custGeom>
              <a:avLst/>
              <a:gdLst>
                <a:gd name="T0" fmla="*/ 65 w 65"/>
                <a:gd name="T1" fmla="*/ 0 h 4"/>
                <a:gd name="T2" fmla="*/ 46 w 65"/>
                <a:gd name="T3" fmla="*/ 2 h 4"/>
                <a:gd name="T4" fmla="*/ 32 w 65"/>
                <a:gd name="T5" fmla="*/ 4 h 4"/>
                <a:gd name="T6" fmla="*/ 13 w 65"/>
                <a:gd name="T7" fmla="*/ 4 h 4"/>
                <a:gd name="T8" fmla="*/ 0 w 65"/>
                <a:gd name="T9" fmla="*/ 2 h 4"/>
                <a:gd name="T10" fmla="*/ 0 60000 65536"/>
                <a:gd name="T11" fmla="*/ 0 60000 65536"/>
                <a:gd name="T12" fmla="*/ 0 60000 65536"/>
                <a:gd name="T13" fmla="*/ 0 60000 65536"/>
                <a:gd name="T14" fmla="*/ 0 60000 65536"/>
                <a:gd name="T15" fmla="*/ 0 w 65"/>
                <a:gd name="T16" fmla="*/ 0 h 4"/>
                <a:gd name="T17" fmla="*/ 65 w 65"/>
                <a:gd name="T18" fmla="*/ 4 h 4"/>
              </a:gdLst>
              <a:ahLst/>
              <a:cxnLst>
                <a:cxn ang="T10">
                  <a:pos x="T0" y="T1"/>
                </a:cxn>
                <a:cxn ang="T11">
                  <a:pos x="T2" y="T3"/>
                </a:cxn>
                <a:cxn ang="T12">
                  <a:pos x="T4" y="T5"/>
                </a:cxn>
                <a:cxn ang="T13">
                  <a:pos x="T6" y="T7"/>
                </a:cxn>
                <a:cxn ang="T14">
                  <a:pos x="T8" y="T9"/>
                </a:cxn>
              </a:cxnLst>
              <a:rect l="T15" t="T16" r="T17" b="T18"/>
              <a:pathLst>
                <a:path w="65" h="4">
                  <a:moveTo>
                    <a:pt x="65" y="0"/>
                  </a:moveTo>
                  <a:lnTo>
                    <a:pt x="46" y="2"/>
                  </a:lnTo>
                  <a:lnTo>
                    <a:pt x="32" y="4"/>
                  </a:lnTo>
                  <a:lnTo>
                    <a:pt x="13" y="4"/>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86" name="Freeform 1117"/>
            <p:cNvSpPr>
              <a:spLocks/>
            </p:cNvSpPr>
            <p:nvPr/>
          </p:nvSpPr>
          <p:spPr bwMode="auto">
            <a:xfrm>
              <a:off x="1334" y="3068"/>
              <a:ext cx="48" cy="4"/>
            </a:xfrm>
            <a:custGeom>
              <a:avLst/>
              <a:gdLst>
                <a:gd name="T0" fmla="*/ 48 w 48"/>
                <a:gd name="T1" fmla="*/ 0 h 4"/>
                <a:gd name="T2" fmla="*/ 37 w 48"/>
                <a:gd name="T3" fmla="*/ 2 h 4"/>
                <a:gd name="T4" fmla="*/ 27 w 48"/>
                <a:gd name="T5" fmla="*/ 4 h 4"/>
                <a:gd name="T6" fmla="*/ 17 w 48"/>
                <a:gd name="T7" fmla="*/ 2 h 4"/>
                <a:gd name="T8" fmla="*/ 10 w 48"/>
                <a:gd name="T9" fmla="*/ 0 h 4"/>
                <a:gd name="T10" fmla="*/ 0 w 48"/>
                <a:gd name="T11" fmla="*/ 0 h 4"/>
                <a:gd name="T12" fmla="*/ 0 w 48"/>
                <a:gd name="T13" fmla="*/ 0 h 4"/>
                <a:gd name="T14" fmla="*/ 0 60000 65536"/>
                <a:gd name="T15" fmla="*/ 0 60000 65536"/>
                <a:gd name="T16" fmla="*/ 0 60000 65536"/>
                <a:gd name="T17" fmla="*/ 0 60000 65536"/>
                <a:gd name="T18" fmla="*/ 0 60000 65536"/>
                <a:gd name="T19" fmla="*/ 0 60000 65536"/>
                <a:gd name="T20" fmla="*/ 0 60000 65536"/>
                <a:gd name="T21" fmla="*/ 0 w 48"/>
                <a:gd name="T22" fmla="*/ 0 h 4"/>
                <a:gd name="T23" fmla="*/ 48 w 48"/>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
                  <a:moveTo>
                    <a:pt x="48" y="0"/>
                  </a:moveTo>
                  <a:lnTo>
                    <a:pt x="37" y="2"/>
                  </a:lnTo>
                  <a:lnTo>
                    <a:pt x="27" y="4"/>
                  </a:lnTo>
                  <a:lnTo>
                    <a:pt x="17" y="2"/>
                  </a:lnTo>
                  <a:lnTo>
                    <a:pt x="1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87" name="Freeform 1118"/>
            <p:cNvSpPr>
              <a:spLocks/>
            </p:cNvSpPr>
            <p:nvPr/>
          </p:nvSpPr>
          <p:spPr bwMode="auto">
            <a:xfrm>
              <a:off x="1307" y="3066"/>
              <a:ext cx="40" cy="13"/>
            </a:xfrm>
            <a:custGeom>
              <a:avLst/>
              <a:gdLst>
                <a:gd name="T0" fmla="*/ 40 w 40"/>
                <a:gd name="T1" fmla="*/ 13 h 13"/>
                <a:gd name="T2" fmla="*/ 33 w 40"/>
                <a:gd name="T3" fmla="*/ 8 h 13"/>
                <a:gd name="T4" fmla="*/ 27 w 40"/>
                <a:gd name="T5" fmla="*/ 2 h 13"/>
                <a:gd name="T6" fmla="*/ 12 w 40"/>
                <a:gd name="T7" fmla="*/ 0 h 13"/>
                <a:gd name="T8" fmla="*/ 0 w 40"/>
                <a:gd name="T9" fmla="*/ 0 h 13"/>
                <a:gd name="T10" fmla="*/ 0 60000 65536"/>
                <a:gd name="T11" fmla="*/ 0 60000 65536"/>
                <a:gd name="T12" fmla="*/ 0 60000 65536"/>
                <a:gd name="T13" fmla="*/ 0 60000 65536"/>
                <a:gd name="T14" fmla="*/ 0 60000 65536"/>
                <a:gd name="T15" fmla="*/ 0 w 40"/>
                <a:gd name="T16" fmla="*/ 0 h 13"/>
                <a:gd name="T17" fmla="*/ 40 w 40"/>
                <a:gd name="T18" fmla="*/ 13 h 13"/>
              </a:gdLst>
              <a:ahLst/>
              <a:cxnLst>
                <a:cxn ang="T10">
                  <a:pos x="T0" y="T1"/>
                </a:cxn>
                <a:cxn ang="T11">
                  <a:pos x="T2" y="T3"/>
                </a:cxn>
                <a:cxn ang="T12">
                  <a:pos x="T4" y="T5"/>
                </a:cxn>
                <a:cxn ang="T13">
                  <a:pos x="T6" y="T7"/>
                </a:cxn>
                <a:cxn ang="T14">
                  <a:pos x="T8" y="T9"/>
                </a:cxn>
              </a:cxnLst>
              <a:rect l="T15" t="T16" r="T17" b="T18"/>
              <a:pathLst>
                <a:path w="40" h="13">
                  <a:moveTo>
                    <a:pt x="40" y="13"/>
                  </a:moveTo>
                  <a:lnTo>
                    <a:pt x="33" y="8"/>
                  </a:lnTo>
                  <a:lnTo>
                    <a:pt x="27" y="2"/>
                  </a:lnTo>
                  <a:lnTo>
                    <a:pt x="1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88" name="Freeform 1119"/>
            <p:cNvSpPr>
              <a:spLocks/>
            </p:cNvSpPr>
            <p:nvPr/>
          </p:nvSpPr>
          <p:spPr bwMode="auto">
            <a:xfrm>
              <a:off x="1215" y="3066"/>
              <a:ext cx="27" cy="150"/>
            </a:xfrm>
            <a:custGeom>
              <a:avLst/>
              <a:gdLst>
                <a:gd name="T0" fmla="*/ 25 w 27"/>
                <a:gd name="T1" fmla="*/ 0 h 150"/>
                <a:gd name="T2" fmla="*/ 21 w 27"/>
                <a:gd name="T3" fmla="*/ 2 h 150"/>
                <a:gd name="T4" fmla="*/ 19 w 27"/>
                <a:gd name="T5" fmla="*/ 6 h 150"/>
                <a:gd name="T6" fmla="*/ 15 w 27"/>
                <a:gd name="T7" fmla="*/ 19 h 150"/>
                <a:gd name="T8" fmla="*/ 13 w 27"/>
                <a:gd name="T9" fmla="*/ 29 h 150"/>
                <a:gd name="T10" fmla="*/ 13 w 27"/>
                <a:gd name="T11" fmla="*/ 29 h 150"/>
                <a:gd name="T12" fmla="*/ 7 w 27"/>
                <a:gd name="T13" fmla="*/ 48 h 150"/>
                <a:gd name="T14" fmla="*/ 5 w 27"/>
                <a:gd name="T15" fmla="*/ 62 h 150"/>
                <a:gd name="T16" fmla="*/ 0 w 27"/>
                <a:gd name="T17" fmla="*/ 85 h 150"/>
                <a:gd name="T18" fmla="*/ 2 w 27"/>
                <a:gd name="T19" fmla="*/ 102 h 150"/>
                <a:gd name="T20" fmla="*/ 9 w 27"/>
                <a:gd name="T21" fmla="*/ 117 h 150"/>
                <a:gd name="T22" fmla="*/ 17 w 27"/>
                <a:gd name="T23" fmla="*/ 131 h 150"/>
                <a:gd name="T24" fmla="*/ 17 w 27"/>
                <a:gd name="T25" fmla="*/ 140 h 150"/>
                <a:gd name="T26" fmla="*/ 19 w 27"/>
                <a:gd name="T27" fmla="*/ 146 h 150"/>
                <a:gd name="T28" fmla="*/ 23 w 27"/>
                <a:gd name="T29" fmla="*/ 148 h 150"/>
                <a:gd name="T30" fmla="*/ 27 w 27"/>
                <a:gd name="T31" fmla="*/ 150 h 1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50"/>
                <a:gd name="T50" fmla="*/ 27 w 27"/>
                <a:gd name="T51" fmla="*/ 150 h 1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50">
                  <a:moveTo>
                    <a:pt x="25" y="0"/>
                  </a:moveTo>
                  <a:lnTo>
                    <a:pt x="21" y="2"/>
                  </a:lnTo>
                  <a:lnTo>
                    <a:pt x="19" y="6"/>
                  </a:lnTo>
                  <a:lnTo>
                    <a:pt x="15" y="19"/>
                  </a:lnTo>
                  <a:lnTo>
                    <a:pt x="13" y="29"/>
                  </a:lnTo>
                  <a:lnTo>
                    <a:pt x="7" y="48"/>
                  </a:lnTo>
                  <a:lnTo>
                    <a:pt x="5" y="62"/>
                  </a:lnTo>
                  <a:lnTo>
                    <a:pt x="0" y="85"/>
                  </a:lnTo>
                  <a:lnTo>
                    <a:pt x="2" y="102"/>
                  </a:lnTo>
                  <a:lnTo>
                    <a:pt x="9" y="117"/>
                  </a:lnTo>
                  <a:lnTo>
                    <a:pt x="17" y="131"/>
                  </a:lnTo>
                  <a:lnTo>
                    <a:pt x="17" y="140"/>
                  </a:lnTo>
                  <a:lnTo>
                    <a:pt x="19" y="146"/>
                  </a:lnTo>
                  <a:lnTo>
                    <a:pt x="23" y="148"/>
                  </a:lnTo>
                  <a:lnTo>
                    <a:pt x="27" y="15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89" name="Freeform 1120"/>
            <p:cNvSpPr>
              <a:spLocks/>
            </p:cNvSpPr>
            <p:nvPr/>
          </p:nvSpPr>
          <p:spPr bwMode="auto">
            <a:xfrm>
              <a:off x="1084" y="3093"/>
              <a:ext cx="144" cy="94"/>
            </a:xfrm>
            <a:custGeom>
              <a:avLst/>
              <a:gdLst>
                <a:gd name="T0" fmla="*/ 144 w 144"/>
                <a:gd name="T1" fmla="*/ 2 h 94"/>
                <a:gd name="T2" fmla="*/ 123 w 144"/>
                <a:gd name="T3" fmla="*/ 6 h 94"/>
                <a:gd name="T4" fmla="*/ 106 w 144"/>
                <a:gd name="T5" fmla="*/ 8 h 94"/>
                <a:gd name="T6" fmla="*/ 79 w 144"/>
                <a:gd name="T7" fmla="*/ 4 h 94"/>
                <a:gd name="T8" fmla="*/ 58 w 144"/>
                <a:gd name="T9" fmla="*/ 2 h 94"/>
                <a:gd name="T10" fmla="*/ 35 w 144"/>
                <a:gd name="T11" fmla="*/ 0 h 94"/>
                <a:gd name="T12" fmla="*/ 17 w 144"/>
                <a:gd name="T13" fmla="*/ 2 h 94"/>
                <a:gd name="T14" fmla="*/ 10 w 144"/>
                <a:gd name="T15" fmla="*/ 8 h 94"/>
                <a:gd name="T16" fmla="*/ 4 w 144"/>
                <a:gd name="T17" fmla="*/ 15 h 94"/>
                <a:gd name="T18" fmla="*/ 0 w 144"/>
                <a:gd name="T19" fmla="*/ 29 h 94"/>
                <a:gd name="T20" fmla="*/ 0 w 144"/>
                <a:gd name="T21" fmla="*/ 40 h 94"/>
                <a:gd name="T22" fmla="*/ 0 w 144"/>
                <a:gd name="T23" fmla="*/ 58 h 94"/>
                <a:gd name="T24" fmla="*/ 2 w 144"/>
                <a:gd name="T25" fmla="*/ 73 h 94"/>
                <a:gd name="T26" fmla="*/ 6 w 144"/>
                <a:gd name="T27" fmla="*/ 83 h 94"/>
                <a:gd name="T28" fmla="*/ 11 w 144"/>
                <a:gd name="T29" fmla="*/ 88 h 94"/>
                <a:gd name="T30" fmla="*/ 15 w 144"/>
                <a:gd name="T31" fmla="*/ 90 h 94"/>
                <a:gd name="T32" fmla="*/ 17 w 144"/>
                <a:gd name="T33" fmla="*/ 92 h 94"/>
                <a:gd name="T34" fmla="*/ 35 w 144"/>
                <a:gd name="T35" fmla="*/ 90 h 94"/>
                <a:gd name="T36" fmla="*/ 50 w 144"/>
                <a:gd name="T37" fmla="*/ 90 h 94"/>
                <a:gd name="T38" fmla="*/ 75 w 144"/>
                <a:gd name="T39" fmla="*/ 92 h 94"/>
                <a:gd name="T40" fmla="*/ 96 w 144"/>
                <a:gd name="T41" fmla="*/ 94 h 94"/>
                <a:gd name="T42" fmla="*/ 121 w 144"/>
                <a:gd name="T43" fmla="*/ 94 h 94"/>
                <a:gd name="T44" fmla="*/ 140 w 144"/>
                <a:gd name="T45" fmla="*/ 90 h 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94"/>
                <a:gd name="T71" fmla="*/ 144 w 144"/>
                <a:gd name="T72" fmla="*/ 94 h 9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94">
                  <a:moveTo>
                    <a:pt x="144" y="2"/>
                  </a:moveTo>
                  <a:lnTo>
                    <a:pt x="123" y="6"/>
                  </a:lnTo>
                  <a:lnTo>
                    <a:pt x="106" y="8"/>
                  </a:lnTo>
                  <a:lnTo>
                    <a:pt x="79" y="4"/>
                  </a:lnTo>
                  <a:lnTo>
                    <a:pt x="58" y="2"/>
                  </a:lnTo>
                  <a:lnTo>
                    <a:pt x="35" y="0"/>
                  </a:lnTo>
                  <a:lnTo>
                    <a:pt x="17" y="2"/>
                  </a:lnTo>
                  <a:lnTo>
                    <a:pt x="10" y="8"/>
                  </a:lnTo>
                  <a:lnTo>
                    <a:pt x="4" y="15"/>
                  </a:lnTo>
                  <a:lnTo>
                    <a:pt x="0" y="29"/>
                  </a:lnTo>
                  <a:lnTo>
                    <a:pt x="0" y="40"/>
                  </a:lnTo>
                  <a:lnTo>
                    <a:pt x="0" y="58"/>
                  </a:lnTo>
                  <a:lnTo>
                    <a:pt x="2" y="73"/>
                  </a:lnTo>
                  <a:lnTo>
                    <a:pt x="6" y="83"/>
                  </a:lnTo>
                  <a:lnTo>
                    <a:pt x="11" y="88"/>
                  </a:lnTo>
                  <a:lnTo>
                    <a:pt x="15" y="90"/>
                  </a:lnTo>
                  <a:lnTo>
                    <a:pt x="17" y="92"/>
                  </a:lnTo>
                  <a:lnTo>
                    <a:pt x="35" y="90"/>
                  </a:lnTo>
                  <a:lnTo>
                    <a:pt x="50" y="90"/>
                  </a:lnTo>
                  <a:lnTo>
                    <a:pt x="75" y="92"/>
                  </a:lnTo>
                  <a:lnTo>
                    <a:pt x="96" y="94"/>
                  </a:lnTo>
                  <a:lnTo>
                    <a:pt x="121" y="94"/>
                  </a:lnTo>
                  <a:lnTo>
                    <a:pt x="140" y="9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90" name="Freeform 1121"/>
            <p:cNvSpPr>
              <a:spLocks/>
            </p:cNvSpPr>
            <p:nvPr/>
          </p:nvSpPr>
          <p:spPr bwMode="auto">
            <a:xfrm>
              <a:off x="1930" y="3058"/>
              <a:ext cx="54" cy="170"/>
            </a:xfrm>
            <a:custGeom>
              <a:avLst/>
              <a:gdLst>
                <a:gd name="T0" fmla="*/ 52 w 54"/>
                <a:gd name="T1" fmla="*/ 110 h 170"/>
                <a:gd name="T2" fmla="*/ 54 w 54"/>
                <a:gd name="T3" fmla="*/ 85 h 170"/>
                <a:gd name="T4" fmla="*/ 52 w 54"/>
                <a:gd name="T5" fmla="*/ 64 h 170"/>
                <a:gd name="T6" fmla="*/ 46 w 54"/>
                <a:gd name="T7" fmla="*/ 41 h 170"/>
                <a:gd name="T8" fmla="*/ 41 w 54"/>
                <a:gd name="T9" fmla="*/ 23 h 170"/>
                <a:gd name="T10" fmla="*/ 39 w 54"/>
                <a:gd name="T11" fmla="*/ 10 h 170"/>
                <a:gd name="T12" fmla="*/ 35 w 54"/>
                <a:gd name="T13" fmla="*/ 2 h 170"/>
                <a:gd name="T14" fmla="*/ 23 w 54"/>
                <a:gd name="T15" fmla="*/ 0 h 170"/>
                <a:gd name="T16" fmla="*/ 16 w 54"/>
                <a:gd name="T17" fmla="*/ 6 h 170"/>
                <a:gd name="T18" fmla="*/ 12 w 54"/>
                <a:gd name="T19" fmla="*/ 16 h 170"/>
                <a:gd name="T20" fmla="*/ 8 w 54"/>
                <a:gd name="T21" fmla="*/ 27 h 170"/>
                <a:gd name="T22" fmla="*/ 8 w 54"/>
                <a:gd name="T23" fmla="*/ 47 h 170"/>
                <a:gd name="T24" fmla="*/ 2 w 54"/>
                <a:gd name="T25" fmla="*/ 75 h 170"/>
                <a:gd name="T26" fmla="*/ 0 w 54"/>
                <a:gd name="T27" fmla="*/ 98 h 170"/>
                <a:gd name="T28" fmla="*/ 2 w 54"/>
                <a:gd name="T29" fmla="*/ 102 h 170"/>
                <a:gd name="T30" fmla="*/ 4 w 54"/>
                <a:gd name="T31" fmla="*/ 125 h 170"/>
                <a:gd name="T32" fmla="*/ 8 w 54"/>
                <a:gd name="T33" fmla="*/ 147 h 170"/>
                <a:gd name="T34" fmla="*/ 14 w 54"/>
                <a:gd name="T35" fmla="*/ 158 h 170"/>
                <a:gd name="T36" fmla="*/ 20 w 54"/>
                <a:gd name="T37" fmla="*/ 164 h 170"/>
                <a:gd name="T38" fmla="*/ 23 w 54"/>
                <a:gd name="T39" fmla="*/ 170 h 170"/>
                <a:gd name="T40" fmla="*/ 29 w 54"/>
                <a:gd name="T41" fmla="*/ 170 h 170"/>
                <a:gd name="T42" fmla="*/ 33 w 54"/>
                <a:gd name="T43" fmla="*/ 166 h 170"/>
                <a:gd name="T44" fmla="*/ 39 w 54"/>
                <a:gd name="T45" fmla="*/ 152 h 170"/>
                <a:gd name="T46" fmla="*/ 39 w 54"/>
                <a:gd name="T47" fmla="*/ 141 h 170"/>
                <a:gd name="T48" fmla="*/ 46 w 54"/>
                <a:gd name="T49" fmla="*/ 123 h 170"/>
                <a:gd name="T50" fmla="*/ 52 w 54"/>
                <a:gd name="T51" fmla="*/ 110 h 1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
                <a:gd name="T79" fmla="*/ 0 h 170"/>
                <a:gd name="T80" fmla="*/ 54 w 54"/>
                <a:gd name="T81" fmla="*/ 170 h 1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 h="170">
                  <a:moveTo>
                    <a:pt x="52" y="110"/>
                  </a:moveTo>
                  <a:lnTo>
                    <a:pt x="54" y="85"/>
                  </a:lnTo>
                  <a:lnTo>
                    <a:pt x="52" y="64"/>
                  </a:lnTo>
                  <a:lnTo>
                    <a:pt x="46" y="41"/>
                  </a:lnTo>
                  <a:lnTo>
                    <a:pt x="41" y="23"/>
                  </a:lnTo>
                  <a:lnTo>
                    <a:pt x="39" y="10"/>
                  </a:lnTo>
                  <a:lnTo>
                    <a:pt x="35" y="2"/>
                  </a:lnTo>
                  <a:lnTo>
                    <a:pt x="23" y="0"/>
                  </a:lnTo>
                  <a:lnTo>
                    <a:pt x="16" y="6"/>
                  </a:lnTo>
                  <a:lnTo>
                    <a:pt x="12" y="16"/>
                  </a:lnTo>
                  <a:lnTo>
                    <a:pt x="8" y="27"/>
                  </a:lnTo>
                  <a:lnTo>
                    <a:pt x="8" y="47"/>
                  </a:lnTo>
                  <a:lnTo>
                    <a:pt x="2" y="75"/>
                  </a:lnTo>
                  <a:lnTo>
                    <a:pt x="0" y="98"/>
                  </a:lnTo>
                  <a:lnTo>
                    <a:pt x="2" y="102"/>
                  </a:lnTo>
                  <a:lnTo>
                    <a:pt x="4" y="125"/>
                  </a:lnTo>
                  <a:lnTo>
                    <a:pt x="8" y="147"/>
                  </a:lnTo>
                  <a:lnTo>
                    <a:pt x="14" y="158"/>
                  </a:lnTo>
                  <a:lnTo>
                    <a:pt x="20" y="164"/>
                  </a:lnTo>
                  <a:lnTo>
                    <a:pt x="23" y="170"/>
                  </a:lnTo>
                  <a:lnTo>
                    <a:pt x="29" y="170"/>
                  </a:lnTo>
                  <a:lnTo>
                    <a:pt x="33" y="166"/>
                  </a:lnTo>
                  <a:lnTo>
                    <a:pt x="39" y="152"/>
                  </a:lnTo>
                  <a:lnTo>
                    <a:pt x="39" y="141"/>
                  </a:lnTo>
                  <a:lnTo>
                    <a:pt x="46" y="123"/>
                  </a:lnTo>
                  <a:lnTo>
                    <a:pt x="52" y="1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91" name="Freeform 1122"/>
            <p:cNvSpPr>
              <a:spLocks/>
            </p:cNvSpPr>
            <p:nvPr/>
          </p:nvSpPr>
          <p:spPr bwMode="auto">
            <a:xfrm>
              <a:off x="1794" y="2951"/>
              <a:ext cx="56" cy="65"/>
            </a:xfrm>
            <a:custGeom>
              <a:avLst/>
              <a:gdLst>
                <a:gd name="T0" fmla="*/ 56 w 56"/>
                <a:gd name="T1" fmla="*/ 0 h 65"/>
                <a:gd name="T2" fmla="*/ 42 w 56"/>
                <a:gd name="T3" fmla="*/ 19 h 65"/>
                <a:gd name="T4" fmla="*/ 25 w 56"/>
                <a:gd name="T5" fmla="*/ 36 h 65"/>
                <a:gd name="T6" fmla="*/ 2 w 56"/>
                <a:gd name="T7" fmla="*/ 63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6"/>
                  </a:lnTo>
                  <a:lnTo>
                    <a:pt x="2" y="63"/>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92" name="Freeform 1123"/>
            <p:cNvSpPr>
              <a:spLocks/>
            </p:cNvSpPr>
            <p:nvPr/>
          </p:nvSpPr>
          <p:spPr bwMode="auto">
            <a:xfrm>
              <a:off x="1474" y="2962"/>
              <a:ext cx="43" cy="77"/>
            </a:xfrm>
            <a:custGeom>
              <a:avLst/>
              <a:gdLst>
                <a:gd name="T0" fmla="*/ 0 w 43"/>
                <a:gd name="T1" fmla="*/ 77 h 77"/>
                <a:gd name="T2" fmla="*/ 27 w 43"/>
                <a:gd name="T3" fmla="*/ 35 h 77"/>
                <a:gd name="T4" fmla="*/ 43 w 43"/>
                <a:gd name="T5" fmla="*/ 0 h 77"/>
                <a:gd name="T6" fmla="*/ 0 60000 65536"/>
                <a:gd name="T7" fmla="*/ 0 60000 65536"/>
                <a:gd name="T8" fmla="*/ 0 60000 65536"/>
                <a:gd name="T9" fmla="*/ 0 w 43"/>
                <a:gd name="T10" fmla="*/ 0 h 77"/>
                <a:gd name="T11" fmla="*/ 43 w 43"/>
                <a:gd name="T12" fmla="*/ 77 h 77"/>
              </a:gdLst>
              <a:ahLst/>
              <a:cxnLst>
                <a:cxn ang="T6">
                  <a:pos x="T0" y="T1"/>
                </a:cxn>
                <a:cxn ang="T7">
                  <a:pos x="T2" y="T3"/>
                </a:cxn>
                <a:cxn ang="T8">
                  <a:pos x="T4" y="T5"/>
                </a:cxn>
              </a:cxnLst>
              <a:rect l="T9" t="T10" r="T11" b="T12"/>
              <a:pathLst>
                <a:path w="43" h="77">
                  <a:moveTo>
                    <a:pt x="0" y="77"/>
                  </a:moveTo>
                  <a:lnTo>
                    <a:pt x="27" y="35"/>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93" name="Freeform 1124"/>
            <p:cNvSpPr>
              <a:spLocks/>
            </p:cNvSpPr>
            <p:nvPr/>
          </p:nvSpPr>
          <p:spPr bwMode="auto">
            <a:xfrm>
              <a:off x="1367" y="3210"/>
              <a:ext cx="25" cy="6"/>
            </a:xfrm>
            <a:custGeom>
              <a:avLst/>
              <a:gdLst>
                <a:gd name="T0" fmla="*/ 25 w 25"/>
                <a:gd name="T1" fmla="*/ 6 h 6"/>
                <a:gd name="T2" fmla="*/ 25 w 25"/>
                <a:gd name="T3" fmla="*/ 6 h 6"/>
                <a:gd name="T4" fmla="*/ 11 w 25"/>
                <a:gd name="T5" fmla="*/ 2 h 6"/>
                <a:gd name="T6" fmla="*/ 0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lnTo>
                    <a:pt x="25" y="6"/>
                  </a:lnTo>
                  <a:lnTo>
                    <a:pt x="11"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94" name="Freeform 1125"/>
            <p:cNvSpPr>
              <a:spLocks/>
            </p:cNvSpPr>
            <p:nvPr/>
          </p:nvSpPr>
          <p:spPr bwMode="auto">
            <a:xfrm>
              <a:off x="1382" y="3068"/>
              <a:ext cx="31" cy="1"/>
            </a:xfrm>
            <a:custGeom>
              <a:avLst/>
              <a:gdLst>
                <a:gd name="T0" fmla="*/ 31 w 31"/>
                <a:gd name="T1" fmla="*/ 0 h 1"/>
                <a:gd name="T2" fmla="*/ 29 w 31"/>
                <a:gd name="T3" fmla="*/ 0 h 1"/>
                <a:gd name="T4" fmla="*/ 14 w 31"/>
                <a:gd name="T5" fmla="*/ 0 h 1"/>
                <a:gd name="T6" fmla="*/ 0 w 31"/>
                <a:gd name="T7" fmla="*/ 0 h 1"/>
                <a:gd name="T8" fmla="*/ 0 60000 65536"/>
                <a:gd name="T9" fmla="*/ 0 60000 65536"/>
                <a:gd name="T10" fmla="*/ 0 60000 65536"/>
                <a:gd name="T11" fmla="*/ 0 60000 65536"/>
                <a:gd name="T12" fmla="*/ 0 w 31"/>
                <a:gd name="T13" fmla="*/ 0 h 1"/>
                <a:gd name="T14" fmla="*/ 31 w 31"/>
                <a:gd name="T15" fmla="*/ 1 h 1"/>
              </a:gdLst>
              <a:ahLst/>
              <a:cxnLst>
                <a:cxn ang="T8">
                  <a:pos x="T0" y="T1"/>
                </a:cxn>
                <a:cxn ang="T9">
                  <a:pos x="T2" y="T3"/>
                </a:cxn>
                <a:cxn ang="T10">
                  <a:pos x="T4" y="T5"/>
                </a:cxn>
                <a:cxn ang="T11">
                  <a:pos x="T6" y="T7"/>
                </a:cxn>
              </a:cxnLst>
              <a:rect l="T12" t="T13" r="T14" b="T15"/>
              <a:pathLst>
                <a:path w="31" h="1">
                  <a:moveTo>
                    <a:pt x="31" y="0"/>
                  </a:moveTo>
                  <a:lnTo>
                    <a:pt x="29" y="0"/>
                  </a:lnTo>
                  <a:lnTo>
                    <a:pt x="1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95" name="Freeform 1126"/>
            <p:cNvSpPr>
              <a:spLocks/>
            </p:cNvSpPr>
            <p:nvPr/>
          </p:nvSpPr>
          <p:spPr bwMode="auto">
            <a:xfrm>
              <a:off x="1382" y="3116"/>
              <a:ext cx="14" cy="160"/>
            </a:xfrm>
            <a:custGeom>
              <a:avLst/>
              <a:gdLst>
                <a:gd name="T0" fmla="*/ 0 w 14"/>
                <a:gd name="T1" fmla="*/ 0 h 160"/>
                <a:gd name="T2" fmla="*/ 2 w 14"/>
                <a:gd name="T3" fmla="*/ 21 h 160"/>
                <a:gd name="T4" fmla="*/ 10 w 14"/>
                <a:gd name="T5" fmla="*/ 100 h 160"/>
                <a:gd name="T6" fmla="*/ 14 w 14"/>
                <a:gd name="T7" fmla="*/ 160 h 160"/>
                <a:gd name="T8" fmla="*/ 0 60000 65536"/>
                <a:gd name="T9" fmla="*/ 0 60000 65536"/>
                <a:gd name="T10" fmla="*/ 0 60000 65536"/>
                <a:gd name="T11" fmla="*/ 0 60000 65536"/>
                <a:gd name="T12" fmla="*/ 0 w 14"/>
                <a:gd name="T13" fmla="*/ 0 h 160"/>
                <a:gd name="T14" fmla="*/ 14 w 14"/>
                <a:gd name="T15" fmla="*/ 160 h 160"/>
              </a:gdLst>
              <a:ahLst/>
              <a:cxnLst>
                <a:cxn ang="T8">
                  <a:pos x="T0" y="T1"/>
                </a:cxn>
                <a:cxn ang="T9">
                  <a:pos x="T2" y="T3"/>
                </a:cxn>
                <a:cxn ang="T10">
                  <a:pos x="T4" y="T5"/>
                </a:cxn>
                <a:cxn ang="T11">
                  <a:pos x="T6" y="T7"/>
                </a:cxn>
              </a:cxnLst>
              <a:rect l="T12" t="T13" r="T14" b="T15"/>
              <a:pathLst>
                <a:path w="14" h="160">
                  <a:moveTo>
                    <a:pt x="0" y="0"/>
                  </a:moveTo>
                  <a:lnTo>
                    <a:pt x="2" y="21"/>
                  </a:lnTo>
                  <a:lnTo>
                    <a:pt x="10" y="100"/>
                  </a:lnTo>
                  <a:lnTo>
                    <a:pt x="14" y="16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5196" name="Freeform 1127"/>
            <p:cNvSpPr>
              <a:spLocks/>
            </p:cNvSpPr>
            <p:nvPr/>
          </p:nvSpPr>
          <p:spPr bwMode="auto">
            <a:xfrm>
              <a:off x="1438" y="2901"/>
              <a:ext cx="81" cy="121"/>
            </a:xfrm>
            <a:custGeom>
              <a:avLst/>
              <a:gdLst>
                <a:gd name="T0" fmla="*/ 81 w 81"/>
                <a:gd name="T1" fmla="*/ 0 h 121"/>
                <a:gd name="T2" fmla="*/ 63 w 81"/>
                <a:gd name="T3" fmla="*/ 25 h 121"/>
                <a:gd name="T4" fmla="*/ 23 w 81"/>
                <a:gd name="T5" fmla="*/ 86 h 121"/>
                <a:gd name="T6" fmla="*/ 11 w 81"/>
                <a:gd name="T7" fmla="*/ 103 h 121"/>
                <a:gd name="T8" fmla="*/ 0 w 81"/>
                <a:gd name="T9" fmla="*/ 121 h 121"/>
                <a:gd name="T10" fmla="*/ 0 60000 65536"/>
                <a:gd name="T11" fmla="*/ 0 60000 65536"/>
                <a:gd name="T12" fmla="*/ 0 60000 65536"/>
                <a:gd name="T13" fmla="*/ 0 60000 65536"/>
                <a:gd name="T14" fmla="*/ 0 60000 65536"/>
                <a:gd name="T15" fmla="*/ 0 w 81"/>
                <a:gd name="T16" fmla="*/ 0 h 121"/>
                <a:gd name="T17" fmla="*/ 81 w 81"/>
                <a:gd name="T18" fmla="*/ 121 h 121"/>
              </a:gdLst>
              <a:ahLst/>
              <a:cxnLst>
                <a:cxn ang="T10">
                  <a:pos x="T0" y="T1"/>
                </a:cxn>
                <a:cxn ang="T11">
                  <a:pos x="T2" y="T3"/>
                </a:cxn>
                <a:cxn ang="T12">
                  <a:pos x="T4" y="T5"/>
                </a:cxn>
                <a:cxn ang="T13">
                  <a:pos x="T6" y="T7"/>
                </a:cxn>
                <a:cxn ang="T14">
                  <a:pos x="T8" y="T9"/>
                </a:cxn>
              </a:cxnLst>
              <a:rect l="T15" t="T16" r="T17" b="T18"/>
              <a:pathLst>
                <a:path w="81" h="121">
                  <a:moveTo>
                    <a:pt x="81" y="0"/>
                  </a:moveTo>
                  <a:lnTo>
                    <a:pt x="63" y="25"/>
                  </a:lnTo>
                  <a:lnTo>
                    <a:pt x="23" y="86"/>
                  </a:lnTo>
                  <a:lnTo>
                    <a:pt x="11" y="103"/>
                  </a:lnTo>
                  <a:lnTo>
                    <a:pt x="0" y="121"/>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sp>
        <p:nvSpPr>
          <p:cNvPr id="25075" name="Line 1128"/>
          <p:cNvSpPr>
            <a:spLocks noChangeShapeType="1"/>
          </p:cNvSpPr>
          <p:nvPr/>
        </p:nvSpPr>
        <p:spPr bwMode="auto">
          <a:xfrm>
            <a:off x="304800" y="3203575"/>
            <a:ext cx="7924800" cy="1588"/>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grpSp>
        <p:nvGrpSpPr>
          <p:cNvPr id="9" name="Group 1133"/>
          <p:cNvGrpSpPr>
            <a:grpSpLocks/>
          </p:cNvGrpSpPr>
          <p:nvPr/>
        </p:nvGrpSpPr>
        <p:grpSpPr bwMode="auto">
          <a:xfrm>
            <a:off x="2057400" y="1219200"/>
            <a:ext cx="5029200" cy="4191000"/>
            <a:chOff x="1296" y="768"/>
            <a:chExt cx="3168" cy="2640"/>
          </a:xfrm>
        </p:grpSpPr>
        <p:sp>
          <p:nvSpPr>
            <p:cNvPr id="25079" name="AutoShape 1129"/>
            <p:cNvSpPr>
              <a:spLocks noChangeArrowheads="1"/>
            </p:cNvSpPr>
            <p:nvPr/>
          </p:nvSpPr>
          <p:spPr bwMode="auto">
            <a:xfrm rot="-7959215">
              <a:off x="1512" y="2952"/>
              <a:ext cx="240" cy="672"/>
            </a:xfrm>
            <a:prstGeom prst="upArrow">
              <a:avLst>
                <a:gd name="adj1" fmla="val 50000"/>
                <a:gd name="adj2" fmla="val 700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sp>
          <p:nvSpPr>
            <p:cNvPr id="25080" name="AutoShape 1130"/>
            <p:cNvSpPr>
              <a:spLocks noChangeArrowheads="1"/>
            </p:cNvSpPr>
            <p:nvPr/>
          </p:nvSpPr>
          <p:spPr bwMode="auto">
            <a:xfrm rot="-2323428">
              <a:off x="3744" y="768"/>
              <a:ext cx="720" cy="240"/>
            </a:xfrm>
            <a:prstGeom prst="leftArrow">
              <a:avLst>
                <a:gd name="adj1" fmla="val 50000"/>
                <a:gd name="adj2" fmla="val 750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grpSp>
      <p:sp>
        <p:nvSpPr>
          <p:cNvPr id="25077" name="Text Box 1131"/>
          <p:cNvSpPr txBox="1">
            <a:spLocks noChangeArrowheads="1"/>
          </p:cNvSpPr>
          <p:nvPr/>
        </p:nvSpPr>
        <p:spPr bwMode="auto">
          <a:xfrm>
            <a:off x="0" y="152400"/>
            <a:ext cx="2362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50000"/>
              </a:spcBef>
              <a:spcAft>
                <a:spcPct val="0"/>
              </a:spcAft>
            </a:pPr>
            <a:r>
              <a:rPr lang="en-US" smtClean="0">
                <a:solidFill>
                  <a:srgbClr val="000000"/>
                </a:solidFill>
              </a:rPr>
              <a:t>Datum Features without Size</a:t>
            </a:r>
          </a:p>
        </p:txBody>
      </p:sp>
      <p:sp>
        <p:nvSpPr>
          <p:cNvPr id="25078" name="Text Box 1132"/>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rPr>
              <a:t>6.16</a:t>
            </a:r>
          </a:p>
        </p:txBody>
      </p:sp>
      <p:pic>
        <p:nvPicPr>
          <p:cNvPr id="113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669" y="1251017"/>
            <a:ext cx="2566987" cy="1415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2475247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ChangeArrowheads="1"/>
          </p:cNvSpPr>
          <p:nvPr/>
        </p:nvSpPr>
        <p:spPr bwMode="auto">
          <a:xfrm>
            <a:off x="4835525" y="234950"/>
            <a:ext cx="214313" cy="211138"/>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627" name="Rectangle 3"/>
          <p:cNvSpPr>
            <a:spLocks noChangeArrowheads="1"/>
          </p:cNvSpPr>
          <p:nvPr/>
        </p:nvSpPr>
        <p:spPr bwMode="auto">
          <a:xfrm>
            <a:off x="5853113" y="231775"/>
            <a:ext cx="215900" cy="217488"/>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628" name="Rectangle 4"/>
          <p:cNvSpPr>
            <a:spLocks noChangeArrowheads="1"/>
          </p:cNvSpPr>
          <p:nvPr/>
        </p:nvSpPr>
        <p:spPr bwMode="auto">
          <a:xfrm>
            <a:off x="5724525" y="615950"/>
            <a:ext cx="473075" cy="177800"/>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629" name="Rectangle 5"/>
          <p:cNvSpPr>
            <a:spLocks noChangeArrowheads="1"/>
          </p:cNvSpPr>
          <p:nvPr/>
        </p:nvSpPr>
        <p:spPr bwMode="auto">
          <a:xfrm>
            <a:off x="4062413" y="1811338"/>
            <a:ext cx="223837" cy="21272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630" name="Rectangle 6"/>
          <p:cNvSpPr>
            <a:spLocks noChangeArrowheads="1"/>
          </p:cNvSpPr>
          <p:nvPr/>
        </p:nvSpPr>
        <p:spPr bwMode="auto">
          <a:xfrm>
            <a:off x="5748338" y="1901825"/>
            <a:ext cx="220662" cy="214313"/>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631" name="Rectangle 7"/>
          <p:cNvSpPr>
            <a:spLocks noChangeArrowheads="1"/>
          </p:cNvSpPr>
          <p:nvPr/>
        </p:nvSpPr>
        <p:spPr bwMode="auto">
          <a:xfrm>
            <a:off x="5641975" y="2509838"/>
            <a:ext cx="219075" cy="22066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632" name="Line 8"/>
          <p:cNvSpPr>
            <a:spLocks noChangeShapeType="1"/>
          </p:cNvSpPr>
          <p:nvPr/>
        </p:nvSpPr>
        <p:spPr bwMode="auto">
          <a:xfrm>
            <a:off x="5648325" y="787400"/>
            <a:ext cx="1492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33" name="Line 9"/>
          <p:cNvSpPr>
            <a:spLocks noChangeShapeType="1"/>
          </p:cNvSpPr>
          <p:nvPr/>
        </p:nvSpPr>
        <p:spPr bwMode="auto">
          <a:xfrm flipV="1">
            <a:off x="4462463" y="1851025"/>
            <a:ext cx="1587" cy="1397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34" name="Line 10"/>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35" name="Rectangle 11"/>
          <p:cNvSpPr>
            <a:spLocks noChangeArrowheads="1"/>
          </p:cNvSpPr>
          <p:nvPr/>
        </p:nvSpPr>
        <p:spPr bwMode="auto">
          <a:xfrm>
            <a:off x="5997575" y="61912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6636" name="Rectangle 12"/>
          <p:cNvSpPr>
            <a:spLocks noChangeArrowheads="1"/>
          </p:cNvSpPr>
          <p:nvPr/>
        </p:nvSpPr>
        <p:spPr bwMode="auto">
          <a:xfrm>
            <a:off x="6070600" y="61912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37" name="Rectangle 13"/>
          <p:cNvSpPr>
            <a:spLocks noChangeArrowheads="1"/>
          </p:cNvSpPr>
          <p:nvPr/>
        </p:nvSpPr>
        <p:spPr bwMode="auto">
          <a:xfrm>
            <a:off x="6105525" y="61912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6638" name="Line 14"/>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39" name="Line 15"/>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40" name="Line 16"/>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41" name="Line 17"/>
          <p:cNvSpPr>
            <a:spLocks noChangeShapeType="1"/>
          </p:cNvSpPr>
          <p:nvPr/>
        </p:nvSpPr>
        <p:spPr bwMode="auto">
          <a:xfrm>
            <a:off x="6200775"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42" name="Freeform 18"/>
          <p:cNvSpPr>
            <a:spLocks/>
          </p:cNvSpPr>
          <p:nvPr/>
        </p:nvSpPr>
        <p:spPr bwMode="auto">
          <a:xfrm>
            <a:off x="5724525" y="619125"/>
            <a:ext cx="476250" cy="168275"/>
          </a:xfrm>
          <a:custGeom>
            <a:avLst/>
            <a:gdLst>
              <a:gd name="T0" fmla="*/ 0 w 300"/>
              <a:gd name="T1" fmla="*/ 0 h 106"/>
              <a:gd name="T2" fmla="*/ 0 w 300"/>
              <a:gd name="T3" fmla="*/ 2147483647 h 106"/>
              <a:gd name="T4" fmla="*/ 2147483647 w 300"/>
              <a:gd name="T5" fmla="*/ 2147483647 h 106"/>
              <a:gd name="T6" fmla="*/ 0 60000 65536"/>
              <a:gd name="T7" fmla="*/ 0 60000 65536"/>
              <a:gd name="T8" fmla="*/ 0 60000 65536"/>
              <a:gd name="T9" fmla="*/ 0 w 300"/>
              <a:gd name="T10" fmla="*/ 0 h 106"/>
              <a:gd name="T11" fmla="*/ 300 w 300"/>
              <a:gd name="T12" fmla="*/ 106 h 106"/>
            </a:gdLst>
            <a:ahLst/>
            <a:cxnLst>
              <a:cxn ang="T6">
                <a:pos x="T0" y="T1"/>
              </a:cxn>
              <a:cxn ang="T7">
                <a:pos x="T2" y="T3"/>
              </a:cxn>
              <a:cxn ang="T8">
                <a:pos x="T4" y="T5"/>
              </a:cxn>
            </a:cxnLst>
            <a:rect l="T9" t="T10" r="T11" b="T12"/>
            <a:pathLst>
              <a:path w="300" h="106">
                <a:moveTo>
                  <a:pt x="0" y="0"/>
                </a:moveTo>
                <a:lnTo>
                  <a:pt x="0" y="106"/>
                </a:lnTo>
                <a:lnTo>
                  <a:pt x="300" y="10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643" name="Line 19"/>
          <p:cNvSpPr>
            <a:spLocks noChangeShapeType="1"/>
          </p:cNvSpPr>
          <p:nvPr/>
        </p:nvSpPr>
        <p:spPr bwMode="auto">
          <a:xfrm flipH="1">
            <a:off x="5724525" y="619125"/>
            <a:ext cx="47625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44" name="Freeform 20"/>
          <p:cNvSpPr>
            <a:spLocks/>
          </p:cNvSpPr>
          <p:nvPr/>
        </p:nvSpPr>
        <p:spPr bwMode="auto">
          <a:xfrm>
            <a:off x="5751513" y="654050"/>
            <a:ext cx="188912" cy="90488"/>
          </a:xfrm>
          <a:custGeom>
            <a:avLst/>
            <a:gdLst>
              <a:gd name="T0" fmla="*/ 0 w 119"/>
              <a:gd name="T1" fmla="*/ 2147483647 h 57"/>
              <a:gd name="T2" fmla="*/ 2147483647 w 119"/>
              <a:gd name="T3" fmla="*/ 0 h 57"/>
              <a:gd name="T4" fmla="*/ 2147483647 w 119"/>
              <a:gd name="T5" fmla="*/ 0 h 57"/>
              <a:gd name="T6" fmla="*/ 2147483647 w 119"/>
              <a:gd name="T7" fmla="*/ 2147483647 h 57"/>
              <a:gd name="T8" fmla="*/ 0 w 119"/>
              <a:gd name="T9" fmla="*/ 2147483647 h 57"/>
              <a:gd name="T10" fmla="*/ 0 60000 65536"/>
              <a:gd name="T11" fmla="*/ 0 60000 65536"/>
              <a:gd name="T12" fmla="*/ 0 60000 65536"/>
              <a:gd name="T13" fmla="*/ 0 60000 65536"/>
              <a:gd name="T14" fmla="*/ 0 60000 65536"/>
              <a:gd name="T15" fmla="*/ 0 w 119"/>
              <a:gd name="T16" fmla="*/ 0 h 57"/>
              <a:gd name="T17" fmla="*/ 119 w 119"/>
              <a:gd name="T18" fmla="*/ 57 h 57"/>
            </a:gdLst>
            <a:ahLst/>
            <a:cxnLst>
              <a:cxn ang="T10">
                <a:pos x="T0" y="T1"/>
              </a:cxn>
              <a:cxn ang="T11">
                <a:pos x="T2" y="T3"/>
              </a:cxn>
              <a:cxn ang="T12">
                <a:pos x="T4" y="T5"/>
              </a:cxn>
              <a:cxn ang="T13">
                <a:pos x="T6" y="T7"/>
              </a:cxn>
              <a:cxn ang="T14">
                <a:pos x="T8" y="T9"/>
              </a:cxn>
            </a:cxnLst>
            <a:rect l="T15" t="T16" r="T17" b="T18"/>
            <a:pathLst>
              <a:path w="119" h="57">
                <a:moveTo>
                  <a:pt x="0" y="57"/>
                </a:moveTo>
                <a:lnTo>
                  <a:pt x="33" y="0"/>
                </a:lnTo>
                <a:lnTo>
                  <a:pt x="119" y="0"/>
                </a:lnTo>
                <a:lnTo>
                  <a:pt x="87" y="57"/>
                </a:lnTo>
                <a:lnTo>
                  <a:pt x="0" y="57"/>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645" name="Freeform 21"/>
          <p:cNvSpPr>
            <a:spLocks/>
          </p:cNvSpPr>
          <p:nvPr/>
        </p:nvSpPr>
        <p:spPr bwMode="auto">
          <a:xfrm>
            <a:off x="5724525" y="619125"/>
            <a:ext cx="231775" cy="168275"/>
          </a:xfrm>
          <a:custGeom>
            <a:avLst/>
            <a:gdLst>
              <a:gd name="T0" fmla="*/ 0 w 146"/>
              <a:gd name="T1" fmla="*/ 0 h 106"/>
              <a:gd name="T2" fmla="*/ 0 w 146"/>
              <a:gd name="T3" fmla="*/ 2147483647 h 106"/>
              <a:gd name="T4" fmla="*/ 2147483647 w 146"/>
              <a:gd name="T5" fmla="*/ 2147483647 h 106"/>
              <a:gd name="T6" fmla="*/ 0 60000 65536"/>
              <a:gd name="T7" fmla="*/ 0 60000 65536"/>
              <a:gd name="T8" fmla="*/ 0 60000 65536"/>
              <a:gd name="T9" fmla="*/ 0 w 146"/>
              <a:gd name="T10" fmla="*/ 0 h 106"/>
              <a:gd name="T11" fmla="*/ 146 w 146"/>
              <a:gd name="T12" fmla="*/ 106 h 106"/>
            </a:gdLst>
            <a:ahLst/>
            <a:cxnLst>
              <a:cxn ang="T6">
                <a:pos x="T0" y="T1"/>
              </a:cxn>
              <a:cxn ang="T7">
                <a:pos x="T2" y="T3"/>
              </a:cxn>
              <a:cxn ang="T8">
                <a:pos x="T4" y="T5"/>
              </a:cxn>
            </a:cxnLst>
            <a:rect l="T9" t="T10" r="T11" b="T12"/>
            <a:pathLst>
              <a:path w="146" h="106">
                <a:moveTo>
                  <a:pt x="0" y="0"/>
                </a:moveTo>
                <a:lnTo>
                  <a:pt x="0" y="106"/>
                </a:lnTo>
                <a:lnTo>
                  <a:pt x="146" y="10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646" name="Line 22"/>
          <p:cNvSpPr>
            <a:spLocks noChangeShapeType="1"/>
          </p:cNvSpPr>
          <p:nvPr/>
        </p:nvSpPr>
        <p:spPr bwMode="auto">
          <a:xfrm flipH="1">
            <a:off x="5724525" y="619125"/>
            <a:ext cx="23177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47" name="Line 23"/>
          <p:cNvSpPr>
            <a:spLocks noChangeShapeType="1"/>
          </p:cNvSpPr>
          <p:nvPr/>
        </p:nvSpPr>
        <p:spPr bwMode="auto">
          <a:xfrm>
            <a:off x="5956300" y="619125"/>
            <a:ext cx="1588" cy="1682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48" name="Line 24"/>
          <p:cNvSpPr>
            <a:spLocks noChangeShapeType="1"/>
          </p:cNvSpPr>
          <p:nvPr/>
        </p:nvSpPr>
        <p:spPr bwMode="auto">
          <a:xfrm flipH="1">
            <a:off x="5053013" y="341313"/>
            <a:ext cx="20320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49" name="Rectangle 25"/>
          <p:cNvSpPr>
            <a:spLocks noChangeArrowheads="1"/>
          </p:cNvSpPr>
          <p:nvPr/>
        </p:nvSpPr>
        <p:spPr bwMode="auto">
          <a:xfrm>
            <a:off x="4832350" y="231775"/>
            <a:ext cx="220663" cy="220663"/>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650" name="Rectangle 26"/>
          <p:cNvSpPr>
            <a:spLocks noChangeArrowheads="1"/>
          </p:cNvSpPr>
          <p:nvPr/>
        </p:nvSpPr>
        <p:spPr bwMode="auto">
          <a:xfrm>
            <a:off x="4903788" y="258763"/>
            <a:ext cx="936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P</a:t>
            </a:r>
            <a:endParaRPr lang="en-US" smtClean="0">
              <a:solidFill>
                <a:srgbClr val="000000"/>
              </a:solidFill>
            </a:endParaRPr>
          </a:p>
        </p:txBody>
      </p:sp>
      <p:sp>
        <p:nvSpPr>
          <p:cNvPr id="26651" name="Rectangle 27"/>
          <p:cNvSpPr>
            <a:spLocks noChangeArrowheads="1"/>
          </p:cNvSpPr>
          <p:nvPr/>
        </p:nvSpPr>
        <p:spPr bwMode="auto">
          <a:xfrm>
            <a:off x="3214688" y="1398588"/>
            <a:ext cx="1158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M</a:t>
            </a:r>
            <a:endParaRPr lang="en-US" smtClean="0">
              <a:solidFill>
                <a:srgbClr val="000000"/>
              </a:solidFill>
            </a:endParaRPr>
          </a:p>
        </p:txBody>
      </p:sp>
      <p:sp>
        <p:nvSpPr>
          <p:cNvPr id="26652" name="Rectangle 28"/>
          <p:cNvSpPr>
            <a:spLocks noChangeArrowheads="1"/>
          </p:cNvSpPr>
          <p:nvPr/>
        </p:nvSpPr>
        <p:spPr bwMode="auto">
          <a:xfrm>
            <a:off x="3322638" y="1398588"/>
            <a:ext cx="460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53" name="Rectangle 29"/>
          <p:cNvSpPr>
            <a:spLocks noChangeArrowheads="1"/>
          </p:cNvSpPr>
          <p:nvPr/>
        </p:nvSpPr>
        <p:spPr bwMode="auto">
          <a:xfrm>
            <a:off x="336550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6654" name="Rectangle 30"/>
          <p:cNvSpPr>
            <a:spLocks noChangeArrowheads="1"/>
          </p:cNvSpPr>
          <p:nvPr/>
        </p:nvSpPr>
        <p:spPr bwMode="auto">
          <a:xfrm>
            <a:off x="3438525"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6655" name="Rectangle 31"/>
          <p:cNvSpPr>
            <a:spLocks noChangeArrowheads="1"/>
          </p:cNvSpPr>
          <p:nvPr/>
        </p:nvSpPr>
        <p:spPr bwMode="auto">
          <a:xfrm>
            <a:off x="3509963" y="1398588"/>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x</a:t>
            </a:r>
            <a:endParaRPr lang="en-US" smtClean="0">
              <a:solidFill>
                <a:srgbClr val="000000"/>
              </a:solidFill>
            </a:endParaRPr>
          </a:p>
        </p:txBody>
      </p:sp>
      <p:sp>
        <p:nvSpPr>
          <p:cNvPr id="26656" name="Rectangle 32"/>
          <p:cNvSpPr>
            <a:spLocks noChangeArrowheads="1"/>
          </p:cNvSpPr>
          <p:nvPr/>
        </p:nvSpPr>
        <p:spPr bwMode="auto">
          <a:xfrm>
            <a:off x="357505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6657" name="Rectangle 33"/>
          <p:cNvSpPr>
            <a:spLocks noChangeArrowheads="1"/>
          </p:cNvSpPr>
          <p:nvPr/>
        </p:nvSpPr>
        <p:spPr bwMode="auto">
          <a:xfrm>
            <a:off x="3646488" y="13985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58" name="Rectangle 34"/>
          <p:cNvSpPr>
            <a:spLocks noChangeArrowheads="1"/>
          </p:cNvSpPr>
          <p:nvPr/>
        </p:nvSpPr>
        <p:spPr bwMode="auto">
          <a:xfrm>
            <a:off x="3683000" y="13985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6659" name="Rectangle 35"/>
          <p:cNvSpPr>
            <a:spLocks noChangeArrowheads="1"/>
          </p:cNvSpPr>
          <p:nvPr/>
        </p:nvSpPr>
        <p:spPr bwMode="auto">
          <a:xfrm>
            <a:off x="3754438" y="13985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6660" name="Line 36"/>
          <p:cNvSpPr>
            <a:spLocks noChangeShapeType="1"/>
          </p:cNvSpPr>
          <p:nvPr/>
        </p:nvSpPr>
        <p:spPr bwMode="auto">
          <a:xfrm flipV="1">
            <a:off x="2422525" y="906463"/>
            <a:ext cx="1588" cy="3968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61" name="Line 37"/>
          <p:cNvSpPr>
            <a:spLocks noChangeShapeType="1"/>
          </p:cNvSpPr>
          <p:nvPr/>
        </p:nvSpPr>
        <p:spPr bwMode="auto">
          <a:xfrm flipV="1">
            <a:off x="4194175" y="568325"/>
            <a:ext cx="42863" cy="10001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62" name="Freeform 38"/>
          <p:cNvSpPr>
            <a:spLocks/>
          </p:cNvSpPr>
          <p:nvPr/>
        </p:nvSpPr>
        <p:spPr bwMode="auto">
          <a:xfrm>
            <a:off x="4178300" y="574675"/>
            <a:ext cx="74613" cy="90488"/>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5"/>
                </a:moveTo>
                <a:cubicBezTo>
                  <a:pt x="23" y="12"/>
                  <a:pt x="23" y="12"/>
                  <a:pt x="23" y="12"/>
                </a:cubicBezTo>
                <a:cubicBezTo>
                  <a:pt x="22" y="9"/>
                  <a:pt x="22" y="9"/>
                  <a:pt x="22" y="9"/>
                </a:cubicBezTo>
                <a:cubicBezTo>
                  <a:pt x="17" y="0"/>
                  <a:pt x="5" y="1"/>
                  <a:pt x="1" y="10"/>
                </a:cubicBezTo>
                <a:cubicBezTo>
                  <a:pt x="0" y="13"/>
                  <a:pt x="0" y="13"/>
                  <a:pt x="0" y="13"/>
                </a:cubicBezTo>
                <a:cubicBezTo>
                  <a:pt x="0" y="16"/>
                  <a:pt x="0" y="16"/>
                  <a:pt x="0" y="16"/>
                </a:cubicBezTo>
                <a:cubicBezTo>
                  <a:pt x="2" y="27"/>
                  <a:pt x="17" y="30"/>
                  <a:pt x="22" y="20"/>
                </a:cubicBezTo>
                <a:cubicBezTo>
                  <a:pt x="23" y="17"/>
                  <a:pt x="23" y="17"/>
                  <a:pt x="23" y="17"/>
                </a:cubicBezTo>
                <a:cubicBezTo>
                  <a:pt x="24" y="15"/>
                  <a:pt x="24" y="15"/>
                  <a:pt x="24" y="15"/>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663" name="Line 39"/>
          <p:cNvSpPr>
            <a:spLocks noChangeShapeType="1"/>
          </p:cNvSpPr>
          <p:nvPr/>
        </p:nvSpPr>
        <p:spPr bwMode="auto">
          <a:xfrm>
            <a:off x="2422525" y="628650"/>
            <a:ext cx="1588" cy="27781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64" name="Rectangle 40"/>
          <p:cNvSpPr>
            <a:spLocks noChangeArrowheads="1"/>
          </p:cNvSpPr>
          <p:nvPr/>
        </p:nvSpPr>
        <p:spPr bwMode="auto">
          <a:xfrm>
            <a:off x="427355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6665" name="Rectangle 41"/>
          <p:cNvSpPr>
            <a:spLocks noChangeArrowheads="1"/>
          </p:cNvSpPr>
          <p:nvPr/>
        </p:nvSpPr>
        <p:spPr bwMode="auto">
          <a:xfrm>
            <a:off x="4344988" y="5349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H</a:t>
            </a:r>
            <a:endParaRPr lang="en-US" smtClean="0">
              <a:solidFill>
                <a:srgbClr val="000000"/>
              </a:solidFill>
            </a:endParaRPr>
          </a:p>
        </p:txBody>
      </p:sp>
      <p:sp>
        <p:nvSpPr>
          <p:cNvPr id="26666" name="Rectangle 42"/>
          <p:cNvSpPr>
            <a:spLocks noChangeArrowheads="1"/>
          </p:cNvSpPr>
          <p:nvPr/>
        </p:nvSpPr>
        <p:spPr bwMode="auto">
          <a:xfrm>
            <a:off x="443865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6667" name="Rectangle 43"/>
          <p:cNvSpPr>
            <a:spLocks noChangeArrowheads="1"/>
          </p:cNvSpPr>
          <p:nvPr/>
        </p:nvSpPr>
        <p:spPr bwMode="auto">
          <a:xfrm>
            <a:off x="4511675" y="534988"/>
            <a:ext cx="4603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68" name="Rectangle 44"/>
          <p:cNvSpPr>
            <a:spLocks noChangeArrowheads="1"/>
          </p:cNvSpPr>
          <p:nvPr/>
        </p:nvSpPr>
        <p:spPr bwMode="auto">
          <a:xfrm>
            <a:off x="455453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6669" name="Rectangle 45"/>
          <p:cNvSpPr>
            <a:spLocks noChangeArrowheads="1"/>
          </p:cNvSpPr>
          <p:nvPr/>
        </p:nvSpPr>
        <p:spPr bwMode="auto">
          <a:xfrm>
            <a:off x="4625975" y="5349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70" name="Rectangle 46"/>
          <p:cNvSpPr>
            <a:spLocks noChangeArrowheads="1"/>
          </p:cNvSpPr>
          <p:nvPr/>
        </p:nvSpPr>
        <p:spPr bwMode="auto">
          <a:xfrm>
            <a:off x="466248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6671" name="Rectangle 47"/>
          <p:cNvSpPr>
            <a:spLocks noChangeArrowheads="1"/>
          </p:cNvSpPr>
          <p:nvPr/>
        </p:nvSpPr>
        <p:spPr bwMode="auto">
          <a:xfrm>
            <a:off x="4733925" y="53498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72" name="Rectangle 48"/>
          <p:cNvSpPr>
            <a:spLocks noChangeArrowheads="1"/>
          </p:cNvSpPr>
          <p:nvPr/>
        </p:nvSpPr>
        <p:spPr bwMode="auto">
          <a:xfrm>
            <a:off x="4770438" y="53498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6673" name="Rectangle 49"/>
          <p:cNvSpPr>
            <a:spLocks noChangeArrowheads="1"/>
          </p:cNvSpPr>
          <p:nvPr/>
        </p:nvSpPr>
        <p:spPr bwMode="auto">
          <a:xfrm>
            <a:off x="4841875"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6674" name="Rectangle 50"/>
          <p:cNvSpPr>
            <a:spLocks noChangeArrowheads="1"/>
          </p:cNvSpPr>
          <p:nvPr/>
        </p:nvSpPr>
        <p:spPr bwMode="auto">
          <a:xfrm>
            <a:off x="4914900" y="5349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6675" name="Rectangle 51"/>
          <p:cNvSpPr>
            <a:spLocks noChangeArrowheads="1"/>
          </p:cNvSpPr>
          <p:nvPr/>
        </p:nvSpPr>
        <p:spPr bwMode="auto">
          <a:xfrm>
            <a:off x="4986338" y="534988"/>
            <a:ext cx="4603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76" name="Rectangle 52"/>
          <p:cNvSpPr>
            <a:spLocks noChangeArrowheads="1"/>
          </p:cNvSpPr>
          <p:nvPr/>
        </p:nvSpPr>
        <p:spPr bwMode="auto">
          <a:xfrm>
            <a:off x="2947988" y="546100"/>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77" name="Rectangle 53"/>
          <p:cNvSpPr>
            <a:spLocks noChangeArrowheads="1"/>
          </p:cNvSpPr>
          <p:nvPr/>
        </p:nvSpPr>
        <p:spPr bwMode="auto">
          <a:xfrm>
            <a:off x="3019425"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6678" name="Rectangle 54"/>
          <p:cNvSpPr>
            <a:spLocks noChangeArrowheads="1"/>
          </p:cNvSpPr>
          <p:nvPr/>
        </p:nvSpPr>
        <p:spPr bwMode="auto">
          <a:xfrm>
            <a:off x="3090863" y="54610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79" name="Rectangle 55"/>
          <p:cNvSpPr>
            <a:spLocks noChangeArrowheads="1"/>
          </p:cNvSpPr>
          <p:nvPr/>
        </p:nvSpPr>
        <p:spPr bwMode="auto">
          <a:xfrm>
            <a:off x="3127375"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6680" name="Line 56"/>
          <p:cNvSpPr>
            <a:spLocks noChangeShapeType="1"/>
          </p:cNvSpPr>
          <p:nvPr/>
        </p:nvSpPr>
        <p:spPr bwMode="auto">
          <a:xfrm flipH="1">
            <a:off x="2422525" y="628650"/>
            <a:ext cx="7937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81" name="Line 57"/>
          <p:cNvSpPr>
            <a:spLocks noChangeShapeType="1"/>
          </p:cNvSpPr>
          <p:nvPr/>
        </p:nvSpPr>
        <p:spPr bwMode="auto">
          <a:xfrm flipV="1">
            <a:off x="2587625" y="576263"/>
            <a:ext cx="39688" cy="1047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82" name="Freeform 58"/>
          <p:cNvSpPr>
            <a:spLocks/>
          </p:cNvSpPr>
          <p:nvPr/>
        </p:nvSpPr>
        <p:spPr bwMode="auto">
          <a:xfrm>
            <a:off x="2573338" y="585788"/>
            <a:ext cx="69850" cy="92075"/>
          </a:xfrm>
          <a:custGeom>
            <a:avLst/>
            <a:gdLst>
              <a:gd name="T0" fmla="*/ 2147483647 w 23"/>
              <a:gd name="T1" fmla="*/ 2147483647 h 30"/>
              <a:gd name="T2" fmla="*/ 2147483647 w 23"/>
              <a:gd name="T3" fmla="*/ 2147483647 h 30"/>
              <a:gd name="T4" fmla="*/ 2147483647 w 23"/>
              <a:gd name="T5" fmla="*/ 2147483647 h 30"/>
              <a:gd name="T6" fmla="*/ 2147483647 w 23"/>
              <a:gd name="T7" fmla="*/ 2147483647 h 30"/>
              <a:gd name="T8" fmla="*/ 0 w 23"/>
              <a:gd name="T9" fmla="*/ 2147483647 h 30"/>
              <a:gd name="T10" fmla="*/ 0 w 23"/>
              <a:gd name="T11" fmla="*/ 2147483647 h 30"/>
              <a:gd name="T12" fmla="*/ 2147483647 w 23"/>
              <a:gd name="T13" fmla="*/ 2147483647 h 30"/>
              <a:gd name="T14" fmla="*/ 2147483647 w 23"/>
              <a:gd name="T15" fmla="*/ 2147483647 h 30"/>
              <a:gd name="T16" fmla="*/ 2147483647 w 23"/>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1"/>
                  <a:pt x="23" y="11"/>
                  <a:pt x="23" y="11"/>
                </a:cubicBezTo>
                <a:cubicBezTo>
                  <a:pt x="22" y="8"/>
                  <a:pt x="22" y="8"/>
                  <a:pt x="22" y="8"/>
                </a:cubicBezTo>
                <a:cubicBezTo>
                  <a:pt x="17" y="0"/>
                  <a:pt x="4" y="0"/>
                  <a:pt x="1" y="10"/>
                </a:cubicBezTo>
                <a:cubicBezTo>
                  <a:pt x="0" y="13"/>
                  <a:pt x="0" y="13"/>
                  <a:pt x="0" y="13"/>
                </a:cubicBezTo>
                <a:cubicBezTo>
                  <a:pt x="0" y="16"/>
                  <a:pt x="0" y="16"/>
                  <a:pt x="0" y="16"/>
                </a:cubicBezTo>
                <a:cubicBezTo>
                  <a:pt x="2" y="27"/>
                  <a:pt x="16" y="30"/>
                  <a:pt x="22" y="20"/>
                </a:cubicBezTo>
                <a:cubicBezTo>
                  <a:pt x="23" y="17"/>
                  <a:pt x="23" y="17"/>
                  <a:pt x="23" y="17"/>
                </a:cubicBezTo>
                <a:cubicBezTo>
                  <a:pt x="23" y="14"/>
                  <a:pt x="23" y="14"/>
                  <a:pt x="23"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683" name="Rectangle 59"/>
          <p:cNvSpPr>
            <a:spLocks noChangeArrowheads="1"/>
          </p:cNvSpPr>
          <p:nvPr/>
        </p:nvSpPr>
        <p:spPr bwMode="auto">
          <a:xfrm>
            <a:off x="2665413" y="54610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6684" name="Rectangle 60"/>
          <p:cNvSpPr>
            <a:spLocks noChangeArrowheads="1"/>
          </p:cNvSpPr>
          <p:nvPr/>
        </p:nvSpPr>
        <p:spPr bwMode="auto">
          <a:xfrm>
            <a:off x="2736850" y="546100"/>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6685" name="Rectangle 61"/>
          <p:cNvSpPr>
            <a:spLocks noChangeArrowheads="1"/>
          </p:cNvSpPr>
          <p:nvPr/>
        </p:nvSpPr>
        <p:spPr bwMode="auto">
          <a:xfrm>
            <a:off x="2809875" y="54610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86" name="Rectangle 62"/>
          <p:cNvSpPr>
            <a:spLocks noChangeArrowheads="1"/>
          </p:cNvSpPr>
          <p:nvPr/>
        </p:nvSpPr>
        <p:spPr bwMode="auto">
          <a:xfrm>
            <a:off x="2846388" y="54610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9</a:t>
            </a:r>
            <a:endParaRPr lang="en-US" smtClean="0">
              <a:solidFill>
                <a:srgbClr val="000000"/>
              </a:solidFill>
            </a:endParaRPr>
          </a:p>
        </p:txBody>
      </p:sp>
      <p:sp>
        <p:nvSpPr>
          <p:cNvPr id="26687" name="Rectangle 63"/>
          <p:cNvSpPr>
            <a:spLocks noChangeArrowheads="1"/>
          </p:cNvSpPr>
          <p:nvPr/>
        </p:nvSpPr>
        <p:spPr bwMode="auto">
          <a:xfrm>
            <a:off x="540861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6688" name="Rectangle 64"/>
          <p:cNvSpPr>
            <a:spLocks noChangeArrowheads="1"/>
          </p:cNvSpPr>
          <p:nvPr/>
        </p:nvSpPr>
        <p:spPr bwMode="auto">
          <a:xfrm>
            <a:off x="5481638"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6689" name="Rectangle 65"/>
          <p:cNvSpPr>
            <a:spLocks noChangeArrowheads="1"/>
          </p:cNvSpPr>
          <p:nvPr/>
        </p:nvSpPr>
        <p:spPr bwMode="auto">
          <a:xfrm>
            <a:off x="5553075" y="920750"/>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90" name="Rectangle 66"/>
          <p:cNvSpPr>
            <a:spLocks noChangeArrowheads="1"/>
          </p:cNvSpPr>
          <p:nvPr/>
        </p:nvSpPr>
        <p:spPr bwMode="auto">
          <a:xfrm>
            <a:off x="562451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6691" name="Rectangle 67"/>
          <p:cNvSpPr>
            <a:spLocks noChangeArrowheads="1"/>
          </p:cNvSpPr>
          <p:nvPr/>
        </p:nvSpPr>
        <p:spPr bwMode="auto">
          <a:xfrm>
            <a:off x="5695950" y="920750"/>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692" name="Rectangle 68"/>
          <p:cNvSpPr>
            <a:spLocks noChangeArrowheads="1"/>
          </p:cNvSpPr>
          <p:nvPr/>
        </p:nvSpPr>
        <p:spPr bwMode="auto">
          <a:xfrm>
            <a:off x="5732463" y="920750"/>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3</a:t>
            </a:r>
            <a:endParaRPr lang="en-US" smtClean="0">
              <a:solidFill>
                <a:srgbClr val="000000"/>
              </a:solidFill>
            </a:endParaRPr>
          </a:p>
        </p:txBody>
      </p:sp>
      <p:sp>
        <p:nvSpPr>
          <p:cNvPr id="26693" name="Line 69"/>
          <p:cNvSpPr>
            <a:spLocks noChangeShapeType="1"/>
          </p:cNvSpPr>
          <p:nvPr/>
        </p:nvSpPr>
        <p:spPr bwMode="auto">
          <a:xfrm flipV="1">
            <a:off x="5616575" y="1068388"/>
            <a:ext cx="1588" cy="3571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94" name="Line 70"/>
          <p:cNvSpPr>
            <a:spLocks noChangeShapeType="1"/>
          </p:cNvSpPr>
          <p:nvPr/>
        </p:nvSpPr>
        <p:spPr bwMode="auto">
          <a:xfrm>
            <a:off x="5616575" y="787400"/>
            <a:ext cx="1588" cy="1524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695" name="Freeform 71"/>
          <p:cNvSpPr>
            <a:spLocks/>
          </p:cNvSpPr>
          <p:nvPr/>
        </p:nvSpPr>
        <p:spPr bwMode="auto">
          <a:xfrm>
            <a:off x="2405063" y="1184275"/>
            <a:ext cx="39687"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75"/>
                </a:moveTo>
                <a:lnTo>
                  <a:pt x="0" y="0"/>
                </a:lnTo>
                <a:lnTo>
                  <a:pt x="25" y="0"/>
                </a:lnTo>
                <a:lnTo>
                  <a:pt x="11"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696" name="Freeform 72"/>
          <p:cNvSpPr>
            <a:spLocks/>
          </p:cNvSpPr>
          <p:nvPr/>
        </p:nvSpPr>
        <p:spPr bwMode="auto">
          <a:xfrm>
            <a:off x="2405063" y="1184275"/>
            <a:ext cx="39687"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75"/>
                </a:moveTo>
                <a:lnTo>
                  <a:pt x="0" y="0"/>
                </a:lnTo>
                <a:lnTo>
                  <a:pt x="25" y="0"/>
                </a:lnTo>
                <a:lnTo>
                  <a:pt x="11" y="75"/>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697" name="Freeform 73"/>
          <p:cNvSpPr>
            <a:spLocks/>
          </p:cNvSpPr>
          <p:nvPr/>
        </p:nvSpPr>
        <p:spPr bwMode="auto">
          <a:xfrm>
            <a:off x="2405063" y="906463"/>
            <a:ext cx="39687" cy="119062"/>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0"/>
                </a:moveTo>
                <a:lnTo>
                  <a:pt x="25" y="75"/>
                </a:lnTo>
                <a:lnTo>
                  <a:pt x="0" y="75"/>
                </a:lnTo>
                <a:lnTo>
                  <a:pt x="1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698" name="Freeform 74"/>
          <p:cNvSpPr>
            <a:spLocks/>
          </p:cNvSpPr>
          <p:nvPr/>
        </p:nvSpPr>
        <p:spPr bwMode="auto">
          <a:xfrm>
            <a:off x="2405063" y="906463"/>
            <a:ext cx="39687" cy="119062"/>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1" y="0"/>
                </a:moveTo>
                <a:lnTo>
                  <a:pt x="25" y="75"/>
                </a:lnTo>
                <a:lnTo>
                  <a:pt x="0" y="75"/>
                </a:lnTo>
                <a:lnTo>
                  <a:pt x="11"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699" name="Freeform 75"/>
          <p:cNvSpPr>
            <a:spLocks/>
          </p:cNvSpPr>
          <p:nvPr/>
        </p:nvSpPr>
        <p:spPr bwMode="auto">
          <a:xfrm>
            <a:off x="5595938" y="1303338"/>
            <a:ext cx="39687" cy="122237"/>
          </a:xfrm>
          <a:custGeom>
            <a:avLst/>
            <a:gdLst>
              <a:gd name="T0" fmla="*/ 2147483647 w 25"/>
              <a:gd name="T1" fmla="*/ 2147483647 h 77"/>
              <a:gd name="T2" fmla="*/ 0 w 25"/>
              <a:gd name="T3" fmla="*/ 0 h 77"/>
              <a:gd name="T4" fmla="*/ 2147483647 w 25"/>
              <a:gd name="T5" fmla="*/ 0 h 77"/>
              <a:gd name="T6" fmla="*/ 2147483647 w 25"/>
              <a:gd name="T7" fmla="*/ 2147483647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3" y="77"/>
                </a:moveTo>
                <a:lnTo>
                  <a:pt x="0" y="0"/>
                </a:lnTo>
                <a:lnTo>
                  <a:pt x="25" y="0"/>
                </a:lnTo>
                <a:lnTo>
                  <a:pt x="13" y="7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00" name="Freeform 76"/>
          <p:cNvSpPr>
            <a:spLocks/>
          </p:cNvSpPr>
          <p:nvPr/>
        </p:nvSpPr>
        <p:spPr bwMode="auto">
          <a:xfrm>
            <a:off x="5595938" y="1303338"/>
            <a:ext cx="39687" cy="122237"/>
          </a:xfrm>
          <a:custGeom>
            <a:avLst/>
            <a:gdLst>
              <a:gd name="T0" fmla="*/ 2147483647 w 25"/>
              <a:gd name="T1" fmla="*/ 2147483647 h 77"/>
              <a:gd name="T2" fmla="*/ 0 w 25"/>
              <a:gd name="T3" fmla="*/ 0 h 77"/>
              <a:gd name="T4" fmla="*/ 2147483647 w 25"/>
              <a:gd name="T5" fmla="*/ 0 h 77"/>
              <a:gd name="T6" fmla="*/ 2147483647 w 25"/>
              <a:gd name="T7" fmla="*/ 2147483647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3" y="77"/>
                </a:moveTo>
                <a:lnTo>
                  <a:pt x="0" y="0"/>
                </a:lnTo>
                <a:lnTo>
                  <a:pt x="25" y="0"/>
                </a:lnTo>
                <a:lnTo>
                  <a:pt x="13" y="77"/>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01" name="Freeform 77"/>
          <p:cNvSpPr>
            <a:spLocks/>
          </p:cNvSpPr>
          <p:nvPr/>
        </p:nvSpPr>
        <p:spPr bwMode="auto">
          <a:xfrm>
            <a:off x="5595938" y="787400"/>
            <a:ext cx="39687" cy="119063"/>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3" y="0"/>
                </a:moveTo>
                <a:lnTo>
                  <a:pt x="25" y="75"/>
                </a:lnTo>
                <a:lnTo>
                  <a:pt x="0" y="7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02" name="Freeform 78"/>
          <p:cNvSpPr>
            <a:spLocks/>
          </p:cNvSpPr>
          <p:nvPr/>
        </p:nvSpPr>
        <p:spPr bwMode="auto">
          <a:xfrm>
            <a:off x="5595938" y="787400"/>
            <a:ext cx="39687" cy="119063"/>
          </a:xfrm>
          <a:custGeom>
            <a:avLst/>
            <a:gdLst>
              <a:gd name="T0" fmla="*/ 2147483647 w 25"/>
              <a:gd name="T1" fmla="*/ 0 h 75"/>
              <a:gd name="T2" fmla="*/ 2147483647 w 25"/>
              <a:gd name="T3" fmla="*/ 2147483647 h 75"/>
              <a:gd name="T4" fmla="*/ 0 w 25"/>
              <a:gd name="T5" fmla="*/ 2147483647 h 75"/>
              <a:gd name="T6" fmla="*/ 2147483647 w 25"/>
              <a:gd name="T7" fmla="*/ 0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3" y="0"/>
                </a:moveTo>
                <a:lnTo>
                  <a:pt x="25" y="75"/>
                </a:lnTo>
                <a:lnTo>
                  <a:pt x="0" y="75"/>
                </a:lnTo>
                <a:lnTo>
                  <a:pt x="13"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03" name="Freeform 79"/>
          <p:cNvSpPr>
            <a:spLocks/>
          </p:cNvSpPr>
          <p:nvPr/>
        </p:nvSpPr>
        <p:spPr bwMode="auto">
          <a:xfrm>
            <a:off x="5143500" y="287338"/>
            <a:ext cx="112713" cy="109537"/>
          </a:xfrm>
          <a:custGeom>
            <a:avLst/>
            <a:gdLst>
              <a:gd name="T0" fmla="*/ 2147483647 w 71"/>
              <a:gd name="T1" fmla="*/ 2147483647 h 69"/>
              <a:gd name="T2" fmla="*/ 2147483647 w 71"/>
              <a:gd name="T3" fmla="*/ 0 h 69"/>
              <a:gd name="T4" fmla="*/ 0 w 71"/>
              <a:gd name="T5" fmla="*/ 2147483647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71" y="0"/>
                </a:lnTo>
                <a:lnTo>
                  <a:pt x="0" y="34"/>
                </a:lnTo>
                <a:lnTo>
                  <a:pt x="7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04" name="Freeform 80"/>
          <p:cNvSpPr>
            <a:spLocks/>
          </p:cNvSpPr>
          <p:nvPr/>
        </p:nvSpPr>
        <p:spPr bwMode="auto">
          <a:xfrm>
            <a:off x="5143500" y="287338"/>
            <a:ext cx="112713" cy="109537"/>
          </a:xfrm>
          <a:custGeom>
            <a:avLst/>
            <a:gdLst>
              <a:gd name="T0" fmla="*/ 2147483647 w 71"/>
              <a:gd name="T1" fmla="*/ 2147483647 h 69"/>
              <a:gd name="T2" fmla="*/ 2147483647 w 71"/>
              <a:gd name="T3" fmla="*/ 0 h 69"/>
              <a:gd name="T4" fmla="*/ 0 w 71"/>
              <a:gd name="T5" fmla="*/ 2147483647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71" y="0"/>
                </a:lnTo>
                <a:lnTo>
                  <a:pt x="0" y="34"/>
                </a:lnTo>
                <a:lnTo>
                  <a:pt x="71"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05" name="Freeform 81"/>
          <p:cNvSpPr>
            <a:spLocks/>
          </p:cNvSpPr>
          <p:nvPr/>
        </p:nvSpPr>
        <p:spPr bwMode="auto">
          <a:xfrm>
            <a:off x="4779963" y="787400"/>
            <a:ext cx="479425" cy="638175"/>
          </a:xfrm>
          <a:custGeom>
            <a:avLst/>
            <a:gdLst>
              <a:gd name="T0" fmla="*/ 0 w 302"/>
              <a:gd name="T1" fmla="*/ 2147483647 h 402"/>
              <a:gd name="T2" fmla="*/ 0 w 302"/>
              <a:gd name="T3" fmla="*/ 0 h 402"/>
              <a:gd name="T4" fmla="*/ 2147483647 w 302"/>
              <a:gd name="T5" fmla="*/ 0 h 402"/>
              <a:gd name="T6" fmla="*/ 2147483647 w 302"/>
              <a:gd name="T7" fmla="*/ 2147483647 h 402"/>
              <a:gd name="T8" fmla="*/ 2147483647 w 302"/>
              <a:gd name="T9" fmla="*/ 2147483647 h 402"/>
              <a:gd name="T10" fmla="*/ 2147483647 w 302"/>
              <a:gd name="T11" fmla="*/ 2147483647 h 402"/>
              <a:gd name="T12" fmla="*/ 2147483647 w 302"/>
              <a:gd name="T13" fmla="*/ 2147483647 h 402"/>
              <a:gd name="T14" fmla="*/ 2147483647 w 302"/>
              <a:gd name="T15" fmla="*/ 2147483647 h 402"/>
              <a:gd name="T16" fmla="*/ 2147483647 w 302"/>
              <a:gd name="T17" fmla="*/ 2147483647 h 402"/>
              <a:gd name="T18" fmla="*/ 2147483647 w 302"/>
              <a:gd name="T19" fmla="*/ 2147483647 h 402"/>
              <a:gd name="T20" fmla="*/ 2147483647 w 302"/>
              <a:gd name="T21" fmla="*/ 2147483647 h 402"/>
              <a:gd name="T22" fmla="*/ 2147483647 w 302"/>
              <a:gd name="T23" fmla="*/ 2147483647 h 402"/>
              <a:gd name="T24" fmla="*/ 2147483647 w 302"/>
              <a:gd name="T25" fmla="*/ 2147483647 h 402"/>
              <a:gd name="T26" fmla="*/ 2147483647 w 302"/>
              <a:gd name="T27" fmla="*/ 2147483647 h 402"/>
              <a:gd name="T28" fmla="*/ 2147483647 w 302"/>
              <a:gd name="T29" fmla="*/ 2147483647 h 402"/>
              <a:gd name="T30" fmla="*/ 2147483647 w 302"/>
              <a:gd name="T31" fmla="*/ 2147483647 h 402"/>
              <a:gd name="T32" fmla="*/ 2147483647 w 302"/>
              <a:gd name="T33" fmla="*/ 2147483647 h 402"/>
              <a:gd name="T34" fmla="*/ 2147483647 w 302"/>
              <a:gd name="T35" fmla="*/ 2147483647 h 402"/>
              <a:gd name="T36" fmla="*/ 2147483647 w 302"/>
              <a:gd name="T37" fmla="*/ 2147483647 h 402"/>
              <a:gd name="T38" fmla="*/ 2147483647 w 302"/>
              <a:gd name="T39" fmla="*/ 2147483647 h 402"/>
              <a:gd name="T40" fmla="*/ 2147483647 w 302"/>
              <a:gd name="T41" fmla="*/ 2147483647 h 402"/>
              <a:gd name="T42" fmla="*/ 2147483647 w 302"/>
              <a:gd name="T43" fmla="*/ 2147483647 h 402"/>
              <a:gd name="T44" fmla="*/ 2147483647 w 302"/>
              <a:gd name="T45" fmla="*/ 2147483647 h 402"/>
              <a:gd name="T46" fmla="*/ 2147483647 w 302"/>
              <a:gd name="T47" fmla="*/ 2147483647 h 402"/>
              <a:gd name="T48" fmla="*/ 2147483647 w 302"/>
              <a:gd name="T49" fmla="*/ 2147483647 h 402"/>
              <a:gd name="T50" fmla="*/ 2147483647 w 302"/>
              <a:gd name="T51" fmla="*/ 2147483647 h 402"/>
              <a:gd name="T52" fmla="*/ 2147483647 w 302"/>
              <a:gd name="T53" fmla="*/ 2147483647 h 402"/>
              <a:gd name="T54" fmla="*/ 2147483647 w 302"/>
              <a:gd name="T55" fmla="*/ 2147483647 h 402"/>
              <a:gd name="T56" fmla="*/ 2147483647 w 302"/>
              <a:gd name="T57" fmla="*/ 2147483647 h 402"/>
              <a:gd name="T58" fmla="*/ 2147483647 w 302"/>
              <a:gd name="T59" fmla="*/ 2147483647 h 402"/>
              <a:gd name="T60" fmla="*/ 2147483647 w 302"/>
              <a:gd name="T61" fmla="*/ 2147483647 h 402"/>
              <a:gd name="T62" fmla="*/ 2147483647 w 302"/>
              <a:gd name="T63" fmla="*/ 2147483647 h 402"/>
              <a:gd name="T64" fmla="*/ 2147483647 w 302"/>
              <a:gd name="T65" fmla="*/ 2147483647 h 402"/>
              <a:gd name="T66" fmla="*/ 2147483647 w 302"/>
              <a:gd name="T67" fmla="*/ 2147483647 h 402"/>
              <a:gd name="T68" fmla="*/ 2147483647 w 302"/>
              <a:gd name="T69" fmla="*/ 2147483647 h 402"/>
              <a:gd name="T70" fmla="*/ 2147483647 w 302"/>
              <a:gd name="T71" fmla="*/ 2147483647 h 402"/>
              <a:gd name="T72" fmla="*/ 2147483647 w 302"/>
              <a:gd name="T73" fmla="*/ 2147483647 h 402"/>
              <a:gd name="T74" fmla="*/ 2147483647 w 302"/>
              <a:gd name="T75" fmla="*/ 2147483647 h 402"/>
              <a:gd name="T76" fmla="*/ 2147483647 w 302"/>
              <a:gd name="T77" fmla="*/ 2147483647 h 402"/>
              <a:gd name="T78" fmla="*/ 2147483647 w 302"/>
              <a:gd name="T79" fmla="*/ 2147483647 h 402"/>
              <a:gd name="T80" fmla="*/ 2147483647 w 302"/>
              <a:gd name="T81" fmla="*/ 2147483647 h 402"/>
              <a:gd name="T82" fmla="*/ 2147483647 w 302"/>
              <a:gd name="T83" fmla="*/ 2147483647 h 402"/>
              <a:gd name="T84" fmla="*/ 2147483647 w 302"/>
              <a:gd name="T85" fmla="*/ 2147483647 h 402"/>
              <a:gd name="T86" fmla="*/ 2147483647 w 302"/>
              <a:gd name="T87" fmla="*/ 2147483647 h 402"/>
              <a:gd name="T88" fmla="*/ 2147483647 w 302"/>
              <a:gd name="T89" fmla="*/ 2147483647 h 402"/>
              <a:gd name="T90" fmla="*/ 2147483647 w 302"/>
              <a:gd name="T91" fmla="*/ 2147483647 h 402"/>
              <a:gd name="T92" fmla="*/ 2147483647 w 302"/>
              <a:gd name="T93" fmla="*/ 2147483647 h 402"/>
              <a:gd name="T94" fmla="*/ 2147483647 w 302"/>
              <a:gd name="T95" fmla="*/ 2147483647 h 402"/>
              <a:gd name="T96" fmla="*/ 2147483647 w 302"/>
              <a:gd name="T97" fmla="*/ 2147483647 h 402"/>
              <a:gd name="T98" fmla="*/ 2147483647 w 302"/>
              <a:gd name="T99" fmla="*/ 2147483647 h 402"/>
              <a:gd name="T100" fmla="*/ 2147483647 w 302"/>
              <a:gd name="T101" fmla="*/ 2147483647 h 402"/>
              <a:gd name="T102" fmla="*/ 2147483647 w 302"/>
              <a:gd name="T103" fmla="*/ 2147483647 h 402"/>
              <a:gd name="T104" fmla="*/ 2147483647 w 302"/>
              <a:gd name="T105" fmla="*/ 2147483647 h 402"/>
              <a:gd name="T106" fmla="*/ 2147483647 w 302"/>
              <a:gd name="T107" fmla="*/ 2147483647 h 402"/>
              <a:gd name="T108" fmla="*/ 2147483647 w 302"/>
              <a:gd name="T109" fmla="*/ 2147483647 h 402"/>
              <a:gd name="T110" fmla="*/ 2147483647 w 302"/>
              <a:gd name="T111" fmla="*/ 2147483647 h 402"/>
              <a:gd name="T112" fmla="*/ 2147483647 w 302"/>
              <a:gd name="T113" fmla="*/ 2147483647 h 402"/>
              <a:gd name="T114" fmla="*/ 2147483647 w 302"/>
              <a:gd name="T115" fmla="*/ 2147483647 h 402"/>
              <a:gd name="T116" fmla="*/ 2147483647 w 302"/>
              <a:gd name="T117" fmla="*/ 2147483647 h 402"/>
              <a:gd name="T118" fmla="*/ 0 w 302"/>
              <a:gd name="T119" fmla="*/ 2147483647 h 402"/>
              <a:gd name="T120" fmla="*/ 0 w 302"/>
              <a:gd name="T121" fmla="*/ 2147483647 h 4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2"/>
              <a:gd name="T184" fmla="*/ 0 h 402"/>
              <a:gd name="T185" fmla="*/ 302 w 302"/>
              <a:gd name="T186" fmla="*/ 402 h 4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2" h="402">
                <a:moveTo>
                  <a:pt x="0" y="200"/>
                </a:moveTo>
                <a:lnTo>
                  <a:pt x="0" y="0"/>
                </a:lnTo>
                <a:lnTo>
                  <a:pt x="302" y="0"/>
                </a:lnTo>
                <a:lnTo>
                  <a:pt x="302" y="60"/>
                </a:lnTo>
                <a:lnTo>
                  <a:pt x="287" y="60"/>
                </a:lnTo>
                <a:lnTo>
                  <a:pt x="281" y="60"/>
                </a:lnTo>
                <a:lnTo>
                  <a:pt x="272" y="62"/>
                </a:lnTo>
                <a:lnTo>
                  <a:pt x="256" y="66"/>
                </a:lnTo>
                <a:lnTo>
                  <a:pt x="252" y="67"/>
                </a:lnTo>
                <a:lnTo>
                  <a:pt x="243" y="71"/>
                </a:lnTo>
                <a:lnTo>
                  <a:pt x="229" y="79"/>
                </a:lnTo>
                <a:lnTo>
                  <a:pt x="225" y="81"/>
                </a:lnTo>
                <a:lnTo>
                  <a:pt x="218" y="87"/>
                </a:lnTo>
                <a:lnTo>
                  <a:pt x="216" y="89"/>
                </a:lnTo>
                <a:lnTo>
                  <a:pt x="204" y="98"/>
                </a:lnTo>
                <a:lnTo>
                  <a:pt x="202" y="100"/>
                </a:lnTo>
                <a:lnTo>
                  <a:pt x="197" y="108"/>
                </a:lnTo>
                <a:lnTo>
                  <a:pt x="195" y="108"/>
                </a:lnTo>
                <a:lnTo>
                  <a:pt x="185" y="121"/>
                </a:lnTo>
                <a:lnTo>
                  <a:pt x="183" y="123"/>
                </a:lnTo>
                <a:lnTo>
                  <a:pt x="179" y="131"/>
                </a:lnTo>
                <a:lnTo>
                  <a:pt x="177" y="135"/>
                </a:lnTo>
                <a:lnTo>
                  <a:pt x="172" y="148"/>
                </a:lnTo>
                <a:lnTo>
                  <a:pt x="170" y="150"/>
                </a:lnTo>
                <a:lnTo>
                  <a:pt x="166" y="160"/>
                </a:lnTo>
                <a:lnTo>
                  <a:pt x="166" y="164"/>
                </a:lnTo>
                <a:lnTo>
                  <a:pt x="162" y="177"/>
                </a:lnTo>
                <a:lnTo>
                  <a:pt x="162" y="179"/>
                </a:lnTo>
                <a:lnTo>
                  <a:pt x="162" y="189"/>
                </a:lnTo>
                <a:lnTo>
                  <a:pt x="162" y="193"/>
                </a:lnTo>
                <a:lnTo>
                  <a:pt x="162" y="200"/>
                </a:lnTo>
                <a:lnTo>
                  <a:pt x="162" y="208"/>
                </a:lnTo>
                <a:lnTo>
                  <a:pt x="162" y="210"/>
                </a:lnTo>
                <a:lnTo>
                  <a:pt x="162" y="219"/>
                </a:lnTo>
                <a:lnTo>
                  <a:pt x="162" y="223"/>
                </a:lnTo>
                <a:lnTo>
                  <a:pt x="166" y="239"/>
                </a:lnTo>
                <a:lnTo>
                  <a:pt x="170" y="248"/>
                </a:lnTo>
                <a:lnTo>
                  <a:pt x="172" y="252"/>
                </a:lnTo>
                <a:lnTo>
                  <a:pt x="177" y="266"/>
                </a:lnTo>
                <a:lnTo>
                  <a:pt x="181" y="275"/>
                </a:lnTo>
                <a:lnTo>
                  <a:pt x="185" y="279"/>
                </a:lnTo>
                <a:lnTo>
                  <a:pt x="195" y="291"/>
                </a:lnTo>
                <a:lnTo>
                  <a:pt x="200" y="298"/>
                </a:lnTo>
                <a:lnTo>
                  <a:pt x="204" y="304"/>
                </a:lnTo>
                <a:lnTo>
                  <a:pt x="216" y="312"/>
                </a:lnTo>
                <a:lnTo>
                  <a:pt x="223" y="318"/>
                </a:lnTo>
                <a:lnTo>
                  <a:pt x="229" y="321"/>
                </a:lnTo>
                <a:lnTo>
                  <a:pt x="241" y="327"/>
                </a:lnTo>
                <a:lnTo>
                  <a:pt x="250" y="333"/>
                </a:lnTo>
                <a:lnTo>
                  <a:pt x="256" y="335"/>
                </a:lnTo>
                <a:lnTo>
                  <a:pt x="270" y="339"/>
                </a:lnTo>
                <a:lnTo>
                  <a:pt x="279" y="341"/>
                </a:lnTo>
                <a:lnTo>
                  <a:pt x="287" y="341"/>
                </a:lnTo>
                <a:lnTo>
                  <a:pt x="298" y="343"/>
                </a:lnTo>
                <a:lnTo>
                  <a:pt x="302" y="343"/>
                </a:lnTo>
                <a:lnTo>
                  <a:pt x="302" y="402"/>
                </a:lnTo>
                <a:lnTo>
                  <a:pt x="0" y="402"/>
                </a:lnTo>
                <a:lnTo>
                  <a:pt x="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06" name="Freeform 82"/>
          <p:cNvSpPr>
            <a:spLocks/>
          </p:cNvSpPr>
          <p:nvPr/>
        </p:nvSpPr>
        <p:spPr bwMode="auto">
          <a:xfrm>
            <a:off x="5037138" y="1104900"/>
            <a:ext cx="222250" cy="227013"/>
          </a:xfrm>
          <a:custGeom>
            <a:avLst/>
            <a:gdLst>
              <a:gd name="T0" fmla="*/ 2147483647 w 140"/>
              <a:gd name="T1" fmla="*/ 0 h 143"/>
              <a:gd name="T2" fmla="*/ 2147483647 w 140"/>
              <a:gd name="T3" fmla="*/ 2147483647 h 143"/>
              <a:gd name="T4" fmla="*/ 2147483647 w 140"/>
              <a:gd name="T5" fmla="*/ 2147483647 h 143"/>
              <a:gd name="T6" fmla="*/ 2147483647 w 140"/>
              <a:gd name="T7" fmla="*/ 2147483647 h 143"/>
              <a:gd name="T8" fmla="*/ 2147483647 w 140"/>
              <a:gd name="T9" fmla="*/ 2147483647 h 143"/>
              <a:gd name="T10" fmla="*/ 2147483647 w 140"/>
              <a:gd name="T11" fmla="*/ 2147483647 h 143"/>
              <a:gd name="T12" fmla="*/ 2147483647 w 140"/>
              <a:gd name="T13" fmla="*/ 2147483647 h 143"/>
              <a:gd name="T14" fmla="*/ 2147483647 w 140"/>
              <a:gd name="T15" fmla="*/ 2147483647 h 143"/>
              <a:gd name="T16" fmla="*/ 2147483647 w 140"/>
              <a:gd name="T17" fmla="*/ 2147483647 h 143"/>
              <a:gd name="T18" fmla="*/ 2147483647 w 140"/>
              <a:gd name="T19" fmla="*/ 2147483647 h 143"/>
              <a:gd name="T20" fmla="*/ 2147483647 w 140"/>
              <a:gd name="T21" fmla="*/ 2147483647 h 143"/>
              <a:gd name="T22" fmla="*/ 2147483647 w 140"/>
              <a:gd name="T23" fmla="*/ 2147483647 h 143"/>
              <a:gd name="T24" fmla="*/ 2147483647 w 140"/>
              <a:gd name="T25" fmla="*/ 2147483647 h 143"/>
              <a:gd name="T26" fmla="*/ 2147483647 w 140"/>
              <a:gd name="T27" fmla="*/ 2147483647 h 143"/>
              <a:gd name="T28" fmla="*/ 2147483647 w 140"/>
              <a:gd name="T29" fmla="*/ 2147483647 h 143"/>
              <a:gd name="T30" fmla="*/ 2147483647 w 140"/>
              <a:gd name="T31" fmla="*/ 2147483647 h 143"/>
              <a:gd name="T32" fmla="*/ 2147483647 w 140"/>
              <a:gd name="T33" fmla="*/ 2147483647 h 143"/>
              <a:gd name="T34" fmla="*/ 2147483647 w 140"/>
              <a:gd name="T35" fmla="*/ 2147483647 h 143"/>
              <a:gd name="T36" fmla="*/ 2147483647 w 140"/>
              <a:gd name="T37" fmla="*/ 2147483647 h 143"/>
              <a:gd name="T38" fmla="*/ 2147483647 w 140"/>
              <a:gd name="T39" fmla="*/ 2147483647 h 143"/>
              <a:gd name="T40" fmla="*/ 2147483647 w 140"/>
              <a:gd name="T41" fmla="*/ 2147483647 h 143"/>
              <a:gd name="T42" fmla="*/ 2147483647 w 140"/>
              <a:gd name="T43" fmla="*/ 2147483647 h 143"/>
              <a:gd name="T44" fmla="*/ 0 w 140"/>
              <a:gd name="T45" fmla="*/ 2147483647 h 143"/>
              <a:gd name="T46" fmla="*/ 0 w 140"/>
              <a:gd name="T47" fmla="*/ 2147483647 h 143"/>
              <a:gd name="T48" fmla="*/ 0 w 140"/>
              <a:gd name="T49" fmla="*/ 2147483647 h 143"/>
              <a:gd name="T50" fmla="*/ 0 w 140"/>
              <a:gd name="T51" fmla="*/ 2147483647 h 143"/>
              <a:gd name="T52" fmla="*/ 0 w 140"/>
              <a:gd name="T53" fmla="*/ 0 h 143"/>
              <a:gd name="T54" fmla="*/ 2147483647 w 140"/>
              <a:gd name="T55" fmla="*/ 0 h 143"/>
              <a:gd name="T56" fmla="*/ 2147483647 w 140"/>
              <a:gd name="T57" fmla="*/ 0 h 14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40"/>
              <a:gd name="T88" fmla="*/ 0 h 143"/>
              <a:gd name="T89" fmla="*/ 140 w 140"/>
              <a:gd name="T90" fmla="*/ 143 h 14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40" h="143">
                <a:moveTo>
                  <a:pt x="140" y="0"/>
                </a:moveTo>
                <a:lnTo>
                  <a:pt x="140" y="143"/>
                </a:lnTo>
                <a:lnTo>
                  <a:pt x="136" y="143"/>
                </a:lnTo>
                <a:lnTo>
                  <a:pt x="125" y="141"/>
                </a:lnTo>
                <a:lnTo>
                  <a:pt x="117" y="141"/>
                </a:lnTo>
                <a:lnTo>
                  <a:pt x="108" y="139"/>
                </a:lnTo>
                <a:lnTo>
                  <a:pt x="94" y="135"/>
                </a:lnTo>
                <a:lnTo>
                  <a:pt x="88" y="133"/>
                </a:lnTo>
                <a:lnTo>
                  <a:pt x="79" y="127"/>
                </a:lnTo>
                <a:lnTo>
                  <a:pt x="67" y="121"/>
                </a:lnTo>
                <a:lnTo>
                  <a:pt x="61" y="118"/>
                </a:lnTo>
                <a:lnTo>
                  <a:pt x="54" y="112"/>
                </a:lnTo>
                <a:lnTo>
                  <a:pt x="42" y="104"/>
                </a:lnTo>
                <a:lnTo>
                  <a:pt x="38" y="98"/>
                </a:lnTo>
                <a:lnTo>
                  <a:pt x="33" y="91"/>
                </a:lnTo>
                <a:lnTo>
                  <a:pt x="23" y="79"/>
                </a:lnTo>
                <a:lnTo>
                  <a:pt x="19" y="75"/>
                </a:lnTo>
                <a:lnTo>
                  <a:pt x="15" y="66"/>
                </a:lnTo>
                <a:lnTo>
                  <a:pt x="10" y="52"/>
                </a:lnTo>
                <a:lnTo>
                  <a:pt x="8" y="48"/>
                </a:lnTo>
                <a:lnTo>
                  <a:pt x="4" y="39"/>
                </a:lnTo>
                <a:lnTo>
                  <a:pt x="0" y="23"/>
                </a:lnTo>
                <a:lnTo>
                  <a:pt x="0" y="19"/>
                </a:lnTo>
                <a:lnTo>
                  <a:pt x="0" y="10"/>
                </a:lnTo>
                <a:lnTo>
                  <a:pt x="0" y="8"/>
                </a:lnTo>
                <a:lnTo>
                  <a:pt x="0" y="0"/>
                </a:lnTo>
                <a:lnTo>
                  <a:pt x="13" y="0"/>
                </a:lnTo>
                <a:lnTo>
                  <a:pt x="1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07" name="Freeform 83"/>
          <p:cNvSpPr>
            <a:spLocks/>
          </p:cNvSpPr>
          <p:nvPr/>
        </p:nvSpPr>
        <p:spPr bwMode="auto">
          <a:xfrm>
            <a:off x="5037138" y="882650"/>
            <a:ext cx="222250" cy="222250"/>
          </a:xfrm>
          <a:custGeom>
            <a:avLst/>
            <a:gdLst>
              <a:gd name="T0" fmla="*/ 2147483647 w 140"/>
              <a:gd name="T1" fmla="*/ 0 h 140"/>
              <a:gd name="T2" fmla="*/ 2147483647 w 140"/>
              <a:gd name="T3" fmla="*/ 2147483647 h 140"/>
              <a:gd name="T4" fmla="*/ 2147483647 w 140"/>
              <a:gd name="T5" fmla="*/ 2147483647 h 140"/>
              <a:gd name="T6" fmla="*/ 0 w 140"/>
              <a:gd name="T7" fmla="*/ 2147483647 h 140"/>
              <a:gd name="T8" fmla="*/ 0 w 140"/>
              <a:gd name="T9" fmla="*/ 2147483647 h 140"/>
              <a:gd name="T10" fmla="*/ 0 w 140"/>
              <a:gd name="T11" fmla="*/ 2147483647 h 140"/>
              <a:gd name="T12" fmla="*/ 0 w 140"/>
              <a:gd name="T13" fmla="*/ 2147483647 h 140"/>
              <a:gd name="T14" fmla="*/ 0 w 140"/>
              <a:gd name="T15" fmla="*/ 2147483647 h 140"/>
              <a:gd name="T16" fmla="*/ 2147483647 w 140"/>
              <a:gd name="T17" fmla="*/ 2147483647 h 140"/>
              <a:gd name="T18" fmla="*/ 2147483647 w 140"/>
              <a:gd name="T19" fmla="*/ 2147483647 h 140"/>
              <a:gd name="T20" fmla="*/ 2147483647 w 140"/>
              <a:gd name="T21" fmla="*/ 2147483647 h 140"/>
              <a:gd name="T22" fmla="*/ 2147483647 w 140"/>
              <a:gd name="T23" fmla="*/ 2147483647 h 140"/>
              <a:gd name="T24" fmla="*/ 2147483647 w 140"/>
              <a:gd name="T25" fmla="*/ 2147483647 h 140"/>
              <a:gd name="T26" fmla="*/ 2147483647 w 140"/>
              <a:gd name="T27" fmla="*/ 2147483647 h 140"/>
              <a:gd name="T28" fmla="*/ 2147483647 w 140"/>
              <a:gd name="T29" fmla="*/ 2147483647 h 140"/>
              <a:gd name="T30" fmla="*/ 2147483647 w 140"/>
              <a:gd name="T31" fmla="*/ 2147483647 h 140"/>
              <a:gd name="T32" fmla="*/ 2147483647 w 140"/>
              <a:gd name="T33" fmla="*/ 2147483647 h 140"/>
              <a:gd name="T34" fmla="*/ 2147483647 w 140"/>
              <a:gd name="T35" fmla="*/ 2147483647 h 140"/>
              <a:gd name="T36" fmla="*/ 2147483647 w 140"/>
              <a:gd name="T37" fmla="*/ 2147483647 h 140"/>
              <a:gd name="T38" fmla="*/ 2147483647 w 140"/>
              <a:gd name="T39" fmla="*/ 2147483647 h 140"/>
              <a:gd name="T40" fmla="*/ 2147483647 w 140"/>
              <a:gd name="T41" fmla="*/ 2147483647 h 140"/>
              <a:gd name="T42" fmla="*/ 2147483647 w 140"/>
              <a:gd name="T43" fmla="*/ 2147483647 h 140"/>
              <a:gd name="T44" fmla="*/ 2147483647 w 140"/>
              <a:gd name="T45" fmla="*/ 2147483647 h 140"/>
              <a:gd name="T46" fmla="*/ 2147483647 w 140"/>
              <a:gd name="T47" fmla="*/ 2147483647 h 140"/>
              <a:gd name="T48" fmla="*/ 2147483647 w 140"/>
              <a:gd name="T49" fmla="*/ 2147483647 h 140"/>
              <a:gd name="T50" fmla="*/ 2147483647 w 140"/>
              <a:gd name="T51" fmla="*/ 2147483647 h 140"/>
              <a:gd name="T52" fmla="*/ 2147483647 w 140"/>
              <a:gd name="T53" fmla="*/ 2147483647 h 140"/>
              <a:gd name="T54" fmla="*/ 2147483647 w 140"/>
              <a:gd name="T55" fmla="*/ 2147483647 h 140"/>
              <a:gd name="T56" fmla="*/ 2147483647 w 140"/>
              <a:gd name="T57" fmla="*/ 2147483647 h 140"/>
              <a:gd name="T58" fmla="*/ 2147483647 w 140"/>
              <a:gd name="T59" fmla="*/ 2147483647 h 140"/>
              <a:gd name="T60" fmla="*/ 2147483647 w 140"/>
              <a:gd name="T61" fmla="*/ 0 h 140"/>
              <a:gd name="T62" fmla="*/ 2147483647 w 140"/>
              <a:gd name="T63" fmla="*/ 0 h 140"/>
              <a:gd name="T64" fmla="*/ 2147483647 w 140"/>
              <a:gd name="T65" fmla="*/ 0 h 14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0"/>
              <a:gd name="T100" fmla="*/ 0 h 140"/>
              <a:gd name="T101" fmla="*/ 140 w 140"/>
              <a:gd name="T102" fmla="*/ 140 h 14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0" h="140">
                <a:moveTo>
                  <a:pt x="140" y="0"/>
                </a:moveTo>
                <a:lnTo>
                  <a:pt x="140" y="140"/>
                </a:lnTo>
                <a:lnTo>
                  <a:pt x="13" y="140"/>
                </a:lnTo>
                <a:lnTo>
                  <a:pt x="0" y="140"/>
                </a:lnTo>
                <a:lnTo>
                  <a:pt x="0" y="133"/>
                </a:lnTo>
                <a:lnTo>
                  <a:pt x="0" y="129"/>
                </a:lnTo>
                <a:lnTo>
                  <a:pt x="0" y="119"/>
                </a:lnTo>
                <a:lnTo>
                  <a:pt x="0" y="117"/>
                </a:lnTo>
                <a:lnTo>
                  <a:pt x="4" y="104"/>
                </a:lnTo>
                <a:lnTo>
                  <a:pt x="4" y="100"/>
                </a:lnTo>
                <a:lnTo>
                  <a:pt x="8" y="90"/>
                </a:lnTo>
                <a:lnTo>
                  <a:pt x="10" y="88"/>
                </a:lnTo>
                <a:lnTo>
                  <a:pt x="15" y="75"/>
                </a:lnTo>
                <a:lnTo>
                  <a:pt x="17" y="71"/>
                </a:lnTo>
                <a:lnTo>
                  <a:pt x="21" y="63"/>
                </a:lnTo>
                <a:lnTo>
                  <a:pt x="23" y="61"/>
                </a:lnTo>
                <a:lnTo>
                  <a:pt x="33" y="48"/>
                </a:lnTo>
                <a:lnTo>
                  <a:pt x="35" y="48"/>
                </a:lnTo>
                <a:lnTo>
                  <a:pt x="40" y="40"/>
                </a:lnTo>
                <a:lnTo>
                  <a:pt x="42" y="38"/>
                </a:lnTo>
                <a:lnTo>
                  <a:pt x="54" y="29"/>
                </a:lnTo>
                <a:lnTo>
                  <a:pt x="56" y="27"/>
                </a:lnTo>
                <a:lnTo>
                  <a:pt x="63" y="21"/>
                </a:lnTo>
                <a:lnTo>
                  <a:pt x="67" y="19"/>
                </a:lnTo>
                <a:lnTo>
                  <a:pt x="81" y="11"/>
                </a:lnTo>
                <a:lnTo>
                  <a:pt x="90" y="7"/>
                </a:lnTo>
                <a:lnTo>
                  <a:pt x="94" y="6"/>
                </a:lnTo>
                <a:lnTo>
                  <a:pt x="110" y="2"/>
                </a:lnTo>
                <a:lnTo>
                  <a:pt x="119" y="0"/>
                </a:lnTo>
                <a:lnTo>
                  <a:pt x="125" y="0"/>
                </a:lnTo>
                <a:lnTo>
                  <a:pt x="1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08" name="Freeform 84"/>
          <p:cNvSpPr>
            <a:spLocks/>
          </p:cNvSpPr>
          <p:nvPr/>
        </p:nvSpPr>
        <p:spPr bwMode="auto">
          <a:xfrm>
            <a:off x="4462463" y="787400"/>
            <a:ext cx="317500" cy="638175"/>
          </a:xfrm>
          <a:custGeom>
            <a:avLst/>
            <a:gdLst>
              <a:gd name="T0" fmla="*/ 2147483647 w 200"/>
              <a:gd name="T1" fmla="*/ 2147483647 h 402"/>
              <a:gd name="T2" fmla="*/ 2147483647 w 200"/>
              <a:gd name="T3" fmla="*/ 2147483647 h 402"/>
              <a:gd name="T4" fmla="*/ 0 w 200"/>
              <a:gd name="T5" fmla="*/ 2147483647 h 402"/>
              <a:gd name="T6" fmla="*/ 0 w 200"/>
              <a:gd name="T7" fmla="*/ 2147483647 h 402"/>
              <a:gd name="T8" fmla="*/ 0 w 200"/>
              <a:gd name="T9" fmla="*/ 0 h 402"/>
              <a:gd name="T10" fmla="*/ 2147483647 w 200"/>
              <a:gd name="T11" fmla="*/ 0 h 402"/>
              <a:gd name="T12" fmla="*/ 2147483647 w 200"/>
              <a:gd name="T13" fmla="*/ 2147483647 h 402"/>
              <a:gd name="T14" fmla="*/ 0 60000 65536"/>
              <a:gd name="T15" fmla="*/ 0 60000 65536"/>
              <a:gd name="T16" fmla="*/ 0 60000 65536"/>
              <a:gd name="T17" fmla="*/ 0 60000 65536"/>
              <a:gd name="T18" fmla="*/ 0 60000 65536"/>
              <a:gd name="T19" fmla="*/ 0 60000 65536"/>
              <a:gd name="T20" fmla="*/ 0 60000 65536"/>
              <a:gd name="T21" fmla="*/ 0 w 200"/>
              <a:gd name="T22" fmla="*/ 0 h 402"/>
              <a:gd name="T23" fmla="*/ 200 w 200"/>
              <a:gd name="T24" fmla="*/ 402 h 4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0" h="402">
                <a:moveTo>
                  <a:pt x="200" y="200"/>
                </a:moveTo>
                <a:lnTo>
                  <a:pt x="200" y="402"/>
                </a:lnTo>
                <a:lnTo>
                  <a:pt x="0" y="402"/>
                </a:lnTo>
                <a:lnTo>
                  <a:pt x="0" y="200"/>
                </a:lnTo>
                <a:lnTo>
                  <a:pt x="0" y="0"/>
                </a:lnTo>
                <a:lnTo>
                  <a:pt x="200" y="0"/>
                </a:lnTo>
                <a:lnTo>
                  <a:pt x="20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09" name="Freeform 85"/>
          <p:cNvSpPr>
            <a:spLocks/>
          </p:cNvSpPr>
          <p:nvPr/>
        </p:nvSpPr>
        <p:spPr bwMode="auto">
          <a:xfrm>
            <a:off x="4319588" y="1104900"/>
            <a:ext cx="142875" cy="320675"/>
          </a:xfrm>
          <a:custGeom>
            <a:avLst/>
            <a:gdLst>
              <a:gd name="T0" fmla="*/ 2147483647 w 90"/>
              <a:gd name="T1" fmla="*/ 0 h 202"/>
              <a:gd name="T2" fmla="*/ 2147483647 w 90"/>
              <a:gd name="T3" fmla="*/ 2147483647 h 202"/>
              <a:gd name="T4" fmla="*/ 0 w 90"/>
              <a:gd name="T5" fmla="*/ 2147483647 h 202"/>
              <a:gd name="T6" fmla="*/ 0 w 90"/>
              <a:gd name="T7" fmla="*/ 2147483647 h 202"/>
              <a:gd name="T8" fmla="*/ 0 w 90"/>
              <a:gd name="T9" fmla="*/ 2147483647 h 202"/>
              <a:gd name="T10" fmla="*/ 0 w 90"/>
              <a:gd name="T11" fmla="*/ 2147483647 h 202"/>
              <a:gd name="T12" fmla="*/ 0 w 90"/>
              <a:gd name="T13" fmla="*/ 2147483647 h 202"/>
              <a:gd name="T14" fmla="*/ 0 w 90"/>
              <a:gd name="T15" fmla="*/ 2147483647 h 202"/>
              <a:gd name="T16" fmla="*/ 0 w 90"/>
              <a:gd name="T17" fmla="*/ 2147483647 h 202"/>
              <a:gd name="T18" fmla="*/ 0 w 90"/>
              <a:gd name="T19" fmla="*/ 2147483647 h 202"/>
              <a:gd name="T20" fmla="*/ 0 w 90"/>
              <a:gd name="T21" fmla="*/ 2147483647 h 202"/>
              <a:gd name="T22" fmla="*/ 0 w 90"/>
              <a:gd name="T23" fmla="*/ 2147483647 h 202"/>
              <a:gd name="T24" fmla="*/ 0 w 90"/>
              <a:gd name="T25" fmla="*/ 2147483647 h 202"/>
              <a:gd name="T26" fmla="*/ 0 w 90"/>
              <a:gd name="T27" fmla="*/ 2147483647 h 202"/>
              <a:gd name="T28" fmla="*/ 0 w 90"/>
              <a:gd name="T29" fmla="*/ 2147483647 h 202"/>
              <a:gd name="T30" fmla="*/ 0 w 90"/>
              <a:gd name="T31" fmla="*/ 0 h 202"/>
              <a:gd name="T32" fmla="*/ 2147483647 w 90"/>
              <a:gd name="T33" fmla="*/ 0 h 20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90"/>
              <a:gd name="T52" fmla="*/ 0 h 202"/>
              <a:gd name="T53" fmla="*/ 90 w 90"/>
              <a:gd name="T54" fmla="*/ 202 h 20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90" h="202">
                <a:moveTo>
                  <a:pt x="90" y="0"/>
                </a:moveTo>
                <a:lnTo>
                  <a:pt x="90" y="202"/>
                </a:lnTo>
                <a:lnTo>
                  <a:pt x="0" y="202"/>
                </a:lnTo>
                <a:lnTo>
                  <a:pt x="0" y="181"/>
                </a:lnTo>
                <a:lnTo>
                  <a:pt x="0" y="171"/>
                </a:lnTo>
                <a:lnTo>
                  <a:pt x="0" y="150"/>
                </a:lnTo>
                <a:lnTo>
                  <a:pt x="0" y="141"/>
                </a:lnTo>
                <a:lnTo>
                  <a:pt x="0" y="121"/>
                </a:lnTo>
                <a:lnTo>
                  <a:pt x="0" y="112"/>
                </a:lnTo>
                <a:lnTo>
                  <a:pt x="0" y="91"/>
                </a:lnTo>
                <a:lnTo>
                  <a:pt x="0" y="81"/>
                </a:lnTo>
                <a:lnTo>
                  <a:pt x="0" y="60"/>
                </a:lnTo>
                <a:lnTo>
                  <a:pt x="0" y="50"/>
                </a:lnTo>
                <a:lnTo>
                  <a:pt x="0" y="31"/>
                </a:lnTo>
                <a:lnTo>
                  <a:pt x="0" y="21"/>
                </a:lnTo>
                <a:lnTo>
                  <a:pt x="0" y="0"/>
                </a:lnTo>
                <a:lnTo>
                  <a:pt x="9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10" name="Freeform 86"/>
          <p:cNvSpPr>
            <a:spLocks/>
          </p:cNvSpPr>
          <p:nvPr/>
        </p:nvSpPr>
        <p:spPr bwMode="auto">
          <a:xfrm>
            <a:off x="4319588" y="787400"/>
            <a:ext cx="142875" cy="317500"/>
          </a:xfrm>
          <a:custGeom>
            <a:avLst/>
            <a:gdLst>
              <a:gd name="T0" fmla="*/ 2147483647 w 90"/>
              <a:gd name="T1" fmla="*/ 0 h 200"/>
              <a:gd name="T2" fmla="*/ 2147483647 w 90"/>
              <a:gd name="T3" fmla="*/ 2147483647 h 200"/>
              <a:gd name="T4" fmla="*/ 0 w 90"/>
              <a:gd name="T5" fmla="*/ 2147483647 h 200"/>
              <a:gd name="T6" fmla="*/ 0 w 90"/>
              <a:gd name="T7" fmla="*/ 2147483647 h 200"/>
              <a:gd name="T8" fmla="*/ 0 w 90"/>
              <a:gd name="T9" fmla="*/ 2147483647 h 200"/>
              <a:gd name="T10" fmla="*/ 0 w 90"/>
              <a:gd name="T11" fmla="*/ 2147483647 h 200"/>
              <a:gd name="T12" fmla="*/ 0 w 90"/>
              <a:gd name="T13" fmla="*/ 2147483647 h 200"/>
              <a:gd name="T14" fmla="*/ 0 w 90"/>
              <a:gd name="T15" fmla="*/ 2147483647 h 200"/>
              <a:gd name="T16" fmla="*/ 0 w 90"/>
              <a:gd name="T17" fmla="*/ 2147483647 h 200"/>
              <a:gd name="T18" fmla="*/ 0 w 90"/>
              <a:gd name="T19" fmla="*/ 2147483647 h 200"/>
              <a:gd name="T20" fmla="*/ 0 w 90"/>
              <a:gd name="T21" fmla="*/ 2147483647 h 200"/>
              <a:gd name="T22" fmla="*/ 0 w 90"/>
              <a:gd name="T23" fmla="*/ 2147483647 h 200"/>
              <a:gd name="T24" fmla="*/ 0 w 90"/>
              <a:gd name="T25" fmla="*/ 2147483647 h 200"/>
              <a:gd name="T26" fmla="*/ 0 w 90"/>
              <a:gd name="T27" fmla="*/ 2147483647 h 200"/>
              <a:gd name="T28" fmla="*/ 0 w 90"/>
              <a:gd name="T29" fmla="*/ 2147483647 h 200"/>
              <a:gd name="T30" fmla="*/ 0 w 90"/>
              <a:gd name="T31" fmla="*/ 2147483647 h 200"/>
              <a:gd name="T32" fmla="*/ 0 w 90"/>
              <a:gd name="T33" fmla="*/ 0 h 200"/>
              <a:gd name="T34" fmla="*/ 2147483647 w 90"/>
              <a:gd name="T35" fmla="*/ 0 h 2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0"/>
              <a:gd name="T55" fmla="*/ 0 h 200"/>
              <a:gd name="T56" fmla="*/ 90 w 90"/>
              <a:gd name="T57" fmla="*/ 200 h 20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0" h="200">
                <a:moveTo>
                  <a:pt x="90" y="0"/>
                </a:moveTo>
                <a:lnTo>
                  <a:pt x="90" y="200"/>
                </a:lnTo>
                <a:lnTo>
                  <a:pt x="0" y="200"/>
                </a:lnTo>
                <a:lnTo>
                  <a:pt x="0" y="191"/>
                </a:lnTo>
                <a:lnTo>
                  <a:pt x="0" y="171"/>
                </a:lnTo>
                <a:lnTo>
                  <a:pt x="0" y="160"/>
                </a:lnTo>
                <a:lnTo>
                  <a:pt x="0" y="141"/>
                </a:lnTo>
                <a:lnTo>
                  <a:pt x="0" y="131"/>
                </a:lnTo>
                <a:lnTo>
                  <a:pt x="0" y="110"/>
                </a:lnTo>
                <a:lnTo>
                  <a:pt x="0" y="100"/>
                </a:lnTo>
                <a:lnTo>
                  <a:pt x="0" y="81"/>
                </a:lnTo>
                <a:lnTo>
                  <a:pt x="0" y="69"/>
                </a:lnTo>
                <a:lnTo>
                  <a:pt x="0" y="50"/>
                </a:lnTo>
                <a:lnTo>
                  <a:pt x="0" y="41"/>
                </a:lnTo>
                <a:lnTo>
                  <a:pt x="0" y="19"/>
                </a:lnTo>
                <a:lnTo>
                  <a:pt x="0" y="10"/>
                </a:lnTo>
                <a:lnTo>
                  <a:pt x="0" y="0"/>
                </a:lnTo>
                <a:lnTo>
                  <a:pt x="9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11" name="Freeform 87"/>
          <p:cNvSpPr>
            <a:spLocks/>
          </p:cNvSpPr>
          <p:nvPr/>
        </p:nvSpPr>
        <p:spPr bwMode="auto">
          <a:xfrm>
            <a:off x="4160838" y="1104900"/>
            <a:ext cx="158750" cy="320675"/>
          </a:xfrm>
          <a:custGeom>
            <a:avLst/>
            <a:gdLst>
              <a:gd name="T0" fmla="*/ 2147483647 w 100"/>
              <a:gd name="T1" fmla="*/ 2147483647 h 202"/>
              <a:gd name="T2" fmla="*/ 2147483647 w 100"/>
              <a:gd name="T3" fmla="*/ 2147483647 h 202"/>
              <a:gd name="T4" fmla="*/ 0 w 100"/>
              <a:gd name="T5" fmla="*/ 2147483647 h 202"/>
              <a:gd name="T6" fmla="*/ 0 w 100"/>
              <a:gd name="T7" fmla="*/ 2147483647 h 202"/>
              <a:gd name="T8" fmla="*/ 0 w 100"/>
              <a:gd name="T9" fmla="*/ 2147483647 h 202"/>
              <a:gd name="T10" fmla="*/ 0 w 100"/>
              <a:gd name="T11" fmla="*/ 2147483647 h 202"/>
              <a:gd name="T12" fmla="*/ 0 w 100"/>
              <a:gd name="T13" fmla="*/ 2147483647 h 202"/>
              <a:gd name="T14" fmla="*/ 0 w 100"/>
              <a:gd name="T15" fmla="*/ 2147483647 h 202"/>
              <a:gd name="T16" fmla="*/ 0 w 100"/>
              <a:gd name="T17" fmla="*/ 2147483647 h 202"/>
              <a:gd name="T18" fmla="*/ 0 w 100"/>
              <a:gd name="T19" fmla="*/ 2147483647 h 202"/>
              <a:gd name="T20" fmla="*/ 0 w 100"/>
              <a:gd name="T21" fmla="*/ 2147483647 h 202"/>
              <a:gd name="T22" fmla="*/ 0 w 100"/>
              <a:gd name="T23" fmla="*/ 2147483647 h 202"/>
              <a:gd name="T24" fmla="*/ 0 w 100"/>
              <a:gd name="T25" fmla="*/ 2147483647 h 202"/>
              <a:gd name="T26" fmla="*/ 0 w 100"/>
              <a:gd name="T27" fmla="*/ 2147483647 h 202"/>
              <a:gd name="T28" fmla="*/ 0 w 100"/>
              <a:gd name="T29" fmla="*/ 2147483647 h 202"/>
              <a:gd name="T30" fmla="*/ 0 w 100"/>
              <a:gd name="T31" fmla="*/ 2147483647 h 202"/>
              <a:gd name="T32" fmla="*/ 0 w 100"/>
              <a:gd name="T33" fmla="*/ 0 h 202"/>
              <a:gd name="T34" fmla="*/ 2147483647 w 100"/>
              <a:gd name="T35" fmla="*/ 0 h 202"/>
              <a:gd name="T36" fmla="*/ 2147483647 w 100"/>
              <a:gd name="T37" fmla="*/ 2147483647 h 202"/>
              <a:gd name="T38" fmla="*/ 2147483647 w 100"/>
              <a:gd name="T39" fmla="*/ 2147483647 h 202"/>
              <a:gd name="T40" fmla="*/ 2147483647 w 100"/>
              <a:gd name="T41" fmla="*/ 2147483647 h 202"/>
              <a:gd name="T42" fmla="*/ 2147483647 w 100"/>
              <a:gd name="T43" fmla="*/ 2147483647 h 202"/>
              <a:gd name="T44" fmla="*/ 2147483647 w 100"/>
              <a:gd name="T45" fmla="*/ 2147483647 h 202"/>
              <a:gd name="T46" fmla="*/ 2147483647 w 100"/>
              <a:gd name="T47" fmla="*/ 2147483647 h 202"/>
              <a:gd name="T48" fmla="*/ 2147483647 w 100"/>
              <a:gd name="T49" fmla="*/ 2147483647 h 202"/>
              <a:gd name="T50" fmla="*/ 2147483647 w 100"/>
              <a:gd name="T51" fmla="*/ 2147483647 h 202"/>
              <a:gd name="T52" fmla="*/ 2147483647 w 100"/>
              <a:gd name="T53" fmla="*/ 2147483647 h 202"/>
              <a:gd name="T54" fmla="*/ 2147483647 w 100"/>
              <a:gd name="T55" fmla="*/ 2147483647 h 202"/>
              <a:gd name="T56" fmla="*/ 2147483647 w 100"/>
              <a:gd name="T57" fmla="*/ 2147483647 h 202"/>
              <a:gd name="T58" fmla="*/ 2147483647 w 100"/>
              <a:gd name="T59" fmla="*/ 2147483647 h 20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0"/>
              <a:gd name="T91" fmla="*/ 0 h 202"/>
              <a:gd name="T92" fmla="*/ 100 w 100"/>
              <a:gd name="T93" fmla="*/ 202 h 20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0" h="202">
                <a:moveTo>
                  <a:pt x="100" y="181"/>
                </a:moveTo>
                <a:lnTo>
                  <a:pt x="100" y="202"/>
                </a:lnTo>
                <a:lnTo>
                  <a:pt x="0" y="202"/>
                </a:lnTo>
                <a:lnTo>
                  <a:pt x="0" y="191"/>
                </a:lnTo>
                <a:lnTo>
                  <a:pt x="0" y="181"/>
                </a:lnTo>
                <a:lnTo>
                  <a:pt x="0" y="162"/>
                </a:lnTo>
                <a:lnTo>
                  <a:pt x="0" y="150"/>
                </a:lnTo>
                <a:lnTo>
                  <a:pt x="0" y="131"/>
                </a:lnTo>
                <a:lnTo>
                  <a:pt x="0" y="121"/>
                </a:lnTo>
                <a:lnTo>
                  <a:pt x="0" y="100"/>
                </a:lnTo>
                <a:lnTo>
                  <a:pt x="0" y="91"/>
                </a:lnTo>
                <a:lnTo>
                  <a:pt x="0" y="71"/>
                </a:lnTo>
                <a:lnTo>
                  <a:pt x="0" y="60"/>
                </a:lnTo>
                <a:lnTo>
                  <a:pt x="0" y="41"/>
                </a:lnTo>
                <a:lnTo>
                  <a:pt x="0" y="31"/>
                </a:lnTo>
                <a:lnTo>
                  <a:pt x="0" y="10"/>
                </a:lnTo>
                <a:lnTo>
                  <a:pt x="0" y="0"/>
                </a:lnTo>
                <a:lnTo>
                  <a:pt x="100" y="0"/>
                </a:lnTo>
                <a:lnTo>
                  <a:pt x="100" y="21"/>
                </a:lnTo>
                <a:lnTo>
                  <a:pt x="100" y="31"/>
                </a:lnTo>
                <a:lnTo>
                  <a:pt x="100" y="50"/>
                </a:lnTo>
                <a:lnTo>
                  <a:pt x="100" y="60"/>
                </a:lnTo>
                <a:lnTo>
                  <a:pt x="100" y="81"/>
                </a:lnTo>
                <a:lnTo>
                  <a:pt x="100" y="91"/>
                </a:lnTo>
                <a:lnTo>
                  <a:pt x="100" y="112"/>
                </a:lnTo>
                <a:lnTo>
                  <a:pt x="100" y="121"/>
                </a:lnTo>
                <a:lnTo>
                  <a:pt x="100" y="141"/>
                </a:lnTo>
                <a:lnTo>
                  <a:pt x="100" y="150"/>
                </a:lnTo>
                <a:lnTo>
                  <a:pt x="100" y="171"/>
                </a:lnTo>
                <a:lnTo>
                  <a:pt x="100" y="181"/>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12" name="Freeform 88"/>
          <p:cNvSpPr>
            <a:spLocks/>
          </p:cNvSpPr>
          <p:nvPr/>
        </p:nvSpPr>
        <p:spPr bwMode="auto">
          <a:xfrm>
            <a:off x="4160838" y="787400"/>
            <a:ext cx="158750" cy="317500"/>
          </a:xfrm>
          <a:custGeom>
            <a:avLst/>
            <a:gdLst>
              <a:gd name="T0" fmla="*/ 2147483647 w 100"/>
              <a:gd name="T1" fmla="*/ 2147483647 h 200"/>
              <a:gd name="T2" fmla="*/ 2147483647 w 100"/>
              <a:gd name="T3" fmla="*/ 2147483647 h 200"/>
              <a:gd name="T4" fmla="*/ 0 w 100"/>
              <a:gd name="T5" fmla="*/ 2147483647 h 200"/>
              <a:gd name="T6" fmla="*/ 0 w 100"/>
              <a:gd name="T7" fmla="*/ 2147483647 h 200"/>
              <a:gd name="T8" fmla="*/ 0 w 100"/>
              <a:gd name="T9" fmla="*/ 2147483647 h 200"/>
              <a:gd name="T10" fmla="*/ 0 w 100"/>
              <a:gd name="T11" fmla="*/ 2147483647 h 200"/>
              <a:gd name="T12" fmla="*/ 0 w 100"/>
              <a:gd name="T13" fmla="*/ 2147483647 h 200"/>
              <a:gd name="T14" fmla="*/ 0 w 100"/>
              <a:gd name="T15" fmla="*/ 2147483647 h 200"/>
              <a:gd name="T16" fmla="*/ 0 w 100"/>
              <a:gd name="T17" fmla="*/ 2147483647 h 200"/>
              <a:gd name="T18" fmla="*/ 0 w 100"/>
              <a:gd name="T19" fmla="*/ 2147483647 h 200"/>
              <a:gd name="T20" fmla="*/ 0 w 100"/>
              <a:gd name="T21" fmla="*/ 2147483647 h 200"/>
              <a:gd name="T22" fmla="*/ 0 w 100"/>
              <a:gd name="T23" fmla="*/ 2147483647 h 200"/>
              <a:gd name="T24" fmla="*/ 0 w 100"/>
              <a:gd name="T25" fmla="*/ 2147483647 h 200"/>
              <a:gd name="T26" fmla="*/ 0 w 100"/>
              <a:gd name="T27" fmla="*/ 2147483647 h 200"/>
              <a:gd name="T28" fmla="*/ 0 w 100"/>
              <a:gd name="T29" fmla="*/ 2147483647 h 200"/>
              <a:gd name="T30" fmla="*/ 0 w 100"/>
              <a:gd name="T31" fmla="*/ 0 h 200"/>
              <a:gd name="T32" fmla="*/ 2147483647 w 100"/>
              <a:gd name="T33" fmla="*/ 0 h 200"/>
              <a:gd name="T34" fmla="*/ 2147483647 w 100"/>
              <a:gd name="T35" fmla="*/ 2147483647 h 200"/>
              <a:gd name="T36" fmla="*/ 2147483647 w 100"/>
              <a:gd name="T37" fmla="*/ 2147483647 h 200"/>
              <a:gd name="T38" fmla="*/ 2147483647 w 100"/>
              <a:gd name="T39" fmla="*/ 2147483647 h 200"/>
              <a:gd name="T40" fmla="*/ 2147483647 w 100"/>
              <a:gd name="T41" fmla="*/ 2147483647 h 200"/>
              <a:gd name="T42" fmla="*/ 2147483647 w 100"/>
              <a:gd name="T43" fmla="*/ 2147483647 h 200"/>
              <a:gd name="T44" fmla="*/ 2147483647 w 100"/>
              <a:gd name="T45" fmla="*/ 2147483647 h 200"/>
              <a:gd name="T46" fmla="*/ 2147483647 w 100"/>
              <a:gd name="T47" fmla="*/ 2147483647 h 200"/>
              <a:gd name="T48" fmla="*/ 2147483647 w 100"/>
              <a:gd name="T49" fmla="*/ 2147483647 h 200"/>
              <a:gd name="T50" fmla="*/ 2147483647 w 100"/>
              <a:gd name="T51" fmla="*/ 2147483647 h 200"/>
              <a:gd name="T52" fmla="*/ 2147483647 w 100"/>
              <a:gd name="T53" fmla="*/ 2147483647 h 200"/>
              <a:gd name="T54" fmla="*/ 2147483647 w 100"/>
              <a:gd name="T55" fmla="*/ 2147483647 h 200"/>
              <a:gd name="T56" fmla="*/ 2147483647 w 100"/>
              <a:gd name="T57" fmla="*/ 2147483647 h 200"/>
              <a:gd name="T58" fmla="*/ 2147483647 w 100"/>
              <a:gd name="T59" fmla="*/ 2147483647 h 200"/>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00"/>
              <a:gd name="T91" fmla="*/ 0 h 200"/>
              <a:gd name="T92" fmla="*/ 100 w 100"/>
              <a:gd name="T93" fmla="*/ 200 h 200"/>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00" h="200">
                <a:moveTo>
                  <a:pt x="100" y="191"/>
                </a:moveTo>
                <a:lnTo>
                  <a:pt x="100" y="200"/>
                </a:lnTo>
                <a:lnTo>
                  <a:pt x="0" y="200"/>
                </a:lnTo>
                <a:lnTo>
                  <a:pt x="0" y="181"/>
                </a:lnTo>
                <a:lnTo>
                  <a:pt x="0" y="171"/>
                </a:lnTo>
                <a:lnTo>
                  <a:pt x="0" y="150"/>
                </a:lnTo>
                <a:lnTo>
                  <a:pt x="0" y="141"/>
                </a:lnTo>
                <a:lnTo>
                  <a:pt x="0" y="119"/>
                </a:lnTo>
                <a:lnTo>
                  <a:pt x="0" y="110"/>
                </a:lnTo>
                <a:lnTo>
                  <a:pt x="0" y="91"/>
                </a:lnTo>
                <a:lnTo>
                  <a:pt x="0" y="81"/>
                </a:lnTo>
                <a:lnTo>
                  <a:pt x="0" y="60"/>
                </a:lnTo>
                <a:lnTo>
                  <a:pt x="0" y="50"/>
                </a:lnTo>
                <a:lnTo>
                  <a:pt x="0" y="31"/>
                </a:lnTo>
                <a:lnTo>
                  <a:pt x="0" y="19"/>
                </a:lnTo>
                <a:lnTo>
                  <a:pt x="0" y="0"/>
                </a:lnTo>
                <a:lnTo>
                  <a:pt x="100" y="0"/>
                </a:lnTo>
                <a:lnTo>
                  <a:pt x="100" y="10"/>
                </a:lnTo>
                <a:lnTo>
                  <a:pt x="100" y="19"/>
                </a:lnTo>
                <a:lnTo>
                  <a:pt x="100" y="41"/>
                </a:lnTo>
                <a:lnTo>
                  <a:pt x="100" y="50"/>
                </a:lnTo>
                <a:lnTo>
                  <a:pt x="100" y="69"/>
                </a:lnTo>
                <a:lnTo>
                  <a:pt x="100" y="81"/>
                </a:lnTo>
                <a:lnTo>
                  <a:pt x="100" y="100"/>
                </a:lnTo>
                <a:lnTo>
                  <a:pt x="100" y="110"/>
                </a:lnTo>
                <a:lnTo>
                  <a:pt x="100" y="131"/>
                </a:lnTo>
                <a:lnTo>
                  <a:pt x="100" y="141"/>
                </a:lnTo>
                <a:lnTo>
                  <a:pt x="100" y="160"/>
                </a:lnTo>
                <a:lnTo>
                  <a:pt x="100" y="171"/>
                </a:lnTo>
                <a:lnTo>
                  <a:pt x="100" y="191"/>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13" name="Freeform 89"/>
          <p:cNvSpPr>
            <a:spLocks/>
          </p:cNvSpPr>
          <p:nvPr/>
        </p:nvSpPr>
        <p:spPr bwMode="auto">
          <a:xfrm>
            <a:off x="3986213" y="787400"/>
            <a:ext cx="174625" cy="638175"/>
          </a:xfrm>
          <a:custGeom>
            <a:avLst/>
            <a:gdLst>
              <a:gd name="T0" fmla="*/ 2147483647 w 110"/>
              <a:gd name="T1" fmla="*/ 2147483647 h 402"/>
              <a:gd name="T2" fmla="*/ 2147483647 w 110"/>
              <a:gd name="T3" fmla="*/ 2147483647 h 402"/>
              <a:gd name="T4" fmla="*/ 2147483647 w 110"/>
              <a:gd name="T5" fmla="*/ 2147483647 h 402"/>
              <a:gd name="T6" fmla="*/ 2147483647 w 110"/>
              <a:gd name="T7" fmla="*/ 2147483647 h 402"/>
              <a:gd name="T8" fmla="*/ 2147483647 w 110"/>
              <a:gd name="T9" fmla="*/ 2147483647 h 402"/>
              <a:gd name="T10" fmla="*/ 2147483647 w 110"/>
              <a:gd name="T11" fmla="*/ 2147483647 h 402"/>
              <a:gd name="T12" fmla="*/ 2147483647 w 110"/>
              <a:gd name="T13" fmla="*/ 2147483647 h 402"/>
              <a:gd name="T14" fmla="*/ 2147483647 w 110"/>
              <a:gd name="T15" fmla="*/ 2147483647 h 402"/>
              <a:gd name="T16" fmla="*/ 2147483647 w 110"/>
              <a:gd name="T17" fmla="*/ 2147483647 h 402"/>
              <a:gd name="T18" fmla="*/ 2147483647 w 110"/>
              <a:gd name="T19" fmla="*/ 2147483647 h 402"/>
              <a:gd name="T20" fmla="*/ 2147483647 w 110"/>
              <a:gd name="T21" fmla="*/ 2147483647 h 402"/>
              <a:gd name="T22" fmla="*/ 2147483647 w 110"/>
              <a:gd name="T23" fmla="*/ 2147483647 h 402"/>
              <a:gd name="T24" fmla="*/ 2147483647 w 110"/>
              <a:gd name="T25" fmla="*/ 2147483647 h 402"/>
              <a:gd name="T26" fmla="*/ 2147483647 w 110"/>
              <a:gd name="T27" fmla="*/ 2147483647 h 402"/>
              <a:gd name="T28" fmla="*/ 2147483647 w 110"/>
              <a:gd name="T29" fmla="*/ 2147483647 h 402"/>
              <a:gd name="T30" fmla="*/ 0 w 110"/>
              <a:gd name="T31" fmla="*/ 2147483647 h 402"/>
              <a:gd name="T32" fmla="*/ 0 w 110"/>
              <a:gd name="T33" fmla="*/ 2147483647 h 402"/>
              <a:gd name="T34" fmla="*/ 0 w 110"/>
              <a:gd name="T35" fmla="*/ 2147483647 h 402"/>
              <a:gd name="T36" fmla="*/ 0 w 110"/>
              <a:gd name="T37" fmla="*/ 2147483647 h 402"/>
              <a:gd name="T38" fmla="*/ 0 w 110"/>
              <a:gd name="T39" fmla="*/ 0 h 402"/>
              <a:gd name="T40" fmla="*/ 2147483647 w 110"/>
              <a:gd name="T41" fmla="*/ 0 h 402"/>
              <a:gd name="T42" fmla="*/ 2147483647 w 110"/>
              <a:gd name="T43" fmla="*/ 2147483647 h 402"/>
              <a:gd name="T44" fmla="*/ 2147483647 w 110"/>
              <a:gd name="T45" fmla="*/ 2147483647 h 402"/>
              <a:gd name="T46" fmla="*/ 2147483647 w 110"/>
              <a:gd name="T47" fmla="*/ 2147483647 h 402"/>
              <a:gd name="T48" fmla="*/ 2147483647 w 110"/>
              <a:gd name="T49" fmla="*/ 2147483647 h 402"/>
              <a:gd name="T50" fmla="*/ 2147483647 w 110"/>
              <a:gd name="T51" fmla="*/ 2147483647 h 402"/>
              <a:gd name="T52" fmla="*/ 2147483647 w 110"/>
              <a:gd name="T53" fmla="*/ 2147483647 h 402"/>
              <a:gd name="T54" fmla="*/ 2147483647 w 110"/>
              <a:gd name="T55" fmla="*/ 2147483647 h 402"/>
              <a:gd name="T56" fmla="*/ 2147483647 w 110"/>
              <a:gd name="T57" fmla="*/ 2147483647 h 402"/>
              <a:gd name="T58" fmla="*/ 2147483647 w 110"/>
              <a:gd name="T59" fmla="*/ 2147483647 h 402"/>
              <a:gd name="T60" fmla="*/ 2147483647 w 110"/>
              <a:gd name="T61" fmla="*/ 2147483647 h 402"/>
              <a:gd name="T62" fmla="*/ 2147483647 w 110"/>
              <a:gd name="T63" fmla="*/ 2147483647 h 402"/>
              <a:gd name="T64" fmla="*/ 2147483647 w 110"/>
              <a:gd name="T65" fmla="*/ 2147483647 h 402"/>
              <a:gd name="T66" fmla="*/ 2147483647 w 110"/>
              <a:gd name="T67" fmla="*/ 2147483647 h 40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0"/>
              <a:gd name="T103" fmla="*/ 0 h 402"/>
              <a:gd name="T104" fmla="*/ 110 w 110"/>
              <a:gd name="T105" fmla="*/ 402 h 40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0" h="402">
                <a:moveTo>
                  <a:pt x="110" y="200"/>
                </a:moveTo>
                <a:lnTo>
                  <a:pt x="110" y="210"/>
                </a:lnTo>
                <a:lnTo>
                  <a:pt x="110" y="231"/>
                </a:lnTo>
                <a:lnTo>
                  <a:pt x="110" y="241"/>
                </a:lnTo>
                <a:lnTo>
                  <a:pt x="110" y="260"/>
                </a:lnTo>
                <a:lnTo>
                  <a:pt x="110" y="271"/>
                </a:lnTo>
                <a:lnTo>
                  <a:pt x="110" y="291"/>
                </a:lnTo>
                <a:lnTo>
                  <a:pt x="110" y="300"/>
                </a:lnTo>
                <a:lnTo>
                  <a:pt x="110" y="321"/>
                </a:lnTo>
                <a:lnTo>
                  <a:pt x="110" y="331"/>
                </a:lnTo>
                <a:lnTo>
                  <a:pt x="110" y="350"/>
                </a:lnTo>
                <a:lnTo>
                  <a:pt x="110" y="362"/>
                </a:lnTo>
                <a:lnTo>
                  <a:pt x="110" y="381"/>
                </a:lnTo>
                <a:lnTo>
                  <a:pt x="110" y="391"/>
                </a:lnTo>
                <a:lnTo>
                  <a:pt x="110" y="402"/>
                </a:lnTo>
                <a:lnTo>
                  <a:pt x="0" y="402"/>
                </a:lnTo>
                <a:lnTo>
                  <a:pt x="0" y="325"/>
                </a:lnTo>
                <a:lnTo>
                  <a:pt x="0" y="200"/>
                </a:lnTo>
                <a:lnTo>
                  <a:pt x="0" y="75"/>
                </a:lnTo>
                <a:lnTo>
                  <a:pt x="0" y="0"/>
                </a:lnTo>
                <a:lnTo>
                  <a:pt x="110" y="0"/>
                </a:lnTo>
                <a:lnTo>
                  <a:pt x="110" y="19"/>
                </a:lnTo>
                <a:lnTo>
                  <a:pt x="110" y="31"/>
                </a:lnTo>
                <a:lnTo>
                  <a:pt x="110" y="50"/>
                </a:lnTo>
                <a:lnTo>
                  <a:pt x="110" y="60"/>
                </a:lnTo>
                <a:lnTo>
                  <a:pt x="110" y="81"/>
                </a:lnTo>
                <a:lnTo>
                  <a:pt x="110" y="91"/>
                </a:lnTo>
                <a:lnTo>
                  <a:pt x="110" y="110"/>
                </a:lnTo>
                <a:lnTo>
                  <a:pt x="110" y="119"/>
                </a:lnTo>
                <a:lnTo>
                  <a:pt x="110" y="141"/>
                </a:lnTo>
                <a:lnTo>
                  <a:pt x="110" y="150"/>
                </a:lnTo>
                <a:lnTo>
                  <a:pt x="110" y="171"/>
                </a:lnTo>
                <a:lnTo>
                  <a:pt x="110" y="181"/>
                </a:lnTo>
                <a:lnTo>
                  <a:pt x="110" y="20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14" name="Freeform 90"/>
          <p:cNvSpPr>
            <a:spLocks/>
          </p:cNvSpPr>
          <p:nvPr/>
        </p:nvSpPr>
        <p:spPr bwMode="auto">
          <a:xfrm>
            <a:off x="3348038" y="906463"/>
            <a:ext cx="638175" cy="396875"/>
          </a:xfrm>
          <a:custGeom>
            <a:avLst/>
            <a:gdLst>
              <a:gd name="T0" fmla="*/ 2147483647 w 209"/>
              <a:gd name="T1" fmla="*/ 2147483647 h 130"/>
              <a:gd name="T2" fmla="*/ 2147483647 w 209"/>
              <a:gd name="T3" fmla="*/ 2147483647 h 130"/>
              <a:gd name="T4" fmla="*/ 2147483647 w 209"/>
              <a:gd name="T5" fmla="*/ 2147483647 h 130"/>
              <a:gd name="T6" fmla="*/ 2147483647 w 209"/>
              <a:gd name="T7" fmla="*/ 2147483647 h 130"/>
              <a:gd name="T8" fmla="*/ 2147483647 w 209"/>
              <a:gd name="T9" fmla="*/ 2147483647 h 130"/>
              <a:gd name="T10" fmla="*/ 2147483647 w 209"/>
              <a:gd name="T11" fmla="*/ 2147483647 h 130"/>
              <a:gd name="T12" fmla="*/ 2147483647 w 209"/>
              <a:gd name="T13" fmla="*/ 2147483647 h 130"/>
              <a:gd name="T14" fmla="*/ 2147483647 w 209"/>
              <a:gd name="T15" fmla="*/ 2147483647 h 130"/>
              <a:gd name="T16" fmla="*/ 2147483647 w 209"/>
              <a:gd name="T17" fmla="*/ 2147483647 h 130"/>
              <a:gd name="T18" fmla="*/ 2147483647 w 209"/>
              <a:gd name="T19" fmla="*/ 2147483647 h 130"/>
              <a:gd name="T20" fmla="*/ 2147483647 w 209"/>
              <a:gd name="T21" fmla="*/ 2147483647 h 130"/>
              <a:gd name="T22" fmla="*/ 2147483647 w 209"/>
              <a:gd name="T23" fmla="*/ 2147483647 h 130"/>
              <a:gd name="T24" fmla="*/ 2147483647 w 209"/>
              <a:gd name="T25" fmla="*/ 2147483647 h 130"/>
              <a:gd name="T26" fmla="*/ 2147483647 w 209"/>
              <a:gd name="T27" fmla="*/ 2147483647 h 130"/>
              <a:gd name="T28" fmla="*/ 2147483647 w 209"/>
              <a:gd name="T29" fmla="*/ 2147483647 h 130"/>
              <a:gd name="T30" fmla="*/ 0 w 209"/>
              <a:gd name="T31" fmla="*/ 2147483647 h 130"/>
              <a:gd name="T32" fmla="*/ 0 w 209"/>
              <a:gd name="T33" fmla="*/ 2147483647 h 130"/>
              <a:gd name="T34" fmla="*/ 0 w 209"/>
              <a:gd name="T35" fmla="*/ 2147483647 h 130"/>
              <a:gd name="T36" fmla="*/ 0 w 209"/>
              <a:gd name="T37" fmla="*/ 2147483647 h 130"/>
              <a:gd name="T38" fmla="*/ 0 w 209"/>
              <a:gd name="T39" fmla="*/ 2147483647 h 130"/>
              <a:gd name="T40" fmla="*/ 0 w 209"/>
              <a:gd name="T41" fmla="*/ 2147483647 h 130"/>
              <a:gd name="T42" fmla="*/ 0 w 209"/>
              <a:gd name="T43" fmla="*/ 2147483647 h 130"/>
              <a:gd name="T44" fmla="*/ 0 w 209"/>
              <a:gd name="T45" fmla="*/ 0 h 130"/>
              <a:gd name="T46" fmla="*/ 0 w 209"/>
              <a:gd name="T47" fmla="*/ 0 h 130"/>
              <a:gd name="T48" fmla="*/ 2147483647 w 209"/>
              <a:gd name="T49" fmla="*/ 0 h 130"/>
              <a:gd name="T50" fmla="*/ 2147483647 w 209"/>
              <a:gd name="T51" fmla="*/ 2147483647 h 130"/>
              <a:gd name="T52" fmla="*/ 2147483647 w 209"/>
              <a:gd name="T53" fmla="*/ 2147483647 h 130"/>
              <a:gd name="T54" fmla="*/ 2147483647 w 209"/>
              <a:gd name="T55" fmla="*/ 2147483647 h 130"/>
              <a:gd name="T56" fmla="*/ 2147483647 w 209"/>
              <a:gd name="T57" fmla="*/ 2147483647 h 130"/>
              <a:gd name="T58" fmla="*/ 2147483647 w 209"/>
              <a:gd name="T59" fmla="*/ 2147483647 h 130"/>
              <a:gd name="T60" fmla="*/ 2147483647 w 209"/>
              <a:gd name="T61" fmla="*/ 2147483647 h 130"/>
              <a:gd name="T62" fmla="*/ 2147483647 w 209"/>
              <a:gd name="T63" fmla="*/ 2147483647 h 130"/>
              <a:gd name="T64" fmla="*/ 2147483647 w 209"/>
              <a:gd name="T65" fmla="*/ 2147483647 h 130"/>
              <a:gd name="T66" fmla="*/ 2147483647 w 209"/>
              <a:gd name="T67" fmla="*/ 2147483647 h 130"/>
              <a:gd name="T68" fmla="*/ 2147483647 w 209"/>
              <a:gd name="T69" fmla="*/ 2147483647 h 130"/>
              <a:gd name="T70" fmla="*/ 2147483647 w 209"/>
              <a:gd name="T71" fmla="*/ 2147483647 h 13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9"/>
              <a:gd name="T109" fmla="*/ 0 h 130"/>
              <a:gd name="T110" fmla="*/ 209 w 209"/>
              <a:gd name="T111" fmla="*/ 130 h 13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9" h="130">
                <a:moveTo>
                  <a:pt x="83" y="65"/>
                </a:moveTo>
                <a:cubicBezTo>
                  <a:pt x="84" y="72"/>
                  <a:pt x="84" y="72"/>
                  <a:pt x="84" y="72"/>
                </a:cubicBezTo>
                <a:cubicBezTo>
                  <a:pt x="88" y="78"/>
                  <a:pt x="88" y="78"/>
                  <a:pt x="88" y="78"/>
                </a:cubicBezTo>
                <a:cubicBezTo>
                  <a:pt x="93" y="83"/>
                  <a:pt x="93" y="83"/>
                  <a:pt x="93" y="83"/>
                </a:cubicBezTo>
                <a:cubicBezTo>
                  <a:pt x="99" y="85"/>
                  <a:pt x="99" y="85"/>
                  <a:pt x="99" y="85"/>
                </a:cubicBezTo>
                <a:cubicBezTo>
                  <a:pt x="106" y="86"/>
                  <a:pt x="106" y="86"/>
                  <a:pt x="106" y="86"/>
                </a:cubicBezTo>
                <a:cubicBezTo>
                  <a:pt x="113" y="84"/>
                  <a:pt x="113" y="84"/>
                  <a:pt x="113" y="84"/>
                </a:cubicBezTo>
                <a:cubicBezTo>
                  <a:pt x="119" y="80"/>
                  <a:pt x="119" y="80"/>
                  <a:pt x="119" y="80"/>
                </a:cubicBezTo>
                <a:cubicBezTo>
                  <a:pt x="123" y="75"/>
                  <a:pt x="123" y="75"/>
                  <a:pt x="123" y="75"/>
                </a:cubicBezTo>
                <a:cubicBezTo>
                  <a:pt x="125" y="69"/>
                  <a:pt x="125" y="69"/>
                  <a:pt x="125" y="69"/>
                </a:cubicBezTo>
                <a:cubicBezTo>
                  <a:pt x="125" y="65"/>
                  <a:pt x="125" y="65"/>
                  <a:pt x="125" y="65"/>
                </a:cubicBezTo>
                <a:cubicBezTo>
                  <a:pt x="125" y="65"/>
                  <a:pt x="125" y="65"/>
                  <a:pt x="125" y="65"/>
                </a:cubicBezTo>
                <a:cubicBezTo>
                  <a:pt x="136" y="65"/>
                  <a:pt x="136" y="65"/>
                  <a:pt x="136" y="65"/>
                </a:cubicBezTo>
                <a:cubicBezTo>
                  <a:pt x="209" y="65"/>
                  <a:pt x="209" y="65"/>
                  <a:pt x="209" y="65"/>
                </a:cubicBezTo>
                <a:cubicBezTo>
                  <a:pt x="209" y="130"/>
                  <a:pt x="209" y="130"/>
                  <a:pt x="209" y="130"/>
                </a:cubicBezTo>
                <a:cubicBezTo>
                  <a:pt x="0" y="130"/>
                  <a:pt x="0" y="130"/>
                  <a:pt x="0" y="130"/>
                </a:cubicBezTo>
                <a:cubicBezTo>
                  <a:pt x="0" y="130"/>
                  <a:pt x="0" y="130"/>
                  <a:pt x="0" y="130"/>
                </a:cubicBezTo>
                <a:cubicBezTo>
                  <a:pt x="0" y="121"/>
                  <a:pt x="0" y="113"/>
                  <a:pt x="0" y="104"/>
                </a:cubicBezTo>
                <a:cubicBezTo>
                  <a:pt x="0" y="101"/>
                  <a:pt x="0" y="97"/>
                  <a:pt x="0" y="94"/>
                </a:cubicBezTo>
                <a:cubicBezTo>
                  <a:pt x="0" y="84"/>
                  <a:pt x="0" y="75"/>
                  <a:pt x="0" y="65"/>
                </a:cubicBezTo>
                <a:cubicBezTo>
                  <a:pt x="0" y="56"/>
                  <a:pt x="0" y="46"/>
                  <a:pt x="0" y="37"/>
                </a:cubicBezTo>
                <a:cubicBezTo>
                  <a:pt x="0" y="33"/>
                  <a:pt x="0" y="30"/>
                  <a:pt x="0" y="26"/>
                </a:cubicBezTo>
                <a:cubicBezTo>
                  <a:pt x="0" y="17"/>
                  <a:pt x="0" y="9"/>
                  <a:pt x="0" y="0"/>
                </a:cubicBezTo>
                <a:cubicBezTo>
                  <a:pt x="0" y="0"/>
                  <a:pt x="0" y="0"/>
                  <a:pt x="0" y="0"/>
                </a:cubicBezTo>
                <a:cubicBezTo>
                  <a:pt x="142" y="0"/>
                  <a:pt x="142" y="0"/>
                  <a:pt x="142" y="0"/>
                </a:cubicBezTo>
                <a:cubicBezTo>
                  <a:pt x="135" y="13"/>
                  <a:pt x="135" y="13"/>
                  <a:pt x="135" y="13"/>
                </a:cubicBezTo>
                <a:cubicBezTo>
                  <a:pt x="129" y="10"/>
                  <a:pt x="129" y="10"/>
                  <a:pt x="129" y="10"/>
                </a:cubicBezTo>
                <a:cubicBezTo>
                  <a:pt x="115" y="47"/>
                  <a:pt x="115" y="47"/>
                  <a:pt x="115" y="47"/>
                </a:cubicBezTo>
                <a:cubicBezTo>
                  <a:pt x="115" y="47"/>
                  <a:pt x="115" y="47"/>
                  <a:pt x="115" y="47"/>
                </a:cubicBezTo>
                <a:cubicBezTo>
                  <a:pt x="113" y="46"/>
                  <a:pt x="113" y="46"/>
                  <a:pt x="113" y="46"/>
                </a:cubicBezTo>
                <a:cubicBezTo>
                  <a:pt x="106" y="44"/>
                  <a:pt x="106" y="44"/>
                  <a:pt x="106" y="44"/>
                </a:cubicBezTo>
                <a:cubicBezTo>
                  <a:pt x="99" y="45"/>
                  <a:pt x="99" y="45"/>
                  <a:pt x="99" y="45"/>
                </a:cubicBezTo>
                <a:cubicBezTo>
                  <a:pt x="93" y="48"/>
                  <a:pt x="93" y="48"/>
                  <a:pt x="93" y="48"/>
                </a:cubicBezTo>
                <a:cubicBezTo>
                  <a:pt x="88" y="52"/>
                  <a:pt x="88" y="52"/>
                  <a:pt x="88" y="52"/>
                </a:cubicBezTo>
                <a:cubicBezTo>
                  <a:pt x="84" y="58"/>
                  <a:pt x="84" y="58"/>
                  <a:pt x="84" y="58"/>
                </a:cubicBezTo>
                <a:lnTo>
                  <a:pt x="83" y="65"/>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15" name="Freeform 91"/>
          <p:cNvSpPr>
            <a:spLocks/>
          </p:cNvSpPr>
          <p:nvPr/>
        </p:nvSpPr>
        <p:spPr bwMode="auto">
          <a:xfrm>
            <a:off x="3698875" y="906463"/>
            <a:ext cx="287338" cy="198437"/>
          </a:xfrm>
          <a:custGeom>
            <a:avLst/>
            <a:gdLst>
              <a:gd name="T0" fmla="*/ 2147483647 w 181"/>
              <a:gd name="T1" fmla="*/ 0 h 125"/>
              <a:gd name="T2" fmla="*/ 2147483647 w 181"/>
              <a:gd name="T3" fmla="*/ 2147483647 h 125"/>
              <a:gd name="T4" fmla="*/ 2147483647 w 181"/>
              <a:gd name="T5" fmla="*/ 2147483647 h 125"/>
              <a:gd name="T6" fmla="*/ 2147483647 w 181"/>
              <a:gd name="T7" fmla="*/ 2147483647 h 125"/>
              <a:gd name="T8" fmla="*/ 2147483647 w 181"/>
              <a:gd name="T9" fmla="*/ 2147483647 h 125"/>
              <a:gd name="T10" fmla="*/ 2147483647 w 181"/>
              <a:gd name="T11" fmla="*/ 2147483647 h 125"/>
              <a:gd name="T12" fmla="*/ 2147483647 w 181"/>
              <a:gd name="T13" fmla="*/ 2147483647 h 125"/>
              <a:gd name="T14" fmla="*/ 2147483647 w 181"/>
              <a:gd name="T15" fmla="*/ 2147483647 h 125"/>
              <a:gd name="T16" fmla="*/ 0 w 181"/>
              <a:gd name="T17" fmla="*/ 2147483647 h 125"/>
              <a:gd name="T18" fmla="*/ 0 w 181"/>
              <a:gd name="T19" fmla="*/ 2147483647 h 125"/>
              <a:gd name="T20" fmla="*/ 2147483647 w 181"/>
              <a:gd name="T21" fmla="*/ 2147483647 h 125"/>
              <a:gd name="T22" fmla="*/ 2147483647 w 181"/>
              <a:gd name="T23" fmla="*/ 2147483647 h 125"/>
              <a:gd name="T24" fmla="*/ 2147483647 w 181"/>
              <a:gd name="T25" fmla="*/ 0 h 125"/>
              <a:gd name="T26" fmla="*/ 2147483647 w 181"/>
              <a:gd name="T27" fmla="*/ 0 h 125"/>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81"/>
              <a:gd name="T43" fmla="*/ 0 h 125"/>
              <a:gd name="T44" fmla="*/ 181 w 181"/>
              <a:gd name="T45" fmla="*/ 125 h 125"/>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81" h="125">
                <a:moveTo>
                  <a:pt x="181" y="0"/>
                </a:moveTo>
                <a:lnTo>
                  <a:pt x="181" y="125"/>
                </a:lnTo>
                <a:lnTo>
                  <a:pt x="41" y="125"/>
                </a:lnTo>
                <a:lnTo>
                  <a:pt x="20" y="125"/>
                </a:lnTo>
                <a:lnTo>
                  <a:pt x="20" y="119"/>
                </a:lnTo>
                <a:lnTo>
                  <a:pt x="16" y="106"/>
                </a:lnTo>
                <a:lnTo>
                  <a:pt x="6" y="96"/>
                </a:lnTo>
                <a:lnTo>
                  <a:pt x="0" y="91"/>
                </a:lnTo>
                <a:lnTo>
                  <a:pt x="48" y="33"/>
                </a:lnTo>
                <a:lnTo>
                  <a:pt x="39" y="25"/>
                </a:lnTo>
                <a:lnTo>
                  <a:pt x="52" y="0"/>
                </a:lnTo>
                <a:lnTo>
                  <a:pt x="18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16" name="Freeform 92"/>
          <p:cNvSpPr>
            <a:spLocks/>
          </p:cNvSpPr>
          <p:nvPr/>
        </p:nvSpPr>
        <p:spPr bwMode="auto">
          <a:xfrm>
            <a:off x="3698875" y="946150"/>
            <a:ext cx="76200" cy="104775"/>
          </a:xfrm>
          <a:custGeom>
            <a:avLst/>
            <a:gdLst>
              <a:gd name="T0" fmla="*/ 2147483647 w 48"/>
              <a:gd name="T1" fmla="*/ 2147483647 h 66"/>
              <a:gd name="T2" fmla="*/ 0 w 48"/>
              <a:gd name="T3" fmla="*/ 2147483647 h 66"/>
              <a:gd name="T4" fmla="*/ 2147483647 w 48"/>
              <a:gd name="T5" fmla="*/ 0 h 66"/>
              <a:gd name="T6" fmla="*/ 2147483647 w 48"/>
              <a:gd name="T7" fmla="*/ 2147483647 h 66"/>
              <a:gd name="T8" fmla="*/ 0 60000 65536"/>
              <a:gd name="T9" fmla="*/ 0 60000 65536"/>
              <a:gd name="T10" fmla="*/ 0 60000 65536"/>
              <a:gd name="T11" fmla="*/ 0 60000 65536"/>
              <a:gd name="T12" fmla="*/ 0 w 48"/>
              <a:gd name="T13" fmla="*/ 0 h 66"/>
              <a:gd name="T14" fmla="*/ 48 w 48"/>
              <a:gd name="T15" fmla="*/ 66 h 66"/>
            </a:gdLst>
            <a:ahLst/>
            <a:cxnLst>
              <a:cxn ang="T8">
                <a:pos x="T0" y="T1"/>
              </a:cxn>
              <a:cxn ang="T9">
                <a:pos x="T2" y="T3"/>
              </a:cxn>
              <a:cxn ang="T10">
                <a:pos x="T4" y="T5"/>
              </a:cxn>
              <a:cxn ang="T11">
                <a:pos x="T6" y="T7"/>
              </a:cxn>
            </a:cxnLst>
            <a:rect l="T12" t="T13" r="T14" b="T15"/>
            <a:pathLst>
              <a:path w="48" h="66">
                <a:moveTo>
                  <a:pt x="48" y="8"/>
                </a:moveTo>
                <a:lnTo>
                  <a:pt x="0" y="66"/>
                </a:lnTo>
                <a:lnTo>
                  <a:pt x="39" y="0"/>
                </a:lnTo>
                <a:lnTo>
                  <a:pt x="48"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17" name="Freeform 93"/>
          <p:cNvSpPr>
            <a:spLocks/>
          </p:cNvSpPr>
          <p:nvPr/>
        </p:nvSpPr>
        <p:spPr bwMode="auto">
          <a:xfrm>
            <a:off x="3698875" y="936625"/>
            <a:ext cx="61913" cy="114300"/>
          </a:xfrm>
          <a:custGeom>
            <a:avLst/>
            <a:gdLst>
              <a:gd name="T0" fmla="*/ 2147483647 w 39"/>
              <a:gd name="T1" fmla="*/ 0 h 72"/>
              <a:gd name="T2" fmla="*/ 2147483647 w 39"/>
              <a:gd name="T3" fmla="*/ 2147483647 h 72"/>
              <a:gd name="T4" fmla="*/ 0 w 39"/>
              <a:gd name="T5" fmla="*/ 2147483647 h 72"/>
              <a:gd name="T6" fmla="*/ 2147483647 w 39"/>
              <a:gd name="T7" fmla="*/ 0 h 72"/>
              <a:gd name="T8" fmla="*/ 0 60000 65536"/>
              <a:gd name="T9" fmla="*/ 0 60000 65536"/>
              <a:gd name="T10" fmla="*/ 0 60000 65536"/>
              <a:gd name="T11" fmla="*/ 0 60000 65536"/>
              <a:gd name="T12" fmla="*/ 0 w 39"/>
              <a:gd name="T13" fmla="*/ 0 h 72"/>
              <a:gd name="T14" fmla="*/ 39 w 39"/>
              <a:gd name="T15" fmla="*/ 72 h 72"/>
            </a:gdLst>
            <a:ahLst/>
            <a:cxnLst>
              <a:cxn ang="T8">
                <a:pos x="T0" y="T1"/>
              </a:cxn>
              <a:cxn ang="T9">
                <a:pos x="T2" y="T3"/>
              </a:cxn>
              <a:cxn ang="T10">
                <a:pos x="T4" y="T5"/>
              </a:cxn>
              <a:cxn ang="T11">
                <a:pos x="T6" y="T7"/>
              </a:cxn>
            </a:cxnLst>
            <a:rect l="T12" t="T13" r="T14" b="T15"/>
            <a:pathLst>
              <a:path w="39" h="72">
                <a:moveTo>
                  <a:pt x="27" y="0"/>
                </a:moveTo>
                <a:lnTo>
                  <a:pt x="39" y="6"/>
                </a:lnTo>
                <a:lnTo>
                  <a:pt x="0" y="72"/>
                </a:lnTo>
                <a:lnTo>
                  <a:pt x="2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18" name="Freeform 94"/>
          <p:cNvSpPr>
            <a:spLocks/>
          </p:cNvSpPr>
          <p:nvPr/>
        </p:nvSpPr>
        <p:spPr bwMode="auto">
          <a:xfrm>
            <a:off x="2981325" y="1193800"/>
            <a:ext cx="366713" cy="30163"/>
          </a:xfrm>
          <a:custGeom>
            <a:avLst/>
            <a:gdLst>
              <a:gd name="T0" fmla="*/ 2147483647 w 120"/>
              <a:gd name="T1" fmla="*/ 0 h 10"/>
              <a:gd name="T2" fmla="*/ 2147483647 w 120"/>
              <a:gd name="T3" fmla="*/ 2147483647 h 10"/>
              <a:gd name="T4" fmla="*/ 2147483647 w 120"/>
              <a:gd name="T5" fmla="*/ 2147483647 h 10"/>
              <a:gd name="T6" fmla="*/ 0 w 120"/>
              <a:gd name="T7" fmla="*/ 2147483647 h 10"/>
              <a:gd name="T8" fmla="*/ 0 w 120"/>
              <a:gd name="T9" fmla="*/ 2147483647 h 10"/>
              <a:gd name="T10" fmla="*/ 0 w 120"/>
              <a:gd name="T11" fmla="*/ 0 h 10"/>
              <a:gd name="T12" fmla="*/ 2147483647 w 120"/>
              <a:gd name="T13" fmla="*/ 0 h 10"/>
              <a:gd name="T14" fmla="*/ 2147483647 w 120"/>
              <a:gd name="T15" fmla="*/ 0 h 10"/>
              <a:gd name="T16" fmla="*/ 2147483647 w 120"/>
              <a:gd name="T17" fmla="*/ 0 h 10"/>
              <a:gd name="T18" fmla="*/ 2147483647 w 120"/>
              <a:gd name="T19" fmla="*/ 0 h 10"/>
              <a:gd name="T20" fmla="*/ 2147483647 w 120"/>
              <a:gd name="T21" fmla="*/ 0 h 10"/>
              <a:gd name="T22" fmla="*/ 2147483647 w 120"/>
              <a:gd name="T23" fmla="*/ 0 h 10"/>
              <a:gd name="T24" fmla="*/ 2147483647 w 120"/>
              <a:gd name="T25" fmla="*/ 0 h 10"/>
              <a:gd name="T26" fmla="*/ 2147483647 w 120"/>
              <a:gd name="T27" fmla="*/ 0 h 10"/>
              <a:gd name="T28" fmla="*/ 2147483647 w 120"/>
              <a:gd name="T29" fmla="*/ 0 h 10"/>
              <a:gd name="T30" fmla="*/ 2147483647 w 120"/>
              <a:gd name="T31" fmla="*/ 0 h 10"/>
              <a:gd name="T32" fmla="*/ 2147483647 w 120"/>
              <a:gd name="T33" fmla="*/ 0 h 10"/>
              <a:gd name="T34" fmla="*/ 2147483647 w 120"/>
              <a:gd name="T35" fmla="*/ 0 h 10"/>
              <a:gd name="T36" fmla="*/ 2147483647 w 120"/>
              <a:gd name="T37" fmla="*/ 0 h 10"/>
              <a:gd name="T38" fmla="*/ 2147483647 w 120"/>
              <a:gd name="T39" fmla="*/ 0 h 10"/>
              <a:gd name="T40" fmla="*/ 2147483647 w 120"/>
              <a:gd name="T41" fmla="*/ 0 h 10"/>
              <a:gd name="T42" fmla="*/ 2147483647 w 120"/>
              <a:gd name="T43" fmla="*/ 0 h 1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0"/>
              <a:gd name="T67" fmla="*/ 0 h 10"/>
              <a:gd name="T68" fmla="*/ 120 w 120"/>
              <a:gd name="T69" fmla="*/ 10 h 1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0" h="10">
                <a:moveTo>
                  <a:pt x="120" y="0"/>
                </a:moveTo>
                <a:cubicBezTo>
                  <a:pt x="120" y="3"/>
                  <a:pt x="120" y="7"/>
                  <a:pt x="120" y="10"/>
                </a:cubicBezTo>
                <a:cubicBezTo>
                  <a:pt x="53" y="10"/>
                  <a:pt x="53" y="10"/>
                  <a:pt x="53" y="10"/>
                </a:cubicBezTo>
                <a:cubicBezTo>
                  <a:pt x="0" y="10"/>
                  <a:pt x="0" y="10"/>
                  <a:pt x="0" y="10"/>
                </a:cubicBezTo>
                <a:cubicBezTo>
                  <a:pt x="0" y="10"/>
                  <a:pt x="0" y="10"/>
                  <a:pt x="0" y="10"/>
                </a:cubicBezTo>
                <a:cubicBezTo>
                  <a:pt x="0" y="7"/>
                  <a:pt x="0" y="3"/>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lnTo>
                  <a:pt x="120"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19" name="Freeform 95"/>
          <p:cNvSpPr>
            <a:spLocks/>
          </p:cNvSpPr>
          <p:nvPr/>
        </p:nvSpPr>
        <p:spPr bwMode="auto">
          <a:xfrm>
            <a:off x="2981325" y="1019175"/>
            <a:ext cx="366713" cy="174625"/>
          </a:xfrm>
          <a:custGeom>
            <a:avLst/>
            <a:gdLst>
              <a:gd name="T0" fmla="*/ 0 w 120"/>
              <a:gd name="T1" fmla="*/ 2147483647 h 57"/>
              <a:gd name="T2" fmla="*/ 0 w 120"/>
              <a:gd name="T3" fmla="*/ 0 h 57"/>
              <a:gd name="T4" fmla="*/ 2147483647 w 120"/>
              <a:gd name="T5" fmla="*/ 0 h 57"/>
              <a:gd name="T6" fmla="*/ 2147483647 w 120"/>
              <a:gd name="T7" fmla="*/ 0 h 57"/>
              <a:gd name="T8" fmla="*/ 2147483647 w 120"/>
              <a:gd name="T9" fmla="*/ 0 h 57"/>
              <a:gd name="T10" fmla="*/ 2147483647 w 120"/>
              <a:gd name="T11" fmla="*/ 0 h 57"/>
              <a:gd name="T12" fmla="*/ 2147483647 w 120"/>
              <a:gd name="T13" fmla="*/ 0 h 57"/>
              <a:gd name="T14" fmla="*/ 2147483647 w 120"/>
              <a:gd name="T15" fmla="*/ 0 h 57"/>
              <a:gd name="T16" fmla="*/ 2147483647 w 120"/>
              <a:gd name="T17" fmla="*/ 0 h 57"/>
              <a:gd name="T18" fmla="*/ 2147483647 w 120"/>
              <a:gd name="T19" fmla="*/ 0 h 57"/>
              <a:gd name="T20" fmla="*/ 2147483647 w 120"/>
              <a:gd name="T21" fmla="*/ 0 h 57"/>
              <a:gd name="T22" fmla="*/ 2147483647 w 120"/>
              <a:gd name="T23" fmla="*/ 0 h 57"/>
              <a:gd name="T24" fmla="*/ 2147483647 w 120"/>
              <a:gd name="T25" fmla="*/ 0 h 57"/>
              <a:gd name="T26" fmla="*/ 2147483647 w 120"/>
              <a:gd name="T27" fmla="*/ 0 h 57"/>
              <a:gd name="T28" fmla="*/ 2147483647 w 120"/>
              <a:gd name="T29" fmla="*/ 0 h 57"/>
              <a:gd name="T30" fmla="*/ 2147483647 w 120"/>
              <a:gd name="T31" fmla="*/ 0 h 57"/>
              <a:gd name="T32" fmla="*/ 2147483647 w 120"/>
              <a:gd name="T33" fmla="*/ 0 h 57"/>
              <a:gd name="T34" fmla="*/ 2147483647 w 120"/>
              <a:gd name="T35" fmla="*/ 0 h 57"/>
              <a:gd name="T36" fmla="*/ 2147483647 w 120"/>
              <a:gd name="T37" fmla="*/ 2147483647 h 57"/>
              <a:gd name="T38" fmla="*/ 2147483647 w 120"/>
              <a:gd name="T39" fmla="*/ 2147483647 h 57"/>
              <a:gd name="T40" fmla="*/ 2147483647 w 120"/>
              <a:gd name="T41" fmla="*/ 2147483647 h 57"/>
              <a:gd name="T42" fmla="*/ 2147483647 w 120"/>
              <a:gd name="T43" fmla="*/ 2147483647 h 57"/>
              <a:gd name="T44" fmla="*/ 2147483647 w 120"/>
              <a:gd name="T45" fmla="*/ 2147483647 h 57"/>
              <a:gd name="T46" fmla="*/ 2147483647 w 120"/>
              <a:gd name="T47" fmla="*/ 2147483647 h 57"/>
              <a:gd name="T48" fmla="*/ 2147483647 w 120"/>
              <a:gd name="T49" fmla="*/ 2147483647 h 57"/>
              <a:gd name="T50" fmla="*/ 2147483647 w 120"/>
              <a:gd name="T51" fmla="*/ 2147483647 h 57"/>
              <a:gd name="T52" fmla="*/ 2147483647 w 120"/>
              <a:gd name="T53" fmla="*/ 2147483647 h 57"/>
              <a:gd name="T54" fmla="*/ 2147483647 w 120"/>
              <a:gd name="T55" fmla="*/ 2147483647 h 57"/>
              <a:gd name="T56" fmla="*/ 2147483647 w 120"/>
              <a:gd name="T57" fmla="*/ 2147483647 h 57"/>
              <a:gd name="T58" fmla="*/ 2147483647 w 120"/>
              <a:gd name="T59" fmla="*/ 2147483647 h 57"/>
              <a:gd name="T60" fmla="*/ 2147483647 w 120"/>
              <a:gd name="T61" fmla="*/ 2147483647 h 57"/>
              <a:gd name="T62" fmla="*/ 2147483647 w 120"/>
              <a:gd name="T63" fmla="*/ 2147483647 h 57"/>
              <a:gd name="T64" fmla="*/ 2147483647 w 120"/>
              <a:gd name="T65" fmla="*/ 2147483647 h 57"/>
              <a:gd name="T66" fmla="*/ 2147483647 w 120"/>
              <a:gd name="T67" fmla="*/ 2147483647 h 57"/>
              <a:gd name="T68" fmla="*/ 2147483647 w 120"/>
              <a:gd name="T69" fmla="*/ 2147483647 h 57"/>
              <a:gd name="T70" fmla="*/ 0 w 120"/>
              <a:gd name="T71" fmla="*/ 2147483647 h 57"/>
              <a:gd name="T72" fmla="*/ 0 w 120"/>
              <a:gd name="T73" fmla="*/ 2147483647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
              <a:gd name="T112" fmla="*/ 0 h 57"/>
              <a:gd name="T113" fmla="*/ 120 w 120"/>
              <a:gd name="T114" fmla="*/ 57 h 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 h="57">
                <a:moveTo>
                  <a:pt x="0" y="28"/>
                </a:moveTo>
                <a:cubicBezTo>
                  <a:pt x="0" y="19"/>
                  <a:pt x="0" y="9"/>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cubicBezTo>
                  <a:pt x="120" y="0"/>
                  <a:pt x="120" y="0"/>
                  <a:pt x="120" y="0"/>
                </a:cubicBezTo>
                <a:cubicBezTo>
                  <a:pt x="120" y="9"/>
                  <a:pt x="120" y="19"/>
                  <a:pt x="120" y="28"/>
                </a:cubicBezTo>
                <a:cubicBezTo>
                  <a:pt x="120" y="38"/>
                  <a:pt x="120" y="47"/>
                  <a:pt x="120" y="57"/>
                </a:cubicBezTo>
                <a:cubicBezTo>
                  <a:pt x="115" y="57"/>
                  <a:pt x="115" y="57"/>
                  <a:pt x="115" y="57"/>
                </a:cubicBezTo>
                <a:cubicBezTo>
                  <a:pt x="110" y="57"/>
                  <a:pt x="110" y="57"/>
                  <a:pt x="110" y="57"/>
                </a:cubicBezTo>
                <a:cubicBezTo>
                  <a:pt x="99" y="57"/>
                  <a:pt x="99" y="57"/>
                  <a:pt x="99" y="57"/>
                </a:cubicBezTo>
                <a:cubicBezTo>
                  <a:pt x="94" y="57"/>
                  <a:pt x="94" y="57"/>
                  <a:pt x="94" y="57"/>
                </a:cubicBezTo>
                <a:cubicBezTo>
                  <a:pt x="83" y="57"/>
                  <a:pt x="83" y="57"/>
                  <a:pt x="83" y="57"/>
                </a:cubicBezTo>
                <a:cubicBezTo>
                  <a:pt x="78" y="57"/>
                  <a:pt x="78" y="57"/>
                  <a:pt x="78" y="57"/>
                </a:cubicBezTo>
                <a:cubicBezTo>
                  <a:pt x="68" y="57"/>
                  <a:pt x="68" y="57"/>
                  <a:pt x="68" y="57"/>
                </a:cubicBezTo>
                <a:cubicBezTo>
                  <a:pt x="63" y="57"/>
                  <a:pt x="63" y="57"/>
                  <a:pt x="63" y="57"/>
                </a:cubicBezTo>
                <a:cubicBezTo>
                  <a:pt x="52" y="57"/>
                  <a:pt x="52" y="57"/>
                  <a:pt x="52" y="57"/>
                </a:cubicBezTo>
                <a:cubicBezTo>
                  <a:pt x="47" y="57"/>
                  <a:pt x="47" y="57"/>
                  <a:pt x="47" y="57"/>
                </a:cubicBezTo>
                <a:cubicBezTo>
                  <a:pt x="37" y="57"/>
                  <a:pt x="37" y="57"/>
                  <a:pt x="37" y="57"/>
                </a:cubicBezTo>
                <a:cubicBezTo>
                  <a:pt x="31" y="57"/>
                  <a:pt x="31" y="57"/>
                  <a:pt x="31" y="57"/>
                </a:cubicBezTo>
                <a:cubicBezTo>
                  <a:pt x="21" y="57"/>
                  <a:pt x="21" y="57"/>
                  <a:pt x="21" y="57"/>
                </a:cubicBezTo>
                <a:cubicBezTo>
                  <a:pt x="16" y="57"/>
                  <a:pt x="16" y="57"/>
                  <a:pt x="16" y="57"/>
                </a:cubicBezTo>
                <a:cubicBezTo>
                  <a:pt x="5" y="57"/>
                  <a:pt x="5" y="57"/>
                  <a:pt x="5" y="57"/>
                </a:cubicBezTo>
                <a:cubicBezTo>
                  <a:pt x="0" y="57"/>
                  <a:pt x="0" y="57"/>
                  <a:pt x="0" y="57"/>
                </a:cubicBezTo>
                <a:cubicBezTo>
                  <a:pt x="0" y="47"/>
                  <a:pt x="0" y="38"/>
                  <a:pt x="0" y="28"/>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20" name="Freeform 96"/>
          <p:cNvSpPr>
            <a:spLocks/>
          </p:cNvSpPr>
          <p:nvPr/>
        </p:nvSpPr>
        <p:spPr bwMode="auto">
          <a:xfrm>
            <a:off x="2981325" y="985838"/>
            <a:ext cx="366713" cy="33337"/>
          </a:xfrm>
          <a:custGeom>
            <a:avLst/>
            <a:gdLst>
              <a:gd name="T0" fmla="*/ 2147483647 w 120"/>
              <a:gd name="T1" fmla="*/ 0 h 11"/>
              <a:gd name="T2" fmla="*/ 2147483647 w 120"/>
              <a:gd name="T3" fmla="*/ 2147483647 h 11"/>
              <a:gd name="T4" fmla="*/ 2147483647 w 120"/>
              <a:gd name="T5" fmla="*/ 2147483647 h 11"/>
              <a:gd name="T6" fmla="*/ 2147483647 w 120"/>
              <a:gd name="T7" fmla="*/ 2147483647 h 11"/>
              <a:gd name="T8" fmla="*/ 2147483647 w 120"/>
              <a:gd name="T9" fmla="*/ 2147483647 h 11"/>
              <a:gd name="T10" fmla="*/ 2147483647 w 120"/>
              <a:gd name="T11" fmla="*/ 2147483647 h 11"/>
              <a:gd name="T12" fmla="*/ 2147483647 w 120"/>
              <a:gd name="T13" fmla="*/ 2147483647 h 11"/>
              <a:gd name="T14" fmla="*/ 2147483647 w 120"/>
              <a:gd name="T15" fmla="*/ 2147483647 h 11"/>
              <a:gd name="T16" fmla="*/ 2147483647 w 120"/>
              <a:gd name="T17" fmla="*/ 2147483647 h 11"/>
              <a:gd name="T18" fmla="*/ 2147483647 w 120"/>
              <a:gd name="T19" fmla="*/ 2147483647 h 11"/>
              <a:gd name="T20" fmla="*/ 2147483647 w 120"/>
              <a:gd name="T21" fmla="*/ 2147483647 h 11"/>
              <a:gd name="T22" fmla="*/ 2147483647 w 120"/>
              <a:gd name="T23" fmla="*/ 2147483647 h 11"/>
              <a:gd name="T24" fmla="*/ 2147483647 w 120"/>
              <a:gd name="T25" fmla="*/ 2147483647 h 11"/>
              <a:gd name="T26" fmla="*/ 2147483647 w 120"/>
              <a:gd name="T27" fmla="*/ 2147483647 h 11"/>
              <a:gd name="T28" fmla="*/ 2147483647 w 120"/>
              <a:gd name="T29" fmla="*/ 2147483647 h 11"/>
              <a:gd name="T30" fmla="*/ 2147483647 w 120"/>
              <a:gd name="T31" fmla="*/ 2147483647 h 11"/>
              <a:gd name="T32" fmla="*/ 2147483647 w 120"/>
              <a:gd name="T33" fmla="*/ 2147483647 h 11"/>
              <a:gd name="T34" fmla="*/ 0 w 120"/>
              <a:gd name="T35" fmla="*/ 2147483647 h 11"/>
              <a:gd name="T36" fmla="*/ 0 w 120"/>
              <a:gd name="T37" fmla="*/ 0 h 11"/>
              <a:gd name="T38" fmla="*/ 0 w 120"/>
              <a:gd name="T39" fmla="*/ 0 h 11"/>
              <a:gd name="T40" fmla="*/ 2147483647 w 12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1"/>
              <a:gd name="T65" fmla="*/ 120 w 12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1">
                <a:moveTo>
                  <a:pt x="120" y="0"/>
                </a:moveTo>
                <a:cubicBezTo>
                  <a:pt x="120" y="4"/>
                  <a:pt x="120" y="7"/>
                  <a:pt x="120" y="11"/>
                </a:cubicBezTo>
                <a:cubicBezTo>
                  <a:pt x="115" y="11"/>
                  <a:pt x="115" y="11"/>
                  <a:pt x="115" y="11"/>
                </a:cubicBezTo>
                <a:cubicBezTo>
                  <a:pt x="110" y="11"/>
                  <a:pt x="110" y="11"/>
                  <a:pt x="110" y="11"/>
                </a:cubicBezTo>
                <a:cubicBezTo>
                  <a:pt x="99" y="11"/>
                  <a:pt x="99" y="11"/>
                  <a:pt x="99" y="11"/>
                </a:cubicBezTo>
                <a:cubicBezTo>
                  <a:pt x="94" y="11"/>
                  <a:pt x="94" y="11"/>
                  <a:pt x="94" y="11"/>
                </a:cubicBezTo>
                <a:cubicBezTo>
                  <a:pt x="83" y="11"/>
                  <a:pt x="83" y="11"/>
                  <a:pt x="83" y="11"/>
                </a:cubicBezTo>
                <a:cubicBezTo>
                  <a:pt x="78" y="11"/>
                  <a:pt x="78" y="11"/>
                  <a:pt x="78" y="11"/>
                </a:cubicBezTo>
                <a:cubicBezTo>
                  <a:pt x="68" y="11"/>
                  <a:pt x="68" y="11"/>
                  <a:pt x="68" y="11"/>
                </a:cubicBezTo>
                <a:cubicBezTo>
                  <a:pt x="63" y="11"/>
                  <a:pt x="63" y="11"/>
                  <a:pt x="63" y="11"/>
                </a:cubicBezTo>
                <a:cubicBezTo>
                  <a:pt x="52" y="11"/>
                  <a:pt x="52" y="11"/>
                  <a:pt x="52" y="11"/>
                </a:cubicBezTo>
                <a:cubicBezTo>
                  <a:pt x="47" y="11"/>
                  <a:pt x="47" y="11"/>
                  <a:pt x="47" y="11"/>
                </a:cubicBezTo>
                <a:cubicBezTo>
                  <a:pt x="37" y="11"/>
                  <a:pt x="37" y="11"/>
                  <a:pt x="37" y="11"/>
                </a:cubicBezTo>
                <a:cubicBezTo>
                  <a:pt x="31" y="11"/>
                  <a:pt x="31" y="11"/>
                  <a:pt x="31" y="11"/>
                </a:cubicBezTo>
                <a:cubicBezTo>
                  <a:pt x="21" y="11"/>
                  <a:pt x="21" y="11"/>
                  <a:pt x="21" y="11"/>
                </a:cubicBezTo>
                <a:cubicBezTo>
                  <a:pt x="16" y="11"/>
                  <a:pt x="16" y="11"/>
                  <a:pt x="16" y="11"/>
                </a:cubicBezTo>
                <a:cubicBezTo>
                  <a:pt x="5" y="11"/>
                  <a:pt x="5" y="11"/>
                  <a:pt x="5" y="11"/>
                </a:cubicBezTo>
                <a:cubicBezTo>
                  <a:pt x="0" y="11"/>
                  <a:pt x="0" y="11"/>
                  <a:pt x="0" y="11"/>
                </a:cubicBezTo>
                <a:cubicBezTo>
                  <a:pt x="0" y="7"/>
                  <a:pt x="0" y="4"/>
                  <a:pt x="0" y="0"/>
                </a:cubicBezTo>
                <a:cubicBezTo>
                  <a:pt x="0" y="0"/>
                  <a:pt x="0" y="0"/>
                  <a:pt x="0" y="0"/>
                </a:cubicBezTo>
                <a:lnTo>
                  <a:pt x="120"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21" name="Freeform 97"/>
          <p:cNvSpPr>
            <a:spLocks/>
          </p:cNvSpPr>
          <p:nvPr/>
        </p:nvSpPr>
        <p:spPr bwMode="auto">
          <a:xfrm>
            <a:off x="3113088" y="1223963"/>
            <a:ext cx="30162" cy="79375"/>
          </a:xfrm>
          <a:custGeom>
            <a:avLst/>
            <a:gdLst>
              <a:gd name="T0" fmla="*/ 2147483647 w 19"/>
              <a:gd name="T1" fmla="*/ 0 h 50"/>
              <a:gd name="T2" fmla="*/ 2147483647 w 19"/>
              <a:gd name="T3" fmla="*/ 2147483647 h 50"/>
              <a:gd name="T4" fmla="*/ 0 w 19"/>
              <a:gd name="T5" fmla="*/ 2147483647 h 50"/>
              <a:gd name="T6" fmla="*/ 2147483647 w 19"/>
              <a:gd name="T7" fmla="*/ 0 h 50"/>
              <a:gd name="T8" fmla="*/ 0 60000 65536"/>
              <a:gd name="T9" fmla="*/ 0 60000 65536"/>
              <a:gd name="T10" fmla="*/ 0 60000 65536"/>
              <a:gd name="T11" fmla="*/ 0 60000 65536"/>
              <a:gd name="T12" fmla="*/ 0 w 19"/>
              <a:gd name="T13" fmla="*/ 0 h 50"/>
              <a:gd name="T14" fmla="*/ 19 w 19"/>
              <a:gd name="T15" fmla="*/ 50 h 50"/>
            </a:gdLst>
            <a:ahLst/>
            <a:cxnLst>
              <a:cxn ang="T8">
                <a:pos x="T0" y="T1"/>
              </a:cxn>
              <a:cxn ang="T9">
                <a:pos x="T2" y="T3"/>
              </a:cxn>
              <a:cxn ang="T10">
                <a:pos x="T4" y="T5"/>
              </a:cxn>
              <a:cxn ang="T11">
                <a:pos x="T6" y="T7"/>
              </a:cxn>
            </a:cxnLst>
            <a:rect l="T12" t="T13" r="T14" b="T15"/>
            <a:pathLst>
              <a:path w="19" h="50">
                <a:moveTo>
                  <a:pt x="19" y="0"/>
                </a:moveTo>
                <a:lnTo>
                  <a:pt x="8" y="50"/>
                </a:lnTo>
                <a:lnTo>
                  <a:pt x="0" y="50"/>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22" name="Freeform 98"/>
          <p:cNvSpPr>
            <a:spLocks/>
          </p:cNvSpPr>
          <p:nvPr/>
        </p:nvSpPr>
        <p:spPr bwMode="auto">
          <a:xfrm>
            <a:off x="3095625" y="1223963"/>
            <a:ext cx="47625" cy="79375"/>
          </a:xfrm>
          <a:custGeom>
            <a:avLst/>
            <a:gdLst>
              <a:gd name="T0" fmla="*/ 2147483647 w 30"/>
              <a:gd name="T1" fmla="*/ 0 h 50"/>
              <a:gd name="T2" fmla="*/ 2147483647 w 30"/>
              <a:gd name="T3" fmla="*/ 2147483647 h 50"/>
              <a:gd name="T4" fmla="*/ 0 w 30"/>
              <a:gd name="T5" fmla="*/ 2147483647 h 50"/>
              <a:gd name="T6" fmla="*/ 2147483647 w 30"/>
              <a:gd name="T7" fmla="*/ 0 h 50"/>
              <a:gd name="T8" fmla="*/ 0 60000 65536"/>
              <a:gd name="T9" fmla="*/ 0 60000 65536"/>
              <a:gd name="T10" fmla="*/ 0 60000 65536"/>
              <a:gd name="T11" fmla="*/ 0 60000 65536"/>
              <a:gd name="T12" fmla="*/ 0 w 30"/>
              <a:gd name="T13" fmla="*/ 0 h 50"/>
              <a:gd name="T14" fmla="*/ 30 w 30"/>
              <a:gd name="T15" fmla="*/ 50 h 50"/>
            </a:gdLst>
            <a:ahLst/>
            <a:cxnLst>
              <a:cxn ang="T8">
                <a:pos x="T0" y="T1"/>
              </a:cxn>
              <a:cxn ang="T9">
                <a:pos x="T2" y="T3"/>
              </a:cxn>
              <a:cxn ang="T10">
                <a:pos x="T4" y="T5"/>
              </a:cxn>
              <a:cxn ang="T11">
                <a:pos x="T6" y="T7"/>
              </a:cxn>
            </a:cxnLst>
            <a:rect l="T12" t="T13" r="T14" b="T15"/>
            <a:pathLst>
              <a:path w="30" h="50">
                <a:moveTo>
                  <a:pt x="30" y="0"/>
                </a:moveTo>
                <a:lnTo>
                  <a:pt x="11" y="50"/>
                </a:lnTo>
                <a:lnTo>
                  <a:pt x="0" y="50"/>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23" name="Freeform 99"/>
          <p:cNvSpPr>
            <a:spLocks/>
          </p:cNvSpPr>
          <p:nvPr/>
        </p:nvSpPr>
        <p:spPr bwMode="auto">
          <a:xfrm>
            <a:off x="3097213" y="1303338"/>
            <a:ext cx="28575" cy="39687"/>
          </a:xfrm>
          <a:custGeom>
            <a:avLst/>
            <a:gdLst>
              <a:gd name="T0" fmla="*/ 2147483647 w 18"/>
              <a:gd name="T1" fmla="*/ 0 h 25"/>
              <a:gd name="T2" fmla="*/ 2147483647 w 18"/>
              <a:gd name="T3" fmla="*/ 2147483647 h 25"/>
              <a:gd name="T4" fmla="*/ 0 w 18"/>
              <a:gd name="T5" fmla="*/ 2147483647 h 25"/>
              <a:gd name="T6" fmla="*/ 2147483647 w 18"/>
              <a:gd name="T7" fmla="*/ 0 h 25"/>
              <a:gd name="T8" fmla="*/ 2147483647 w 18"/>
              <a:gd name="T9" fmla="*/ 0 h 25"/>
              <a:gd name="T10" fmla="*/ 0 60000 65536"/>
              <a:gd name="T11" fmla="*/ 0 60000 65536"/>
              <a:gd name="T12" fmla="*/ 0 60000 65536"/>
              <a:gd name="T13" fmla="*/ 0 60000 65536"/>
              <a:gd name="T14" fmla="*/ 0 60000 65536"/>
              <a:gd name="T15" fmla="*/ 0 w 18"/>
              <a:gd name="T16" fmla="*/ 0 h 25"/>
              <a:gd name="T17" fmla="*/ 18 w 18"/>
              <a:gd name="T18" fmla="*/ 25 h 25"/>
            </a:gdLst>
            <a:ahLst/>
            <a:cxnLst>
              <a:cxn ang="T10">
                <a:pos x="T0" y="T1"/>
              </a:cxn>
              <a:cxn ang="T11">
                <a:pos x="T2" y="T3"/>
              </a:cxn>
              <a:cxn ang="T12">
                <a:pos x="T4" y="T5"/>
              </a:cxn>
              <a:cxn ang="T13">
                <a:pos x="T6" y="T7"/>
              </a:cxn>
              <a:cxn ang="T14">
                <a:pos x="T8" y="T9"/>
              </a:cxn>
            </a:cxnLst>
            <a:rect l="T15" t="T16" r="T17" b="T18"/>
            <a:pathLst>
              <a:path w="18" h="25">
                <a:moveTo>
                  <a:pt x="18" y="0"/>
                </a:moveTo>
                <a:lnTo>
                  <a:pt x="14" y="25"/>
                </a:lnTo>
                <a:lnTo>
                  <a:pt x="0" y="21"/>
                </a:lnTo>
                <a:lnTo>
                  <a:pt x="10" y="0"/>
                </a:lnTo>
                <a:lnTo>
                  <a:pt x="1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24" name="Freeform 100"/>
          <p:cNvSpPr>
            <a:spLocks/>
          </p:cNvSpPr>
          <p:nvPr/>
        </p:nvSpPr>
        <p:spPr bwMode="auto">
          <a:xfrm>
            <a:off x="3079750" y="1303338"/>
            <a:ext cx="33338" cy="33337"/>
          </a:xfrm>
          <a:custGeom>
            <a:avLst/>
            <a:gdLst>
              <a:gd name="T0" fmla="*/ 2147483647 w 21"/>
              <a:gd name="T1" fmla="*/ 0 h 21"/>
              <a:gd name="T2" fmla="*/ 2147483647 w 21"/>
              <a:gd name="T3" fmla="*/ 2147483647 h 21"/>
              <a:gd name="T4" fmla="*/ 0 w 21"/>
              <a:gd name="T5" fmla="*/ 2147483647 h 21"/>
              <a:gd name="T6" fmla="*/ 2147483647 w 21"/>
              <a:gd name="T7" fmla="*/ 0 h 21"/>
              <a:gd name="T8" fmla="*/ 2147483647 w 21"/>
              <a:gd name="T9" fmla="*/ 0 h 21"/>
              <a:gd name="T10" fmla="*/ 0 60000 65536"/>
              <a:gd name="T11" fmla="*/ 0 60000 65536"/>
              <a:gd name="T12" fmla="*/ 0 60000 65536"/>
              <a:gd name="T13" fmla="*/ 0 60000 65536"/>
              <a:gd name="T14" fmla="*/ 0 60000 65536"/>
              <a:gd name="T15" fmla="*/ 0 w 21"/>
              <a:gd name="T16" fmla="*/ 0 h 21"/>
              <a:gd name="T17" fmla="*/ 21 w 21"/>
              <a:gd name="T18" fmla="*/ 21 h 21"/>
            </a:gdLst>
            <a:ahLst/>
            <a:cxnLst>
              <a:cxn ang="T10">
                <a:pos x="T0" y="T1"/>
              </a:cxn>
              <a:cxn ang="T11">
                <a:pos x="T2" y="T3"/>
              </a:cxn>
              <a:cxn ang="T12">
                <a:pos x="T4" y="T5"/>
              </a:cxn>
              <a:cxn ang="T13">
                <a:pos x="T6" y="T7"/>
              </a:cxn>
              <a:cxn ang="T14">
                <a:pos x="T8" y="T9"/>
              </a:cxn>
            </a:cxnLst>
            <a:rect l="T15" t="T16" r="T17" b="T18"/>
            <a:pathLst>
              <a:path w="21" h="21">
                <a:moveTo>
                  <a:pt x="21" y="0"/>
                </a:moveTo>
                <a:lnTo>
                  <a:pt x="11" y="21"/>
                </a:lnTo>
                <a:lnTo>
                  <a:pt x="0" y="16"/>
                </a:lnTo>
                <a:lnTo>
                  <a:pt x="10" y="0"/>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25" name="Freeform 101"/>
          <p:cNvSpPr>
            <a:spLocks/>
          </p:cNvSpPr>
          <p:nvPr/>
        </p:nvSpPr>
        <p:spPr bwMode="auto">
          <a:xfrm>
            <a:off x="2951163" y="1193800"/>
            <a:ext cx="30162" cy="30163"/>
          </a:xfrm>
          <a:custGeom>
            <a:avLst/>
            <a:gdLst>
              <a:gd name="T0" fmla="*/ 2147483647 w 10"/>
              <a:gd name="T1" fmla="*/ 2147483647 h 10"/>
              <a:gd name="T2" fmla="*/ 2147483647 w 10"/>
              <a:gd name="T3" fmla="*/ 2147483647 h 10"/>
              <a:gd name="T4" fmla="*/ 0 w 10"/>
              <a:gd name="T5" fmla="*/ 0 h 10"/>
              <a:gd name="T6" fmla="*/ 2147483647 w 10"/>
              <a:gd name="T7" fmla="*/ 0 h 10"/>
              <a:gd name="T8" fmla="*/ 2147483647 w 10"/>
              <a:gd name="T9" fmla="*/ 2147483647 h 10"/>
              <a:gd name="T10" fmla="*/ 0 60000 65536"/>
              <a:gd name="T11" fmla="*/ 0 60000 65536"/>
              <a:gd name="T12" fmla="*/ 0 60000 65536"/>
              <a:gd name="T13" fmla="*/ 0 60000 65536"/>
              <a:gd name="T14" fmla="*/ 0 60000 65536"/>
              <a:gd name="T15" fmla="*/ 0 w 10"/>
              <a:gd name="T16" fmla="*/ 0 h 10"/>
              <a:gd name="T17" fmla="*/ 10 w 10"/>
              <a:gd name="T18" fmla="*/ 10 h 10"/>
            </a:gdLst>
            <a:ahLst/>
            <a:cxnLst>
              <a:cxn ang="T10">
                <a:pos x="T0" y="T1"/>
              </a:cxn>
              <a:cxn ang="T11">
                <a:pos x="T2" y="T3"/>
              </a:cxn>
              <a:cxn ang="T12">
                <a:pos x="T4" y="T5"/>
              </a:cxn>
              <a:cxn ang="T13">
                <a:pos x="T6" y="T7"/>
              </a:cxn>
              <a:cxn ang="T14">
                <a:pos x="T8" y="T9"/>
              </a:cxn>
            </a:cxnLst>
            <a:rect l="T15" t="T16" r="T17" b="T18"/>
            <a:pathLst>
              <a:path w="10" h="10">
                <a:moveTo>
                  <a:pt x="10" y="10"/>
                </a:moveTo>
                <a:cubicBezTo>
                  <a:pt x="10" y="10"/>
                  <a:pt x="10" y="10"/>
                  <a:pt x="10" y="10"/>
                </a:cubicBezTo>
                <a:cubicBezTo>
                  <a:pt x="0" y="0"/>
                  <a:pt x="0" y="0"/>
                  <a:pt x="0" y="0"/>
                </a:cubicBezTo>
                <a:cubicBezTo>
                  <a:pt x="10" y="0"/>
                  <a:pt x="10" y="0"/>
                  <a:pt x="10" y="0"/>
                </a:cubicBezTo>
                <a:cubicBezTo>
                  <a:pt x="10" y="3"/>
                  <a:pt x="10" y="7"/>
                  <a:pt x="10" y="1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26" name="Freeform 102"/>
          <p:cNvSpPr>
            <a:spLocks/>
          </p:cNvSpPr>
          <p:nvPr/>
        </p:nvSpPr>
        <p:spPr bwMode="auto">
          <a:xfrm>
            <a:off x="2951163" y="1104900"/>
            <a:ext cx="30162" cy="88900"/>
          </a:xfrm>
          <a:custGeom>
            <a:avLst/>
            <a:gdLst>
              <a:gd name="T0" fmla="*/ 2147483647 w 10"/>
              <a:gd name="T1" fmla="*/ 0 h 29"/>
              <a:gd name="T2" fmla="*/ 2147483647 w 10"/>
              <a:gd name="T3" fmla="*/ 2147483647 h 29"/>
              <a:gd name="T4" fmla="*/ 0 w 10"/>
              <a:gd name="T5" fmla="*/ 2147483647 h 29"/>
              <a:gd name="T6" fmla="*/ 0 w 10"/>
              <a:gd name="T7" fmla="*/ 2147483647 h 29"/>
              <a:gd name="T8" fmla="*/ 0 w 10"/>
              <a:gd name="T9" fmla="*/ 0 h 29"/>
              <a:gd name="T10" fmla="*/ 2147483647 w 10"/>
              <a:gd name="T11" fmla="*/ 0 h 29"/>
              <a:gd name="T12" fmla="*/ 0 60000 65536"/>
              <a:gd name="T13" fmla="*/ 0 60000 65536"/>
              <a:gd name="T14" fmla="*/ 0 60000 65536"/>
              <a:gd name="T15" fmla="*/ 0 60000 65536"/>
              <a:gd name="T16" fmla="*/ 0 60000 65536"/>
              <a:gd name="T17" fmla="*/ 0 60000 65536"/>
              <a:gd name="T18" fmla="*/ 0 w 10"/>
              <a:gd name="T19" fmla="*/ 0 h 29"/>
              <a:gd name="T20" fmla="*/ 10 w 10"/>
              <a:gd name="T21" fmla="*/ 29 h 29"/>
            </a:gdLst>
            <a:ahLst/>
            <a:cxnLst>
              <a:cxn ang="T12">
                <a:pos x="T0" y="T1"/>
              </a:cxn>
              <a:cxn ang="T13">
                <a:pos x="T2" y="T3"/>
              </a:cxn>
              <a:cxn ang="T14">
                <a:pos x="T4" y="T5"/>
              </a:cxn>
              <a:cxn ang="T15">
                <a:pos x="T6" y="T7"/>
              </a:cxn>
              <a:cxn ang="T16">
                <a:pos x="T8" y="T9"/>
              </a:cxn>
              <a:cxn ang="T17">
                <a:pos x="T10" y="T11"/>
              </a:cxn>
            </a:cxnLst>
            <a:rect l="T18" t="T19" r="T20" b="T21"/>
            <a:pathLst>
              <a:path w="10" h="29">
                <a:moveTo>
                  <a:pt x="10" y="0"/>
                </a:moveTo>
                <a:cubicBezTo>
                  <a:pt x="10" y="10"/>
                  <a:pt x="10" y="19"/>
                  <a:pt x="10" y="29"/>
                </a:cubicBezTo>
                <a:cubicBezTo>
                  <a:pt x="0" y="29"/>
                  <a:pt x="0" y="29"/>
                  <a:pt x="0" y="29"/>
                </a:cubicBezTo>
                <a:cubicBezTo>
                  <a:pt x="0" y="29"/>
                  <a:pt x="0" y="29"/>
                  <a:pt x="0" y="29"/>
                </a:cubicBezTo>
                <a:cubicBezTo>
                  <a:pt x="0" y="19"/>
                  <a:pt x="0" y="10"/>
                  <a:pt x="0" y="0"/>
                </a:cubicBezTo>
                <a:lnTo>
                  <a:pt x="1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27" name="Freeform 103"/>
          <p:cNvSpPr>
            <a:spLocks/>
          </p:cNvSpPr>
          <p:nvPr/>
        </p:nvSpPr>
        <p:spPr bwMode="auto">
          <a:xfrm>
            <a:off x="2951163" y="1019175"/>
            <a:ext cx="30162" cy="85725"/>
          </a:xfrm>
          <a:custGeom>
            <a:avLst/>
            <a:gdLst>
              <a:gd name="T0" fmla="*/ 2147483647 w 10"/>
              <a:gd name="T1" fmla="*/ 0 h 28"/>
              <a:gd name="T2" fmla="*/ 2147483647 w 10"/>
              <a:gd name="T3" fmla="*/ 2147483647 h 28"/>
              <a:gd name="T4" fmla="*/ 0 w 10"/>
              <a:gd name="T5" fmla="*/ 2147483647 h 28"/>
              <a:gd name="T6" fmla="*/ 0 w 10"/>
              <a:gd name="T7" fmla="*/ 0 h 28"/>
              <a:gd name="T8" fmla="*/ 0 w 10"/>
              <a:gd name="T9" fmla="*/ 0 h 28"/>
              <a:gd name="T10" fmla="*/ 2147483647 w 10"/>
              <a:gd name="T11" fmla="*/ 0 h 28"/>
              <a:gd name="T12" fmla="*/ 0 60000 65536"/>
              <a:gd name="T13" fmla="*/ 0 60000 65536"/>
              <a:gd name="T14" fmla="*/ 0 60000 65536"/>
              <a:gd name="T15" fmla="*/ 0 60000 65536"/>
              <a:gd name="T16" fmla="*/ 0 60000 65536"/>
              <a:gd name="T17" fmla="*/ 0 60000 65536"/>
              <a:gd name="T18" fmla="*/ 0 w 10"/>
              <a:gd name="T19" fmla="*/ 0 h 28"/>
              <a:gd name="T20" fmla="*/ 10 w 10"/>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0" h="28">
                <a:moveTo>
                  <a:pt x="10" y="0"/>
                </a:moveTo>
                <a:cubicBezTo>
                  <a:pt x="10" y="9"/>
                  <a:pt x="10" y="19"/>
                  <a:pt x="10" y="28"/>
                </a:cubicBezTo>
                <a:cubicBezTo>
                  <a:pt x="0" y="28"/>
                  <a:pt x="0" y="28"/>
                  <a:pt x="0" y="28"/>
                </a:cubicBezTo>
                <a:cubicBezTo>
                  <a:pt x="0" y="19"/>
                  <a:pt x="0" y="9"/>
                  <a:pt x="0" y="0"/>
                </a:cubicBezTo>
                <a:cubicBezTo>
                  <a:pt x="0" y="0"/>
                  <a:pt x="0" y="0"/>
                  <a:pt x="0" y="0"/>
                </a:cubicBezTo>
                <a:lnTo>
                  <a:pt x="1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28" name="Freeform 104"/>
          <p:cNvSpPr>
            <a:spLocks/>
          </p:cNvSpPr>
          <p:nvPr/>
        </p:nvSpPr>
        <p:spPr bwMode="auto">
          <a:xfrm>
            <a:off x="2951163" y="985838"/>
            <a:ext cx="30162" cy="33337"/>
          </a:xfrm>
          <a:custGeom>
            <a:avLst/>
            <a:gdLst>
              <a:gd name="T0" fmla="*/ 2147483647 w 10"/>
              <a:gd name="T1" fmla="*/ 0 h 11"/>
              <a:gd name="T2" fmla="*/ 2147483647 w 10"/>
              <a:gd name="T3" fmla="*/ 2147483647 h 11"/>
              <a:gd name="T4" fmla="*/ 0 w 10"/>
              <a:gd name="T5" fmla="*/ 2147483647 h 11"/>
              <a:gd name="T6" fmla="*/ 2147483647 w 10"/>
              <a:gd name="T7" fmla="*/ 0 h 11"/>
              <a:gd name="T8" fmla="*/ 0 60000 65536"/>
              <a:gd name="T9" fmla="*/ 0 60000 65536"/>
              <a:gd name="T10" fmla="*/ 0 60000 65536"/>
              <a:gd name="T11" fmla="*/ 0 60000 65536"/>
              <a:gd name="T12" fmla="*/ 0 w 10"/>
              <a:gd name="T13" fmla="*/ 0 h 11"/>
              <a:gd name="T14" fmla="*/ 10 w 10"/>
              <a:gd name="T15" fmla="*/ 11 h 11"/>
            </a:gdLst>
            <a:ahLst/>
            <a:cxnLst>
              <a:cxn ang="T8">
                <a:pos x="T0" y="T1"/>
              </a:cxn>
              <a:cxn ang="T9">
                <a:pos x="T2" y="T3"/>
              </a:cxn>
              <a:cxn ang="T10">
                <a:pos x="T4" y="T5"/>
              </a:cxn>
              <a:cxn ang="T11">
                <a:pos x="T6" y="T7"/>
              </a:cxn>
            </a:cxnLst>
            <a:rect l="T12" t="T13" r="T14" b="T15"/>
            <a:pathLst>
              <a:path w="10" h="11">
                <a:moveTo>
                  <a:pt x="10" y="0"/>
                </a:moveTo>
                <a:cubicBezTo>
                  <a:pt x="10" y="4"/>
                  <a:pt x="10" y="7"/>
                  <a:pt x="10" y="11"/>
                </a:cubicBezTo>
                <a:cubicBezTo>
                  <a:pt x="0" y="11"/>
                  <a:pt x="0" y="11"/>
                  <a:pt x="0" y="11"/>
                </a:cubicBezTo>
                <a:cubicBezTo>
                  <a:pt x="10" y="0"/>
                  <a:pt x="10" y="0"/>
                  <a:pt x="10" y="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729" name="Freeform 105"/>
          <p:cNvSpPr>
            <a:spLocks/>
          </p:cNvSpPr>
          <p:nvPr/>
        </p:nvSpPr>
        <p:spPr bwMode="auto">
          <a:xfrm>
            <a:off x="5226050" y="882650"/>
            <a:ext cx="33338" cy="1588"/>
          </a:xfrm>
          <a:custGeom>
            <a:avLst/>
            <a:gdLst>
              <a:gd name="T0" fmla="*/ 2147483647 w 21"/>
              <a:gd name="T1" fmla="*/ 0 h 1588"/>
              <a:gd name="T2" fmla="*/ 2147483647 w 21"/>
              <a:gd name="T3" fmla="*/ 0 h 1588"/>
              <a:gd name="T4" fmla="*/ 0 w 21"/>
              <a:gd name="T5" fmla="*/ 0 h 1588"/>
              <a:gd name="T6" fmla="*/ 0 60000 65536"/>
              <a:gd name="T7" fmla="*/ 0 60000 65536"/>
              <a:gd name="T8" fmla="*/ 0 60000 65536"/>
              <a:gd name="T9" fmla="*/ 0 w 21"/>
              <a:gd name="T10" fmla="*/ 0 h 1588"/>
              <a:gd name="T11" fmla="*/ 21 w 21"/>
              <a:gd name="T12" fmla="*/ 1588 h 1588"/>
            </a:gdLst>
            <a:ahLst/>
            <a:cxnLst>
              <a:cxn ang="T6">
                <a:pos x="T0" y="T1"/>
              </a:cxn>
              <a:cxn ang="T7">
                <a:pos x="T2" y="T3"/>
              </a:cxn>
              <a:cxn ang="T8">
                <a:pos x="T4" y="T5"/>
              </a:cxn>
            </a:cxnLst>
            <a:rect l="T9" t="T10" r="T11" b="T12"/>
            <a:pathLst>
              <a:path w="21" h="1588">
                <a:moveTo>
                  <a:pt x="21" y="0"/>
                </a:moveTo>
                <a:lnTo>
                  <a:pt x="6"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30" name="Freeform 106"/>
          <p:cNvSpPr>
            <a:spLocks/>
          </p:cNvSpPr>
          <p:nvPr/>
        </p:nvSpPr>
        <p:spPr bwMode="auto">
          <a:xfrm>
            <a:off x="5180013" y="885825"/>
            <a:ext cx="31750" cy="7938"/>
          </a:xfrm>
          <a:custGeom>
            <a:avLst/>
            <a:gdLst>
              <a:gd name="T0" fmla="*/ 2147483647 w 20"/>
              <a:gd name="T1" fmla="*/ 0 h 5"/>
              <a:gd name="T2" fmla="*/ 2147483647 w 20"/>
              <a:gd name="T3" fmla="*/ 0 h 5"/>
              <a:gd name="T4" fmla="*/ 2147483647 w 20"/>
              <a:gd name="T5" fmla="*/ 2147483647 h 5"/>
              <a:gd name="T6" fmla="*/ 0 w 20"/>
              <a:gd name="T7" fmla="*/ 2147483647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0"/>
                </a:moveTo>
                <a:lnTo>
                  <a:pt x="20" y="0"/>
                </a:lnTo>
                <a:lnTo>
                  <a:pt x="4" y="4"/>
                </a:lnTo>
                <a:lnTo>
                  <a:pt x="0" y="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31" name="Freeform 107"/>
          <p:cNvSpPr>
            <a:spLocks/>
          </p:cNvSpPr>
          <p:nvPr/>
        </p:nvSpPr>
        <p:spPr bwMode="auto">
          <a:xfrm>
            <a:off x="5137150" y="900113"/>
            <a:ext cx="28575" cy="15875"/>
          </a:xfrm>
          <a:custGeom>
            <a:avLst/>
            <a:gdLst>
              <a:gd name="T0" fmla="*/ 2147483647 w 18"/>
              <a:gd name="T1" fmla="*/ 0 h 10"/>
              <a:gd name="T2" fmla="*/ 2147483647 w 18"/>
              <a:gd name="T3" fmla="*/ 0 h 10"/>
              <a:gd name="T4" fmla="*/ 2147483647 w 18"/>
              <a:gd name="T5" fmla="*/ 2147483647 h 10"/>
              <a:gd name="T6" fmla="*/ 0 w 18"/>
              <a:gd name="T7" fmla="*/ 2147483647 h 10"/>
              <a:gd name="T8" fmla="*/ 0 60000 65536"/>
              <a:gd name="T9" fmla="*/ 0 60000 65536"/>
              <a:gd name="T10" fmla="*/ 0 60000 65536"/>
              <a:gd name="T11" fmla="*/ 0 60000 65536"/>
              <a:gd name="T12" fmla="*/ 0 w 18"/>
              <a:gd name="T13" fmla="*/ 0 h 10"/>
              <a:gd name="T14" fmla="*/ 18 w 18"/>
              <a:gd name="T15" fmla="*/ 10 h 10"/>
            </a:gdLst>
            <a:ahLst/>
            <a:cxnLst>
              <a:cxn ang="T8">
                <a:pos x="T0" y="T1"/>
              </a:cxn>
              <a:cxn ang="T9">
                <a:pos x="T2" y="T3"/>
              </a:cxn>
              <a:cxn ang="T10">
                <a:pos x="T4" y="T5"/>
              </a:cxn>
              <a:cxn ang="T11">
                <a:pos x="T6" y="T7"/>
              </a:cxn>
            </a:cxnLst>
            <a:rect l="T12" t="T13" r="T14" b="T15"/>
            <a:pathLst>
              <a:path w="18" h="10">
                <a:moveTo>
                  <a:pt x="18" y="0"/>
                </a:moveTo>
                <a:lnTo>
                  <a:pt x="18" y="0"/>
                </a:lnTo>
                <a:lnTo>
                  <a:pt x="4" y="8"/>
                </a:lnTo>
                <a:lnTo>
                  <a:pt x="0" y="1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32" name="Freeform 108"/>
          <p:cNvSpPr>
            <a:spLocks/>
          </p:cNvSpPr>
          <p:nvPr/>
        </p:nvSpPr>
        <p:spPr bwMode="auto">
          <a:xfrm>
            <a:off x="5100638" y="925513"/>
            <a:ext cx="25400" cy="20637"/>
          </a:xfrm>
          <a:custGeom>
            <a:avLst/>
            <a:gdLst>
              <a:gd name="T0" fmla="*/ 2147483647 w 16"/>
              <a:gd name="T1" fmla="*/ 0 h 13"/>
              <a:gd name="T2" fmla="*/ 2147483647 w 16"/>
              <a:gd name="T3" fmla="*/ 2147483647 h 13"/>
              <a:gd name="T4" fmla="*/ 2147483647 w 16"/>
              <a:gd name="T5" fmla="*/ 2147483647 h 13"/>
              <a:gd name="T6" fmla="*/ 0 w 16"/>
              <a:gd name="T7" fmla="*/ 2147483647 h 13"/>
              <a:gd name="T8" fmla="*/ 0 60000 65536"/>
              <a:gd name="T9" fmla="*/ 0 60000 65536"/>
              <a:gd name="T10" fmla="*/ 0 60000 65536"/>
              <a:gd name="T11" fmla="*/ 0 60000 65536"/>
              <a:gd name="T12" fmla="*/ 0 w 16"/>
              <a:gd name="T13" fmla="*/ 0 h 13"/>
              <a:gd name="T14" fmla="*/ 16 w 16"/>
              <a:gd name="T15" fmla="*/ 13 h 13"/>
            </a:gdLst>
            <a:ahLst/>
            <a:cxnLst>
              <a:cxn ang="T8">
                <a:pos x="T0" y="T1"/>
              </a:cxn>
              <a:cxn ang="T9">
                <a:pos x="T2" y="T3"/>
              </a:cxn>
              <a:cxn ang="T10">
                <a:pos x="T4" y="T5"/>
              </a:cxn>
              <a:cxn ang="T11">
                <a:pos x="T6" y="T7"/>
              </a:cxn>
            </a:cxnLst>
            <a:rect l="T12" t="T13" r="T14" b="T15"/>
            <a:pathLst>
              <a:path w="16" h="13">
                <a:moveTo>
                  <a:pt x="16" y="0"/>
                </a:moveTo>
                <a:lnTo>
                  <a:pt x="14" y="2"/>
                </a:lnTo>
                <a:lnTo>
                  <a:pt x="2" y="11"/>
                </a:lnTo>
                <a:lnTo>
                  <a:pt x="0" y="13"/>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33" name="Freeform 109"/>
          <p:cNvSpPr>
            <a:spLocks/>
          </p:cNvSpPr>
          <p:nvPr/>
        </p:nvSpPr>
        <p:spPr bwMode="auto">
          <a:xfrm>
            <a:off x="5070475" y="958850"/>
            <a:ext cx="22225" cy="23813"/>
          </a:xfrm>
          <a:custGeom>
            <a:avLst/>
            <a:gdLst>
              <a:gd name="T0" fmla="*/ 2147483647 w 14"/>
              <a:gd name="T1" fmla="*/ 0 h 15"/>
              <a:gd name="T2" fmla="*/ 2147483647 w 14"/>
              <a:gd name="T3" fmla="*/ 0 h 15"/>
              <a:gd name="T4" fmla="*/ 2147483647 w 14"/>
              <a:gd name="T5" fmla="*/ 2147483647 h 15"/>
              <a:gd name="T6" fmla="*/ 0 w 14"/>
              <a:gd name="T7" fmla="*/ 2147483647 h 15"/>
              <a:gd name="T8" fmla="*/ 0 60000 65536"/>
              <a:gd name="T9" fmla="*/ 0 60000 65536"/>
              <a:gd name="T10" fmla="*/ 0 60000 65536"/>
              <a:gd name="T11" fmla="*/ 0 60000 65536"/>
              <a:gd name="T12" fmla="*/ 0 w 14"/>
              <a:gd name="T13" fmla="*/ 0 h 15"/>
              <a:gd name="T14" fmla="*/ 14 w 14"/>
              <a:gd name="T15" fmla="*/ 15 h 15"/>
            </a:gdLst>
            <a:ahLst/>
            <a:cxnLst>
              <a:cxn ang="T8">
                <a:pos x="T0" y="T1"/>
              </a:cxn>
              <a:cxn ang="T9">
                <a:pos x="T2" y="T3"/>
              </a:cxn>
              <a:cxn ang="T10">
                <a:pos x="T4" y="T5"/>
              </a:cxn>
              <a:cxn ang="T11">
                <a:pos x="T6" y="T7"/>
              </a:cxn>
            </a:cxnLst>
            <a:rect l="T12" t="T13" r="T14" b="T15"/>
            <a:pathLst>
              <a:path w="14" h="15">
                <a:moveTo>
                  <a:pt x="14" y="0"/>
                </a:moveTo>
                <a:lnTo>
                  <a:pt x="12" y="0"/>
                </a:lnTo>
                <a:lnTo>
                  <a:pt x="2" y="13"/>
                </a:lnTo>
                <a:lnTo>
                  <a:pt x="0" y="1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34" name="Freeform 110"/>
          <p:cNvSpPr>
            <a:spLocks/>
          </p:cNvSpPr>
          <p:nvPr/>
        </p:nvSpPr>
        <p:spPr bwMode="auto">
          <a:xfrm>
            <a:off x="5049838" y="995363"/>
            <a:ext cx="14287" cy="30162"/>
          </a:xfrm>
          <a:custGeom>
            <a:avLst/>
            <a:gdLst>
              <a:gd name="T0" fmla="*/ 2147483647 w 9"/>
              <a:gd name="T1" fmla="*/ 0 h 19"/>
              <a:gd name="T2" fmla="*/ 2147483647 w 9"/>
              <a:gd name="T3" fmla="*/ 2147483647 h 19"/>
              <a:gd name="T4" fmla="*/ 2147483647 w 9"/>
              <a:gd name="T5" fmla="*/ 2147483647 h 19"/>
              <a:gd name="T6" fmla="*/ 0 w 9"/>
              <a:gd name="T7" fmla="*/ 2147483647 h 19"/>
              <a:gd name="T8" fmla="*/ 0 60000 65536"/>
              <a:gd name="T9" fmla="*/ 0 60000 65536"/>
              <a:gd name="T10" fmla="*/ 0 60000 65536"/>
              <a:gd name="T11" fmla="*/ 0 60000 65536"/>
              <a:gd name="T12" fmla="*/ 0 w 9"/>
              <a:gd name="T13" fmla="*/ 0 h 19"/>
              <a:gd name="T14" fmla="*/ 9 w 9"/>
              <a:gd name="T15" fmla="*/ 19 h 19"/>
            </a:gdLst>
            <a:ahLst/>
            <a:cxnLst>
              <a:cxn ang="T8">
                <a:pos x="T0" y="T1"/>
              </a:cxn>
              <a:cxn ang="T9">
                <a:pos x="T2" y="T3"/>
              </a:cxn>
              <a:cxn ang="T10">
                <a:pos x="T4" y="T5"/>
              </a:cxn>
              <a:cxn ang="T11">
                <a:pos x="T6" y="T7"/>
              </a:cxn>
            </a:cxnLst>
            <a:rect l="T12" t="T13" r="T14" b="T15"/>
            <a:pathLst>
              <a:path w="9" h="19">
                <a:moveTo>
                  <a:pt x="9" y="0"/>
                </a:moveTo>
                <a:lnTo>
                  <a:pt x="7" y="4"/>
                </a:lnTo>
                <a:lnTo>
                  <a:pt x="2" y="17"/>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35" name="Freeform 111"/>
          <p:cNvSpPr>
            <a:spLocks/>
          </p:cNvSpPr>
          <p:nvPr/>
        </p:nvSpPr>
        <p:spPr bwMode="auto">
          <a:xfrm>
            <a:off x="5037138" y="1041400"/>
            <a:ext cx="6350" cy="30163"/>
          </a:xfrm>
          <a:custGeom>
            <a:avLst/>
            <a:gdLst>
              <a:gd name="T0" fmla="*/ 2147483647 w 4"/>
              <a:gd name="T1" fmla="*/ 0 h 19"/>
              <a:gd name="T2" fmla="*/ 2147483647 w 4"/>
              <a:gd name="T3" fmla="*/ 2147483647 h 19"/>
              <a:gd name="T4" fmla="*/ 0 w 4"/>
              <a:gd name="T5" fmla="*/ 2147483647 h 19"/>
              <a:gd name="T6" fmla="*/ 0 w 4"/>
              <a:gd name="T7" fmla="*/ 2147483647 h 19"/>
              <a:gd name="T8" fmla="*/ 0 60000 65536"/>
              <a:gd name="T9" fmla="*/ 0 60000 65536"/>
              <a:gd name="T10" fmla="*/ 0 60000 65536"/>
              <a:gd name="T11" fmla="*/ 0 60000 65536"/>
              <a:gd name="T12" fmla="*/ 0 w 4"/>
              <a:gd name="T13" fmla="*/ 0 h 19"/>
              <a:gd name="T14" fmla="*/ 4 w 4"/>
              <a:gd name="T15" fmla="*/ 19 h 19"/>
            </a:gdLst>
            <a:ahLst/>
            <a:cxnLst>
              <a:cxn ang="T8">
                <a:pos x="T0" y="T1"/>
              </a:cxn>
              <a:cxn ang="T9">
                <a:pos x="T2" y="T3"/>
              </a:cxn>
              <a:cxn ang="T10">
                <a:pos x="T4" y="T5"/>
              </a:cxn>
              <a:cxn ang="T11">
                <a:pos x="T6" y="T7"/>
              </a:cxn>
            </a:cxnLst>
            <a:rect l="T12" t="T13" r="T14" b="T15"/>
            <a:pathLst>
              <a:path w="4" h="19">
                <a:moveTo>
                  <a:pt x="4" y="0"/>
                </a:moveTo>
                <a:lnTo>
                  <a:pt x="4" y="4"/>
                </a:lnTo>
                <a:lnTo>
                  <a:pt x="0" y="17"/>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36" name="Freeform 112"/>
          <p:cNvSpPr>
            <a:spLocks/>
          </p:cNvSpPr>
          <p:nvPr/>
        </p:nvSpPr>
        <p:spPr bwMode="auto">
          <a:xfrm>
            <a:off x="5037138" y="1087438"/>
            <a:ext cx="1587" cy="33337"/>
          </a:xfrm>
          <a:custGeom>
            <a:avLst/>
            <a:gdLst>
              <a:gd name="T0" fmla="*/ 0 w 1587"/>
              <a:gd name="T1" fmla="*/ 0 h 21"/>
              <a:gd name="T2" fmla="*/ 0 w 1587"/>
              <a:gd name="T3" fmla="*/ 2147483647 h 21"/>
              <a:gd name="T4" fmla="*/ 0 w 1587"/>
              <a:gd name="T5" fmla="*/ 2147483647 h 21"/>
              <a:gd name="T6" fmla="*/ 0 w 1587"/>
              <a:gd name="T7" fmla="*/ 2147483647 h 21"/>
              <a:gd name="T8" fmla="*/ 0 w 1587"/>
              <a:gd name="T9" fmla="*/ 2147483647 h 21"/>
              <a:gd name="T10" fmla="*/ 0 60000 65536"/>
              <a:gd name="T11" fmla="*/ 0 60000 65536"/>
              <a:gd name="T12" fmla="*/ 0 60000 65536"/>
              <a:gd name="T13" fmla="*/ 0 60000 65536"/>
              <a:gd name="T14" fmla="*/ 0 60000 65536"/>
              <a:gd name="T15" fmla="*/ 0 w 1587"/>
              <a:gd name="T16" fmla="*/ 0 h 21"/>
              <a:gd name="T17" fmla="*/ 1587 w 1587"/>
              <a:gd name="T18" fmla="*/ 21 h 21"/>
            </a:gdLst>
            <a:ahLst/>
            <a:cxnLst>
              <a:cxn ang="T10">
                <a:pos x="T0" y="T1"/>
              </a:cxn>
              <a:cxn ang="T11">
                <a:pos x="T2" y="T3"/>
              </a:cxn>
              <a:cxn ang="T12">
                <a:pos x="T4" y="T5"/>
              </a:cxn>
              <a:cxn ang="T13">
                <a:pos x="T6" y="T7"/>
              </a:cxn>
              <a:cxn ang="T14">
                <a:pos x="T8" y="T9"/>
              </a:cxn>
            </a:cxnLst>
            <a:rect l="T15" t="T16" r="T17" b="T18"/>
            <a:pathLst>
              <a:path w="1587" h="21">
                <a:moveTo>
                  <a:pt x="0" y="0"/>
                </a:moveTo>
                <a:lnTo>
                  <a:pt x="0" y="4"/>
                </a:lnTo>
                <a:lnTo>
                  <a:pt x="0" y="11"/>
                </a:lnTo>
                <a:lnTo>
                  <a:pt x="0" y="19"/>
                </a:lnTo>
                <a:lnTo>
                  <a:pt x="0" y="2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37" name="Freeform 113"/>
          <p:cNvSpPr>
            <a:spLocks/>
          </p:cNvSpPr>
          <p:nvPr/>
        </p:nvSpPr>
        <p:spPr bwMode="auto">
          <a:xfrm>
            <a:off x="5037138" y="1135063"/>
            <a:ext cx="6350" cy="31750"/>
          </a:xfrm>
          <a:custGeom>
            <a:avLst/>
            <a:gdLst>
              <a:gd name="T0" fmla="*/ 0 w 4"/>
              <a:gd name="T1" fmla="*/ 0 h 20"/>
              <a:gd name="T2" fmla="*/ 0 w 4"/>
              <a:gd name="T3" fmla="*/ 2147483647 h 20"/>
              <a:gd name="T4" fmla="*/ 2147483647 w 4"/>
              <a:gd name="T5" fmla="*/ 2147483647 h 20"/>
              <a:gd name="T6" fmla="*/ 2147483647 w 4"/>
              <a:gd name="T7" fmla="*/ 2147483647 h 20"/>
              <a:gd name="T8" fmla="*/ 0 60000 65536"/>
              <a:gd name="T9" fmla="*/ 0 60000 65536"/>
              <a:gd name="T10" fmla="*/ 0 60000 65536"/>
              <a:gd name="T11" fmla="*/ 0 60000 65536"/>
              <a:gd name="T12" fmla="*/ 0 w 4"/>
              <a:gd name="T13" fmla="*/ 0 h 20"/>
              <a:gd name="T14" fmla="*/ 4 w 4"/>
              <a:gd name="T15" fmla="*/ 20 h 20"/>
            </a:gdLst>
            <a:ahLst/>
            <a:cxnLst>
              <a:cxn ang="T8">
                <a:pos x="T0" y="T1"/>
              </a:cxn>
              <a:cxn ang="T9">
                <a:pos x="T2" y="T3"/>
              </a:cxn>
              <a:cxn ang="T10">
                <a:pos x="T4" y="T5"/>
              </a:cxn>
              <a:cxn ang="T11">
                <a:pos x="T6" y="T7"/>
              </a:cxn>
            </a:cxnLst>
            <a:rect l="T12" t="T13" r="T14" b="T15"/>
            <a:pathLst>
              <a:path w="4" h="20">
                <a:moveTo>
                  <a:pt x="0" y="0"/>
                </a:moveTo>
                <a:lnTo>
                  <a:pt x="0" y="4"/>
                </a:lnTo>
                <a:lnTo>
                  <a:pt x="4" y="2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38" name="Freeform 114"/>
          <p:cNvSpPr>
            <a:spLocks/>
          </p:cNvSpPr>
          <p:nvPr/>
        </p:nvSpPr>
        <p:spPr bwMode="auto">
          <a:xfrm>
            <a:off x="5049838" y="1181100"/>
            <a:ext cx="11112" cy="28575"/>
          </a:xfrm>
          <a:custGeom>
            <a:avLst/>
            <a:gdLst>
              <a:gd name="T0" fmla="*/ 0 w 7"/>
              <a:gd name="T1" fmla="*/ 0 h 18"/>
              <a:gd name="T2" fmla="*/ 2147483647 w 7"/>
              <a:gd name="T3" fmla="*/ 2147483647 h 18"/>
              <a:gd name="T4" fmla="*/ 2147483647 w 7"/>
              <a:gd name="T5" fmla="*/ 2147483647 h 18"/>
              <a:gd name="T6" fmla="*/ 0 60000 65536"/>
              <a:gd name="T7" fmla="*/ 0 60000 65536"/>
              <a:gd name="T8" fmla="*/ 0 60000 65536"/>
              <a:gd name="T9" fmla="*/ 0 w 7"/>
              <a:gd name="T10" fmla="*/ 0 h 18"/>
              <a:gd name="T11" fmla="*/ 7 w 7"/>
              <a:gd name="T12" fmla="*/ 18 h 18"/>
            </a:gdLst>
            <a:ahLst/>
            <a:cxnLst>
              <a:cxn ang="T6">
                <a:pos x="T0" y="T1"/>
              </a:cxn>
              <a:cxn ang="T7">
                <a:pos x="T2" y="T3"/>
              </a:cxn>
              <a:cxn ang="T8">
                <a:pos x="T4" y="T5"/>
              </a:cxn>
            </a:cxnLst>
            <a:rect l="T9" t="T10" r="T11" b="T12"/>
            <a:pathLst>
              <a:path w="7" h="18">
                <a:moveTo>
                  <a:pt x="0" y="0"/>
                </a:moveTo>
                <a:lnTo>
                  <a:pt x="2" y="4"/>
                </a:lnTo>
                <a:lnTo>
                  <a:pt x="7" y="1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39" name="Freeform 115"/>
          <p:cNvSpPr>
            <a:spLocks/>
          </p:cNvSpPr>
          <p:nvPr/>
        </p:nvSpPr>
        <p:spPr bwMode="auto">
          <a:xfrm>
            <a:off x="5067300" y="1223963"/>
            <a:ext cx="22225" cy="25400"/>
          </a:xfrm>
          <a:custGeom>
            <a:avLst/>
            <a:gdLst>
              <a:gd name="T0" fmla="*/ 0 w 14"/>
              <a:gd name="T1" fmla="*/ 0 h 16"/>
              <a:gd name="T2" fmla="*/ 2147483647 w 14"/>
              <a:gd name="T3" fmla="*/ 2147483647 h 16"/>
              <a:gd name="T4" fmla="*/ 2147483647 w 14"/>
              <a:gd name="T5" fmla="*/ 2147483647 h 16"/>
              <a:gd name="T6" fmla="*/ 0 60000 65536"/>
              <a:gd name="T7" fmla="*/ 0 60000 65536"/>
              <a:gd name="T8" fmla="*/ 0 60000 65536"/>
              <a:gd name="T9" fmla="*/ 0 w 14"/>
              <a:gd name="T10" fmla="*/ 0 h 16"/>
              <a:gd name="T11" fmla="*/ 14 w 14"/>
              <a:gd name="T12" fmla="*/ 16 h 16"/>
            </a:gdLst>
            <a:ahLst/>
            <a:cxnLst>
              <a:cxn ang="T6">
                <a:pos x="T0" y="T1"/>
              </a:cxn>
              <a:cxn ang="T7">
                <a:pos x="T2" y="T3"/>
              </a:cxn>
              <a:cxn ang="T8">
                <a:pos x="T4" y="T5"/>
              </a:cxn>
            </a:cxnLst>
            <a:rect l="T9" t="T10" r="T11" b="T12"/>
            <a:pathLst>
              <a:path w="14" h="16">
                <a:moveTo>
                  <a:pt x="0" y="0"/>
                </a:moveTo>
                <a:lnTo>
                  <a:pt x="4" y="4"/>
                </a:lnTo>
                <a:lnTo>
                  <a:pt x="14" y="1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40" name="Freeform 116"/>
          <p:cNvSpPr>
            <a:spLocks/>
          </p:cNvSpPr>
          <p:nvPr/>
        </p:nvSpPr>
        <p:spPr bwMode="auto">
          <a:xfrm>
            <a:off x="5097463" y="1260475"/>
            <a:ext cx="25400" cy="22225"/>
          </a:xfrm>
          <a:custGeom>
            <a:avLst/>
            <a:gdLst>
              <a:gd name="T0" fmla="*/ 0 w 16"/>
              <a:gd name="T1" fmla="*/ 0 h 14"/>
              <a:gd name="T2" fmla="*/ 2147483647 w 16"/>
              <a:gd name="T3" fmla="*/ 2147483647 h 14"/>
              <a:gd name="T4" fmla="*/ 2147483647 w 16"/>
              <a:gd name="T5" fmla="*/ 2147483647 h 14"/>
              <a:gd name="T6" fmla="*/ 0 60000 65536"/>
              <a:gd name="T7" fmla="*/ 0 60000 65536"/>
              <a:gd name="T8" fmla="*/ 0 60000 65536"/>
              <a:gd name="T9" fmla="*/ 0 w 16"/>
              <a:gd name="T10" fmla="*/ 0 h 14"/>
              <a:gd name="T11" fmla="*/ 16 w 16"/>
              <a:gd name="T12" fmla="*/ 14 h 14"/>
            </a:gdLst>
            <a:ahLst/>
            <a:cxnLst>
              <a:cxn ang="T6">
                <a:pos x="T0" y="T1"/>
              </a:cxn>
              <a:cxn ang="T7">
                <a:pos x="T2" y="T3"/>
              </a:cxn>
              <a:cxn ang="T8">
                <a:pos x="T4" y="T5"/>
              </a:cxn>
            </a:cxnLst>
            <a:rect l="T9" t="T10" r="T11" b="T12"/>
            <a:pathLst>
              <a:path w="16" h="14">
                <a:moveTo>
                  <a:pt x="0" y="0"/>
                </a:moveTo>
                <a:lnTo>
                  <a:pt x="4" y="6"/>
                </a:lnTo>
                <a:lnTo>
                  <a:pt x="16" y="14"/>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41" name="Freeform 117"/>
          <p:cNvSpPr>
            <a:spLocks/>
          </p:cNvSpPr>
          <p:nvPr/>
        </p:nvSpPr>
        <p:spPr bwMode="auto">
          <a:xfrm>
            <a:off x="5133975" y="1292225"/>
            <a:ext cx="28575" cy="14288"/>
          </a:xfrm>
          <a:custGeom>
            <a:avLst/>
            <a:gdLst>
              <a:gd name="T0" fmla="*/ 0 w 18"/>
              <a:gd name="T1" fmla="*/ 0 h 9"/>
              <a:gd name="T2" fmla="*/ 2147483647 w 18"/>
              <a:gd name="T3" fmla="*/ 2147483647 h 9"/>
              <a:gd name="T4" fmla="*/ 2147483647 w 18"/>
              <a:gd name="T5" fmla="*/ 2147483647 h 9"/>
              <a:gd name="T6" fmla="*/ 0 60000 65536"/>
              <a:gd name="T7" fmla="*/ 0 60000 65536"/>
              <a:gd name="T8" fmla="*/ 0 60000 65536"/>
              <a:gd name="T9" fmla="*/ 0 w 18"/>
              <a:gd name="T10" fmla="*/ 0 h 9"/>
              <a:gd name="T11" fmla="*/ 18 w 18"/>
              <a:gd name="T12" fmla="*/ 9 h 9"/>
            </a:gdLst>
            <a:ahLst/>
            <a:cxnLst>
              <a:cxn ang="T6">
                <a:pos x="T0" y="T1"/>
              </a:cxn>
              <a:cxn ang="T7">
                <a:pos x="T2" y="T3"/>
              </a:cxn>
              <a:cxn ang="T8">
                <a:pos x="T4" y="T5"/>
              </a:cxn>
            </a:cxnLst>
            <a:rect l="T9" t="T10" r="T11" b="T12"/>
            <a:pathLst>
              <a:path w="18" h="9">
                <a:moveTo>
                  <a:pt x="0" y="0"/>
                </a:moveTo>
                <a:lnTo>
                  <a:pt x="6" y="3"/>
                </a:lnTo>
                <a:lnTo>
                  <a:pt x="18" y="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42" name="Freeform 118"/>
          <p:cNvSpPr>
            <a:spLocks/>
          </p:cNvSpPr>
          <p:nvPr/>
        </p:nvSpPr>
        <p:spPr bwMode="auto">
          <a:xfrm>
            <a:off x="5176838" y="1316038"/>
            <a:ext cx="31750" cy="9525"/>
          </a:xfrm>
          <a:custGeom>
            <a:avLst/>
            <a:gdLst>
              <a:gd name="T0" fmla="*/ 0 w 20"/>
              <a:gd name="T1" fmla="*/ 0 h 6"/>
              <a:gd name="T2" fmla="*/ 2147483647 w 20"/>
              <a:gd name="T3" fmla="*/ 2147483647 h 6"/>
              <a:gd name="T4" fmla="*/ 2147483647 w 20"/>
              <a:gd name="T5" fmla="*/ 2147483647 h 6"/>
              <a:gd name="T6" fmla="*/ 0 60000 65536"/>
              <a:gd name="T7" fmla="*/ 0 60000 65536"/>
              <a:gd name="T8" fmla="*/ 0 60000 65536"/>
              <a:gd name="T9" fmla="*/ 0 w 20"/>
              <a:gd name="T10" fmla="*/ 0 h 6"/>
              <a:gd name="T11" fmla="*/ 20 w 20"/>
              <a:gd name="T12" fmla="*/ 6 h 6"/>
            </a:gdLst>
            <a:ahLst/>
            <a:cxnLst>
              <a:cxn ang="T6">
                <a:pos x="T0" y="T1"/>
              </a:cxn>
              <a:cxn ang="T7">
                <a:pos x="T2" y="T3"/>
              </a:cxn>
              <a:cxn ang="T8">
                <a:pos x="T4" y="T5"/>
              </a:cxn>
            </a:cxnLst>
            <a:rect l="T9" t="T10" r="T11" b="T12"/>
            <a:pathLst>
              <a:path w="20" h="6">
                <a:moveTo>
                  <a:pt x="0" y="0"/>
                </a:moveTo>
                <a:lnTo>
                  <a:pt x="6" y="2"/>
                </a:lnTo>
                <a:lnTo>
                  <a:pt x="20" y="6"/>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43" name="Freeform 119"/>
          <p:cNvSpPr>
            <a:spLocks/>
          </p:cNvSpPr>
          <p:nvPr/>
        </p:nvSpPr>
        <p:spPr bwMode="auto">
          <a:xfrm>
            <a:off x="5222875" y="1328738"/>
            <a:ext cx="30163" cy="3175"/>
          </a:xfrm>
          <a:custGeom>
            <a:avLst/>
            <a:gdLst>
              <a:gd name="T0" fmla="*/ 0 w 19"/>
              <a:gd name="T1" fmla="*/ 0 h 2"/>
              <a:gd name="T2" fmla="*/ 2147483647 w 19"/>
              <a:gd name="T3" fmla="*/ 0 h 2"/>
              <a:gd name="T4" fmla="*/ 2147483647 w 19"/>
              <a:gd name="T5" fmla="*/ 2147483647 h 2"/>
              <a:gd name="T6" fmla="*/ 0 60000 65536"/>
              <a:gd name="T7" fmla="*/ 0 60000 65536"/>
              <a:gd name="T8" fmla="*/ 0 60000 65536"/>
              <a:gd name="T9" fmla="*/ 0 w 19"/>
              <a:gd name="T10" fmla="*/ 0 h 2"/>
              <a:gd name="T11" fmla="*/ 19 w 19"/>
              <a:gd name="T12" fmla="*/ 2 h 2"/>
            </a:gdLst>
            <a:ahLst/>
            <a:cxnLst>
              <a:cxn ang="T6">
                <a:pos x="T0" y="T1"/>
              </a:cxn>
              <a:cxn ang="T7">
                <a:pos x="T2" y="T3"/>
              </a:cxn>
              <a:cxn ang="T8">
                <a:pos x="T4" y="T5"/>
              </a:cxn>
            </a:cxnLst>
            <a:rect l="T9" t="T10" r="T11" b="T12"/>
            <a:pathLst>
              <a:path w="19" h="2">
                <a:moveTo>
                  <a:pt x="0" y="0"/>
                </a:moveTo>
                <a:lnTo>
                  <a:pt x="8" y="0"/>
                </a:lnTo>
                <a:lnTo>
                  <a:pt x="19" y="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44" name="Line 120"/>
          <p:cNvSpPr>
            <a:spLocks noChangeShapeType="1"/>
          </p:cNvSpPr>
          <p:nvPr/>
        </p:nvSpPr>
        <p:spPr bwMode="auto">
          <a:xfrm flipV="1">
            <a:off x="4319588" y="139223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45" name="Line 121"/>
          <p:cNvSpPr>
            <a:spLocks noChangeShapeType="1"/>
          </p:cNvSpPr>
          <p:nvPr/>
        </p:nvSpPr>
        <p:spPr bwMode="auto">
          <a:xfrm flipV="1">
            <a:off x="4319588" y="13430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46" name="Line 122"/>
          <p:cNvSpPr>
            <a:spLocks noChangeShapeType="1"/>
          </p:cNvSpPr>
          <p:nvPr/>
        </p:nvSpPr>
        <p:spPr bwMode="auto">
          <a:xfrm flipV="1">
            <a:off x="4319588" y="1296988"/>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47" name="Line 123"/>
          <p:cNvSpPr>
            <a:spLocks noChangeShapeType="1"/>
          </p:cNvSpPr>
          <p:nvPr/>
        </p:nvSpPr>
        <p:spPr bwMode="auto">
          <a:xfrm flipV="1">
            <a:off x="4319588" y="1249363"/>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48" name="Line 124"/>
          <p:cNvSpPr>
            <a:spLocks noChangeShapeType="1"/>
          </p:cNvSpPr>
          <p:nvPr/>
        </p:nvSpPr>
        <p:spPr bwMode="auto">
          <a:xfrm flipV="1">
            <a:off x="4319588" y="12001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49" name="Line 125"/>
          <p:cNvSpPr>
            <a:spLocks noChangeShapeType="1"/>
          </p:cNvSpPr>
          <p:nvPr/>
        </p:nvSpPr>
        <p:spPr bwMode="auto">
          <a:xfrm flipV="1">
            <a:off x="4319588" y="115411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50" name="Line 126"/>
          <p:cNvSpPr>
            <a:spLocks noChangeShapeType="1"/>
          </p:cNvSpPr>
          <p:nvPr/>
        </p:nvSpPr>
        <p:spPr bwMode="auto">
          <a:xfrm flipV="1">
            <a:off x="4319588" y="110490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51" name="Line 127"/>
          <p:cNvSpPr>
            <a:spLocks noChangeShapeType="1"/>
          </p:cNvSpPr>
          <p:nvPr/>
        </p:nvSpPr>
        <p:spPr bwMode="auto">
          <a:xfrm flipV="1">
            <a:off x="4319588" y="1058863"/>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52" name="Line 128"/>
          <p:cNvSpPr>
            <a:spLocks noChangeShapeType="1"/>
          </p:cNvSpPr>
          <p:nvPr/>
        </p:nvSpPr>
        <p:spPr bwMode="auto">
          <a:xfrm flipV="1">
            <a:off x="4319588" y="10112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53" name="Line 129"/>
          <p:cNvSpPr>
            <a:spLocks noChangeShapeType="1"/>
          </p:cNvSpPr>
          <p:nvPr/>
        </p:nvSpPr>
        <p:spPr bwMode="auto">
          <a:xfrm flipV="1">
            <a:off x="4319588" y="9620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54" name="Line 130"/>
          <p:cNvSpPr>
            <a:spLocks noChangeShapeType="1"/>
          </p:cNvSpPr>
          <p:nvPr/>
        </p:nvSpPr>
        <p:spPr bwMode="auto">
          <a:xfrm flipV="1">
            <a:off x="4319588" y="915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55" name="Line 131"/>
          <p:cNvSpPr>
            <a:spLocks noChangeShapeType="1"/>
          </p:cNvSpPr>
          <p:nvPr/>
        </p:nvSpPr>
        <p:spPr bwMode="auto">
          <a:xfrm flipV="1">
            <a:off x="4319588" y="86677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56" name="Freeform 132"/>
          <p:cNvSpPr>
            <a:spLocks/>
          </p:cNvSpPr>
          <p:nvPr/>
        </p:nvSpPr>
        <p:spPr bwMode="auto">
          <a:xfrm>
            <a:off x="4319588" y="787400"/>
            <a:ext cx="1587" cy="65088"/>
          </a:xfrm>
          <a:custGeom>
            <a:avLst/>
            <a:gdLst>
              <a:gd name="T0" fmla="*/ 0 w 1587"/>
              <a:gd name="T1" fmla="*/ 2147483647 h 41"/>
              <a:gd name="T2" fmla="*/ 0 w 1587"/>
              <a:gd name="T3" fmla="*/ 2147483647 h 41"/>
              <a:gd name="T4" fmla="*/ 0 w 1587"/>
              <a:gd name="T5" fmla="*/ 2147483647 h 41"/>
              <a:gd name="T6" fmla="*/ 0 w 1587"/>
              <a:gd name="T7" fmla="*/ 0 h 41"/>
              <a:gd name="T8" fmla="*/ 0 60000 65536"/>
              <a:gd name="T9" fmla="*/ 0 60000 65536"/>
              <a:gd name="T10" fmla="*/ 0 60000 65536"/>
              <a:gd name="T11" fmla="*/ 0 60000 65536"/>
              <a:gd name="T12" fmla="*/ 0 w 1587"/>
              <a:gd name="T13" fmla="*/ 0 h 41"/>
              <a:gd name="T14" fmla="*/ 1587 w 1587"/>
              <a:gd name="T15" fmla="*/ 41 h 41"/>
            </a:gdLst>
            <a:ahLst/>
            <a:cxnLst>
              <a:cxn ang="T8">
                <a:pos x="T0" y="T1"/>
              </a:cxn>
              <a:cxn ang="T9">
                <a:pos x="T2" y="T3"/>
              </a:cxn>
              <a:cxn ang="T10">
                <a:pos x="T4" y="T5"/>
              </a:cxn>
              <a:cxn ang="T11">
                <a:pos x="T6" y="T7"/>
              </a:cxn>
            </a:cxnLst>
            <a:rect l="T12" t="T13" r="T14" b="T15"/>
            <a:pathLst>
              <a:path w="1587" h="41">
                <a:moveTo>
                  <a:pt x="0" y="41"/>
                </a:moveTo>
                <a:lnTo>
                  <a:pt x="0" y="19"/>
                </a:lnTo>
                <a:lnTo>
                  <a:pt x="0" y="1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57" name="Line 133"/>
          <p:cNvSpPr>
            <a:spLocks noChangeShapeType="1"/>
          </p:cNvSpPr>
          <p:nvPr/>
        </p:nvSpPr>
        <p:spPr bwMode="auto">
          <a:xfrm>
            <a:off x="4160838" y="78740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58" name="Line 134"/>
          <p:cNvSpPr>
            <a:spLocks noChangeShapeType="1"/>
          </p:cNvSpPr>
          <p:nvPr/>
        </p:nvSpPr>
        <p:spPr bwMode="auto">
          <a:xfrm>
            <a:off x="4160838" y="83661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59" name="Line 135"/>
          <p:cNvSpPr>
            <a:spLocks noChangeShapeType="1"/>
          </p:cNvSpPr>
          <p:nvPr/>
        </p:nvSpPr>
        <p:spPr bwMode="auto">
          <a:xfrm>
            <a:off x="4160838" y="8826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60" name="Line 136"/>
          <p:cNvSpPr>
            <a:spLocks noChangeShapeType="1"/>
          </p:cNvSpPr>
          <p:nvPr/>
        </p:nvSpPr>
        <p:spPr bwMode="auto">
          <a:xfrm>
            <a:off x="4160838" y="93186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61" name="Line 137"/>
          <p:cNvSpPr>
            <a:spLocks noChangeShapeType="1"/>
          </p:cNvSpPr>
          <p:nvPr/>
        </p:nvSpPr>
        <p:spPr bwMode="auto">
          <a:xfrm>
            <a:off x="4160838" y="976313"/>
            <a:ext cx="1587" cy="349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62" name="Line 138"/>
          <p:cNvSpPr>
            <a:spLocks noChangeShapeType="1"/>
          </p:cNvSpPr>
          <p:nvPr/>
        </p:nvSpPr>
        <p:spPr bwMode="auto">
          <a:xfrm>
            <a:off x="4160838" y="102552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63" name="Line 139"/>
          <p:cNvSpPr>
            <a:spLocks noChangeShapeType="1"/>
          </p:cNvSpPr>
          <p:nvPr/>
        </p:nvSpPr>
        <p:spPr bwMode="auto">
          <a:xfrm>
            <a:off x="4160838" y="10747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64" name="Line 140"/>
          <p:cNvSpPr>
            <a:spLocks noChangeShapeType="1"/>
          </p:cNvSpPr>
          <p:nvPr/>
        </p:nvSpPr>
        <p:spPr bwMode="auto">
          <a:xfrm>
            <a:off x="4160838" y="1120775"/>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65" name="Line 141"/>
          <p:cNvSpPr>
            <a:spLocks noChangeShapeType="1"/>
          </p:cNvSpPr>
          <p:nvPr/>
        </p:nvSpPr>
        <p:spPr bwMode="auto">
          <a:xfrm>
            <a:off x="4160838" y="1169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66" name="Line 142"/>
          <p:cNvSpPr>
            <a:spLocks noChangeShapeType="1"/>
          </p:cNvSpPr>
          <p:nvPr/>
        </p:nvSpPr>
        <p:spPr bwMode="auto">
          <a:xfrm>
            <a:off x="4160838" y="1217613"/>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67" name="Line 143"/>
          <p:cNvSpPr>
            <a:spLocks noChangeShapeType="1"/>
          </p:cNvSpPr>
          <p:nvPr/>
        </p:nvSpPr>
        <p:spPr bwMode="auto">
          <a:xfrm>
            <a:off x="4160838" y="126365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68" name="Line 144"/>
          <p:cNvSpPr>
            <a:spLocks noChangeShapeType="1"/>
          </p:cNvSpPr>
          <p:nvPr/>
        </p:nvSpPr>
        <p:spPr bwMode="auto">
          <a:xfrm>
            <a:off x="4160838" y="1312863"/>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69" name="Freeform 145"/>
          <p:cNvSpPr>
            <a:spLocks/>
          </p:cNvSpPr>
          <p:nvPr/>
        </p:nvSpPr>
        <p:spPr bwMode="auto">
          <a:xfrm>
            <a:off x="4160838" y="1362075"/>
            <a:ext cx="1587" cy="63500"/>
          </a:xfrm>
          <a:custGeom>
            <a:avLst/>
            <a:gdLst>
              <a:gd name="T0" fmla="*/ 0 w 1587"/>
              <a:gd name="T1" fmla="*/ 0 h 40"/>
              <a:gd name="T2" fmla="*/ 0 w 1587"/>
              <a:gd name="T3" fmla="*/ 2147483647 h 40"/>
              <a:gd name="T4" fmla="*/ 0 w 1587"/>
              <a:gd name="T5" fmla="*/ 2147483647 h 40"/>
              <a:gd name="T6" fmla="*/ 0 w 1587"/>
              <a:gd name="T7" fmla="*/ 2147483647 h 40"/>
              <a:gd name="T8" fmla="*/ 0 60000 65536"/>
              <a:gd name="T9" fmla="*/ 0 60000 65536"/>
              <a:gd name="T10" fmla="*/ 0 60000 65536"/>
              <a:gd name="T11" fmla="*/ 0 60000 65536"/>
              <a:gd name="T12" fmla="*/ 0 w 1587"/>
              <a:gd name="T13" fmla="*/ 0 h 40"/>
              <a:gd name="T14" fmla="*/ 1587 w 1587"/>
              <a:gd name="T15" fmla="*/ 40 h 40"/>
            </a:gdLst>
            <a:ahLst/>
            <a:cxnLst>
              <a:cxn ang="T8">
                <a:pos x="T0" y="T1"/>
              </a:cxn>
              <a:cxn ang="T9">
                <a:pos x="T2" y="T3"/>
              </a:cxn>
              <a:cxn ang="T10">
                <a:pos x="T4" y="T5"/>
              </a:cxn>
              <a:cxn ang="T11">
                <a:pos x="T6" y="T7"/>
              </a:cxn>
            </a:cxnLst>
            <a:rect l="T12" t="T13" r="T14" b="T15"/>
            <a:pathLst>
              <a:path w="1587" h="40">
                <a:moveTo>
                  <a:pt x="0" y="0"/>
                </a:moveTo>
                <a:lnTo>
                  <a:pt x="0" y="19"/>
                </a:lnTo>
                <a:lnTo>
                  <a:pt x="0" y="29"/>
                </a:lnTo>
                <a:lnTo>
                  <a:pt x="0" y="4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70" name="Freeform 146"/>
          <p:cNvSpPr>
            <a:spLocks/>
          </p:cNvSpPr>
          <p:nvPr/>
        </p:nvSpPr>
        <p:spPr bwMode="auto">
          <a:xfrm>
            <a:off x="3348038" y="906463"/>
            <a:ext cx="638175" cy="1587"/>
          </a:xfrm>
          <a:custGeom>
            <a:avLst/>
            <a:gdLst>
              <a:gd name="T0" fmla="*/ 2147483647 w 402"/>
              <a:gd name="T1" fmla="*/ 0 h 1587"/>
              <a:gd name="T2" fmla="*/ 2147483647 w 402"/>
              <a:gd name="T3" fmla="*/ 0 h 1587"/>
              <a:gd name="T4" fmla="*/ 0 w 402"/>
              <a:gd name="T5" fmla="*/ 0 h 1587"/>
              <a:gd name="T6" fmla="*/ 0 60000 65536"/>
              <a:gd name="T7" fmla="*/ 0 60000 65536"/>
              <a:gd name="T8" fmla="*/ 0 60000 65536"/>
              <a:gd name="T9" fmla="*/ 0 w 402"/>
              <a:gd name="T10" fmla="*/ 0 h 1587"/>
              <a:gd name="T11" fmla="*/ 402 w 402"/>
              <a:gd name="T12" fmla="*/ 1587 h 1587"/>
            </a:gdLst>
            <a:ahLst/>
            <a:cxnLst>
              <a:cxn ang="T6">
                <a:pos x="T0" y="T1"/>
              </a:cxn>
              <a:cxn ang="T7">
                <a:pos x="T2" y="T3"/>
              </a:cxn>
              <a:cxn ang="T8">
                <a:pos x="T4" y="T5"/>
              </a:cxn>
            </a:cxnLst>
            <a:rect l="T9" t="T10" r="T11" b="T12"/>
            <a:pathLst>
              <a:path w="402" h="1587">
                <a:moveTo>
                  <a:pt x="402" y="0"/>
                </a:moveTo>
                <a:lnTo>
                  <a:pt x="273"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71" name="Line 147"/>
          <p:cNvSpPr>
            <a:spLocks noChangeShapeType="1"/>
          </p:cNvSpPr>
          <p:nvPr/>
        </p:nvSpPr>
        <p:spPr bwMode="auto">
          <a:xfrm>
            <a:off x="3348038" y="1303338"/>
            <a:ext cx="638175"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72" name="Line 148"/>
          <p:cNvSpPr>
            <a:spLocks noChangeShapeType="1"/>
          </p:cNvSpPr>
          <p:nvPr/>
        </p:nvSpPr>
        <p:spPr bwMode="auto">
          <a:xfrm flipH="1">
            <a:off x="2981325" y="985838"/>
            <a:ext cx="366713"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73" name="Freeform 149"/>
          <p:cNvSpPr>
            <a:spLocks/>
          </p:cNvSpPr>
          <p:nvPr/>
        </p:nvSpPr>
        <p:spPr bwMode="auto">
          <a:xfrm>
            <a:off x="2981325" y="1223963"/>
            <a:ext cx="366713" cy="1587"/>
          </a:xfrm>
          <a:custGeom>
            <a:avLst/>
            <a:gdLst>
              <a:gd name="T0" fmla="*/ 0 w 231"/>
              <a:gd name="T1" fmla="*/ 0 h 1587"/>
              <a:gd name="T2" fmla="*/ 2147483647 w 231"/>
              <a:gd name="T3" fmla="*/ 0 h 1587"/>
              <a:gd name="T4" fmla="*/ 2147483647 w 231"/>
              <a:gd name="T5" fmla="*/ 0 h 1587"/>
              <a:gd name="T6" fmla="*/ 0 60000 65536"/>
              <a:gd name="T7" fmla="*/ 0 60000 65536"/>
              <a:gd name="T8" fmla="*/ 0 60000 65536"/>
              <a:gd name="T9" fmla="*/ 0 w 231"/>
              <a:gd name="T10" fmla="*/ 0 h 1587"/>
              <a:gd name="T11" fmla="*/ 231 w 231"/>
              <a:gd name="T12" fmla="*/ 1587 h 1587"/>
            </a:gdLst>
            <a:ahLst/>
            <a:cxnLst>
              <a:cxn ang="T6">
                <a:pos x="T0" y="T1"/>
              </a:cxn>
              <a:cxn ang="T7">
                <a:pos x="T2" y="T3"/>
              </a:cxn>
              <a:cxn ang="T8">
                <a:pos x="T4" y="T5"/>
              </a:cxn>
            </a:cxnLst>
            <a:rect l="T9" t="T10" r="T11" b="T12"/>
            <a:pathLst>
              <a:path w="231" h="1587">
                <a:moveTo>
                  <a:pt x="0" y="0"/>
                </a:moveTo>
                <a:lnTo>
                  <a:pt x="102" y="0"/>
                </a:lnTo>
                <a:lnTo>
                  <a:pt x="23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74" name="Line 150"/>
          <p:cNvSpPr>
            <a:spLocks noChangeShapeType="1"/>
          </p:cNvSpPr>
          <p:nvPr/>
        </p:nvSpPr>
        <p:spPr bwMode="auto">
          <a:xfrm flipH="1">
            <a:off x="2951163" y="985838"/>
            <a:ext cx="30162" cy="3333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75" name="Line 151"/>
          <p:cNvSpPr>
            <a:spLocks noChangeShapeType="1"/>
          </p:cNvSpPr>
          <p:nvPr/>
        </p:nvSpPr>
        <p:spPr bwMode="auto">
          <a:xfrm>
            <a:off x="2951163" y="1193800"/>
            <a:ext cx="30162" cy="3016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76" name="Freeform 152"/>
          <p:cNvSpPr>
            <a:spLocks/>
          </p:cNvSpPr>
          <p:nvPr/>
        </p:nvSpPr>
        <p:spPr bwMode="auto">
          <a:xfrm>
            <a:off x="3986213" y="787400"/>
            <a:ext cx="1587" cy="638175"/>
          </a:xfrm>
          <a:custGeom>
            <a:avLst/>
            <a:gdLst>
              <a:gd name="T0" fmla="*/ 0 w 1587"/>
              <a:gd name="T1" fmla="*/ 2147483647 h 402"/>
              <a:gd name="T2" fmla="*/ 0 w 1587"/>
              <a:gd name="T3" fmla="*/ 2147483647 h 402"/>
              <a:gd name="T4" fmla="*/ 0 w 1587"/>
              <a:gd name="T5" fmla="*/ 2147483647 h 402"/>
              <a:gd name="T6" fmla="*/ 0 w 1587"/>
              <a:gd name="T7" fmla="*/ 2147483647 h 402"/>
              <a:gd name="T8" fmla="*/ 0 w 1587"/>
              <a:gd name="T9" fmla="*/ 0 h 402"/>
              <a:gd name="T10" fmla="*/ 0 60000 65536"/>
              <a:gd name="T11" fmla="*/ 0 60000 65536"/>
              <a:gd name="T12" fmla="*/ 0 60000 65536"/>
              <a:gd name="T13" fmla="*/ 0 60000 65536"/>
              <a:gd name="T14" fmla="*/ 0 60000 65536"/>
              <a:gd name="T15" fmla="*/ 0 w 1587"/>
              <a:gd name="T16" fmla="*/ 0 h 402"/>
              <a:gd name="T17" fmla="*/ 1587 w 1587"/>
              <a:gd name="T18" fmla="*/ 402 h 402"/>
            </a:gdLst>
            <a:ahLst/>
            <a:cxnLst>
              <a:cxn ang="T10">
                <a:pos x="T0" y="T1"/>
              </a:cxn>
              <a:cxn ang="T11">
                <a:pos x="T2" y="T3"/>
              </a:cxn>
              <a:cxn ang="T12">
                <a:pos x="T4" y="T5"/>
              </a:cxn>
              <a:cxn ang="T13">
                <a:pos x="T6" y="T7"/>
              </a:cxn>
              <a:cxn ang="T14">
                <a:pos x="T8" y="T9"/>
              </a:cxn>
            </a:cxnLst>
            <a:rect l="T15" t="T16" r="T17" b="T18"/>
            <a:pathLst>
              <a:path w="1587" h="402">
                <a:moveTo>
                  <a:pt x="0" y="402"/>
                </a:moveTo>
                <a:lnTo>
                  <a:pt x="0" y="325"/>
                </a:lnTo>
                <a:lnTo>
                  <a:pt x="0" y="200"/>
                </a:lnTo>
                <a:lnTo>
                  <a:pt x="0" y="75"/>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77" name="Freeform 153"/>
          <p:cNvSpPr>
            <a:spLocks/>
          </p:cNvSpPr>
          <p:nvPr/>
        </p:nvSpPr>
        <p:spPr bwMode="auto">
          <a:xfrm>
            <a:off x="3986213" y="787400"/>
            <a:ext cx="476250" cy="1588"/>
          </a:xfrm>
          <a:custGeom>
            <a:avLst/>
            <a:gdLst>
              <a:gd name="T0" fmla="*/ 2147483647 w 300"/>
              <a:gd name="T1" fmla="*/ 0 h 1588"/>
              <a:gd name="T2" fmla="*/ 2147483647 w 300"/>
              <a:gd name="T3" fmla="*/ 0 h 1588"/>
              <a:gd name="T4" fmla="*/ 2147483647 w 300"/>
              <a:gd name="T5" fmla="*/ 0 h 1588"/>
              <a:gd name="T6" fmla="*/ 0 w 300"/>
              <a:gd name="T7" fmla="*/ 0 h 1588"/>
              <a:gd name="T8" fmla="*/ 0 60000 65536"/>
              <a:gd name="T9" fmla="*/ 0 60000 65536"/>
              <a:gd name="T10" fmla="*/ 0 60000 65536"/>
              <a:gd name="T11" fmla="*/ 0 60000 65536"/>
              <a:gd name="T12" fmla="*/ 0 w 300"/>
              <a:gd name="T13" fmla="*/ 0 h 1588"/>
              <a:gd name="T14" fmla="*/ 300 w 300"/>
              <a:gd name="T15" fmla="*/ 1588 h 1588"/>
            </a:gdLst>
            <a:ahLst/>
            <a:cxnLst>
              <a:cxn ang="T8">
                <a:pos x="T0" y="T1"/>
              </a:cxn>
              <a:cxn ang="T9">
                <a:pos x="T2" y="T3"/>
              </a:cxn>
              <a:cxn ang="T10">
                <a:pos x="T4" y="T5"/>
              </a:cxn>
              <a:cxn ang="T11">
                <a:pos x="T6" y="T7"/>
              </a:cxn>
            </a:cxnLst>
            <a:rect l="T12" t="T13" r="T14" b="T15"/>
            <a:pathLst>
              <a:path w="300" h="1588">
                <a:moveTo>
                  <a:pt x="300" y="0"/>
                </a:moveTo>
                <a:lnTo>
                  <a:pt x="210" y="0"/>
                </a:lnTo>
                <a:lnTo>
                  <a:pt x="11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78" name="Freeform 154"/>
          <p:cNvSpPr>
            <a:spLocks/>
          </p:cNvSpPr>
          <p:nvPr/>
        </p:nvSpPr>
        <p:spPr bwMode="auto">
          <a:xfrm>
            <a:off x="3986213" y="787400"/>
            <a:ext cx="476250" cy="638175"/>
          </a:xfrm>
          <a:custGeom>
            <a:avLst/>
            <a:gdLst>
              <a:gd name="T0" fmla="*/ 2147483647 w 300"/>
              <a:gd name="T1" fmla="*/ 0 h 402"/>
              <a:gd name="T2" fmla="*/ 2147483647 w 300"/>
              <a:gd name="T3" fmla="*/ 2147483647 h 402"/>
              <a:gd name="T4" fmla="*/ 2147483647 w 300"/>
              <a:gd name="T5" fmla="*/ 2147483647 h 402"/>
              <a:gd name="T6" fmla="*/ 2147483647 w 300"/>
              <a:gd name="T7" fmla="*/ 2147483647 h 402"/>
              <a:gd name="T8" fmla="*/ 2147483647 w 300"/>
              <a:gd name="T9" fmla="*/ 2147483647 h 402"/>
              <a:gd name="T10" fmla="*/ 0 w 300"/>
              <a:gd name="T11" fmla="*/ 2147483647 h 402"/>
              <a:gd name="T12" fmla="*/ 0 60000 65536"/>
              <a:gd name="T13" fmla="*/ 0 60000 65536"/>
              <a:gd name="T14" fmla="*/ 0 60000 65536"/>
              <a:gd name="T15" fmla="*/ 0 60000 65536"/>
              <a:gd name="T16" fmla="*/ 0 60000 65536"/>
              <a:gd name="T17" fmla="*/ 0 60000 65536"/>
              <a:gd name="T18" fmla="*/ 0 w 300"/>
              <a:gd name="T19" fmla="*/ 0 h 402"/>
              <a:gd name="T20" fmla="*/ 300 w 300"/>
              <a:gd name="T21" fmla="*/ 402 h 402"/>
            </a:gdLst>
            <a:ahLst/>
            <a:cxnLst>
              <a:cxn ang="T12">
                <a:pos x="T0" y="T1"/>
              </a:cxn>
              <a:cxn ang="T13">
                <a:pos x="T2" y="T3"/>
              </a:cxn>
              <a:cxn ang="T14">
                <a:pos x="T4" y="T5"/>
              </a:cxn>
              <a:cxn ang="T15">
                <a:pos x="T6" y="T7"/>
              </a:cxn>
              <a:cxn ang="T16">
                <a:pos x="T8" y="T9"/>
              </a:cxn>
              <a:cxn ang="T17">
                <a:pos x="T10" y="T11"/>
              </a:cxn>
            </a:cxnLst>
            <a:rect l="T18" t="T19" r="T20" b="T21"/>
            <a:pathLst>
              <a:path w="300" h="402">
                <a:moveTo>
                  <a:pt x="300" y="0"/>
                </a:moveTo>
                <a:lnTo>
                  <a:pt x="300" y="200"/>
                </a:lnTo>
                <a:lnTo>
                  <a:pt x="300" y="402"/>
                </a:lnTo>
                <a:lnTo>
                  <a:pt x="210" y="402"/>
                </a:lnTo>
                <a:lnTo>
                  <a:pt x="110" y="402"/>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79" name="Line 155"/>
          <p:cNvSpPr>
            <a:spLocks noChangeShapeType="1"/>
          </p:cNvSpPr>
          <p:nvPr/>
        </p:nvSpPr>
        <p:spPr bwMode="auto">
          <a:xfrm flipH="1">
            <a:off x="4779963" y="1425575"/>
            <a:ext cx="479425"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80" name="Freeform 156"/>
          <p:cNvSpPr>
            <a:spLocks/>
          </p:cNvSpPr>
          <p:nvPr/>
        </p:nvSpPr>
        <p:spPr bwMode="auto">
          <a:xfrm>
            <a:off x="4779963" y="787400"/>
            <a:ext cx="479425" cy="638175"/>
          </a:xfrm>
          <a:custGeom>
            <a:avLst/>
            <a:gdLst>
              <a:gd name="T0" fmla="*/ 2147483647 w 302"/>
              <a:gd name="T1" fmla="*/ 0 h 402"/>
              <a:gd name="T2" fmla="*/ 0 w 302"/>
              <a:gd name="T3" fmla="*/ 0 h 402"/>
              <a:gd name="T4" fmla="*/ 0 w 302"/>
              <a:gd name="T5" fmla="*/ 2147483647 h 402"/>
              <a:gd name="T6" fmla="*/ 0 w 302"/>
              <a:gd name="T7" fmla="*/ 2147483647 h 402"/>
              <a:gd name="T8" fmla="*/ 0 60000 65536"/>
              <a:gd name="T9" fmla="*/ 0 60000 65536"/>
              <a:gd name="T10" fmla="*/ 0 60000 65536"/>
              <a:gd name="T11" fmla="*/ 0 60000 65536"/>
              <a:gd name="T12" fmla="*/ 0 w 302"/>
              <a:gd name="T13" fmla="*/ 0 h 402"/>
              <a:gd name="T14" fmla="*/ 302 w 302"/>
              <a:gd name="T15" fmla="*/ 402 h 402"/>
            </a:gdLst>
            <a:ahLst/>
            <a:cxnLst>
              <a:cxn ang="T8">
                <a:pos x="T0" y="T1"/>
              </a:cxn>
              <a:cxn ang="T9">
                <a:pos x="T2" y="T3"/>
              </a:cxn>
              <a:cxn ang="T10">
                <a:pos x="T4" y="T5"/>
              </a:cxn>
              <a:cxn ang="T11">
                <a:pos x="T6" y="T7"/>
              </a:cxn>
            </a:cxnLst>
            <a:rect l="T12" t="T13" r="T14" b="T15"/>
            <a:pathLst>
              <a:path w="302" h="402">
                <a:moveTo>
                  <a:pt x="302" y="0"/>
                </a:moveTo>
                <a:lnTo>
                  <a:pt x="0" y="0"/>
                </a:lnTo>
                <a:lnTo>
                  <a:pt x="0" y="200"/>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81" name="Freeform 157"/>
          <p:cNvSpPr>
            <a:spLocks/>
          </p:cNvSpPr>
          <p:nvPr/>
        </p:nvSpPr>
        <p:spPr bwMode="auto">
          <a:xfrm>
            <a:off x="5259388" y="787400"/>
            <a:ext cx="1587" cy="638175"/>
          </a:xfrm>
          <a:custGeom>
            <a:avLst/>
            <a:gdLst>
              <a:gd name="T0" fmla="*/ 0 w 1587"/>
              <a:gd name="T1" fmla="*/ 2147483647 h 402"/>
              <a:gd name="T2" fmla="*/ 0 w 1587"/>
              <a:gd name="T3" fmla="*/ 2147483647 h 402"/>
              <a:gd name="T4" fmla="*/ 0 w 1587"/>
              <a:gd name="T5" fmla="*/ 2147483647 h 402"/>
              <a:gd name="T6" fmla="*/ 0 w 1587"/>
              <a:gd name="T7" fmla="*/ 2147483647 h 402"/>
              <a:gd name="T8" fmla="*/ 0 w 1587"/>
              <a:gd name="T9" fmla="*/ 0 h 402"/>
              <a:gd name="T10" fmla="*/ 0 60000 65536"/>
              <a:gd name="T11" fmla="*/ 0 60000 65536"/>
              <a:gd name="T12" fmla="*/ 0 60000 65536"/>
              <a:gd name="T13" fmla="*/ 0 60000 65536"/>
              <a:gd name="T14" fmla="*/ 0 60000 65536"/>
              <a:gd name="T15" fmla="*/ 0 w 1587"/>
              <a:gd name="T16" fmla="*/ 0 h 402"/>
              <a:gd name="T17" fmla="*/ 1587 w 1587"/>
              <a:gd name="T18" fmla="*/ 402 h 402"/>
            </a:gdLst>
            <a:ahLst/>
            <a:cxnLst>
              <a:cxn ang="T10">
                <a:pos x="T0" y="T1"/>
              </a:cxn>
              <a:cxn ang="T11">
                <a:pos x="T2" y="T3"/>
              </a:cxn>
              <a:cxn ang="T12">
                <a:pos x="T4" y="T5"/>
              </a:cxn>
              <a:cxn ang="T13">
                <a:pos x="T6" y="T7"/>
              </a:cxn>
              <a:cxn ang="T14">
                <a:pos x="T8" y="T9"/>
              </a:cxn>
            </a:cxnLst>
            <a:rect l="T15" t="T16" r="T17" b="T18"/>
            <a:pathLst>
              <a:path w="1587" h="402">
                <a:moveTo>
                  <a:pt x="0" y="402"/>
                </a:moveTo>
                <a:lnTo>
                  <a:pt x="0" y="343"/>
                </a:lnTo>
                <a:lnTo>
                  <a:pt x="0" y="200"/>
                </a:lnTo>
                <a:lnTo>
                  <a:pt x="0" y="6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82" name="Freeform 158"/>
          <p:cNvSpPr>
            <a:spLocks/>
          </p:cNvSpPr>
          <p:nvPr/>
        </p:nvSpPr>
        <p:spPr bwMode="auto">
          <a:xfrm>
            <a:off x="3348038" y="906463"/>
            <a:ext cx="1587" cy="396875"/>
          </a:xfrm>
          <a:custGeom>
            <a:avLst/>
            <a:gdLst>
              <a:gd name="T0" fmla="*/ 0 w 1587"/>
              <a:gd name="T1" fmla="*/ 2147483647 h 130"/>
              <a:gd name="T2" fmla="*/ 0 w 1587"/>
              <a:gd name="T3" fmla="*/ 2147483647 h 130"/>
              <a:gd name="T4" fmla="*/ 0 w 1587"/>
              <a:gd name="T5" fmla="*/ 2147483647 h 130"/>
              <a:gd name="T6" fmla="*/ 0 w 1587"/>
              <a:gd name="T7" fmla="*/ 2147483647 h 130"/>
              <a:gd name="T8" fmla="*/ 0 w 1587"/>
              <a:gd name="T9" fmla="*/ 2147483647 h 130"/>
              <a:gd name="T10" fmla="*/ 0 w 1587"/>
              <a:gd name="T11" fmla="*/ 2147483647 h 130"/>
              <a:gd name="T12" fmla="*/ 0 w 1587"/>
              <a:gd name="T13" fmla="*/ 2147483647 h 130"/>
              <a:gd name="T14" fmla="*/ 0 w 1587"/>
              <a:gd name="T15" fmla="*/ 0 h 130"/>
              <a:gd name="T16" fmla="*/ 0 w 1587"/>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7"/>
              <a:gd name="T28" fmla="*/ 0 h 130"/>
              <a:gd name="T29" fmla="*/ 1587 w 1587"/>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7" h="130">
                <a:moveTo>
                  <a:pt x="0" y="130"/>
                </a:moveTo>
                <a:cubicBezTo>
                  <a:pt x="0" y="130"/>
                  <a:pt x="0" y="130"/>
                  <a:pt x="0" y="130"/>
                </a:cubicBezTo>
                <a:cubicBezTo>
                  <a:pt x="0" y="121"/>
                  <a:pt x="0" y="113"/>
                  <a:pt x="0" y="104"/>
                </a:cubicBezTo>
                <a:cubicBezTo>
                  <a:pt x="0" y="101"/>
                  <a:pt x="0" y="97"/>
                  <a:pt x="0" y="94"/>
                </a:cubicBezTo>
                <a:cubicBezTo>
                  <a:pt x="0" y="84"/>
                  <a:pt x="0" y="75"/>
                  <a:pt x="0" y="65"/>
                </a:cubicBezTo>
                <a:cubicBezTo>
                  <a:pt x="0" y="56"/>
                  <a:pt x="0" y="46"/>
                  <a:pt x="0" y="37"/>
                </a:cubicBezTo>
                <a:cubicBezTo>
                  <a:pt x="0" y="33"/>
                  <a:pt x="0" y="30"/>
                  <a:pt x="0" y="26"/>
                </a:cubicBezTo>
                <a:cubicBezTo>
                  <a:pt x="0" y="17"/>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83" name="Freeform 159"/>
          <p:cNvSpPr>
            <a:spLocks/>
          </p:cNvSpPr>
          <p:nvPr/>
        </p:nvSpPr>
        <p:spPr bwMode="auto">
          <a:xfrm>
            <a:off x="3602038" y="1041400"/>
            <a:ext cx="128587" cy="128588"/>
          </a:xfrm>
          <a:custGeom>
            <a:avLst/>
            <a:gdLst>
              <a:gd name="T0" fmla="*/ 0 w 81"/>
              <a:gd name="T1" fmla="*/ 2147483647 h 81"/>
              <a:gd name="T2" fmla="*/ 2147483647 w 81"/>
              <a:gd name="T3" fmla="*/ 2147483647 h 81"/>
              <a:gd name="T4" fmla="*/ 2147483647 w 81"/>
              <a:gd name="T5" fmla="*/ 2147483647 h 81"/>
              <a:gd name="T6" fmla="*/ 2147483647 w 81"/>
              <a:gd name="T7" fmla="*/ 2147483647 h 81"/>
              <a:gd name="T8" fmla="*/ 2147483647 w 81"/>
              <a:gd name="T9" fmla="*/ 2147483647 h 81"/>
              <a:gd name="T10" fmla="*/ 2147483647 w 81"/>
              <a:gd name="T11" fmla="*/ 0 h 81"/>
              <a:gd name="T12" fmla="*/ 2147483647 w 81"/>
              <a:gd name="T13" fmla="*/ 2147483647 h 81"/>
              <a:gd name="T14" fmla="*/ 2147483647 w 81"/>
              <a:gd name="T15" fmla="*/ 2147483647 h 81"/>
              <a:gd name="T16" fmla="*/ 2147483647 w 81"/>
              <a:gd name="T17" fmla="*/ 2147483647 h 81"/>
              <a:gd name="T18" fmla="*/ 2147483647 w 81"/>
              <a:gd name="T19" fmla="*/ 2147483647 h 81"/>
              <a:gd name="T20" fmla="*/ 2147483647 w 81"/>
              <a:gd name="T21" fmla="*/ 2147483647 h 81"/>
              <a:gd name="T22" fmla="*/ 2147483647 w 81"/>
              <a:gd name="T23" fmla="*/ 2147483647 h 81"/>
              <a:gd name="T24" fmla="*/ 2147483647 w 81"/>
              <a:gd name="T25" fmla="*/ 2147483647 h 81"/>
              <a:gd name="T26" fmla="*/ 2147483647 w 81"/>
              <a:gd name="T27" fmla="*/ 2147483647 h 81"/>
              <a:gd name="T28" fmla="*/ 2147483647 w 81"/>
              <a:gd name="T29" fmla="*/ 2147483647 h 81"/>
              <a:gd name="T30" fmla="*/ 2147483647 w 81"/>
              <a:gd name="T31" fmla="*/ 2147483647 h 81"/>
              <a:gd name="T32" fmla="*/ 2147483647 w 81"/>
              <a:gd name="T33" fmla="*/ 2147483647 h 81"/>
              <a:gd name="T34" fmla="*/ 2147483647 w 81"/>
              <a:gd name="T35" fmla="*/ 2147483647 h 81"/>
              <a:gd name="T36" fmla="*/ 2147483647 w 81"/>
              <a:gd name="T37" fmla="*/ 2147483647 h 81"/>
              <a:gd name="T38" fmla="*/ 2147483647 w 81"/>
              <a:gd name="T39" fmla="*/ 2147483647 h 81"/>
              <a:gd name="T40" fmla="*/ 2147483647 w 81"/>
              <a:gd name="T41" fmla="*/ 2147483647 h 81"/>
              <a:gd name="T42" fmla="*/ 0 w 81"/>
              <a:gd name="T43" fmla="*/ 2147483647 h 8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1"/>
              <a:gd name="T67" fmla="*/ 0 h 81"/>
              <a:gd name="T68" fmla="*/ 81 w 81"/>
              <a:gd name="T69" fmla="*/ 81 h 8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1" h="81">
                <a:moveTo>
                  <a:pt x="0" y="40"/>
                </a:moveTo>
                <a:lnTo>
                  <a:pt x="2" y="27"/>
                </a:lnTo>
                <a:lnTo>
                  <a:pt x="9" y="15"/>
                </a:lnTo>
                <a:lnTo>
                  <a:pt x="19" y="8"/>
                </a:lnTo>
                <a:lnTo>
                  <a:pt x="31" y="2"/>
                </a:lnTo>
                <a:lnTo>
                  <a:pt x="44" y="0"/>
                </a:lnTo>
                <a:lnTo>
                  <a:pt x="58" y="4"/>
                </a:lnTo>
                <a:lnTo>
                  <a:pt x="61" y="6"/>
                </a:lnTo>
                <a:lnTo>
                  <a:pt x="67" y="11"/>
                </a:lnTo>
                <a:lnTo>
                  <a:pt x="77" y="21"/>
                </a:lnTo>
                <a:lnTo>
                  <a:pt x="81" y="34"/>
                </a:lnTo>
                <a:lnTo>
                  <a:pt x="81" y="40"/>
                </a:lnTo>
                <a:lnTo>
                  <a:pt x="81" y="48"/>
                </a:lnTo>
                <a:lnTo>
                  <a:pt x="77" y="59"/>
                </a:lnTo>
                <a:lnTo>
                  <a:pt x="69" y="69"/>
                </a:lnTo>
                <a:lnTo>
                  <a:pt x="58" y="77"/>
                </a:lnTo>
                <a:lnTo>
                  <a:pt x="44" y="81"/>
                </a:lnTo>
                <a:lnTo>
                  <a:pt x="31" y="79"/>
                </a:lnTo>
                <a:lnTo>
                  <a:pt x="19" y="75"/>
                </a:lnTo>
                <a:lnTo>
                  <a:pt x="9" y="65"/>
                </a:lnTo>
                <a:lnTo>
                  <a:pt x="2" y="54"/>
                </a:lnTo>
                <a:lnTo>
                  <a:pt x="0" y="4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84" name="Line 160"/>
          <p:cNvSpPr>
            <a:spLocks noChangeShapeType="1"/>
          </p:cNvSpPr>
          <p:nvPr/>
        </p:nvSpPr>
        <p:spPr bwMode="auto">
          <a:xfrm>
            <a:off x="4462463" y="1425575"/>
            <a:ext cx="3175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85" name="Line 161"/>
          <p:cNvSpPr>
            <a:spLocks noChangeShapeType="1"/>
          </p:cNvSpPr>
          <p:nvPr/>
        </p:nvSpPr>
        <p:spPr bwMode="auto">
          <a:xfrm>
            <a:off x="4462463" y="787400"/>
            <a:ext cx="3175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86" name="Freeform 162"/>
          <p:cNvSpPr>
            <a:spLocks/>
          </p:cNvSpPr>
          <p:nvPr/>
        </p:nvSpPr>
        <p:spPr bwMode="auto">
          <a:xfrm>
            <a:off x="2981325" y="985838"/>
            <a:ext cx="1588" cy="238125"/>
          </a:xfrm>
          <a:custGeom>
            <a:avLst/>
            <a:gdLst>
              <a:gd name="T0" fmla="*/ 0 w 1588"/>
              <a:gd name="T1" fmla="*/ 0 h 78"/>
              <a:gd name="T2" fmla="*/ 0 w 1588"/>
              <a:gd name="T3" fmla="*/ 0 h 78"/>
              <a:gd name="T4" fmla="*/ 0 w 1588"/>
              <a:gd name="T5" fmla="*/ 2147483647 h 78"/>
              <a:gd name="T6" fmla="*/ 0 w 1588"/>
              <a:gd name="T7" fmla="*/ 2147483647 h 78"/>
              <a:gd name="T8" fmla="*/ 0 w 1588"/>
              <a:gd name="T9" fmla="*/ 2147483647 h 78"/>
              <a:gd name="T10" fmla="*/ 0 w 1588"/>
              <a:gd name="T11" fmla="*/ 2147483647 h 78"/>
              <a:gd name="T12" fmla="*/ 0 w 1588"/>
              <a:gd name="T13" fmla="*/ 2147483647 h 78"/>
              <a:gd name="T14" fmla="*/ 0 60000 65536"/>
              <a:gd name="T15" fmla="*/ 0 60000 65536"/>
              <a:gd name="T16" fmla="*/ 0 60000 65536"/>
              <a:gd name="T17" fmla="*/ 0 60000 65536"/>
              <a:gd name="T18" fmla="*/ 0 60000 65536"/>
              <a:gd name="T19" fmla="*/ 0 60000 65536"/>
              <a:gd name="T20" fmla="*/ 0 60000 65536"/>
              <a:gd name="T21" fmla="*/ 0 w 1588"/>
              <a:gd name="T22" fmla="*/ 0 h 78"/>
              <a:gd name="T23" fmla="*/ 1588 w 1588"/>
              <a:gd name="T24" fmla="*/ 78 h 7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88" h="78">
                <a:moveTo>
                  <a:pt x="0" y="0"/>
                </a:moveTo>
                <a:cubicBezTo>
                  <a:pt x="0" y="0"/>
                  <a:pt x="0" y="0"/>
                  <a:pt x="0" y="0"/>
                </a:cubicBezTo>
                <a:cubicBezTo>
                  <a:pt x="0" y="4"/>
                  <a:pt x="0" y="7"/>
                  <a:pt x="0" y="11"/>
                </a:cubicBezTo>
                <a:cubicBezTo>
                  <a:pt x="0" y="20"/>
                  <a:pt x="0" y="30"/>
                  <a:pt x="0" y="39"/>
                </a:cubicBezTo>
                <a:cubicBezTo>
                  <a:pt x="0" y="49"/>
                  <a:pt x="0" y="58"/>
                  <a:pt x="0" y="68"/>
                </a:cubicBezTo>
                <a:cubicBezTo>
                  <a:pt x="0" y="71"/>
                  <a:pt x="0" y="75"/>
                  <a:pt x="0" y="78"/>
                </a:cubicBezTo>
                <a:cubicBezTo>
                  <a:pt x="0" y="78"/>
                  <a:pt x="0" y="78"/>
                  <a:pt x="0" y="78"/>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87" name="Freeform 163"/>
          <p:cNvSpPr>
            <a:spLocks/>
          </p:cNvSpPr>
          <p:nvPr/>
        </p:nvSpPr>
        <p:spPr bwMode="auto">
          <a:xfrm>
            <a:off x="2951163" y="1019175"/>
            <a:ext cx="1587" cy="174625"/>
          </a:xfrm>
          <a:custGeom>
            <a:avLst/>
            <a:gdLst>
              <a:gd name="T0" fmla="*/ 0 w 1587"/>
              <a:gd name="T1" fmla="*/ 2147483647 h 57"/>
              <a:gd name="T2" fmla="*/ 0 w 1587"/>
              <a:gd name="T3" fmla="*/ 2147483647 h 57"/>
              <a:gd name="T4" fmla="*/ 0 w 1587"/>
              <a:gd name="T5" fmla="*/ 2147483647 h 57"/>
              <a:gd name="T6" fmla="*/ 0 w 1587"/>
              <a:gd name="T7" fmla="*/ 0 h 57"/>
              <a:gd name="T8" fmla="*/ 0 w 1587"/>
              <a:gd name="T9" fmla="*/ 0 h 57"/>
              <a:gd name="T10" fmla="*/ 0 60000 65536"/>
              <a:gd name="T11" fmla="*/ 0 60000 65536"/>
              <a:gd name="T12" fmla="*/ 0 60000 65536"/>
              <a:gd name="T13" fmla="*/ 0 60000 65536"/>
              <a:gd name="T14" fmla="*/ 0 60000 65536"/>
              <a:gd name="T15" fmla="*/ 0 w 1587"/>
              <a:gd name="T16" fmla="*/ 0 h 57"/>
              <a:gd name="T17" fmla="*/ 1587 w 1587"/>
              <a:gd name="T18" fmla="*/ 57 h 57"/>
            </a:gdLst>
            <a:ahLst/>
            <a:cxnLst>
              <a:cxn ang="T10">
                <a:pos x="T0" y="T1"/>
              </a:cxn>
              <a:cxn ang="T11">
                <a:pos x="T2" y="T3"/>
              </a:cxn>
              <a:cxn ang="T12">
                <a:pos x="T4" y="T5"/>
              </a:cxn>
              <a:cxn ang="T13">
                <a:pos x="T6" y="T7"/>
              </a:cxn>
              <a:cxn ang="T14">
                <a:pos x="T8" y="T9"/>
              </a:cxn>
            </a:cxnLst>
            <a:rect l="T15" t="T16" r="T17" b="T18"/>
            <a:pathLst>
              <a:path w="1587" h="57">
                <a:moveTo>
                  <a:pt x="0" y="57"/>
                </a:moveTo>
                <a:cubicBezTo>
                  <a:pt x="0" y="57"/>
                  <a:pt x="0" y="57"/>
                  <a:pt x="0" y="57"/>
                </a:cubicBezTo>
                <a:cubicBezTo>
                  <a:pt x="0" y="47"/>
                  <a:pt x="0" y="38"/>
                  <a:pt x="0" y="28"/>
                </a:cubicBezTo>
                <a:cubicBezTo>
                  <a:pt x="0" y="19"/>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88" name="Freeform 164"/>
          <p:cNvSpPr>
            <a:spLocks/>
          </p:cNvSpPr>
          <p:nvPr/>
        </p:nvSpPr>
        <p:spPr bwMode="auto">
          <a:xfrm>
            <a:off x="2703513" y="1104900"/>
            <a:ext cx="349250" cy="1588"/>
          </a:xfrm>
          <a:custGeom>
            <a:avLst/>
            <a:gdLst>
              <a:gd name="T0" fmla="*/ 0 w 220"/>
              <a:gd name="T1" fmla="*/ 0 h 1588"/>
              <a:gd name="T2" fmla="*/ 2147483647 w 220"/>
              <a:gd name="T3" fmla="*/ 0 h 1588"/>
              <a:gd name="T4" fmla="*/ 2147483647 w 220"/>
              <a:gd name="T5" fmla="*/ 0 h 1588"/>
              <a:gd name="T6" fmla="*/ 2147483647 w 220"/>
              <a:gd name="T7" fmla="*/ 0 h 1588"/>
              <a:gd name="T8" fmla="*/ 0 60000 65536"/>
              <a:gd name="T9" fmla="*/ 0 60000 65536"/>
              <a:gd name="T10" fmla="*/ 0 60000 65536"/>
              <a:gd name="T11" fmla="*/ 0 60000 65536"/>
              <a:gd name="T12" fmla="*/ 0 w 220"/>
              <a:gd name="T13" fmla="*/ 0 h 1588"/>
              <a:gd name="T14" fmla="*/ 220 w 220"/>
              <a:gd name="T15" fmla="*/ 1588 h 1588"/>
            </a:gdLst>
            <a:ahLst/>
            <a:cxnLst>
              <a:cxn ang="T8">
                <a:pos x="T0" y="T1"/>
              </a:cxn>
              <a:cxn ang="T9">
                <a:pos x="T2" y="T3"/>
              </a:cxn>
              <a:cxn ang="T10">
                <a:pos x="T4" y="T5"/>
              </a:cxn>
              <a:cxn ang="T11">
                <a:pos x="T6" y="T7"/>
              </a:cxn>
            </a:cxnLst>
            <a:rect l="T12" t="T13" r="T14" b="T15"/>
            <a:pathLst>
              <a:path w="220" h="1588">
                <a:moveTo>
                  <a:pt x="0" y="0"/>
                </a:moveTo>
                <a:lnTo>
                  <a:pt x="156" y="0"/>
                </a:lnTo>
                <a:lnTo>
                  <a:pt x="175" y="0"/>
                </a:lnTo>
                <a:lnTo>
                  <a:pt x="2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89" name="Line 165"/>
          <p:cNvSpPr>
            <a:spLocks noChangeShapeType="1"/>
          </p:cNvSpPr>
          <p:nvPr/>
        </p:nvSpPr>
        <p:spPr bwMode="auto">
          <a:xfrm>
            <a:off x="308292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90" name="Freeform 166"/>
          <p:cNvSpPr>
            <a:spLocks/>
          </p:cNvSpPr>
          <p:nvPr/>
        </p:nvSpPr>
        <p:spPr bwMode="auto">
          <a:xfrm>
            <a:off x="3146425" y="1104900"/>
            <a:ext cx="382588" cy="1588"/>
          </a:xfrm>
          <a:custGeom>
            <a:avLst/>
            <a:gdLst>
              <a:gd name="T0" fmla="*/ 0 w 241"/>
              <a:gd name="T1" fmla="*/ 0 h 1588"/>
              <a:gd name="T2" fmla="*/ 2147483647 w 241"/>
              <a:gd name="T3" fmla="*/ 0 h 1588"/>
              <a:gd name="T4" fmla="*/ 2147483647 w 241"/>
              <a:gd name="T5" fmla="*/ 0 h 1588"/>
              <a:gd name="T6" fmla="*/ 0 60000 65536"/>
              <a:gd name="T7" fmla="*/ 0 60000 65536"/>
              <a:gd name="T8" fmla="*/ 0 60000 65536"/>
              <a:gd name="T9" fmla="*/ 0 w 241"/>
              <a:gd name="T10" fmla="*/ 0 h 1588"/>
              <a:gd name="T11" fmla="*/ 241 w 241"/>
              <a:gd name="T12" fmla="*/ 1588 h 1588"/>
            </a:gdLst>
            <a:ahLst/>
            <a:cxnLst>
              <a:cxn ang="T6">
                <a:pos x="T0" y="T1"/>
              </a:cxn>
              <a:cxn ang="T7">
                <a:pos x="T2" y="T3"/>
              </a:cxn>
              <a:cxn ang="T8">
                <a:pos x="T4" y="T5"/>
              </a:cxn>
            </a:cxnLst>
            <a:rect l="T9" t="T10" r="T11" b="T12"/>
            <a:pathLst>
              <a:path w="241" h="1588">
                <a:moveTo>
                  <a:pt x="0" y="0"/>
                </a:moveTo>
                <a:lnTo>
                  <a:pt x="127"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91" name="Line 167"/>
          <p:cNvSpPr>
            <a:spLocks noChangeShapeType="1"/>
          </p:cNvSpPr>
          <p:nvPr/>
        </p:nvSpPr>
        <p:spPr bwMode="auto">
          <a:xfrm>
            <a:off x="3562350" y="1104900"/>
            <a:ext cx="95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92" name="Freeform 168"/>
          <p:cNvSpPr>
            <a:spLocks/>
          </p:cNvSpPr>
          <p:nvPr/>
        </p:nvSpPr>
        <p:spPr bwMode="auto">
          <a:xfrm>
            <a:off x="3763963" y="1104900"/>
            <a:ext cx="244475" cy="1588"/>
          </a:xfrm>
          <a:custGeom>
            <a:avLst/>
            <a:gdLst>
              <a:gd name="T0" fmla="*/ 0 w 154"/>
              <a:gd name="T1" fmla="*/ 0 h 1588"/>
              <a:gd name="T2" fmla="*/ 2147483647 w 154"/>
              <a:gd name="T3" fmla="*/ 0 h 1588"/>
              <a:gd name="T4" fmla="*/ 2147483647 w 154"/>
              <a:gd name="T5" fmla="*/ 0 h 1588"/>
              <a:gd name="T6" fmla="*/ 0 60000 65536"/>
              <a:gd name="T7" fmla="*/ 0 60000 65536"/>
              <a:gd name="T8" fmla="*/ 0 60000 65536"/>
              <a:gd name="T9" fmla="*/ 0 w 154"/>
              <a:gd name="T10" fmla="*/ 0 h 1588"/>
              <a:gd name="T11" fmla="*/ 154 w 154"/>
              <a:gd name="T12" fmla="*/ 1588 h 1588"/>
            </a:gdLst>
            <a:ahLst/>
            <a:cxnLst>
              <a:cxn ang="T6">
                <a:pos x="T0" y="T1"/>
              </a:cxn>
              <a:cxn ang="T7">
                <a:pos x="T2" y="T3"/>
              </a:cxn>
              <a:cxn ang="T8">
                <a:pos x="T4" y="T5"/>
              </a:cxn>
            </a:cxnLst>
            <a:rect l="T9" t="T10" r="T11" b="T12"/>
            <a:pathLst>
              <a:path w="154" h="1588">
                <a:moveTo>
                  <a:pt x="0" y="0"/>
                </a:moveTo>
                <a:lnTo>
                  <a:pt x="140" y="0"/>
                </a:lnTo>
                <a:lnTo>
                  <a:pt x="154"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93" name="Freeform 169"/>
          <p:cNvSpPr>
            <a:spLocks/>
          </p:cNvSpPr>
          <p:nvPr/>
        </p:nvSpPr>
        <p:spPr bwMode="auto">
          <a:xfrm>
            <a:off x="3698875" y="1104900"/>
            <a:ext cx="31750" cy="1588"/>
          </a:xfrm>
          <a:custGeom>
            <a:avLst/>
            <a:gdLst>
              <a:gd name="T0" fmla="*/ 0 w 20"/>
              <a:gd name="T1" fmla="*/ 0 h 1588"/>
              <a:gd name="T2" fmla="*/ 2147483647 w 20"/>
              <a:gd name="T3" fmla="*/ 0 h 1588"/>
              <a:gd name="T4" fmla="*/ 2147483647 w 20"/>
              <a:gd name="T5" fmla="*/ 0 h 1588"/>
              <a:gd name="T6" fmla="*/ 0 60000 65536"/>
              <a:gd name="T7" fmla="*/ 0 60000 65536"/>
              <a:gd name="T8" fmla="*/ 0 60000 65536"/>
              <a:gd name="T9" fmla="*/ 0 w 20"/>
              <a:gd name="T10" fmla="*/ 0 h 1588"/>
              <a:gd name="T11" fmla="*/ 20 w 20"/>
              <a:gd name="T12" fmla="*/ 1588 h 1588"/>
            </a:gdLst>
            <a:ahLst/>
            <a:cxnLst>
              <a:cxn ang="T6">
                <a:pos x="T0" y="T1"/>
              </a:cxn>
              <a:cxn ang="T7">
                <a:pos x="T2" y="T3"/>
              </a:cxn>
              <a:cxn ang="T8">
                <a:pos x="T4" y="T5"/>
              </a:cxn>
            </a:cxnLst>
            <a:rect l="T9" t="T10" r="T11" b="T12"/>
            <a:pathLst>
              <a:path w="20" h="1588">
                <a:moveTo>
                  <a:pt x="0" y="0"/>
                </a:moveTo>
                <a:lnTo>
                  <a:pt x="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94" name="Line 170"/>
          <p:cNvSpPr>
            <a:spLocks noChangeShapeType="1"/>
          </p:cNvSpPr>
          <p:nvPr/>
        </p:nvSpPr>
        <p:spPr bwMode="auto">
          <a:xfrm>
            <a:off x="3625850" y="1104900"/>
            <a:ext cx="95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95" name="Line 171"/>
          <p:cNvSpPr>
            <a:spLocks noChangeShapeType="1"/>
          </p:cNvSpPr>
          <p:nvPr/>
        </p:nvSpPr>
        <p:spPr bwMode="auto">
          <a:xfrm>
            <a:off x="4038600"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96" name="Freeform 172"/>
          <p:cNvSpPr>
            <a:spLocks/>
          </p:cNvSpPr>
          <p:nvPr/>
        </p:nvSpPr>
        <p:spPr bwMode="auto">
          <a:xfrm>
            <a:off x="4102100" y="1104900"/>
            <a:ext cx="382588" cy="1588"/>
          </a:xfrm>
          <a:custGeom>
            <a:avLst/>
            <a:gdLst>
              <a:gd name="T0" fmla="*/ 0 w 241"/>
              <a:gd name="T1" fmla="*/ 0 h 1588"/>
              <a:gd name="T2" fmla="*/ 2147483647 w 241"/>
              <a:gd name="T3" fmla="*/ 0 h 1588"/>
              <a:gd name="T4" fmla="*/ 2147483647 w 241"/>
              <a:gd name="T5" fmla="*/ 0 h 1588"/>
              <a:gd name="T6" fmla="*/ 2147483647 w 241"/>
              <a:gd name="T7" fmla="*/ 0 h 1588"/>
              <a:gd name="T8" fmla="*/ 2147483647 w 241"/>
              <a:gd name="T9" fmla="*/ 0 h 1588"/>
              <a:gd name="T10" fmla="*/ 0 60000 65536"/>
              <a:gd name="T11" fmla="*/ 0 60000 65536"/>
              <a:gd name="T12" fmla="*/ 0 60000 65536"/>
              <a:gd name="T13" fmla="*/ 0 60000 65536"/>
              <a:gd name="T14" fmla="*/ 0 60000 65536"/>
              <a:gd name="T15" fmla="*/ 0 w 241"/>
              <a:gd name="T16" fmla="*/ 0 h 1588"/>
              <a:gd name="T17" fmla="*/ 241 w 241"/>
              <a:gd name="T18" fmla="*/ 1588 h 1588"/>
            </a:gdLst>
            <a:ahLst/>
            <a:cxnLst>
              <a:cxn ang="T10">
                <a:pos x="T0" y="T1"/>
              </a:cxn>
              <a:cxn ang="T11">
                <a:pos x="T2" y="T3"/>
              </a:cxn>
              <a:cxn ang="T12">
                <a:pos x="T4" y="T5"/>
              </a:cxn>
              <a:cxn ang="T13">
                <a:pos x="T6" y="T7"/>
              </a:cxn>
              <a:cxn ang="T14">
                <a:pos x="T8" y="T9"/>
              </a:cxn>
            </a:cxnLst>
            <a:rect l="T15" t="T16" r="T17" b="T18"/>
            <a:pathLst>
              <a:path w="241" h="1588">
                <a:moveTo>
                  <a:pt x="0" y="0"/>
                </a:moveTo>
                <a:lnTo>
                  <a:pt x="37" y="0"/>
                </a:lnTo>
                <a:lnTo>
                  <a:pt x="137" y="0"/>
                </a:lnTo>
                <a:lnTo>
                  <a:pt x="227"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97" name="Line 173"/>
          <p:cNvSpPr>
            <a:spLocks noChangeShapeType="1"/>
          </p:cNvSpPr>
          <p:nvPr/>
        </p:nvSpPr>
        <p:spPr bwMode="auto">
          <a:xfrm>
            <a:off x="4518025" y="11049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798" name="Freeform 174"/>
          <p:cNvSpPr>
            <a:spLocks/>
          </p:cNvSpPr>
          <p:nvPr/>
        </p:nvSpPr>
        <p:spPr bwMode="auto">
          <a:xfrm>
            <a:off x="4581525" y="1104900"/>
            <a:ext cx="382588" cy="1588"/>
          </a:xfrm>
          <a:custGeom>
            <a:avLst/>
            <a:gdLst>
              <a:gd name="T0" fmla="*/ 0 w 241"/>
              <a:gd name="T1" fmla="*/ 0 h 1588"/>
              <a:gd name="T2" fmla="*/ 2147483647 w 241"/>
              <a:gd name="T3" fmla="*/ 0 h 1588"/>
              <a:gd name="T4" fmla="*/ 2147483647 w 241"/>
              <a:gd name="T5" fmla="*/ 0 h 1588"/>
              <a:gd name="T6" fmla="*/ 0 60000 65536"/>
              <a:gd name="T7" fmla="*/ 0 60000 65536"/>
              <a:gd name="T8" fmla="*/ 0 60000 65536"/>
              <a:gd name="T9" fmla="*/ 0 w 241"/>
              <a:gd name="T10" fmla="*/ 0 h 1588"/>
              <a:gd name="T11" fmla="*/ 241 w 241"/>
              <a:gd name="T12" fmla="*/ 1588 h 1588"/>
            </a:gdLst>
            <a:ahLst/>
            <a:cxnLst>
              <a:cxn ang="T6">
                <a:pos x="T0" y="T1"/>
              </a:cxn>
              <a:cxn ang="T7">
                <a:pos x="T2" y="T3"/>
              </a:cxn>
              <a:cxn ang="T8">
                <a:pos x="T4" y="T5"/>
              </a:cxn>
            </a:cxnLst>
            <a:rect l="T9" t="T10" r="T11" b="T12"/>
            <a:pathLst>
              <a:path w="241" h="1588">
                <a:moveTo>
                  <a:pt x="0" y="0"/>
                </a:moveTo>
                <a:lnTo>
                  <a:pt x="125" y="0"/>
                </a:lnTo>
                <a:lnTo>
                  <a:pt x="24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799" name="Line 175"/>
          <p:cNvSpPr>
            <a:spLocks noChangeShapeType="1"/>
          </p:cNvSpPr>
          <p:nvPr/>
        </p:nvSpPr>
        <p:spPr bwMode="auto">
          <a:xfrm>
            <a:off x="499427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00" name="Freeform 176"/>
          <p:cNvSpPr>
            <a:spLocks/>
          </p:cNvSpPr>
          <p:nvPr/>
        </p:nvSpPr>
        <p:spPr bwMode="auto">
          <a:xfrm>
            <a:off x="5057775" y="1104900"/>
            <a:ext cx="349250" cy="1588"/>
          </a:xfrm>
          <a:custGeom>
            <a:avLst/>
            <a:gdLst>
              <a:gd name="T0" fmla="*/ 0 w 220"/>
              <a:gd name="T1" fmla="*/ 0 h 1588"/>
              <a:gd name="T2" fmla="*/ 2147483647 w 220"/>
              <a:gd name="T3" fmla="*/ 0 h 1588"/>
              <a:gd name="T4" fmla="*/ 2147483647 w 220"/>
              <a:gd name="T5" fmla="*/ 0 h 1588"/>
              <a:gd name="T6" fmla="*/ 0 60000 65536"/>
              <a:gd name="T7" fmla="*/ 0 60000 65536"/>
              <a:gd name="T8" fmla="*/ 0 60000 65536"/>
              <a:gd name="T9" fmla="*/ 0 w 220"/>
              <a:gd name="T10" fmla="*/ 0 h 1588"/>
              <a:gd name="T11" fmla="*/ 220 w 220"/>
              <a:gd name="T12" fmla="*/ 1588 h 1588"/>
            </a:gdLst>
            <a:ahLst/>
            <a:cxnLst>
              <a:cxn ang="T6">
                <a:pos x="T0" y="T1"/>
              </a:cxn>
              <a:cxn ang="T7">
                <a:pos x="T2" y="T3"/>
              </a:cxn>
              <a:cxn ang="T8">
                <a:pos x="T4" y="T5"/>
              </a:cxn>
            </a:cxnLst>
            <a:rect l="T9" t="T10" r="T11" b="T12"/>
            <a:pathLst>
              <a:path w="220" h="1588">
                <a:moveTo>
                  <a:pt x="0" y="0"/>
                </a:moveTo>
                <a:lnTo>
                  <a:pt x="127" y="0"/>
                </a:lnTo>
                <a:lnTo>
                  <a:pt x="22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01" name="Line 177"/>
          <p:cNvSpPr>
            <a:spLocks noChangeShapeType="1"/>
          </p:cNvSpPr>
          <p:nvPr/>
        </p:nvSpPr>
        <p:spPr bwMode="auto">
          <a:xfrm>
            <a:off x="2951163"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02" name="Line 178"/>
          <p:cNvSpPr>
            <a:spLocks noChangeShapeType="1"/>
          </p:cNvSpPr>
          <p:nvPr/>
        </p:nvSpPr>
        <p:spPr bwMode="auto">
          <a:xfrm>
            <a:off x="2997200" y="11938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03" name="Line 179"/>
          <p:cNvSpPr>
            <a:spLocks noChangeShapeType="1"/>
          </p:cNvSpPr>
          <p:nvPr/>
        </p:nvSpPr>
        <p:spPr bwMode="auto">
          <a:xfrm>
            <a:off x="3046413"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04" name="Line 180"/>
          <p:cNvSpPr>
            <a:spLocks noChangeShapeType="1"/>
          </p:cNvSpPr>
          <p:nvPr/>
        </p:nvSpPr>
        <p:spPr bwMode="auto">
          <a:xfrm>
            <a:off x="3095625" y="11938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05" name="Line 181"/>
          <p:cNvSpPr>
            <a:spLocks noChangeShapeType="1"/>
          </p:cNvSpPr>
          <p:nvPr/>
        </p:nvSpPr>
        <p:spPr bwMode="auto">
          <a:xfrm>
            <a:off x="3140075" y="1193800"/>
            <a:ext cx="34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06" name="Line 182"/>
          <p:cNvSpPr>
            <a:spLocks noChangeShapeType="1"/>
          </p:cNvSpPr>
          <p:nvPr/>
        </p:nvSpPr>
        <p:spPr bwMode="auto">
          <a:xfrm>
            <a:off x="3189288" y="1193800"/>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07" name="Line 183"/>
          <p:cNvSpPr>
            <a:spLocks noChangeShapeType="1"/>
          </p:cNvSpPr>
          <p:nvPr/>
        </p:nvSpPr>
        <p:spPr bwMode="auto">
          <a:xfrm>
            <a:off x="3235325" y="11938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08" name="Freeform 184"/>
          <p:cNvSpPr>
            <a:spLocks/>
          </p:cNvSpPr>
          <p:nvPr/>
        </p:nvSpPr>
        <p:spPr bwMode="auto">
          <a:xfrm>
            <a:off x="3284538" y="1193800"/>
            <a:ext cx="63500" cy="1588"/>
          </a:xfrm>
          <a:custGeom>
            <a:avLst/>
            <a:gdLst>
              <a:gd name="T0" fmla="*/ 0 w 40"/>
              <a:gd name="T1" fmla="*/ 0 h 1588"/>
              <a:gd name="T2" fmla="*/ 2147483647 w 40"/>
              <a:gd name="T3" fmla="*/ 0 h 1588"/>
              <a:gd name="T4" fmla="*/ 2147483647 w 40"/>
              <a:gd name="T5" fmla="*/ 0 h 1588"/>
              <a:gd name="T6" fmla="*/ 2147483647 w 40"/>
              <a:gd name="T7" fmla="*/ 0 h 1588"/>
              <a:gd name="T8" fmla="*/ 0 60000 65536"/>
              <a:gd name="T9" fmla="*/ 0 60000 65536"/>
              <a:gd name="T10" fmla="*/ 0 60000 65536"/>
              <a:gd name="T11" fmla="*/ 0 60000 65536"/>
              <a:gd name="T12" fmla="*/ 0 w 40"/>
              <a:gd name="T13" fmla="*/ 0 h 1588"/>
              <a:gd name="T14" fmla="*/ 40 w 40"/>
              <a:gd name="T15" fmla="*/ 1588 h 1588"/>
            </a:gdLst>
            <a:ahLst/>
            <a:cxnLst>
              <a:cxn ang="T8">
                <a:pos x="T0" y="T1"/>
              </a:cxn>
              <a:cxn ang="T9">
                <a:pos x="T2" y="T3"/>
              </a:cxn>
              <a:cxn ang="T10">
                <a:pos x="T4" y="T5"/>
              </a:cxn>
              <a:cxn ang="T11">
                <a:pos x="T6" y="T7"/>
              </a:cxn>
            </a:cxnLst>
            <a:rect l="T12" t="T13" r="T14" b="T15"/>
            <a:pathLst>
              <a:path w="40" h="1588">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09" name="Line 185"/>
          <p:cNvSpPr>
            <a:spLocks noChangeShapeType="1"/>
          </p:cNvSpPr>
          <p:nvPr/>
        </p:nvSpPr>
        <p:spPr bwMode="auto">
          <a:xfrm>
            <a:off x="2951163"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10" name="Line 186"/>
          <p:cNvSpPr>
            <a:spLocks noChangeShapeType="1"/>
          </p:cNvSpPr>
          <p:nvPr/>
        </p:nvSpPr>
        <p:spPr bwMode="auto">
          <a:xfrm>
            <a:off x="2997200" y="1019175"/>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11" name="Line 187"/>
          <p:cNvSpPr>
            <a:spLocks noChangeShapeType="1"/>
          </p:cNvSpPr>
          <p:nvPr/>
        </p:nvSpPr>
        <p:spPr bwMode="auto">
          <a:xfrm>
            <a:off x="3046413"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12" name="Line 188"/>
          <p:cNvSpPr>
            <a:spLocks noChangeShapeType="1"/>
          </p:cNvSpPr>
          <p:nvPr/>
        </p:nvSpPr>
        <p:spPr bwMode="auto">
          <a:xfrm>
            <a:off x="3095625" y="1019175"/>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13" name="Line 189"/>
          <p:cNvSpPr>
            <a:spLocks noChangeShapeType="1"/>
          </p:cNvSpPr>
          <p:nvPr/>
        </p:nvSpPr>
        <p:spPr bwMode="auto">
          <a:xfrm>
            <a:off x="3140075" y="1019175"/>
            <a:ext cx="34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14" name="Line 190"/>
          <p:cNvSpPr>
            <a:spLocks noChangeShapeType="1"/>
          </p:cNvSpPr>
          <p:nvPr/>
        </p:nvSpPr>
        <p:spPr bwMode="auto">
          <a:xfrm>
            <a:off x="3189288" y="1019175"/>
            <a:ext cx="3016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15" name="Line 191"/>
          <p:cNvSpPr>
            <a:spLocks noChangeShapeType="1"/>
          </p:cNvSpPr>
          <p:nvPr/>
        </p:nvSpPr>
        <p:spPr bwMode="auto">
          <a:xfrm>
            <a:off x="3235325" y="1019175"/>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16" name="Freeform 192"/>
          <p:cNvSpPr>
            <a:spLocks/>
          </p:cNvSpPr>
          <p:nvPr/>
        </p:nvSpPr>
        <p:spPr bwMode="auto">
          <a:xfrm>
            <a:off x="3284538" y="1019175"/>
            <a:ext cx="63500" cy="1588"/>
          </a:xfrm>
          <a:custGeom>
            <a:avLst/>
            <a:gdLst>
              <a:gd name="T0" fmla="*/ 0 w 40"/>
              <a:gd name="T1" fmla="*/ 0 h 1588"/>
              <a:gd name="T2" fmla="*/ 2147483647 w 40"/>
              <a:gd name="T3" fmla="*/ 0 h 1588"/>
              <a:gd name="T4" fmla="*/ 2147483647 w 40"/>
              <a:gd name="T5" fmla="*/ 0 h 1588"/>
              <a:gd name="T6" fmla="*/ 2147483647 w 40"/>
              <a:gd name="T7" fmla="*/ 0 h 1588"/>
              <a:gd name="T8" fmla="*/ 0 60000 65536"/>
              <a:gd name="T9" fmla="*/ 0 60000 65536"/>
              <a:gd name="T10" fmla="*/ 0 60000 65536"/>
              <a:gd name="T11" fmla="*/ 0 60000 65536"/>
              <a:gd name="T12" fmla="*/ 0 w 40"/>
              <a:gd name="T13" fmla="*/ 0 h 1588"/>
              <a:gd name="T14" fmla="*/ 40 w 40"/>
              <a:gd name="T15" fmla="*/ 1588 h 1588"/>
            </a:gdLst>
            <a:ahLst/>
            <a:cxnLst>
              <a:cxn ang="T8">
                <a:pos x="T0" y="T1"/>
              </a:cxn>
              <a:cxn ang="T9">
                <a:pos x="T2" y="T3"/>
              </a:cxn>
              <a:cxn ang="T10">
                <a:pos x="T4" y="T5"/>
              </a:cxn>
              <a:cxn ang="T11">
                <a:pos x="T6" y="T7"/>
              </a:cxn>
            </a:cxnLst>
            <a:rect l="T12" t="T13" r="T14" b="T15"/>
            <a:pathLst>
              <a:path w="40" h="1588">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17" name="Line 193"/>
          <p:cNvSpPr>
            <a:spLocks noChangeShapeType="1"/>
          </p:cNvSpPr>
          <p:nvPr/>
        </p:nvSpPr>
        <p:spPr bwMode="auto">
          <a:xfrm flipV="1">
            <a:off x="5256213" y="373063"/>
            <a:ext cx="1587" cy="3968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18" name="Line 194"/>
          <p:cNvSpPr>
            <a:spLocks noChangeShapeType="1"/>
          </p:cNvSpPr>
          <p:nvPr/>
        </p:nvSpPr>
        <p:spPr bwMode="auto">
          <a:xfrm flipV="1">
            <a:off x="3665538" y="10747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19" name="Line 195"/>
          <p:cNvSpPr>
            <a:spLocks noChangeShapeType="1"/>
          </p:cNvSpPr>
          <p:nvPr/>
        </p:nvSpPr>
        <p:spPr bwMode="auto">
          <a:xfrm flipH="1">
            <a:off x="3635375" y="110490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20" name="Line 196"/>
          <p:cNvSpPr>
            <a:spLocks noChangeShapeType="1"/>
          </p:cNvSpPr>
          <p:nvPr/>
        </p:nvSpPr>
        <p:spPr bwMode="auto">
          <a:xfrm>
            <a:off x="3730625" y="1104900"/>
            <a:ext cx="333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21" name="Line 197"/>
          <p:cNvSpPr>
            <a:spLocks noChangeShapeType="1"/>
          </p:cNvSpPr>
          <p:nvPr/>
        </p:nvSpPr>
        <p:spPr bwMode="auto">
          <a:xfrm>
            <a:off x="3665538" y="11699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22" name="Freeform 198"/>
          <p:cNvSpPr>
            <a:spLocks/>
          </p:cNvSpPr>
          <p:nvPr/>
        </p:nvSpPr>
        <p:spPr bwMode="auto">
          <a:xfrm>
            <a:off x="3571875" y="1104900"/>
            <a:ext cx="30163" cy="1588"/>
          </a:xfrm>
          <a:custGeom>
            <a:avLst/>
            <a:gdLst>
              <a:gd name="T0" fmla="*/ 2147483647 w 19"/>
              <a:gd name="T1" fmla="*/ 0 h 1588"/>
              <a:gd name="T2" fmla="*/ 2147483647 w 19"/>
              <a:gd name="T3" fmla="*/ 0 h 1588"/>
              <a:gd name="T4" fmla="*/ 0 w 19"/>
              <a:gd name="T5" fmla="*/ 0 h 1588"/>
              <a:gd name="T6" fmla="*/ 0 60000 65536"/>
              <a:gd name="T7" fmla="*/ 0 60000 65536"/>
              <a:gd name="T8" fmla="*/ 0 60000 65536"/>
              <a:gd name="T9" fmla="*/ 0 w 19"/>
              <a:gd name="T10" fmla="*/ 0 h 1588"/>
              <a:gd name="T11" fmla="*/ 19 w 19"/>
              <a:gd name="T12" fmla="*/ 1588 h 1588"/>
            </a:gdLst>
            <a:ahLst/>
            <a:cxnLst>
              <a:cxn ang="T6">
                <a:pos x="T0" y="T1"/>
              </a:cxn>
              <a:cxn ang="T7">
                <a:pos x="T2" y="T3"/>
              </a:cxn>
              <a:cxn ang="T8">
                <a:pos x="T4" y="T5"/>
              </a:cxn>
            </a:cxnLst>
            <a:rect l="T9" t="T10" r="T11" b="T12"/>
            <a:pathLst>
              <a:path w="19" h="1588">
                <a:moveTo>
                  <a:pt x="19" y="0"/>
                </a:moveTo>
                <a:lnTo>
                  <a:pt x="13"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23" name="Line 199"/>
          <p:cNvSpPr>
            <a:spLocks noChangeShapeType="1"/>
          </p:cNvSpPr>
          <p:nvPr/>
        </p:nvSpPr>
        <p:spPr bwMode="auto">
          <a:xfrm>
            <a:off x="3665538" y="1104900"/>
            <a:ext cx="1587" cy="333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24" name="Line 200"/>
          <p:cNvSpPr>
            <a:spLocks noChangeShapeType="1"/>
          </p:cNvSpPr>
          <p:nvPr/>
        </p:nvSpPr>
        <p:spPr bwMode="auto">
          <a:xfrm flipV="1">
            <a:off x="3665538" y="101123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25" name="Line 201"/>
          <p:cNvSpPr>
            <a:spLocks noChangeShapeType="1"/>
          </p:cNvSpPr>
          <p:nvPr/>
        </p:nvSpPr>
        <p:spPr bwMode="auto">
          <a:xfrm>
            <a:off x="3665538" y="1104900"/>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26" name="Freeform 202"/>
          <p:cNvSpPr>
            <a:spLocks/>
          </p:cNvSpPr>
          <p:nvPr/>
        </p:nvSpPr>
        <p:spPr bwMode="auto">
          <a:xfrm>
            <a:off x="3043238" y="1336675"/>
            <a:ext cx="158750" cy="141288"/>
          </a:xfrm>
          <a:custGeom>
            <a:avLst/>
            <a:gdLst>
              <a:gd name="T0" fmla="*/ 2147483647 w 100"/>
              <a:gd name="T1" fmla="*/ 2147483647 h 89"/>
              <a:gd name="T2" fmla="*/ 0 w 100"/>
              <a:gd name="T3" fmla="*/ 2147483647 h 89"/>
              <a:gd name="T4" fmla="*/ 2147483647 w 100"/>
              <a:gd name="T5" fmla="*/ 0 h 89"/>
              <a:gd name="T6" fmla="*/ 0 60000 65536"/>
              <a:gd name="T7" fmla="*/ 0 60000 65536"/>
              <a:gd name="T8" fmla="*/ 0 60000 65536"/>
              <a:gd name="T9" fmla="*/ 0 w 100"/>
              <a:gd name="T10" fmla="*/ 0 h 89"/>
              <a:gd name="T11" fmla="*/ 100 w 100"/>
              <a:gd name="T12" fmla="*/ 89 h 89"/>
            </a:gdLst>
            <a:ahLst/>
            <a:cxnLst>
              <a:cxn ang="T6">
                <a:pos x="T0" y="T1"/>
              </a:cxn>
              <a:cxn ang="T7">
                <a:pos x="T2" y="T3"/>
              </a:cxn>
              <a:cxn ang="T8">
                <a:pos x="T4" y="T5"/>
              </a:cxn>
            </a:cxnLst>
            <a:rect l="T9" t="T10" r="T11" b="T12"/>
            <a:pathLst>
              <a:path w="100" h="89">
                <a:moveTo>
                  <a:pt x="100" y="89"/>
                </a:moveTo>
                <a:lnTo>
                  <a:pt x="0" y="89"/>
                </a:lnTo>
                <a:lnTo>
                  <a:pt x="34"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27" name="Freeform 203"/>
          <p:cNvSpPr>
            <a:spLocks/>
          </p:cNvSpPr>
          <p:nvPr/>
        </p:nvSpPr>
        <p:spPr bwMode="auto">
          <a:xfrm>
            <a:off x="3760788" y="619125"/>
            <a:ext cx="350837" cy="327025"/>
          </a:xfrm>
          <a:custGeom>
            <a:avLst/>
            <a:gdLst>
              <a:gd name="T0" fmla="*/ 0 w 221"/>
              <a:gd name="T1" fmla="*/ 2147483647 h 206"/>
              <a:gd name="T2" fmla="*/ 2147483647 w 221"/>
              <a:gd name="T3" fmla="*/ 2147483647 h 206"/>
              <a:gd name="T4" fmla="*/ 2147483647 w 221"/>
              <a:gd name="T5" fmla="*/ 0 h 206"/>
              <a:gd name="T6" fmla="*/ 2147483647 w 221"/>
              <a:gd name="T7" fmla="*/ 0 h 206"/>
              <a:gd name="T8" fmla="*/ 0 60000 65536"/>
              <a:gd name="T9" fmla="*/ 0 60000 65536"/>
              <a:gd name="T10" fmla="*/ 0 60000 65536"/>
              <a:gd name="T11" fmla="*/ 0 60000 65536"/>
              <a:gd name="T12" fmla="*/ 0 w 221"/>
              <a:gd name="T13" fmla="*/ 0 h 206"/>
              <a:gd name="T14" fmla="*/ 221 w 221"/>
              <a:gd name="T15" fmla="*/ 206 h 206"/>
            </a:gdLst>
            <a:ahLst/>
            <a:cxnLst>
              <a:cxn ang="T8">
                <a:pos x="T0" y="T1"/>
              </a:cxn>
              <a:cxn ang="T9">
                <a:pos x="T2" y="T3"/>
              </a:cxn>
              <a:cxn ang="T10">
                <a:pos x="T4" y="T5"/>
              </a:cxn>
              <a:cxn ang="T11">
                <a:pos x="T6" y="T7"/>
              </a:cxn>
            </a:cxnLst>
            <a:rect l="T12" t="T13" r="T14" b="T15"/>
            <a:pathLst>
              <a:path w="221" h="206">
                <a:moveTo>
                  <a:pt x="0" y="206"/>
                </a:moveTo>
                <a:lnTo>
                  <a:pt x="13" y="181"/>
                </a:lnTo>
                <a:lnTo>
                  <a:pt x="121" y="0"/>
                </a:lnTo>
                <a:lnTo>
                  <a:pt x="221"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28" name="Line 204"/>
          <p:cNvSpPr>
            <a:spLocks noChangeShapeType="1"/>
          </p:cNvSpPr>
          <p:nvPr/>
        </p:nvSpPr>
        <p:spPr bwMode="auto">
          <a:xfrm flipH="1">
            <a:off x="2343150" y="1303338"/>
            <a:ext cx="75247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29" name="Line 205"/>
          <p:cNvSpPr>
            <a:spLocks noChangeShapeType="1"/>
          </p:cNvSpPr>
          <p:nvPr/>
        </p:nvSpPr>
        <p:spPr bwMode="auto">
          <a:xfrm flipH="1">
            <a:off x="3125788" y="1303338"/>
            <a:ext cx="1920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30" name="Line 206"/>
          <p:cNvSpPr>
            <a:spLocks noChangeShapeType="1"/>
          </p:cNvSpPr>
          <p:nvPr/>
        </p:nvSpPr>
        <p:spPr bwMode="auto">
          <a:xfrm flipH="1">
            <a:off x="2343150" y="906463"/>
            <a:ext cx="9747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31" name="Line 207"/>
          <p:cNvSpPr>
            <a:spLocks noChangeShapeType="1"/>
          </p:cNvSpPr>
          <p:nvPr/>
        </p:nvSpPr>
        <p:spPr bwMode="auto">
          <a:xfrm>
            <a:off x="5291138" y="1425575"/>
            <a:ext cx="40481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32" name="Line 208"/>
          <p:cNvSpPr>
            <a:spLocks noChangeShapeType="1"/>
          </p:cNvSpPr>
          <p:nvPr/>
        </p:nvSpPr>
        <p:spPr bwMode="auto">
          <a:xfrm>
            <a:off x="5291138" y="787400"/>
            <a:ext cx="404812"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33" name="Freeform 209"/>
          <p:cNvSpPr>
            <a:spLocks/>
          </p:cNvSpPr>
          <p:nvPr/>
        </p:nvSpPr>
        <p:spPr bwMode="auto">
          <a:xfrm>
            <a:off x="3698875" y="936625"/>
            <a:ext cx="76200" cy="114300"/>
          </a:xfrm>
          <a:custGeom>
            <a:avLst/>
            <a:gdLst>
              <a:gd name="T0" fmla="*/ 0 w 48"/>
              <a:gd name="T1" fmla="*/ 2147483647 h 72"/>
              <a:gd name="T2" fmla="*/ 2147483647 w 48"/>
              <a:gd name="T3" fmla="*/ 2147483647 h 72"/>
              <a:gd name="T4" fmla="*/ 2147483647 w 48"/>
              <a:gd name="T5" fmla="*/ 2147483647 h 72"/>
              <a:gd name="T6" fmla="*/ 2147483647 w 48"/>
              <a:gd name="T7" fmla="*/ 0 h 72"/>
              <a:gd name="T8" fmla="*/ 0 w 48"/>
              <a:gd name="T9" fmla="*/ 2147483647 h 72"/>
              <a:gd name="T10" fmla="*/ 0 60000 65536"/>
              <a:gd name="T11" fmla="*/ 0 60000 65536"/>
              <a:gd name="T12" fmla="*/ 0 60000 65536"/>
              <a:gd name="T13" fmla="*/ 0 60000 65536"/>
              <a:gd name="T14" fmla="*/ 0 60000 65536"/>
              <a:gd name="T15" fmla="*/ 0 w 48"/>
              <a:gd name="T16" fmla="*/ 0 h 72"/>
              <a:gd name="T17" fmla="*/ 48 w 48"/>
              <a:gd name="T18" fmla="*/ 72 h 72"/>
            </a:gdLst>
            <a:ahLst/>
            <a:cxnLst>
              <a:cxn ang="T10">
                <a:pos x="T0" y="T1"/>
              </a:cxn>
              <a:cxn ang="T11">
                <a:pos x="T2" y="T3"/>
              </a:cxn>
              <a:cxn ang="T12">
                <a:pos x="T4" y="T5"/>
              </a:cxn>
              <a:cxn ang="T13">
                <a:pos x="T6" y="T7"/>
              </a:cxn>
              <a:cxn ang="T14">
                <a:pos x="T8" y="T9"/>
              </a:cxn>
            </a:cxnLst>
            <a:rect l="T15" t="T16" r="T17" b="T18"/>
            <a:pathLst>
              <a:path w="48" h="72">
                <a:moveTo>
                  <a:pt x="0" y="72"/>
                </a:moveTo>
                <a:lnTo>
                  <a:pt x="48" y="14"/>
                </a:lnTo>
                <a:lnTo>
                  <a:pt x="39" y="6"/>
                </a:lnTo>
                <a:lnTo>
                  <a:pt x="27" y="0"/>
                </a:lnTo>
                <a:lnTo>
                  <a:pt x="0" y="72"/>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34" name="Freeform 210"/>
          <p:cNvSpPr>
            <a:spLocks/>
          </p:cNvSpPr>
          <p:nvPr/>
        </p:nvSpPr>
        <p:spPr bwMode="auto">
          <a:xfrm>
            <a:off x="3079750" y="1223963"/>
            <a:ext cx="63500" cy="119062"/>
          </a:xfrm>
          <a:custGeom>
            <a:avLst/>
            <a:gdLst>
              <a:gd name="T0" fmla="*/ 2147483647 w 40"/>
              <a:gd name="T1" fmla="*/ 0 h 75"/>
              <a:gd name="T2" fmla="*/ 2147483647 w 40"/>
              <a:gd name="T3" fmla="*/ 2147483647 h 75"/>
              <a:gd name="T4" fmla="*/ 2147483647 w 40"/>
              <a:gd name="T5" fmla="*/ 2147483647 h 75"/>
              <a:gd name="T6" fmla="*/ 2147483647 w 40"/>
              <a:gd name="T7" fmla="*/ 2147483647 h 75"/>
              <a:gd name="T8" fmla="*/ 0 w 40"/>
              <a:gd name="T9" fmla="*/ 2147483647 h 75"/>
              <a:gd name="T10" fmla="*/ 2147483647 w 40"/>
              <a:gd name="T11" fmla="*/ 2147483647 h 75"/>
              <a:gd name="T12" fmla="*/ 2147483647 w 40"/>
              <a:gd name="T13" fmla="*/ 0 h 75"/>
              <a:gd name="T14" fmla="*/ 0 60000 65536"/>
              <a:gd name="T15" fmla="*/ 0 60000 65536"/>
              <a:gd name="T16" fmla="*/ 0 60000 65536"/>
              <a:gd name="T17" fmla="*/ 0 60000 65536"/>
              <a:gd name="T18" fmla="*/ 0 60000 65536"/>
              <a:gd name="T19" fmla="*/ 0 60000 65536"/>
              <a:gd name="T20" fmla="*/ 0 60000 65536"/>
              <a:gd name="T21" fmla="*/ 0 w 40"/>
              <a:gd name="T22" fmla="*/ 0 h 75"/>
              <a:gd name="T23" fmla="*/ 40 w 40"/>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75">
                <a:moveTo>
                  <a:pt x="40" y="0"/>
                </a:moveTo>
                <a:lnTo>
                  <a:pt x="29" y="50"/>
                </a:lnTo>
                <a:lnTo>
                  <a:pt x="25" y="75"/>
                </a:lnTo>
                <a:lnTo>
                  <a:pt x="11" y="71"/>
                </a:lnTo>
                <a:lnTo>
                  <a:pt x="0" y="66"/>
                </a:lnTo>
                <a:lnTo>
                  <a:pt x="10" y="50"/>
                </a:lnTo>
                <a:lnTo>
                  <a:pt x="40"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35" name="Line 211"/>
          <p:cNvSpPr>
            <a:spLocks noChangeShapeType="1"/>
          </p:cNvSpPr>
          <p:nvPr/>
        </p:nvSpPr>
        <p:spPr bwMode="auto">
          <a:xfrm>
            <a:off x="3979863" y="2185988"/>
            <a:ext cx="15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36" name="Line 212"/>
          <p:cNvSpPr>
            <a:spLocks noChangeShapeType="1"/>
          </p:cNvSpPr>
          <p:nvPr/>
        </p:nvSpPr>
        <p:spPr bwMode="auto">
          <a:xfrm flipH="1">
            <a:off x="4289425" y="1914525"/>
            <a:ext cx="173038"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37" name="Rectangle 213"/>
          <p:cNvSpPr>
            <a:spLocks noChangeArrowheads="1"/>
          </p:cNvSpPr>
          <p:nvPr/>
        </p:nvSpPr>
        <p:spPr bwMode="auto">
          <a:xfrm>
            <a:off x="4068763" y="1804988"/>
            <a:ext cx="220662" cy="219075"/>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38" name="Rectangle 214"/>
          <p:cNvSpPr>
            <a:spLocks noChangeArrowheads="1"/>
          </p:cNvSpPr>
          <p:nvPr/>
        </p:nvSpPr>
        <p:spPr bwMode="auto">
          <a:xfrm>
            <a:off x="4130675" y="1831975"/>
            <a:ext cx="1158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M</a:t>
            </a:r>
            <a:endParaRPr lang="en-US" smtClean="0">
              <a:solidFill>
                <a:srgbClr val="000000"/>
              </a:solidFill>
            </a:endParaRPr>
          </a:p>
        </p:txBody>
      </p:sp>
      <p:sp>
        <p:nvSpPr>
          <p:cNvPr id="26839" name="Rectangle 215"/>
          <p:cNvSpPr>
            <a:spLocks noChangeArrowheads="1"/>
          </p:cNvSpPr>
          <p:nvPr/>
        </p:nvSpPr>
        <p:spPr bwMode="auto">
          <a:xfrm>
            <a:off x="6026150" y="191928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6840" name="Rectangle 216"/>
          <p:cNvSpPr>
            <a:spLocks noChangeArrowheads="1"/>
          </p:cNvSpPr>
          <p:nvPr/>
        </p:nvSpPr>
        <p:spPr bwMode="auto">
          <a:xfrm>
            <a:off x="6134100"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6841" name="Rectangle 217"/>
          <p:cNvSpPr>
            <a:spLocks noChangeArrowheads="1"/>
          </p:cNvSpPr>
          <p:nvPr/>
        </p:nvSpPr>
        <p:spPr bwMode="auto">
          <a:xfrm>
            <a:off x="6219825"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U</a:t>
            </a:r>
            <a:endParaRPr lang="en-US" smtClean="0">
              <a:solidFill>
                <a:srgbClr val="000000"/>
              </a:solidFill>
            </a:endParaRPr>
          </a:p>
        </p:txBody>
      </p:sp>
      <p:sp>
        <p:nvSpPr>
          <p:cNvPr id="26842" name="Rectangle 218"/>
          <p:cNvSpPr>
            <a:spLocks noChangeArrowheads="1"/>
          </p:cNvSpPr>
          <p:nvPr/>
        </p:nvSpPr>
        <p:spPr bwMode="auto">
          <a:xfrm>
            <a:off x="6313488"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R</a:t>
            </a:r>
            <a:endParaRPr lang="en-US" smtClean="0">
              <a:solidFill>
                <a:srgbClr val="000000"/>
              </a:solidFill>
            </a:endParaRPr>
          </a:p>
        </p:txBody>
      </p:sp>
      <p:sp>
        <p:nvSpPr>
          <p:cNvPr id="26843" name="Rectangle 219"/>
          <p:cNvSpPr>
            <a:spLocks noChangeArrowheads="1"/>
          </p:cNvSpPr>
          <p:nvPr/>
        </p:nvSpPr>
        <p:spPr bwMode="auto">
          <a:xfrm>
            <a:off x="6407150" y="1919288"/>
            <a:ext cx="85725"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F</a:t>
            </a:r>
            <a:endParaRPr lang="en-US" smtClean="0">
              <a:solidFill>
                <a:srgbClr val="000000"/>
              </a:solidFill>
            </a:endParaRPr>
          </a:p>
        </p:txBody>
      </p:sp>
      <p:sp>
        <p:nvSpPr>
          <p:cNvPr id="26844" name="Rectangle 220"/>
          <p:cNvSpPr>
            <a:spLocks noChangeArrowheads="1"/>
          </p:cNvSpPr>
          <p:nvPr/>
        </p:nvSpPr>
        <p:spPr bwMode="auto">
          <a:xfrm>
            <a:off x="6486525"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a:t>
            </a:r>
            <a:endParaRPr lang="en-US" smtClean="0">
              <a:solidFill>
                <a:srgbClr val="000000"/>
              </a:solidFill>
            </a:endParaRPr>
          </a:p>
        </p:txBody>
      </p:sp>
      <p:sp>
        <p:nvSpPr>
          <p:cNvPr id="26845" name="Rectangle 221"/>
          <p:cNvSpPr>
            <a:spLocks noChangeArrowheads="1"/>
          </p:cNvSpPr>
          <p:nvPr/>
        </p:nvSpPr>
        <p:spPr bwMode="auto">
          <a:xfrm>
            <a:off x="6573838" y="1919288"/>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C</a:t>
            </a:r>
            <a:endParaRPr lang="en-US" smtClean="0">
              <a:solidFill>
                <a:srgbClr val="000000"/>
              </a:solidFill>
            </a:endParaRPr>
          </a:p>
        </p:txBody>
      </p:sp>
      <p:sp>
        <p:nvSpPr>
          <p:cNvPr id="26846" name="Rectangle 222"/>
          <p:cNvSpPr>
            <a:spLocks noChangeArrowheads="1"/>
          </p:cNvSpPr>
          <p:nvPr/>
        </p:nvSpPr>
        <p:spPr bwMode="auto">
          <a:xfrm>
            <a:off x="6667500"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E</a:t>
            </a:r>
            <a:endParaRPr lang="en-US" smtClean="0">
              <a:solidFill>
                <a:srgbClr val="000000"/>
              </a:solidFill>
            </a:endParaRPr>
          </a:p>
        </p:txBody>
      </p:sp>
      <p:sp>
        <p:nvSpPr>
          <p:cNvPr id="26847" name="Rectangle 223"/>
          <p:cNvSpPr>
            <a:spLocks noChangeArrowheads="1"/>
          </p:cNvSpPr>
          <p:nvPr/>
        </p:nvSpPr>
        <p:spPr bwMode="auto">
          <a:xfrm>
            <a:off x="6753225" y="1919288"/>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6848" name="Rectangle 224"/>
          <p:cNvSpPr>
            <a:spLocks noChangeArrowheads="1"/>
          </p:cNvSpPr>
          <p:nvPr/>
        </p:nvSpPr>
        <p:spPr bwMode="auto">
          <a:xfrm>
            <a:off x="3113088"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6</a:t>
            </a:r>
            <a:endParaRPr lang="en-US" smtClean="0">
              <a:solidFill>
                <a:srgbClr val="000000"/>
              </a:solidFill>
            </a:endParaRPr>
          </a:p>
        </p:txBody>
      </p:sp>
      <p:sp>
        <p:nvSpPr>
          <p:cNvPr id="26849" name="Rectangle 225"/>
          <p:cNvSpPr>
            <a:spLocks noChangeArrowheads="1"/>
          </p:cNvSpPr>
          <p:nvPr/>
        </p:nvSpPr>
        <p:spPr bwMode="auto">
          <a:xfrm>
            <a:off x="3184525" y="29495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850" name="Rectangle 226"/>
          <p:cNvSpPr>
            <a:spLocks noChangeArrowheads="1"/>
          </p:cNvSpPr>
          <p:nvPr/>
        </p:nvSpPr>
        <p:spPr bwMode="auto">
          <a:xfrm>
            <a:off x="325596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6851" name="Rectangle 227"/>
          <p:cNvSpPr>
            <a:spLocks noChangeArrowheads="1"/>
          </p:cNvSpPr>
          <p:nvPr/>
        </p:nvSpPr>
        <p:spPr bwMode="auto">
          <a:xfrm>
            <a:off x="3328988" y="29495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852" name="Rectangle 228"/>
          <p:cNvSpPr>
            <a:spLocks noChangeArrowheads="1"/>
          </p:cNvSpPr>
          <p:nvPr/>
        </p:nvSpPr>
        <p:spPr bwMode="auto">
          <a:xfrm>
            <a:off x="336391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6853" name="Rectangle 229"/>
          <p:cNvSpPr>
            <a:spLocks noChangeArrowheads="1"/>
          </p:cNvSpPr>
          <p:nvPr/>
        </p:nvSpPr>
        <p:spPr bwMode="auto">
          <a:xfrm>
            <a:off x="3436938"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6854" name="Rectangle 230"/>
          <p:cNvSpPr>
            <a:spLocks noChangeArrowheads="1"/>
          </p:cNvSpPr>
          <p:nvPr/>
        </p:nvSpPr>
        <p:spPr bwMode="auto">
          <a:xfrm>
            <a:off x="2849563" y="29495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6855" name="Rectangle 231"/>
          <p:cNvSpPr>
            <a:spLocks noChangeArrowheads="1"/>
          </p:cNvSpPr>
          <p:nvPr/>
        </p:nvSpPr>
        <p:spPr bwMode="auto">
          <a:xfrm>
            <a:off x="2922588" y="2949575"/>
            <a:ext cx="9366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X</a:t>
            </a:r>
            <a:endParaRPr lang="en-US" smtClean="0">
              <a:solidFill>
                <a:srgbClr val="000000"/>
              </a:solidFill>
            </a:endParaRPr>
          </a:p>
        </p:txBody>
      </p:sp>
      <p:sp>
        <p:nvSpPr>
          <p:cNvPr id="26856" name="Line 232"/>
          <p:cNvSpPr>
            <a:spLocks noChangeShapeType="1"/>
          </p:cNvSpPr>
          <p:nvPr/>
        </p:nvSpPr>
        <p:spPr bwMode="auto">
          <a:xfrm flipV="1">
            <a:off x="3033713" y="2979738"/>
            <a:ext cx="42862" cy="10477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57" name="Freeform 233"/>
          <p:cNvSpPr>
            <a:spLocks/>
          </p:cNvSpPr>
          <p:nvPr/>
        </p:nvSpPr>
        <p:spPr bwMode="auto">
          <a:xfrm>
            <a:off x="3017838" y="2989263"/>
            <a:ext cx="74612" cy="92075"/>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4"/>
                </a:moveTo>
                <a:cubicBezTo>
                  <a:pt x="23" y="11"/>
                  <a:pt x="23" y="11"/>
                  <a:pt x="23" y="11"/>
                </a:cubicBezTo>
                <a:cubicBezTo>
                  <a:pt x="22" y="8"/>
                  <a:pt x="22" y="8"/>
                  <a:pt x="22" y="8"/>
                </a:cubicBezTo>
                <a:cubicBezTo>
                  <a:pt x="18" y="0"/>
                  <a:pt x="5" y="0"/>
                  <a:pt x="1" y="10"/>
                </a:cubicBezTo>
                <a:cubicBezTo>
                  <a:pt x="0" y="13"/>
                  <a:pt x="0" y="13"/>
                  <a:pt x="0" y="13"/>
                </a:cubicBezTo>
                <a:cubicBezTo>
                  <a:pt x="0" y="16"/>
                  <a:pt x="0" y="16"/>
                  <a:pt x="0" y="16"/>
                </a:cubicBezTo>
                <a:cubicBezTo>
                  <a:pt x="2" y="27"/>
                  <a:pt x="17" y="30"/>
                  <a:pt x="22" y="20"/>
                </a:cubicBezTo>
                <a:cubicBezTo>
                  <a:pt x="23" y="17"/>
                  <a:pt x="23" y="17"/>
                  <a:pt x="23" y="17"/>
                </a:cubicBezTo>
                <a:cubicBezTo>
                  <a:pt x="24" y="14"/>
                  <a:pt x="24" y="14"/>
                  <a:pt x="24"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58" name="Rectangle 234"/>
          <p:cNvSpPr>
            <a:spLocks noChangeArrowheads="1"/>
          </p:cNvSpPr>
          <p:nvPr/>
        </p:nvSpPr>
        <p:spPr bwMode="auto">
          <a:xfrm>
            <a:off x="492125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6859" name="Rectangle 235"/>
          <p:cNvSpPr>
            <a:spLocks noChangeArrowheads="1"/>
          </p:cNvSpPr>
          <p:nvPr/>
        </p:nvSpPr>
        <p:spPr bwMode="auto">
          <a:xfrm>
            <a:off x="4992688" y="19843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6860" name="Rectangle 236"/>
          <p:cNvSpPr>
            <a:spLocks noChangeArrowheads="1"/>
          </p:cNvSpPr>
          <p:nvPr/>
        </p:nvSpPr>
        <p:spPr bwMode="auto">
          <a:xfrm>
            <a:off x="5065713" y="19843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861" name="Rectangle 237"/>
          <p:cNvSpPr>
            <a:spLocks noChangeArrowheads="1"/>
          </p:cNvSpPr>
          <p:nvPr/>
        </p:nvSpPr>
        <p:spPr bwMode="auto">
          <a:xfrm>
            <a:off x="5100638" y="19843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6862" name="Rectangle 238"/>
          <p:cNvSpPr>
            <a:spLocks noChangeArrowheads="1"/>
          </p:cNvSpPr>
          <p:nvPr/>
        </p:nvSpPr>
        <p:spPr bwMode="auto">
          <a:xfrm>
            <a:off x="5180013" y="19843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863" name="Rectangle 239"/>
          <p:cNvSpPr>
            <a:spLocks noChangeArrowheads="1"/>
          </p:cNvSpPr>
          <p:nvPr/>
        </p:nvSpPr>
        <p:spPr bwMode="auto">
          <a:xfrm>
            <a:off x="525145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6864" name="Rectangle 240"/>
          <p:cNvSpPr>
            <a:spLocks noChangeArrowheads="1"/>
          </p:cNvSpPr>
          <p:nvPr/>
        </p:nvSpPr>
        <p:spPr bwMode="auto">
          <a:xfrm>
            <a:off x="5322888" y="19843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865" name="Rectangle 241"/>
          <p:cNvSpPr>
            <a:spLocks noChangeArrowheads="1"/>
          </p:cNvSpPr>
          <p:nvPr/>
        </p:nvSpPr>
        <p:spPr bwMode="auto">
          <a:xfrm>
            <a:off x="5359400" y="19843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6866" name="Line 242"/>
          <p:cNvSpPr>
            <a:spLocks noChangeShapeType="1"/>
          </p:cNvSpPr>
          <p:nvPr/>
        </p:nvSpPr>
        <p:spPr bwMode="auto">
          <a:xfrm>
            <a:off x="4779963" y="2066925"/>
            <a:ext cx="10160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67" name="Line 243"/>
          <p:cNvSpPr>
            <a:spLocks noChangeShapeType="1"/>
          </p:cNvSpPr>
          <p:nvPr/>
        </p:nvSpPr>
        <p:spPr bwMode="auto">
          <a:xfrm>
            <a:off x="4462463" y="2066925"/>
            <a:ext cx="317500"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68" name="Rectangle 244"/>
          <p:cNvSpPr>
            <a:spLocks noChangeArrowheads="1"/>
          </p:cNvSpPr>
          <p:nvPr/>
        </p:nvSpPr>
        <p:spPr bwMode="auto">
          <a:xfrm>
            <a:off x="6234113" y="2598738"/>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869" name="Rectangle 245"/>
          <p:cNvSpPr>
            <a:spLocks noChangeArrowheads="1"/>
          </p:cNvSpPr>
          <p:nvPr/>
        </p:nvSpPr>
        <p:spPr bwMode="auto">
          <a:xfrm>
            <a:off x="6305550"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6870" name="Rectangle 246"/>
          <p:cNvSpPr>
            <a:spLocks noChangeArrowheads="1"/>
          </p:cNvSpPr>
          <p:nvPr/>
        </p:nvSpPr>
        <p:spPr bwMode="auto">
          <a:xfrm>
            <a:off x="6378575" y="2598738"/>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871" name="Rectangle 247"/>
          <p:cNvSpPr>
            <a:spLocks noChangeArrowheads="1"/>
          </p:cNvSpPr>
          <p:nvPr/>
        </p:nvSpPr>
        <p:spPr bwMode="auto">
          <a:xfrm>
            <a:off x="6413500"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3</a:t>
            </a:r>
            <a:endParaRPr lang="en-US" smtClean="0">
              <a:solidFill>
                <a:srgbClr val="000000"/>
              </a:solidFill>
            </a:endParaRPr>
          </a:p>
        </p:txBody>
      </p:sp>
      <p:sp>
        <p:nvSpPr>
          <p:cNvPr id="26872" name="Rectangle 248"/>
          <p:cNvSpPr>
            <a:spLocks noChangeArrowheads="1"/>
          </p:cNvSpPr>
          <p:nvPr/>
        </p:nvSpPr>
        <p:spPr bwMode="auto">
          <a:xfrm>
            <a:off x="6072188" y="2598738"/>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6873" name="Rectangle 249"/>
          <p:cNvSpPr>
            <a:spLocks noChangeArrowheads="1"/>
          </p:cNvSpPr>
          <p:nvPr/>
        </p:nvSpPr>
        <p:spPr bwMode="auto">
          <a:xfrm>
            <a:off x="6143625" y="2598738"/>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5</a:t>
            </a:r>
            <a:endParaRPr lang="en-US" smtClean="0">
              <a:solidFill>
                <a:srgbClr val="000000"/>
              </a:solidFill>
            </a:endParaRPr>
          </a:p>
        </p:txBody>
      </p:sp>
      <p:sp>
        <p:nvSpPr>
          <p:cNvPr id="26874" name="Line 250"/>
          <p:cNvSpPr>
            <a:spLocks noChangeShapeType="1"/>
          </p:cNvSpPr>
          <p:nvPr/>
        </p:nvSpPr>
        <p:spPr bwMode="auto">
          <a:xfrm flipV="1">
            <a:off x="6280150" y="2771775"/>
            <a:ext cx="1588" cy="2206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75" name="Line 251"/>
          <p:cNvSpPr>
            <a:spLocks noChangeShapeType="1"/>
          </p:cNvSpPr>
          <p:nvPr/>
        </p:nvSpPr>
        <p:spPr bwMode="auto">
          <a:xfrm>
            <a:off x="6280150" y="2354263"/>
            <a:ext cx="1588" cy="2381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76" name="Rectangle 252"/>
          <p:cNvSpPr>
            <a:spLocks noChangeArrowheads="1"/>
          </p:cNvSpPr>
          <p:nvPr/>
        </p:nvSpPr>
        <p:spPr bwMode="auto">
          <a:xfrm>
            <a:off x="5832475" y="3013075"/>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S</a:t>
            </a:r>
            <a:endParaRPr lang="en-US" smtClean="0">
              <a:solidFill>
                <a:srgbClr val="000000"/>
              </a:solidFill>
            </a:endParaRPr>
          </a:p>
        </p:txBody>
      </p:sp>
      <p:sp>
        <p:nvSpPr>
          <p:cNvPr id="26877" name="Line 253"/>
          <p:cNvSpPr>
            <a:spLocks noChangeShapeType="1"/>
          </p:cNvSpPr>
          <p:nvPr/>
        </p:nvSpPr>
        <p:spPr bwMode="auto">
          <a:xfrm flipV="1">
            <a:off x="5953125" y="3044825"/>
            <a:ext cx="42863" cy="1031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78" name="Freeform 254"/>
          <p:cNvSpPr>
            <a:spLocks/>
          </p:cNvSpPr>
          <p:nvPr/>
        </p:nvSpPr>
        <p:spPr bwMode="auto">
          <a:xfrm>
            <a:off x="5937250" y="3052763"/>
            <a:ext cx="74613" cy="92075"/>
          </a:xfrm>
          <a:custGeom>
            <a:avLst/>
            <a:gdLst>
              <a:gd name="T0" fmla="*/ 2147483647 w 24"/>
              <a:gd name="T1" fmla="*/ 2147483647 h 30"/>
              <a:gd name="T2" fmla="*/ 2147483647 w 24"/>
              <a:gd name="T3" fmla="*/ 2147483647 h 30"/>
              <a:gd name="T4" fmla="*/ 2147483647 w 24"/>
              <a:gd name="T5" fmla="*/ 2147483647 h 30"/>
              <a:gd name="T6" fmla="*/ 2147483647 w 24"/>
              <a:gd name="T7" fmla="*/ 2147483647 h 30"/>
              <a:gd name="T8" fmla="*/ 0 w 24"/>
              <a:gd name="T9" fmla="*/ 2147483647 h 30"/>
              <a:gd name="T10" fmla="*/ 0 w 24"/>
              <a:gd name="T11" fmla="*/ 2147483647 h 30"/>
              <a:gd name="T12" fmla="*/ 2147483647 w 24"/>
              <a:gd name="T13" fmla="*/ 2147483647 h 30"/>
              <a:gd name="T14" fmla="*/ 2147483647 w 24"/>
              <a:gd name="T15" fmla="*/ 2147483647 h 30"/>
              <a:gd name="T16" fmla="*/ 2147483647 w 24"/>
              <a:gd name="T17" fmla="*/ 2147483647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0"/>
              <a:gd name="T29" fmla="*/ 24 w 2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0">
                <a:moveTo>
                  <a:pt x="24" y="14"/>
                </a:moveTo>
                <a:cubicBezTo>
                  <a:pt x="23" y="11"/>
                  <a:pt x="23" y="11"/>
                  <a:pt x="23" y="11"/>
                </a:cubicBezTo>
                <a:cubicBezTo>
                  <a:pt x="22" y="8"/>
                  <a:pt x="22" y="8"/>
                  <a:pt x="22" y="8"/>
                </a:cubicBezTo>
                <a:cubicBezTo>
                  <a:pt x="17" y="0"/>
                  <a:pt x="5" y="0"/>
                  <a:pt x="1" y="10"/>
                </a:cubicBezTo>
                <a:cubicBezTo>
                  <a:pt x="0" y="13"/>
                  <a:pt x="0" y="13"/>
                  <a:pt x="0" y="13"/>
                </a:cubicBezTo>
                <a:cubicBezTo>
                  <a:pt x="0" y="16"/>
                  <a:pt x="0" y="16"/>
                  <a:pt x="0" y="16"/>
                </a:cubicBezTo>
                <a:cubicBezTo>
                  <a:pt x="2" y="27"/>
                  <a:pt x="17" y="30"/>
                  <a:pt x="22" y="20"/>
                </a:cubicBezTo>
                <a:cubicBezTo>
                  <a:pt x="23" y="17"/>
                  <a:pt x="23" y="17"/>
                  <a:pt x="23" y="17"/>
                </a:cubicBezTo>
                <a:cubicBezTo>
                  <a:pt x="24" y="14"/>
                  <a:pt x="24" y="14"/>
                  <a:pt x="24" y="14"/>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79" name="Rectangle 255"/>
          <p:cNvSpPr>
            <a:spLocks noChangeArrowheads="1"/>
          </p:cNvSpPr>
          <p:nvPr/>
        </p:nvSpPr>
        <p:spPr bwMode="auto">
          <a:xfrm>
            <a:off x="603091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1</a:t>
            </a:r>
            <a:endParaRPr lang="en-US" smtClean="0">
              <a:solidFill>
                <a:srgbClr val="000000"/>
              </a:solidFill>
            </a:endParaRPr>
          </a:p>
        </p:txBody>
      </p:sp>
      <p:sp>
        <p:nvSpPr>
          <p:cNvPr id="26880" name="Rectangle 256"/>
          <p:cNvSpPr>
            <a:spLocks noChangeArrowheads="1"/>
          </p:cNvSpPr>
          <p:nvPr/>
        </p:nvSpPr>
        <p:spPr bwMode="auto">
          <a:xfrm>
            <a:off x="6103938"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7</a:t>
            </a:r>
            <a:endParaRPr lang="en-US" smtClean="0">
              <a:solidFill>
                <a:srgbClr val="000000"/>
              </a:solidFill>
            </a:endParaRPr>
          </a:p>
        </p:txBody>
      </p:sp>
      <p:sp>
        <p:nvSpPr>
          <p:cNvPr id="26881" name="Rectangle 257"/>
          <p:cNvSpPr>
            <a:spLocks noChangeArrowheads="1"/>
          </p:cNvSpPr>
          <p:nvPr/>
        </p:nvSpPr>
        <p:spPr bwMode="auto">
          <a:xfrm>
            <a:off x="6175375" y="3013075"/>
            <a:ext cx="762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882" name="Rectangle 258"/>
          <p:cNvSpPr>
            <a:spLocks noChangeArrowheads="1"/>
          </p:cNvSpPr>
          <p:nvPr/>
        </p:nvSpPr>
        <p:spPr bwMode="auto">
          <a:xfrm>
            <a:off x="624681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6883" name="Rectangle 259"/>
          <p:cNvSpPr>
            <a:spLocks noChangeArrowheads="1"/>
          </p:cNvSpPr>
          <p:nvPr/>
        </p:nvSpPr>
        <p:spPr bwMode="auto">
          <a:xfrm>
            <a:off x="6318250" y="3013075"/>
            <a:ext cx="381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a:t>
            </a:r>
            <a:endParaRPr lang="en-US" smtClean="0">
              <a:solidFill>
                <a:srgbClr val="000000"/>
              </a:solidFill>
            </a:endParaRPr>
          </a:p>
        </p:txBody>
      </p:sp>
      <p:sp>
        <p:nvSpPr>
          <p:cNvPr id="26884" name="Rectangle 260"/>
          <p:cNvSpPr>
            <a:spLocks noChangeArrowheads="1"/>
          </p:cNvSpPr>
          <p:nvPr/>
        </p:nvSpPr>
        <p:spPr bwMode="auto">
          <a:xfrm>
            <a:off x="6354763" y="3013075"/>
            <a:ext cx="77787"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0</a:t>
            </a:r>
            <a:endParaRPr lang="en-US" smtClean="0">
              <a:solidFill>
                <a:srgbClr val="000000"/>
              </a:solidFill>
            </a:endParaRPr>
          </a:p>
        </p:txBody>
      </p:sp>
      <p:sp>
        <p:nvSpPr>
          <p:cNvPr id="26885" name="Rectangle 261"/>
          <p:cNvSpPr>
            <a:spLocks noChangeArrowheads="1"/>
          </p:cNvSpPr>
          <p:nvPr/>
        </p:nvSpPr>
        <p:spPr bwMode="auto">
          <a:xfrm>
            <a:off x="6426200" y="3013075"/>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2</a:t>
            </a:r>
            <a:endParaRPr lang="en-US" smtClean="0">
              <a:solidFill>
                <a:srgbClr val="000000"/>
              </a:solidFill>
            </a:endParaRPr>
          </a:p>
        </p:txBody>
      </p:sp>
      <p:sp>
        <p:nvSpPr>
          <p:cNvPr id="26886" name="Line 262"/>
          <p:cNvSpPr>
            <a:spLocks noChangeShapeType="1"/>
          </p:cNvSpPr>
          <p:nvPr/>
        </p:nvSpPr>
        <p:spPr bwMode="auto">
          <a:xfrm>
            <a:off x="5632450" y="3095625"/>
            <a:ext cx="161925"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887" name="Freeform 263"/>
          <p:cNvSpPr>
            <a:spLocks/>
          </p:cNvSpPr>
          <p:nvPr/>
        </p:nvSpPr>
        <p:spPr bwMode="auto">
          <a:xfrm>
            <a:off x="4462463" y="2049463"/>
            <a:ext cx="119062" cy="39687"/>
          </a:xfrm>
          <a:custGeom>
            <a:avLst/>
            <a:gdLst>
              <a:gd name="T0" fmla="*/ 0 w 75"/>
              <a:gd name="T1" fmla="*/ 2147483647 h 25"/>
              <a:gd name="T2" fmla="*/ 2147483647 w 75"/>
              <a:gd name="T3" fmla="*/ 0 h 25"/>
              <a:gd name="T4" fmla="*/ 2147483647 w 75"/>
              <a:gd name="T5" fmla="*/ 2147483647 h 25"/>
              <a:gd name="T6" fmla="*/ 0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0" y="11"/>
                </a:moveTo>
                <a:lnTo>
                  <a:pt x="75" y="0"/>
                </a:lnTo>
                <a:lnTo>
                  <a:pt x="75" y="25"/>
                </a:lnTo>
                <a:lnTo>
                  <a:pt x="0"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888" name="Freeform 264"/>
          <p:cNvSpPr>
            <a:spLocks/>
          </p:cNvSpPr>
          <p:nvPr/>
        </p:nvSpPr>
        <p:spPr bwMode="auto">
          <a:xfrm>
            <a:off x="4462463" y="2049463"/>
            <a:ext cx="119062" cy="39687"/>
          </a:xfrm>
          <a:custGeom>
            <a:avLst/>
            <a:gdLst>
              <a:gd name="T0" fmla="*/ 0 w 75"/>
              <a:gd name="T1" fmla="*/ 2147483647 h 25"/>
              <a:gd name="T2" fmla="*/ 2147483647 w 75"/>
              <a:gd name="T3" fmla="*/ 0 h 25"/>
              <a:gd name="T4" fmla="*/ 2147483647 w 75"/>
              <a:gd name="T5" fmla="*/ 2147483647 h 25"/>
              <a:gd name="T6" fmla="*/ 0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0" y="11"/>
                </a:moveTo>
                <a:lnTo>
                  <a:pt x="75" y="0"/>
                </a:lnTo>
                <a:lnTo>
                  <a:pt x="75" y="25"/>
                </a:lnTo>
                <a:lnTo>
                  <a:pt x="0" y="11"/>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89" name="Freeform 265"/>
          <p:cNvSpPr>
            <a:spLocks/>
          </p:cNvSpPr>
          <p:nvPr/>
        </p:nvSpPr>
        <p:spPr bwMode="auto">
          <a:xfrm>
            <a:off x="4660900" y="2049463"/>
            <a:ext cx="119063" cy="39687"/>
          </a:xfrm>
          <a:custGeom>
            <a:avLst/>
            <a:gdLst>
              <a:gd name="T0" fmla="*/ 2147483647 w 75"/>
              <a:gd name="T1" fmla="*/ 2147483647 h 25"/>
              <a:gd name="T2" fmla="*/ 0 w 75"/>
              <a:gd name="T3" fmla="*/ 2147483647 h 25"/>
              <a:gd name="T4" fmla="*/ 0 w 75"/>
              <a:gd name="T5" fmla="*/ 0 h 25"/>
              <a:gd name="T6" fmla="*/ 2147483647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75" y="11"/>
                </a:moveTo>
                <a:lnTo>
                  <a:pt x="0" y="25"/>
                </a:lnTo>
                <a:lnTo>
                  <a:pt x="0" y="0"/>
                </a:lnTo>
                <a:lnTo>
                  <a:pt x="75" y="1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890" name="Freeform 266"/>
          <p:cNvSpPr>
            <a:spLocks/>
          </p:cNvSpPr>
          <p:nvPr/>
        </p:nvSpPr>
        <p:spPr bwMode="auto">
          <a:xfrm>
            <a:off x="4660900" y="2049463"/>
            <a:ext cx="119063" cy="39687"/>
          </a:xfrm>
          <a:custGeom>
            <a:avLst/>
            <a:gdLst>
              <a:gd name="T0" fmla="*/ 2147483647 w 75"/>
              <a:gd name="T1" fmla="*/ 2147483647 h 25"/>
              <a:gd name="T2" fmla="*/ 0 w 75"/>
              <a:gd name="T3" fmla="*/ 2147483647 h 25"/>
              <a:gd name="T4" fmla="*/ 0 w 75"/>
              <a:gd name="T5" fmla="*/ 0 h 25"/>
              <a:gd name="T6" fmla="*/ 2147483647 w 75"/>
              <a:gd name="T7" fmla="*/ 2147483647 h 25"/>
              <a:gd name="T8" fmla="*/ 0 60000 65536"/>
              <a:gd name="T9" fmla="*/ 0 60000 65536"/>
              <a:gd name="T10" fmla="*/ 0 60000 65536"/>
              <a:gd name="T11" fmla="*/ 0 60000 65536"/>
              <a:gd name="T12" fmla="*/ 0 w 75"/>
              <a:gd name="T13" fmla="*/ 0 h 25"/>
              <a:gd name="T14" fmla="*/ 75 w 75"/>
              <a:gd name="T15" fmla="*/ 25 h 25"/>
            </a:gdLst>
            <a:ahLst/>
            <a:cxnLst>
              <a:cxn ang="T8">
                <a:pos x="T0" y="T1"/>
              </a:cxn>
              <a:cxn ang="T9">
                <a:pos x="T2" y="T3"/>
              </a:cxn>
              <a:cxn ang="T10">
                <a:pos x="T4" y="T5"/>
              </a:cxn>
              <a:cxn ang="T11">
                <a:pos x="T6" y="T7"/>
              </a:cxn>
            </a:cxnLst>
            <a:rect l="T12" t="T13" r="T14" b="T15"/>
            <a:pathLst>
              <a:path w="75" h="25">
                <a:moveTo>
                  <a:pt x="75" y="11"/>
                </a:moveTo>
                <a:lnTo>
                  <a:pt x="0" y="25"/>
                </a:lnTo>
                <a:lnTo>
                  <a:pt x="0" y="0"/>
                </a:lnTo>
                <a:lnTo>
                  <a:pt x="75" y="11"/>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91" name="Freeform 267"/>
          <p:cNvSpPr>
            <a:spLocks/>
          </p:cNvSpPr>
          <p:nvPr/>
        </p:nvSpPr>
        <p:spPr bwMode="auto">
          <a:xfrm>
            <a:off x="6257925" y="2873375"/>
            <a:ext cx="39688"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4" y="75"/>
                </a:moveTo>
                <a:lnTo>
                  <a:pt x="0" y="0"/>
                </a:lnTo>
                <a:lnTo>
                  <a:pt x="25" y="0"/>
                </a:lnTo>
                <a:lnTo>
                  <a:pt x="14"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892" name="Freeform 268"/>
          <p:cNvSpPr>
            <a:spLocks/>
          </p:cNvSpPr>
          <p:nvPr/>
        </p:nvSpPr>
        <p:spPr bwMode="auto">
          <a:xfrm>
            <a:off x="6257925" y="2873375"/>
            <a:ext cx="39688" cy="119063"/>
          </a:xfrm>
          <a:custGeom>
            <a:avLst/>
            <a:gdLst>
              <a:gd name="T0" fmla="*/ 2147483647 w 25"/>
              <a:gd name="T1" fmla="*/ 2147483647 h 75"/>
              <a:gd name="T2" fmla="*/ 0 w 25"/>
              <a:gd name="T3" fmla="*/ 0 h 75"/>
              <a:gd name="T4" fmla="*/ 2147483647 w 25"/>
              <a:gd name="T5" fmla="*/ 0 h 75"/>
              <a:gd name="T6" fmla="*/ 2147483647 w 25"/>
              <a:gd name="T7" fmla="*/ 2147483647 h 75"/>
              <a:gd name="T8" fmla="*/ 0 60000 65536"/>
              <a:gd name="T9" fmla="*/ 0 60000 65536"/>
              <a:gd name="T10" fmla="*/ 0 60000 65536"/>
              <a:gd name="T11" fmla="*/ 0 60000 65536"/>
              <a:gd name="T12" fmla="*/ 0 w 25"/>
              <a:gd name="T13" fmla="*/ 0 h 75"/>
              <a:gd name="T14" fmla="*/ 25 w 25"/>
              <a:gd name="T15" fmla="*/ 75 h 75"/>
            </a:gdLst>
            <a:ahLst/>
            <a:cxnLst>
              <a:cxn ang="T8">
                <a:pos x="T0" y="T1"/>
              </a:cxn>
              <a:cxn ang="T9">
                <a:pos x="T2" y="T3"/>
              </a:cxn>
              <a:cxn ang="T10">
                <a:pos x="T4" y="T5"/>
              </a:cxn>
              <a:cxn ang="T11">
                <a:pos x="T6" y="T7"/>
              </a:cxn>
            </a:cxnLst>
            <a:rect l="T12" t="T13" r="T14" b="T15"/>
            <a:pathLst>
              <a:path w="25" h="75">
                <a:moveTo>
                  <a:pt x="14" y="75"/>
                </a:moveTo>
                <a:lnTo>
                  <a:pt x="0" y="0"/>
                </a:lnTo>
                <a:lnTo>
                  <a:pt x="25" y="0"/>
                </a:lnTo>
                <a:lnTo>
                  <a:pt x="14" y="75"/>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93" name="Freeform 269"/>
          <p:cNvSpPr>
            <a:spLocks/>
          </p:cNvSpPr>
          <p:nvPr/>
        </p:nvSpPr>
        <p:spPr bwMode="auto">
          <a:xfrm>
            <a:off x="6257925" y="2354263"/>
            <a:ext cx="39688" cy="122237"/>
          </a:xfrm>
          <a:custGeom>
            <a:avLst/>
            <a:gdLst>
              <a:gd name="T0" fmla="*/ 2147483647 w 25"/>
              <a:gd name="T1" fmla="*/ 0 h 77"/>
              <a:gd name="T2" fmla="*/ 2147483647 w 25"/>
              <a:gd name="T3" fmla="*/ 2147483647 h 77"/>
              <a:gd name="T4" fmla="*/ 0 w 25"/>
              <a:gd name="T5" fmla="*/ 2147483647 h 77"/>
              <a:gd name="T6" fmla="*/ 2147483647 w 25"/>
              <a:gd name="T7" fmla="*/ 0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4" y="0"/>
                </a:moveTo>
                <a:lnTo>
                  <a:pt x="25" y="77"/>
                </a:lnTo>
                <a:lnTo>
                  <a:pt x="0" y="77"/>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894" name="Freeform 270"/>
          <p:cNvSpPr>
            <a:spLocks/>
          </p:cNvSpPr>
          <p:nvPr/>
        </p:nvSpPr>
        <p:spPr bwMode="auto">
          <a:xfrm>
            <a:off x="6257925" y="2354263"/>
            <a:ext cx="39688" cy="122237"/>
          </a:xfrm>
          <a:custGeom>
            <a:avLst/>
            <a:gdLst>
              <a:gd name="T0" fmla="*/ 2147483647 w 25"/>
              <a:gd name="T1" fmla="*/ 0 h 77"/>
              <a:gd name="T2" fmla="*/ 2147483647 w 25"/>
              <a:gd name="T3" fmla="*/ 2147483647 h 77"/>
              <a:gd name="T4" fmla="*/ 0 w 25"/>
              <a:gd name="T5" fmla="*/ 2147483647 h 77"/>
              <a:gd name="T6" fmla="*/ 2147483647 w 25"/>
              <a:gd name="T7" fmla="*/ 0 h 77"/>
              <a:gd name="T8" fmla="*/ 0 60000 65536"/>
              <a:gd name="T9" fmla="*/ 0 60000 65536"/>
              <a:gd name="T10" fmla="*/ 0 60000 65536"/>
              <a:gd name="T11" fmla="*/ 0 60000 65536"/>
              <a:gd name="T12" fmla="*/ 0 w 25"/>
              <a:gd name="T13" fmla="*/ 0 h 77"/>
              <a:gd name="T14" fmla="*/ 25 w 25"/>
              <a:gd name="T15" fmla="*/ 77 h 77"/>
            </a:gdLst>
            <a:ahLst/>
            <a:cxnLst>
              <a:cxn ang="T8">
                <a:pos x="T0" y="T1"/>
              </a:cxn>
              <a:cxn ang="T9">
                <a:pos x="T2" y="T3"/>
              </a:cxn>
              <a:cxn ang="T10">
                <a:pos x="T4" y="T5"/>
              </a:cxn>
              <a:cxn ang="T11">
                <a:pos x="T6" y="T7"/>
              </a:cxn>
            </a:cxnLst>
            <a:rect l="T12" t="T13" r="T14" b="T15"/>
            <a:pathLst>
              <a:path w="25" h="77">
                <a:moveTo>
                  <a:pt x="14" y="0"/>
                </a:moveTo>
                <a:lnTo>
                  <a:pt x="25" y="77"/>
                </a:lnTo>
                <a:lnTo>
                  <a:pt x="0" y="77"/>
                </a:lnTo>
                <a:lnTo>
                  <a:pt x="14"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895" name="Freeform 271"/>
          <p:cNvSpPr>
            <a:spLocks/>
          </p:cNvSpPr>
          <p:nvPr/>
        </p:nvSpPr>
        <p:spPr bwMode="auto">
          <a:xfrm>
            <a:off x="5410200" y="2843213"/>
            <a:ext cx="1588" cy="1587"/>
          </a:xfrm>
          <a:custGeom>
            <a:avLst/>
            <a:gdLst>
              <a:gd name="T0" fmla="*/ 0 w 1588"/>
              <a:gd name="T1" fmla="*/ 0 h 1587"/>
              <a:gd name="T2" fmla="*/ 0 w 1588"/>
              <a:gd name="T3" fmla="*/ 0 h 1587"/>
              <a:gd name="T4" fmla="*/ 0 w 1588"/>
              <a:gd name="T5" fmla="*/ 0 h 1587"/>
              <a:gd name="T6" fmla="*/ 0 w 1588"/>
              <a:gd name="T7" fmla="*/ 0 h 1587"/>
              <a:gd name="T8" fmla="*/ 0 60000 65536"/>
              <a:gd name="T9" fmla="*/ 0 60000 65536"/>
              <a:gd name="T10" fmla="*/ 0 60000 65536"/>
              <a:gd name="T11" fmla="*/ 0 60000 65536"/>
              <a:gd name="T12" fmla="*/ 0 w 1588"/>
              <a:gd name="T13" fmla="*/ 0 h 1587"/>
              <a:gd name="T14" fmla="*/ 1588 w 1588"/>
              <a:gd name="T15" fmla="*/ 1587 h 1587"/>
            </a:gdLst>
            <a:ahLst/>
            <a:cxnLst>
              <a:cxn ang="T8">
                <a:pos x="T0" y="T1"/>
              </a:cxn>
              <a:cxn ang="T9">
                <a:pos x="T2" y="T3"/>
              </a:cxn>
              <a:cxn ang="T10">
                <a:pos x="T4" y="T5"/>
              </a:cxn>
              <a:cxn ang="T11">
                <a:pos x="T6" y="T7"/>
              </a:cxn>
            </a:cxnLst>
            <a:rect l="T12" t="T13" r="T14" b="T15"/>
            <a:pathLst>
              <a:path w="1588" h="1587">
                <a:moveTo>
                  <a:pt x="0" y="0"/>
                </a:moveTo>
                <a:cubicBezTo>
                  <a:pt x="0" y="0"/>
                  <a:pt x="0" y="0"/>
                  <a:pt x="0" y="0"/>
                </a:cubicBezTo>
                <a:cubicBezTo>
                  <a:pt x="0" y="0"/>
                  <a:pt x="0" y="0"/>
                  <a:pt x="0" y="0"/>
                </a:cubicBezTo>
                <a:cubicBezTo>
                  <a:pt x="0" y="0"/>
                  <a:pt x="0" y="0"/>
                  <a:pt x="0"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896" name="Freeform 272"/>
          <p:cNvSpPr>
            <a:spLocks/>
          </p:cNvSpPr>
          <p:nvPr/>
        </p:nvSpPr>
        <p:spPr bwMode="auto">
          <a:xfrm>
            <a:off x="5314950" y="2754313"/>
            <a:ext cx="95250" cy="88900"/>
          </a:xfrm>
          <a:custGeom>
            <a:avLst/>
            <a:gdLst>
              <a:gd name="T0" fmla="*/ 2147483647 w 31"/>
              <a:gd name="T1" fmla="*/ 2147483647 h 29"/>
              <a:gd name="T2" fmla="*/ 2147483647 w 31"/>
              <a:gd name="T3" fmla="*/ 2147483647 h 29"/>
              <a:gd name="T4" fmla="*/ 0 w 31"/>
              <a:gd name="T5" fmla="*/ 2147483647 h 29"/>
              <a:gd name="T6" fmla="*/ 2147483647 w 31"/>
              <a:gd name="T7" fmla="*/ 0 h 29"/>
              <a:gd name="T8" fmla="*/ 2147483647 w 31"/>
              <a:gd name="T9" fmla="*/ 2147483647 h 29"/>
              <a:gd name="T10" fmla="*/ 0 60000 65536"/>
              <a:gd name="T11" fmla="*/ 0 60000 65536"/>
              <a:gd name="T12" fmla="*/ 0 60000 65536"/>
              <a:gd name="T13" fmla="*/ 0 60000 65536"/>
              <a:gd name="T14" fmla="*/ 0 60000 65536"/>
              <a:gd name="T15" fmla="*/ 0 w 31"/>
              <a:gd name="T16" fmla="*/ 0 h 29"/>
              <a:gd name="T17" fmla="*/ 31 w 31"/>
              <a:gd name="T18" fmla="*/ 29 h 29"/>
            </a:gdLst>
            <a:ahLst/>
            <a:cxnLst>
              <a:cxn ang="T10">
                <a:pos x="T0" y="T1"/>
              </a:cxn>
              <a:cxn ang="T11">
                <a:pos x="T2" y="T3"/>
              </a:cxn>
              <a:cxn ang="T12">
                <a:pos x="T4" y="T5"/>
              </a:cxn>
              <a:cxn ang="T13">
                <a:pos x="T6" y="T7"/>
              </a:cxn>
              <a:cxn ang="T14">
                <a:pos x="T8" y="T9"/>
              </a:cxn>
            </a:cxnLst>
            <a:rect l="T15" t="T16" r="T17" b="T18"/>
            <a:pathLst>
              <a:path w="31" h="29">
                <a:moveTo>
                  <a:pt x="31" y="29"/>
                </a:moveTo>
                <a:cubicBezTo>
                  <a:pt x="31" y="29"/>
                  <a:pt x="31" y="29"/>
                  <a:pt x="31" y="29"/>
                </a:cubicBezTo>
                <a:cubicBezTo>
                  <a:pt x="0" y="4"/>
                  <a:pt x="0" y="4"/>
                  <a:pt x="0" y="4"/>
                </a:cubicBezTo>
                <a:cubicBezTo>
                  <a:pt x="5" y="0"/>
                  <a:pt x="5" y="0"/>
                  <a:pt x="5" y="0"/>
                </a:cubicBezTo>
                <a:lnTo>
                  <a:pt x="31" y="2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897" name="Freeform 273"/>
          <p:cNvSpPr>
            <a:spLocks/>
          </p:cNvSpPr>
          <p:nvPr/>
        </p:nvSpPr>
        <p:spPr bwMode="auto">
          <a:xfrm>
            <a:off x="5330825" y="2738438"/>
            <a:ext cx="79375" cy="104775"/>
          </a:xfrm>
          <a:custGeom>
            <a:avLst/>
            <a:gdLst>
              <a:gd name="T0" fmla="*/ 2147483647 w 50"/>
              <a:gd name="T1" fmla="*/ 2147483647 h 66"/>
              <a:gd name="T2" fmla="*/ 0 w 50"/>
              <a:gd name="T3" fmla="*/ 2147483647 h 66"/>
              <a:gd name="T4" fmla="*/ 2147483647 w 50"/>
              <a:gd name="T5" fmla="*/ 0 h 66"/>
              <a:gd name="T6" fmla="*/ 2147483647 w 50"/>
              <a:gd name="T7" fmla="*/ 2147483647 h 66"/>
              <a:gd name="T8" fmla="*/ 0 60000 65536"/>
              <a:gd name="T9" fmla="*/ 0 60000 65536"/>
              <a:gd name="T10" fmla="*/ 0 60000 65536"/>
              <a:gd name="T11" fmla="*/ 0 60000 65536"/>
              <a:gd name="T12" fmla="*/ 0 w 50"/>
              <a:gd name="T13" fmla="*/ 0 h 66"/>
              <a:gd name="T14" fmla="*/ 50 w 50"/>
              <a:gd name="T15" fmla="*/ 66 h 66"/>
            </a:gdLst>
            <a:ahLst/>
            <a:cxnLst>
              <a:cxn ang="T8">
                <a:pos x="T0" y="T1"/>
              </a:cxn>
              <a:cxn ang="T9">
                <a:pos x="T2" y="T3"/>
              </a:cxn>
              <a:cxn ang="T10">
                <a:pos x="T4" y="T5"/>
              </a:cxn>
              <a:cxn ang="T11">
                <a:pos x="T6" y="T7"/>
              </a:cxn>
            </a:cxnLst>
            <a:rect l="T12" t="T13" r="T14" b="T15"/>
            <a:pathLst>
              <a:path w="50" h="66">
                <a:moveTo>
                  <a:pt x="50" y="66"/>
                </a:moveTo>
                <a:lnTo>
                  <a:pt x="0" y="10"/>
                </a:lnTo>
                <a:lnTo>
                  <a:pt x="9" y="0"/>
                </a:lnTo>
                <a:lnTo>
                  <a:pt x="50"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898" name="Freeform 274"/>
          <p:cNvSpPr>
            <a:spLocks/>
          </p:cNvSpPr>
          <p:nvPr/>
        </p:nvSpPr>
        <p:spPr bwMode="auto">
          <a:xfrm>
            <a:off x="5149850" y="2897188"/>
            <a:ext cx="109538" cy="95250"/>
          </a:xfrm>
          <a:custGeom>
            <a:avLst/>
            <a:gdLst>
              <a:gd name="T0" fmla="*/ 2147483647 w 36"/>
              <a:gd name="T1" fmla="*/ 0 h 31"/>
              <a:gd name="T2" fmla="*/ 2147483647 w 36"/>
              <a:gd name="T3" fmla="*/ 2147483647 h 31"/>
              <a:gd name="T4" fmla="*/ 0 w 36"/>
              <a:gd name="T5" fmla="*/ 2147483647 h 31"/>
              <a:gd name="T6" fmla="*/ 2147483647 w 36"/>
              <a:gd name="T7" fmla="*/ 0 h 31"/>
              <a:gd name="T8" fmla="*/ 2147483647 w 36"/>
              <a:gd name="T9" fmla="*/ 0 h 31"/>
              <a:gd name="T10" fmla="*/ 2147483647 w 36"/>
              <a:gd name="T11" fmla="*/ 0 h 31"/>
              <a:gd name="T12" fmla="*/ 2147483647 w 36"/>
              <a:gd name="T13" fmla="*/ 0 h 31"/>
              <a:gd name="T14" fmla="*/ 2147483647 w 36"/>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36"/>
              <a:gd name="T25" fmla="*/ 0 h 31"/>
              <a:gd name="T26" fmla="*/ 36 w 36"/>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6" h="31">
                <a:moveTo>
                  <a:pt x="36" y="0"/>
                </a:moveTo>
                <a:cubicBezTo>
                  <a:pt x="36" y="31"/>
                  <a:pt x="36" y="31"/>
                  <a:pt x="36" y="31"/>
                </a:cubicBezTo>
                <a:cubicBezTo>
                  <a:pt x="0" y="31"/>
                  <a:pt x="0" y="31"/>
                  <a:pt x="0" y="31"/>
                </a:cubicBezTo>
                <a:cubicBezTo>
                  <a:pt x="31" y="0"/>
                  <a:pt x="31" y="0"/>
                  <a:pt x="31" y="0"/>
                </a:cubicBezTo>
                <a:cubicBezTo>
                  <a:pt x="31" y="0"/>
                  <a:pt x="31" y="0"/>
                  <a:pt x="31" y="0"/>
                </a:cubicBezTo>
                <a:cubicBezTo>
                  <a:pt x="32" y="0"/>
                  <a:pt x="33" y="0"/>
                  <a:pt x="34" y="0"/>
                </a:cubicBezTo>
                <a:cubicBezTo>
                  <a:pt x="35" y="0"/>
                  <a:pt x="35" y="0"/>
                  <a:pt x="35" y="0"/>
                </a:cubicBezTo>
                <a:lnTo>
                  <a:pt x="36"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899" name="Freeform 275"/>
          <p:cNvSpPr>
            <a:spLocks/>
          </p:cNvSpPr>
          <p:nvPr/>
        </p:nvSpPr>
        <p:spPr bwMode="auto">
          <a:xfrm>
            <a:off x="4948238" y="2354263"/>
            <a:ext cx="311150" cy="320675"/>
          </a:xfrm>
          <a:custGeom>
            <a:avLst/>
            <a:gdLst>
              <a:gd name="T0" fmla="*/ 2147483647 w 102"/>
              <a:gd name="T1" fmla="*/ 0 h 105"/>
              <a:gd name="T2" fmla="*/ 2147483647 w 102"/>
              <a:gd name="T3" fmla="*/ 2147483647 h 105"/>
              <a:gd name="T4" fmla="*/ 2147483647 w 102"/>
              <a:gd name="T5" fmla="*/ 2147483647 h 105"/>
              <a:gd name="T6" fmla="*/ 2147483647 w 102"/>
              <a:gd name="T7" fmla="*/ 2147483647 h 105"/>
              <a:gd name="T8" fmla="*/ 2147483647 w 102"/>
              <a:gd name="T9" fmla="*/ 2147483647 h 105"/>
              <a:gd name="T10" fmla="*/ 2147483647 w 102"/>
              <a:gd name="T11" fmla="*/ 2147483647 h 105"/>
              <a:gd name="T12" fmla="*/ 2147483647 w 102"/>
              <a:gd name="T13" fmla="*/ 2147483647 h 105"/>
              <a:gd name="T14" fmla="*/ 0 w 102"/>
              <a:gd name="T15" fmla="*/ 2147483647 h 105"/>
              <a:gd name="T16" fmla="*/ 2147483647 w 102"/>
              <a:gd name="T17" fmla="*/ 2147483647 h 105"/>
              <a:gd name="T18" fmla="*/ 2147483647 w 102"/>
              <a:gd name="T19" fmla="*/ 2147483647 h 105"/>
              <a:gd name="T20" fmla="*/ 2147483647 w 102"/>
              <a:gd name="T21" fmla="*/ 2147483647 h 105"/>
              <a:gd name="T22" fmla="*/ 2147483647 w 102"/>
              <a:gd name="T23" fmla="*/ 0 h 105"/>
              <a:gd name="T24" fmla="*/ 2147483647 w 102"/>
              <a:gd name="T25" fmla="*/ 0 h 10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05"/>
              <a:gd name="T41" fmla="*/ 102 w 102"/>
              <a:gd name="T42" fmla="*/ 105 h 10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05">
                <a:moveTo>
                  <a:pt x="102" y="0"/>
                </a:moveTo>
                <a:cubicBezTo>
                  <a:pt x="102" y="26"/>
                  <a:pt x="102" y="26"/>
                  <a:pt x="102" y="26"/>
                </a:cubicBezTo>
                <a:cubicBezTo>
                  <a:pt x="96" y="31"/>
                  <a:pt x="96" y="31"/>
                  <a:pt x="96" y="31"/>
                </a:cubicBezTo>
                <a:cubicBezTo>
                  <a:pt x="80" y="33"/>
                  <a:pt x="65" y="39"/>
                  <a:pt x="53" y="50"/>
                </a:cubicBezTo>
                <a:cubicBezTo>
                  <a:pt x="39" y="62"/>
                  <a:pt x="30" y="80"/>
                  <a:pt x="29" y="99"/>
                </a:cubicBezTo>
                <a:cubicBezTo>
                  <a:pt x="29" y="99"/>
                  <a:pt x="29" y="99"/>
                  <a:pt x="29" y="99"/>
                </a:cubicBezTo>
                <a:cubicBezTo>
                  <a:pt x="23" y="105"/>
                  <a:pt x="23" y="105"/>
                  <a:pt x="23" y="105"/>
                </a:cubicBezTo>
                <a:cubicBezTo>
                  <a:pt x="0" y="105"/>
                  <a:pt x="0" y="105"/>
                  <a:pt x="0" y="105"/>
                </a:cubicBezTo>
                <a:cubicBezTo>
                  <a:pt x="1" y="103"/>
                  <a:pt x="1" y="103"/>
                  <a:pt x="1" y="103"/>
                </a:cubicBezTo>
                <a:cubicBezTo>
                  <a:pt x="7" y="89"/>
                  <a:pt x="7" y="89"/>
                  <a:pt x="7" y="89"/>
                </a:cubicBezTo>
                <a:cubicBezTo>
                  <a:pt x="12" y="79"/>
                  <a:pt x="12" y="79"/>
                  <a:pt x="12" y="79"/>
                </a:cubicBezTo>
                <a:cubicBezTo>
                  <a:pt x="90" y="0"/>
                  <a:pt x="90" y="0"/>
                  <a:pt x="90" y="0"/>
                </a:cubicBezTo>
                <a:lnTo>
                  <a:pt x="102"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00" name="Freeform 276"/>
          <p:cNvSpPr>
            <a:spLocks/>
          </p:cNvSpPr>
          <p:nvPr/>
        </p:nvSpPr>
        <p:spPr bwMode="auto">
          <a:xfrm>
            <a:off x="5037138" y="2873375"/>
            <a:ext cx="207962" cy="119063"/>
          </a:xfrm>
          <a:custGeom>
            <a:avLst/>
            <a:gdLst>
              <a:gd name="T0" fmla="*/ 2147483647 w 68"/>
              <a:gd name="T1" fmla="*/ 2147483647 h 39"/>
              <a:gd name="T2" fmla="*/ 2147483647 w 68"/>
              <a:gd name="T3" fmla="*/ 2147483647 h 39"/>
              <a:gd name="T4" fmla="*/ 2147483647 w 68"/>
              <a:gd name="T5" fmla="*/ 2147483647 h 39"/>
              <a:gd name="T6" fmla="*/ 0 w 68"/>
              <a:gd name="T7" fmla="*/ 2147483647 h 39"/>
              <a:gd name="T8" fmla="*/ 2147483647 w 68"/>
              <a:gd name="T9" fmla="*/ 0 h 39"/>
              <a:gd name="T10" fmla="*/ 2147483647 w 68"/>
              <a:gd name="T11" fmla="*/ 0 h 39"/>
              <a:gd name="T12" fmla="*/ 2147483647 w 68"/>
              <a:gd name="T13" fmla="*/ 2147483647 h 39"/>
              <a:gd name="T14" fmla="*/ 0 60000 65536"/>
              <a:gd name="T15" fmla="*/ 0 60000 65536"/>
              <a:gd name="T16" fmla="*/ 0 60000 65536"/>
              <a:gd name="T17" fmla="*/ 0 60000 65536"/>
              <a:gd name="T18" fmla="*/ 0 60000 65536"/>
              <a:gd name="T19" fmla="*/ 0 60000 65536"/>
              <a:gd name="T20" fmla="*/ 0 60000 65536"/>
              <a:gd name="T21" fmla="*/ 0 w 68"/>
              <a:gd name="T22" fmla="*/ 0 h 39"/>
              <a:gd name="T23" fmla="*/ 68 w 68"/>
              <a:gd name="T24" fmla="*/ 39 h 3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8" h="39">
                <a:moveTo>
                  <a:pt x="68" y="8"/>
                </a:moveTo>
                <a:cubicBezTo>
                  <a:pt x="68" y="8"/>
                  <a:pt x="68" y="8"/>
                  <a:pt x="68" y="8"/>
                </a:cubicBezTo>
                <a:cubicBezTo>
                  <a:pt x="37" y="39"/>
                  <a:pt x="37" y="39"/>
                  <a:pt x="37" y="39"/>
                </a:cubicBezTo>
                <a:cubicBezTo>
                  <a:pt x="0" y="39"/>
                  <a:pt x="0" y="39"/>
                  <a:pt x="0" y="39"/>
                </a:cubicBezTo>
                <a:cubicBezTo>
                  <a:pt x="39" y="0"/>
                  <a:pt x="39" y="0"/>
                  <a:pt x="39" y="0"/>
                </a:cubicBezTo>
                <a:cubicBezTo>
                  <a:pt x="39" y="0"/>
                  <a:pt x="39" y="0"/>
                  <a:pt x="39" y="0"/>
                </a:cubicBezTo>
                <a:cubicBezTo>
                  <a:pt x="48" y="5"/>
                  <a:pt x="58" y="7"/>
                  <a:pt x="68" y="8"/>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01" name="Freeform 277"/>
          <p:cNvSpPr>
            <a:spLocks/>
          </p:cNvSpPr>
          <p:nvPr/>
        </p:nvSpPr>
        <p:spPr bwMode="auto">
          <a:xfrm>
            <a:off x="4984750" y="2354263"/>
            <a:ext cx="238125" cy="241300"/>
          </a:xfrm>
          <a:custGeom>
            <a:avLst/>
            <a:gdLst>
              <a:gd name="T0" fmla="*/ 2147483647 w 150"/>
              <a:gd name="T1" fmla="*/ 0 h 152"/>
              <a:gd name="T2" fmla="*/ 0 w 150"/>
              <a:gd name="T3" fmla="*/ 2147483647 h 152"/>
              <a:gd name="T4" fmla="*/ 2147483647 w 150"/>
              <a:gd name="T5" fmla="*/ 2147483647 h 152"/>
              <a:gd name="T6" fmla="*/ 2147483647 w 150"/>
              <a:gd name="T7" fmla="*/ 2147483647 h 152"/>
              <a:gd name="T8" fmla="*/ 2147483647 w 150"/>
              <a:gd name="T9" fmla="*/ 2147483647 h 152"/>
              <a:gd name="T10" fmla="*/ 2147483647 w 150"/>
              <a:gd name="T11" fmla="*/ 2147483647 h 152"/>
              <a:gd name="T12" fmla="*/ 2147483647 w 150"/>
              <a:gd name="T13" fmla="*/ 2147483647 h 152"/>
              <a:gd name="T14" fmla="*/ 2147483647 w 150"/>
              <a:gd name="T15" fmla="*/ 0 h 152"/>
              <a:gd name="T16" fmla="*/ 2147483647 w 150"/>
              <a:gd name="T17" fmla="*/ 0 h 15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0"/>
              <a:gd name="T28" fmla="*/ 0 h 152"/>
              <a:gd name="T29" fmla="*/ 150 w 150"/>
              <a:gd name="T30" fmla="*/ 152 h 15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0" h="152">
                <a:moveTo>
                  <a:pt x="150" y="0"/>
                </a:moveTo>
                <a:lnTo>
                  <a:pt x="0" y="152"/>
                </a:lnTo>
                <a:lnTo>
                  <a:pt x="2" y="146"/>
                </a:lnTo>
                <a:lnTo>
                  <a:pt x="18" y="110"/>
                </a:lnTo>
                <a:lnTo>
                  <a:pt x="29" y="71"/>
                </a:lnTo>
                <a:lnTo>
                  <a:pt x="43" y="38"/>
                </a:lnTo>
                <a:lnTo>
                  <a:pt x="79" y="0"/>
                </a:lnTo>
                <a:lnTo>
                  <a:pt x="15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02" name="Freeform 278"/>
          <p:cNvSpPr>
            <a:spLocks/>
          </p:cNvSpPr>
          <p:nvPr/>
        </p:nvSpPr>
        <p:spPr bwMode="auto">
          <a:xfrm>
            <a:off x="5110163" y="2506663"/>
            <a:ext cx="95250" cy="88900"/>
          </a:xfrm>
          <a:custGeom>
            <a:avLst/>
            <a:gdLst>
              <a:gd name="T0" fmla="*/ 2147483647 w 60"/>
              <a:gd name="T1" fmla="*/ 2147483647 h 56"/>
              <a:gd name="T2" fmla="*/ 2147483647 w 60"/>
              <a:gd name="T3" fmla="*/ 2147483647 h 56"/>
              <a:gd name="T4" fmla="*/ 0 w 60"/>
              <a:gd name="T5" fmla="*/ 0 h 56"/>
              <a:gd name="T6" fmla="*/ 2147483647 w 60"/>
              <a:gd name="T7" fmla="*/ 2147483647 h 56"/>
              <a:gd name="T8" fmla="*/ 0 60000 65536"/>
              <a:gd name="T9" fmla="*/ 0 60000 65536"/>
              <a:gd name="T10" fmla="*/ 0 60000 65536"/>
              <a:gd name="T11" fmla="*/ 0 60000 65536"/>
              <a:gd name="T12" fmla="*/ 0 w 60"/>
              <a:gd name="T13" fmla="*/ 0 h 56"/>
              <a:gd name="T14" fmla="*/ 60 w 60"/>
              <a:gd name="T15" fmla="*/ 56 h 56"/>
            </a:gdLst>
            <a:ahLst/>
            <a:cxnLst>
              <a:cxn ang="T8">
                <a:pos x="T0" y="T1"/>
              </a:cxn>
              <a:cxn ang="T9">
                <a:pos x="T2" y="T3"/>
              </a:cxn>
              <a:cxn ang="T10">
                <a:pos x="T4" y="T5"/>
              </a:cxn>
              <a:cxn ang="T11">
                <a:pos x="T6" y="T7"/>
              </a:cxn>
            </a:cxnLst>
            <a:rect l="T12" t="T13" r="T14" b="T15"/>
            <a:pathLst>
              <a:path w="60" h="56">
                <a:moveTo>
                  <a:pt x="60" y="48"/>
                </a:moveTo>
                <a:lnTo>
                  <a:pt x="50" y="56"/>
                </a:lnTo>
                <a:lnTo>
                  <a:pt x="0" y="0"/>
                </a:lnTo>
                <a:lnTo>
                  <a:pt x="60" y="4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03" name="Freeform 279"/>
          <p:cNvSpPr>
            <a:spLocks/>
          </p:cNvSpPr>
          <p:nvPr/>
        </p:nvSpPr>
        <p:spPr bwMode="auto">
          <a:xfrm>
            <a:off x="5110163" y="2506663"/>
            <a:ext cx="79375" cy="101600"/>
          </a:xfrm>
          <a:custGeom>
            <a:avLst/>
            <a:gdLst>
              <a:gd name="T0" fmla="*/ 0 w 50"/>
              <a:gd name="T1" fmla="*/ 0 h 64"/>
              <a:gd name="T2" fmla="*/ 2147483647 w 50"/>
              <a:gd name="T3" fmla="*/ 2147483647 h 64"/>
              <a:gd name="T4" fmla="*/ 2147483647 w 50"/>
              <a:gd name="T5" fmla="*/ 2147483647 h 64"/>
              <a:gd name="T6" fmla="*/ 0 w 50"/>
              <a:gd name="T7" fmla="*/ 0 h 64"/>
              <a:gd name="T8" fmla="*/ 0 60000 65536"/>
              <a:gd name="T9" fmla="*/ 0 60000 65536"/>
              <a:gd name="T10" fmla="*/ 0 60000 65536"/>
              <a:gd name="T11" fmla="*/ 0 60000 65536"/>
              <a:gd name="T12" fmla="*/ 0 w 50"/>
              <a:gd name="T13" fmla="*/ 0 h 64"/>
              <a:gd name="T14" fmla="*/ 50 w 50"/>
              <a:gd name="T15" fmla="*/ 64 h 64"/>
            </a:gdLst>
            <a:ahLst/>
            <a:cxnLst>
              <a:cxn ang="T8">
                <a:pos x="T0" y="T1"/>
              </a:cxn>
              <a:cxn ang="T9">
                <a:pos x="T2" y="T3"/>
              </a:cxn>
              <a:cxn ang="T10">
                <a:pos x="T4" y="T5"/>
              </a:cxn>
              <a:cxn ang="T11">
                <a:pos x="T6" y="T7"/>
              </a:cxn>
            </a:cxnLst>
            <a:rect l="T12" t="T13" r="T14" b="T15"/>
            <a:pathLst>
              <a:path w="50" h="64">
                <a:moveTo>
                  <a:pt x="0" y="0"/>
                </a:moveTo>
                <a:lnTo>
                  <a:pt x="50" y="56"/>
                </a:lnTo>
                <a:lnTo>
                  <a:pt x="40" y="64"/>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04" name="Freeform 280"/>
          <p:cNvSpPr>
            <a:spLocks/>
          </p:cNvSpPr>
          <p:nvPr/>
        </p:nvSpPr>
        <p:spPr bwMode="auto">
          <a:xfrm>
            <a:off x="4951413" y="2824163"/>
            <a:ext cx="204787" cy="168275"/>
          </a:xfrm>
          <a:custGeom>
            <a:avLst/>
            <a:gdLst>
              <a:gd name="T0" fmla="*/ 2147483647 w 67"/>
              <a:gd name="T1" fmla="*/ 2147483647 h 55"/>
              <a:gd name="T2" fmla="*/ 2147483647 w 67"/>
              <a:gd name="T3" fmla="*/ 2147483647 h 55"/>
              <a:gd name="T4" fmla="*/ 2147483647 w 67"/>
              <a:gd name="T5" fmla="*/ 2147483647 h 55"/>
              <a:gd name="T6" fmla="*/ 2147483647 w 67"/>
              <a:gd name="T7" fmla="*/ 2147483647 h 55"/>
              <a:gd name="T8" fmla="*/ 0 w 67"/>
              <a:gd name="T9" fmla="*/ 2147483647 h 55"/>
              <a:gd name="T10" fmla="*/ 0 w 67"/>
              <a:gd name="T11" fmla="*/ 2147483647 h 55"/>
              <a:gd name="T12" fmla="*/ 2147483647 w 67"/>
              <a:gd name="T13" fmla="*/ 0 h 55"/>
              <a:gd name="T14" fmla="*/ 2147483647 w 67"/>
              <a:gd name="T15" fmla="*/ 0 h 55"/>
              <a:gd name="T16" fmla="*/ 2147483647 w 67"/>
              <a:gd name="T17" fmla="*/ 2147483647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7"/>
              <a:gd name="T28" fmla="*/ 0 h 55"/>
              <a:gd name="T29" fmla="*/ 67 w 67"/>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7" h="55">
                <a:moveTo>
                  <a:pt x="67" y="16"/>
                </a:moveTo>
                <a:cubicBezTo>
                  <a:pt x="67" y="16"/>
                  <a:pt x="67" y="16"/>
                  <a:pt x="67" y="16"/>
                </a:cubicBezTo>
                <a:cubicBezTo>
                  <a:pt x="28" y="55"/>
                  <a:pt x="28" y="55"/>
                  <a:pt x="28" y="55"/>
                </a:cubicBezTo>
                <a:cubicBezTo>
                  <a:pt x="5" y="55"/>
                  <a:pt x="5" y="55"/>
                  <a:pt x="5" y="55"/>
                </a:cubicBezTo>
                <a:cubicBezTo>
                  <a:pt x="0" y="47"/>
                  <a:pt x="0" y="47"/>
                  <a:pt x="0" y="47"/>
                </a:cubicBezTo>
                <a:cubicBezTo>
                  <a:pt x="0" y="46"/>
                  <a:pt x="0" y="46"/>
                  <a:pt x="0" y="46"/>
                </a:cubicBezTo>
                <a:cubicBezTo>
                  <a:pt x="46" y="0"/>
                  <a:pt x="46" y="0"/>
                  <a:pt x="46" y="0"/>
                </a:cubicBezTo>
                <a:cubicBezTo>
                  <a:pt x="46" y="0"/>
                  <a:pt x="46" y="0"/>
                  <a:pt x="46" y="0"/>
                </a:cubicBezTo>
                <a:cubicBezTo>
                  <a:pt x="52" y="7"/>
                  <a:pt x="59" y="12"/>
                  <a:pt x="67" y="16"/>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05" name="Freeform 281"/>
          <p:cNvSpPr>
            <a:spLocks/>
          </p:cNvSpPr>
          <p:nvPr/>
        </p:nvSpPr>
        <p:spPr bwMode="auto">
          <a:xfrm>
            <a:off x="5053013" y="2354263"/>
            <a:ext cx="57150" cy="60325"/>
          </a:xfrm>
          <a:custGeom>
            <a:avLst/>
            <a:gdLst>
              <a:gd name="T0" fmla="*/ 2147483647 w 36"/>
              <a:gd name="T1" fmla="*/ 0 h 38"/>
              <a:gd name="T2" fmla="*/ 0 w 36"/>
              <a:gd name="T3" fmla="*/ 2147483647 h 38"/>
              <a:gd name="T4" fmla="*/ 0 w 36"/>
              <a:gd name="T5" fmla="*/ 2147483647 h 38"/>
              <a:gd name="T6" fmla="*/ 0 w 36"/>
              <a:gd name="T7" fmla="*/ 2147483647 h 38"/>
              <a:gd name="T8" fmla="*/ 2147483647 w 36"/>
              <a:gd name="T9" fmla="*/ 0 h 38"/>
              <a:gd name="T10" fmla="*/ 2147483647 w 36"/>
              <a:gd name="T11" fmla="*/ 0 h 38"/>
              <a:gd name="T12" fmla="*/ 0 60000 65536"/>
              <a:gd name="T13" fmla="*/ 0 60000 65536"/>
              <a:gd name="T14" fmla="*/ 0 60000 65536"/>
              <a:gd name="T15" fmla="*/ 0 60000 65536"/>
              <a:gd name="T16" fmla="*/ 0 60000 65536"/>
              <a:gd name="T17" fmla="*/ 0 60000 65536"/>
              <a:gd name="T18" fmla="*/ 0 w 36"/>
              <a:gd name="T19" fmla="*/ 0 h 38"/>
              <a:gd name="T20" fmla="*/ 36 w 36"/>
              <a:gd name="T21" fmla="*/ 38 h 38"/>
            </a:gdLst>
            <a:ahLst/>
            <a:cxnLst>
              <a:cxn ang="T12">
                <a:pos x="T0" y="T1"/>
              </a:cxn>
              <a:cxn ang="T13">
                <a:pos x="T2" y="T3"/>
              </a:cxn>
              <a:cxn ang="T14">
                <a:pos x="T4" y="T5"/>
              </a:cxn>
              <a:cxn ang="T15">
                <a:pos x="T6" y="T7"/>
              </a:cxn>
              <a:cxn ang="T16">
                <a:pos x="T8" y="T9"/>
              </a:cxn>
              <a:cxn ang="T17">
                <a:pos x="T10" y="T11"/>
              </a:cxn>
            </a:cxnLst>
            <a:rect l="T18" t="T19" r="T20" b="T21"/>
            <a:pathLst>
              <a:path w="36" h="38">
                <a:moveTo>
                  <a:pt x="36" y="0"/>
                </a:moveTo>
                <a:lnTo>
                  <a:pt x="0" y="38"/>
                </a:lnTo>
                <a:lnTo>
                  <a:pt x="0" y="35"/>
                </a:lnTo>
                <a:lnTo>
                  <a:pt x="17" y="0"/>
                </a:lnTo>
                <a:lnTo>
                  <a:pt x="36" y="0"/>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06" name="Freeform 282"/>
          <p:cNvSpPr>
            <a:spLocks/>
          </p:cNvSpPr>
          <p:nvPr/>
        </p:nvSpPr>
        <p:spPr bwMode="auto">
          <a:xfrm>
            <a:off x="4921250" y="2754313"/>
            <a:ext cx="171450" cy="214312"/>
          </a:xfrm>
          <a:custGeom>
            <a:avLst/>
            <a:gdLst>
              <a:gd name="T0" fmla="*/ 2147483647 w 56"/>
              <a:gd name="T1" fmla="*/ 2147483647 h 70"/>
              <a:gd name="T2" fmla="*/ 2147483647 w 56"/>
              <a:gd name="T3" fmla="*/ 2147483647 h 70"/>
              <a:gd name="T4" fmla="*/ 2147483647 w 56"/>
              <a:gd name="T5" fmla="*/ 2147483647 h 70"/>
              <a:gd name="T6" fmla="*/ 2147483647 w 56"/>
              <a:gd name="T7" fmla="*/ 2147483647 h 70"/>
              <a:gd name="T8" fmla="*/ 2147483647 w 56"/>
              <a:gd name="T9" fmla="*/ 2147483647 h 70"/>
              <a:gd name="T10" fmla="*/ 2147483647 w 56"/>
              <a:gd name="T11" fmla="*/ 2147483647 h 70"/>
              <a:gd name="T12" fmla="*/ 0 w 56"/>
              <a:gd name="T13" fmla="*/ 2147483647 h 70"/>
              <a:gd name="T14" fmla="*/ 0 w 56"/>
              <a:gd name="T15" fmla="*/ 2147483647 h 70"/>
              <a:gd name="T16" fmla="*/ 2147483647 w 56"/>
              <a:gd name="T17" fmla="*/ 0 h 70"/>
              <a:gd name="T18" fmla="*/ 2147483647 w 56"/>
              <a:gd name="T19" fmla="*/ 0 h 70"/>
              <a:gd name="T20" fmla="*/ 2147483647 w 56"/>
              <a:gd name="T21" fmla="*/ 2147483647 h 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70"/>
              <a:gd name="T35" fmla="*/ 56 w 56"/>
              <a:gd name="T36" fmla="*/ 70 h 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70">
                <a:moveTo>
                  <a:pt x="56" y="23"/>
                </a:moveTo>
                <a:cubicBezTo>
                  <a:pt x="56" y="23"/>
                  <a:pt x="56" y="23"/>
                  <a:pt x="56" y="23"/>
                </a:cubicBezTo>
                <a:cubicBezTo>
                  <a:pt x="10" y="69"/>
                  <a:pt x="10" y="69"/>
                  <a:pt x="10" y="69"/>
                </a:cubicBezTo>
                <a:cubicBezTo>
                  <a:pt x="10" y="70"/>
                  <a:pt x="10" y="70"/>
                  <a:pt x="10" y="70"/>
                </a:cubicBezTo>
                <a:cubicBezTo>
                  <a:pt x="7" y="66"/>
                  <a:pt x="7" y="66"/>
                  <a:pt x="7" y="66"/>
                </a:cubicBezTo>
                <a:cubicBezTo>
                  <a:pt x="2" y="53"/>
                  <a:pt x="2" y="53"/>
                  <a:pt x="2" y="53"/>
                </a:cubicBezTo>
                <a:cubicBezTo>
                  <a:pt x="0" y="43"/>
                  <a:pt x="0" y="43"/>
                  <a:pt x="0" y="43"/>
                </a:cubicBezTo>
                <a:cubicBezTo>
                  <a:pt x="0" y="43"/>
                  <a:pt x="0" y="43"/>
                  <a:pt x="0" y="43"/>
                </a:cubicBezTo>
                <a:cubicBezTo>
                  <a:pt x="42" y="0"/>
                  <a:pt x="42" y="0"/>
                  <a:pt x="42" y="0"/>
                </a:cubicBezTo>
                <a:cubicBezTo>
                  <a:pt x="42" y="0"/>
                  <a:pt x="42" y="0"/>
                  <a:pt x="42" y="0"/>
                </a:cubicBezTo>
                <a:cubicBezTo>
                  <a:pt x="46" y="9"/>
                  <a:pt x="50" y="16"/>
                  <a:pt x="56" y="2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07" name="Freeform 283"/>
          <p:cNvSpPr>
            <a:spLocks/>
          </p:cNvSpPr>
          <p:nvPr/>
        </p:nvSpPr>
        <p:spPr bwMode="auto">
          <a:xfrm>
            <a:off x="3986213" y="2354263"/>
            <a:ext cx="1093787" cy="638175"/>
          </a:xfrm>
          <a:custGeom>
            <a:avLst/>
            <a:gdLst>
              <a:gd name="T0" fmla="*/ 2147483647 w 358"/>
              <a:gd name="T1" fmla="*/ 2147483647 h 209"/>
              <a:gd name="T2" fmla="*/ 2147483647 w 358"/>
              <a:gd name="T3" fmla="*/ 2147483647 h 209"/>
              <a:gd name="T4" fmla="*/ 2147483647 w 358"/>
              <a:gd name="T5" fmla="*/ 2147483647 h 209"/>
              <a:gd name="T6" fmla="*/ 2147483647 w 358"/>
              <a:gd name="T7" fmla="*/ 2147483647 h 209"/>
              <a:gd name="T8" fmla="*/ 2147483647 w 358"/>
              <a:gd name="T9" fmla="*/ 2147483647 h 209"/>
              <a:gd name="T10" fmla="*/ 2147483647 w 358"/>
              <a:gd name="T11" fmla="*/ 2147483647 h 209"/>
              <a:gd name="T12" fmla="*/ 2147483647 w 358"/>
              <a:gd name="T13" fmla="*/ 2147483647 h 209"/>
              <a:gd name="T14" fmla="*/ 2147483647 w 358"/>
              <a:gd name="T15" fmla="*/ 2147483647 h 209"/>
              <a:gd name="T16" fmla="*/ 2147483647 w 358"/>
              <a:gd name="T17" fmla="*/ 2147483647 h 209"/>
              <a:gd name="T18" fmla="*/ 2147483647 w 358"/>
              <a:gd name="T19" fmla="*/ 2147483647 h 209"/>
              <a:gd name="T20" fmla="*/ 2147483647 w 358"/>
              <a:gd name="T21" fmla="*/ 2147483647 h 209"/>
              <a:gd name="T22" fmla="*/ 2147483647 w 358"/>
              <a:gd name="T23" fmla="*/ 2147483647 h 209"/>
              <a:gd name="T24" fmla="*/ 2147483647 w 358"/>
              <a:gd name="T25" fmla="*/ 2147483647 h 209"/>
              <a:gd name="T26" fmla="*/ 2147483647 w 358"/>
              <a:gd name="T27" fmla="*/ 2147483647 h 209"/>
              <a:gd name="T28" fmla="*/ 2147483647 w 358"/>
              <a:gd name="T29" fmla="*/ 2147483647 h 209"/>
              <a:gd name="T30" fmla="*/ 2147483647 w 358"/>
              <a:gd name="T31" fmla="*/ 2147483647 h 209"/>
              <a:gd name="T32" fmla="*/ 2147483647 w 358"/>
              <a:gd name="T33" fmla="*/ 2147483647 h 209"/>
              <a:gd name="T34" fmla="*/ 2147483647 w 358"/>
              <a:gd name="T35" fmla="*/ 0 h 209"/>
              <a:gd name="T36" fmla="*/ 2147483647 w 358"/>
              <a:gd name="T37" fmla="*/ 0 h 209"/>
              <a:gd name="T38" fmla="*/ 2147483647 w 358"/>
              <a:gd name="T39" fmla="*/ 2147483647 h 209"/>
              <a:gd name="T40" fmla="*/ 2147483647 w 358"/>
              <a:gd name="T41" fmla="*/ 2147483647 h 209"/>
              <a:gd name="T42" fmla="*/ 2147483647 w 358"/>
              <a:gd name="T43" fmla="*/ 0 h 209"/>
              <a:gd name="T44" fmla="*/ 2147483647 w 358"/>
              <a:gd name="T45" fmla="*/ 0 h 209"/>
              <a:gd name="T46" fmla="*/ 2147483647 w 358"/>
              <a:gd name="T47" fmla="*/ 2147483647 h 209"/>
              <a:gd name="T48" fmla="*/ 2147483647 w 358"/>
              <a:gd name="T49" fmla="*/ 2147483647 h 209"/>
              <a:gd name="T50" fmla="*/ 2147483647 w 358"/>
              <a:gd name="T51" fmla="*/ 2147483647 h 209"/>
              <a:gd name="T52" fmla="*/ 2147483647 w 358"/>
              <a:gd name="T53" fmla="*/ 2147483647 h 209"/>
              <a:gd name="T54" fmla="*/ 2147483647 w 358"/>
              <a:gd name="T55" fmla="*/ 2147483647 h 209"/>
              <a:gd name="T56" fmla="*/ 2147483647 w 358"/>
              <a:gd name="T57" fmla="*/ 2147483647 h 209"/>
              <a:gd name="T58" fmla="*/ 2147483647 w 358"/>
              <a:gd name="T59" fmla="*/ 2147483647 h 209"/>
              <a:gd name="T60" fmla="*/ 2147483647 w 358"/>
              <a:gd name="T61" fmla="*/ 2147483647 h 209"/>
              <a:gd name="T62" fmla="*/ 2147483647 w 358"/>
              <a:gd name="T63" fmla="*/ 2147483647 h 209"/>
              <a:gd name="T64" fmla="*/ 2147483647 w 358"/>
              <a:gd name="T65" fmla="*/ 2147483647 h 209"/>
              <a:gd name="T66" fmla="*/ 2147483647 w 358"/>
              <a:gd name="T67" fmla="*/ 2147483647 h 209"/>
              <a:gd name="T68" fmla="*/ 2147483647 w 358"/>
              <a:gd name="T69" fmla="*/ 2147483647 h 209"/>
              <a:gd name="T70" fmla="*/ 2147483647 w 358"/>
              <a:gd name="T71" fmla="*/ 2147483647 h 209"/>
              <a:gd name="T72" fmla="*/ 2147483647 w 358"/>
              <a:gd name="T73" fmla="*/ 2147483647 h 209"/>
              <a:gd name="T74" fmla="*/ 2147483647 w 358"/>
              <a:gd name="T75" fmla="*/ 2147483647 h 209"/>
              <a:gd name="T76" fmla="*/ 2147483647 w 358"/>
              <a:gd name="T77" fmla="*/ 2147483647 h 209"/>
              <a:gd name="T78" fmla="*/ 2147483647 w 358"/>
              <a:gd name="T79" fmla="*/ 2147483647 h 209"/>
              <a:gd name="T80" fmla="*/ 2147483647 w 358"/>
              <a:gd name="T81" fmla="*/ 2147483647 h 209"/>
              <a:gd name="T82" fmla="*/ 2147483647 w 358"/>
              <a:gd name="T83" fmla="*/ 2147483647 h 209"/>
              <a:gd name="T84" fmla="*/ 2147483647 w 358"/>
              <a:gd name="T85" fmla="*/ 2147483647 h 209"/>
              <a:gd name="T86" fmla="*/ 0 w 358"/>
              <a:gd name="T87" fmla="*/ 2147483647 h 209"/>
              <a:gd name="T88" fmla="*/ 0 w 358"/>
              <a:gd name="T89" fmla="*/ 2147483647 h 209"/>
              <a:gd name="T90" fmla="*/ 2147483647 w 358"/>
              <a:gd name="T91" fmla="*/ 2147483647 h 209"/>
              <a:gd name="T92" fmla="*/ 2147483647 w 358"/>
              <a:gd name="T93" fmla="*/ 2147483647 h 209"/>
              <a:gd name="T94" fmla="*/ 2147483647 w 358"/>
              <a:gd name="T95" fmla="*/ 2147483647 h 209"/>
              <a:gd name="T96" fmla="*/ 2147483647 w 358"/>
              <a:gd name="T97" fmla="*/ 2147483647 h 2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58"/>
              <a:gd name="T148" fmla="*/ 0 h 209"/>
              <a:gd name="T149" fmla="*/ 358 w 358"/>
              <a:gd name="T150" fmla="*/ 209 h 2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58" h="209">
                <a:moveTo>
                  <a:pt x="83" y="173"/>
                </a:moveTo>
                <a:cubicBezTo>
                  <a:pt x="93" y="173"/>
                  <a:pt x="103" y="167"/>
                  <a:pt x="107" y="156"/>
                </a:cubicBezTo>
                <a:cubicBezTo>
                  <a:pt x="109" y="151"/>
                  <a:pt x="109" y="151"/>
                  <a:pt x="109" y="151"/>
                </a:cubicBezTo>
                <a:cubicBezTo>
                  <a:pt x="109" y="147"/>
                  <a:pt x="109" y="147"/>
                  <a:pt x="109" y="147"/>
                </a:cubicBezTo>
                <a:cubicBezTo>
                  <a:pt x="109" y="142"/>
                  <a:pt x="109" y="142"/>
                  <a:pt x="109" y="142"/>
                </a:cubicBezTo>
                <a:cubicBezTo>
                  <a:pt x="107" y="137"/>
                  <a:pt x="107" y="137"/>
                  <a:pt x="107" y="137"/>
                </a:cubicBezTo>
                <a:cubicBezTo>
                  <a:pt x="103" y="126"/>
                  <a:pt x="93" y="121"/>
                  <a:pt x="83" y="121"/>
                </a:cubicBezTo>
                <a:cubicBezTo>
                  <a:pt x="83" y="105"/>
                  <a:pt x="83" y="105"/>
                  <a:pt x="83" y="105"/>
                </a:cubicBezTo>
                <a:cubicBezTo>
                  <a:pt x="83" y="100"/>
                  <a:pt x="83" y="100"/>
                  <a:pt x="83" y="100"/>
                </a:cubicBezTo>
                <a:cubicBezTo>
                  <a:pt x="83" y="89"/>
                  <a:pt x="83" y="89"/>
                  <a:pt x="83" y="89"/>
                </a:cubicBezTo>
                <a:cubicBezTo>
                  <a:pt x="93" y="89"/>
                  <a:pt x="103" y="84"/>
                  <a:pt x="107" y="72"/>
                </a:cubicBezTo>
                <a:cubicBezTo>
                  <a:pt x="109" y="68"/>
                  <a:pt x="109" y="68"/>
                  <a:pt x="109" y="68"/>
                </a:cubicBezTo>
                <a:cubicBezTo>
                  <a:pt x="109" y="63"/>
                  <a:pt x="109" y="63"/>
                  <a:pt x="109" y="63"/>
                </a:cubicBezTo>
                <a:cubicBezTo>
                  <a:pt x="109" y="59"/>
                  <a:pt x="109" y="59"/>
                  <a:pt x="109" y="59"/>
                </a:cubicBezTo>
                <a:cubicBezTo>
                  <a:pt x="107" y="54"/>
                  <a:pt x="107" y="54"/>
                  <a:pt x="107" y="54"/>
                </a:cubicBezTo>
                <a:cubicBezTo>
                  <a:pt x="103" y="43"/>
                  <a:pt x="93" y="37"/>
                  <a:pt x="83" y="37"/>
                </a:cubicBezTo>
                <a:cubicBezTo>
                  <a:pt x="83" y="6"/>
                  <a:pt x="83" y="6"/>
                  <a:pt x="83" y="6"/>
                </a:cubicBezTo>
                <a:cubicBezTo>
                  <a:pt x="83" y="0"/>
                  <a:pt x="83" y="0"/>
                  <a:pt x="83" y="0"/>
                </a:cubicBezTo>
                <a:cubicBezTo>
                  <a:pt x="156" y="0"/>
                  <a:pt x="156" y="0"/>
                  <a:pt x="156" y="0"/>
                </a:cubicBezTo>
                <a:cubicBezTo>
                  <a:pt x="156" y="42"/>
                  <a:pt x="156" y="42"/>
                  <a:pt x="156" y="42"/>
                </a:cubicBezTo>
                <a:cubicBezTo>
                  <a:pt x="260" y="42"/>
                  <a:pt x="260" y="42"/>
                  <a:pt x="260" y="42"/>
                </a:cubicBezTo>
                <a:cubicBezTo>
                  <a:pt x="260" y="0"/>
                  <a:pt x="260" y="0"/>
                  <a:pt x="260" y="0"/>
                </a:cubicBezTo>
                <a:cubicBezTo>
                  <a:pt x="358" y="0"/>
                  <a:pt x="358" y="0"/>
                  <a:pt x="358" y="0"/>
                </a:cubicBezTo>
                <a:cubicBezTo>
                  <a:pt x="349" y="18"/>
                  <a:pt x="349" y="18"/>
                  <a:pt x="349" y="18"/>
                </a:cubicBezTo>
                <a:cubicBezTo>
                  <a:pt x="349" y="20"/>
                  <a:pt x="349" y="20"/>
                  <a:pt x="349" y="20"/>
                </a:cubicBezTo>
                <a:cubicBezTo>
                  <a:pt x="342" y="37"/>
                  <a:pt x="342" y="37"/>
                  <a:pt x="342" y="37"/>
                </a:cubicBezTo>
                <a:cubicBezTo>
                  <a:pt x="336" y="57"/>
                  <a:pt x="336" y="57"/>
                  <a:pt x="336" y="57"/>
                </a:cubicBezTo>
                <a:cubicBezTo>
                  <a:pt x="328" y="76"/>
                  <a:pt x="328" y="76"/>
                  <a:pt x="328" y="76"/>
                </a:cubicBezTo>
                <a:cubicBezTo>
                  <a:pt x="327" y="79"/>
                  <a:pt x="327" y="79"/>
                  <a:pt x="327" y="79"/>
                </a:cubicBezTo>
                <a:cubicBezTo>
                  <a:pt x="322" y="89"/>
                  <a:pt x="322" y="89"/>
                  <a:pt x="322" y="89"/>
                </a:cubicBezTo>
                <a:cubicBezTo>
                  <a:pt x="316" y="103"/>
                  <a:pt x="316" y="103"/>
                  <a:pt x="316" y="103"/>
                </a:cubicBezTo>
                <a:cubicBezTo>
                  <a:pt x="315" y="105"/>
                  <a:pt x="315" y="105"/>
                  <a:pt x="315" y="105"/>
                </a:cubicBezTo>
                <a:cubicBezTo>
                  <a:pt x="310" y="116"/>
                  <a:pt x="310" y="116"/>
                  <a:pt x="310" y="116"/>
                </a:cubicBezTo>
                <a:cubicBezTo>
                  <a:pt x="306" y="129"/>
                  <a:pt x="306" y="129"/>
                  <a:pt x="306" y="129"/>
                </a:cubicBezTo>
                <a:cubicBezTo>
                  <a:pt x="305" y="138"/>
                  <a:pt x="305" y="138"/>
                  <a:pt x="305" y="138"/>
                </a:cubicBezTo>
                <a:cubicBezTo>
                  <a:pt x="304" y="143"/>
                  <a:pt x="304" y="143"/>
                  <a:pt x="304" y="143"/>
                </a:cubicBezTo>
                <a:cubicBezTo>
                  <a:pt x="303" y="157"/>
                  <a:pt x="303" y="157"/>
                  <a:pt x="303" y="157"/>
                </a:cubicBezTo>
                <a:cubicBezTo>
                  <a:pt x="305" y="171"/>
                  <a:pt x="305" y="171"/>
                  <a:pt x="305" y="171"/>
                </a:cubicBezTo>
                <a:cubicBezTo>
                  <a:pt x="306" y="174"/>
                  <a:pt x="306" y="174"/>
                  <a:pt x="306" y="174"/>
                </a:cubicBezTo>
                <a:cubicBezTo>
                  <a:pt x="308" y="184"/>
                  <a:pt x="308" y="184"/>
                  <a:pt x="308" y="184"/>
                </a:cubicBezTo>
                <a:cubicBezTo>
                  <a:pt x="313" y="197"/>
                  <a:pt x="313" y="197"/>
                  <a:pt x="313" y="197"/>
                </a:cubicBezTo>
                <a:cubicBezTo>
                  <a:pt x="316" y="201"/>
                  <a:pt x="316" y="201"/>
                  <a:pt x="316" y="201"/>
                </a:cubicBezTo>
                <a:cubicBezTo>
                  <a:pt x="321" y="209"/>
                  <a:pt x="321" y="209"/>
                  <a:pt x="321" y="209"/>
                </a:cubicBezTo>
                <a:cubicBezTo>
                  <a:pt x="0" y="209"/>
                  <a:pt x="0" y="209"/>
                  <a:pt x="0" y="209"/>
                </a:cubicBezTo>
                <a:cubicBezTo>
                  <a:pt x="0" y="180"/>
                  <a:pt x="0" y="180"/>
                  <a:pt x="0" y="180"/>
                </a:cubicBezTo>
                <a:cubicBezTo>
                  <a:pt x="23" y="171"/>
                  <a:pt x="23" y="171"/>
                  <a:pt x="23" y="171"/>
                </a:cubicBezTo>
                <a:cubicBezTo>
                  <a:pt x="25" y="177"/>
                  <a:pt x="25" y="177"/>
                  <a:pt x="25" y="177"/>
                </a:cubicBezTo>
                <a:cubicBezTo>
                  <a:pt x="59" y="156"/>
                  <a:pt x="59" y="156"/>
                  <a:pt x="59" y="156"/>
                </a:cubicBezTo>
                <a:cubicBezTo>
                  <a:pt x="63" y="167"/>
                  <a:pt x="73" y="173"/>
                  <a:pt x="83" y="17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08" name="Freeform 284"/>
          <p:cNvSpPr>
            <a:spLocks/>
          </p:cNvSpPr>
          <p:nvPr/>
        </p:nvSpPr>
        <p:spPr bwMode="auto">
          <a:xfrm>
            <a:off x="4911725" y="2655888"/>
            <a:ext cx="138113" cy="230187"/>
          </a:xfrm>
          <a:custGeom>
            <a:avLst/>
            <a:gdLst>
              <a:gd name="T0" fmla="*/ 2147483647 w 45"/>
              <a:gd name="T1" fmla="*/ 2147483647 h 75"/>
              <a:gd name="T2" fmla="*/ 2147483647 w 45"/>
              <a:gd name="T3" fmla="*/ 0 h 75"/>
              <a:gd name="T4" fmla="*/ 2147483647 w 45"/>
              <a:gd name="T5" fmla="*/ 0 h 75"/>
              <a:gd name="T6" fmla="*/ 2147483647 w 45"/>
              <a:gd name="T7" fmla="*/ 2147483647 h 75"/>
              <a:gd name="T8" fmla="*/ 2147483647 w 45"/>
              <a:gd name="T9" fmla="*/ 2147483647 h 75"/>
              <a:gd name="T10" fmla="*/ 2147483647 w 45"/>
              <a:gd name="T11" fmla="*/ 2147483647 h 75"/>
              <a:gd name="T12" fmla="*/ 2147483647 w 45"/>
              <a:gd name="T13" fmla="*/ 2147483647 h 75"/>
              <a:gd name="T14" fmla="*/ 2147483647 w 45"/>
              <a:gd name="T15" fmla="*/ 2147483647 h 75"/>
              <a:gd name="T16" fmla="*/ 2147483647 w 45"/>
              <a:gd name="T17" fmla="*/ 2147483647 h 75"/>
              <a:gd name="T18" fmla="*/ 2147483647 w 45"/>
              <a:gd name="T19" fmla="*/ 2147483647 h 75"/>
              <a:gd name="T20" fmla="*/ 0 w 45"/>
              <a:gd name="T21" fmla="*/ 2147483647 h 75"/>
              <a:gd name="T22" fmla="*/ 2147483647 w 45"/>
              <a:gd name="T23" fmla="*/ 2147483647 h 75"/>
              <a:gd name="T24" fmla="*/ 2147483647 w 45"/>
              <a:gd name="T25" fmla="*/ 2147483647 h 75"/>
              <a:gd name="T26" fmla="*/ 2147483647 w 45"/>
              <a:gd name="T27" fmla="*/ 2147483647 h 75"/>
              <a:gd name="T28" fmla="*/ 2147483647 w 45"/>
              <a:gd name="T29" fmla="*/ 2147483647 h 7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5"/>
              <a:gd name="T46" fmla="*/ 0 h 75"/>
              <a:gd name="T47" fmla="*/ 45 w 45"/>
              <a:gd name="T48" fmla="*/ 75 h 7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5" h="75">
                <a:moveTo>
                  <a:pt x="35" y="6"/>
                </a:moveTo>
                <a:cubicBezTo>
                  <a:pt x="41" y="0"/>
                  <a:pt x="41" y="0"/>
                  <a:pt x="41" y="0"/>
                </a:cubicBezTo>
                <a:cubicBezTo>
                  <a:pt x="41" y="0"/>
                  <a:pt x="41" y="0"/>
                  <a:pt x="41" y="0"/>
                </a:cubicBezTo>
                <a:cubicBezTo>
                  <a:pt x="40" y="2"/>
                  <a:pt x="40" y="3"/>
                  <a:pt x="40" y="5"/>
                </a:cubicBezTo>
                <a:cubicBezTo>
                  <a:pt x="40" y="7"/>
                  <a:pt x="40" y="7"/>
                  <a:pt x="40" y="7"/>
                </a:cubicBezTo>
                <a:cubicBezTo>
                  <a:pt x="40" y="16"/>
                  <a:pt x="42" y="24"/>
                  <a:pt x="45" y="32"/>
                </a:cubicBezTo>
                <a:cubicBezTo>
                  <a:pt x="45" y="32"/>
                  <a:pt x="45" y="32"/>
                  <a:pt x="45" y="32"/>
                </a:cubicBezTo>
                <a:cubicBezTo>
                  <a:pt x="3" y="75"/>
                  <a:pt x="3" y="75"/>
                  <a:pt x="3" y="75"/>
                </a:cubicBezTo>
                <a:cubicBezTo>
                  <a:pt x="3" y="75"/>
                  <a:pt x="3" y="75"/>
                  <a:pt x="3" y="75"/>
                </a:cubicBezTo>
                <a:cubicBezTo>
                  <a:pt x="2" y="72"/>
                  <a:pt x="2" y="72"/>
                  <a:pt x="2" y="72"/>
                </a:cubicBezTo>
                <a:cubicBezTo>
                  <a:pt x="0" y="58"/>
                  <a:pt x="0" y="58"/>
                  <a:pt x="0" y="58"/>
                </a:cubicBezTo>
                <a:cubicBezTo>
                  <a:pt x="1" y="44"/>
                  <a:pt x="1" y="44"/>
                  <a:pt x="1" y="44"/>
                </a:cubicBezTo>
                <a:cubicBezTo>
                  <a:pt x="2" y="39"/>
                  <a:pt x="2" y="39"/>
                  <a:pt x="2" y="39"/>
                </a:cubicBezTo>
                <a:cubicBezTo>
                  <a:pt x="2" y="39"/>
                  <a:pt x="2" y="39"/>
                  <a:pt x="2" y="39"/>
                </a:cubicBezTo>
                <a:lnTo>
                  <a:pt x="35" y="6"/>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09" name="Freeform 285"/>
          <p:cNvSpPr>
            <a:spLocks/>
          </p:cNvSpPr>
          <p:nvPr/>
        </p:nvSpPr>
        <p:spPr bwMode="auto">
          <a:xfrm>
            <a:off x="4918075" y="2674938"/>
            <a:ext cx="100013" cy="100012"/>
          </a:xfrm>
          <a:custGeom>
            <a:avLst/>
            <a:gdLst>
              <a:gd name="T0" fmla="*/ 2147483647 w 63"/>
              <a:gd name="T1" fmla="*/ 0 h 63"/>
              <a:gd name="T2" fmla="*/ 0 w 63"/>
              <a:gd name="T3" fmla="*/ 2147483647 h 63"/>
              <a:gd name="T4" fmla="*/ 0 w 63"/>
              <a:gd name="T5" fmla="*/ 2147483647 h 63"/>
              <a:gd name="T6" fmla="*/ 2147483647 w 63"/>
              <a:gd name="T7" fmla="*/ 2147483647 h 63"/>
              <a:gd name="T8" fmla="*/ 2147483647 w 63"/>
              <a:gd name="T9" fmla="*/ 2147483647 h 63"/>
              <a:gd name="T10" fmla="*/ 2147483647 w 63"/>
              <a:gd name="T11" fmla="*/ 0 h 63"/>
              <a:gd name="T12" fmla="*/ 2147483647 w 63"/>
              <a:gd name="T13" fmla="*/ 0 h 63"/>
              <a:gd name="T14" fmla="*/ 0 60000 65536"/>
              <a:gd name="T15" fmla="*/ 0 60000 65536"/>
              <a:gd name="T16" fmla="*/ 0 60000 65536"/>
              <a:gd name="T17" fmla="*/ 0 60000 65536"/>
              <a:gd name="T18" fmla="*/ 0 60000 65536"/>
              <a:gd name="T19" fmla="*/ 0 60000 65536"/>
              <a:gd name="T20" fmla="*/ 0 60000 65536"/>
              <a:gd name="T21" fmla="*/ 0 w 63"/>
              <a:gd name="T22" fmla="*/ 0 h 63"/>
              <a:gd name="T23" fmla="*/ 63 w 63"/>
              <a:gd name="T24" fmla="*/ 63 h 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63">
                <a:moveTo>
                  <a:pt x="63" y="0"/>
                </a:moveTo>
                <a:lnTo>
                  <a:pt x="0" y="63"/>
                </a:lnTo>
                <a:lnTo>
                  <a:pt x="2" y="46"/>
                </a:lnTo>
                <a:lnTo>
                  <a:pt x="10" y="21"/>
                </a:lnTo>
                <a:lnTo>
                  <a:pt x="19" y="0"/>
                </a:lnTo>
                <a:lnTo>
                  <a:pt x="63"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10" name="Freeform 286"/>
          <p:cNvSpPr>
            <a:spLocks/>
          </p:cNvSpPr>
          <p:nvPr/>
        </p:nvSpPr>
        <p:spPr bwMode="auto">
          <a:xfrm>
            <a:off x="3986213" y="2354263"/>
            <a:ext cx="254000" cy="549275"/>
          </a:xfrm>
          <a:custGeom>
            <a:avLst/>
            <a:gdLst>
              <a:gd name="T0" fmla="*/ 2147483647 w 83"/>
              <a:gd name="T1" fmla="*/ 2147483647 h 180"/>
              <a:gd name="T2" fmla="*/ 2147483647 w 83"/>
              <a:gd name="T3" fmla="*/ 2147483647 h 180"/>
              <a:gd name="T4" fmla="*/ 2147483647 w 83"/>
              <a:gd name="T5" fmla="*/ 2147483647 h 180"/>
              <a:gd name="T6" fmla="*/ 2147483647 w 83"/>
              <a:gd name="T7" fmla="*/ 2147483647 h 180"/>
              <a:gd name="T8" fmla="*/ 2147483647 w 83"/>
              <a:gd name="T9" fmla="*/ 2147483647 h 180"/>
              <a:gd name="T10" fmla="*/ 0 w 83"/>
              <a:gd name="T11" fmla="*/ 2147483647 h 180"/>
              <a:gd name="T12" fmla="*/ 0 w 83"/>
              <a:gd name="T13" fmla="*/ 2147483647 h 180"/>
              <a:gd name="T14" fmla="*/ 0 w 83"/>
              <a:gd name="T15" fmla="*/ 2147483647 h 180"/>
              <a:gd name="T16" fmla="*/ 0 w 83"/>
              <a:gd name="T17" fmla="*/ 2147483647 h 180"/>
              <a:gd name="T18" fmla="*/ 0 w 83"/>
              <a:gd name="T19" fmla="*/ 0 h 180"/>
              <a:gd name="T20" fmla="*/ 2147483647 w 83"/>
              <a:gd name="T21" fmla="*/ 0 h 180"/>
              <a:gd name="T22" fmla="*/ 2147483647 w 83"/>
              <a:gd name="T23" fmla="*/ 2147483647 h 180"/>
              <a:gd name="T24" fmla="*/ 2147483647 w 83"/>
              <a:gd name="T25" fmla="*/ 2147483647 h 180"/>
              <a:gd name="T26" fmla="*/ 2147483647 w 83"/>
              <a:gd name="T27" fmla="*/ 2147483647 h 180"/>
              <a:gd name="T28" fmla="*/ 2147483647 w 83"/>
              <a:gd name="T29" fmla="*/ 2147483647 h 180"/>
              <a:gd name="T30" fmla="*/ 2147483647 w 83"/>
              <a:gd name="T31" fmla="*/ 2147483647 h 180"/>
              <a:gd name="T32" fmla="*/ 2147483647 w 83"/>
              <a:gd name="T33" fmla="*/ 2147483647 h 180"/>
              <a:gd name="T34" fmla="*/ 2147483647 w 83"/>
              <a:gd name="T35" fmla="*/ 2147483647 h 180"/>
              <a:gd name="T36" fmla="*/ 2147483647 w 83"/>
              <a:gd name="T37" fmla="*/ 2147483647 h 180"/>
              <a:gd name="T38" fmla="*/ 2147483647 w 83"/>
              <a:gd name="T39" fmla="*/ 2147483647 h 180"/>
              <a:gd name="T40" fmla="*/ 2147483647 w 83"/>
              <a:gd name="T41" fmla="*/ 2147483647 h 180"/>
              <a:gd name="T42" fmla="*/ 2147483647 w 83"/>
              <a:gd name="T43" fmla="*/ 2147483647 h 180"/>
              <a:gd name="T44" fmla="*/ 2147483647 w 83"/>
              <a:gd name="T45" fmla="*/ 2147483647 h 180"/>
              <a:gd name="T46" fmla="*/ 2147483647 w 83"/>
              <a:gd name="T47" fmla="*/ 2147483647 h 1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3"/>
              <a:gd name="T73" fmla="*/ 0 h 180"/>
              <a:gd name="T74" fmla="*/ 83 w 83"/>
              <a:gd name="T75" fmla="*/ 180 h 1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3" h="180">
                <a:moveTo>
                  <a:pt x="57" y="147"/>
                </a:moveTo>
                <a:cubicBezTo>
                  <a:pt x="57" y="149"/>
                  <a:pt x="57" y="149"/>
                  <a:pt x="57" y="149"/>
                </a:cubicBezTo>
                <a:cubicBezTo>
                  <a:pt x="57" y="152"/>
                  <a:pt x="58" y="154"/>
                  <a:pt x="59" y="156"/>
                </a:cubicBezTo>
                <a:cubicBezTo>
                  <a:pt x="20" y="165"/>
                  <a:pt x="20" y="165"/>
                  <a:pt x="20" y="165"/>
                </a:cubicBezTo>
                <a:cubicBezTo>
                  <a:pt x="23" y="171"/>
                  <a:pt x="23" y="171"/>
                  <a:pt x="23" y="171"/>
                </a:cubicBezTo>
                <a:cubicBezTo>
                  <a:pt x="0" y="180"/>
                  <a:pt x="0" y="180"/>
                  <a:pt x="0" y="180"/>
                </a:cubicBezTo>
                <a:cubicBezTo>
                  <a:pt x="0" y="170"/>
                  <a:pt x="0" y="170"/>
                  <a:pt x="0" y="170"/>
                </a:cubicBezTo>
                <a:cubicBezTo>
                  <a:pt x="0" y="105"/>
                  <a:pt x="0" y="105"/>
                  <a:pt x="0" y="105"/>
                </a:cubicBezTo>
                <a:cubicBezTo>
                  <a:pt x="0" y="40"/>
                  <a:pt x="0" y="40"/>
                  <a:pt x="0" y="40"/>
                </a:cubicBezTo>
                <a:cubicBezTo>
                  <a:pt x="0" y="0"/>
                  <a:pt x="0" y="0"/>
                  <a:pt x="0" y="0"/>
                </a:cubicBezTo>
                <a:cubicBezTo>
                  <a:pt x="83" y="0"/>
                  <a:pt x="83" y="0"/>
                  <a:pt x="83" y="0"/>
                </a:cubicBezTo>
                <a:cubicBezTo>
                  <a:pt x="83" y="6"/>
                  <a:pt x="83" y="6"/>
                  <a:pt x="83" y="6"/>
                </a:cubicBezTo>
                <a:cubicBezTo>
                  <a:pt x="83" y="37"/>
                  <a:pt x="83" y="37"/>
                  <a:pt x="83" y="37"/>
                </a:cubicBezTo>
                <a:cubicBezTo>
                  <a:pt x="72" y="37"/>
                  <a:pt x="62" y="43"/>
                  <a:pt x="58" y="56"/>
                </a:cubicBezTo>
                <a:cubicBezTo>
                  <a:pt x="57" y="61"/>
                  <a:pt x="57" y="61"/>
                  <a:pt x="57" y="61"/>
                </a:cubicBezTo>
                <a:cubicBezTo>
                  <a:pt x="57" y="63"/>
                  <a:pt x="57" y="63"/>
                  <a:pt x="57" y="63"/>
                </a:cubicBezTo>
                <a:cubicBezTo>
                  <a:pt x="57" y="65"/>
                  <a:pt x="57" y="65"/>
                  <a:pt x="57" y="65"/>
                </a:cubicBezTo>
                <a:cubicBezTo>
                  <a:pt x="59" y="81"/>
                  <a:pt x="71" y="89"/>
                  <a:pt x="83" y="89"/>
                </a:cubicBezTo>
                <a:cubicBezTo>
                  <a:pt x="83" y="100"/>
                  <a:pt x="83" y="100"/>
                  <a:pt x="83" y="100"/>
                </a:cubicBezTo>
                <a:cubicBezTo>
                  <a:pt x="83" y="105"/>
                  <a:pt x="83" y="105"/>
                  <a:pt x="83" y="105"/>
                </a:cubicBezTo>
                <a:cubicBezTo>
                  <a:pt x="83" y="121"/>
                  <a:pt x="83" y="121"/>
                  <a:pt x="83" y="121"/>
                </a:cubicBezTo>
                <a:cubicBezTo>
                  <a:pt x="72" y="121"/>
                  <a:pt x="62" y="127"/>
                  <a:pt x="58" y="140"/>
                </a:cubicBezTo>
                <a:cubicBezTo>
                  <a:pt x="57" y="144"/>
                  <a:pt x="57" y="144"/>
                  <a:pt x="57" y="144"/>
                </a:cubicBezTo>
                <a:lnTo>
                  <a:pt x="57" y="147"/>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11" name="Freeform 287"/>
          <p:cNvSpPr>
            <a:spLocks/>
          </p:cNvSpPr>
          <p:nvPr/>
        </p:nvSpPr>
        <p:spPr bwMode="auto">
          <a:xfrm>
            <a:off x="4056063" y="2830513"/>
            <a:ext cx="111125" cy="63500"/>
          </a:xfrm>
          <a:custGeom>
            <a:avLst/>
            <a:gdLst>
              <a:gd name="T0" fmla="*/ 2147483647 w 70"/>
              <a:gd name="T1" fmla="*/ 0 h 40"/>
              <a:gd name="T2" fmla="*/ 2147483647 w 70"/>
              <a:gd name="T3" fmla="*/ 2147483647 h 40"/>
              <a:gd name="T4" fmla="*/ 0 w 70"/>
              <a:gd name="T5" fmla="*/ 2147483647 h 40"/>
              <a:gd name="T6" fmla="*/ 2147483647 w 70"/>
              <a:gd name="T7" fmla="*/ 0 h 40"/>
              <a:gd name="T8" fmla="*/ 0 60000 65536"/>
              <a:gd name="T9" fmla="*/ 0 60000 65536"/>
              <a:gd name="T10" fmla="*/ 0 60000 65536"/>
              <a:gd name="T11" fmla="*/ 0 60000 65536"/>
              <a:gd name="T12" fmla="*/ 0 w 70"/>
              <a:gd name="T13" fmla="*/ 0 h 40"/>
              <a:gd name="T14" fmla="*/ 70 w 70"/>
              <a:gd name="T15" fmla="*/ 40 h 40"/>
            </a:gdLst>
            <a:ahLst/>
            <a:cxnLst>
              <a:cxn ang="T8">
                <a:pos x="T0" y="T1"/>
              </a:cxn>
              <a:cxn ang="T9">
                <a:pos x="T2" y="T3"/>
              </a:cxn>
              <a:cxn ang="T10">
                <a:pos x="T4" y="T5"/>
              </a:cxn>
              <a:cxn ang="T11">
                <a:pos x="T6" y="T7"/>
              </a:cxn>
            </a:cxnLst>
            <a:rect l="T12" t="T13" r="T14" b="T15"/>
            <a:pathLst>
              <a:path w="70" h="40">
                <a:moveTo>
                  <a:pt x="70" y="0"/>
                </a:moveTo>
                <a:lnTo>
                  <a:pt x="4" y="40"/>
                </a:lnTo>
                <a:lnTo>
                  <a:pt x="0" y="29"/>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12" name="Freeform 288"/>
          <p:cNvSpPr>
            <a:spLocks/>
          </p:cNvSpPr>
          <p:nvPr/>
        </p:nvSpPr>
        <p:spPr bwMode="auto">
          <a:xfrm>
            <a:off x="4048125" y="2830513"/>
            <a:ext cx="119063" cy="46037"/>
          </a:xfrm>
          <a:custGeom>
            <a:avLst/>
            <a:gdLst>
              <a:gd name="T0" fmla="*/ 2147483647 w 75"/>
              <a:gd name="T1" fmla="*/ 0 h 29"/>
              <a:gd name="T2" fmla="*/ 2147483647 w 75"/>
              <a:gd name="T3" fmla="*/ 2147483647 h 29"/>
              <a:gd name="T4" fmla="*/ 0 w 75"/>
              <a:gd name="T5" fmla="*/ 2147483647 h 29"/>
              <a:gd name="T6" fmla="*/ 2147483647 w 75"/>
              <a:gd name="T7" fmla="*/ 0 h 29"/>
              <a:gd name="T8" fmla="*/ 0 60000 65536"/>
              <a:gd name="T9" fmla="*/ 0 60000 65536"/>
              <a:gd name="T10" fmla="*/ 0 60000 65536"/>
              <a:gd name="T11" fmla="*/ 0 60000 65536"/>
              <a:gd name="T12" fmla="*/ 0 w 75"/>
              <a:gd name="T13" fmla="*/ 0 h 29"/>
              <a:gd name="T14" fmla="*/ 75 w 75"/>
              <a:gd name="T15" fmla="*/ 29 h 29"/>
            </a:gdLst>
            <a:ahLst/>
            <a:cxnLst>
              <a:cxn ang="T8">
                <a:pos x="T0" y="T1"/>
              </a:cxn>
              <a:cxn ang="T9">
                <a:pos x="T2" y="T3"/>
              </a:cxn>
              <a:cxn ang="T10">
                <a:pos x="T4" y="T5"/>
              </a:cxn>
              <a:cxn ang="T11">
                <a:pos x="T6" y="T7"/>
              </a:cxn>
            </a:cxnLst>
            <a:rect l="T12" t="T13" r="T14" b="T15"/>
            <a:pathLst>
              <a:path w="75" h="29">
                <a:moveTo>
                  <a:pt x="75" y="0"/>
                </a:moveTo>
                <a:lnTo>
                  <a:pt x="5" y="29"/>
                </a:lnTo>
                <a:lnTo>
                  <a:pt x="0" y="17"/>
                </a:lnTo>
                <a:lnTo>
                  <a:pt x="7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13" name="Freeform 289"/>
          <p:cNvSpPr>
            <a:spLocks/>
          </p:cNvSpPr>
          <p:nvPr/>
        </p:nvSpPr>
        <p:spPr bwMode="auto">
          <a:xfrm>
            <a:off x="3730625" y="2674938"/>
            <a:ext cx="255588" cy="198437"/>
          </a:xfrm>
          <a:custGeom>
            <a:avLst/>
            <a:gdLst>
              <a:gd name="T0" fmla="*/ 2147483647 w 161"/>
              <a:gd name="T1" fmla="*/ 0 h 125"/>
              <a:gd name="T2" fmla="*/ 2147483647 w 161"/>
              <a:gd name="T3" fmla="*/ 2147483647 h 125"/>
              <a:gd name="T4" fmla="*/ 0 w 161"/>
              <a:gd name="T5" fmla="*/ 2147483647 h 125"/>
              <a:gd name="T6" fmla="*/ 0 w 161"/>
              <a:gd name="T7" fmla="*/ 2147483647 h 125"/>
              <a:gd name="T8" fmla="*/ 0 w 161"/>
              <a:gd name="T9" fmla="*/ 2147483647 h 125"/>
              <a:gd name="T10" fmla="*/ 0 w 161"/>
              <a:gd name="T11" fmla="*/ 2147483647 h 125"/>
              <a:gd name="T12" fmla="*/ 0 w 161"/>
              <a:gd name="T13" fmla="*/ 2147483647 h 125"/>
              <a:gd name="T14" fmla="*/ 0 w 161"/>
              <a:gd name="T15" fmla="*/ 2147483647 h 125"/>
              <a:gd name="T16" fmla="*/ 0 w 161"/>
              <a:gd name="T17" fmla="*/ 2147483647 h 125"/>
              <a:gd name="T18" fmla="*/ 0 w 161"/>
              <a:gd name="T19" fmla="*/ 2147483647 h 125"/>
              <a:gd name="T20" fmla="*/ 0 w 161"/>
              <a:gd name="T21" fmla="*/ 2147483647 h 125"/>
              <a:gd name="T22" fmla="*/ 0 w 161"/>
              <a:gd name="T23" fmla="*/ 0 h 125"/>
              <a:gd name="T24" fmla="*/ 2147483647 w 16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25"/>
              <a:gd name="T41" fmla="*/ 161 w 16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25">
                <a:moveTo>
                  <a:pt x="161" y="0"/>
                </a:moveTo>
                <a:lnTo>
                  <a:pt x="161" y="125"/>
                </a:lnTo>
                <a:lnTo>
                  <a:pt x="0" y="125"/>
                </a:lnTo>
                <a:lnTo>
                  <a:pt x="0" y="106"/>
                </a:lnTo>
                <a:lnTo>
                  <a:pt x="0" y="94"/>
                </a:lnTo>
                <a:lnTo>
                  <a:pt x="0" y="75"/>
                </a:lnTo>
                <a:lnTo>
                  <a:pt x="0" y="65"/>
                </a:lnTo>
                <a:lnTo>
                  <a:pt x="0" y="44"/>
                </a:lnTo>
                <a:lnTo>
                  <a:pt x="0" y="35"/>
                </a:lnTo>
                <a:lnTo>
                  <a:pt x="0" y="15"/>
                </a:lnTo>
                <a:lnTo>
                  <a:pt x="0" y="4"/>
                </a:lnTo>
                <a:lnTo>
                  <a:pt x="0" y="0"/>
                </a:lnTo>
                <a:lnTo>
                  <a:pt x="16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14" name="Freeform 290"/>
          <p:cNvSpPr>
            <a:spLocks/>
          </p:cNvSpPr>
          <p:nvPr/>
        </p:nvSpPr>
        <p:spPr bwMode="auto">
          <a:xfrm>
            <a:off x="3730625" y="2476500"/>
            <a:ext cx="255588" cy="198438"/>
          </a:xfrm>
          <a:custGeom>
            <a:avLst/>
            <a:gdLst>
              <a:gd name="T0" fmla="*/ 2147483647 w 161"/>
              <a:gd name="T1" fmla="*/ 0 h 125"/>
              <a:gd name="T2" fmla="*/ 2147483647 w 161"/>
              <a:gd name="T3" fmla="*/ 2147483647 h 125"/>
              <a:gd name="T4" fmla="*/ 0 w 161"/>
              <a:gd name="T5" fmla="*/ 2147483647 h 125"/>
              <a:gd name="T6" fmla="*/ 0 w 161"/>
              <a:gd name="T7" fmla="*/ 2147483647 h 125"/>
              <a:gd name="T8" fmla="*/ 0 w 161"/>
              <a:gd name="T9" fmla="*/ 2147483647 h 125"/>
              <a:gd name="T10" fmla="*/ 0 w 161"/>
              <a:gd name="T11" fmla="*/ 2147483647 h 125"/>
              <a:gd name="T12" fmla="*/ 0 w 161"/>
              <a:gd name="T13" fmla="*/ 2147483647 h 125"/>
              <a:gd name="T14" fmla="*/ 0 w 161"/>
              <a:gd name="T15" fmla="*/ 2147483647 h 125"/>
              <a:gd name="T16" fmla="*/ 0 w 161"/>
              <a:gd name="T17" fmla="*/ 2147483647 h 125"/>
              <a:gd name="T18" fmla="*/ 0 w 161"/>
              <a:gd name="T19" fmla="*/ 2147483647 h 125"/>
              <a:gd name="T20" fmla="*/ 0 w 161"/>
              <a:gd name="T21" fmla="*/ 2147483647 h 125"/>
              <a:gd name="T22" fmla="*/ 0 w 161"/>
              <a:gd name="T23" fmla="*/ 0 h 125"/>
              <a:gd name="T24" fmla="*/ 2147483647 w 161"/>
              <a:gd name="T25" fmla="*/ 0 h 12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1"/>
              <a:gd name="T40" fmla="*/ 0 h 125"/>
              <a:gd name="T41" fmla="*/ 161 w 161"/>
              <a:gd name="T42" fmla="*/ 125 h 12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1" h="125">
                <a:moveTo>
                  <a:pt x="161" y="0"/>
                </a:moveTo>
                <a:lnTo>
                  <a:pt x="161" y="125"/>
                </a:lnTo>
                <a:lnTo>
                  <a:pt x="0" y="125"/>
                </a:lnTo>
                <a:lnTo>
                  <a:pt x="0" y="110"/>
                </a:lnTo>
                <a:lnTo>
                  <a:pt x="0" y="100"/>
                </a:lnTo>
                <a:lnTo>
                  <a:pt x="0" y="79"/>
                </a:lnTo>
                <a:lnTo>
                  <a:pt x="0" y="69"/>
                </a:lnTo>
                <a:lnTo>
                  <a:pt x="0" y="50"/>
                </a:lnTo>
                <a:lnTo>
                  <a:pt x="0" y="38"/>
                </a:lnTo>
                <a:lnTo>
                  <a:pt x="0" y="19"/>
                </a:lnTo>
                <a:lnTo>
                  <a:pt x="0" y="9"/>
                </a:lnTo>
                <a:lnTo>
                  <a:pt x="0" y="0"/>
                </a:lnTo>
                <a:lnTo>
                  <a:pt x="161"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15" name="Freeform 291"/>
          <p:cNvSpPr>
            <a:spLocks/>
          </p:cNvSpPr>
          <p:nvPr/>
        </p:nvSpPr>
        <p:spPr bwMode="auto">
          <a:xfrm>
            <a:off x="3602038" y="2674938"/>
            <a:ext cx="128587" cy="198437"/>
          </a:xfrm>
          <a:custGeom>
            <a:avLst/>
            <a:gdLst>
              <a:gd name="T0" fmla="*/ 2147483647 w 81"/>
              <a:gd name="T1" fmla="*/ 0 h 125"/>
              <a:gd name="T2" fmla="*/ 2147483647 w 81"/>
              <a:gd name="T3" fmla="*/ 0 h 125"/>
              <a:gd name="T4" fmla="*/ 2147483647 w 81"/>
              <a:gd name="T5" fmla="*/ 0 h 125"/>
              <a:gd name="T6" fmla="*/ 2147483647 w 81"/>
              <a:gd name="T7" fmla="*/ 2147483647 h 125"/>
              <a:gd name="T8" fmla="*/ 2147483647 w 81"/>
              <a:gd name="T9" fmla="*/ 2147483647 h 125"/>
              <a:gd name="T10" fmla="*/ 2147483647 w 81"/>
              <a:gd name="T11" fmla="*/ 2147483647 h 125"/>
              <a:gd name="T12" fmla="*/ 2147483647 w 81"/>
              <a:gd name="T13" fmla="*/ 2147483647 h 125"/>
              <a:gd name="T14" fmla="*/ 2147483647 w 81"/>
              <a:gd name="T15" fmla="*/ 2147483647 h 125"/>
              <a:gd name="T16" fmla="*/ 2147483647 w 81"/>
              <a:gd name="T17" fmla="*/ 2147483647 h 125"/>
              <a:gd name="T18" fmla="*/ 2147483647 w 81"/>
              <a:gd name="T19" fmla="*/ 2147483647 h 125"/>
              <a:gd name="T20" fmla="*/ 2147483647 w 81"/>
              <a:gd name="T21" fmla="*/ 2147483647 h 125"/>
              <a:gd name="T22" fmla="*/ 2147483647 w 81"/>
              <a:gd name="T23" fmla="*/ 2147483647 h 125"/>
              <a:gd name="T24" fmla="*/ 2147483647 w 81"/>
              <a:gd name="T25" fmla="*/ 2147483647 h 125"/>
              <a:gd name="T26" fmla="*/ 2147483647 w 81"/>
              <a:gd name="T27" fmla="*/ 2147483647 h 125"/>
              <a:gd name="T28" fmla="*/ 2147483647 w 81"/>
              <a:gd name="T29" fmla="*/ 2147483647 h 125"/>
              <a:gd name="T30" fmla="*/ 2147483647 w 81"/>
              <a:gd name="T31" fmla="*/ 2147483647 h 125"/>
              <a:gd name="T32" fmla="*/ 2147483647 w 81"/>
              <a:gd name="T33" fmla="*/ 2147483647 h 125"/>
              <a:gd name="T34" fmla="*/ 2147483647 w 81"/>
              <a:gd name="T35" fmla="*/ 2147483647 h 125"/>
              <a:gd name="T36" fmla="*/ 2147483647 w 81"/>
              <a:gd name="T37" fmla="*/ 2147483647 h 125"/>
              <a:gd name="T38" fmla="*/ 2147483647 w 81"/>
              <a:gd name="T39" fmla="*/ 2147483647 h 125"/>
              <a:gd name="T40" fmla="*/ 2147483647 w 81"/>
              <a:gd name="T41" fmla="*/ 2147483647 h 125"/>
              <a:gd name="T42" fmla="*/ 2147483647 w 81"/>
              <a:gd name="T43" fmla="*/ 2147483647 h 125"/>
              <a:gd name="T44" fmla="*/ 2147483647 w 81"/>
              <a:gd name="T45" fmla="*/ 2147483647 h 125"/>
              <a:gd name="T46" fmla="*/ 0 w 81"/>
              <a:gd name="T47" fmla="*/ 2147483647 h 125"/>
              <a:gd name="T48" fmla="*/ 0 w 81"/>
              <a:gd name="T49" fmla="*/ 2147483647 h 125"/>
              <a:gd name="T50" fmla="*/ 0 w 81"/>
              <a:gd name="T51" fmla="*/ 2147483647 h 125"/>
              <a:gd name="T52" fmla="*/ 0 w 81"/>
              <a:gd name="T53" fmla="*/ 2147483647 h 125"/>
              <a:gd name="T54" fmla="*/ 0 w 81"/>
              <a:gd name="T55" fmla="*/ 2147483647 h 125"/>
              <a:gd name="T56" fmla="*/ 0 w 81"/>
              <a:gd name="T57" fmla="*/ 2147483647 h 125"/>
              <a:gd name="T58" fmla="*/ 0 w 81"/>
              <a:gd name="T59" fmla="*/ 2147483647 h 125"/>
              <a:gd name="T60" fmla="*/ 0 w 81"/>
              <a:gd name="T61" fmla="*/ 2147483647 h 125"/>
              <a:gd name="T62" fmla="*/ 0 w 81"/>
              <a:gd name="T63" fmla="*/ 2147483647 h 125"/>
              <a:gd name="T64" fmla="*/ 0 w 81"/>
              <a:gd name="T65" fmla="*/ 0 h 125"/>
              <a:gd name="T66" fmla="*/ 2147483647 w 81"/>
              <a:gd name="T67" fmla="*/ 0 h 125"/>
              <a:gd name="T68" fmla="*/ 2147483647 w 81"/>
              <a:gd name="T69" fmla="*/ 0 h 125"/>
              <a:gd name="T70" fmla="*/ 2147483647 w 81"/>
              <a:gd name="T71" fmla="*/ 0 h 12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81"/>
              <a:gd name="T109" fmla="*/ 0 h 125"/>
              <a:gd name="T110" fmla="*/ 81 w 81"/>
              <a:gd name="T111" fmla="*/ 125 h 12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81" h="125">
                <a:moveTo>
                  <a:pt x="40" y="0"/>
                </a:moveTo>
                <a:lnTo>
                  <a:pt x="50" y="0"/>
                </a:lnTo>
                <a:lnTo>
                  <a:pt x="81" y="0"/>
                </a:lnTo>
                <a:lnTo>
                  <a:pt x="81" y="4"/>
                </a:lnTo>
                <a:lnTo>
                  <a:pt x="81" y="15"/>
                </a:lnTo>
                <a:lnTo>
                  <a:pt x="81" y="35"/>
                </a:lnTo>
                <a:lnTo>
                  <a:pt x="81" y="44"/>
                </a:lnTo>
                <a:lnTo>
                  <a:pt x="81" y="65"/>
                </a:lnTo>
                <a:lnTo>
                  <a:pt x="81" y="75"/>
                </a:lnTo>
                <a:lnTo>
                  <a:pt x="81" y="94"/>
                </a:lnTo>
                <a:lnTo>
                  <a:pt x="81" y="106"/>
                </a:lnTo>
                <a:lnTo>
                  <a:pt x="81" y="125"/>
                </a:lnTo>
                <a:lnTo>
                  <a:pt x="79" y="125"/>
                </a:lnTo>
                <a:lnTo>
                  <a:pt x="75" y="123"/>
                </a:lnTo>
                <a:lnTo>
                  <a:pt x="65" y="121"/>
                </a:lnTo>
                <a:lnTo>
                  <a:pt x="54" y="119"/>
                </a:lnTo>
                <a:lnTo>
                  <a:pt x="40" y="119"/>
                </a:lnTo>
                <a:lnTo>
                  <a:pt x="29" y="119"/>
                </a:lnTo>
                <a:lnTo>
                  <a:pt x="15" y="121"/>
                </a:lnTo>
                <a:lnTo>
                  <a:pt x="8" y="123"/>
                </a:lnTo>
                <a:lnTo>
                  <a:pt x="2" y="125"/>
                </a:lnTo>
                <a:lnTo>
                  <a:pt x="0" y="125"/>
                </a:lnTo>
                <a:lnTo>
                  <a:pt x="0" y="115"/>
                </a:lnTo>
                <a:lnTo>
                  <a:pt x="0" y="106"/>
                </a:lnTo>
                <a:lnTo>
                  <a:pt x="0" y="85"/>
                </a:lnTo>
                <a:lnTo>
                  <a:pt x="0" y="75"/>
                </a:lnTo>
                <a:lnTo>
                  <a:pt x="0" y="54"/>
                </a:lnTo>
                <a:lnTo>
                  <a:pt x="0" y="44"/>
                </a:lnTo>
                <a:lnTo>
                  <a:pt x="0" y="25"/>
                </a:lnTo>
                <a:lnTo>
                  <a:pt x="0" y="15"/>
                </a:lnTo>
                <a:lnTo>
                  <a:pt x="0" y="0"/>
                </a:lnTo>
                <a:lnTo>
                  <a:pt x="9" y="0"/>
                </a:lnTo>
                <a:lnTo>
                  <a:pt x="31" y="0"/>
                </a:lnTo>
                <a:lnTo>
                  <a:pt x="4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16" name="Freeform 292"/>
          <p:cNvSpPr>
            <a:spLocks/>
          </p:cNvSpPr>
          <p:nvPr/>
        </p:nvSpPr>
        <p:spPr bwMode="auto">
          <a:xfrm>
            <a:off x="3602038" y="2476500"/>
            <a:ext cx="128587" cy="198438"/>
          </a:xfrm>
          <a:custGeom>
            <a:avLst/>
            <a:gdLst>
              <a:gd name="T0" fmla="*/ 2147483647 w 42"/>
              <a:gd name="T1" fmla="*/ 2147483647 h 65"/>
              <a:gd name="T2" fmla="*/ 2147483647 w 42"/>
              <a:gd name="T3" fmla="*/ 0 h 65"/>
              <a:gd name="T4" fmla="*/ 2147483647 w 42"/>
              <a:gd name="T5" fmla="*/ 0 h 65"/>
              <a:gd name="T6" fmla="*/ 2147483647 w 42"/>
              <a:gd name="T7" fmla="*/ 0 h 65"/>
              <a:gd name="T8" fmla="*/ 2147483647 w 42"/>
              <a:gd name="T9" fmla="*/ 0 h 65"/>
              <a:gd name="T10" fmla="*/ 2147483647 w 42"/>
              <a:gd name="T11" fmla="*/ 2147483647 h 65"/>
              <a:gd name="T12" fmla="*/ 2147483647 w 42"/>
              <a:gd name="T13" fmla="*/ 2147483647 h 65"/>
              <a:gd name="T14" fmla="*/ 2147483647 w 42"/>
              <a:gd name="T15" fmla="*/ 2147483647 h 65"/>
              <a:gd name="T16" fmla="*/ 2147483647 w 42"/>
              <a:gd name="T17" fmla="*/ 2147483647 h 65"/>
              <a:gd name="T18" fmla="*/ 2147483647 w 42"/>
              <a:gd name="T19" fmla="*/ 2147483647 h 65"/>
              <a:gd name="T20" fmla="*/ 2147483647 w 42"/>
              <a:gd name="T21" fmla="*/ 2147483647 h 65"/>
              <a:gd name="T22" fmla="*/ 2147483647 w 42"/>
              <a:gd name="T23" fmla="*/ 2147483647 h 65"/>
              <a:gd name="T24" fmla="*/ 2147483647 w 42"/>
              <a:gd name="T25" fmla="*/ 2147483647 h 65"/>
              <a:gd name="T26" fmla="*/ 2147483647 w 42"/>
              <a:gd name="T27" fmla="*/ 2147483647 h 65"/>
              <a:gd name="T28" fmla="*/ 2147483647 w 42"/>
              <a:gd name="T29" fmla="*/ 2147483647 h 65"/>
              <a:gd name="T30" fmla="*/ 2147483647 w 42"/>
              <a:gd name="T31" fmla="*/ 2147483647 h 65"/>
              <a:gd name="T32" fmla="*/ 2147483647 w 42"/>
              <a:gd name="T33" fmla="*/ 2147483647 h 65"/>
              <a:gd name="T34" fmla="*/ 2147483647 w 42"/>
              <a:gd name="T35" fmla="*/ 2147483647 h 65"/>
              <a:gd name="T36" fmla="*/ 0 w 42"/>
              <a:gd name="T37" fmla="*/ 2147483647 h 65"/>
              <a:gd name="T38" fmla="*/ 0 w 42"/>
              <a:gd name="T39" fmla="*/ 2147483647 h 65"/>
              <a:gd name="T40" fmla="*/ 0 w 42"/>
              <a:gd name="T41" fmla="*/ 2147483647 h 65"/>
              <a:gd name="T42" fmla="*/ 0 w 42"/>
              <a:gd name="T43" fmla="*/ 2147483647 h 65"/>
              <a:gd name="T44" fmla="*/ 0 w 42"/>
              <a:gd name="T45" fmla="*/ 2147483647 h 65"/>
              <a:gd name="T46" fmla="*/ 0 w 42"/>
              <a:gd name="T47" fmla="*/ 2147483647 h 65"/>
              <a:gd name="T48" fmla="*/ 0 w 42"/>
              <a:gd name="T49" fmla="*/ 2147483647 h 65"/>
              <a:gd name="T50" fmla="*/ 0 w 42"/>
              <a:gd name="T51" fmla="*/ 2147483647 h 65"/>
              <a:gd name="T52" fmla="*/ 0 w 42"/>
              <a:gd name="T53" fmla="*/ 2147483647 h 65"/>
              <a:gd name="T54" fmla="*/ 0 w 42"/>
              <a:gd name="T55" fmla="*/ 0 h 65"/>
              <a:gd name="T56" fmla="*/ 2147483647 w 42"/>
              <a:gd name="T57" fmla="*/ 0 h 65"/>
              <a:gd name="T58" fmla="*/ 2147483647 w 42"/>
              <a:gd name="T59" fmla="*/ 2147483647 h 6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2"/>
              <a:gd name="T91" fmla="*/ 0 h 65"/>
              <a:gd name="T92" fmla="*/ 42 w 42"/>
              <a:gd name="T93" fmla="*/ 65 h 6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2" h="65">
                <a:moveTo>
                  <a:pt x="21" y="3"/>
                </a:moveTo>
                <a:cubicBezTo>
                  <a:pt x="27" y="3"/>
                  <a:pt x="34" y="2"/>
                  <a:pt x="40" y="0"/>
                </a:cubicBezTo>
                <a:cubicBezTo>
                  <a:pt x="42" y="0"/>
                  <a:pt x="42" y="0"/>
                  <a:pt x="42" y="0"/>
                </a:cubicBezTo>
                <a:cubicBezTo>
                  <a:pt x="42" y="0"/>
                  <a:pt x="42" y="0"/>
                  <a:pt x="42" y="0"/>
                </a:cubicBezTo>
                <a:cubicBezTo>
                  <a:pt x="42" y="0"/>
                  <a:pt x="42" y="0"/>
                  <a:pt x="42" y="0"/>
                </a:cubicBezTo>
                <a:cubicBezTo>
                  <a:pt x="42" y="5"/>
                  <a:pt x="42" y="5"/>
                  <a:pt x="42" y="5"/>
                </a:cubicBezTo>
                <a:cubicBezTo>
                  <a:pt x="42" y="10"/>
                  <a:pt x="42" y="10"/>
                  <a:pt x="42" y="10"/>
                </a:cubicBezTo>
                <a:cubicBezTo>
                  <a:pt x="42" y="20"/>
                  <a:pt x="42" y="20"/>
                  <a:pt x="42" y="20"/>
                </a:cubicBezTo>
                <a:cubicBezTo>
                  <a:pt x="42" y="26"/>
                  <a:pt x="42" y="26"/>
                  <a:pt x="42" y="26"/>
                </a:cubicBezTo>
                <a:cubicBezTo>
                  <a:pt x="42" y="36"/>
                  <a:pt x="42" y="36"/>
                  <a:pt x="42" y="36"/>
                </a:cubicBezTo>
                <a:cubicBezTo>
                  <a:pt x="42" y="41"/>
                  <a:pt x="42" y="41"/>
                  <a:pt x="42" y="41"/>
                </a:cubicBezTo>
                <a:cubicBezTo>
                  <a:pt x="42" y="52"/>
                  <a:pt x="42" y="52"/>
                  <a:pt x="42" y="52"/>
                </a:cubicBezTo>
                <a:cubicBezTo>
                  <a:pt x="42" y="57"/>
                  <a:pt x="42" y="57"/>
                  <a:pt x="42" y="57"/>
                </a:cubicBezTo>
                <a:cubicBezTo>
                  <a:pt x="42" y="65"/>
                  <a:pt x="42" y="65"/>
                  <a:pt x="42" y="65"/>
                </a:cubicBezTo>
                <a:cubicBezTo>
                  <a:pt x="26" y="65"/>
                  <a:pt x="26" y="65"/>
                  <a:pt x="26" y="65"/>
                </a:cubicBezTo>
                <a:cubicBezTo>
                  <a:pt x="21" y="65"/>
                  <a:pt x="21" y="65"/>
                  <a:pt x="21" y="65"/>
                </a:cubicBezTo>
                <a:cubicBezTo>
                  <a:pt x="16" y="65"/>
                  <a:pt x="16" y="65"/>
                  <a:pt x="16" y="65"/>
                </a:cubicBezTo>
                <a:cubicBezTo>
                  <a:pt x="5" y="65"/>
                  <a:pt x="5" y="65"/>
                  <a:pt x="5" y="65"/>
                </a:cubicBezTo>
                <a:cubicBezTo>
                  <a:pt x="0" y="65"/>
                  <a:pt x="0" y="65"/>
                  <a:pt x="0" y="65"/>
                </a:cubicBezTo>
                <a:cubicBezTo>
                  <a:pt x="0" y="62"/>
                  <a:pt x="0" y="62"/>
                  <a:pt x="0" y="62"/>
                </a:cubicBezTo>
                <a:cubicBezTo>
                  <a:pt x="0" y="57"/>
                  <a:pt x="0" y="57"/>
                  <a:pt x="0" y="57"/>
                </a:cubicBezTo>
                <a:cubicBezTo>
                  <a:pt x="0" y="47"/>
                  <a:pt x="0" y="47"/>
                  <a:pt x="0" y="47"/>
                </a:cubicBezTo>
                <a:cubicBezTo>
                  <a:pt x="0" y="41"/>
                  <a:pt x="0" y="41"/>
                  <a:pt x="0" y="41"/>
                </a:cubicBezTo>
                <a:cubicBezTo>
                  <a:pt x="0" y="31"/>
                  <a:pt x="0" y="31"/>
                  <a:pt x="0" y="31"/>
                </a:cubicBezTo>
                <a:cubicBezTo>
                  <a:pt x="0" y="26"/>
                  <a:pt x="0" y="26"/>
                  <a:pt x="0" y="26"/>
                </a:cubicBezTo>
                <a:cubicBezTo>
                  <a:pt x="0" y="15"/>
                  <a:pt x="0" y="15"/>
                  <a:pt x="0" y="15"/>
                </a:cubicBezTo>
                <a:cubicBezTo>
                  <a:pt x="0" y="10"/>
                  <a:pt x="0" y="10"/>
                  <a:pt x="0" y="10"/>
                </a:cubicBezTo>
                <a:cubicBezTo>
                  <a:pt x="0" y="0"/>
                  <a:pt x="0" y="0"/>
                  <a:pt x="0" y="0"/>
                </a:cubicBezTo>
                <a:cubicBezTo>
                  <a:pt x="1" y="0"/>
                  <a:pt x="1" y="0"/>
                  <a:pt x="1" y="0"/>
                </a:cubicBezTo>
                <a:cubicBezTo>
                  <a:pt x="8" y="2"/>
                  <a:pt x="15" y="3"/>
                  <a:pt x="21" y="3"/>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17" name="Freeform 293"/>
          <p:cNvSpPr>
            <a:spLocks/>
          </p:cNvSpPr>
          <p:nvPr/>
        </p:nvSpPr>
        <p:spPr bwMode="auto">
          <a:xfrm>
            <a:off x="3348038" y="2674938"/>
            <a:ext cx="254000" cy="198437"/>
          </a:xfrm>
          <a:custGeom>
            <a:avLst/>
            <a:gdLst>
              <a:gd name="T0" fmla="*/ 2147483647 w 83"/>
              <a:gd name="T1" fmla="*/ 2147483647 h 65"/>
              <a:gd name="T2" fmla="*/ 2147483647 w 83"/>
              <a:gd name="T3" fmla="*/ 2147483647 h 65"/>
              <a:gd name="T4" fmla="*/ 0 w 83"/>
              <a:gd name="T5" fmla="*/ 2147483647 h 65"/>
              <a:gd name="T6" fmla="*/ 0 w 83"/>
              <a:gd name="T7" fmla="*/ 2147483647 h 65"/>
              <a:gd name="T8" fmla="*/ 0 w 83"/>
              <a:gd name="T9" fmla="*/ 2147483647 h 65"/>
              <a:gd name="T10" fmla="*/ 0 w 83"/>
              <a:gd name="T11" fmla="*/ 2147483647 h 65"/>
              <a:gd name="T12" fmla="*/ 0 w 83"/>
              <a:gd name="T13" fmla="*/ 0 h 65"/>
              <a:gd name="T14" fmla="*/ 2147483647 w 83"/>
              <a:gd name="T15" fmla="*/ 0 h 65"/>
              <a:gd name="T16" fmla="*/ 2147483647 w 83"/>
              <a:gd name="T17" fmla="*/ 0 h 65"/>
              <a:gd name="T18" fmla="*/ 2147483647 w 83"/>
              <a:gd name="T19" fmla="*/ 2147483647 h 65"/>
              <a:gd name="T20" fmla="*/ 2147483647 w 83"/>
              <a:gd name="T21" fmla="*/ 2147483647 h 65"/>
              <a:gd name="T22" fmla="*/ 2147483647 w 83"/>
              <a:gd name="T23" fmla="*/ 2147483647 h 65"/>
              <a:gd name="T24" fmla="*/ 2147483647 w 83"/>
              <a:gd name="T25" fmla="*/ 2147483647 h 65"/>
              <a:gd name="T26" fmla="*/ 2147483647 w 83"/>
              <a:gd name="T27" fmla="*/ 2147483647 h 65"/>
              <a:gd name="T28" fmla="*/ 2147483647 w 83"/>
              <a:gd name="T29" fmla="*/ 2147483647 h 65"/>
              <a:gd name="T30" fmla="*/ 2147483647 w 83"/>
              <a:gd name="T31" fmla="*/ 2147483647 h 65"/>
              <a:gd name="T32" fmla="*/ 2147483647 w 83"/>
              <a:gd name="T33" fmla="*/ 2147483647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5"/>
              <a:gd name="T53" fmla="*/ 83 w 8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5">
                <a:moveTo>
                  <a:pt x="83" y="60"/>
                </a:moveTo>
                <a:cubicBezTo>
                  <a:pt x="83" y="65"/>
                  <a:pt x="83" y="65"/>
                  <a:pt x="83" y="65"/>
                </a:cubicBezTo>
                <a:cubicBezTo>
                  <a:pt x="0" y="65"/>
                  <a:pt x="0" y="65"/>
                  <a:pt x="0" y="65"/>
                </a:cubicBezTo>
                <a:cubicBezTo>
                  <a:pt x="0" y="65"/>
                  <a:pt x="0" y="65"/>
                  <a:pt x="0" y="65"/>
                </a:cubicBezTo>
                <a:cubicBezTo>
                  <a:pt x="0" y="56"/>
                  <a:pt x="0" y="47"/>
                  <a:pt x="0" y="39"/>
                </a:cubicBezTo>
                <a:cubicBezTo>
                  <a:pt x="0" y="35"/>
                  <a:pt x="0" y="32"/>
                  <a:pt x="0" y="28"/>
                </a:cubicBezTo>
                <a:cubicBezTo>
                  <a:pt x="0" y="19"/>
                  <a:pt x="0" y="9"/>
                  <a:pt x="0" y="0"/>
                </a:cubicBezTo>
                <a:cubicBezTo>
                  <a:pt x="78" y="0"/>
                  <a:pt x="78" y="0"/>
                  <a:pt x="78" y="0"/>
                </a:cubicBezTo>
                <a:cubicBezTo>
                  <a:pt x="83" y="0"/>
                  <a:pt x="83" y="0"/>
                  <a:pt x="83" y="0"/>
                </a:cubicBezTo>
                <a:cubicBezTo>
                  <a:pt x="83" y="8"/>
                  <a:pt x="83" y="8"/>
                  <a:pt x="83" y="8"/>
                </a:cubicBezTo>
                <a:cubicBezTo>
                  <a:pt x="83" y="13"/>
                  <a:pt x="83" y="13"/>
                  <a:pt x="83" y="13"/>
                </a:cubicBezTo>
                <a:cubicBezTo>
                  <a:pt x="83" y="23"/>
                  <a:pt x="83" y="23"/>
                  <a:pt x="83" y="23"/>
                </a:cubicBezTo>
                <a:cubicBezTo>
                  <a:pt x="83" y="28"/>
                  <a:pt x="83" y="28"/>
                  <a:pt x="83" y="28"/>
                </a:cubicBezTo>
                <a:cubicBezTo>
                  <a:pt x="83" y="39"/>
                  <a:pt x="83" y="39"/>
                  <a:pt x="83" y="39"/>
                </a:cubicBezTo>
                <a:cubicBezTo>
                  <a:pt x="83" y="44"/>
                  <a:pt x="83" y="44"/>
                  <a:pt x="83" y="44"/>
                </a:cubicBezTo>
                <a:cubicBezTo>
                  <a:pt x="83" y="55"/>
                  <a:pt x="83" y="55"/>
                  <a:pt x="83" y="55"/>
                </a:cubicBezTo>
                <a:lnTo>
                  <a:pt x="83" y="6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18" name="Freeform 294"/>
          <p:cNvSpPr>
            <a:spLocks/>
          </p:cNvSpPr>
          <p:nvPr/>
        </p:nvSpPr>
        <p:spPr bwMode="auto">
          <a:xfrm>
            <a:off x="3348038" y="2476500"/>
            <a:ext cx="254000" cy="198438"/>
          </a:xfrm>
          <a:custGeom>
            <a:avLst/>
            <a:gdLst>
              <a:gd name="T0" fmla="*/ 2147483647 w 83"/>
              <a:gd name="T1" fmla="*/ 2147483647 h 65"/>
              <a:gd name="T2" fmla="*/ 2147483647 w 83"/>
              <a:gd name="T3" fmla="*/ 2147483647 h 65"/>
              <a:gd name="T4" fmla="*/ 2147483647 w 83"/>
              <a:gd name="T5" fmla="*/ 2147483647 h 65"/>
              <a:gd name="T6" fmla="*/ 0 w 83"/>
              <a:gd name="T7" fmla="*/ 2147483647 h 65"/>
              <a:gd name="T8" fmla="*/ 0 w 83"/>
              <a:gd name="T9" fmla="*/ 2147483647 h 65"/>
              <a:gd name="T10" fmla="*/ 0 w 83"/>
              <a:gd name="T11" fmla="*/ 2147483647 h 65"/>
              <a:gd name="T12" fmla="*/ 0 w 83"/>
              <a:gd name="T13" fmla="*/ 0 h 65"/>
              <a:gd name="T14" fmla="*/ 0 w 83"/>
              <a:gd name="T15" fmla="*/ 0 h 65"/>
              <a:gd name="T16" fmla="*/ 2147483647 w 83"/>
              <a:gd name="T17" fmla="*/ 0 h 65"/>
              <a:gd name="T18" fmla="*/ 2147483647 w 83"/>
              <a:gd name="T19" fmla="*/ 2147483647 h 65"/>
              <a:gd name="T20" fmla="*/ 2147483647 w 83"/>
              <a:gd name="T21" fmla="*/ 2147483647 h 65"/>
              <a:gd name="T22" fmla="*/ 2147483647 w 83"/>
              <a:gd name="T23" fmla="*/ 2147483647 h 65"/>
              <a:gd name="T24" fmla="*/ 2147483647 w 83"/>
              <a:gd name="T25" fmla="*/ 2147483647 h 65"/>
              <a:gd name="T26" fmla="*/ 2147483647 w 83"/>
              <a:gd name="T27" fmla="*/ 2147483647 h 65"/>
              <a:gd name="T28" fmla="*/ 2147483647 w 83"/>
              <a:gd name="T29" fmla="*/ 2147483647 h 65"/>
              <a:gd name="T30" fmla="*/ 2147483647 w 83"/>
              <a:gd name="T31" fmla="*/ 2147483647 h 65"/>
              <a:gd name="T32" fmla="*/ 2147483647 w 83"/>
              <a:gd name="T33" fmla="*/ 2147483647 h 6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3"/>
              <a:gd name="T52" fmla="*/ 0 h 65"/>
              <a:gd name="T53" fmla="*/ 83 w 83"/>
              <a:gd name="T54" fmla="*/ 65 h 6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3" h="65">
                <a:moveTo>
                  <a:pt x="83" y="62"/>
                </a:moveTo>
                <a:cubicBezTo>
                  <a:pt x="83" y="65"/>
                  <a:pt x="83" y="65"/>
                  <a:pt x="83" y="65"/>
                </a:cubicBezTo>
                <a:cubicBezTo>
                  <a:pt x="78" y="65"/>
                  <a:pt x="78" y="65"/>
                  <a:pt x="78" y="65"/>
                </a:cubicBezTo>
                <a:cubicBezTo>
                  <a:pt x="0" y="65"/>
                  <a:pt x="0" y="65"/>
                  <a:pt x="0" y="65"/>
                </a:cubicBezTo>
                <a:cubicBezTo>
                  <a:pt x="0" y="55"/>
                  <a:pt x="0" y="46"/>
                  <a:pt x="0" y="36"/>
                </a:cubicBezTo>
                <a:cubicBezTo>
                  <a:pt x="0" y="33"/>
                  <a:pt x="0" y="29"/>
                  <a:pt x="0" y="26"/>
                </a:cubicBezTo>
                <a:cubicBezTo>
                  <a:pt x="0" y="17"/>
                  <a:pt x="0" y="9"/>
                  <a:pt x="0" y="0"/>
                </a:cubicBezTo>
                <a:cubicBezTo>
                  <a:pt x="0" y="0"/>
                  <a:pt x="0" y="0"/>
                  <a:pt x="0" y="0"/>
                </a:cubicBezTo>
                <a:cubicBezTo>
                  <a:pt x="83" y="0"/>
                  <a:pt x="83" y="0"/>
                  <a:pt x="83" y="0"/>
                </a:cubicBezTo>
                <a:cubicBezTo>
                  <a:pt x="83" y="10"/>
                  <a:pt x="83" y="10"/>
                  <a:pt x="83" y="10"/>
                </a:cubicBezTo>
                <a:cubicBezTo>
                  <a:pt x="83" y="15"/>
                  <a:pt x="83" y="15"/>
                  <a:pt x="83" y="15"/>
                </a:cubicBezTo>
                <a:cubicBezTo>
                  <a:pt x="83" y="26"/>
                  <a:pt x="83" y="26"/>
                  <a:pt x="83" y="26"/>
                </a:cubicBezTo>
                <a:cubicBezTo>
                  <a:pt x="83" y="31"/>
                  <a:pt x="83" y="31"/>
                  <a:pt x="83" y="31"/>
                </a:cubicBezTo>
                <a:cubicBezTo>
                  <a:pt x="83" y="41"/>
                  <a:pt x="83" y="41"/>
                  <a:pt x="83" y="41"/>
                </a:cubicBezTo>
                <a:cubicBezTo>
                  <a:pt x="83" y="47"/>
                  <a:pt x="83" y="47"/>
                  <a:pt x="83" y="47"/>
                </a:cubicBezTo>
                <a:cubicBezTo>
                  <a:pt x="83" y="57"/>
                  <a:pt x="83" y="57"/>
                  <a:pt x="83" y="57"/>
                </a:cubicBezTo>
                <a:lnTo>
                  <a:pt x="83" y="62"/>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19" name="Freeform 295"/>
          <p:cNvSpPr>
            <a:spLocks/>
          </p:cNvSpPr>
          <p:nvPr/>
        </p:nvSpPr>
        <p:spPr bwMode="auto">
          <a:xfrm>
            <a:off x="2981325" y="2760663"/>
            <a:ext cx="366713" cy="33337"/>
          </a:xfrm>
          <a:custGeom>
            <a:avLst/>
            <a:gdLst>
              <a:gd name="T0" fmla="*/ 2147483647 w 120"/>
              <a:gd name="T1" fmla="*/ 0 h 11"/>
              <a:gd name="T2" fmla="*/ 2147483647 w 120"/>
              <a:gd name="T3" fmla="*/ 2147483647 h 11"/>
              <a:gd name="T4" fmla="*/ 0 w 120"/>
              <a:gd name="T5" fmla="*/ 2147483647 h 11"/>
              <a:gd name="T6" fmla="*/ 0 w 120"/>
              <a:gd name="T7" fmla="*/ 2147483647 h 11"/>
              <a:gd name="T8" fmla="*/ 0 w 120"/>
              <a:gd name="T9" fmla="*/ 0 h 11"/>
              <a:gd name="T10" fmla="*/ 2147483647 w 120"/>
              <a:gd name="T11" fmla="*/ 0 h 11"/>
              <a:gd name="T12" fmla="*/ 2147483647 w 120"/>
              <a:gd name="T13" fmla="*/ 0 h 11"/>
              <a:gd name="T14" fmla="*/ 2147483647 w 120"/>
              <a:gd name="T15" fmla="*/ 0 h 11"/>
              <a:gd name="T16" fmla="*/ 2147483647 w 120"/>
              <a:gd name="T17" fmla="*/ 0 h 11"/>
              <a:gd name="T18" fmla="*/ 2147483647 w 120"/>
              <a:gd name="T19" fmla="*/ 0 h 11"/>
              <a:gd name="T20" fmla="*/ 2147483647 w 120"/>
              <a:gd name="T21" fmla="*/ 0 h 11"/>
              <a:gd name="T22" fmla="*/ 2147483647 w 120"/>
              <a:gd name="T23" fmla="*/ 0 h 11"/>
              <a:gd name="T24" fmla="*/ 2147483647 w 120"/>
              <a:gd name="T25" fmla="*/ 0 h 11"/>
              <a:gd name="T26" fmla="*/ 2147483647 w 120"/>
              <a:gd name="T27" fmla="*/ 0 h 11"/>
              <a:gd name="T28" fmla="*/ 2147483647 w 120"/>
              <a:gd name="T29" fmla="*/ 0 h 11"/>
              <a:gd name="T30" fmla="*/ 2147483647 w 120"/>
              <a:gd name="T31" fmla="*/ 0 h 11"/>
              <a:gd name="T32" fmla="*/ 2147483647 w 120"/>
              <a:gd name="T33" fmla="*/ 0 h 11"/>
              <a:gd name="T34" fmla="*/ 2147483647 w 120"/>
              <a:gd name="T35" fmla="*/ 0 h 11"/>
              <a:gd name="T36" fmla="*/ 2147483647 w 120"/>
              <a:gd name="T37" fmla="*/ 0 h 11"/>
              <a:gd name="T38" fmla="*/ 2147483647 w 120"/>
              <a:gd name="T39" fmla="*/ 0 h 11"/>
              <a:gd name="T40" fmla="*/ 2147483647 w 120"/>
              <a:gd name="T41" fmla="*/ 0 h 1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1"/>
              <a:gd name="T65" fmla="*/ 120 w 120"/>
              <a:gd name="T66" fmla="*/ 11 h 11"/>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1">
                <a:moveTo>
                  <a:pt x="120" y="0"/>
                </a:moveTo>
                <a:cubicBezTo>
                  <a:pt x="120" y="4"/>
                  <a:pt x="120" y="7"/>
                  <a:pt x="120" y="11"/>
                </a:cubicBezTo>
                <a:cubicBezTo>
                  <a:pt x="0" y="11"/>
                  <a:pt x="0" y="11"/>
                  <a:pt x="0" y="11"/>
                </a:cubicBezTo>
                <a:cubicBezTo>
                  <a:pt x="0" y="11"/>
                  <a:pt x="0" y="11"/>
                  <a:pt x="0" y="11"/>
                </a:cubicBezTo>
                <a:cubicBezTo>
                  <a:pt x="0" y="7"/>
                  <a:pt x="0" y="4"/>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lnTo>
                  <a:pt x="12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20" name="Freeform 296"/>
          <p:cNvSpPr>
            <a:spLocks/>
          </p:cNvSpPr>
          <p:nvPr/>
        </p:nvSpPr>
        <p:spPr bwMode="auto">
          <a:xfrm>
            <a:off x="2981325" y="2586038"/>
            <a:ext cx="366713" cy="174625"/>
          </a:xfrm>
          <a:custGeom>
            <a:avLst/>
            <a:gdLst>
              <a:gd name="T0" fmla="*/ 2147483647 w 120"/>
              <a:gd name="T1" fmla="*/ 2147483647 h 57"/>
              <a:gd name="T2" fmla="*/ 2147483647 w 120"/>
              <a:gd name="T3" fmla="*/ 2147483647 h 57"/>
              <a:gd name="T4" fmla="*/ 2147483647 w 120"/>
              <a:gd name="T5" fmla="*/ 2147483647 h 57"/>
              <a:gd name="T6" fmla="*/ 2147483647 w 120"/>
              <a:gd name="T7" fmla="*/ 2147483647 h 57"/>
              <a:gd name="T8" fmla="*/ 2147483647 w 120"/>
              <a:gd name="T9" fmla="*/ 2147483647 h 57"/>
              <a:gd name="T10" fmla="*/ 2147483647 w 120"/>
              <a:gd name="T11" fmla="*/ 2147483647 h 57"/>
              <a:gd name="T12" fmla="*/ 2147483647 w 120"/>
              <a:gd name="T13" fmla="*/ 2147483647 h 57"/>
              <a:gd name="T14" fmla="*/ 2147483647 w 120"/>
              <a:gd name="T15" fmla="*/ 2147483647 h 57"/>
              <a:gd name="T16" fmla="*/ 2147483647 w 120"/>
              <a:gd name="T17" fmla="*/ 2147483647 h 57"/>
              <a:gd name="T18" fmla="*/ 2147483647 w 120"/>
              <a:gd name="T19" fmla="*/ 2147483647 h 57"/>
              <a:gd name="T20" fmla="*/ 2147483647 w 120"/>
              <a:gd name="T21" fmla="*/ 2147483647 h 57"/>
              <a:gd name="T22" fmla="*/ 2147483647 w 120"/>
              <a:gd name="T23" fmla="*/ 2147483647 h 57"/>
              <a:gd name="T24" fmla="*/ 2147483647 w 120"/>
              <a:gd name="T25" fmla="*/ 2147483647 h 57"/>
              <a:gd name="T26" fmla="*/ 2147483647 w 120"/>
              <a:gd name="T27" fmla="*/ 2147483647 h 57"/>
              <a:gd name="T28" fmla="*/ 2147483647 w 120"/>
              <a:gd name="T29" fmla="*/ 2147483647 h 57"/>
              <a:gd name="T30" fmla="*/ 2147483647 w 120"/>
              <a:gd name="T31" fmla="*/ 2147483647 h 57"/>
              <a:gd name="T32" fmla="*/ 2147483647 w 120"/>
              <a:gd name="T33" fmla="*/ 2147483647 h 57"/>
              <a:gd name="T34" fmla="*/ 0 w 120"/>
              <a:gd name="T35" fmla="*/ 2147483647 h 57"/>
              <a:gd name="T36" fmla="*/ 0 w 120"/>
              <a:gd name="T37" fmla="*/ 2147483647 h 57"/>
              <a:gd name="T38" fmla="*/ 0 w 120"/>
              <a:gd name="T39" fmla="*/ 2147483647 h 57"/>
              <a:gd name="T40" fmla="*/ 0 w 120"/>
              <a:gd name="T41" fmla="*/ 2147483647 h 57"/>
              <a:gd name="T42" fmla="*/ 0 w 120"/>
              <a:gd name="T43" fmla="*/ 0 h 57"/>
              <a:gd name="T44" fmla="*/ 2147483647 w 120"/>
              <a:gd name="T45" fmla="*/ 0 h 57"/>
              <a:gd name="T46" fmla="*/ 2147483647 w 120"/>
              <a:gd name="T47" fmla="*/ 0 h 57"/>
              <a:gd name="T48" fmla="*/ 2147483647 w 120"/>
              <a:gd name="T49" fmla="*/ 0 h 57"/>
              <a:gd name="T50" fmla="*/ 2147483647 w 120"/>
              <a:gd name="T51" fmla="*/ 0 h 57"/>
              <a:gd name="T52" fmla="*/ 2147483647 w 120"/>
              <a:gd name="T53" fmla="*/ 0 h 57"/>
              <a:gd name="T54" fmla="*/ 2147483647 w 120"/>
              <a:gd name="T55" fmla="*/ 0 h 57"/>
              <a:gd name="T56" fmla="*/ 2147483647 w 120"/>
              <a:gd name="T57" fmla="*/ 0 h 57"/>
              <a:gd name="T58" fmla="*/ 2147483647 w 120"/>
              <a:gd name="T59" fmla="*/ 0 h 57"/>
              <a:gd name="T60" fmla="*/ 2147483647 w 120"/>
              <a:gd name="T61" fmla="*/ 0 h 57"/>
              <a:gd name="T62" fmla="*/ 2147483647 w 120"/>
              <a:gd name="T63" fmla="*/ 0 h 57"/>
              <a:gd name="T64" fmla="*/ 2147483647 w 120"/>
              <a:gd name="T65" fmla="*/ 0 h 57"/>
              <a:gd name="T66" fmla="*/ 2147483647 w 120"/>
              <a:gd name="T67" fmla="*/ 0 h 57"/>
              <a:gd name="T68" fmla="*/ 2147483647 w 120"/>
              <a:gd name="T69" fmla="*/ 0 h 57"/>
              <a:gd name="T70" fmla="*/ 2147483647 w 120"/>
              <a:gd name="T71" fmla="*/ 0 h 57"/>
              <a:gd name="T72" fmla="*/ 2147483647 w 120"/>
              <a:gd name="T73" fmla="*/ 0 h 57"/>
              <a:gd name="T74" fmla="*/ 2147483647 w 120"/>
              <a:gd name="T75" fmla="*/ 0 h 57"/>
              <a:gd name="T76" fmla="*/ 2147483647 w 120"/>
              <a:gd name="T77" fmla="*/ 2147483647 h 5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0"/>
              <a:gd name="T118" fmla="*/ 0 h 57"/>
              <a:gd name="T119" fmla="*/ 120 w 120"/>
              <a:gd name="T120" fmla="*/ 57 h 5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0" h="57">
                <a:moveTo>
                  <a:pt x="120" y="29"/>
                </a:moveTo>
                <a:cubicBezTo>
                  <a:pt x="120" y="38"/>
                  <a:pt x="120" y="48"/>
                  <a:pt x="120" y="57"/>
                </a:cubicBezTo>
                <a:cubicBezTo>
                  <a:pt x="115" y="57"/>
                  <a:pt x="115" y="57"/>
                  <a:pt x="115" y="57"/>
                </a:cubicBezTo>
                <a:cubicBezTo>
                  <a:pt x="110" y="57"/>
                  <a:pt x="110" y="57"/>
                  <a:pt x="110" y="57"/>
                </a:cubicBezTo>
                <a:cubicBezTo>
                  <a:pt x="99" y="57"/>
                  <a:pt x="99" y="57"/>
                  <a:pt x="99" y="57"/>
                </a:cubicBezTo>
                <a:cubicBezTo>
                  <a:pt x="94" y="57"/>
                  <a:pt x="94" y="57"/>
                  <a:pt x="94" y="57"/>
                </a:cubicBezTo>
                <a:cubicBezTo>
                  <a:pt x="83" y="57"/>
                  <a:pt x="83" y="57"/>
                  <a:pt x="83" y="57"/>
                </a:cubicBezTo>
                <a:cubicBezTo>
                  <a:pt x="78" y="57"/>
                  <a:pt x="78" y="57"/>
                  <a:pt x="78" y="57"/>
                </a:cubicBezTo>
                <a:cubicBezTo>
                  <a:pt x="68" y="57"/>
                  <a:pt x="68" y="57"/>
                  <a:pt x="68" y="57"/>
                </a:cubicBezTo>
                <a:cubicBezTo>
                  <a:pt x="63" y="57"/>
                  <a:pt x="63" y="57"/>
                  <a:pt x="63" y="57"/>
                </a:cubicBezTo>
                <a:cubicBezTo>
                  <a:pt x="52" y="57"/>
                  <a:pt x="52" y="57"/>
                  <a:pt x="52" y="57"/>
                </a:cubicBezTo>
                <a:cubicBezTo>
                  <a:pt x="47" y="57"/>
                  <a:pt x="47" y="57"/>
                  <a:pt x="47" y="57"/>
                </a:cubicBezTo>
                <a:cubicBezTo>
                  <a:pt x="37" y="57"/>
                  <a:pt x="37" y="57"/>
                  <a:pt x="37" y="57"/>
                </a:cubicBezTo>
                <a:cubicBezTo>
                  <a:pt x="31" y="57"/>
                  <a:pt x="31" y="57"/>
                  <a:pt x="31" y="57"/>
                </a:cubicBezTo>
                <a:cubicBezTo>
                  <a:pt x="21" y="57"/>
                  <a:pt x="21" y="57"/>
                  <a:pt x="21" y="57"/>
                </a:cubicBezTo>
                <a:cubicBezTo>
                  <a:pt x="16" y="57"/>
                  <a:pt x="16" y="57"/>
                  <a:pt x="16" y="57"/>
                </a:cubicBezTo>
                <a:cubicBezTo>
                  <a:pt x="5" y="57"/>
                  <a:pt x="5" y="57"/>
                  <a:pt x="5" y="57"/>
                </a:cubicBezTo>
                <a:cubicBezTo>
                  <a:pt x="0" y="57"/>
                  <a:pt x="0" y="57"/>
                  <a:pt x="0" y="57"/>
                </a:cubicBezTo>
                <a:cubicBezTo>
                  <a:pt x="0" y="50"/>
                  <a:pt x="0" y="42"/>
                  <a:pt x="0" y="35"/>
                </a:cubicBezTo>
                <a:cubicBezTo>
                  <a:pt x="0" y="29"/>
                  <a:pt x="0" y="29"/>
                  <a:pt x="0" y="29"/>
                </a:cubicBezTo>
                <a:cubicBezTo>
                  <a:pt x="0" y="23"/>
                  <a:pt x="0" y="23"/>
                  <a:pt x="0" y="23"/>
                </a:cubicBezTo>
                <a:cubicBezTo>
                  <a:pt x="0" y="16"/>
                  <a:pt x="0" y="8"/>
                  <a:pt x="0" y="0"/>
                </a:cubicBezTo>
                <a:cubicBezTo>
                  <a:pt x="5" y="0"/>
                  <a:pt x="5" y="0"/>
                  <a:pt x="5" y="0"/>
                </a:cubicBezTo>
                <a:cubicBezTo>
                  <a:pt x="16" y="0"/>
                  <a:pt x="16" y="0"/>
                  <a:pt x="16" y="0"/>
                </a:cubicBezTo>
                <a:cubicBezTo>
                  <a:pt x="21" y="0"/>
                  <a:pt x="21" y="0"/>
                  <a:pt x="21" y="0"/>
                </a:cubicBezTo>
                <a:cubicBezTo>
                  <a:pt x="31" y="0"/>
                  <a:pt x="31" y="0"/>
                  <a:pt x="31" y="0"/>
                </a:cubicBezTo>
                <a:cubicBezTo>
                  <a:pt x="37" y="0"/>
                  <a:pt x="37" y="0"/>
                  <a:pt x="37" y="0"/>
                </a:cubicBezTo>
                <a:cubicBezTo>
                  <a:pt x="47" y="0"/>
                  <a:pt x="47" y="0"/>
                  <a:pt x="47" y="0"/>
                </a:cubicBezTo>
                <a:cubicBezTo>
                  <a:pt x="52" y="0"/>
                  <a:pt x="52" y="0"/>
                  <a:pt x="52" y="0"/>
                </a:cubicBezTo>
                <a:cubicBezTo>
                  <a:pt x="63" y="0"/>
                  <a:pt x="63" y="0"/>
                  <a:pt x="63" y="0"/>
                </a:cubicBezTo>
                <a:cubicBezTo>
                  <a:pt x="68" y="0"/>
                  <a:pt x="68" y="0"/>
                  <a:pt x="68" y="0"/>
                </a:cubicBezTo>
                <a:cubicBezTo>
                  <a:pt x="78" y="0"/>
                  <a:pt x="78" y="0"/>
                  <a:pt x="78" y="0"/>
                </a:cubicBezTo>
                <a:cubicBezTo>
                  <a:pt x="83" y="0"/>
                  <a:pt x="83" y="0"/>
                  <a:pt x="83" y="0"/>
                </a:cubicBezTo>
                <a:cubicBezTo>
                  <a:pt x="94" y="0"/>
                  <a:pt x="94" y="0"/>
                  <a:pt x="94" y="0"/>
                </a:cubicBezTo>
                <a:cubicBezTo>
                  <a:pt x="99" y="0"/>
                  <a:pt x="99" y="0"/>
                  <a:pt x="99" y="0"/>
                </a:cubicBezTo>
                <a:cubicBezTo>
                  <a:pt x="110" y="0"/>
                  <a:pt x="110" y="0"/>
                  <a:pt x="110" y="0"/>
                </a:cubicBezTo>
                <a:cubicBezTo>
                  <a:pt x="115" y="0"/>
                  <a:pt x="115" y="0"/>
                  <a:pt x="115" y="0"/>
                </a:cubicBezTo>
                <a:cubicBezTo>
                  <a:pt x="120" y="0"/>
                  <a:pt x="120" y="0"/>
                  <a:pt x="120" y="0"/>
                </a:cubicBezTo>
                <a:cubicBezTo>
                  <a:pt x="120" y="10"/>
                  <a:pt x="120" y="19"/>
                  <a:pt x="120" y="29"/>
                </a:cubicBez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21" name="Freeform 297"/>
          <p:cNvSpPr>
            <a:spLocks/>
          </p:cNvSpPr>
          <p:nvPr/>
        </p:nvSpPr>
        <p:spPr bwMode="auto">
          <a:xfrm>
            <a:off x="2981325" y="2555875"/>
            <a:ext cx="366713" cy="30163"/>
          </a:xfrm>
          <a:custGeom>
            <a:avLst/>
            <a:gdLst>
              <a:gd name="T0" fmla="*/ 2147483647 w 120"/>
              <a:gd name="T1" fmla="*/ 0 h 10"/>
              <a:gd name="T2" fmla="*/ 2147483647 w 120"/>
              <a:gd name="T3" fmla="*/ 2147483647 h 10"/>
              <a:gd name="T4" fmla="*/ 2147483647 w 120"/>
              <a:gd name="T5" fmla="*/ 2147483647 h 10"/>
              <a:gd name="T6" fmla="*/ 2147483647 w 120"/>
              <a:gd name="T7" fmla="*/ 2147483647 h 10"/>
              <a:gd name="T8" fmla="*/ 2147483647 w 120"/>
              <a:gd name="T9" fmla="*/ 2147483647 h 10"/>
              <a:gd name="T10" fmla="*/ 2147483647 w 120"/>
              <a:gd name="T11" fmla="*/ 2147483647 h 10"/>
              <a:gd name="T12" fmla="*/ 2147483647 w 120"/>
              <a:gd name="T13" fmla="*/ 2147483647 h 10"/>
              <a:gd name="T14" fmla="*/ 2147483647 w 120"/>
              <a:gd name="T15" fmla="*/ 2147483647 h 10"/>
              <a:gd name="T16" fmla="*/ 2147483647 w 120"/>
              <a:gd name="T17" fmla="*/ 2147483647 h 10"/>
              <a:gd name="T18" fmla="*/ 2147483647 w 120"/>
              <a:gd name="T19" fmla="*/ 2147483647 h 10"/>
              <a:gd name="T20" fmla="*/ 2147483647 w 120"/>
              <a:gd name="T21" fmla="*/ 2147483647 h 10"/>
              <a:gd name="T22" fmla="*/ 2147483647 w 120"/>
              <a:gd name="T23" fmla="*/ 2147483647 h 10"/>
              <a:gd name="T24" fmla="*/ 2147483647 w 120"/>
              <a:gd name="T25" fmla="*/ 2147483647 h 10"/>
              <a:gd name="T26" fmla="*/ 2147483647 w 120"/>
              <a:gd name="T27" fmla="*/ 2147483647 h 10"/>
              <a:gd name="T28" fmla="*/ 2147483647 w 120"/>
              <a:gd name="T29" fmla="*/ 2147483647 h 10"/>
              <a:gd name="T30" fmla="*/ 2147483647 w 120"/>
              <a:gd name="T31" fmla="*/ 2147483647 h 10"/>
              <a:gd name="T32" fmla="*/ 2147483647 w 120"/>
              <a:gd name="T33" fmla="*/ 2147483647 h 10"/>
              <a:gd name="T34" fmla="*/ 0 w 120"/>
              <a:gd name="T35" fmla="*/ 2147483647 h 10"/>
              <a:gd name="T36" fmla="*/ 0 w 120"/>
              <a:gd name="T37" fmla="*/ 0 h 10"/>
              <a:gd name="T38" fmla="*/ 0 w 120"/>
              <a:gd name="T39" fmla="*/ 0 h 10"/>
              <a:gd name="T40" fmla="*/ 2147483647 w 120"/>
              <a:gd name="T41" fmla="*/ 0 h 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20"/>
              <a:gd name="T64" fmla="*/ 0 h 10"/>
              <a:gd name="T65" fmla="*/ 120 w 120"/>
              <a:gd name="T66" fmla="*/ 10 h 1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20" h="10">
                <a:moveTo>
                  <a:pt x="120" y="0"/>
                </a:moveTo>
                <a:cubicBezTo>
                  <a:pt x="120" y="3"/>
                  <a:pt x="120" y="7"/>
                  <a:pt x="120" y="10"/>
                </a:cubicBezTo>
                <a:cubicBezTo>
                  <a:pt x="115" y="10"/>
                  <a:pt x="115" y="10"/>
                  <a:pt x="115" y="10"/>
                </a:cubicBezTo>
                <a:cubicBezTo>
                  <a:pt x="110" y="10"/>
                  <a:pt x="110" y="10"/>
                  <a:pt x="110" y="10"/>
                </a:cubicBezTo>
                <a:cubicBezTo>
                  <a:pt x="99" y="10"/>
                  <a:pt x="99" y="10"/>
                  <a:pt x="99" y="10"/>
                </a:cubicBezTo>
                <a:cubicBezTo>
                  <a:pt x="94" y="10"/>
                  <a:pt x="94" y="10"/>
                  <a:pt x="94" y="10"/>
                </a:cubicBezTo>
                <a:cubicBezTo>
                  <a:pt x="83" y="10"/>
                  <a:pt x="83" y="10"/>
                  <a:pt x="83" y="10"/>
                </a:cubicBezTo>
                <a:cubicBezTo>
                  <a:pt x="78" y="10"/>
                  <a:pt x="78" y="10"/>
                  <a:pt x="78" y="10"/>
                </a:cubicBezTo>
                <a:cubicBezTo>
                  <a:pt x="68" y="10"/>
                  <a:pt x="68" y="10"/>
                  <a:pt x="68" y="10"/>
                </a:cubicBezTo>
                <a:cubicBezTo>
                  <a:pt x="63" y="10"/>
                  <a:pt x="63" y="10"/>
                  <a:pt x="63" y="10"/>
                </a:cubicBezTo>
                <a:cubicBezTo>
                  <a:pt x="52" y="10"/>
                  <a:pt x="52" y="10"/>
                  <a:pt x="52" y="10"/>
                </a:cubicBezTo>
                <a:cubicBezTo>
                  <a:pt x="47" y="10"/>
                  <a:pt x="47" y="10"/>
                  <a:pt x="47" y="10"/>
                </a:cubicBezTo>
                <a:cubicBezTo>
                  <a:pt x="37" y="10"/>
                  <a:pt x="37" y="10"/>
                  <a:pt x="37" y="10"/>
                </a:cubicBezTo>
                <a:cubicBezTo>
                  <a:pt x="31" y="10"/>
                  <a:pt x="31" y="10"/>
                  <a:pt x="31" y="10"/>
                </a:cubicBezTo>
                <a:cubicBezTo>
                  <a:pt x="21" y="10"/>
                  <a:pt x="21" y="10"/>
                  <a:pt x="21" y="10"/>
                </a:cubicBezTo>
                <a:cubicBezTo>
                  <a:pt x="16" y="10"/>
                  <a:pt x="16" y="10"/>
                  <a:pt x="16" y="10"/>
                </a:cubicBezTo>
                <a:cubicBezTo>
                  <a:pt x="5" y="10"/>
                  <a:pt x="5" y="10"/>
                  <a:pt x="5" y="10"/>
                </a:cubicBezTo>
                <a:cubicBezTo>
                  <a:pt x="0" y="10"/>
                  <a:pt x="0" y="10"/>
                  <a:pt x="0" y="10"/>
                </a:cubicBezTo>
                <a:cubicBezTo>
                  <a:pt x="0" y="7"/>
                  <a:pt x="0" y="3"/>
                  <a:pt x="0" y="0"/>
                </a:cubicBezTo>
                <a:cubicBezTo>
                  <a:pt x="0" y="0"/>
                  <a:pt x="0" y="0"/>
                  <a:pt x="0" y="0"/>
                </a:cubicBezTo>
                <a:lnTo>
                  <a:pt x="120" y="0"/>
                </a:lnTo>
                <a:close/>
              </a:path>
            </a:pathLst>
          </a:custGeom>
          <a:solidFill>
            <a:srgbClr val="79CED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22" name="Freeform 298"/>
          <p:cNvSpPr>
            <a:spLocks/>
          </p:cNvSpPr>
          <p:nvPr/>
        </p:nvSpPr>
        <p:spPr bwMode="auto">
          <a:xfrm>
            <a:off x="2951163" y="2760663"/>
            <a:ext cx="30162" cy="33337"/>
          </a:xfrm>
          <a:custGeom>
            <a:avLst/>
            <a:gdLst>
              <a:gd name="T0" fmla="*/ 2147483647 w 10"/>
              <a:gd name="T1" fmla="*/ 2147483647 h 11"/>
              <a:gd name="T2" fmla="*/ 2147483647 w 10"/>
              <a:gd name="T3" fmla="*/ 2147483647 h 11"/>
              <a:gd name="T4" fmla="*/ 0 w 10"/>
              <a:gd name="T5" fmla="*/ 0 h 11"/>
              <a:gd name="T6" fmla="*/ 2147483647 w 10"/>
              <a:gd name="T7" fmla="*/ 0 h 11"/>
              <a:gd name="T8" fmla="*/ 2147483647 w 10"/>
              <a:gd name="T9" fmla="*/ 2147483647 h 11"/>
              <a:gd name="T10" fmla="*/ 0 60000 65536"/>
              <a:gd name="T11" fmla="*/ 0 60000 65536"/>
              <a:gd name="T12" fmla="*/ 0 60000 65536"/>
              <a:gd name="T13" fmla="*/ 0 60000 65536"/>
              <a:gd name="T14" fmla="*/ 0 60000 65536"/>
              <a:gd name="T15" fmla="*/ 0 w 10"/>
              <a:gd name="T16" fmla="*/ 0 h 11"/>
              <a:gd name="T17" fmla="*/ 10 w 10"/>
              <a:gd name="T18" fmla="*/ 11 h 11"/>
            </a:gdLst>
            <a:ahLst/>
            <a:cxnLst>
              <a:cxn ang="T10">
                <a:pos x="T0" y="T1"/>
              </a:cxn>
              <a:cxn ang="T11">
                <a:pos x="T2" y="T3"/>
              </a:cxn>
              <a:cxn ang="T12">
                <a:pos x="T4" y="T5"/>
              </a:cxn>
              <a:cxn ang="T13">
                <a:pos x="T6" y="T7"/>
              </a:cxn>
              <a:cxn ang="T14">
                <a:pos x="T8" y="T9"/>
              </a:cxn>
            </a:cxnLst>
            <a:rect l="T15" t="T16" r="T17" b="T18"/>
            <a:pathLst>
              <a:path w="10" h="11">
                <a:moveTo>
                  <a:pt x="10" y="11"/>
                </a:moveTo>
                <a:cubicBezTo>
                  <a:pt x="10" y="11"/>
                  <a:pt x="10" y="11"/>
                  <a:pt x="10" y="11"/>
                </a:cubicBezTo>
                <a:cubicBezTo>
                  <a:pt x="0" y="0"/>
                  <a:pt x="0" y="0"/>
                  <a:pt x="0" y="0"/>
                </a:cubicBezTo>
                <a:cubicBezTo>
                  <a:pt x="10" y="0"/>
                  <a:pt x="10" y="0"/>
                  <a:pt x="10" y="0"/>
                </a:cubicBezTo>
                <a:cubicBezTo>
                  <a:pt x="10" y="4"/>
                  <a:pt x="10" y="7"/>
                  <a:pt x="10" y="11"/>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23" name="Freeform 299"/>
          <p:cNvSpPr>
            <a:spLocks/>
          </p:cNvSpPr>
          <p:nvPr/>
        </p:nvSpPr>
        <p:spPr bwMode="auto">
          <a:xfrm>
            <a:off x="2951163" y="2674938"/>
            <a:ext cx="30162" cy="85725"/>
          </a:xfrm>
          <a:custGeom>
            <a:avLst/>
            <a:gdLst>
              <a:gd name="T0" fmla="*/ 2147483647 w 10"/>
              <a:gd name="T1" fmla="*/ 2147483647 h 28"/>
              <a:gd name="T2" fmla="*/ 2147483647 w 10"/>
              <a:gd name="T3" fmla="*/ 2147483647 h 28"/>
              <a:gd name="T4" fmla="*/ 0 w 10"/>
              <a:gd name="T5" fmla="*/ 2147483647 h 28"/>
              <a:gd name="T6" fmla="*/ 0 w 10"/>
              <a:gd name="T7" fmla="*/ 2147483647 h 28"/>
              <a:gd name="T8" fmla="*/ 0 w 10"/>
              <a:gd name="T9" fmla="*/ 0 h 28"/>
              <a:gd name="T10" fmla="*/ 2147483647 w 10"/>
              <a:gd name="T11" fmla="*/ 0 h 28"/>
              <a:gd name="T12" fmla="*/ 2147483647 w 10"/>
              <a:gd name="T13" fmla="*/ 2147483647 h 28"/>
              <a:gd name="T14" fmla="*/ 0 60000 65536"/>
              <a:gd name="T15" fmla="*/ 0 60000 65536"/>
              <a:gd name="T16" fmla="*/ 0 60000 65536"/>
              <a:gd name="T17" fmla="*/ 0 60000 65536"/>
              <a:gd name="T18" fmla="*/ 0 60000 65536"/>
              <a:gd name="T19" fmla="*/ 0 60000 65536"/>
              <a:gd name="T20" fmla="*/ 0 60000 65536"/>
              <a:gd name="T21" fmla="*/ 0 w 10"/>
              <a:gd name="T22" fmla="*/ 0 h 28"/>
              <a:gd name="T23" fmla="*/ 10 w 10"/>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8">
                <a:moveTo>
                  <a:pt x="10" y="6"/>
                </a:moveTo>
                <a:cubicBezTo>
                  <a:pt x="10" y="13"/>
                  <a:pt x="10" y="21"/>
                  <a:pt x="10" y="28"/>
                </a:cubicBezTo>
                <a:cubicBezTo>
                  <a:pt x="0" y="28"/>
                  <a:pt x="0" y="28"/>
                  <a:pt x="0" y="28"/>
                </a:cubicBezTo>
                <a:cubicBezTo>
                  <a:pt x="0" y="28"/>
                  <a:pt x="0" y="28"/>
                  <a:pt x="0" y="28"/>
                </a:cubicBezTo>
                <a:cubicBezTo>
                  <a:pt x="0" y="19"/>
                  <a:pt x="0" y="9"/>
                  <a:pt x="0" y="0"/>
                </a:cubicBezTo>
                <a:cubicBezTo>
                  <a:pt x="10" y="0"/>
                  <a:pt x="10" y="0"/>
                  <a:pt x="10" y="0"/>
                </a:cubicBezTo>
                <a:lnTo>
                  <a:pt x="10" y="6"/>
                </a:ln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24" name="Freeform 300"/>
          <p:cNvSpPr>
            <a:spLocks/>
          </p:cNvSpPr>
          <p:nvPr/>
        </p:nvSpPr>
        <p:spPr bwMode="auto">
          <a:xfrm>
            <a:off x="2951163" y="2586038"/>
            <a:ext cx="30162" cy="88900"/>
          </a:xfrm>
          <a:custGeom>
            <a:avLst/>
            <a:gdLst>
              <a:gd name="T0" fmla="*/ 2147483647 w 10"/>
              <a:gd name="T1" fmla="*/ 2147483647 h 29"/>
              <a:gd name="T2" fmla="*/ 2147483647 w 10"/>
              <a:gd name="T3" fmla="*/ 2147483647 h 29"/>
              <a:gd name="T4" fmla="*/ 0 w 10"/>
              <a:gd name="T5" fmla="*/ 2147483647 h 29"/>
              <a:gd name="T6" fmla="*/ 0 w 10"/>
              <a:gd name="T7" fmla="*/ 0 h 29"/>
              <a:gd name="T8" fmla="*/ 0 w 10"/>
              <a:gd name="T9" fmla="*/ 0 h 29"/>
              <a:gd name="T10" fmla="*/ 2147483647 w 10"/>
              <a:gd name="T11" fmla="*/ 0 h 29"/>
              <a:gd name="T12" fmla="*/ 2147483647 w 10"/>
              <a:gd name="T13" fmla="*/ 2147483647 h 29"/>
              <a:gd name="T14" fmla="*/ 0 60000 65536"/>
              <a:gd name="T15" fmla="*/ 0 60000 65536"/>
              <a:gd name="T16" fmla="*/ 0 60000 65536"/>
              <a:gd name="T17" fmla="*/ 0 60000 65536"/>
              <a:gd name="T18" fmla="*/ 0 60000 65536"/>
              <a:gd name="T19" fmla="*/ 0 60000 65536"/>
              <a:gd name="T20" fmla="*/ 0 60000 65536"/>
              <a:gd name="T21" fmla="*/ 0 w 10"/>
              <a:gd name="T22" fmla="*/ 0 h 29"/>
              <a:gd name="T23" fmla="*/ 10 w 10"/>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9">
                <a:moveTo>
                  <a:pt x="10" y="23"/>
                </a:moveTo>
                <a:cubicBezTo>
                  <a:pt x="10" y="29"/>
                  <a:pt x="10" y="29"/>
                  <a:pt x="10" y="29"/>
                </a:cubicBezTo>
                <a:cubicBezTo>
                  <a:pt x="0" y="29"/>
                  <a:pt x="0" y="29"/>
                  <a:pt x="0" y="29"/>
                </a:cubicBezTo>
                <a:cubicBezTo>
                  <a:pt x="0" y="19"/>
                  <a:pt x="0" y="10"/>
                  <a:pt x="0" y="0"/>
                </a:cubicBezTo>
                <a:cubicBezTo>
                  <a:pt x="0" y="0"/>
                  <a:pt x="0" y="0"/>
                  <a:pt x="0" y="0"/>
                </a:cubicBezTo>
                <a:cubicBezTo>
                  <a:pt x="10" y="0"/>
                  <a:pt x="10" y="0"/>
                  <a:pt x="10" y="0"/>
                </a:cubicBezTo>
                <a:cubicBezTo>
                  <a:pt x="10" y="8"/>
                  <a:pt x="10" y="16"/>
                  <a:pt x="10" y="23"/>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25" name="Freeform 301"/>
          <p:cNvSpPr>
            <a:spLocks/>
          </p:cNvSpPr>
          <p:nvPr/>
        </p:nvSpPr>
        <p:spPr bwMode="auto">
          <a:xfrm>
            <a:off x="2951163" y="2555875"/>
            <a:ext cx="30162" cy="30163"/>
          </a:xfrm>
          <a:custGeom>
            <a:avLst/>
            <a:gdLst>
              <a:gd name="T0" fmla="*/ 2147483647 w 10"/>
              <a:gd name="T1" fmla="*/ 0 h 10"/>
              <a:gd name="T2" fmla="*/ 2147483647 w 10"/>
              <a:gd name="T3" fmla="*/ 2147483647 h 10"/>
              <a:gd name="T4" fmla="*/ 0 w 10"/>
              <a:gd name="T5" fmla="*/ 2147483647 h 10"/>
              <a:gd name="T6" fmla="*/ 2147483647 w 10"/>
              <a:gd name="T7" fmla="*/ 0 h 10"/>
              <a:gd name="T8" fmla="*/ 0 60000 65536"/>
              <a:gd name="T9" fmla="*/ 0 60000 65536"/>
              <a:gd name="T10" fmla="*/ 0 60000 65536"/>
              <a:gd name="T11" fmla="*/ 0 60000 65536"/>
              <a:gd name="T12" fmla="*/ 0 w 10"/>
              <a:gd name="T13" fmla="*/ 0 h 10"/>
              <a:gd name="T14" fmla="*/ 10 w 10"/>
              <a:gd name="T15" fmla="*/ 10 h 10"/>
            </a:gdLst>
            <a:ahLst/>
            <a:cxnLst>
              <a:cxn ang="T8">
                <a:pos x="T0" y="T1"/>
              </a:cxn>
              <a:cxn ang="T9">
                <a:pos x="T2" y="T3"/>
              </a:cxn>
              <a:cxn ang="T10">
                <a:pos x="T4" y="T5"/>
              </a:cxn>
              <a:cxn ang="T11">
                <a:pos x="T6" y="T7"/>
              </a:cxn>
            </a:cxnLst>
            <a:rect l="T12" t="T13" r="T14" b="T15"/>
            <a:pathLst>
              <a:path w="10" h="10">
                <a:moveTo>
                  <a:pt x="10" y="0"/>
                </a:moveTo>
                <a:cubicBezTo>
                  <a:pt x="10" y="3"/>
                  <a:pt x="10" y="7"/>
                  <a:pt x="10" y="10"/>
                </a:cubicBezTo>
                <a:cubicBezTo>
                  <a:pt x="0" y="10"/>
                  <a:pt x="0" y="10"/>
                  <a:pt x="0" y="10"/>
                </a:cubicBezTo>
                <a:cubicBezTo>
                  <a:pt x="10" y="0"/>
                  <a:pt x="10" y="0"/>
                  <a:pt x="10" y="0"/>
                </a:cubicBezTo>
                <a:close/>
              </a:path>
            </a:pathLst>
          </a:custGeom>
          <a:solidFill>
            <a:srgbClr val="00A8D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6926" name="Freeform 302"/>
          <p:cNvSpPr>
            <a:spLocks/>
          </p:cNvSpPr>
          <p:nvPr/>
        </p:nvSpPr>
        <p:spPr bwMode="auto">
          <a:xfrm>
            <a:off x="3659188" y="2863850"/>
            <a:ext cx="12700" cy="1588"/>
          </a:xfrm>
          <a:custGeom>
            <a:avLst/>
            <a:gdLst>
              <a:gd name="T0" fmla="*/ 2147483647 w 8"/>
              <a:gd name="T1" fmla="*/ 0 h 1588"/>
              <a:gd name="T2" fmla="*/ 2147483647 w 8"/>
              <a:gd name="T3" fmla="*/ 0 h 1588"/>
              <a:gd name="T4" fmla="*/ 0 w 8"/>
              <a:gd name="T5" fmla="*/ 0 h 1588"/>
              <a:gd name="T6" fmla="*/ 0 60000 65536"/>
              <a:gd name="T7" fmla="*/ 0 60000 65536"/>
              <a:gd name="T8" fmla="*/ 0 60000 65536"/>
              <a:gd name="T9" fmla="*/ 0 w 8"/>
              <a:gd name="T10" fmla="*/ 0 h 1588"/>
              <a:gd name="T11" fmla="*/ 8 w 8"/>
              <a:gd name="T12" fmla="*/ 1588 h 1588"/>
            </a:gdLst>
            <a:ahLst/>
            <a:cxnLst>
              <a:cxn ang="T6">
                <a:pos x="T0" y="T1"/>
              </a:cxn>
              <a:cxn ang="T7">
                <a:pos x="T2" y="T3"/>
              </a:cxn>
              <a:cxn ang="T8">
                <a:pos x="T4" y="T5"/>
              </a:cxn>
            </a:cxnLst>
            <a:rect l="T9" t="T10" r="T11" b="T12"/>
            <a:pathLst>
              <a:path w="8" h="1588">
                <a:moveTo>
                  <a:pt x="8" y="0"/>
                </a:moveTo>
                <a:lnTo>
                  <a:pt x="4"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27" name="Line 303"/>
          <p:cNvSpPr>
            <a:spLocks noChangeShapeType="1"/>
          </p:cNvSpPr>
          <p:nvPr/>
        </p:nvSpPr>
        <p:spPr bwMode="auto">
          <a:xfrm>
            <a:off x="3602038" y="247650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28" name="Line 304"/>
          <p:cNvSpPr>
            <a:spLocks noChangeShapeType="1"/>
          </p:cNvSpPr>
          <p:nvPr/>
        </p:nvSpPr>
        <p:spPr bwMode="auto">
          <a:xfrm>
            <a:off x="3602038" y="252253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29" name="Line 305"/>
          <p:cNvSpPr>
            <a:spLocks noChangeShapeType="1"/>
          </p:cNvSpPr>
          <p:nvPr/>
        </p:nvSpPr>
        <p:spPr bwMode="auto">
          <a:xfrm>
            <a:off x="3602038" y="257175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30" name="Line 306"/>
          <p:cNvSpPr>
            <a:spLocks noChangeShapeType="1"/>
          </p:cNvSpPr>
          <p:nvPr/>
        </p:nvSpPr>
        <p:spPr bwMode="auto">
          <a:xfrm>
            <a:off x="3602038" y="2619375"/>
            <a:ext cx="1587"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31" name="Freeform 307"/>
          <p:cNvSpPr>
            <a:spLocks/>
          </p:cNvSpPr>
          <p:nvPr/>
        </p:nvSpPr>
        <p:spPr bwMode="auto">
          <a:xfrm>
            <a:off x="3602038" y="2665413"/>
            <a:ext cx="1587" cy="33337"/>
          </a:xfrm>
          <a:custGeom>
            <a:avLst/>
            <a:gdLst>
              <a:gd name="T0" fmla="*/ 0 w 1587"/>
              <a:gd name="T1" fmla="*/ 0 h 21"/>
              <a:gd name="T2" fmla="*/ 0 w 1587"/>
              <a:gd name="T3" fmla="*/ 2147483647 h 21"/>
              <a:gd name="T4" fmla="*/ 0 w 1587"/>
              <a:gd name="T5" fmla="*/ 2147483647 h 21"/>
              <a:gd name="T6" fmla="*/ 0 60000 65536"/>
              <a:gd name="T7" fmla="*/ 0 60000 65536"/>
              <a:gd name="T8" fmla="*/ 0 60000 65536"/>
              <a:gd name="T9" fmla="*/ 0 w 1587"/>
              <a:gd name="T10" fmla="*/ 0 h 21"/>
              <a:gd name="T11" fmla="*/ 1587 w 1587"/>
              <a:gd name="T12" fmla="*/ 21 h 21"/>
            </a:gdLst>
            <a:ahLst/>
            <a:cxnLst>
              <a:cxn ang="T6">
                <a:pos x="T0" y="T1"/>
              </a:cxn>
              <a:cxn ang="T7">
                <a:pos x="T2" y="T3"/>
              </a:cxn>
              <a:cxn ang="T8">
                <a:pos x="T4" y="T5"/>
              </a:cxn>
            </a:cxnLst>
            <a:rect l="T9" t="T10" r="T11" b="T12"/>
            <a:pathLst>
              <a:path w="1587" h="21">
                <a:moveTo>
                  <a:pt x="0" y="0"/>
                </a:moveTo>
                <a:lnTo>
                  <a:pt x="0" y="6"/>
                </a:lnTo>
                <a:lnTo>
                  <a:pt x="0" y="2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32" name="Line 308"/>
          <p:cNvSpPr>
            <a:spLocks noChangeShapeType="1"/>
          </p:cNvSpPr>
          <p:nvPr/>
        </p:nvSpPr>
        <p:spPr bwMode="auto">
          <a:xfrm>
            <a:off x="3602038" y="271462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33" name="Line 309"/>
          <p:cNvSpPr>
            <a:spLocks noChangeShapeType="1"/>
          </p:cNvSpPr>
          <p:nvPr/>
        </p:nvSpPr>
        <p:spPr bwMode="auto">
          <a:xfrm>
            <a:off x="3602038" y="2760663"/>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34" name="Freeform 310"/>
          <p:cNvSpPr>
            <a:spLocks/>
          </p:cNvSpPr>
          <p:nvPr/>
        </p:nvSpPr>
        <p:spPr bwMode="auto">
          <a:xfrm>
            <a:off x="3602038" y="2809875"/>
            <a:ext cx="1587" cy="63500"/>
          </a:xfrm>
          <a:custGeom>
            <a:avLst/>
            <a:gdLst>
              <a:gd name="T0" fmla="*/ 0 w 1587"/>
              <a:gd name="T1" fmla="*/ 0 h 40"/>
              <a:gd name="T2" fmla="*/ 0 w 1587"/>
              <a:gd name="T3" fmla="*/ 2147483647 h 40"/>
              <a:gd name="T4" fmla="*/ 0 w 1587"/>
              <a:gd name="T5" fmla="*/ 2147483647 h 40"/>
              <a:gd name="T6" fmla="*/ 0 w 1587"/>
              <a:gd name="T7" fmla="*/ 2147483647 h 40"/>
              <a:gd name="T8" fmla="*/ 0 60000 65536"/>
              <a:gd name="T9" fmla="*/ 0 60000 65536"/>
              <a:gd name="T10" fmla="*/ 0 60000 65536"/>
              <a:gd name="T11" fmla="*/ 0 60000 65536"/>
              <a:gd name="T12" fmla="*/ 0 w 1587"/>
              <a:gd name="T13" fmla="*/ 0 h 40"/>
              <a:gd name="T14" fmla="*/ 1587 w 1587"/>
              <a:gd name="T15" fmla="*/ 40 h 40"/>
            </a:gdLst>
            <a:ahLst/>
            <a:cxnLst>
              <a:cxn ang="T8">
                <a:pos x="T0" y="T1"/>
              </a:cxn>
              <a:cxn ang="T9">
                <a:pos x="T2" y="T3"/>
              </a:cxn>
              <a:cxn ang="T10">
                <a:pos x="T4" y="T5"/>
              </a:cxn>
              <a:cxn ang="T11">
                <a:pos x="T6" y="T7"/>
              </a:cxn>
            </a:cxnLst>
            <a:rect l="T12" t="T13" r="T14" b="T15"/>
            <a:pathLst>
              <a:path w="1587" h="40">
                <a:moveTo>
                  <a:pt x="0" y="0"/>
                </a:moveTo>
                <a:lnTo>
                  <a:pt x="0" y="21"/>
                </a:lnTo>
                <a:lnTo>
                  <a:pt x="0" y="30"/>
                </a:lnTo>
                <a:lnTo>
                  <a:pt x="0" y="4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35" name="Line 311"/>
          <p:cNvSpPr>
            <a:spLocks noChangeShapeType="1"/>
          </p:cNvSpPr>
          <p:nvPr/>
        </p:nvSpPr>
        <p:spPr bwMode="auto">
          <a:xfrm flipV="1">
            <a:off x="3730625" y="2843213"/>
            <a:ext cx="1588"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36" name="Line 312"/>
          <p:cNvSpPr>
            <a:spLocks noChangeShapeType="1"/>
          </p:cNvSpPr>
          <p:nvPr/>
        </p:nvSpPr>
        <p:spPr bwMode="auto">
          <a:xfrm flipV="1">
            <a:off x="3730625" y="2794000"/>
            <a:ext cx="1588"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37" name="Line 313"/>
          <p:cNvSpPr>
            <a:spLocks noChangeShapeType="1"/>
          </p:cNvSpPr>
          <p:nvPr/>
        </p:nvSpPr>
        <p:spPr bwMode="auto">
          <a:xfrm flipV="1">
            <a:off x="3730625" y="2744788"/>
            <a:ext cx="1588"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38" name="Line 314"/>
          <p:cNvSpPr>
            <a:spLocks noChangeShapeType="1"/>
          </p:cNvSpPr>
          <p:nvPr/>
        </p:nvSpPr>
        <p:spPr bwMode="auto">
          <a:xfrm flipV="1">
            <a:off x="3730625" y="2698750"/>
            <a:ext cx="1588" cy="317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39" name="Freeform 315"/>
          <p:cNvSpPr>
            <a:spLocks/>
          </p:cNvSpPr>
          <p:nvPr/>
        </p:nvSpPr>
        <p:spPr bwMode="auto">
          <a:xfrm>
            <a:off x="3730625" y="2651125"/>
            <a:ext cx="1588" cy="30163"/>
          </a:xfrm>
          <a:custGeom>
            <a:avLst/>
            <a:gdLst>
              <a:gd name="T0" fmla="*/ 0 w 1588"/>
              <a:gd name="T1" fmla="*/ 2147483647 h 19"/>
              <a:gd name="T2" fmla="*/ 0 w 1588"/>
              <a:gd name="T3" fmla="*/ 2147483647 h 19"/>
              <a:gd name="T4" fmla="*/ 0 w 1588"/>
              <a:gd name="T5" fmla="*/ 0 h 19"/>
              <a:gd name="T6" fmla="*/ 0 60000 65536"/>
              <a:gd name="T7" fmla="*/ 0 60000 65536"/>
              <a:gd name="T8" fmla="*/ 0 60000 65536"/>
              <a:gd name="T9" fmla="*/ 0 w 1588"/>
              <a:gd name="T10" fmla="*/ 0 h 19"/>
              <a:gd name="T11" fmla="*/ 1588 w 1588"/>
              <a:gd name="T12" fmla="*/ 19 h 19"/>
            </a:gdLst>
            <a:ahLst/>
            <a:cxnLst>
              <a:cxn ang="T6">
                <a:pos x="T0" y="T1"/>
              </a:cxn>
              <a:cxn ang="T7">
                <a:pos x="T2" y="T3"/>
              </a:cxn>
              <a:cxn ang="T8">
                <a:pos x="T4" y="T5"/>
              </a:cxn>
            </a:cxnLst>
            <a:rect l="T9" t="T10" r="T11" b="T12"/>
            <a:pathLst>
              <a:path w="1588" h="19">
                <a:moveTo>
                  <a:pt x="0" y="19"/>
                </a:moveTo>
                <a:lnTo>
                  <a:pt x="0" y="15"/>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40" name="Line 316"/>
          <p:cNvSpPr>
            <a:spLocks noChangeShapeType="1"/>
          </p:cNvSpPr>
          <p:nvPr/>
        </p:nvSpPr>
        <p:spPr bwMode="auto">
          <a:xfrm flipV="1">
            <a:off x="3730625" y="2601913"/>
            <a:ext cx="1588"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41" name="Line 317"/>
          <p:cNvSpPr>
            <a:spLocks noChangeShapeType="1"/>
          </p:cNvSpPr>
          <p:nvPr/>
        </p:nvSpPr>
        <p:spPr bwMode="auto">
          <a:xfrm flipV="1">
            <a:off x="3730625" y="2555875"/>
            <a:ext cx="1588"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42" name="Freeform 318"/>
          <p:cNvSpPr>
            <a:spLocks/>
          </p:cNvSpPr>
          <p:nvPr/>
        </p:nvSpPr>
        <p:spPr bwMode="auto">
          <a:xfrm>
            <a:off x="3730625" y="2476500"/>
            <a:ext cx="1588" cy="60325"/>
          </a:xfrm>
          <a:custGeom>
            <a:avLst/>
            <a:gdLst>
              <a:gd name="T0" fmla="*/ 0 w 1588"/>
              <a:gd name="T1" fmla="*/ 2147483647 h 38"/>
              <a:gd name="T2" fmla="*/ 0 w 1588"/>
              <a:gd name="T3" fmla="*/ 2147483647 h 38"/>
              <a:gd name="T4" fmla="*/ 0 w 1588"/>
              <a:gd name="T5" fmla="*/ 2147483647 h 38"/>
              <a:gd name="T6" fmla="*/ 0 w 1588"/>
              <a:gd name="T7" fmla="*/ 0 h 38"/>
              <a:gd name="T8" fmla="*/ 0 60000 65536"/>
              <a:gd name="T9" fmla="*/ 0 60000 65536"/>
              <a:gd name="T10" fmla="*/ 0 60000 65536"/>
              <a:gd name="T11" fmla="*/ 0 60000 65536"/>
              <a:gd name="T12" fmla="*/ 0 w 1588"/>
              <a:gd name="T13" fmla="*/ 0 h 38"/>
              <a:gd name="T14" fmla="*/ 1588 w 1588"/>
              <a:gd name="T15" fmla="*/ 38 h 38"/>
            </a:gdLst>
            <a:ahLst/>
            <a:cxnLst>
              <a:cxn ang="T8">
                <a:pos x="T0" y="T1"/>
              </a:cxn>
              <a:cxn ang="T9">
                <a:pos x="T2" y="T3"/>
              </a:cxn>
              <a:cxn ang="T10">
                <a:pos x="T4" y="T5"/>
              </a:cxn>
              <a:cxn ang="T11">
                <a:pos x="T6" y="T7"/>
              </a:cxn>
            </a:cxnLst>
            <a:rect l="T12" t="T13" r="T14" b="T15"/>
            <a:pathLst>
              <a:path w="1588" h="38">
                <a:moveTo>
                  <a:pt x="0" y="38"/>
                </a:moveTo>
                <a:lnTo>
                  <a:pt x="0" y="19"/>
                </a:lnTo>
                <a:lnTo>
                  <a:pt x="0" y="9"/>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43" name="Line 319"/>
          <p:cNvSpPr>
            <a:spLocks noChangeShapeType="1"/>
          </p:cNvSpPr>
          <p:nvPr/>
        </p:nvSpPr>
        <p:spPr bwMode="auto">
          <a:xfrm flipH="1">
            <a:off x="3348038" y="2476500"/>
            <a:ext cx="254000"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44" name="Freeform 320"/>
          <p:cNvSpPr>
            <a:spLocks/>
          </p:cNvSpPr>
          <p:nvPr/>
        </p:nvSpPr>
        <p:spPr bwMode="auto">
          <a:xfrm>
            <a:off x="3730625" y="2476500"/>
            <a:ext cx="255588" cy="1588"/>
          </a:xfrm>
          <a:custGeom>
            <a:avLst/>
            <a:gdLst>
              <a:gd name="T0" fmla="*/ 2147483647 w 161"/>
              <a:gd name="T1" fmla="*/ 0 h 1588"/>
              <a:gd name="T2" fmla="*/ 0 w 161"/>
              <a:gd name="T3" fmla="*/ 0 h 1588"/>
              <a:gd name="T4" fmla="*/ 0 w 161"/>
              <a:gd name="T5" fmla="*/ 0 h 1588"/>
              <a:gd name="T6" fmla="*/ 0 60000 65536"/>
              <a:gd name="T7" fmla="*/ 0 60000 65536"/>
              <a:gd name="T8" fmla="*/ 0 60000 65536"/>
              <a:gd name="T9" fmla="*/ 0 w 161"/>
              <a:gd name="T10" fmla="*/ 0 h 1588"/>
              <a:gd name="T11" fmla="*/ 161 w 161"/>
              <a:gd name="T12" fmla="*/ 1588 h 1588"/>
            </a:gdLst>
            <a:ahLst/>
            <a:cxnLst>
              <a:cxn ang="T6">
                <a:pos x="T0" y="T1"/>
              </a:cxn>
              <a:cxn ang="T7">
                <a:pos x="T2" y="T3"/>
              </a:cxn>
              <a:cxn ang="T8">
                <a:pos x="T4" y="T5"/>
              </a:cxn>
            </a:cxnLst>
            <a:rect l="T9" t="T10" r="T11" b="T12"/>
            <a:pathLst>
              <a:path w="161" h="1588">
                <a:moveTo>
                  <a:pt x="161"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45" name="Freeform 321"/>
          <p:cNvSpPr>
            <a:spLocks/>
          </p:cNvSpPr>
          <p:nvPr/>
        </p:nvSpPr>
        <p:spPr bwMode="auto">
          <a:xfrm>
            <a:off x="3730625" y="2873375"/>
            <a:ext cx="255588" cy="1588"/>
          </a:xfrm>
          <a:custGeom>
            <a:avLst/>
            <a:gdLst>
              <a:gd name="T0" fmla="*/ 0 w 161"/>
              <a:gd name="T1" fmla="*/ 0 h 1588"/>
              <a:gd name="T2" fmla="*/ 0 w 161"/>
              <a:gd name="T3" fmla="*/ 0 h 1588"/>
              <a:gd name="T4" fmla="*/ 2147483647 w 161"/>
              <a:gd name="T5" fmla="*/ 0 h 1588"/>
              <a:gd name="T6" fmla="*/ 0 60000 65536"/>
              <a:gd name="T7" fmla="*/ 0 60000 65536"/>
              <a:gd name="T8" fmla="*/ 0 60000 65536"/>
              <a:gd name="T9" fmla="*/ 0 w 161"/>
              <a:gd name="T10" fmla="*/ 0 h 1588"/>
              <a:gd name="T11" fmla="*/ 161 w 161"/>
              <a:gd name="T12" fmla="*/ 1588 h 1588"/>
            </a:gdLst>
            <a:ahLst/>
            <a:cxnLst>
              <a:cxn ang="T6">
                <a:pos x="T0" y="T1"/>
              </a:cxn>
              <a:cxn ang="T7">
                <a:pos x="T2" y="T3"/>
              </a:cxn>
              <a:cxn ang="T8">
                <a:pos x="T4" y="T5"/>
              </a:cxn>
            </a:cxnLst>
            <a:rect l="T9" t="T10" r="T11" b="T12"/>
            <a:pathLst>
              <a:path w="161" h="1588">
                <a:moveTo>
                  <a:pt x="0" y="0"/>
                </a:moveTo>
                <a:lnTo>
                  <a:pt x="0" y="0"/>
                </a:lnTo>
                <a:lnTo>
                  <a:pt x="1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46" name="Freeform 322"/>
          <p:cNvSpPr>
            <a:spLocks/>
          </p:cNvSpPr>
          <p:nvPr/>
        </p:nvSpPr>
        <p:spPr bwMode="auto">
          <a:xfrm>
            <a:off x="3348038" y="2873375"/>
            <a:ext cx="257175" cy="1588"/>
          </a:xfrm>
          <a:custGeom>
            <a:avLst/>
            <a:gdLst>
              <a:gd name="T0" fmla="*/ 0 w 162"/>
              <a:gd name="T1" fmla="*/ 0 h 1588"/>
              <a:gd name="T2" fmla="*/ 2147483647 w 162"/>
              <a:gd name="T3" fmla="*/ 0 h 1588"/>
              <a:gd name="T4" fmla="*/ 2147483647 w 162"/>
              <a:gd name="T5" fmla="*/ 0 h 1588"/>
              <a:gd name="T6" fmla="*/ 0 60000 65536"/>
              <a:gd name="T7" fmla="*/ 0 60000 65536"/>
              <a:gd name="T8" fmla="*/ 0 60000 65536"/>
              <a:gd name="T9" fmla="*/ 0 w 162"/>
              <a:gd name="T10" fmla="*/ 0 h 1588"/>
              <a:gd name="T11" fmla="*/ 162 w 162"/>
              <a:gd name="T12" fmla="*/ 1588 h 1588"/>
            </a:gdLst>
            <a:ahLst/>
            <a:cxnLst>
              <a:cxn ang="T6">
                <a:pos x="T0" y="T1"/>
              </a:cxn>
              <a:cxn ang="T7">
                <a:pos x="T2" y="T3"/>
              </a:cxn>
              <a:cxn ang="T8">
                <a:pos x="T4" y="T5"/>
              </a:cxn>
            </a:cxnLst>
            <a:rect l="T9" t="T10" r="T11" b="T12"/>
            <a:pathLst>
              <a:path w="162" h="1588">
                <a:moveTo>
                  <a:pt x="0" y="0"/>
                </a:moveTo>
                <a:lnTo>
                  <a:pt x="160" y="0"/>
                </a:lnTo>
                <a:lnTo>
                  <a:pt x="16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47" name="Line 323"/>
          <p:cNvSpPr>
            <a:spLocks noChangeShapeType="1"/>
          </p:cNvSpPr>
          <p:nvPr/>
        </p:nvSpPr>
        <p:spPr bwMode="auto">
          <a:xfrm flipH="1">
            <a:off x="2951163" y="2555875"/>
            <a:ext cx="30162" cy="3016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48" name="Line 324"/>
          <p:cNvSpPr>
            <a:spLocks noChangeShapeType="1"/>
          </p:cNvSpPr>
          <p:nvPr/>
        </p:nvSpPr>
        <p:spPr bwMode="auto">
          <a:xfrm>
            <a:off x="2951163" y="2760663"/>
            <a:ext cx="30162" cy="3333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49" name="Line 325"/>
          <p:cNvSpPr>
            <a:spLocks noChangeShapeType="1"/>
          </p:cNvSpPr>
          <p:nvPr/>
        </p:nvSpPr>
        <p:spPr bwMode="auto">
          <a:xfrm flipH="1">
            <a:off x="2981325" y="2555875"/>
            <a:ext cx="366713"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50" name="Line 326"/>
          <p:cNvSpPr>
            <a:spLocks noChangeShapeType="1"/>
          </p:cNvSpPr>
          <p:nvPr/>
        </p:nvSpPr>
        <p:spPr bwMode="auto">
          <a:xfrm>
            <a:off x="2981325" y="2794000"/>
            <a:ext cx="366713" cy="158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51" name="Line 327"/>
          <p:cNvSpPr>
            <a:spLocks noChangeShapeType="1"/>
          </p:cNvSpPr>
          <p:nvPr/>
        </p:nvSpPr>
        <p:spPr bwMode="auto">
          <a:xfrm flipH="1">
            <a:off x="5053013" y="2354263"/>
            <a:ext cx="57150" cy="603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52" name="Freeform 328"/>
          <p:cNvSpPr>
            <a:spLocks/>
          </p:cNvSpPr>
          <p:nvPr/>
        </p:nvSpPr>
        <p:spPr bwMode="auto">
          <a:xfrm>
            <a:off x="4984750" y="2354263"/>
            <a:ext cx="238125" cy="241300"/>
          </a:xfrm>
          <a:custGeom>
            <a:avLst/>
            <a:gdLst>
              <a:gd name="T0" fmla="*/ 2147483647 w 150"/>
              <a:gd name="T1" fmla="*/ 0 h 152"/>
              <a:gd name="T2" fmla="*/ 0 w 150"/>
              <a:gd name="T3" fmla="*/ 2147483647 h 152"/>
              <a:gd name="T4" fmla="*/ 0 w 150"/>
              <a:gd name="T5" fmla="*/ 2147483647 h 152"/>
              <a:gd name="T6" fmla="*/ 0 60000 65536"/>
              <a:gd name="T7" fmla="*/ 0 60000 65536"/>
              <a:gd name="T8" fmla="*/ 0 60000 65536"/>
              <a:gd name="T9" fmla="*/ 0 w 150"/>
              <a:gd name="T10" fmla="*/ 0 h 152"/>
              <a:gd name="T11" fmla="*/ 150 w 150"/>
              <a:gd name="T12" fmla="*/ 152 h 152"/>
            </a:gdLst>
            <a:ahLst/>
            <a:cxnLst>
              <a:cxn ang="T6">
                <a:pos x="T0" y="T1"/>
              </a:cxn>
              <a:cxn ang="T7">
                <a:pos x="T2" y="T3"/>
              </a:cxn>
              <a:cxn ang="T8">
                <a:pos x="T4" y="T5"/>
              </a:cxn>
            </a:cxnLst>
            <a:rect l="T9" t="T10" r="T11" b="T12"/>
            <a:pathLst>
              <a:path w="150" h="152">
                <a:moveTo>
                  <a:pt x="150" y="0"/>
                </a:moveTo>
                <a:lnTo>
                  <a:pt x="0" y="15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53" name="Freeform 329"/>
          <p:cNvSpPr>
            <a:spLocks/>
          </p:cNvSpPr>
          <p:nvPr/>
        </p:nvSpPr>
        <p:spPr bwMode="auto">
          <a:xfrm>
            <a:off x="4918075" y="2655888"/>
            <a:ext cx="119063" cy="119062"/>
          </a:xfrm>
          <a:custGeom>
            <a:avLst/>
            <a:gdLst>
              <a:gd name="T0" fmla="*/ 2147483647 w 75"/>
              <a:gd name="T1" fmla="*/ 0 h 75"/>
              <a:gd name="T2" fmla="*/ 2147483647 w 75"/>
              <a:gd name="T3" fmla="*/ 2147483647 h 75"/>
              <a:gd name="T4" fmla="*/ 0 w 75"/>
              <a:gd name="T5" fmla="*/ 2147483647 h 75"/>
              <a:gd name="T6" fmla="*/ 0 60000 65536"/>
              <a:gd name="T7" fmla="*/ 0 60000 65536"/>
              <a:gd name="T8" fmla="*/ 0 60000 65536"/>
              <a:gd name="T9" fmla="*/ 0 w 75"/>
              <a:gd name="T10" fmla="*/ 0 h 75"/>
              <a:gd name="T11" fmla="*/ 75 w 75"/>
              <a:gd name="T12" fmla="*/ 75 h 75"/>
            </a:gdLst>
            <a:ahLst/>
            <a:cxnLst>
              <a:cxn ang="T6">
                <a:pos x="T0" y="T1"/>
              </a:cxn>
              <a:cxn ang="T7">
                <a:pos x="T2" y="T3"/>
              </a:cxn>
              <a:cxn ang="T8">
                <a:pos x="T4" y="T5"/>
              </a:cxn>
            </a:cxnLst>
            <a:rect l="T9" t="T10" r="T11" b="T12"/>
            <a:pathLst>
              <a:path w="75" h="75">
                <a:moveTo>
                  <a:pt x="75" y="0"/>
                </a:moveTo>
                <a:lnTo>
                  <a:pt x="63" y="12"/>
                </a:lnTo>
                <a:lnTo>
                  <a:pt x="0" y="75"/>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54" name="Freeform 330"/>
          <p:cNvSpPr>
            <a:spLocks/>
          </p:cNvSpPr>
          <p:nvPr/>
        </p:nvSpPr>
        <p:spPr bwMode="auto">
          <a:xfrm>
            <a:off x="5241925" y="2433638"/>
            <a:ext cx="17463" cy="17462"/>
          </a:xfrm>
          <a:custGeom>
            <a:avLst/>
            <a:gdLst>
              <a:gd name="T0" fmla="*/ 2147483647 w 11"/>
              <a:gd name="T1" fmla="*/ 0 h 11"/>
              <a:gd name="T2" fmla="*/ 0 w 11"/>
              <a:gd name="T3" fmla="*/ 2147483647 h 11"/>
              <a:gd name="T4" fmla="*/ 0 w 11"/>
              <a:gd name="T5" fmla="*/ 2147483647 h 11"/>
              <a:gd name="T6" fmla="*/ 0 60000 65536"/>
              <a:gd name="T7" fmla="*/ 0 60000 65536"/>
              <a:gd name="T8" fmla="*/ 0 60000 65536"/>
              <a:gd name="T9" fmla="*/ 0 w 11"/>
              <a:gd name="T10" fmla="*/ 0 h 11"/>
              <a:gd name="T11" fmla="*/ 11 w 11"/>
              <a:gd name="T12" fmla="*/ 11 h 11"/>
            </a:gdLst>
            <a:ahLst/>
            <a:cxnLst>
              <a:cxn ang="T6">
                <a:pos x="T0" y="T1"/>
              </a:cxn>
              <a:cxn ang="T7">
                <a:pos x="T2" y="T3"/>
              </a:cxn>
              <a:cxn ang="T8">
                <a:pos x="T4" y="T5"/>
              </a:cxn>
            </a:cxnLst>
            <a:rect l="T9" t="T10" r="T11" b="T12"/>
            <a:pathLst>
              <a:path w="11" h="11">
                <a:moveTo>
                  <a:pt x="11" y="0"/>
                </a:moveTo>
                <a:lnTo>
                  <a:pt x="0" y="10"/>
                </a:lnTo>
                <a:lnTo>
                  <a:pt x="0" y="11"/>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55" name="Line 331"/>
          <p:cNvSpPr>
            <a:spLocks noChangeShapeType="1"/>
          </p:cNvSpPr>
          <p:nvPr/>
        </p:nvSpPr>
        <p:spPr bwMode="auto">
          <a:xfrm flipH="1">
            <a:off x="4921250" y="2754313"/>
            <a:ext cx="128588" cy="1317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56" name="Line 332"/>
          <p:cNvSpPr>
            <a:spLocks noChangeShapeType="1"/>
          </p:cNvSpPr>
          <p:nvPr/>
        </p:nvSpPr>
        <p:spPr bwMode="auto">
          <a:xfrm flipH="1">
            <a:off x="4951413" y="2824163"/>
            <a:ext cx="141287" cy="1412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57" name="Line 333"/>
          <p:cNvSpPr>
            <a:spLocks noChangeShapeType="1"/>
          </p:cNvSpPr>
          <p:nvPr/>
        </p:nvSpPr>
        <p:spPr bwMode="auto">
          <a:xfrm flipH="1">
            <a:off x="5037138" y="2873375"/>
            <a:ext cx="119062" cy="1190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58" name="Line 334"/>
          <p:cNvSpPr>
            <a:spLocks noChangeShapeType="1"/>
          </p:cNvSpPr>
          <p:nvPr/>
        </p:nvSpPr>
        <p:spPr bwMode="auto">
          <a:xfrm flipH="1">
            <a:off x="5149850" y="2897188"/>
            <a:ext cx="95250" cy="952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59" name="Freeform 335"/>
          <p:cNvSpPr>
            <a:spLocks/>
          </p:cNvSpPr>
          <p:nvPr/>
        </p:nvSpPr>
        <p:spPr bwMode="auto">
          <a:xfrm>
            <a:off x="4462463" y="2354263"/>
            <a:ext cx="317500" cy="128587"/>
          </a:xfrm>
          <a:custGeom>
            <a:avLst/>
            <a:gdLst>
              <a:gd name="T0" fmla="*/ 0 w 200"/>
              <a:gd name="T1" fmla="*/ 0 h 81"/>
              <a:gd name="T2" fmla="*/ 0 w 200"/>
              <a:gd name="T3" fmla="*/ 2147483647 h 81"/>
              <a:gd name="T4" fmla="*/ 2147483647 w 200"/>
              <a:gd name="T5" fmla="*/ 2147483647 h 81"/>
              <a:gd name="T6" fmla="*/ 0 60000 65536"/>
              <a:gd name="T7" fmla="*/ 0 60000 65536"/>
              <a:gd name="T8" fmla="*/ 0 60000 65536"/>
              <a:gd name="T9" fmla="*/ 0 w 200"/>
              <a:gd name="T10" fmla="*/ 0 h 81"/>
              <a:gd name="T11" fmla="*/ 200 w 200"/>
              <a:gd name="T12" fmla="*/ 81 h 81"/>
            </a:gdLst>
            <a:ahLst/>
            <a:cxnLst>
              <a:cxn ang="T6">
                <a:pos x="T0" y="T1"/>
              </a:cxn>
              <a:cxn ang="T7">
                <a:pos x="T2" y="T3"/>
              </a:cxn>
              <a:cxn ang="T8">
                <a:pos x="T4" y="T5"/>
              </a:cxn>
            </a:cxnLst>
            <a:rect l="T9" t="T10" r="T11" b="T12"/>
            <a:pathLst>
              <a:path w="200" h="81">
                <a:moveTo>
                  <a:pt x="0" y="0"/>
                </a:moveTo>
                <a:lnTo>
                  <a:pt x="0" y="81"/>
                </a:lnTo>
                <a:lnTo>
                  <a:pt x="200" y="8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60" name="Freeform 336"/>
          <p:cNvSpPr>
            <a:spLocks/>
          </p:cNvSpPr>
          <p:nvPr/>
        </p:nvSpPr>
        <p:spPr bwMode="auto">
          <a:xfrm>
            <a:off x="4911725" y="2354263"/>
            <a:ext cx="168275" cy="638175"/>
          </a:xfrm>
          <a:custGeom>
            <a:avLst/>
            <a:gdLst>
              <a:gd name="T0" fmla="*/ 2147483647 w 106"/>
              <a:gd name="T1" fmla="*/ 0 h 402"/>
              <a:gd name="T2" fmla="*/ 2147483647 w 106"/>
              <a:gd name="T3" fmla="*/ 2147483647 h 402"/>
              <a:gd name="T4" fmla="*/ 2147483647 w 106"/>
              <a:gd name="T5" fmla="*/ 2147483647 h 402"/>
              <a:gd name="T6" fmla="*/ 2147483647 w 106"/>
              <a:gd name="T7" fmla="*/ 2147483647 h 402"/>
              <a:gd name="T8" fmla="*/ 2147483647 w 106"/>
              <a:gd name="T9" fmla="*/ 2147483647 h 402"/>
              <a:gd name="T10" fmla="*/ 2147483647 w 106"/>
              <a:gd name="T11" fmla="*/ 2147483647 h 402"/>
              <a:gd name="T12" fmla="*/ 2147483647 w 106"/>
              <a:gd name="T13" fmla="*/ 2147483647 h 402"/>
              <a:gd name="T14" fmla="*/ 2147483647 w 106"/>
              <a:gd name="T15" fmla="*/ 2147483647 h 402"/>
              <a:gd name="T16" fmla="*/ 2147483647 w 106"/>
              <a:gd name="T17" fmla="*/ 2147483647 h 402"/>
              <a:gd name="T18" fmla="*/ 2147483647 w 106"/>
              <a:gd name="T19" fmla="*/ 2147483647 h 402"/>
              <a:gd name="T20" fmla="*/ 2147483647 w 106"/>
              <a:gd name="T21" fmla="*/ 2147483647 h 402"/>
              <a:gd name="T22" fmla="*/ 2147483647 w 106"/>
              <a:gd name="T23" fmla="*/ 2147483647 h 402"/>
              <a:gd name="T24" fmla="*/ 2147483647 w 106"/>
              <a:gd name="T25" fmla="*/ 2147483647 h 402"/>
              <a:gd name="T26" fmla="*/ 2147483647 w 106"/>
              <a:gd name="T27" fmla="*/ 2147483647 h 402"/>
              <a:gd name="T28" fmla="*/ 0 w 106"/>
              <a:gd name="T29" fmla="*/ 2147483647 h 402"/>
              <a:gd name="T30" fmla="*/ 2147483647 w 106"/>
              <a:gd name="T31" fmla="*/ 2147483647 h 402"/>
              <a:gd name="T32" fmla="*/ 2147483647 w 106"/>
              <a:gd name="T33" fmla="*/ 2147483647 h 402"/>
              <a:gd name="T34" fmla="*/ 2147483647 w 106"/>
              <a:gd name="T35" fmla="*/ 2147483647 h 402"/>
              <a:gd name="T36" fmla="*/ 2147483647 w 106"/>
              <a:gd name="T37" fmla="*/ 2147483647 h 402"/>
              <a:gd name="T38" fmla="*/ 2147483647 w 106"/>
              <a:gd name="T39" fmla="*/ 2147483647 h 402"/>
              <a:gd name="T40" fmla="*/ 2147483647 w 106"/>
              <a:gd name="T41" fmla="*/ 2147483647 h 4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06"/>
              <a:gd name="T64" fmla="*/ 0 h 402"/>
              <a:gd name="T65" fmla="*/ 106 w 106"/>
              <a:gd name="T66" fmla="*/ 402 h 4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06" h="402">
                <a:moveTo>
                  <a:pt x="106" y="0"/>
                </a:moveTo>
                <a:lnTo>
                  <a:pt x="89" y="35"/>
                </a:lnTo>
                <a:lnTo>
                  <a:pt x="89" y="38"/>
                </a:lnTo>
                <a:lnTo>
                  <a:pt x="75" y="71"/>
                </a:lnTo>
                <a:lnTo>
                  <a:pt x="64" y="110"/>
                </a:lnTo>
                <a:lnTo>
                  <a:pt x="48" y="146"/>
                </a:lnTo>
                <a:lnTo>
                  <a:pt x="46" y="152"/>
                </a:lnTo>
                <a:lnTo>
                  <a:pt x="37" y="171"/>
                </a:lnTo>
                <a:lnTo>
                  <a:pt x="25" y="198"/>
                </a:lnTo>
                <a:lnTo>
                  <a:pt x="23" y="202"/>
                </a:lnTo>
                <a:lnTo>
                  <a:pt x="14" y="223"/>
                </a:lnTo>
                <a:lnTo>
                  <a:pt x="6" y="248"/>
                </a:lnTo>
                <a:lnTo>
                  <a:pt x="4" y="265"/>
                </a:lnTo>
                <a:lnTo>
                  <a:pt x="2" y="275"/>
                </a:lnTo>
                <a:lnTo>
                  <a:pt x="0" y="302"/>
                </a:lnTo>
                <a:lnTo>
                  <a:pt x="4" y="329"/>
                </a:lnTo>
                <a:lnTo>
                  <a:pt x="6" y="335"/>
                </a:lnTo>
                <a:lnTo>
                  <a:pt x="10" y="354"/>
                </a:lnTo>
                <a:lnTo>
                  <a:pt x="19" y="379"/>
                </a:lnTo>
                <a:lnTo>
                  <a:pt x="25" y="387"/>
                </a:lnTo>
                <a:lnTo>
                  <a:pt x="35" y="40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61" name="Freeform 337"/>
          <p:cNvSpPr>
            <a:spLocks/>
          </p:cNvSpPr>
          <p:nvPr/>
        </p:nvSpPr>
        <p:spPr bwMode="auto">
          <a:xfrm>
            <a:off x="4160838" y="2724150"/>
            <a:ext cx="158750" cy="158750"/>
          </a:xfrm>
          <a:custGeom>
            <a:avLst/>
            <a:gdLst>
              <a:gd name="T0" fmla="*/ 2147483647 w 52"/>
              <a:gd name="T1" fmla="*/ 2147483647 h 52"/>
              <a:gd name="T2" fmla="*/ 2147483647 w 52"/>
              <a:gd name="T3" fmla="*/ 2147483647 h 52"/>
              <a:gd name="T4" fmla="*/ 2147483647 w 52"/>
              <a:gd name="T5" fmla="*/ 2147483647 h 52"/>
              <a:gd name="T6" fmla="*/ 2147483647 w 52"/>
              <a:gd name="T7" fmla="*/ 0 h 52"/>
              <a:gd name="T8" fmla="*/ 2147483647 w 52"/>
              <a:gd name="T9" fmla="*/ 2147483647 h 52"/>
              <a:gd name="T10" fmla="*/ 0 w 52"/>
              <a:gd name="T11" fmla="*/ 2147483647 h 52"/>
              <a:gd name="T12" fmla="*/ 0 w 52"/>
              <a:gd name="T13" fmla="*/ 2147483647 h 52"/>
              <a:gd name="T14" fmla="*/ 0 w 52"/>
              <a:gd name="T15" fmla="*/ 2147483647 h 52"/>
              <a:gd name="T16" fmla="*/ 2147483647 w 52"/>
              <a:gd name="T17" fmla="*/ 2147483647 h 52"/>
              <a:gd name="T18" fmla="*/ 2147483647 w 52"/>
              <a:gd name="T19" fmla="*/ 2147483647 h 52"/>
              <a:gd name="T20" fmla="*/ 2147483647 w 52"/>
              <a:gd name="T21" fmla="*/ 2147483647 h 52"/>
              <a:gd name="T22" fmla="*/ 2147483647 w 52"/>
              <a:gd name="T23" fmla="*/ 2147483647 h 52"/>
              <a:gd name="T24" fmla="*/ 2147483647 w 52"/>
              <a:gd name="T25" fmla="*/ 2147483647 h 5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52"/>
              <a:gd name="T41" fmla="*/ 52 w 52"/>
              <a:gd name="T42" fmla="*/ 52 h 5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52">
                <a:moveTo>
                  <a:pt x="52" y="26"/>
                </a:moveTo>
                <a:cubicBezTo>
                  <a:pt x="52" y="21"/>
                  <a:pt x="52" y="21"/>
                  <a:pt x="52" y="21"/>
                </a:cubicBezTo>
                <a:cubicBezTo>
                  <a:pt x="50" y="16"/>
                  <a:pt x="50" y="16"/>
                  <a:pt x="50" y="16"/>
                </a:cubicBezTo>
                <a:cubicBezTo>
                  <a:pt x="46" y="5"/>
                  <a:pt x="36" y="0"/>
                  <a:pt x="26" y="0"/>
                </a:cubicBezTo>
                <a:cubicBezTo>
                  <a:pt x="15" y="0"/>
                  <a:pt x="5" y="6"/>
                  <a:pt x="1" y="19"/>
                </a:cubicBezTo>
                <a:cubicBezTo>
                  <a:pt x="0" y="23"/>
                  <a:pt x="0" y="23"/>
                  <a:pt x="0" y="23"/>
                </a:cubicBezTo>
                <a:cubicBezTo>
                  <a:pt x="0" y="26"/>
                  <a:pt x="0" y="26"/>
                  <a:pt x="0" y="26"/>
                </a:cubicBezTo>
                <a:cubicBezTo>
                  <a:pt x="0" y="28"/>
                  <a:pt x="0" y="28"/>
                  <a:pt x="0" y="28"/>
                </a:cubicBezTo>
                <a:cubicBezTo>
                  <a:pt x="0" y="31"/>
                  <a:pt x="1" y="33"/>
                  <a:pt x="2" y="35"/>
                </a:cubicBezTo>
                <a:cubicBezTo>
                  <a:pt x="6" y="46"/>
                  <a:pt x="16" y="52"/>
                  <a:pt x="26" y="52"/>
                </a:cubicBezTo>
                <a:cubicBezTo>
                  <a:pt x="36" y="52"/>
                  <a:pt x="46" y="46"/>
                  <a:pt x="50" y="35"/>
                </a:cubicBezTo>
                <a:cubicBezTo>
                  <a:pt x="52" y="30"/>
                  <a:pt x="52" y="30"/>
                  <a:pt x="52" y="30"/>
                </a:cubicBezTo>
                <a:cubicBezTo>
                  <a:pt x="52" y="26"/>
                  <a:pt x="52" y="26"/>
                  <a:pt x="52" y="26"/>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62" name="Freeform 338"/>
          <p:cNvSpPr>
            <a:spLocks/>
          </p:cNvSpPr>
          <p:nvPr/>
        </p:nvSpPr>
        <p:spPr bwMode="auto">
          <a:xfrm>
            <a:off x="4160838" y="2466975"/>
            <a:ext cx="158750" cy="158750"/>
          </a:xfrm>
          <a:custGeom>
            <a:avLst/>
            <a:gdLst>
              <a:gd name="T0" fmla="*/ 2147483647 w 52"/>
              <a:gd name="T1" fmla="*/ 2147483647 h 52"/>
              <a:gd name="T2" fmla="*/ 2147483647 w 52"/>
              <a:gd name="T3" fmla="*/ 2147483647 h 52"/>
              <a:gd name="T4" fmla="*/ 2147483647 w 52"/>
              <a:gd name="T5" fmla="*/ 2147483647 h 52"/>
              <a:gd name="T6" fmla="*/ 2147483647 w 52"/>
              <a:gd name="T7" fmla="*/ 0 h 52"/>
              <a:gd name="T8" fmla="*/ 2147483647 w 52"/>
              <a:gd name="T9" fmla="*/ 2147483647 h 52"/>
              <a:gd name="T10" fmla="*/ 0 w 52"/>
              <a:gd name="T11" fmla="*/ 2147483647 h 52"/>
              <a:gd name="T12" fmla="*/ 0 w 52"/>
              <a:gd name="T13" fmla="*/ 2147483647 h 52"/>
              <a:gd name="T14" fmla="*/ 0 w 52"/>
              <a:gd name="T15" fmla="*/ 2147483647 h 52"/>
              <a:gd name="T16" fmla="*/ 2147483647 w 52"/>
              <a:gd name="T17" fmla="*/ 2147483647 h 52"/>
              <a:gd name="T18" fmla="*/ 2147483647 w 52"/>
              <a:gd name="T19" fmla="*/ 2147483647 h 52"/>
              <a:gd name="T20" fmla="*/ 2147483647 w 52"/>
              <a:gd name="T21" fmla="*/ 2147483647 h 52"/>
              <a:gd name="T22" fmla="*/ 2147483647 w 52"/>
              <a:gd name="T23" fmla="*/ 2147483647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52"/>
              <a:gd name="T38" fmla="*/ 52 w 5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52">
                <a:moveTo>
                  <a:pt x="52" y="26"/>
                </a:moveTo>
                <a:cubicBezTo>
                  <a:pt x="52" y="22"/>
                  <a:pt x="52" y="22"/>
                  <a:pt x="52" y="22"/>
                </a:cubicBezTo>
                <a:cubicBezTo>
                  <a:pt x="50" y="17"/>
                  <a:pt x="50" y="17"/>
                  <a:pt x="50" y="17"/>
                </a:cubicBezTo>
                <a:cubicBezTo>
                  <a:pt x="46" y="6"/>
                  <a:pt x="36" y="0"/>
                  <a:pt x="26" y="0"/>
                </a:cubicBezTo>
                <a:cubicBezTo>
                  <a:pt x="15" y="0"/>
                  <a:pt x="5" y="6"/>
                  <a:pt x="1" y="19"/>
                </a:cubicBezTo>
                <a:cubicBezTo>
                  <a:pt x="0" y="24"/>
                  <a:pt x="0" y="24"/>
                  <a:pt x="0" y="24"/>
                </a:cubicBezTo>
                <a:cubicBezTo>
                  <a:pt x="0" y="26"/>
                  <a:pt x="0" y="26"/>
                  <a:pt x="0" y="26"/>
                </a:cubicBezTo>
                <a:cubicBezTo>
                  <a:pt x="0" y="28"/>
                  <a:pt x="0" y="28"/>
                  <a:pt x="0" y="28"/>
                </a:cubicBezTo>
                <a:cubicBezTo>
                  <a:pt x="2" y="44"/>
                  <a:pt x="14" y="52"/>
                  <a:pt x="26" y="52"/>
                </a:cubicBezTo>
                <a:cubicBezTo>
                  <a:pt x="36" y="52"/>
                  <a:pt x="46" y="47"/>
                  <a:pt x="50" y="35"/>
                </a:cubicBezTo>
                <a:cubicBezTo>
                  <a:pt x="52" y="31"/>
                  <a:pt x="52" y="31"/>
                  <a:pt x="52" y="31"/>
                </a:cubicBezTo>
                <a:cubicBezTo>
                  <a:pt x="52" y="26"/>
                  <a:pt x="52" y="26"/>
                  <a:pt x="52" y="26"/>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63" name="Freeform 339"/>
          <p:cNvSpPr>
            <a:spLocks/>
          </p:cNvSpPr>
          <p:nvPr/>
        </p:nvSpPr>
        <p:spPr bwMode="auto">
          <a:xfrm>
            <a:off x="3986213" y="2354263"/>
            <a:ext cx="1587" cy="638175"/>
          </a:xfrm>
          <a:custGeom>
            <a:avLst/>
            <a:gdLst>
              <a:gd name="T0" fmla="*/ 0 w 1587"/>
              <a:gd name="T1" fmla="*/ 0 h 402"/>
              <a:gd name="T2" fmla="*/ 0 w 1587"/>
              <a:gd name="T3" fmla="*/ 2147483647 h 402"/>
              <a:gd name="T4" fmla="*/ 0 w 1587"/>
              <a:gd name="T5" fmla="*/ 2147483647 h 402"/>
              <a:gd name="T6" fmla="*/ 0 w 1587"/>
              <a:gd name="T7" fmla="*/ 2147483647 h 402"/>
              <a:gd name="T8" fmla="*/ 0 w 1587"/>
              <a:gd name="T9" fmla="*/ 2147483647 h 402"/>
              <a:gd name="T10" fmla="*/ 0 w 1587"/>
              <a:gd name="T11" fmla="*/ 2147483647 h 402"/>
              <a:gd name="T12" fmla="*/ 0 60000 65536"/>
              <a:gd name="T13" fmla="*/ 0 60000 65536"/>
              <a:gd name="T14" fmla="*/ 0 60000 65536"/>
              <a:gd name="T15" fmla="*/ 0 60000 65536"/>
              <a:gd name="T16" fmla="*/ 0 60000 65536"/>
              <a:gd name="T17" fmla="*/ 0 60000 65536"/>
              <a:gd name="T18" fmla="*/ 0 w 1587"/>
              <a:gd name="T19" fmla="*/ 0 h 402"/>
              <a:gd name="T20" fmla="*/ 1587 w 1587"/>
              <a:gd name="T21" fmla="*/ 402 h 402"/>
            </a:gdLst>
            <a:ahLst/>
            <a:cxnLst>
              <a:cxn ang="T12">
                <a:pos x="T0" y="T1"/>
              </a:cxn>
              <a:cxn ang="T13">
                <a:pos x="T2" y="T3"/>
              </a:cxn>
              <a:cxn ang="T14">
                <a:pos x="T4" y="T5"/>
              </a:cxn>
              <a:cxn ang="T15">
                <a:pos x="T6" y="T7"/>
              </a:cxn>
              <a:cxn ang="T16">
                <a:pos x="T8" y="T9"/>
              </a:cxn>
              <a:cxn ang="T17">
                <a:pos x="T10" y="T11"/>
              </a:cxn>
            </a:cxnLst>
            <a:rect l="T18" t="T19" r="T20" b="T21"/>
            <a:pathLst>
              <a:path w="1587" h="402">
                <a:moveTo>
                  <a:pt x="0" y="0"/>
                </a:moveTo>
                <a:lnTo>
                  <a:pt x="0" y="77"/>
                </a:lnTo>
                <a:lnTo>
                  <a:pt x="0" y="202"/>
                </a:lnTo>
                <a:lnTo>
                  <a:pt x="0" y="327"/>
                </a:lnTo>
                <a:lnTo>
                  <a:pt x="0" y="346"/>
                </a:lnTo>
                <a:lnTo>
                  <a:pt x="0" y="40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64" name="Line 340"/>
          <p:cNvSpPr>
            <a:spLocks noChangeShapeType="1"/>
          </p:cNvSpPr>
          <p:nvPr/>
        </p:nvSpPr>
        <p:spPr bwMode="auto">
          <a:xfrm flipV="1">
            <a:off x="4779963" y="2354263"/>
            <a:ext cx="1587" cy="128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65" name="Freeform 341"/>
          <p:cNvSpPr>
            <a:spLocks/>
          </p:cNvSpPr>
          <p:nvPr/>
        </p:nvSpPr>
        <p:spPr bwMode="auto">
          <a:xfrm>
            <a:off x="3986213" y="2354263"/>
            <a:ext cx="476250" cy="1587"/>
          </a:xfrm>
          <a:custGeom>
            <a:avLst/>
            <a:gdLst>
              <a:gd name="T0" fmla="*/ 2147483647 w 300"/>
              <a:gd name="T1" fmla="*/ 0 h 1587"/>
              <a:gd name="T2" fmla="*/ 2147483647 w 300"/>
              <a:gd name="T3" fmla="*/ 0 h 1587"/>
              <a:gd name="T4" fmla="*/ 0 w 300"/>
              <a:gd name="T5" fmla="*/ 0 h 1587"/>
              <a:gd name="T6" fmla="*/ 0 60000 65536"/>
              <a:gd name="T7" fmla="*/ 0 60000 65536"/>
              <a:gd name="T8" fmla="*/ 0 60000 65536"/>
              <a:gd name="T9" fmla="*/ 0 w 300"/>
              <a:gd name="T10" fmla="*/ 0 h 1587"/>
              <a:gd name="T11" fmla="*/ 300 w 300"/>
              <a:gd name="T12" fmla="*/ 1587 h 1587"/>
            </a:gdLst>
            <a:ahLst/>
            <a:cxnLst>
              <a:cxn ang="T6">
                <a:pos x="T0" y="T1"/>
              </a:cxn>
              <a:cxn ang="T7">
                <a:pos x="T2" y="T3"/>
              </a:cxn>
              <a:cxn ang="T8">
                <a:pos x="T4" y="T5"/>
              </a:cxn>
            </a:cxnLst>
            <a:rect l="T9" t="T10" r="T11" b="T12"/>
            <a:pathLst>
              <a:path w="300" h="1587">
                <a:moveTo>
                  <a:pt x="300" y="0"/>
                </a:moveTo>
                <a:lnTo>
                  <a:pt x="16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66" name="Line 342"/>
          <p:cNvSpPr>
            <a:spLocks noChangeShapeType="1"/>
          </p:cNvSpPr>
          <p:nvPr/>
        </p:nvSpPr>
        <p:spPr bwMode="auto">
          <a:xfrm flipH="1">
            <a:off x="4779963" y="2354263"/>
            <a:ext cx="300037"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67" name="Line 343"/>
          <p:cNvSpPr>
            <a:spLocks noChangeShapeType="1"/>
          </p:cNvSpPr>
          <p:nvPr/>
        </p:nvSpPr>
        <p:spPr bwMode="auto">
          <a:xfrm>
            <a:off x="3986213" y="2992438"/>
            <a:ext cx="981075" cy="158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68" name="Freeform 344"/>
          <p:cNvSpPr>
            <a:spLocks/>
          </p:cNvSpPr>
          <p:nvPr/>
        </p:nvSpPr>
        <p:spPr bwMode="auto">
          <a:xfrm>
            <a:off x="3348038" y="2476500"/>
            <a:ext cx="1587" cy="396875"/>
          </a:xfrm>
          <a:custGeom>
            <a:avLst/>
            <a:gdLst>
              <a:gd name="T0" fmla="*/ 0 w 1587"/>
              <a:gd name="T1" fmla="*/ 2147483647 h 130"/>
              <a:gd name="T2" fmla="*/ 0 w 1587"/>
              <a:gd name="T3" fmla="*/ 2147483647 h 130"/>
              <a:gd name="T4" fmla="*/ 0 w 1587"/>
              <a:gd name="T5" fmla="*/ 2147483647 h 130"/>
              <a:gd name="T6" fmla="*/ 0 w 1587"/>
              <a:gd name="T7" fmla="*/ 2147483647 h 130"/>
              <a:gd name="T8" fmla="*/ 0 w 1587"/>
              <a:gd name="T9" fmla="*/ 2147483647 h 130"/>
              <a:gd name="T10" fmla="*/ 0 w 1587"/>
              <a:gd name="T11" fmla="*/ 2147483647 h 130"/>
              <a:gd name="T12" fmla="*/ 0 w 1587"/>
              <a:gd name="T13" fmla="*/ 2147483647 h 130"/>
              <a:gd name="T14" fmla="*/ 0 w 1587"/>
              <a:gd name="T15" fmla="*/ 0 h 130"/>
              <a:gd name="T16" fmla="*/ 0 w 1587"/>
              <a:gd name="T17" fmla="*/ 0 h 1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87"/>
              <a:gd name="T28" fmla="*/ 0 h 130"/>
              <a:gd name="T29" fmla="*/ 1587 w 1587"/>
              <a:gd name="T30" fmla="*/ 130 h 1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87" h="130">
                <a:moveTo>
                  <a:pt x="0" y="130"/>
                </a:moveTo>
                <a:cubicBezTo>
                  <a:pt x="0" y="130"/>
                  <a:pt x="0" y="130"/>
                  <a:pt x="0" y="130"/>
                </a:cubicBezTo>
                <a:cubicBezTo>
                  <a:pt x="0" y="121"/>
                  <a:pt x="0" y="112"/>
                  <a:pt x="0" y="104"/>
                </a:cubicBezTo>
                <a:cubicBezTo>
                  <a:pt x="0" y="100"/>
                  <a:pt x="0" y="97"/>
                  <a:pt x="0" y="93"/>
                </a:cubicBezTo>
                <a:cubicBezTo>
                  <a:pt x="0" y="84"/>
                  <a:pt x="0" y="74"/>
                  <a:pt x="0" y="65"/>
                </a:cubicBezTo>
                <a:cubicBezTo>
                  <a:pt x="0" y="55"/>
                  <a:pt x="0" y="46"/>
                  <a:pt x="0" y="36"/>
                </a:cubicBezTo>
                <a:cubicBezTo>
                  <a:pt x="0" y="33"/>
                  <a:pt x="0" y="29"/>
                  <a:pt x="0" y="26"/>
                </a:cubicBezTo>
                <a:cubicBezTo>
                  <a:pt x="0" y="17"/>
                  <a:pt x="0" y="9"/>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69" name="Freeform 345"/>
          <p:cNvSpPr>
            <a:spLocks/>
          </p:cNvSpPr>
          <p:nvPr/>
        </p:nvSpPr>
        <p:spPr bwMode="auto">
          <a:xfrm>
            <a:off x="3665538" y="2863850"/>
            <a:ext cx="65087" cy="9525"/>
          </a:xfrm>
          <a:custGeom>
            <a:avLst/>
            <a:gdLst>
              <a:gd name="T0" fmla="*/ 0 w 41"/>
              <a:gd name="T1" fmla="*/ 0 h 6"/>
              <a:gd name="T2" fmla="*/ 2147483647 w 41"/>
              <a:gd name="T3" fmla="*/ 0 h 6"/>
              <a:gd name="T4" fmla="*/ 2147483647 w 41"/>
              <a:gd name="T5" fmla="*/ 2147483647 h 6"/>
              <a:gd name="T6" fmla="*/ 2147483647 w 41"/>
              <a:gd name="T7" fmla="*/ 2147483647 h 6"/>
              <a:gd name="T8" fmla="*/ 2147483647 w 41"/>
              <a:gd name="T9" fmla="*/ 2147483647 h 6"/>
              <a:gd name="T10" fmla="*/ 2147483647 w 41"/>
              <a:gd name="T11" fmla="*/ 2147483647 h 6"/>
              <a:gd name="T12" fmla="*/ 0 60000 65536"/>
              <a:gd name="T13" fmla="*/ 0 60000 65536"/>
              <a:gd name="T14" fmla="*/ 0 60000 65536"/>
              <a:gd name="T15" fmla="*/ 0 60000 65536"/>
              <a:gd name="T16" fmla="*/ 0 60000 65536"/>
              <a:gd name="T17" fmla="*/ 0 60000 65536"/>
              <a:gd name="T18" fmla="*/ 0 w 41"/>
              <a:gd name="T19" fmla="*/ 0 h 6"/>
              <a:gd name="T20" fmla="*/ 41 w 41"/>
              <a:gd name="T21" fmla="*/ 6 h 6"/>
            </a:gdLst>
            <a:ahLst/>
            <a:cxnLst>
              <a:cxn ang="T12">
                <a:pos x="T0" y="T1"/>
              </a:cxn>
              <a:cxn ang="T13">
                <a:pos x="T2" y="T3"/>
              </a:cxn>
              <a:cxn ang="T14">
                <a:pos x="T4" y="T5"/>
              </a:cxn>
              <a:cxn ang="T15">
                <a:pos x="T6" y="T7"/>
              </a:cxn>
              <a:cxn ang="T16">
                <a:pos x="T8" y="T9"/>
              </a:cxn>
              <a:cxn ang="T17">
                <a:pos x="T10" y="T11"/>
              </a:cxn>
            </a:cxnLst>
            <a:rect l="T18" t="T19" r="T20" b="T21"/>
            <a:pathLst>
              <a:path w="41" h="6">
                <a:moveTo>
                  <a:pt x="0" y="0"/>
                </a:moveTo>
                <a:lnTo>
                  <a:pt x="14" y="0"/>
                </a:lnTo>
                <a:lnTo>
                  <a:pt x="25" y="2"/>
                </a:lnTo>
                <a:lnTo>
                  <a:pt x="35" y="4"/>
                </a:lnTo>
                <a:lnTo>
                  <a:pt x="39" y="6"/>
                </a:lnTo>
                <a:lnTo>
                  <a:pt x="41"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70" name="Freeform 346"/>
          <p:cNvSpPr>
            <a:spLocks/>
          </p:cNvSpPr>
          <p:nvPr/>
        </p:nvSpPr>
        <p:spPr bwMode="auto">
          <a:xfrm>
            <a:off x="3605213" y="2863850"/>
            <a:ext cx="60325" cy="9525"/>
          </a:xfrm>
          <a:custGeom>
            <a:avLst/>
            <a:gdLst>
              <a:gd name="T0" fmla="*/ 0 w 38"/>
              <a:gd name="T1" fmla="*/ 2147483647 h 6"/>
              <a:gd name="T2" fmla="*/ 0 w 38"/>
              <a:gd name="T3" fmla="*/ 2147483647 h 6"/>
              <a:gd name="T4" fmla="*/ 2147483647 w 38"/>
              <a:gd name="T5" fmla="*/ 2147483647 h 6"/>
              <a:gd name="T6" fmla="*/ 2147483647 w 38"/>
              <a:gd name="T7" fmla="*/ 2147483647 h 6"/>
              <a:gd name="T8" fmla="*/ 2147483647 w 38"/>
              <a:gd name="T9" fmla="*/ 0 h 6"/>
              <a:gd name="T10" fmla="*/ 2147483647 w 38"/>
              <a:gd name="T11" fmla="*/ 0 h 6"/>
              <a:gd name="T12" fmla="*/ 0 60000 65536"/>
              <a:gd name="T13" fmla="*/ 0 60000 65536"/>
              <a:gd name="T14" fmla="*/ 0 60000 65536"/>
              <a:gd name="T15" fmla="*/ 0 60000 65536"/>
              <a:gd name="T16" fmla="*/ 0 60000 65536"/>
              <a:gd name="T17" fmla="*/ 0 60000 65536"/>
              <a:gd name="T18" fmla="*/ 0 w 38"/>
              <a:gd name="T19" fmla="*/ 0 h 6"/>
              <a:gd name="T20" fmla="*/ 38 w 38"/>
              <a:gd name="T21" fmla="*/ 6 h 6"/>
            </a:gdLst>
            <a:ahLst/>
            <a:cxnLst>
              <a:cxn ang="T12">
                <a:pos x="T0" y="T1"/>
              </a:cxn>
              <a:cxn ang="T13">
                <a:pos x="T2" y="T3"/>
              </a:cxn>
              <a:cxn ang="T14">
                <a:pos x="T4" y="T5"/>
              </a:cxn>
              <a:cxn ang="T15">
                <a:pos x="T6" y="T7"/>
              </a:cxn>
              <a:cxn ang="T16">
                <a:pos x="T8" y="T9"/>
              </a:cxn>
              <a:cxn ang="T17">
                <a:pos x="T10" y="T11"/>
              </a:cxn>
            </a:cxnLst>
            <a:rect l="T18" t="T19" r="T20" b="T21"/>
            <a:pathLst>
              <a:path w="38" h="6">
                <a:moveTo>
                  <a:pt x="0" y="6"/>
                </a:moveTo>
                <a:lnTo>
                  <a:pt x="0" y="6"/>
                </a:lnTo>
                <a:lnTo>
                  <a:pt x="6" y="4"/>
                </a:lnTo>
                <a:lnTo>
                  <a:pt x="13" y="2"/>
                </a:lnTo>
                <a:lnTo>
                  <a:pt x="27" y="0"/>
                </a:lnTo>
                <a:lnTo>
                  <a:pt x="3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71" name="Freeform 347"/>
          <p:cNvSpPr>
            <a:spLocks/>
          </p:cNvSpPr>
          <p:nvPr/>
        </p:nvSpPr>
        <p:spPr bwMode="auto">
          <a:xfrm>
            <a:off x="3602038" y="2476500"/>
            <a:ext cx="128587" cy="9525"/>
          </a:xfrm>
          <a:custGeom>
            <a:avLst/>
            <a:gdLst>
              <a:gd name="T0" fmla="*/ 2147483647 w 42"/>
              <a:gd name="T1" fmla="*/ 0 h 3"/>
              <a:gd name="T2" fmla="*/ 2147483647 w 42"/>
              <a:gd name="T3" fmla="*/ 0 h 3"/>
              <a:gd name="T4" fmla="*/ 2147483647 w 42"/>
              <a:gd name="T5" fmla="*/ 2147483647 h 3"/>
              <a:gd name="T6" fmla="*/ 2147483647 w 42"/>
              <a:gd name="T7" fmla="*/ 0 h 3"/>
              <a:gd name="T8" fmla="*/ 0 w 42"/>
              <a:gd name="T9" fmla="*/ 0 h 3"/>
              <a:gd name="T10" fmla="*/ 0 60000 65536"/>
              <a:gd name="T11" fmla="*/ 0 60000 65536"/>
              <a:gd name="T12" fmla="*/ 0 60000 65536"/>
              <a:gd name="T13" fmla="*/ 0 60000 65536"/>
              <a:gd name="T14" fmla="*/ 0 60000 65536"/>
              <a:gd name="T15" fmla="*/ 0 w 42"/>
              <a:gd name="T16" fmla="*/ 0 h 3"/>
              <a:gd name="T17" fmla="*/ 42 w 42"/>
              <a:gd name="T18" fmla="*/ 3 h 3"/>
            </a:gdLst>
            <a:ahLst/>
            <a:cxnLst>
              <a:cxn ang="T10">
                <a:pos x="T0" y="T1"/>
              </a:cxn>
              <a:cxn ang="T11">
                <a:pos x="T2" y="T3"/>
              </a:cxn>
              <a:cxn ang="T12">
                <a:pos x="T4" y="T5"/>
              </a:cxn>
              <a:cxn ang="T13">
                <a:pos x="T6" y="T7"/>
              </a:cxn>
              <a:cxn ang="T14">
                <a:pos x="T8" y="T9"/>
              </a:cxn>
            </a:cxnLst>
            <a:rect l="T15" t="T16" r="T17" b="T18"/>
            <a:pathLst>
              <a:path w="42" h="3">
                <a:moveTo>
                  <a:pt x="42" y="0"/>
                </a:moveTo>
                <a:cubicBezTo>
                  <a:pt x="40" y="0"/>
                  <a:pt x="40" y="0"/>
                  <a:pt x="40" y="0"/>
                </a:cubicBezTo>
                <a:cubicBezTo>
                  <a:pt x="34" y="2"/>
                  <a:pt x="27" y="3"/>
                  <a:pt x="21" y="3"/>
                </a:cubicBezTo>
                <a:cubicBezTo>
                  <a:pt x="15" y="3"/>
                  <a:pt x="8" y="2"/>
                  <a:pt x="1"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72" name="Freeform 348"/>
          <p:cNvSpPr>
            <a:spLocks/>
          </p:cNvSpPr>
          <p:nvPr/>
        </p:nvSpPr>
        <p:spPr bwMode="auto">
          <a:xfrm>
            <a:off x="2951163" y="2586038"/>
            <a:ext cx="1587" cy="174625"/>
          </a:xfrm>
          <a:custGeom>
            <a:avLst/>
            <a:gdLst>
              <a:gd name="T0" fmla="*/ 0 w 1587"/>
              <a:gd name="T1" fmla="*/ 2147483647 h 57"/>
              <a:gd name="T2" fmla="*/ 0 w 1587"/>
              <a:gd name="T3" fmla="*/ 2147483647 h 57"/>
              <a:gd name="T4" fmla="*/ 0 w 1587"/>
              <a:gd name="T5" fmla="*/ 2147483647 h 57"/>
              <a:gd name="T6" fmla="*/ 0 w 1587"/>
              <a:gd name="T7" fmla="*/ 0 h 57"/>
              <a:gd name="T8" fmla="*/ 0 w 1587"/>
              <a:gd name="T9" fmla="*/ 0 h 57"/>
              <a:gd name="T10" fmla="*/ 0 60000 65536"/>
              <a:gd name="T11" fmla="*/ 0 60000 65536"/>
              <a:gd name="T12" fmla="*/ 0 60000 65536"/>
              <a:gd name="T13" fmla="*/ 0 60000 65536"/>
              <a:gd name="T14" fmla="*/ 0 60000 65536"/>
              <a:gd name="T15" fmla="*/ 0 w 1587"/>
              <a:gd name="T16" fmla="*/ 0 h 57"/>
              <a:gd name="T17" fmla="*/ 1587 w 1587"/>
              <a:gd name="T18" fmla="*/ 57 h 57"/>
            </a:gdLst>
            <a:ahLst/>
            <a:cxnLst>
              <a:cxn ang="T10">
                <a:pos x="T0" y="T1"/>
              </a:cxn>
              <a:cxn ang="T11">
                <a:pos x="T2" y="T3"/>
              </a:cxn>
              <a:cxn ang="T12">
                <a:pos x="T4" y="T5"/>
              </a:cxn>
              <a:cxn ang="T13">
                <a:pos x="T6" y="T7"/>
              </a:cxn>
              <a:cxn ang="T14">
                <a:pos x="T8" y="T9"/>
              </a:cxn>
            </a:cxnLst>
            <a:rect l="T15" t="T16" r="T17" b="T18"/>
            <a:pathLst>
              <a:path w="1587" h="57">
                <a:moveTo>
                  <a:pt x="0" y="57"/>
                </a:moveTo>
                <a:cubicBezTo>
                  <a:pt x="0" y="57"/>
                  <a:pt x="0" y="57"/>
                  <a:pt x="0" y="57"/>
                </a:cubicBezTo>
                <a:cubicBezTo>
                  <a:pt x="0" y="48"/>
                  <a:pt x="0" y="38"/>
                  <a:pt x="0" y="29"/>
                </a:cubicBezTo>
                <a:cubicBezTo>
                  <a:pt x="0" y="19"/>
                  <a:pt x="0" y="10"/>
                  <a:pt x="0" y="0"/>
                </a:cubicBezTo>
                <a:cubicBezTo>
                  <a:pt x="0" y="0"/>
                  <a:pt x="0" y="0"/>
                  <a:pt x="0"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73" name="Freeform 349"/>
          <p:cNvSpPr>
            <a:spLocks/>
          </p:cNvSpPr>
          <p:nvPr/>
        </p:nvSpPr>
        <p:spPr bwMode="auto">
          <a:xfrm>
            <a:off x="2981325" y="2674938"/>
            <a:ext cx="1588" cy="119062"/>
          </a:xfrm>
          <a:custGeom>
            <a:avLst/>
            <a:gdLst>
              <a:gd name="T0" fmla="*/ 0 w 1588"/>
              <a:gd name="T1" fmla="*/ 0 h 39"/>
              <a:gd name="T2" fmla="*/ 0 w 1588"/>
              <a:gd name="T3" fmla="*/ 2147483647 h 39"/>
              <a:gd name="T4" fmla="*/ 0 w 1588"/>
              <a:gd name="T5" fmla="*/ 2147483647 h 39"/>
              <a:gd name="T6" fmla="*/ 0 w 1588"/>
              <a:gd name="T7" fmla="*/ 2147483647 h 39"/>
              <a:gd name="T8" fmla="*/ 0 w 1588"/>
              <a:gd name="T9" fmla="*/ 2147483647 h 39"/>
              <a:gd name="T10" fmla="*/ 0 60000 65536"/>
              <a:gd name="T11" fmla="*/ 0 60000 65536"/>
              <a:gd name="T12" fmla="*/ 0 60000 65536"/>
              <a:gd name="T13" fmla="*/ 0 60000 65536"/>
              <a:gd name="T14" fmla="*/ 0 60000 65536"/>
              <a:gd name="T15" fmla="*/ 0 w 1588"/>
              <a:gd name="T16" fmla="*/ 0 h 39"/>
              <a:gd name="T17" fmla="*/ 1588 w 1588"/>
              <a:gd name="T18" fmla="*/ 39 h 39"/>
            </a:gdLst>
            <a:ahLst/>
            <a:cxnLst>
              <a:cxn ang="T10">
                <a:pos x="T0" y="T1"/>
              </a:cxn>
              <a:cxn ang="T11">
                <a:pos x="T2" y="T3"/>
              </a:cxn>
              <a:cxn ang="T12">
                <a:pos x="T4" y="T5"/>
              </a:cxn>
              <a:cxn ang="T13">
                <a:pos x="T6" y="T7"/>
              </a:cxn>
              <a:cxn ang="T14">
                <a:pos x="T8" y="T9"/>
              </a:cxn>
            </a:cxnLst>
            <a:rect l="T15" t="T16" r="T17" b="T18"/>
            <a:pathLst>
              <a:path w="1588" h="39">
                <a:moveTo>
                  <a:pt x="0" y="0"/>
                </a:moveTo>
                <a:cubicBezTo>
                  <a:pt x="0" y="6"/>
                  <a:pt x="0" y="6"/>
                  <a:pt x="0" y="6"/>
                </a:cubicBezTo>
                <a:cubicBezTo>
                  <a:pt x="0" y="13"/>
                  <a:pt x="0" y="21"/>
                  <a:pt x="0" y="28"/>
                </a:cubicBezTo>
                <a:cubicBezTo>
                  <a:pt x="0" y="32"/>
                  <a:pt x="0" y="35"/>
                  <a:pt x="0" y="39"/>
                </a:cubicBezTo>
                <a:cubicBezTo>
                  <a:pt x="0" y="39"/>
                  <a:pt x="0" y="39"/>
                  <a:pt x="0" y="39"/>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74" name="Freeform 350"/>
          <p:cNvSpPr>
            <a:spLocks/>
          </p:cNvSpPr>
          <p:nvPr/>
        </p:nvSpPr>
        <p:spPr bwMode="auto">
          <a:xfrm>
            <a:off x="2981325" y="2555875"/>
            <a:ext cx="1588" cy="119063"/>
          </a:xfrm>
          <a:custGeom>
            <a:avLst/>
            <a:gdLst>
              <a:gd name="T0" fmla="*/ 0 w 1588"/>
              <a:gd name="T1" fmla="*/ 0 h 39"/>
              <a:gd name="T2" fmla="*/ 0 w 1588"/>
              <a:gd name="T3" fmla="*/ 0 h 39"/>
              <a:gd name="T4" fmla="*/ 0 w 1588"/>
              <a:gd name="T5" fmla="*/ 2147483647 h 39"/>
              <a:gd name="T6" fmla="*/ 0 w 1588"/>
              <a:gd name="T7" fmla="*/ 2147483647 h 39"/>
              <a:gd name="T8" fmla="*/ 0 w 1588"/>
              <a:gd name="T9" fmla="*/ 2147483647 h 39"/>
              <a:gd name="T10" fmla="*/ 0 60000 65536"/>
              <a:gd name="T11" fmla="*/ 0 60000 65536"/>
              <a:gd name="T12" fmla="*/ 0 60000 65536"/>
              <a:gd name="T13" fmla="*/ 0 60000 65536"/>
              <a:gd name="T14" fmla="*/ 0 60000 65536"/>
              <a:gd name="T15" fmla="*/ 0 w 1588"/>
              <a:gd name="T16" fmla="*/ 0 h 39"/>
              <a:gd name="T17" fmla="*/ 1588 w 1588"/>
              <a:gd name="T18" fmla="*/ 39 h 39"/>
            </a:gdLst>
            <a:ahLst/>
            <a:cxnLst>
              <a:cxn ang="T10">
                <a:pos x="T0" y="T1"/>
              </a:cxn>
              <a:cxn ang="T11">
                <a:pos x="T2" y="T3"/>
              </a:cxn>
              <a:cxn ang="T12">
                <a:pos x="T4" y="T5"/>
              </a:cxn>
              <a:cxn ang="T13">
                <a:pos x="T6" y="T7"/>
              </a:cxn>
              <a:cxn ang="T14">
                <a:pos x="T8" y="T9"/>
              </a:cxn>
            </a:cxnLst>
            <a:rect l="T15" t="T16" r="T17" b="T18"/>
            <a:pathLst>
              <a:path w="1588" h="39">
                <a:moveTo>
                  <a:pt x="0" y="0"/>
                </a:moveTo>
                <a:cubicBezTo>
                  <a:pt x="0" y="0"/>
                  <a:pt x="0" y="0"/>
                  <a:pt x="0" y="0"/>
                </a:cubicBezTo>
                <a:cubicBezTo>
                  <a:pt x="0" y="3"/>
                  <a:pt x="0" y="7"/>
                  <a:pt x="0" y="10"/>
                </a:cubicBezTo>
                <a:cubicBezTo>
                  <a:pt x="0" y="18"/>
                  <a:pt x="0" y="26"/>
                  <a:pt x="0" y="33"/>
                </a:cubicBezTo>
                <a:cubicBezTo>
                  <a:pt x="0" y="39"/>
                  <a:pt x="0" y="39"/>
                  <a:pt x="0" y="39"/>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75" name="Freeform 351"/>
          <p:cNvSpPr>
            <a:spLocks/>
          </p:cNvSpPr>
          <p:nvPr/>
        </p:nvSpPr>
        <p:spPr bwMode="auto">
          <a:xfrm>
            <a:off x="5033963" y="2354263"/>
            <a:ext cx="225425" cy="542925"/>
          </a:xfrm>
          <a:custGeom>
            <a:avLst/>
            <a:gdLst>
              <a:gd name="T0" fmla="*/ 2147483647 w 74"/>
              <a:gd name="T1" fmla="*/ 2147483647 h 178"/>
              <a:gd name="T2" fmla="*/ 2147483647 w 74"/>
              <a:gd name="T3" fmla="*/ 2147483647 h 178"/>
              <a:gd name="T4" fmla="*/ 2147483647 w 74"/>
              <a:gd name="T5" fmla="*/ 2147483647 h 178"/>
              <a:gd name="T6" fmla="*/ 2147483647 w 74"/>
              <a:gd name="T7" fmla="*/ 2147483647 h 178"/>
              <a:gd name="T8" fmla="*/ 2147483647 w 74"/>
              <a:gd name="T9" fmla="*/ 2147483647 h 178"/>
              <a:gd name="T10" fmla="*/ 0 w 74"/>
              <a:gd name="T11" fmla="*/ 2147483647 h 178"/>
              <a:gd name="T12" fmla="*/ 0 w 74"/>
              <a:gd name="T13" fmla="*/ 2147483647 h 178"/>
              <a:gd name="T14" fmla="*/ 2147483647 w 74"/>
              <a:gd name="T15" fmla="*/ 2147483647 h 178"/>
              <a:gd name="T16" fmla="*/ 2147483647 w 74"/>
              <a:gd name="T17" fmla="*/ 2147483647 h 178"/>
              <a:gd name="T18" fmla="*/ 2147483647 w 74"/>
              <a:gd name="T19" fmla="*/ 2147483647 h 178"/>
              <a:gd name="T20" fmla="*/ 2147483647 w 74"/>
              <a:gd name="T21" fmla="*/ 2147483647 h 178"/>
              <a:gd name="T22" fmla="*/ 2147483647 w 74"/>
              <a:gd name="T23" fmla="*/ 2147483647 h 178"/>
              <a:gd name="T24" fmla="*/ 2147483647 w 74"/>
              <a:gd name="T25" fmla="*/ 2147483647 h 178"/>
              <a:gd name="T26" fmla="*/ 2147483647 w 74"/>
              <a:gd name="T27" fmla="*/ 2147483647 h 178"/>
              <a:gd name="T28" fmla="*/ 2147483647 w 74"/>
              <a:gd name="T29" fmla="*/ 2147483647 h 178"/>
              <a:gd name="T30" fmla="*/ 2147483647 w 74"/>
              <a:gd name="T31" fmla="*/ 2147483647 h 178"/>
              <a:gd name="T32" fmla="*/ 2147483647 w 74"/>
              <a:gd name="T33" fmla="*/ 2147483647 h 178"/>
              <a:gd name="T34" fmla="*/ 2147483647 w 74"/>
              <a:gd name="T35" fmla="*/ 2147483647 h 178"/>
              <a:gd name="T36" fmla="*/ 2147483647 w 74"/>
              <a:gd name="T37" fmla="*/ 2147483647 h 178"/>
              <a:gd name="T38" fmla="*/ 2147483647 w 74"/>
              <a:gd name="T39" fmla="*/ 2147483647 h 178"/>
              <a:gd name="T40" fmla="*/ 2147483647 w 74"/>
              <a:gd name="T41" fmla="*/ 0 h 1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4"/>
              <a:gd name="T64" fmla="*/ 0 h 178"/>
              <a:gd name="T65" fmla="*/ 74 w 74"/>
              <a:gd name="T66" fmla="*/ 178 h 1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4" h="178">
                <a:moveTo>
                  <a:pt x="74" y="31"/>
                </a:moveTo>
                <a:cubicBezTo>
                  <a:pt x="72" y="31"/>
                  <a:pt x="72" y="31"/>
                  <a:pt x="72" y="31"/>
                </a:cubicBezTo>
                <a:cubicBezTo>
                  <a:pt x="71" y="31"/>
                  <a:pt x="70" y="31"/>
                  <a:pt x="68" y="31"/>
                </a:cubicBezTo>
                <a:cubicBezTo>
                  <a:pt x="52" y="33"/>
                  <a:pt x="37" y="39"/>
                  <a:pt x="25" y="50"/>
                </a:cubicBezTo>
                <a:cubicBezTo>
                  <a:pt x="11" y="62"/>
                  <a:pt x="2" y="80"/>
                  <a:pt x="1" y="99"/>
                </a:cubicBezTo>
                <a:cubicBezTo>
                  <a:pt x="0" y="101"/>
                  <a:pt x="0" y="102"/>
                  <a:pt x="0" y="104"/>
                </a:cubicBezTo>
                <a:cubicBezTo>
                  <a:pt x="0" y="106"/>
                  <a:pt x="0" y="106"/>
                  <a:pt x="0" y="106"/>
                </a:cubicBezTo>
                <a:cubicBezTo>
                  <a:pt x="0" y="115"/>
                  <a:pt x="2" y="123"/>
                  <a:pt x="5" y="131"/>
                </a:cubicBezTo>
                <a:cubicBezTo>
                  <a:pt x="9" y="140"/>
                  <a:pt x="13" y="147"/>
                  <a:pt x="19" y="154"/>
                </a:cubicBezTo>
                <a:cubicBezTo>
                  <a:pt x="25" y="161"/>
                  <a:pt x="32" y="166"/>
                  <a:pt x="40" y="170"/>
                </a:cubicBezTo>
                <a:cubicBezTo>
                  <a:pt x="49" y="175"/>
                  <a:pt x="59" y="177"/>
                  <a:pt x="69" y="178"/>
                </a:cubicBezTo>
                <a:cubicBezTo>
                  <a:pt x="70" y="178"/>
                  <a:pt x="71" y="178"/>
                  <a:pt x="72" y="178"/>
                </a:cubicBezTo>
                <a:cubicBezTo>
                  <a:pt x="73" y="178"/>
                  <a:pt x="73" y="178"/>
                  <a:pt x="73" y="178"/>
                </a:cubicBezTo>
                <a:cubicBezTo>
                  <a:pt x="74" y="178"/>
                  <a:pt x="74" y="178"/>
                  <a:pt x="74" y="178"/>
                </a:cubicBezTo>
                <a:cubicBezTo>
                  <a:pt x="74" y="178"/>
                  <a:pt x="74" y="178"/>
                  <a:pt x="74" y="178"/>
                </a:cubicBezTo>
                <a:cubicBezTo>
                  <a:pt x="74" y="154"/>
                  <a:pt x="74" y="129"/>
                  <a:pt x="74" y="105"/>
                </a:cubicBezTo>
                <a:cubicBezTo>
                  <a:pt x="74" y="105"/>
                  <a:pt x="74" y="105"/>
                  <a:pt x="74" y="105"/>
                </a:cubicBezTo>
                <a:cubicBezTo>
                  <a:pt x="74" y="80"/>
                  <a:pt x="74" y="56"/>
                  <a:pt x="74" y="32"/>
                </a:cubicBezTo>
                <a:cubicBezTo>
                  <a:pt x="74" y="31"/>
                  <a:pt x="74" y="31"/>
                  <a:pt x="74" y="31"/>
                </a:cubicBezTo>
                <a:cubicBezTo>
                  <a:pt x="74" y="26"/>
                  <a:pt x="74" y="26"/>
                  <a:pt x="74" y="26"/>
                </a:cubicBezTo>
                <a:cubicBezTo>
                  <a:pt x="74" y="0"/>
                  <a:pt x="74" y="0"/>
                  <a:pt x="74" y="0"/>
                </a:cubicBez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76" name="Line 352"/>
          <p:cNvSpPr>
            <a:spLocks noChangeShapeType="1"/>
          </p:cNvSpPr>
          <p:nvPr/>
        </p:nvSpPr>
        <p:spPr bwMode="auto">
          <a:xfrm flipV="1">
            <a:off x="5259388" y="2897188"/>
            <a:ext cx="1587" cy="95250"/>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77" name="Freeform 353"/>
          <p:cNvSpPr>
            <a:spLocks/>
          </p:cNvSpPr>
          <p:nvPr/>
        </p:nvSpPr>
        <p:spPr bwMode="auto">
          <a:xfrm>
            <a:off x="5080000" y="2354263"/>
            <a:ext cx="179388" cy="1587"/>
          </a:xfrm>
          <a:custGeom>
            <a:avLst/>
            <a:gdLst>
              <a:gd name="T0" fmla="*/ 2147483647 w 113"/>
              <a:gd name="T1" fmla="*/ 0 h 1587"/>
              <a:gd name="T2" fmla="*/ 2147483647 w 113"/>
              <a:gd name="T3" fmla="*/ 0 h 1587"/>
              <a:gd name="T4" fmla="*/ 2147483647 w 113"/>
              <a:gd name="T5" fmla="*/ 0 h 1587"/>
              <a:gd name="T6" fmla="*/ 0 w 113"/>
              <a:gd name="T7" fmla="*/ 0 h 1587"/>
              <a:gd name="T8" fmla="*/ 0 60000 65536"/>
              <a:gd name="T9" fmla="*/ 0 60000 65536"/>
              <a:gd name="T10" fmla="*/ 0 60000 65536"/>
              <a:gd name="T11" fmla="*/ 0 60000 65536"/>
              <a:gd name="T12" fmla="*/ 0 w 113"/>
              <a:gd name="T13" fmla="*/ 0 h 1587"/>
              <a:gd name="T14" fmla="*/ 113 w 113"/>
              <a:gd name="T15" fmla="*/ 1587 h 1587"/>
            </a:gdLst>
            <a:ahLst/>
            <a:cxnLst>
              <a:cxn ang="T8">
                <a:pos x="T0" y="T1"/>
              </a:cxn>
              <a:cxn ang="T9">
                <a:pos x="T2" y="T3"/>
              </a:cxn>
              <a:cxn ang="T10">
                <a:pos x="T4" y="T5"/>
              </a:cxn>
              <a:cxn ang="T11">
                <a:pos x="T6" y="T7"/>
              </a:cxn>
            </a:cxnLst>
            <a:rect l="T12" t="T13" r="T14" b="T15"/>
            <a:pathLst>
              <a:path w="113" h="1587">
                <a:moveTo>
                  <a:pt x="113" y="0"/>
                </a:moveTo>
                <a:lnTo>
                  <a:pt x="90" y="0"/>
                </a:lnTo>
                <a:lnTo>
                  <a:pt x="19"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78" name="Freeform 354"/>
          <p:cNvSpPr>
            <a:spLocks/>
          </p:cNvSpPr>
          <p:nvPr/>
        </p:nvSpPr>
        <p:spPr bwMode="auto">
          <a:xfrm>
            <a:off x="4967288" y="2992438"/>
            <a:ext cx="292100" cy="1587"/>
          </a:xfrm>
          <a:custGeom>
            <a:avLst/>
            <a:gdLst>
              <a:gd name="T0" fmla="*/ 0 w 184"/>
              <a:gd name="T1" fmla="*/ 0 h 1587"/>
              <a:gd name="T2" fmla="*/ 2147483647 w 184"/>
              <a:gd name="T3" fmla="*/ 0 h 1587"/>
              <a:gd name="T4" fmla="*/ 2147483647 w 184"/>
              <a:gd name="T5" fmla="*/ 0 h 1587"/>
              <a:gd name="T6" fmla="*/ 2147483647 w 184"/>
              <a:gd name="T7" fmla="*/ 0 h 1587"/>
              <a:gd name="T8" fmla="*/ 0 60000 65536"/>
              <a:gd name="T9" fmla="*/ 0 60000 65536"/>
              <a:gd name="T10" fmla="*/ 0 60000 65536"/>
              <a:gd name="T11" fmla="*/ 0 60000 65536"/>
              <a:gd name="T12" fmla="*/ 0 w 184"/>
              <a:gd name="T13" fmla="*/ 0 h 1587"/>
              <a:gd name="T14" fmla="*/ 184 w 184"/>
              <a:gd name="T15" fmla="*/ 1587 h 1587"/>
            </a:gdLst>
            <a:ahLst/>
            <a:cxnLst>
              <a:cxn ang="T8">
                <a:pos x="T0" y="T1"/>
              </a:cxn>
              <a:cxn ang="T9">
                <a:pos x="T2" y="T3"/>
              </a:cxn>
              <a:cxn ang="T10">
                <a:pos x="T4" y="T5"/>
              </a:cxn>
              <a:cxn ang="T11">
                <a:pos x="T6" y="T7"/>
              </a:cxn>
            </a:cxnLst>
            <a:rect l="T12" t="T13" r="T14" b="T15"/>
            <a:pathLst>
              <a:path w="184" h="1587">
                <a:moveTo>
                  <a:pt x="0" y="0"/>
                </a:moveTo>
                <a:lnTo>
                  <a:pt x="44" y="0"/>
                </a:lnTo>
                <a:lnTo>
                  <a:pt x="115" y="0"/>
                </a:lnTo>
                <a:lnTo>
                  <a:pt x="18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79" name="Freeform 355"/>
          <p:cNvSpPr>
            <a:spLocks/>
          </p:cNvSpPr>
          <p:nvPr/>
        </p:nvSpPr>
        <p:spPr bwMode="auto">
          <a:xfrm>
            <a:off x="2792413" y="2674938"/>
            <a:ext cx="314325" cy="1587"/>
          </a:xfrm>
          <a:custGeom>
            <a:avLst/>
            <a:gdLst>
              <a:gd name="T0" fmla="*/ 0 w 198"/>
              <a:gd name="T1" fmla="*/ 0 h 1587"/>
              <a:gd name="T2" fmla="*/ 2147483647 w 198"/>
              <a:gd name="T3" fmla="*/ 0 h 1587"/>
              <a:gd name="T4" fmla="*/ 2147483647 w 198"/>
              <a:gd name="T5" fmla="*/ 0 h 1587"/>
              <a:gd name="T6" fmla="*/ 2147483647 w 198"/>
              <a:gd name="T7" fmla="*/ 0 h 1587"/>
              <a:gd name="T8" fmla="*/ 0 60000 65536"/>
              <a:gd name="T9" fmla="*/ 0 60000 65536"/>
              <a:gd name="T10" fmla="*/ 0 60000 65536"/>
              <a:gd name="T11" fmla="*/ 0 60000 65536"/>
              <a:gd name="T12" fmla="*/ 0 w 198"/>
              <a:gd name="T13" fmla="*/ 0 h 1587"/>
              <a:gd name="T14" fmla="*/ 198 w 198"/>
              <a:gd name="T15" fmla="*/ 1587 h 1587"/>
            </a:gdLst>
            <a:ahLst/>
            <a:cxnLst>
              <a:cxn ang="T8">
                <a:pos x="T0" y="T1"/>
              </a:cxn>
              <a:cxn ang="T9">
                <a:pos x="T2" y="T3"/>
              </a:cxn>
              <a:cxn ang="T10">
                <a:pos x="T4" y="T5"/>
              </a:cxn>
              <a:cxn ang="T11">
                <a:pos x="T6" y="T7"/>
              </a:cxn>
            </a:cxnLst>
            <a:rect l="T12" t="T13" r="T14" b="T15"/>
            <a:pathLst>
              <a:path w="198" h="1587">
                <a:moveTo>
                  <a:pt x="0" y="0"/>
                </a:moveTo>
                <a:lnTo>
                  <a:pt x="100" y="0"/>
                </a:lnTo>
                <a:lnTo>
                  <a:pt x="119" y="0"/>
                </a:lnTo>
                <a:lnTo>
                  <a:pt x="198"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80" name="Line 356"/>
          <p:cNvSpPr>
            <a:spLocks noChangeShapeType="1"/>
          </p:cNvSpPr>
          <p:nvPr/>
        </p:nvSpPr>
        <p:spPr bwMode="auto">
          <a:xfrm>
            <a:off x="3140075" y="2674938"/>
            <a:ext cx="3175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81" name="Freeform 357"/>
          <p:cNvSpPr>
            <a:spLocks/>
          </p:cNvSpPr>
          <p:nvPr/>
        </p:nvSpPr>
        <p:spPr bwMode="auto">
          <a:xfrm>
            <a:off x="3205163" y="2674938"/>
            <a:ext cx="381000" cy="1587"/>
          </a:xfrm>
          <a:custGeom>
            <a:avLst/>
            <a:gdLst>
              <a:gd name="T0" fmla="*/ 0 w 240"/>
              <a:gd name="T1" fmla="*/ 0 h 1587"/>
              <a:gd name="T2" fmla="*/ 2147483647 w 240"/>
              <a:gd name="T3" fmla="*/ 0 h 1587"/>
              <a:gd name="T4" fmla="*/ 2147483647 w 240"/>
              <a:gd name="T5" fmla="*/ 0 h 1587"/>
              <a:gd name="T6" fmla="*/ 0 60000 65536"/>
              <a:gd name="T7" fmla="*/ 0 60000 65536"/>
              <a:gd name="T8" fmla="*/ 0 60000 65536"/>
              <a:gd name="T9" fmla="*/ 0 w 240"/>
              <a:gd name="T10" fmla="*/ 0 h 1587"/>
              <a:gd name="T11" fmla="*/ 240 w 240"/>
              <a:gd name="T12" fmla="*/ 1587 h 1587"/>
            </a:gdLst>
            <a:ahLst/>
            <a:cxnLst>
              <a:cxn ang="T6">
                <a:pos x="T0" y="T1"/>
              </a:cxn>
              <a:cxn ang="T7">
                <a:pos x="T2" y="T3"/>
              </a:cxn>
              <a:cxn ang="T8">
                <a:pos x="T4" y="T5"/>
              </a:cxn>
            </a:cxnLst>
            <a:rect l="T9" t="T10" r="T11" b="T12"/>
            <a:pathLst>
              <a:path w="240" h="1587">
                <a:moveTo>
                  <a:pt x="0" y="0"/>
                </a:moveTo>
                <a:lnTo>
                  <a:pt x="90"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82" name="Line 358"/>
          <p:cNvSpPr>
            <a:spLocks noChangeShapeType="1"/>
          </p:cNvSpPr>
          <p:nvPr/>
        </p:nvSpPr>
        <p:spPr bwMode="auto">
          <a:xfrm>
            <a:off x="3616325" y="2674938"/>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83" name="Freeform 359"/>
          <p:cNvSpPr>
            <a:spLocks/>
          </p:cNvSpPr>
          <p:nvPr/>
        </p:nvSpPr>
        <p:spPr bwMode="auto">
          <a:xfrm>
            <a:off x="3681413" y="2674938"/>
            <a:ext cx="381000" cy="1587"/>
          </a:xfrm>
          <a:custGeom>
            <a:avLst/>
            <a:gdLst>
              <a:gd name="T0" fmla="*/ 0 w 240"/>
              <a:gd name="T1" fmla="*/ 0 h 1587"/>
              <a:gd name="T2" fmla="*/ 2147483647 w 240"/>
              <a:gd name="T3" fmla="*/ 0 h 1587"/>
              <a:gd name="T4" fmla="*/ 2147483647 w 240"/>
              <a:gd name="T5" fmla="*/ 0 h 1587"/>
              <a:gd name="T6" fmla="*/ 2147483647 w 240"/>
              <a:gd name="T7" fmla="*/ 0 h 1587"/>
              <a:gd name="T8" fmla="*/ 0 60000 65536"/>
              <a:gd name="T9" fmla="*/ 0 60000 65536"/>
              <a:gd name="T10" fmla="*/ 0 60000 65536"/>
              <a:gd name="T11" fmla="*/ 0 60000 65536"/>
              <a:gd name="T12" fmla="*/ 0 w 240"/>
              <a:gd name="T13" fmla="*/ 0 h 1587"/>
              <a:gd name="T14" fmla="*/ 240 w 240"/>
              <a:gd name="T15" fmla="*/ 1587 h 1587"/>
            </a:gdLst>
            <a:ahLst/>
            <a:cxnLst>
              <a:cxn ang="T8">
                <a:pos x="T0" y="T1"/>
              </a:cxn>
              <a:cxn ang="T9">
                <a:pos x="T2" y="T3"/>
              </a:cxn>
              <a:cxn ang="T10">
                <a:pos x="T4" y="T5"/>
              </a:cxn>
              <a:cxn ang="T11">
                <a:pos x="T6" y="T7"/>
              </a:cxn>
            </a:cxnLst>
            <a:rect l="T12" t="T13" r="T14" b="T15"/>
            <a:pathLst>
              <a:path w="240" h="1587">
                <a:moveTo>
                  <a:pt x="0" y="0"/>
                </a:moveTo>
                <a:lnTo>
                  <a:pt x="31" y="0"/>
                </a:lnTo>
                <a:lnTo>
                  <a:pt x="192"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84" name="Line 360"/>
          <p:cNvSpPr>
            <a:spLocks noChangeShapeType="1"/>
          </p:cNvSpPr>
          <p:nvPr/>
        </p:nvSpPr>
        <p:spPr bwMode="auto">
          <a:xfrm>
            <a:off x="4095750" y="2674938"/>
            <a:ext cx="31750"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85" name="Freeform 361"/>
          <p:cNvSpPr>
            <a:spLocks/>
          </p:cNvSpPr>
          <p:nvPr/>
        </p:nvSpPr>
        <p:spPr bwMode="auto">
          <a:xfrm>
            <a:off x="4157663" y="2674938"/>
            <a:ext cx="384175" cy="1587"/>
          </a:xfrm>
          <a:custGeom>
            <a:avLst/>
            <a:gdLst>
              <a:gd name="T0" fmla="*/ 0 w 242"/>
              <a:gd name="T1" fmla="*/ 0 h 1587"/>
              <a:gd name="T2" fmla="*/ 2147483647 w 242"/>
              <a:gd name="T3" fmla="*/ 0 h 1587"/>
              <a:gd name="T4" fmla="*/ 2147483647 w 242"/>
              <a:gd name="T5" fmla="*/ 0 h 1587"/>
              <a:gd name="T6" fmla="*/ 0 60000 65536"/>
              <a:gd name="T7" fmla="*/ 0 60000 65536"/>
              <a:gd name="T8" fmla="*/ 0 60000 65536"/>
              <a:gd name="T9" fmla="*/ 0 w 242"/>
              <a:gd name="T10" fmla="*/ 0 h 1587"/>
              <a:gd name="T11" fmla="*/ 242 w 242"/>
              <a:gd name="T12" fmla="*/ 1587 h 1587"/>
            </a:gdLst>
            <a:ahLst/>
            <a:cxnLst>
              <a:cxn ang="T6">
                <a:pos x="T0" y="T1"/>
              </a:cxn>
              <a:cxn ang="T7">
                <a:pos x="T2" y="T3"/>
              </a:cxn>
              <a:cxn ang="T8">
                <a:pos x="T4" y="T5"/>
              </a:cxn>
            </a:cxnLst>
            <a:rect l="T9" t="T10" r="T11" b="T12"/>
            <a:pathLst>
              <a:path w="242" h="1587">
                <a:moveTo>
                  <a:pt x="0" y="0"/>
                </a:moveTo>
                <a:lnTo>
                  <a:pt x="52" y="0"/>
                </a:lnTo>
                <a:lnTo>
                  <a:pt x="242"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86" name="Line 362"/>
          <p:cNvSpPr>
            <a:spLocks noChangeShapeType="1"/>
          </p:cNvSpPr>
          <p:nvPr/>
        </p:nvSpPr>
        <p:spPr bwMode="auto">
          <a:xfrm>
            <a:off x="4573588" y="2674938"/>
            <a:ext cx="3333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87" name="Freeform 363"/>
          <p:cNvSpPr>
            <a:spLocks/>
          </p:cNvSpPr>
          <p:nvPr/>
        </p:nvSpPr>
        <p:spPr bwMode="auto">
          <a:xfrm>
            <a:off x="4637088" y="2674938"/>
            <a:ext cx="381000" cy="1587"/>
          </a:xfrm>
          <a:custGeom>
            <a:avLst/>
            <a:gdLst>
              <a:gd name="T0" fmla="*/ 0 w 240"/>
              <a:gd name="T1" fmla="*/ 0 h 1587"/>
              <a:gd name="T2" fmla="*/ 2147483647 w 240"/>
              <a:gd name="T3" fmla="*/ 0 h 1587"/>
              <a:gd name="T4" fmla="*/ 2147483647 w 240"/>
              <a:gd name="T5" fmla="*/ 0 h 1587"/>
              <a:gd name="T6" fmla="*/ 2147483647 w 240"/>
              <a:gd name="T7" fmla="*/ 0 h 1587"/>
              <a:gd name="T8" fmla="*/ 0 60000 65536"/>
              <a:gd name="T9" fmla="*/ 0 60000 65536"/>
              <a:gd name="T10" fmla="*/ 0 60000 65536"/>
              <a:gd name="T11" fmla="*/ 0 60000 65536"/>
              <a:gd name="T12" fmla="*/ 0 w 240"/>
              <a:gd name="T13" fmla="*/ 0 h 1587"/>
              <a:gd name="T14" fmla="*/ 240 w 240"/>
              <a:gd name="T15" fmla="*/ 1587 h 1587"/>
            </a:gdLst>
            <a:ahLst/>
            <a:cxnLst>
              <a:cxn ang="T8">
                <a:pos x="T0" y="T1"/>
              </a:cxn>
              <a:cxn ang="T9">
                <a:pos x="T2" y="T3"/>
              </a:cxn>
              <a:cxn ang="T10">
                <a:pos x="T4" y="T5"/>
              </a:cxn>
              <a:cxn ang="T11">
                <a:pos x="T6" y="T7"/>
              </a:cxn>
            </a:cxnLst>
            <a:rect l="T12" t="T13" r="T14" b="T15"/>
            <a:pathLst>
              <a:path w="240" h="1587">
                <a:moveTo>
                  <a:pt x="0" y="0"/>
                </a:moveTo>
                <a:lnTo>
                  <a:pt x="196" y="0"/>
                </a:lnTo>
                <a:lnTo>
                  <a:pt x="2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88" name="Line 364"/>
          <p:cNvSpPr>
            <a:spLocks noChangeShapeType="1"/>
          </p:cNvSpPr>
          <p:nvPr/>
        </p:nvSpPr>
        <p:spPr bwMode="auto">
          <a:xfrm>
            <a:off x="5053013" y="26749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89" name="Freeform 365"/>
          <p:cNvSpPr>
            <a:spLocks/>
          </p:cNvSpPr>
          <p:nvPr/>
        </p:nvSpPr>
        <p:spPr bwMode="auto">
          <a:xfrm>
            <a:off x="5113338" y="2674938"/>
            <a:ext cx="317500" cy="1587"/>
          </a:xfrm>
          <a:custGeom>
            <a:avLst/>
            <a:gdLst>
              <a:gd name="T0" fmla="*/ 0 w 200"/>
              <a:gd name="T1" fmla="*/ 0 h 1587"/>
              <a:gd name="T2" fmla="*/ 2147483647 w 200"/>
              <a:gd name="T3" fmla="*/ 0 h 1587"/>
              <a:gd name="T4" fmla="*/ 2147483647 w 200"/>
              <a:gd name="T5" fmla="*/ 0 h 1587"/>
              <a:gd name="T6" fmla="*/ 2147483647 w 200"/>
              <a:gd name="T7" fmla="*/ 0 h 1587"/>
              <a:gd name="T8" fmla="*/ 0 60000 65536"/>
              <a:gd name="T9" fmla="*/ 0 60000 65536"/>
              <a:gd name="T10" fmla="*/ 0 60000 65536"/>
              <a:gd name="T11" fmla="*/ 0 60000 65536"/>
              <a:gd name="T12" fmla="*/ 0 w 200"/>
              <a:gd name="T13" fmla="*/ 0 h 1587"/>
              <a:gd name="T14" fmla="*/ 200 w 200"/>
              <a:gd name="T15" fmla="*/ 1587 h 1587"/>
            </a:gdLst>
            <a:ahLst/>
            <a:cxnLst>
              <a:cxn ang="T8">
                <a:pos x="T0" y="T1"/>
              </a:cxn>
              <a:cxn ang="T9">
                <a:pos x="T2" y="T3"/>
              </a:cxn>
              <a:cxn ang="T10">
                <a:pos x="T4" y="T5"/>
              </a:cxn>
              <a:cxn ang="T11">
                <a:pos x="T6" y="T7"/>
              </a:cxn>
            </a:cxnLst>
            <a:rect l="T12" t="T13" r="T14" b="T15"/>
            <a:pathLst>
              <a:path w="200" h="1587">
                <a:moveTo>
                  <a:pt x="0" y="0"/>
                </a:moveTo>
                <a:lnTo>
                  <a:pt x="92" y="0"/>
                </a:lnTo>
                <a:lnTo>
                  <a:pt x="20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90" name="Freeform 366"/>
          <p:cNvSpPr>
            <a:spLocks/>
          </p:cNvSpPr>
          <p:nvPr/>
        </p:nvSpPr>
        <p:spPr bwMode="auto">
          <a:xfrm>
            <a:off x="3665538" y="2403475"/>
            <a:ext cx="1587" cy="234950"/>
          </a:xfrm>
          <a:custGeom>
            <a:avLst/>
            <a:gdLst>
              <a:gd name="T0" fmla="*/ 0 w 1587"/>
              <a:gd name="T1" fmla="*/ 0 h 148"/>
              <a:gd name="T2" fmla="*/ 0 w 1587"/>
              <a:gd name="T3" fmla="*/ 2147483647 h 148"/>
              <a:gd name="T4" fmla="*/ 0 w 1587"/>
              <a:gd name="T5" fmla="*/ 2147483647 h 148"/>
              <a:gd name="T6" fmla="*/ 0 60000 65536"/>
              <a:gd name="T7" fmla="*/ 0 60000 65536"/>
              <a:gd name="T8" fmla="*/ 0 60000 65536"/>
              <a:gd name="T9" fmla="*/ 0 w 1587"/>
              <a:gd name="T10" fmla="*/ 0 h 148"/>
              <a:gd name="T11" fmla="*/ 1587 w 1587"/>
              <a:gd name="T12" fmla="*/ 148 h 148"/>
            </a:gdLst>
            <a:ahLst/>
            <a:cxnLst>
              <a:cxn ang="T6">
                <a:pos x="T0" y="T1"/>
              </a:cxn>
              <a:cxn ang="T7">
                <a:pos x="T2" y="T3"/>
              </a:cxn>
              <a:cxn ang="T8">
                <a:pos x="T4" y="T5"/>
              </a:cxn>
            </a:cxnLst>
            <a:rect l="T9" t="T10" r="T11" b="T12"/>
            <a:pathLst>
              <a:path w="1587" h="148">
                <a:moveTo>
                  <a:pt x="0" y="0"/>
                </a:moveTo>
                <a:lnTo>
                  <a:pt x="0" y="52"/>
                </a:lnTo>
                <a:lnTo>
                  <a:pt x="0" y="14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91" name="Freeform 367"/>
          <p:cNvSpPr>
            <a:spLocks/>
          </p:cNvSpPr>
          <p:nvPr/>
        </p:nvSpPr>
        <p:spPr bwMode="auto">
          <a:xfrm>
            <a:off x="3665538" y="2671763"/>
            <a:ext cx="1587" cy="30162"/>
          </a:xfrm>
          <a:custGeom>
            <a:avLst/>
            <a:gdLst>
              <a:gd name="T0" fmla="*/ 0 w 1587"/>
              <a:gd name="T1" fmla="*/ 0 h 19"/>
              <a:gd name="T2" fmla="*/ 0 w 1587"/>
              <a:gd name="T3" fmla="*/ 2147483647 h 19"/>
              <a:gd name="T4" fmla="*/ 0 w 1587"/>
              <a:gd name="T5" fmla="*/ 2147483647 h 19"/>
              <a:gd name="T6" fmla="*/ 0 60000 65536"/>
              <a:gd name="T7" fmla="*/ 0 60000 65536"/>
              <a:gd name="T8" fmla="*/ 0 60000 65536"/>
              <a:gd name="T9" fmla="*/ 0 w 1587"/>
              <a:gd name="T10" fmla="*/ 0 h 19"/>
              <a:gd name="T11" fmla="*/ 1587 w 1587"/>
              <a:gd name="T12" fmla="*/ 19 h 19"/>
            </a:gdLst>
            <a:ahLst/>
            <a:cxnLst>
              <a:cxn ang="T6">
                <a:pos x="T0" y="T1"/>
              </a:cxn>
              <a:cxn ang="T7">
                <a:pos x="T2" y="T3"/>
              </a:cxn>
              <a:cxn ang="T8">
                <a:pos x="T4" y="T5"/>
              </a:cxn>
            </a:cxnLst>
            <a:rect l="T9" t="T10" r="T11" b="T12"/>
            <a:pathLst>
              <a:path w="1587" h="19">
                <a:moveTo>
                  <a:pt x="0" y="0"/>
                </a:moveTo>
                <a:lnTo>
                  <a:pt x="0" y="2"/>
                </a:lnTo>
                <a:lnTo>
                  <a:pt x="0" y="1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92" name="Freeform 368"/>
          <p:cNvSpPr>
            <a:spLocks/>
          </p:cNvSpPr>
          <p:nvPr/>
        </p:nvSpPr>
        <p:spPr bwMode="auto">
          <a:xfrm>
            <a:off x="3665538" y="2732088"/>
            <a:ext cx="1587" cy="238125"/>
          </a:xfrm>
          <a:custGeom>
            <a:avLst/>
            <a:gdLst>
              <a:gd name="T0" fmla="*/ 0 w 1587"/>
              <a:gd name="T1" fmla="*/ 0 h 150"/>
              <a:gd name="T2" fmla="*/ 0 w 1587"/>
              <a:gd name="T3" fmla="*/ 2147483647 h 150"/>
              <a:gd name="T4" fmla="*/ 0 w 1587"/>
              <a:gd name="T5" fmla="*/ 2147483647 h 150"/>
              <a:gd name="T6" fmla="*/ 0 60000 65536"/>
              <a:gd name="T7" fmla="*/ 0 60000 65536"/>
              <a:gd name="T8" fmla="*/ 0 60000 65536"/>
              <a:gd name="T9" fmla="*/ 0 w 1587"/>
              <a:gd name="T10" fmla="*/ 0 h 150"/>
              <a:gd name="T11" fmla="*/ 1587 w 1587"/>
              <a:gd name="T12" fmla="*/ 150 h 150"/>
            </a:gdLst>
            <a:ahLst/>
            <a:cxnLst>
              <a:cxn ang="T6">
                <a:pos x="T0" y="T1"/>
              </a:cxn>
              <a:cxn ang="T7">
                <a:pos x="T2" y="T3"/>
              </a:cxn>
              <a:cxn ang="T8">
                <a:pos x="T4" y="T5"/>
              </a:cxn>
            </a:cxnLst>
            <a:rect l="T9" t="T10" r="T11" b="T12"/>
            <a:pathLst>
              <a:path w="1587" h="150">
                <a:moveTo>
                  <a:pt x="0" y="0"/>
                </a:moveTo>
                <a:lnTo>
                  <a:pt x="0" y="83"/>
                </a:lnTo>
                <a:lnTo>
                  <a:pt x="0" y="15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6993" name="Line 369"/>
          <p:cNvSpPr>
            <a:spLocks noChangeShapeType="1"/>
          </p:cNvSpPr>
          <p:nvPr/>
        </p:nvSpPr>
        <p:spPr bwMode="auto">
          <a:xfrm>
            <a:off x="2951163"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94" name="Line 370"/>
          <p:cNvSpPr>
            <a:spLocks noChangeShapeType="1"/>
          </p:cNvSpPr>
          <p:nvPr/>
        </p:nvSpPr>
        <p:spPr bwMode="auto">
          <a:xfrm>
            <a:off x="2997200" y="2760663"/>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95" name="Line 371"/>
          <p:cNvSpPr>
            <a:spLocks noChangeShapeType="1"/>
          </p:cNvSpPr>
          <p:nvPr/>
        </p:nvSpPr>
        <p:spPr bwMode="auto">
          <a:xfrm>
            <a:off x="3046413"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96" name="Line 372"/>
          <p:cNvSpPr>
            <a:spLocks noChangeShapeType="1"/>
          </p:cNvSpPr>
          <p:nvPr/>
        </p:nvSpPr>
        <p:spPr bwMode="auto">
          <a:xfrm>
            <a:off x="3095625" y="2760663"/>
            <a:ext cx="30163"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97" name="Line 373"/>
          <p:cNvSpPr>
            <a:spLocks noChangeShapeType="1"/>
          </p:cNvSpPr>
          <p:nvPr/>
        </p:nvSpPr>
        <p:spPr bwMode="auto">
          <a:xfrm>
            <a:off x="3140075" y="2760663"/>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98" name="Line 374"/>
          <p:cNvSpPr>
            <a:spLocks noChangeShapeType="1"/>
          </p:cNvSpPr>
          <p:nvPr/>
        </p:nvSpPr>
        <p:spPr bwMode="auto">
          <a:xfrm>
            <a:off x="3189288" y="2760663"/>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6999" name="Line 375"/>
          <p:cNvSpPr>
            <a:spLocks noChangeShapeType="1"/>
          </p:cNvSpPr>
          <p:nvPr/>
        </p:nvSpPr>
        <p:spPr bwMode="auto">
          <a:xfrm>
            <a:off x="3235325" y="2760663"/>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00" name="Freeform 376"/>
          <p:cNvSpPr>
            <a:spLocks/>
          </p:cNvSpPr>
          <p:nvPr/>
        </p:nvSpPr>
        <p:spPr bwMode="auto">
          <a:xfrm>
            <a:off x="3284538" y="2760663"/>
            <a:ext cx="63500" cy="1587"/>
          </a:xfrm>
          <a:custGeom>
            <a:avLst/>
            <a:gdLst>
              <a:gd name="T0" fmla="*/ 0 w 40"/>
              <a:gd name="T1" fmla="*/ 0 h 1587"/>
              <a:gd name="T2" fmla="*/ 2147483647 w 40"/>
              <a:gd name="T3" fmla="*/ 0 h 1587"/>
              <a:gd name="T4" fmla="*/ 2147483647 w 40"/>
              <a:gd name="T5" fmla="*/ 0 h 1587"/>
              <a:gd name="T6" fmla="*/ 2147483647 w 40"/>
              <a:gd name="T7" fmla="*/ 0 h 1587"/>
              <a:gd name="T8" fmla="*/ 0 60000 65536"/>
              <a:gd name="T9" fmla="*/ 0 60000 65536"/>
              <a:gd name="T10" fmla="*/ 0 60000 65536"/>
              <a:gd name="T11" fmla="*/ 0 60000 65536"/>
              <a:gd name="T12" fmla="*/ 0 w 40"/>
              <a:gd name="T13" fmla="*/ 0 h 1587"/>
              <a:gd name="T14" fmla="*/ 40 w 40"/>
              <a:gd name="T15" fmla="*/ 1587 h 1587"/>
            </a:gdLst>
            <a:ahLst/>
            <a:cxnLst>
              <a:cxn ang="T8">
                <a:pos x="T0" y="T1"/>
              </a:cxn>
              <a:cxn ang="T9">
                <a:pos x="T2" y="T3"/>
              </a:cxn>
              <a:cxn ang="T10">
                <a:pos x="T4" y="T5"/>
              </a:cxn>
              <a:cxn ang="T11">
                <a:pos x="T6" y="T7"/>
              </a:cxn>
            </a:cxnLst>
            <a:rect l="T12" t="T13" r="T14" b="T15"/>
            <a:pathLst>
              <a:path w="40" h="1587">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01" name="Line 377"/>
          <p:cNvSpPr>
            <a:spLocks noChangeShapeType="1"/>
          </p:cNvSpPr>
          <p:nvPr/>
        </p:nvSpPr>
        <p:spPr bwMode="auto">
          <a:xfrm>
            <a:off x="2951163"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02" name="Line 378"/>
          <p:cNvSpPr>
            <a:spLocks noChangeShapeType="1"/>
          </p:cNvSpPr>
          <p:nvPr/>
        </p:nvSpPr>
        <p:spPr bwMode="auto">
          <a:xfrm>
            <a:off x="2997200" y="2586038"/>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03" name="Line 379"/>
          <p:cNvSpPr>
            <a:spLocks noChangeShapeType="1"/>
          </p:cNvSpPr>
          <p:nvPr/>
        </p:nvSpPr>
        <p:spPr bwMode="auto">
          <a:xfrm>
            <a:off x="3046413"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04" name="Line 380"/>
          <p:cNvSpPr>
            <a:spLocks noChangeShapeType="1"/>
          </p:cNvSpPr>
          <p:nvPr/>
        </p:nvSpPr>
        <p:spPr bwMode="auto">
          <a:xfrm>
            <a:off x="3095625" y="2586038"/>
            <a:ext cx="30163"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05" name="Line 381"/>
          <p:cNvSpPr>
            <a:spLocks noChangeShapeType="1"/>
          </p:cNvSpPr>
          <p:nvPr/>
        </p:nvSpPr>
        <p:spPr bwMode="auto">
          <a:xfrm>
            <a:off x="3140075" y="2586038"/>
            <a:ext cx="34925"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06" name="Line 382"/>
          <p:cNvSpPr>
            <a:spLocks noChangeShapeType="1"/>
          </p:cNvSpPr>
          <p:nvPr/>
        </p:nvSpPr>
        <p:spPr bwMode="auto">
          <a:xfrm>
            <a:off x="3189288" y="2586038"/>
            <a:ext cx="30162"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07" name="Line 383"/>
          <p:cNvSpPr>
            <a:spLocks noChangeShapeType="1"/>
          </p:cNvSpPr>
          <p:nvPr/>
        </p:nvSpPr>
        <p:spPr bwMode="auto">
          <a:xfrm>
            <a:off x="3235325" y="2586038"/>
            <a:ext cx="33338"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08" name="Freeform 384"/>
          <p:cNvSpPr>
            <a:spLocks/>
          </p:cNvSpPr>
          <p:nvPr/>
        </p:nvSpPr>
        <p:spPr bwMode="auto">
          <a:xfrm>
            <a:off x="3284538" y="2586038"/>
            <a:ext cx="63500" cy="1587"/>
          </a:xfrm>
          <a:custGeom>
            <a:avLst/>
            <a:gdLst>
              <a:gd name="T0" fmla="*/ 0 w 40"/>
              <a:gd name="T1" fmla="*/ 0 h 1587"/>
              <a:gd name="T2" fmla="*/ 2147483647 w 40"/>
              <a:gd name="T3" fmla="*/ 0 h 1587"/>
              <a:gd name="T4" fmla="*/ 2147483647 w 40"/>
              <a:gd name="T5" fmla="*/ 0 h 1587"/>
              <a:gd name="T6" fmla="*/ 2147483647 w 40"/>
              <a:gd name="T7" fmla="*/ 0 h 1587"/>
              <a:gd name="T8" fmla="*/ 0 60000 65536"/>
              <a:gd name="T9" fmla="*/ 0 60000 65536"/>
              <a:gd name="T10" fmla="*/ 0 60000 65536"/>
              <a:gd name="T11" fmla="*/ 0 60000 65536"/>
              <a:gd name="T12" fmla="*/ 0 w 40"/>
              <a:gd name="T13" fmla="*/ 0 h 1587"/>
              <a:gd name="T14" fmla="*/ 40 w 40"/>
              <a:gd name="T15" fmla="*/ 1587 h 1587"/>
            </a:gdLst>
            <a:ahLst/>
            <a:cxnLst>
              <a:cxn ang="T8">
                <a:pos x="T0" y="T1"/>
              </a:cxn>
              <a:cxn ang="T9">
                <a:pos x="T2" y="T3"/>
              </a:cxn>
              <a:cxn ang="T10">
                <a:pos x="T4" y="T5"/>
              </a:cxn>
              <a:cxn ang="T11">
                <a:pos x="T6" y="T7"/>
              </a:cxn>
            </a:cxnLst>
            <a:rect l="T12" t="T13" r="T14" b="T15"/>
            <a:pathLst>
              <a:path w="40" h="1587">
                <a:moveTo>
                  <a:pt x="0" y="0"/>
                </a:moveTo>
                <a:lnTo>
                  <a:pt x="21" y="0"/>
                </a:lnTo>
                <a:lnTo>
                  <a:pt x="31" y="0"/>
                </a:lnTo>
                <a:lnTo>
                  <a:pt x="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09" name="Line 385"/>
          <p:cNvSpPr>
            <a:spLocks noChangeShapeType="1"/>
          </p:cNvSpPr>
          <p:nvPr/>
        </p:nvSpPr>
        <p:spPr bwMode="auto">
          <a:xfrm flipV="1">
            <a:off x="3979863" y="2109788"/>
            <a:ext cx="1587" cy="2222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10" name="Freeform 386"/>
          <p:cNvSpPr>
            <a:spLocks/>
          </p:cNvSpPr>
          <p:nvPr/>
        </p:nvSpPr>
        <p:spPr bwMode="auto">
          <a:xfrm>
            <a:off x="4303713" y="2546350"/>
            <a:ext cx="107950" cy="1588"/>
          </a:xfrm>
          <a:custGeom>
            <a:avLst/>
            <a:gdLst>
              <a:gd name="T0" fmla="*/ 0 w 68"/>
              <a:gd name="T1" fmla="*/ 0 h 1588"/>
              <a:gd name="T2" fmla="*/ 2147483647 w 68"/>
              <a:gd name="T3" fmla="*/ 0 h 1588"/>
              <a:gd name="T4" fmla="*/ 2147483647 w 68"/>
              <a:gd name="T5" fmla="*/ 0 h 1588"/>
              <a:gd name="T6" fmla="*/ 0 60000 65536"/>
              <a:gd name="T7" fmla="*/ 0 60000 65536"/>
              <a:gd name="T8" fmla="*/ 0 60000 65536"/>
              <a:gd name="T9" fmla="*/ 0 w 68"/>
              <a:gd name="T10" fmla="*/ 0 h 1588"/>
              <a:gd name="T11" fmla="*/ 68 w 68"/>
              <a:gd name="T12" fmla="*/ 1588 h 1588"/>
            </a:gdLst>
            <a:ahLst/>
            <a:cxnLst>
              <a:cxn ang="T6">
                <a:pos x="T0" y="T1"/>
              </a:cxn>
              <a:cxn ang="T7">
                <a:pos x="T2" y="T3"/>
              </a:cxn>
              <a:cxn ang="T8">
                <a:pos x="T4" y="T5"/>
              </a:cxn>
            </a:cxnLst>
            <a:rect l="T9" t="T10" r="T11" b="T12"/>
            <a:pathLst>
              <a:path w="68" h="1588">
                <a:moveTo>
                  <a:pt x="0" y="0"/>
                </a:moveTo>
                <a:lnTo>
                  <a:pt x="10" y="0"/>
                </a:lnTo>
                <a:lnTo>
                  <a:pt x="68"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11" name="Line 387"/>
          <p:cNvSpPr>
            <a:spLocks noChangeShapeType="1"/>
          </p:cNvSpPr>
          <p:nvPr/>
        </p:nvSpPr>
        <p:spPr bwMode="auto">
          <a:xfrm>
            <a:off x="4240213" y="2611438"/>
            <a:ext cx="15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12" name="Freeform 388"/>
          <p:cNvSpPr>
            <a:spLocks/>
          </p:cNvSpPr>
          <p:nvPr/>
        </p:nvSpPr>
        <p:spPr bwMode="auto">
          <a:xfrm>
            <a:off x="4059238" y="2546350"/>
            <a:ext cx="115887" cy="1588"/>
          </a:xfrm>
          <a:custGeom>
            <a:avLst/>
            <a:gdLst>
              <a:gd name="T0" fmla="*/ 2147483647 w 73"/>
              <a:gd name="T1" fmla="*/ 0 h 1588"/>
              <a:gd name="T2" fmla="*/ 2147483647 w 73"/>
              <a:gd name="T3" fmla="*/ 0 h 1588"/>
              <a:gd name="T4" fmla="*/ 0 w 73"/>
              <a:gd name="T5" fmla="*/ 0 h 1588"/>
              <a:gd name="T6" fmla="*/ 0 60000 65536"/>
              <a:gd name="T7" fmla="*/ 0 60000 65536"/>
              <a:gd name="T8" fmla="*/ 0 60000 65536"/>
              <a:gd name="T9" fmla="*/ 0 w 73"/>
              <a:gd name="T10" fmla="*/ 0 h 1588"/>
              <a:gd name="T11" fmla="*/ 73 w 73"/>
              <a:gd name="T12" fmla="*/ 1588 h 1588"/>
            </a:gdLst>
            <a:ahLst/>
            <a:cxnLst>
              <a:cxn ang="T6">
                <a:pos x="T0" y="T1"/>
              </a:cxn>
              <a:cxn ang="T7">
                <a:pos x="T2" y="T3"/>
              </a:cxn>
              <a:cxn ang="T8">
                <a:pos x="T4" y="T5"/>
              </a:cxn>
            </a:cxnLst>
            <a:rect l="T9" t="T10" r="T11" b="T12"/>
            <a:pathLst>
              <a:path w="73" h="1588">
                <a:moveTo>
                  <a:pt x="73" y="0"/>
                </a:moveTo>
                <a:lnTo>
                  <a:pt x="64"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13" name="Freeform 389"/>
          <p:cNvSpPr>
            <a:spLocks/>
          </p:cNvSpPr>
          <p:nvPr/>
        </p:nvSpPr>
        <p:spPr bwMode="auto">
          <a:xfrm>
            <a:off x="4240213" y="2371725"/>
            <a:ext cx="1587" cy="111125"/>
          </a:xfrm>
          <a:custGeom>
            <a:avLst/>
            <a:gdLst>
              <a:gd name="T0" fmla="*/ 0 w 1587"/>
              <a:gd name="T1" fmla="*/ 2147483647 h 70"/>
              <a:gd name="T2" fmla="*/ 0 w 1587"/>
              <a:gd name="T3" fmla="*/ 2147483647 h 70"/>
              <a:gd name="T4" fmla="*/ 0 w 1587"/>
              <a:gd name="T5" fmla="*/ 0 h 70"/>
              <a:gd name="T6" fmla="*/ 0 60000 65536"/>
              <a:gd name="T7" fmla="*/ 0 60000 65536"/>
              <a:gd name="T8" fmla="*/ 0 60000 65536"/>
              <a:gd name="T9" fmla="*/ 0 w 1587"/>
              <a:gd name="T10" fmla="*/ 0 h 70"/>
              <a:gd name="T11" fmla="*/ 1587 w 1587"/>
              <a:gd name="T12" fmla="*/ 70 h 70"/>
            </a:gdLst>
            <a:ahLst/>
            <a:cxnLst>
              <a:cxn ang="T6">
                <a:pos x="T0" y="T1"/>
              </a:cxn>
              <a:cxn ang="T7">
                <a:pos x="T2" y="T3"/>
              </a:cxn>
              <a:cxn ang="T8">
                <a:pos x="T4" y="T5"/>
              </a:cxn>
            </a:cxnLst>
            <a:rect l="T9" t="T10" r="T11" b="T12"/>
            <a:pathLst>
              <a:path w="1587" h="70">
                <a:moveTo>
                  <a:pt x="0" y="70"/>
                </a:moveTo>
                <a:lnTo>
                  <a:pt x="0" y="6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14" name="Line 390"/>
          <p:cNvSpPr>
            <a:spLocks noChangeShapeType="1"/>
          </p:cNvSpPr>
          <p:nvPr/>
        </p:nvSpPr>
        <p:spPr bwMode="auto">
          <a:xfrm>
            <a:off x="4240213" y="2546350"/>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15" name="Line 391"/>
          <p:cNvSpPr>
            <a:spLocks noChangeShapeType="1"/>
          </p:cNvSpPr>
          <p:nvPr/>
        </p:nvSpPr>
        <p:spPr bwMode="auto">
          <a:xfrm>
            <a:off x="4240213" y="2546350"/>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16" name="Line 392"/>
          <p:cNvSpPr>
            <a:spLocks noChangeShapeType="1"/>
          </p:cNvSpPr>
          <p:nvPr/>
        </p:nvSpPr>
        <p:spPr bwMode="auto">
          <a:xfrm flipH="1">
            <a:off x="4210050" y="2546350"/>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17" name="Line 393"/>
          <p:cNvSpPr>
            <a:spLocks noChangeShapeType="1"/>
          </p:cNvSpPr>
          <p:nvPr/>
        </p:nvSpPr>
        <p:spPr bwMode="auto">
          <a:xfrm flipV="1">
            <a:off x="4240213" y="2516188"/>
            <a:ext cx="1587" cy="3016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18" name="Freeform 394"/>
          <p:cNvSpPr>
            <a:spLocks/>
          </p:cNvSpPr>
          <p:nvPr/>
        </p:nvSpPr>
        <p:spPr bwMode="auto">
          <a:xfrm>
            <a:off x="4303713" y="2803525"/>
            <a:ext cx="104775" cy="1588"/>
          </a:xfrm>
          <a:custGeom>
            <a:avLst/>
            <a:gdLst>
              <a:gd name="T0" fmla="*/ 0 w 66"/>
              <a:gd name="T1" fmla="*/ 0 h 1588"/>
              <a:gd name="T2" fmla="*/ 2147483647 w 66"/>
              <a:gd name="T3" fmla="*/ 0 h 1588"/>
              <a:gd name="T4" fmla="*/ 2147483647 w 66"/>
              <a:gd name="T5" fmla="*/ 0 h 1588"/>
              <a:gd name="T6" fmla="*/ 0 60000 65536"/>
              <a:gd name="T7" fmla="*/ 0 60000 65536"/>
              <a:gd name="T8" fmla="*/ 0 60000 65536"/>
              <a:gd name="T9" fmla="*/ 0 w 66"/>
              <a:gd name="T10" fmla="*/ 0 h 1588"/>
              <a:gd name="T11" fmla="*/ 66 w 66"/>
              <a:gd name="T12" fmla="*/ 1588 h 1588"/>
            </a:gdLst>
            <a:ahLst/>
            <a:cxnLst>
              <a:cxn ang="T6">
                <a:pos x="T0" y="T1"/>
              </a:cxn>
              <a:cxn ang="T7">
                <a:pos x="T2" y="T3"/>
              </a:cxn>
              <a:cxn ang="T8">
                <a:pos x="T4" y="T5"/>
              </a:cxn>
            </a:cxnLst>
            <a:rect l="T9" t="T10" r="T11" b="T12"/>
            <a:pathLst>
              <a:path w="66" h="1588">
                <a:moveTo>
                  <a:pt x="0" y="0"/>
                </a:moveTo>
                <a:lnTo>
                  <a:pt x="10" y="0"/>
                </a:lnTo>
                <a:lnTo>
                  <a:pt x="66"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19" name="Freeform 395"/>
          <p:cNvSpPr>
            <a:spLocks/>
          </p:cNvSpPr>
          <p:nvPr/>
        </p:nvSpPr>
        <p:spPr bwMode="auto">
          <a:xfrm>
            <a:off x="4240213" y="2863850"/>
            <a:ext cx="1587" cy="82550"/>
          </a:xfrm>
          <a:custGeom>
            <a:avLst/>
            <a:gdLst>
              <a:gd name="T0" fmla="*/ 0 w 1587"/>
              <a:gd name="T1" fmla="*/ 0 h 52"/>
              <a:gd name="T2" fmla="*/ 0 w 1587"/>
              <a:gd name="T3" fmla="*/ 2147483647 h 52"/>
              <a:gd name="T4" fmla="*/ 0 w 1587"/>
              <a:gd name="T5" fmla="*/ 2147483647 h 52"/>
              <a:gd name="T6" fmla="*/ 0 60000 65536"/>
              <a:gd name="T7" fmla="*/ 0 60000 65536"/>
              <a:gd name="T8" fmla="*/ 0 60000 65536"/>
              <a:gd name="T9" fmla="*/ 0 w 1587"/>
              <a:gd name="T10" fmla="*/ 0 h 52"/>
              <a:gd name="T11" fmla="*/ 1587 w 1587"/>
              <a:gd name="T12" fmla="*/ 52 h 52"/>
            </a:gdLst>
            <a:ahLst/>
            <a:cxnLst>
              <a:cxn ang="T6">
                <a:pos x="T0" y="T1"/>
              </a:cxn>
              <a:cxn ang="T7">
                <a:pos x="T2" y="T3"/>
              </a:cxn>
              <a:cxn ang="T8">
                <a:pos x="T4" y="T5"/>
              </a:cxn>
            </a:cxnLst>
            <a:rect l="T9" t="T10" r="T11" b="T12"/>
            <a:pathLst>
              <a:path w="1587" h="52">
                <a:moveTo>
                  <a:pt x="0" y="0"/>
                </a:moveTo>
                <a:lnTo>
                  <a:pt x="0" y="12"/>
                </a:lnTo>
                <a:lnTo>
                  <a:pt x="0" y="52"/>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20" name="Freeform 396"/>
          <p:cNvSpPr>
            <a:spLocks/>
          </p:cNvSpPr>
          <p:nvPr/>
        </p:nvSpPr>
        <p:spPr bwMode="auto">
          <a:xfrm>
            <a:off x="4048125" y="2803525"/>
            <a:ext cx="127000" cy="1588"/>
          </a:xfrm>
          <a:custGeom>
            <a:avLst/>
            <a:gdLst>
              <a:gd name="T0" fmla="*/ 2147483647 w 80"/>
              <a:gd name="T1" fmla="*/ 0 h 1588"/>
              <a:gd name="T2" fmla="*/ 2147483647 w 80"/>
              <a:gd name="T3" fmla="*/ 0 h 1588"/>
              <a:gd name="T4" fmla="*/ 0 w 80"/>
              <a:gd name="T5" fmla="*/ 0 h 1588"/>
              <a:gd name="T6" fmla="*/ 0 60000 65536"/>
              <a:gd name="T7" fmla="*/ 0 60000 65536"/>
              <a:gd name="T8" fmla="*/ 0 60000 65536"/>
              <a:gd name="T9" fmla="*/ 0 w 80"/>
              <a:gd name="T10" fmla="*/ 0 h 1588"/>
              <a:gd name="T11" fmla="*/ 80 w 80"/>
              <a:gd name="T12" fmla="*/ 1588 h 1588"/>
            </a:gdLst>
            <a:ahLst/>
            <a:cxnLst>
              <a:cxn ang="T6">
                <a:pos x="T0" y="T1"/>
              </a:cxn>
              <a:cxn ang="T7">
                <a:pos x="T2" y="T3"/>
              </a:cxn>
              <a:cxn ang="T8">
                <a:pos x="T4" y="T5"/>
              </a:cxn>
            </a:cxnLst>
            <a:rect l="T9" t="T10" r="T11" b="T12"/>
            <a:pathLst>
              <a:path w="80" h="1588">
                <a:moveTo>
                  <a:pt x="80" y="0"/>
                </a:moveTo>
                <a:lnTo>
                  <a:pt x="71" y="0"/>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21" name="Freeform 397"/>
          <p:cNvSpPr>
            <a:spLocks/>
          </p:cNvSpPr>
          <p:nvPr/>
        </p:nvSpPr>
        <p:spPr bwMode="auto">
          <a:xfrm>
            <a:off x="4240213" y="2611438"/>
            <a:ext cx="1587" cy="127000"/>
          </a:xfrm>
          <a:custGeom>
            <a:avLst/>
            <a:gdLst>
              <a:gd name="T0" fmla="*/ 0 w 1587"/>
              <a:gd name="T1" fmla="*/ 2147483647 h 80"/>
              <a:gd name="T2" fmla="*/ 0 w 1587"/>
              <a:gd name="T3" fmla="*/ 2147483647 h 80"/>
              <a:gd name="T4" fmla="*/ 0 w 1587"/>
              <a:gd name="T5" fmla="*/ 2147483647 h 80"/>
              <a:gd name="T6" fmla="*/ 0 w 1587"/>
              <a:gd name="T7" fmla="*/ 2147483647 h 80"/>
              <a:gd name="T8" fmla="*/ 0 w 1587"/>
              <a:gd name="T9" fmla="*/ 2147483647 h 80"/>
              <a:gd name="T10" fmla="*/ 0 w 1587"/>
              <a:gd name="T11" fmla="*/ 0 h 80"/>
              <a:gd name="T12" fmla="*/ 0 60000 65536"/>
              <a:gd name="T13" fmla="*/ 0 60000 65536"/>
              <a:gd name="T14" fmla="*/ 0 60000 65536"/>
              <a:gd name="T15" fmla="*/ 0 60000 65536"/>
              <a:gd name="T16" fmla="*/ 0 60000 65536"/>
              <a:gd name="T17" fmla="*/ 0 60000 65536"/>
              <a:gd name="T18" fmla="*/ 0 w 1587"/>
              <a:gd name="T19" fmla="*/ 0 h 80"/>
              <a:gd name="T20" fmla="*/ 1587 w 1587"/>
              <a:gd name="T21" fmla="*/ 80 h 80"/>
            </a:gdLst>
            <a:ahLst/>
            <a:cxnLst>
              <a:cxn ang="T12">
                <a:pos x="T0" y="T1"/>
              </a:cxn>
              <a:cxn ang="T13">
                <a:pos x="T2" y="T3"/>
              </a:cxn>
              <a:cxn ang="T14">
                <a:pos x="T4" y="T5"/>
              </a:cxn>
              <a:cxn ang="T15">
                <a:pos x="T6" y="T7"/>
              </a:cxn>
              <a:cxn ang="T16">
                <a:pos x="T8" y="T9"/>
              </a:cxn>
              <a:cxn ang="T17">
                <a:pos x="T10" y="T11"/>
              </a:cxn>
            </a:cxnLst>
            <a:rect l="T18" t="T19" r="T20" b="T21"/>
            <a:pathLst>
              <a:path w="1587" h="80">
                <a:moveTo>
                  <a:pt x="0" y="80"/>
                </a:moveTo>
                <a:lnTo>
                  <a:pt x="0" y="71"/>
                </a:lnTo>
                <a:lnTo>
                  <a:pt x="0" y="40"/>
                </a:lnTo>
                <a:lnTo>
                  <a:pt x="0" y="30"/>
                </a:lnTo>
                <a:lnTo>
                  <a:pt x="0" y="9"/>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22" name="Line 398"/>
          <p:cNvSpPr>
            <a:spLocks noChangeShapeType="1"/>
          </p:cNvSpPr>
          <p:nvPr/>
        </p:nvSpPr>
        <p:spPr bwMode="auto">
          <a:xfrm>
            <a:off x="4240213" y="2803525"/>
            <a:ext cx="333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23" name="Line 399"/>
          <p:cNvSpPr>
            <a:spLocks noChangeShapeType="1"/>
          </p:cNvSpPr>
          <p:nvPr/>
        </p:nvSpPr>
        <p:spPr bwMode="auto">
          <a:xfrm>
            <a:off x="4240213" y="2803525"/>
            <a:ext cx="1587" cy="301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24" name="Line 400"/>
          <p:cNvSpPr>
            <a:spLocks noChangeShapeType="1"/>
          </p:cNvSpPr>
          <p:nvPr/>
        </p:nvSpPr>
        <p:spPr bwMode="auto">
          <a:xfrm flipH="1">
            <a:off x="4210050" y="2803525"/>
            <a:ext cx="30163"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25" name="Line 401"/>
          <p:cNvSpPr>
            <a:spLocks noChangeShapeType="1"/>
          </p:cNvSpPr>
          <p:nvPr/>
        </p:nvSpPr>
        <p:spPr bwMode="auto">
          <a:xfrm flipV="1">
            <a:off x="4240213" y="2770188"/>
            <a:ext cx="1587" cy="3333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26" name="Freeform 402"/>
          <p:cNvSpPr>
            <a:spLocks/>
          </p:cNvSpPr>
          <p:nvPr/>
        </p:nvSpPr>
        <p:spPr bwMode="auto">
          <a:xfrm>
            <a:off x="3503613" y="2876550"/>
            <a:ext cx="552450" cy="155575"/>
          </a:xfrm>
          <a:custGeom>
            <a:avLst/>
            <a:gdLst>
              <a:gd name="T0" fmla="*/ 2147483647 w 348"/>
              <a:gd name="T1" fmla="*/ 0 h 98"/>
              <a:gd name="T2" fmla="*/ 2147483647 w 348"/>
              <a:gd name="T3" fmla="*/ 2147483647 h 98"/>
              <a:gd name="T4" fmla="*/ 2147483647 w 348"/>
              <a:gd name="T5" fmla="*/ 2147483647 h 98"/>
              <a:gd name="T6" fmla="*/ 0 w 348"/>
              <a:gd name="T7" fmla="*/ 2147483647 h 98"/>
              <a:gd name="T8" fmla="*/ 0 60000 65536"/>
              <a:gd name="T9" fmla="*/ 0 60000 65536"/>
              <a:gd name="T10" fmla="*/ 0 60000 65536"/>
              <a:gd name="T11" fmla="*/ 0 60000 65536"/>
              <a:gd name="T12" fmla="*/ 0 w 348"/>
              <a:gd name="T13" fmla="*/ 0 h 98"/>
              <a:gd name="T14" fmla="*/ 348 w 348"/>
              <a:gd name="T15" fmla="*/ 98 h 98"/>
            </a:gdLst>
            <a:ahLst/>
            <a:cxnLst>
              <a:cxn ang="T8">
                <a:pos x="T0" y="T1"/>
              </a:cxn>
              <a:cxn ang="T9">
                <a:pos x="T2" y="T3"/>
              </a:cxn>
              <a:cxn ang="T10">
                <a:pos x="T4" y="T5"/>
              </a:cxn>
              <a:cxn ang="T11">
                <a:pos x="T6" y="T7"/>
              </a:cxn>
            </a:cxnLst>
            <a:rect l="T12" t="T13" r="T14" b="T15"/>
            <a:pathLst>
              <a:path w="348" h="98">
                <a:moveTo>
                  <a:pt x="348" y="0"/>
                </a:moveTo>
                <a:lnTo>
                  <a:pt x="304" y="17"/>
                </a:lnTo>
                <a:lnTo>
                  <a:pt x="100" y="98"/>
                </a:lnTo>
                <a:lnTo>
                  <a:pt x="0" y="98"/>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27" name="Line 403"/>
          <p:cNvSpPr>
            <a:spLocks noChangeShapeType="1"/>
          </p:cNvSpPr>
          <p:nvPr/>
        </p:nvSpPr>
        <p:spPr bwMode="auto">
          <a:xfrm flipV="1">
            <a:off x="4779963" y="1987550"/>
            <a:ext cx="1587" cy="3365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28" name="Line 404"/>
          <p:cNvSpPr>
            <a:spLocks noChangeShapeType="1"/>
          </p:cNvSpPr>
          <p:nvPr/>
        </p:nvSpPr>
        <p:spPr bwMode="auto">
          <a:xfrm flipV="1">
            <a:off x="4462463" y="1987550"/>
            <a:ext cx="1587" cy="3365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29" name="Freeform 405"/>
          <p:cNvSpPr>
            <a:spLocks/>
          </p:cNvSpPr>
          <p:nvPr/>
        </p:nvSpPr>
        <p:spPr bwMode="auto">
          <a:xfrm>
            <a:off x="5291138" y="2992438"/>
            <a:ext cx="1068387" cy="1587"/>
          </a:xfrm>
          <a:custGeom>
            <a:avLst/>
            <a:gdLst>
              <a:gd name="T0" fmla="*/ 0 w 673"/>
              <a:gd name="T1" fmla="*/ 0 h 1587"/>
              <a:gd name="T2" fmla="*/ 2147483647 w 673"/>
              <a:gd name="T3" fmla="*/ 0 h 1587"/>
              <a:gd name="T4" fmla="*/ 2147483647 w 673"/>
              <a:gd name="T5" fmla="*/ 0 h 1587"/>
              <a:gd name="T6" fmla="*/ 0 60000 65536"/>
              <a:gd name="T7" fmla="*/ 0 60000 65536"/>
              <a:gd name="T8" fmla="*/ 0 60000 65536"/>
              <a:gd name="T9" fmla="*/ 0 w 673"/>
              <a:gd name="T10" fmla="*/ 0 h 1587"/>
              <a:gd name="T11" fmla="*/ 673 w 673"/>
              <a:gd name="T12" fmla="*/ 1587 h 1587"/>
            </a:gdLst>
            <a:ahLst/>
            <a:cxnLst>
              <a:cxn ang="T6">
                <a:pos x="T0" y="T1"/>
              </a:cxn>
              <a:cxn ang="T7">
                <a:pos x="T2" y="T3"/>
              </a:cxn>
              <a:cxn ang="T8">
                <a:pos x="T4" y="T5"/>
              </a:cxn>
            </a:cxnLst>
            <a:rect l="T9" t="T10" r="T11" b="T12"/>
            <a:pathLst>
              <a:path w="673" h="1587">
                <a:moveTo>
                  <a:pt x="0" y="0"/>
                </a:moveTo>
                <a:lnTo>
                  <a:pt x="157" y="0"/>
                </a:lnTo>
                <a:lnTo>
                  <a:pt x="673"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30" name="Line 406"/>
          <p:cNvSpPr>
            <a:spLocks noChangeShapeType="1"/>
          </p:cNvSpPr>
          <p:nvPr/>
        </p:nvSpPr>
        <p:spPr bwMode="auto">
          <a:xfrm>
            <a:off x="5291138" y="2354263"/>
            <a:ext cx="1068387" cy="1587"/>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31" name="Freeform 407"/>
          <p:cNvSpPr>
            <a:spLocks/>
          </p:cNvSpPr>
          <p:nvPr/>
        </p:nvSpPr>
        <p:spPr bwMode="auto">
          <a:xfrm>
            <a:off x="5410200" y="2843213"/>
            <a:ext cx="222250" cy="252412"/>
          </a:xfrm>
          <a:custGeom>
            <a:avLst/>
            <a:gdLst>
              <a:gd name="T0" fmla="*/ 0 w 140"/>
              <a:gd name="T1" fmla="*/ 0 h 159"/>
              <a:gd name="T2" fmla="*/ 2147483647 w 140"/>
              <a:gd name="T3" fmla="*/ 2147483647 h 159"/>
              <a:gd name="T4" fmla="*/ 2147483647 w 140"/>
              <a:gd name="T5" fmla="*/ 2147483647 h 159"/>
              <a:gd name="T6" fmla="*/ 0 60000 65536"/>
              <a:gd name="T7" fmla="*/ 0 60000 65536"/>
              <a:gd name="T8" fmla="*/ 0 60000 65536"/>
              <a:gd name="T9" fmla="*/ 0 w 140"/>
              <a:gd name="T10" fmla="*/ 0 h 159"/>
              <a:gd name="T11" fmla="*/ 140 w 140"/>
              <a:gd name="T12" fmla="*/ 159 h 159"/>
            </a:gdLst>
            <a:ahLst/>
            <a:cxnLst>
              <a:cxn ang="T6">
                <a:pos x="T0" y="T1"/>
              </a:cxn>
              <a:cxn ang="T7">
                <a:pos x="T2" y="T3"/>
              </a:cxn>
              <a:cxn ang="T8">
                <a:pos x="T4" y="T5"/>
              </a:cxn>
            </a:cxnLst>
            <a:rect l="T9" t="T10" r="T11" b="T12"/>
            <a:pathLst>
              <a:path w="140" h="159">
                <a:moveTo>
                  <a:pt x="0" y="0"/>
                </a:moveTo>
                <a:lnTo>
                  <a:pt x="82" y="94"/>
                </a:lnTo>
                <a:lnTo>
                  <a:pt x="140" y="159"/>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32" name="Freeform 408"/>
          <p:cNvSpPr>
            <a:spLocks/>
          </p:cNvSpPr>
          <p:nvPr/>
        </p:nvSpPr>
        <p:spPr bwMode="auto">
          <a:xfrm>
            <a:off x="5189538" y="2595563"/>
            <a:ext cx="141287" cy="158750"/>
          </a:xfrm>
          <a:custGeom>
            <a:avLst/>
            <a:gdLst>
              <a:gd name="T0" fmla="*/ 0 w 89"/>
              <a:gd name="T1" fmla="*/ 0 h 100"/>
              <a:gd name="T2" fmla="*/ 2147483647 w 89"/>
              <a:gd name="T3" fmla="*/ 2147483647 h 100"/>
              <a:gd name="T4" fmla="*/ 2147483647 w 89"/>
              <a:gd name="T5" fmla="*/ 2147483647 h 100"/>
              <a:gd name="T6" fmla="*/ 2147483647 w 89"/>
              <a:gd name="T7" fmla="*/ 2147483647 h 100"/>
              <a:gd name="T8" fmla="*/ 0 60000 65536"/>
              <a:gd name="T9" fmla="*/ 0 60000 65536"/>
              <a:gd name="T10" fmla="*/ 0 60000 65536"/>
              <a:gd name="T11" fmla="*/ 0 60000 65536"/>
              <a:gd name="T12" fmla="*/ 0 w 89"/>
              <a:gd name="T13" fmla="*/ 0 h 100"/>
              <a:gd name="T14" fmla="*/ 89 w 89"/>
              <a:gd name="T15" fmla="*/ 100 h 100"/>
            </a:gdLst>
            <a:ahLst/>
            <a:cxnLst>
              <a:cxn ang="T8">
                <a:pos x="T0" y="T1"/>
              </a:cxn>
              <a:cxn ang="T9">
                <a:pos x="T2" y="T3"/>
              </a:cxn>
              <a:cxn ang="T10">
                <a:pos x="T4" y="T5"/>
              </a:cxn>
              <a:cxn ang="T11">
                <a:pos x="T6" y="T7"/>
              </a:cxn>
            </a:cxnLst>
            <a:rect l="T12" t="T13" r="T14" b="T15"/>
            <a:pathLst>
              <a:path w="89" h="100">
                <a:moveTo>
                  <a:pt x="0" y="0"/>
                </a:moveTo>
                <a:lnTo>
                  <a:pt x="44" y="50"/>
                </a:lnTo>
                <a:lnTo>
                  <a:pt x="89" y="10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33" name="Freeform 409"/>
          <p:cNvSpPr>
            <a:spLocks/>
          </p:cNvSpPr>
          <p:nvPr/>
        </p:nvSpPr>
        <p:spPr bwMode="auto">
          <a:xfrm>
            <a:off x="5410200" y="2781300"/>
            <a:ext cx="44450" cy="61913"/>
          </a:xfrm>
          <a:custGeom>
            <a:avLst/>
            <a:gdLst>
              <a:gd name="T0" fmla="*/ 0 w 15"/>
              <a:gd name="T1" fmla="*/ 2147483647 h 20"/>
              <a:gd name="T2" fmla="*/ 2147483647 w 15"/>
              <a:gd name="T3" fmla="*/ 2147483647 h 20"/>
              <a:gd name="T4" fmla="*/ 2147483647 w 15"/>
              <a:gd name="T5" fmla="*/ 0 h 20"/>
              <a:gd name="T6" fmla="*/ 0 60000 65536"/>
              <a:gd name="T7" fmla="*/ 0 60000 65536"/>
              <a:gd name="T8" fmla="*/ 0 60000 65536"/>
              <a:gd name="T9" fmla="*/ 0 w 15"/>
              <a:gd name="T10" fmla="*/ 0 h 20"/>
              <a:gd name="T11" fmla="*/ 15 w 15"/>
              <a:gd name="T12" fmla="*/ 20 h 20"/>
            </a:gdLst>
            <a:ahLst/>
            <a:cxnLst>
              <a:cxn ang="T6">
                <a:pos x="T0" y="T1"/>
              </a:cxn>
              <a:cxn ang="T7">
                <a:pos x="T2" y="T3"/>
              </a:cxn>
              <a:cxn ang="T8">
                <a:pos x="T4" y="T5"/>
              </a:cxn>
            </a:cxnLst>
            <a:rect l="T9" t="T10" r="T11" b="T12"/>
            <a:pathLst>
              <a:path w="15" h="20">
                <a:moveTo>
                  <a:pt x="0" y="20"/>
                </a:moveTo>
                <a:cubicBezTo>
                  <a:pt x="4" y="16"/>
                  <a:pt x="8" y="12"/>
                  <a:pt x="11" y="7"/>
                </a:cubicBezTo>
                <a:cubicBezTo>
                  <a:pt x="15" y="0"/>
                  <a:pt x="15" y="0"/>
                  <a:pt x="15" y="0"/>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34" name="Freeform 410"/>
          <p:cNvSpPr>
            <a:spLocks/>
          </p:cNvSpPr>
          <p:nvPr/>
        </p:nvSpPr>
        <p:spPr bwMode="auto">
          <a:xfrm>
            <a:off x="5291138" y="2843213"/>
            <a:ext cx="119062" cy="53975"/>
          </a:xfrm>
          <a:custGeom>
            <a:avLst/>
            <a:gdLst>
              <a:gd name="T0" fmla="*/ 0 w 39"/>
              <a:gd name="T1" fmla="*/ 2147483647 h 18"/>
              <a:gd name="T2" fmla="*/ 2147483647 w 39"/>
              <a:gd name="T3" fmla="*/ 2147483647 h 18"/>
              <a:gd name="T4" fmla="*/ 2147483647 w 39"/>
              <a:gd name="T5" fmla="*/ 0 h 18"/>
              <a:gd name="T6" fmla="*/ 0 60000 65536"/>
              <a:gd name="T7" fmla="*/ 0 60000 65536"/>
              <a:gd name="T8" fmla="*/ 0 60000 65536"/>
              <a:gd name="T9" fmla="*/ 0 w 39"/>
              <a:gd name="T10" fmla="*/ 0 h 18"/>
              <a:gd name="T11" fmla="*/ 39 w 39"/>
              <a:gd name="T12" fmla="*/ 18 h 18"/>
            </a:gdLst>
            <a:ahLst/>
            <a:cxnLst>
              <a:cxn ang="T6">
                <a:pos x="T0" y="T1"/>
              </a:cxn>
              <a:cxn ang="T7">
                <a:pos x="T2" y="T3"/>
              </a:cxn>
              <a:cxn ang="T8">
                <a:pos x="T4" y="T5"/>
              </a:cxn>
            </a:cxnLst>
            <a:rect l="T9" t="T10" r="T11" b="T12"/>
            <a:pathLst>
              <a:path w="39" h="18">
                <a:moveTo>
                  <a:pt x="0" y="18"/>
                </a:moveTo>
                <a:cubicBezTo>
                  <a:pt x="8" y="16"/>
                  <a:pt x="8" y="16"/>
                  <a:pt x="8" y="16"/>
                </a:cubicBezTo>
                <a:cubicBezTo>
                  <a:pt x="19" y="13"/>
                  <a:pt x="30" y="8"/>
                  <a:pt x="39" y="0"/>
                </a:cubicBez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35" name="Freeform 411"/>
          <p:cNvSpPr>
            <a:spLocks/>
          </p:cNvSpPr>
          <p:nvPr/>
        </p:nvSpPr>
        <p:spPr bwMode="auto">
          <a:xfrm>
            <a:off x="4048125" y="2830513"/>
            <a:ext cx="119063" cy="63500"/>
          </a:xfrm>
          <a:custGeom>
            <a:avLst/>
            <a:gdLst>
              <a:gd name="T0" fmla="*/ 2147483647 w 75"/>
              <a:gd name="T1" fmla="*/ 0 h 40"/>
              <a:gd name="T2" fmla="*/ 0 w 75"/>
              <a:gd name="T3" fmla="*/ 2147483647 h 40"/>
              <a:gd name="T4" fmla="*/ 2147483647 w 75"/>
              <a:gd name="T5" fmla="*/ 2147483647 h 40"/>
              <a:gd name="T6" fmla="*/ 2147483647 w 75"/>
              <a:gd name="T7" fmla="*/ 2147483647 h 40"/>
              <a:gd name="T8" fmla="*/ 2147483647 w 75"/>
              <a:gd name="T9" fmla="*/ 0 h 40"/>
              <a:gd name="T10" fmla="*/ 0 60000 65536"/>
              <a:gd name="T11" fmla="*/ 0 60000 65536"/>
              <a:gd name="T12" fmla="*/ 0 60000 65536"/>
              <a:gd name="T13" fmla="*/ 0 60000 65536"/>
              <a:gd name="T14" fmla="*/ 0 60000 65536"/>
              <a:gd name="T15" fmla="*/ 0 w 75"/>
              <a:gd name="T16" fmla="*/ 0 h 40"/>
              <a:gd name="T17" fmla="*/ 75 w 75"/>
              <a:gd name="T18" fmla="*/ 40 h 40"/>
            </a:gdLst>
            <a:ahLst/>
            <a:cxnLst>
              <a:cxn ang="T10">
                <a:pos x="T0" y="T1"/>
              </a:cxn>
              <a:cxn ang="T11">
                <a:pos x="T2" y="T3"/>
              </a:cxn>
              <a:cxn ang="T12">
                <a:pos x="T4" y="T5"/>
              </a:cxn>
              <a:cxn ang="T13">
                <a:pos x="T6" y="T7"/>
              </a:cxn>
              <a:cxn ang="T14">
                <a:pos x="T8" y="T9"/>
              </a:cxn>
            </a:cxnLst>
            <a:rect l="T15" t="T16" r="T17" b="T18"/>
            <a:pathLst>
              <a:path w="75" h="40">
                <a:moveTo>
                  <a:pt x="75" y="0"/>
                </a:moveTo>
                <a:lnTo>
                  <a:pt x="0" y="17"/>
                </a:lnTo>
                <a:lnTo>
                  <a:pt x="5" y="29"/>
                </a:lnTo>
                <a:lnTo>
                  <a:pt x="9" y="40"/>
                </a:lnTo>
                <a:lnTo>
                  <a:pt x="75"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36" name="Freeform 412"/>
          <p:cNvSpPr>
            <a:spLocks/>
          </p:cNvSpPr>
          <p:nvPr/>
        </p:nvSpPr>
        <p:spPr bwMode="auto">
          <a:xfrm>
            <a:off x="5110163" y="2506663"/>
            <a:ext cx="95250" cy="101600"/>
          </a:xfrm>
          <a:custGeom>
            <a:avLst/>
            <a:gdLst>
              <a:gd name="T0" fmla="*/ 0 w 60"/>
              <a:gd name="T1" fmla="*/ 0 h 64"/>
              <a:gd name="T2" fmla="*/ 2147483647 w 60"/>
              <a:gd name="T3" fmla="*/ 2147483647 h 64"/>
              <a:gd name="T4" fmla="*/ 2147483647 w 60"/>
              <a:gd name="T5" fmla="*/ 2147483647 h 64"/>
              <a:gd name="T6" fmla="*/ 2147483647 w 60"/>
              <a:gd name="T7" fmla="*/ 2147483647 h 64"/>
              <a:gd name="T8" fmla="*/ 0 w 60"/>
              <a:gd name="T9" fmla="*/ 0 h 64"/>
              <a:gd name="T10" fmla="*/ 0 60000 65536"/>
              <a:gd name="T11" fmla="*/ 0 60000 65536"/>
              <a:gd name="T12" fmla="*/ 0 60000 65536"/>
              <a:gd name="T13" fmla="*/ 0 60000 65536"/>
              <a:gd name="T14" fmla="*/ 0 60000 65536"/>
              <a:gd name="T15" fmla="*/ 0 w 60"/>
              <a:gd name="T16" fmla="*/ 0 h 64"/>
              <a:gd name="T17" fmla="*/ 60 w 60"/>
              <a:gd name="T18" fmla="*/ 64 h 64"/>
            </a:gdLst>
            <a:ahLst/>
            <a:cxnLst>
              <a:cxn ang="T10">
                <a:pos x="T0" y="T1"/>
              </a:cxn>
              <a:cxn ang="T11">
                <a:pos x="T2" y="T3"/>
              </a:cxn>
              <a:cxn ang="T12">
                <a:pos x="T4" y="T5"/>
              </a:cxn>
              <a:cxn ang="T13">
                <a:pos x="T6" y="T7"/>
              </a:cxn>
              <a:cxn ang="T14">
                <a:pos x="T8" y="T9"/>
              </a:cxn>
            </a:cxnLst>
            <a:rect l="T15" t="T16" r="T17" b="T18"/>
            <a:pathLst>
              <a:path w="60" h="64">
                <a:moveTo>
                  <a:pt x="0" y="0"/>
                </a:moveTo>
                <a:lnTo>
                  <a:pt x="40" y="64"/>
                </a:lnTo>
                <a:lnTo>
                  <a:pt x="50" y="56"/>
                </a:lnTo>
                <a:lnTo>
                  <a:pt x="60" y="48"/>
                </a:lnTo>
                <a:lnTo>
                  <a:pt x="0" y="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37" name="Freeform 413"/>
          <p:cNvSpPr>
            <a:spLocks/>
          </p:cNvSpPr>
          <p:nvPr/>
        </p:nvSpPr>
        <p:spPr bwMode="auto">
          <a:xfrm>
            <a:off x="5314950" y="2738438"/>
            <a:ext cx="95250" cy="104775"/>
          </a:xfrm>
          <a:custGeom>
            <a:avLst/>
            <a:gdLst>
              <a:gd name="T0" fmla="*/ 2147483647 w 60"/>
              <a:gd name="T1" fmla="*/ 2147483647 h 66"/>
              <a:gd name="T2" fmla="*/ 2147483647 w 60"/>
              <a:gd name="T3" fmla="*/ 2147483647 h 66"/>
              <a:gd name="T4" fmla="*/ 2147483647 w 60"/>
              <a:gd name="T5" fmla="*/ 0 h 66"/>
              <a:gd name="T6" fmla="*/ 2147483647 w 60"/>
              <a:gd name="T7" fmla="*/ 2147483647 h 66"/>
              <a:gd name="T8" fmla="*/ 0 w 60"/>
              <a:gd name="T9" fmla="*/ 2147483647 h 66"/>
              <a:gd name="T10" fmla="*/ 2147483647 w 60"/>
              <a:gd name="T11" fmla="*/ 2147483647 h 66"/>
              <a:gd name="T12" fmla="*/ 2147483647 w 60"/>
              <a:gd name="T13" fmla="*/ 2147483647 h 66"/>
              <a:gd name="T14" fmla="*/ 0 60000 65536"/>
              <a:gd name="T15" fmla="*/ 0 60000 65536"/>
              <a:gd name="T16" fmla="*/ 0 60000 65536"/>
              <a:gd name="T17" fmla="*/ 0 60000 65536"/>
              <a:gd name="T18" fmla="*/ 0 60000 65536"/>
              <a:gd name="T19" fmla="*/ 0 60000 65536"/>
              <a:gd name="T20" fmla="*/ 0 60000 65536"/>
              <a:gd name="T21" fmla="*/ 0 w 60"/>
              <a:gd name="T22" fmla="*/ 0 h 66"/>
              <a:gd name="T23" fmla="*/ 60 w 60"/>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0" h="66">
                <a:moveTo>
                  <a:pt x="60" y="66"/>
                </a:moveTo>
                <a:lnTo>
                  <a:pt x="60" y="66"/>
                </a:lnTo>
                <a:lnTo>
                  <a:pt x="19" y="0"/>
                </a:lnTo>
                <a:lnTo>
                  <a:pt x="10" y="10"/>
                </a:lnTo>
                <a:lnTo>
                  <a:pt x="0" y="18"/>
                </a:lnTo>
                <a:lnTo>
                  <a:pt x="60" y="66"/>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38" name="Freeform 414"/>
          <p:cNvSpPr>
            <a:spLocks/>
          </p:cNvSpPr>
          <p:nvPr/>
        </p:nvSpPr>
        <p:spPr bwMode="auto">
          <a:xfrm>
            <a:off x="3979863" y="2132013"/>
            <a:ext cx="1587" cy="109537"/>
          </a:xfrm>
          <a:custGeom>
            <a:avLst/>
            <a:gdLst>
              <a:gd name="T0" fmla="*/ 0 w 1587"/>
              <a:gd name="T1" fmla="*/ 2147483647 h 69"/>
              <a:gd name="T2" fmla="*/ 0 w 1587"/>
              <a:gd name="T3" fmla="*/ 0 h 69"/>
              <a:gd name="T4" fmla="*/ 0 w 1587"/>
              <a:gd name="T5" fmla="*/ 2147483647 h 69"/>
              <a:gd name="T6" fmla="*/ 0 60000 65536"/>
              <a:gd name="T7" fmla="*/ 0 60000 65536"/>
              <a:gd name="T8" fmla="*/ 0 60000 65536"/>
              <a:gd name="T9" fmla="*/ 0 w 1587"/>
              <a:gd name="T10" fmla="*/ 0 h 69"/>
              <a:gd name="T11" fmla="*/ 1587 w 1587"/>
              <a:gd name="T12" fmla="*/ 69 h 69"/>
            </a:gdLst>
            <a:ahLst/>
            <a:cxnLst>
              <a:cxn ang="T6">
                <a:pos x="T0" y="T1"/>
              </a:cxn>
              <a:cxn ang="T7">
                <a:pos x="T2" y="T3"/>
              </a:cxn>
              <a:cxn ang="T8">
                <a:pos x="T4" y="T5"/>
              </a:cxn>
            </a:cxnLst>
            <a:rect l="T9" t="T10" r="T11" b="T12"/>
            <a:pathLst>
              <a:path w="1587" h="69">
                <a:moveTo>
                  <a:pt x="0" y="69"/>
                </a:moveTo>
                <a:lnTo>
                  <a:pt x="0" y="0"/>
                </a:lnTo>
                <a:lnTo>
                  <a:pt x="0"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039" name="Line 415"/>
          <p:cNvSpPr>
            <a:spLocks noChangeShapeType="1"/>
          </p:cNvSpPr>
          <p:nvPr/>
        </p:nvSpPr>
        <p:spPr bwMode="auto">
          <a:xfrm flipV="1">
            <a:off x="3979863" y="2132013"/>
            <a:ext cx="1587" cy="109537"/>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040" name="Line 416"/>
          <p:cNvSpPr>
            <a:spLocks noChangeShapeType="1"/>
          </p:cNvSpPr>
          <p:nvPr/>
        </p:nvSpPr>
        <p:spPr bwMode="auto">
          <a:xfrm flipV="1">
            <a:off x="3979863" y="2132013"/>
            <a:ext cx="1587" cy="10953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41" name="Freeform 417"/>
          <p:cNvSpPr>
            <a:spLocks/>
          </p:cNvSpPr>
          <p:nvPr/>
        </p:nvSpPr>
        <p:spPr bwMode="auto">
          <a:xfrm>
            <a:off x="4352925" y="1858963"/>
            <a:ext cx="109538" cy="111125"/>
          </a:xfrm>
          <a:custGeom>
            <a:avLst/>
            <a:gdLst>
              <a:gd name="T0" fmla="*/ 2147483647 w 69"/>
              <a:gd name="T1" fmla="*/ 2147483647 h 70"/>
              <a:gd name="T2" fmla="*/ 2147483647 w 69"/>
              <a:gd name="T3" fmla="*/ 0 h 70"/>
              <a:gd name="T4" fmla="*/ 0 w 69"/>
              <a:gd name="T5" fmla="*/ 2147483647 h 70"/>
              <a:gd name="T6" fmla="*/ 2147483647 w 69"/>
              <a:gd name="T7" fmla="*/ 2147483647 h 70"/>
              <a:gd name="T8" fmla="*/ 0 60000 65536"/>
              <a:gd name="T9" fmla="*/ 0 60000 65536"/>
              <a:gd name="T10" fmla="*/ 0 60000 65536"/>
              <a:gd name="T11" fmla="*/ 0 60000 65536"/>
              <a:gd name="T12" fmla="*/ 0 w 69"/>
              <a:gd name="T13" fmla="*/ 0 h 70"/>
              <a:gd name="T14" fmla="*/ 69 w 69"/>
              <a:gd name="T15" fmla="*/ 70 h 70"/>
            </a:gdLst>
            <a:ahLst/>
            <a:cxnLst>
              <a:cxn ang="T8">
                <a:pos x="T0" y="T1"/>
              </a:cxn>
              <a:cxn ang="T9">
                <a:pos x="T2" y="T3"/>
              </a:cxn>
              <a:cxn ang="T10">
                <a:pos x="T4" y="T5"/>
              </a:cxn>
              <a:cxn ang="T11">
                <a:pos x="T6" y="T7"/>
              </a:cxn>
            </a:cxnLst>
            <a:rect l="T12" t="T13" r="T14" b="T15"/>
            <a:pathLst>
              <a:path w="69" h="70">
                <a:moveTo>
                  <a:pt x="69" y="70"/>
                </a:moveTo>
                <a:lnTo>
                  <a:pt x="69" y="0"/>
                </a:lnTo>
                <a:lnTo>
                  <a:pt x="0" y="35"/>
                </a:lnTo>
                <a:lnTo>
                  <a:pt x="69" y="7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042" name="Freeform 418"/>
          <p:cNvSpPr>
            <a:spLocks/>
          </p:cNvSpPr>
          <p:nvPr/>
        </p:nvSpPr>
        <p:spPr bwMode="auto">
          <a:xfrm>
            <a:off x="4352925" y="1858963"/>
            <a:ext cx="109538" cy="111125"/>
          </a:xfrm>
          <a:custGeom>
            <a:avLst/>
            <a:gdLst>
              <a:gd name="T0" fmla="*/ 2147483647 w 69"/>
              <a:gd name="T1" fmla="*/ 2147483647 h 70"/>
              <a:gd name="T2" fmla="*/ 2147483647 w 69"/>
              <a:gd name="T3" fmla="*/ 0 h 70"/>
              <a:gd name="T4" fmla="*/ 0 w 69"/>
              <a:gd name="T5" fmla="*/ 2147483647 h 70"/>
              <a:gd name="T6" fmla="*/ 2147483647 w 69"/>
              <a:gd name="T7" fmla="*/ 2147483647 h 70"/>
              <a:gd name="T8" fmla="*/ 0 60000 65536"/>
              <a:gd name="T9" fmla="*/ 0 60000 65536"/>
              <a:gd name="T10" fmla="*/ 0 60000 65536"/>
              <a:gd name="T11" fmla="*/ 0 60000 65536"/>
              <a:gd name="T12" fmla="*/ 0 w 69"/>
              <a:gd name="T13" fmla="*/ 0 h 70"/>
              <a:gd name="T14" fmla="*/ 69 w 69"/>
              <a:gd name="T15" fmla="*/ 70 h 70"/>
            </a:gdLst>
            <a:ahLst/>
            <a:cxnLst>
              <a:cxn ang="T8">
                <a:pos x="T0" y="T1"/>
              </a:cxn>
              <a:cxn ang="T9">
                <a:pos x="T2" y="T3"/>
              </a:cxn>
              <a:cxn ang="T10">
                <a:pos x="T4" y="T5"/>
              </a:cxn>
              <a:cxn ang="T11">
                <a:pos x="T6" y="T7"/>
              </a:cxn>
            </a:cxnLst>
            <a:rect l="T12" t="T13" r="T14" b="T15"/>
            <a:pathLst>
              <a:path w="69" h="70">
                <a:moveTo>
                  <a:pt x="69" y="70"/>
                </a:moveTo>
                <a:lnTo>
                  <a:pt x="69" y="0"/>
                </a:lnTo>
                <a:lnTo>
                  <a:pt x="0" y="35"/>
                </a:lnTo>
                <a:lnTo>
                  <a:pt x="69" y="70"/>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43" name="Line 419"/>
          <p:cNvSpPr>
            <a:spLocks noChangeShapeType="1"/>
          </p:cNvSpPr>
          <p:nvPr/>
        </p:nvSpPr>
        <p:spPr bwMode="auto">
          <a:xfrm flipV="1">
            <a:off x="5962650" y="452438"/>
            <a:ext cx="1588" cy="163512"/>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44" name="Line 420"/>
          <p:cNvSpPr>
            <a:spLocks noChangeShapeType="1"/>
          </p:cNvSpPr>
          <p:nvPr/>
        </p:nvSpPr>
        <p:spPr bwMode="auto">
          <a:xfrm>
            <a:off x="6075363" y="228600"/>
            <a:ext cx="1587" cy="2238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45" name="Rectangle 421"/>
          <p:cNvSpPr>
            <a:spLocks noChangeArrowheads="1"/>
          </p:cNvSpPr>
          <p:nvPr/>
        </p:nvSpPr>
        <p:spPr bwMode="auto">
          <a:xfrm>
            <a:off x="5930900" y="258763"/>
            <a:ext cx="77788"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L</a:t>
            </a:r>
            <a:endParaRPr lang="en-US" smtClean="0">
              <a:solidFill>
                <a:srgbClr val="000000"/>
              </a:solidFill>
            </a:endParaRPr>
          </a:p>
        </p:txBody>
      </p:sp>
      <p:sp>
        <p:nvSpPr>
          <p:cNvPr id="27046" name="Freeform 422"/>
          <p:cNvSpPr>
            <a:spLocks/>
          </p:cNvSpPr>
          <p:nvPr/>
        </p:nvSpPr>
        <p:spPr bwMode="auto">
          <a:xfrm>
            <a:off x="5853113" y="228600"/>
            <a:ext cx="222250" cy="223838"/>
          </a:xfrm>
          <a:custGeom>
            <a:avLst/>
            <a:gdLst>
              <a:gd name="T0" fmla="*/ 2147483647 w 140"/>
              <a:gd name="T1" fmla="*/ 2147483647 h 141"/>
              <a:gd name="T2" fmla="*/ 0 w 140"/>
              <a:gd name="T3" fmla="*/ 2147483647 h 141"/>
              <a:gd name="T4" fmla="*/ 0 w 140"/>
              <a:gd name="T5" fmla="*/ 0 h 141"/>
              <a:gd name="T6" fmla="*/ 2147483647 w 140"/>
              <a:gd name="T7" fmla="*/ 0 h 141"/>
              <a:gd name="T8" fmla="*/ 0 60000 65536"/>
              <a:gd name="T9" fmla="*/ 0 60000 65536"/>
              <a:gd name="T10" fmla="*/ 0 60000 65536"/>
              <a:gd name="T11" fmla="*/ 0 60000 65536"/>
              <a:gd name="T12" fmla="*/ 0 w 140"/>
              <a:gd name="T13" fmla="*/ 0 h 141"/>
              <a:gd name="T14" fmla="*/ 140 w 140"/>
              <a:gd name="T15" fmla="*/ 141 h 141"/>
            </a:gdLst>
            <a:ahLst/>
            <a:cxnLst>
              <a:cxn ang="T8">
                <a:pos x="T0" y="T1"/>
              </a:cxn>
              <a:cxn ang="T9">
                <a:pos x="T2" y="T3"/>
              </a:cxn>
              <a:cxn ang="T10">
                <a:pos x="T4" y="T5"/>
              </a:cxn>
              <a:cxn ang="T11">
                <a:pos x="T6" y="T7"/>
              </a:cxn>
            </a:cxnLst>
            <a:rect l="T12" t="T13" r="T14" b="T15"/>
            <a:pathLst>
              <a:path w="140" h="141">
                <a:moveTo>
                  <a:pt x="140" y="141"/>
                </a:moveTo>
                <a:lnTo>
                  <a:pt x="0" y="141"/>
                </a:lnTo>
                <a:lnTo>
                  <a:pt x="0" y="0"/>
                </a:lnTo>
                <a:lnTo>
                  <a:pt x="14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47" name="Rectangle 423"/>
          <p:cNvSpPr>
            <a:spLocks noChangeArrowheads="1"/>
          </p:cNvSpPr>
          <p:nvPr/>
        </p:nvSpPr>
        <p:spPr bwMode="auto">
          <a:xfrm>
            <a:off x="5822950" y="1924050"/>
            <a:ext cx="93663"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K</a:t>
            </a:r>
            <a:endParaRPr lang="en-US" smtClean="0">
              <a:solidFill>
                <a:srgbClr val="000000"/>
              </a:solidFill>
            </a:endParaRPr>
          </a:p>
        </p:txBody>
      </p:sp>
      <p:sp>
        <p:nvSpPr>
          <p:cNvPr id="27048" name="Freeform 424"/>
          <p:cNvSpPr>
            <a:spLocks/>
          </p:cNvSpPr>
          <p:nvPr/>
        </p:nvSpPr>
        <p:spPr bwMode="auto">
          <a:xfrm>
            <a:off x="5748338" y="1895475"/>
            <a:ext cx="223837" cy="223838"/>
          </a:xfrm>
          <a:custGeom>
            <a:avLst/>
            <a:gdLst>
              <a:gd name="T0" fmla="*/ 2147483647 w 141"/>
              <a:gd name="T1" fmla="*/ 2147483647 h 141"/>
              <a:gd name="T2" fmla="*/ 0 w 141"/>
              <a:gd name="T3" fmla="*/ 2147483647 h 141"/>
              <a:gd name="T4" fmla="*/ 0 w 141"/>
              <a:gd name="T5" fmla="*/ 0 h 141"/>
              <a:gd name="T6" fmla="*/ 0 60000 65536"/>
              <a:gd name="T7" fmla="*/ 0 60000 65536"/>
              <a:gd name="T8" fmla="*/ 0 60000 65536"/>
              <a:gd name="T9" fmla="*/ 0 w 141"/>
              <a:gd name="T10" fmla="*/ 0 h 141"/>
              <a:gd name="T11" fmla="*/ 141 w 141"/>
              <a:gd name="T12" fmla="*/ 141 h 141"/>
            </a:gdLst>
            <a:ahLst/>
            <a:cxnLst>
              <a:cxn ang="T6">
                <a:pos x="T0" y="T1"/>
              </a:cxn>
              <a:cxn ang="T7">
                <a:pos x="T2" y="T3"/>
              </a:cxn>
              <a:cxn ang="T8">
                <a:pos x="T4" y="T5"/>
              </a:cxn>
            </a:cxnLst>
            <a:rect l="T9" t="T10" r="T11" b="T12"/>
            <a:pathLst>
              <a:path w="141" h="141">
                <a:moveTo>
                  <a:pt x="141" y="141"/>
                </a:moveTo>
                <a:lnTo>
                  <a:pt x="0" y="141"/>
                </a:lnTo>
                <a:lnTo>
                  <a:pt x="0" y="0"/>
                </a:lnTo>
              </a:path>
            </a:pathLst>
          </a:custGeom>
          <a:noFill/>
          <a:ln w="127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49" name="Line 425"/>
          <p:cNvSpPr>
            <a:spLocks noChangeShapeType="1"/>
          </p:cNvSpPr>
          <p:nvPr/>
        </p:nvSpPr>
        <p:spPr bwMode="auto">
          <a:xfrm flipV="1">
            <a:off x="5861050" y="2119313"/>
            <a:ext cx="1588" cy="23495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50" name="Line 426"/>
          <p:cNvSpPr>
            <a:spLocks noChangeShapeType="1"/>
          </p:cNvSpPr>
          <p:nvPr/>
        </p:nvSpPr>
        <p:spPr bwMode="auto">
          <a:xfrm>
            <a:off x="5972175" y="1895475"/>
            <a:ext cx="1588" cy="22383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51" name="Line 427"/>
          <p:cNvSpPr>
            <a:spLocks noChangeShapeType="1"/>
          </p:cNvSpPr>
          <p:nvPr/>
        </p:nvSpPr>
        <p:spPr bwMode="auto">
          <a:xfrm>
            <a:off x="5748338" y="1895475"/>
            <a:ext cx="223837" cy="1588"/>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52" name="Line 428"/>
          <p:cNvSpPr>
            <a:spLocks noChangeShapeType="1"/>
          </p:cNvSpPr>
          <p:nvPr/>
        </p:nvSpPr>
        <p:spPr bwMode="auto">
          <a:xfrm flipV="1">
            <a:off x="5751513" y="2732088"/>
            <a:ext cx="1587" cy="254000"/>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53" name="Rectangle 429"/>
          <p:cNvSpPr>
            <a:spLocks noChangeArrowheads="1"/>
          </p:cNvSpPr>
          <p:nvPr/>
        </p:nvSpPr>
        <p:spPr bwMode="auto">
          <a:xfrm>
            <a:off x="5641975" y="2509838"/>
            <a:ext cx="222250" cy="222250"/>
          </a:xfrm>
          <a:prstGeom prst="rect">
            <a:avLst/>
          </a:prstGeom>
          <a:noFill/>
          <a:ln w="12700"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54" name="Rectangle 430"/>
          <p:cNvSpPr>
            <a:spLocks noChangeArrowheads="1"/>
          </p:cNvSpPr>
          <p:nvPr/>
        </p:nvSpPr>
        <p:spPr bwMode="auto">
          <a:xfrm>
            <a:off x="5703888" y="2536825"/>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H</a:t>
            </a:r>
            <a:endParaRPr lang="en-US" smtClean="0">
              <a:solidFill>
                <a:srgbClr val="000000"/>
              </a:solidFill>
            </a:endParaRPr>
          </a:p>
        </p:txBody>
      </p:sp>
      <p:sp>
        <p:nvSpPr>
          <p:cNvPr id="27055" name="Freeform 431"/>
          <p:cNvSpPr>
            <a:spLocks/>
          </p:cNvSpPr>
          <p:nvPr/>
        </p:nvSpPr>
        <p:spPr bwMode="auto">
          <a:xfrm>
            <a:off x="5907088" y="506413"/>
            <a:ext cx="112712" cy="109537"/>
          </a:xfrm>
          <a:custGeom>
            <a:avLst/>
            <a:gdLst>
              <a:gd name="T0" fmla="*/ 2147483647 w 71"/>
              <a:gd name="T1" fmla="*/ 2147483647 h 69"/>
              <a:gd name="T2" fmla="*/ 0 w 71"/>
              <a:gd name="T3" fmla="*/ 2147483647 h 69"/>
              <a:gd name="T4" fmla="*/ 2147483647 w 71"/>
              <a:gd name="T5" fmla="*/ 0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0" y="69"/>
                </a:lnTo>
                <a:lnTo>
                  <a:pt x="35" y="0"/>
                </a:lnTo>
                <a:lnTo>
                  <a:pt x="71"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056" name="Freeform 432"/>
          <p:cNvSpPr>
            <a:spLocks/>
          </p:cNvSpPr>
          <p:nvPr/>
        </p:nvSpPr>
        <p:spPr bwMode="auto">
          <a:xfrm>
            <a:off x="5907088" y="506413"/>
            <a:ext cx="112712" cy="109537"/>
          </a:xfrm>
          <a:custGeom>
            <a:avLst/>
            <a:gdLst>
              <a:gd name="T0" fmla="*/ 2147483647 w 71"/>
              <a:gd name="T1" fmla="*/ 2147483647 h 69"/>
              <a:gd name="T2" fmla="*/ 0 w 71"/>
              <a:gd name="T3" fmla="*/ 2147483647 h 69"/>
              <a:gd name="T4" fmla="*/ 2147483647 w 71"/>
              <a:gd name="T5" fmla="*/ 0 h 69"/>
              <a:gd name="T6" fmla="*/ 2147483647 w 71"/>
              <a:gd name="T7" fmla="*/ 2147483647 h 69"/>
              <a:gd name="T8" fmla="*/ 0 60000 65536"/>
              <a:gd name="T9" fmla="*/ 0 60000 65536"/>
              <a:gd name="T10" fmla="*/ 0 60000 65536"/>
              <a:gd name="T11" fmla="*/ 0 60000 65536"/>
              <a:gd name="T12" fmla="*/ 0 w 71"/>
              <a:gd name="T13" fmla="*/ 0 h 69"/>
              <a:gd name="T14" fmla="*/ 71 w 71"/>
              <a:gd name="T15" fmla="*/ 69 h 69"/>
            </a:gdLst>
            <a:ahLst/>
            <a:cxnLst>
              <a:cxn ang="T8">
                <a:pos x="T0" y="T1"/>
              </a:cxn>
              <a:cxn ang="T9">
                <a:pos x="T2" y="T3"/>
              </a:cxn>
              <a:cxn ang="T10">
                <a:pos x="T4" y="T5"/>
              </a:cxn>
              <a:cxn ang="T11">
                <a:pos x="T6" y="T7"/>
              </a:cxn>
            </a:cxnLst>
            <a:rect l="T12" t="T13" r="T14" b="T15"/>
            <a:pathLst>
              <a:path w="71" h="69">
                <a:moveTo>
                  <a:pt x="71" y="69"/>
                </a:moveTo>
                <a:lnTo>
                  <a:pt x="0" y="69"/>
                </a:lnTo>
                <a:lnTo>
                  <a:pt x="35" y="0"/>
                </a:lnTo>
                <a:lnTo>
                  <a:pt x="71"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57" name="Freeform 433"/>
          <p:cNvSpPr>
            <a:spLocks/>
          </p:cNvSpPr>
          <p:nvPr/>
        </p:nvSpPr>
        <p:spPr bwMode="auto">
          <a:xfrm>
            <a:off x="5807075" y="2244725"/>
            <a:ext cx="109538" cy="109538"/>
          </a:xfrm>
          <a:custGeom>
            <a:avLst/>
            <a:gdLst>
              <a:gd name="T0" fmla="*/ 2147483647 w 69"/>
              <a:gd name="T1" fmla="*/ 2147483647 h 69"/>
              <a:gd name="T2" fmla="*/ 0 w 69"/>
              <a:gd name="T3" fmla="*/ 2147483647 h 69"/>
              <a:gd name="T4" fmla="*/ 2147483647 w 69"/>
              <a:gd name="T5" fmla="*/ 0 h 69"/>
              <a:gd name="T6" fmla="*/ 2147483647 w 69"/>
              <a:gd name="T7" fmla="*/ 2147483647 h 69"/>
              <a:gd name="T8" fmla="*/ 0 60000 65536"/>
              <a:gd name="T9" fmla="*/ 0 60000 65536"/>
              <a:gd name="T10" fmla="*/ 0 60000 65536"/>
              <a:gd name="T11" fmla="*/ 0 60000 65536"/>
              <a:gd name="T12" fmla="*/ 0 w 69"/>
              <a:gd name="T13" fmla="*/ 0 h 69"/>
              <a:gd name="T14" fmla="*/ 69 w 69"/>
              <a:gd name="T15" fmla="*/ 69 h 69"/>
            </a:gdLst>
            <a:ahLst/>
            <a:cxnLst>
              <a:cxn ang="T8">
                <a:pos x="T0" y="T1"/>
              </a:cxn>
              <a:cxn ang="T9">
                <a:pos x="T2" y="T3"/>
              </a:cxn>
              <a:cxn ang="T10">
                <a:pos x="T4" y="T5"/>
              </a:cxn>
              <a:cxn ang="T11">
                <a:pos x="T6" y="T7"/>
              </a:cxn>
            </a:cxnLst>
            <a:rect l="T12" t="T13" r="T14" b="T15"/>
            <a:pathLst>
              <a:path w="69" h="69">
                <a:moveTo>
                  <a:pt x="69" y="69"/>
                </a:moveTo>
                <a:lnTo>
                  <a:pt x="0" y="69"/>
                </a:lnTo>
                <a:lnTo>
                  <a:pt x="34" y="0"/>
                </a:lnTo>
                <a:lnTo>
                  <a:pt x="69"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058" name="Freeform 434"/>
          <p:cNvSpPr>
            <a:spLocks/>
          </p:cNvSpPr>
          <p:nvPr/>
        </p:nvSpPr>
        <p:spPr bwMode="auto">
          <a:xfrm>
            <a:off x="5807075" y="2244725"/>
            <a:ext cx="109538" cy="109538"/>
          </a:xfrm>
          <a:custGeom>
            <a:avLst/>
            <a:gdLst>
              <a:gd name="T0" fmla="*/ 2147483647 w 69"/>
              <a:gd name="T1" fmla="*/ 2147483647 h 69"/>
              <a:gd name="T2" fmla="*/ 0 w 69"/>
              <a:gd name="T3" fmla="*/ 2147483647 h 69"/>
              <a:gd name="T4" fmla="*/ 2147483647 w 69"/>
              <a:gd name="T5" fmla="*/ 0 h 69"/>
              <a:gd name="T6" fmla="*/ 2147483647 w 69"/>
              <a:gd name="T7" fmla="*/ 2147483647 h 69"/>
              <a:gd name="T8" fmla="*/ 0 60000 65536"/>
              <a:gd name="T9" fmla="*/ 0 60000 65536"/>
              <a:gd name="T10" fmla="*/ 0 60000 65536"/>
              <a:gd name="T11" fmla="*/ 0 60000 65536"/>
              <a:gd name="T12" fmla="*/ 0 w 69"/>
              <a:gd name="T13" fmla="*/ 0 h 69"/>
              <a:gd name="T14" fmla="*/ 69 w 69"/>
              <a:gd name="T15" fmla="*/ 69 h 69"/>
            </a:gdLst>
            <a:ahLst/>
            <a:cxnLst>
              <a:cxn ang="T8">
                <a:pos x="T0" y="T1"/>
              </a:cxn>
              <a:cxn ang="T9">
                <a:pos x="T2" y="T3"/>
              </a:cxn>
              <a:cxn ang="T10">
                <a:pos x="T4" y="T5"/>
              </a:cxn>
              <a:cxn ang="T11">
                <a:pos x="T6" y="T7"/>
              </a:cxn>
            </a:cxnLst>
            <a:rect l="T12" t="T13" r="T14" b="T15"/>
            <a:pathLst>
              <a:path w="69" h="69">
                <a:moveTo>
                  <a:pt x="69" y="69"/>
                </a:moveTo>
                <a:lnTo>
                  <a:pt x="0" y="69"/>
                </a:lnTo>
                <a:lnTo>
                  <a:pt x="34" y="0"/>
                </a:lnTo>
                <a:lnTo>
                  <a:pt x="69"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59" name="Freeform 435"/>
          <p:cNvSpPr>
            <a:spLocks/>
          </p:cNvSpPr>
          <p:nvPr/>
        </p:nvSpPr>
        <p:spPr bwMode="auto">
          <a:xfrm>
            <a:off x="5695950" y="2876550"/>
            <a:ext cx="114300" cy="109538"/>
          </a:xfrm>
          <a:custGeom>
            <a:avLst/>
            <a:gdLst>
              <a:gd name="T0" fmla="*/ 2147483647 w 72"/>
              <a:gd name="T1" fmla="*/ 2147483647 h 69"/>
              <a:gd name="T2" fmla="*/ 0 w 72"/>
              <a:gd name="T3" fmla="*/ 2147483647 h 69"/>
              <a:gd name="T4" fmla="*/ 2147483647 w 72"/>
              <a:gd name="T5" fmla="*/ 0 h 69"/>
              <a:gd name="T6" fmla="*/ 2147483647 w 72"/>
              <a:gd name="T7" fmla="*/ 2147483647 h 69"/>
              <a:gd name="T8" fmla="*/ 0 60000 65536"/>
              <a:gd name="T9" fmla="*/ 0 60000 65536"/>
              <a:gd name="T10" fmla="*/ 0 60000 65536"/>
              <a:gd name="T11" fmla="*/ 0 60000 65536"/>
              <a:gd name="T12" fmla="*/ 0 w 72"/>
              <a:gd name="T13" fmla="*/ 0 h 69"/>
              <a:gd name="T14" fmla="*/ 72 w 72"/>
              <a:gd name="T15" fmla="*/ 69 h 69"/>
            </a:gdLst>
            <a:ahLst/>
            <a:cxnLst>
              <a:cxn ang="T8">
                <a:pos x="T0" y="T1"/>
              </a:cxn>
              <a:cxn ang="T9">
                <a:pos x="T2" y="T3"/>
              </a:cxn>
              <a:cxn ang="T10">
                <a:pos x="T4" y="T5"/>
              </a:cxn>
              <a:cxn ang="T11">
                <a:pos x="T6" y="T7"/>
              </a:cxn>
            </a:cxnLst>
            <a:rect l="T12" t="T13" r="T14" b="T15"/>
            <a:pathLst>
              <a:path w="72" h="69">
                <a:moveTo>
                  <a:pt x="72" y="69"/>
                </a:moveTo>
                <a:lnTo>
                  <a:pt x="0" y="69"/>
                </a:lnTo>
                <a:lnTo>
                  <a:pt x="35" y="0"/>
                </a:lnTo>
                <a:lnTo>
                  <a:pt x="72" y="6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060" name="Freeform 436"/>
          <p:cNvSpPr>
            <a:spLocks/>
          </p:cNvSpPr>
          <p:nvPr/>
        </p:nvSpPr>
        <p:spPr bwMode="auto">
          <a:xfrm>
            <a:off x="5695950" y="2876550"/>
            <a:ext cx="114300" cy="109538"/>
          </a:xfrm>
          <a:custGeom>
            <a:avLst/>
            <a:gdLst>
              <a:gd name="T0" fmla="*/ 2147483647 w 72"/>
              <a:gd name="T1" fmla="*/ 2147483647 h 69"/>
              <a:gd name="T2" fmla="*/ 0 w 72"/>
              <a:gd name="T3" fmla="*/ 2147483647 h 69"/>
              <a:gd name="T4" fmla="*/ 2147483647 w 72"/>
              <a:gd name="T5" fmla="*/ 0 h 69"/>
              <a:gd name="T6" fmla="*/ 2147483647 w 72"/>
              <a:gd name="T7" fmla="*/ 2147483647 h 69"/>
              <a:gd name="T8" fmla="*/ 0 60000 65536"/>
              <a:gd name="T9" fmla="*/ 0 60000 65536"/>
              <a:gd name="T10" fmla="*/ 0 60000 65536"/>
              <a:gd name="T11" fmla="*/ 0 60000 65536"/>
              <a:gd name="T12" fmla="*/ 0 w 72"/>
              <a:gd name="T13" fmla="*/ 0 h 69"/>
              <a:gd name="T14" fmla="*/ 72 w 72"/>
              <a:gd name="T15" fmla="*/ 69 h 69"/>
            </a:gdLst>
            <a:ahLst/>
            <a:cxnLst>
              <a:cxn ang="T8">
                <a:pos x="T0" y="T1"/>
              </a:cxn>
              <a:cxn ang="T9">
                <a:pos x="T2" y="T3"/>
              </a:cxn>
              <a:cxn ang="T10">
                <a:pos x="T4" y="T5"/>
              </a:cxn>
              <a:cxn ang="T11">
                <a:pos x="T6" y="T7"/>
              </a:cxn>
            </a:cxnLst>
            <a:rect l="T12" t="T13" r="T14" b="T15"/>
            <a:pathLst>
              <a:path w="72" h="69">
                <a:moveTo>
                  <a:pt x="72" y="69"/>
                </a:moveTo>
                <a:lnTo>
                  <a:pt x="0" y="69"/>
                </a:lnTo>
                <a:lnTo>
                  <a:pt x="35" y="0"/>
                </a:lnTo>
                <a:lnTo>
                  <a:pt x="72" y="69"/>
                </a:lnTo>
                <a:close/>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61" name="Rectangle 437"/>
          <p:cNvSpPr>
            <a:spLocks noChangeArrowheads="1"/>
          </p:cNvSpPr>
          <p:nvPr/>
        </p:nvSpPr>
        <p:spPr bwMode="auto">
          <a:xfrm>
            <a:off x="3370263" y="1725613"/>
            <a:ext cx="222250" cy="219075"/>
          </a:xfrm>
          <a:prstGeom prst="rect">
            <a:avLst/>
          </a:prstGeom>
          <a:solidFill>
            <a:srgbClr val="F9ED25"/>
          </a:solidFill>
          <a:ln w="12700">
            <a:solidFill>
              <a:srgbClr val="000000"/>
            </a:solidFill>
            <a:miter lim="800000"/>
            <a:headEnd/>
            <a:tailEnd/>
          </a:ln>
        </p:spPr>
        <p:txBody>
          <a:bodyPr/>
          <a:lstStyle/>
          <a:p>
            <a:pPr fontAlgn="base">
              <a:spcBef>
                <a:spcPct val="0"/>
              </a:spcBef>
              <a:spcAft>
                <a:spcPct val="0"/>
              </a:spcAft>
            </a:pPr>
            <a:endParaRPr lang="en-US" smtClean="0">
              <a:solidFill>
                <a:srgbClr val="000000"/>
              </a:solidFill>
            </a:endParaRPr>
          </a:p>
        </p:txBody>
      </p:sp>
      <p:sp>
        <p:nvSpPr>
          <p:cNvPr id="27062" name="Line 438"/>
          <p:cNvSpPr>
            <a:spLocks noChangeShapeType="1"/>
          </p:cNvSpPr>
          <p:nvPr/>
        </p:nvSpPr>
        <p:spPr bwMode="auto">
          <a:xfrm flipV="1">
            <a:off x="3482975" y="1947863"/>
            <a:ext cx="1588" cy="174625"/>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63" name="Rectangle 439"/>
          <p:cNvSpPr>
            <a:spLocks noChangeArrowheads="1"/>
          </p:cNvSpPr>
          <p:nvPr/>
        </p:nvSpPr>
        <p:spPr bwMode="auto">
          <a:xfrm>
            <a:off x="3443288" y="1763713"/>
            <a:ext cx="10160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100" smtClean="0">
                <a:solidFill>
                  <a:srgbClr val="000000"/>
                </a:solidFill>
              </a:rPr>
              <a:t>N</a:t>
            </a:r>
            <a:endParaRPr lang="en-US" smtClean="0">
              <a:solidFill>
                <a:srgbClr val="000000"/>
              </a:solidFill>
            </a:endParaRPr>
          </a:p>
        </p:txBody>
      </p:sp>
      <p:sp>
        <p:nvSpPr>
          <p:cNvPr id="27064" name="Line 440"/>
          <p:cNvSpPr>
            <a:spLocks noChangeShapeType="1"/>
          </p:cNvSpPr>
          <p:nvPr/>
        </p:nvSpPr>
        <p:spPr bwMode="auto">
          <a:xfrm>
            <a:off x="3373438" y="1725613"/>
            <a:ext cx="1587" cy="22225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65" name="Freeform 441"/>
          <p:cNvSpPr>
            <a:spLocks/>
          </p:cNvSpPr>
          <p:nvPr/>
        </p:nvSpPr>
        <p:spPr bwMode="auto">
          <a:xfrm>
            <a:off x="3373438" y="1725613"/>
            <a:ext cx="222250" cy="222250"/>
          </a:xfrm>
          <a:custGeom>
            <a:avLst/>
            <a:gdLst>
              <a:gd name="T0" fmla="*/ 0 w 140"/>
              <a:gd name="T1" fmla="*/ 2147483647 h 140"/>
              <a:gd name="T2" fmla="*/ 2147483647 w 140"/>
              <a:gd name="T3" fmla="*/ 2147483647 h 140"/>
              <a:gd name="T4" fmla="*/ 2147483647 w 140"/>
              <a:gd name="T5" fmla="*/ 0 h 140"/>
              <a:gd name="T6" fmla="*/ 0 w 140"/>
              <a:gd name="T7" fmla="*/ 0 h 140"/>
              <a:gd name="T8" fmla="*/ 0 60000 65536"/>
              <a:gd name="T9" fmla="*/ 0 60000 65536"/>
              <a:gd name="T10" fmla="*/ 0 60000 65536"/>
              <a:gd name="T11" fmla="*/ 0 60000 65536"/>
              <a:gd name="T12" fmla="*/ 0 w 140"/>
              <a:gd name="T13" fmla="*/ 0 h 140"/>
              <a:gd name="T14" fmla="*/ 140 w 140"/>
              <a:gd name="T15" fmla="*/ 140 h 140"/>
            </a:gdLst>
            <a:ahLst/>
            <a:cxnLst>
              <a:cxn ang="T8">
                <a:pos x="T0" y="T1"/>
              </a:cxn>
              <a:cxn ang="T9">
                <a:pos x="T2" y="T3"/>
              </a:cxn>
              <a:cxn ang="T10">
                <a:pos x="T4" y="T5"/>
              </a:cxn>
              <a:cxn ang="T11">
                <a:pos x="T6" y="T7"/>
              </a:cxn>
            </a:cxnLst>
            <a:rect l="T12" t="T13" r="T14" b="T15"/>
            <a:pathLst>
              <a:path w="140" h="140">
                <a:moveTo>
                  <a:pt x="0" y="140"/>
                </a:moveTo>
                <a:lnTo>
                  <a:pt x="140" y="140"/>
                </a:lnTo>
                <a:lnTo>
                  <a:pt x="140" y="0"/>
                </a:lnTo>
                <a:lnTo>
                  <a:pt x="0" y="0"/>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66" name="Freeform 442"/>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2147483647 w 71"/>
              <a:gd name="T7" fmla="*/ 2147483647 h 71"/>
              <a:gd name="T8" fmla="*/ 0 60000 65536"/>
              <a:gd name="T9" fmla="*/ 0 60000 65536"/>
              <a:gd name="T10" fmla="*/ 0 60000 65536"/>
              <a:gd name="T11" fmla="*/ 0 60000 65536"/>
              <a:gd name="T12" fmla="*/ 0 w 71"/>
              <a:gd name="T13" fmla="*/ 0 h 71"/>
              <a:gd name="T14" fmla="*/ 71 w 71"/>
              <a:gd name="T15" fmla="*/ 71 h 71"/>
            </a:gdLst>
            <a:ahLst/>
            <a:cxnLst>
              <a:cxn ang="T8">
                <a:pos x="T0" y="T1"/>
              </a:cxn>
              <a:cxn ang="T9">
                <a:pos x="T2" y="T3"/>
              </a:cxn>
              <a:cxn ang="T10">
                <a:pos x="T4" y="T5"/>
              </a:cxn>
              <a:cxn ang="T11">
                <a:pos x="T6" y="T7"/>
              </a:cxn>
            </a:cxnLst>
            <a:rect l="T12" t="T13" r="T14" b="T15"/>
            <a:pathLst>
              <a:path w="71" h="71">
                <a:moveTo>
                  <a:pt x="71" y="71"/>
                </a:moveTo>
                <a:lnTo>
                  <a:pt x="35" y="0"/>
                </a:lnTo>
                <a:lnTo>
                  <a:pt x="0" y="71"/>
                </a:lnTo>
                <a:lnTo>
                  <a:pt x="71" y="7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067" name="Freeform 443"/>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0 60000 65536"/>
              <a:gd name="T7" fmla="*/ 0 60000 65536"/>
              <a:gd name="T8" fmla="*/ 0 60000 65536"/>
              <a:gd name="T9" fmla="*/ 0 w 71"/>
              <a:gd name="T10" fmla="*/ 0 h 71"/>
              <a:gd name="T11" fmla="*/ 71 w 71"/>
              <a:gd name="T12" fmla="*/ 71 h 71"/>
            </a:gdLst>
            <a:ahLst/>
            <a:cxnLst>
              <a:cxn ang="T6">
                <a:pos x="T0" y="T1"/>
              </a:cxn>
              <a:cxn ang="T7">
                <a:pos x="T2" y="T3"/>
              </a:cxn>
              <a:cxn ang="T8">
                <a:pos x="T4" y="T5"/>
              </a:cxn>
            </a:cxnLst>
            <a:rect l="T9" t="T10" r="T11" b="T12"/>
            <a:pathLst>
              <a:path w="71" h="71">
                <a:moveTo>
                  <a:pt x="71" y="71"/>
                </a:moveTo>
                <a:lnTo>
                  <a:pt x="35" y="0"/>
                </a:lnTo>
                <a:lnTo>
                  <a:pt x="0" y="7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068" name="Freeform 444"/>
          <p:cNvSpPr>
            <a:spLocks/>
          </p:cNvSpPr>
          <p:nvPr/>
        </p:nvSpPr>
        <p:spPr bwMode="auto">
          <a:xfrm>
            <a:off x="3427413" y="2009775"/>
            <a:ext cx="112712" cy="112713"/>
          </a:xfrm>
          <a:custGeom>
            <a:avLst/>
            <a:gdLst>
              <a:gd name="T0" fmla="*/ 2147483647 w 71"/>
              <a:gd name="T1" fmla="*/ 2147483647 h 71"/>
              <a:gd name="T2" fmla="*/ 2147483647 w 71"/>
              <a:gd name="T3" fmla="*/ 0 h 71"/>
              <a:gd name="T4" fmla="*/ 0 w 71"/>
              <a:gd name="T5" fmla="*/ 2147483647 h 71"/>
              <a:gd name="T6" fmla="*/ 0 60000 65536"/>
              <a:gd name="T7" fmla="*/ 0 60000 65536"/>
              <a:gd name="T8" fmla="*/ 0 60000 65536"/>
              <a:gd name="T9" fmla="*/ 0 w 71"/>
              <a:gd name="T10" fmla="*/ 0 h 71"/>
              <a:gd name="T11" fmla="*/ 71 w 71"/>
              <a:gd name="T12" fmla="*/ 71 h 71"/>
            </a:gdLst>
            <a:ahLst/>
            <a:cxnLst>
              <a:cxn ang="T6">
                <a:pos x="T0" y="T1"/>
              </a:cxn>
              <a:cxn ang="T7">
                <a:pos x="T2" y="T3"/>
              </a:cxn>
              <a:cxn ang="T8">
                <a:pos x="T4" y="T5"/>
              </a:cxn>
            </a:cxnLst>
            <a:rect l="T9" t="T10" r="T11" b="T12"/>
            <a:pathLst>
              <a:path w="71" h="71">
                <a:moveTo>
                  <a:pt x="71" y="71"/>
                </a:moveTo>
                <a:lnTo>
                  <a:pt x="35" y="0"/>
                </a:lnTo>
                <a:lnTo>
                  <a:pt x="0" y="71"/>
                </a:lnTo>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069" name="Line 445"/>
          <p:cNvSpPr>
            <a:spLocks noChangeShapeType="1"/>
          </p:cNvSpPr>
          <p:nvPr/>
        </p:nvSpPr>
        <p:spPr bwMode="auto">
          <a:xfrm>
            <a:off x="3513138" y="2103438"/>
            <a:ext cx="373062" cy="9842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70" name="Freeform 446"/>
          <p:cNvSpPr>
            <a:spLocks/>
          </p:cNvSpPr>
          <p:nvPr/>
        </p:nvSpPr>
        <p:spPr bwMode="auto">
          <a:xfrm>
            <a:off x="3852863" y="2162175"/>
            <a:ext cx="136525" cy="66675"/>
          </a:xfrm>
          <a:custGeom>
            <a:avLst/>
            <a:gdLst>
              <a:gd name="T0" fmla="*/ 0 w 86"/>
              <a:gd name="T1" fmla="*/ 2147483647 h 42"/>
              <a:gd name="T2" fmla="*/ 2147483647 w 86"/>
              <a:gd name="T3" fmla="*/ 2147483647 h 42"/>
              <a:gd name="T4" fmla="*/ 2147483647 w 86"/>
              <a:gd name="T5" fmla="*/ 0 h 42"/>
              <a:gd name="T6" fmla="*/ 0 w 86"/>
              <a:gd name="T7" fmla="*/ 2147483647 h 42"/>
              <a:gd name="T8" fmla="*/ 0 60000 65536"/>
              <a:gd name="T9" fmla="*/ 0 60000 65536"/>
              <a:gd name="T10" fmla="*/ 0 60000 65536"/>
              <a:gd name="T11" fmla="*/ 0 60000 65536"/>
              <a:gd name="T12" fmla="*/ 0 w 86"/>
              <a:gd name="T13" fmla="*/ 0 h 42"/>
              <a:gd name="T14" fmla="*/ 86 w 86"/>
              <a:gd name="T15" fmla="*/ 42 h 42"/>
            </a:gdLst>
            <a:ahLst/>
            <a:cxnLst>
              <a:cxn ang="T8">
                <a:pos x="T0" y="T1"/>
              </a:cxn>
              <a:cxn ang="T9">
                <a:pos x="T2" y="T3"/>
              </a:cxn>
              <a:cxn ang="T10">
                <a:pos x="T4" y="T5"/>
              </a:cxn>
              <a:cxn ang="T11">
                <a:pos x="T6" y="T7"/>
              </a:cxn>
            </a:cxnLst>
            <a:rect l="T12" t="T13" r="T14" b="T15"/>
            <a:pathLst>
              <a:path w="86" h="42">
                <a:moveTo>
                  <a:pt x="0" y="42"/>
                </a:moveTo>
                <a:lnTo>
                  <a:pt x="86" y="42"/>
                </a:lnTo>
                <a:lnTo>
                  <a:pt x="11" y="0"/>
                </a:lnTo>
                <a:lnTo>
                  <a:pt x="0" y="4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071" name="Line 447"/>
          <p:cNvSpPr>
            <a:spLocks noChangeShapeType="1"/>
          </p:cNvSpPr>
          <p:nvPr/>
        </p:nvSpPr>
        <p:spPr bwMode="auto">
          <a:xfrm flipH="1">
            <a:off x="3421063" y="2112963"/>
            <a:ext cx="119062" cy="1587"/>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72" name="Line 448"/>
          <p:cNvSpPr>
            <a:spLocks noChangeShapeType="1"/>
          </p:cNvSpPr>
          <p:nvPr/>
        </p:nvSpPr>
        <p:spPr bwMode="auto">
          <a:xfrm>
            <a:off x="1846263" y="3171825"/>
            <a:ext cx="1587" cy="1588"/>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073" name="Rectangle 449"/>
          <p:cNvSpPr>
            <a:spLocks noChangeArrowheads="1"/>
          </p:cNvSpPr>
          <p:nvPr/>
        </p:nvSpPr>
        <p:spPr bwMode="auto">
          <a:xfrm>
            <a:off x="544513" y="3276600"/>
            <a:ext cx="1095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7074" name="Rectangle 450"/>
          <p:cNvSpPr>
            <a:spLocks noChangeArrowheads="1"/>
          </p:cNvSpPr>
          <p:nvPr/>
        </p:nvSpPr>
        <p:spPr bwMode="auto">
          <a:xfrm>
            <a:off x="6508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075" name="Rectangle 451"/>
          <p:cNvSpPr>
            <a:spLocks noChangeArrowheads="1"/>
          </p:cNvSpPr>
          <p:nvPr/>
        </p:nvSpPr>
        <p:spPr bwMode="auto">
          <a:xfrm>
            <a:off x="72390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076" name="Rectangle 452"/>
          <p:cNvSpPr>
            <a:spLocks noChangeArrowheads="1"/>
          </p:cNvSpPr>
          <p:nvPr/>
        </p:nvSpPr>
        <p:spPr bwMode="auto">
          <a:xfrm>
            <a:off x="7731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077" name="Rectangle 453"/>
          <p:cNvSpPr>
            <a:spLocks noChangeArrowheads="1"/>
          </p:cNvSpPr>
          <p:nvPr/>
        </p:nvSpPr>
        <p:spPr bwMode="auto">
          <a:xfrm>
            <a:off x="854075"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7078" name="Rectangle 454"/>
          <p:cNvSpPr>
            <a:spLocks noChangeArrowheads="1"/>
          </p:cNvSpPr>
          <p:nvPr/>
        </p:nvSpPr>
        <p:spPr bwMode="auto">
          <a:xfrm>
            <a:off x="1012825"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p</a:t>
            </a:r>
            <a:endParaRPr lang="en-US" smtClean="0">
              <a:solidFill>
                <a:srgbClr val="000000"/>
              </a:solidFill>
            </a:endParaRPr>
          </a:p>
        </p:txBody>
      </p:sp>
      <p:sp>
        <p:nvSpPr>
          <p:cNvPr id="27079" name="Rectangle 455"/>
          <p:cNvSpPr>
            <a:spLocks noChangeArrowheads="1"/>
          </p:cNvSpPr>
          <p:nvPr/>
        </p:nvSpPr>
        <p:spPr bwMode="auto">
          <a:xfrm>
            <a:off x="1093788"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7080" name="Rectangle 456"/>
          <p:cNvSpPr>
            <a:spLocks noChangeArrowheads="1"/>
          </p:cNvSpPr>
          <p:nvPr/>
        </p:nvSpPr>
        <p:spPr bwMode="auto">
          <a:xfrm>
            <a:off x="1135063"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081" name="Rectangle 457"/>
          <p:cNvSpPr>
            <a:spLocks noChangeArrowheads="1"/>
          </p:cNvSpPr>
          <p:nvPr/>
        </p:nvSpPr>
        <p:spPr bwMode="auto">
          <a:xfrm>
            <a:off x="120808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7082" name="Rectangle 458"/>
          <p:cNvSpPr>
            <a:spLocks noChangeArrowheads="1"/>
          </p:cNvSpPr>
          <p:nvPr/>
        </p:nvSpPr>
        <p:spPr bwMode="auto">
          <a:xfrm>
            <a:off x="128905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083" name="Rectangle 459"/>
          <p:cNvSpPr>
            <a:spLocks noChangeArrowheads="1"/>
          </p:cNvSpPr>
          <p:nvPr/>
        </p:nvSpPr>
        <p:spPr bwMode="auto">
          <a:xfrm>
            <a:off x="135413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7084" name="Rectangle 460"/>
          <p:cNvSpPr>
            <a:spLocks noChangeArrowheads="1"/>
          </p:cNvSpPr>
          <p:nvPr/>
        </p:nvSpPr>
        <p:spPr bwMode="auto">
          <a:xfrm>
            <a:off x="144780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085" name="Rectangle 461"/>
          <p:cNvSpPr>
            <a:spLocks noChangeArrowheads="1"/>
          </p:cNvSpPr>
          <p:nvPr/>
        </p:nvSpPr>
        <p:spPr bwMode="auto">
          <a:xfrm>
            <a:off x="151288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7086" name="Rectangle 462"/>
          <p:cNvSpPr>
            <a:spLocks noChangeArrowheads="1"/>
          </p:cNvSpPr>
          <p:nvPr/>
        </p:nvSpPr>
        <p:spPr bwMode="auto">
          <a:xfrm>
            <a:off x="1570038"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087" name="Rectangle 463"/>
          <p:cNvSpPr>
            <a:spLocks noChangeArrowheads="1"/>
          </p:cNvSpPr>
          <p:nvPr/>
        </p:nvSpPr>
        <p:spPr bwMode="auto">
          <a:xfrm>
            <a:off x="1619250"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088" name="Rectangle 464"/>
          <p:cNvSpPr>
            <a:spLocks noChangeArrowheads="1"/>
          </p:cNvSpPr>
          <p:nvPr/>
        </p:nvSpPr>
        <p:spPr bwMode="auto">
          <a:xfrm>
            <a:off x="1692275"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b</a:t>
            </a:r>
            <a:endParaRPr lang="en-US" smtClean="0">
              <a:solidFill>
                <a:srgbClr val="000000"/>
              </a:solidFill>
            </a:endParaRPr>
          </a:p>
        </p:txBody>
      </p:sp>
      <p:sp>
        <p:nvSpPr>
          <p:cNvPr id="27089" name="Rectangle 465"/>
          <p:cNvSpPr>
            <a:spLocks noChangeArrowheads="1"/>
          </p:cNvSpPr>
          <p:nvPr/>
        </p:nvSpPr>
        <p:spPr bwMode="auto">
          <a:xfrm>
            <a:off x="1774825" y="3276600"/>
            <a:ext cx="428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7090" name="Rectangle 466"/>
          <p:cNvSpPr>
            <a:spLocks noChangeArrowheads="1"/>
          </p:cNvSpPr>
          <p:nvPr/>
        </p:nvSpPr>
        <p:spPr bwMode="auto">
          <a:xfrm>
            <a:off x="1814513"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i</a:t>
            </a:r>
            <a:endParaRPr lang="en-US" smtClean="0">
              <a:solidFill>
                <a:srgbClr val="000000"/>
              </a:solidFill>
            </a:endParaRPr>
          </a:p>
        </p:txBody>
      </p:sp>
      <p:sp>
        <p:nvSpPr>
          <p:cNvPr id="27091" name="Rectangle 467"/>
          <p:cNvSpPr>
            <a:spLocks noChangeArrowheads="1"/>
          </p:cNvSpPr>
          <p:nvPr/>
        </p:nvSpPr>
        <p:spPr bwMode="auto">
          <a:xfrm>
            <a:off x="1855788"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sp>
        <p:nvSpPr>
          <p:cNvPr id="27092" name="Rectangle 468"/>
          <p:cNvSpPr>
            <a:spLocks noChangeArrowheads="1"/>
          </p:cNvSpPr>
          <p:nvPr/>
        </p:nvSpPr>
        <p:spPr bwMode="auto">
          <a:xfrm>
            <a:off x="191293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h</a:t>
            </a:r>
            <a:endParaRPr lang="en-US" smtClean="0">
              <a:solidFill>
                <a:srgbClr val="000000"/>
              </a:solidFill>
            </a:endParaRPr>
          </a:p>
        </p:txBody>
      </p:sp>
      <p:sp>
        <p:nvSpPr>
          <p:cNvPr id="27093" name="Rectangle 469"/>
          <p:cNvSpPr>
            <a:spLocks noChangeArrowheads="1"/>
          </p:cNvSpPr>
          <p:nvPr/>
        </p:nvSpPr>
        <p:spPr bwMode="auto">
          <a:xfrm>
            <a:off x="1993900"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094" name="Rectangle 470"/>
          <p:cNvSpPr>
            <a:spLocks noChangeArrowheads="1"/>
          </p:cNvSpPr>
          <p:nvPr/>
        </p:nvSpPr>
        <p:spPr bwMode="auto">
          <a:xfrm>
            <a:off x="2058988"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7095" name="Rectangle 471"/>
          <p:cNvSpPr>
            <a:spLocks noChangeArrowheads="1"/>
          </p:cNvSpPr>
          <p:nvPr/>
        </p:nvSpPr>
        <p:spPr bwMode="auto">
          <a:xfrm>
            <a:off x="217805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7096" name="Rectangle 472"/>
          <p:cNvSpPr>
            <a:spLocks noChangeArrowheads="1"/>
          </p:cNvSpPr>
          <p:nvPr/>
        </p:nvSpPr>
        <p:spPr bwMode="auto">
          <a:xfrm>
            <a:off x="2225675"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7097" name="Rectangle 473"/>
          <p:cNvSpPr>
            <a:spLocks noChangeArrowheads="1"/>
          </p:cNvSpPr>
          <p:nvPr/>
        </p:nvSpPr>
        <p:spPr bwMode="auto">
          <a:xfrm>
            <a:off x="2289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o</a:t>
            </a:r>
            <a:endParaRPr lang="en-US" smtClean="0">
              <a:solidFill>
                <a:srgbClr val="000000"/>
              </a:solidFill>
            </a:endParaRPr>
          </a:p>
        </p:txBody>
      </p:sp>
      <p:sp>
        <p:nvSpPr>
          <p:cNvPr id="27098" name="Rectangle 474"/>
          <p:cNvSpPr>
            <a:spLocks noChangeArrowheads="1"/>
          </p:cNvSpPr>
          <p:nvPr/>
        </p:nvSpPr>
        <p:spPr bwMode="auto">
          <a:xfrm>
            <a:off x="2362200"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7099" name="Rectangle 475"/>
          <p:cNvSpPr>
            <a:spLocks noChangeArrowheads="1"/>
          </p:cNvSpPr>
          <p:nvPr/>
        </p:nvSpPr>
        <p:spPr bwMode="auto">
          <a:xfrm>
            <a:off x="2520950" y="3276600"/>
            <a:ext cx="84138"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p</a:t>
            </a:r>
            <a:endParaRPr lang="en-US" smtClean="0">
              <a:solidFill>
                <a:srgbClr val="000000"/>
              </a:solidFill>
            </a:endParaRPr>
          </a:p>
        </p:txBody>
      </p:sp>
      <p:sp>
        <p:nvSpPr>
          <p:cNvPr id="27100" name="Rectangle 476"/>
          <p:cNvSpPr>
            <a:spLocks noChangeArrowheads="1"/>
          </p:cNvSpPr>
          <p:nvPr/>
        </p:nvSpPr>
        <p:spPr bwMode="auto">
          <a:xfrm>
            <a:off x="2601913" y="3276600"/>
            <a:ext cx="428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7101" name="Rectangle 477"/>
          <p:cNvSpPr>
            <a:spLocks noChangeArrowheads="1"/>
          </p:cNvSpPr>
          <p:nvPr/>
        </p:nvSpPr>
        <p:spPr bwMode="auto">
          <a:xfrm>
            <a:off x="2643188"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102" name="Rectangle 478"/>
          <p:cNvSpPr>
            <a:spLocks noChangeArrowheads="1"/>
          </p:cNvSpPr>
          <p:nvPr/>
        </p:nvSpPr>
        <p:spPr bwMode="auto">
          <a:xfrm>
            <a:off x="27162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7103" name="Rectangle 479"/>
          <p:cNvSpPr>
            <a:spLocks noChangeArrowheads="1"/>
          </p:cNvSpPr>
          <p:nvPr/>
        </p:nvSpPr>
        <p:spPr bwMode="auto">
          <a:xfrm>
            <a:off x="2797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104" name="Rectangle 480"/>
          <p:cNvSpPr>
            <a:spLocks noChangeArrowheads="1"/>
          </p:cNvSpPr>
          <p:nvPr/>
        </p:nvSpPr>
        <p:spPr bwMode="auto">
          <a:xfrm>
            <a:off x="2871788"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7105" name="Rectangle 481"/>
          <p:cNvSpPr>
            <a:spLocks noChangeArrowheads="1"/>
          </p:cNvSpPr>
          <p:nvPr/>
        </p:nvSpPr>
        <p:spPr bwMode="auto">
          <a:xfrm>
            <a:off x="29702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7106" name="Rectangle 482"/>
          <p:cNvSpPr>
            <a:spLocks noChangeArrowheads="1"/>
          </p:cNvSpPr>
          <p:nvPr/>
        </p:nvSpPr>
        <p:spPr bwMode="auto">
          <a:xfrm>
            <a:off x="305117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107" name="Rectangle 483"/>
          <p:cNvSpPr>
            <a:spLocks noChangeArrowheads="1"/>
          </p:cNvSpPr>
          <p:nvPr/>
        </p:nvSpPr>
        <p:spPr bwMode="auto">
          <a:xfrm>
            <a:off x="312420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108" name="Rectangle 484"/>
          <p:cNvSpPr>
            <a:spLocks noChangeArrowheads="1"/>
          </p:cNvSpPr>
          <p:nvPr/>
        </p:nvSpPr>
        <p:spPr bwMode="auto">
          <a:xfrm>
            <a:off x="317341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109" name="Rectangle 485"/>
          <p:cNvSpPr>
            <a:spLocks noChangeArrowheads="1"/>
          </p:cNvSpPr>
          <p:nvPr/>
        </p:nvSpPr>
        <p:spPr bwMode="auto">
          <a:xfrm>
            <a:off x="3255963" y="3276600"/>
            <a:ext cx="127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7110" name="Rectangle 486"/>
          <p:cNvSpPr>
            <a:spLocks noChangeArrowheads="1"/>
          </p:cNvSpPr>
          <p:nvPr/>
        </p:nvSpPr>
        <p:spPr bwMode="auto">
          <a:xfrm>
            <a:off x="3414713"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7111" name="Rectangle 487"/>
          <p:cNvSpPr>
            <a:spLocks noChangeArrowheads="1"/>
          </p:cNvSpPr>
          <p:nvPr/>
        </p:nvSpPr>
        <p:spPr bwMode="auto">
          <a:xfrm>
            <a:off x="3462338"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112" name="Rectangle 488"/>
          <p:cNvSpPr>
            <a:spLocks noChangeArrowheads="1"/>
          </p:cNvSpPr>
          <p:nvPr/>
        </p:nvSpPr>
        <p:spPr bwMode="auto">
          <a:xfrm>
            <a:off x="3527425" y="3276600"/>
            <a:ext cx="762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113" name="Rectangle 489"/>
          <p:cNvSpPr>
            <a:spLocks noChangeArrowheads="1"/>
          </p:cNvSpPr>
          <p:nvPr/>
        </p:nvSpPr>
        <p:spPr bwMode="auto">
          <a:xfrm>
            <a:off x="3600450" y="3276600"/>
            <a:ext cx="508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114" name="Rectangle 490"/>
          <p:cNvSpPr>
            <a:spLocks noChangeArrowheads="1"/>
          </p:cNvSpPr>
          <p:nvPr/>
        </p:nvSpPr>
        <p:spPr bwMode="auto">
          <a:xfrm>
            <a:off x="3649663" y="3276600"/>
            <a:ext cx="841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115" name="Rectangle 491"/>
          <p:cNvSpPr>
            <a:spLocks noChangeArrowheads="1"/>
          </p:cNvSpPr>
          <p:nvPr/>
        </p:nvSpPr>
        <p:spPr bwMode="auto">
          <a:xfrm>
            <a:off x="3732213" y="3276600"/>
            <a:ext cx="68262"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7116" name="Rectangle 492"/>
          <p:cNvSpPr>
            <a:spLocks noChangeArrowheads="1"/>
          </p:cNvSpPr>
          <p:nvPr/>
        </p:nvSpPr>
        <p:spPr bwMode="auto">
          <a:xfrm>
            <a:off x="3794125" y="3276600"/>
            <a:ext cx="68263"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117" name="Rectangle 493"/>
          <p:cNvSpPr>
            <a:spLocks noChangeArrowheads="1"/>
          </p:cNvSpPr>
          <p:nvPr/>
        </p:nvSpPr>
        <p:spPr bwMode="auto">
          <a:xfrm>
            <a:off x="3859213" y="3276600"/>
            <a:ext cx="58737"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s</a:t>
            </a:r>
            <a:endParaRPr lang="en-US" smtClean="0">
              <a:solidFill>
                <a:srgbClr val="000000"/>
              </a:solidFill>
            </a:endParaRPr>
          </a:p>
        </p:txBody>
      </p:sp>
      <p:grpSp>
        <p:nvGrpSpPr>
          <p:cNvPr id="27118" name="Group 494"/>
          <p:cNvGrpSpPr>
            <a:grpSpLocks/>
          </p:cNvGrpSpPr>
          <p:nvPr/>
        </p:nvGrpSpPr>
        <p:grpSpPr bwMode="auto">
          <a:xfrm>
            <a:off x="6705600" y="5105400"/>
            <a:ext cx="1614488" cy="1506538"/>
            <a:chOff x="3592" y="3250"/>
            <a:chExt cx="1017" cy="949"/>
          </a:xfrm>
        </p:grpSpPr>
        <p:sp>
          <p:nvSpPr>
            <p:cNvPr id="27622" name="Rectangle 495"/>
            <p:cNvSpPr>
              <a:spLocks noChangeArrowheads="1"/>
            </p:cNvSpPr>
            <p:nvPr/>
          </p:nvSpPr>
          <p:spPr bwMode="auto">
            <a:xfrm>
              <a:off x="3592" y="325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7623" name="Rectangle 496"/>
            <p:cNvSpPr>
              <a:spLocks noChangeArrowheads="1"/>
            </p:cNvSpPr>
            <p:nvPr/>
          </p:nvSpPr>
          <p:spPr bwMode="auto">
            <a:xfrm>
              <a:off x="3659" y="325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624" name="Rectangle 497"/>
            <p:cNvSpPr>
              <a:spLocks noChangeArrowheads="1"/>
            </p:cNvSpPr>
            <p:nvPr/>
          </p:nvSpPr>
          <p:spPr bwMode="auto">
            <a:xfrm>
              <a:off x="3705"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625" name="Rectangle 498"/>
            <p:cNvSpPr>
              <a:spLocks noChangeArrowheads="1"/>
            </p:cNvSpPr>
            <p:nvPr/>
          </p:nvSpPr>
          <p:spPr bwMode="auto">
            <a:xfrm>
              <a:off x="3736" y="3250"/>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626" name="Rectangle 499"/>
            <p:cNvSpPr>
              <a:spLocks noChangeArrowheads="1"/>
            </p:cNvSpPr>
            <p:nvPr/>
          </p:nvSpPr>
          <p:spPr bwMode="auto">
            <a:xfrm>
              <a:off x="3787" y="3250"/>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7627" name="Rectangle 500"/>
            <p:cNvSpPr>
              <a:spLocks noChangeArrowheads="1"/>
            </p:cNvSpPr>
            <p:nvPr/>
          </p:nvSpPr>
          <p:spPr bwMode="auto">
            <a:xfrm>
              <a:off x="3887"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7628" name="Rectangle 501"/>
            <p:cNvSpPr>
              <a:spLocks noChangeArrowheads="1"/>
            </p:cNvSpPr>
            <p:nvPr/>
          </p:nvSpPr>
          <p:spPr bwMode="auto">
            <a:xfrm>
              <a:off x="3918"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629" name="Rectangle 502"/>
            <p:cNvSpPr>
              <a:spLocks noChangeArrowheads="1"/>
            </p:cNvSpPr>
            <p:nvPr/>
          </p:nvSpPr>
          <p:spPr bwMode="auto">
            <a:xfrm>
              <a:off x="3959" y="325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630" name="Rectangle 503"/>
            <p:cNvSpPr>
              <a:spLocks noChangeArrowheads="1"/>
            </p:cNvSpPr>
            <p:nvPr/>
          </p:nvSpPr>
          <p:spPr bwMode="auto">
            <a:xfrm>
              <a:off x="4005" y="3250"/>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631" name="Rectangle 504"/>
            <p:cNvSpPr>
              <a:spLocks noChangeArrowheads="1"/>
            </p:cNvSpPr>
            <p:nvPr/>
          </p:nvSpPr>
          <p:spPr bwMode="auto">
            <a:xfrm>
              <a:off x="4036" y="3250"/>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632" name="Rectangle 505"/>
            <p:cNvSpPr>
              <a:spLocks noChangeArrowheads="1"/>
            </p:cNvSpPr>
            <p:nvPr/>
          </p:nvSpPr>
          <p:spPr bwMode="auto">
            <a:xfrm>
              <a:off x="4087"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7633" name="Rectangle 506"/>
            <p:cNvSpPr>
              <a:spLocks noChangeArrowheads="1"/>
            </p:cNvSpPr>
            <p:nvPr/>
          </p:nvSpPr>
          <p:spPr bwMode="auto">
            <a:xfrm>
              <a:off x="4126" y="325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634" name="Rectangle 507"/>
            <p:cNvSpPr>
              <a:spLocks noChangeArrowheads="1"/>
            </p:cNvSpPr>
            <p:nvPr/>
          </p:nvSpPr>
          <p:spPr bwMode="auto">
            <a:xfrm>
              <a:off x="4190" y="3250"/>
              <a:ext cx="91"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7635" name="Rectangle 508"/>
            <p:cNvSpPr>
              <a:spLocks noChangeArrowheads="1"/>
            </p:cNvSpPr>
            <p:nvPr/>
          </p:nvSpPr>
          <p:spPr bwMode="auto">
            <a:xfrm>
              <a:off x="4300" y="325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636" name="Rectangle 509"/>
            <p:cNvSpPr>
              <a:spLocks noChangeArrowheads="1"/>
            </p:cNvSpPr>
            <p:nvPr/>
          </p:nvSpPr>
          <p:spPr bwMode="auto">
            <a:xfrm>
              <a:off x="4341" y="3252"/>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637" name="Rectangle 510"/>
            <p:cNvSpPr>
              <a:spLocks noChangeArrowheads="1"/>
            </p:cNvSpPr>
            <p:nvPr/>
          </p:nvSpPr>
          <p:spPr bwMode="auto">
            <a:xfrm>
              <a:off x="4377" y="3252"/>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638" name="Rectangle 511"/>
            <p:cNvSpPr>
              <a:spLocks noChangeArrowheads="1"/>
            </p:cNvSpPr>
            <p:nvPr/>
          </p:nvSpPr>
          <p:spPr bwMode="auto">
            <a:xfrm>
              <a:off x="4403" y="325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639" name="Rectangle 512"/>
            <p:cNvSpPr>
              <a:spLocks noChangeArrowheads="1"/>
            </p:cNvSpPr>
            <p:nvPr/>
          </p:nvSpPr>
          <p:spPr bwMode="auto">
            <a:xfrm>
              <a:off x="4444" y="325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7640" name="Rectangle 513"/>
            <p:cNvSpPr>
              <a:spLocks noChangeArrowheads="1"/>
            </p:cNvSpPr>
            <p:nvPr/>
          </p:nvSpPr>
          <p:spPr bwMode="auto">
            <a:xfrm>
              <a:off x="4490" y="325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7641" name="Rectangle 514"/>
            <p:cNvSpPr>
              <a:spLocks noChangeArrowheads="1"/>
            </p:cNvSpPr>
            <p:nvPr/>
          </p:nvSpPr>
          <p:spPr bwMode="auto">
            <a:xfrm>
              <a:off x="3592"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642" name="Rectangle 515"/>
            <p:cNvSpPr>
              <a:spLocks noChangeArrowheads="1"/>
            </p:cNvSpPr>
            <p:nvPr/>
          </p:nvSpPr>
          <p:spPr bwMode="auto">
            <a:xfrm>
              <a:off x="3618"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643" name="Rectangle 516"/>
            <p:cNvSpPr>
              <a:spLocks noChangeArrowheads="1"/>
            </p:cNvSpPr>
            <p:nvPr/>
          </p:nvSpPr>
          <p:spPr bwMode="auto">
            <a:xfrm>
              <a:off x="3643" y="336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644" name="Rectangle 517"/>
            <p:cNvSpPr>
              <a:spLocks noChangeArrowheads="1"/>
            </p:cNvSpPr>
            <p:nvPr/>
          </p:nvSpPr>
          <p:spPr bwMode="auto">
            <a:xfrm>
              <a:off x="367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645" name="Rectangle 518"/>
            <p:cNvSpPr>
              <a:spLocks noChangeArrowheads="1"/>
            </p:cNvSpPr>
            <p:nvPr/>
          </p:nvSpPr>
          <p:spPr bwMode="auto">
            <a:xfrm>
              <a:off x="3725"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646" name="Rectangle 519"/>
            <p:cNvSpPr>
              <a:spLocks noChangeArrowheads="1"/>
            </p:cNvSpPr>
            <p:nvPr/>
          </p:nvSpPr>
          <p:spPr bwMode="auto">
            <a:xfrm>
              <a:off x="3766" y="336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647" name="Rectangle 520"/>
            <p:cNvSpPr>
              <a:spLocks noChangeArrowheads="1"/>
            </p:cNvSpPr>
            <p:nvPr/>
          </p:nvSpPr>
          <p:spPr bwMode="auto">
            <a:xfrm>
              <a:off x="3825"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648" name="Rectangle 521"/>
            <p:cNvSpPr>
              <a:spLocks noChangeArrowheads="1"/>
            </p:cNvSpPr>
            <p:nvPr/>
          </p:nvSpPr>
          <p:spPr bwMode="auto">
            <a:xfrm>
              <a:off x="388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7649" name="Rectangle 522"/>
            <p:cNvSpPr>
              <a:spLocks noChangeArrowheads="1"/>
            </p:cNvSpPr>
            <p:nvPr/>
          </p:nvSpPr>
          <p:spPr bwMode="auto">
            <a:xfrm>
              <a:off x="3936"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650" name="Rectangle 523"/>
            <p:cNvSpPr>
              <a:spLocks noChangeArrowheads="1"/>
            </p:cNvSpPr>
            <p:nvPr/>
          </p:nvSpPr>
          <p:spPr bwMode="auto">
            <a:xfrm>
              <a:off x="3961"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651" name="Rectangle 524"/>
            <p:cNvSpPr>
              <a:spLocks noChangeArrowheads="1"/>
            </p:cNvSpPr>
            <p:nvPr/>
          </p:nvSpPr>
          <p:spPr bwMode="auto">
            <a:xfrm>
              <a:off x="400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652" name="Rectangle 525"/>
            <p:cNvSpPr>
              <a:spLocks noChangeArrowheads="1"/>
            </p:cNvSpPr>
            <p:nvPr/>
          </p:nvSpPr>
          <p:spPr bwMode="auto">
            <a:xfrm>
              <a:off x="4048"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653" name="Rectangle 526"/>
            <p:cNvSpPr>
              <a:spLocks noChangeArrowheads="1"/>
            </p:cNvSpPr>
            <p:nvPr/>
          </p:nvSpPr>
          <p:spPr bwMode="auto">
            <a:xfrm>
              <a:off x="411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654" name="Rectangle 527"/>
            <p:cNvSpPr>
              <a:spLocks noChangeArrowheads="1"/>
            </p:cNvSpPr>
            <p:nvPr/>
          </p:nvSpPr>
          <p:spPr bwMode="auto">
            <a:xfrm>
              <a:off x="4159"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655" name="Rectangle 528"/>
            <p:cNvSpPr>
              <a:spLocks noChangeArrowheads="1"/>
            </p:cNvSpPr>
            <p:nvPr/>
          </p:nvSpPr>
          <p:spPr bwMode="auto">
            <a:xfrm>
              <a:off x="4228"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656" name="Rectangle 529"/>
            <p:cNvSpPr>
              <a:spLocks noChangeArrowheads="1"/>
            </p:cNvSpPr>
            <p:nvPr/>
          </p:nvSpPr>
          <p:spPr bwMode="auto">
            <a:xfrm>
              <a:off x="4254"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657" name="Rectangle 530"/>
            <p:cNvSpPr>
              <a:spLocks noChangeArrowheads="1"/>
            </p:cNvSpPr>
            <p:nvPr/>
          </p:nvSpPr>
          <p:spPr bwMode="auto">
            <a:xfrm>
              <a:off x="4300" y="336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658" name="Rectangle 531"/>
            <p:cNvSpPr>
              <a:spLocks noChangeArrowheads="1"/>
            </p:cNvSpPr>
            <p:nvPr/>
          </p:nvSpPr>
          <p:spPr bwMode="auto">
            <a:xfrm>
              <a:off x="4364"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659" name="Rectangle 532"/>
            <p:cNvSpPr>
              <a:spLocks noChangeArrowheads="1"/>
            </p:cNvSpPr>
            <p:nvPr/>
          </p:nvSpPr>
          <p:spPr bwMode="auto">
            <a:xfrm>
              <a:off x="4410" y="33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660" name="Rectangle 533"/>
            <p:cNvSpPr>
              <a:spLocks noChangeArrowheads="1"/>
            </p:cNvSpPr>
            <p:nvPr/>
          </p:nvSpPr>
          <p:spPr bwMode="auto">
            <a:xfrm>
              <a:off x="4436"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7661" name="Rectangle 534"/>
            <p:cNvSpPr>
              <a:spLocks noChangeArrowheads="1"/>
            </p:cNvSpPr>
            <p:nvPr/>
          </p:nvSpPr>
          <p:spPr bwMode="auto">
            <a:xfrm>
              <a:off x="4482" y="336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662" name="Rectangle 535"/>
            <p:cNvSpPr>
              <a:spLocks noChangeArrowheads="1"/>
            </p:cNvSpPr>
            <p:nvPr/>
          </p:nvSpPr>
          <p:spPr bwMode="auto">
            <a:xfrm>
              <a:off x="3592"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7663" name="Rectangle 536"/>
            <p:cNvSpPr>
              <a:spLocks noChangeArrowheads="1"/>
            </p:cNvSpPr>
            <p:nvPr/>
          </p:nvSpPr>
          <p:spPr bwMode="auto">
            <a:xfrm>
              <a:off x="3638"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664" name="Rectangle 537"/>
            <p:cNvSpPr>
              <a:spLocks noChangeArrowheads="1"/>
            </p:cNvSpPr>
            <p:nvPr/>
          </p:nvSpPr>
          <p:spPr bwMode="auto">
            <a:xfrm>
              <a:off x="3684"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665" name="Rectangle 538"/>
            <p:cNvSpPr>
              <a:spLocks noChangeArrowheads="1"/>
            </p:cNvSpPr>
            <p:nvPr/>
          </p:nvSpPr>
          <p:spPr bwMode="auto">
            <a:xfrm>
              <a:off x="3710"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666" name="Rectangle 539"/>
            <p:cNvSpPr>
              <a:spLocks noChangeArrowheads="1"/>
            </p:cNvSpPr>
            <p:nvPr/>
          </p:nvSpPr>
          <p:spPr bwMode="auto">
            <a:xfrm>
              <a:off x="3756"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667" name="Rectangle 540"/>
            <p:cNvSpPr>
              <a:spLocks noChangeArrowheads="1"/>
            </p:cNvSpPr>
            <p:nvPr/>
          </p:nvSpPr>
          <p:spPr bwMode="auto">
            <a:xfrm>
              <a:off x="3782" y="347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668" name="Rectangle 541"/>
            <p:cNvSpPr>
              <a:spLocks noChangeArrowheads="1"/>
            </p:cNvSpPr>
            <p:nvPr/>
          </p:nvSpPr>
          <p:spPr bwMode="auto">
            <a:xfrm>
              <a:off x="3841"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669" name="Rectangle 542"/>
            <p:cNvSpPr>
              <a:spLocks noChangeArrowheads="1"/>
            </p:cNvSpPr>
            <p:nvPr/>
          </p:nvSpPr>
          <p:spPr bwMode="auto">
            <a:xfrm>
              <a:off x="3887"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670" name="Rectangle 543"/>
            <p:cNvSpPr>
              <a:spLocks noChangeArrowheads="1"/>
            </p:cNvSpPr>
            <p:nvPr/>
          </p:nvSpPr>
          <p:spPr bwMode="auto">
            <a:xfrm>
              <a:off x="3941"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671" name="Rectangle 544"/>
            <p:cNvSpPr>
              <a:spLocks noChangeArrowheads="1"/>
            </p:cNvSpPr>
            <p:nvPr/>
          </p:nvSpPr>
          <p:spPr bwMode="auto">
            <a:xfrm>
              <a:off x="3966"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672" name="Rectangle 545"/>
            <p:cNvSpPr>
              <a:spLocks noChangeArrowheads="1"/>
            </p:cNvSpPr>
            <p:nvPr/>
          </p:nvSpPr>
          <p:spPr bwMode="auto">
            <a:xfrm>
              <a:off x="4013"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673" name="Rectangle 546"/>
            <p:cNvSpPr>
              <a:spLocks noChangeArrowheads="1"/>
            </p:cNvSpPr>
            <p:nvPr/>
          </p:nvSpPr>
          <p:spPr bwMode="auto">
            <a:xfrm>
              <a:off x="4077"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674" name="Rectangle 547"/>
            <p:cNvSpPr>
              <a:spLocks noChangeArrowheads="1"/>
            </p:cNvSpPr>
            <p:nvPr/>
          </p:nvSpPr>
          <p:spPr bwMode="auto">
            <a:xfrm>
              <a:off x="4102"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675" name="Rectangle 548"/>
            <p:cNvSpPr>
              <a:spLocks noChangeArrowheads="1"/>
            </p:cNvSpPr>
            <p:nvPr/>
          </p:nvSpPr>
          <p:spPr bwMode="auto">
            <a:xfrm>
              <a:off x="4143"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676" name="Rectangle 549"/>
            <p:cNvSpPr>
              <a:spLocks noChangeArrowheads="1"/>
            </p:cNvSpPr>
            <p:nvPr/>
          </p:nvSpPr>
          <p:spPr bwMode="auto">
            <a:xfrm>
              <a:off x="4174"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677" name="Rectangle 550"/>
            <p:cNvSpPr>
              <a:spLocks noChangeArrowheads="1"/>
            </p:cNvSpPr>
            <p:nvPr/>
          </p:nvSpPr>
          <p:spPr bwMode="auto">
            <a:xfrm>
              <a:off x="4223" y="347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678" name="Rectangle 551"/>
            <p:cNvSpPr>
              <a:spLocks noChangeArrowheads="1"/>
            </p:cNvSpPr>
            <p:nvPr/>
          </p:nvSpPr>
          <p:spPr bwMode="auto">
            <a:xfrm>
              <a:off x="4259"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679" name="Rectangle 552"/>
            <p:cNvSpPr>
              <a:spLocks noChangeArrowheads="1"/>
            </p:cNvSpPr>
            <p:nvPr/>
          </p:nvSpPr>
          <p:spPr bwMode="auto">
            <a:xfrm>
              <a:off x="4284"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d</a:t>
              </a:r>
              <a:endParaRPr lang="en-US" smtClean="0">
                <a:solidFill>
                  <a:srgbClr val="000000"/>
                </a:solidFill>
              </a:endParaRPr>
            </a:p>
          </p:txBody>
        </p:sp>
        <p:sp>
          <p:nvSpPr>
            <p:cNvPr id="27680" name="Rectangle 553"/>
            <p:cNvSpPr>
              <a:spLocks noChangeArrowheads="1"/>
            </p:cNvSpPr>
            <p:nvPr/>
          </p:nvSpPr>
          <p:spPr bwMode="auto">
            <a:xfrm>
              <a:off x="4331"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681" name="Rectangle 554"/>
            <p:cNvSpPr>
              <a:spLocks noChangeArrowheads="1"/>
            </p:cNvSpPr>
            <p:nvPr/>
          </p:nvSpPr>
          <p:spPr bwMode="auto">
            <a:xfrm>
              <a:off x="4395"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682" name="Rectangle 555"/>
            <p:cNvSpPr>
              <a:spLocks noChangeArrowheads="1"/>
            </p:cNvSpPr>
            <p:nvPr/>
          </p:nvSpPr>
          <p:spPr bwMode="auto">
            <a:xfrm>
              <a:off x="4441" y="34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683" name="Rectangle 556"/>
            <p:cNvSpPr>
              <a:spLocks noChangeArrowheads="1"/>
            </p:cNvSpPr>
            <p:nvPr/>
          </p:nvSpPr>
          <p:spPr bwMode="auto">
            <a:xfrm>
              <a:off x="4495" y="347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684" name="Rectangle 557"/>
            <p:cNvSpPr>
              <a:spLocks noChangeArrowheads="1"/>
            </p:cNvSpPr>
            <p:nvPr/>
          </p:nvSpPr>
          <p:spPr bwMode="auto">
            <a:xfrm>
              <a:off x="4520" y="34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685" name="Rectangle 558"/>
            <p:cNvSpPr>
              <a:spLocks noChangeArrowheads="1"/>
            </p:cNvSpPr>
            <p:nvPr/>
          </p:nvSpPr>
          <p:spPr bwMode="auto">
            <a:xfrm>
              <a:off x="4566" y="34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686" name="Rectangle 559"/>
            <p:cNvSpPr>
              <a:spLocks noChangeArrowheads="1"/>
            </p:cNvSpPr>
            <p:nvPr/>
          </p:nvSpPr>
          <p:spPr bwMode="auto">
            <a:xfrm>
              <a:off x="3592" y="3584"/>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687" name="Rectangle 560"/>
            <p:cNvSpPr>
              <a:spLocks noChangeArrowheads="1"/>
            </p:cNvSpPr>
            <p:nvPr/>
          </p:nvSpPr>
          <p:spPr bwMode="auto">
            <a:xfrm>
              <a:off x="3628" y="358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688" name="Rectangle 561"/>
            <p:cNvSpPr>
              <a:spLocks noChangeArrowheads="1"/>
            </p:cNvSpPr>
            <p:nvPr/>
          </p:nvSpPr>
          <p:spPr bwMode="auto">
            <a:xfrm>
              <a:off x="3654" y="35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689" name="Rectangle 562"/>
            <p:cNvSpPr>
              <a:spLocks noChangeArrowheads="1"/>
            </p:cNvSpPr>
            <p:nvPr/>
          </p:nvSpPr>
          <p:spPr bwMode="auto">
            <a:xfrm>
              <a:off x="3700" y="358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690" name="Rectangle 563"/>
            <p:cNvSpPr>
              <a:spLocks noChangeArrowheads="1"/>
            </p:cNvSpPr>
            <p:nvPr/>
          </p:nvSpPr>
          <p:spPr bwMode="auto">
            <a:xfrm>
              <a:off x="3725" y="3584"/>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7691" name="Line 564"/>
            <p:cNvSpPr>
              <a:spLocks noChangeShapeType="1"/>
            </p:cNvSpPr>
            <p:nvPr/>
          </p:nvSpPr>
          <p:spPr bwMode="auto">
            <a:xfrm>
              <a:off x="3785" y="3649"/>
              <a:ext cx="369" cy="92"/>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692" name="Freeform 565"/>
            <p:cNvSpPr>
              <a:spLocks/>
            </p:cNvSpPr>
            <p:nvPr/>
          </p:nvSpPr>
          <p:spPr bwMode="auto">
            <a:xfrm>
              <a:off x="4133" y="3716"/>
              <a:ext cx="86" cy="44"/>
            </a:xfrm>
            <a:custGeom>
              <a:avLst/>
              <a:gdLst>
                <a:gd name="T0" fmla="*/ 0 w 86"/>
                <a:gd name="T1" fmla="*/ 44 h 44"/>
                <a:gd name="T2" fmla="*/ 86 w 86"/>
                <a:gd name="T3" fmla="*/ 43 h 44"/>
                <a:gd name="T4" fmla="*/ 11 w 86"/>
                <a:gd name="T5" fmla="*/ 0 h 44"/>
                <a:gd name="T6" fmla="*/ 0 w 86"/>
                <a:gd name="T7" fmla="*/ 44 h 44"/>
                <a:gd name="T8" fmla="*/ 0 60000 65536"/>
                <a:gd name="T9" fmla="*/ 0 60000 65536"/>
                <a:gd name="T10" fmla="*/ 0 60000 65536"/>
                <a:gd name="T11" fmla="*/ 0 60000 65536"/>
                <a:gd name="T12" fmla="*/ 0 w 86"/>
                <a:gd name="T13" fmla="*/ 0 h 44"/>
                <a:gd name="T14" fmla="*/ 86 w 86"/>
                <a:gd name="T15" fmla="*/ 44 h 44"/>
              </a:gdLst>
              <a:ahLst/>
              <a:cxnLst>
                <a:cxn ang="T8">
                  <a:pos x="T0" y="T1"/>
                </a:cxn>
                <a:cxn ang="T9">
                  <a:pos x="T2" y="T3"/>
                </a:cxn>
                <a:cxn ang="T10">
                  <a:pos x="T4" y="T5"/>
                </a:cxn>
                <a:cxn ang="T11">
                  <a:pos x="T6" y="T7"/>
                </a:cxn>
              </a:cxnLst>
              <a:rect l="T12" t="T13" r="T14" b="T15"/>
              <a:pathLst>
                <a:path w="86" h="44">
                  <a:moveTo>
                    <a:pt x="0" y="44"/>
                  </a:moveTo>
                  <a:lnTo>
                    <a:pt x="86" y="43"/>
                  </a:lnTo>
                  <a:lnTo>
                    <a:pt x="11" y="0"/>
                  </a:lnTo>
                  <a:lnTo>
                    <a:pt x="0"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693" name="Freeform 566"/>
            <p:cNvSpPr>
              <a:spLocks/>
            </p:cNvSpPr>
            <p:nvPr/>
          </p:nvSpPr>
          <p:spPr bwMode="auto">
            <a:xfrm>
              <a:off x="4471" y="3826"/>
              <a:ext cx="87" cy="213"/>
            </a:xfrm>
            <a:custGeom>
              <a:avLst/>
              <a:gdLst>
                <a:gd name="T0" fmla="*/ 83 w 87"/>
                <a:gd name="T1" fmla="*/ 111 h 213"/>
                <a:gd name="T2" fmla="*/ 87 w 87"/>
                <a:gd name="T3" fmla="*/ 150 h 213"/>
                <a:gd name="T4" fmla="*/ 85 w 87"/>
                <a:gd name="T5" fmla="*/ 198 h 213"/>
                <a:gd name="T6" fmla="*/ 83 w 87"/>
                <a:gd name="T7" fmla="*/ 213 h 213"/>
                <a:gd name="T8" fmla="*/ 68 w 87"/>
                <a:gd name="T9" fmla="*/ 211 h 213"/>
                <a:gd name="T10" fmla="*/ 70 w 87"/>
                <a:gd name="T11" fmla="*/ 186 h 213"/>
                <a:gd name="T12" fmla="*/ 70 w 87"/>
                <a:gd name="T13" fmla="*/ 167 h 213"/>
                <a:gd name="T14" fmla="*/ 62 w 87"/>
                <a:gd name="T15" fmla="*/ 144 h 213"/>
                <a:gd name="T16" fmla="*/ 56 w 87"/>
                <a:gd name="T17" fmla="*/ 125 h 213"/>
                <a:gd name="T18" fmla="*/ 54 w 87"/>
                <a:gd name="T19" fmla="*/ 113 h 213"/>
                <a:gd name="T20" fmla="*/ 50 w 87"/>
                <a:gd name="T21" fmla="*/ 104 h 213"/>
                <a:gd name="T22" fmla="*/ 39 w 87"/>
                <a:gd name="T23" fmla="*/ 104 h 213"/>
                <a:gd name="T24" fmla="*/ 31 w 87"/>
                <a:gd name="T25" fmla="*/ 108 h 213"/>
                <a:gd name="T26" fmla="*/ 27 w 87"/>
                <a:gd name="T27" fmla="*/ 117 h 213"/>
                <a:gd name="T28" fmla="*/ 25 w 87"/>
                <a:gd name="T29" fmla="*/ 131 h 213"/>
                <a:gd name="T30" fmla="*/ 23 w 87"/>
                <a:gd name="T31" fmla="*/ 148 h 213"/>
                <a:gd name="T32" fmla="*/ 20 w 87"/>
                <a:gd name="T33" fmla="*/ 179 h 213"/>
                <a:gd name="T34" fmla="*/ 18 w 87"/>
                <a:gd name="T35" fmla="*/ 200 h 213"/>
                <a:gd name="T36" fmla="*/ 8 w 87"/>
                <a:gd name="T37" fmla="*/ 200 h 213"/>
                <a:gd name="T38" fmla="*/ 4 w 87"/>
                <a:gd name="T39" fmla="*/ 167 h 213"/>
                <a:gd name="T40" fmla="*/ 0 w 87"/>
                <a:gd name="T41" fmla="*/ 136 h 213"/>
                <a:gd name="T42" fmla="*/ 4 w 87"/>
                <a:gd name="T43" fmla="*/ 123 h 213"/>
                <a:gd name="T44" fmla="*/ 10 w 87"/>
                <a:gd name="T45" fmla="*/ 106 h 213"/>
                <a:gd name="T46" fmla="*/ 29 w 87"/>
                <a:gd name="T47" fmla="*/ 67 h 213"/>
                <a:gd name="T48" fmla="*/ 58 w 87"/>
                <a:gd name="T49" fmla="*/ 25 h 213"/>
                <a:gd name="T50" fmla="*/ 68 w 87"/>
                <a:gd name="T51" fmla="*/ 11 h 213"/>
                <a:gd name="T52" fmla="*/ 79 w 87"/>
                <a:gd name="T53" fmla="*/ 0 h 213"/>
                <a:gd name="T54" fmla="*/ 75 w 87"/>
                <a:gd name="T55" fmla="*/ 33 h 213"/>
                <a:gd name="T56" fmla="*/ 73 w 87"/>
                <a:gd name="T57" fmla="*/ 59 h 213"/>
                <a:gd name="T58" fmla="*/ 77 w 87"/>
                <a:gd name="T59" fmla="*/ 84 h 213"/>
                <a:gd name="T60" fmla="*/ 83 w 87"/>
                <a:gd name="T61" fmla="*/ 111 h 21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7"/>
                <a:gd name="T94" fmla="*/ 0 h 213"/>
                <a:gd name="T95" fmla="*/ 87 w 87"/>
                <a:gd name="T96" fmla="*/ 213 h 21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7" h="213">
                  <a:moveTo>
                    <a:pt x="83" y="111"/>
                  </a:moveTo>
                  <a:lnTo>
                    <a:pt x="87" y="150"/>
                  </a:lnTo>
                  <a:lnTo>
                    <a:pt x="85" y="198"/>
                  </a:lnTo>
                  <a:lnTo>
                    <a:pt x="83" y="213"/>
                  </a:lnTo>
                  <a:lnTo>
                    <a:pt x="68" y="211"/>
                  </a:lnTo>
                  <a:lnTo>
                    <a:pt x="70" y="186"/>
                  </a:lnTo>
                  <a:lnTo>
                    <a:pt x="70" y="167"/>
                  </a:lnTo>
                  <a:lnTo>
                    <a:pt x="62" y="144"/>
                  </a:lnTo>
                  <a:lnTo>
                    <a:pt x="56" y="125"/>
                  </a:lnTo>
                  <a:lnTo>
                    <a:pt x="54" y="113"/>
                  </a:lnTo>
                  <a:lnTo>
                    <a:pt x="50" y="104"/>
                  </a:lnTo>
                  <a:lnTo>
                    <a:pt x="39" y="104"/>
                  </a:lnTo>
                  <a:lnTo>
                    <a:pt x="31" y="108"/>
                  </a:lnTo>
                  <a:lnTo>
                    <a:pt x="27" y="117"/>
                  </a:lnTo>
                  <a:lnTo>
                    <a:pt x="25" y="131"/>
                  </a:lnTo>
                  <a:lnTo>
                    <a:pt x="23" y="148"/>
                  </a:lnTo>
                  <a:lnTo>
                    <a:pt x="20" y="179"/>
                  </a:lnTo>
                  <a:lnTo>
                    <a:pt x="18" y="200"/>
                  </a:lnTo>
                  <a:lnTo>
                    <a:pt x="8" y="200"/>
                  </a:lnTo>
                  <a:lnTo>
                    <a:pt x="4" y="167"/>
                  </a:lnTo>
                  <a:lnTo>
                    <a:pt x="0" y="136"/>
                  </a:lnTo>
                  <a:lnTo>
                    <a:pt x="4" y="123"/>
                  </a:lnTo>
                  <a:lnTo>
                    <a:pt x="10" y="106"/>
                  </a:lnTo>
                  <a:lnTo>
                    <a:pt x="29" y="67"/>
                  </a:lnTo>
                  <a:lnTo>
                    <a:pt x="58" y="25"/>
                  </a:lnTo>
                  <a:lnTo>
                    <a:pt x="68" y="11"/>
                  </a:lnTo>
                  <a:lnTo>
                    <a:pt x="79" y="0"/>
                  </a:lnTo>
                  <a:lnTo>
                    <a:pt x="75" y="33"/>
                  </a:lnTo>
                  <a:lnTo>
                    <a:pt x="73" y="59"/>
                  </a:lnTo>
                  <a:lnTo>
                    <a:pt x="77" y="84"/>
                  </a:lnTo>
                  <a:lnTo>
                    <a:pt x="83" y="11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694" name="Freeform 567"/>
            <p:cNvSpPr>
              <a:spLocks/>
            </p:cNvSpPr>
            <p:nvPr/>
          </p:nvSpPr>
          <p:spPr bwMode="auto">
            <a:xfrm>
              <a:off x="4464" y="4026"/>
              <a:ext cx="90" cy="173"/>
            </a:xfrm>
            <a:custGeom>
              <a:avLst/>
              <a:gdLst>
                <a:gd name="T0" fmla="*/ 90 w 90"/>
                <a:gd name="T1" fmla="*/ 13 h 173"/>
                <a:gd name="T2" fmla="*/ 86 w 90"/>
                <a:gd name="T3" fmla="*/ 36 h 173"/>
                <a:gd name="T4" fmla="*/ 84 w 90"/>
                <a:gd name="T5" fmla="*/ 48 h 173"/>
                <a:gd name="T6" fmla="*/ 80 w 90"/>
                <a:gd name="T7" fmla="*/ 65 h 173"/>
                <a:gd name="T8" fmla="*/ 71 w 90"/>
                <a:gd name="T9" fmla="*/ 81 h 173"/>
                <a:gd name="T10" fmla="*/ 57 w 90"/>
                <a:gd name="T11" fmla="*/ 92 h 173"/>
                <a:gd name="T12" fmla="*/ 40 w 90"/>
                <a:gd name="T13" fmla="*/ 108 h 173"/>
                <a:gd name="T14" fmla="*/ 27 w 90"/>
                <a:gd name="T15" fmla="*/ 125 h 173"/>
                <a:gd name="T16" fmla="*/ 19 w 90"/>
                <a:gd name="T17" fmla="*/ 144 h 173"/>
                <a:gd name="T18" fmla="*/ 9 w 90"/>
                <a:gd name="T19" fmla="*/ 169 h 173"/>
                <a:gd name="T20" fmla="*/ 9 w 90"/>
                <a:gd name="T21" fmla="*/ 171 h 173"/>
                <a:gd name="T22" fmla="*/ 7 w 90"/>
                <a:gd name="T23" fmla="*/ 173 h 173"/>
                <a:gd name="T24" fmla="*/ 2 w 90"/>
                <a:gd name="T25" fmla="*/ 146 h 173"/>
                <a:gd name="T26" fmla="*/ 0 w 90"/>
                <a:gd name="T27" fmla="*/ 125 h 173"/>
                <a:gd name="T28" fmla="*/ 2 w 90"/>
                <a:gd name="T29" fmla="*/ 92 h 173"/>
                <a:gd name="T30" fmla="*/ 9 w 90"/>
                <a:gd name="T31" fmla="*/ 58 h 173"/>
                <a:gd name="T32" fmla="*/ 15 w 90"/>
                <a:gd name="T33" fmla="*/ 6 h 173"/>
                <a:gd name="T34" fmla="*/ 15 w 90"/>
                <a:gd name="T35" fmla="*/ 0 h 173"/>
                <a:gd name="T36" fmla="*/ 25 w 90"/>
                <a:gd name="T37" fmla="*/ 0 h 173"/>
                <a:gd name="T38" fmla="*/ 27 w 90"/>
                <a:gd name="T39" fmla="*/ 29 h 173"/>
                <a:gd name="T40" fmla="*/ 32 w 90"/>
                <a:gd name="T41" fmla="*/ 50 h 173"/>
                <a:gd name="T42" fmla="*/ 36 w 90"/>
                <a:gd name="T43" fmla="*/ 60 h 173"/>
                <a:gd name="T44" fmla="*/ 42 w 90"/>
                <a:gd name="T45" fmla="*/ 67 h 173"/>
                <a:gd name="T46" fmla="*/ 44 w 90"/>
                <a:gd name="T47" fmla="*/ 71 h 173"/>
                <a:gd name="T48" fmla="*/ 48 w 90"/>
                <a:gd name="T49" fmla="*/ 71 h 173"/>
                <a:gd name="T50" fmla="*/ 52 w 90"/>
                <a:gd name="T51" fmla="*/ 71 h 173"/>
                <a:gd name="T52" fmla="*/ 57 w 90"/>
                <a:gd name="T53" fmla="*/ 69 h 173"/>
                <a:gd name="T54" fmla="*/ 61 w 90"/>
                <a:gd name="T55" fmla="*/ 56 h 173"/>
                <a:gd name="T56" fmla="*/ 63 w 90"/>
                <a:gd name="T57" fmla="*/ 44 h 173"/>
                <a:gd name="T58" fmla="*/ 69 w 90"/>
                <a:gd name="T59" fmla="*/ 25 h 173"/>
                <a:gd name="T60" fmla="*/ 75 w 90"/>
                <a:gd name="T61" fmla="*/ 11 h 173"/>
                <a:gd name="T62" fmla="*/ 90 w 90"/>
                <a:gd name="T63" fmla="*/ 13 h 17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0"/>
                <a:gd name="T97" fmla="*/ 0 h 173"/>
                <a:gd name="T98" fmla="*/ 90 w 90"/>
                <a:gd name="T99" fmla="*/ 173 h 17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0" h="173">
                  <a:moveTo>
                    <a:pt x="90" y="13"/>
                  </a:moveTo>
                  <a:lnTo>
                    <a:pt x="86" y="36"/>
                  </a:lnTo>
                  <a:lnTo>
                    <a:pt x="84" y="48"/>
                  </a:lnTo>
                  <a:lnTo>
                    <a:pt x="80" y="65"/>
                  </a:lnTo>
                  <a:lnTo>
                    <a:pt x="71" y="81"/>
                  </a:lnTo>
                  <a:lnTo>
                    <a:pt x="57" y="92"/>
                  </a:lnTo>
                  <a:lnTo>
                    <a:pt x="40" y="108"/>
                  </a:lnTo>
                  <a:lnTo>
                    <a:pt x="27" y="125"/>
                  </a:lnTo>
                  <a:lnTo>
                    <a:pt x="19" y="144"/>
                  </a:lnTo>
                  <a:lnTo>
                    <a:pt x="9" y="169"/>
                  </a:lnTo>
                  <a:lnTo>
                    <a:pt x="9" y="171"/>
                  </a:lnTo>
                  <a:lnTo>
                    <a:pt x="7" y="173"/>
                  </a:lnTo>
                  <a:lnTo>
                    <a:pt x="2" y="146"/>
                  </a:lnTo>
                  <a:lnTo>
                    <a:pt x="0" y="125"/>
                  </a:lnTo>
                  <a:lnTo>
                    <a:pt x="2" y="92"/>
                  </a:lnTo>
                  <a:lnTo>
                    <a:pt x="9" y="58"/>
                  </a:lnTo>
                  <a:lnTo>
                    <a:pt x="15" y="6"/>
                  </a:lnTo>
                  <a:lnTo>
                    <a:pt x="15" y="0"/>
                  </a:lnTo>
                  <a:lnTo>
                    <a:pt x="25" y="0"/>
                  </a:lnTo>
                  <a:lnTo>
                    <a:pt x="27" y="29"/>
                  </a:lnTo>
                  <a:lnTo>
                    <a:pt x="32" y="50"/>
                  </a:lnTo>
                  <a:lnTo>
                    <a:pt x="36" y="60"/>
                  </a:lnTo>
                  <a:lnTo>
                    <a:pt x="42" y="67"/>
                  </a:lnTo>
                  <a:lnTo>
                    <a:pt x="44" y="71"/>
                  </a:lnTo>
                  <a:lnTo>
                    <a:pt x="48" y="71"/>
                  </a:lnTo>
                  <a:lnTo>
                    <a:pt x="52" y="71"/>
                  </a:lnTo>
                  <a:lnTo>
                    <a:pt x="57" y="69"/>
                  </a:lnTo>
                  <a:lnTo>
                    <a:pt x="61" y="56"/>
                  </a:lnTo>
                  <a:lnTo>
                    <a:pt x="63" y="44"/>
                  </a:lnTo>
                  <a:lnTo>
                    <a:pt x="69" y="25"/>
                  </a:lnTo>
                  <a:lnTo>
                    <a:pt x="75" y="11"/>
                  </a:lnTo>
                  <a:lnTo>
                    <a:pt x="90"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695" name="Freeform 568"/>
            <p:cNvSpPr>
              <a:spLocks/>
            </p:cNvSpPr>
            <p:nvPr/>
          </p:nvSpPr>
          <p:spPr bwMode="auto">
            <a:xfrm>
              <a:off x="4304" y="3820"/>
              <a:ext cx="246" cy="152"/>
            </a:xfrm>
            <a:custGeom>
              <a:avLst/>
              <a:gdLst>
                <a:gd name="T0" fmla="*/ 246 w 246"/>
                <a:gd name="T1" fmla="*/ 6 h 152"/>
                <a:gd name="T2" fmla="*/ 235 w 246"/>
                <a:gd name="T3" fmla="*/ 17 h 152"/>
                <a:gd name="T4" fmla="*/ 225 w 246"/>
                <a:gd name="T5" fmla="*/ 31 h 152"/>
                <a:gd name="T6" fmla="*/ 196 w 246"/>
                <a:gd name="T7" fmla="*/ 73 h 152"/>
                <a:gd name="T8" fmla="*/ 177 w 246"/>
                <a:gd name="T9" fmla="*/ 112 h 152"/>
                <a:gd name="T10" fmla="*/ 171 w 246"/>
                <a:gd name="T11" fmla="*/ 129 h 152"/>
                <a:gd name="T12" fmla="*/ 167 w 246"/>
                <a:gd name="T13" fmla="*/ 142 h 152"/>
                <a:gd name="T14" fmla="*/ 165 w 246"/>
                <a:gd name="T15" fmla="*/ 140 h 152"/>
                <a:gd name="T16" fmla="*/ 165 w 246"/>
                <a:gd name="T17" fmla="*/ 140 h 152"/>
                <a:gd name="T18" fmla="*/ 140 w 246"/>
                <a:gd name="T19" fmla="*/ 133 h 152"/>
                <a:gd name="T20" fmla="*/ 123 w 246"/>
                <a:gd name="T21" fmla="*/ 131 h 152"/>
                <a:gd name="T22" fmla="*/ 100 w 246"/>
                <a:gd name="T23" fmla="*/ 135 h 152"/>
                <a:gd name="T24" fmla="*/ 81 w 246"/>
                <a:gd name="T25" fmla="*/ 142 h 152"/>
                <a:gd name="T26" fmla="*/ 63 w 246"/>
                <a:gd name="T27" fmla="*/ 148 h 152"/>
                <a:gd name="T28" fmla="*/ 46 w 246"/>
                <a:gd name="T29" fmla="*/ 152 h 152"/>
                <a:gd name="T30" fmla="*/ 19 w 246"/>
                <a:gd name="T31" fmla="*/ 148 h 152"/>
                <a:gd name="T32" fmla="*/ 0 w 246"/>
                <a:gd name="T33" fmla="*/ 142 h 152"/>
                <a:gd name="T34" fmla="*/ 2 w 246"/>
                <a:gd name="T35" fmla="*/ 133 h 152"/>
                <a:gd name="T36" fmla="*/ 10 w 246"/>
                <a:gd name="T37" fmla="*/ 129 h 152"/>
                <a:gd name="T38" fmla="*/ 19 w 246"/>
                <a:gd name="T39" fmla="*/ 121 h 152"/>
                <a:gd name="T40" fmla="*/ 25 w 246"/>
                <a:gd name="T41" fmla="*/ 114 h 152"/>
                <a:gd name="T42" fmla="*/ 33 w 246"/>
                <a:gd name="T43" fmla="*/ 92 h 152"/>
                <a:gd name="T44" fmla="*/ 46 w 246"/>
                <a:gd name="T45" fmla="*/ 65 h 152"/>
                <a:gd name="T46" fmla="*/ 48 w 246"/>
                <a:gd name="T47" fmla="*/ 64 h 152"/>
                <a:gd name="T48" fmla="*/ 71 w 246"/>
                <a:gd name="T49" fmla="*/ 39 h 152"/>
                <a:gd name="T50" fmla="*/ 88 w 246"/>
                <a:gd name="T51" fmla="*/ 19 h 152"/>
                <a:gd name="T52" fmla="*/ 102 w 246"/>
                <a:gd name="T53" fmla="*/ 0 h 152"/>
                <a:gd name="T54" fmla="*/ 125 w 246"/>
                <a:gd name="T55" fmla="*/ 2 h 152"/>
                <a:gd name="T56" fmla="*/ 150 w 246"/>
                <a:gd name="T57" fmla="*/ 6 h 152"/>
                <a:gd name="T58" fmla="*/ 188 w 246"/>
                <a:gd name="T59" fmla="*/ 8 h 152"/>
                <a:gd name="T60" fmla="*/ 221 w 246"/>
                <a:gd name="T61" fmla="*/ 8 h 152"/>
                <a:gd name="T62" fmla="*/ 246 w 246"/>
                <a:gd name="T63" fmla="*/ 6 h 15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6"/>
                <a:gd name="T97" fmla="*/ 0 h 152"/>
                <a:gd name="T98" fmla="*/ 246 w 246"/>
                <a:gd name="T99" fmla="*/ 152 h 15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6" h="152">
                  <a:moveTo>
                    <a:pt x="246" y="6"/>
                  </a:moveTo>
                  <a:lnTo>
                    <a:pt x="235" y="17"/>
                  </a:lnTo>
                  <a:lnTo>
                    <a:pt x="225" y="31"/>
                  </a:lnTo>
                  <a:lnTo>
                    <a:pt x="196" y="73"/>
                  </a:lnTo>
                  <a:lnTo>
                    <a:pt x="177" y="112"/>
                  </a:lnTo>
                  <a:lnTo>
                    <a:pt x="171" y="129"/>
                  </a:lnTo>
                  <a:lnTo>
                    <a:pt x="167" y="142"/>
                  </a:lnTo>
                  <a:lnTo>
                    <a:pt x="165" y="140"/>
                  </a:lnTo>
                  <a:lnTo>
                    <a:pt x="140" y="133"/>
                  </a:lnTo>
                  <a:lnTo>
                    <a:pt x="123" y="131"/>
                  </a:lnTo>
                  <a:lnTo>
                    <a:pt x="100" y="135"/>
                  </a:lnTo>
                  <a:lnTo>
                    <a:pt x="81" y="142"/>
                  </a:lnTo>
                  <a:lnTo>
                    <a:pt x="63" y="148"/>
                  </a:lnTo>
                  <a:lnTo>
                    <a:pt x="46" y="152"/>
                  </a:lnTo>
                  <a:lnTo>
                    <a:pt x="19" y="148"/>
                  </a:lnTo>
                  <a:lnTo>
                    <a:pt x="0" y="142"/>
                  </a:lnTo>
                  <a:lnTo>
                    <a:pt x="2" y="133"/>
                  </a:lnTo>
                  <a:lnTo>
                    <a:pt x="10" y="129"/>
                  </a:lnTo>
                  <a:lnTo>
                    <a:pt x="19" y="121"/>
                  </a:lnTo>
                  <a:lnTo>
                    <a:pt x="25" y="114"/>
                  </a:lnTo>
                  <a:lnTo>
                    <a:pt x="33" y="92"/>
                  </a:lnTo>
                  <a:lnTo>
                    <a:pt x="46" y="65"/>
                  </a:lnTo>
                  <a:lnTo>
                    <a:pt x="48" y="64"/>
                  </a:lnTo>
                  <a:lnTo>
                    <a:pt x="71" y="39"/>
                  </a:lnTo>
                  <a:lnTo>
                    <a:pt x="88" y="19"/>
                  </a:lnTo>
                  <a:lnTo>
                    <a:pt x="102" y="0"/>
                  </a:lnTo>
                  <a:lnTo>
                    <a:pt x="125" y="2"/>
                  </a:lnTo>
                  <a:lnTo>
                    <a:pt x="150" y="6"/>
                  </a:lnTo>
                  <a:lnTo>
                    <a:pt x="188" y="8"/>
                  </a:lnTo>
                  <a:lnTo>
                    <a:pt x="221" y="8"/>
                  </a:lnTo>
                  <a:lnTo>
                    <a:pt x="246"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696" name="Freeform 569"/>
            <p:cNvSpPr>
              <a:spLocks noEditPoints="1"/>
            </p:cNvSpPr>
            <p:nvPr/>
          </p:nvSpPr>
          <p:spPr bwMode="auto">
            <a:xfrm>
              <a:off x="3992" y="3951"/>
              <a:ext cx="487" cy="248"/>
            </a:xfrm>
            <a:custGeom>
              <a:avLst/>
              <a:gdLst>
                <a:gd name="T0" fmla="*/ 125 w 487"/>
                <a:gd name="T1" fmla="*/ 94 h 248"/>
                <a:gd name="T2" fmla="*/ 127 w 487"/>
                <a:gd name="T3" fmla="*/ 71 h 248"/>
                <a:gd name="T4" fmla="*/ 112 w 487"/>
                <a:gd name="T5" fmla="*/ 54 h 248"/>
                <a:gd name="T6" fmla="*/ 85 w 487"/>
                <a:gd name="T7" fmla="*/ 56 h 248"/>
                <a:gd name="T8" fmla="*/ 72 w 487"/>
                <a:gd name="T9" fmla="*/ 71 h 248"/>
                <a:gd name="T10" fmla="*/ 77 w 487"/>
                <a:gd name="T11" fmla="*/ 98 h 248"/>
                <a:gd name="T12" fmla="*/ 98 w 487"/>
                <a:gd name="T13" fmla="*/ 115 h 248"/>
                <a:gd name="T14" fmla="*/ 118 w 487"/>
                <a:gd name="T15" fmla="*/ 108 h 248"/>
                <a:gd name="T16" fmla="*/ 123 w 487"/>
                <a:gd name="T17" fmla="*/ 98 h 248"/>
                <a:gd name="T18" fmla="*/ 487 w 487"/>
                <a:gd name="T19" fmla="*/ 81 h 248"/>
                <a:gd name="T20" fmla="*/ 474 w 487"/>
                <a:gd name="T21" fmla="*/ 167 h 248"/>
                <a:gd name="T22" fmla="*/ 474 w 487"/>
                <a:gd name="T23" fmla="*/ 221 h 248"/>
                <a:gd name="T24" fmla="*/ 424 w 487"/>
                <a:gd name="T25" fmla="*/ 242 h 248"/>
                <a:gd name="T26" fmla="*/ 272 w 487"/>
                <a:gd name="T27" fmla="*/ 235 h 248"/>
                <a:gd name="T28" fmla="*/ 85 w 487"/>
                <a:gd name="T29" fmla="*/ 238 h 248"/>
                <a:gd name="T30" fmla="*/ 10 w 487"/>
                <a:gd name="T31" fmla="*/ 215 h 248"/>
                <a:gd name="T32" fmla="*/ 8 w 487"/>
                <a:gd name="T33" fmla="*/ 160 h 248"/>
                <a:gd name="T34" fmla="*/ 0 w 487"/>
                <a:gd name="T35" fmla="*/ 88 h 248"/>
                <a:gd name="T36" fmla="*/ 0 w 487"/>
                <a:gd name="T37" fmla="*/ 29 h 248"/>
                <a:gd name="T38" fmla="*/ 29 w 487"/>
                <a:gd name="T39" fmla="*/ 15 h 248"/>
                <a:gd name="T40" fmla="*/ 108 w 487"/>
                <a:gd name="T41" fmla="*/ 9 h 248"/>
                <a:gd name="T42" fmla="*/ 166 w 487"/>
                <a:gd name="T43" fmla="*/ 2 h 248"/>
                <a:gd name="T44" fmla="*/ 168 w 487"/>
                <a:gd name="T45" fmla="*/ 27 h 248"/>
                <a:gd name="T46" fmla="*/ 172 w 487"/>
                <a:gd name="T47" fmla="*/ 50 h 248"/>
                <a:gd name="T48" fmla="*/ 181 w 487"/>
                <a:gd name="T49" fmla="*/ 104 h 248"/>
                <a:gd name="T50" fmla="*/ 220 w 487"/>
                <a:gd name="T51" fmla="*/ 69 h 248"/>
                <a:gd name="T52" fmla="*/ 266 w 487"/>
                <a:gd name="T53" fmla="*/ 71 h 248"/>
                <a:gd name="T54" fmla="*/ 302 w 487"/>
                <a:gd name="T55" fmla="*/ 69 h 248"/>
                <a:gd name="T56" fmla="*/ 310 w 487"/>
                <a:gd name="T57" fmla="*/ 56 h 248"/>
                <a:gd name="T58" fmla="*/ 310 w 487"/>
                <a:gd name="T59" fmla="*/ 27 h 248"/>
                <a:gd name="T60" fmla="*/ 331 w 487"/>
                <a:gd name="T61" fmla="*/ 17 h 248"/>
                <a:gd name="T62" fmla="*/ 375 w 487"/>
                <a:gd name="T63" fmla="*/ 17 h 248"/>
                <a:gd name="T64" fmla="*/ 412 w 487"/>
                <a:gd name="T65" fmla="*/ 4 h 248"/>
                <a:gd name="T66" fmla="*/ 452 w 487"/>
                <a:gd name="T67" fmla="*/ 2 h 248"/>
                <a:gd name="T68" fmla="*/ 477 w 487"/>
                <a:gd name="T69" fmla="*/ 9 h 248"/>
                <a:gd name="T70" fmla="*/ 483 w 487"/>
                <a:gd name="T71" fmla="*/ 42 h 248"/>
                <a:gd name="T72" fmla="*/ 129 w 487"/>
                <a:gd name="T73" fmla="*/ 188 h 248"/>
                <a:gd name="T74" fmla="*/ 122 w 487"/>
                <a:gd name="T75" fmla="*/ 163 h 248"/>
                <a:gd name="T76" fmla="*/ 97 w 487"/>
                <a:gd name="T77" fmla="*/ 160 h 248"/>
                <a:gd name="T78" fmla="*/ 73 w 487"/>
                <a:gd name="T79" fmla="*/ 173 h 248"/>
                <a:gd name="T80" fmla="*/ 68 w 487"/>
                <a:gd name="T81" fmla="*/ 196 h 248"/>
                <a:gd name="T82" fmla="*/ 81 w 487"/>
                <a:gd name="T83" fmla="*/ 211 h 248"/>
                <a:gd name="T84" fmla="*/ 97 w 487"/>
                <a:gd name="T85" fmla="*/ 221 h 248"/>
                <a:gd name="T86" fmla="*/ 110 w 487"/>
                <a:gd name="T87" fmla="*/ 219 h 248"/>
                <a:gd name="T88" fmla="*/ 123 w 487"/>
                <a:gd name="T89" fmla="*/ 202 h 24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7"/>
                <a:gd name="T136" fmla="*/ 0 h 248"/>
                <a:gd name="T137" fmla="*/ 487 w 487"/>
                <a:gd name="T138" fmla="*/ 248 h 24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7" h="248">
                  <a:moveTo>
                    <a:pt x="123" y="98"/>
                  </a:moveTo>
                  <a:lnTo>
                    <a:pt x="125" y="94"/>
                  </a:lnTo>
                  <a:lnTo>
                    <a:pt x="127" y="83"/>
                  </a:lnTo>
                  <a:lnTo>
                    <a:pt x="127" y="71"/>
                  </a:lnTo>
                  <a:lnTo>
                    <a:pt x="123" y="59"/>
                  </a:lnTo>
                  <a:lnTo>
                    <a:pt x="112" y="54"/>
                  </a:lnTo>
                  <a:lnTo>
                    <a:pt x="97" y="54"/>
                  </a:lnTo>
                  <a:lnTo>
                    <a:pt x="85" y="56"/>
                  </a:lnTo>
                  <a:lnTo>
                    <a:pt x="75" y="61"/>
                  </a:lnTo>
                  <a:lnTo>
                    <a:pt x="72" y="71"/>
                  </a:lnTo>
                  <a:lnTo>
                    <a:pt x="73" y="86"/>
                  </a:lnTo>
                  <a:lnTo>
                    <a:pt x="77" y="98"/>
                  </a:lnTo>
                  <a:lnTo>
                    <a:pt x="87" y="111"/>
                  </a:lnTo>
                  <a:lnTo>
                    <a:pt x="98" y="115"/>
                  </a:lnTo>
                  <a:lnTo>
                    <a:pt x="112" y="111"/>
                  </a:lnTo>
                  <a:lnTo>
                    <a:pt x="118" y="108"/>
                  </a:lnTo>
                  <a:lnTo>
                    <a:pt x="123" y="98"/>
                  </a:lnTo>
                  <a:close/>
                  <a:moveTo>
                    <a:pt x="487" y="75"/>
                  </a:moveTo>
                  <a:lnTo>
                    <a:pt x="487" y="81"/>
                  </a:lnTo>
                  <a:lnTo>
                    <a:pt x="481" y="133"/>
                  </a:lnTo>
                  <a:lnTo>
                    <a:pt x="474" y="167"/>
                  </a:lnTo>
                  <a:lnTo>
                    <a:pt x="472" y="200"/>
                  </a:lnTo>
                  <a:lnTo>
                    <a:pt x="474" y="221"/>
                  </a:lnTo>
                  <a:lnTo>
                    <a:pt x="479" y="248"/>
                  </a:lnTo>
                  <a:lnTo>
                    <a:pt x="424" y="242"/>
                  </a:lnTo>
                  <a:lnTo>
                    <a:pt x="377" y="238"/>
                  </a:lnTo>
                  <a:lnTo>
                    <a:pt x="272" y="235"/>
                  </a:lnTo>
                  <a:lnTo>
                    <a:pt x="189" y="235"/>
                  </a:lnTo>
                  <a:lnTo>
                    <a:pt x="85" y="238"/>
                  </a:lnTo>
                  <a:lnTo>
                    <a:pt x="4" y="248"/>
                  </a:lnTo>
                  <a:lnTo>
                    <a:pt x="10" y="215"/>
                  </a:lnTo>
                  <a:lnTo>
                    <a:pt x="10" y="188"/>
                  </a:lnTo>
                  <a:lnTo>
                    <a:pt x="8" y="160"/>
                  </a:lnTo>
                  <a:lnTo>
                    <a:pt x="4" y="135"/>
                  </a:lnTo>
                  <a:lnTo>
                    <a:pt x="0" y="88"/>
                  </a:lnTo>
                  <a:lnTo>
                    <a:pt x="0" y="54"/>
                  </a:lnTo>
                  <a:lnTo>
                    <a:pt x="0" y="29"/>
                  </a:lnTo>
                  <a:lnTo>
                    <a:pt x="4" y="11"/>
                  </a:lnTo>
                  <a:lnTo>
                    <a:pt x="29" y="15"/>
                  </a:lnTo>
                  <a:lnTo>
                    <a:pt x="62" y="15"/>
                  </a:lnTo>
                  <a:lnTo>
                    <a:pt x="108" y="9"/>
                  </a:lnTo>
                  <a:lnTo>
                    <a:pt x="164" y="2"/>
                  </a:lnTo>
                  <a:lnTo>
                    <a:pt x="166" y="2"/>
                  </a:lnTo>
                  <a:lnTo>
                    <a:pt x="166" y="6"/>
                  </a:lnTo>
                  <a:lnTo>
                    <a:pt x="168" y="27"/>
                  </a:lnTo>
                  <a:lnTo>
                    <a:pt x="170" y="34"/>
                  </a:lnTo>
                  <a:lnTo>
                    <a:pt x="172" y="50"/>
                  </a:lnTo>
                  <a:lnTo>
                    <a:pt x="173" y="58"/>
                  </a:lnTo>
                  <a:lnTo>
                    <a:pt x="181" y="104"/>
                  </a:lnTo>
                  <a:lnTo>
                    <a:pt x="200" y="69"/>
                  </a:lnTo>
                  <a:lnTo>
                    <a:pt x="220" y="69"/>
                  </a:lnTo>
                  <a:lnTo>
                    <a:pt x="233" y="71"/>
                  </a:lnTo>
                  <a:lnTo>
                    <a:pt x="266" y="71"/>
                  </a:lnTo>
                  <a:lnTo>
                    <a:pt x="291" y="71"/>
                  </a:lnTo>
                  <a:lnTo>
                    <a:pt x="302" y="69"/>
                  </a:lnTo>
                  <a:lnTo>
                    <a:pt x="312" y="67"/>
                  </a:lnTo>
                  <a:lnTo>
                    <a:pt x="310" y="56"/>
                  </a:lnTo>
                  <a:lnTo>
                    <a:pt x="308" y="38"/>
                  </a:lnTo>
                  <a:lnTo>
                    <a:pt x="310" y="27"/>
                  </a:lnTo>
                  <a:lnTo>
                    <a:pt x="312" y="11"/>
                  </a:lnTo>
                  <a:lnTo>
                    <a:pt x="331" y="17"/>
                  </a:lnTo>
                  <a:lnTo>
                    <a:pt x="358" y="21"/>
                  </a:lnTo>
                  <a:lnTo>
                    <a:pt x="375" y="17"/>
                  </a:lnTo>
                  <a:lnTo>
                    <a:pt x="393" y="11"/>
                  </a:lnTo>
                  <a:lnTo>
                    <a:pt x="412" y="4"/>
                  </a:lnTo>
                  <a:lnTo>
                    <a:pt x="435" y="0"/>
                  </a:lnTo>
                  <a:lnTo>
                    <a:pt x="452" y="2"/>
                  </a:lnTo>
                  <a:lnTo>
                    <a:pt x="477" y="9"/>
                  </a:lnTo>
                  <a:lnTo>
                    <a:pt x="479" y="11"/>
                  </a:lnTo>
                  <a:lnTo>
                    <a:pt x="483" y="42"/>
                  </a:lnTo>
                  <a:lnTo>
                    <a:pt x="487" y="75"/>
                  </a:lnTo>
                  <a:close/>
                  <a:moveTo>
                    <a:pt x="129" y="188"/>
                  </a:moveTo>
                  <a:lnTo>
                    <a:pt x="129" y="177"/>
                  </a:lnTo>
                  <a:lnTo>
                    <a:pt x="122" y="163"/>
                  </a:lnTo>
                  <a:lnTo>
                    <a:pt x="110" y="158"/>
                  </a:lnTo>
                  <a:lnTo>
                    <a:pt x="97" y="160"/>
                  </a:lnTo>
                  <a:lnTo>
                    <a:pt x="85" y="165"/>
                  </a:lnTo>
                  <a:lnTo>
                    <a:pt x="73" y="173"/>
                  </a:lnTo>
                  <a:lnTo>
                    <a:pt x="68" y="181"/>
                  </a:lnTo>
                  <a:lnTo>
                    <a:pt x="68" y="196"/>
                  </a:lnTo>
                  <a:lnTo>
                    <a:pt x="72" y="206"/>
                  </a:lnTo>
                  <a:lnTo>
                    <a:pt x="81" y="211"/>
                  </a:lnTo>
                  <a:lnTo>
                    <a:pt x="87" y="213"/>
                  </a:lnTo>
                  <a:lnTo>
                    <a:pt x="97" y="221"/>
                  </a:lnTo>
                  <a:lnTo>
                    <a:pt x="104" y="221"/>
                  </a:lnTo>
                  <a:lnTo>
                    <a:pt x="110" y="219"/>
                  </a:lnTo>
                  <a:lnTo>
                    <a:pt x="118" y="211"/>
                  </a:lnTo>
                  <a:lnTo>
                    <a:pt x="123" y="202"/>
                  </a:lnTo>
                  <a:lnTo>
                    <a:pt x="129" y="18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697" name="Freeform 570"/>
            <p:cNvSpPr>
              <a:spLocks/>
            </p:cNvSpPr>
            <p:nvPr/>
          </p:nvSpPr>
          <p:spPr bwMode="auto">
            <a:xfrm>
              <a:off x="4192" y="3882"/>
              <a:ext cx="160" cy="140"/>
            </a:xfrm>
            <a:custGeom>
              <a:avLst/>
              <a:gdLst>
                <a:gd name="T0" fmla="*/ 79 w 160"/>
                <a:gd name="T1" fmla="*/ 2 h 140"/>
                <a:gd name="T2" fmla="*/ 81 w 160"/>
                <a:gd name="T3" fmla="*/ 2 h 140"/>
                <a:gd name="T4" fmla="*/ 97 w 160"/>
                <a:gd name="T5" fmla="*/ 3 h 140"/>
                <a:gd name="T6" fmla="*/ 135 w 160"/>
                <a:gd name="T7" fmla="*/ 3 h 140"/>
                <a:gd name="T8" fmla="*/ 149 w 160"/>
                <a:gd name="T9" fmla="*/ 2 h 140"/>
                <a:gd name="T10" fmla="*/ 158 w 160"/>
                <a:gd name="T11" fmla="*/ 0 h 140"/>
                <a:gd name="T12" fmla="*/ 160 w 160"/>
                <a:gd name="T13" fmla="*/ 2 h 140"/>
                <a:gd name="T14" fmla="*/ 158 w 160"/>
                <a:gd name="T15" fmla="*/ 3 h 140"/>
                <a:gd name="T16" fmla="*/ 145 w 160"/>
                <a:gd name="T17" fmla="*/ 30 h 140"/>
                <a:gd name="T18" fmla="*/ 137 w 160"/>
                <a:gd name="T19" fmla="*/ 52 h 140"/>
                <a:gd name="T20" fmla="*/ 131 w 160"/>
                <a:gd name="T21" fmla="*/ 59 h 140"/>
                <a:gd name="T22" fmla="*/ 122 w 160"/>
                <a:gd name="T23" fmla="*/ 67 h 140"/>
                <a:gd name="T24" fmla="*/ 114 w 160"/>
                <a:gd name="T25" fmla="*/ 71 h 140"/>
                <a:gd name="T26" fmla="*/ 112 w 160"/>
                <a:gd name="T27" fmla="*/ 80 h 140"/>
                <a:gd name="T28" fmla="*/ 110 w 160"/>
                <a:gd name="T29" fmla="*/ 96 h 140"/>
                <a:gd name="T30" fmla="*/ 108 w 160"/>
                <a:gd name="T31" fmla="*/ 107 h 140"/>
                <a:gd name="T32" fmla="*/ 110 w 160"/>
                <a:gd name="T33" fmla="*/ 125 h 140"/>
                <a:gd name="T34" fmla="*/ 112 w 160"/>
                <a:gd name="T35" fmla="*/ 136 h 140"/>
                <a:gd name="T36" fmla="*/ 102 w 160"/>
                <a:gd name="T37" fmla="*/ 138 h 140"/>
                <a:gd name="T38" fmla="*/ 91 w 160"/>
                <a:gd name="T39" fmla="*/ 140 h 140"/>
                <a:gd name="T40" fmla="*/ 66 w 160"/>
                <a:gd name="T41" fmla="*/ 140 h 140"/>
                <a:gd name="T42" fmla="*/ 33 w 160"/>
                <a:gd name="T43" fmla="*/ 140 h 140"/>
                <a:gd name="T44" fmla="*/ 20 w 160"/>
                <a:gd name="T45" fmla="*/ 138 h 140"/>
                <a:gd name="T46" fmla="*/ 0 w 160"/>
                <a:gd name="T47" fmla="*/ 138 h 140"/>
                <a:gd name="T48" fmla="*/ 31 w 160"/>
                <a:gd name="T49" fmla="*/ 86 h 140"/>
                <a:gd name="T50" fmla="*/ 31 w 160"/>
                <a:gd name="T51" fmla="*/ 86 h 140"/>
                <a:gd name="T52" fmla="*/ 27 w 160"/>
                <a:gd name="T53" fmla="*/ 92 h 140"/>
                <a:gd name="T54" fmla="*/ 27 w 160"/>
                <a:gd name="T55" fmla="*/ 92 h 140"/>
                <a:gd name="T56" fmla="*/ 77 w 160"/>
                <a:gd name="T57" fmla="*/ 0 h 140"/>
                <a:gd name="T58" fmla="*/ 79 w 160"/>
                <a:gd name="T59" fmla="*/ 2 h 140"/>
                <a:gd name="T60" fmla="*/ 79 w 160"/>
                <a:gd name="T61" fmla="*/ 2 h 14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0"/>
                <a:gd name="T94" fmla="*/ 0 h 140"/>
                <a:gd name="T95" fmla="*/ 160 w 160"/>
                <a:gd name="T96" fmla="*/ 140 h 14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0" h="140">
                  <a:moveTo>
                    <a:pt x="79" y="2"/>
                  </a:moveTo>
                  <a:lnTo>
                    <a:pt x="81" y="2"/>
                  </a:lnTo>
                  <a:lnTo>
                    <a:pt x="97" y="3"/>
                  </a:lnTo>
                  <a:lnTo>
                    <a:pt x="135" y="3"/>
                  </a:lnTo>
                  <a:lnTo>
                    <a:pt x="149" y="2"/>
                  </a:lnTo>
                  <a:lnTo>
                    <a:pt x="158" y="0"/>
                  </a:lnTo>
                  <a:lnTo>
                    <a:pt x="160" y="2"/>
                  </a:lnTo>
                  <a:lnTo>
                    <a:pt x="158" y="3"/>
                  </a:lnTo>
                  <a:lnTo>
                    <a:pt x="145" y="30"/>
                  </a:lnTo>
                  <a:lnTo>
                    <a:pt x="137" y="52"/>
                  </a:lnTo>
                  <a:lnTo>
                    <a:pt x="131" y="59"/>
                  </a:lnTo>
                  <a:lnTo>
                    <a:pt x="122" y="67"/>
                  </a:lnTo>
                  <a:lnTo>
                    <a:pt x="114" y="71"/>
                  </a:lnTo>
                  <a:lnTo>
                    <a:pt x="112" y="80"/>
                  </a:lnTo>
                  <a:lnTo>
                    <a:pt x="110" y="96"/>
                  </a:lnTo>
                  <a:lnTo>
                    <a:pt x="108" y="107"/>
                  </a:lnTo>
                  <a:lnTo>
                    <a:pt x="110" y="125"/>
                  </a:lnTo>
                  <a:lnTo>
                    <a:pt x="112" y="136"/>
                  </a:lnTo>
                  <a:lnTo>
                    <a:pt x="102" y="138"/>
                  </a:lnTo>
                  <a:lnTo>
                    <a:pt x="91" y="140"/>
                  </a:lnTo>
                  <a:lnTo>
                    <a:pt x="66" y="140"/>
                  </a:lnTo>
                  <a:lnTo>
                    <a:pt x="33" y="140"/>
                  </a:lnTo>
                  <a:lnTo>
                    <a:pt x="20" y="138"/>
                  </a:lnTo>
                  <a:lnTo>
                    <a:pt x="0" y="138"/>
                  </a:lnTo>
                  <a:lnTo>
                    <a:pt x="31" y="86"/>
                  </a:lnTo>
                  <a:lnTo>
                    <a:pt x="27" y="92"/>
                  </a:lnTo>
                  <a:lnTo>
                    <a:pt x="77" y="0"/>
                  </a:lnTo>
                  <a:lnTo>
                    <a:pt x="79"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698" name="Freeform 571"/>
            <p:cNvSpPr>
              <a:spLocks/>
            </p:cNvSpPr>
            <p:nvPr/>
          </p:nvSpPr>
          <p:spPr bwMode="auto">
            <a:xfrm>
              <a:off x="4152" y="3676"/>
              <a:ext cx="162" cy="379"/>
            </a:xfrm>
            <a:custGeom>
              <a:avLst/>
              <a:gdLst>
                <a:gd name="T0" fmla="*/ 144 w 162"/>
                <a:gd name="T1" fmla="*/ 32 h 379"/>
                <a:gd name="T2" fmla="*/ 156 w 162"/>
                <a:gd name="T3" fmla="*/ 90 h 379"/>
                <a:gd name="T4" fmla="*/ 156 w 162"/>
                <a:gd name="T5" fmla="*/ 90 h 379"/>
                <a:gd name="T6" fmla="*/ 158 w 162"/>
                <a:gd name="T7" fmla="*/ 98 h 379"/>
                <a:gd name="T8" fmla="*/ 160 w 162"/>
                <a:gd name="T9" fmla="*/ 108 h 379"/>
                <a:gd name="T10" fmla="*/ 162 w 162"/>
                <a:gd name="T11" fmla="*/ 133 h 379"/>
                <a:gd name="T12" fmla="*/ 162 w 162"/>
                <a:gd name="T13" fmla="*/ 134 h 379"/>
                <a:gd name="T14" fmla="*/ 121 w 162"/>
                <a:gd name="T15" fmla="*/ 208 h 379"/>
                <a:gd name="T16" fmla="*/ 119 w 162"/>
                <a:gd name="T17" fmla="*/ 208 h 379"/>
                <a:gd name="T18" fmla="*/ 119 w 162"/>
                <a:gd name="T19" fmla="*/ 208 h 379"/>
                <a:gd name="T20" fmla="*/ 117 w 162"/>
                <a:gd name="T21" fmla="*/ 206 h 379"/>
                <a:gd name="T22" fmla="*/ 67 w 162"/>
                <a:gd name="T23" fmla="*/ 298 h 379"/>
                <a:gd name="T24" fmla="*/ 67 w 162"/>
                <a:gd name="T25" fmla="*/ 298 h 379"/>
                <a:gd name="T26" fmla="*/ 71 w 162"/>
                <a:gd name="T27" fmla="*/ 292 h 379"/>
                <a:gd name="T28" fmla="*/ 71 w 162"/>
                <a:gd name="T29" fmla="*/ 292 h 379"/>
                <a:gd name="T30" fmla="*/ 40 w 162"/>
                <a:gd name="T31" fmla="*/ 344 h 379"/>
                <a:gd name="T32" fmla="*/ 21 w 162"/>
                <a:gd name="T33" fmla="*/ 379 h 379"/>
                <a:gd name="T34" fmla="*/ 13 w 162"/>
                <a:gd name="T35" fmla="*/ 333 h 379"/>
                <a:gd name="T36" fmla="*/ 12 w 162"/>
                <a:gd name="T37" fmla="*/ 325 h 379"/>
                <a:gd name="T38" fmla="*/ 10 w 162"/>
                <a:gd name="T39" fmla="*/ 309 h 379"/>
                <a:gd name="T40" fmla="*/ 8 w 162"/>
                <a:gd name="T41" fmla="*/ 302 h 379"/>
                <a:gd name="T42" fmla="*/ 6 w 162"/>
                <a:gd name="T43" fmla="*/ 281 h 379"/>
                <a:gd name="T44" fmla="*/ 6 w 162"/>
                <a:gd name="T45" fmla="*/ 277 h 379"/>
                <a:gd name="T46" fmla="*/ 4 w 162"/>
                <a:gd name="T47" fmla="*/ 277 h 379"/>
                <a:gd name="T48" fmla="*/ 4 w 162"/>
                <a:gd name="T49" fmla="*/ 265 h 379"/>
                <a:gd name="T50" fmla="*/ 0 w 162"/>
                <a:gd name="T51" fmla="*/ 244 h 379"/>
                <a:gd name="T52" fmla="*/ 46 w 162"/>
                <a:gd name="T53" fmla="*/ 165 h 379"/>
                <a:gd name="T54" fmla="*/ 46 w 162"/>
                <a:gd name="T55" fmla="*/ 163 h 379"/>
                <a:gd name="T56" fmla="*/ 52 w 162"/>
                <a:gd name="T57" fmla="*/ 156 h 379"/>
                <a:gd name="T58" fmla="*/ 52 w 162"/>
                <a:gd name="T59" fmla="*/ 156 h 379"/>
                <a:gd name="T60" fmla="*/ 48 w 162"/>
                <a:gd name="T61" fmla="*/ 156 h 379"/>
                <a:gd name="T62" fmla="*/ 135 w 162"/>
                <a:gd name="T63" fmla="*/ 11 h 379"/>
                <a:gd name="T64" fmla="*/ 142 w 162"/>
                <a:gd name="T65" fmla="*/ 0 h 379"/>
                <a:gd name="T66" fmla="*/ 142 w 162"/>
                <a:gd name="T67" fmla="*/ 0 h 379"/>
                <a:gd name="T68" fmla="*/ 146 w 162"/>
                <a:gd name="T69" fmla="*/ 32 h 379"/>
                <a:gd name="T70" fmla="*/ 144 w 162"/>
                <a:gd name="T71" fmla="*/ 32 h 3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2"/>
                <a:gd name="T109" fmla="*/ 0 h 379"/>
                <a:gd name="T110" fmla="*/ 162 w 162"/>
                <a:gd name="T111" fmla="*/ 379 h 37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2" h="379">
                  <a:moveTo>
                    <a:pt x="144" y="32"/>
                  </a:moveTo>
                  <a:lnTo>
                    <a:pt x="156" y="90"/>
                  </a:lnTo>
                  <a:lnTo>
                    <a:pt x="158" y="98"/>
                  </a:lnTo>
                  <a:lnTo>
                    <a:pt x="160" y="108"/>
                  </a:lnTo>
                  <a:lnTo>
                    <a:pt x="162" y="133"/>
                  </a:lnTo>
                  <a:lnTo>
                    <a:pt x="162" y="134"/>
                  </a:lnTo>
                  <a:lnTo>
                    <a:pt x="121" y="208"/>
                  </a:lnTo>
                  <a:lnTo>
                    <a:pt x="119" y="208"/>
                  </a:lnTo>
                  <a:lnTo>
                    <a:pt x="117" y="206"/>
                  </a:lnTo>
                  <a:lnTo>
                    <a:pt x="67" y="298"/>
                  </a:lnTo>
                  <a:lnTo>
                    <a:pt x="71" y="292"/>
                  </a:lnTo>
                  <a:lnTo>
                    <a:pt x="40" y="344"/>
                  </a:lnTo>
                  <a:lnTo>
                    <a:pt x="21" y="379"/>
                  </a:lnTo>
                  <a:lnTo>
                    <a:pt x="13" y="333"/>
                  </a:lnTo>
                  <a:lnTo>
                    <a:pt x="12" y="325"/>
                  </a:lnTo>
                  <a:lnTo>
                    <a:pt x="10" y="309"/>
                  </a:lnTo>
                  <a:lnTo>
                    <a:pt x="8" y="302"/>
                  </a:lnTo>
                  <a:lnTo>
                    <a:pt x="6" y="281"/>
                  </a:lnTo>
                  <a:lnTo>
                    <a:pt x="6" y="277"/>
                  </a:lnTo>
                  <a:lnTo>
                    <a:pt x="4" y="277"/>
                  </a:lnTo>
                  <a:lnTo>
                    <a:pt x="4" y="265"/>
                  </a:lnTo>
                  <a:lnTo>
                    <a:pt x="0" y="244"/>
                  </a:lnTo>
                  <a:lnTo>
                    <a:pt x="46" y="165"/>
                  </a:lnTo>
                  <a:lnTo>
                    <a:pt x="46" y="163"/>
                  </a:lnTo>
                  <a:lnTo>
                    <a:pt x="52" y="156"/>
                  </a:lnTo>
                  <a:lnTo>
                    <a:pt x="48" y="156"/>
                  </a:lnTo>
                  <a:lnTo>
                    <a:pt x="135" y="11"/>
                  </a:lnTo>
                  <a:lnTo>
                    <a:pt x="142" y="0"/>
                  </a:lnTo>
                  <a:lnTo>
                    <a:pt x="146" y="32"/>
                  </a:lnTo>
                  <a:lnTo>
                    <a:pt x="144" y="32"/>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699" name="Freeform 572"/>
            <p:cNvSpPr>
              <a:spLocks/>
            </p:cNvSpPr>
            <p:nvPr/>
          </p:nvSpPr>
          <p:spPr bwMode="auto">
            <a:xfrm>
              <a:off x="3996" y="3820"/>
              <a:ext cx="208" cy="146"/>
            </a:xfrm>
            <a:custGeom>
              <a:avLst/>
              <a:gdLst>
                <a:gd name="T0" fmla="*/ 18 w 208"/>
                <a:gd name="T1" fmla="*/ 117 h 146"/>
                <a:gd name="T2" fmla="*/ 21 w 208"/>
                <a:gd name="T3" fmla="*/ 114 h 146"/>
                <a:gd name="T4" fmla="*/ 37 w 208"/>
                <a:gd name="T5" fmla="*/ 89 h 146"/>
                <a:gd name="T6" fmla="*/ 62 w 208"/>
                <a:gd name="T7" fmla="*/ 48 h 146"/>
                <a:gd name="T8" fmla="*/ 79 w 208"/>
                <a:gd name="T9" fmla="*/ 14 h 146"/>
                <a:gd name="T10" fmla="*/ 79 w 208"/>
                <a:gd name="T11" fmla="*/ 14 h 146"/>
                <a:gd name="T12" fmla="*/ 98 w 208"/>
                <a:gd name="T13" fmla="*/ 2 h 146"/>
                <a:gd name="T14" fmla="*/ 118 w 208"/>
                <a:gd name="T15" fmla="*/ 0 h 146"/>
                <a:gd name="T16" fmla="*/ 143 w 208"/>
                <a:gd name="T17" fmla="*/ 0 h 146"/>
                <a:gd name="T18" fmla="*/ 168 w 208"/>
                <a:gd name="T19" fmla="*/ 6 h 146"/>
                <a:gd name="T20" fmla="*/ 187 w 208"/>
                <a:gd name="T21" fmla="*/ 10 h 146"/>
                <a:gd name="T22" fmla="*/ 204 w 208"/>
                <a:gd name="T23" fmla="*/ 12 h 146"/>
                <a:gd name="T24" fmla="*/ 208 w 208"/>
                <a:gd name="T25" fmla="*/ 12 h 146"/>
                <a:gd name="T26" fmla="*/ 208 w 208"/>
                <a:gd name="T27" fmla="*/ 12 h 146"/>
                <a:gd name="T28" fmla="*/ 202 w 208"/>
                <a:gd name="T29" fmla="*/ 19 h 146"/>
                <a:gd name="T30" fmla="*/ 202 w 208"/>
                <a:gd name="T31" fmla="*/ 21 h 146"/>
                <a:gd name="T32" fmla="*/ 156 w 208"/>
                <a:gd name="T33" fmla="*/ 100 h 146"/>
                <a:gd name="T34" fmla="*/ 160 w 208"/>
                <a:gd name="T35" fmla="*/ 121 h 146"/>
                <a:gd name="T36" fmla="*/ 160 w 208"/>
                <a:gd name="T37" fmla="*/ 133 h 146"/>
                <a:gd name="T38" fmla="*/ 104 w 208"/>
                <a:gd name="T39" fmla="*/ 140 h 146"/>
                <a:gd name="T40" fmla="*/ 58 w 208"/>
                <a:gd name="T41" fmla="*/ 146 h 146"/>
                <a:gd name="T42" fmla="*/ 25 w 208"/>
                <a:gd name="T43" fmla="*/ 146 h 146"/>
                <a:gd name="T44" fmla="*/ 0 w 208"/>
                <a:gd name="T45" fmla="*/ 142 h 146"/>
                <a:gd name="T46" fmla="*/ 18 w 208"/>
                <a:gd name="T47" fmla="*/ 117 h 14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8"/>
                <a:gd name="T73" fmla="*/ 0 h 146"/>
                <a:gd name="T74" fmla="*/ 208 w 208"/>
                <a:gd name="T75" fmla="*/ 146 h 14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8" h="146">
                  <a:moveTo>
                    <a:pt x="18" y="117"/>
                  </a:moveTo>
                  <a:lnTo>
                    <a:pt x="21" y="114"/>
                  </a:lnTo>
                  <a:lnTo>
                    <a:pt x="37" y="89"/>
                  </a:lnTo>
                  <a:lnTo>
                    <a:pt x="62" y="48"/>
                  </a:lnTo>
                  <a:lnTo>
                    <a:pt x="79" y="14"/>
                  </a:lnTo>
                  <a:lnTo>
                    <a:pt x="98" y="2"/>
                  </a:lnTo>
                  <a:lnTo>
                    <a:pt x="118" y="0"/>
                  </a:lnTo>
                  <a:lnTo>
                    <a:pt x="143" y="0"/>
                  </a:lnTo>
                  <a:lnTo>
                    <a:pt x="168" y="6"/>
                  </a:lnTo>
                  <a:lnTo>
                    <a:pt x="187" y="10"/>
                  </a:lnTo>
                  <a:lnTo>
                    <a:pt x="204" y="12"/>
                  </a:lnTo>
                  <a:lnTo>
                    <a:pt x="208" y="12"/>
                  </a:lnTo>
                  <a:lnTo>
                    <a:pt x="202" y="19"/>
                  </a:lnTo>
                  <a:lnTo>
                    <a:pt x="202" y="21"/>
                  </a:lnTo>
                  <a:lnTo>
                    <a:pt x="156" y="100"/>
                  </a:lnTo>
                  <a:lnTo>
                    <a:pt x="160" y="121"/>
                  </a:lnTo>
                  <a:lnTo>
                    <a:pt x="160" y="133"/>
                  </a:lnTo>
                  <a:lnTo>
                    <a:pt x="104" y="140"/>
                  </a:lnTo>
                  <a:lnTo>
                    <a:pt x="58" y="146"/>
                  </a:lnTo>
                  <a:lnTo>
                    <a:pt x="25" y="146"/>
                  </a:lnTo>
                  <a:lnTo>
                    <a:pt x="0" y="142"/>
                  </a:lnTo>
                  <a:lnTo>
                    <a:pt x="18" y="1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700" name="Freeform 573"/>
            <p:cNvSpPr>
              <a:spLocks/>
            </p:cNvSpPr>
            <p:nvPr/>
          </p:nvSpPr>
          <p:spPr bwMode="auto">
            <a:xfrm>
              <a:off x="3773" y="3935"/>
              <a:ext cx="241" cy="154"/>
            </a:xfrm>
            <a:custGeom>
              <a:avLst/>
              <a:gdLst>
                <a:gd name="T0" fmla="*/ 119 w 241"/>
                <a:gd name="T1" fmla="*/ 2 h 154"/>
                <a:gd name="T2" fmla="*/ 125 w 241"/>
                <a:gd name="T3" fmla="*/ 8 h 154"/>
                <a:gd name="T4" fmla="*/ 133 w 241"/>
                <a:gd name="T5" fmla="*/ 16 h 154"/>
                <a:gd name="T6" fmla="*/ 144 w 241"/>
                <a:gd name="T7" fmla="*/ 16 h 154"/>
                <a:gd name="T8" fmla="*/ 160 w 241"/>
                <a:gd name="T9" fmla="*/ 14 h 154"/>
                <a:gd name="T10" fmla="*/ 165 w 241"/>
                <a:gd name="T11" fmla="*/ 10 h 154"/>
                <a:gd name="T12" fmla="*/ 173 w 241"/>
                <a:gd name="T13" fmla="*/ 4 h 154"/>
                <a:gd name="T14" fmla="*/ 177 w 241"/>
                <a:gd name="T15" fmla="*/ 4 h 154"/>
                <a:gd name="T16" fmla="*/ 196 w 241"/>
                <a:gd name="T17" fmla="*/ 4 h 154"/>
                <a:gd name="T18" fmla="*/ 212 w 241"/>
                <a:gd name="T19" fmla="*/ 6 h 154"/>
                <a:gd name="T20" fmla="*/ 227 w 241"/>
                <a:gd name="T21" fmla="*/ 6 h 154"/>
                <a:gd name="T22" fmla="*/ 235 w 241"/>
                <a:gd name="T23" fmla="*/ 4 h 154"/>
                <a:gd name="T24" fmla="*/ 241 w 241"/>
                <a:gd name="T25" fmla="*/ 2 h 154"/>
                <a:gd name="T26" fmla="*/ 223 w 241"/>
                <a:gd name="T27" fmla="*/ 27 h 154"/>
                <a:gd name="T28" fmla="*/ 219 w 241"/>
                <a:gd name="T29" fmla="*/ 45 h 154"/>
                <a:gd name="T30" fmla="*/ 219 w 241"/>
                <a:gd name="T31" fmla="*/ 70 h 154"/>
                <a:gd name="T32" fmla="*/ 219 w 241"/>
                <a:gd name="T33" fmla="*/ 104 h 154"/>
                <a:gd name="T34" fmla="*/ 223 w 241"/>
                <a:gd name="T35" fmla="*/ 151 h 154"/>
                <a:gd name="T36" fmla="*/ 212 w 241"/>
                <a:gd name="T37" fmla="*/ 154 h 154"/>
                <a:gd name="T38" fmla="*/ 200 w 241"/>
                <a:gd name="T39" fmla="*/ 154 h 154"/>
                <a:gd name="T40" fmla="*/ 185 w 241"/>
                <a:gd name="T41" fmla="*/ 152 h 154"/>
                <a:gd name="T42" fmla="*/ 171 w 241"/>
                <a:gd name="T43" fmla="*/ 151 h 154"/>
                <a:gd name="T44" fmla="*/ 162 w 241"/>
                <a:gd name="T45" fmla="*/ 147 h 154"/>
                <a:gd name="T46" fmla="*/ 152 w 241"/>
                <a:gd name="T47" fmla="*/ 145 h 154"/>
                <a:gd name="T48" fmla="*/ 140 w 241"/>
                <a:gd name="T49" fmla="*/ 147 h 154"/>
                <a:gd name="T50" fmla="*/ 133 w 241"/>
                <a:gd name="T51" fmla="*/ 149 h 154"/>
                <a:gd name="T52" fmla="*/ 125 w 241"/>
                <a:gd name="T53" fmla="*/ 149 h 154"/>
                <a:gd name="T54" fmla="*/ 117 w 241"/>
                <a:gd name="T55" fmla="*/ 151 h 154"/>
                <a:gd name="T56" fmla="*/ 100 w 241"/>
                <a:gd name="T57" fmla="*/ 151 h 154"/>
                <a:gd name="T58" fmla="*/ 89 w 241"/>
                <a:gd name="T59" fmla="*/ 149 h 154"/>
                <a:gd name="T60" fmla="*/ 52 w 241"/>
                <a:gd name="T61" fmla="*/ 149 h 154"/>
                <a:gd name="T62" fmla="*/ 27 w 241"/>
                <a:gd name="T63" fmla="*/ 151 h 154"/>
                <a:gd name="T64" fmla="*/ 23 w 241"/>
                <a:gd name="T65" fmla="*/ 151 h 154"/>
                <a:gd name="T66" fmla="*/ 19 w 241"/>
                <a:gd name="T67" fmla="*/ 149 h 154"/>
                <a:gd name="T68" fmla="*/ 17 w 241"/>
                <a:gd name="T69" fmla="*/ 141 h 154"/>
                <a:gd name="T70" fmla="*/ 17 w 241"/>
                <a:gd name="T71" fmla="*/ 131 h 154"/>
                <a:gd name="T72" fmla="*/ 10 w 241"/>
                <a:gd name="T73" fmla="*/ 120 h 154"/>
                <a:gd name="T74" fmla="*/ 10 w 241"/>
                <a:gd name="T75" fmla="*/ 120 h 154"/>
                <a:gd name="T76" fmla="*/ 2 w 241"/>
                <a:gd name="T77" fmla="*/ 104 h 154"/>
                <a:gd name="T78" fmla="*/ 0 w 241"/>
                <a:gd name="T79" fmla="*/ 87 h 154"/>
                <a:gd name="T80" fmla="*/ 4 w 241"/>
                <a:gd name="T81" fmla="*/ 64 h 154"/>
                <a:gd name="T82" fmla="*/ 8 w 241"/>
                <a:gd name="T83" fmla="*/ 49 h 154"/>
                <a:gd name="T84" fmla="*/ 14 w 241"/>
                <a:gd name="T85" fmla="*/ 31 h 154"/>
                <a:gd name="T86" fmla="*/ 14 w 241"/>
                <a:gd name="T87" fmla="*/ 31 h 154"/>
                <a:gd name="T88" fmla="*/ 15 w 241"/>
                <a:gd name="T89" fmla="*/ 22 h 154"/>
                <a:gd name="T90" fmla="*/ 17 w 241"/>
                <a:gd name="T91" fmla="*/ 6 h 154"/>
                <a:gd name="T92" fmla="*/ 25 w 241"/>
                <a:gd name="T93" fmla="*/ 2 h 154"/>
                <a:gd name="T94" fmla="*/ 27 w 241"/>
                <a:gd name="T95" fmla="*/ 4 h 154"/>
                <a:gd name="T96" fmla="*/ 42 w 241"/>
                <a:gd name="T97" fmla="*/ 4 h 154"/>
                <a:gd name="T98" fmla="*/ 60 w 241"/>
                <a:gd name="T99" fmla="*/ 6 h 154"/>
                <a:gd name="T100" fmla="*/ 73 w 241"/>
                <a:gd name="T101" fmla="*/ 4 h 154"/>
                <a:gd name="T102" fmla="*/ 90 w 241"/>
                <a:gd name="T103" fmla="*/ 0 h 154"/>
                <a:gd name="T104" fmla="*/ 102 w 241"/>
                <a:gd name="T105" fmla="*/ 2 h 154"/>
                <a:gd name="T106" fmla="*/ 119 w 241"/>
                <a:gd name="T107" fmla="*/ 2 h 15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41"/>
                <a:gd name="T163" fmla="*/ 0 h 154"/>
                <a:gd name="T164" fmla="*/ 241 w 241"/>
                <a:gd name="T165" fmla="*/ 154 h 15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41" h="154">
                  <a:moveTo>
                    <a:pt x="119" y="2"/>
                  </a:moveTo>
                  <a:lnTo>
                    <a:pt x="125" y="8"/>
                  </a:lnTo>
                  <a:lnTo>
                    <a:pt x="133" y="16"/>
                  </a:lnTo>
                  <a:lnTo>
                    <a:pt x="144" y="16"/>
                  </a:lnTo>
                  <a:lnTo>
                    <a:pt x="160" y="14"/>
                  </a:lnTo>
                  <a:lnTo>
                    <a:pt x="165" y="10"/>
                  </a:lnTo>
                  <a:lnTo>
                    <a:pt x="173" y="4"/>
                  </a:lnTo>
                  <a:lnTo>
                    <a:pt x="177" y="4"/>
                  </a:lnTo>
                  <a:lnTo>
                    <a:pt x="196" y="4"/>
                  </a:lnTo>
                  <a:lnTo>
                    <a:pt x="212" y="6"/>
                  </a:lnTo>
                  <a:lnTo>
                    <a:pt x="227" y="6"/>
                  </a:lnTo>
                  <a:lnTo>
                    <a:pt x="235" y="4"/>
                  </a:lnTo>
                  <a:lnTo>
                    <a:pt x="241" y="2"/>
                  </a:lnTo>
                  <a:lnTo>
                    <a:pt x="223" y="27"/>
                  </a:lnTo>
                  <a:lnTo>
                    <a:pt x="219" y="45"/>
                  </a:lnTo>
                  <a:lnTo>
                    <a:pt x="219" y="70"/>
                  </a:lnTo>
                  <a:lnTo>
                    <a:pt x="219" y="104"/>
                  </a:lnTo>
                  <a:lnTo>
                    <a:pt x="223" y="151"/>
                  </a:lnTo>
                  <a:lnTo>
                    <a:pt x="212" y="154"/>
                  </a:lnTo>
                  <a:lnTo>
                    <a:pt x="200" y="154"/>
                  </a:lnTo>
                  <a:lnTo>
                    <a:pt x="185" y="152"/>
                  </a:lnTo>
                  <a:lnTo>
                    <a:pt x="171" y="151"/>
                  </a:lnTo>
                  <a:lnTo>
                    <a:pt x="162" y="147"/>
                  </a:lnTo>
                  <a:lnTo>
                    <a:pt x="152" y="145"/>
                  </a:lnTo>
                  <a:lnTo>
                    <a:pt x="140" y="147"/>
                  </a:lnTo>
                  <a:lnTo>
                    <a:pt x="133" y="149"/>
                  </a:lnTo>
                  <a:lnTo>
                    <a:pt x="125" y="149"/>
                  </a:lnTo>
                  <a:lnTo>
                    <a:pt x="117" y="151"/>
                  </a:lnTo>
                  <a:lnTo>
                    <a:pt x="100" y="151"/>
                  </a:lnTo>
                  <a:lnTo>
                    <a:pt x="89" y="149"/>
                  </a:lnTo>
                  <a:lnTo>
                    <a:pt x="52" y="149"/>
                  </a:lnTo>
                  <a:lnTo>
                    <a:pt x="27" y="151"/>
                  </a:lnTo>
                  <a:lnTo>
                    <a:pt x="23" y="151"/>
                  </a:lnTo>
                  <a:lnTo>
                    <a:pt x="19" y="149"/>
                  </a:lnTo>
                  <a:lnTo>
                    <a:pt x="17" y="141"/>
                  </a:lnTo>
                  <a:lnTo>
                    <a:pt x="17" y="131"/>
                  </a:lnTo>
                  <a:lnTo>
                    <a:pt x="10" y="120"/>
                  </a:lnTo>
                  <a:lnTo>
                    <a:pt x="2" y="104"/>
                  </a:lnTo>
                  <a:lnTo>
                    <a:pt x="0" y="87"/>
                  </a:lnTo>
                  <a:lnTo>
                    <a:pt x="4" y="64"/>
                  </a:lnTo>
                  <a:lnTo>
                    <a:pt x="8" y="49"/>
                  </a:lnTo>
                  <a:lnTo>
                    <a:pt x="14" y="31"/>
                  </a:lnTo>
                  <a:lnTo>
                    <a:pt x="15" y="22"/>
                  </a:lnTo>
                  <a:lnTo>
                    <a:pt x="17" y="6"/>
                  </a:lnTo>
                  <a:lnTo>
                    <a:pt x="25" y="2"/>
                  </a:lnTo>
                  <a:lnTo>
                    <a:pt x="27" y="4"/>
                  </a:lnTo>
                  <a:lnTo>
                    <a:pt x="42" y="4"/>
                  </a:lnTo>
                  <a:lnTo>
                    <a:pt x="60" y="6"/>
                  </a:lnTo>
                  <a:lnTo>
                    <a:pt x="73" y="4"/>
                  </a:lnTo>
                  <a:lnTo>
                    <a:pt x="90" y="0"/>
                  </a:lnTo>
                  <a:lnTo>
                    <a:pt x="102" y="2"/>
                  </a:lnTo>
                  <a:lnTo>
                    <a:pt x="119"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701" name="Freeform 574"/>
            <p:cNvSpPr>
              <a:spLocks/>
            </p:cNvSpPr>
            <p:nvPr/>
          </p:nvSpPr>
          <p:spPr bwMode="auto">
            <a:xfrm>
              <a:off x="3642" y="3964"/>
              <a:ext cx="145" cy="93"/>
            </a:xfrm>
            <a:custGeom>
              <a:avLst/>
              <a:gdLst>
                <a:gd name="T0" fmla="*/ 145 w 145"/>
                <a:gd name="T1" fmla="*/ 2 h 93"/>
                <a:gd name="T2" fmla="*/ 145 w 145"/>
                <a:gd name="T3" fmla="*/ 2 h 93"/>
                <a:gd name="T4" fmla="*/ 139 w 145"/>
                <a:gd name="T5" fmla="*/ 20 h 93"/>
                <a:gd name="T6" fmla="*/ 135 w 145"/>
                <a:gd name="T7" fmla="*/ 35 h 93"/>
                <a:gd name="T8" fmla="*/ 131 w 145"/>
                <a:gd name="T9" fmla="*/ 58 h 93"/>
                <a:gd name="T10" fmla="*/ 133 w 145"/>
                <a:gd name="T11" fmla="*/ 75 h 93"/>
                <a:gd name="T12" fmla="*/ 141 w 145"/>
                <a:gd name="T13" fmla="*/ 91 h 93"/>
                <a:gd name="T14" fmla="*/ 141 w 145"/>
                <a:gd name="T15" fmla="*/ 91 h 93"/>
                <a:gd name="T16" fmla="*/ 121 w 145"/>
                <a:gd name="T17" fmla="*/ 93 h 93"/>
                <a:gd name="T18" fmla="*/ 95 w 145"/>
                <a:gd name="T19" fmla="*/ 93 h 93"/>
                <a:gd name="T20" fmla="*/ 75 w 145"/>
                <a:gd name="T21" fmla="*/ 91 h 93"/>
                <a:gd name="T22" fmla="*/ 50 w 145"/>
                <a:gd name="T23" fmla="*/ 89 h 93"/>
                <a:gd name="T24" fmla="*/ 37 w 145"/>
                <a:gd name="T25" fmla="*/ 91 h 93"/>
                <a:gd name="T26" fmla="*/ 18 w 145"/>
                <a:gd name="T27" fmla="*/ 93 h 93"/>
                <a:gd name="T28" fmla="*/ 16 w 145"/>
                <a:gd name="T29" fmla="*/ 91 h 93"/>
                <a:gd name="T30" fmla="*/ 12 w 145"/>
                <a:gd name="T31" fmla="*/ 87 h 93"/>
                <a:gd name="T32" fmla="*/ 6 w 145"/>
                <a:gd name="T33" fmla="*/ 81 h 93"/>
                <a:gd name="T34" fmla="*/ 2 w 145"/>
                <a:gd name="T35" fmla="*/ 72 h 93"/>
                <a:gd name="T36" fmla="*/ 0 w 145"/>
                <a:gd name="T37" fmla="*/ 58 h 93"/>
                <a:gd name="T38" fmla="*/ 0 w 145"/>
                <a:gd name="T39" fmla="*/ 41 h 93"/>
                <a:gd name="T40" fmla="*/ 0 w 145"/>
                <a:gd name="T41" fmla="*/ 29 h 93"/>
                <a:gd name="T42" fmla="*/ 4 w 145"/>
                <a:gd name="T43" fmla="*/ 14 h 93"/>
                <a:gd name="T44" fmla="*/ 10 w 145"/>
                <a:gd name="T45" fmla="*/ 8 h 93"/>
                <a:gd name="T46" fmla="*/ 18 w 145"/>
                <a:gd name="T47" fmla="*/ 2 h 93"/>
                <a:gd name="T48" fmla="*/ 35 w 145"/>
                <a:gd name="T49" fmla="*/ 0 h 93"/>
                <a:gd name="T50" fmla="*/ 58 w 145"/>
                <a:gd name="T51" fmla="*/ 0 h 93"/>
                <a:gd name="T52" fmla="*/ 79 w 145"/>
                <a:gd name="T53" fmla="*/ 4 h 93"/>
                <a:gd name="T54" fmla="*/ 106 w 145"/>
                <a:gd name="T55" fmla="*/ 6 h 93"/>
                <a:gd name="T56" fmla="*/ 123 w 145"/>
                <a:gd name="T57" fmla="*/ 6 h 93"/>
                <a:gd name="T58" fmla="*/ 145 w 145"/>
                <a:gd name="T59" fmla="*/ 2 h 93"/>
                <a:gd name="T60" fmla="*/ 145 w 145"/>
                <a:gd name="T61" fmla="*/ 2 h 9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45"/>
                <a:gd name="T94" fmla="*/ 0 h 93"/>
                <a:gd name="T95" fmla="*/ 145 w 145"/>
                <a:gd name="T96" fmla="*/ 93 h 9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45" h="93">
                  <a:moveTo>
                    <a:pt x="145" y="2"/>
                  </a:moveTo>
                  <a:lnTo>
                    <a:pt x="145" y="2"/>
                  </a:lnTo>
                  <a:lnTo>
                    <a:pt x="139" y="20"/>
                  </a:lnTo>
                  <a:lnTo>
                    <a:pt x="135" y="35"/>
                  </a:lnTo>
                  <a:lnTo>
                    <a:pt x="131" y="58"/>
                  </a:lnTo>
                  <a:lnTo>
                    <a:pt x="133" y="75"/>
                  </a:lnTo>
                  <a:lnTo>
                    <a:pt x="141" y="91"/>
                  </a:lnTo>
                  <a:lnTo>
                    <a:pt x="121" y="93"/>
                  </a:lnTo>
                  <a:lnTo>
                    <a:pt x="95" y="93"/>
                  </a:lnTo>
                  <a:lnTo>
                    <a:pt x="75" y="91"/>
                  </a:lnTo>
                  <a:lnTo>
                    <a:pt x="50" y="89"/>
                  </a:lnTo>
                  <a:lnTo>
                    <a:pt x="37" y="91"/>
                  </a:lnTo>
                  <a:lnTo>
                    <a:pt x="18" y="93"/>
                  </a:lnTo>
                  <a:lnTo>
                    <a:pt x="16" y="91"/>
                  </a:lnTo>
                  <a:lnTo>
                    <a:pt x="12" y="87"/>
                  </a:lnTo>
                  <a:lnTo>
                    <a:pt x="6" y="81"/>
                  </a:lnTo>
                  <a:lnTo>
                    <a:pt x="2" y="72"/>
                  </a:lnTo>
                  <a:lnTo>
                    <a:pt x="0" y="58"/>
                  </a:lnTo>
                  <a:lnTo>
                    <a:pt x="0" y="41"/>
                  </a:lnTo>
                  <a:lnTo>
                    <a:pt x="0" y="29"/>
                  </a:lnTo>
                  <a:lnTo>
                    <a:pt x="4" y="14"/>
                  </a:lnTo>
                  <a:lnTo>
                    <a:pt x="10" y="8"/>
                  </a:lnTo>
                  <a:lnTo>
                    <a:pt x="18" y="2"/>
                  </a:lnTo>
                  <a:lnTo>
                    <a:pt x="35" y="0"/>
                  </a:lnTo>
                  <a:lnTo>
                    <a:pt x="58" y="0"/>
                  </a:lnTo>
                  <a:lnTo>
                    <a:pt x="79" y="4"/>
                  </a:lnTo>
                  <a:lnTo>
                    <a:pt x="106" y="6"/>
                  </a:lnTo>
                  <a:lnTo>
                    <a:pt x="123" y="6"/>
                  </a:lnTo>
                  <a:lnTo>
                    <a:pt x="145"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702" name="Freeform 575"/>
            <p:cNvSpPr>
              <a:spLocks/>
            </p:cNvSpPr>
            <p:nvPr/>
          </p:nvSpPr>
          <p:spPr bwMode="auto">
            <a:xfrm>
              <a:off x="4173" y="3968"/>
              <a:ext cx="50" cy="87"/>
            </a:xfrm>
            <a:custGeom>
              <a:avLst/>
              <a:gdLst>
                <a:gd name="T0" fmla="*/ 50 w 50"/>
                <a:gd name="T1" fmla="*/ 0 h 87"/>
                <a:gd name="T2" fmla="*/ 19 w 50"/>
                <a:gd name="T3" fmla="*/ 52 h 87"/>
                <a:gd name="T4" fmla="*/ 0 w 50"/>
                <a:gd name="T5" fmla="*/ 87 h 87"/>
                <a:gd name="T6" fmla="*/ 0 60000 65536"/>
                <a:gd name="T7" fmla="*/ 0 60000 65536"/>
                <a:gd name="T8" fmla="*/ 0 60000 65536"/>
                <a:gd name="T9" fmla="*/ 0 w 50"/>
                <a:gd name="T10" fmla="*/ 0 h 87"/>
                <a:gd name="T11" fmla="*/ 50 w 50"/>
                <a:gd name="T12" fmla="*/ 87 h 87"/>
              </a:gdLst>
              <a:ahLst/>
              <a:cxnLst>
                <a:cxn ang="T6">
                  <a:pos x="T0" y="T1"/>
                </a:cxn>
                <a:cxn ang="T7">
                  <a:pos x="T2" y="T3"/>
                </a:cxn>
                <a:cxn ang="T8">
                  <a:pos x="T4" y="T5"/>
                </a:cxn>
              </a:cxnLst>
              <a:rect l="T9" t="T10" r="T11" b="T12"/>
              <a:pathLst>
                <a:path w="50" h="87">
                  <a:moveTo>
                    <a:pt x="50" y="0"/>
                  </a:moveTo>
                  <a:lnTo>
                    <a:pt x="19" y="52"/>
                  </a:lnTo>
                  <a:lnTo>
                    <a:pt x="0" y="8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03" name="Freeform 576"/>
            <p:cNvSpPr>
              <a:spLocks/>
            </p:cNvSpPr>
            <p:nvPr/>
          </p:nvSpPr>
          <p:spPr bwMode="auto">
            <a:xfrm>
              <a:off x="4152" y="3834"/>
              <a:ext cx="52" cy="86"/>
            </a:xfrm>
            <a:custGeom>
              <a:avLst/>
              <a:gdLst>
                <a:gd name="T0" fmla="*/ 52 w 52"/>
                <a:gd name="T1" fmla="*/ 0 h 86"/>
                <a:gd name="T2" fmla="*/ 46 w 52"/>
                <a:gd name="T3" fmla="*/ 7 h 86"/>
                <a:gd name="T4" fmla="*/ 0 w 52"/>
                <a:gd name="T5" fmla="*/ 86 h 86"/>
                <a:gd name="T6" fmla="*/ 0 60000 65536"/>
                <a:gd name="T7" fmla="*/ 0 60000 65536"/>
                <a:gd name="T8" fmla="*/ 0 60000 65536"/>
                <a:gd name="T9" fmla="*/ 0 w 52"/>
                <a:gd name="T10" fmla="*/ 0 h 86"/>
                <a:gd name="T11" fmla="*/ 52 w 52"/>
                <a:gd name="T12" fmla="*/ 86 h 86"/>
              </a:gdLst>
              <a:ahLst/>
              <a:cxnLst>
                <a:cxn ang="T6">
                  <a:pos x="T0" y="T1"/>
                </a:cxn>
                <a:cxn ang="T7">
                  <a:pos x="T2" y="T3"/>
                </a:cxn>
                <a:cxn ang="T8">
                  <a:pos x="T4" y="T5"/>
                </a:cxn>
              </a:cxnLst>
              <a:rect l="T9" t="T10" r="T11" b="T12"/>
              <a:pathLst>
                <a:path w="52" h="86">
                  <a:moveTo>
                    <a:pt x="52" y="0"/>
                  </a:moveTo>
                  <a:lnTo>
                    <a:pt x="46" y="7"/>
                  </a:lnTo>
                  <a:lnTo>
                    <a:pt x="0" y="8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04" name="Freeform 577"/>
            <p:cNvSpPr>
              <a:spLocks/>
            </p:cNvSpPr>
            <p:nvPr/>
          </p:nvSpPr>
          <p:spPr bwMode="auto">
            <a:xfrm>
              <a:off x="4269" y="3676"/>
              <a:ext cx="25" cy="42"/>
            </a:xfrm>
            <a:custGeom>
              <a:avLst/>
              <a:gdLst>
                <a:gd name="T0" fmla="*/ 0 w 25"/>
                <a:gd name="T1" fmla="*/ 42 h 42"/>
                <a:gd name="T2" fmla="*/ 2 w 25"/>
                <a:gd name="T3" fmla="*/ 38 h 42"/>
                <a:gd name="T4" fmla="*/ 18 w 25"/>
                <a:gd name="T5" fmla="*/ 11 h 42"/>
                <a:gd name="T6" fmla="*/ 25 w 25"/>
                <a:gd name="T7" fmla="*/ 0 h 42"/>
                <a:gd name="T8" fmla="*/ 0 60000 65536"/>
                <a:gd name="T9" fmla="*/ 0 60000 65536"/>
                <a:gd name="T10" fmla="*/ 0 60000 65536"/>
                <a:gd name="T11" fmla="*/ 0 60000 65536"/>
                <a:gd name="T12" fmla="*/ 0 w 25"/>
                <a:gd name="T13" fmla="*/ 0 h 42"/>
                <a:gd name="T14" fmla="*/ 25 w 25"/>
                <a:gd name="T15" fmla="*/ 42 h 42"/>
              </a:gdLst>
              <a:ahLst/>
              <a:cxnLst>
                <a:cxn ang="T8">
                  <a:pos x="T0" y="T1"/>
                </a:cxn>
                <a:cxn ang="T9">
                  <a:pos x="T2" y="T3"/>
                </a:cxn>
                <a:cxn ang="T10">
                  <a:pos x="T4" y="T5"/>
                </a:cxn>
                <a:cxn ang="T11">
                  <a:pos x="T6" y="T7"/>
                </a:cxn>
              </a:cxnLst>
              <a:rect l="T12" t="T13" r="T14" b="T15"/>
              <a:pathLst>
                <a:path w="25" h="42">
                  <a:moveTo>
                    <a:pt x="0" y="42"/>
                  </a:moveTo>
                  <a:lnTo>
                    <a:pt x="2" y="38"/>
                  </a:lnTo>
                  <a:lnTo>
                    <a:pt x="18" y="11"/>
                  </a:lnTo>
                  <a:lnTo>
                    <a:pt x="2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05" name="Freeform 578"/>
            <p:cNvSpPr>
              <a:spLocks/>
            </p:cNvSpPr>
            <p:nvPr/>
          </p:nvSpPr>
          <p:spPr bwMode="auto">
            <a:xfrm>
              <a:off x="4198" y="3807"/>
              <a:ext cx="21" cy="32"/>
            </a:xfrm>
            <a:custGeom>
              <a:avLst/>
              <a:gdLst>
                <a:gd name="T0" fmla="*/ 21 w 21"/>
                <a:gd name="T1" fmla="*/ 0 h 32"/>
                <a:gd name="T2" fmla="*/ 6 w 21"/>
                <a:gd name="T3" fmla="*/ 25 h 32"/>
                <a:gd name="T4" fmla="*/ 0 w 21"/>
                <a:gd name="T5" fmla="*/ 32 h 32"/>
                <a:gd name="T6" fmla="*/ 0 60000 65536"/>
                <a:gd name="T7" fmla="*/ 0 60000 65536"/>
                <a:gd name="T8" fmla="*/ 0 60000 65536"/>
                <a:gd name="T9" fmla="*/ 0 w 21"/>
                <a:gd name="T10" fmla="*/ 0 h 32"/>
                <a:gd name="T11" fmla="*/ 21 w 21"/>
                <a:gd name="T12" fmla="*/ 32 h 32"/>
              </a:gdLst>
              <a:ahLst/>
              <a:cxnLst>
                <a:cxn ang="T6">
                  <a:pos x="T0" y="T1"/>
                </a:cxn>
                <a:cxn ang="T7">
                  <a:pos x="T2" y="T3"/>
                </a:cxn>
                <a:cxn ang="T8">
                  <a:pos x="T4" y="T5"/>
                </a:cxn>
              </a:cxnLst>
              <a:rect l="T9" t="T10" r="T11" b="T12"/>
              <a:pathLst>
                <a:path w="21" h="32">
                  <a:moveTo>
                    <a:pt x="21" y="0"/>
                  </a:moveTo>
                  <a:lnTo>
                    <a:pt x="6" y="25"/>
                  </a:lnTo>
                  <a:lnTo>
                    <a:pt x="0" y="3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06" name="Freeform 579"/>
            <p:cNvSpPr>
              <a:spLocks/>
            </p:cNvSpPr>
            <p:nvPr/>
          </p:nvSpPr>
          <p:spPr bwMode="auto">
            <a:xfrm>
              <a:off x="4267" y="3705"/>
              <a:ext cx="12" cy="17"/>
            </a:xfrm>
            <a:custGeom>
              <a:avLst/>
              <a:gdLst>
                <a:gd name="T0" fmla="*/ 0 w 12"/>
                <a:gd name="T1" fmla="*/ 17 h 17"/>
                <a:gd name="T2" fmla="*/ 4 w 12"/>
                <a:gd name="T3" fmla="*/ 9 h 17"/>
                <a:gd name="T4" fmla="*/ 12 w 12"/>
                <a:gd name="T5" fmla="*/ 0 h 17"/>
                <a:gd name="T6" fmla="*/ 0 60000 65536"/>
                <a:gd name="T7" fmla="*/ 0 60000 65536"/>
                <a:gd name="T8" fmla="*/ 0 60000 65536"/>
                <a:gd name="T9" fmla="*/ 0 w 12"/>
                <a:gd name="T10" fmla="*/ 0 h 17"/>
                <a:gd name="T11" fmla="*/ 12 w 12"/>
                <a:gd name="T12" fmla="*/ 17 h 17"/>
              </a:gdLst>
              <a:ahLst/>
              <a:cxnLst>
                <a:cxn ang="T6">
                  <a:pos x="T0" y="T1"/>
                </a:cxn>
                <a:cxn ang="T7">
                  <a:pos x="T2" y="T3"/>
                </a:cxn>
                <a:cxn ang="T8">
                  <a:pos x="T4" y="T5"/>
                </a:cxn>
              </a:cxnLst>
              <a:rect l="T9" t="T10" r="T11" b="T12"/>
              <a:pathLst>
                <a:path w="12" h="17">
                  <a:moveTo>
                    <a:pt x="0" y="17"/>
                  </a:moveTo>
                  <a:lnTo>
                    <a:pt x="4" y="9"/>
                  </a:lnTo>
                  <a:lnTo>
                    <a:pt x="1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07" name="Line 580"/>
            <p:cNvSpPr>
              <a:spLocks noChangeShapeType="1"/>
            </p:cNvSpPr>
            <p:nvPr/>
          </p:nvSpPr>
          <p:spPr bwMode="auto">
            <a:xfrm flipV="1">
              <a:off x="4250" y="3730"/>
              <a:ext cx="14"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08" name="Line 581"/>
            <p:cNvSpPr>
              <a:spLocks noChangeShapeType="1"/>
            </p:cNvSpPr>
            <p:nvPr/>
          </p:nvSpPr>
          <p:spPr bwMode="auto">
            <a:xfrm flipH="1">
              <a:off x="4231" y="3760"/>
              <a:ext cx="15"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09" name="Freeform 582"/>
            <p:cNvSpPr>
              <a:spLocks/>
            </p:cNvSpPr>
            <p:nvPr/>
          </p:nvSpPr>
          <p:spPr bwMode="auto">
            <a:xfrm>
              <a:off x="4256" y="3810"/>
              <a:ext cx="58" cy="100"/>
            </a:xfrm>
            <a:custGeom>
              <a:avLst/>
              <a:gdLst>
                <a:gd name="T0" fmla="*/ 0 w 58"/>
                <a:gd name="T1" fmla="*/ 100 h 100"/>
                <a:gd name="T2" fmla="*/ 15 w 58"/>
                <a:gd name="T3" fmla="*/ 74 h 100"/>
                <a:gd name="T4" fmla="*/ 17 w 58"/>
                <a:gd name="T5" fmla="*/ 74 h 100"/>
                <a:gd name="T6" fmla="*/ 58 w 58"/>
                <a:gd name="T7" fmla="*/ 0 h 100"/>
                <a:gd name="T8" fmla="*/ 0 60000 65536"/>
                <a:gd name="T9" fmla="*/ 0 60000 65536"/>
                <a:gd name="T10" fmla="*/ 0 60000 65536"/>
                <a:gd name="T11" fmla="*/ 0 60000 65536"/>
                <a:gd name="T12" fmla="*/ 0 w 58"/>
                <a:gd name="T13" fmla="*/ 0 h 100"/>
                <a:gd name="T14" fmla="*/ 58 w 58"/>
                <a:gd name="T15" fmla="*/ 100 h 100"/>
              </a:gdLst>
              <a:ahLst/>
              <a:cxnLst>
                <a:cxn ang="T8">
                  <a:pos x="T0" y="T1"/>
                </a:cxn>
                <a:cxn ang="T9">
                  <a:pos x="T2" y="T3"/>
                </a:cxn>
                <a:cxn ang="T10">
                  <a:pos x="T4" y="T5"/>
                </a:cxn>
                <a:cxn ang="T11">
                  <a:pos x="T6" y="T7"/>
                </a:cxn>
              </a:cxnLst>
              <a:rect l="T12" t="T13" r="T14" b="T15"/>
              <a:pathLst>
                <a:path w="58" h="100">
                  <a:moveTo>
                    <a:pt x="0" y="100"/>
                  </a:moveTo>
                  <a:lnTo>
                    <a:pt x="15" y="74"/>
                  </a:lnTo>
                  <a:lnTo>
                    <a:pt x="17" y="74"/>
                  </a:lnTo>
                  <a:lnTo>
                    <a:pt x="5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10" name="Line 583"/>
            <p:cNvSpPr>
              <a:spLocks noChangeShapeType="1"/>
            </p:cNvSpPr>
            <p:nvPr/>
          </p:nvSpPr>
          <p:spPr bwMode="auto">
            <a:xfrm flipV="1">
              <a:off x="4244" y="3918"/>
              <a:ext cx="8"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11" name="Line 584"/>
            <p:cNvSpPr>
              <a:spLocks noChangeShapeType="1"/>
            </p:cNvSpPr>
            <p:nvPr/>
          </p:nvSpPr>
          <p:spPr bwMode="auto">
            <a:xfrm flipV="1">
              <a:off x="4231" y="3941"/>
              <a:ext cx="8" cy="1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12" name="Freeform 585"/>
            <p:cNvSpPr>
              <a:spLocks/>
            </p:cNvSpPr>
            <p:nvPr/>
          </p:nvSpPr>
          <p:spPr bwMode="auto">
            <a:xfrm>
              <a:off x="4219" y="3966"/>
              <a:ext cx="6" cy="8"/>
            </a:xfrm>
            <a:custGeom>
              <a:avLst/>
              <a:gdLst>
                <a:gd name="T0" fmla="*/ 6 w 6"/>
                <a:gd name="T1" fmla="*/ 0 h 8"/>
                <a:gd name="T2" fmla="*/ 4 w 6"/>
                <a:gd name="T3" fmla="*/ 2 h 8"/>
                <a:gd name="T4" fmla="*/ 0 w 6"/>
                <a:gd name="T5" fmla="*/ 8 h 8"/>
                <a:gd name="T6" fmla="*/ 0 w 6"/>
                <a:gd name="T7" fmla="*/ 8 h 8"/>
                <a:gd name="T8" fmla="*/ 0 60000 65536"/>
                <a:gd name="T9" fmla="*/ 0 60000 65536"/>
                <a:gd name="T10" fmla="*/ 0 60000 65536"/>
                <a:gd name="T11" fmla="*/ 0 60000 65536"/>
                <a:gd name="T12" fmla="*/ 0 w 6"/>
                <a:gd name="T13" fmla="*/ 0 h 8"/>
                <a:gd name="T14" fmla="*/ 6 w 6"/>
                <a:gd name="T15" fmla="*/ 8 h 8"/>
              </a:gdLst>
              <a:ahLst/>
              <a:cxnLst>
                <a:cxn ang="T8">
                  <a:pos x="T0" y="T1"/>
                </a:cxn>
                <a:cxn ang="T9">
                  <a:pos x="T2" y="T3"/>
                </a:cxn>
                <a:cxn ang="T10">
                  <a:pos x="T4" y="T5"/>
                </a:cxn>
                <a:cxn ang="T11">
                  <a:pos x="T6" y="T7"/>
                </a:cxn>
              </a:cxnLst>
              <a:rect l="T12" t="T13" r="T14" b="T15"/>
              <a:pathLst>
                <a:path w="6" h="8">
                  <a:moveTo>
                    <a:pt x="6" y="0"/>
                  </a:moveTo>
                  <a:lnTo>
                    <a:pt x="4" y="2"/>
                  </a:lnTo>
                  <a:lnTo>
                    <a:pt x="0" y="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13" name="Line 586"/>
            <p:cNvSpPr>
              <a:spLocks noChangeShapeType="1"/>
            </p:cNvSpPr>
            <p:nvPr/>
          </p:nvSpPr>
          <p:spPr bwMode="auto">
            <a:xfrm>
              <a:off x="4165" y="4009"/>
              <a:ext cx="8" cy="4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14" name="Line 587"/>
            <p:cNvSpPr>
              <a:spLocks noChangeShapeType="1"/>
            </p:cNvSpPr>
            <p:nvPr/>
          </p:nvSpPr>
          <p:spPr bwMode="auto">
            <a:xfrm>
              <a:off x="4162" y="3985"/>
              <a:ext cx="2" cy="1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15" name="Line 588"/>
            <p:cNvSpPr>
              <a:spLocks noChangeShapeType="1"/>
            </p:cNvSpPr>
            <p:nvPr/>
          </p:nvSpPr>
          <p:spPr bwMode="auto">
            <a:xfrm>
              <a:off x="4158" y="3957"/>
              <a:ext cx="2"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16" name="Line 589"/>
            <p:cNvSpPr>
              <a:spLocks noChangeShapeType="1"/>
            </p:cNvSpPr>
            <p:nvPr/>
          </p:nvSpPr>
          <p:spPr bwMode="auto">
            <a:xfrm flipH="1" flipV="1">
              <a:off x="4152" y="3920"/>
              <a:ext cx="4"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17" name="Freeform 590"/>
            <p:cNvSpPr>
              <a:spLocks/>
            </p:cNvSpPr>
            <p:nvPr/>
          </p:nvSpPr>
          <p:spPr bwMode="auto">
            <a:xfrm>
              <a:off x="4294" y="3674"/>
              <a:ext cx="4" cy="34"/>
            </a:xfrm>
            <a:custGeom>
              <a:avLst/>
              <a:gdLst>
                <a:gd name="T0" fmla="*/ 4 w 4"/>
                <a:gd name="T1" fmla="*/ 34 h 34"/>
                <a:gd name="T2" fmla="*/ 0 w 4"/>
                <a:gd name="T3" fmla="*/ 2 h 34"/>
                <a:gd name="T4" fmla="*/ 0 w 4"/>
                <a:gd name="T5" fmla="*/ 0 h 34"/>
                <a:gd name="T6" fmla="*/ 0 60000 65536"/>
                <a:gd name="T7" fmla="*/ 0 60000 65536"/>
                <a:gd name="T8" fmla="*/ 0 60000 65536"/>
                <a:gd name="T9" fmla="*/ 0 w 4"/>
                <a:gd name="T10" fmla="*/ 0 h 34"/>
                <a:gd name="T11" fmla="*/ 4 w 4"/>
                <a:gd name="T12" fmla="*/ 34 h 34"/>
              </a:gdLst>
              <a:ahLst/>
              <a:cxnLst>
                <a:cxn ang="T6">
                  <a:pos x="T0" y="T1"/>
                </a:cxn>
                <a:cxn ang="T7">
                  <a:pos x="T2" y="T3"/>
                </a:cxn>
                <a:cxn ang="T8">
                  <a:pos x="T4" y="T5"/>
                </a:cxn>
              </a:cxnLst>
              <a:rect l="T9" t="T10" r="T11" b="T12"/>
              <a:pathLst>
                <a:path w="4" h="34">
                  <a:moveTo>
                    <a:pt x="4" y="34"/>
                  </a:moveTo>
                  <a:lnTo>
                    <a:pt x="0"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18" name="Line 591"/>
            <p:cNvSpPr>
              <a:spLocks noChangeShapeType="1"/>
            </p:cNvSpPr>
            <p:nvPr/>
          </p:nvSpPr>
          <p:spPr bwMode="auto">
            <a:xfrm flipH="1" flipV="1">
              <a:off x="4300" y="3714"/>
              <a:ext cx="2"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19" name="Line 592"/>
            <p:cNvSpPr>
              <a:spLocks noChangeShapeType="1"/>
            </p:cNvSpPr>
            <p:nvPr/>
          </p:nvSpPr>
          <p:spPr bwMode="auto">
            <a:xfrm flipH="1" flipV="1">
              <a:off x="4304" y="3741"/>
              <a:ext cx="4"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20" name="Line 593"/>
            <p:cNvSpPr>
              <a:spLocks noChangeShapeType="1"/>
            </p:cNvSpPr>
            <p:nvPr/>
          </p:nvSpPr>
          <p:spPr bwMode="auto">
            <a:xfrm flipH="1" flipV="1">
              <a:off x="4308" y="3766"/>
              <a:ext cx="2" cy="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21" name="Line 594"/>
            <p:cNvSpPr>
              <a:spLocks noChangeShapeType="1"/>
            </p:cNvSpPr>
            <p:nvPr/>
          </p:nvSpPr>
          <p:spPr bwMode="auto">
            <a:xfrm>
              <a:off x="4312" y="3784"/>
              <a:ext cx="2" cy="2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722" name="Freeform 595"/>
            <p:cNvSpPr>
              <a:spLocks/>
            </p:cNvSpPr>
            <p:nvPr/>
          </p:nvSpPr>
          <p:spPr bwMode="auto">
            <a:xfrm>
              <a:off x="3996" y="4186"/>
              <a:ext cx="475" cy="13"/>
            </a:xfrm>
            <a:custGeom>
              <a:avLst/>
              <a:gdLst>
                <a:gd name="T0" fmla="*/ 475 w 475"/>
                <a:gd name="T1" fmla="*/ 13 h 13"/>
                <a:gd name="T2" fmla="*/ 420 w 475"/>
                <a:gd name="T3" fmla="*/ 7 h 13"/>
                <a:gd name="T4" fmla="*/ 373 w 475"/>
                <a:gd name="T5" fmla="*/ 3 h 13"/>
                <a:gd name="T6" fmla="*/ 268 w 475"/>
                <a:gd name="T7" fmla="*/ 0 h 13"/>
                <a:gd name="T8" fmla="*/ 185 w 475"/>
                <a:gd name="T9" fmla="*/ 0 h 13"/>
                <a:gd name="T10" fmla="*/ 81 w 475"/>
                <a:gd name="T11" fmla="*/ 3 h 13"/>
                <a:gd name="T12" fmla="*/ 0 w 475"/>
                <a:gd name="T13" fmla="*/ 13 h 13"/>
                <a:gd name="T14" fmla="*/ 0 60000 65536"/>
                <a:gd name="T15" fmla="*/ 0 60000 65536"/>
                <a:gd name="T16" fmla="*/ 0 60000 65536"/>
                <a:gd name="T17" fmla="*/ 0 60000 65536"/>
                <a:gd name="T18" fmla="*/ 0 60000 65536"/>
                <a:gd name="T19" fmla="*/ 0 60000 65536"/>
                <a:gd name="T20" fmla="*/ 0 60000 65536"/>
                <a:gd name="T21" fmla="*/ 0 w 475"/>
                <a:gd name="T22" fmla="*/ 0 h 13"/>
                <a:gd name="T23" fmla="*/ 475 w 475"/>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5" h="13">
                  <a:moveTo>
                    <a:pt x="475" y="13"/>
                  </a:moveTo>
                  <a:lnTo>
                    <a:pt x="420" y="7"/>
                  </a:lnTo>
                  <a:lnTo>
                    <a:pt x="373" y="3"/>
                  </a:lnTo>
                  <a:lnTo>
                    <a:pt x="268" y="0"/>
                  </a:lnTo>
                  <a:lnTo>
                    <a:pt x="185" y="0"/>
                  </a:lnTo>
                  <a:lnTo>
                    <a:pt x="81" y="3"/>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23" name="Freeform 596"/>
            <p:cNvSpPr>
              <a:spLocks/>
            </p:cNvSpPr>
            <p:nvPr/>
          </p:nvSpPr>
          <p:spPr bwMode="auto">
            <a:xfrm>
              <a:off x="4464" y="3962"/>
              <a:ext cx="15" cy="237"/>
            </a:xfrm>
            <a:custGeom>
              <a:avLst/>
              <a:gdLst>
                <a:gd name="T0" fmla="*/ 7 w 15"/>
                <a:gd name="T1" fmla="*/ 237 h 237"/>
                <a:gd name="T2" fmla="*/ 2 w 15"/>
                <a:gd name="T3" fmla="*/ 210 h 237"/>
                <a:gd name="T4" fmla="*/ 0 w 15"/>
                <a:gd name="T5" fmla="*/ 189 h 237"/>
                <a:gd name="T6" fmla="*/ 2 w 15"/>
                <a:gd name="T7" fmla="*/ 156 h 237"/>
                <a:gd name="T8" fmla="*/ 9 w 15"/>
                <a:gd name="T9" fmla="*/ 122 h 237"/>
                <a:gd name="T10" fmla="*/ 15 w 15"/>
                <a:gd name="T11" fmla="*/ 70 h 237"/>
                <a:gd name="T12" fmla="*/ 15 w 15"/>
                <a:gd name="T13" fmla="*/ 64 h 237"/>
                <a:gd name="T14" fmla="*/ 11 w 15"/>
                <a:gd name="T15" fmla="*/ 31 h 237"/>
                <a:gd name="T16" fmla="*/ 7 w 15"/>
                <a:gd name="T17" fmla="*/ 0 h 2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7"/>
                <a:gd name="T29" fmla="*/ 15 w 15"/>
                <a:gd name="T30" fmla="*/ 237 h 2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7">
                  <a:moveTo>
                    <a:pt x="7" y="237"/>
                  </a:moveTo>
                  <a:lnTo>
                    <a:pt x="2" y="210"/>
                  </a:lnTo>
                  <a:lnTo>
                    <a:pt x="0" y="189"/>
                  </a:lnTo>
                  <a:lnTo>
                    <a:pt x="2" y="156"/>
                  </a:lnTo>
                  <a:lnTo>
                    <a:pt x="9" y="122"/>
                  </a:lnTo>
                  <a:lnTo>
                    <a:pt x="15" y="70"/>
                  </a:lnTo>
                  <a:lnTo>
                    <a:pt x="15" y="64"/>
                  </a:lnTo>
                  <a:lnTo>
                    <a:pt x="11" y="31"/>
                  </a:lnTo>
                  <a:lnTo>
                    <a:pt x="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24" name="Freeform 597"/>
            <p:cNvSpPr>
              <a:spLocks/>
            </p:cNvSpPr>
            <p:nvPr/>
          </p:nvSpPr>
          <p:spPr bwMode="auto">
            <a:xfrm>
              <a:off x="4471" y="4062"/>
              <a:ext cx="79" cy="137"/>
            </a:xfrm>
            <a:custGeom>
              <a:avLst/>
              <a:gdLst>
                <a:gd name="T0" fmla="*/ 0 w 79"/>
                <a:gd name="T1" fmla="*/ 137 h 137"/>
                <a:gd name="T2" fmla="*/ 2 w 79"/>
                <a:gd name="T3" fmla="*/ 135 h 137"/>
                <a:gd name="T4" fmla="*/ 2 w 79"/>
                <a:gd name="T5" fmla="*/ 133 h 137"/>
                <a:gd name="T6" fmla="*/ 12 w 79"/>
                <a:gd name="T7" fmla="*/ 108 h 137"/>
                <a:gd name="T8" fmla="*/ 20 w 79"/>
                <a:gd name="T9" fmla="*/ 89 h 137"/>
                <a:gd name="T10" fmla="*/ 33 w 79"/>
                <a:gd name="T11" fmla="*/ 72 h 137"/>
                <a:gd name="T12" fmla="*/ 50 w 79"/>
                <a:gd name="T13" fmla="*/ 56 h 137"/>
                <a:gd name="T14" fmla="*/ 64 w 79"/>
                <a:gd name="T15" fmla="*/ 45 h 137"/>
                <a:gd name="T16" fmla="*/ 73 w 79"/>
                <a:gd name="T17" fmla="*/ 29 h 137"/>
                <a:gd name="T18" fmla="*/ 77 w 79"/>
                <a:gd name="T19" fmla="*/ 12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2" y="135"/>
                  </a:lnTo>
                  <a:lnTo>
                    <a:pt x="2" y="133"/>
                  </a:lnTo>
                  <a:lnTo>
                    <a:pt x="12" y="108"/>
                  </a:lnTo>
                  <a:lnTo>
                    <a:pt x="20" y="89"/>
                  </a:lnTo>
                  <a:lnTo>
                    <a:pt x="33" y="72"/>
                  </a:lnTo>
                  <a:lnTo>
                    <a:pt x="50" y="56"/>
                  </a:lnTo>
                  <a:lnTo>
                    <a:pt x="64" y="45"/>
                  </a:lnTo>
                  <a:lnTo>
                    <a:pt x="73" y="29"/>
                  </a:lnTo>
                  <a:lnTo>
                    <a:pt x="77" y="12"/>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25" name="Freeform 598"/>
            <p:cNvSpPr>
              <a:spLocks/>
            </p:cNvSpPr>
            <p:nvPr/>
          </p:nvSpPr>
          <p:spPr bwMode="auto">
            <a:xfrm>
              <a:off x="4544" y="3826"/>
              <a:ext cx="14" cy="236"/>
            </a:xfrm>
            <a:custGeom>
              <a:avLst/>
              <a:gdLst>
                <a:gd name="T0" fmla="*/ 6 w 14"/>
                <a:gd name="T1" fmla="*/ 0 h 236"/>
                <a:gd name="T2" fmla="*/ 2 w 14"/>
                <a:gd name="T3" fmla="*/ 33 h 236"/>
                <a:gd name="T4" fmla="*/ 0 w 14"/>
                <a:gd name="T5" fmla="*/ 59 h 236"/>
                <a:gd name="T6" fmla="*/ 4 w 14"/>
                <a:gd name="T7" fmla="*/ 84 h 236"/>
                <a:gd name="T8" fmla="*/ 10 w 14"/>
                <a:gd name="T9" fmla="*/ 111 h 236"/>
                <a:gd name="T10" fmla="*/ 14 w 14"/>
                <a:gd name="T11" fmla="*/ 150 h 236"/>
                <a:gd name="T12" fmla="*/ 12 w 14"/>
                <a:gd name="T13" fmla="*/ 198 h 236"/>
                <a:gd name="T14" fmla="*/ 10 w 14"/>
                <a:gd name="T15" fmla="*/ 213 h 236"/>
                <a:gd name="T16" fmla="*/ 6 w 14"/>
                <a:gd name="T17" fmla="*/ 236 h 23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36"/>
                <a:gd name="T29" fmla="*/ 14 w 14"/>
                <a:gd name="T30" fmla="*/ 236 h 2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36">
                  <a:moveTo>
                    <a:pt x="6" y="0"/>
                  </a:moveTo>
                  <a:lnTo>
                    <a:pt x="2" y="33"/>
                  </a:lnTo>
                  <a:lnTo>
                    <a:pt x="0" y="59"/>
                  </a:lnTo>
                  <a:lnTo>
                    <a:pt x="4" y="84"/>
                  </a:lnTo>
                  <a:lnTo>
                    <a:pt x="10" y="111"/>
                  </a:lnTo>
                  <a:lnTo>
                    <a:pt x="14" y="150"/>
                  </a:lnTo>
                  <a:lnTo>
                    <a:pt x="12" y="198"/>
                  </a:lnTo>
                  <a:lnTo>
                    <a:pt x="10" y="213"/>
                  </a:lnTo>
                  <a:lnTo>
                    <a:pt x="6" y="2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26" name="Freeform 599"/>
            <p:cNvSpPr>
              <a:spLocks/>
            </p:cNvSpPr>
            <p:nvPr/>
          </p:nvSpPr>
          <p:spPr bwMode="auto">
            <a:xfrm>
              <a:off x="4471" y="3826"/>
              <a:ext cx="79" cy="136"/>
            </a:xfrm>
            <a:custGeom>
              <a:avLst/>
              <a:gdLst>
                <a:gd name="T0" fmla="*/ 79 w 79"/>
                <a:gd name="T1" fmla="*/ 0 h 136"/>
                <a:gd name="T2" fmla="*/ 68 w 79"/>
                <a:gd name="T3" fmla="*/ 11 h 136"/>
                <a:gd name="T4" fmla="*/ 58 w 79"/>
                <a:gd name="T5" fmla="*/ 25 h 136"/>
                <a:gd name="T6" fmla="*/ 29 w 79"/>
                <a:gd name="T7" fmla="*/ 67 h 136"/>
                <a:gd name="T8" fmla="*/ 10 w 79"/>
                <a:gd name="T9" fmla="*/ 106 h 136"/>
                <a:gd name="T10" fmla="*/ 4 w 79"/>
                <a:gd name="T11" fmla="*/ 123 h 136"/>
                <a:gd name="T12" fmla="*/ 0 w 79"/>
                <a:gd name="T13" fmla="*/ 136 h 136"/>
                <a:gd name="T14" fmla="*/ 0 60000 65536"/>
                <a:gd name="T15" fmla="*/ 0 60000 65536"/>
                <a:gd name="T16" fmla="*/ 0 60000 65536"/>
                <a:gd name="T17" fmla="*/ 0 60000 65536"/>
                <a:gd name="T18" fmla="*/ 0 60000 65536"/>
                <a:gd name="T19" fmla="*/ 0 60000 65536"/>
                <a:gd name="T20" fmla="*/ 0 60000 65536"/>
                <a:gd name="T21" fmla="*/ 0 w 79"/>
                <a:gd name="T22" fmla="*/ 0 h 136"/>
                <a:gd name="T23" fmla="*/ 79 w 79"/>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6">
                  <a:moveTo>
                    <a:pt x="79" y="0"/>
                  </a:moveTo>
                  <a:lnTo>
                    <a:pt x="68" y="11"/>
                  </a:lnTo>
                  <a:lnTo>
                    <a:pt x="58" y="25"/>
                  </a:lnTo>
                  <a:lnTo>
                    <a:pt x="29" y="67"/>
                  </a:lnTo>
                  <a:lnTo>
                    <a:pt x="10" y="106"/>
                  </a:lnTo>
                  <a:lnTo>
                    <a:pt x="4" y="123"/>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27" name="Freeform 600"/>
            <p:cNvSpPr>
              <a:spLocks/>
            </p:cNvSpPr>
            <p:nvPr/>
          </p:nvSpPr>
          <p:spPr bwMode="auto">
            <a:xfrm>
              <a:off x="3992" y="3909"/>
              <a:ext cx="41" cy="290"/>
            </a:xfrm>
            <a:custGeom>
              <a:avLst/>
              <a:gdLst>
                <a:gd name="T0" fmla="*/ 4 w 41"/>
                <a:gd name="T1" fmla="*/ 290 h 290"/>
                <a:gd name="T2" fmla="*/ 10 w 41"/>
                <a:gd name="T3" fmla="*/ 257 h 290"/>
                <a:gd name="T4" fmla="*/ 10 w 41"/>
                <a:gd name="T5" fmla="*/ 230 h 290"/>
                <a:gd name="T6" fmla="*/ 8 w 41"/>
                <a:gd name="T7" fmla="*/ 202 h 290"/>
                <a:gd name="T8" fmla="*/ 4 w 41"/>
                <a:gd name="T9" fmla="*/ 177 h 290"/>
                <a:gd name="T10" fmla="*/ 0 w 41"/>
                <a:gd name="T11" fmla="*/ 130 h 290"/>
                <a:gd name="T12" fmla="*/ 0 w 41"/>
                <a:gd name="T13" fmla="*/ 96 h 290"/>
                <a:gd name="T14" fmla="*/ 0 w 41"/>
                <a:gd name="T15" fmla="*/ 71 h 290"/>
                <a:gd name="T16" fmla="*/ 4 w 41"/>
                <a:gd name="T17" fmla="*/ 53 h 290"/>
                <a:gd name="T18" fmla="*/ 22 w 41"/>
                <a:gd name="T19" fmla="*/ 28 h 290"/>
                <a:gd name="T20" fmla="*/ 25 w 41"/>
                <a:gd name="T21" fmla="*/ 25 h 290"/>
                <a:gd name="T22" fmla="*/ 41 w 41"/>
                <a:gd name="T23" fmla="*/ 0 h 29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1"/>
                <a:gd name="T37" fmla="*/ 0 h 290"/>
                <a:gd name="T38" fmla="*/ 41 w 41"/>
                <a:gd name="T39" fmla="*/ 290 h 29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1" h="290">
                  <a:moveTo>
                    <a:pt x="4" y="290"/>
                  </a:moveTo>
                  <a:lnTo>
                    <a:pt x="10" y="257"/>
                  </a:lnTo>
                  <a:lnTo>
                    <a:pt x="10" y="230"/>
                  </a:lnTo>
                  <a:lnTo>
                    <a:pt x="8" y="202"/>
                  </a:lnTo>
                  <a:lnTo>
                    <a:pt x="4" y="177"/>
                  </a:lnTo>
                  <a:lnTo>
                    <a:pt x="0" y="130"/>
                  </a:lnTo>
                  <a:lnTo>
                    <a:pt x="0" y="96"/>
                  </a:lnTo>
                  <a:lnTo>
                    <a:pt x="0" y="71"/>
                  </a:lnTo>
                  <a:lnTo>
                    <a:pt x="4" y="53"/>
                  </a:lnTo>
                  <a:lnTo>
                    <a:pt x="22" y="28"/>
                  </a:lnTo>
                  <a:lnTo>
                    <a:pt x="25" y="25"/>
                  </a:lnTo>
                  <a:lnTo>
                    <a:pt x="4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28" name="Freeform 601"/>
            <p:cNvSpPr>
              <a:spLocks/>
            </p:cNvSpPr>
            <p:nvPr/>
          </p:nvSpPr>
          <p:spPr bwMode="auto">
            <a:xfrm>
              <a:off x="4075" y="3820"/>
              <a:ext cx="39" cy="14"/>
            </a:xfrm>
            <a:custGeom>
              <a:avLst/>
              <a:gdLst>
                <a:gd name="T0" fmla="*/ 0 w 39"/>
                <a:gd name="T1" fmla="*/ 14 h 14"/>
                <a:gd name="T2" fmla="*/ 0 w 39"/>
                <a:gd name="T3" fmla="*/ 14 h 14"/>
                <a:gd name="T4" fmla="*/ 19 w 39"/>
                <a:gd name="T5" fmla="*/ 2 h 14"/>
                <a:gd name="T6" fmla="*/ 39 w 39"/>
                <a:gd name="T7" fmla="*/ 0 h 14"/>
                <a:gd name="T8" fmla="*/ 0 60000 65536"/>
                <a:gd name="T9" fmla="*/ 0 60000 65536"/>
                <a:gd name="T10" fmla="*/ 0 60000 65536"/>
                <a:gd name="T11" fmla="*/ 0 60000 65536"/>
                <a:gd name="T12" fmla="*/ 0 w 39"/>
                <a:gd name="T13" fmla="*/ 0 h 14"/>
                <a:gd name="T14" fmla="*/ 39 w 39"/>
                <a:gd name="T15" fmla="*/ 14 h 14"/>
              </a:gdLst>
              <a:ahLst/>
              <a:cxnLst>
                <a:cxn ang="T8">
                  <a:pos x="T0" y="T1"/>
                </a:cxn>
                <a:cxn ang="T9">
                  <a:pos x="T2" y="T3"/>
                </a:cxn>
                <a:cxn ang="T10">
                  <a:pos x="T4" y="T5"/>
                </a:cxn>
                <a:cxn ang="T11">
                  <a:pos x="T6" y="T7"/>
                </a:cxn>
              </a:cxnLst>
              <a:rect l="T12" t="T13" r="T14" b="T15"/>
              <a:pathLst>
                <a:path w="39" h="14">
                  <a:moveTo>
                    <a:pt x="0" y="14"/>
                  </a:moveTo>
                  <a:lnTo>
                    <a:pt x="0" y="14"/>
                  </a:lnTo>
                  <a:lnTo>
                    <a:pt x="19" y="2"/>
                  </a:lnTo>
                  <a:lnTo>
                    <a:pt x="3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29" name="Freeform 602"/>
            <p:cNvSpPr>
              <a:spLocks/>
            </p:cNvSpPr>
            <p:nvPr/>
          </p:nvSpPr>
          <p:spPr bwMode="auto">
            <a:xfrm>
              <a:off x="4406" y="3820"/>
              <a:ext cx="144" cy="8"/>
            </a:xfrm>
            <a:custGeom>
              <a:avLst/>
              <a:gdLst>
                <a:gd name="T0" fmla="*/ 0 w 144"/>
                <a:gd name="T1" fmla="*/ 0 h 8"/>
                <a:gd name="T2" fmla="*/ 23 w 144"/>
                <a:gd name="T3" fmla="*/ 2 h 8"/>
                <a:gd name="T4" fmla="*/ 48 w 144"/>
                <a:gd name="T5" fmla="*/ 6 h 8"/>
                <a:gd name="T6" fmla="*/ 86 w 144"/>
                <a:gd name="T7" fmla="*/ 8 h 8"/>
                <a:gd name="T8" fmla="*/ 119 w 144"/>
                <a:gd name="T9" fmla="*/ 8 h 8"/>
                <a:gd name="T10" fmla="*/ 144 w 144"/>
                <a:gd name="T11" fmla="*/ 6 h 8"/>
                <a:gd name="T12" fmla="*/ 0 60000 65536"/>
                <a:gd name="T13" fmla="*/ 0 60000 65536"/>
                <a:gd name="T14" fmla="*/ 0 60000 65536"/>
                <a:gd name="T15" fmla="*/ 0 60000 65536"/>
                <a:gd name="T16" fmla="*/ 0 60000 65536"/>
                <a:gd name="T17" fmla="*/ 0 60000 65536"/>
                <a:gd name="T18" fmla="*/ 0 w 144"/>
                <a:gd name="T19" fmla="*/ 0 h 8"/>
                <a:gd name="T20" fmla="*/ 144 w 14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4" h="8">
                  <a:moveTo>
                    <a:pt x="0" y="0"/>
                  </a:moveTo>
                  <a:lnTo>
                    <a:pt x="23" y="2"/>
                  </a:lnTo>
                  <a:lnTo>
                    <a:pt x="48" y="6"/>
                  </a:lnTo>
                  <a:lnTo>
                    <a:pt x="86" y="8"/>
                  </a:lnTo>
                  <a:lnTo>
                    <a:pt x="119" y="8"/>
                  </a:lnTo>
                  <a:lnTo>
                    <a:pt x="144"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30" name="Freeform 603"/>
            <p:cNvSpPr>
              <a:spLocks/>
            </p:cNvSpPr>
            <p:nvPr/>
          </p:nvSpPr>
          <p:spPr bwMode="auto">
            <a:xfrm>
              <a:off x="3996" y="3962"/>
              <a:ext cx="58" cy="4"/>
            </a:xfrm>
            <a:custGeom>
              <a:avLst/>
              <a:gdLst>
                <a:gd name="T0" fmla="*/ 58 w 58"/>
                <a:gd name="T1" fmla="*/ 4 h 4"/>
                <a:gd name="T2" fmla="*/ 25 w 58"/>
                <a:gd name="T3" fmla="*/ 4 h 4"/>
                <a:gd name="T4" fmla="*/ 0 w 58"/>
                <a:gd name="T5" fmla="*/ 0 h 4"/>
                <a:gd name="T6" fmla="*/ 0 60000 65536"/>
                <a:gd name="T7" fmla="*/ 0 60000 65536"/>
                <a:gd name="T8" fmla="*/ 0 60000 65536"/>
                <a:gd name="T9" fmla="*/ 0 w 58"/>
                <a:gd name="T10" fmla="*/ 0 h 4"/>
                <a:gd name="T11" fmla="*/ 58 w 58"/>
                <a:gd name="T12" fmla="*/ 4 h 4"/>
              </a:gdLst>
              <a:ahLst/>
              <a:cxnLst>
                <a:cxn ang="T6">
                  <a:pos x="T0" y="T1"/>
                </a:cxn>
                <a:cxn ang="T7">
                  <a:pos x="T2" y="T3"/>
                </a:cxn>
                <a:cxn ang="T8">
                  <a:pos x="T4" y="T5"/>
                </a:cxn>
              </a:cxnLst>
              <a:rect l="T9" t="T10" r="T11" b="T12"/>
              <a:pathLst>
                <a:path w="58" h="4">
                  <a:moveTo>
                    <a:pt x="58" y="4"/>
                  </a:moveTo>
                  <a:lnTo>
                    <a:pt x="25" y="4"/>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31" name="Freeform 604"/>
            <p:cNvSpPr>
              <a:spLocks/>
            </p:cNvSpPr>
            <p:nvPr/>
          </p:nvSpPr>
          <p:spPr bwMode="auto">
            <a:xfrm>
              <a:off x="4304" y="3951"/>
              <a:ext cx="167" cy="21"/>
            </a:xfrm>
            <a:custGeom>
              <a:avLst/>
              <a:gdLst>
                <a:gd name="T0" fmla="*/ 167 w 167"/>
                <a:gd name="T1" fmla="*/ 11 h 21"/>
                <a:gd name="T2" fmla="*/ 165 w 167"/>
                <a:gd name="T3" fmla="*/ 9 h 21"/>
                <a:gd name="T4" fmla="*/ 165 w 167"/>
                <a:gd name="T5" fmla="*/ 9 h 21"/>
                <a:gd name="T6" fmla="*/ 140 w 167"/>
                <a:gd name="T7" fmla="*/ 2 h 21"/>
                <a:gd name="T8" fmla="*/ 123 w 167"/>
                <a:gd name="T9" fmla="*/ 0 h 21"/>
                <a:gd name="T10" fmla="*/ 100 w 167"/>
                <a:gd name="T11" fmla="*/ 4 h 21"/>
                <a:gd name="T12" fmla="*/ 81 w 167"/>
                <a:gd name="T13" fmla="*/ 11 h 21"/>
                <a:gd name="T14" fmla="*/ 63 w 167"/>
                <a:gd name="T15" fmla="*/ 17 h 21"/>
                <a:gd name="T16" fmla="*/ 46 w 167"/>
                <a:gd name="T17" fmla="*/ 21 h 21"/>
                <a:gd name="T18" fmla="*/ 19 w 167"/>
                <a:gd name="T19" fmla="*/ 17 h 21"/>
                <a:gd name="T20" fmla="*/ 0 w 167"/>
                <a:gd name="T21" fmla="*/ 11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7"/>
                <a:gd name="T34" fmla="*/ 0 h 21"/>
                <a:gd name="T35" fmla="*/ 167 w 167"/>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7" h="21">
                  <a:moveTo>
                    <a:pt x="167" y="11"/>
                  </a:moveTo>
                  <a:lnTo>
                    <a:pt x="165" y="9"/>
                  </a:lnTo>
                  <a:lnTo>
                    <a:pt x="140" y="2"/>
                  </a:lnTo>
                  <a:lnTo>
                    <a:pt x="123" y="0"/>
                  </a:lnTo>
                  <a:lnTo>
                    <a:pt x="100" y="4"/>
                  </a:lnTo>
                  <a:lnTo>
                    <a:pt x="81" y="11"/>
                  </a:lnTo>
                  <a:lnTo>
                    <a:pt x="63" y="17"/>
                  </a:lnTo>
                  <a:lnTo>
                    <a:pt x="46" y="21"/>
                  </a:lnTo>
                  <a:lnTo>
                    <a:pt x="19" y="17"/>
                  </a:lnTo>
                  <a:lnTo>
                    <a:pt x="0" y="1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32" name="Freeform 605"/>
            <p:cNvSpPr>
              <a:spLocks/>
            </p:cNvSpPr>
            <p:nvPr/>
          </p:nvSpPr>
          <p:spPr bwMode="auto">
            <a:xfrm>
              <a:off x="4225" y="4018"/>
              <a:ext cx="79" cy="4"/>
            </a:xfrm>
            <a:custGeom>
              <a:avLst/>
              <a:gdLst>
                <a:gd name="T0" fmla="*/ 0 w 79"/>
                <a:gd name="T1" fmla="*/ 4 h 4"/>
                <a:gd name="T2" fmla="*/ 33 w 79"/>
                <a:gd name="T3" fmla="*/ 4 h 4"/>
                <a:gd name="T4" fmla="*/ 58 w 79"/>
                <a:gd name="T5" fmla="*/ 4 h 4"/>
                <a:gd name="T6" fmla="*/ 69 w 79"/>
                <a:gd name="T7" fmla="*/ 2 h 4"/>
                <a:gd name="T8" fmla="*/ 79 w 79"/>
                <a:gd name="T9" fmla="*/ 0 h 4"/>
                <a:gd name="T10" fmla="*/ 0 60000 65536"/>
                <a:gd name="T11" fmla="*/ 0 60000 65536"/>
                <a:gd name="T12" fmla="*/ 0 60000 65536"/>
                <a:gd name="T13" fmla="*/ 0 60000 65536"/>
                <a:gd name="T14" fmla="*/ 0 60000 65536"/>
                <a:gd name="T15" fmla="*/ 0 w 79"/>
                <a:gd name="T16" fmla="*/ 0 h 4"/>
                <a:gd name="T17" fmla="*/ 79 w 79"/>
                <a:gd name="T18" fmla="*/ 4 h 4"/>
              </a:gdLst>
              <a:ahLst/>
              <a:cxnLst>
                <a:cxn ang="T10">
                  <a:pos x="T0" y="T1"/>
                </a:cxn>
                <a:cxn ang="T11">
                  <a:pos x="T2" y="T3"/>
                </a:cxn>
                <a:cxn ang="T12">
                  <a:pos x="T4" y="T5"/>
                </a:cxn>
                <a:cxn ang="T13">
                  <a:pos x="T6" y="T7"/>
                </a:cxn>
                <a:cxn ang="T14">
                  <a:pos x="T8" y="T9"/>
                </a:cxn>
              </a:cxnLst>
              <a:rect l="T15" t="T16" r="T17" b="T18"/>
              <a:pathLst>
                <a:path w="79" h="4">
                  <a:moveTo>
                    <a:pt x="0" y="4"/>
                  </a:moveTo>
                  <a:lnTo>
                    <a:pt x="33" y="4"/>
                  </a:lnTo>
                  <a:lnTo>
                    <a:pt x="58" y="4"/>
                  </a:lnTo>
                  <a:lnTo>
                    <a:pt x="69" y="2"/>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33" name="Freeform 606"/>
            <p:cNvSpPr>
              <a:spLocks/>
            </p:cNvSpPr>
            <p:nvPr/>
          </p:nvSpPr>
          <p:spPr bwMode="auto">
            <a:xfrm>
              <a:off x="4289" y="3882"/>
              <a:ext cx="61" cy="3"/>
            </a:xfrm>
            <a:custGeom>
              <a:avLst/>
              <a:gdLst>
                <a:gd name="T0" fmla="*/ 0 w 61"/>
                <a:gd name="T1" fmla="*/ 3 h 3"/>
                <a:gd name="T2" fmla="*/ 38 w 61"/>
                <a:gd name="T3" fmla="*/ 3 h 3"/>
                <a:gd name="T4" fmla="*/ 52 w 61"/>
                <a:gd name="T5" fmla="*/ 2 h 3"/>
                <a:gd name="T6" fmla="*/ 61 w 61"/>
                <a:gd name="T7" fmla="*/ 0 h 3"/>
                <a:gd name="T8" fmla="*/ 0 60000 65536"/>
                <a:gd name="T9" fmla="*/ 0 60000 65536"/>
                <a:gd name="T10" fmla="*/ 0 60000 65536"/>
                <a:gd name="T11" fmla="*/ 0 60000 65536"/>
                <a:gd name="T12" fmla="*/ 0 w 61"/>
                <a:gd name="T13" fmla="*/ 0 h 3"/>
                <a:gd name="T14" fmla="*/ 61 w 61"/>
                <a:gd name="T15" fmla="*/ 3 h 3"/>
              </a:gdLst>
              <a:ahLst/>
              <a:cxnLst>
                <a:cxn ang="T8">
                  <a:pos x="T0" y="T1"/>
                </a:cxn>
                <a:cxn ang="T9">
                  <a:pos x="T2" y="T3"/>
                </a:cxn>
                <a:cxn ang="T10">
                  <a:pos x="T4" y="T5"/>
                </a:cxn>
                <a:cxn ang="T11">
                  <a:pos x="T6" y="T7"/>
                </a:cxn>
              </a:cxnLst>
              <a:rect l="T12" t="T13" r="T14" b="T15"/>
              <a:pathLst>
                <a:path w="61" h="3">
                  <a:moveTo>
                    <a:pt x="0" y="3"/>
                  </a:moveTo>
                  <a:lnTo>
                    <a:pt x="38" y="3"/>
                  </a:lnTo>
                  <a:lnTo>
                    <a:pt x="52" y="2"/>
                  </a:lnTo>
                  <a:lnTo>
                    <a:pt x="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34" name="Freeform 607"/>
            <p:cNvSpPr>
              <a:spLocks/>
            </p:cNvSpPr>
            <p:nvPr/>
          </p:nvSpPr>
          <p:spPr bwMode="auto">
            <a:xfrm>
              <a:off x="4300" y="3962"/>
              <a:ext cx="4" cy="56"/>
            </a:xfrm>
            <a:custGeom>
              <a:avLst/>
              <a:gdLst>
                <a:gd name="T0" fmla="*/ 4 w 4"/>
                <a:gd name="T1" fmla="*/ 0 h 56"/>
                <a:gd name="T2" fmla="*/ 2 w 4"/>
                <a:gd name="T3" fmla="*/ 16 h 56"/>
                <a:gd name="T4" fmla="*/ 0 w 4"/>
                <a:gd name="T5" fmla="*/ 27 h 56"/>
                <a:gd name="T6" fmla="*/ 2 w 4"/>
                <a:gd name="T7" fmla="*/ 45 h 56"/>
                <a:gd name="T8" fmla="*/ 4 w 4"/>
                <a:gd name="T9" fmla="*/ 56 h 56"/>
                <a:gd name="T10" fmla="*/ 0 60000 65536"/>
                <a:gd name="T11" fmla="*/ 0 60000 65536"/>
                <a:gd name="T12" fmla="*/ 0 60000 65536"/>
                <a:gd name="T13" fmla="*/ 0 60000 65536"/>
                <a:gd name="T14" fmla="*/ 0 60000 65536"/>
                <a:gd name="T15" fmla="*/ 0 w 4"/>
                <a:gd name="T16" fmla="*/ 0 h 56"/>
                <a:gd name="T17" fmla="*/ 4 w 4"/>
                <a:gd name="T18" fmla="*/ 56 h 56"/>
              </a:gdLst>
              <a:ahLst/>
              <a:cxnLst>
                <a:cxn ang="T10">
                  <a:pos x="T0" y="T1"/>
                </a:cxn>
                <a:cxn ang="T11">
                  <a:pos x="T2" y="T3"/>
                </a:cxn>
                <a:cxn ang="T12">
                  <a:pos x="T4" y="T5"/>
                </a:cxn>
                <a:cxn ang="T13">
                  <a:pos x="T6" y="T7"/>
                </a:cxn>
                <a:cxn ang="T14">
                  <a:pos x="T8" y="T9"/>
                </a:cxn>
              </a:cxnLst>
              <a:rect l="T15" t="T16" r="T17" b="T18"/>
              <a:pathLst>
                <a:path w="4" h="56">
                  <a:moveTo>
                    <a:pt x="4" y="0"/>
                  </a:moveTo>
                  <a:lnTo>
                    <a:pt x="2" y="16"/>
                  </a:lnTo>
                  <a:lnTo>
                    <a:pt x="0" y="27"/>
                  </a:lnTo>
                  <a:lnTo>
                    <a:pt x="2" y="45"/>
                  </a:lnTo>
                  <a:lnTo>
                    <a:pt x="4" y="5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35" name="Freeform 608"/>
            <p:cNvSpPr>
              <a:spLocks/>
            </p:cNvSpPr>
            <p:nvPr/>
          </p:nvSpPr>
          <p:spPr bwMode="auto">
            <a:xfrm>
              <a:off x="4304" y="3885"/>
              <a:ext cx="46" cy="77"/>
            </a:xfrm>
            <a:custGeom>
              <a:avLst/>
              <a:gdLst>
                <a:gd name="T0" fmla="*/ 46 w 46"/>
                <a:gd name="T1" fmla="*/ 0 h 77"/>
                <a:gd name="T2" fmla="*/ 33 w 46"/>
                <a:gd name="T3" fmla="*/ 27 h 77"/>
                <a:gd name="T4" fmla="*/ 25 w 46"/>
                <a:gd name="T5" fmla="*/ 49 h 77"/>
                <a:gd name="T6" fmla="*/ 19 w 46"/>
                <a:gd name="T7" fmla="*/ 56 h 77"/>
                <a:gd name="T8" fmla="*/ 10 w 46"/>
                <a:gd name="T9" fmla="*/ 64 h 77"/>
                <a:gd name="T10" fmla="*/ 2 w 46"/>
                <a:gd name="T11" fmla="*/ 68 h 77"/>
                <a:gd name="T12" fmla="*/ 0 w 46"/>
                <a:gd name="T13" fmla="*/ 77 h 77"/>
                <a:gd name="T14" fmla="*/ 0 60000 65536"/>
                <a:gd name="T15" fmla="*/ 0 60000 65536"/>
                <a:gd name="T16" fmla="*/ 0 60000 65536"/>
                <a:gd name="T17" fmla="*/ 0 60000 65536"/>
                <a:gd name="T18" fmla="*/ 0 60000 65536"/>
                <a:gd name="T19" fmla="*/ 0 60000 65536"/>
                <a:gd name="T20" fmla="*/ 0 60000 65536"/>
                <a:gd name="T21" fmla="*/ 0 w 46"/>
                <a:gd name="T22" fmla="*/ 0 h 77"/>
                <a:gd name="T23" fmla="*/ 46 w 46"/>
                <a:gd name="T24" fmla="*/ 77 h 7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77">
                  <a:moveTo>
                    <a:pt x="46" y="0"/>
                  </a:moveTo>
                  <a:lnTo>
                    <a:pt x="33" y="27"/>
                  </a:lnTo>
                  <a:lnTo>
                    <a:pt x="25" y="49"/>
                  </a:lnTo>
                  <a:lnTo>
                    <a:pt x="19" y="56"/>
                  </a:lnTo>
                  <a:lnTo>
                    <a:pt x="10" y="64"/>
                  </a:lnTo>
                  <a:lnTo>
                    <a:pt x="2" y="68"/>
                  </a:lnTo>
                  <a:lnTo>
                    <a:pt x="0" y="7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36" name="Freeform 609"/>
            <p:cNvSpPr>
              <a:spLocks/>
            </p:cNvSpPr>
            <p:nvPr/>
          </p:nvSpPr>
          <p:spPr bwMode="auto">
            <a:xfrm>
              <a:off x="4064" y="4005"/>
              <a:ext cx="55" cy="61"/>
            </a:xfrm>
            <a:custGeom>
              <a:avLst/>
              <a:gdLst>
                <a:gd name="T0" fmla="*/ 51 w 55"/>
                <a:gd name="T1" fmla="*/ 44 h 61"/>
                <a:gd name="T2" fmla="*/ 46 w 55"/>
                <a:gd name="T3" fmla="*/ 54 h 61"/>
                <a:gd name="T4" fmla="*/ 40 w 55"/>
                <a:gd name="T5" fmla="*/ 57 h 61"/>
                <a:gd name="T6" fmla="*/ 26 w 55"/>
                <a:gd name="T7" fmla="*/ 61 h 61"/>
                <a:gd name="T8" fmla="*/ 15 w 55"/>
                <a:gd name="T9" fmla="*/ 57 h 61"/>
                <a:gd name="T10" fmla="*/ 5 w 55"/>
                <a:gd name="T11" fmla="*/ 44 h 61"/>
                <a:gd name="T12" fmla="*/ 1 w 55"/>
                <a:gd name="T13" fmla="*/ 32 h 61"/>
                <a:gd name="T14" fmla="*/ 0 w 55"/>
                <a:gd name="T15" fmla="*/ 17 h 61"/>
                <a:gd name="T16" fmla="*/ 3 w 55"/>
                <a:gd name="T17" fmla="*/ 7 h 61"/>
                <a:gd name="T18" fmla="*/ 13 w 55"/>
                <a:gd name="T19" fmla="*/ 2 h 61"/>
                <a:gd name="T20" fmla="*/ 25 w 55"/>
                <a:gd name="T21" fmla="*/ 0 h 61"/>
                <a:gd name="T22" fmla="*/ 40 w 55"/>
                <a:gd name="T23" fmla="*/ 0 h 61"/>
                <a:gd name="T24" fmla="*/ 51 w 55"/>
                <a:gd name="T25" fmla="*/ 5 h 61"/>
                <a:gd name="T26" fmla="*/ 55 w 55"/>
                <a:gd name="T27" fmla="*/ 17 h 61"/>
                <a:gd name="T28" fmla="*/ 55 w 55"/>
                <a:gd name="T29" fmla="*/ 29 h 61"/>
                <a:gd name="T30" fmla="*/ 53 w 55"/>
                <a:gd name="T31" fmla="*/ 40 h 61"/>
                <a:gd name="T32" fmla="*/ 51 w 55"/>
                <a:gd name="T33" fmla="*/ 44 h 61"/>
                <a:gd name="T34" fmla="*/ 50 w 55"/>
                <a:gd name="T35" fmla="*/ 48 h 6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5"/>
                <a:gd name="T55" fmla="*/ 0 h 61"/>
                <a:gd name="T56" fmla="*/ 55 w 55"/>
                <a:gd name="T57" fmla="*/ 61 h 6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5" h="61">
                  <a:moveTo>
                    <a:pt x="51" y="44"/>
                  </a:moveTo>
                  <a:lnTo>
                    <a:pt x="46" y="54"/>
                  </a:lnTo>
                  <a:lnTo>
                    <a:pt x="40" y="57"/>
                  </a:lnTo>
                  <a:lnTo>
                    <a:pt x="26" y="61"/>
                  </a:lnTo>
                  <a:lnTo>
                    <a:pt x="15" y="57"/>
                  </a:lnTo>
                  <a:lnTo>
                    <a:pt x="5" y="44"/>
                  </a:lnTo>
                  <a:lnTo>
                    <a:pt x="1" y="32"/>
                  </a:lnTo>
                  <a:lnTo>
                    <a:pt x="0" y="17"/>
                  </a:lnTo>
                  <a:lnTo>
                    <a:pt x="3" y="7"/>
                  </a:lnTo>
                  <a:lnTo>
                    <a:pt x="13" y="2"/>
                  </a:lnTo>
                  <a:lnTo>
                    <a:pt x="25" y="0"/>
                  </a:lnTo>
                  <a:lnTo>
                    <a:pt x="40" y="0"/>
                  </a:lnTo>
                  <a:lnTo>
                    <a:pt x="51" y="5"/>
                  </a:lnTo>
                  <a:lnTo>
                    <a:pt x="55" y="17"/>
                  </a:lnTo>
                  <a:lnTo>
                    <a:pt x="55" y="29"/>
                  </a:lnTo>
                  <a:lnTo>
                    <a:pt x="53" y="40"/>
                  </a:lnTo>
                  <a:lnTo>
                    <a:pt x="51" y="44"/>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37" name="Freeform 610"/>
            <p:cNvSpPr>
              <a:spLocks/>
            </p:cNvSpPr>
            <p:nvPr/>
          </p:nvSpPr>
          <p:spPr bwMode="auto">
            <a:xfrm>
              <a:off x="4060" y="4109"/>
              <a:ext cx="61" cy="63"/>
            </a:xfrm>
            <a:custGeom>
              <a:avLst/>
              <a:gdLst>
                <a:gd name="T0" fmla="*/ 29 w 61"/>
                <a:gd name="T1" fmla="*/ 63 h 63"/>
                <a:gd name="T2" fmla="*/ 36 w 61"/>
                <a:gd name="T3" fmla="*/ 63 h 63"/>
                <a:gd name="T4" fmla="*/ 42 w 61"/>
                <a:gd name="T5" fmla="*/ 61 h 63"/>
                <a:gd name="T6" fmla="*/ 50 w 61"/>
                <a:gd name="T7" fmla="*/ 53 h 63"/>
                <a:gd name="T8" fmla="*/ 55 w 61"/>
                <a:gd name="T9" fmla="*/ 44 h 63"/>
                <a:gd name="T10" fmla="*/ 61 w 61"/>
                <a:gd name="T11" fmla="*/ 30 h 63"/>
                <a:gd name="T12" fmla="*/ 61 w 61"/>
                <a:gd name="T13" fmla="*/ 19 h 63"/>
                <a:gd name="T14" fmla="*/ 54 w 61"/>
                <a:gd name="T15" fmla="*/ 5 h 63"/>
                <a:gd name="T16" fmla="*/ 42 w 61"/>
                <a:gd name="T17" fmla="*/ 0 h 63"/>
                <a:gd name="T18" fmla="*/ 29 w 61"/>
                <a:gd name="T19" fmla="*/ 2 h 63"/>
                <a:gd name="T20" fmla="*/ 17 w 61"/>
                <a:gd name="T21" fmla="*/ 7 h 63"/>
                <a:gd name="T22" fmla="*/ 5 w 61"/>
                <a:gd name="T23" fmla="*/ 15 h 63"/>
                <a:gd name="T24" fmla="*/ 0 w 61"/>
                <a:gd name="T25" fmla="*/ 23 h 63"/>
                <a:gd name="T26" fmla="*/ 0 w 61"/>
                <a:gd name="T27" fmla="*/ 38 h 63"/>
                <a:gd name="T28" fmla="*/ 4 w 61"/>
                <a:gd name="T29" fmla="*/ 48 h 63"/>
                <a:gd name="T30" fmla="*/ 13 w 61"/>
                <a:gd name="T31" fmla="*/ 53 h 63"/>
                <a:gd name="T32" fmla="*/ 19 w 61"/>
                <a:gd name="T33" fmla="*/ 55 h 63"/>
                <a:gd name="T34" fmla="*/ 29 w 61"/>
                <a:gd name="T35" fmla="*/ 63 h 6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63"/>
                <a:gd name="T56" fmla="*/ 61 w 61"/>
                <a:gd name="T57" fmla="*/ 63 h 6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63">
                  <a:moveTo>
                    <a:pt x="29" y="63"/>
                  </a:moveTo>
                  <a:lnTo>
                    <a:pt x="36" y="63"/>
                  </a:lnTo>
                  <a:lnTo>
                    <a:pt x="42" y="61"/>
                  </a:lnTo>
                  <a:lnTo>
                    <a:pt x="50" y="53"/>
                  </a:lnTo>
                  <a:lnTo>
                    <a:pt x="55" y="44"/>
                  </a:lnTo>
                  <a:lnTo>
                    <a:pt x="61" y="30"/>
                  </a:lnTo>
                  <a:lnTo>
                    <a:pt x="61" y="19"/>
                  </a:lnTo>
                  <a:lnTo>
                    <a:pt x="54" y="5"/>
                  </a:lnTo>
                  <a:lnTo>
                    <a:pt x="42" y="0"/>
                  </a:lnTo>
                  <a:lnTo>
                    <a:pt x="29" y="2"/>
                  </a:lnTo>
                  <a:lnTo>
                    <a:pt x="17" y="7"/>
                  </a:lnTo>
                  <a:lnTo>
                    <a:pt x="5" y="15"/>
                  </a:lnTo>
                  <a:lnTo>
                    <a:pt x="0" y="23"/>
                  </a:lnTo>
                  <a:lnTo>
                    <a:pt x="0" y="38"/>
                  </a:lnTo>
                  <a:lnTo>
                    <a:pt x="4" y="48"/>
                  </a:lnTo>
                  <a:lnTo>
                    <a:pt x="13" y="53"/>
                  </a:lnTo>
                  <a:lnTo>
                    <a:pt x="19" y="55"/>
                  </a:lnTo>
                  <a:lnTo>
                    <a:pt x="29" y="63"/>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38" name="Freeform 611"/>
            <p:cNvSpPr>
              <a:spLocks/>
            </p:cNvSpPr>
            <p:nvPr/>
          </p:nvSpPr>
          <p:spPr bwMode="auto">
            <a:xfrm>
              <a:off x="3800" y="4080"/>
              <a:ext cx="196" cy="9"/>
            </a:xfrm>
            <a:custGeom>
              <a:avLst/>
              <a:gdLst>
                <a:gd name="T0" fmla="*/ 196 w 196"/>
                <a:gd name="T1" fmla="*/ 6 h 9"/>
                <a:gd name="T2" fmla="*/ 185 w 196"/>
                <a:gd name="T3" fmla="*/ 9 h 9"/>
                <a:gd name="T4" fmla="*/ 173 w 196"/>
                <a:gd name="T5" fmla="*/ 9 h 9"/>
                <a:gd name="T6" fmla="*/ 158 w 196"/>
                <a:gd name="T7" fmla="*/ 7 h 9"/>
                <a:gd name="T8" fmla="*/ 144 w 196"/>
                <a:gd name="T9" fmla="*/ 6 h 9"/>
                <a:gd name="T10" fmla="*/ 135 w 196"/>
                <a:gd name="T11" fmla="*/ 2 h 9"/>
                <a:gd name="T12" fmla="*/ 125 w 196"/>
                <a:gd name="T13" fmla="*/ 0 h 9"/>
                <a:gd name="T14" fmla="*/ 113 w 196"/>
                <a:gd name="T15" fmla="*/ 2 h 9"/>
                <a:gd name="T16" fmla="*/ 106 w 196"/>
                <a:gd name="T17" fmla="*/ 4 h 9"/>
                <a:gd name="T18" fmla="*/ 98 w 196"/>
                <a:gd name="T19" fmla="*/ 4 h 9"/>
                <a:gd name="T20" fmla="*/ 90 w 196"/>
                <a:gd name="T21" fmla="*/ 6 h 9"/>
                <a:gd name="T22" fmla="*/ 73 w 196"/>
                <a:gd name="T23" fmla="*/ 6 h 9"/>
                <a:gd name="T24" fmla="*/ 62 w 196"/>
                <a:gd name="T25" fmla="*/ 4 h 9"/>
                <a:gd name="T26" fmla="*/ 25 w 196"/>
                <a:gd name="T27" fmla="*/ 4 h 9"/>
                <a:gd name="T28" fmla="*/ 0 w 196"/>
                <a:gd name="T29" fmla="*/ 6 h 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9"/>
                <a:gd name="T47" fmla="*/ 196 w 196"/>
                <a:gd name="T48" fmla="*/ 9 h 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9">
                  <a:moveTo>
                    <a:pt x="196" y="6"/>
                  </a:moveTo>
                  <a:lnTo>
                    <a:pt x="185" y="9"/>
                  </a:lnTo>
                  <a:lnTo>
                    <a:pt x="173" y="9"/>
                  </a:lnTo>
                  <a:lnTo>
                    <a:pt x="158" y="7"/>
                  </a:lnTo>
                  <a:lnTo>
                    <a:pt x="144" y="6"/>
                  </a:lnTo>
                  <a:lnTo>
                    <a:pt x="135" y="2"/>
                  </a:lnTo>
                  <a:lnTo>
                    <a:pt x="125" y="0"/>
                  </a:lnTo>
                  <a:lnTo>
                    <a:pt x="113" y="2"/>
                  </a:lnTo>
                  <a:lnTo>
                    <a:pt x="106" y="4"/>
                  </a:lnTo>
                  <a:lnTo>
                    <a:pt x="98" y="4"/>
                  </a:lnTo>
                  <a:lnTo>
                    <a:pt x="90" y="6"/>
                  </a:lnTo>
                  <a:lnTo>
                    <a:pt x="73" y="6"/>
                  </a:lnTo>
                  <a:lnTo>
                    <a:pt x="62" y="4"/>
                  </a:lnTo>
                  <a:lnTo>
                    <a:pt x="25" y="4"/>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39" name="Freeform 612"/>
            <p:cNvSpPr>
              <a:spLocks/>
            </p:cNvSpPr>
            <p:nvPr/>
          </p:nvSpPr>
          <p:spPr bwMode="auto">
            <a:xfrm>
              <a:off x="3906" y="3939"/>
              <a:ext cx="94" cy="12"/>
            </a:xfrm>
            <a:custGeom>
              <a:avLst/>
              <a:gdLst>
                <a:gd name="T0" fmla="*/ 94 w 94"/>
                <a:gd name="T1" fmla="*/ 2 h 12"/>
                <a:gd name="T2" fmla="*/ 79 w 94"/>
                <a:gd name="T3" fmla="*/ 2 h 12"/>
                <a:gd name="T4" fmla="*/ 63 w 94"/>
                <a:gd name="T5" fmla="*/ 0 h 12"/>
                <a:gd name="T6" fmla="*/ 44 w 94"/>
                <a:gd name="T7" fmla="*/ 0 h 12"/>
                <a:gd name="T8" fmla="*/ 40 w 94"/>
                <a:gd name="T9" fmla="*/ 0 h 12"/>
                <a:gd name="T10" fmla="*/ 32 w 94"/>
                <a:gd name="T11" fmla="*/ 6 h 12"/>
                <a:gd name="T12" fmla="*/ 27 w 94"/>
                <a:gd name="T13" fmla="*/ 10 h 12"/>
                <a:gd name="T14" fmla="*/ 11 w 94"/>
                <a:gd name="T15" fmla="*/ 12 h 12"/>
                <a:gd name="T16" fmla="*/ 0 w 94"/>
                <a:gd name="T17" fmla="*/ 12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12"/>
                <a:gd name="T29" fmla="*/ 94 w 94"/>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12">
                  <a:moveTo>
                    <a:pt x="94" y="2"/>
                  </a:moveTo>
                  <a:lnTo>
                    <a:pt x="79" y="2"/>
                  </a:lnTo>
                  <a:lnTo>
                    <a:pt x="63" y="0"/>
                  </a:lnTo>
                  <a:lnTo>
                    <a:pt x="44" y="0"/>
                  </a:lnTo>
                  <a:lnTo>
                    <a:pt x="40" y="0"/>
                  </a:lnTo>
                  <a:lnTo>
                    <a:pt x="32" y="6"/>
                  </a:lnTo>
                  <a:lnTo>
                    <a:pt x="27" y="10"/>
                  </a:lnTo>
                  <a:lnTo>
                    <a:pt x="11" y="12"/>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40" name="Freeform 613"/>
            <p:cNvSpPr>
              <a:spLocks/>
            </p:cNvSpPr>
            <p:nvPr/>
          </p:nvSpPr>
          <p:spPr bwMode="auto">
            <a:xfrm>
              <a:off x="3800" y="3935"/>
              <a:ext cx="63" cy="6"/>
            </a:xfrm>
            <a:custGeom>
              <a:avLst/>
              <a:gdLst>
                <a:gd name="T0" fmla="*/ 63 w 63"/>
                <a:gd name="T1" fmla="*/ 0 h 6"/>
                <a:gd name="T2" fmla="*/ 46 w 63"/>
                <a:gd name="T3" fmla="*/ 4 h 6"/>
                <a:gd name="T4" fmla="*/ 33 w 63"/>
                <a:gd name="T5" fmla="*/ 6 h 6"/>
                <a:gd name="T6" fmla="*/ 15 w 63"/>
                <a:gd name="T7" fmla="*/ 4 h 6"/>
                <a:gd name="T8" fmla="*/ 0 w 63"/>
                <a:gd name="T9" fmla="*/ 4 h 6"/>
                <a:gd name="T10" fmla="*/ 0 60000 65536"/>
                <a:gd name="T11" fmla="*/ 0 60000 65536"/>
                <a:gd name="T12" fmla="*/ 0 60000 65536"/>
                <a:gd name="T13" fmla="*/ 0 60000 65536"/>
                <a:gd name="T14" fmla="*/ 0 60000 65536"/>
                <a:gd name="T15" fmla="*/ 0 w 63"/>
                <a:gd name="T16" fmla="*/ 0 h 6"/>
                <a:gd name="T17" fmla="*/ 63 w 63"/>
                <a:gd name="T18" fmla="*/ 6 h 6"/>
              </a:gdLst>
              <a:ahLst/>
              <a:cxnLst>
                <a:cxn ang="T10">
                  <a:pos x="T0" y="T1"/>
                </a:cxn>
                <a:cxn ang="T11">
                  <a:pos x="T2" y="T3"/>
                </a:cxn>
                <a:cxn ang="T12">
                  <a:pos x="T4" y="T5"/>
                </a:cxn>
                <a:cxn ang="T13">
                  <a:pos x="T6" y="T7"/>
                </a:cxn>
                <a:cxn ang="T14">
                  <a:pos x="T8" y="T9"/>
                </a:cxn>
              </a:cxnLst>
              <a:rect l="T15" t="T16" r="T17" b="T18"/>
              <a:pathLst>
                <a:path w="63" h="6">
                  <a:moveTo>
                    <a:pt x="63" y="0"/>
                  </a:moveTo>
                  <a:lnTo>
                    <a:pt x="46" y="4"/>
                  </a:lnTo>
                  <a:lnTo>
                    <a:pt x="33" y="6"/>
                  </a:lnTo>
                  <a:lnTo>
                    <a:pt x="15" y="4"/>
                  </a:lnTo>
                  <a:lnTo>
                    <a:pt x="0"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41" name="Freeform 614"/>
            <p:cNvSpPr>
              <a:spLocks/>
            </p:cNvSpPr>
            <p:nvPr/>
          </p:nvSpPr>
          <p:spPr bwMode="auto">
            <a:xfrm>
              <a:off x="3890" y="3937"/>
              <a:ext cx="50" cy="4"/>
            </a:xfrm>
            <a:custGeom>
              <a:avLst/>
              <a:gdLst>
                <a:gd name="T0" fmla="*/ 50 w 50"/>
                <a:gd name="T1" fmla="*/ 0 h 4"/>
                <a:gd name="T2" fmla="*/ 39 w 50"/>
                <a:gd name="T3" fmla="*/ 4 h 4"/>
                <a:gd name="T4" fmla="*/ 29 w 50"/>
                <a:gd name="T5" fmla="*/ 4 h 4"/>
                <a:gd name="T6" fmla="*/ 18 w 50"/>
                <a:gd name="T7" fmla="*/ 4 h 4"/>
                <a:gd name="T8" fmla="*/ 12 w 50"/>
                <a:gd name="T9" fmla="*/ 2 h 4"/>
                <a:gd name="T10" fmla="*/ 6 w 50"/>
                <a:gd name="T11" fmla="*/ 0 h 4"/>
                <a:gd name="T12" fmla="*/ 2 w 50"/>
                <a:gd name="T13" fmla="*/ 0 h 4"/>
                <a:gd name="T14" fmla="*/ 0 w 50"/>
                <a:gd name="T15" fmla="*/ 2 h 4"/>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4"/>
                <a:gd name="T26" fmla="*/ 50 w 50"/>
                <a:gd name="T27" fmla="*/ 4 h 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4">
                  <a:moveTo>
                    <a:pt x="50" y="0"/>
                  </a:moveTo>
                  <a:lnTo>
                    <a:pt x="39" y="4"/>
                  </a:lnTo>
                  <a:lnTo>
                    <a:pt x="29" y="4"/>
                  </a:lnTo>
                  <a:lnTo>
                    <a:pt x="18" y="4"/>
                  </a:lnTo>
                  <a:lnTo>
                    <a:pt x="12" y="2"/>
                  </a:lnTo>
                  <a:lnTo>
                    <a:pt x="6" y="0"/>
                  </a:lnTo>
                  <a:lnTo>
                    <a:pt x="2" y="0"/>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42" name="Freeform 615"/>
            <p:cNvSpPr>
              <a:spLocks/>
            </p:cNvSpPr>
            <p:nvPr/>
          </p:nvSpPr>
          <p:spPr bwMode="auto">
            <a:xfrm>
              <a:off x="3863" y="3935"/>
              <a:ext cx="43" cy="16"/>
            </a:xfrm>
            <a:custGeom>
              <a:avLst/>
              <a:gdLst>
                <a:gd name="T0" fmla="*/ 43 w 43"/>
                <a:gd name="T1" fmla="*/ 16 h 16"/>
                <a:gd name="T2" fmla="*/ 35 w 43"/>
                <a:gd name="T3" fmla="*/ 8 h 16"/>
                <a:gd name="T4" fmla="*/ 29 w 43"/>
                <a:gd name="T5" fmla="*/ 2 h 16"/>
                <a:gd name="T6" fmla="*/ 12 w 43"/>
                <a:gd name="T7" fmla="*/ 2 h 16"/>
                <a:gd name="T8" fmla="*/ 0 w 43"/>
                <a:gd name="T9" fmla="*/ 0 h 16"/>
                <a:gd name="T10" fmla="*/ 0 60000 65536"/>
                <a:gd name="T11" fmla="*/ 0 60000 65536"/>
                <a:gd name="T12" fmla="*/ 0 60000 65536"/>
                <a:gd name="T13" fmla="*/ 0 60000 65536"/>
                <a:gd name="T14" fmla="*/ 0 60000 65536"/>
                <a:gd name="T15" fmla="*/ 0 w 43"/>
                <a:gd name="T16" fmla="*/ 0 h 16"/>
                <a:gd name="T17" fmla="*/ 43 w 43"/>
                <a:gd name="T18" fmla="*/ 16 h 16"/>
              </a:gdLst>
              <a:ahLst/>
              <a:cxnLst>
                <a:cxn ang="T10">
                  <a:pos x="T0" y="T1"/>
                </a:cxn>
                <a:cxn ang="T11">
                  <a:pos x="T2" y="T3"/>
                </a:cxn>
                <a:cxn ang="T12">
                  <a:pos x="T4" y="T5"/>
                </a:cxn>
                <a:cxn ang="T13">
                  <a:pos x="T6" y="T7"/>
                </a:cxn>
                <a:cxn ang="T14">
                  <a:pos x="T8" y="T9"/>
                </a:cxn>
              </a:cxnLst>
              <a:rect l="T15" t="T16" r="T17" b="T18"/>
              <a:pathLst>
                <a:path w="43" h="16">
                  <a:moveTo>
                    <a:pt x="43" y="16"/>
                  </a:moveTo>
                  <a:lnTo>
                    <a:pt x="35" y="8"/>
                  </a:lnTo>
                  <a:lnTo>
                    <a:pt x="29" y="2"/>
                  </a:lnTo>
                  <a:lnTo>
                    <a:pt x="12"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43" name="Freeform 616"/>
            <p:cNvSpPr>
              <a:spLocks/>
            </p:cNvSpPr>
            <p:nvPr/>
          </p:nvSpPr>
          <p:spPr bwMode="auto">
            <a:xfrm>
              <a:off x="3773" y="3937"/>
              <a:ext cx="27" cy="149"/>
            </a:xfrm>
            <a:custGeom>
              <a:avLst/>
              <a:gdLst>
                <a:gd name="T0" fmla="*/ 25 w 27"/>
                <a:gd name="T1" fmla="*/ 0 h 149"/>
                <a:gd name="T2" fmla="*/ 17 w 27"/>
                <a:gd name="T3" fmla="*/ 4 h 149"/>
                <a:gd name="T4" fmla="*/ 15 w 27"/>
                <a:gd name="T5" fmla="*/ 20 h 149"/>
                <a:gd name="T6" fmla="*/ 14 w 27"/>
                <a:gd name="T7" fmla="*/ 29 h 149"/>
                <a:gd name="T8" fmla="*/ 14 w 27"/>
                <a:gd name="T9" fmla="*/ 29 h 149"/>
                <a:gd name="T10" fmla="*/ 8 w 27"/>
                <a:gd name="T11" fmla="*/ 47 h 149"/>
                <a:gd name="T12" fmla="*/ 4 w 27"/>
                <a:gd name="T13" fmla="*/ 62 h 149"/>
                <a:gd name="T14" fmla="*/ 0 w 27"/>
                <a:gd name="T15" fmla="*/ 85 h 149"/>
                <a:gd name="T16" fmla="*/ 2 w 27"/>
                <a:gd name="T17" fmla="*/ 102 h 149"/>
                <a:gd name="T18" fmla="*/ 10 w 27"/>
                <a:gd name="T19" fmla="*/ 118 h 149"/>
                <a:gd name="T20" fmla="*/ 10 w 27"/>
                <a:gd name="T21" fmla="*/ 118 h 149"/>
                <a:gd name="T22" fmla="*/ 17 w 27"/>
                <a:gd name="T23" fmla="*/ 129 h 149"/>
                <a:gd name="T24" fmla="*/ 17 w 27"/>
                <a:gd name="T25" fmla="*/ 139 h 149"/>
                <a:gd name="T26" fmla="*/ 19 w 27"/>
                <a:gd name="T27" fmla="*/ 147 h 149"/>
                <a:gd name="T28" fmla="*/ 23 w 27"/>
                <a:gd name="T29" fmla="*/ 149 h 149"/>
                <a:gd name="T30" fmla="*/ 27 w 27"/>
                <a:gd name="T31" fmla="*/ 149 h 1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49"/>
                <a:gd name="T50" fmla="*/ 27 w 27"/>
                <a:gd name="T51" fmla="*/ 149 h 1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49">
                  <a:moveTo>
                    <a:pt x="25" y="0"/>
                  </a:moveTo>
                  <a:lnTo>
                    <a:pt x="17" y="4"/>
                  </a:lnTo>
                  <a:lnTo>
                    <a:pt x="15" y="20"/>
                  </a:lnTo>
                  <a:lnTo>
                    <a:pt x="14" y="29"/>
                  </a:lnTo>
                  <a:lnTo>
                    <a:pt x="8" y="47"/>
                  </a:lnTo>
                  <a:lnTo>
                    <a:pt x="4" y="62"/>
                  </a:lnTo>
                  <a:lnTo>
                    <a:pt x="0" y="85"/>
                  </a:lnTo>
                  <a:lnTo>
                    <a:pt x="2" y="102"/>
                  </a:lnTo>
                  <a:lnTo>
                    <a:pt x="10" y="118"/>
                  </a:lnTo>
                  <a:lnTo>
                    <a:pt x="17" y="129"/>
                  </a:lnTo>
                  <a:lnTo>
                    <a:pt x="17" y="139"/>
                  </a:lnTo>
                  <a:lnTo>
                    <a:pt x="19" y="147"/>
                  </a:lnTo>
                  <a:lnTo>
                    <a:pt x="23" y="149"/>
                  </a:lnTo>
                  <a:lnTo>
                    <a:pt x="27" y="14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44" name="Freeform 617"/>
            <p:cNvSpPr>
              <a:spLocks/>
            </p:cNvSpPr>
            <p:nvPr/>
          </p:nvSpPr>
          <p:spPr bwMode="auto">
            <a:xfrm>
              <a:off x="3642" y="3964"/>
              <a:ext cx="145" cy="93"/>
            </a:xfrm>
            <a:custGeom>
              <a:avLst/>
              <a:gdLst>
                <a:gd name="T0" fmla="*/ 145 w 145"/>
                <a:gd name="T1" fmla="*/ 2 h 93"/>
                <a:gd name="T2" fmla="*/ 123 w 145"/>
                <a:gd name="T3" fmla="*/ 6 h 93"/>
                <a:gd name="T4" fmla="*/ 106 w 145"/>
                <a:gd name="T5" fmla="*/ 6 h 93"/>
                <a:gd name="T6" fmla="*/ 79 w 145"/>
                <a:gd name="T7" fmla="*/ 4 h 93"/>
                <a:gd name="T8" fmla="*/ 58 w 145"/>
                <a:gd name="T9" fmla="*/ 0 h 93"/>
                <a:gd name="T10" fmla="*/ 35 w 145"/>
                <a:gd name="T11" fmla="*/ 0 h 93"/>
                <a:gd name="T12" fmla="*/ 18 w 145"/>
                <a:gd name="T13" fmla="*/ 2 h 93"/>
                <a:gd name="T14" fmla="*/ 10 w 145"/>
                <a:gd name="T15" fmla="*/ 8 h 93"/>
                <a:gd name="T16" fmla="*/ 4 w 145"/>
                <a:gd name="T17" fmla="*/ 14 h 93"/>
                <a:gd name="T18" fmla="*/ 0 w 145"/>
                <a:gd name="T19" fmla="*/ 29 h 93"/>
                <a:gd name="T20" fmla="*/ 0 w 145"/>
                <a:gd name="T21" fmla="*/ 41 h 93"/>
                <a:gd name="T22" fmla="*/ 0 w 145"/>
                <a:gd name="T23" fmla="*/ 58 h 93"/>
                <a:gd name="T24" fmla="*/ 2 w 145"/>
                <a:gd name="T25" fmla="*/ 72 h 93"/>
                <a:gd name="T26" fmla="*/ 6 w 145"/>
                <a:gd name="T27" fmla="*/ 81 h 93"/>
                <a:gd name="T28" fmla="*/ 12 w 145"/>
                <a:gd name="T29" fmla="*/ 87 h 93"/>
                <a:gd name="T30" fmla="*/ 16 w 145"/>
                <a:gd name="T31" fmla="*/ 91 h 93"/>
                <a:gd name="T32" fmla="*/ 18 w 145"/>
                <a:gd name="T33" fmla="*/ 93 h 9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5"/>
                <a:gd name="T52" fmla="*/ 0 h 93"/>
                <a:gd name="T53" fmla="*/ 145 w 145"/>
                <a:gd name="T54" fmla="*/ 93 h 9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5" h="93">
                  <a:moveTo>
                    <a:pt x="145" y="2"/>
                  </a:moveTo>
                  <a:lnTo>
                    <a:pt x="123" y="6"/>
                  </a:lnTo>
                  <a:lnTo>
                    <a:pt x="106" y="6"/>
                  </a:lnTo>
                  <a:lnTo>
                    <a:pt x="79" y="4"/>
                  </a:lnTo>
                  <a:lnTo>
                    <a:pt x="58" y="0"/>
                  </a:lnTo>
                  <a:lnTo>
                    <a:pt x="35" y="0"/>
                  </a:lnTo>
                  <a:lnTo>
                    <a:pt x="18" y="2"/>
                  </a:lnTo>
                  <a:lnTo>
                    <a:pt x="10" y="8"/>
                  </a:lnTo>
                  <a:lnTo>
                    <a:pt x="4" y="14"/>
                  </a:lnTo>
                  <a:lnTo>
                    <a:pt x="0" y="29"/>
                  </a:lnTo>
                  <a:lnTo>
                    <a:pt x="0" y="41"/>
                  </a:lnTo>
                  <a:lnTo>
                    <a:pt x="0" y="58"/>
                  </a:lnTo>
                  <a:lnTo>
                    <a:pt x="2" y="72"/>
                  </a:lnTo>
                  <a:lnTo>
                    <a:pt x="6" y="81"/>
                  </a:lnTo>
                  <a:lnTo>
                    <a:pt x="12" y="87"/>
                  </a:lnTo>
                  <a:lnTo>
                    <a:pt x="16" y="91"/>
                  </a:lnTo>
                  <a:lnTo>
                    <a:pt x="18" y="9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45" name="Freeform 618"/>
            <p:cNvSpPr>
              <a:spLocks/>
            </p:cNvSpPr>
            <p:nvPr/>
          </p:nvSpPr>
          <p:spPr bwMode="auto">
            <a:xfrm>
              <a:off x="3660" y="4053"/>
              <a:ext cx="123" cy="4"/>
            </a:xfrm>
            <a:custGeom>
              <a:avLst/>
              <a:gdLst>
                <a:gd name="T0" fmla="*/ 0 w 123"/>
                <a:gd name="T1" fmla="*/ 4 h 4"/>
                <a:gd name="T2" fmla="*/ 19 w 123"/>
                <a:gd name="T3" fmla="*/ 2 h 4"/>
                <a:gd name="T4" fmla="*/ 32 w 123"/>
                <a:gd name="T5" fmla="*/ 0 h 4"/>
                <a:gd name="T6" fmla="*/ 57 w 123"/>
                <a:gd name="T7" fmla="*/ 2 h 4"/>
                <a:gd name="T8" fmla="*/ 77 w 123"/>
                <a:gd name="T9" fmla="*/ 4 h 4"/>
                <a:gd name="T10" fmla="*/ 103 w 123"/>
                <a:gd name="T11" fmla="*/ 4 h 4"/>
                <a:gd name="T12" fmla="*/ 123 w 123"/>
                <a:gd name="T13" fmla="*/ 2 h 4"/>
                <a:gd name="T14" fmla="*/ 0 60000 65536"/>
                <a:gd name="T15" fmla="*/ 0 60000 65536"/>
                <a:gd name="T16" fmla="*/ 0 60000 65536"/>
                <a:gd name="T17" fmla="*/ 0 60000 65536"/>
                <a:gd name="T18" fmla="*/ 0 60000 65536"/>
                <a:gd name="T19" fmla="*/ 0 60000 65536"/>
                <a:gd name="T20" fmla="*/ 0 60000 65536"/>
                <a:gd name="T21" fmla="*/ 0 w 123"/>
                <a:gd name="T22" fmla="*/ 0 h 4"/>
                <a:gd name="T23" fmla="*/ 123 w 123"/>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3" h="4">
                  <a:moveTo>
                    <a:pt x="0" y="4"/>
                  </a:moveTo>
                  <a:lnTo>
                    <a:pt x="19" y="2"/>
                  </a:lnTo>
                  <a:lnTo>
                    <a:pt x="32" y="0"/>
                  </a:lnTo>
                  <a:lnTo>
                    <a:pt x="57" y="2"/>
                  </a:lnTo>
                  <a:lnTo>
                    <a:pt x="77" y="4"/>
                  </a:lnTo>
                  <a:lnTo>
                    <a:pt x="103" y="4"/>
                  </a:lnTo>
                  <a:lnTo>
                    <a:pt x="123"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46" name="Freeform 619"/>
            <p:cNvSpPr>
              <a:spLocks/>
            </p:cNvSpPr>
            <p:nvPr/>
          </p:nvSpPr>
          <p:spPr bwMode="auto">
            <a:xfrm>
              <a:off x="4489" y="3930"/>
              <a:ext cx="52" cy="167"/>
            </a:xfrm>
            <a:custGeom>
              <a:avLst/>
              <a:gdLst>
                <a:gd name="T0" fmla="*/ 50 w 52"/>
                <a:gd name="T1" fmla="*/ 107 h 167"/>
                <a:gd name="T2" fmla="*/ 52 w 52"/>
                <a:gd name="T3" fmla="*/ 82 h 167"/>
                <a:gd name="T4" fmla="*/ 52 w 52"/>
                <a:gd name="T5" fmla="*/ 63 h 167"/>
                <a:gd name="T6" fmla="*/ 44 w 52"/>
                <a:gd name="T7" fmla="*/ 40 h 167"/>
                <a:gd name="T8" fmla="*/ 38 w 52"/>
                <a:gd name="T9" fmla="*/ 21 h 167"/>
                <a:gd name="T10" fmla="*/ 36 w 52"/>
                <a:gd name="T11" fmla="*/ 9 h 167"/>
                <a:gd name="T12" fmla="*/ 32 w 52"/>
                <a:gd name="T13" fmla="*/ 0 h 167"/>
                <a:gd name="T14" fmla="*/ 21 w 52"/>
                <a:gd name="T15" fmla="*/ 0 h 167"/>
                <a:gd name="T16" fmla="*/ 13 w 52"/>
                <a:gd name="T17" fmla="*/ 4 h 167"/>
                <a:gd name="T18" fmla="*/ 9 w 52"/>
                <a:gd name="T19" fmla="*/ 13 h 167"/>
                <a:gd name="T20" fmla="*/ 7 w 52"/>
                <a:gd name="T21" fmla="*/ 27 h 167"/>
                <a:gd name="T22" fmla="*/ 5 w 52"/>
                <a:gd name="T23" fmla="*/ 44 h 167"/>
                <a:gd name="T24" fmla="*/ 2 w 52"/>
                <a:gd name="T25" fmla="*/ 75 h 167"/>
                <a:gd name="T26" fmla="*/ 0 w 52"/>
                <a:gd name="T27" fmla="*/ 96 h 167"/>
                <a:gd name="T28" fmla="*/ 2 w 52"/>
                <a:gd name="T29" fmla="*/ 125 h 167"/>
                <a:gd name="T30" fmla="*/ 7 w 52"/>
                <a:gd name="T31" fmla="*/ 146 h 167"/>
                <a:gd name="T32" fmla="*/ 11 w 52"/>
                <a:gd name="T33" fmla="*/ 156 h 167"/>
                <a:gd name="T34" fmla="*/ 17 w 52"/>
                <a:gd name="T35" fmla="*/ 163 h 167"/>
                <a:gd name="T36" fmla="*/ 19 w 52"/>
                <a:gd name="T37" fmla="*/ 167 h 167"/>
                <a:gd name="T38" fmla="*/ 23 w 52"/>
                <a:gd name="T39" fmla="*/ 167 h 167"/>
                <a:gd name="T40" fmla="*/ 27 w 52"/>
                <a:gd name="T41" fmla="*/ 167 h 167"/>
                <a:gd name="T42" fmla="*/ 32 w 52"/>
                <a:gd name="T43" fmla="*/ 165 h 167"/>
                <a:gd name="T44" fmla="*/ 36 w 52"/>
                <a:gd name="T45" fmla="*/ 152 h 167"/>
                <a:gd name="T46" fmla="*/ 38 w 52"/>
                <a:gd name="T47" fmla="*/ 140 h 167"/>
                <a:gd name="T48" fmla="*/ 44 w 52"/>
                <a:gd name="T49" fmla="*/ 121 h 167"/>
                <a:gd name="T50" fmla="*/ 50 w 52"/>
                <a:gd name="T51" fmla="*/ 107 h 16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2"/>
                <a:gd name="T79" fmla="*/ 0 h 167"/>
                <a:gd name="T80" fmla="*/ 52 w 52"/>
                <a:gd name="T81" fmla="*/ 167 h 16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2" h="167">
                  <a:moveTo>
                    <a:pt x="50" y="107"/>
                  </a:moveTo>
                  <a:lnTo>
                    <a:pt x="52" y="82"/>
                  </a:lnTo>
                  <a:lnTo>
                    <a:pt x="52" y="63"/>
                  </a:lnTo>
                  <a:lnTo>
                    <a:pt x="44" y="40"/>
                  </a:lnTo>
                  <a:lnTo>
                    <a:pt x="38" y="21"/>
                  </a:lnTo>
                  <a:lnTo>
                    <a:pt x="36" y="9"/>
                  </a:lnTo>
                  <a:lnTo>
                    <a:pt x="32" y="0"/>
                  </a:lnTo>
                  <a:lnTo>
                    <a:pt x="21" y="0"/>
                  </a:lnTo>
                  <a:lnTo>
                    <a:pt x="13" y="4"/>
                  </a:lnTo>
                  <a:lnTo>
                    <a:pt x="9" y="13"/>
                  </a:lnTo>
                  <a:lnTo>
                    <a:pt x="7" y="27"/>
                  </a:lnTo>
                  <a:lnTo>
                    <a:pt x="5" y="44"/>
                  </a:lnTo>
                  <a:lnTo>
                    <a:pt x="2" y="75"/>
                  </a:lnTo>
                  <a:lnTo>
                    <a:pt x="0" y="96"/>
                  </a:lnTo>
                  <a:lnTo>
                    <a:pt x="2" y="125"/>
                  </a:lnTo>
                  <a:lnTo>
                    <a:pt x="7" y="146"/>
                  </a:lnTo>
                  <a:lnTo>
                    <a:pt x="11" y="156"/>
                  </a:lnTo>
                  <a:lnTo>
                    <a:pt x="17" y="163"/>
                  </a:lnTo>
                  <a:lnTo>
                    <a:pt x="19" y="167"/>
                  </a:lnTo>
                  <a:lnTo>
                    <a:pt x="23" y="167"/>
                  </a:lnTo>
                  <a:lnTo>
                    <a:pt x="27" y="167"/>
                  </a:lnTo>
                  <a:lnTo>
                    <a:pt x="32" y="165"/>
                  </a:lnTo>
                  <a:lnTo>
                    <a:pt x="36" y="152"/>
                  </a:lnTo>
                  <a:lnTo>
                    <a:pt x="38" y="140"/>
                  </a:lnTo>
                  <a:lnTo>
                    <a:pt x="44" y="121"/>
                  </a:lnTo>
                  <a:lnTo>
                    <a:pt x="50" y="10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47" name="Freeform 620"/>
            <p:cNvSpPr>
              <a:spLocks/>
            </p:cNvSpPr>
            <p:nvPr/>
          </p:nvSpPr>
          <p:spPr bwMode="auto">
            <a:xfrm>
              <a:off x="4350" y="3820"/>
              <a:ext cx="56" cy="65"/>
            </a:xfrm>
            <a:custGeom>
              <a:avLst/>
              <a:gdLst>
                <a:gd name="T0" fmla="*/ 56 w 56"/>
                <a:gd name="T1" fmla="*/ 0 h 65"/>
                <a:gd name="T2" fmla="*/ 42 w 56"/>
                <a:gd name="T3" fmla="*/ 19 h 65"/>
                <a:gd name="T4" fmla="*/ 25 w 56"/>
                <a:gd name="T5" fmla="*/ 39 h 65"/>
                <a:gd name="T6" fmla="*/ 2 w 56"/>
                <a:gd name="T7" fmla="*/ 64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9"/>
                  </a:lnTo>
                  <a:lnTo>
                    <a:pt x="2" y="64"/>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48" name="Freeform 621"/>
            <p:cNvSpPr>
              <a:spLocks/>
            </p:cNvSpPr>
            <p:nvPr/>
          </p:nvSpPr>
          <p:spPr bwMode="auto">
            <a:xfrm>
              <a:off x="4033" y="3834"/>
              <a:ext cx="42" cy="75"/>
            </a:xfrm>
            <a:custGeom>
              <a:avLst/>
              <a:gdLst>
                <a:gd name="T0" fmla="*/ 0 w 42"/>
                <a:gd name="T1" fmla="*/ 75 h 75"/>
                <a:gd name="T2" fmla="*/ 25 w 42"/>
                <a:gd name="T3" fmla="*/ 34 h 75"/>
                <a:gd name="T4" fmla="*/ 42 w 42"/>
                <a:gd name="T5" fmla="*/ 0 h 75"/>
                <a:gd name="T6" fmla="*/ 0 60000 65536"/>
                <a:gd name="T7" fmla="*/ 0 60000 65536"/>
                <a:gd name="T8" fmla="*/ 0 60000 65536"/>
                <a:gd name="T9" fmla="*/ 0 w 42"/>
                <a:gd name="T10" fmla="*/ 0 h 75"/>
                <a:gd name="T11" fmla="*/ 42 w 42"/>
                <a:gd name="T12" fmla="*/ 75 h 75"/>
              </a:gdLst>
              <a:ahLst/>
              <a:cxnLst>
                <a:cxn ang="T6">
                  <a:pos x="T0" y="T1"/>
                </a:cxn>
                <a:cxn ang="T7">
                  <a:pos x="T2" y="T3"/>
                </a:cxn>
                <a:cxn ang="T8">
                  <a:pos x="T4" y="T5"/>
                </a:cxn>
              </a:cxnLst>
              <a:rect l="T9" t="T10" r="T11" b="T12"/>
              <a:pathLst>
                <a:path w="42" h="75">
                  <a:moveTo>
                    <a:pt x="0" y="75"/>
                  </a:moveTo>
                  <a:lnTo>
                    <a:pt x="25" y="34"/>
                  </a:lnTo>
                  <a:lnTo>
                    <a:pt x="4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49" name="Freeform 622"/>
            <p:cNvSpPr>
              <a:spLocks/>
            </p:cNvSpPr>
            <p:nvPr/>
          </p:nvSpPr>
          <p:spPr bwMode="auto">
            <a:xfrm>
              <a:off x="4000" y="3937"/>
              <a:ext cx="14" cy="4"/>
            </a:xfrm>
            <a:custGeom>
              <a:avLst/>
              <a:gdLst>
                <a:gd name="T0" fmla="*/ 14 w 14"/>
                <a:gd name="T1" fmla="*/ 0 h 4"/>
                <a:gd name="T2" fmla="*/ 14 w 14"/>
                <a:gd name="T3" fmla="*/ 0 h 4"/>
                <a:gd name="T4" fmla="*/ 8 w 14"/>
                <a:gd name="T5" fmla="*/ 2 h 4"/>
                <a:gd name="T6" fmla="*/ 0 w 14"/>
                <a:gd name="T7" fmla="*/ 4 h 4"/>
                <a:gd name="T8" fmla="*/ 0 60000 65536"/>
                <a:gd name="T9" fmla="*/ 0 60000 65536"/>
                <a:gd name="T10" fmla="*/ 0 60000 65536"/>
                <a:gd name="T11" fmla="*/ 0 60000 65536"/>
                <a:gd name="T12" fmla="*/ 0 w 14"/>
                <a:gd name="T13" fmla="*/ 0 h 4"/>
                <a:gd name="T14" fmla="*/ 14 w 14"/>
                <a:gd name="T15" fmla="*/ 4 h 4"/>
              </a:gdLst>
              <a:ahLst/>
              <a:cxnLst>
                <a:cxn ang="T8">
                  <a:pos x="T0" y="T1"/>
                </a:cxn>
                <a:cxn ang="T9">
                  <a:pos x="T2" y="T3"/>
                </a:cxn>
                <a:cxn ang="T10">
                  <a:pos x="T4" y="T5"/>
                </a:cxn>
                <a:cxn ang="T11">
                  <a:pos x="T6" y="T7"/>
                </a:cxn>
              </a:cxnLst>
              <a:rect l="T12" t="T13" r="T14" b="T15"/>
              <a:pathLst>
                <a:path w="14" h="4">
                  <a:moveTo>
                    <a:pt x="14" y="0"/>
                  </a:moveTo>
                  <a:lnTo>
                    <a:pt x="14" y="0"/>
                  </a:lnTo>
                  <a:lnTo>
                    <a:pt x="8" y="2"/>
                  </a:lnTo>
                  <a:lnTo>
                    <a:pt x="0"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50" name="Freeform 623"/>
            <p:cNvSpPr>
              <a:spLocks/>
            </p:cNvSpPr>
            <p:nvPr/>
          </p:nvSpPr>
          <p:spPr bwMode="auto">
            <a:xfrm>
              <a:off x="3940" y="3937"/>
              <a:ext cx="10" cy="2"/>
            </a:xfrm>
            <a:custGeom>
              <a:avLst/>
              <a:gdLst>
                <a:gd name="T0" fmla="*/ 10 w 10"/>
                <a:gd name="T1" fmla="*/ 2 h 2"/>
                <a:gd name="T2" fmla="*/ 4 w 10"/>
                <a:gd name="T3" fmla="*/ 2 h 2"/>
                <a:gd name="T4" fmla="*/ 0 w 10"/>
                <a:gd name="T5" fmla="*/ 0 h 2"/>
                <a:gd name="T6" fmla="*/ 0 60000 65536"/>
                <a:gd name="T7" fmla="*/ 0 60000 65536"/>
                <a:gd name="T8" fmla="*/ 0 60000 65536"/>
                <a:gd name="T9" fmla="*/ 0 w 10"/>
                <a:gd name="T10" fmla="*/ 0 h 2"/>
                <a:gd name="T11" fmla="*/ 10 w 10"/>
                <a:gd name="T12" fmla="*/ 2 h 2"/>
              </a:gdLst>
              <a:ahLst/>
              <a:cxnLst>
                <a:cxn ang="T6">
                  <a:pos x="T0" y="T1"/>
                </a:cxn>
                <a:cxn ang="T7">
                  <a:pos x="T2" y="T3"/>
                </a:cxn>
                <a:cxn ang="T8">
                  <a:pos x="T4" y="T5"/>
                </a:cxn>
              </a:cxnLst>
              <a:rect l="T9" t="T10" r="T11" b="T12"/>
              <a:pathLst>
                <a:path w="10" h="2">
                  <a:moveTo>
                    <a:pt x="10" y="2"/>
                  </a:moveTo>
                  <a:lnTo>
                    <a:pt x="4"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51" name="Freeform 624"/>
            <p:cNvSpPr>
              <a:spLocks/>
            </p:cNvSpPr>
            <p:nvPr/>
          </p:nvSpPr>
          <p:spPr bwMode="auto">
            <a:xfrm>
              <a:off x="4192" y="4020"/>
              <a:ext cx="33" cy="2"/>
            </a:xfrm>
            <a:custGeom>
              <a:avLst/>
              <a:gdLst>
                <a:gd name="T0" fmla="*/ 0 w 33"/>
                <a:gd name="T1" fmla="*/ 0 h 2"/>
                <a:gd name="T2" fmla="*/ 0 w 33"/>
                <a:gd name="T3" fmla="*/ 0 h 2"/>
                <a:gd name="T4" fmla="*/ 20 w 33"/>
                <a:gd name="T5" fmla="*/ 0 h 2"/>
                <a:gd name="T6" fmla="*/ 33 w 33"/>
                <a:gd name="T7" fmla="*/ 2 h 2"/>
                <a:gd name="T8" fmla="*/ 0 60000 65536"/>
                <a:gd name="T9" fmla="*/ 0 60000 65536"/>
                <a:gd name="T10" fmla="*/ 0 60000 65536"/>
                <a:gd name="T11" fmla="*/ 0 60000 65536"/>
                <a:gd name="T12" fmla="*/ 0 w 33"/>
                <a:gd name="T13" fmla="*/ 0 h 2"/>
                <a:gd name="T14" fmla="*/ 33 w 33"/>
                <a:gd name="T15" fmla="*/ 2 h 2"/>
              </a:gdLst>
              <a:ahLst/>
              <a:cxnLst>
                <a:cxn ang="T8">
                  <a:pos x="T0" y="T1"/>
                </a:cxn>
                <a:cxn ang="T9">
                  <a:pos x="T2" y="T3"/>
                </a:cxn>
                <a:cxn ang="T10">
                  <a:pos x="T4" y="T5"/>
                </a:cxn>
                <a:cxn ang="T11">
                  <a:pos x="T6" y="T7"/>
                </a:cxn>
              </a:cxnLst>
              <a:rect l="T12" t="T13" r="T14" b="T15"/>
              <a:pathLst>
                <a:path w="33" h="2">
                  <a:moveTo>
                    <a:pt x="0" y="0"/>
                  </a:moveTo>
                  <a:lnTo>
                    <a:pt x="0" y="0"/>
                  </a:lnTo>
                  <a:lnTo>
                    <a:pt x="20" y="0"/>
                  </a:lnTo>
                  <a:lnTo>
                    <a:pt x="33"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52" name="Freeform 625"/>
            <p:cNvSpPr>
              <a:spLocks/>
            </p:cNvSpPr>
            <p:nvPr/>
          </p:nvSpPr>
          <p:spPr bwMode="auto">
            <a:xfrm>
              <a:off x="4271" y="3884"/>
              <a:ext cx="18" cy="1"/>
            </a:xfrm>
            <a:custGeom>
              <a:avLst/>
              <a:gdLst>
                <a:gd name="T0" fmla="*/ 0 w 18"/>
                <a:gd name="T1" fmla="*/ 0 h 1"/>
                <a:gd name="T2" fmla="*/ 0 w 18"/>
                <a:gd name="T3" fmla="*/ 0 h 1"/>
                <a:gd name="T4" fmla="*/ 0 w 18"/>
                <a:gd name="T5" fmla="*/ 0 h 1"/>
                <a:gd name="T6" fmla="*/ 2 w 18"/>
                <a:gd name="T7" fmla="*/ 0 h 1"/>
                <a:gd name="T8" fmla="*/ 18 w 18"/>
                <a:gd name="T9" fmla="*/ 1 h 1"/>
                <a:gd name="T10" fmla="*/ 0 60000 65536"/>
                <a:gd name="T11" fmla="*/ 0 60000 65536"/>
                <a:gd name="T12" fmla="*/ 0 60000 65536"/>
                <a:gd name="T13" fmla="*/ 0 60000 65536"/>
                <a:gd name="T14" fmla="*/ 0 60000 65536"/>
                <a:gd name="T15" fmla="*/ 0 w 18"/>
                <a:gd name="T16" fmla="*/ 0 h 1"/>
                <a:gd name="T17" fmla="*/ 18 w 18"/>
                <a:gd name="T18" fmla="*/ 1 h 1"/>
              </a:gdLst>
              <a:ahLst/>
              <a:cxnLst>
                <a:cxn ang="T10">
                  <a:pos x="T0" y="T1"/>
                </a:cxn>
                <a:cxn ang="T11">
                  <a:pos x="T2" y="T3"/>
                </a:cxn>
                <a:cxn ang="T12">
                  <a:pos x="T4" y="T5"/>
                </a:cxn>
                <a:cxn ang="T13">
                  <a:pos x="T6" y="T7"/>
                </a:cxn>
                <a:cxn ang="T14">
                  <a:pos x="T8" y="T9"/>
                </a:cxn>
              </a:cxnLst>
              <a:rect l="T15" t="T16" r="T17" b="T18"/>
              <a:pathLst>
                <a:path w="18" h="1">
                  <a:moveTo>
                    <a:pt x="0" y="0"/>
                  </a:moveTo>
                  <a:lnTo>
                    <a:pt x="0" y="0"/>
                  </a:lnTo>
                  <a:lnTo>
                    <a:pt x="2" y="0"/>
                  </a:lnTo>
                  <a:lnTo>
                    <a:pt x="18" y="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53" name="Freeform 626"/>
            <p:cNvSpPr>
              <a:spLocks/>
            </p:cNvSpPr>
            <p:nvPr/>
          </p:nvSpPr>
          <p:spPr bwMode="auto">
            <a:xfrm>
              <a:off x="4114" y="3820"/>
              <a:ext cx="90" cy="12"/>
            </a:xfrm>
            <a:custGeom>
              <a:avLst/>
              <a:gdLst>
                <a:gd name="T0" fmla="*/ 0 w 90"/>
                <a:gd name="T1" fmla="*/ 0 h 12"/>
                <a:gd name="T2" fmla="*/ 25 w 90"/>
                <a:gd name="T3" fmla="*/ 0 h 12"/>
                <a:gd name="T4" fmla="*/ 50 w 90"/>
                <a:gd name="T5" fmla="*/ 6 h 12"/>
                <a:gd name="T6" fmla="*/ 69 w 90"/>
                <a:gd name="T7" fmla="*/ 10 h 12"/>
                <a:gd name="T8" fmla="*/ 86 w 90"/>
                <a:gd name="T9" fmla="*/ 12 h 12"/>
                <a:gd name="T10" fmla="*/ 90 w 90"/>
                <a:gd name="T11" fmla="*/ 12 h 12"/>
                <a:gd name="T12" fmla="*/ 0 60000 65536"/>
                <a:gd name="T13" fmla="*/ 0 60000 65536"/>
                <a:gd name="T14" fmla="*/ 0 60000 65536"/>
                <a:gd name="T15" fmla="*/ 0 60000 65536"/>
                <a:gd name="T16" fmla="*/ 0 60000 65536"/>
                <a:gd name="T17" fmla="*/ 0 60000 65536"/>
                <a:gd name="T18" fmla="*/ 0 w 90"/>
                <a:gd name="T19" fmla="*/ 0 h 12"/>
                <a:gd name="T20" fmla="*/ 90 w 9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90" h="12">
                  <a:moveTo>
                    <a:pt x="0" y="0"/>
                  </a:moveTo>
                  <a:lnTo>
                    <a:pt x="25" y="0"/>
                  </a:lnTo>
                  <a:lnTo>
                    <a:pt x="50" y="6"/>
                  </a:lnTo>
                  <a:lnTo>
                    <a:pt x="69" y="10"/>
                  </a:lnTo>
                  <a:lnTo>
                    <a:pt x="86" y="12"/>
                  </a:lnTo>
                  <a:lnTo>
                    <a:pt x="9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54" name="Freeform 627"/>
            <p:cNvSpPr>
              <a:spLocks/>
            </p:cNvSpPr>
            <p:nvPr/>
          </p:nvSpPr>
          <p:spPr bwMode="auto">
            <a:xfrm>
              <a:off x="4054" y="3953"/>
              <a:ext cx="104" cy="13"/>
            </a:xfrm>
            <a:custGeom>
              <a:avLst/>
              <a:gdLst>
                <a:gd name="T0" fmla="*/ 104 w 104"/>
                <a:gd name="T1" fmla="*/ 0 h 13"/>
                <a:gd name="T2" fmla="*/ 104 w 104"/>
                <a:gd name="T3" fmla="*/ 0 h 13"/>
                <a:gd name="T4" fmla="*/ 102 w 104"/>
                <a:gd name="T5" fmla="*/ 0 h 13"/>
                <a:gd name="T6" fmla="*/ 46 w 104"/>
                <a:gd name="T7" fmla="*/ 7 h 13"/>
                <a:gd name="T8" fmla="*/ 0 w 104"/>
                <a:gd name="T9" fmla="*/ 13 h 13"/>
                <a:gd name="T10" fmla="*/ 0 60000 65536"/>
                <a:gd name="T11" fmla="*/ 0 60000 65536"/>
                <a:gd name="T12" fmla="*/ 0 60000 65536"/>
                <a:gd name="T13" fmla="*/ 0 60000 65536"/>
                <a:gd name="T14" fmla="*/ 0 60000 65536"/>
                <a:gd name="T15" fmla="*/ 0 w 104"/>
                <a:gd name="T16" fmla="*/ 0 h 13"/>
                <a:gd name="T17" fmla="*/ 104 w 104"/>
                <a:gd name="T18" fmla="*/ 13 h 13"/>
              </a:gdLst>
              <a:ahLst/>
              <a:cxnLst>
                <a:cxn ang="T10">
                  <a:pos x="T0" y="T1"/>
                </a:cxn>
                <a:cxn ang="T11">
                  <a:pos x="T2" y="T3"/>
                </a:cxn>
                <a:cxn ang="T12">
                  <a:pos x="T4" y="T5"/>
                </a:cxn>
                <a:cxn ang="T13">
                  <a:pos x="T6" y="T7"/>
                </a:cxn>
                <a:cxn ang="T14">
                  <a:pos x="T8" y="T9"/>
                </a:cxn>
              </a:cxnLst>
              <a:rect l="T15" t="T16" r="T17" b="T18"/>
              <a:pathLst>
                <a:path w="104" h="13">
                  <a:moveTo>
                    <a:pt x="104" y="0"/>
                  </a:moveTo>
                  <a:lnTo>
                    <a:pt x="104" y="0"/>
                  </a:lnTo>
                  <a:lnTo>
                    <a:pt x="102" y="0"/>
                  </a:lnTo>
                  <a:lnTo>
                    <a:pt x="46" y="7"/>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55" name="Freeform 628"/>
            <p:cNvSpPr>
              <a:spLocks/>
            </p:cNvSpPr>
            <p:nvPr/>
          </p:nvSpPr>
          <p:spPr bwMode="auto">
            <a:xfrm>
              <a:off x="4189" y="3687"/>
              <a:ext cx="98" cy="162"/>
            </a:xfrm>
            <a:custGeom>
              <a:avLst/>
              <a:gdLst>
                <a:gd name="T0" fmla="*/ 98 w 98"/>
                <a:gd name="T1" fmla="*/ 0 h 162"/>
                <a:gd name="T2" fmla="*/ 11 w 98"/>
                <a:gd name="T3" fmla="*/ 145 h 162"/>
                <a:gd name="T4" fmla="*/ 0 w 98"/>
                <a:gd name="T5" fmla="*/ 162 h 162"/>
                <a:gd name="T6" fmla="*/ 0 60000 65536"/>
                <a:gd name="T7" fmla="*/ 0 60000 65536"/>
                <a:gd name="T8" fmla="*/ 0 60000 65536"/>
                <a:gd name="T9" fmla="*/ 0 w 98"/>
                <a:gd name="T10" fmla="*/ 0 h 162"/>
                <a:gd name="T11" fmla="*/ 98 w 98"/>
                <a:gd name="T12" fmla="*/ 162 h 162"/>
              </a:gdLst>
              <a:ahLst/>
              <a:cxnLst>
                <a:cxn ang="T6">
                  <a:pos x="T0" y="T1"/>
                </a:cxn>
                <a:cxn ang="T7">
                  <a:pos x="T2" y="T3"/>
                </a:cxn>
                <a:cxn ang="T8">
                  <a:pos x="T4" y="T5"/>
                </a:cxn>
              </a:cxnLst>
              <a:rect l="T9" t="T10" r="T11" b="T12"/>
              <a:pathLst>
                <a:path w="98" h="162">
                  <a:moveTo>
                    <a:pt x="98" y="0"/>
                  </a:moveTo>
                  <a:lnTo>
                    <a:pt x="11" y="145"/>
                  </a:lnTo>
                  <a:lnTo>
                    <a:pt x="0" y="16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56" name="Freeform 629"/>
            <p:cNvSpPr>
              <a:spLocks/>
            </p:cNvSpPr>
            <p:nvPr/>
          </p:nvSpPr>
          <p:spPr bwMode="auto">
            <a:xfrm>
              <a:off x="4219" y="3849"/>
              <a:ext cx="68" cy="125"/>
            </a:xfrm>
            <a:custGeom>
              <a:avLst/>
              <a:gdLst>
                <a:gd name="T0" fmla="*/ 68 w 68"/>
                <a:gd name="T1" fmla="*/ 0 h 125"/>
                <a:gd name="T2" fmla="*/ 50 w 68"/>
                <a:gd name="T3" fmla="*/ 33 h 125"/>
                <a:gd name="T4" fmla="*/ 0 w 68"/>
                <a:gd name="T5" fmla="*/ 125 h 125"/>
                <a:gd name="T6" fmla="*/ 0 60000 65536"/>
                <a:gd name="T7" fmla="*/ 0 60000 65536"/>
                <a:gd name="T8" fmla="*/ 0 60000 65536"/>
                <a:gd name="T9" fmla="*/ 0 w 68"/>
                <a:gd name="T10" fmla="*/ 0 h 125"/>
                <a:gd name="T11" fmla="*/ 68 w 68"/>
                <a:gd name="T12" fmla="*/ 125 h 125"/>
              </a:gdLst>
              <a:ahLst/>
              <a:cxnLst>
                <a:cxn ang="T6">
                  <a:pos x="T0" y="T1"/>
                </a:cxn>
                <a:cxn ang="T7">
                  <a:pos x="T2" y="T3"/>
                </a:cxn>
                <a:cxn ang="T8">
                  <a:pos x="T4" y="T5"/>
                </a:cxn>
              </a:cxnLst>
              <a:rect l="T9" t="T10" r="T11" b="T12"/>
              <a:pathLst>
                <a:path w="68" h="125">
                  <a:moveTo>
                    <a:pt x="68" y="0"/>
                  </a:moveTo>
                  <a:lnTo>
                    <a:pt x="50" y="33"/>
                  </a:lnTo>
                  <a:lnTo>
                    <a:pt x="0" y="125"/>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757" name="Freeform 630"/>
            <p:cNvSpPr>
              <a:spLocks/>
            </p:cNvSpPr>
            <p:nvPr/>
          </p:nvSpPr>
          <p:spPr bwMode="auto">
            <a:xfrm>
              <a:off x="4292" y="3685"/>
              <a:ext cx="16" cy="81"/>
            </a:xfrm>
            <a:custGeom>
              <a:avLst/>
              <a:gdLst>
                <a:gd name="T0" fmla="*/ 0 w 16"/>
                <a:gd name="T1" fmla="*/ 0 h 81"/>
                <a:gd name="T2" fmla="*/ 4 w 16"/>
                <a:gd name="T3" fmla="*/ 23 h 81"/>
                <a:gd name="T4" fmla="*/ 16 w 16"/>
                <a:gd name="T5" fmla="*/ 81 h 81"/>
                <a:gd name="T6" fmla="*/ 16 w 16"/>
                <a:gd name="T7" fmla="*/ 81 h 81"/>
                <a:gd name="T8" fmla="*/ 0 60000 65536"/>
                <a:gd name="T9" fmla="*/ 0 60000 65536"/>
                <a:gd name="T10" fmla="*/ 0 60000 65536"/>
                <a:gd name="T11" fmla="*/ 0 60000 65536"/>
                <a:gd name="T12" fmla="*/ 0 w 16"/>
                <a:gd name="T13" fmla="*/ 0 h 81"/>
                <a:gd name="T14" fmla="*/ 16 w 16"/>
                <a:gd name="T15" fmla="*/ 81 h 81"/>
              </a:gdLst>
              <a:ahLst/>
              <a:cxnLst>
                <a:cxn ang="T8">
                  <a:pos x="T0" y="T1"/>
                </a:cxn>
                <a:cxn ang="T9">
                  <a:pos x="T2" y="T3"/>
                </a:cxn>
                <a:cxn ang="T10">
                  <a:pos x="T4" y="T5"/>
                </a:cxn>
                <a:cxn ang="T11">
                  <a:pos x="T6" y="T7"/>
                </a:cxn>
              </a:cxnLst>
              <a:rect l="T12" t="T13" r="T14" b="T15"/>
              <a:pathLst>
                <a:path w="16" h="81">
                  <a:moveTo>
                    <a:pt x="0" y="0"/>
                  </a:moveTo>
                  <a:lnTo>
                    <a:pt x="4" y="23"/>
                  </a:lnTo>
                  <a:lnTo>
                    <a:pt x="16" y="81"/>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7119" name="Group 631"/>
          <p:cNvGrpSpPr>
            <a:grpSpLocks/>
          </p:cNvGrpSpPr>
          <p:nvPr/>
        </p:nvGrpSpPr>
        <p:grpSpPr bwMode="auto">
          <a:xfrm>
            <a:off x="914400" y="5791200"/>
            <a:ext cx="3341688" cy="715963"/>
            <a:chOff x="1149" y="3672"/>
            <a:chExt cx="2105" cy="451"/>
          </a:xfrm>
        </p:grpSpPr>
        <p:sp>
          <p:nvSpPr>
            <p:cNvPr id="27486" name="Rectangle 632"/>
            <p:cNvSpPr>
              <a:spLocks noChangeArrowheads="1"/>
            </p:cNvSpPr>
            <p:nvPr/>
          </p:nvSpPr>
          <p:spPr bwMode="auto">
            <a:xfrm>
              <a:off x="2441" y="3672"/>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7487" name="Rectangle 633"/>
            <p:cNvSpPr>
              <a:spLocks noChangeArrowheads="1"/>
            </p:cNvSpPr>
            <p:nvPr/>
          </p:nvSpPr>
          <p:spPr bwMode="auto">
            <a:xfrm>
              <a:off x="2508" y="367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488" name="Rectangle 634"/>
            <p:cNvSpPr>
              <a:spLocks noChangeArrowheads="1"/>
            </p:cNvSpPr>
            <p:nvPr/>
          </p:nvSpPr>
          <p:spPr bwMode="auto">
            <a:xfrm>
              <a:off x="2554"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489" name="Rectangle 635"/>
            <p:cNvSpPr>
              <a:spLocks noChangeArrowheads="1"/>
            </p:cNvSpPr>
            <p:nvPr/>
          </p:nvSpPr>
          <p:spPr bwMode="auto">
            <a:xfrm>
              <a:off x="2585" y="3672"/>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490" name="Rectangle 636"/>
            <p:cNvSpPr>
              <a:spLocks noChangeArrowheads="1"/>
            </p:cNvSpPr>
            <p:nvPr/>
          </p:nvSpPr>
          <p:spPr bwMode="auto">
            <a:xfrm>
              <a:off x="2636" y="3672"/>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7491" name="Rectangle 637"/>
            <p:cNvSpPr>
              <a:spLocks noChangeArrowheads="1"/>
            </p:cNvSpPr>
            <p:nvPr/>
          </p:nvSpPr>
          <p:spPr bwMode="auto">
            <a:xfrm>
              <a:off x="2736"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7492" name="Rectangle 638"/>
            <p:cNvSpPr>
              <a:spLocks noChangeArrowheads="1"/>
            </p:cNvSpPr>
            <p:nvPr/>
          </p:nvSpPr>
          <p:spPr bwMode="auto">
            <a:xfrm>
              <a:off x="2767"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493" name="Rectangle 639"/>
            <p:cNvSpPr>
              <a:spLocks noChangeArrowheads="1"/>
            </p:cNvSpPr>
            <p:nvPr/>
          </p:nvSpPr>
          <p:spPr bwMode="auto">
            <a:xfrm>
              <a:off x="2808" y="3672"/>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494" name="Rectangle 640"/>
            <p:cNvSpPr>
              <a:spLocks noChangeArrowheads="1"/>
            </p:cNvSpPr>
            <p:nvPr/>
          </p:nvSpPr>
          <p:spPr bwMode="auto">
            <a:xfrm>
              <a:off x="2854" y="3672"/>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495" name="Rectangle 641"/>
            <p:cNvSpPr>
              <a:spLocks noChangeArrowheads="1"/>
            </p:cNvSpPr>
            <p:nvPr/>
          </p:nvSpPr>
          <p:spPr bwMode="auto">
            <a:xfrm>
              <a:off x="2885" y="3672"/>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496" name="Rectangle 642"/>
            <p:cNvSpPr>
              <a:spLocks noChangeArrowheads="1"/>
            </p:cNvSpPr>
            <p:nvPr/>
          </p:nvSpPr>
          <p:spPr bwMode="auto">
            <a:xfrm>
              <a:off x="2936"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7497" name="Rectangle 643"/>
            <p:cNvSpPr>
              <a:spLocks noChangeArrowheads="1"/>
            </p:cNvSpPr>
            <p:nvPr/>
          </p:nvSpPr>
          <p:spPr bwMode="auto">
            <a:xfrm>
              <a:off x="2976" y="3672"/>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498" name="Rectangle 644"/>
            <p:cNvSpPr>
              <a:spLocks noChangeArrowheads="1"/>
            </p:cNvSpPr>
            <p:nvPr/>
          </p:nvSpPr>
          <p:spPr bwMode="auto">
            <a:xfrm>
              <a:off x="3040" y="3672"/>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K</a:t>
              </a:r>
              <a:endParaRPr lang="en-US" smtClean="0">
                <a:solidFill>
                  <a:srgbClr val="000000"/>
                </a:solidFill>
              </a:endParaRPr>
            </a:p>
          </p:txBody>
        </p:sp>
        <p:sp>
          <p:nvSpPr>
            <p:cNvPr id="27499" name="Rectangle 645"/>
            <p:cNvSpPr>
              <a:spLocks noChangeArrowheads="1"/>
            </p:cNvSpPr>
            <p:nvPr/>
          </p:nvSpPr>
          <p:spPr bwMode="auto">
            <a:xfrm>
              <a:off x="2441"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500" name="Rectangle 646"/>
            <p:cNvSpPr>
              <a:spLocks noChangeArrowheads="1"/>
            </p:cNvSpPr>
            <p:nvPr/>
          </p:nvSpPr>
          <p:spPr bwMode="auto">
            <a:xfrm>
              <a:off x="2482"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501" name="Rectangle 647"/>
            <p:cNvSpPr>
              <a:spLocks noChangeArrowheads="1"/>
            </p:cNvSpPr>
            <p:nvPr/>
          </p:nvSpPr>
          <p:spPr bwMode="auto">
            <a:xfrm>
              <a:off x="2518"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502" name="Rectangle 648"/>
            <p:cNvSpPr>
              <a:spLocks noChangeArrowheads="1"/>
            </p:cNvSpPr>
            <p:nvPr/>
          </p:nvSpPr>
          <p:spPr bwMode="auto">
            <a:xfrm>
              <a:off x="254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503" name="Rectangle 649"/>
            <p:cNvSpPr>
              <a:spLocks noChangeArrowheads="1"/>
            </p:cNvSpPr>
            <p:nvPr/>
          </p:nvSpPr>
          <p:spPr bwMode="auto">
            <a:xfrm>
              <a:off x="2585"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7504" name="Rectangle 650"/>
            <p:cNvSpPr>
              <a:spLocks noChangeArrowheads="1"/>
            </p:cNvSpPr>
            <p:nvPr/>
          </p:nvSpPr>
          <p:spPr bwMode="auto">
            <a:xfrm>
              <a:off x="2631"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505" name="Rectangle 651"/>
            <p:cNvSpPr>
              <a:spLocks noChangeArrowheads="1"/>
            </p:cNvSpPr>
            <p:nvPr/>
          </p:nvSpPr>
          <p:spPr bwMode="auto">
            <a:xfrm>
              <a:off x="2657"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506" name="Rectangle 652"/>
            <p:cNvSpPr>
              <a:spLocks noChangeArrowheads="1"/>
            </p:cNvSpPr>
            <p:nvPr/>
          </p:nvSpPr>
          <p:spPr bwMode="auto">
            <a:xfrm>
              <a:off x="2682"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507" name="Rectangle 653"/>
            <p:cNvSpPr>
              <a:spLocks noChangeArrowheads="1"/>
            </p:cNvSpPr>
            <p:nvPr/>
          </p:nvSpPr>
          <p:spPr bwMode="auto">
            <a:xfrm>
              <a:off x="2718"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508" name="Rectangle 654"/>
            <p:cNvSpPr>
              <a:spLocks noChangeArrowheads="1"/>
            </p:cNvSpPr>
            <p:nvPr/>
          </p:nvSpPr>
          <p:spPr bwMode="auto">
            <a:xfrm>
              <a:off x="276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509" name="Rectangle 655"/>
            <p:cNvSpPr>
              <a:spLocks noChangeArrowheads="1"/>
            </p:cNvSpPr>
            <p:nvPr/>
          </p:nvSpPr>
          <p:spPr bwMode="auto">
            <a:xfrm>
              <a:off x="2805" y="3785"/>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510" name="Rectangle 656"/>
            <p:cNvSpPr>
              <a:spLocks noChangeArrowheads="1"/>
            </p:cNvSpPr>
            <p:nvPr/>
          </p:nvSpPr>
          <p:spPr bwMode="auto">
            <a:xfrm>
              <a:off x="2864"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511" name="Rectangle 657"/>
            <p:cNvSpPr>
              <a:spLocks noChangeArrowheads="1"/>
            </p:cNvSpPr>
            <p:nvPr/>
          </p:nvSpPr>
          <p:spPr bwMode="auto">
            <a:xfrm>
              <a:off x="2929"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7512" name="Rectangle 658"/>
            <p:cNvSpPr>
              <a:spLocks noChangeArrowheads="1"/>
            </p:cNvSpPr>
            <p:nvPr/>
          </p:nvSpPr>
          <p:spPr bwMode="auto">
            <a:xfrm>
              <a:off x="2975" y="3785"/>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513" name="Rectangle 659"/>
            <p:cNvSpPr>
              <a:spLocks noChangeArrowheads="1"/>
            </p:cNvSpPr>
            <p:nvPr/>
          </p:nvSpPr>
          <p:spPr bwMode="auto">
            <a:xfrm>
              <a:off x="3000"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514" name="Rectangle 660"/>
            <p:cNvSpPr>
              <a:spLocks noChangeArrowheads="1"/>
            </p:cNvSpPr>
            <p:nvPr/>
          </p:nvSpPr>
          <p:spPr bwMode="auto">
            <a:xfrm>
              <a:off x="3041"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515" name="Rectangle 661"/>
            <p:cNvSpPr>
              <a:spLocks noChangeArrowheads="1"/>
            </p:cNvSpPr>
            <p:nvPr/>
          </p:nvSpPr>
          <p:spPr bwMode="auto">
            <a:xfrm>
              <a:off x="3087" y="378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516" name="Rectangle 662"/>
            <p:cNvSpPr>
              <a:spLocks noChangeArrowheads="1"/>
            </p:cNvSpPr>
            <p:nvPr/>
          </p:nvSpPr>
          <p:spPr bwMode="auto">
            <a:xfrm>
              <a:off x="3152"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517" name="Rectangle 663"/>
            <p:cNvSpPr>
              <a:spLocks noChangeArrowheads="1"/>
            </p:cNvSpPr>
            <p:nvPr/>
          </p:nvSpPr>
          <p:spPr bwMode="auto">
            <a:xfrm>
              <a:off x="3198" y="378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518" name="Rectangle 664"/>
            <p:cNvSpPr>
              <a:spLocks noChangeArrowheads="1"/>
            </p:cNvSpPr>
            <p:nvPr/>
          </p:nvSpPr>
          <p:spPr bwMode="auto">
            <a:xfrm>
              <a:off x="2441"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519" name="Rectangle 665"/>
            <p:cNvSpPr>
              <a:spLocks noChangeArrowheads="1"/>
            </p:cNvSpPr>
            <p:nvPr/>
          </p:nvSpPr>
          <p:spPr bwMode="auto">
            <a:xfrm>
              <a:off x="2467"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520" name="Rectangle 666"/>
            <p:cNvSpPr>
              <a:spLocks noChangeArrowheads="1"/>
            </p:cNvSpPr>
            <p:nvPr/>
          </p:nvSpPr>
          <p:spPr bwMode="auto">
            <a:xfrm>
              <a:off x="2513" y="389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521" name="Rectangle 667"/>
            <p:cNvSpPr>
              <a:spLocks noChangeArrowheads="1"/>
            </p:cNvSpPr>
            <p:nvPr/>
          </p:nvSpPr>
          <p:spPr bwMode="auto">
            <a:xfrm>
              <a:off x="2577"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522" name="Rectangle 668"/>
            <p:cNvSpPr>
              <a:spLocks noChangeArrowheads="1"/>
            </p:cNvSpPr>
            <p:nvPr/>
          </p:nvSpPr>
          <p:spPr bwMode="auto">
            <a:xfrm>
              <a:off x="2623"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523" name="Rectangle 669"/>
            <p:cNvSpPr>
              <a:spLocks noChangeArrowheads="1"/>
            </p:cNvSpPr>
            <p:nvPr/>
          </p:nvSpPr>
          <p:spPr bwMode="auto">
            <a:xfrm>
              <a:off x="2649"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7524" name="Rectangle 670"/>
            <p:cNvSpPr>
              <a:spLocks noChangeArrowheads="1"/>
            </p:cNvSpPr>
            <p:nvPr/>
          </p:nvSpPr>
          <p:spPr bwMode="auto">
            <a:xfrm>
              <a:off x="2695"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525" name="Rectangle 671"/>
            <p:cNvSpPr>
              <a:spLocks noChangeArrowheads="1"/>
            </p:cNvSpPr>
            <p:nvPr/>
          </p:nvSpPr>
          <p:spPr bwMode="auto">
            <a:xfrm>
              <a:off x="2764"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7526" name="Rectangle 672"/>
            <p:cNvSpPr>
              <a:spLocks noChangeArrowheads="1"/>
            </p:cNvSpPr>
            <p:nvPr/>
          </p:nvSpPr>
          <p:spPr bwMode="auto">
            <a:xfrm>
              <a:off x="2811"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527" name="Rectangle 673"/>
            <p:cNvSpPr>
              <a:spLocks noChangeArrowheads="1"/>
            </p:cNvSpPr>
            <p:nvPr/>
          </p:nvSpPr>
          <p:spPr bwMode="auto">
            <a:xfrm>
              <a:off x="2857"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528" name="Rectangle 674"/>
            <p:cNvSpPr>
              <a:spLocks noChangeArrowheads="1"/>
            </p:cNvSpPr>
            <p:nvPr/>
          </p:nvSpPr>
          <p:spPr bwMode="auto">
            <a:xfrm>
              <a:off x="2882"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529" name="Rectangle 675"/>
            <p:cNvSpPr>
              <a:spLocks noChangeArrowheads="1"/>
            </p:cNvSpPr>
            <p:nvPr/>
          </p:nvSpPr>
          <p:spPr bwMode="auto">
            <a:xfrm>
              <a:off x="2929"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530" name="Rectangle 676"/>
            <p:cNvSpPr>
              <a:spLocks noChangeArrowheads="1"/>
            </p:cNvSpPr>
            <p:nvPr/>
          </p:nvSpPr>
          <p:spPr bwMode="auto">
            <a:xfrm>
              <a:off x="2954" y="3896"/>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531" name="Rectangle 677"/>
            <p:cNvSpPr>
              <a:spLocks noChangeArrowheads="1"/>
            </p:cNvSpPr>
            <p:nvPr/>
          </p:nvSpPr>
          <p:spPr bwMode="auto">
            <a:xfrm>
              <a:off x="3013"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532" name="Rectangle 678"/>
            <p:cNvSpPr>
              <a:spLocks noChangeArrowheads="1"/>
            </p:cNvSpPr>
            <p:nvPr/>
          </p:nvSpPr>
          <p:spPr bwMode="auto">
            <a:xfrm>
              <a:off x="3059" y="3896"/>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533" name="Rectangle 679"/>
            <p:cNvSpPr>
              <a:spLocks noChangeArrowheads="1"/>
            </p:cNvSpPr>
            <p:nvPr/>
          </p:nvSpPr>
          <p:spPr bwMode="auto">
            <a:xfrm>
              <a:off x="3113" y="389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534" name="Rectangle 680"/>
            <p:cNvSpPr>
              <a:spLocks noChangeArrowheads="1"/>
            </p:cNvSpPr>
            <p:nvPr/>
          </p:nvSpPr>
          <p:spPr bwMode="auto">
            <a:xfrm>
              <a:off x="3139" y="3896"/>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w</a:t>
              </a:r>
              <a:endParaRPr lang="en-US" smtClean="0">
                <a:solidFill>
                  <a:srgbClr val="000000"/>
                </a:solidFill>
              </a:endParaRPr>
            </a:p>
          </p:txBody>
        </p:sp>
        <p:sp>
          <p:nvSpPr>
            <p:cNvPr id="27535" name="Rectangle 681"/>
            <p:cNvSpPr>
              <a:spLocks noChangeArrowheads="1"/>
            </p:cNvSpPr>
            <p:nvPr/>
          </p:nvSpPr>
          <p:spPr bwMode="auto">
            <a:xfrm>
              <a:off x="3206" y="389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536" name="Rectangle 682"/>
            <p:cNvSpPr>
              <a:spLocks noChangeArrowheads="1"/>
            </p:cNvSpPr>
            <p:nvPr/>
          </p:nvSpPr>
          <p:spPr bwMode="auto">
            <a:xfrm>
              <a:off x="2441" y="4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537" name="Rectangle 683"/>
            <p:cNvSpPr>
              <a:spLocks noChangeArrowheads="1"/>
            </p:cNvSpPr>
            <p:nvPr/>
          </p:nvSpPr>
          <p:spPr bwMode="auto">
            <a:xfrm>
              <a:off x="2477" y="4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7538" name="Rectangle 684"/>
            <p:cNvSpPr>
              <a:spLocks noChangeArrowheads="1"/>
            </p:cNvSpPr>
            <p:nvPr/>
          </p:nvSpPr>
          <p:spPr bwMode="auto">
            <a:xfrm>
              <a:off x="2523" y="4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7539" name="Rectangle 685"/>
            <p:cNvSpPr>
              <a:spLocks noChangeArrowheads="1"/>
            </p:cNvSpPr>
            <p:nvPr/>
          </p:nvSpPr>
          <p:spPr bwMode="auto">
            <a:xfrm>
              <a:off x="2554" y="4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540" name="Rectangle 686"/>
            <p:cNvSpPr>
              <a:spLocks noChangeArrowheads="1"/>
            </p:cNvSpPr>
            <p:nvPr/>
          </p:nvSpPr>
          <p:spPr bwMode="auto">
            <a:xfrm>
              <a:off x="2585"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541" name="Rectangle 687"/>
            <p:cNvSpPr>
              <a:spLocks noChangeArrowheads="1"/>
            </p:cNvSpPr>
            <p:nvPr/>
          </p:nvSpPr>
          <p:spPr bwMode="auto">
            <a:xfrm>
              <a:off x="2626"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7542" name="Rectangle 688"/>
            <p:cNvSpPr>
              <a:spLocks noChangeArrowheads="1"/>
            </p:cNvSpPr>
            <p:nvPr/>
          </p:nvSpPr>
          <p:spPr bwMode="auto">
            <a:xfrm>
              <a:off x="2667" y="4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543" name="Rectangle 689"/>
            <p:cNvSpPr>
              <a:spLocks noChangeArrowheads="1"/>
            </p:cNvSpPr>
            <p:nvPr/>
          </p:nvSpPr>
          <p:spPr bwMode="auto">
            <a:xfrm>
              <a:off x="2708" y="4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544" name="Rectangle 690"/>
            <p:cNvSpPr>
              <a:spLocks noChangeArrowheads="1"/>
            </p:cNvSpPr>
            <p:nvPr/>
          </p:nvSpPr>
          <p:spPr bwMode="auto">
            <a:xfrm>
              <a:off x="2744" y="4008"/>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7545" name="Line 691"/>
            <p:cNvSpPr>
              <a:spLocks noChangeShapeType="1"/>
            </p:cNvSpPr>
            <p:nvPr/>
          </p:nvSpPr>
          <p:spPr bwMode="auto">
            <a:xfrm flipH="1">
              <a:off x="2184" y="3737"/>
              <a:ext cx="200" cy="64"/>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46" name="Freeform 692"/>
            <p:cNvSpPr>
              <a:spLocks/>
            </p:cNvSpPr>
            <p:nvPr/>
          </p:nvSpPr>
          <p:spPr bwMode="auto">
            <a:xfrm>
              <a:off x="2119" y="3776"/>
              <a:ext cx="86" cy="46"/>
            </a:xfrm>
            <a:custGeom>
              <a:avLst/>
              <a:gdLst>
                <a:gd name="T0" fmla="*/ 73 w 86"/>
                <a:gd name="T1" fmla="*/ 0 h 46"/>
                <a:gd name="T2" fmla="*/ 0 w 86"/>
                <a:gd name="T3" fmla="*/ 46 h 46"/>
                <a:gd name="T4" fmla="*/ 86 w 86"/>
                <a:gd name="T5" fmla="*/ 42 h 46"/>
                <a:gd name="T6" fmla="*/ 73 w 86"/>
                <a:gd name="T7" fmla="*/ 0 h 46"/>
                <a:gd name="T8" fmla="*/ 0 60000 65536"/>
                <a:gd name="T9" fmla="*/ 0 60000 65536"/>
                <a:gd name="T10" fmla="*/ 0 60000 65536"/>
                <a:gd name="T11" fmla="*/ 0 60000 65536"/>
                <a:gd name="T12" fmla="*/ 0 w 86"/>
                <a:gd name="T13" fmla="*/ 0 h 46"/>
                <a:gd name="T14" fmla="*/ 86 w 86"/>
                <a:gd name="T15" fmla="*/ 46 h 46"/>
              </a:gdLst>
              <a:ahLst/>
              <a:cxnLst>
                <a:cxn ang="T8">
                  <a:pos x="T0" y="T1"/>
                </a:cxn>
                <a:cxn ang="T9">
                  <a:pos x="T2" y="T3"/>
                </a:cxn>
                <a:cxn ang="T10">
                  <a:pos x="T4" y="T5"/>
                </a:cxn>
                <a:cxn ang="T11">
                  <a:pos x="T6" y="T7"/>
                </a:cxn>
              </a:cxnLst>
              <a:rect l="T12" t="T13" r="T14" b="T15"/>
              <a:pathLst>
                <a:path w="86" h="46">
                  <a:moveTo>
                    <a:pt x="73" y="0"/>
                  </a:moveTo>
                  <a:lnTo>
                    <a:pt x="0" y="46"/>
                  </a:lnTo>
                  <a:lnTo>
                    <a:pt x="86" y="42"/>
                  </a:lnTo>
                  <a:lnTo>
                    <a:pt x="7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47" name="Freeform 693"/>
            <p:cNvSpPr>
              <a:spLocks/>
            </p:cNvSpPr>
            <p:nvPr/>
          </p:nvSpPr>
          <p:spPr bwMode="auto">
            <a:xfrm>
              <a:off x="1457" y="3699"/>
              <a:ext cx="654" cy="161"/>
            </a:xfrm>
            <a:custGeom>
              <a:avLst/>
              <a:gdLst>
                <a:gd name="T0" fmla="*/ 123 w 654"/>
                <a:gd name="T1" fmla="*/ 54 h 161"/>
                <a:gd name="T2" fmla="*/ 125 w 654"/>
                <a:gd name="T3" fmla="*/ 54 h 161"/>
                <a:gd name="T4" fmla="*/ 108 w 654"/>
                <a:gd name="T5" fmla="*/ 88 h 161"/>
                <a:gd name="T6" fmla="*/ 83 w 654"/>
                <a:gd name="T7" fmla="*/ 129 h 161"/>
                <a:gd name="T8" fmla="*/ 65 w 654"/>
                <a:gd name="T9" fmla="*/ 152 h 161"/>
                <a:gd name="T10" fmla="*/ 64 w 654"/>
                <a:gd name="T11" fmla="*/ 158 h 161"/>
                <a:gd name="T12" fmla="*/ 56 w 654"/>
                <a:gd name="T13" fmla="*/ 160 h 161"/>
                <a:gd name="T14" fmla="*/ 50 w 654"/>
                <a:gd name="T15" fmla="*/ 161 h 161"/>
                <a:gd name="T16" fmla="*/ 35 w 654"/>
                <a:gd name="T17" fmla="*/ 161 h 161"/>
                <a:gd name="T18" fmla="*/ 19 w 654"/>
                <a:gd name="T19" fmla="*/ 160 h 161"/>
                <a:gd name="T20" fmla="*/ 0 w 654"/>
                <a:gd name="T21" fmla="*/ 160 h 161"/>
                <a:gd name="T22" fmla="*/ 12 w 654"/>
                <a:gd name="T23" fmla="*/ 136 h 161"/>
                <a:gd name="T24" fmla="*/ 10 w 654"/>
                <a:gd name="T25" fmla="*/ 136 h 161"/>
                <a:gd name="T26" fmla="*/ 48 w 654"/>
                <a:gd name="T27" fmla="*/ 54 h 161"/>
                <a:gd name="T28" fmla="*/ 56 w 654"/>
                <a:gd name="T29" fmla="*/ 46 h 161"/>
                <a:gd name="T30" fmla="*/ 69 w 654"/>
                <a:gd name="T31" fmla="*/ 19 h 161"/>
                <a:gd name="T32" fmla="*/ 423 w 654"/>
                <a:gd name="T33" fmla="*/ 8 h 161"/>
                <a:gd name="T34" fmla="*/ 423 w 654"/>
                <a:gd name="T35" fmla="*/ 6 h 161"/>
                <a:gd name="T36" fmla="*/ 556 w 654"/>
                <a:gd name="T37" fmla="*/ 6 h 161"/>
                <a:gd name="T38" fmla="*/ 556 w 654"/>
                <a:gd name="T39" fmla="*/ 4 h 161"/>
                <a:gd name="T40" fmla="*/ 654 w 654"/>
                <a:gd name="T41" fmla="*/ 0 h 161"/>
                <a:gd name="T42" fmla="*/ 629 w 654"/>
                <a:gd name="T43" fmla="*/ 52 h 161"/>
                <a:gd name="T44" fmla="*/ 627 w 654"/>
                <a:gd name="T45" fmla="*/ 52 h 161"/>
                <a:gd name="T46" fmla="*/ 593 w 654"/>
                <a:gd name="T47" fmla="*/ 125 h 161"/>
                <a:gd name="T48" fmla="*/ 591 w 654"/>
                <a:gd name="T49" fmla="*/ 106 h 161"/>
                <a:gd name="T50" fmla="*/ 593 w 654"/>
                <a:gd name="T51" fmla="*/ 79 h 161"/>
                <a:gd name="T52" fmla="*/ 596 w 654"/>
                <a:gd name="T53" fmla="*/ 44 h 161"/>
                <a:gd name="T54" fmla="*/ 571 w 654"/>
                <a:gd name="T55" fmla="*/ 48 h 161"/>
                <a:gd name="T56" fmla="*/ 539 w 654"/>
                <a:gd name="T57" fmla="*/ 50 h 161"/>
                <a:gd name="T58" fmla="*/ 500 w 654"/>
                <a:gd name="T59" fmla="*/ 44 h 161"/>
                <a:gd name="T60" fmla="*/ 477 w 654"/>
                <a:gd name="T61" fmla="*/ 42 h 161"/>
                <a:gd name="T62" fmla="*/ 452 w 654"/>
                <a:gd name="T63" fmla="*/ 42 h 161"/>
                <a:gd name="T64" fmla="*/ 441 w 654"/>
                <a:gd name="T65" fmla="*/ 61 h 161"/>
                <a:gd name="T66" fmla="*/ 423 w 654"/>
                <a:gd name="T67" fmla="*/ 79 h 161"/>
                <a:gd name="T68" fmla="*/ 400 w 654"/>
                <a:gd name="T69" fmla="*/ 104 h 161"/>
                <a:gd name="T70" fmla="*/ 398 w 654"/>
                <a:gd name="T71" fmla="*/ 102 h 161"/>
                <a:gd name="T72" fmla="*/ 389 w 654"/>
                <a:gd name="T73" fmla="*/ 104 h 161"/>
                <a:gd name="T74" fmla="*/ 375 w 654"/>
                <a:gd name="T75" fmla="*/ 106 h 161"/>
                <a:gd name="T76" fmla="*/ 358 w 654"/>
                <a:gd name="T77" fmla="*/ 106 h 161"/>
                <a:gd name="T78" fmla="*/ 337 w 654"/>
                <a:gd name="T79" fmla="*/ 106 h 161"/>
                <a:gd name="T80" fmla="*/ 325 w 654"/>
                <a:gd name="T81" fmla="*/ 104 h 161"/>
                <a:gd name="T82" fmla="*/ 314 w 654"/>
                <a:gd name="T83" fmla="*/ 102 h 161"/>
                <a:gd name="T84" fmla="*/ 316 w 654"/>
                <a:gd name="T85" fmla="*/ 86 h 161"/>
                <a:gd name="T86" fmla="*/ 316 w 654"/>
                <a:gd name="T87" fmla="*/ 67 h 161"/>
                <a:gd name="T88" fmla="*/ 316 w 654"/>
                <a:gd name="T89" fmla="*/ 58 h 161"/>
                <a:gd name="T90" fmla="*/ 314 w 654"/>
                <a:gd name="T91" fmla="*/ 44 h 161"/>
                <a:gd name="T92" fmla="*/ 291 w 654"/>
                <a:gd name="T93" fmla="*/ 50 h 161"/>
                <a:gd name="T94" fmla="*/ 262 w 654"/>
                <a:gd name="T95" fmla="*/ 52 h 161"/>
                <a:gd name="T96" fmla="*/ 239 w 654"/>
                <a:gd name="T97" fmla="*/ 50 h 161"/>
                <a:gd name="T98" fmla="*/ 217 w 654"/>
                <a:gd name="T99" fmla="*/ 46 h 161"/>
                <a:gd name="T100" fmla="*/ 189 w 654"/>
                <a:gd name="T101" fmla="*/ 40 h 161"/>
                <a:gd name="T102" fmla="*/ 162 w 654"/>
                <a:gd name="T103" fmla="*/ 40 h 161"/>
                <a:gd name="T104" fmla="*/ 144 w 654"/>
                <a:gd name="T105" fmla="*/ 44 h 161"/>
                <a:gd name="T106" fmla="*/ 123 w 654"/>
                <a:gd name="T107" fmla="*/ 54 h 16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54"/>
                <a:gd name="T163" fmla="*/ 0 h 161"/>
                <a:gd name="T164" fmla="*/ 654 w 654"/>
                <a:gd name="T165" fmla="*/ 161 h 16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54" h="161">
                  <a:moveTo>
                    <a:pt x="123" y="54"/>
                  </a:moveTo>
                  <a:lnTo>
                    <a:pt x="125" y="54"/>
                  </a:lnTo>
                  <a:lnTo>
                    <a:pt x="108" y="88"/>
                  </a:lnTo>
                  <a:lnTo>
                    <a:pt x="83" y="129"/>
                  </a:lnTo>
                  <a:lnTo>
                    <a:pt x="65" y="152"/>
                  </a:lnTo>
                  <a:lnTo>
                    <a:pt x="64" y="158"/>
                  </a:lnTo>
                  <a:lnTo>
                    <a:pt x="56" y="160"/>
                  </a:lnTo>
                  <a:lnTo>
                    <a:pt x="50" y="161"/>
                  </a:lnTo>
                  <a:lnTo>
                    <a:pt x="35" y="161"/>
                  </a:lnTo>
                  <a:lnTo>
                    <a:pt x="19" y="160"/>
                  </a:lnTo>
                  <a:lnTo>
                    <a:pt x="0" y="160"/>
                  </a:lnTo>
                  <a:lnTo>
                    <a:pt x="12" y="136"/>
                  </a:lnTo>
                  <a:lnTo>
                    <a:pt x="10" y="136"/>
                  </a:lnTo>
                  <a:lnTo>
                    <a:pt x="48" y="54"/>
                  </a:lnTo>
                  <a:lnTo>
                    <a:pt x="56" y="46"/>
                  </a:lnTo>
                  <a:lnTo>
                    <a:pt x="69" y="19"/>
                  </a:lnTo>
                  <a:lnTo>
                    <a:pt x="423" y="8"/>
                  </a:lnTo>
                  <a:lnTo>
                    <a:pt x="423" y="6"/>
                  </a:lnTo>
                  <a:lnTo>
                    <a:pt x="556" y="6"/>
                  </a:lnTo>
                  <a:lnTo>
                    <a:pt x="556" y="4"/>
                  </a:lnTo>
                  <a:lnTo>
                    <a:pt x="654" y="0"/>
                  </a:lnTo>
                  <a:lnTo>
                    <a:pt x="629" y="52"/>
                  </a:lnTo>
                  <a:lnTo>
                    <a:pt x="627" y="52"/>
                  </a:lnTo>
                  <a:lnTo>
                    <a:pt x="593" y="125"/>
                  </a:lnTo>
                  <a:lnTo>
                    <a:pt x="591" y="106"/>
                  </a:lnTo>
                  <a:lnTo>
                    <a:pt x="593" y="79"/>
                  </a:lnTo>
                  <a:lnTo>
                    <a:pt x="596" y="44"/>
                  </a:lnTo>
                  <a:lnTo>
                    <a:pt x="571" y="48"/>
                  </a:lnTo>
                  <a:lnTo>
                    <a:pt x="539" y="50"/>
                  </a:lnTo>
                  <a:lnTo>
                    <a:pt x="500" y="44"/>
                  </a:lnTo>
                  <a:lnTo>
                    <a:pt x="477" y="42"/>
                  </a:lnTo>
                  <a:lnTo>
                    <a:pt x="452" y="42"/>
                  </a:lnTo>
                  <a:lnTo>
                    <a:pt x="441" y="61"/>
                  </a:lnTo>
                  <a:lnTo>
                    <a:pt x="423" y="79"/>
                  </a:lnTo>
                  <a:lnTo>
                    <a:pt x="400" y="104"/>
                  </a:lnTo>
                  <a:lnTo>
                    <a:pt x="398" y="102"/>
                  </a:lnTo>
                  <a:lnTo>
                    <a:pt x="389" y="104"/>
                  </a:lnTo>
                  <a:lnTo>
                    <a:pt x="375" y="106"/>
                  </a:lnTo>
                  <a:lnTo>
                    <a:pt x="358" y="106"/>
                  </a:lnTo>
                  <a:lnTo>
                    <a:pt x="337" y="106"/>
                  </a:lnTo>
                  <a:lnTo>
                    <a:pt x="325" y="104"/>
                  </a:lnTo>
                  <a:lnTo>
                    <a:pt x="314" y="102"/>
                  </a:lnTo>
                  <a:lnTo>
                    <a:pt x="316" y="86"/>
                  </a:lnTo>
                  <a:lnTo>
                    <a:pt x="316" y="67"/>
                  </a:lnTo>
                  <a:lnTo>
                    <a:pt x="316" y="58"/>
                  </a:lnTo>
                  <a:lnTo>
                    <a:pt x="314" y="44"/>
                  </a:lnTo>
                  <a:lnTo>
                    <a:pt x="291" y="50"/>
                  </a:lnTo>
                  <a:lnTo>
                    <a:pt x="262" y="52"/>
                  </a:lnTo>
                  <a:lnTo>
                    <a:pt x="239" y="50"/>
                  </a:lnTo>
                  <a:lnTo>
                    <a:pt x="217" y="46"/>
                  </a:lnTo>
                  <a:lnTo>
                    <a:pt x="189" y="40"/>
                  </a:lnTo>
                  <a:lnTo>
                    <a:pt x="162" y="40"/>
                  </a:lnTo>
                  <a:lnTo>
                    <a:pt x="144" y="44"/>
                  </a:lnTo>
                  <a:lnTo>
                    <a:pt x="123" y="5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48" name="Freeform 694"/>
            <p:cNvSpPr>
              <a:spLocks/>
            </p:cNvSpPr>
            <p:nvPr/>
          </p:nvSpPr>
          <p:spPr bwMode="auto">
            <a:xfrm>
              <a:off x="1975" y="3743"/>
              <a:ext cx="78" cy="175"/>
            </a:xfrm>
            <a:custGeom>
              <a:avLst/>
              <a:gdLst>
                <a:gd name="T0" fmla="*/ 78 w 78"/>
                <a:gd name="T1" fmla="*/ 0 h 175"/>
                <a:gd name="T2" fmla="*/ 75 w 78"/>
                <a:gd name="T3" fmla="*/ 35 h 175"/>
                <a:gd name="T4" fmla="*/ 73 w 78"/>
                <a:gd name="T5" fmla="*/ 62 h 175"/>
                <a:gd name="T6" fmla="*/ 75 w 78"/>
                <a:gd name="T7" fmla="*/ 81 h 175"/>
                <a:gd name="T8" fmla="*/ 61 w 78"/>
                <a:gd name="T9" fmla="*/ 110 h 175"/>
                <a:gd name="T10" fmla="*/ 63 w 78"/>
                <a:gd name="T11" fmla="*/ 112 h 175"/>
                <a:gd name="T12" fmla="*/ 55 w 78"/>
                <a:gd name="T13" fmla="*/ 125 h 175"/>
                <a:gd name="T14" fmla="*/ 53 w 78"/>
                <a:gd name="T15" fmla="*/ 114 h 175"/>
                <a:gd name="T16" fmla="*/ 50 w 78"/>
                <a:gd name="T17" fmla="*/ 106 h 175"/>
                <a:gd name="T18" fmla="*/ 40 w 78"/>
                <a:gd name="T19" fmla="*/ 104 h 175"/>
                <a:gd name="T20" fmla="*/ 32 w 78"/>
                <a:gd name="T21" fmla="*/ 110 h 175"/>
                <a:gd name="T22" fmla="*/ 26 w 78"/>
                <a:gd name="T23" fmla="*/ 119 h 175"/>
                <a:gd name="T24" fmla="*/ 25 w 78"/>
                <a:gd name="T25" fmla="*/ 131 h 175"/>
                <a:gd name="T26" fmla="*/ 23 w 78"/>
                <a:gd name="T27" fmla="*/ 150 h 175"/>
                <a:gd name="T28" fmla="*/ 19 w 78"/>
                <a:gd name="T29" fmla="*/ 175 h 175"/>
                <a:gd name="T30" fmla="*/ 5 w 78"/>
                <a:gd name="T31" fmla="*/ 175 h 175"/>
                <a:gd name="T32" fmla="*/ 5 w 78"/>
                <a:gd name="T33" fmla="*/ 167 h 175"/>
                <a:gd name="T34" fmla="*/ 0 w 78"/>
                <a:gd name="T35" fmla="*/ 137 h 175"/>
                <a:gd name="T36" fmla="*/ 3 w 78"/>
                <a:gd name="T37" fmla="*/ 123 h 175"/>
                <a:gd name="T38" fmla="*/ 9 w 78"/>
                <a:gd name="T39" fmla="*/ 106 h 175"/>
                <a:gd name="T40" fmla="*/ 28 w 78"/>
                <a:gd name="T41" fmla="*/ 69 h 175"/>
                <a:gd name="T42" fmla="*/ 57 w 78"/>
                <a:gd name="T43" fmla="*/ 25 h 175"/>
                <a:gd name="T44" fmla="*/ 67 w 78"/>
                <a:gd name="T45" fmla="*/ 16 h 175"/>
                <a:gd name="T46" fmla="*/ 78 w 78"/>
                <a:gd name="T47" fmla="*/ 0 h 17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175"/>
                <a:gd name="T74" fmla="*/ 78 w 78"/>
                <a:gd name="T75" fmla="*/ 175 h 17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175">
                  <a:moveTo>
                    <a:pt x="78" y="0"/>
                  </a:moveTo>
                  <a:lnTo>
                    <a:pt x="75" y="35"/>
                  </a:lnTo>
                  <a:lnTo>
                    <a:pt x="73" y="62"/>
                  </a:lnTo>
                  <a:lnTo>
                    <a:pt x="75" y="81"/>
                  </a:lnTo>
                  <a:lnTo>
                    <a:pt x="61" y="110"/>
                  </a:lnTo>
                  <a:lnTo>
                    <a:pt x="63" y="112"/>
                  </a:lnTo>
                  <a:lnTo>
                    <a:pt x="55" y="125"/>
                  </a:lnTo>
                  <a:lnTo>
                    <a:pt x="53" y="114"/>
                  </a:lnTo>
                  <a:lnTo>
                    <a:pt x="50" y="106"/>
                  </a:lnTo>
                  <a:lnTo>
                    <a:pt x="40" y="104"/>
                  </a:lnTo>
                  <a:lnTo>
                    <a:pt x="32" y="110"/>
                  </a:lnTo>
                  <a:lnTo>
                    <a:pt x="26" y="119"/>
                  </a:lnTo>
                  <a:lnTo>
                    <a:pt x="25" y="131"/>
                  </a:lnTo>
                  <a:lnTo>
                    <a:pt x="23" y="150"/>
                  </a:lnTo>
                  <a:lnTo>
                    <a:pt x="19" y="175"/>
                  </a:lnTo>
                  <a:lnTo>
                    <a:pt x="5" y="175"/>
                  </a:lnTo>
                  <a:lnTo>
                    <a:pt x="5" y="167"/>
                  </a:lnTo>
                  <a:lnTo>
                    <a:pt x="0" y="137"/>
                  </a:lnTo>
                  <a:lnTo>
                    <a:pt x="3" y="123"/>
                  </a:lnTo>
                  <a:lnTo>
                    <a:pt x="9" y="106"/>
                  </a:lnTo>
                  <a:lnTo>
                    <a:pt x="28" y="69"/>
                  </a:lnTo>
                  <a:lnTo>
                    <a:pt x="57" y="25"/>
                  </a:lnTo>
                  <a:lnTo>
                    <a:pt x="67" y="16"/>
                  </a:lnTo>
                  <a:lnTo>
                    <a:pt x="78"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49" name="Freeform 695"/>
            <p:cNvSpPr>
              <a:spLocks/>
            </p:cNvSpPr>
            <p:nvPr/>
          </p:nvSpPr>
          <p:spPr bwMode="auto">
            <a:xfrm>
              <a:off x="1967" y="3824"/>
              <a:ext cx="94" cy="292"/>
            </a:xfrm>
            <a:custGeom>
              <a:avLst/>
              <a:gdLst>
                <a:gd name="T0" fmla="*/ 84 w 94"/>
                <a:gd name="T1" fmla="*/ 6 h 292"/>
                <a:gd name="T2" fmla="*/ 90 w 94"/>
                <a:gd name="T3" fmla="*/ 31 h 292"/>
                <a:gd name="T4" fmla="*/ 94 w 94"/>
                <a:gd name="T5" fmla="*/ 71 h 292"/>
                <a:gd name="T6" fmla="*/ 92 w 94"/>
                <a:gd name="T7" fmla="*/ 117 h 292"/>
                <a:gd name="T8" fmla="*/ 86 w 94"/>
                <a:gd name="T9" fmla="*/ 156 h 292"/>
                <a:gd name="T10" fmla="*/ 84 w 94"/>
                <a:gd name="T11" fmla="*/ 169 h 292"/>
                <a:gd name="T12" fmla="*/ 81 w 94"/>
                <a:gd name="T13" fmla="*/ 185 h 292"/>
                <a:gd name="T14" fmla="*/ 71 w 94"/>
                <a:gd name="T15" fmla="*/ 200 h 292"/>
                <a:gd name="T16" fmla="*/ 58 w 94"/>
                <a:gd name="T17" fmla="*/ 213 h 292"/>
                <a:gd name="T18" fmla="*/ 40 w 94"/>
                <a:gd name="T19" fmla="*/ 227 h 292"/>
                <a:gd name="T20" fmla="*/ 27 w 94"/>
                <a:gd name="T21" fmla="*/ 244 h 292"/>
                <a:gd name="T22" fmla="*/ 19 w 94"/>
                <a:gd name="T23" fmla="*/ 263 h 292"/>
                <a:gd name="T24" fmla="*/ 9 w 94"/>
                <a:gd name="T25" fmla="*/ 288 h 292"/>
                <a:gd name="T26" fmla="*/ 9 w 94"/>
                <a:gd name="T27" fmla="*/ 290 h 292"/>
                <a:gd name="T28" fmla="*/ 8 w 94"/>
                <a:gd name="T29" fmla="*/ 292 h 292"/>
                <a:gd name="T30" fmla="*/ 2 w 94"/>
                <a:gd name="T31" fmla="*/ 265 h 292"/>
                <a:gd name="T32" fmla="*/ 0 w 94"/>
                <a:gd name="T33" fmla="*/ 244 h 292"/>
                <a:gd name="T34" fmla="*/ 2 w 94"/>
                <a:gd name="T35" fmla="*/ 212 h 292"/>
                <a:gd name="T36" fmla="*/ 9 w 94"/>
                <a:gd name="T37" fmla="*/ 179 h 292"/>
                <a:gd name="T38" fmla="*/ 15 w 94"/>
                <a:gd name="T39" fmla="*/ 125 h 292"/>
                <a:gd name="T40" fmla="*/ 13 w 94"/>
                <a:gd name="T41" fmla="*/ 94 h 292"/>
                <a:gd name="T42" fmla="*/ 27 w 94"/>
                <a:gd name="T43" fmla="*/ 94 h 292"/>
                <a:gd name="T44" fmla="*/ 27 w 94"/>
                <a:gd name="T45" fmla="*/ 98 h 292"/>
                <a:gd name="T46" fmla="*/ 25 w 94"/>
                <a:gd name="T47" fmla="*/ 121 h 292"/>
                <a:gd name="T48" fmla="*/ 27 w 94"/>
                <a:gd name="T49" fmla="*/ 148 h 292"/>
                <a:gd name="T50" fmla="*/ 33 w 94"/>
                <a:gd name="T51" fmla="*/ 169 h 292"/>
                <a:gd name="T52" fmla="*/ 38 w 94"/>
                <a:gd name="T53" fmla="*/ 181 h 292"/>
                <a:gd name="T54" fmla="*/ 42 w 94"/>
                <a:gd name="T55" fmla="*/ 186 h 292"/>
                <a:gd name="T56" fmla="*/ 44 w 94"/>
                <a:gd name="T57" fmla="*/ 190 h 292"/>
                <a:gd name="T58" fmla="*/ 48 w 94"/>
                <a:gd name="T59" fmla="*/ 192 h 292"/>
                <a:gd name="T60" fmla="*/ 52 w 94"/>
                <a:gd name="T61" fmla="*/ 190 h 292"/>
                <a:gd name="T62" fmla="*/ 58 w 94"/>
                <a:gd name="T63" fmla="*/ 188 h 292"/>
                <a:gd name="T64" fmla="*/ 61 w 94"/>
                <a:gd name="T65" fmla="*/ 175 h 292"/>
                <a:gd name="T66" fmla="*/ 63 w 94"/>
                <a:gd name="T67" fmla="*/ 163 h 292"/>
                <a:gd name="T68" fmla="*/ 69 w 94"/>
                <a:gd name="T69" fmla="*/ 146 h 292"/>
                <a:gd name="T70" fmla="*/ 75 w 94"/>
                <a:gd name="T71" fmla="*/ 133 h 292"/>
                <a:gd name="T72" fmla="*/ 77 w 94"/>
                <a:gd name="T73" fmla="*/ 108 h 292"/>
                <a:gd name="T74" fmla="*/ 77 w 94"/>
                <a:gd name="T75" fmla="*/ 86 h 292"/>
                <a:gd name="T76" fmla="*/ 69 w 94"/>
                <a:gd name="T77" fmla="*/ 63 h 292"/>
                <a:gd name="T78" fmla="*/ 63 w 94"/>
                <a:gd name="T79" fmla="*/ 46 h 292"/>
                <a:gd name="T80" fmla="*/ 63 w 94"/>
                <a:gd name="T81" fmla="*/ 44 h 292"/>
                <a:gd name="T82" fmla="*/ 71 w 94"/>
                <a:gd name="T83" fmla="*/ 31 h 292"/>
                <a:gd name="T84" fmla="*/ 69 w 94"/>
                <a:gd name="T85" fmla="*/ 29 h 292"/>
                <a:gd name="T86" fmla="*/ 83 w 94"/>
                <a:gd name="T87" fmla="*/ 0 h 292"/>
                <a:gd name="T88" fmla="*/ 84 w 94"/>
                <a:gd name="T89" fmla="*/ 6 h 29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4"/>
                <a:gd name="T136" fmla="*/ 0 h 292"/>
                <a:gd name="T137" fmla="*/ 94 w 94"/>
                <a:gd name="T138" fmla="*/ 292 h 29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4" h="292">
                  <a:moveTo>
                    <a:pt x="84" y="6"/>
                  </a:moveTo>
                  <a:lnTo>
                    <a:pt x="90" y="31"/>
                  </a:lnTo>
                  <a:lnTo>
                    <a:pt x="94" y="71"/>
                  </a:lnTo>
                  <a:lnTo>
                    <a:pt x="92" y="117"/>
                  </a:lnTo>
                  <a:lnTo>
                    <a:pt x="86" y="156"/>
                  </a:lnTo>
                  <a:lnTo>
                    <a:pt x="84" y="169"/>
                  </a:lnTo>
                  <a:lnTo>
                    <a:pt x="81" y="185"/>
                  </a:lnTo>
                  <a:lnTo>
                    <a:pt x="71" y="200"/>
                  </a:lnTo>
                  <a:lnTo>
                    <a:pt x="58" y="213"/>
                  </a:lnTo>
                  <a:lnTo>
                    <a:pt x="40" y="227"/>
                  </a:lnTo>
                  <a:lnTo>
                    <a:pt x="27" y="244"/>
                  </a:lnTo>
                  <a:lnTo>
                    <a:pt x="19" y="263"/>
                  </a:lnTo>
                  <a:lnTo>
                    <a:pt x="9" y="288"/>
                  </a:lnTo>
                  <a:lnTo>
                    <a:pt x="9" y="290"/>
                  </a:lnTo>
                  <a:lnTo>
                    <a:pt x="8" y="292"/>
                  </a:lnTo>
                  <a:lnTo>
                    <a:pt x="2" y="265"/>
                  </a:lnTo>
                  <a:lnTo>
                    <a:pt x="0" y="244"/>
                  </a:lnTo>
                  <a:lnTo>
                    <a:pt x="2" y="212"/>
                  </a:lnTo>
                  <a:lnTo>
                    <a:pt x="9" y="179"/>
                  </a:lnTo>
                  <a:lnTo>
                    <a:pt x="15" y="125"/>
                  </a:lnTo>
                  <a:lnTo>
                    <a:pt x="13" y="94"/>
                  </a:lnTo>
                  <a:lnTo>
                    <a:pt x="27" y="94"/>
                  </a:lnTo>
                  <a:lnTo>
                    <a:pt x="27" y="98"/>
                  </a:lnTo>
                  <a:lnTo>
                    <a:pt x="25" y="121"/>
                  </a:lnTo>
                  <a:lnTo>
                    <a:pt x="27" y="148"/>
                  </a:lnTo>
                  <a:lnTo>
                    <a:pt x="33" y="169"/>
                  </a:lnTo>
                  <a:lnTo>
                    <a:pt x="38" y="181"/>
                  </a:lnTo>
                  <a:lnTo>
                    <a:pt x="42" y="186"/>
                  </a:lnTo>
                  <a:lnTo>
                    <a:pt x="44" y="190"/>
                  </a:lnTo>
                  <a:lnTo>
                    <a:pt x="48" y="192"/>
                  </a:lnTo>
                  <a:lnTo>
                    <a:pt x="52" y="190"/>
                  </a:lnTo>
                  <a:lnTo>
                    <a:pt x="58" y="188"/>
                  </a:lnTo>
                  <a:lnTo>
                    <a:pt x="61" y="175"/>
                  </a:lnTo>
                  <a:lnTo>
                    <a:pt x="63" y="163"/>
                  </a:lnTo>
                  <a:lnTo>
                    <a:pt x="69" y="146"/>
                  </a:lnTo>
                  <a:lnTo>
                    <a:pt x="75" y="133"/>
                  </a:lnTo>
                  <a:lnTo>
                    <a:pt x="77" y="108"/>
                  </a:lnTo>
                  <a:lnTo>
                    <a:pt x="77" y="86"/>
                  </a:lnTo>
                  <a:lnTo>
                    <a:pt x="69" y="63"/>
                  </a:lnTo>
                  <a:lnTo>
                    <a:pt x="63" y="46"/>
                  </a:lnTo>
                  <a:lnTo>
                    <a:pt x="63" y="44"/>
                  </a:lnTo>
                  <a:lnTo>
                    <a:pt x="71" y="31"/>
                  </a:lnTo>
                  <a:lnTo>
                    <a:pt x="69" y="29"/>
                  </a:lnTo>
                  <a:lnTo>
                    <a:pt x="83" y="0"/>
                  </a:lnTo>
                  <a:lnTo>
                    <a:pt x="84"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50" name="Freeform 696"/>
            <p:cNvSpPr>
              <a:spLocks/>
            </p:cNvSpPr>
            <p:nvPr/>
          </p:nvSpPr>
          <p:spPr bwMode="auto">
            <a:xfrm>
              <a:off x="1805" y="3870"/>
              <a:ext cx="175" cy="54"/>
            </a:xfrm>
            <a:custGeom>
              <a:avLst/>
              <a:gdLst>
                <a:gd name="T0" fmla="*/ 170 w 175"/>
                <a:gd name="T1" fmla="*/ 10 h 54"/>
                <a:gd name="T2" fmla="*/ 175 w 175"/>
                <a:gd name="T3" fmla="*/ 40 h 54"/>
                <a:gd name="T4" fmla="*/ 175 w 175"/>
                <a:gd name="T5" fmla="*/ 48 h 54"/>
                <a:gd name="T6" fmla="*/ 2 w 175"/>
                <a:gd name="T7" fmla="*/ 54 h 54"/>
                <a:gd name="T8" fmla="*/ 0 w 175"/>
                <a:gd name="T9" fmla="*/ 39 h 54"/>
                <a:gd name="T10" fmla="*/ 0 w 175"/>
                <a:gd name="T11" fmla="*/ 25 h 54"/>
                <a:gd name="T12" fmla="*/ 4 w 175"/>
                <a:gd name="T13" fmla="*/ 10 h 54"/>
                <a:gd name="T14" fmla="*/ 23 w 175"/>
                <a:gd name="T15" fmla="*/ 15 h 54"/>
                <a:gd name="T16" fmla="*/ 50 w 175"/>
                <a:gd name="T17" fmla="*/ 19 h 54"/>
                <a:gd name="T18" fmla="*/ 66 w 175"/>
                <a:gd name="T19" fmla="*/ 17 h 54"/>
                <a:gd name="T20" fmla="*/ 83 w 175"/>
                <a:gd name="T21" fmla="*/ 12 h 54"/>
                <a:gd name="T22" fmla="*/ 104 w 175"/>
                <a:gd name="T23" fmla="*/ 4 h 54"/>
                <a:gd name="T24" fmla="*/ 125 w 175"/>
                <a:gd name="T25" fmla="*/ 0 h 54"/>
                <a:gd name="T26" fmla="*/ 145 w 175"/>
                <a:gd name="T27" fmla="*/ 2 h 54"/>
                <a:gd name="T28" fmla="*/ 168 w 175"/>
                <a:gd name="T29" fmla="*/ 10 h 54"/>
                <a:gd name="T30" fmla="*/ 170 w 175"/>
                <a:gd name="T31" fmla="*/ 10 h 54"/>
                <a:gd name="T32" fmla="*/ 170 w 175"/>
                <a:gd name="T33" fmla="*/ 10 h 5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5"/>
                <a:gd name="T52" fmla="*/ 0 h 54"/>
                <a:gd name="T53" fmla="*/ 175 w 175"/>
                <a:gd name="T54" fmla="*/ 54 h 5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5" h="54">
                  <a:moveTo>
                    <a:pt x="170" y="10"/>
                  </a:moveTo>
                  <a:lnTo>
                    <a:pt x="175" y="40"/>
                  </a:lnTo>
                  <a:lnTo>
                    <a:pt x="175" y="48"/>
                  </a:lnTo>
                  <a:lnTo>
                    <a:pt x="2" y="54"/>
                  </a:lnTo>
                  <a:lnTo>
                    <a:pt x="0" y="39"/>
                  </a:lnTo>
                  <a:lnTo>
                    <a:pt x="0" y="25"/>
                  </a:lnTo>
                  <a:lnTo>
                    <a:pt x="4" y="10"/>
                  </a:lnTo>
                  <a:lnTo>
                    <a:pt x="23" y="15"/>
                  </a:lnTo>
                  <a:lnTo>
                    <a:pt x="50" y="19"/>
                  </a:lnTo>
                  <a:lnTo>
                    <a:pt x="66" y="17"/>
                  </a:lnTo>
                  <a:lnTo>
                    <a:pt x="83" y="12"/>
                  </a:lnTo>
                  <a:lnTo>
                    <a:pt x="104" y="4"/>
                  </a:lnTo>
                  <a:lnTo>
                    <a:pt x="125" y="0"/>
                  </a:lnTo>
                  <a:lnTo>
                    <a:pt x="145" y="2"/>
                  </a:lnTo>
                  <a:lnTo>
                    <a:pt x="168" y="10"/>
                  </a:lnTo>
                  <a:lnTo>
                    <a:pt x="170" y="1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51" name="Freeform 697"/>
            <p:cNvSpPr>
              <a:spLocks/>
            </p:cNvSpPr>
            <p:nvPr/>
          </p:nvSpPr>
          <p:spPr bwMode="auto">
            <a:xfrm>
              <a:off x="1699" y="3801"/>
              <a:ext cx="158" cy="127"/>
            </a:xfrm>
            <a:custGeom>
              <a:avLst/>
              <a:gdLst>
                <a:gd name="T0" fmla="*/ 156 w 158"/>
                <a:gd name="T1" fmla="*/ 4 h 127"/>
                <a:gd name="T2" fmla="*/ 143 w 158"/>
                <a:gd name="T3" fmla="*/ 31 h 127"/>
                <a:gd name="T4" fmla="*/ 133 w 158"/>
                <a:gd name="T5" fmla="*/ 52 h 127"/>
                <a:gd name="T6" fmla="*/ 129 w 158"/>
                <a:gd name="T7" fmla="*/ 59 h 127"/>
                <a:gd name="T8" fmla="*/ 120 w 158"/>
                <a:gd name="T9" fmla="*/ 65 h 127"/>
                <a:gd name="T10" fmla="*/ 112 w 158"/>
                <a:gd name="T11" fmla="*/ 71 h 127"/>
                <a:gd name="T12" fmla="*/ 110 w 158"/>
                <a:gd name="T13" fmla="*/ 79 h 127"/>
                <a:gd name="T14" fmla="*/ 106 w 158"/>
                <a:gd name="T15" fmla="*/ 94 h 127"/>
                <a:gd name="T16" fmla="*/ 106 w 158"/>
                <a:gd name="T17" fmla="*/ 108 h 127"/>
                <a:gd name="T18" fmla="*/ 108 w 158"/>
                <a:gd name="T19" fmla="*/ 123 h 127"/>
                <a:gd name="T20" fmla="*/ 0 w 158"/>
                <a:gd name="T21" fmla="*/ 127 h 127"/>
                <a:gd name="T22" fmla="*/ 10 w 158"/>
                <a:gd name="T23" fmla="*/ 115 h 127"/>
                <a:gd name="T24" fmla="*/ 29 w 158"/>
                <a:gd name="T25" fmla="*/ 84 h 127"/>
                <a:gd name="T26" fmla="*/ 37 w 158"/>
                <a:gd name="T27" fmla="*/ 69 h 127"/>
                <a:gd name="T28" fmla="*/ 47 w 158"/>
                <a:gd name="T29" fmla="*/ 48 h 127"/>
                <a:gd name="T30" fmla="*/ 50 w 158"/>
                <a:gd name="T31" fmla="*/ 34 h 127"/>
                <a:gd name="T32" fmla="*/ 56 w 158"/>
                <a:gd name="T33" fmla="*/ 17 h 127"/>
                <a:gd name="T34" fmla="*/ 62 w 158"/>
                <a:gd name="T35" fmla="*/ 9 h 127"/>
                <a:gd name="T36" fmla="*/ 72 w 158"/>
                <a:gd name="T37" fmla="*/ 0 h 127"/>
                <a:gd name="T38" fmla="*/ 83 w 158"/>
                <a:gd name="T39" fmla="*/ 2 h 127"/>
                <a:gd name="T40" fmla="*/ 95 w 158"/>
                <a:gd name="T41" fmla="*/ 4 h 127"/>
                <a:gd name="T42" fmla="*/ 116 w 158"/>
                <a:gd name="T43" fmla="*/ 4 h 127"/>
                <a:gd name="T44" fmla="*/ 133 w 158"/>
                <a:gd name="T45" fmla="*/ 4 h 127"/>
                <a:gd name="T46" fmla="*/ 147 w 158"/>
                <a:gd name="T47" fmla="*/ 2 h 127"/>
                <a:gd name="T48" fmla="*/ 156 w 158"/>
                <a:gd name="T49" fmla="*/ 0 h 127"/>
                <a:gd name="T50" fmla="*/ 158 w 158"/>
                <a:gd name="T51" fmla="*/ 2 h 127"/>
                <a:gd name="T52" fmla="*/ 156 w 158"/>
                <a:gd name="T53" fmla="*/ 4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8"/>
                <a:gd name="T82" fmla="*/ 0 h 127"/>
                <a:gd name="T83" fmla="*/ 158 w 158"/>
                <a:gd name="T84" fmla="*/ 127 h 1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8" h="127">
                  <a:moveTo>
                    <a:pt x="156" y="4"/>
                  </a:moveTo>
                  <a:lnTo>
                    <a:pt x="143" y="31"/>
                  </a:lnTo>
                  <a:lnTo>
                    <a:pt x="133" y="52"/>
                  </a:lnTo>
                  <a:lnTo>
                    <a:pt x="129" y="59"/>
                  </a:lnTo>
                  <a:lnTo>
                    <a:pt x="120" y="65"/>
                  </a:lnTo>
                  <a:lnTo>
                    <a:pt x="112" y="71"/>
                  </a:lnTo>
                  <a:lnTo>
                    <a:pt x="110" y="79"/>
                  </a:lnTo>
                  <a:lnTo>
                    <a:pt x="106" y="94"/>
                  </a:lnTo>
                  <a:lnTo>
                    <a:pt x="106" y="108"/>
                  </a:lnTo>
                  <a:lnTo>
                    <a:pt x="108" y="123"/>
                  </a:lnTo>
                  <a:lnTo>
                    <a:pt x="0" y="127"/>
                  </a:lnTo>
                  <a:lnTo>
                    <a:pt x="10" y="115"/>
                  </a:lnTo>
                  <a:lnTo>
                    <a:pt x="29" y="84"/>
                  </a:lnTo>
                  <a:lnTo>
                    <a:pt x="37" y="69"/>
                  </a:lnTo>
                  <a:lnTo>
                    <a:pt x="47" y="48"/>
                  </a:lnTo>
                  <a:lnTo>
                    <a:pt x="50" y="34"/>
                  </a:lnTo>
                  <a:lnTo>
                    <a:pt x="56" y="17"/>
                  </a:lnTo>
                  <a:lnTo>
                    <a:pt x="62" y="9"/>
                  </a:lnTo>
                  <a:lnTo>
                    <a:pt x="72" y="0"/>
                  </a:lnTo>
                  <a:lnTo>
                    <a:pt x="83" y="2"/>
                  </a:lnTo>
                  <a:lnTo>
                    <a:pt x="95" y="4"/>
                  </a:lnTo>
                  <a:lnTo>
                    <a:pt x="116" y="4"/>
                  </a:lnTo>
                  <a:lnTo>
                    <a:pt x="133" y="4"/>
                  </a:lnTo>
                  <a:lnTo>
                    <a:pt x="147" y="2"/>
                  </a:lnTo>
                  <a:lnTo>
                    <a:pt x="156" y="0"/>
                  </a:lnTo>
                  <a:lnTo>
                    <a:pt x="158" y="2"/>
                  </a:lnTo>
                  <a:lnTo>
                    <a:pt x="156" y="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52" name="Freeform 698"/>
            <p:cNvSpPr>
              <a:spLocks/>
            </p:cNvSpPr>
            <p:nvPr/>
          </p:nvSpPr>
          <p:spPr bwMode="auto">
            <a:xfrm>
              <a:off x="1809" y="3741"/>
              <a:ext cx="244" cy="148"/>
            </a:xfrm>
            <a:custGeom>
              <a:avLst/>
              <a:gdLst>
                <a:gd name="T0" fmla="*/ 169 w 244"/>
                <a:gd name="T1" fmla="*/ 125 h 148"/>
                <a:gd name="T2" fmla="*/ 166 w 244"/>
                <a:gd name="T3" fmla="*/ 139 h 148"/>
                <a:gd name="T4" fmla="*/ 166 w 244"/>
                <a:gd name="T5" fmla="*/ 139 h 148"/>
                <a:gd name="T6" fmla="*/ 164 w 244"/>
                <a:gd name="T7" fmla="*/ 139 h 148"/>
                <a:gd name="T8" fmla="*/ 141 w 244"/>
                <a:gd name="T9" fmla="*/ 131 h 148"/>
                <a:gd name="T10" fmla="*/ 121 w 244"/>
                <a:gd name="T11" fmla="*/ 129 h 148"/>
                <a:gd name="T12" fmla="*/ 100 w 244"/>
                <a:gd name="T13" fmla="*/ 133 h 148"/>
                <a:gd name="T14" fmla="*/ 79 w 244"/>
                <a:gd name="T15" fmla="*/ 141 h 148"/>
                <a:gd name="T16" fmla="*/ 62 w 244"/>
                <a:gd name="T17" fmla="*/ 146 h 148"/>
                <a:gd name="T18" fmla="*/ 46 w 244"/>
                <a:gd name="T19" fmla="*/ 148 h 148"/>
                <a:gd name="T20" fmla="*/ 19 w 244"/>
                <a:gd name="T21" fmla="*/ 144 h 148"/>
                <a:gd name="T22" fmla="*/ 0 w 244"/>
                <a:gd name="T23" fmla="*/ 139 h 148"/>
                <a:gd name="T24" fmla="*/ 2 w 244"/>
                <a:gd name="T25" fmla="*/ 131 h 148"/>
                <a:gd name="T26" fmla="*/ 10 w 244"/>
                <a:gd name="T27" fmla="*/ 125 h 148"/>
                <a:gd name="T28" fmla="*/ 19 w 244"/>
                <a:gd name="T29" fmla="*/ 119 h 148"/>
                <a:gd name="T30" fmla="*/ 23 w 244"/>
                <a:gd name="T31" fmla="*/ 112 h 148"/>
                <a:gd name="T32" fmla="*/ 33 w 244"/>
                <a:gd name="T33" fmla="*/ 91 h 148"/>
                <a:gd name="T34" fmla="*/ 46 w 244"/>
                <a:gd name="T35" fmla="*/ 64 h 148"/>
                <a:gd name="T36" fmla="*/ 48 w 244"/>
                <a:gd name="T37" fmla="*/ 62 h 148"/>
                <a:gd name="T38" fmla="*/ 71 w 244"/>
                <a:gd name="T39" fmla="*/ 37 h 148"/>
                <a:gd name="T40" fmla="*/ 89 w 244"/>
                <a:gd name="T41" fmla="*/ 19 h 148"/>
                <a:gd name="T42" fmla="*/ 100 w 244"/>
                <a:gd name="T43" fmla="*/ 0 h 148"/>
                <a:gd name="T44" fmla="*/ 125 w 244"/>
                <a:gd name="T45" fmla="*/ 0 h 148"/>
                <a:gd name="T46" fmla="*/ 148 w 244"/>
                <a:gd name="T47" fmla="*/ 2 h 148"/>
                <a:gd name="T48" fmla="*/ 187 w 244"/>
                <a:gd name="T49" fmla="*/ 8 h 148"/>
                <a:gd name="T50" fmla="*/ 219 w 244"/>
                <a:gd name="T51" fmla="*/ 6 h 148"/>
                <a:gd name="T52" fmla="*/ 244 w 244"/>
                <a:gd name="T53" fmla="*/ 2 h 148"/>
                <a:gd name="T54" fmla="*/ 233 w 244"/>
                <a:gd name="T55" fmla="*/ 18 h 148"/>
                <a:gd name="T56" fmla="*/ 223 w 244"/>
                <a:gd name="T57" fmla="*/ 27 h 148"/>
                <a:gd name="T58" fmla="*/ 194 w 244"/>
                <a:gd name="T59" fmla="*/ 71 h 148"/>
                <a:gd name="T60" fmla="*/ 175 w 244"/>
                <a:gd name="T61" fmla="*/ 108 h 148"/>
                <a:gd name="T62" fmla="*/ 169 w 244"/>
                <a:gd name="T63" fmla="*/ 125 h 1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4"/>
                <a:gd name="T97" fmla="*/ 0 h 148"/>
                <a:gd name="T98" fmla="*/ 244 w 244"/>
                <a:gd name="T99" fmla="*/ 148 h 1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4" h="148">
                  <a:moveTo>
                    <a:pt x="169" y="125"/>
                  </a:moveTo>
                  <a:lnTo>
                    <a:pt x="166" y="139"/>
                  </a:lnTo>
                  <a:lnTo>
                    <a:pt x="164" y="139"/>
                  </a:lnTo>
                  <a:lnTo>
                    <a:pt x="141" y="131"/>
                  </a:lnTo>
                  <a:lnTo>
                    <a:pt x="121" y="129"/>
                  </a:lnTo>
                  <a:lnTo>
                    <a:pt x="100" y="133"/>
                  </a:lnTo>
                  <a:lnTo>
                    <a:pt x="79" y="141"/>
                  </a:lnTo>
                  <a:lnTo>
                    <a:pt x="62" y="146"/>
                  </a:lnTo>
                  <a:lnTo>
                    <a:pt x="46" y="148"/>
                  </a:lnTo>
                  <a:lnTo>
                    <a:pt x="19" y="144"/>
                  </a:lnTo>
                  <a:lnTo>
                    <a:pt x="0" y="139"/>
                  </a:lnTo>
                  <a:lnTo>
                    <a:pt x="2" y="131"/>
                  </a:lnTo>
                  <a:lnTo>
                    <a:pt x="10" y="125"/>
                  </a:lnTo>
                  <a:lnTo>
                    <a:pt x="19" y="119"/>
                  </a:lnTo>
                  <a:lnTo>
                    <a:pt x="23" y="112"/>
                  </a:lnTo>
                  <a:lnTo>
                    <a:pt x="33" y="91"/>
                  </a:lnTo>
                  <a:lnTo>
                    <a:pt x="46" y="64"/>
                  </a:lnTo>
                  <a:lnTo>
                    <a:pt x="48" y="62"/>
                  </a:lnTo>
                  <a:lnTo>
                    <a:pt x="71" y="37"/>
                  </a:lnTo>
                  <a:lnTo>
                    <a:pt x="89" y="19"/>
                  </a:lnTo>
                  <a:lnTo>
                    <a:pt x="100" y="0"/>
                  </a:lnTo>
                  <a:lnTo>
                    <a:pt x="125" y="0"/>
                  </a:lnTo>
                  <a:lnTo>
                    <a:pt x="148" y="2"/>
                  </a:lnTo>
                  <a:lnTo>
                    <a:pt x="187" y="8"/>
                  </a:lnTo>
                  <a:lnTo>
                    <a:pt x="219" y="6"/>
                  </a:lnTo>
                  <a:lnTo>
                    <a:pt x="244" y="2"/>
                  </a:lnTo>
                  <a:lnTo>
                    <a:pt x="233" y="18"/>
                  </a:lnTo>
                  <a:lnTo>
                    <a:pt x="223" y="27"/>
                  </a:lnTo>
                  <a:lnTo>
                    <a:pt x="194" y="71"/>
                  </a:lnTo>
                  <a:lnTo>
                    <a:pt x="175" y="108"/>
                  </a:lnTo>
                  <a:lnTo>
                    <a:pt x="169" y="125"/>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53" name="Freeform 699"/>
            <p:cNvSpPr>
              <a:spLocks/>
            </p:cNvSpPr>
            <p:nvPr/>
          </p:nvSpPr>
          <p:spPr bwMode="auto">
            <a:xfrm>
              <a:off x="1692" y="3743"/>
              <a:ext cx="81" cy="185"/>
            </a:xfrm>
            <a:custGeom>
              <a:avLst/>
              <a:gdLst>
                <a:gd name="T0" fmla="*/ 81 w 81"/>
                <a:gd name="T1" fmla="*/ 14 h 185"/>
                <a:gd name="T2" fmla="*/ 81 w 81"/>
                <a:gd name="T3" fmla="*/ 23 h 185"/>
                <a:gd name="T4" fmla="*/ 81 w 81"/>
                <a:gd name="T5" fmla="*/ 42 h 185"/>
                <a:gd name="T6" fmla="*/ 79 w 81"/>
                <a:gd name="T7" fmla="*/ 58 h 185"/>
                <a:gd name="T8" fmla="*/ 69 w 81"/>
                <a:gd name="T9" fmla="*/ 67 h 185"/>
                <a:gd name="T10" fmla="*/ 63 w 81"/>
                <a:gd name="T11" fmla="*/ 75 h 185"/>
                <a:gd name="T12" fmla="*/ 57 w 81"/>
                <a:gd name="T13" fmla="*/ 92 h 185"/>
                <a:gd name="T14" fmla="*/ 54 w 81"/>
                <a:gd name="T15" fmla="*/ 106 h 185"/>
                <a:gd name="T16" fmla="*/ 44 w 81"/>
                <a:gd name="T17" fmla="*/ 127 h 185"/>
                <a:gd name="T18" fmla="*/ 36 w 81"/>
                <a:gd name="T19" fmla="*/ 142 h 185"/>
                <a:gd name="T20" fmla="*/ 17 w 81"/>
                <a:gd name="T21" fmla="*/ 173 h 185"/>
                <a:gd name="T22" fmla="*/ 7 w 81"/>
                <a:gd name="T23" fmla="*/ 185 h 185"/>
                <a:gd name="T24" fmla="*/ 0 w 81"/>
                <a:gd name="T25" fmla="*/ 185 h 185"/>
                <a:gd name="T26" fmla="*/ 2 w 81"/>
                <a:gd name="T27" fmla="*/ 177 h 185"/>
                <a:gd name="T28" fmla="*/ 2 w 81"/>
                <a:gd name="T29" fmla="*/ 158 h 185"/>
                <a:gd name="T30" fmla="*/ 2 w 81"/>
                <a:gd name="T31" fmla="*/ 148 h 185"/>
                <a:gd name="T32" fmla="*/ 0 w 81"/>
                <a:gd name="T33" fmla="*/ 137 h 185"/>
                <a:gd name="T34" fmla="*/ 15 w 81"/>
                <a:gd name="T35" fmla="*/ 119 h 185"/>
                <a:gd name="T36" fmla="*/ 32 w 81"/>
                <a:gd name="T37" fmla="*/ 92 h 185"/>
                <a:gd name="T38" fmla="*/ 42 w 81"/>
                <a:gd name="T39" fmla="*/ 66 h 185"/>
                <a:gd name="T40" fmla="*/ 48 w 81"/>
                <a:gd name="T41" fmla="*/ 48 h 185"/>
                <a:gd name="T42" fmla="*/ 54 w 81"/>
                <a:gd name="T43" fmla="*/ 31 h 185"/>
                <a:gd name="T44" fmla="*/ 63 w 81"/>
                <a:gd name="T45" fmla="*/ 17 h 185"/>
                <a:gd name="T46" fmla="*/ 79 w 81"/>
                <a:gd name="T47" fmla="*/ 0 h 185"/>
                <a:gd name="T48" fmla="*/ 81 w 81"/>
                <a:gd name="T49" fmla="*/ 14 h 1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81"/>
                <a:gd name="T76" fmla="*/ 0 h 185"/>
                <a:gd name="T77" fmla="*/ 81 w 81"/>
                <a:gd name="T78" fmla="*/ 185 h 1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81" h="185">
                  <a:moveTo>
                    <a:pt x="81" y="14"/>
                  </a:moveTo>
                  <a:lnTo>
                    <a:pt x="81" y="23"/>
                  </a:lnTo>
                  <a:lnTo>
                    <a:pt x="81" y="42"/>
                  </a:lnTo>
                  <a:lnTo>
                    <a:pt x="79" y="58"/>
                  </a:lnTo>
                  <a:lnTo>
                    <a:pt x="69" y="67"/>
                  </a:lnTo>
                  <a:lnTo>
                    <a:pt x="63" y="75"/>
                  </a:lnTo>
                  <a:lnTo>
                    <a:pt x="57" y="92"/>
                  </a:lnTo>
                  <a:lnTo>
                    <a:pt x="54" y="106"/>
                  </a:lnTo>
                  <a:lnTo>
                    <a:pt x="44" y="127"/>
                  </a:lnTo>
                  <a:lnTo>
                    <a:pt x="36" y="142"/>
                  </a:lnTo>
                  <a:lnTo>
                    <a:pt x="17" y="173"/>
                  </a:lnTo>
                  <a:lnTo>
                    <a:pt x="7" y="185"/>
                  </a:lnTo>
                  <a:lnTo>
                    <a:pt x="0" y="185"/>
                  </a:lnTo>
                  <a:lnTo>
                    <a:pt x="2" y="177"/>
                  </a:lnTo>
                  <a:lnTo>
                    <a:pt x="2" y="158"/>
                  </a:lnTo>
                  <a:lnTo>
                    <a:pt x="2" y="148"/>
                  </a:lnTo>
                  <a:lnTo>
                    <a:pt x="0" y="137"/>
                  </a:lnTo>
                  <a:lnTo>
                    <a:pt x="15" y="119"/>
                  </a:lnTo>
                  <a:lnTo>
                    <a:pt x="32" y="92"/>
                  </a:lnTo>
                  <a:lnTo>
                    <a:pt x="42" y="66"/>
                  </a:lnTo>
                  <a:lnTo>
                    <a:pt x="48" y="48"/>
                  </a:lnTo>
                  <a:lnTo>
                    <a:pt x="54" y="31"/>
                  </a:lnTo>
                  <a:lnTo>
                    <a:pt x="63" y="17"/>
                  </a:lnTo>
                  <a:lnTo>
                    <a:pt x="79" y="0"/>
                  </a:lnTo>
                  <a:lnTo>
                    <a:pt x="81" y="14"/>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54" name="Freeform 700"/>
            <p:cNvSpPr>
              <a:spLocks/>
            </p:cNvSpPr>
            <p:nvPr/>
          </p:nvSpPr>
          <p:spPr bwMode="auto">
            <a:xfrm>
              <a:off x="1503" y="3739"/>
              <a:ext cx="268" cy="146"/>
            </a:xfrm>
            <a:custGeom>
              <a:avLst/>
              <a:gdLst>
                <a:gd name="T0" fmla="*/ 18 w 268"/>
                <a:gd name="T1" fmla="*/ 118 h 146"/>
                <a:gd name="T2" fmla="*/ 19 w 268"/>
                <a:gd name="T3" fmla="*/ 112 h 146"/>
                <a:gd name="T4" fmla="*/ 37 w 268"/>
                <a:gd name="T5" fmla="*/ 89 h 146"/>
                <a:gd name="T6" fmla="*/ 62 w 268"/>
                <a:gd name="T7" fmla="*/ 48 h 146"/>
                <a:gd name="T8" fmla="*/ 79 w 268"/>
                <a:gd name="T9" fmla="*/ 14 h 146"/>
                <a:gd name="T10" fmla="*/ 77 w 268"/>
                <a:gd name="T11" fmla="*/ 14 h 146"/>
                <a:gd name="T12" fmla="*/ 98 w 268"/>
                <a:gd name="T13" fmla="*/ 4 h 146"/>
                <a:gd name="T14" fmla="*/ 116 w 268"/>
                <a:gd name="T15" fmla="*/ 0 h 146"/>
                <a:gd name="T16" fmla="*/ 143 w 268"/>
                <a:gd name="T17" fmla="*/ 0 h 146"/>
                <a:gd name="T18" fmla="*/ 171 w 268"/>
                <a:gd name="T19" fmla="*/ 6 h 146"/>
                <a:gd name="T20" fmla="*/ 193 w 268"/>
                <a:gd name="T21" fmla="*/ 10 h 146"/>
                <a:gd name="T22" fmla="*/ 216 w 268"/>
                <a:gd name="T23" fmla="*/ 12 h 146"/>
                <a:gd name="T24" fmla="*/ 245 w 268"/>
                <a:gd name="T25" fmla="*/ 10 h 146"/>
                <a:gd name="T26" fmla="*/ 268 w 268"/>
                <a:gd name="T27" fmla="*/ 4 h 146"/>
                <a:gd name="T28" fmla="*/ 252 w 268"/>
                <a:gd name="T29" fmla="*/ 21 h 146"/>
                <a:gd name="T30" fmla="*/ 243 w 268"/>
                <a:gd name="T31" fmla="*/ 35 h 146"/>
                <a:gd name="T32" fmla="*/ 237 w 268"/>
                <a:gd name="T33" fmla="*/ 52 h 146"/>
                <a:gd name="T34" fmla="*/ 231 w 268"/>
                <a:gd name="T35" fmla="*/ 70 h 146"/>
                <a:gd name="T36" fmla="*/ 221 w 268"/>
                <a:gd name="T37" fmla="*/ 96 h 146"/>
                <a:gd name="T38" fmla="*/ 204 w 268"/>
                <a:gd name="T39" fmla="*/ 123 h 146"/>
                <a:gd name="T40" fmla="*/ 189 w 268"/>
                <a:gd name="T41" fmla="*/ 141 h 146"/>
                <a:gd name="T42" fmla="*/ 160 w 268"/>
                <a:gd name="T43" fmla="*/ 137 h 146"/>
                <a:gd name="T44" fmla="*/ 139 w 268"/>
                <a:gd name="T45" fmla="*/ 135 h 146"/>
                <a:gd name="T46" fmla="*/ 116 w 268"/>
                <a:gd name="T47" fmla="*/ 137 h 146"/>
                <a:gd name="T48" fmla="*/ 93 w 268"/>
                <a:gd name="T49" fmla="*/ 141 h 146"/>
                <a:gd name="T50" fmla="*/ 58 w 268"/>
                <a:gd name="T51" fmla="*/ 146 h 146"/>
                <a:gd name="T52" fmla="*/ 25 w 268"/>
                <a:gd name="T53" fmla="*/ 146 h 146"/>
                <a:gd name="T54" fmla="*/ 0 w 268"/>
                <a:gd name="T55" fmla="*/ 141 h 146"/>
                <a:gd name="T56" fmla="*/ 18 w 268"/>
                <a:gd name="T57" fmla="*/ 118 h 14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268"/>
                <a:gd name="T88" fmla="*/ 0 h 146"/>
                <a:gd name="T89" fmla="*/ 268 w 268"/>
                <a:gd name="T90" fmla="*/ 146 h 146"/>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268" h="146">
                  <a:moveTo>
                    <a:pt x="18" y="118"/>
                  </a:moveTo>
                  <a:lnTo>
                    <a:pt x="19" y="112"/>
                  </a:lnTo>
                  <a:lnTo>
                    <a:pt x="37" y="89"/>
                  </a:lnTo>
                  <a:lnTo>
                    <a:pt x="62" y="48"/>
                  </a:lnTo>
                  <a:lnTo>
                    <a:pt x="79" y="14"/>
                  </a:lnTo>
                  <a:lnTo>
                    <a:pt x="77" y="14"/>
                  </a:lnTo>
                  <a:lnTo>
                    <a:pt x="98" y="4"/>
                  </a:lnTo>
                  <a:lnTo>
                    <a:pt x="116" y="0"/>
                  </a:lnTo>
                  <a:lnTo>
                    <a:pt x="143" y="0"/>
                  </a:lnTo>
                  <a:lnTo>
                    <a:pt x="171" y="6"/>
                  </a:lnTo>
                  <a:lnTo>
                    <a:pt x="193" y="10"/>
                  </a:lnTo>
                  <a:lnTo>
                    <a:pt x="216" y="12"/>
                  </a:lnTo>
                  <a:lnTo>
                    <a:pt x="245" y="10"/>
                  </a:lnTo>
                  <a:lnTo>
                    <a:pt x="268" y="4"/>
                  </a:lnTo>
                  <a:lnTo>
                    <a:pt x="252" y="21"/>
                  </a:lnTo>
                  <a:lnTo>
                    <a:pt x="243" y="35"/>
                  </a:lnTo>
                  <a:lnTo>
                    <a:pt x="237" y="52"/>
                  </a:lnTo>
                  <a:lnTo>
                    <a:pt x="231" y="70"/>
                  </a:lnTo>
                  <a:lnTo>
                    <a:pt x="221" y="96"/>
                  </a:lnTo>
                  <a:lnTo>
                    <a:pt x="204" y="123"/>
                  </a:lnTo>
                  <a:lnTo>
                    <a:pt x="189" y="141"/>
                  </a:lnTo>
                  <a:lnTo>
                    <a:pt x="160" y="137"/>
                  </a:lnTo>
                  <a:lnTo>
                    <a:pt x="139" y="135"/>
                  </a:lnTo>
                  <a:lnTo>
                    <a:pt x="116" y="137"/>
                  </a:lnTo>
                  <a:lnTo>
                    <a:pt x="93" y="141"/>
                  </a:lnTo>
                  <a:lnTo>
                    <a:pt x="58" y="146"/>
                  </a:lnTo>
                  <a:lnTo>
                    <a:pt x="25" y="146"/>
                  </a:lnTo>
                  <a:lnTo>
                    <a:pt x="0" y="141"/>
                  </a:lnTo>
                  <a:lnTo>
                    <a:pt x="18" y="11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55" name="Freeform 701"/>
            <p:cNvSpPr>
              <a:spLocks/>
            </p:cNvSpPr>
            <p:nvPr/>
          </p:nvSpPr>
          <p:spPr bwMode="auto">
            <a:xfrm>
              <a:off x="1692" y="3924"/>
              <a:ext cx="117" cy="15"/>
            </a:xfrm>
            <a:custGeom>
              <a:avLst/>
              <a:gdLst>
                <a:gd name="T0" fmla="*/ 7 w 117"/>
                <a:gd name="T1" fmla="*/ 4 h 15"/>
                <a:gd name="T2" fmla="*/ 115 w 117"/>
                <a:gd name="T3" fmla="*/ 0 h 15"/>
                <a:gd name="T4" fmla="*/ 115 w 117"/>
                <a:gd name="T5" fmla="*/ 0 h 15"/>
                <a:gd name="T6" fmla="*/ 117 w 117"/>
                <a:gd name="T7" fmla="*/ 13 h 15"/>
                <a:gd name="T8" fmla="*/ 107 w 117"/>
                <a:gd name="T9" fmla="*/ 15 h 15"/>
                <a:gd name="T10" fmla="*/ 96 w 117"/>
                <a:gd name="T11" fmla="*/ 15 h 15"/>
                <a:gd name="T12" fmla="*/ 38 w 117"/>
                <a:gd name="T13" fmla="*/ 15 h 15"/>
                <a:gd name="T14" fmla="*/ 21 w 117"/>
                <a:gd name="T15" fmla="*/ 15 h 15"/>
                <a:gd name="T16" fmla="*/ 0 w 117"/>
                <a:gd name="T17" fmla="*/ 13 h 15"/>
                <a:gd name="T18" fmla="*/ 7 w 117"/>
                <a:gd name="T19" fmla="*/ 4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5"/>
                <a:gd name="T32" fmla="*/ 117 w 117"/>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5">
                  <a:moveTo>
                    <a:pt x="7" y="4"/>
                  </a:moveTo>
                  <a:lnTo>
                    <a:pt x="115" y="0"/>
                  </a:lnTo>
                  <a:lnTo>
                    <a:pt x="117" y="13"/>
                  </a:lnTo>
                  <a:lnTo>
                    <a:pt x="107" y="15"/>
                  </a:lnTo>
                  <a:lnTo>
                    <a:pt x="96" y="15"/>
                  </a:lnTo>
                  <a:lnTo>
                    <a:pt x="38" y="15"/>
                  </a:lnTo>
                  <a:lnTo>
                    <a:pt x="21" y="15"/>
                  </a:lnTo>
                  <a:lnTo>
                    <a:pt x="0" y="13"/>
                  </a:lnTo>
                  <a:lnTo>
                    <a:pt x="7"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56" name="Freeform 702"/>
            <p:cNvSpPr>
              <a:spLocks/>
            </p:cNvSpPr>
            <p:nvPr/>
          </p:nvSpPr>
          <p:spPr bwMode="auto">
            <a:xfrm>
              <a:off x="1497" y="3874"/>
              <a:ext cx="197" cy="60"/>
            </a:xfrm>
            <a:custGeom>
              <a:avLst/>
              <a:gdLst>
                <a:gd name="T0" fmla="*/ 197 w 197"/>
                <a:gd name="T1" fmla="*/ 46 h 60"/>
                <a:gd name="T2" fmla="*/ 195 w 197"/>
                <a:gd name="T3" fmla="*/ 54 h 60"/>
                <a:gd name="T4" fmla="*/ 149 w 197"/>
                <a:gd name="T5" fmla="*/ 56 h 60"/>
                <a:gd name="T6" fmla="*/ 149 w 197"/>
                <a:gd name="T7" fmla="*/ 52 h 60"/>
                <a:gd name="T8" fmla="*/ 122 w 197"/>
                <a:gd name="T9" fmla="*/ 54 h 60"/>
                <a:gd name="T10" fmla="*/ 112 w 197"/>
                <a:gd name="T11" fmla="*/ 48 h 60"/>
                <a:gd name="T12" fmla="*/ 97 w 197"/>
                <a:gd name="T13" fmla="*/ 48 h 60"/>
                <a:gd name="T14" fmla="*/ 87 w 197"/>
                <a:gd name="T15" fmla="*/ 50 h 60"/>
                <a:gd name="T16" fmla="*/ 77 w 197"/>
                <a:gd name="T17" fmla="*/ 56 h 60"/>
                <a:gd name="T18" fmla="*/ 0 w 197"/>
                <a:gd name="T19" fmla="*/ 60 h 60"/>
                <a:gd name="T20" fmla="*/ 0 w 197"/>
                <a:gd name="T21" fmla="*/ 48 h 60"/>
                <a:gd name="T22" fmla="*/ 2 w 197"/>
                <a:gd name="T23" fmla="*/ 23 h 60"/>
                <a:gd name="T24" fmla="*/ 6 w 197"/>
                <a:gd name="T25" fmla="*/ 6 h 60"/>
                <a:gd name="T26" fmla="*/ 31 w 197"/>
                <a:gd name="T27" fmla="*/ 11 h 60"/>
                <a:gd name="T28" fmla="*/ 64 w 197"/>
                <a:gd name="T29" fmla="*/ 11 h 60"/>
                <a:gd name="T30" fmla="*/ 99 w 197"/>
                <a:gd name="T31" fmla="*/ 6 h 60"/>
                <a:gd name="T32" fmla="*/ 122 w 197"/>
                <a:gd name="T33" fmla="*/ 2 h 60"/>
                <a:gd name="T34" fmla="*/ 145 w 197"/>
                <a:gd name="T35" fmla="*/ 0 h 60"/>
                <a:gd name="T36" fmla="*/ 166 w 197"/>
                <a:gd name="T37" fmla="*/ 2 h 60"/>
                <a:gd name="T38" fmla="*/ 195 w 197"/>
                <a:gd name="T39" fmla="*/ 6 h 60"/>
                <a:gd name="T40" fmla="*/ 197 w 197"/>
                <a:gd name="T41" fmla="*/ 17 h 60"/>
                <a:gd name="T42" fmla="*/ 197 w 197"/>
                <a:gd name="T43" fmla="*/ 27 h 60"/>
                <a:gd name="T44" fmla="*/ 197 w 197"/>
                <a:gd name="T45" fmla="*/ 46 h 6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7"/>
                <a:gd name="T70" fmla="*/ 0 h 60"/>
                <a:gd name="T71" fmla="*/ 197 w 197"/>
                <a:gd name="T72" fmla="*/ 60 h 6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7" h="60">
                  <a:moveTo>
                    <a:pt x="197" y="46"/>
                  </a:moveTo>
                  <a:lnTo>
                    <a:pt x="195" y="54"/>
                  </a:lnTo>
                  <a:lnTo>
                    <a:pt x="149" y="56"/>
                  </a:lnTo>
                  <a:lnTo>
                    <a:pt x="149" y="52"/>
                  </a:lnTo>
                  <a:lnTo>
                    <a:pt x="122" y="54"/>
                  </a:lnTo>
                  <a:lnTo>
                    <a:pt x="112" y="48"/>
                  </a:lnTo>
                  <a:lnTo>
                    <a:pt x="97" y="48"/>
                  </a:lnTo>
                  <a:lnTo>
                    <a:pt x="87" y="50"/>
                  </a:lnTo>
                  <a:lnTo>
                    <a:pt x="77" y="56"/>
                  </a:lnTo>
                  <a:lnTo>
                    <a:pt x="0" y="60"/>
                  </a:lnTo>
                  <a:lnTo>
                    <a:pt x="0" y="48"/>
                  </a:lnTo>
                  <a:lnTo>
                    <a:pt x="2" y="23"/>
                  </a:lnTo>
                  <a:lnTo>
                    <a:pt x="6" y="6"/>
                  </a:lnTo>
                  <a:lnTo>
                    <a:pt x="31" y="11"/>
                  </a:lnTo>
                  <a:lnTo>
                    <a:pt x="64" y="11"/>
                  </a:lnTo>
                  <a:lnTo>
                    <a:pt x="99" y="6"/>
                  </a:lnTo>
                  <a:lnTo>
                    <a:pt x="122" y="2"/>
                  </a:lnTo>
                  <a:lnTo>
                    <a:pt x="145" y="0"/>
                  </a:lnTo>
                  <a:lnTo>
                    <a:pt x="166" y="2"/>
                  </a:lnTo>
                  <a:lnTo>
                    <a:pt x="195" y="6"/>
                  </a:lnTo>
                  <a:lnTo>
                    <a:pt x="197" y="17"/>
                  </a:lnTo>
                  <a:lnTo>
                    <a:pt x="197" y="27"/>
                  </a:lnTo>
                  <a:lnTo>
                    <a:pt x="197" y="46"/>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57" name="Freeform 703"/>
            <p:cNvSpPr>
              <a:spLocks noEditPoints="1"/>
            </p:cNvSpPr>
            <p:nvPr/>
          </p:nvSpPr>
          <p:spPr bwMode="auto">
            <a:xfrm>
              <a:off x="1497" y="3918"/>
              <a:ext cx="485" cy="198"/>
            </a:xfrm>
            <a:custGeom>
              <a:avLst/>
              <a:gdLst>
                <a:gd name="T0" fmla="*/ 110 w 485"/>
                <a:gd name="T1" fmla="*/ 168 h 198"/>
                <a:gd name="T2" fmla="*/ 124 w 485"/>
                <a:gd name="T3" fmla="*/ 154 h 198"/>
                <a:gd name="T4" fmla="*/ 129 w 485"/>
                <a:gd name="T5" fmla="*/ 127 h 198"/>
                <a:gd name="T6" fmla="*/ 112 w 485"/>
                <a:gd name="T7" fmla="*/ 108 h 198"/>
                <a:gd name="T8" fmla="*/ 87 w 485"/>
                <a:gd name="T9" fmla="*/ 116 h 198"/>
                <a:gd name="T10" fmla="*/ 68 w 485"/>
                <a:gd name="T11" fmla="*/ 131 h 198"/>
                <a:gd name="T12" fmla="*/ 72 w 485"/>
                <a:gd name="T13" fmla="*/ 156 h 198"/>
                <a:gd name="T14" fmla="*/ 89 w 485"/>
                <a:gd name="T15" fmla="*/ 164 h 198"/>
                <a:gd name="T16" fmla="*/ 97 w 485"/>
                <a:gd name="T17" fmla="*/ 171 h 198"/>
                <a:gd name="T18" fmla="*/ 195 w 485"/>
                <a:gd name="T19" fmla="*/ 19 h 198"/>
                <a:gd name="T20" fmla="*/ 233 w 485"/>
                <a:gd name="T21" fmla="*/ 21 h 198"/>
                <a:gd name="T22" fmla="*/ 302 w 485"/>
                <a:gd name="T23" fmla="*/ 21 h 198"/>
                <a:gd name="T24" fmla="*/ 310 w 485"/>
                <a:gd name="T25" fmla="*/ 6 h 198"/>
                <a:gd name="T26" fmla="*/ 483 w 485"/>
                <a:gd name="T27" fmla="*/ 0 h 198"/>
                <a:gd name="T28" fmla="*/ 479 w 485"/>
                <a:gd name="T29" fmla="*/ 85 h 198"/>
                <a:gd name="T30" fmla="*/ 470 w 485"/>
                <a:gd name="T31" fmla="*/ 150 h 198"/>
                <a:gd name="T32" fmla="*/ 478 w 485"/>
                <a:gd name="T33" fmla="*/ 198 h 198"/>
                <a:gd name="T34" fmla="*/ 378 w 485"/>
                <a:gd name="T35" fmla="*/ 191 h 198"/>
                <a:gd name="T36" fmla="*/ 189 w 485"/>
                <a:gd name="T37" fmla="*/ 185 h 198"/>
                <a:gd name="T38" fmla="*/ 6 w 485"/>
                <a:gd name="T39" fmla="*/ 198 h 198"/>
                <a:gd name="T40" fmla="*/ 12 w 485"/>
                <a:gd name="T41" fmla="*/ 139 h 198"/>
                <a:gd name="T42" fmla="*/ 6 w 485"/>
                <a:gd name="T43" fmla="*/ 87 h 198"/>
                <a:gd name="T44" fmla="*/ 0 w 485"/>
                <a:gd name="T45" fmla="*/ 16 h 198"/>
                <a:gd name="T46" fmla="*/ 77 w 485"/>
                <a:gd name="T47" fmla="*/ 12 h 198"/>
                <a:gd name="T48" fmla="*/ 72 w 485"/>
                <a:gd name="T49" fmla="*/ 23 h 198"/>
                <a:gd name="T50" fmla="*/ 77 w 485"/>
                <a:gd name="T51" fmla="*/ 50 h 198"/>
                <a:gd name="T52" fmla="*/ 99 w 485"/>
                <a:gd name="T53" fmla="*/ 66 h 198"/>
                <a:gd name="T54" fmla="*/ 120 w 485"/>
                <a:gd name="T55" fmla="*/ 58 h 198"/>
                <a:gd name="T56" fmla="*/ 124 w 485"/>
                <a:gd name="T57" fmla="*/ 48 h 198"/>
                <a:gd name="T58" fmla="*/ 129 w 485"/>
                <a:gd name="T59" fmla="*/ 33 h 198"/>
                <a:gd name="T60" fmla="*/ 124 w 485"/>
                <a:gd name="T61" fmla="*/ 12 h 198"/>
                <a:gd name="T62" fmla="*/ 122 w 485"/>
                <a:gd name="T63" fmla="*/ 10 h 198"/>
                <a:gd name="T64" fmla="*/ 149 w 485"/>
                <a:gd name="T65" fmla="*/ 12 h 198"/>
                <a:gd name="T66" fmla="*/ 195 w 485"/>
                <a:gd name="T67" fmla="*/ 19 h 19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85"/>
                <a:gd name="T103" fmla="*/ 0 h 198"/>
                <a:gd name="T104" fmla="*/ 485 w 485"/>
                <a:gd name="T105" fmla="*/ 198 h 19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85" h="198">
                  <a:moveTo>
                    <a:pt x="104" y="171"/>
                  </a:moveTo>
                  <a:lnTo>
                    <a:pt x="110" y="168"/>
                  </a:lnTo>
                  <a:lnTo>
                    <a:pt x="120" y="162"/>
                  </a:lnTo>
                  <a:lnTo>
                    <a:pt x="124" y="154"/>
                  </a:lnTo>
                  <a:lnTo>
                    <a:pt x="129" y="139"/>
                  </a:lnTo>
                  <a:lnTo>
                    <a:pt x="129" y="127"/>
                  </a:lnTo>
                  <a:lnTo>
                    <a:pt x="122" y="114"/>
                  </a:lnTo>
                  <a:lnTo>
                    <a:pt x="112" y="108"/>
                  </a:lnTo>
                  <a:lnTo>
                    <a:pt x="97" y="110"/>
                  </a:lnTo>
                  <a:lnTo>
                    <a:pt x="87" y="116"/>
                  </a:lnTo>
                  <a:lnTo>
                    <a:pt x="76" y="123"/>
                  </a:lnTo>
                  <a:lnTo>
                    <a:pt x="68" y="131"/>
                  </a:lnTo>
                  <a:lnTo>
                    <a:pt x="68" y="146"/>
                  </a:lnTo>
                  <a:lnTo>
                    <a:pt x="72" y="156"/>
                  </a:lnTo>
                  <a:lnTo>
                    <a:pt x="81" y="162"/>
                  </a:lnTo>
                  <a:lnTo>
                    <a:pt x="89" y="164"/>
                  </a:lnTo>
                  <a:lnTo>
                    <a:pt x="93" y="168"/>
                  </a:lnTo>
                  <a:lnTo>
                    <a:pt x="97" y="171"/>
                  </a:lnTo>
                  <a:lnTo>
                    <a:pt x="104" y="171"/>
                  </a:lnTo>
                  <a:close/>
                  <a:moveTo>
                    <a:pt x="195" y="19"/>
                  </a:moveTo>
                  <a:lnTo>
                    <a:pt x="216" y="21"/>
                  </a:lnTo>
                  <a:lnTo>
                    <a:pt x="233" y="21"/>
                  </a:lnTo>
                  <a:lnTo>
                    <a:pt x="291" y="21"/>
                  </a:lnTo>
                  <a:lnTo>
                    <a:pt x="302" y="21"/>
                  </a:lnTo>
                  <a:lnTo>
                    <a:pt x="312" y="19"/>
                  </a:lnTo>
                  <a:lnTo>
                    <a:pt x="310" y="6"/>
                  </a:lnTo>
                  <a:lnTo>
                    <a:pt x="483" y="0"/>
                  </a:lnTo>
                  <a:lnTo>
                    <a:pt x="485" y="31"/>
                  </a:lnTo>
                  <a:lnTo>
                    <a:pt x="479" y="85"/>
                  </a:lnTo>
                  <a:lnTo>
                    <a:pt x="472" y="118"/>
                  </a:lnTo>
                  <a:lnTo>
                    <a:pt x="470" y="150"/>
                  </a:lnTo>
                  <a:lnTo>
                    <a:pt x="472" y="171"/>
                  </a:lnTo>
                  <a:lnTo>
                    <a:pt x="478" y="198"/>
                  </a:lnTo>
                  <a:lnTo>
                    <a:pt x="422" y="193"/>
                  </a:lnTo>
                  <a:lnTo>
                    <a:pt x="378" y="191"/>
                  </a:lnTo>
                  <a:lnTo>
                    <a:pt x="272" y="185"/>
                  </a:lnTo>
                  <a:lnTo>
                    <a:pt x="189" y="185"/>
                  </a:lnTo>
                  <a:lnTo>
                    <a:pt x="87" y="191"/>
                  </a:lnTo>
                  <a:lnTo>
                    <a:pt x="6" y="198"/>
                  </a:lnTo>
                  <a:lnTo>
                    <a:pt x="10" y="166"/>
                  </a:lnTo>
                  <a:lnTo>
                    <a:pt x="12" y="139"/>
                  </a:lnTo>
                  <a:lnTo>
                    <a:pt x="10" y="108"/>
                  </a:lnTo>
                  <a:lnTo>
                    <a:pt x="6" y="87"/>
                  </a:lnTo>
                  <a:lnTo>
                    <a:pt x="2" y="39"/>
                  </a:lnTo>
                  <a:lnTo>
                    <a:pt x="0" y="16"/>
                  </a:lnTo>
                  <a:lnTo>
                    <a:pt x="77" y="12"/>
                  </a:lnTo>
                  <a:lnTo>
                    <a:pt x="76" y="12"/>
                  </a:lnTo>
                  <a:lnTo>
                    <a:pt x="72" y="23"/>
                  </a:lnTo>
                  <a:lnTo>
                    <a:pt x="74" y="37"/>
                  </a:lnTo>
                  <a:lnTo>
                    <a:pt x="77" y="50"/>
                  </a:lnTo>
                  <a:lnTo>
                    <a:pt x="87" y="62"/>
                  </a:lnTo>
                  <a:lnTo>
                    <a:pt x="99" y="66"/>
                  </a:lnTo>
                  <a:lnTo>
                    <a:pt x="112" y="64"/>
                  </a:lnTo>
                  <a:lnTo>
                    <a:pt x="120" y="58"/>
                  </a:lnTo>
                  <a:lnTo>
                    <a:pt x="124" y="48"/>
                  </a:lnTo>
                  <a:lnTo>
                    <a:pt x="126" y="44"/>
                  </a:lnTo>
                  <a:lnTo>
                    <a:pt x="129" y="33"/>
                  </a:lnTo>
                  <a:lnTo>
                    <a:pt x="129" y="21"/>
                  </a:lnTo>
                  <a:lnTo>
                    <a:pt x="124" y="12"/>
                  </a:lnTo>
                  <a:lnTo>
                    <a:pt x="124" y="10"/>
                  </a:lnTo>
                  <a:lnTo>
                    <a:pt x="122" y="10"/>
                  </a:lnTo>
                  <a:lnTo>
                    <a:pt x="149" y="8"/>
                  </a:lnTo>
                  <a:lnTo>
                    <a:pt x="149" y="12"/>
                  </a:lnTo>
                  <a:lnTo>
                    <a:pt x="195" y="10"/>
                  </a:lnTo>
                  <a:lnTo>
                    <a:pt x="195" y="1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58" name="Freeform 704"/>
            <p:cNvSpPr>
              <a:spLocks/>
            </p:cNvSpPr>
            <p:nvPr/>
          </p:nvSpPr>
          <p:spPr bwMode="auto">
            <a:xfrm>
              <a:off x="1421" y="3857"/>
              <a:ext cx="100" cy="78"/>
            </a:xfrm>
            <a:custGeom>
              <a:avLst/>
              <a:gdLst>
                <a:gd name="T0" fmla="*/ 86 w 100"/>
                <a:gd name="T1" fmla="*/ 3 h 78"/>
                <a:gd name="T2" fmla="*/ 92 w 100"/>
                <a:gd name="T3" fmla="*/ 2 h 78"/>
                <a:gd name="T4" fmla="*/ 100 w 100"/>
                <a:gd name="T5" fmla="*/ 0 h 78"/>
                <a:gd name="T6" fmla="*/ 82 w 100"/>
                <a:gd name="T7" fmla="*/ 23 h 78"/>
                <a:gd name="T8" fmla="*/ 78 w 100"/>
                <a:gd name="T9" fmla="*/ 40 h 78"/>
                <a:gd name="T10" fmla="*/ 76 w 100"/>
                <a:gd name="T11" fmla="*/ 65 h 78"/>
                <a:gd name="T12" fmla="*/ 76 w 100"/>
                <a:gd name="T13" fmla="*/ 77 h 78"/>
                <a:gd name="T14" fmla="*/ 55 w 100"/>
                <a:gd name="T15" fmla="*/ 77 h 78"/>
                <a:gd name="T16" fmla="*/ 55 w 100"/>
                <a:gd name="T17" fmla="*/ 77 h 78"/>
                <a:gd name="T18" fmla="*/ 0 w 100"/>
                <a:gd name="T19" fmla="*/ 78 h 78"/>
                <a:gd name="T20" fmla="*/ 36 w 100"/>
                <a:gd name="T21" fmla="*/ 2 h 78"/>
                <a:gd name="T22" fmla="*/ 55 w 100"/>
                <a:gd name="T23" fmla="*/ 2 h 78"/>
                <a:gd name="T24" fmla="*/ 71 w 100"/>
                <a:gd name="T25" fmla="*/ 3 h 78"/>
                <a:gd name="T26" fmla="*/ 86 w 100"/>
                <a:gd name="T27" fmla="*/ 3 h 7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00"/>
                <a:gd name="T43" fmla="*/ 0 h 78"/>
                <a:gd name="T44" fmla="*/ 100 w 100"/>
                <a:gd name="T45" fmla="*/ 78 h 7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00" h="78">
                  <a:moveTo>
                    <a:pt x="86" y="3"/>
                  </a:moveTo>
                  <a:lnTo>
                    <a:pt x="92" y="2"/>
                  </a:lnTo>
                  <a:lnTo>
                    <a:pt x="100" y="0"/>
                  </a:lnTo>
                  <a:lnTo>
                    <a:pt x="82" y="23"/>
                  </a:lnTo>
                  <a:lnTo>
                    <a:pt x="78" y="40"/>
                  </a:lnTo>
                  <a:lnTo>
                    <a:pt x="76" y="65"/>
                  </a:lnTo>
                  <a:lnTo>
                    <a:pt x="76" y="77"/>
                  </a:lnTo>
                  <a:lnTo>
                    <a:pt x="55" y="77"/>
                  </a:lnTo>
                  <a:lnTo>
                    <a:pt x="0" y="78"/>
                  </a:lnTo>
                  <a:lnTo>
                    <a:pt x="36" y="2"/>
                  </a:lnTo>
                  <a:lnTo>
                    <a:pt x="55" y="2"/>
                  </a:lnTo>
                  <a:lnTo>
                    <a:pt x="71" y="3"/>
                  </a:lnTo>
                  <a:lnTo>
                    <a:pt x="86" y="3"/>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59" name="Freeform 705"/>
            <p:cNvSpPr>
              <a:spLocks/>
            </p:cNvSpPr>
            <p:nvPr/>
          </p:nvSpPr>
          <p:spPr bwMode="auto">
            <a:xfrm>
              <a:off x="1280" y="3855"/>
              <a:ext cx="223" cy="152"/>
            </a:xfrm>
            <a:custGeom>
              <a:avLst/>
              <a:gdLst>
                <a:gd name="T0" fmla="*/ 166 w 223"/>
                <a:gd name="T1" fmla="*/ 9 h 152"/>
                <a:gd name="T2" fmla="*/ 171 w 223"/>
                <a:gd name="T3" fmla="*/ 4 h 152"/>
                <a:gd name="T4" fmla="*/ 177 w 223"/>
                <a:gd name="T5" fmla="*/ 4 h 152"/>
                <a:gd name="T6" fmla="*/ 177 w 223"/>
                <a:gd name="T7" fmla="*/ 4 h 152"/>
                <a:gd name="T8" fmla="*/ 141 w 223"/>
                <a:gd name="T9" fmla="*/ 80 h 152"/>
                <a:gd name="T10" fmla="*/ 196 w 223"/>
                <a:gd name="T11" fmla="*/ 79 h 152"/>
                <a:gd name="T12" fmla="*/ 196 w 223"/>
                <a:gd name="T13" fmla="*/ 79 h 152"/>
                <a:gd name="T14" fmla="*/ 217 w 223"/>
                <a:gd name="T15" fmla="*/ 79 h 152"/>
                <a:gd name="T16" fmla="*/ 219 w 223"/>
                <a:gd name="T17" fmla="*/ 102 h 152"/>
                <a:gd name="T18" fmla="*/ 223 w 223"/>
                <a:gd name="T19" fmla="*/ 150 h 152"/>
                <a:gd name="T20" fmla="*/ 210 w 223"/>
                <a:gd name="T21" fmla="*/ 152 h 152"/>
                <a:gd name="T22" fmla="*/ 200 w 223"/>
                <a:gd name="T23" fmla="*/ 152 h 152"/>
                <a:gd name="T24" fmla="*/ 185 w 223"/>
                <a:gd name="T25" fmla="*/ 152 h 152"/>
                <a:gd name="T26" fmla="*/ 171 w 223"/>
                <a:gd name="T27" fmla="*/ 150 h 152"/>
                <a:gd name="T28" fmla="*/ 160 w 223"/>
                <a:gd name="T29" fmla="*/ 144 h 152"/>
                <a:gd name="T30" fmla="*/ 152 w 223"/>
                <a:gd name="T31" fmla="*/ 142 h 152"/>
                <a:gd name="T32" fmla="*/ 141 w 223"/>
                <a:gd name="T33" fmla="*/ 144 h 152"/>
                <a:gd name="T34" fmla="*/ 133 w 223"/>
                <a:gd name="T35" fmla="*/ 146 h 152"/>
                <a:gd name="T36" fmla="*/ 125 w 223"/>
                <a:gd name="T37" fmla="*/ 148 h 152"/>
                <a:gd name="T38" fmla="*/ 117 w 223"/>
                <a:gd name="T39" fmla="*/ 150 h 152"/>
                <a:gd name="T40" fmla="*/ 100 w 223"/>
                <a:gd name="T41" fmla="*/ 148 h 152"/>
                <a:gd name="T42" fmla="*/ 89 w 223"/>
                <a:gd name="T43" fmla="*/ 148 h 152"/>
                <a:gd name="T44" fmla="*/ 52 w 223"/>
                <a:gd name="T45" fmla="*/ 146 h 152"/>
                <a:gd name="T46" fmla="*/ 27 w 223"/>
                <a:gd name="T47" fmla="*/ 150 h 152"/>
                <a:gd name="T48" fmla="*/ 23 w 223"/>
                <a:gd name="T49" fmla="*/ 148 h 152"/>
                <a:gd name="T50" fmla="*/ 19 w 223"/>
                <a:gd name="T51" fmla="*/ 146 h 152"/>
                <a:gd name="T52" fmla="*/ 17 w 223"/>
                <a:gd name="T53" fmla="*/ 140 h 152"/>
                <a:gd name="T54" fmla="*/ 17 w 223"/>
                <a:gd name="T55" fmla="*/ 129 h 152"/>
                <a:gd name="T56" fmla="*/ 10 w 223"/>
                <a:gd name="T57" fmla="*/ 117 h 152"/>
                <a:gd name="T58" fmla="*/ 10 w 223"/>
                <a:gd name="T59" fmla="*/ 117 h 152"/>
                <a:gd name="T60" fmla="*/ 2 w 223"/>
                <a:gd name="T61" fmla="*/ 102 h 152"/>
                <a:gd name="T62" fmla="*/ 0 w 223"/>
                <a:gd name="T63" fmla="*/ 84 h 152"/>
                <a:gd name="T64" fmla="*/ 6 w 223"/>
                <a:gd name="T65" fmla="*/ 63 h 152"/>
                <a:gd name="T66" fmla="*/ 8 w 223"/>
                <a:gd name="T67" fmla="*/ 48 h 152"/>
                <a:gd name="T68" fmla="*/ 14 w 223"/>
                <a:gd name="T69" fmla="*/ 30 h 152"/>
                <a:gd name="T70" fmla="*/ 14 w 223"/>
                <a:gd name="T71" fmla="*/ 29 h 152"/>
                <a:gd name="T72" fmla="*/ 16 w 223"/>
                <a:gd name="T73" fmla="*/ 19 h 152"/>
                <a:gd name="T74" fmla="*/ 17 w 223"/>
                <a:gd name="T75" fmla="*/ 5 h 152"/>
                <a:gd name="T76" fmla="*/ 21 w 223"/>
                <a:gd name="T77" fmla="*/ 4 h 152"/>
                <a:gd name="T78" fmla="*/ 25 w 223"/>
                <a:gd name="T79" fmla="*/ 0 h 152"/>
                <a:gd name="T80" fmla="*/ 27 w 223"/>
                <a:gd name="T81" fmla="*/ 2 h 152"/>
                <a:gd name="T82" fmla="*/ 42 w 223"/>
                <a:gd name="T83" fmla="*/ 4 h 152"/>
                <a:gd name="T84" fmla="*/ 60 w 223"/>
                <a:gd name="T85" fmla="*/ 4 h 152"/>
                <a:gd name="T86" fmla="*/ 73 w 223"/>
                <a:gd name="T87" fmla="*/ 4 h 152"/>
                <a:gd name="T88" fmla="*/ 91 w 223"/>
                <a:gd name="T89" fmla="*/ 0 h 152"/>
                <a:gd name="T90" fmla="*/ 102 w 223"/>
                <a:gd name="T91" fmla="*/ 0 h 152"/>
                <a:gd name="T92" fmla="*/ 119 w 223"/>
                <a:gd name="T93" fmla="*/ 2 h 152"/>
                <a:gd name="T94" fmla="*/ 125 w 223"/>
                <a:gd name="T95" fmla="*/ 7 h 152"/>
                <a:gd name="T96" fmla="*/ 133 w 223"/>
                <a:gd name="T97" fmla="*/ 13 h 152"/>
                <a:gd name="T98" fmla="*/ 144 w 223"/>
                <a:gd name="T99" fmla="*/ 15 h 152"/>
                <a:gd name="T100" fmla="*/ 160 w 223"/>
                <a:gd name="T101" fmla="*/ 13 h 152"/>
                <a:gd name="T102" fmla="*/ 166 w 223"/>
                <a:gd name="T103" fmla="*/ 9 h 1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23"/>
                <a:gd name="T157" fmla="*/ 0 h 152"/>
                <a:gd name="T158" fmla="*/ 223 w 223"/>
                <a:gd name="T159" fmla="*/ 152 h 1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23" h="152">
                  <a:moveTo>
                    <a:pt x="166" y="9"/>
                  </a:moveTo>
                  <a:lnTo>
                    <a:pt x="171" y="4"/>
                  </a:lnTo>
                  <a:lnTo>
                    <a:pt x="177" y="4"/>
                  </a:lnTo>
                  <a:lnTo>
                    <a:pt x="141" y="80"/>
                  </a:lnTo>
                  <a:lnTo>
                    <a:pt x="196" y="79"/>
                  </a:lnTo>
                  <a:lnTo>
                    <a:pt x="217" y="79"/>
                  </a:lnTo>
                  <a:lnTo>
                    <a:pt x="219" y="102"/>
                  </a:lnTo>
                  <a:lnTo>
                    <a:pt x="223" y="150"/>
                  </a:lnTo>
                  <a:lnTo>
                    <a:pt x="210" y="152"/>
                  </a:lnTo>
                  <a:lnTo>
                    <a:pt x="200" y="152"/>
                  </a:lnTo>
                  <a:lnTo>
                    <a:pt x="185" y="152"/>
                  </a:lnTo>
                  <a:lnTo>
                    <a:pt x="171" y="150"/>
                  </a:lnTo>
                  <a:lnTo>
                    <a:pt x="160" y="144"/>
                  </a:lnTo>
                  <a:lnTo>
                    <a:pt x="152" y="142"/>
                  </a:lnTo>
                  <a:lnTo>
                    <a:pt x="141" y="144"/>
                  </a:lnTo>
                  <a:lnTo>
                    <a:pt x="133" y="146"/>
                  </a:lnTo>
                  <a:lnTo>
                    <a:pt x="125" y="148"/>
                  </a:lnTo>
                  <a:lnTo>
                    <a:pt x="117" y="150"/>
                  </a:lnTo>
                  <a:lnTo>
                    <a:pt x="100" y="148"/>
                  </a:lnTo>
                  <a:lnTo>
                    <a:pt x="89" y="148"/>
                  </a:lnTo>
                  <a:lnTo>
                    <a:pt x="52" y="146"/>
                  </a:lnTo>
                  <a:lnTo>
                    <a:pt x="27" y="150"/>
                  </a:lnTo>
                  <a:lnTo>
                    <a:pt x="23" y="148"/>
                  </a:lnTo>
                  <a:lnTo>
                    <a:pt x="19" y="146"/>
                  </a:lnTo>
                  <a:lnTo>
                    <a:pt x="17" y="140"/>
                  </a:lnTo>
                  <a:lnTo>
                    <a:pt x="17" y="129"/>
                  </a:lnTo>
                  <a:lnTo>
                    <a:pt x="10" y="117"/>
                  </a:lnTo>
                  <a:lnTo>
                    <a:pt x="2" y="102"/>
                  </a:lnTo>
                  <a:lnTo>
                    <a:pt x="0" y="84"/>
                  </a:lnTo>
                  <a:lnTo>
                    <a:pt x="6" y="63"/>
                  </a:lnTo>
                  <a:lnTo>
                    <a:pt x="8" y="48"/>
                  </a:lnTo>
                  <a:lnTo>
                    <a:pt x="14" y="30"/>
                  </a:lnTo>
                  <a:lnTo>
                    <a:pt x="14" y="29"/>
                  </a:lnTo>
                  <a:lnTo>
                    <a:pt x="16" y="19"/>
                  </a:lnTo>
                  <a:lnTo>
                    <a:pt x="17" y="5"/>
                  </a:lnTo>
                  <a:lnTo>
                    <a:pt x="21" y="4"/>
                  </a:lnTo>
                  <a:lnTo>
                    <a:pt x="25" y="0"/>
                  </a:lnTo>
                  <a:lnTo>
                    <a:pt x="27" y="2"/>
                  </a:lnTo>
                  <a:lnTo>
                    <a:pt x="42" y="4"/>
                  </a:lnTo>
                  <a:lnTo>
                    <a:pt x="60" y="4"/>
                  </a:lnTo>
                  <a:lnTo>
                    <a:pt x="73" y="4"/>
                  </a:lnTo>
                  <a:lnTo>
                    <a:pt x="91" y="0"/>
                  </a:lnTo>
                  <a:lnTo>
                    <a:pt x="102" y="0"/>
                  </a:lnTo>
                  <a:lnTo>
                    <a:pt x="119" y="2"/>
                  </a:lnTo>
                  <a:lnTo>
                    <a:pt x="125" y="7"/>
                  </a:lnTo>
                  <a:lnTo>
                    <a:pt x="133" y="13"/>
                  </a:lnTo>
                  <a:lnTo>
                    <a:pt x="144" y="15"/>
                  </a:lnTo>
                  <a:lnTo>
                    <a:pt x="160" y="13"/>
                  </a:lnTo>
                  <a:lnTo>
                    <a:pt x="166" y="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60" name="Freeform 706"/>
            <p:cNvSpPr>
              <a:spLocks/>
            </p:cNvSpPr>
            <p:nvPr/>
          </p:nvSpPr>
          <p:spPr bwMode="auto">
            <a:xfrm>
              <a:off x="1149" y="3882"/>
              <a:ext cx="145" cy="92"/>
            </a:xfrm>
            <a:custGeom>
              <a:avLst/>
              <a:gdLst>
                <a:gd name="T0" fmla="*/ 123 w 145"/>
                <a:gd name="T1" fmla="*/ 5 h 92"/>
                <a:gd name="T2" fmla="*/ 145 w 145"/>
                <a:gd name="T3" fmla="*/ 2 h 92"/>
                <a:gd name="T4" fmla="*/ 145 w 145"/>
                <a:gd name="T5" fmla="*/ 2 h 92"/>
                <a:gd name="T6" fmla="*/ 145 w 145"/>
                <a:gd name="T7" fmla="*/ 3 h 92"/>
                <a:gd name="T8" fmla="*/ 139 w 145"/>
                <a:gd name="T9" fmla="*/ 21 h 92"/>
                <a:gd name="T10" fmla="*/ 137 w 145"/>
                <a:gd name="T11" fmla="*/ 36 h 92"/>
                <a:gd name="T12" fmla="*/ 131 w 145"/>
                <a:gd name="T13" fmla="*/ 57 h 92"/>
                <a:gd name="T14" fmla="*/ 133 w 145"/>
                <a:gd name="T15" fmla="*/ 75 h 92"/>
                <a:gd name="T16" fmla="*/ 141 w 145"/>
                <a:gd name="T17" fmla="*/ 90 h 92"/>
                <a:gd name="T18" fmla="*/ 141 w 145"/>
                <a:gd name="T19" fmla="*/ 90 h 92"/>
                <a:gd name="T20" fmla="*/ 122 w 145"/>
                <a:gd name="T21" fmla="*/ 92 h 92"/>
                <a:gd name="T22" fmla="*/ 97 w 145"/>
                <a:gd name="T23" fmla="*/ 92 h 92"/>
                <a:gd name="T24" fmla="*/ 77 w 145"/>
                <a:gd name="T25" fmla="*/ 92 h 92"/>
                <a:gd name="T26" fmla="*/ 52 w 145"/>
                <a:gd name="T27" fmla="*/ 90 h 92"/>
                <a:gd name="T28" fmla="*/ 37 w 145"/>
                <a:gd name="T29" fmla="*/ 90 h 92"/>
                <a:gd name="T30" fmla="*/ 20 w 145"/>
                <a:gd name="T31" fmla="*/ 92 h 92"/>
                <a:gd name="T32" fmla="*/ 12 w 145"/>
                <a:gd name="T33" fmla="*/ 88 h 92"/>
                <a:gd name="T34" fmla="*/ 8 w 145"/>
                <a:gd name="T35" fmla="*/ 82 h 92"/>
                <a:gd name="T36" fmla="*/ 2 w 145"/>
                <a:gd name="T37" fmla="*/ 73 h 92"/>
                <a:gd name="T38" fmla="*/ 0 w 145"/>
                <a:gd name="T39" fmla="*/ 57 h 92"/>
                <a:gd name="T40" fmla="*/ 0 w 145"/>
                <a:gd name="T41" fmla="*/ 40 h 92"/>
                <a:gd name="T42" fmla="*/ 2 w 145"/>
                <a:gd name="T43" fmla="*/ 28 h 92"/>
                <a:gd name="T44" fmla="*/ 4 w 145"/>
                <a:gd name="T45" fmla="*/ 15 h 92"/>
                <a:gd name="T46" fmla="*/ 10 w 145"/>
                <a:gd name="T47" fmla="*/ 7 h 92"/>
                <a:gd name="T48" fmla="*/ 20 w 145"/>
                <a:gd name="T49" fmla="*/ 3 h 92"/>
                <a:gd name="T50" fmla="*/ 37 w 145"/>
                <a:gd name="T51" fmla="*/ 0 h 92"/>
                <a:gd name="T52" fmla="*/ 58 w 145"/>
                <a:gd name="T53" fmla="*/ 2 h 92"/>
                <a:gd name="T54" fmla="*/ 79 w 145"/>
                <a:gd name="T55" fmla="*/ 3 h 92"/>
                <a:gd name="T56" fmla="*/ 106 w 145"/>
                <a:gd name="T57" fmla="*/ 7 h 92"/>
                <a:gd name="T58" fmla="*/ 123 w 145"/>
                <a:gd name="T59" fmla="*/ 5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5"/>
                <a:gd name="T91" fmla="*/ 0 h 92"/>
                <a:gd name="T92" fmla="*/ 145 w 145"/>
                <a:gd name="T93" fmla="*/ 92 h 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5" h="92">
                  <a:moveTo>
                    <a:pt x="123" y="5"/>
                  </a:moveTo>
                  <a:lnTo>
                    <a:pt x="145" y="2"/>
                  </a:lnTo>
                  <a:lnTo>
                    <a:pt x="145" y="3"/>
                  </a:lnTo>
                  <a:lnTo>
                    <a:pt x="139" y="21"/>
                  </a:lnTo>
                  <a:lnTo>
                    <a:pt x="137" y="36"/>
                  </a:lnTo>
                  <a:lnTo>
                    <a:pt x="131" y="57"/>
                  </a:lnTo>
                  <a:lnTo>
                    <a:pt x="133" y="75"/>
                  </a:lnTo>
                  <a:lnTo>
                    <a:pt x="141" y="90"/>
                  </a:lnTo>
                  <a:lnTo>
                    <a:pt x="122" y="92"/>
                  </a:lnTo>
                  <a:lnTo>
                    <a:pt x="97" y="92"/>
                  </a:lnTo>
                  <a:lnTo>
                    <a:pt x="77" y="92"/>
                  </a:lnTo>
                  <a:lnTo>
                    <a:pt x="52" y="90"/>
                  </a:lnTo>
                  <a:lnTo>
                    <a:pt x="37" y="90"/>
                  </a:lnTo>
                  <a:lnTo>
                    <a:pt x="20" y="92"/>
                  </a:lnTo>
                  <a:lnTo>
                    <a:pt x="12" y="88"/>
                  </a:lnTo>
                  <a:lnTo>
                    <a:pt x="8" y="82"/>
                  </a:lnTo>
                  <a:lnTo>
                    <a:pt x="2" y="73"/>
                  </a:lnTo>
                  <a:lnTo>
                    <a:pt x="0" y="57"/>
                  </a:lnTo>
                  <a:lnTo>
                    <a:pt x="0" y="40"/>
                  </a:lnTo>
                  <a:lnTo>
                    <a:pt x="2" y="28"/>
                  </a:lnTo>
                  <a:lnTo>
                    <a:pt x="4" y="15"/>
                  </a:lnTo>
                  <a:lnTo>
                    <a:pt x="10" y="7"/>
                  </a:lnTo>
                  <a:lnTo>
                    <a:pt x="20" y="3"/>
                  </a:lnTo>
                  <a:lnTo>
                    <a:pt x="37" y="0"/>
                  </a:lnTo>
                  <a:lnTo>
                    <a:pt x="58" y="2"/>
                  </a:lnTo>
                  <a:lnTo>
                    <a:pt x="79" y="3"/>
                  </a:lnTo>
                  <a:lnTo>
                    <a:pt x="106" y="7"/>
                  </a:lnTo>
                  <a:lnTo>
                    <a:pt x="123"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561" name="Freeform 707"/>
            <p:cNvSpPr>
              <a:spLocks/>
            </p:cNvSpPr>
            <p:nvPr/>
          </p:nvSpPr>
          <p:spPr bwMode="auto">
            <a:xfrm>
              <a:off x="1507" y="3855"/>
              <a:ext cx="14" cy="5"/>
            </a:xfrm>
            <a:custGeom>
              <a:avLst/>
              <a:gdLst>
                <a:gd name="T0" fmla="*/ 14 w 14"/>
                <a:gd name="T1" fmla="*/ 0 h 5"/>
                <a:gd name="T2" fmla="*/ 14 w 14"/>
                <a:gd name="T3" fmla="*/ 2 h 5"/>
                <a:gd name="T4" fmla="*/ 6 w 14"/>
                <a:gd name="T5" fmla="*/ 4 h 5"/>
                <a:gd name="T6" fmla="*/ 0 w 14"/>
                <a:gd name="T7" fmla="*/ 5 h 5"/>
                <a:gd name="T8" fmla="*/ 0 60000 65536"/>
                <a:gd name="T9" fmla="*/ 0 60000 65536"/>
                <a:gd name="T10" fmla="*/ 0 60000 65536"/>
                <a:gd name="T11" fmla="*/ 0 60000 65536"/>
                <a:gd name="T12" fmla="*/ 0 w 14"/>
                <a:gd name="T13" fmla="*/ 0 h 5"/>
                <a:gd name="T14" fmla="*/ 14 w 14"/>
                <a:gd name="T15" fmla="*/ 5 h 5"/>
              </a:gdLst>
              <a:ahLst/>
              <a:cxnLst>
                <a:cxn ang="T8">
                  <a:pos x="T0" y="T1"/>
                </a:cxn>
                <a:cxn ang="T9">
                  <a:pos x="T2" y="T3"/>
                </a:cxn>
                <a:cxn ang="T10">
                  <a:pos x="T4" y="T5"/>
                </a:cxn>
                <a:cxn ang="T11">
                  <a:pos x="T6" y="T7"/>
                </a:cxn>
              </a:cxnLst>
              <a:rect l="T12" t="T13" r="T14" b="T15"/>
              <a:pathLst>
                <a:path w="14" h="5">
                  <a:moveTo>
                    <a:pt x="14" y="0"/>
                  </a:moveTo>
                  <a:lnTo>
                    <a:pt x="14" y="2"/>
                  </a:lnTo>
                  <a:lnTo>
                    <a:pt x="6" y="4"/>
                  </a:lnTo>
                  <a:lnTo>
                    <a:pt x="0"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62" name="Line 708"/>
            <p:cNvSpPr>
              <a:spLocks noChangeShapeType="1"/>
            </p:cNvSpPr>
            <p:nvPr/>
          </p:nvSpPr>
          <p:spPr bwMode="auto">
            <a:xfrm flipV="1">
              <a:off x="2013" y="3699"/>
              <a:ext cx="98" cy="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63" name="Line 709"/>
            <p:cNvSpPr>
              <a:spLocks noChangeShapeType="1"/>
            </p:cNvSpPr>
            <p:nvPr/>
          </p:nvSpPr>
          <p:spPr bwMode="auto">
            <a:xfrm>
              <a:off x="1963" y="3703"/>
              <a:ext cx="29"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64" name="Line 710"/>
            <p:cNvSpPr>
              <a:spLocks noChangeShapeType="1"/>
            </p:cNvSpPr>
            <p:nvPr/>
          </p:nvSpPr>
          <p:spPr bwMode="auto">
            <a:xfrm flipV="1">
              <a:off x="1907" y="3705"/>
              <a:ext cx="37"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65" name="Line 711"/>
            <p:cNvSpPr>
              <a:spLocks noChangeShapeType="1"/>
            </p:cNvSpPr>
            <p:nvPr/>
          </p:nvSpPr>
          <p:spPr bwMode="auto">
            <a:xfrm flipH="1">
              <a:off x="1526" y="3707"/>
              <a:ext cx="354" cy="1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66" name="Line 712"/>
            <p:cNvSpPr>
              <a:spLocks noChangeShapeType="1"/>
            </p:cNvSpPr>
            <p:nvPr/>
          </p:nvSpPr>
          <p:spPr bwMode="auto">
            <a:xfrm flipV="1">
              <a:off x="1513" y="3718"/>
              <a:ext cx="13"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67" name="Line 713"/>
            <p:cNvSpPr>
              <a:spLocks noChangeShapeType="1"/>
            </p:cNvSpPr>
            <p:nvPr/>
          </p:nvSpPr>
          <p:spPr bwMode="auto">
            <a:xfrm flipV="1">
              <a:off x="1501" y="3759"/>
              <a:ext cx="4" cy="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68" name="Line 714"/>
            <p:cNvSpPr>
              <a:spLocks noChangeShapeType="1"/>
            </p:cNvSpPr>
            <p:nvPr/>
          </p:nvSpPr>
          <p:spPr bwMode="auto">
            <a:xfrm flipV="1">
              <a:off x="1490" y="3785"/>
              <a:ext cx="4" cy="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69" name="Freeform 715"/>
            <p:cNvSpPr>
              <a:spLocks/>
            </p:cNvSpPr>
            <p:nvPr/>
          </p:nvSpPr>
          <p:spPr bwMode="auto">
            <a:xfrm>
              <a:off x="1421" y="3810"/>
              <a:ext cx="59" cy="125"/>
            </a:xfrm>
            <a:custGeom>
              <a:avLst/>
              <a:gdLst>
                <a:gd name="T0" fmla="*/ 59 w 59"/>
                <a:gd name="T1" fmla="*/ 0 h 125"/>
                <a:gd name="T2" fmla="*/ 48 w 59"/>
                <a:gd name="T3" fmla="*/ 25 h 125"/>
                <a:gd name="T4" fmla="*/ 36 w 59"/>
                <a:gd name="T5" fmla="*/ 49 h 125"/>
                <a:gd name="T6" fmla="*/ 0 w 59"/>
                <a:gd name="T7" fmla="*/ 125 h 125"/>
                <a:gd name="T8" fmla="*/ 0 60000 65536"/>
                <a:gd name="T9" fmla="*/ 0 60000 65536"/>
                <a:gd name="T10" fmla="*/ 0 60000 65536"/>
                <a:gd name="T11" fmla="*/ 0 60000 65536"/>
                <a:gd name="T12" fmla="*/ 0 w 59"/>
                <a:gd name="T13" fmla="*/ 0 h 125"/>
                <a:gd name="T14" fmla="*/ 59 w 59"/>
                <a:gd name="T15" fmla="*/ 125 h 125"/>
              </a:gdLst>
              <a:ahLst/>
              <a:cxnLst>
                <a:cxn ang="T8">
                  <a:pos x="T0" y="T1"/>
                </a:cxn>
                <a:cxn ang="T9">
                  <a:pos x="T2" y="T3"/>
                </a:cxn>
                <a:cxn ang="T10">
                  <a:pos x="T4" y="T5"/>
                </a:cxn>
                <a:cxn ang="T11">
                  <a:pos x="T6" y="T7"/>
                </a:cxn>
              </a:cxnLst>
              <a:rect l="T12" t="T13" r="T14" b="T15"/>
              <a:pathLst>
                <a:path w="59" h="125">
                  <a:moveTo>
                    <a:pt x="59" y="0"/>
                  </a:moveTo>
                  <a:lnTo>
                    <a:pt x="48" y="25"/>
                  </a:lnTo>
                  <a:lnTo>
                    <a:pt x="36" y="49"/>
                  </a:lnTo>
                  <a:lnTo>
                    <a:pt x="0" y="12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70" name="Line 716"/>
            <p:cNvSpPr>
              <a:spLocks noChangeShapeType="1"/>
            </p:cNvSpPr>
            <p:nvPr/>
          </p:nvSpPr>
          <p:spPr bwMode="auto">
            <a:xfrm flipH="1">
              <a:off x="1421" y="3934"/>
              <a:ext cx="55"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71" name="Freeform 717"/>
            <p:cNvSpPr>
              <a:spLocks/>
            </p:cNvSpPr>
            <p:nvPr/>
          </p:nvSpPr>
          <p:spPr bwMode="auto">
            <a:xfrm>
              <a:off x="1476" y="3932"/>
              <a:ext cx="46" cy="2"/>
            </a:xfrm>
            <a:custGeom>
              <a:avLst/>
              <a:gdLst>
                <a:gd name="T0" fmla="*/ 46 w 46"/>
                <a:gd name="T1" fmla="*/ 0 h 2"/>
                <a:gd name="T2" fmla="*/ 21 w 46"/>
                <a:gd name="T3" fmla="*/ 2 h 2"/>
                <a:gd name="T4" fmla="*/ 0 w 46"/>
                <a:gd name="T5" fmla="*/ 2 h 2"/>
                <a:gd name="T6" fmla="*/ 0 60000 65536"/>
                <a:gd name="T7" fmla="*/ 0 60000 65536"/>
                <a:gd name="T8" fmla="*/ 0 60000 65536"/>
                <a:gd name="T9" fmla="*/ 0 w 46"/>
                <a:gd name="T10" fmla="*/ 0 h 2"/>
                <a:gd name="T11" fmla="*/ 46 w 46"/>
                <a:gd name="T12" fmla="*/ 2 h 2"/>
              </a:gdLst>
              <a:ahLst/>
              <a:cxnLst>
                <a:cxn ang="T6">
                  <a:pos x="T0" y="T1"/>
                </a:cxn>
                <a:cxn ang="T7">
                  <a:pos x="T2" y="T3"/>
                </a:cxn>
                <a:cxn ang="T8">
                  <a:pos x="T4" y="T5"/>
                </a:cxn>
              </a:cxnLst>
              <a:rect l="T9" t="T10" r="T11" b="T12"/>
              <a:pathLst>
                <a:path w="46" h="2">
                  <a:moveTo>
                    <a:pt x="46" y="0"/>
                  </a:moveTo>
                  <a:lnTo>
                    <a:pt x="21" y="2"/>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72" name="Line 718"/>
            <p:cNvSpPr>
              <a:spLocks noChangeShapeType="1"/>
            </p:cNvSpPr>
            <p:nvPr/>
          </p:nvSpPr>
          <p:spPr bwMode="auto">
            <a:xfrm flipH="1">
              <a:off x="1534" y="3932"/>
              <a:ext cx="35"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73" name="Freeform 719"/>
            <p:cNvSpPr>
              <a:spLocks/>
            </p:cNvSpPr>
            <p:nvPr/>
          </p:nvSpPr>
          <p:spPr bwMode="auto">
            <a:xfrm>
              <a:off x="1586" y="3930"/>
              <a:ext cx="40" cy="2"/>
            </a:xfrm>
            <a:custGeom>
              <a:avLst/>
              <a:gdLst>
                <a:gd name="T0" fmla="*/ 40 w 40"/>
                <a:gd name="T1" fmla="*/ 0 h 2"/>
                <a:gd name="T2" fmla="*/ 35 w 40"/>
                <a:gd name="T3" fmla="*/ 0 h 2"/>
                <a:gd name="T4" fmla="*/ 0 w 40"/>
                <a:gd name="T5" fmla="*/ 2 h 2"/>
                <a:gd name="T6" fmla="*/ 0 60000 65536"/>
                <a:gd name="T7" fmla="*/ 0 60000 65536"/>
                <a:gd name="T8" fmla="*/ 0 60000 65536"/>
                <a:gd name="T9" fmla="*/ 0 w 40"/>
                <a:gd name="T10" fmla="*/ 0 h 2"/>
                <a:gd name="T11" fmla="*/ 40 w 40"/>
                <a:gd name="T12" fmla="*/ 2 h 2"/>
              </a:gdLst>
              <a:ahLst/>
              <a:cxnLst>
                <a:cxn ang="T6">
                  <a:pos x="T0" y="T1"/>
                </a:cxn>
                <a:cxn ang="T7">
                  <a:pos x="T2" y="T3"/>
                </a:cxn>
                <a:cxn ang="T8">
                  <a:pos x="T4" y="T5"/>
                </a:cxn>
              </a:cxnLst>
              <a:rect l="T9" t="T10" r="T11" b="T12"/>
              <a:pathLst>
                <a:path w="40" h="2">
                  <a:moveTo>
                    <a:pt x="40" y="0"/>
                  </a:moveTo>
                  <a:lnTo>
                    <a:pt x="35" y="0"/>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74" name="Freeform 720"/>
            <p:cNvSpPr>
              <a:spLocks/>
            </p:cNvSpPr>
            <p:nvPr/>
          </p:nvSpPr>
          <p:spPr bwMode="auto">
            <a:xfrm>
              <a:off x="1646" y="3918"/>
              <a:ext cx="361" cy="12"/>
            </a:xfrm>
            <a:custGeom>
              <a:avLst/>
              <a:gdLst>
                <a:gd name="T0" fmla="*/ 0 w 361"/>
                <a:gd name="T1" fmla="*/ 12 h 12"/>
                <a:gd name="T2" fmla="*/ 46 w 361"/>
                <a:gd name="T3" fmla="*/ 10 h 12"/>
                <a:gd name="T4" fmla="*/ 53 w 361"/>
                <a:gd name="T5" fmla="*/ 10 h 12"/>
                <a:gd name="T6" fmla="*/ 161 w 361"/>
                <a:gd name="T7" fmla="*/ 6 h 12"/>
                <a:gd name="T8" fmla="*/ 334 w 361"/>
                <a:gd name="T9" fmla="*/ 0 h 12"/>
                <a:gd name="T10" fmla="*/ 348 w 361"/>
                <a:gd name="T11" fmla="*/ 0 h 12"/>
                <a:gd name="T12" fmla="*/ 361 w 361"/>
                <a:gd name="T13" fmla="*/ 0 h 12"/>
                <a:gd name="T14" fmla="*/ 0 60000 65536"/>
                <a:gd name="T15" fmla="*/ 0 60000 65536"/>
                <a:gd name="T16" fmla="*/ 0 60000 65536"/>
                <a:gd name="T17" fmla="*/ 0 60000 65536"/>
                <a:gd name="T18" fmla="*/ 0 60000 65536"/>
                <a:gd name="T19" fmla="*/ 0 60000 65536"/>
                <a:gd name="T20" fmla="*/ 0 60000 65536"/>
                <a:gd name="T21" fmla="*/ 0 w 361"/>
                <a:gd name="T22" fmla="*/ 0 h 12"/>
                <a:gd name="T23" fmla="*/ 361 w 36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61" h="12">
                  <a:moveTo>
                    <a:pt x="0" y="12"/>
                  </a:moveTo>
                  <a:lnTo>
                    <a:pt x="46" y="10"/>
                  </a:lnTo>
                  <a:lnTo>
                    <a:pt x="53" y="10"/>
                  </a:lnTo>
                  <a:lnTo>
                    <a:pt x="161" y="6"/>
                  </a:lnTo>
                  <a:lnTo>
                    <a:pt x="334" y="0"/>
                  </a:lnTo>
                  <a:lnTo>
                    <a:pt x="348" y="0"/>
                  </a:lnTo>
                  <a:lnTo>
                    <a:pt x="36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75" name="Line 721"/>
            <p:cNvSpPr>
              <a:spLocks noChangeShapeType="1"/>
            </p:cNvSpPr>
            <p:nvPr/>
          </p:nvSpPr>
          <p:spPr bwMode="auto">
            <a:xfrm flipV="1">
              <a:off x="2086" y="3699"/>
              <a:ext cx="25" cy="5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76" name="Line 722"/>
            <p:cNvSpPr>
              <a:spLocks noChangeShapeType="1"/>
            </p:cNvSpPr>
            <p:nvPr/>
          </p:nvSpPr>
          <p:spPr bwMode="auto">
            <a:xfrm flipV="1">
              <a:off x="2067" y="3766"/>
              <a:ext cx="11"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77" name="Line 723"/>
            <p:cNvSpPr>
              <a:spLocks noChangeShapeType="1"/>
            </p:cNvSpPr>
            <p:nvPr/>
          </p:nvSpPr>
          <p:spPr bwMode="auto">
            <a:xfrm flipV="1">
              <a:off x="2051" y="3803"/>
              <a:ext cx="10" cy="2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578" name="Freeform 724"/>
            <p:cNvSpPr>
              <a:spLocks/>
            </p:cNvSpPr>
            <p:nvPr/>
          </p:nvSpPr>
          <p:spPr bwMode="auto">
            <a:xfrm>
              <a:off x="2007" y="3839"/>
              <a:ext cx="37" cy="79"/>
            </a:xfrm>
            <a:custGeom>
              <a:avLst/>
              <a:gdLst>
                <a:gd name="T0" fmla="*/ 37 w 37"/>
                <a:gd name="T1" fmla="*/ 0 h 79"/>
                <a:gd name="T2" fmla="*/ 31 w 37"/>
                <a:gd name="T3" fmla="*/ 16 h 79"/>
                <a:gd name="T4" fmla="*/ 23 w 37"/>
                <a:gd name="T5" fmla="*/ 29 h 79"/>
                <a:gd name="T6" fmla="*/ 0 w 37"/>
                <a:gd name="T7" fmla="*/ 79 h 79"/>
                <a:gd name="T8" fmla="*/ 0 60000 65536"/>
                <a:gd name="T9" fmla="*/ 0 60000 65536"/>
                <a:gd name="T10" fmla="*/ 0 60000 65536"/>
                <a:gd name="T11" fmla="*/ 0 60000 65536"/>
                <a:gd name="T12" fmla="*/ 0 w 37"/>
                <a:gd name="T13" fmla="*/ 0 h 79"/>
                <a:gd name="T14" fmla="*/ 37 w 37"/>
                <a:gd name="T15" fmla="*/ 79 h 79"/>
              </a:gdLst>
              <a:ahLst/>
              <a:cxnLst>
                <a:cxn ang="T8">
                  <a:pos x="T0" y="T1"/>
                </a:cxn>
                <a:cxn ang="T9">
                  <a:pos x="T2" y="T3"/>
                </a:cxn>
                <a:cxn ang="T10">
                  <a:pos x="T4" y="T5"/>
                </a:cxn>
                <a:cxn ang="T11">
                  <a:pos x="T6" y="T7"/>
                </a:cxn>
              </a:cxnLst>
              <a:rect l="T12" t="T13" r="T14" b="T15"/>
              <a:pathLst>
                <a:path w="37" h="79">
                  <a:moveTo>
                    <a:pt x="37" y="0"/>
                  </a:moveTo>
                  <a:lnTo>
                    <a:pt x="31" y="16"/>
                  </a:lnTo>
                  <a:lnTo>
                    <a:pt x="23" y="29"/>
                  </a:lnTo>
                  <a:lnTo>
                    <a:pt x="0" y="7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79" name="Freeform 725"/>
            <p:cNvSpPr>
              <a:spLocks/>
            </p:cNvSpPr>
            <p:nvPr/>
          </p:nvSpPr>
          <p:spPr bwMode="auto">
            <a:xfrm>
              <a:off x="1503" y="4103"/>
              <a:ext cx="472" cy="13"/>
            </a:xfrm>
            <a:custGeom>
              <a:avLst/>
              <a:gdLst>
                <a:gd name="T0" fmla="*/ 472 w 472"/>
                <a:gd name="T1" fmla="*/ 13 h 13"/>
                <a:gd name="T2" fmla="*/ 416 w 472"/>
                <a:gd name="T3" fmla="*/ 8 h 13"/>
                <a:gd name="T4" fmla="*/ 372 w 472"/>
                <a:gd name="T5" fmla="*/ 6 h 13"/>
                <a:gd name="T6" fmla="*/ 266 w 472"/>
                <a:gd name="T7" fmla="*/ 0 h 13"/>
                <a:gd name="T8" fmla="*/ 183 w 472"/>
                <a:gd name="T9" fmla="*/ 0 h 13"/>
                <a:gd name="T10" fmla="*/ 81 w 472"/>
                <a:gd name="T11" fmla="*/ 6 h 13"/>
                <a:gd name="T12" fmla="*/ 0 w 472"/>
                <a:gd name="T13" fmla="*/ 13 h 13"/>
                <a:gd name="T14" fmla="*/ 0 60000 65536"/>
                <a:gd name="T15" fmla="*/ 0 60000 65536"/>
                <a:gd name="T16" fmla="*/ 0 60000 65536"/>
                <a:gd name="T17" fmla="*/ 0 60000 65536"/>
                <a:gd name="T18" fmla="*/ 0 60000 65536"/>
                <a:gd name="T19" fmla="*/ 0 60000 65536"/>
                <a:gd name="T20" fmla="*/ 0 60000 65536"/>
                <a:gd name="T21" fmla="*/ 0 w 472"/>
                <a:gd name="T22" fmla="*/ 0 h 13"/>
                <a:gd name="T23" fmla="*/ 472 w 472"/>
                <a:gd name="T24" fmla="*/ 13 h 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2" h="13">
                  <a:moveTo>
                    <a:pt x="472" y="13"/>
                  </a:moveTo>
                  <a:lnTo>
                    <a:pt x="416" y="8"/>
                  </a:lnTo>
                  <a:lnTo>
                    <a:pt x="372" y="6"/>
                  </a:lnTo>
                  <a:lnTo>
                    <a:pt x="266" y="0"/>
                  </a:lnTo>
                  <a:lnTo>
                    <a:pt x="183" y="0"/>
                  </a:lnTo>
                  <a:lnTo>
                    <a:pt x="81" y="6"/>
                  </a:lnTo>
                  <a:lnTo>
                    <a:pt x="0" y="1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80" name="Freeform 726"/>
            <p:cNvSpPr>
              <a:spLocks/>
            </p:cNvSpPr>
            <p:nvPr/>
          </p:nvSpPr>
          <p:spPr bwMode="auto">
            <a:xfrm>
              <a:off x="1967" y="3949"/>
              <a:ext cx="15" cy="167"/>
            </a:xfrm>
            <a:custGeom>
              <a:avLst/>
              <a:gdLst>
                <a:gd name="T0" fmla="*/ 8 w 15"/>
                <a:gd name="T1" fmla="*/ 167 h 167"/>
                <a:gd name="T2" fmla="*/ 2 w 15"/>
                <a:gd name="T3" fmla="*/ 140 h 167"/>
                <a:gd name="T4" fmla="*/ 0 w 15"/>
                <a:gd name="T5" fmla="*/ 119 h 167"/>
                <a:gd name="T6" fmla="*/ 2 w 15"/>
                <a:gd name="T7" fmla="*/ 87 h 167"/>
                <a:gd name="T8" fmla="*/ 9 w 15"/>
                <a:gd name="T9" fmla="*/ 54 h 167"/>
                <a:gd name="T10" fmla="*/ 15 w 15"/>
                <a:gd name="T11" fmla="*/ 0 h 167"/>
                <a:gd name="T12" fmla="*/ 0 60000 65536"/>
                <a:gd name="T13" fmla="*/ 0 60000 65536"/>
                <a:gd name="T14" fmla="*/ 0 60000 65536"/>
                <a:gd name="T15" fmla="*/ 0 60000 65536"/>
                <a:gd name="T16" fmla="*/ 0 60000 65536"/>
                <a:gd name="T17" fmla="*/ 0 60000 65536"/>
                <a:gd name="T18" fmla="*/ 0 w 15"/>
                <a:gd name="T19" fmla="*/ 0 h 167"/>
                <a:gd name="T20" fmla="*/ 15 w 15"/>
                <a:gd name="T21" fmla="*/ 167 h 167"/>
              </a:gdLst>
              <a:ahLst/>
              <a:cxnLst>
                <a:cxn ang="T12">
                  <a:pos x="T0" y="T1"/>
                </a:cxn>
                <a:cxn ang="T13">
                  <a:pos x="T2" y="T3"/>
                </a:cxn>
                <a:cxn ang="T14">
                  <a:pos x="T4" y="T5"/>
                </a:cxn>
                <a:cxn ang="T15">
                  <a:pos x="T6" y="T7"/>
                </a:cxn>
                <a:cxn ang="T16">
                  <a:pos x="T8" y="T9"/>
                </a:cxn>
                <a:cxn ang="T17">
                  <a:pos x="T10" y="T11"/>
                </a:cxn>
              </a:cxnLst>
              <a:rect l="T18" t="T19" r="T20" b="T21"/>
              <a:pathLst>
                <a:path w="15" h="167">
                  <a:moveTo>
                    <a:pt x="8" y="167"/>
                  </a:moveTo>
                  <a:lnTo>
                    <a:pt x="2" y="140"/>
                  </a:lnTo>
                  <a:lnTo>
                    <a:pt x="0" y="119"/>
                  </a:lnTo>
                  <a:lnTo>
                    <a:pt x="2" y="87"/>
                  </a:lnTo>
                  <a:lnTo>
                    <a:pt x="9" y="54"/>
                  </a:lnTo>
                  <a:lnTo>
                    <a:pt x="1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81" name="Freeform 727"/>
            <p:cNvSpPr>
              <a:spLocks/>
            </p:cNvSpPr>
            <p:nvPr/>
          </p:nvSpPr>
          <p:spPr bwMode="auto">
            <a:xfrm>
              <a:off x="1975" y="3980"/>
              <a:ext cx="78" cy="136"/>
            </a:xfrm>
            <a:custGeom>
              <a:avLst/>
              <a:gdLst>
                <a:gd name="T0" fmla="*/ 0 w 78"/>
                <a:gd name="T1" fmla="*/ 136 h 136"/>
                <a:gd name="T2" fmla="*/ 1 w 78"/>
                <a:gd name="T3" fmla="*/ 134 h 136"/>
                <a:gd name="T4" fmla="*/ 1 w 78"/>
                <a:gd name="T5" fmla="*/ 132 h 136"/>
                <a:gd name="T6" fmla="*/ 11 w 78"/>
                <a:gd name="T7" fmla="*/ 107 h 136"/>
                <a:gd name="T8" fmla="*/ 19 w 78"/>
                <a:gd name="T9" fmla="*/ 88 h 136"/>
                <a:gd name="T10" fmla="*/ 32 w 78"/>
                <a:gd name="T11" fmla="*/ 71 h 136"/>
                <a:gd name="T12" fmla="*/ 50 w 78"/>
                <a:gd name="T13" fmla="*/ 57 h 136"/>
                <a:gd name="T14" fmla="*/ 63 w 78"/>
                <a:gd name="T15" fmla="*/ 44 h 136"/>
                <a:gd name="T16" fmla="*/ 73 w 78"/>
                <a:gd name="T17" fmla="*/ 29 h 136"/>
                <a:gd name="T18" fmla="*/ 76 w 78"/>
                <a:gd name="T19" fmla="*/ 13 h 136"/>
                <a:gd name="T20" fmla="*/ 78 w 78"/>
                <a:gd name="T21" fmla="*/ 0 h 1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8"/>
                <a:gd name="T34" fmla="*/ 0 h 136"/>
                <a:gd name="T35" fmla="*/ 78 w 78"/>
                <a:gd name="T36" fmla="*/ 136 h 1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8" h="136">
                  <a:moveTo>
                    <a:pt x="0" y="136"/>
                  </a:moveTo>
                  <a:lnTo>
                    <a:pt x="1" y="134"/>
                  </a:lnTo>
                  <a:lnTo>
                    <a:pt x="1" y="132"/>
                  </a:lnTo>
                  <a:lnTo>
                    <a:pt x="11" y="107"/>
                  </a:lnTo>
                  <a:lnTo>
                    <a:pt x="19" y="88"/>
                  </a:lnTo>
                  <a:lnTo>
                    <a:pt x="32" y="71"/>
                  </a:lnTo>
                  <a:lnTo>
                    <a:pt x="50" y="57"/>
                  </a:lnTo>
                  <a:lnTo>
                    <a:pt x="63" y="44"/>
                  </a:lnTo>
                  <a:lnTo>
                    <a:pt x="73" y="29"/>
                  </a:lnTo>
                  <a:lnTo>
                    <a:pt x="76" y="13"/>
                  </a:lnTo>
                  <a:lnTo>
                    <a:pt x="7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82" name="Freeform 728"/>
            <p:cNvSpPr>
              <a:spLocks/>
            </p:cNvSpPr>
            <p:nvPr/>
          </p:nvSpPr>
          <p:spPr bwMode="auto">
            <a:xfrm>
              <a:off x="2048" y="3805"/>
              <a:ext cx="13" cy="175"/>
            </a:xfrm>
            <a:custGeom>
              <a:avLst/>
              <a:gdLst>
                <a:gd name="T0" fmla="*/ 0 w 13"/>
                <a:gd name="T1" fmla="*/ 0 h 175"/>
                <a:gd name="T2" fmla="*/ 2 w 13"/>
                <a:gd name="T3" fmla="*/ 19 h 175"/>
                <a:gd name="T4" fmla="*/ 3 w 13"/>
                <a:gd name="T5" fmla="*/ 25 h 175"/>
                <a:gd name="T6" fmla="*/ 9 w 13"/>
                <a:gd name="T7" fmla="*/ 50 h 175"/>
                <a:gd name="T8" fmla="*/ 13 w 13"/>
                <a:gd name="T9" fmla="*/ 90 h 175"/>
                <a:gd name="T10" fmla="*/ 11 w 13"/>
                <a:gd name="T11" fmla="*/ 136 h 175"/>
                <a:gd name="T12" fmla="*/ 5 w 13"/>
                <a:gd name="T13" fmla="*/ 175 h 175"/>
                <a:gd name="T14" fmla="*/ 0 60000 65536"/>
                <a:gd name="T15" fmla="*/ 0 60000 65536"/>
                <a:gd name="T16" fmla="*/ 0 60000 65536"/>
                <a:gd name="T17" fmla="*/ 0 60000 65536"/>
                <a:gd name="T18" fmla="*/ 0 60000 65536"/>
                <a:gd name="T19" fmla="*/ 0 60000 65536"/>
                <a:gd name="T20" fmla="*/ 0 60000 65536"/>
                <a:gd name="T21" fmla="*/ 0 w 13"/>
                <a:gd name="T22" fmla="*/ 0 h 175"/>
                <a:gd name="T23" fmla="*/ 13 w 13"/>
                <a:gd name="T24" fmla="*/ 175 h 1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175">
                  <a:moveTo>
                    <a:pt x="0" y="0"/>
                  </a:moveTo>
                  <a:lnTo>
                    <a:pt x="2" y="19"/>
                  </a:lnTo>
                  <a:lnTo>
                    <a:pt x="3" y="25"/>
                  </a:lnTo>
                  <a:lnTo>
                    <a:pt x="9" y="50"/>
                  </a:lnTo>
                  <a:lnTo>
                    <a:pt x="13" y="90"/>
                  </a:lnTo>
                  <a:lnTo>
                    <a:pt x="11" y="136"/>
                  </a:lnTo>
                  <a:lnTo>
                    <a:pt x="5" y="1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83" name="Freeform 729"/>
            <p:cNvSpPr>
              <a:spLocks/>
            </p:cNvSpPr>
            <p:nvPr/>
          </p:nvSpPr>
          <p:spPr bwMode="auto">
            <a:xfrm>
              <a:off x="1497" y="3922"/>
              <a:ext cx="12" cy="194"/>
            </a:xfrm>
            <a:custGeom>
              <a:avLst/>
              <a:gdLst>
                <a:gd name="T0" fmla="*/ 6 w 12"/>
                <a:gd name="T1" fmla="*/ 194 h 194"/>
                <a:gd name="T2" fmla="*/ 10 w 12"/>
                <a:gd name="T3" fmla="*/ 162 h 194"/>
                <a:gd name="T4" fmla="*/ 12 w 12"/>
                <a:gd name="T5" fmla="*/ 135 h 194"/>
                <a:gd name="T6" fmla="*/ 10 w 12"/>
                <a:gd name="T7" fmla="*/ 104 h 194"/>
                <a:gd name="T8" fmla="*/ 6 w 12"/>
                <a:gd name="T9" fmla="*/ 83 h 194"/>
                <a:gd name="T10" fmla="*/ 2 w 12"/>
                <a:gd name="T11" fmla="*/ 35 h 194"/>
                <a:gd name="T12" fmla="*/ 0 w 12"/>
                <a:gd name="T13" fmla="*/ 12 h 194"/>
                <a:gd name="T14" fmla="*/ 0 w 12"/>
                <a:gd name="T15" fmla="*/ 12 h 194"/>
                <a:gd name="T16" fmla="*/ 0 w 12"/>
                <a:gd name="T17" fmla="*/ 0 h 1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194"/>
                <a:gd name="T29" fmla="*/ 12 w 12"/>
                <a:gd name="T30" fmla="*/ 194 h 1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194">
                  <a:moveTo>
                    <a:pt x="6" y="194"/>
                  </a:moveTo>
                  <a:lnTo>
                    <a:pt x="10" y="162"/>
                  </a:lnTo>
                  <a:lnTo>
                    <a:pt x="12" y="135"/>
                  </a:lnTo>
                  <a:lnTo>
                    <a:pt x="10" y="104"/>
                  </a:lnTo>
                  <a:lnTo>
                    <a:pt x="6" y="83"/>
                  </a:lnTo>
                  <a:lnTo>
                    <a:pt x="2" y="35"/>
                  </a:lnTo>
                  <a:lnTo>
                    <a:pt x="0" y="1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84" name="Freeform 730"/>
            <p:cNvSpPr>
              <a:spLocks/>
            </p:cNvSpPr>
            <p:nvPr/>
          </p:nvSpPr>
          <p:spPr bwMode="auto">
            <a:xfrm>
              <a:off x="1580" y="3739"/>
              <a:ext cx="39" cy="14"/>
            </a:xfrm>
            <a:custGeom>
              <a:avLst/>
              <a:gdLst>
                <a:gd name="T0" fmla="*/ 0 w 39"/>
                <a:gd name="T1" fmla="*/ 14 h 14"/>
                <a:gd name="T2" fmla="*/ 0 w 39"/>
                <a:gd name="T3" fmla="*/ 14 h 14"/>
                <a:gd name="T4" fmla="*/ 21 w 39"/>
                <a:gd name="T5" fmla="*/ 4 h 14"/>
                <a:gd name="T6" fmla="*/ 39 w 39"/>
                <a:gd name="T7" fmla="*/ 0 h 14"/>
                <a:gd name="T8" fmla="*/ 0 60000 65536"/>
                <a:gd name="T9" fmla="*/ 0 60000 65536"/>
                <a:gd name="T10" fmla="*/ 0 60000 65536"/>
                <a:gd name="T11" fmla="*/ 0 60000 65536"/>
                <a:gd name="T12" fmla="*/ 0 w 39"/>
                <a:gd name="T13" fmla="*/ 0 h 14"/>
                <a:gd name="T14" fmla="*/ 39 w 39"/>
                <a:gd name="T15" fmla="*/ 14 h 14"/>
              </a:gdLst>
              <a:ahLst/>
              <a:cxnLst>
                <a:cxn ang="T8">
                  <a:pos x="T0" y="T1"/>
                </a:cxn>
                <a:cxn ang="T9">
                  <a:pos x="T2" y="T3"/>
                </a:cxn>
                <a:cxn ang="T10">
                  <a:pos x="T4" y="T5"/>
                </a:cxn>
                <a:cxn ang="T11">
                  <a:pos x="T6" y="T7"/>
                </a:cxn>
              </a:cxnLst>
              <a:rect l="T12" t="T13" r="T14" b="T15"/>
              <a:pathLst>
                <a:path w="39" h="14">
                  <a:moveTo>
                    <a:pt x="0" y="14"/>
                  </a:moveTo>
                  <a:lnTo>
                    <a:pt x="0" y="14"/>
                  </a:lnTo>
                  <a:lnTo>
                    <a:pt x="21" y="4"/>
                  </a:lnTo>
                  <a:lnTo>
                    <a:pt x="3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85" name="Freeform 731"/>
            <p:cNvSpPr>
              <a:spLocks/>
            </p:cNvSpPr>
            <p:nvPr/>
          </p:nvSpPr>
          <p:spPr bwMode="auto">
            <a:xfrm>
              <a:off x="1973" y="3880"/>
              <a:ext cx="2" cy="1"/>
            </a:xfrm>
            <a:custGeom>
              <a:avLst/>
              <a:gdLst>
                <a:gd name="T0" fmla="*/ 2 w 2"/>
                <a:gd name="T1" fmla="*/ 0 h 1"/>
                <a:gd name="T2" fmla="*/ 2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2" y="0"/>
                  </a:moveTo>
                  <a:lnTo>
                    <a:pt x="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86" name="Freeform 732"/>
            <p:cNvSpPr>
              <a:spLocks/>
            </p:cNvSpPr>
            <p:nvPr/>
          </p:nvSpPr>
          <p:spPr bwMode="auto">
            <a:xfrm>
              <a:off x="1692" y="3937"/>
              <a:ext cx="117" cy="2"/>
            </a:xfrm>
            <a:custGeom>
              <a:avLst/>
              <a:gdLst>
                <a:gd name="T0" fmla="*/ 0 w 117"/>
                <a:gd name="T1" fmla="*/ 0 h 2"/>
                <a:gd name="T2" fmla="*/ 21 w 117"/>
                <a:gd name="T3" fmla="*/ 2 h 2"/>
                <a:gd name="T4" fmla="*/ 38 w 117"/>
                <a:gd name="T5" fmla="*/ 2 h 2"/>
                <a:gd name="T6" fmla="*/ 96 w 117"/>
                <a:gd name="T7" fmla="*/ 2 h 2"/>
                <a:gd name="T8" fmla="*/ 107 w 117"/>
                <a:gd name="T9" fmla="*/ 2 h 2"/>
                <a:gd name="T10" fmla="*/ 117 w 117"/>
                <a:gd name="T11" fmla="*/ 0 h 2"/>
                <a:gd name="T12" fmla="*/ 0 60000 65536"/>
                <a:gd name="T13" fmla="*/ 0 60000 65536"/>
                <a:gd name="T14" fmla="*/ 0 60000 65536"/>
                <a:gd name="T15" fmla="*/ 0 60000 65536"/>
                <a:gd name="T16" fmla="*/ 0 60000 65536"/>
                <a:gd name="T17" fmla="*/ 0 60000 65536"/>
                <a:gd name="T18" fmla="*/ 0 w 117"/>
                <a:gd name="T19" fmla="*/ 0 h 2"/>
                <a:gd name="T20" fmla="*/ 117 w 117"/>
                <a:gd name="T21" fmla="*/ 2 h 2"/>
              </a:gdLst>
              <a:ahLst/>
              <a:cxnLst>
                <a:cxn ang="T12">
                  <a:pos x="T0" y="T1"/>
                </a:cxn>
                <a:cxn ang="T13">
                  <a:pos x="T2" y="T3"/>
                </a:cxn>
                <a:cxn ang="T14">
                  <a:pos x="T4" y="T5"/>
                </a:cxn>
                <a:cxn ang="T15">
                  <a:pos x="T6" y="T7"/>
                </a:cxn>
                <a:cxn ang="T16">
                  <a:pos x="T8" y="T9"/>
                </a:cxn>
                <a:cxn ang="T17">
                  <a:pos x="T10" y="T11"/>
                </a:cxn>
              </a:cxnLst>
              <a:rect l="T18" t="T19" r="T20" b="T21"/>
              <a:pathLst>
                <a:path w="117" h="2">
                  <a:moveTo>
                    <a:pt x="0" y="0"/>
                  </a:moveTo>
                  <a:lnTo>
                    <a:pt x="21" y="2"/>
                  </a:lnTo>
                  <a:lnTo>
                    <a:pt x="38" y="2"/>
                  </a:lnTo>
                  <a:lnTo>
                    <a:pt x="96" y="2"/>
                  </a:lnTo>
                  <a:lnTo>
                    <a:pt x="107" y="2"/>
                  </a:lnTo>
                  <a:lnTo>
                    <a:pt x="11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87" name="Freeform 733"/>
            <p:cNvSpPr>
              <a:spLocks/>
            </p:cNvSpPr>
            <p:nvPr/>
          </p:nvSpPr>
          <p:spPr bwMode="auto">
            <a:xfrm>
              <a:off x="1805" y="3909"/>
              <a:ext cx="4" cy="28"/>
            </a:xfrm>
            <a:custGeom>
              <a:avLst/>
              <a:gdLst>
                <a:gd name="T0" fmla="*/ 0 w 4"/>
                <a:gd name="T1" fmla="*/ 0 h 28"/>
                <a:gd name="T2" fmla="*/ 2 w 4"/>
                <a:gd name="T3" fmla="*/ 15 h 28"/>
                <a:gd name="T4" fmla="*/ 2 w 4"/>
                <a:gd name="T5" fmla="*/ 15 h 28"/>
                <a:gd name="T6" fmla="*/ 4 w 4"/>
                <a:gd name="T7" fmla="*/ 28 h 28"/>
                <a:gd name="T8" fmla="*/ 0 60000 65536"/>
                <a:gd name="T9" fmla="*/ 0 60000 65536"/>
                <a:gd name="T10" fmla="*/ 0 60000 65536"/>
                <a:gd name="T11" fmla="*/ 0 60000 65536"/>
                <a:gd name="T12" fmla="*/ 0 w 4"/>
                <a:gd name="T13" fmla="*/ 0 h 28"/>
                <a:gd name="T14" fmla="*/ 4 w 4"/>
                <a:gd name="T15" fmla="*/ 28 h 28"/>
              </a:gdLst>
              <a:ahLst/>
              <a:cxnLst>
                <a:cxn ang="T8">
                  <a:pos x="T0" y="T1"/>
                </a:cxn>
                <a:cxn ang="T9">
                  <a:pos x="T2" y="T3"/>
                </a:cxn>
                <a:cxn ang="T10">
                  <a:pos x="T4" y="T5"/>
                </a:cxn>
                <a:cxn ang="T11">
                  <a:pos x="T6" y="T7"/>
                </a:cxn>
              </a:cxnLst>
              <a:rect l="T12" t="T13" r="T14" b="T15"/>
              <a:pathLst>
                <a:path w="4" h="28">
                  <a:moveTo>
                    <a:pt x="0" y="0"/>
                  </a:moveTo>
                  <a:lnTo>
                    <a:pt x="2" y="15"/>
                  </a:lnTo>
                  <a:lnTo>
                    <a:pt x="4" y="2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88" name="Freeform 734"/>
            <p:cNvSpPr>
              <a:spLocks/>
            </p:cNvSpPr>
            <p:nvPr/>
          </p:nvSpPr>
          <p:spPr bwMode="auto">
            <a:xfrm>
              <a:off x="1569" y="3922"/>
              <a:ext cx="57" cy="62"/>
            </a:xfrm>
            <a:custGeom>
              <a:avLst/>
              <a:gdLst>
                <a:gd name="T0" fmla="*/ 52 w 57"/>
                <a:gd name="T1" fmla="*/ 44 h 62"/>
                <a:gd name="T2" fmla="*/ 48 w 57"/>
                <a:gd name="T3" fmla="*/ 54 h 62"/>
                <a:gd name="T4" fmla="*/ 40 w 57"/>
                <a:gd name="T5" fmla="*/ 60 h 62"/>
                <a:gd name="T6" fmla="*/ 27 w 57"/>
                <a:gd name="T7" fmla="*/ 62 h 62"/>
                <a:gd name="T8" fmla="*/ 15 w 57"/>
                <a:gd name="T9" fmla="*/ 58 h 62"/>
                <a:gd name="T10" fmla="*/ 5 w 57"/>
                <a:gd name="T11" fmla="*/ 46 h 62"/>
                <a:gd name="T12" fmla="*/ 2 w 57"/>
                <a:gd name="T13" fmla="*/ 33 h 62"/>
                <a:gd name="T14" fmla="*/ 0 w 57"/>
                <a:gd name="T15" fmla="*/ 19 h 62"/>
                <a:gd name="T16" fmla="*/ 4 w 57"/>
                <a:gd name="T17" fmla="*/ 8 h 62"/>
                <a:gd name="T18" fmla="*/ 5 w 57"/>
                <a:gd name="T19" fmla="*/ 8 h 62"/>
                <a:gd name="T20" fmla="*/ 15 w 57"/>
                <a:gd name="T21" fmla="*/ 2 h 62"/>
                <a:gd name="T22" fmla="*/ 25 w 57"/>
                <a:gd name="T23" fmla="*/ 0 h 62"/>
                <a:gd name="T24" fmla="*/ 40 w 57"/>
                <a:gd name="T25" fmla="*/ 0 h 62"/>
                <a:gd name="T26" fmla="*/ 50 w 57"/>
                <a:gd name="T27" fmla="*/ 6 h 62"/>
                <a:gd name="T28" fmla="*/ 52 w 57"/>
                <a:gd name="T29" fmla="*/ 6 h 62"/>
                <a:gd name="T30" fmla="*/ 52 w 57"/>
                <a:gd name="T31" fmla="*/ 8 h 62"/>
                <a:gd name="T32" fmla="*/ 57 w 57"/>
                <a:gd name="T33" fmla="*/ 17 h 62"/>
                <a:gd name="T34" fmla="*/ 57 w 57"/>
                <a:gd name="T35" fmla="*/ 29 h 62"/>
                <a:gd name="T36" fmla="*/ 54 w 57"/>
                <a:gd name="T37" fmla="*/ 40 h 62"/>
                <a:gd name="T38" fmla="*/ 52 w 57"/>
                <a:gd name="T39" fmla="*/ 44 h 62"/>
                <a:gd name="T40" fmla="*/ 50 w 57"/>
                <a:gd name="T41" fmla="*/ 48 h 6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57"/>
                <a:gd name="T64" fmla="*/ 0 h 62"/>
                <a:gd name="T65" fmla="*/ 57 w 57"/>
                <a:gd name="T66" fmla="*/ 62 h 6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57" h="62">
                  <a:moveTo>
                    <a:pt x="52" y="44"/>
                  </a:moveTo>
                  <a:lnTo>
                    <a:pt x="48" y="54"/>
                  </a:lnTo>
                  <a:lnTo>
                    <a:pt x="40" y="60"/>
                  </a:lnTo>
                  <a:lnTo>
                    <a:pt x="27" y="62"/>
                  </a:lnTo>
                  <a:lnTo>
                    <a:pt x="15" y="58"/>
                  </a:lnTo>
                  <a:lnTo>
                    <a:pt x="5" y="46"/>
                  </a:lnTo>
                  <a:lnTo>
                    <a:pt x="2" y="33"/>
                  </a:lnTo>
                  <a:lnTo>
                    <a:pt x="0" y="19"/>
                  </a:lnTo>
                  <a:lnTo>
                    <a:pt x="4" y="8"/>
                  </a:lnTo>
                  <a:lnTo>
                    <a:pt x="5" y="8"/>
                  </a:lnTo>
                  <a:lnTo>
                    <a:pt x="15" y="2"/>
                  </a:lnTo>
                  <a:lnTo>
                    <a:pt x="25" y="0"/>
                  </a:lnTo>
                  <a:lnTo>
                    <a:pt x="40" y="0"/>
                  </a:lnTo>
                  <a:lnTo>
                    <a:pt x="50" y="6"/>
                  </a:lnTo>
                  <a:lnTo>
                    <a:pt x="52" y="6"/>
                  </a:lnTo>
                  <a:lnTo>
                    <a:pt x="52" y="8"/>
                  </a:lnTo>
                  <a:lnTo>
                    <a:pt x="57" y="17"/>
                  </a:lnTo>
                  <a:lnTo>
                    <a:pt x="57" y="29"/>
                  </a:lnTo>
                  <a:lnTo>
                    <a:pt x="54" y="40"/>
                  </a:lnTo>
                  <a:lnTo>
                    <a:pt x="52" y="44"/>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89" name="Freeform 735"/>
            <p:cNvSpPr>
              <a:spLocks/>
            </p:cNvSpPr>
            <p:nvPr/>
          </p:nvSpPr>
          <p:spPr bwMode="auto">
            <a:xfrm>
              <a:off x="1565" y="4026"/>
              <a:ext cx="61" cy="63"/>
            </a:xfrm>
            <a:custGeom>
              <a:avLst/>
              <a:gdLst>
                <a:gd name="T0" fmla="*/ 29 w 61"/>
                <a:gd name="T1" fmla="*/ 63 h 63"/>
                <a:gd name="T2" fmla="*/ 36 w 61"/>
                <a:gd name="T3" fmla="*/ 63 h 63"/>
                <a:gd name="T4" fmla="*/ 42 w 61"/>
                <a:gd name="T5" fmla="*/ 60 h 63"/>
                <a:gd name="T6" fmla="*/ 52 w 61"/>
                <a:gd name="T7" fmla="*/ 54 h 63"/>
                <a:gd name="T8" fmla="*/ 56 w 61"/>
                <a:gd name="T9" fmla="*/ 46 h 63"/>
                <a:gd name="T10" fmla="*/ 61 w 61"/>
                <a:gd name="T11" fmla="*/ 31 h 63"/>
                <a:gd name="T12" fmla="*/ 61 w 61"/>
                <a:gd name="T13" fmla="*/ 19 h 63"/>
                <a:gd name="T14" fmla="*/ 54 w 61"/>
                <a:gd name="T15" fmla="*/ 6 h 63"/>
                <a:gd name="T16" fmla="*/ 44 w 61"/>
                <a:gd name="T17" fmla="*/ 0 h 63"/>
                <a:gd name="T18" fmla="*/ 29 w 61"/>
                <a:gd name="T19" fmla="*/ 2 h 63"/>
                <a:gd name="T20" fmla="*/ 19 w 61"/>
                <a:gd name="T21" fmla="*/ 8 h 63"/>
                <a:gd name="T22" fmla="*/ 8 w 61"/>
                <a:gd name="T23" fmla="*/ 15 h 63"/>
                <a:gd name="T24" fmla="*/ 0 w 61"/>
                <a:gd name="T25" fmla="*/ 23 h 63"/>
                <a:gd name="T26" fmla="*/ 0 w 61"/>
                <a:gd name="T27" fmla="*/ 38 h 63"/>
                <a:gd name="T28" fmla="*/ 4 w 61"/>
                <a:gd name="T29" fmla="*/ 48 h 63"/>
                <a:gd name="T30" fmla="*/ 13 w 61"/>
                <a:gd name="T31" fmla="*/ 54 h 63"/>
                <a:gd name="T32" fmla="*/ 21 w 61"/>
                <a:gd name="T33" fmla="*/ 56 h 63"/>
                <a:gd name="T34" fmla="*/ 25 w 61"/>
                <a:gd name="T35" fmla="*/ 60 h 63"/>
                <a:gd name="T36" fmla="*/ 29 w 61"/>
                <a:gd name="T37" fmla="*/ 63 h 6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1"/>
                <a:gd name="T58" fmla="*/ 0 h 63"/>
                <a:gd name="T59" fmla="*/ 61 w 61"/>
                <a:gd name="T60" fmla="*/ 63 h 6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1" h="63">
                  <a:moveTo>
                    <a:pt x="29" y="63"/>
                  </a:moveTo>
                  <a:lnTo>
                    <a:pt x="36" y="63"/>
                  </a:lnTo>
                  <a:lnTo>
                    <a:pt x="42" y="60"/>
                  </a:lnTo>
                  <a:lnTo>
                    <a:pt x="52" y="54"/>
                  </a:lnTo>
                  <a:lnTo>
                    <a:pt x="56" y="46"/>
                  </a:lnTo>
                  <a:lnTo>
                    <a:pt x="61" y="31"/>
                  </a:lnTo>
                  <a:lnTo>
                    <a:pt x="61" y="19"/>
                  </a:lnTo>
                  <a:lnTo>
                    <a:pt x="54" y="6"/>
                  </a:lnTo>
                  <a:lnTo>
                    <a:pt x="44" y="0"/>
                  </a:lnTo>
                  <a:lnTo>
                    <a:pt x="29" y="2"/>
                  </a:lnTo>
                  <a:lnTo>
                    <a:pt x="19" y="8"/>
                  </a:lnTo>
                  <a:lnTo>
                    <a:pt x="8" y="15"/>
                  </a:lnTo>
                  <a:lnTo>
                    <a:pt x="0" y="23"/>
                  </a:lnTo>
                  <a:lnTo>
                    <a:pt x="0" y="38"/>
                  </a:lnTo>
                  <a:lnTo>
                    <a:pt x="4" y="48"/>
                  </a:lnTo>
                  <a:lnTo>
                    <a:pt x="13" y="54"/>
                  </a:lnTo>
                  <a:lnTo>
                    <a:pt x="21" y="56"/>
                  </a:lnTo>
                  <a:lnTo>
                    <a:pt x="25" y="60"/>
                  </a:lnTo>
                  <a:lnTo>
                    <a:pt x="29" y="63"/>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90" name="Freeform 736"/>
            <p:cNvSpPr>
              <a:spLocks/>
            </p:cNvSpPr>
            <p:nvPr/>
          </p:nvSpPr>
          <p:spPr bwMode="auto">
            <a:xfrm>
              <a:off x="1307" y="3997"/>
              <a:ext cx="196" cy="10"/>
            </a:xfrm>
            <a:custGeom>
              <a:avLst/>
              <a:gdLst>
                <a:gd name="T0" fmla="*/ 196 w 196"/>
                <a:gd name="T1" fmla="*/ 8 h 10"/>
                <a:gd name="T2" fmla="*/ 183 w 196"/>
                <a:gd name="T3" fmla="*/ 10 h 10"/>
                <a:gd name="T4" fmla="*/ 173 w 196"/>
                <a:gd name="T5" fmla="*/ 10 h 10"/>
                <a:gd name="T6" fmla="*/ 158 w 196"/>
                <a:gd name="T7" fmla="*/ 10 h 10"/>
                <a:gd name="T8" fmla="*/ 144 w 196"/>
                <a:gd name="T9" fmla="*/ 8 h 10"/>
                <a:gd name="T10" fmla="*/ 133 w 196"/>
                <a:gd name="T11" fmla="*/ 2 h 10"/>
                <a:gd name="T12" fmla="*/ 125 w 196"/>
                <a:gd name="T13" fmla="*/ 0 h 10"/>
                <a:gd name="T14" fmla="*/ 114 w 196"/>
                <a:gd name="T15" fmla="*/ 2 h 10"/>
                <a:gd name="T16" fmla="*/ 106 w 196"/>
                <a:gd name="T17" fmla="*/ 4 h 10"/>
                <a:gd name="T18" fmla="*/ 98 w 196"/>
                <a:gd name="T19" fmla="*/ 6 h 10"/>
                <a:gd name="T20" fmla="*/ 90 w 196"/>
                <a:gd name="T21" fmla="*/ 8 h 10"/>
                <a:gd name="T22" fmla="*/ 73 w 196"/>
                <a:gd name="T23" fmla="*/ 6 h 10"/>
                <a:gd name="T24" fmla="*/ 62 w 196"/>
                <a:gd name="T25" fmla="*/ 6 h 10"/>
                <a:gd name="T26" fmla="*/ 25 w 196"/>
                <a:gd name="T27" fmla="*/ 4 h 10"/>
                <a:gd name="T28" fmla="*/ 0 w 196"/>
                <a:gd name="T29" fmla="*/ 8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6"/>
                <a:gd name="T46" fmla="*/ 0 h 10"/>
                <a:gd name="T47" fmla="*/ 196 w 196"/>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6" h="10">
                  <a:moveTo>
                    <a:pt x="196" y="8"/>
                  </a:moveTo>
                  <a:lnTo>
                    <a:pt x="183" y="10"/>
                  </a:lnTo>
                  <a:lnTo>
                    <a:pt x="173" y="10"/>
                  </a:lnTo>
                  <a:lnTo>
                    <a:pt x="158" y="10"/>
                  </a:lnTo>
                  <a:lnTo>
                    <a:pt x="144" y="8"/>
                  </a:lnTo>
                  <a:lnTo>
                    <a:pt x="133" y="2"/>
                  </a:lnTo>
                  <a:lnTo>
                    <a:pt x="125" y="0"/>
                  </a:lnTo>
                  <a:lnTo>
                    <a:pt x="114" y="2"/>
                  </a:lnTo>
                  <a:lnTo>
                    <a:pt x="106" y="4"/>
                  </a:lnTo>
                  <a:lnTo>
                    <a:pt x="98" y="6"/>
                  </a:lnTo>
                  <a:lnTo>
                    <a:pt x="90" y="8"/>
                  </a:lnTo>
                  <a:lnTo>
                    <a:pt x="73" y="6"/>
                  </a:lnTo>
                  <a:lnTo>
                    <a:pt x="62" y="6"/>
                  </a:lnTo>
                  <a:lnTo>
                    <a:pt x="25" y="4"/>
                  </a:lnTo>
                  <a:lnTo>
                    <a:pt x="0" y="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91" name="Freeform 737"/>
            <p:cNvSpPr>
              <a:spLocks/>
            </p:cNvSpPr>
            <p:nvPr/>
          </p:nvSpPr>
          <p:spPr bwMode="auto">
            <a:xfrm>
              <a:off x="1413" y="3859"/>
              <a:ext cx="38" cy="11"/>
            </a:xfrm>
            <a:custGeom>
              <a:avLst/>
              <a:gdLst>
                <a:gd name="T0" fmla="*/ 38 w 38"/>
                <a:gd name="T1" fmla="*/ 0 h 11"/>
                <a:gd name="T2" fmla="*/ 33 w 38"/>
                <a:gd name="T3" fmla="*/ 5 h 11"/>
                <a:gd name="T4" fmla="*/ 27 w 38"/>
                <a:gd name="T5" fmla="*/ 9 h 11"/>
                <a:gd name="T6" fmla="*/ 11 w 38"/>
                <a:gd name="T7" fmla="*/ 11 h 11"/>
                <a:gd name="T8" fmla="*/ 0 w 38"/>
                <a:gd name="T9" fmla="*/ 9 h 11"/>
                <a:gd name="T10" fmla="*/ 0 60000 65536"/>
                <a:gd name="T11" fmla="*/ 0 60000 65536"/>
                <a:gd name="T12" fmla="*/ 0 60000 65536"/>
                <a:gd name="T13" fmla="*/ 0 60000 65536"/>
                <a:gd name="T14" fmla="*/ 0 60000 65536"/>
                <a:gd name="T15" fmla="*/ 0 w 38"/>
                <a:gd name="T16" fmla="*/ 0 h 11"/>
                <a:gd name="T17" fmla="*/ 38 w 38"/>
                <a:gd name="T18" fmla="*/ 11 h 11"/>
              </a:gdLst>
              <a:ahLst/>
              <a:cxnLst>
                <a:cxn ang="T10">
                  <a:pos x="T0" y="T1"/>
                </a:cxn>
                <a:cxn ang="T11">
                  <a:pos x="T2" y="T3"/>
                </a:cxn>
                <a:cxn ang="T12">
                  <a:pos x="T4" y="T5"/>
                </a:cxn>
                <a:cxn ang="T13">
                  <a:pos x="T6" y="T7"/>
                </a:cxn>
                <a:cxn ang="T14">
                  <a:pos x="T8" y="T9"/>
                </a:cxn>
              </a:cxnLst>
              <a:rect l="T15" t="T16" r="T17" b="T18"/>
              <a:pathLst>
                <a:path w="38" h="11">
                  <a:moveTo>
                    <a:pt x="38" y="0"/>
                  </a:moveTo>
                  <a:lnTo>
                    <a:pt x="33" y="5"/>
                  </a:lnTo>
                  <a:lnTo>
                    <a:pt x="27" y="9"/>
                  </a:lnTo>
                  <a:lnTo>
                    <a:pt x="11" y="11"/>
                  </a:lnTo>
                  <a:lnTo>
                    <a:pt x="0" y="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92" name="Freeform 738"/>
            <p:cNvSpPr>
              <a:spLocks/>
            </p:cNvSpPr>
            <p:nvPr/>
          </p:nvSpPr>
          <p:spPr bwMode="auto">
            <a:xfrm>
              <a:off x="1307" y="3855"/>
              <a:ext cx="64" cy="4"/>
            </a:xfrm>
            <a:custGeom>
              <a:avLst/>
              <a:gdLst>
                <a:gd name="T0" fmla="*/ 64 w 64"/>
                <a:gd name="T1" fmla="*/ 0 h 4"/>
                <a:gd name="T2" fmla="*/ 46 w 64"/>
                <a:gd name="T3" fmla="*/ 4 h 4"/>
                <a:gd name="T4" fmla="*/ 33 w 64"/>
                <a:gd name="T5" fmla="*/ 4 h 4"/>
                <a:gd name="T6" fmla="*/ 15 w 64"/>
                <a:gd name="T7" fmla="*/ 4 h 4"/>
                <a:gd name="T8" fmla="*/ 0 w 64"/>
                <a:gd name="T9" fmla="*/ 2 h 4"/>
                <a:gd name="T10" fmla="*/ 0 60000 65536"/>
                <a:gd name="T11" fmla="*/ 0 60000 65536"/>
                <a:gd name="T12" fmla="*/ 0 60000 65536"/>
                <a:gd name="T13" fmla="*/ 0 60000 65536"/>
                <a:gd name="T14" fmla="*/ 0 60000 65536"/>
                <a:gd name="T15" fmla="*/ 0 w 64"/>
                <a:gd name="T16" fmla="*/ 0 h 4"/>
                <a:gd name="T17" fmla="*/ 64 w 64"/>
                <a:gd name="T18" fmla="*/ 4 h 4"/>
              </a:gdLst>
              <a:ahLst/>
              <a:cxnLst>
                <a:cxn ang="T10">
                  <a:pos x="T0" y="T1"/>
                </a:cxn>
                <a:cxn ang="T11">
                  <a:pos x="T2" y="T3"/>
                </a:cxn>
                <a:cxn ang="T12">
                  <a:pos x="T4" y="T5"/>
                </a:cxn>
                <a:cxn ang="T13">
                  <a:pos x="T6" y="T7"/>
                </a:cxn>
                <a:cxn ang="T14">
                  <a:pos x="T8" y="T9"/>
                </a:cxn>
              </a:cxnLst>
              <a:rect l="T15" t="T16" r="T17" b="T18"/>
              <a:pathLst>
                <a:path w="64" h="4">
                  <a:moveTo>
                    <a:pt x="64" y="0"/>
                  </a:moveTo>
                  <a:lnTo>
                    <a:pt x="46" y="4"/>
                  </a:lnTo>
                  <a:lnTo>
                    <a:pt x="33" y="4"/>
                  </a:lnTo>
                  <a:lnTo>
                    <a:pt x="15" y="4"/>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93" name="Freeform 739"/>
            <p:cNvSpPr>
              <a:spLocks/>
            </p:cNvSpPr>
            <p:nvPr/>
          </p:nvSpPr>
          <p:spPr bwMode="auto">
            <a:xfrm>
              <a:off x="1397" y="3857"/>
              <a:ext cx="50" cy="3"/>
            </a:xfrm>
            <a:custGeom>
              <a:avLst/>
              <a:gdLst>
                <a:gd name="T0" fmla="*/ 50 w 50"/>
                <a:gd name="T1" fmla="*/ 0 h 3"/>
                <a:gd name="T2" fmla="*/ 37 w 50"/>
                <a:gd name="T3" fmla="*/ 2 h 3"/>
                <a:gd name="T4" fmla="*/ 27 w 50"/>
                <a:gd name="T5" fmla="*/ 3 h 3"/>
                <a:gd name="T6" fmla="*/ 18 w 50"/>
                <a:gd name="T7" fmla="*/ 2 h 3"/>
                <a:gd name="T8" fmla="*/ 10 w 50"/>
                <a:gd name="T9" fmla="*/ 0 h 3"/>
                <a:gd name="T10" fmla="*/ 2 w 50"/>
                <a:gd name="T11" fmla="*/ 0 h 3"/>
                <a:gd name="T12" fmla="*/ 0 w 50"/>
                <a:gd name="T13" fmla="*/ 0 h 3"/>
                <a:gd name="T14" fmla="*/ 0 60000 65536"/>
                <a:gd name="T15" fmla="*/ 0 60000 65536"/>
                <a:gd name="T16" fmla="*/ 0 60000 65536"/>
                <a:gd name="T17" fmla="*/ 0 60000 65536"/>
                <a:gd name="T18" fmla="*/ 0 60000 65536"/>
                <a:gd name="T19" fmla="*/ 0 60000 65536"/>
                <a:gd name="T20" fmla="*/ 0 60000 65536"/>
                <a:gd name="T21" fmla="*/ 0 w 50"/>
                <a:gd name="T22" fmla="*/ 0 h 3"/>
                <a:gd name="T23" fmla="*/ 50 w 50"/>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0" h="3">
                  <a:moveTo>
                    <a:pt x="50" y="0"/>
                  </a:moveTo>
                  <a:lnTo>
                    <a:pt x="37" y="2"/>
                  </a:lnTo>
                  <a:lnTo>
                    <a:pt x="27" y="3"/>
                  </a:lnTo>
                  <a:lnTo>
                    <a:pt x="18" y="2"/>
                  </a:lnTo>
                  <a:lnTo>
                    <a:pt x="10" y="0"/>
                  </a:lnTo>
                  <a:lnTo>
                    <a:pt x="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94" name="Freeform 740"/>
            <p:cNvSpPr>
              <a:spLocks/>
            </p:cNvSpPr>
            <p:nvPr/>
          </p:nvSpPr>
          <p:spPr bwMode="auto">
            <a:xfrm>
              <a:off x="1371" y="3855"/>
              <a:ext cx="42" cy="13"/>
            </a:xfrm>
            <a:custGeom>
              <a:avLst/>
              <a:gdLst>
                <a:gd name="T0" fmla="*/ 42 w 42"/>
                <a:gd name="T1" fmla="*/ 13 h 13"/>
                <a:gd name="T2" fmla="*/ 34 w 42"/>
                <a:gd name="T3" fmla="*/ 7 h 13"/>
                <a:gd name="T4" fmla="*/ 28 w 42"/>
                <a:gd name="T5" fmla="*/ 2 h 13"/>
                <a:gd name="T6" fmla="*/ 11 w 42"/>
                <a:gd name="T7" fmla="*/ 0 h 13"/>
                <a:gd name="T8" fmla="*/ 0 w 42"/>
                <a:gd name="T9" fmla="*/ 0 h 13"/>
                <a:gd name="T10" fmla="*/ 0 60000 65536"/>
                <a:gd name="T11" fmla="*/ 0 60000 65536"/>
                <a:gd name="T12" fmla="*/ 0 60000 65536"/>
                <a:gd name="T13" fmla="*/ 0 60000 65536"/>
                <a:gd name="T14" fmla="*/ 0 60000 65536"/>
                <a:gd name="T15" fmla="*/ 0 w 42"/>
                <a:gd name="T16" fmla="*/ 0 h 13"/>
                <a:gd name="T17" fmla="*/ 42 w 42"/>
                <a:gd name="T18" fmla="*/ 13 h 13"/>
              </a:gdLst>
              <a:ahLst/>
              <a:cxnLst>
                <a:cxn ang="T10">
                  <a:pos x="T0" y="T1"/>
                </a:cxn>
                <a:cxn ang="T11">
                  <a:pos x="T2" y="T3"/>
                </a:cxn>
                <a:cxn ang="T12">
                  <a:pos x="T4" y="T5"/>
                </a:cxn>
                <a:cxn ang="T13">
                  <a:pos x="T6" y="T7"/>
                </a:cxn>
                <a:cxn ang="T14">
                  <a:pos x="T8" y="T9"/>
                </a:cxn>
              </a:cxnLst>
              <a:rect l="T15" t="T16" r="T17" b="T18"/>
              <a:pathLst>
                <a:path w="42" h="13">
                  <a:moveTo>
                    <a:pt x="42" y="13"/>
                  </a:moveTo>
                  <a:lnTo>
                    <a:pt x="34" y="7"/>
                  </a:lnTo>
                  <a:lnTo>
                    <a:pt x="28" y="2"/>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95" name="Freeform 741"/>
            <p:cNvSpPr>
              <a:spLocks/>
            </p:cNvSpPr>
            <p:nvPr/>
          </p:nvSpPr>
          <p:spPr bwMode="auto">
            <a:xfrm>
              <a:off x="1280" y="3855"/>
              <a:ext cx="27" cy="150"/>
            </a:xfrm>
            <a:custGeom>
              <a:avLst/>
              <a:gdLst>
                <a:gd name="T0" fmla="*/ 25 w 27"/>
                <a:gd name="T1" fmla="*/ 0 h 150"/>
                <a:gd name="T2" fmla="*/ 21 w 27"/>
                <a:gd name="T3" fmla="*/ 4 h 150"/>
                <a:gd name="T4" fmla="*/ 17 w 27"/>
                <a:gd name="T5" fmla="*/ 5 h 150"/>
                <a:gd name="T6" fmla="*/ 16 w 27"/>
                <a:gd name="T7" fmla="*/ 19 h 150"/>
                <a:gd name="T8" fmla="*/ 14 w 27"/>
                <a:gd name="T9" fmla="*/ 29 h 150"/>
                <a:gd name="T10" fmla="*/ 14 w 27"/>
                <a:gd name="T11" fmla="*/ 30 h 150"/>
                <a:gd name="T12" fmla="*/ 8 w 27"/>
                <a:gd name="T13" fmla="*/ 48 h 150"/>
                <a:gd name="T14" fmla="*/ 6 w 27"/>
                <a:gd name="T15" fmla="*/ 63 h 150"/>
                <a:gd name="T16" fmla="*/ 0 w 27"/>
                <a:gd name="T17" fmla="*/ 84 h 150"/>
                <a:gd name="T18" fmla="*/ 2 w 27"/>
                <a:gd name="T19" fmla="*/ 102 h 150"/>
                <a:gd name="T20" fmla="*/ 10 w 27"/>
                <a:gd name="T21" fmla="*/ 117 h 150"/>
                <a:gd name="T22" fmla="*/ 10 w 27"/>
                <a:gd name="T23" fmla="*/ 117 h 150"/>
                <a:gd name="T24" fmla="*/ 17 w 27"/>
                <a:gd name="T25" fmla="*/ 129 h 150"/>
                <a:gd name="T26" fmla="*/ 17 w 27"/>
                <a:gd name="T27" fmla="*/ 140 h 150"/>
                <a:gd name="T28" fmla="*/ 19 w 27"/>
                <a:gd name="T29" fmla="*/ 146 h 150"/>
                <a:gd name="T30" fmla="*/ 23 w 27"/>
                <a:gd name="T31" fmla="*/ 148 h 150"/>
                <a:gd name="T32" fmla="*/ 27 w 27"/>
                <a:gd name="T33" fmla="*/ 150 h 15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
                <a:gd name="T52" fmla="*/ 0 h 150"/>
                <a:gd name="T53" fmla="*/ 27 w 27"/>
                <a:gd name="T54" fmla="*/ 150 h 15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 h="150">
                  <a:moveTo>
                    <a:pt x="25" y="0"/>
                  </a:moveTo>
                  <a:lnTo>
                    <a:pt x="21" y="4"/>
                  </a:lnTo>
                  <a:lnTo>
                    <a:pt x="17" y="5"/>
                  </a:lnTo>
                  <a:lnTo>
                    <a:pt x="16" y="19"/>
                  </a:lnTo>
                  <a:lnTo>
                    <a:pt x="14" y="29"/>
                  </a:lnTo>
                  <a:lnTo>
                    <a:pt x="14" y="30"/>
                  </a:lnTo>
                  <a:lnTo>
                    <a:pt x="8" y="48"/>
                  </a:lnTo>
                  <a:lnTo>
                    <a:pt x="6" y="63"/>
                  </a:lnTo>
                  <a:lnTo>
                    <a:pt x="0" y="84"/>
                  </a:lnTo>
                  <a:lnTo>
                    <a:pt x="2" y="102"/>
                  </a:lnTo>
                  <a:lnTo>
                    <a:pt x="10" y="117"/>
                  </a:lnTo>
                  <a:lnTo>
                    <a:pt x="17" y="129"/>
                  </a:lnTo>
                  <a:lnTo>
                    <a:pt x="17" y="140"/>
                  </a:lnTo>
                  <a:lnTo>
                    <a:pt x="19" y="146"/>
                  </a:lnTo>
                  <a:lnTo>
                    <a:pt x="23" y="148"/>
                  </a:lnTo>
                  <a:lnTo>
                    <a:pt x="27" y="15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96" name="Freeform 742"/>
            <p:cNvSpPr>
              <a:spLocks/>
            </p:cNvSpPr>
            <p:nvPr/>
          </p:nvSpPr>
          <p:spPr bwMode="auto">
            <a:xfrm>
              <a:off x="1169" y="3882"/>
              <a:ext cx="125" cy="7"/>
            </a:xfrm>
            <a:custGeom>
              <a:avLst/>
              <a:gdLst>
                <a:gd name="T0" fmla="*/ 125 w 125"/>
                <a:gd name="T1" fmla="*/ 2 h 7"/>
                <a:gd name="T2" fmla="*/ 103 w 125"/>
                <a:gd name="T3" fmla="*/ 5 h 7"/>
                <a:gd name="T4" fmla="*/ 86 w 125"/>
                <a:gd name="T5" fmla="*/ 7 h 7"/>
                <a:gd name="T6" fmla="*/ 59 w 125"/>
                <a:gd name="T7" fmla="*/ 3 h 7"/>
                <a:gd name="T8" fmla="*/ 38 w 125"/>
                <a:gd name="T9" fmla="*/ 2 h 7"/>
                <a:gd name="T10" fmla="*/ 17 w 125"/>
                <a:gd name="T11" fmla="*/ 0 h 7"/>
                <a:gd name="T12" fmla="*/ 0 w 125"/>
                <a:gd name="T13" fmla="*/ 3 h 7"/>
                <a:gd name="T14" fmla="*/ 0 60000 65536"/>
                <a:gd name="T15" fmla="*/ 0 60000 65536"/>
                <a:gd name="T16" fmla="*/ 0 60000 65536"/>
                <a:gd name="T17" fmla="*/ 0 60000 65536"/>
                <a:gd name="T18" fmla="*/ 0 60000 65536"/>
                <a:gd name="T19" fmla="*/ 0 60000 65536"/>
                <a:gd name="T20" fmla="*/ 0 60000 65536"/>
                <a:gd name="T21" fmla="*/ 0 w 125"/>
                <a:gd name="T22" fmla="*/ 0 h 7"/>
                <a:gd name="T23" fmla="*/ 125 w 12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7">
                  <a:moveTo>
                    <a:pt x="125" y="2"/>
                  </a:moveTo>
                  <a:lnTo>
                    <a:pt x="103" y="5"/>
                  </a:lnTo>
                  <a:lnTo>
                    <a:pt x="86" y="7"/>
                  </a:lnTo>
                  <a:lnTo>
                    <a:pt x="59" y="3"/>
                  </a:lnTo>
                  <a:lnTo>
                    <a:pt x="38" y="2"/>
                  </a:lnTo>
                  <a:lnTo>
                    <a:pt x="17" y="0"/>
                  </a:lnTo>
                  <a:lnTo>
                    <a:pt x="0" y="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97" name="Freeform 743"/>
            <p:cNvSpPr>
              <a:spLocks/>
            </p:cNvSpPr>
            <p:nvPr/>
          </p:nvSpPr>
          <p:spPr bwMode="auto">
            <a:xfrm>
              <a:off x="1149" y="3885"/>
              <a:ext cx="141" cy="89"/>
            </a:xfrm>
            <a:custGeom>
              <a:avLst/>
              <a:gdLst>
                <a:gd name="T0" fmla="*/ 20 w 141"/>
                <a:gd name="T1" fmla="*/ 0 h 89"/>
                <a:gd name="T2" fmla="*/ 10 w 141"/>
                <a:gd name="T3" fmla="*/ 4 h 89"/>
                <a:gd name="T4" fmla="*/ 4 w 141"/>
                <a:gd name="T5" fmla="*/ 12 h 89"/>
                <a:gd name="T6" fmla="*/ 2 w 141"/>
                <a:gd name="T7" fmla="*/ 25 h 89"/>
                <a:gd name="T8" fmla="*/ 0 w 141"/>
                <a:gd name="T9" fmla="*/ 37 h 89"/>
                <a:gd name="T10" fmla="*/ 0 w 141"/>
                <a:gd name="T11" fmla="*/ 54 h 89"/>
                <a:gd name="T12" fmla="*/ 2 w 141"/>
                <a:gd name="T13" fmla="*/ 70 h 89"/>
                <a:gd name="T14" fmla="*/ 8 w 141"/>
                <a:gd name="T15" fmla="*/ 79 h 89"/>
                <a:gd name="T16" fmla="*/ 12 w 141"/>
                <a:gd name="T17" fmla="*/ 85 h 89"/>
                <a:gd name="T18" fmla="*/ 20 w 141"/>
                <a:gd name="T19" fmla="*/ 89 h 89"/>
                <a:gd name="T20" fmla="*/ 37 w 141"/>
                <a:gd name="T21" fmla="*/ 87 h 89"/>
                <a:gd name="T22" fmla="*/ 52 w 141"/>
                <a:gd name="T23" fmla="*/ 87 h 89"/>
                <a:gd name="T24" fmla="*/ 77 w 141"/>
                <a:gd name="T25" fmla="*/ 89 h 89"/>
                <a:gd name="T26" fmla="*/ 97 w 141"/>
                <a:gd name="T27" fmla="*/ 89 h 89"/>
                <a:gd name="T28" fmla="*/ 122 w 141"/>
                <a:gd name="T29" fmla="*/ 89 h 89"/>
                <a:gd name="T30" fmla="*/ 141 w 141"/>
                <a:gd name="T31" fmla="*/ 87 h 8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1"/>
                <a:gd name="T49" fmla="*/ 0 h 89"/>
                <a:gd name="T50" fmla="*/ 141 w 141"/>
                <a:gd name="T51" fmla="*/ 89 h 8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1" h="89">
                  <a:moveTo>
                    <a:pt x="20" y="0"/>
                  </a:moveTo>
                  <a:lnTo>
                    <a:pt x="10" y="4"/>
                  </a:lnTo>
                  <a:lnTo>
                    <a:pt x="4" y="12"/>
                  </a:lnTo>
                  <a:lnTo>
                    <a:pt x="2" y="25"/>
                  </a:lnTo>
                  <a:lnTo>
                    <a:pt x="0" y="37"/>
                  </a:lnTo>
                  <a:lnTo>
                    <a:pt x="0" y="54"/>
                  </a:lnTo>
                  <a:lnTo>
                    <a:pt x="2" y="70"/>
                  </a:lnTo>
                  <a:lnTo>
                    <a:pt x="8" y="79"/>
                  </a:lnTo>
                  <a:lnTo>
                    <a:pt x="12" y="85"/>
                  </a:lnTo>
                  <a:lnTo>
                    <a:pt x="20" y="89"/>
                  </a:lnTo>
                  <a:lnTo>
                    <a:pt x="37" y="87"/>
                  </a:lnTo>
                  <a:lnTo>
                    <a:pt x="52" y="87"/>
                  </a:lnTo>
                  <a:lnTo>
                    <a:pt x="77" y="89"/>
                  </a:lnTo>
                  <a:lnTo>
                    <a:pt x="97" y="89"/>
                  </a:lnTo>
                  <a:lnTo>
                    <a:pt x="122" y="89"/>
                  </a:lnTo>
                  <a:lnTo>
                    <a:pt x="141" y="8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98" name="Freeform 744"/>
            <p:cNvSpPr>
              <a:spLocks/>
            </p:cNvSpPr>
            <p:nvPr/>
          </p:nvSpPr>
          <p:spPr bwMode="auto">
            <a:xfrm>
              <a:off x="2030" y="3870"/>
              <a:ext cx="14" cy="87"/>
            </a:xfrm>
            <a:custGeom>
              <a:avLst/>
              <a:gdLst>
                <a:gd name="T0" fmla="*/ 12 w 14"/>
                <a:gd name="T1" fmla="*/ 87 h 87"/>
                <a:gd name="T2" fmla="*/ 14 w 14"/>
                <a:gd name="T3" fmla="*/ 62 h 87"/>
                <a:gd name="T4" fmla="*/ 14 w 14"/>
                <a:gd name="T5" fmla="*/ 40 h 87"/>
                <a:gd name="T6" fmla="*/ 6 w 14"/>
                <a:gd name="T7" fmla="*/ 17 h 87"/>
                <a:gd name="T8" fmla="*/ 0 w 14"/>
                <a:gd name="T9" fmla="*/ 0 h 87"/>
                <a:gd name="T10" fmla="*/ 0 60000 65536"/>
                <a:gd name="T11" fmla="*/ 0 60000 65536"/>
                <a:gd name="T12" fmla="*/ 0 60000 65536"/>
                <a:gd name="T13" fmla="*/ 0 60000 65536"/>
                <a:gd name="T14" fmla="*/ 0 60000 65536"/>
                <a:gd name="T15" fmla="*/ 0 w 14"/>
                <a:gd name="T16" fmla="*/ 0 h 87"/>
                <a:gd name="T17" fmla="*/ 14 w 14"/>
                <a:gd name="T18" fmla="*/ 87 h 87"/>
              </a:gdLst>
              <a:ahLst/>
              <a:cxnLst>
                <a:cxn ang="T10">
                  <a:pos x="T0" y="T1"/>
                </a:cxn>
                <a:cxn ang="T11">
                  <a:pos x="T2" y="T3"/>
                </a:cxn>
                <a:cxn ang="T12">
                  <a:pos x="T4" y="T5"/>
                </a:cxn>
                <a:cxn ang="T13">
                  <a:pos x="T6" y="T7"/>
                </a:cxn>
                <a:cxn ang="T14">
                  <a:pos x="T8" y="T9"/>
                </a:cxn>
              </a:cxnLst>
              <a:rect l="T15" t="T16" r="T17" b="T18"/>
              <a:pathLst>
                <a:path w="14" h="87">
                  <a:moveTo>
                    <a:pt x="12" y="87"/>
                  </a:moveTo>
                  <a:lnTo>
                    <a:pt x="14" y="62"/>
                  </a:lnTo>
                  <a:lnTo>
                    <a:pt x="14" y="40"/>
                  </a:lnTo>
                  <a:lnTo>
                    <a:pt x="6" y="17"/>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599" name="Freeform 745"/>
            <p:cNvSpPr>
              <a:spLocks/>
            </p:cNvSpPr>
            <p:nvPr/>
          </p:nvSpPr>
          <p:spPr bwMode="auto">
            <a:xfrm>
              <a:off x="1992" y="3945"/>
              <a:ext cx="50" cy="71"/>
            </a:xfrm>
            <a:custGeom>
              <a:avLst/>
              <a:gdLst>
                <a:gd name="T0" fmla="*/ 0 w 50"/>
                <a:gd name="T1" fmla="*/ 0 h 71"/>
                <a:gd name="T2" fmla="*/ 2 w 50"/>
                <a:gd name="T3" fmla="*/ 27 h 71"/>
                <a:gd name="T4" fmla="*/ 8 w 50"/>
                <a:gd name="T5" fmla="*/ 48 h 71"/>
                <a:gd name="T6" fmla="*/ 13 w 50"/>
                <a:gd name="T7" fmla="*/ 60 h 71"/>
                <a:gd name="T8" fmla="*/ 17 w 50"/>
                <a:gd name="T9" fmla="*/ 65 h 71"/>
                <a:gd name="T10" fmla="*/ 19 w 50"/>
                <a:gd name="T11" fmla="*/ 69 h 71"/>
                <a:gd name="T12" fmla="*/ 23 w 50"/>
                <a:gd name="T13" fmla="*/ 71 h 71"/>
                <a:gd name="T14" fmla="*/ 27 w 50"/>
                <a:gd name="T15" fmla="*/ 69 h 71"/>
                <a:gd name="T16" fmla="*/ 33 w 50"/>
                <a:gd name="T17" fmla="*/ 67 h 71"/>
                <a:gd name="T18" fmla="*/ 36 w 50"/>
                <a:gd name="T19" fmla="*/ 54 h 71"/>
                <a:gd name="T20" fmla="*/ 38 w 50"/>
                <a:gd name="T21" fmla="*/ 42 h 71"/>
                <a:gd name="T22" fmla="*/ 44 w 50"/>
                <a:gd name="T23" fmla="*/ 25 h 71"/>
                <a:gd name="T24" fmla="*/ 50 w 50"/>
                <a:gd name="T25" fmla="*/ 12 h 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
                <a:gd name="T40" fmla="*/ 0 h 71"/>
                <a:gd name="T41" fmla="*/ 50 w 50"/>
                <a:gd name="T42" fmla="*/ 71 h 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 h="71">
                  <a:moveTo>
                    <a:pt x="0" y="0"/>
                  </a:moveTo>
                  <a:lnTo>
                    <a:pt x="2" y="27"/>
                  </a:lnTo>
                  <a:lnTo>
                    <a:pt x="8" y="48"/>
                  </a:lnTo>
                  <a:lnTo>
                    <a:pt x="13" y="60"/>
                  </a:lnTo>
                  <a:lnTo>
                    <a:pt x="17" y="65"/>
                  </a:lnTo>
                  <a:lnTo>
                    <a:pt x="19" y="69"/>
                  </a:lnTo>
                  <a:lnTo>
                    <a:pt x="23" y="71"/>
                  </a:lnTo>
                  <a:lnTo>
                    <a:pt x="27" y="69"/>
                  </a:lnTo>
                  <a:lnTo>
                    <a:pt x="33" y="67"/>
                  </a:lnTo>
                  <a:lnTo>
                    <a:pt x="36" y="54"/>
                  </a:lnTo>
                  <a:lnTo>
                    <a:pt x="38" y="42"/>
                  </a:lnTo>
                  <a:lnTo>
                    <a:pt x="44" y="25"/>
                  </a:lnTo>
                  <a:lnTo>
                    <a:pt x="5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00" name="Freeform 746"/>
            <p:cNvSpPr>
              <a:spLocks/>
            </p:cNvSpPr>
            <p:nvPr/>
          </p:nvSpPr>
          <p:spPr bwMode="auto">
            <a:xfrm>
              <a:off x="1447" y="3857"/>
              <a:ext cx="10" cy="2"/>
            </a:xfrm>
            <a:custGeom>
              <a:avLst/>
              <a:gdLst>
                <a:gd name="T0" fmla="*/ 10 w 10"/>
                <a:gd name="T1" fmla="*/ 2 h 2"/>
                <a:gd name="T2" fmla="*/ 10 w 10"/>
                <a:gd name="T3" fmla="*/ 2 h 2"/>
                <a:gd name="T4" fmla="*/ 4 w 10"/>
                <a:gd name="T5" fmla="*/ 0 h 2"/>
                <a:gd name="T6" fmla="*/ 0 w 10"/>
                <a:gd name="T7" fmla="*/ 0 h 2"/>
                <a:gd name="T8" fmla="*/ 0 60000 65536"/>
                <a:gd name="T9" fmla="*/ 0 60000 65536"/>
                <a:gd name="T10" fmla="*/ 0 60000 65536"/>
                <a:gd name="T11" fmla="*/ 0 60000 65536"/>
                <a:gd name="T12" fmla="*/ 0 w 10"/>
                <a:gd name="T13" fmla="*/ 0 h 2"/>
                <a:gd name="T14" fmla="*/ 10 w 10"/>
                <a:gd name="T15" fmla="*/ 2 h 2"/>
              </a:gdLst>
              <a:ahLst/>
              <a:cxnLst>
                <a:cxn ang="T8">
                  <a:pos x="T0" y="T1"/>
                </a:cxn>
                <a:cxn ang="T9">
                  <a:pos x="T2" y="T3"/>
                </a:cxn>
                <a:cxn ang="T10">
                  <a:pos x="T4" y="T5"/>
                </a:cxn>
                <a:cxn ang="T11">
                  <a:pos x="T6" y="T7"/>
                </a:cxn>
              </a:cxnLst>
              <a:rect l="T12" t="T13" r="T14" b="T15"/>
              <a:pathLst>
                <a:path w="10" h="2">
                  <a:moveTo>
                    <a:pt x="10" y="2"/>
                  </a:moveTo>
                  <a:lnTo>
                    <a:pt x="10" y="2"/>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01" name="Freeform 747"/>
            <p:cNvSpPr>
              <a:spLocks/>
            </p:cNvSpPr>
            <p:nvPr/>
          </p:nvSpPr>
          <p:spPr bwMode="auto">
            <a:xfrm>
              <a:off x="1975" y="3880"/>
              <a:ext cx="7" cy="69"/>
            </a:xfrm>
            <a:custGeom>
              <a:avLst/>
              <a:gdLst>
                <a:gd name="T0" fmla="*/ 7 w 7"/>
                <a:gd name="T1" fmla="*/ 69 h 69"/>
                <a:gd name="T2" fmla="*/ 5 w 7"/>
                <a:gd name="T3" fmla="*/ 38 h 69"/>
                <a:gd name="T4" fmla="*/ 5 w 7"/>
                <a:gd name="T5" fmla="*/ 30 h 69"/>
                <a:gd name="T6" fmla="*/ 0 w 7"/>
                <a:gd name="T7" fmla="*/ 0 h 69"/>
                <a:gd name="T8" fmla="*/ 0 60000 65536"/>
                <a:gd name="T9" fmla="*/ 0 60000 65536"/>
                <a:gd name="T10" fmla="*/ 0 60000 65536"/>
                <a:gd name="T11" fmla="*/ 0 60000 65536"/>
                <a:gd name="T12" fmla="*/ 0 w 7"/>
                <a:gd name="T13" fmla="*/ 0 h 69"/>
                <a:gd name="T14" fmla="*/ 7 w 7"/>
                <a:gd name="T15" fmla="*/ 69 h 69"/>
              </a:gdLst>
              <a:ahLst/>
              <a:cxnLst>
                <a:cxn ang="T8">
                  <a:pos x="T0" y="T1"/>
                </a:cxn>
                <a:cxn ang="T9">
                  <a:pos x="T2" y="T3"/>
                </a:cxn>
                <a:cxn ang="T10">
                  <a:pos x="T4" y="T5"/>
                </a:cxn>
                <a:cxn ang="T11">
                  <a:pos x="T6" y="T7"/>
                </a:cxn>
              </a:cxnLst>
              <a:rect l="T12" t="T13" r="T14" b="T15"/>
              <a:pathLst>
                <a:path w="7" h="69">
                  <a:moveTo>
                    <a:pt x="7" y="69"/>
                  </a:moveTo>
                  <a:lnTo>
                    <a:pt x="5" y="38"/>
                  </a:lnTo>
                  <a:lnTo>
                    <a:pt x="5" y="3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02" name="Freeform 748"/>
            <p:cNvSpPr>
              <a:spLocks/>
            </p:cNvSpPr>
            <p:nvPr/>
          </p:nvSpPr>
          <p:spPr bwMode="auto">
            <a:xfrm>
              <a:off x="2048" y="3743"/>
              <a:ext cx="5" cy="62"/>
            </a:xfrm>
            <a:custGeom>
              <a:avLst/>
              <a:gdLst>
                <a:gd name="T0" fmla="*/ 5 w 5"/>
                <a:gd name="T1" fmla="*/ 0 h 62"/>
                <a:gd name="T2" fmla="*/ 2 w 5"/>
                <a:gd name="T3" fmla="*/ 35 h 62"/>
                <a:gd name="T4" fmla="*/ 0 w 5"/>
                <a:gd name="T5" fmla="*/ 62 h 62"/>
                <a:gd name="T6" fmla="*/ 0 60000 65536"/>
                <a:gd name="T7" fmla="*/ 0 60000 65536"/>
                <a:gd name="T8" fmla="*/ 0 60000 65536"/>
                <a:gd name="T9" fmla="*/ 0 w 5"/>
                <a:gd name="T10" fmla="*/ 0 h 62"/>
                <a:gd name="T11" fmla="*/ 5 w 5"/>
                <a:gd name="T12" fmla="*/ 62 h 62"/>
              </a:gdLst>
              <a:ahLst/>
              <a:cxnLst>
                <a:cxn ang="T6">
                  <a:pos x="T0" y="T1"/>
                </a:cxn>
                <a:cxn ang="T7">
                  <a:pos x="T2" y="T3"/>
                </a:cxn>
                <a:cxn ang="T8">
                  <a:pos x="T4" y="T5"/>
                </a:cxn>
              </a:cxnLst>
              <a:rect l="T9" t="T10" r="T11" b="T12"/>
              <a:pathLst>
                <a:path w="5" h="62">
                  <a:moveTo>
                    <a:pt x="5" y="0"/>
                  </a:moveTo>
                  <a:lnTo>
                    <a:pt x="2" y="35"/>
                  </a:lnTo>
                  <a:lnTo>
                    <a:pt x="0" y="6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03" name="Freeform 749"/>
            <p:cNvSpPr>
              <a:spLocks/>
            </p:cNvSpPr>
            <p:nvPr/>
          </p:nvSpPr>
          <p:spPr bwMode="auto">
            <a:xfrm>
              <a:off x="1975" y="3743"/>
              <a:ext cx="78" cy="137"/>
            </a:xfrm>
            <a:custGeom>
              <a:avLst/>
              <a:gdLst>
                <a:gd name="T0" fmla="*/ 78 w 78"/>
                <a:gd name="T1" fmla="*/ 0 h 137"/>
                <a:gd name="T2" fmla="*/ 67 w 78"/>
                <a:gd name="T3" fmla="*/ 16 h 137"/>
                <a:gd name="T4" fmla="*/ 57 w 78"/>
                <a:gd name="T5" fmla="*/ 25 h 137"/>
                <a:gd name="T6" fmla="*/ 28 w 78"/>
                <a:gd name="T7" fmla="*/ 69 h 137"/>
                <a:gd name="T8" fmla="*/ 9 w 78"/>
                <a:gd name="T9" fmla="*/ 106 h 137"/>
                <a:gd name="T10" fmla="*/ 3 w 78"/>
                <a:gd name="T11" fmla="*/ 123 h 137"/>
                <a:gd name="T12" fmla="*/ 0 w 78"/>
                <a:gd name="T13" fmla="*/ 137 h 137"/>
                <a:gd name="T14" fmla="*/ 0 60000 65536"/>
                <a:gd name="T15" fmla="*/ 0 60000 65536"/>
                <a:gd name="T16" fmla="*/ 0 60000 65536"/>
                <a:gd name="T17" fmla="*/ 0 60000 65536"/>
                <a:gd name="T18" fmla="*/ 0 60000 65536"/>
                <a:gd name="T19" fmla="*/ 0 60000 65536"/>
                <a:gd name="T20" fmla="*/ 0 60000 65536"/>
                <a:gd name="T21" fmla="*/ 0 w 78"/>
                <a:gd name="T22" fmla="*/ 0 h 137"/>
                <a:gd name="T23" fmla="*/ 78 w 78"/>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137">
                  <a:moveTo>
                    <a:pt x="78" y="0"/>
                  </a:moveTo>
                  <a:lnTo>
                    <a:pt x="67" y="16"/>
                  </a:lnTo>
                  <a:lnTo>
                    <a:pt x="57" y="25"/>
                  </a:lnTo>
                  <a:lnTo>
                    <a:pt x="28" y="69"/>
                  </a:lnTo>
                  <a:lnTo>
                    <a:pt x="9" y="106"/>
                  </a:lnTo>
                  <a:lnTo>
                    <a:pt x="3" y="123"/>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04" name="Freeform 750"/>
            <p:cNvSpPr>
              <a:spLocks/>
            </p:cNvSpPr>
            <p:nvPr/>
          </p:nvSpPr>
          <p:spPr bwMode="auto">
            <a:xfrm>
              <a:off x="1497" y="3828"/>
              <a:ext cx="43" cy="94"/>
            </a:xfrm>
            <a:custGeom>
              <a:avLst/>
              <a:gdLst>
                <a:gd name="T0" fmla="*/ 0 w 43"/>
                <a:gd name="T1" fmla="*/ 94 h 94"/>
                <a:gd name="T2" fmla="*/ 2 w 43"/>
                <a:gd name="T3" fmla="*/ 69 h 94"/>
                <a:gd name="T4" fmla="*/ 6 w 43"/>
                <a:gd name="T5" fmla="*/ 52 h 94"/>
                <a:gd name="T6" fmla="*/ 24 w 43"/>
                <a:gd name="T7" fmla="*/ 29 h 94"/>
                <a:gd name="T8" fmla="*/ 25 w 43"/>
                <a:gd name="T9" fmla="*/ 23 h 94"/>
                <a:gd name="T10" fmla="*/ 43 w 43"/>
                <a:gd name="T11" fmla="*/ 0 h 94"/>
                <a:gd name="T12" fmla="*/ 0 60000 65536"/>
                <a:gd name="T13" fmla="*/ 0 60000 65536"/>
                <a:gd name="T14" fmla="*/ 0 60000 65536"/>
                <a:gd name="T15" fmla="*/ 0 60000 65536"/>
                <a:gd name="T16" fmla="*/ 0 60000 65536"/>
                <a:gd name="T17" fmla="*/ 0 60000 65536"/>
                <a:gd name="T18" fmla="*/ 0 w 43"/>
                <a:gd name="T19" fmla="*/ 0 h 94"/>
                <a:gd name="T20" fmla="*/ 43 w 43"/>
                <a:gd name="T21" fmla="*/ 94 h 94"/>
              </a:gdLst>
              <a:ahLst/>
              <a:cxnLst>
                <a:cxn ang="T12">
                  <a:pos x="T0" y="T1"/>
                </a:cxn>
                <a:cxn ang="T13">
                  <a:pos x="T2" y="T3"/>
                </a:cxn>
                <a:cxn ang="T14">
                  <a:pos x="T4" y="T5"/>
                </a:cxn>
                <a:cxn ang="T15">
                  <a:pos x="T6" y="T7"/>
                </a:cxn>
                <a:cxn ang="T16">
                  <a:pos x="T8" y="T9"/>
                </a:cxn>
                <a:cxn ang="T17">
                  <a:pos x="T10" y="T11"/>
                </a:cxn>
              </a:cxnLst>
              <a:rect l="T18" t="T19" r="T20" b="T21"/>
              <a:pathLst>
                <a:path w="43" h="94">
                  <a:moveTo>
                    <a:pt x="0" y="94"/>
                  </a:moveTo>
                  <a:lnTo>
                    <a:pt x="2" y="69"/>
                  </a:lnTo>
                  <a:lnTo>
                    <a:pt x="6" y="52"/>
                  </a:lnTo>
                  <a:lnTo>
                    <a:pt x="24" y="29"/>
                  </a:lnTo>
                  <a:lnTo>
                    <a:pt x="25" y="23"/>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05" name="Freeform 751"/>
            <p:cNvSpPr>
              <a:spLocks/>
            </p:cNvSpPr>
            <p:nvPr/>
          </p:nvSpPr>
          <p:spPr bwMode="auto">
            <a:xfrm>
              <a:off x="1619" y="3739"/>
              <a:ext cx="152" cy="12"/>
            </a:xfrm>
            <a:custGeom>
              <a:avLst/>
              <a:gdLst>
                <a:gd name="T0" fmla="*/ 0 w 152"/>
                <a:gd name="T1" fmla="*/ 0 h 12"/>
                <a:gd name="T2" fmla="*/ 27 w 152"/>
                <a:gd name="T3" fmla="*/ 0 h 12"/>
                <a:gd name="T4" fmla="*/ 55 w 152"/>
                <a:gd name="T5" fmla="*/ 6 h 12"/>
                <a:gd name="T6" fmla="*/ 77 w 152"/>
                <a:gd name="T7" fmla="*/ 10 h 12"/>
                <a:gd name="T8" fmla="*/ 100 w 152"/>
                <a:gd name="T9" fmla="*/ 12 h 12"/>
                <a:gd name="T10" fmla="*/ 129 w 152"/>
                <a:gd name="T11" fmla="*/ 10 h 12"/>
                <a:gd name="T12" fmla="*/ 152 w 152"/>
                <a:gd name="T13" fmla="*/ 4 h 12"/>
                <a:gd name="T14" fmla="*/ 0 60000 65536"/>
                <a:gd name="T15" fmla="*/ 0 60000 65536"/>
                <a:gd name="T16" fmla="*/ 0 60000 65536"/>
                <a:gd name="T17" fmla="*/ 0 60000 65536"/>
                <a:gd name="T18" fmla="*/ 0 60000 65536"/>
                <a:gd name="T19" fmla="*/ 0 60000 65536"/>
                <a:gd name="T20" fmla="*/ 0 60000 65536"/>
                <a:gd name="T21" fmla="*/ 0 w 152"/>
                <a:gd name="T22" fmla="*/ 0 h 12"/>
                <a:gd name="T23" fmla="*/ 152 w 152"/>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12">
                  <a:moveTo>
                    <a:pt x="0" y="0"/>
                  </a:moveTo>
                  <a:lnTo>
                    <a:pt x="27" y="0"/>
                  </a:lnTo>
                  <a:lnTo>
                    <a:pt x="55" y="6"/>
                  </a:lnTo>
                  <a:lnTo>
                    <a:pt x="77" y="10"/>
                  </a:lnTo>
                  <a:lnTo>
                    <a:pt x="100" y="12"/>
                  </a:lnTo>
                  <a:lnTo>
                    <a:pt x="129" y="10"/>
                  </a:lnTo>
                  <a:lnTo>
                    <a:pt x="152"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06" name="Freeform 752"/>
            <p:cNvSpPr>
              <a:spLocks/>
            </p:cNvSpPr>
            <p:nvPr/>
          </p:nvSpPr>
          <p:spPr bwMode="auto">
            <a:xfrm>
              <a:off x="1909" y="3741"/>
              <a:ext cx="144" cy="8"/>
            </a:xfrm>
            <a:custGeom>
              <a:avLst/>
              <a:gdLst>
                <a:gd name="T0" fmla="*/ 0 w 144"/>
                <a:gd name="T1" fmla="*/ 0 h 8"/>
                <a:gd name="T2" fmla="*/ 25 w 144"/>
                <a:gd name="T3" fmla="*/ 0 h 8"/>
                <a:gd name="T4" fmla="*/ 48 w 144"/>
                <a:gd name="T5" fmla="*/ 2 h 8"/>
                <a:gd name="T6" fmla="*/ 87 w 144"/>
                <a:gd name="T7" fmla="*/ 8 h 8"/>
                <a:gd name="T8" fmla="*/ 119 w 144"/>
                <a:gd name="T9" fmla="*/ 6 h 8"/>
                <a:gd name="T10" fmla="*/ 144 w 144"/>
                <a:gd name="T11" fmla="*/ 2 h 8"/>
                <a:gd name="T12" fmla="*/ 0 60000 65536"/>
                <a:gd name="T13" fmla="*/ 0 60000 65536"/>
                <a:gd name="T14" fmla="*/ 0 60000 65536"/>
                <a:gd name="T15" fmla="*/ 0 60000 65536"/>
                <a:gd name="T16" fmla="*/ 0 60000 65536"/>
                <a:gd name="T17" fmla="*/ 0 60000 65536"/>
                <a:gd name="T18" fmla="*/ 0 w 144"/>
                <a:gd name="T19" fmla="*/ 0 h 8"/>
                <a:gd name="T20" fmla="*/ 144 w 144"/>
                <a:gd name="T21" fmla="*/ 8 h 8"/>
              </a:gdLst>
              <a:ahLst/>
              <a:cxnLst>
                <a:cxn ang="T12">
                  <a:pos x="T0" y="T1"/>
                </a:cxn>
                <a:cxn ang="T13">
                  <a:pos x="T2" y="T3"/>
                </a:cxn>
                <a:cxn ang="T14">
                  <a:pos x="T4" y="T5"/>
                </a:cxn>
                <a:cxn ang="T15">
                  <a:pos x="T6" y="T7"/>
                </a:cxn>
                <a:cxn ang="T16">
                  <a:pos x="T8" y="T9"/>
                </a:cxn>
                <a:cxn ang="T17">
                  <a:pos x="T10" y="T11"/>
                </a:cxn>
              </a:cxnLst>
              <a:rect l="T18" t="T19" r="T20" b="T21"/>
              <a:pathLst>
                <a:path w="144" h="8">
                  <a:moveTo>
                    <a:pt x="0" y="0"/>
                  </a:moveTo>
                  <a:lnTo>
                    <a:pt x="25" y="0"/>
                  </a:lnTo>
                  <a:lnTo>
                    <a:pt x="48" y="2"/>
                  </a:lnTo>
                  <a:lnTo>
                    <a:pt x="87" y="8"/>
                  </a:lnTo>
                  <a:lnTo>
                    <a:pt x="119" y="6"/>
                  </a:lnTo>
                  <a:lnTo>
                    <a:pt x="144"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07" name="Freeform 753"/>
            <p:cNvSpPr>
              <a:spLocks/>
            </p:cNvSpPr>
            <p:nvPr/>
          </p:nvSpPr>
          <p:spPr bwMode="auto">
            <a:xfrm>
              <a:off x="1503" y="3743"/>
              <a:ext cx="268" cy="142"/>
            </a:xfrm>
            <a:custGeom>
              <a:avLst/>
              <a:gdLst>
                <a:gd name="T0" fmla="*/ 268 w 268"/>
                <a:gd name="T1" fmla="*/ 0 h 142"/>
                <a:gd name="T2" fmla="*/ 252 w 268"/>
                <a:gd name="T3" fmla="*/ 17 h 142"/>
                <a:gd name="T4" fmla="*/ 243 w 268"/>
                <a:gd name="T5" fmla="*/ 31 h 142"/>
                <a:gd name="T6" fmla="*/ 237 w 268"/>
                <a:gd name="T7" fmla="*/ 48 h 142"/>
                <a:gd name="T8" fmla="*/ 231 w 268"/>
                <a:gd name="T9" fmla="*/ 66 h 142"/>
                <a:gd name="T10" fmla="*/ 221 w 268"/>
                <a:gd name="T11" fmla="*/ 92 h 142"/>
                <a:gd name="T12" fmla="*/ 204 w 268"/>
                <a:gd name="T13" fmla="*/ 119 h 142"/>
                <a:gd name="T14" fmla="*/ 189 w 268"/>
                <a:gd name="T15" fmla="*/ 137 h 142"/>
                <a:gd name="T16" fmla="*/ 160 w 268"/>
                <a:gd name="T17" fmla="*/ 133 h 142"/>
                <a:gd name="T18" fmla="*/ 139 w 268"/>
                <a:gd name="T19" fmla="*/ 131 h 142"/>
                <a:gd name="T20" fmla="*/ 116 w 268"/>
                <a:gd name="T21" fmla="*/ 133 h 142"/>
                <a:gd name="T22" fmla="*/ 93 w 268"/>
                <a:gd name="T23" fmla="*/ 137 h 142"/>
                <a:gd name="T24" fmla="*/ 58 w 268"/>
                <a:gd name="T25" fmla="*/ 142 h 142"/>
                <a:gd name="T26" fmla="*/ 25 w 268"/>
                <a:gd name="T27" fmla="*/ 142 h 142"/>
                <a:gd name="T28" fmla="*/ 0 w 268"/>
                <a:gd name="T29" fmla="*/ 137 h 1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8"/>
                <a:gd name="T46" fmla="*/ 0 h 142"/>
                <a:gd name="T47" fmla="*/ 268 w 268"/>
                <a:gd name="T48" fmla="*/ 142 h 1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8" h="142">
                  <a:moveTo>
                    <a:pt x="268" y="0"/>
                  </a:moveTo>
                  <a:lnTo>
                    <a:pt x="252" y="17"/>
                  </a:lnTo>
                  <a:lnTo>
                    <a:pt x="243" y="31"/>
                  </a:lnTo>
                  <a:lnTo>
                    <a:pt x="237" y="48"/>
                  </a:lnTo>
                  <a:lnTo>
                    <a:pt x="231" y="66"/>
                  </a:lnTo>
                  <a:lnTo>
                    <a:pt x="221" y="92"/>
                  </a:lnTo>
                  <a:lnTo>
                    <a:pt x="204" y="119"/>
                  </a:lnTo>
                  <a:lnTo>
                    <a:pt x="189" y="137"/>
                  </a:lnTo>
                  <a:lnTo>
                    <a:pt x="160" y="133"/>
                  </a:lnTo>
                  <a:lnTo>
                    <a:pt x="139" y="131"/>
                  </a:lnTo>
                  <a:lnTo>
                    <a:pt x="116" y="133"/>
                  </a:lnTo>
                  <a:lnTo>
                    <a:pt x="93" y="137"/>
                  </a:lnTo>
                  <a:lnTo>
                    <a:pt x="58" y="142"/>
                  </a:lnTo>
                  <a:lnTo>
                    <a:pt x="25" y="142"/>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08" name="Freeform 754"/>
            <p:cNvSpPr>
              <a:spLocks/>
            </p:cNvSpPr>
            <p:nvPr/>
          </p:nvSpPr>
          <p:spPr bwMode="auto">
            <a:xfrm>
              <a:off x="1809" y="3870"/>
              <a:ext cx="164" cy="19"/>
            </a:xfrm>
            <a:custGeom>
              <a:avLst/>
              <a:gdLst>
                <a:gd name="T0" fmla="*/ 164 w 164"/>
                <a:gd name="T1" fmla="*/ 10 h 19"/>
                <a:gd name="T2" fmla="*/ 141 w 164"/>
                <a:gd name="T3" fmla="*/ 2 h 19"/>
                <a:gd name="T4" fmla="*/ 121 w 164"/>
                <a:gd name="T5" fmla="*/ 0 h 19"/>
                <a:gd name="T6" fmla="*/ 100 w 164"/>
                <a:gd name="T7" fmla="*/ 4 h 19"/>
                <a:gd name="T8" fmla="*/ 79 w 164"/>
                <a:gd name="T9" fmla="*/ 12 h 19"/>
                <a:gd name="T10" fmla="*/ 62 w 164"/>
                <a:gd name="T11" fmla="*/ 17 h 19"/>
                <a:gd name="T12" fmla="*/ 46 w 164"/>
                <a:gd name="T13" fmla="*/ 19 h 19"/>
                <a:gd name="T14" fmla="*/ 19 w 164"/>
                <a:gd name="T15" fmla="*/ 15 h 19"/>
                <a:gd name="T16" fmla="*/ 0 w 164"/>
                <a:gd name="T17" fmla="*/ 10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4"/>
                <a:gd name="T28" fmla="*/ 0 h 19"/>
                <a:gd name="T29" fmla="*/ 164 w 164"/>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4" h="19">
                  <a:moveTo>
                    <a:pt x="164" y="10"/>
                  </a:moveTo>
                  <a:lnTo>
                    <a:pt x="141" y="2"/>
                  </a:lnTo>
                  <a:lnTo>
                    <a:pt x="121" y="0"/>
                  </a:lnTo>
                  <a:lnTo>
                    <a:pt x="100" y="4"/>
                  </a:lnTo>
                  <a:lnTo>
                    <a:pt x="79" y="12"/>
                  </a:lnTo>
                  <a:lnTo>
                    <a:pt x="62" y="17"/>
                  </a:lnTo>
                  <a:lnTo>
                    <a:pt x="46" y="19"/>
                  </a:lnTo>
                  <a:lnTo>
                    <a:pt x="19" y="15"/>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09" name="Freeform 755"/>
            <p:cNvSpPr>
              <a:spLocks/>
            </p:cNvSpPr>
            <p:nvPr/>
          </p:nvSpPr>
          <p:spPr bwMode="auto">
            <a:xfrm>
              <a:off x="1692" y="3743"/>
              <a:ext cx="81" cy="194"/>
            </a:xfrm>
            <a:custGeom>
              <a:avLst/>
              <a:gdLst>
                <a:gd name="T0" fmla="*/ 79 w 81"/>
                <a:gd name="T1" fmla="*/ 0 h 194"/>
                <a:gd name="T2" fmla="*/ 81 w 81"/>
                <a:gd name="T3" fmla="*/ 14 h 194"/>
                <a:gd name="T4" fmla="*/ 81 w 81"/>
                <a:gd name="T5" fmla="*/ 23 h 194"/>
                <a:gd name="T6" fmla="*/ 81 w 81"/>
                <a:gd name="T7" fmla="*/ 42 h 194"/>
                <a:gd name="T8" fmla="*/ 79 w 81"/>
                <a:gd name="T9" fmla="*/ 58 h 194"/>
                <a:gd name="T10" fmla="*/ 69 w 81"/>
                <a:gd name="T11" fmla="*/ 67 h 194"/>
                <a:gd name="T12" fmla="*/ 63 w 81"/>
                <a:gd name="T13" fmla="*/ 75 h 194"/>
                <a:gd name="T14" fmla="*/ 57 w 81"/>
                <a:gd name="T15" fmla="*/ 92 h 194"/>
                <a:gd name="T16" fmla="*/ 54 w 81"/>
                <a:gd name="T17" fmla="*/ 106 h 194"/>
                <a:gd name="T18" fmla="*/ 44 w 81"/>
                <a:gd name="T19" fmla="*/ 127 h 194"/>
                <a:gd name="T20" fmla="*/ 36 w 81"/>
                <a:gd name="T21" fmla="*/ 142 h 194"/>
                <a:gd name="T22" fmla="*/ 17 w 81"/>
                <a:gd name="T23" fmla="*/ 173 h 194"/>
                <a:gd name="T24" fmla="*/ 7 w 81"/>
                <a:gd name="T25" fmla="*/ 185 h 194"/>
                <a:gd name="T26" fmla="*/ 0 w 81"/>
                <a:gd name="T27" fmla="*/ 194 h 19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1"/>
                <a:gd name="T43" fmla="*/ 0 h 194"/>
                <a:gd name="T44" fmla="*/ 81 w 81"/>
                <a:gd name="T45" fmla="*/ 194 h 19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1" h="194">
                  <a:moveTo>
                    <a:pt x="79" y="0"/>
                  </a:moveTo>
                  <a:lnTo>
                    <a:pt x="81" y="14"/>
                  </a:lnTo>
                  <a:lnTo>
                    <a:pt x="81" y="23"/>
                  </a:lnTo>
                  <a:lnTo>
                    <a:pt x="81" y="42"/>
                  </a:lnTo>
                  <a:lnTo>
                    <a:pt x="79" y="58"/>
                  </a:lnTo>
                  <a:lnTo>
                    <a:pt x="69" y="67"/>
                  </a:lnTo>
                  <a:lnTo>
                    <a:pt x="63" y="75"/>
                  </a:lnTo>
                  <a:lnTo>
                    <a:pt x="57" y="92"/>
                  </a:lnTo>
                  <a:lnTo>
                    <a:pt x="54" y="106"/>
                  </a:lnTo>
                  <a:lnTo>
                    <a:pt x="44" y="127"/>
                  </a:lnTo>
                  <a:lnTo>
                    <a:pt x="36" y="142"/>
                  </a:lnTo>
                  <a:lnTo>
                    <a:pt x="17" y="173"/>
                  </a:lnTo>
                  <a:lnTo>
                    <a:pt x="7" y="185"/>
                  </a:lnTo>
                  <a:lnTo>
                    <a:pt x="0" y="19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10" name="Freeform 756"/>
            <p:cNvSpPr>
              <a:spLocks/>
            </p:cNvSpPr>
            <p:nvPr/>
          </p:nvSpPr>
          <p:spPr bwMode="auto">
            <a:xfrm>
              <a:off x="1771" y="3801"/>
              <a:ext cx="84" cy="4"/>
            </a:xfrm>
            <a:custGeom>
              <a:avLst/>
              <a:gdLst>
                <a:gd name="T0" fmla="*/ 0 w 84"/>
                <a:gd name="T1" fmla="*/ 0 h 4"/>
                <a:gd name="T2" fmla="*/ 11 w 84"/>
                <a:gd name="T3" fmla="*/ 2 h 4"/>
                <a:gd name="T4" fmla="*/ 23 w 84"/>
                <a:gd name="T5" fmla="*/ 4 h 4"/>
                <a:gd name="T6" fmla="*/ 44 w 84"/>
                <a:gd name="T7" fmla="*/ 4 h 4"/>
                <a:gd name="T8" fmla="*/ 61 w 84"/>
                <a:gd name="T9" fmla="*/ 4 h 4"/>
                <a:gd name="T10" fmla="*/ 75 w 84"/>
                <a:gd name="T11" fmla="*/ 2 h 4"/>
                <a:gd name="T12" fmla="*/ 84 w 84"/>
                <a:gd name="T13" fmla="*/ 0 h 4"/>
                <a:gd name="T14" fmla="*/ 0 60000 65536"/>
                <a:gd name="T15" fmla="*/ 0 60000 65536"/>
                <a:gd name="T16" fmla="*/ 0 60000 65536"/>
                <a:gd name="T17" fmla="*/ 0 60000 65536"/>
                <a:gd name="T18" fmla="*/ 0 60000 65536"/>
                <a:gd name="T19" fmla="*/ 0 60000 65536"/>
                <a:gd name="T20" fmla="*/ 0 60000 65536"/>
                <a:gd name="T21" fmla="*/ 0 w 84"/>
                <a:gd name="T22" fmla="*/ 0 h 4"/>
                <a:gd name="T23" fmla="*/ 84 w 84"/>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4" h="4">
                  <a:moveTo>
                    <a:pt x="0" y="0"/>
                  </a:moveTo>
                  <a:lnTo>
                    <a:pt x="11" y="2"/>
                  </a:lnTo>
                  <a:lnTo>
                    <a:pt x="23" y="4"/>
                  </a:lnTo>
                  <a:lnTo>
                    <a:pt x="44" y="4"/>
                  </a:lnTo>
                  <a:lnTo>
                    <a:pt x="61" y="4"/>
                  </a:lnTo>
                  <a:lnTo>
                    <a:pt x="75" y="2"/>
                  </a:lnTo>
                  <a:lnTo>
                    <a:pt x="8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11" name="Freeform 757"/>
            <p:cNvSpPr>
              <a:spLocks/>
            </p:cNvSpPr>
            <p:nvPr/>
          </p:nvSpPr>
          <p:spPr bwMode="auto">
            <a:xfrm>
              <a:off x="1692" y="3880"/>
              <a:ext cx="2" cy="57"/>
            </a:xfrm>
            <a:custGeom>
              <a:avLst/>
              <a:gdLst>
                <a:gd name="T0" fmla="*/ 0 w 2"/>
                <a:gd name="T1" fmla="*/ 0 h 57"/>
                <a:gd name="T2" fmla="*/ 2 w 2"/>
                <a:gd name="T3" fmla="*/ 11 h 57"/>
                <a:gd name="T4" fmla="*/ 2 w 2"/>
                <a:gd name="T5" fmla="*/ 21 h 57"/>
                <a:gd name="T6" fmla="*/ 2 w 2"/>
                <a:gd name="T7" fmla="*/ 40 h 57"/>
                <a:gd name="T8" fmla="*/ 0 w 2"/>
                <a:gd name="T9" fmla="*/ 48 h 57"/>
                <a:gd name="T10" fmla="*/ 0 w 2"/>
                <a:gd name="T11" fmla="*/ 57 h 57"/>
                <a:gd name="T12" fmla="*/ 0 60000 65536"/>
                <a:gd name="T13" fmla="*/ 0 60000 65536"/>
                <a:gd name="T14" fmla="*/ 0 60000 65536"/>
                <a:gd name="T15" fmla="*/ 0 60000 65536"/>
                <a:gd name="T16" fmla="*/ 0 60000 65536"/>
                <a:gd name="T17" fmla="*/ 0 60000 65536"/>
                <a:gd name="T18" fmla="*/ 0 w 2"/>
                <a:gd name="T19" fmla="*/ 0 h 57"/>
                <a:gd name="T20" fmla="*/ 2 w 2"/>
                <a:gd name="T21" fmla="*/ 57 h 57"/>
              </a:gdLst>
              <a:ahLst/>
              <a:cxnLst>
                <a:cxn ang="T12">
                  <a:pos x="T0" y="T1"/>
                </a:cxn>
                <a:cxn ang="T13">
                  <a:pos x="T2" y="T3"/>
                </a:cxn>
                <a:cxn ang="T14">
                  <a:pos x="T4" y="T5"/>
                </a:cxn>
                <a:cxn ang="T15">
                  <a:pos x="T6" y="T7"/>
                </a:cxn>
                <a:cxn ang="T16">
                  <a:pos x="T8" y="T9"/>
                </a:cxn>
                <a:cxn ang="T17">
                  <a:pos x="T10" y="T11"/>
                </a:cxn>
              </a:cxnLst>
              <a:rect l="T18" t="T19" r="T20" b="T21"/>
              <a:pathLst>
                <a:path w="2" h="57">
                  <a:moveTo>
                    <a:pt x="0" y="0"/>
                  </a:moveTo>
                  <a:lnTo>
                    <a:pt x="2" y="11"/>
                  </a:lnTo>
                  <a:lnTo>
                    <a:pt x="2" y="21"/>
                  </a:lnTo>
                  <a:lnTo>
                    <a:pt x="2" y="40"/>
                  </a:lnTo>
                  <a:lnTo>
                    <a:pt x="0" y="48"/>
                  </a:lnTo>
                  <a:lnTo>
                    <a:pt x="0" y="5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12" name="Freeform 758"/>
            <p:cNvSpPr>
              <a:spLocks/>
            </p:cNvSpPr>
            <p:nvPr/>
          </p:nvSpPr>
          <p:spPr bwMode="auto">
            <a:xfrm>
              <a:off x="1805" y="3880"/>
              <a:ext cx="4" cy="29"/>
            </a:xfrm>
            <a:custGeom>
              <a:avLst/>
              <a:gdLst>
                <a:gd name="T0" fmla="*/ 4 w 4"/>
                <a:gd name="T1" fmla="*/ 0 h 29"/>
                <a:gd name="T2" fmla="*/ 0 w 4"/>
                <a:gd name="T3" fmla="*/ 15 h 29"/>
                <a:gd name="T4" fmla="*/ 0 w 4"/>
                <a:gd name="T5" fmla="*/ 29 h 29"/>
                <a:gd name="T6" fmla="*/ 0 60000 65536"/>
                <a:gd name="T7" fmla="*/ 0 60000 65536"/>
                <a:gd name="T8" fmla="*/ 0 60000 65536"/>
                <a:gd name="T9" fmla="*/ 0 w 4"/>
                <a:gd name="T10" fmla="*/ 0 h 29"/>
                <a:gd name="T11" fmla="*/ 4 w 4"/>
                <a:gd name="T12" fmla="*/ 29 h 29"/>
              </a:gdLst>
              <a:ahLst/>
              <a:cxnLst>
                <a:cxn ang="T6">
                  <a:pos x="T0" y="T1"/>
                </a:cxn>
                <a:cxn ang="T7">
                  <a:pos x="T2" y="T3"/>
                </a:cxn>
                <a:cxn ang="T8">
                  <a:pos x="T4" y="T5"/>
                </a:cxn>
              </a:cxnLst>
              <a:rect l="T9" t="T10" r="T11" b="T12"/>
              <a:pathLst>
                <a:path w="4" h="29">
                  <a:moveTo>
                    <a:pt x="4" y="0"/>
                  </a:moveTo>
                  <a:lnTo>
                    <a:pt x="0" y="15"/>
                  </a:lnTo>
                  <a:lnTo>
                    <a:pt x="0" y="2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13" name="Freeform 759"/>
            <p:cNvSpPr>
              <a:spLocks/>
            </p:cNvSpPr>
            <p:nvPr/>
          </p:nvSpPr>
          <p:spPr bwMode="auto">
            <a:xfrm>
              <a:off x="1809" y="3805"/>
              <a:ext cx="46" cy="75"/>
            </a:xfrm>
            <a:custGeom>
              <a:avLst/>
              <a:gdLst>
                <a:gd name="T0" fmla="*/ 46 w 46"/>
                <a:gd name="T1" fmla="*/ 0 h 75"/>
                <a:gd name="T2" fmla="*/ 33 w 46"/>
                <a:gd name="T3" fmla="*/ 27 h 75"/>
                <a:gd name="T4" fmla="*/ 23 w 46"/>
                <a:gd name="T5" fmla="*/ 48 h 75"/>
                <a:gd name="T6" fmla="*/ 19 w 46"/>
                <a:gd name="T7" fmla="*/ 55 h 75"/>
                <a:gd name="T8" fmla="*/ 10 w 46"/>
                <a:gd name="T9" fmla="*/ 61 h 75"/>
                <a:gd name="T10" fmla="*/ 2 w 46"/>
                <a:gd name="T11" fmla="*/ 67 h 75"/>
                <a:gd name="T12" fmla="*/ 0 w 46"/>
                <a:gd name="T13" fmla="*/ 75 h 75"/>
                <a:gd name="T14" fmla="*/ 0 60000 65536"/>
                <a:gd name="T15" fmla="*/ 0 60000 65536"/>
                <a:gd name="T16" fmla="*/ 0 60000 65536"/>
                <a:gd name="T17" fmla="*/ 0 60000 65536"/>
                <a:gd name="T18" fmla="*/ 0 60000 65536"/>
                <a:gd name="T19" fmla="*/ 0 60000 65536"/>
                <a:gd name="T20" fmla="*/ 0 60000 65536"/>
                <a:gd name="T21" fmla="*/ 0 w 46"/>
                <a:gd name="T22" fmla="*/ 0 h 75"/>
                <a:gd name="T23" fmla="*/ 46 w 46"/>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75">
                  <a:moveTo>
                    <a:pt x="46" y="0"/>
                  </a:moveTo>
                  <a:lnTo>
                    <a:pt x="33" y="27"/>
                  </a:lnTo>
                  <a:lnTo>
                    <a:pt x="23" y="48"/>
                  </a:lnTo>
                  <a:lnTo>
                    <a:pt x="19" y="55"/>
                  </a:lnTo>
                  <a:lnTo>
                    <a:pt x="10" y="61"/>
                  </a:lnTo>
                  <a:lnTo>
                    <a:pt x="2"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14" name="Freeform 760"/>
            <p:cNvSpPr>
              <a:spLocks/>
            </p:cNvSpPr>
            <p:nvPr/>
          </p:nvSpPr>
          <p:spPr bwMode="auto">
            <a:xfrm>
              <a:off x="1451" y="3859"/>
              <a:ext cx="56" cy="1"/>
            </a:xfrm>
            <a:custGeom>
              <a:avLst/>
              <a:gdLst>
                <a:gd name="T0" fmla="*/ 56 w 56"/>
                <a:gd name="T1" fmla="*/ 1 h 1"/>
                <a:gd name="T2" fmla="*/ 41 w 56"/>
                <a:gd name="T3" fmla="*/ 1 h 1"/>
                <a:gd name="T4" fmla="*/ 25 w 56"/>
                <a:gd name="T5" fmla="*/ 0 h 1"/>
                <a:gd name="T6" fmla="*/ 6 w 56"/>
                <a:gd name="T7" fmla="*/ 0 h 1"/>
                <a:gd name="T8" fmla="*/ 6 w 56"/>
                <a:gd name="T9" fmla="*/ 0 h 1"/>
                <a:gd name="T10" fmla="*/ 0 w 56"/>
                <a:gd name="T11" fmla="*/ 0 h 1"/>
                <a:gd name="T12" fmla="*/ 0 60000 65536"/>
                <a:gd name="T13" fmla="*/ 0 60000 65536"/>
                <a:gd name="T14" fmla="*/ 0 60000 65536"/>
                <a:gd name="T15" fmla="*/ 0 60000 65536"/>
                <a:gd name="T16" fmla="*/ 0 60000 65536"/>
                <a:gd name="T17" fmla="*/ 0 60000 65536"/>
                <a:gd name="T18" fmla="*/ 0 w 56"/>
                <a:gd name="T19" fmla="*/ 0 h 1"/>
                <a:gd name="T20" fmla="*/ 56 w 56"/>
                <a:gd name="T21" fmla="*/ 1 h 1"/>
              </a:gdLst>
              <a:ahLst/>
              <a:cxnLst>
                <a:cxn ang="T12">
                  <a:pos x="T0" y="T1"/>
                </a:cxn>
                <a:cxn ang="T13">
                  <a:pos x="T2" y="T3"/>
                </a:cxn>
                <a:cxn ang="T14">
                  <a:pos x="T4" y="T5"/>
                </a:cxn>
                <a:cxn ang="T15">
                  <a:pos x="T6" y="T7"/>
                </a:cxn>
                <a:cxn ang="T16">
                  <a:pos x="T8" y="T9"/>
                </a:cxn>
                <a:cxn ang="T17">
                  <a:pos x="T10" y="T11"/>
                </a:cxn>
              </a:cxnLst>
              <a:rect l="T18" t="T19" r="T20" b="T21"/>
              <a:pathLst>
                <a:path w="56" h="1">
                  <a:moveTo>
                    <a:pt x="56" y="1"/>
                  </a:moveTo>
                  <a:lnTo>
                    <a:pt x="41" y="1"/>
                  </a:lnTo>
                  <a:lnTo>
                    <a:pt x="25" y="0"/>
                  </a:lnTo>
                  <a:lnTo>
                    <a:pt x="6"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15" name="Freeform 761"/>
            <p:cNvSpPr>
              <a:spLocks/>
            </p:cNvSpPr>
            <p:nvPr/>
          </p:nvSpPr>
          <p:spPr bwMode="auto">
            <a:xfrm>
              <a:off x="1992" y="3847"/>
              <a:ext cx="38" cy="98"/>
            </a:xfrm>
            <a:custGeom>
              <a:avLst/>
              <a:gdLst>
                <a:gd name="T0" fmla="*/ 38 w 38"/>
                <a:gd name="T1" fmla="*/ 23 h 98"/>
                <a:gd name="T2" fmla="*/ 38 w 38"/>
                <a:gd name="T3" fmla="*/ 21 h 98"/>
                <a:gd name="T4" fmla="*/ 36 w 38"/>
                <a:gd name="T5" fmla="*/ 10 h 98"/>
                <a:gd name="T6" fmla="*/ 33 w 38"/>
                <a:gd name="T7" fmla="*/ 2 h 98"/>
                <a:gd name="T8" fmla="*/ 23 w 38"/>
                <a:gd name="T9" fmla="*/ 0 h 98"/>
                <a:gd name="T10" fmla="*/ 15 w 38"/>
                <a:gd name="T11" fmla="*/ 6 h 98"/>
                <a:gd name="T12" fmla="*/ 9 w 38"/>
                <a:gd name="T13" fmla="*/ 15 h 98"/>
                <a:gd name="T14" fmla="*/ 8 w 38"/>
                <a:gd name="T15" fmla="*/ 27 h 98"/>
                <a:gd name="T16" fmla="*/ 6 w 38"/>
                <a:gd name="T17" fmla="*/ 46 h 98"/>
                <a:gd name="T18" fmla="*/ 2 w 38"/>
                <a:gd name="T19" fmla="*/ 71 h 98"/>
                <a:gd name="T20" fmla="*/ 2 w 38"/>
                <a:gd name="T21" fmla="*/ 75 h 98"/>
                <a:gd name="T22" fmla="*/ 0 w 38"/>
                <a:gd name="T23" fmla="*/ 98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8"/>
                <a:gd name="T37" fmla="*/ 0 h 98"/>
                <a:gd name="T38" fmla="*/ 38 w 38"/>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8" h="98">
                  <a:moveTo>
                    <a:pt x="38" y="23"/>
                  </a:moveTo>
                  <a:lnTo>
                    <a:pt x="38" y="21"/>
                  </a:lnTo>
                  <a:lnTo>
                    <a:pt x="36" y="10"/>
                  </a:lnTo>
                  <a:lnTo>
                    <a:pt x="33" y="2"/>
                  </a:lnTo>
                  <a:lnTo>
                    <a:pt x="23" y="0"/>
                  </a:lnTo>
                  <a:lnTo>
                    <a:pt x="15" y="6"/>
                  </a:lnTo>
                  <a:lnTo>
                    <a:pt x="9" y="15"/>
                  </a:lnTo>
                  <a:lnTo>
                    <a:pt x="8" y="27"/>
                  </a:lnTo>
                  <a:lnTo>
                    <a:pt x="6" y="46"/>
                  </a:lnTo>
                  <a:lnTo>
                    <a:pt x="2" y="71"/>
                  </a:lnTo>
                  <a:lnTo>
                    <a:pt x="2" y="75"/>
                  </a:lnTo>
                  <a:lnTo>
                    <a:pt x="0" y="9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16" name="Freeform 762"/>
            <p:cNvSpPr>
              <a:spLocks/>
            </p:cNvSpPr>
            <p:nvPr/>
          </p:nvSpPr>
          <p:spPr bwMode="auto">
            <a:xfrm>
              <a:off x="1855" y="3741"/>
              <a:ext cx="54" cy="64"/>
            </a:xfrm>
            <a:custGeom>
              <a:avLst/>
              <a:gdLst>
                <a:gd name="T0" fmla="*/ 54 w 54"/>
                <a:gd name="T1" fmla="*/ 0 h 64"/>
                <a:gd name="T2" fmla="*/ 43 w 54"/>
                <a:gd name="T3" fmla="*/ 19 h 64"/>
                <a:gd name="T4" fmla="*/ 25 w 54"/>
                <a:gd name="T5" fmla="*/ 37 h 64"/>
                <a:gd name="T6" fmla="*/ 2 w 54"/>
                <a:gd name="T7" fmla="*/ 62 h 64"/>
                <a:gd name="T8" fmla="*/ 0 w 54"/>
                <a:gd name="T9" fmla="*/ 64 h 64"/>
                <a:gd name="T10" fmla="*/ 0 60000 65536"/>
                <a:gd name="T11" fmla="*/ 0 60000 65536"/>
                <a:gd name="T12" fmla="*/ 0 60000 65536"/>
                <a:gd name="T13" fmla="*/ 0 60000 65536"/>
                <a:gd name="T14" fmla="*/ 0 60000 65536"/>
                <a:gd name="T15" fmla="*/ 0 w 54"/>
                <a:gd name="T16" fmla="*/ 0 h 64"/>
                <a:gd name="T17" fmla="*/ 54 w 54"/>
                <a:gd name="T18" fmla="*/ 64 h 64"/>
              </a:gdLst>
              <a:ahLst/>
              <a:cxnLst>
                <a:cxn ang="T10">
                  <a:pos x="T0" y="T1"/>
                </a:cxn>
                <a:cxn ang="T11">
                  <a:pos x="T2" y="T3"/>
                </a:cxn>
                <a:cxn ang="T12">
                  <a:pos x="T4" y="T5"/>
                </a:cxn>
                <a:cxn ang="T13">
                  <a:pos x="T6" y="T7"/>
                </a:cxn>
                <a:cxn ang="T14">
                  <a:pos x="T8" y="T9"/>
                </a:cxn>
              </a:cxnLst>
              <a:rect l="T15" t="T16" r="T17" b="T18"/>
              <a:pathLst>
                <a:path w="54" h="64">
                  <a:moveTo>
                    <a:pt x="54" y="0"/>
                  </a:moveTo>
                  <a:lnTo>
                    <a:pt x="43" y="19"/>
                  </a:lnTo>
                  <a:lnTo>
                    <a:pt x="25" y="37"/>
                  </a:lnTo>
                  <a:lnTo>
                    <a:pt x="2" y="62"/>
                  </a:lnTo>
                  <a:lnTo>
                    <a:pt x="0" y="6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17" name="Freeform 763"/>
            <p:cNvSpPr>
              <a:spLocks/>
            </p:cNvSpPr>
            <p:nvPr/>
          </p:nvSpPr>
          <p:spPr bwMode="auto">
            <a:xfrm>
              <a:off x="1540" y="3753"/>
              <a:ext cx="42" cy="75"/>
            </a:xfrm>
            <a:custGeom>
              <a:avLst/>
              <a:gdLst>
                <a:gd name="T0" fmla="*/ 0 w 42"/>
                <a:gd name="T1" fmla="*/ 75 h 75"/>
                <a:gd name="T2" fmla="*/ 25 w 42"/>
                <a:gd name="T3" fmla="*/ 34 h 75"/>
                <a:gd name="T4" fmla="*/ 42 w 42"/>
                <a:gd name="T5" fmla="*/ 0 h 75"/>
                <a:gd name="T6" fmla="*/ 0 60000 65536"/>
                <a:gd name="T7" fmla="*/ 0 60000 65536"/>
                <a:gd name="T8" fmla="*/ 0 60000 65536"/>
                <a:gd name="T9" fmla="*/ 0 w 42"/>
                <a:gd name="T10" fmla="*/ 0 h 75"/>
                <a:gd name="T11" fmla="*/ 42 w 42"/>
                <a:gd name="T12" fmla="*/ 75 h 75"/>
              </a:gdLst>
              <a:ahLst/>
              <a:cxnLst>
                <a:cxn ang="T6">
                  <a:pos x="T0" y="T1"/>
                </a:cxn>
                <a:cxn ang="T7">
                  <a:pos x="T2" y="T3"/>
                </a:cxn>
                <a:cxn ang="T8">
                  <a:pos x="T4" y="T5"/>
                </a:cxn>
              </a:cxnLst>
              <a:rect l="T9" t="T10" r="T11" b="T12"/>
              <a:pathLst>
                <a:path w="42" h="75">
                  <a:moveTo>
                    <a:pt x="0" y="75"/>
                  </a:moveTo>
                  <a:lnTo>
                    <a:pt x="25" y="34"/>
                  </a:lnTo>
                  <a:lnTo>
                    <a:pt x="4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18" name="Freeform 764"/>
            <p:cNvSpPr>
              <a:spLocks/>
            </p:cNvSpPr>
            <p:nvPr/>
          </p:nvSpPr>
          <p:spPr bwMode="auto">
            <a:xfrm>
              <a:off x="1851" y="3703"/>
              <a:ext cx="214" cy="2"/>
            </a:xfrm>
            <a:custGeom>
              <a:avLst/>
              <a:gdLst>
                <a:gd name="T0" fmla="*/ 0 w 214"/>
                <a:gd name="T1" fmla="*/ 2 h 2"/>
                <a:gd name="T2" fmla="*/ 29 w 214"/>
                <a:gd name="T3" fmla="*/ 2 h 2"/>
                <a:gd name="T4" fmla="*/ 162 w 214"/>
                <a:gd name="T5" fmla="*/ 2 h 2"/>
                <a:gd name="T6" fmla="*/ 214 w 214"/>
                <a:gd name="T7" fmla="*/ 0 h 2"/>
                <a:gd name="T8" fmla="*/ 0 60000 65536"/>
                <a:gd name="T9" fmla="*/ 0 60000 65536"/>
                <a:gd name="T10" fmla="*/ 0 60000 65536"/>
                <a:gd name="T11" fmla="*/ 0 60000 65536"/>
                <a:gd name="T12" fmla="*/ 0 w 214"/>
                <a:gd name="T13" fmla="*/ 0 h 2"/>
                <a:gd name="T14" fmla="*/ 214 w 214"/>
                <a:gd name="T15" fmla="*/ 2 h 2"/>
              </a:gdLst>
              <a:ahLst/>
              <a:cxnLst>
                <a:cxn ang="T8">
                  <a:pos x="T0" y="T1"/>
                </a:cxn>
                <a:cxn ang="T9">
                  <a:pos x="T2" y="T3"/>
                </a:cxn>
                <a:cxn ang="T10">
                  <a:pos x="T4" y="T5"/>
                </a:cxn>
                <a:cxn ang="T11">
                  <a:pos x="T6" y="T7"/>
                </a:cxn>
              </a:cxnLst>
              <a:rect l="T12" t="T13" r="T14" b="T15"/>
              <a:pathLst>
                <a:path w="214" h="2">
                  <a:moveTo>
                    <a:pt x="0" y="2"/>
                  </a:moveTo>
                  <a:lnTo>
                    <a:pt x="29" y="2"/>
                  </a:lnTo>
                  <a:lnTo>
                    <a:pt x="162" y="2"/>
                  </a:lnTo>
                  <a:lnTo>
                    <a:pt x="214"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19" name="Freeform 765"/>
            <p:cNvSpPr>
              <a:spLocks/>
            </p:cNvSpPr>
            <p:nvPr/>
          </p:nvSpPr>
          <p:spPr bwMode="auto">
            <a:xfrm>
              <a:off x="2036" y="3734"/>
              <a:ext cx="58" cy="119"/>
            </a:xfrm>
            <a:custGeom>
              <a:avLst/>
              <a:gdLst>
                <a:gd name="T0" fmla="*/ 58 w 58"/>
                <a:gd name="T1" fmla="*/ 0 h 119"/>
                <a:gd name="T2" fmla="*/ 48 w 58"/>
                <a:gd name="T3" fmla="*/ 17 h 119"/>
                <a:gd name="T4" fmla="*/ 14 w 58"/>
                <a:gd name="T5" fmla="*/ 90 h 119"/>
                <a:gd name="T6" fmla="*/ 0 w 58"/>
                <a:gd name="T7" fmla="*/ 119 h 119"/>
                <a:gd name="T8" fmla="*/ 0 60000 65536"/>
                <a:gd name="T9" fmla="*/ 0 60000 65536"/>
                <a:gd name="T10" fmla="*/ 0 60000 65536"/>
                <a:gd name="T11" fmla="*/ 0 60000 65536"/>
                <a:gd name="T12" fmla="*/ 0 w 58"/>
                <a:gd name="T13" fmla="*/ 0 h 119"/>
                <a:gd name="T14" fmla="*/ 58 w 58"/>
                <a:gd name="T15" fmla="*/ 119 h 119"/>
              </a:gdLst>
              <a:ahLst/>
              <a:cxnLst>
                <a:cxn ang="T8">
                  <a:pos x="T0" y="T1"/>
                </a:cxn>
                <a:cxn ang="T9">
                  <a:pos x="T2" y="T3"/>
                </a:cxn>
                <a:cxn ang="T10">
                  <a:pos x="T4" y="T5"/>
                </a:cxn>
                <a:cxn ang="T11">
                  <a:pos x="T6" y="T7"/>
                </a:cxn>
              </a:cxnLst>
              <a:rect l="T12" t="T13" r="T14" b="T15"/>
              <a:pathLst>
                <a:path w="58" h="119">
                  <a:moveTo>
                    <a:pt x="58" y="0"/>
                  </a:moveTo>
                  <a:lnTo>
                    <a:pt x="48" y="17"/>
                  </a:lnTo>
                  <a:lnTo>
                    <a:pt x="14" y="90"/>
                  </a:lnTo>
                  <a:lnTo>
                    <a:pt x="0" y="119"/>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620" name="Line 766"/>
            <p:cNvSpPr>
              <a:spLocks noChangeShapeType="1"/>
            </p:cNvSpPr>
            <p:nvPr/>
          </p:nvSpPr>
          <p:spPr bwMode="auto">
            <a:xfrm flipH="1">
              <a:off x="1467" y="3753"/>
              <a:ext cx="38" cy="82"/>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621" name="Freeform 767"/>
            <p:cNvSpPr>
              <a:spLocks/>
            </p:cNvSpPr>
            <p:nvPr/>
          </p:nvSpPr>
          <p:spPr bwMode="auto">
            <a:xfrm>
              <a:off x="1476" y="3924"/>
              <a:ext cx="206" cy="10"/>
            </a:xfrm>
            <a:custGeom>
              <a:avLst/>
              <a:gdLst>
                <a:gd name="T0" fmla="*/ 0 w 206"/>
                <a:gd name="T1" fmla="*/ 10 h 10"/>
                <a:gd name="T2" fmla="*/ 0 w 206"/>
                <a:gd name="T3" fmla="*/ 10 h 10"/>
                <a:gd name="T4" fmla="*/ 21 w 206"/>
                <a:gd name="T5" fmla="*/ 10 h 10"/>
                <a:gd name="T6" fmla="*/ 98 w 206"/>
                <a:gd name="T7" fmla="*/ 6 h 10"/>
                <a:gd name="T8" fmla="*/ 143 w 206"/>
                <a:gd name="T9" fmla="*/ 4 h 10"/>
                <a:gd name="T10" fmla="*/ 170 w 206"/>
                <a:gd name="T11" fmla="*/ 2 h 10"/>
                <a:gd name="T12" fmla="*/ 206 w 206"/>
                <a:gd name="T13" fmla="*/ 0 h 10"/>
                <a:gd name="T14" fmla="*/ 0 60000 65536"/>
                <a:gd name="T15" fmla="*/ 0 60000 65536"/>
                <a:gd name="T16" fmla="*/ 0 60000 65536"/>
                <a:gd name="T17" fmla="*/ 0 60000 65536"/>
                <a:gd name="T18" fmla="*/ 0 60000 65536"/>
                <a:gd name="T19" fmla="*/ 0 60000 65536"/>
                <a:gd name="T20" fmla="*/ 0 60000 65536"/>
                <a:gd name="T21" fmla="*/ 0 w 206"/>
                <a:gd name="T22" fmla="*/ 0 h 10"/>
                <a:gd name="T23" fmla="*/ 206 w 206"/>
                <a:gd name="T24" fmla="*/ 10 h 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6" h="10">
                  <a:moveTo>
                    <a:pt x="0" y="10"/>
                  </a:moveTo>
                  <a:lnTo>
                    <a:pt x="0" y="10"/>
                  </a:lnTo>
                  <a:lnTo>
                    <a:pt x="21" y="10"/>
                  </a:lnTo>
                  <a:lnTo>
                    <a:pt x="98" y="6"/>
                  </a:lnTo>
                  <a:lnTo>
                    <a:pt x="143" y="4"/>
                  </a:lnTo>
                  <a:lnTo>
                    <a:pt x="170" y="2"/>
                  </a:lnTo>
                  <a:lnTo>
                    <a:pt x="206"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7120" name="Group 768"/>
          <p:cNvGrpSpPr>
            <a:grpSpLocks/>
          </p:cNvGrpSpPr>
          <p:nvPr/>
        </p:nvGrpSpPr>
        <p:grpSpPr bwMode="auto">
          <a:xfrm>
            <a:off x="5334000" y="3505200"/>
            <a:ext cx="3332163" cy="842963"/>
            <a:chOff x="2442" y="2195"/>
            <a:chExt cx="2099" cy="531"/>
          </a:xfrm>
        </p:grpSpPr>
        <p:sp>
          <p:nvSpPr>
            <p:cNvPr id="27363" name="Rectangle 769"/>
            <p:cNvSpPr>
              <a:spLocks noChangeArrowheads="1"/>
            </p:cNvSpPr>
            <p:nvPr/>
          </p:nvSpPr>
          <p:spPr bwMode="auto">
            <a:xfrm>
              <a:off x="2442" y="2275"/>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7364" name="Rectangle 770"/>
            <p:cNvSpPr>
              <a:spLocks noChangeArrowheads="1"/>
            </p:cNvSpPr>
            <p:nvPr/>
          </p:nvSpPr>
          <p:spPr bwMode="auto">
            <a:xfrm>
              <a:off x="2508" y="22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365" name="Rectangle 771"/>
            <p:cNvSpPr>
              <a:spLocks noChangeArrowheads="1"/>
            </p:cNvSpPr>
            <p:nvPr/>
          </p:nvSpPr>
          <p:spPr bwMode="auto">
            <a:xfrm>
              <a:off x="2555"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366" name="Rectangle 772"/>
            <p:cNvSpPr>
              <a:spLocks noChangeArrowheads="1"/>
            </p:cNvSpPr>
            <p:nvPr/>
          </p:nvSpPr>
          <p:spPr bwMode="auto">
            <a:xfrm>
              <a:off x="2585" y="2275"/>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367" name="Rectangle 773"/>
            <p:cNvSpPr>
              <a:spLocks noChangeArrowheads="1"/>
            </p:cNvSpPr>
            <p:nvPr/>
          </p:nvSpPr>
          <p:spPr bwMode="auto">
            <a:xfrm>
              <a:off x="2637" y="2275"/>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7368" name="Rectangle 774"/>
            <p:cNvSpPr>
              <a:spLocks noChangeArrowheads="1"/>
            </p:cNvSpPr>
            <p:nvPr/>
          </p:nvSpPr>
          <p:spPr bwMode="auto">
            <a:xfrm>
              <a:off x="2737"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7369" name="Rectangle 775"/>
            <p:cNvSpPr>
              <a:spLocks noChangeArrowheads="1"/>
            </p:cNvSpPr>
            <p:nvPr/>
          </p:nvSpPr>
          <p:spPr bwMode="auto">
            <a:xfrm>
              <a:off x="2767"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370" name="Rectangle 776"/>
            <p:cNvSpPr>
              <a:spLocks noChangeArrowheads="1"/>
            </p:cNvSpPr>
            <p:nvPr/>
          </p:nvSpPr>
          <p:spPr bwMode="auto">
            <a:xfrm>
              <a:off x="2808" y="2275"/>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371" name="Rectangle 777"/>
            <p:cNvSpPr>
              <a:spLocks noChangeArrowheads="1"/>
            </p:cNvSpPr>
            <p:nvPr/>
          </p:nvSpPr>
          <p:spPr bwMode="auto">
            <a:xfrm>
              <a:off x="2854" y="2275"/>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372" name="Rectangle 778"/>
            <p:cNvSpPr>
              <a:spLocks noChangeArrowheads="1"/>
            </p:cNvSpPr>
            <p:nvPr/>
          </p:nvSpPr>
          <p:spPr bwMode="auto">
            <a:xfrm>
              <a:off x="2885" y="2275"/>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373" name="Rectangle 779"/>
            <p:cNvSpPr>
              <a:spLocks noChangeArrowheads="1"/>
            </p:cNvSpPr>
            <p:nvPr/>
          </p:nvSpPr>
          <p:spPr bwMode="auto">
            <a:xfrm>
              <a:off x="2937"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7374" name="Rectangle 780"/>
            <p:cNvSpPr>
              <a:spLocks noChangeArrowheads="1"/>
            </p:cNvSpPr>
            <p:nvPr/>
          </p:nvSpPr>
          <p:spPr bwMode="auto">
            <a:xfrm>
              <a:off x="2976" y="2275"/>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375" name="Rectangle 781"/>
            <p:cNvSpPr>
              <a:spLocks noChangeArrowheads="1"/>
            </p:cNvSpPr>
            <p:nvPr/>
          </p:nvSpPr>
          <p:spPr bwMode="auto">
            <a:xfrm>
              <a:off x="3040" y="2275"/>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H</a:t>
              </a:r>
              <a:endParaRPr lang="en-US" smtClean="0">
                <a:solidFill>
                  <a:srgbClr val="000000"/>
                </a:solidFill>
              </a:endParaRPr>
            </a:p>
          </p:txBody>
        </p:sp>
        <p:sp>
          <p:nvSpPr>
            <p:cNvPr id="27376" name="Rectangle 782"/>
            <p:cNvSpPr>
              <a:spLocks noChangeArrowheads="1"/>
            </p:cNvSpPr>
            <p:nvPr/>
          </p:nvSpPr>
          <p:spPr bwMode="auto">
            <a:xfrm>
              <a:off x="3135" y="227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377" name="Rectangle 783"/>
            <p:cNvSpPr>
              <a:spLocks noChangeArrowheads="1"/>
            </p:cNvSpPr>
            <p:nvPr/>
          </p:nvSpPr>
          <p:spPr bwMode="auto">
            <a:xfrm>
              <a:off x="3176" y="227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378" name="Rectangle 784"/>
            <p:cNvSpPr>
              <a:spLocks noChangeArrowheads="1"/>
            </p:cNvSpPr>
            <p:nvPr/>
          </p:nvSpPr>
          <p:spPr bwMode="auto">
            <a:xfrm>
              <a:off x="3212" y="227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379" name="Rectangle 785"/>
            <p:cNvSpPr>
              <a:spLocks noChangeArrowheads="1"/>
            </p:cNvSpPr>
            <p:nvPr/>
          </p:nvSpPr>
          <p:spPr bwMode="auto">
            <a:xfrm>
              <a:off x="3237" y="227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380" name="Rectangle 786"/>
            <p:cNvSpPr>
              <a:spLocks noChangeArrowheads="1"/>
            </p:cNvSpPr>
            <p:nvPr/>
          </p:nvSpPr>
          <p:spPr bwMode="auto">
            <a:xfrm>
              <a:off x="3278" y="227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7381" name="Rectangle 787"/>
            <p:cNvSpPr>
              <a:spLocks noChangeArrowheads="1"/>
            </p:cNvSpPr>
            <p:nvPr/>
          </p:nvSpPr>
          <p:spPr bwMode="auto">
            <a:xfrm>
              <a:off x="3325" y="227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7382" name="Rectangle 788"/>
            <p:cNvSpPr>
              <a:spLocks noChangeArrowheads="1"/>
            </p:cNvSpPr>
            <p:nvPr/>
          </p:nvSpPr>
          <p:spPr bwMode="auto">
            <a:xfrm>
              <a:off x="2442"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383" name="Rectangle 789"/>
            <p:cNvSpPr>
              <a:spLocks noChangeArrowheads="1"/>
            </p:cNvSpPr>
            <p:nvPr/>
          </p:nvSpPr>
          <p:spPr bwMode="auto">
            <a:xfrm>
              <a:off x="2467"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384" name="Rectangle 790"/>
            <p:cNvSpPr>
              <a:spLocks noChangeArrowheads="1"/>
            </p:cNvSpPr>
            <p:nvPr/>
          </p:nvSpPr>
          <p:spPr bwMode="auto">
            <a:xfrm>
              <a:off x="2493" y="238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385" name="Rectangle 791"/>
            <p:cNvSpPr>
              <a:spLocks noChangeArrowheads="1"/>
            </p:cNvSpPr>
            <p:nvPr/>
          </p:nvSpPr>
          <p:spPr bwMode="auto">
            <a:xfrm>
              <a:off x="2529"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386" name="Rectangle 792"/>
            <p:cNvSpPr>
              <a:spLocks noChangeArrowheads="1"/>
            </p:cNvSpPr>
            <p:nvPr/>
          </p:nvSpPr>
          <p:spPr bwMode="auto">
            <a:xfrm>
              <a:off x="2575"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387" name="Rectangle 793"/>
            <p:cNvSpPr>
              <a:spLocks noChangeArrowheads="1"/>
            </p:cNvSpPr>
            <p:nvPr/>
          </p:nvSpPr>
          <p:spPr bwMode="auto">
            <a:xfrm>
              <a:off x="2616" y="238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388" name="Rectangle 794"/>
            <p:cNvSpPr>
              <a:spLocks noChangeArrowheads="1"/>
            </p:cNvSpPr>
            <p:nvPr/>
          </p:nvSpPr>
          <p:spPr bwMode="auto">
            <a:xfrm>
              <a:off x="2675"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389" name="Rectangle 795"/>
            <p:cNvSpPr>
              <a:spLocks noChangeArrowheads="1"/>
            </p:cNvSpPr>
            <p:nvPr/>
          </p:nvSpPr>
          <p:spPr bwMode="auto">
            <a:xfrm>
              <a:off x="2739"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7390" name="Rectangle 796"/>
            <p:cNvSpPr>
              <a:spLocks noChangeArrowheads="1"/>
            </p:cNvSpPr>
            <p:nvPr/>
          </p:nvSpPr>
          <p:spPr bwMode="auto">
            <a:xfrm>
              <a:off x="2785"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391" name="Rectangle 797"/>
            <p:cNvSpPr>
              <a:spLocks noChangeArrowheads="1"/>
            </p:cNvSpPr>
            <p:nvPr/>
          </p:nvSpPr>
          <p:spPr bwMode="auto">
            <a:xfrm>
              <a:off x="2811"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392" name="Rectangle 798"/>
            <p:cNvSpPr>
              <a:spLocks noChangeArrowheads="1"/>
            </p:cNvSpPr>
            <p:nvPr/>
          </p:nvSpPr>
          <p:spPr bwMode="auto">
            <a:xfrm>
              <a:off x="2852"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393" name="Rectangle 799"/>
            <p:cNvSpPr>
              <a:spLocks noChangeArrowheads="1"/>
            </p:cNvSpPr>
            <p:nvPr/>
          </p:nvSpPr>
          <p:spPr bwMode="auto">
            <a:xfrm>
              <a:off x="2898"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394" name="Rectangle 800"/>
            <p:cNvSpPr>
              <a:spLocks noChangeArrowheads="1"/>
            </p:cNvSpPr>
            <p:nvPr/>
          </p:nvSpPr>
          <p:spPr bwMode="auto">
            <a:xfrm>
              <a:off x="2962"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395" name="Rectangle 801"/>
            <p:cNvSpPr>
              <a:spLocks noChangeArrowheads="1"/>
            </p:cNvSpPr>
            <p:nvPr/>
          </p:nvSpPr>
          <p:spPr bwMode="auto">
            <a:xfrm>
              <a:off x="3008"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396" name="Rectangle 802"/>
            <p:cNvSpPr>
              <a:spLocks noChangeArrowheads="1"/>
            </p:cNvSpPr>
            <p:nvPr/>
          </p:nvSpPr>
          <p:spPr bwMode="auto">
            <a:xfrm>
              <a:off x="3078"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397" name="Rectangle 803"/>
            <p:cNvSpPr>
              <a:spLocks noChangeArrowheads="1"/>
            </p:cNvSpPr>
            <p:nvPr/>
          </p:nvSpPr>
          <p:spPr bwMode="auto">
            <a:xfrm>
              <a:off x="3103"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398" name="Rectangle 804"/>
            <p:cNvSpPr>
              <a:spLocks noChangeArrowheads="1"/>
            </p:cNvSpPr>
            <p:nvPr/>
          </p:nvSpPr>
          <p:spPr bwMode="auto">
            <a:xfrm>
              <a:off x="3149" y="238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399" name="Rectangle 805"/>
            <p:cNvSpPr>
              <a:spLocks noChangeArrowheads="1"/>
            </p:cNvSpPr>
            <p:nvPr/>
          </p:nvSpPr>
          <p:spPr bwMode="auto">
            <a:xfrm>
              <a:off x="3213"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400" name="Rectangle 806"/>
            <p:cNvSpPr>
              <a:spLocks noChangeArrowheads="1"/>
            </p:cNvSpPr>
            <p:nvPr/>
          </p:nvSpPr>
          <p:spPr bwMode="auto">
            <a:xfrm>
              <a:off x="3260" y="238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401" name="Rectangle 807"/>
            <p:cNvSpPr>
              <a:spLocks noChangeArrowheads="1"/>
            </p:cNvSpPr>
            <p:nvPr/>
          </p:nvSpPr>
          <p:spPr bwMode="auto">
            <a:xfrm>
              <a:off x="3285"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7402" name="Rectangle 808"/>
            <p:cNvSpPr>
              <a:spLocks noChangeArrowheads="1"/>
            </p:cNvSpPr>
            <p:nvPr/>
          </p:nvSpPr>
          <p:spPr bwMode="auto">
            <a:xfrm>
              <a:off x="3331" y="238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403" name="Rectangle 809"/>
            <p:cNvSpPr>
              <a:spLocks noChangeArrowheads="1"/>
            </p:cNvSpPr>
            <p:nvPr/>
          </p:nvSpPr>
          <p:spPr bwMode="auto">
            <a:xfrm>
              <a:off x="2442"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7404" name="Rectangle 810"/>
            <p:cNvSpPr>
              <a:spLocks noChangeArrowheads="1"/>
            </p:cNvSpPr>
            <p:nvPr/>
          </p:nvSpPr>
          <p:spPr bwMode="auto">
            <a:xfrm>
              <a:off x="2488"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405" name="Rectangle 811"/>
            <p:cNvSpPr>
              <a:spLocks noChangeArrowheads="1"/>
            </p:cNvSpPr>
            <p:nvPr/>
          </p:nvSpPr>
          <p:spPr bwMode="auto">
            <a:xfrm>
              <a:off x="2534"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406" name="Rectangle 812"/>
            <p:cNvSpPr>
              <a:spLocks noChangeArrowheads="1"/>
            </p:cNvSpPr>
            <p:nvPr/>
          </p:nvSpPr>
          <p:spPr bwMode="auto">
            <a:xfrm>
              <a:off x="256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407" name="Rectangle 813"/>
            <p:cNvSpPr>
              <a:spLocks noChangeArrowheads="1"/>
            </p:cNvSpPr>
            <p:nvPr/>
          </p:nvSpPr>
          <p:spPr bwMode="auto">
            <a:xfrm>
              <a:off x="2606"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408" name="Rectangle 814"/>
            <p:cNvSpPr>
              <a:spLocks noChangeArrowheads="1"/>
            </p:cNvSpPr>
            <p:nvPr/>
          </p:nvSpPr>
          <p:spPr bwMode="auto">
            <a:xfrm>
              <a:off x="2631" y="249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409" name="Rectangle 815"/>
            <p:cNvSpPr>
              <a:spLocks noChangeArrowheads="1"/>
            </p:cNvSpPr>
            <p:nvPr/>
          </p:nvSpPr>
          <p:spPr bwMode="auto">
            <a:xfrm>
              <a:off x="269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410" name="Rectangle 816"/>
            <p:cNvSpPr>
              <a:spLocks noChangeArrowheads="1"/>
            </p:cNvSpPr>
            <p:nvPr/>
          </p:nvSpPr>
          <p:spPr bwMode="auto">
            <a:xfrm>
              <a:off x="2737" y="249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411" name="Rectangle 817"/>
            <p:cNvSpPr>
              <a:spLocks noChangeArrowheads="1"/>
            </p:cNvSpPr>
            <p:nvPr/>
          </p:nvSpPr>
          <p:spPr bwMode="auto">
            <a:xfrm>
              <a:off x="2790"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412" name="Rectangle 818"/>
            <p:cNvSpPr>
              <a:spLocks noChangeArrowheads="1"/>
            </p:cNvSpPr>
            <p:nvPr/>
          </p:nvSpPr>
          <p:spPr bwMode="auto">
            <a:xfrm>
              <a:off x="2816"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413" name="Rectangle 819"/>
            <p:cNvSpPr>
              <a:spLocks noChangeArrowheads="1"/>
            </p:cNvSpPr>
            <p:nvPr/>
          </p:nvSpPr>
          <p:spPr bwMode="auto">
            <a:xfrm>
              <a:off x="2862" y="249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414" name="Rectangle 820"/>
            <p:cNvSpPr>
              <a:spLocks noChangeArrowheads="1"/>
            </p:cNvSpPr>
            <p:nvPr/>
          </p:nvSpPr>
          <p:spPr bwMode="auto">
            <a:xfrm>
              <a:off x="2926"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7415" name="Rectangle 821"/>
            <p:cNvSpPr>
              <a:spLocks noChangeArrowheads="1"/>
            </p:cNvSpPr>
            <p:nvPr/>
          </p:nvSpPr>
          <p:spPr bwMode="auto">
            <a:xfrm>
              <a:off x="2973"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416" name="Rectangle 822"/>
            <p:cNvSpPr>
              <a:spLocks noChangeArrowheads="1"/>
            </p:cNvSpPr>
            <p:nvPr/>
          </p:nvSpPr>
          <p:spPr bwMode="auto">
            <a:xfrm>
              <a:off x="3019"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417" name="Rectangle 823"/>
            <p:cNvSpPr>
              <a:spLocks noChangeArrowheads="1"/>
            </p:cNvSpPr>
            <p:nvPr/>
          </p:nvSpPr>
          <p:spPr bwMode="auto">
            <a:xfrm>
              <a:off x="3044" y="249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418" name="Rectangle 824"/>
            <p:cNvSpPr>
              <a:spLocks noChangeArrowheads="1"/>
            </p:cNvSpPr>
            <p:nvPr/>
          </p:nvSpPr>
          <p:spPr bwMode="auto">
            <a:xfrm>
              <a:off x="3070" y="249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419" name="Rectangle 825"/>
            <p:cNvSpPr>
              <a:spLocks noChangeArrowheads="1"/>
            </p:cNvSpPr>
            <p:nvPr/>
          </p:nvSpPr>
          <p:spPr bwMode="auto">
            <a:xfrm>
              <a:off x="3116" y="2499"/>
              <a:ext cx="75"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m</a:t>
              </a:r>
              <a:endParaRPr lang="en-US" smtClean="0">
                <a:solidFill>
                  <a:srgbClr val="000000"/>
                </a:solidFill>
              </a:endParaRPr>
            </a:p>
          </p:txBody>
        </p:sp>
        <p:sp>
          <p:nvSpPr>
            <p:cNvPr id="27420" name="Rectangle 826"/>
            <p:cNvSpPr>
              <a:spLocks noChangeArrowheads="1"/>
            </p:cNvSpPr>
            <p:nvPr/>
          </p:nvSpPr>
          <p:spPr bwMode="auto">
            <a:xfrm>
              <a:off x="2442" y="2611"/>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421" name="Rectangle 827"/>
            <p:cNvSpPr>
              <a:spLocks noChangeArrowheads="1"/>
            </p:cNvSpPr>
            <p:nvPr/>
          </p:nvSpPr>
          <p:spPr bwMode="auto">
            <a:xfrm>
              <a:off x="2478" y="2611"/>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7422" name="Rectangle 828"/>
            <p:cNvSpPr>
              <a:spLocks noChangeArrowheads="1"/>
            </p:cNvSpPr>
            <p:nvPr/>
          </p:nvSpPr>
          <p:spPr bwMode="auto">
            <a:xfrm>
              <a:off x="2524" y="2611"/>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7423" name="Rectangle 829"/>
            <p:cNvSpPr>
              <a:spLocks noChangeArrowheads="1"/>
            </p:cNvSpPr>
            <p:nvPr/>
          </p:nvSpPr>
          <p:spPr bwMode="auto">
            <a:xfrm>
              <a:off x="2555" y="2611"/>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424" name="Rectangle 830"/>
            <p:cNvSpPr>
              <a:spLocks noChangeArrowheads="1"/>
            </p:cNvSpPr>
            <p:nvPr/>
          </p:nvSpPr>
          <p:spPr bwMode="auto">
            <a:xfrm>
              <a:off x="2585"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425" name="Rectangle 831"/>
            <p:cNvSpPr>
              <a:spLocks noChangeArrowheads="1"/>
            </p:cNvSpPr>
            <p:nvPr/>
          </p:nvSpPr>
          <p:spPr bwMode="auto">
            <a:xfrm>
              <a:off x="2626"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7426" name="Rectangle 832"/>
            <p:cNvSpPr>
              <a:spLocks noChangeArrowheads="1"/>
            </p:cNvSpPr>
            <p:nvPr/>
          </p:nvSpPr>
          <p:spPr bwMode="auto">
            <a:xfrm>
              <a:off x="2667" y="2611"/>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427" name="Rectangle 833"/>
            <p:cNvSpPr>
              <a:spLocks noChangeArrowheads="1"/>
            </p:cNvSpPr>
            <p:nvPr/>
          </p:nvSpPr>
          <p:spPr bwMode="auto">
            <a:xfrm>
              <a:off x="2708" y="2611"/>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7428" name="Line 834"/>
            <p:cNvSpPr>
              <a:spLocks noChangeShapeType="1"/>
            </p:cNvSpPr>
            <p:nvPr/>
          </p:nvSpPr>
          <p:spPr bwMode="auto">
            <a:xfrm flipV="1">
              <a:off x="3038" y="2583"/>
              <a:ext cx="643" cy="106"/>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29" name="Freeform 835"/>
            <p:cNvSpPr>
              <a:spLocks/>
            </p:cNvSpPr>
            <p:nvPr/>
          </p:nvSpPr>
          <p:spPr bwMode="auto">
            <a:xfrm>
              <a:off x="3663" y="2564"/>
              <a:ext cx="85" cy="44"/>
            </a:xfrm>
            <a:custGeom>
              <a:avLst/>
              <a:gdLst>
                <a:gd name="T0" fmla="*/ 6 w 85"/>
                <a:gd name="T1" fmla="*/ 44 h 44"/>
                <a:gd name="T2" fmla="*/ 85 w 85"/>
                <a:gd name="T3" fmla="*/ 8 h 44"/>
                <a:gd name="T4" fmla="*/ 0 w 85"/>
                <a:gd name="T5" fmla="*/ 0 h 44"/>
                <a:gd name="T6" fmla="*/ 6 w 85"/>
                <a:gd name="T7" fmla="*/ 44 h 44"/>
                <a:gd name="T8" fmla="*/ 0 60000 65536"/>
                <a:gd name="T9" fmla="*/ 0 60000 65536"/>
                <a:gd name="T10" fmla="*/ 0 60000 65536"/>
                <a:gd name="T11" fmla="*/ 0 60000 65536"/>
                <a:gd name="T12" fmla="*/ 0 w 85"/>
                <a:gd name="T13" fmla="*/ 0 h 44"/>
                <a:gd name="T14" fmla="*/ 85 w 85"/>
                <a:gd name="T15" fmla="*/ 44 h 44"/>
              </a:gdLst>
              <a:ahLst/>
              <a:cxnLst>
                <a:cxn ang="T8">
                  <a:pos x="T0" y="T1"/>
                </a:cxn>
                <a:cxn ang="T9">
                  <a:pos x="T2" y="T3"/>
                </a:cxn>
                <a:cxn ang="T10">
                  <a:pos x="T4" y="T5"/>
                </a:cxn>
                <a:cxn ang="T11">
                  <a:pos x="T6" y="T7"/>
                </a:cxn>
              </a:cxnLst>
              <a:rect l="T12" t="T13" r="T14" b="T15"/>
              <a:pathLst>
                <a:path w="85" h="44">
                  <a:moveTo>
                    <a:pt x="6" y="44"/>
                  </a:moveTo>
                  <a:lnTo>
                    <a:pt x="85" y="8"/>
                  </a:lnTo>
                  <a:lnTo>
                    <a:pt x="0" y="0"/>
                  </a:lnTo>
                  <a:lnTo>
                    <a:pt x="6" y="4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430" name="Freeform 836"/>
            <p:cNvSpPr>
              <a:spLocks/>
            </p:cNvSpPr>
            <p:nvPr/>
          </p:nvSpPr>
          <p:spPr bwMode="auto">
            <a:xfrm>
              <a:off x="4331" y="2199"/>
              <a:ext cx="86" cy="205"/>
            </a:xfrm>
            <a:custGeom>
              <a:avLst/>
              <a:gdLst>
                <a:gd name="T0" fmla="*/ 86 w 86"/>
                <a:gd name="T1" fmla="*/ 151 h 205"/>
                <a:gd name="T2" fmla="*/ 83 w 86"/>
                <a:gd name="T3" fmla="*/ 188 h 205"/>
                <a:gd name="T4" fmla="*/ 83 w 86"/>
                <a:gd name="T5" fmla="*/ 188 h 205"/>
                <a:gd name="T6" fmla="*/ 69 w 86"/>
                <a:gd name="T7" fmla="*/ 186 h 205"/>
                <a:gd name="T8" fmla="*/ 67 w 86"/>
                <a:gd name="T9" fmla="*/ 167 h 205"/>
                <a:gd name="T10" fmla="*/ 61 w 86"/>
                <a:gd name="T11" fmla="*/ 144 h 205"/>
                <a:gd name="T12" fmla="*/ 54 w 86"/>
                <a:gd name="T13" fmla="*/ 126 h 205"/>
                <a:gd name="T14" fmla="*/ 52 w 86"/>
                <a:gd name="T15" fmla="*/ 113 h 205"/>
                <a:gd name="T16" fmla="*/ 48 w 86"/>
                <a:gd name="T17" fmla="*/ 103 h 205"/>
                <a:gd name="T18" fmla="*/ 38 w 86"/>
                <a:gd name="T19" fmla="*/ 103 h 205"/>
                <a:gd name="T20" fmla="*/ 31 w 86"/>
                <a:gd name="T21" fmla="*/ 109 h 205"/>
                <a:gd name="T22" fmla="*/ 25 w 86"/>
                <a:gd name="T23" fmla="*/ 119 h 205"/>
                <a:gd name="T24" fmla="*/ 23 w 86"/>
                <a:gd name="T25" fmla="*/ 130 h 205"/>
                <a:gd name="T26" fmla="*/ 23 w 86"/>
                <a:gd name="T27" fmla="*/ 148 h 205"/>
                <a:gd name="T28" fmla="*/ 17 w 86"/>
                <a:gd name="T29" fmla="*/ 178 h 205"/>
                <a:gd name="T30" fmla="*/ 15 w 86"/>
                <a:gd name="T31" fmla="*/ 200 h 205"/>
                <a:gd name="T32" fmla="*/ 15 w 86"/>
                <a:gd name="T33" fmla="*/ 205 h 205"/>
                <a:gd name="T34" fmla="*/ 8 w 86"/>
                <a:gd name="T35" fmla="*/ 205 h 205"/>
                <a:gd name="T36" fmla="*/ 4 w 86"/>
                <a:gd name="T37" fmla="*/ 167 h 205"/>
                <a:gd name="T38" fmla="*/ 0 w 86"/>
                <a:gd name="T39" fmla="*/ 136 h 205"/>
                <a:gd name="T40" fmla="*/ 2 w 86"/>
                <a:gd name="T41" fmla="*/ 123 h 205"/>
                <a:gd name="T42" fmla="*/ 8 w 86"/>
                <a:gd name="T43" fmla="*/ 105 h 205"/>
                <a:gd name="T44" fmla="*/ 27 w 86"/>
                <a:gd name="T45" fmla="*/ 69 h 205"/>
                <a:gd name="T46" fmla="*/ 58 w 86"/>
                <a:gd name="T47" fmla="*/ 25 h 205"/>
                <a:gd name="T48" fmla="*/ 65 w 86"/>
                <a:gd name="T49" fmla="*/ 13 h 205"/>
                <a:gd name="T50" fmla="*/ 79 w 86"/>
                <a:gd name="T51" fmla="*/ 0 h 205"/>
                <a:gd name="T52" fmla="*/ 71 w 86"/>
                <a:gd name="T53" fmla="*/ 34 h 205"/>
                <a:gd name="T54" fmla="*/ 71 w 86"/>
                <a:gd name="T55" fmla="*/ 61 h 205"/>
                <a:gd name="T56" fmla="*/ 75 w 86"/>
                <a:gd name="T57" fmla="*/ 86 h 205"/>
                <a:gd name="T58" fmla="*/ 81 w 86"/>
                <a:gd name="T59" fmla="*/ 111 h 205"/>
                <a:gd name="T60" fmla="*/ 86 w 86"/>
                <a:gd name="T61" fmla="*/ 151 h 20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6"/>
                <a:gd name="T94" fmla="*/ 0 h 205"/>
                <a:gd name="T95" fmla="*/ 86 w 86"/>
                <a:gd name="T96" fmla="*/ 205 h 205"/>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6" h="205">
                  <a:moveTo>
                    <a:pt x="86" y="151"/>
                  </a:moveTo>
                  <a:lnTo>
                    <a:pt x="83" y="188"/>
                  </a:lnTo>
                  <a:lnTo>
                    <a:pt x="69" y="186"/>
                  </a:lnTo>
                  <a:lnTo>
                    <a:pt x="67" y="167"/>
                  </a:lnTo>
                  <a:lnTo>
                    <a:pt x="61" y="144"/>
                  </a:lnTo>
                  <a:lnTo>
                    <a:pt x="54" y="126"/>
                  </a:lnTo>
                  <a:lnTo>
                    <a:pt x="52" y="113"/>
                  </a:lnTo>
                  <a:lnTo>
                    <a:pt x="48" y="103"/>
                  </a:lnTo>
                  <a:lnTo>
                    <a:pt x="38" y="103"/>
                  </a:lnTo>
                  <a:lnTo>
                    <a:pt x="31" y="109"/>
                  </a:lnTo>
                  <a:lnTo>
                    <a:pt x="25" y="119"/>
                  </a:lnTo>
                  <a:lnTo>
                    <a:pt x="23" y="130"/>
                  </a:lnTo>
                  <a:lnTo>
                    <a:pt x="23" y="148"/>
                  </a:lnTo>
                  <a:lnTo>
                    <a:pt x="17" y="178"/>
                  </a:lnTo>
                  <a:lnTo>
                    <a:pt x="15" y="200"/>
                  </a:lnTo>
                  <a:lnTo>
                    <a:pt x="15" y="205"/>
                  </a:lnTo>
                  <a:lnTo>
                    <a:pt x="8" y="205"/>
                  </a:lnTo>
                  <a:lnTo>
                    <a:pt x="4" y="167"/>
                  </a:lnTo>
                  <a:lnTo>
                    <a:pt x="0" y="136"/>
                  </a:lnTo>
                  <a:lnTo>
                    <a:pt x="2" y="123"/>
                  </a:lnTo>
                  <a:lnTo>
                    <a:pt x="8" y="105"/>
                  </a:lnTo>
                  <a:lnTo>
                    <a:pt x="27" y="69"/>
                  </a:lnTo>
                  <a:lnTo>
                    <a:pt x="58" y="25"/>
                  </a:lnTo>
                  <a:lnTo>
                    <a:pt x="65" y="13"/>
                  </a:lnTo>
                  <a:lnTo>
                    <a:pt x="79" y="0"/>
                  </a:lnTo>
                  <a:lnTo>
                    <a:pt x="71" y="34"/>
                  </a:lnTo>
                  <a:lnTo>
                    <a:pt x="71" y="61"/>
                  </a:lnTo>
                  <a:lnTo>
                    <a:pt x="75" y="86"/>
                  </a:lnTo>
                  <a:lnTo>
                    <a:pt x="81" y="111"/>
                  </a:lnTo>
                  <a:lnTo>
                    <a:pt x="86" y="15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431" name="Freeform 837"/>
            <p:cNvSpPr>
              <a:spLocks/>
            </p:cNvSpPr>
            <p:nvPr/>
          </p:nvSpPr>
          <p:spPr bwMode="auto">
            <a:xfrm>
              <a:off x="4323" y="2385"/>
              <a:ext cx="91" cy="185"/>
            </a:xfrm>
            <a:custGeom>
              <a:avLst/>
              <a:gdLst>
                <a:gd name="T0" fmla="*/ 91 w 91"/>
                <a:gd name="T1" fmla="*/ 12 h 185"/>
                <a:gd name="T2" fmla="*/ 87 w 91"/>
                <a:gd name="T3" fmla="*/ 48 h 185"/>
                <a:gd name="T4" fmla="*/ 83 w 91"/>
                <a:gd name="T5" fmla="*/ 62 h 185"/>
                <a:gd name="T6" fmla="*/ 79 w 91"/>
                <a:gd name="T7" fmla="*/ 79 h 185"/>
                <a:gd name="T8" fmla="*/ 69 w 91"/>
                <a:gd name="T9" fmla="*/ 94 h 185"/>
                <a:gd name="T10" fmla="*/ 58 w 91"/>
                <a:gd name="T11" fmla="*/ 106 h 185"/>
                <a:gd name="T12" fmla="*/ 41 w 91"/>
                <a:gd name="T13" fmla="*/ 121 h 185"/>
                <a:gd name="T14" fmla="*/ 25 w 91"/>
                <a:gd name="T15" fmla="*/ 139 h 185"/>
                <a:gd name="T16" fmla="*/ 18 w 91"/>
                <a:gd name="T17" fmla="*/ 158 h 185"/>
                <a:gd name="T18" fmla="*/ 10 w 91"/>
                <a:gd name="T19" fmla="*/ 183 h 185"/>
                <a:gd name="T20" fmla="*/ 8 w 91"/>
                <a:gd name="T21" fmla="*/ 183 h 185"/>
                <a:gd name="T22" fmla="*/ 8 w 91"/>
                <a:gd name="T23" fmla="*/ 185 h 185"/>
                <a:gd name="T24" fmla="*/ 0 w 91"/>
                <a:gd name="T25" fmla="*/ 160 h 185"/>
                <a:gd name="T26" fmla="*/ 0 w 91"/>
                <a:gd name="T27" fmla="*/ 139 h 185"/>
                <a:gd name="T28" fmla="*/ 2 w 91"/>
                <a:gd name="T29" fmla="*/ 106 h 185"/>
                <a:gd name="T30" fmla="*/ 8 w 91"/>
                <a:gd name="T31" fmla="*/ 71 h 185"/>
                <a:gd name="T32" fmla="*/ 16 w 91"/>
                <a:gd name="T33" fmla="*/ 19 h 185"/>
                <a:gd name="T34" fmla="*/ 23 w 91"/>
                <a:gd name="T35" fmla="*/ 19 h 185"/>
                <a:gd name="T36" fmla="*/ 25 w 91"/>
                <a:gd name="T37" fmla="*/ 40 h 185"/>
                <a:gd name="T38" fmla="*/ 31 w 91"/>
                <a:gd name="T39" fmla="*/ 64 h 185"/>
                <a:gd name="T40" fmla="*/ 35 w 91"/>
                <a:gd name="T41" fmla="*/ 73 h 185"/>
                <a:gd name="T42" fmla="*/ 41 w 91"/>
                <a:gd name="T43" fmla="*/ 81 h 185"/>
                <a:gd name="T44" fmla="*/ 44 w 91"/>
                <a:gd name="T45" fmla="*/ 83 h 185"/>
                <a:gd name="T46" fmla="*/ 46 w 91"/>
                <a:gd name="T47" fmla="*/ 85 h 185"/>
                <a:gd name="T48" fmla="*/ 52 w 91"/>
                <a:gd name="T49" fmla="*/ 85 h 185"/>
                <a:gd name="T50" fmla="*/ 54 w 91"/>
                <a:gd name="T51" fmla="*/ 81 h 185"/>
                <a:gd name="T52" fmla="*/ 60 w 91"/>
                <a:gd name="T53" fmla="*/ 69 h 185"/>
                <a:gd name="T54" fmla="*/ 62 w 91"/>
                <a:gd name="T55" fmla="*/ 56 h 185"/>
                <a:gd name="T56" fmla="*/ 69 w 91"/>
                <a:gd name="T57" fmla="*/ 39 h 185"/>
                <a:gd name="T58" fmla="*/ 75 w 91"/>
                <a:gd name="T59" fmla="*/ 25 h 185"/>
                <a:gd name="T60" fmla="*/ 77 w 91"/>
                <a:gd name="T61" fmla="*/ 0 h 185"/>
                <a:gd name="T62" fmla="*/ 91 w 91"/>
                <a:gd name="T63" fmla="*/ 2 h 185"/>
                <a:gd name="T64" fmla="*/ 91 w 91"/>
                <a:gd name="T65" fmla="*/ 2 h 185"/>
                <a:gd name="T66" fmla="*/ 91 w 91"/>
                <a:gd name="T67" fmla="*/ 12 h 1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91"/>
                <a:gd name="T103" fmla="*/ 0 h 185"/>
                <a:gd name="T104" fmla="*/ 91 w 91"/>
                <a:gd name="T105" fmla="*/ 185 h 1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91" h="185">
                  <a:moveTo>
                    <a:pt x="91" y="12"/>
                  </a:moveTo>
                  <a:lnTo>
                    <a:pt x="87" y="48"/>
                  </a:lnTo>
                  <a:lnTo>
                    <a:pt x="83" y="62"/>
                  </a:lnTo>
                  <a:lnTo>
                    <a:pt x="79" y="79"/>
                  </a:lnTo>
                  <a:lnTo>
                    <a:pt x="69" y="94"/>
                  </a:lnTo>
                  <a:lnTo>
                    <a:pt x="58" y="106"/>
                  </a:lnTo>
                  <a:lnTo>
                    <a:pt x="41" y="121"/>
                  </a:lnTo>
                  <a:lnTo>
                    <a:pt x="25" y="139"/>
                  </a:lnTo>
                  <a:lnTo>
                    <a:pt x="18" y="158"/>
                  </a:lnTo>
                  <a:lnTo>
                    <a:pt x="10" y="183"/>
                  </a:lnTo>
                  <a:lnTo>
                    <a:pt x="8" y="183"/>
                  </a:lnTo>
                  <a:lnTo>
                    <a:pt x="8" y="185"/>
                  </a:lnTo>
                  <a:lnTo>
                    <a:pt x="0" y="160"/>
                  </a:lnTo>
                  <a:lnTo>
                    <a:pt x="0" y="139"/>
                  </a:lnTo>
                  <a:lnTo>
                    <a:pt x="2" y="106"/>
                  </a:lnTo>
                  <a:lnTo>
                    <a:pt x="8" y="71"/>
                  </a:lnTo>
                  <a:lnTo>
                    <a:pt x="16" y="19"/>
                  </a:lnTo>
                  <a:lnTo>
                    <a:pt x="23" y="19"/>
                  </a:lnTo>
                  <a:lnTo>
                    <a:pt x="25" y="40"/>
                  </a:lnTo>
                  <a:lnTo>
                    <a:pt x="31" y="64"/>
                  </a:lnTo>
                  <a:lnTo>
                    <a:pt x="35" y="73"/>
                  </a:lnTo>
                  <a:lnTo>
                    <a:pt x="41" y="81"/>
                  </a:lnTo>
                  <a:lnTo>
                    <a:pt x="44" y="83"/>
                  </a:lnTo>
                  <a:lnTo>
                    <a:pt x="46" y="85"/>
                  </a:lnTo>
                  <a:lnTo>
                    <a:pt x="52" y="85"/>
                  </a:lnTo>
                  <a:lnTo>
                    <a:pt x="54" y="81"/>
                  </a:lnTo>
                  <a:lnTo>
                    <a:pt x="60" y="69"/>
                  </a:lnTo>
                  <a:lnTo>
                    <a:pt x="62" y="56"/>
                  </a:lnTo>
                  <a:lnTo>
                    <a:pt x="69" y="39"/>
                  </a:lnTo>
                  <a:lnTo>
                    <a:pt x="75" y="25"/>
                  </a:lnTo>
                  <a:lnTo>
                    <a:pt x="77" y="0"/>
                  </a:lnTo>
                  <a:lnTo>
                    <a:pt x="91" y="2"/>
                  </a:lnTo>
                  <a:lnTo>
                    <a:pt x="91"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432" name="Freeform 838"/>
            <p:cNvSpPr>
              <a:spLocks/>
            </p:cNvSpPr>
            <p:nvPr/>
          </p:nvSpPr>
          <p:spPr bwMode="auto">
            <a:xfrm>
              <a:off x="4165" y="2195"/>
              <a:ext cx="245" cy="150"/>
            </a:xfrm>
            <a:custGeom>
              <a:avLst/>
              <a:gdLst>
                <a:gd name="T0" fmla="*/ 168 w 245"/>
                <a:gd name="T1" fmla="*/ 127 h 150"/>
                <a:gd name="T2" fmla="*/ 166 w 245"/>
                <a:gd name="T3" fmla="*/ 140 h 150"/>
                <a:gd name="T4" fmla="*/ 164 w 245"/>
                <a:gd name="T5" fmla="*/ 140 h 150"/>
                <a:gd name="T6" fmla="*/ 164 w 245"/>
                <a:gd name="T7" fmla="*/ 140 h 150"/>
                <a:gd name="T8" fmla="*/ 139 w 245"/>
                <a:gd name="T9" fmla="*/ 132 h 150"/>
                <a:gd name="T10" fmla="*/ 122 w 245"/>
                <a:gd name="T11" fmla="*/ 130 h 150"/>
                <a:gd name="T12" fmla="*/ 99 w 245"/>
                <a:gd name="T13" fmla="*/ 132 h 150"/>
                <a:gd name="T14" fmla="*/ 77 w 245"/>
                <a:gd name="T15" fmla="*/ 140 h 150"/>
                <a:gd name="T16" fmla="*/ 62 w 245"/>
                <a:gd name="T17" fmla="*/ 146 h 150"/>
                <a:gd name="T18" fmla="*/ 45 w 245"/>
                <a:gd name="T19" fmla="*/ 150 h 150"/>
                <a:gd name="T20" fmla="*/ 20 w 245"/>
                <a:gd name="T21" fmla="*/ 146 h 150"/>
                <a:gd name="T22" fmla="*/ 0 w 245"/>
                <a:gd name="T23" fmla="*/ 140 h 150"/>
                <a:gd name="T24" fmla="*/ 2 w 245"/>
                <a:gd name="T25" fmla="*/ 132 h 150"/>
                <a:gd name="T26" fmla="*/ 10 w 245"/>
                <a:gd name="T27" fmla="*/ 127 h 150"/>
                <a:gd name="T28" fmla="*/ 18 w 245"/>
                <a:gd name="T29" fmla="*/ 121 h 150"/>
                <a:gd name="T30" fmla="*/ 24 w 245"/>
                <a:gd name="T31" fmla="*/ 113 h 150"/>
                <a:gd name="T32" fmla="*/ 33 w 245"/>
                <a:gd name="T33" fmla="*/ 92 h 150"/>
                <a:gd name="T34" fmla="*/ 45 w 245"/>
                <a:gd name="T35" fmla="*/ 65 h 150"/>
                <a:gd name="T36" fmla="*/ 47 w 245"/>
                <a:gd name="T37" fmla="*/ 63 h 150"/>
                <a:gd name="T38" fmla="*/ 70 w 245"/>
                <a:gd name="T39" fmla="*/ 36 h 150"/>
                <a:gd name="T40" fmla="*/ 87 w 245"/>
                <a:gd name="T41" fmla="*/ 19 h 150"/>
                <a:gd name="T42" fmla="*/ 101 w 245"/>
                <a:gd name="T43" fmla="*/ 0 h 150"/>
                <a:gd name="T44" fmla="*/ 124 w 245"/>
                <a:gd name="T45" fmla="*/ 2 h 150"/>
                <a:gd name="T46" fmla="*/ 149 w 245"/>
                <a:gd name="T47" fmla="*/ 4 h 150"/>
                <a:gd name="T48" fmla="*/ 185 w 245"/>
                <a:gd name="T49" fmla="*/ 7 h 150"/>
                <a:gd name="T50" fmla="*/ 218 w 245"/>
                <a:gd name="T51" fmla="*/ 5 h 150"/>
                <a:gd name="T52" fmla="*/ 245 w 245"/>
                <a:gd name="T53" fmla="*/ 4 h 150"/>
                <a:gd name="T54" fmla="*/ 231 w 245"/>
                <a:gd name="T55" fmla="*/ 17 h 150"/>
                <a:gd name="T56" fmla="*/ 224 w 245"/>
                <a:gd name="T57" fmla="*/ 29 h 150"/>
                <a:gd name="T58" fmla="*/ 193 w 245"/>
                <a:gd name="T59" fmla="*/ 73 h 150"/>
                <a:gd name="T60" fmla="*/ 174 w 245"/>
                <a:gd name="T61" fmla="*/ 109 h 150"/>
                <a:gd name="T62" fmla="*/ 168 w 245"/>
                <a:gd name="T63" fmla="*/ 127 h 15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5"/>
                <a:gd name="T97" fmla="*/ 0 h 150"/>
                <a:gd name="T98" fmla="*/ 245 w 245"/>
                <a:gd name="T99" fmla="*/ 150 h 15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5" h="150">
                  <a:moveTo>
                    <a:pt x="168" y="127"/>
                  </a:moveTo>
                  <a:lnTo>
                    <a:pt x="166" y="140"/>
                  </a:lnTo>
                  <a:lnTo>
                    <a:pt x="164" y="140"/>
                  </a:lnTo>
                  <a:lnTo>
                    <a:pt x="139" y="132"/>
                  </a:lnTo>
                  <a:lnTo>
                    <a:pt x="122" y="130"/>
                  </a:lnTo>
                  <a:lnTo>
                    <a:pt x="99" y="132"/>
                  </a:lnTo>
                  <a:lnTo>
                    <a:pt x="77" y="140"/>
                  </a:lnTo>
                  <a:lnTo>
                    <a:pt x="62" y="146"/>
                  </a:lnTo>
                  <a:lnTo>
                    <a:pt x="45" y="150"/>
                  </a:lnTo>
                  <a:lnTo>
                    <a:pt x="20" y="146"/>
                  </a:lnTo>
                  <a:lnTo>
                    <a:pt x="0" y="140"/>
                  </a:lnTo>
                  <a:lnTo>
                    <a:pt x="2" y="132"/>
                  </a:lnTo>
                  <a:lnTo>
                    <a:pt x="10" y="127"/>
                  </a:lnTo>
                  <a:lnTo>
                    <a:pt x="18" y="121"/>
                  </a:lnTo>
                  <a:lnTo>
                    <a:pt x="24" y="113"/>
                  </a:lnTo>
                  <a:lnTo>
                    <a:pt x="33" y="92"/>
                  </a:lnTo>
                  <a:lnTo>
                    <a:pt x="45" y="65"/>
                  </a:lnTo>
                  <a:lnTo>
                    <a:pt x="47" y="63"/>
                  </a:lnTo>
                  <a:lnTo>
                    <a:pt x="70" y="36"/>
                  </a:lnTo>
                  <a:lnTo>
                    <a:pt x="87" y="19"/>
                  </a:lnTo>
                  <a:lnTo>
                    <a:pt x="101" y="0"/>
                  </a:lnTo>
                  <a:lnTo>
                    <a:pt x="124" y="2"/>
                  </a:lnTo>
                  <a:lnTo>
                    <a:pt x="149" y="4"/>
                  </a:lnTo>
                  <a:lnTo>
                    <a:pt x="185" y="7"/>
                  </a:lnTo>
                  <a:lnTo>
                    <a:pt x="218" y="5"/>
                  </a:lnTo>
                  <a:lnTo>
                    <a:pt x="245" y="4"/>
                  </a:lnTo>
                  <a:lnTo>
                    <a:pt x="231" y="17"/>
                  </a:lnTo>
                  <a:lnTo>
                    <a:pt x="224" y="29"/>
                  </a:lnTo>
                  <a:lnTo>
                    <a:pt x="193" y="73"/>
                  </a:lnTo>
                  <a:lnTo>
                    <a:pt x="174" y="109"/>
                  </a:lnTo>
                  <a:lnTo>
                    <a:pt x="168" y="1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433" name="Freeform 839"/>
            <p:cNvSpPr>
              <a:spLocks noEditPoints="1"/>
            </p:cNvSpPr>
            <p:nvPr/>
          </p:nvSpPr>
          <p:spPr bwMode="auto">
            <a:xfrm>
              <a:off x="3854" y="2325"/>
              <a:ext cx="485" cy="245"/>
            </a:xfrm>
            <a:custGeom>
              <a:avLst/>
              <a:gdLst>
                <a:gd name="T0" fmla="*/ 86 w 485"/>
                <a:gd name="T1" fmla="*/ 237 h 245"/>
                <a:gd name="T2" fmla="*/ 9 w 485"/>
                <a:gd name="T3" fmla="*/ 212 h 245"/>
                <a:gd name="T4" fmla="*/ 9 w 485"/>
                <a:gd name="T5" fmla="*/ 156 h 245"/>
                <a:gd name="T6" fmla="*/ 2 w 485"/>
                <a:gd name="T7" fmla="*/ 87 h 245"/>
                <a:gd name="T8" fmla="*/ 2 w 485"/>
                <a:gd name="T9" fmla="*/ 27 h 245"/>
                <a:gd name="T10" fmla="*/ 31 w 485"/>
                <a:gd name="T11" fmla="*/ 14 h 245"/>
                <a:gd name="T12" fmla="*/ 98 w 485"/>
                <a:gd name="T13" fmla="*/ 10 h 245"/>
                <a:gd name="T14" fmla="*/ 142 w 485"/>
                <a:gd name="T15" fmla="*/ 4 h 245"/>
                <a:gd name="T16" fmla="*/ 192 w 485"/>
                <a:gd name="T17" fmla="*/ 10 h 245"/>
                <a:gd name="T18" fmla="*/ 194 w 485"/>
                <a:gd name="T19" fmla="*/ 29 h 245"/>
                <a:gd name="T20" fmla="*/ 192 w 485"/>
                <a:gd name="T21" fmla="*/ 68 h 245"/>
                <a:gd name="T22" fmla="*/ 233 w 485"/>
                <a:gd name="T23" fmla="*/ 70 h 245"/>
                <a:gd name="T24" fmla="*/ 288 w 485"/>
                <a:gd name="T25" fmla="*/ 70 h 245"/>
                <a:gd name="T26" fmla="*/ 311 w 485"/>
                <a:gd name="T27" fmla="*/ 68 h 245"/>
                <a:gd name="T28" fmla="*/ 306 w 485"/>
                <a:gd name="T29" fmla="*/ 37 h 245"/>
                <a:gd name="T30" fmla="*/ 311 w 485"/>
                <a:gd name="T31" fmla="*/ 10 h 245"/>
                <a:gd name="T32" fmla="*/ 356 w 485"/>
                <a:gd name="T33" fmla="*/ 20 h 245"/>
                <a:gd name="T34" fmla="*/ 388 w 485"/>
                <a:gd name="T35" fmla="*/ 10 h 245"/>
                <a:gd name="T36" fmla="*/ 433 w 485"/>
                <a:gd name="T37" fmla="*/ 0 h 245"/>
                <a:gd name="T38" fmla="*/ 475 w 485"/>
                <a:gd name="T39" fmla="*/ 10 h 245"/>
                <a:gd name="T40" fmla="*/ 477 w 485"/>
                <a:gd name="T41" fmla="*/ 10 h 245"/>
                <a:gd name="T42" fmla="*/ 485 w 485"/>
                <a:gd name="T43" fmla="*/ 79 h 245"/>
                <a:gd name="T44" fmla="*/ 471 w 485"/>
                <a:gd name="T45" fmla="*/ 166 h 245"/>
                <a:gd name="T46" fmla="*/ 469 w 485"/>
                <a:gd name="T47" fmla="*/ 220 h 245"/>
                <a:gd name="T48" fmla="*/ 419 w 485"/>
                <a:gd name="T49" fmla="*/ 241 h 245"/>
                <a:gd name="T50" fmla="*/ 269 w 485"/>
                <a:gd name="T51" fmla="*/ 233 h 245"/>
                <a:gd name="T52" fmla="*/ 110 w 485"/>
                <a:gd name="T53" fmla="*/ 216 h 245"/>
                <a:gd name="T54" fmla="*/ 123 w 485"/>
                <a:gd name="T55" fmla="*/ 201 h 245"/>
                <a:gd name="T56" fmla="*/ 129 w 485"/>
                <a:gd name="T57" fmla="*/ 176 h 245"/>
                <a:gd name="T58" fmla="*/ 110 w 485"/>
                <a:gd name="T59" fmla="*/ 156 h 245"/>
                <a:gd name="T60" fmla="*/ 86 w 485"/>
                <a:gd name="T61" fmla="*/ 164 h 245"/>
                <a:gd name="T62" fmla="*/ 67 w 485"/>
                <a:gd name="T63" fmla="*/ 179 h 245"/>
                <a:gd name="T64" fmla="*/ 71 w 485"/>
                <a:gd name="T65" fmla="*/ 202 h 245"/>
                <a:gd name="T66" fmla="*/ 88 w 485"/>
                <a:gd name="T67" fmla="*/ 212 h 245"/>
                <a:gd name="T68" fmla="*/ 104 w 485"/>
                <a:gd name="T69" fmla="*/ 218 h 245"/>
                <a:gd name="T70" fmla="*/ 123 w 485"/>
                <a:gd name="T71" fmla="*/ 97 h 245"/>
                <a:gd name="T72" fmla="*/ 127 w 485"/>
                <a:gd name="T73" fmla="*/ 81 h 245"/>
                <a:gd name="T74" fmla="*/ 123 w 485"/>
                <a:gd name="T75" fmla="*/ 58 h 245"/>
                <a:gd name="T76" fmla="*/ 96 w 485"/>
                <a:gd name="T77" fmla="*/ 52 h 245"/>
                <a:gd name="T78" fmla="*/ 75 w 485"/>
                <a:gd name="T79" fmla="*/ 60 h 245"/>
                <a:gd name="T80" fmla="*/ 73 w 485"/>
                <a:gd name="T81" fmla="*/ 85 h 245"/>
                <a:gd name="T82" fmla="*/ 86 w 485"/>
                <a:gd name="T83" fmla="*/ 110 h 245"/>
                <a:gd name="T84" fmla="*/ 111 w 485"/>
                <a:gd name="T85" fmla="*/ 110 h 245"/>
                <a:gd name="T86" fmla="*/ 123 w 485"/>
                <a:gd name="T87" fmla="*/ 97 h 2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5"/>
                <a:gd name="T133" fmla="*/ 0 h 245"/>
                <a:gd name="T134" fmla="*/ 485 w 485"/>
                <a:gd name="T135" fmla="*/ 245 h 2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5" h="245">
                  <a:moveTo>
                    <a:pt x="186" y="233"/>
                  </a:moveTo>
                  <a:lnTo>
                    <a:pt x="86" y="237"/>
                  </a:lnTo>
                  <a:lnTo>
                    <a:pt x="6" y="245"/>
                  </a:lnTo>
                  <a:lnTo>
                    <a:pt x="9" y="212"/>
                  </a:lnTo>
                  <a:lnTo>
                    <a:pt x="11" y="187"/>
                  </a:lnTo>
                  <a:lnTo>
                    <a:pt x="9" y="156"/>
                  </a:lnTo>
                  <a:lnTo>
                    <a:pt x="6" y="133"/>
                  </a:lnTo>
                  <a:lnTo>
                    <a:pt x="2" y="87"/>
                  </a:lnTo>
                  <a:lnTo>
                    <a:pt x="0" y="52"/>
                  </a:lnTo>
                  <a:lnTo>
                    <a:pt x="2" y="27"/>
                  </a:lnTo>
                  <a:lnTo>
                    <a:pt x="6" y="10"/>
                  </a:lnTo>
                  <a:lnTo>
                    <a:pt x="31" y="14"/>
                  </a:lnTo>
                  <a:lnTo>
                    <a:pt x="63" y="14"/>
                  </a:lnTo>
                  <a:lnTo>
                    <a:pt x="98" y="10"/>
                  </a:lnTo>
                  <a:lnTo>
                    <a:pt x="121" y="6"/>
                  </a:lnTo>
                  <a:lnTo>
                    <a:pt x="142" y="4"/>
                  </a:lnTo>
                  <a:lnTo>
                    <a:pt x="165" y="4"/>
                  </a:lnTo>
                  <a:lnTo>
                    <a:pt x="192" y="10"/>
                  </a:lnTo>
                  <a:lnTo>
                    <a:pt x="194" y="22"/>
                  </a:lnTo>
                  <a:lnTo>
                    <a:pt x="194" y="29"/>
                  </a:lnTo>
                  <a:lnTo>
                    <a:pt x="194" y="50"/>
                  </a:lnTo>
                  <a:lnTo>
                    <a:pt x="192" y="68"/>
                  </a:lnTo>
                  <a:lnTo>
                    <a:pt x="215" y="70"/>
                  </a:lnTo>
                  <a:lnTo>
                    <a:pt x="233" y="70"/>
                  </a:lnTo>
                  <a:lnTo>
                    <a:pt x="263" y="70"/>
                  </a:lnTo>
                  <a:lnTo>
                    <a:pt x="288" y="70"/>
                  </a:lnTo>
                  <a:lnTo>
                    <a:pt x="302" y="68"/>
                  </a:lnTo>
                  <a:lnTo>
                    <a:pt x="311" y="68"/>
                  </a:lnTo>
                  <a:lnTo>
                    <a:pt x="308" y="54"/>
                  </a:lnTo>
                  <a:lnTo>
                    <a:pt x="306" y="37"/>
                  </a:lnTo>
                  <a:lnTo>
                    <a:pt x="308" y="25"/>
                  </a:lnTo>
                  <a:lnTo>
                    <a:pt x="311" y="10"/>
                  </a:lnTo>
                  <a:lnTo>
                    <a:pt x="331" y="16"/>
                  </a:lnTo>
                  <a:lnTo>
                    <a:pt x="356" y="20"/>
                  </a:lnTo>
                  <a:lnTo>
                    <a:pt x="373" y="16"/>
                  </a:lnTo>
                  <a:lnTo>
                    <a:pt x="388" y="10"/>
                  </a:lnTo>
                  <a:lnTo>
                    <a:pt x="410" y="2"/>
                  </a:lnTo>
                  <a:lnTo>
                    <a:pt x="433" y="0"/>
                  </a:lnTo>
                  <a:lnTo>
                    <a:pt x="450" y="2"/>
                  </a:lnTo>
                  <a:lnTo>
                    <a:pt x="475" y="10"/>
                  </a:lnTo>
                  <a:lnTo>
                    <a:pt x="477" y="10"/>
                  </a:lnTo>
                  <a:lnTo>
                    <a:pt x="481" y="41"/>
                  </a:lnTo>
                  <a:lnTo>
                    <a:pt x="485" y="79"/>
                  </a:lnTo>
                  <a:lnTo>
                    <a:pt x="477" y="131"/>
                  </a:lnTo>
                  <a:lnTo>
                    <a:pt x="471" y="166"/>
                  </a:lnTo>
                  <a:lnTo>
                    <a:pt x="469" y="199"/>
                  </a:lnTo>
                  <a:lnTo>
                    <a:pt x="469" y="220"/>
                  </a:lnTo>
                  <a:lnTo>
                    <a:pt x="477" y="245"/>
                  </a:lnTo>
                  <a:lnTo>
                    <a:pt x="419" y="241"/>
                  </a:lnTo>
                  <a:lnTo>
                    <a:pt x="375" y="237"/>
                  </a:lnTo>
                  <a:lnTo>
                    <a:pt x="269" y="233"/>
                  </a:lnTo>
                  <a:lnTo>
                    <a:pt x="186" y="233"/>
                  </a:lnTo>
                  <a:close/>
                  <a:moveTo>
                    <a:pt x="110" y="216"/>
                  </a:moveTo>
                  <a:lnTo>
                    <a:pt x="117" y="208"/>
                  </a:lnTo>
                  <a:lnTo>
                    <a:pt x="123" y="201"/>
                  </a:lnTo>
                  <a:lnTo>
                    <a:pt x="129" y="185"/>
                  </a:lnTo>
                  <a:lnTo>
                    <a:pt x="129" y="176"/>
                  </a:lnTo>
                  <a:lnTo>
                    <a:pt x="121" y="162"/>
                  </a:lnTo>
                  <a:lnTo>
                    <a:pt x="110" y="156"/>
                  </a:lnTo>
                  <a:lnTo>
                    <a:pt x="96" y="158"/>
                  </a:lnTo>
                  <a:lnTo>
                    <a:pt x="86" y="164"/>
                  </a:lnTo>
                  <a:lnTo>
                    <a:pt x="73" y="170"/>
                  </a:lnTo>
                  <a:lnTo>
                    <a:pt x="67" y="179"/>
                  </a:lnTo>
                  <a:lnTo>
                    <a:pt x="67" y="193"/>
                  </a:lnTo>
                  <a:lnTo>
                    <a:pt x="71" y="202"/>
                  </a:lnTo>
                  <a:lnTo>
                    <a:pt x="81" y="208"/>
                  </a:lnTo>
                  <a:lnTo>
                    <a:pt x="88" y="212"/>
                  </a:lnTo>
                  <a:lnTo>
                    <a:pt x="96" y="218"/>
                  </a:lnTo>
                  <a:lnTo>
                    <a:pt x="104" y="218"/>
                  </a:lnTo>
                  <a:lnTo>
                    <a:pt x="110" y="216"/>
                  </a:lnTo>
                  <a:close/>
                  <a:moveTo>
                    <a:pt x="123" y="97"/>
                  </a:moveTo>
                  <a:lnTo>
                    <a:pt x="125" y="91"/>
                  </a:lnTo>
                  <a:lnTo>
                    <a:pt x="127" y="81"/>
                  </a:lnTo>
                  <a:lnTo>
                    <a:pt x="127" y="70"/>
                  </a:lnTo>
                  <a:lnTo>
                    <a:pt x="123" y="58"/>
                  </a:lnTo>
                  <a:lnTo>
                    <a:pt x="111" y="52"/>
                  </a:lnTo>
                  <a:lnTo>
                    <a:pt x="96" y="52"/>
                  </a:lnTo>
                  <a:lnTo>
                    <a:pt x="86" y="54"/>
                  </a:lnTo>
                  <a:lnTo>
                    <a:pt x="75" y="60"/>
                  </a:lnTo>
                  <a:lnTo>
                    <a:pt x="71" y="70"/>
                  </a:lnTo>
                  <a:lnTo>
                    <a:pt x="73" y="85"/>
                  </a:lnTo>
                  <a:lnTo>
                    <a:pt x="77" y="97"/>
                  </a:lnTo>
                  <a:lnTo>
                    <a:pt x="86" y="110"/>
                  </a:lnTo>
                  <a:lnTo>
                    <a:pt x="98" y="114"/>
                  </a:lnTo>
                  <a:lnTo>
                    <a:pt x="111" y="110"/>
                  </a:lnTo>
                  <a:lnTo>
                    <a:pt x="117" y="106"/>
                  </a:lnTo>
                  <a:lnTo>
                    <a:pt x="123" y="9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434" name="Freeform 840"/>
            <p:cNvSpPr>
              <a:spLocks/>
            </p:cNvSpPr>
            <p:nvPr/>
          </p:nvSpPr>
          <p:spPr bwMode="auto">
            <a:xfrm>
              <a:off x="4046" y="2256"/>
              <a:ext cx="166" cy="139"/>
            </a:xfrm>
            <a:custGeom>
              <a:avLst/>
              <a:gdLst>
                <a:gd name="T0" fmla="*/ 164 w 166"/>
                <a:gd name="T1" fmla="*/ 4 h 139"/>
                <a:gd name="T2" fmla="*/ 152 w 166"/>
                <a:gd name="T3" fmla="*/ 31 h 139"/>
                <a:gd name="T4" fmla="*/ 143 w 166"/>
                <a:gd name="T5" fmla="*/ 52 h 139"/>
                <a:gd name="T6" fmla="*/ 137 w 166"/>
                <a:gd name="T7" fmla="*/ 60 h 139"/>
                <a:gd name="T8" fmla="*/ 129 w 166"/>
                <a:gd name="T9" fmla="*/ 66 h 139"/>
                <a:gd name="T10" fmla="*/ 121 w 166"/>
                <a:gd name="T11" fmla="*/ 71 h 139"/>
                <a:gd name="T12" fmla="*/ 119 w 166"/>
                <a:gd name="T13" fmla="*/ 79 h 139"/>
                <a:gd name="T14" fmla="*/ 116 w 166"/>
                <a:gd name="T15" fmla="*/ 94 h 139"/>
                <a:gd name="T16" fmla="*/ 114 w 166"/>
                <a:gd name="T17" fmla="*/ 106 h 139"/>
                <a:gd name="T18" fmla="*/ 116 w 166"/>
                <a:gd name="T19" fmla="*/ 123 h 139"/>
                <a:gd name="T20" fmla="*/ 119 w 166"/>
                <a:gd name="T21" fmla="*/ 137 h 139"/>
                <a:gd name="T22" fmla="*/ 110 w 166"/>
                <a:gd name="T23" fmla="*/ 137 h 139"/>
                <a:gd name="T24" fmla="*/ 96 w 166"/>
                <a:gd name="T25" fmla="*/ 139 h 139"/>
                <a:gd name="T26" fmla="*/ 71 w 166"/>
                <a:gd name="T27" fmla="*/ 139 h 139"/>
                <a:gd name="T28" fmla="*/ 41 w 166"/>
                <a:gd name="T29" fmla="*/ 139 h 139"/>
                <a:gd name="T30" fmla="*/ 23 w 166"/>
                <a:gd name="T31" fmla="*/ 139 h 139"/>
                <a:gd name="T32" fmla="*/ 0 w 166"/>
                <a:gd name="T33" fmla="*/ 137 h 139"/>
                <a:gd name="T34" fmla="*/ 19 w 166"/>
                <a:gd name="T35" fmla="*/ 114 h 139"/>
                <a:gd name="T36" fmla="*/ 39 w 166"/>
                <a:gd name="T37" fmla="*/ 85 h 139"/>
                <a:gd name="T38" fmla="*/ 46 w 166"/>
                <a:gd name="T39" fmla="*/ 69 h 139"/>
                <a:gd name="T40" fmla="*/ 54 w 166"/>
                <a:gd name="T41" fmla="*/ 48 h 139"/>
                <a:gd name="T42" fmla="*/ 60 w 166"/>
                <a:gd name="T43" fmla="*/ 35 h 139"/>
                <a:gd name="T44" fmla="*/ 64 w 166"/>
                <a:gd name="T45" fmla="*/ 18 h 139"/>
                <a:gd name="T46" fmla="*/ 69 w 166"/>
                <a:gd name="T47" fmla="*/ 10 h 139"/>
                <a:gd name="T48" fmla="*/ 79 w 166"/>
                <a:gd name="T49" fmla="*/ 0 h 139"/>
                <a:gd name="T50" fmla="*/ 93 w 166"/>
                <a:gd name="T51" fmla="*/ 2 h 139"/>
                <a:gd name="T52" fmla="*/ 104 w 166"/>
                <a:gd name="T53" fmla="*/ 4 h 139"/>
                <a:gd name="T54" fmla="*/ 141 w 166"/>
                <a:gd name="T55" fmla="*/ 4 h 139"/>
                <a:gd name="T56" fmla="*/ 154 w 166"/>
                <a:gd name="T57" fmla="*/ 2 h 139"/>
                <a:gd name="T58" fmla="*/ 164 w 166"/>
                <a:gd name="T59" fmla="*/ 0 h 139"/>
                <a:gd name="T60" fmla="*/ 166 w 166"/>
                <a:gd name="T61" fmla="*/ 2 h 139"/>
                <a:gd name="T62" fmla="*/ 164 w 166"/>
                <a:gd name="T63" fmla="*/ 4 h 13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6"/>
                <a:gd name="T97" fmla="*/ 0 h 139"/>
                <a:gd name="T98" fmla="*/ 166 w 166"/>
                <a:gd name="T99" fmla="*/ 139 h 13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6" h="139">
                  <a:moveTo>
                    <a:pt x="164" y="4"/>
                  </a:moveTo>
                  <a:lnTo>
                    <a:pt x="152" y="31"/>
                  </a:lnTo>
                  <a:lnTo>
                    <a:pt x="143" y="52"/>
                  </a:lnTo>
                  <a:lnTo>
                    <a:pt x="137" y="60"/>
                  </a:lnTo>
                  <a:lnTo>
                    <a:pt x="129" y="66"/>
                  </a:lnTo>
                  <a:lnTo>
                    <a:pt x="121" y="71"/>
                  </a:lnTo>
                  <a:lnTo>
                    <a:pt x="119" y="79"/>
                  </a:lnTo>
                  <a:lnTo>
                    <a:pt x="116" y="94"/>
                  </a:lnTo>
                  <a:lnTo>
                    <a:pt x="114" y="106"/>
                  </a:lnTo>
                  <a:lnTo>
                    <a:pt x="116" y="123"/>
                  </a:lnTo>
                  <a:lnTo>
                    <a:pt x="119" y="137"/>
                  </a:lnTo>
                  <a:lnTo>
                    <a:pt x="110" y="137"/>
                  </a:lnTo>
                  <a:lnTo>
                    <a:pt x="96" y="139"/>
                  </a:lnTo>
                  <a:lnTo>
                    <a:pt x="71" y="139"/>
                  </a:lnTo>
                  <a:lnTo>
                    <a:pt x="41" y="139"/>
                  </a:lnTo>
                  <a:lnTo>
                    <a:pt x="23" y="139"/>
                  </a:lnTo>
                  <a:lnTo>
                    <a:pt x="0" y="137"/>
                  </a:lnTo>
                  <a:lnTo>
                    <a:pt x="19" y="114"/>
                  </a:lnTo>
                  <a:lnTo>
                    <a:pt x="39" y="85"/>
                  </a:lnTo>
                  <a:lnTo>
                    <a:pt x="46" y="69"/>
                  </a:lnTo>
                  <a:lnTo>
                    <a:pt x="54" y="48"/>
                  </a:lnTo>
                  <a:lnTo>
                    <a:pt x="60" y="35"/>
                  </a:lnTo>
                  <a:lnTo>
                    <a:pt x="64" y="18"/>
                  </a:lnTo>
                  <a:lnTo>
                    <a:pt x="69" y="10"/>
                  </a:lnTo>
                  <a:lnTo>
                    <a:pt x="79" y="0"/>
                  </a:lnTo>
                  <a:lnTo>
                    <a:pt x="93" y="2"/>
                  </a:lnTo>
                  <a:lnTo>
                    <a:pt x="104" y="4"/>
                  </a:lnTo>
                  <a:lnTo>
                    <a:pt x="141" y="4"/>
                  </a:lnTo>
                  <a:lnTo>
                    <a:pt x="154" y="2"/>
                  </a:lnTo>
                  <a:lnTo>
                    <a:pt x="164" y="0"/>
                  </a:lnTo>
                  <a:lnTo>
                    <a:pt x="166" y="2"/>
                  </a:lnTo>
                  <a:lnTo>
                    <a:pt x="164"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435" name="Freeform 841"/>
            <p:cNvSpPr>
              <a:spLocks/>
            </p:cNvSpPr>
            <p:nvPr/>
          </p:nvSpPr>
          <p:spPr bwMode="auto">
            <a:xfrm>
              <a:off x="4046" y="2199"/>
              <a:ext cx="81" cy="194"/>
            </a:xfrm>
            <a:custGeom>
              <a:avLst/>
              <a:gdLst>
                <a:gd name="T0" fmla="*/ 66 w 81"/>
                <a:gd name="T1" fmla="*/ 17 h 194"/>
                <a:gd name="T2" fmla="*/ 79 w 81"/>
                <a:gd name="T3" fmla="*/ 0 h 194"/>
                <a:gd name="T4" fmla="*/ 81 w 81"/>
                <a:gd name="T5" fmla="*/ 13 h 194"/>
                <a:gd name="T6" fmla="*/ 81 w 81"/>
                <a:gd name="T7" fmla="*/ 23 h 194"/>
                <a:gd name="T8" fmla="*/ 81 w 81"/>
                <a:gd name="T9" fmla="*/ 42 h 194"/>
                <a:gd name="T10" fmla="*/ 79 w 81"/>
                <a:gd name="T11" fmla="*/ 57 h 194"/>
                <a:gd name="T12" fmla="*/ 69 w 81"/>
                <a:gd name="T13" fmla="*/ 67 h 194"/>
                <a:gd name="T14" fmla="*/ 64 w 81"/>
                <a:gd name="T15" fmla="*/ 75 h 194"/>
                <a:gd name="T16" fmla="*/ 60 w 81"/>
                <a:gd name="T17" fmla="*/ 92 h 194"/>
                <a:gd name="T18" fmla="*/ 54 w 81"/>
                <a:gd name="T19" fmla="*/ 105 h 194"/>
                <a:gd name="T20" fmla="*/ 46 w 81"/>
                <a:gd name="T21" fmla="*/ 126 h 194"/>
                <a:gd name="T22" fmla="*/ 39 w 81"/>
                <a:gd name="T23" fmla="*/ 142 h 194"/>
                <a:gd name="T24" fmla="*/ 19 w 81"/>
                <a:gd name="T25" fmla="*/ 171 h 194"/>
                <a:gd name="T26" fmla="*/ 0 w 81"/>
                <a:gd name="T27" fmla="*/ 194 h 194"/>
                <a:gd name="T28" fmla="*/ 2 w 81"/>
                <a:gd name="T29" fmla="*/ 176 h 194"/>
                <a:gd name="T30" fmla="*/ 2 w 81"/>
                <a:gd name="T31" fmla="*/ 155 h 194"/>
                <a:gd name="T32" fmla="*/ 2 w 81"/>
                <a:gd name="T33" fmla="*/ 148 h 194"/>
                <a:gd name="T34" fmla="*/ 0 w 81"/>
                <a:gd name="T35" fmla="*/ 136 h 194"/>
                <a:gd name="T36" fmla="*/ 18 w 81"/>
                <a:gd name="T37" fmla="*/ 117 h 194"/>
                <a:gd name="T38" fmla="*/ 35 w 81"/>
                <a:gd name="T39" fmla="*/ 92 h 194"/>
                <a:gd name="T40" fmla="*/ 44 w 81"/>
                <a:gd name="T41" fmla="*/ 65 h 194"/>
                <a:gd name="T42" fmla="*/ 50 w 81"/>
                <a:gd name="T43" fmla="*/ 48 h 194"/>
                <a:gd name="T44" fmla="*/ 56 w 81"/>
                <a:gd name="T45" fmla="*/ 30 h 194"/>
                <a:gd name="T46" fmla="*/ 66 w 81"/>
                <a:gd name="T47" fmla="*/ 17 h 19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1"/>
                <a:gd name="T73" fmla="*/ 0 h 194"/>
                <a:gd name="T74" fmla="*/ 81 w 81"/>
                <a:gd name="T75" fmla="*/ 194 h 194"/>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1" h="194">
                  <a:moveTo>
                    <a:pt x="66" y="17"/>
                  </a:moveTo>
                  <a:lnTo>
                    <a:pt x="79" y="0"/>
                  </a:lnTo>
                  <a:lnTo>
                    <a:pt x="81" y="13"/>
                  </a:lnTo>
                  <a:lnTo>
                    <a:pt x="81" y="23"/>
                  </a:lnTo>
                  <a:lnTo>
                    <a:pt x="81" y="42"/>
                  </a:lnTo>
                  <a:lnTo>
                    <a:pt x="79" y="57"/>
                  </a:lnTo>
                  <a:lnTo>
                    <a:pt x="69" y="67"/>
                  </a:lnTo>
                  <a:lnTo>
                    <a:pt x="64" y="75"/>
                  </a:lnTo>
                  <a:lnTo>
                    <a:pt x="60" y="92"/>
                  </a:lnTo>
                  <a:lnTo>
                    <a:pt x="54" y="105"/>
                  </a:lnTo>
                  <a:lnTo>
                    <a:pt x="46" y="126"/>
                  </a:lnTo>
                  <a:lnTo>
                    <a:pt x="39" y="142"/>
                  </a:lnTo>
                  <a:lnTo>
                    <a:pt x="19" y="171"/>
                  </a:lnTo>
                  <a:lnTo>
                    <a:pt x="0" y="194"/>
                  </a:lnTo>
                  <a:lnTo>
                    <a:pt x="2" y="176"/>
                  </a:lnTo>
                  <a:lnTo>
                    <a:pt x="2" y="155"/>
                  </a:lnTo>
                  <a:lnTo>
                    <a:pt x="2" y="148"/>
                  </a:lnTo>
                  <a:lnTo>
                    <a:pt x="0" y="136"/>
                  </a:lnTo>
                  <a:lnTo>
                    <a:pt x="18" y="117"/>
                  </a:lnTo>
                  <a:lnTo>
                    <a:pt x="35" y="92"/>
                  </a:lnTo>
                  <a:lnTo>
                    <a:pt x="44" y="65"/>
                  </a:lnTo>
                  <a:lnTo>
                    <a:pt x="50" y="48"/>
                  </a:lnTo>
                  <a:lnTo>
                    <a:pt x="56" y="30"/>
                  </a:lnTo>
                  <a:lnTo>
                    <a:pt x="66" y="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436" name="Freeform 842"/>
            <p:cNvSpPr>
              <a:spLocks/>
            </p:cNvSpPr>
            <p:nvPr/>
          </p:nvSpPr>
          <p:spPr bwMode="auto">
            <a:xfrm>
              <a:off x="3860" y="2195"/>
              <a:ext cx="265" cy="144"/>
            </a:xfrm>
            <a:custGeom>
              <a:avLst/>
              <a:gdLst>
                <a:gd name="T0" fmla="*/ 15 w 265"/>
                <a:gd name="T1" fmla="*/ 115 h 144"/>
                <a:gd name="T2" fmla="*/ 19 w 265"/>
                <a:gd name="T3" fmla="*/ 111 h 144"/>
                <a:gd name="T4" fmla="*/ 34 w 265"/>
                <a:gd name="T5" fmla="*/ 88 h 144"/>
                <a:gd name="T6" fmla="*/ 59 w 265"/>
                <a:gd name="T7" fmla="*/ 48 h 144"/>
                <a:gd name="T8" fmla="*/ 77 w 265"/>
                <a:gd name="T9" fmla="*/ 13 h 144"/>
                <a:gd name="T10" fmla="*/ 98 w 265"/>
                <a:gd name="T11" fmla="*/ 2 h 144"/>
                <a:gd name="T12" fmla="*/ 115 w 265"/>
                <a:gd name="T13" fmla="*/ 0 h 144"/>
                <a:gd name="T14" fmla="*/ 142 w 265"/>
                <a:gd name="T15" fmla="*/ 0 h 144"/>
                <a:gd name="T16" fmla="*/ 171 w 265"/>
                <a:gd name="T17" fmla="*/ 5 h 144"/>
                <a:gd name="T18" fmla="*/ 192 w 265"/>
                <a:gd name="T19" fmla="*/ 9 h 144"/>
                <a:gd name="T20" fmla="*/ 215 w 265"/>
                <a:gd name="T21" fmla="*/ 11 h 144"/>
                <a:gd name="T22" fmla="*/ 244 w 265"/>
                <a:gd name="T23" fmla="*/ 9 h 144"/>
                <a:gd name="T24" fmla="*/ 265 w 265"/>
                <a:gd name="T25" fmla="*/ 4 h 144"/>
                <a:gd name="T26" fmla="*/ 252 w 265"/>
                <a:gd name="T27" fmla="*/ 21 h 144"/>
                <a:gd name="T28" fmla="*/ 242 w 265"/>
                <a:gd name="T29" fmla="*/ 34 h 144"/>
                <a:gd name="T30" fmla="*/ 236 w 265"/>
                <a:gd name="T31" fmla="*/ 52 h 144"/>
                <a:gd name="T32" fmla="*/ 230 w 265"/>
                <a:gd name="T33" fmla="*/ 69 h 144"/>
                <a:gd name="T34" fmla="*/ 221 w 265"/>
                <a:gd name="T35" fmla="*/ 96 h 144"/>
                <a:gd name="T36" fmla="*/ 204 w 265"/>
                <a:gd name="T37" fmla="*/ 121 h 144"/>
                <a:gd name="T38" fmla="*/ 186 w 265"/>
                <a:gd name="T39" fmla="*/ 140 h 144"/>
                <a:gd name="T40" fmla="*/ 159 w 265"/>
                <a:gd name="T41" fmla="*/ 134 h 144"/>
                <a:gd name="T42" fmla="*/ 136 w 265"/>
                <a:gd name="T43" fmla="*/ 134 h 144"/>
                <a:gd name="T44" fmla="*/ 115 w 265"/>
                <a:gd name="T45" fmla="*/ 136 h 144"/>
                <a:gd name="T46" fmla="*/ 92 w 265"/>
                <a:gd name="T47" fmla="*/ 140 h 144"/>
                <a:gd name="T48" fmla="*/ 57 w 265"/>
                <a:gd name="T49" fmla="*/ 144 h 144"/>
                <a:gd name="T50" fmla="*/ 25 w 265"/>
                <a:gd name="T51" fmla="*/ 144 h 144"/>
                <a:gd name="T52" fmla="*/ 0 w 265"/>
                <a:gd name="T53" fmla="*/ 140 h 144"/>
                <a:gd name="T54" fmla="*/ 15 w 265"/>
                <a:gd name="T55" fmla="*/ 115 h 14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144"/>
                <a:gd name="T86" fmla="*/ 265 w 265"/>
                <a:gd name="T87" fmla="*/ 144 h 144"/>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144">
                  <a:moveTo>
                    <a:pt x="15" y="115"/>
                  </a:moveTo>
                  <a:lnTo>
                    <a:pt x="19" y="111"/>
                  </a:lnTo>
                  <a:lnTo>
                    <a:pt x="34" y="88"/>
                  </a:lnTo>
                  <a:lnTo>
                    <a:pt x="59" y="48"/>
                  </a:lnTo>
                  <a:lnTo>
                    <a:pt x="77" y="13"/>
                  </a:lnTo>
                  <a:lnTo>
                    <a:pt x="98" y="2"/>
                  </a:lnTo>
                  <a:lnTo>
                    <a:pt x="115" y="0"/>
                  </a:lnTo>
                  <a:lnTo>
                    <a:pt x="142" y="0"/>
                  </a:lnTo>
                  <a:lnTo>
                    <a:pt x="171" y="5"/>
                  </a:lnTo>
                  <a:lnTo>
                    <a:pt x="192" y="9"/>
                  </a:lnTo>
                  <a:lnTo>
                    <a:pt x="215" y="11"/>
                  </a:lnTo>
                  <a:lnTo>
                    <a:pt x="244" y="9"/>
                  </a:lnTo>
                  <a:lnTo>
                    <a:pt x="265" y="4"/>
                  </a:lnTo>
                  <a:lnTo>
                    <a:pt x="252" y="21"/>
                  </a:lnTo>
                  <a:lnTo>
                    <a:pt x="242" y="34"/>
                  </a:lnTo>
                  <a:lnTo>
                    <a:pt x="236" y="52"/>
                  </a:lnTo>
                  <a:lnTo>
                    <a:pt x="230" y="69"/>
                  </a:lnTo>
                  <a:lnTo>
                    <a:pt x="221" y="96"/>
                  </a:lnTo>
                  <a:lnTo>
                    <a:pt x="204" y="121"/>
                  </a:lnTo>
                  <a:lnTo>
                    <a:pt x="186" y="140"/>
                  </a:lnTo>
                  <a:lnTo>
                    <a:pt x="159" y="134"/>
                  </a:lnTo>
                  <a:lnTo>
                    <a:pt x="136" y="134"/>
                  </a:lnTo>
                  <a:lnTo>
                    <a:pt x="115" y="136"/>
                  </a:lnTo>
                  <a:lnTo>
                    <a:pt x="92" y="140"/>
                  </a:lnTo>
                  <a:lnTo>
                    <a:pt x="57" y="144"/>
                  </a:lnTo>
                  <a:lnTo>
                    <a:pt x="25" y="144"/>
                  </a:lnTo>
                  <a:lnTo>
                    <a:pt x="0" y="140"/>
                  </a:lnTo>
                  <a:lnTo>
                    <a:pt x="15" y="11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437" name="Freeform 843"/>
            <p:cNvSpPr>
              <a:spLocks/>
            </p:cNvSpPr>
            <p:nvPr/>
          </p:nvSpPr>
          <p:spPr bwMode="auto">
            <a:xfrm>
              <a:off x="3756" y="2387"/>
              <a:ext cx="785" cy="231"/>
            </a:xfrm>
            <a:custGeom>
              <a:avLst/>
              <a:gdLst>
                <a:gd name="T0" fmla="*/ 288 w 785"/>
                <a:gd name="T1" fmla="*/ 229 h 231"/>
                <a:gd name="T2" fmla="*/ 288 w 785"/>
                <a:gd name="T3" fmla="*/ 231 h 231"/>
                <a:gd name="T4" fmla="*/ 0 w 785"/>
                <a:gd name="T5" fmla="*/ 231 h 231"/>
                <a:gd name="T6" fmla="*/ 7 w 785"/>
                <a:gd name="T7" fmla="*/ 217 h 231"/>
                <a:gd name="T8" fmla="*/ 9 w 785"/>
                <a:gd name="T9" fmla="*/ 212 h 231"/>
                <a:gd name="T10" fmla="*/ 50 w 785"/>
                <a:gd name="T11" fmla="*/ 142 h 231"/>
                <a:gd name="T12" fmla="*/ 52 w 785"/>
                <a:gd name="T13" fmla="*/ 142 h 231"/>
                <a:gd name="T14" fmla="*/ 90 w 785"/>
                <a:gd name="T15" fmla="*/ 75 h 231"/>
                <a:gd name="T16" fmla="*/ 104 w 785"/>
                <a:gd name="T17" fmla="*/ 71 h 231"/>
                <a:gd name="T18" fmla="*/ 107 w 785"/>
                <a:gd name="T19" fmla="*/ 94 h 231"/>
                <a:gd name="T20" fmla="*/ 109 w 785"/>
                <a:gd name="T21" fmla="*/ 125 h 231"/>
                <a:gd name="T22" fmla="*/ 107 w 785"/>
                <a:gd name="T23" fmla="*/ 150 h 231"/>
                <a:gd name="T24" fmla="*/ 104 w 785"/>
                <a:gd name="T25" fmla="*/ 183 h 231"/>
                <a:gd name="T26" fmla="*/ 184 w 785"/>
                <a:gd name="T27" fmla="*/ 175 h 231"/>
                <a:gd name="T28" fmla="*/ 284 w 785"/>
                <a:gd name="T29" fmla="*/ 171 h 231"/>
                <a:gd name="T30" fmla="*/ 367 w 785"/>
                <a:gd name="T31" fmla="*/ 171 h 231"/>
                <a:gd name="T32" fmla="*/ 473 w 785"/>
                <a:gd name="T33" fmla="*/ 175 h 231"/>
                <a:gd name="T34" fmla="*/ 517 w 785"/>
                <a:gd name="T35" fmla="*/ 179 h 231"/>
                <a:gd name="T36" fmla="*/ 575 w 785"/>
                <a:gd name="T37" fmla="*/ 183 h 231"/>
                <a:gd name="T38" fmla="*/ 575 w 785"/>
                <a:gd name="T39" fmla="*/ 181 h 231"/>
                <a:gd name="T40" fmla="*/ 577 w 785"/>
                <a:gd name="T41" fmla="*/ 181 h 231"/>
                <a:gd name="T42" fmla="*/ 585 w 785"/>
                <a:gd name="T43" fmla="*/ 156 h 231"/>
                <a:gd name="T44" fmla="*/ 592 w 785"/>
                <a:gd name="T45" fmla="*/ 137 h 231"/>
                <a:gd name="T46" fmla="*/ 608 w 785"/>
                <a:gd name="T47" fmla="*/ 119 h 231"/>
                <a:gd name="T48" fmla="*/ 625 w 785"/>
                <a:gd name="T49" fmla="*/ 104 h 231"/>
                <a:gd name="T50" fmla="*/ 636 w 785"/>
                <a:gd name="T51" fmla="*/ 92 h 231"/>
                <a:gd name="T52" fmla="*/ 646 w 785"/>
                <a:gd name="T53" fmla="*/ 77 h 231"/>
                <a:gd name="T54" fmla="*/ 650 w 785"/>
                <a:gd name="T55" fmla="*/ 60 h 231"/>
                <a:gd name="T56" fmla="*/ 654 w 785"/>
                <a:gd name="T57" fmla="*/ 46 h 231"/>
                <a:gd name="T58" fmla="*/ 658 w 785"/>
                <a:gd name="T59" fmla="*/ 10 h 231"/>
                <a:gd name="T60" fmla="*/ 658 w 785"/>
                <a:gd name="T61" fmla="*/ 0 h 231"/>
                <a:gd name="T62" fmla="*/ 785 w 785"/>
                <a:gd name="T63" fmla="*/ 0 h 231"/>
                <a:gd name="T64" fmla="*/ 765 w 785"/>
                <a:gd name="T65" fmla="*/ 35 h 231"/>
                <a:gd name="T66" fmla="*/ 763 w 785"/>
                <a:gd name="T67" fmla="*/ 35 h 231"/>
                <a:gd name="T68" fmla="*/ 686 w 785"/>
                <a:gd name="T69" fmla="*/ 165 h 231"/>
                <a:gd name="T70" fmla="*/ 688 w 785"/>
                <a:gd name="T71" fmla="*/ 165 h 231"/>
                <a:gd name="T72" fmla="*/ 652 w 785"/>
                <a:gd name="T73" fmla="*/ 231 h 231"/>
                <a:gd name="T74" fmla="*/ 498 w 785"/>
                <a:gd name="T75" fmla="*/ 231 h 231"/>
                <a:gd name="T76" fmla="*/ 498 w 785"/>
                <a:gd name="T77" fmla="*/ 229 h 231"/>
                <a:gd name="T78" fmla="*/ 288 w 785"/>
                <a:gd name="T79" fmla="*/ 229 h 23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85"/>
                <a:gd name="T121" fmla="*/ 0 h 231"/>
                <a:gd name="T122" fmla="*/ 785 w 785"/>
                <a:gd name="T123" fmla="*/ 231 h 23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85" h="231">
                  <a:moveTo>
                    <a:pt x="288" y="229"/>
                  </a:moveTo>
                  <a:lnTo>
                    <a:pt x="288" y="231"/>
                  </a:lnTo>
                  <a:lnTo>
                    <a:pt x="0" y="231"/>
                  </a:lnTo>
                  <a:lnTo>
                    <a:pt x="7" y="217"/>
                  </a:lnTo>
                  <a:lnTo>
                    <a:pt x="9" y="212"/>
                  </a:lnTo>
                  <a:lnTo>
                    <a:pt x="50" y="142"/>
                  </a:lnTo>
                  <a:lnTo>
                    <a:pt x="52" y="142"/>
                  </a:lnTo>
                  <a:lnTo>
                    <a:pt x="90" y="75"/>
                  </a:lnTo>
                  <a:lnTo>
                    <a:pt x="104" y="71"/>
                  </a:lnTo>
                  <a:lnTo>
                    <a:pt x="107" y="94"/>
                  </a:lnTo>
                  <a:lnTo>
                    <a:pt x="109" y="125"/>
                  </a:lnTo>
                  <a:lnTo>
                    <a:pt x="107" y="150"/>
                  </a:lnTo>
                  <a:lnTo>
                    <a:pt x="104" y="183"/>
                  </a:lnTo>
                  <a:lnTo>
                    <a:pt x="184" y="175"/>
                  </a:lnTo>
                  <a:lnTo>
                    <a:pt x="284" y="171"/>
                  </a:lnTo>
                  <a:lnTo>
                    <a:pt x="367" y="171"/>
                  </a:lnTo>
                  <a:lnTo>
                    <a:pt x="473" y="175"/>
                  </a:lnTo>
                  <a:lnTo>
                    <a:pt x="517" y="179"/>
                  </a:lnTo>
                  <a:lnTo>
                    <a:pt x="575" y="183"/>
                  </a:lnTo>
                  <a:lnTo>
                    <a:pt x="575" y="181"/>
                  </a:lnTo>
                  <a:lnTo>
                    <a:pt x="577" y="181"/>
                  </a:lnTo>
                  <a:lnTo>
                    <a:pt x="585" y="156"/>
                  </a:lnTo>
                  <a:lnTo>
                    <a:pt x="592" y="137"/>
                  </a:lnTo>
                  <a:lnTo>
                    <a:pt x="608" y="119"/>
                  </a:lnTo>
                  <a:lnTo>
                    <a:pt x="625" y="104"/>
                  </a:lnTo>
                  <a:lnTo>
                    <a:pt x="636" y="92"/>
                  </a:lnTo>
                  <a:lnTo>
                    <a:pt x="646" y="77"/>
                  </a:lnTo>
                  <a:lnTo>
                    <a:pt x="650" y="60"/>
                  </a:lnTo>
                  <a:lnTo>
                    <a:pt x="654" y="46"/>
                  </a:lnTo>
                  <a:lnTo>
                    <a:pt x="658" y="10"/>
                  </a:lnTo>
                  <a:lnTo>
                    <a:pt x="658" y="0"/>
                  </a:lnTo>
                  <a:lnTo>
                    <a:pt x="785" y="0"/>
                  </a:lnTo>
                  <a:lnTo>
                    <a:pt x="765" y="35"/>
                  </a:lnTo>
                  <a:lnTo>
                    <a:pt x="763" y="35"/>
                  </a:lnTo>
                  <a:lnTo>
                    <a:pt x="686" y="165"/>
                  </a:lnTo>
                  <a:lnTo>
                    <a:pt x="688" y="165"/>
                  </a:lnTo>
                  <a:lnTo>
                    <a:pt x="652" y="231"/>
                  </a:lnTo>
                  <a:lnTo>
                    <a:pt x="498" y="231"/>
                  </a:lnTo>
                  <a:lnTo>
                    <a:pt x="498" y="229"/>
                  </a:lnTo>
                  <a:lnTo>
                    <a:pt x="288" y="229"/>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438" name="Freeform 844"/>
            <p:cNvSpPr>
              <a:spLocks/>
            </p:cNvSpPr>
            <p:nvPr/>
          </p:nvSpPr>
          <p:spPr bwMode="auto">
            <a:xfrm>
              <a:off x="3638" y="2310"/>
              <a:ext cx="237" cy="152"/>
            </a:xfrm>
            <a:custGeom>
              <a:avLst/>
              <a:gdLst>
                <a:gd name="T0" fmla="*/ 225 w 237"/>
                <a:gd name="T1" fmla="*/ 6 h 152"/>
                <a:gd name="T2" fmla="*/ 231 w 237"/>
                <a:gd name="T3" fmla="*/ 2 h 152"/>
                <a:gd name="T4" fmla="*/ 237 w 237"/>
                <a:gd name="T5" fmla="*/ 0 h 152"/>
                <a:gd name="T6" fmla="*/ 222 w 237"/>
                <a:gd name="T7" fmla="*/ 25 h 152"/>
                <a:gd name="T8" fmla="*/ 218 w 237"/>
                <a:gd name="T9" fmla="*/ 42 h 152"/>
                <a:gd name="T10" fmla="*/ 216 w 237"/>
                <a:gd name="T11" fmla="*/ 67 h 152"/>
                <a:gd name="T12" fmla="*/ 218 w 237"/>
                <a:gd name="T13" fmla="*/ 102 h 152"/>
                <a:gd name="T14" fmla="*/ 222 w 237"/>
                <a:gd name="T15" fmla="*/ 148 h 152"/>
                <a:gd name="T16" fmla="*/ 208 w 237"/>
                <a:gd name="T17" fmla="*/ 152 h 152"/>
                <a:gd name="T18" fmla="*/ 199 w 237"/>
                <a:gd name="T19" fmla="*/ 152 h 152"/>
                <a:gd name="T20" fmla="*/ 183 w 237"/>
                <a:gd name="T21" fmla="*/ 150 h 152"/>
                <a:gd name="T22" fmla="*/ 170 w 237"/>
                <a:gd name="T23" fmla="*/ 148 h 152"/>
                <a:gd name="T24" fmla="*/ 158 w 237"/>
                <a:gd name="T25" fmla="*/ 144 h 152"/>
                <a:gd name="T26" fmla="*/ 149 w 237"/>
                <a:gd name="T27" fmla="*/ 142 h 152"/>
                <a:gd name="T28" fmla="*/ 139 w 237"/>
                <a:gd name="T29" fmla="*/ 144 h 152"/>
                <a:gd name="T30" fmla="*/ 129 w 237"/>
                <a:gd name="T31" fmla="*/ 146 h 152"/>
                <a:gd name="T32" fmla="*/ 116 w 237"/>
                <a:gd name="T33" fmla="*/ 148 h 152"/>
                <a:gd name="T34" fmla="*/ 99 w 237"/>
                <a:gd name="T35" fmla="*/ 148 h 152"/>
                <a:gd name="T36" fmla="*/ 85 w 237"/>
                <a:gd name="T37" fmla="*/ 146 h 152"/>
                <a:gd name="T38" fmla="*/ 52 w 237"/>
                <a:gd name="T39" fmla="*/ 146 h 152"/>
                <a:gd name="T40" fmla="*/ 25 w 237"/>
                <a:gd name="T41" fmla="*/ 148 h 152"/>
                <a:gd name="T42" fmla="*/ 22 w 237"/>
                <a:gd name="T43" fmla="*/ 148 h 152"/>
                <a:gd name="T44" fmla="*/ 18 w 237"/>
                <a:gd name="T45" fmla="*/ 146 h 152"/>
                <a:gd name="T46" fmla="*/ 16 w 237"/>
                <a:gd name="T47" fmla="*/ 139 h 152"/>
                <a:gd name="T48" fmla="*/ 16 w 237"/>
                <a:gd name="T49" fmla="*/ 129 h 152"/>
                <a:gd name="T50" fmla="*/ 8 w 237"/>
                <a:gd name="T51" fmla="*/ 117 h 152"/>
                <a:gd name="T52" fmla="*/ 0 w 237"/>
                <a:gd name="T53" fmla="*/ 102 h 152"/>
                <a:gd name="T54" fmla="*/ 0 w 237"/>
                <a:gd name="T55" fmla="*/ 85 h 152"/>
                <a:gd name="T56" fmla="*/ 4 w 237"/>
                <a:gd name="T57" fmla="*/ 62 h 152"/>
                <a:gd name="T58" fmla="*/ 8 w 237"/>
                <a:gd name="T59" fmla="*/ 46 h 152"/>
                <a:gd name="T60" fmla="*/ 12 w 237"/>
                <a:gd name="T61" fmla="*/ 29 h 152"/>
                <a:gd name="T62" fmla="*/ 12 w 237"/>
                <a:gd name="T63" fmla="*/ 29 h 152"/>
                <a:gd name="T64" fmla="*/ 14 w 237"/>
                <a:gd name="T65" fmla="*/ 19 h 152"/>
                <a:gd name="T66" fmla="*/ 18 w 237"/>
                <a:gd name="T67" fmla="*/ 6 h 152"/>
                <a:gd name="T68" fmla="*/ 20 w 237"/>
                <a:gd name="T69" fmla="*/ 2 h 152"/>
                <a:gd name="T70" fmla="*/ 24 w 237"/>
                <a:gd name="T71" fmla="*/ 0 h 152"/>
                <a:gd name="T72" fmla="*/ 25 w 237"/>
                <a:gd name="T73" fmla="*/ 2 h 152"/>
                <a:gd name="T74" fmla="*/ 39 w 237"/>
                <a:gd name="T75" fmla="*/ 2 h 152"/>
                <a:gd name="T76" fmla="*/ 58 w 237"/>
                <a:gd name="T77" fmla="*/ 4 h 152"/>
                <a:gd name="T78" fmla="*/ 72 w 237"/>
                <a:gd name="T79" fmla="*/ 2 h 152"/>
                <a:gd name="T80" fmla="*/ 89 w 237"/>
                <a:gd name="T81" fmla="*/ 0 h 152"/>
                <a:gd name="T82" fmla="*/ 100 w 237"/>
                <a:gd name="T83" fmla="*/ 0 h 152"/>
                <a:gd name="T84" fmla="*/ 116 w 237"/>
                <a:gd name="T85" fmla="*/ 0 h 152"/>
                <a:gd name="T86" fmla="*/ 118 w 237"/>
                <a:gd name="T87" fmla="*/ 0 h 152"/>
                <a:gd name="T88" fmla="*/ 122 w 237"/>
                <a:gd name="T89" fmla="*/ 8 h 152"/>
                <a:gd name="T90" fmla="*/ 131 w 237"/>
                <a:gd name="T91" fmla="*/ 14 h 152"/>
                <a:gd name="T92" fmla="*/ 143 w 237"/>
                <a:gd name="T93" fmla="*/ 15 h 152"/>
                <a:gd name="T94" fmla="*/ 158 w 237"/>
                <a:gd name="T95" fmla="*/ 12 h 152"/>
                <a:gd name="T96" fmla="*/ 164 w 237"/>
                <a:gd name="T97" fmla="*/ 8 h 152"/>
                <a:gd name="T98" fmla="*/ 170 w 237"/>
                <a:gd name="T99" fmla="*/ 2 h 152"/>
                <a:gd name="T100" fmla="*/ 175 w 237"/>
                <a:gd name="T101" fmla="*/ 2 h 152"/>
                <a:gd name="T102" fmla="*/ 195 w 237"/>
                <a:gd name="T103" fmla="*/ 2 h 152"/>
                <a:gd name="T104" fmla="*/ 210 w 237"/>
                <a:gd name="T105" fmla="*/ 6 h 152"/>
                <a:gd name="T106" fmla="*/ 225 w 237"/>
                <a:gd name="T107" fmla="*/ 6 h 1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7"/>
                <a:gd name="T163" fmla="*/ 0 h 152"/>
                <a:gd name="T164" fmla="*/ 237 w 237"/>
                <a:gd name="T165" fmla="*/ 152 h 1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7" h="152">
                  <a:moveTo>
                    <a:pt x="225" y="6"/>
                  </a:moveTo>
                  <a:lnTo>
                    <a:pt x="231" y="2"/>
                  </a:lnTo>
                  <a:lnTo>
                    <a:pt x="237" y="0"/>
                  </a:lnTo>
                  <a:lnTo>
                    <a:pt x="222" y="25"/>
                  </a:lnTo>
                  <a:lnTo>
                    <a:pt x="218" y="42"/>
                  </a:lnTo>
                  <a:lnTo>
                    <a:pt x="216" y="67"/>
                  </a:lnTo>
                  <a:lnTo>
                    <a:pt x="218" y="102"/>
                  </a:lnTo>
                  <a:lnTo>
                    <a:pt x="222" y="148"/>
                  </a:lnTo>
                  <a:lnTo>
                    <a:pt x="208" y="152"/>
                  </a:lnTo>
                  <a:lnTo>
                    <a:pt x="199" y="152"/>
                  </a:lnTo>
                  <a:lnTo>
                    <a:pt x="183" y="150"/>
                  </a:lnTo>
                  <a:lnTo>
                    <a:pt x="170" y="148"/>
                  </a:lnTo>
                  <a:lnTo>
                    <a:pt x="158" y="144"/>
                  </a:lnTo>
                  <a:lnTo>
                    <a:pt x="149" y="142"/>
                  </a:lnTo>
                  <a:lnTo>
                    <a:pt x="139" y="144"/>
                  </a:lnTo>
                  <a:lnTo>
                    <a:pt x="129" y="146"/>
                  </a:lnTo>
                  <a:lnTo>
                    <a:pt x="116" y="148"/>
                  </a:lnTo>
                  <a:lnTo>
                    <a:pt x="99" y="148"/>
                  </a:lnTo>
                  <a:lnTo>
                    <a:pt x="85" y="146"/>
                  </a:lnTo>
                  <a:lnTo>
                    <a:pt x="52" y="146"/>
                  </a:lnTo>
                  <a:lnTo>
                    <a:pt x="25" y="148"/>
                  </a:lnTo>
                  <a:lnTo>
                    <a:pt x="22" y="148"/>
                  </a:lnTo>
                  <a:lnTo>
                    <a:pt x="18" y="146"/>
                  </a:lnTo>
                  <a:lnTo>
                    <a:pt x="16" y="139"/>
                  </a:lnTo>
                  <a:lnTo>
                    <a:pt x="16" y="129"/>
                  </a:lnTo>
                  <a:lnTo>
                    <a:pt x="8" y="117"/>
                  </a:lnTo>
                  <a:lnTo>
                    <a:pt x="0" y="102"/>
                  </a:lnTo>
                  <a:lnTo>
                    <a:pt x="0" y="85"/>
                  </a:lnTo>
                  <a:lnTo>
                    <a:pt x="4" y="62"/>
                  </a:lnTo>
                  <a:lnTo>
                    <a:pt x="8" y="46"/>
                  </a:lnTo>
                  <a:lnTo>
                    <a:pt x="12" y="29"/>
                  </a:lnTo>
                  <a:lnTo>
                    <a:pt x="14" y="19"/>
                  </a:lnTo>
                  <a:lnTo>
                    <a:pt x="18" y="6"/>
                  </a:lnTo>
                  <a:lnTo>
                    <a:pt x="20" y="2"/>
                  </a:lnTo>
                  <a:lnTo>
                    <a:pt x="24" y="0"/>
                  </a:lnTo>
                  <a:lnTo>
                    <a:pt x="25" y="2"/>
                  </a:lnTo>
                  <a:lnTo>
                    <a:pt x="39" y="2"/>
                  </a:lnTo>
                  <a:lnTo>
                    <a:pt x="58" y="4"/>
                  </a:lnTo>
                  <a:lnTo>
                    <a:pt x="72" y="2"/>
                  </a:lnTo>
                  <a:lnTo>
                    <a:pt x="89" y="0"/>
                  </a:lnTo>
                  <a:lnTo>
                    <a:pt x="100" y="0"/>
                  </a:lnTo>
                  <a:lnTo>
                    <a:pt x="116" y="0"/>
                  </a:lnTo>
                  <a:lnTo>
                    <a:pt x="118" y="0"/>
                  </a:lnTo>
                  <a:lnTo>
                    <a:pt x="122" y="8"/>
                  </a:lnTo>
                  <a:lnTo>
                    <a:pt x="131" y="14"/>
                  </a:lnTo>
                  <a:lnTo>
                    <a:pt x="143" y="15"/>
                  </a:lnTo>
                  <a:lnTo>
                    <a:pt x="158" y="12"/>
                  </a:lnTo>
                  <a:lnTo>
                    <a:pt x="164" y="8"/>
                  </a:lnTo>
                  <a:lnTo>
                    <a:pt x="170" y="2"/>
                  </a:lnTo>
                  <a:lnTo>
                    <a:pt x="175" y="2"/>
                  </a:lnTo>
                  <a:lnTo>
                    <a:pt x="195" y="2"/>
                  </a:lnTo>
                  <a:lnTo>
                    <a:pt x="210" y="6"/>
                  </a:lnTo>
                  <a:lnTo>
                    <a:pt x="225"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439" name="Freeform 845"/>
            <p:cNvSpPr>
              <a:spLocks/>
            </p:cNvSpPr>
            <p:nvPr/>
          </p:nvSpPr>
          <p:spPr bwMode="auto">
            <a:xfrm>
              <a:off x="3506" y="2337"/>
              <a:ext cx="144" cy="92"/>
            </a:xfrm>
            <a:custGeom>
              <a:avLst/>
              <a:gdLst>
                <a:gd name="T0" fmla="*/ 123 w 144"/>
                <a:gd name="T1" fmla="*/ 6 h 92"/>
                <a:gd name="T2" fmla="*/ 144 w 144"/>
                <a:gd name="T3" fmla="*/ 2 h 92"/>
                <a:gd name="T4" fmla="*/ 144 w 144"/>
                <a:gd name="T5" fmla="*/ 2 h 92"/>
                <a:gd name="T6" fmla="*/ 144 w 144"/>
                <a:gd name="T7" fmla="*/ 2 h 92"/>
                <a:gd name="T8" fmla="*/ 140 w 144"/>
                <a:gd name="T9" fmla="*/ 19 h 92"/>
                <a:gd name="T10" fmla="*/ 136 w 144"/>
                <a:gd name="T11" fmla="*/ 35 h 92"/>
                <a:gd name="T12" fmla="*/ 132 w 144"/>
                <a:gd name="T13" fmla="*/ 58 h 92"/>
                <a:gd name="T14" fmla="*/ 132 w 144"/>
                <a:gd name="T15" fmla="*/ 75 h 92"/>
                <a:gd name="T16" fmla="*/ 140 w 144"/>
                <a:gd name="T17" fmla="*/ 90 h 92"/>
                <a:gd name="T18" fmla="*/ 121 w 144"/>
                <a:gd name="T19" fmla="*/ 92 h 92"/>
                <a:gd name="T20" fmla="*/ 96 w 144"/>
                <a:gd name="T21" fmla="*/ 92 h 92"/>
                <a:gd name="T22" fmla="*/ 75 w 144"/>
                <a:gd name="T23" fmla="*/ 90 h 92"/>
                <a:gd name="T24" fmla="*/ 50 w 144"/>
                <a:gd name="T25" fmla="*/ 88 h 92"/>
                <a:gd name="T26" fmla="*/ 36 w 144"/>
                <a:gd name="T27" fmla="*/ 90 h 92"/>
                <a:gd name="T28" fmla="*/ 19 w 144"/>
                <a:gd name="T29" fmla="*/ 92 h 92"/>
                <a:gd name="T30" fmla="*/ 15 w 144"/>
                <a:gd name="T31" fmla="*/ 90 h 92"/>
                <a:gd name="T32" fmla="*/ 13 w 144"/>
                <a:gd name="T33" fmla="*/ 87 h 92"/>
                <a:gd name="T34" fmla="*/ 7 w 144"/>
                <a:gd name="T35" fmla="*/ 81 h 92"/>
                <a:gd name="T36" fmla="*/ 4 w 144"/>
                <a:gd name="T37" fmla="*/ 71 h 92"/>
                <a:gd name="T38" fmla="*/ 0 w 144"/>
                <a:gd name="T39" fmla="*/ 58 h 92"/>
                <a:gd name="T40" fmla="*/ 0 w 144"/>
                <a:gd name="T41" fmla="*/ 40 h 92"/>
                <a:gd name="T42" fmla="*/ 0 w 144"/>
                <a:gd name="T43" fmla="*/ 29 h 92"/>
                <a:gd name="T44" fmla="*/ 5 w 144"/>
                <a:gd name="T45" fmla="*/ 15 h 92"/>
                <a:gd name="T46" fmla="*/ 11 w 144"/>
                <a:gd name="T47" fmla="*/ 8 h 92"/>
                <a:gd name="T48" fmla="*/ 19 w 144"/>
                <a:gd name="T49" fmla="*/ 2 h 92"/>
                <a:gd name="T50" fmla="*/ 36 w 144"/>
                <a:gd name="T51" fmla="*/ 0 h 92"/>
                <a:gd name="T52" fmla="*/ 57 w 144"/>
                <a:gd name="T53" fmla="*/ 0 h 92"/>
                <a:gd name="T54" fmla="*/ 80 w 144"/>
                <a:gd name="T55" fmla="*/ 4 h 92"/>
                <a:gd name="T56" fmla="*/ 107 w 144"/>
                <a:gd name="T57" fmla="*/ 6 h 92"/>
                <a:gd name="T58" fmla="*/ 123 w 144"/>
                <a:gd name="T59" fmla="*/ 6 h 9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92"/>
                <a:gd name="T92" fmla="*/ 144 w 144"/>
                <a:gd name="T93" fmla="*/ 92 h 9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92">
                  <a:moveTo>
                    <a:pt x="123" y="6"/>
                  </a:moveTo>
                  <a:lnTo>
                    <a:pt x="144" y="2"/>
                  </a:lnTo>
                  <a:lnTo>
                    <a:pt x="140" y="19"/>
                  </a:lnTo>
                  <a:lnTo>
                    <a:pt x="136" y="35"/>
                  </a:lnTo>
                  <a:lnTo>
                    <a:pt x="132" y="58"/>
                  </a:lnTo>
                  <a:lnTo>
                    <a:pt x="132" y="75"/>
                  </a:lnTo>
                  <a:lnTo>
                    <a:pt x="140" y="90"/>
                  </a:lnTo>
                  <a:lnTo>
                    <a:pt x="121" y="92"/>
                  </a:lnTo>
                  <a:lnTo>
                    <a:pt x="96" y="92"/>
                  </a:lnTo>
                  <a:lnTo>
                    <a:pt x="75" y="90"/>
                  </a:lnTo>
                  <a:lnTo>
                    <a:pt x="50" y="88"/>
                  </a:lnTo>
                  <a:lnTo>
                    <a:pt x="36" y="90"/>
                  </a:lnTo>
                  <a:lnTo>
                    <a:pt x="19" y="92"/>
                  </a:lnTo>
                  <a:lnTo>
                    <a:pt x="15" y="90"/>
                  </a:lnTo>
                  <a:lnTo>
                    <a:pt x="13" y="87"/>
                  </a:lnTo>
                  <a:lnTo>
                    <a:pt x="7" y="81"/>
                  </a:lnTo>
                  <a:lnTo>
                    <a:pt x="4" y="71"/>
                  </a:lnTo>
                  <a:lnTo>
                    <a:pt x="0" y="58"/>
                  </a:lnTo>
                  <a:lnTo>
                    <a:pt x="0" y="40"/>
                  </a:lnTo>
                  <a:lnTo>
                    <a:pt x="0" y="29"/>
                  </a:lnTo>
                  <a:lnTo>
                    <a:pt x="5" y="15"/>
                  </a:lnTo>
                  <a:lnTo>
                    <a:pt x="11" y="8"/>
                  </a:lnTo>
                  <a:lnTo>
                    <a:pt x="19" y="2"/>
                  </a:lnTo>
                  <a:lnTo>
                    <a:pt x="36" y="0"/>
                  </a:lnTo>
                  <a:lnTo>
                    <a:pt x="57" y="0"/>
                  </a:lnTo>
                  <a:lnTo>
                    <a:pt x="80" y="4"/>
                  </a:lnTo>
                  <a:lnTo>
                    <a:pt x="107" y="6"/>
                  </a:lnTo>
                  <a:lnTo>
                    <a:pt x="123" y="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440" name="Freeform 846"/>
            <p:cNvSpPr>
              <a:spLocks/>
            </p:cNvSpPr>
            <p:nvPr/>
          </p:nvSpPr>
          <p:spPr bwMode="auto">
            <a:xfrm>
              <a:off x="4414" y="2387"/>
              <a:ext cx="127" cy="1"/>
            </a:xfrm>
            <a:custGeom>
              <a:avLst/>
              <a:gdLst>
                <a:gd name="T0" fmla="*/ 127 w 127"/>
                <a:gd name="T1" fmla="*/ 0 h 1"/>
                <a:gd name="T2" fmla="*/ 0 w 127"/>
                <a:gd name="T3" fmla="*/ 0 h 1"/>
                <a:gd name="T4" fmla="*/ 0 w 127"/>
                <a:gd name="T5" fmla="*/ 0 h 1"/>
                <a:gd name="T6" fmla="*/ 0 60000 65536"/>
                <a:gd name="T7" fmla="*/ 0 60000 65536"/>
                <a:gd name="T8" fmla="*/ 0 60000 65536"/>
                <a:gd name="T9" fmla="*/ 0 w 127"/>
                <a:gd name="T10" fmla="*/ 0 h 1"/>
                <a:gd name="T11" fmla="*/ 127 w 127"/>
                <a:gd name="T12" fmla="*/ 1 h 1"/>
              </a:gdLst>
              <a:ahLst/>
              <a:cxnLst>
                <a:cxn ang="T6">
                  <a:pos x="T0" y="T1"/>
                </a:cxn>
                <a:cxn ang="T7">
                  <a:pos x="T2" y="T3"/>
                </a:cxn>
                <a:cxn ang="T8">
                  <a:pos x="T4" y="T5"/>
                </a:cxn>
              </a:cxnLst>
              <a:rect l="T9" t="T10" r="T11" b="T12"/>
              <a:pathLst>
                <a:path w="127" h="1">
                  <a:moveTo>
                    <a:pt x="127"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41" name="Freeform 847"/>
            <p:cNvSpPr>
              <a:spLocks/>
            </p:cNvSpPr>
            <p:nvPr/>
          </p:nvSpPr>
          <p:spPr bwMode="auto">
            <a:xfrm>
              <a:off x="4514" y="2387"/>
              <a:ext cx="27" cy="46"/>
            </a:xfrm>
            <a:custGeom>
              <a:avLst/>
              <a:gdLst>
                <a:gd name="T0" fmla="*/ 0 w 27"/>
                <a:gd name="T1" fmla="*/ 46 h 46"/>
                <a:gd name="T2" fmla="*/ 7 w 27"/>
                <a:gd name="T3" fmla="*/ 35 h 46"/>
                <a:gd name="T4" fmla="*/ 27 w 27"/>
                <a:gd name="T5" fmla="*/ 0 h 46"/>
                <a:gd name="T6" fmla="*/ 0 60000 65536"/>
                <a:gd name="T7" fmla="*/ 0 60000 65536"/>
                <a:gd name="T8" fmla="*/ 0 60000 65536"/>
                <a:gd name="T9" fmla="*/ 0 w 27"/>
                <a:gd name="T10" fmla="*/ 0 h 46"/>
                <a:gd name="T11" fmla="*/ 27 w 27"/>
                <a:gd name="T12" fmla="*/ 46 h 46"/>
              </a:gdLst>
              <a:ahLst/>
              <a:cxnLst>
                <a:cxn ang="T6">
                  <a:pos x="T0" y="T1"/>
                </a:cxn>
                <a:cxn ang="T7">
                  <a:pos x="T2" y="T3"/>
                </a:cxn>
                <a:cxn ang="T8">
                  <a:pos x="T4" y="T5"/>
                </a:cxn>
              </a:cxnLst>
              <a:rect l="T9" t="T10" r="T11" b="T12"/>
              <a:pathLst>
                <a:path w="27" h="46">
                  <a:moveTo>
                    <a:pt x="0" y="46"/>
                  </a:moveTo>
                  <a:lnTo>
                    <a:pt x="7" y="35"/>
                  </a:lnTo>
                  <a:lnTo>
                    <a:pt x="2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42" name="Line 848"/>
            <p:cNvSpPr>
              <a:spLocks noChangeShapeType="1"/>
            </p:cNvSpPr>
            <p:nvPr/>
          </p:nvSpPr>
          <p:spPr bwMode="auto">
            <a:xfrm flipV="1">
              <a:off x="4487" y="2456"/>
              <a:ext cx="15"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43" name="Line 849"/>
            <p:cNvSpPr>
              <a:spLocks noChangeShapeType="1"/>
            </p:cNvSpPr>
            <p:nvPr/>
          </p:nvSpPr>
          <p:spPr bwMode="auto">
            <a:xfrm flipV="1">
              <a:off x="4456" y="2504"/>
              <a:ext cx="17" cy="3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44" name="Line 850"/>
            <p:cNvSpPr>
              <a:spLocks noChangeShapeType="1"/>
            </p:cNvSpPr>
            <p:nvPr/>
          </p:nvSpPr>
          <p:spPr bwMode="auto">
            <a:xfrm flipH="1">
              <a:off x="4408" y="2552"/>
              <a:ext cx="36" cy="66"/>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45" name="Freeform 851"/>
            <p:cNvSpPr>
              <a:spLocks/>
            </p:cNvSpPr>
            <p:nvPr/>
          </p:nvSpPr>
          <p:spPr bwMode="auto">
            <a:xfrm>
              <a:off x="4237" y="2618"/>
              <a:ext cx="171" cy="1"/>
            </a:xfrm>
            <a:custGeom>
              <a:avLst/>
              <a:gdLst>
                <a:gd name="T0" fmla="*/ 0 w 171"/>
                <a:gd name="T1" fmla="*/ 0 h 1"/>
                <a:gd name="T2" fmla="*/ 17 w 171"/>
                <a:gd name="T3" fmla="*/ 0 h 1"/>
                <a:gd name="T4" fmla="*/ 171 w 171"/>
                <a:gd name="T5" fmla="*/ 0 h 1"/>
                <a:gd name="T6" fmla="*/ 0 60000 65536"/>
                <a:gd name="T7" fmla="*/ 0 60000 65536"/>
                <a:gd name="T8" fmla="*/ 0 60000 65536"/>
                <a:gd name="T9" fmla="*/ 0 w 171"/>
                <a:gd name="T10" fmla="*/ 0 h 1"/>
                <a:gd name="T11" fmla="*/ 171 w 171"/>
                <a:gd name="T12" fmla="*/ 1 h 1"/>
              </a:gdLst>
              <a:ahLst/>
              <a:cxnLst>
                <a:cxn ang="T6">
                  <a:pos x="T0" y="T1"/>
                </a:cxn>
                <a:cxn ang="T7">
                  <a:pos x="T2" y="T3"/>
                </a:cxn>
                <a:cxn ang="T8">
                  <a:pos x="T4" y="T5"/>
                </a:cxn>
              </a:cxnLst>
              <a:rect l="T9" t="T10" r="T11" b="T12"/>
              <a:pathLst>
                <a:path w="171" h="1">
                  <a:moveTo>
                    <a:pt x="0" y="0"/>
                  </a:moveTo>
                  <a:lnTo>
                    <a:pt x="17" y="0"/>
                  </a:lnTo>
                  <a:lnTo>
                    <a:pt x="17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46" name="Line 852"/>
            <p:cNvSpPr>
              <a:spLocks noChangeShapeType="1"/>
            </p:cNvSpPr>
            <p:nvPr/>
          </p:nvSpPr>
          <p:spPr bwMode="auto">
            <a:xfrm>
              <a:off x="4160" y="2618"/>
              <a:ext cx="4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47" name="Line 853"/>
            <p:cNvSpPr>
              <a:spLocks noChangeShapeType="1"/>
            </p:cNvSpPr>
            <p:nvPr/>
          </p:nvSpPr>
          <p:spPr bwMode="auto">
            <a:xfrm>
              <a:off x="4079" y="2618"/>
              <a:ext cx="5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48" name="Line 854"/>
            <p:cNvSpPr>
              <a:spLocks noChangeShapeType="1"/>
            </p:cNvSpPr>
            <p:nvPr/>
          </p:nvSpPr>
          <p:spPr bwMode="auto">
            <a:xfrm flipH="1">
              <a:off x="3756" y="2618"/>
              <a:ext cx="288"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49" name="Line 855"/>
            <p:cNvSpPr>
              <a:spLocks noChangeShapeType="1"/>
            </p:cNvSpPr>
            <p:nvPr/>
          </p:nvSpPr>
          <p:spPr bwMode="auto">
            <a:xfrm flipH="1">
              <a:off x="3756" y="2604"/>
              <a:ext cx="7" cy="14"/>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50" name="Line 856"/>
            <p:cNvSpPr>
              <a:spLocks noChangeShapeType="1"/>
            </p:cNvSpPr>
            <p:nvPr/>
          </p:nvSpPr>
          <p:spPr bwMode="auto">
            <a:xfrm flipH="1">
              <a:off x="3769" y="2593"/>
              <a:ext cx="2"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51" name="Line 857"/>
            <p:cNvSpPr>
              <a:spLocks noChangeShapeType="1"/>
            </p:cNvSpPr>
            <p:nvPr/>
          </p:nvSpPr>
          <p:spPr bwMode="auto">
            <a:xfrm flipH="1">
              <a:off x="3781" y="2552"/>
              <a:ext cx="13" cy="2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52" name="Freeform 858"/>
            <p:cNvSpPr>
              <a:spLocks/>
            </p:cNvSpPr>
            <p:nvPr/>
          </p:nvSpPr>
          <p:spPr bwMode="auto">
            <a:xfrm>
              <a:off x="3802" y="2462"/>
              <a:ext cx="44" cy="75"/>
            </a:xfrm>
            <a:custGeom>
              <a:avLst/>
              <a:gdLst>
                <a:gd name="T0" fmla="*/ 0 w 44"/>
                <a:gd name="T1" fmla="*/ 75 h 75"/>
                <a:gd name="T2" fmla="*/ 6 w 44"/>
                <a:gd name="T3" fmla="*/ 67 h 75"/>
                <a:gd name="T4" fmla="*/ 44 w 44"/>
                <a:gd name="T5" fmla="*/ 0 h 75"/>
                <a:gd name="T6" fmla="*/ 0 60000 65536"/>
                <a:gd name="T7" fmla="*/ 0 60000 65536"/>
                <a:gd name="T8" fmla="*/ 0 60000 65536"/>
                <a:gd name="T9" fmla="*/ 0 w 44"/>
                <a:gd name="T10" fmla="*/ 0 h 75"/>
                <a:gd name="T11" fmla="*/ 44 w 44"/>
                <a:gd name="T12" fmla="*/ 75 h 75"/>
              </a:gdLst>
              <a:ahLst/>
              <a:cxnLst>
                <a:cxn ang="T6">
                  <a:pos x="T0" y="T1"/>
                </a:cxn>
                <a:cxn ang="T7">
                  <a:pos x="T2" y="T3"/>
                </a:cxn>
                <a:cxn ang="T8">
                  <a:pos x="T4" y="T5"/>
                </a:cxn>
              </a:cxnLst>
              <a:rect l="T9" t="T10" r="T11" b="T12"/>
              <a:pathLst>
                <a:path w="44" h="75">
                  <a:moveTo>
                    <a:pt x="0" y="75"/>
                  </a:moveTo>
                  <a:lnTo>
                    <a:pt x="6" y="67"/>
                  </a:lnTo>
                  <a:lnTo>
                    <a:pt x="44"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53" name="Freeform 859"/>
            <p:cNvSpPr>
              <a:spLocks/>
            </p:cNvSpPr>
            <p:nvPr/>
          </p:nvSpPr>
          <p:spPr bwMode="auto">
            <a:xfrm>
              <a:off x="3860" y="2558"/>
              <a:ext cx="471" cy="12"/>
            </a:xfrm>
            <a:custGeom>
              <a:avLst/>
              <a:gdLst>
                <a:gd name="T0" fmla="*/ 471 w 471"/>
                <a:gd name="T1" fmla="*/ 12 h 12"/>
                <a:gd name="T2" fmla="*/ 413 w 471"/>
                <a:gd name="T3" fmla="*/ 8 h 12"/>
                <a:gd name="T4" fmla="*/ 369 w 471"/>
                <a:gd name="T5" fmla="*/ 4 h 12"/>
                <a:gd name="T6" fmla="*/ 263 w 471"/>
                <a:gd name="T7" fmla="*/ 0 h 12"/>
                <a:gd name="T8" fmla="*/ 180 w 471"/>
                <a:gd name="T9" fmla="*/ 0 h 12"/>
                <a:gd name="T10" fmla="*/ 80 w 471"/>
                <a:gd name="T11" fmla="*/ 4 h 12"/>
                <a:gd name="T12" fmla="*/ 0 w 471"/>
                <a:gd name="T13" fmla="*/ 12 h 12"/>
                <a:gd name="T14" fmla="*/ 0 60000 65536"/>
                <a:gd name="T15" fmla="*/ 0 60000 65536"/>
                <a:gd name="T16" fmla="*/ 0 60000 65536"/>
                <a:gd name="T17" fmla="*/ 0 60000 65536"/>
                <a:gd name="T18" fmla="*/ 0 60000 65536"/>
                <a:gd name="T19" fmla="*/ 0 60000 65536"/>
                <a:gd name="T20" fmla="*/ 0 60000 65536"/>
                <a:gd name="T21" fmla="*/ 0 w 471"/>
                <a:gd name="T22" fmla="*/ 0 h 12"/>
                <a:gd name="T23" fmla="*/ 471 w 471"/>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1" h="12">
                  <a:moveTo>
                    <a:pt x="471" y="12"/>
                  </a:moveTo>
                  <a:lnTo>
                    <a:pt x="413" y="8"/>
                  </a:lnTo>
                  <a:lnTo>
                    <a:pt x="369" y="4"/>
                  </a:lnTo>
                  <a:lnTo>
                    <a:pt x="263" y="0"/>
                  </a:lnTo>
                  <a:lnTo>
                    <a:pt x="180" y="0"/>
                  </a:lnTo>
                  <a:lnTo>
                    <a:pt x="80" y="4"/>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54" name="Freeform 860"/>
            <p:cNvSpPr>
              <a:spLocks/>
            </p:cNvSpPr>
            <p:nvPr/>
          </p:nvSpPr>
          <p:spPr bwMode="auto">
            <a:xfrm>
              <a:off x="4323" y="2335"/>
              <a:ext cx="16" cy="235"/>
            </a:xfrm>
            <a:custGeom>
              <a:avLst/>
              <a:gdLst>
                <a:gd name="T0" fmla="*/ 8 w 16"/>
                <a:gd name="T1" fmla="*/ 235 h 235"/>
                <a:gd name="T2" fmla="*/ 0 w 16"/>
                <a:gd name="T3" fmla="*/ 210 h 235"/>
                <a:gd name="T4" fmla="*/ 0 w 16"/>
                <a:gd name="T5" fmla="*/ 189 h 235"/>
                <a:gd name="T6" fmla="*/ 2 w 16"/>
                <a:gd name="T7" fmla="*/ 156 h 235"/>
                <a:gd name="T8" fmla="*/ 8 w 16"/>
                <a:gd name="T9" fmla="*/ 121 h 235"/>
                <a:gd name="T10" fmla="*/ 16 w 16"/>
                <a:gd name="T11" fmla="*/ 69 h 235"/>
                <a:gd name="T12" fmla="*/ 12 w 16"/>
                <a:gd name="T13" fmla="*/ 31 h 235"/>
                <a:gd name="T14" fmla="*/ 8 w 16"/>
                <a:gd name="T15" fmla="*/ 0 h 235"/>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35"/>
                <a:gd name="T26" fmla="*/ 16 w 16"/>
                <a:gd name="T27" fmla="*/ 235 h 23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35">
                  <a:moveTo>
                    <a:pt x="8" y="235"/>
                  </a:moveTo>
                  <a:lnTo>
                    <a:pt x="0" y="210"/>
                  </a:lnTo>
                  <a:lnTo>
                    <a:pt x="0" y="189"/>
                  </a:lnTo>
                  <a:lnTo>
                    <a:pt x="2" y="156"/>
                  </a:lnTo>
                  <a:lnTo>
                    <a:pt x="8" y="121"/>
                  </a:lnTo>
                  <a:lnTo>
                    <a:pt x="16" y="69"/>
                  </a:lnTo>
                  <a:lnTo>
                    <a:pt x="12" y="31"/>
                  </a:lnTo>
                  <a:lnTo>
                    <a:pt x="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55" name="Freeform 861"/>
            <p:cNvSpPr>
              <a:spLocks/>
            </p:cNvSpPr>
            <p:nvPr/>
          </p:nvSpPr>
          <p:spPr bwMode="auto">
            <a:xfrm>
              <a:off x="4331" y="2433"/>
              <a:ext cx="79" cy="137"/>
            </a:xfrm>
            <a:custGeom>
              <a:avLst/>
              <a:gdLst>
                <a:gd name="T0" fmla="*/ 0 w 79"/>
                <a:gd name="T1" fmla="*/ 137 h 137"/>
                <a:gd name="T2" fmla="*/ 0 w 79"/>
                <a:gd name="T3" fmla="*/ 135 h 137"/>
                <a:gd name="T4" fmla="*/ 2 w 79"/>
                <a:gd name="T5" fmla="*/ 135 h 137"/>
                <a:gd name="T6" fmla="*/ 10 w 79"/>
                <a:gd name="T7" fmla="*/ 110 h 137"/>
                <a:gd name="T8" fmla="*/ 17 w 79"/>
                <a:gd name="T9" fmla="*/ 91 h 137"/>
                <a:gd name="T10" fmla="*/ 33 w 79"/>
                <a:gd name="T11" fmla="*/ 73 h 137"/>
                <a:gd name="T12" fmla="*/ 50 w 79"/>
                <a:gd name="T13" fmla="*/ 58 h 137"/>
                <a:gd name="T14" fmla="*/ 61 w 79"/>
                <a:gd name="T15" fmla="*/ 46 h 137"/>
                <a:gd name="T16" fmla="*/ 71 w 79"/>
                <a:gd name="T17" fmla="*/ 31 h 137"/>
                <a:gd name="T18" fmla="*/ 75 w 79"/>
                <a:gd name="T19" fmla="*/ 14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0" y="135"/>
                  </a:lnTo>
                  <a:lnTo>
                    <a:pt x="2" y="135"/>
                  </a:lnTo>
                  <a:lnTo>
                    <a:pt x="10" y="110"/>
                  </a:lnTo>
                  <a:lnTo>
                    <a:pt x="17" y="91"/>
                  </a:lnTo>
                  <a:lnTo>
                    <a:pt x="33" y="73"/>
                  </a:lnTo>
                  <a:lnTo>
                    <a:pt x="50" y="58"/>
                  </a:lnTo>
                  <a:lnTo>
                    <a:pt x="61" y="46"/>
                  </a:lnTo>
                  <a:lnTo>
                    <a:pt x="71" y="31"/>
                  </a:lnTo>
                  <a:lnTo>
                    <a:pt x="75" y="14"/>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56" name="Freeform 862"/>
            <p:cNvSpPr>
              <a:spLocks/>
            </p:cNvSpPr>
            <p:nvPr/>
          </p:nvSpPr>
          <p:spPr bwMode="auto">
            <a:xfrm>
              <a:off x="4402" y="2199"/>
              <a:ext cx="15" cy="234"/>
            </a:xfrm>
            <a:custGeom>
              <a:avLst/>
              <a:gdLst>
                <a:gd name="T0" fmla="*/ 8 w 15"/>
                <a:gd name="T1" fmla="*/ 0 h 234"/>
                <a:gd name="T2" fmla="*/ 0 w 15"/>
                <a:gd name="T3" fmla="*/ 34 h 234"/>
                <a:gd name="T4" fmla="*/ 0 w 15"/>
                <a:gd name="T5" fmla="*/ 61 h 234"/>
                <a:gd name="T6" fmla="*/ 4 w 15"/>
                <a:gd name="T7" fmla="*/ 86 h 234"/>
                <a:gd name="T8" fmla="*/ 10 w 15"/>
                <a:gd name="T9" fmla="*/ 111 h 234"/>
                <a:gd name="T10" fmla="*/ 15 w 15"/>
                <a:gd name="T11" fmla="*/ 151 h 234"/>
                <a:gd name="T12" fmla="*/ 12 w 15"/>
                <a:gd name="T13" fmla="*/ 188 h 234"/>
                <a:gd name="T14" fmla="*/ 12 w 15"/>
                <a:gd name="T15" fmla="*/ 198 h 234"/>
                <a:gd name="T16" fmla="*/ 8 w 15"/>
                <a:gd name="T17" fmla="*/ 234 h 2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
                <a:gd name="T28" fmla="*/ 0 h 234"/>
                <a:gd name="T29" fmla="*/ 15 w 15"/>
                <a:gd name="T30" fmla="*/ 234 h 2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 h="234">
                  <a:moveTo>
                    <a:pt x="8" y="0"/>
                  </a:moveTo>
                  <a:lnTo>
                    <a:pt x="0" y="34"/>
                  </a:lnTo>
                  <a:lnTo>
                    <a:pt x="0" y="61"/>
                  </a:lnTo>
                  <a:lnTo>
                    <a:pt x="4" y="86"/>
                  </a:lnTo>
                  <a:lnTo>
                    <a:pt x="10" y="111"/>
                  </a:lnTo>
                  <a:lnTo>
                    <a:pt x="15" y="151"/>
                  </a:lnTo>
                  <a:lnTo>
                    <a:pt x="12" y="188"/>
                  </a:lnTo>
                  <a:lnTo>
                    <a:pt x="12" y="198"/>
                  </a:lnTo>
                  <a:lnTo>
                    <a:pt x="8" y="23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57" name="Freeform 863"/>
            <p:cNvSpPr>
              <a:spLocks/>
            </p:cNvSpPr>
            <p:nvPr/>
          </p:nvSpPr>
          <p:spPr bwMode="auto">
            <a:xfrm>
              <a:off x="4331" y="2199"/>
              <a:ext cx="79" cy="136"/>
            </a:xfrm>
            <a:custGeom>
              <a:avLst/>
              <a:gdLst>
                <a:gd name="T0" fmla="*/ 79 w 79"/>
                <a:gd name="T1" fmla="*/ 0 h 136"/>
                <a:gd name="T2" fmla="*/ 65 w 79"/>
                <a:gd name="T3" fmla="*/ 13 h 136"/>
                <a:gd name="T4" fmla="*/ 58 w 79"/>
                <a:gd name="T5" fmla="*/ 25 h 136"/>
                <a:gd name="T6" fmla="*/ 27 w 79"/>
                <a:gd name="T7" fmla="*/ 69 h 136"/>
                <a:gd name="T8" fmla="*/ 8 w 79"/>
                <a:gd name="T9" fmla="*/ 105 h 136"/>
                <a:gd name="T10" fmla="*/ 2 w 79"/>
                <a:gd name="T11" fmla="*/ 123 h 136"/>
                <a:gd name="T12" fmla="*/ 0 w 79"/>
                <a:gd name="T13" fmla="*/ 136 h 136"/>
                <a:gd name="T14" fmla="*/ 0 60000 65536"/>
                <a:gd name="T15" fmla="*/ 0 60000 65536"/>
                <a:gd name="T16" fmla="*/ 0 60000 65536"/>
                <a:gd name="T17" fmla="*/ 0 60000 65536"/>
                <a:gd name="T18" fmla="*/ 0 60000 65536"/>
                <a:gd name="T19" fmla="*/ 0 60000 65536"/>
                <a:gd name="T20" fmla="*/ 0 60000 65536"/>
                <a:gd name="T21" fmla="*/ 0 w 79"/>
                <a:gd name="T22" fmla="*/ 0 h 136"/>
                <a:gd name="T23" fmla="*/ 79 w 79"/>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6">
                  <a:moveTo>
                    <a:pt x="79" y="0"/>
                  </a:moveTo>
                  <a:lnTo>
                    <a:pt x="65" y="13"/>
                  </a:lnTo>
                  <a:lnTo>
                    <a:pt x="58" y="25"/>
                  </a:lnTo>
                  <a:lnTo>
                    <a:pt x="27" y="69"/>
                  </a:lnTo>
                  <a:lnTo>
                    <a:pt x="8" y="105"/>
                  </a:lnTo>
                  <a:lnTo>
                    <a:pt x="2" y="123"/>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58" name="Freeform 864"/>
            <p:cNvSpPr>
              <a:spLocks/>
            </p:cNvSpPr>
            <p:nvPr/>
          </p:nvSpPr>
          <p:spPr bwMode="auto">
            <a:xfrm>
              <a:off x="3854" y="2283"/>
              <a:ext cx="40" cy="287"/>
            </a:xfrm>
            <a:custGeom>
              <a:avLst/>
              <a:gdLst>
                <a:gd name="T0" fmla="*/ 6 w 40"/>
                <a:gd name="T1" fmla="*/ 287 h 287"/>
                <a:gd name="T2" fmla="*/ 9 w 40"/>
                <a:gd name="T3" fmla="*/ 254 h 287"/>
                <a:gd name="T4" fmla="*/ 11 w 40"/>
                <a:gd name="T5" fmla="*/ 229 h 287"/>
                <a:gd name="T6" fmla="*/ 9 w 40"/>
                <a:gd name="T7" fmla="*/ 198 h 287"/>
                <a:gd name="T8" fmla="*/ 6 w 40"/>
                <a:gd name="T9" fmla="*/ 175 h 287"/>
                <a:gd name="T10" fmla="*/ 2 w 40"/>
                <a:gd name="T11" fmla="*/ 129 h 287"/>
                <a:gd name="T12" fmla="*/ 0 w 40"/>
                <a:gd name="T13" fmla="*/ 94 h 287"/>
                <a:gd name="T14" fmla="*/ 2 w 40"/>
                <a:gd name="T15" fmla="*/ 69 h 287"/>
                <a:gd name="T16" fmla="*/ 6 w 40"/>
                <a:gd name="T17" fmla="*/ 52 h 287"/>
                <a:gd name="T18" fmla="*/ 21 w 40"/>
                <a:gd name="T19" fmla="*/ 27 h 287"/>
                <a:gd name="T20" fmla="*/ 25 w 40"/>
                <a:gd name="T21" fmla="*/ 23 h 287"/>
                <a:gd name="T22" fmla="*/ 40 w 40"/>
                <a:gd name="T23" fmla="*/ 0 h 28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0"/>
                <a:gd name="T37" fmla="*/ 0 h 287"/>
                <a:gd name="T38" fmla="*/ 40 w 40"/>
                <a:gd name="T39" fmla="*/ 287 h 28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0" h="287">
                  <a:moveTo>
                    <a:pt x="6" y="287"/>
                  </a:moveTo>
                  <a:lnTo>
                    <a:pt x="9" y="254"/>
                  </a:lnTo>
                  <a:lnTo>
                    <a:pt x="11" y="229"/>
                  </a:lnTo>
                  <a:lnTo>
                    <a:pt x="9" y="198"/>
                  </a:lnTo>
                  <a:lnTo>
                    <a:pt x="6" y="175"/>
                  </a:lnTo>
                  <a:lnTo>
                    <a:pt x="2" y="129"/>
                  </a:lnTo>
                  <a:lnTo>
                    <a:pt x="0" y="94"/>
                  </a:lnTo>
                  <a:lnTo>
                    <a:pt x="2" y="69"/>
                  </a:lnTo>
                  <a:lnTo>
                    <a:pt x="6" y="52"/>
                  </a:lnTo>
                  <a:lnTo>
                    <a:pt x="21" y="27"/>
                  </a:lnTo>
                  <a:lnTo>
                    <a:pt x="25" y="23"/>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59" name="Freeform 865"/>
            <p:cNvSpPr>
              <a:spLocks/>
            </p:cNvSpPr>
            <p:nvPr/>
          </p:nvSpPr>
          <p:spPr bwMode="auto">
            <a:xfrm>
              <a:off x="3937" y="2195"/>
              <a:ext cx="188" cy="13"/>
            </a:xfrm>
            <a:custGeom>
              <a:avLst/>
              <a:gdLst>
                <a:gd name="T0" fmla="*/ 0 w 188"/>
                <a:gd name="T1" fmla="*/ 13 h 13"/>
                <a:gd name="T2" fmla="*/ 21 w 188"/>
                <a:gd name="T3" fmla="*/ 2 h 13"/>
                <a:gd name="T4" fmla="*/ 38 w 188"/>
                <a:gd name="T5" fmla="*/ 0 h 13"/>
                <a:gd name="T6" fmla="*/ 65 w 188"/>
                <a:gd name="T7" fmla="*/ 0 h 13"/>
                <a:gd name="T8" fmla="*/ 94 w 188"/>
                <a:gd name="T9" fmla="*/ 5 h 13"/>
                <a:gd name="T10" fmla="*/ 115 w 188"/>
                <a:gd name="T11" fmla="*/ 9 h 13"/>
                <a:gd name="T12" fmla="*/ 138 w 188"/>
                <a:gd name="T13" fmla="*/ 11 h 13"/>
                <a:gd name="T14" fmla="*/ 167 w 188"/>
                <a:gd name="T15" fmla="*/ 9 h 13"/>
                <a:gd name="T16" fmla="*/ 188 w 188"/>
                <a:gd name="T17" fmla="*/ 4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8"/>
                <a:gd name="T28" fmla="*/ 0 h 13"/>
                <a:gd name="T29" fmla="*/ 188 w 188"/>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8" h="13">
                  <a:moveTo>
                    <a:pt x="0" y="13"/>
                  </a:moveTo>
                  <a:lnTo>
                    <a:pt x="21" y="2"/>
                  </a:lnTo>
                  <a:lnTo>
                    <a:pt x="38" y="0"/>
                  </a:lnTo>
                  <a:lnTo>
                    <a:pt x="65" y="0"/>
                  </a:lnTo>
                  <a:lnTo>
                    <a:pt x="94" y="5"/>
                  </a:lnTo>
                  <a:lnTo>
                    <a:pt x="115" y="9"/>
                  </a:lnTo>
                  <a:lnTo>
                    <a:pt x="138" y="11"/>
                  </a:lnTo>
                  <a:lnTo>
                    <a:pt x="167" y="9"/>
                  </a:lnTo>
                  <a:lnTo>
                    <a:pt x="188"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60" name="Freeform 866"/>
            <p:cNvSpPr>
              <a:spLocks/>
            </p:cNvSpPr>
            <p:nvPr/>
          </p:nvSpPr>
          <p:spPr bwMode="auto">
            <a:xfrm>
              <a:off x="4266" y="2195"/>
              <a:ext cx="144" cy="7"/>
            </a:xfrm>
            <a:custGeom>
              <a:avLst/>
              <a:gdLst>
                <a:gd name="T0" fmla="*/ 0 w 144"/>
                <a:gd name="T1" fmla="*/ 0 h 7"/>
                <a:gd name="T2" fmla="*/ 23 w 144"/>
                <a:gd name="T3" fmla="*/ 2 h 7"/>
                <a:gd name="T4" fmla="*/ 48 w 144"/>
                <a:gd name="T5" fmla="*/ 4 h 7"/>
                <a:gd name="T6" fmla="*/ 84 w 144"/>
                <a:gd name="T7" fmla="*/ 7 h 7"/>
                <a:gd name="T8" fmla="*/ 117 w 144"/>
                <a:gd name="T9" fmla="*/ 5 h 7"/>
                <a:gd name="T10" fmla="*/ 144 w 144"/>
                <a:gd name="T11" fmla="*/ 4 h 7"/>
                <a:gd name="T12" fmla="*/ 0 60000 65536"/>
                <a:gd name="T13" fmla="*/ 0 60000 65536"/>
                <a:gd name="T14" fmla="*/ 0 60000 65536"/>
                <a:gd name="T15" fmla="*/ 0 60000 65536"/>
                <a:gd name="T16" fmla="*/ 0 60000 65536"/>
                <a:gd name="T17" fmla="*/ 0 60000 65536"/>
                <a:gd name="T18" fmla="*/ 0 w 144"/>
                <a:gd name="T19" fmla="*/ 0 h 7"/>
                <a:gd name="T20" fmla="*/ 144 w 14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4" h="7">
                  <a:moveTo>
                    <a:pt x="0" y="0"/>
                  </a:moveTo>
                  <a:lnTo>
                    <a:pt x="23" y="2"/>
                  </a:lnTo>
                  <a:lnTo>
                    <a:pt x="48" y="4"/>
                  </a:lnTo>
                  <a:lnTo>
                    <a:pt x="84" y="7"/>
                  </a:lnTo>
                  <a:lnTo>
                    <a:pt x="117" y="5"/>
                  </a:lnTo>
                  <a:lnTo>
                    <a:pt x="144"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61" name="Freeform 867"/>
            <p:cNvSpPr>
              <a:spLocks/>
            </p:cNvSpPr>
            <p:nvPr/>
          </p:nvSpPr>
          <p:spPr bwMode="auto">
            <a:xfrm>
              <a:off x="3860" y="2199"/>
              <a:ext cx="265" cy="140"/>
            </a:xfrm>
            <a:custGeom>
              <a:avLst/>
              <a:gdLst>
                <a:gd name="T0" fmla="*/ 265 w 265"/>
                <a:gd name="T1" fmla="*/ 0 h 140"/>
                <a:gd name="T2" fmla="*/ 252 w 265"/>
                <a:gd name="T3" fmla="*/ 17 h 140"/>
                <a:gd name="T4" fmla="*/ 242 w 265"/>
                <a:gd name="T5" fmla="*/ 30 h 140"/>
                <a:gd name="T6" fmla="*/ 236 w 265"/>
                <a:gd name="T7" fmla="*/ 48 h 140"/>
                <a:gd name="T8" fmla="*/ 230 w 265"/>
                <a:gd name="T9" fmla="*/ 65 h 140"/>
                <a:gd name="T10" fmla="*/ 221 w 265"/>
                <a:gd name="T11" fmla="*/ 92 h 140"/>
                <a:gd name="T12" fmla="*/ 204 w 265"/>
                <a:gd name="T13" fmla="*/ 117 h 140"/>
                <a:gd name="T14" fmla="*/ 186 w 265"/>
                <a:gd name="T15" fmla="*/ 136 h 140"/>
                <a:gd name="T16" fmla="*/ 159 w 265"/>
                <a:gd name="T17" fmla="*/ 130 h 140"/>
                <a:gd name="T18" fmla="*/ 136 w 265"/>
                <a:gd name="T19" fmla="*/ 130 h 140"/>
                <a:gd name="T20" fmla="*/ 115 w 265"/>
                <a:gd name="T21" fmla="*/ 132 h 140"/>
                <a:gd name="T22" fmla="*/ 92 w 265"/>
                <a:gd name="T23" fmla="*/ 136 h 140"/>
                <a:gd name="T24" fmla="*/ 57 w 265"/>
                <a:gd name="T25" fmla="*/ 140 h 140"/>
                <a:gd name="T26" fmla="*/ 25 w 265"/>
                <a:gd name="T27" fmla="*/ 140 h 140"/>
                <a:gd name="T28" fmla="*/ 0 w 265"/>
                <a:gd name="T29" fmla="*/ 136 h 14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5"/>
                <a:gd name="T46" fmla="*/ 0 h 140"/>
                <a:gd name="T47" fmla="*/ 265 w 265"/>
                <a:gd name="T48" fmla="*/ 140 h 14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5" h="140">
                  <a:moveTo>
                    <a:pt x="265" y="0"/>
                  </a:moveTo>
                  <a:lnTo>
                    <a:pt x="252" y="17"/>
                  </a:lnTo>
                  <a:lnTo>
                    <a:pt x="242" y="30"/>
                  </a:lnTo>
                  <a:lnTo>
                    <a:pt x="236" y="48"/>
                  </a:lnTo>
                  <a:lnTo>
                    <a:pt x="230" y="65"/>
                  </a:lnTo>
                  <a:lnTo>
                    <a:pt x="221" y="92"/>
                  </a:lnTo>
                  <a:lnTo>
                    <a:pt x="204" y="117"/>
                  </a:lnTo>
                  <a:lnTo>
                    <a:pt x="186" y="136"/>
                  </a:lnTo>
                  <a:lnTo>
                    <a:pt x="159" y="130"/>
                  </a:lnTo>
                  <a:lnTo>
                    <a:pt x="136" y="130"/>
                  </a:lnTo>
                  <a:lnTo>
                    <a:pt x="115" y="132"/>
                  </a:lnTo>
                  <a:lnTo>
                    <a:pt x="92" y="136"/>
                  </a:lnTo>
                  <a:lnTo>
                    <a:pt x="57" y="140"/>
                  </a:lnTo>
                  <a:lnTo>
                    <a:pt x="25" y="140"/>
                  </a:lnTo>
                  <a:lnTo>
                    <a:pt x="0" y="13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62" name="Freeform 868"/>
            <p:cNvSpPr>
              <a:spLocks/>
            </p:cNvSpPr>
            <p:nvPr/>
          </p:nvSpPr>
          <p:spPr bwMode="auto">
            <a:xfrm>
              <a:off x="4165" y="2325"/>
              <a:ext cx="166" cy="20"/>
            </a:xfrm>
            <a:custGeom>
              <a:avLst/>
              <a:gdLst>
                <a:gd name="T0" fmla="*/ 166 w 166"/>
                <a:gd name="T1" fmla="*/ 10 h 20"/>
                <a:gd name="T2" fmla="*/ 164 w 166"/>
                <a:gd name="T3" fmla="*/ 10 h 20"/>
                <a:gd name="T4" fmla="*/ 164 w 166"/>
                <a:gd name="T5" fmla="*/ 10 h 20"/>
                <a:gd name="T6" fmla="*/ 139 w 166"/>
                <a:gd name="T7" fmla="*/ 2 h 20"/>
                <a:gd name="T8" fmla="*/ 122 w 166"/>
                <a:gd name="T9" fmla="*/ 0 h 20"/>
                <a:gd name="T10" fmla="*/ 99 w 166"/>
                <a:gd name="T11" fmla="*/ 2 h 20"/>
                <a:gd name="T12" fmla="*/ 77 w 166"/>
                <a:gd name="T13" fmla="*/ 10 h 20"/>
                <a:gd name="T14" fmla="*/ 62 w 166"/>
                <a:gd name="T15" fmla="*/ 16 h 20"/>
                <a:gd name="T16" fmla="*/ 45 w 166"/>
                <a:gd name="T17" fmla="*/ 20 h 20"/>
                <a:gd name="T18" fmla="*/ 20 w 166"/>
                <a:gd name="T19" fmla="*/ 16 h 20"/>
                <a:gd name="T20" fmla="*/ 0 w 166"/>
                <a:gd name="T21" fmla="*/ 10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6"/>
                <a:gd name="T34" fmla="*/ 0 h 20"/>
                <a:gd name="T35" fmla="*/ 166 w 166"/>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6" h="20">
                  <a:moveTo>
                    <a:pt x="166" y="10"/>
                  </a:moveTo>
                  <a:lnTo>
                    <a:pt x="164" y="10"/>
                  </a:lnTo>
                  <a:lnTo>
                    <a:pt x="139" y="2"/>
                  </a:lnTo>
                  <a:lnTo>
                    <a:pt x="122" y="0"/>
                  </a:lnTo>
                  <a:lnTo>
                    <a:pt x="99" y="2"/>
                  </a:lnTo>
                  <a:lnTo>
                    <a:pt x="77" y="10"/>
                  </a:lnTo>
                  <a:lnTo>
                    <a:pt x="62" y="16"/>
                  </a:lnTo>
                  <a:lnTo>
                    <a:pt x="45" y="20"/>
                  </a:lnTo>
                  <a:lnTo>
                    <a:pt x="20" y="16"/>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63" name="Freeform 869"/>
            <p:cNvSpPr>
              <a:spLocks/>
            </p:cNvSpPr>
            <p:nvPr/>
          </p:nvSpPr>
          <p:spPr bwMode="auto">
            <a:xfrm>
              <a:off x="4046" y="2199"/>
              <a:ext cx="119" cy="196"/>
            </a:xfrm>
            <a:custGeom>
              <a:avLst/>
              <a:gdLst>
                <a:gd name="T0" fmla="*/ 79 w 119"/>
                <a:gd name="T1" fmla="*/ 0 h 196"/>
                <a:gd name="T2" fmla="*/ 81 w 119"/>
                <a:gd name="T3" fmla="*/ 13 h 196"/>
                <a:gd name="T4" fmla="*/ 81 w 119"/>
                <a:gd name="T5" fmla="*/ 23 h 196"/>
                <a:gd name="T6" fmla="*/ 81 w 119"/>
                <a:gd name="T7" fmla="*/ 42 h 196"/>
                <a:gd name="T8" fmla="*/ 79 w 119"/>
                <a:gd name="T9" fmla="*/ 57 h 196"/>
                <a:gd name="T10" fmla="*/ 69 w 119"/>
                <a:gd name="T11" fmla="*/ 67 h 196"/>
                <a:gd name="T12" fmla="*/ 64 w 119"/>
                <a:gd name="T13" fmla="*/ 75 h 196"/>
                <a:gd name="T14" fmla="*/ 60 w 119"/>
                <a:gd name="T15" fmla="*/ 92 h 196"/>
                <a:gd name="T16" fmla="*/ 54 w 119"/>
                <a:gd name="T17" fmla="*/ 105 h 196"/>
                <a:gd name="T18" fmla="*/ 46 w 119"/>
                <a:gd name="T19" fmla="*/ 126 h 196"/>
                <a:gd name="T20" fmla="*/ 39 w 119"/>
                <a:gd name="T21" fmla="*/ 142 h 196"/>
                <a:gd name="T22" fmla="*/ 19 w 119"/>
                <a:gd name="T23" fmla="*/ 171 h 196"/>
                <a:gd name="T24" fmla="*/ 0 w 119"/>
                <a:gd name="T25" fmla="*/ 194 h 196"/>
                <a:gd name="T26" fmla="*/ 23 w 119"/>
                <a:gd name="T27" fmla="*/ 196 h 196"/>
                <a:gd name="T28" fmla="*/ 41 w 119"/>
                <a:gd name="T29" fmla="*/ 196 h 196"/>
                <a:gd name="T30" fmla="*/ 71 w 119"/>
                <a:gd name="T31" fmla="*/ 196 h 196"/>
                <a:gd name="T32" fmla="*/ 96 w 119"/>
                <a:gd name="T33" fmla="*/ 196 h 196"/>
                <a:gd name="T34" fmla="*/ 110 w 119"/>
                <a:gd name="T35" fmla="*/ 194 h 196"/>
                <a:gd name="T36" fmla="*/ 119 w 119"/>
                <a:gd name="T37" fmla="*/ 194 h 19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19"/>
                <a:gd name="T58" fmla="*/ 0 h 196"/>
                <a:gd name="T59" fmla="*/ 119 w 119"/>
                <a:gd name="T60" fmla="*/ 196 h 19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19" h="196">
                  <a:moveTo>
                    <a:pt x="79" y="0"/>
                  </a:moveTo>
                  <a:lnTo>
                    <a:pt x="81" y="13"/>
                  </a:lnTo>
                  <a:lnTo>
                    <a:pt x="81" y="23"/>
                  </a:lnTo>
                  <a:lnTo>
                    <a:pt x="81" y="42"/>
                  </a:lnTo>
                  <a:lnTo>
                    <a:pt x="79" y="57"/>
                  </a:lnTo>
                  <a:lnTo>
                    <a:pt x="69" y="67"/>
                  </a:lnTo>
                  <a:lnTo>
                    <a:pt x="64" y="75"/>
                  </a:lnTo>
                  <a:lnTo>
                    <a:pt x="60" y="92"/>
                  </a:lnTo>
                  <a:lnTo>
                    <a:pt x="54" y="105"/>
                  </a:lnTo>
                  <a:lnTo>
                    <a:pt x="46" y="126"/>
                  </a:lnTo>
                  <a:lnTo>
                    <a:pt x="39" y="142"/>
                  </a:lnTo>
                  <a:lnTo>
                    <a:pt x="19" y="171"/>
                  </a:lnTo>
                  <a:lnTo>
                    <a:pt x="0" y="194"/>
                  </a:lnTo>
                  <a:lnTo>
                    <a:pt x="23" y="196"/>
                  </a:lnTo>
                  <a:lnTo>
                    <a:pt x="41" y="196"/>
                  </a:lnTo>
                  <a:lnTo>
                    <a:pt x="71" y="196"/>
                  </a:lnTo>
                  <a:lnTo>
                    <a:pt x="96" y="196"/>
                  </a:lnTo>
                  <a:lnTo>
                    <a:pt x="110" y="194"/>
                  </a:lnTo>
                  <a:lnTo>
                    <a:pt x="119" y="19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64" name="Freeform 870"/>
            <p:cNvSpPr>
              <a:spLocks/>
            </p:cNvSpPr>
            <p:nvPr/>
          </p:nvSpPr>
          <p:spPr bwMode="auto">
            <a:xfrm>
              <a:off x="4125" y="2256"/>
              <a:ext cx="85" cy="4"/>
            </a:xfrm>
            <a:custGeom>
              <a:avLst/>
              <a:gdLst>
                <a:gd name="T0" fmla="*/ 0 w 85"/>
                <a:gd name="T1" fmla="*/ 0 h 4"/>
                <a:gd name="T2" fmla="*/ 14 w 85"/>
                <a:gd name="T3" fmla="*/ 2 h 4"/>
                <a:gd name="T4" fmla="*/ 25 w 85"/>
                <a:gd name="T5" fmla="*/ 4 h 4"/>
                <a:gd name="T6" fmla="*/ 62 w 85"/>
                <a:gd name="T7" fmla="*/ 4 h 4"/>
                <a:gd name="T8" fmla="*/ 75 w 85"/>
                <a:gd name="T9" fmla="*/ 2 h 4"/>
                <a:gd name="T10" fmla="*/ 85 w 85"/>
                <a:gd name="T11" fmla="*/ 0 h 4"/>
                <a:gd name="T12" fmla="*/ 0 60000 65536"/>
                <a:gd name="T13" fmla="*/ 0 60000 65536"/>
                <a:gd name="T14" fmla="*/ 0 60000 65536"/>
                <a:gd name="T15" fmla="*/ 0 60000 65536"/>
                <a:gd name="T16" fmla="*/ 0 60000 65536"/>
                <a:gd name="T17" fmla="*/ 0 60000 65536"/>
                <a:gd name="T18" fmla="*/ 0 w 85"/>
                <a:gd name="T19" fmla="*/ 0 h 4"/>
                <a:gd name="T20" fmla="*/ 85 w 85"/>
                <a:gd name="T21" fmla="*/ 4 h 4"/>
              </a:gdLst>
              <a:ahLst/>
              <a:cxnLst>
                <a:cxn ang="T12">
                  <a:pos x="T0" y="T1"/>
                </a:cxn>
                <a:cxn ang="T13">
                  <a:pos x="T2" y="T3"/>
                </a:cxn>
                <a:cxn ang="T14">
                  <a:pos x="T4" y="T5"/>
                </a:cxn>
                <a:cxn ang="T15">
                  <a:pos x="T6" y="T7"/>
                </a:cxn>
                <a:cxn ang="T16">
                  <a:pos x="T8" y="T9"/>
                </a:cxn>
                <a:cxn ang="T17">
                  <a:pos x="T10" y="T11"/>
                </a:cxn>
              </a:cxnLst>
              <a:rect l="T18" t="T19" r="T20" b="T21"/>
              <a:pathLst>
                <a:path w="85" h="4">
                  <a:moveTo>
                    <a:pt x="0" y="0"/>
                  </a:moveTo>
                  <a:lnTo>
                    <a:pt x="14" y="2"/>
                  </a:lnTo>
                  <a:lnTo>
                    <a:pt x="25" y="4"/>
                  </a:lnTo>
                  <a:lnTo>
                    <a:pt x="62" y="4"/>
                  </a:lnTo>
                  <a:lnTo>
                    <a:pt x="75" y="2"/>
                  </a:lnTo>
                  <a:lnTo>
                    <a:pt x="8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65" name="Freeform 871"/>
            <p:cNvSpPr>
              <a:spLocks/>
            </p:cNvSpPr>
            <p:nvPr/>
          </p:nvSpPr>
          <p:spPr bwMode="auto">
            <a:xfrm>
              <a:off x="4046" y="2335"/>
              <a:ext cx="2" cy="58"/>
            </a:xfrm>
            <a:custGeom>
              <a:avLst/>
              <a:gdLst>
                <a:gd name="T0" fmla="*/ 0 w 2"/>
                <a:gd name="T1" fmla="*/ 0 h 58"/>
                <a:gd name="T2" fmla="*/ 2 w 2"/>
                <a:gd name="T3" fmla="*/ 12 h 58"/>
                <a:gd name="T4" fmla="*/ 2 w 2"/>
                <a:gd name="T5" fmla="*/ 19 h 58"/>
                <a:gd name="T6" fmla="*/ 2 w 2"/>
                <a:gd name="T7" fmla="*/ 40 h 58"/>
                <a:gd name="T8" fmla="*/ 0 w 2"/>
                <a:gd name="T9" fmla="*/ 58 h 58"/>
                <a:gd name="T10" fmla="*/ 0 60000 65536"/>
                <a:gd name="T11" fmla="*/ 0 60000 65536"/>
                <a:gd name="T12" fmla="*/ 0 60000 65536"/>
                <a:gd name="T13" fmla="*/ 0 60000 65536"/>
                <a:gd name="T14" fmla="*/ 0 60000 65536"/>
                <a:gd name="T15" fmla="*/ 0 w 2"/>
                <a:gd name="T16" fmla="*/ 0 h 58"/>
                <a:gd name="T17" fmla="*/ 2 w 2"/>
                <a:gd name="T18" fmla="*/ 58 h 58"/>
              </a:gdLst>
              <a:ahLst/>
              <a:cxnLst>
                <a:cxn ang="T10">
                  <a:pos x="T0" y="T1"/>
                </a:cxn>
                <a:cxn ang="T11">
                  <a:pos x="T2" y="T3"/>
                </a:cxn>
                <a:cxn ang="T12">
                  <a:pos x="T4" y="T5"/>
                </a:cxn>
                <a:cxn ang="T13">
                  <a:pos x="T6" y="T7"/>
                </a:cxn>
                <a:cxn ang="T14">
                  <a:pos x="T8" y="T9"/>
                </a:cxn>
              </a:cxnLst>
              <a:rect l="T15" t="T16" r="T17" b="T18"/>
              <a:pathLst>
                <a:path w="2" h="58">
                  <a:moveTo>
                    <a:pt x="0" y="0"/>
                  </a:moveTo>
                  <a:lnTo>
                    <a:pt x="2" y="12"/>
                  </a:lnTo>
                  <a:lnTo>
                    <a:pt x="2" y="19"/>
                  </a:lnTo>
                  <a:lnTo>
                    <a:pt x="2" y="40"/>
                  </a:lnTo>
                  <a:lnTo>
                    <a:pt x="0"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66" name="Freeform 872"/>
            <p:cNvSpPr>
              <a:spLocks/>
            </p:cNvSpPr>
            <p:nvPr/>
          </p:nvSpPr>
          <p:spPr bwMode="auto">
            <a:xfrm>
              <a:off x="4160" y="2335"/>
              <a:ext cx="5" cy="58"/>
            </a:xfrm>
            <a:custGeom>
              <a:avLst/>
              <a:gdLst>
                <a:gd name="T0" fmla="*/ 5 w 5"/>
                <a:gd name="T1" fmla="*/ 0 h 58"/>
                <a:gd name="T2" fmla="*/ 2 w 5"/>
                <a:gd name="T3" fmla="*/ 15 h 58"/>
                <a:gd name="T4" fmla="*/ 0 w 5"/>
                <a:gd name="T5" fmla="*/ 27 h 58"/>
                <a:gd name="T6" fmla="*/ 2 w 5"/>
                <a:gd name="T7" fmla="*/ 44 h 58"/>
                <a:gd name="T8" fmla="*/ 5 w 5"/>
                <a:gd name="T9" fmla="*/ 58 h 58"/>
                <a:gd name="T10" fmla="*/ 0 60000 65536"/>
                <a:gd name="T11" fmla="*/ 0 60000 65536"/>
                <a:gd name="T12" fmla="*/ 0 60000 65536"/>
                <a:gd name="T13" fmla="*/ 0 60000 65536"/>
                <a:gd name="T14" fmla="*/ 0 60000 65536"/>
                <a:gd name="T15" fmla="*/ 0 w 5"/>
                <a:gd name="T16" fmla="*/ 0 h 58"/>
                <a:gd name="T17" fmla="*/ 5 w 5"/>
                <a:gd name="T18" fmla="*/ 58 h 58"/>
              </a:gdLst>
              <a:ahLst/>
              <a:cxnLst>
                <a:cxn ang="T10">
                  <a:pos x="T0" y="T1"/>
                </a:cxn>
                <a:cxn ang="T11">
                  <a:pos x="T2" y="T3"/>
                </a:cxn>
                <a:cxn ang="T12">
                  <a:pos x="T4" y="T5"/>
                </a:cxn>
                <a:cxn ang="T13">
                  <a:pos x="T6" y="T7"/>
                </a:cxn>
                <a:cxn ang="T14">
                  <a:pos x="T8" y="T9"/>
                </a:cxn>
              </a:cxnLst>
              <a:rect l="T15" t="T16" r="T17" b="T18"/>
              <a:pathLst>
                <a:path w="5" h="58">
                  <a:moveTo>
                    <a:pt x="5" y="0"/>
                  </a:moveTo>
                  <a:lnTo>
                    <a:pt x="2" y="15"/>
                  </a:lnTo>
                  <a:lnTo>
                    <a:pt x="0" y="27"/>
                  </a:lnTo>
                  <a:lnTo>
                    <a:pt x="2" y="44"/>
                  </a:lnTo>
                  <a:lnTo>
                    <a:pt x="5"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67" name="Freeform 873"/>
            <p:cNvSpPr>
              <a:spLocks/>
            </p:cNvSpPr>
            <p:nvPr/>
          </p:nvSpPr>
          <p:spPr bwMode="auto">
            <a:xfrm>
              <a:off x="4165" y="2260"/>
              <a:ext cx="45" cy="75"/>
            </a:xfrm>
            <a:custGeom>
              <a:avLst/>
              <a:gdLst>
                <a:gd name="T0" fmla="*/ 45 w 45"/>
                <a:gd name="T1" fmla="*/ 0 h 75"/>
                <a:gd name="T2" fmla="*/ 33 w 45"/>
                <a:gd name="T3" fmla="*/ 27 h 75"/>
                <a:gd name="T4" fmla="*/ 24 w 45"/>
                <a:gd name="T5" fmla="*/ 48 h 75"/>
                <a:gd name="T6" fmla="*/ 18 w 45"/>
                <a:gd name="T7" fmla="*/ 56 h 75"/>
                <a:gd name="T8" fmla="*/ 10 w 45"/>
                <a:gd name="T9" fmla="*/ 62 h 75"/>
                <a:gd name="T10" fmla="*/ 2 w 45"/>
                <a:gd name="T11" fmla="*/ 67 h 75"/>
                <a:gd name="T12" fmla="*/ 0 w 45"/>
                <a:gd name="T13" fmla="*/ 75 h 75"/>
                <a:gd name="T14" fmla="*/ 0 60000 65536"/>
                <a:gd name="T15" fmla="*/ 0 60000 65536"/>
                <a:gd name="T16" fmla="*/ 0 60000 65536"/>
                <a:gd name="T17" fmla="*/ 0 60000 65536"/>
                <a:gd name="T18" fmla="*/ 0 60000 65536"/>
                <a:gd name="T19" fmla="*/ 0 60000 65536"/>
                <a:gd name="T20" fmla="*/ 0 60000 65536"/>
                <a:gd name="T21" fmla="*/ 0 w 45"/>
                <a:gd name="T22" fmla="*/ 0 h 75"/>
                <a:gd name="T23" fmla="*/ 45 w 45"/>
                <a:gd name="T24" fmla="*/ 75 h 7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75">
                  <a:moveTo>
                    <a:pt x="45" y="0"/>
                  </a:moveTo>
                  <a:lnTo>
                    <a:pt x="33" y="27"/>
                  </a:lnTo>
                  <a:lnTo>
                    <a:pt x="24" y="48"/>
                  </a:lnTo>
                  <a:lnTo>
                    <a:pt x="18" y="56"/>
                  </a:lnTo>
                  <a:lnTo>
                    <a:pt x="10" y="62"/>
                  </a:lnTo>
                  <a:lnTo>
                    <a:pt x="2"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68" name="Freeform 874"/>
            <p:cNvSpPr>
              <a:spLocks/>
            </p:cNvSpPr>
            <p:nvPr/>
          </p:nvSpPr>
          <p:spPr bwMode="auto">
            <a:xfrm>
              <a:off x="3925" y="2377"/>
              <a:ext cx="56" cy="62"/>
            </a:xfrm>
            <a:custGeom>
              <a:avLst/>
              <a:gdLst>
                <a:gd name="T0" fmla="*/ 52 w 56"/>
                <a:gd name="T1" fmla="*/ 45 h 62"/>
                <a:gd name="T2" fmla="*/ 46 w 56"/>
                <a:gd name="T3" fmla="*/ 54 h 62"/>
                <a:gd name="T4" fmla="*/ 40 w 56"/>
                <a:gd name="T5" fmla="*/ 58 h 62"/>
                <a:gd name="T6" fmla="*/ 27 w 56"/>
                <a:gd name="T7" fmla="*/ 62 h 62"/>
                <a:gd name="T8" fmla="*/ 15 w 56"/>
                <a:gd name="T9" fmla="*/ 58 h 62"/>
                <a:gd name="T10" fmla="*/ 6 w 56"/>
                <a:gd name="T11" fmla="*/ 45 h 62"/>
                <a:gd name="T12" fmla="*/ 2 w 56"/>
                <a:gd name="T13" fmla="*/ 33 h 62"/>
                <a:gd name="T14" fmla="*/ 0 w 56"/>
                <a:gd name="T15" fmla="*/ 18 h 62"/>
                <a:gd name="T16" fmla="*/ 4 w 56"/>
                <a:gd name="T17" fmla="*/ 8 h 62"/>
                <a:gd name="T18" fmla="*/ 15 w 56"/>
                <a:gd name="T19" fmla="*/ 2 h 62"/>
                <a:gd name="T20" fmla="*/ 25 w 56"/>
                <a:gd name="T21" fmla="*/ 0 h 62"/>
                <a:gd name="T22" fmla="*/ 40 w 56"/>
                <a:gd name="T23" fmla="*/ 0 h 62"/>
                <a:gd name="T24" fmla="*/ 52 w 56"/>
                <a:gd name="T25" fmla="*/ 6 h 62"/>
                <a:gd name="T26" fmla="*/ 56 w 56"/>
                <a:gd name="T27" fmla="*/ 18 h 62"/>
                <a:gd name="T28" fmla="*/ 56 w 56"/>
                <a:gd name="T29" fmla="*/ 29 h 62"/>
                <a:gd name="T30" fmla="*/ 54 w 56"/>
                <a:gd name="T31" fmla="*/ 39 h 62"/>
                <a:gd name="T32" fmla="*/ 52 w 56"/>
                <a:gd name="T33" fmla="*/ 45 h 62"/>
                <a:gd name="T34" fmla="*/ 50 w 56"/>
                <a:gd name="T35" fmla="*/ 48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2" y="45"/>
                  </a:moveTo>
                  <a:lnTo>
                    <a:pt x="46" y="54"/>
                  </a:lnTo>
                  <a:lnTo>
                    <a:pt x="40" y="58"/>
                  </a:lnTo>
                  <a:lnTo>
                    <a:pt x="27" y="62"/>
                  </a:lnTo>
                  <a:lnTo>
                    <a:pt x="15" y="58"/>
                  </a:lnTo>
                  <a:lnTo>
                    <a:pt x="6" y="45"/>
                  </a:lnTo>
                  <a:lnTo>
                    <a:pt x="2" y="33"/>
                  </a:lnTo>
                  <a:lnTo>
                    <a:pt x="0" y="18"/>
                  </a:lnTo>
                  <a:lnTo>
                    <a:pt x="4" y="8"/>
                  </a:lnTo>
                  <a:lnTo>
                    <a:pt x="15" y="2"/>
                  </a:lnTo>
                  <a:lnTo>
                    <a:pt x="25" y="0"/>
                  </a:lnTo>
                  <a:lnTo>
                    <a:pt x="40" y="0"/>
                  </a:lnTo>
                  <a:lnTo>
                    <a:pt x="52" y="6"/>
                  </a:lnTo>
                  <a:lnTo>
                    <a:pt x="56" y="18"/>
                  </a:lnTo>
                  <a:lnTo>
                    <a:pt x="56" y="29"/>
                  </a:lnTo>
                  <a:lnTo>
                    <a:pt x="54" y="39"/>
                  </a:lnTo>
                  <a:lnTo>
                    <a:pt x="52" y="45"/>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69" name="Freeform 875"/>
            <p:cNvSpPr>
              <a:spLocks/>
            </p:cNvSpPr>
            <p:nvPr/>
          </p:nvSpPr>
          <p:spPr bwMode="auto">
            <a:xfrm>
              <a:off x="3921" y="2481"/>
              <a:ext cx="62" cy="62"/>
            </a:xfrm>
            <a:custGeom>
              <a:avLst/>
              <a:gdLst>
                <a:gd name="T0" fmla="*/ 29 w 62"/>
                <a:gd name="T1" fmla="*/ 62 h 62"/>
                <a:gd name="T2" fmla="*/ 37 w 62"/>
                <a:gd name="T3" fmla="*/ 62 h 62"/>
                <a:gd name="T4" fmla="*/ 43 w 62"/>
                <a:gd name="T5" fmla="*/ 60 h 62"/>
                <a:gd name="T6" fmla="*/ 50 w 62"/>
                <a:gd name="T7" fmla="*/ 52 h 62"/>
                <a:gd name="T8" fmla="*/ 56 w 62"/>
                <a:gd name="T9" fmla="*/ 45 h 62"/>
                <a:gd name="T10" fmla="*/ 62 w 62"/>
                <a:gd name="T11" fmla="*/ 29 h 62"/>
                <a:gd name="T12" fmla="*/ 62 w 62"/>
                <a:gd name="T13" fmla="*/ 20 h 62"/>
                <a:gd name="T14" fmla="*/ 54 w 62"/>
                <a:gd name="T15" fmla="*/ 6 h 62"/>
                <a:gd name="T16" fmla="*/ 43 w 62"/>
                <a:gd name="T17" fmla="*/ 0 h 62"/>
                <a:gd name="T18" fmla="*/ 29 w 62"/>
                <a:gd name="T19" fmla="*/ 2 h 62"/>
                <a:gd name="T20" fmla="*/ 19 w 62"/>
                <a:gd name="T21" fmla="*/ 8 h 62"/>
                <a:gd name="T22" fmla="*/ 6 w 62"/>
                <a:gd name="T23" fmla="*/ 14 h 62"/>
                <a:gd name="T24" fmla="*/ 0 w 62"/>
                <a:gd name="T25" fmla="*/ 23 h 62"/>
                <a:gd name="T26" fmla="*/ 0 w 62"/>
                <a:gd name="T27" fmla="*/ 37 h 62"/>
                <a:gd name="T28" fmla="*/ 4 w 62"/>
                <a:gd name="T29" fmla="*/ 46 h 62"/>
                <a:gd name="T30" fmla="*/ 14 w 62"/>
                <a:gd name="T31" fmla="*/ 52 h 62"/>
                <a:gd name="T32" fmla="*/ 21 w 62"/>
                <a:gd name="T33" fmla="*/ 56 h 62"/>
                <a:gd name="T34" fmla="*/ 29 w 62"/>
                <a:gd name="T35" fmla="*/ 62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2"/>
                <a:gd name="T55" fmla="*/ 0 h 62"/>
                <a:gd name="T56" fmla="*/ 62 w 62"/>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2" h="62">
                  <a:moveTo>
                    <a:pt x="29" y="62"/>
                  </a:moveTo>
                  <a:lnTo>
                    <a:pt x="37" y="62"/>
                  </a:lnTo>
                  <a:lnTo>
                    <a:pt x="43" y="60"/>
                  </a:lnTo>
                  <a:lnTo>
                    <a:pt x="50" y="52"/>
                  </a:lnTo>
                  <a:lnTo>
                    <a:pt x="56" y="45"/>
                  </a:lnTo>
                  <a:lnTo>
                    <a:pt x="62" y="29"/>
                  </a:lnTo>
                  <a:lnTo>
                    <a:pt x="62" y="20"/>
                  </a:lnTo>
                  <a:lnTo>
                    <a:pt x="54" y="6"/>
                  </a:lnTo>
                  <a:lnTo>
                    <a:pt x="43" y="0"/>
                  </a:lnTo>
                  <a:lnTo>
                    <a:pt x="29" y="2"/>
                  </a:lnTo>
                  <a:lnTo>
                    <a:pt x="19" y="8"/>
                  </a:lnTo>
                  <a:lnTo>
                    <a:pt x="6" y="14"/>
                  </a:lnTo>
                  <a:lnTo>
                    <a:pt x="0" y="23"/>
                  </a:lnTo>
                  <a:lnTo>
                    <a:pt x="0" y="37"/>
                  </a:lnTo>
                  <a:lnTo>
                    <a:pt x="4" y="46"/>
                  </a:lnTo>
                  <a:lnTo>
                    <a:pt x="14" y="52"/>
                  </a:lnTo>
                  <a:lnTo>
                    <a:pt x="21" y="56"/>
                  </a:lnTo>
                  <a:lnTo>
                    <a:pt x="29" y="62"/>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70" name="Freeform 876"/>
            <p:cNvSpPr>
              <a:spLocks/>
            </p:cNvSpPr>
            <p:nvPr/>
          </p:nvSpPr>
          <p:spPr bwMode="auto">
            <a:xfrm>
              <a:off x="3663" y="2452"/>
              <a:ext cx="197" cy="10"/>
            </a:xfrm>
            <a:custGeom>
              <a:avLst/>
              <a:gdLst>
                <a:gd name="T0" fmla="*/ 197 w 197"/>
                <a:gd name="T1" fmla="*/ 6 h 10"/>
                <a:gd name="T2" fmla="*/ 183 w 197"/>
                <a:gd name="T3" fmla="*/ 10 h 10"/>
                <a:gd name="T4" fmla="*/ 174 w 197"/>
                <a:gd name="T5" fmla="*/ 10 h 10"/>
                <a:gd name="T6" fmla="*/ 158 w 197"/>
                <a:gd name="T7" fmla="*/ 8 h 10"/>
                <a:gd name="T8" fmla="*/ 145 w 197"/>
                <a:gd name="T9" fmla="*/ 6 h 10"/>
                <a:gd name="T10" fmla="*/ 133 w 197"/>
                <a:gd name="T11" fmla="*/ 2 h 10"/>
                <a:gd name="T12" fmla="*/ 124 w 197"/>
                <a:gd name="T13" fmla="*/ 0 h 10"/>
                <a:gd name="T14" fmla="*/ 114 w 197"/>
                <a:gd name="T15" fmla="*/ 2 h 10"/>
                <a:gd name="T16" fmla="*/ 104 w 197"/>
                <a:gd name="T17" fmla="*/ 4 h 10"/>
                <a:gd name="T18" fmla="*/ 91 w 197"/>
                <a:gd name="T19" fmla="*/ 6 h 10"/>
                <a:gd name="T20" fmla="*/ 74 w 197"/>
                <a:gd name="T21" fmla="*/ 6 h 10"/>
                <a:gd name="T22" fmla="*/ 60 w 197"/>
                <a:gd name="T23" fmla="*/ 4 h 10"/>
                <a:gd name="T24" fmla="*/ 27 w 197"/>
                <a:gd name="T25" fmla="*/ 4 h 10"/>
                <a:gd name="T26" fmla="*/ 0 w 197"/>
                <a:gd name="T27" fmla="*/ 6 h 1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7"/>
                <a:gd name="T43" fmla="*/ 0 h 10"/>
                <a:gd name="T44" fmla="*/ 197 w 197"/>
                <a:gd name="T45" fmla="*/ 10 h 1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7" h="10">
                  <a:moveTo>
                    <a:pt x="197" y="6"/>
                  </a:moveTo>
                  <a:lnTo>
                    <a:pt x="183" y="10"/>
                  </a:lnTo>
                  <a:lnTo>
                    <a:pt x="174" y="10"/>
                  </a:lnTo>
                  <a:lnTo>
                    <a:pt x="158" y="8"/>
                  </a:lnTo>
                  <a:lnTo>
                    <a:pt x="145" y="6"/>
                  </a:lnTo>
                  <a:lnTo>
                    <a:pt x="133" y="2"/>
                  </a:lnTo>
                  <a:lnTo>
                    <a:pt x="124" y="0"/>
                  </a:lnTo>
                  <a:lnTo>
                    <a:pt x="114" y="2"/>
                  </a:lnTo>
                  <a:lnTo>
                    <a:pt x="104" y="4"/>
                  </a:lnTo>
                  <a:lnTo>
                    <a:pt x="91" y="6"/>
                  </a:lnTo>
                  <a:lnTo>
                    <a:pt x="74" y="6"/>
                  </a:lnTo>
                  <a:lnTo>
                    <a:pt x="60" y="4"/>
                  </a:lnTo>
                  <a:lnTo>
                    <a:pt x="27" y="4"/>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71" name="Freeform 877"/>
            <p:cNvSpPr>
              <a:spLocks/>
            </p:cNvSpPr>
            <p:nvPr/>
          </p:nvSpPr>
          <p:spPr bwMode="auto">
            <a:xfrm>
              <a:off x="3769" y="2312"/>
              <a:ext cx="94" cy="13"/>
            </a:xfrm>
            <a:custGeom>
              <a:avLst/>
              <a:gdLst>
                <a:gd name="T0" fmla="*/ 94 w 94"/>
                <a:gd name="T1" fmla="*/ 4 h 13"/>
                <a:gd name="T2" fmla="*/ 79 w 94"/>
                <a:gd name="T3" fmla="*/ 4 h 13"/>
                <a:gd name="T4" fmla="*/ 64 w 94"/>
                <a:gd name="T5" fmla="*/ 0 h 13"/>
                <a:gd name="T6" fmla="*/ 44 w 94"/>
                <a:gd name="T7" fmla="*/ 0 h 13"/>
                <a:gd name="T8" fmla="*/ 39 w 94"/>
                <a:gd name="T9" fmla="*/ 0 h 13"/>
                <a:gd name="T10" fmla="*/ 33 w 94"/>
                <a:gd name="T11" fmla="*/ 6 h 13"/>
                <a:gd name="T12" fmla="*/ 27 w 94"/>
                <a:gd name="T13" fmla="*/ 10 h 13"/>
                <a:gd name="T14" fmla="*/ 12 w 94"/>
                <a:gd name="T15" fmla="*/ 13 h 13"/>
                <a:gd name="T16" fmla="*/ 0 w 94"/>
                <a:gd name="T17" fmla="*/ 12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4"/>
                <a:gd name="T28" fmla="*/ 0 h 13"/>
                <a:gd name="T29" fmla="*/ 94 w 9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4" h="13">
                  <a:moveTo>
                    <a:pt x="94" y="4"/>
                  </a:moveTo>
                  <a:lnTo>
                    <a:pt x="79" y="4"/>
                  </a:lnTo>
                  <a:lnTo>
                    <a:pt x="64" y="0"/>
                  </a:lnTo>
                  <a:lnTo>
                    <a:pt x="44" y="0"/>
                  </a:lnTo>
                  <a:lnTo>
                    <a:pt x="39" y="0"/>
                  </a:lnTo>
                  <a:lnTo>
                    <a:pt x="33" y="6"/>
                  </a:lnTo>
                  <a:lnTo>
                    <a:pt x="27" y="10"/>
                  </a:lnTo>
                  <a:lnTo>
                    <a:pt x="12" y="13"/>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72" name="Freeform 878"/>
            <p:cNvSpPr>
              <a:spLocks/>
            </p:cNvSpPr>
            <p:nvPr/>
          </p:nvSpPr>
          <p:spPr bwMode="auto">
            <a:xfrm>
              <a:off x="3663" y="2310"/>
              <a:ext cx="64" cy="4"/>
            </a:xfrm>
            <a:custGeom>
              <a:avLst/>
              <a:gdLst>
                <a:gd name="T0" fmla="*/ 64 w 64"/>
                <a:gd name="T1" fmla="*/ 0 h 4"/>
                <a:gd name="T2" fmla="*/ 47 w 64"/>
                <a:gd name="T3" fmla="*/ 2 h 4"/>
                <a:gd name="T4" fmla="*/ 33 w 64"/>
                <a:gd name="T5" fmla="*/ 4 h 4"/>
                <a:gd name="T6" fmla="*/ 14 w 64"/>
                <a:gd name="T7" fmla="*/ 2 h 4"/>
                <a:gd name="T8" fmla="*/ 0 w 64"/>
                <a:gd name="T9" fmla="*/ 2 h 4"/>
                <a:gd name="T10" fmla="*/ 0 60000 65536"/>
                <a:gd name="T11" fmla="*/ 0 60000 65536"/>
                <a:gd name="T12" fmla="*/ 0 60000 65536"/>
                <a:gd name="T13" fmla="*/ 0 60000 65536"/>
                <a:gd name="T14" fmla="*/ 0 60000 65536"/>
                <a:gd name="T15" fmla="*/ 0 w 64"/>
                <a:gd name="T16" fmla="*/ 0 h 4"/>
                <a:gd name="T17" fmla="*/ 64 w 64"/>
                <a:gd name="T18" fmla="*/ 4 h 4"/>
              </a:gdLst>
              <a:ahLst/>
              <a:cxnLst>
                <a:cxn ang="T10">
                  <a:pos x="T0" y="T1"/>
                </a:cxn>
                <a:cxn ang="T11">
                  <a:pos x="T2" y="T3"/>
                </a:cxn>
                <a:cxn ang="T12">
                  <a:pos x="T4" y="T5"/>
                </a:cxn>
                <a:cxn ang="T13">
                  <a:pos x="T6" y="T7"/>
                </a:cxn>
                <a:cxn ang="T14">
                  <a:pos x="T8" y="T9"/>
                </a:cxn>
              </a:cxnLst>
              <a:rect l="T15" t="T16" r="T17" b="T18"/>
              <a:pathLst>
                <a:path w="64" h="4">
                  <a:moveTo>
                    <a:pt x="64" y="0"/>
                  </a:moveTo>
                  <a:lnTo>
                    <a:pt x="47" y="2"/>
                  </a:lnTo>
                  <a:lnTo>
                    <a:pt x="33" y="4"/>
                  </a:lnTo>
                  <a:lnTo>
                    <a:pt x="14" y="2"/>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73" name="Line 879"/>
            <p:cNvSpPr>
              <a:spLocks noChangeShapeType="1"/>
            </p:cNvSpPr>
            <p:nvPr/>
          </p:nvSpPr>
          <p:spPr bwMode="auto">
            <a:xfrm>
              <a:off x="3754" y="2310"/>
              <a:ext cx="1" cy="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74" name="Freeform 880"/>
            <p:cNvSpPr>
              <a:spLocks/>
            </p:cNvSpPr>
            <p:nvPr/>
          </p:nvSpPr>
          <p:spPr bwMode="auto">
            <a:xfrm>
              <a:off x="3756" y="2310"/>
              <a:ext cx="48" cy="6"/>
            </a:xfrm>
            <a:custGeom>
              <a:avLst/>
              <a:gdLst>
                <a:gd name="T0" fmla="*/ 48 w 48"/>
                <a:gd name="T1" fmla="*/ 0 h 6"/>
                <a:gd name="T2" fmla="*/ 34 w 48"/>
                <a:gd name="T3" fmla="*/ 4 h 6"/>
                <a:gd name="T4" fmla="*/ 25 w 48"/>
                <a:gd name="T5" fmla="*/ 6 h 6"/>
                <a:gd name="T6" fmla="*/ 15 w 48"/>
                <a:gd name="T7" fmla="*/ 4 h 6"/>
                <a:gd name="T8" fmla="*/ 7 w 48"/>
                <a:gd name="T9" fmla="*/ 2 h 6"/>
                <a:gd name="T10" fmla="*/ 4 w 48"/>
                <a:gd name="T11" fmla="*/ 0 h 6"/>
                <a:gd name="T12" fmla="*/ 0 w 48"/>
                <a:gd name="T13" fmla="*/ 0 h 6"/>
                <a:gd name="T14" fmla="*/ 0 60000 65536"/>
                <a:gd name="T15" fmla="*/ 0 60000 65536"/>
                <a:gd name="T16" fmla="*/ 0 60000 65536"/>
                <a:gd name="T17" fmla="*/ 0 60000 65536"/>
                <a:gd name="T18" fmla="*/ 0 60000 65536"/>
                <a:gd name="T19" fmla="*/ 0 60000 65536"/>
                <a:gd name="T20" fmla="*/ 0 60000 65536"/>
                <a:gd name="T21" fmla="*/ 0 w 48"/>
                <a:gd name="T22" fmla="*/ 0 h 6"/>
                <a:gd name="T23" fmla="*/ 48 w 48"/>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6">
                  <a:moveTo>
                    <a:pt x="48" y="0"/>
                  </a:moveTo>
                  <a:lnTo>
                    <a:pt x="34" y="4"/>
                  </a:lnTo>
                  <a:lnTo>
                    <a:pt x="25" y="6"/>
                  </a:lnTo>
                  <a:lnTo>
                    <a:pt x="15" y="4"/>
                  </a:lnTo>
                  <a:lnTo>
                    <a:pt x="7" y="2"/>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75" name="Freeform 881"/>
            <p:cNvSpPr>
              <a:spLocks/>
            </p:cNvSpPr>
            <p:nvPr/>
          </p:nvSpPr>
          <p:spPr bwMode="auto">
            <a:xfrm>
              <a:off x="3727" y="2310"/>
              <a:ext cx="42" cy="14"/>
            </a:xfrm>
            <a:custGeom>
              <a:avLst/>
              <a:gdLst>
                <a:gd name="T0" fmla="*/ 42 w 42"/>
                <a:gd name="T1" fmla="*/ 14 h 14"/>
                <a:gd name="T2" fmla="*/ 33 w 42"/>
                <a:gd name="T3" fmla="*/ 8 h 14"/>
                <a:gd name="T4" fmla="*/ 29 w 42"/>
                <a:gd name="T5" fmla="*/ 0 h 14"/>
                <a:gd name="T6" fmla="*/ 27 w 42"/>
                <a:gd name="T7" fmla="*/ 0 h 14"/>
                <a:gd name="T8" fmla="*/ 11 w 42"/>
                <a:gd name="T9" fmla="*/ 0 h 14"/>
                <a:gd name="T10" fmla="*/ 0 w 42"/>
                <a:gd name="T11" fmla="*/ 0 h 14"/>
                <a:gd name="T12" fmla="*/ 0 60000 65536"/>
                <a:gd name="T13" fmla="*/ 0 60000 65536"/>
                <a:gd name="T14" fmla="*/ 0 60000 65536"/>
                <a:gd name="T15" fmla="*/ 0 60000 65536"/>
                <a:gd name="T16" fmla="*/ 0 60000 65536"/>
                <a:gd name="T17" fmla="*/ 0 60000 65536"/>
                <a:gd name="T18" fmla="*/ 0 w 42"/>
                <a:gd name="T19" fmla="*/ 0 h 14"/>
                <a:gd name="T20" fmla="*/ 42 w 4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42" h="14">
                  <a:moveTo>
                    <a:pt x="42" y="14"/>
                  </a:moveTo>
                  <a:lnTo>
                    <a:pt x="33" y="8"/>
                  </a:lnTo>
                  <a:lnTo>
                    <a:pt x="29" y="0"/>
                  </a:lnTo>
                  <a:lnTo>
                    <a:pt x="27" y="0"/>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76" name="Freeform 882"/>
            <p:cNvSpPr>
              <a:spLocks/>
            </p:cNvSpPr>
            <p:nvPr/>
          </p:nvSpPr>
          <p:spPr bwMode="auto">
            <a:xfrm>
              <a:off x="3638" y="2310"/>
              <a:ext cx="25" cy="148"/>
            </a:xfrm>
            <a:custGeom>
              <a:avLst/>
              <a:gdLst>
                <a:gd name="T0" fmla="*/ 24 w 25"/>
                <a:gd name="T1" fmla="*/ 0 h 148"/>
                <a:gd name="T2" fmla="*/ 20 w 25"/>
                <a:gd name="T3" fmla="*/ 2 h 148"/>
                <a:gd name="T4" fmla="*/ 18 w 25"/>
                <a:gd name="T5" fmla="*/ 6 h 148"/>
                <a:gd name="T6" fmla="*/ 14 w 25"/>
                <a:gd name="T7" fmla="*/ 19 h 148"/>
                <a:gd name="T8" fmla="*/ 12 w 25"/>
                <a:gd name="T9" fmla="*/ 29 h 148"/>
                <a:gd name="T10" fmla="*/ 12 w 25"/>
                <a:gd name="T11" fmla="*/ 29 h 148"/>
                <a:gd name="T12" fmla="*/ 8 w 25"/>
                <a:gd name="T13" fmla="*/ 46 h 148"/>
                <a:gd name="T14" fmla="*/ 4 w 25"/>
                <a:gd name="T15" fmla="*/ 62 h 148"/>
                <a:gd name="T16" fmla="*/ 0 w 25"/>
                <a:gd name="T17" fmla="*/ 85 h 148"/>
                <a:gd name="T18" fmla="*/ 0 w 25"/>
                <a:gd name="T19" fmla="*/ 102 h 148"/>
                <a:gd name="T20" fmla="*/ 8 w 25"/>
                <a:gd name="T21" fmla="*/ 117 h 148"/>
                <a:gd name="T22" fmla="*/ 16 w 25"/>
                <a:gd name="T23" fmla="*/ 129 h 148"/>
                <a:gd name="T24" fmla="*/ 16 w 25"/>
                <a:gd name="T25" fmla="*/ 139 h 148"/>
                <a:gd name="T26" fmla="*/ 18 w 25"/>
                <a:gd name="T27" fmla="*/ 146 h 148"/>
                <a:gd name="T28" fmla="*/ 22 w 25"/>
                <a:gd name="T29" fmla="*/ 148 h 148"/>
                <a:gd name="T30" fmla="*/ 25 w 25"/>
                <a:gd name="T31" fmla="*/ 148 h 14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148"/>
                <a:gd name="T50" fmla="*/ 25 w 25"/>
                <a:gd name="T51" fmla="*/ 148 h 14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148">
                  <a:moveTo>
                    <a:pt x="24" y="0"/>
                  </a:moveTo>
                  <a:lnTo>
                    <a:pt x="20" y="2"/>
                  </a:lnTo>
                  <a:lnTo>
                    <a:pt x="18" y="6"/>
                  </a:lnTo>
                  <a:lnTo>
                    <a:pt x="14" y="19"/>
                  </a:lnTo>
                  <a:lnTo>
                    <a:pt x="12" y="29"/>
                  </a:lnTo>
                  <a:lnTo>
                    <a:pt x="8" y="46"/>
                  </a:lnTo>
                  <a:lnTo>
                    <a:pt x="4" y="62"/>
                  </a:lnTo>
                  <a:lnTo>
                    <a:pt x="0" y="85"/>
                  </a:lnTo>
                  <a:lnTo>
                    <a:pt x="0" y="102"/>
                  </a:lnTo>
                  <a:lnTo>
                    <a:pt x="8" y="117"/>
                  </a:lnTo>
                  <a:lnTo>
                    <a:pt x="16" y="129"/>
                  </a:lnTo>
                  <a:lnTo>
                    <a:pt x="16" y="139"/>
                  </a:lnTo>
                  <a:lnTo>
                    <a:pt x="18" y="146"/>
                  </a:lnTo>
                  <a:lnTo>
                    <a:pt x="22" y="148"/>
                  </a:lnTo>
                  <a:lnTo>
                    <a:pt x="25" y="1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77" name="Freeform 883"/>
            <p:cNvSpPr>
              <a:spLocks/>
            </p:cNvSpPr>
            <p:nvPr/>
          </p:nvSpPr>
          <p:spPr bwMode="auto">
            <a:xfrm>
              <a:off x="3506" y="2337"/>
              <a:ext cx="144" cy="92"/>
            </a:xfrm>
            <a:custGeom>
              <a:avLst/>
              <a:gdLst>
                <a:gd name="T0" fmla="*/ 144 w 144"/>
                <a:gd name="T1" fmla="*/ 2 h 92"/>
                <a:gd name="T2" fmla="*/ 123 w 144"/>
                <a:gd name="T3" fmla="*/ 6 h 92"/>
                <a:gd name="T4" fmla="*/ 107 w 144"/>
                <a:gd name="T5" fmla="*/ 6 h 92"/>
                <a:gd name="T6" fmla="*/ 80 w 144"/>
                <a:gd name="T7" fmla="*/ 4 h 92"/>
                <a:gd name="T8" fmla="*/ 57 w 144"/>
                <a:gd name="T9" fmla="*/ 0 h 92"/>
                <a:gd name="T10" fmla="*/ 36 w 144"/>
                <a:gd name="T11" fmla="*/ 0 h 92"/>
                <a:gd name="T12" fmla="*/ 19 w 144"/>
                <a:gd name="T13" fmla="*/ 2 h 92"/>
                <a:gd name="T14" fmla="*/ 11 w 144"/>
                <a:gd name="T15" fmla="*/ 8 h 92"/>
                <a:gd name="T16" fmla="*/ 5 w 144"/>
                <a:gd name="T17" fmla="*/ 15 h 92"/>
                <a:gd name="T18" fmla="*/ 0 w 144"/>
                <a:gd name="T19" fmla="*/ 29 h 92"/>
                <a:gd name="T20" fmla="*/ 0 w 144"/>
                <a:gd name="T21" fmla="*/ 40 h 92"/>
                <a:gd name="T22" fmla="*/ 0 w 144"/>
                <a:gd name="T23" fmla="*/ 58 h 92"/>
                <a:gd name="T24" fmla="*/ 4 w 144"/>
                <a:gd name="T25" fmla="*/ 71 h 92"/>
                <a:gd name="T26" fmla="*/ 7 w 144"/>
                <a:gd name="T27" fmla="*/ 81 h 92"/>
                <a:gd name="T28" fmla="*/ 13 w 144"/>
                <a:gd name="T29" fmla="*/ 87 h 92"/>
                <a:gd name="T30" fmla="*/ 15 w 144"/>
                <a:gd name="T31" fmla="*/ 90 h 92"/>
                <a:gd name="T32" fmla="*/ 19 w 144"/>
                <a:gd name="T33" fmla="*/ 92 h 92"/>
                <a:gd name="T34" fmla="*/ 36 w 144"/>
                <a:gd name="T35" fmla="*/ 90 h 92"/>
                <a:gd name="T36" fmla="*/ 50 w 144"/>
                <a:gd name="T37" fmla="*/ 88 h 92"/>
                <a:gd name="T38" fmla="*/ 75 w 144"/>
                <a:gd name="T39" fmla="*/ 90 h 92"/>
                <a:gd name="T40" fmla="*/ 96 w 144"/>
                <a:gd name="T41" fmla="*/ 92 h 92"/>
                <a:gd name="T42" fmla="*/ 121 w 144"/>
                <a:gd name="T43" fmla="*/ 92 h 92"/>
                <a:gd name="T44" fmla="*/ 140 w 144"/>
                <a:gd name="T45" fmla="*/ 90 h 9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92"/>
                <a:gd name="T71" fmla="*/ 144 w 144"/>
                <a:gd name="T72" fmla="*/ 92 h 9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92">
                  <a:moveTo>
                    <a:pt x="144" y="2"/>
                  </a:moveTo>
                  <a:lnTo>
                    <a:pt x="123" y="6"/>
                  </a:lnTo>
                  <a:lnTo>
                    <a:pt x="107" y="6"/>
                  </a:lnTo>
                  <a:lnTo>
                    <a:pt x="80" y="4"/>
                  </a:lnTo>
                  <a:lnTo>
                    <a:pt x="57" y="0"/>
                  </a:lnTo>
                  <a:lnTo>
                    <a:pt x="36" y="0"/>
                  </a:lnTo>
                  <a:lnTo>
                    <a:pt x="19" y="2"/>
                  </a:lnTo>
                  <a:lnTo>
                    <a:pt x="11" y="8"/>
                  </a:lnTo>
                  <a:lnTo>
                    <a:pt x="5" y="15"/>
                  </a:lnTo>
                  <a:lnTo>
                    <a:pt x="0" y="29"/>
                  </a:lnTo>
                  <a:lnTo>
                    <a:pt x="0" y="40"/>
                  </a:lnTo>
                  <a:lnTo>
                    <a:pt x="0" y="58"/>
                  </a:lnTo>
                  <a:lnTo>
                    <a:pt x="4" y="71"/>
                  </a:lnTo>
                  <a:lnTo>
                    <a:pt x="7" y="81"/>
                  </a:lnTo>
                  <a:lnTo>
                    <a:pt x="13" y="87"/>
                  </a:lnTo>
                  <a:lnTo>
                    <a:pt x="15" y="90"/>
                  </a:lnTo>
                  <a:lnTo>
                    <a:pt x="19" y="92"/>
                  </a:lnTo>
                  <a:lnTo>
                    <a:pt x="36" y="90"/>
                  </a:lnTo>
                  <a:lnTo>
                    <a:pt x="50" y="88"/>
                  </a:lnTo>
                  <a:lnTo>
                    <a:pt x="75" y="90"/>
                  </a:lnTo>
                  <a:lnTo>
                    <a:pt x="96" y="92"/>
                  </a:lnTo>
                  <a:lnTo>
                    <a:pt x="121" y="92"/>
                  </a:lnTo>
                  <a:lnTo>
                    <a:pt x="140" y="9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78" name="Freeform 884"/>
            <p:cNvSpPr>
              <a:spLocks/>
            </p:cNvSpPr>
            <p:nvPr/>
          </p:nvSpPr>
          <p:spPr bwMode="auto">
            <a:xfrm>
              <a:off x="4346" y="2302"/>
              <a:ext cx="54" cy="168"/>
            </a:xfrm>
            <a:custGeom>
              <a:avLst/>
              <a:gdLst>
                <a:gd name="T0" fmla="*/ 52 w 54"/>
                <a:gd name="T1" fmla="*/ 108 h 168"/>
                <a:gd name="T2" fmla="*/ 54 w 54"/>
                <a:gd name="T3" fmla="*/ 83 h 168"/>
                <a:gd name="T4" fmla="*/ 52 w 54"/>
                <a:gd name="T5" fmla="*/ 64 h 168"/>
                <a:gd name="T6" fmla="*/ 46 w 54"/>
                <a:gd name="T7" fmla="*/ 41 h 168"/>
                <a:gd name="T8" fmla="*/ 39 w 54"/>
                <a:gd name="T9" fmla="*/ 23 h 168"/>
                <a:gd name="T10" fmla="*/ 37 w 54"/>
                <a:gd name="T11" fmla="*/ 10 h 168"/>
                <a:gd name="T12" fmla="*/ 33 w 54"/>
                <a:gd name="T13" fmla="*/ 0 h 168"/>
                <a:gd name="T14" fmla="*/ 23 w 54"/>
                <a:gd name="T15" fmla="*/ 0 h 168"/>
                <a:gd name="T16" fmla="*/ 16 w 54"/>
                <a:gd name="T17" fmla="*/ 6 h 168"/>
                <a:gd name="T18" fmla="*/ 10 w 54"/>
                <a:gd name="T19" fmla="*/ 16 h 168"/>
                <a:gd name="T20" fmla="*/ 8 w 54"/>
                <a:gd name="T21" fmla="*/ 27 h 168"/>
                <a:gd name="T22" fmla="*/ 8 w 54"/>
                <a:gd name="T23" fmla="*/ 45 h 168"/>
                <a:gd name="T24" fmla="*/ 2 w 54"/>
                <a:gd name="T25" fmla="*/ 75 h 168"/>
                <a:gd name="T26" fmla="*/ 0 w 54"/>
                <a:gd name="T27" fmla="*/ 97 h 168"/>
                <a:gd name="T28" fmla="*/ 0 w 54"/>
                <a:gd name="T29" fmla="*/ 102 h 168"/>
                <a:gd name="T30" fmla="*/ 2 w 54"/>
                <a:gd name="T31" fmla="*/ 123 h 168"/>
                <a:gd name="T32" fmla="*/ 8 w 54"/>
                <a:gd name="T33" fmla="*/ 147 h 168"/>
                <a:gd name="T34" fmla="*/ 12 w 54"/>
                <a:gd name="T35" fmla="*/ 156 h 168"/>
                <a:gd name="T36" fmla="*/ 18 w 54"/>
                <a:gd name="T37" fmla="*/ 164 h 168"/>
                <a:gd name="T38" fmla="*/ 21 w 54"/>
                <a:gd name="T39" fmla="*/ 166 h 168"/>
                <a:gd name="T40" fmla="*/ 23 w 54"/>
                <a:gd name="T41" fmla="*/ 168 h 168"/>
                <a:gd name="T42" fmla="*/ 29 w 54"/>
                <a:gd name="T43" fmla="*/ 168 h 168"/>
                <a:gd name="T44" fmla="*/ 31 w 54"/>
                <a:gd name="T45" fmla="*/ 164 h 168"/>
                <a:gd name="T46" fmla="*/ 37 w 54"/>
                <a:gd name="T47" fmla="*/ 152 h 168"/>
                <a:gd name="T48" fmla="*/ 39 w 54"/>
                <a:gd name="T49" fmla="*/ 139 h 168"/>
                <a:gd name="T50" fmla="*/ 46 w 54"/>
                <a:gd name="T51" fmla="*/ 122 h 168"/>
                <a:gd name="T52" fmla="*/ 52 w 54"/>
                <a:gd name="T53" fmla="*/ 108 h 16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4"/>
                <a:gd name="T82" fmla="*/ 0 h 168"/>
                <a:gd name="T83" fmla="*/ 54 w 54"/>
                <a:gd name="T84" fmla="*/ 168 h 16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4" h="168">
                  <a:moveTo>
                    <a:pt x="52" y="108"/>
                  </a:moveTo>
                  <a:lnTo>
                    <a:pt x="54" y="83"/>
                  </a:lnTo>
                  <a:lnTo>
                    <a:pt x="52" y="64"/>
                  </a:lnTo>
                  <a:lnTo>
                    <a:pt x="46" y="41"/>
                  </a:lnTo>
                  <a:lnTo>
                    <a:pt x="39" y="23"/>
                  </a:lnTo>
                  <a:lnTo>
                    <a:pt x="37" y="10"/>
                  </a:lnTo>
                  <a:lnTo>
                    <a:pt x="33" y="0"/>
                  </a:lnTo>
                  <a:lnTo>
                    <a:pt x="23" y="0"/>
                  </a:lnTo>
                  <a:lnTo>
                    <a:pt x="16" y="6"/>
                  </a:lnTo>
                  <a:lnTo>
                    <a:pt x="10" y="16"/>
                  </a:lnTo>
                  <a:lnTo>
                    <a:pt x="8" y="27"/>
                  </a:lnTo>
                  <a:lnTo>
                    <a:pt x="8" y="45"/>
                  </a:lnTo>
                  <a:lnTo>
                    <a:pt x="2" y="75"/>
                  </a:lnTo>
                  <a:lnTo>
                    <a:pt x="0" y="97"/>
                  </a:lnTo>
                  <a:lnTo>
                    <a:pt x="0" y="102"/>
                  </a:lnTo>
                  <a:lnTo>
                    <a:pt x="2" y="123"/>
                  </a:lnTo>
                  <a:lnTo>
                    <a:pt x="8" y="147"/>
                  </a:lnTo>
                  <a:lnTo>
                    <a:pt x="12" y="156"/>
                  </a:lnTo>
                  <a:lnTo>
                    <a:pt x="18" y="164"/>
                  </a:lnTo>
                  <a:lnTo>
                    <a:pt x="21" y="166"/>
                  </a:lnTo>
                  <a:lnTo>
                    <a:pt x="23" y="168"/>
                  </a:lnTo>
                  <a:lnTo>
                    <a:pt x="29" y="168"/>
                  </a:lnTo>
                  <a:lnTo>
                    <a:pt x="31" y="164"/>
                  </a:lnTo>
                  <a:lnTo>
                    <a:pt x="37" y="152"/>
                  </a:lnTo>
                  <a:lnTo>
                    <a:pt x="39" y="139"/>
                  </a:lnTo>
                  <a:lnTo>
                    <a:pt x="46" y="122"/>
                  </a:lnTo>
                  <a:lnTo>
                    <a:pt x="52" y="10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79" name="Freeform 885"/>
            <p:cNvSpPr>
              <a:spLocks/>
            </p:cNvSpPr>
            <p:nvPr/>
          </p:nvSpPr>
          <p:spPr bwMode="auto">
            <a:xfrm>
              <a:off x="4210" y="2195"/>
              <a:ext cx="56" cy="65"/>
            </a:xfrm>
            <a:custGeom>
              <a:avLst/>
              <a:gdLst>
                <a:gd name="T0" fmla="*/ 56 w 56"/>
                <a:gd name="T1" fmla="*/ 0 h 65"/>
                <a:gd name="T2" fmla="*/ 42 w 56"/>
                <a:gd name="T3" fmla="*/ 19 h 65"/>
                <a:gd name="T4" fmla="*/ 25 w 56"/>
                <a:gd name="T5" fmla="*/ 36 h 65"/>
                <a:gd name="T6" fmla="*/ 2 w 56"/>
                <a:gd name="T7" fmla="*/ 63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6"/>
                  </a:lnTo>
                  <a:lnTo>
                    <a:pt x="2" y="63"/>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80" name="Freeform 886"/>
            <p:cNvSpPr>
              <a:spLocks/>
            </p:cNvSpPr>
            <p:nvPr/>
          </p:nvSpPr>
          <p:spPr bwMode="auto">
            <a:xfrm>
              <a:off x="3894" y="2208"/>
              <a:ext cx="43" cy="75"/>
            </a:xfrm>
            <a:custGeom>
              <a:avLst/>
              <a:gdLst>
                <a:gd name="T0" fmla="*/ 0 w 43"/>
                <a:gd name="T1" fmla="*/ 75 h 75"/>
                <a:gd name="T2" fmla="*/ 25 w 43"/>
                <a:gd name="T3" fmla="*/ 35 h 75"/>
                <a:gd name="T4" fmla="*/ 43 w 43"/>
                <a:gd name="T5" fmla="*/ 0 h 75"/>
                <a:gd name="T6" fmla="*/ 0 60000 65536"/>
                <a:gd name="T7" fmla="*/ 0 60000 65536"/>
                <a:gd name="T8" fmla="*/ 0 60000 65536"/>
                <a:gd name="T9" fmla="*/ 0 w 43"/>
                <a:gd name="T10" fmla="*/ 0 h 75"/>
                <a:gd name="T11" fmla="*/ 43 w 43"/>
                <a:gd name="T12" fmla="*/ 75 h 75"/>
              </a:gdLst>
              <a:ahLst/>
              <a:cxnLst>
                <a:cxn ang="T6">
                  <a:pos x="T0" y="T1"/>
                </a:cxn>
                <a:cxn ang="T7">
                  <a:pos x="T2" y="T3"/>
                </a:cxn>
                <a:cxn ang="T8">
                  <a:pos x="T4" y="T5"/>
                </a:cxn>
              </a:cxnLst>
              <a:rect l="T9" t="T10" r="T11" b="T12"/>
              <a:pathLst>
                <a:path w="43" h="75">
                  <a:moveTo>
                    <a:pt x="0" y="75"/>
                  </a:moveTo>
                  <a:lnTo>
                    <a:pt x="25" y="35"/>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81" name="Freeform 887"/>
            <p:cNvSpPr>
              <a:spLocks/>
            </p:cNvSpPr>
            <p:nvPr/>
          </p:nvSpPr>
          <p:spPr bwMode="auto">
            <a:xfrm>
              <a:off x="3863" y="2310"/>
              <a:ext cx="14" cy="6"/>
            </a:xfrm>
            <a:custGeom>
              <a:avLst/>
              <a:gdLst>
                <a:gd name="T0" fmla="*/ 14 w 14"/>
                <a:gd name="T1" fmla="*/ 0 h 6"/>
                <a:gd name="T2" fmla="*/ 12 w 14"/>
                <a:gd name="T3" fmla="*/ 0 h 6"/>
                <a:gd name="T4" fmla="*/ 6 w 14"/>
                <a:gd name="T5" fmla="*/ 2 h 6"/>
                <a:gd name="T6" fmla="*/ 0 w 14"/>
                <a:gd name="T7" fmla="*/ 6 h 6"/>
                <a:gd name="T8" fmla="*/ 0 60000 65536"/>
                <a:gd name="T9" fmla="*/ 0 60000 65536"/>
                <a:gd name="T10" fmla="*/ 0 60000 65536"/>
                <a:gd name="T11" fmla="*/ 0 60000 65536"/>
                <a:gd name="T12" fmla="*/ 0 w 14"/>
                <a:gd name="T13" fmla="*/ 0 h 6"/>
                <a:gd name="T14" fmla="*/ 14 w 14"/>
                <a:gd name="T15" fmla="*/ 6 h 6"/>
              </a:gdLst>
              <a:ahLst/>
              <a:cxnLst>
                <a:cxn ang="T8">
                  <a:pos x="T0" y="T1"/>
                </a:cxn>
                <a:cxn ang="T9">
                  <a:pos x="T2" y="T3"/>
                </a:cxn>
                <a:cxn ang="T10">
                  <a:pos x="T4" y="T5"/>
                </a:cxn>
                <a:cxn ang="T11">
                  <a:pos x="T6" y="T7"/>
                </a:cxn>
              </a:cxnLst>
              <a:rect l="T12" t="T13" r="T14" b="T15"/>
              <a:pathLst>
                <a:path w="14" h="6">
                  <a:moveTo>
                    <a:pt x="14" y="0"/>
                  </a:moveTo>
                  <a:lnTo>
                    <a:pt x="12" y="0"/>
                  </a:lnTo>
                  <a:lnTo>
                    <a:pt x="6"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82" name="Freeform 888"/>
            <p:cNvSpPr>
              <a:spLocks/>
            </p:cNvSpPr>
            <p:nvPr/>
          </p:nvSpPr>
          <p:spPr bwMode="auto">
            <a:xfrm>
              <a:off x="3804" y="2310"/>
              <a:ext cx="9" cy="2"/>
            </a:xfrm>
            <a:custGeom>
              <a:avLst/>
              <a:gdLst>
                <a:gd name="T0" fmla="*/ 9 w 9"/>
                <a:gd name="T1" fmla="*/ 2 h 2"/>
                <a:gd name="T2" fmla="*/ 4 w 9"/>
                <a:gd name="T3" fmla="*/ 2 h 2"/>
                <a:gd name="T4" fmla="*/ 0 w 9"/>
                <a:gd name="T5" fmla="*/ 0 h 2"/>
                <a:gd name="T6" fmla="*/ 0 60000 65536"/>
                <a:gd name="T7" fmla="*/ 0 60000 65536"/>
                <a:gd name="T8" fmla="*/ 0 60000 65536"/>
                <a:gd name="T9" fmla="*/ 0 w 9"/>
                <a:gd name="T10" fmla="*/ 0 h 2"/>
                <a:gd name="T11" fmla="*/ 9 w 9"/>
                <a:gd name="T12" fmla="*/ 2 h 2"/>
              </a:gdLst>
              <a:ahLst/>
              <a:cxnLst>
                <a:cxn ang="T6">
                  <a:pos x="T0" y="T1"/>
                </a:cxn>
                <a:cxn ang="T7">
                  <a:pos x="T2" y="T3"/>
                </a:cxn>
                <a:cxn ang="T8">
                  <a:pos x="T4" y="T5"/>
                </a:cxn>
              </a:cxnLst>
              <a:rect l="T9" t="T10" r="T11" b="T12"/>
              <a:pathLst>
                <a:path w="9" h="2">
                  <a:moveTo>
                    <a:pt x="9" y="2"/>
                  </a:moveTo>
                  <a:lnTo>
                    <a:pt x="4"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83" name="Freeform 889"/>
            <p:cNvSpPr>
              <a:spLocks/>
            </p:cNvSpPr>
            <p:nvPr/>
          </p:nvSpPr>
          <p:spPr bwMode="auto">
            <a:xfrm>
              <a:off x="4019" y="2614"/>
              <a:ext cx="235" cy="2"/>
            </a:xfrm>
            <a:custGeom>
              <a:avLst/>
              <a:gdLst>
                <a:gd name="T0" fmla="*/ 0 w 235"/>
                <a:gd name="T1" fmla="*/ 0 h 2"/>
                <a:gd name="T2" fmla="*/ 25 w 235"/>
                <a:gd name="T3" fmla="*/ 2 h 2"/>
                <a:gd name="T4" fmla="*/ 235 w 235"/>
                <a:gd name="T5" fmla="*/ 2 h 2"/>
                <a:gd name="T6" fmla="*/ 0 60000 65536"/>
                <a:gd name="T7" fmla="*/ 0 60000 65536"/>
                <a:gd name="T8" fmla="*/ 0 60000 65536"/>
                <a:gd name="T9" fmla="*/ 0 w 235"/>
                <a:gd name="T10" fmla="*/ 0 h 2"/>
                <a:gd name="T11" fmla="*/ 235 w 235"/>
                <a:gd name="T12" fmla="*/ 2 h 2"/>
              </a:gdLst>
              <a:ahLst/>
              <a:cxnLst>
                <a:cxn ang="T6">
                  <a:pos x="T0" y="T1"/>
                </a:cxn>
                <a:cxn ang="T7">
                  <a:pos x="T2" y="T3"/>
                </a:cxn>
                <a:cxn ang="T8">
                  <a:pos x="T4" y="T5"/>
                </a:cxn>
              </a:cxnLst>
              <a:rect l="T9" t="T10" r="T11" b="T12"/>
              <a:pathLst>
                <a:path w="235" h="2">
                  <a:moveTo>
                    <a:pt x="0" y="0"/>
                  </a:moveTo>
                  <a:lnTo>
                    <a:pt x="25" y="2"/>
                  </a:lnTo>
                  <a:lnTo>
                    <a:pt x="235" y="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484" name="Line 890"/>
            <p:cNvSpPr>
              <a:spLocks noChangeShapeType="1"/>
            </p:cNvSpPr>
            <p:nvPr/>
          </p:nvSpPr>
          <p:spPr bwMode="auto">
            <a:xfrm flipH="1">
              <a:off x="3765" y="2529"/>
              <a:ext cx="41" cy="70"/>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485" name="Freeform 891"/>
            <p:cNvSpPr>
              <a:spLocks/>
            </p:cNvSpPr>
            <p:nvPr/>
          </p:nvSpPr>
          <p:spPr bwMode="auto">
            <a:xfrm>
              <a:off x="4439" y="2422"/>
              <a:ext cx="80" cy="140"/>
            </a:xfrm>
            <a:custGeom>
              <a:avLst/>
              <a:gdLst>
                <a:gd name="T0" fmla="*/ 80 w 80"/>
                <a:gd name="T1" fmla="*/ 0 h 140"/>
                <a:gd name="T2" fmla="*/ 3 w 80"/>
                <a:gd name="T3" fmla="*/ 130 h 140"/>
                <a:gd name="T4" fmla="*/ 0 w 80"/>
                <a:gd name="T5" fmla="*/ 140 h 140"/>
                <a:gd name="T6" fmla="*/ 0 60000 65536"/>
                <a:gd name="T7" fmla="*/ 0 60000 65536"/>
                <a:gd name="T8" fmla="*/ 0 60000 65536"/>
                <a:gd name="T9" fmla="*/ 0 w 80"/>
                <a:gd name="T10" fmla="*/ 0 h 140"/>
                <a:gd name="T11" fmla="*/ 80 w 80"/>
                <a:gd name="T12" fmla="*/ 140 h 140"/>
              </a:gdLst>
              <a:ahLst/>
              <a:cxnLst>
                <a:cxn ang="T6">
                  <a:pos x="T0" y="T1"/>
                </a:cxn>
                <a:cxn ang="T7">
                  <a:pos x="T2" y="T3"/>
                </a:cxn>
                <a:cxn ang="T8">
                  <a:pos x="T4" y="T5"/>
                </a:cxn>
              </a:cxnLst>
              <a:rect l="T9" t="T10" r="T11" b="T12"/>
              <a:pathLst>
                <a:path w="80" h="140">
                  <a:moveTo>
                    <a:pt x="80" y="0"/>
                  </a:moveTo>
                  <a:lnTo>
                    <a:pt x="3" y="130"/>
                  </a:lnTo>
                  <a:lnTo>
                    <a:pt x="0" y="14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7121" name="Group 892"/>
          <p:cNvGrpSpPr>
            <a:grpSpLocks/>
          </p:cNvGrpSpPr>
          <p:nvPr/>
        </p:nvGrpSpPr>
        <p:grpSpPr bwMode="auto">
          <a:xfrm>
            <a:off x="3124200" y="3879850"/>
            <a:ext cx="2057400" cy="1682750"/>
            <a:chOff x="1872" y="2400"/>
            <a:chExt cx="1296" cy="1060"/>
          </a:xfrm>
        </p:grpSpPr>
        <p:grpSp>
          <p:nvGrpSpPr>
            <p:cNvPr id="27245" name="Group 893"/>
            <p:cNvGrpSpPr>
              <a:grpSpLocks/>
            </p:cNvGrpSpPr>
            <p:nvPr/>
          </p:nvGrpSpPr>
          <p:grpSpPr bwMode="auto">
            <a:xfrm>
              <a:off x="1872" y="2400"/>
              <a:ext cx="942" cy="339"/>
              <a:chOff x="2869" y="2784"/>
              <a:chExt cx="942" cy="339"/>
            </a:xfrm>
          </p:grpSpPr>
          <p:sp>
            <p:nvSpPr>
              <p:cNvPr id="27300" name="Rectangle 894"/>
              <p:cNvSpPr>
                <a:spLocks noChangeArrowheads="1"/>
              </p:cNvSpPr>
              <p:nvPr/>
            </p:nvSpPr>
            <p:spPr bwMode="auto">
              <a:xfrm>
                <a:off x="2869" y="2784"/>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7301" name="Rectangle 895"/>
              <p:cNvSpPr>
                <a:spLocks noChangeArrowheads="1"/>
              </p:cNvSpPr>
              <p:nvPr/>
            </p:nvSpPr>
            <p:spPr bwMode="auto">
              <a:xfrm>
                <a:off x="2936" y="27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302" name="Rectangle 896"/>
              <p:cNvSpPr>
                <a:spLocks noChangeArrowheads="1"/>
              </p:cNvSpPr>
              <p:nvPr/>
            </p:nvSpPr>
            <p:spPr bwMode="auto">
              <a:xfrm>
                <a:off x="2982"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303" name="Rectangle 897"/>
              <p:cNvSpPr>
                <a:spLocks noChangeArrowheads="1"/>
              </p:cNvSpPr>
              <p:nvPr/>
            </p:nvSpPr>
            <p:spPr bwMode="auto">
              <a:xfrm>
                <a:off x="3013" y="278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304" name="Rectangle 898"/>
              <p:cNvSpPr>
                <a:spLocks noChangeArrowheads="1"/>
              </p:cNvSpPr>
              <p:nvPr/>
            </p:nvSpPr>
            <p:spPr bwMode="auto">
              <a:xfrm>
                <a:off x="3064" y="2784"/>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7305" name="Rectangle 899"/>
              <p:cNvSpPr>
                <a:spLocks noChangeArrowheads="1"/>
              </p:cNvSpPr>
              <p:nvPr/>
            </p:nvSpPr>
            <p:spPr bwMode="auto">
              <a:xfrm>
                <a:off x="3164"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7306" name="Rectangle 900"/>
              <p:cNvSpPr>
                <a:spLocks noChangeArrowheads="1"/>
              </p:cNvSpPr>
              <p:nvPr/>
            </p:nvSpPr>
            <p:spPr bwMode="auto">
              <a:xfrm>
                <a:off x="3195"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307" name="Rectangle 901"/>
              <p:cNvSpPr>
                <a:spLocks noChangeArrowheads="1"/>
              </p:cNvSpPr>
              <p:nvPr/>
            </p:nvSpPr>
            <p:spPr bwMode="auto">
              <a:xfrm>
                <a:off x="3236" y="2784"/>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308" name="Rectangle 902"/>
              <p:cNvSpPr>
                <a:spLocks noChangeArrowheads="1"/>
              </p:cNvSpPr>
              <p:nvPr/>
            </p:nvSpPr>
            <p:spPr bwMode="auto">
              <a:xfrm>
                <a:off x="3282" y="2784"/>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309" name="Rectangle 903"/>
              <p:cNvSpPr>
                <a:spLocks noChangeArrowheads="1"/>
              </p:cNvSpPr>
              <p:nvPr/>
            </p:nvSpPr>
            <p:spPr bwMode="auto">
              <a:xfrm>
                <a:off x="3313" y="278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310" name="Rectangle 904"/>
              <p:cNvSpPr>
                <a:spLocks noChangeArrowheads="1"/>
              </p:cNvSpPr>
              <p:nvPr/>
            </p:nvSpPr>
            <p:spPr bwMode="auto">
              <a:xfrm>
                <a:off x="3364"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7311" name="Rectangle 905"/>
              <p:cNvSpPr>
                <a:spLocks noChangeArrowheads="1"/>
              </p:cNvSpPr>
              <p:nvPr/>
            </p:nvSpPr>
            <p:spPr bwMode="auto">
              <a:xfrm>
                <a:off x="3403" y="2784"/>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312" name="Rectangle 906"/>
              <p:cNvSpPr>
                <a:spLocks noChangeArrowheads="1"/>
              </p:cNvSpPr>
              <p:nvPr/>
            </p:nvSpPr>
            <p:spPr bwMode="auto">
              <a:xfrm>
                <a:off x="3467" y="2784"/>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L</a:t>
                </a:r>
                <a:endParaRPr lang="en-US" smtClean="0">
                  <a:solidFill>
                    <a:srgbClr val="000000"/>
                  </a:solidFill>
                </a:endParaRPr>
              </a:p>
            </p:txBody>
          </p:sp>
          <p:sp>
            <p:nvSpPr>
              <p:cNvPr id="27313" name="Rectangle 907"/>
              <p:cNvSpPr>
                <a:spLocks noChangeArrowheads="1"/>
              </p:cNvSpPr>
              <p:nvPr/>
            </p:nvSpPr>
            <p:spPr bwMode="auto">
              <a:xfrm>
                <a:off x="3552" y="278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314" name="Rectangle 908"/>
              <p:cNvSpPr>
                <a:spLocks noChangeArrowheads="1"/>
              </p:cNvSpPr>
              <p:nvPr/>
            </p:nvSpPr>
            <p:spPr bwMode="auto">
              <a:xfrm>
                <a:off x="3593" y="2786"/>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315" name="Rectangle 909"/>
              <p:cNvSpPr>
                <a:spLocks noChangeArrowheads="1"/>
              </p:cNvSpPr>
              <p:nvPr/>
            </p:nvSpPr>
            <p:spPr bwMode="auto">
              <a:xfrm>
                <a:off x="3629" y="278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316" name="Rectangle 910"/>
              <p:cNvSpPr>
                <a:spLocks noChangeArrowheads="1"/>
              </p:cNvSpPr>
              <p:nvPr/>
            </p:nvSpPr>
            <p:spPr bwMode="auto">
              <a:xfrm>
                <a:off x="3654" y="2786"/>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317" name="Rectangle 911"/>
              <p:cNvSpPr>
                <a:spLocks noChangeArrowheads="1"/>
              </p:cNvSpPr>
              <p:nvPr/>
            </p:nvSpPr>
            <p:spPr bwMode="auto">
              <a:xfrm>
                <a:off x="3695" y="2786"/>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7318" name="Rectangle 912"/>
              <p:cNvSpPr>
                <a:spLocks noChangeArrowheads="1"/>
              </p:cNvSpPr>
              <p:nvPr/>
            </p:nvSpPr>
            <p:spPr bwMode="auto">
              <a:xfrm>
                <a:off x="3742" y="2786"/>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7319" name="Rectangle 913"/>
              <p:cNvSpPr>
                <a:spLocks noChangeArrowheads="1"/>
              </p:cNvSpPr>
              <p:nvPr/>
            </p:nvSpPr>
            <p:spPr bwMode="auto">
              <a:xfrm>
                <a:off x="2869"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320" name="Rectangle 914"/>
              <p:cNvSpPr>
                <a:spLocks noChangeArrowheads="1"/>
              </p:cNvSpPr>
              <p:nvPr/>
            </p:nvSpPr>
            <p:spPr bwMode="auto">
              <a:xfrm>
                <a:off x="2895"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321" name="Rectangle 915"/>
              <p:cNvSpPr>
                <a:spLocks noChangeArrowheads="1"/>
              </p:cNvSpPr>
              <p:nvPr/>
            </p:nvSpPr>
            <p:spPr bwMode="auto">
              <a:xfrm>
                <a:off x="2920" y="289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322" name="Rectangle 916"/>
              <p:cNvSpPr>
                <a:spLocks noChangeArrowheads="1"/>
              </p:cNvSpPr>
              <p:nvPr/>
            </p:nvSpPr>
            <p:spPr bwMode="auto">
              <a:xfrm>
                <a:off x="295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323" name="Rectangle 917"/>
              <p:cNvSpPr>
                <a:spLocks noChangeArrowheads="1"/>
              </p:cNvSpPr>
              <p:nvPr/>
            </p:nvSpPr>
            <p:spPr bwMode="auto">
              <a:xfrm>
                <a:off x="3002"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324" name="Rectangle 918"/>
              <p:cNvSpPr>
                <a:spLocks noChangeArrowheads="1"/>
              </p:cNvSpPr>
              <p:nvPr/>
            </p:nvSpPr>
            <p:spPr bwMode="auto">
              <a:xfrm>
                <a:off x="3043" y="2897"/>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325" name="Rectangle 919"/>
              <p:cNvSpPr>
                <a:spLocks noChangeArrowheads="1"/>
              </p:cNvSpPr>
              <p:nvPr/>
            </p:nvSpPr>
            <p:spPr bwMode="auto">
              <a:xfrm>
                <a:off x="3102"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326" name="Rectangle 920"/>
              <p:cNvSpPr>
                <a:spLocks noChangeArrowheads="1"/>
              </p:cNvSpPr>
              <p:nvPr/>
            </p:nvSpPr>
            <p:spPr bwMode="auto">
              <a:xfrm>
                <a:off x="316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7327" name="Rectangle 921"/>
              <p:cNvSpPr>
                <a:spLocks noChangeArrowheads="1"/>
              </p:cNvSpPr>
              <p:nvPr/>
            </p:nvSpPr>
            <p:spPr bwMode="auto">
              <a:xfrm>
                <a:off x="3213"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328" name="Rectangle 922"/>
              <p:cNvSpPr>
                <a:spLocks noChangeArrowheads="1"/>
              </p:cNvSpPr>
              <p:nvPr/>
            </p:nvSpPr>
            <p:spPr bwMode="auto">
              <a:xfrm>
                <a:off x="3238"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329" name="Rectangle 923"/>
              <p:cNvSpPr>
                <a:spLocks noChangeArrowheads="1"/>
              </p:cNvSpPr>
              <p:nvPr/>
            </p:nvSpPr>
            <p:spPr bwMode="auto">
              <a:xfrm>
                <a:off x="327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330" name="Rectangle 924"/>
              <p:cNvSpPr>
                <a:spLocks noChangeArrowheads="1"/>
              </p:cNvSpPr>
              <p:nvPr/>
            </p:nvSpPr>
            <p:spPr bwMode="auto">
              <a:xfrm>
                <a:off x="3325"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331" name="Rectangle 925"/>
              <p:cNvSpPr>
                <a:spLocks noChangeArrowheads="1"/>
              </p:cNvSpPr>
              <p:nvPr/>
            </p:nvSpPr>
            <p:spPr bwMode="auto">
              <a:xfrm>
                <a:off x="338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332" name="Rectangle 926"/>
              <p:cNvSpPr>
                <a:spLocks noChangeArrowheads="1"/>
              </p:cNvSpPr>
              <p:nvPr/>
            </p:nvSpPr>
            <p:spPr bwMode="auto">
              <a:xfrm>
                <a:off x="3436"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333" name="Rectangle 927"/>
              <p:cNvSpPr>
                <a:spLocks noChangeArrowheads="1"/>
              </p:cNvSpPr>
              <p:nvPr/>
            </p:nvSpPr>
            <p:spPr bwMode="auto">
              <a:xfrm>
                <a:off x="3505"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334" name="Rectangle 928"/>
              <p:cNvSpPr>
                <a:spLocks noChangeArrowheads="1"/>
              </p:cNvSpPr>
              <p:nvPr/>
            </p:nvSpPr>
            <p:spPr bwMode="auto">
              <a:xfrm>
                <a:off x="3530"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335" name="Rectangle 929"/>
              <p:cNvSpPr>
                <a:spLocks noChangeArrowheads="1"/>
              </p:cNvSpPr>
              <p:nvPr/>
            </p:nvSpPr>
            <p:spPr bwMode="auto">
              <a:xfrm>
                <a:off x="3577" y="28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336" name="Rectangle 930"/>
              <p:cNvSpPr>
                <a:spLocks noChangeArrowheads="1"/>
              </p:cNvSpPr>
              <p:nvPr/>
            </p:nvSpPr>
            <p:spPr bwMode="auto">
              <a:xfrm>
                <a:off x="3641"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337" name="Rectangle 931"/>
              <p:cNvSpPr>
                <a:spLocks noChangeArrowheads="1"/>
              </p:cNvSpPr>
              <p:nvPr/>
            </p:nvSpPr>
            <p:spPr bwMode="auto">
              <a:xfrm>
                <a:off x="3687" y="289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338" name="Rectangle 932"/>
              <p:cNvSpPr>
                <a:spLocks noChangeArrowheads="1"/>
              </p:cNvSpPr>
              <p:nvPr/>
            </p:nvSpPr>
            <p:spPr bwMode="auto">
              <a:xfrm>
                <a:off x="3713"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7339" name="Rectangle 933"/>
              <p:cNvSpPr>
                <a:spLocks noChangeArrowheads="1"/>
              </p:cNvSpPr>
              <p:nvPr/>
            </p:nvSpPr>
            <p:spPr bwMode="auto">
              <a:xfrm>
                <a:off x="3759" y="28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340" name="Rectangle 934"/>
              <p:cNvSpPr>
                <a:spLocks noChangeArrowheads="1"/>
              </p:cNvSpPr>
              <p:nvPr/>
            </p:nvSpPr>
            <p:spPr bwMode="auto">
              <a:xfrm>
                <a:off x="2869"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7341" name="Rectangle 935"/>
              <p:cNvSpPr>
                <a:spLocks noChangeArrowheads="1"/>
              </p:cNvSpPr>
              <p:nvPr/>
            </p:nvSpPr>
            <p:spPr bwMode="auto">
              <a:xfrm>
                <a:off x="2915"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342" name="Rectangle 936"/>
              <p:cNvSpPr>
                <a:spLocks noChangeArrowheads="1"/>
              </p:cNvSpPr>
              <p:nvPr/>
            </p:nvSpPr>
            <p:spPr bwMode="auto">
              <a:xfrm>
                <a:off x="2961"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343" name="Rectangle 937"/>
              <p:cNvSpPr>
                <a:spLocks noChangeArrowheads="1"/>
              </p:cNvSpPr>
              <p:nvPr/>
            </p:nvSpPr>
            <p:spPr bwMode="auto">
              <a:xfrm>
                <a:off x="2987"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344" name="Rectangle 938"/>
              <p:cNvSpPr>
                <a:spLocks noChangeArrowheads="1"/>
              </p:cNvSpPr>
              <p:nvPr/>
            </p:nvSpPr>
            <p:spPr bwMode="auto">
              <a:xfrm>
                <a:off x="3033"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345" name="Rectangle 939"/>
              <p:cNvSpPr>
                <a:spLocks noChangeArrowheads="1"/>
              </p:cNvSpPr>
              <p:nvPr/>
            </p:nvSpPr>
            <p:spPr bwMode="auto">
              <a:xfrm>
                <a:off x="3059" y="3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346" name="Rectangle 940"/>
              <p:cNvSpPr>
                <a:spLocks noChangeArrowheads="1"/>
              </p:cNvSpPr>
              <p:nvPr/>
            </p:nvSpPr>
            <p:spPr bwMode="auto">
              <a:xfrm>
                <a:off x="3118"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347" name="Rectangle 941"/>
              <p:cNvSpPr>
                <a:spLocks noChangeArrowheads="1"/>
              </p:cNvSpPr>
              <p:nvPr/>
            </p:nvSpPr>
            <p:spPr bwMode="auto">
              <a:xfrm>
                <a:off x="3164"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348" name="Rectangle 942"/>
              <p:cNvSpPr>
                <a:spLocks noChangeArrowheads="1"/>
              </p:cNvSpPr>
              <p:nvPr/>
            </p:nvSpPr>
            <p:spPr bwMode="auto">
              <a:xfrm>
                <a:off x="3218" y="300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349" name="Rectangle 943"/>
              <p:cNvSpPr>
                <a:spLocks noChangeArrowheads="1"/>
              </p:cNvSpPr>
              <p:nvPr/>
            </p:nvSpPr>
            <p:spPr bwMode="auto">
              <a:xfrm>
                <a:off x="3243"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350" name="Rectangle 944"/>
              <p:cNvSpPr>
                <a:spLocks noChangeArrowheads="1"/>
              </p:cNvSpPr>
              <p:nvPr/>
            </p:nvSpPr>
            <p:spPr bwMode="auto">
              <a:xfrm>
                <a:off x="3290"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351" name="Rectangle 945"/>
              <p:cNvSpPr>
                <a:spLocks noChangeArrowheads="1"/>
              </p:cNvSpPr>
              <p:nvPr/>
            </p:nvSpPr>
            <p:spPr bwMode="auto">
              <a:xfrm>
                <a:off x="3354"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7352" name="Rectangle 946"/>
              <p:cNvSpPr>
                <a:spLocks noChangeArrowheads="1"/>
              </p:cNvSpPr>
              <p:nvPr/>
            </p:nvSpPr>
            <p:spPr bwMode="auto">
              <a:xfrm>
                <a:off x="3384"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353" name="Rectangle 947"/>
              <p:cNvSpPr>
                <a:spLocks noChangeArrowheads="1"/>
              </p:cNvSpPr>
              <p:nvPr/>
            </p:nvSpPr>
            <p:spPr bwMode="auto">
              <a:xfrm>
                <a:off x="3425"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354" name="Rectangle 948"/>
              <p:cNvSpPr>
                <a:spLocks noChangeArrowheads="1"/>
              </p:cNvSpPr>
              <p:nvPr/>
            </p:nvSpPr>
            <p:spPr bwMode="auto">
              <a:xfrm>
                <a:off x="3466"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7355" name="Rectangle 949"/>
              <p:cNvSpPr>
                <a:spLocks noChangeArrowheads="1"/>
              </p:cNvSpPr>
              <p:nvPr/>
            </p:nvSpPr>
            <p:spPr bwMode="auto">
              <a:xfrm>
                <a:off x="3520" y="300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356" name="Rectangle 950"/>
              <p:cNvSpPr>
                <a:spLocks noChangeArrowheads="1"/>
              </p:cNvSpPr>
              <p:nvPr/>
            </p:nvSpPr>
            <p:spPr bwMode="auto">
              <a:xfrm>
                <a:off x="3556" y="300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7357" name="Rectangle 951"/>
              <p:cNvSpPr>
                <a:spLocks noChangeArrowheads="1"/>
              </p:cNvSpPr>
              <p:nvPr/>
            </p:nvSpPr>
            <p:spPr bwMode="auto">
              <a:xfrm>
                <a:off x="3602"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7358" name="Rectangle 952"/>
              <p:cNvSpPr>
                <a:spLocks noChangeArrowheads="1"/>
              </p:cNvSpPr>
              <p:nvPr/>
            </p:nvSpPr>
            <p:spPr bwMode="auto">
              <a:xfrm>
                <a:off x="3633" y="300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359" name="Rectangle 953"/>
              <p:cNvSpPr>
                <a:spLocks noChangeArrowheads="1"/>
              </p:cNvSpPr>
              <p:nvPr/>
            </p:nvSpPr>
            <p:spPr bwMode="auto">
              <a:xfrm>
                <a:off x="3664"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360" name="Rectangle 954"/>
              <p:cNvSpPr>
                <a:spLocks noChangeArrowheads="1"/>
              </p:cNvSpPr>
              <p:nvPr/>
            </p:nvSpPr>
            <p:spPr bwMode="auto">
              <a:xfrm>
                <a:off x="3705"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7361" name="Rectangle 955"/>
              <p:cNvSpPr>
                <a:spLocks noChangeArrowheads="1"/>
              </p:cNvSpPr>
              <p:nvPr/>
            </p:nvSpPr>
            <p:spPr bwMode="auto">
              <a:xfrm>
                <a:off x="3746" y="300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362" name="Rectangle 956"/>
              <p:cNvSpPr>
                <a:spLocks noChangeArrowheads="1"/>
              </p:cNvSpPr>
              <p:nvPr/>
            </p:nvSpPr>
            <p:spPr bwMode="auto">
              <a:xfrm>
                <a:off x="3787" y="3008"/>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grpSp>
        <p:grpSp>
          <p:nvGrpSpPr>
            <p:cNvPr id="27246" name="Group 957"/>
            <p:cNvGrpSpPr>
              <a:grpSpLocks/>
            </p:cNvGrpSpPr>
            <p:nvPr/>
          </p:nvGrpSpPr>
          <p:grpSpPr bwMode="auto">
            <a:xfrm rot="-6553444">
              <a:off x="2213" y="2779"/>
              <a:ext cx="311" cy="226"/>
              <a:chOff x="3180" y="2832"/>
              <a:chExt cx="311" cy="226"/>
            </a:xfrm>
          </p:grpSpPr>
          <p:sp>
            <p:nvSpPr>
              <p:cNvPr id="27298" name="Line 958"/>
              <p:cNvSpPr>
                <a:spLocks noChangeShapeType="1"/>
              </p:cNvSpPr>
              <p:nvPr/>
            </p:nvSpPr>
            <p:spPr bwMode="auto">
              <a:xfrm flipH="1">
                <a:off x="3233" y="2832"/>
                <a:ext cx="258" cy="18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99" name="Freeform 959"/>
              <p:cNvSpPr>
                <a:spLocks/>
              </p:cNvSpPr>
              <p:nvPr/>
            </p:nvSpPr>
            <p:spPr bwMode="auto">
              <a:xfrm>
                <a:off x="3180" y="2990"/>
                <a:ext cx="80" cy="68"/>
              </a:xfrm>
              <a:custGeom>
                <a:avLst/>
                <a:gdLst>
                  <a:gd name="T0" fmla="*/ 53 w 80"/>
                  <a:gd name="T1" fmla="*/ 0 h 68"/>
                  <a:gd name="T2" fmla="*/ 0 w 80"/>
                  <a:gd name="T3" fmla="*/ 68 h 68"/>
                  <a:gd name="T4" fmla="*/ 80 w 80"/>
                  <a:gd name="T5" fmla="*/ 37 h 68"/>
                  <a:gd name="T6" fmla="*/ 53 w 80"/>
                  <a:gd name="T7" fmla="*/ 0 h 68"/>
                  <a:gd name="T8" fmla="*/ 0 60000 65536"/>
                  <a:gd name="T9" fmla="*/ 0 60000 65536"/>
                  <a:gd name="T10" fmla="*/ 0 60000 65536"/>
                  <a:gd name="T11" fmla="*/ 0 60000 65536"/>
                  <a:gd name="T12" fmla="*/ 0 w 80"/>
                  <a:gd name="T13" fmla="*/ 0 h 68"/>
                  <a:gd name="T14" fmla="*/ 80 w 80"/>
                  <a:gd name="T15" fmla="*/ 68 h 68"/>
                </a:gdLst>
                <a:ahLst/>
                <a:cxnLst>
                  <a:cxn ang="T8">
                    <a:pos x="T0" y="T1"/>
                  </a:cxn>
                  <a:cxn ang="T9">
                    <a:pos x="T2" y="T3"/>
                  </a:cxn>
                  <a:cxn ang="T10">
                    <a:pos x="T4" y="T5"/>
                  </a:cxn>
                  <a:cxn ang="T11">
                    <a:pos x="T6" y="T7"/>
                  </a:cxn>
                </a:cxnLst>
                <a:rect l="T12" t="T13" r="T14" b="T15"/>
                <a:pathLst>
                  <a:path w="80" h="68">
                    <a:moveTo>
                      <a:pt x="53" y="0"/>
                    </a:moveTo>
                    <a:lnTo>
                      <a:pt x="0" y="68"/>
                    </a:lnTo>
                    <a:lnTo>
                      <a:pt x="80" y="37"/>
                    </a:lnTo>
                    <a:lnTo>
                      <a:pt x="5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grpSp>
        <p:sp>
          <p:nvSpPr>
            <p:cNvPr id="27247" name="Freeform 960"/>
            <p:cNvSpPr>
              <a:spLocks/>
            </p:cNvSpPr>
            <p:nvPr/>
          </p:nvSpPr>
          <p:spPr bwMode="auto">
            <a:xfrm>
              <a:off x="2635" y="3019"/>
              <a:ext cx="533" cy="398"/>
            </a:xfrm>
            <a:custGeom>
              <a:avLst/>
              <a:gdLst>
                <a:gd name="T0" fmla="*/ 21 w 533"/>
                <a:gd name="T1" fmla="*/ 123 h 398"/>
                <a:gd name="T2" fmla="*/ 10 w 533"/>
                <a:gd name="T3" fmla="*/ 142 h 398"/>
                <a:gd name="T4" fmla="*/ 8 w 533"/>
                <a:gd name="T5" fmla="*/ 142 h 398"/>
                <a:gd name="T6" fmla="*/ 0 w 533"/>
                <a:gd name="T7" fmla="*/ 0 h 398"/>
                <a:gd name="T8" fmla="*/ 229 w 533"/>
                <a:gd name="T9" fmla="*/ 0 h 398"/>
                <a:gd name="T10" fmla="*/ 420 w 533"/>
                <a:gd name="T11" fmla="*/ 2 h 398"/>
                <a:gd name="T12" fmla="*/ 420 w 533"/>
                <a:gd name="T13" fmla="*/ 0 h 398"/>
                <a:gd name="T14" fmla="*/ 512 w 533"/>
                <a:gd name="T15" fmla="*/ 0 h 398"/>
                <a:gd name="T16" fmla="*/ 518 w 533"/>
                <a:gd name="T17" fmla="*/ 127 h 398"/>
                <a:gd name="T18" fmla="*/ 520 w 533"/>
                <a:gd name="T19" fmla="*/ 127 h 398"/>
                <a:gd name="T20" fmla="*/ 523 w 533"/>
                <a:gd name="T21" fmla="*/ 237 h 398"/>
                <a:gd name="T22" fmla="*/ 525 w 533"/>
                <a:gd name="T23" fmla="*/ 260 h 398"/>
                <a:gd name="T24" fmla="*/ 525 w 533"/>
                <a:gd name="T25" fmla="*/ 260 h 398"/>
                <a:gd name="T26" fmla="*/ 533 w 533"/>
                <a:gd name="T27" fmla="*/ 398 h 398"/>
                <a:gd name="T28" fmla="*/ 433 w 533"/>
                <a:gd name="T29" fmla="*/ 398 h 398"/>
                <a:gd name="T30" fmla="*/ 435 w 533"/>
                <a:gd name="T31" fmla="*/ 394 h 398"/>
                <a:gd name="T32" fmla="*/ 448 w 533"/>
                <a:gd name="T33" fmla="*/ 379 h 398"/>
                <a:gd name="T34" fmla="*/ 464 w 533"/>
                <a:gd name="T35" fmla="*/ 364 h 398"/>
                <a:gd name="T36" fmla="*/ 477 w 533"/>
                <a:gd name="T37" fmla="*/ 352 h 398"/>
                <a:gd name="T38" fmla="*/ 487 w 533"/>
                <a:gd name="T39" fmla="*/ 339 h 398"/>
                <a:gd name="T40" fmla="*/ 491 w 533"/>
                <a:gd name="T41" fmla="*/ 321 h 398"/>
                <a:gd name="T42" fmla="*/ 493 w 533"/>
                <a:gd name="T43" fmla="*/ 310 h 398"/>
                <a:gd name="T44" fmla="*/ 495 w 533"/>
                <a:gd name="T45" fmla="*/ 289 h 398"/>
                <a:gd name="T46" fmla="*/ 497 w 533"/>
                <a:gd name="T47" fmla="*/ 273 h 398"/>
                <a:gd name="T48" fmla="*/ 500 w 533"/>
                <a:gd name="T49" fmla="*/ 227 h 398"/>
                <a:gd name="T50" fmla="*/ 495 w 533"/>
                <a:gd name="T51" fmla="*/ 189 h 398"/>
                <a:gd name="T52" fmla="*/ 489 w 533"/>
                <a:gd name="T53" fmla="*/ 166 h 398"/>
                <a:gd name="T54" fmla="*/ 487 w 533"/>
                <a:gd name="T55" fmla="*/ 141 h 398"/>
                <a:gd name="T56" fmla="*/ 487 w 533"/>
                <a:gd name="T57" fmla="*/ 115 h 398"/>
                <a:gd name="T58" fmla="*/ 493 w 533"/>
                <a:gd name="T59" fmla="*/ 81 h 398"/>
                <a:gd name="T60" fmla="*/ 468 w 533"/>
                <a:gd name="T61" fmla="*/ 85 h 398"/>
                <a:gd name="T62" fmla="*/ 437 w 533"/>
                <a:gd name="T63" fmla="*/ 87 h 398"/>
                <a:gd name="T64" fmla="*/ 400 w 533"/>
                <a:gd name="T65" fmla="*/ 81 h 398"/>
                <a:gd name="T66" fmla="*/ 377 w 533"/>
                <a:gd name="T67" fmla="*/ 79 h 398"/>
                <a:gd name="T68" fmla="*/ 354 w 533"/>
                <a:gd name="T69" fmla="*/ 79 h 398"/>
                <a:gd name="T70" fmla="*/ 341 w 533"/>
                <a:gd name="T71" fmla="*/ 98 h 398"/>
                <a:gd name="T72" fmla="*/ 325 w 533"/>
                <a:gd name="T73" fmla="*/ 114 h 398"/>
                <a:gd name="T74" fmla="*/ 302 w 533"/>
                <a:gd name="T75" fmla="*/ 139 h 398"/>
                <a:gd name="T76" fmla="*/ 302 w 533"/>
                <a:gd name="T77" fmla="*/ 137 h 398"/>
                <a:gd name="T78" fmla="*/ 291 w 533"/>
                <a:gd name="T79" fmla="*/ 139 h 398"/>
                <a:gd name="T80" fmla="*/ 279 w 533"/>
                <a:gd name="T81" fmla="*/ 141 h 398"/>
                <a:gd name="T82" fmla="*/ 264 w 533"/>
                <a:gd name="T83" fmla="*/ 141 h 398"/>
                <a:gd name="T84" fmla="*/ 243 w 533"/>
                <a:gd name="T85" fmla="*/ 141 h 398"/>
                <a:gd name="T86" fmla="*/ 233 w 533"/>
                <a:gd name="T87" fmla="*/ 139 h 398"/>
                <a:gd name="T88" fmla="*/ 220 w 533"/>
                <a:gd name="T89" fmla="*/ 137 h 398"/>
                <a:gd name="T90" fmla="*/ 221 w 533"/>
                <a:gd name="T91" fmla="*/ 123 h 398"/>
                <a:gd name="T92" fmla="*/ 221 w 533"/>
                <a:gd name="T93" fmla="*/ 104 h 398"/>
                <a:gd name="T94" fmla="*/ 221 w 533"/>
                <a:gd name="T95" fmla="*/ 94 h 398"/>
                <a:gd name="T96" fmla="*/ 220 w 533"/>
                <a:gd name="T97" fmla="*/ 81 h 398"/>
                <a:gd name="T98" fmla="*/ 198 w 533"/>
                <a:gd name="T99" fmla="*/ 87 h 398"/>
                <a:gd name="T100" fmla="*/ 170 w 533"/>
                <a:gd name="T101" fmla="*/ 89 h 398"/>
                <a:gd name="T102" fmla="*/ 148 w 533"/>
                <a:gd name="T103" fmla="*/ 87 h 398"/>
                <a:gd name="T104" fmla="*/ 127 w 533"/>
                <a:gd name="T105" fmla="*/ 83 h 398"/>
                <a:gd name="T106" fmla="*/ 100 w 533"/>
                <a:gd name="T107" fmla="*/ 77 h 398"/>
                <a:gd name="T108" fmla="*/ 73 w 533"/>
                <a:gd name="T109" fmla="*/ 77 h 398"/>
                <a:gd name="T110" fmla="*/ 56 w 533"/>
                <a:gd name="T111" fmla="*/ 81 h 398"/>
                <a:gd name="T112" fmla="*/ 37 w 533"/>
                <a:gd name="T113" fmla="*/ 90 h 398"/>
                <a:gd name="T114" fmla="*/ 21 w 533"/>
                <a:gd name="T115" fmla="*/ 123 h 39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33"/>
                <a:gd name="T175" fmla="*/ 0 h 398"/>
                <a:gd name="T176" fmla="*/ 533 w 533"/>
                <a:gd name="T177" fmla="*/ 398 h 39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33" h="398">
                  <a:moveTo>
                    <a:pt x="21" y="123"/>
                  </a:moveTo>
                  <a:lnTo>
                    <a:pt x="10" y="142"/>
                  </a:lnTo>
                  <a:lnTo>
                    <a:pt x="8" y="142"/>
                  </a:lnTo>
                  <a:lnTo>
                    <a:pt x="0" y="0"/>
                  </a:lnTo>
                  <a:lnTo>
                    <a:pt x="229" y="0"/>
                  </a:lnTo>
                  <a:lnTo>
                    <a:pt x="420" y="2"/>
                  </a:lnTo>
                  <a:lnTo>
                    <a:pt x="420" y="0"/>
                  </a:lnTo>
                  <a:lnTo>
                    <a:pt x="512" y="0"/>
                  </a:lnTo>
                  <a:lnTo>
                    <a:pt x="518" y="127"/>
                  </a:lnTo>
                  <a:lnTo>
                    <a:pt x="520" y="127"/>
                  </a:lnTo>
                  <a:lnTo>
                    <a:pt x="523" y="237"/>
                  </a:lnTo>
                  <a:lnTo>
                    <a:pt x="525" y="260"/>
                  </a:lnTo>
                  <a:lnTo>
                    <a:pt x="533" y="398"/>
                  </a:lnTo>
                  <a:lnTo>
                    <a:pt x="433" y="398"/>
                  </a:lnTo>
                  <a:lnTo>
                    <a:pt x="435" y="394"/>
                  </a:lnTo>
                  <a:lnTo>
                    <a:pt x="448" y="379"/>
                  </a:lnTo>
                  <a:lnTo>
                    <a:pt x="464" y="364"/>
                  </a:lnTo>
                  <a:lnTo>
                    <a:pt x="477" y="352"/>
                  </a:lnTo>
                  <a:lnTo>
                    <a:pt x="487" y="339"/>
                  </a:lnTo>
                  <a:lnTo>
                    <a:pt x="491" y="321"/>
                  </a:lnTo>
                  <a:lnTo>
                    <a:pt x="493" y="310"/>
                  </a:lnTo>
                  <a:lnTo>
                    <a:pt x="495" y="289"/>
                  </a:lnTo>
                  <a:lnTo>
                    <a:pt x="497" y="273"/>
                  </a:lnTo>
                  <a:lnTo>
                    <a:pt x="500" y="227"/>
                  </a:lnTo>
                  <a:lnTo>
                    <a:pt x="495" y="189"/>
                  </a:lnTo>
                  <a:lnTo>
                    <a:pt x="489" y="166"/>
                  </a:lnTo>
                  <a:lnTo>
                    <a:pt x="487" y="141"/>
                  </a:lnTo>
                  <a:lnTo>
                    <a:pt x="487" y="115"/>
                  </a:lnTo>
                  <a:lnTo>
                    <a:pt x="493" y="81"/>
                  </a:lnTo>
                  <a:lnTo>
                    <a:pt x="468" y="85"/>
                  </a:lnTo>
                  <a:lnTo>
                    <a:pt x="437" y="87"/>
                  </a:lnTo>
                  <a:lnTo>
                    <a:pt x="400" y="81"/>
                  </a:lnTo>
                  <a:lnTo>
                    <a:pt x="377" y="79"/>
                  </a:lnTo>
                  <a:lnTo>
                    <a:pt x="354" y="79"/>
                  </a:lnTo>
                  <a:lnTo>
                    <a:pt x="341" y="98"/>
                  </a:lnTo>
                  <a:lnTo>
                    <a:pt x="325" y="114"/>
                  </a:lnTo>
                  <a:lnTo>
                    <a:pt x="302" y="139"/>
                  </a:lnTo>
                  <a:lnTo>
                    <a:pt x="302" y="137"/>
                  </a:lnTo>
                  <a:lnTo>
                    <a:pt x="291" y="139"/>
                  </a:lnTo>
                  <a:lnTo>
                    <a:pt x="279" y="141"/>
                  </a:lnTo>
                  <a:lnTo>
                    <a:pt x="264" y="141"/>
                  </a:lnTo>
                  <a:lnTo>
                    <a:pt x="243" y="141"/>
                  </a:lnTo>
                  <a:lnTo>
                    <a:pt x="233" y="139"/>
                  </a:lnTo>
                  <a:lnTo>
                    <a:pt x="220" y="137"/>
                  </a:lnTo>
                  <a:lnTo>
                    <a:pt x="221" y="123"/>
                  </a:lnTo>
                  <a:lnTo>
                    <a:pt x="221" y="104"/>
                  </a:lnTo>
                  <a:lnTo>
                    <a:pt x="221" y="94"/>
                  </a:lnTo>
                  <a:lnTo>
                    <a:pt x="220" y="81"/>
                  </a:lnTo>
                  <a:lnTo>
                    <a:pt x="198" y="87"/>
                  </a:lnTo>
                  <a:lnTo>
                    <a:pt x="170" y="89"/>
                  </a:lnTo>
                  <a:lnTo>
                    <a:pt x="148" y="87"/>
                  </a:lnTo>
                  <a:lnTo>
                    <a:pt x="127" y="83"/>
                  </a:lnTo>
                  <a:lnTo>
                    <a:pt x="100" y="77"/>
                  </a:lnTo>
                  <a:lnTo>
                    <a:pt x="73" y="77"/>
                  </a:lnTo>
                  <a:lnTo>
                    <a:pt x="56" y="81"/>
                  </a:lnTo>
                  <a:lnTo>
                    <a:pt x="37" y="90"/>
                  </a:lnTo>
                  <a:lnTo>
                    <a:pt x="21" y="123"/>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48" name="Freeform 961"/>
            <p:cNvSpPr>
              <a:spLocks/>
            </p:cNvSpPr>
            <p:nvPr/>
          </p:nvSpPr>
          <p:spPr bwMode="auto">
            <a:xfrm>
              <a:off x="3051" y="3100"/>
              <a:ext cx="84" cy="208"/>
            </a:xfrm>
            <a:custGeom>
              <a:avLst/>
              <a:gdLst>
                <a:gd name="T0" fmla="*/ 84 w 84"/>
                <a:gd name="T1" fmla="*/ 146 h 208"/>
                <a:gd name="T2" fmla="*/ 81 w 84"/>
                <a:gd name="T3" fmla="*/ 192 h 208"/>
                <a:gd name="T4" fmla="*/ 79 w 84"/>
                <a:gd name="T5" fmla="*/ 208 h 208"/>
                <a:gd name="T6" fmla="*/ 65 w 84"/>
                <a:gd name="T7" fmla="*/ 206 h 208"/>
                <a:gd name="T8" fmla="*/ 67 w 84"/>
                <a:gd name="T9" fmla="*/ 181 h 208"/>
                <a:gd name="T10" fmla="*/ 67 w 84"/>
                <a:gd name="T11" fmla="*/ 161 h 208"/>
                <a:gd name="T12" fmla="*/ 59 w 84"/>
                <a:gd name="T13" fmla="*/ 140 h 208"/>
                <a:gd name="T14" fmla="*/ 56 w 84"/>
                <a:gd name="T15" fmla="*/ 123 h 208"/>
                <a:gd name="T16" fmla="*/ 54 w 84"/>
                <a:gd name="T17" fmla="*/ 110 h 208"/>
                <a:gd name="T18" fmla="*/ 48 w 84"/>
                <a:gd name="T19" fmla="*/ 102 h 208"/>
                <a:gd name="T20" fmla="*/ 38 w 84"/>
                <a:gd name="T21" fmla="*/ 102 h 208"/>
                <a:gd name="T22" fmla="*/ 32 w 84"/>
                <a:gd name="T23" fmla="*/ 106 h 208"/>
                <a:gd name="T24" fmla="*/ 27 w 84"/>
                <a:gd name="T25" fmla="*/ 115 h 208"/>
                <a:gd name="T26" fmla="*/ 25 w 84"/>
                <a:gd name="T27" fmla="*/ 127 h 208"/>
                <a:gd name="T28" fmla="*/ 23 w 84"/>
                <a:gd name="T29" fmla="*/ 144 h 208"/>
                <a:gd name="T30" fmla="*/ 19 w 84"/>
                <a:gd name="T31" fmla="*/ 173 h 208"/>
                <a:gd name="T32" fmla="*/ 17 w 84"/>
                <a:gd name="T33" fmla="*/ 194 h 208"/>
                <a:gd name="T34" fmla="*/ 17 w 84"/>
                <a:gd name="T35" fmla="*/ 200 h 208"/>
                <a:gd name="T36" fmla="*/ 7 w 84"/>
                <a:gd name="T37" fmla="*/ 200 h 208"/>
                <a:gd name="T38" fmla="*/ 6 w 84"/>
                <a:gd name="T39" fmla="*/ 161 h 208"/>
                <a:gd name="T40" fmla="*/ 0 w 84"/>
                <a:gd name="T41" fmla="*/ 133 h 208"/>
                <a:gd name="T42" fmla="*/ 6 w 84"/>
                <a:gd name="T43" fmla="*/ 119 h 208"/>
                <a:gd name="T44" fmla="*/ 9 w 84"/>
                <a:gd name="T45" fmla="*/ 102 h 208"/>
                <a:gd name="T46" fmla="*/ 29 w 84"/>
                <a:gd name="T47" fmla="*/ 67 h 208"/>
                <a:gd name="T48" fmla="*/ 56 w 84"/>
                <a:gd name="T49" fmla="*/ 25 h 208"/>
                <a:gd name="T50" fmla="*/ 65 w 84"/>
                <a:gd name="T51" fmla="*/ 13 h 208"/>
                <a:gd name="T52" fmla="*/ 77 w 84"/>
                <a:gd name="T53" fmla="*/ 0 h 208"/>
                <a:gd name="T54" fmla="*/ 71 w 84"/>
                <a:gd name="T55" fmla="*/ 34 h 208"/>
                <a:gd name="T56" fmla="*/ 71 w 84"/>
                <a:gd name="T57" fmla="*/ 60 h 208"/>
                <a:gd name="T58" fmla="*/ 73 w 84"/>
                <a:gd name="T59" fmla="*/ 85 h 208"/>
                <a:gd name="T60" fmla="*/ 79 w 84"/>
                <a:gd name="T61" fmla="*/ 108 h 208"/>
                <a:gd name="T62" fmla="*/ 84 w 84"/>
                <a:gd name="T63" fmla="*/ 146 h 20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4"/>
                <a:gd name="T97" fmla="*/ 0 h 208"/>
                <a:gd name="T98" fmla="*/ 84 w 84"/>
                <a:gd name="T99" fmla="*/ 208 h 20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4" h="208">
                  <a:moveTo>
                    <a:pt x="84" y="146"/>
                  </a:moveTo>
                  <a:lnTo>
                    <a:pt x="81" y="192"/>
                  </a:lnTo>
                  <a:lnTo>
                    <a:pt x="79" y="208"/>
                  </a:lnTo>
                  <a:lnTo>
                    <a:pt x="65" y="206"/>
                  </a:lnTo>
                  <a:lnTo>
                    <a:pt x="67" y="181"/>
                  </a:lnTo>
                  <a:lnTo>
                    <a:pt x="67" y="161"/>
                  </a:lnTo>
                  <a:lnTo>
                    <a:pt x="59" y="140"/>
                  </a:lnTo>
                  <a:lnTo>
                    <a:pt x="56" y="123"/>
                  </a:lnTo>
                  <a:lnTo>
                    <a:pt x="54" y="110"/>
                  </a:lnTo>
                  <a:lnTo>
                    <a:pt x="48" y="102"/>
                  </a:lnTo>
                  <a:lnTo>
                    <a:pt x="38" y="102"/>
                  </a:lnTo>
                  <a:lnTo>
                    <a:pt x="32" y="106"/>
                  </a:lnTo>
                  <a:lnTo>
                    <a:pt x="27" y="115"/>
                  </a:lnTo>
                  <a:lnTo>
                    <a:pt x="25" y="127"/>
                  </a:lnTo>
                  <a:lnTo>
                    <a:pt x="23" y="144"/>
                  </a:lnTo>
                  <a:lnTo>
                    <a:pt x="19" y="173"/>
                  </a:lnTo>
                  <a:lnTo>
                    <a:pt x="17" y="194"/>
                  </a:lnTo>
                  <a:lnTo>
                    <a:pt x="17" y="200"/>
                  </a:lnTo>
                  <a:lnTo>
                    <a:pt x="7" y="200"/>
                  </a:lnTo>
                  <a:lnTo>
                    <a:pt x="6" y="161"/>
                  </a:lnTo>
                  <a:lnTo>
                    <a:pt x="0" y="133"/>
                  </a:lnTo>
                  <a:lnTo>
                    <a:pt x="6" y="119"/>
                  </a:lnTo>
                  <a:lnTo>
                    <a:pt x="9" y="102"/>
                  </a:lnTo>
                  <a:lnTo>
                    <a:pt x="29" y="67"/>
                  </a:lnTo>
                  <a:lnTo>
                    <a:pt x="56" y="25"/>
                  </a:lnTo>
                  <a:lnTo>
                    <a:pt x="65" y="13"/>
                  </a:lnTo>
                  <a:lnTo>
                    <a:pt x="77" y="0"/>
                  </a:lnTo>
                  <a:lnTo>
                    <a:pt x="71" y="34"/>
                  </a:lnTo>
                  <a:lnTo>
                    <a:pt x="71" y="60"/>
                  </a:lnTo>
                  <a:lnTo>
                    <a:pt x="73" y="85"/>
                  </a:lnTo>
                  <a:lnTo>
                    <a:pt x="79" y="108"/>
                  </a:lnTo>
                  <a:lnTo>
                    <a:pt x="84" y="14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49" name="Freeform 962"/>
            <p:cNvSpPr>
              <a:spLocks/>
            </p:cNvSpPr>
            <p:nvPr/>
          </p:nvSpPr>
          <p:spPr bwMode="auto">
            <a:xfrm>
              <a:off x="3045" y="3300"/>
              <a:ext cx="85" cy="160"/>
            </a:xfrm>
            <a:custGeom>
              <a:avLst/>
              <a:gdLst>
                <a:gd name="T0" fmla="*/ 85 w 85"/>
                <a:gd name="T1" fmla="*/ 8 h 160"/>
                <a:gd name="T2" fmla="*/ 83 w 85"/>
                <a:gd name="T3" fmla="*/ 29 h 160"/>
                <a:gd name="T4" fmla="*/ 81 w 85"/>
                <a:gd name="T5" fmla="*/ 40 h 160"/>
                <a:gd name="T6" fmla="*/ 77 w 85"/>
                <a:gd name="T7" fmla="*/ 58 h 160"/>
                <a:gd name="T8" fmla="*/ 67 w 85"/>
                <a:gd name="T9" fmla="*/ 71 h 160"/>
                <a:gd name="T10" fmla="*/ 54 w 85"/>
                <a:gd name="T11" fmla="*/ 83 h 160"/>
                <a:gd name="T12" fmla="*/ 38 w 85"/>
                <a:gd name="T13" fmla="*/ 98 h 160"/>
                <a:gd name="T14" fmla="*/ 25 w 85"/>
                <a:gd name="T15" fmla="*/ 113 h 160"/>
                <a:gd name="T16" fmla="*/ 23 w 85"/>
                <a:gd name="T17" fmla="*/ 117 h 160"/>
                <a:gd name="T18" fmla="*/ 17 w 85"/>
                <a:gd name="T19" fmla="*/ 133 h 160"/>
                <a:gd name="T20" fmla="*/ 10 w 85"/>
                <a:gd name="T21" fmla="*/ 156 h 160"/>
                <a:gd name="T22" fmla="*/ 6 w 85"/>
                <a:gd name="T23" fmla="*/ 160 h 160"/>
                <a:gd name="T24" fmla="*/ 2 w 85"/>
                <a:gd name="T25" fmla="*/ 135 h 160"/>
                <a:gd name="T26" fmla="*/ 0 w 85"/>
                <a:gd name="T27" fmla="*/ 113 h 160"/>
                <a:gd name="T28" fmla="*/ 2 w 85"/>
                <a:gd name="T29" fmla="*/ 83 h 160"/>
                <a:gd name="T30" fmla="*/ 8 w 85"/>
                <a:gd name="T31" fmla="*/ 50 h 160"/>
                <a:gd name="T32" fmla="*/ 13 w 85"/>
                <a:gd name="T33" fmla="*/ 0 h 160"/>
                <a:gd name="T34" fmla="*/ 23 w 85"/>
                <a:gd name="T35" fmla="*/ 0 h 160"/>
                <a:gd name="T36" fmla="*/ 25 w 85"/>
                <a:gd name="T37" fmla="*/ 21 h 160"/>
                <a:gd name="T38" fmla="*/ 31 w 85"/>
                <a:gd name="T39" fmla="*/ 40 h 160"/>
                <a:gd name="T40" fmla="*/ 35 w 85"/>
                <a:gd name="T41" fmla="*/ 52 h 160"/>
                <a:gd name="T42" fmla="*/ 40 w 85"/>
                <a:gd name="T43" fmla="*/ 60 h 160"/>
                <a:gd name="T44" fmla="*/ 42 w 85"/>
                <a:gd name="T45" fmla="*/ 61 h 160"/>
                <a:gd name="T46" fmla="*/ 46 w 85"/>
                <a:gd name="T47" fmla="*/ 63 h 160"/>
                <a:gd name="T48" fmla="*/ 50 w 85"/>
                <a:gd name="T49" fmla="*/ 61 h 160"/>
                <a:gd name="T50" fmla="*/ 54 w 85"/>
                <a:gd name="T51" fmla="*/ 60 h 160"/>
                <a:gd name="T52" fmla="*/ 58 w 85"/>
                <a:gd name="T53" fmla="*/ 46 h 160"/>
                <a:gd name="T54" fmla="*/ 60 w 85"/>
                <a:gd name="T55" fmla="*/ 36 h 160"/>
                <a:gd name="T56" fmla="*/ 65 w 85"/>
                <a:gd name="T57" fmla="*/ 17 h 160"/>
                <a:gd name="T58" fmla="*/ 71 w 85"/>
                <a:gd name="T59" fmla="*/ 6 h 160"/>
                <a:gd name="T60" fmla="*/ 85 w 85"/>
                <a:gd name="T61" fmla="*/ 8 h 16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85"/>
                <a:gd name="T94" fmla="*/ 0 h 160"/>
                <a:gd name="T95" fmla="*/ 85 w 85"/>
                <a:gd name="T96" fmla="*/ 160 h 16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85" h="160">
                  <a:moveTo>
                    <a:pt x="85" y="8"/>
                  </a:moveTo>
                  <a:lnTo>
                    <a:pt x="83" y="29"/>
                  </a:lnTo>
                  <a:lnTo>
                    <a:pt x="81" y="40"/>
                  </a:lnTo>
                  <a:lnTo>
                    <a:pt x="77" y="58"/>
                  </a:lnTo>
                  <a:lnTo>
                    <a:pt x="67" y="71"/>
                  </a:lnTo>
                  <a:lnTo>
                    <a:pt x="54" y="83"/>
                  </a:lnTo>
                  <a:lnTo>
                    <a:pt x="38" y="98"/>
                  </a:lnTo>
                  <a:lnTo>
                    <a:pt x="25" y="113"/>
                  </a:lnTo>
                  <a:lnTo>
                    <a:pt x="23" y="117"/>
                  </a:lnTo>
                  <a:lnTo>
                    <a:pt x="17" y="133"/>
                  </a:lnTo>
                  <a:lnTo>
                    <a:pt x="10" y="156"/>
                  </a:lnTo>
                  <a:lnTo>
                    <a:pt x="6" y="160"/>
                  </a:lnTo>
                  <a:lnTo>
                    <a:pt x="2" y="135"/>
                  </a:lnTo>
                  <a:lnTo>
                    <a:pt x="0" y="113"/>
                  </a:lnTo>
                  <a:lnTo>
                    <a:pt x="2" y="83"/>
                  </a:lnTo>
                  <a:lnTo>
                    <a:pt x="8" y="50"/>
                  </a:lnTo>
                  <a:lnTo>
                    <a:pt x="13" y="0"/>
                  </a:lnTo>
                  <a:lnTo>
                    <a:pt x="23" y="0"/>
                  </a:lnTo>
                  <a:lnTo>
                    <a:pt x="25" y="21"/>
                  </a:lnTo>
                  <a:lnTo>
                    <a:pt x="31" y="40"/>
                  </a:lnTo>
                  <a:lnTo>
                    <a:pt x="35" y="52"/>
                  </a:lnTo>
                  <a:lnTo>
                    <a:pt x="40" y="60"/>
                  </a:lnTo>
                  <a:lnTo>
                    <a:pt x="42" y="61"/>
                  </a:lnTo>
                  <a:lnTo>
                    <a:pt x="46" y="63"/>
                  </a:lnTo>
                  <a:lnTo>
                    <a:pt x="50" y="61"/>
                  </a:lnTo>
                  <a:lnTo>
                    <a:pt x="54" y="60"/>
                  </a:lnTo>
                  <a:lnTo>
                    <a:pt x="58" y="46"/>
                  </a:lnTo>
                  <a:lnTo>
                    <a:pt x="60" y="36"/>
                  </a:lnTo>
                  <a:lnTo>
                    <a:pt x="65" y="17"/>
                  </a:lnTo>
                  <a:lnTo>
                    <a:pt x="71" y="6"/>
                  </a:lnTo>
                  <a:lnTo>
                    <a:pt x="85" y="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50" name="Freeform 963"/>
            <p:cNvSpPr>
              <a:spLocks noEditPoints="1"/>
            </p:cNvSpPr>
            <p:nvPr/>
          </p:nvSpPr>
          <p:spPr bwMode="auto">
            <a:xfrm>
              <a:off x="2591" y="3223"/>
              <a:ext cx="467" cy="237"/>
            </a:xfrm>
            <a:custGeom>
              <a:avLst/>
              <a:gdLst>
                <a:gd name="T0" fmla="*/ 121 w 467"/>
                <a:gd name="T1" fmla="*/ 88 h 237"/>
                <a:gd name="T2" fmla="*/ 123 w 467"/>
                <a:gd name="T3" fmla="*/ 67 h 237"/>
                <a:gd name="T4" fmla="*/ 110 w 467"/>
                <a:gd name="T5" fmla="*/ 50 h 237"/>
                <a:gd name="T6" fmla="*/ 83 w 467"/>
                <a:gd name="T7" fmla="*/ 52 h 237"/>
                <a:gd name="T8" fmla="*/ 69 w 467"/>
                <a:gd name="T9" fmla="*/ 67 h 237"/>
                <a:gd name="T10" fmla="*/ 75 w 467"/>
                <a:gd name="T11" fmla="*/ 94 h 237"/>
                <a:gd name="T12" fmla="*/ 94 w 467"/>
                <a:gd name="T13" fmla="*/ 108 h 237"/>
                <a:gd name="T14" fmla="*/ 115 w 467"/>
                <a:gd name="T15" fmla="*/ 102 h 237"/>
                <a:gd name="T16" fmla="*/ 121 w 467"/>
                <a:gd name="T17" fmla="*/ 92 h 237"/>
                <a:gd name="T18" fmla="*/ 83 w 467"/>
                <a:gd name="T19" fmla="*/ 229 h 237"/>
                <a:gd name="T20" fmla="*/ 12 w 467"/>
                <a:gd name="T21" fmla="*/ 206 h 237"/>
                <a:gd name="T22" fmla="*/ 10 w 467"/>
                <a:gd name="T23" fmla="*/ 152 h 237"/>
                <a:gd name="T24" fmla="*/ 2 w 467"/>
                <a:gd name="T25" fmla="*/ 83 h 237"/>
                <a:gd name="T26" fmla="*/ 2 w 467"/>
                <a:gd name="T27" fmla="*/ 27 h 237"/>
                <a:gd name="T28" fmla="*/ 31 w 467"/>
                <a:gd name="T29" fmla="*/ 13 h 237"/>
                <a:gd name="T30" fmla="*/ 96 w 467"/>
                <a:gd name="T31" fmla="*/ 10 h 237"/>
                <a:gd name="T32" fmla="*/ 138 w 467"/>
                <a:gd name="T33" fmla="*/ 4 h 237"/>
                <a:gd name="T34" fmla="*/ 187 w 467"/>
                <a:gd name="T35" fmla="*/ 10 h 237"/>
                <a:gd name="T36" fmla="*/ 190 w 467"/>
                <a:gd name="T37" fmla="*/ 29 h 237"/>
                <a:gd name="T38" fmla="*/ 187 w 467"/>
                <a:gd name="T39" fmla="*/ 65 h 237"/>
                <a:gd name="T40" fmla="*/ 225 w 467"/>
                <a:gd name="T41" fmla="*/ 67 h 237"/>
                <a:gd name="T42" fmla="*/ 292 w 467"/>
                <a:gd name="T43" fmla="*/ 65 h 237"/>
                <a:gd name="T44" fmla="*/ 298 w 467"/>
                <a:gd name="T45" fmla="*/ 52 h 237"/>
                <a:gd name="T46" fmla="*/ 298 w 467"/>
                <a:gd name="T47" fmla="*/ 23 h 237"/>
                <a:gd name="T48" fmla="*/ 319 w 467"/>
                <a:gd name="T49" fmla="*/ 15 h 237"/>
                <a:gd name="T50" fmla="*/ 362 w 467"/>
                <a:gd name="T51" fmla="*/ 15 h 237"/>
                <a:gd name="T52" fmla="*/ 396 w 467"/>
                <a:gd name="T53" fmla="*/ 4 h 237"/>
                <a:gd name="T54" fmla="*/ 437 w 467"/>
                <a:gd name="T55" fmla="*/ 2 h 237"/>
                <a:gd name="T56" fmla="*/ 460 w 467"/>
                <a:gd name="T57" fmla="*/ 10 h 237"/>
                <a:gd name="T58" fmla="*/ 466 w 467"/>
                <a:gd name="T59" fmla="*/ 38 h 237"/>
                <a:gd name="T60" fmla="*/ 462 w 467"/>
                <a:gd name="T61" fmla="*/ 127 h 237"/>
                <a:gd name="T62" fmla="*/ 454 w 467"/>
                <a:gd name="T63" fmla="*/ 190 h 237"/>
                <a:gd name="T64" fmla="*/ 460 w 467"/>
                <a:gd name="T65" fmla="*/ 237 h 237"/>
                <a:gd name="T66" fmla="*/ 364 w 467"/>
                <a:gd name="T67" fmla="*/ 229 h 237"/>
                <a:gd name="T68" fmla="*/ 181 w 467"/>
                <a:gd name="T69" fmla="*/ 223 h 237"/>
                <a:gd name="T70" fmla="*/ 106 w 467"/>
                <a:gd name="T71" fmla="*/ 208 h 237"/>
                <a:gd name="T72" fmla="*/ 119 w 467"/>
                <a:gd name="T73" fmla="*/ 194 h 237"/>
                <a:gd name="T74" fmla="*/ 125 w 467"/>
                <a:gd name="T75" fmla="*/ 167 h 237"/>
                <a:gd name="T76" fmla="*/ 108 w 467"/>
                <a:gd name="T77" fmla="*/ 150 h 237"/>
                <a:gd name="T78" fmla="*/ 85 w 467"/>
                <a:gd name="T79" fmla="*/ 158 h 237"/>
                <a:gd name="T80" fmla="*/ 67 w 467"/>
                <a:gd name="T81" fmla="*/ 173 h 237"/>
                <a:gd name="T82" fmla="*/ 71 w 467"/>
                <a:gd name="T83" fmla="*/ 196 h 237"/>
                <a:gd name="T84" fmla="*/ 85 w 467"/>
                <a:gd name="T85" fmla="*/ 204 h 237"/>
                <a:gd name="T86" fmla="*/ 94 w 467"/>
                <a:gd name="T87" fmla="*/ 210 h 23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7"/>
                <a:gd name="T133" fmla="*/ 0 h 237"/>
                <a:gd name="T134" fmla="*/ 467 w 467"/>
                <a:gd name="T135" fmla="*/ 237 h 23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7" h="237">
                  <a:moveTo>
                    <a:pt x="121" y="92"/>
                  </a:moveTo>
                  <a:lnTo>
                    <a:pt x="121" y="88"/>
                  </a:lnTo>
                  <a:lnTo>
                    <a:pt x="123" y="77"/>
                  </a:lnTo>
                  <a:lnTo>
                    <a:pt x="123" y="67"/>
                  </a:lnTo>
                  <a:lnTo>
                    <a:pt x="119" y="56"/>
                  </a:lnTo>
                  <a:lnTo>
                    <a:pt x="110" y="50"/>
                  </a:lnTo>
                  <a:lnTo>
                    <a:pt x="94" y="50"/>
                  </a:lnTo>
                  <a:lnTo>
                    <a:pt x="83" y="52"/>
                  </a:lnTo>
                  <a:lnTo>
                    <a:pt x="73" y="58"/>
                  </a:lnTo>
                  <a:lnTo>
                    <a:pt x="69" y="67"/>
                  </a:lnTo>
                  <a:lnTo>
                    <a:pt x="71" y="81"/>
                  </a:lnTo>
                  <a:lnTo>
                    <a:pt x="75" y="94"/>
                  </a:lnTo>
                  <a:lnTo>
                    <a:pt x="85" y="106"/>
                  </a:lnTo>
                  <a:lnTo>
                    <a:pt x="94" y="108"/>
                  </a:lnTo>
                  <a:lnTo>
                    <a:pt x="110" y="106"/>
                  </a:lnTo>
                  <a:lnTo>
                    <a:pt x="115" y="102"/>
                  </a:lnTo>
                  <a:lnTo>
                    <a:pt x="119" y="92"/>
                  </a:lnTo>
                  <a:lnTo>
                    <a:pt x="121" y="92"/>
                  </a:lnTo>
                  <a:close/>
                  <a:moveTo>
                    <a:pt x="181" y="223"/>
                  </a:moveTo>
                  <a:lnTo>
                    <a:pt x="83" y="229"/>
                  </a:lnTo>
                  <a:lnTo>
                    <a:pt x="8" y="237"/>
                  </a:lnTo>
                  <a:lnTo>
                    <a:pt x="12" y="206"/>
                  </a:lnTo>
                  <a:lnTo>
                    <a:pt x="12" y="179"/>
                  </a:lnTo>
                  <a:lnTo>
                    <a:pt x="10" y="152"/>
                  </a:lnTo>
                  <a:lnTo>
                    <a:pt x="8" y="129"/>
                  </a:lnTo>
                  <a:lnTo>
                    <a:pt x="2" y="83"/>
                  </a:lnTo>
                  <a:lnTo>
                    <a:pt x="0" y="50"/>
                  </a:lnTo>
                  <a:lnTo>
                    <a:pt x="2" y="27"/>
                  </a:lnTo>
                  <a:lnTo>
                    <a:pt x="8" y="10"/>
                  </a:lnTo>
                  <a:lnTo>
                    <a:pt x="31" y="13"/>
                  </a:lnTo>
                  <a:lnTo>
                    <a:pt x="62" y="15"/>
                  </a:lnTo>
                  <a:lnTo>
                    <a:pt x="96" y="10"/>
                  </a:lnTo>
                  <a:lnTo>
                    <a:pt x="117" y="6"/>
                  </a:lnTo>
                  <a:lnTo>
                    <a:pt x="138" y="4"/>
                  </a:lnTo>
                  <a:lnTo>
                    <a:pt x="160" y="4"/>
                  </a:lnTo>
                  <a:lnTo>
                    <a:pt x="187" y="10"/>
                  </a:lnTo>
                  <a:lnTo>
                    <a:pt x="189" y="19"/>
                  </a:lnTo>
                  <a:lnTo>
                    <a:pt x="190" y="29"/>
                  </a:lnTo>
                  <a:lnTo>
                    <a:pt x="189" y="48"/>
                  </a:lnTo>
                  <a:lnTo>
                    <a:pt x="187" y="65"/>
                  </a:lnTo>
                  <a:lnTo>
                    <a:pt x="208" y="65"/>
                  </a:lnTo>
                  <a:lnTo>
                    <a:pt x="225" y="67"/>
                  </a:lnTo>
                  <a:lnTo>
                    <a:pt x="279" y="67"/>
                  </a:lnTo>
                  <a:lnTo>
                    <a:pt x="292" y="65"/>
                  </a:lnTo>
                  <a:lnTo>
                    <a:pt x="300" y="65"/>
                  </a:lnTo>
                  <a:lnTo>
                    <a:pt x="298" y="52"/>
                  </a:lnTo>
                  <a:lnTo>
                    <a:pt x="298" y="37"/>
                  </a:lnTo>
                  <a:lnTo>
                    <a:pt x="298" y="23"/>
                  </a:lnTo>
                  <a:lnTo>
                    <a:pt x="300" y="10"/>
                  </a:lnTo>
                  <a:lnTo>
                    <a:pt x="319" y="15"/>
                  </a:lnTo>
                  <a:lnTo>
                    <a:pt x="344" y="17"/>
                  </a:lnTo>
                  <a:lnTo>
                    <a:pt x="362" y="15"/>
                  </a:lnTo>
                  <a:lnTo>
                    <a:pt x="377" y="10"/>
                  </a:lnTo>
                  <a:lnTo>
                    <a:pt x="396" y="4"/>
                  </a:lnTo>
                  <a:lnTo>
                    <a:pt x="417" y="0"/>
                  </a:lnTo>
                  <a:lnTo>
                    <a:pt x="437" y="2"/>
                  </a:lnTo>
                  <a:lnTo>
                    <a:pt x="460" y="8"/>
                  </a:lnTo>
                  <a:lnTo>
                    <a:pt x="460" y="10"/>
                  </a:lnTo>
                  <a:lnTo>
                    <a:pt x="466" y="38"/>
                  </a:lnTo>
                  <a:lnTo>
                    <a:pt x="467" y="77"/>
                  </a:lnTo>
                  <a:lnTo>
                    <a:pt x="462" y="127"/>
                  </a:lnTo>
                  <a:lnTo>
                    <a:pt x="456" y="160"/>
                  </a:lnTo>
                  <a:lnTo>
                    <a:pt x="454" y="190"/>
                  </a:lnTo>
                  <a:lnTo>
                    <a:pt x="456" y="212"/>
                  </a:lnTo>
                  <a:lnTo>
                    <a:pt x="460" y="237"/>
                  </a:lnTo>
                  <a:lnTo>
                    <a:pt x="408" y="233"/>
                  </a:lnTo>
                  <a:lnTo>
                    <a:pt x="364" y="229"/>
                  </a:lnTo>
                  <a:lnTo>
                    <a:pt x="262" y="223"/>
                  </a:lnTo>
                  <a:lnTo>
                    <a:pt x="181" y="223"/>
                  </a:lnTo>
                  <a:close/>
                  <a:moveTo>
                    <a:pt x="100" y="210"/>
                  </a:moveTo>
                  <a:lnTo>
                    <a:pt x="106" y="208"/>
                  </a:lnTo>
                  <a:lnTo>
                    <a:pt x="115" y="200"/>
                  </a:lnTo>
                  <a:lnTo>
                    <a:pt x="119" y="194"/>
                  </a:lnTo>
                  <a:lnTo>
                    <a:pt x="125" y="179"/>
                  </a:lnTo>
                  <a:lnTo>
                    <a:pt x="125" y="167"/>
                  </a:lnTo>
                  <a:lnTo>
                    <a:pt x="117" y="156"/>
                  </a:lnTo>
                  <a:lnTo>
                    <a:pt x="108" y="150"/>
                  </a:lnTo>
                  <a:lnTo>
                    <a:pt x="94" y="152"/>
                  </a:lnTo>
                  <a:lnTo>
                    <a:pt x="85" y="158"/>
                  </a:lnTo>
                  <a:lnTo>
                    <a:pt x="73" y="163"/>
                  </a:lnTo>
                  <a:lnTo>
                    <a:pt x="67" y="173"/>
                  </a:lnTo>
                  <a:lnTo>
                    <a:pt x="65" y="187"/>
                  </a:lnTo>
                  <a:lnTo>
                    <a:pt x="71" y="196"/>
                  </a:lnTo>
                  <a:lnTo>
                    <a:pt x="79" y="200"/>
                  </a:lnTo>
                  <a:lnTo>
                    <a:pt x="85" y="204"/>
                  </a:lnTo>
                  <a:lnTo>
                    <a:pt x="90" y="208"/>
                  </a:lnTo>
                  <a:lnTo>
                    <a:pt x="94" y="210"/>
                  </a:lnTo>
                  <a:lnTo>
                    <a:pt x="100" y="2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51" name="Freeform 964"/>
            <p:cNvSpPr>
              <a:spLocks/>
            </p:cNvSpPr>
            <p:nvPr/>
          </p:nvSpPr>
          <p:spPr bwMode="auto">
            <a:xfrm>
              <a:off x="2778" y="3156"/>
              <a:ext cx="159" cy="134"/>
            </a:xfrm>
            <a:custGeom>
              <a:avLst/>
              <a:gdLst>
                <a:gd name="T0" fmla="*/ 148 w 159"/>
                <a:gd name="T1" fmla="*/ 2 h 134"/>
                <a:gd name="T2" fmla="*/ 159 w 159"/>
                <a:gd name="T3" fmla="*/ 0 h 134"/>
                <a:gd name="T4" fmla="*/ 159 w 159"/>
                <a:gd name="T5" fmla="*/ 2 h 134"/>
                <a:gd name="T6" fmla="*/ 157 w 159"/>
                <a:gd name="T7" fmla="*/ 4 h 134"/>
                <a:gd name="T8" fmla="*/ 146 w 159"/>
                <a:gd name="T9" fmla="*/ 29 h 134"/>
                <a:gd name="T10" fmla="*/ 138 w 159"/>
                <a:gd name="T11" fmla="*/ 50 h 134"/>
                <a:gd name="T12" fmla="*/ 132 w 159"/>
                <a:gd name="T13" fmla="*/ 57 h 134"/>
                <a:gd name="T14" fmla="*/ 123 w 159"/>
                <a:gd name="T15" fmla="*/ 63 h 134"/>
                <a:gd name="T16" fmla="*/ 117 w 159"/>
                <a:gd name="T17" fmla="*/ 69 h 134"/>
                <a:gd name="T18" fmla="*/ 113 w 159"/>
                <a:gd name="T19" fmla="*/ 77 h 134"/>
                <a:gd name="T20" fmla="*/ 111 w 159"/>
                <a:gd name="T21" fmla="*/ 90 h 134"/>
                <a:gd name="T22" fmla="*/ 111 w 159"/>
                <a:gd name="T23" fmla="*/ 104 h 134"/>
                <a:gd name="T24" fmla="*/ 111 w 159"/>
                <a:gd name="T25" fmla="*/ 119 h 134"/>
                <a:gd name="T26" fmla="*/ 113 w 159"/>
                <a:gd name="T27" fmla="*/ 132 h 134"/>
                <a:gd name="T28" fmla="*/ 105 w 159"/>
                <a:gd name="T29" fmla="*/ 132 h 134"/>
                <a:gd name="T30" fmla="*/ 92 w 159"/>
                <a:gd name="T31" fmla="*/ 134 h 134"/>
                <a:gd name="T32" fmla="*/ 38 w 159"/>
                <a:gd name="T33" fmla="*/ 134 h 134"/>
                <a:gd name="T34" fmla="*/ 21 w 159"/>
                <a:gd name="T35" fmla="*/ 132 h 134"/>
                <a:gd name="T36" fmla="*/ 0 w 159"/>
                <a:gd name="T37" fmla="*/ 132 h 134"/>
                <a:gd name="T38" fmla="*/ 17 w 159"/>
                <a:gd name="T39" fmla="*/ 111 h 134"/>
                <a:gd name="T40" fmla="*/ 36 w 159"/>
                <a:gd name="T41" fmla="*/ 82 h 134"/>
                <a:gd name="T42" fmla="*/ 44 w 159"/>
                <a:gd name="T43" fmla="*/ 67 h 134"/>
                <a:gd name="T44" fmla="*/ 52 w 159"/>
                <a:gd name="T45" fmla="*/ 46 h 134"/>
                <a:gd name="T46" fmla="*/ 55 w 159"/>
                <a:gd name="T47" fmla="*/ 34 h 134"/>
                <a:gd name="T48" fmla="*/ 63 w 159"/>
                <a:gd name="T49" fmla="*/ 17 h 134"/>
                <a:gd name="T50" fmla="*/ 67 w 159"/>
                <a:gd name="T51" fmla="*/ 9 h 134"/>
                <a:gd name="T52" fmla="*/ 77 w 159"/>
                <a:gd name="T53" fmla="*/ 0 h 134"/>
                <a:gd name="T54" fmla="*/ 90 w 159"/>
                <a:gd name="T55" fmla="*/ 2 h 134"/>
                <a:gd name="T56" fmla="*/ 100 w 159"/>
                <a:gd name="T57" fmla="*/ 4 h 134"/>
                <a:gd name="T58" fmla="*/ 121 w 159"/>
                <a:gd name="T59" fmla="*/ 4 h 134"/>
                <a:gd name="T60" fmla="*/ 136 w 159"/>
                <a:gd name="T61" fmla="*/ 4 h 134"/>
                <a:gd name="T62" fmla="*/ 148 w 159"/>
                <a:gd name="T63" fmla="*/ 2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9"/>
                <a:gd name="T97" fmla="*/ 0 h 134"/>
                <a:gd name="T98" fmla="*/ 159 w 159"/>
                <a:gd name="T99" fmla="*/ 134 h 1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9" h="134">
                  <a:moveTo>
                    <a:pt x="148" y="2"/>
                  </a:moveTo>
                  <a:lnTo>
                    <a:pt x="159" y="0"/>
                  </a:lnTo>
                  <a:lnTo>
                    <a:pt x="159" y="2"/>
                  </a:lnTo>
                  <a:lnTo>
                    <a:pt x="157" y="4"/>
                  </a:lnTo>
                  <a:lnTo>
                    <a:pt x="146" y="29"/>
                  </a:lnTo>
                  <a:lnTo>
                    <a:pt x="138" y="50"/>
                  </a:lnTo>
                  <a:lnTo>
                    <a:pt x="132" y="57"/>
                  </a:lnTo>
                  <a:lnTo>
                    <a:pt x="123" y="63"/>
                  </a:lnTo>
                  <a:lnTo>
                    <a:pt x="117" y="69"/>
                  </a:lnTo>
                  <a:lnTo>
                    <a:pt x="113" y="77"/>
                  </a:lnTo>
                  <a:lnTo>
                    <a:pt x="111" y="90"/>
                  </a:lnTo>
                  <a:lnTo>
                    <a:pt x="111" y="104"/>
                  </a:lnTo>
                  <a:lnTo>
                    <a:pt x="111" y="119"/>
                  </a:lnTo>
                  <a:lnTo>
                    <a:pt x="113" y="132"/>
                  </a:lnTo>
                  <a:lnTo>
                    <a:pt x="105" y="132"/>
                  </a:lnTo>
                  <a:lnTo>
                    <a:pt x="92" y="134"/>
                  </a:lnTo>
                  <a:lnTo>
                    <a:pt x="38" y="134"/>
                  </a:lnTo>
                  <a:lnTo>
                    <a:pt x="21" y="132"/>
                  </a:lnTo>
                  <a:lnTo>
                    <a:pt x="0" y="132"/>
                  </a:lnTo>
                  <a:lnTo>
                    <a:pt x="17" y="111"/>
                  </a:lnTo>
                  <a:lnTo>
                    <a:pt x="36" y="82"/>
                  </a:lnTo>
                  <a:lnTo>
                    <a:pt x="44" y="67"/>
                  </a:lnTo>
                  <a:lnTo>
                    <a:pt x="52" y="46"/>
                  </a:lnTo>
                  <a:lnTo>
                    <a:pt x="55" y="34"/>
                  </a:lnTo>
                  <a:lnTo>
                    <a:pt x="63" y="17"/>
                  </a:lnTo>
                  <a:lnTo>
                    <a:pt x="67" y="9"/>
                  </a:lnTo>
                  <a:lnTo>
                    <a:pt x="77" y="0"/>
                  </a:lnTo>
                  <a:lnTo>
                    <a:pt x="90" y="2"/>
                  </a:lnTo>
                  <a:lnTo>
                    <a:pt x="100" y="4"/>
                  </a:lnTo>
                  <a:lnTo>
                    <a:pt x="121" y="4"/>
                  </a:lnTo>
                  <a:lnTo>
                    <a:pt x="136" y="4"/>
                  </a:lnTo>
                  <a:lnTo>
                    <a:pt x="148"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52" name="Freeform 965"/>
            <p:cNvSpPr>
              <a:spLocks/>
            </p:cNvSpPr>
            <p:nvPr/>
          </p:nvSpPr>
          <p:spPr bwMode="auto">
            <a:xfrm>
              <a:off x="2891" y="3098"/>
              <a:ext cx="237" cy="142"/>
            </a:xfrm>
            <a:custGeom>
              <a:avLst/>
              <a:gdLst>
                <a:gd name="T0" fmla="*/ 160 w 237"/>
                <a:gd name="T1" fmla="*/ 133 h 142"/>
                <a:gd name="T2" fmla="*/ 137 w 237"/>
                <a:gd name="T3" fmla="*/ 127 h 142"/>
                <a:gd name="T4" fmla="*/ 117 w 237"/>
                <a:gd name="T5" fmla="*/ 125 h 142"/>
                <a:gd name="T6" fmla="*/ 96 w 237"/>
                <a:gd name="T7" fmla="*/ 129 h 142"/>
                <a:gd name="T8" fmla="*/ 77 w 237"/>
                <a:gd name="T9" fmla="*/ 135 h 142"/>
                <a:gd name="T10" fmla="*/ 62 w 237"/>
                <a:gd name="T11" fmla="*/ 140 h 142"/>
                <a:gd name="T12" fmla="*/ 44 w 237"/>
                <a:gd name="T13" fmla="*/ 142 h 142"/>
                <a:gd name="T14" fmla="*/ 19 w 237"/>
                <a:gd name="T15" fmla="*/ 140 h 142"/>
                <a:gd name="T16" fmla="*/ 0 w 237"/>
                <a:gd name="T17" fmla="*/ 135 h 142"/>
                <a:gd name="T18" fmla="*/ 4 w 237"/>
                <a:gd name="T19" fmla="*/ 127 h 142"/>
                <a:gd name="T20" fmla="*/ 10 w 237"/>
                <a:gd name="T21" fmla="*/ 121 h 142"/>
                <a:gd name="T22" fmla="*/ 19 w 237"/>
                <a:gd name="T23" fmla="*/ 115 h 142"/>
                <a:gd name="T24" fmla="*/ 25 w 237"/>
                <a:gd name="T25" fmla="*/ 108 h 142"/>
                <a:gd name="T26" fmla="*/ 33 w 237"/>
                <a:gd name="T27" fmla="*/ 87 h 142"/>
                <a:gd name="T28" fmla="*/ 44 w 237"/>
                <a:gd name="T29" fmla="*/ 62 h 142"/>
                <a:gd name="T30" fmla="*/ 46 w 237"/>
                <a:gd name="T31" fmla="*/ 60 h 142"/>
                <a:gd name="T32" fmla="*/ 69 w 237"/>
                <a:gd name="T33" fmla="*/ 35 h 142"/>
                <a:gd name="T34" fmla="*/ 85 w 237"/>
                <a:gd name="T35" fmla="*/ 19 h 142"/>
                <a:gd name="T36" fmla="*/ 98 w 237"/>
                <a:gd name="T37" fmla="*/ 0 h 142"/>
                <a:gd name="T38" fmla="*/ 121 w 237"/>
                <a:gd name="T39" fmla="*/ 0 h 142"/>
                <a:gd name="T40" fmla="*/ 144 w 237"/>
                <a:gd name="T41" fmla="*/ 2 h 142"/>
                <a:gd name="T42" fmla="*/ 181 w 237"/>
                <a:gd name="T43" fmla="*/ 8 h 142"/>
                <a:gd name="T44" fmla="*/ 212 w 237"/>
                <a:gd name="T45" fmla="*/ 6 h 142"/>
                <a:gd name="T46" fmla="*/ 237 w 237"/>
                <a:gd name="T47" fmla="*/ 2 h 142"/>
                <a:gd name="T48" fmla="*/ 225 w 237"/>
                <a:gd name="T49" fmla="*/ 15 h 142"/>
                <a:gd name="T50" fmla="*/ 216 w 237"/>
                <a:gd name="T51" fmla="*/ 27 h 142"/>
                <a:gd name="T52" fmla="*/ 189 w 237"/>
                <a:gd name="T53" fmla="*/ 69 h 142"/>
                <a:gd name="T54" fmla="*/ 169 w 237"/>
                <a:gd name="T55" fmla="*/ 104 h 142"/>
                <a:gd name="T56" fmla="*/ 166 w 237"/>
                <a:gd name="T57" fmla="*/ 121 h 142"/>
                <a:gd name="T58" fmla="*/ 160 w 237"/>
                <a:gd name="T59" fmla="*/ 135 h 142"/>
                <a:gd name="T60" fmla="*/ 160 w 237"/>
                <a:gd name="T61" fmla="*/ 135 h 142"/>
                <a:gd name="T62" fmla="*/ 160 w 237"/>
                <a:gd name="T63" fmla="*/ 133 h 1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37"/>
                <a:gd name="T97" fmla="*/ 0 h 142"/>
                <a:gd name="T98" fmla="*/ 237 w 237"/>
                <a:gd name="T99" fmla="*/ 142 h 1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37" h="142">
                  <a:moveTo>
                    <a:pt x="160" y="133"/>
                  </a:moveTo>
                  <a:lnTo>
                    <a:pt x="137" y="127"/>
                  </a:lnTo>
                  <a:lnTo>
                    <a:pt x="117" y="125"/>
                  </a:lnTo>
                  <a:lnTo>
                    <a:pt x="96" y="129"/>
                  </a:lnTo>
                  <a:lnTo>
                    <a:pt x="77" y="135"/>
                  </a:lnTo>
                  <a:lnTo>
                    <a:pt x="62" y="140"/>
                  </a:lnTo>
                  <a:lnTo>
                    <a:pt x="44" y="142"/>
                  </a:lnTo>
                  <a:lnTo>
                    <a:pt x="19" y="140"/>
                  </a:lnTo>
                  <a:lnTo>
                    <a:pt x="0" y="135"/>
                  </a:lnTo>
                  <a:lnTo>
                    <a:pt x="4" y="127"/>
                  </a:lnTo>
                  <a:lnTo>
                    <a:pt x="10" y="121"/>
                  </a:lnTo>
                  <a:lnTo>
                    <a:pt x="19" y="115"/>
                  </a:lnTo>
                  <a:lnTo>
                    <a:pt x="25" y="108"/>
                  </a:lnTo>
                  <a:lnTo>
                    <a:pt x="33" y="87"/>
                  </a:lnTo>
                  <a:lnTo>
                    <a:pt x="44" y="62"/>
                  </a:lnTo>
                  <a:lnTo>
                    <a:pt x="46" y="60"/>
                  </a:lnTo>
                  <a:lnTo>
                    <a:pt x="69" y="35"/>
                  </a:lnTo>
                  <a:lnTo>
                    <a:pt x="85" y="19"/>
                  </a:lnTo>
                  <a:lnTo>
                    <a:pt x="98" y="0"/>
                  </a:lnTo>
                  <a:lnTo>
                    <a:pt x="121" y="0"/>
                  </a:lnTo>
                  <a:lnTo>
                    <a:pt x="144" y="2"/>
                  </a:lnTo>
                  <a:lnTo>
                    <a:pt x="181" y="8"/>
                  </a:lnTo>
                  <a:lnTo>
                    <a:pt x="212" y="6"/>
                  </a:lnTo>
                  <a:lnTo>
                    <a:pt x="237" y="2"/>
                  </a:lnTo>
                  <a:lnTo>
                    <a:pt x="225" y="15"/>
                  </a:lnTo>
                  <a:lnTo>
                    <a:pt x="216" y="27"/>
                  </a:lnTo>
                  <a:lnTo>
                    <a:pt x="189" y="69"/>
                  </a:lnTo>
                  <a:lnTo>
                    <a:pt x="169" y="104"/>
                  </a:lnTo>
                  <a:lnTo>
                    <a:pt x="166" y="121"/>
                  </a:lnTo>
                  <a:lnTo>
                    <a:pt x="160" y="135"/>
                  </a:lnTo>
                  <a:lnTo>
                    <a:pt x="160" y="13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53" name="Freeform 966"/>
            <p:cNvSpPr>
              <a:spLocks/>
            </p:cNvSpPr>
            <p:nvPr/>
          </p:nvSpPr>
          <p:spPr bwMode="auto">
            <a:xfrm>
              <a:off x="2778" y="3100"/>
              <a:ext cx="78" cy="188"/>
            </a:xfrm>
            <a:custGeom>
              <a:avLst/>
              <a:gdLst>
                <a:gd name="T0" fmla="*/ 78 w 78"/>
                <a:gd name="T1" fmla="*/ 13 h 188"/>
                <a:gd name="T2" fmla="*/ 78 w 78"/>
                <a:gd name="T3" fmla="*/ 23 h 188"/>
                <a:gd name="T4" fmla="*/ 78 w 78"/>
                <a:gd name="T5" fmla="*/ 42 h 188"/>
                <a:gd name="T6" fmla="*/ 77 w 78"/>
                <a:gd name="T7" fmla="*/ 56 h 188"/>
                <a:gd name="T8" fmla="*/ 67 w 78"/>
                <a:gd name="T9" fmla="*/ 65 h 188"/>
                <a:gd name="T10" fmla="*/ 63 w 78"/>
                <a:gd name="T11" fmla="*/ 73 h 188"/>
                <a:gd name="T12" fmla="*/ 55 w 78"/>
                <a:gd name="T13" fmla="*/ 90 h 188"/>
                <a:gd name="T14" fmla="*/ 52 w 78"/>
                <a:gd name="T15" fmla="*/ 102 h 188"/>
                <a:gd name="T16" fmla="*/ 44 w 78"/>
                <a:gd name="T17" fmla="*/ 123 h 188"/>
                <a:gd name="T18" fmla="*/ 36 w 78"/>
                <a:gd name="T19" fmla="*/ 138 h 188"/>
                <a:gd name="T20" fmla="*/ 17 w 78"/>
                <a:gd name="T21" fmla="*/ 167 h 188"/>
                <a:gd name="T22" fmla="*/ 0 w 78"/>
                <a:gd name="T23" fmla="*/ 188 h 188"/>
                <a:gd name="T24" fmla="*/ 2 w 78"/>
                <a:gd name="T25" fmla="*/ 171 h 188"/>
                <a:gd name="T26" fmla="*/ 3 w 78"/>
                <a:gd name="T27" fmla="*/ 152 h 188"/>
                <a:gd name="T28" fmla="*/ 2 w 78"/>
                <a:gd name="T29" fmla="*/ 142 h 188"/>
                <a:gd name="T30" fmla="*/ 0 w 78"/>
                <a:gd name="T31" fmla="*/ 133 h 188"/>
                <a:gd name="T32" fmla="*/ 15 w 78"/>
                <a:gd name="T33" fmla="*/ 115 h 188"/>
                <a:gd name="T34" fmla="*/ 32 w 78"/>
                <a:gd name="T35" fmla="*/ 90 h 188"/>
                <a:gd name="T36" fmla="*/ 42 w 78"/>
                <a:gd name="T37" fmla="*/ 63 h 188"/>
                <a:gd name="T38" fmla="*/ 46 w 78"/>
                <a:gd name="T39" fmla="*/ 46 h 188"/>
                <a:gd name="T40" fmla="*/ 53 w 78"/>
                <a:gd name="T41" fmla="*/ 31 h 188"/>
                <a:gd name="T42" fmla="*/ 63 w 78"/>
                <a:gd name="T43" fmla="*/ 17 h 188"/>
                <a:gd name="T44" fmla="*/ 77 w 78"/>
                <a:gd name="T45" fmla="*/ 0 h 188"/>
                <a:gd name="T46" fmla="*/ 78 w 78"/>
                <a:gd name="T47" fmla="*/ 13 h 18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8"/>
                <a:gd name="T73" fmla="*/ 0 h 188"/>
                <a:gd name="T74" fmla="*/ 78 w 78"/>
                <a:gd name="T75" fmla="*/ 188 h 18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8" h="188">
                  <a:moveTo>
                    <a:pt x="78" y="13"/>
                  </a:moveTo>
                  <a:lnTo>
                    <a:pt x="78" y="23"/>
                  </a:lnTo>
                  <a:lnTo>
                    <a:pt x="78" y="42"/>
                  </a:lnTo>
                  <a:lnTo>
                    <a:pt x="77" y="56"/>
                  </a:lnTo>
                  <a:lnTo>
                    <a:pt x="67" y="65"/>
                  </a:lnTo>
                  <a:lnTo>
                    <a:pt x="63" y="73"/>
                  </a:lnTo>
                  <a:lnTo>
                    <a:pt x="55" y="90"/>
                  </a:lnTo>
                  <a:lnTo>
                    <a:pt x="52" y="102"/>
                  </a:lnTo>
                  <a:lnTo>
                    <a:pt x="44" y="123"/>
                  </a:lnTo>
                  <a:lnTo>
                    <a:pt x="36" y="138"/>
                  </a:lnTo>
                  <a:lnTo>
                    <a:pt x="17" y="167"/>
                  </a:lnTo>
                  <a:lnTo>
                    <a:pt x="0" y="188"/>
                  </a:lnTo>
                  <a:lnTo>
                    <a:pt x="2" y="171"/>
                  </a:lnTo>
                  <a:lnTo>
                    <a:pt x="3" y="152"/>
                  </a:lnTo>
                  <a:lnTo>
                    <a:pt x="2" y="142"/>
                  </a:lnTo>
                  <a:lnTo>
                    <a:pt x="0" y="133"/>
                  </a:lnTo>
                  <a:lnTo>
                    <a:pt x="15" y="115"/>
                  </a:lnTo>
                  <a:lnTo>
                    <a:pt x="32" y="90"/>
                  </a:lnTo>
                  <a:lnTo>
                    <a:pt x="42" y="63"/>
                  </a:lnTo>
                  <a:lnTo>
                    <a:pt x="46" y="46"/>
                  </a:lnTo>
                  <a:lnTo>
                    <a:pt x="53" y="31"/>
                  </a:lnTo>
                  <a:lnTo>
                    <a:pt x="63" y="17"/>
                  </a:lnTo>
                  <a:lnTo>
                    <a:pt x="77" y="0"/>
                  </a:lnTo>
                  <a:lnTo>
                    <a:pt x="78"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54" name="Freeform 967"/>
            <p:cNvSpPr>
              <a:spLocks/>
            </p:cNvSpPr>
            <p:nvPr/>
          </p:nvSpPr>
          <p:spPr bwMode="auto">
            <a:xfrm>
              <a:off x="2599" y="3096"/>
              <a:ext cx="256" cy="142"/>
            </a:xfrm>
            <a:custGeom>
              <a:avLst/>
              <a:gdLst>
                <a:gd name="T0" fmla="*/ 15 w 256"/>
                <a:gd name="T1" fmla="*/ 114 h 142"/>
                <a:gd name="T2" fmla="*/ 32 w 256"/>
                <a:gd name="T3" fmla="*/ 87 h 142"/>
                <a:gd name="T4" fmla="*/ 46 w 256"/>
                <a:gd name="T5" fmla="*/ 65 h 142"/>
                <a:gd name="T6" fmla="*/ 57 w 256"/>
                <a:gd name="T7" fmla="*/ 46 h 142"/>
                <a:gd name="T8" fmla="*/ 73 w 256"/>
                <a:gd name="T9" fmla="*/ 13 h 142"/>
                <a:gd name="T10" fmla="*/ 92 w 256"/>
                <a:gd name="T11" fmla="*/ 4 h 142"/>
                <a:gd name="T12" fmla="*/ 109 w 256"/>
                <a:gd name="T13" fmla="*/ 0 h 142"/>
                <a:gd name="T14" fmla="*/ 136 w 256"/>
                <a:gd name="T15" fmla="*/ 0 h 142"/>
                <a:gd name="T16" fmla="*/ 163 w 256"/>
                <a:gd name="T17" fmla="*/ 6 h 142"/>
                <a:gd name="T18" fmla="*/ 184 w 256"/>
                <a:gd name="T19" fmla="*/ 10 h 142"/>
                <a:gd name="T20" fmla="*/ 206 w 256"/>
                <a:gd name="T21" fmla="*/ 12 h 142"/>
                <a:gd name="T22" fmla="*/ 234 w 256"/>
                <a:gd name="T23" fmla="*/ 10 h 142"/>
                <a:gd name="T24" fmla="*/ 256 w 256"/>
                <a:gd name="T25" fmla="*/ 4 h 142"/>
                <a:gd name="T26" fmla="*/ 242 w 256"/>
                <a:gd name="T27" fmla="*/ 21 h 142"/>
                <a:gd name="T28" fmla="*/ 232 w 256"/>
                <a:gd name="T29" fmla="*/ 35 h 142"/>
                <a:gd name="T30" fmla="*/ 225 w 256"/>
                <a:gd name="T31" fmla="*/ 50 h 142"/>
                <a:gd name="T32" fmla="*/ 221 w 256"/>
                <a:gd name="T33" fmla="*/ 67 h 142"/>
                <a:gd name="T34" fmla="*/ 211 w 256"/>
                <a:gd name="T35" fmla="*/ 94 h 142"/>
                <a:gd name="T36" fmla="*/ 194 w 256"/>
                <a:gd name="T37" fmla="*/ 119 h 142"/>
                <a:gd name="T38" fmla="*/ 179 w 256"/>
                <a:gd name="T39" fmla="*/ 137 h 142"/>
                <a:gd name="T40" fmla="*/ 152 w 256"/>
                <a:gd name="T41" fmla="*/ 131 h 142"/>
                <a:gd name="T42" fmla="*/ 130 w 256"/>
                <a:gd name="T43" fmla="*/ 131 h 142"/>
                <a:gd name="T44" fmla="*/ 109 w 256"/>
                <a:gd name="T45" fmla="*/ 133 h 142"/>
                <a:gd name="T46" fmla="*/ 88 w 256"/>
                <a:gd name="T47" fmla="*/ 137 h 142"/>
                <a:gd name="T48" fmla="*/ 54 w 256"/>
                <a:gd name="T49" fmla="*/ 142 h 142"/>
                <a:gd name="T50" fmla="*/ 23 w 256"/>
                <a:gd name="T51" fmla="*/ 140 h 142"/>
                <a:gd name="T52" fmla="*/ 0 w 256"/>
                <a:gd name="T53" fmla="*/ 137 h 142"/>
                <a:gd name="T54" fmla="*/ 15 w 256"/>
                <a:gd name="T55" fmla="*/ 114 h 142"/>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56"/>
                <a:gd name="T85" fmla="*/ 0 h 142"/>
                <a:gd name="T86" fmla="*/ 256 w 256"/>
                <a:gd name="T87" fmla="*/ 142 h 142"/>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56" h="142">
                  <a:moveTo>
                    <a:pt x="15" y="114"/>
                  </a:moveTo>
                  <a:lnTo>
                    <a:pt x="32" y="87"/>
                  </a:lnTo>
                  <a:lnTo>
                    <a:pt x="46" y="65"/>
                  </a:lnTo>
                  <a:lnTo>
                    <a:pt x="57" y="46"/>
                  </a:lnTo>
                  <a:lnTo>
                    <a:pt x="73" y="13"/>
                  </a:lnTo>
                  <a:lnTo>
                    <a:pt x="92" y="4"/>
                  </a:lnTo>
                  <a:lnTo>
                    <a:pt x="109" y="0"/>
                  </a:lnTo>
                  <a:lnTo>
                    <a:pt x="136" y="0"/>
                  </a:lnTo>
                  <a:lnTo>
                    <a:pt x="163" y="6"/>
                  </a:lnTo>
                  <a:lnTo>
                    <a:pt x="184" y="10"/>
                  </a:lnTo>
                  <a:lnTo>
                    <a:pt x="206" y="12"/>
                  </a:lnTo>
                  <a:lnTo>
                    <a:pt x="234" y="10"/>
                  </a:lnTo>
                  <a:lnTo>
                    <a:pt x="256" y="4"/>
                  </a:lnTo>
                  <a:lnTo>
                    <a:pt x="242" y="21"/>
                  </a:lnTo>
                  <a:lnTo>
                    <a:pt x="232" y="35"/>
                  </a:lnTo>
                  <a:lnTo>
                    <a:pt x="225" y="50"/>
                  </a:lnTo>
                  <a:lnTo>
                    <a:pt x="221" y="67"/>
                  </a:lnTo>
                  <a:lnTo>
                    <a:pt x="211" y="94"/>
                  </a:lnTo>
                  <a:lnTo>
                    <a:pt x="194" y="119"/>
                  </a:lnTo>
                  <a:lnTo>
                    <a:pt x="179" y="137"/>
                  </a:lnTo>
                  <a:lnTo>
                    <a:pt x="152" y="131"/>
                  </a:lnTo>
                  <a:lnTo>
                    <a:pt x="130" y="131"/>
                  </a:lnTo>
                  <a:lnTo>
                    <a:pt x="109" y="133"/>
                  </a:lnTo>
                  <a:lnTo>
                    <a:pt x="88" y="137"/>
                  </a:lnTo>
                  <a:lnTo>
                    <a:pt x="54" y="142"/>
                  </a:lnTo>
                  <a:lnTo>
                    <a:pt x="23" y="140"/>
                  </a:lnTo>
                  <a:lnTo>
                    <a:pt x="0" y="137"/>
                  </a:lnTo>
                  <a:lnTo>
                    <a:pt x="15" y="11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55" name="Freeform 968"/>
            <p:cNvSpPr>
              <a:spLocks/>
            </p:cNvSpPr>
            <p:nvPr/>
          </p:nvSpPr>
          <p:spPr bwMode="auto">
            <a:xfrm>
              <a:off x="2383" y="3208"/>
              <a:ext cx="231" cy="146"/>
            </a:xfrm>
            <a:custGeom>
              <a:avLst/>
              <a:gdLst>
                <a:gd name="T0" fmla="*/ 218 w 231"/>
                <a:gd name="T1" fmla="*/ 5 h 146"/>
                <a:gd name="T2" fmla="*/ 223 w 231"/>
                <a:gd name="T3" fmla="*/ 3 h 146"/>
                <a:gd name="T4" fmla="*/ 231 w 231"/>
                <a:gd name="T5" fmla="*/ 2 h 146"/>
                <a:gd name="T6" fmla="*/ 216 w 231"/>
                <a:gd name="T7" fmla="*/ 25 h 146"/>
                <a:gd name="T8" fmla="*/ 210 w 231"/>
                <a:gd name="T9" fmla="*/ 42 h 146"/>
                <a:gd name="T10" fmla="*/ 208 w 231"/>
                <a:gd name="T11" fmla="*/ 65 h 146"/>
                <a:gd name="T12" fmla="*/ 210 w 231"/>
                <a:gd name="T13" fmla="*/ 98 h 146"/>
                <a:gd name="T14" fmla="*/ 216 w 231"/>
                <a:gd name="T15" fmla="*/ 144 h 146"/>
                <a:gd name="T16" fmla="*/ 202 w 231"/>
                <a:gd name="T17" fmla="*/ 146 h 146"/>
                <a:gd name="T18" fmla="*/ 193 w 231"/>
                <a:gd name="T19" fmla="*/ 146 h 146"/>
                <a:gd name="T20" fmla="*/ 175 w 231"/>
                <a:gd name="T21" fmla="*/ 146 h 146"/>
                <a:gd name="T22" fmla="*/ 164 w 231"/>
                <a:gd name="T23" fmla="*/ 144 h 146"/>
                <a:gd name="T24" fmla="*/ 154 w 231"/>
                <a:gd name="T25" fmla="*/ 140 h 146"/>
                <a:gd name="T26" fmla="*/ 145 w 231"/>
                <a:gd name="T27" fmla="*/ 138 h 146"/>
                <a:gd name="T28" fmla="*/ 135 w 231"/>
                <a:gd name="T29" fmla="*/ 138 h 146"/>
                <a:gd name="T30" fmla="*/ 125 w 231"/>
                <a:gd name="T31" fmla="*/ 140 h 146"/>
                <a:gd name="T32" fmla="*/ 120 w 231"/>
                <a:gd name="T33" fmla="*/ 142 h 146"/>
                <a:gd name="T34" fmla="*/ 114 w 231"/>
                <a:gd name="T35" fmla="*/ 144 h 146"/>
                <a:gd name="T36" fmla="*/ 96 w 231"/>
                <a:gd name="T37" fmla="*/ 142 h 146"/>
                <a:gd name="T38" fmla="*/ 83 w 231"/>
                <a:gd name="T39" fmla="*/ 142 h 146"/>
                <a:gd name="T40" fmla="*/ 50 w 231"/>
                <a:gd name="T41" fmla="*/ 140 h 146"/>
                <a:gd name="T42" fmla="*/ 25 w 231"/>
                <a:gd name="T43" fmla="*/ 144 h 146"/>
                <a:gd name="T44" fmla="*/ 21 w 231"/>
                <a:gd name="T45" fmla="*/ 142 h 146"/>
                <a:gd name="T46" fmla="*/ 18 w 231"/>
                <a:gd name="T47" fmla="*/ 142 h 146"/>
                <a:gd name="T48" fmla="*/ 16 w 231"/>
                <a:gd name="T49" fmla="*/ 134 h 146"/>
                <a:gd name="T50" fmla="*/ 16 w 231"/>
                <a:gd name="T51" fmla="*/ 127 h 146"/>
                <a:gd name="T52" fmla="*/ 8 w 231"/>
                <a:gd name="T53" fmla="*/ 113 h 146"/>
                <a:gd name="T54" fmla="*/ 8 w 231"/>
                <a:gd name="T55" fmla="*/ 113 h 146"/>
                <a:gd name="T56" fmla="*/ 0 w 231"/>
                <a:gd name="T57" fmla="*/ 98 h 146"/>
                <a:gd name="T58" fmla="*/ 0 w 231"/>
                <a:gd name="T59" fmla="*/ 80 h 146"/>
                <a:gd name="T60" fmla="*/ 4 w 231"/>
                <a:gd name="T61" fmla="*/ 59 h 146"/>
                <a:gd name="T62" fmla="*/ 8 w 231"/>
                <a:gd name="T63" fmla="*/ 46 h 146"/>
                <a:gd name="T64" fmla="*/ 12 w 231"/>
                <a:gd name="T65" fmla="*/ 28 h 146"/>
                <a:gd name="T66" fmla="*/ 14 w 231"/>
                <a:gd name="T67" fmla="*/ 19 h 146"/>
                <a:gd name="T68" fmla="*/ 18 w 231"/>
                <a:gd name="T69" fmla="*/ 5 h 146"/>
                <a:gd name="T70" fmla="*/ 19 w 231"/>
                <a:gd name="T71" fmla="*/ 2 h 146"/>
                <a:gd name="T72" fmla="*/ 23 w 231"/>
                <a:gd name="T73" fmla="*/ 2 h 146"/>
                <a:gd name="T74" fmla="*/ 25 w 231"/>
                <a:gd name="T75" fmla="*/ 2 h 146"/>
                <a:gd name="T76" fmla="*/ 39 w 231"/>
                <a:gd name="T77" fmla="*/ 3 h 146"/>
                <a:gd name="T78" fmla="*/ 56 w 231"/>
                <a:gd name="T79" fmla="*/ 3 h 146"/>
                <a:gd name="T80" fmla="*/ 70 w 231"/>
                <a:gd name="T81" fmla="*/ 2 h 146"/>
                <a:gd name="T82" fmla="*/ 87 w 231"/>
                <a:gd name="T83" fmla="*/ 0 h 146"/>
                <a:gd name="T84" fmla="*/ 98 w 231"/>
                <a:gd name="T85" fmla="*/ 0 h 146"/>
                <a:gd name="T86" fmla="*/ 114 w 231"/>
                <a:gd name="T87" fmla="*/ 2 h 146"/>
                <a:gd name="T88" fmla="*/ 120 w 231"/>
                <a:gd name="T89" fmla="*/ 7 h 146"/>
                <a:gd name="T90" fmla="*/ 127 w 231"/>
                <a:gd name="T91" fmla="*/ 13 h 146"/>
                <a:gd name="T92" fmla="*/ 139 w 231"/>
                <a:gd name="T93" fmla="*/ 15 h 146"/>
                <a:gd name="T94" fmla="*/ 154 w 231"/>
                <a:gd name="T95" fmla="*/ 11 h 146"/>
                <a:gd name="T96" fmla="*/ 158 w 231"/>
                <a:gd name="T97" fmla="*/ 9 h 146"/>
                <a:gd name="T98" fmla="*/ 164 w 231"/>
                <a:gd name="T99" fmla="*/ 3 h 146"/>
                <a:gd name="T100" fmla="*/ 168 w 231"/>
                <a:gd name="T101" fmla="*/ 3 h 146"/>
                <a:gd name="T102" fmla="*/ 187 w 231"/>
                <a:gd name="T103" fmla="*/ 2 h 146"/>
                <a:gd name="T104" fmla="*/ 202 w 231"/>
                <a:gd name="T105" fmla="*/ 5 h 146"/>
                <a:gd name="T106" fmla="*/ 218 w 231"/>
                <a:gd name="T107" fmla="*/ 5 h 14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31"/>
                <a:gd name="T163" fmla="*/ 0 h 146"/>
                <a:gd name="T164" fmla="*/ 231 w 231"/>
                <a:gd name="T165" fmla="*/ 146 h 14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31" h="146">
                  <a:moveTo>
                    <a:pt x="218" y="5"/>
                  </a:moveTo>
                  <a:lnTo>
                    <a:pt x="223" y="3"/>
                  </a:lnTo>
                  <a:lnTo>
                    <a:pt x="231" y="2"/>
                  </a:lnTo>
                  <a:lnTo>
                    <a:pt x="216" y="25"/>
                  </a:lnTo>
                  <a:lnTo>
                    <a:pt x="210" y="42"/>
                  </a:lnTo>
                  <a:lnTo>
                    <a:pt x="208" y="65"/>
                  </a:lnTo>
                  <a:lnTo>
                    <a:pt x="210" y="98"/>
                  </a:lnTo>
                  <a:lnTo>
                    <a:pt x="216" y="144"/>
                  </a:lnTo>
                  <a:lnTo>
                    <a:pt x="202" y="146"/>
                  </a:lnTo>
                  <a:lnTo>
                    <a:pt x="193" y="146"/>
                  </a:lnTo>
                  <a:lnTo>
                    <a:pt x="175" y="146"/>
                  </a:lnTo>
                  <a:lnTo>
                    <a:pt x="164" y="144"/>
                  </a:lnTo>
                  <a:lnTo>
                    <a:pt x="154" y="140"/>
                  </a:lnTo>
                  <a:lnTo>
                    <a:pt x="145" y="138"/>
                  </a:lnTo>
                  <a:lnTo>
                    <a:pt x="135" y="138"/>
                  </a:lnTo>
                  <a:lnTo>
                    <a:pt x="125" y="140"/>
                  </a:lnTo>
                  <a:lnTo>
                    <a:pt x="120" y="142"/>
                  </a:lnTo>
                  <a:lnTo>
                    <a:pt x="114" y="144"/>
                  </a:lnTo>
                  <a:lnTo>
                    <a:pt x="96" y="142"/>
                  </a:lnTo>
                  <a:lnTo>
                    <a:pt x="83" y="142"/>
                  </a:lnTo>
                  <a:lnTo>
                    <a:pt x="50" y="140"/>
                  </a:lnTo>
                  <a:lnTo>
                    <a:pt x="25" y="144"/>
                  </a:lnTo>
                  <a:lnTo>
                    <a:pt x="21" y="142"/>
                  </a:lnTo>
                  <a:lnTo>
                    <a:pt x="18" y="142"/>
                  </a:lnTo>
                  <a:lnTo>
                    <a:pt x="16" y="134"/>
                  </a:lnTo>
                  <a:lnTo>
                    <a:pt x="16" y="127"/>
                  </a:lnTo>
                  <a:lnTo>
                    <a:pt x="8" y="113"/>
                  </a:lnTo>
                  <a:lnTo>
                    <a:pt x="0" y="98"/>
                  </a:lnTo>
                  <a:lnTo>
                    <a:pt x="0" y="80"/>
                  </a:lnTo>
                  <a:lnTo>
                    <a:pt x="4" y="59"/>
                  </a:lnTo>
                  <a:lnTo>
                    <a:pt x="8" y="46"/>
                  </a:lnTo>
                  <a:lnTo>
                    <a:pt x="12" y="28"/>
                  </a:lnTo>
                  <a:lnTo>
                    <a:pt x="14" y="19"/>
                  </a:lnTo>
                  <a:lnTo>
                    <a:pt x="18" y="5"/>
                  </a:lnTo>
                  <a:lnTo>
                    <a:pt x="19" y="2"/>
                  </a:lnTo>
                  <a:lnTo>
                    <a:pt x="23" y="2"/>
                  </a:lnTo>
                  <a:lnTo>
                    <a:pt x="25" y="2"/>
                  </a:lnTo>
                  <a:lnTo>
                    <a:pt x="39" y="3"/>
                  </a:lnTo>
                  <a:lnTo>
                    <a:pt x="56" y="3"/>
                  </a:lnTo>
                  <a:lnTo>
                    <a:pt x="70" y="2"/>
                  </a:lnTo>
                  <a:lnTo>
                    <a:pt x="87" y="0"/>
                  </a:lnTo>
                  <a:lnTo>
                    <a:pt x="98" y="0"/>
                  </a:lnTo>
                  <a:lnTo>
                    <a:pt x="114" y="2"/>
                  </a:lnTo>
                  <a:lnTo>
                    <a:pt x="120" y="7"/>
                  </a:lnTo>
                  <a:lnTo>
                    <a:pt x="127" y="13"/>
                  </a:lnTo>
                  <a:lnTo>
                    <a:pt x="139" y="15"/>
                  </a:lnTo>
                  <a:lnTo>
                    <a:pt x="154" y="11"/>
                  </a:lnTo>
                  <a:lnTo>
                    <a:pt x="158" y="9"/>
                  </a:lnTo>
                  <a:lnTo>
                    <a:pt x="164" y="3"/>
                  </a:lnTo>
                  <a:lnTo>
                    <a:pt x="168" y="3"/>
                  </a:lnTo>
                  <a:lnTo>
                    <a:pt x="187" y="2"/>
                  </a:lnTo>
                  <a:lnTo>
                    <a:pt x="202" y="5"/>
                  </a:lnTo>
                  <a:lnTo>
                    <a:pt x="218"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56" name="Freeform 969"/>
            <p:cNvSpPr>
              <a:spLocks/>
            </p:cNvSpPr>
            <p:nvPr/>
          </p:nvSpPr>
          <p:spPr bwMode="auto">
            <a:xfrm>
              <a:off x="2256" y="3235"/>
              <a:ext cx="139" cy="88"/>
            </a:xfrm>
            <a:custGeom>
              <a:avLst/>
              <a:gdLst>
                <a:gd name="T0" fmla="*/ 127 w 139"/>
                <a:gd name="T1" fmla="*/ 71 h 88"/>
                <a:gd name="T2" fmla="*/ 135 w 139"/>
                <a:gd name="T3" fmla="*/ 86 h 88"/>
                <a:gd name="T4" fmla="*/ 135 w 139"/>
                <a:gd name="T5" fmla="*/ 86 h 88"/>
                <a:gd name="T6" fmla="*/ 116 w 139"/>
                <a:gd name="T7" fmla="*/ 88 h 88"/>
                <a:gd name="T8" fmla="*/ 93 w 139"/>
                <a:gd name="T9" fmla="*/ 88 h 88"/>
                <a:gd name="T10" fmla="*/ 73 w 139"/>
                <a:gd name="T11" fmla="*/ 88 h 88"/>
                <a:gd name="T12" fmla="*/ 48 w 139"/>
                <a:gd name="T13" fmla="*/ 86 h 88"/>
                <a:gd name="T14" fmla="*/ 35 w 139"/>
                <a:gd name="T15" fmla="*/ 88 h 88"/>
                <a:gd name="T16" fmla="*/ 20 w 139"/>
                <a:gd name="T17" fmla="*/ 88 h 88"/>
                <a:gd name="T18" fmla="*/ 16 w 139"/>
                <a:gd name="T19" fmla="*/ 86 h 88"/>
                <a:gd name="T20" fmla="*/ 12 w 139"/>
                <a:gd name="T21" fmla="*/ 84 h 88"/>
                <a:gd name="T22" fmla="*/ 8 w 139"/>
                <a:gd name="T23" fmla="*/ 78 h 88"/>
                <a:gd name="T24" fmla="*/ 2 w 139"/>
                <a:gd name="T25" fmla="*/ 69 h 88"/>
                <a:gd name="T26" fmla="*/ 0 w 139"/>
                <a:gd name="T27" fmla="*/ 55 h 88"/>
                <a:gd name="T28" fmla="*/ 0 w 139"/>
                <a:gd name="T29" fmla="*/ 38 h 88"/>
                <a:gd name="T30" fmla="*/ 0 w 139"/>
                <a:gd name="T31" fmla="*/ 26 h 88"/>
                <a:gd name="T32" fmla="*/ 4 w 139"/>
                <a:gd name="T33" fmla="*/ 13 h 88"/>
                <a:gd name="T34" fmla="*/ 10 w 139"/>
                <a:gd name="T35" fmla="*/ 7 h 88"/>
                <a:gd name="T36" fmla="*/ 20 w 139"/>
                <a:gd name="T37" fmla="*/ 1 h 88"/>
                <a:gd name="T38" fmla="*/ 35 w 139"/>
                <a:gd name="T39" fmla="*/ 0 h 88"/>
                <a:gd name="T40" fmla="*/ 56 w 139"/>
                <a:gd name="T41" fmla="*/ 1 h 88"/>
                <a:gd name="T42" fmla="*/ 77 w 139"/>
                <a:gd name="T43" fmla="*/ 3 h 88"/>
                <a:gd name="T44" fmla="*/ 102 w 139"/>
                <a:gd name="T45" fmla="*/ 5 h 88"/>
                <a:gd name="T46" fmla="*/ 120 w 139"/>
                <a:gd name="T47" fmla="*/ 5 h 88"/>
                <a:gd name="T48" fmla="*/ 139 w 139"/>
                <a:gd name="T49" fmla="*/ 1 h 88"/>
                <a:gd name="T50" fmla="*/ 135 w 139"/>
                <a:gd name="T51" fmla="*/ 19 h 88"/>
                <a:gd name="T52" fmla="*/ 131 w 139"/>
                <a:gd name="T53" fmla="*/ 32 h 88"/>
                <a:gd name="T54" fmla="*/ 127 w 139"/>
                <a:gd name="T55" fmla="*/ 53 h 88"/>
                <a:gd name="T56" fmla="*/ 127 w 139"/>
                <a:gd name="T57" fmla="*/ 71 h 8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39"/>
                <a:gd name="T88" fmla="*/ 0 h 88"/>
                <a:gd name="T89" fmla="*/ 139 w 139"/>
                <a:gd name="T90" fmla="*/ 88 h 8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39" h="88">
                  <a:moveTo>
                    <a:pt x="127" y="71"/>
                  </a:moveTo>
                  <a:lnTo>
                    <a:pt x="135" y="86"/>
                  </a:lnTo>
                  <a:lnTo>
                    <a:pt x="116" y="88"/>
                  </a:lnTo>
                  <a:lnTo>
                    <a:pt x="93" y="88"/>
                  </a:lnTo>
                  <a:lnTo>
                    <a:pt x="73" y="88"/>
                  </a:lnTo>
                  <a:lnTo>
                    <a:pt x="48" y="86"/>
                  </a:lnTo>
                  <a:lnTo>
                    <a:pt x="35" y="88"/>
                  </a:lnTo>
                  <a:lnTo>
                    <a:pt x="20" y="88"/>
                  </a:lnTo>
                  <a:lnTo>
                    <a:pt x="16" y="86"/>
                  </a:lnTo>
                  <a:lnTo>
                    <a:pt x="12" y="84"/>
                  </a:lnTo>
                  <a:lnTo>
                    <a:pt x="8" y="78"/>
                  </a:lnTo>
                  <a:lnTo>
                    <a:pt x="2" y="69"/>
                  </a:lnTo>
                  <a:lnTo>
                    <a:pt x="0" y="55"/>
                  </a:lnTo>
                  <a:lnTo>
                    <a:pt x="0" y="38"/>
                  </a:lnTo>
                  <a:lnTo>
                    <a:pt x="0" y="26"/>
                  </a:lnTo>
                  <a:lnTo>
                    <a:pt x="4" y="13"/>
                  </a:lnTo>
                  <a:lnTo>
                    <a:pt x="10" y="7"/>
                  </a:lnTo>
                  <a:lnTo>
                    <a:pt x="20" y="1"/>
                  </a:lnTo>
                  <a:lnTo>
                    <a:pt x="35" y="0"/>
                  </a:lnTo>
                  <a:lnTo>
                    <a:pt x="56" y="1"/>
                  </a:lnTo>
                  <a:lnTo>
                    <a:pt x="77" y="3"/>
                  </a:lnTo>
                  <a:lnTo>
                    <a:pt x="102" y="5"/>
                  </a:lnTo>
                  <a:lnTo>
                    <a:pt x="120" y="5"/>
                  </a:lnTo>
                  <a:lnTo>
                    <a:pt x="139" y="1"/>
                  </a:lnTo>
                  <a:lnTo>
                    <a:pt x="135" y="19"/>
                  </a:lnTo>
                  <a:lnTo>
                    <a:pt x="131" y="32"/>
                  </a:lnTo>
                  <a:lnTo>
                    <a:pt x="127" y="53"/>
                  </a:lnTo>
                  <a:lnTo>
                    <a:pt x="127" y="7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57" name="Freeform 970"/>
            <p:cNvSpPr>
              <a:spLocks/>
            </p:cNvSpPr>
            <p:nvPr/>
          </p:nvSpPr>
          <p:spPr bwMode="auto">
            <a:xfrm>
              <a:off x="3068" y="3417"/>
              <a:ext cx="100" cy="1"/>
            </a:xfrm>
            <a:custGeom>
              <a:avLst/>
              <a:gdLst>
                <a:gd name="T0" fmla="*/ 100 w 100"/>
                <a:gd name="T1" fmla="*/ 0 h 1"/>
                <a:gd name="T2" fmla="*/ 0 w 100"/>
                <a:gd name="T3" fmla="*/ 0 h 1"/>
                <a:gd name="T4" fmla="*/ 0 w 100"/>
                <a:gd name="T5" fmla="*/ 0 h 1"/>
                <a:gd name="T6" fmla="*/ 0 60000 65536"/>
                <a:gd name="T7" fmla="*/ 0 60000 65536"/>
                <a:gd name="T8" fmla="*/ 0 60000 65536"/>
                <a:gd name="T9" fmla="*/ 0 w 100"/>
                <a:gd name="T10" fmla="*/ 0 h 1"/>
                <a:gd name="T11" fmla="*/ 100 w 100"/>
                <a:gd name="T12" fmla="*/ 1 h 1"/>
              </a:gdLst>
              <a:ahLst/>
              <a:cxnLst>
                <a:cxn ang="T6">
                  <a:pos x="T0" y="T1"/>
                </a:cxn>
                <a:cxn ang="T7">
                  <a:pos x="T2" y="T3"/>
                </a:cxn>
                <a:cxn ang="T8">
                  <a:pos x="T4" y="T5"/>
                </a:cxn>
              </a:cxnLst>
              <a:rect l="T9" t="T10" r="T11" b="T12"/>
              <a:pathLst>
                <a:path w="100" h="1">
                  <a:moveTo>
                    <a:pt x="100" y="0"/>
                  </a:move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58" name="Line 971"/>
            <p:cNvSpPr>
              <a:spLocks noChangeShapeType="1"/>
            </p:cNvSpPr>
            <p:nvPr/>
          </p:nvSpPr>
          <p:spPr bwMode="auto">
            <a:xfrm flipH="1" flipV="1">
              <a:off x="2635" y="3019"/>
              <a:ext cx="8" cy="142"/>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59" name="Line 972"/>
            <p:cNvSpPr>
              <a:spLocks noChangeShapeType="1"/>
            </p:cNvSpPr>
            <p:nvPr/>
          </p:nvSpPr>
          <p:spPr bwMode="auto">
            <a:xfrm>
              <a:off x="3055" y="3019"/>
              <a:ext cx="92"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60" name="Line 973"/>
            <p:cNvSpPr>
              <a:spLocks noChangeShapeType="1"/>
            </p:cNvSpPr>
            <p:nvPr/>
          </p:nvSpPr>
          <p:spPr bwMode="auto">
            <a:xfrm>
              <a:off x="2995" y="3019"/>
              <a:ext cx="36"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61" name="Line 974"/>
            <p:cNvSpPr>
              <a:spLocks noChangeShapeType="1"/>
            </p:cNvSpPr>
            <p:nvPr/>
          </p:nvSpPr>
          <p:spPr bwMode="auto">
            <a:xfrm>
              <a:off x="2920" y="3019"/>
              <a:ext cx="52" cy="1"/>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62" name="Freeform 975"/>
            <p:cNvSpPr>
              <a:spLocks/>
            </p:cNvSpPr>
            <p:nvPr/>
          </p:nvSpPr>
          <p:spPr bwMode="auto">
            <a:xfrm>
              <a:off x="2635" y="3019"/>
              <a:ext cx="252" cy="1"/>
            </a:xfrm>
            <a:custGeom>
              <a:avLst/>
              <a:gdLst>
                <a:gd name="T0" fmla="*/ 252 w 252"/>
                <a:gd name="T1" fmla="*/ 0 h 1"/>
                <a:gd name="T2" fmla="*/ 229 w 252"/>
                <a:gd name="T3" fmla="*/ 0 h 1"/>
                <a:gd name="T4" fmla="*/ 0 w 252"/>
                <a:gd name="T5" fmla="*/ 0 h 1"/>
                <a:gd name="T6" fmla="*/ 0 60000 65536"/>
                <a:gd name="T7" fmla="*/ 0 60000 65536"/>
                <a:gd name="T8" fmla="*/ 0 60000 65536"/>
                <a:gd name="T9" fmla="*/ 0 w 252"/>
                <a:gd name="T10" fmla="*/ 0 h 1"/>
                <a:gd name="T11" fmla="*/ 252 w 252"/>
                <a:gd name="T12" fmla="*/ 1 h 1"/>
              </a:gdLst>
              <a:ahLst/>
              <a:cxnLst>
                <a:cxn ang="T6">
                  <a:pos x="T0" y="T1"/>
                </a:cxn>
                <a:cxn ang="T7">
                  <a:pos x="T2" y="T3"/>
                </a:cxn>
                <a:cxn ang="T8">
                  <a:pos x="T4" y="T5"/>
                </a:cxn>
              </a:cxnLst>
              <a:rect l="T9" t="T10" r="T11" b="T12"/>
              <a:pathLst>
                <a:path w="252" h="1">
                  <a:moveTo>
                    <a:pt x="252" y="0"/>
                  </a:moveTo>
                  <a:lnTo>
                    <a:pt x="229"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63" name="Line 976"/>
            <p:cNvSpPr>
              <a:spLocks noChangeShapeType="1"/>
            </p:cNvSpPr>
            <p:nvPr/>
          </p:nvSpPr>
          <p:spPr bwMode="auto">
            <a:xfrm flipH="1" flipV="1">
              <a:off x="3147" y="3019"/>
              <a:ext cx="6" cy="1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64" name="Line 977"/>
            <p:cNvSpPr>
              <a:spLocks noChangeShapeType="1"/>
            </p:cNvSpPr>
            <p:nvPr/>
          </p:nvSpPr>
          <p:spPr bwMode="auto">
            <a:xfrm flipH="1" flipV="1">
              <a:off x="3155" y="3165"/>
              <a:ext cx="2" cy="4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65" name="Line 978"/>
            <p:cNvSpPr>
              <a:spLocks noChangeShapeType="1"/>
            </p:cNvSpPr>
            <p:nvPr/>
          </p:nvSpPr>
          <p:spPr bwMode="auto">
            <a:xfrm flipH="1" flipV="1">
              <a:off x="3157" y="3221"/>
              <a:ext cx="1" cy="3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66" name="Line 979"/>
            <p:cNvSpPr>
              <a:spLocks noChangeShapeType="1"/>
            </p:cNvSpPr>
            <p:nvPr/>
          </p:nvSpPr>
          <p:spPr bwMode="auto">
            <a:xfrm>
              <a:off x="3160" y="3279"/>
              <a:ext cx="8" cy="138"/>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67" name="Freeform 980"/>
            <p:cNvSpPr>
              <a:spLocks/>
            </p:cNvSpPr>
            <p:nvPr/>
          </p:nvSpPr>
          <p:spPr bwMode="auto">
            <a:xfrm>
              <a:off x="2599" y="3446"/>
              <a:ext cx="452" cy="14"/>
            </a:xfrm>
            <a:custGeom>
              <a:avLst/>
              <a:gdLst>
                <a:gd name="T0" fmla="*/ 452 w 452"/>
                <a:gd name="T1" fmla="*/ 14 h 14"/>
                <a:gd name="T2" fmla="*/ 400 w 452"/>
                <a:gd name="T3" fmla="*/ 10 h 14"/>
                <a:gd name="T4" fmla="*/ 356 w 452"/>
                <a:gd name="T5" fmla="*/ 6 h 14"/>
                <a:gd name="T6" fmla="*/ 254 w 452"/>
                <a:gd name="T7" fmla="*/ 0 h 14"/>
                <a:gd name="T8" fmla="*/ 173 w 452"/>
                <a:gd name="T9" fmla="*/ 0 h 14"/>
                <a:gd name="T10" fmla="*/ 75 w 452"/>
                <a:gd name="T11" fmla="*/ 6 h 14"/>
                <a:gd name="T12" fmla="*/ 0 w 452"/>
                <a:gd name="T13" fmla="*/ 14 h 14"/>
                <a:gd name="T14" fmla="*/ 0 60000 65536"/>
                <a:gd name="T15" fmla="*/ 0 60000 65536"/>
                <a:gd name="T16" fmla="*/ 0 60000 65536"/>
                <a:gd name="T17" fmla="*/ 0 60000 65536"/>
                <a:gd name="T18" fmla="*/ 0 60000 65536"/>
                <a:gd name="T19" fmla="*/ 0 60000 65536"/>
                <a:gd name="T20" fmla="*/ 0 60000 65536"/>
                <a:gd name="T21" fmla="*/ 0 w 452"/>
                <a:gd name="T22" fmla="*/ 0 h 14"/>
                <a:gd name="T23" fmla="*/ 452 w 452"/>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2" h="14">
                  <a:moveTo>
                    <a:pt x="452" y="14"/>
                  </a:moveTo>
                  <a:lnTo>
                    <a:pt x="400" y="10"/>
                  </a:lnTo>
                  <a:lnTo>
                    <a:pt x="356" y="6"/>
                  </a:lnTo>
                  <a:lnTo>
                    <a:pt x="254" y="0"/>
                  </a:lnTo>
                  <a:lnTo>
                    <a:pt x="173" y="0"/>
                  </a:lnTo>
                  <a:lnTo>
                    <a:pt x="75" y="6"/>
                  </a:lnTo>
                  <a:lnTo>
                    <a:pt x="0" y="1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68" name="Freeform 981"/>
            <p:cNvSpPr>
              <a:spLocks/>
            </p:cNvSpPr>
            <p:nvPr/>
          </p:nvSpPr>
          <p:spPr bwMode="auto">
            <a:xfrm>
              <a:off x="3045" y="3233"/>
              <a:ext cx="13" cy="227"/>
            </a:xfrm>
            <a:custGeom>
              <a:avLst/>
              <a:gdLst>
                <a:gd name="T0" fmla="*/ 6 w 13"/>
                <a:gd name="T1" fmla="*/ 227 h 227"/>
                <a:gd name="T2" fmla="*/ 2 w 13"/>
                <a:gd name="T3" fmla="*/ 202 h 227"/>
                <a:gd name="T4" fmla="*/ 0 w 13"/>
                <a:gd name="T5" fmla="*/ 180 h 227"/>
                <a:gd name="T6" fmla="*/ 2 w 13"/>
                <a:gd name="T7" fmla="*/ 150 h 227"/>
                <a:gd name="T8" fmla="*/ 8 w 13"/>
                <a:gd name="T9" fmla="*/ 117 h 227"/>
                <a:gd name="T10" fmla="*/ 13 w 13"/>
                <a:gd name="T11" fmla="*/ 67 h 227"/>
                <a:gd name="T12" fmla="*/ 12 w 13"/>
                <a:gd name="T13" fmla="*/ 28 h 227"/>
                <a:gd name="T14" fmla="*/ 6 w 13"/>
                <a:gd name="T15" fmla="*/ 0 h 227"/>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227"/>
                <a:gd name="T26" fmla="*/ 13 w 13"/>
                <a:gd name="T27" fmla="*/ 227 h 22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227">
                  <a:moveTo>
                    <a:pt x="6" y="227"/>
                  </a:moveTo>
                  <a:lnTo>
                    <a:pt x="2" y="202"/>
                  </a:lnTo>
                  <a:lnTo>
                    <a:pt x="0" y="180"/>
                  </a:lnTo>
                  <a:lnTo>
                    <a:pt x="2" y="150"/>
                  </a:lnTo>
                  <a:lnTo>
                    <a:pt x="8" y="117"/>
                  </a:lnTo>
                  <a:lnTo>
                    <a:pt x="13" y="67"/>
                  </a:lnTo>
                  <a:lnTo>
                    <a:pt x="12" y="28"/>
                  </a:lnTo>
                  <a:lnTo>
                    <a:pt x="6"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69" name="Freeform 982"/>
            <p:cNvSpPr>
              <a:spLocks/>
            </p:cNvSpPr>
            <p:nvPr/>
          </p:nvSpPr>
          <p:spPr bwMode="auto">
            <a:xfrm>
              <a:off x="3051" y="3329"/>
              <a:ext cx="77" cy="131"/>
            </a:xfrm>
            <a:custGeom>
              <a:avLst/>
              <a:gdLst>
                <a:gd name="T0" fmla="*/ 0 w 77"/>
                <a:gd name="T1" fmla="*/ 131 h 131"/>
                <a:gd name="T2" fmla="*/ 4 w 77"/>
                <a:gd name="T3" fmla="*/ 127 h 131"/>
                <a:gd name="T4" fmla="*/ 11 w 77"/>
                <a:gd name="T5" fmla="*/ 104 h 131"/>
                <a:gd name="T6" fmla="*/ 17 w 77"/>
                <a:gd name="T7" fmla="*/ 88 h 131"/>
                <a:gd name="T8" fmla="*/ 19 w 77"/>
                <a:gd name="T9" fmla="*/ 84 h 131"/>
                <a:gd name="T10" fmla="*/ 32 w 77"/>
                <a:gd name="T11" fmla="*/ 69 h 131"/>
                <a:gd name="T12" fmla="*/ 48 w 77"/>
                <a:gd name="T13" fmla="*/ 54 h 131"/>
                <a:gd name="T14" fmla="*/ 61 w 77"/>
                <a:gd name="T15" fmla="*/ 42 h 131"/>
                <a:gd name="T16" fmla="*/ 71 w 77"/>
                <a:gd name="T17" fmla="*/ 29 h 131"/>
                <a:gd name="T18" fmla="*/ 75 w 77"/>
                <a:gd name="T19" fmla="*/ 11 h 131"/>
                <a:gd name="T20" fmla="*/ 77 w 77"/>
                <a:gd name="T21" fmla="*/ 0 h 13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7"/>
                <a:gd name="T34" fmla="*/ 0 h 131"/>
                <a:gd name="T35" fmla="*/ 77 w 77"/>
                <a:gd name="T36" fmla="*/ 131 h 13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7" h="131">
                  <a:moveTo>
                    <a:pt x="0" y="131"/>
                  </a:moveTo>
                  <a:lnTo>
                    <a:pt x="4" y="127"/>
                  </a:lnTo>
                  <a:lnTo>
                    <a:pt x="11" y="104"/>
                  </a:lnTo>
                  <a:lnTo>
                    <a:pt x="17" y="88"/>
                  </a:lnTo>
                  <a:lnTo>
                    <a:pt x="19" y="84"/>
                  </a:lnTo>
                  <a:lnTo>
                    <a:pt x="32" y="69"/>
                  </a:lnTo>
                  <a:lnTo>
                    <a:pt x="48" y="54"/>
                  </a:lnTo>
                  <a:lnTo>
                    <a:pt x="61" y="42"/>
                  </a:lnTo>
                  <a:lnTo>
                    <a:pt x="71" y="29"/>
                  </a:lnTo>
                  <a:lnTo>
                    <a:pt x="75" y="11"/>
                  </a:lnTo>
                  <a:lnTo>
                    <a:pt x="77"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70" name="Freeform 983"/>
            <p:cNvSpPr>
              <a:spLocks/>
            </p:cNvSpPr>
            <p:nvPr/>
          </p:nvSpPr>
          <p:spPr bwMode="auto">
            <a:xfrm>
              <a:off x="3122" y="3100"/>
              <a:ext cx="13" cy="229"/>
            </a:xfrm>
            <a:custGeom>
              <a:avLst/>
              <a:gdLst>
                <a:gd name="T0" fmla="*/ 6 w 13"/>
                <a:gd name="T1" fmla="*/ 0 h 229"/>
                <a:gd name="T2" fmla="*/ 0 w 13"/>
                <a:gd name="T3" fmla="*/ 34 h 229"/>
                <a:gd name="T4" fmla="*/ 0 w 13"/>
                <a:gd name="T5" fmla="*/ 60 h 229"/>
                <a:gd name="T6" fmla="*/ 2 w 13"/>
                <a:gd name="T7" fmla="*/ 85 h 229"/>
                <a:gd name="T8" fmla="*/ 8 w 13"/>
                <a:gd name="T9" fmla="*/ 108 h 229"/>
                <a:gd name="T10" fmla="*/ 13 w 13"/>
                <a:gd name="T11" fmla="*/ 146 h 229"/>
                <a:gd name="T12" fmla="*/ 10 w 13"/>
                <a:gd name="T13" fmla="*/ 192 h 229"/>
                <a:gd name="T14" fmla="*/ 8 w 13"/>
                <a:gd name="T15" fmla="*/ 208 h 229"/>
                <a:gd name="T16" fmla="*/ 6 w 13"/>
                <a:gd name="T17" fmla="*/ 229 h 2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29"/>
                <a:gd name="T29" fmla="*/ 13 w 13"/>
                <a:gd name="T30" fmla="*/ 229 h 2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29">
                  <a:moveTo>
                    <a:pt x="6" y="0"/>
                  </a:moveTo>
                  <a:lnTo>
                    <a:pt x="0" y="34"/>
                  </a:lnTo>
                  <a:lnTo>
                    <a:pt x="0" y="60"/>
                  </a:lnTo>
                  <a:lnTo>
                    <a:pt x="2" y="85"/>
                  </a:lnTo>
                  <a:lnTo>
                    <a:pt x="8" y="108"/>
                  </a:lnTo>
                  <a:lnTo>
                    <a:pt x="13" y="146"/>
                  </a:lnTo>
                  <a:lnTo>
                    <a:pt x="10" y="192"/>
                  </a:lnTo>
                  <a:lnTo>
                    <a:pt x="8" y="208"/>
                  </a:lnTo>
                  <a:lnTo>
                    <a:pt x="6" y="22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71" name="Freeform 984"/>
            <p:cNvSpPr>
              <a:spLocks/>
            </p:cNvSpPr>
            <p:nvPr/>
          </p:nvSpPr>
          <p:spPr bwMode="auto">
            <a:xfrm>
              <a:off x="3051" y="3100"/>
              <a:ext cx="77" cy="133"/>
            </a:xfrm>
            <a:custGeom>
              <a:avLst/>
              <a:gdLst>
                <a:gd name="T0" fmla="*/ 77 w 77"/>
                <a:gd name="T1" fmla="*/ 0 h 133"/>
                <a:gd name="T2" fmla="*/ 65 w 77"/>
                <a:gd name="T3" fmla="*/ 13 h 133"/>
                <a:gd name="T4" fmla="*/ 56 w 77"/>
                <a:gd name="T5" fmla="*/ 25 h 133"/>
                <a:gd name="T6" fmla="*/ 29 w 77"/>
                <a:gd name="T7" fmla="*/ 67 h 133"/>
                <a:gd name="T8" fmla="*/ 9 w 77"/>
                <a:gd name="T9" fmla="*/ 102 h 133"/>
                <a:gd name="T10" fmla="*/ 6 w 77"/>
                <a:gd name="T11" fmla="*/ 119 h 133"/>
                <a:gd name="T12" fmla="*/ 0 w 77"/>
                <a:gd name="T13" fmla="*/ 133 h 133"/>
                <a:gd name="T14" fmla="*/ 0 60000 65536"/>
                <a:gd name="T15" fmla="*/ 0 60000 65536"/>
                <a:gd name="T16" fmla="*/ 0 60000 65536"/>
                <a:gd name="T17" fmla="*/ 0 60000 65536"/>
                <a:gd name="T18" fmla="*/ 0 60000 65536"/>
                <a:gd name="T19" fmla="*/ 0 60000 65536"/>
                <a:gd name="T20" fmla="*/ 0 60000 65536"/>
                <a:gd name="T21" fmla="*/ 0 w 77"/>
                <a:gd name="T22" fmla="*/ 0 h 133"/>
                <a:gd name="T23" fmla="*/ 77 w 77"/>
                <a:gd name="T24" fmla="*/ 133 h 13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7" h="133">
                  <a:moveTo>
                    <a:pt x="77" y="0"/>
                  </a:moveTo>
                  <a:lnTo>
                    <a:pt x="65" y="13"/>
                  </a:lnTo>
                  <a:lnTo>
                    <a:pt x="56" y="25"/>
                  </a:lnTo>
                  <a:lnTo>
                    <a:pt x="29" y="67"/>
                  </a:lnTo>
                  <a:lnTo>
                    <a:pt x="9" y="102"/>
                  </a:lnTo>
                  <a:lnTo>
                    <a:pt x="6" y="119"/>
                  </a:lnTo>
                  <a:lnTo>
                    <a:pt x="0" y="13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72" name="Freeform 985"/>
            <p:cNvSpPr>
              <a:spLocks/>
            </p:cNvSpPr>
            <p:nvPr/>
          </p:nvSpPr>
          <p:spPr bwMode="auto">
            <a:xfrm>
              <a:off x="2591" y="3183"/>
              <a:ext cx="40" cy="277"/>
            </a:xfrm>
            <a:custGeom>
              <a:avLst/>
              <a:gdLst>
                <a:gd name="T0" fmla="*/ 8 w 40"/>
                <a:gd name="T1" fmla="*/ 277 h 277"/>
                <a:gd name="T2" fmla="*/ 12 w 40"/>
                <a:gd name="T3" fmla="*/ 246 h 277"/>
                <a:gd name="T4" fmla="*/ 12 w 40"/>
                <a:gd name="T5" fmla="*/ 219 h 277"/>
                <a:gd name="T6" fmla="*/ 10 w 40"/>
                <a:gd name="T7" fmla="*/ 192 h 277"/>
                <a:gd name="T8" fmla="*/ 8 w 40"/>
                <a:gd name="T9" fmla="*/ 169 h 277"/>
                <a:gd name="T10" fmla="*/ 2 w 40"/>
                <a:gd name="T11" fmla="*/ 123 h 277"/>
                <a:gd name="T12" fmla="*/ 0 w 40"/>
                <a:gd name="T13" fmla="*/ 90 h 277"/>
                <a:gd name="T14" fmla="*/ 2 w 40"/>
                <a:gd name="T15" fmla="*/ 67 h 277"/>
                <a:gd name="T16" fmla="*/ 8 w 40"/>
                <a:gd name="T17" fmla="*/ 50 h 277"/>
                <a:gd name="T18" fmla="*/ 23 w 40"/>
                <a:gd name="T19" fmla="*/ 27 h 277"/>
                <a:gd name="T20" fmla="*/ 40 w 40"/>
                <a:gd name="T21" fmla="*/ 0 h 27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277"/>
                <a:gd name="T35" fmla="*/ 40 w 40"/>
                <a:gd name="T36" fmla="*/ 277 h 27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277">
                  <a:moveTo>
                    <a:pt x="8" y="277"/>
                  </a:moveTo>
                  <a:lnTo>
                    <a:pt x="12" y="246"/>
                  </a:lnTo>
                  <a:lnTo>
                    <a:pt x="12" y="219"/>
                  </a:lnTo>
                  <a:lnTo>
                    <a:pt x="10" y="192"/>
                  </a:lnTo>
                  <a:lnTo>
                    <a:pt x="8" y="169"/>
                  </a:lnTo>
                  <a:lnTo>
                    <a:pt x="2" y="123"/>
                  </a:lnTo>
                  <a:lnTo>
                    <a:pt x="0" y="90"/>
                  </a:lnTo>
                  <a:lnTo>
                    <a:pt x="2" y="67"/>
                  </a:lnTo>
                  <a:lnTo>
                    <a:pt x="8" y="50"/>
                  </a:lnTo>
                  <a:lnTo>
                    <a:pt x="23" y="27"/>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73" name="Freeform 986"/>
            <p:cNvSpPr>
              <a:spLocks/>
            </p:cNvSpPr>
            <p:nvPr/>
          </p:nvSpPr>
          <p:spPr bwMode="auto">
            <a:xfrm>
              <a:off x="2672" y="3096"/>
              <a:ext cx="183" cy="13"/>
            </a:xfrm>
            <a:custGeom>
              <a:avLst/>
              <a:gdLst>
                <a:gd name="T0" fmla="*/ 0 w 183"/>
                <a:gd name="T1" fmla="*/ 13 h 13"/>
                <a:gd name="T2" fmla="*/ 19 w 183"/>
                <a:gd name="T3" fmla="*/ 4 h 13"/>
                <a:gd name="T4" fmla="*/ 36 w 183"/>
                <a:gd name="T5" fmla="*/ 0 h 13"/>
                <a:gd name="T6" fmla="*/ 63 w 183"/>
                <a:gd name="T7" fmla="*/ 0 h 13"/>
                <a:gd name="T8" fmla="*/ 90 w 183"/>
                <a:gd name="T9" fmla="*/ 6 h 13"/>
                <a:gd name="T10" fmla="*/ 111 w 183"/>
                <a:gd name="T11" fmla="*/ 10 h 13"/>
                <a:gd name="T12" fmla="*/ 133 w 183"/>
                <a:gd name="T13" fmla="*/ 12 h 13"/>
                <a:gd name="T14" fmla="*/ 161 w 183"/>
                <a:gd name="T15" fmla="*/ 10 h 13"/>
                <a:gd name="T16" fmla="*/ 183 w 183"/>
                <a:gd name="T17" fmla="*/ 4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3"/>
                <a:gd name="T28" fmla="*/ 0 h 13"/>
                <a:gd name="T29" fmla="*/ 183 w 183"/>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3" h="13">
                  <a:moveTo>
                    <a:pt x="0" y="13"/>
                  </a:moveTo>
                  <a:lnTo>
                    <a:pt x="19" y="4"/>
                  </a:lnTo>
                  <a:lnTo>
                    <a:pt x="36" y="0"/>
                  </a:lnTo>
                  <a:lnTo>
                    <a:pt x="63" y="0"/>
                  </a:lnTo>
                  <a:lnTo>
                    <a:pt x="90" y="6"/>
                  </a:lnTo>
                  <a:lnTo>
                    <a:pt x="111" y="10"/>
                  </a:lnTo>
                  <a:lnTo>
                    <a:pt x="133" y="12"/>
                  </a:lnTo>
                  <a:lnTo>
                    <a:pt x="161" y="10"/>
                  </a:lnTo>
                  <a:lnTo>
                    <a:pt x="183" y="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74" name="Freeform 987"/>
            <p:cNvSpPr>
              <a:spLocks/>
            </p:cNvSpPr>
            <p:nvPr/>
          </p:nvSpPr>
          <p:spPr bwMode="auto">
            <a:xfrm>
              <a:off x="2989" y="3098"/>
              <a:ext cx="139" cy="8"/>
            </a:xfrm>
            <a:custGeom>
              <a:avLst/>
              <a:gdLst>
                <a:gd name="T0" fmla="*/ 0 w 139"/>
                <a:gd name="T1" fmla="*/ 0 h 8"/>
                <a:gd name="T2" fmla="*/ 0 w 139"/>
                <a:gd name="T3" fmla="*/ 0 h 8"/>
                <a:gd name="T4" fmla="*/ 23 w 139"/>
                <a:gd name="T5" fmla="*/ 0 h 8"/>
                <a:gd name="T6" fmla="*/ 46 w 139"/>
                <a:gd name="T7" fmla="*/ 2 h 8"/>
                <a:gd name="T8" fmla="*/ 83 w 139"/>
                <a:gd name="T9" fmla="*/ 8 h 8"/>
                <a:gd name="T10" fmla="*/ 114 w 139"/>
                <a:gd name="T11" fmla="*/ 6 h 8"/>
                <a:gd name="T12" fmla="*/ 139 w 139"/>
                <a:gd name="T13" fmla="*/ 2 h 8"/>
                <a:gd name="T14" fmla="*/ 0 60000 65536"/>
                <a:gd name="T15" fmla="*/ 0 60000 65536"/>
                <a:gd name="T16" fmla="*/ 0 60000 65536"/>
                <a:gd name="T17" fmla="*/ 0 60000 65536"/>
                <a:gd name="T18" fmla="*/ 0 60000 65536"/>
                <a:gd name="T19" fmla="*/ 0 60000 65536"/>
                <a:gd name="T20" fmla="*/ 0 60000 65536"/>
                <a:gd name="T21" fmla="*/ 0 w 139"/>
                <a:gd name="T22" fmla="*/ 0 h 8"/>
                <a:gd name="T23" fmla="*/ 139 w 139"/>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9" h="8">
                  <a:moveTo>
                    <a:pt x="0" y="0"/>
                  </a:moveTo>
                  <a:lnTo>
                    <a:pt x="0" y="0"/>
                  </a:lnTo>
                  <a:lnTo>
                    <a:pt x="23" y="0"/>
                  </a:lnTo>
                  <a:lnTo>
                    <a:pt x="46" y="2"/>
                  </a:lnTo>
                  <a:lnTo>
                    <a:pt x="83" y="8"/>
                  </a:lnTo>
                  <a:lnTo>
                    <a:pt x="114" y="6"/>
                  </a:lnTo>
                  <a:lnTo>
                    <a:pt x="139"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75" name="Freeform 988"/>
            <p:cNvSpPr>
              <a:spLocks/>
            </p:cNvSpPr>
            <p:nvPr/>
          </p:nvSpPr>
          <p:spPr bwMode="auto">
            <a:xfrm>
              <a:off x="2599" y="3100"/>
              <a:ext cx="256" cy="138"/>
            </a:xfrm>
            <a:custGeom>
              <a:avLst/>
              <a:gdLst>
                <a:gd name="T0" fmla="*/ 256 w 256"/>
                <a:gd name="T1" fmla="*/ 0 h 138"/>
                <a:gd name="T2" fmla="*/ 242 w 256"/>
                <a:gd name="T3" fmla="*/ 17 h 138"/>
                <a:gd name="T4" fmla="*/ 232 w 256"/>
                <a:gd name="T5" fmla="*/ 31 h 138"/>
                <a:gd name="T6" fmla="*/ 225 w 256"/>
                <a:gd name="T7" fmla="*/ 46 h 138"/>
                <a:gd name="T8" fmla="*/ 221 w 256"/>
                <a:gd name="T9" fmla="*/ 63 h 138"/>
                <a:gd name="T10" fmla="*/ 211 w 256"/>
                <a:gd name="T11" fmla="*/ 90 h 138"/>
                <a:gd name="T12" fmla="*/ 194 w 256"/>
                <a:gd name="T13" fmla="*/ 115 h 138"/>
                <a:gd name="T14" fmla="*/ 179 w 256"/>
                <a:gd name="T15" fmla="*/ 133 h 138"/>
                <a:gd name="T16" fmla="*/ 152 w 256"/>
                <a:gd name="T17" fmla="*/ 127 h 138"/>
                <a:gd name="T18" fmla="*/ 130 w 256"/>
                <a:gd name="T19" fmla="*/ 127 h 138"/>
                <a:gd name="T20" fmla="*/ 109 w 256"/>
                <a:gd name="T21" fmla="*/ 129 h 138"/>
                <a:gd name="T22" fmla="*/ 88 w 256"/>
                <a:gd name="T23" fmla="*/ 133 h 138"/>
                <a:gd name="T24" fmla="*/ 54 w 256"/>
                <a:gd name="T25" fmla="*/ 138 h 138"/>
                <a:gd name="T26" fmla="*/ 23 w 256"/>
                <a:gd name="T27" fmla="*/ 136 h 138"/>
                <a:gd name="T28" fmla="*/ 0 w 256"/>
                <a:gd name="T29" fmla="*/ 133 h 13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56"/>
                <a:gd name="T46" fmla="*/ 0 h 138"/>
                <a:gd name="T47" fmla="*/ 256 w 256"/>
                <a:gd name="T48" fmla="*/ 138 h 13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56" h="138">
                  <a:moveTo>
                    <a:pt x="256" y="0"/>
                  </a:moveTo>
                  <a:lnTo>
                    <a:pt x="242" y="17"/>
                  </a:lnTo>
                  <a:lnTo>
                    <a:pt x="232" y="31"/>
                  </a:lnTo>
                  <a:lnTo>
                    <a:pt x="225" y="46"/>
                  </a:lnTo>
                  <a:lnTo>
                    <a:pt x="221" y="63"/>
                  </a:lnTo>
                  <a:lnTo>
                    <a:pt x="211" y="90"/>
                  </a:lnTo>
                  <a:lnTo>
                    <a:pt x="194" y="115"/>
                  </a:lnTo>
                  <a:lnTo>
                    <a:pt x="179" y="133"/>
                  </a:lnTo>
                  <a:lnTo>
                    <a:pt x="152" y="127"/>
                  </a:lnTo>
                  <a:lnTo>
                    <a:pt x="130" y="127"/>
                  </a:lnTo>
                  <a:lnTo>
                    <a:pt x="109" y="129"/>
                  </a:lnTo>
                  <a:lnTo>
                    <a:pt x="88" y="133"/>
                  </a:lnTo>
                  <a:lnTo>
                    <a:pt x="54" y="138"/>
                  </a:lnTo>
                  <a:lnTo>
                    <a:pt x="23" y="136"/>
                  </a:lnTo>
                  <a:lnTo>
                    <a:pt x="0" y="13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76" name="Freeform 989"/>
            <p:cNvSpPr>
              <a:spLocks/>
            </p:cNvSpPr>
            <p:nvPr/>
          </p:nvSpPr>
          <p:spPr bwMode="auto">
            <a:xfrm>
              <a:off x="2891" y="3223"/>
              <a:ext cx="160" cy="17"/>
            </a:xfrm>
            <a:custGeom>
              <a:avLst/>
              <a:gdLst>
                <a:gd name="T0" fmla="*/ 160 w 160"/>
                <a:gd name="T1" fmla="*/ 10 h 17"/>
                <a:gd name="T2" fmla="*/ 160 w 160"/>
                <a:gd name="T3" fmla="*/ 10 h 17"/>
                <a:gd name="T4" fmla="*/ 160 w 160"/>
                <a:gd name="T5" fmla="*/ 8 h 17"/>
                <a:gd name="T6" fmla="*/ 137 w 160"/>
                <a:gd name="T7" fmla="*/ 2 h 17"/>
                <a:gd name="T8" fmla="*/ 117 w 160"/>
                <a:gd name="T9" fmla="*/ 0 h 17"/>
                <a:gd name="T10" fmla="*/ 96 w 160"/>
                <a:gd name="T11" fmla="*/ 4 h 17"/>
                <a:gd name="T12" fmla="*/ 77 w 160"/>
                <a:gd name="T13" fmla="*/ 10 h 17"/>
                <a:gd name="T14" fmla="*/ 62 w 160"/>
                <a:gd name="T15" fmla="*/ 15 h 17"/>
                <a:gd name="T16" fmla="*/ 44 w 160"/>
                <a:gd name="T17" fmla="*/ 17 h 17"/>
                <a:gd name="T18" fmla="*/ 19 w 160"/>
                <a:gd name="T19" fmla="*/ 15 h 17"/>
                <a:gd name="T20" fmla="*/ 0 w 160"/>
                <a:gd name="T21" fmla="*/ 1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0"/>
                <a:gd name="T34" fmla="*/ 0 h 17"/>
                <a:gd name="T35" fmla="*/ 160 w 160"/>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0" h="17">
                  <a:moveTo>
                    <a:pt x="160" y="10"/>
                  </a:moveTo>
                  <a:lnTo>
                    <a:pt x="160" y="10"/>
                  </a:lnTo>
                  <a:lnTo>
                    <a:pt x="160" y="8"/>
                  </a:lnTo>
                  <a:lnTo>
                    <a:pt x="137" y="2"/>
                  </a:lnTo>
                  <a:lnTo>
                    <a:pt x="117" y="0"/>
                  </a:lnTo>
                  <a:lnTo>
                    <a:pt x="96" y="4"/>
                  </a:lnTo>
                  <a:lnTo>
                    <a:pt x="77" y="10"/>
                  </a:lnTo>
                  <a:lnTo>
                    <a:pt x="62" y="15"/>
                  </a:lnTo>
                  <a:lnTo>
                    <a:pt x="44" y="17"/>
                  </a:lnTo>
                  <a:lnTo>
                    <a:pt x="19" y="15"/>
                  </a:lnTo>
                  <a:lnTo>
                    <a:pt x="0" y="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77" name="Freeform 990"/>
            <p:cNvSpPr>
              <a:spLocks/>
            </p:cNvSpPr>
            <p:nvPr/>
          </p:nvSpPr>
          <p:spPr bwMode="auto">
            <a:xfrm>
              <a:off x="2778" y="3100"/>
              <a:ext cx="113" cy="190"/>
            </a:xfrm>
            <a:custGeom>
              <a:avLst/>
              <a:gdLst>
                <a:gd name="T0" fmla="*/ 77 w 113"/>
                <a:gd name="T1" fmla="*/ 0 h 190"/>
                <a:gd name="T2" fmla="*/ 78 w 113"/>
                <a:gd name="T3" fmla="*/ 13 h 190"/>
                <a:gd name="T4" fmla="*/ 78 w 113"/>
                <a:gd name="T5" fmla="*/ 23 h 190"/>
                <a:gd name="T6" fmla="*/ 78 w 113"/>
                <a:gd name="T7" fmla="*/ 42 h 190"/>
                <a:gd name="T8" fmla="*/ 77 w 113"/>
                <a:gd name="T9" fmla="*/ 56 h 190"/>
                <a:gd name="T10" fmla="*/ 67 w 113"/>
                <a:gd name="T11" fmla="*/ 65 h 190"/>
                <a:gd name="T12" fmla="*/ 63 w 113"/>
                <a:gd name="T13" fmla="*/ 73 h 190"/>
                <a:gd name="T14" fmla="*/ 55 w 113"/>
                <a:gd name="T15" fmla="*/ 90 h 190"/>
                <a:gd name="T16" fmla="*/ 52 w 113"/>
                <a:gd name="T17" fmla="*/ 102 h 190"/>
                <a:gd name="T18" fmla="*/ 44 w 113"/>
                <a:gd name="T19" fmla="*/ 123 h 190"/>
                <a:gd name="T20" fmla="*/ 36 w 113"/>
                <a:gd name="T21" fmla="*/ 138 h 190"/>
                <a:gd name="T22" fmla="*/ 17 w 113"/>
                <a:gd name="T23" fmla="*/ 167 h 190"/>
                <a:gd name="T24" fmla="*/ 0 w 113"/>
                <a:gd name="T25" fmla="*/ 188 h 190"/>
                <a:gd name="T26" fmla="*/ 21 w 113"/>
                <a:gd name="T27" fmla="*/ 188 h 190"/>
                <a:gd name="T28" fmla="*/ 38 w 113"/>
                <a:gd name="T29" fmla="*/ 190 h 190"/>
                <a:gd name="T30" fmla="*/ 92 w 113"/>
                <a:gd name="T31" fmla="*/ 190 h 190"/>
                <a:gd name="T32" fmla="*/ 105 w 113"/>
                <a:gd name="T33" fmla="*/ 188 h 190"/>
                <a:gd name="T34" fmla="*/ 113 w 113"/>
                <a:gd name="T35" fmla="*/ 188 h 19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190"/>
                <a:gd name="T56" fmla="*/ 113 w 113"/>
                <a:gd name="T57" fmla="*/ 190 h 19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190">
                  <a:moveTo>
                    <a:pt x="77" y="0"/>
                  </a:moveTo>
                  <a:lnTo>
                    <a:pt x="78" y="13"/>
                  </a:lnTo>
                  <a:lnTo>
                    <a:pt x="78" y="23"/>
                  </a:lnTo>
                  <a:lnTo>
                    <a:pt x="78" y="42"/>
                  </a:lnTo>
                  <a:lnTo>
                    <a:pt x="77" y="56"/>
                  </a:lnTo>
                  <a:lnTo>
                    <a:pt x="67" y="65"/>
                  </a:lnTo>
                  <a:lnTo>
                    <a:pt x="63" y="73"/>
                  </a:lnTo>
                  <a:lnTo>
                    <a:pt x="55" y="90"/>
                  </a:lnTo>
                  <a:lnTo>
                    <a:pt x="52" y="102"/>
                  </a:lnTo>
                  <a:lnTo>
                    <a:pt x="44" y="123"/>
                  </a:lnTo>
                  <a:lnTo>
                    <a:pt x="36" y="138"/>
                  </a:lnTo>
                  <a:lnTo>
                    <a:pt x="17" y="167"/>
                  </a:lnTo>
                  <a:lnTo>
                    <a:pt x="0" y="188"/>
                  </a:lnTo>
                  <a:lnTo>
                    <a:pt x="21" y="188"/>
                  </a:lnTo>
                  <a:lnTo>
                    <a:pt x="38" y="190"/>
                  </a:lnTo>
                  <a:lnTo>
                    <a:pt x="92" y="190"/>
                  </a:lnTo>
                  <a:lnTo>
                    <a:pt x="105" y="188"/>
                  </a:lnTo>
                  <a:lnTo>
                    <a:pt x="113" y="18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78" name="Freeform 991"/>
            <p:cNvSpPr>
              <a:spLocks/>
            </p:cNvSpPr>
            <p:nvPr/>
          </p:nvSpPr>
          <p:spPr bwMode="auto">
            <a:xfrm>
              <a:off x="2855" y="3156"/>
              <a:ext cx="82" cy="4"/>
            </a:xfrm>
            <a:custGeom>
              <a:avLst/>
              <a:gdLst>
                <a:gd name="T0" fmla="*/ 0 w 82"/>
                <a:gd name="T1" fmla="*/ 0 h 4"/>
                <a:gd name="T2" fmla="*/ 13 w 82"/>
                <a:gd name="T3" fmla="*/ 2 h 4"/>
                <a:gd name="T4" fmla="*/ 23 w 82"/>
                <a:gd name="T5" fmla="*/ 4 h 4"/>
                <a:gd name="T6" fmla="*/ 44 w 82"/>
                <a:gd name="T7" fmla="*/ 4 h 4"/>
                <a:gd name="T8" fmla="*/ 59 w 82"/>
                <a:gd name="T9" fmla="*/ 4 h 4"/>
                <a:gd name="T10" fmla="*/ 71 w 82"/>
                <a:gd name="T11" fmla="*/ 2 h 4"/>
                <a:gd name="T12" fmla="*/ 82 w 82"/>
                <a:gd name="T13" fmla="*/ 0 h 4"/>
                <a:gd name="T14" fmla="*/ 0 60000 65536"/>
                <a:gd name="T15" fmla="*/ 0 60000 65536"/>
                <a:gd name="T16" fmla="*/ 0 60000 65536"/>
                <a:gd name="T17" fmla="*/ 0 60000 65536"/>
                <a:gd name="T18" fmla="*/ 0 60000 65536"/>
                <a:gd name="T19" fmla="*/ 0 60000 65536"/>
                <a:gd name="T20" fmla="*/ 0 60000 65536"/>
                <a:gd name="T21" fmla="*/ 0 w 82"/>
                <a:gd name="T22" fmla="*/ 0 h 4"/>
                <a:gd name="T23" fmla="*/ 82 w 8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2" h="4">
                  <a:moveTo>
                    <a:pt x="0" y="0"/>
                  </a:moveTo>
                  <a:lnTo>
                    <a:pt x="13" y="2"/>
                  </a:lnTo>
                  <a:lnTo>
                    <a:pt x="23" y="4"/>
                  </a:lnTo>
                  <a:lnTo>
                    <a:pt x="44" y="4"/>
                  </a:lnTo>
                  <a:lnTo>
                    <a:pt x="59" y="4"/>
                  </a:lnTo>
                  <a:lnTo>
                    <a:pt x="71" y="2"/>
                  </a:lnTo>
                  <a:lnTo>
                    <a:pt x="82"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79" name="Freeform 992"/>
            <p:cNvSpPr>
              <a:spLocks/>
            </p:cNvSpPr>
            <p:nvPr/>
          </p:nvSpPr>
          <p:spPr bwMode="auto">
            <a:xfrm>
              <a:off x="2778" y="3233"/>
              <a:ext cx="3" cy="55"/>
            </a:xfrm>
            <a:custGeom>
              <a:avLst/>
              <a:gdLst>
                <a:gd name="T0" fmla="*/ 0 w 3"/>
                <a:gd name="T1" fmla="*/ 0 h 55"/>
                <a:gd name="T2" fmla="*/ 2 w 3"/>
                <a:gd name="T3" fmla="*/ 9 h 55"/>
                <a:gd name="T4" fmla="*/ 3 w 3"/>
                <a:gd name="T5" fmla="*/ 19 h 55"/>
                <a:gd name="T6" fmla="*/ 2 w 3"/>
                <a:gd name="T7" fmla="*/ 38 h 55"/>
                <a:gd name="T8" fmla="*/ 0 w 3"/>
                <a:gd name="T9" fmla="*/ 55 h 55"/>
                <a:gd name="T10" fmla="*/ 0 60000 65536"/>
                <a:gd name="T11" fmla="*/ 0 60000 65536"/>
                <a:gd name="T12" fmla="*/ 0 60000 65536"/>
                <a:gd name="T13" fmla="*/ 0 60000 65536"/>
                <a:gd name="T14" fmla="*/ 0 60000 65536"/>
                <a:gd name="T15" fmla="*/ 0 w 3"/>
                <a:gd name="T16" fmla="*/ 0 h 55"/>
                <a:gd name="T17" fmla="*/ 3 w 3"/>
                <a:gd name="T18" fmla="*/ 55 h 55"/>
              </a:gdLst>
              <a:ahLst/>
              <a:cxnLst>
                <a:cxn ang="T10">
                  <a:pos x="T0" y="T1"/>
                </a:cxn>
                <a:cxn ang="T11">
                  <a:pos x="T2" y="T3"/>
                </a:cxn>
                <a:cxn ang="T12">
                  <a:pos x="T4" y="T5"/>
                </a:cxn>
                <a:cxn ang="T13">
                  <a:pos x="T6" y="T7"/>
                </a:cxn>
                <a:cxn ang="T14">
                  <a:pos x="T8" y="T9"/>
                </a:cxn>
              </a:cxnLst>
              <a:rect l="T15" t="T16" r="T17" b="T18"/>
              <a:pathLst>
                <a:path w="3" h="55">
                  <a:moveTo>
                    <a:pt x="0" y="0"/>
                  </a:moveTo>
                  <a:lnTo>
                    <a:pt x="2" y="9"/>
                  </a:lnTo>
                  <a:lnTo>
                    <a:pt x="3" y="19"/>
                  </a:lnTo>
                  <a:lnTo>
                    <a:pt x="2" y="38"/>
                  </a:lnTo>
                  <a:lnTo>
                    <a:pt x="0" y="5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80" name="Freeform 993"/>
            <p:cNvSpPr>
              <a:spLocks/>
            </p:cNvSpPr>
            <p:nvPr/>
          </p:nvSpPr>
          <p:spPr bwMode="auto">
            <a:xfrm>
              <a:off x="2889" y="3233"/>
              <a:ext cx="2" cy="55"/>
            </a:xfrm>
            <a:custGeom>
              <a:avLst/>
              <a:gdLst>
                <a:gd name="T0" fmla="*/ 2 w 2"/>
                <a:gd name="T1" fmla="*/ 0 h 55"/>
                <a:gd name="T2" fmla="*/ 0 w 2"/>
                <a:gd name="T3" fmla="*/ 13 h 55"/>
                <a:gd name="T4" fmla="*/ 0 w 2"/>
                <a:gd name="T5" fmla="*/ 27 h 55"/>
                <a:gd name="T6" fmla="*/ 0 w 2"/>
                <a:gd name="T7" fmla="*/ 42 h 55"/>
                <a:gd name="T8" fmla="*/ 2 w 2"/>
                <a:gd name="T9" fmla="*/ 55 h 55"/>
                <a:gd name="T10" fmla="*/ 0 60000 65536"/>
                <a:gd name="T11" fmla="*/ 0 60000 65536"/>
                <a:gd name="T12" fmla="*/ 0 60000 65536"/>
                <a:gd name="T13" fmla="*/ 0 60000 65536"/>
                <a:gd name="T14" fmla="*/ 0 60000 65536"/>
                <a:gd name="T15" fmla="*/ 0 w 2"/>
                <a:gd name="T16" fmla="*/ 0 h 55"/>
                <a:gd name="T17" fmla="*/ 2 w 2"/>
                <a:gd name="T18" fmla="*/ 55 h 55"/>
              </a:gdLst>
              <a:ahLst/>
              <a:cxnLst>
                <a:cxn ang="T10">
                  <a:pos x="T0" y="T1"/>
                </a:cxn>
                <a:cxn ang="T11">
                  <a:pos x="T2" y="T3"/>
                </a:cxn>
                <a:cxn ang="T12">
                  <a:pos x="T4" y="T5"/>
                </a:cxn>
                <a:cxn ang="T13">
                  <a:pos x="T6" y="T7"/>
                </a:cxn>
                <a:cxn ang="T14">
                  <a:pos x="T8" y="T9"/>
                </a:cxn>
              </a:cxnLst>
              <a:rect l="T15" t="T16" r="T17" b="T18"/>
              <a:pathLst>
                <a:path w="2" h="55">
                  <a:moveTo>
                    <a:pt x="2" y="0"/>
                  </a:moveTo>
                  <a:lnTo>
                    <a:pt x="0" y="13"/>
                  </a:lnTo>
                  <a:lnTo>
                    <a:pt x="0" y="27"/>
                  </a:lnTo>
                  <a:lnTo>
                    <a:pt x="0" y="42"/>
                  </a:lnTo>
                  <a:lnTo>
                    <a:pt x="2" y="5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81" name="Freeform 994"/>
            <p:cNvSpPr>
              <a:spLocks/>
            </p:cNvSpPr>
            <p:nvPr/>
          </p:nvSpPr>
          <p:spPr bwMode="auto">
            <a:xfrm>
              <a:off x="2891" y="3160"/>
              <a:ext cx="44" cy="73"/>
            </a:xfrm>
            <a:custGeom>
              <a:avLst/>
              <a:gdLst>
                <a:gd name="T0" fmla="*/ 44 w 44"/>
                <a:gd name="T1" fmla="*/ 0 h 73"/>
                <a:gd name="T2" fmla="*/ 33 w 44"/>
                <a:gd name="T3" fmla="*/ 25 h 73"/>
                <a:gd name="T4" fmla="*/ 25 w 44"/>
                <a:gd name="T5" fmla="*/ 46 h 73"/>
                <a:gd name="T6" fmla="*/ 19 w 44"/>
                <a:gd name="T7" fmla="*/ 53 h 73"/>
                <a:gd name="T8" fmla="*/ 10 w 44"/>
                <a:gd name="T9" fmla="*/ 59 h 73"/>
                <a:gd name="T10" fmla="*/ 4 w 44"/>
                <a:gd name="T11" fmla="*/ 65 h 73"/>
                <a:gd name="T12" fmla="*/ 0 w 44"/>
                <a:gd name="T13" fmla="*/ 73 h 73"/>
                <a:gd name="T14" fmla="*/ 0 60000 65536"/>
                <a:gd name="T15" fmla="*/ 0 60000 65536"/>
                <a:gd name="T16" fmla="*/ 0 60000 65536"/>
                <a:gd name="T17" fmla="*/ 0 60000 65536"/>
                <a:gd name="T18" fmla="*/ 0 60000 65536"/>
                <a:gd name="T19" fmla="*/ 0 60000 65536"/>
                <a:gd name="T20" fmla="*/ 0 60000 65536"/>
                <a:gd name="T21" fmla="*/ 0 w 44"/>
                <a:gd name="T22" fmla="*/ 0 h 73"/>
                <a:gd name="T23" fmla="*/ 44 w 44"/>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3">
                  <a:moveTo>
                    <a:pt x="44" y="0"/>
                  </a:moveTo>
                  <a:lnTo>
                    <a:pt x="33" y="25"/>
                  </a:lnTo>
                  <a:lnTo>
                    <a:pt x="25" y="46"/>
                  </a:lnTo>
                  <a:lnTo>
                    <a:pt x="19" y="53"/>
                  </a:lnTo>
                  <a:lnTo>
                    <a:pt x="10" y="59"/>
                  </a:lnTo>
                  <a:lnTo>
                    <a:pt x="4" y="65"/>
                  </a:lnTo>
                  <a:lnTo>
                    <a:pt x="0" y="7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82" name="Freeform 995"/>
            <p:cNvSpPr>
              <a:spLocks/>
            </p:cNvSpPr>
            <p:nvPr/>
          </p:nvSpPr>
          <p:spPr bwMode="auto">
            <a:xfrm>
              <a:off x="2660" y="3273"/>
              <a:ext cx="54" cy="58"/>
            </a:xfrm>
            <a:custGeom>
              <a:avLst/>
              <a:gdLst>
                <a:gd name="T0" fmla="*/ 50 w 54"/>
                <a:gd name="T1" fmla="*/ 42 h 58"/>
                <a:gd name="T2" fmla="*/ 46 w 54"/>
                <a:gd name="T3" fmla="*/ 52 h 58"/>
                <a:gd name="T4" fmla="*/ 41 w 54"/>
                <a:gd name="T5" fmla="*/ 56 h 58"/>
                <a:gd name="T6" fmla="*/ 25 w 54"/>
                <a:gd name="T7" fmla="*/ 58 h 58"/>
                <a:gd name="T8" fmla="*/ 16 w 54"/>
                <a:gd name="T9" fmla="*/ 56 h 58"/>
                <a:gd name="T10" fmla="*/ 6 w 54"/>
                <a:gd name="T11" fmla="*/ 44 h 58"/>
                <a:gd name="T12" fmla="*/ 2 w 54"/>
                <a:gd name="T13" fmla="*/ 31 h 58"/>
                <a:gd name="T14" fmla="*/ 0 w 54"/>
                <a:gd name="T15" fmla="*/ 17 h 58"/>
                <a:gd name="T16" fmla="*/ 4 w 54"/>
                <a:gd name="T17" fmla="*/ 8 h 58"/>
                <a:gd name="T18" fmla="*/ 14 w 54"/>
                <a:gd name="T19" fmla="*/ 2 h 58"/>
                <a:gd name="T20" fmla="*/ 25 w 54"/>
                <a:gd name="T21" fmla="*/ 0 h 58"/>
                <a:gd name="T22" fmla="*/ 41 w 54"/>
                <a:gd name="T23" fmla="*/ 0 h 58"/>
                <a:gd name="T24" fmla="*/ 50 w 54"/>
                <a:gd name="T25" fmla="*/ 6 h 58"/>
                <a:gd name="T26" fmla="*/ 54 w 54"/>
                <a:gd name="T27" fmla="*/ 17 h 58"/>
                <a:gd name="T28" fmla="*/ 54 w 54"/>
                <a:gd name="T29" fmla="*/ 27 h 58"/>
                <a:gd name="T30" fmla="*/ 52 w 54"/>
                <a:gd name="T31" fmla="*/ 38 h 58"/>
                <a:gd name="T32" fmla="*/ 52 w 54"/>
                <a:gd name="T33" fmla="*/ 42 h 58"/>
                <a:gd name="T34" fmla="*/ 50 w 54"/>
                <a:gd name="T35" fmla="*/ 48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4"/>
                <a:gd name="T55" fmla="*/ 0 h 58"/>
                <a:gd name="T56" fmla="*/ 54 w 54"/>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4" h="58">
                  <a:moveTo>
                    <a:pt x="50" y="42"/>
                  </a:moveTo>
                  <a:lnTo>
                    <a:pt x="46" y="52"/>
                  </a:lnTo>
                  <a:lnTo>
                    <a:pt x="41" y="56"/>
                  </a:lnTo>
                  <a:lnTo>
                    <a:pt x="25" y="58"/>
                  </a:lnTo>
                  <a:lnTo>
                    <a:pt x="16" y="56"/>
                  </a:lnTo>
                  <a:lnTo>
                    <a:pt x="6" y="44"/>
                  </a:lnTo>
                  <a:lnTo>
                    <a:pt x="2" y="31"/>
                  </a:lnTo>
                  <a:lnTo>
                    <a:pt x="0" y="17"/>
                  </a:lnTo>
                  <a:lnTo>
                    <a:pt x="4" y="8"/>
                  </a:lnTo>
                  <a:lnTo>
                    <a:pt x="14" y="2"/>
                  </a:lnTo>
                  <a:lnTo>
                    <a:pt x="25" y="0"/>
                  </a:lnTo>
                  <a:lnTo>
                    <a:pt x="41" y="0"/>
                  </a:lnTo>
                  <a:lnTo>
                    <a:pt x="50" y="6"/>
                  </a:lnTo>
                  <a:lnTo>
                    <a:pt x="54" y="17"/>
                  </a:lnTo>
                  <a:lnTo>
                    <a:pt x="54" y="27"/>
                  </a:lnTo>
                  <a:lnTo>
                    <a:pt x="52" y="38"/>
                  </a:lnTo>
                  <a:lnTo>
                    <a:pt x="52" y="42"/>
                  </a:lnTo>
                  <a:lnTo>
                    <a:pt x="50"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83" name="Freeform 996"/>
            <p:cNvSpPr>
              <a:spLocks/>
            </p:cNvSpPr>
            <p:nvPr/>
          </p:nvSpPr>
          <p:spPr bwMode="auto">
            <a:xfrm>
              <a:off x="2656" y="3373"/>
              <a:ext cx="60" cy="60"/>
            </a:xfrm>
            <a:custGeom>
              <a:avLst/>
              <a:gdLst>
                <a:gd name="T0" fmla="*/ 29 w 60"/>
                <a:gd name="T1" fmla="*/ 60 h 60"/>
                <a:gd name="T2" fmla="*/ 35 w 60"/>
                <a:gd name="T3" fmla="*/ 60 h 60"/>
                <a:gd name="T4" fmla="*/ 41 w 60"/>
                <a:gd name="T5" fmla="*/ 58 h 60"/>
                <a:gd name="T6" fmla="*/ 50 w 60"/>
                <a:gd name="T7" fmla="*/ 50 h 60"/>
                <a:gd name="T8" fmla="*/ 54 w 60"/>
                <a:gd name="T9" fmla="*/ 44 h 60"/>
                <a:gd name="T10" fmla="*/ 60 w 60"/>
                <a:gd name="T11" fmla="*/ 29 h 60"/>
                <a:gd name="T12" fmla="*/ 60 w 60"/>
                <a:gd name="T13" fmla="*/ 17 h 60"/>
                <a:gd name="T14" fmla="*/ 52 w 60"/>
                <a:gd name="T15" fmla="*/ 6 h 60"/>
                <a:gd name="T16" fmla="*/ 43 w 60"/>
                <a:gd name="T17" fmla="*/ 0 h 60"/>
                <a:gd name="T18" fmla="*/ 29 w 60"/>
                <a:gd name="T19" fmla="*/ 2 h 60"/>
                <a:gd name="T20" fmla="*/ 20 w 60"/>
                <a:gd name="T21" fmla="*/ 8 h 60"/>
                <a:gd name="T22" fmla="*/ 8 w 60"/>
                <a:gd name="T23" fmla="*/ 13 h 60"/>
                <a:gd name="T24" fmla="*/ 2 w 60"/>
                <a:gd name="T25" fmla="*/ 23 h 60"/>
                <a:gd name="T26" fmla="*/ 0 w 60"/>
                <a:gd name="T27" fmla="*/ 37 h 60"/>
                <a:gd name="T28" fmla="*/ 6 w 60"/>
                <a:gd name="T29" fmla="*/ 46 h 60"/>
                <a:gd name="T30" fmla="*/ 14 w 60"/>
                <a:gd name="T31" fmla="*/ 50 h 60"/>
                <a:gd name="T32" fmla="*/ 20 w 60"/>
                <a:gd name="T33" fmla="*/ 54 h 60"/>
                <a:gd name="T34" fmla="*/ 25 w 60"/>
                <a:gd name="T35" fmla="*/ 58 h 60"/>
                <a:gd name="T36" fmla="*/ 29 w 60"/>
                <a:gd name="T37" fmla="*/ 60 h 6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0"/>
                <a:gd name="T58" fmla="*/ 0 h 60"/>
                <a:gd name="T59" fmla="*/ 60 w 60"/>
                <a:gd name="T60" fmla="*/ 60 h 6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0" h="60">
                  <a:moveTo>
                    <a:pt x="29" y="60"/>
                  </a:moveTo>
                  <a:lnTo>
                    <a:pt x="35" y="60"/>
                  </a:lnTo>
                  <a:lnTo>
                    <a:pt x="41" y="58"/>
                  </a:lnTo>
                  <a:lnTo>
                    <a:pt x="50" y="50"/>
                  </a:lnTo>
                  <a:lnTo>
                    <a:pt x="54" y="44"/>
                  </a:lnTo>
                  <a:lnTo>
                    <a:pt x="60" y="29"/>
                  </a:lnTo>
                  <a:lnTo>
                    <a:pt x="60" y="17"/>
                  </a:lnTo>
                  <a:lnTo>
                    <a:pt x="52" y="6"/>
                  </a:lnTo>
                  <a:lnTo>
                    <a:pt x="43" y="0"/>
                  </a:lnTo>
                  <a:lnTo>
                    <a:pt x="29" y="2"/>
                  </a:lnTo>
                  <a:lnTo>
                    <a:pt x="20" y="8"/>
                  </a:lnTo>
                  <a:lnTo>
                    <a:pt x="8" y="13"/>
                  </a:lnTo>
                  <a:lnTo>
                    <a:pt x="2" y="23"/>
                  </a:lnTo>
                  <a:lnTo>
                    <a:pt x="0" y="37"/>
                  </a:lnTo>
                  <a:lnTo>
                    <a:pt x="6" y="46"/>
                  </a:lnTo>
                  <a:lnTo>
                    <a:pt x="14" y="50"/>
                  </a:lnTo>
                  <a:lnTo>
                    <a:pt x="20" y="54"/>
                  </a:lnTo>
                  <a:lnTo>
                    <a:pt x="25" y="58"/>
                  </a:lnTo>
                  <a:lnTo>
                    <a:pt x="29" y="60"/>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84" name="Freeform 997"/>
            <p:cNvSpPr>
              <a:spLocks/>
            </p:cNvSpPr>
            <p:nvPr/>
          </p:nvSpPr>
          <p:spPr bwMode="auto">
            <a:xfrm>
              <a:off x="2408" y="3346"/>
              <a:ext cx="191" cy="8"/>
            </a:xfrm>
            <a:custGeom>
              <a:avLst/>
              <a:gdLst>
                <a:gd name="T0" fmla="*/ 191 w 191"/>
                <a:gd name="T1" fmla="*/ 6 h 8"/>
                <a:gd name="T2" fmla="*/ 177 w 191"/>
                <a:gd name="T3" fmla="*/ 8 h 8"/>
                <a:gd name="T4" fmla="*/ 168 w 191"/>
                <a:gd name="T5" fmla="*/ 8 h 8"/>
                <a:gd name="T6" fmla="*/ 150 w 191"/>
                <a:gd name="T7" fmla="*/ 8 h 8"/>
                <a:gd name="T8" fmla="*/ 139 w 191"/>
                <a:gd name="T9" fmla="*/ 6 h 8"/>
                <a:gd name="T10" fmla="*/ 129 w 191"/>
                <a:gd name="T11" fmla="*/ 2 h 8"/>
                <a:gd name="T12" fmla="*/ 120 w 191"/>
                <a:gd name="T13" fmla="*/ 0 h 8"/>
                <a:gd name="T14" fmla="*/ 110 w 191"/>
                <a:gd name="T15" fmla="*/ 0 h 8"/>
                <a:gd name="T16" fmla="*/ 100 w 191"/>
                <a:gd name="T17" fmla="*/ 2 h 8"/>
                <a:gd name="T18" fmla="*/ 95 w 191"/>
                <a:gd name="T19" fmla="*/ 4 h 8"/>
                <a:gd name="T20" fmla="*/ 89 w 191"/>
                <a:gd name="T21" fmla="*/ 6 h 8"/>
                <a:gd name="T22" fmla="*/ 71 w 191"/>
                <a:gd name="T23" fmla="*/ 4 h 8"/>
                <a:gd name="T24" fmla="*/ 58 w 191"/>
                <a:gd name="T25" fmla="*/ 4 h 8"/>
                <a:gd name="T26" fmla="*/ 25 w 191"/>
                <a:gd name="T27" fmla="*/ 2 h 8"/>
                <a:gd name="T28" fmla="*/ 0 w 191"/>
                <a:gd name="T29" fmla="*/ 6 h 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91"/>
                <a:gd name="T46" fmla="*/ 0 h 8"/>
                <a:gd name="T47" fmla="*/ 191 w 191"/>
                <a:gd name="T48" fmla="*/ 8 h 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91" h="8">
                  <a:moveTo>
                    <a:pt x="191" y="6"/>
                  </a:moveTo>
                  <a:lnTo>
                    <a:pt x="177" y="8"/>
                  </a:lnTo>
                  <a:lnTo>
                    <a:pt x="168" y="8"/>
                  </a:lnTo>
                  <a:lnTo>
                    <a:pt x="150" y="8"/>
                  </a:lnTo>
                  <a:lnTo>
                    <a:pt x="139" y="6"/>
                  </a:lnTo>
                  <a:lnTo>
                    <a:pt x="129" y="2"/>
                  </a:lnTo>
                  <a:lnTo>
                    <a:pt x="120" y="0"/>
                  </a:lnTo>
                  <a:lnTo>
                    <a:pt x="110" y="0"/>
                  </a:lnTo>
                  <a:lnTo>
                    <a:pt x="100" y="2"/>
                  </a:lnTo>
                  <a:lnTo>
                    <a:pt x="95" y="4"/>
                  </a:lnTo>
                  <a:lnTo>
                    <a:pt x="89" y="6"/>
                  </a:lnTo>
                  <a:lnTo>
                    <a:pt x="71" y="4"/>
                  </a:lnTo>
                  <a:lnTo>
                    <a:pt x="58" y="4"/>
                  </a:lnTo>
                  <a:lnTo>
                    <a:pt x="25"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85" name="Freeform 998"/>
            <p:cNvSpPr>
              <a:spLocks/>
            </p:cNvSpPr>
            <p:nvPr/>
          </p:nvSpPr>
          <p:spPr bwMode="auto">
            <a:xfrm>
              <a:off x="2510" y="3210"/>
              <a:ext cx="91" cy="13"/>
            </a:xfrm>
            <a:custGeom>
              <a:avLst/>
              <a:gdLst>
                <a:gd name="T0" fmla="*/ 91 w 91"/>
                <a:gd name="T1" fmla="*/ 3 h 13"/>
                <a:gd name="T2" fmla="*/ 75 w 91"/>
                <a:gd name="T3" fmla="*/ 3 h 13"/>
                <a:gd name="T4" fmla="*/ 60 w 91"/>
                <a:gd name="T5" fmla="*/ 0 h 13"/>
                <a:gd name="T6" fmla="*/ 41 w 91"/>
                <a:gd name="T7" fmla="*/ 1 h 13"/>
                <a:gd name="T8" fmla="*/ 37 w 91"/>
                <a:gd name="T9" fmla="*/ 1 h 13"/>
                <a:gd name="T10" fmla="*/ 31 w 91"/>
                <a:gd name="T11" fmla="*/ 7 h 13"/>
                <a:gd name="T12" fmla="*/ 27 w 91"/>
                <a:gd name="T13" fmla="*/ 9 h 13"/>
                <a:gd name="T14" fmla="*/ 12 w 91"/>
                <a:gd name="T15" fmla="*/ 13 h 13"/>
                <a:gd name="T16" fmla="*/ 0 w 91"/>
                <a:gd name="T17" fmla="*/ 11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1"/>
                <a:gd name="T28" fmla="*/ 0 h 13"/>
                <a:gd name="T29" fmla="*/ 91 w 91"/>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1" h="13">
                  <a:moveTo>
                    <a:pt x="91" y="3"/>
                  </a:moveTo>
                  <a:lnTo>
                    <a:pt x="75" y="3"/>
                  </a:lnTo>
                  <a:lnTo>
                    <a:pt x="60" y="0"/>
                  </a:lnTo>
                  <a:lnTo>
                    <a:pt x="41" y="1"/>
                  </a:lnTo>
                  <a:lnTo>
                    <a:pt x="37" y="1"/>
                  </a:lnTo>
                  <a:lnTo>
                    <a:pt x="31" y="7"/>
                  </a:lnTo>
                  <a:lnTo>
                    <a:pt x="27" y="9"/>
                  </a:lnTo>
                  <a:lnTo>
                    <a:pt x="12" y="13"/>
                  </a:lnTo>
                  <a:lnTo>
                    <a:pt x="0" y="11"/>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86" name="Freeform 999"/>
            <p:cNvSpPr>
              <a:spLocks/>
            </p:cNvSpPr>
            <p:nvPr/>
          </p:nvSpPr>
          <p:spPr bwMode="auto">
            <a:xfrm>
              <a:off x="2408" y="3208"/>
              <a:ext cx="62" cy="3"/>
            </a:xfrm>
            <a:custGeom>
              <a:avLst/>
              <a:gdLst>
                <a:gd name="T0" fmla="*/ 62 w 62"/>
                <a:gd name="T1" fmla="*/ 0 h 3"/>
                <a:gd name="T2" fmla="*/ 45 w 62"/>
                <a:gd name="T3" fmla="*/ 2 h 3"/>
                <a:gd name="T4" fmla="*/ 31 w 62"/>
                <a:gd name="T5" fmla="*/ 3 h 3"/>
                <a:gd name="T6" fmla="*/ 14 w 62"/>
                <a:gd name="T7" fmla="*/ 3 h 3"/>
                <a:gd name="T8" fmla="*/ 0 w 62"/>
                <a:gd name="T9" fmla="*/ 2 h 3"/>
                <a:gd name="T10" fmla="*/ 0 60000 65536"/>
                <a:gd name="T11" fmla="*/ 0 60000 65536"/>
                <a:gd name="T12" fmla="*/ 0 60000 65536"/>
                <a:gd name="T13" fmla="*/ 0 60000 65536"/>
                <a:gd name="T14" fmla="*/ 0 60000 65536"/>
                <a:gd name="T15" fmla="*/ 0 w 62"/>
                <a:gd name="T16" fmla="*/ 0 h 3"/>
                <a:gd name="T17" fmla="*/ 62 w 62"/>
                <a:gd name="T18" fmla="*/ 3 h 3"/>
              </a:gdLst>
              <a:ahLst/>
              <a:cxnLst>
                <a:cxn ang="T10">
                  <a:pos x="T0" y="T1"/>
                </a:cxn>
                <a:cxn ang="T11">
                  <a:pos x="T2" y="T3"/>
                </a:cxn>
                <a:cxn ang="T12">
                  <a:pos x="T4" y="T5"/>
                </a:cxn>
                <a:cxn ang="T13">
                  <a:pos x="T6" y="T7"/>
                </a:cxn>
                <a:cxn ang="T14">
                  <a:pos x="T8" y="T9"/>
                </a:cxn>
              </a:cxnLst>
              <a:rect l="T15" t="T16" r="T17" b="T18"/>
              <a:pathLst>
                <a:path w="62" h="3">
                  <a:moveTo>
                    <a:pt x="62" y="0"/>
                  </a:moveTo>
                  <a:lnTo>
                    <a:pt x="45" y="2"/>
                  </a:lnTo>
                  <a:lnTo>
                    <a:pt x="31" y="3"/>
                  </a:lnTo>
                  <a:lnTo>
                    <a:pt x="14" y="3"/>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87" name="Freeform 1000"/>
            <p:cNvSpPr>
              <a:spLocks/>
            </p:cNvSpPr>
            <p:nvPr/>
          </p:nvSpPr>
          <p:spPr bwMode="auto">
            <a:xfrm>
              <a:off x="2497" y="3210"/>
              <a:ext cx="46" cy="3"/>
            </a:xfrm>
            <a:custGeom>
              <a:avLst/>
              <a:gdLst>
                <a:gd name="T0" fmla="*/ 46 w 46"/>
                <a:gd name="T1" fmla="*/ 0 h 3"/>
                <a:gd name="T2" fmla="*/ 34 w 46"/>
                <a:gd name="T3" fmla="*/ 1 h 3"/>
                <a:gd name="T4" fmla="*/ 25 w 46"/>
                <a:gd name="T5" fmla="*/ 3 h 3"/>
                <a:gd name="T6" fmla="*/ 15 w 46"/>
                <a:gd name="T7" fmla="*/ 1 h 3"/>
                <a:gd name="T8" fmla="*/ 7 w 46"/>
                <a:gd name="T9" fmla="*/ 0 h 3"/>
                <a:gd name="T10" fmla="*/ 0 w 46"/>
                <a:gd name="T11" fmla="*/ 0 h 3"/>
                <a:gd name="T12" fmla="*/ 0 w 46"/>
                <a:gd name="T13" fmla="*/ 0 h 3"/>
                <a:gd name="T14" fmla="*/ 0 60000 65536"/>
                <a:gd name="T15" fmla="*/ 0 60000 65536"/>
                <a:gd name="T16" fmla="*/ 0 60000 65536"/>
                <a:gd name="T17" fmla="*/ 0 60000 65536"/>
                <a:gd name="T18" fmla="*/ 0 60000 65536"/>
                <a:gd name="T19" fmla="*/ 0 60000 65536"/>
                <a:gd name="T20" fmla="*/ 0 60000 65536"/>
                <a:gd name="T21" fmla="*/ 0 w 46"/>
                <a:gd name="T22" fmla="*/ 0 h 3"/>
                <a:gd name="T23" fmla="*/ 46 w 46"/>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3">
                  <a:moveTo>
                    <a:pt x="46" y="0"/>
                  </a:moveTo>
                  <a:lnTo>
                    <a:pt x="34" y="1"/>
                  </a:lnTo>
                  <a:lnTo>
                    <a:pt x="25" y="3"/>
                  </a:lnTo>
                  <a:lnTo>
                    <a:pt x="15" y="1"/>
                  </a:lnTo>
                  <a:lnTo>
                    <a:pt x="7"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88" name="Freeform 1001"/>
            <p:cNvSpPr>
              <a:spLocks/>
            </p:cNvSpPr>
            <p:nvPr/>
          </p:nvSpPr>
          <p:spPr bwMode="auto">
            <a:xfrm>
              <a:off x="2470" y="3208"/>
              <a:ext cx="40" cy="13"/>
            </a:xfrm>
            <a:custGeom>
              <a:avLst/>
              <a:gdLst>
                <a:gd name="T0" fmla="*/ 40 w 40"/>
                <a:gd name="T1" fmla="*/ 13 h 13"/>
                <a:gd name="T2" fmla="*/ 33 w 40"/>
                <a:gd name="T3" fmla="*/ 7 h 13"/>
                <a:gd name="T4" fmla="*/ 27 w 40"/>
                <a:gd name="T5" fmla="*/ 2 h 13"/>
                <a:gd name="T6" fmla="*/ 11 w 40"/>
                <a:gd name="T7" fmla="*/ 0 h 13"/>
                <a:gd name="T8" fmla="*/ 0 w 40"/>
                <a:gd name="T9" fmla="*/ 0 h 13"/>
                <a:gd name="T10" fmla="*/ 0 60000 65536"/>
                <a:gd name="T11" fmla="*/ 0 60000 65536"/>
                <a:gd name="T12" fmla="*/ 0 60000 65536"/>
                <a:gd name="T13" fmla="*/ 0 60000 65536"/>
                <a:gd name="T14" fmla="*/ 0 60000 65536"/>
                <a:gd name="T15" fmla="*/ 0 w 40"/>
                <a:gd name="T16" fmla="*/ 0 h 13"/>
                <a:gd name="T17" fmla="*/ 40 w 40"/>
                <a:gd name="T18" fmla="*/ 13 h 13"/>
              </a:gdLst>
              <a:ahLst/>
              <a:cxnLst>
                <a:cxn ang="T10">
                  <a:pos x="T0" y="T1"/>
                </a:cxn>
                <a:cxn ang="T11">
                  <a:pos x="T2" y="T3"/>
                </a:cxn>
                <a:cxn ang="T12">
                  <a:pos x="T4" y="T5"/>
                </a:cxn>
                <a:cxn ang="T13">
                  <a:pos x="T6" y="T7"/>
                </a:cxn>
                <a:cxn ang="T14">
                  <a:pos x="T8" y="T9"/>
                </a:cxn>
              </a:cxnLst>
              <a:rect l="T15" t="T16" r="T17" b="T18"/>
              <a:pathLst>
                <a:path w="40" h="13">
                  <a:moveTo>
                    <a:pt x="40" y="13"/>
                  </a:moveTo>
                  <a:lnTo>
                    <a:pt x="33" y="7"/>
                  </a:lnTo>
                  <a:lnTo>
                    <a:pt x="27" y="2"/>
                  </a:lnTo>
                  <a:lnTo>
                    <a:pt x="11"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89" name="Freeform 1002"/>
            <p:cNvSpPr>
              <a:spLocks/>
            </p:cNvSpPr>
            <p:nvPr/>
          </p:nvSpPr>
          <p:spPr bwMode="auto">
            <a:xfrm>
              <a:off x="2383" y="3210"/>
              <a:ext cx="25" cy="142"/>
            </a:xfrm>
            <a:custGeom>
              <a:avLst/>
              <a:gdLst>
                <a:gd name="T0" fmla="*/ 23 w 25"/>
                <a:gd name="T1" fmla="*/ 0 h 142"/>
                <a:gd name="T2" fmla="*/ 19 w 25"/>
                <a:gd name="T3" fmla="*/ 0 h 142"/>
                <a:gd name="T4" fmla="*/ 18 w 25"/>
                <a:gd name="T5" fmla="*/ 3 h 142"/>
                <a:gd name="T6" fmla="*/ 14 w 25"/>
                <a:gd name="T7" fmla="*/ 17 h 142"/>
                <a:gd name="T8" fmla="*/ 12 w 25"/>
                <a:gd name="T9" fmla="*/ 26 h 142"/>
                <a:gd name="T10" fmla="*/ 8 w 25"/>
                <a:gd name="T11" fmla="*/ 44 h 142"/>
                <a:gd name="T12" fmla="*/ 4 w 25"/>
                <a:gd name="T13" fmla="*/ 57 h 142"/>
                <a:gd name="T14" fmla="*/ 0 w 25"/>
                <a:gd name="T15" fmla="*/ 78 h 142"/>
                <a:gd name="T16" fmla="*/ 0 w 25"/>
                <a:gd name="T17" fmla="*/ 96 h 142"/>
                <a:gd name="T18" fmla="*/ 8 w 25"/>
                <a:gd name="T19" fmla="*/ 111 h 142"/>
                <a:gd name="T20" fmla="*/ 8 w 25"/>
                <a:gd name="T21" fmla="*/ 111 h 142"/>
                <a:gd name="T22" fmla="*/ 16 w 25"/>
                <a:gd name="T23" fmla="*/ 125 h 142"/>
                <a:gd name="T24" fmla="*/ 16 w 25"/>
                <a:gd name="T25" fmla="*/ 132 h 142"/>
                <a:gd name="T26" fmla="*/ 18 w 25"/>
                <a:gd name="T27" fmla="*/ 140 h 142"/>
                <a:gd name="T28" fmla="*/ 21 w 25"/>
                <a:gd name="T29" fmla="*/ 140 h 142"/>
                <a:gd name="T30" fmla="*/ 25 w 25"/>
                <a:gd name="T31" fmla="*/ 142 h 1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5"/>
                <a:gd name="T49" fmla="*/ 0 h 142"/>
                <a:gd name="T50" fmla="*/ 25 w 25"/>
                <a:gd name="T51" fmla="*/ 142 h 1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5" h="142">
                  <a:moveTo>
                    <a:pt x="23" y="0"/>
                  </a:moveTo>
                  <a:lnTo>
                    <a:pt x="19" y="0"/>
                  </a:lnTo>
                  <a:lnTo>
                    <a:pt x="18" y="3"/>
                  </a:lnTo>
                  <a:lnTo>
                    <a:pt x="14" y="17"/>
                  </a:lnTo>
                  <a:lnTo>
                    <a:pt x="12" y="26"/>
                  </a:lnTo>
                  <a:lnTo>
                    <a:pt x="8" y="44"/>
                  </a:lnTo>
                  <a:lnTo>
                    <a:pt x="4" y="57"/>
                  </a:lnTo>
                  <a:lnTo>
                    <a:pt x="0" y="78"/>
                  </a:lnTo>
                  <a:lnTo>
                    <a:pt x="0" y="96"/>
                  </a:lnTo>
                  <a:lnTo>
                    <a:pt x="8" y="111"/>
                  </a:lnTo>
                  <a:lnTo>
                    <a:pt x="16" y="125"/>
                  </a:lnTo>
                  <a:lnTo>
                    <a:pt x="16" y="132"/>
                  </a:lnTo>
                  <a:lnTo>
                    <a:pt x="18" y="140"/>
                  </a:lnTo>
                  <a:lnTo>
                    <a:pt x="21" y="140"/>
                  </a:lnTo>
                  <a:lnTo>
                    <a:pt x="25" y="14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90" name="Freeform 1003"/>
            <p:cNvSpPr>
              <a:spLocks/>
            </p:cNvSpPr>
            <p:nvPr/>
          </p:nvSpPr>
          <p:spPr bwMode="auto">
            <a:xfrm>
              <a:off x="2256" y="3235"/>
              <a:ext cx="139" cy="88"/>
            </a:xfrm>
            <a:custGeom>
              <a:avLst/>
              <a:gdLst>
                <a:gd name="T0" fmla="*/ 139 w 139"/>
                <a:gd name="T1" fmla="*/ 1 h 88"/>
                <a:gd name="T2" fmla="*/ 120 w 139"/>
                <a:gd name="T3" fmla="*/ 5 h 88"/>
                <a:gd name="T4" fmla="*/ 102 w 139"/>
                <a:gd name="T5" fmla="*/ 5 h 88"/>
                <a:gd name="T6" fmla="*/ 77 w 139"/>
                <a:gd name="T7" fmla="*/ 3 h 88"/>
                <a:gd name="T8" fmla="*/ 56 w 139"/>
                <a:gd name="T9" fmla="*/ 1 h 88"/>
                <a:gd name="T10" fmla="*/ 35 w 139"/>
                <a:gd name="T11" fmla="*/ 0 h 88"/>
                <a:gd name="T12" fmla="*/ 20 w 139"/>
                <a:gd name="T13" fmla="*/ 1 h 88"/>
                <a:gd name="T14" fmla="*/ 10 w 139"/>
                <a:gd name="T15" fmla="*/ 7 h 88"/>
                <a:gd name="T16" fmla="*/ 4 w 139"/>
                <a:gd name="T17" fmla="*/ 13 h 88"/>
                <a:gd name="T18" fmla="*/ 0 w 139"/>
                <a:gd name="T19" fmla="*/ 26 h 88"/>
                <a:gd name="T20" fmla="*/ 0 w 139"/>
                <a:gd name="T21" fmla="*/ 38 h 88"/>
                <a:gd name="T22" fmla="*/ 0 w 139"/>
                <a:gd name="T23" fmla="*/ 55 h 88"/>
                <a:gd name="T24" fmla="*/ 2 w 139"/>
                <a:gd name="T25" fmla="*/ 69 h 88"/>
                <a:gd name="T26" fmla="*/ 8 w 139"/>
                <a:gd name="T27" fmla="*/ 78 h 88"/>
                <a:gd name="T28" fmla="*/ 12 w 139"/>
                <a:gd name="T29" fmla="*/ 84 h 88"/>
                <a:gd name="T30" fmla="*/ 16 w 139"/>
                <a:gd name="T31" fmla="*/ 86 h 88"/>
                <a:gd name="T32" fmla="*/ 20 w 139"/>
                <a:gd name="T33" fmla="*/ 88 h 88"/>
                <a:gd name="T34" fmla="*/ 35 w 139"/>
                <a:gd name="T35" fmla="*/ 88 h 88"/>
                <a:gd name="T36" fmla="*/ 48 w 139"/>
                <a:gd name="T37" fmla="*/ 86 h 88"/>
                <a:gd name="T38" fmla="*/ 73 w 139"/>
                <a:gd name="T39" fmla="*/ 88 h 88"/>
                <a:gd name="T40" fmla="*/ 93 w 139"/>
                <a:gd name="T41" fmla="*/ 88 h 88"/>
                <a:gd name="T42" fmla="*/ 116 w 139"/>
                <a:gd name="T43" fmla="*/ 88 h 88"/>
                <a:gd name="T44" fmla="*/ 135 w 139"/>
                <a:gd name="T45" fmla="*/ 86 h 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39"/>
                <a:gd name="T70" fmla="*/ 0 h 88"/>
                <a:gd name="T71" fmla="*/ 139 w 139"/>
                <a:gd name="T72" fmla="*/ 88 h 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39" h="88">
                  <a:moveTo>
                    <a:pt x="139" y="1"/>
                  </a:moveTo>
                  <a:lnTo>
                    <a:pt x="120" y="5"/>
                  </a:lnTo>
                  <a:lnTo>
                    <a:pt x="102" y="5"/>
                  </a:lnTo>
                  <a:lnTo>
                    <a:pt x="77" y="3"/>
                  </a:lnTo>
                  <a:lnTo>
                    <a:pt x="56" y="1"/>
                  </a:lnTo>
                  <a:lnTo>
                    <a:pt x="35" y="0"/>
                  </a:lnTo>
                  <a:lnTo>
                    <a:pt x="20" y="1"/>
                  </a:lnTo>
                  <a:lnTo>
                    <a:pt x="10" y="7"/>
                  </a:lnTo>
                  <a:lnTo>
                    <a:pt x="4" y="13"/>
                  </a:lnTo>
                  <a:lnTo>
                    <a:pt x="0" y="26"/>
                  </a:lnTo>
                  <a:lnTo>
                    <a:pt x="0" y="38"/>
                  </a:lnTo>
                  <a:lnTo>
                    <a:pt x="0" y="55"/>
                  </a:lnTo>
                  <a:lnTo>
                    <a:pt x="2" y="69"/>
                  </a:lnTo>
                  <a:lnTo>
                    <a:pt x="8" y="78"/>
                  </a:lnTo>
                  <a:lnTo>
                    <a:pt x="12" y="84"/>
                  </a:lnTo>
                  <a:lnTo>
                    <a:pt x="16" y="86"/>
                  </a:lnTo>
                  <a:lnTo>
                    <a:pt x="20" y="88"/>
                  </a:lnTo>
                  <a:lnTo>
                    <a:pt x="35" y="88"/>
                  </a:lnTo>
                  <a:lnTo>
                    <a:pt x="48" y="86"/>
                  </a:lnTo>
                  <a:lnTo>
                    <a:pt x="73" y="88"/>
                  </a:lnTo>
                  <a:lnTo>
                    <a:pt x="93" y="88"/>
                  </a:lnTo>
                  <a:lnTo>
                    <a:pt x="116" y="88"/>
                  </a:lnTo>
                  <a:lnTo>
                    <a:pt x="135" y="8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91" name="Freeform 1004"/>
            <p:cNvSpPr>
              <a:spLocks/>
            </p:cNvSpPr>
            <p:nvPr/>
          </p:nvSpPr>
          <p:spPr bwMode="auto">
            <a:xfrm>
              <a:off x="3068" y="3202"/>
              <a:ext cx="50" cy="161"/>
            </a:xfrm>
            <a:custGeom>
              <a:avLst/>
              <a:gdLst>
                <a:gd name="T0" fmla="*/ 48 w 50"/>
                <a:gd name="T1" fmla="*/ 104 h 161"/>
                <a:gd name="T2" fmla="*/ 50 w 50"/>
                <a:gd name="T3" fmla="*/ 79 h 161"/>
                <a:gd name="T4" fmla="*/ 50 w 50"/>
                <a:gd name="T5" fmla="*/ 59 h 161"/>
                <a:gd name="T6" fmla="*/ 42 w 50"/>
                <a:gd name="T7" fmla="*/ 38 h 161"/>
                <a:gd name="T8" fmla="*/ 39 w 50"/>
                <a:gd name="T9" fmla="*/ 21 h 161"/>
                <a:gd name="T10" fmla="*/ 37 w 50"/>
                <a:gd name="T11" fmla="*/ 8 h 161"/>
                <a:gd name="T12" fmla="*/ 31 w 50"/>
                <a:gd name="T13" fmla="*/ 0 h 161"/>
                <a:gd name="T14" fmla="*/ 21 w 50"/>
                <a:gd name="T15" fmla="*/ 0 h 161"/>
                <a:gd name="T16" fmla="*/ 15 w 50"/>
                <a:gd name="T17" fmla="*/ 4 h 161"/>
                <a:gd name="T18" fmla="*/ 10 w 50"/>
                <a:gd name="T19" fmla="*/ 13 h 161"/>
                <a:gd name="T20" fmla="*/ 8 w 50"/>
                <a:gd name="T21" fmla="*/ 25 h 161"/>
                <a:gd name="T22" fmla="*/ 6 w 50"/>
                <a:gd name="T23" fmla="*/ 42 h 161"/>
                <a:gd name="T24" fmla="*/ 2 w 50"/>
                <a:gd name="T25" fmla="*/ 71 h 161"/>
                <a:gd name="T26" fmla="*/ 0 w 50"/>
                <a:gd name="T27" fmla="*/ 92 h 161"/>
                <a:gd name="T28" fmla="*/ 0 w 50"/>
                <a:gd name="T29" fmla="*/ 98 h 161"/>
                <a:gd name="T30" fmla="*/ 2 w 50"/>
                <a:gd name="T31" fmla="*/ 119 h 161"/>
                <a:gd name="T32" fmla="*/ 8 w 50"/>
                <a:gd name="T33" fmla="*/ 138 h 161"/>
                <a:gd name="T34" fmla="*/ 12 w 50"/>
                <a:gd name="T35" fmla="*/ 150 h 161"/>
                <a:gd name="T36" fmla="*/ 17 w 50"/>
                <a:gd name="T37" fmla="*/ 158 h 161"/>
                <a:gd name="T38" fmla="*/ 19 w 50"/>
                <a:gd name="T39" fmla="*/ 159 h 161"/>
                <a:gd name="T40" fmla="*/ 23 w 50"/>
                <a:gd name="T41" fmla="*/ 161 h 161"/>
                <a:gd name="T42" fmla="*/ 27 w 50"/>
                <a:gd name="T43" fmla="*/ 159 h 161"/>
                <a:gd name="T44" fmla="*/ 31 w 50"/>
                <a:gd name="T45" fmla="*/ 158 h 161"/>
                <a:gd name="T46" fmla="*/ 35 w 50"/>
                <a:gd name="T47" fmla="*/ 144 h 161"/>
                <a:gd name="T48" fmla="*/ 37 w 50"/>
                <a:gd name="T49" fmla="*/ 134 h 161"/>
                <a:gd name="T50" fmla="*/ 42 w 50"/>
                <a:gd name="T51" fmla="*/ 115 h 161"/>
                <a:gd name="T52" fmla="*/ 48 w 50"/>
                <a:gd name="T53" fmla="*/ 104 h 1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
                <a:gd name="T82" fmla="*/ 0 h 161"/>
                <a:gd name="T83" fmla="*/ 50 w 50"/>
                <a:gd name="T84" fmla="*/ 161 h 1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 h="161">
                  <a:moveTo>
                    <a:pt x="48" y="104"/>
                  </a:moveTo>
                  <a:lnTo>
                    <a:pt x="50" y="79"/>
                  </a:lnTo>
                  <a:lnTo>
                    <a:pt x="50" y="59"/>
                  </a:lnTo>
                  <a:lnTo>
                    <a:pt x="42" y="38"/>
                  </a:lnTo>
                  <a:lnTo>
                    <a:pt x="39" y="21"/>
                  </a:lnTo>
                  <a:lnTo>
                    <a:pt x="37" y="8"/>
                  </a:lnTo>
                  <a:lnTo>
                    <a:pt x="31" y="0"/>
                  </a:lnTo>
                  <a:lnTo>
                    <a:pt x="21" y="0"/>
                  </a:lnTo>
                  <a:lnTo>
                    <a:pt x="15" y="4"/>
                  </a:lnTo>
                  <a:lnTo>
                    <a:pt x="10" y="13"/>
                  </a:lnTo>
                  <a:lnTo>
                    <a:pt x="8" y="25"/>
                  </a:lnTo>
                  <a:lnTo>
                    <a:pt x="6" y="42"/>
                  </a:lnTo>
                  <a:lnTo>
                    <a:pt x="2" y="71"/>
                  </a:lnTo>
                  <a:lnTo>
                    <a:pt x="0" y="92"/>
                  </a:lnTo>
                  <a:lnTo>
                    <a:pt x="0" y="98"/>
                  </a:lnTo>
                  <a:lnTo>
                    <a:pt x="2" y="119"/>
                  </a:lnTo>
                  <a:lnTo>
                    <a:pt x="8" y="138"/>
                  </a:lnTo>
                  <a:lnTo>
                    <a:pt x="12" y="150"/>
                  </a:lnTo>
                  <a:lnTo>
                    <a:pt x="17" y="158"/>
                  </a:lnTo>
                  <a:lnTo>
                    <a:pt x="19" y="159"/>
                  </a:lnTo>
                  <a:lnTo>
                    <a:pt x="23" y="161"/>
                  </a:lnTo>
                  <a:lnTo>
                    <a:pt x="27" y="159"/>
                  </a:lnTo>
                  <a:lnTo>
                    <a:pt x="31" y="158"/>
                  </a:lnTo>
                  <a:lnTo>
                    <a:pt x="35" y="144"/>
                  </a:lnTo>
                  <a:lnTo>
                    <a:pt x="37" y="134"/>
                  </a:lnTo>
                  <a:lnTo>
                    <a:pt x="42" y="115"/>
                  </a:lnTo>
                  <a:lnTo>
                    <a:pt x="48" y="10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92" name="Freeform 1005"/>
            <p:cNvSpPr>
              <a:spLocks/>
            </p:cNvSpPr>
            <p:nvPr/>
          </p:nvSpPr>
          <p:spPr bwMode="auto">
            <a:xfrm>
              <a:off x="2935" y="3098"/>
              <a:ext cx="54" cy="62"/>
            </a:xfrm>
            <a:custGeom>
              <a:avLst/>
              <a:gdLst>
                <a:gd name="T0" fmla="*/ 54 w 54"/>
                <a:gd name="T1" fmla="*/ 0 h 62"/>
                <a:gd name="T2" fmla="*/ 54 w 54"/>
                <a:gd name="T3" fmla="*/ 0 h 62"/>
                <a:gd name="T4" fmla="*/ 41 w 54"/>
                <a:gd name="T5" fmla="*/ 19 h 62"/>
                <a:gd name="T6" fmla="*/ 25 w 54"/>
                <a:gd name="T7" fmla="*/ 35 h 62"/>
                <a:gd name="T8" fmla="*/ 2 w 54"/>
                <a:gd name="T9" fmla="*/ 60 h 62"/>
                <a:gd name="T10" fmla="*/ 0 w 54"/>
                <a:gd name="T11" fmla="*/ 62 h 62"/>
                <a:gd name="T12" fmla="*/ 0 60000 65536"/>
                <a:gd name="T13" fmla="*/ 0 60000 65536"/>
                <a:gd name="T14" fmla="*/ 0 60000 65536"/>
                <a:gd name="T15" fmla="*/ 0 60000 65536"/>
                <a:gd name="T16" fmla="*/ 0 60000 65536"/>
                <a:gd name="T17" fmla="*/ 0 60000 65536"/>
                <a:gd name="T18" fmla="*/ 0 w 54"/>
                <a:gd name="T19" fmla="*/ 0 h 62"/>
                <a:gd name="T20" fmla="*/ 54 w 54"/>
                <a:gd name="T21" fmla="*/ 62 h 62"/>
              </a:gdLst>
              <a:ahLst/>
              <a:cxnLst>
                <a:cxn ang="T12">
                  <a:pos x="T0" y="T1"/>
                </a:cxn>
                <a:cxn ang="T13">
                  <a:pos x="T2" y="T3"/>
                </a:cxn>
                <a:cxn ang="T14">
                  <a:pos x="T4" y="T5"/>
                </a:cxn>
                <a:cxn ang="T15">
                  <a:pos x="T6" y="T7"/>
                </a:cxn>
                <a:cxn ang="T16">
                  <a:pos x="T8" y="T9"/>
                </a:cxn>
                <a:cxn ang="T17">
                  <a:pos x="T10" y="T11"/>
                </a:cxn>
              </a:cxnLst>
              <a:rect l="T18" t="T19" r="T20" b="T21"/>
              <a:pathLst>
                <a:path w="54" h="62">
                  <a:moveTo>
                    <a:pt x="54" y="0"/>
                  </a:moveTo>
                  <a:lnTo>
                    <a:pt x="54" y="0"/>
                  </a:lnTo>
                  <a:lnTo>
                    <a:pt x="41" y="19"/>
                  </a:lnTo>
                  <a:lnTo>
                    <a:pt x="25" y="35"/>
                  </a:lnTo>
                  <a:lnTo>
                    <a:pt x="2" y="60"/>
                  </a:lnTo>
                  <a:lnTo>
                    <a:pt x="0" y="6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93" name="Freeform 1006"/>
            <p:cNvSpPr>
              <a:spLocks/>
            </p:cNvSpPr>
            <p:nvPr/>
          </p:nvSpPr>
          <p:spPr bwMode="auto">
            <a:xfrm>
              <a:off x="2631" y="3109"/>
              <a:ext cx="41" cy="74"/>
            </a:xfrm>
            <a:custGeom>
              <a:avLst/>
              <a:gdLst>
                <a:gd name="T0" fmla="*/ 0 w 41"/>
                <a:gd name="T1" fmla="*/ 74 h 74"/>
                <a:gd name="T2" fmla="*/ 14 w 41"/>
                <a:gd name="T3" fmla="*/ 52 h 74"/>
                <a:gd name="T4" fmla="*/ 25 w 41"/>
                <a:gd name="T5" fmla="*/ 33 h 74"/>
                <a:gd name="T6" fmla="*/ 41 w 41"/>
                <a:gd name="T7" fmla="*/ 0 h 74"/>
                <a:gd name="T8" fmla="*/ 0 60000 65536"/>
                <a:gd name="T9" fmla="*/ 0 60000 65536"/>
                <a:gd name="T10" fmla="*/ 0 60000 65536"/>
                <a:gd name="T11" fmla="*/ 0 60000 65536"/>
                <a:gd name="T12" fmla="*/ 0 w 41"/>
                <a:gd name="T13" fmla="*/ 0 h 74"/>
                <a:gd name="T14" fmla="*/ 41 w 41"/>
                <a:gd name="T15" fmla="*/ 74 h 74"/>
              </a:gdLst>
              <a:ahLst/>
              <a:cxnLst>
                <a:cxn ang="T8">
                  <a:pos x="T0" y="T1"/>
                </a:cxn>
                <a:cxn ang="T9">
                  <a:pos x="T2" y="T3"/>
                </a:cxn>
                <a:cxn ang="T10">
                  <a:pos x="T4" y="T5"/>
                </a:cxn>
                <a:cxn ang="T11">
                  <a:pos x="T6" y="T7"/>
                </a:cxn>
              </a:cxnLst>
              <a:rect l="T12" t="T13" r="T14" b="T15"/>
              <a:pathLst>
                <a:path w="41" h="74">
                  <a:moveTo>
                    <a:pt x="0" y="74"/>
                  </a:moveTo>
                  <a:lnTo>
                    <a:pt x="14" y="52"/>
                  </a:lnTo>
                  <a:lnTo>
                    <a:pt x="25" y="33"/>
                  </a:lnTo>
                  <a:lnTo>
                    <a:pt x="41"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94" name="Freeform 1007"/>
            <p:cNvSpPr>
              <a:spLocks/>
            </p:cNvSpPr>
            <p:nvPr/>
          </p:nvSpPr>
          <p:spPr bwMode="auto">
            <a:xfrm>
              <a:off x="2601" y="3208"/>
              <a:ext cx="13" cy="5"/>
            </a:xfrm>
            <a:custGeom>
              <a:avLst/>
              <a:gdLst>
                <a:gd name="T0" fmla="*/ 13 w 13"/>
                <a:gd name="T1" fmla="*/ 0 h 5"/>
                <a:gd name="T2" fmla="*/ 13 w 13"/>
                <a:gd name="T3" fmla="*/ 2 h 5"/>
                <a:gd name="T4" fmla="*/ 5 w 13"/>
                <a:gd name="T5" fmla="*/ 3 h 5"/>
                <a:gd name="T6" fmla="*/ 0 w 13"/>
                <a:gd name="T7" fmla="*/ 5 h 5"/>
                <a:gd name="T8" fmla="*/ 0 60000 65536"/>
                <a:gd name="T9" fmla="*/ 0 60000 65536"/>
                <a:gd name="T10" fmla="*/ 0 60000 65536"/>
                <a:gd name="T11" fmla="*/ 0 60000 65536"/>
                <a:gd name="T12" fmla="*/ 0 w 13"/>
                <a:gd name="T13" fmla="*/ 0 h 5"/>
                <a:gd name="T14" fmla="*/ 13 w 13"/>
                <a:gd name="T15" fmla="*/ 5 h 5"/>
              </a:gdLst>
              <a:ahLst/>
              <a:cxnLst>
                <a:cxn ang="T8">
                  <a:pos x="T0" y="T1"/>
                </a:cxn>
                <a:cxn ang="T9">
                  <a:pos x="T2" y="T3"/>
                </a:cxn>
                <a:cxn ang="T10">
                  <a:pos x="T4" y="T5"/>
                </a:cxn>
                <a:cxn ang="T11">
                  <a:pos x="T6" y="T7"/>
                </a:cxn>
              </a:cxnLst>
              <a:rect l="T12" t="T13" r="T14" b="T15"/>
              <a:pathLst>
                <a:path w="13" h="5">
                  <a:moveTo>
                    <a:pt x="13" y="0"/>
                  </a:moveTo>
                  <a:lnTo>
                    <a:pt x="13" y="2"/>
                  </a:lnTo>
                  <a:lnTo>
                    <a:pt x="5" y="3"/>
                  </a:lnTo>
                  <a:lnTo>
                    <a:pt x="0"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95" name="Freeform 1008"/>
            <p:cNvSpPr>
              <a:spLocks/>
            </p:cNvSpPr>
            <p:nvPr/>
          </p:nvSpPr>
          <p:spPr bwMode="auto">
            <a:xfrm>
              <a:off x="2543" y="3210"/>
              <a:ext cx="10" cy="1"/>
            </a:xfrm>
            <a:custGeom>
              <a:avLst/>
              <a:gdLst>
                <a:gd name="T0" fmla="*/ 10 w 10"/>
                <a:gd name="T1" fmla="*/ 1 h 1"/>
                <a:gd name="T2" fmla="*/ 8 w 10"/>
                <a:gd name="T3" fmla="*/ 1 h 1"/>
                <a:gd name="T4" fmla="*/ 4 w 10"/>
                <a:gd name="T5" fmla="*/ 0 h 1"/>
                <a:gd name="T6" fmla="*/ 0 w 10"/>
                <a:gd name="T7" fmla="*/ 0 h 1"/>
                <a:gd name="T8" fmla="*/ 0 60000 65536"/>
                <a:gd name="T9" fmla="*/ 0 60000 65536"/>
                <a:gd name="T10" fmla="*/ 0 60000 65536"/>
                <a:gd name="T11" fmla="*/ 0 60000 65536"/>
                <a:gd name="T12" fmla="*/ 0 w 10"/>
                <a:gd name="T13" fmla="*/ 0 h 1"/>
                <a:gd name="T14" fmla="*/ 10 w 10"/>
                <a:gd name="T15" fmla="*/ 1 h 1"/>
              </a:gdLst>
              <a:ahLst/>
              <a:cxnLst>
                <a:cxn ang="T8">
                  <a:pos x="T0" y="T1"/>
                </a:cxn>
                <a:cxn ang="T9">
                  <a:pos x="T2" y="T3"/>
                </a:cxn>
                <a:cxn ang="T10">
                  <a:pos x="T4" y="T5"/>
                </a:cxn>
                <a:cxn ang="T11">
                  <a:pos x="T6" y="T7"/>
                </a:cxn>
              </a:cxnLst>
              <a:rect l="T12" t="T13" r="T14" b="T15"/>
              <a:pathLst>
                <a:path w="10" h="1">
                  <a:moveTo>
                    <a:pt x="10" y="1"/>
                  </a:moveTo>
                  <a:lnTo>
                    <a:pt x="8" y="1"/>
                  </a:lnTo>
                  <a:lnTo>
                    <a:pt x="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96" name="Freeform 1009"/>
            <p:cNvSpPr>
              <a:spLocks/>
            </p:cNvSpPr>
            <p:nvPr/>
          </p:nvSpPr>
          <p:spPr bwMode="auto">
            <a:xfrm>
              <a:off x="2864" y="3019"/>
              <a:ext cx="194" cy="2"/>
            </a:xfrm>
            <a:custGeom>
              <a:avLst/>
              <a:gdLst>
                <a:gd name="T0" fmla="*/ 0 w 194"/>
                <a:gd name="T1" fmla="*/ 0 h 2"/>
                <a:gd name="T2" fmla="*/ 191 w 194"/>
                <a:gd name="T3" fmla="*/ 2 h 2"/>
                <a:gd name="T4" fmla="*/ 194 w 194"/>
                <a:gd name="T5" fmla="*/ 2 h 2"/>
                <a:gd name="T6" fmla="*/ 0 60000 65536"/>
                <a:gd name="T7" fmla="*/ 0 60000 65536"/>
                <a:gd name="T8" fmla="*/ 0 60000 65536"/>
                <a:gd name="T9" fmla="*/ 0 w 194"/>
                <a:gd name="T10" fmla="*/ 0 h 2"/>
                <a:gd name="T11" fmla="*/ 194 w 194"/>
                <a:gd name="T12" fmla="*/ 2 h 2"/>
              </a:gdLst>
              <a:ahLst/>
              <a:cxnLst>
                <a:cxn ang="T6">
                  <a:pos x="T0" y="T1"/>
                </a:cxn>
                <a:cxn ang="T7">
                  <a:pos x="T2" y="T3"/>
                </a:cxn>
                <a:cxn ang="T8">
                  <a:pos x="T4" y="T5"/>
                </a:cxn>
              </a:cxnLst>
              <a:rect l="T9" t="T10" r="T11" b="T12"/>
              <a:pathLst>
                <a:path w="194" h="2">
                  <a:moveTo>
                    <a:pt x="0" y="0"/>
                  </a:moveTo>
                  <a:lnTo>
                    <a:pt x="191" y="2"/>
                  </a:lnTo>
                  <a:lnTo>
                    <a:pt x="194" y="2"/>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97" name="Freeform 1010"/>
            <p:cNvSpPr>
              <a:spLocks/>
            </p:cNvSpPr>
            <p:nvPr/>
          </p:nvSpPr>
          <p:spPr bwMode="auto">
            <a:xfrm>
              <a:off x="3155" y="3142"/>
              <a:ext cx="5" cy="164"/>
            </a:xfrm>
            <a:custGeom>
              <a:avLst/>
              <a:gdLst>
                <a:gd name="T0" fmla="*/ 5 w 5"/>
                <a:gd name="T1" fmla="*/ 164 h 164"/>
                <a:gd name="T2" fmla="*/ 5 w 5"/>
                <a:gd name="T3" fmla="*/ 137 h 164"/>
                <a:gd name="T4" fmla="*/ 3 w 5"/>
                <a:gd name="T5" fmla="*/ 114 h 164"/>
                <a:gd name="T6" fmla="*/ 0 w 5"/>
                <a:gd name="T7" fmla="*/ 4 h 164"/>
                <a:gd name="T8" fmla="*/ 0 w 5"/>
                <a:gd name="T9" fmla="*/ 0 h 164"/>
                <a:gd name="T10" fmla="*/ 0 60000 65536"/>
                <a:gd name="T11" fmla="*/ 0 60000 65536"/>
                <a:gd name="T12" fmla="*/ 0 60000 65536"/>
                <a:gd name="T13" fmla="*/ 0 60000 65536"/>
                <a:gd name="T14" fmla="*/ 0 60000 65536"/>
                <a:gd name="T15" fmla="*/ 0 w 5"/>
                <a:gd name="T16" fmla="*/ 0 h 164"/>
                <a:gd name="T17" fmla="*/ 5 w 5"/>
                <a:gd name="T18" fmla="*/ 164 h 164"/>
              </a:gdLst>
              <a:ahLst/>
              <a:cxnLst>
                <a:cxn ang="T10">
                  <a:pos x="T0" y="T1"/>
                </a:cxn>
                <a:cxn ang="T11">
                  <a:pos x="T2" y="T3"/>
                </a:cxn>
                <a:cxn ang="T12">
                  <a:pos x="T4" y="T5"/>
                </a:cxn>
                <a:cxn ang="T13">
                  <a:pos x="T6" y="T7"/>
                </a:cxn>
                <a:cxn ang="T14">
                  <a:pos x="T8" y="T9"/>
                </a:cxn>
              </a:cxnLst>
              <a:rect l="T15" t="T16" r="T17" b="T18"/>
              <a:pathLst>
                <a:path w="5" h="164">
                  <a:moveTo>
                    <a:pt x="5" y="164"/>
                  </a:moveTo>
                  <a:lnTo>
                    <a:pt x="5" y="137"/>
                  </a:lnTo>
                  <a:lnTo>
                    <a:pt x="3" y="114"/>
                  </a:lnTo>
                  <a:lnTo>
                    <a:pt x="0" y="4"/>
                  </a:lnTo>
                  <a:lnTo>
                    <a:pt x="0" y="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grpSp>
        <p:nvGrpSpPr>
          <p:cNvPr id="27122" name="Group 1011"/>
          <p:cNvGrpSpPr>
            <a:grpSpLocks/>
          </p:cNvGrpSpPr>
          <p:nvPr/>
        </p:nvGrpSpPr>
        <p:grpSpPr bwMode="auto">
          <a:xfrm>
            <a:off x="381000" y="3581400"/>
            <a:ext cx="1644650" cy="1724025"/>
            <a:chOff x="1084" y="2297"/>
            <a:chExt cx="1036" cy="1086"/>
          </a:xfrm>
        </p:grpSpPr>
        <p:sp>
          <p:nvSpPr>
            <p:cNvPr id="27129" name="Rectangle 1012"/>
            <p:cNvSpPr>
              <a:spLocks noChangeArrowheads="1"/>
            </p:cNvSpPr>
            <p:nvPr/>
          </p:nvSpPr>
          <p:spPr bwMode="auto">
            <a:xfrm>
              <a:off x="1182" y="2297"/>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D</a:t>
              </a:r>
              <a:endParaRPr lang="en-US" smtClean="0">
                <a:solidFill>
                  <a:srgbClr val="000000"/>
                </a:solidFill>
              </a:endParaRPr>
            </a:p>
          </p:txBody>
        </p:sp>
        <p:sp>
          <p:nvSpPr>
            <p:cNvPr id="27130" name="Rectangle 1013"/>
            <p:cNvSpPr>
              <a:spLocks noChangeArrowheads="1"/>
            </p:cNvSpPr>
            <p:nvPr/>
          </p:nvSpPr>
          <p:spPr bwMode="auto">
            <a:xfrm>
              <a:off x="1249" y="22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131" name="Rectangle 1014"/>
            <p:cNvSpPr>
              <a:spLocks noChangeArrowheads="1"/>
            </p:cNvSpPr>
            <p:nvPr/>
          </p:nvSpPr>
          <p:spPr bwMode="auto">
            <a:xfrm>
              <a:off x="1295"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132" name="Rectangle 1015"/>
            <p:cNvSpPr>
              <a:spLocks noChangeArrowheads="1"/>
            </p:cNvSpPr>
            <p:nvPr/>
          </p:nvSpPr>
          <p:spPr bwMode="auto">
            <a:xfrm>
              <a:off x="1326" y="229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133" name="Rectangle 1016"/>
            <p:cNvSpPr>
              <a:spLocks noChangeArrowheads="1"/>
            </p:cNvSpPr>
            <p:nvPr/>
          </p:nvSpPr>
          <p:spPr bwMode="auto">
            <a:xfrm>
              <a:off x="1377" y="2297"/>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m</a:t>
              </a:r>
              <a:endParaRPr lang="en-US" smtClean="0">
                <a:solidFill>
                  <a:srgbClr val="000000"/>
                </a:solidFill>
              </a:endParaRPr>
            </a:p>
          </p:txBody>
        </p:sp>
        <p:sp>
          <p:nvSpPr>
            <p:cNvPr id="27134" name="Rectangle 1017"/>
            <p:cNvSpPr>
              <a:spLocks noChangeArrowheads="1"/>
            </p:cNvSpPr>
            <p:nvPr/>
          </p:nvSpPr>
          <p:spPr bwMode="auto">
            <a:xfrm>
              <a:off x="1477"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f</a:t>
              </a:r>
              <a:endParaRPr lang="en-US" smtClean="0">
                <a:solidFill>
                  <a:srgbClr val="000000"/>
                </a:solidFill>
              </a:endParaRPr>
            </a:p>
          </p:txBody>
        </p:sp>
        <p:sp>
          <p:nvSpPr>
            <p:cNvPr id="27135" name="Rectangle 1018"/>
            <p:cNvSpPr>
              <a:spLocks noChangeArrowheads="1"/>
            </p:cNvSpPr>
            <p:nvPr/>
          </p:nvSpPr>
          <p:spPr bwMode="auto">
            <a:xfrm>
              <a:off x="1508"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136" name="Rectangle 1019"/>
            <p:cNvSpPr>
              <a:spLocks noChangeArrowheads="1"/>
            </p:cNvSpPr>
            <p:nvPr/>
          </p:nvSpPr>
          <p:spPr bwMode="auto">
            <a:xfrm>
              <a:off x="1549" y="2297"/>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a</a:t>
              </a:r>
              <a:endParaRPr lang="en-US" smtClean="0">
                <a:solidFill>
                  <a:srgbClr val="000000"/>
                </a:solidFill>
              </a:endParaRPr>
            </a:p>
          </p:txBody>
        </p:sp>
        <p:sp>
          <p:nvSpPr>
            <p:cNvPr id="27137" name="Rectangle 1020"/>
            <p:cNvSpPr>
              <a:spLocks noChangeArrowheads="1"/>
            </p:cNvSpPr>
            <p:nvPr/>
          </p:nvSpPr>
          <p:spPr bwMode="auto">
            <a:xfrm>
              <a:off x="1595" y="2297"/>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t</a:t>
              </a:r>
              <a:endParaRPr lang="en-US" smtClean="0">
                <a:solidFill>
                  <a:srgbClr val="000000"/>
                </a:solidFill>
              </a:endParaRPr>
            </a:p>
          </p:txBody>
        </p:sp>
        <p:sp>
          <p:nvSpPr>
            <p:cNvPr id="27138" name="Rectangle 1021"/>
            <p:cNvSpPr>
              <a:spLocks noChangeArrowheads="1"/>
            </p:cNvSpPr>
            <p:nvPr/>
          </p:nvSpPr>
          <p:spPr bwMode="auto">
            <a:xfrm>
              <a:off x="1626" y="229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u</a:t>
              </a:r>
              <a:endParaRPr lang="en-US" smtClean="0">
                <a:solidFill>
                  <a:srgbClr val="000000"/>
                </a:solidFill>
              </a:endParaRPr>
            </a:p>
          </p:txBody>
        </p:sp>
        <p:sp>
          <p:nvSpPr>
            <p:cNvPr id="27139" name="Rectangle 1022"/>
            <p:cNvSpPr>
              <a:spLocks noChangeArrowheads="1"/>
            </p:cNvSpPr>
            <p:nvPr/>
          </p:nvSpPr>
          <p:spPr bwMode="auto">
            <a:xfrm>
              <a:off x="1677"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r</a:t>
              </a:r>
              <a:endParaRPr lang="en-US" smtClean="0">
                <a:solidFill>
                  <a:srgbClr val="000000"/>
                </a:solidFill>
              </a:endParaRPr>
            </a:p>
          </p:txBody>
        </p:sp>
        <p:sp>
          <p:nvSpPr>
            <p:cNvPr id="27140" name="Rectangle 1023"/>
            <p:cNvSpPr>
              <a:spLocks noChangeArrowheads="1"/>
            </p:cNvSpPr>
            <p:nvPr/>
          </p:nvSpPr>
          <p:spPr bwMode="auto">
            <a:xfrm>
              <a:off x="1717" y="2297"/>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e</a:t>
              </a:r>
              <a:endParaRPr lang="en-US" smtClean="0">
                <a:solidFill>
                  <a:srgbClr val="000000"/>
                </a:solidFill>
              </a:endParaRPr>
            </a:p>
          </p:txBody>
        </p:sp>
        <p:sp>
          <p:nvSpPr>
            <p:cNvPr id="27141" name="Rectangle 1024"/>
            <p:cNvSpPr>
              <a:spLocks noChangeArrowheads="1"/>
            </p:cNvSpPr>
            <p:nvPr/>
          </p:nvSpPr>
          <p:spPr bwMode="auto">
            <a:xfrm>
              <a:off x="1781" y="2297"/>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b="1" smtClean="0">
                  <a:solidFill>
                    <a:srgbClr val="000000"/>
                  </a:solidFill>
                  <a:latin typeface="Times New Roman" pitchFamily="18" charset="0"/>
                </a:rPr>
                <a:t>N</a:t>
              </a:r>
              <a:endParaRPr lang="en-US" smtClean="0">
                <a:solidFill>
                  <a:srgbClr val="000000"/>
                </a:solidFill>
              </a:endParaRPr>
            </a:p>
          </p:txBody>
        </p:sp>
        <p:sp>
          <p:nvSpPr>
            <p:cNvPr id="27142" name="Rectangle 1025"/>
            <p:cNvSpPr>
              <a:spLocks noChangeArrowheads="1"/>
            </p:cNvSpPr>
            <p:nvPr/>
          </p:nvSpPr>
          <p:spPr bwMode="auto">
            <a:xfrm>
              <a:off x="1870" y="229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143" name="Rectangle 1026"/>
            <p:cNvSpPr>
              <a:spLocks noChangeArrowheads="1"/>
            </p:cNvSpPr>
            <p:nvPr/>
          </p:nvSpPr>
          <p:spPr bwMode="auto">
            <a:xfrm>
              <a:off x="1911" y="2298"/>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144" name="Rectangle 1027"/>
            <p:cNvSpPr>
              <a:spLocks noChangeArrowheads="1"/>
            </p:cNvSpPr>
            <p:nvPr/>
          </p:nvSpPr>
          <p:spPr bwMode="auto">
            <a:xfrm>
              <a:off x="1947" y="229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145" name="Rectangle 1028"/>
            <p:cNvSpPr>
              <a:spLocks noChangeArrowheads="1"/>
            </p:cNvSpPr>
            <p:nvPr/>
          </p:nvSpPr>
          <p:spPr bwMode="auto">
            <a:xfrm>
              <a:off x="1973" y="2298"/>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146" name="Rectangle 1029"/>
            <p:cNvSpPr>
              <a:spLocks noChangeArrowheads="1"/>
            </p:cNvSpPr>
            <p:nvPr/>
          </p:nvSpPr>
          <p:spPr bwMode="auto">
            <a:xfrm>
              <a:off x="2014" y="229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b</a:t>
              </a:r>
              <a:endParaRPr lang="en-US" smtClean="0">
                <a:solidFill>
                  <a:srgbClr val="000000"/>
                </a:solidFill>
              </a:endParaRPr>
            </a:p>
          </p:txBody>
        </p:sp>
        <p:sp>
          <p:nvSpPr>
            <p:cNvPr id="27147" name="Rectangle 1030"/>
            <p:cNvSpPr>
              <a:spLocks noChangeArrowheads="1"/>
            </p:cNvSpPr>
            <p:nvPr/>
          </p:nvSpPr>
          <p:spPr bwMode="auto">
            <a:xfrm>
              <a:off x="2060" y="229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7148" name="Rectangle 1031"/>
            <p:cNvSpPr>
              <a:spLocks noChangeArrowheads="1"/>
            </p:cNvSpPr>
            <p:nvPr/>
          </p:nvSpPr>
          <p:spPr bwMode="auto">
            <a:xfrm>
              <a:off x="1182"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149" name="Rectangle 1032"/>
            <p:cNvSpPr>
              <a:spLocks noChangeArrowheads="1"/>
            </p:cNvSpPr>
            <p:nvPr/>
          </p:nvSpPr>
          <p:spPr bwMode="auto">
            <a:xfrm>
              <a:off x="1208"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150" name="Rectangle 1033"/>
            <p:cNvSpPr>
              <a:spLocks noChangeArrowheads="1"/>
            </p:cNvSpPr>
            <p:nvPr/>
          </p:nvSpPr>
          <p:spPr bwMode="auto">
            <a:xfrm>
              <a:off x="1234" y="2410"/>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151" name="Rectangle 1034"/>
            <p:cNvSpPr>
              <a:spLocks noChangeArrowheads="1"/>
            </p:cNvSpPr>
            <p:nvPr/>
          </p:nvSpPr>
          <p:spPr bwMode="auto">
            <a:xfrm>
              <a:off x="1270"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152" name="Rectangle 1035"/>
            <p:cNvSpPr>
              <a:spLocks noChangeArrowheads="1"/>
            </p:cNvSpPr>
            <p:nvPr/>
          </p:nvSpPr>
          <p:spPr bwMode="auto">
            <a:xfrm>
              <a:off x="1316"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153" name="Rectangle 1036"/>
            <p:cNvSpPr>
              <a:spLocks noChangeArrowheads="1"/>
            </p:cNvSpPr>
            <p:nvPr/>
          </p:nvSpPr>
          <p:spPr bwMode="auto">
            <a:xfrm>
              <a:off x="1357" y="2410"/>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154" name="Rectangle 1037"/>
            <p:cNvSpPr>
              <a:spLocks noChangeArrowheads="1"/>
            </p:cNvSpPr>
            <p:nvPr/>
          </p:nvSpPr>
          <p:spPr bwMode="auto">
            <a:xfrm>
              <a:off x="1416"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155" name="Rectangle 1038"/>
            <p:cNvSpPr>
              <a:spLocks noChangeArrowheads="1"/>
            </p:cNvSpPr>
            <p:nvPr/>
          </p:nvSpPr>
          <p:spPr bwMode="auto">
            <a:xfrm>
              <a:off x="1480"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7156" name="Rectangle 1039"/>
            <p:cNvSpPr>
              <a:spLocks noChangeArrowheads="1"/>
            </p:cNvSpPr>
            <p:nvPr/>
          </p:nvSpPr>
          <p:spPr bwMode="auto">
            <a:xfrm>
              <a:off x="1526"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157" name="Rectangle 1040"/>
            <p:cNvSpPr>
              <a:spLocks noChangeArrowheads="1"/>
            </p:cNvSpPr>
            <p:nvPr/>
          </p:nvSpPr>
          <p:spPr bwMode="auto">
            <a:xfrm>
              <a:off x="1552"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158" name="Rectangle 1041"/>
            <p:cNvSpPr>
              <a:spLocks noChangeArrowheads="1"/>
            </p:cNvSpPr>
            <p:nvPr/>
          </p:nvSpPr>
          <p:spPr bwMode="auto">
            <a:xfrm>
              <a:off x="1593"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159" name="Rectangle 1042"/>
            <p:cNvSpPr>
              <a:spLocks noChangeArrowheads="1"/>
            </p:cNvSpPr>
            <p:nvPr/>
          </p:nvSpPr>
          <p:spPr bwMode="auto">
            <a:xfrm>
              <a:off x="1639"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160" name="Rectangle 1043"/>
            <p:cNvSpPr>
              <a:spLocks noChangeArrowheads="1"/>
            </p:cNvSpPr>
            <p:nvPr/>
          </p:nvSpPr>
          <p:spPr bwMode="auto">
            <a:xfrm>
              <a:off x="1703"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161" name="Rectangle 1044"/>
            <p:cNvSpPr>
              <a:spLocks noChangeArrowheads="1"/>
            </p:cNvSpPr>
            <p:nvPr/>
          </p:nvSpPr>
          <p:spPr bwMode="auto">
            <a:xfrm>
              <a:off x="1749"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162" name="Rectangle 1045"/>
            <p:cNvSpPr>
              <a:spLocks noChangeArrowheads="1"/>
            </p:cNvSpPr>
            <p:nvPr/>
          </p:nvSpPr>
          <p:spPr bwMode="auto">
            <a:xfrm>
              <a:off x="1818"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163" name="Rectangle 1046"/>
            <p:cNvSpPr>
              <a:spLocks noChangeArrowheads="1"/>
            </p:cNvSpPr>
            <p:nvPr/>
          </p:nvSpPr>
          <p:spPr bwMode="auto">
            <a:xfrm>
              <a:off x="1844"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164" name="Rectangle 1047"/>
            <p:cNvSpPr>
              <a:spLocks noChangeArrowheads="1"/>
            </p:cNvSpPr>
            <p:nvPr/>
          </p:nvSpPr>
          <p:spPr bwMode="auto">
            <a:xfrm>
              <a:off x="1890" y="2410"/>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165" name="Rectangle 1048"/>
            <p:cNvSpPr>
              <a:spLocks noChangeArrowheads="1"/>
            </p:cNvSpPr>
            <p:nvPr/>
          </p:nvSpPr>
          <p:spPr bwMode="auto">
            <a:xfrm>
              <a:off x="1954"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166" name="Rectangle 1049"/>
            <p:cNvSpPr>
              <a:spLocks noChangeArrowheads="1"/>
            </p:cNvSpPr>
            <p:nvPr/>
          </p:nvSpPr>
          <p:spPr bwMode="auto">
            <a:xfrm>
              <a:off x="2000" y="2410"/>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167" name="Rectangle 1050"/>
            <p:cNvSpPr>
              <a:spLocks noChangeArrowheads="1"/>
            </p:cNvSpPr>
            <p:nvPr/>
          </p:nvSpPr>
          <p:spPr bwMode="auto">
            <a:xfrm>
              <a:off x="2026"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g</a:t>
              </a:r>
              <a:endParaRPr lang="en-US" smtClean="0">
                <a:solidFill>
                  <a:srgbClr val="000000"/>
                </a:solidFill>
              </a:endParaRPr>
            </a:p>
          </p:txBody>
        </p:sp>
        <p:sp>
          <p:nvSpPr>
            <p:cNvPr id="27168" name="Rectangle 1051"/>
            <p:cNvSpPr>
              <a:spLocks noChangeArrowheads="1"/>
            </p:cNvSpPr>
            <p:nvPr/>
          </p:nvSpPr>
          <p:spPr bwMode="auto">
            <a:xfrm>
              <a:off x="2072" y="2410"/>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169" name="Rectangle 1052"/>
            <p:cNvSpPr>
              <a:spLocks noChangeArrowheads="1"/>
            </p:cNvSpPr>
            <p:nvPr/>
          </p:nvSpPr>
          <p:spPr bwMode="auto">
            <a:xfrm>
              <a:off x="1182"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p</a:t>
              </a:r>
              <a:endParaRPr lang="en-US" smtClean="0">
                <a:solidFill>
                  <a:srgbClr val="000000"/>
                </a:solidFill>
              </a:endParaRPr>
            </a:p>
          </p:txBody>
        </p:sp>
        <p:sp>
          <p:nvSpPr>
            <p:cNvPr id="27170" name="Rectangle 1053"/>
            <p:cNvSpPr>
              <a:spLocks noChangeArrowheads="1"/>
            </p:cNvSpPr>
            <p:nvPr/>
          </p:nvSpPr>
          <p:spPr bwMode="auto">
            <a:xfrm>
              <a:off x="1229"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171" name="Rectangle 1054"/>
            <p:cNvSpPr>
              <a:spLocks noChangeArrowheads="1"/>
            </p:cNvSpPr>
            <p:nvPr/>
          </p:nvSpPr>
          <p:spPr bwMode="auto">
            <a:xfrm>
              <a:off x="1275"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i</a:t>
              </a:r>
              <a:endParaRPr lang="en-US" smtClean="0">
                <a:solidFill>
                  <a:srgbClr val="000000"/>
                </a:solidFill>
              </a:endParaRPr>
            </a:p>
          </p:txBody>
        </p:sp>
        <p:sp>
          <p:nvSpPr>
            <p:cNvPr id="27172" name="Rectangle 1055"/>
            <p:cNvSpPr>
              <a:spLocks noChangeArrowheads="1"/>
            </p:cNvSpPr>
            <p:nvPr/>
          </p:nvSpPr>
          <p:spPr bwMode="auto">
            <a:xfrm>
              <a:off x="1300"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n</a:t>
              </a:r>
              <a:endParaRPr lang="en-US" smtClean="0">
                <a:solidFill>
                  <a:srgbClr val="000000"/>
                </a:solidFill>
              </a:endParaRPr>
            </a:p>
          </p:txBody>
        </p:sp>
        <p:sp>
          <p:nvSpPr>
            <p:cNvPr id="27173" name="Rectangle 1056"/>
            <p:cNvSpPr>
              <a:spLocks noChangeArrowheads="1"/>
            </p:cNvSpPr>
            <p:nvPr/>
          </p:nvSpPr>
          <p:spPr bwMode="auto">
            <a:xfrm>
              <a:off x="1347"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174" name="Rectangle 1057"/>
            <p:cNvSpPr>
              <a:spLocks noChangeArrowheads="1"/>
            </p:cNvSpPr>
            <p:nvPr/>
          </p:nvSpPr>
          <p:spPr bwMode="auto">
            <a:xfrm>
              <a:off x="1372" y="251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175" name="Rectangle 1058"/>
            <p:cNvSpPr>
              <a:spLocks noChangeArrowheads="1"/>
            </p:cNvSpPr>
            <p:nvPr/>
          </p:nvSpPr>
          <p:spPr bwMode="auto">
            <a:xfrm>
              <a:off x="1431"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o</a:t>
              </a:r>
              <a:endParaRPr lang="en-US" smtClean="0">
                <a:solidFill>
                  <a:srgbClr val="000000"/>
                </a:solidFill>
              </a:endParaRPr>
            </a:p>
          </p:txBody>
        </p:sp>
        <p:sp>
          <p:nvSpPr>
            <p:cNvPr id="27176" name="Rectangle 1059"/>
            <p:cNvSpPr>
              <a:spLocks noChangeArrowheads="1"/>
            </p:cNvSpPr>
            <p:nvPr/>
          </p:nvSpPr>
          <p:spPr bwMode="auto">
            <a:xfrm>
              <a:off x="1477"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177" name="Rectangle 1060"/>
            <p:cNvSpPr>
              <a:spLocks noChangeArrowheads="1"/>
            </p:cNvSpPr>
            <p:nvPr/>
          </p:nvSpPr>
          <p:spPr bwMode="auto">
            <a:xfrm>
              <a:off x="1531"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178" name="Rectangle 1061"/>
            <p:cNvSpPr>
              <a:spLocks noChangeArrowheads="1"/>
            </p:cNvSpPr>
            <p:nvPr/>
          </p:nvSpPr>
          <p:spPr bwMode="auto">
            <a:xfrm>
              <a:off x="1557"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h</a:t>
              </a:r>
              <a:endParaRPr lang="en-US" smtClean="0">
                <a:solidFill>
                  <a:srgbClr val="000000"/>
                </a:solidFill>
              </a:endParaRPr>
            </a:p>
          </p:txBody>
        </p:sp>
        <p:sp>
          <p:nvSpPr>
            <p:cNvPr id="27179" name="Rectangle 1062"/>
            <p:cNvSpPr>
              <a:spLocks noChangeArrowheads="1"/>
            </p:cNvSpPr>
            <p:nvPr/>
          </p:nvSpPr>
          <p:spPr bwMode="auto">
            <a:xfrm>
              <a:off x="1603"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180" name="Rectangle 1063"/>
            <p:cNvSpPr>
              <a:spLocks noChangeArrowheads="1"/>
            </p:cNvSpPr>
            <p:nvPr/>
          </p:nvSpPr>
          <p:spPr bwMode="auto">
            <a:xfrm>
              <a:off x="1667"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l</a:t>
              </a:r>
              <a:endParaRPr lang="en-US" smtClean="0">
                <a:solidFill>
                  <a:srgbClr val="000000"/>
                </a:solidFill>
              </a:endParaRPr>
            </a:p>
          </p:txBody>
        </p:sp>
        <p:sp>
          <p:nvSpPr>
            <p:cNvPr id="27181" name="Rectangle 1064"/>
            <p:cNvSpPr>
              <a:spLocks noChangeArrowheads="1"/>
            </p:cNvSpPr>
            <p:nvPr/>
          </p:nvSpPr>
          <p:spPr bwMode="auto">
            <a:xfrm>
              <a:off x="1693"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182" name="Rectangle 1065"/>
            <p:cNvSpPr>
              <a:spLocks noChangeArrowheads="1"/>
            </p:cNvSpPr>
            <p:nvPr/>
          </p:nvSpPr>
          <p:spPr bwMode="auto">
            <a:xfrm>
              <a:off x="1734"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183" name="Rectangle 1066"/>
            <p:cNvSpPr>
              <a:spLocks noChangeArrowheads="1"/>
            </p:cNvSpPr>
            <p:nvPr/>
          </p:nvSpPr>
          <p:spPr bwMode="auto">
            <a:xfrm>
              <a:off x="1764" y="2519"/>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t</a:t>
              </a:r>
              <a:endParaRPr lang="en-US" smtClean="0">
                <a:solidFill>
                  <a:srgbClr val="000000"/>
                </a:solidFill>
              </a:endParaRPr>
            </a:p>
          </p:txBody>
        </p:sp>
        <p:sp>
          <p:nvSpPr>
            <p:cNvPr id="27184" name="Rectangle 1067"/>
            <p:cNvSpPr>
              <a:spLocks noChangeArrowheads="1"/>
            </p:cNvSpPr>
            <p:nvPr/>
          </p:nvSpPr>
          <p:spPr bwMode="auto">
            <a:xfrm>
              <a:off x="1813" y="2519"/>
              <a:ext cx="3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s</a:t>
              </a:r>
              <a:endParaRPr lang="en-US" smtClean="0">
                <a:solidFill>
                  <a:srgbClr val="000000"/>
                </a:solidFill>
              </a:endParaRPr>
            </a:p>
          </p:txBody>
        </p:sp>
        <p:sp>
          <p:nvSpPr>
            <p:cNvPr id="27185" name="Rectangle 1068"/>
            <p:cNvSpPr>
              <a:spLocks noChangeArrowheads="1"/>
            </p:cNvSpPr>
            <p:nvPr/>
          </p:nvSpPr>
          <p:spPr bwMode="auto">
            <a:xfrm>
              <a:off x="1849" y="2519"/>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u</a:t>
              </a:r>
              <a:endParaRPr lang="en-US" smtClean="0">
                <a:solidFill>
                  <a:srgbClr val="000000"/>
                </a:solidFill>
              </a:endParaRPr>
            </a:p>
          </p:txBody>
        </p:sp>
        <p:sp>
          <p:nvSpPr>
            <p:cNvPr id="27186" name="Rectangle 1069"/>
            <p:cNvSpPr>
              <a:spLocks noChangeArrowheads="1"/>
            </p:cNvSpPr>
            <p:nvPr/>
          </p:nvSpPr>
          <p:spPr bwMode="auto">
            <a:xfrm>
              <a:off x="1895"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r</a:t>
              </a:r>
              <a:endParaRPr lang="en-US" smtClean="0">
                <a:solidFill>
                  <a:srgbClr val="000000"/>
                </a:solidFill>
              </a:endParaRPr>
            </a:p>
          </p:txBody>
        </p:sp>
        <p:sp>
          <p:nvSpPr>
            <p:cNvPr id="27187" name="Rectangle 1070"/>
            <p:cNvSpPr>
              <a:spLocks noChangeArrowheads="1"/>
            </p:cNvSpPr>
            <p:nvPr/>
          </p:nvSpPr>
          <p:spPr bwMode="auto">
            <a:xfrm>
              <a:off x="1926" y="2519"/>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f</a:t>
              </a:r>
              <a:endParaRPr lang="en-US" smtClean="0">
                <a:solidFill>
                  <a:srgbClr val="000000"/>
                </a:solidFill>
              </a:endParaRPr>
            </a:p>
          </p:txBody>
        </p:sp>
        <p:sp>
          <p:nvSpPr>
            <p:cNvPr id="27188" name="Rectangle 1071"/>
            <p:cNvSpPr>
              <a:spLocks noChangeArrowheads="1"/>
            </p:cNvSpPr>
            <p:nvPr/>
          </p:nvSpPr>
          <p:spPr bwMode="auto">
            <a:xfrm>
              <a:off x="1957"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a:t>
              </a:r>
              <a:endParaRPr lang="en-US" smtClean="0">
                <a:solidFill>
                  <a:srgbClr val="000000"/>
                </a:solidFill>
              </a:endParaRPr>
            </a:p>
          </p:txBody>
        </p:sp>
        <p:sp>
          <p:nvSpPr>
            <p:cNvPr id="27189" name="Rectangle 1072"/>
            <p:cNvSpPr>
              <a:spLocks noChangeArrowheads="1"/>
            </p:cNvSpPr>
            <p:nvPr/>
          </p:nvSpPr>
          <p:spPr bwMode="auto">
            <a:xfrm>
              <a:off x="1998"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c</a:t>
              </a:r>
              <a:endParaRPr lang="en-US" smtClean="0">
                <a:solidFill>
                  <a:srgbClr val="000000"/>
                </a:solidFill>
              </a:endParaRPr>
            </a:p>
          </p:txBody>
        </p:sp>
        <p:sp>
          <p:nvSpPr>
            <p:cNvPr id="27190" name="Rectangle 1073"/>
            <p:cNvSpPr>
              <a:spLocks noChangeArrowheads="1"/>
            </p:cNvSpPr>
            <p:nvPr/>
          </p:nvSpPr>
          <p:spPr bwMode="auto">
            <a:xfrm>
              <a:off x="2039" y="2519"/>
              <a:ext cx="4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e</a:t>
              </a:r>
              <a:endParaRPr lang="en-US" smtClean="0">
                <a:solidFill>
                  <a:srgbClr val="000000"/>
                </a:solidFill>
              </a:endParaRPr>
            </a:p>
          </p:txBody>
        </p:sp>
        <p:sp>
          <p:nvSpPr>
            <p:cNvPr id="27191" name="Rectangle 1074"/>
            <p:cNvSpPr>
              <a:spLocks noChangeArrowheads="1"/>
            </p:cNvSpPr>
            <p:nvPr/>
          </p:nvSpPr>
          <p:spPr bwMode="auto">
            <a:xfrm>
              <a:off x="2080" y="2519"/>
              <a:ext cx="2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fontAlgn="base">
                <a:spcBef>
                  <a:spcPct val="0"/>
                </a:spcBef>
                <a:spcAft>
                  <a:spcPct val="0"/>
                </a:spcAft>
              </a:pPr>
              <a:r>
                <a:rPr lang="en-US" sz="1200" smtClean="0">
                  <a:solidFill>
                    <a:srgbClr val="000000"/>
                  </a:solidFill>
                  <a:latin typeface="Times New Roman" pitchFamily="18" charset="0"/>
                </a:rPr>
                <a:t>.</a:t>
              </a:r>
              <a:endParaRPr lang="en-US" smtClean="0">
                <a:solidFill>
                  <a:srgbClr val="000000"/>
                </a:solidFill>
              </a:endParaRPr>
            </a:p>
          </p:txBody>
        </p:sp>
        <p:sp>
          <p:nvSpPr>
            <p:cNvPr id="27192" name="Line 1075"/>
            <p:cNvSpPr>
              <a:spLocks noChangeShapeType="1"/>
            </p:cNvSpPr>
            <p:nvPr/>
          </p:nvSpPr>
          <p:spPr bwMode="auto">
            <a:xfrm>
              <a:off x="1353" y="2660"/>
              <a:ext cx="96" cy="185"/>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193" name="Freeform 1076"/>
            <p:cNvSpPr>
              <a:spLocks/>
            </p:cNvSpPr>
            <p:nvPr/>
          </p:nvSpPr>
          <p:spPr bwMode="auto">
            <a:xfrm>
              <a:off x="1422" y="2820"/>
              <a:ext cx="60" cy="84"/>
            </a:xfrm>
            <a:custGeom>
              <a:avLst/>
              <a:gdLst>
                <a:gd name="T0" fmla="*/ 0 w 60"/>
                <a:gd name="T1" fmla="*/ 21 h 84"/>
                <a:gd name="T2" fmla="*/ 60 w 60"/>
                <a:gd name="T3" fmla="*/ 84 h 84"/>
                <a:gd name="T4" fmla="*/ 41 w 60"/>
                <a:gd name="T5" fmla="*/ 0 h 84"/>
                <a:gd name="T6" fmla="*/ 0 w 60"/>
                <a:gd name="T7" fmla="*/ 21 h 84"/>
                <a:gd name="T8" fmla="*/ 0 60000 65536"/>
                <a:gd name="T9" fmla="*/ 0 60000 65536"/>
                <a:gd name="T10" fmla="*/ 0 60000 65536"/>
                <a:gd name="T11" fmla="*/ 0 60000 65536"/>
                <a:gd name="T12" fmla="*/ 0 w 60"/>
                <a:gd name="T13" fmla="*/ 0 h 84"/>
                <a:gd name="T14" fmla="*/ 60 w 60"/>
                <a:gd name="T15" fmla="*/ 84 h 84"/>
              </a:gdLst>
              <a:ahLst/>
              <a:cxnLst>
                <a:cxn ang="T8">
                  <a:pos x="T0" y="T1"/>
                </a:cxn>
                <a:cxn ang="T9">
                  <a:pos x="T2" y="T3"/>
                </a:cxn>
                <a:cxn ang="T10">
                  <a:pos x="T4" y="T5"/>
                </a:cxn>
                <a:cxn ang="T11">
                  <a:pos x="T6" y="T7"/>
                </a:cxn>
              </a:cxnLst>
              <a:rect l="T12" t="T13" r="T14" b="T15"/>
              <a:pathLst>
                <a:path w="60" h="84">
                  <a:moveTo>
                    <a:pt x="0" y="21"/>
                  </a:moveTo>
                  <a:lnTo>
                    <a:pt x="60" y="84"/>
                  </a:lnTo>
                  <a:lnTo>
                    <a:pt x="41" y="0"/>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194" name="Freeform 1077"/>
            <p:cNvSpPr>
              <a:spLocks/>
            </p:cNvSpPr>
            <p:nvPr/>
          </p:nvSpPr>
          <p:spPr bwMode="auto">
            <a:xfrm>
              <a:off x="1915" y="2954"/>
              <a:ext cx="86" cy="216"/>
            </a:xfrm>
            <a:custGeom>
              <a:avLst/>
              <a:gdLst>
                <a:gd name="T0" fmla="*/ 86 w 86"/>
                <a:gd name="T1" fmla="*/ 152 h 216"/>
                <a:gd name="T2" fmla="*/ 85 w 86"/>
                <a:gd name="T3" fmla="*/ 201 h 216"/>
                <a:gd name="T4" fmla="*/ 83 w 86"/>
                <a:gd name="T5" fmla="*/ 216 h 216"/>
                <a:gd name="T6" fmla="*/ 67 w 86"/>
                <a:gd name="T7" fmla="*/ 214 h 216"/>
                <a:gd name="T8" fmla="*/ 69 w 86"/>
                <a:gd name="T9" fmla="*/ 189 h 216"/>
                <a:gd name="T10" fmla="*/ 67 w 86"/>
                <a:gd name="T11" fmla="*/ 168 h 216"/>
                <a:gd name="T12" fmla="*/ 61 w 86"/>
                <a:gd name="T13" fmla="*/ 145 h 216"/>
                <a:gd name="T14" fmla="*/ 56 w 86"/>
                <a:gd name="T15" fmla="*/ 127 h 216"/>
                <a:gd name="T16" fmla="*/ 54 w 86"/>
                <a:gd name="T17" fmla="*/ 114 h 216"/>
                <a:gd name="T18" fmla="*/ 50 w 86"/>
                <a:gd name="T19" fmla="*/ 106 h 216"/>
                <a:gd name="T20" fmla="*/ 38 w 86"/>
                <a:gd name="T21" fmla="*/ 104 h 216"/>
                <a:gd name="T22" fmla="*/ 31 w 86"/>
                <a:gd name="T23" fmla="*/ 110 h 216"/>
                <a:gd name="T24" fmla="*/ 27 w 86"/>
                <a:gd name="T25" fmla="*/ 120 h 216"/>
                <a:gd name="T26" fmla="*/ 23 w 86"/>
                <a:gd name="T27" fmla="*/ 131 h 216"/>
                <a:gd name="T28" fmla="*/ 23 w 86"/>
                <a:gd name="T29" fmla="*/ 151 h 216"/>
                <a:gd name="T30" fmla="*/ 17 w 86"/>
                <a:gd name="T31" fmla="*/ 179 h 216"/>
                <a:gd name="T32" fmla="*/ 15 w 86"/>
                <a:gd name="T33" fmla="*/ 202 h 216"/>
                <a:gd name="T34" fmla="*/ 17 w 86"/>
                <a:gd name="T35" fmla="*/ 206 h 216"/>
                <a:gd name="T36" fmla="*/ 8 w 86"/>
                <a:gd name="T37" fmla="*/ 208 h 216"/>
                <a:gd name="T38" fmla="*/ 4 w 86"/>
                <a:gd name="T39" fmla="*/ 168 h 216"/>
                <a:gd name="T40" fmla="*/ 0 w 86"/>
                <a:gd name="T41" fmla="*/ 137 h 216"/>
                <a:gd name="T42" fmla="*/ 4 w 86"/>
                <a:gd name="T43" fmla="*/ 124 h 216"/>
                <a:gd name="T44" fmla="*/ 10 w 86"/>
                <a:gd name="T45" fmla="*/ 106 h 216"/>
                <a:gd name="T46" fmla="*/ 29 w 86"/>
                <a:gd name="T47" fmla="*/ 68 h 216"/>
                <a:gd name="T48" fmla="*/ 58 w 86"/>
                <a:gd name="T49" fmla="*/ 25 h 216"/>
                <a:gd name="T50" fmla="*/ 67 w 86"/>
                <a:gd name="T51" fmla="*/ 14 h 216"/>
                <a:gd name="T52" fmla="*/ 79 w 86"/>
                <a:gd name="T53" fmla="*/ 0 h 216"/>
                <a:gd name="T54" fmla="*/ 73 w 86"/>
                <a:gd name="T55" fmla="*/ 35 h 216"/>
                <a:gd name="T56" fmla="*/ 73 w 86"/>
                <a:gd name="T57" fmla="*/ 62 h 216"/>
                <a:gd name="T58" fmla="*/ 75 w 86"/>
                <a:gd name="T59" fmla="*/ 87 h 216"/>
                <a:gd name="T60" fmla="*/ 83 w 86"/>
                <a:gd name="T61" fmla="*/ 112 h 216"/>
                <a:gd name="T62" fmla="*/ 86 w 86"/>
                <a:gd name="T63" fmla="*/ 152 h 2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86"/>
                <a:gd name="T97" fmla="*/ 0 h 216"/>
                <a:gd name="T98" fmla="*/ 86 w 86"/>
                <a:gd name="T99" fmla="*/ 216 h 2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86" h="216">
                  <a:moveTo>
                    <a:pt x="86" y="152"/>
                  </a:moveTo>
                  <a:lnTo>
                    <a:pt x="85" y="201"/>
                  </a:lnTo>
                  <a:lnTo>
                    <a:pt x="83" y="216"/>
                  </a:lnTo>
                  <a:lnTo>
                    <a:pt x="67" y="214"/>
                  </a:lnTo>
                  <a:lnTo>
                    <a:pt x="69" y="189"/>
                  </a:lnTo>
                  <a:lnTo>
                    <a:pt x="67" y="168"/>
                  </a:lnTo>
                  <a:lnTo>
                    <a:pt x="61" y="145"/>
                  </a:lnTo>
                  <a:lnTo>
                    <a:pt x="56" y="127"/>
                  </a:lnTo>
                  <a:lnTo>
                    <a:pt x="54" y="114"/>
                  </a:lnTo>
                  <a:lnTo>
                    <a:pt x="50" y="106"/>
                  </a:lnTo>
                  <a:lnTo>
                    <a:pt x="38" y="104"/>
                  </a:lnTo>
                  <a:lnTo>
                    <a:pt x="31" y="110"/>
                  </a:lnTo>
                  <a:lnTo>
                    <a:pt x="27" y="120"/>
                  </a:lnTo>
                  <a:lnTo>
                    <a:pt x="23" y="131"/>
                  </a:lnTo>
                  <a:lnTo>
                    <a:pt x="23" y="151"/>
                  </a:lnTo>
                  <a:lnTo>
                    <a:pt x="17" y="179"/>
                  </a:lnTo>
                  <a:lnTo>
                    <a:pt x="15" y="202"/>
                  </a:lnTo>
                  <a:lnTo>
                    <a:pt x="17" y="206"/>
                  </a:lnTo>
                  <a:lnTo>
                    <a:pt x="8" y="208"/>
                  </a:lnTo>
                  <a:lnTo>
                    <a:pt x="4" y="168"/>
                  </a:lnTo>
                  <a:lnTo>
                    <a:pt x="0" y="137"/>
                  </a:lnTo>
                  <a:lnTo>
                    <a:pt x="4" y="124"/>
                  </a:lnTo>
                  <a:lnTo>
                    <a:pt x="10" y="106"/>
                  </a:lnTo>
                  <a:lnTo>
                    <a:pt x="29" y="68"/>
                  </a:lnTo>
                  <a:lnTo>
                    <a:pt x="58" y="25"/>
                  </a:lnTo>
                  <a:lnTo>
                    <a:pt x="67" y="14"/>
                  </a:lnTo>
                  <a:lnTo>
                    <a:pt x="79" y="0"/>
                  </a:lnTo>
                  <a:lnTo>
                    <a:pt x="73" y="35"/>
                  </a:lnTo>
                  <a:lnTo>
                    <a:pt x="73" y="62"/>
                  </a:lnTo>
                  <a:lnTo>
                    <a:pt x="75" y="87"/>
                  </a:lnTo>
                  <a:lnTo>
                    <a:pt x="83" y="112"/>
                  </a:lnTo>
                  <a:lnTo>
                    <a:pt x="86" y="15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195" name="Freeform 1078"/>
            <p:cNvSpPr>
              <a:spLocks/>
            </p:cNvSpPr>
            <p:nvPr/>
          </p:nvSpPr>
          <p:spPr bwMode="auto">
            <a:xfrm>
              <a:off x="1907" y="3160"/>
              <a:ext cx="91" cy="168"/>
            </a:xfrm>
            <a:custGeom>
              <a:avLst/>
              <a:gdLst>
                <a:gd name="T0" fmla="*/ 91 w 91"/>
                <a:gd name="T1" fmla="*/ 10 h 168"/>
                <a:gd name="T2" fmla="*/ 87 w 91"/>
                <a:gd name="T3" fmla="*/ 31 h 168"/>
                <a:gd name="T4" fmla="*/ 85 w 91"/>
                <a:gd name="T5" fmla="*/ 45 h 168"/>
                <a:gd name="T6" fmla="*/ 81 w 91"/>
                <a:gd name="T7" fmla="*/ 62 h 168"/>
                <a:gd name="T8" fmla="*/ 69 w 91"/>
                <a:gd name="T9" fmla="*/ 75 h 168"/>
                <a:gd name="T10" fmla="*/ 58 w 91"/>
                <a:gd name="T11" fmla="*/ 89 h 168"/>
                <a:gd name="T12" fmla="*/ 41 w 91"/>
                <a:gd name="T13" fmla="*/ 104 h 168"/>
                <a:gd name="T14" fmla="*/ 27 w 91"/>
                <a:gd name="T15" fmla="*/ 121 h 168"/>
                <a:gd name="T16" fmla="*/ 18 w 91"/>
                <a:gd name="T17" fmla="*/ 141 h 168"/>
                <a:gd name="T18" fmla="*/ 10 w 91"/>
                <a:gd name="T19" fmla="*/ 166 h 168"/>
                <a:gd name="T20" fmla="*/ 10 w 91"/>
                <a:gd name="T21" fmla="*/ 168 h 168"/>
                <a:gd name="T22" fmla="*/ 8 w 91"/>
                <a:gd name="T23" fmla="*/ 168 h 168"/>
                <a:gd name="T24" fmla="*/ 2 w 91"/>
                <a:gd name="T25" fmla="*/ 143 h 168"/>
                <a:gd name="T26" fmla="*/ 0 w 91"/>
                <a:gd name="T27" fmla="*/ 121 h 168"/>
                <a:gd name="T28" fmla="*/ 2 w 91"/>
                <a:gd name="T29" fmla="*/ 87 h 168"/>
                <a:gd name="T30" fmla="*/ 10 w 91"/>
                <a:gd name="T31" fmla="*/ 54 h 168"/>
                <a:gd name="T32" fmla="*/ 16 w 91"/>
                <a:gd name="T33" fmla="*/ 2 h 168"/>
                <a:gd name="T34" fmla="*/ 25 w 91"/>
                <a:gd name="T35" fmla="*/ 0 h 168"/>
                <a:gd name="T36" fmla="*/ 27 w 91"/>
                <a:gd name="T37" fmla="*/ 23 h 168"/>
                <a:gd name="T38" fmla="*/ 31 w 91"/>
                <a:gd name="T39" fmla="*/ 45 h 168"/>
                <a:gd name="T40" fmla="*/ 37 w 91"/>
                <a:gd name="T41" fmla="*/ 56 h 168"/>
                <a:gd name="T42" fmla="*/ 43 w 91"/>
                <a:gd name="T43" fmla="*/ 62 h 168"/>
                <a:gd name="T44" fmla="*/ 46 w 91"/>
                <a:gd name="T45" fmla="*/ 68 h 168"/>
                <a:gd name="T46" fmla="*/ 52 w 91"/>
                <a:gd name="T47" fmla="*/ 68 h 168"/>
                <a:gd name="T48" fmla="*/ 56 w 91"/>
                <a:gd name="T49" fmla="*/ 64 h 168"/>
                <a:gd name="T50" fmla="*/ 62 w 91"/>
                <a:gd name="T51" fmla="*/ 50 h 168"/>
                <a:gd name="T52" fmla="*/ 62 w 91"/>
                <a:gd name="T53" fmla="*/ 39 h 168"/>
                <a:gd name="T54" fmla="*/ 69 w 91"/>
                <a:gd name="T55" fmla="*/ 21 h 168"/>
                <a:gd name="T56" fmla="*/ 75 w 91"/>
                <a:gd name="T57" fmla="*/ 8 h 168"/>
                <a:gd name="T58" fmla="*/ 91 w 91"/>
                <a:gd name="T59" fmla="*/ 10 h 16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1"/>
                <a:gd name="T91" fmla="*/ 0 h 168"/>
                <a:gd name="T92" fmla="*/ 91 w 91"/>
                <a:gd name="T93" fmla="*/ 168 h 16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1" h="168">
                  <a:moveTo>
                    <a:pt x="91" y="10"/>
                  </a:moveTo>
                  <a:lnTo>
                    <a:pt x="87" y="31"/>
                  </a:lnTo>
                  <a:lnTo>
                    <a:pt x="85" y="45"/>
                  </a:lnTo>
                  <a:lnTo>
                    <a:pt x="81" y="62"/>
                  </a:lnTo>
                  <a:lnTo>
                    <a:pt x="69" y="75"/>
                  </a:lnTo>
                  <a:lnTo>
                    <a:pt x="58" y="89"/>
                  </a:lnTo>
                  <a:lnTo>
                    <a:pt x="41" y="104"/>
                  </a:lnTo>
                  <a:lnTo>
                    <a:pt x="27" y="121"/>
                  </a:lnTo>
                  <a:lnTo>
                    <a:pt x="18" y="141"/>
                  </a:lnTo>
                  <a:lnTo>
                    <a:pt x="10" y="166"/>
                  </a:lnTo>
                  <a:lnTo>
                    <a:pt x="10" y="168"/>
                  </a:lnTo>
                  <a:lnTo>
                    <a:pt x="8" y="168"/>
                  </a:lnTo>
                  <a:lnTo>
                    <a:pt x="2" y="143"/>
                  </a:lnTo>
                  <a:lnTo>
                    <a:pt x="0" y="121"/>
                  </a:lnTo>
                  <a:lnTo>
                    <a:pt x="2" y="87"/>
                  </a:lnTo>
                  <a:lnTo>
                    <a:pt x="10" y="54"/>
                  </a:lnTo>
                  <a:lnTo>
                    <a:pt x="16" y="2"/>
                  </a:lnTo>
                  <a:lnTo>
                    <a:pt x="25" y="0"/>
                  </a:lnTo>
                  <a:lnTo>
                    <a:pt x="27" y="23"/>
                  </a:lnTo>
                  <a:lnTo>
                    <a:pt x="31" y="45"/>
                  </a:lnTo>
                  <a:lnTo>
                    <a:pt x="37" y="56"/>
                  </a:lnTo>
                  <a:lnTo>
                    <a:pt x="43" y="62"/>
                  </a:lnTo>
                  <a:lnTo>
                    <a:pt x="46" y="68"/>
                  </a:lnTo>
                  <a:lnTo>
                    <a:pt x="52" y="68"/>
                  </a:lnTo>
                  <a:lnTo>
                    <a:pt x="56" y="64"/>
                  </a:lnTo>
                  <a:lnTo>
                    <a:pt x="62" y="50"/>
                  </a:lnTo>
                  <a:lnTo>
                    <a:pt x="62" y="39"/>
                  </a:lnTo>
                  <a:lnTo>
                    <a:pt x="69" y="21"/>
                  </a:lnTo>
                  <a:lnTo>
                    <a:pt x="75" y="8"/>
                  </a:lnTo>
                  <a:lnTo>
                    <a:pt x="91" y="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196" name="Freeform 1079"/>
            <p:cNvSpPr>
              <a:spLocks/>
            </p:cNvSpPr>
            <p:nvPr/>
          </p:nvSpPr>
          <p:spPr bwMode="auto">
            <a:xfrm>
              <a:off x="1748" y="2951"/>
              <a:ext cx="246" cy="150"/>
            </a:xfrm>
            <a:custGeom>
              <a:avLst/>
              <a:gdLst>
                <a:gd name="T0" fmla="*/ 171 w 246"/>
                <a:gd name="T1" fmla="*/ 127 h 150"/>
                <a:gd name="T2" fmla="*/ 167 w 246"/>
                <a:gd name="T3" fmla="*/ 140 h 150"/>
                <a:gd name="T4" fmla="*/ 165 w 246"/>
                <a:gd name="T5" fmla="*/ 140 h 150"/>
                <a:gd name="T6" fmla="*/ 165 w 246"/>
                <a:gd name="T7" fmla="*/ 140 h 150"/>
                <a:gd name="T8" fmla="*/ 140 w 246"/>
                <a:gd name="T9" fmla="*/ 132 h 150"/>
                <a:gd name="T10" fmla="*/ 123 w 246"/>
                <a:gd name="T11" fmla="*/ 128 h 150"/>
                <a:gd name="T12" fmla="*/ 100 w 246"/>
                <a:gd name="T13" fmla="*/ 134 h 150"/>
                <a:gd name="T14" fmla="*/ 78 w 246"/>
                <a:gd name="T15" fmla="*/ 142 h 150"/>
                <a:gd name="T16" fmla="*/ 61 w 246"/>
                <a:gd name="T17" fmla="*/ 148 h 150"/>
                <a:gd name="T18" fmla="*/ 46 w 246"/>
                <a:gd name="T19" fmla="*/ 150 h 150"/>
                <a:gd name="T20" fmla="*/ 19 w 246"/>
                <a:gd name="T21" fmla="*/ 146 h 150"/>
                <a:gd name="T22" fmla="*/ 0 w 246"/>
                <a:gd name="T23" fmla="*/ 140 h 150"/>
                <a:gd name="T24" fmla="*/ 1 w 246"/>
                <a:gd name="T25" fmla="*/ 132 h 150"/>
                <a:gd name="T26" fmla="*/ 17 w 246"/>
                <a:gd name="T27" fmla="*/ 119 h 150"/>
                <a:gd name="T28" fmla="*/ 25 w 246"/>
                <a:gd name="T29" fmla="*/ 113 h 150"/>
                <a:gd name="T30" fmla="*/ 32 w 246"/>
                <a:gd name="T31" fmla="*/ 92 h 150"/>
                <a:gd name="T32" fmla="*/ 46 w 246"/>
                <a:gd name="T33" fmla="*/ 65 h 150"/>
                <a:gd name="T34" fmla="*/ 48 w 246"/>
                <a:gd name="T35" fmla="*/ 63 h 150"/>
                <a:gd name="T36" fmla="*/ 71 w 246"/>
                <a:gd name="T37" fmla="*/ 36 h 150"/>
                <a:gd name="T38" fmla="*/ 88 w 246"/>
                <a:gd name="T39" fmla="*/ 19 h 150"/>
                <a:gd name="T40" fmla="*/ 102 w 246"/>
                <a:gd name="T41" fmla="*/ 0 h 150"/>
                <a:gd name="T42" fmla="*/ 125 w 246"/>
                <a:gd name="T43" fmla="*/ 0 h 150"/>
                <a:gd name="T44" fmla="*/ 150 w 246"/>
                <a:gd name="T45" fmla="*/ 3 h 150"/>
                <a:gd name="T46" fmla="*/ 188 w 246"/>
                <a:gd name="T47" fmla="*/ 7 h 150"/>
                <a:gd name="T48" fmla="*/ 221 w 246"/>
                <a:gd name="T49" fmla="*/ 5 h 150"/>
                <a:gd name="T50" fmla="*/ 246 w 246"/>
                <a:gd name="T51" fmla="*/ 3 h 150"/>
                <a:gd name="T52" fmla="*/ 234 w 246"/>
                <a:gd name="T53" fmla="*/ 17 h 150"/>
                <a:gd name="T54" fmla="*/ 225 w 246"/>
                <a:gd name="T55" fmla="*/ 28 h 150"/>
                <a:gd name="T56" fmla="*/ 196 w 246"/>
                <a:gd name="T57" fmla="*/ 71 h 150"/>
                <a:gd name="T58" fmla="*/ 177 w 246"/>
                <a:gd name="T59" fmla="*/ 109 h 150"/>
                <a:gd name="T60" fmla="*/ 171 w 246"/>
                <a:gd name="T61" fmla="*/ 127 h 1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46"/>
                <a:gd name="T94" fmla="*/ 0 h 150"/>
                <a:gd name="T95" fmla="*/ 246 w 246"/>
                <a:gd name="T96" fmla="*/ 150 h 1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46" h="150">
                  <a:moveTo>
                    <a:pt x="171" y="127"/>
                  </a:moveTo>
                  <a:lnTo>
                    <a:pt x="167" y="140"/>
                  </a:lnTo>
                  <a:lnTo>
                    <a:pt x="165" y="140"/>
                  </a:lnTo>
                  <a:lnTo>
                    <a:pt x="140" y="132"/>
                  </a:lnTo>
                  <a:lnTo>
                    <a:pt x="123" y="128"/>
                  </a:lnTo>
                  <a:lnTo>
                    <a:pt x="100" y="134"/>
                  </a:lnTo>
                  <a:lnTo>
                    <a:pt x="78" y="142"/>
                  </a:lnTo>
                  <a:lnTo>
                    <a:pt x="61" y="148"/>
                  </a:lnTo>
                  <a:lnTo>
                    <a:pt x="46" y="150"/>
                  </a:lnTo>
                  <a:lnTo>
                    <a:pt x="19" y="146"/>
                  </a:lnTo>
                  <a:lnTo>
                    <a:pt x="0" y="140"/>
                  </a:lnTo>
                  <a:lnTo>
                    <a:pt x="1" y="132"/>
                  </a:lnTo>
                  <a:lnTo>
                    <a:pt x="17" y="119"/>
                  </a:lnTo>
                  <a:lnTo>
                    <a:pt x="25" y="113"/>
                  </a:lnTo>
                  <a:lnTo>
                    <a:pt x="32" y="92"/>
                  </a:lnTo>
                  <a:lnTo>
                    <a:pt x="46" y="65"/>
                  </a:lnTo>
                  <a:lnTo>
                    <a:pt x="48" y="63"/>
                  </a:lnTo>
                  <a:lnTo>
                    <a:pt x="71" y="36"/>
                  </a:lnTo>
                  <a:lnTo>
                    <a:pt x="88" y="19"/>
                  </a:lnTo>
                  <a:lnTo>
                    <a:pt x="102" y="0"/>
                  </a:lnTo>
                  <a:lnTo>
                    <a:pt x="125" y="0"/>
                  </a:lnTo>
                  <a:lnTo>
                    <a:pt x="150" y="3"/>
                  </a:lnTo>
                  <a:lnTo>
                    <a:pt x="188" y="7"/>
                  </a:lnTo>
                  <a:lnTo>
                    <a:pt x="221" y="5"/>
                  </a:lnTo>
                  <a:lnTo>
                    <a:pt x="246" y="3"/>
                  </a:lnTo>
                  <a:lnTo>
                    <a:pt x="234" y="17"/>
                  </a:lnTo>
                  <a:lnTo>
                    <a:pt x="225" y="28"/>
                  </a:lnTo>
                  <a:lnTo>
                    <a:pt x="196" y="71"/>
                  </a:lnTo>
                  <a:lnTo>
                    <a:pt x="177" y="109"/>
                  </a:lnTo>
                  <a:lnTo>
                    <a:pt x="171" y="1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197" name="Freeform 1080"/>
            <p:cNvSpPr>
              <a:spLocks noEditPoints="1"/>
            </p:cNvSpPr>
            <p:nvPr/>
          </p:nvSpPr>
          <p:spPr bwMode="auto">
            <a:xfrm>
              <a:off x="1434" y="3079"/>
              <a:ext cx="489" cy="249"/>
            </a:xfrm>
            <a:custGeom>
              <a:avLst/>
              <a:gdLst>
                <a:gd name="T0" fmla="*/ 125 w 489"/>
                <a:gd name="T1" fmla="*/ 95 h 249"/>
                <a:gd name="T2" fmla="*/ 127 w 489"/>
                <a:gd name="T3" fmla="*/ 72 h 249"/>
                <a:gd name="T4" fmla="*/ 114 w 489"/>
                <a:gd name="T5" fmla="*/ 54 h 249"/>
                <a:gd name="T6" fmla="*/ 87 w 489"/>
                <a:gd name="T7" fmla="*/ 56 h 249"/>
                <a:gd name="T8" fmla="*/ 71 w 489"/>
                <a:gd name="T9" fmla="*/ 74 h 249"/>
                <a:gd name="T10" fmla="*/ 77 w 489"/>
                <a:gd name="T11" fmla="*/ 101 h 249"/>
                <a:gd name="T12" fmla="*/ 98 w 489"/>
                <a:gd name="T13" fmla="*/ 116 h 249"/>
                <a:gd name="T14" fmla="*/ 119 w 489"/>
                <a:gd name="T15" fmla="*/ 108 h 249"/>
                <a:gd name="T16" fmla="*/ 125 w 489"/>
                <a:gd name="T17" fmla="*/ 99 h 249"/>
                <a:gd name="T18" fmla="*/ 87 w 489"/>
                <a:gd name="T19" fmla="*/ 241 h 249"/>
                <a:gd name="T20" fmla="*/ 6 w 489"/>
                <a:gd name="T21" fmla="*/ 249 h 249"/>
                <a:gd name="T22" fmla="*/ 12 w 489"/>
                <a:gd name="T23" fmla="*/ 191 h 249"/>
                <a:gd name="T24" fmla="*/ 6 w 489"/>
                <a:gd name="T25" fmla="*/ 137 h 249"/>
                <a:gd name="T26" fmla="*/ 0 w 489"/>
                <a:gd name="T27" fmla="*/ 54 h 249"/>
                <a:gd name="T28" fmla="*/ 6 w 489"/>
                <a:gd name="T29" fmla="*/ 12 h 249"/>
                <a:gd name="T30" fmla="*/ 63 w 489"/>
                <a:gd name="T31" fmla="*/ 18 h 249"/>
                <a:gd name="T32" fmla="*/ 121 w 489"/>
                <a:gd name="T33" fmla="*/ 8 h 249"/>
                <a:gd name="T34" fmla="*/ 165 w 489"/>
                <a:gd name="T35" fmla="*/ 6 h 249"/>
                <a:gd name="T36" fmla="*/ 196 w 489"/>
                <a:gd name="T37" fmla="*/ 24 h 249"/>
                <a:gd name="T38" fmla="*/ 196 w 489"/>
                <a:gd name="T39" fmla="*/ 52 h 249"/>
                <a:gd name="T40" fmla="*/ 215 w 489"/>
                <a:gd name="T41" fmla="*/ 72 h 249"/>
                <a:gd name="T42" fmla="*/ 292 w 489"/>
                <a:gd name="T43" fmla="*/ 72 h 249"/>
                <a:gd name="T44" fmla="*/ 314 w 489"/>
                <a:gd name="T45" fmla="*/ 70 h 249"/>
                <a:gd name="T46" fmla="*/ 310 w 489"/>
                <a:gd name="T47" fmla="*/ 41 h 249"/>
                <a:gd name="T48" fmla="*/ 314 w 489"/>
                <a:gd name="T49" fmla="*/ 12 h 249"/>
                <a:gd name="T50" fmla="*/ 360 w 489"/>
                <a:gd name="T51" fmla="*/ 22 h 249"/>
                <a:gd name="T52" fmla="*/ 392 w 489"/>
                <a:gd name="T53" fmla="*/ 14 h 249"/>
                <a:gd name="T54" fmla="*/ 437 w 489"/>
                <a:gd name="T55" fmla="*/ 0 h 249"/>
                <a:gd name="T56" fmla="*/ 479 w 489"/>
                <a:gd name="T57" fmla="*/ 12 h 249"/>
                <a:gd name="T58" fmla="*/ 481 w 489"/>
                <a:gd name="T59" fmla="*/ 12 h 249"/>
                <a:gd name="T60" fmla="*/ 489 w 489"/>
                <a:gd name="T61" fmla="*/ 83 h 249"/>
                <a:gd name="T62" fmla="*/ 475 w 489"/>
                <a:gd name="T63" fmla="*/ 168 h 249"/>
                <a:gd name="T64" fmla="*/ 475 w 489"/>
                <a:gd name="T65" fmla="*/ 224 h 249"/>
                <a:gd name="T66" fmla="*/ 423 w 489"/>
                <a:gd name="T67" fmla="*/ 245 h 249"/>
                <a:gd name="T68" fmla="*/ 271 w 489"/>
                <a:gd name="T69" fmla="*/ 237 h 249"/>
                <a:gd name="T70" fmla="*/ 106 w 489"/>
                <a:gd name="T71" fmla="*/ 222 h 249"/>
                <a:gd name="T72" fmla="*/ 119 w 489"/>
                <a:gd name="T73" fmla="*/ 212 h 249"/>
                <a:gd name="T74" fmla="*/ 131 w 489"/>
                <a:gd name="T75" fmla="*/ 191 h 249"/>
                <a:gd name="T76" fmla="*/ 121 w 489"/>
                <a:gd name="T77" fmla="*/ 166 h 249"/>
                <a:gd name="T78" fmla="*/ 98 w 489"/>
                <a:gd name="T79" fmla="*/ 160 h 249"/>
                <a:gd name="T80" fmla="*/ 75 w 489"/>
                <a:gd name="T81" fmla="*/ 174 h 249"/>
                <a:gd name="T82" fmla="*/ 67 w 489"/>
                <a:gd name="T83" fmla="*/ 197 h 249"/>
                <a:gd name="T84" fmla="*/ 81 w 489"/>
                <a:gd name="T85" fmla="*/ 212 h 249"/>
                <a:gd name="T86" fmla="*/ 92 w 489"/>
                <a:gd name="T87" fmla="*/ 220 h 249"/>
                <a:gd name="T88" fmla="*/ 106 w 489"/>
                <a:gd name="T89" fmla="*/ 222 h 249"/>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9"/>
                <a:gd name="T136" fmla="*/ 0 h 249"/>
                <a:gd name="T137" fmla="*/ 489 w 489"/>
                <a:gd name="T138" fmla="*/ 249 h 249"/>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9" h="249">
                  <a:moveTo>
                    <a:pt x="125" y="99"/>
                  </a:moveTo>
                  <a:lnTo>
                    <a:pt x="125" y="95"/>
                  </a:lnTo>
                  <a:lnTo>
                    <a:pt x="127" y="83"/>
                  </a:lnTo>
                  <a:lnTo>
                    <a:pt x="127" y="72"/>
                  </a:lnTo>
                  <a:lnTo>
                    <a:pt x="123" y="60"/>
                  </a:lnTo>
                  <a:lnTo>
                    <a:pt x="114" y="54"/>
                  </a:lnTo>
                  <a:lnTo>
                    <a:pt x="98" y="54"/>
                  </a:lnTo>
                  <a:lnTo>
                    <a:pt x="87" y="56"/>
                  </a:lnTo>
                  <a:lnTo>
                    <a:pt x="75" y="62"/>
                  </a:lnTo>
                  <a:lnTo>
                    <a:pt x="71" y="74"/>
                  </a:lnTo>
                  <a:lnTo>
                    <a:pt x="73" y="87"/>
                  </a:lnTo>
                  <a:lnTo>
                    <a:pt x="77" y="101"/>
                  </a:lnTo>
                  <a:lnTo>
                    <a:pt x="87" y="112"/>
                  </a:lnTo>
                  <a:lnTo>
                    <a:pt x="98" y="116"/>
                  </a:lnTo>
                  <a:lnTo>
                    <a:pt x="114" y="114"/>
                  </a:lnTo>
                  <a:lnTo>
                    <a:pt x="119" y="108"/>
                  </a:lnTo>
                  <a:lnTo>
                    <a:pt x="123" y="99"/>
                  </a:lnTo>
                  <a:lnTo>
                    <a:pt x="125" y="99"/>
                  </a:lnTo>
                  <a:close/>
                  <a:moveTo>
                    <a:pt x="189" y="237"/>
                  </a:moveTo>
                  <a:lnTo>
                    <a:pt x="87" y="241"/>
                  </a:lnTo>
                  <a:lnTo>
                    <a:pt x="6" y="249"/>
                  </a:lnTo>
                  <a:lnTo>
                    <a:pt x="10" y="216"/>
                  </a:lnTo>
                  <a:lnTo>
                    <a:pt x="12" y="191"/>
                  </a:lnTo>
                  <a:lnTo>
                    <a:pt x="10" y="160"/>
                  </a:lnTo>
                  <a:lnTo>
                    <a:pt x="6" y="137"/>
                  </a:lnTo>
                  <a:lnTo>
                    <a:pt x="2" y="91"/>
                  </a:lnTo>
                  <a:lnTo>
                    <a:pt x="0" y="54"/>
                  </a:lnTo>
                  <a:lnTo>
                    <a:pt x="2" y="29"/>
                  </a:lnTo>
                  <a:lnTo>
                    <a:pt x="6" y="12"/>
                  </a:lnTo>
                  <a:lnTo>
                    <a:pt x="31" y="16"/>
                  </a:lnTo>
                  <a:lnTo>
                    <a:pt x="63" y="18"/>
                  </a:lnTo>
                  <a:lnTo>
                    <a:pt x="98" y="12"/>
                  </a:lnTo>
                  <a:lnTo>
                    <a:pt x="121" y="8"/>
                  </a:lnTo>
                  <a:lnTo>
                    <a:pt x="144" y="6"/>
                  </a:lnTo>
                  <a:lnTo>
                    <a:pt x="165" y="6"/>
                  </a:lnTo>
                  <a:lnTo>
                    <a:pt x="194" y="12"/>
                  </a:lnTo>
                  <a:lnTo>
                    <a:pt x="196" y="24"/>
                  </a:lnTo>
                  <a:lnTo>
                    <a:pt x="196" y="31"/>
                  </a:lnTo>
                  <a:lnTo>
                    <a:pt x="196" y="52"/>
                  </a:lnTo>
                  <a:lnTo>
                    <a:pt x="194" y="70"/>
                  </a:lnTo>
                  <a:lnTo>
                    <a:pt x="215" y="72"/>
                  </a:lnTo>
                  <a:lnTo>
                    <a:pt x="235" y="72"/>
                  </a:lnTo>
                  <a:lnTo>
                    <a:pt x="292" y="72"/>
                  </a:lnTo>
                  <a:lnTo>
                    <a:pt x="304" y="72"/>
                  </a:lnTo>
                  <a:lnTo>
                    <a:pt x="314" y="70"/>
                  </a:lnTo>
                  <a:lnTo>
                    <a:pt x="310" y="56"/>
                  </a:lnTo>
                  <a:lnTo>
                    <a:pt x="310" y="41"/>
                  </a:lnTo>
                  <a:lnTo>
                    <a:pt x="310" y="27"/>
                  </a:lnTo>
                  <a:lnTo>
                    <a:pt x="314" y="12"/>
                  </a:lnTo>
                  <a:lnTo>
                    <a:pt x="333" y="18"/>
                  </a:lnTo>
                  <a:lnTo>
                    <a:pt x="360" y="22"/>
                  </a:lnTo>
                  <a:lnTo>
                    <a:pt x="375" y="20"/>
                  </a:lnTo>
                  <a:lnTo>
                    <a:pt x="392" y="14"/>
                  </a:lnTo>
                  <a:lnTo>
                    <a:pt x="414" y="6"/>
                  </a:lnTo>
                  <a:lnTo>
                    <a:pt x="437" y="0"/>
                  </a:lnTo>
                  <a:lnTo>
                    <a:pt x="454" y="4"/>
                  </a:lnTo>
                  <a:lnTo>
                    <a:pt x="479" y="12"/>
                  </a:lnTo>
                  <a:lnTo>
                    <a:pt x="481" y="12"/>
                  </a:lnTo>
                  <a:lnTo>
                    <a:pt x="485" y="43"/>
                  </a:lnTo>
                  <a:lnTo>
                    <a:pt x="489" y="83"/>
                  </a:lnTo>
                  <a:lnTo>
                    <a:pt x="483" y="135"/>
                  </a:lnTo>
                  <a:lnTo>
                    <a:pt x="475" y="168"/>
                  </a:lnTo>
                  <a:lnTo>
                    <a:pt x="473" y="202"/>
                  </a:lnTo>
                  <a:lnTo>
                    <a:pt x="475" y="224"/>
                  </a:lnTo>
                  <a:lnTo>
                    <a:pt x="481" y="249"/>
                  </a:lnTo>
                  <a:lnTo>
                    <a:pt x="423" y="245"/>
                  </a:lnTo>
                  <a:lnTo>
                    <a:pt x="379" y="241"/>
                  </a:lnTo>
                  <a:lnTo>
                    <a:pt x="271" y="237"/>
                  </a:lnTo>
                  <a:lnTo>
                    <a:pt x="189" y="237"/>
                  </a:lnTo>
                  <a:close/>
                  <a:moveTo>
                    <a:pt x="106" y="222"/>
                  </a:moveTo>
                  <a:lnTo>
                    <a:pt x="110" y="220"/>
                  </a:lnTo>
                  <a:lnTo>
                    <a:pt x="119" y="212"/>
                  </a:lnTo>
                  <a:lnTo>
                    <a:pt x="125" y="204"/>
                  </a:lnTo>
                  <a:lnTo>
                    <a:pt x="131" y="191"/>
                  </a:lnTo>
                  <a:lnTo>
                    <a:pt x="131" y="179"/>
                  </a:lnTo>
                  <a:lnTo>
                    <a:pt x="121" y="166"/>
                  </a:lnTo>
                  <a:lnTo>
                    <a:pt x="110" y="160"/>
                  </a:lnTo>
                  <a:lnTo>
                    <a:pt x="98" y="160"/>
                  </a:lnTo>
                  <a:lnTo>
                    <a:pt x="87" y="166"/>
                  </a:lnTo>
                  <a:lnTo>
                    <a:pt x="75" y="174"/>
                  </a:lnTo>
                  <a:lnTo>
                    <a:pt x="67" y="183"/>
                  </a:lnTo>
                  <a:lnTo>
                    <a:pt x="67" y="197"/>
                  </a:lnTo>
                  <a:lnTo>
                    <a:pt x="71" y="206"/>
                  </a:lnTo>
                  <a:lnTo>
                    <a:pt x="81" y="212"/>
                  </a:lnTo>
                  <a:lnTo>
                    <a:pt x="88" y="216"/>
                  </a:lnTo>
                  <a:lnTo>
                    <a:pt x="92" y="220"/>
                  </a:lnTo>
                  <a:lnTo>
                    <a:pt x="98" y="222"/>
                  </a:lnTo>
                  <a:lnTo>
                    <a:pt x="106" y="22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198" name="Freeform 1081"/>
            <p:cNvSpPr>
              <a:spLocks/>
            </p:cNvSpPr>
            <p:nvPr/>
          </p:nvSpPr>
          <p:spPr bwMode="auto">
            <a:xfrm>
              <a:off x="1628" y="3012"/>
              <a:ext cx="168" cy="139"/>
            </a:xfrm>
            <a:custGeom>
              <a:avLst/>
              <a:gdLst>
                <a:gd name="T0" fmla="*/ 166 w 168"/>
                <a:gd name="T1" fmla="*/ 4 h 139"/>
                <a:gd name="T2" fmla="*/ 152 w 168"/>
                <a:gd name="T3" fmla="*/ 31 h 139"/>
                <a:gd name="T4" fmla="*/ 145 w 168"/>
                <a:gd name="T5" fmla="*/ 52 h 139"/>
                <a:gd name="T6" fmla="*/ 137 w 168"/>
                <a:gd name="T7" fmla="*/ 58 h 139"/>
                <a:gd name="T8" fmla="*/ 121 w 168"/>
                <a:gd name="T9" fmla="*/ 71 h 139"/>
                <a:gd name="T10" fmla="*/ 120 w 168"/>
                <a:gd name="T11" fmla="*/ 79 h 139"/>
                <a:gd name="T12" fmla="*/ 116 w 168"/>
                <a:gd name="T13" fmla="*/ 94 h 139"/>
                <a:gd name="T14" fmla="*/ 116 w 168"/>
                <a:gd name="T15" fmla="*/ 108 h 139"/>
                <a:gd name="T16" fmla="*/ 116 w 168"/>
                <a:gd name="T17" fmla="*/ 123 h 139"/>
                <a:gd name="T18" fmla="*/ 120 w 168"/>
                <a:gd name="T19" fmla="*/ 137 h 139"/>
                <a:gd name="T20" fmla="*/ 110 w 168"/>
                <a:gd name="T21" fmla="*/ 139 h 139"/>
                <a:gd name="T22" fmla="*/ 98 w 168"/>
                <a:gd name="T23" fmla="*/ 139 h 139"/>
                <a:gd name="T24" fmla="*/ 41 w 168"/>
                <a:gd name="T25" fmla="*/ 139 h 139"/>
                <a:gd name="T26" fmla="*/ 21 w 168"/>
                <a:gd name="T27" fmla="*/ 139 h 139"/>
                <a:gd name="T28" fmla="*/ 0 w 168"/>
                <a:gd name="T29" fmla="*/ 137 h 139"/>
                <a:gd name="T30" fmla="*/ 20 w 168"/>
                <a:gd name="T31" fmla="*/ 116 h 139"/>
                <a:gd name="T32" fmla="*/ 39 w 168"/>
                <a:gd name="T33" fmla="*/ 85 h 139"/>
                <a:gd name="T34" fmla="*/ 46 w 168"/>
                <a:gd name="T35" fmla="*/ 67 h 139"/>
                <a:gd name="T36" fmla="*/ 56 w 168"/>
                <a:gd name="T37" fmla="*/ 48 h 139"/>
                <a:gd name="T38" fmla="*/ 60 w 168"/>
                <a:gd name="T39" fmla="*/ 35 h 139"/>
                <a:gd name="T40" fmla="*/ 66 w 168"/>
                <a:gd name="T41" fmla="*/ 17 h 139"/>
                <a:gd name="T42" fmla="*/ 70 w 168"/>
                <a:gd name="T43" fmla="*/ 8 h 139"/>
                <a:gd name="T44" fmla="*/ 81 w 168"/>
                <a:gd name="T45" fmla="*/ 0 h 139"/>
                <a:gd name="T46" fmla="*/ 93 w 168"/>
                <a:gd name="T47" fmla="*/ 2 h 139"/>
                <a:gd name="T48" fmla="*/ 104 w 168"/>
                <a:gd name="T49" fmla="*/ 2 h 139"/>
                <a:gd name="T50" fmla="*/ 125 w 168"/>
                <a:gd name="T51" fmla="*/ 4 h 139"/>
                <a:gd name="T52" fmla="*/ 141 w 168"/>
                <a:gd name="T53" fmla="*/ 2 h 139"/>
                <a:gd name="T54" fmla="*/ 156 w 168"/>
                <a:gd name="T55" fmla="*/ 0 h 139"/>
                <a:gd name="T56" fmla="*/ 166 w 168"/>
                <a:gd name="T57" fmla="*/ 0 h 139"/>
                <a:gd name="T58" fmla="*/ 168 w 168"/>
                <a:gd name="T59" fmla="*/ 2 h 139"/>
                <a:gd name="T60" fmla="*/ 166 w 168"/>
                <a:gd name="T61" fmla="*/ 4 h 13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39"/>
                <a:gd name="T95" fmla="*/ 168 w 168"/>
                <a:gd name="T96" fmla="*/ 139 h 13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39">
                  <a:moveTo>
                    <a:pt x="166" y="4"/>
                  </a:moveTo>
                  <a:lnTo>
                    <a:pt x="152" y="31"/>
                  </a:lnTo>
                  <a:lnTo>
                    <a:pt x="145" y="52"/>
                  </a:lnTo>
                  <a:lnTo>
                    <a:pt x="137" y="58"/>
                  </a:lnTo>
                  <a:lnTo>
                    <a:pt x="121" y="71"/>
                  </a:lnTo>
                  <a:lnTo>
                    <a:pt x="120" y="79"/>
                  </a:lnTo>
                  <a:lnTo>
                    <a:pt x="116" y="94"/>
                  </a:lnTo>
                  <a:lnTo>
                    <a:pt x="116" y="108"/>
                  </a:lnTo>
                  <a:lnTo>
                    <a:pt x="116" y="123"/>
                  </a:lnTo>
                  <a:lnTo>
                    <a:pt x="120" y="137"/>
                  </a:lnTo>
                  <a:lnTo>
                    <a:pt x="110" y="139"/>
                  </a:lnTo>
                  <a:lnTo>
                    <a:pt x="98" y="139"/>
                  </a:lnTo>
                  <a:lnTo>
                    <a:pt x="41" y="139"/>
                  </a:lnTo>
                  <a:lnTo>
                    <a:pt x="21" y="139"/>
                  </a:lnTo>
                  <a:lnTo>
                    <a:pt x="0" y="137"/>
                  </a:lnTo>
                  <a:lnTo>
                    <a:pt x="20" y="116"/>
                  </a:lnTo>
                  <a:lnTo>
                    <a:pt x="39" y="85"/>
                  </a:lnTo>
                  <a:lnTo>
                    <a:pt x="46" y="67"/>
                  </a:lnTo>
                  <a:lnTo>
                    <a:pt x="56" y="48"/>
                  </a:lnTo>
                  <a:lnTo>
                    <a:pt x="60" y="35"/>
                  </a:lnTo>
                  <a:lnTo>
                    <a:pt x="66" y="17"/>
                  </a:lnTo>
                  <a:lnTo>
                    <a:pt x="70" y="8"/>
                  </a:lnTo>
                  <a:lnTo>
                    <a:pt x="81" y="0"/>
                  </a:lnTo>
                  <a:lnTo>
                    <a:pt x="93" y="2"/>
                  </a:lnTo>
                  <a:lnTo>
                    <a:pt x="104" y="2"/>
                  </a:lnTo>
                  <a:lnTo>
                    <a:pt x="125" y="4"/>
                  </a:lnTo>
                  <a:lnTo>
                    <a:pt x="141" y="2"/>
                  </a:lnTo>
                  <a:lnTo>
                    <a:pt x="156" y="0"/>
                  </a:lnTo>
                  <a:lnTo>
                    <a:pt x="166" y="0"/>
                  </a:lnTo>
                  <a:lnTo>
                    <a:pt x="168" y="2"/>
                  </a:lnTo>
                  <a:lnTo>
                    <a:pt x="166"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199" name="Freeform 1082"/>
            <p:cNvSpPr>
              <a:spLocks/>
            </p:cNvSpPr>
            <p:nvPr/>
          </p:nvSpPr>
          <p:spPr bwMode="auto">
            <a:xfrm>
              <a:off x="1628" y="2954"/>
              <a:ext cx="83" cy="195"/>
            </a:xfrm>
            <a:custGeom>
              <a:avLst/>
              <a:gdLst>
                <a:gd name="T0" fmla="*/ 83 w 83"/>
                <a:gd name="T1" fmla="*/ 12 h 195"/>
                <a:gd name="T2" fmla="*/ 83 w 83"/>
                <a:gd name="T3" fmla="*/ 24 h 195"/>
                <a:gd name="T4" fmla="*/ 81 w 83"/>
                <a:gd name="T5" fmla="*/ 43 h 195"/>
                <a:gd name="T6" fmla="*/ 81 w 83"/>
                <a:gd name="T7" fmla="*/ 58 h 195"/>
                <a:gd name="T8" fmla="*/ 70 w 83"/>
                <a:gd name="T9" fmla="*/ 66 h 195"/>
                <a:gd name="T10" fmla="*/ 66 w 83"/>
                <a:gd name="T11" fmla="*/ 75 h 195"/>
                <a:gd name="T12" fmla="*/ 60 w 83"/>
                <a:gd name="T13" fmla="*/ 93 h 195"/>
                <a:gd name="T14" fmla="*/ 56 w 83"/>
                <a:gd name="T15" fmla="*/ 106 h 195"/>
                <a:gd name="T16" fmla="*/ 46 w 83"/>
                <a:gd name="T17" fmla="*/ 125 h 195"/>
                <a:gd name="T18" fmla="*/ 39 w 83"/>
                <a:gd name="T19" fmla="*/ 143 h 195"/>
                <a:gd name="T20" fmla="*/ 20 w 83"/>
                <a:gd name="T21" fmla="*/ 174 h 195"/>
                <a:gd name="T22" fmla="*/ 0 w 83"/>
                <a:gd name="T23" fmla="*/ 195 h 195"/>
                <a:gd name="T24" fmla="*/ 2 w 83"/>
                <a:gd name="T25" fmla="*/ 177 h 195"/>
                <a:gd name="T26" fmla="*/ 2 w 83"/>
                <a:gd name="T27" fmla="*/ 156 h 195"/>
                <a:gd name="T28" fmla="*/ 2 w 83"/>
                <a:gd name="T29" fmla="*/ 149 h 195"/>
                <a:gd name="T30" fmla="*/ 0 w 83"/>
                <a:gd name="T31" fmla="*/ 137 h 195"/>
                <a:gd name="T32" fmla="*/ 18 w 83"/>
                <a:gd name="T33" fmla="*/ 118 h 195"/>
                <a:gd name="T34" fmla="*/ 35 w 83"/>
                <a:gd name="T35" fmla="*/ 93 h 195"/>
                <a:gd name="T36" fmla="*/ 45 w 83"/>
                <a:gd name="T37" fmla="*/ 66 h 195"/>
                <a:gd name="T38" fmla="*/ 50 w 83"/>
                <a:gd name="T39" fmla="*/ 49 h 195"/>
                <a:gd name="T40" fmla="*/ 56 w 83"/>
                <a:gd name="T41" fmla="*/ 29 h 195"/>
                <a:gd name="T42" fmla="*/ 66 w 83"/>
                <a:gd name="T43" fmla="*/ 16 h 195"/>
                <a:gd name="T44" fmla="*/ 81 w 83"/>
                <a:gd name="T45" fmla="*/ 0 h 195"/>
                <a:gd name="T46" fmla="*/ 83 w 83"/>
                <a:gd name="T47" fmla="*/ 12 h 19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3"/>
                <a:gd name="T73" fmla="*/ 0 h 195"/>
                <a:gd name="T74" fmla="*/ 83 w 83"/>
                <a:gd name="T75" fmla="*/ 195 h 19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3" h="195">
                  <a:moveTo>
                    <a:pt x="83" y="12"/>
                  </a:moveTo>
                  <a:lnTo>
                    <a:pt x="83" y="24"/>
                  </a:lnTo>
                  <a:lnTo>
                    <a:pt x="81" y="43"/>
                  </a:lnTo>
                  <a:lnTo>
                    <a:pt x="81" y="58"/>
                  </a:lnTo>
                  <a:lnTo>
                    <a:pt x="70" y="66"/>
                  </a:lnTo>
                  <a:lnTo>
                    <a:pt x="66" y="75"/>
                  </a:lnTo>
                  <a:lnTo>
                    <a:pt x="60" y="93"/>
                  </a:lnTo>
                  <a:lnTo>
                    <a:pt x="56" y="106"/>
                  </a:lnTo>
                  <a:lnTo>
                    <a:pt x="46" y="125"/>
                  </a:lnTo>
                  <a:lnTo>
                    <a:pt x="39" y="143"/>
                  </a:lnTo>
                  <a:lnTo>
                    <a:pt x="20" y="174"/>
                  </a:lnTo>
                  <a:lnTo>
                    <a:pt x="0" y="195"/>
                  </a:lnTo>
                  <a:lnTo>
                    <a:pt x="2" y="177"/>
                  </a:lnTo>
                  <a:lnTo>
                    <a:pt x="2" y="156"/>
                  </a:lnTo>
                  <a:lnTo>
                    <a:pt x="2" y="149"/>
                  </a:lnTo>
                  <a:lnTo>
                    <a:pt x="0" y="137"/>
                  </a:lnTo>
                  <a:lnTo>
                    <a:pt x="18" y="118"/>
                  </a:lnTo>
                  <a:lnTo>
                    <a:pt x="35" y="93"/>
                  </a:lnTo>
                  <a:lnTo>
                    <a:pt x="45" y="66"/>
                  </a:lnTo>
                  <a:lnTo>
                    <a:pt x="50" y="49"/>
                  </a:lnTo>
                  <a:lnTo>
                    <a:pt x="56" y="29"/>
                  </a:lnTo>
                  <a:lnTo>
                    <a:pt x="66" y="16"/>
                  </a:lnTo>
                  <a:lnTo>
                    <a:pt x="81" y="0"/>
                  </a:lnTo>
                  <a:lnTo>
                    <a:pt x="83" y="1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00" name="Freeform 1083"/>
            <p:cNvSpPr>
              <a:spLocks/>
            </p:cNvSpPr>
            <p:nvPr/>
          </p:nvSpPr>
          <p:spPr bwMode="auto">
            <a:xfrm>
              <a:off x="1440" y="2949"/>
              <a:ext cx="269" cy="148"/>
            </a:xfrm>
            <a:custGeom>
              <a:avLst/>
              <a:gdLst>
                <a:gd name="T0" fmla="*/ 269 w 269"/>
                <a:gd name="T1" fmla="*/ 5 h 148"/>
                <a:gd name="T2" fmla="*/ 254 w 269"/>
                <a:gd name="T3" fmla="*/ 21 h 148"/>
                <a:gd name="T4" fmla="*/ 244 w 269"/>
                <a:gd name="T5" fmla="*/ 34 h 148"/>
                <a:gd name="T6" fmla="*/ 238 w 269"/>
                <a:gd name="T7" fmla="*/ 54 h 148"/>
                <a:gd name="T8" fmla="*/ 233 w 269"/>
                <a:gd name="T9" fmla="*/ 71 h 148"/>
                <a:gd name="T10" fmla="*/ 223 w 269"/>
                <a:gd name="T11" fmla="*/ 98 h 148"/>
                <a:gd name="T12" fmla="*/ 206 w 269"/>
                <a:gd name="T13" fmla="*/ 123 h 148"/>
                <a:gd name="T14" fmla="*/ 188 w 269"/>
                <a:gd name="T15" fmla="*/ 142 h 148"/>
                <a:gd name="T16" fmla="*/ 159 w 269"/>
                <a:gd name="T17" fmla="*/ 136 h 148"/>
                <a:gd name="T18" fmla="*/ 138 w 269"/>
                <a:gd name="T19" fmla="*/ 136 h 148"/>
                <a:gd name="T20" fmla="*/ 115 w 269"/>
                <a:gd name="T21" fmla="*/ 138 h 148"/>
                <a:gd name="T22" fmla="*/ 92 w 269"/>
                <a:gd name="T23" fmla="*/ 142 h 148"/>
                <a:gd name="T24" fmla="*/ 57 w 269"/>
                <a:gd name="T25" fmla="*/ 148 h 148"/>
                <a:gd name="T26" fmla="*/ 25 w 269"/>
                <a:gd name="T27" fmla="*/ 146 h 148"/>
                <a:gd name="T28" fmla="*/ 0 w 269"/>
                <a:gd name="T29" fmla="*/ 142 h 148"/>
                <a:gd name="T30" fmla="*/ 34 w 269"/>
                <a:gd name="T31" fmla="*/ 90 h 148"/>
                <a:gd name="T32" fmla="*/ 61 w 269"/>
                <a:gd name="T33" fmla="*/ 48 h 148"/>
                <a:gd name="T34" fmla="*/ 77 w 269"/>
                <a:gd name="T35" fmla="*/ 13 h 148"/>
                <a:gd name="T36" fmla="*/ 88 w 269"/>
                <a:gd name="T37" fmla="*/ 7 h 148"/>
                <a:gd name="T38" fmla="*/ 98 w 269"/>
                <a:gd name="T39" fmla="*/ 4 h 148"/>
                <a:gd name="T40" fmla="*/ 115 w 269"/>
                <a:gd name="T41" fmla="*/ 0 h 148"/>
                <a:gd name="T42" fmla="*/ 144 w 269"/>
                <a:gd name="T43" fmla="*/ 0 h 148"/>
                <a:gd name="T44" fmla="*/ 173 w 269"/>
                <a:gd name="T45" fmla="*/ 5 h 148"/>
                <a:gd name="T46" fmla="*/ 194 w 269"/>
                <a:gd name="T47" fmla="*/ 9 h 148"/>
                <a:gd name="T48" fmla="*/ 217 w 269"/>
                <a:gd name="T49" fmla="*/ 13 h 148"/>
                <a:gd name="T50" fmla="*/ 246 w 269"/>
                <a:gd name="T51" fmla="*/ 9 h 148"/>
                <a:gd name="T52" fmla="*/ 269 w 269"/>
                <a:gd name="T53" fmla="*/ 5 h 14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269"/>
                <a:gd name="T82" fmla="*/ 0 h 148"/>
                <a:gd name="T83" fmla="*/ 269 w 269"/>
                <a:gd name="T84" fmla="*/ 148 h 14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269" h="148">
                  <a:moveTo>
                    <a:pt x="269" y="5"/>
                  </a:moveTo>
                  <a:lnTo>
                    <a:pt x="254" y="21"/>
                  </a:lnTo>
                  <a:lnTo>
                    <a:pt x="244" y="34"/>
                  </a:lnTo>
                  <a:lnTo>
                    <a:pt x="238" y="54"/>
                  </a:lnTo>
                  <a:lnTo>
                    <a:pt x="233" y="71"/>
                  </a:lnTo>
                  <a:lnTo>
                    <a:pt x="223" y="98"/>
                  </a:lnTo>
                  <a:lnTo>
                    <a:pt x="206" y="123"/>
                  </a:lnTo>
                  <a:lnTo>
                    <a:pt x="188" y="142"/>
                  </a:lnTo>
                  <a:lnTo>
                    <a:pt x="159" y="136"/>
                  </a:lnTo>
                  <a:lnTo>
                    <a:pt x="138" y="136"/>
                  </a:lnTo>
                  <a:lnTo>
                    <a:pt x="115" y="138"/>
                  </a:lnTo>
                  <a:lnTo>
                    <a:pt x="92" y="142"/>
                  </a:lnTo>
                  <a:lnTo>
                    <a:pt x="57" y="148"/>
                  </a:lnTo>
                  <a:lnTo>
                    <a:pt x="25" y="146"/>
                  </a:lnTo>
                  <a:lnTo>
                    <a:pt x="0" y="142"/>
                  </a:lnTo>
                  <a:lnTo>
                    <a:pt x="34" y="90"/>
                  </a:lnTo>
                  <a:lnTo>
                    <a:pt x="61" y="48"/>
                  </a:lnTo>
                  <a:lnTo>
                    <a:pt x="77" y="13"/>
                  </a:lnTo>
                  <a:lnTo>
                    <a:pt x="88" y="7"/>
                  </a:lnTo>
                  <a:lnTo>
                    <a:pt x="98" y="4"/>
                  </a:lnTo>
                  <a:lnTo>
                    <a:pt x="115" y="0"/>
                  </a:lnTo>
                  <a:lnTo>
                    <a:pt x="144" y="0"/>
                  </a:lnTo>
                  <a:lnTo>
                    <a:pt x="173" y="5"/>
                  </a:lnTo>
                  <a:lnTo>
                    <a:pt x="194" y="9"/>
                  </a:lnTo>
                  <a:lnTo>
                    <a:pt x="217" y="13"/>
                  </a:lnTo>
                  <a:lnTo>
                    <a:pt x="246" y="9"/>
                  </a:lnTo>
                  <a:lnTo>
                    <a:pt x="269"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01" name="Freeform 1084"/>
            <p:cNvSpPr>
              <a:spLocks/>
            </p:cNvSpPr>
            <p:nvPr/>
          </p:nvSpPr>
          <p:spPr bwMode="auto">
            <a:xfrm>
              <a:off x="1384" y="2887"/>
              <a:ext cx="144" cy="496"/>
            </a:xfrm>
            <a:custGeom>
              <a:avLst/>
              <a:gdLst>
                <a:gd name="T0" fmla="*/ 140 w 144"/>
                <a:gd name="T1" fmla="*/ 0 h 496"/>
                <a:gd name="T2" fmla="*/ 144 w 144"/>
                <a:gd name="T3" fmla="*/ 69 h 496"/>
                <a:gd name="T4" fmla="*/ 144 w 144"/>
                <a:gd name="T5" fmla="*/ 69 h 496"/>
                <a:gd name="T6" fmla="*/ 133 w 144"/>
                <a:gd name="T7" fmla="*/ 75 h 496"/>
                <a:gd name="T8" fmla="*/ 117 w 144"/>
                <a:gd name="T9" fmla="*/ 110 h 496"/>
                <a:gd name="T10" fmla="*/ 90 w 144"/>
                <a:gd name="T11" fmla="*/ 152 h 496"/>
                <a:gd name="T12" fmla="*/ 56 w 144"/>
                <a:gd name="T13" fmla="*/ 204 h 496"/>
                <a:gd name="T14" fmla="*/ 52 w 144"/>
                <a:gd name="T15" fmla="*/ 221 h 496"/>
                <a:gd name="T16" fmla="*/ 50 w 144"/>
                <a:gd name="T17" fmla="*/ 246 h 496"/>
                <a:gd name="T18" fmla="*/ 52 w 144"/>
                <a:gd name="T19" fmla="*/ 283 h 496"/>
                <a:gd name="T20" fmla="*/ 56 w 144"/>
                <a:gd name="T21" fmla="*/ 329 h 496"/>
                <a:gd name="T22" fmla="*/ 60 w 144"/>
                <a:gd name="T23" fmla="*/ 352 h 496"/>
                <a:gd name="T24" fmla="*/ 62 w 144"/>
                <a:gd name="T25" fmla="*/ 383 h 496"/>
                <a:gd name="T26" fmla="*/ 60 w 144"/>
                <a:gd name="T27" fmla="*/ 408 h 496"/>
                <a:gd name="T28" fmla="*/ 56 w 144"/>
                <a:gd name="T29" fmla="*/ 441 h 496"/>
                <a:gd name="T30" fmla="*/ 56 w 144"/>
                <a:gd name="T31" fmla="*/ 441 h 496"/>
                <a:gd name="T32" fmla="*/ 21 w 144"/>
                <a:gd name="T33" fmla="*/ 496 h 496"/>
                <a:gd name="T34" fmla="*/ 13 w 144"/>
                <a:gd name="T35" fmla="*/ 389 h 496"/>
                <a:gd name="T36" fmla="*/ 12 w 144"/>
                <a:gd name="T37" fmla="*/ 389 h 496"/>
                <a:gd name="T38" fmla="*/ 8 w 144"/>
                <a:gd name="T39" fmla="*/ 329 h 496"/>
                <a:gd name="T40" fmla="*/ 0 w 144"/>
                <a:gd name="T41" fmla="*/ 250 h 496"/>
                <a:gd name="T42" fmla="*/ 4 w 144"/>
                <a:gd name="T43" fmla="*/ 248 h 496"/>
                <a:gd name="T44" fmla="*/ 2 w 144"/>
                <a:gd name="T45" fmla="*/ 221 h 496"/>
                <a:gd name="T46" fmla="*/ 27 w 144"/>
                <a:gd name="T47" fmla="*/ 181 h 496"/>
                <a:gd name="T48" fmla="*/ 67 w 144"/>
                <a:gd name="T49" fmla="*/ 117 h 496"/>
                <a:gd name="T50" fmla="*/ 65 w 144"/>
                <a:gd name="T51" fmla="*/ 117 h 496"/>
                <a:gd name="T52" fmla="*/ 77 w 144"/>
                <a:gd name="T53" fmla="*/ 100 h 496"/>
                <a:gd name="T54" fmla="*/ 117 w 144"/>
                <a:gd name="T55" fmla="*/ 39 h 496"/>
                <a:gd name="T56" fmla="*/ 117 w 144"/>
                <a:gd name="T57" fmla="*/ 39 h 496"/>
                <a:gd name="T58" fmla="*/ 140 w 144"/>
                <a:gd name="T59" fmla="*/ 0 h 49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496"/>
                <a:gd name="T92" fmla="*/ 144 w 144"/>
                <a:gd name="T93" fmla="*/ 496 h 49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496">
                  <a:moveTo>
                    <a:pt x="140" y="0"/>
                  </a:moveTo>
                  <a:lnTo>
                    <a:pt x="144" y="69"/>
                  </a:lnTo>
                  <a:lnTo>
                    <a:pt x="133" y="75"/>
                  </a:lnTo>
                  <a:lnTo>
                    <a:pt x="117" y="110"/>
                  </a:lnTo>
                  <a:lnTo>
                    <a:pt x="90" y="152"/>
                  </a:lnTo>
                  <a:lnTo>
                    <a:pt x="56" y="204"/>
                  </a:lnTo>
                  <a:lnTo>
                    <a:pt x="52" y="221"/>
                  </a:lnTo>
                  <a:lnTo>
                    <a:pt x="50" y="246"/>
                  </a:lnTo>
                  <a:lnTo>
                    <a:pt x="52" y="283"/>
                  </a:lnTo>
                  <a:lnTo>
                    <a:pt x="56" y="329"/>
                  </a:lnTo>
                  <a:lnTo>
                    <a:pt x="60" y="352"/>
                  </a:lnTo>
                  <a:lnTo>
                    <a:pt x="62" y="383"/>
                  </a:lnTo>
                  <a:lnTo>
                    <a:pt x="60" y="408"/>
                  </a:lnTo>
                  <a:lnTo>
                    <a:pt x="56" y="441"/>
                  </a:lnTo>
                  <a:lnTo>
                    <a:pt x="21" y="496"/>
                  </a:lnTo>
                  <a:lnTo>
                    <a:pt x="13" y="389"/>
                  </a:lnTo>
                  <a:lnTo>
                    <a:pt x="12" y="389"/>
                  </a:lnTo>
                  <a:lnTo>
                    <a:pt x="8" y="329"/>
                  </a:lnTo>
                  <a:lnTo>
                    <a:pt x="0" y="250"/>
                  </a:lnTo>
                  <a:lnTo>
                    <a:pt x="4" y="248"/>
                  </a:lnTo>
                  <a:lnTo>
                    <a:pt x="2" y="221"/>
                  </a:lnTo>
                  <a:lnTo>
                    <a:pt x="27" y="181"/>
                  </a:lnTo>
                  <a:lnTo>
                    <a:pt x="67" y="117"/>
                  </a:lnTo>
                  <a:lnTo>
                    <a:pt x="65" y="117"/>
                  </a:lnTo>
                  <a:lnTo>
                    <a:pt x="77" y="100"/>
                  </a:lnTo>
                  <a:lnTo>
                    <a:pt x="117" y="39"/>
                  </a:lnTo>
                  <a:lnTo>
                    <a:pt x="140"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02" name="Freeform 1085"/>
            <p:cNvSpPr>
              <a:spLocks/>
            </p:cNvSpPr>
            <p:nvPr/>
          </p:nvSpPr>
          <p:spPr bwMode="auto">
            <a:xfrm>
              <a:off x="1215" y="3066"/>
              <a:ext cx="196" cy="150"/>
            </a:xfrm>
            <a:custGeom>
              <a:avLst/>
              <a:gdLst>
                <a:gd name="T0" fmla="*/ 167 w 196"/>
                <a:gd name="T1" fmla="*/ 2 h 150"/>
                <a:gd name="T2" fmla="*/ 181 w 196"/>
                <a:gd name="T3" fmla="*/ 2 h 150"/>
                <a:gd name="T4" fmla="*/ 196 w 196"/>
                <a:gd name="T5" fmla="*/ 2 h 150"/>
                <a:gd name="T6" fmla="*/ 171 w 196"/>
                <a:gd name="T7" fmla="*/ 42 h 150"/>
                <a:gd name="T8" fmla="*/ 173 w 196"/>
                <a:gd name="T9" fmla="*/ 69 h 150"/>
                <a:gd name="T10" fmla="*/ 169 w 196"/>
                <a:gd name="T11" fmla="*/ 71 h 150"/>
                <a:gd name="T12" fmla="*/ 177 w 196"/>
                <a:gd name="T13" fmla="*/ 150 h 150"/>
                <a:gd name="T14" fmla="*/ 163 w 196"/>
                <a:gd name="T15" fmla="*/ 146 h 150"/>
                <a:gd name="T16" fmla="*/ 152 w 196"/>
                <a:gd name="T17" fmla="*/ 144 h 150"/>
                <a:gd name="T18" fmla="*/ 140 w 196"/>
                <a:gd name="T19" fmla="*/ 144 h 150"/>
                <a:gd name="T20" fmla="*/ 132 w 196"/>
                <a:gd name="T21" fmla="*/ 146 h 150"/>
                <a:gd name="T22" fmla="*/ 125 w 196"/>
                <a:gd name="T23" fmla="*/ 148 h 150"/>
                <a:gd name="T24" fmla="*/ 119 w 196"/>
                <a:gd name="T25" fmla="*/ 150 h 150"/>
                <a:gd name="T26" fmla="*/ 102 w 196"/>
                <a:gd name="T27" fmla="*/ 148 h 150"/>
                <a:gd name="T28" fmla="*/ 86 w 196"/>
                <a:gd name="T29" fmla="*/ 148 h 150"/>
                <a:gd name="T30" fmla="*/ 54 w 196"/>
                <a:gd name="T31" fmla="*/ 146 h 150"/>
                <a:gd name="T32" fmla="*/ 27 w 196"/>
                <a:gd name="T33" fmla="*/ 150 h 150"/>
                <a:gd name="T34" fmla="*/ 23 w 196"/>
                <a:gd name="T35" fmla="*/ 148 h 150"/>
                <a:gd name="T36" fmla="*/ 19 w 196"/>
                <a:gd name="T37" fmla="*/ 146 h 150"/>
                <a:gd name="T38" fmla="*/ 17 w 196"/>
                <a:gd name="T39" fmla="*/ 140 h 150"/>
                <a:gd name="T40" fmla="*/ 17 w 196"/>
                <a:gd name="T41" fmla="*/ 131 h 150"/>
                <a:gd name="T42" fmla="*/ 9 w 196"/>
                <a:gd name="T43" fmla="*/ 117 h 150"/>
                <a:gd name="T44" fmla="*/ 2 w 196"/>
                <a:gd name="T45" fmla="*/ 102 h 150"/>
                <a:gd name="T46" fmla="*/ 0 w 196"/>
                <a:gd name="T47" fmla="*/ 85 h 150"/>
                <a:gd name="T48" fmla="*/ 5 w 196"/>
                <a:gd name="T49" fmla="*/ 62 h 150"/>
                <a:gd name="T50" fmla="*/ 7 w 196"/>
                <a:gd name="T51" fmla="*/ 48 h 150"/>
                <a:gd name="T52" fmla="*/ 13 w 196"/>
                <a:gd name="T53" fmla="*/ 29 h 150"/>
                <a:gd name="T54" fmla="*/ 13 w 196"/>
                <a:gd name="T55" fmla="*/ 29 h 150"/>
                <a:gd name="T56" fmla="*/ 15 w 196"/>
                <a:gd name="T57" fmla="*/ 19 h 150"/>
                <a:gd name="T58" fmla="*/ 19 w 196"/>
                <a:gd name="T59" fmla="*/ 6 h 150"/>
                <a:gd name="T60" fmla="*/ 21 w 196"/>
                <a:gd name="T61" fmla="*/ 2 h 150"/>
                <a:gd name="T62" fmla="*/ 25 w 196"/>
                <a:gd name="T63" fmla="*/ 0 h 150"/>
                <a:gd name="T64" fmla="*/ 27 w 196"/>
                <a:gd name="T65" fmla="*/ 2 h 150"/>
                <a:gd name="T66" fmla="*/ 40 w 196"/>
                <a:gd name="T67" fmla="*/ 4 h 150"/>
                <a:gd name="T68" fmla="*/ 59 w 196"/>
                <a:gd name="T69" fmla="*/ 4 h 150"/>
                <a:gd name="T70" fmla="*/ 73 w 196"/>
                <a:gd name="T71" fmla="*/ 2 h 150"/>
                <a:gd name="T72" fmla="*/ 92 w 196"/>
                <a:gd name="T73" fmla="*/ 0 h 150"/>
                <a:gd name="T74" fmla="*/ 104 w 196"/>
                <a:gd name="T75" fmla="*/ 0 h 150"/>
                <a:gd name="T76" fmla="*/ 119 w 196"/>
                <a:gd name="T77" fmla="*/ 2 h 150"/>
                <a:gd name="T78" fmla="*/ 129 w 196"/>
                <a:gd name="T79" fmla="*/ 2 h 150"/>
                <a:gd name="T80" fmla="*/ 136 w 196"/>
                <a:gd name="T81" fmla="*/ 4 h 150"/>
                <a:gd name="T82" fmla="*/ 146 w 196"/>
                <a:gd name="T83" fmla="*/ 6 h 150"/>
                <a:gd name="T84" fmla="*/ 156 w 196"/>
                <a:gd name="T85" fmla="*/ 4 h 150"/>
                <a:gd name="T86" fmla="*/ 167 w 196"/>
                <a:gd name="T87" fmla="*/ 2 h 1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6"/>
                <a:gd name="T133" fmla="*/ 0 h 150"/>
                <a:gd name="T134" fmla="*/ 196 w 196"/>
                <a:gd name="T135" fmla="*/ 150 h 1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6" h="150">
                  <a:moveTo>
                    <a:pt x="167" y="2"/>
                  </a:moveTo>
                  <a:lnTo>
                    <a:pt x="181" y="2"/>
                  </a:lnTo>
                  <a:lnTo>
                    <a:pt x="196" y="2"/>
                  </a:lnTo>
                  <a:lnTo>
                    <a:pt x="171" y="42"/>
                  </a:lnTo>
                  <a:lnTo>
                    <a:pt x="173" y="69"/>
                  </a:lnTo>
                  <a:lnTo>
                    <a:pt x="169" y="71"/>
                  </a:lnTo>
                  <a:lnTo>
                    <a:pt x="177" y="150"/>
                  </a:lnTo>
                  <a:lnTo>
                    <a:pt x="163" y="146"/>
                  </a:lnTo>
                  <a:lnTo>
                    <a:pt x="152" y="144"/>
                  </a:lnTo>
                  <a:lnTo>
                    <a:pt x="140" y="144"/>
                  </a:lnTo>
                  <a:lnTo>
                    <a:pt x="132" y="146"/>
                  </a:lnTo>
                  <a:lnTo>
                    <a:pt x="125" y="148"/>
                  </a:lnTo>
                  <a:lnTo>
                    <a:pt x="119" y="150"/>
                  </a:lnTo>
                  <a:lnTo>
                    <a:pt x="102" y="148"/>
                  </a:lnTo>
                  <a:lnTo>
                    <a:pt x="86" y="148"/>
                  </a:lnTo>
                  <a:lnTo>
                    <a:pt x="54" y="146"/>
                  </a:lnTo>
                  <a:lnTo>
                    <a:pt x="27" y="150"/>
                  </a:lnTo>
                  <a:lnTo>
                    <a:pt x="23" y="148"/>
                  </a:lnTo>
                  <a:lnTo>
                    <a:pt x="19" y="146"/>
                  </a:lnTo>
                  <a:lnTo>
                    <a:pt x="17" y="140"/>
                  </a:lnTo>
                  <a:lnTo>
                    <a:pt x="17" y="131"/>
                  </a:lnTo>
                  <a:lnTo>
                    <a:pt x="9" y="117"/>
                  </a:lnTo>
                  <a:lnTo>
                    <a:pt x="2" y="102"/>
                  </a:lnTo>
                  <a:lnTo>
                    <a:pt x="0" y="85"/>
                  </a:lnTo>
                  <a:lnTo>
                    <a:pt x="5" y="62"/>
                  </a:lnTo>
                  <a:lnTo>
                    <a:pt x="7" y="48"/>
                  </a:lnTo>
                  <a:lnTo>
                    <a:pt x="13" y="29"/>
                  </a:lnTo>
                  <a:lnTo>
                    <a:pt x="15" y="19"/>
                  </a:lnTo>
                  <a:lnTo>
                    <a:pt x="19" y="6"/>
                  </a:lnTo>
                  <a:lnTo>
                    <a:pt x="21" y="2"/>
                  </a:lnTo>
                  <a:lnTo>
                    <a:pt x="25" y="0"/>
                  </a:lnTo>
                  <a:lnTo>
                    <a:pt x="27" y="2"/>
                  </a:lnTo>
                  <a:lnTo>
                    <a:pt x="40" y="4"/>
                  </a:lnTo>
                  <a:lnTo>
                    <a:pt x="59" y="4"/>
                  </a:lnTo>
                  <a:lnTo>
                    <a:pt x="73" y="2"/>
                  </a:lnTo>
                  <a:lnTo>
                    <a:pt x="92" y="0"/>
                  </a:lnTo>
                  <a:lnTo>
                    <a:pt x="104" y="0"/>
                  </a:lnTo>
                  <a:lnTo>
                    <a:pt x="119" y="2"/>
                  </a:lnTo>
                  <a:lnTo>
                    <a:pt x="129" y="2"/>
                  </a:lnTo>
                  <a:lnTo>
                    <a:pt x="136" y="4"/>
                  </a:lnTo>
                  <a:lnTo>
                    <a:pt x="146" y="6"/>
                  </a:lnTo>
                  <a:lnTo>
                    <a:pt x="156" y="4"/>
                  </a:lnTo>
                  <a:lnTo>
                    <a:pt x="167"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03" name="Freeform 1086"/>
            <p:cNvSpPr>
              <a:spLocks/>
            </p:cNvSpPr>
            <p:nvPr/>
          </p:nvSpPr>
          <p:spPr bwMode="auto">
            <a:xfrm>
              <a:off x="1084" y="3093"/>
              <a:ext cx="144" cy="94"/>
            </a:xfrm>
            <a:custGeom>
              <a:avLst/>
              <a:gdLst>
                <a:gd name="T0" fmla="*/ 144 w 144"/>
                <a:gd name="T1" fmla="*/ 2 h 94"/>
                <a:gd name="T2" fmla="*/ 138 w 144"/>
                <a:gd name="T3" fmla="*/ 21 h 94"/>
                <a:gd name="T4" fmla="*/ 136 w 144"/>
                <a:gd name="T5" fmla="*/ 35 h 94"/>
                <a:gd name="T6" fmla="*/ 131 w 144"/>
                <a:gd name="T7" fmla="*/ 58 h 94"/>
                <a:gd name="T8" fmla="*/ 133 w 144"/>
                <a:gd name="T9" fmla="*/ 75 h 94"/>
                <a:gd name="T10" fmla="*/ 140 w 144"/>
                <a:gd name="T11" fmla="*/ 90 h 94"/>
                <a:gd name="T12" fmla="*/ 121 w 144"/>
                <a:gd name="T13" fmla="*/ 94 h 94"/>
                <a:gd name="T14" fmla="*/ 96 w 144"/>
                <a:gd name="T15" fmla="*/ 94 h 94"/>
                <a:gd name="T16" fmla="*/ 75 w 144"/>
                <a:gd name="T17" fmla="*/ 92 h 94"/>
                <a:gd name="T18" fmla="*/ 50 w 144"/>
                <a:gd name="T19" fmla="*/ 90 h 94"/>
                <a:gd name="T20" fmla="*/ 35 w 144"/>
                <a:gd name="T21" fmla="*/ 90 h 94"/>
                <a:gd name="T22" fmla="*/ 17 w 144"/>
                <a:gd name="T23" fmla="*/ 92 h 94"/>
                <a:gd name="T24" fmla="*/ 15 w 144"/>
                <a:gd name="T25" fmla="*/ 90 h 94"/>
                <a:gd name="T26" fmla="*/ 11 w 144"/>
                <a:gd name="T27" fmla="*/ 88 h 94"/>
                <a:gd name="T28" fmla="*/ 6 w 144"/>
                <a:gd name="T29" fmla="*/ 83 h 94"/>
                <a:gd name="T30" fmla="*/ 2 w 144"/>
                <a:gd name="T31" fmla="*/ 73 h 94"/>
                <a:gd name="T32" fmla="*/ 0 w 144"/>
                <a:gd name="T33" fmla="*/ 58 h 94"/>
                <a:gd name="T34" fmla="*/ 0 w 144"/>
                <a:gd name="T35" fmla="*/ 40 h 94"/>
                <a:gd name="T36" fmla="*/ 0 w 144"/>
                <a:gd name="T37" fmla="*/ 29 h 94"/>
                <a:gd name="T38" fmla="*/ 4 w 144"/>
                <a:gd name="T39" fmla="*/ 15 h 94"/>
                <a:gd name="T40" fmla="*/ 10 w 144"/>
                <a:gd name="T41" fmla="*/ 8 h 94"/>
                <a:gd name="T42" fmla="*/ 17 w 144"/>
                <a:gd name="T43" fmla="*/ 2 h 94"/>
                <a:gd name="T44" fmla="*/ 35 w 144"/>
                <a:gd name="T45" fmla="*/ 0 h 94"/>
                <a:gd name="T46" fmla="*/ 58 w 144"/>
                <a:gd name="T47" fmla="*/ 2 h 94"/>
                <a:gd name="T48" fmla="*/ 79 w 144"/>
                <a:gd name="T49" fmla="*/ 4 h 94"/>
                <a:gd name="T50" fmla="*/ 106 w 144"/>
                <a:gd name="T51" fmla="*/ 8 h 94"/>
                <a:gd name="T52" fmla="*/ 123 w 144"/>
                <a:gd name="T53" fmla="*/ 6 h 94"/>
                <a:gd name="T54" fmla="*/ 144 w 144"/>
                <a:gd name="T55" fmla="*/ 2 h 94"/>
                <a:gd name="T56" fmla="*/ 144 w 144"/>
                <a:gd name="T57" fmla="*/ 2 h 94"/>
                <a:gd name="T58" fmla="*/ 144 w 144"/>
                <a:gd name="T59" fmla="*/ 2 h 9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44"/>
                <a:gd name="T91" fmla="*/ 0 h 94"/>
                <a:gd name="T92" fmla="*/ 144 w 144"/>
                <a:gd name="T93" fmla="*/ 94 h 9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44" h="94">
                  <a:moveTo>
                    <a:pt x="144" y="2"/>
                  </a:moveTo>
                  <a:lnTo>
                    <a:pt x="138" y="21"/>
                  </a:lnTo>
                  <a:lnTo>
                    <a:pt x="136" y="35"/>
                  </a:lnTo>
                  <a:lnTo>
                    <a:pt x="131" y="58"/>
                  </a:lnTo>
                  <a:lnTo>
                    <a:pt x="133" y="75"/>
                  </a:lnTo>
                  <a:lnTo>
                    <a:pt x="140" y="90"/>
                  </a:lnTo>
                  <a:lnTo>
                    <a:pt x="121" y="94"/>
                  </a:lnTo>
                  <a:lnTo>
                    <a:pt x="96" y="94"/>
                  </a:lnTo>
                  <a:lnTo>
                    <a:pt x="75" y="92"/>
                  </a:lnTo>
                  <a:lnTo>
                    <a:pt x="50" y="90"/>
                  </a:lnTo>
                  <a:lnTo>
                    <a:pt x="35" y="90"/>
                  </a:lnTo>
                  <a:lnTo>
                    <a:pt x="17" y="92"/>
                  </a:lnTo>
                  <a:lnTo>
                    <a:pt x="15" y="90"/>
                  </a:lnTo>
                  <a:lnTo>
                    <a:pt x="11" y="88"/>
                  </a:lnTo>
                  <a:lnTo>
                    <a:pt x="6" y="83"/>
                  </a:lnTo>
                  <a:lnTo>
                    <a:pt x="2" y="73"/>
                  </a:lnTo>
                  <a:lnTo>
                    <a:pt x="0" y="58"/>
                  </a:lnTo>
                  <a:lnTo>
                    <a:pt x="0" y="40"/>
                  </a:lnTo>
                  <a:lnTo>
                    <a:pt x="0" y="29"/>
                  </a:lnTo>
                  <a:lnTo>
                    <a:pt x="4" y="15"/>
                  </a:lnTo>
                  <a:lnTo>
                    <a:pt x="10" y="8"/>
                  </a:lnTo>
                  <a:lnTo>
                    <a:pt x="17" y="2"/>
                  </a:lnTo>
                  <a:lnTo>
                    <a:pt x="35" y="0"/>
                  </a:lnTo>
                  <a:lnTo>
                    <a:pt x="58" y="2"/>
                  </a:lnTo>
                  <a:lnTo>
                    <a:pt x="79" y="4"/>
                  </a:lnTo>
                  <a:lnTo>
                    <a:pt x="106" y="8"/>
                  </a:lnTo>
                  <a:lnTo>
                    <a:pt x="123" y="6"/>
                  </a:lnTo>
                  <a:lnTo>
                    <a:pt x="144"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en-US" smtClean="0">
                <a:solidFill>
                  <a:srgbClr val="000000"/>
                </a:solidFill>
              </a:endParaRPr>
            </a:p>
          </p:txBody>
        </p:sp>
        <p:sp>
          <p:nvSpPr>
            <p:cNvPr id="27204" name="Line 1087"/>
            <p:cNvSpPr>
              <a:spLocks noChangeShapeType="1"/>
            </p:cNvSpPr>
            <p:nvPr/>
          </p:nvSpPr>
          <p:spPr bwMode="auto">
            <a:xfrm flipH="1">
              <a:off x="1405" y="3328"/>
              <a:ext cx="35" cy="55"/>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05" name="Line 1088"/>
            <p:cNvSpPr>
              <a:spLocks noChangeShapeType="1"/>
            </p:cNvSpPr>
            <p:nvPr/>
          </p:nvSpPr>
          <p:spPr bwMode="auto">
            <a:xfrm flipH="1" flipV="1">
              <a:off x="1524" y="2887"/>
              <a:ext cx="4" cy="6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06" name="Line 1089"/>
            <p:cNvSpPr>
              <a:spLocks noChangeShapeType="1"/>
            </p:cNvSpPr>
            <p:nvPr/>
          </p:nvSpPr>
          <p:spPr bwMode="auto">
            <a:xfrm flipV="1">
              <a:off x="1501" y="2887"/>
              <a:ext cx="23" cy="3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07" name="Line 1090"/>
            <p:cNvSpPr>
              <a:spLocks noChangeShapeType="1"/>
            </p:cNvSpPr>
            <p:nvPr/>
          </p:nvSpPr>
          <p:spPr bwMode="auto">
            <a:xfrm flipV="1">
              <a:off x="1480" y="2935"/>
              <a:ext cx="14" cy="23"/>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08" name="Freeform 1091"/>
            <p:cNvSpPr>
              <a:spLocks/>
            </p:cNvSpPr>
            <p:nvPr/>
          </p:nvSpPr>
          <p:spPr bwMode="auto">
            <a:xfrm>
              <a:off x="1457" y="2970"/>
              <a:ext cx="15" cy="25"/>
            </a:xfrm>
            <a:custGeom>
              <a:avLst/>
              <a:gdLst>
                <a:gd name="T0" fmla="*/ 0 w 15"/>
                <a:gd name="T1" fmla="*/ 25 h 25"/>
                <a:gd name="T2" fmla="*/ 4 w 15"/>
                <a:gd name="T3" fmla="*/ 17 h 25"/>
                <a:gd name="T4" fmla="*/ 15 w 15"/>
                <a:gd name="T5" fmla="*/ 0 h 25"/>
                <a:gd name="T6" fmla="*/ 0 60000 65536"/>
                <a:gd name="T7" fmla="*/ 0 60000 65536"/>
                <a:gd name="T8" fmla="*/ 0 60000 65536"/>
                <a:gd name="T9" fmla="*/ 0 w 15"/>
                <a:gd name="T10" fmla="*/ 0 h 25"/>
                <a:gd name="T11" fmla="*/ 15 w 15"/>
                <a:gd name="T12" fmla="*/ 25 h 25"/>
              </a:gdLst>
              <a:ahLst/>
              <a:cxnLst>
                <a:cxn ang="T6">
                  <a:pos x="T0" y="T1"/>
                </a:cxn>
                <a:cxn ang="T7">
                  <a:pos x="T2" y="T3"/>
                </a:cxn>
                <a:cxn ang="T8">
                  <a:pos x="T4" y="T5"/>
                </a:cxn>
              </a:cxnLst>
              <a:rect l="T9" t="T10" r="T11" b="T12"/>
              <a:pathLst>
                <a:path w="15" h="25">
                  <a:moveTo>
                    <a:pt x="0" y="25"/>
                  </a:moveTo>
                  <a:lnTo>
                    <a:pt x="4" y="17"/>
                  </a:lnTo>
                  <a:lnTo>
                    <a:pt x="1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09" name="Freeform 1092"/>
            <p:cNvSpPr>
              <a:spLocks/>
            </p:cNvSpPr>
            <p:nvPr/>
          </p:nvSpPr>
          <p:spPr bwMode="auto">
            <a:xfrm>
              <a:off x="1386" y="3004"/>
              <a:ext cx="65" cy="104"/>
            </a:xfrm>
            <a:custGeom>
              <a:avLst/>
              <a:gdLst>
                <a:gd name="T0" fmla="*/ 65 w 65"/>
                <a:gd name="T1" fmla="*/ 0 h 104"/>
                <a:gd name="T2" fmla="*/ 25 w 65"/>
                <a:gd name="T3" fmla="*/ 64 h 104"/>
                <a:gd name="T4" fmla="*/ 0 w 65"/>
                <a:gd name="T5" fmla="*/ 104 h 104"/>
                <a:gd name="T6" fmla="*/ 0 60000 65536"/>
                <a:gd name="T7" fmla="*/ 0 60000 65536"/>
                <a:gd name="T8" fmla="*/ 0 60000 65536"/>
                <a:gd name="T9" fmla="*/ 0 w 65"/>
                <a:gd name="T10" fmla="*/ 0 h 104"/>
                <a:gd name="T11" fmla="*/ 65 w 65"/>
                <a:gd name="T12" fmla="*/ 104 h 104"/>
              </a:gdLst>
              <a:ahLst/>
              <a:cxnLst>
                <a:cxn ang="T6">
                  <a:pos x="T0" y="T1"/>
                </a:cxn>
                <a:cxn ang="T7">
                  <a:pos x="T2" y="T3"/>
                </a:cxn>
                <a:cxn ang="T8">
                  <a:pos x="T4" y="T5"/>
                </a:cxn>
              </a:cxnLst>
              <a:rect l="T9" t="T10" r="T11" b="T12"/>
              <a:pathLst>
                <a:path w="65" h="104">
                  <a:moveTo>
                    <a:pt x="65" y="0"/>
                  </a:moveTo>
                  <a:lnTo>
                    <a:pt x="25" y="64"/>
                  </a:lnTo>
                  <a:lnTo>
                    <a:pt x="0" y="104"/>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10" name="Line 1093"/>
            <p:cNvSpPr>
              <a:spLocks noChangeShapeType="1"/>
            </p:cNvSpPr>
            <p:nvPr/>
          </p:nvSpPr>
          <p:spPr bwMode="auto">
            <a:xfrm flipH="1" flipV="1">
              <a:off x="1386" y="3108"/>
              <a:ext cx="2"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11" name="Line 1094"/>
            <p:cNvSpPr>
              <a:spLocks noChangeShapeType="1"/>
            </p:cNvSpPr>
            <p:nvPr/>
          </p:nvSpPr>
          <p:spPr bwMode="auto">
            <a:xfrm flipV="1">
              <a:off x="1390" y="3151"/>
              <a:ext cx="1" cy="29"/>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12" name="Line 1095"/>
            <p:cNvSpPr>
              <a:spLocks noChangeShapeType="1"/>
            </p:cNvSpPr>
            <p:nvPr/>
          </p:nvSpPr>
          <p:spPr bwMode="auto">
            <a:xfrm flipH="1" flipV="1">
              <a:off x="1392" y="3189"/>
              <a:ext cx="2" cy="27"/>
            </a:xfrm>
            <a:prstGeom prst="line">
              <a:avLst/>
            </a:prstGeom>
            <a:noFill/>
            <a:ln w="23813" cap="rnd">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sp>
          <p:nvSpPr>
            <p:cNvPr id="27213" name="Freeform 1096"/>
            <p:cNvSpPr>
              <a:spLocks/>
            </p:cNvSpPr>
            <p:nvPr/>
          </p:nvSpPr>
          <p:spPr bwMode="auto">
            <a:xfrm>
              <a:off x="1396" y="3235"/>
              <a:ext cx="9" cy="148"/>
            </a:xfrm>
            <a:custGeom>
              <a:avLst/>
              <a:gdLst>
                <a:gd name="T0" fmla="*/ 0 w 9"/>
                <a:gd name="T1" fmla="*/ 0 h 148"/>
                <a:gd name="T2" fmla="*/ 1 w 9"/>
                <a:gd name="T3" fmla="*/ 41 h 148"/>
                <a:gd name="T4" fmla="*/ 9 w 9"/>
                <a:gd name="T5" fmla="*/ 148 h 148"/>
                <a:gd name="T6" fmla="*/ 0 60000 65536"/>
                <a:gd name="T7" fmla="*/ 0 60000 65536"/>
                <a:gd name="T8" fmla="*/ 0 60000 65536"/>
                <a:gd name="T9" fmla="*/ 0 w 9"/>
                <a:gd name="T10" fmla="*/ 0 h 148"/>
                <a:gd name="T11" fmla="*/ 9 w 9"/>
                <a:gd name="T12" fmla="*/ 148 h 148"/>
              </a:gdLst>
              <a:ahLst/>
              <a:cxnLst>
                <a:cxn ang="T6">
                  <a:pos x="T0" y="T1"/>
                </a:cxn>
                <a:cxn ang="T7">
                  <a:pos x="T2" y="T3"/>
                </a:cxn>
                <a:cxn ang="T8">
                  <a:pos x="T4" y="T5"/>
                </a:cxn>
              </a:cxnLst>
              <a:rect l="T9" t="T10" r="T11" b="T12"/>
              <a:pathLst>
                <a:path w="9" h="148">
                  <a:moveTo>
                    <a:pt x="0" y="0"/>
                  </a:moveTo>
                  <a:lnTo>
                    <a:pt x="1" y="41"/>
                  </a:lnTo>
                  <a:lnTo>
                    <a:pt x="9" y="1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14" name="Freeform 1097"/>
            <p:cNvSpPr>
              <a:spLocks/>
            </p:cNvSpPr>
            <p:nvPr/>
          </p:nvSpPr>
          <p:spPr bwMode="auto">
            <a:xfrm>
              <a:off x="1440" y="3316"/>
              <a:ext cx="475" cy="12"/>
            </a:xfrm>
            <a:custGeom>
              <a:avLst/>
              <a:gdLst>
                <a:gd name="T0" fmla="*/ 475 w 475"/>
                <a:gd name="T1" fmla="*/ 12 h 12"/>
                <a:gd name="T2" fmla="*/ 417 w 475"/>
                <a:gd name="T3" fmla="*/ 8 h 12"/>
                <a:gd name="T4" fmla="*/ 373 w 475"/>
                <a:gd name="T5" fmla="*/ 4 h 12"/>
                <a:gd name="T6" fmla="*/ 265 w 475"/>
                <a:gd name="T7" fmla="*/ 0 h 12"/>
                <a:gd name="T8" fmla="*/ 183 w 475"/>
                <a:gd name="T9" fmla="*/ 0 h 12"/>
                <a:gd name="T10" fmla="*/ 81 w 475"/>
                <a:gd name="T11" fmla="*/ 4 h 12"/>
                <a:gd name="T12" fmla="*/ 0 w 475"/>
                <a:gd name="T13" fmla="*/ 12 h 12"/>
                <a:gd name="T14" fmla="*/ 0 60000 65536"/>
                <a:gd name="T15" fmla="*/ 0 60000 65536"/>
                <a:gd name="T16" fmla="*/ 0 60000 65536"/>
                <a:gd name="T17" fmla="*/ 0 60000 65536"/>
                <a:gd name="T18" fmla="*/ 0 60000 65536"/>
                <a:gd name="T19" fmla="*/ 0 60000 65536"/>
                <a:gd name="T20" fmla="*/ 0 60000 65536"/>
                <a:gd name="T21" fmla="*/ 0 w 475"/>
                <a:gd name="T22" fmla="*/ 0 h 12"/>
                <a:gd name="T23" fmla="*/ 475 w 475"/>
                <a:gd name="T24" fmla="*/ 12 h 1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5" h="12">
                  <a:moveTo>
                    <a:pt x="475" y="12"/>
                  </a:moveTo>
                  <a:lnTo>
                    <a:pt x="417" y="8"/>
                  </a:lnTo>
                  <a:lnTo>
                    <a:pt x="373" y="4"/>
                  </a:lnTo>
                  <a:lnTo>
                    <a:pt x="265" y="0"/>
                  </a:lnTo>
                  <a:lnTo>
                    <a:pt x="183" y="0"/>
                  </a:lnTo>
                  <a:lnTo>
                    <a:pt x="81" y="4"/>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15" name="Freeform 1098"/>
            <p:cNvSpPr>
              <a:spLocks/>
            </p:cNvSpPr>
            <p:nvPr/>
          </p:nvSpPr>
          <p:spPr bwMode="auto">
            <a:xfrm>
              <a:off x="1907" y="3091"/>
              <a:ext cx="16" cy="237"/>
            </a:xfrm>
            <a:custGeom>
              <a:avLst/>
              <a:gdLst>
                <a:gd name="T0" fmla="*/ 8 w 16"/>
                <a:gd name="T1" fmla="*/ 237 h 237"/>
                <a:gd name="T2" fmla="*/ 2 w 16"/>
                <a:gd name="T3" fmla="*/ 212 h 237"/>
                <a:gd name="T4" fmla="*/ 0 w 16"/>
                <a:gd name="T5" fmla="*/ 190 h 237"/>
                <a:gd name="T6" fmla="*/ 2 w 16"/>
                <a:gd name="T7" fmla="*/ 156 h 237"/>
                <a:gd name="T8" fmla="*/ 10 w 16"/>
                <a:gd name="T9" fmla="*/ 123 h 237"/>
                <a:gd name="T10" fmla="*/ 16 w 16"/>
                <a:gd name="T11" fmla="*/ 71 h 237"/>
                <a:gd name="T12" fmla="*/ 12 w 16"/>
                <a:gd name="T13" fmla="*/ 31 h 237"/>
                <a:gd name="T14" fmla="*/ 8 w 16"/>
                <a:gd name="T15" fmla="*/ 0 h 23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37"/>
                <a:gd name="T26" fmla="*/ 16 w 16"/>
                <a:gd name="T27" fmla="*/ 237 h 23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37">
                  <a:moveTo>
                    <a:pt x="8" y="237"/>
                  </a:moveTo>
                  <a:lnTo>
                    <a:pt x="2" y="212"/>
                  </a:lnTo>
                  <a:lnTo>
                    <a:pt x="0" y="190"/>
                  </a:lnTo>
                  <a:lnTo>
                    <a:pt x="2" y="156"/>
                  </a:lnTo>
                  <a:lnTo>
                    <a:pt x="10" y="123"/>
                  </a:lnTo>
                  <a:lnTo>
                    <a:pt x="16" y="71"/>
                  </a:lnTo>
                  <a:lnTo>
                    <a:pt x="12" y="31"/>
                  </a:lnTo>
                  <a:lnTo>
                    <a:pt x="8"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16" name="Freeform 1099"/>
            <p:cNvSpPr>
              <a:spLocks/>
            </p:cNvSpPr>
            <p:nvPr/>
          </p:nvSpPr>
          <p:spPr bwMode="auto">
            <a:xfrm>
              <a:off x="1915" y="3191"/>
              <a:ext cx="79" cy="137"/>
            </a:xfrm>
            <a:custGeom>
              <a:avLst/>
              <a:gdLst>
                <a:gd name="T0" fmla="*/ 0 w 79"/>
                <a:gd name="T1" fmla="*/ 137 h 137"/>
                <a:gd name="T2" fmla="*/ 2 w 79"/>
                <a:gd name="T3" fmla="*/ 137 h 137"/>
                <a:gd name="T4" fmla="*/ 2 w 79"/>
                <a:gd name="T5" fmla="*/ 135 h 137"/>
                <a:gd name="T6" fmla="*/ 10 w 79"/>
                <a:gd name="T7" fmla="*/ 110 h 137"/>
                <a:gd name="T8" fmla="*/ 19 w 79"/>
                <a:gd name="T9" fmla="*/ 90 h 137"/>
                <a:gd name="T10" fmla="*/ 33 w 79"/>
                <a:gd name="T11" fmla="*/ 73 h 137"/>
                <a:gd name="T12" fmla="*/ 50 w 79"/>
                <a:gd name="T13" fmla="*/ 58 h 137"/>
                <a:gd name="T14" fmla="*/ 61 w 79"/>
                <a:gd name="T15" fmla="*/ 44 h 137"/>
                <a:gd name="T16" fmla="*/ 73 w 79"/>
                <a:gd name="T17" fmla="*/ 31 h 137"/>
                <a:gd name="T18" fmla="*/ 77 w 79"/>
                <a:gd name="T19" fmla="*/ 14 h 137"/>
                <a:gd name="T20" fmla="*/ 79 w 79"/>
                <a:gd name="T21" fmla="*/ 0 h 13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9"/>
                <a:gd name="T34" fmla="*/ 0 h 137"/>
                <a:gd name="T35" fmla="*/ 79 w 79"/>
                <a:gd name="T36" fmla="*/ 137 h 13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9" h="137">
                  <a:moveTo>
                    <a:pt x="0" y="137"/>
                  </a:moveTo>
                  <a:lnTo>
                    <a:pt x="2" y="137"/>
                  </a:lnTo>
                  <a:lnTo>
                    <a:pt x="2" y="135"/>
                  </a:lnTo>
                  <a:lnTo>
                    <a:pt x="10" y="110"/>
                  </a:lnTo>
                  <a:lnTo>
                    <a:pt x="19" y="90"/>
                  </a:lnTo>
                  <a:lnTo>
                    <a:pt x="33" y="73"/>
                  </a:lnTo>
                  <a:lnTo>
                    <a:pt x="50" y="58"/>
                  </a:lnTo>
                  <a:lnTo>
                    <a:pt x="61" y="44"/>
                  </a:lnTo>
                  <a:lnTo>
                    <a:pt x="73" y="31"/>
                  </a:lnTo>
                  <a:lnTo>
                    <a:pt x="77" y="14"/>
                  </a:lnTo>
                  <a:lnTo>
                    <a:pt x="79"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17" name="Freeform 1100"/>
            <p:cNvSpPr>
              <a:spLocks/>
            </p:cNvSpPr>
            <p:nvPr/>
          </p:nvSpPr>
          <p:spPr bwMode="auto">
            <a:xfrm>
              <a:off x="1988" y="2954"/>
              <a:ext cx="13" cy="237"/>
            </a:xfrm>
            <a:custGeom>
              <a:avLst/>
              <a:gdLst>
                <a:gd name="T0" fmla="*/ 6 w 13"/>
                <a:gd name="T1" fmla="*/ 0 h 237"/>
                <a:gd name="T2" fmla="*/ 0 w 13"/>
                <a:gd name="T3" fmla="*/ 35 h 237"/>
                <a:gd name="T4" fmla="*/ 0 w 13"/>
                <a:gd name="T5" fmla="*/ 62 h 237"/>
                <a:gd name="T6" fmla="*/ 2 w 13"/>
                <a:gd name="T7" fmla="*/ 87 h 237"/>
                <a:gd name="T8" fmla="*/ 10 w 13"/>
                <a:gd name="T9" fmla="*/ 112 h 237"/>
                <a:gd name="T10" fmla="*/ 13 w 13"/>
                <a:gd name="T11" fmla="*/ 152 h 237"/>
                <a:gd name="T12" fmla="*/ 12 w 13"/>
                <a:gd name="T13" fmla="*/ 201 h 237"/>
                <a:gd name="T14" fmla="*/ 10 w 13"/>
                <a:gd name="T15" fmla="*/ 216 h 237"/>
                <a:gd name="T16" fmla="*/ 6 w 13"/>
                <a:gd name="T17" fmla="*/ 237 h 2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
                <a:gd name="T28" fmla="*/ 0 h 237"/>
                <a:gd name="T29" fmla="*/ 13 w 13"/>
                <a:gd name="T30" fmla="*/ 237 h 2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 h="237">
                  <a:moveTo>
                    <a:pt x="6" y="0"/>
                  </a:moveTo>
                  <a:lnTo>
                    <a:pt x="0" y="35"/>
                  </a:lnTo>
                  <a:lnTo>
                    <a:pt x="0" y="62"/>
                  </a:lnTo>
                  <a:lnTo>
                    <a:pt x="2" y="87"/>
                  </a:lnTo>
                  <a:lnTo>
                    <a:pt x="10" y="112"/>
                  </a:lnTo>
                  <a:lnTo>
                    <a:pt x="13" y="152"/>
                  </a:lnTo>
                  <a:lnTo>
                    <a:pt x="12" y="201"/>
                  </a:lnTo>
                  <a:lnTo>
                    <a:pt x="10" y="216"/>
                  </a:lnTo>
                  <a:lnTo>
                    <a:pt x="6" y="2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18" name="Freeform 1101"/>
            <p:cNvSpPr>
              <a:spLocks/>
            </p:cNvSpPr>
            <p:nvPr/>
          </p:nvSpPr>
          <p:spPr bwMode="auto">
            <a:xfrm>
              <a:off x="1915" y="2954"/>
              <a:ext cx="79" cy="137"/>
            </a:xfrm>
            <a:custGeom>
              <a:avLst/>
              <a:gdLst>
                <a:gd name="T0" fmla="*/ 79 w 79"/>
                <a:gd name="T1" fmla="*/ 0 h 137"/>
                <a:gd name="T2" fmla="*/ 67 w 79"/>
                <a:gd name="T3" fmla="*/ 14 h 137"/>
                <a:gd name="T4" fmla="*/ 58 w 79"/>
                <a:gd name="T5" fmla="*/ 25 h 137"/>
                <a:gd name="T6" fmla="*/ 29 w 79"/>
                <a:gd name="T7" fmla="*/ 68 h 137"/>
                <a:gd name="T8" fmla="*/ 10 w 79"/>
                <a:gd name="T9" fmla="*/ 106 h 137"/>
                <a:gd name="T10" fmla="*/ 4 w 79"/>
                <a:gd name="T11" fmla="*/ 124 h 137"/>
                <a:gd name="T12" fmla="*/ 0 w 79"/>
                <a:gd name="T13" fmla="*/ 137 h 137"/>
                <a:gd name="T14" fmla="*/ 0 60000 65536"/>
                <a:gd name="T15" fmla="*/ 0 60000 65536"/>
                <a:gd name="T16" fmla="*/ 0 60000 65536"/>
                <a:gd name="T17" fmla="*/ 0 60000 65536"/>
                <a:gd name="T18" fmla="*/ 0 60000 65536"/>
                <a:gd name="T19" fmla="*/ 0 60000 65536"/>
                <a:gd name="T20" fmla="*/ 0 60000 65536"/>
                <a:gd name="T21" fmla="*/ 0 w 79"/>
                <a:gd name="T22" fmla="*/ 0 h 137"/>
                <a:gd name="T23" fmla="*/ 79 w 79"/>
                <a:gd name="T24" fmla="*/ 137 h 13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9" h="137">
                  <a:moveTo>
                    <a:pt x="79" y="0"/>
                  </a:moveTo>
                  <a:lnTo>
                    <a:pt x="67" y="14"/>
                  </a:lnTo>
                  <a:lnTo>
                    <a:pt x="58" y="25"/>
                  </a:lnTo>
                  <a:lnTo>
                    <a:pt x="29" y="68"/>
                  </a:lnTo>
                  <a:lnTo>
                    <a:pt x="10" y="106"/>
                  </a:lnTo>
                  <a:lnTo>
                    <a:pt x="4" y="124"/>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19" name="Freeform 1102"/>
            <p:cNvSpPr>
              <a:spLocks/>
            </p:cNvSpPr>
            <p:nvPr/>
          </p:nvSpPr>
          <p:spPr bwMode="auto">
            <a:xfrm>
              <a:off x="1434" y="3039"/>
              <a:ext cx="40" cy="289"/>
            </a:xfrm>
            <a:custGeom>
              <a:avLst/>
              <a:gdLst>
                <a:gd name="T0" fmla="*/ 6 w 40"/>
                <a:gd name="T1" fmla="*/ 289 h 289"/>
                <a:gd name="T2" fmla="*/ 6 w 40"/>
                <a:gd name="T3" fmla="*/ 289 h 289"/>
                <a:gd name="T4" fmla="*/ 10 w 40"/>
                <a:gd name="T5" fmla="*/ 256 h 289"/>
                <a:gd name="T6" fmla="*/ 12 w 40"/>
                <a:gd name="T7" fmla="*/ 231 h 289"/>
                <a:gd name="T8" fmla="*/ 10 w 40"/>
                <a:gd name="T9" fmla="*/ 200 h 289"/>
                <a:gd name="T10" fmla="*/ 6 w 40"/>
                <a:gd name="T11" fmla="*/ 177 h 289"/>
                <a:gd name="T12" fmla="*/ 2 w 40"/>
                <a:gd name="T13" fmla="*/ 131 h 289"/>
                <a:gd name="T14" fmla="*/ 0 w 40"/>
                <a:gd name="T15" fmla="*/ 94 h 289"/>
                <a:gd name="T16" fmla="*/ 2 w 40"/>
                <a:gd name="T17" fmla="*/ 69 h 289"/>
                <a:gd name="T18" fmla="*/ 6 w 40"/>
                <a:gd name="T19" fmla="*/ 52 h 289"/>
                <a:gd name="T20" fmla="*/ 40 w 40"/>
                <a:gd name="T21" fmla="*/ 0 h 2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
                <a:gd name="T34" fmla="*/ 0 h 289"/>
                <a:gd name="T35" fmla="*/ 40 w 40"/>
                <a:gd name="T36" fmla="*/ 289 h 28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 h="289">
                  <a:moveTo>
                    <a:pt x="6" y="289"/>
                  </a:moveTo>
                  <a:lnTo>
                    <a:pt x="6" y="289"/>
                  </a:lnTo>
                  <a:lnTo>
                    <a:pt x="10" y="256"/>
                  </a:lnTo>
                  <a:lnTo>
                    <a:pt x="12" y="231"/>
                  </a:lnTo>
                  <a:lnTo>
                    <a:pt x="10" y="200"/>
                  </a:lnTo>
                  <a:lnTo>
                    <a:pt x="6" y="177"/>
                  </a:lnTo>
                  <a:lnTo>
                    <a:pt x="2" y="131"/>
                  </a:lnTo>
                  <a:lnTo>
                    <a:pt x="0" y="94"/>
                  </a:lnTo>
                  <a:lnTo>
                    <a:pt x="2" y="69"/>
                  </a:lnTo>
                  <a:lnTo>
                    <a:pt x="6" y="52"/>
                  </a:lnTo>
                  <a:lnTo>
                    <a:pt x="4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20" name="Freeform 1103"/>
            <p:cNvSpPr>
              <a:spLocks/>
            </p:cNvSpPr>
            <p:nvPr/>
          </p:nvSpPr>
          <p:spPr bwMode="auto">
            <a:xfrm>
              <a:off x="1517" y="2949"/>
              <a:ext cx="192" cy="13"/>
            </a:xfrm>
            <a:custGeom>
              <a:avLst/>
              <a:gdLst>
                <a:gd name="T0" fmla="*/ 0 w 192"/>
                <a:gd name="T1" fmla="*/ 13 h 13"/>
                <a:gd name="T2" fmla="*/ 11 w 192"/>
                <a:gd name="T3" fmla="*/ 7 h 13"/>
                <a:gd name="T4" fmla="*/ 21 w 192"/>
                <a:gd name="T5" fmla="*/ 4 h 13"/>
                <a:gd name="T6" fmla="*/ 38 w 192"/>
                <a:gd name="T7" fmla="*/ 0 h 13"/>
                <a:gd name="T8" fmla="*/ 67 w 192"/>
                <a:gd name="T9" fmla="*/ 0 h 13"/>
                <a:gd name="T10" fmla="*/ 96 w 192"/>
                <a:gd name="T11" fmla="*/ 5 h 13"/>
                <a:gd name="T12" fmla="*/ 117 w 192"/>
                <a:gd name="T13" fmla="*/ 9 h 13"/>
                <a:gd name="T14" fmla="*/ 140 w 192"/>
                <a:gd name="T15" fmla="*/ 13 h 13"/>
                <a:gd name="T16" fmla="*/ 169 w 192"/>
                <a:gd name="T17" fmla="*/ 9 h 13"/>
                <a:gd name="T18" fmla="*/ 192 w 192"/>
                <a:gd name="T19" fmla="*/ 5 h 1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2"/>
                <a:gd name="T31" fmla="*/ 0 h 13"/>
                <a:gd name="T32" fmla="*/ 192 w 192"/>
                <a:gd name="T33" fmla="*/ 13 h 1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2" h="13">
                  <a:moveTo>
                    <a:pt x="0" y="13"/>
                  </a:moveTo>
                  <a:lnTo>
                    <a:pt x="11" y="7"/>
                  </a:lnTo>
                  <a:lnTo>
                    <a:pt x="21" y="4"/>
                  </a:lnTo>
                  <a:lnTo>
                    <a:pt x="38" y="0"/>
                  </a:lnTo>
                  <a:lnTo>
                    <a:pt x="67" y="0"/>
                  </a:lnTo>
                  <a:lnTo>
                    <a:pt x="96" y="5"/>
                  </a:lnTo>
                  <a:lnTo>
                    <a:pt x="117" y="9"/>
                  </a:lnTo>
                  <a:lnTo>
                    <a:pt x="140" y="13"/>
                  </a:lnTo>
                  <a:lnTo>
                    <a:pt x="169" y="9"/>
                  </a:lnTo>
                  <a:lnTo>
                    <a:pt x="192" y="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21" name="Freeform 1104"/>
            <p:cNvSpPr>
              <a:spLocks/>
            </p:cNvSpPr>
            <p:nvPr/>
          </p:nvSpPr>
          <p:spPr bwMode="auto">
            <a:xfrm>
              <a:off x="1850" y="2951"/>
              <a:ext cx="144" cy="7"/>
            </a:xfrm>
            <a:custGeom>
              <a:avLst/>
              <a:gdLst>
                <a:gd name="T0" fmla="*/ 0 w 144"/>
                <a:gd name="T1" fmla="*/ 0 h 7"/>
                <a:gd name="T2" fmla="*/ 23 w 144"/>
                <a:gd name="T3" fmla="*/ 0 h 7"/>
                <a:gd name="T4" fmla="*/ 48 w 144"/>
                <a:gd name="T5" fmla="*/ 3 h 7"/>
                <a:gd name="T6" fmla="*/ 86 w 144"/>
                <a:gd name="T7" fmla="*/ 7 h 7"/>
                <a:gd name="T8" fmla="*/ 119 w 144"/>
                <a:gd name="T9" fmla="*/ 5 h 7"/>
                <a:gd name="T10" fmla="*/ 144 w 144"/>
                <a:gd name="T11" fmla="*/ 3 h 7"/>
                <a:gd name="T12" fmla="*/ 0 60000 65536"/>
                <a:gd name="T13" fmla="*/ 0 60000 65536"/>
                <a:gd name="T14" fmla="*/ 0 60000 65536"/>
                <a:gd name="T15" fmla="*/ 0 60000 65536"/>
                <a:gd name="T16" fmla="*/ 0 60000 65536"/>
                <a:gd name="T17" fmla="*/ 0 60000 65536"/>
                <a:gd name="T18" fmla="*/ 0 w 144"/>
                <a:gd name="T19" fmla="*/ 0 h 7"/>
                <a:gd name="T20" fmla="*/ 144 w 144"/>
                <a:gd name="T21" fmla="*/ 7 h 7"/>
              </a:gdLst>
              <a:ahLst/>
              <a:cxnLst>
                <a:cxn ang="T12">
                  <a:pos x="T0" y="T1"/>
                </a:cxn>
                <a:cxn ang="T13">
                  <a:pos x="T2" y="T3"/>
                </a:cxn>
                <a:cxn ang="T14">
                  <a:pos x="T4" y="T5"/>
                </a:cxn>
                <a:cxn ang="T15">
                  <a:pos x="T6" y="T7"/>
                </a:cxn>
                <a:cxn ang="T16">
                  <a:pos x="T8" y="T9"/>
                </a:cxn>
                <a:cxn ang="T17">
                  <a:pos x="T10" y="T11"/>
                </a:cxn>
              </a:cxnLst>
              <a:rect l="T18" t="T19" r="T20" b="T21"/>
              <a:pathLst>
                <a:path w="144" h="7">
                  <a:moveTo>
                    <a:pt x="0" y="0"/>
                  </a:moveTo>
                  <a:lnTo>
                    <a:pt x="23" y="0"/>
                  </a:lnTo>
                  <a:lnTo>
                    <a:pt x="48" y="3"/>
                  </a:lnTo>
                  <a:lnTo>
                    <a:pt x="86" y="7"/>
                  </a:lnTo>
                  <a:lnTo>
                    <a:pt x="119" y="5"/>
                  </a:lnTo>
                  <a:lnTo>
                    <a:pt x="144" y="3"/>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22" name="Freeform 1105"/>
            <p:cNvSpPr>
              <a:spLocks/>
            </p:cNvSpPr>
            <p:nvPr/>
          </p:nvSpPr>
          <p:spPr bwMode="auto">
            <a:xfrm>
              <a:off x="1440" y="2954"/>
              <a:ext cx="269" cy="143"/>
            </a:xfrm>
            <a:custGeom>
              <a:avLst/>
              <a:gdLst>
                <a:gd name="T0" fmla="*/ 269 w 269"/>
                <a:gd name="T1" fmla="*/ 0 h 143"/>
                <a:gd name="T2" fmla="*/ 254 w 269"/>
                <a:gd name="T3" fmla="*/ 16 h 143"/>
                <a:gd name="T4" fmla="*/ 244 w 269"/>
                <a:gd name="T5" fmla="*/ 29 h 143"/>
                <a:gd name="T6" fmla="*/ 238 w 269"/>
                <a:gd name="T7" fmla="*/ 49 h 143"/>
                <a:gd name="T8" fmla="*/ 233 w 269"/>
                <a:gd name="T9" fmla="*/ 66 h 143"/>
                <a:gd name="T10" fmla="*/ 223 w 269"/>
                <a:gd name="T11" fmla="*/ 93 h 143"/>
                <a:gd name="T12" fmla="*/ 206 w 269"/>
                <a:gd name="T13" fmla="*/ 118 h 143"/>
                <a:gd name="T14" fmla="*/ 188 w 269"/>
                <a:gd name="T15" fmla="*/ 137 h 143"/>
                <a:gd name="T16" fmla="*/ 159 w 269"/>
                <a:gd name="T17" fmla="*/ 131 h 143"/>
                <a:gd name="T18" fmla="*/ 138 w 269"/>
                <a:gd name="T19" fmla="*/ 131 h 143"/>
                <a:gd name="T20" fmla="*/ 115 w 269"/>
                <a:gd name="T21" fmla="*/ 133 h 143"/>
                <a:gd name="T22" fmla="*/ 92 w 269"/>
                <a:gd name="T23" fmla="*/ 137 h 143"/>
                <a:gd name="T24" fmla="*/ 57 w 269"/>
                <a:gd name="T25" fmla="*/ 143 h 143"/>
                <a:gd name="T26" fmla="*/ 25 w 269"/>
                <a:gd name="T27" fmla="*/ 141 h 143"/>
                <a:gd name="T28" fmla="*/ 0 w 269"/>
                <a:gd name="T29" fmla="*/ 137 h 1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69"/>
                <a:gd name="T46" fmla="*/ 0 h 143"/>
                <a:gd name="T47" fmla="*/ 269 w 269"/>
                <a:gd name="T48" fmla="*/ 143 h 1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69" h="143">
                  <a:moveTo>
                    <a:pt x="269" y="0"/>
                  </a:moveTo>
                  <a:lnTo>
                    <a:pt x="254" y="16"/>
                  </a:lnTo>
                  <a:lnTo>
                    <a:pt x="244" y="29"/>
                  </a:lnTo>
                  <a:lnTo>
                    <a:pt x="238" y="49"/>
                  </a:lnTo>
                  <a:lnTo>
                    <a:pt x="233" y="66"/>
                  </a:lnTo>
                  <a:lnTo>
                    <a:pt x="223" y="93"/>
                  </a:lnTo>
                  <a:lnTo>
                    <a:pt x="206" y="118"/>
                  </a:lnTo>
                  <a:lnTo>
                    <a:pt x="188" y="137"/>
                  </a:lnTo>
                  <a:lnTo>
                    <a:pt x="159" y="131"/>
                  </a:lnTo>
                  <a:lnTo>
                    <a:pt x="138" y="131"/>
                  </a:lnTo>
                  <a:lnTo>
                    <a:pt x="115" y="133"/>
                  </a:lnTo>
                  <a:lnTo>
                    <a:pt x="92" y="137"/>
                  </a:lnTo>
                  <a:lnTo>
                    <a:pt x="57" y="143"/>
                  </a:lnTo>
                  <a:lnTo>
                    <a:pt x="25" y="141"/>
                  </a:lnTo>
                  <a:lnTo>
                    <a:pt x="0" y="137"/>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23" name="Freeform 1106"/>
            <p:cNvSpPr>
              <a:spLocks/>
            </p:cNvSpPr>
            <p:nvPr/>
          </p:nvSpPr>
          <p:spPr bwMode="auto">
            <a:xfrm>
              <a:off x="1748" y="3079"/>
              <a:ext cx="167" cy="22"/>
            </a:xfrm>
            <a:custGeom>
              <a:avLst/>
              <a:gdLst>
                <a:gd name="T0" fmla="*/ 167 w 167"/>
                <a:gd name="T1" fmla="*/ 12 h 22"/>
                <a:gd name="T2" fmla="*/ 165 w 167"/>
                <a:gd name="T3" fmla="*/ 12 h 22"/>
                <a:gd name="T4" fmla="*/ 165 w 167"/>
                <a:gd name="T5" fmla="*/ 12 h 22"/>
                <a:gd name="T6" fmla="*/ 140 w 167"/>
                <a:gd name="T7" fmla="*/ 4 h 22"/>
                <a:gd name="T8" fmla="*/ 123 w 167"/>
                <a:gd name="T9" fmla="*/ 0 h 22"/>
                <a:gd name="T10" fmla="*/ 100 w 167"/>
                <a:gd name="T11" fmla="*/ 6 h 22"/>
                <a:gd name="T12" fmla="*/ 78 w 167"/>
                <a:gd name="T13" fmla="*/ 14 h 22"/>
                <a:gd name="T14" fmla="*/ 61 w 167"/>
                <a:gd name="T15" fmla="*/ 20 h 22"/>
                <a:gd name="T16" fmla="*/ 46 w 167"/>
                <a:gd name="T17" fmla="*/ 22 h 22"/>
                <a:gd name="T18" fmla="*/ 19 w 167"/>
                <a:gd name="T19" fmla="*/ 18 h 22"/>
                <a:gd name="T20" fmla="*/ 0 w 167"/>
                <a:gd name="T21" fmla="*/ 12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7"/>
                <a:gd name="T34" fmla="*/ 0 h 22"/>
                <a:gd name="T35" fmla="*/ 167 w 167"/>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7" h="22">
                  <a:moveTo>
                    <a:pt x="167" y="12"/>
                  </a:moveTo>
                  <a:lnTo>
                    <a:pt x="165" y="12"/>
                  </a:lnTo>
                  <a:lnTo>
                    <a:pt x="140" y="4"/>
                  </a:lnTo>
                  <a:lnTo>
                    <a:pt x="123" y="0"/>
                  </a:lnTo>
                  <a:lnTo>
                    <a:pt x="100" y="6"/>
                  </a:lnTo>
                  <a:lnTo>
                    <a:pt x="78" y="14"/>
                  </a:lnTo>
                  <a:lnTo>
                    <a:pt x="61" y="20"/>
                  </a:lnTo>
                  <a:lnTo>
                    <a:pt x="46" y="22"/>
                  </a:lnTo>
                  <a:lnTo>
                    <a:pt x="19" y="18"/>
                  </a:lnTo>
                  <a:lnTo>
                    <a:pt x="0" y="1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24" name="Freeform 1107"/>
            <p:cNvSpPr>
              <a:spLocks/>
            </p:cNvSpPr>
            <p:nvPr/>
          </p:nvSpPr>
          <p:spPr bwMode="auto">
            <a:xfrm>
              <a:off x="1628" y="2954"/>
              <a:ext cx="120" cy="197"/>
            </a:xfrm>
            <a:custGeom>
              <a:avLst/>
              <a:gdLst>
                <a:gd name="T0" fmla="*/ 81 w 120"/>
                <a:gd name="T1" fmla="*/ 0 h 197"/>
                <a:gd name="T2" fmla="*/ 83 w 120"/>
                <a:gd name="T3" fmla="*/ 12 h 197"/>
                <a:gd name="T4" fmla="*/ 83 w 120"/>
                <a:gd name="T5" fmla="*/ 24 h 197"/>
                <a:gd name="T6" fmla="*/ 81 w 120"/>
                <a:gd name="T7" fmla="*/ 43 h 197"/>
                <a:gd name="T8" fmla="*/ 81 w 120"/>
                <a:gd name="T9" fmla="*/ 58 h 197"/>
                <a:gd name="T10" fmla="*/ 70 w 120"/>
                <a:gd name="T11" fmla="*/ 66 h 197"/>
                <a:gd name="T12" fmla="*/ 66 w 120"/>
                <a:gd name="T13" fmla="*/ 75 h 197"/>
                <a:gd name="T14" fmla="*/ 60 w 120"/>
                <a:gd name="T15" fmla="*/ 93 h 197"/>
                <a:gd name="T16" fmla="*/ 56 w 120"/>
                <a:gd name="T17" fmla="*/ 106 h 197"/>
                <a:gd name="T18" fmla="*/ 46 w 120"/>
                <a:gd name="T19" fmla="*/ 125 h 197"/>
                <a:gd name="T20" fmla="*/ 39 w 120"/>
                <a:gd name="T21" fmla="*/ 143 h 197"/>
                <a:gd name="T22" fmla="*/ 20 w 120"/>
                <a:gd name="T23" fmla="*/ 174 h 197"/>
                <a:gd name="T24" fmla="*/ 0 w 120"/>
                <a:gd name="T25" fmla="*/ 195 h 197"/>
                <a:gd name="T26" fmla="*/ 21 w 120"/>
                <a:gd name="T27" fmla="*/ 197 h 197"/>
                <a:gd name="T28" fmla="*/ 41 w 120"/>
                <a:gd name="T29" fmla="*/ 197 h 197"/>
                <a:gd name="T30" fmla="*/ 98 w 120"/>
                <a:gd name="T31" fmla="*/ 197 h 197"/>
                <a:gd name="T32" fmla="*/ 110 w 120"/>
                <a:gd name="T33" fmla="*/ 197 h 197"/>
                <a:gd name="T34" fmla="*/ 120 w 120"/>
                <a:gd name="T35" fmla="*/ 195 h 1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20"/>
                <a:gd name="T55" fmla="*/ 0 h 197"/>
                <a:gd name="T56" fmla="*/ 120 w 120"/>
                <a:gd name="T57" fmla="*/ 197 h 1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20" h="197">
                  <a:moveTo>
                    <a:pt x="81" y="0"/>
                  </a:moveTo>
                  <a:lnTo>
                    <a:pt x="83" y="12"/>
                  </a:lnTo>
                  <a:lnTo>
                    <a:pt x="83" y="24"/>
                  </a:lnTo>
                  <a:lnTo>
                    <a:pt x="81" y="43"/>
                  </a:lnTo>
                  <a:lnTo>
                    <a:pt x="81" y="58"/>
                  </a:lnTo>
                  <a:lnTo>
                    <a:pt x="70" y="66"/>
                  </a:lnTo>
                  <a:lnTo>
                    <a:pt x="66" y="75"/>
                  </a:lnTo>
                  <a:lnTo>
                    <a:pt x="60" y="93"/>
                  </a:lnTo>
                  <a:lnTo>
                    <a:pt x="56" y="106"/>
                  </a:lnTo>
                  <a:lnTo>
                    <a:pt x="46" y="125"/>
                  </a:lnTo>
                  <a:lnTo>
                    <a:pt x="39" y="143"/>
                  </a:lnTo>
                  <a:lnTo>
                    <a:pt x="20" y="174"/>
                  </a:lnTo>
                  <a:lnTo>
                    <a:pt x="0" y="195"/>
                  </a:lnTo>
                  <a:lnTo>
                    <a:pt x="21" y="197"/>
                  </a:lnTo>
                  <a:lnTo>
                    <a:pt x="41" y="197"/>
                  </a:lnTo>
                  <a:lnTo>
                    <a:pt x="98" y="197"/>
                  </a:lnTo>
                  <a:lnTo>
                    <a:pt x="110" y="197"/>
                  </a:lnTo>
                  <a:lnTo>
                    <a:pt x="120" y="19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25" name="Freeform 1108"/>
            <p:cNvSpPr>
              <a:spLocks/>
            </p:cNvSpPr>
            <p:nvPr/>
          </p:nvSpPr>
          <p:spPr bwMode="auto">
            <a:xfrm>
              <a:off x="1709" y="3012"/>
              <a:ext cx="85" cy="4"/>
            </a:xfrm>
            <a:custGeom>
              <a:avLst/>
              <a:gdLst>
                <a:gd name="T0" fmla="*/ 0 w 85"/>
                <a:gd name="T1" fmla="*/ 0 h 4"/>
                <a:gd name="T2" fmla="*/ 12 w 85"/>
                <a:gd name="T3" fmla="*/ 2 h 4"/>
                <a:gd name="T4" fmla="*/ 23 w 85"/>
                <a:gd name="T5" fmla="*/ 2 h 4"/>
                <a:gd name="T6" fmla="*/ 44 w 85"/>
                <a:gd name="T7" fmla="*/ 4 h 4"/>
                <a:gd name="T8" fmla="*/ 60 w 85"/>
                <a:gd name="T9" fmla="*/ 2 h 4"/>
                <a:gd name="T10" fmla="*/ 75 w 85"/>
                <a:gd name="T11" fmla="*/ 0 h 4"/>
                <a:gd name="T12" fmla="*/ 85 w 85"/>
                <a:gd name="T13" fmla="*/ 0 h 4"/>
                <a:gd name="T14" fmla="*/ 0 60000 65536"/>
                <a:gd name="T15" fmla="*/ 0 60000 65536"/>
                <a:gd name="T16" fmla="*/ 0 60000 65536"/>
                <a:gd name="T17" fmla="*/ 0 60000 65536"/>
                <a:gd name="T18" fmla="*/ 0 60000 65536"/>
                <a:gd name="T19" fmla="*/ 0 60000 65536"/>
                <a:gd name="T20" fmla="*/ 0 60000 65536"/>
                <a:gd name="T21" fmla="*/ 0 w 85"/>
                <a:gd name="T22" fmla="*/ 0 h 4"/>
                <a:gd name="T23" fmla="*/ 85 w 85"/>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4">
                  <a:moveTo>
                    <a:pt x="0" y="0"/>
                  </a:moveTo>
                  <a:lnTo>
                    <a:pt x="12" y="2"/>
                  </a:lnTo>
                  <a:lnTo>
                    <a:pt x="23" y="2"/>
                  </a:lnTo>
                  <a:lnTo>
                    <a:pt x="44" y="4"/>
                  </a:lnTo>
                  <a:lnTo>
                    <a:pt x="60" y="2"/>
                  </a:lnTo>
                  <a:lnTo>
                    <a:pt x="75" y="0"/>
                  </a:lnTo>
                  <a:lnTo>
                    <a:pt x="85"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26" name="Freeform 1109"/>
            <p:cNvSpPr>
              <a:spLocks/>
            </p:cNvSpPr>
            <p:nvPr/>
          </p:nvSpPr>
          <p:spPr bwMode="auto">
            <a:xfrm>
              <a:off x="1628" y="3091"/>
              <a:ext cx="2" cy="58"/>
            </a:xfrm>
            <a:custGeom>
              <a:avLst/>
              <a:gdLst>
                <a:gd name="T0" fmla="*/ 0 w 2"/>
                <a:gd name="T1" fmla="*/ 0 h 58"/>
                <a:gd name="T2" fmla="*/ 2 w 2"/>
                <a:gd name="T3" fmla="*/ 12 h 58"/>
                <a:gd name="T4" fmla="*/ 2 w 2"/>
                <a:gd name="T5" fmla="*/ 19 h 58"/>
                <a:gd name="T6" fmla="*/ 2 w 2"/>
                <a:gd name="T7" fmla="*/ 40 h 58"/>
                <a:gd name="T8" fmla="*/ 0 w 2"/>
                <a:gd name="T9" fmla="*/ 58 h 58"/>
                <a:gd name="T10" fmla="*/ 0 60000 65536"/>
                <a:gd name="T11" fmla="*/ 0 60000 65536"/>
                <a:gd name="T12" fmla="*/ 0 60000 65536"/>
                <a:gd name="T13" fmla="*/ 0 60000 65536"/>
                <a:gd name="T14" fmla="*/ 0 60000 65536"/>
                <a:gd name="T15" fmla="*/ 0 w 2"/>
                <a:gd name="T16" fmla="*/ 0 h 58"/>
                <a:gd name="T17" fmla="*/ 2 w 2"/>
                <a:gd name="T18" fmla="*/ 58 h 58"/>
              </a:gdLst>
              <a:ahLst/>
              <a:cxnLst>
                <a:cxn ang="T10">
                  <a:pos x="T0" y="T1"/>
                </a:cxn>
                <a:cxn ang="T11">
                  <a:pos x="T2" y="T3"/>
                </a:cxn>
                <a:cxn ang="T12">
                  <a:pos x="T4" y="T5"/>
                </a:cxn>
                <a:cxn ang="T13">
                  <a:pos x="T6" y="T7"/>
                </a:cxn>
                <a:cxn ang="T14">
                  <a:pos x="T8" y="T9"/>
                </a:cxn>
              </a:cxnLst>
              <a:rect l="T15" t="T16" r="T17" b="T18"/>
              <a:pathLst>
                <a:path w="2" h="58">
                  <a:moveTo>
                    <a:pt x="0" y="0"/>
                  </a:moveTo>
                  <a:lnTo>
                    <a:pt x="2" y="12"/>
                  </a:lnTo>
                  <a:lnTo>
                    <a:pt x="2" y="19"/>
                  </a:lnTo>
                  <a:lnTo>
                    <a:pt x="2" y="40"/>
                  </a:lnTo>
                  <a:lnTo>
                    <a:pt x="0"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27" name="Freeform 1110"/>
            <p:cNvSpPr>
              <a:spLocks/>
            </p:cNvSpPr>
            <p:nvPr/>
          </p:nvSpPr>
          <p:spPr bwMode="auto">
            <a:xfrm>
              <a:off x="1744" y="3091"/>
              <a:ext cx="4" cy="58"/>
            </a:xfrm>
            <a:custGeom>
              <a:avLst/>
              <a:gdLst>
                <a:gd name="T0" fmla="*/ 4 w 4"/>
                <a:gd name="T1" fmla="*/ 0 h 58"/>
                <a:gd name="T2" fmla="*/ 0 w 4"/>
                <a:gd name="T3" fmla="*/ 15 h 58"/>
                <a:gd name="T4" fmla="*/ 0 w 4"/>
                <a:gd name="T5" fmla="*/ 29 h 58"/>
                <a:gd name="T6" fmla="*/ 0 w 4"/>
                <a:gd name="T7" fmla="*/ 44 h 58"/>
                <a:gd name="T8" fmla="*/ 4 w 4"/>
                <a:gd name="T9" fmla="*/ 58 h 58"/>
                <a:gd name="T10" fmla="*/ 0 60000 65536"/>
                <a:gd name="T11" fmla="*/ 0 60000 65536"/>
                <a:gd name="T12" fmla="*/ 0 60000 65536"/>
                <a:gd name="T13" fmla="*/ 0 60000 65536"/>
                <a:gd name="T14" fmla="*/ 0 60000 65536"/>
                <a:gd name="T15" fmla="*/ 0 w 4"/>
                <a:gd name="T16" fmla="*/ 0 h 58"/>
                <a:gd name="T17" fmla="*/ 4 w 4"/>
                <a:gd name="T18" fmla="*/ 58 h 58"/>
              </a:gdLst>
              <a:ahLst/>
              <a:cxnLst>
                <a:cxn ang="T10">
                  <a:pos x="T0" y="T1"/>
                </a:cxn>
                <a:cxn ang="T11">
                  <a:pos x="T2" y="T3"/>
                </a:cxn>
                <a:cxn ang="T12">
                  <a:pos x="T4" y="T5"/>
                </a:cxn>
                <a:cxn ang="T13">
                  <a:pos x="T6" y="T7"/>
                </a:cxn>
                <a:cxn ang="T14">
                  <a:pos x="T8" y="T9"/>
                </a:cxn>
              </a:cxnLst>
              <a:rect l="T15" t="T16" r="T17" b="T18"/>
              <a:pathLst>
                <a:path w="4" h="58">
                  <a:moveTo>
                    <a:pt x="4" y="0"/>
                  </a:moveTo>
                  <a:lnTo>
                    <a:pt x="0" y="15"/>
                  </a:lnTo>
                  <a:lnTo>
                    <a:pt x="0" y="29"/>
                  </a:lnTo>
                  <a:lnTo>
                    <a:pt x="0" y="44"/>
                  </a:lnTo>
                  <a:lnTo>
                    <a:pt x="4" y="5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28" name="Freeform 1111"/>
            <p:cNvSpPr>
              <a:spLocks/>
            </p:cNvSpPr>
            <p:nvPr/>
          </p:nvSpPr>
          <p:spPr bwMode="auto">
            <a:xfrm>
              <a:off x="1748" y="3016"/>
              <a:ext cx="46" cy="75"/>
            </a:xfrm>
            <a:custGeom>
              <a:avLst/>
              <a:gdLst>
                <a:gd name="T0" fmla="*/ 46 w 46"/>
                <a:gd name="T1" fmla="*/ 0 h 75"/>
                <a:gd name="T2" fmla="*/ 32 w 46"/>
                <a:gd name="T3" fmla="*/ 27 h 75"/>
                <a:gd name="T4" fmla="*/ 25 w 46"/>
                <a:gd name="T5" fmla="*/ 48 h 75"/>
                <a:gd name="T6" fmla="*/ 17 w 46"/>
                <a:gd name="T7" fmla="*/ 54 h 75"/>
                <a:gd name="T8" fmla="*/ 1 w 46"/>
                <a:gd name="T9" fmla="*/ 67 h 75"/>
                <a:gd name="T10" fmla="*/ 0 w 46"/>
                <a:gd name="T11" fmla="*/ 75 h 75"/>
                <a:gd name="T12" fmla="*/ 0 60000 65536"/>
                <a:gd name="T13" fmla="*/ 0 60000 65536"/>
                <a:gd name="T14" fmla="*/ 0 60000 65536"/>
                <a:gd name="T15" fmla="*/ 0 60000 65536"/>
                <a:gd name="T16" fmla="*/ 0 60000 65536"/>
                <a:gd name="T17" fmla="*/ 0 60000 65536"/>
                <a:gd name="T18" fmla="*/ 0 w 46"/>
                <a:gd name="T19" fmla="*/ 0 h 75"/>
                <a:gd name="T20" fmla="*/ 46 w 46"/>
                <a:gd name="T21" fmla="*/ 75 h 75"/>
              </a:gdLst>
              <a:ahLst/>
              <a:cxnLst>
                <a:cxn ang="T12">
                  <a:pos x="T0" y="T1"/>
                </a:cxn>
                <a:cxn ang="T13">
                  <a:pos x="T2" y="T3"/>
                </a:cxn>
                <a:cxn ang="T14">
                  <a:pos x="T4" y="T5"/>
                </a:cxn>
                <a:cxn ang="T15">
                  <a:pos x="T6" y="T7"/>
                </a:cxn>
                <a:cxn ang="T16">
                  <a:pos x="T8" y="T9"/>
                </a:cxn>
                <a:cxn ang="T17">
                  <a:pos x="T10" y="T11"/>
                </a:cxn>
              </a:cxnLst>
              <a:rect l="T18" t="T19" r="T20" b="T21"/>
              <a:pathLst>
                <a:path w="46" h="75">
                  <a:moveTo>
                    <a:pt x="46" y="0"/>
                  </a:moveTo>
                  <a:lnTo>
                    <a:pt x="32" y="27"/>
                  </a:lnTo>
                  <a:lnTo>
                    <a:pt x="25" y="48"/>
                  </a:lnTo>
                  <a:lnTo>
                    <a:pt x="17" y="54"/>
                  </a:lnTo>
                  <a:lnTo>
                    <a:pt x="1" y="67"/>
                  </a:lnTo>
                  <a:lnTo>
                    <a:pt x="0" y="7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29" name="Freeform 1112"/>
            <p:cNvSpPr>
              <a:spLocks/>
            </p:cNvSpPr>
            <p:nvPr/>
          </p:nvSpPr>
          <p:spPr bwMode="auto">
            <a:xfrm>
              <a:off x="1505" y="3133"/>
              <a:ext cx="56" cy="62"/>
            </a:xfrm>
            <a:custGeom>
              <a:avLst/>
              <a:gdLst>
                <a:gd name="T0" fmla="*/ 52 w 56"/>
                <a:gd name="T1" fmla="*/ 45 h 62"/>
                <a:gd name="T2" fmla="*/ 48 w 56"/>
                <a:gd name="T3" fmla="*/ 54 h 62"/>
                <a:gd name="T4" fmla="*/ 43 w 56"/>
                <a:gd name="T5" fmla="*/ 60 h 62"/>
                <a:gd name="T6" fmla="*/ 27 w 56"/>
                <a:gd name="T7" fmla="*/ 62 h 62"/>
                <a:gd name="T8" fmla="*/ 16 w 56"/>
                <a:gd name="T9" fmla="*/ 58 h 62"/>
                <a:gd name="T10" fmla="*/ 6 w 56"/>
                <a:gd name="T11" fmla="*/ 47 h 62"/>
                <a:gd name="T12" fmla="*/ 2 w 56"/>
                <a:gd name="T13" fmla="*/ 33 h 62"/>
                <a:gd name="T14" fmla="*/ 0 w 56"/>
                <a:gd name="T15" fmla="*/ 20 h 62"/>
                <a:gd name="T16" fmla="*/ 4 w 56"/>
                <a:gd name="T17" fmla="*/ 8 h 62"/>
                <a:gd name="T18" fmla="*/ 16 w 56"/>
                <a:gd name="T19" fmla="*/ 2 h 62"/>
                <a:gd name="T20" fmla="*/ 27 w 56"/>
                <a:gd name="T21" fmla="*/ 0 h 62"/>
                <a:gd name="T22" fmla="*/ 43 w 56"/>
                <a:gd name="T23" fmla="*/ 0 h 62"/>
                <a:gd name="T24" fmla="*/ 52 w 56"/>
                <a:gd name="T25" fmla="*/ 6 h 62"/>
                <a:gd name="T26" fmla="*/ 56 w 56"/>
                <a:gd name="T27" fmla="*/ 18 h 62"/>
                <a:gd name="T28" fmla="*/ 56 w 56"/>
                <a:gd name="T29" fmla="*/ 29 h 62"/>
                <a:gd name="T30" fmla="*/ 54 w 56"/>
                <a:gd name="T31" fmla="*/ 41 h 62"/>
                <a:gd name="T32" fmla="*/ 54 w 56"/>
                <a:gd name="T33" fmla="*/ 45 h 62"/>
                <a:gd name="T34" fmla="*/ 52 w 56"/>
                <a:gd name="T35" fmla="*/ 48 h 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62"/>
                <a:gd name="T56" fmla="*/ 56 w 56"/>
                <a:gd name="T57" fmla="*/ 62 h 6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62">
                  <a:moveTo>
                    <a:pt x="52" y="45"/>
                  </a:moveTo>
                  <a:lnTo>
                    <a:pt x="48" y="54"/>
                  </a:lnTo>
                  <a:lnTo>
                    <a:pt x="43" y="60"/>
                  </a:lnTo>
                  <a:lnTo>
                    <a:pt x="27" y="62"/>
                  </a:lnTo>
                  <a:lnTo>
                    <a:pt x="16" y="58"/>
                  </a:lnTo>
                  <a:lnTo>
                    <a:pt x="6" y="47"/>
                  </a:lnTo>
                  <a:lnTo>
                    <a:pt x="2" y="33"/>
                  </a:lnTo>
                  <a:lnTo>
                    <a:pt x="0" y="20"/>
                  </a:lnTo>
                  <a:lnTo>
                    <a:pt x="4" y="8"/>
                  </a:lnTo>
                  <a:lnTo>
                    <a:pt x="16" y="2"/>
                  </a:lnTo>
                  <a:lnTo>
                    <a:pt x="27" y="0"/>
                  </a:lnTo>
                  <a:lnTo>
                    <a:pt x="43" y="0"/>
                  </a:lnTo>
                  <a:lnTo>
                    <a:pt x="52" y="6"/>
                  </a:lnTo>
                  <a:lnTo>
                    <a:pt x="56" y="18"/>
                  </a:lnTo>
                  <a:lnTo>
                    <a:pt x="56" y="29"/>
                  </a:lnTo>
                  <a:lnTo>
                    <a:pt x="54" y="41"/>
                  </a:lnTo>
                  <a:lnTo>
                    <a:pt x="54" y="45"/>
                  </a:lnTo>
                  <a:lnTo>
                    <a:pt x="52" y="48"/>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30" name="Freeform 1113"/>
            <p:cNvSpPr>
              <a:spLocks/>
            </p:cNvSpPr>
            <p:nvPr/>
          </p:nvSpPr>
          <p:spPr bwMode="auto">
            <a:xfrm>
              <a:off x="1501" y="3239"/>
              <a:ext cx="64" cy="62"/>
            </a:xfrm>
            <a:custGeom>
              <a:avLst/>
              <a:gdLst>
                <a:gd name="T0" fmla="*/ 31 w 64"/>
                <a:gd name="T1" fmla="*/ 62 h 62"/>
                <a:gd name="T2" fmla="*/ 39 w 64"/>
                <a:gd name="T3" fmla="*/ 62 h 62"/>
                <a:gd name="T4" fmla="*/ 43 w 64"/>
                <a:gd name="T5" fmla="*/ 60 h 62"/>
                <a:gd name="T6" fmla="*/ 52 w 64"/>
                <a:gd name="T7" fmla="*/ 52 h 62"/>
                <a:gd name="T8" fmla="*/ 58 w 64"/>
                <a:gd name="T9" fmla="*/ 44 h 62"/>
                <a:gd name="T10" fmla="*/ 64 w 64"/>
                <a:gd name="T11" fmla="*/ 31 h 62"/>
                <a:gd name="T12" fmla="*/ 64 w 64"/>
                <a:gd name="T13" fmla="*/ 19 h 62"/>
                <a:gd name="T14" fmla="*/ 54 w 64"/>
                <a:gd name="T15" fmla="*/ 6 h 62"/>
                <a:gd name="T16" fmla="*/ 43 w 64"/>
                <a:gd name="T17" fmla="*/ 0 h 62"/>
                <a:gd name="T18" fmla="*/ 31 w 64"/>
                <a:gd name="T19" fmla="*/ 0 h 62"/>
                <a:gd name="T20" fmla="*/ 20 w 64"/>
                <a:gd name="T21" fmla="*/ 6 h 62"/>
                <a:gd name="T22" fmla="*/ 8 w 64"/>
                <a:gd name="T23" fmla="*/ 14 h 62"/>
                <a:gd name="T24" fmla="*/ 0 w 64"/>
                <a:gd name="T25" fmla="*/ 23 h 62"/>
                <a:gd name="T26" fmla="*/ 0 w 64"/>
                <a:gd name="T27" fmla="*/ 37 h 62"/>
                <a:gd name="T28" fmla="*/ 4 w 64"/>
                <a:gd name="T29" fmla="*/ 46 h 62"/>
                <a:gd name="T30" fmla="*/ 14 w 64"/>
                <a:gd name="T31" fmla="*/ 52 h 62"/>
                <a:gd name="T32" fmla="*/ 21 w 64"/>
                <a:gd name="T33" fmla="*/ 56 h 62"/>
                <a:gd name="T34" fmla="*/ 25 w 64"/>
                <a:gd name="T35" fmla="*/ 60 h 62"/>
                <a:gd name="T36" fmla="*/ 31 w 64"/>
                <a:gd name="T37" fmla="*/ 62 h 6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4"/>
                <a:gd name="T58" fmla="*/ 0 h 62"/>
                <a:gd name="T59" fmla="*/ 64 w 64"/>
                <a:gd name="T60" fmla="*/ 62 h 6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4" h="62">
                  <a:moveTo>
                    <a:pt x="31" y="62"/>
                  </a:moveTo>
                  <a:lnTo>
                    <a:pt x="39" y="62"/>
                  </a:lnTo>
                  <a:lnTo>
                    <a:pt x="43" y="60"/>
                  </a:lnTo>
                  <a:lnTo>
                    <a:pt x="52" y="52"/>
                  </a:lnTo>
                  <a:lnTo>
                    <a:pt x="58" y="44"/>
                  </a:lnTo>
                  <a:lnTo>
                    <a:pt x="64" y="31"/>
                  </a:lnTo>
                  <a:lnTo>
                    <a:pt x="64" y="19"/>
                  </a:lnTo>
                  <a:lnTo>
                    <a:pt x="54" y="6"/>
                  </a:lnTo>
                  <a:lnTo>
                    <a:pt x="43" y="0"/>
                  </a:lnTo>
                  <a:lnTo>
                    <a:pt x="31" y="0"/>
                  </a:lnTo>
                  <a:lnTo>
                    <a:pt x="20" y="6"/>
                  </a:lnTo>
                  <a:lnTo>
                    <a:pt x="8" y="14"/>
                  </a:lnTo>
                  <a:lnTo>
                    <a:pt x="0" y="23"/>
                  </a:lnTo>
                  <a:lnTo>
                    <a:pt x="0" y="37"/>
                  </a:lnTo>
                  <a:lnTo>
                    <a:pt x="4" y="46"/>
                  </a:lnTo>
                  <a:lnTo>
                    <a:pt x="14" y="52"/>
                  </a:lnTo>
                  <a:lnTo>
                    <a:pt x="21" y="56"/>
                  </a:lnTo>
                  <a:lnTo>
                    <a:pt x="25" y="60"/>
                  </a:lnTo>
                  <a:lnTo>
                    <a:pt x="31" y="62"/>
                  </a:lnTo>
                  <a:close/>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31" name="Freeform 1114"/>
            <p:cNvSpPr>
              <a:spLocks/>
            </p:cNvSpPr>
            <p:nvPr/>
          </p:nvSpPr>
          <p:spPr bwMode="auto">
            <a:xfrm>
              <a:off x="1242" y="3210"/>
              <a:ext cx="125" cy="6"/>
            </a:xfrm>
            <a:custGeom>
              <a:avLst/>
              <a:gdLst>
                <a:gd name="T0" fmla="*/ 125 w 125"/>
                <a:gd name="T1" fmla="*/ 0 h 6"/>
                <a:gd name="T2" fmla="*/ 113 w 125"/>
                <a:gd name="T3" fmla="*/ 0 h 6"/>
                <a:gd name="T4" fmla="*/ 105 w 125"/>
                <a:gd name="T5" fmla="*/ 2 h 6"/>
                <a:gd name="T6" fmla="*/ 98 w 125"/>
                <a:gd name="T7" fmla="*/ 4 h 6"/>
                <a:gd name="T8" fmla="*/ 92 w 125"/>
                <a:gd name="T9" fmla="*/ 6 h 6"/>
                <a:gd name="T10" fmla="*/ 75 w 125"/>
                <a:gd name="T11" fmla="*/ 4 h 6"/>
                <a:gd name="T12" fmla="*/ 59 w 125"/>
                <a:gd name="T13" fmla="*/ 4 h 6"/>
                <a:gd name="T14" fmla="*/ 27 w 125"/>
                <a:gd name="T15" fmla="*/ 2 h 6"/>
                <a:gd name="T16" fmla="*/ 0 w 125"/>
                <a:gd name="T17" fmla="*/ 6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6"/>
                <a:gd name="T29" fmla="*/ 125 w 125"/>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6">
                  <a:moveTo>
                    <a:pt x="125" y="0"/>
                  </a:moveTo>
                  <a:lnTo>
                    <a:pt x="113" y="0"/>
                  </a:lnTo>
                  <a:lnTo>
                    <a:pt x="105" y="2"/>
                  </a:lnTo>
                  <a:lnTo>
                    <a:pt x="98" y="4"/>
                  </a:lnTo>
                  <a:lnTo>
                    <a:pt x="92" y="6"/>
                  </a:lnTo>
                  <a:lnTo>
                    <a:pt x="75" y="4"/>
                  </a:lnTo>
                  <a:lnTo>
                    <a:pt x="59" y="4"/>
                  </a:lnTo>
                  <a:lnTo>
                    <a:pt x="27" y="2"/>
                  </a:lnTo>
                  <a:lnTo>
                    <a:pt x="0" y="6"/>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32" name="Freeform 1115"/>
            <p:cNvSpPr>
              <a:spLocks/>
            </p:cNvSpPr>
            <p:nvPr/>
          </p:nvSpPr>
          <p:spPr bwMode="auto">
            <a:xfrm>
              <a:off x="1347" y="3070"/>
              <a:ext cx="41" cy="11"/>
            </a:xfrm>
            <a:custGeom>
              <a:avLst/>
              <a:gdLst>
                <a:gd name="T0" fmla="*/ 41 w 41"/>
                <a:gd name="T1" fmla="*/ 0 h 11"/>
                <a:gd name="T2" fmla="*/ 33 w 41"/>
                <a:gd name="T3" fmla="*/ 6 h 11"/>
                <a:gd name="T4" fmla="*/ 27 w 41"/>
                <a:gd name="T5" fmla="*/ 8 h 11"/>
                <a:gd name="T6" fmla="*/ 12 w 41"/>
                <a:gd name="T7" fmla="*/ 11 h 11"/>
                <a:gd name="T8" fmla="*/ 0 w 41"/>
                <a:gd name="T9" fmla="*/ 9 h 11"/>
                <a:gd name="T10" fmla="*/ 0 60000 65536"/>
                <a:gd name="T11" fmla="*/ 0 60000 65536"/>
                <a:gd name="T12" fmla="*/ 0 60000 65536"/>
                <a:gd name="T13" fmla="*/ 0 60000 65536"/>
                <a:gd name="T14" fmla="*/ 0 60000 65536"/>
                <a:gd name="T15" fmla="*/ 0 w 41"/>
                <a:gd name="T16" fmla="*/ 0 h 11"/>
                <a:gd name="T17" fmla="*/ 41 w 41"/>
                <a:gd name="T18" fmla="*/ 11 h 11"/>
              </a:gdLst>
              <a:ahLst/>
              <a:cxnLst>
                <a:cxn ang="T10">
                  <a:pos x="T0" y="T1"/>
                </a:cxn>
                <a:cxn ang="T11">
                  <a:pos x="T2" y="T3"/>
                </a:cxn>
                <a:cxn ang="T12">
                  <a:pos x="T4" y="T5"/>
                </a:cxn>
                <a:cxn ang="T13">
                  <a:pos x="T6" y="T7"/>
                </a:cxn>
                <a:cxn ang="T14">
                  <a:pos x="T8" y="T9"/>
                </a:cxn>
              </a:cxnLst>
              <a:rect l="T15" t="T16" r="T17" b="T18"/>
              <a:pathLst>
                <a:path w="41" h="11">
                  <a:moveTo>
                    <a:pt x="41" y="0"/>
                  </a:moveTo>
                  <a:lnTo>
                    <a:pt x="33" y="6"/>
                  </a:lnTo>
                  <a:lnTo>
                    <a:pt x="27" y="8"/>
                  </a:lnTo>
                  <a:lnTo>
                    <a:pt x="12" y="11"/>
                  </a:lnTo>
                  <a:lnTo>
                    <a:pt x="0" y="9"/>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33" name="Freeform 1116"/>
            <p:cNvSpPr>
              <a:spLocks/>
            </p:cNvSpPr>
            <p:nvPr/>
          </p:nvSpPr>
          <p:spPr bwMode="auto">
            <a:xfrm>
              <a:off x="1242" y="3066"/>
              <a:ext cx="65" cy="4"/>
            </a:xfrm>
            <a:custGeom>
              <a:avLst/>
              <a:gdLst>
                <a:gd name="T0" fmla="*/ 65 w 65"/>
                <a:gd name="T1" fmla="*/ 0 h 4"/>
                <a:gd name="T2" fmla="*/ 46 w 65"/>
                <a:gd name="T3" fmla="*/ 2 h 4"/>
                <a:gd name="T4" fmla="*/ 32 w 65"/>
                <a:gd name="T5" fmla="*/ 4 h 4"/>
                <a:gd name="T6" fmla="*/ 13 w 65"/>
                <a:gd name="T7" fmla="*/ 4 h 4"/>
                <a:gd name="T8" fmla="*/ 0 w 65"/>
                <a:gd name="T9" fmla="*/ 2 h 4"/>
                <a:gd name="T10" fmla="*/ 0 60000 65536"/>
                <a:gd name="T11" fmla="*/ 0 60000 65536"/>
                <a:gd name="T12" fmla="*/ 0 60000 65536"/>
                <a:gd name="T13" fmla="*/ 0 60000 65536"/>
                <a:gd name="T14" fmla="*/ 0 60000 65536"/>
                <a:gd name="T15" fmla="*/ 0 w 65"/>
                <a:gd name="T16" fmla="*/ 0 h 4"/>
                <a:gd name="T17" fmla="*/ 65 w 65"/>
                <a:gd name="T18" fmla="*/ 4 h 4"/>
              </a:gdLst>
              <a:ahLst/>
              <a:cxnLst>
                <a:cxn ang="T10">
                  <a:pos x="T0" y="T1"/>
                </a:cxn>
                <a:cxn ang="T11">
                  <a:pos x="T2" y="T3"/>
                </a:cxn>
                <a:cxn ang="T12">
                  <a:pos x="T4" y="T5"/>
                </a:cxn>
                <a:cxn ang="T13">
                  <a:pos x="T6" y="T7"/>
                </a:cxn>
                <a:cxn ang="T14">
                  <a:pos x="T8" y="T9"/>
                </a:cxn>
              </a:cxnLst>
              <a:rect l="T15" t="T16" r="T17" b="T18"/>
              <a:pathLst>
                <a:path w="65" h="4">
                  <a:moveTo>
                    <a:pt x="65" y="0"/>
                  </a:moveTo>
                  <a:lnTo>
                    <a:pt x="46" y="2"/>
                  </a:lnTo>
                  <a:lnTo>
                    <a:pt x="32" y="4"/>
                  </a:lnTo>
                  <a:lnTo>
                    <a:pt x="13" y="4"/>
                  </a:lnTo>
                  <a:lnTo>
                    <a:pt x="0" y="2"/>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34" name="Freeform 1117"/>
            <p:cNvSpPr>
              <a:spLocks/>
            </p:cNvSpPr>
            <p:nvPr/>
          </p:nvSpPr>
          <p:spPr bwMode="auto">
            <a:xfrm>
              <a:off x="1334" y="3068"/>
              <a:ext cx="48" cy="4"/>
            </a:xfrm>
            <a:custGeom>
              <a:avLst/>
              <a:gdLst>
                <a:gd name="T0" fmla="*/ 48 w 48"/>
                <a:gd name="T1" fmla="*/ 0 h 4"/>
                <a:gd name="T2" fmla="*/ 37 w 48"/>
                <a:gd name="T3" fmla="*/ 2 h 4"/>
                <a:gd name="T4" fmla="*/ 27 w 48"/>
                <a:gd name="T5" fmla="*/ 4 h 4"/>
                <a:gd name="T6" fmla="*/ 17 w 48"/>
                <a:gd name="T7" fmla="*/ 2 h 4"/>
                <a:gd name="T8" fmla="*/ 10 w 48"/>
                <a:gd name="T9" fmla="*/ 0 h 4"/>
                <a:gd name="T10" fmla="*/ 0 w 48"/>
                <a:gd name="T11" fmla="*/ 0 h 4"/>
                <a:gd name="T12" fmla="*/ 0 w 48"/>
                <a:gd name="T13" fmla="*/ 0 h 4"/>
                <a:gd name="T14" fmla="*/ 0 60000 65536"/>
                <a:gd name="T15" fmla="*/ 0 60000 65536"/>
                <a:gd name="T16" fmla="*/ 0 60000 65536"/>
                <a:gd name="T17" fmla="*/ 0 60000 65536"/>
                <a:gd name="T18" fmla="*/ 0 60000 65536"/>
                <a:gd name="T19" fmla="*/ 0 60000 65536"/>
                <a:gd name="T20" fmla="*/ 0 60000 65536"/>
                <a:gd name="T21" fmla="*/ 0 w 48"/>
                <a:gd name="T22" fmla="*/ 0 h 4"/>
                <a:gd name="T23" fmla="*/ 48 w 48"/>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8" h="4">
                  <a:moveTo>
                    <a:pt x="48" y="0"/>
                  </a:moveTo>
                  <a:lnTo>
                    <a:pt x="37" y="2"/>
                  </a:lnTo>
                  <a:lnTo>
                    <a:pt x="27" y="4"/>
                  </a:lnTo>
                  <a:lnTo>
                    <a:pt x="17" y="2"/>
                  </a:lnTo>
                  <a:lnTo>
                    <a:pt x="10"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35" name="Freeform 1118"/>
            <p:cNvSpPr>
              <a:spLocks/>
            </p:cNvSpPr>
            <p:nvPr/>
          </p:nvSpPr>
          <p:spPr bwMode="auto">
            <a:xfrm>
              <a:off x="1307" y="3066"/>
              <a:ext cx="40" cy="13"/>
            </a:xfrm>
            <a:custGeom>
              <a:avLst/>
              <a:gdLst>
                <a:gd name="T0" fmla="*/ 40 w 40"/>
                <a:gd name="T1" fmla="*/ 13 h 13"/>
                <a:gd name="T2" fmla="*/ 33 w 40"/>
                <a:gd name="T3" fmla="*/ 8 h 13"/>
                <a:gd name="T4" fmla="*/ 27 w 40"/>
                <a:gd name="T5" fmla="*/ 2 h 13"/>
                <a:gd name="T6" fmla="*/ 12 w 40"/>
                <a:gd name="T7" fmla="*/ 0 h 13"/>
                <a:gd name="T8" fmla="*/ 0 w 40"/>
                <a:gd name="T9" fmla="*/ 0 h 13"/>
                <a:gd name="T10" fmla="*/ 0 60000 65536"/>
                <a:gd name="T11" fmla="*/ 0 60000 65536"/>
                <a:gd name="T12" fmla="*/ 0 60000 65536"/>
                <a:gd name="T13" fmla="*/ 0 60000 65536"/>
                <a:gd name="T14" fmla="*/ 0 60000 65536"/>
                <a:gd name="T15" fmla="*/ 0 w 40"/>
                <a:gd name="T16" fmla="*/ 0 h 13"/>
                <a:gd name="T17" fmla="*/ 40 w 40"/>
                <a:gd name="T18" fmla="*/ 13 h 13"/>
              </a:gdLst>
              <a:ahLst/>
              <a:cxnLst>
                <a:cxn ang="T10">
                  <a:pos x="T0" y="T1"/>
                </a:cxn>
                <a:cxn ang="T11">
                  <a:pos x="T2" y="T3"/>
                </a:cxn>
                <a:cxn ang="T12">
                  <a:pos x="T4" y="T5"/>
                </a:cxn>
                <a:cxn ang="T13">
                  <a:pos x="T6" y="T7"/>
                </a:cxn>
                <a:cxn ang="T14">
                  <a:pos x="T8" y="T9"/>
                </a:cxn>
              </a:cxnLst>
              <a:rect l="T15" t="T16" r="T17" b="T18"/>
              <a:pathLst>
                <a:path w="40" h="13">
                  <a:moveTo>
                    <a:pt x="40" y="13"/>
                  </a:moveTo>
                  <a:lnTo>
                    <a:pt x="33" y="8"/>
                  </a:lnTo>
                  <a:lnTo>
                    <a:pt x="27" y="2"/>
                  </a:lnTo>
                  <a:lnTo>
                    <a:pt x="12"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36" name="Freeform 1119"/>
            <p:cNvSpPr>
              <a:spLocks/>
            </p:cNvSpPr>
            <p:nvPr/>
          </p:nvSpPr>
          <p:spPr bwMode="auto">
            <a:xfrm>
              <a:off x="1215" y="3066"/>
              <a:ext cx="27" cy="150"/>
            </a:xfrm>
            <a:custGeom>
              <a:avLst/>
              <a:gdLst>
                <a:gd name="T0" fmla="*/ 25 w 27"/>
                <a:gd name="T1" fmla="*/ 0 h 150"/>
                <a:gd name="T2" fmla="*/ 21 w 27"/>
                <a:gd name="T3" fmla="*/ 2 h 150"/>
                <a:gd name="T4" fmla="*/ 19 w 27"/>
                <a:gd name="T5" fmla="*/ 6 h 150"/>
                <a:gd name="T6" fmla="*/ 15 w 27"/>
                <a:gd name="T7" fmla="*/ 19 h 150"/>
                <a:gd name="T8" fmla="*/ 13 w 27"/>
                <a:gd name="T9" fmla="*/ 29 h 150"/>
                <a:gd name="T10" fmla="*/ 13 w 27"/>
                <a:gd name="T11" fmla="*/ 29 h 150"/>
                <a:gd name="T12" fmla="*/ 7 w 27"/>
                <a:gd name="T13" fmla="*/ 48 h 150"/>
                <a:gd name="T14" fmla="*/ 5 w 27"/>
                <a:gd name="T15" fmla="*/ 62 h 150"/>
                <a:gd name="T16" fmla="*/ 0 w 27"/>
                <a:gd name="T17" fmla="*/ 85 h 150"/>
                <a:gd name="T18" fmla="*/ 2 w 27"/>
                <a:gd name="T19" fmla="*/ 102 h 150"/>
                <a:gd name="T20" fmla="*/ 9 w 27"/>
                <a:gd name="T21" fmla="*/ 117 h 150"/>
                <a:gd name="T22" fmla="*/ 17 w 27"/>
                <a:gd name="T23" fmla="*/ 131 h 150"/>
                <a:gd name="T24" fmla="*/ 17 w 27"/>
                <a:gd name="T25" fmla="*/ 140 h 150"/>
                <a:gd name="T26" fmla="*/ 19 w 27"/>
                <a:gd name="T27" fmla="*/ 146 h 150"/>
                <a:gd name="T28" fmla="*/ 23 w 27"/>
                <a:gd name="T29" fmla="*/ 148 h 150"/>
                <a:gd name="T30" fmla="*/ 27 w 27"/>
                <a:gd name="T31" fmla="*/ 150 h 150"/>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7"/>
                <a:gd name="T49" fmla="*/ 0 h 150"/>
                <a:gd name="T50" fmla="*/ 27 w 27"/>
                <a:gd name="T51" fmla="*/ 150 h 150"/>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7" h="150">
                  <a:moveTo>
                    <a:pt x="25" y="0"/>
                  </a:moveTo>
                  <a:lnTo>
                    <a:pt x="21" y="2"/>
                  </a:lnTo>
                  <a:lnTo>
                    <a:pt x="19" y="6"/>
                  </a:lnTo>
                  <a:lnTo>
                    <a:pt x="15" y="19"/>
                  </a:lnTo>
                  <a:lnTo>
                    <a:pt x="13" y="29"/>
                  </a:lnTo>
                  <a:lnTo>
                    <a:pt x="7" y="48"/>
                  </a:lnTo>
                  <a:lnTo>
                    <a:pt x="5" y="62"/>
                  </a:lnTo>
                  <a:lnTo>
                    <a:pt x="0" y="85"/>
                  </a:lnTo>
                  <a:lnTo>
                    <a:pt x="2" y="102"/>
                  </a:lnTo>
                  <a:lnTo>
                    <a:pt x="9" y="117"/>
                  </a:lnTo>
                  <a:lnTo>
                    <a:pt x="17" y="131"/>
                  </a:lnTo>
                  <a:lnTo>
                    <a:pt x="17" y="140"/>
                  </a:lnTo>
                  <a:lnTo>
                    <a:pt x="19" y="146"/>
                  </a:lnTo>
                  <a:lnTo>
                    <a:pt x="23" y="148"/>
                  </a:lnTo>
                  <a:lnTo>
                    <a:pt x="27" y="15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37" name="Freeform 1120"/>
            <p:cNvSpPr>
              <a:spLocks/>
            </p:cNvSpPr>
            <p:nvPr/>
          </p:nvSpPr>
          <p:spPr bwMode="auto">
            <a:xfrm>
              <a:off x="1084" y="3093"/>
              <a:ext cx="144" cy="94"/>
            </a:xfrm>
            <a:custGeom>
              <a:avLst/>
              <a:gdLst>
                <a:gd name="T0" fmla="*/ 144 w 144"/>
                <a:gd name="T1" fmla="*/ 2 h 94"/>
                <a:gd name="T2" fmla="*/ 123 w 144"/>
                <a:gd name="T3" fmla="*/ 6 h 94"/>
                <a:gd name="T4" fmla="*/ 106 w 144"/>
                <a:gd name="T5" fmla="*/ 8 h 94"/>
                <a:gd name="T6" fmla="*/ 79 w 144"/>
                <a:gd name="T7" fmla="*/ 4 h 94"/>
                <a:gd name="T8" fmla="*/ 58 w 144"/>
                <a:gd name="T9" fmla="*/ 2 h 94"/>
                <a:gd name="T10" fmla="*/ 35 w 144"/>
                <a:gd name="T11" fmla="*/ 0 h 94"/>
                <a:gd name="T12" fmla="*/ 17 w 144"/>
                <a:gd name="T13" fmla="*/ 2 h 94"/>
                <a:gd name="T14" fmla="*/ 10 w 144"/>
                <a:gd name="T15" fmla="*/ 8 h 94"/>
                <a:gd name="T16" fmla="*/ 4 w 144"/>
                <a:gd name="T17" fmla="*/ 15 h 94"/>
                <a:gd name="T18" fmla="*/ 0 w 144"/>
                <a:gd name="T19" fmla="*/ 29 h 94"/>
                <a:gd name="T20" fmla="*/ 0 w 144"/>
                <a:gd name="T21" fmla="*/ 40 h 94"/>
                <a:gd name="T22" fmla="*/ 0 w 144"/>
                <a:gd name="T23" fmla="*/ 58 h 94"/>
                <a:gd name="T24" fmla="*/ 2 w 144"/>
                <a:gd name="T25" fmla="*/ 73 h 94"/>
                <a:gd name="T26" fmla="*/ 6 w 144"/>
                <a:gd name="T27" fmla="*/ 83 h 94"/>
                <a:gd name="T28" fmla="*/ 11 w 144"/>
                <a:gd name="T29" fmla="*/ 88 h 94"/>
                <a:gd name="T30" fmla="*/ 15 w 144"/>
                <a:gd name="T31" fmla="*/ 90 h 94"/>
                <a:gd name="T32" fmla="*/ 17 w 144"/>
                <a:gd name="T33" fmla="*/ 92 h 94"/>
                <a:gd name="T34" fmla="*/ 35 w 144"/>
                <a:gd name="T35" fmla="*/ 90 h 94"/>
                <a:gd name="T36" fmla="*/ 50 w 144"/>
                <a:gd name="T37" fmla="*/ 90 h 94"/>
                <a:gd name="T38" fmla="*/ 75 w 144"/>
                <a:gd name="T39" fmla="*/ 92 h 94"/>
                <a:gd name="T40" fmla="*/ 96 w 144"/>
                <a:gd name="T41" fmla="*/ 94 h 94"/>
                <a:gd name="T42" fmla="*/ 121 w 144"/>
                <a:gd name="T43" fmla="*/ 94 h 94"/>
                <a:gd name="T44" fmla="*/ 140 w 144"/>
                <a:gd name="T45" fmla="*/ 90 h 9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44"/>
                <a:gd name="T70" fmla="*/ 0 h 94"/>
                <a:gd name="T71" fmla="*/ 144 w 144"/>
                <a:gd name="T72" fmla="*/ 94 h 9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44" h="94">
                  <a:moveTo>
                    <a:pt x="144" y="2"/>
                  </a:moveTo>
                  <a:lnTo>
                    <a:pt x="123" y="6"/>
                  </a:lnTo>
                  <a:lnTo>
                    <a:pt x="106" y="8"/>
                  </a:lnTo>
                  <a:lnTo>
                    <a:pt x="79" y="4"/>
                  </a:lnTo>
                  <a:lnTo>
                    <a:pt x="58" y="2"/>
                  </a:lnTo>
                  <a:lnTo>
                    <a:pt x="35" y="0"/>
                  </a:lnTo>
                  <a:lnTo>
                    <a:pt x="17" y="2"/>
                  </a:lnTo>
                  <a:lnTo>
                    <a:pt x="10" y="8"/>
                  </a:lnTo>
                  <a:lnTo>
                    <a:pt x="4" y="15"/>
                  </a:lnTo>
                  <a:lnTo>
                    <a:pt x="0" y="29"/>
                  </a:lnTo>
                  <a:lnTo>
                    <a:pt x="0" y="40"/>
                  </a:lnTo>
                  <a:lnTo>
                    <a:pt x="0" y="58"/>
                  </a:lnTo>
                  <a:lnTo>
                    <a:pt x="2" y="73"/>
                  </a:lnTo>
                  <a:lnTo>
                    <a:pt x="6" y="83"/>
                  </a:lnTo>
                  <a:lnTo>
                    <a:pt x="11" y="88"/>
                  </a:lnTo>
                  <a:lnTo>
                    <a:pt x="15" y="90"/>
                  </a:lnTo>
                  <a:lnTo>
                    <a:pt x="17" y="92"/>
                  </a:lnTo>
                  <a:lnTo>
                    <a:pt x="35" y="90"/>
                  </a:lnTo>
                  <a:lnTo>
                    <a:pt x="50" y="90"/>
                  </a:lnTo>
                  <a:lnTo>
                    <a:pt x="75" y="92"/>
                  </a:lnTo>
                  <a:lnTo>
                    <a:pt x="96" y="94"/>
                  </a:lnTo>
                  <a:lnTo>
                    <a:pt x="121" y="94"/>
                  </a:lnTo>
                  <a:lnTo>
                    <a:pt x="140" y="9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38" name="Freeform 1121"/>
            <p:cNvSpPr>
              <a:spLocks/>
            </p:cNvSpPr>
            <p:nvPr/>
          </p:nvSpPr>
          <p:spPr bwMode="auto">
            <a:xfrm>
              <a:off x="1930" y="3058"/>
              <a:ext cx="54" cy="170"/>
            </a:xfrm>
            <a:custGeom>
              <a:avLst/>
              <a:gdLst>
                <a:gd name="T0" fmla="*/ 52 w 54"/>
                <a:gd name="T1" fmla="*/ 110 h 170"/>
                <a:gd name="T2" fmla="*/ 54 w 54"/>
                <a:gd name="T3" fmla="*/ 85 h 170"/>
                <a:gd name="T4" fmla="*/ 52 w 54"/>
                <a:gd name="T5" fmla="*/ 64 h 170"/>
                <a:gd name="T6" fmla="*/ 46 w 54"/>
                <a:gd name="T7" fmla="*/ 41 h 170"/>
                <a:gd name="T8" fmla="*/ 41 w 54"/>
                <a:gd name="T9" fmla="*/ 23 h 170"/>
                <a:gd name="T10" fmla="*/ 39 w 54"/>
                <a:gd name="T11" fmla="*/ 10 h 170"/>
                <a:gd name="T12" fmla="*/ 35 w 54"/>
                <a:gd name="T13" fmla="*/ 2 h 170"/>
                <a:gd name="T14" fmla="*/ 23 w 54"/>
                <a:gd name="T15" fmla="*/ 0 h 170"/>
                <a:gd name="T16" fmla="*/ 16 w 54"/>
                <a:gd name="T17" fmla="*/ 6 h 170"/>
                <a:gd name="T18" fmla="*/ 12 w 54"/>
                <a:gd name="T19" fmla="*/ 16 h 170"/>
                <a:gd name="T20" fmla="*/ 8 w 54"/>
                <a:gd name="T21" fmla="*/ 27 h 170"/>
                <a:gd name="T22" fmla="*/ 8 w 54"/>
                <a:gd name="T23" fmla="*/ 47 h 170"/>
                <a:gd name="T24" fmla="*/ 2 w 54"/>
                <a:gd name="T25" fmla="*/ 75 h 170"/>
                <a:gd name="T26" fmla="*/ 0 w 54"/>
                <a:gd name="T27" fmla="*/ 98 h 170"/>
                <a:gd name="T28" fmla="*/ 2 w 54"/>
                <a:gd name="T29" fmla="*/ 102 h 170"/>
                <a:gd name="T30" fmla="*/ 4 w 54"/>
                <a:gd name="T31" fmla="*/ 125 h 170"/>
                <a:gd name="T32" fmla="*/ 8 w 54"/>
                <a:gd name="T33" fmla="*/ 147 h 170"/>
                <a:gd name="T34" fmla="*/ 14 w 54"/>
                <a:gd name="T35" fmla="*/ 158 h 170"/>
                <a:gd name="T36" fmla="*/ 20 w 54"/>
                <a:gd name="T37" fmla="*/ 164 h 170"/>
                <a:gd name="T38" fmla="*/ 23 w 54"/>
                <a:gd name="T39" fmla="*/ 170 h 170"/>
                <a:gd name="T40" fmla="*/ 29 w 54"/>
                <a:gd name="T41" fmla="*/ 170 h 170"/>
                <a:gd name="T42" fmla="*/ 33 w 54"/>
                <a:gd name="T43" fmla="*/ 166 h 170"/>
                <a:gd name="T44" fmla="*/ 39 w 54"/>
                <a:gd name="T45" fmla="*/ 152 h 170"/>
                <a:gd name="T46" fmla="*/ 39 w 54"/>
                <a:gd name="T47" fmla="*/ 141 h 170"/>
                <a:gd name="T48" fmla="*/ 46 w 54"/>
                <a:gd name="T49" fmla="*/ 123 h 170"/>
                <a:gd name="T50" fmla="*/ 52 w 54"/>
                <a:gd name="T51" fmla="*/ 110 h 1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4"/>
                <a:gd name="T79" fmla="*/ 0 h 170"/>
                <a:gd name="T80" fmla="*/ 54 w 54"/>
                <a:gd name="T81" fmla="*/ 170 h 1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4" h="170">
                  <a:moveTo>
                    <a:pt x="52" y="110"/>
                  </a:moveTo>
                  <a:lnTo>
                    <a:pt x="54" y="85"/>
                  </a:lnTo>
                  <a:lnTo>
                    <a:pt x="52" y="64"/>
                  </a:lnTo>
                  <a:lnTo>
                    <a:pt x="46" y="41"/>
                  </a:lnTo>
                  <a:lnTo>
                    <a:pt x="41" y="23"/>
                  </a:lnTo>
                  <a:lnTo>
                    <a:pt x="39" y="10"/>
                  </a:lnTo>
                  <a:lnTo>
                    <a:pt x="35" y="2"/>
                  </a:lnTo>
                  <a:lnTo>
                    <a:pt x="23" y="0"/>
                  </a:lnTo>
                  <a:lnTo>
                    <a:pt x="16" y="6"/>
                  </a:lnTo>
                  <a:lnTo>
                    <a:pt x="12" y="16"/>
                  </a:lnTo>
                  <a:lnTo>
                    <a:pt x="8" y="27"/>
                  </a:lnTo>
                  <a:lnTo>
                    <a:pt x="8" y="47"/>
                  </a:lnTo>
                  <a:lnTo>
                    <a:pt x="2" y="75"/>
                  </a:lnTo>
                  <a:lnTo>
                    <a:pt x="0" y="98"/>
                  </a:lnTo>
                  <a:lnTo>
                    <a:pt x="2" y="102"/>
                  </a:lnTo>
                  <a:lnTo>
                    <a:pt x="4" y="125"/>
                  </a:lnTo>
                  <a:lnTo>
                    <a:pt x="8" y="147"/>
                  </a:lnTo>
                  <a:lnTo>
                    <a:pt x="14" y="158"/>
                  </a:lnTo>
                  <a:lnTo>
                    <a:pt x="20" y="164"/>
                  </a:lnTo>
                  <a:lnTo>
                    <a:pt x="23" y="170"/>
                  </a:lnTo>
                  <a:lnTo>
                    <a:pt x="29" y="170"/>
                  </a:lnTo>
                  <a:lnTo>
                    <a:pt x="33" y="166"/>
                  </a:lnTo>
                  <a:lnTo>
                    <a:pt x="39" y="152"/>
                  </a:lnTo>
                  <a:lnTo>
                    <a:pt x="39" y="141"/>
                  </a:lnTo>
                  <a:lnTo>
                    <a:pt x="46" y="123"/>
                  </a:lnTo>
                  <a:lnTo>
                    <a:pt x="52" y="11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39" name="Freeform 1122"/>
            <p:cNvSpPr>
              <a:spLocks/>
            </p:cNvSpPr>
            <p:nvPr/>
          </p:nvSpPr>
          <p:spPr bwMode="auto">
            <a:xfrm>
              <a:off x="1794" y="2951"/>
              <a:ext cx="56" cy="65"/>
            </a:xfrm>
            <a:custGeom>
              <a:avLst/>
              <a:gdLst>
                <a:gd name="T0" fmla="*/ 56 w 56"/>
                <a:gd name="T1" fmla="*/ 0 h 65"/>
                <a:gd name="T2" fmla="*/ 42 w 56"/>
                <a:gd name="T3" fmla="*/ 19 h 65"/>
                <a:gd name="T4" fmla="*/ 25 w 56"/>
                <a:gd name="T5" fmla="*/ 36 h 65"/>
                <a:gd name="T6" fmla="*/ 2 w 56"/>
                <a:gd name="T7" fmla="*/ 63 h 65"/>
                <a:gd name="T8" fmla="*/ 0 w 56"/>
                <a:gd name="T9" fmla="*/ 65 h 65"/>
                <a:gd name="T10" fmla="*/ 0 60000 65536"/>
                <a:gd name="T11" fmla="*/ 0 60000 65536"/>
                <a:gd name="T12" fmla="*/ 0 60000 65536"/>
                <a:gd name="T13" fmla="*/ 0 60000 65536"/>
                <a:gd name="T14" fmla="*/ 0 60000 65536"/>
                <a:gd name="T15" fmla="*/ 0 w 56"/>
                <a:gd name="T16" fmla="*/ 0 h 65"/>
                <a:gd name="T17" fmla="*/ 56 w 56"/>
                <a:gd name="T18" fmla="*/ 65 h 65"/>
              </a:gdLst>
              <a:ahLst/>
              <a:cxnLst>
                <a:cxn ang="T10">
                  <a:pos x="T0" y="T1"/>
                </a:cxn>
                <a:cxn ang="T11">
                  <a:pos x="T2" y="T3"/>
                </a:cxn>
                <a:cxn ang="T12">
                  <a:pos x="T4" y="T5"/>
                </a:cxn>
                <a:cxn ang="T13">
                  <a:pos x="T6" y="T7"/>
                </a:cxn>
                <a:cxn ang="T14">
                  <a:pos x="T8" y="T9"/>
                </a:cxn>
              </a:cxnLst>
              <a:rect l="T15" t="T16" r="T17" b="T18"/>
              <a:pathLst>
                <a:path w="56" h="65">
                  <a:moveTo>
                    <a:pt x="56" y="0"/>
                  </a:moveTo>
                  <a:lnTo>
                    <a:pt x="42" y="19"/>
                  </a:lnTo>
                  <a:lnTo>
                    <a:pt x="25" y="36"/>
                  </a:lnTo>
                  <a:lnTo>
                    <a:pt x="2" y="63"/>
                  </a:lnTo>
                  <a:lnTo>
                    <a:pt x="0" y="65"/>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40" name="Freeform 1123"/>
            <p:cNvSpPr>
              <a:spLocks/>
            </p:cNvSpPr>
            <p:nvPr/>
          </p:nvSpPr>
          <p:spPr bwMode="auto">
            <a:xfrm>
              <a:off x="1474" y="2962"/>
              <a:ext cx="43" cy="77"/>
            </a:xfrm>
            <a:custGeom>
              <a:avLst/>
              <a:gdLst>
                <a:gd name="T0" fmla="*/ 0 w 43"/>
                <a:gd name="T1" fmla="*/ 77 h 77"/>
                <a:gd name="T2" fmla="*/ 27 w 43"/>
                <a:gd name="T3" fmla="*/ 35 h 77"/>
                <a:gd name="T4" fmla="*/ 43 w 43"/>
                <a:gd name="T5" fmla="*/ 0 h 77"/>
                <a:gd name="T6" fmla="*/ 0 60000 65536"/>
                <a:gd name="T7" fmla="*/ 0 60000 65536"/>
                <a:gd name="T8" fmla="*/ 0 60000 65536"/>
                <a:gd name="T9" fmla="*/ 0 w 43"/>
                <a:gd name="T10" fmla="*/ 0 h 77"/>
                <a:gd name="T11" fmla="*/ 43 w 43"/>
                <a:gd name="T12" fmla="*/ 77 h 77"/>
              </a:gdLst>
              <a:ahLst/>
              <a:cxnLst>
                <a:cxn ang="T6">
                  <a:pos x="T0" y="T1"/>
                </a:cxn>
                <a:cxn ang="T7">
                  <a:pos x="T2" y="T3"/>
                </a:cxn>
                <a:cxn ang="T8">
                  <a:pos x="T4" y="T5"/>
                </a:cxn>
              </a:cxnLst>
              <a:rect l="T9" t="T10" r="T11" b="T12"/>
              <a:pathLst>
                <a:path w="43" h="77">
                  <a:moveTo>
                    <a:pt x="0" y="77"/>
                  </a:moveTo>
                  <a:lnTo>
                    <a:pt x="27" y="35"/>
                  </a:lnTo>
                  <a:lnTo>
                    <a:pt x="43"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41" name="Freeform 1124"/>
            <p:cNvSpPr>
              <a:spLocks/>
            </p:cNvSpPr>
            <p:nvPr/>
          </p:nvSpPr>
          <p:spPr bwMode="auto">
            <a:xfrm>
              <a:off x="1367" y="3210"/>
              <a:ext cx="25" cy="6"/>
            </a:xfrm>
            <a:custGeom>
              <a:avLst/>
              <a:gdLst>
                <a:gd name="T0" fmla="*/ 25 w 25"/>
                <a:gd name="T1" fmla="*/ 6 h 6"/>
                <a:gd name="T2" fmla="*/ 25 w 25"/>
                <a:gd name="T3" fmla="*/ 6 h 6"/>
                <a:gd name="T4" fmla="*/ 11 w 25"/>
                <a:gd name="T5" fmla="*/ 2 h 6"/>
                <a:gd name="T6" fmla="*/ 0 w 25"/>
                <a:gd name="T7" fmla="*/ 0 h 6"/>
                <a:gd name="T8" fmla="*/ 0 60000 65536"/>
                <a:gd name="T9" fmla="*/ 0 60000 65536"/>
                <a:gd name="T10" fmla="*/ 0 60000 65536"/>
                <a:gd name="T11" fmla="*/ 0 60000 65536"/>
                <a:gd name="T12" fmla="*/ 0 w 25"/>
                <a:gd name="T13" fmla="*/ 0 h 6"/>
                <a:gd name="T14" fmla="*/ 25 w 25"/>
                <a:gd name="T15" fmla="*/ 6 h 6"/>
              </a:gdLst>
              <a:ahLst/>
              <a:cxnLst>
                <a:cxn ang="T8">
                  <a:pos x="T0" y="T1"/>
                </a:cxn>
                <a:cxn ang="T9">
                  <a:pos x="T2" y="T3"/>
                </a:cxn>
                <a:cxn ang="T10">
                  <a:pos x="T4" y="T5"/>
                </a:cxn>
                <a:cxn ang="T11">
                  <a:pos x="T6" y="T7"/>
                </a:cxn>
              </a:cxnLst>
              <a:rect l="T12" t="T13" r="T14" b="T15"/>
              <a:pathLst>
                <a:path w="25" h="6">
                  <a:moveTo>
                    <a:pt x="25" y="6"/>
                  </a:moveTo>
                  <a:lnTo>
                    <a:pt x="25" y="6"/>
                  </a:lnTo>
                  <a:lnTo>
                    <a:pt x="11" y="2"/>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42" name="Freeform 1125"/>
            <p:cNvSpPr>
              <a:spLocks/>
            </p:cNvSpPr>
            <p:nvPr/>
          </p:nvSpPr>
          <p:spPr bwMode="auto">
            <a:xfrm>
              <a:off x="1382" y="3068"/>
              <a:ext cx="31" cy="1"/>
            </a:xfrm>
            <a:custGeom>
              <a:avLst/>
              <a:gdLst>
                <a:gd name="T0" fmla="*/ 31 w 31"/>
                <a:gd name="T1" fmla="*/ 0 h 1"/>
                <a:gd name="T2" fmla="*/ 29 w 31"/>
                <a:gd name="T3" fmla="*/ 0 h 1"/>
                <a:gd name="T4" fmla="*/ 14 w 31"/>
                <a:gd name="T5" fmla="*/ 0 h 1"/>
                <a:gd name="T6" fmla="*/ 0 w 31"/>
                <a:gd name="T7" fmla="*/ 0 h 1"/>
                <a:gd name="T8" fmla="*/ 0 60000 65536"/>
                <a:gd name="T9" fmla="*/ 0 60000 65536"/>
                <a:gd name="T10" fmla="*/ 0 60000 65536"/>
                <a:gd name="T11" fmla="*/ 0 60000 65536"/>
                <a:gd name="T12" fmla="*/ 0 w 31"/>
                <a:gd name="T13" fmla="*/ 0 h 1"/>
                <a:gd name="T14" fmla="*/ 31 w 31"/>
                <a:gd name="T15" fmla="*/ 1 h 1"/>
              </a:gdLst>
              <a:ahLst/>
              <a:cxnLst>
                <a:cxn ang="T8">
                  <a:pos x="T0" y="T1"/>
                </a:cxn>
                <a:cxn ang="T9">
                  <a:pos x="T2" y="T3"/>
                </a:cxn>
                <a:cxn ang="T10">
                  <a:pos x="T4" y="T5"/>
                </a:cxn>
                <a:cxn ang="T11">
                  <a:pos x="T6" y="T7"/>
                </a:cxn>
              </a:cxnLst>
              <a:rect l="T12" t="T13" r="T14" b="T15"/>
              <a:pathLst>
                <a:path w="31" h="1">
                  <a:moveTo>
                    <a:pt x="31" y="0"/>
                  </a:moveTo>
                  <a:lnTo>
                    <a:pt x="29" y="0"/>
                  </a:lnTo>
                  <a:lnTo>
                    <a:pt x="14" y="0"/>
                  </a:lnTo>
                  <a:lnTo>
                    <a:pt x="0" y="0"/>
                  </a:lnTo>
                </a:path>
              </a:pathLst>
            </a:custGeom>
            <a:noFill/>
            <a:ln w="2381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43" name="Freeform 1126"/>
            <p:cNvSpPr>
              <a:spLocks/>
            </p:cNvSpPr>
            <p:nvPr/>
          </p:nvSpPr>
          <p:spPr bwMode="auto">
            <a:xfrm>
              <a:off x="1382" y="3116"/>
              <a:ext cx="14" cy="160"/>
            </a:xfrm>
            <a:custGeom>
              <a:avLst/>
              <a:gdLst>
                <a:gd name="T0" fmla="*/ 0 w 14"/>
                <a:gd name="T1" fmla="*/ 0 h 160"/>
                <a:gd name="T2" fmla="*/ 2 w 14"/>
                <a:gd name="T3" fmla="*/ 21 h 160"/>
                <a:gd name="T4" fmla="*/ 10 w 14"/>
                <a:gd name="T5" fmla="*/ 100 h 160"/>
                <a:gd name="T6" fmla="*/ 14 w 14"/>
                <a:gd name="T7" fmla="*/ 160 h 160"/>
                <a:gd name="T8" fmla="*/ 0 60000 65536"/>
                <a:gd name="T9" fmla="*/ 0 60000 65536"/>
                <a:gd name="T10" fmla="*/ 0 60000 65536"/>
                <a:gd name="T11" fmla="*/ 0 60000 65536"/>
                <a:gd name="T12" fmla="*/ 0 w 14"/>
                <a:gd name="T13" fmla="*/ 0 h 160"/>
                <a:gd name="T14" fmla="*/ 14 w 14"/>
                <a:gd name="T15" fmla="*/ 160 h 160"/>
              </a:gdLst>
              <a:ahLst/>
              <a:cxnLst>
                <a:cxn ang="T8">
                  <a:pos x="T0" y="T1"/>
                </a:cxn>
                <a:cxn ang="T9">
                  <a:pos x="T2" y="T3"/>
                </a:cxn>
                <a:cxn ang="T10">
                  <a:pos x="T4" y="T5"/>
                </a:cxn>
                <a:cxn ang="T11">
                  <a:pos x="T6" y="T7"/>
                </a:cxn>
              </a:cxnLst>
              <a:rect l="T12" t="T13" r="T14" b="T15"/>
              <a:pathLst>
                <a:path w="14" h="160">
                  <a:moveTo>
                    <a:pt x="0" y="0"/>
                  </a:moveTo>
                  <a:lnTo>
                    <a:pt x="2" y="21"/>
                  </a:lnTo>
                  <a:lnTo>
                    <a:pt x="10" y="100"/>
                  </a:lnTo>
                  <a:lnTo>
                    <a:pt x="14" y="16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sp>
          <p:nvSpPr>
            <p:cNvPr id="27244" name="Freeform 1127"/>
            <p:cNvSpPr>
              <a:spLocks/>
            </p:cNvSpPr>
            <p:nvPr/>
          </p:nvSpPr>
          <p:spPr bwMode="auto">
            <a:xfrm>
              <a:off x="1438" y="2901"/>
              <a:ext cx="81" cy="121"/>
            </a:xfrm>
            <a:custGeom>
              <a:avLst/>
              <a:gdLst>
                <a:gd name="T0" fmla="*/ 81 w 81"/>
                <a:gd name="T1" fmla="*/ 0 h 121"/>
                <a:gd name="T2" fmla="*/ 63 w 81"/>
                <a:gd name="T3" fmla="*/ 25 h 121"/>
                <a:gd name="T4" fmla="*/ 23 w 81"/>
                <a:gd name="T5" fmla="*/ 86 h 121"/>
                <a:gd name="T6" fmla="*/ 11 w 81"/>
                <a:gd name="T7" fmla="*/ 103 h 121"/>
                <a:gd name="T8" fmla="*/ 0 w 81"/>
                <a:gd name="T9" fmla="*/ 121 h 121"/>
                <a:gd name="T10" fmla="*/ 0 60000 65536"/>
                <a:gd name="T11" fmla="*/ 0 60000 65536"/>
                <a:gd name="T12" fmla="*/ 0 60000 65536"/>
                <a:gd name="T13" fmla="*/ 0 60000 65536"/>
                <a:gd name="T14" fmla="*/ 0 60000 65536"/>
                <a:gd name="T15" fmla="*/ 0 w 81"/>
                <a:gd name="T16" fmla="*/ 0 h 121"/>
                <a:gd name="T17" fmla="*/ 81 w 81"/>
                <a:gd name="T18" fmla="*/ 121 h 121"/>
              </a:gdLst>
              <a:ahLst/>
              <a:cxnLst>
                <a:cxn ang="T10">
                  <a:pos x="T0" y="T1"/>
                </a:cxn>
                <a:cxn ang="T11">
                  <a:pos x="T2" y="T3"/>
                </a:cxn>
                <a:cxn ang="T12">
                  <a:pos x="T4" y="T5"/>
                </a:cxn>
                <a:cxn ang="T13">
                  <a:pos x="T6" y="T7"/>
                </a:cxn>
                <a:cxn ang="T14">
                  <a:pos x="T8" y="T9"/>
                </a:cxn>
              </a:cxnLst>
              <a:rect l="T15" t="T16" r="T17" b="T18"/>
              <a:pathLst>
                <a:path w="81" h="121">
                  <a:moveTo>
                    <a:pt x="81" y="0"/>
                  </a:moveTo>
                  <a:lnTo>
                    <a:pt x="63" y="25"/>
                  </a:lnTo>
                  <a:lnTo>
                    <a:pt x="23" y="86"/>
                  </a:lnTo>
                  <a:lnTo>
                    <a:pt x="11" y="103"/>
                  </a:lnTo>
                  <a:lnTo>
                    <a:pt x="0" y="121"/>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endParaRPr>
            </a:p>
          </p:txBody>
        </p:sp>
      </p:grpSp>
      <p:sp>
        <p:nvSpPr>
          <p:cNvPr id="27123" name="Line 1128"/>
          <p:cNvSpPr>
            <a:spLocks noChangeShapeType="1"/>
          </p:cNvSpPr>
          <p:nvPr/>
        </p:nvSpPr>
        <p:spPr bwMode="auto">
          <a:xfrm>
            <a:off x="304800" y="3203575"/>
            <a:ext cx="7924800" cy="1588"/>
          </a:xfrm>
          <a:prstGeom prst="line">
            <a:avLst/>
          </a:prstGeom>
          <a:noFill/>
          <a:ln w="12700">
            <a:solidFill>
              <a:srgbClr val="000000"/>
            </a:solidFill>
            <a:miter lim="800000"/>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endParaRPr>
          </a:p>
        </p:txBody>
      </p:sp>
      <p:grpSp>
        <p:nvGrpSpPr>
          <p:cNvPr id="9" name="Group 1133"/>
          <p:cNvGrpSpPr>
            <a:grpSpLocks/>
          </p:cNvGrpSpPr>
          <p:nvPr/>
        </p:nvGrpSpPr>
        <p:grpSpPr bwMode="auto">
          <a:xfrm>
            <a:off x="4648200" y="1524000"/>
            <a:ext cx="2133600" cy="4495800"/>
            <a:chOff x="2928" y="960"/>
            <a:chExt cx="1344" cy="2832"/>
          </a:xfrm>
        </p:grpSpPr>
        <p:sp>
          <p:nvSpPr>
            <p:cNvPr id="27127" name="AutoShape 1129"/>
            <p:cNvSpPr>
              <a:spLocks noChangeArrowheads="1"/>
            </p:cNvSpPr>
            <p:nvPr/>
          </p:nvSpPr>
          <p:spPr bwMode="auto">
            <a:xfrm rot="6065555">
              <a:off x="3816" y="3336"/>
              <a:ext cx="240" cy="672"/>
            </a:xfrm>
            <a:prstGeom prst="upArrow">
              <a:avLst>
                <a:gd name="adj1" fmla="val 50000"/>
                <a:gd name="adj2" fmla="val 700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sp>
          <p:nvSpPr>
            <p:cNvPr id="27128" name="AutoShape 1130"/>
            <p:cNvSpPr>
              <a:spLocks noChangeArrowheads="1"/>
            </p:cNvSpPr>
            <p:nvPr/>
          </p:nvSpPr>
          <p:spPr bwMode="auto">
            <a:xfrm rot="-908946">
              <a:off x="2928" y="960"/>
              <a:ext cx="720" cy="240"/>
            </a:xfrm>
            <a:prstGeom prst="leftArrow">
              <a:avLst>
                <a:gd name="adj1" fmla="val 50000"/>
                <a:gd name="adj2" fmla="val 75000"/>
              </a:avLst>
            </a:prstGeom>
            <a:solidFill>
              <a:srgbClr val="FF99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endParaRPr>
            </a:p>
          </p:txBody>
        </p:sp>
      </p:grpSp>
      <p:sp>
        <p:nvSpPr>
          <p:cNvPr id="27125" name="Text Box 1131"/>
          <p:cNvSpPr txBox="1">
            <a:spLocks noChangeArrowheads="1"/>
          </p:cNvSpPr>
          <p:nvPr/>
        </p:nvSpPr>
        <p:spPr bwMode="auto">
          <a:xfrm>
            <a:off x="0" y="152400"/>
            <a:ext cx="23622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50000"/>
              </a:spcBef>
              <a:spcAft>
                <a:spcPct val="0"/>
              </a:spcAft>
            </a:pPr>
            <a:r>
              <a:rPr lang="en-US" smtClean="0">
                <a:solidFill>
                  <a:srgbClr val="000000"/>
                </a:solidFill>
              </a:rPr>
              <a:t>Datum Features without Size</a:t>
            </a:r>
          </a:p>
        </p:txBody>
      </p:sp>
      <p:sp>
        <p:nvSpPr>
          <p:cNvPr id="27126" name="Text Box 1132"/>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fontAlgn="base" hangingPunct="1">
              <a:spcBef>
                <a:spcPct val="0"/>
              </a:spcBef>
              <a:spcAft>
                <a:spcPct val="0"/>
              </a:spcAft>
            </a:pPr>
            <a:r>
              <a:rPr lang="en-US" smtClean="0">
                <a:solidFill>
                  <a:srgbClr val="000000"/>
                </a:solidFill>
              </a:rPr>
              <a:t>6.16</a:t>
            </a:r>
          </a:p>
        </p:txBody>
      </p:sp>
      <p:pic>
        <p:nvPicPr>
          <p:cNvPr id="1134"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669" y="1251017"/>
            <a:ext cx="2566987" cy="14159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38994691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linds(horizontal)">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31"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377" y="1295400"/>
            <a:ext cx="2210246"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770" name="Line 2"/>
          <p:cNvSpPr>
            <a:spLocks noChangeShapeType="1"/>
          </p:cNvSpPr>
          <p:nvPr/>
        </p:nvSpPr>
        <p:spPr bwMode="auto">
          <a:xfrm>
            <a:off x="1206500" y="3960813"/>
            <a:ext cx="6108700" cy="1587"/>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84995" name="Line 3"/>
          <p:cNvSpPr>
            <a:spLocks noChangeShapeType="1"/>
          </p:cNvSpPr>
          <p:nvPr/>
        </p:nvSpPr>
        <p:spPr bwMode="auto">
          <a:xfrm>
            <a:off x="4268788" y="4803775"/>
            <a:ext cx="3175" cy="1597025"/>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2772" name="AutoShape 476"/>
          <p:cNvSpPr>
            <a:spLocks noChangeArrowheads="1"/>
          </p:cNvSpPr>
          <p:nvPr/>
        </p:nvSpPr>
        <p:spPr bwMode="auto">
          <a:xfrm rot="-1800000">
            <a:off x="1000125" y="1924050"/>
            <a:ext cx="1371600" cy="457200"/>
          </a:xfrm>
          <a:prstGeom prst="rightArrow">
            <a:avLst>
              <a:gd name="adj1" fmla="val 50000"/>
              <a:gd name="adj2" fmla="val 75000"/>
            </a:avLst>
          </a:prstGeom>
          <a:solidFill>
            <a:srgbClr val="FF9900"/>
          </a:solidFill>
          <a:ln w="9525">
            <a:solidFill>
              <a:schemeClr val="tx1"/>
            </a:solidFill>
            <a:miter lim="800000"/>
            <a:headEnd/>
            <a:tailEnd/>
          </a:ln>
        </p:spPr>
        <p:txBody>
          <a:bodyPr wrap="none" anchor="ctr"/>
          <a:lstStyle/>
          <a:p>
            <a:endParaRPr lang="en-US"/>
          </a:p>
        </p:txBody>
      </p:sp>
      <p:grpSp>
        <p:nvGrpSpPr>
          <p:cNvPr id="2" name="Group 477"/>
          <p:cNvGrpSpPr>
            <a:grpSpLocks/>
          </p:cNvGrpSpPr>
          <p:nvPr/>
        </p:nvGrpSpPr>
        <p:grpSpPr bwMode="auto">
          <a:xfrm>
            <a:off x="457200" y="4038600"/>
            <a:ext cx="3200400" cy="2438400"/>
            <a:chOff x="288" y="2544"/>
            <a:chExt cx="2016" cy="1536"/>
          </a:xfrm>
        </p:grpSpPr>
        <p:grpSp>
          <p:nvGrpSpPr>
            <p:cNvPr id="33826" name="Group 478"/>
            <p:cNvGrpSpPr>
              <a:grpSpLocks/>
            </p:cNvGrpSpPr>
            <p:nvPr/>
          </p:nvGrpSpPr>
          <p:grpSpPr bwMode="auto">
            <a:xfrm>
              <a:off x="521" y="3173"/>
              <a:ext cx="1708" cy="907"/>
              <a:chOff x="521" y="3072"/>
              <a:chExt cx="1708" cy="907"/>
            </a:xfrm>
          </p:grpSpPr>
          <p:sp>
            <p:nvSpPr>
              <p:cNvPr id="33829" name="Freeform 479"/>
              <p:cNvSpPr>
                <a:spLocks/>
              </p:cNvSpPr>
              <p:nvPr/>
            </p:nvSpPr>
            <p:spPr bwMode="auto">
              <a:xfrm>
                <a:off x="2078" y="3473"/>
                <a:ext cx="151" cy="301"/>
              </a:xfrm>
              <a:custGeom>
                <a:avLst/>
                <a:gdLst>
                  <a:gd name="T0" fmla="*/ 325 w 117"/>
                  <a:gd name="T1" fmla="*/ 0 h 234"/>
                  <a:gd name="T2" fmla="*/ 288 w 117"/>
                  <a:gd name="T3" fmla="*/ 103 h 234"/>
                  <a:gd name="T4" fmla="*/ 271 w 117"/>
                  <a:gd name="T5" fmla="*/ 184 h 234"/>
                  <a:gd name="T6" fmla="*/ 265 w 117"/>
                  <a:gd name="T7" fmla="*/ 260 h 234"/>
                  <a:gd name="T8" fmla="*/ 271 w 117"/>
                  <a:gd name="T9" fmla="*/ 334 h 234"/>
                  <a:gd name="T10" fmla="*/ 271 w 117"/>
                  <a:gd name="T11" fmla="*/ 399 h 234"/>
                  <a:gd name="T12" fmla="*/ 265 w 117"/>
                  <a:gd name="T13" fmla="*/ 458 h 234"/>
                  <a:gd name="T14" fmla="*/ 252 w 117"/>
                  <a:gd name="T15" fmla="*/ 527 h 234"/>
                  <a:gd name="T16" fmla="*/ 228 w 117"/>
                  <a:gd name="T17" fmla="*/ 601 h 234"/>
                  <a:gd name="T18" fmla="*/ 217 w 117"/>
                  <a:gd name="T19" fmla="*/ 641 h 234"/>
                  <a:gd name="T20" fmla="*/ 176 w 117"/>
                  <a:gd name="T21" fmla="*/ 630 h 234"/>
                  <a:gd name="T22" fmla="*/ 191 w 117"/>
                  <a:gd name="T23" fmla="*/ 557 h 234"/>
                  <a:gd name="T24" fmla="*/ 199 w 117"/>
                  <a:gd name="T25" fmla="*/ 498 h 234"/>
                  <a:gd name="T26" fmla="*/ 199 w 117"/>
                  <a:gd name="T27" fmla="*/ 458 h 234"/>
                  <a:gd name="T28" fmla="*/ 191 w 117"/>
                  <a:gd name="T29" fmla="*/ 422 h 234"/>
                  <a:gd name="T30" fmla="*/ 185 w 117"/>
                  <a:gd name="T31" fmla="*/ 370 h 234"/>
                  <a:gd name="T32" fmla="*/ 185 w 117"/>
                  <a:gd name="T33" fmla="*/ 345 h 234"/>
                  <a:gd name="T34" fmla="*/ 185 w 117"/>
                  <a:gd name="T35" fmla="*/ 325 h 234"/>
                  <a:gd name="T36" fmla="*/ 185 w 117"/>
                  <a:gd name="T37" fmla="*/ 310 h 234"/>
                  <a:gd name="T38" fmla="*/ 176 w 117"/>
                  <a:gd name="T39" fmla="*/ 298 h 234"/>
                  <a:gd name="T40" fmla="*/ 161 w 117"/>
                  <a:gd name="T41" fmla="*/ 289 h 234"/>
                  <a:gd name="T42" fmla="*/ 143 w 117"/>
                  <a:gd name="T43" fmla="*/ 289 h 234"/>
                  <a:gd name="T44" fmla="*/ 119 w 117"/>
                  <a:gd name="T45" fmla="*/ 305 h 234"/>
                  <a:gd name="T46" fmla="*/ 103 w 117"/>
                  <a:gd name="T47" fmla="*/ 322 h 234"/>
                  <a:gd name="T48" fmla="*/ 97 w 117"/>
                  <a:gd name="T49" fmla="*/ 341 h 234"/>
                  <a:gd name="T50" fmla="*/ 88 w 117"/>
                  <a:gd name="T51" fmla="*/ 363 h 234"/>
                  <a:gd name="T52" fmla="*/ 76 w 117"/>
                  <a:gd name="T53" fmla="*/ 392 h 234"/>
                  <a:gd name="T54" fmla="*/ 74 w 117"/>
                  <a:gd name="T55" fmla="*/ 422 h 234"/>
                  <a:gd name="T56" fmla="*/ 41 w 117"/>
                  <a:gd name="T57" fmla="*/ 498 h 234"/>
                  <a:gd name="T58" fmla="*/ 25 w 117"/>
                  <a:gd name="T59" fmla="*/ 571 h 234"/>
                  <a:gd name="T60" fmla="*/ 0 w 117"/>
                  <a:gd name="T61" fmla="*/ 565 h 234"/>
                  <a:gd name="T62" fmla="*/ 6 w 117"/>
                  <a:gd name="T63" fmla="*/ 522 h 234"/>
                  <a:gd name="T64" fmla="*/ 6 w 117"/>
                  <a:gd name="T65" fmla="*/ 462 h 234"/>
                  <a:gd name="T66" fmla="*/ 10 w 117"/>
                  <a:gd name="T67" fmla="*/ 370 h 234"/>
                  <a:gd name="T68" fmla="*/ 30 w 117"/>
                  <a:gd name="T69" fmla="*/ 325 h 234"/>
                  <a:gd name="T70" fmla="*/ 53 w 117"/>
                  <a:gd name="T71" fmla="*/ 279 h 234"/>
                  <a:gd name="T72" fmla="*/ 133 w 117"/>
                  <a:gd name="T73" fmla="*/ 179 h 234"/>
                  <a:gd name="T74" fmla="*/ 185 w 117"/>
                  <a:gd name="T75" fmla="*/ 117 h 234"/>
                  <a:gd name="T76" fmla="*/ 247 w 117"/>
                  <a:gd name="T77" fmla="*/ 66 h 234"/>
                  <a:gd name="T78" fmla="*/ 276 w 117"/>
                  <a:gd name="T79" fmla="*/ 36 h 234"/>
                  <a:gd name="T80" fmla="*/ 325 w 117"/>
                  <a:gd name="T81" fmla="*/ 0 h 23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17"/>
                  <a:gd name="T124" fmla="*/ 0 h 234"/>
                  <a:gd name="T125" fmla="*/ 117 w 117"/>
                  <a:gd name="T126" fmla="*/ 234 h 23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17" h="234">
                    <a:moveTo>
                      <a:pt x="117" y="0"/>
                    </a:moveTo>
                    <a:lnTo>
                      <a:pt x="104" y="37"/>
                    </a:lnTo>
                    <a:lnTo>
                      <a:pt x="98" y="67"/>
                    </a:lnTo>
                    <a:lnTo>
                      <a:pt x="95" y="95"/>
                    </a:lnTo>
                    <a:lnTo>
                      <a:pt x="98" y="122"/>
                    </a:lnTo>
                    <a:lnTo>
                      <a:pt x="98" y="145"/>
                    </a:lnTo>
                    <a:lnTo>
                      <a:pt x="95" y="167"/>
                    </a:lnTo>
                    <a:lnTo>
                      <a:pt x="91" y="193"/>
                    </a:lnTo>
                    <a:lnTo>
                      <a:pt x="82" y="219"/>
                    </a:lnTo>
                    <a:lnTo>
                      <a:pt x="78" y="234"/>
                    </a:lnTo>
                    <a:lnTo>
                      <a:pt x="63" y="230"/>
                    </a:lnTo>
                    <a:lnTo>
                      <a:pt x="69" y="204"/>
                    </a:lnTo>
                    <a:lnTo>
                      <a:pt x="71" y="182"/>
                    </a:lnTo>
                    <a:lnTo>
                      <a:pt x="71" y="167"/>
                    </a:lnTo>
                    <a:lnTo>
                      <a:pt x="69" y="154"/>
                    </a:lnTo>
                    <a:lnTo>
                      <a:pt x="67" y="135"/>
                    </a:lnTo>
                    <a:lnTo>
                      <a:pt x="67" y="126"/>
                    </a:lnTo>
                    <a:lnTo>
                      <a:pt x="67" y="119"/>
                    </a:lnTo>
                    <a:lnTo>
                      <a:pt x="67" y="113"/>
                    </a:lnTo>
                    <a:lnTo>
                      <a:pt x="63" y="109"/>
                    </a:lnTo>
                    <a:lnTo>
                      <a:pt x="58" y="106"/>
                    </a:lnTo>
                    <a:lnTo>
                      <a:pt x="52" y="106"/>
                    </a:lnTo>
                    <a:lnTo>
                      <a:pt x="43" y="111"/>
                    </a:lnTo>
                    <a:lnTo>
                      <a:pt x="37" y="117"/>
                    </a:lnTo>
                    <a:lnTo>
                      <a:pt x="35" y="124"/>
                    </a:lnTo>
                    <a:lnTo>
                      <a:pt x="32" y="132"/>
                    </a:lnTo>
                    <a:lnTo>
                      <a:pt x="28" y="143"/>
                    </a:lnTo>
                    <a:lnTo>
                      <a:pt x="26" y="154"/>
                    </a:lnTo>
                    <a:lnTo>
                      <a:pt x="15" y="182"/>
                    </a:lnTo>
                    <a:lnTo>
                      <a:pt x="9" y="208"/>
                    </a:lnTo>
                    <a:lnTo>
                      <a:pt x="0" y="206"/>
                    </a:lnTo>
                    <a:lnTo>
                      <a:pt x="2" y="191"/>
                    </a:lnTo>
                    <a:lnTo>
                      <a:pt x="2" y="169"/>
                    </a:lnTo>
                    <a:lnTo>
                      <a:pt x="4" y="135"/>
                    </a:lnTo>
                    <a:lnTo>
                      <a:pt x="11" y="119"/>
                    </a:lnTo>
                    <a:lnTo>
                      <a:pt x="19" y="102"/>
                    </a:lnTo>
                    <a:lnTo>
                      <a:pt x="48" y="65"/>
                    </a:lnTo>
                    <a:lnTo>
                      <a:pt x="67" y="43"/>
                    </a:lnTo>
                    <a:lnTo>
                      <a:pt x="89" y="24"/>
                    </a:lnTo>
                    <a:lnTo>
                      <a:pt x="100" y="13"/>
                    </a:lnTo>
                    <a:lnTo>
                      <a:pt x="11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0" name="Freeform 480"/>
              <p:cNvSpPr>
                <a:spLocks/>
              </p:cNvSpPr>
              <p:nvPr/>
            </p:nvSpPr>
            <p:spPr bwMode="auto">
              <a:xfrm>
                <a:off x="1849" y="3430"/>
                <a:ext cx="380" cy="217"/>
              </a:xfrm>
              <a:custGeom>
                <a:avLst/>
                <a:gdLst>
                  <a:gd name="T0" fmla="*/ 812 w 295"/>
                  <a:gd name="T1" fmla="*/ 93 h 168"/>
                  <a:gd name="T2" fmla="*/ 765 w 295"/>
                  <a:gd name="T3" fmla="*/ 127 h 168"/>
                  <a:gd name="T4" fmla="*/ 736 w 295"/>
                  <a:gd name="T5" fmla="*/ 160 h 168"/>
                  <a:gd name="T6" fmla="*/ 675 w 295"/>
                  <a:gd name="T7" fmla="*/ 212 h 168"/>
                  <a:gd name="T8" fmla="*/ 622 w 295"/>
                  <a:gd name="T9" fmla="*/ 274 h 168"/>
                  <a:gd name="T10" fmla="*/ 542 w 295"/>
                  <a:gd name="T11" fmla="*/ 376 h 168"/>
                  <a:gd name="T12" fmla="*/ 519 w 295"/>
                  <a:gd name="T13" fmla="*/ 422 h 168"/>
                  <a:gd name="T14" fmla="*/ 500 w 295"/>
                  <a:gd name="T15" fmla="*/ 468 h 168"/>
                  <a:gd name="T16" fmla="*/ 496 w 295"/>
                  <a:gd name="T17" fmla="*/ 468 h 168"/>
                  <a:gd name="T18" fmla="*/ 496 w 295"/>
                  <a:gd name="T19" fmla="*/ 459 h 168"/>
                  <a:gd name="T20" fmla="*/ 423 w 295"/>
                  <a:gd name="T21" fmla="*/ 430 h 168"/>
                  <a:gd name="T22" fmla="*/ 370 w 295"/>
                  <a:gd name="T23" fmla="*/ 412 h 168"/>
                  <a:gd name="T24" fmla="*/ 327 w 295"/>
                  <a:gd name="T25" fmla="*/ 412 h 168"/>
                  <a:gd name="T26" fmla="*/ 281 w 295"/>
                  <a:gd name="T27" fmla="*/ 412 h 168"/>
                  <a:gd name="T28" fmla="*/ 238 w 295"/>
                  <a:gd name="T29" fmla="*/ 422 h 168"/>
                  <a:gd name="T30" fmla="*/ 184 w 295"/>
                  <a:gd name="T31" fmla="*/ 430 h 168"/>
                  <a:gd name="T32" fmla="*/ 133 w 295"/>
                  <a:gd name="T33" fmla="*/ 430 h 168"/>
                  <a:gd name="T34" fmla="*/ 97 w 295"/>
                  <a:gd name="T35" fmla="*/ 419 h 168"/>
                  <a:gd name="T36" fmla="*/ 52 w 295"/>
                  <a:gd name="T37" fmla="*/ 407 h 168"/>
                  <a:gd name="T38" fmla="*/ 0 w 295"/>
                  <a:gd name="T39" fmla="*/ 376 h 168"/>
                  <a:gd name="T40" fmla="*/ 6 w 295"/>
                  <a:gd name="T41" fmla="*/ 364 h 168"/>
                  <a:gd name="T42" fmla="*/ 10 w 295"/>
                  <a:gd name="T43" fmla="*/ 355 h 168"/>
                  <a:gd name="T44" fmla="*/ 36 w 295"/>
                  <a:gd name="T45" fmla="*/ 340 h 168"/>
                  <a:gd name="T46" fmla="*/ 67 w 295"/>
                  <a:gd name="T47" fmla="*/ 327 h 168"/>
                  <a:gd name="T48" fmla="*/ 88 w 295"/>
                  <a:gd name="T49" fmla="*/ 309 h 168"/>
                  <a:gd name="T50" fmla="*/ 125 w 295"/>
                  <a:gd name="T51" fmla="*/ 248 h 168"/>
                  <a:gd name="T52" fmla="*/ 149 w 295"/>
                  <a:gd name="T53" fmla="*/ 207 h 168"/>
                  <a:gd name="T54" fmla="*/ 173 w 295"/>
                  <a:gd name="T55" fmla="*/ 171 h 168"/>
                  <a:gd name="T56" fmla="*/ 184 w 295"/>
                  <a:gd name="T57" fmla="*/ 164 h 168"/>
                  <a:gd name="T58" fmla="*/ 220 w 295"/>
                  <a:gd name="T59" fmla="*/ 133 h 168"/>
                  <a:gd name="T60" fmla="*/ 269 w 295"/>
                  <a:gd name="T61" fmla="*/ 97 h 168"/>
                  <a:gd name="T62" fmla="*/ 312 w 295"/>
                  <a:gd name="T63" fmla="*/ 74 h 168"/>
                  <a:gd name="T64" fmla="*/ 347 w 295"/>
                  <a:gd name="T65" fmla="*/ 36 h 168"/>
                  <a:gd name="T66" fmla="*/ 384 w 295"/>
                  <a:gd name="T67" fmla="*/ 0 h 168"/>
                  <a:gd name="T68" fmla="*/ 450 w 295"/>
                  <a:gd name="T69" fmla="*/ 19 h 168"/>
                  <a:gd name="T70" fmla="*/ 519 w 295"/>
                  <a:gd name="T71" fmla="*/ 45 h 168"/>
                  <a:gd name="T72" fmla="*/ 572 w 295"/>
                  <a:gd name="T73" fmla="*/ 61 h 168"/>
                  <a:gd name="T74" fmla="*/ 632 w 295"/>
                  <a:gd name="T75" fmla="*/ 74 h 168"/>
                  <a:gd name="T76" fmla="*/ 728 w 295"/>
                  <a:gd name="T77" fmla="*/ 87 h 168"/>
                  <a:gd name="T78" fmla="*/ 812 w 295"/>
                  <a:gd name="T79" fmla="*/ 93 h 1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95"/>
                  <a:gd name="T121" fmla="*/ 0 h 168"/>
                  <a:gd name="T122" fmla="*/ 295 w 295"/>
                  <a:gd name="T123" fmla="*/ 168 h 1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95" h="168">
                    <a:moveTo>
                      <a:pt x="295" y="33"/>
                    </a:moveTo>
                    <a:lnTo>
                      <a:pt x="278" y="46"/>
                    </a:lnTo>
                    <a:lnTo>
                      <a:pt x="267" y="57"/>
                    </a:lnTo>
                    <a:lnTo>
                      <a:pt x="245" y="76"/>
                    </a:lnTo>
                    <a:lnTo>
                      <a:pt x="226" y="98"/>
                    </a:lnTo>
                    <a:lnTo>
                      <a:pt x="197" y="135"/>
                    </a:lnTo>
                    <a:lnTo>
                      <a:pt x="189" y="152"/>
                    </a:lnTo>
                    <a:lnTo>
                      <a:pt x="182" y="168"/>
                    </a:lnTo>
                    <a:lnTo>
                      <a:pt x="180" y="168"/>
                    </a:lnTo>
                    <a:lnTo>
                      <a:pt x="180" y="165"/>
                    </a:lnTo>
                    <a:lnTo>
                      <a:pt x="154" y="155"/>
                    </a:lnTo>
                    <a:lnTo>
                      <a:pt x="134" y="148"/>
                    </a:lnTo>
                    <a:lnTo>
                      <a:pt x="119" y="148"/>
                    </a:lnTo>
                    <a:lnTo>
                      <a:pt x="102" y="148"/>
                    </a:lnTo>
                    <a:lnTo>
                      <a:pt x="87" y="152"/>
                    </a:lnTo>
                    <a:lnTo>
                      <a:pt x="67" y="155"/>
                    </a:lnTo>
                    <a:lnTo>
                      <a:pt x="48" y="155"/>
                    </a:lnTo>
                    <a:lnTo>
                      <a:pt x="35" y="150"/>
                    </a:lnTo>
                    <a:lnTo>
                      <a:pt x="19" y="146"/>
                    </a:lnTo>
                    <a:lnTo>
                      <a:pt x="0" y="135"/>
                    </a:lnTo>
                    <a:lnTo>
                      <a:pt x="2" y="131"/>
                    </a:lnTo>
                    <a:lnTo>
                      <a:pt x="4" y="128"/>
                    </a:lnTo>
                    <a:lnTo>
                      <a:pt x="13" y="122"/>
                    </a:lnTo>
                    <a:lnTo>
                      <a:pt x="24" y="118"/>
                    </a:lnTo>
                    <a:lnTo>
                      <a:pt x="32" y="111"/>
                    </a:lnTo>
                    <a:lnTo>
                      <a:pt x="45" y="89"/>
                    </a:lnTo>
                    <a:lnTo>
                      <a:pt x="54" y="74"/>
                    </a:lnTo>
                    <a:lnTo>
                      <a:pt x="63" y="61"/>
                    </a:lnTo>
                    <a:lnTo>
                      <a:pt x="67" y="59"/>
                    </a:lnTo>
                    <a:lnTo>
                      <a:pt x="80" y="48"/>
                    </a:lnTo>
                    <a:lnTo>
                      <a:pt x="98" y="35"/>
                    </a:lnTo>
                    <a:lnTo>
                      <a:pt x="113" y="26"/>
                    </a:lnTo>
                    <a:lnTo>
                      <a:pt x="126" y="13"/>
                    </a:lnTo>
                    <a:lnTo>
                      <a:pt x="139" y="0"/>
                    </a:lnTo>
                    <a:lnTo>
                      <a:pt x="163" y="7"/>
                    </a:lnTo>
                    <a:lnTo>
                      <a:pt x="189" y="16"/>
                    </a:lnTo>
                    <a:lnTo>
                      <a:pt x="208" y="22"/>
                    </a:lnTo>
                    <a:lnTo>
                      <a:pt x="230" y="26"/>
                    </a:lnTo>
                    <a:lnTo>
                      <a:pt x="265" y="31"/>
                    </a:lnTo>
                    <a:lnTo>
                      <a:pt x="295" y="3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1" name="Freeform 481"/>
              <p:cNvSpPr>
                <a:spLocks/>
              </p:cNvSpPr>
              <p:nvPr/>
            </p:nvSpPr>
            <p:spPr bwMode="auto">
              <a:xfrm>
                <a:off x="2022" y="3738"/>
                <a:ext cx="157" cy="241"/>
              </a:xfrm>
              <a:custGeom>
                <a:avLst/>
                <a:gdLst>
                  <a:gd name="T0" fmla="*/ 335 w 122"/>
                  <a:gd name="T1" fmla="*/ 76 h 187"/>
                  <a:gd name="T2" fmla="*/ 315 w 122"/>
                  <a:gd name="T3" fmla="*/ 143 h 187"/>
                  <a:gd name="T4" fmla="*/ 299 w 122"/>
                  <a:gd name="T5" fmla="*/ 184 h 187"/>
                  <a:gd name="T6" fmla="*/ 295 w 122"/>
                  <a:gd name="T7" fmla="*/ 209 h 187"/>
                  <a:gd name="T8" fmla="*/ 279 w 122"/>
                  <a:gd name="T9" fmla="*/ 229 h 187"/>
                  <a:gd name="T10" fmla="*/ 238 w 122"/>
                  <a:gd name="T11" fmla="*/ 269 h 187"/>
                  <a:gd name="T12" fmla="*/ 198 w 122"/>
                  <a:gd name="T13" fmla="*/ 299 h 187"/>
                  <a:gd name="T14" fmla="*/ 156 w 122"/>
                  <a:gd name="T15" fmla="*/ 323 h 187"/>
                  <a:gd name="T16" fmla="*/ 121 w 122"/>
                  <a:gd name="T17" fmla="*/ 354 h 187"/>
                  <a:gd name="T18" fmla="*/ 85 w 122"/>
                  <a:gd name="T19" fmla="*/ 384 h 187"/>
                  <a:gd name="T20" fmla="*/ 66 w 122"/>
                  <a:gd name="T21" fmla="*/ 409 h 187"/>
                  <a:gd name="T22" fmla="*/ 50 w 122"/>
                  <a:gd name="T23" fmla="*/ 438 h 187"/>
                  <a:gd name="T24" fmla="*/ 30 w 122"/>
                  <a:gd name="T25" fmla="*/ 476 h 187"/>
                  <a:gd name="T26" fmla="*/ 13 w 122"/>
                  <a:gd name="T27" fmla="*/ 503 h 187"/>
                  <a:gd name="T28" fmla="*/ 8 w 122"/>
                  <a:gd name="T29" fmla="*/ 510 h 187"/>
                  <a:gd name="T30" fmla="*/ 8 w 122"/>
                  <a:gd name="T31" fmla="*/ 517 h 187"/>
                  <a:gd name="T32" fmla="*/ 0 w 122"/>
                  <a:gd name="T33" fmla="*/ 430 h 187"/>
                  <a:gd name="T34" fmla="*/ 8 w 122"/>
                  <a:gd name="T35" fmla="*/ 366 h 187"/>
                  <a:gd name="T36" fmla="*/ 24 w 122"/>
                  <a:gd name="T37" fmla="*/ 299 h 187"/>
                  <a:gd name="T38" fmla="*/ 45 w 122"/>
                  <a:gd name="T39" fmla="*/ 236 h 187"/>
                  <a:gd name="T40" fmla="*/ 66 w 122"/>
                  <a:gd name="T41" fmla="*/ 173 h 187"/>
                  <a:gd name="T42" fmla="*/ 97 w 122"/>
                  <a:gd name="T43" fmla="*/ 97 h 187"/>
                  <a:gd name="T44" fmla="*/ 115 w 122"/>
                  <a:gd name="T45" fmla="*/ 19 h 187"/>
                  <a:gd name="T46" fmla="*/ 121 w 122"/>
                  <a:gd name="T47" fmla="*/ 0 h 187"/>
                  <a:gd name="T48" fmla="*/ 145 w 122"/>
                  <a:gd name="T49" fmla="*/ 6 h 187"/>
                  <a:gd name="T50" fmla="*/ 136 w 122"/>
                  <a:gd name="T51" fmla="*/ 92 h 187"/>
                  <a:gd name="T52" fmla="*/ 145 w 122"/>
                  <a:gd name="T53" fmla="*/ 156 h 187"/>
                  <a:gd name="T54" fmla="*/ 151 w 122"/>
                  <a:gd name="T55" fmla="*/ 192 h 187"/>
                  <a:gd name="T56" fmla="*/ 162 w 122"/>
                  <a:gd name="T57" fmla="*/ 217 h 187"/>
                  <a:gd name="T58" fmla="*/ 169 w 122"/>
                  <a:gd name="T59" fmla="*/ 229 h 187"/>
                  <a:gd name="T60" fmla="*/ 180 w 122"/>
                  <a:gd name="T61" fmla="*/ 236 h 187"/>
                  <a:gd name="T62" fmla="*/ 192 w 122"/>
                  <a:gd name="T63" fmla="*/ 236 h 187"/>
                  <a:gd name="T64" fmla="*/ 202 w 122"/>
                  <a:gd name="T65" fmla="*/ 229 h 187"/>
                  <a:gd name="T66" fmla="*/ 221 w 122"/>
                  <a:gd name="T67" fmla="*/ 209 h 187"/>
                  <a:gd name="T68" fmla="*/ 229 w 122"/>
                  <a:gd name="T69" fmla="*/ 184 h 187"/>
                  <a:gd name="T70" fmla="*/ 238 w 122"/>
                  <a:gd name="T71" fmla="*/ 156 h 187"/>
                  <a:gd name="T72" fmla="*/ 268 w 122"/>
                  <a:gd name="T73" fmla="*/ 103 h 187"/>
                  <a:gd name="T74" fmla="*/ 295 w 122"/>
                  <a:gd name="T75" fmla="*/ 67 h 187"/>
                  <a:gd name="T76" fmla="*/ 335 w 122"/>
                  <a:gd name="T77" fmla="*/ 76 h 18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22"/>
                  <a:gd name="T118" fmla="*/ 0 h 187"/>
                  <a:gd name="T119" fmla="*/ 122 w 122"/>
                  <a:gd name="T120" fmla="*/ 187 h 18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22" h="187">
                    <a:moveTo>
                      <a:pt x="122" y="28"/>
                    </a:moveTo>
                    <a:lnTo>
                      <a:pt x="115" y="52"/>
                    </a:lnTo>
                    <a:lnTo>
                      <a:pt x="109" y="67"/>
                    </a:lnTo>
                    <a:lnTo>
                      <a:pt x="107" y="76"/>
                    </a:lnTo>
                    <a:lnTo>
                      <a:pt x="102" y="83"/>
                    </a:lnTo>
                    <a:lnTo>
                      <a:pt x="87" y="98"/>
                    </a:lnTo>
                    <a:lnTo>
                      <a:pt x="72" y="109"/>
                    </a:lnTo>
                    <a:lnTo>
                      <a:pt x="57" y="117"/>
                    </a:lnTo>
                    <a:lnTo>
                      <a:pt x="44" y="128"/>
                    </a:lnTo>
                    <a:lnTo>
                      <a:pt x="31" y="139"/>
                    </a:lnTo>
                    <a:lnTo>
                      <a:pt x="24" y="148"/>
                    </a:lnTo>
                    <a:lnTo>
                      <a:pt x="18" y="159"/>
                    </a:lnTo>
                    <a:lnTo>
                      <a:pt x="11" y="172"/>
                    </a:lnTo>
                    <a:lnTo>
                      <a:pt x="5" y="182"/>
                    </a:lnTo>
                    <a:lnTo>
                      <a:pt x="3" y="185"/>
                    </a:lnTo>
                    <a:lnTo>
                      <a:pt x="3" y="187"/>
                    </a:lnTo>
                    <a:lnTo>
                      <a:pt x="0" y="156"/>
                    </a:lnTo>
                    <a:lnTo>
                      <a:pt x="3" y="133"/>
                    </a:lnTo>
                    <a:lnTo>
                      <a:pt x="9" y="109"/>
                    </a:lnTo>
                    <a:lnTo>
                      <a:pt x="16" y="85"/>
                    </a:lnTo>
                    <a:lnTo>
                      <a:pt x="24" y="63"/>
                    </a:lnTo>
                    <a:lnTo>
                      <a:pt x="35" y="35"/>
                    </a:lnTo>
                    <a:lnTo>
                      <a:pt x="42" y="7"/>
                    </a:lnTo>
                    <a:lnTo>
                      <a:pt x="44" y="0"/>
                    </a:lnTo>
                    <a:lnTo>
                      <a:pt x="53" y="2"/>
                    </a:lnTo>
                    <a:lnTo>
                      <a:pt x="50" y="33"/>
                    </a:lnTo>
                    <a:lnTo>
                      <a:pt x="53" y="57"/>
                    </a:lnTo>
                    <a:lnTo>
                      <a:pt x="55" y="70"/>
                    </a:lnTo>
                    <a:lnTo>
                      <a:pt x="59" y="78"/>
                    </a:lnTo>
                    <a:lnTo>
                      <a:pt x="61" y="83"/>
                    </a:lnTo>
                    <a:lnTo>
                      <a:pt x="66" y="85"/>
                    </a:lnTo>
                    <a:lnTo>
                      <a:pt x="70" y="85"/>
                    </a:lnTo>
                    <a:lnTo>
                      <a:pt x="74" y="83"/>
                    </a:lnTo>
                    <a:lnTo>
                      <a:pt x="81" y="76"/>
                    </a:lnTo>
                    <a:lnTo>
                      <a:pt x="83" y="67"/>
                    </a:lnTo>
                    <a:lnTo>
                      <a:pt x="87" y="57"/>
                    </a:lnTo>
                    <a:lnTo>
                      <a:pt x="98" y="37"/>
                    </a:lnTo>
                    <a:lnTo>
                      <a:pt x="107" y="24"/>
                    </a:lnTo>
                    <a:lnTo>
                      <a:pt x="122" y="2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2" name="Freeform 482"/>
              <p:cNvSpPr>
                <a:spLocks noEditPoints="1"/>
              </p:cNvSpPr>
              <p:nvPr/>
            </p:nvSpPr>
            <p:spPr bwMode="auto">
              <a:xfrm>
                <a:off x="1359" y="3528"/>
                <a:ext cx="724" cy="451"/>
              </a:xfrm>
              <a:custGeom>
                <a:avLst/>
                <a:gdLst>
                  <a:gd name="T0" fmla="*/ 443 w 562"/>
                  <a:gd name="T1" fmla="*/ 312 h 350"/>
                  <a:gd name="T2" fmla="*/ 460 w 562"/>
                  <a:gd name="T3" fmla="*/ 246 h 350"/>
                  <a:gd name="T4" fmla="*/ 455 w 562"/>
                  <a:gd name="T5" fmla="*/ 209 h 350"/>
                  <a:gd name="T6" fmla="*/ 424 w 562"/>
                  <a:gd name="T7" fmla="*/ 188 h 350"/>
                  <a:gd name="T8" fmla="*/ 376 w 562"/>
                  <a:gd name="T9" fmla="*/ 173 h 350"/>
                  <a:gd name="T10" fmla="*/ 323 w 562"/>
                  <a:gd name="T11" fmla="*/ 183 h 350"/>
                  <a:gd name="T12" fmla="*/ 299 w 562"/>
                  <a:gd name="T13" fmla="*/ 202 h 350"/>
                  <a:gd name="T14" fmla="*/ 287 w 562"/>
                  <a:gd name="T15" fmla="*/ 240 h 350"/>
                  <a:gd name="T16" fmla="*/ 292 w 562"/>
                  <a:gd name="T17" fmla="*/ 299 h 350"/>
                  <a:gd name="T18" fmla="*/ 317 w 562"/>
                  <a:gd name="T19" fmla="*/ 347 h 350"/>
                  <a:gd name="T20" fmla="*/ 372 w 562"/>
                  <a:gd name="T21" fmla="*/ 365 h 350"/>
                  <a:gd name="T22" fmla="*/ 414 w 562"/>
                  <a:gd name="T23" fmla="*/ 347 h 350"/>
                  <a:gd name="T24" fmla="*/ 438 w 562"/>
                  <a:gd name="T25" fmla="*/ 326 h 350"/>
                  <a:gd name="T26" fmla="*/ 82 w 562"/>
                  <a:gd name="T27" fmla="*/ 121 h 350"/>
                  <a:gd name="T28" fmla="*/ 103 w 562"/>
                  <a:gd name="T29" fmla="*/ 50 h 350"/>
                  <a:gd name="T30" fmla="*/ 126 w 562"/>
                  <a:gd name="T31" fmla="*/ 0 h 350"/>
                  <a:gd name="T32" fmla="*/ 200 w 562"/>
                  <a:gd name="T33" fmla="*/ 30 h 350"/>
                  <a:gd name="T34" fmla="*/ 292 w 562"/>
                  <a:gd name="T35" fmla="*/ 50 h 350"/>
                  <a:gd name="T36" fmla="*/ 408 w 562"/>
                  <a:gd name="T37" fmla="*/ 50 h 350"/>
                  <a:gd name="T38" fmla="*/ 546 w 562"/>
                  <a:gd name="T39" fmla="*/ 57 h 350"/>
                  <a:gd name="T40" fmla="*/ 696 w 562"/>
                  <a:gd name="T41" fmla="*/ 103 h 350"/>
                  <a:gd name="T42" fmla="*/ 689 w 562"/>
                  <a:gd name="T43" fmla="*/ 162 h 350"/>
                  <a:gd name="T44" fmla="*/ 658 w 562"/>
                  <a:gd name="T45" fmla="*/ 269 h 350"/>
                  <a:gd name="T46" fmla="*/ 777 w 562"/>
                  <a:gd name="T47" fmla="*/ 299 h 350"/>
                  <a:gd name="T48" fmla="*/ 949 w 562"/>
                  <a:gd name="T49" fmla="*/ 332 h 350"/>
                  <a:gd name="T50" fmla="*/ 1015 w 562"/>
                  <a:gd name="T51" fmla="*/ 335 h 350"/>
                  <a:gd name="T52" fmla="*/ 1023 w 562"/>
                  <a:gd name="T53" fmla="*/ 246 h 350"/>
                  <a:gd name="T54" fmla="*/ 1047 w 562"/>
                  <a:gd name="T55" fmla="*/ 162 h 350"/>
                  <a:gd name="T56" fmla="*/ 1144 w 562"/>
                  <a:gd name="T57" fmla="*/ 202 h 350"/>
                  <a:gd name="T58" fmla="*/ 1232 w 562"/>
                  <a:gd name="T59" fmla="*/ 218 h 350"/>
                  <a:gd name="T60" fmla="*/ 1328 w 562"/>
                  <a:gd name="T61" fmla="*/ 200 h 350"/>
                  <a:gd name="T62" fmla="*/ 1416 w 562"/>
                  <a:gd name="T63" fmla="*/ 200 h 350"/>
                  <a:gd name="T64" fmla="*/ 1542 w 562"/>
                  <a:gd name="T65" fmla="*/ 246 h 350"/>
                  <a:gd name="T66" fmla="*/ 1548 w 562"/>
                  <a:gd name="T67" fmla="*/ 254 h 350"/>
                  <a:gd name="T68" fmla="*/ 1542 w 562"/>
                  <a:gd name="T69" fmla="*/ 408 h 350"/>
                  <a:gd name="T70" fmla="*/ 1530 w 562"/>
                  <a:gd name="T71" fmla="*/ 468 h 350"/>
                  <a:gd name="T72" fmla="*/ 1481 w 562"/>
                  <a:gd name="T73" fmla="*/ 622 h 350"/>
                  <a:gd name="T74" fmla="*/ 1440 w 562"/>
                  <a:gd name="T75" fmla="*/ 749 h 350"/>
                  <a:gd name="T76" fmla="*/ 1416 w 562"/>
                  <a:gd name="T77" fmla="*/ 880 h 350"/>
                  <a:gd name="T78" fmla="*/ 1255 w 562"/>
                  <a:gd name="T79" fmla="*/ 916 h 350"/>
                  <a:gd name="T80" fmla="*/ 806 w 562"/>
                  <a:gd name="T81" fmla="*/ 816 h 350"/>
                  <a:gd name="T82" fmla="*/ 246 w 562"/>
                  <a:gd name="T83" fmla="*/ 729 h 350"/>
                  <a:gd name="T84" fmla="*/ 30 w 562"/>
                  <a:gd name="T85" fmla="*/ 617 h 350"/>
                  <a:gd name="T86" fmla="*/ 46 w 562"/>
                  <a:gd name="T87" fmla="*/ 541 h 350"/>
                  <a:gd name="T88" fmla="*/ 59 w 562"/>
                  <a:gd name="T89" fmla="*/ 372 h 350"/>
                  <a:gd name="T90" fmla="*/ 82 w 562"/>
                  <a:gd name="T91" fmla="*/ 137 h 350"/>
                  <a:gd name="T92" fmla="*/ 402 w 562"/>
                  <a:gd name="T93" fmla="*/ 546 h 350"/>
                  <a:gd name="T94" fmla="*/ 376 w 562"/>
                  <a:gd name="T95" fmla="*/ 510 h 350"/>
                  <a:gd name="T96" fmla="*/ 341 w 562"/>
                  <a:gd name="T97" fmla="*/ 490 h 350"/>
                  <a:gd name="T98" fmla="*/ 287 w 562"/>
                  <a:gd name="T99" fmla="*/ 510 h 350"/>
                  <a:gd name="T100" fmla="*/ 236 w 562"/>
                  <a:gd name="T101" fmla="*/ 535 h 350"/>
                  <a:gd name="T102" fmla="*/ 214 w 562"/>
                  <a:gd name="T103" fmla="*/ 563 h 350"/>
                  <a:gd name="T104" fmla="*/ 220 w 562"/>
                  <a:gd name="T105" fmla="*/ 622 h 350"/>
                  <a:gd name="T106" fmla="*/ 246 w 562"/>
                  <a:gd name="T107" fmla="*/ 643 h 350"/>
                  <a:gd name="T108" fmla="*/ 276 w 562"/>
                  <a:gd name="T109" fmla="*/ 669 h 350"/>
                  <a:gd name="T110" fmla="*/ 312 w 562"/>
                  <a:gd name="T111" fmla="*/ 684 h 350"/>
                  <a:gd name="T112" fmla="*/ 357 w 562"/>
                  <a:gd name="T113" fmla="*/ 660 h 350"/>
                  <a:gd name="T114" fmla="*/ 402 w 562"/>
                  <a:gd name="T115" fmla="*/ 599 h 350"/>
                  <a:gd name="T116" fmla="*/ 408 w 562"/>
                  <a:gd name="T117" fmla="*/ 563 h 35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62"/>
                  <a:gd name="T178" fmla="*/ 0 h 350"/>
                  <a:gd name="T179" fmla="*/ 562 w 562"/>
                  <a:gd name="T180" fmla="*/ 350 h 35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62" h="350">
                    <a:moveTo>
                      <a:pt x="159" y="118"/>
                    </a:moveTo>
                    <a:lnTo>
                      <a:pt x="161" y="113"/>
                    </a:lnTo>
                    <a:lnTo>
                      <a:pt x="165" y="102"/>
                    </a:lnTo>
                    <a:lnTo>
                      <a:pt x="167" y="89"/>
                    </a:lnTo>
                    <a:lnTo>
                      <a:pt x="167" y="83"/>
                    </a:lnTo>
                    <a:lnTo>
                      <a:pt x="165" y="76"/>
                    </a:lnTo>
                    <a:lnTo>
                      <a:pt x="161" y="70"/>
                    </a:lnTo>
                    <a:lnTo>
                      <a:pt x="154" y="68"/>
                    </a:lnTo>
                    <a:lnTo>
                      <a:pt x="146" y="66"/>
                    </a:lnTo>
                    <a:lnTo>
                      <a:pt x="137" y="63"/>
                    </a:lnTo>
                    <a:lnTo>
                      <a:pt x="124" y="63"/>
                    </a:lnTo>
                    <a:lnTo>
                      <a:pt x="117" y="66"/>
                    </a:lnTo>
                    <a:lnTo>
                      <a:pt x="111" y="70"/>
                    </a:lnTo>
                    <a:lnTo>
                      <a:pt x="109" y="74"/>
                    </a:lnTo>
                    <a:lnTo>
                      <a:pt x="104" y="79"/>
                    </a:lnTo>
                    <a:lnTo>
                      <a:pt x="104" y="87"/>
                    </a:lnTo>
                    <a:lnTo>
                      <a:pt x="104" y="96"/>
                    </a:lnTo>
                    <a:lnTo>
                      <a:pt x="106" y="109"/>
                    </a:lnTo>
                    <a:lnTo>
                      <a:pt x="109" y="118"/>
                    </a:lnTo>
                    <a:lnTo>
                      <a:pt x="115" y="126"/>
                    </a:lnTo>
                    <a:lnTo>
                      <a:pt x="126" y="131"/>
                    </a:lnTo>
                    <a:lnTo>
                      <a:pt x="135" y="133"/>
                    </a:lnTo>
                    <a:lnTo>
                      <a:pt x="143" y="131"/>
                    </a:lnTo>
                    <a:lnTo>
                      <a:pt x="150" y="126"/>
                    </a:lnTo>
                    <a:lnTo>
                      <a:pt x="156" y="118"/>
                    </a:lnTo>
                    <a:lnTo>
                      <a:pt x="159" y="118"/>
                    </a:lnTo>
                    <a:close/>
                    <a:moveTo>
                      <a:pt x="30" y="50"/>
                    </a:moveTo>
                    <a:lnTo>
                      <a:pt x="30" y="44"/>
                    </a:lnTo>
                    <a:lnTo>
                      <a:pt x="35" y="31"/>
                    </a:lnTo>
                    <a:lnTo>
                      <a:pt x="37" y="18"/>
                    </a:lnTo>
                    <a:lnTo>
                      <a:pt x="39" y="9"/>
                    </a:lnTo>
                    <a:lnTo>
                      <a:pt x="46" y="0"/>
                    </a:lnTo>
                    <a:lnTo>
                      <a:pt x="59" y="7"/>
                    </a:lnTo>
                    <a:lnTo>
                      <a:pt x="72" y="11"/>
                    </a:lnTo>
                    <a:lnTo>
                      <a:pt x="89" y="13"/>
                    </a:lnTo>
                    <a:lnTo>
                      <a:pt x="106" y="18"/>
                    </a:lnTo>
                    <a:lnTo>
                      <a:pt x="126" y="18"/>
                    </a:lnTo>
                    <a:lnTo>
                      <a:pt x="148" y="18"/>
                    </a:lnTo>
                    <a:lnTo>
                      <a:pt x="172" y="18"/>
                    </a:lnTo>
                    <a:lnTo>
                      <a:pt x="198" y="20"/>
                    </a:lnTo>
                    <a:lnTo>
                      <a:pt x="221" y="26"/>
                    </a:lnTo>
                    <a:lnTo>
                      <a:pt x="252" y="37"/>
                    </a:lnTo>
                    <a:lnTo>
                      <a:pt x="250" y="48"/>
                    </a:lnTo>
                    <a:lnTo>
                      <a:pt x="250" y="59"/>
                    </a:lnTo>
                    <a:lnTo>
                      <a:pt x="245" y="81"/>
                    </a:lnTo>
                    <a:lnTo>
                      <a:pt x="239" y="98"/>
                    </a:lnTo>
                    <a:lnTo>
                      <a:pt x="265" y="105"/>
                    </a:lnTo>
                    <a:lnTo>
                      <a:pt x="282" y="109"/>
                    </a:lnTo>
                    <a:lnTo>
                      <a:pt x="317" y="115"/>
                    </a:lnTo>
                    <a:lnTo>
                      <a:pt x="345" y="120"/>
                    </a:lnTo>
                    <a:lnTo>
                      <a:pt x="358" y="122"/>
                    </a:lnTo>
                    <a:lnTo>
                      <a:pt x="369" y="122"/>
                    </a:lnTo>
                    <a:lnTo>
                      <a:pt x="369" y="107"/>
                    </a:lnTo>
                    <a:lnTo>
                      <a:pt x="371" y="89"/>
                    </a:lnTo>
                    <a:lnTo>
                      <a:pt x="373" y="76"/>
                    </a:lnTo>
                    <a:lnTo>
                      <a:pt x="380" y="59"/>
                    </a:lnTo>
                    <a:lnTo>
                      <a:pt x="399" y="70"/>
                    </a:lnTo>
                    <a:lnTo>
                      <a:pt x="415" y="74"/>
                    </a:lnTo>
                    <a:lnTo>
                      <a:pt x="428" y="79"/>
                    </a:lnTo>
                    <a:lnTo>
                      <a:pt x="447" y="79"/>
                    </a:lnTo>
                    <a:lnTo>
                      <a:pt x="467" y="76"/>
                    </a:lnTo>
                    <a:lnTo>
                      <a:pt x="482" y="72"/>
                    </a:lnTo>
                    <a:lnTo>
                      <a:pt x="499" y="72"/>
                    </a:lnTo>
                    <a:lnTo>
                      <a:pt x="514" y="72"/>
                    </a:lnTo>
                    <a:lnTo>
                      <a:pt x="534" y="79"/>
                    </a:lnTo>
                    <a:lnTo>
                      <a:pt x="560" y="89"/>
                    </a:lnTo>
                    <a:lnTo>
                      <a:pt x="560" y="92"/>
                    </a:lnTo>
                    <a:lnTo>
                      <a:pt x="562" y="92"/>
                    </a:lnTo>
                    <a:lnTo>
                      <a:pt x="560" y="126"/>
                    </a:lnTo>
                    <a:lnTo>
                      <a:pt x="560" y="148"/>
                    </a:lnTo>
                    <a:lnTo>
                      <a:pt x="558" y="163"/>
                    </a:lnTo>
                    <a:lnTo>
                      <a:pt x="556" y="170"/>
                    </a:lnTo>
                    <a:lnTo>
                      <a:pt x="549" y="198"/>
                    </a:lnTo>
                    <a:lnTo>
                      <a:pt x="538" y="226"/>
                    </a:lnTo>
                    <a:lnTo>
                      <a:pt x="530" y="248"/>
                    </a:lnTo>
                    <a:lnTo>
                      <a:pt x="523" y="272"/>
                    </a:lnTo>
                    <a:lnTo>
                      <a:pt x="517" y="296"/>
                    </a:lnTo>
                    <a:lnTo>
                      <a:pt x="514" y="319"/>
                    </a:lnTo>
                    <a:lnTo>
                      <a:pt x="517" y="350"/>
                    </a:lnTo>
                    <a:lnTo>
                      <a:pt x="456" y="332"/>
                    </a:lnTo>
                    <a:lnTo>
                      <a:pt x="408" y="322"/>
                    </a:lnTo>
                    <a:lnTo>
                      <a:pt x="293" y="296"/>
                    </a:lnTo>
                    <a:lnTo>
                      <a:pt x="202" y="278"/>
                    </a:lnTo>
                    <a:lnTo>
                      <a:pt x="89" y="265"/>
                    </a:lnTo>
                    <a:lnTo>
                      <a:pt x="0" y="259"/>
                    </a:lnTo>
                    <a:lnTo>
                      <a:pt x="11" y="224"/>
                    </a:lnTo>
                    <a:lnTo>
                      <a:pt x="13" y="220"/>
                    </a:lnTo>
                    <a:lnTo>
                      <a:pt x="17" y="196"/>
                    </a:lnTo>
                    <a:lnTo>
                      <a:pt x="20" y="161"/>
                    </a:lnTo>
                    <a:lnTo>
                      <a:pt x="22" y="135"/>
                    </a:lnTo>
                    <a:lnTo>
                      <a:pt x="26" y="85"/>
                    </a:lnTo>
                    <a:lnTo>
                      <a:pt x="30" y="50"/>
                    </a:lnTo>
                    <a:close/>
                    <a:moveTo>
                      <a:pt x="148" y="204"/>
                    </a:moveTo>
                    <a:lnTo>
                      <a:pt x="146" y="198"/>
                    </a:lnTo>
                    <a:lnTo>
                      <a:pt x="141" y="189"/>
                    </a:lnTo>
                    <a:lnTo>
                      <a:pt x="137" y="185"/>
                    </a:lnTo>
                    <a:lnTo>
                      <a:pt x="130" y="181"/>
                    </a:lnTo>
                    <a:lnTo>
                      <a:pt x="124" y="178"/>
                    </a:lnTo>
                    <a:lnTo>
                      <a:pt x="117" y="181"/>
                    </a:lnTo>
                    <a:lnTo>
                      <a:pt x="104" y="185"/>
                    </a:lnTo>
                    <a:lnTo>
                      <a:pt x="89" y="189"/>
                    </a:lnTo>
                    <a:lnTo>
                      <a:pt x="85" y="194"/>
                    </a:lnTo>
                    <a:lnTo>
                      <a:pt x="80" y="198"/>
                    </a:lnTo>
                    <a:lnTo>
                      <a:pt x="78" y="204"/>
                    </a:lnTo>
                    <a:lnTo>
                      <a:pt x="78" y="213"/>
                    </a:lnTo>
                    <a:lnTo>
                      <a:pt x="80" y="226"/>
                    </a:lnTo>
                    <a:lnTo>
                      <a:pt x="85" y="230"/>
                    </a:lnTo>
                    <a:lnTo>
                      <a:pt x="89" y="233"/>
                    </a:lnTo>
                    <a:lnTo>
                      <a:pt x="96" y="237"/>
                    </a:lnTo>
                    <a:lnTo>
                      <a:pt x="100" y="243"/>
                    </a:lnTo>
                    <a:lnTo>
                      <a:pt x="104" y="246"/>
                    </a:lnTo>
                    <a:lnTo>
                      <a:pt x="113" y="248"/>
                    </a:lnTo>
                    <a:lnTo>
                      <a:pt x="119" y="246"/>
                    </a:lnTo>
                    <a:lnTo>
                      <a:pt x="130" y="239"/>
                    </a:lnTo>
                    <a:lnTo>
                      <a:pt x="137" y="233"/>
                    </a:lnTo>
                    <a:lnTo>
                      <a:pt x="146" y="217"/>
                    </a:lnTo>
                    <a:lnTo>
                      <a:pt x="148" y="211"/>
                    </a:lnTo>
                    <a:lnTo>
                      <a:pt x="148" y="20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3" name="Freeform 483"/>
              <p:cNvSpPr>
                <a:spLocks/>
              </p:cNvSpPr>
              <p:nvPr/>
            </p:nvSpPr>
            <p:spPr bwMode="auto">
              <a:xfrm>
                <a:off x="1667" y="3484"/>
                <a:ext cx="268" cy="201"/>
              </a:xfrm>
              <a:custGeom>
                <a:avLst/>
                <a:gdLst>
                  <a:gd name="T0" fmla="*/ 573 w 208"/>
                  <a:gd name="T1" fmla="*/ 46 h 156"/>
                  <a:gd name="T2" fmla="*/ 563 w 208"/>
                  <a:gd name="T3" fmla="*/ 52 h 156"/>
                  <a:gd name="T4" fmla="*/ 536 w 208"/>
                  <a:gd name="T5" fmla="*/ 88 h 156"/>
                  <a:gd name="T6" fmla="*/ 513 w 208"/>
                  <a:gd name="T7" fmla="*/ 131 h 156"/>
                  <a:gd name="T8" fmla="*/ 477 w 208"/>
                  <a:gd name="T9" fmla="*/ 191 h 156"/>
                  <a:gd name="T10" fmla="*/ 455 w 208"/>
                  <a:gd name="T11" fmla="*/ 209 h 156"/>
                  <a:gd name="T12" fmla="*/ 424 w 208"/>
                  <a:gd name="T13" fmla="*/ 220 h 156"/>
                  <a:gd name="T14" fmla="*/ 401 w 208"/>
                  <a:gd name="T15" fmla="*/ 237 h 156"/>
                  <a:gd name="T16" fmla="*/ 393 w 208"/>
                  <a:gd name="T17" fmla="*/ 246 h 156"/>
                  <a:gd name="T18" fmla="*/ 390 w 208"/>
                  <a:gd name="T19" fmla="*/ 258 h 156"/>
                  <a:gd name="T20" fmla="*/ 370 w 208"/>
                  <a:gd name="T21" fmla="*/ 304 h 156"/>
                  <a:gd name="T22" fmla="*/ 363 w 208"/>
                  <a:gd name="T23" fmla="*/ 339 h 156"/>
                  <a:gd name="T24" fmla="*/ 358 w 208"/>
                  <a:gd name="T25" fmla="*/ 388 h 156"/>
                  <a:gd name="T26" fmla="*/ 358 w 208"/>
                  <a:gd name="T27" fmla="*/ 430 h 156"/>
                  <a:gd name="T28" fmla="*/ 327 w 208"/>
                  <a:gd name="T29" fmla="*/ 430 h 156"/>
                  <a:gd name="T30" fmla="*/ 294 w 208"/>
                  <a:gd name="T31" fmla="*/ 424 h 156"/>
                  <a:gd name="T32" fmla="*/ 216 w 208"/>
                  <a:gd name="T33" fmla="*/ 410 h 156"/>
                  <a:gd name="T34" fmla="*/ 117 w 208"/>
                  <a:gd name="T35" fmla="*/ 393 h 156"/>
                  <a:gd name="T36" fmla="*/ 73 w 208"/>
                  <a:gd name="T37" fmla="*/ 384 h 156"/>
                  <a:gd name="T38" fmla="*/ 0 w 208"/>
                  <a:gd name="T39" fmla="*/ 363 h 156"/>
                  <a:gd name="T40" fmla="*/ 67 w 208"/>
                  <a:gd name="T41" fmla="*/ 312 h 156"/>
                  <a:gd name="T42" fmla="*/ 143 w 208"/>
                  <a:gd name="T43" fmla="*/ 231 h 156"/>
                  <a:gd name="T44" fmla="*/ 173 w 208"/>
                  <a:gd name="T45" fmla="*/ 191 h 156"/>
                  <a:gd name="T46" fmla="*/ 216 w 208"/>
                  <a:gd name="T47" fmla="*/ 131 h 156"/>
                  <a:gd name="T48" fmla="*/ 231 w 208"/>
                  <a:gd name="T49" fmla="*/ 88 h 156"/>
                  <a:gd name="T50" fmla="*/ 246 w 208"/>
                  <a:gd name="T51" fmla="*/ 67 h 156"/>
                  <a:gd name="T52" fmla="*/ 258 w 208"/>
                  <a:gd name="T53" fmla="*/ 40 h 156"/>
                  <a:gd name="T54" fmla="*/ 281 w 208"/>
                  <a:gd name="T55" fmla="*/ 17 h 156"/>
                  <a:gd name="T56" fmla="*/ 312 w 208"/>
                  <a:gd name="T57" fmla="*/ 0 h 156"/>
                  <a:gd name="T58" fmla="*/ 353 w 208"/>
                  <a:gd name="T59" fmla="*/ 10 h 156"/>
                  <a:gd name="T60" fmla="*/ 384 w 208"/>
                  <a:gd name="T61" fmla="*/ 22 h 156"/>
                  <a:gd name="T62" fmla="*/ 450 w 208"/>
                  <a:gd name="T63" fmla="*/ 36 h 156"/>
                  <a:gd name="T64" fmla="*/ 496 w 208"/>
                  <a:gd name="T65" fmla="*/ 40 h 156"/>
                  <a:gd name="T66" fmla="*/ 536 w 208"/>
                  <a:gd name="T67" fmla="*/ 40 h 156"/>
                  <a:gd name="T68" fmla="*/ 566 w 208"/>
                  <a:gd name="T69" fmla="*/ 40 h 156"/>
                  <a:gd name="T70" fmla="*/ 573 w 208"/>
                  <a:gd name="T71" fmla="*/ 46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8"/>
                  <a:gd name="T109" fmla="*/ 0 h 156"/>
                  <a:gd name="T110" fmla="*/ 208 w 20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8" h="156">
                    <a:moveTo>
                      <a:pt x="208" y="17"/>
                    </a:moveTo>
                    <a:lnTo>
                      <a:pt x="204" y="19"/>
                    </a:lnTo>
                    <a:lnTo>
                      <a:pt x="195" y="32"/>
                    </a:lnTo>
                    <a:lnTo>
                      <a:pt x="186" y="47"/>
                    </a:lnTo>
                    <a:lnTo>
                      <a:pt x="173" y="69"/>
                    </a:lnTo>
                    <a:lnTo>
                      <a:pt x="165" y="76"/>
                    </a:lnTo>
                    <a:lnTo>
                      <a:pt x="154" y="80"/>
                    </a:lnTo>
                    <a:lnTo>
                      <a:pt x="145" y="86"/>
                    </a:lnTo>
                    <a:lnTo>
                      <a:pt x="143" y="89"/>
                    </a:lnTo>
                    <a:lnTo>
                      <a:pt x="141" y="93"/>
                    </a:lnTo>
                    <a:lnTo>
                      <a:pt x="134" y="110"/>
                    </a:lnTo>
                    <a:lnTo>
                      <a:pt x="132" y="123"/>
                    </a:lnTo>
                    <a:lnTo>
                      <a:pt x="130" y="141"/>
                    </a:lnTo>
                    <a:lnTo>
                      <a:pt x="130" y="156"/>
                    </a:lnTo>
                    <a:lnTo>
                      <a:pt x="119" y="156"/>
                    </a:lnTo>
                    <a:lnTo>
                      <a:pt x="106" y="154"/>
                    </a:lnTo>
                    <a:lnTo>
                      <a:pt x="78" y="149"/>
                    </a:lnTo>
                    <a:lnTo>
                      <a:pt x="43" y="143"/>
                    </a:lnTo>
                    <a:lnTo>
                      <a:pt x="26" y="139"/>
                    </a:lnTo>
                    <a:lnTo>
                      <a:pt x="0" y="132"/>
                    </a:lnTo>
                    <a:lnTo>
                      <a:pt x="24" y="113"/>
                    </a:lnTo>
                    <a:lnTo>
                      <a:pt x="52" y="84"/>
                    </a:lnTo>
                    <a:lnTo>
                      <a:pt x="63" y="69"/>
                    </a:lnTo>
                    <a:lnTo>
                      <a:pt x="78" y="47"/>
                    </a:lnTo>
                    <a:lnTo>
                      <a:pt x="84" y="32"/>
                    </a:lnTo>
                    <a:lnTo>
                      <a:pt x="89" y="24"/>
                    </a:lnTo>
                    <a:lnTo>
                      <a:pt x="93" y="15"/>
                    </a:lnTo>
                    <a:lnTo>
                      <a:pt x="102" y="6"/>
                    </a:lnTo>
                    <a:lnTo>
                      <a:pt x="113" y="0"/>
                    </a:lnTo>
                    <a:lnTo>
                      <a:pt x="128" y="4"/>
                    </a:lnTo>
                    <a:lnTo>
                      <a:pt x="139" y="8"/>
                    </a:lnTo>
                    <a:lnTo>
                      <a:pt x="163" y="13"/>
                    </a:lnTo>
                    <a:lnTo>
                      <a:pt x="180" y="15"/>
                    </a:lnTo>
                    <a:lnTo>
                      <a:pt x="195" y="15"/>
                    </a:lnTo>
                    <a:lnTo>
                      <a:pt x="206" y="15"/>
                    </a:lnTo>
                    <a:lnTo>
                      <a:pt x="208" y="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4" name="Freeform 484"/>
              <p:cNvSpPr>
                <a:spLocks/>
              </p:cNvSpPr>
              <p:nvPr/>
            </p:nvSpPr>
            <p:spPr bwMode="auto">
              <a:xfrm>
                <a:off x="1667" y="3403"/>
                <a:ext cx="160" cy="251"/>
              </a:xfrm>
              <a:custGeom>
                <a:avLst/>
                <a:gdLst>
                  <a:gd name="T0" fmla="*/ 343 w 124"/>
                  <a:gd name="T1" fmla="*/ 0 h 195"/>
                  <a:gd name="T2" fmla="*/ 343 w 124"/>
                  <a:gd name="T3" fmla="*/ 36 h 195"/>
                  <a:gd name="T4" fmla="*/ 343 w 124"/>
                  <a:gd name="T5" fmla="*/ 66 h 195"/>
                  <a:gd name="T6" fmla="*/ 332 w 124"/>
                  <a:gd name="T7" fmla="*/ 125 h 195"/>
                  <a:gd name="T8" fmla="*/ 314 w 124"/>
                  <a:gd name="T9" fmla="*/ 172 h 195"/>
                  <a:gd name="T10" fmla="*/ 283 w 124"/>
                  <a:gd name="T11" fmla="*/ 191 h 195"/>
                  <a:gd name="T12" fmla="*/ 258 w 124"/>
                  <a:gd name="T13" fmla="*/ 214 h 195"/>
                  <a:gd name="T14" fmla="*/ 246 w 124"/>
                  <a:gd name="T15" fmla="*/ 238 h 195"/>
                  <a:gd name="T16" fmla="*/ 231 w 124"/>
                  <a:gd name="T17" fmla="*/ 260 h 195"/>
                  <a:gd name="T18" fmla="*/ 217 w 124"/>
                  <a:gd name="T19" fmla="*/ 304 h 195"/>
                  <a:gd name="T20" fmla="*/ 174 w 124"/>
                  <a:gd name="T21" fmla="*/ 363 h 195"/>
                  <a:gd name="T22" fmla="*/ 143 w 124"/>
                  <a:gd name="T23" fmla="*/ 403 h 195"/>
                  <a:gd name="T24" fmla="*/ 67 w 124"/>
                  <a:gd name="T25" fmla="*/ 484 h 195"/>
                  <a:gd name="T26" fmla="*/ 0 w 124"/>
                  <a:gd name="T27" fmla="*/ 535 h 195"/>
                  <a:gd name="T28" fmla="*/ 17 w 124"/>
                  <a:gd name="T29" fmla="*/ 489 h 195"/>
                  <a:gd name="T30" fmla="*/ 30 w 124"/>
                  <a:gd name="T31" fmla="*/ 429 h 195"/>
                  <a:gd name="T32" fmla="*/ 30 w 124"/>
                  <a:gd name="T33" fmla="*/ 399 h 195"/>
                  <a:gd name="T34" fmla="*/ 36 w 124"/>
                  <a:gd name="T35" fmla="*/ 366 h 195"/>
                  <a:gd name="T36" fmla="*/ 88 w 124"/>
                  <a:gd name="T37" fmla="*/ 322 h 195"/>
                  <a:gd name="T38" fmla="*/ 125 w 124"/>
                  <a:gd name="T39" fmla="*/ 284 h 195"/>
                  <a:gd name="T40" fmla="*/ 155 w 124"/>
                  <a:gd name="T41" fmla="*/ 250 h 195"/>
                  <a:gd name="T42" fmla="*/ 179 w 124"/>
                  <a:gd name="T43" fmla="*/ 214 h 195"/>
                  <a:gd name="T44" fmla="*/ 205 w 124"/>
                  <a:gd name="T45" fmla="*/ 172 h 195"/>
                  <a:gd name="T46" fmla="*/ 228 w 124"/>
                  <a:gd name="T47" fmla="*/ 125 h 195"/>
                  <a:gd name="T48" fmla="*/ 258 w 124"/>
                  <a:gd name="T49" fmla="*/ 76 h 195"/>
                  <a:gd name="T50" fmla="*/ 294 w 124"/>
                  <a:gd name="T51" fmla="*/ 40 h 195"/>
                  <a:gd name="T52" fmla="*/ 343 w 124"/>
                  <a:gd name="T53" fmla="*/ 0 h 19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24"/>
                  <a:gd name="T82" fmla="*/ 0 h 195"/>
                  <a:gd name="T83" fmla="*/ 124 w 124"/>
                  <a:gd name="T84" fmla="*/ 195 h 19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24" h="195">
                    <a:moveTo>
                      <a:pt x="124" y="0"/>
                    </a:moveTo>
                    <a:lnTo>
                      <a:pt x="124" y="13"/>
                    </a:lnTo>
                    <a:lnTo>
                      <a:pt x="124" y="24"/>
                    </a:lnTo>
                    <a:lnTo>
                      <a:pt x="119" y="45"/>
                    </a:lnTo>
                    <a:lnTo>
                      <a:pt x="113" y="63"/>
                    </a:lnTo>
                    <a:lnTo>
                      <a:pt x="102" y="69"/>
                    </a:lnTo>
                    <a:lnTo>
                      <a:pt x="93" y="78"/>
                    </a:lnTo>
                    <a:lnTo>
                      <a:pt x="89" y="87"/>
                    </a:lnTo>
                    <a:lnTo>
                      <a:pt x="84" y="95"/>
                    </a:lnTo>
                    <a:lnTo>
                      <a:pt x="78" y="110"/>
                    </a:lnTo>
                    <a:lnTo>
                      <a:pt x="63" y="132"/>
                    </a:lnTo>
                    <a:lnTo>
                      <a:pt x="52" y="147"/>
                    </a:lnTo>
                    <a:lnTo>
                      <a:pt x="24" y="176"/>
                    </a:lnTo>
                    <a:lnTo>
                      <a:pt x="0" y="195"/>
                    </a:lnTo>
                    <a:lnTo>
                      <a:pt x="6" y="178"/>
                    </a:lnTo>
                    <a:lnTo>
                      <a:pt x="11" y="156"/>
                    </a:lnTo>
                    <a:lnTo>
                      <a:pt x="11" y="145"/>
                    </a:lnTo>
                    <a:lnTo>
                      <a:pt x="13" y="134"/>
                    </a:lnTo>
                    <a:lnTo>
                      <a:pt x="32" y="117"/>
                    </a:lnTo>
                    <a:lnTo>
                      <a:pt x="45" y="104"/>
                    </a:lnTo>
                    <a:lnTo>
                      <a:pt x="56" y="91"/>
                    </a:lnTo>
                    <a:lnTo>
                      <a:pt x="65" y="78"/>
                    </a:lnTo>
                    <a:lnTo>
                      <a:pt x="74" y="63"/>
                    </a:lnTo>
                    <a:lnTo>
                      <a:pt x="82" y="45"/>
                    </a:lnTo>
                    <a:lnTo>
                      <a:pt x="93" y="28"/>
                    </a:lnTo>
                    <a:lnTo>
                      <a:pt x="106" y="15"/>
                    </a:lnTo>
                    <a:lnTo>
                      <a:pt x="12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5" name="Freeform 485"/>
              <p:cNvSpPr>
                <a:spLocks/>
              </p:cNvSpPr>
              <p:nvPr/>
            </p:nvSpPr>
            <p:spPr bwMode="auto">
              <a:xfrm>
                <a:off x="1419" y="3355"/>
                <a:ext cx="408" cy="221"/>
              </a:xfrm>
              <a:custGeom>
                <a:avLst/>
                <a:gdLst>
                  <a:gd name="T0" fmla="*/ 58 w 317"/>
                  <a:gd name="T1" fmla="*/ 309 h 171"/>
                  <a:gd name="T2" fmla="*/ 66 w 317"/>
                  <a:gd name="T3" fmla="*/ 309 h 171"/>
                  <a:gd name="T4" fmla="*/ 70 w 317"/>
                  <a:gd name="T5" fmla="*/ 296 h 171"/>
                  <a:gd name="T6" fmla="*/ 127 w 317"/>
                  <a:gd name="T7" fmla="*/ 235 h 171"/>
                  <a:gd name="T8" fmla="*/ 184 w 317"/>
                  <a:gd name="T9" fmla="*/ 176 h 171"/>
                  <a:gd name="T10" fmla="*/ 230 w 317"/>
                  <a:gd name="T11" fmla="*/ 120 h 171"/>
                  <a:gd name="T12" fmla="*/ 266 w 317"/>
                  <a:gd name="T13" fmla="*/ 79 h 171"/>
                  <a:gd name="T14" fmla="*/ 296 w 317"/>
                  <a:gd name="T15" fmla="*/ 30 h 171"/>
                  <a:gd name="T16" fmla="*/ 296 w 317"/>
                  <a:gd name="T17" fmla="*/ 30 h 171"/>
                  <a:gd name="T18" fmla="*/ 333 w 317"/>
                  <a:gd name="T19" fmla="*/ 10 h 171"/>
                  <a:gd name="T20" fmla="*/ 363 w 317"/>
                  <a:gd name="T21" fmla="*/ 6 h 171"/>
                  <a:gd name="T22" fmla="*/ 417 w 317"/>
                  <a:gd name="T23" fmla="*/ 6 h 171"/>
                  <a:gd name="T24" fmla="*/ 422 w 317"/>
                  <a:gd name="T25" fmla="*/ 0 h 171"/>
                  <a:gd name="T26" fmla="*/ 475 w 317"/>
                  <a:gd name="T27" fmla="*/ 10 h 171"/>
                  <a:gd name="T28" fmla="*/ 535 w 317"/>
                  <a:gd name="T29" fmla="*/ 30 h 171"/>
                  <a:gd name="T30" fmla="*/ 591 w 317"/>
                  <a:gd name="T31" fmla="*/ 47 h 171"/>
                  <a:gd name="T32" fmla="*/ 653 w 317"/>
                  <a:gd name="T33" fmla="*/ 74 h 171"/>
                  <a:gd name="T34" fmla="*/ 714 w 317"/>
                  <a:gd name="T35" fmla="*/ 88 h 171"/>
                  <a:gd name="T36" fmla="*/ 714 w 317"/>
                  <a:gd name="T37" fmla="*/ 97 h 171"/>
                  <a:gd name="T38" fmla="*/ 803 w 317"/>
                  <a:gd name="T39" fmla="*/ 109 h 171"/>
                  <a:gd name="T40" fmla="*/ 870 w 317"/>
                  <a:gd name="T41" fmla="*/ 103 h 171"/>
                  <a:gd name="T42" fmla="*/ 821 w 317"/>
                  <a:gd name="T43" fmla="*/ 145 h 171"/>
                  <a:gd name="T44" fmla="*/ 785 w 317"/>
                  <a:gd name="T45" fmla="*/ 182 h 171"/>
                  <a:gd name="T46" fmla="*/ 756 w 317"/>
                  <a:gd name="T47" fmla="*/ 229 h 171"/>
                  <a:gd name="T48" fmla="*/ 734 w 317"/>
                  <a:gd name="T49" fmla="*/ 279 h 171"/>
                  <a:gd name="T50" fmla="*/ 708 w 317"/>
                  <a:gd name="T51" fmla="*/ 322 h 171"/>
                  <a:gd name="T52" fmla="*/ 682 w 317"/>
                  <a:gd name="T53" fmla="*/ 355 h 171"/>
                  <a:gd name="T54" fmla="*/ 653 w 317"/>
                  <a:gd name="T55" fmla="*/ 393 h 171"/>
                  <a:gd name="T56" fmla="*/ 618 w 317"/>
                  <a:gd name="T57" fmla="*/ 429 h 171"/>
                  <a:gd name="T58" fmla="*/ 565 w 317"/>
                  <a:gd name="T59" fmla="*/ 478 h 171"/>
                  <a:gd name="T60" fmla="*/ 480 w 317"/>
                  <a:gd name="T61" fmla="*/ 447 h 171"/>
                  <a:gd name="T62" fmla="*/ 417 w 317"/>
                  <a:gd name="T63" fmla="*/ 429 h 171"/>
                  <a:gd name="T64" fmla="*/ 346 w 317"/>
                  <a:gd name="T65" fmla="*/ 423 h 171"/>
                  <a:gd name="T66" fmla="*/ 281 w 317"/>
                  <a:gd name="T67" fmla="*/ 423 h 171"/>
                  <a:gd name="T68" fmla="*/ 220 w 317"/>
                  <a:gd name="T69" fmla="*/ 423 h 171"/>
                  <a:gd name="T70" fmla="*/ 163 w 317"/>
                  <a:gd name="T71" fmla="*/ 423 h 171"/>
                  <a:gd name="T72" fmla="*/ 117 w 317"/>
                  <a:gd name="T73" fmla="*/ 411 h 171"/>
                  <a:gd name="T74" fmla="*/ 70 w 317"/>
                  <a:gd name="T75" fmla="*/ 405 h 171"/>
                  <a:gd name="T76" fmla="*/ 36 w 317"/>
                  <a:gd name="T77" fmla="*/ 393 h 171"/>
                  <a:gd name="T78" fmla="*/ 0 w 317"/>
                  <a:gd name="T79" fmla="*/ 374 h 171"/>
                  <a:gd name="T80" fmla="*/ 58 w 317"/>
                  <a:gd name="T81" fmla="*/ 309 h 17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17"/>
                  <a:gd name="T124" fmla="*/ 0 h 171"/>
                  <a:gd name="T125" fmla="*/ 317 w 317"/>
                  <a:gd name="T126" fmla="*/ 171 h 17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17" h="171">
                    <a:moveTo>
                      <a:pt x="21" y="111"/>
                    </a:moveTo>
                    <a:lnTo>
                      <a:pt x="24" y="111"/>
                    </a:lnTo>
                    <a:lnTo>
                      <a:pt x="26" y="106"/>
                    </a:lnTo>
                    <a:lnTo>
                      <a:pt x="47" y="84"/>
                    </a:lnTo>
                    <a:lnTo>
                      <a:pt x="67" y="63"/>
                    </a:lnTo>
                    <a:lnTo>
                      <a:pt x="84" y="43"/>
                    </a:lnTo>
                    <a:lnTo>
                      <a:pt x="97" y="28"/>
                    </a:lnTo>
                    <a:lnTo>
                      <a:pt x="108" y="11"/>
                    </a:lnTo>
                    <a:lnTo>
                      <a:pt x="121" y="4"/>
                    </a:lnTo>
                    <a:lnTo>
                      <a:pt x="132" y="2"/>
                    </a:lnTo>
                    <a:lnTo>
                      <a:pt x="152" y="2"/>
                    </a:lnTo>
                    <a:lnTo>
                      <a:pt x="154" y="0"/>
                    </a:lnTo>
                    <a:lnTo>
                      <a:pt x="173" y="4"/>
                    </a:lnTo>
                    <a:lnTo>
                      <a:pt x="195" y="11"/>
                    </a:lnTo>
                    <a:lnTo>
                      <a:pt x="215" y="17"/>
                    </a:lnTo>
                    <a:lnTo>
                      <a:pt x="238" y="26"/>
                    </a:lnTo>
                    <a:lnTo>
                      <a:pt x="260" y="32"/>
                    </a:lnTo>
                    <a:lnTo>
                      <a:pt x="260" y="35"/>
                    </a:lnTo>
                    <a:lnTo>
                      <a:pt x="293" y="39"/>
                    </a:lnTo>
                    <a:lnTo>
                      <a:pt x="317" y="37"/>
                    </a:lnTo>
                    <a:lnTo>
                      <a:pt x="299" y="52"/>
                    </a:lnTo>
                    <a:lnTo>
                      <a:pt x="286" y="65"/>
                    </a:lnTo>
                    <a:lnTo>
                      <a:pt x="275" y="82"/>
                    </a:lnTo>
                    <a:lnTo>
                      <a:pt x="267" y="100"/>
                    </a:lnTo>
                    <a:lnTo>
                      <a:pt x="258" y="115"/>
                    </a:lnTo>
                    <a:lnTo>
                      <a:pt x="249" y="128"/>
                    </a:lnTo>
                    <a:lnTo>
                      <a:pt x="238" y="141"/>
                    </a:lnTo>
                    <a:lnTo>
                      <a:pt x="225" y="154"/>
                    </a:lnTo>
                    <a:lnTo>
                      <a:pt x="206" y="171"/>
                    </a:lnTo>
                    <a:lnTo>
                      <a:pt x="175" y="160"/>
                    </a:lnTo>
                    <a:lnTo>
                      <a:pt x="152" y="154"/>
                    </a:lnTo>
                    <a:lnTo>
                      <a:pt x="126" y="152"/>
                    </a:lnTo>
                    <a:lnTo>
                      <a:pt x="102" y="152"/>
                    </a:lnTo>
                    <a:lnTo>
                      <a:pt x="80" y="152"/>
                    </a:lnTo>
                    <a:lnTo>
                      <a:pt x="60" y="152"/>
                    </a:lnTo>
                    <a:lnTo>
                      <a:pt x="43" y="147"/>
                    </a:lnTo>
                    <a:lnTo>
                      <a:pt x="26" y="145"/>
                    </a:lnTo>
                    <a:lnTo>
                      <a:pt x="13" y="141"/>
                    </a:lnTo>
                    <a:lnTo>
                      <a:pt x="0" y="134"/>
                    </a:lnTo>
                    <a:lnTo>
                      <a:pt x="21" y="11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6" name="Freeform 486"/>
              <p:cNvSpPr>
                <a:spLocks/>
              </p:cNvSpPr>
              <p:nvPr/>
            </p:nvSpPr>
            <p:spPr bwMode="auto">
              <a:xfrm>
                <a:off x="1440" y="3384"/>
                <a:ext cx="65" cy="114"/>
              </a:xfrm>
              <a:custGeom>
                <a:avLst/>
                <a:gdLst>
                  <a:gd name="T0" fmla="*/ 1470 w 23"/>
                  <a:gd name="T1" fmla="*/ 1073 h 41"/>
                  <a:gd name="T2" fmla="*/ 1470 w 23"/>
                  <a:gd name="T3" fmla="*/ 1137 h 41"/>
                  <a:gd name="T4" fmla="*/ 902 w 23"/>
                  <a:gd name="T5" fmla="*/ 1741 h 41"/>
                  <a:gd name="T6" fmla="*/ 249 w 23"/>
                  <a:gd name="T7" fmla="*/ 2319 h 41"/>
                  <a:gd name="T8" fmla="*/ 184 w 23"/>
                  <a:gd name="T9" fmla="*/ 2450 h 41"/>
                  <a:gd name="T10" fmla="*/ 0 w 23"/>
                  <a:gd name="T11" fmla="*/ 2388 h 41"/>
                  <a:gd name="T12" fmla="*/ 0 w 23"/>
                  <a:gd name="T13" fmla="*/ 2319 h 41"/>
                  <a:gd name="T14" fmla="*/ 455 w 23"/>
                  <a:gd name="T15" fmla="*/ 0 h 41"/>
                  <a:gd name="T16" fmla="*/ 568 w 23"/>
                  <a:gd name="T17" fmla="*/ 61 h 41"/>
                  <a:gd name="T18" fmla="*/ 1150 w 23"/>
                  <a:gd name="T19" fmla="*/ 473 h 41"/>
                  <a:gd name="T20" fmla="*/ 1221 w 23"/>
                  <a:gd name="T21" fmla="*/ 542 h 41"/>
                  <a:gd name="T22" fmla="*/ 1286 w 23"/>
                  <a:gd name="T23" fmla="*/ 665 h 41"/>
                  <a:gd name="T24" fmla="*/ 1470 w 23"/>
                  <a:gd name="T25" fmla="*/ 1073 h 4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
                  <a:gd name="T40" fmla="*/ 0 h 41"/>
                  <a:gd name="T41" fmla="*/ 23 w 23"/>
                  <a:gd name="T42" fmla="*/ 41 h 4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 h="41">
                    <a:moveTo>
                      <a:pt x="23" y="18"/>
                    </a:moveTo>
                    <a:cubicBezTo>
                      <a:pt x="23" y="19"/>
                      <a:pt x="23" y="19"/>
                      <a:pt x="23" y="19"/>
                    </a:cubicBezTo>
                    <a:cubicBezTo>
                      <a:pt x="14" y="29"/>
                      <a:pt x="14" y="29"/>
                      <a:pt x="14" y="29"/>
                    </a:cubicBezTo>
                    <a:cubicBezTo>
                      <a:pt x="4" y="39"/>
                      <a:pt x="4" y="39"/>
                      <a:pt x="4" y="39"/>
                    </a:cubicBezTo>
                    <a:cubicBezTo>
                      <a:pt x="3" y="41"/>
                      <a:pt x="3" y="41"/>
                      <a:pt x="3" y="41"/>
                    </a:cubicBezTo>
                    <a:cubicBezTo>
                      <a:pt x="2" y="40"/>
                      <a:pt x="1" y="40"/>
                      <a:pt x="0" y="40"/>
                    </a:cubicBezTo>
                    <a:cubicBezTo>
                      <a:pt x="0" y="39"/>
                      <a:pt x="0" y="39"/>
                      <a:pt x="0" y="39"/>
                    </a:cubicBezTo>
                    <a:cubicBezTo>
                      <a:pt x="7" y="0"/>
                      <a:pt x="7" y="0"/>
                      <a:pt x="7" y="0"/>
                    </a:cubicBezTo>
                    <a:cubicBezTo>
                      <a:pt x="9" y="1"/>
                      <a:pt x="9" y="1"/>
                      <a:pt x="9" y="1"/>
                    </a:cubicBezTo>
                    <a:cubicBezTo>
                      <a:pt x="14" y="3"/>
                      <a:pt x="15" y="3"/>
                      <a:pt x="18" y="8"/>
                    </a:cubicBezTo>
                    <a:cubicBezTo>
                      <a:pt x="19" y="9"/>
                      <a:pt x="19" y="9"/>
                      <a:pt x="19" y="9"/>
                    </a:cubicBezTo>
                    <a:cubicBezTo>
                      <a:pt x="20" y="11"/>
                      <a:pt x="20" y="11"/>
                      <a:pt x="20" y="11"/>
                    </a:cubicBezTo>
                    <a:cubicBezTo>
                      <a:pt x="21" y="13"/>
                      <a:pt x="22" y="16"/>
                      <a:pt x="23" y="18"/>
                    </a:cubicBez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7" name="Freeform 487"/>
              <p:cNvSpPr>
                <a:spLocks/>
              </p:cNvSpPr>
              <p:nvPr/>
            </p:nvSpPr>
            <p:spPr bwMode="auto">
              <a:xfrm>
                <a:off x="1254" y="3350"/>
                <a:ext cx="206" cy="142"/>
              </a:xfrm>
              <a:custGeom>
                <a:avLst/>
                <a:gdLst>
                  <a:gd name="T0" fmla="*/ 439 w 160"/>
                  <a:gd name="T1" fmla="*/ 74 h 110"/>
                  <a:gd name="T2" fmla="*/ 399 w 160"/>
                  <a:gd name="T3" fmla="*/ 305 h 110"/>
                  <a:gd name="T4" fmla="*/ 194 w 160"/>
                  <a:gd name="T5" fmla="*/ 269 h 110"/>
                  <a:gd name="T6" fmla="*/ 0 w 160"/>
                  <a:gd name="T7" fmla="*/ 239 h 110"/>
                  <a:gd name="T8" fmla="*/ 22 w 160"/>
                  <a:gd name="T9" fmla="*/ 98 h 110"/>
                  <a:gd name="T10" fmla="*/ 40 w 160"/>
                  <a:gd name="T11" fmla="*/ 0 h 110"/>
                  <a:gd name="T12" fmla="*/ 439 w 160"/>
                  <a:gd name="T13" fmla="*/ 74 h 110"/>
                  <a:gd name="T14" fmla="*/ 0 60000 65536"/>
                  <a:gd name="T15" fmla="*/ 0 60000 65536"/>
                  <a:gd name="T16" fmla="*/ 0 60000 65536"/>
                  <a:gd name="T17" fmla="*/ 0 60000 65536"/>
                  <a:gd name="T18" fmla="*/ 0 60000 65536"/>
                  <a:gd name="T19" fmla="*/ 0 60000 65536"/>
                  <a:gd name="T20" fmla="*/ 0 60000 65536"/>
                  <a:gd name="T21" fmla="*/ 0 w 160"/>
                  <a:gd name="T22" fmla="*/ 0 h 110"/>
                  <a:gd name="T23" fmla="*/ 160 w 160"/>
                  <a:gd name="T24" fmla="*/ 110 h 1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0" h="110">
                    <a:moveTo>
                      <a:pt x="160" y="26"/>
                    </a:moveTo>
                    <a:lnTo>
                      <a:pt x="145" y="110"/>
                    </a:lnTo>
                    <a:lnTo>
                      <a:pt x="71" y="97"/>
                    </a:lnTo>
                    <a:lnTo>
                      <a:pt x="0" y="86"/>
                    </a:lnTo>
                    <a:lnTo>
                      <a:pt x="8" y="36"/>
                    </a:lnTo>
                    <a:lnTo>
                      <a:pt x="15" y="0"/>
                    </a:lnTo>
                    <a:lnTo>
                      <a:pt x="160" y="26"/>
                    </a:ln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8" name="Freeform 488"/>
              <p:cNvSpPr>
                <a:spLocks/>
              </p:cNvSpPr>
              <p:nvPr/>
            </p:nvSpPr>
            <p:spPr bwMode="auto">
              <a:xfrm>
                <a:off x="1237" y="3464"/>
                <a:ext cx="209" cy="128"/>
              </a:xfrm>
              <a:custGeom>
                <a:avLst/>
                <a:gdLst>
                  <a:gd name="T0" fmla="*/ 449 w 162"/>
                  <a:gd name="T1" fmla="*/ 74 h 100"/>
                  <a:gd name="T2" fmla="*/ 391 w 162"/>
                  <a:gd name="T3" fmla="*/ 134 h 100"/>
                  <a:gd name="T4" fmla="*/ 372 w 162"/>
                  <a:gd name="T5" fmla="*/ 159 h 100"/>
                  <a:gd name="T6" fmla="*/ 365 w 162"/>
                  <a:gd name="T7" fmla="*/ 182 h 100"/>
                  <a:gd name="T8" fmla="*/ 361 w 162"/>
                  <a:gd name="T9" fmla="*/ 218 h 100"/>
                  <a:gd name="T10" fmla="*/ 346 w 162"/>
                  <a:gd name="T11" fmla="*/ 252 h 100"/>
                  <a:gd name="T12" fmla="*/ 346 w 162"/>
                  <a:gd name="T13" fmla="*/ 269 h 100"/>
                  <a:gd name="T14" fmla="*/ 0 w 162"/>
                  <a:gd name="T15" fmla="*/ 211 h 100"/>
                  <a:gd name="T16" fmla="*/ 36 w 162"/>
                  <a:gd name="T17" fmla="*/ 0 h 100"/>
                  <a:gd name="T18" fmla="*/ 36 w 162"/>
                  <a:gd name="T19" fmla="*/ 0 h 100"/>
                  <a:gd name="T20" fmla="*/ 84 w 162"/>
                  <a:gd name="T21" fmla="*/ 13 h 100"/>
                  <a:gd name="T22" fmla="*/ 84 w 162"/>
                  <a:gd name="T23" fmla="*/ 13 h 100"/>
                  <a:gd name="T24" fmla="*/ 95 w 162"/>
                  <a:gd name="T25" fmla="*/ 29 h 100"/>
                  <a:gd name="T26" fmla="*/ 108 w 162"/>
                  <a:gd name="T27" fmla="*/ 42 h 100"/>
                  <a:gd name="T28" fmla="*/ 119 w 162"/>
                  <a:gd name="T29" fmla="*/ 54 h 100"/>
                  <a:gd name="T30" fmla="*/ 155 w 162"/>
                  <a:gd name="T31" fmla="*/ 59 h 100"/>
                  <a:gd name="T32" fmla="*/ 201 w 162"/>
                  <a:gd name="T33" fmla="*/ 59 h 100"/>
                  <a:gd name="T34" fmla="*/ 222 w 162"/>
                  <a:gd name="T35" fmla="*/ 47 h 100"/>
                  <a:gd name="T36" fmla="*/ 231 w 162"/>
                  <a:gd name="T37" fmla="*/ 42 h 100"/>
                  <a:gd name="T38" fmla="*/ 246 w 162"/>
                  <a:gd name="T39" fmla="*/ 37 h 100"/>
                  <a:gd name="T40" fmla="*/ 258 w 162"/>
                  <a:gd name="T41" fmla="*/ 42 h 100"/>
                  <a:gd name="T42" fmla="*/ 283 w 162"/>
                  <a:gd name="T43" fmla="*/ 42 h 100"/>
                  <a:gd name="T44" fmla="*/ 317 w 162"/>
                  <a:gd name="T45" fmla="*/ 54 h 100"/>
                  <a:gd name="T46" fmla="*/ 365 w 162"/>
                  <a:gd name="T47" fmla="*/ 74 h 100"/>
                  <a:gd name="T48" fmla="*/ 408 w 162"/>
                  <a:gd name="T49" fmla="*/ 77 h 100"/>
                  <a:gd name="T50" fmla="*/ 431 w 162"/>
                  <a:gd name="T51" fmla="*/ 77 h 100"/>
                  <a:gd name="T52" fmla="*/ 449 w 162"/>
                  <a:gd name="T53" fmla="*/ 74 h 10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2"/>
                  <a:gd name="T82" fmla="*/ 0 h 100"/>
                  <a:gd name="T83" fmla="*/ 162 w 162"/>
                  <a:gd name="T84" fmla="*/ 100 h 10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2" h="100">
                    <a:moveTo>
                      <a:pt x="162" y="27"/>
                    </a:moveTo>
                    <a:lnTo>
                      <a:pt x="141" y="50"/>
                    </a:lnTo>
                    <a:lnTo>
                      <a:pt x="134" y="59"/>
                    </a:lnTo>
                    <a:lnTo>
                      <a:pt x="132" y="68"/>
                    </a:lnTo>
                    <a:lnTo>
                      <a:pt x="130" y="81"/>
                    </a:lnTo>
                    <a:lnTo>
                      <a:pt x="125" y="94"/>
                    </a:lnTo>
                    <a:lnTo>
                      <a:pt x="125" y="100"/>
                    </a:lnTo>
                    <a:lnTo>
                      <a:pt x="0" y="79"/>
                    </a:lnTo>
                    <a:lnTo>
                      <a:pt x="13" y="0"/>
                    </a:lnTo>
                    <a:lnTo>
                      <a:pt x="30" y="5"/>
                    </a:lnTo>
                    <a:lnTo>
                      <a:pt x="34" y="11"/>
                    </a:lnTo>
                    <a:lnTo>
                      <a:pt x="39" y="16"/>
                    </a:lnTo>
                    <a:lnTo>
                      <a:pt x="43" y="20"/>
                    </a:lnTo>
                    <a:lnTo>
                      <a:pt x="56" y="22"/>
                    </a:lnTo>
                    <a:lnTo>
                      <a:pt x="73" y="22"/>
                    </a:lnTo>
                    <a:lnTo>
                      <a:pt x="80" y="18"/>
                    </a:lnTo>
                    <a:lnTo>
                      <a:pt x="84" y="16"/>
                    </a:lnTo>
                    <a:lnTo>
                      <a:pt x="89" y="14"/>
                    </a:lnTo>
                    <a:lnTo>
                      <a:pt x="93" y="16"/>
                    </a:lnTo>
                    <a:lnTo>
                      <a:pt x="102" y="16"/>
                    </a:lnTo>
                    <a:lnTo>
                      <a:pt x="115" y="20"/>
                    </a:lnTo>
                    <a:lnTo>
                      <a:pt x="132" y="27"/>
                    </a:lnTo>
                    <a:lnTo>
                      <a:pt x="147" y="29"/>
                    </a:lnTo>
                    <a:lnTo>
                      <a:pt x="156" y="29"/>
                    </a:lnTo>
                    <a:lnTo>
                      <a:pt x="162" y="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39" name="Freeform 489"/>
              <p:cNvSpPr>
                <a:spLocks/>
              </p:cNvSpPr>
              <p:nvPr/>
            </p:nvSpPr>
            <p:spPr bwMode="auto">
              <a:xfrm>
                <a:off x="1216" y="3565"/>
                <a:ext cx="182" cy="137"/>
              </a:xfrm>
              <a:custGeom>
                <a:avLst/>
                <a:gdLst>
                  <a:gd name="T0" fmla="*/ 45 w 141"/>
                  <a:gd name="T1" fmla="*/ 0 h 106"/>
                  <a:gd name="T2" fmla="*/ 391 w 141"/>
                  <a:gd name="T3" fmla="*/ 58 h 106"/>
                  <a:gd name="T4" fmla="*/ 379 w 141"/>
                  <a:gd name="T5" fmla="*/ 155 h 106"/>
                  <a:gd name="T6" fmla="*/ 370 w 141"/>
                  <a:gd name="T7" fmla="*/ 296 h 106"/>
                  <a:gd name="T8" fmla="*/ 327 w 141"/>
                  <a:gd name="T9" fmla="*/ 296 h 106"/>
                  <a:gd name="T10" fmla="*/ 297 w 141"/>
                  <a:gd name="T11" fmla="*/ 290 h 106"/>
                  <a:gd name="T12" fmla="*/ 247 w 141"/>
                  <a:gd name="T13" fmla="*/ 275 h 106"/>
                  <a:gd name="T14" fmla="*/ 210 w 141"/>
                  <a:gd name="T15" fmla="*/ 270 h 106"/>
                  <a:gd name="T16" fmla="*/ 176 w 141"/>
                  <a:gd name="T17" fmla="*/ 256 h 106"/>
                  <a:gd name="T18" fmla="*/ 154 w 141"/>
                  <a:gd name="T19" fmla="*/ 239 h 106"/>
                  <a:gd name="T20" fmla="*/ 116 w 141"/>
                  <a:gd name="T21" fmla="*/ 235 h 106"/>
                  <a:gd name="T22" fmla="*/ 93 w 141"/>
                  <a:gd name="T23" fmla="*/ 239 h 106"/>
                  <a:gd name="T24" fmla="*/ 67 w 141"/>
                  <a:gd name="T25" fmla="*/ 249 h 106"/>
                  <a:gd name="T26" fmla="*/ 50 w 141"/>
                  <a:gd name="T27" fmla="*/ 249 h 106"/>
                  <a:gd name="T28" fmla="*/ 19 w 141"/>
                  <a:gd name="T29" fmla="*/ 239 h 106"/>
                  <a:gd name="T30" fmla="*/ 19 w 141"/>
                  <a:gd name="T31" fmla="*/ 239 h 106"/>
                  <a:gd name="T32" fmla="*/ 0 w 141"/>
                  <a:gd name="T33" fmla="*/ 235 h 106"/>
                  <a:gd name="T34" fmla="*/ 45 w 141"/>
                  <a:gd name="T35" fmla="*/ 0 h 1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1"/>
                  <a:gd name="T55" fmla="*/ 0 h 106"/>
                  <a:gd name="T56" fmla="*/ 141 w 141"/>
                  <a:gd name="T57" fmla="*/ 106 h 1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1" h="106">
                    <a:moveTo>
                      <a:pt x="16" y="0"/>
                    </a:moveTo>
                    <a:lnTo>
                      <a:pt x="141" y="21"/>
                    </a:lnTo>
                    <a:lnTo>
                      <a:pt x="137" y="56"/>
                    </a:lnTo>
                    <a:lnTo>
                      <a:pt x="133" y="106"/>
                    </a:lnTo>
                    <a:lnTo>
                      <a:pt x="118" y="106"/>
                    </a:lnTo>
                    <a:lnTo>
                      <a:pt x="107" y="104"/>
                    </a:lnTo>
                    <a:lnTo>
                      <a:pt x="89" y="99"/>
                    </a:lnTo>
                    <a:lnTo>
                      <a:pt x="76" y="97"/>
                    </a:lnTo>
                    <a:lnTo>
                      <a:pt x="63" y="91"/>
                    </a:lnTo>
                    <a:lnTo>
                      <a:pt x="55" y="86"/>
                    </a:lnTo>
                    <a:lnTo>
                      <a:pt x="42" y="84"/>
                    </a:lnTo>
                    <a:lnTo>
                      <a:pt x="33" y="86"/>
                    </a:lnTo>
                    <a:lnTo>
                      <a:pt x="24" y="89"/>
                    </a:lnTo>
                    <a:lnTo>
                      <a:pt x="18" y="89"/>
                    </a:lnTo>
                    <a:lnTo>
                      <a:pt x="7" y="86"/>
                    </a:lnTo>
                    <a:lnTo>
                      <a:pt x="0" y="84"/>
                    </a:lnTo>
                    <a:lnTo>
                      <a:pt x="16"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0" name="Freeform 490"/>
              <p:cNvSpPr>
                <a:spLocks/>
              </p:cNvSpPr>
              <p:nvPr/>
            </p:nvSpPr>
            <p:spPr bwMode="auto">
              <a:xfrm>
                <a:off x="1197" y="3674"/>
                <a:ext cx="191" cy="137"/>
              </a:xfrm>
              <a:custGeom>
                <a:avLst/>
                <a:gdLst>
                  <a:gd name="T0" fmla="*/ 369 w 148"/>
                  <a:gd name="T1" fmla="*/ 59 h 107"/>
                  <a:gd name="T2" fmla="*/ 409 w 148"/>
                  <a:gd name="T3" fmla="*/ 59 h 107"/>
                  <a:gd name="T4" fmla="*/ 405 w 148"/>
                  <a:gd name="T5" fmla="*/ 128 h 107"/>
                  <a:gd name="T6" fmla="*/ 397 w 148"/>
                  <a:gd name="T7" fmla="*/ 223 h 107"/>
                  <a:gd name="T8" fmla="*/ 385 w 148"/>
                  <a:gd name="T9" fmla="*/ 287 h 107"/>
                  <a:gd name="T10" fmla="*/ 379 w 148"/>
                  <a:gd name="T11" fmla="*/ 287 h 107"/>
                  <a:gd name="T12" fmla="*/ 0 w 148"/>
                  <a:gd name="T13" fmla="*/ 223 h 107"/>
                  <a:gd name="T14" fmla="*/ 41 w 148"/>
                  <a:gd name="T15" fmla="*/ 0 h 107"/>
                  <a:gd name="T16" fmla="*/ 59 w 148"/>
                  <a:gd name="T17" fmla="*/ 6 h 107"/>
                  <a:gd name="T18" fmla="*/ 59 w 148"/>
                  <a:gd name="T19" fmla="*/ 6 h 107"/>
                  <a:gd name="T20" fmla="*/ 338 w 148"/>
                  <a:gd name="T21" fmla="*/ 54 h 107"/>
                  <a:gd name="T22" fmla="*/ 369 w 148"/>
                  <a:gd name="T23" fmla="*/ 59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8"/>
                  <a:gd name="T37" fmla="*/ 0 h 107"/>
                  <a:gd name="T38" fmla="*/ 148 w 148"/>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8" h="107">
                    <a:moveTo>
                      <a:pt x="133" y="22"/>
                    </a:moveTo>
                    <a:lnTo>
                      <a:pt x="148" y="22"/>
                    </a:lnTo>
                    <a:lnTo>
                      <a:pt x="146" y="48"/>
                    </a:lnTo>
                    <a:lnTo>
                      <a:pt x="143" y="83"/>
                    </a:lnTo>
                    <a:lnTo>
                      <a:pt x="139" y="107"/>
                    </a:lnTo>
                    <a:lnTo>
                      <a:pt x="137" y="107"/>
                    </a:lnTo>
                    <a:lnTo>
                      <a:pt x="0" y="83"/>
                    </a:lnTo>
                    <a:lnTo>
                      <a:pt x="15" y="0"/>
                    </a:lnTo>
                    <a:lnTo>
                      <a:pt x="22" y="2"/>
                    </a:lnTo>
                    <a:lnTo>
                      <a:pt x="122" y="20"/>
                    </a:lnTo>
                    <a:lnTo>
                      <a:pt x="133" y="22"/>
                    </a:ln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1" name="Freeform 491"/>
              <p:cNvSpPr>
                <a:spLocks/>
              </p:cNvSpPr>
              <p:nvPr/>
            </p:nvSpPr>
            <p:spPr bwMode="auto">
              <a:xfrm>
                <a:off x="1166" y="3350"/>
                <a:ext cx="107" cy="117"/>
              </a:xfrm>
              <a:custGeom>
                <a:avLst/>
                <a:gdLst>
                  <a:gd name="T0" fmla="*/ 2388 w 38"/>
                  <a:gd name="T1" fmla="*/ 0 h 42"/>
                  <a:gd name="T2" fmla="*/ 2213 w 38"/>
                  <a:gd name="T3" fmla="*/ 1017 h 42"/>
                  <a:gd name="T4" fmla="*/ 1943 w 38"/>
                  <a:gd name="T5" fmla="*/ 2399 h 42"/>
                  <a:gd name="T6" fmla="*/ 1943 w 38"/>
                  <a:gd name="T7" fmla="*/ 2399 h 42"/>
                  <a:gd name="T8" fmla="*/ 1563 w 38"/>
                  <a:gd name="T9" fmla="*/ 2468 h 42"/>
                  <a:gd name="T10" fmla="*/ 1515 w 38"/>
                  <a:gd name="T11" fmla="*/ 2529 h 42"/>
                  <a:gd name="T12" fmla="*/ 1450 w 38"/>
                  <a:gd name="T13" fmla="*/ 2360 h 42"/>
                  <a:gd name="T14" fmla="*/ 1008 w 38"/>
                  <a:gd name="T15" fmla="*/ 2360 h 42"/>
                  <a:gd name="T16" fmla="*/ 625 w 38"/>
                  <a:gd name="T17" fmla="*/ 2360 h 42"/>
                  <a:gd name="T18" fmla="*/ 445 w 38"/>
                  <a:gd name="T19" fmla="*/ 2290 h 42"/>
                  <a:gd name="T20" fmla="*/ 0 w 38"/>
                  <a:gd name="T21" fmla="*/ 2165 h 42"/>
                  <a:gd name="T22" fmla="*/ 0 w 38"/>
                  <a:gd name="T23" fmla="*/ 2165 h 42"/>
                  <a:gd name="T24" fmla="*/ 1008 w 38"/>
                  <a:gd name="T25" fmla="*/ 777 h 42"/>
                  <a:gd name="T26" fmla="*/ 1515 w 38"/>
                  <a:gd name="T27" fmla="*/ 304 h 42"/>
                  <a:gd name="T28" fmla="*/ 1563 w 38"/>
                  <a:gd name="T29" fmla="*/ 240 h 42"/>
                  <a:gd name="T30" fmla="*/ 2253 w 38"/>
                  <a:gd name="T31" fmla="*/ 0 h 42"/>
                  <a:gd name="T32" fmla="*/ 2388 w 38"/>
                  <a:gd name="T33" fmla="*/ 0 h 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2"/>
                  <a:gd name="T53" fmla="*/ 38 w 38"/>
                  <a:gd name="T54" fmla="*/ 42 h 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2">
                    <a:moveTo>
                      <a:pt x="38" y="0"/>
                    </a:moveTo>
                    <a:cubicBezTo>
                      <a:pt x="35" y="17"/>
                      <a:pt x="35" y="17"/>
                      <a:pt x="35" y="17"/>
                    </a:cubicBezTo>
                    <a:cubicBezTo>
                      <a:pt x="31" y="40"/>
                      <a:pt x="31" y="40"/>
                      <a:pt x="31" y="40"/>
                    </a:cubicBezTo>
                    <a:cubicBezTo>
                      <a:pt x="31" y="40"/>
                      <a:pt x="31" y="40"/>
                      <a:pt x="31" y="40"/>
                    </a:cubicBezTo>
                    <a:cubicBezTo>
                      <a:pt x="28" y="39"/>
                      <a:pt x="27" y="40"/>
                      <a:pt x="25" y="41"/>
                    </a:cubicBezTo>
                    <a:cubicBezTo>
                      <a:pt x="24" y="42"/>
                      <a:pt x="24" y="42"/>
                      <a:pt x="24" y="42"/>
                    </a:cubicBezTo>
                    <a:cubicBezTo>
                      <a:pt x="23" y="39"/>
                      <a:pt x="23" y="39"/>
                      <a:pt x="23" y="39"/>
                    </a:cubicBezTo>
                    <a:cubicBezTo>
                      <a:pt x="16" y="39"/>
                      <a:pt x="16" y="39"/>
                      <a:pt x="16" y="39"/>
                    </a:cubicBezTo>
                    <a:cubicBezTo>
                      <a:pt x="10" y="39"/>
                      <a:pt x="10" y="39"/>
                      <a:pt x="10" y="39"/>
                    </a:cubicBezTo>
                    <a:cubicBezTo>
                      <a:pt x="7" y="38"/>
                      <a:pt x="7" y="38"/>
                      <a:pt x="7" y="38"/>
                    </a:cubicBezTo>
                    <a:cubicBezTo>
                      <a:pt x="0" y="36"/>
                      <a:pt x="0" y="36"/>
                      <a:pt x="0" y="36"/>
                    </a:cubicBezTo>
                    <a:cubicBezTo>
                      <a:pt x="0" y="36"/>
                      <a:pt x="0" y="36"/>
                      <a:pt x="0" y="36"/>
                    </a:cubicBezTo>
                    <a:cubicBezTo>
                      <a:pt x="4" y="28"/>
                      <a:pt x="10" y="20"/>
                      <a:pt x="16" y="13"/>
                    </a:cubicBezTo>
                    <a:cubicBezTo>
                      <a:pt x="24" y="5"/>
                      <a:pt x="24" y="5"/>
                      <a:pt x="24" y="5"/>
                    </a:cubicBezTo>
                    <a:cubicBezTo>
                      <a:pt x="25" y="4"/>
                      <a:pt x="25" y="4"/>
                      <a:pt x="25" y="4"/>
                    </a:cubicBezTo>
                    <a:cubicBezTo>
                      <a:pt x="29" y="1"/>
                      <a:pt x="32" y="0"/>
                      <a:pt x="36" y="0"/>
                    </a:cubicBezTo>
                    <a:cubicBezTo>
                      <a:pt x="38" y="0"/>
                      <a:pt x="38" y="0"/>
                      <a:pt x="38" y="0"/>
                    </a:cubicBez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2" name="Freeform 492"/>
              <p:cNvSpPr>
                <a:spLocks/>
              </p:cNvSpPr>
              <p:nvPr/>
            </p:nvSpPr>
            <p:spPr bwMode="auto">
              <a:xfrm>
                <a:off x="521" y="3246"/>
                <a:ext cx="752" cy="535"/>
              </a:xfrm>
              <a:custGeom>
                <a:avLst/>
                <a:gdLst>
                  <a:gd name="T0" fmla="*/ 13371 w 269"/>
                  <a:gd name="T1" fmla="*/ 9117 h 191"/>
                  <a:gd name="T2" fmla="*/ 13810 w 269"/>
                  <a:gd name="T3" fmla="*/ 10591 h 191"/>
                  <a:gd name="T4" fmla="*/ 14050 w 269"/>
                  <a:gd name="T5" fmla="*/ 11213 h 191"/>
                  <a:gd name="T6" fmla="*/ 14176 w 269"/>
                  <a:gd name="T7" fmla="*/ 11383 h 191"/>
                  <a:gd name="T8" fmla="*/ 14355 w 269"/>
                  <a:gd name="T9" fmla="*/ 11580 h 191"/>
                  <a:gd name="T10" fmla="*/ 14481 w 269"/>
                  <a:gd name="T11" fmla="*/ 11627 h 191"/>
                  <a:gd name="T12" fmla="*/ 14590 w 269"/>
                  <a:gd name="T13" fmla="*/ 11692 h 191"/>
                  <a:gd name="T14" fmla="*/ 14794 w 269"/>
                  <a:gd name="T15" fmla="*/ 11762 h 191"/>
                  <a:gd name="T16" fmla="*/ 2007 w 269"/>
                  <a:gd name="T17" fmla="*/ 9470 h 191"/>
                  <a:gd name="T18" fmla="*/ 1898 w 269"/>
                  <a:gd name="T19" fmla="*/ 9431 h 191"/>
                  <a:gd name="T20" fmla="*/ 1767 w 269"/>
                  <a:gd name="T21" fmla="*/ 9431 h 191"/>
                  <a:gd name="T22" fmla="*/ 1641 w 269"/>
                  <a:gd name="T23" fmla="*/ 9361 h 191"/>
                  <a:gd name="T24" fmla="*/ 1532 w 269"/>
                  <a:gd name="T25" fmla="*/ 9297 h 191"/>
                  <a:gd name="T26" fmla="*/ 1353 w 269"/>
                  <a:gd name="T27" fmla="*/ 9117 h 191"/>
                  <a:gd name="T28" fmla="*/ 1289 w 269"/>
                  <a:gd name="T29" fmla="*/ 8991 h 191"/>
                  <a:gd name="T30" fmla="*/ 1227 w 269"/>
                  <a:gd name="T31" fmla="*/ 8857 h 191"/>
                  <a:gd name="T32" fmla="*/ 984 w 269"/>
                  <a:gd name="T33" fmla="*/ 8308 h 191"/>
                  <a:gd name="T34" fmla="*/ 2250 w 269"/>
                  <a:gd name="T35" fmla="*/ 793 h 191"/>
                  <a:gd name="T36" fmla="*/ 2751 w 269"/>
                  <a:gd name="T37" fmla="*/ 305 h 191"/>
                  <a:gd name="T38" fmla="*/ 2821 w 269"/>
                  <a:gd name="T39" fmla="*/ 174 h 191"/>
                  <a:gd name="T40" fmla="*/ 3539 w 269"/>
                  <a:gd name="T41" fmla="*/ 0 h 191"/>
                  <a:gd name="T42" fmla="*/ 3673 w 269"/>
                  <a:gd name="T43" fmla="*/ 0 h 191"/>
                  <a:gd name="T44" fmla="*/ 16427 w 269"/>
                  <a:gd name="T45" fmla="*/ 2283 h 191"/>
                  <a:gd name="T46" fmla="*/ 16295 w 269"/>
                  <a:gd name="T47" fmla="*/ 2283 h 191"/>
                  <a:gd name="T48" fmla="*/ 15647 w 269"/>
                  <a:gd name="T49" fmla="*/ 2527 h 191"/>
                  <a:gd name="T50" fmla="*/ 15577 w 269"/>
                  <a:gd name="T51" fmla="*/ 2597 h 191"/>
                  <a:gd name="T52" fmla="*/ 15076 w 269"/>
                  <a:gd name="T53" fmla="*/ 3076 h 191"/>
                  <a:gd name="T54" fmla="*/ 14115 w 269"/>
                  <a:gd name="T55" fmla="*/ 4479 h 191"/>
                  <a:gd name="T56" fmla="*/ 13435 w 269"/>
                  <a:gd name="T57" fmla="*/ 6661 h 191"/>
                  <a:gd name="T58" fmla="*/ 13371 w 269"/>
                  <a:gd name="T59" fmla="*/ 9117 h 19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9"/>
                  <a:gd name="T91" fmla="*/ 0 h 191"/>
                  <a:gd name="T92" fmla="*/ 269 w 269"/>
                  <a:gd name="T93" fmla="*/ 191 h 19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9" h="191">
                    <a:moveTo>
                      <a:pt x="219" y="148"/>
                    </a:moveTo>
                    <a:cubicBezTo>
                      <a:pt x="221" y="156"/>
                      <a:pt x="223" y="164"/>
                      <a:pt x="226" y="172"/>
                    </a:cubicBezTo>
                    <a:cubicBezTo>
                      <a:pt x="230" y="182"/>
                      <a:pt x="230" y="182"/>
                      <a:pt x="230" y="182"/>
                    </a:cubicBezTo>
                    <a:cubicBezTo>
                      <a:pt x="232" y="185"/>
                      <a:pt x="232" y="185"/>
                      <a:pt x="232" y="185"/>
                    </a:cubicBezTo>
                    <a:cubicBezTo>
                      <a:pt x="235" y="188"/>
                      <a:pt x="235" y="188"/>
                      <a:pt x="235" y="188"/>
                    </a:cubicBezTo>
                    <a:cubicBezTo>
                      <a:pt x="237" y="189"/>
                      <a:pt x="237" y="189"/>
                      <a:pt x="237" y="189"/>
                    </a:cubicBezTo>
                    <a:cubicBezTo>
                      <a:pt x="239" y="190"/>
                      <a:pt x="239" y="190"/>
                      <a:pt x="239" y="190"/>
                    </a:cubicBezTo>
                    <a:cubicBezTo>
                      <a:pt x="242" y="191"/>
                      <a:pt x="242" y="191"/>
                      <a:pt x="242" y="191"/>
                    </a:cubicBezTo>
                    <a:cubicBezTo>
                      <a:pt x="33" y="154"/>
                      <a:pt x="33" y="154"/>
                      <a:pt x="33" y="154"/>
                    </a:cubicBezTo>
                    <a:cubicBezTo>
                      <a:pt x="31" y="153"/>
                      <a:pt x="31" y="153"/>
                      <a:pt x="31" y="153"/>
                    </a:cubicBezTo>
                    <a:cubicBezTo>
                      <a:pt x="29" y="153"/>
                      <a:pt x="29" y="153"/>
                      <a:pt x="29" y="153"/>
                    </a:cubicBezTo>
                    <a:cubicBezTo>
                      <a:pt x="27" y="152"/>
                      <a:pt x="27" y="152"/>
                      <a:pt x="27" y="152"/>
                    </a:cubicBezTo>
                    <a:cubicBezTo>
                      <a:pt x="25" y="151"/>
                      <a:pt x="25" y="151"/>
                      <a:pt x="25" y="151"/>
                    </a:cubicBezTo>
                    <a:cubicBezTo>
                      <a:pt x="22" y="148"/>
                      <a:pt x="22" y="148"/>
                      <a:pt x="22" y="148"/>
                    </a:cubicBezTo>
                    <a:cubicBezTo>
                      <a:pt x="21" y="146"/>
                      <a:pt x="21" y="146"/>
                      <a:pt x="21" y="146"/>
                    </a:cubicBezTo>
                    <a:cubicBezTo>
                      <a:pt x="20" y="144"/>
                      <a:pt x="20" y="144"/>
                      <a:pt x="20" y="144"/>
                    </a:cubicBezTo>
                    <a:cubicBezTo>
                      <a:pt x="16" y="135"/>
                      <a:pt x="16" y="135"/>
                      <a:pt x="16" y="135"/>
                    </a:cubicBezTo>
                    <a:cubicBezTo>
                      <a:pt x="0" y="93"/>
                      <a:pt x="8" y="46"/>
                      <a:pt x="37" y="13"/>
                    </a:cubicBezTo>
                    <a:cubicBezTo>
                      <a:pt x="45" y="5"/>
                      <a:pt x="45" y="5"/>
                      <a:pt x="45" y="5"/>
                    </a:cubicBezTo>
                    <a:cubicBezTo>
                      <a:pt x="46" y="3"/>
                      <a:pt x="46" y="3"/>
                      <a:pt x="46" y="3"/>
                    </a:cubicBezTo>
                    <a:cubicBezTo>
                      <a:pt x="51" y="1"/>
                      <a:pt x="53" y="0"/>
                      <a:pt x="58" y="0"/>
                    </a:cubicBezTo>
                    <a:cubicBezTo>
                      <a:pt x="60" y="0"/>
                      <a:pt x="60" y="0"/>
                      <a:pt x="60" y="0"/>
                    </a:cubicBezTo>
                    <a:cubicBezTo>
                      <a:pt x="269" y="37"/>
                      <a:pt x="269" y="37"/>
                      <a:pt x="269" y="37"/>
                    </a:cubicBezTo>
                    <a:cubicBezTo>
                      <a:pt x="267" y="37"/>
                      <a:pt x="267" y="37"/>
                      <a:pt x="267" y="37"/>
                    </a:cubicBezTo>
                    <a:cubicBezTo>
                      <a:pt x="263" y="37"/>
                      <a:pt x="260" y="38"/>
                      <a:pt x="256" y="41"/>
                    </a:cubicBezTo>
                    <a:cubicBezTo>
                      <a:pt x="255" y="42"/>
                      <a:pt x="255" y="42"/>
                      <a:pt x="255" y="42"/>
                    </a:cubicBezTo>
                    <a:cubicBezTo>
                      <a:pt x="247" y="50"/>
                      <a:pt x="247" y="50"/>
                      <a:pt x="247" y="50"/>
                    </a:cubicBezTo>
                    <a:cubicBezTo>
                      <a:pt x="241" y="57"/>
                      <a:pt x="235" y="65"/>
                      <a:pt x="231" y="73"/>
                    </a:cubicBezTo>
                    <a:cubicBezTo>
                      <a:pt x="226" y="84"/>
                      <a:pt x="222" y="96"/>
                      <a:pt x="220" y="108"/>
                    </a:cubicBezTo>
                    <a:cubicBezTo>
                      <a:pt x="217" y="121"/>
                      <a:pt x="217" y="135"/>
                      <a:pt x="219" y="148"/>
                    </a:cubicBez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3" name="Freeform 493"/>
              <p:cNvSpPr>
                <a:spLocks/>
              </p:cNvSpPr>
              <p:nvPr/>
            </p:nvSpPr>
            <p:spPr bwMode="auto">
              <a:xfrm>
                <a:off x="1187" y="3458"/>
                <a:ext cx="67" cy="107"/>
              </a:xfrm>
              <a:custGeom>
                <a:avLst/>
                <a:gdLst>
                  <a:gd name="T0" fmla="*/ 1457 w 24"/>
                  <a:gd name="T1" fmla="*/ 135 h 38"/>
                  <a:gd name="T2" fmla="*/ 1092 w 24"/>
                  <a:gd name="T3" fmla="*/ 2388 h 38"/>
                  <a:gd name="T4" fmla="*/ 0 w 24"/>
                  <a:gd name="T5" fmla="*/ 2213 h 38"/>
                  <a:gd name="T6" fmla="*/ 740 w 24"/>
                  <a:gd name="T7" fmla="*/ 555 h 38"/>
                  <a:gd name="T8" fmla="*/ 1022 w 24"/>
                  <a:gd name="T9" fmla="*/ 183 h 38"/>
                  <a:gd name="T10" fmla="*/ 1092 w 24"/>
                  <a:gd name="T11" fmla="*/ 135 h 38"/>
                  <a:gd name="T12" fmla="*/ 1457 w 24"/>
                  <a:gd name="T13" fmla="*/ 65 h 38"/>
                  <a:gd name="T14" fmla="*/ 1457 w 24"/>
                  <a:gd name="T15" fmla="*/ 65 h 38"/>
                  <a:gd name="T16" fmla="*/ 1457 w 24"/>
                  <a:gd name="T17" fmla="*/ 13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38"/>
                  <a:gd name="T29" fmla="*/ 24 w 24"/>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38">
                    <a:moveTo>
                      <a:pt x="24" y="2"/>
                    </a:moveTo>
                    <a:cubicBezTo>
                      <a:pt x="18" y="38"/>
                      <a:pt x="18" y="38"/>
                      <a:pt x="18" y="38"/>
                    </a:cubicBezTo>
                    <a:cubicBezTo>
                      <a:pt x="0" y="35"/>
                      <a:pt x="0" y="35"/>
                      <a:pt x="0" y="35"/>
                    </a:cubicBezTo>
                    <a:cubicBezTo>
                      <a:pt x="2" y="25"/>
                      <a:pt x="6" y="16"/>
                      <a:pt x="12" y="9"/>
                    </a:cubicBezTo>
                    <a:cubicBezTo>
                      <a:pt x="17" y="3"/>
                      <a:pt x="17" y="3"/>
                      <a:pt x="17" y="3"/>
                    </a:cubicBezTo>
                    <a:cubicBezTo>
                      <a:pt x="18" y="2"/>
                      <a:pt x="18" y="2"/>
                      <a:pt x="18" y="2"/>
                    </a:cubicBezTo>
                    <a:cubicBezTo>
                      <a:pt x="20" y="1"/>
                      <a:pt x="21" y="0"/>
                      <a:pt x="24" y="1"/>
                    </a:cubicBezTo>
                    <a:cubicBezTo>
                      <a:pt x="24" y="1"/>
                      <a:pt x="24" y="1"/>
                      <a:pt x="24" y="1"/>
                    </a:cubicBezTo>
                    <a:lnTo>
                      <a:pt x="24" y="2"/>
                    </a:ln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4" name="Freeform 494"/>
              <p:cNvSpPr>
                <a:spLocks/>
              </p:cNvSpPr>
              <p:nvPr/>
            </p:nvSpPr>
            <p:spPr bwMode="auto">
              <a:xfrm>
                <a:off x="1180" y="3556"/>
                <a:ext cx="57" cy="118"/>
              </a:xfrm>
              <a:custGeom>
                <a:avLst/>
                <a:gdLst>
                  <a:gd name="T0" fmla="*/ 1317 w 20"/>
                  <a:gd name="T1" fmla="*/ 174 h 42"/>
                  <a:gd name="T2" fmla="*/ 852 w 20"/>
                  <a:gd name="T3" fmla="*/ 2621 h 42"/>
                  <a:gd name="T4" fmla="*/ 852 w 20"/>
                  <a:gd name="T5" fmla="*/ 2621 h 42"/>
                  <a:gd name="T6" fmla="*/ 787 w 20"/>
                  <a:gd name="T7" fmla="*/ 2621 h 42"/>
                  <a:gd name="T8" fmla="*/ 462 w 20"/>
                  <a:gd name="T9" fmla="*/ 2439 h 42"/>
                  <a:gd name="T10" fmla="*/ 462 w 20"/>
                  <a:gd name="T11" fmla="*/ 2377 h 42"/>
                  <a:gd name="T12" fmla="*/ 251 w 20"/>
                  <a:gd name="T13" fmla="*/ 1927 h 42"/>
                  <a:gd name="T14" fmla="*/ 137 w 20"/>
                  <a:gd name="T15" fmla="*/ 0 h 42"/>
                  <a:gd name="T16" fmla="*/ 1317 w 20"/>
                  <a:gd name="T17" fmla="*/ 174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42"/>
                  <a:gd name="T29" fmla="*/ 20 w 20"/>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42">
                    <a:moveTo>
                      <a:pt x="20" y="3"/>
                    </a:moveTo>
                    <a:cubicBezTo>
                      <a:pt x="13" y="42"/>
                      <a:pt x="13" y="42"/>
                      <a:pt x="13" y="42"/>
                    </a:cubicBezTo>
                    <a:cubicBezTo>
                      <a:pt x="13" y="42"/>
                      <a:pt x="13" y="42"/>
                      <a:pt x="13" y="42"/>
                    </a:cubicBezTo>
                    <a:cubicBezTo>
                      <a:pt x="12" y="42"/>
                      <a:pt x="12" y="42"/>
                      <a:pt x="12" y="42"/>
                    </a:cubicBezTo>
                    <a:cubicBezTo>
                      <a:pt x="10" y="42"/>
                      <a:pt x="8" y="40"/>
                      <a:pt x="7" y="39"/>
                    </a:cubicBezTo>
                    <a:cubicBezTo>
                      <a:pt x="7" y="38"/>
                      <a:pt x="7" y="38"/>
                      <a:pt x="7" y="38"/>
                    </a:cubicBezTo>
                    <a:cubicBezTo>
                      <a:pt x="4" y="31"/>
                      <a:pt x="4" y="31"/>
                      <a:pt x="4" y="31"/>
                    </a:cubicBezTo>
                    <a:cubicBezTo>
                      <a:pt x="0" y="21"/>
                      <a:pt x="0" y="10"/>
                      <a:pt x="2" y="0"/>
                    </a:cubicBezTo>
                    <a:lnTo>
                      <a:pt x="20" y="3"/>
                    </a:ln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5" name="Freeform 495"/>
              <p:cNvSpPr>
                <a:spLocks/>
              </p:cNvSpPr>
              <p:nvPr/>
            </p:nvSpPr>
            <p:spPr bwMode="auto">
              <a:xfrm>
                <a:off x="1135" y="3451"/>
                <a:ext cx="98" cy="105"/>
              </a:xfrm>
              <a:custGeom>
                <a:avLst/>
                <a:gdLst>
                  <a:gd name="T0" fmla="*/ 2086 w 35"/>
                  <a:gd name="T1" fmla="*/ 169 h 38"/>
                  <a:gd name="T2" fmla="*/ 2148 w 35"/>
                  <a:gd name="T3" fmla="*/ 359 h 38"/>
                  <a:gd name="T4" fmla="*/ 1842 w 35"/>
                  <a:gd name="T5" fmla="*/ 694 h 38"/>
                  <a:gd name="T6" fmla="*/ 1098 w 35"/>
                  <a:gd name="T7" fmla="*/ 2213 h 38"/>
                  <a:gd name="T8" fmla="*/ 0 w 35"/>
                  <a:gd name="T9" fmla="*/ 2048 h 38"/>
                  <a:gd name="T10" fmla="*/ 683 w 35"/>
                  <a:gd name="T11" fmla="*/ 0 h 38"/>
                  <a:gd name="T12" fmla="*/ 683 w 35"/>
                  <a:gd name="T13" fmla="*/ 0 h 38"/>
                  <a:gd name="T14" fmla="*/ 1098 w 35"/>
                  <a:gd name="T15" fmla="*/ 130 h 38"/>
                  <a:gd name="T16" fmla="*/ 1294 w 35"/>
                  <a:gd name="T17" fmla="*/ 169 h 38"/>
                  <a:gd name="T18" fmla="*/ 1669 w 35"/>
                  <a:gd name="T19" fmla="*/ 169 h 38"/>
                  <a:gd name="T20" fmla="*/ 2086 w 35"/>
                  <a:gd name="T21" fmla="*/ 16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5"/>
                  <a:gd name="T34" fmla="*/ 0 h 38"/>
                  <a:gd name="T35" fmla="*/ 35 w 35"/>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5" h="38">
                    <a:moveTo>
                      <a:pt x="34" y="3"/>
                    </a:moveTo>
                    <a:cubicBezTo>
                      <a:pt x="35" y="6"/>
                      <a:pt x="35" y="6"/>
                      <a:pt x="35" y="6"/>
                    </a:cubicBezTo>
                    <a:cubicBezTo>
                      <a:pt x="30" y="12"/>
                      <a:pt x="30" y="12"/>
                      <a:pt x="30" y="12"/>
                    </a:cubicBezTo>
                    <a:cubicBezTo>
                      <a:pt x="24" y="19"/>
                      <a:pt x="20" y="28"/>
                      <a:pt x="18" y="38"/>
                    </a:cubicBezTo>
                    <a:cubicBezTo>
                      <a:pt x="0" y="35"/>
                      <a:pt x="0" y="35"/>
                      <a:pt x="0" y="35"/>
                    </a:cubicBezTo>
                    <a:cubicBezTo>
                      <a:pt x="2" y="23"/>
                      <a:pt x="6" y="11"/>
                      <a:pt x="11" y="0"/>
                    </a:cubicBezTo>
                    <a:cubicBezTo>
                      <a:pt x="11" y="0"/>
                      <a:pt x="11" y="0"/>
                      <a:pt x="11" y="0"/>
                    </a:cubicBezTo>
                    <a:cubicBezTo>
                      <a:pt x="18" y="2"/>
                      <a:pt x="18" y="2"/>
                      <a:pt x="18" y="2"/>
                    </a:cubicBezTo>
                    <a:cubicBezTo>
                      <a:pt x="21" y="3"/>
                      <a:pt x="21" y="3"/>
                      <a:pt x="21" y="3"/>
                    </a:cubicBezTo>
                    <a:cubicBezTo>
                      <a:pt x="27" y="3"/>
                      <a:pt x="27" y="3"/>
                      <a:pt x="27" y="3"/>
                    </a:cubicBezTo>
                    <a:lnTo>
                      <a:pt x="34" y="3"/>
                    </a:ln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6" name="Freeform 496"/>
              <p:cNvSpPr>
                <a:spLocks/>
              </p:cNvSpPr>
              <p:nvPr/>
            </p:nvSpPr>
            <p:spPr bwMode="auto">
              <a:xfrm>
                <a:off x="1133" y="3659"/>
                <a:ext cx="83" cy="122"/>
              </a:xfrm>
              <a:custGeom>
                <a:avLst/>
                <a:gdLst>
                  <a:gd name="T0" fmla="*/ 1760 w 30"/>
                  <a:gd name="T1" fmla="*/ 321 h 43"/>
                  <a:gd name="T2" fmla="*/ 1356 w 30"/>
                  <a:gd name="T3" fmla="*/ 2786 h 43"/>
                  <a:gd name="T4" fmla="*/ 1165 w 30"/>
                  <a:gd name="T5" fmla="*/ 2721 h 43"/>
                  <a:gd name="T6" fmla="*/ 1057 w 30"/>
                  <a:gd name="T7" fmla="*/ 2647 h 43"/>
                  <a:gd name="T8" fmla="*/ 935 w 30"/>
                  <a:gd name="T9" fmla="*/ 2585 h 43"/>
                  <a:gd name="T10" fmla="*/ 766 w 30"/>
                  <a:gd name="T11" fmla="*/ 2397 h 43"/>
                  <a:gd name="T12" fmla="*/ 636 w 30"/>
                  <a:gd name="T13" fmla="*/ 2190 h 43"/>
                  <a:gd name="T14" fmla="*/ 407 w 30"/>
                  <a:gd name="T15" fmla="*/ 1555 h 43"/>
                  <a:gd name="T16" fmla="*/ 0 w 30"/>
                  <a:gd name="T17" fmla="*/ 0 h 43"/>
                  <a:gd name="T18" fmla="*/ 407 w 30"/>
                  <a:gd name="T19" fmla="*/ 74 h 43"/>
                  <a:gd name="T20" fmla="*/ 1165 w 30"/>
                  <a:gd name="T21" fmla="*/ 136 h 43"/>
                  <a:gd name="T22" fmla="*/ 1400 w 30"/>
                  <a:gd name="T23" fmla="*/ 74 h 43"/>
                  <a:gd name="T24" fmla="*/ 1400 w 30"/>
                  <a:gd name="T25" fmla="*/ 136 h 43"/>
                  <a:gd name="T26" fmla="*/ 1690 w 30"/>
                  <a:gd name="T27" fmla="*/ 321 h 43"/>
                  <a:gd name="T28" fmla="*/ 1760 w 30"/>
                  <a:gd name="T29" fmla="*/ 321 h 4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43"/>
                  <a:gd name="T47" fmla="*/ 30 w 30"/>
                  <a:gd name="T48" fmla="*/ 43 h 4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43">
                    <a:moveTo>
                      <a:pt x="30" y="5"/>
                    </a:moveTo>
                    <a:cubicBezTo>
                      <a:pt x="23" y="43"/>
                      <a:pt x="23" y="43"/>
                      <a:pt x="23" y="43"/>
                    </a:cubicBezTo>
                    <a:cubicBezTo>
                      <a:pt x="20" y="42"/>
                      <a:pt x="20" y="42"/>
                      <a:pt x="20" y="42"/>
                    </a:cubicBezTo>
                    <a:cubicBezTo>
                      <a:pt x="18" y="41"/>
                      <a:pt x="18" y="41"/>
                      <a:pt x="18" y="41"/>
                    </a:cubicBezTo>
                    <a:cubicBezTo>
                      <a:pt x="16" y="40"/>
                      <a:pt x="16" y="40"/>
                      <a:pt x="16" y="40"/>
                    </a:cubicBezTo>
                    <a:cubicBezTo>
                      <a:pt x="13" y="37"/>
                      <a:pt x="13" y="37"/>
                      <a:pt x="13" y="37"/>
                    </a:cubicBezTo>
                    <a:cubicBezTo>
                      <a:pt x="11" y="34"/>
                      <a:pt x="11" y="34"/>
                      <a:pt x="11" y="34"/>
                    </a:cubicBezTo>
                    <a:cubicBezTo>
                      <a:pt x="7" y="24"/>
                      <a:pt x="7" y="24"/>
                      <a:pt x="7" y="24"/>
                    </a:cubicBezTo>
                    <a:cubicBezTo>
                      <a:pt x="4" y="16"/>
                      <a:pt x="2" y="8"/>
                      <a:pt x="0" y="0"/>
                    </a:cubicBezTo>
                    <a:cubicBezTo>
                      <a:pt x="7" y="1"/>
                      <a:pt x="7" y="1"/>
                      <a:pt x="7" y="1"/>
                    </a:cubicBezTo>
                    <a:cubicBezTo>
                      <a:pt x="20" y="2"/>
                      <a:pt x="20" y="2"/>
                      <a:pt x="20" y="2"/>
                    </a:cubicBezTo>
                    <a:cubicBezTo>
                      <a:pt x="24" y="1"/>
                      <a:pt x="24" y="1"/>
                      <a:pt x="24" y="1"/>
                    </a:cubicBezTo>
                    <a:cubicBezTo>
                      <a:pt x="24" y="2"/>
                      <a:pt x="24" y="2"/>
                      <a:pt x="24" y="2"/>
                    </a:cubicBezTo>
                    <a:cubicBezTo>
                      <a:pt x="25" y="3"/>
                      <a:pt x="27" y="5"/>
                      <a:pt x="29" y="5"/>
                    </a:cubicBezTo>
                    <a:lnTo>
                      <a:pt x="30" y="5"/>
                    </a:ln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7" name="Freeform 497"/>
              <p:cNvSpPr>
                <a:spLocks/>
              </p:cNvSpPr>
              <p:nvPr/>
            </p:nvSpPr>
            <p:spPr bwMode="auto">
              <a:xfrm>
                <a:off x="1127" y="3549"/>
                <a:ext cx="73" cy="117"/>
              </a:xfrm>
              <a:custGeom>
                <a:avLst/>
                <a:gdLst>
                  <a:gd name="T0" fmla="*/ 1443 w 26"/>
                  <a:gd name="T1" fmla="*/ 2056 h 42"/>
                  <a:gd name="T2" fmla="*/ 1617 w 26"/>
                  <a:gd name="T3" fmla="*/ 2468 h 42"/>
                  <a:gd name="T4" fmla="*/ 1373 w 26"/>
                  <a:gd name="T5" fmla="*/ 2529 h 42"/>
                  <a:gd name="T6" fmla="*/ 553 w 26"/>
                  <a:gd name="T7" fmla="*/ 2468 h 42"/>
                  <a:gd name="T8" fmla="*/ 135 w 26"/>
                  <a:gd name="T9" fmla="*/ 2399 h 42"/>
                  <a:gd name="T10" fmla="*/ 174 w 26"/>
                  <a:gd name="T11" fmla="*/ 0 h 42"/>
                  <a:gd name="T12" fmla="*/ 1308 w 26"/>
                  <a:gd name="T13" fmla="*/ 170 h 42"/>
                  <a:gd name="T14" fmla="*/ 1443 w 26"/>
                  <a:gd name="T15" fmla="*/ 2056 h 42"/>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42"/>
                  <a:gd name="T26" fmla="*/ 26 w 26"/>
                  <a:gd name="T27" fmla="*/ 42 h 4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42">
                    <a:moveTo>
                      <a:pt x="23" y="34"/>
                    </a:moveTo>
                    <a:cubicBezTo>
                      <a:pt x="26" y="41"/>
                      <a:pt x="26" y="41"/>
                      <a:pt x="26" y="41"/>
                    </a:cubicBezTo>
                    <a:cubicBezTo>
                      <a:pt x="22" y="42"/>
                      <a:pt x="22" y="42"/>
                      <a:pt x="22" y="42"/>
                    </a:cubicBezTo>
                    <a:cubicBezTo>
                      <a:pt x="9" y="41"/>
                      <a:pt x="9" y="41"/>
                      <a:pt x="9" y="41"/>
                    </a:cubicBezTo>
                    <a:cubicBezTo>
                      <a:pt x="2" y="40"/>
                      <a:pt x="2" y="40"/>
                      <a:pt x="2" y="40"/>
                    </a:cubicBezTo>
                    <a:cubicBezTo>
                      <a:pt x="0" y="27"/>
                      <a:pt x="0" y="13"/>
                      <a:pt x="3" y="0"/>
                    </a:cubicBezTo>
                    <a:cubicBezTo>
                      <a:pt x="21" y="3"/>
                      <a:pt x="21" y="3"/>
                      <a:pt x="21" y="3"/>
                    </a:cubicBezTo>
                    <a:cubicBezTo>
                      <a:pt x="19" y="13"/>
                      <a:pt x="19" y="24"/>
                      <a:pt x="23" y="34"/>
                    </a:cubicBez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48" name="Freeform 498"/>
              <p:cNvSpPr>
                <a:spLocks/>
              </p:cNvSpPr>
              <p:nvPr/>
            </p:nvSpPr>
            <p:spPr bwMode="auto">
              <a:xfrm>
                <a:off x="621" y="3456"/>
                <a:ext cx="356" cy="64"/>
              </a:xfrm>
              <a:custGeom>
                <a:avLst/>
                <a:gdLst>
                  <a:gd name="T0" fmla="*/ 0 w 276"/>
                  <a:gd name="T1" fmla="*/ 0 h 50"/>
                  <a:gd name="T2" fmla="*/ 614 w 276"/>
                  <a:gd name="T3" fmla="*/ 105 h 50"/>
                  <a:gd name="T4" fmla="*/ 764 w 276"/>
                  <a:gd name="T5" fmla="*/ 134 h 50"/>
                  <a:gd name="T6" fmla="*/ 0 60000 65536"/>
                  <a:gd name="T7" fmla="*/ 0 60000 65536"/>
                  <a:gd name="T8" fmla="*/ 0 60000 65536"/>
                  <a:gd name="T9" fmla="*/ 0 w 276"/>
                  <a:gd name="T10" fmla="*/ 0 h 50"/>
                  <a:gd name="T11" fmla="*/ 276 w 276"/>
                  <a:gd name="T12" fmla="*/ 50 h 50"/>
                </a:gdLst>
                <a:ahLst/>
                <a:cxnLst>
                  <a:cxn ang="T6">
                    <a:pos x="T0" y="T1"/>
                  </a:cxn>
                  <a:cxn ang="T7">
                    <a:pos x="T2" y="T3"/>
                  </a:cxn>
                  <a:cxn ang="T8">
                    <a:pos x="T4" y="T5"/>
                  </a:cxn>
                </a:cxnLst>
                <a:rect l="T9" t="T10" r="T11" b="T12"/>
                <a:pathLst>
                  <a:path w="276" h="50">
                    <a:moveTo>
                      <a:pt x="0" y="0"/>
                    </a:moveTo>
                    <a:lnTo>
                      <a:pt x="222" y="39"/>
                    </a:lnTo>
                    <a:lnTo>
                      <a:pt x="276" y="50"/>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49" name="Line 499"/>
              <p:cNvSpPr>
                <a:spLocks noChangeShapeType="1"/>
              </p:cNvSpPr>
              <p:nvPr/>
            </p:nvSpPr>
            <p:spPr bwMode="auto">
              <a:xfrm>
                <a:off x="1013" y="3525"/>
                <a:ext cx="36" cy="7"/>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850" name="Freeform 500"/>
              <p:cNvSpPr>
                <a:spLocks/>
              </p:cNvSpPr>
              <p:nvPr/>
            </p:nvSpPr>
            <p:spPr bwMode="auto">
              <a:xfrm>
                <a:off x="1082" y="3540"/>
                <a:ext cx="356" cy="61"/>
              </a:xfrm>
              <a:custGeom>
                <a:avLst/>
                <a:gdLst>
                  <a:gd name="T0" fmla="*/ 0 w 276"/>
                  <a:gd name="T1" fmla="*/ 0 h 48"/>
                  <a:gd name="T2" fmla="*/ 30 w 276"/>
                  <a:gd name="T3" fmla="*/ 0 h 48"/>
                  <a:gd name="T4" fmla="*/ 114 w 276"/>
                  <a:gd name="T5" fmla="*/ 18 h 48"/>
                  <a:gd name="T6" fmla="*/ 223 w 276"/>
                  <a:gd name="T7" fmla="*/ 36 h 48"/>
                  <a:gd name="T8" fmla="*/ 333 w 276"/>
                  <a:gd name="T9" fmla="*/ 52 h 48"/>
                  <a:gd name="T10" fmla="*/ 678 w 276"/>
                  <a:gd name="T11" fmla="*/ 107 h 48"/>
                  <a:gd name="T12" fmla="*/ 764 w 276"/>
                  <a:gd name="T13" fmla="*/ 126 h 48"/>
                  <a:gd name="T14" fmla="*/ 0 60000 65536"/>
                  <a:gd name="T15" fmla="*/ 0 60000 65536"/>
                  <a:gd name="T16" fmla="*/ 0 60000 65536"/>
                  <a:gd name="T17" fmla="*/ 0 60000 65536"/>
                  <a:gd name="T18" fmla="*/ 0 60000 65536"/>
                  <a:gd name="T19" fmla="*/ 0 60000 65536"/>
                  <a:gd name="T20" fmla="*/ 0 60000 65536"/>
                  <a:gd name="T21" fmla="*/ 0 w 276"/>
                  <a:gd name="T22" fmla="*/ 0 h 48"/>
                  <a:gd name="T23" fmla="*/ 276 w 276"/>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6" h="48">
                    <a:moveTo>
                      <a:pt x="0" y="0"/>
                    </a:moveTo>
                    <a:lnTo>
                      <a:pt x="11" y="0"/>
                    </a:lnTo>
                    <a:lnTo>
                      <a:pt x="41" y="7"/>
                    </a:lnTo>
                    <a:lnTo>
                      <a:pt x="81" y="13"/>
                    </a:lnTo>
                    <a:lnTo>
                      <a:pt x="120" y="20"/>
                    </a:lnTo>
                    <a:lnTo>
                      <a:pt x="245" y="41"/>
                    </a:lnTo>
                    <a:lnTo>
                      <a:pt x="276" y="48"/>
                    </a:lnTo>
                  </a:path>
                </a:pathLst>
              </a:custGeom>
              <a:noFill/>
              <a:ln w="142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1" name="Freeform 501"/>
              <p:cNvSpPr>
                <a:spLocks/>
              </p:cNvSpPr>
              <p:nvPr/>
            </p:nvSpPr>
            <p:spPr bwMode="auto">
              <a:xfrm>
                <a:off x="1194" y="3458"/>
                <a:ext cx="36" cy="2"/>
              </a:xfrm>
              <a:custGeom>
                <a:avLst/>
                <a:gdLst>
                  <a:gd name="T0" fmla="*/ 76 w 28"/>
                  <a:gd name="T1" fmla="*/ 0 h 2"/>
                  <a:gd name="T2" fmla="*/ 36 w 28"/>
                  <a:gd name="T3" fmla="*/ 0 h 2"/>
                  <a:gd name="T4" fmla="*/ 0 w 28"/>
                  <a:gd name="T5" fmla="*/ 0 h 2"/>
                  <a:gd name="T6" fmla="*/ 0 60000 65536"/>
                  <a:gd name="T7" fmla="*/ 0 60000 65536"/>
                  <a:gd name="T8" fmla="*/ 0 60000 65536"/>
                  <a:gd name="T9" fmla="*/ 0 w 28"/>
                  <a:gd name="T10" fmla="*/ 0 h 2"/>
                  <a:gd name="T11" fmla="*/ 28 w 28"/>
                  <a:gd name="T12" fmla="*/ 2 h 2"/>
                </a:gdLst>
                <a:ahLst/>
                <a:cxnLst>
                  <a:cxn ang="T6">
                    <a:pos x="T0" y="T1"/>
                  </a:cxn>
                  <a:cxn ang="T7">
                    <a:pos x="T2" y="T3"/>
                  </a:cxn>
                  <a:cxn ang="T8">
                    <a:pos x="T4" y="T5"/>
                  </a:cxn>
                </a:cxnLst>
                <a:rect l="T9" t="T10" r="T11" b="T12"/>
                <a:pathLst>
                  <a:path w="28" h="2">
                    <a:moveTo>
                      <a:pt x="28" y="0"/>
                    </a:moveTo>
                    <a:lnTo>
                      <a:pt x="13" y="0"/>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2" name="Freeform 502"/>
              <p:cNvSpPr>
                <a:spLocks/>
              </p:cNvSpPr>
              <p:nvPr/>
            </p:nvSpPr>
            <p:spPr bwMode="auto">
              <a:xfrm>
                <a:off x="1125" y="3657"/>
                <a:ext cx="64" cy="9"/>
              </a:xfrm>
              <a:custGeom>
                <a:avLst/>
                <a:gdLst>
                  <a:gd name="T0" fmla="*/ 134 w 50"/>
                  <a:gd name="T1" fmla="*/ 19 h 7"/>
                  <a:gd name="T2" fmla="*/ 59 w 50"/>
                  <a:gd name="T3" fmla="*/ 13 h 7"/>
                  <a:gd name="T4" fmla="*/ 17 w 50"/>
                  <a:gd name="T5" fmla="*/ 6 h 7"/>
                  <a:gd name="T6" fmla="*/ 0 w 50"/>
                  <a:gd name="T7" fmla="*/ 0 h 7"/>
                  <a:gd name="T8" fmla="*/ 0 60000 65536"/>
                  <a:gd name="T9" fmla="*/ 0 60000 65536"/>
                  <a:gd name="T10" fmla="*/ 0 60000 65536"/>
                  <a:gd name="T11" fmla="*/ 0 60000 65536"/>
                  <a:gd name="T12" fmla="*/ 0 w 50"/>
                  <a:gd name="T13" fmla="*/ 0 h 7"/>
                  <a:gd name="T14" fmla="*/ 50 w 50"/>
                  <a:gd name="T15" fmla="*/ 7 h 7"/>
                </a:gdLst>
                <a:ahLst/>
                <a:cxnLst>
                  <a:cxn ang="T8">
                    <a:pos x="T0" y="T1"/>
                  </a:cxn>
                  <a:cxn ang="T9">
                    <a:pos x="T2" y="T3"/>
                  </a:cxn>
                  <a:cxn ang="T10">
                    <a:pos x="T4" y="T5"/>
                  </a:cxn>
                  <a:cxn ang="T11">
                    <a:pos x="T6" y="T7"/>
                  </a:cxn>
                </a:cxnLst>
                <a:rect l="T12" t="T13" r="T14" b="T15"/>
                <a:pathLst>
                  <a:path w="50" h="7">
                    <a:moveTo>
                      <a:pt x="50" y="7"/>
                    </a:moveTo>
                    <a:lnTo>
                      <a:pt x="22" y="5"/>
                    </a:lnTo>
                    <a:lnTo>
                      <a:pt x="6" y="2"/>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3" name="Freeform 503"/>
              <p:cNvSpPr>
                <a:spLocks/>
              </p:cNvSpPr>
              <p:nvPr/>
            </p:nvSpPr>
            <p:spPr bwMode="auto">
              <a:xfrm>
                <a:off x="1105" y="3487"/>
                <a:ext cx="13" cy="33"/>
              </a:xfrm>
              <a:custGeom>
                <a:avLst/>
                <a:gdLst>
                  <a:gd name="T0" fmla="*/ 0 w 10"/>
                  <a:gd name="T1" fmla="*/ 67 h 26"/>
                  <a:gd name="T2" fmla="*/ 17 w 10"/>
                  <a:gd name="T3" fmla="*/ 36 h 26"/>
                  <a:gd name="T4" fmla="*/ 29 w 10"/>
                  <a:gd name="T5" fmla="*/ 0 h 26"/>
                  <a:gd name="T6" fmla="*/ 0 60000 65536"/>
                  <a:gd name="T7" fmla="*/ 0 60000 65536"/>
                  <a:gd name="T8" fmla="*/ 0 60000 65536"/>
                  <a:gd name="T9" fmla="*/ 0 w 10"/>
                  <a:gd name="T10" fmla="*/ 0 h 26"/>
                  <a:gd name="T11" fmla="*/ 10 w 10"/>
                  <a:gd name="T12" fmla="*/ 26 h 26"/>
                </a:gdLst>
                <a:ahLst/>
                <a:cxnLst>
                  <a:cxn ang="T6">
                    <a:pos x="T0" y="T1"/>
                  </a:cxn>
                  <a:cxn ang="T7">
                    <a:pos x="T2" y="T3"/>
                  </a:cxn>
                  <a:cxn ang="T8">
                    <a:pos x="T4" y="T5"/>
                  </a:cxn>
                </a:cxnLst>
                <a:rect l="T9" t="T10" r="T11" b="T12"/>
                <a:pathLst>
                  <a:path w="10" h="26">
                    <a:moveTo>
                      <a:pt x="0" y="26"/>
                    </a:moveTo>
                    <a:lnTo>
                      <a:pt x="6" y="13"/>
                    </a:lnTo>
                    <a:lnTo>
                      <a:pt x="1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4" name="Freeform 504"/>
              <p:cNvSpPr>
                <a:spLocks/>
              </p:cNvSpPr>
              <p:nvPr/>
            </p:nvSpPr>
            <p:spPr bwMode="auto">
              <a:xfrm>
                <a:off x="1099" y="3635"/>
                <a:ext cx="3" cy="12"/>
              </a:xfrm>
              <a:custGeom>
                <a:avLst/>
                <a:gdLst>
                  <a:gd name="T0" fmla="*/ 0 w 2"/>
                  <a:gd name="T1" fmla="*/ 0 h 9"/>
                  <a:gd name="T2" fmla="*/ 9 w 2"/>
                  <a:gd name="T3" fmla="*/ 12 h 9"/>
                  <a:gd name="T4" fmla="*/ 0 w 2"/>
                  <a:gd name="T5" fmla="*/ 28 h 9"/>
                  <a:gd name="T6" fmla="*/ 0 60000 65536"/>
                  <a:gd name="T7" fmla="*/ 0 60000 65536"/>
                  <a:gd name="T8" fmla="*/ 0 60000 65536"/>
                  <a:gd name="T9" fmla="*/ 0 w 2"/>
                  <a:gd name="T10" fmla="*/ 0 h 9"/>
                  <a:gd name="T11" fmla="*/ 2 w 2"/>
                  <a:gd name="T12" fmla="*/ 9 h 9"/>
                </a:gdLst>
                <a:ahLst/>
                <a:cxnLst>
                  <a:cxn ang="T6">
                    <a:pos x="T0" y="T1"/>
                  </a:cxn>
                  <a:cxn ang="T7">
                    <a:pos x="T2" y="T3"/>
                  </a:cxn>
                  <a:cxn ang="T8">
                    <a:pos x="T4" y="T5"/>
                  </a:cxn>
                </a:cxnLst>
                <a:rect l="T9" t="T10" r="T11" b="T12"/>
                <a:pathLst>
                  <a:path w="2" h="9">
                    <a:moveTo>
                      <a:pt x="0" y="0"/>
                    </a:moveTo>
                    <a:lnTo>
                      <a:pt x="2" y="4"/>
                    </a:lnTo>
                    <a:lnTo>
                      <a:pt x="0" y="9"/>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5" name="Freeform 505"/>
              <p:cNvSpPr>
                <a:spLocks/>
              </p:cNvSpPr>
              <p:nvPr/>
            </p:nvSpPr>
            <p:spPr bwMode="auto">
              <a:xfrm>
                <a:off x="979" y="3585"/>
                <a:ext cx="39" cy="7"/>
              </a:xfrm>
              <a:custGeom>
                <a:avLst/>
                <a:gdLst>
                  <a:gd name="T0" fmla="*/ 86 w 30"/>
                  <a:gd name="T1" fmla="*/ 11 h 6"/>
                  <a:gd name="T2" fmla="*/ 38 w 30"/>
                  <a:gd name="T3" fmla="*/ 2 h 6"/>
                  <a:gd name="T4" fmla="*/ 0 w 30"/>
                  <a:gd name="T5" fmla="*/ 0 h 6"/>
                  <a:gd name="T6" fmla="*/ 0 60000 65536"/>
                  <a:gd name="T7" fmla="*/ 0 60000 65536"/>
                  <a:gd name="T8" fmla="*/ 0 60000 65536"/>
                  <a:gd name="T9" fmla="*/ 0 w 30"/>
                  <a:gd name="T10" fmla="*/ 0 h 6"/>
                  <a:gd name="T11" fmla="*/ 30 w 30"/>
                  <a:gd name="T12" fmla="*/ 6 h 6"/>
                </a:gdLst>
                <a:ahLst/>
                <a:cxnLst>
                  <a:cxn ang="T6">
                    <a:pos x="T0" y="T1"/>
                  </a:cxn>
                  <a:cxn ang="T7">
                    <a:pos x="T2" y="T3"/>
                  </a:cxn>
                  <a:cxn ang="T8">
                    <a:pos x="T4" y="T5"/>
                  </a:cxn>
                </a:cxnLst>
                <a:rect l="T9" t="T10" r="T11" b="T12"/>
                <a:pathLst>
                  <a:path w="30" h="6">
                    <a:moveTo>
                      <a:pt x="30" y="6"/>
                    </a:moveTo>
                    <a:lnTo>
                      <a:pt x="13" y="2"/>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6" name="Freeform 506"/>
              <p:cNvSpPr>
                <a:spLocks/>
              </p:cNvSpPr>
              <p:nvPr/>
            </p:nvSpPr>
            <p:spPr bwMode="auto">
              <a:xfrm>
                <a:off x="903" y="3551"/>
                <a:ext cx="9" cy="14"/>
              </a:xfrm>
              <a:custGeom>
                <a:avLst/>
                <a:gdLst>
                  <a:gd name="T0" fmla="*/ 0 w 7"/>
                  <a:gd name="T1" fmla="*/ 0 h 11"/>
                  <a:gd name="T2" fmla="*/ 13 w 7"/>
                  <a:gd name="T3" fmla="*/ 17 h 11"/>
                  <a:gd name="T4" fmla="*/ 19 w 7"/>
                  <a:gd name="T5" fmla="*/ 29 h 11"/>
                  <a:gd name="T6" fmla="*/ 0 60000 65536"/>
                  <a:gd name="T7" fmla="*/ 0 60000 65536"/>
                  <a:gd name="T8" fmla="*/ 0 60000 65536"/>
                  <a:gd name="T9" fmla="*/ 0 w 7"/>
                  <a:gd name="T10" fmla="*/ 0 h 11"/>
                  <a:gd name="T11" fmla="*/ 7 w 7"/>
                  <a:gd name="T12" fmla="*/ 11 h 11"/>
                </a:gdLst>
                <a:ahLst/>
                <a:cxnLst>
                  <a:cxn ang="T6">
                    <a:pos x="T0" y="T1"/>
                  </a:cxn>
                  <a:cxn ang="T7">
                    <a:pos x="T2" y="T3"/>
                  </a:cxn>
                  <a:cxn ang="T8">
                    <a:pos x="T4" y="T5"/>
                  </a:cxn>
                </a:cxnLst>
                <a:rect l="T9" t="T10" r="T11" b="T12"/>
                <a:pathLst>
                  <a:path w="7" h="11">
                    <a:moveTo>
                      <a:pt x="0" y="0"/>
                    </a:moveTo>
                    <a:lnTo>
                      <a:pt x="5" y="6"/>
                    </a:lnTo>
                    <a:lnTo>
                      <a:pt x="7" y="11"/>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7" name="Freeform 507"/>
              <p:cNvSpPr>
                <a:spLocks/>
              </p:cNvSpPr>
              <p:nvPr/>
            </p:nvSpPr>
            <p:spPr bwMode="auto">
              <a:xfrm>
                <a:off x="910" y="3470"/>
                <a:ext cx="5" cy="22"/>
              </a:xfrm>
              <a:custGeom>
                <a:avLst/>
                <a:gdLst>
                  <a:gd name="T0" fmla="*/ 9 w 4"/>
                  <a:gd name="T1" fmla="*/ 0 h 17"/>
                  <a:gd name="T2" fmla="*/ 6 w 4"/>
                  <a:gd name="T3" fmla="*/ 30 h 17"/>
                  <a:gd name="T4" fmla="*/ 0 w 4"/>
                  <a:gd name="T5" fmla="*/ 47 h 17"/>
                  <a:gd name="T6" fmla="*/ 0 60000 65536"/>
                  <a:gd name="T7" fmla="*/ 0 60000 65536"/>
                  <a:gd name="T8" fmla="*/ 0 60000 65536"/>
                  <a:gd name="T9" fmla="*/ 0 w 4"/>
                  <a:gd name="T10" fmla="*/ 0 h 17"/>
                  <a:gd name="T11" fmla="*/ 4 w 4"/>
                  <a:gd name="T12" fmla="*/ 17 h 17"/>
                </a:gdLst>
                <a:ahLst/>
                <a:cxnLst>
                  <a:cxn ang="T6">
                    <a:pos x="T0" y="T1"/>
                  </a:cxn>
                  <a:cxn ang="T7">
                    <a:pos x="T2" y="T3"/>
                  </a:cxn>
                  <a:cxn ang="T8">
                    <a:pos x="T4" y="T5"/>
                  </a:cxn>
                </a:cxnLst>
                <a:rect l="T9" t="T10" r="T11" b="T12"/>
                <a:pathLst>
                  <a:path w="4" h="17">
                    <a:moveTo>
                      <a:pt x="4" y="0"/>
                    </a:moveTo>
                    <a:lnTo>
                      <a:pt x="2" y="11"/>
                    </a:lnTo>
                    <a:lnTo>
                      <a:pt x="0" y="17"/>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8" name="Freeform 508"/>
              <p:cNvSpPr>
                <a:spLocks/>
              </p:cNvSpPr>
              <p:nvPr/>
            </p:nvSpPr>
            <p:spPr bwMode="auto">
              <a:xfrm>
                <a:off x="970" y="3456"/>
                <a:ext cx="79" cy="19"/>
              </a:xfrm>
              <a:custGeom>
                <a:avLst/>
                <a:gdLst>
                  <a:gd name="T0" fmla="*/ 171 w 61"/>
                  <a:gd name="T1" fmla="*/ 38 h 15"/>
                  <a:gd name="T2" fmla="*/ 82 w 61"/>
                  <a:gd name="T3" fmla="*/ 10 h 15"/>
                  <a:gd name="T4" fmla="*/ 0 w 61"/>
                  <a:gd name="T5" fmla="*/ 0 h 15"/>
                  <a:gd name="T6" fmla="*/ 0 60000 65536"/>
                  <a:gd name="T7" fmla="*/ 0 60000 65536"/>
                  <a:gd name="T8" fmla="*/ 0 60000 65536"/>
                  <a:gd name="T9" fmla="*/ 0 w 61"/>
                  <a:gd name="T10" fmla="*/ 0 h 15"/>
                  <a:gd name="T11" fmla="*/ 61 w 61"/>
                  <a:gd name="T12" fmla="*/ 15 h 15"/>
                </a:gdLst>
                <a:ahLst/>
                <a:cxnLst>
                  <a:cxn ang="T6">
                    <a:pos x="T0" y="T1"/>
                  </a:cxn>
                  <a:cxn ang="T7">
                    <a:pos x="T2" y="T3"/>
                  </a:cxn>
                  <a:cxn ang="T8">
                    <a:pos x="T4" y="T5"/>
                  </a:cxn>
                </a:cxnLst>
                <a:rect l="T9" t="T10" r="T11" b="T12"/>
                <a:pathLst>
                  <a:path w="61" h="15">
                    <a:moveTo>
                      <a:pt x="61" y="15"/>
                    </a:moveTo>
                    <a:lnTo>
                      <a:pt x="29" y="4"/>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59" name="Freeform 509"/>
              <p:cNvSpPr>
                <a:spLocks/>
              </p:cNvSpPr>
              <p:nvPr/>
            </p:nvSpPr>
            <p:spPr bwMode="auto">
              <a:xfrm>
                <a:off x="1153" y="3447"/>
                <a:ext cx="34" cy="9"/>
              </a:xfrm>
              <a:custGeom>
                <a:avLst/>
                <a:gdLst>
                  <a:gd name="T0" fmla="*/ 76 w 26"/>
                  <a:gd name="T1" fmla="*/ 19 h 7"/>
                  <a:gd name="T2" fmla="*/ 29 w 26"/>
                  <a:gd name="T3" fmla="*/ 8 h 7"/>
                  <a:gd name="T4" fmla="*/ 29 w 26"/>
                  <a:gd name="T5" fmla="*/ 8 h 7"/>
                  <a:gd name="T6" fmla="*/ 0 w 26"/>
                  <a:gd name="T7" fmla="*/ 0 h 7"/>
                  <a:gd name="T8" fmla="*/ 0 60000 65536"/>
                  <a:gd name="T9" fmla="*/ 0 60000 65536"/>
                  <a:gd name="T10" fmla="*/ 0 60000 65536"/>
                  <a:gd name="T11" fmla="*/ 0 60000 65536"/>
                  <a:gd name="T12" fmla="*/ 0 w 26"/>
                  <a:gd name="T13" fmla="*/ 0 h 7"/>
                  <a:gd name="T14" fmla="*/ 26 w 26"/>
                  <a:gd name="T15" fmla="*/ 7 h 7"/>
                </a:gdLst>
                <a:ahLst/>
                <a:cxnLst>
                  <a:cxn ang="T8">
                    <a:pos x="T0" y="T1"/>
                  </a:cxn>
                  <a:cxn ang="T9">
                    <a:pos x="T2" y="T3"/>
                  </a:cxn>
                  <a:cxn ang="T10">
                    <a:pos x="T4" y="T5"/>
                  </a:cxn>
                  <a:cxn ang="T11">
                    <a:pos x="T6" y="T7"/>
                  </a:cxn>
                </a:cxnLst>
                <a:rect l="T12" t="T13" r="T14" b="T15"/>
                <a:pathLst>
                  <a:path w="26" h="7">
                    <a:moveTo>
                      <a:pt x="26" y="7"/>
                    </a:moveTo>
                    <a:lnTo>
                      <a:pt x="10" y="3"/>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0" name="Freeform 510"/>
              <p:cNvSpPr>
                <a:spLocks/>
              </p:cNvSpPr>
              <p:nvPr/>
            </p:nvSpPr>
            <p:spPr bwMode="auto">
              <a:xfrm>
                <a:off x="1029" y="3599"/>
                <a:ext cx="65" cy="8"/>
              </a:xfrm>
              <a:custGeom>
                <a:avLst/>
                <a:gdLst>
                  <a:gd name="T0" fmla="*/ 0 w 50"/>
                  <a:gd name="T1" fmla="*/ 0 h 6"/>
                  <a:gd name="T2" fmla="*/ 79 w 50"/>
                  <a:gd name="T3" fmla="*/ 12 h 6"/>
                  <a:gd name="T4" fmla="*/ 144 w 50"/>
                  <a:gd name="T5" fmla="*/ 20 h 6"/>
                  <a:gd name="T6" fmla="*/ 0 60000 65536"/>
                  <a:gd name="T7" fmla="*/ 0 60000 65536"/>
                  <a:gd name="T8" fmla="*/ 0 60000 65536"/>
                  <a:gd name="T9" fmla="*/ 0 w 50"/>
                  <a:gd name="T10" fmla="*/ 0 h 6"/>
                  <a:gd name="T11" fmla="*/ 50 w 50"/>
                  <a:gd name="T12" fmla="*/ 6 h 6"/>
                </a:gdLst>
                <a:ahLst/>
                <a:cxnLst>
                  <a:cxn ang="T6">
                    <a:pos x="T0" y="T1"/>
                  </a:cxn>
                  <a:cxn ang="T7">
                    <a:pos x="T2" y="T3"/>
                  </a:cxn>
                  <a:cxn ang="T8">
                    <a:pos x="T4" y="T5"/>
                  </a:cxn>
                </a:cxnLst>
                <a:rect l="T9" t="T10" r="T11" b="T12"/>
                <a:pathLst>
                  <a:path w="50" h="6">
                    <a:moveTo>
                      <a:pt x="0" y="0"/>
                    </a:moveTo>
                    <a:lnTo>
                      <a:pt x="28" y="4"/>
                    </a:lnTo>
                    <a:lnTo>
                      <a:pt x="50" y="6"/>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1" name="Freeform 511"/>
              <p:cNvSpPr>
                <a:spLocks/>
              </p:cNvSpPr>
              <p:nvPr/>
            </p:nvSpPr>
            <p:spPr bwMode="auto">
              <a:xfrm>
                <a:off x="924" y="3578"/>
                <a:ext cx="44" cy="4"/>
              </a:xfrm>
              <a:custGeom>
                <a:avLst/>
                <a:gdLst>
                  <a:gd name="T0" fmla="*/ 0 w 34"/>
                  <a:gd name="T1" fmla="*/ 0 h 3"/>
                  <a:gd name="T2" fmla="*/ 22 w 34"/>
                  <a:gd name="T3" fmla="*/ 9 h 3"/>
                  <a:gd name="T4" fmla="*/ 53 w 34"/>
                  <a:gd name="T5" fmla="*/ 0 h 3"/>
                  <a:gd name="T6" fmla="*/ 96 w 34"/>
                  <a:gd name="T7" fmla="*/ 9 h 3"/>
                  <a:gd name="T8" fmla="*/ 0 60000 65536"/>
                  <a:gd name="T9" fmla="*/ 0 60000 65536"/>
                  <a:gd name="T10" fmla="*/ 0 60000 65536"/>
                  <a:gd name="T11" fmla="*/ 0 60000 65536"/>
                  <a:gd name="T12" fmla="*/ 0 w 34"/>
                  <a:gd name="T13" fmla="*/ 0 h 3"/>
                  <a:gd name="T14" fmla="*/ 34 w 34"/>
                  <a:gd name="T15" fmla="*/ 3 h 3"/>
                </a:gdLst>
                <a:ahLst/>
                <a:cxnLst>
                  <a:cxn ang="T8">
                    <a:pos x="T0" y="T1"/>
                  </a:cxn>
                  <a:cxn ang="T9">
                    <a:pos x="T2" y="T3"/>
                  </a:cxn>
                  <a:cxn ang="T10">
                    <a:pos x="T4" y="T5"/>
                  </a:cxn>
                  <a:cxn ang="T11">
                    <a:pos x="T6" y="T7"/>
                  </a:cxn>
                </a:cxnLst>
                <a:rect l="T12" t="T13" r="T14" b="T15"/>
                <a:pathLst>
                  <a:path w="34" h="3">
                    <a:moveTo>
                      <a:pt x="0" y="0"/>
                    </a:moveTo>
                    <a:lnTo>
                      <a:pt x="8" y="3"/>
                    </a:lnTo>
                    <a:lnTo>
                      <a:pt x="19" y="0"/>
                    </a:lnTo>
                    <a:lnTo>
                      <a:pt x="34" y="3"/>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2" name="Freeform 512"/>
              <p:cNvSpPr>
                <a:spLocks/>
              </p:cNvSpPr>
              <p:nvPr/>
            </p:nvSpPr>
            <p:spPr bwMode="auto">
              <a:xfrm>
                <a:off x="915" y="3570"/>
                <a:ext cx="9" cy="8"/>
              </a:xfrm>
              <a:custGeom>
                <a:avLst/>
                <a:gdLst>
                  <a:gd name="T0" fmla="*/ 0 w 7"/>
                  <a:gd name="T1" fmla="*/ 0 h 6"/>
                  <a:gd name="T2" fmla="*/ 6 w 7"/>
                  <a:gd name="T3" fmla="*/ 12 h 6"/>
                  <a:gd name="T4" fmla="*/ 19 w 7"/>
                  <a:gd name="T5" fmla="*/ 20 h 6"/>
                  <a:gd name="T6" fmla="*/ 0 60000 65536"/>
                  <a:gd name="T7" fmla="*/ 0 60000 65536"/>
                  <a:gd name="T8" fmla="*/ 0 60000 65536"/>
                  <a:gd name="T9" fmla="*/ 0 w 7"/>
                  <a:gd name="T10" fmla="*/ 0 h 6"/>
                  <a:gd name="T11" fmla="*/ 7 w 7"/>
                  <a:gd name="T12" fmla="*/ 6 h 6"/>
                </a:gdLst>
                <a:ahLst/>
                <a:cxnLst>
                  <a:cxn ang="T6">
                    <a:pos x="T0" y="T1"/>
                  </a:cxn>
                  <a:cxn ang="T7">
                    <a:pos x="T2" y="T3"/>
                  </a:cxn>
                  <a:cxn ang="T8">
                    <a:pos x="T4" y="T5"/>
                  </a:cxn>
                </a:cxnLst>
                <a:rect l="T9" t="T10" r="T11" b="T12"/>
                <a:pathLst>
                  <a:path w="7" h="6">
                    <a:moveTo>
                      <a:pt x="0" y="0"/>
                    </a:moveTo>
                    <a:lnTo>
                      <a:pt x="2" y="4"/>
                    </a:lnTo>
                    <a:lnTo>
                      <a:pt x="7" y="6"/>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3" name="Freeform 513"/>
              <p:cNvSpPr>
                <a:spLocks/>
              </p:cNvSpPr>
              <p:nvPr/>
            </p:nvSpPr>
            <p:spPr bwMode="auto">
              <a:xfrm>
                <a:off x="903" y="3501"/>
                <a:ext cx="7" cy="44"/>
              </a:xfrm>
              <a:custGeom>
                <a:avLst/>
                <a:gdLst>
                  <a:gd name="T0" fmla="*/ 20 w 5"/>
                  <a:gd name="T1" fmla="*/ 0 h 34"/>
                  <a:gd name="T2" fmla="*/ 11 w 5"/>
                  <a:gd name="T3" fmla="*/ 10 h 34"/>
                  <a:gd name="T4" fmla="*/ 0 w 5"/>
                  <a:gd name="T5" fmla="*/ 53 h 34"/>
                  <a:gd name="T6" fmla="*/ 0 w 5"/>
                  <a:gd name="T7" fmla="*/ 96 h 34"/>
                  <a:gd name="T8" fmla="*/ 0 60000 65536"/>
                  <a:gd name="T9" fmla="*/ 0 60000 65536"/>
                  <a:gd name="T10" fmla="*/ 0 60000 65536"/>
                  <a:gd name="T11" fmla="*/ 0 60000 65536"/>
                  <a:gd name="T12" fmla="*/ 0 w 5"/>
                  <a:gd name="T13" fmla="*/ 0 h 34"/>
                  <a:gd name="T14" fmla="*/ 5 w 5"/>
                  <a:gd name="T15" fmla="*/ 34 h 34"/>
                </a:gdLst>
                <a:ahLst/>
                <a:cxnLst>
                  <a:cxn ang="T8">
                    <a:pos x="T0" y="T1"/>
                  </a:cxn>
                  <a:cxn ang="T9">
                    <a:pos x="T2" y="T3"/>
                  </a:cxn>
                  <a:cxn ang="T10">
                    <a:pos x="T4" y="T5"/>
                  </a:cxn>
                  <a:cxn ang="T11">
                    <a:pos x="T6" y="T7"/>
                  </a:cxn>
                </a:cxnLst>
                <a:rect l="T12" t="T13" r="T14" b="T15"/>
                <a:pathLst>
                  <a:path w="5" h="34">
                    <a:moveTo>
                      <a:pt x="5" y="0"/>
                    </a:moveTo>
                    <a:lnTo>
                      <a:pt x="3" y="4"/>
                    </a:lnTo>
                    <a:lnTo>
                      <a:pt x="0" y="19"/>
                    </a:lnTo>
                    <a:lnTo>
                      <a:pt x="0" y="34"/>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4" name="Freeform 514"/>
              <p:cNvSpPr>
                <a:spLocks/>
              </p:cNvSpPr>
              <p:nvPr/>
            </p:nvSpPr>
            <p:spPr bwMode="auto">
              <a:xfrm>
                <a:off x="920" y="3453"/>
                <a:ext cx="26" cy="11"/>
              </a:xfrm>
              <a:custGeom>
                <a:avLst/>
                <a:gdLst>
                  <a:gd name="T0" fmla="*/ 57 w 20"/>
                  <a:gd name="T1" fmla="*/ 0 h 8"/>
                  <a:gd name="T2" fmla="*/ 21 w 20"/>
                  <a:gd name="T3" fmla="*/ 8 h 8"/>
                  <a:gd name="T4" fmla="*/ 0 w 20"/>
                  <a:gd name="T5" fmla="*/ 29 h 8"/>
                  <a:gd name="T6" fmla="*/ 0 60000 65536"/>
                  <a:gd name="T7" fmla="*/ 0 60000 65536"/>
                  <a:gd name="T8" fmla="*/ 0 60000 65536"/>
                  <a:gd name="T9" fmla="*/ 0 w 20"/>
                  <a:gd name="T10" fmla="*/ 0 h 8"/>
                  <a:gd name="T11" fmla="*/ 20 w 20"/>
                  <a:gd name="T12" fmla="*/ 8 h 8"/>
                </a:gdLst>
                <a:ahLst/>
                <a:cxnLst>
                  <a:cxn ang="T6">
                    <a:pos x="T0" y="T1"/>
                  </a:cxn>
                  <a:cxn ang="T7">
                    <a:pos x="T2" y="T3"/>
                  </a:cxn>
                  <a:cxn ang="T8">
                    <a:pos x="T4" y="T5"/>
                  </a:cxn>
                </a:cxnLst>
                <a:rect l="T9" t="T10" r="T11" b="T12"/>
                <a:pathLst>
                  <a:path w="20" h="8">
                    <a:moveTo>
                      <a:pt x="20" y="0"/>
                    </a:moveTo>
                    <a:lnTo>
                      <a:pt x="7" y="2"/>
                    </a:lnTo>
                    <a:lnTo>
                      <a:pt x="0" y="8"/>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5" name="Freeform 515"/>
              <p:cNvSpPr>
                <a:spLocks/>
              </p:cNvSpPr>
              <p:nvPr/>
            </p:nvSpPr>
            <p:spPr bwMode="auto">
              <a:xfrm>
                <a:off x="1066" y="3478"/>
                <a:ext cx="56" cy="4"/>
              </a:xfrm>
              <a:custGeom>
                <a:avLst/>
                <a:gdLst>
                  <a:gd name="T0" fmla="*/ 115 w 44"/>
                  <a:gd name="T1" fmla="*/ 9 h 3"/>
                  <a:gd name="T2" fmla="*/ 52 w 44"/>
                  <a:gd name="T3" fmla="*/ 9 h 3"/>
                  <a:gd name="T4" fmla="*/ 0 w 44"/>
                  <a:gd name="T5" fmla="*/ 0 h 3"/>
                  <a:gd name="T6" fmla="*/ 0 60000 65536"/>
                  <a:gd name="T7" fmla="*/ 0 60000 65536"/>
                  <a:gd name="T8" fmla="*/ 0 60000 65536"/>
                  <a:gd name="T9" fmla="*/ 0 w 44"/>
                  <a:gd name="T10" fmla="*/ 0 h 3"/>
                  <a:gd name="T11" fmla="*/ 44 w 44"/>
                  <a:gd name="T12" fmla="*/ 3 h 3"/>
                </a:gdLst>
                <a:ahLst/>
                <a:cxnLst>
                  <a:cxn ang="T6">
                    <a:pos x="T0" y="T1"/>
                  </a:cxn>
                  <a:cxn ang="T7">
                    <a:pos x="T2" y="T3"/>
                  </a:cxn>
                  <a:cxn ang="T8">
                    <a:pos x="T4" y="T5"/>
                  </a:cxn>
                </a:cxnLst>
                <a:rect l="T9" t="T10" r="T11" b="T12"/>
                <a:pathLst>
                  <a:path w="44" h="3">
                    <a:moveTo>
                      <a:pt x="44" y="3"/>
                    </a:moveTo>
                    <a:lnTo>
                      <a:pt x="20" y="3"/>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6" name="Freeform 516"/>
              <p:cNvSpPr>
                <a:spLocks/>
              </p:cNvSpPr>
              <p:nvPr/>
            </p:nvSpPr>
            <p:spPr bwMode="auto">
              <a:xfrm>
                <a:off x="1099" y="3649"/>
                <a:ext cx="12" cy="5"/>
              </a:xfrm>
              <a:custGeom>
                <a:avLst/>
                <a:gdLst>
                  <a:gd name="T0" fmla="*/ 0 w 9"/>
                  <a:gd name="T1" fmla="*/ 0 h 4"/>
                  <a:gd name="T2" fmla="*/ 16 w 9"/>
                  <a:gd name="T3" fmla="*/ 6 h 4"/>
                  <a:gd name="T4" fmla="*/ 28 w 9"/>
                  <a:gd name="T5" fmla="*/ 9 h 4"/>
                  <a:gd name="T6" fmla="*/ 0 60000 65536"/>
                  <a:gd name="T7" fmla="*/ 0 60000 65536"/>
                  <a:gd name="T8" fmla="*/ 0 60000 65536"/>
                  <a:gd name="T9" fmla="*/ 0 w 9"/>
                  <a:gd name="T10" fmla="*/ 0 h 4"/>
                  <a:gd name="T11" fmla="*/ 9 w 9"/>
                  <a:gd name="T12" fmla="*/ 4 h 4"/>
                </a:gdLst>
                <a:ahLst/>
                <a:cxnLst>
                  <a:cxn ang="T6">
                    <a:pos x="T0" y="T1"/>
                  </a:cxn>
                  <a:cxn ang="T7">
                    <a:pos x="T2" y="T3"/>
                  </a:cxn>
                  <a:cxn ang="T8">
                    <a:pos x="T4" y="T5"/>
                  </a:cxn>
                </a:cxnLst>
                <a:rect l="T9" t="T10" r="T11" b="T12"/>
                <a:pathLst>
                  <a:path w="9" h="4">
                    <a:moveTo>
                      <a:pt x="0" y="0"/>
                    </a:moveTo>
                    <a:lnTo>
                      <a:pt x="5" y="2"/>
                    </a:lnTo>
                    <a:lnTo>
                      <a:pt x="9" y="4"/>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7" name="Freeform 517"/>
              <p:cNvSpPr>
                <a:spLocks/>
              </p:cNvSpPr>
              <p:nvPr/>
            </p:nvSpPr>
            <p:spPr bwMode="auto">
              <a:xfrm>
                <a:off x="1085" y="3582"/>
                <a:ext cx="17" cy="41"/>
              </a:xfrm>
              <a:custGeom>
                <a:avLst/>
                <a:gdLst>
                  <a:gd name="T0" fmla="*/ 0 w 13"/>
                  <a:gd name="T1" fmla="*/ 0 h 32"/>
                  <a:gd name="T2" fmla="*/ 9 w 13"/>
                  <a:gd name="T3" fmla="*/ 22 h 32"/>
                  <a:gd name="T4" fmla="*/ 31 w 13"/>
                  <a:gd name="T5" fmla="*/ 69 h 32"/>
                  <a:gd name="T6" fmla="*/ 38 w 13"/>
                  <a:gd name="T7" fmla="*/ 87 h 32"/>
                  <a:gd name="T8" fmla="*/ 0 60000 65536"/>
                  <a:gd name="T9" fmla="*/ 0 60000 65536"/>
                  <a:gd name="T10" fmla="*/ 0 60000 65536"/>
                  <a:gd name="T11" fmla="*/ 0 60000 65536"/>
                  <a:gd name="T12" fmla="*/ 0 w 13"/>
                  <a:gd name="T13" fmla="*/ 0 h 32"/>
                  <a:gd name="T14" fmla="*/ 13 w 13"/>
                  <a:gd name="T15" fmla="*/ 32 h 32"/>
                </a:gdLst>
                <a:ahLst/>
                <a:cxnLst>
                  <a:cxn ang="T8">
                    <a:pos x="T0" y="T1"/>
                  </a:cxn>
                  <a:cxn ang="T9">
                    <a:pos x="T2" y="T3"/>
                  </a:cxn>
                  <a:cxn ang="T10">
                    <a:pos x="T4" y="T5"/>
                  </a:cxn>
                  <a:cxn ang="T11">
                    <a:pos x="T6" y="T7"/>
                  </a:cxn>
                </a:cxnLst>
                <a:rect l="T12" t="T13" r="T14" b="T15"/>
                <a:pathLst>
                  <a:path w="13" h="32">
                    <a:moveTo>
                      <a:pt x="0" y="0"/>
                    </a:moveTo>
                    <a:lnTo>
                      <a:pt x="3" y="8"/>
                    </a:lnTo>
                    <a:lnTo>
                      <a:pt x="11" y="26"/>
                    </a:lnTo>
                    <a:lnTo>
                      <a:pt x="13" y="32"/>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8" name="Freeform 518"/>
              <p:cNvSpPr>
                <a:spLocks/>
              </p:cNvSpPr>
              <p:nvPr/>
            </p:nvSpPr>
            <p:spPr bwMode="auto">
              <a:xfrm>
                <a:off x="1085" y="3525"/>
                <a:ext cx="14" cy="57"/>
              </a:xfrm>
              <a:custGeom>
                <a:avLst/>
                <a:gdLst>
                  <a:gd name="T0" fmla="*/ 29 w 11"/>
                  <a:gd name="T1" fmla="*/ 0 h 44"/>
                  <a:gd name="T2" fmla="*/ 23 w 11"/>
                  <a:gd name="T3" fmla="*/ 30 h 44"/>
                  <a:gd name="T4" fmla="*/ 13 w 11"/>
                  <a:gd name="T5" fmla="*/ 67 h 44"/>
                  <a:gd name="T6" fmla="*/ 8 w 11"/>
                  <a:gd name="T7" fmla="*/ 95 h 44"/>
                  <a:gd name="T8" fmla="*/ 0 w 11"/>
                  <a:gd name="T9" fmla="*/ 124 h 44"/>
                  <a:gd name="T10" fmla="*/ 0 60000 65536"/>
                  <a:gd name="T11" fmla="*/ 0 60000 65536"/>
                  <a:gd name="T12" fmla="*/ 0 60000 65536"/>
                  <a:gd name="T13" fmla="*/ 0 60000 65536"/>
                  <a:gd name="T14" fmla="*/ 0 60000 65536"/>
                  <a:gd name="T15" fmla="*/ 0 w 11"/>
                  <a:gd name="T16" fmla="*/ 0 h 44"/>
                  <a:gd name="T17" fmla="*/ 11 w 11"/>
                  <a:gd name="T18" fmla="*/ 44 h 44"/>
                </a:gdLst>
                <a:ahLst/>
                <a:cxnLst>
                  <a:cxn ang="T10">
                    <a:pos x="T0" y="T1"/>
                  </a:cxn>
                  <a:cxn ang="T11">
                    <a:pos x="T2" y="T3"/>
                  </a:cxn>
                  <a:cxn ang="T12">
                    <a:pos x="T4" y="T5"/>
                  </a:cxn>
                  <a:cxn ang="T13">
                    <a:pos x="T6" y="T7"/>
                  </a:cxn>
                  <a:cxn ang="T14">
                    <a:pos x="T8" y="T9"/>
                  </a:cxn>
                </a:cxnLst>
                <a:rect l="T15" t="T16" r="T17" b="T18"/>
                <a:pathLst>
                  <a:path w="11" h="44">
                    <a:moveTo>
                      <a:pt x="11" y="0"/>
                    </a:moveTo>
                    <a:lnTo>
                      <a:pt x="9" y="11"/>
                    </a:lnTo>
                    <a:lnTo>
                      <a:pt x="5" y="24"/>
                    </a:lnTo>
                    <a:lnTo>
                      <a:pt x="3" y="33"/>
                    </a:lnTo>
                    <a:lnTo>
                      <a:pt x="0" y="44"/>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69" name="Freeform 519"/>
              <p:cNvSpPr>
                <a:spLocks/>
              </p:cNvSpPr>
              <p:nvPr/>
            </p:nvSpPr>
            <p:spPr bwMode="auto">
              <a:xfrm>
                <a:off x="1122" y="3451"/>
                <a:ext cx="11" cy="31"/>
              </a:xfrm>
              <a:custGeom>
                <a:avLst/>
                <a:gdLst>
                  <a:gd name="T0" fmla="*/ 29 w 8"/>
                  <a:gd name="T1" fmla="*/ 0 h 24"/>
                  <a:gd name="T2" fmla="*/ 15 w 8"/>
                  <a:gd name="T3" fmla="*/ 17 h 24"/>
                  <a:gd name="T4" fmla="*/ 8 w 8"/>
                  <a:gd name="T5" fmla="*/ 36 h 24"/>
                  <a:gd name="T6" fmla="*/ 0 w 8"/>
                  <a:gd name="T7" fmla="*/ 67 h 24"/>
                  <a:gd name="T8" fmla="*/ 0 w 8"/>
                  <a:gd name="T9" fmla="*/ 67 h 24"/>
                  <a:gd name="T10" fmla="*/ 0 60000 65536"/>
                  <a:gd name="T11" fmla="*/ 0 60000 65536"/>
                  <a:gd name="T12" fmla="*/ 0 60000 65536"/>
                  <a:gd name="T13" fmla="*/ 0 60000 65536"/>
                  <a:gd name="T14" fmla="*/ 0 60000 65536"/>
                  <a:gd name="T15" fmla="*/ 0 w 8"/>
                  <a:gd name="T16" fmla="*/ 0 h 24"/>
                  <a:gd name="T17" fmla="*/ 8 w 8"/>
                  <a:gd name="T18" fmla="*/ 24 h 24"/>
                </a:gdLst>
                <a:ahLst/>
                <a:cxnLst>
                  <a:cxn ang="T10">
                    <a:pos x="T0" y="T1"/>
                  </a:cxn>
                  <a:cxn ang="T11">
                    <a:pos x="T2" y="T3"/>
                  </a:cxn>
                  <a:cxn ang="T12">
                    <a:pos x="T4" y="T5"/>
                  </a:cxn>
                  <a:cxn ang="T13">
                    <a:pos x="T6" y="T7"/>
                  </a:cxn>
                  <a:cxn ang="T14">
                    <a:pos x="T8" y="T9"/>
                  </a:cxn>
                </a:cxnLst>
                <a:rect l="T15" t="T16" r="T17" b="T18"/>
                <a:pathLst>
                  <a:path w="8" h="24">
                    <a:moveTo>
                      <a:pt x="8" y="0"/>
                    </a:moveTo>
                    <a:lnTo>
                      <a:pt x="4" y="6"/>
                    </a:lnTo>
                    <a:lnTo>
                      <a:pt x="2" y="13"/>
                    </a:lnTo>
                    <a:lnTo>
                      <a:pt x="0" y="24"/>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0" name="Freeform 520"/>
              <p:cNvSpPr>
                <a:spLocks/>
              </p:cNvSpPr>
              <p:nvPr/>
            </p:nvSpPr>
            <p:spPr bwMode="auto">
              <a:xfrm>
                <a:off x="1133" y="3444"/>
                <a:ext cx="11" cy="7"/>
              </a:xfrm>
              <a:custGeom>
                <a:avLst/>
                <a:gdLst>
                  <a:gd name="T0" fmla="*/ 20 w 9"/>
                  <a:gd name="T1" fmla="*/ 0 h 5"/>
                  <a:gd name="T2" fmla="*/ 11 w 9"/>
                  <a:gd name="T3" fmla="*/ 8 h 5"/>
                  <a:gd name="T4" fmla="*/ 0 w 9"/>
                  <a:gd name="T5" fmla="*/ 20 h 5"/>
                  <a:gd name="T6" fmla="*/ 0 60000 65536"/>
                  <a:gd name="T7" fmla="*/ 0 60000 65536"/>
                  <a:gd name="T8" fmla="*/ 0 60000 65536"/>
                  <a:gd name="T9" fmla="*/ 0 w 9"/>
                  <a:gd name="T10" fmla="*/ 0 h 5"/>
                  <a:gd name="T11" fmla="*/ 9 w 9"/>
                  <a:gd name="T12" fmla="*/ 5 h 5"/>
                </a:gdLst>
                <a:ahLst/>
                <a:cxnLst>
                  <a:cxn ang="T6">
                    <a:pos x="T0" y="T1"/>
                  </a:cxn>
                  <a:cxn ang="T7">
                    <a:pos x="T2" y="T3"/>
                  </a:cxn>
                  <a:cxn ang="T8">
                    <a:pos x="T4" y="T5"/>
                  </a:cxn>
                </a:cxnLst>
                <a:rect l="T9" t="T10" r="T11" b="T12"/>
                <a:pathLst>
                  <a:path w="9" h="5">
                    <a:moveTo>
                      <a:pt x="9" y="0"/>
                    </a:moveTo>
                    <a:lnTo>
                      <a:pt x="5" y="2"/>
                    </a:lnTo>
                    <a:lnTo>
                      <a:pt x="0" y="5"/>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1" name="Line 521"/>
              <p:cNvSpPr>
                <a:spLocks noChangeShapeType="1"/>
              </p:cNvSpPr>
              <p:nvPr/>
            </p:nvSpPr>
            <p:spPr bwMode="auto">
              <a:xfrm flipH="1" flipV="1">
                <a:off x="1216" y="3674"/>
                <a:ext cx="9" cy="2"/>
              </a:xfrm>
              <a:prstGeom prst="line">
                <a:avLst/>
              </a:prstGeom>
              <a:noFill/>
              <a:ln w="269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872" name="Line 522"/>
              <p:cNvSpPr>
                <a:spLocks noChangeShapeType="1"/>
              </p:cNvSpPr>
              <p:nvPr/>
            </p:nvSpPr>
            <p:spPr bwMode="auto">
              <a:xfrm flipH="1" flipV="1">
                <a:off x="1225" y="3676"/>
                <a:ext cx="14" cy="4"/>
              </a:xfrm>
              <a:prstGeom prst="line">
                <a:avLst/>
              </a:prstGeom>
              <a:noFill/>
              <a:ln w="269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873" name="Line 523"/>
              <p:cNvSpPr>
                <a:spLocks noChangeShapeType="1"/>
              </p:cNvSpPr>
              <p:nvPr/>
            </p:nvSpPr>
            <p:spPr bwMode="auto">
              <a:xfrm>
                <a:off x="1254" y="3464"/>
                <a:ext cx="1" cy="1"/>
              </a:xfrm>
              <a:prstGeom prst="line">
                <a:avLst/>
              </a:prstGeom>
              <a:noFill/>
              <a:ln w="269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874" name="Line 524"/>
              <p:cNvSpPr>
                <a:spLocks noChangeShapeType="1"/>
              </p:cNvSpPr>
              <p:nvPr/>
            </p:nvSpPr>
            <p:spPr bwMode="auto">
              <a:xfrm>
                <a:off x="1254" y="3464"/>
                <a:ext cx="1" cy="1"/>
              </a:xfrm>
              <a:prstGeom prst="line">
                <a:avLst/>
              </a:prstGeom>
              <a:noFill/>
              <a:ln w="269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875" name="Line 525"/>
              <p:cNvSpPr>
                <a:spLocks noChangeShapeType="1"/>
              </p:cNvSpPr>
              <p:nvPr/>
            </p:nvSpPr>
            <p:spPr bwMode="auto">
              <a:xfrm>
                <a:off x="1254" y="3464"/>
                <a:ext cx="1" cy="1"/>
              </a:xfrm>
              <a:prstGeom prst="line">
                <a:avLst/>
              </a:prstGeom>
              <a:noFill/>
              <a:ln w="269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876" name="Line 526"/>
              <p:cNvSpPr>
                <a:spLocks noChangeShapeType="1"/>
              </p:cNvSpPr>
              <p:nvPr/>
            </p:nvSpPr>
            <p:spPr bwMode="auto">
              <a:xfrm flipH="1" flipV="1">
                <a:off x="1254" y="3464"/>
                <a:ext cx="22" cy="6"/>
              </a:xfrm>
              <a:prstGeom prst="line">
                <a:avLst/>
              </a:prstGeom>
              <a:noFill/>
              <a:ln w="269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877" name="Freeform 527"/>
              <p:cNvSpPr>
                <a:spLocks/>
              </p:cNvSpPr>
              <p:nvPr/>
            </p:nvSpPr>
            <p:spPr bwMode="auto">
              <a:xfrm>
                <a:off x="1617" y="3355"/>
                <a:ext cx="137" cy="41"/>
              </a:xfrm>
              <a:custGeom>
                <a:avLst/>
                <a:gdLst>
                  <a:gd name="T0" fmla="*/ 0 w 106"/>
                  <a:gd name="T1" fmla="*/ 0 h 32"/>
                  <a:gd name="T2" fmla="*/ 53 w 106"/>
                  <a:gd name="T3" fmla="*/ 10 h 32"/>
                  <a:gd name="T4" fmla="*/ 115 w 106"/>
                  <a:gd name="T5" fmla="*/ 29 h 32"/>
                  <a:gd name="T6" fmla="*/ 171 w 106"/>
                  <a:gd name="T7" fmla="*/ 46 h 32"/>
                  <a:gd name="T8" fmla="*/ 235 w 106"/>
                  <a:gd name="T9" fmla="*/ 69 h 32"/>
                  <a:gd name="T10" fmla="*/ 296 w 106"/>
                  <a:gd name="T11" fmla="*/ 87 h 32"/>
                  <a:gd name="T12" fmla="*/ 0 60000 65536"/>
                  <a:gd name="T13" fmla="*/ 0 60000 65536"/>
                  <a:gd name="T14" fmla="*/ 0 60000 65536"/>
                  <a:gd name="T15" fmla="*/ 0 60000 65536"/>
                  <a:gd name="T16" fmla="*/ 0 60000 65536"/>
                  <a:gd name="T17" fmla="*/ 0 60000 65536"/>
                  <a:gd name="T18" fmla="*/ 0 w 106"/>
                  <a:gd name="T19" fmla="*/ 0 h 32"/>
                  <a:gd name="T20" fmla="*/ 106 w 106"/>
                  <a:gd name="T21" fmla="*/ 32 h 32"/>
                </a:gdLst>
                <a:ahLst/>
                <a:cxnLst>
                  <a:cxn ang="T12">
                    <a:pos x="T0" y="T1"/>
                  </a:cxn>
                  <a:cxn ang="T13">
                    <a:pos x="T2" y="T3"/>
                  </a:cxn>
                  <a:cxn ang="T14">
                    <a:pos x="T4" y="T5"/>
                  </a:cxn>
                  <a:cxn ang="T15">
                    <a:pos x="T6" y="T7"/>
                  </a:cxn>
                  <a:cxn ang="T16">
                    <a:pos x="T8" y="T9"/>
                  </a:cxn>
                  <a:cxn ang="T17">
                    <a:pos x="T10" y="T11"/>
                  </a:cxn>
                </a:cxnLst>
                <a:rect l="T18" t="T19" r="T20" b="T21"/>
                <a:pathLst>
                  <a:path w="106" h="32">
                    <a:moveTo>
                      <a:pt x="0" y="0"/>
                    </a:moveTo>
                    <a:lnTo>
                      <a:pt x="19" y="4"/>
                    </a:lnTo>
                    <a:lnTo>
                      <a:pt x="41" y="11"/>
                    </a:lnTo>
                    <a:lnTo>
                      <a:pt x="61" y="17"/>
                    </a:lnTo>
                    <a:lnTo>
                      <a:pt x="84" y="26"/>
                    </a:lnTo>
                    <a:lnTo>
                      <a:pt x="106" y="32"/>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8" name="Freeform 528"/>
              <p:cNvSpPr>
                <a:spLocks/>
              </p:cNvSpPr>
              <p:nvPr/>
            </p:nvSpPr>
            <p:spPr bwMode="auto">
              <a:xfrm>
                <a:off x="1239" y="3676"/>
                <a:ext cx="20" cy="4"/>
              </a:xfrm>
              <a:custGeom>
                <a:avLst/>
                <a:gdLst>
                  <a:gd name="T0" fmla="*/ 48 w 15"/>
                  <a:gd name="T1" fmla="*/ 0 h 3"/>
                  <a:gd name="T2" fmla="*/ 20 w 15"/>
                  <a:gd name="T3" fmla="*/ 9 h 3"/>
                  <a:gd name="T4" fmla="*/ 0 w 15"/>
                  <a:gd name="T5" fmla="*/ 9 h 3"/>
                  <a:gd name="T6" fmla="*/ 0 60000 65536"/>
                  <a:gd name="T7" fmla="*/ 0 60000 65536"/>
                  <a:gd name="T8" fmla="*/ 0 60000 65536"/>
                  <a:gd name="T9" fmla="*/ 0 w 15"/>
                  <a:gd name="T10" fmla="*/ 0 h 3"/>
                  <a:gd name="T11" fmla="*/ 15 w 15"/>
                  <a:gd name="T12" fmla="*/ 3 h 3"/>
                </a:gdLst>
                <a:ahLst/>
                <a:cxnLst>
                  <a:cxn ang="T6">
                    <a:pos x="T0" y="T1"/>
                  </a:cxn>
                  <a:cxn ang="T7">
                    <a:pos x="T2" y="T3"/>
                  </a:cxn>
                  <a:cxn ang="T8">
                    <a:pos x="T4" y="T5"/>
                  </a:cxn>
                </a:cxnLst>
                <a:rect l="T9" t="T10" r="T11" b="T12"/>
                <a:pathLst>
                  <a:path w="15" h="3">
                    <a:moveTo>
                      <a:pt x="15" y="0"/>
                    </a:moveTo>
                    <a:lnTo>
                      <a:pt x="6" y="3"/>
                    </a:lnTo>
                    <a:lnTo>
                      <a:pt x="0" y="3"/>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79" name="Freeform 529"/>
              <p:cNvSpPr>
                <a:spLocks/>
              </p:cNvSpPr>
              <p:nvPr/>
            </p:nvSpPr>
            <p:spPr bwMode="auto">
              <a:xfrm>
                <a:off x="1314" y="3690"/>
                <a:ext cx="40" cy="9"/>
              </a:xfrm>
              <a:custGeom>
                <a:avLst/>
                <a:gdLst>
                  <a:gd name="T0" fmla="*/ 86 w 31"/>
                  <a:gd name="T1" fmla="*/ 19 h 7"/>
                  <a:gd name="T2" fmla="*/ 36 w 31"/>
                  <a:gd name="T3" fmla="*/ 6 h 7"/>
                  <a:gd name="T4" fmla="*/ 0 w 31"/>
                  <a:gd name="T5" fmla="*/ 0 h 7"/>
                  <a:gd name="T6" fmla="*/ 0 60000 65536"/>
                  <a:gd name="T7" fmla="*/ 0 60000 65536"/>
                  <a:gd name="T8" fmla="*/ 0 60000 65536"/>
                  <a:gd name="T9" fmla="*/ 0 w 31"/>
                  <a:gd name="T10" fmla="*/ 0 h 7"/>
                  <a:gd name="T11" fmla="*/ 31 w 31"/>
                  <a:gd name="T12" fmla="*/ 7 h 7"/>
                </a:gdLst>
                <a:ahLst/>
                <a:cxnLst>
                  <a:cxn ang="T6">
                    <a:pos x="T0" y="T1"/>
                  </a:cxn>
                  <a:cxn ang="T7">
                    <a:pos x="T2" y="T3"/>
                  </a:cxn>
                  <a:cxn ang="T8">
                    <a:pos x="T4" y="T5"/>
                  </a:cxn>
                </a:cxnLst>
                <a:rect l="T9" t="T10" r="T11" b="T12"/>
                <a:pathLst>
                  <a:path w="31" h="7">
                    <a:moveTo>
                      <a:pt x="31" y="7"/>
                    </a:moveTo>
                    <a:lnTo>
                      <a:pt x="13" y="2"/>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0" name="Line 530"/>
              <p:cNvSpPr>
                <a:spLocks noChangeShapeType="1"/>
              </p:cNvSpPr>
              <p:nvPr/>
            </p:nvSpPr>
            <p:spPr bwMode="auto">
              <a:xfrm flipH="1">
                <a:off x="1368" y="3702"/>
                <a:ext cx="20" cy="1"/>
              </a:xfrm>
              <a:prstGeom prst="line">
                <a:avLst/>
              </a:prstGeom>
              <a:noFill/>
              <a:ln w="269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881" name="Freeform 531"/>
              <p:cNvSpPr>
                <a:spLocks/>
              </p:cNvSpPr>
              <p:nvPr/>
            </p:nvSpPr>
            <p:spPr bwMode="auto">
              <a:xfrm>
                <a:off x="1312" y="3475"/>
                <a:ext cx="45" cy="9"/>
              </a:xfrm>
              <a:custGeom>
                <a:avLst/>
                <a:gdLst>
                  <a:gd name="T0" fmla="*/ 96 w 35"/>
                  <a:gd name="T1" fmla="*/ 19 h 7"/>
                  <a:gd name="T2" fmla="*/ 85 w 35"/>
                  <a:gd name="T3" fmla="*/ 6 h 7"/>
                  <a:gd name="T4" fmla="*/ 69 w 35"/>
                  <a:gd name="T5" fmla="*/ 0 h 7"/>
                  <a:gd name="T6" fmla="*/ 54 w 35"/>
                  <a:gd name="T7" fmla="*/ 6 h 7"/>
                  <a:gd name="T8" fmla="*/ 30 w 35"/>
                  <a:gd name="T9" fmla="*/ 13 h 7"/>
                  <a:gd name="T10" fmla="*/ 19 w 35"/>
                  <a:gd name="T11" fmla="*/ 13 h 7"/>
                  <a:gd name="T12" fmla="*/ 0 w 35"/>
                  <a:gd name="T13" fmla="*/ 13 h 7"/>
                  <a:gd name="T14" fmla="*/ 0 60000 65536"/>
                  <a:gd name="T15" fmla="*/ 0 60000 65536"/>
                  <a:gd name="T16" fmla="*/ 0 60000 65536"/>
                  <a:gd name="T17" fmla="*/ 0 60000 65536"/>
                  <a:gd name="T18" fmla="*/ 0 60000 65536"/>
                  <a:gd name="T19" fmla="*/ 0 60000 65536"/>
                  <a:gd name="T20" fmla="*/ 0 60000 65536"/>
                  <a:gd name="T21" fmla="*/ 0 w 35"/>
                  <a:gd name="T22" fmla="*/ 0 h 7"/>
                  <a:gd name="T23" fmla="*/ 35 w 3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5" h="7">
                    <a:moveTo>
                      <a:pt x="35" y="7"/>
                    </a:moveTo>
                    <a:lnTo>
                      <a:pt x="31" y="2"/>
                    </a:lnTo>
                    <a:lnTo>
                      <a:pt x="26" y="0"/>
                    </a:lnTo>
                    <a:lnTo>
                      <a:pt x="20" y="2"/>
                    </a:lnTo>
                    <a:lnTo>
                      <a:pt x="11" y="5"/>
                    </a:lnTo>
                    <a:lnTo>
                      <a:pt x="7" y="5"/>
                    </a:lnTo>
                    <a:lnTo>
                      <a:pt x="0" y="5"/>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2" name="Freeform 532"/>
              <p:cNvSpPr>
                <a:spLocks/>
              </p:cNvSpPr>
              <p:nvPr/>
            </p:nvSpPr>
            <p:spPr bwMode="auto">
              <a:xfrm>
                <a:off x="1292" y="3489"/>
                <a:ext cx="39" cy="3"/>
              </a:xfrm>
              <a:custGeom>
                <a:avLst/>
                <a:gdLst>
                  <a:gd name="T0" fmla="*/ 86 w 30"/>
                  <a:gd name="T1" fmla="*/ 9 h 2"/>
                  <a:gd name="T2" fmla="*/ 38 w 30"/>
                  <a:gd name="T3" fmla="*/ 9 h 2"/>
                  <a:gd name="T4" fmla="*/ 0 w 30"/>
                  <a:gd name="T5" fmla="*/ 0 h 2"/>
                  <a:gd name="T6" fmla="*/ 0 60000 65536"/>
                  <a:gd name="T7" fmla="*/ 0 60000 65536"/>
                  <a:gd name="T8" fmla="*/ 0 60000 65536"/>
                  <a:gd name="T9" fmla="*/ 0 w 30"/>
                  <a:gd name="T10" fmla="*/ 0 h 2"/>
                  <a:gd name="T11" fmla="*/ 30 w 30"/>
                  <a:gd name="T12" fmla="*/ 2 h 2"/>
                </a:gdLst>
                <a:ahLst/>
                <a:cxnLst>
                  <a:cxn ang="T6">
                    <a:pos x="T0" y="T1"/>
                  </a:cxn>
                  <a:cxn ang="T7">
                    <a:pos x="T2" y="T3"/>
                  </a:cxn>
                  <a:cxn ang="T8">
                    <a:pos x="T4" y="T5"/>
                  </a:cxn>
                </a:cxnLst>
                <a:rect l="T9" t="T10" r="T11" b="T12"/>
                <a:pathLst>
                  <a:path w="30" h="2">
                    <a:moveTo>
                      <a:pt x="30" y="2"/>
                    </a:moveTo>
                    <a:lnTo>
                      <a:pt x="13" y="2"/>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3" name="Freeform 533"/>
              <p:cNvSpPr>
                <a:spLocks/>
              </p:cNvSpPr>
              <p:nvPr/>
            </p:nvSpPr>
            <p:spPr bwMode="auto">
              <a:xfrm>
                <a:off x="1331" y="3482"/>
                <a:ext cx="21" cy="10"/>
              </a:xfrm>
              <a:custGeom>
                <a:avLst/>
                <a:gdLst>
                  <a:gd name="T0" fmla="*/ 49 w 16"/>
                  <a:gd name="T1" fmla="*/ 0 h 8"/>
                  <a:gd name="T2" fmla="*/ 32 w 16"/>
                  <a:gd name="T3" fmla="*/ 6 h 8"/>
                  <a:gd name="T4" fmla="*/ 21 w 16"/>
                  <a:gd name="T5" fmla="*/ 9 h 8"/>
                  <a:gd name="T6" fmla="*/ 0 w 16"/>
                  <a:gd name="T7" fmla="*/ 19 h 8"/>
                  <a:gd name="T8" fmla="*/ 0 60000 65536"/>
                  <a:gd name="T9" fmla="*/ 0 60000 65536"/>
                  <a:gd name="T10" fmla="*/ 0 60000 65536"/>
                  <a:gd name="T11" fmla="*/ 0 60000 65536"/>
                  <a:gd name="T12" fmla="*/ 0 w 16"/>
                  <a:gd name="T13" fmla="*/ 0 h 8"/>
                  <a:gd name="T14" fmla="*/ 16 w 16"/>
                  <a:gd name="T15" fmla="*/ 8 h 8"/>
                </a:gdLst>
                <a:ahLst/>
                <a:cxnLst>
                  <a:cxn ang="T8">
                    <a:pos x="T0" y="T1"/>
                  </a:cxn>
                  <a:cxn ang="T9">
                    <a:pos x="T2" y="T3"/>
                  </a:cxn>
                  <a:cxn ang="T10">
                    <a:pos x="T4" y="T5"/>
                  </a:cxn>
                  <a:cxn ang="T11">
                    <a:pos x="T6" y="T7"/>
                  </a:cxn>
                </a:cxnLst>
                <a:rect l="T12" t="T13" r="T14" b="T15"/>
                <a:pathLst>
                  <a:path w="16" h="8">
                    <a:moveTo>
                      <a:pt x="16" y="0"/>
                    </a:moveTo>
                    <a:lnTo>
                      <a:pt x="11" y="2"/>
                    </a:lnTo>
                    <a:lnTo>
                      <a:pt x="7" y="4"/>
                    </a:lnTo>
                    <a:lnTo>
                      <a:pt x="0" y="8"/>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4" name="Freeform 534"/>
              <p:cNvSpPr>
                <a:spLocks/>
              </p:cNvSpPr>
              <p:nvPr/>
            </p:nvSpPr>
            <p:spPr bwMode="auto">
              <a:xfrm>
                <a:off x="1352" y="3482"/>
                <a:ext cx="74" cy="19"/>
              </a:xfrm>
              <a:custGeom>
                <a:avLst/>
                <a:gdLst>
                  <a:gd name="T0" fmla="*/ 153 w 58"/>
                  <a:gd name="T1" fmla="*/ 38 h 15"/>
                  <a:gd name="T2" fmla="*/ 114 w 58"/>
                  <a:gd name="T3" fmla="*/ 32 h 15"/>
                  <a:gd name="T4" fmla="*/ 69 w 58"/>
                  <a:gd name="T5" fmla="*/ 16 h 15"/>
                  <a:gd name="T6" fmla="*/ 36 w 58"/>
                  <a:gd name="T7" fmla="*/ 6 h 15"/>
                  <a:gd name="T8" fmla="*/ 10 w 58"/>
                  <a:gd name="T9" fmla="*/ 6 h 15"/>
                  <a:gd name="T10" fmla="*/ 0 w 58"/>
                  <a:gd name="T11" fmla="*/ 0 h 15"/>
                  <a:gd name="T12" fmla="*/ 0 60000 65536"/>
                  <a:gd name="T13" fmla="*/ 0 60000 65536"/>
                  <a:gd name="T14" fmla="*/ 0 60000 65536"/>
                  <a:gd name="T15" fmla="*/ 0 60000 65536"/>
                  <a:gd name="T16" fmla="*/ 0 60000 65536"/>
                  <a:gd name="T17" fmla="*/ 0 60000 65536"/>
                  <a:gd name="T18" fmla="*/ 0 w 58"/>
                  <a:gd name="T19" fmla="*/ 0 h 15"/>
                  <a:gd name="T20" fmla="*/ 58 w 58"/>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58" h="15">
                    <a:moveTo>
                      <a:pt x="58" y="15"/>
                    </a:moveTo>
                    <a:lnTo>
                      <a:pt x="43" y="13"/>
                    </a:lnTo>
                    <a:lnTo>
                      <a:pt x="26" y="6"/>
                    </a:lnTo>
                    <a:lnTo>
                      <a:pt x="13" y="2"/>
                    </a:lnTo>
                    <a:lnTo>
                      <a:pt x="4" y="2"/>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5" name="Freeform 535"/>
              <p:cNvSpPr>
                <a:spLocks/>
              </p:cNvSpPr>
              <p:nvPr/>
            </p:nvSpPr>
            <p:spPr bwMode="auto">
              <a:xfrm>
                <a:off x="1426" y="3498"/>
                <a:ext cx="23" cy="3"/>
              </a:xfrm>
              <a:custGeom>
                <a:avLst/>
                <a:gdLst>
                  <a:gd name="T0" fmla="*/ 47 w 18"/>
                  <a:gd name="T1" fmla="*/ 0 h 2"/>
                  <a:gd name="T2" fmla="*/ 40 w 18"/>
                  <a:gd name="T3" fmla="*/ 0 h 2"/>
                  <a:gd name="T4" fmla="*/ 24 w 18"/>
                  <a:gd name="T5" fmla="*/ 9 h 2"/>
                  <a:gd name="T6" fmla="*/ 0 w 18"/>
                  <a:gd name="T7" fmla="*/ 9 h 2"/>
                  <a:gd name="T8" fmla="*/ 0 60000 65536"/>
                  <a:gd name="T9" fmla="*/ 0 60000 65536"/>
                  <a:gd name="T10" fmla="*/ 0 60000 65536"/>
                  <a:gd name="T11" fmla="*/ 0 60000 65536"/>
                  <a:gd name="T12" fmla="*/ 0 w 18"/>
                  <a:gd name="T13" fmla="*/ 0 h 2"/>
                  <a:gd name="T14" fmla="*/ 18 w 18"/>
                  <a:gd name="T15" fmla="*/ 2 h 2"/>
                </a:gdLst>
                <a:ahLst/>
                <a:cxnLst>
                  <a:cxn ang="T8">
                    <a:pos x="T0" y="T1"/>
                  </a:cxn>
                  <a:cxn ang="T9">
                    <a:pos x="T2" y="T3"/>
                  </a:cxn>
                  <a:cxn ang="T10">
                    <a:pos x="T4" y="T5"/>
                  </a:cxn>
                  <a:cxn ang="T11">
                    <a:pos x="T6" y="T7"/>
                  </a:cxn>
                </a:cxnLst>
                <a:rect l="T12" t="T13" r="T14" b="T15"/>
                <a:pathLst>
                  <a:path w="18" h="2">
                    <a:moveTo>
                      <a:pt x="18" y="0"/>
                    </a:moveTo>
                    <a:lnTo>
                      <a:pt x="15" y="0"/>
                    </a:lnTo>
                    <a:lnTo>
                      <a:pt x="9" y="2"/>
                    </a:lnTo>
                    <a:lnTo>
                      <a:pt x="0" y="2"/>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6" name="Freeform 536"/>
              <p:cNvSpPr>
                <a:spLocks/>
              </p:cNvSpPr>
              <p:nvPr/>
            </p:nvSpPr>
            <p:spPr bwMode="auto">
              <a:xfrm>
                <a:off x="1479" y="3369"/>
                <a:ext cx="79" cy="95"/>
              </a:xfrm>
              <a:custGeom>
                <a:avLst/>
                <a:gdLst>
                  <a:gd name="T0" fmla="*/ 0 w 61"/>
                  <a:gd name="T1" fmla="*/ 210 h 73"/>
                  <a:gd name="T2" fmla="*/ 57 w 61"/>
                  <a:gd name="T3" fmla="*/ 150 h 73"/>
                  <a:gd name="T4" fmla="*/ 104 w 61"/>
                  <a:gd name="T5" fmla="*/ 94 h 73"/>
                  <a:gd name="T6" fmla="*/ 141 w 61"/>
                  <a:gd name="T7" fmla="*/ 49 h 73"/>
                  <a:gd name="T8" fmla="*/ 171 w 61"/>
                  <a:gd name="T9" fmla="*/ 0 h 73"/>
                  <a:gd name="T10" fmla="*/ 0 60000 65536"/>
                  <a:gd name="T11" fmla="*/ 0 60000 65536"/>
                  <a:gd name="T12" fmla="*/ 0 60000 65536"/>
                  <a:gd name="T13" fmla="*/ 0 60000 65536"/>
                  <a:gd name="T14" fmla="*/ 0 60000 65536"/>
                  <a:gd name="T15" fmla="*/ 0 w 61"/>
                  <a:gd name="T16" fmla="*/ 0 h 73"/>
                  <a:gd name="T17" fmla="*/ 61 w 61"/>
                  <a:gd name="T18" fmla="*/ 73 h 73"/>
                </a:gdLst>
                <a:ahLst/>
                <a:cxnLst>
                  <a:cxn ang="T10">
                    <a:pos x="T0" y="T1"/>
                  </a:cxn>
                  <a:cxn ang="T11">
                    <a:pos x="T2" y="T3"/>
                  </a:cxn>
                  <a:cxn ang="T12">
                    <a:pos x="T4" y="T5"/>
                  </a:cxn>
                  <a:cxn ang="T13">
                    <a:pos x="T6" y="T7"/>
                  </a:cxn>
                  <a:cxn ang="T14">
                    <a:pos x="T8" y="T9"/>
                  </a:cxn>
                </a:cxnLst>
                <a:rect l="T15" t="T16" r="T17" b="T18"/>
                <a:pathLst>
                  <a:path w="61" h="73">
                    <a:moveTo>
                      <a:pt x="0" y="73"/>
                    </a:moveTo>
                    <a:lnTo>
                      <a:pt x="20" y="52"/>
                    </a:lnTo>
                    <a:lnTo>
                      <a:pt x="37" y="32"/>
                    </a:lnTo>
                    <a:lnTo>
                      <a:pt x="50" y="17"/>
                    </a:lnTo>
                    <a:lnTo>
                      <a:pt x="61"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7" name="Freeform 537"/>
              <p:cNvSpPr>
                <a:spLocks/>
              </p:cNvSpPr>
              <p:nvPr/>
            </p:nvSpPr>
            <p:spPr bwMode="auto">
              <a:xfrm>
                <a:off x="1930" y="3430"/>
                <a:ext cx="98" cy="79"/>
              </a:xfrm>
              <a:custGeom>
                <a:avLst/>
                <a:gdLst>
                  <a:gd name="T0" fmla="*/ 209 w 76"/>
                  <a:gd name="T1" fmla="*/ 0 h 61"/>
                  <a:gd name="T2" fmla="*/ 173 w 76"/>
                  <a:gd name="T3" fmla="*/ 36 h 61"/>
                  <a:gd name="T4" fmla="*/ 138 w 76"/>
                  <a:gd name="T5" fmla="*/ 74 h 61"/>
                  <a:gd name="T6" fmla="*/ 97 w 76"/>
                  <a:gd name="T7" fmla="*/ 97 h 61"/>
                  <a:gd name="T8" fmla="*/ 46 w 76"/>
                  <a:gd name="T9" fmla="*/ 135 h 61"/>
                  <a:gd name="T10" fmla="*/ 10 w 76"/>
                  <a:gd name="T11" fmla="*/ 164 h 61"/>
                  <a:gd name="T12" fmla="*/ 0 w 76"/>
                  <a:gd name="T13" fmla="*/ 171 h 61"/>
                  <a:gd name="T14" fmla="*/ 0 60000 65536"/>
                  <a:gd name="T15" fmla="*/ 0 60000 65536"/>
                  <a:gd name="T16" fmla="*/ 0 60000 65536"/>
                  <a:gd name="T17" fmla="*/ 0 60000 65536"/>
                  <a:gd name="T18" fmla="*/ 0 60000 65536"/>
                  <a:gd name="T19" fmla="*/ 0 60000 65536"/>
                  <a:gd name="T20" fmla="*/ 0 60000 65536"/>
                  <a:gd name="T21" fmla="*/ 0 w 76"/>
                  <a:gd name="T22" fmla="*/ 0 h 61"/>
                  <a:gd name="T23" fmla="*/ 76 w 76"/>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61">
                    <a:moveTo>
                      <a:pt x="76" y="0"/>
                    </a:moveTo>
                    <a:lnTo>
                      <a:pt x="63" y="13"/>
                    </a:lnTo>
                    <a:lnTo>
                      <a:pt x="50" y="26"/>
                    </a:lnTo>
                    <a:lnTo>
                      <a:pt x="35" y="35"/>
                    </a:lnTo>
                    <a:lnTo>
                      <a:pt x="17" y="48"/>
                    </a:lnTo>
                    <a:lnTo>
                      <a:pt x="4" y="59"/>
                    </a:lnTo>
                    <a:lnTo>
                      <a:pt x="0" y="61"/>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8" name="Freeform 538"/>
              <p:cNvSpPr>
                <a:spLocks/>
              </p:cNvSpPr>
              <p:nvPr/>
            </p:nvSpPr>
            <p:spPr bwMode="auto">
              <a:xfrm>
                <a:off x="2134" y="3769"/>
                <a:ext cx="25" cy="42"/>
              </a:xfrm>
              <a:custGeom>
                <a:avLst/>
                <a:gdLst>
                  <a:gd name="T0" fmla="*/ 0 w 20"/>
                  <a:gd name="T1" fmla="*/ 85 h 33"/>
                  <a:gd name="T2" fmla="*/ 26 w 20"/>
                  <a:gd name="T3" fmla="*/ 36 h 33"/>
                  <a:gd name="T4" fmla="*/ 49 w 20"/>
                  <a:gd name="T5" fmla="*/ 0 h 33"/>
                  <a:gd name="T6" fmla="*/ 0 60000 65536"/>
                  <a:gd name="T7" fmla="*/ 0 60000 65536"/>
                  <a:gd name="T8" fmla="*/ 0 60000 65536"/>
                  <a:gd name="T9" fmla="*/ 0 w 20"/>
                  <a:gd name="T10" fmla="*/ 0 h 33"/>
                  <a:gd name="T11" fmla="*/ 20 w 20"/>
                  <a:gd name="T12" fmla="*/ 33 h 33"/>
                </a:gdLst>
                <a:ahLst/>
                <a:cxnLst>
                  <a:cxn ang="T6">
                    <a:pos x="T0" y="T1"/>
                  </a:cxn>
                  <a:cxn ang="T7">
                    <a:pos x="T2" y="T3"/>
                  </a:cxn>
                  <a:cxn ang="T8">
                    <a:pos x="T4" y="T5"/>
                  </a:cxn>
                </a:cxnLst>
                <a:rect l="T9" t="T10" r="T11" b="T12"/>
                <a:pathLst>
                  <a:path w="20" h="33">
                    <a:moveTo>
                      <a:pt x="0" y="33"/>
                    </a:moveTo>
                    <a:lnTo>
                      <a:pt x="11" y="13"/>
                    </a:lnTo>
                    <a:lnTo>
                      <a:pt x="2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89" name="Freeform 539"/>
              <p:cNvSpPr>
                <a:spLocks/>
              </p:cNvSpPr>
              <p:nvPr/>
            </p:nvSpPr>
            <p:spPr bwMode="auto">
              <a:xfrm>
                <a:off x="2117" y="3811"/>
                <a:ext cx="17" cy="34"/>
              </a:xfrm>
              <a:custGeom>
                <a:avLst/>
                <a:gdLst>
                  <a:gd name="T0" fmla="*/ 0 w 13"/>
                  <a:gd name="T1" fmla="*/ 76 h 26"/>
                  <a:gd name="T2" fmla="*/ 21 w 13"/>
                  <a:gd name="T3" fmla="*/ 56 h 26"/>
                  <a:gd name="T4" fmla="*/ 27 w 13"/>
                  <a:gd name="T5" fmla="*/ 29 h 26"/>
                  <a:gd name="T6" fmla="*/ 38 w 13"/>
                  <a:gd name="T7" fmla="*/ 0 h 26"/>
                  <a:gd name="T8" fmla="*/ 0 60000 65536"/>
                  <a:gd name="T9" fmla="*/ 0 60000 65536"/>
                  <a:gd name="T10" fmla="*/ 0 60000 65536"/>
                  <a:gd name="T11" fmla="*/ 0 60000 65536"/>
                  <a:gd name="T12" fmla="*/ 0 w 13"/>
                  <a:gd name="T13" fmla="*/ 0 h 26"/>
                  <a:gd name="T14" fmla="*/ 13 w 13"/>
                  <a:gd name="T15" fmla="*/ 26 h 26"/>
                </a:gdLst>
                <a:ahLst/>
                <a:cxnLst>
                  <a:cxn ang="T8">
                    <a:pos x="T0" y="T1"/>
                  </a:cxn>
                  <a:cxn ang="T9">
                    <a:pos x="T2" y="T3"/>
                  </a:cxn>
                  <a:cxn ang="T10">
                    <a:pos x="T4" y="T5"/>
                  </a:cxn>
                  <a:cxn ang="T11">
                    <a:pos x="T6" y="T7"/>
                  </a:cxn>
                </a:cxnLst>
                <a:rect l="T12" t="T13" r="T14" b="T15"/>
                <a:pathLst>
                  <a:path w="13" h="26">
                    <a:moveTo>
                      <a:pt x="0" y="26"/>
                    </a:moveTo>
                    <a:lnTo>
                      <a:pt x="7" y="19"/>
                    </a:lnTo>
                    <a:lnTo>
                      <a:pt x="9" y="10"/>
                    </a:lnTo>
                    <a:lnTo>
                      <a:pt x="13"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0" name="Freeform 540"/>
              <p:cNvSpPr>
                <a:spLocks/>
              </p:cNvSpPr>
              <p:nvPr/>
            </p:nvSpPr>
            <p:spPr bwMode="auto">
              <a:xfrm>
                <a:off x="2107" y="3845"/>
                <a:ext cx="10" cy="3"/>
              </a:xfrm>
              <a:custGeom>
                <a:avLst/>
                <a:gdLst>
                  <a:gd name="T0" fmla="*/ 0 w 8"/>
                  <a:gd name="T1" fmla="*/ 9 h 2"/>
                  <a:gd name="T2" fmla="*/ 9 w 8"/>
                  <a:gd name="T3" fmla="*/ 9 h 2"/>
                  <a:gd name="T4" fmla="*/ 19 w 8"/>
                  <a:gd name="T5" fmla="*/ 0 h 2"/>
                  <a:gd name="T6" fmla="*/ 0 60000 65536"/>
                  <a:gd name="T7" fmla="*/ 0 60000 65536"/>
                  <a:gd name="T8" fmla="*/ 0 60000 65536"/>
                  <a:gd name="T9" fmla="*/ 0 w 8"/>
                  <a:gd name="T10" fmla="*/ 0 h 2"/>
                  <a:gd name="T11" fmla="*/ 8 w 8"/>
                  <a:gd name="T12" fmla="*/ 2 h 2"/>
                </a:gdLst>
                <a:ahLst/>
                <a:cxnLst>
                  <a:cxn ang="T6">
                    <a:pos x="T0" y="T1"/>
                  </a:cxn>
                  <a:cxn ang="T7">
                    <a:pos x="T2" y="T3"/>
                  </a:cxn>
                  <a:cxn ang="T8">
                    <a:pos x="T4" y="T5"/>
                  </a:cxn>
                </a:cxnLst>
                <a:rect l="T9" t="T10" r="T11" b="T12"/>
                <a:pathLst>
                  <a:path w="8" h="2">
                    <a:moveTo>
                      <a:pt x="0" y="2"/>
                    </a:moveTo>
                    <a:lnTo>
                      <a:pt x="4" y="2"/>
                    </a:lnTo>
                    <a:lnTo>
                      <a:pt x="8"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1" name="Freeform 541"/>
              <p:cNvSpPr>
                <a:spLocks/>
              </p:cNvSpPr>
              <p:nvPr/>
            </p:nvSpPr>
            <p:spPr bwMode="auto">
              <a:xfrm>
                <a:off x="2098" y="3839"/>
                <a:ext cx="9" cy="9"/>
              </a:xfrm>
              <a:custGeom>
                <a:avLst/>
                <a:gdLst>
                  <a:gd name="T0" fmla="*/ 0 w 7"/>
                  <a:gd name="T1" fmla="*/ 0 h 7"/>
                  <a:gd name="T2" fmla="*/ 6 w 7"/>
                  <a:gd name="T3" fmla="*/ 13 h 7"/>
                  <a:gd name="T4" fmla="*/ 19 w 7"/>
                  <a:gd name="T5" fmla="*/ 19 h 7"/>
                  <a:gd name="T6" fmla="*/ 0 60000 65536"/>
                  <a:gd name="T7" fmla="*/ 0 60000 65536"/>
                  <a:gd name="T8" fmla="*/ 0 60000 65536"/>
                  <a:gd name="T9" fmla="*/ 0 w 7"/>
                  <a:gd name="T10" fmla="*/ 0 h 7"/>
                  <a:gd name="T11" fmla="*/ 7 w 7"/>
                  <a:gd name="T12" fmla="*/ 7 h 7"/>
                </a:gdLst>
                <a:ahLst/>
                <a:cxnLst>
                  <a:cxn ang="T6">
                    <a:pos x="T0" y="T1"/>
                  </a:cxn>
                  <a:cxn ang="T7">
                    <a:pos x="T2" y="T3"/>
                  </a:cxn>
                  <a:cxn ang="T8">
                    <a:pos x="T4" y="T5"/>
                  </a:cxn>
                </a:cxnLst>
                <a:rect l="T9" t="T10" r="T11" b="T12"/>
                <a:pathLst>
                  <a:path w="7" h="7">
                    <a:moveTo>
                      <a:pt x="0" y="0"/>
                    </a:moveTo>
                    <a:lnTo>
                      <a:pt x="2" y="5"/>
                    </a:lnTo>
                    <a:lnTo>
                      <a:pt x="7" y="7"/>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2" name="Freeform 542"/>
              <p:cNvSpPr>
                <a:spLocks/>
              </p:cNvSpPr>
              <p:nvPr/>
            </p:nvSpPr>
            <p:spPr bwMode="auto">
              <a:xfrm>
                <a:off x="2090" y="3811"/>
                <a:ext cx="8" cy="28"/>
              </a:xfrm>
              <a:custGeom>
                <a:avLst/>
                <a:gdLst>
                  <a:gd name="T0" fmla="*/ 0 w 6"/>
                  <a:gd name="T1" fmla="*/ 0 h 21"/>
                  <a:gd name="T2" fmla="*/ 7 w 6"/>
                  <a:gd name="T3" fmla="*/ 41 h 21"/>
                  <a:gd name="T4" fmla="*/ 20 w 6"/>
                  <a:gd name="T5" fmla="*/ 65 h 21"/>
                  <a:gd name="T6" fmla="*/ 0 60000 65536"/>
                  <a:gd name="T7" fmla="*/ 0 60000 65536"/>
                  <a:gd name="T8" fmla="*/ 0 60000 65536"/>
                  <a:gd name="T9" fmla="*/ 0 w 6"/>
                  <a:gd name="T10" fmla="*/ 0 h 21"/>
                  <a:gd name="T11" fmla="*/ 6 w 6"/>
                  <a:gd name="T12" fmla="*/ 21 h 21"/>
                </a:gdLst>
                <a:ahLst/>
                <a:cxnLst>
                  <a:cxn ang="T6">
                    <a:pos x="T0" y="T1"/>
                  </a:cxn>
                  <a:cxn ang="T7">
                    <a:pos x="T2" y="T3"/>
                  </a:cxn>
                  <a:cxn ang="T8">
                    <a:pos x="T4" y="T5"/>
                  </a:cxn>
                </a:cxnLst>
                <a:rect l="T9" t="T10" r="T11" b="T12"/>
                <a:pathLst>
                  <a:path w="6" h="21">
                    <a:moveTo>
                      <a:pt x="0" y="0"/>
                    </a:moveTo>
                    <a:lnTo>
                      <a:pt x="2" y="13"/>
                    </a:lnTo>
                    <a:lnTo>
                      <a:pt x="6" y="21"/>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3" name="Freeform 543"/>
              <p:cNvSpPr>
                <a:spLocks/>
              </p:cNvSpPr>
              <p:nvPr/>
            </p:nvSpPr>
            <p:spPr bwMode="auto">
              <a:xfrm>
                <a:off x="2086" y="3741"/>
                <a:ext cx="4" cy="70"/>
              </a:xfrm>
              <a:custGeom>
                <a:avLst/>
                <a:gdLst>
                  <a:gd name="T0" fmla="*/ 9 w 3"/>
                  <a:gd name="T1" fmla="*/ 0 h 55"/>
                  <a:gd name="T2" fmla="*/ 0 w 3"/>
                  <a:gd name="T3" fmla="*/ 81 h 55"/>
                  <a:gd name="T4" fmla="*/ 9 w 3"/>
                  <a:gd name="T5" fmla="*/ 144 h 55"/>
                  <a:gd name="T6" fmla="*/ 0 60000 65536"/>
                  <a:gd name="T7" fmla="*/ 0 60000 65536"/>
                  <a:gd name="T8" fmla="*/ 0 60000 65536"/>
                  <a:gd name="T9" fmla="*/ 0 w 3"/>
                  <a:gd name="T10" fmla="*/ 0 h 55"/>
                  <a:gd name="T11" fmla="*/ 3 w 3"/>
                  <a:gd name="T12" fmla="*/ 55 h 55"/>
                </a:gdLst>
                <a:ahLst/>
                <a:cxnLst>
                  <a:cxn ang="T6">
                    <a:pos x="T0" y="T1"/>
                  </a:cxn>
                  <a:cxn ang="T7">
                    <a:pos x="T2" y="T3"/>
                  </a:cxn>
                  <a:cxn ang="T8">
                    <a:pos x="T4" y="T5"/>
                  </a:cxn>
                </a:cxnLst>
                <a:rect l="T9" t="T10" r="T11" b="T12"/>
                <a:pathLst>
                  <a:path w="3" h="55">
                    <a:moveTo>
                      <a:pt x="3" y="0"/>
                    </a:moveTo>
                    <a:lnTo>
                      <a:pt x="0" y="31"/>
                    </a:lnTo>
                    <a:lnTo>
                      <a:pt x="3" y="55"/>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4" name="Freeform 544"/>
              <p:cNvSpPr>
                <a:spLocks/>
              </p:cNvSpPr>
              <p:nvPr/>
            </p:nvSpPr>
            <p:spPr bwMode="auto">
              <a:xfrm>
                <a:off x="2090" y="3671"/>
                <a:ext cx="22" cy="70"/>
              </a:xfrm>
              <a:custGeom>
                <a:avLst/>
                <a:gdLst>
                  <a:gd name="T0" fmla="*/ 47 w 17"/>
                  <a:gd name="T1" fmla="*/ 0 h 54"/>
                  <a:gd name="T2" fmla="*/ 17 w 17"/>
                  <a:gd name="T3" fmla="*/ 79 h 54"/>
                  <a:gd name="T4" fmla="*/ 0 w 17"/>
                  <a:gd name="T5" fmla="*/ 153 h 54"/>
                  <a:gd name="T6" fmla="*/ 0 60000 65536"/>
                  <a:gd name="T7" fmla="*/ 0 60000 65536"/>
                  <a:gd name="T8" fmla="*/ 0 60000 65536"/>
                  <a:gd name="T9" fmla="*/ 0 w 17"/>
                  <a:gd name="T10" fmla="*/ 0 h 54"/>
                  <a:gd name="T11" fmla="*/ 17 w 17"/>
                  <a:gd name="T12" fmla="*/ 54 h 54"/>
                </a:gdLst>
                <a:ahLst/>
                <a:cxnLst>
                  <a:cxn ang="T6">
                    <a:pos x="T0" y="T1"/>
                  </a:cxn>
                  <a:cxn ang="T7">
                    <a:pos x="T2" y="T3"/>
                  </a:cxn>
                  <a:cxn ang="T8">
                    <a:pos x="T4" y="T5"/>
                  </a:cxn>
                </a:cxnLst>
                <a:rect l="T9" t="T10" r="T11" b="T12"/>
                <a:pathLst>
                  <a:path w="17" h="54">
                    <a:moveTo>
                      <a:pt x="17" y="0"/>
                    </a:moveTo>
                    <a:lnTo>
                      <a:pt x="6" y="28"/>
                    </a:lnTo>
                    <a:lnTo>
                      <a:pt x="0" y="54"/>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5" name="Freeform 545"/>
              <p:cNvSpPr>
                <a:spLocks/>
              </p:cNvSpPr>
              <p:nvPr/>
            </p:nvSpPr>
            <p:spPr bwMode="auto">
              <a:xfrm>
                <a:off x="2112" y="3616"/>
                <a:ext cx="22" cy="55"/>
              </a:xfrm>
              <a:custGeom>
                <a:avLst/>
                <a:gdLst>
                  <a:gd name="T0" fmla="*/ 47 w 17"/>
                  <a:gd name="T1" fmla="*/ 0 h 43"/>
                  <a:gd name="T2" fmla="*/ 30 w 17"/>
                  <a:gd name="T3" fmla="*/ 17 h 43"/>
                  <a:gd name="T4" fmla="*/ 27 w 17"/>
                  <a:gd name="T5" fmla="*/ 36 h 43"/>
                  <a:gd name="T6" fmla="*/ 17 w 17"/>
                  <a:gd name="T7" fmla="*/ 58 h 43"/>
                  <a:gd name="T8" fmla="*/ 6 w 17"/>
                  <a:gd name="T9" fmla="*/ 86 h 43"/>
                  <a:gd name="T10" fmla="*/ 0 w 17"/>
                  <a:gd name="T11" fmla="*/ 115 h 43"/>
                  <a:gd name="T12" fmla="*/ 0 60000 65536"/>
                  <a:gd name="T13" fmla="*/ 0 60000 65536"/>
                  <a:gd name="T14" fmla="*/ 0 60000 65536"/>
                  <a:gd name="T15" fmla="*/ 0 60000 65536"/>
                  <a:gd name="T16" fmla="*/ 0 60000 65536"/>
                  <a:gd name="T17" fmla="*/ 0 60000 65536"/>
                  <a:gd name="T18" fmla="*/ 0 w 17"/>
                  <a:gd name="T19" fmla="*/ 0 h 43"/>
                  <a:gd name="T20" fmla="*/ 17 w 17"/>
                  <a:gd name="T21" fmla="*/ 43 h 43"/>
                </a:gdLst>
                <a:ahLst/>
                <a:cxnLst>
                  <a:cxn ang="T12">
                    <a:pos x="T0" y="T1"/>
                  </a:cxn>
                  <a:cxn ang="T13">
                    <a:pos x="T2" y="T3"/>
                  </a:cxn>
                  <a:cxn ang="T14">
                    <a:pos x="T4" y="T5"/>
                  </a:cxn>
                  <a:cxn ang="T15">
                    <a:pos x="T6" y="T7"/>
                  </a:cxn>
                  <a:cxn ang="T16">
                    <a:pos x="T8" y="T9"/>
                  </a:cxn>
                  <a:cxn ang="T17">
                    <a:pos x="T10" y="T11"/>
                  </a:cxn>
                </a:cxnLst>
                <a:rect l="T18" t="T19" r="T20" b="T21"/>
                <a:pathLst>
                  <a:path w="17" h="43">
                    <a:moveTo>
                      <a:pt x="17" y="0"/>
                    </a:moveTo>
                    <a:lnTo>
                      <a:pt x="11" y="6"/>
                    </a:lnTo>
                    <a:lnTo>
                      <a:pt x="9" y="13"/>
                    </a:lnTo>
                    <a:lnTo>
                      <a:pt x="6" y="21"/>
                    </a:lnTo>
                    <a:lnTo>
                      <a:pt x="2" y="32"/>
                    </a:lnTo>
                    <a:lnTo>
                      <a:pt x="0" y="43"/>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6" name="Freeform 546"/>
              <p:cNvSpPr>
                <a:spLocks/>
              </p:cNvSpPr>
              <p:nvPr/>
            </p:nvSpPr>
            <p:spPr bwMode="auto">
              <a:xfrm>
                <a:off x="2134" y="3609"/>
                <a:ext cx="25" cy="7"/>
              </a:xfrm>
              <a:custGeom>
                <a:avLst/>
                <a:gdLst>
                  <a:gd name="T0" fmla="*/ 49 w 20"/>
                  <a:gd name="T1" fmla="*/ 11 h 5"/>
                  <a:gd name="T2" fmla="*/ 38 w 20"/>
                  <a:gd name="T3" fmla="*/ 0 h 5"/>
                  <a:gd name="T4" fmla="*/ 21 w 20"/>
                  <a:gd name="T5" fmla="*/ 0 h 5"/>
                  <a:gd name="T6" fmla="*/ 0 w 20"/>
                  <a:gd name="T7" fmla="*/ 20 h 5"/>
                  <a:gd name="T8" fmla="*/ 0 60000 65536"/>
                  <a:gd name="T9" fmla="*/ 0 60000 65536"/>
                  <a:gd name="T10" fmla="*/ 0 60000 65536"/>
                  <a:gd name="T11" fmla="*/ 0 60000 65536"/>
                  <a:gd name="T12" fmla="*/ 0 w 20"/>
                  <a:gd name="T13" fmla="*/ 0 h 5"/>
                  <a:gd name="T14" fmla="*/ 20 w 20"/>
                  <a:gd name="T15" fmla="*/ 5 h 5"/>
                </a:gdLst>
                <a:ahLst/>
                <a:cxnLst>
                  <a:cxn ang="T8">
                    <a:pos x="T0" y="T1"/>
                  </a:cxn>
                  <a:cxn ang="T9">
                    <a:pos x="T2" y="T3"/>
                  </a:cxn>
                  <a:cxn ang="T10">
                    <a:pos x="T4" y="T5"/>
                  </a:cxn>
                  <a:cxn ang="T11">
                    <a:pos x="T6" y="T7"/>
                  </a:cxn>
                </a:cxnLst>
                <a:rect l="T12" t="T13" r="T14" b="T15"/>
                <a:pathLst>
                  <a:path w="20" h="5">
                    <a:moveTo>
                      <a:pt x="20" y="3"/>
                    </a:moveTo>
                    <a:lnTo>
                      <a:pt x="15" y="0"/>
                    </a:lnTo>
                    <a:lnTo>
                      <a:pt x="9" y="0"/>
                    </a:lnTo>
                    <a:lnTo>
                      <a:pt x="0" y="5"/>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7" name="Freeform 547"/>
              <p:cNvSpPr>
                <a:spLocks/>
              </p:cNvSpPr>
              <p:nvPr/>
            </p:nvSpPr>
            <p:spPr bwMode="auto">
              <a:xfrm>
                <a:off x="2159" y="3613"/>
                <a:ext cx="6" cy="34"/>
              </a:xfrm>
              <a:custGeom>
                <a:avLst/>
                <a:gdLst>
                  <a:gd name="T0" fmla="*/ 20 w 4"/>
                  <a:gd name="T1" fmla="*/ 76 h 26"/>
                  <a:gd name="T2" fmla="*/ 20 w 4"/>
                  <a:gd name="T3" fmla="*/ 50 h 26"/>
                  <a:gd name="T4" fmla="*/ 20 w 4"/>
                  <a:gd name="T5" fmla="*/ 29 h 26"/>
                  <a:gd name="T6" fmla="*/ 20 w 4"/>
                  <a:gd name="T7" fmla="*/ 12 h 26"/>
                  <a:gd name="T8" fmla="*/ 0 w 4"/>
                  <a:gd name="T9" fmla="*/ 0 h 26"/>
                  <a:gd name="T10" fmla="*/ 0 60000 65536"/>
                  <a:gd name="T11" fmla="*/ 0 60000 65536"/>
                  <a:gd name="T12" fmla="*/ 0 60000 65536"/>
                  <a:gd name="T13" fmla="*/ 0 60000 65536"/>
                  <a:gd name="T14" fmla="*/ 0 60000 65536"/>
                  <a:gd name="T15" fmla="*/ 0 w 4"/>
                  <a:gd name="T16" fmla="*/ 0 h 26"/>
                  <a:gd name="T17" fmla="*/ 4 w 4"/>
                  <a:gd name="T18" fmla="*/ 26 h 26"/>
                </a:gdLst>
                <a:ahLst/>
                <a:cxnLst>
                  <a:cxn ang="T10">
                    <a:pos x="T0" y="T1"/>
                  </a:cxn>
                  <a:cxn ang="T11">
                    <a:pos x="T2" y="T3"/>
                  </a:cxn>
                  <a:cxn ang="T12">
                    <a:pos x="T4" y="T5"/>
                  </a:cxn>
                  <a:cxn ang="T13">
                    <a:pos x="T6" y="T7"/>
                  </a:cxn>
                  <a:cxn ang="T14">
                    <a:pos x="T8" y="T9"/>
                  </a:cxn>
                </a:cxnLst>
                <a:rect l="T15" t="T16" r="T17" b="T18"/>
                <a:pathLst>
                  <a:path w="4" h="26">
                    <a:moveTo>
                      <a:pt x="4" y="26"/>
                    </a:moveTo>
                    <a:lnTo>
                      <a:pt x="4" y="17"/>
                    </a:lnTo>
                    <a:lnTo>
                      <a:pt x="4" y="10"/>
                    </a:lnTo>
                    <a:lnTo>
                      <a:pt x="4" y="4"/>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8" name="Freeform 548"/>
              <p:cNvSpPr>
                <a:spLocks/>
              </p:cNvSpPr>
              <p:nvPr/>
            </p:nvSpPr>
            <p:spPr bwMode="auto">
              <a:xfrm>
                <a:off x="2165" y="3647"/>
                <a:ext cx="5" cy="60"/>
              </a:xfrm>
              <a:custGeom>
                <a:avLst/>
                <a:gdLst>
                  <a:gd name="T0" fmla="*/ 9 w 4"/>
                  <a:gd name="T1" fmla="*/ 125 h 47"/>
                  <a:gd name="T2" fmla="*/ 9 w 4"/>
                  <a:gd name="T3" fmla="*/ 84 h 47"/>
                  <a:gd name="T4" fmla="*/ 6 w 4"/>
                  <a:gd name="T5" fmla="*/ 51 h 47"/>
                  <a:gd name="T6" fmla="*/ 0 w 4"/>
                  <a:gd name="T7" fmla="*/ 0 h 47"/>
                  <a:gd name="T8" fmla="*/ 0 60000 65536"/>
                  <a:gd name="T9" fmla="*/ 0 60000 65536"/>
                  <a:gd name="T10" fmla="*/ 0 60000 65536"/>
                  <a:gd name="T11" fmla="*/ 0 60000 65536"/>
                  <a:gd name="T12" fmla="*/ 0 w 4"/>
                  <a:gd name="T13" fmla="*/ 0 h 47"/>
                  <a:gd name="T14" fmla="*/ 4 w 4"/>
                  <a:gd name="T15" fmla="*/ 47 h 47"/>
                </a:gdLst>
                <a:ahLst/>
                <a:cxnLst>
                  <a:cxn ang="T8">
                    <a:pos x="T0" y="T1"/>
                  </a:cxn>
                  <a:cxn ang="T9">
                    <a:pos x="T2" y="T3"/>
                  </a:cxn>
                  <a:cxn ang="T10">
                    <a:pos x="T4" y="T5"/>
                  </a:cxn>
                  <a:cxn ang="T11">
                    <a:pos x="T6" y="T7"/>
                  </a:cxn>
                </a:cxnLst>
                <a:rect l="T12" t="T13" r="T14" b="T15"/>
                <a:pathLst>
                  <a:path w="4" h="47">
                    <a:moveTo>
                      <a:pt x="4" y="47"/>
                    </a:moveTo>
                    <a:lnTo>
                      <a:pt x="4" y="32"/>
                    </a:lnTo>
                    <a:lnTo>
                      <a:pt x="2" y="19"/>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99" name="Freeform 549"/>
              <p:cNvSpPr>
                <a:spLocks/>
              </p:cNvSpPr>
              <p:nvPr/>
            </p:nvSpPr>
            <p:spPr bwMode="auto">
              <a:xfrm>
                <a:off x="2159" y="3707"/>
                <a:ext cx="11" cy="62"/>
              </a:xfrm>
              <a:custGeom>
                <a:avLst/>
                <a:gdLst>
                  <a:gd name="T0" fmla="*/ 0 w 8"/>
                  <a:gd name="T1" fmla="*/ 133 h 48"/>
                  <a:gd name="T2" fmla="*/ 21 w 8"/>
                  <a:gd name="T3" fmla="*/ 61 h 48"/>
                  <a:gd name="T4" fmla="*/ 29 w 8"/>
                  <a:gd name="T5" fmla="*/ 0 h 48"/>
                  <a:gd name="T6" fmla="*/ 0 60000 65536"/>
                  <a:gd name="T7" fmla="*/ 0 60000 65536"/>
                  <a:gd name="T8" fmla="*/ 0 60000 65536"/>
                  <a:gd name="T9" fmla="*/ 0 w 8"/>
                  <a:gd name="T10" fmla="*/ 0 h 48"/>
                  <a:gd name="T11" fmla="*/ 8 w 8"/>
                  <a:gd name="T12" fmla="*/ 48 h 48"/>
                </a:gdLst>
                <a:ahLst/>
                <a:cxnLst>
                  <a:cxn ang="T6">
                    <a:pos x="T0" y="T1"/>
                  </a:cxn>
                  <a:cxn ang="T7">
                    <a:pos x="T2" y="T3"/>
                  </a:cxn>
                  <a:cxn ang="T8">
                    <a:pos x="T4" y="T5"/>
                  </a:cxn>
                </a:cxnLst>
                <a:rect l="T9" t="T10" r="T11" b="T12"/>
                <a:pathLst>
                  <a:path w="8" h="48">
                    <a:moveTo>
                      <a:pt x="0" y="48"/>
                    </a:moveTo>
                    <a:lnTo>
                      <a:pt x="6" y="22"/>
                    </a:lnTo>
                    <a:lnTo>
                      <a:pt x="8"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0" name="Freeform 550"/>
              <p:cNvSpPr>
                <a:spLocks/>
              </p:cNvSpPr>
              <p:nvPr/>
            </p:nvSpPr>
            <p:spPr bwMode="auto">
              <a:xfrm>
                <a:off x="1276" y="3470"/>
                <a:ext cx="16" cy="19"/>
              </a:xfrm>
              <a:custGeom>
                <a:avLst/>
                <a:gdLst>
                  <a:gd name="T0" fmla="*/ 31 w 13"/>
                  <a:gd name="T1" fmla="*/ 38 h 15"/>
                  <a:gd name="T2" fmla="*/ 21 w 13"/>
                  <a:gd name="T3" fmla="*/ 29 h 15"/>
                  <a:gd name="T4" fmla="*/ 9 w 13"/>
                  <a:gd name="T5" fmla="*/ 16 h 15"/>
                  <a:gd name="T6" fmla="*/ 0 w 13"/>
                  <a:gd name="T7" fmla="*/ 0 h 15"/>
                  <a:gd name="T8" fmla="*/ 0 60000 65536"/>
                  <a:gd name="T9" fmla="*/ 0 60000 65536"/>
                  <a:gd name="T10" fmla="*/ 0 60000 65536"/>
                  <a:gd name="T11" fmla="*/ 0 60000 65536"/>
                  <a:gd name="T12" fmla="*/ 0 w 13"/>
                  <a:gd name="T13" fmla="*/ 0 h 15"/>
                  <a:gd name="T14" fmla="*/ 13 w 13"/>
                  <a:gd name="T15" fmla="*/ 15 h 15"/>
                </a:gdLst>
                <a:ahLst/>
                <a:cxnLst>
                  <a:cxn ang="T8">
                    <a:pos x="T0" y="T1"/>
                  </a:cxn>
                  <a:cxn ang="T9">
                    <a:pos x="T2" y="T3"/>
                  </a:cxn>
                  <a:cxn ang="T10">
                    <a:pos x="T4" y="T5"/>
                  </a:cxn>
                  <a:cxn ang="T11">
                    <a:pos x="T6" y="T7"/>
                  </a:cxn>
                </a:cxnLst>
                <a:rect l="T12" t="T13" r="T14" b="T15"/>
                <a:pathLst>
                  <a:path w="13" h="15">
                    <a:moveTo>
                      <a:pt x="13" y="15"/>
                    </a:moveTo>
                    <a:lnTo>
                      <a:pt x="9" y="11"/>
                    </a:lnTo>
                    <a:lnTo>
                      <a:pt x="4" y="6"/>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1" name="Freeform 551"/>
              <p:cNvSpPr>
                <a:spLocks/>
              </p:cNvSpPr>
              <p:nvPr/>
            </p:nvSpPr>
            <p:spPr bwMode="auto">
              <a:xfrm>
                <a:off x="1276" y="3467"/>
                <a:ext cx="2" cy="3"/>
              </a:xfrm>
              <a:custGeom>
                <a:avLst/>
                <a:gdLst>
                  <a:gd name="T0" fmla="*/ 2 w 2"/>
                  <a:gd name="T1" fmla="*/ 0 h 2"/>
                  <a:gd name="T2" fmla="*/ 0 w 2"/>
                  <a:gd name="T3" fmla="*/ 0 h 2"/>
                  <a:gd name="T4" fmla="*/ 0 w 2"/>
                  <a:gd name="T5" fmla="*/ 9 h 2"/>
                  <a:gd name="T6" fmla="*/ 0 w 2"/>
                  <a:gd name="T7" fmla="*/ 9 h 2"/>
                  <a:gd name="T8" fmla="*/ 0 60000 65536"/>
                  <a:gd name="T9" fmla="*/ 0 60000 65536"/>
                  <a:gd name="T10" fmla="*/ 0 60000 65536"/>
                  <a:gd name="T11" fmla="*/ 0 60000 65536"/>
                  <a:gd name="T12" fmla="*/ 0 w 2"/>
                  <a:gd name="T13" fmla="*/ 0 h 2"/>
                  <a:gd name="T14" fmla="*/ 2 w 2"/>
                  <a:gd name="T15" fmla="*/ 2 h 2"/>
                </a:gdLst>
                <a:ahLst/>
                <a:cxnLst>
                  <a:cxn ang="T8">
                    <a:pos x="T0" y="T1"/>
                  </a:cxn>
                  <a:cxn ang="T9">
                    <a:pos x="T2" y="T3"/>
                  </a:cxn>
                  <a:cxn ang="T10">
                    <a:pos x="T4" y="T5"/>
                  </a:cxn>
                  <a:cxn ang="T11">
                    <a:pos x="T6" y="T7"/>
                  </a:cxn>
                </a:cxnLst>
                <a:rect l="T12" t="T13" r="T14" b="T15"/>
                <a:pathLst>
                  <a:path w="2" h="2">
                    <a:moveTo>
                      <a:pt x="2" y="0"/>
                    </a:moveTo>
                    <a:lnTo>
                      <a:pt x="0" y="0"/>
                    </a:lnTo>
                    <a:lnTo>
                      <a:pt x="0" y="2"/>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2" name="Freeform 552"/>
              <p:cNvSpPr>
                <a:spLocks/>
              </p:cNvSpPr>
              <p:nvPr/>
            </p:nvSpPr>
            <p:spPr bwMode="auto">
              <a:xfrm>
                <a:off x="1278" y="3467"/>
                <a:ext cx="12" cy="6"/>
              </a:xfrm>
              <a:custGeom>
                <a:avLst/>
                <a:gdLst>
                  <a:gd name="T0" fmla="*/ 28 w 9"/>
                  <a:gd name="T1" fmla="*/ 20 h 4"/>
                  <a:gd name="T2" fmla="*/ 16 w 9"/>
                  <a:gd name="T3" fmla="*/ 9 h 4"/>
                  <a:gd name="T4" fmla="*/ 0 w 9"/>
                  <a:gd name="T5" fmla="*/ 0 h 4"/>
                  <a:gd name="T6" fmla="*/ 0 60000 65536"/>
                  <a:gd name="T7" fmla="*/ 0 60000 65536"/>
                  <a:gd name="T8" fmla="*/ 0 60000 65536"/>
                  <a:gd name="T9" fmla="*/ 0 w 9"/>
                  <a:gd name="T10" fmla="*/ 0 h 4"/>
                  <a:gd name="T11" fmla="*/ 9 w 9"/>
                  <a:gd name="T12" fmla="*/ 4 h 4"/>
                </a:gdLst>
                <a:ahLst/>
                <a:cxnLst>
                  <a:cxn ang="T6">
                    <a:pos x="T0" y="T1"/>
                  </a:cxn>
                  <a:cxn ang="T7">
                    <a:pos x="T2" y="T3"/>
                  </a:cxn>
                  <a:cxn ang="T8">
                    <a:pos x="T4" y="T5"/>
                  </a:cxn>
                </a:cxnLst>
                <a:rect l="T9" t="T10" r="T11" b="T12"/>
                <a:pathLst>
                  <a:path w="9" h="4">
                    <a:moveTo>
                      <a:pt x="9" y="4"/>
                    </a:moveTo>
                    <a:lnTo>
                      <a:pt x="5" y="2"/>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3" name="Freeform 553"/>
              <p:cNvSpPr>
                <a:spLocks/>
              </p:cNvSpPr>
              <p:nvPr/>
            </p:nvSpPr>
            <p:spPr bwMode="auto">
              <a:xfrm>
                <a:off x="1290" y="3473"/>
                <a:ext cx="22" cy="9"/>
              </a:xfrm>
              <a:custGeom>
                <a:avLst/>
                <a:gdLst>
                  <a:gd name="T0" fmla="*/ 47 w 17"/>
                  <a:gd name="T1" fmla="*/ 19 h 7"/>
                  <a:gd name="T2" fmla="*/ 17 w 17"/>
                  <a:gd name="T3" fmla="*/ 6 h 7"/>
                  <a:gd name="T4" fmla="*/ 0 w 17"/>
                  <a:gd name="T5" fmla="*/ 0 h 7"/>
                  <a:gd name="T6" fmla="*/ 0 60000 65536"/>
                  <a:gd name="T7" fmla="*/ 0 60000 65536"/>
                  <a:gd name="T8" fmla="*/ 0 60000 65536"/>
                  <a:gd name="T9" fmla="*/ 0 w 17"/>
                  <a:gd name="T10" fmla="*/ 0 h 7"/>
                  <a:gd name="T11" fmla="*/ 17 w 17"/>
                  <a:gd name="T12" fmla="*/ 7 h 7"/>
                </a:gdLst>
                <a:ahLst/>
                <a:cxnLst>
                  <a:cxn ang="T6">
                    <a:pos x="T0" y="T1"/>
                  </a:cxn>
                  <a:cxn ang="T7">
                    <a:pos x="T2" y="T3"/>
                  </a:cxn>
                  <a:cxn ang="T8">
                    <a:pos x="T4" y="T5"/>
                  </a:cxn>
                </a:cxnLst>
                <a:rect l="T9" t="T10" r="T11" b="T12"/>
                <a:pathLst>
                  <a:path w="17" h="7">
                    <a:moveTo>
                      <a:pt x="17" y="7"/>
                    </a:moveTo>
                    <a:lnTo>
                      <a:pt x="6" y="2"/>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4" name="Freeform 554"/>
              <p:cNvSpPr>
                <a:spLocks/>
              </p:cNvSpPr>
              <p:nvPr/>
            </p:nvSpPr>
            <p:spPr bwMode="auto">
              <a:xfrm>
                <a:off x="1259" y="3674"/>
                <a:ext cx="28" cy="2"/>
              </a:xfrm>
              <a:custGeom>
                <a:avLst/>
                <a:gdLst>
                  <a:gd name="T0" fmla="*/ 59 w 22"/>
                  <a:gd name="T1" fmla="*/ 2 h 2"/>
                  <a:gd name="T2" fmla="*/ 23 w 22"/>
                  <a:gd name="T3" fmla="*/ 0 h 2"/>
                  <a:gd name="T4" fmla="*/ 0 w 22"/>
                  <a:gd name="T5" fmla="*/ 2 h 2"/>
                  <a:gd name="T6" fmla="*/ 0 60000 65536"/>
                  <a:gd name="T7" fmla="*/ 0 60000 65536"/>
                  <a:gd name="T8" fmla="*/ 0 60000 65536"/>
                  <a:gd name="T9" fmla="*/ 0 w 22"/>
                  <a:gd name="T10" fmla="*/ 0 h 2"/>
                  <a:gd name="T11" fmla="*/ 22 w 22"/>
                  <a:gd name="T12" fmla="*/ 2 h 2"/>
                </a:gdLst>
                <a:ahLst/>
                <a:cxnLst>
                  <a:cxn ang="T6">
                    <a:pos x="T0" y="T1"/>
                  </a:cxn>
                  <a:cxn ang="T7">
                    <a:pos x="T2" y="T3"/>
                  </a:cxn>
                  <a:cxn ang="T8">
                    <a:pos x="T4" y="T5"/>
                  </a:cxn>
                </a:cxnLst>
                <a:rect l="T9" t="T10" r="T11" b="T12"/>
                <a:pathLst>
                  <a:path w="22" h="2">
                    <a:moveTo>
                      <a:pt x="22" y="2"/>
                    </a:moveTo>
                    <a:lnTo>
                      <a:pt x="9" y="0"/>
                    </a:lnTo>
                    <a:lnTo>
                      <a:pt x="0" y="2"/>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5" name="Freeform 555"/>
              <p:cNvSpPr>
                <a:spLocks/>
              </p:cNvSpPr>
              <p:nvPr/>
            </p:nvSpPr>
            <p:spPr bwMode="auto">
              <a:xfrm>
                <a:off x="1287" y="3676"/>
                <a:ext cx="27" cy="14"/>
              </a:xfrm>
              <a:custGeom>
                <a:avLst/>
                <a:gdLst>
                  <a:gd name="T0" fmla="*/ 58 w 21"/>
                  <a:gd name="T1" fmla="*/ 29 h 11"/>
                  <a:gd name="T2" fmla="*/ 22 w 21"/>
                  <a:gd name="T3" fmla="*/ 13 h 11"/>
                  <a:gd name="T4" fmla="*/ 0 w 21"/>
                  <a:gd name="T5" fmla="*/ 0 h 11"/>
                  <a:gd name="T6" fmla="*/ 0 60000 65536"/>
                  <a:gd name="T7" fmla="*/ 0 60000 65536"/>
                  <a:gd name="T8" fmla="*/ 0 60000 65536"/>
                  <a:gd name="T9" fmla="*/ 0 w 21"/>
                  <a:gd name="T10" fmla="*/ 0 h 11"/>
                  <a:gd name="T11" fmla="*/ 21 w 21"/>
                  <a:gd name="T12" fmla="*/ 11 h 11"/>
                </a:gdLst>
                <a:ahLst/>
                <a:cxnLst>
                  <a:cxn ang="T6">
                    <a:pos x="T0" y="T1"/>
                  </a:cxn>
                  <a:cxn ang="T7">
                    <a:pos x="T2" y="T3"/>
                  </a:cxn>
                  <a:cxn ang="T8">
                    <a:pos x="T4" y="T5"/>
                  </a:cxn>
                </a:cxnLst>
                <a:rect l="T9" t="T10" r="T11" b="T12"/>
                <a:pathLst>
                  <a:path w="21" h="11">
                    <a:moveTo>
                      <a:pt x="21" y="11"/>
                    </a:moveTo>
                    <a:lnTo>
                      <a:pt x="8" y="5"/>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6" name="Freeform 556"/>
              <p:cNvSpPr>
                <a:spLocks/>
              </p:cNvSpPr>
              <p:nvPr/>
            </p:nvSpPr>
            <p:spPr bwMode="auto">
              <a:xfrm>
                <a:off x="1483" y="3833"/>
                <a:ext cx="10" cy="12"/>
              </a:xfrm>
              <a:custGeom>
                <a:avLst/>
                <a:gdLst>
                  <a:gd name="T0" fmla="*/ 0 w 8"/>
                  <a:gd name="T1" fmla="*/ 0 h 9"/>
                  <a:gd name="T2" fmla="*/ 9 w 8"/>
                  <a:gd name="T3" fmla="*/ 20 h 9"/>
                  <a:gd name="T4" fmla="*/ 19 w 8"/>
                  <a:gd name="T5" fmla="*/ 28 h 9"/>
                  <a:gd name="T6" fmla="*/ 0 60000 65536"/>
                  <a:gd name="T7" fmla="*/ 0 60000 65536"/>
                  <a:gd name="T8" fmla="*/ 0 60000 65536"/>
                  <a:gd name="T9" fmla="*/ 0 w 8"/>
                  <a:gd name="T10" fmla="*/ 0 h 9"/>
                  <a:gd name="T11" fmla="*/ 8 w 8"/>
                  <a:gd name="T12" fmla="*/ 9 h 9"/>
                </a:gdLst>
                <a:ahLst/>
                <a:cxnLst>
                  <a:cxn ang="T6">
                    <a:pos x="T0" y="T1"/>
                  </a:cxn>
                  <a:cxn ang="T7">
                    <a:pos x="T2" y="T3"/>
                  </a:cxn>
                  <a:cxn ang="T8">
                    <a:pos x="T4" y="T5"/>
                  </a:cxn>
                </a:cxnLst>
                <a:rect l="T9" t="T10" r="T11" b="T12"/>
                <a:pathLst>
                  <a:path w="8" h="9">
                    <a:moveTo>
                      <a:pt x="0" y="0"/>
                    </a:moveTo>
                    <a:lnTo>
                      <a:pt x="4" y="6"/>
                    </a:lnTo>
                    <a:lnTo>
                      <a:pt x="8" y="9"/>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7" name="Freeform 557"/>
              <p:cNvSpPr>
                <a:spLocks/>
              </p:cNvSpPr>
              <p:nvPr/>
            </p:nvSpPr>
            <p:spPr bwMode="auto">
              <a:xfrm>
                <a:off x="1462" y="3819"/>
                <a:ext cx="21" cy="14"/>
              </a:xfrm>
              <a:custGeom>
                <a:avLst/>
                <a:gdLst>
                  <a:gd name="T0" fmla="*/ 0 w 16"/>
                  <a:gd name="T1" fmla="*/ 0 h 11"/>
                  <a:gd name="T2" fmla="*/ 16 w 16"/>
                  <a:gd name="T3" fmla="*/ 10 h 11"/>
                  <a:gd name="T4" fmla="*/ 28 w 16"/>
                  <a:gd name="T5" fmla="*/ 18 h 11"/>
                  <a:gd name="T6" fmla="*/ 49 w 16"/>
                  <a:gd name="T7" fmla="*/ 29 h 11"/>
                  <a:gd name="T8" fmla="*/ 0 60000 65536"/>
                  <a:gd name="T9" fmla="*/ 0 60000 65536"/>
                  <a:gd name="T10" fmla="*/ 0 60000 65536"/>
                  <a:gd name="T11" fmla="*/ 0 60000 65536"/>
                  <a:gd name="T12" fmla="*/ 0 w 16"/>
                  <a:gd name="T13" fmla="*/ 0 h 11"/>
                  <a:gd name="T14" fmla="*/ 16 w 16"/>
                  <a:gd name="T15" fmla="*/ 11 h 11"/>
                </a:gdLst>
                <a:ahLst/>
                <a:cxnLst>
                  <a:cxn ang="T8">
                    <a:pos x="T0" y="T1"/>
                  </a:cxn>
                  <a:cxn ang="T9">
                    <a:pos x="T2" y="T3"/>
                  </a:cxn>
                  <a:cxn ang="T10">
                    <a:pos x="T4" y="T5"/>
                  </a:cxn>
                  <a:cxn ang="T11">
                    <a:pos x="T6" y="T7"/>
                  </a:cxn>
                </a:cxnLst>
                <a:rect l="T12" t="T13" r="T14" b="T15"/>
                <a:pathLst>
                  <a:path w="16" h="11">
                    <a:moveTo>
                      <a:pt x="0" y="0"/>
                    </a:moveTo>
                    <a:lnTo>
                      <a:pt x="5" y="4"/>
                    </a:lnTo>
                    <a:lnTo>
                      <a:pt x="9" y="7"/>
                    </a:lnTo>
                    <a:lnTo>
                      <a:pt x="16" y="11"/>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8" name="Freeform 558"/>
              <p:cNvSpPr>
                <a:spLocks/>
              </p:cNvSpPr>
              <p:nvPr/>
            </p:nvSpPr>
            <p:spPr bwMode="auto">
              <a:xfrm>
                <a:off x="1460" y="3783"/>
                <a:ext cx="2" cy="36"/>
              </a:xfrm>
              <a:custGeom>
                <a:avLst/>
                <a:gdLst>
                  <a:gd name="T0" fmla="*/ 2 w 2"/>
                  <a:gd name="T1" fmla="*/ 0 h 28"/>
                  <a:gd name="T2" fmla="*/ 0 w 2"/>
                  <a:gd name="T3" fmla="*/ 17 h 28"/>
                  <a:gd name="T4" fmla="*/ 0 w 2"/>
                  <a:gd name="T5" fmla="*/ 40 h 28"/>
                  <a:gd name="T6" fmla="*/ 2 w 2"/>
                  <a:gd name="T7" fmla="*/ 76 h 28"/>
                  <a:gd name="T8" fmla="*/ 0 60000 65536"/>
                  <a:gd name="T9" fmla="*/ 0 60000 65536"/>
                  <a:gd name="T10" fmla="*/ 0 60000 65536"/>
                  <a:gd name="T11" fmla="*/ 0 60000 65536"/>
                  <a:gd name="T12" fmla="*/ 0 w 2"/>
                  <a:gd name="T13" fmla="*/ 0 h 28"/>
                  <a:gd name="T14" fmla="*/ 2 w 2"/>
                  <a:gd name="T15" fmla="*/ 28 h 28"/>
                </a:gdLst>
                <a:ahLst/>
                <a:cxnLst>
                  <a:cxn ang="T8">
                    <a:pos x="T0" y="T1"/>
                  </a:cxn>
                  <a:cxn ang="T9">
                    <a:pos x="T2" y="T3"/>
                  </a:cxn>
                  <a:cxn ang="T10">
                    <a:pos x="T4" y="T5"/>
                  </a:cxn>
                  <a:cxn ang="T11">
                    <a:pos x="T6" y="T7"/>
                  </a:cxn>
                </a:cxnLst>
                <a:rect l="T12" t="T13" r="T14" b="T15"/>
                <a:pathLst>
                  <a:path w="2" h="28">
                    <a:moveTo>
                      <a:pt x="2" y="0"/>
                    </a:moveTo>
                    <a:lnTo>
                      <a:pt x="0" y="6"/>
                    </a:lnTo>
                    <a:lnTo>
                      <a:pt x="0" y="15"/>
                    </a:lnTo>
                    <a:lnTo>
                      <a:pt x="2" y="28"/>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09" name="Freeform 559"/>
              <p:cNvSpPr>
                <a:spLocks/>
              </p:cNvSpPr>
              <p:nvPr/>
            </p:nvSpPr>
            <p:spPr bwMode="auto">
              <a:xfrm>
                <a:off x="1462" y="3766"/>
                <a:ext cx="31" cy="17"/>
              </a:xfrm>
              <a:custGeom>
                <a:avLst/>
                <a:gdLst>
                  <a:gd name="T0" fmla="*/ 67 w 24"/>
                  <a:gd name="T1" fmla="*/ 0 h 13"/>
                  <a:gd name="T2" fmla="*/ 27 w 24"/>
                  <a:gd name="T3" fmla="*/ 12 h 13"/>
                  <a:gd name="T4" fmla="*/ 13 w 24"/>
                  <a:gd name="T5" fmla="*/ 27 h 13"/>
                  <a:gd name="T6" fmla="*/ 0 w 24"/>
                  <a:gd name="T7" fmla="*/ 38 h 13"/>
                  <a:gd name="T8" fmla="*/ 0 60000 65536"/>
                  <a:gd name="T9" fmla="*/ 0 60000 65536"/>
                  <a:gd name="T10" fmla="*/ 0 60000 65536"/>
                  <a:gd name="T11" fmla="*/ 0 60000 65536"/>
                  <a:gd name="T12" fmla="*/ 0 w 24"/>
                  <a:gd name="T13" fmla="*/ 0 h 13"/>
                  <a:gd name="T14" fmla="*/ 24 w 24"/>
                  <a:gd name="T15" fmla="*/ 13 h 13"/>
                </a:gdLst>
                <a:ahLst/>
                <a:cxnLst>
                  <a:cxn ang="T8">
                    <a:pos x="T0" y="T1"/>
                  </a:cxn>
                  <a:cxn ang="T9">
                    <a:pos x="T2" y="T3"/>
                  </a:cxn>
                  <a:cxn ang="T10">
                    <a:pos x="T4" y="T5"/>
                  </a:cxn>
                  <a:cxn ang="T11">
                    <a:pos x="T6" y="T7"/>
                  </a:cxn>
                </a:cxnLst>
                <a:rect l="T12" t="T13" r="T14" b="T15"/>
                <a:pathLst>
                  <a:path w="24" h="13">
                    <a:moveTo>
                      <a:pt x="24" y="0"/>
                    </a:moveTo>
                    <a:lnTo>
                      <a:pt x="9" y="4"/>
                    </a:lnTo>
                    <a:lnTo>
                      <a:pt x="5" y="9"/>
                    </a:lnTo>
                    <a:lnTo>
                      <a:pt x="0" y="13"/>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0" name="Freeform 560"/>
              <p:cNvSpPr>
                <a:spLocks/>
              </p:cNvSpPr>
              <p:nvPr/>
            </p:nvSpPr>
            <p:spPr bwMode="auto">
              <a:xfrm>
                <a:off x="1493" y="3757"/>
                <a:ext cx="34" cy="9"/>
              </a:xfrm>
              <a:custGeom>
                <a:avLst/>
                <a:gdLst>
                  <a:gd name="T0" fmla="*/ 76 w 26"/>
                  <a:gd name="T1" fmla="*/ 8 h 7"/>
                  <a:gd name="T2" fmla="*/ 58 w 26"/>
                  <a:gd name="T3" fmla="*/ 0 h 7"/>
                  <a:gd name="T4" fmla="*/ 38 w 26"/>
                  <a:gd name="T5" fmla="*/ 8 h 7"/>
                  <a:gd name="T6" fmla="*/ 0 w 26"/>
                  <a:gd name="T7" fmla="*/ 19 h 7"/>
                  <a:gd name="T8" fmla="*/ 0 60000 65536"/>
                  <a:gd name="T9" fmla="*/ 0 60000 65536"/>
                  <a:gd name="T10" fmla="*/ 0 60000 65536"/>
                  <a:gd name="T11" fmla="*/ 0 60000 65536"/>
                  <a:gd name="T12" fmla="*/ 0 w 26"/>
                  <a:gd name="T13" fmla="*/ 0 h 7"/>
                  <a:gd name="T14" fmla="*/ 26 w 26"/>
                  <a:gd name="T15" fmla="*/ 7 h 7"/>
                </a:gdLst>
                <a:ahLst/>
                <a:cxnLst>
                  <a:cxn ang="T8">
                    <a:pos x="T0" y="T1"/>
                  </a:cxn>
                  <a:cxn ang="T9">
                    <a:pos x="T2" y="T3"/>
                  </a:cxn>
                  <a:cxn ang="T10">
                    <a:pos x="T4" y="T5"/>
                  </a:cxn>
                  <a:cxn ang="T11">
                    <a:pos x="T6" y="T7"/>
                  </a:cxn>
                </a:cxnLst>
                <a:rect l="T12" t="T13" r="T14" b="T15"/>
                <a:pathLst>
                  <a:path w="26" h="7">
                    <a:moveTo>
                      <a:pt x="26" y="3"/>
                    </a:moveTo>
                    <a:lnTo>
                      <a:pt x="20" y="0"/>
                    </a:lnTo>
                    <a:lnTo>
                      <a:pt x="13" y="3"/>
                    </a:lnTo>
                    <a:lnTo>
                      <a:pt x="0" y="7"/>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1" name="Freeform 561"/>
              <p:cNvSpPr>
                <a:spLocks/>
              </p:cNvSpPr>
              <p:nvPr/>
            </p:nvSpPr>
            <p:spPr bwMode="auto">
              <a:xfrm>
                <a:off x="1527" y="3761"/>
                <a:ext cx="23" cy="30"/>
              </a:xfrm>
              <a:custGeom>
                <a:avLst/>
                <a:gdLst>
                  <a:gd name="T0" fmla="*/ 47 w 18"/>
                  <a:gd name="T1" fmla="*/ 67 h 23"/>
                  <a:gd name="T2" fmla="*/ 42 w 18"/>
                  <a:gd name="T3" fmla="*/ 50 h 23"/>
                  <a:gd name="T4" fmla="*/ 29 w 18"/>
                  <a:gd name="T5" fmla="*/ 22 h 23"/>
                  <a:gd name="T6" fmla="*/ 19 w 18"/>
                  <a:gd name="T7" fmla="*/ 12 h 23"/>
                  <a:gd name="T8" fmla="*/ 0 w 18"/>
                  <a:gd name="T9" fmla="*/ 0 h 23"/>
                  <a:gd name="T10" fmla="*/ 0 60000 65536"/>
                  <a:gd name="T11" fmla="*/ 0 60000 65536"/>
                  <a:gd name="T12" fmla="*/ 0 60000 65536"/>
                  <a:gd name="T13" fmla="*/ 0 60000 65536"/>
                  <a:gd name="T14" fmla="*/ 0 60000 65536"/>
                  <a:gd name="T15" fmla="*/ 0 w 18"/>
                  <a:gd name="T16" fmla="*/ 0 h 23"/>
                  <a:gd name="T17" fmla="*/ 18 w 18"/>
                  <a:gd name="T18" fmla="*/ 23 h 23"/>
                </a:gdLst>
                <a:ahLst/>
                <a:cxnLst>
                  <a:cxn ang="T10">
                    <a:pos x="T0" y="T1"/>
                  </a:cxn>
                  <a:cxn ang="T11">
                    <a:pos x="T2" y="T3"/>
                  </a:cxn>
                  <a:cxn ang="T12">
                    <a:pos x="T4" y="T5"/>
                  </a:cxn>
                  <a:cxn ang="T13">
                    <a:pos x="T6" y="T7"/>
                  </a:cxn>
                  <a:cxn ang="T14">
                    <a:pos x="T8" y="T9"/>
                  </a:cxn>
                </a:cxnLst>
                <a:rect l="T15" t="T16" r="T17" b="T18"/>
                <a:pathLst>
                  <a:path w="18" h="23">
                    <a:moveTo>
                      <a:pt x="18" y="23"/>
                    </a:moveTo>
                    <a:lnTo>
                      <a:pt x="16" y="17"/>
                    </a:lnTo>
                    <a:lnTo>
                      <a:pt x="11" y="8"/>
                    </a:lnTo>
                    <a:lnTo>
                      <a:pt x="7" y="4"/>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2" name="Freeform 562"/>
              <p:cNvSpPr>
                <a:spLocks/>
              </p:cNvSpPr>
              <p:nvPr/>
            </p:nvSpPr>
            <p:spPr bwMode="auto">
              <a:xfrm>
                <a:off x="1536" y="3791"/>
                <a:ext cx="14" cy="37"/>
              </a:xfrm>
              <a:custGeom>
                <a:avLst/>
                <a:gdLst>
                  <a:gd name="T0" fmla="*/ 0 w 11"/>
                  <a:gd name="T1" fmla="*/ 77 h 29"/>
                  <a:gd name="T2" fmla="*/ 23 w 11"/>
                  <a:gd name="T3" fmla="*/ 36 h 29"/>
                  <a:gd name="T4" fmla="*/ 29 w 11"/>
                  <a:gd name="T5" fmla="*/ 18 h 29"/>
                  <a:gd name="T6" fmla="*/ 29 w 11"/>
                  <a:gd name="T7" fmla="*/ 0 h 29"/>
                  <a:gd name="T8" fmla="*/ 0 60000 65536"/>
                  <a:gd name="T9" fmla="*/ 0 60000 65536"/>
                  <a:gd name="T10" fmla="*/ 0 60000 65536"/>
                  <a:gd name="T11" fmla="*/ 0 60000 65536"/>
                  <a:gd name="T12" fmla="*/ 0 w 11"/>
                  <a:gd name="T13" fmla="*/ 0 h 29"/>
                  <a:gd name="T14" fmla="*/ 11 w 11"/>
                  <a:gd name="T15" fmla="*/ 29 h 29"/>
                </a:gdLst>
                <a:ahLst/>
                <a:cxnLst>
                  <a:cxn ang="T8">
                    <a:pos x="T0" y="T1"/>
                  </a:cxn>
                  <a:cxn ang="T9">
                    <a:pos x="T2" y="T3"/>
                  </a:cxn>
                  <a:cxn ang="T10">
                    <a:pos x="T4" y="T5"/>
                  </a:cxn>
                  <a:cxn ang="T11">
                    <a:pos x="T6" y="T7"/>
                  </a:cxn>
                </a:cxnLst>
                <a:rect l="T12" t="T13" r="T14" b="T15"/>
                <a:pathLst>
                  <a:path w="11" h="29">
                    <a:moveTo>
                      <a:pt x="0" y="29"/>
                    </a:moveTo>
                    <a:lnTo>
                      <a:pt x="9" y="13"/>
                    </a:lnTo>
                    <a:lnTo>
                      <a:pt x="11" y="7"/>
                    </a:lnTo>
                    <a:lnTo>
                      <a:pt x="11"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3" name="Freeform 563"/>
              <p:cNvSpPr>
                <a:spLocks/>
              </p:cNvSpPr>
              <p:nvPr/>
            </p:nvSpPr>
            <p:spPr bwMode="auto">
              <a:xfrm>
                <a:off x="1513" y="3828"/>
                <a:ext cx="23" cy="17"/>
              </a:xfrm>
              <a:custGeom>
                <a:avLst/>
                <a:gdLst>
                  <a:gd name="T0" fmla="*/ 0 w 18"/>
                  <a:gd name="T1" fmla="*/ 38 h 13"/>
                  <a:gd name="T2" fmla="*/ 29 w 18"/>
                  <a:gd name="T3" fmla="*/ 17 h 13"/>
                  <a:gd name="T4" fmla="*/ 47 w 18"/>
                  <a:gd name="T5" fmla="*/ 0 h 13"/>
                  <a:gd name="T6" fmla="*/ 0 60000 65536"/>
                  <a:gd name="T7" fmla="*/ 0 60000 65536"/>
                  <a:gd name="T8" fmla="*/ 0 60000 65536"/>
                  <a:gd name="T9" fmla="*/ 0 w 18"/>
                  <a:gd name="T10" fmla="*/ 0 h 13"/>
                  <a:gd name="T11" fmla="*/ 18 w 18"/>
                  <a:gd name="T12" fmla="*/ 13 h 13"/>
                </a:gdLst>
                <a:ahLst/>
                <a:cxnLst>
                  <a:cxn ang="T6">
                    <a:pos x="T0" y="T1"/>
                  </a:cxn>
                  <a:cxn ang="T7">
                    <a:pos x="T2" y="T3"/>
                  </a:cxn>
                  <a:cxn ang="T8">
                    <a:pos x="T4" y="T5"/>
                  </a:cxn>
                </a:cxnLst>
                <a:rect l="T9" t="T10" r="T11" b="T12"/>
                <a:pathLst>
                  <a:path w="18" h="13">
                    <a:moveTo>
                      <a:pt x="0" y="13"/>
                    </a:moveTo>
                    <a:lnTo>
                      <a:pt x="11" y="6"/>
                    </a:lnTo>
                    <a:lnTo>
                      <a:pt x="18"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4" name="Freeform 564"/>
              <p:cNvSpPr>
                <a:spLocks/>
              </p:cNvSpPr>
              <p:nvPr/>
            </p:nvSpPr>
            <p:spPr bwMode="auto">
              <a:xfrm>
                <a:off x="1493" y="3845"/>
                <a:ext cx="20" cy="3"/>
              </a:xfrm>
              <a:custGeom>
                <a:avLst/>
                <a:gdLst>
                  <a:gd name="T0" fmla="*/ 0 w 15"/>
                  <a:gd name="T1" fmla="*/ 0 h 2"/>
                  <a:gd name="T2" fmla="*/ 28 w 15"/>
                  <a:gd name="T3" fmla="*/ 9 h 2"/>
                  <a:gd name="T4" fmla="*/ 48 w 15"/>
                  <a:gd name="T5" fmla="*/ 0 h 2"/>
                  <a:gd name="T6" fmla="*/ 0 60000 65536"/>
                  <a:gd name="T7" fmla="*/ 0 60000 65536"/>
                  <a:gd name="T8" fmla="*/ 0 60000 65536"/>
                  <a:gd name="T9" fmla="*/ 0 w 15"/>
                  <a:gd name="T10" fmla="*/ 0 h 2"/>
                  <a:gd name="T11" fmla="*/ 15 w 15"/>
                  <a:gd name="T12" fmla="*/ 2 h 2"/>
                </a:gdLst>
                <a:ahLst/>
                <a:cxnLst>
                  <a:cxn ang="T6">
                    <a:pos x="T0" y="T1"/>
                  </a:cxn>
                  <a:cxn ang="T7">
                    <a:pos x="T2" y="T3"/>
                  </a:cxn>
                  <a:cxn ang="T8">
                    <a:pos x="T4" y="T5"/>
                  </a:cxn>
                </a:cxnLst>
                <a:rect l="T9" t="T10" r="T11" b="T12"/>
                <a:pathLst>
                  <a:path w="15" h="2">
                    <a:moveTo>
                      <a:pt x="0" y="0"/>
                    </a:moveTo>
                    <a:lnTo>
                      <a:pt x="9" y="2"/>
                    </a:lnTo>
                    <a:lnTo>
                      <a:pt x="15"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5" name="Freeform 565"/>
              <p:cNvSpPr>
                <a:spLocks/>
              </p:cNvSpPr>
              <p:nvPr/>
            </p:nvSpPr>
            <p:spPr bwMode="auto">
              <a:xfrm>
                <a:off x="1560" y="3659"/>
                <a:ext cx="12" cy="26"/>
              </a:xfrm>
              <a:custGeom>
                <a:avLst/>
                <a:gdLst>
                  <a:gd name="T0" fmla="*/ 28 w 9"/>
                  <a:gd name="T1" fmla="*/ 0 h 20"/>
                  <a:gd name="T2" fmla="*/ 16 w 9"/>
                  <a:gd name="T3" fmla="*/ 30 h 20"/>
                  <a:gd name="T4" fmla="*/ 9 w 9"/>
                  <a:gd name="T5" fmla="*/ 46 h 20"/>
                  <a:gd name="T6" fmla="*/ 0 w 9"/>
                  <a:gd name="T7" fmla="*/ 57 h 20"/>
                  <a:gd name="T8" fmla="*/ 0 60000 65536"/>
                  <a:gd name="T9" fmla="*/ 0 60000 65536"/>
                  <a:gd name="T10" fmla="*/ 0 60000 65536"/>
                  <a:gd name="T11" fmla="*/ 0 60000 65536"/>
                  <a:gd name="T12" fmla="*/ 0 w 9"/>
                  <a:gd name="T13" fmla="*/ 0 h 20"/>
                  <a:gd name="T14" fmla="*/ 9 w 9"/>
                  <a:gd name="T15" fmla="*/ 20 h 20"/>
                </a:gdLst>
                <a:ahLst/>
                <a:cxnLst>
                  <a:cxn ang="T8">
                    <a:pos x="T0" y="T1"/>
                  </a:cxn>
                  <a:cxn ang="T9">
                    <a:pos x="T2" y="T3"/>
                  </a:cxn>
                  <a:cxn ang="T10">
                    <a:pos x="T4" y="T5"/>
                  </a:cxn>
                  <a:cxn ang="T11">
                    <a:pos x="T6" y="T7"/>
                  </a:cxn>
                </a:cxnLst>
                <a:rect l="T12" t="T13" r="T14" b="T15"/>
                <a:pathLst>
                  <a:path w="9" h="20">
                    <a:moveTo>
                      <a:pt x="9" y="0"/>
                    </a:moveTo>
                    <a:lnTo>
                      <a:pt x="5" y="11"/>
                    </a:lnTo>
                    <a:lnTo>
                      <a:pt x="3" y="16"/>
                    </a:lnTo>
                    <a:lnTo>
                      <a:pt x="0" y="2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6" name="Freeform 566"/>
              <p:cNvSpPr>
                <a:spLocks/>
              </p:cNvSpPr>
              <p:nvPr/>
            </p:nvSpPr>
            <p:spPr bwMode="auto">
              <a:xfrm>
                <a:off x="1572" y="3626"/>
                <a:ext cx="2" cy="33"/>
              </a:xfrm>
              <a:custGeom>
                <a:avLst/>
                <a:gdLst>
                  <a:gd name="T0" fmla="*/ 0 w 2"/>
                  <a:gd name="T1" fmla="*/ 0 h 26"/>
                  <a:gd name="T2" fmla="*/ 2 w 2"/>
                  <a:gd name="T3" fmla="*/ 18 h 26"/>
                  <a:gd name="T4" fmla="*/ 2 w 2"/>
                  <a:gd name="T5" fmla="*/ 36 h 26"/>
                  <a:gd name="T6" fmla="*/ 0 w 2"/>
                  <a:gd name="T7" fmla="*/ 67 h 26"/>
                  <a:gd name="T8" fmla="*/ 0 60000 65536"/>
                  <a:gd name="T9" fmla="*/ 0 60000 65536"/>
                  <a:gd name="T10" fmla="*/ 0 60000 65536"/>
                  <a:gd name="T11" fmla="*/ 0 60000 65536"/>
                  <a:gd name="T12" fmla="*/ 0 w 2"/>
                  <a:gd name="T13" fmla="*/ 0 h 26"/>
                  <a:gd name="T14" fmla="*/ 2 w 2"/>
                  <a:gd name="T15" fmla="*/ 26 h 26"/>
                </a:gdLst>
                <a:ahLst/>
                <a:cxnLst>
                  <a:cxn ang="T8">
                    <a:pos x="T0" y="T1"/>
                  </a:cxn>
                  <a:cxn ang="T9">
                    <a:pos x="T2" y="T3"/>
                  </a:cxn>
                  <a:cxn ang="T10">
                    <a:pos x="T4" y="T5"/>
                  </a:cxn>
                  <a:cxn ang="T11">
                    <a:pos x="T6" y="T7"/>
                  </a:cxn>
                </a:cxnLst>
                <a:rect l="T12" t="T13" r="T14" b="T15"/>
                <a:pathLst>
                  <a:path w="2" h="26">
                    <a:moveTo>
                      <a:pt x="0" y="0"/>
                    </a:moveTo>
                    <a:lnTo>
                      <a:pt x="2" y="7"/>
                    </a:lnTo>
                    <a:lnTo>
                      <a:pt x="2" y="13"/>
                    </a:lnTo>
                    <a:lnTo>
                      <a:pt x="0" y="26"/>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7" name="Freeform 567"/>
              <p:cNvSpPr>
                <a:spLocks/>
              </p:cNvSpPr>
              <p:nvPr/>
            </p:nvSpPr>
            <p:spPr bwMode="auto">
              <a:xfrm>
                <a:off x="1536" y="3609"/>
                <a:ext cx="36" cy="17"/>
              </a:xfrm>
              <a:custGeom>
                <a:avLst/>
                <a:gdLst>
                  <a:gd name="T0" fmla="*/ 0 w 28"/>
                  <a:gd name="T1" fmla="*/ 0 h 13"/>
                  <a:gd name="T2" fmla="*/ 24 w 28"/>
                  <a:gd name="T3" fmla="*/ 9 h 13"/>
                  <a:gd name="T4" fmla="*/ 46 w 28"/>
                  <a:gd name="T5" fmla="*/ 16 h 13"/>
                  <a:gd name="T6" fmla="*/ 66 w 28"/>
                  <a:gd name="T7" fmla="*/ 21 h 13"/>
                  <a:gd name="T8" fmla="*/ 76 w 28"/>
                  <a:gd name="T9" fmla="*/ 38 h 13"/>
                  <a:gd name="T10" fmla="*/ 0 60000 65536"/>
                  <a:gd name="T11" fmla="*/ 0 60000 65536"/>
                  <a:gd name="T12" fmla="*/ 0 60000 65536"/>
                  <a:gd name="T13" fmla="*/ 0 60000 65536"/>
                  <a:gd name="T14" fmla="*/ 0 60000 65536"/>
                  <a:gd name="T15" fmla="*/ 0 w 28"/>
                  <a:gd name="T16" fmla="*/ 0 h 13"/>
                  <a:gd name="T17" fmla="*/ 28 w 28"/>
                  <a:gd name="T18" fmla="*/ 13 h 13"/>
                </a:gdLst>
                <a:ahLst/>
                <a:cxnLst>
                  <a:cxn ang="T10">
                    <a:pos x="T0" y="T1"/>
                  </a:cxn>
                  <a:cxn ang="T11">
                    <a:pos x="T2" y="T3"/>
                  </a:cxn>
                  <a:cxn ang="T12">
                    <a:pos x="T4" y="T5"/>
                  </a:cxn>
                  <a:cxn ang="T13">
                    <a:pos x="T6" y="T7"/>
                  </a:cxn>
                  <a:cxn ang="T14">
                    <a:pos x="T8" y="T9"/>
                  </a:cxn>
                </a:cxnLst>
                <a:rect l="T15" t="T16" r="T17" b="T18"/>
                <a:pathLst>
                  <a:path w="28" h="13">
                    <a:moveTo>
                      <a:pt x="0" y="0"/>
                    </a:moveTo>
                    <a:lnTo>
                      <a:pt x="9" y="3"/>
                    </a:lnTo>
                    <a:lnTo>
                      <a:pt x="17" y="5"/>
                    </a:lnTo>
                    <a:lnTo>
                      <a:pt x="24" y="7"/>
                    </a:lnTo>
                    <a:lnTo>
                      <a:pt x="28" y="13"/>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8" name="Freeform 568"/>
              <p:cNvSpPr>
                <a:spLocks/>
              </p:cNvSpPr>
              <p:nvPr/>
            </p:nvSpPr>
            <p:spPr bwMode="auto">
              <a:xfrm>
                <a:off x="1502" y="3609"/>
                <a:ext cx="34" cy="9"/>
              </a:xfrm>
              <a:custGeom>
                <a:avLst/>
                <a:gdLst>
                  <a:gd name="T0" fmla="*/ 0 w 26"/>
                  <a:gd name="T1" fmla="*/ 19 h 7"/>
                  <a:gd name="T2" fmla="*/ 17 w 26"/>
                  <a:gd name="T3" fmla="*/ 8 h 7"/>
                  <a:gd name="T4" fmla="*/ 38 w 26"/>
                  <a:gd name="T5" fmla="*/ 0 h 7"/>
                  <a:gd name="T6" fmla="*/ 76 w 26"/>
                  <a:gd name="T7" fmla="*/ 0 h 7"/>
                  <a:gd name="T8" fmla="*/ 0 60000 65536"/>
                  <a:gd name="T9" fmla="*/ 0 60000 65536"/>
                  <a:gd name="T10" fmla="*/ 0 60000 65536"/>
                  <a:gd name="T11" fmla="*/ 0 60000 65536"/>
                  <a:gd name="T12" fmla="*/ 0 w 26"/>
                  <a:gd name="T13" fmla="*/ 0 h 7"/>
                  <a:gd name="T14" fmla="*/ 26 w 26"/>
                  <a:gd name="T15" fmla="*/ 7 h 7"/>
                </a:gdLst>
                <a:ahLst/>
                <a:cxnLst>
                  <a:cxn ang="T8">
                    <a:pos x="T0" y="T1"/>
                  </a:cxn>
                  <a:cxn ang="T9">
                    <a:pos x="T2" y="T3"/>
                  </a:cxn>
                  <a:cxn ang="T10">
                    <a:pos x="T4" y="T5"/>
                  </a:cxn>
                  <a:cxn ang="T11">
                    <a:pos x="T6" y="T7"/>
                  </a:cxn>
                </a:cxnLst>
                <a:rect l="T12" t="T13" r="T14" b="T15"/>
                <a:pathLst>
                  <a:path w="26" h="7">
                    <a:moveTo>
                      <a:pt x="0" y="7"/>
                    </a:moveTo>
                    <a:lnTo>
                      <a:pt x="6" y="3"/>
                    </a:lnTo>
                    <a:lnTo>
                      <a:pt x="13" y="0"/>
                    </a:lnTo>
                    <a:lnTo>
                      <a:pt x="26"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19" name="Freeform 569"/>
              <p:cNvSpPr>
                <a:spLocks/>
              </p:cNvSpPr>
              <p:nvPr/>
            </p:nvSpPr>
            <p:spPr bwMode="auto">
              <a:xfrm>
                <a:off x="1493" y="3618"/>
                <a:ext cx="9" cy="34"/>
              </a:xfrm>
              <a:custGeom>
                <a:avLst/>
                <a:gdLst>
                  <a:gd name="T0" fmla="*/ 0 w 7"/>
                  <a:gd name="T1" fmla="*/ 76 h 26"/>
                  <a:gd name="T2" fmla="*/ 0 w 7"/>
                  <a:gd name="T3" fmla="*/ 50 h 26"/>
                  <a:gd name="T4" fmla="*/ 0 w 7"/>
                  <a:gd name="T5" fmla="*/ 27 h 26"/>
                  <a:gd name="T6" fmla="*/ 13 w 7"/>
                  <a:gd name="T7" fmla="*/ 12 h 26"/>
                  <a:gd name="T8" fmla="*/ 19 w 7"/>
                  <a:gd name="T9" fmla="*/ 0 h 26"/>
                  <a:gd name="T10" fmla="*/ 0 60000 65536"/>
                  <a:gd name="T11" fmla="*/ 0 60000 65536"/>
                  <a:gd name="T12" fmla="*/ 0 60000 65536"/>
                  <a:gd name="T13" fmla="*/ 0 60000 65536"/>
                  <a:gd name="T14" fmla="*/ 0 60000 65536"/>
                  <a:gd name="T15" fmla="*/ 0 w 7"/>
                  <a:gd name="T16" fmla="*/ 0 h 26"/>
                  <a:gd name="T17" fmla="*/ 7 w 7"/>
                  <a:gd name="T18" fmla="*/ 26 h 26"/>
                </a:gdLst>
                <a:ahLst/>
                <a:cxnLst>
                  <a:cxn ang="T10">
                    <a:pos x="T0" y="T1"/>
                  </a:cxn>
                  <a:cxn ang="T11">
                    <a:pos x="T2" y="T3"/>
                  </a:cxn>
                  <a:cxn ang="T12">
                    <a:pos x="T4" y="T5"/>
                  </a:cxn>
                  <a:cxn ang="T13">
                    <a:pos x="T6" y="T7"/>
                  </a:cxn>
                  <a:cxn ang="T14">
                    <a:pos x="T8" y="T9"/>
                  </a:cxn>
                </a:cxnLst>
                <a:rect l="T15" t="T16" r="T17" b="T18"/>
                <a:pathLst>
                  <a:path w="7" h="26">
                    <a:moveTo>
                      <a:pt x="0" y="26"/>
                    </a:moveTo>
                    <a:lnTo>
                      <a:pt x="0" y="17"/>
                    </a:lnTo>
                    <a:lnTo>
                      <a:pt x="0" y="9"/>
                    </a:lnTo>
                    <a:lnTo>
                      <a:pt x="5" y="4"/>
                    </a:lnTo>
                    <a:lnTo>
                      <a:pt x="7"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0" name="Freeform 570"/>
              <p:cNvSpPr>
                <a:spLocks/>
              </p:cNvSpPr>
              <p:nvPr/>
            </p:nvSpPr>
            <p:spPr bwMode="auto">
              <a:xfrm>
                <a:off x="1493" y="3652"/>
                <a:ext cx="14" cy="38"/>
              </a:xfrm>
              <a:custGeom>
                <a:avLst/>
                <a:gdLst>
                  <a:gd name="T0" fmla="*/ 29 w 11"/>
                  <a:gd name="T1" fmla="*/ 77 h 30"/>
                  <a:gd name="T2" fmla="*/ 13 w 11"/>
                  <a:gd name="T3" fmla="*/ 56 h 30"/>
                  <a:gd name="T4" fmla="*/ 6 w 11"/>
                  <a:gd name="T5" fmla="*/ 32 h 30"/>
                  <a:gd name="T6" fmla="*/ 0 w 11"/>
                  <a:gd name="T7" fmla="*/ 0 h 30"/>
                  <a:gd name="T8" fmla="*/ 0 60000 65536"/>
                  <a:gd name="T9" fmla="*/ 0 60000 65536"/>
                  <a:gd name="T10" fmla="*/ 0 60000 65536"/>
                  <a:gd name="T11" fmla="*/ 0 60000 65536"/>
                  <a:gd name="T12" fmla="*/ 0 w 11"/>
                  <a:gd name="T13" fmla="*/ 0 h 30"/>
                  <a:gd name="T14" fmla="*/ 11 w 11"/>
                  <a:gd name="T15" fmla="*/ 30 h 30"/>
                </a:gdLst>
                <a:ahLst/>
                <a:cxnLst>
                  <a:cxn ang="T8">
                    <a:pos x="T0" y="T1"/>
                  </a:cxn>
                  <a:cxn ang="T9">
                    <a:pos x="T2" y="T3"/>
                  </a:cxn>
                  <a:cxn ang="T10">
                    <a:pos x="T4" y="T5"/>
                  </a:cxn>
                  <a:cxn ang="T11">
                    <a:pos x="T6" y="T7"/>
                  </a:cxn>
                </a:cxnLst>
                <a:rect l="T12" t="T13" r="T14" b="T15"/>
                <a:pathLst>
                  <a:path w="11" h="30">
                    <a:moveTo>
                      <a:pt x="11" y="30"/>
                    </a:moveTo>
                    <a:lnTo>
                      <a:pt x="5" y="22"/>
                    </a:lnTo>
                    <a:lnTo>
                      <a:pt x="2" y="13"/>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1" name="Freeform 571"/>
              <p:cNvSpPr>
                <a:spLocks/>
              </p:cNvSpPr>
              <p:nvPr/>
            </p:nvSpPr>
            <p:spPr bwMode="auto">
              <a:xfrm>
                <a:off x="1507" y="3690"/>
                <a:ext cx="37" cy="9"/>
              </a:xfrm>
              <a:custGeom>
                <a:avLst/>
                <a:gdLst>
                  <a:gd name="T0" fmla="*/ 86 w 28"/>
                  <a:gd name="T1" fmla="*/ 13 h 7"/>
                  <a:gd name="T2" fmla="*/ 59 w 28"/>
                  <a:gd name="T3" fmla="*/ 19 h 7"/>
                  <a:gd name="T4" fmla="*/ 34 w 28"/>
                  <a:gd name="T5" fmla="*/ 13 h 7"/>
                  <a:gd name="T6" fmla="*/ 0 w 28"/>
                  <a:gd name="T7" fmla="*/ 0 h 7"/>
                  <a:gd name="T8" fmla="*/ 0 60000 65536"/>
                  <a:gd name="T9" fmla="*/ 0 60000 65536"/>
                  <a:gd name="T10" fmla="*/ 0 60000 65536"/>
                  <a:gd name="T11" fmla="*/ 0 60000 65536"/>
                  <a:gd name="T12" fmla="*/ 0 w 28"/>
                  <a:gd name="T13" fmla="*/ 0 h 7"/>
                  <a:gd name="T14" fmla="*/ 28 w 28"/>
                  <a:gd name="T15" fmla="*/ 7 h 7"/>
                </a:gdLst>
                <a:ahLst/>
                <a:cxnLst>
                  <a:cxn ang="T8">
                    <a:pos x="T0" y="T1"/>
                  </a:cxn>
                  <a:cxn ang="T9">
                    <a:pos x="T2" y="T3"/>
                  </a:cxn>
                  <a:cxn ang="T10">
                    <a:pos x="T4" y="T5"/>
                  </a:cxn>
                  <a:cxn ang="T11">
                    <a:pos x="T6" y="T7"/>
                  </a:cxn>
                </a:cxnLst>
                <a:rect l="T12" t="T13" r="T14" b="T15"/>
                <a:pathLst>
                  <a:path w="28" h="7">
                    <a:moveTo>
                      <a:pt x="28" y="5"/>
                    </a:moveTo>
                    <a:lnTo>
                      <a:pt x="20" y="7"/>
                    </a:lnTo>
                    <a:lnTo>
                      <a:pt x="11" y="5"/>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2" name="Freeform 572"/>
              <p:cNvSpPr>
                <a:spLocks/>
              </p:cNvSpPr>
              <p:nvPr/>
            </p:nvSpPr>
            <p:spPr bwMode="auto">
              <a:xfrm>
                <a:off x="1544" y="3680"/>
                <a:ext cx="16" cy="17"/>
              </a:xfrm>
              <a:custGeom>
                <a:avLst/>
                <a:gdLst>
                  <a:gd name="T0" fmla="*/ 31 w 13"/>
                  <a:gd name="T1" fmla="*/ 0 h 13"/>
                  <a:gd name="T2" fmla="*/ 17 w 13"/>
                  <a:gd name="T3" fmla="*/ 22 h 13"/>
                  <a:gd name="T4" fmla="*/ 0 w 13"/>
                  <a:gd name="T5" fmla="*/ 38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13" y="0"/>
                    </a:moveTo>
                    <a:lnTo>
                      <a:pt x="7" y="8"/>
                    </a:lnTo>
                    <a:lnTo>
                      <a:pt x="0" y="13"/>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3" name="Freeform 573"/>
              <p:cNvSpPr>
                <a:spLocks/>
              </p:cNvSpPr>
              <p:nvPr/>
            </p:nvSpPr>
            <p:spPr bwMode="auto">
              <a:xfrm>
                <a:off x="1849" y="3573"/>
                <a:ext cx="41" cy="31"/>
              </a:xfrm>
              <a:custGeom>
                <a:avLst/>
                <a:gdLst>
                  <a:gd name="T0" fmla="*/ 87 w 32"/>
                  <a:gd name="T1" fmla="*/ 0 h 24"/>
                  <a:gd name="T2" fmla="*/ 65 w 32"/>
                  <a:gd name="T3" fmla="*/ 21 h 24"/>
                  <a:gd name="T4" fmla="*/ 36 w 32"/>
                  <a:gd name="T5" fmla="*/ 30 h 24"/>
                  <a:gd name="T6" fmla="*/ 10 w 32"/>
                  <a:gd name="T7" fmla="*/ 47 h 24"/>
                  <a:gd name="T8" fmla="*/ 6 w 32"/>
                  <a:gd name="T9" fmla="*/ 57 h 24"/>
                  <a:gd name="T10" fmla="*/ 0 w 32"/>
                  <a:gd name="T11" fmla="*/ 67 h 24"/>
                  <a:gd name="T12" fmla="*/ 0 60000 65536"/>
                  <a:gd name="T13" fmla="*/ 0 60000 65536"/>
                  <a:gd name="T14" fmla="*/ 0 60000 65536"/>
                  <a:gd name="T15" fmla="*/ 0 60000 65536"/>
                  <a:gd name="T16" fmla="*/ 0 60000 65536"/>
                  <a:gd name="T17" fmla="*/ 0 60000 65536"/>
                  <a:gd name="T18" fmla="*/ 0 w 32"/>
                  <a:gd name="T19" fmla="*/ 0 h 24"/>
                  <a:gd name="T20" fmla="*/ 32 w 32"/>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32" h="24">
                    <a:moveTo>
                      <a:pt x="32" y="0"/>
                    </a:moveTo>
                    <a:lnTo>
                      <a:pt x="24" y="7"/>
                    </a:lnTo>
                    <a:lnTo>
                      <a:pt x="13" y="11"/>
                    </a:lnTo>
                    <a:lnTo>
                      <a:pt x="4" y="17"/>
                    </a:lnTo>
                    <a:lnTo>
                      <a:pt x="2" y="20"/>
                    </a:lnTo>
                    <a:lnTo>
                      <a:pt x="0" y="24"/>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4" name="Freeform 574"/>
              <p:cNvSpPr>
                <a:spLocks/>
              </p:cNvSpPr>
              <p:nvPr/>
            </p:nvSpPr>
            <p:spPr bwMode="auto">
              <a:xfrm>
                <a:off x="1890" y="3509"/>
                <a:ext cx="40" cy="64"/>
              </a:xfrm>
              <a:custGeom>
                <a:avLst/>
                <a:gdLst>
                  <a:gd name="T0" fmla="*/ 86 w 31"/>
                  <a:gd name="T1" fmla="*/ 0 h 50"/>
                  <a:gd name="T2" fmla="*/ 59 w 31"/>
                  <a:gd name="T3" fmla="*/ 36 h 50"/>
                  <a:gd name="T4" fmla="*/ 36 w 31"/>
                  <a:gd name="T5" fmla="*/ 76 h 50"/>
                  <a:gd name="T6" fmla="*/ 0 w 31"/>
                  <a:gd name="T7" fmla="*/ 134 h 50"/>
                  <a:gd name="T8" fmla="*/ 0 60000 65536"/>
                  <a:gd name="T9" fmla="*/ 0 60000 65536"/>
                  <a:gd name="T10" fmla="*/ 0 60000 65536"/>
                  <a:gd name="T11" fmla="*/ 0 60000 65536"/>
                  <a:gd name="T12" fmla="*/ 0 w 31"/>
                  <a:gd name="T13" fmla="*/ 0 h 50"/>
                  <a:gd name="T14" fmla="*/ 31 w 31"/>
                  <a:gd name="T15" fmla="*/ 50 h 50"/>
                </a:gdLst>
                <a:ahLst/>
                <a:cxnLst>
                  <a:cxn ang="T8">
                    <a:pos x="T0" y="T1"/>
                  </a:cxn>
                  <a:cxn ang="T9">
                    <a:pos x="T2" y="T3"/>
                  </a:cxn>
                  <a:cxn ang="T10">
                    <a:pos x="T4" y="T5"/>
                  </a:cxn>
                  <a:cxn ang="T11">
                    <a:pos x="T6" y="T7"/>
                  </a:cxn>
                </a:cxnLst>
                <a:rect l="T12" t="T13" r="T14" b="T15"/>
                <a:pathLst>
                  <a:path w="31" h="50">
                    <a:moveTo>
                      <a:pt x="31" y="0"/>
                    </a:moveTo>
                    <a:lnTo>
                      <a:pt x="22" y="13"/>
                    </a:lnTo>
                    <a:lnTo>
                      <a:pt x="13" y="28"/>
                    </a:lnTo>
                    <a:lnTo>
                      <a:pt x="0" y="5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5" name="Freeform 575"/>
              <p:cNvSpPr>
                <a:spLocks/>
              </p:cNvSpPr>
              <p:nvPr/>
            </p:nvSpPr>
            <p:spPr bwMode="auto">
              <a:xfrm>
                <a:off x="1835" y="3643"/>
                <a:ext cx="2" cy="42"/>
              </a:xfrm>
              <a:custGeom>
                <a:avLst/>
                <a:gdLst>
                  <a:gd name="T0" fmla="*/ 2 w 2"/>
                  <a:gd name="T1" fmla="*/ 0 h 33"/>
                  <a:gd name="T2" fmla="*/ 0 w 2"/>
                  <a:gd name="T3" fmla="*/ 47 h 33"/>
                  <a:gd name="T4" fmla="*/ 0 w 2"/>
                  <a:gd name="T5" fmla="*/ 85 h 33"/>
                  <a:gd name="T6" fmla="*/ 0 60000 65536"/>
                  <a:gd name="T7" fmla="*/ 0 60000 65536"/>
                  <a:gd name="T8" fmla="*/ 0 60000 65536"/>
                  <a:gd name="T9" fmla="*/ 0 w 2"/>
                  <a:gd name="T10" fmla="*/ 0 h 33"/>
                  <a:gd name="T11" fmla="*/ 2 w 2"/>
                  <a:gd name="T12" fmla="*/ 33 h 33"/>
                </a:gdLst>
                <a:ahLst/>
                <a:cxnLst>
                  <a:cxn ang="T6">
                    <a:pos x="T0" y="T1"/>
                  </a:cxn>
                  <a:cxn ang="T7">
                    <a:pos x="T2" y="T3"/>
                  </a:cxn>
                  <a:cxn ang="T8">
                    <a:pos x="T4" y="T5"/>
                  </a:cxn>
                </a:cxnLst>
                <a:rect l="T9" t="T10" r="T11" b="T12"/>
                <a:pathLst>
                  <a:path w="2" h="33">
                    <a:moveTo>
                      <a:pt x="2" y="0"/>
                    </a:moveTo>
                    <a:lnTo>
                      <a:pt x="0" y="18"/>
                    </a:lnTo>
                    <a:lnTo>
                      <a:pt x="0" y="33"/>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6" name="Freeform 576"/>
              <p:cNvSpPr>
                <a:spLocks/>
              </p:cNvSpPr>
              <p:nvPr/>
            </p:nvSpPr>
            <p:spPr bwMode="auto">
              <a:xfrm>
                <a:off x="1837" y="3604"/>
                <a:ext cx="12" cy="39"/>
              </a:xfrm>
              <a:custGeom>
                <a:avLst/>
                <a:gdLst>
                  <a:gd name="T0" fmla="*/ 28 w 9"/>
                  <a:gd name="T1" fmla="*/ 0 h 30"/>
                  <a:gd name="T2" fmla="*/ 7 w 9"/>
                  <a:gd name="T3" fmla="*/ 49 h 30"/>
                  <a:gd name="T4" fmla="*/ 0 w 9"/>
                  <a:gd name="T5" fmla="*/ 86 h 30"/>
                  <a:gd name="T6" fmla="*/ 0 60000 65536"/>
                  <a:gd name="T7" fmla="*/ 0 60000 65536"/>
                  <a:gd name="T8" fmla="*/ 0 60000 65536"/>
                  <a:gd name="T9" fmla="*/ 0 w 9"/>
                  <a:gd name="T10" fmla="*/ 0 h 30"/>
                  <a:gd name="T11" fmla="*/ 9 w 9"/>
                  <a:gd name="T12" fmla="*/ 30 h 30"/>
                </a:gdLst>
                <a:ahLst/>
                <a:cxnLst>
                  <a:cxn ang="T6">
                    <a:pos x="T0" y="T1"/>
                  </a:cxn>
                  <a:cxn ang="T7">
                    <a:pos x="T2" y="T3"/>
                  </a:cxn>
                  <a:cxn ang="T8">
                    <a:pos x="T4" y="T5"/>
                  </a:cxn>
                </a:cxnLst>
                <a:rect l="T9" t="T10" r="T11" b="T12"/>
                <a:pathLst>
                  <a:path w="9" h="30">
                    <a:moveTo>
                      <a:pt x="9" y="0"/>
                    </a:moveTo>
                    <a:lnTo>
                      <a:pt x="2" y="17"/>
                    </a:lnTo>
                    <a:lnTo>
                      <a:pt x="0" y="3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7" name="Freeform 577"/>
              <p:cNvSpPr>
                <a:spLocks/>
              </p:cNvSpPr>
              <p:nvPr/>
            </p:nvSpPr>
            <p:spPr bwMode="auto">
              <a:xfrm>
                <a:off x="1667" y="3604"/>
                <a:ext cx="14" cy="50"/>
              </a:xfrm>
              <a:custGeom>
                <a:avLst/>
                <a:gdLst>
                  <a:gd name="T0" fmla="*/ 29 w 11"/>
                  <a:gd name="T1" fmla="*/ 0 h 39"/>
                  <a:gd name="T2" fmla="*/ 17 w 11"/>
                  <a:gd name="T3" fmla="*/ 59 h 39"/>
                  <a:gd name="T4" fmla="*/ 0 w 11"/>
                  <a:gd name="T5" fmla="*/ 105 h 39"/>
                  <a:gd name="T6" fmla="*/ 0 60000 65536"/>
                  <a:gd name="T7" fmla="*/ 0 60000 65536"/>
                  <a:gd name="T8" fmla="*/ 0 60000 65536"/>
                  <a:gd name="T9" fmla="*/ 0 w 11"/>
                  <a:gd name="T10" fmla="*/ 0 h 39"/>
                  <a:gd name="T11" fmla="*/ 11 w 11"/>
                  <a:gd name="T12" fmla="*/ 39 h 39"/>
                </a:gdLst>
                <a:ahLst/>
                <a:cxnLst>
                  <a:cxn ang="T6">
                    <a:pos x="T0" y="T1"/>
                  </a:cxn>
                  <a:cxn ang="T7">
                    <a:pos x="T2" y="T3"/>
                  </a:cxn>
                  <a:cxn ang="T8">
                    <a:pos x="T4" y="T5"/>
                  </a:cxn>
                </a:cxnLst>
                <a:rect l="T9" t="T10" r="T11" b="T12"/>
                <a:pathLst>
                  <a:path w="11" h="39">
                    <a:moveTo>
                      <a:pt x="11" y="0"/>
                    </a:moveTo>
                    <a:lnTo>
                      <a:pt x="6" y="22"/>
                    </a:lnTo>
                    <a:lnTo>
                      <a:pt x="0" y="39"/>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8" name="Freeform 578"/>
              <p:cNvSpPr>
                <a:spLocks/>
              </p:cNvSpPr>
              <p:nvPr/>
            </p:nvSpPr>
            <p:spPr bwMode="auto">
              <a:xfrm>
                <a:off x="1681" y="3576"/>
                <a:ext cx="3" cy="28"/>
              </a:xfrm>
              <a:custGeom>
                <a:avLst/>
                <a:gdLst>
                  <a:gd name="T0" fmla="*/ 9 w 2"/>
                  <a:gd name="T1" fmla="*/ 0 h 22"/>
                  <a:gd name="T2" fmla="*/ 0 w 2"/>
                  <a:gd name="T3" fmla="*/ 29 h 22"/>
                  <a:gd name="T4" fmla="*/ 0 w 2"/>
                  <a:gd name="T5" fmla="*/ 59 h 22"/>
                  <a:gd name="T6" fmla="*/ 0 60000 65536"/>
                  <a:gd name="T7" fmla="*/ 0 60000 65536"/>
                  <a:gd name="T8" fmla="*/ 0 60000 65536"/>
                  <a:gd name="T9" fmla="*/ 0 w 2"/>
                  <a:gd name="T10" fmla="*/ 0 h 22"/>
                  <a:gd name="T11" fmla="*/ 2 w 2"/>
                  <a:gd name="T12" fmla="*/ 22 h 22"/>
                </a:gdLst>
                <a:ahLst/>
                <a:cxnLst>
                  <a:cxn ang="T6">
                    <a:pos x="T0" y="T1"/>
                  </a:cxn>
                  <a:cxn ang="T7">
                    <a:pos x="T2" y="T3"/>
                  </a:cxn>
                  <a:cxn ang="T8">
                    <a:pos x="T4" y="T5"/>
                  </a:cxn>
                </a:cxnLst>
                <a:rect l="T9" t="T10" r="T11" b="T12"/>
                <a:pathLst>
                  <a:path w="2" h="22">
                    <a:moveTo>
                      <a:pt x="2" y="0"/>
                    </a:moveTo>
                    <a:lnTo>
                      <a:pt x="0" y="11"/>
                    </a:lnTo>
                    <a:lnTo>
                      <a:pt x="0" y="22"/>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29" name="Freeform 579"/>
              <p:cNvSpPr>
                <a:spLocks/>
              </p:cNvSpPr>
              <p:nvPr/>
            </p:nvSpPr>
            <p:spPr bwMode="auto">
              <a:xfrm>
                <a:off x="1899" y="3503"/>
                <a:ext cx="34" cy="2"/>
              </a:xfrm>
              <a:custGeom>
                <a:avLst/>
                <a:gdLst>
                  <a:gd name="T0" fmla="*/ 0 w 26"/>
                  <a:gd name="T1" fmla="*/ 0 h 2"/>
                  <a:gd name="T2" fmla="*/ 44 w 26"/>
                  <a:gd name="T3" fmla="*/ 0 h 2"/>
                  <a:gd name="T4" fmla="*/ 76 w 26"/>
                  <a:gd name="T5" fmla="*/ 0 h 2"/>
                  <a:gd name="T6" fmla="*/ 0 60000 65536"/>
                  <a:gd name="T7" fmla="*/ 0 60000 65536"/>
                  <a:gd name="T8" fmla="*/ 0 60000 65536"/>
                  <a:gd name="T9" fmla="*/ 0 w 26"/>
                  <a:gd name="T10" fmla="*/ 0 h 2"/>
                  <a:gd name="T11" fmla="*/ 26 w 26"/>
                  <a:gd name="T12" fmla="*/ 2 h 2"/>
                </a:gdLst>
                <a:ahLst/>
                <a:cxnLst>
                  <a:cxn ang="T6">
                    <a:pos x="T0" y="T1"/>
                  </a:cxn>
                  <a:cxn ang="T7">
                    <a:pos x="T2" y="T3"/>
                  </a:cxn>
                  <a:cxn ang="T8">
                    <a:pos x="T4" y="T5"/>
                  </a:cxn>
                </a:cxnLst>
                <a:rect l="T9" t="T10" r="T11" b="T12"/>
                <a:pathLst>
                  <a:path w="26" h="2">
                    <a:moveTo>
                      <a:pt x="0" y="0"/>
                    </a:moveTo>
                    <a:lnTo>
                      <a:pt x="15" y="0"/>
                    </a:lnTo>
                    <a:lnTo>
                      <a:pt x="26"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0" name="Freeform 580"/>
              <p:cNvSpPr>
                <a:spLocks/>
              </p:cNvSpPr>
              <p:nvPr/>
            </p:nvSpPr>
            <p:spPr bwMode="auto">
              <a:xfrm>
                <a:off x="1846" y="3494"/>
                <a:ext cx="53" cy="9"/>
              </a:xfrm>
              <a:custGeom>
                <a:avLst/>
                <a:gdLst>
                  <a:gd name="T0" fmla="*/ 0 w 41"/>
                  <a:gd name="T1" fmla="*/ 0 h 7"/>
                  <a:gd name="T2" fmla="*/ 67 w 41"/>
                  <a:gd name="T3" fmla="*/ 13 h 7"/>
                  <a:gd name="T4" fmla="*/ 115 w 41"/>
                  <a:gd name="T5" fmla="*/ 19 h 7"/>
                  <a:gd name="T6" fmla="*/ 0 60000 65536"/>
                  <a:gd name="T7" fmla="*/ 0 60000 65536"/>
                  <a:gd name="T8" fmla="*/ 0 60000 65536"/>
                  <a:gd name="T9" fmla="*/ 0 w 41"/>
                  <a:gd name="T10" fmla="*/ 0 h 7"/>
                  <a:gd name="T11" fmla="*/ 41 w 41"/>
                  <a:gd name="T12" fmla="*/ 7 h 7"/>
                </a:gdLst>
                <a:ahLst/>
                <a:cxnLst>
                  <a:cxn ang="T6">
                    <a:pos x="T0" y="T1"/>
                  </a:cxn>
                  <a:cxn ang="T7">
                    <a:pos x="T2" y="T3"/>
                  </a:cxn>
                  <a:cxn ang="T8">
                    <a:pos x="T4" y="T5"/>
                  </a:cxn>
                </a:cxnLst>
                <a:rect l="T9" t="T10" r="T11" b="T12"/>
                <a:pathLst>
                  <a:path w="41" h="7">
                    <a:moveTo>
                      <a:pt x="0" y="0"/>
                    </a:moveTo>
                    <a:lnTo>
                      <a:pt x="24" y="5"/>
                    </a:lnTo>
                    <a:lnTo>
                      <a:pt x="41" y="7"/>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1" name="Freeform 581"/>
              <p:cNvSpPr>
                <a:spLocks/>
              </p:cNvSpPr>
              <p:nvPr/>
            </p:nvSpPr>
            <p:spPr bwMode="auto">
              <a:xfrm>
                <a:off x="1813" y="3484"/>
                <a:ext cx="33" cy="10"/>
              </a:xfrm>
              <a:custGeom>
                <a:avLst/>
                <a:gdLst>
                  <a:gd name="T0" fmla="*/ 0 w 26"/>
                  <a:gd name="T1" fmla="*/ 0 h 8"/>
                  <a:gd name="T2" fmla="*/ 38 w 26"/>
                  <a:gd name="T3" fmla="*/ 9 h 8"/>
                  <a:gd name="T4" fmla="*/ 67 w 26"/>
                  <a:gd name="T5" fmla="*/ 19 h 8"/>
                  <a:gd name="T6" fmla="*/ 0 60000 65536"/>
                  <a:gd name="T7" fmla="*/ 0 60000 65536"/>
                  <a:gd name="T8" fmla="*/ 0 60000 65536"/>
                  <a:gd name="T9" fmla="*/ 0 w 26"/>
                  <a:gd name="T10" fmla="*/ 0 h 8"/>
                  <a:gd name="T11" fmla="*/ 26 w 26"/>
                  <a:gd name="T12" fmla="*/ 8 h 8"/>
                </a:gdLst>
                <a:ahLst/>
                <a:cxnLst>
                  <a:cxn ang="T6">
                    <a:pos x="T0" y="T1"/>
                  </a:cxn>
                  <a:cxn ang="T7">
                    <a:pos x="T2" y="T3"/>
                  </a:cxn>
                  <a:cxn ang="T8">
                    <a:pos x="T4" y="T5"/>
                  </a:cxn>
                </a:cxnLst>
                <a:rect l="T9" t="T10" r="T11" b="T12"/>
                <a:pathLst>
                  <a:path w="26" h="8">
                    <a:moveTo>
                      <a:pt x="0" y="0"/>
                    </a:moveTo>
                    <a:lnTo>
                      <a:pt x="15" y="4"/>
                    </a:lnTo>
                    <a:lnTo>
                      <a:pt x="26" y="8"/>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2" name="Freeform 582"/>
              <p:cNvSpPr>
                <a:spLocks/>
              </p:cNvSpPr>
              <p:nvPr/>
            </p:nvSpPr>
            <p:spPr bwMode="auto">
              <a:xfrm>
                <a:off x="1804" y="3683"/>
                <a:ext cx="31" cy="2"/>
              </a:xfrm>
              <a:custGeom>
                <a:avLst/>
                <a:gdLst>
                  <a:gd name="T0" fmla="*/ 0 w 24"/>
                  <a:gd name="T1" fmla="*/ 0 h 2"/>
                  <a:gd name="T2" fmla="*/ 36 w 24"/>
                  <a:gd name="T3" fmla="*/ 2 h 2"/>
                  <a:gd name="T4" fmla="*/ 67 w 24"/>
                  <a:gd name="T5" fmla="*/ 2 h 2"/>
                  <a:gd name="T6" fmla="*/ 0 60000 65536"/>
                  <a:gd name="T7" fmla="*/ 0 60000 65536"/>
                  <a:gd name="T8" fmla="*/ 0 60000 65536"/>
                  <a:gd name="T9" fmla="*/ 0 w 24"/>
                  <a:gd name="T10" fmla="*/ 0 h 2"/>
                  <a:gd name="T11" fmla="*/ 24 w 24"/>
                  <a:gd name="T12" fmla="*/ 2 h 2"/>
                </a:gdLst>
                <a:ahLst/>
                <a:cxnLst>
                  <a:cxn ang="T6">
                    <a:pos x="T0" y="T1"/>
                  </a:cxn>
                  <a:cxn ang="T7">
                    <a:pos x="T2" y="T3"/>
                  </a:cxn>
                  <a:cxn ang="T8">
                    <a:pos x="T4" y="T5"/>
                  </a:cxn>
                </a:cxnLst>
                <a:rect l="T9" t="T10" r="T11" b="T12"/>
                <a:pathLst>
                  <a:path w="24" h="2">
                    <a:moveTo>
                      <a:pt x="0" y="0"/>
                    </a:moveTo>
                    <a:lnTo>
                      <a:pt x="13" y="2"/>
                    </a:lnTo>
                    <a:lnTo>
                      <a:pt x="24" y="2"/>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3" name="Freeform 583"/>
              <p:cNvSpPr>
                <a:spLocks/>
              </p:cNvSpPr>
              <p:nvPr/>
            </p:nvSpPr>
            <p:spPr bwMode="auto">
              <a:xfrm>
                <a:off x="1723" y="3668"/>
                <a:ext cx="81" cy="15"/>
              </a:xfrm>
              <a:custGeom>
                <a:avLst/>
                <a:gdLst>
                  <a:gd name="T0" fmla="*/ 0 w 63"/>
                  <a:gd name="T1" fmla="*/ 0 h 11"/>
                  <a:gd name="T2" fmla="*/ 96 w 63"/>
                  <a:gd name="T3" fmla="*/ 20 h 11"/>
                  <a:gd name="T4" fmla="*/ 172 w 63"/>
                  <a:gd name="T5" fmla="*/ 37 h 11"/>
                  <a:gd name="T6" fmla="*/ 0 60000 65536"/>
                  <a:gd name="T7" fmla="*/ 0 60000 65536"/>
                  <a:gd name="T8" fmla="*/ 0 60000 65536"/>
                  <a:gd name="T9" fmla="*/ 0 w 63"/>
                  <a:gd name="T10" fmla="*/ 0 h 11"/>
                  <a:gd name="T11" fmla="*/ 63 w 63"/>
                  <a:gd name="T12" fmla="*/ 11 h 11"/>
                </a:gdLst>
                <a:ahLst/>
                <a:cxnLst>
                  <a:cxn ang="T6">
                    <a:pos x="T0" y="T1"/>
                  </a:cxn>
                  <a:cxn ang="T7">
                    <a:pos x="T2" y="T3"/>
                  </a:cxn>
                  <a:cxn ang="T8">
                    <a:pos x="T4" y="T5"/>
                  </a:cxn>
                </a:cxnLst>
                <a:rect l="T9" t="T10" r="T11" b="T12"/>
                <a:pathLst>
                  <a:path w="63" h="11">
                    <a:moveTo>
                      <a:pt x="0" y="0"/>
                    </a:moveTo>
                    <a:lnTo>
                      <a:pt x="35" y="6"/>
                    </a:lnTo>
                    <a:lnTo>
                      <a:pt x="63" y="11"/>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4" name="Freeform 584"/>
              <p:cNvSpPr>
                <a:spLocks/>
              </p:cNvSpPr>
              <p:nvPr/>
            </p:nvSpPr>
            <p:spPr bwMode="auto">
              <a:xfrm>
                <a:off x="1667" y="3654"/>
                <a:ext cx="56" cy="14"/>
              </a:xfrm>
              <a:custGeom>
                <a:avLst/>
                <a:gdLst>
                  <a:gd name="T0" fmla="*/ 0 w 43"/>
                  <a:gd name="T1" fmla="*/ 0 h 11"/>
                  <a:gd name="T2" fmla="*/ 74 w 43"/>
                  <a:gd name="T3" fmla="*/ 18 h 11"/>
                  <a:gd name="T4" fmla="*/ 124 w 43"/>
                  <a:gd name="T5" fmla="*/ 29 h 11"/>
                  <a:gd name="T6" fmla="*/ 0 60000 65536"/>
                  <a:gd name="T7" fmla="*/ 0 60000 65536"/>
                  <a:gd name="T8" fmla="*/ 0 60000 65536"/>
                  <a:gd name="T9" fmla="*/ 0 w 43"/>
                  <a:gd name="T10" fmla="*/ 0 h 11"/>
                  <a:gd name="T11" fmla="*/ 43 w 43"/>
                  <a:gd name="T12" fmla="*/ 11 h 11"/>
                </a:gdLst>
                <a:ahLst/>
                <a:cxnLst>
                  <a:cxn ang="T6">
                    <a:pos x="T0" y="T1"/>
                  </a:cxn>
                  <a:cxn ang="T7">
                    <a:pos x="T2" y="T3"/>
                  </a:cxn>
                  <a:cxn ang="T8">
                    <a:pos x="T4" y="T5"/>
                  </a:cxn>
                </a:cxnLst>
                <a:rect l="T9" t="T10" r="T11" b="T12"/>
                <a:pathLst>
                  <a:path w="43" h="11">
                    <a:moveTo>
                      <a:pt x="0" y="0"/>
                    </a:moveTo>
                    <a:lnTo>
                      <a:pt x="26" y="7"/>
                    </a:lnTo>
                    <a:lnTo>
                      <a:pt x="43" y="11"/>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5" name="Freeform 585"/>
              <p:cNvSpPr>
                <a:spLocks/>
              </p:cNvSpPr>
              <p:nvPr/>
            </p:nvSpPr>
            <p:spPr bwMode="auto">
              <a:xfrm>
                <a:off x="1667" y="3592"/>
                <a:ext cx="67" cy="62"/>
              </a:xfrm>
              <a:custGeom>
                <a:avLst/>
                <a:gdLst>
                  <a:gd name="T0" fmla="*/ 143 w 52"/>
                  <a:gd name="T1" fmla="*/ 0 h 48"/>
                  <a:gd name="T2" fmla="*/ 67 w 52"/>
                  <a:gd name="T3" fmla="*/ 80 h 48"/>
                  <a:gd name="T4" fmla="*/ 0 w 52"/>
                  <a:gd name="T5" fmla="*/ 133 h 48"/>
                  <a:gd name="T6" fmla="*/ 0 60000 65536"/>
                  <a:gd name="T7" fmla="*/ 0 60000 65536"/>
                  <a:gd name="T8" fmla="*/ 0 60000 65536"/>
                  <a:gd name="T9" fmla="*/ 0 w 52"/>
                  <a:gd name="T10" fmla="*/ 0 h 48"/>
                  <a:gd name="T11" fmla="*/ 52 w 52"/>
                  <a:gd name="T12" fmla="*/ 48 h 48"/>
                </a:gdLst>
                <a:ahLst/>
                <a:cxnLst>
                  <a:cxn ang="T6">
                    <a:pos x="T0" y="T1"/>
                  </a:cxn>
                  <a:cxn ang="T7">
                    <a:pos x="T2" y="T3"/>
                  </a:cxn>
                  <a:cxn ang="T8">
                    <a:pos x="T4" y="T5"/>
                  </a:cxn>
                </a:cxnLst>
                <a:rect l="T9" t="T10" r="T11" b="T12"/>
                <a:pathLst>
                  <a:path w="52" h="48">
                    <a:moveTo>
                      <a:pt x="52" y="0"/>
                    </a:moveTo>
                    <a:lnTo>
                      <a:pt x="24" y="29"/>
                    </a:lnTo>
                    <a:lnTo>
                      <a:pt x="0" y="48"/>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6" name="Freeform 586"/>
              <p:cNvSpPr>
                <a:spLocks/>
              </p:cNvSpPr>
              <p:nvPr/>
            </p:nvSpPr>
            <p:spPr bwMode="auto">
              <a:xfrm>
                <a:off x="1734" y="3545"/>
                <a:ext cx="34" cy="47"/>
              </a:xfrm>
              <a:custGeom>
                <a:avLst/>
                <a:gdLst>
                  <a:gd name="T0" fmla="*/ 76 w 26"/>
                  <a:gd name="T1" fmla="*/ 0 h 37"/>
                  <a:gd name="T2" fmla="*/ 31 w 26"/>
                  <a:gd name="T3" fmla="*/ 58 h 37"/>
                  <a:gd name="T4" fmla="*/ 0 w 26"/>
                  <a:gd name="T5" fmla="*/ 97 h 37"/>
                  <a:gd name="T6" fmla="*/ 0 60000 65536"/>
                  <a:gd name="T7" fmla="*/ 0 60000 65536"/>
                  <a:gd name="T8" fmla="*/ 0 60000 65536"/>
                  <a:gd name="T9" fmla="*/ 0 w 26"/>
                  <a:gd name="T10" fmla="*/ 0 h 37"/>
                  <a:gd name="T11" fmla="*/ 26 w 26"/>
                  <a:gd name="T12" fmla="*/ 37 h 37"/>
                </a:gdLst>
                <a:ahLst/>
                <a:cxnLst>
                  <a:cxn ang="T6">
                    <a:pos x="T0" y="T1"/>
                  </a:cxn>
                  <a:cxn ang="T7">
                    <a:pos x="T2" y="T3"/>
                  </a:cxn>
                  <a:cxn ang="T8">
                    <a:pos x="T4" y="T5"/>
                  </a:cxn>
                </a:cxnLst>
                <a:rect l="T9" t="T10" r="T11" b="T12"/>
                <a:pathLst>
                  <a:path w="26" h="37">
                    <a:moveTo>
                      <a:pt x="26" y="0"/>
                    </a:moveTo>
                    <a:lnTo>
                      <a:pt x="11" y="22"/>
                    </a:lnTo>
                    <a:lnTo>
                      <a:pt x="0" y="37"/>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7" name="Freeform 587"/>
              <p:cNvSpPr>
                <a:spLocks/>
              </p:cNvSpPr>
              <p:nvPr/>
            </p:nvSpPr>
            <p:spPr bwMode="auto">
              <a:xfrm>
                <a:off x="1768" y="3503"/>
                <a:ext cx="19" cy="42"/>
              </a:xfrm>
              <a:custGeom>
                <a:avLst/>
                <a:gdLst>
                  <a:gd name="T0" fmla="*/ 38 w 15"/>
                  <a:gd name="T1" fmla="*/ 0 h 32"/>
                  <a:gd name="T2" fmla="*/ 29 w 15"/>
                  <a:gd name="T3" fmla="*/ 28 h 32"/>
                  <a:gd name="T4" fmla="*/ 16 w 15"/>
                  <a:gd name="T5" fmla="*/ 50 h 32"/>
                  <a:gd name="T6" fmla="*/ 0 w 15"/>
                  <a:gd name="T7" fmla="*/ 95 h 32"/>
                  <a:gd name="T8" fmla="*/ 0 60000 65536"/>
                  <a:gd name="T9" fmla="*/ 0 60000 65536"/>
                  <a:gd name="T10" fmla="*/ 0 60000 65536"/>
                  <a:gd name="T11" fmla="*/ 0 60000 65536"/>
                  <a:gd name="T12" fmla="*/ 0 w 15"/>
                  <a:gd name="T13" fmla="*/ 0 h 32"/>
                  <a:gd name="T14" fmla="*/ 15 w 15"/>
                  <a:gd name="T15" fmla="*/ 32 h 32"/>
                </a:gdLst>
                <a:ahLst/>
                <a:cxnLst>
                  <a:cxn ang="T8">
                    <a:pos x="T0" y="T1"/>
                  </a:cxn>
                  <a:cxn ang="T9">
                    <a:pos x="T2" y="T3"/>
                  </a:cxn>
                  <a:cxn ang="T10">
                    <a:pos x="T4" y="T5"/>
                  </a:cxn>
                  <a:cxn ang="T11">
                    <a:pos x="T6" y="T7"/>
                  </a:cxn>
                </a:cxnLst>
                <a:rect l="T12" t="T13" r="T14" b="T15"/>
                <a:pathLst>
                  <a:path w="15" h="32">
                    <a:moveTo>
                      <a:pt x="15" y="0"/>
                    </a:moveTo>
                    <a:lnTo>
                      <a:pt x="11" y="9"/>
                    </a:lnTo>
                    <a:lnTo>
                      <a:pt x="6" y="17"/>
                    </a:lnTo>
                    <a:lnTo>
                      <a:pt x="0" y="32"/>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8" name="Freeform 588"/>
              <p:cNvSpPr>
                <a:spLocks/>
              </p:cNvSpPr>
              <p:nvPr/>
            </p:nvSpPr>
            <p:spPr bwMode="auto">
              <a:xfrm>
                <a:off x="1787" y="3484"/>
                <a:ext cx="26" cy="19"/>
              </a:xfrm>
              <a:custGeom>
                <a:avLst/>
                <a:gdLst>
                  <a:gd name="T0" fmla="*/ 57 w 20"/>
                  <a:gd name="T1" fmla="*/ 0 h 15"/>
                  <a:gd name="T2" fmla="*/ 27 w 20"/>
                  <a:gd name="T3" fmla="*/ 16 h 15"/>
                  <a:gd name="T4" fmla="*/ 0 w 20"/>
                  <a:gd name="T5" fmla="*/ 38 h 15"/>
                  <a:gd name="T6" fmla="*/ 0 60000 65536"/>
                  <a:gd name="T7" fmla="*/ 0 60000 65536"/>
                  <a:gd name="T8" fmla="*/ 0 60000 65536"/>
                  <a:gd name="T9" fmla="*/ 0 w 20"/>
                  <a:gd name="T10" fmla="*/ 0 h 15"/>
                  <a:gd name="T11" fmla="*/ 20 w 20"/>
                  <a:gd name="T12" fmla="*/ 15 h 15"/>
                </a:gdLst>
                <a:ahLst/>
                <a:cxnLst>
                  <a:cxn ang="T6">
                    <a:pos x="T0" y="T1"/>
                  </a:cxn>
                  <a:cxn ang="T7">
                    <a:pos x="T2" y="T3"/>
                  </a:cxn>
                  <a:cxn ang="T8">
                    <a:pos x="T4" y="T5"/>
                  </a:cxn>
                </a:cxnLst>
                <a:rect l="T9" t="T10" r="T11" b="T12"/>
                <a:pathLst>
                  <a:path w="20" h="15">
                    <a:moveTo>
                      <a:pt x="20" y="0"/>
                    </a:moveTo>
                    <a:lnTo>
                      <a:pt x="9" y="6"/>
                    </a:lnTo>
                    <a:lnTo>
                      <a:pt x="0" y="15"/>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39" name="Freeform 589"/>
              <p:cNvSpPr>
                <a:spLocks/>
              </p:cNvSpPr>
              <p:nvPr/>
            </p:nvSpPr>
            <p:spPr bwMode="auto">
              <a:xfrm>
                <a:off x="1813" y="3434"/>
                <a:ext cx="14" cy="50"/>
              </a:xfrm>
              <a:custGeom>
                <a:avLst/>
                <a:gdLst>
                  <a:gd name="T0" fmla="*/ 29 w 11"/>
                  <a:gd name="T1" fmla="*/ 0 h 39"/>
                  <a:gd name="T2" fmla="*/ 17 w 11"/>
                  <a:gd name="T3" fmla="*/ 58 h 39"/>
                  <a:gd name="T4" fmla="*/ 0 w 11"/>
                  <a:gd name="T5" fmla="*/ 105 h 39"/>
                  <a:gd name="T6" fmla="*/ 0 60000 65536"/>
                  <a:gd name="T7" fmla="*/ 0 60000 65536"/>
                  <a:gd name="T8" fmla="*/ 0 60000 65536"/>
                  <a:gd name="T9" fmla="*/ 0 w 11"/>
                  <a:gd name="T10" fmla="*/ 0 h 39"/>
                  <a:gd name="T11" fmla="*/ 11 w 11"/>
                  <a:gd name="T12" fmla="*/ 39 h 39"/>
                </a:gdLst>
                <a:ahLst/>
                <a:cxnLst>
                  <a:cxn ang="T6">
                    <a:pos x="T0" y="T1"/>
                  </a:cxn>
                  <a:cxn ang="T7">
                    <a:pos x="T2" y="T3"/>
                  </a:cxn>
                  <a:cxn ang="T8">
                    <a:pos x="T4" y="T5"/>
                  </a:cxn>
                </a:cxnLst>
                <a:rect l="T9" t="T10" r="T11" b="T12"/>
                <a:pathLst>
                  <a:path w="11" h="39">
                    <a:moveTo>
                      <a:pt x="11" y="0"/>
                    </a:moveTo>
                    <a:lnTo>
                      <a:pt x="6" y="21"/>
                    </a:lnTo>
                    <a:lnTo>
                      <a:pt x="0" y="39"/>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0" name="Freeform 590"/>
              <p:cNvSpPr>
                <a:spLocks/>
              </p:cNvSpPr>
              <p:nvPr/>
            </p:nvSpPr>
            <p:spPr bwMode="auto">
              <a:xfrm>
                <a:off x="1827" y="3403"/>
                <a:ext cx="1" cy="31"/>
              </a:xfrm>
              <a:custGeom>
                <a:avLst/>
                <a:gdLst>
                  <a:gd name="T0" fmla="*/ 0 w 1"/>
                  <a:gd name="T1" fmla="*/ 0 h 24"/>
                  <a:gd name="T2" fmla="*/ 0 w 1"/>
                  <a:gd name="T3" fmla="*/ 36 h 24"/>
                  <a:gd name="T4" fmla="*/ 0 w 1"/>
                  <a:gd name="T5" fmla="*/ 67 h 24"/>
                  <a:gd name="T6" fmla="*/ 0 60000 65536"/>
                  <a:gd name="T7" fmla="*/ 0 60000 65536"/>
                  <a:gd name="T8" fmla="*/ 0 60000 65536"/>
                  <a:gd name="T9" fmla="*/ 0 w 1"/>
                  <a:gd name="T10" fmla="*/ 0 h 24"/>
                  <a:gd name="T11" fmla="*/ 1 w 1"/>
                  <a:gd name="T12" fmla="*/ 24 h 24"/>
                </a:gdLst>
                <a:ahLst/>
                <a:cxnLst>
                  <a:cxn ang="T6">
                    <a:pos x="T0" y="T1"/>
                  </a:cxn>
                  <a:cxn ang="T7">
                    <a:pos x="T2" y="T3"/>
                  </a:cxn>
                  <a:cxn ang="T8">
                    <a:pos x="T4" y="T5"/>
                  </a:cxn>
                </a:cxnLst>
                <a:rect l="T9" t="T10" r="T11" b="T12"/>
                <a:pathLst>
                  <a:path w="1" h="24">
                    <a:moveTo>
                      <a:pt x="0" y="0"/>
                    </a:moveTo>
                    <a:lnTo>
                      <a:pt x="0" y="13"/>
                    </a:lnTo>
                    <a:lnTo>
                      <a:pt x="0" y="24"/>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1" name="Freeform 591"/>
              <p:cNvSpPr>
                <a:spLocks/>
              </p:cNvSpPr>
              <p:nvPr/>
            </p:nvSpPr>
            <p:spPr bwMode="auto">
              <a:xfrm>
                <a:off x="1849" y="3604"/>
                <a:ext cx="62" cy="26"/>
              </a:xfrm>
              <a:custGeom>
                <a:avLst/>
                <a:gdLst>
                  <a:gd name="T0" fmla="*/ 133 w 48"/>
                  <a:gd name="T1" fmla="*/ 57 h 20"/>
                  <a:gd name="T2" fmla="*/ 97 w 48"/>
                  <a:gd name="T3" fmla="*/ 42 h 20"/>
                  <a:gd name="T4" fmla="*/ 53 w 48"/>
                  <a:gd name="T5" fmla="*/ 30 h 20"/>
                  <a:gd name="T6" fmla="*/ 0 w 48"/>
                  <a:gd name="T7" fmla="*/ 0 h 20"/>
                  <a:gd name="T8" fmla="*/ 0 60000 65536"/>
                  <a:gd name="T9" fmla="*/ 0 60000 65536"/>
                  <a:gd name="T10" fmla="*/ 0 60000 65536"/>
                  <a:gd name="T11" fmla="*/ 0 60000 65536"/>
                  <a:gd name="T12" fmla="*/ 0 w 48"/>
                  <a:gd name="T13" fmla="*/ 0 h 20"/>
                  <a:gd name="T14" fmla="*/ 48 w 48"/>
                  <a:gd name="T15" fmla="*/ 20 h 20"/>
                </a:gdLst>
                <a:ahLst/>
                <a:cxnLst>
                  <a:cxn ang="T8">
                    <a:pos x="T0" y="T1"/>
                  </a:cxn>
                  <a:cxn ang="T9">
                    <a:pos x="T2" y="T3"/>
                  </a:cxn>
                  <a:cxn ang="T10">
                    <a:pos x="T4" y="T5"/>
                  </a:cxn>
                  <a:cxn ang="T11">
                    <a:pos x="T6" y="T7"/>
                  </a:cxn>
                </a:cxnLst>
                <a:rect l="T12" t="T13" r="T14" b="T15"/>
                <a:pathLst>
                  <a:path w="48" h="20">
                    <a:moveTo>
                      <a:pt x="48" y="20"/>
                    </a:moveTo>
                    <a:lnTo>
                      <a:pt x="35" y="15"/>
                    </a:lnTo>
                    <a:lnTo>
                      <a:pt x="19" y="11"/>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2" name="Freeform 592"/>
              <p:cNvSpPr>
                <a:spLocks/>
              </p:cNvSpPr>
              <p:nvPr/>
            </p:nvSpPr>
            <p:spPr bwMode="auto">
              <a:xfrm>
                <a:off x="1911" y="3621"/>
                <a:ext cx="111" cy="9"/>
              </a:xfrm>
              <a:custGeom>
                <a:avLst/>
                <a:gdLst>
                  <a:gd name="T0" fmla="*/ 239 w 86"/>
                  <a:gd name="T1" fmla="*/ 0 h 7"/>
                  <a:gd name="T2" fmla="*/ 199 w 86"/>
                  <a:gd name="T3" fmla="*/ 0 h 7"/>
                  <a:gd name="T4" fmla="*/ 150 w 86"/>
                  <a:gd name="T5" fmla="*/ 0 h 7"/>
                  <a:gd name="T6" fmla="*/ 108 w 86"/>
                  <a:gd name="T7" fmla="*/ 10 h 7"/>
                  <a:gd name="T8" fmla="*/ 53 w 86"/>
                  <a:gd name="T9" fmla="*/ 19 h 7"/>
                  <a:gd name="T10" fmla="*/ 0 w 86"/>
                  <a:gd name="T11" fmla="*/ 19 h 7"/>
                  <a:gd name="T12" fmla="*/ 0 60000 65536"/>
                  <a:gd name="T13" fmla="*/ 0 60000 65536"/>
                  <a:gd name="T14" fmla="*/ 0 60000 65536"/>
                  <a:gd name="T15" fmla="*/ 0 60000 65536"/>
                  <a:gd name="T16" fmla="*/ 0 60000 65536"/>
                  <a:gd name="T17" fmla="*/ 0 60000 65536"/>
                  <a:gd name="T18" fmla="*/ 0 w 86"/>
                  <a:gd name="T19" fmla="*/ 0 h 7"/>
                  <a:gd name="T20" fmla="*/ 86 w 86"/>
                  <a:gd name="T21" fmla="*/ 7 h 7"/>
                </a:gdLst>
                <a:ahLst/>
                <a:cxnLst>
                  <a:cxn ang="T12">
                    <a:pos x="T0" y="T1"/>
                  </a:cxn>
                  <a:cxn ang="T13">
                    <a:pos x="T2" y="T3"/>
                  </a:cxn>
                  <a:cxn ang="T14">
                    <a:pos x="T4" y="T5"/>
                  </a:cxn>
                  <a:cxn ang="T15">
                    <a:pos x="T6" y="T7"/>
                  </a:cxn>
                  <a:cxn ang="T16">
                    <a:pos x="T8" y="T9"/>
                  </a:cxn>
                  <a:cxn ang="T17">
                    <a:pos x="T10" y="T11"/>
                  </a:cxn>
                </a:cxnLst>
                <a:rect l="T18" t="T19" r="T20" b="T21"/>
                <a:pathLst>
                  <a:path w="86" h="7">
                    <a:moveTo>
                      <a:pt x="86" y="0"/>
                    </a:moveTo>
                    <a:lnTo>
                      <a:pt x="71" y="0"/>
                    </a:lnTo>
                    <a:lnTo>
                      <a:pt x="54" y="0"/>
                    </a:lnTo>
                    <a:lnTo>
                      <a:pt x="39" y="4"/>
                    </a:lnTo>
                    <a:lnTo>
                      <a:pt x="19" y="7"/>
                    </a:lnTo>
                    <a:lnTo>
                      <a:pt x="0" y="7"/>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3" name="Freeform 593"/>
              <p:cNvSpPr>
                <a:spLocks/>
              </p:cNvSpPr>
              <p:nvPr/>
            </p:nvSpPr>
            <p:spPr bwMode="auto">
              <a:xfrm>
                <a:off x="2022" y="3621"/>
                <a:ext cx="59" cy="22"/>
              </a:xfrm>
              <a:custGeom>
                <a:avLst/>
                <a:gdLst>
                  <a:gd name="T0" fmla="*/ 124 w 46"/>
                  <a:gd name="T1" fmla="*/ 47 h 17"/>
                  <a:gd name="T2" fmla="*/ 54 w 46"/>
                  <a:gd name="T3" fmla="*/ 21 h 17"/>
                  <a:gd name="T4" fmla="*/ 0 w 46"/>
                  <a:gd name="T5" fmla="*/ 0 h 17"/>
                  <a:gd name="T6" fmla="*/ 0 60000 65536"/>
                  <a:gd name="T7" fmla="*/ 0 60000 65536"/>
                  <a:gd name="T8" fmla="*/ 0 60000 65536"/>
                  <a:gd name="T9" fmla="*/ 0 w 46"/>
                  <a:gd name="T10" fmla="*/ 0 h 17"/>
                  <a:gd name="T11" fmla="*/ 46 w 46"/>
                  <a:gd name="T12" fmla="*/ 17 h 17"/>
                </a:gdLst>
                <a:ahLst/>
                <a:cxnLst>
                  <a:cxn ang="T6">
                    <a:pos x="T0" y="T1"/>
                  </a:cxn>
                  <a:cxn ang="T7">
                    <a:pos x="T2" y="T3"/>
                  </a:cxn>
                  <a:cxn ang="T8">
                    <a:pos x="T4" y="T5"/>
                  </a:cxn>
                </a:cxnLst>
                <a:rect l="T9" t="T10" r="T11" b="T12"/>
                <a:pathLst>
                  <a:path w="46" h="17">
                    <a:moveTo>
                      <a:pt x="46" y="17"/>
                    </a:moveTo>
                    <a:lnTo>
                      <a:pt x="20" y="7"/>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4" name="Freeform 594"/>
              <p:cNvSpPr>
                <a:spLocks/>
              </p:cNvSpPr>
              <p:nvPr/>
            </p:nvSpPr>
            <p:spPr bwMode="auto">
              <a:xfrm>
                <a:off x="2081" y="3643"/>
                <a:ext cx="2" cy="4"/>
              </a:xfrm>
              <a:custGeom>
                <a:avLst/>
                <a:gdLst>
                  <a:gd name="T0" fmla="*/ 2 w 2"/>
                  <a:gd name="T1" fmla="*/ 9 h 3"/>
                  <a:gd name="T2" fmla="*/ 0 w 2"/>
                  <a:gd name="T3" fmla="*/ 9 h 3"/>
                  <a:gd name="T4" fmla="*/ 0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2" y="3"/>
                    </a:moveTo>
                    <a:lnTo>
                      <a:pt x="0" y="3"/>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5" name="Freeform 595"/>
              <p:cNvSpPr>
                <a:spLocks/>
              </p:cNvSpPr>
              <p:nvPr/>
            </p:nvSpPr>
            <p:spPr bwMode="auto">
              <a:xfrm>
                <a:off x="1419" y="3528"/>
                <a:ext cx="77" cy="23"/>
              </a:xfrm>
              <a:custGeom>
                <a:avLst/>
                <a:gdLst>
                  <a:gd name="T0" fmla="*/ 163 w 60"/>
                  <a:gd name="T1" fmla="*/ 47 h 18"/>
                  <a:gd name="T2" fmla="*/ 117 w 60"/>
                  <a:gd name="T3" fmla="*/ 36 h 18"/>
                  <a:gd name="T4" fmla="*/ 69 w 60"/>
                  <a:gd name="T5" fmla="*/ 29 h 18"/>
                  <a:gd name="T6" fmla="*/ 36 w 60"/>
                  <a:gd name="T7" fmla="*/ 19 h 18"/>
                  <a:gd name="T8" fmla="*/ 0 w 60"/>
                  <a:gd name="T9" fmla="*/ 0 h 18"/>
                  <a:gd name="T10" fmla="*/ 0 60000 65536"/>
                  <a:gd name="T11" fmla="*/ 0 60000 65536"/>
                  <a:gd name="T12" fmla="*/ 0 60000 65536"/>
                  <a:gd name="T13" fmla="*/ 0 60000 65536"/>
                  <a:gd name="T14" fmla="*/ 0 60000 65536"/>
                  <a:gd name="T15" fmla="*/ 0 w 60"/>
                  <a:gd name="T16" fmla="*/ 0 h 18"/>
                  <a:gd name="T17" fmla="*/ 60 w 60"/>
                  <a:gd name="T18" fmla="*/ 18 h 18"/>
                </a:gdLst>
                <a:ahLst/>
                <a:cxnLst>
                  <a:cxn ang="T10">
                    <a:pos x="T0" y="T1"/>
                  </a:cxn>
                  <a:cxn ang="T11">
                    <a:pos x="T2" y="T3"/>
                  </a:cxn>
                  <a:cxn ang="T12">
                    <a:pos x="T4" y="T5"/>
                  </a:cxn>
                  <a:cxn ang="T13">
                    <a:pos x="T6" y="T7"/>
                  </a:cxn>
                  <a:cxn ang="T14">
                    <a:pos x="T8" y="T9"/>
                  </a:cxn>
                </a:cxnLst>
                <a:rect l="T15" t="T16" r="T17" b="T18"/>
                <a:pathLst>
                  <a:path w="60" h="18">
                    <a:moveTo>
                      <a:pt x="60" y="18"/>
                    </a:moveTo>
                    <a:lnTo>
                      <a:pt x="43" y="13"/>
                    </a:lnTo>
                    <a:lnTo>
                      <a:pt x="26" y="11"/>
                    </a:lnTo>
                    <a:lnTo>
                      <a:pt x="13" y="7"/>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6" name="Freeform 596"/>
              <p:cNvSpPr>
                <a:spLocks/>
              </p:cNvSpPr>
              <p:nvPr/>
            </p:nvSpPr>
            <p:spPr bwMode="auto">
              <a:xfrm>
                <a:off x="1496" y="3551"/>
                <a:ext cx="118" cy="3"/>
              </a:xfrm>
              <a:custGeom>
                <a:avLst/>
                <a:gdLst>
                  <a:gd name="T0" fmla="*/ 249 w 92"/>
                  <a:gd name="T1" fmla="*/ 9 h 2"/>
                  <a:gd name="T2" fmla="*/ 180 w 92"/>
                  <a:gd name="T3" fmla="*/ 0 h 2"/>
                  <a:gd name="T4" fmla="*/ 114 w 92"/>
                  <a:gd name="T5" fmla="*/ 0 h 2"/>
                  <a:gd name="T6" fmla="*/ 54 w 92"/>
                  <a:gd name="T7" fmla="*/ 0 h 2"/>
                  <a:gd name="T8" fmla="*/ 0 w 92"/>
                  <a:gd name="T9" fmla="*/ 0 h 2"/>
                  <a:gd name="T10" fmla="*/ 0 60000 65536"/>
                  <a:gd name="T11" fmla="*/ 0 60000 65536"/>
                  <a:gd name="T12" fmla="*/ 0 60000 65536"/>
                  <a:gd name="T13" fmla="*/ 0 60000 65536"/>
                  <a:gd name="T14" fmla="*/ 0 60000 65536"/>
                  <a:gd name="T15" fmla="*/ 0 w 92"/>
                  <a:gd name="T16" fmla="*/ 0 h 2"/>
                  <a:gd name="T17" fmla="*/ 92 w 92"/>
                  <a:gd name="T18" fmla="*/ 2 h 2"/>
                </a:gdLst>
                <a:ahLst/>
                <a:cxnLst>
                  <a:cxn ang="T10">
                    <a:pos x="T0" y="T1"/>
                  </a:cxn>
                  <a:cxn ang="T11">
                    <a:pos x="T2" y="T3"/>
                  </a:cxn>
                  <a:cxn ang="T12">
                    <a:pos x="T4" y="T5"/>
                  </a:cxn>
                  <a:cxn ang="T13">
                    <a:pos x="T6" y="T7"/>
                  </a:cxn>
                  <a:cxn ang="T14">
                    <a:pos x="T8" y="T9"/>
                  </a:cxn>
                </a:cxnLst>
                <a:rect l="T15" t="T16" r="T17" b="T18"/>
                <a:pathLst>
                  <a:path w="92" h="2">
                    <a:moveTo>
                      <a:pt x="92" y="2"/>
                    </a:moveTo>
                    <a:lnTo>
                      <a:pt x="66" y="0"/>
                    </a:lnTo>
                    <a:lnTo>
                      <a:pt x="42" y="0"/>
                    </a:lnTo>
                    <a:lnTo>
                      <a:pt x="20" y="0"/>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7" name="Freeform 597"/>
              <p:cNvSpPr>
                <a:spLocks/>
              </p:cNvSpPr>
              <p:nvPr/>
            </p:nvSpPr>
            <p:spPr bwMode="auto">
              <a:xfrm>
                <a:off x="1614" y="3554"/>
                <a:ext cx="70" cy="22"/>
              </a:xfrm>
              <a:custGeom>
                <a:avLst/>
                <a:gdLst>
                  <a:gd name="T0" fmla="*/ 153 w 54"/>
                  <a:gd name="T1" fmla="*/ 47 h 17"/>
                  <a:gd name="T2" fmla="*/ 66 w 54"/>
                  <a:gd name="T3" fmla="*/ 17 h 17"/>
                  <a:gd name="T4" fmla="*/ 0 w 54"/>
                  <a:gd name="T5" fmla="*/ 0 h 17"/>
                  <a:gd name="T6" fmla="*/ 0 60000 65536"/>
                  <a:gd name="T7" fmla="*/ 0 60000 65536"/>
                  <a:gd name="T8" fmla="*/ 0 60000 65536"/>
                  <a:gd name="T9" fmla="*/ 0 w 54"/>
                  <a:gd name="T10" fmla="*/ 0 h 17"/>
                  <a:gd name="T11" fmla="*/ 54 w 54"/>
                  <a:gd name="T12" fmla="*/ 17 h 17"/>
                </a:gdLst>
                <a:ahLst/>
                <a:cxnLst>
                  <a:cxn ang="T6">
                    <a:pos x="T0" y="T1"/>
                  </a:cxn>
                  <a:cxn ang="T7">
                    <a:pos x="T2" y="T3"/>
                  </a:cxn>
                  <a:cxn ang="T8">
                    <a:pos x="T4" y="T5"/>
                  </a:cxn>
                </a:cxnLst>
                <a:rect l="T9" t="T10" r="T11" b="T12"/>
                <a:pathLst>
                  <a:path w="54" h="17">
                    <a:moveTo>
                      <a:pt x="54" y="17"/>
                    </a:moveTo>
                    <a:lnTo>
                      <a:pt x="23" y="6"/>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8" name="Freeform 598"/>
              <p:cNvSpPr>
                <a:spLocks/>
              </p:cNvSpPr>
              <p:nvPr/>
            </p:nvSpPr>
            <p:spPr bwMode="auto">
              <a:xfrm>
                <a:off x="1684" y="3520"/>
                <a:ext cx="55" cy="56"/>
              </a:xfrm>
              <a:custGeom>
                <a:avLst/>
                <a:gdLst>
                  <a:gd name="T0" fmla="*/ 115 w 43"/>
                  <a:gd name="T1" fmla="*/ 0 h 43"/>
                  <a:gd name="T2" fmla="*/ 86 w 43"/>
                  <a:gd name="T3" fmla="*/ 38 h 43"/>
                  <a:gd name="T4" fmla="*/ 51 w 43"/>
                  <a:gd name="T5" fmla="*/ 74 h 43"/>
                  <a:gd name="T6" fmla="*/ 0 w 43"/>
                  <a:gd name="T7" fmla="*/ 124 h 43"/>
                  <a:gd name="T8" fmla="*/ 0 60000 65536"/>
                  <a:gd name="T9" fmla="*/ 0 60000 65536"/>
                  <a:gd name="T10" fmla="*/ 0 60000 65536"/>
                  <a:gd name="T11" fmla="*/ 0 60000 65536"/>
                  <a:gd name="T12" fmla="*/ 0 w 43"/>
                  <a:gd name="T13" fmla="*/ 0 h 43"/>
                  <a:gd name="T14" fmla="*/ 43 w 43"/>
                  <a:gd name="T15" fmla="*/ 43 h 43"/>
                </a:gdLst>
                <a:ahLst/>
                <a:cxnLst>
                  <a:cxn ang="T8">
                    <a:pos x="T0" y="T1"/>
                  </a:cxn>
                  <a:cxn ang="T9">
                    <a:pos x="T2" y="T3"/>
                  </a:cxn>
                  <a:cxn ang="T10">
                    <a:pos x="T4" y="T5"/>
                  </a:cxn>
                  <a:cxn ang="T11">
                    <a:pos x="T6" y="T7"/>
                  </a:cxn>
                </a:cxnLst>
                <a:rect l="T12" t="T13" r="T14" b="T15"/>
                <a:pathLst>
                  <a:path w="43" h="43">
                    <a:moveTo>
                      <a:pt x="43" y="0"/>
                    </a:moveTo>
                    <a:lnTo>
                      <a:pt x="32" y="13"/>
                    </a:lnTo>
                    <a:lnTo>
                      <a:pt x="19" y="26"/>
                    </a:lnTo>
                    <a:lnTo>
                      <a:pt x="0" y="43"/>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49" name="Freeform 599"/>
              <p:cNvSpPr>
                <a:spLocks/>
              </p:cNvSpPr>
              <p:nvPr/>
            </p:nvSpPr>
            <p:spPr bwMode="auto">
              <a:xfrm>
                <a:off x="1739" y="3439"/>
                <a:ext cx="48" cy="81"/>
              </a:xfrm>
              <a:custGeom>
                <a:avLst/>
                <a:gdLst>
                  <a:gd name="T0" fmla="*/ 104 w 37"/>
                  <a:gd name="T1" fmla="*/ 0 h 63"/>
                  <a:gd name="T2" fmla="*/ 74 w 37"/>
                  <a:gd name="T3" fmla="*/ 46 h 63"/>
                  <a:gd name="T4" fmla="*/ 51 w 37"/>
                  <a:gd name="T5" fmla="*/ 96 h 63"/>
                  <a:gd name="T6" fmla="*/ 27 w 37"/>
                  <a:gd name="T7" fmla="*/ 135 h 63"/>
                  <a:gd name="T8" fmla="*/ 0 w 37"/>
                  <a:gd name="T9" fmla="*/ 172 h 63"/>
                  <a:gd name="T10" fmla="*/ 0 60000 65536"/>
                  <a:gd name="T11" fmla="*/ 0 60000 65536"/>
                  <a:gd name="T12" fmla="*/ 0 60000 65536"/>
                  <a:gd name="T13" fmla="*/ 0 60000 65536"/>
                  <a:gd name="T14" fmla="*/ 0 60000 65536"/>
                  <a:gd name="T15" fmla="*/ 0 w 37"/>
                  <a:gd name="T16" fmla="*/ 0 h 63"/>
                  <a:gd name="T17" fmla="*/ 37 w 37"/>
                  <a:gd name="T18" fmla="*/ 63 h 63"/>
                </a:gdLst>
                <a:ahLst/>
                <a:cxnLst>
                  <a:cxn ang="T10">
                    <a:pos x="T0" y="T1"/>
                  </a:cxn>
                  <a:cxn ang="T11">
                    <a:pos x="T2" y="T3"/>
                  </a:cxn>
                  <a:cxn ang="T12">
                    <a:pos x="T4" y="T5"/>
                  </a:cxn>
                  <a:cxn ang="T13">
                    <a:pos x="T6" y="T7"/>
                  </a:cxn>
                  <a:cxn ang="T14">
                    <a:pos x="T8" y="T9"/>
                  </a:cxn>
                </a:cxnLst>
                <a:rect l="T15" t="T16" r="T17" b="T18"/>
                <a:pathLst>
                  <a:path w="37" h="63">
                    <a:moveTo>
                      <a:pt x="37" y="0"/>
                    </a:moveTo>
                    <a:lnTo>
                      <a:pt x="26" y="17"/>
                    </a:lnTo>
                    <a:lnTo>
                      <a:pt x="18" y="35"/>
                    </a:lnTo>
                    <a:lnTo>
                      <a:pt x="9" y="50"/>
                    </a:lnTo>
                    <a:lnTo>
                      <a:pt x="0" y="63"/>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0" name="Freeform 600"/>
              <p:cNvSpPr>
                <a:spLocks/>
              </p:cNvSpPr>
              <p:nvPr/>
            </p:nvSpPr>
            <p:spPr bwMode="auto">
              <a:xfrm>
                <a:off x="1787" y="3403"/>
                <a:ext cx="40" cy="36"/>
              </a:xfrm>
              <a:custGeom>
                <a:avLst/>
                <a:gdLst>
                  <a:gd name="T0" fmla="*/ 86 w 31"/>
                  <a:gd name="T1" fmla="*/ 0 h 28"/>
                  <a:gd name="T2" fmla="*/ 36 w 31"/>
                  <a:gd name="T3" fmla="*/ 40 h 28"/>
                  <a:gd name="T4" fmla="*/ 0 w 31"/>
                  <a:gd name="T5" fmla="*/ 76 h 28"/>
                  <a:gd name="T6" fmla="*/ 0 60000 65536"/>
                  <a:gd name="T7" fmla="*/ 0 60000 65536"/>
                  <a:gd name="T8" fmla="*/ 0 60000 65536"/>
                  <a:gd name="T9" fmla="*/ 0 w 31"/>
                  <a:gd name="T10" fmla="*/ 0 h 28"/>
                  <a:gd name="T11" fmla="*/ 31 w 31"/>
                  <a:gd name="T12" fmla="*/ 28 h 28"/>
                </a:gdLst>
                <a:ahLst/>
                <a:cxnLst>
                  <a:cxn ang="T6">
                    <a:pos x="T0" y="T1"/>
                  </a:cxn>
                  <a:cxn ang="T7">
                    <a:pos x="T2" y="T3"/>
                  </a:cxn>
                  <a:cxn ang="T8">
                    <a:pos x="T4" y="T5"/>
                  </a:cxn>
                </a:cxnLst>
                <a:rect l="T9" t="T10" r="T11" b="T12"/>
                <a:pathLst>
                  <a:path w="31" h="28">
                    <a:moveTo>
                      <a:pt x="31" y="0"/>
                    </a:moveTo>
                    <a:lnTo>
                      <a:pt x="13" y="15"/>
                    </a:lnTo>
                    <a:lnTo>
                      <a:pt x="0" y="28"/>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1" name="Freeform 601"/>
              <p:cNvSpPr>
                <a:spLocks/>
              </p:cNvSpPr>
              <p:nvPr/>
            </p:nvSpPr>
            <p:spPr bwMode="auto">
              <a:xfrm>
                <a:off x="2145" y="3464"/>
                <a:ext cx="84" cy="9"/>
              </a:xfrm>
              <a:custGeom>
                <a:avLst/>
                <a:gdLst>
                  <a:gd name="T0" fmla="*/ 0 w 65"/>
                  <a:gd name="T1" fmla="*/ 0 h 7"/>
                  <a:gd name="T2" fmla="*/ 97 w 65"/>
                  <a:gd name="T3" fmla="*/ 13 h 7"/>
                  <a:gd name="T4" fmla="*/ 182 w 65"/>
                  <a:gd name="T5" fmla="*/ 19 h 7"/>
                  <a:gd name="T6" fmla="*/ 0 60000 65536"/>
                  <a:gd name="T7" fmla="*/ 0 60000 65536"/>
                  <a:gd name="T8" fmla="*/ 0 60000 65536"/>
                  <a:gd name="T9" fmla="*/ 0 w 65"/>
                  <a:gd name="T10" fmla="*/ 0 h 7"/>
                  <a:gd name="T11" fmla="*/ 65 w 65"/>
                  <a:gd name="T12" fmla="*/ 7 h 7"/>
                </a:gdLst>
                <a:ahLst/>
                <a:cxnLst>
                  <a:cxn ang="T6">
                    <a:pos x="T0" y="T1"/>
                  </a:cxn>
                  <a:cxn ang="T7">
                    <a:pos x="T2" y="T3"/>
                  </a:cxn>
                  <a:cxn ang="T8">
                    <a:pos x="T4" y="T5"/>
                  </a:cxn>
                </a:cxnLst>
                <a:rect l="T9" t="T10" r="T11" b="T12"/>
                <a:pathLst>
                  <a:path w="65" h="7">
                    <a:moveTo>
                      <a:pt x="0" y="0"/>
                    </a:moveTo>
                    <a:lnTo>
                      <a:pt x="35" y="5"/>
                    </a:lnTo>
                    <a:lnTo>
                      <a:pt x="65" y="7"/>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2" name="Freeform 602"/>
              <p:cNvSpPr>
                <a:spLocks/>
              </p:cNvSpPr>
              <p:nvPr/>
            </p:nvSpPr>
            <p:spPr bwMode="auto">
              <a:xfrm>
                <a:off x="2025" y="3430"/>
                <a:ext cx="120" cy="34"/>
              </a:xfrm>
              <a:custGeom>
                <a:avLst/>
                <a:gdLst>
                  <a:gd name="T0" fmla="*/ 0 w 93"/>
                  <a:gd name="T1" fmla="*/ 0 h 26"/>
                  <a:gd name="T2" fmla="*/ 6 w 93"/>
                  <a:gd name="T3" fmla="*/ 0 h 26"/>
                  <a:gd name="T4" fmla="*/ 74 w 93"/>
                  <a:gd name="T5" fmla="*/ 21 h 26"/>
                  <a:gd name="T6" fmla="*/ 143 w 93"/>
                  <a:gd name="T7" fmla="*/ 46 h 26"/>
                  <a:gd name="T8" fmla="*/ 199 w 93"/>
                  <a:gd name="T9" fmla="*/ 65 h 26"/>
                  <a:gd name="T10" fmla="*/ 258 w 93"/>
                  <a:gd name="T11" fmla="*/ 76 h 26"/>
                  <a:gd name="T12" fmla="*/ 0 60000 65536"/>
                  <a:gd name="T13" fmla="*/ 0 60000 65536"/>
                  <a:gd name="T14" fmla="*/ 0 60000 65536"/>
                  <a:gd name="T15" fmla="*/ 0 60000 65536"/>
                  <a:gd name="T16" fmla="*/ 0 60000 65536"/>
                  <a:gd name="T17" fmla="*/ 0 60000 65536"/>
                  <a:gd name="T18" fmla="*/ 0 w 93"/>
                  <a:gd name="T19" fmla="*/ 0 h 26"/>
                  <a:gd name="T20" fmla="*/ 93 w 93"/>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93" h="26">
                    <a:moveTo>
                      <a:pt x="0" y="0"/>
                    </a:moveTo>
                    <a:lnTo>
                      <a:pt x="2" y="0"/>
                    </a:lnTo>
                    <a:lnTo>
                      <a:pt x="26" y="7"/>
                    </a:lnTo>
                    <a:lnTo>
                      <a:pt x="52" y="16"/>
                    </a:lnTo>
                    <a:lnTo>
                      <a:pt x="71" y="22"/>
                    </a:lnTo>
                    <a:lnTo>
                      <a:pt x="93" y="26"/>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3" name="Freeform 603"/>
              <p:cNvSpPr>
                <a:spLocks/>
              </p:cNvSpPr>
              <p:nvPr/>
            </p:nvSpPr>
            <p:spPr bwMode="auto">
              <a:xfrm>
                <a:off x="1754" y="3400"/>
                <a:ext cx="73" cy="6"/>
              </a:xfrm>
              <a:custGeom>
                <a:avLst/>
                <a:gdLst>
                  <a:gd name="T0" fmla="*/ 0 w 57"/>
                  <a:gd name="T1" fmla="*/ 0 h 4"/>
                  <a:gd name="T2" fmla="*/ 0 w 57"/>
                  <a:gd name="T3" fmla="*/ 0 h 4"/>
                  <a:gd name="T4" fmla="*/ 88 w 57"/>
                  <a:gd name="T5" fmla="*/ 20 h 4"/>
                  <a:gd name="T6" fmla="*/ 152 w 57"/>
                  <a:gd name="T7" fmla="*/ 9 h 4"/>
                  <a:gd name="T8" fmla="*/ 0 60000 65536"/>
                  <a:gd name="T9" fmla="*/ 0 60000 65536"/>
                  <a:gd name="T10" fmla="*/ 0 60000 65536"/>
                  <a:gd name="T11" fmla="*/ 0 60000 65536"/>
                  <a:gd name="T12" fmla="*/ 0 w 57"/>
                  <a:gd name="T13" fmla="*/ 0 h 4"/>
                  <a:gd name="T14" fmla="*/ 57 w 57"/>
                  <a:gd name="T15" fmla="*/ 4 h 4"/>
                </a:gdLst>
                <a:ahLst/>
                <a:cxnLst>
                  <a:cxn ang="T8">
                    <a:pos x="T0" y="T1"/>
                  </a:cxn>
                  <a:cxn ang="T9">
                    <a:pos x="T2" y="T3"/>
                  </a:cxn>
                  <a:cxn ang="T10">
                    <a:pos x="T4" y="T5"/>
                  </a:cxn>
                  <a:cxn ang="T11">
                    <a:pos x="T6" y="T7"/>
                  </a:cxn>
                </a:cxnLst>
                <a:rect l="T12" t="T13" r="T14" b="T15"/>
                <a:pathLst>
                  <a:path w="57" h="4">
                    <a:moveTo>
                      <a:pt x="0" y="0"/>
                    </a:moveTo>
                    <a:lnTo>
                      <a:pt x="0" y="0"/>
                    </a:lnTo>
                    <a:lnTo>
                      <a:pt x="33" y="4"/>
                    </a:lnTo>
                    <a:lnTo>
                      <a:pt x="57" y="2"/>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4" name="Freeform 604"/>
              <p:cNvSpPr>
                <a:spLocks/>
              </p:cNvSpPr>
              <p:nvPr/>
            </p:nvSpPr>
            <p:spPr bwMode="auto">
              <a:xfrm>
                <a:off x="1558" y="3358"/>
                <a:ext cx="56" cy="11"/>
              </a:xfrm>
              <a:custGeom>
                <a:avLst/>
                <a:gdLst>
                  <a:gd name="T0" fmla="*/ 0 w 44"/>
                  <a:gd name="T1" fmla="*/ 20 h 9"/>
                  <a:gd name="T2" fmla="*/ 0 w 44"/>
                  <a:gd name="T3" fmla="*/ 20 h 9"/>
                  <a:gd name="T4" fmla="*/ 36 w 44"/>
                  <a:gd name="T5" fmla="*/ 2 h 9"/>
                  <a:gd name="T6" fmla="*/ 64 w 44"/>
                  <a:gd name="T7" fmla="*/ 0 h 9"/>
                  <a:gd name="T8" fmla="*/ 115 w 44"/>
                  <a:gd name="T9" fmla="*/ 0 h 9"/>
                  <a:gd name="T10" fmla="*/ 0 60000 65536"/>
                  <a:gd name="T11" fmla="*/ 0 60000 65536"/>
                  <a:gd name="T12" fmla="*/ 0 60000 65536"/>
                  <a:gd name="T13" fmla="*/ 0 60000 65536"/>
                  <a:gd name="T14" fmla="*/ 0 60000 65536"/>
                  <a:gd name="T15" fmla="*/ 0 w 44"/>
                  <a:gd name="T16" fmla="*/ 0 h 9"/>
                  <a:gd name="T17" fmla="*/ 44 w 44"/>
                  <a:gd name="T18" fmla="*/ 9 h 9"/>
                </a:gdLst>
                <a:ahLst/>
                <a:cxnLst>
                  <a:cxn ang="T10">
                    <a:pos x="T0" y="T1"/>
                  </a:cxn>
                  <a:cxn ang="T11">
                    <a:pos x="T2" y="T3"/>
                  </a:cxn>
                  <a:cxn ang="T12">
                    <a:pos x="T4" y="T5"/>
                  </a:cxn>
                  <a:cxn ang="T13">
                    <a:pos x="T6" y="T7"/>
                  </a:cxn>
                  <a:cxn ang="T14">
                    <a:pos x="T8" y="T9"/>
                  </a:cxn>
                </a:cxnLst>
                <a:rect l="T15" t="T16" r="T17" b="T18"/>
                <a:pathLst>
                  <a:path w="44" h="9">
                    <a:moveTo>
                      <a:pt x="0" y="9"/>
                    </a:moveTo>
                    <a:lnTo>
                      <a:pt x="0" y="9"/>
                    </a:lnTo>
                    <a:lnTo>
                      <a:pt x="13" y="2"/>
                    </a:lnTo>
                    <a:lnTo>
                      <a:pt x="24" y="0"/>
                    </a:lnTo>
                    <a:lnTo>
                      <a:pt x="44"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5" name="Freeform 605"/>
              <p:cNvSpPr>
                <a:spLocks/>
              </p:cNvSpPr>
              <p:nvPr/>
            </p:nvSpPr>
            <p:spPr bwMode="auto">
              <a:xfrm>
                <a:off x="1419" y="3464"/>
                <a:ext cx="60" cy="64"/>
              </a:xfrm>
              <a:custGeom>
                <a:avLst/>
                <a:gdLst>
                  <a:gd name="T0" fmla="*/ 0 w 47"/>
                  <a:gd name="T1" fmla="*/ 134 h 50"/>
                  <a:gd name="T2" fmla="*/ 55 w 47"/>
                  <a:gd name="T3" fmla="*/ 74 h 50"/>
                  <a:gd name="T4" fmla="*/ 65 w 47"/>
                  <a:gd name="T5" fmla="*/ 74 h 50"/>
                  <a:gd name="T6" fmla="*/ 69 w 47"/>
                  <a:gd name="T7" fmla="*/ 59 h 50"/>
                  <a:gd name="T8" fmla="*/ 125 w 47"/>
                  <a:gd name="T9" fmla="*/ 0 h 50"/>
                  <a:gd name="T10" fmla="*/ 0 60000 65536"/>
                  <a:gd name="T11" fmla="*/ 0 60000 65536"/>
                  <a:gd name="T12" fmla="*/ 0 60000 65536"/>
                  <a:gd name="T13" fmla="*/ 0 60000 65536"/>
                  <a:gd name="T14" fmla="*/ 0 60000 65536"/>
                  <a:gd name="T15" fmla="*/ 0 w 47"/>
                  <a:gd name="T16" fmla="*/ 0 h 50"/>
                  <a:gd name="T17" fmla="*/ 47 w 47"/>
                  <a:gd name="T18" fmla="*/ 50 h 50"/>
                </a:gdLst>
                <a:ahLst/>
                <a:cxnLst>
                  <a:cxn ang="T10">
                    <a:pos x="T0" y="T1"/>
                  </a:cxn>
                  <a:cxn ang="T11">
                    <a:pos x="T2" y="T3"/>
                  </a:cxn>
                  <a:cxn ang="T12">
                    <a:pos x="T4" y="T5"/>
                  </a:cxn>
                  <a:cxn ang="T13">
                    <a:pos x="T6" y="T7"/>
                  </a:cxn>
                  <a:cxn ang="T14">
                    <a:pos x="T8" y="T9"/>
                  </a:cxn>
                </a:cxnLst>
                <a:rect l="T15" t="T16" r="T17" b="T18"/>
                <a:pathLst>
                  <a:path w="47" h="50">
                    <a:moveTo>
                      <a:pt x="0" y="50"/>
                    </a:moveTo>
                    <a:lnTo>
                      <a:pt x="21" y="27"/>
                    </a:lnTo>
                    <a:lnTo>
                      <a:pt x="24" y="27"/>
                    </a:lnTo>
                    <a:lnTo>
                      <a:pt x="26" y="22"/>
                    </a:lnTo>
                    <a:lnTo>
                      <a:pt x="47"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6" name="Freeform 606"/>
              <p:cNvSpPr>
                <a:spLocks/>
              </p:cNvSpPr>
              <p:nvPr/>
            </p:nvSpPr>
            <p:spPr bwMode="auto">
              <a:xfrm>
                <a:off x="1398" y="3528"/>
                <a:ext cx="21" cy="57"/>
              </a:xfrm>
              <a:custGeom>
                <a:avLst/>
                <a:gdLst>
                  <a:gd name="T0" fmla="*/ 0 w 16"/>
                  <a:gd name="T1" fmla="*/ 124 h 44"/>
                  <a:gd name="T2" fmla="*/ 16 w 16"/>
                  <a:gd name="T3" fmla="*/ 87 h 44"/>
                  <a:gd name="T4" fmla="*/ 21 w 16"/>
                  <a:gd name="T5" fmla="*/ 51 h 44"/>
                  <a:gd name="T6" fmla="*/ 28 w 16"/>
                  <a:gd name="T7" fmla="*/ 27 h 44"/>
                  <a:gd name="T8" fmla="*/ 49 w 16"/>
                  <a:gd name="T9" fmla="*/ 0 h 44"/>
                  <a:gd name="T10" fmla="*/ 0 60000 65536"/>
                  <a:gd name="T11" fmla="*/ 0 60000 65536"/>
                  <a:gd name="T12" fmla="*/ 0 60000 65536"/>
                  <a:gd name="T13" fmla="*/ 0 60000 65536"/>
                  <a:gd name="T14" fmla="*/ 0 60000 65536"/>
                  <a:gd name="T15" fmla="*/ 0 w 16"/>
                  <a:gd name="T16" fmla="*/ 0 h 44"/>
                  <a:gd name="T17" fmla="*/ 16 w 16"/>
                  <a:gd name="T18" fmla="*/ 44 h 44"/>
                </a:gdLst>
                <a:ahLst/>
                <a:cxnLst>
                  <a:cxn ang="T10">
                    <a:pos x="T0" y="T1"/>
                  </a:cxn>
                  <a:cxn ang="T11">
                    <a:pos x="T2" y="T3"/>
                  </a:cxn>
                  <a:cxn ang="T12">
                    <a:pos x="T4" y="T5"/>
                  </a:cxn>
                  <a:cxn ang="T13">
                    <a:pos x="T6" y="T7"/>
                  </a:cxn>
                  <a:cxn ang="T14">
                    <a:pos x="T8" y="T9"/>
                  </a:cxn>
                </a:cxnLst>
                <a:rect l="T15" t="T16" r="T17" b="T18"/>
                <a:pathLst>
                  <a:path w="16" h="44">
                    <a:moveTo>
                      <a:pt x="0" y="44"/>
                    </a:moveTo>
                    <a:lnTo>
                      <a:pt x="5" y="31"/>
                    </a:lnTo>
                    <a:lnTo>
                      <a:pt x="7" y="18"/>
                    </a:lnTo>
                    <a:lnTo>
                      <a:pt x="9" y="9"/>
                    </a:lnTo>
                    <a:lnTo>
                      <a:pt x="16"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7" name="Freeform 607"/>
              <p:cNvSpPr>
                <a:spLocks/>
              </p:cNvSpPr>
              <p:nvPr/>
            </p:nvSpPr>
            <p:spPr bwMode="auto">
              <a:xfrm>
                <a:off x="1388" y="3585"/>
                <a:ext cx="10" cy="117"/>
              </a:xfrm>
              <a:custGeom>
                <a:avLst/>
                <a:gdLst>
                  <a:gd name="T0" fmla="*/ 0 w 8"/>
                  <a:gd name="T1" fmla="*/ 248 h 91"/>
                  <a:gd name="T2" fmla="*/ 9 w 8"/>
                  <a:gd name="T3" fmla="*/ 112 h 91"/>
                  <a:gd name="T4" fmla="*/ 19 w 8"/>
                  <a:gd name="T5" fmla="*/ 17 h 91"/>
                  <a:gd name="T6" fmla="*/ 19 w 8"/>
                  <a:gd name="T7" fmla="*/ 0 h 91"/>
                  <a:gd name="T8" fmla="*/ 0 60000 65536"/>
                  <a:gd name="T9" fmla="*/ 0 60000 65536"/>
                  <a:gd name="T10" fmla="*/ 0 60000 65536"/>
                  <a:gd name="T11" fmla="*/ 0 60000 65536"/>
                  <a:gd name="T12" fmla="*/ 0 w 8"/>
                  <a:gd name="T13" fmla="*/ 0 h 91"/>
                  <a:gd name="T14" fmla="*/ 8 w 8"/>
                  <a:gd name="T15" fmla="*/ 91 h 91"/>
                </a:gdLst>
                <a:ahLst/>
                <a:cxnLst>
                  <a:cxn ang="T8">
                    <a:pos x="T0" y="T1"/>
                  </a:cxn>
                  <a:cxn ang="T9">
                    <a:pos x="T2" y="T3"/>
                  </a:cxn>
                  <a:cxn ang="T10">
                    <a:pos x="T4" y="T5"/>
                  </a:cxn>
                  <a:cxn ang="T11">
                    <a:pos x="T6" y="T7"/>
                  </a:cxn>
                </a:cxnLst>
                <a:rect l="T12" t="T13" r="T14" b="T15"/>
                <a:pathLst>
                  <a:path w="8" h="91">
                    <a:moveTo>
                      <a:pt x="0" y="91"/>
                    </a:moveTo>
                    <a:lnTo>
                      <a:pt x="4" y="41"/>
                    </a:lnTo>
                    <a:lnTo>
                      <a:pt x="8" y="6"/>
                    </a:lnTo>
                    <a:lnTo>
                      <a:pt x="8"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8" name="Freeform 608"/>
              <p:cNvSpPr>
                <a:spLocks/>
              </p:cNvSpPr>
              <p:nvPr/>
            </p:nvSpPr>
            <p:spPr bwMode="auto">
              <a:xfrm>
                <a:off x="1381" y="3702"/>
                <a:ext cx="7" cy="79"/>
              </a:xfrm>
              <a:custGeom>
                <a:avLst/>
                <a:gdLst>
                  <a:gd name="T0" fmla="*/ 0 w 5"/>
                  <a:gd name="T1" fmla="*/ 171 h 61"/>
                  <a:gd name="T2" fmla="*/ 11 w 5"/>
                  <a:gd name="T3" fmla="*/ 74 h 61"/>
                  <a:gd name="T4" fmla="*/ 20 w 5"/>
                  <a:gd name="T5" fmla="*/ 0 h 61"/>
                  <a:gd name="T6" fmla="*/ 0 60000 65536"/>
                  <a:gd name="T7" fmla="*/ 0 60000 65536"/>
                  <a:gd name="T8" fmla="*/ 0 60000 65536"/>
                  <a:gd name="T9" fmla="*/ 0 w 5"/>
                  <a:gd name="T10" fmla="*/ 0 h 61"/>
                  <a:gd name="T11" fmla="*/ 5 w 5"/>
                  <a:gd name="T12" fmla="*/ 61 h 61"/>
                </a:gdLst>
                <a:ahLst/>
                <a:cxnLst>
                  <a:cxn ang="T6">
                    <a:pos x="T0" y="T1"/>
                  </a:cxn>
                  <a:cxn ang="T7">
                    <a:pos x="T2" y="T3"/>
                  </a:cxn>
                  <a:cxn ang="T8">
                    <a:pos x="T4" y="T5"/>
                  </a:cxn>
                </a:cxnLst>
                <a:rect l="T9" t="T10" r="T11" b="T12"/>
                <a:pathLst>
                  <a:path w="5" h="61">
                    <a:moveTo>
                      <a:pt x="0" y="61"/>
                    </a:moveTo>
                    <a:lnTo>
                      <a:pt x="3" y="26"/>
                    </a:lnTo>
                    <a:lnTo>
                      <a:pt x="5"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59" name="Freeform 609"/>
              <p:cNvSpPr>
                <a:spLocks/>
              </p:cNvSpPr>
              <p:nvPr/>
            </p:nvSpPr>
            <p:spPr bwMode="auto">
              <a:xfrm>
                <a:off x="1359" y="3781"/>
                <a:ext cx="22" cy="81"/>
              </a:xfrm>
              <a:custGeom>
                <a:avLst/>
                <a:gdLst>
                  <a:gd name="T0" fmla="*/ 0 w 17"/>
                  <a:gd name="T1" fmla="*/ 172 h 63"/>
                  <a:gd name="T2" fmla="*/ 30 w 17"/>
                  <a:gd name="T3" fmla="*/ 76 h 63"/>
                  <a:gd name="T4" fmla="*/ 36 w 17"/>
                  <a:gd name="T5" fmla="*/ 66 h 63"/>
                  <a:gd name="T6" fmla="*/ 47 w 17"/>
                  <a:gd name="T7" fmla="*/ 0 h 63"/>
                  <a:gd name="T8" fmla="*/ 0 60000 65536"/>
                  <a:gd name="T9" fmla="*/ 0 60000 65536"/>
                  <a:gd name="T10" fmla="*/ 0 60000 65536"/>
                  <a:gd name="T11" fmla="*/ 0 60000 65536"/>
                  <a:gd name="T12" fmla="*/ 0 w 17"/>
                  <a:gd name="T13" fmla="*/ 0 h 63"/>
                  <a:gd name="T14" fmla="*/ 17 w 17"/>
                  <a:gd name="T15" fmla="*/ 63 h 63"/>
                </a:gdLst>
                <a:ahLst/>
                <a:cxnLst>
                  <a:cxn ang="T8">
                    <a:pos x="T0" y="T1"/>
                  </a:cxn>
                  <a:cxn ang="T9">
                    <a:pos x="T2" y="T3"/>
                  </a:cxn>
                  <a:cxn ang="T10">
                    <a:pos x="T4" y="T5"/>
                  </a:cxn>
                  <a:cxn ang="T11">
                    <a:pos x="T6" y="T7"/>
                  </a:cxn>
                </a:cxnLst>
                <a:rect l="T12" t="T13" r="T14" b="T15"/>
                <a:pathLst>
                  <a:path w="17" h="63">
                    <a:moveTo>
                      <a:pt x="0" y="63"/>
                    </a:moveTo>
                    <a:lnTo>
                      <a:pt x="11" y="28"/>
                    </a:lnTo>
                    <a:lnTo>
                      <a:pt x="13" y="24"/>
                    </a:lnTo>
                    <a:lnTo>
                      <a:pt x="17"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0" name="Freeform 610"/>
              <p:cNvSpPr>
                <a:spLocks/>
              </p:cNvSpPr>
              <p:nvPr/>
            </p:nvSpPr>
            <p:spPr bwMode="auto">
              <a:xfrm>
                <a:off x="2083" y="3604"/>
                <a:ext cx="20" cy="43"/>
              </a:xfrm>
              <a:custGeom>
                <a:avLst/>
                <a:gdLst>
                  <a:gd name="T0" fmla="*/ 48 w 15"/>
                  <a:gd name="T1" fmla="*/ 0 h 33"/>
                  <a:gd name="T2" fmla="*/ 21 w 15"/>
                  <a:gd name="T3" fmla="*/ 50 h 33"/>
                  <a:gd name="T4" fmla="*/ 0 w 15"/>
                  <a:gd name="T5" fmla="*/ 95 h 33"/>
                  <a:gd name="T6" fmla="*/ 0 60000 65536"/>
                  <a:gd name="T7" fmla="*/ 0 60000 65536"/>
                  <a:gd name="T8" fmla="*/ 0 60000 65536"/>
                  <a:gd name="T9" fmla="*/ 0 w 15"/>
                  <a:gd name="T10" fmla="*/ 0 h 33"/>
                  <a:gd name="T11" fmla="*/ 15 w 15"/>
                  <a:gd name="T12" fmla="*/ 33 h 33"/>
                </a:gdLst>
                <a:ahLst/>
                <a:cxnLst>
                  <a:cxn ang="T6">
                    <a:pos x="T0" y="T1"/>
                  </a:cxn>
                  <a:cxn ang="T7">
                    <a:pos x="T2" y="T3"/>
                  </a:cxn>
                  <a:cxn ang="T8">
                    <a:pos x="T4" y="T5"/>
                  </a:cxn>
                </a:cxnLst>
                <a:rect l="T9" t="T10" r="T11" b="T12"/>
                <a:pathLst>
                  <a:path w="15" h="33">
                    <a:moveTo>
                      <a:pt x="15" y="0"/>
                    </a:moveTo>
                    <a:lnTo>
                      <a:pt x="7" y="17"/>
                    </a:lnTo>
                    <a:lnTo>
                      <a:pt x="0" y="33"/>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1" name="Freeform 611"/>
              <p:cNvSpPr>
                <a:spLocks/>
              </p:cNvSpPr>
              <p:nvPr/>
            </p:nvSpPr>
            <p:spPr bwMode="auto">
              <a:xfrm>
                <a:off x="2103" y="3503"/>
                <a:ext cx="90" cy="101"/>
              </a:xfrm>
              <a:custGeom>
                <a:avLst/>
                <a:gdLst>
                  <a:gd name="T0" fmla="*/ 192 w 70"/>
                  <a:gd name="T1" fmla="*/ 0 h 78"/>
                  <a:gd name="T2" fmla="*/ 132 w 70"/>
                  <a:gd name="T3" fmla="*/ 53 h 78"/>
                  <a:gd name="T4" fmla="*/ 80 w 70"/>
                  <a:gd name="T5" fmla="*/ 115 h 78"/>
                  <a:gd name="T6" fmla="*/ 0 w 70"/>
                  <a:gd name="T7" fmla="*/ 220 h 78"/>
                  <a:gd name="T8" fmla="*/ 0 60000 65536"/>
                  <a:gd name="T9" fmla="*/ 0 60000 65536"/>
                  <a:gd name="T10" fmla="*/ 0 60000 65536"/>
                  <a:gd name="T11" fmla="*/ 0 60000 65536"/>
                  <a:gd name="T12" fmla="*/ 0 w 70"/>
                  <a:gd name="T13" fmla="*/ 0 h 78"/>
                  <a:gd name="T14" fmla="*/ 70 w 70"/>
                  <a:gd name="T15" fmla="*/ 78 h 78"/>
                </a:gdLst>
                <a:ahLst/>
                <a:cxnLst>
                  <a:cxn ang="T8">
                    <a:pos x="T0" y="T1"/>
                  </a:cxn>
                  <a:cxn ang="T9">
                    <a:pos x="T2" y="T3"/>
                  </a:cxn>
                  <a:cxn ang="T10">
                    <a:pos x="T4" y="T5"/>
                  </a:cxn>
                  <a:cxn ang="T11">
                    <a:pos x="T6" y="T7"/>
                  </a:cxn>
                </a:cxnLst>
                <a:rect l="T12" t="T13" r="T14" b="T15"/>
                <a:pathLst>
                  <a:path w="70" h="78">
                    <a:moveTo>
                      <a:pt x="70" y="0"/>
                    </a:moveTo>
                    <a:lnTo>
                      <a:pt x="48" y="19"/>
                    </a:lnTo>
                    <a:lnTo>
                      <a:pt x="29" y="41"/>
                    </a:lnTo>
                    <a:lnTo>
                      <a:pt x="0" y="78"/>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2" name="Freeform 612"/>
              <p:cNvSpPr>
                <a:spLocks/>
              </p:cNvSpPr>
              <p:nvPr/>
            </p:nvSpPr>
            <p:spPr bwMode="auto">
              <a:xfrm>
                <a:off x="2193" y="3473"/>
                <a:ext cx="36" cy="30"/>
              </a:xfrm>
              <a:custGeom>
                <a:avLst/>
                <a:gdLst>
                  <a:gd name="T0" fmla="*/ 76 w 28"/>
                  <a:gd name="T1" fmla="*/ 0 h 24"/>
                  <a:gd name="T2" fmla="*/ 30 w 28"/>
                  <a:gd name="T3" fmla="*/ 31 h 24"/>
                  <a:gd name="T4" fmla="*/ 0 w 28"/>
                  <a:gd name="T5" fmla="*/ 58 h 24"/>
                  <a:gd name="T6" fmla="*/ 0 60000 65536"/>
                  <a:gd name="T7" fmla="*/ 0 60000 65536"/>
                  <a:gd name="T8" fmla="*/ 0 60000 65536"/>
                  <a:gd name="T9" fmla="*/ 0 w 28"/>
                  <a:gd name="T10" fmla="*/ 0 h 24"/>
                  <a:gd name="T11" fmla="*/ 28 w 28"/>
                  <a:gd name="T12" fmla="*/ 24 h 24"/>
                </a:gdLst>
                <a:ahLst/>
                <a:cxnLst>
                  <a:cxn ang="T6">
                    <a:pos x="T0" y="T1"/>
                  </a:cxn>
                  <a:cxn ang="T7">
                    <a:pos x="T2" y="T3"/>
                  </a:cxn>
                  <a:cxn ang="T8">
                    <a:pos x="T4" y="T5"/>
                  </a:cxn>
                </a:cxnLst>
                <a:rect l="T9" t="T10" r="T11" b="T12"/>
                <a:pathLst>
                  <a:path w="28" h="24">
                    <a:moveTo>
                      <a:pt x="28" y="0"/>
                    </a:moveTo>
                    <a:lnTo>
                      <a:pt x="11" y="13"/>
                    </a:lnTo>
                    <a:lnTo>
                      <a:pt x="0" y="24"/>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3" name="Freeform 613"/>
              <p:cNvSpPr>
                <a:spLocks/>
              </p:cNvSpPr>
              <p:nvPr/>
            </p:nvSpPr>
            <p:spPr bwMode="auto">
              <a:xfrm>
                <a:off x="2170" y="3688"/>
                <a:ext cx="31" cy="117"/>
              </a:xfrm>
              <a:custGeom>
                <a:avLst/>
                <a:gdLst>
                  <a:gd name="T0" fmla="*/ 67 w 24"/>
                  <a:gd name="T1" fmla="*/ 0 h 91"/>
                  <a:gd name="T2" fmla="*/ 57 w 24"/>
                  <a:gd name="T3" fmla="*/ 69 h 91"/>
                  <a:gd name="T4" fmla="*/ 30 w 24"/>
                  <a:gd name="T5" fmla="*/ 143 h 91"/>
                  <a:gd name="T6" fmla="*/ 21 w 24"/>
                  <a:gd name="T7" fmla="*/ 184 h 91"/>
                  <a:gd name="T8" fmla="*/ 0 w 24"/>
                  <a:gd name="T9" fmla="*/ 248 h 91"/>
                  <a:gd name="T10" fmla="*/ 0 60000 65536"/>
                  <a:gd name="T11" fmla="*/ 0 60000 65536"/>
                  <a:gd name="T12" fmla="*/ 0 60000 65536"/>
                  <a:gd name="T13" fmla="*/ 0 60000 65536"/>
                  <a:gd name="T14" fmla="*/ 0 60000 65536"/>
                  <a:gd name="T15" fmla="*/ 0 w 24"/>
                  <a:gd name="T16" fmla="*/ 0 h 91"/>
                  <a:gd name="T17" fmla="*/ 24 w 24"/>
                  <a:gd name="T18" fmla="*/ 91 h 91"/>
                </a:gdLst>
                <a:ahLst/>
                <a:cxnLst>
                  <a:cxn ang="T10">
                    <a:pos x="T0" y="T1"/>
                  </a:cxn>
                  <a:cxn ang="T11">
                    <a:pos x="T2" y="T3"/>
                  </a:cxn>
                  <a:cxn ang="T12">
                    <a:pos x="T4" y="T5"/>
                  </a:cxn>
                  <a:cxn ang="T13">
                    <a:pos x="T6" y="T7"/>
                  </a:cxn>
                  <a:cxn ang="T14">
                    <a:pos x="T8" y="T9"/>
                  </a:cxn>
                </a:cxnLst>
                <a:rect l="T15" t="T16" r="T17" b="T18"/>
                <a:pathLst>
                  <a:path w="24" h="91">
                    <a:moveTo>
                      <a:pt x="24" y="0"/>
                    </a:moveTo>
                    <a:lnTo>
                      <a:pt x="20" y="26"/>
                    </a:lnTo>
                    <a:lnTo>
                      <a:pt x="11" y="52"/>
                    </a:lnTo>
                    <a:lnTo>
                      <a:pt x="7" y="67"/>
                    </a:lnTo>
                    <a:lnTo>
                      <a:pt x="0" y="91"/>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4" name="Freeform 614"/>
              <p:cNvSpPr>
                <a:spLocks/>
              </p:cNvSpPr>
              <p:nvPr/>
            </p:nvSpPr>
            <p:spPr bwMode="auto">
              <a:xfrm>
                <a:off x="2201" y="3559"/>
                <a:ext cx="3" cy="129"/>
              </a:xfrm>
              <a:custGeom>
                <a:avLst/>
                <a:gdLst>
                  <a:gd name="T0" fmla="*/ 3 w 3"/>
                  <a:gd name="T1" fmla="*/ 0 h 100"/>
                  <a:gd name="T2" fmla="*/ 0 w 3"/>
                  <a:gd name="T3" fmla="*/ 76 h 100"/>
                  <a:gd name="T4" fmla="*/ 3 w 3"/>
                  <a:gd name="T5" fmla="*/ 154 h 100"/>
                  <a:gd name="T6" fmla="*/ 3 w 3"/>
                  <a:gd name="T7" fmla="*/ 217 h 100"/>
                  <a:gd name="T8" fmla="*/ 0 w 3"/>
                  <a:gd name="T9" fmla="*/ 276 h 100"/>
                  <a:gd name="T10" fmla="*/ 0 60000 65536"/>
                  <a:gd name="T11" fmla="*/ 0 60000 65536"/>
                  <a:gd name="T12" fmla="*/ 0 60000 65536"/>
                  <a:gd name="T13" fmla="*/ 0 60000 65536"/>
                  <a:gd name="T14" fmla="*/ 0 60000 65536"/>
                  <a:gd name="T15" fmla="*/ 0 w 3"/>
                  <a:gd name="T16" fmla="*/ 0 h 100"/>
                  <a:gd name="T17" fmla="*/ 3 w 3"/>
                  <a:gd name="T18" fmla="*/ 100 h 100"/>
                </a:gdLst>
                <a:ahLst/>
                <a:cxnLst>
                  <a:cxn ang="T10">
                    <a:pos x="T0" y="T1"/>
                  </a:cxn>
                  <a:cxn ang="T11">
                    <a:pos x="T2" y="T3"/>
                  </a:cxn>
                  <a:cxn ang="T12">
                    <a:pos x="T4" y="T5"/>
                  </a:cxn>
                  <a:cxn ang="T13">
                    <a:pos x="T6" y="T7"/>
                  </a:cxn>
                  <a:cxn ang="T14">
                    <a:pos x="T8" y="T9"/>
                  </a:cxn>
                </a:cxnLst>
                <a:rect l="T15" t="T16" r="T17" b="T18"/>
                <a:pathLst>
                  <a:path w="3" h="100">
                    <a:moveTo>
                      <a:pt x="3" y="0"/>
                    </a:moveTo>
                    <a:lnTo>
                      <a:pt x="0" y="28"/>
                    </a:lnTo>
                    <a:lnTo>
                      <a:pt x="3" y="55"/>
                    </a:lnTo>
                    <a:lnTo>
                      <a:pt x="3" y="78"/>
                    </a:lnTo>
                    <a:lnTo>
                      <a:pt x="0" y="10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5" name="Freeform 615"/>
              <p:cNvSpPr>
                <a:spLocks/>
              </p:cNvSpPr>
              <p:nvPr/>
            </p:nvSpPr>
            <p:spPr bwMode="auto">
              <a:xfrm>
                <a:off x="2204" y="3473"/>
                <a:ext cx="25" cy="86"/>
              </a:xfrm>
              <a:custGeom>
                <a:avLst/>
                <a:gdLst>
                  <a:gd name="T0" fmla="*/ 57 w 19"/>
                  <a:gd name="T1" fmla="*/ 0 h 67"/>
                  <a:gd name="T2" fmla="*/ 18 w 19"/>
                  <a:gd name="T3" fmla="*/ 99 h 67"/>
                  <a:gd name="T4" fmla="*/ 0 w 19"/>
                  <a:gd name="T5" fmla="*/ 181 h 67"/>
                  <a:gd name="T6" fmla="*/ 0 60000 65536"/>
                  <a:gd name="T7" fmla="*/ 0 60000 65536"/>
                  <a:gd name="T8" fmla="*/ 0 60000 65536"/>
                  <a:gd name="T9" fmla="*/ 0 w 19"/>
                  <a:gd name="T10" fmla="*/ 0 h 67"/>
                  <a:gd name="T11" fmla="*/ 19 w 19"/>
                  <a:gd name="T12" fmla="*/ 67 h 67"/>
                </a:gdLst>
                <a:ahLst/>
                <a:cxnLst>
                  <a:cxn ang="T6">
                    <a:pos x="T0" y="T1"/>
                  </a:cxn>
                  <a:cxn ang="T7">
                    <a:pos x="T2" y="T3"/>
                  </a:cxn>
                  <a:cxn ang="T8">
                    <a:pos x="T4" y="T5"/>
                  </a:cxn>
                </a:cxnLst>
                <a:rect l="T9" t="T10" r="T11" b="T12"/>
                <a:pathLst>
                  <a:path w="19" h="67">
                    <a:moveTo>
                      <a:pt x="19" y="0"/>
                    </a:moveTo>
                    <a:lnTo>
                      <a:pt x="6" y="37"/>
                    </a:lnTo>
                    <a:lnTo>
                      <a:pt x="0" y="67"/>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6" name="Freeform 616"/>
              <p:cNvSpPr>
                <a:spLocks/>
              </p:cNvSpPr>
              <p:nvPr/>
            </p:nvSpPr>
            <p:spPr bwMode="auto">
              <a:xfrm>
                <a:off x="2153" y="3805"/>
                <a:ext cx="17" cy="40"/>
              </a:xfrm>
              <a:custGeom>
                <a:avLst/>
                <a:gdLst>
                  <a:gd name="T0" fmla="*/ 0 w 13"/>
                  <a:gd name="T1" fmla="*/ 86 h 31"/>
                  <a:gd name="T2" fmla="*/ 16 w 13"/>
                  <a:gd name="T3" fmla="*/ 67 h 31"/>
                  <a:gd name="T4" fmla="*/ 21 w 13"/>
                  <a:gd name="T5" fmla="*/ 41 h 31"/>
                  <a:gd name="T6" fmla="*/ 38 w 13"/>
                  <a:gd name="T7" fmla="*/ 0 h 31"/>
                  <a:gd name="T8" fmla="*/ 0 60000 65536"/>
                  <a:gd name="T9" fmla="*/ 0 60000 65536"/>
                  <a:gd name="T10" fmla="*/ 0 60000 65536"/>
                  <a:gd name="T11" fmla="*/ 0 60000 65536"/>
                  <a:gd name="T12" fmla="*/ 0 w 13"/>
                  <a:gd name="T13" fmla="*/ 0 h 31"/>
                  <a:gd name="T14" fmla="*/ 13 w 13"/>
                  <a:gd name="T15" fmla="*/ 31 h 31"/>
                </a:gdLst>
                <a:ahLst/>
                <a:cxnLst>
                  <a:cxn ang="T8">
                    <a:pos x="T0" y="T1"/>
                  </a:cxn>
                  <a:cxn ang="T9">
                    <a:pos x="T2" y="T3"/>
                  </a:cxn>
                  <a:cxn ang="T10">
                    <a:pos x="T4" y="T5"/>
                  </a:cxn>
                  <a:cxn ang="T11">
                    <a:pos x="T6" y="T7"/>
                  </a:cxn>
                </a:cxnLst>
                <a:rect l="T12" t="T13" r="T14" b="T15"/>
                <a:pathLst>
                  <a:path w="13" h="31">
                    <a:moveTo>
                      <a:pt x="0" y="31"/>
                    </a:moveTo>
                    <a:lnTo>
                      <a:pt x="5" y="24"/>
                    </a:lnTo>
                    <a:lnTo>
                      <a:pt x="7" y="15"/>
                    </a:lnTo>
                    <a:lnTo>
                      <a:pt x="13"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7" name="Freeform 617"/>
              <p:cNvSpPr>
                <a:spLocks/>
              </p:cNvSpPr>
              <p:nvPr/>
            </p:nvSpPr>
            <p:spPr bwMode="auto">
              <a:xfrm>
                <a:off x="2061" y="3845"/>
                <a:ext cx="92" cy="72"/>
              </a:xfrm>
              <a:custGeom>
                <a:avLst/>
                <a:gdLst>
                  <a:gd name="T0" fmla="*/ 0 w 71"/>
                  <a:gd name="T1" fmla="*/ 154 h 56"/>
                  <a:gd name="T2" fmla="*/ 38 w 71"/>
                  <a:gd name="T3" fmla="*/ 123 h 56"/>
                  <a:gd name="T4" fmla="*/ 74 w 71"/>
                  <a:gd name="T5" fmla="*/ 94 h 56"/>
                  <a:gd name="T6" fmla="*/ 115 w 71"/>
                  <a:gd name="T7" fmla="*/ 69 h 56"/>
                  <a:gd name="T8" fmla="*/ 159 w 71"/>
                  <a:gd name="T9" fmla="*/ 40 h 56"/>
                  <a:gd name="T10" fmla="*/ 200 w 71"/>
                  <a:gd name="T11" fmla="*/ 0 h 56"/>
                  <a:gd name="T12" fmla="*/ 0 60000 65536"/>
                  <a:gd name="T13" fmla="*/ 0 60000 65536"/>
                  <a:gd name="T14" fmla="*/ 0 60000 65536"/>
                  <a:gd name="T15" fmla="*/ 0 60000 65536"/>
                  <a:gd name="T16" fmla="*/ 0 60000 65536"/>
                  <a:gd name="T17" fmla="*/ 0 60000 65536"/>
                  <a:gd name="T18" fmla="*/ 0 w 71"/>
                  <a:gd name="T19" fmla="*/ 0 h 56"/>
                  <a:gd name="T20" fmla="*/ 71 w 71"/>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71" h="56">
                    <a:moveTo>
                      <a:pt x="0" y="56"/>
                    </a:moveTo>
                    <a:lnTo>
                      <a:pt x="13" y="45"/>
                    </a:lnTo>
                    <a:lnTo>
                      <a:pt x="26" y="34"/>
                    </a:lnTo>
                    <a:lnTo>
                      <a:pt x="41" y="26"/>
                    </a:lnTo>
                    <a:lnTo>
                      <a:pt x="56" y="15"/>
                    </a:lnTo>
                    <a:lnTo>
                      <a:pt x="71"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8" name="Freeform 618"/>
              <p:cNvSpPr>
                <a:spLocks/>
              </p:cNvSpPr>
              <p:nvPr/>
            </p:nvSpPr>
            <p:spPr bwMode="auto">
              <a:xfrm>
                <a:off x="2028" y="3917"/>
                <a:ext cx="33" cy="56"/>
              </a:xfrm>
              <a:custGeom>
                <a:avLst/>
                <a:gdLst>
                  <a:gd name="T0" fmla="*/ 0 w 26"/>
                  <a:gd name="T1" fmla="*/ 124 h 43"/>
                  <a:gd name="T2" fmla="*/ 17 w 26"/>
                  <a:gd name="T3" fmla="*/ 95 h 43"/>
                  <a:gd name="T4" fmla="*/ 36 w 26"/>
                  <a:gd name="T5" fmla="*/ 57 h 43"/>
                  <a:gd name="T6" fmla="*/ 48 w 26"/>
                  <a:gd name="T7" fmla="*/ 27 h 43"/>
                  <a:gd name="T8" fmla="*/ 67 w 26"/>
                  <a:gd name="T9" fmla="*/ 0 h 43"/>
                  <a:gd name="T10" fmla="*/ 0 60000 65536"/>
                  <a:gd name="T11" fmla="*/ 0 60000 65536"/>
                  <a:gd name="T12" fmla="*/ 0 60000 65536"/>
                  <a:gd name="T13" fmla="*/ 0 60000 65536"/>
                  <a:gd name="T14" fmla="*/ 0 60000 65536"/>
                  <a:gd name="T15" fmla="*/ 0 w 26"/>
                  <a:gd name="T16" fmla="*/ 0 h 43"/>
                  <a:gd name="T17" fmla="*/ 26 w 26"/>
                  <a:gd name="T18" fmla="*/ 43 h 43"/>
                </a:gdLst>
                <a:ahLst/>
                <a:cxnLst>
                  <a:cxn ang="T10">
                    <a:pos x="T0" y="T1"/>
                  </a:cxn>
                  <a:cxn ang="T11">
                    <a:pos x="T2" y="T3"/>
                  </a:cxn>
                  <a:cxn ang="T12">
                    <a:pos x="T4" y="T5"/>
                  </a:cxn>
                  <a:cxn ang="T13">
                    <a:pos x="T6" y="T7"/>
                  </a:cxn>
                  <a:cxn ang="T14">
                    <a:pos x="T8" y="T9"/>
                  </a:cxn>
                </a:cxnLst>
                <a:rect l="T15" t="T16" r="T17" b="T18"/>
                <a:pathLst>
                  <a:path w="26" h="43">
                    <a:moveTo>
                      <a:pt x="0" y="43"/>
                    </a:moveTo>
                    <a:lnTo>
                      <a:pt x="6" y="33"/>
                    </a:lnTo>
                    <a:lnTo>
                      <a:pt x="13" y="20"/>
                    </a:lnTo>
                    <a:lnTo>
                      <a:pt x="19" y="9"/>
                    </a:lnTo>
                    <a:lnTo>
                      <a:pt x="26"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69" name="Freeform 619"/>
              <p:cNvSpPr>
                <a:spLocks/>
              </p:cNvSpPr>
              <p:nvPr/>
            </p:nvSpPr>
            <p:spPr bwMode="auto">
              <a:xfrm>
                <a:off x="2025" y="3973"/>
                <a:ext cx="3" cy="6"/>
              </a:xfrm>
              <a:custGeom>
                <a:avLst/>
                <a:gdLst>
                  <a:gd name="T0" fmla="*/ 0 w 2"/>
                  <a:gd name="T1" fmla="*/ 10 h 5"/>
                  <a:gd name="T2" fmla="*/ 0 w 2"/>
                  <a:gd name="T3" fmla="*/ 7 h 5"/>
                  <a:gd name="T4" fmla="*/ 9 w 2"/>
                  <a:gd name="T5" fmla="*/ 0 h 5"/>
                  <a:gd name="T6" fmla="*/ 0 60000 65536"/>
                  <a:gd name="T7" fmla="*/ 0 60000 65536"/>
                  <a:gd name="T8" fmla="*/ 0 60000 65536"/>
                  <a:gd name="T9" fmla="*/ 0 w 2"/>
                  <a:gd name="T10" fmla="*/ 0 h 5"/>
                  <a:gd name="T11" fmla="*/ 2 w 2"/>
                  <a:gd name="T12" fmla="*/ 5 h 5"/>
                </a:gdLst>
                <a:ahLst/>
                <a:cxnLst>
                  <a:cxn ang="T6">
                    <a:pos x="T0" y="T1"/>
                  </a:cxn>
                  <a:cxn ang="T7">
                    <a:pos x="T2" y="T3"/>
                  </a:cxn>
                  <a:cxn ang="T8">
                    <a:pos x="T4" y="T5"/>
                  </a:cxn>
                </a:cxnLst>
                <a:rect l="T9" t="T10" r="T11" b="T12"/>
                <a:pathLst>
                  <a:path w="2" h="5">
                    <a:moveTo>
                      <a:pt x="0" y="5"/>
                    </a:moveTo>
                    <a:lnTo>
                      <a:pt x="0" y="3"/>
                    </a:lnTo>
                    <a:lnTo>
                      <a:pt x="2"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0" name="Freeform 620"/>
              <p:cNvSpPr>
                <a:spLocks/>
              </p:cNvSpPr>
              <p:nvPr/>
            </p:nvSpPr>
            <p:spPr bwMode="auto">
              <a:xfrm>
                <a:off x="2076" y="3647"/>
                <a:ext cx="7" cy="100"/>
              </a:xfrm>
              <a:custGeom>
                <a:avLst/>
                <a:gdLst>
                  <a:gd name="T0" fmla="*/ 0 w 6"/>
                  <a:gd name="T1" fmla="*/ 210 h 78"/>
                  <a:gd name="T2" fmla="*/ 2 w 6"/>
                  <a:gd name="T3" fmla="*/ 192 h 78"/>
                  <a:gd name="T4" fmla="*/ 8 w 6"/>
                  <a:gd name="T5" fmla="*/ 151 h 78"/>
                  <a:gd name="T6" fmla="*/ 8 w 6"/>
                  <a:gd name="T7" fmla="*/ 92 h 78"/>
                  <a:gd name="T8" fmla="*/ 11 w 6"/>
                  <a:gd name="T9" fmla="*/ 0 h 78"/>
                  <a:gd name="T10" fmla="*/ 0 60000 65536"/>
                  <a:gd name="T11" fmla="*/ 0 60000 65536"/>
                  <a:gd name="T12" fmla="*/ 0 60000 65536"/>
                  <a:gd name="T13" fmla="*/ 0 60000 65536"/>
                  <a:gd name="T14" fmla="*/ 0 60000 65536"/>
                  <a:gd name="T15" fmla="*/ 0 w 6"/>
                  <a:gd name="T16" fmla="*/ 0 h 78"/>
                  <a:gd name="T17" fmla="*/ 6 w 6"/>
                  <a:gd name="T18" fmla="*/ 78 h 78"/>
                </a:gdLst>
                <a:ahLst/>
                <a:cxnLst>
                  <a:cxn ang="T10">
                    <a:pos x="T0" y="T1"/>
                  </a:cxn>
                  <a:cxn ang="T11">
                    <a:pos x="T2" y="T3"/>
                  </a:cxn>
                  <a:cxn ang="T12">
                    <a:pos x="T4" y="T5"/>
                  </a:cxn>
                  <a:cxn ang="T13">
                    <a:pos x="T6" y="T7"/>
                  </a:cxn>
                  <a:cxn ang="T14">
                    <a:pos x="T8" y="T9"/>
                  </a:cxn>
                </a:cxnLst>
                <a:rect l="T15" t="T16" r="T17" b="T18"/>
                <a:pathLst>
                  <a:path w="6" h="78">
                    <a:moveTo>
                      <a:pt x="0" y="78"/>
                    </a:moveTo>
                    <a:lnTo>
                      <a:pt x="2" y="71"/>
                    </a:lnTo>
                    <a:lnTo>
                      <a:pt x="4" y="56"/>
                    </a:lnTo>
                    <a:lnTo>
                      <a:pt x="4" y="34"/>
                    </a:lnTo>
                    <a:lnTo>
                      <a:pt x="6"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1" name="Freeform 621"/>
              <p:cNvSpPr>
                <a:spLocks/>
              </p:cNvSpPr>
              <p:nvPr/>
            </p:nvSpPr>
            <p:spPr bwMode="auto">
              <a:xfrm>
                <a:off x="2025" y="3747"/>
                <a:ext cx="51" cy="162"/>
              </a:xfrm>
              <a:custGeom>
                <a:avLst/>
                <a:gdLst>
                  <a:gd name="T0" fmla="*/ 0 w 39"/>
                  <a:gd name="T1" fmla="*/ 343 h 126"/>
                  <a:gd name="T2" fmla="*/ 17 w 39"/>
                  <a:gd name="T3" fmla="*/ 278 h 126"/>
                  <a:gd name="T4" fmla="*/ 38 w 39"/>
                  <a:gd name="T5" fmla="*/ 213 h 126"/>
                  <a:gd name="T6" fmla="*/ 60 w 39"/>
                  <a:gd name="T7" fmla="*/ 154 h 126"/>
                  <a:gd name="T8" fmla="*/ 94 w 39"/>
                  <a:gd name="T9" fmla="*/ 76 h 126"/>
                  <a:gd name="T10" fmla="*/ 115 w 39"/>
                  <a:gd name="T11" fmla="*/ 0 h 126"/>
                  <a:gd name="T12" fmla="*/ 0 60000 65536"/>
                  <a:gd name="T13" fmla="*/ 0 60000 65536"/>
                  <a:gd name="T14" fmla="*/ 0 60000 65536"/>
                  <a:gd name="T15" fmla="*/ 0 60000 65536"/>
                  <a:gd name="T16" fmla="*/ 0 60000 65536"/>
                  <a:gd name="T17" fmla="*/ 0 60000 65536"/>
                  <a:gd name="T18" fmla="*/ 0 w 39"/>
                  <a:gd name="T19" fmla="*/ 0 h 126"/>
                  <a:gd name="T20" fmla="*/ 39 w 39"/>
                  <a:gd name="T21" fmla="*/ 126 h 126"/>
                </a:gdLst>
                <a:ahLst/>
                <a:cxnLst>
                  <a:cxn ang="T12">
                    <a:pos x="T0" y="T1"/>
                  </a:cxn>
                  <a:cxn ang="T13">
                    <a:pos x="T2" y="T3"/>
                  </a:cxn>
                  <a:cxn ang="T14">
                    <a:pos x="T4" y="T5"/>
                  </a:cxn>
                  <a:cxn ang="T15">
                    <a:pos x="T6" y="T7"/>
                  </a:cxn>
                  <a:cxn ang="T16">
                    <a:pos x="T8" y="T9"/>
                  </a:cxn>
                  <a:cxn ang="T17">
                    <a:pos x="T10" y="T11"/>
                  </a:cxn>
                </a:cxnLst>
                <a:rect l="T18" t="T19" r="T20" b="T21"/>
                <a:pathLst>
                  <a:path w="39" h="126">
                    <a:moveTo>
                      <a:pt x="0" y="126"/>
                    </a:moveTo>
                    <a:lnTo>
                      <a:pt x="6" y="102"/>
                    </a:lnTo>
                    <a:lnTo>
                      <a:pt x="13" y="78"/>
                    </a:lnTo>
                    <a:lnTo>
                      <a:pt x="21" y="56"/>
                    </a:lnTo>
                    <a:lnTo>
                      <a:pt x="32" y="28"/>
                    </a:lnTo>
                    <a:lnTo>
                      <a:pt x="39"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2" name="Freeform 622"/>
              <p:cNvSpPr>
                <a:spLocks/>
              </p:cNvSpPr>
              <p:nvPr/>
            </p:nvSpPr>
            <p:spPr bwMode="auto">
              <a:xfrm>
                <a:off x="2022" y="3909"/>
                <a:ext cx="3" cy="70"/>
              </a:xfrm>
              <a:custGeom>
                <a:avLst/>
                <a:gdLst>
                  <a:gd name="T0" fmla="*/ 3 w 3"/>
                  <a:gd name="T1" fmla="*/ 153 h 54"/>
                  <a:gd name="T2" fmla="*/ 0 w 3"/>
                  <a:gd name="T3" fmla="*/ 66 h 54"/>
                  <a:gd name="T4" fmla="*/ 3 w 3"/>
                  <a:gd name="T5" fmla="*/ 0 h 54"/>
                  <a:gd name="T6" fmla="*/ 0 60000 65536"/>
                  <a:gd name="T7" fmla="*/ 0 60000 65536"/>
                  <a:gd name="T8" fmla="*/ 0 60000 65536"/>
                  <a:gd name="T9" fmla="*/ 0 w 3"/>
                  <a:gd name="T10" fmla="*/ 0 h 54"/>
                  <a:gd name="T11" fmla="*/ 3 w 3"/>
                  <a:gd name="T12" fmla="*/ 54 h 54"/>
                </a:gdLst>
                <a:ahLst/>
                <a:cxnLst>
                  <a:cxn ang="T6">
                    <a:pos x="T0" y="T1"/>
                  </a:cxn>
                  <a:cxn ang="T7">
                    <a:pos x="T2" y="T3"/>
                  </a:cxn>
                  <a:cxn ang="T8">
                    <a:pos x="T4" y="T5"/>
                  </a:cxn>
                </a:cxnLst>
                <a:rect l="T9" t="T10" r="T11" b="T12"/>
                <a:pathLst>
                  <a:path w="3" h="54">
                    <a:moveTo>
                      <a:pt x="3" y="54"/>
                    </a:moveTo>
                    <a:lnTo>
                      <a:pt x="0" y="23"/>
                    </a:lnTo>
                    <a:lnTo>
                      <a:pt x="3"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3" name="Freeform 623"/>
              <p:cNvSpPr>
                <a:spLocks/>
              </p:cNvSpPr>
              <p:nvPr/>
            </p:nvSpPr>
            <p:spPr bwMode="auto">
              <a:xfrm>
                <a:off x="1359" y="3862"/>
                <a:ext cx="261" cy="24"/>
              </a:xfrm>
              <a:custGeom>
                <a:avLst/>
                <a:gdLst>
                  <a:gd name="T0" fmla="*/ 562 w 202"/>
                  <a:gd name="T1" fmla="*/ 48 h 19"/>
                  <a:gd name="T2" fmla="*/ 249 w 202"/>
                  <a:gd name="T3" fmla="*/ 16 h 19"/>
                  <a:gd name="T4" fmla="*/ 0 w 202"/>
                  <a:gd name="T5" fmla="*/ 0 h 19"/>
                  <a:gd name="T6" fmla="*/ 0 60000 65536"/>
                  <a:gd name="T7" fmla="*/ 0 60000 65536"/>
                  <a:gd name="T8" fmla="*/ 0 60000 65536"/>
                  <a:gd name="T9" fmla="*/ 0 w 202"/>
                  <a:gd name="T10" fmla="*/ 0 h 19"/>
                  <a:gd name="T11" fmla="*/ 202 w 202"/>
                  <a:gd name="T12" fmla="*/ 19 h 19"/>
                </a:gdLst>
                <a:ahLst/>
                <a:cxnLst>
                  <a:cxn ang="T6">
                    <a:pos x="T0" y="T1"/>
                  </a:cxn>
                  <a:cxn ang="T7">
                    <a:pos x="T2" y="T3"/>
                  </a:cxn>
                  <a:cxn ang="T8">
                    <a:pos x="T4" y="T5"/>
                  </a:cxn>
                </a:cxnLst>
                <a:rect l="T9" t="T10" r="T11" b="T12"/>
                <a:pathLst>
                  <a:path w="202" h="19">
                    <a:moveTo>
                      <a:pt x="202" y="19"/>
                    </a:moveTo>
                    <a:lnTo>
                      <a:pt x="89" y="6"/>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4" name="Freeform 624"/>
              <p:cNvSpPr>
                <a:spLocks/>
              </p:cNvSpPr>
              <p:nvPr/>
            </p:nvSpPr>
            <p:spPr bwMode="auto">
              <a:xfrm>
                <a:off x="1620" y="3886"/>
                <a:ext cx="265" cy="57"/>
              </a:xfrm>
              <a:custGeom>
                <a:avLst/>
                <a:gdLst>
                  <a:gd name="T0" fmla="*/ 565 w 206"/>
                  <a:gd name="T1" fmla="*/ 124 h 44"/>
                  <a:gd name="T2" fmla="*/ 250 w 206"/>
                  <a:gd name="T3" fmla="*/ 51 h 44"/>
                  <a:gd name="T4" fmla="*/ 0 w 206"/>
                  <a:gd name="T5" fmla="*/ 0 h 44"/>
                  <a:gd name="T6" fmla="*/ 0 60000 65536"/>
                  <a:gd name="T7" fmla="*/ 0 60000 65536"/>
                  <a:gd name="T8" fmla="*/ 0 60000 65536"/>
                  <a:gd name="T9" fmla="*/ 0 w 206"/>
                  <a:gd name="T10" fmla="*/ 0 h 44"/>
                  <a:gd name="T11" fmla="*/ 206 w 206"/>
                  <a:gd name="T12" fmla="*/ 44 h 44"/>
                </a:gdLst>
                <a:ahLst/>
                <a:cxnLst>
                  <a:cxn ang="T6">
                    <a:pos x="T0" y="T1"/>
                  </a:cxn>
                  <a:cxn ang="T7">
                    <a:pos x="T2" y="T3"/>
                  </a:cxn>
                  <a:cxn ang="T8">
                    <a:pos x="T4" y="T5"/>
                  </a:cxn>
                </a:cxnLst>
                <a:rect l="T9" t="T10" r="T11" b="T12"/>
                <a:pathLst>
                  <a:path w="206" h="44">
                    <a:moveTo>
                      <a:pt x="206" y="44"/>
                    </a:moveTo>
                    <a:lnTo>
                      <a:pt x="91" y="18"/>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5" name="Freeform 625"/>
              <p:cNvSpPr>
                <a:spLocks/>
              </p:cNvSpPr>
              <p:nvPr/>
            </p:nvSpPr>
            <p:spPr bwMode="auto">
              <a:xfrm>
                <a:off x="1885" y="3943"/>
                <a:ext cx="140" cy="36"/>
              </a:xfrm>
              <a:custGeom>
                <a:avLst/>
                <a:gdLst>
                  <a:gd name="T0" fmla="*/ 297 w 109"/>
                  <a:gd name="T1" fmla="*/ 76 h 28"/>
                  <a:gd name="T2" fmla="*/ 132 w 109"/>
                  <a:gd name="T3" fmla="*/ 28 h 28"/>
                  <a:gd name="T4" fmla="*/ 0 w 109"/>
                  <a:gd name="T5" fmla="*/ 0 h 28"/>
                  <a:gd name="T6" fmla="*/ 0 60000 65536"/>
                  <a:gd name="T7" fmla="*/ 0 60000 65536"/>
                  <a:gd name="T8" fmla="*/ 0 60000 65536"/>
                  <a:gd name="T9" fmla="*/ 0 w 109"/>
                  <a:gd name="T10" fmla="*/ 0 h 28"/>
                  <a:gd name="T11" fmla="*/ 109 w 109"/>
                  <a:gd name="T12" fmla="*/ 28 h 28"/>
                </a:gdLst>
                <a:ahLst/>
                <a:cxnLst>
                  <a:cxn ang="T6">
                    <a:pos x="T0" y="T1"/>
                  </a:cxn>
                  <a:cxn ang="T7">
                    <a:pos x="T2" y="T3"/>
                  </a:cxn>
                  <a:cxn ang="T8">
                    <a:pos x="T4" y="T5"/>
                  </a:cxn>
                </a:cxnLst>
                <a:rect l="T9" t="T10" r="T11" b="T12"/>
                <a:pathLst>
                  <a:path w="109" h="28">
                    <a:moveTo>
                      <a:pt x="109" y="28"/>
                    </a:moveTo>
                    <a:lnTo>
                      <a:pt x="48" y="10"/>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6" name="Freeform 626"/>
              <p:cNvSpPr>
                <a:spLocks/>
              </p:cNvSpPr>
              <p:nvPr/>
            </p:nvSpPr>
            <p:spPr bwMode="auto">
              <a:xfrm>
                <a:off x="647" y="3246"/>
                <a:ext cx="41" cy="14"/>
              </a:xfrm>
              <a:custGeom>
                <a:avLst/>
                <a:gdLst>
                  <a:gd name="T0" fmla="*/ 836 w 15"/>
                  <a:gd name="T1" fmla="*/ 0 h 5"/>
                  <a:gd name="T2" fmla="*/ 733 w 15"/>
                  <a:gd name="T3" fmla="*/ 0 h 5"/>
                  <a:gd name="T4" fmla="*/ 60 w 15"/>
                  <a:gd name="T5" fmla="*/ 174 h 5"/>
                  <a:gd name="T6" fmla="*/ 0 w 15"/>
                  <a:gd name="T7" fmla="*/ 305 h 5"/>
                  <a:gd name="T8" fmla="*/ 0 60000 65536"/>
                  <a:gd name="T9" fmla="*/ 0 60000 65536"/>
                  <a:gd name="T10" fmla="*/ 0 60000 65536"/>
                  <a:gd name="T11" fmla="*/ 0 60000 65536"/>
                  <a:gd name="T12" fmla="*/ 0 w 15"/>
                  <a:gd name="T13" fmla="*/ 0 h 5"/>
                  <a:gd name="T14" fmla="*/ 15 w 15"/>
                  <a:gd name="T15" fmla="*/ 5 h 5"/>
                </a:gdLst>
                <a:ahLst/>
                <a:cxnLst>
                  <a:cxn ang="T8">
                    <a:pos x="T0" y="T1"/>
                  </a:cxn>
                  <a:cxn ang="T9">
                    <a:pos x="T2" y="T3"/>
                  </a:cxn>
                  <a:cxn ang="T10">
                    <a:pos x="T4" y="T5"/>
                  </a:cxn>
                  <a:cxn ang="T11">
                    <a:pos x="T6" y="T7"/>
                  </a:cxn>
                </a:cxnLst>
                <a:rect l="T12" t="T13" r="T14" b="T15"/>
                <a:pathLst>
                  <a:path w="15" h="5">
                    <a:moveTo>
                      <a:pt x="15" y="0"/>
                    </a:moveTo>
                    <a:cubicBezTo>
                      <a:pt x="13" y="0"/>
                      <a:pt x="13" y="0"/>
                      <a:pt x="13" y="0"/>
                    </a:cubicBezTo>
                    <a:cubicBezTo>
                      <a:pt x="8" y="0"/>
                      <a:pt x="6" y="1"/>
                      <a:pt x="1" y="3"/>
                    </a:cubicBezTo>
                    <a:cubicBezTo>
                      <a:pt x="0" y="5"/>
                      <a:pt x="0" y="5"/>
                      <a:pt x="0" y="5"/>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7" name="Freeform 627"/>
              <p:cNvSpPr>
                <a:spLocks/>
              </p:cNvSpPr>
              <p:nvPr/>
            </p:nvSpPr>
            <p:spPr bwMode="auto">
              <a:xfrm>
                <a:off x="576" y="3649"/>
                <a:ext cx="37" cy="27"/>
              </a:xfrm>
              <a:custGeom>
                <a:avLst/>
                <a:gdLst>
                  <a:gd name="T0" fmla="*/ 0 w 29"/>
                  <a:gd name="T1" fmla="*/ 0 h 21"/>
                  <a:gd name="T2" fmla="*/ 8 w 29"/>
                  <a:gd name="T3" fmla="*/ 10 h 21"/>
                  <a:gd name="T4" fmla="*/ 13 w 29"/>
                  <a:gd name="T5" fmla="*/ 22 h 21"/>
                  <a:gd name="T6" fmla="*/ 29 w 29"/>
                  <a:gd name="T7" fmla="*/ 40 h 21"/>
                  <a:gd name="T8" fmla="*/ 42 w 29"/>
                  <a:gd name="T9" fmla="*/ 46 h 21"/>
                  <a:gd name="T10" fmla="*/ 54 w 29"/>
                  <a:gd name="T11" fmla="*/ 51 h 21"/>
                  <a:gd name="T12" fmla="*/ 65 w 29"/>
                  <a:gd name="T13" fmla="*/ 51 h 21"/>
                  <a:gd name="T14" fmla="*/ 77 w 29"/>
                  <a:gd name="T15" fmla="*/ 58 h 21"/>
                  <a:gd name="T16" fmla="*/ 0 60000 65536"/>
                  <a:gd name="T17" fmla="*/ 0 60000 65536"/>
                  <a:gd name="T18" fmla="*/ 0 60000 65536"/>
                  <a:gd name="T19" fmla="*/ 0 60000 65536"/>
                  <a:gd name="T20" fmla="*/ 0 60000 65536"/>
                  <a:gd name="T21" fmla="*/ 0 60000 65536"/>
                  <a:gd name="T22" fmla="*/ 0 60000 65536"/>
                  <a:gd name="T23" fmla="*/ 0 60000 65536"/>
                  <a:gd name="T24" fmla="*/ 0 w 29"/>
                  <a:gd name="T25" fmla="*/ 0 h 21"/>
                  <a:gd name="T26" fmla="*/ 29 w 29"/>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 h="21">
                    <a:moveTo>
                      <a:pt x="0" y="0"/>
                    </a:moveTo>
                    <a:lnTo>
                      <a:pt x="3" y="4"/>
                    </a:lnTo>
                    <a:lnTo>
                      <a:pt x="5" y="8"/>
                    </a:lnTo>
                    <a:lnTo>
                      <a:pt x="11" y="15"/>
                    </a:lnTo>
                    <a:lnTo>
                      <a:pt x="16" y="17"/>
                    </a:lnTo>
                    <a:lnTo>
                      <a:pt x="20" y="19"/>
                    </a:lnTo>
                    <a:lnTo>
                      <a:pt x="24" y="19"/>
                    </a:lnTo>
                    <a:lnTo>
                      <a:pt x="29" y="21"/>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8" name="Freeform 628"/>
              <p:cNvSpPr>
                <a:spLocks/>
              </p:cNvSpPr>
              <p:nvPr/>
            </p:nvSpPr>
            <p:spPr bwMode="auto">
              <a:xfrm>
                <a:off x="1493" y="3408"/>
                <a:ext cx="14" cy="28"/>
              </a:xfrm>
              <a:custGeom>
                <a:avLst/>
                <a:gdLst>
                  <a:gd name="T0" fmla="*/ 305 w 5"/>
                  <a:gd name="T1" fmla="*/ 610 h 10"/>
                  <a:gd name="T2" fmla="*/ 244 w 5"/>
                  <a:gd name="T3" fmla="*/ 610 h 10"/>
                  <a:gd name="T4" fmla="*/ 244 w 5"/>
                  <a:gd name="T5" fmla="*/ 549 h 10"/>
                  <a:gd name="T6" fmla="*/ 62 w 5"/>
                  <a:gd name="T7" fmla="*/ 134 h 10"/>
                  <a:gd name="T8" fmla="*/ 0 w 5"/>
                  <a:gd name="T9" fmla="*/ 0 h 10"/>
                  <a:gd name="T10" fmla="*/ 0 60000 65536"/>
                  <a:gd name="T11" fmla="*/ 0 60000 65536"/>
                  <a:gd name="T12" fmla="*/ 0 60000 65536"/>
                  <a:gd name="T13" fmla="*/ 0 60000 65536"/>
                  <a:gd name="T14" fmla="*/ 0 60000 65536"/>
                  <a:gd name="T15" fmla="*/ 0 w 5"/>
                  <a:gd name="T16" fmla="*/ 0 h 10"/>
                  <a:gd name="T17" fmla="*/ 5 w 5"/>
                  <a:gd name="T18" fmla="*/ 10 h 10"/>
                </a:gdLst>
                <a:ahLst/>
                <a:cxnLst>
                  <a:cxn ang="T10">
                    <a:pos x="T0" y="T1"/>
                  </a:cxn>
                  <a:cxn ang="T11">
                    <a:pos x="T2" y="T3"/>
                  </a:cxn>
                  <a:cxn ang="T12">
                    <a:pos x="T4" y="T5"/>
                  </a:cxn>
                  <a:cxn ang="T13">
                    <a:pos x="T6" y="T7"/>
                  </a:cxn>
                  <a:cxn ang="T14">
                    <a:pos x="T8" y="T9"/>
                  </a:cxn>
                </a:cxnLst>
                <a:rect l="T15" t="T16" r="T17" b="T18"/>
                <a:pathLst>
                  <a:path w="5" h="10">
                    <a:moveTo>
                      <a:pt x="5" y="10"/>
                    </a:moveTo>
                    <a:cubicBezTo>
                      <a:pt x="4" y="10"/>
                      <a:pt x="4" y="10"/>
                      <a:pt x="4" y="10"/>
                    </a:cubicBezTo>
                    <a:cubicBezTo>
                      <a:pt x="4" y="9"/>
                      <a:pt x="4" y="9"/>
                      <a:pt x="4" y="9"/>
                    </a:cubicBezTo>
                    <a:cubicBezTo>
                      <a:pt x="3" y="7"/>
                      <a:pt x="2" y="4"/>
                      <a:pt x="1" y="2"/>
                    </a:cubicBezTo>
                    <a:cubicBezTo>
                      <a:pt x="0" y="0"/>
                      <a:pt x="0" y="0"/>
                      <a:pt x="0" y="0"/>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79" name="Freeform 629"/>
              <p:cNvSpPr>
                <a:spLocks/>
              </p:cNvSpPr>
              <p:nvPr/>
            </p:nvSpPr>
            <p:spPr bwMode="auto">
              <a:xfrm>
                <a:off x="1440" y="3492"/>
                <a:ext cx="9" cy="6"/>
              </a:xfrm>
              <a:custGeom>
                <a:avLst/>
                <a:gdLst>
                  <a:gd name="T0" fmla="*/ 243 w 3"/>
                  <a:gd name="T1" fmla="*/ 162 h 2"/>
                  <a:gd name="T2" fmla="*/ 243 w 3"/>
                  <a:gd name="T3" fmla="*/ 162 h 2"/>
                  <a:gd name="T4" fmla="*/ 243 w 3"/>
                  <a:gd name="T5" fmla="*/ 162 h 2"/>
                  <a:gd name="T6" fmla="*/ 0 w 3"/>
                  <a:gd name="T7" fmla="*/ 81 h 2"/>
                  <a:gd name="T8" fmla="*/ 0 w 3"/>
                  <a:gd name="T9" fmla="*/ 0 h 2"/>
                  <a:gd name="T10" fmla="*/ 0 60000 65536"/>
                  <a:gd name="T11" fmla="*/ 0 60000 65536"/>
                  <a:gd name="T12" fmla="*/ 0 60000 65536"/>
                  <a:gd name="T13" fmla="*/ 0 60000 65536"/>
                  <a:gd name="T14" fmla="*/ 0 60000 65536"/>
                  <a:gd name="T15" fmla="*/ 0 w 3"/>
                  <a:gd name="T16" fmla="*/ 0 h 2"/>
                  <a:gd name="T17" fmla="*/ 3 w 3"/>
                  <a:gd name="T18" fmla="*/ 2 h 2"/>
                </a:gdLst>
                <a:ahLst/>
                <a:cxnLst>
                  <a:cxn ang="T10">
                    <a:pos x="T0" y="T1"/>
                  </a:cxn>
                  <a:cxn ang="T11">
                    <a:pos x="T2" y="T3"/>
                  </a:cxn>
                  <a:cxn ang="T12">
                    <a:pos x="T4" y="T5"/>
                  </a:cxn>
                  <a:cxn ang="T13">
                    <a:pos x="T6" y="T7"/>
                  </a:cxn>
                  <a:cxn ang="T14">
                    <a:pos x="T8" y="T9"/>
                  </a:cxn>
                </a:cxnLst>
                <a:rect l="T15" t="T16" r="T17" b="T18"/>
                <a:pathLst>
                  <a:path w="3" h="2">
                    <a:moveTo>
                      <a:pt x="3" y="2"/>
                    </a:moveTo>
                    <a:cubicBezTo>
                      <a:pt x="3" y="2"/>
                      <a:pt x="3" y="2"/>
                      <a:pt x="3" y="2"/>
                    </a:cubicBezTo>
                    <a:cubicBezTo>
                      <a:pt x="3" y="2"/>
                      <a:pt x="3" y="2"/>
                      <a:pt x="3" y="2"/>
                    </a:cubicBezTo>
                    <a:cubicBezTo>
                      <a:pt x="2" y="1"/>
                      <a:pt x="1" y="1"/>
                      <a:pt x="0" y="1"/>
                    </a:cubicBezTo>
                    <a:cubicBezTo>
                      <a:pt x="0" y="0"/>
                      <a:pt x="0" y="0"/>
                      <a:pt x="0" y="0"/>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0" name="Freeform 630"/>
              <p:cNvSpPr>
                <a:spLocks/>
              </p:cNvSpPr>
              <p:nvPr/>
            </p:nvSpPr>
            <p:spPr bwMode="auto">
              <a:xfrm>
                <a:off x="1233" y="3458"/>
                <a:ext cx="21" cy="9"/>
              </a:xfrm>
              <a:custGeom>
                <a:avLst/>
                <a:gdLst>
                  <a:gd name="T0" fmla="*/ 567 w 7"/>
                  <a:gd name="T1" fmla="*/ 81 h 3"/>
                  <a:gd name="T2" fmla="*/ 567 w 7"/>
                  <a:gd name="T3" fmla="*/ 81 h 3"/>
                  <a:gd name="T4" fmla="*/ 81 w 7"/>
                  <a:gd name="T5" fmla="*/ 162 h 3"/>
                  <a:gd name="T6" fmla="*/ 0 w 7"/>
                  <a:gd name="T7" fmla="*/ 243 h 3"/>
                  <a:gd name="T8" fmla="*/ 0 60000 65536"/>
                  <a:gd name="T9" fmla="*/ 0 60000 65536"/>
                  <a:gd name="T10" fmla="*/ 0 60000 65536"/>
                  <a:gd name="T11" fmla="*/ 0 60000 65536"/>
                  <a:gd name="T12" fmla="*/ 0 w 7"/>
                  <a:gd name="T13" fmla="*/ 0 h 3"/>
                  <a:gd name="T14" fmla="*/ 7 w 7"/>
                  <a:gd name="T15" fmla="*/ 3 h 3"/>
                </a:gdLst>
                <a:ahLst/>
                <a:cxnLst>
                  <a:cxn ang="T8">
                    <a:pos x="T0" y="T1"/>
                  </a:cxn>
                  <a:cxn ang="T9">
                    <a:pos x="T2" y="T3"/>
                  </a:cxn>
                  <a:cxn ang="T10">
                    <a:pos x="T4" y="T5"/>
                  </a:cxn>
                  <a:cxn ang="T11">
                    <a:pos x="T6" y="T7"/>
                  </a:cxn>
                </a:cxnLst>
                <a:rect l="T12" t="T13" r="T14" b="T15"/>
                <a:pathLst>
                  <a:path w="7" h="3">
                    <a:moveTo>
                      <a:pt x="7" y="1"/>
                    </a:moveTo>
                    <a:cubicBezTo>
                      <a:pt x="7" y="1"/>
                      <a:pt x="7" y="1"/>
                      <a:pt x="7" y="1"/>
                    </a:cubicBezTo>
                    <a:cubicBezTo>
                      <a:pt x="4" y="0"/>
                      <a:pt x="3" y="1"/>
                      <a:pt x="1" y="2"/>
                    </a:cubicBezTo>
                    <a:cubicBezTo>
                      <a:pt x="0" y="3"/>
                      <a:pt x="0" y="3"/>
                      <a:pt x="0" y="3"/>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1" name="Freeform 631"/>
              <p:cNvSpPr>
                <a:spLocks/>
              </p:cNvSpPr>
              <p:nvPr/>
            </p:nvSpPr>
            <p:spPr bwMode="auto">
              <a:xfrm>
                <a:off x="1200" y="3663"/>
                <a:ext cx="16" cy="11"/>
              </a:xfrm>
              <a:custGeom>
                <a:avLst/>
                <a:gdLst>
                  <a:gd name="T0" fmla="*/ 0 w 6"/>
                  <a:gd name="T1" fmla="*/ 0 h 4"/>
                  <a:gd name="T2" fmla="*/ 0 w 6"/>
                  <a:gd name="T3" fmla="*/ 61 h 4"/>
                  <a:gd name="T4" fmla="*/ 248 w 6"/>
                  <a:gd name="T5" fmla="*/ 226 h 4"/>
                  <a:gd name="T6" fmla="*/ 307 w 6"/>
                  <a:gd name="T7" fmla="*/ 226 h 4"/>
                  <a:gd name="T8" fmla="*/ 0 60000 65536"/>
                  <a:gd name="T9" fmla="*/ 0 60000 65536"/>
                  <a:gd name="T10" fmla="*/ 0 60000 65536"/>
                  <a:gd name="T11" fmla="*/ 0 60000 65536"/>
                  <a:gd name="T12" fmla="*/ 0 w 6"/>
                  <a:gd name="T13" fmla="*/ 0 h 4"/>
                  <a:gd name="T14" fmla="*/ 6 w 6"/>
                  <a:gd name="T15" fmla="*/ 4 h 4"/>
                </a:gdLst>
                <a:ahLst/>
                <a:cxnLst>
                  <a:cxn ang="T8">
                    <a:pos x="T0" y="T1"/>
                  </a:cxn>
                  <a:cxn ang="T9">
                    <a:pos x="T2" y="T3"/>
                  </a:cxn>
                  <a:cxn ang="T10">
                    <a:pos x="T4" y="T5"/>
                  </a:cxn>
                  <a:cxn ang="T11">
                    <a:pos x="T6" y="T7"/>
                  </a:cxn>
                </a:cxnLst>
                <a:rect l="T12" t="T13" r="T14" b="T15"/>
                <a:pathLst>
                  <a:path w="6" h="4">
                    <a:moveTo>
                      <a:pt x="0" y="0"/>
                    </a:moveTo>
                    <a:cubicBezTo>
                      <a:pt x="0" y="1"/>
                      <a:pt x="0" y="1"/>
                      <a:pt x="0" y="1"/>
                    </a:cubicBezTo>
                    <a:cubicBezTo>
                      <a:pt x="1" y="2"/>
                      <a:pt x="3" y="4"/>
                      <a:pt x="5" y="4"/>
                    </a:cubicBezTo>
                    <a:cubicBezTo>
                      <a:pt x="6" y="4"/>
                      <a:pt x="6" y="4"/>
                      <a:pt x="6" y="4"/>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2" name="Freeform 632"/>
              <p:cNvSpPr>
                <a:spLocks/>
              </p:cNvSpPr>
              <p:nvPr/>
            </p:nvSpPr>
            <p:spPr bwMode="auto">
              <a:xfrm>
                <a:off x="1460" y="3384"/>
                <a:ext cx="33" cy="24"/>
              </a:xfrm>
              <a:custGeom>
                <a:avLst/>
                <a:gdLst>
                  <a:gd name="T0" fmla="*/ 688 w 12"/>
                  <a:gd name="T1" fmla="*/ 456 h 9"/>
                  <a:gd name="T2" fmla="*/ 622 w 12"/>
                  <a:gd name="T3" fmla="*/ 397 h 9"/>
                  <a:gd name="T4" fmla="*/ 129 w 12"/>
                  <a:gd name="T5" fmla="*/ 56 h 9"/>
                  <a:gd name="T6" fmla="*/ 0 w 12"/>
                  <a:gd name="T7" fmla="*/ 0 h 9"/>
                  <a:gd name="T8" fmla="*/ 0 60000 65536"/>
                  <a:gd name="T9" fmla="*/ 0 60000 65536"/>
                  <a:gd name="T10" fmla="*/ 0 60000 65536"/>
                  <a:gd name="T11" fmla="*/ 0 60000 65536"/>
                  <a:gd name="T12" fmla="*/ 0 w 12"/>
                  <a:gd name="T13" fmla="*/ 0 h 9"/>
                  <a:gd name="T14" fmla="*/ 12 w 12"/>
                  <a:gd name="T15" fmla="*/ 9 h 9"/>
                </a:gdLst>
                <a:ahLst/>
                <a:cxnLst>
                  <a:cxn ang="T8">
                    <a:pos x="T0" y="T1"/>
                  </a:cxn>
                  <a:cxn ang="T9">
                    <a:pos x="T2" y="T3"/>
                  </a:cxn>
                  <a:cxn ang="T10">
                    <a:pos x="T4" y="T5"/>
                  </a:cxn>
                  <a:cxn ang="T11">
                    <a:pos x="T6" y="T7"/>
                  </a:cxn>
                </a:cxnLst>
                <a:rect l="T12" t="T13" r="T14" b="T15"/>
                <a:pathLst>
                  <a:path w="12" h="9">
                    <a:moveTo>
                      <a:pt x="12" y="9"/>
                    </a:moveTo>
                    <a:cubicBezTo>
                      <a:pt x="11" y="8"/>
                      <a:pt x="11" y="8"/>
                      <a:pt x="11" y="8"/>
                    </a:cubicBezTo>
                    <a:cubicBezTo>
                      <a:pt x="8" y="3"/>
                      <a:pt x="7" y="3"/>
                      <a:pt x="2" y="1"/>
                    </a:cubicBezTo>
                    <a:cubicBezTo>
                      <a:pt x="0" y="0"/>
                      <a:pt x="0" y="0"/>
                      <a:pt x="0" y="0"/>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3" name="Freeform 633"/>
              <p:cNvSpPr>
                <a:spLocks/>
              </p:cNvSpPr>
              <p:nvPr/>
            </p:nvSpPr>
            <p:spPr bwMode="auto">
              <a:xfrm>
                <a:off x="1233" y="3350"/>
                <a:ext cx="40" cy="13"/>
              </a:xfrm>
              <a:custGeom>
                <a:avLst/>
                <a:gdLst>
                  <a:gd name="T0" fmla="*/ 931 w 14"/>
                  <a:gd name="T1" fmla="*/ 0 h 5"/>
                  <a:gd name="T2" fmla="*/ 791 w 14"/>
                  <a:gd name="T3" fmla="*/ 0 h 5"/>
                  <a:gd name="T4" fmla="*/ 74 w 14"/>
                  <a:gd name="T5" fmla="*/ 177 h 5"/>
                  <a:gd name="T6" fmla="*/ 0 w 14"/>
                  <a:gd name="T7" fmla="*/ 229 h 5"/>
                  <a:gd name="T8" fmla="*/ 0 60000 65536"/>
                  <a:gd name="T9" fmla="*/ 0 60000 65536"/>
                  <a:gd name="T10" fmla="*/ 0 60000 65536"/>
                  <a:gd name="T11" fmla="*/ 0 60000 65536"/>
                  <a:gd name="T12" fmla="*/ 0 w 14"/>
                  <a:gd name="T13" fmla="*/ 0 h 5"/>
                  <a:gd name="T14" fmla="*/ 14 w 14"/>
                  <a:gd name="T15" fmla="*/ 5 h 5"/>
                </a:gdLst>
                <a:ahLst/>
                <a:cxnLst>
                  <a:cxn ang="T8">
                    <a:pos x="T0" y="T1"/>
                  </a:cxn>
                  <a:cxn ang="T9">
                    <a:pos x="T2" y="T3"/>
                  </a:cxn>
                  <a:cxn ang="T10">
                    <a:pos x="T4" y="T5"/>
                  </a:cxn>
                  <a:cxn ang="T11">
                    <a:pos x="T6" y="T7"/>
                  </a:cxn>
                </a:cxnLst>
                <a:rect l="T12" t="T13" r="T14" b="T15"/>
                <a:pathLst>
                  <a:path w="14" h="5">
                    <a:moveTo>
                      <a:pt x="14" y="0"/>
                    </a:moveTo>
                    <a:cubicBezTo>
                      <a:pt x="12" y="0"/>
                      <a:pt x="12" y="0"/>
                      <a:pt x="12" y="0"/>
                    </a:cubicBezTo>
                    <a:cubicBezTo>
                      <a:pt x="8" y="0"/>
                      <a:pt x="5" y="1"/>
                      <a:pt x="1" y="4"/>
                    </a:cubicBezTo>
                    <a:cubicBezTo>
                      <a:pt x="0" y="5"/>
                      <a:pt x="0" y="5"/>
                      <a:pt x="0" y="5"/>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4" name="Freeform 634"/>
              <p:cNvSpPr>
                <a:spLocks/>
              </p:cNvSpPr>
              <p:nvPr/>
            </p:nvSpPr>
            <p:spPr bwMode="auto">
              <a:xfrm>
                <a:off x="1163" y="3755"/>
                <a:ext cx="34" cy="26"/>
              </a:xfrm>
              <a:custGeom>
                <a:avLst/>
                <a:gdLst>
                  <a:gd name="T0" fmla="*/ 0 w 26"/>
                  <a:gd name="T1" fmla="*/ 0 h 20"/>
                  <a:gd name="T2" fmla="*/ 16 w 26"/>
                  <a:gd name="T3" fmla="*/ 21 h 20"/>
                  <a:gd name="T4" fmla="*/ 31 w 26"/>
                  <a:gd name="T5" fmla="*/ 38 h 20"/>
                  <a:gd name="T6" fmla="*/ 44 w 26"/>
                  <a:gd name="T7" fmla="*/ 42 h 20"/>
                  <a:gd name="T8" fmla="*/ 58 w 26"/>
                  <a:gd name="T9" fmla="*/ 51 h 20"/>
                  <a:gd name="T10" fmla="*/ 76 w 26"/>
                  <a:gd name="T11" fmla="*/ 57 h 20"/>
                  <a:gd name="T12" fmla="*/ 0 60000 65536"/>
                  <a:gd name="T13" fmla="*/ 0 60000 65536"/>
                  <a:gd name="T14" fmla="*/ 0 60000 65536"/>
                  <a:gd name="T15" fmla="*/ 0 60000 65536"/>
                  <a:gd name="T16" fmla="*/ 0 60000 65536"/>
                  <a:gd name="T17" fmla="*/ 0 60000 65536"/>
                  <a:gd name="T18" fmla="*/ 0 w 26"/>
                  <a:gd name="T19" fmla="*/ 0 h 20"/>
                  <a:gd name="T20" fmla="*/ 26 w 26"/>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26" h="20">
                    <a:moveTo>
                      <a:pt x="0" y="0"/>
                    </a:moveTo>
                    <a:lnTo>
                      <a:pt x="5" y="7"/>
                    </a:lnTo>
                    <a:lnTo>
                      <a:pt x="11" y="13"/>
                    </a:lnTo>
                    <a:lnTo>
                      <a:pt x="15" y="15"/>
                    </a:lnTo>
                    <a:lnTo>
                      <a:pt x="20" y="18"/>
                    </a:lnTo>
                    <a:lnTo>
                      <a:pt x="26" y="2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5" name="Freeform 635"/>
              <p:cNvSpPr>
                <a:spLocks/>
              </p:cNvSpPr>
              <p:nvPr/>
            </p:nvSpPr>
            <p:spPr bwMode="auto">
              <a:xfrm>
                <a:off x="1180" y="3467"/>
                <a:ext cx="53" cy="196"/>
              </a:xfrm>
              <a:custGeom>
                <a:avLst/>
                <a:gdLst>
                  <a:gd name="T0" fmla="*/ 1152 w 19"/>
                  <a:gd name="T1" fmla="*/ 0 h 70"/>
                  <a:gd name="T2" fmla="*/ 848 w 19"/>
                  <a:gd name="T3" fmla="*/ 375 h 70"/>
                  <a:gd name="T4" fmla="*/ 131 w 19"/>
                  <a:gd name="T5" fmla="*/ 1977 h 70"/>
                  <a:gd name="T6" fmla="*/ 240 w 19"/>
                  <a:gd name="T7" fmla="*/ 3864 h 70"/>
                  <a:gd name="T8" fmla="*/ 435 w 19"/>
                  <a:gd name="T9" fmla="*/ 4304 h 70"/>
                  <a:gd name="T10" fmla="*/ 0 60000 65536"/>
                  <a:gd name="T11" fmla="*/ 0 60000 65536"/>
                  <a:gd name="T12" fmla="*/ 0 60000 65536"/>
                  <a:gd name="T13" fmla="*/ 0 60000 65536"/>
                  <a:gd name="T14" fmla="*/ 0 60000 65536"/>
                  <a:gd name="T15" fmla="*/ 0 w 19"/>
                  <a:gd name="T16" fmla="*/ 0 h 70"/>
                  <a:gd name="T17" fmla="*/ 19 w 19"/>
                  <a:gd name="T18" fmla="*/ 70 h 70"/>
                </a:gdLst>
                <a:ahLst/>
                <a:cxnLst>
                  <a:cxn ang="T10">
                    <a:pos x="T0" y="T1"/>
                  </a:cxn>
                  <a:cxn ang="T11">
                    <a:pos x="T2" y="T3"/>
                  </a:cxn>
                  <a:cxn ang="T12">
                    <a:pos x="T4" y="T5"/>
                  </a:cxn>
                  <a:cxn ang="T13">
                    <a:pos x="T6" y="T7"/>
                  </a:cxn>
                  <a:cxn ang="T14">
                    <a:pos x="T8" y="T9"/>
                  </a:cxn>
                </a:cxnLst>
                <a:rect l="T15" t="T16" r="T17" b="T18"/>
                <a:pathLst>
                  <a:path w="19" h="70">
                    <a:moveTo>
                      <a:pt x="19" y="0"/>
                    </a:moveTo>
                    <a:cubicBezTo>
                      <a:pt x="14" y="6"/>
                      <a:pt x="14" y="6"/>
                      <a:pt x="14" y="6"/>
                    </a:cubicBezTo>
                    <a:cubicBezTo>
                      <a:pt x="8" y="13"/>
                      <a:pt x="4" y="22"/>
                      <a:pt x="2" y="32"/>
                    </a:cubicBezTo>
                    <a:cubicBezTo>
                      <a:pt x="0" y="42"/>
                      <a:pt x="0" y="53"/>
                      <a:pt x="4" y="63"/>
                    </a:cubicBezTo>
                    <a:cubicBezTo>
                      <a:pt x="7" y="70"/>
                      <a:pt x="7" y="70"/>
                      <a:pt x="7" y="70"/>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6" name="Freeform 636"/>
              <p:cNvSpPr>
                <a:spLocks/>
              </p:cNvSpPr>
              <p:nvPr/>
            </p:nvSpPr>
            <p:spPr bwMode="auto">
              <a:xfrm>
                <a:off x="521" y="3260"/>
                <a:ext cx="126" cy="389"/>
              </a:xfrm>
              <a:custGeom>
                <a:avLst/>
                <a:gdLst>
                  <a:gd name="T0" fmla="*/ 2766 w 45"/>
                  <a:gd name="T1" fmla="*/ 0 h 139"/>
                  <a:gd name="T2" fmla="*/ 2282 w 45"/>
                  <a:gd name="T3" fmla="*/ 487 h 139"/>
                  <a:gd name="T4" fmla="*/ 988 w 45"/>
                  <a:gd name="T5" fmla="*/ 7981 h 139"/>
                  <a:gd name="T6" fmla="*/ 1232 w 45"/>
                  <a:gd name="T7" fmla="*/ 8530 h 139"/>
                  <a:gd name="T8" fmla="*/ 0 60000 65536"/>
                  <a:gd name="T9" fmla="*/ 0 60000 65536"/>
                  <a:gd name="T10" fmla="*/ 0 60000 65536"/>
                  <a:gd name="T11" fmla="*/ 0 60000 65536"/>
                  <a:gd name="T12" fmla="*/ 0 w 45"/>
                  <a:gd name="T13" fmla="*/ 0 h 139"/>
                  <a:gd name="T14" fmla="*/ 45 w 45"/>
                  <a:gd name="T15" fmla="*/ 139 h 139"/>
                </a:gdLst>
                <a:ahLst/>
                <a:cxnLst>
                  <a:cxn ang="T8">
                    <a:pos x="T0" y="T1"/>
                  </a:cxn>
                  <a:cxn ang="T9">
                    <a:pos x="T2" y="T3"/>
                  </a:cxn>
                  <a:cxn ang="T10">
                    <a:pos x="T4" y="T5"/>
                  </a:cxn>
                  <a:cxn ang="T11">
                    <a:pos x="T6" y="T7"/>
                  </a:cxn>
                </a:cxnLst>
                <a:rect l="T12" t="T13" r="T14" b="T15"/>
                <a:pathLst>
                  <a:path w="45" h="139">
                    <a:moveTo>
                      <a:pt x="45" y="0"/>
                    </a:moveTo>
                    <a:cubicBezTo>
                      <a:pt x="37" y="8"/>
                      <a:pt x="37" y="8"/>
                      <a:pt x="37" y="8"/>
                    </a:cubicBezTo>
                    <a:cubicBezTo>
                      <a:pt x="8" y="41"/>
                      <a:pt x="0" y="88"/>
                      <a:pt x="16" y="130"/>
                    </a:cubicBezTo>
                    <a:cubicBezTo>
                      <a:pt x="20" y="139"/>
                      <a:pt x="20" y="139"/>
                      <a:pt x="20" y="139"/>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7" name="Freeform 637"/>
              <p:cNvSpPr>
                <a:spLocks/>
              </p:cNvSpPr>
              <p:nvPr/>
            </p:nvSpPr>
            <p:spPr bwMode="auto">
              <a:xfrm>
                <a:off x="1127" y="3363"/>
                <a:ext cx="106" cy="392"/>
              </a:xfrm>
              <a:custGeom>
                <a:avLst/>
                <a:gdLst>
                  <a:gd name="T0" fmla="*/ 2304 w 38"/>
                  <a:gd name="T1" fmla="*/ 0 h 140"/>
                  <a:gd name="T2" fmla="*/ 1822 w 38"/>
                  <a:gd name="T3" fmla="*/ 487 h 140"/>
                  <a:gd name="T4" fmla="*/ 848 w 38"/>
                  <a:gd name="T5" fmla="*/ 1912 h 140"/>
                  <a:gd name="T6" fmla="*/ 170 w 38"/>
                  <a:gd name="T7" fmla="*/ 4060 h 140"/>
                  <a:gd name="T8" fmla="*/ 131 w 38"/>
                  <a:gd name="T9" fmla="*/ 6524 h 140"/>
                  <a:gd name="T10" fmla="*/ 544 w 38"/>
                  <a:gd name="T11" fmla="*/ 7988 h 140"/>
                  <a:gd name="T12" fmla="*/ 778 w 38"/>
                  <a:gd name="T13" fmla="*/ 8607 h 140"/>
                  <a:gd name="T14" fmla="*/ 0 60000 65536"/>
                  <a:gd name="T15" fmla="*/ 0 60000 65536"/>
                  <a:gd name="T16" fmla="*/ 0 60000 65536"/>
                  <a:gd name="T17" fmla="*/ 0 60000 65536"/>
                  <a:gd name="T18" fmla="*/ 0 60000 65536"/>
                  <a:gd name="T19" fmla="*/ 0 60000 65536"/>
                  <a:gd name="T20" fmla="*/ 0 60000 65536"/>
                  <a:gd name="T21" fmla="*/ 0 w 38"/>
                  <a:gd name="T22" fmla="*/ 0 h 140"/>
                  <a:gd name="T23" fmla="*/ 38 w 38"/>
                  <a:gd name="T24" fmla="*/ 140 h 1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8" h="140">
                    <a:moveTo>
                      <a:pt x="38" y="0"/>
                    </a:moveTo>
                    <a:cubicBezTo>
                      <a:pt x="30" y="8"/>
                      <a:pt x="30" y="8"/>
                      <a:pt x="30" y="8"/>
                    </a:cubicBezTo>
                    <a:cubicBezTo>
                      <a:pt x="24" y="15"/>
                      <a:pt x="18" y="23"/>
                      <a:pt x="14" y="31"/>
                    </a:cubicBezTo>
                    <a:cubicBezTo>
                      <a:pt x="9" y="42"/>
                      <a:pt x="5" y="54"/>
                      <a:pt x="3" y="66"/>
                    </a:cubicBezTo>
                    <a:cubicBezTo>
                      <a:pt x="0" y="79"/>
                      <a:pt x="0" y="93"/>
                      <a:pt x="2" y="106"/>
                    </a:cubicBezTo>
                    <a:cubicBezTo>
                      <a:pt x="4" y="114"/>
                      <a:pt x="6" y="122"/>
                      <a:pt x="9" y="130"/>
                    </a:cubicBezTo>
                    <a:cubicBezTo>
                      <a:pt x="13" y="140"/>
                      <a:pt x="13" y="140"/>
                      <a:pt x="13" y="140"/>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8" name="Freeform 638"/>
              <p:cNvSpPr>
                <a:spLocks/>
              </p:cNvSpPr>
              <p:nvPr/>
            </p:nvSpPr>
            <p:spPr bwMode="auto">
              <a:xfrm>
                <a:off x="613" y="3676"/>
                <a:ext cx="760" cy="135"/>
              </a:xfrm>
              <a:custGeom>
                <a:avLst/>
                <a:gdLst>
                  <a:gd name="T0" fmla="*/ 1624 w 590"/>
                  <a:gd name="T1" fmla="*/ 288 h 105"/>
                  <a:gd name="T2" fmla="*/ 1248 w 590"/>
                  <a:gd name="T3" fmla="*/ 221 h 105"/>
                  <a:gd name="T4" fmla="*/ 0 w 590"/>
                  <a:gd name="T5" fmla="*/ 0 h 105"/>
                  <a:gd name="T6" fmla="*/ 0 60000 65536"/>
                  <a:gd name="T7" fmla="*/ 0 60000 65536"/>
                  <a:gd name="T8" fmla="*/ 0 60000 65536"/>
                  <a:gd name="T9" fmla="*/ 0 w 590"/>
                  <a:gd name="T10" fmla="*/ 0 h 105"/>
                  <a:gd name="T11" fmla="*/ 590 w 590"/>
                  <a:gd name="T12" fmla="*/ 105 h 105"/>
                </a:gdLst>
                <a:ahLst/>
                <a:cxnLst>
                  <a:cxn ang="T6">
                    <a:pos x="T0" y="T1"/>
                  </a:cxn>
                  <a:cxn ang="T7">
                    <a:pos x="T2" y="T3"/>
                  </a:cxn>
                  <a:cxn ang="T8">
                    <a:pos x="T4" y="T5"/>
                  </a:cxn>
                </a:cxnLst>
                <a:rect l="T9" t="T10" r="T11" b="T12"/>
                <a:pathLst>
                  <a:path w="590" h="105">
                    <a:moveTo>
                      <a:pt x="590" y="105"/>
                    </a:moveTo>
                    <a:lnTo>
                      <a:pt x="453" y="81"/>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89" name="Freeform 639"/>
              <p:cNvSpPr>
                <a:spLocks/>
              </p:cNvSpPr>
              <p:nvPr/>
            </p:nvSpPr>
            <p:spPr bwMode="auto">
              <a:xfrm>
                <a:off x="688" y="3246"/>
                <a:ext cx="772" cy="138"/>
              </a:xfrm>
              <a:custGeom>
                <a:avLst/>
                <a:gdLst>
                  <a:gd name="T0" fmla="*/ 1652 w 599"/>
                  <a:gd name="T1" fmla="*/ 297 h 107"/>
                  <a:gd name="T2" fmla="*/ 1253 w 599"/>
                  <a:gd name="T3" fmla="*/ 223 h 107"/>
                  <a:gd name="T4" fmla="*/ 1253 w 599"/>
                  <a:gd name="T5" fmla="*/ 223 h 107"/>
                  <a:gd name="T6" fmla="*/ 0 w 599"/>
                  <a:gd name="T7" fmla="*/ 0 h 107"/>
                  <a:gd name="T8" fmla="*/ 0 60000 65536"/>
                  <a:gd name="T9" fmla="*/ 0 60000 65536"/>
                  <a:gd name="T10" fmla="*/ 0 60000 65536"/>
                  <a:gd name="T11" fmla="*/ 0 60000 65536"/>
                  <a:gd name="T12" fmla="*/ 0 w 599"/>
                  <a:gd name="T13" fmla="*/ 0 h 107"/>
                  <a:gd name="T14" fmla="*/ 599 w 599"/>
                  <a:gd name="T15" fmla="*/ 107 h 107"/>
                </a:gdLst>
                <a:ahLst/>
                <a:cxnLst>
                  <a:cxn ang="T8">
                    <a:pos x="T0" y="T1"/>
                  </a:cxn>
                  <a:cxn ang="T9">
                    <a:pos x="T2" y="T3"/>
                  </a:cxn>
                  <a:cxn ang="T10">
                    <a:pos x="T4" y="T5"/>
                  </a:cxn>
                  <a:cxn ang="T11">
                    <a:pos x="T6" y="T7"/>
                  </a:cxn>
                </a:cxnLst>
                <a:rect l="T12" t="T13" r="T14" b="T15"/>
                <a:pathLst>
                  <a:path w="599" h="107">
                    <a:moveTo>
                      <a:pt x="599" y="107"/>
                    </a:moveTo>
                    <a:lnTo>
                      <a:pt x="454" y="81"/>
                    </a:lnTo>
                    <a:lnTo>
                      <a:pt x="0"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0" name="Line 640"/>
              <p:cNvSpPr>
                <a:spLocks noChangeShapeType="1"/>
              </p:cNvSpPr>
              <p:nvPr/>
            </p:nvSpPr>
            <p:spPr bwMode="auto">
              <a:xfrm flipH="1">
                <a:off x="1197" y="3674"/>
                <a:ext cx="19" cy="107"/>
              </a:xfrm>
              <a:prstGeom prst="line">
                <a:avLst/>
              </a:prstGeom>
              <a:noFill/>
              <a:ln w="269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991" name="Line 641"/>
              <p:cNvSpPr>
                <a:spLocks noChangeShapeType="1"/>
              </p:cNvSpPr>
              <p:nvPr/>
            </p:nvSpPr>
            <p:spPr bwMode="auto">
              <a:xfrm flipV="1">
                <a:off x="1264" y="3350"/>
                <a:ext cx="9" cy="46"/>
              </a:xfrm>
              <a:prstGeom prst="line">
                <a:avLst/>
              </a:prstGeom>
              <a:noFill/>
              <a:ln w="269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992" name="Line 642"/>
              <p:cNvSpPr>
                <a:spLocks noChangeShapeType="1"/>
              </p:cNvSpPr>
              <p:nvPr/>
            </p:nvSpPr>
            <p:spPr bwMode="auto">
              <a:xfrm flipV="1">
                <a:off x="1440" y="3384"/>
                <a:ext cx="20" cy="108"/>
              </a:xfrm>
              <a:prstGeom prst="line">
                <a:avLst/>
              </a:prstGeom>
              <a:noFill/>
              <a:ln w="269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993" name="Freeform 643"/>
              <p:cNvSpPr>
                <a:spLocks/>
              </p:cNvSpPr>
              <p:nvPr/>
            </p:nvSpPr>
            <p:spPr bwMode="auto">
              <a:xfrm>
                <a:off x="1216" y="3674"/>
                <a:ext cx="172" cy="31"/>
              </a:xfrm>
              <a:custGeom>
                <a:avLst/>
                <a:gdLst>
                  <a:gd name="T0" fmla="*/ 0 w 133"/>
                  <a:gd name="T1" fmla="*/ 0 h 24"/>
                  <a:gd name="T2" fmla="*/ 21 w 133"/>
                  <a:gd name="T3" fmla="*/ 6 h 24"/>
                  <a:gd name="T4" fmla="*/ 21 w 133"/>
                  <a:gd name="T5" fmla="*/ 6 h 24"/>
                  <a:gd name="T6" fmla="*/ 297 w 133"/>
                  <a:gd name="T7" fmla="*/ 57 h 24"/>
                  <a:gd name="T8" fmla="*/ 331 w 133"/>
                  <a:gd name="T9" fmla="*/ 61 h 24"/>
                  <a:gd name="T10" fmla="*/ 371 w 133"/>
                  <a:gd name="T11" fmla="*/ 67 h 24"/>
                  <a:gd name="T12" fmla="*/ 0 60000 65536"/>
                  <a:gd name="T13" fmla="*/ 0 60000 65536"/>
                  <a:gd name="T14" fmla="*/ 0 60000 65536"/>
                  <a:gd name="T15" fmla="*/ 0 60000 65536"/>
                  <a:gd name="T16" fmla="*/ 0 60000 65536"/>
                  <a:gd name="T17" fmla="*/ 0 60000 65536"/>
                  <a:gd name="T18" fmla="*/ 0 w 133"/>
                  <a:gd name="T19" fmla="*/ 0 h 24"/>
                  <a:gd name="T20" fmla="*/ 133 w 133"/>
                  <a:gd name="T21" fmla="*/ 24 h 24"/>
                </a:gdLst>
                <a:ahLst/>
                <a:cxnLst>
                  <a:cxn ang="T12">
                    <a:pos x="T0" y="T1"/>
                  </a:cxn>
                  <a:cxn ang="T13">
                    <a:pos x="T2" y="T3"/>
                  </a:cxn>
                  <a:cxn ang="T14">
                    <a:pos x="T4" y="T5"/>
                  </a:cxn>
                  <a:cxn ang="T15">
                    <a:pos x="T6" y="T7"/>
                  </a:cxn>
                  <a:cxn ang="T16">
                    <a:pos x="T8" y="T9"/>
                  </a:cxn>
                  <a:cxn ang="T17">
                    <a:pos x="T10" y="T11"/>
                  </a:cxn>
                </a:cxnLst>
                <a:rect l="T18" t="T19" r="T20" b="T21"/>
                <a:pathLst>
                  <a:path w="133" h="24">
                    <a:moveTo>
                      <a:pt x="0" y="0"/>
                    </a:moveTo>
                    <a:lnTo>
                      <a:pt x="7" y="2"/>
                    </a:lnTo>
                    <a:lnTo>
                      <a:pt x="107" y="20"/>
                    </a:lnTo>
                    <a:lnTo>
                      <a:pt x="118" y="22"/>
                    </a:lnTo>
                    <a:lnTo>
                      <a:pt x="133" y="24"/>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4" name="Freeform 644"/>
              <p:cNvSpPr>
                <a:spLocks/>
              </p:cNvSpPr>
              <p:nvPr/>
            </p:nvSpPr>
            <p:spPr bwMode="auto">
              <a:xfrm>
                <a:off x="1254" y="3461"/>
                <a:ext cx="186" cy="31"/>
              </a:xfrm>
              <a:custGeom>
                <a:avLst/>
                <a:gdLst>
                  <a:gd name="T0" fmla="*/ 0 w 145"/>
                  <a:gd name="T1" fmla="*/ 0 h 24"/>
                  <a:gd name="T2" fmla="*/ 192 w 145"/>
                  <a:gd name="T3" fmla="*/ 30 h 24"/>
                  <a:gd name="T4" fmla="*/ 394 w 145"/>
                  <a:gd name="T5" fmla="*/ 67 h 24"/>
                  <a:gd name="T6" fmla="*/ 0 60000 65536"/>
                  <a:gd name="T7" fmla="*/ 0 60000 65536"/>
                  <a:gd name="T8" fmla="*/ 0 60000 65536"/>
                  <a:gd name="T9" fmla="*/ 0 w 145"/>
                  <a:gd name="T10" fmla="*/ 0 h 24"/>
                  <a:gd name="T11" fmla="*/ 145 w 145"/>
                  <a:gd name="T12" fmla="*/ 24 h 24"/>
                </a:gdLst>
                <a:ahLst/>
                <a:cxnLst>
                  <a:cxn ang="T6">
                    <a:pos x="T0" y="T1"/>
                  </a:cxn>
                  <a:cxn ang="T7">
                    <a:pos x="T2" y="T3"/>
                  </a:cxn>
                  <a:cxn ang="T8">
                    <a:pos x="T4" y="T5"/>
                  </a:cxn>
                </a:cxnLst>
                <a:rect l="T9" t="T10" r="T11" b="T12"/>
                <a:pathLst>
                  <a:path w="145" h="24">
                    <a:moveTo>
                      <a:pt x="0" y="0"/>
                    </a:moveTo>
                    <a:lnTo>
                      <a:pt x="71" y="11"/>
                    </a:lnTo>
                    <a:lnTo>
                      <a:pt x="145" y="24"/>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995" name="Freeform 645"/>
              <p:cNvSpPr>
                <a:spLocks/>
              </p:cNvSpPr>
              <p:nvPr/>
            </p:nvSpPr>
            <p:spPr bwMode="auto">
              <a:xfrm>
                <a:off x="1216" y="3396"/>
                <a:ext cx="48" cy="278"/>
              </a:xfrm>
              <a:custGeom>
                <a:avLst/>
                <a:gdLst>
                  <a:gd name="T0" fmla="*/ 0 w 37"/>
                  <a:gd name="T1" fmla="*/ 600 h 215"/>
                  <a:gd name="T2" fmla="*/ 0 w 37"/>
                  <a:gd name="T3" fmla="*/ 600 h 215"/>
                  <a:gd name="T4" fmla="*/ 45 w 37"/>
                  <a:gd name="T5" fmla="*/ 366 h 215"/>
                  <a:gd name="T6" fmla="*/ 83 w 37"/>
                  <a:gd name="T7" fmla="*/ 145 h 215"/>
                  <a:gd name="T8" fmla="*/ 83 w 37"/>
                  <a:gd name="T9" fmla="*/ 141 h 215"/>
                  <a:gd name="T10" fmla="*/ 104 w 37"/>
                  <a:gd name="T11" fmla="*/ 0 h 215"/>
                  <a:gd name="T12" fmla="*/ 0 60000 65536"/>
                  <a:gd name="T13" fmla="*/ 0 60000 65536"/>
                  <a:gd name="T14" fmla="*/ 0 60000 65536"/>
                  <a:gd name="T15" fmla="*/ 0 60000 65536"/>
                  <a:gd name="T16" fmla="*/ 0 60000 65536"/>
                  <a:gd name="T17" fmla="*/ 0 60000 65536"/>
                  <a:gd name="T18" fmla="*/ 0 w 37"/>
                  <a:gd name="T19" fmla="*/ 0 h 215"/>
                  <a:gd name="T20" fmla="*/ 37 w 37"/>
                  <a:gd name="T21" fmla="*/ 215 h 215"/>
                </a:gdLst>
                <a:ahLst/>
                <a:cxnLst>
                  <a:cxn ang="T12">
                    <a:pos x="T0" y="T1"/>
                  </a:cxn>
                  <a:cxn ang="T13">
                    <a:pos x="T2" y="T3"/>
                  </a:cxn>
                  <a:cxn ang="T14">
                    <a:pos x="T4" y="T5"/>
                  </a:cxn>
                  <a:cxn ang="T15">
                    <a:pos x="T6" y="T7"/>
                  </a:cxn>
                  <a:cxn ang="T16">
                    <a:pos x="T8" y="T9"/>
                  </a:cxn>
                  <a:cxn ang="T17">
                    <a:pos x="T10" y="T11"/>
                  </a:cxn>
                </a:cxnLst>
                <a:rect l="T18" t="T19" r="T20" b="T21"/>
                <a:pathLst>
                  <a:path w="37" h="215">
                    <a:moveTo>
                      <a:pt x="0" y="215"/>
                    </a:moveTo>
                    <a:lnTo>
                      <a:pt x="0" y="215"/>
                    </a:lnTo>
                    <a:lnTo>
                      <a:pt x="16" y="131"/>
                    </a:lnTo>
                    <a:lnTo>
                      <a:pt x="29" y="52"/>
                    </a:lnTo>
                    <a:lnTo>
                      <a:pt x="29" y="50"/>
                    </a:lnTo>
                    <a:lnTo>
                      <a:pt x="37" y="0"/>
                    </a:ln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nvGrpSpPr>
              <p:cNvPr id="33996" name="Group 646"/>
              <p:cNvGrpSpPr>
                <a:grpSpLocks/>
              </p:cNvGrpSpPr>
              <p:nvPr/>
            </p:nvGrpSpPr>
            <p:grpSpPr bwMode="auto">
              <a:xfrm>
                <a:off x="816" y="3072"/>
                <a:ext cx="48" cy="374"/>
                <a:chOff x="240" y="3047"/>
                <a:chExt cx="64" cy="447"/>
              </a:xfrm>
            </p:grpSpPr>
            <p:sp>
              <p:nvSpPr>
                <p:cNvPr id="33997" name="Line 647"/>
                <p:cNvSpPr>
                  <a:spLocks noChangeShapeType="1"/>
                </p:cNvSpPr>
                <p:nvPr/>
              </p:nvSpPr>
              <p:spPr bwMode="auto">
                <a:xfrm>
                  <a:off x="254" y="3047"/>
                  <a:ext cx="19" cy="349"/>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998" name="Freeform 648"/>
                <p:cNvSpPr>
                  <a:spLocks/>
                </p:cNvSpPr>
                <p:nvPr/>
              </p:nvSpPr>
              <p:spPr bwMode="auto">
                <a:xfrm>
                  <a:off x="240" y="3375"/>
                  <a:ext cx="64" cy="119"/>
                </a:xfrm>
                <a:custGeom>
                  <a:avLst/>
                  <a:gdLst>
                    <a:gd name="T0" fmla="*/ 0 w 50"/>
                    <a:gd name="T1" fmla="*/ 6 h 93"/>
                    <a:gd name="T2" fmla="*/ 83 w 50"/>
                    <a:gd name="T3" fmla="*/ 248 h 93"/>
                    <a:gd name="T4" fmla="*/ 134 w 50"/>
                    <a:gd name="T5" fmla="*/ 0 h 93"/>
                    <a:gd name="T6" fmla="*/ 0 w 50"/>
                    <a:gd name="T7" fmla="*/ 6 h 93"/>
                    <a:gd name="T8" fmla="*/ 0 60000 65536"/>
                    <a:gd name="T9" fmla="*/ 0 60000 65536"/>
                    <a:gd name="T10" fmla="*/ 0 60000 65536"/>
                    <a:gd name="T11" fmla="*/ 0 60000 65536"/>
                    <a:gd name="T12" fmla="*/ 0 w 50"/>
                    <a:gd name="T13" fmla="*/ 0 h 93"/>
                    <a:gd name="T14" fmla="*/ 50 w 50"/>
                    <a:gd name="T15" fmla="*/ 93 h 93"/>
                  </a:gdLst>
                  <a:ahLst/>
                  <a:cxnLst>
                    <a:cxn ang="T8">
                      <a:pos x="T0" y="T1"/>
                    </a:cxn>
                    <a:cxn ang="T9">
                      <a:pos x="T2" y="T3"/>
                    </a:cxn>
                    <a:cxn ang="T10">
                      <a:pos x="T4" y="T5"/>
                    </a:cxn>
                    <a:cxn ang="T11">
                      <a:pos x="T6" y="T7"/>
                    </a:cxn>
                  </a:cxnLst>
                  <a:rect l="T12" t="T13" r="T14" b="T15"/>
                  <a:pathLst>
                    <a:path w="50" h="93">
                      <a:moveTo>
                        <a:pt x="0" y="2"/>
                      </a:moveTo>
                      <a:lnTo>
                        <a:pt x="31" y="93"/>
                      </a:lnTo>
                      <a:lnTo>
                        <a:pt x="50" y="0"/>
                      </a:lnTo>
                      <a:lnTo>
                        <a:pt x="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3827" name="Text Box 649"/>
            <p:cNvSpPr txBox="1">
              <a:spLocks noChangeArrowheads="1"/>
            </p:cNvSpPr>
            <p:nvPr/>
          </p:nvSpPr>
          <p:spPr bwMode="auto">
            <a:xfrm>
              <a:off x="288" y="2832"/>
              <a:ext cx="201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sz="1600">
                  <a:latin typeface="Times New Roman" pitchFamily="18" charset="0"/>
                </a:rPr>
                <a:t>Datum axis E is the axis of the theoretical datum feature simulator</a:t>
              </a:r>
            </a:p>
          </p:txBody>
        </p:sp>
        <p:sp>
          <p:nvSpPr>
            <p:cNvPr id="33828" name="Text Box 650"/>
            <p:cNvSpPr txBox="1">
              <a:spLocks noChangeArrowheads="1"/>
            </p:cNvSpPr>
            <p:nvPr/>
          </p:nvSpPr>
          <p:spPr bwMode="auto">
            <a:xfrm>
              <a:off x="528" y="2544"/>
              <a:ext cx="115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b="1">
                  <a:latin typeface="Times New Roman" pitchFamily="18" charset="0"/>
                </a:rPr>
                <a:t>Theory</a:t>
              </a:r>
            </a:p>
          </p:txBody>
        </p:sp>
      </p:grpSp>
      <p:grpSp>
        <p:nvGrpSpPr>
          <p:cNvPr id="5" name="Group 651"/>
          <p:cNvGrpSpPr>
            <a:grpSpLocks/>
          </p:cNvGrpSpPr>
          <p:nvPr/>
        </p:nvGrpSpPr>
        <p:grpSpPr bwMode="auto">
          <a:xfrm>
            <a:off x="4343400" y="4038600"/>
            <a:ext cx="4648200" cy="2514600"/>
            <a:chOff x="2736" y="2544"/>
            <a:chExt cx="2928" cy="1584"/>
          </a:xfrm>
        </p:grpSpPr>
        <p:sp>
          <p:nvSpPr>
            <p:cNvPr id="33231" name="Freeform 652"/>
            <p:cNvSpPr>
              <a:spLocks noEditPoints="1"/>
            </p:cNvSpPr>
            <p:nvPr/>
          </p:nvSpPr>
          <p:spPr bwMode="auto">
            <a:xfrm>
              <a:off x="4827" y="3410"/>
              <a:ext cx="194" cy="520"/>
            </a:xfrm>
            <a:custGeom>
              <a:avLst/>
              <a:gdLst>
                <a:gd name="T0" fmla="*/ 2344 w 73"/>
                <a:gd name="T1" fmla="*/ 0 h 197"/>
                <a:gd name="T2" fmla="*/ 3643 w 73"/>
                <a:gd name="T3" fmla="*/ 4857 h 197"/>
                <a:gd name="T4" fmla="*/ 1292 w 73"/>
                <a:gd name="T5" fmla="*/ 9566 h 197"/>
                <a:gd name="T6" fmla="*/ 0 w 73"/>
                <a:gd name="T7" fmla="*/ 4709 h 197"/>
                <a:gd name="T8" fmla="*/ 2344 w 73"/>
                <a:gd name="T9" fmla="*/ 0 h 197"/>
                <a:gd name="T10" fmla="*/ 2288 w 73"/>
                <a:gd name="T11" fmla="*/ 6507 h 197"/>
                <a:gd name="T12" fmla="*/ 2740 w 73"/>
                <a:gd name="T13" fmla="*/ 3790 h 197"/>
                <a:gd name="T14" fmla="*/ 2740 w 73"/>
                <a:gd name="T15" fmla="*/ 3548 h 197"/>
                <a:gd name="T16" fmla="*/ 2705 w 73"/>
                <a:gd name="T17" fmla="*/ 3289 h 197"/>
                <a:gd name="T18" fmla="*/ 2650 w 73"/>
                <a:gd name="T19" fmla="*/ 3107 h 197"/>
                <a:gd name="T20" fmla="*/ 2591 w 73"/>
                <a:gd name="T21" fmla="*/ 2906 h 197"/>
                <a:gd name="T22" fmla="*/ 2549 w 73"/>
                <a:gd name="T23" fmla="*/ 2758 h 197"/>
                <a:gd name="T24" fmla="*/ 2437 w 73"/>
                <a:gd name="T25" fmla="*/ 2626 h 197"/>
                <a:gd name="T26" fmla="*/ 1448 w 73"/>
                <a:gd name="T27" fmla="*/ 2872 h 197"/>
                <a:gd name="T28" fmla="*/ 1350 w 73"/>
                <a:gd name="T29" fmla="*/ 3051 h 197"/>
                <a:gd name="T30" fmla="*/ 1292 w 73"/>
                <a:gd name="T31" fmla="*/ 3255 h 197"/>
                <a:gd name="T32" fmla="*/ 904 w 73"/>
                <a:gd name="T33" fmla="*/ 6013 h 197"/>
                <a:gd name="T34" fmla="*/ 938 w 73"/>
                <a:gd name="T35" fmla="*/ 6216 h 197"/>
                <a:gd name="T36" fmla="*/ 997 w 73"/>
                <a:gd name="T37" fmla="*/ 6451 h 197"/>
                <a:gd name="T38" fmla="*/ 1052 w 73"/>
                <a:gd name="T39" fmla="*/ 6604 h 197"/>
                <a:gd name="T40" fmla="*/ 1087 w 73"/>
                <a:gd name="T41" fmla="*/ 6808 h 197"/>
                <a:gd name="T42" fmla="*/ 2105 w 73"/>
                <a:gd name="T43" fmla="*/ 6808 h 197"/>
                <a:gd name="T44" fmla="*/ 2195 w 73"/>
                <a:gd name="T45" fmla="*/ 6660 h 197"/>
                <a:gd name="T46" fmla="*/ 2288 w 73"/>
                <a:gd name="T47" fmla="*/ 6507 h 19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73"/>
                <a:gd name="T73" fmla="*/ 0 h 197"/>
                <a:gd name="T74" fmla="*/ 73 w 73"/>
                <a:gd name="T75" fmla="*/ 197 h 19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73" h="197">
                  <a:moveTo>
                    <a:pt x="47" y="0"/>
                  </a:moveTo>
                  <a:cubicBezTo>
                    <a:pt x="73" y="100"/>
                    <a:pt x="73" y="100"/>
                    <a:pt x="73" y="100"/>
                  </a:cubicBezTo>
                  <a:cubicBezTo>
                    <a:pt x="26" y="197"/>
                    <a:pt x="26" y="197"/>
                    <a:pt x="26" y="197"/>
                  </a:cubicBezTo>
                  <a:cubicBezTo>
                    <a:pt x="0" y="97"/>
                    <a:pt x="0" y="97"/>
                    <a:pt x="0" y="97"/>
                  </a:cubicBezTo>
                  <a:lnTo>
                    <a:pt x="47" y="0"/>
                  </a:lnTo>
                  <a:close/>
                  <a:moveTo>
                    <a:pt x="46" y="134"/>
                  </a:moveTo>
                  <a:cubicBezTo>
                    <a:pt x="53" y="117"/>
                    <a:pt x="56" y="96"/>
                    <a:pt x="55" y="78"/>
                  </a:cubicBezTo>
                  <a:cubicBezTo>
                    <a:pt x="55" y="73"/>
                    <a:pt x="55" y="73"/>
                    <a:pt x="55" y="73"/>
                  </a:cubicBezTo>
                  <a:cubicBezTo>
                    <a:pt x="54" y="68"/>
                    <a:pt x="54" y="68"/>
                    <a:pt x="54" y="68"/>
                  </a:cubicBezTo>
                  <a:cubicBezTo>
                    <a:pt x="53" y="64"/>
                    <a:pt x="53" y="64"/>
                    <a:pt x="53" y="64"/>
                  </a:cubicBezTo>
                  <a:cubicBezTo>
                    <a:pt x="52" y="60"/>
                    <a:pt x="52" y="60"/>
                    <a:pt x="52" y="60"/>
                  </a:cubicBezTo>
                  <a:cubicBezTo>
                    <a:pt x="51" y="57"/>
                    <a:pt x="51" y="57"/>
                    <a:pt x="51" y="57"/>
                  </a:cubicBezTo>
                  <a:cubicBezTo>
                    <a:pt x="49" y="54"/>
                    <a:pt x="49" y="54"/>
                    <a:pt x="49" y="54"/>
                  </a:cubicBezTo>
                  <a:cubicBezTo>
                    <a:pt x="42" y="44"/>
                    <a:pt x="34" y="51"/>
                    <a:pt x="29" y="59"/>
                  </a:cubicBezTo>
                  <a:cubicBezTo>
                    <a:pt x="27" y="63"/>
                    <a:pt x="27" y="63"/>
                    <a:pt x="27" y="63"/>
                  </a:cubicBezTo>
                  <a:cubicBezTo>
                    <a:pt x="26" y="67"/>
                    <a:pt x="26" y="67"/>
                    <a:pt x="26" y="67"/>
                  </a:cubicBezTo>
                  <a:cubicBezTo>
                    <a:pt x="19" y="84"/>
                    <a:pt x="16" y="106"/>
                    <a:pt x="18" y="124"/>
                  </a:cubicBezTo>
                  <a:cubicBezTo>
                    <a:pt x="19" y="128"/>
                    <a:pt x="19" y="128"/>
                    <a:pt x="19" y="128"/>
                  </a:cubicBezTo>
                  <a:cubicBezTo>
                    <a:pt x="20" y="133"/>
                    <a:pt x="20" y="133"/>
                    <a:pt x="20" y="133"/>
                  </a:cubicBezTo>
                  <a:cubicBezTo>
                    <a:pt x="21" y="136"/>
                    <a:pt x="21" y="136"/>
                    <a:pt x="21" y="136"/>
                  </a:cubicBezTo>
                  <a:cubicBezTo>
                    <a:pt x="22" y="140"/>
                    <a:pt x="22" y="140"/>
                    <a:pt x="22" y="140"/>
                  </a:cubicBezTo>
                  <a:cubicBezTo>
                    <a:pt x="27" y="150"/>
                    <a:pt x="36" y="150"/>
                    <a:pt x="42" y="140"/>
                  </a:cubicBezTo>
                  <a:cubicBezTo>
                    <a:pt x="44" y="137"/>
                    <a:pt x="44" y="137"/>
                    <a:pt x="44" y="137"/>
                  </a:cubicBezTo>
                  <a:lnTo>
                    <a:pt x="46" y="13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32" name="Freeform 653"/>
            <p:cNvSpPr>
              <a:spLocks/>
            </p:cNvSpPr>
            <p:nvPr/>
          </p:nvSpPr>
          <p:spPr bwMode="auto">
            <a:xfrm>
              <a:off x="4413" y="3412"/>
              <a:ext cx="258" cy="278"/>
            </a:xfrm>
            <a:custGeom>
              <a:avLst/>
              <a:gdLst>
                <a:gd name="T0" fmla="*/ 465 w 212"/>
                <a:gd name="T1" fmla="*/ 29 h 228"/>
                <a:gd name="T2" fmla="*/ 285 w 212"/>
                <a:gd name="T3" fmla="*/ 406 h 228"/>
                <a:gd name="T4" fmla="*/ 309 w 212"/>
                <a:gd name="T5" fmla="*/ 504 h 228"/>
                <a:gd name="T6" fmla="*/ 0 w 212"/>
                <a:gd name="T7" fmla="*/ 463 h 228"/>
                <a:gd name="T8" fmla="*/ 224 w 212"/>
                <a:gd name="T9" fmla="*/ 0 h 228"/>
                <a:gd name="T10" fmla="*/ 465 w 212"/>
                <a:gd name="T11" fmla="*/ 29 h 228"/>
                <a:gd name="T12" fmla="*/ 465 w 212"/>
                <a:gd name="T13" fmla="*/ 29 h 228"/>
                <a:gd name="T14" fmla="*/ 0 60000 65536"/>
                <a:gd name="T15" fmla="*/ 0 60000 65536"/>
                <a:gd name="T16" fmla="*/ 0 60000 65536"/>
                <a:gd name="T17" fmla="*/ 0 60000 65536"/>
                <a:gd name="T18" fmla="*/ 0 60000 65536"/>
                <a:gd name="T19" fmla="*/ 0 60000 65536"/>
                <a:gd name="T20" fmla="*/ 0 60000 65536"/>
                <a:gd name="T21" fmla="*/ 0 w 212"/>
                <a:gd name="T22" fmla="*/ 0 h 228"/>
                <a:gd name="T23" fmla="*/ 212 w 212"/>
                <a:gd name="T24" fmla="*/ 228 h 2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2" h="228">
                  <a:moveTo>
                    <a:pt x="212" y="13"/>
                  </a:moveTo>
                  <a:lnTo>
                    <a:pt x="130" y="184"/>
                  </a:lnTo>
                  <a:lnTo>
                    <a:pt x="141" y="228"/>
                  </a:lnTo>
                  <a:lnTo>
                    <a:pt x="0" y="210"/>
                  </a:lnTo>
                  <a:lnTo>
                    <a:pt x="102" y="0"/>
                  </a:lnTo>
                  <a:lnTo>
                    <a:pt x="212"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33" name="Freeform 654"/>
            <p:cNvSpPr>
              <a:spLocks/>
            </p:cNvSpPr>
            <p:nvPr/>
          </p:nvSpPr>
          <p:spPr bwMode="auto">
            <a:xfrm>
              <a:off x="4400" y="3360"/>
              <a:ext cx="137" cy="308"/>
            </a:xfrm>
            <a:custGeom>
              <a:avLst/>
              <a:gdLst>
                <a:gd name="T0" fmla="*/ 221 w 113"/>
                <a:gd name="T1" fmla="*/ 0 h 253"/>
                <a:gd name="T2" fmla="*/ 244 w 113"/>
                <a:gd name="T3" fmla="*/ 94 h 253"/>
                <a:gd name="T4" fmla="*/ 23 w 113"/>
                <a:gd name="T5" fmla="*/ 556 h 253"/>
                <a:gd name="T6" fmla="*/ 0 w 113"/>
                <a:gd name="T7" fmla="*/ 463 h 253"/>
                <a:gd name="T8" fmla="*/ 221 w 113"/>
                <a:gd name="T9" fmla="*/ 0 h 253"/>
                <a:gd name="T10" fmla="*/ 0 60000 65536"/>
                <a:gd name="T11" fmla="*/ 0 60000 65536"/>
                <a:gd name="T12" fmla="*/ 0 60000 65536"/>
                <a:gd name="T13" fmla="*/ 0 60000 65536"/>
                <a:gd name="T14" fmla="*/ 0 60000 65536"/>
                <a:gd name="T15" fmla="*/ 0 w 113"/>
                <a:gd name="T16" fmla="*/ 0 h 253"/>
                <a:gd name="T17" fmla="*/ 113 w 113"/>
                <a:gd name="T18" fmla="*/ 253 h 253"/>
              </a:gdLst>
              <a:ahLst/>
              <a:cxnLst>
                <a:cxn ang="T10">
                  <a:pos x="T0" y="T1"/>
                </a:cxn>
                <a:cxn ang="T11">
                  <a:pos x="T2" y="T3"/>
                </a:cxn>
                <a:cxn ang="T12">
                  <a:pos x="T4" y="T5"/>
                </a:cxn>
                <a:cxn ang="T13">
                  <a:pos x="T6" y="T7"/>
                </a:cxn>
                <a:cxn ang="T14">
                  <a:pos x="T8" y="T9"/>
                </a:cxn>
              </a:cxnLst>
              <a:rect l="T15" t="T16" r="T17" b="T18"/>
              <a:pathLst>
                <a:path w="113" h="253">
                  <a:moveTo>
                    <a:pt x="102" y="0"/>
                  </a:moveTo>
                  <a:lnTo>
                    <a:pt x="113" y="43"/>
                  </a:lnTo>
                  <a:lnTo>
                    <a:pt x="11" y="253"/>
                  </a:lnTo>
                  <a:lnTo>
                    <a:pt x="0" y="210"/>
                  </a:lnTo>
                  <a:lnTo>
                    <a:pt x="10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34" name="Freeform 655"/>
            <p:cNvSpPr>
              <a:spLocks/>
            </p:cNvSpPr>
            <p:nvPr/>
          </p:nvSpPr>
          <p:spPr bwMode="auto">
            <a:xfrm>
              <a:off x="4143" y="3331"/>
              <a:ext cx="381" cy="285"/>
            </a:xfrm>
            <a:custGeom>
              <a:avLst/>
              <a:gdLst>
                <a:gd name="T0" fmla="*/ 688 w 313"/>
                <a:gd name="T1" fmla="*/ 52 h 234"/>
                <a:gd name="T2" fmla="*/ 464 w 313"/>
                <a:gd name="T3" fmla="*/ 515 h 234"/>
                <a:gd name="T4" fmla="*/ 0 w 313"/>
                <a:gd name="T5" fmla="*/ 463 h 234"/>
                <a:gd name="T6" fmla="*/ 101 w 313"/>
                <a:gd name="T7" fmla="*/ 253 h 234"/>
                <a:gd name="T8" fmla="*/ 101 w 313"/>
                <a:gd name="T9" fmla="*/ 242 h 234"/>
                <a:gd name="T10" fmla="*/ 142 w 313"/>
                <a:gd name="T11" fmla="*/ 161 h 234"/>
                <a:gd name="T12" fmla="*/ 175 w 313"/>
                <a:gd name="T13" fmla="*/ 86 h 234"/>
                <a:gd name="T14" fmla="*/ 220 w 313"/>
                <a:gd name="T15" fmla="*/ 0 h 234"/>
                <a:gd name="T16" fmla="*/ 688 w 313"/>
                <a:gd name="T17" fmla="*/ 52 h 23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3"/>
                <a:gd name="T28" fmla="*/ 0 h 234"/>
                <a:gd name="T29" fmla="*/ 313 w 313"/>
                <a:gd name="T30" fmla="*/ 234 h 23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3" h="234">
                  <a:moveTo>
                    <a:pt x="313" y="24"/>
                  </a:moveTo>
                  <a:lnTo>
                    <a:pt x="211" y="234"/>
                  </a:lnTo>
                  <a:lnTo>
                    <a:pt x="0" y="210"/>
                  </a:lnTo>
                  <a:lnTo>
                    <a:pt x="46" y="115"/>
                  </a:lnTo>
                  <a:lnTo>
                    <a:pt x="46" y="110"/>
                  </a:lnTo>
                  <a:lnTo>
                    <a:pt x="65" y="73"/>
                  </a:lnTo>
                  <a:lnTo>
                    <a:pt x="80" y="39"/>
                  </a:lnTo>
                  <a:lnTo>
                    <a:pt x="100" y="0"/>
                  </a:lnTo>
                  <a:lnTo>
                    <a:pt x="313" y="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35" name="Freeform 656"/>
            <p:cNvSpPr>
              <a:spLocks/>
            </p:cNvSpPr>
            <p:nvPr/>
          </p:nvSpPr>
          <p:spPr bwMode="auto">
            <a:xfrm>
              <a:off x="4209" y="3376"/>
              <a:ext cx="32" cy="44"/>
            </a:xfrm>
            <a:custGeom>
              <a:avLst/>
              <a:gdLst>
                <a:gd name="T0" fmla="*/ 605 w 12"/>
                <a:gd name="T1" fmla="*/ 54 h 17"/>
                <a:gd name="T2" fmla="*/ 248 w 12"/>
                <a:gd name="T3" fmla="*/ 764 h 17"/>
                <a:gd name="T4" fmla="*/ 248 w 12"/>
                <a:gd name="T5" fmla="*/ 764 h 17"/>
                <a:gd name="T6" fmla="*/ 205 w 12"/>
                <a:gd name="T7" fmla="*/ 764 h 17"/>
                <a:gd name="T8" fmla="*/ 56 w 12"/>
                <a:gd name="T9" fmla="*/ 0 h 17"/>
                <a:gd name="T10" fmla="*/ 56 w 12"/>
                <a:gd name="T11" fmla="*/ 0 h 17"/>
                <a:gd name="T12" fmla="*/ 605 w 12"/>
                <a:gd name="T13" fmla="*/ 54 h 17"/>
                <a:gd name="T14" fmla="*/ 0 60000 65536"/>
                <a:gd name="T15" fmla="*/ 0 60000 65536"/>
                <a:gd name="T16" fmla="*/ 0 60000 65536"/>
                <a:gd name="T17" fmla="*/ 0 60000 65536"/>
                <a:gd name="T18" fmla="*/ 0 60000 65536"/>
                <a:gd name="T19" fmla="*/ 0 60000 65536"/>
                <a:gd name="T20" fmla="*/ 0 60000 65536"/>
                <a:gd name="T21" fmla="*/ 0 w 12"/>
                <a:gd name="T22" fmla="*/ 0 h 17"/>
                <a:gd name="T23" fmla="*/ 12 w 12"/>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17">
                  <a:moveTo>
                    <a:pt x="12" y="1"/>
                  </a:moveTo>
                  <a:cubicBezTo>
                    <a:pt x="5" y="17"/>
                    <a:pt x="5" y="17"/>
                    <a:pt x="5" y="17"/>
                  </a:cubicBezTo>
                  <a:cubicBezTo>
                    <a:pt x="5" y="17"/>
                    <a:pt x="5" y="17"/>
                    <a:pt x="5" y="17"/>
                  </a:cubicBezTo>
                  <a:cubicBezTo>
                    <a:pt x="4" y="17"/>
                    <a:pt x="4" y="17"/>
                    <a:pt x="4" y="17"/>
                  </a:cubicBezTo>
                  <a:cubicBezTo>
                    <a:pt x="0" y="14"/>
                    <a:pt x="0" y="6"/>
                    <a:pt x="1" y="0"/>
                  </a:cubicBezTo>
                  <a:cubicBezTo>
                    <a:pt x="1" y="0"/>
                    <a:pt x="1" y="0"/>
                    <a:pt x="1" y="0"/>
                  </a:cubicBezTo>
                  <a:cubicBezTo>
                    <a:pt x="12" y="1"/>
                    <a:pt x="12" y="1"/>
                    <a:pt x="12" y="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36" name="Freeform 657"/>
            <p:cNvSpPr>
              <a:spLocks/>
            </p:cNvSpPr>
            <p:nvPr/>
          </p:nvSpPr>
          <p:spPr bwMode="auto">
            <a:xfrm>
              <a:off x="4170" y="3191"/>
              <a:ext cx="58" cy="89"/>
            </a:xfrm>
            <a:custGeom>
              <a:avLst/>
              <a:gdLst>
                <a:gd name="T0" fmla="*/ 293 w 22"/>
                <a:gd name="T1" fmla="*/ 55 h 34"/>
                <a:gd name="T2" fmla="*/ 293 w 22"/>
                <a:gd name="T3" fmla="*/ 89 h 34"/>
                <a:gd name="T4" fmla="*/ 973 w 22"/>
                <a:gd name="T5" fmla="*/ 610 h 34"/>
                <a:gd name="T6" fmla="*/ 1062 w 22"/>
                <a:gd name="T7" fmla="*/ 699 h 34"/>
                <a:gd name="T8" fmla="*/ 917 w 22"/>
                <a:gd name="T9" fmla="*/ 1597 h 34"/>
                <a:gd name="T10" fmla="*/ 772 w 22"/>
                <a:gd name="T11" fmla="*/ 1508 h 34"/>
                <a:gd name="T12" fmla="*/ 90 w 22"/>
                <a:gd name="T13" fmla="*/ 987 h 34"/>
                <a:gd name="T14" fmla="*/ 0 w 22"/>
                <a:gd name="T15" fmla="*/ 898 h 34"/>
                <a:gd name="T16" fmla="*/ 200 w 22"/>
                <a:gd name="T17" fmla="*/ 0 h 34"/>
                <a:gd name="T18" fmla="*/ 293 w 22"/>
                <a:gd name="T19" fmla="*/ 55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34"/>
                <a:gd name="T32" fmla="*/ 22 w 22"/>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34">
                  <a:moveTo>
                    <a:pt x="6" y="1"/>
                  </a:moveTo>
                  <a:cubicBezTo>
                    <a:pt x="6" y="2"/>
                    <a:pt x="6" y="2"/>
                    <a:pt x="6" y="2"/>
                  </a:cubicBezTo>
                  <a:cubicBezTo>
                    <a:pt x="11" y="5"/>
                    <a:pt x="16" y="9"/>
                    <a:pt x="20" y="13"/>
                  </a:cubicBezTo>
                  <a:cubicBezTo>
                    <a:pt x="22" y="15"/>
                    <a:pt x="22" y="15"/>
                    <a:pt x="22" y="15"/>
                  </a:cubicBezTo>
                  <a:cubicBezTo>
                    <a:pt x="19" y="34"/>
                    <a:pt x="19" y="34"/>
                    <a:pt x="19" y="34"/>
                  </a:cubicBezTo>
                  <a:cubicBezTo>
                    <a:pt x="16" y="32"/>
                    <a:pt x="16" y="32"/>
                    <a:pt x="16" y="32"/>
                  </a:cubicBezTo>
                  <a:cubicBezTo>
                    <a:pt x="12" y="28"/>
                    <a:pt x="7" y="24"/>
                    <a:pt x="2" y="21"/>
                  </a:cubicBezTo>
                  <a:cubicBezTo>
                    <a:pt x="0" y="19"/>
                    <a:pt x="0" y="19"/>
                    <a:pt x="0" y="19"/>
                  </a:cubicBezTo>
                  <a:cubicBezTo>
                    <a:pt x="4" y="0"/>
                    <a:pt x="4" y="0"/>
                    <a:pt x="4" y="0"/>
                  </a:cubicBezTo>
                  <a:lnTo>
                    <a:pt x="6"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37" name="Freeform 658"/>
            <p:cNvSpPr>
              <a:spLocks/>
            </p:cNvSpPr>
            <p:nvPr/>
          </p:nvSpPr>
          <p:spPr bwMode="auto">
            <a:xfrm>
              <a:off x="4165" y="3248"/>
              <a:ext cx="57" cy="85"/>
            </a:xfrm>
            <a:custGeom>
              <a:avLst/>
              <a:gdLst>
                <a:gd name="T0" fmla="*/ 992 w 22"/>
                <a:gd name="T1" fmla="*/ 749 h 32"/>
                <a:gd name="T2" fmla="*/ 852 w 22"/>
                <a:gd name="T3" fmla="*/ 1594 h 32"/>
                <a:gd name="T4" fmla="*/ 713 w 22"/>
                <a:gd name="T5" fmla="*/ 1448 h 32"/>
                <a:gd name="T6" fmla="*/ 88 w 22"/>
                <a:gd name="T7" fmla="*/ 895 h 32"/>
                <a:gd name="T8" fmla="*/ 0 w 22"/>
                <a:gd name="T9" fmla="*/ 847 h 32"/>
                <a:gd name="T10" fmla="*/ 174 w 22"/>
                <a:gd name="T11" fmla="*/ 0 h 32"/>
                <a:gd name="T12" fmla="*/ 275 w 22"/>
                <a:gd name="T13" fmla="*/ 56 h 32"/>
                <a:gd name="T14" fmla="*/ 907 w 22"/>
                <a:gd name="T15" fmla="*/ 600 h 32"/>
                <a:gd name="T16" fmla="*/ 992 w 22"/>
                <a:gd name="T17" fmla="*/ 749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32"/>
                <a:gd name="T29" fmla="*/ 22 w 2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32">
                  <a:moveTo>
                    <a:pt x="22" y="15"/>
                  </a:moveTo>
                  <a:cubicBezTo>
                    <a:pt x="19" y="32"/>
                    <a:pt x="19" y="32"/>
                    <a:pt x="19" y="32"/>
                  </a:cubicBezTo>
                  <a:cubicBezTo>
                    <a:pt x="16" y="29"/>
                    <a:pt x="16" y="29"/>
                    <a:pt x="16" y="29"/>
                  </a:cubicBezTo>
                  <a:cubicBezTo>
                    <a:pt x="12" y="25"/>
                    <a:pt x="8" y="21"/>
                    <a:pt x="2" y="18"/>
                  </a:cubicBezTo>
                  <a:cubicBezTo>
                    <a:pt x="0" y="17"/>
                    <a:pt x="0" y="17"/>
                    <a:pt x="0" y="17"/>
                  </a:cubicBezTo>
                  <a:cubicBezTo>
                    <a:pt x="4" y="0"/>
                    <a:pt x="4" y="0"/>
                    <a:pt x="4" y="0"/>
                  </a:cubicBezTo>
                  <a:cubicBezTo>
                    <a:pt x="6" y="1"/>
                    <a:pt x="6" y="1"/>
                    <a:pt x="6" y="1"/>
                  </a:cubicBezTo>
                  <a:cubicBezTo>
                    <a:pt x="11" y="5"/>
                    <a:pt x="16" y="8"/>
                    <a:pt x="20" y="12"/>
                  </a:cubicBezTo>
                  <a:lnTo>
                    <a:pt x="22"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38" name="Freeform 659"/>
            <p:cNvSpPr>
              <a:spLocks/>
            </p:cNvSpPr>
            <p:nvPr/>
          </p:nvSpPr>
          <p:spPr bwMode="auto">
            <a:xfrm>
              <a:off x="4199" y="3349"/>
              <a:ext cx="23" cy="116"/>
            </a:xfrm>
            <a:custGeom>
              <a:avLst/>
              <a:gdLst>
                <a:gd name="T0" fmla="*/ 386 w 9"/>
                <a:gd name="T1" fmla="*/ 1300 h 44"/>
                <a:gd name="T2" fmla="*/ 0 w 9"/>
                <a:gd name="T3" fmla="*/ 2128 h 44"/>
                <a:gd name="T4" fmla="*/ 0 w 9"/>
                <a:gd name="T5" fmla="*/ 2128 h 44"/>
                <a:gd name="T6" fmla="*/ 0 w 9"/>
                <a:gd name="T7" fmla="*/ 2128 h 44"/>
                <a:gd name="T8" fmla="*/ 0 w 9"/>
                <a:gd name="T9" fmla="*/ 527 h 44"/>
                <a:gd name="T10" fmla="*/ 84 w 9"/>
                <a:gd name="T11" fmla="*/ 0 h 44"/>
                <a:gd name="T12" fmla="*/ 130 w 9"/>
                <a:gd name="T13" fmla="*/ 0 h 44"/>
                <a:gd name="T14" fmla="*/ 248 w 9"/>
                <a:gd name="T15" fmla="*/ 90 h 44"/>
                <a:gd name="T16" fmla="*/ 248 w 9"/>
                <a:gd name="T17" fmla="*/ 90 h 44"/>
                <a:gd name="T18" fmla="*/ 215 w 9"/>
                <a:gd name="T19" fmla="*/ 293 h 44"/>
                <a:gd name="T20" fmla="*/ 215 w 9"/>
                <a:gd name="T21" fmla="*/ 480 h 44"/>
                <a:gd name="T22" fmla="*/ 332 w 9"/>
                <a:gd name="T23" fmla="*/ 1300 h 44"/>
                <a:gd name="T24" fmla="*/ 386 w 9"/>
                <a:gd name="T25" fmla="*/ 1300 h 4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44"/>
                <a:gd name="T41" fmla="*/ 9 w 9"/>
                <a:gd name="T42" fmla="*/ 44 h 44"/>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44">
                  <a:moveTo>
                    <a:pt x="9" y="27"/>
                  </a:moveTo>
                  <a:cubicBezTo>
                    <a:pt x="0" y="44"/>
                    <a:pt x="0" y="44"/>
                    <a:pt x="0" y="44"/>
                  </a:cubicBezTo>
                  <a:cubicBezTo>
                    <a:pt x="0" y="44"/>
                    <a:pt x="0" y="44"/>
                    <a:pt x="0" y="44"/>
                  </a:cubicBezTo>
                  <a:cubicBezTo>
                    <a:pt x="0" y="44"/>
                    <a:pt x="0" y="44"/>
                    <a:pt x="0" y="44"/>
                  </a:cubicBezTo>
                  <a:cubicBezTo>
                    <a:pt x="0" y="11"/>
                    <a:pt x="0" y="11"/>
                    <a:pt x="0" y="11"/>
                  </a:cubicBezTo>
                  <a:cubicBezTo>
                    <a:pt x="2" y="0"/>
                    <a:pt x="2" y="0"/>
                    <a:pt x="2" y="0"/>
                  </a:cubicBezTo>
                  <a:cubicBezTo>
                    <a:pt x="3" y="0"/>
                    <a:pt x="3" y="0"/>
                    <a:pt x="3" y="0"/>
                  </a:cubicBezTo>
                  <a:cubicBezTo>
                    <a:pt x="4" y="1"/>
                    <a:pt x="5" y="2"/>
                    <a:pt x="6" y="2"/>
                  </a:cubicBezTo>
                  <a:cubicBezTo>
                    <a:pt x="6" y="2"/>
                    <a:pt x="6" y="2"/>
                    <a:pt x="6" y="2"/>
                  </a:cubicBezTo>
                  <a:cubicBezTo>
                    <a:pt x="5" y="6"/>
                    <a:pt x="5" y="6"/>
                    <a:pt x="5" y="6"/>
                  </a:cubicBezTo>
                  <a:cubicBezTo>
                    <a:pt x="5" y="7"/>
                    <a:pt x="5" y="8"/>
                    <a:pt x="5" y="10"/>
                  </a:cubicBezTo>
                  <a:cubicBezTo>
                    <a:pt x="4" y="16"/>
                    <a:pt x="4" y="24"/>
                    <a:pt x="8" y="27"/>
                  </a:cubicBezTo>
                  <a:cubicBezTo>
                    <a:pt x="9" y="27"/>
                    <a:pt x="9" y="27"/>
                    <a:pt x="9" y="27"/>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39" name="Freeform 660"/>
            <p:cNvSpPr>
              <a:spLocks/>
            </p:cNvSpPr>
            <p:nvPr/>
          </p:nvSpPr>
          <p:spPr bwMode="auto">
            <a:xfrm>
              <a:off x="4167" y="3805"/>
              <a:ext cx="42" cy="95"/>
            </a:xfrm>
            <a:custGeom>
              <a:avLst/>
              <a:gdLst>
                <a:gd name="T0" fmla="*/ 40 w 34"/>
                <a:gd name="T1" fmla="*/ 134 h 78"/>
                <a:gd name="T2" fmla="*/ 31 w 34"/>
                <a:gd name="T3" fmla="*/ 150 h 78"/>
                <a:gd name="T4" fmla="*/ 19 w 34"/>
                <a:gd name="T5" fmla="*/ 172 h 78"/>
                <a:gd name="T6" fmla="*/ 0 w 34"/>
                <a:gd name="T7" fmla="*/ 105 h 78"/>
                <a:gd name="T8" fmla="*/ 9 w 34"/>
                <a:gd name="T9" fmla="*/ 101 h 78"/>
                <a:gd name="T10" fmla="*/ 19 w 34"/>
                <a:gd name="T11" fmla="*/ 77 h 78"/>
                <a:gd name="T12" fmla="*/ 35 w 34"/>
                <a:gd name="T13" fmla="*/ 52 h 78"/>
                <a:gd name="T14" fmla="*/ 57 w 34"/>
                <a:gd name="T15" fmla="*/ 11 h 78"/>
                <a:gd name="T16" fmla="*/ 61 w 34"/>
                <a:gd name="T17" fmla="*/ 0 h 78"/>
                <a:gd name="T18" fmla="*/ 79 w 34"/>
                <a:gd name="T19" fmla="*/ 63 h 78"/>
                <a:gd name="T20" fmla="*/ 70 w 34"/>
                <a:gd name="T21" fmla="*/ 82 h 78"/>
                <a:gd name="T22" fmla="*/ 61 w 34"/>
                <a:gd name="T23" fmla="*/ 97 h 78"/>
                <a:gd name="T24" fmla="*/ 57 w 34"/>
                <a:gd name="T25" fmla="*/ 105 h 78"/>
                <a:gd name="T26" fmla="*/ 43 w 34"/>
                <a:gd name="T27" fmla="*/ 130 h 78"/>
                <a:gd name="T28" fmla="*/ 40 w 34"/>
                <a:gd name="T29" fmla="*/ 134 h 7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4"/>
                <a:gd name="T46" fmla="*/ 0 h 78"/>
                <a:gd name="T47" fmla="*/ 34 w 34"/>
                <a:gd name="T48" fmla="*/ 78 h 7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4" h="78">
                  <a:moveTo>
                    <a:pt x="17" y="61"/>
                  </a:moveTo>
                  <a:lnTo>
                    <a:pt x="13" y="68"/>
                  </a:lnTo>
                  <a:lnTo>
                    <a:pt x="8" y="78"/>
                  </a:lnTo>
                  <a:lnTo>
                    <a:pt x="0" y="48"/>
                  </a:lnTo>
                  <a:lnTo>
                    <a:pt x="4" y="46"/>
                  </a:lnTo>
                  <a:lnTo>
                    <a:pt x="8" y="35"/>
                  </a:lnTo>
                  <a:lnTo>
                    <a:pt x="15" y="24"/>
                  </a:lnTo>
                  <a:lnTo>
                    <a:pt x="24" y="5"/>
                  </a:lnTo>
                  <a:lnTo>
                    <a:pt x="26" y="0"/>
                  </a:lnTo>
                  <a:lnTo>
                    <a:pt x="34" y="29"/>
                  </a:lnTo>
                  <a:lnTo>
                    <a:pt x="30" y="37"/>
                  </a:lnTo>
                  <a:lnTo>
                    <a:pt x="26" y="44"/>
                  </a:lnTo>
                  <a:lnTo>
                    <a:pt x="24" y="48"/>
                  </a:lnTo>
                  <a:lnTo>
                    <a:pt x="19" y="59"/>
                  </a:lnTo>
                  <a:lnTo>
                    <a:pt x="17" y="6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40" name="Freeform 661"/>
            <p:cNvSpPr>
              <a:spLocks/>
            </p:cNvSpPr>
            <p:nvPr/>
          </p:nvSpPr>
          <p:spPr bwMode="auto">
            <a:xfrm>
              <a:off x="4149" y="3299"/>
              <a:ext cx="57" cy="50"/>
            </a:xfrm>
            <a:custGeom>
              <a:avLst/>
              <a:gdLst>
                <a:gd name="T0" fmla="*/ 992 w 22"/>
                <a:gd name="T1" fmla="*/ 713 h 19"/>
                <a:gd name="T2" fmla="*/ 941 w 22"/>
                <a:gd name="T3" fmla="*/ 913 h 19"/>
                <a:gd name="T4" fmla="*/ 679 w 22"/>
                <a:gd name="T5" fmla="*/ 858 h 19"/>
                <a:gd name="T6" fmla="*/ 679 w 22"/>
                <a:gd name="T7" fmla="*/ 818 h 19"/>
                <a:gd name="T8" fmla="*/ 174 w 22"/>
                <a:gd name="T9" fmla="*/ 858 h 19"/>
                <a:gd name="T10" fmla="*/ 174 w 22"/>
                <a:gd name="T11" fmla="*/ 913 h 19"/>
                <a:gd name="T12" fmla="*/ 0 w 22"/>
                <a:gd name="T13" fmla="*/ 913 h 19"/>
                <a:gd name="T14" fmla="*/ 174 w 22"/>
                <a:gd name="T15" fmla="*/ 0 h 19"/>
                <a:gd name="T16" fmla="*/ 275 w 22"/>
                <a:gd name="T17" fmla="*/ 55 h 19"/>
                <a:gd name="T18" fmla="*/ 907 w 22"/>
                <a:gd name="T19" fmla="*/ 582 h 19"/>
                <a:gd name="T20" fmla="*/ 992 w 22"/>
                <a:gd name="T21" fmla="*/ 713 h 1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19"/>
                <a:gd name="T35" fmla="*/ 22 w 22"/>
                <a:gd name="T36" fmla="*/ 19 h 1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19">
                  <a:moveTo>
                    <a:pt x="22" y="15"/>
                  </a:moveTo>
                  <a:cubicBezTo>
                    <a:pt x="21" y="19"/>
                    <a:pt x="21" y="19"/>
                    <a:pt x="21" y="19"/>
                  </a:cubicBezTo>
                  <a:cubicBezTo>
                    <a:pt x="15" y="18"/>
                    <a:pt x="15" y="18"/>
                    <a:pt x="15" y="18"/>
                  </a:cubicBezTo>
                  <a:cubicBezTo>
                    <a:pt x="15" y="17"/>
                    <a:pt x="15" y="17"/>
                    <a:pt x="15" y="17"/>
                  </a:cubicBezTo>
                  <a:cubicBezTo>
                    <a:pt x="13" y="5"/>
                    <a:pt x="7" y="9"/>
                    <a:pt x="4" y="18"/>
                  </a:cubicBezTo>
                  <a:cubicBezTo>
                    <a:pt x="4" y="19"/>
                    <a:pt x="4" y="19"/>
                    <a:pt x="4" y="19"/>
                  </a:cubicBezTo>
                  <a:cubicBezTo>
                    <a:pt x="0" y="19"/>
                    <a:pt x="0" y="19"/>
                    <a:pt x="0" y="19"/>
                  </a:cubicBezTo>
                  <a:cubicBezTo>
                    <a:pt x="4" y="0"/>
                    <a:pt x="4" y="0"/>
                    <a:pt x="4" y="0"/>
                  </a:cubicBezTo>
                  <a:cubicBezTo>
                    <a:pt x="6" y="1"/>
                    <a:pt x="6" y="1"/>
                    <a:pt x="6" y="1"/>
                  </a:cubicBezTo>
                  <a:cubicBezTo>
                    <a:pt x="11" y="4"/>
                    <a:pt x="16" y="8"/>
                    <a:pt x="20" y="12"/>
                  </a:cubicBezTo>
                  <a:lnTo>
                    <a:pt x="22"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41" name="Freeform 662"/>
            <p:cNvSpPr>
              <a:spLocks/>
            </p:cNvSpPr>
            <p:nvPr/>
          </p:nvSpPr>
          <p:spPr bwMode="auto">
            <a:xfrm>
              <a:off x="4017" y="3090"/>
              <a:ext cx="187" cy="288"/>
            </a:xfrm>
            <a:custGeom>
              <a:avLst/>
              <a:gdLst>
                <a:gd name="T0" fmla="*/ 2594 w 71"/>
                <a:gd name="T1" fmla="*/ 4774 h 109"/>
                <a:gd name="T2" fmla="*/ 2684 w 71"/>
                <a:gd name="T3" fmla="*/ 4774 h 109"/>
                <a:gd name="T4" fmla="*/ 2794 w 71"/>
                <a:gd name="T5" fmla="*/ 4719 h 109"/>
                <a:gd name="T6" fmla="*/ 3121 w 71"/>
                <a:gd name="T7" fmla="*/ 4719 h 109"/>
                <a:gd name="T8" fmla="*/ 3419 w 71"/>
                <a:gd name="T9" fmla="*/ 4774 h 109"/>
                <a:gd name="T10" fmla="*/ 3419 w 71"/>
                <a:gd name="T11" fmla="*/ 4774 h 109"/>
                <a:gd name="T12" fmla="*/ 3324 w 71"/>
                <a:gd name="T13" fmla="*/ 5313 h 109"/>
                <a:gd name="T14" fmla="*/ 2794 w 71"/>
                <a:gd name="T15" fmla="*/ 5258 h 109"/>
                <a:gd name="T16" fmla="*/ 2794 w 71"/>
                <a:gd name="T17" fmla="*/ 5221 h 109"/>
                <a:gd name="T18" fmla="*/ 2123 w 71"/>
                <a:gd name="T19" fmla="*/ 5166 h 109"/>
                <a:gd name="T20" fmla="*/ 2123 w 71"/>
                <a:gd name="T21" fmla="*/ 5166 h 109"/>
                <a:gd name="T22" fmla="*/ 2123 w 71"/>
                <a:gd name="T23" fmla="*/ 5166 h 109"/>
                <a:gd name="T24" fmla="*/ 1733 w 71"/>
                <a:gd name="T25" fmla="*/ 5166 h 109"/>
                <a:gd name="T26" fmla="*/ 1588 w 71"/>
                <a:gd name="T27" fmla="*/ 4574 h 109"/>
                <a:gd name="T28" fmla="*/ 1678 w 71"/>
                <a:gd name="T29" fmla="*/ 4426 h 109"/>
                <a:gd name="T30" fmla="*/ 1499 w 71"/>
                <a:gd name="T31" fmla="*/ 3797 h 109"/>
                <a:gd name="T32" fmla="*/ 1388 w 71"/>
                <a:gd name="T33" fmla="*/ 3741 h 109"/>
                <a:gd name="T34" fmla="*/ 1206 w 71"/>
                <a:gd name="T35" fmla="*/ 3023 h 109"/>
                <a:gd name="T36" fmla="*/ 672 w 71"/>
                <a:gd name="T37" fmla="*/ 2967 h 109"/>
                <a:gd name="T38" fmla="*/ 582 w 71"/>
                <a:gd name="T39" fmla="*/ 3023 h 109"/>
                <a:gd name="T40" fmla="*/ 292 w 71"/>
                <a:gd name="T41" fmla="*/ 3023 h 109"/>
                <a:gd name="T42" fmla="*/ 145 w 71"/>
                <a:gd name="T43" fmla="*/ 2381 h 109"/>
                <a:gd name="T44" fmla="*/ 145 w 71"/>
                <a:gd name="T45" fmla="*/ 2381 h 109"/>
                <a:gd name="T46" fmla="*/ 200 w 71"/>
                <a:gd name="T47" fmla="*/ 2346 h 109"/>
                <a:gd name="T48" fmla="*/ 200 w 71"/>
                <a:gd name="T49" fmla="*/ 2249 h 109"/>
                <a:gd name="T50" fmla="*/ 90 w 71"/>
                <a:gd name="T51" fmla="*/ 1807 h 109"/>
                <a:gd name="T52" fmla="*/ 0 w 71"/>
                <a:gd name="T53" fmla="*/ 1696 h 109"/>
                <a:gd name="T54" fmla="*/ 55 w 71"/>
                <a:gd name="T55" fmla="*/ 1514 h 109"/>
                <a:gd name="T56" fmla="*/ 90 w 71"/>
                <a:gd name="T57" fmla="*/ 1514 h 109"/>
                <a:gd name="T58" fmla="*/ 327 w 71"/>
                <a:gd name="T59" fmla="*/ 1569 h 109"/>
                <a:gd name="T60" fmla="*/ 437 w 71"/>
                <a:gd name="T61" fmla="*/ 1569 h 109"/>
                <a:gd name="T62" fmla="*/ 527 w 71"/>
                <a:gd name="T63" fmla="*/ 922 h 109"/>
                <a:gd name="T64" fmla="*/ 471 w 71"/>
                <a:gd name="T65" fmla="*/ 830 h 109"/>
                <a:gd name="T66" fmla="*/ 471 w 71"/>
                <a:gd name="T67" fmla="*/ 684 h 109"/>
                <a:gd name="T68" fmla="*/ 582 w 71"/>
                <a:gd name="T69" fmla="*/ 0 h 109"/>
                <a:gd name="T70" fmla="*/ 2449 w 71"/>
                <a:gd name="T71" fmla="*/ 203 h 109"/>
                <a:gd name="T72" fmla="*/ 2357 w 71"/>
                <a:gd name="T73" fmla="*/ 830 h 109"/>
                <a:gd name="T74" fmla="*/ 2212 w 71"/>
                <a:gd name="T75" fmla="*/ 922 h 109"/>
                <a:gd name="T76" fmla="*/ 2025 w 71"/>
                <a:gd name="T77" fmla="*/ 1844 h 109"/>
                <a:gd name="T78" fmla="*/ 2302 w 71"/>
                <a:gd name="T79" fmla="*/ 1900 h 109"/>
                <a:gd name="T80" fmla="*/ 2449 w 71"/>
                <a:gd name="T81" fmla="*/ 1807 h 109"/>
                <a:gd name="T82" fmla="*/ 2976 w 71"/>
                <a:gd name="T83" fmla="*/ 1844 h 109"/>
                <a:gd name="T84" fmla="*/ 2794 w 71"/>
                <a:gd name="T85" fmla="*/ 2785 h 109"/>
                <a:gd name="T86" fmla="*/ 2887 w 71"/>
                <a:gd name="T87" fmla="*/ 2933 h 109"/>
                <a:gd name="T88" fmla="*/ 2684 w 71"/>
                <a:gd name="T89" fmla="*/ 3741 h 109"/>
                <a:gd name="T90" fmla="*/ 2594 w 71"/>
                <a:gd name="T91" fmla="*/ 3852 h 109"/>
                <a:gd name="T92" fmla="*/ 2594 w 71"/>
                <a:gd name="T93" fmla="*/ 3852 h 109"/>
                <a:gd name="T94" fmla="*/ 2415 w 71"/>
                <a:gd name="T95" fmla="*/ 4774 h 109"/>
                <a:gd name="T96" fmla="*/ 2594 w 71"/>
                <a:gd name="T97" fmla="*/ 4774 h 10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1"/>
                <a:gd name="T148" fmla="*/ 0 h 109"/>
                <a:gd name="T149" fmla="*/ 71 w 71"/>
                <a:gd name="T150" fmla="*/ 109 h 10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1" h="109">
                  <a:moveTo>
                    <a:pt x="54" y="98"/>
                  </a:moveTo>
                  <a:cubicBezTo>
                    <a:pt x="56" y="98"/>
                    <a:pt x="56" y="98"/>
                    <a:pt x="56" y="98"/>
                  </a:cubicBezTo>
                  <a:cubicBezTo>
                    <a:pt x="58" y="97"/>
                    <a:pt x="58" y="97"/>
                    <a:pt x="58" y="97"/>
                  </a:cubicBezTo>
                  <a:cubicBezTo>
                    <a:pt x="65" y="97"/>
                    <a:pt x="65" y="97"/>
                    <a:pt x="65" y="97"/>
                  </a:cubicBezTo>
                  <a:cubicBezTo>
                    <a:pt x="71" y="98"/>
                    <a:pt x="71" y="98"/>
                    <a:pt x="71" y="98"/>
                  </a:cubicBezTo>
                  <a:cubicBezTo>
                    <a:pt x="71" y="98"/>
                    <a:pt x="71" y="98"/>
                    <a:pt x="71" y="98"/>
                  </a:cubicBezTo>
                  <a:cubicBezTo>
                    <a:pt x="69" y="109"/>
                    <a:pt x="69" y="109"/>
                    <a:pt x="69" y="109"/>
                  </a:cubicBezTo>
                  <a:cubicBezTo>
                    <a:pt x="58" y="108"/>
                    <a:pt x="58" y="108"/>
                    <a:pt x="58" y="108"/>
                  </a:cubicBezTo>
                  <a:cubicBezTo>
                    <a:pt x="58" y="107"/>
                    <a:pt x="58" y="107"/>
                    <a:pt x="58" y="107"/>
                  </a:cubicBezTo>
                  <a:cubicBezTo>
                    <a:pt x="44" y="106"/>
                    <a:pt x="44" y="106"/>
                    <a:pt x="44" y="106"/>
                  </a:cubicBezTo>
                  <a:cubicBezTo>
                    <a:pt x="44" y="106"/>
                    <a:pt x="44" y="106"/>
                    <a:pt x="44" y="106"/>
                  </a:cubicBezTo>
                  <a:cubicBezTo>
                    <a:pt x="44" y="106"/>
                    <a:pt x="44" y="106"/>
                    <a:pt x="44" y="106"/>
                  </a:cubicBezTo>
                  <a:cubicBezTo>
                    <a:pt x="36" y="106"/>
                    <a:pt x="36" y="106"/>
                    <a:pt x="36" y="106"/>
                  </a:cubicBezTo>
                  <a:cubicBezTo>
                    <a:pt x="33" y="94"/>
                    <a:pt x="33" y="94"/>
                    <a:pt x="33" y="94"/>
                  </a:cubicBezTo>
                  <a:cubicBezTo>
                    <a:pt x="35" y="91"/>
                    <a:pt x="35" y="91"/>
                    <a:pt x="35" y="91"/>
                  </a:cubicBezTo>
                  <a:cubicBezTo>
                    <a:pt x="31" y="78"/>
                    <a:pt x="31" y="78"/>
                    <a:pt x="31" y="78"/>
                  </a:cubicBezTo>
                  <a:cubicBezTo>
                    <a:pt x="29" y="77"/>
                    <a:pt x="29" y="77"/>
                    <a:pt x="29" y="77"/>
                  </a:cubicBezTo>
                  <a:cubicBezTo>
                    <a:pt x="25" y="62"/>
                    <a:pt x="25" y="62"/>
                    <a:pt x="25" y="62"/>
                  </a:cubicBezTo>
                  <a:cubicBezTo>
                    <a:pt x="14" y="61"/>
                    <a:pt x="14" y="61"/>
                    <a:pt x="14" y="61"/>
                  </a:cubicBezTo>
                  <a:cubicBezTo>
                    <a:pt x="12" y="62"/>
                    <a:pt x="12" y="62"/>
                    <a:pt x="12" y="62"/>
                  </a:cubicBezTo>
                  <a:cubicBezTo>
                    <a:pt x="6" y="62"/>
                    <a:pt x="6" y="62"/>
                    <a:pt x="6" y="62"/>
                  </a:cubicBezTo>
                  <a:cubicBezTo>
                    <a:pt x="3" y="49"/>
                    <a:pt x="3" y="49"/>
                    <a:pt x="3" y="49"/>
                  </a:cubicBezTo>
                  <a:cubicBezTo>
                    <a:pt x="3" y="49"/>
                    <a:pt x="3" y="49"/>
                    <a:pt x="3" y="49"/>
                  </a:cubicBezTo>
                  <a:cubicBezTo>
                    <a:pt x="3" y="49"/>
                    <a:pt x="3" y="48"/>
                    <a:pt x="4" y="48"/>
                  </a:cubicBezTo>
                  <a:cubicBezTo>
                    <a:pt x="4" y="46"/>
                    <a:pt x="4" y="46"/>
                    <a:pt x="4" y="46"/>
                  </a:cubicBezTo>
                  <a:cubicBezTo>
                    <a:pt x="2" y="37"/>
                    <a:pt x="2" y="37"/>
                    <a:pt x="2" y="37"/>
                  </a:cubicBezTo>
                  <a:cubicBezTo>
                    <a:pt x="0" y="35"/>
                    <a:pt x="0" y="35"/>
                    <a:pt x="0" y="35"/>
                  </a:cubicBezTo>
                  <a:cubicBezTo>
                    <a:pt x="1" y="31"/>
                    <a:pt x="1" y="31"/>
                    <a:pt x="1" y="31"/>
                  </a:cubicBezTo>
                  <a:cubicBezTo>
                    <a:pt x="2" y="31"/>
                    <a:pt x="2" y="31"/>
                    <a:pt x="2" y="31"/>
                  </a:cubicBezTo>
                  <a:cubicBezTo>
                    <a:pt x="7" y="32"/>
                    <a:pt x="7" y="32"/>
                    <a:pt x="7" y="32"/>
                  </a:cubicBezTo>
                  <a:cubicBezTo>
                    <a:pt x="9" y="32"/>
                    <a:pt x="9" y="32"/>
                    <a:pt x="9" y="32"/>
                  </a:cubicBezTo>
                  <a:cubicBezTo>
                    <a:pt x="11" y="19"/>
                    <a:pt x="11" y="19"/>
                    <a:pt x="11" y="19"/>
                  </a:cubicBezTo>
                  <a:cubicBezTo>
                    <a:pt x="10" y="17"/>
                    <a:pt x="10" y="17"/>
                    <a:pt x="10" y="17"/>
                  </a:cubicBezTo>
                  <a:cubicBezTo>
                    <a:pt x="10" y="14"/>
                    <a:pt x="10" y="14"/>
                    <a:pt x="10" y="14"/>
                  </a:cubicBezTo>
                  <a:cubicBezTo>
                    <a:pt x="12" y="0"/>
                    <a:pt x="12" y="0"/>
                    <a:pt x="12" y="0"/>
                  </a:cubicBezTo>
                  <a:cubicBezTo>
                    <a:pt x="51" y="4"/>
                    <a:pt x="51" y="4"/>
                    <a:pt x="51" y="4"/>
                  </a:cubicBezTo>
                  <a:cubicBezTo>
                    <a:pt x="49" y="17"/>
                    <a:pt x="49" y="17"/>
                    <a:pt x="49" y="17"/>
                  </a:cubicBezTo>
                  <a:cubicBezTo>
                    <a:pt x="46" y="19"/>
                    <a:pt x="46" y="19"/>
                    <a:pt x="46" y="19"/>
                  </a:cubicBezTo>
                  <a:cubicBezTo>
                    <a:pt x="42" y="38"/>
                    <a:pt x="42" y="38"/>
                    <a:pt x="42" y="38"/>
                  </a:cubicBezTo>
                  <a:cubicBezTo>
                    <a:pt x="48" y="39"/>
                    <a:pt x="48" y="39"/>
                    <a:pt x="48" y="39"/>
                  </a:cubicBezTo>
                  <a:cubicBezTo>
                    <a:pt x="51" y="37"/>
                    <a:pt x="51" y="37"/>
                    <a:pt x="51" y="37"/>
                  </a:cubicBezTo>
                  <a:cubicBezTo>
                    <a:pt x="62" y="38"/>
                    <a:pt x="62" y="38"/>
                    <a:pt x="62" y="38"/>
                  </a:cubicBezTo>
                  <a:cubicBezTo>
                    <a:pt x="58" y="57"/>
                    <a:pt x="58" y="57"/>
                    <a:pt x="58" y="57"/>
                  </a:cubicBezTo>
                  <a:cubicBezTo>
                    <a:pt x="60" y="60"/>
                    <a:pt x="60" y="60"/>
                    <a:pt x="60" y="60"/>
                  </a:cubicBezTo>
                  <a:cubicBezTo>
                    <a:pt x="56" y="77"/>
                    <a:pt x="56" y="77"/>
                    <a:pt x="56" y="77"/>
                  </a:cubicBezTo>
                  <a:cubicBezTo>
                    <a:pt x="54" y="79"/>
                    <a:pt x="54" y="79"/>
                    <a:pt x="54" y="79"/>
                  </a:cubicBezTo>
                  <a:cubicBezTo>
                    <a:pt x="54" y="79"/>
                    <a:pt x="54" y="79"/>
                    <a:pt x="54" y="79"/>
                  </a:cubicBezTo>
                  <a:cubicBezTo>
                    <a:pt x="50" y="98"/>
                    <a:pt x="50" y="98"/>
                    <a:pt x="50" y="98"/>
                  </a:cubicBezTo>
                  <a:lnTo>
                    <a:pt x="54" y="9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42" name="Freeform 663"/>
            <p:cNvSpPr>
              <a:spLocks/>
            </p:cNvSpPr>
            <p:nvPr/>
          </p:nvSpPr>
          <p:spPr bwMode="auto">
            <a:xfrm>
              <a:off x="4183" y="3119"/>
              <a:ext cx="19" cy="56"/>
            </a:xfrm>
            <a:custGeom>
              <a:avLst/>
              <a:gdLst>
                <a:gd name="T0" fmla="*/ 383 w 7"/>
                <a:gd name="T1" fmla="*/ 149 h 21"/>
                <a:gd name="T2" fmla="*/ 383 w 7"/>
                <a:gd name="T3" fmla="*/ 397 h 21"/>
                <a:gd name="T4" fmla="*/ 220 w 7"/>
                <a:gd name="T5" fmla="*/ 1059 h 21"/>
                <a:gd name="T6" fmla="*/ 163 w 7"/>
                <a:gd name="T7" fmla="*/ 1059 h 21"/>
                <a:gd name="T8" fmla="*/ 0 w 7"/>
                <a:gd name="T9" fmla="*/ 853 h 21"/>
                <a:gd name="T10" fmla="*/ 0 w 7"/>
                <a:gd name="T11" fmla="*/ 853 h 21"/>
                <a:gd name="T12" fmla="*/ 0 w 7"/>
                <a:gd name="T13" fmla="*/ 760 h 21"/>
                <a:gd name="T14" fmla="*/ 163 w 7"/>
                <a:gd name="T15" fmla="*/ 149 h 21"/>
                <a:gd name="T16" fmla="*/ 163 w 7"/>
                <a:gd name="T17" fmla="*/ 0 h 21"/>
                <a:gd name="T18" fmla="*/ 220 w 7"/>
                <a:gd name="T19" fmla="*/ 56 h 21"/>
                <a:gd name="T20" fmla="*/ 318 w 7"/>
                <a:gd name="T21" fmla="*/ 149 h 21"/>
                <a:gd name="T22" fmla="*/ 383 w 7"/>
                <a:gd name="T23" fmla="*/ 149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21"/>
                <a:gd name="T38" fmla="*/ 7 w 7"/>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21">
                  <a:moveTo>
                    <a:pt x="7" y="3"/>
                  </a:moveTo>
                  <a:cubicBezTo>
                    <a:pt x="7" y="8"/>
                    <a:pt x="7" y="8"/>
                    <a:pt x="7" y="8"/>
                  </a:cubicBezTo>
                  <a:cubicBezTo>
                    <a:pt x="4" y="21"/>
                    <a:pt x="4" y="21"/>
                    <a:pt x="4" y="21"/>
                  </a:cubicBezTo>
                  <a:cubicBezTo>
                    <a:pt x="3" y="21"/>
                    <a:pt x="3" y="21"/>
                    <a:pt x="3" y="21"/>
                  </a:cubicBezTo>
                  <a:cubicBezTo>
                    <a:pt x="3" y="20"/>
                    <a:pt x="1" y="18"/>
                    <a:pt x="0" y="17"/>
                  </a:cubicBezTo>
                  <a:cubicBezTo>
                    <a:pt x="0" y="17"/>
                    <a:pt x="0" y="17"/>
                    <a:pt x="0" y="17"/>
                  </a:cubicBezTo>
                  <a:cubicBezTo>
                    <a:pt x="0" y="15"/>
                    <a:pt x="0" y="15"/>
                    <a:pt x="0" y="15"/>
                  </a:cubicBezTo>
                  <a:cubicBezTo>
                    <a:pt x="2" y="11"/>
                    <a:pt x="3" y="7"/>
                    <a:pt x="3" y="3"/>
                  </a:cubicBezTo>
                  <a:cubicBezTo>
                    <a:pt x="3" y="0"/>
                    <a:pt x="3" y="0"/>
                    <a:pt x="3" y="0"/>
                  </a:cubicBezTo>
                  <a:cubicBezTo>
                    <a:pt x="4" y="1"/>
                    <a:pt x="4" y="1"/>
                    <a:pt x="4" y="1"/>
                  </a:cubicBezTo>
                  <a:cubicBezTo>
                    <a:pt x="5" y="1"/>
                    <a:pt x="6" y="2"/>
                    <a:pt x="6" y="3"/>
                  </a:cubicBezTo>
                  <a:lnTo>
                    <a:pt x="7" y="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43" name="Freeform 664"/>
            <p:cNvSpPr>
              <a:spLocks/>
            </p:cNvSpPr>
            <p:nvPr/>
          </p:nvSpPr>
          <p:spPr bwMode="auto">
            <a:xfrm>
              <a:off x="4170" y="3376"/>
              <a:ext cx="29" cy="89"/>
            </a:xfrm>
            <a:custGeom>
              <a:avLst/>
              <a:gdLst>
                <a:gd name="T0" fmla="*/ 51 w 24"/>
                <a:gd name="T1" fmla="*/ 2 h 73"/>
                <a:gd name="T2" fmla="*/ 51 w 24"/>
                <a:gd name="T3" fmla="*/ 162 h 73"/>
                <a:gd name="T4" fmla="*/ 8 w 24"/>
                <a:gd name="T5" fmla="*/ 157 h 73"/>
                <a:gd name="T6" fmla="*/ 8 w 24"/>
                <a:gd name="T7" fmla="*/ 33 h 73"/>
                <a:gd name="T8" fmla="*/ 0 w 24"/>
                <a:gd name="T9" fmla="*/ 0 h 73"/>
                <a:gd name="T10" fmla="*/ 51 w 24"/>
                <a:gd name="T11" fmla="*/ 2 h 73"/>
                <a:gd name="T12" fmla="*/ 0 60000 65536"/>
                <a:gd name="T13" fmla="*/ 0 60000 65536"/>
                <a:gd name="T14" fmla="*/ 0 60000 65536"/>
                <a:gd name="T15" fmla="*/ 0 60000 65536"/>
                <a:gd name="T16" fmla="*/ 0 60000 65536"/>
                <a:gd name="T17" fmla="*/ 0 60000 65536"/>
                <a:gd name="T18" fmla="*/ 0 w 24"/>
                <a:gd name="T19" fmla="*/ 0 h 73"/>
                <a:gd name="T20" fmla="*/ 24 w 24"/>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24" h="73">
                  <a:moveTo>
                    <a:pt x="24" y="2"/>
                  </a:moveTo>
                  <a:lnTo>
                    <a:pt x="24" y="73"/>
                  </a:lnTo>
                  <a:lnTo>
                    <a:pt x="4" y="71"/>
                  </a:lnTo>
                  <a:lnTo>
                    <a:pt x="4" y="15"/>
                  </a:lnTo>
                  <a:lnTo>
                    <a:pt x="0" y="0"/>
                  </a:lnTo>
                  <a:lnTo>
                    <a:pt x="24"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44" name="Freeform 665"/>
            <p:cNvSpPr>
              <a:spLocks/>
            </p:cNvSpPr>
            <p:nvPr/>
          </p:nvSpPr>
          <p:spPr bwMode="auto">
            <a:xfrm>
              <a:off x="4165" y="3793"/>
              <a:ext cx="34" cy="68"/>
            </a:xfrm>
            <a:custGeom>
              <a:avLst/>
              <a:gdLst>
                <a:gd name="T0" fmla="*/ 57 w 28"/>
                <a:gd name="T1" fmla="*/ 2 h 56"/>
                <a:gd name="T2" fmla="*/ 61 w 28"/>
                <a:gd name="T3" fmla="*/ 22 h 56"/>
                <a:gd name="T4" fmla="*/ 57 w 28"/>
                <a:gd name="T5" fmla="*/ 33 h 56"/>
                <a:gd name="T6" fmla="*/ 39 w 28"/>
                <a:gd name="T7" fmla="*/ 74 h 56"/>
                <a:gd name="T8" fmla="*/ 22 w 28"/>
                <a:gd name="T9" fmla="*/ 98 h 56"/>
                <a:gd name="T10" fmla="*/ 13 w 28"/>
                <a:gd name="T11" fmla="*/ 123 h 56"/>
                <a:gd name="T12" fmla="*/ 0 w 28"/>
                <a:gd name="T13" fmla="*/ 61 h 56"/>
                <a:gd name="T14" fmla="*/ 2 w 28"/>
                <a:gd name="T15" fmla="*/ 47 h 56"/>
                <a:gd name="T16" fmla="*/ 2 w 28"/>
                <a:gd name="T17" fmla="*/ 47 h 56"/>
                <a:gd name="T18" fmla="*/ 2 w 28"/>
                <a:gd name="T19" fmla="*/ 47 h 56"/>
                <a:gd name="T20" fmla="*/ 9 w 28"/>
                <a:gd name="T21" fmla="*/ 39 h 56"/>
                <a:gd name="T22" fmla="*/ 18 w 28"/>
                <a:gd name="T23" fmla="*/ 18 h 56"/>
                <a:gd name="T24" fmla="*/ 28 w 28"/>
                <a:gd name="T25" fmla="*/ 0 h 56"/>
                <a:gd name="T26" fmla="*/ 57 w 28"/>
                <a:gd name="T27" fmla="*/ 2 h 5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8"/>
                <a:gd name="T43" fmla="*/ 0 h 56"/>
                <a:gd name="T44" fmla="*/ 28 w 28"/>
                <a:gd name="T45" fmla="*/ 56 h 5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8" h="56">
                  <a:moveTo>
                    <a:pt x="26" y="2"/>
                  </a:moveTo>
                  <a:lnTo>
                    <a:pt x="28" y="10"/>
                  </a:lnTo>
                  <a:lnTo>
                    <a:pt x="26" y="15"/>
                  </a:lnTo>
                  <a:lnTo>
                    <a:pt x="17" y="34"/>
                  </a:lnTo>
                  <a:lnTo>
                    <a:pt x="10" y="45"/>
                  </a:lnTo>
                  <a:lnTo>
                    <a:pt x="6" y="56"/>
                  </a:lnTo>
                  <a:lnTo>
                    <a:pt x="0" y="28"/>
                  </a:lnTo>
                  <a:lnTo>
                    <a:pt x="2" y="21"/>
                  </a:lnTo>
                  <a:lnTo>
                    <a:pt x="4" y="17"/>
                  </a:lnTo>
                  <a:lnTo>
                    <a:pt x="8" y="8"/>
                  </a:lnTo>
                  <a:lnTo>
                    <a:pt x="13" y="0"/>
                  </a:lnTo>
                  <a:lnTo>
                    <a:pt x="26"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45" name="Freeform 666"/>
            <p:cNvSpPr>
              <a:spLocks/>
            </p:cNvSpPr>
            <p:nvPr/>
          </p:nvSpPr>
          <p:spPr bwMode="auto">
            <a:xfrm>
              <a:off x="4035" y="3465"/>
              <a:ext cx="164" cy="121"/>
            </a:xfrm>
            <a:custGeom>
              <a:avLst/>
              <a:gdLst>
                <a:gd name="T0" fmla="*/ 294 w 135"/>
                <a:gd name="T1" fmla="*/ 10 h 100"/>
                <a:gd name="T2" fmla="*/ 193 w 135"/>
                <a:gd name="T3" fmla="*/ 214 h 100"/>
                <a:gd name="T4" fmla="*/ 191 w 135"/>
                <a:gd name="T5" fmla="*/ 214 h 100"/>
                <a:gd name="T6" fmla="*/ 191 w 135"/>
                <a:gd name="T7" fmla="*/ 214 h 100"/>
                <a:gd name="T8" fmla="*/ 138 w 135"/>
                <a:gd name="T9" fmla="*/ 174 h 100"/>
                <a:gd name="T10" fmla="*/ 0 w 135"/>
                <a:gd name="T11" fmla="*/ 154 h 100"/>
                <a:gd name="T12" fmla="*/ 0 w 135"/>
                <a:gd name="T13" fmla="*/ 154 h 100"/>
                <a:gd name="T14" fmla="*/ 0 w 135"/>
                <a:gd name="T15" fmla="*/ 145 h 100"/>
                <a:gd name="T16" fmla="*/ 2 w 135"/>
                <a:gd name="T17" fmla="*/ 121 h 100"/>
                <a:gd name="T18" fmla="*/ 16 w 135"/>
                <a:gd name="T19" fmla="*/ 99 h 100"/>
                <a:gd name="T20" fmla="*/ 16 w 135"/>
                <a:gd name="T21" fmla="*/ 93 h 100"/>
                <a:gd name="T22" fmla="*/ 23 w 135"/>
                <a:gd name="T23" fmla="*/ 93 h 100"/>
                <a:gd name="T24" fmla="*/ 49 w 135"/>
                <a:gd name="T25" fmla="*/ 83 h 100"/>
                <a:gd name="T26" fmla="*/ 49 w 135"/>
                <a:gd name="T27" fmla="*/ 83 h 100"/>
                <a:gd name="T28" fmla="*/ 214 w 135"/>
                <a:gd name="T29" fmla="*/ 103 h 100"/>
                <a:gd name="T30" fmla="*/ 251 w 135"/>
                <a:gd name="T31" fmla="*/ 28 h 100"/>
                <a:gd name="T32" fmla="*/ 251 w 135"/>
                <a:gd name="T33" fmla="*/ 0 h 100"/>
                <a:gd name="T34" fmla="*/ 294 w 135"/>
                <a:gd name="T35" fmla="*/ 10 h 100"/>
                <a:gd name="T36" fmla="*/ 294 w 135"/>
                <a:gd name="T37" fmla="*/ 10 h 10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35"/>
                <a:gd name="T58" fmla="*/ 0 h 100"/>
                <a:gd name="T59" fmla="*/ 135 w 135"/>
                <a:gd name="T60" fmla="*/ 100 h 10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35" h="100">
                  <a:moveTo>
                    <a:pt x="135" y="5"/>
                  </a:moveTo>
                  <a:lnTo>
                    <a:pt x="89" y="100"/>
                  </a:lnTo>
                  <a:lnTo>
                    <a:pt x="87" y="100"/>
                  </a:lnTo>
                  <a:lnTo>
                    <a:pt x="63" y="81"/>
                  </a:lnTo>
                  <a:lnTo>
                    <a:pt x="0" y="72"/>
                  </a:lnTo>
                  <a:lnTo>
                    <a:pt x="0" y="68"/>
                  </a:lnTo>
                  <a:lnTo>
                    <a:pt x="2" y="57"/>
                  </a:lnTo>
                  <a:lnTo>
                    <a:pt x="7" y="46"/>
                  </a:lnTo>
                  <a:lnTo>
                    <a:pt x="7" y="44"/>
                  </a:lnTo>
                  <a:lnTo>
                    <a:pt x="11" y="44"/>
                  </a:lnTo>
                  <a:lnTo>
                    <a:pt x="22" y="39"/>
                  </a:lnTo>
                  <a:lnTo>
                    <a:pt x="98" y="48"/>
                  </a:lnTo>
                  <a:lnTo>
                    <a:pt x="115" y="13"/>
                  </a:lnTo>
                  <a:lnTo>
                    <a:pt x="115" y="0"/>
                  </a:lnTo>
                  <a:lnTo>
                    <a:pt x="135"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46" name="Freeform 667"/>
            <p:cNvSpPr>
              <a:spLocks/>
            </p:cNvSpPr>
            <p:nvPr/>
          </p:nvSpPr>
          <p:spPr bwMode="auto">
            <a:xfrm>
              <a:off x="4172" y="3771"/>
              <a:ext cx="25" cy="25"/>
            </a:xfrm>
            <a:custGeom>
              <a:avLst/>
              <a:gdLst>
                <a:gd name="T0" fmla="*/ 18 w 20"/>
                <a:gd name="T1" fmla="*/ 45 h 20"/>
                <a:gd name="T2" fmla="*/ 0 w 20"/>
                <a:gd name="T3" fmla="*/ 45 h 20"/>
                <a:gd name="T4" fmla="*/ 0 w 20"/>
                <a:gd name="T5" fmla="*/ 38 h 20"/>
                <a:gd name="T6" fmla="*/ 0 w 20"/>
                <a:gd name="T7" fmla="*/ 0 h 20"/>
                <a:gd name="T8" fmla="*/ 38 w 20"/>
                <a:gd name="T9" fmla="*/ 6 h 20"/>
                <a:gd name="T10" fmla="*/ 38 w 20"/>
                <a:gd name="T11" fmla="*/ 6 h 20"/>
                <a:gd name="T12" fmla="*/ 49 w 20"/>
                <a:gd name="T13" fmla="*/ 49 h 20"/>
                <a:gd name="T14" fmla="*/ 18 w 20"/>
                <a:gd name="T15" fmla="*/ 45 h 20"/>
                <a:gd name="T16" fmla="*/ 0 60000 65536"/>
                <a:gd name="T17" fmla="*/ 0 60000 65536"/>
                <a:gd name="T18" fmla="*/ 0 60000 65536"/>
                <a:gd name="T19" fmla="*/ 0 60000 65536"/>
                <a:gd name="T20" fmla="*/ 0 60000 65536"/>
                <a:gd name="T21" fmla="*/ 0 60000 65536"/>
                <a:gd name="T22" fmla="*/ 0 60000 65536"/>
                <a:gd name="T23" fmla="*/ 0 60000 65536"/>
                <a:gd name="T24" fmla="*/ 0 w 20"/>
                <a:gd name="T25" fmla="*/ 0 h 20"/>
                <a:gd name="T26" fmla="*/ 20 w 20"/>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0" h="20">
                  <a:moveTo>
                    <a:pt x="7" y="18"/>
                  </a:moveTo>
                  <a:lnTo>
                    <a:pt x="0" y="18"/>
                  </a:lnTo>
                  <a:lnTo>
                    <a:pt x="0" y="15"/>
                  </a:lnTo>
                  <a:lnTo>
                    <a:pt x="0" y="0"/>
                  </a:lnTo>
                  <a:lnTo>
                    <a:pt x="15" y="2"/>
                  </a:lnTo>
                  <a:lnTo>
                    <a:pt x="20" y="20"/>
                  </a:lnTo>
                  <a:lnTo>
                    <a:pt x="7" y="18"/>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47" name="Freeform 668"/>
            <p:cNvSpPr>
              <a:spLocks/>
            </p:cNvSpPr>
            <p:nvPr/>
          </p:nvSpPr>
          <p:spPr bwMode="auto">
            <a:xfrm>
              <a:off x="4154" y="3037"/>
              <a:ext cx="43" cy="84"/>
            </a:xfrm>
            <a:custGeom>
              <a:avLst/>
              <a:gdLst>
                <a:gd name="T0" fmla="*/ 839 w 16"/>
                <a:gd name="T1" fmla="*/ 289 h 32"/>
                <a:gd name="T2" fmla="*/ 839 w 16"/>
                <a:gd name="T3" fmla="*/ 1515 h 32"/>
                <a:gd name="T4" fmla="*/ 774 w 16"/>
                <a:gd name="T5" fmla="*/ 1467 h 32"/>
                <a:gd name="T6" fmla="*/ 680 w 16"/>
                <a:gd name="T7" fmla="*/ 1370 h 32"/>
                <a:gd name="T8" fmla="*/ 680 w 16"/>
                <a:gd name="T9" fmla="*/ 1323 h 32"/>
                <a:gd name="T10" fmla="*/ 621 w 16"/>
                <a:gd name="T11" fmla="*/ 1226 h 32"/>
                <a:gd name="T12" fmla="*/ 218 w 16"/>
                <a:gd name="T13" fmla="*/ 903 h 32"/>
                <a:gd name="T14" fmla="*/ 159 w 16"/>
                <a:gd name="T15" fmla="*/ 992 h 32"/>
                <a:gd name="T16" fmla="*/ 159 w 16"/>
                <a:gd name="T17" fmla="*/ 992 h 32"/>
                <a:gd name="T18" fmla="*/ 0 w 16"/>
                <a:gd name="T19" fmla="*/ 903 h 32"/>
                <a:gd name="T20" fmla="*/ 0 w 16"/>
                <a:gd name="T21" fmla="*/ 903 h 32"/>
                <a:gd name="T22" fmla="*/ 462 w 16"/>
                <a:gd name="T23" fmla="*/ 0 h 32"/>
                <a:gd name="T24" fmla="*/ 839 w 16"/>
                <a:gd name="T25" fmla="*/ 289 h 3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6"/>
                <a:gd name="T40" fmla="*/ 0 h 32"/>
                <a:gd name="T41" fmla="*/ 16 w 16"/>
                <a:gd name="T42" fmla="*/ 32 h 3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6" h="32">
                  <a:moveTo>
                    <a:pt x="16" y="6"/>
                  </a:moveTo>
                  <a:cubicBezTo>
                    <a:pt x="16" y="32"/>
                    <a:pt x="16" y="32"/>
                    <a:pt x="16" y="32"/>
                  </a:cubicBezTo>
                  <a:cubicBezTo>
                    <a:pt x="15" y="31"/>
                    <a:pt x="15" y="31"/>
                    <a:pt x="15" y="31"/>
                  </a:cubicBezTo>
                  <a:cubicBezTo>
                    <a:pt x="15" y="30"/>
                    <a:pt x="14" y="30"/>
                    <a:pt x="13" y="29"/>
                  </a:cubicBezTo>
                  <a:cubicBezTo>
                    <a:pt x="13" y="28"/>
                    <a:pt x="13" y="28"/>
                    <a:pt x="13" y="28"/>
                  </a:cubicBezTo>
                  <a:cubicBezTo>
                    <a:pt x="12" y="26"/>
                    <a:pt x="12" y="26"/>
                    <a:pt x="12" y="26"/>
                  </a:cubicBezTo>
                  <a:cubicBezTo>
                    <a:pt x="12" y="21"/>
                    <a:pt x="9" y="13"/>
                    <a:pt x="4" y="19"/>
                  </a:cubicBezTo>
                  <a:cubicBezTo>
                    <a:pt x="3" y="21"/>
                    <a:pt x="3" y="21"/>
                    <a:pt x="3" y="21"/>
                  </a:cubicBezTo>
                  <a:cubicBezTo>
                    <a:pt x="3" y="21"/>
                    <a:pt x="3" y="21"/>
                    <a:pt x="3" y="21"/>
                  </a:cubicBezTo>
                  <a:cubicBezTo>
                    <a:pt x="2" y="20"/>
                    <a:pt x="1" y="19"/>
                    <a:pt x="0" y="19"/>
                  </a:cubicBezTo>
                  <a:cubicBezTo>
                    <a:pt x="0" y="19"/>
                    <a:pt x="0" y="19"/>
                    <a:pt x="0" y="19"/>
                  </a:cubicBezTo>
                  <a:cubicBezTo>
                    <a:pt x="9" y="0"/>
                    <a:pt x="9" y="0"/>
                    <a:pt x="9" y="0"/>
                  </a:cubicBezTo>
                  <a:lnTo>
                    <a:pt x="16" y="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48" name="Freeform 669"/>
            <p:cNvSpPr>
              <a:spLocks/>
            </p:cNvSpPr>
            <p:nvPr/>
          </p:nvSpPr>
          <p:spPr bwMode="auto">
            <a:xfrm>
              <a:off x="4152" y="3880"/>
              <a:ext cx="41" cy="103"/>
            </a:xfrm>
            <a:custGeom>
              <a:avLst/>
              <a:gdLst>
                <a:gd name="T0" fmla="*/ 689 w 16"/>
                <a:gd name="T1" fmla="*/ 0 h 39"/>
                <a:gd name="T2" fmla="*/ 689 w 16"/>
                <a:gd name="T3" fmla="*/ 1122 h 39"/>
                <a:gd name="T4" fmla="*/ 354 w 16"/>
                <a:gd name="T5" fmla="*/ 1896 h 39"/>
                <a:gd name="T6" fmla="*/ 0 w 16"/>
                <a:gd name="T7" fmla="*/ 1563 h 39"/>
                <a:gd name="T8" fmla="*/ 54 w 16"/>
                <a:gd name="T9" fmla="*/ 1513 h 39"/>
                <a:gd name="T10" fmla="*/ 54 w 16"/>
                <a:gd name="T11" fmla="*/ 1458 h 39"/>
                <a:gd name="T12" fmla="*/ 172 w 16"/>
                <a:gd name="T13" fmla="*/ 1215 h 39"/>
                <a:gd name="T14" fmla="*/ 172 w 16"/>
                <a:gd name="T15" fmla="*/ 1215 h 39"/>
                <a:gd name="T16" fmla="*/ 172 w 16"/>
                <a:gd name="T17" fmla="*/ 1215 h 39"/>
                <a:gd name="T18" fmla="*/ 172 w 16"/>
                <a:gd name="T19" fmla="*/ 1215 h 39"/>
                <a:gd name="T20" fmla="*/ 249 w 16"/>
                <a:gd name="T21" fmla="*/ 1215 h 39"/>
                <a:gd name="T22" fmla="*/ 302 w 16"/>
                <a:gd name="T23" fmla="*/ 1157 h 39"/>
                <a:gd name="T24" fmla="*/ 354 w 16"/>
                <a:gd name="T25" fmla="*/ 1067 h 39"/>
                <a:gd name="T26" fmla="*/ 387 w 16"/>
                <a:gd name="T27" fmla="*/ 977 h 39"/>
                <a:gd name="T28" fmla="*/ 441 w 16"/>
                <a:gd name="T29" fmla="*/ 885 h 39"/>
                <a:gd name="T30" fmla="*/ 472 w 16"/>
                <a:gd name="T31" fmla="*/ 739 h 39"/>
                <a:gd name="T32" fmla="*/ 518 w 16"/>
                <a:gd name="T33" fmla="*/ 592 h 39"/>
                <a:gd name="T34" fmla="*/ 518 w 16"/>
                <a:gd name="T35" fmla="*/ 383 h 39"/>
                <a:gd name="T36" fmla="*/ 559 w 16"/>
                <a:gd name="T37" fmla="*/ 238 h 39"/>
                <a:gd name="T38" fmla="*/ 638 w 16"/>
                <a:gd name="T39" fmla="*/ 145 h 39"/>
                <a:gd name="T40" fmla="*/ 638 w 16"/>
                <a:gd name="T41" fmla="*/ 90 h 39"/>
                <a:gd name="T42" fmla="*/ 689 w 16"/>
                <a:gd name="T43" fmla="*/ 0 h 3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
                <a:gd name="T67" fmla="*/ 0 h 39"/>
                <a:gd name="T68" fmla="*/ 16 w 16"/>
                <a:gd name="T69" fmla="*/ 39 h 3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 h="39">
                  <a:moveTo>
                    <a:pt x="16" y="0"/>
                  </a:moveTo>
                  <a:cubicBezTo>
                    <a:pt x="16" y="23"/>
                    <a:pt x="16" y="23"/>
                    <a:pt x="16" y="23"/>
                  </a:cubicBezTo>
                  <a:cubicBezTo>
                    <a:pt x="8" y="39"/>
                    <a:pt x="8" y="39"/>
                    <a:pt x="8" y="39"/>
                  </a:cubicBezTo>
                  <a:cubicBezTo>
                    <a:pt x="0" y="32"/>
                    <a:pt x="0" y="32"/>
                    <a:pt x="0" y="32"/>
                  </a:cubicBezTo>
                  <a:cubicBezTo>
                    <a:pt x="1" y="31"/>
                    <a:pt x="1" y="31"/>
                    <a:pt x="1" y="31"/>
                  </a:cubicBezTo>
                  <a:cubicBezTo>
                    <a:pt x="1" y="30"/>
                    <a:pt x="1" y="30"/>
                    <a:pt x="1" y="30"/>
                  </a:cubicBezTo>
                  <a:cubicBezTo>
                    <a:pt x="2" y="29"/>
                    <a:pt x="3" y="27"/>
                    <a:pt x="4" y="25"/>
                  </a:cubicBezTo>
                  <a:cubicBezTo>
                    <a:pt x="4" y="25"/>
                    <a:pt x="4" y="25"/>
                    <a:pt x="4" y="25"/>
                  </a:cubicBezTo>
                  <a:cubicBezTo>
                    <a:pt x="4" y="25"/>
                    <a:pt x="4" y="25"/>
                    <a:pt x="4" y="25"/>
                  </a:cubicBezTo>
                  <a:cubicBezTo>
                    <a:pt x="4" y="25"/>
                    <a:pt x="4" y="25"/>
                    <a:pt x="4" y="25"/>
                  </a:cubicBezTo>
                  <a:cubicBezTo>
                    <a:pt x="6" y="25"/>
                    <a:pt x="6" y="25"/>
                    <a:pt x="6" y="25"/>
                  </a:cubicBezTo>
                  <a:cubicBezTo>
                    <a:pt x="7" y="24"/>
                    <a:pt x="7" y="24"/>
                    <a:pt x="7" y="24"/>
                  </a:cubicBezTo>
                  <a:cubicBezTo>
                    <a:pt x="8" y="22"/>
                    <a:pt x="8" y="22"/>
                    <a:pt x="8" y="22"/>
                  </a:cubicBezTo>
                  <a:cubicBezTo>
                    <a:pt x="9" y="20"/>
                    <a:pt x="9" y="20"/>
                    <a:pt x="9" y="20"/>
                  </a:cubicBezTo>
                  <a:cubicBezTo>
                    <a:pt x="10" y="18"/>
                    <a:pt x="10" y="18"/>
                    <a:pt x="10" y="18"/>
                  </a:cubicBezTo>
                  <a:cubicBezTo>
                    <a:pt x="11" y="15"/>
                    <a:pt x="11" y="15"/>
                    <a:pt x="11" y="15"/>
                  </a:cubicBezTo>
                  <a:cubicBezTo>
                    <a:pt x="12" y="12"/>
                    <a:pt x="12" y="12"/>
                    <a:pt x="12" y="12"/>
                  </a:cubicBezTo>
                  <a:cubicBezTo>
                    <a:pt x="12" y="8"/>
                    <a:pt x="12" y="8"/>
                    <a:pt x="12" y="8"/>
                  </a:cubicBezTo>
                  <a:cubicBezTo>
                    <a:pt x="13" y="5"/>
                    <a:pt x="13" y="5"/>
                    <a:pt x="13" y="5"/>
                  </a:cubicBezTo>
                  <a:cubicBezTo>
                    <a:pt x="15" y="3"/>
                    <a:pt x="15" y="3"/>
                    <a:pt x="15" y="3"/>
                  </a:cubicBezTo>
                  <a:cubicBezTo>
                    <a:pt x="15" y="2"/>
                    <a:pt x="15" y="2"/>
                    <a:pt x="15" y="2"/>
                  </a:cubicBezTo>
                  <a:cubicBezTo>
                    <a:pt x="15" y="1"/>
                    <a:pt x="16" y="1"/>
                    <a:pt x="16" y="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49" name="Freeform 670"/>
            <p:cNvSpPr>
              <a:spLocks/>
            </p:cNvSpPr>
            <p:nvPr/>
          </p:nvSpPr>
          <p:spPr bwMode="auto">
            <a:xfrm>
              <a:off x="4152" y="3071"/>
              <a:ext cx="39" cy="100"/>
            </a:xfrm>
            <a:custGeom>
              <a:avLst/>
              <a:gdLst>
                <a:gd name="T0" fmla="*/ 634 w 15"/>
                <a:gd name="T1" fmla="*/ 713 h 38"/>
                <a:gd name="T2" fmla="*/ 684 w 15"/>
                <a:gd name="T3" fmla="*/ 858 h 38"/>
                <a:gd name="T4" fmla="*/ 684 w 15"/>
                <a:gd name="T5" fmla="*/ 1005 h 38"/>
                <a:gd name="T6" fmla="*/ 549 w 15"/>
                <a:gd name="T7" fmla="*/ 1587 h 38"/>
                <a:gd name="T8" fmla="*/ 549 w 15"/>
                <a:gd name="T9" fmla="*/ 1676 h 38"/>
                <a:gd name="T10" fmla="*/ 372 w 15"/>
                <a:gd name="T11" fmla="*/ 1732 h 38"/>
                <a:gd name="T12" fmla="*/ 317 w 15"/>
                <a:gd name="T13" fmla="*/ 1821 h 38"/>
                <a:gd name="T14" fmla="*/ 283 w 15"/>
                <a:gd name="T15" fmla="*/ 1821 h 38"/>
                <a:gd name="T16" fmla="*/ 229 w 15"/>
                <a:gd name="T17" fmla="*/ 1821 h 38"/>
                <a:gd name="T18" fmla="*/ 177 w 15"/>
                <a:gd name="T19" fmla="*/ 1821 h 38"/>
                <a:gd name="T20" fmla="*/ 88 w 15"/>
                <a:gd name="T21" fmla="*/ 1766 h 38"/>
                <a:gd name="T22" fmla="*/ 88 w 15"/>
                <a:gd name="T23" fmla="*/ 1676 h 38"/>
                <a:gd name="T24" fmla="*/ 55 w 15"/>
                <a:gd name="T25" fmla="*/ 1587 h 38"/>
                <a:gd name="T26" fmla="*/ 0 w 15"/>
                <a:gd name="T27" fmla="*/ 1439 h 38"/>
                <a:gd name="T28" fmla="*/ 88 w 15"/>
                <a:gd name="T29" fmla="*/ 1350 h 38"/>
                <a:gd name="T30" fmla="*/ 88 w 15"/>
                <a:gd name="T31" fmla="*/ 1205 h 38"/>
                <a:gd name="T32" fmla="*/ 229 w 15"/>
                <a:gd name="T33" fmla="*/ 582 h 38"/>
                <a:gd name="T34" fmla="*/ 229 w 15"/>
                <a:gd name="T35" fmla="*/ 471 h 38"/>
                <a:gd name="T36" fmla="*/ 177 w 15"/>
                <a:gd name="T37" fmla="*/ 382 h 38"/>
                <a:gd name="T38" fmla="*/ 229 w 15"/>
                <a:gd name="T39" fmla="*/ 292 h 38"/>
                <a:gd name="T40" fmla="*/ 595 w 15"/>
                <a:gd name="T41" fmla="*/ 616 h 38"/>
                <a:gd name="T42" fmla="*/ 634 w 15"/>
                <a:gd name="T43" fmla="*/ 713 h 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
                <a:gd name="T67" fmla="*/ 0 h 38"/>
                <a:gd name="T68" fmla="*/ 15 w 15"/>
                <a:gd name="T69" fmla="*/ 38 h 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 h="38">
                  <a:moveTo>
                    <a:pt x="14" y="15"/>
                  </a:moveTo>
                  <a:cubicBezTo>
                    <a:pt x="15" y="18"/>
                    <a:pt x="15" y="18"/>
                    <a:pt x="15" y="18"/>
                  </a:cubicBezTo>
                  <a:cubicBezTo>
                    <a:pt x="15" y="21"/>
                    <a:pt x="15" y="21"/>
                    <a:pt x="15" y="21"/>
                  </a:cubicBezTo>
                  <a:cubicBezTo>
                    <a:pt x="15" y="25"/>
                    <a:pt x="14" y="29"/>
                    <a:pt x="12" y="33"/>
                  </a:cubicBezTo>
                  <a:cubicBezTo>
                    <a:pt x="12" y="35"/>
                    <a:pt x="12" y="35"/>
                    <a:pt x="12" y="35"/>
                  </a:cubicBezTo>
                  <a:cubicBezTo>
                    <a:pt x="8" y="36"/>
                    <a:pt x="8" y="36"/>
                    <a:pt x="8" y="36"/>
                  </a:cubicBezTo>
                  <a:cubicBezTo>
                    <a:pt x="7" y="38"/>
                    <a:pt x="7" y="38"/>
                    <a:pt x="7" y="38"/>
                  </a:cubicBezTo>
                  <a:cubicBezTo>
                    <a:pt x="6" y="38"/>
                    <a:pt x="6" y="38"/>
                    <a:pt x="6" y="38"/>
                  </a:cubicBezTo>
                  <a:cubicBezTo>
                    <a:pt x="5" y="38"/>
                    <a:pt x="5" y="38"/>
                    <a:pt x="5" y="38"/>
                  </a:cubicBezTo>
                  <a:cubicBezTo>
                    <a:pt x="4" y="38"/>
                    <a:pt x="4" y="38"/>
                    <a:pt x="4" y="38"/>
                  </a:cubicBezTo>
                  <a:cubicBezTo>
                    <a:pt x="2" y="37"/>
                    <a:pt x="2" y="37"/>
                    <a:pt x="2" y="37"/>
                  </a:cubicBezTo>
                  <a:cubicBezTo>
                    <a:pt x="2" y="35"/>
                    <a:pt x="2" y="35"/>
                    <a:pt x="2" y="35"/>
                  </a:cubicBezTo>
                  <a:cubicBezTo>
                    <a:pt x="1" y="33"/>
                    <a:pt x="1" y="33"/>
                    <a:pt x="1" y="33"/>
                  </a:cubicBezTo>
                  <a:cubicBezTo>
                    <a:pt x="0" y="30"/>
                    <a:pt x="0" y="30"/>
                    <a:pt x="0" y="30"/>
                  </a:cubicBezTo>
                  <a:cubicBezTo>
                    <a:pt x="2" y="28"/>
                    <a:pt x="2" y="28"/>
                    <a:pt x="2" y="28"/>
                  </a:cubicBezTo>
                  <a:cubicBezTo>
                    <a:pt x="2" y="25"/>
                    <a:pt x="2" y="25"/>
                    <a:pt x="2" y="25"/>
                  </a:cubicBezTo>
                  <a:cubicBezTo>
                    <a:pt x="2" y="21"/>
                    <a:pt x="3" y="16"/>
                    <a:pt x="5" y="12"/>
                  </a:cubicBezTo>
                  <a:cubicBezTo>
                    <a:pt x="5" y="10"/>
                    <a:pt x="5" y="10"/>
                    <a:pt x="5" y="10"/>
                  </a:cubicBezTo>
                  <a:cubicBezTo>
                    <a:pt x="4" y="8"/>
                    <a:pt x="4" y="8"/>
                    <a:pt x="4" y="8"/>
                  </a:cubicBezTo>
                  <a:cubicBezTo>
                    <a:pt x="5" y="6"/>
                    <a:pt x="5" y="6"/>
                    <a:pt x="5" y="6"/>
                  </a:cubicBezTo>
                  <a:cubicBezTo>
                    <a:pt x="10" y="0"/>
                    <a:pt x="13" y="8"/>
                    <a:pt x="13" y="13"/>
                  </a:cubicBezTo>
                  <a:lnTo>
                    <a:pt x="14"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50" name="Freeform 671"/>
            <p:cNvSpPr>
              <a:spLocks/>
            </p:cNvSpPr>
            <p:nvPr/>
          </p:nvSpPr>
          <p:spPr bwMode="auto">
            <a:xfrm>
              <a:off x="4172" y="3706"/>
              <a:ext cx="19" cy="68"/>
            </a:xfrm>
            <a:custGeom>
              <a:avLst/>
              <a:gdLst>
                <a:gd name="T0" fmla="*/ 0 w 15"/>
                <a:gd name="T1" fmla="*/ 0 h 56"/>
                <a:gd name="T2" fmla="*/ 38 w 15"/>
                <a:gd name="T3" fmla="*/ 123 h 56"/>
                <a:gd name="T4" fmla="*/ 38 w 15"/>
                <a:gd name="T5" fmla="*/ 123 h 56"/>
                <a:gd name="T6" fmla="*/ 0 w 15"/>
                <a:gd name="T7" fmla="*/ 118 h 56"/>
                <a:gd name="T8" fmla="*/ 0 w 15"/>
                <a:gd name="T9" fmla="*/ 0 h 56"/>
                <a:gd name="T10" fmla="*/ 0 60000 65536"/>
                <a:gd name="T11" fmla="*/ 0 60000 65536"/>
                <a:gd name="T12" fmla="*/ 0 60000 65536"/>
                <a:gd name="T13" fmla="*/ 0 60000 65536"/>
                <a:gd name="T14" fmla="*/ 0 60000 65536"/>
                <a:gd name="T15" fmla="*/ 0 w 15"/>
                <a:gd name="T16" fmla="*/ 0 h 56"/>
                <a:gd name="T17" fmla="*/ 15 w 15"/>
                <a:gd name="T18" fmla="*/ 56 h 56"/>
              </a:gdLst>
              <a:ahLst/>
              <a:cxnLst>
                <a:cxn ang="T10">
                  <a:pos x="T0" y="T1"/>
                </a:cxn>
                <a:cxn ang="T11">
                  <a:pos x="T2" y="T3"/>
                </a:cxn>
                <a:cxn ang="T12">
                  <a:pos x="T4" y="T5"/>
                </a:cxn>
                <a:cxn ang="T13">
                  <a:pos x="T6" y="T7"/>
                </a:cxn>
                <a:cxn ang="T14">
                  <a:pos x="T8" y="T9"/>
                </a:cxn>
              </a:cxnLst>
              <a:rect l="T15" t="T16" r="T17" b="T18"/>
              <a:pathLst>
                <a:path w="15" h="56">
                  <a:moveTo>
                    <a:pt x="0" y="0"/>
                  </a:moveTo>
                  <a:lnTo>
                    <a:pt x="15" y="56"/>
                  </a:lnTo>
                  <a:lnTo>
                    <a:pt x="0" y="54"/>
                  </a:lnTo>
                  <a:lnTo>
                    <a:pt x="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51" name="Freeform 672"/>
            <p:cNvSpPr>
              <a:spLocks/>
            </p:cNvSpPr>
            <p:nvPr/>
          </p:nvSpPr>
          <p:spPr bwMode="auto">
            <a:xfrm>
              <a:off x="4152" y="3880"/>
              <a:ext cx="39" cy="65"/>
            </a:xfrm>
            <a:custGeom>
              <a:avLst/>
              <a:gdLst>
                <a:gd name="T0" fmla="*/ 634 w 15"/>
                <a:gd name="T1" fmla="*/ 55 h 25"/>
                <a:gd name="T2" fmla="*/ 684 w 15"/>
                <a:gd name="T3" fmla="*/ 143 h 25"/>
                <a:gd name="T4" fmla="*/ 595 w 15"/>
                <a:gd name="T5" fmla="*/ 229 h 25"/>
                <a:gd name="T6" fmla="*/ 549 w 15"/>
                <a:gd name="T7" fmla="*/ 372 h 25"/>
                <a:gd name="T8" fmla="*/ 549 w 15"/>
                <a:gd name="T9" fmla="*/ 549 h 25"/>
                <a:gd name="T10" fmla="*/ 507 w 15"/>
                <a:gd name="T11" fmla="*/ 684 h 25"/>
                <a:gd name="T12" fmla="*/ 460 w 15"/>
                <a:gd name="T13" fmla="*/ 824 h 25"/>
                <a:gd name="T14" fmla="*/ 406 w 15"/>
                <a:gd name="T15" fmla="*/ 913 h 25"/>
                <a:gd name="T16" fmla="*/ 372 w 15"/>
                <a:gd name="T17" fmla="*/ 1001 h 25"/>
                <a:gd name="T18" fmla="*/ 317 w 15"/>
                <a:gd name="T19" fmla="*/ 1089 h 25"/>
                <a:gd name="T20" fmla="*/ 283 w 15"/>
                <a:gd name="T21" fmla="*/ 1141 h 25"/>
                <a:gd name="T22" fmla="*/ 177 w 15"/>
                <a:gd name="T23" fmla="*/ 1141 h 25"/>
                <a:gd name="T24" fmla="*/ 177 w 15"/>
                <a:gd name="T25" fmla="*/ 1141 h 25"/>
                <a:gd name="T26" fmla="*/ 177 w 15"/>
                <a:gd name="T27" fmla="*/ 1141 h 25"/>
                <a:gd name="T28" fmla="*/ 177 w 15"/>
                <a:gd name="T29" fmla="*/ 1089 h 25"/>
                <a:gd name="T30" fmla="*/ 177 w 15"/>
                <a:gd name="T31" fmla="*/ 1056 h 25"/>
                <a:gd name="T32" fmla="*/ 55 w 15"/>
                <a:gd name="T33" fmla="*/ 595 h 25"/>
                <a:gd name="T34" fmla="*/ 55 w 15"/>
                <a:gd name="T35" fmla="*/ 507 h 25"/>
                <a:gd name="T36" fmla="*/ 0 w 15"/>
                <a:gd name="T37" fmla="*/ 372 h 25"/>
                <a:gd name="T38" fmla="*/ 0 w 15"/>
                <a:gd name="T39" fmla="*/ 317 h 25"/>
                <a:gd name="T40" fmla="*/ 0 w 15"/>
                <a:gd name="T41" fmla="*/ 317 h 25"/>
                <a:gd name="T42" fmla="*/ 460 w 15"/>
                <a:gd name="T43" fmla="*/ 372 h 25"/>
                <a:gd name="T44" fmla="*/ 549 w 15"/>
                <a:gd name="T45" fmla="*/ 143 h 25"/>
                <a:gd name="T46" fmla="*/ 634 w 15"/>
                <a:gd name="T47" fmla="*/ 0 h 25"/>
                <a:gd name="T48" fmla="*/ 634 w 15"/>
                <a:gd name="T49" fmla="*/ 55 h 2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
                <a:gd name="T76" fmla="*/ 0 h 25"/>
                <a:gd name="T77" fmla="*/ 15 w 15"/>
                <a:gd name="T78" fmla="*/ 25 h 2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 h="25">
                  <a:moveTo>
                    <a:pt x="14" y="1"/>
                  </a:moveTo>
                  <a:cubicBezTo>
                    <a:pt x="15" y="3"/>
                    <a:pt x="15" y="3"/>
                    <a:pt x="15" y="3"/>
                  </a:cubicBezTo>
                  <a:cubicBezTo>
                    <a:pt x="13" y="5"/>
                    <a:pt x="13" y="5"/>
                    <a:pt x="13" y="5"/>
                  </a:cubicBezTo>
                  <a:cubicBezTo>
                    <a:pt x="12" y="8"/>
                    <a:pt x="12" y="8"/>
                    <a:pt x="12" y="8"/>
                  </a:cubicBezTo>
                  <a:cubicBezTo>
                    <a:pt x="12" y="12"/>
                    <a:pt x="12" y="12"/>
                    <a:pt x="12" y="12"/>
                  </a:cubicBezTo>
                  <a:cubicBezTo>
                    <a:pt x="11" y="15"/>
                    <a:pt x="11" y="15"/>
                    <a:pt x="11" y="15"/>
                  </a:cubicBezTo>
                  <a:cubicBezTo>
                    <a:pt x="10" y="18"/>
                    <a:pt x="10" y="18"/>
                    <a:pt x="10" y="18"/>
                  </a:cubicBezTo>
                  <a:cubicBezTo>
                    <a:pt x="9" y="20"/>
                    <a:pt x="9" y="20"/>
                    <a:pt x="9" y="20"/>
                  </a:cubicBezTo>
                  <a:cubicBezTo>
                    <a:pt x="8" y="22"/>
                    <a:pt x="8" y="22"/>
                    <a:pt x="8" y="22"/>
                  </a:cubicBezTo>
                  <a:cubicBezTo>
                    <a:pt x="7" y="24"/>
                    <a:pt x="7" y="24"/>
                    <a:pt x="7" y="24"/>
                  </a:cubicBezTo>
                  <a:cubicBezTo>
                    <a:pt x="6" y="25"/>
                    <a:pt x="6" y="25"/>
                    <a:pt x="6" y="25"/>
                  </a:cubicBezTo>
                  <a:cubicBezTo>
                    <a:pt x="4" y="25"/>
                    <a:pt x="4" y="25"/>
                    <a:pt x="4" y="25"/>
                  </a:cubicBezTo>
                  <a:cubicBezTo>
                    <a:pt x="4" y="25"/>
                    <a:pt x="4" y="25"/>
                    <a:pt x="4" y="25"/>
                  </a:cubicBezTo>
                  <a:cubicBezTo>
                    <a:pt x="4" y="25"/>
                    <a:pt x="4" y="25"/>
                    <a:pt x="4" y="25"/>
                  </a:cubicBezTo>
                  <a:cubicBezTo>
                    <a:pt x="4" y="24"/>
                    <a:pt x="4" y="24"/>
                    <a:pt x="4" y="24"/>
                  </a:cubicBezTo>
                  <a:cubicBezTo>
                    <a:pt x="4" y="23"/>
                    <a:pt x="4" y="23"/>
                    <a:pt x="4" y="23"/>
                  </a:cubicBezTo>
                  <a:cubicBezTo>
                    <a:pt x="2" y="21"/>
                    <a:pt x="1" y="16"/>
                    <a:pt x="1" y="13"/>
                  </a:cubicBezTo>
                  <a:cubicBezTo>
                    <a:pt x="1" y="11"/>
                    <a:pt x="1" y="11"/>
                    <a:pt x="1" y="11"/>
                  </a:cubicBezTo>
                  <a:cubicBezTo>
                    <a:pt x="0" y="8"/>
                    <a:pt x="0" y="8"/>
                    <a:pt x="0" y="8"/>
                  </a:cubicBezTo>
                  <a:cubicBezTo>
                    <a:pt x="0" y="7"/>
                    <a:pt x="0" y="7"/>
                    <a:pt x="0" y="7"/>
                  </a:cubicBezTo>
                  <a:cubicBezTo>
                    <a:pt x="0" y="7"/>
                    <a:pt x="0" y="7"/>
                    <a:pt x="0" y="7"/>
                  </a:cubicBezTo>
                  <a:cubicBezTo>
                    <a:pt x="10" y="8"/>
                    <a:pt x="10" y="8"/>
                    <a:pt x="10" y="8"/>
                  </a:cubicBezTo>
                  <a:cubicBezTo>
                    <a:pt x="12" y="3"/>
                    <a:pt x="12" y="3"/>
                    <a:pt x="12" y="3"/>
                  </a:cubicBezTo>
                  <a:cubicBezTo>
                    <a:pt x="14" y="0"/>
                    <a:pt x="14" y="0"/>
                    <a:pt x="14" y="0"/>
                  </a:cubicBezTo>
                  <a:lnTo>
                    <a:pt x="14"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52" name="Freeform 673"/>
            <p:cNvSpPr>
              <a:spLocks/>
            </p:cNvSpPr>
            <p:nvPr/>
          </p:nvSpPr>
          <p:spPr bwMode="auto">
            <a:xfrm>
              <a:off x="4127" y="3140"/>
              <a:ext cx="61" cy="53"/>
            </a:xfrm>
            <a:custGeom>
              <a:avLst/>
              <a:gdLst>
                <a:gd name="T0" fmla="*/ 1082 w 23"/>
                <a:gd name="T1" fmla="*/ 689 h 20"/>
                <a:gd name="T2" fmla="*/ 1140 w 23"/>
                <a:gd name="T3" fmla="*/ 745 h 20"/>
                <a:gd name="T4" fmla="*/ 1082 w 23"/>
                <a:gd name="T5" fmla="*/ 983 h 20"/>
                <a:gd name="T6" fmla="*/ 992 w 23"/>
                <a:gd name="T7" fmla="*/ 928 h 20"/>
                <a:gd name="T8" fmla="*/ 451 w 23"/>
                <a:gd name="T9" fmla="*/ 893 h 20"/>
                <a:gd name="T10" fmla="*/ 294 w 23"/>
                <a:gd name="T11" fmla="*/ 983 h 20"/>
                <a:gd name="T12" fmla="*/ 0 w 23"/>
                <a:gd name="T13" fmla="*/ 928 h 20"/>
                <a:gd name="T14" fmla="*/ 204 w 23"/>
                <a:gd name="T15" fmla="*/ 0 h 20"/>
                <a:gd name="T16" fmla="*/ 239 w 23"/>
                <a:gd name="T17" fmla="*/ 56 h 20"/>
                <a:gd name="T18" fmla="*/ 451 w 23"/>
                <a:gd name="T19" fmla="*/ 148 h 20"/>
                <a:gd name="T20" fmla="*/ 451 w 23"/>
                <a:gd name="T21" fmla="*/ 204 h 20"/>
                <a:gd name="T22" fmla="*/ 507 w 23"/>
                <a:gd name="T23" fmla="*/ 350 h 20"/>
                <a:gd name="T24" fmla="*/ 541 w 23"/>
                <a:gd name="T25" fmla="*/ 451 h 20"/>
                <a:gd name="T26" fmla="*/ 541 w 23"/>
                <a:gd name="T27" fmla="*/ 541 h 20"/>
                <a:gd name="T28" fmla="*/ 634 w 23"/>
                <a:gd name="T29" fmla="*/ 596 h 20"/>
                <a:gd name="T30" fmla="*/ 690 w 23"/>
                <a:gd name="T31" fmla="*/ 596 h 20"/>
                <a:gd name="T32" fmla="*/ 745 w 23"/>
                <a:gd name="T33" fmla="*/ 596 h 20"/>
                <a:gd name="T34" fmla="*/ 780 w 23"/>
                <a:gd name="T35" fmla="*/ 596 h 20"/>
                <a:gd name="T36" fmla="*/ 838 w 23"/>
                <a:gd name="T37" fmla="*/ 506 h 20"/>
                <a:gd name="T38" fmla="*/ 894 w 23"/>
                <a:gd name="T39" fmla="*/ 541 h 20"/>
                <a:gd name="T40" fmla="*/ 1082 w 23"/>
                <a:gd name="T41" fmla="*/ 689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3"/>
                <a:gd name="T64" fmla="*/ 0 h 20"/>
                <a:gd name="T65" fmla="*/ 23 w 23"/>
                <a:gd name="T66" fmla="*/ 20 h 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3" h="20">
                  <a:moveTo>
                    <a:pt x="22" y="14"/>
                  </a:moveTo>
                  <a:cubicBezTo>
                    <a:pt x="23" y="15"/>
                    <a:pt x="23" y="15"/>
                    <a:pt x="23" y="15"/>
                  </a:cubicBezTo>
                  <a:cubicBezTo>
                    <a:pt x="22" y="20"/>
                    <a:pt x="22" y="20"/>
                    <a:pt x="22" y="20"/>
                  </a:cubicBezTo>
                  <a:cubicBezTo>
                    <a:pt x="20" y="19"/>
                    <a:pt x="20" y="19"/>
                    <a:pt x="20" y="19"/>
                  </a:cubicBezTo>
                  <a:cubicBezTo>
                    <a:pt x="9" y="18"/>
                    <a:pt x="9" y="18"/>
                    <a:pt x="9" y="18"/>
                  </a:cubicBezTo>
                  <a:cubicBezTo>
                    <a:pt x="6" y="20"/>
                    <a:pt x="6" y="20"/>
                    <a:pt x="6" y="20"/>
                  </a:cubicBezTo>
                  <a:cubicBezTo>
                    <a:pt x="0" y="19"/>
                    <a:pt x="0" y="19"/>
                    <a:pt x="0" y="19"/>
                  </a:cubicBezTo>
                  <a:cubicBezTo>
                    <a:pt x="4" y="0"/>
                    <a:pt x="4" y="0"/>
                    <a:pt x="4" y="0"/>
                  </a:cubicBezTo>
                  <a:cubicBezTo>
                    <a:pt x="5" y="1"/>
                    <a:pt x="5" y="1"/>
                    <a:pt x="5" y="1"/>
                  </a:cubicBezTo>
                  <a:cubicBezTo>
                    <a:pt x="6" y="2"/>
                    <a:pt x="7" y="2"/>
                    <a:pt x="9" y="3"/>
                  </a:cubicBezTo>
                  <a:cubicBezTo>
                    <a:pt x="9" y="4"/>
                    <a:pt x="9" y="4"/>
                    <a:pt x="9" y="4"/>
                  </a:cubicBezTo>
                  <a:cubicBezTo>
                    <a:pt x="10" y="7"/>
                    <a:pt x="10" y="7"/>
                    <a:pt x="10" y="7"/>
                  </a:cubicBezTo>
                  <a:cubicBezTo>
                    <a:pt x="11" y="9"/>
                    <a:pt x="11" y="9"/>
                    <a:pt x="11" y="9"/>
                  </a:cubicBezTo>
                  <a:cubicBezTo>
                    <a:pt x="11" y="11"/>
                    <a:pt x="11" y="11"/>
                    <a:pt x="11" y="11"/>
                  </a:cubicBezTo>
                  <a:cubicBezTo>
                    <a:pt x="13" y="12"/>
                    <a:pt x="13" y="12"/>
                    <a:pt x="13" y="12"/>
                  </a:cubicBezTo>
                  <a:cubicBezTo>
                    <a:pt x="14" y="12"/>
                    <a:pt x="14" y="12"/>
                    <a:pt x="14" y="12"/>
                  </a:cubicBezTo>
                  <a:cubicBezTo>
                    <a:pt x="15" y="12"/>
                    <a:pt x="15" y="12"/>
                    <a:pt x="15" y="12"/>
                  </a:cubicBezTo>
                  <a:cubicBezTo>
                    <a:pt x="16" y="12"/>
                    <a:pt x="16" y="12"/>
                    <a:pt x="16" y="12"/>
                  </a:cubicBezTo>
                  <a:cubicBezTo>
                    <a:pt x="17" y="10"/>
                    <a:pt x="17" y="10"/>
                    <a:pt x="17" y="10"/>
                  </a:cubicBezTo>
                  <a:cubicBezTo>
                    <a:pt x="18" y="11"/>
                    <a:pt x="18" y="11"/>
                    <a:pt x="18" y="11"/>
                  </a:cubicBezTo>
                  <a:cubicBezTo>
                    <a:pt x="20" y="12"/>
                    <a:pt x="21" y="13"/>
                    <a:pt x="22" y="14"/>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53" name="Freeform 674"/>
            <p:cNvSpPr>
              <a:spLocks/>
            </p:cNvSpPr>
            <p:nvPr/>
          </p:nvSpPr>
          <p:spPr bwMode="auto">
            <a:xfrm>
              <a:off x="4082" y="3809"/>
              <a:ext cx="95" cy="150"/>
            </a:xfrm>
            <a:custGeom>
              <a:avLst/>
              <a:gdLst>
                <a:gd name="T0" fmla="*/ 155 w 78"/>
                <a:gd name="T1" fmla="*/ 100 h 123"/>
                <a:gd name="T2" fmla="*/ 172 w 78"/>
                <a:gd name="T3" fmla="*/ 165 h 123"/>
                <a:gd name="T4" fmla="*/ 124 w 78"/>
                <a:gd name="T5" fmla="*/ 162 h 123"/>
                <a:gd name="T6" fmla="*/ 122 w 78"/>
                <a:gd name="T7" fmla="*/ 162 h 123"/>
                <a:gd name="T8" fmla="*/ 110 w 78"/>
                <a:gd name="T9" fmla="*/ 151 h 123"/>
                <a:gd name="T10" fmla="*/ 82 w 78"/>
                <a:gd name="T11" fmla="*/ 149 h 123"/>
                <a:gd name="T12" fmla="*/ 97 w 78"/>
                <a:gd name="T13" fmla="*/ 215 h 123"/>
                <a:gd name="T14" fmla="*/ 110 w 78"/>
                <a:gd name="T15" fmla="*/ 224 h 123"/>
                <a:gd name="T16" fmla="*/ 122 w 78"/>
                <a:gd name="T17" fmla="*/ 272 h 123"/>
                <a:gd name="T18" fmla="*/ 0 w 78"/>
                <a:gd name="T19" fmla="*/ 259 h 123"/>
                <a:gd name="T20" fmla="*/ 16 w 78"/>
                <a:gd name="T21" fmla="*/ 190 h 123"/>
                <a:gd name="T22" fmla="*/ 23 w 78"/>
                <a:gd name="T23" fmla="*/ 182 h 123"/>
                <a:gd name="T24" fmla="*/ 43 w 78"/>
                <a:gd name="T25" fmla="*/ 100 h 123"/>
                <a:gd name="T26" fmla="*/ 33 w 78"/>
                <a:gd name="T27" fmla="*/ 90 h 123"/>
                <a:gd name="T28" fmla="*/ 33 w 78"/>
                <a:gd name="T29" fmla="*/ 90 h 123"/>
                <a:gd name="T30" fmla="*/ 52 w 78"/>
                <a:gd name="T31" fmla="*/ 0 h 123"/>
                <a:gd name="T32" fmla="*/ 73 w 78"/>
                <a:gd name="T33" fmla="*/ 0 h 123"/>
                <a:gd name="T34" fmla="*/ 73 w 78"/>
                <a:gd name="T35" fmla="*/ 0 h 123"/>
                <a:gd name="T36" fmla="*/ 77 w 78"/>
                <a:gd name="T37" fmla="*/ 2 h 123"/>
                <a:gd name="T38" fmla="*/ 77 w 78"/>
                <a:gd name="T39" fmla="*/ 2 h 123"/>
                <a:gd name="T40" fmla="*/ 82 w 78"/>
                <a:gd name="T41" fmla="*/ 2 h 123"/>
                <a:gd name="T42" fmla="*/ 82 w 78"/>
                <a:gd name="T43" fmla="*/ 9 h 123"/>
                <a:gd name="T44" fmla="*/ 84 w 78"/>
                <a:gd name="T45" fmla="*/ 9 h 123"/>
                <a:gd name="T46" fmla="*/ 84 w 78"/>
                <a:gd name="T47" fmla="*/ 13 h 123"/>
                <a:gd name="T48" fmla="*/ 90 w 78"/>
                <a:gd name="T49" fmla="*/ 13 h 123"/>
                <a:gd name="T50" fmla="*/ 134 w 78"/>
                <a:gd name="T51" fmla="*/ 18 h 123"/>
                <a:gd name="T52" fmla="*/ 134 w 78"/>
                <a:gd name="T53" fmla="*/ 22 h 123"/>
                <a:gd name="T54" fmla="*/ 134 w 78"/>
                <a:gd name="T55" fmla="*/ 22 h 123"/>
                <a:gd name="T56" fmla="*/ 150 w 78"/>
                <a:gd name="T57" fmla="*/ 33 h 123"/>
                <a:gd name="T58" fmla="*/ 163 w 78"/>
                <a:gd name="T59" fmla="*/ 94 h 123"/>
                <a:gd name="T60" fmla="*/ 155 w 78"/>
                <a:gd name="T61" fmla="*/ 100 h 12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78"/>
                <a:gd name="T94" fmla="*/ 0 h 123"/>
                <a:gd name="T95" fmla="*/ 78 w 78"/>
                <a:gd name="T96" fmla="*/ 123 h 12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78" h="123">
                  <a:moveTo>
                    <a:pt x="70" y="45"/>
                  </a:moveTo>
                  <a:lnTo>
                    <a:pt x="78" y="75"/>
                  </a:lnTo>
                  <a:lnTo>
                    <a:pt x="57" y="73"/>
                  </a:lnTo>
                  <a:lnTo>
                    <a:pt x="55" y="73"/>
                  </a:lnTo>
                  <a:lnTo>
                    <a:pt x="50" y="69"/>
                  </a:lnTo>
                  <a:lnTo>
                    <a:pt x="37" y="67"/>
                  </a:lnTo>
                  <a:lnTo>
                    <a:pt x="44" y="97"/>
                  </a:lnTo>
                  <a:lnTo>
                    <a:pt x="50" y="102"/>
                  </a:lnTo>
                  <a:lnTo>
                    <a:pt x="55" y="123"/>
                  </a:lnTo>
                  <a:lnTo>
                    <a:pt x="0" y="117"/>
                  </a:lnTo>
                  <a:lnTo>
                    <a:pt x="7" y="86"/>
                  </a:lnTo>
                  <a:lnTo>
                    <a:pt x="11" y="82"/>
                  </a:lnTo>
                  <a:lnTo>
                    <a:pt x="20" y="45"/>
                  </a:lnTo>
                  <a:lnTo>
                    <a:pt x="15" y="41"/>
                  </a:lnTo>
                  <a:lnTo>
                    <a:pt x="24" y="0"/>
                  </a:lnTo>
                  <a:lnTo>
                    <a:pt x="33" y="0"/>
                  </a:lnTo>
                  <a:lnTo>
                    <a:pt x="35" y="2"/>
                  </a:lnTo>
                  <a:lnTo>
                    <a:pt x="37" y="2"/>
                  </a:lnTo>
                  <a:lnTo>
                    <a:pt x="37" y="4"/>
                  </a:lnTo>
                  <a:lnTo>
                    <a:pt x="39" y="4"/>
                  </a:lnTo>
                  <a:lnTo>
                    <a:pt x="39" y="6"/>
                  </a:lnTo>
                  <a:lnTo>
                    <a:pt x="41" y="6"/>
                  </a:lnTo>
                  <a:lnTo>
                    <a:pt x="61" y="8"/>
                  </a:lnTo>
                  <a:lnTo>
                    <a:pt x="61" y="10"/>
                  </a:lnTo>
                  <a:lnTo>
                    <a:pt x="68" y="15"/>
                  </a:lnTo>
                  <a:lnTo>
                    <a:pt x="74" y="43"/>
                  </a:lnTo>
                  <a:lnTo>
                    <a:pt x="70" y="4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54" name="Freeform 675"/>
            <p:cNvSpPr>
              <a:spLocks/>
            </p:cNvSpPr>
            <p:nvPr/>
          </p:nvSpPr>
          <p:spPr bwMode="auto">
            <a:xfrm>
              <a:off x="4048" y="3026"/>
              <a:ext cx="129" cy="75"/>
            </a:xfrm>
            <a:custGeom>
              <a:avLst/>
              <a:gdLst>
                <a:gd name="T0" fmla="*/ 232 w 106"/>
                <a:gd name="T1" fmla="*/ 21 h 61"/>
                <a:gd name="T2" fmla="*/ 191 w 106"/>
                <a:gd name="T3" fmla="*/ 113 h 61"/>
                <a:gd name="T4" fmla="*/ 194 w 106"/>
                <a:gd name="T5" fmla="*/ 123 h 61"/>
                <a:gd name="T6" fmla="*/ 185 w 106"/>
                <a:gd name="T7" fmla="*/ 139 h 61"/>
                <a:gd name="T8" fmla="*/ 0 w 106"/>
                <a:gd name="T9" fmla="*/ 119 h 61"/>
                <a:gd name="T10" fmla="*/ 16 w 106"/>
                <a:gd name="T11" fmla="*/ 90 h 61"/>
                <a:gd name="T12" fmla="*/ 57 w 106"/>
                <a:gd name="T13" fmla="*/ 0 h 61"/>
                <a:gd name="T14" fmla="*/ 82 w 106"/>
                <a:gd name="T15" fmla="*/ 2 h 61"/>
                <a:gd name="T16" fmla="*/ 84 w 106"/>
                <a:gd name="T17" fmla="*/ 2 h 61"/>
                <a:gd name="T18" fmla="*/ 232 w 106"/>
                <a:gd name="T19" fmla="*/ 21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6"/>
                <a:gd name="T31" fmla="*/ 0 h 61"/>
                <a:gd name="T32" fmla="*/ 106 w 106"/>
                <a:gd name="T33" fmla="*/ 61 h 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6" h="61">
                  <a:moveTo>
                    <a:pt x="106" y="9"/>
                  </a:moveTo>
                  <a:lnTo>
                    <a:pt x="87" y="50"/>
                  </a:lnTo>
                  <a:lnTo>
                    <a:pt x="89" y="54"/>
                  </a:lnTo>
                  <a:lnTo>
                    <a:pt x="85" y="61"/>
                  </a:lnTo>
                  <a:lnTo>
                    <a:pt x="0" y="52"/>
                  </a:lnTo>
                  <a:lnTo>
                    <a:pt x="7" y="39"/>
                  </a:lnTo>
                  <a:lnTo>
                    <a:pt x="26" y="0"/>
                  </a:lnTo>
                  <a:lnTo>
                    <a:pt x="37" y="2"/>
                  </a:lnTo>
                  <a:lnTo>
                    <a:pt x="39" y="2"/>
                  </a:lnTo>
                  <a:lnTo>
                    <a:pt x="106" y="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55" name="Freeform 676"/>
            <p:cNvSpPr>
              <a:spLocks/>
            </p:cNvSpPr>
            <p:nvPr/>
          </p:nvSpPr>
          <p:spPr bwMode="auto">
            <a:xfrm>
              <a:off x="4120" y="3372"/>
              <a:ext cx="55" cy="151"/>
            </a:xfrm>
            <a:custGeom>
              <a:avLst/>
              <a:gdLst>
                <a:gd name="T0" fmla="*/ 898 w 21"/>
                <a:gd name="T1" fmla="*/ 56 h 57"/>
                <a:gd name="T2" fmla="*/ 987 w 21"/>
                <a:gd name="T3" fmla="*/ 392 h 57"/>
                <a:gd name="T4" fmla="*/ 987 w 21"/>
                <a:gd name="T5" fmla="*/ 1669 h 57"/>
                <a:gd name="T6" fmla="*/ 987 w 21"/>
                <a:gd name="T7" fmla="*/ 1727 h 57"/>
                <a:gd name="T8" fmla="*/ 987 w 21"/>
                <a:gd name="T9" fmla="*/ 2029 h 57"/>
                <a:gd name="T10" fmla="*/ 610 w 21"/>
                <a:gd name="T11" fmla="*/ 2808 h 57"/>
                <a:gd name="T12" fmla="*/ 89 w 21"/>
                <a:gd name="T13" fmla="*/ 2358 h 57"/>
                <a:gd name="T14" fmla="*/ 0 w 21"/>
                <a:gd name="T15" fmla="*/ 1915 h 57"/>
                <a:gd name="T16" fmla="*/ 0 w 21"/>
                <a:gd name="T17" fmla="*/ 1881 h 57"/>
                <a:gd name="T18" fmla="*/ 144 w 21"/>
                <a:gd name="T19" fmla="*/ 1579 h 57"/>
                <a:gd name="T20" fmla="*/ 144 w 21"/>
                <a:gd name="T21" fmla="*/ 1523 h 57"/>
                <a:gd name="T22" fmla="*/ 178 w 21"/>
                <a:gd name="T23" fmla="*/ 1669 h 57"/>
                <a:gd name="T24" fmla="*/ 233 w 21"/>
                <a:gd name="T25" fmla="*/ 1770 h 57"/>
                <a:gd name="T26" fmla="*/ 555 w 21"/>
                <a:gd name="T27" fmla="*/ 1770 h 57"/>
                <a:gd name="T28" fmla="*/ 610 w 21"/>
                <a:gd name="T29" fmla="*/ 1669 h 57"/>
                <a:gd name="T30" fmla="*/ 665 w 21"/>
                <a:gd name="T31" fmla="*/ 1523 h 57"/>
                <a:gd name="T32" fmla="*/ 754 w 21"/>
                <a:gd name="T33" fmla="*/ 596 h 57"/>
                <a:gd name="T34" fmla="*/ 699 w 21"/>
                <a:gd name="T35" fmla="*/ 485 h 57"/>
                <a:gd name="T36" fmla="*/ 699 w 21"/>
                <a:gd name="T37" fmla="*/ 392 h 57"/>
                <a:gd name="T38" fmla="*/ 699 w 21"/>
                <a:gd name="T39" fmla="*/ 350 h 57"/>
                <a:gd name="T40" fmla="*/ 843 w 21"/>
                <a:gd name="T41" fmla="*/ 56 h 57"/>
                <a:gd name="T42" fmla="*/ 898 w 21"/>
                <a:gd name="T43" fmla="*/ 0 h 57"/>
                <a:gd name="T44" fmla="*/ 898 w 21"/>
                <a:gd name="T45" fmla="*/ 56 h 5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
                <a:gd name="T70" fmla="*/ 0 h 57"/>
                <a:gd name="T71" fmla="*/ 21 w 21"/>
                <a:gd name="T72" fmla="*/ 57 h 5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 h="57">
                  <a:moveTo>
                    <a:pt x="19" y="1"/>
                  </a:moveTo>
                  <a:cubicBezTo>
                    <a:pt x="21" y="8"/>
                    <a:pt x="21" y="8"/>
                    <a:pt x="21" y="8"/>
                  </a:cubicBezTo>
                  <a:cubicBezTo>
                    <a:pt x="21" y="34"/>
                    <a:pt x="21" y="34"/>
                    <a:pt x="21" y="34"/>
                  </a:cubicBezTo>
                  <a:cubicBezTo>
                    <a:pt x="21" y="35"/>
                    <a:pt x="21" y="35"/>
                    <a:pt x="21" y="35"/>
                  </a:cubicBezTo>
                  <a:cubicBezTo>
                    <a:pt x="21" y="41"/>
                    <a:pt x="21" y="41"/>
                    <a:pt x="21" y="41"/>
                  </a:cubicBezTo>
                  <a:cubicBezTo>
                    <a:pt x="13" y="57"/>
                    <a:pt x="13" y="57"/>
                    <a:pt x="13" y="57"/>
                  </a:cubicBezTo>
                  <a:cubicBezTo>
                    <a:pt x="2" y="48"/>
                    <a:pt x="2" y="48"/>
                    <a:pt x="2" y="48"/>
                  </a:cubicBezTo>
                  <a:cubicBezTo>
                    <a:pt x="0" y="39"/>
                    <a:pt x="0" y="39"/>
                    <a:pt x="0" y="39"/>
                  </a:cubicBezTo>
                  <a:cubicBezTo>
                    <a:pt x="0" y="38"/>
                    <a:pt x="0" y="38"/>
                    <a:pt x="0" y="38"/>
                  </a:cubicBezTo>
                  <a:cubicBezTo>
                    <a:pt x="1" y="36"/>
                    <a:pt x="2" y="34"/>
                    <a:pt x="3" y="32"/>
                  </a:cubicBezTo>
                  <a:cubicBezTo>
                    <a:pt x="3" y="31"/>
                    <a:pt x="3" y="31"/>
                    <a:pt x="3" y="31"/>
                  </a:cubicBezTo>
                  <a:cubicBezTo>
                    <a:pt x="4" y="34"/>
                    <a:pt x="4" y="34"/>
                    <a:pt x="4" y="34"/>
                  </a:cubicBezTo>
                  <a:cubicBezTo>
                    <a:pt x="5" y="36"/>
                    <a:pt x="5" y="36"/>
                    <a:pt x="5" y="36"/>
                  </a:cubicBezTo>
                  <a:cubicBezTo>
                    <a:pt x="6" y="40"/>
                    <a:pt x="9" y="40"/>
                    <a:pt x="12" y="36"/>
                  </a:cubicBezTo>
                  <a:cubicBezTo>
                    <a:pt x="13" y="34"/>
                    <a:pt x="13" y="34"/>
                    <a:pt x="13" y="34"/>
                  </a:cubicBezTo>
                  <a:cubicBezTo>
                    <a:pt x="14" y="31"/>
                    <a:pt x="14" y="31"/>
                    <a:pt x="14" y="31"/>
                  </a:cubicBezTo>
                  <a:cubicBezTo>
                    <a:pt x="16" y="27"/>
                    <a:pt x="17" y="17"/>
                    <a:pt x="16" y="12"/>
                  </a:cubicBezTo>
                  <a:cubicBezTo>
                    <a:pt x="15" y="10"/>
                    <a:pt x="15" y="10"/>
                    <a:pt x="15" y="10"/>
                  </a:cubicBezTo>
                  <a:cubicBezTo>
                    <a:pt x="15" y="8"/>
                    <a:pt x="15" y="8"/>
                    <a:pt x="15" y="8"/>
                  </a:cubicBezTo>
                  <a:cubicBezTo>
                    <a:pt x="15" y="7"/>
                    <a:pt x="15" y="7"/>
                    <a:pt x="15" y="7"/>
                  </a:cubicBezTo>
                  <a:cubicBezTo>
                    <a:pt x="16" y="5"/>
                    <a:pt x="17" y="3"/>
                    <a:pt x="18" y="1"/>
                  </a:cubicBezTo>
                  <a:cubicBezTo>
                    <a:pt x="19" y="0"/>
                    <a:pt x="19" y="0"/>
                    <a:pt x="19" y="0"/>
                  </a:cubicBezTo>
                  <a:lnTo>
                    <a:pt x="19"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56" name="Freeform 677"/>
            <p:cNvSpPr>
              <a:spLocks/>
            </p:cNvSpPr>
            <p:nvPr/>
          </p:nvSpPr>
          <p:spPr bwMode="auto">
            <a:xfrm>
              <a:off x="4066" y="3952"/>
              <a:ext cx="106" cy="31"/>
            </a:xfrm>
            <a:custGeom>
              <a:avLst/>
              <a:gdLst>
                <a:gd name="T0" fmla="*/ 191 w 87"/>
                <a:gd name="T1" fmla="*/ 52 h 26"/>
                <a:gd name="T2" fmla="*/ 49 w 87"/>
                <a:gd name="T3" fmla="*/ 35 h 26"/>
                <a:gd name="T4" fmla="*/ 19 w 87"/>
                <a:gd name="T5" fmla="*/ 30 h 26"/>
                <a:gd name="T6" fmla="*/ 0 w 87"/>
                <a:gd name="T7" fmla="*/ 23 h 26"/>
                <a:gd name="T8" fmla="*/ 23 w 87"/>
                <a:gd name="T9" fmla="*/ 23 h 26"/>
                <a:gd name="T10" fmla="*/ 28 w 87"/>
                <a:gd name="T11" fmla="*/ 0 h 26"/>
                <a:gd name="T12" fmla="*/ 150 w 87"/>
                <a:gd name="T13" fmla="*/ 12 h 26"/>
                <a:gd name="T14" fmla="*/ 158 w 87"/>
                <a:gd name="T15" fmla="*/ 17 h 26"/>
                <a:gd name="T16" fmla="*/ 155 w 87"/>
                <a:gd name="T17" fmla="*/ 23 h 26"/>
                <a:gd name="T18" fmla="*/ 191 w 87"/>
                <a:gd name="T19" fmla="*/ 52 h 2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7"/>
                <a:gd name="T31" fmla="*/ 0 h 26"/>
                <a:gd name="T32" fmla="*/ 87 w 87"/>
                <a:gd name="T33" fmla="*/ 26 h 2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7" h="26">
                  <a:moveTo>
                    <a:pt x="87" y="26"/>
                  </a:moveTo>
                  <a:lnTo>
                    <a:pt x="22" y="17"/>
                  </a:lnTo>
                  <a:lnTo>
                    <a:pt x="9" y="15"/>
                  </a:lnTo>
                  <a:lnTo>
                    <a:pt x="0" y="11"/>
                  </a:lnTo>
                  <a:lnTo>
                    <a:pt x="11" y="11"/>
                  </a:lnTo>
                  <a:lnTo>
                    <a:pt x="13" y="0"/>
                  </a:lnTo>
                  <a:lnTo>
                    <a:pt x="68" y="6"/>
                  </a:lnTo>
                  <a:lnTo>
                    <a:pt x="72" y="8"/>
                  </a:lnTo>
                  <a:lnTo>
                    <a:pt x="70" y="11"/>
                  </a:lnTo>
                  <a:lnTo>
                    <a:pt x="87" y="2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57" name="Freeform 678"/>
            <p:cNvSpPr>
              <a:spLocks/>
            </p:cNvSpPr>
            <p:nvPr/>
          </p:nvSpPr>
          <p:spPr bwMode="auto">
            <a:xfrm>
              <a:off x="4116" y="3687"/>
              <a:ext cx="56" cy="132"/>
            </a:xfrm>
            <a:custGeom>
              <a:avLst/>
              <a:gdLst>
                <a:gd name="T0" fmla="*/ 1059 w 21"/>
                <a:gd name="T1" fmla="*/ 1547 h 50"/>
                <a:gd name="T2" fmla="*/ 1059 w 21"/>
                <a:gd name="T3" fmla="*/ 1896 h 50"/>
                <a:gd name="T4" fmla="*/ 1059 w 21"/>
                <a:gd name="T5" fmla="*/ 1951 h 50"/>
                <a:gd name="T6" fmla="*/ 968 w 21"/>
                <a:gd name="T7" fmla="*/ 2426 h 50"/>
                <a:gd name="T8" fmla="*/ 968 w 21"/>
                <a:gd name="T9" fmla="*/ 2426 h 50"/>
                <a:gd name="T10" fmla="*/ 968 w 21"/>
                <a:gd name="T11" fmla="*/ 2426 h 50"/>
                <a:gd name="T12" fmla="*/ 819 w 21"/>
                <a:gd name="T13" fmla="*/ 2334 h 50"/>
                <a:gd name="T14" fmla="*/ 760 w 21"/>
                <a:gd name="T15" fmla="*/ 2334 h 50"/>
                <a:gd name="T16" fmla="*/ 819 w 21"/>
                <a:gd name="T17" fmla="*/ 2189 h 50"/>
                <a:gd name="T18" fmla="*/ 205 w 21"/>
                <a:gd name="T19" fmla="*/ 1750 h 50"/>
                <a:gd name="T20" fmla="*/ 205 w 21"/>
                <a:gd name="T21" fmla="*/ 1896 h 50"/>
                <a:gd name="T22" fmla="*/ 205 w 21"/>
                <a:gd name="T23" fmla="*/ 1896 h 50"/>
                <a:gd name="T24" fmla="*/ 56 w 21"/>
                <a:gd name="T25" fmla="*/ 1750 h 50"/>
                <a:gd name="T26" fmla="*/ 0 w 21"/>
                <a:gd name="T27" fmla="*/ 1695 h 50"/>
                <a:gd name="T28" fmla="*/ 149 w 21"/>
                <a:gd name="T29" fmla="*/ 1156 h 50"/>
                <a:gd name="T30" fmla="*/ 704 w 21"/>
                <a:gd name="T31" fmla="*/ 0 h 50"/>
                <a:gd name="T32" fmla="*/ 1059 w 21"/>
                <a:gd name="T33" fmla="*/ 293 h 50"/>
                <a:gd name="T34" fmla="*/ 1059 w 21"/>
                <a:gd name="T35" fmla="*/ 335 h 50"/>
                <a:gd name="T36" fmla="*/ 1059 w 21"/>
                <a:gd name="T37" fmla="*/ 335 h 50"/>
                <a:gd name="T38" fmla="*/ 1059 w 21"/>
                <a:gd name="T39" fmla="*/ 1547 h 5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50"/>
                <a:gd name="T62" fmla="*/ 21 w 21"/>
                <a:gd name="T63" fmla="*/ 50 h 5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50">
                  <a:moveTo>
                    <a:pt x="21" y="32"/>
                  </a:moveTo>
                  <a:cubicBezTo>
                    <a:pt x="21" y="39"/>
                    <a:pt x="21" y="39"/>
                    <a:pt x="21" y="39"/>
                  </a:cubicBezTo>
                  <a:cubicBezTo>
                    <a:pt x="21" y="40"/>
                    <a:pt x="21" y="40"/>
                    <a:pt x="21" y="40"/>
                  </a:cubicBezTo>
                  <a:cubicBezTo>
                    <a:pt x="19" y="50"/>
                    <a:pt x="19" y="50"/>
                    <a:pt x="19" y="50"/>
                  </a:cubicBezTo>
                  <a:cubicBezTo>
                    <a:pt x="19" y="50"/>
                    <a:pt x="19" y="50"/>
                    <a:pt x="19" y="50"/>
                  </a:cubicBezTo>
                  <a:cubicBezTo>
                    <a:pt x="19" y="50"/>
                    <a:pt x="19" y="50"/>
                    <a:pt x="19" y="50"/>
                  </a:cubicBezTo>
                  <a:cubicBezTo>
                    <a:pt x="18" y="50"/>
                    <a:pt x="17" y="49"/>
                    <a:pt x="16" y="48"/>
                  </a:cubicBezTo>
                  <a:cubicBezTo>
                    <a:pt x="15" y="48"/>
                    <a:pt x="15" y="48"/>
                    <a:pt x="15" y="48"/>
                  </a:cubicBezTo>
                  <a:cubicBezTo>
                    <a:pt x="16" y="45"/>
                    <a:pt x="16" y="45"/>
                    <a:pt x="16" y="45"/>
                  </a:cubicBezTo>
                  <a:cubicBezTo>
                    <a:pt x="20" y="30"/>
                    <a:pt x="12" y="9"/>
                    <a:pt x="4" y="36"/>
                  </a:cubicBezTo>
                  <a:cubicBezTo>
                    <a:pt x="4" y="39"/>
                    <a:pt x="4" y="39"/>
                    <a:pt x="4" y="39"/>
                  </a:cubicBezTo>
                  <a:cubicBezTo>
                    <a:pt x="4" y="39"/>
                    <a:pt x="4" y="39"/>
                    <a:pt x="4" y="39"/>
                  </a:cubicBezTo>
                  <a:cubicBezTo>
                    <a:pt x="3" y="38"/>
                    <a:pt x="1" y="37"/>
                    <a:pt x="1" y="36"/>
                  </a:cubicBezTo>
                  <a:cubicBezTo>
                    <a:pt x="0" y="35"/>
                    <a:pt x="0" y="35"/>
                    <a:pt x="0" y="35"/>
                  </a:cubicBezTo>
                  <a:cubicBezTo>
                    <a:pt x="3" y="24"/>
                    <a:pt x="3" y="24"/>
                    <a:pt x="3" y="24"/>
                  </a:cubicBezTo>
                  <a:cubicBezTo>
                    <a:pt x="14" y="0"/>
                    <a:pt x="14" y="0"/>
                    <a:pt x="14" y="0"/>
                  </a:cubicBezTo>
                  <a:cubicBezTo>
                    <a:pt x="21" y="6"/>
                    <a:pt x="21" y="6"/>
                    <a:pt x="21" y="6"/>
                  </a:cubicBezTo>
                  <a:cubicBezTo>
                    <a:pt x="21" y="7"/>
                    <a:pt x="21" y="7"/>
                    <a:pt x="21" y="7"/>
                  </a:cubicBezTo>
                  <a:cubicBezTo>
                    <a:pt x="21" y="7"/>
                    <a:pt x="21" y="7"/>
                    <a:pt x="21" y="7"/>
                  </a:cubicBezTo>
                  <a:lnTo>
                    <a:pt x="21" y="3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58" name="Freeform 679"/>
            <p:cNvSpPr>
              <a:spLocks/>
            </p:cNvSpPr>
            <p:nvPr/>
          </p:nvSpPr>
          <p:spPr bwMode="auto">
            <a:xfrm>
              <a:off x="4122" y="3586"/>
              <a:ext cx="50" cy="117"/>
            </a:xfrm>
            <a:custGeom>
              <a:avLst/>
              <a:gdLst>
                <a:gd name="T0" fmla="*/ 39 w 41"/>
                <a:gd name="T1" fmla="*/ 0 h 96"/>
                <a:gd name="T2" fmla="*/ 90 w 41"/>
                <a:gd name="T3" fmla="*/ 212 h 96"/>
                <a:gd name="T4" fmla="*/ 59 w 41"/>
                <a:gd name="T5" fmla="*/ 183 h 96"/>
                <a:gd name="T6" fmla="*/ 0 w 41"/>
                <a:gd name="T7" fmla="*/ 179 h 96"/>
                <a:gd name="T8" fmla="*/ 33 w 41"/>
                <a:gd name="T9" fmla="*/ 101 h 96"/>
                <a:gd name="T10" fmla="*/ 33 w 41"/>
                <a:gd name="T11" fmla="*/ 0 h 96"/>
                <a:gd name="T12" fmla="*/ 39 w 41"/>
                <a:gd name="T13" fmla="*/ 0 h 96"/>
                <a:gd name="T14" fmla="*/ 0 60000 65536"/>
                <a:gd name="T15" fmla="*/ 0 60000 65536"/>
                <a:gd name="T16" fmla="*/ 0 60000 65536"/>
                <a:gd name="T17" fmla="*/ 0 60000 65536"/>
                <a:gd name="T18" fmla="*/ 0 60000 65536"/>
                <a:gd name="T19" fmla="*/ 0 60000 65536"/>
                <a:gd name="T20" fmla="*/ 0 60000 65536"/>
                <a:gd name="T21" fmla="*/ 0 w 41"/>
                <a:gd name="T22" fmla="*/ 0 h 96"/>
                <a:gd name="T23" fmla="*/ 41 w 41"/>
                <a:gd name="T24" fmla="*/ 96 h 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96">
                  <a:moveTo>
                    <a:pt x="17" y="0"/>
                  </a:moveTo>
                  <a:lnTo>
                    <a:pt x="41" y="96"/>
                  </a:lnTo>
                  <a:lnTo>
                    <a:pt x="26" y="83"/>
                  </a:lnTo>
                  <a:lnTo>
                    <a:pt x="0" y="81"/>
                  </a:lnTo>
                  <a:lnTo>
                    <a:pt x="15" y="46"/>
                  </a:lnTo>
                  <a:lnTo>
                    <a:pt x="15" y="0"/>
                  </a:lnTo>
                  <a:lnTo>
                    <a:pt x="1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59" name="Freeform 680"/>
            <p:cNvSpPr>
              <a:spLocks/>
            </p:cNvSpPr>
            <p:nvPr/>
          </p:nvSpPr>
          <p:spPr bwMode="auto">
            <a:xfrm>
              <a:off x="4125" y="3370"/>
              <a:ext cx="45" cy="24"/>
            </a:xfrm>
            <a:custGeom>
              <a:avLst/>
              <a:gdLst>
                <a:gd name="T0" fmla="*/ 834 w 17"/>
                <a:gd name="T1" fmla="*/ 56 h 9"/>
                <a:gd name="T2" fmla="*/ 778 w 17"/>
                <a:gd name="T3" fmla="*/ 93 h 9"/>
                <a:gd name="T4" fmla="*/ 630 w 17"/>
                <a:gd name="T5" fmla="*/ 397 h 9"/>
                <a:gd name="T6" fmla="*/ 630 w 17"/>
                <a:gd name="T7" fmla="*/ 456 h 9"/>
                <a:gd name="T8" fmla="*/ 0 w 17"/>
                <a:gd name="T9" fmla="*/ 363 h 9"/>
                <a:gd name="T10" fmla="*/ 0 w 17"/>
                <a:gd name="T11" fmla="*/ 307 h 9"/>
                <a:gd name="T12" fmla="*/ 148 w 17"/>
                <a:gd name="T13" fmla="*/ 56 h 9"/>
                <a:gd name="T14" fmla="*/ 148 w 17"/>
                <a:gd name="T15" fmla="*/ 0 h 9"/>
                <a:gd name="T16" fmla="*/ 834 w 17"/>
                <a:gd name="T17" fmla="*/ 5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9"/>
                <a:gd name="T29" fmla="*/ 17 w 17"/>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9">
                  <a:moveTo>
                    <a:pt x="17" y="1"/>
                  </a:moveTo>
                  <a:cubicBezTo>
                    <a:pt x="16" y="2"/>
                    <a:pt x="16" y="2"/>
                    <a:pt x="16" y="2"/>
                  </a:cubicBezTo>
                  <a:cubicBezTo>
                    <a:pt x="15" y="4"/>
                    <a:pt x="14" y="6"/>
                    <a:pt x="13" y="8"/>
                  </a:cubicBezTo>
                  <a:cubicBezTo>
                    <a:pt x="13" y="9"/>
                    <a:pt x="13" y="9"/>
                    <a:pt x="13" y="9"/>
                  </a:cubicBezTo>
                  <a:cubicBezTo>
                    <a:pt x="0" y="7"/>
                    <a:pt x="0" y="7"/>
                    <a:pt x="0" y="7"/>
                  </a:cubicBezTo>
                  <a:cubicBezTo>
                    <a:pt x="0" y="6"/>
                    <a:pt x="0" y="6"/>
                    <a:pt x="0" y="6"/>
                  </a:cubicBezTo>
                  <a:cubicBezTo>
                    <a:pt x="1" y="4"/>
                    <a:pt x="2" y="2"/>
                    <a:pt x="3" y="1"/>
                  </a:cubicBezTo>
                  <a:cubicBezTo>
                    <a:pt x="3" y="0"/>
                    <a:pt x="3" y="0"/>
                    <a:pt x="3" y="0"/>
                  </a:cubicBezTo>
                  <a:lnTo>
                    <a:pt x="17"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60" name="Freeform 681"/>
            <p:cNvSpPr>
              <a:spLocks/>
            </p:cNvSpPr>
            <p:nvPr/>
          </p:nvSpPr>
          <p:spPr bwMode="auto">
            <a:xfrm>
              <a:off x="4146" y="3092"/>
              <a:ext cx="19" cy="54"/>
            </a:xfrm>
            <a:custGeom>
              <a:avLst/>
              <a:gdLst>
                <a:gd name="T0" fmla="*/ 383 w 7"/>
                <a:gd name="T1" fmla="*/ 103 h 20"/>
                <a:gd name="T2" fmla="*/ 383 w 7"/>
                <a:gd name="T3" fmla="*/ 219 h 20"/>
                <a:gd name="T4" fmla="*/ 220 w 7"/>
                <a:gd name="T5" fmla="*/ 905 h 20"/>
                <a:gd name="T6" fmla="*/ 220 w 7"/>
                <a:gd name="T7" fmla="*/ 1064 h 20"/>
                <a:gd name="T8" fmla="*/ 220 w 7"/>
                <a:gd name="T9" fmla="*/ 1007 h 20"/>
                <a:gd name="T10" fmla="*/ 0 w 7"/>
                <a:gd name="T11" fmla="*/ 905 h 20"/>
                <a:gd name="T12" fmla="*/ 0 w 7"/>
                <a:gd name="T13" fmla="*/ 845 h 20"/>
                <a:gd name="T14" fmla="*/ 103 w 7"/>
                <a:gd name="T15" fmla="*/ 159 h 20"/>
                <a:gd name="T16" fmla="*/ 220 w 7"/>
                <a:gd name="T17" fmla="*/ 0 h 20"/>
                <a:gd name="T18" fmla="*/ 220 w 7"/>
                <a:gd name="T19" fmla="*/ 0 h 20"/>
                <a:gd name="T20" fmla="*/ 383 w 7"/>
                <a:gd name="T21" fmla="*/ 103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0"/>
                <a:gd name="T35" fmla="*/ 7 w 7"/>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0">
                  <a:moveTo>
                    <a:pt x="7" y="2"/>
                  </a:moveTo>
                  <a:cubicBezTo>
                    <a:pt x="7" y="4"/>
                    <a:pt x="7" y="4"/>
                    <a:pt x="7" y="4"/>
                  </a:cubicBezTo>
                  <a:cubicBezTo>
                    <a:pt x="5" y="8"/>
                    <a:pt x="4" y="13"/>
                    <a:pt x="4" y="17"/>
                  </a:cubicBezTo>
                  <a:cubicBezTo>
                    <a:pt x="4" y="20"/>
                    <a:pt x="4" y="20"/>
                    <a:pt x="4" y="20"/>
                  </a:cubicBezTo>
                  <a:cubicBezTo>
                    <a:pt x="4" y="19"/>
                    <a:pt x="4" y="19"/>
                    <a:pt x="4" y="19"/>
                  </a:cubicBezTo>
                  <a:cubicBezTo>
                    <a:pt x="2" y="18"/>
                    <a:pt x="2" y="18"/>
                    <a:pt x="0" y="17"/>
                  </a:cubicBezTo>
                  <a:cubicBezTo>
                    <a:pt x="0" y="16"/>
                    <a:pt x="0" y="16"/>
                    <a:pt x="0" y="16"/>
                  </a:cubicBezTo>
                  <a:cubicBezTo>
                    <a:pt x="2" y="3"/>
                    <a:pt x="2" y="3"/>
                    <a:pt x="2" y="3"/>
                  </a:cubicBezTo>
                  <a:cubicBezTo>
                    <a:pt x="4" y="0"/>
                    <a:pt x="4" y="0"/>
                    <a:pt x="4" y="0"/>
                  </a:cubicBezTo>
                  <a:cubicBezTo>
                    <a:pt x="4" y="0"/>
                    <a:pt x="4" y="0"/>
                    <a:pt x="4" y="0"/>
                  </a:cubicBezTo>
                  <a:cubicBezTo>
                    <a:pt x="5" y="1"/>
                    <a:pt x="6" y="1"/>
                    <a:pt x="7" y="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61" name="Freeform 682"/>
            <p:cNvSpPr>
              <a:spLocks/>
            </p:cNvSpPr>
            <p:nvPr/>
          </p:nvSpPr>
          <p:spPr bwMode="auto">
            <a:xfrm>
              <a:off x="4143" y="3909"/>
              <a:ext cx="18" cy="52"/>
            </a:xfrm>
            <a:custGeom>
              <a:avLst/>
              <a:gdLst>
                <a:gd name="T0" fmla="*/ 303 w 7"/>
                <a:gd name="T1" fmla="*/ 549 h 20"/>
                <a:gd name="T2" fmla="*/ 303 w 7"/>
                <a:gd name="T3" fmla="*/ 595 h 20"/>
                <a:gd name="T4" fmla="*/ 303 w 7"/>
                <a:gd name="T5" fmla="*/ 634 h 20"/>
                <a:gd name="T6" fmla="*/ 303 w 7"/>
                <a:gd name="T7" fmla="*/ 634 h 20"/>
                <a:gd name="T8" fmla="*/ 172 w 7"/>
                <a:gd name="T9" fmla="*/ 858 h 20"/>
                <a:gd name="T10" fmla="*/ 172 w 7"/>
                <a:gd name="T11" fmla="*/ 913 h 20"/>
                <a:gd name="T12" fmla="*/ 85 w 7"/>
                <a:gd name="T13" fmla="*/ 858 h 20"/>
                <a:gd name="T14" fmla="*/ 0 w 7"/>
                <a:gd name="T15" fmla="*/ 406 h 20"/>
                <a:gd name="T16" fmla="*/ 0 w 7"/>
                <a:gd name="T17" fmla="*/ 372 h 20"/>
                <a:gd name="T18" fmla="*/ 172 w 7"/>
                <a:gd name="T19" fmla="*/ 55 h 20"/>
                <a:gd name="T20" fmla="*/ 172 w 7"/>
                <a:gd name="T21" fmla="*/ 0 h 20"/>
                <a:gd name="T22" fmla="*/ 172 w 7"/>
                <a:gd name="T23" fmla="*/ 88 h 20"/>
                <a:gd name="T24" fmla="*/ 303 w 7"/>
                <a:gd name="T25" fmla="*/ 549 h 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20"/>
                <a:gd name="T41" fmla="*/ 7 w 7"/>
                <a:gd name="T42" fmla="*/ 20 h 2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20">
                  <a:moveTo>
                    <a:pt x="7" y="12"/>
                  </a:moveTo>
                  <a:cubicBezTo>
                    <a:pt x="7" y="13"/>
                    <a:pt x="7" y="13"/>
                    <a:pt x="7" y="13"/>
                  </a:cubicBezTo>
                  <a:cubicBezTo>
                    <a:pt x="7" y="14"/>
                    <a:pt x="7" y="14"/>
                    <a:pt x="7" y="14"/>
                  </a:cubicBezTo>
                  <a:cubicBezTo>
                    <a:pt x="7" y="14"/>
                    <a:pt x="7" y="14"/>
                    <a:pt x="7" y="14"/>
                  </a:cubicBezTo>
                  <a:cubicBezTo>
                    <a:pt x="6" y="16"/>
                    <a:pt x="5" y="18"/>
                    <a:pt x="4" y="19"/>
                  </a:cubicBezTo>
                  <a:cubicBezTo>
                    <a:pt x="4" y="20"/>
                    <a:pt x="4" y="20"/>
                    <a:pt x="4" y="20"/>
                  </a:cubicBezTo>
                  <a:cubicBezTo>
                    <a:pt x="2" y="19"/>
                    <a:pt x="2" y="19"/>
                    <a:pt x="2" y="19"/>
                  </a:cubicBezTo>
                  <a:cubicBezTo>
                    <a:pt x="0" y="9"/>
                    <a:pt x="0" y="9"/>
                    <a:pt x="0" y="9"/>
                  </a:cubicBezTo>
                  <a:cubicBezTo>
                    <a:pt x="0" y="8"/>
                    <a:pt x="0" y="8"/>
                    <a:pt x="0" y="8"/>
                  </a:cubicBezTo>
                  <a:cubicBezTo>
                    <a:pt x="2" y="6"/>
                    <a:pt x="3" y="3"/>
                    <a:pt x="4" y="1"/>
                  </a:cubicBezTo>
                  <a:cubicBezTo>
                    <a:pt x="4" y="0"/>
                    <a:pt x="4" y="0"/>
                    <a:pt x="4" y="0"/>
                  </a:cubicBezTo>
                  <a:cubicBezTo>
                    <a:pt x="4" y="2"/>
                    <a:pt x="4" y="2"/>
                    <a:pt x="4" y="2"/>
                  </a:cubicBezTo>
                  <a:cubicBezTo>
                    <a:pt x="4" y="5"/>
                    <a:pt x="5" y="10"/>
                    <a:pt x="7" y="12"/>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62" name="Freeform 683"/>
            <p:cNvSpPr>
              <a:spLocks/>
            </p:cNvSpPr>
            <p:nvPr/>
          </p:nvSpPr>
          <p:spPr bwMode="auto">
            <a:xfrm>
              <a:off x="4073" y="3378"/>
              <a:ext cx="92" cy="100"/>
            </a:xfrm>
            <a:custGeom>
              <a:avLst/>
              <a:gdLst>
                <a:gd name="T0" fmla="*/ 1617 w 35"/>
                <a:gd name="T1" fmla="*/ 471 h 38"/>
                <a:gd name="T2" fmla="*/ 1527 w 35"/>
                <a:gd name="T3" fmla="*/ 1384 h 38"/>
                <a:gd name="T4" fmla="*/ 1472 w 35"/>
                <a:gd name="T5" fmla="*/ 1532 h 38"/>
                <a:gd name="T6" fmla="*/ 1438 w 35"/>
                <a:gd name="T7" fmla="*/ 1621 h 38"/>
                <a:gd name="T8" fmla="*/ 1091 w 35"/>
                <a:gd name="T9" fmla="*/ 1621 h 38"/>
                <a:gd name="T10" fmla="*/ 1051 w 35"/>
                <a:gd name="T11" fmla="*/ 1532 h 38"/>
                <a:gd name="T12" fmla="*/ 1001 w 35"/>
                <a:gd name="T13" fmla="*/ 1384 h 38"/>
                <a:gd name="T14" fmla="*/ 381 w 35"/>
                <a:gd name="T15" fmla="*/ 1350 h 38"/>
                <a:gd name="T16" fmla="*/ 326 w 35"/>
                <a:gd name="T17" fmla="*/ 1384 h 38"/>
                <a:gd name="T18" fmla="*/ 0 w 35"/>
                <a:gd name="T19" fmla="*/ 1384 h 38"/>
                <a:gd name="T20" fmla="*/ 0 w 35"/>
                <a:gd name="T21" fmla="*/ 1239 h 38"/>
                <a:gd name="T22" fmla="*/ 0 w 35"/>
                <a:gd name="T23" fmla="*/ 1116 h 38"/>
                <a:gd name="T24" fmla="*/ 145 w 35"/>
                <a:gd name="T25" fmla="*/ 292 h 38"/>
                <a:gd name="T26" fmla="*/ 200 w 35"/>
                <a:gd name="T27" fmla="*/ 200 h 38"/>
                <a:gd name="T28" fmla="*/ 234 w 35"/>
                <a:gd name="T29" fmla="*/ 89 h 38"/>
                <a:gd name="T30" fmla="*/ 289 w 35"/>
                <a:gd name="T31" fmla="*/ 55 h 38"/>
                <a:gd name="T32" fmla="*/ 381 w 35"/>
                <a:gd name="T33" fmla="*/ 0 h 38"/>
                <a:gd name="T34" fmla="*/ 436 w 35"/>
                <a:gd name="T35" fmla="*/ 0 h 38"/>
                <a:gd name="T36" fmla="*/ 471 w 35"/>
                <a:gd name="T37" fmla="*/ 55 h 38"/>
                <a:gd name="T38" fmla="*/ 526 w 35"/>
                <a:gd name="T39" fmla="*/ 145 h 38"/>
                <a:gd name="T40" fmla="*/ 581 w 35"/>
                <a:gd name="T41" fmla="*/ 234 h 38"/>
                <a:gd name="T42" fmla="*/ 857 w 35"/>
                <a:gd name="T43" fmla="*/ 234 h 38"/>
                <a:gd name="T44" fmla="*/ 959 w 35"/>
                <a:gd name="T45" fmla="*/ 200 h 38"/>
                <a:gd name="T46" fmla="*/ 1582 w 35"/>
                <a:gd name="T47" fmla="*/ 292 h 38"/>
                <a:gd name="T48" fmla="*/ 1582 w 35"/>
                <a:gd name="T49" fmla="*/ 382 h 38"/>
                <a:gd name="T50" fmla="*/ 1617 w 35"/>
                <a:gd name="T51" fmla="*/ 471 h 3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5"/>
                <a:gd name="T79" fmla="*/ 0 h 38"/>
                <a:gd name="T80" fmla="*/ 35 w 35"/>
                <a:gd name="T81" fmla="*/ 38 h 3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5" h="38">
                  <a:moveTo>
                    <a:pt x="34" y="10"/>
                  </a:moveTo>
                  <a:cubicBezTo>
                    <a:pt x="35" y="15"/>
                    <a:pt x="34" y="25"/>
                    <a:pt x="32" y="29"/>
                  </a:cubicBezTo>
                  <a:cubicBezTo>
                    <a:pt x="31" y="32"/>
                    <a:pt x="31" y="32"/>
                    <a:pt x="31" y="32"/>
                  </a:cubicBezTo>
                  <a:cubicBezTo>
                    <a:pt x="30" y="34"/>
                    <a:pt x="30" y="34"/>
                    <a:pt x="30" y="34"/>
                  </a:cubicBezTo>
                  <a:cubicBezTo>
                    <a:pt x="27" y="38"/>
                    <a:pt x="24" y="38"/>
                    <a:pt x="23" y="34"/>
                  </a:cubicBezTo>
                  <a:cubicBezTo>
                    <a:pt x="22" y="32"/>
                    <a:pt x="22" y="32"/>
                    <a:pt x="22" y="32"/>
                  </a:cubicBezTo>
                  <a:cubicBezTo>
                    <a:pt x="21" y="29"/>
                    <a:pt x="21" y="29"/>
                    <a:pt x="21" y="29"/>
                  </a:cubicBezTo>
                  <a:cubicBezTo>
                    <a:pt x="8" y="28"/>
                    <a:pt x="8" y="28"/>
                    <a:pt x="8" y="28"/>
                  </a:cubicBezTo>
                  <a:cubicBezTo>
                    <a:pt x="7" y="29"/>
                    <a:pt x="7" y="29"/>
                    <a:pt x="7" y="29"/>
                  </a:cubicBezTo>
                  <a:cubicBezTo>
                    <a:pt x="0" y="29"/>
                    <a:pt x="0" y="29"/>
                    <a:pt x="0" y="29"/>
                  </a:cubicBezTo>
                  <a:cubicBezTo>
                    <a:pt x="0" y="26"/>
                    <a:pt x="0" y="26"/>
                    <a:pt x="0" y="26"/>
                  </a:cubicBezTo>
                  <a:cubicBezTo>
                    <a:pt x="0" y="23"/>
                    <a:pt x="0" y="23"/>
                    <a:pt x="0" y="23"/>
                  </a:cubicBezTo>
                  <a:cubicBezTo>
                    <a:pt x="0" y="17"/>
                    <a:pt x="1" y="12"/>
                    <a:pt x="3" y="6"/>
                  </a:cubicBezTo>
                  <a:cubicBezTo>
                    <a:pt x="4" y="4"/>
                    <a:pt x="4" y="4"/>
                    <a:pt x="4" y="4"/>
                  </a:cubicBezTo>
                  <a:cubicBezTo>
                    <a:pt x="5" y="2"/>
                    <a:pt x="5" y="2"/>
                    <a:pt x="5" y="2"/>
                  </a:cubicBezTo>
                  <a:cubicBezTo>
                    <a:pt x="6" y="1"/>
                    <a:pt x="6" y="1"/>
                    <a:pt x="6" y="1"/>
                  </a:cubicBezTo>
                  <a:cubicBezTo>
                    <a:pt x="8" y="0"/>
                    <a:pt x="8" y="0"/>
                    <a:pt x="8" y="0"/>
                  </a:cubicBezTo>
                  <a:cubicBezTo>
                    <a:pt x="9" y="0"/>
                    <a:pt x="9" y="0"/>
                    <a:pt x="9" y="0"/>
                  </a:cubicBezTo>
                  <a:cubicBezTo>
                    <a:pt x="10" y="1"/>
                    <a:pt x="10" y="1"/>
                    <a:pt x="10" y="1"/>
                  </a:cubicBezTo>
                  <a:cubicBezTo>
                    <a:pt x="11" y="3"/>
                    <a:pt x="11" y="3"/>
                    <a:pt x="11" y="3"/>
                  </a:cubicBezTo>
                  <a:cubicBezTo>
                    <a:pt x="12" y="5"/>
                    <a:pt x="12" y="5"/>
                    <a:pt x="12" y="5"/>
                  </a:cubicBezTo>
                  <a:cubicBezTo>
                    <a:pt x="18" y="5"/>
                    <a:pt x="18" y="5"/>
                    <a:pt x="18" y="5"/>
                  </a:cubicBezTo>
                  <a:cubicBezTo>
                    <a:pt x="20" y="4"/>
                    <a:pt x="20" y="4"/>
                    <a:pt x="20" y="4"/>
                  </a:cubicBezTo>
                  <a:cubicBezTo>
                    <a:pt x="33" y="6"/>
                    <a:pt x="33" y="6"/>
                    <a:pt x="33" y="6"/>
                  </a:cubicBezTo>
                  <a:cubicBezTo>
                    <a:pt x="33" y="8"/>
                    <a:pt x="33" y="8"/>
                    <a:pt x="33" y="8"/>
                  </a:cubicBezTo>
                  <a:lnTo>
                    <a:pt x="34" y="1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63" name="Freeform 684"/>
            <p:cNvSpPr>
              <a:spLocks/>
            </p:cNvSpPr>
            <p:nvPr/>
          </p:nvSpPr>
          <p:spPr bwMode="auto">
            <a:xfrm>
              <a:off x="4066" y="3711"/>
              <a:ext cx="104" cy="148"/>
            </a:xfrm>
            <a:custGeom>
              <a:avLst/>
              <a:gdLst>
                <a:gd name="T0" fmla="*/ 1059 w 39"/>
                <a:gd name="T1" fmla="*/ 1810 h 56"/>
                <a:gd name="T2" fmla="*/ 1003 w 39"/>
                <a:gd name="T3" fmla="*/ 1718 h 56"/>
                <a:gd name="T4" fmla="*/ 704 w 39"/>
                <a:gd name="T5" fmla="*/ 1718 h 56"/>
                <a:gd name="T6" fmla="*/ 661 w 39"/>
                <a:gd name="T7" fmla="*/ 1845 h 56"/>
                <a:gd name="T8" fmla="*/ 93 w 39"/>
                <a:gd name="T9" fmla="*/ 1425 h 56"/>
                <a:gd name="T10" fmla="*/ 93 w 39"/>
                <a:gd name="T11" fmla="*/ 1216 h 56"/>
                <a:gd name="T12" fmla="*/ 363 w 39"/>
                <a:gd name="T13" fmla="*/ 1271 h 56"/>
                <a:gd name="T14" fmla="*/ 363 w 39"/>
                <a:gd name="T15" fmla="*/ 1271 h 56"/>
                <a:gd name="T16" fmla="*/ 456 w 39"/>
                <a:gd name="T17" fmla="*/ 1369 h 56"/>
                <a:gd name="T18" fmla="*/ 512 w 39"/>
                <a:gd name="T19" fmla="*/ 1369 h 56"/>
                <a:gd name="T20" fmla="*/ 1160 w 39"/>
                <a:gd name="T21" fmla="*/ 1459 h 56"/>
                <a:gd name="T22" fmla="*/ 1160 w 39"/>
                <a:gd name="T23" fmla="*/ 1314 h 56"/>
                <a:gd name="T24" fmla="*/ 1763 w 39"/>
                <a:gd name="T25" fmla="*/ 1752 h 56"/>
                <a:gd name="T26" fmla="*/ 1728 w 39"/>
                <a:gd name="T27" fmla="*/ 1900 h 56"/>
                <a:gd name="T28" fmla="*/ 1059 w 39"/>
                <a:gd name="T29" fmla="*/ 1810 h 5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9"/>
                <a:gd name="T46" fmla="*/ 0 h 56"/>
                <a:gd name="T47" fmla="*/ 39 w 39"/>
                <a:gd name="T48" fmla="*/ 56 h 5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9" h="56">
                  <a:moveTo>
                    <a:pt x="21" y="37"/>
                  </a:moveTo>
                  <a:cubicBezTo>
                    <a:pt x="20" y="35"/>
                    <a:pt x="20" y="35"/>
                    <a:pt x="20" y="35"/>
                  </a:cubicBezTo>
                  <a:cubicBezTo>
                    <a:pt x="14" y="35"/>
                    <a:pt x="14" y="35"/>
                    <a:pt x="14" y="35"/>
                  </a:cubicBezTo>
                  <a:cubicBezTo>
                    <a:pt x="13" y="38"/>
                    <a:pt x="13" y="38"/>
                    <a:pt x="13" y="38"/>
                  </a:cubicBezTo>
                  <a:cubicBezTo>
                    <a:pt x="6" y="56"/>
                    <a:pt x="0" y="40"/>
                    <a:pt x="2" y="29"/>
                  </a:cubicBezTo>
                  <a:cubicBezTo>
                    <a:pt x="2" y="25"/>
                    <a:pt x="2" y="25"/>
                    <a:pt x="2" y="25"/>
                  </a:cubicBezTo>
                  <a:cubicBezTo>
                    <a:pt x="7" y="26"/>
                    <a:pt x="7" y="26"/>
                    <a:pt x="7" y="26"/>
                  </a:cubicBezTo>
                  <a:cubicBezTo>
                    <a:pt x="7" y="26"/>
                    <a:pt x="7" y="26"/>
                    <a:pt x="7" y="26"/>
                  </a:cubicBezTo>
                  <a:cubicBezTo>
                    <a:pt x="8" y="27"/>
                    <a:pt x="9" y="27"/>
                    <a:pt x="9" y="28"/>
                  </a:cubicBezTo>
                  <a:cubicBezTo>
                    <a:pt x="10" y="28"/>
                    <a:pt x="10" y="28"/>
                    <a:pt x="10" y="28"/>
                  </a:cubicBezTo>
                  <a:cubicBezTo>
                    <a:pt x="23" y="30"/>
                    <a:pt x="23" y="30"/>
                    <a:pt x="23" y="30"/>
                  </a:cubicBezTo>
                  <a:cubicBezTo>
                    <a:pt x="23" y="27"/>
                    <a:pt x="23" y="27"/>
                    <a:pt x="23" y="27"/>
                  </a:cubicBezTo>
                  <a:cubicBezTo>
                    <a:pt x="31" y="0"/>
                    <a:pt x="39" y="21"/>
                    <a:pt x="35" y="36"/>
                  </a:cubicBezTo>
                  <a:cubicBezTo>
                    <a:pt x="34" y="39"/>
                    <a:pt x="34" y="39"/>
                    <a:pt x="34" y="39"/>
                  </a:cubicBezTo>
                  <a:cubicBezTo>
                    <a:pt x="21" y="37"/>
                    <a:pt x="21" y="37"/>
                    <a:pt x="21" y="37"/>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64" name="Freeform 685"/>
            <p:cNvSpPr>
              <a:spLocks/>
            </p:cNvSpPr>
            <p:nvPr/>
          </p:nvSpPr>
          <p:spPr bwMode="auto">
            <a:xfrm>
              <a:off x="4136" y="3900"/>
              <a:ext cx="18" cy="33"/>
            </a:xfrm>
            <a:custGeom>
              <a:avLst/>
              <a:gdLst>
                <a:gd name="T0" fmla="*/ 257 w 7"/>
                <a:gd name="T1" fmla="*/ 0 h 12"/>
                <a:gd name="T2" fmla="*/ 303 w 7"/>
                <a:gd name="T3" fmla="*/ 168 h 12"/>
                <a:gd name="T4" fmla="*/ 303 w 7"/>
                <a:gd name="T5" fmla="*/ 226 h 12"/>
                <a:gd name="T6" fmla="*/ 139 w 7"/>
                <a:gd name="T7" fmla="*/ 622 h 12"/>
                <a:gd name="T8" fmla="*/ 139 w 7"/>
                <a:gd name="T9" fmla="*/ 688 h 12"/>
                <a:gd name="T10" fmla="*/ 0 w 7"/>
                <a:gd name="T11" fmla="*/ 583 h 12"/>
                <a:gd name="T12" fmla="*/ 54 w 7"/>
                <a:gd name="T13" fmla="*/ 523 h 12"/>
                <a:gd name="T14" fmla="*/ 219 w 7"/>
                <a:gd name="T15" fmla="*/ 61 h 12"/>
                <a:gd name="T16" fmla="*/ 257 w 7"/>
                <a:gd name="T17" fmla="*/ 0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
                <a:gd name="T28" fmla="*/ 0 h 12"/>
                <a:gd name="T29" fmla="*/ 7 w 7"/>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 h="12">
                  <a:moveTo>
                    <a:pt x="6" y="0"/>
                  </a:moveTo>
                  <a:cubicBezTo>
                    <a:pt x="7" y="3"/>
                    <a:pt x="7" y="3"/>
                    <a:pt x="7" y="3"/>
                  </a:cubicBezTo>
                  <a:cubicBezTo>
                    <a:pt x="7" y="4"/>
                    <a:pt x="7" y="4"/>
                    <a:pt x="7" y="4"/>
                  </a:cubicBezTo>
                  <a:cubicBezTo>
                    <a:pt x="6" y="6"/>
                    <a:pt x="5" y="9"/>
                    <a:pt x="3" y="11"/>
                  </a:cubicBezTo>
                  <a:cubicBezTo>
                    <a:pt x="3" y="12"/>
                    <a:pt x="3" y="12"/>
                    <a:pt x="3" y="12"/>
                  </a:cubicBezTo>
                  <a:cubicBezTo>
                    <a:pt x="0" y="10"/>
                    <a:pt x="0" y="10"/>
                    <a:pt x="0" y="10"/>
                  </a:cubicBezTo>
                  <a:cubicBezTo>
                    <a:pt x="1" y="9"/>
                    <a:pt x="1" y="9"/>
                    <a:pt x="1" y="9"/>
                  </a:cubicBezTo>
                  <a:cubicBezTo>
                    <a:pt x="2" y="6"/>
                    <a:pt x="4" y="4"/>
                    <a:pt x="5" y="1"/>
                  </a:cubicBezTo>
                  <a:lnTo>
                    <a:pt x="6"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65" name="Freeform 686"/>
            <p:cNvSpPr>
              <a:spLocks/>
            </p:cNvSpPr>
            <p:nvPr/>
          </p:nvSpPr>
          <p:spPr bwMode="auto">
            <a:xfrm>
              <a:off x="3922" y="3476"/>
              <a:ext cx="232" cy="47"/>
            </a:xfrm>
            <a:custGeom>
              <a:avLst/>
              <a:gdLst>
                <a:gd name="T0" fmla="*/ 9 w 191"/>
                <a:gd name="T1" fmla="*/ 8 h 39"/>
                <a:gd name="T2" fmla="*/ 0 w 191"/>
                <a:gd name="T3" fmla="*/ 0 h 39"/>
                <a:gd name="T4" fmla="*/ 364 w 191"/>
                <a:gd name="T5" fmla="*/ 42 h 39"/>
                <a:gd name="T6" fmla="*/ 417 w 191"/>
                <a:gd name="T7" fmla="*/ 83 h 39"/>
                <a:gd name="T8" fmla="*/ 250 w 191"/>
                <a:gd name="T9" fmla="*/ 63 h 39"/>
                <a:gd name="T10" fmla="*/ 222 w 191"/>
                <a:gd name="T11" fmla="*/ 59 h 39"/>
                <a:gd name="T12" fmla="*/ 165 w 191"/>
                <a:gd name="T13" fmla="*/ 54 h 39"/>
                <a:gd name="T14" fmla="*/ 84 w 191"/>
                <a:gd name="T15" fmla="*/ 48 h 39"/>
                <a:gd name="T16" fmla="*/ 52 w 191"/>
                <a:gd name="T17" fmla="*/ 42 h 39"/>
                <a:gd name="T18" fmla="*/ 33 w 191"/>
                <a:gd name="T19" fmla="*/ 28 h 39"/>
                <a:gd name="T20" fmla="*/ 28 w 191"/>
                <a:gd name="T21" fmla="*/ 23 h 39"/>
                <a:gd name="T22" fmla="*/ 9 w 191"/>
                <a:gd name="T23" fmla="*/ 8 h 3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1"/>
                <a:gd name="T37" fmla="*/ 0 h 39"/>
                <a:gd name="T38" fmla="*/ 191 w 191"/>
                <a:gd name="T39" fmla="*/ 39 h 3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1" h="39">
                  <a:moveTo>
                    <a:pt x="4" y="4"/>
                  </a:moveTo>
                  <a:lnTo>
                    <a:pt x="0" y="0"/>
                  </a:lnTo>
                  <a:lnTo>
                    <a:pt x="167" y="20"/>
                  </a:lnTo>
                  <a:lnTo>
                    <a:pt x="191" y="39"/>
                  </a:lnTo>
                  <a:lnTo>
                    <a:pt x="115" y="30"/>
                  </a:lnTo>
                  <a:lnTo>
                    <a:pt x="102" y="28"/>
                  </a:lnTo>
                  <a:lnTo>
                    <a:pt x="76" y="26"/>
                  </a:lnTo>
                  <a:lnTo>
                    <a:pt x="39" y="22"/>
                  </a:lnTo>
                  <a:lnTo>
                    <a:pt x="24" y="20"/>
                  </a:lnTo>
                  <a:lnTo>
                    <a:pt x="15" y="13"/>
                  </a:lnTo>
                  <a:lnTo>
                    <a:pt x="13" y="11"/>
                  </a:lnTo>
                  <a:lnTo>
                    <a:pt x="4" y="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66" name="Freeform 687"/>
            <p:cNvSpPr>
              <a:spLocks/>
            </p:cNvSpPr>
            <p:nvPr/>
          </p:nvSpPr>
          <p:spPr bwMode="auto">
            <a:xfrm>
              <a:off x="3998" y="3685"/>
              <a:ext cx="156" cy="66"/>
            </a:xfrm>
            <a:custGeom>
              <a:avLst/>
              <a:gdLst>
                <a:gd name="T0" fmla="*/ 283 w 128"/>
                <a:gd name="T1" fmla="*/ 2 h 54"/>
                <a:gd name="T2" fmla="*/ 230 w 128"/>
                <a:gd name="T3" fmla="*/ 121 h 54"/>
                <a:gd name="T4" fmla="*/ 0 w 128"/>
                <a:gd name="T5" fmla="*/ 97 h 54"/>
                <a:gd name="T6" fmla="*/ 0 w 128"/>
                <a:gd name="T7" fmla="*/ 97 h 54"/>
                <a:gd name="T8" fmla="*/ 9 w 128"/>
                <a:gd name="T9" fmla="*/ 88 h 54"/>
                <a:gd name="T10" fmla="*/ 24 w 128"/>
                <a:gd name="T11" fmla="*/ 88 h 54"/>
                <a:gd name="T12" fmla="*/ 59 w 128"/>
                <a:gd name="T13" fmla="*/ 62 h 54"/>
                <a:gd name="T14" fmla="*/ 59 w 128"/>
                <a:gd name="T15" fmla="*/ 59 h 54"/>
                <a:gd name="T16" fmla="*/ 87 w 128"/>
                <a:gd name="T17" fmla="*/ 33 h 54"/>
                <a:gd name="T18" fmla="*/ 115 w 128"/>
                <a:gd name="T19" fmla="*/ 39 h 54"/>
                <a:gd name="T20" fmla="*/ 118 w 128"/>
                <a:gd name="T21" fmla="*/ 42 h 54"/>
                <a:gd name="T22" fmla="*/ 123 w 128"/>
                <a:gd name="T23" fmla="*/ 42 h 54"/>
                <a:gd name="T24" fmla="*/ 184 w 128"/>
                <a:gd name="T25" fmla="*/ 51 h 54"/>
                <a:gd name="T26" fmla="*/ 205 w 128"/>
                <a:gd name="T27" fmla="*/ 39 h 54"/>
                <a:gd name="T28" fmla="*/ 224 w 128"/>
                <a:gd name="T29" fmla="*/ 0 h 54"/>
                <a:gd name="T30" fmla="*/ 283 w 128"/>
                <a:gd name="T31" fmla="*/ 2 h 5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8"/>
                <a:gd name="T49" fmla="*/ 0 h 54"/>
                <a:gd name="T50" fmla="*/ 128 w 128"/>
                <a:gd name="T51" fmla="*/ 54 h 5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8" h="54">
                  <a:moveTo>
                    <a:pt x="128" y="2"/>
                  </a:moveTo>
                  <a:lnTo>
                    <a:pt x="104" y="54"/>
                  </a:lnTo>
                  <a:lnTo>
                    <a:pt x="0" y="43"/>
                  </a:lnTo>
                  <a:lnTo>
                    <a:pt x="4" y="39"/>
                  </a:lnTo>
                  <a:lnTo>
                    <a:pt x="11" y="39"/>
                  </a:lnTo>
                  <a:lnTo>
                    <a:pt x="26" y="28"/>
                  </a:lnTo>
                  <a:lnTo>
                    <a:pt x="26" y="26"/>
                  </a:lnTo>
                  <a:lnTo>
                    <a:pt x="39" y="15"/>
                  </a:lnTo>
                  <a:lnTo>
                    <a:pt x="52" y="17"/>
                  </a:lnTo>
                  <a:lnTo>
                    <a:pt x="54" y="19"/>
                  </a:lnTo>
                  <a:lnTo>
                    <a:pt x="56" y="19"/>
                  </a:lnTo>
                  <a:lnTo>
                    <a:pt x="84" y="23"/>
                  </a:lnTo>
                  <a:lnTo>
                    <a:pt x="93" y="17"/>
                  </a:lnTo>
                  <a:lnTo>
                    <a:pt x="102" y="0"/>
                  </a:lnTo>
                  <a:lnTo>
                    <a:pt x="128"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67" name="Freeform 688"/>
            <p:cNvSpPr>
              <a:spLocks/>
            </p:cNvSpPr>
            <p:nvPr/>
          </p:nvSpPr>
          <p:spPr bwMode="auto">
            <a:xfrm>
              <a:off x="4127" y="3891"/>
              <a:ext cx="25" cy="36"/>
            </a:xfrm>
            <a:custGeom>
              <a:avLst/>
              <a:gdLst>
                <a:gd name="T0" fmla="*/ 533 w 9"/>
                <a:gd name="T1" fmla="*/ 139 h 14"/>
                <a:gd name="T2" fmla="*/ 533 w 9"/>
                <a:gd name="T3" fmla="*/ 139 h 14"/>
                <a:gd name="T4" fmla="*/ 533 w 9"/>
                <a:gd name="T5" fmla="*/ 172 h 14"/>
                <a:gd name="T6" fmla="*/ 469 w 9"/>
                <a:gd name="T7" fmla="*/ 219 h 14"/>
                <a:gd name="T8" fmla="*/ 239 w 9"/>
                <a:gd name="T9" fmla="*/ 563 h 14"/>
                <a:gd name="T10" fmla="*/ 169 w 9"/>
                <a:gd name="T11" fmla="*/ 615 h 14"/>
                <a:gd name="T12" fmla="*/ 0 w 9"/>
                <a:gd name="T13" fmla="*/ 0 h 14"/>
                <a:gd name="T14" fmla="*/ 364 w 9"/>
                <a:gd name="T15" fmla="*/ 54 h 14"/>
                <a:gd name="T16" fmla="*/ 469 w 9"/>
                <a:gd name="T17" fmla="*/ 139 h 14"/>
                <a:gd name="T18" fmla="*/ 533 w 9"/>
                <a:gd name="T19" fmla="*/ 13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9"/>
                <a:gd name="T31" fmla="*/ 0 h 14"/>
                <a:gd name="T32" fmla="*/ 9 w 9"/>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9" h="14">
                  <a:moveTo>
                    <a:pt x="9" y="3"/>
                  </a:moveTo>
                  <a:cubicBezTo>
                    <a:pt x="9" y="3"/>
                    <a:pt x="9" y="3"/>
                    <a:pt x="9" y="3"/>
                  </a:cubicBezTo>
                  <a:cubicBezTo>
                    <a:pt x="9" y="4"/>
                    <a:pt x="9" y="4"/>
                    <a:pt x="9" y="4"/>
                  </a:cubicBezTo>
                  <a:cubicBezTo>
                    <a:pt x="8" y="5"/>
                    <a:pt x="8" y="5"/>
                    <a:pt x="8" y="5"/>
                  </a:cubicBezTo>
                  <a:cubicBezTo>
                    <a:pt x="7" y="8"/>
                    <a:pt x="5" y="10"/>
                    <a:pt x="4" y="13"/>
                  </a:cubicBezTo>
                  <a:cubicBezTo>
                    <a:pt x="3" y="14"/>
                    <a:pt x="3" y="14"/>
                    <a:pt x="3" y="14"/>
                  </a:cubicBezTo>
                  <a:cubicBezTo>
                    <a:pt x="0" y="0"/>
                    <a:pt x="0" y="0"/>
                    <a:pt x="0" y="0"/>
                  </a:cubicBezTo>
                  <a:cubicBezTo>
                    <a:pt x="6" y="1"/>
                    <a:pt x="6" y="1"/>
                    <a:pt x="6" y="1"/>
                  </a:cubicBezTo>
                  <a:cubicBezTo>
                    <a:pt x="8" y="3"/>
                    <a:pt x="8" y="3"/>
                    <a:pt x="8" y="3"/>
                  </a:cubicBezTo>
                  <a:lnTo>
                    <a:pt x="9" y="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68" name="Freeform 689"/>
            <p:cNvSpPr>
              <a:spLocks/>
            </p:cNvSpPr>
            <p:nvPr/>
          </p:nvSpPr>
          <p:spPr bwMode="auto">
            <a:xfrm>
              <a:off x="4098" y="3563"/>
              <a:ext cx="43" cy="150"/>
            </a:xfrm>
            <a:custGeom>
              <a:avLst/>
              <a:gdLst>
                <a:gd name="T0" fmla="*/ 462 w 16"/>
                <a:gd name="T1" fmla="*/ 2203 h 57"/>
                <a:gd name="T2" fmla="*/ 253 w 16"/>
                <a:gd name="T3" fmla="*/ 2589 h 57"/>
                <a:gd name="T4" fmla="*/ 59 w 16"/>
                <a:gd name="T5" fmla="*/ 2734 h 57"/>
                <a:gd name="T6" fmla="*/ 59 w 16"/>
                <a:gd name="T7" fmla="*/ 2645 h 57"/>
                <a:gd name="T8" fmla="*/ 0 w 16"/>
                <a:gd name="T9" fmla="*/ 2258 h 57"/>
                <a:gd name="T10" fmla="*/ 0 w 16"/>
                <a:gd name="T11" fmla="*/ 2203 h 57"/>
                <a:gd name="T12" fmla="*/ 94 w 16"/>
                <a:gd name="T13" fmla="*/ 2153 h 57"/>
                <a:gd name="T14" fmla="*/ 159 w 16"/>
                <a:gd name="T15" fmla="*/ 2113 h 57"/>
                <a:gd name="T16" fmla="*/ 427 w 16"/>
                <a:gd name="T17" fmla="*/ 1350 h 57"/>
                <a:gd name="T18" fmla="*/ 427 w 16"/>
                <a:gd name="T19" fmla="*/ 1150 h 57"/>
                <a:gd name="T20" fmla="*/ 427 w 16"/>
                <a:gd name="T21" fmla="*/ 1005 h 57"/>
                <a:gd name="T22" fmla="*/ 427 w 16"/>
                <a:gd name="T23" fmla="*/ 858 h 57"/>
                <a:gd name="T24" fmla="*/ 368 w 16"/>
                <a:gd name="T25" fmla="*/ 768 h 57"/>
                <a:gd name="T26" fmla="*/ 312 w 16"/>
                <a:gd name="T27" fmla="*/ 671 h 57"/>
                <a:gd name="T28" fmla="*/ 253 w 16"/>
                <a:gd name="T29" fmla="*/ 616 h 57"/>
                <a:gd name="T30" fmla="*/ 218 w 16"/>
                <a:gd name="T31" fmla="*/ 582 h 57"/>
                <a:gd name="T32" fmla="*/ 159 w 16"/>
                <a:gd name="T33" fmla="*/ 582 h 57"/>
                <a:gd name="T34" fmla="*/ 94 w 16"/>
                <a:gd name="T35" fmla="*/ 582 h 57"/>
                <a:gd name="T36" fmla="*/ 0 w 16"/>
                <a:gd name="T37" fmla="*/ 616 h 57"/>
                <a:gd name="T38" fmla="*/ 0 w 16"/>
                <a:gd name="T39" fmla="*/ 582 h 57"/>
                <a:gd name="T40" fmla="*/ 59 w 16"/>
                <a:gd name="T41" fmla="*/ 200 h 57"/>
                <a:gd name="T42" fmla="*/ 59 w 16"/>
                <a:gd name="T43" fmla="*/ 145 h 57"/>
                <a:gd name="T44" fmla="*/ 253 w 16"/>
                <a:gd name="T45" fmla="*/ 0 h 57"/>
                <a:gd name="T46" fmla="*/ 839 w 16"/>
                <a:gd name="T47" fmla="*/ 437 h 57"/>
                <a:gd name="T48" fmla="*/ 839 w 16"/>
                <a:gd name="T49" fmla="*/ 437 h 57"/>
                <a:gd name="T50" fmla="*/ 839 w 16"/>
                <a:gd name="T51" fmla="*/ 1439 h 57"/>
                <a:gd name="T52" fmla="*/ 462 w 16"/>
                <a:gd name="T53" fmla="*/ 2203 h 5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
                <a:gd name="T82" fmla="*/ 0 h 57"/>
                <a:gd name="T83" fmla="*/ 16 w 16"/>
                <a:gd name="T84" fmla="*/ 57 h 5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 h="57">
                  <a:moveTo>
                    <a:pt x="9" y="46"/>
                  </a:moveTo>
                  <a:cubicBezTo>
                    <a:pt x="5" y="54"/>
                    <a:pt x="5" y="54"/>
                    <a:pt x="5" y="54"/>
                  </a:cubicBezTo>
                  <a:cubicBezTo>
                    <a:pt x="1" y="57"/>
                    <a:pt x="1" y="57"/>
                    <a:pt x="1" y="57"/>
                  </a:cubicBezTo>
                  <a:cubicBezTo>
                    <a:pt x="1" y="55"/>
                    <a:pt x="1" y="55"/>
                    <a:pt x="1" y="55"/>
                  </a:cubicBezTo>
                  <a:cubicBezTo>
                    <a:pt x="0" y="53"/>
                    <a:pt x="1" y="50"/>
                    <a:pt x="0" y="47"/>
                  </a:cubicBezTo>
                  <a:cubicBezTo>
                    <a:pt x="0" y="46"/>
                    <a:pt x="0" y="46"/>
                    <a:pt x="0" y="46"/>
                  </a:cubicBezTo>
                  <a:cubicBezTo>
                    <a:pt x="2" y="45"/>
                    <a:pt x="2" y="45"/>
                    <a:pt x="2" y="45"/>
                  </a:cubicBezTo>
                  <a:cubicBezTo>
                    <a:pt x="3" y="44"/>
                    <a:pt x="3" y="44"/>
                    <a:pt x="3" y="44"/>
                  </a:cubicBezTo>
                  <a:cubicBezTo>
                    <a:pt x="6" y="41"/>
                    <a:pt x="8" y="32"/>
                    <a:pt x="8" y="28"/>
                  </a:cubicBezTo>
                  <a:cubicBezTo>
                    <a:pt x="8" y="24"/>
                    <a:pt x="8" y="24"/>
                    <a:pt x="8" y="24"/>
                  </a:cubicBezTo>
                  <a:cubicBezTo>
                    <a:pt x="8" y="21"/>
                    <a:pt x="8" y="21"/>
                    <a:pt x="8" y="21"/>
                  </a:cubicBezTo>
                  <a:cubicBezTo>
                    <a:pt x="8" y="18"/>
                    <a:pt x="8" y="18"/>
                    <a:pt x="8" y="18"/>
                  </a:cubicBezTo>
                  <a:cubicBezTo>
                    <a:pt x="7" y="16"/>
                    <a:pt x="7" y="16"/>
                    <a:pt x="7" y="16"/>
                  </a:cubicBezTo>
                  <a:cubicBezTo>
                    <a:pt x="6" y="14"/>
                    <a:pt x="6" y="14"/>
                    <a:pt x="6" y="14"/>
                  </a:cubicBezTo>
                  <a:cubicBezTo>
                    <a:pt x="5" y="13"/>
                    <a:pt x="5" y="13"/>
                    <a:pt x="5" y="13"/>
                  </a:cubicBezTo>
                  <a:cubicBezTo>
                    <a:pt x="4" y="12"/>
                    <a:pt x="4" y="12"/>
                    <a:pt x="4" y="12"/>
                  </a:cubicBezTo>
                  <a:cubicBezTo>
                    <a:pt x="3" y="12"/>
                    <a:pt x="3" y="12"/>
                    <a:pt x="3" y="12"/>
                  </a:cubicBezTo>
                  <a:cubicBezTo>
                    <a:pt x="2" y="12"/>
                    <a:pt x="2" y="12"/>
                    <a:pt x="2" y="12"/>
                  </a:cubicBezTo>
                  <a:cubicBezTo>
                    <a:pt x="0" y="13"/>
                    <a:pt x="0" y="13"/>
                    <a:pt x="0" y="13"/>
                  </a:cubicBezTo>
                  <a:cubicBezTo>
                    <a:pt x="0" y="12"/>
                    <a:pt x="0" y="12"/>
                    <a:pt x="0" y="12"/>
                  </a:cubicBezTo>
                  <a:cubicBezTo>
                    <a:pt x="0" y="9"/>
                    <a:pt x="1" y="7"/>
                    <a:pt x="1" y="4"/>
                  </a:cubicBezTo>
                  <a:cubicBezTo>
                    <a:pt x="1" y="3"/>
                    <a:pt x="1" y="3"/>
                    <a:pt x="1" y="3"/>
                  </a:cubicBezTo>
                  <a:cubicBezTo>
                    <a:pt x="5" y="0"/>
                    <a:pt x="5" y="0"/>
                    <a:pt x="5" y="0"/>
                  </a:cubicBezTo>
                  <a:cubicBezTo>
                    <a:pt x="16" y="9"/>
                    <a:pt x="16" y="9"/>
                    <a:pt x="16" y="9"/>
                  </a:cubicBezTo>
                  <a:cubicBezTo>
                    <a:pt x="16" y="9"/>
                    <a:pt x="16" y="9"/>
                    <a:pt x="16" y="9"/>
                  </a:cubicBezTo>
                  <a:cubicBezTo>
                    <a:pt x="16" y="30"/>
                    <a:pt x="16" y="30"/>
                    <a:pt x="16" y="30"/>
                  </a:cubicBezTo>
                  <a:lnTo>
                    <a:pt x="9" y="4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69" name="Freeform 690"/>
            <p:cNvSpPr>
              <a:spLocks/>
            </p:cNvSpPr>
            <p:nvPr/>
          </p:nvSpPr>
          <p:spPr bwMode="auto">
            <a:xfrm>
              <a:off x="4104" y="3370"/>
              <a:ext cx="26" cy="22"/>
            </a:xfrm>
            <a:custGeom>
              <a:avLst/>
              <a:gdLst>
                <a:gd name="T0" fmla="*/ 460 w 10"/>
                <a:gd name="T1" fmla="*/ 61 h 8"/>
                <a:gd name="T2" fmla="*/ 406 w 10"/>
                <a:gd name="T3" fmla="*/ 121 h 8"/>
                <a:gd name="T4" fmla="*/ 317 w 10"/>
                <a:gd name="T5" fmla="*/ 393 h 8"/>
                <a:gd name="T6" fmla="*/ 283 w 10"/>
                <a:gd name="T7" fmla="*/ 454 h 8"/>
                <a:gd name="T8" fmla="*/ 0 w 10"/>
                <a:gd name="T9" fmla="*/ 454 h 8"/>
                <a:gd name="T10" fmla="*/ 0 w 10"/>
                <a:gd name="T11" fmla="*/ 393 h 8"/>
                <a:gd name="T12" fmla="*/ 143 w 10"/>
                <a:gd name="T13" fmla="*/ 61 h 8"/>
                <a:gd name="T14" fmla="*/ 177 w 10"/>
                <a:gd name="T15" fmla="*/ 0 h 8"/>
                <a:gd name="T16" fmla="*/ 460 w 10"/>
                <a:gd name="T17" fmla="*/ 61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8"/>
                <a:gd name="T29" fmla="*/ 10 w 1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8">
                  <a:moveTo>
                    <a:pt x="10" y="1"/>
                  </a:moveTo>
                  <a:cubicBezTo>
                    <a:pt x="9" y="2"/>
                    <a:pt x="9" y="2"/>
                    <a:pt x="9" y="2"/>
                  </a:cubicBezTo>
                  <a:cubicBezTo>
                    <a:pt x="9" y="4"/>
                    <a:pt x="7" y="5"/>
                    <a:pt x="7" y="7"/>
                  </a:cubicBezTo>
                  <a:cubicBezTo>
                    <a:pt x="6" y="8"/>
                    <a:pt x="6" y="8"/>
                    <a:pt x="6" y="8"/>
                  </a:cubicBezTo>
                  <a:cubicBezTo>
                    <a:pt x="0" y="8"/>
                    <a:pt x="0" y="8"/>
                    <a:pt x="0" y="8"/>
                  </a:cubicBezTo>
                  <a:cubicBezTo>
                    <a:pt x="0" y="7"/>
                    <a:pt x="0" y="7"/>
                    <a:pt x="0" y="7"/>
                  </a:cubicBezTo>
                  <a:cubicBezTo>
                    <a:pt x="2" y="5"/>
                    <a:pt x="2" y="3"/>
                    <a:pt x="3" y="1"/>
                  </a:cubicBezTo>
                  <a:cubicBezTo>
                    <a:pt x="4" y="0"/>
                    <a:pt x="4" y="0"/>
                    <a:pt x="4" y="0"/>
                  </a:cubicBezTo>
                  <a:lnTo>
                    <a:pt x="10"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70" name="Freeform 691"/>
            <p:cNvSpPr>
              <a:spLocks/>
            </p:cNvSpPr>
            <p:nvPr/>
          </p:nvSpPr>
          <p:spPr bwMode="auto">
            <a:xfrm>
              <a:off x="4085" y="3452"/>
              <a:ext cx="42" cy="24"/>
            </a:xfrm>
            <a:custGeom>
              <a:avLst/>
              <a:gdLst>
                <a:gd name="T0" fmla="*/ 759 w 16"/>
                <a:gd name="T1" fmla="*/ 56 h 9"/>
                <a:gd name="T2" fmla="*/ 759 w 16"/>
                <a:gd name="T3" fmla="*/ 93 h 9"/>
                <a:gd name="T4" fmla="*/ 614 w 16"/>
                <a:gd name="T5" fmla="*/ 397 h 9"/>
                <a:gd name="T6" fmla="*/ 614 w 16"/>
                <a:gd name="T7" fmla="*/ 456 h 9"/>
                <a:gd name="T8" fmla="*/ 0 w 16"/>
                <a:gd name="T9" fmla="*/ 397 h 9"/>
                <a:gd name="T10" fmla="*/ 0 w 16"/>
                <a:gd name="T11" fmla="*/ 363 h 9"/>
                <a:gd name="T12" fmla="*/ 144 w 16"/>
                <a:gd name="T13" fmla="*/ 56 h 9"/>
                <a:gd name="T14" fmla="*/ 144 w 16"/>
                <a:gd name="T15" fmla="*/ 0 h 9"/>
                <a:gd name="T16" fmla="*/ 759 w 16"/>
                <a:gd name="T17" fmla="*/ 56 h 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6"/>
                <a:gd name="T28" fmla="*/ 0 h 9"/>
                <a:gd name="T29" fmla="*/ 16 w 16"/>
                <a:gd name="T30" fmla="*/ 9 h 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6" h="9">
                  <a:moveTo>
                    <a:pt x="16" y="1"/>
                  </a:moveTo>
                  <a:cubicBezTo>
                    <a:pt x="16" y="2"/>
                    <a:pt x="16" y="2"/>
                    <a:pt x="16" y="2"/>
                  </a:cubicBezTo>
                  <a:cubicBezTo>
                    <a:pt x="15" y="4"/>
                    <a:pt x="14" y="6"/>
                    <a:pt x="13" y="8"/>
                  </a:cubicBezTo>
                  <a:cubicBezTo>
                    <a:pt x="13" y="9"/>
                    <a:pt x="13" y="9"/>
                    <a:pt x="13" y="9"/>
                  </a:cubicBezTo>
                  <a:cubicBezTo>
                    <a:pt x="0" y="8"/>
                    <a:pt x="0" y="8"/>
                    <a:pt x="0" y="8"/>
                  </a:cubicBezTo>
                  <a:cubicBezTo>
                    <a:pt x="0" y="7"/>
                    <a:pt x="0" y="7"/>
                    <a:pt x="0" y="7"/>
                  </a:cubicBezTo>
                  <a:cubicBezTo>
                    <a:pt x="1" y="5"/>
                    <a:pt x="2" y="3"/>
                    <a:pt x="3" y="1"/>
                  </a:cubicBezTo>
                  <a:cubicBezTo>
                    <a:pt x="3" y="0"/>
                    <a:pt x="3" y="0"/>
                    <a:pt x="3" y="0"/>
                  </a:cubicBezTo>
                  <a:lnTo>
                    <a:pt x="16"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71" name="Freeform 692"/>
            <p:cNvSpPr>
              <a:spLocks/>
            </p:cNvSpPr>
            <p:nvPr/>
          </p:nvSpPr>
          <p:spPr bwMode="auto">
            <a:xfrm>
              <a:off x="4082" y="3776"/>
              <a:ext cx="45" cy="14"/>
            </a:xfrm>
            <a:custGeom>
              <a:avLst/>
              <a:gdLst>
                <a:gd name="T0" fmla="*/ 834 w 17"/>
                <a:gd name="T1" fmla="*/ 305 h 5"/>
                <a:gd name="T2" fmla="*/ 204 w 17"/>
                <a:gd name="T3" fmla="*/ 174 h 5"/>
                <a:gd name="T4" fmla="*/ 148 w 17"/>
                <a:gd name="T5" fmla="*/ 174 h 5"/>
                <a:gd name="T6" fmla="*/ 56 w 17"/>
                <a:gd name="T7" fmla="*/ 62 h 5"/>
                <a:gd name="T8" fmla="*/ 56 w 17"/>
                <a:gd name="T9" fmla="*/ 0 h 5"/>
                <a:gd name="T10" fmla="*/ 0 w 17"/>
                <a:gd name="T11" fmla="*/ 0 h 5"/>
                <a:gd name="T12" fmla="*/ 630 w 17"/>
                <a:gd name="T13" fmla="*/ 62 h 5"/>
                <a:gd name="T14" fmla="*/ 686 w 17"/>
                <a:gd name="T15" fmla="*/ 134 h 5"/>
                <a:gd name="T16" fmla="*/ 834 w 17"/>
                <a:gd name="T17" fmla="*/ 305 h 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
                <a:gd name="T28" fmla="*/ 0 h 5"/>
                <a:gd name="T29" fmla="*/ 17 w 17"/>
                <a:gd name="T30" fmla="*/ 5 h 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 h="5">
                  <a:moveTo>
                    <a:pt x="17" y="5"/>
                  </a:moveTo>
                  <a:cubicBezTo>
                    <a:pt x="4" y="3"/>
                    <a:pt x="4" y="3"/>
                    <a:pt x="4" y="3"/>
                  </a:cubicBezTo>
                  <a:cubicBezTo>
                    <a:pt x="3" y="3"/>
                    <a:pt x="3" y="3"/>
                    <a:pt x="3" y="3"/>
                  </a:cubicBezTo>
                  <a:cubicBezTo>
                    <a:pt x="3" y="2"/>
                    <a:pt x="2" y="2"/>
                    <a:pt x="1" y="1"/>
                  </a:cubicBezTo>
                  <a:cubicBezTo>
                    <a:pt x="1" y="1"/>
                    <a:pt x="1" y="1"/>
                    <a:pt x="1" y="0"/>
                  </a:cubicBezTo>
                  <a:cubicBezTo>
                    <a:pt x="0" y="0"/>
                    <a:pt x="0" y="0"/>
                    <a:pt x="0" y="0"/>
                  </a:cubicBezTo>
                  <a:cubicBezTo>
                    <a:pt x="13" y="1"/>
                    <a:pt x="13" y="1"/>
                    <a:pt x="13" y="1"/>
                  </a:cubicBezTo>
                  <a:cubicBezTo>
                    <a:pt x="14" y="2"/>
                    <a:pt x="14" y="2"/>
                    <a:pt x="14" y="2"/>
                  </a:cubicBezTo>
                  <a:cubicBezTo>
                    <a:pt x="14" y="3"/>
                    <a:pt x="16" y="4"/>
                    <a:pt x="17" y="5"/>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72" name="Freeform 693"/>
            <p:cNvSpPr>
              <a:spLocks/>
            </p:cNvSpPr>
            <p:nvPr/>
          </p:nvSpPr>
          <p:spPr bwMode="auto">
            <a:xfrm>
              <a:off x="3868" y="3280"/>
              <a:ext cx="257" cy="220"/>
            </a:xfrm>
            <a:custGeom>
              <a:avLst/>
              <a:gdLst>
                <a:gd name="T0" fmla="*/ 73 w 211"/>
                <a:gd name="T1" fmla="*/ 224 h 181"/>
                <a:gd name="T2" fmla="*/ 43 w 211"/>
                <a:gd name="T3" fmla="*/ 219 h 181"/>
                <a:gd name="T4" fmla="*/ 34 w 211"/>
                <a:gd name="T5" fmla="*/ 219 h 181"/>
                <a:gd name="T6" fmla="*/ 7 w 211"/>
                <a:gd name="T7" fmla="*/ 103 h 181"/>
                <a:gd name="T8" fmla="*/ 43 w 211"/>
                <a:gd name="T9" fmla="*/ 109 h 181"/>
                <a:gd name="T10" fmla="*/ 28 w 211"/>
                <a:gd name="T11" fmla="*/ 68 h 181"/>
                <a:gd name="T12" fmla="*/ 28 w 211"/>
                <a:gd name="T13" fmla="*/ 63 h 181"/>
                <a:gd name="T14" fmla="*/ 16 w 211"/>
                <a:gd name="T15" fmla="*/ 49 h 181"/>
                <a:gd name="T16" fmla="*/ 0 w 211"/>
                <a:gd name="T17" fmla="*/ 0 h 181"/>
                <a:gd name="T18" fmla="*/ 189 w 211"/>
                <a:gd name="T19" fmla="*/ 19 h 181"/>
                <a:gd name="T20" fmla="*/ 196 w 211"/>
                <a:gd name="T21" fmla="*/ 68 h 181"/>
                <a:gd name="T22" fmla="*/ 191 w 211"/>
                <a:gd name="T23" fmla="*/ 73 h 181"/>
                <a:gd name="T24" fmla="*/ 212 w 211"/>
                <a:gd name="T25" fmla="*/ 139 h 181"/>
                <a:gd name="T26" fmla="*/ 240 w 211"/>
                <a:gd name="T27" fmla="*/ 143 h 181"/>
                <a:gd name="T28" fmla="*/ 244 w 211"/>
                <a:gd name="T29" fmla="*/ 132 h 181"/>
                <a:gd name="T30" fmla="*/ 297 w 211"/>
                <a:gd name="T31" fmla="*/ 143 h 181"/>
                <a:gd name="T32" fmla="*/ 315 w 211"/>
                <a:gd name="T33" fmla="*/ 210 h 181"/>
                <a:gd name="T34" fmla="*/ 325 w 211"/>
                <a:gd name="T35" fmla="*/ 214 h 181"/>
                <a:gd name="T36" fmla="*/ 346 w 211"/>
                <a:gd name="T37" fmla="*/ 275 h 181"/>
                <a:gd name="T38" fmla="*/ 334 w 211"/>
                <a:gd name="T39" fmla="*/ 282 h 181"/>
                <a:gd name="T40" fmla="*/ 354 w 211"/>
                <a:gd name="T41" fmla="*/ 351 h 181"/>
                <a:gd name="T42" fmla="*/ 382 w 211"/>
                <a:gd name="T43" fmla="*/ 351 h 181"/>
                <a:gd name="T44" fmla="*/ 387 w 211"/>
                <a:gd name="T45" fmla="*/ 348 h 181"/>
                <a:gd name="T46" fmla="*/ 392 w 211"/>
                <a:gd name="T47" fmla="*/ 348 h 181"/>
                <a:gd name="T48" fmla="*/ 456 w 211"/>
                <a:gd name="T49" fmla="*/ 351 h 181"/>
                <a:gd name="T50" fmla="*/ 464 w 211"/>
                <a:gd name="T51" fmla="*/ 395 h 181"/>
                <a:gd name="T52" fmla="*/ 97 w 211"/>
                <a:gd name="T53" fmla="*/ 351 h 181"/>
                <a:gd name="T54" fmla="*/ 77 w 211"/>
                <a:gd name="T55" fmla="*/ 282 h 181"/>
                <a:gd name="T56" fmla="*/ 89 w 211"/>
                <a:gd name="T57" fmla="*/ 266 h 181"/>
                <a:gd name="T58" fmla="*/ 73 w 211"/>
                <a:gd name="T59" fmla="*/ 224 h 181"/>
                <a:gd name="T60" fmla="*/ 73 w 211"/>
                <a:gd name="T61" fmla="*/ 224 h 18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11"/>
                <a:gd name="T94" fmla="*/ 0 h 181"/>
                <a:gd name="T95" fmla="*/ 211 w 211"/>
                <a:gd name="T96" fmla="*/ 181 h 18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11" h="181">
                  <a:moveTo>
                    <a:pt x="33" y="102"/>
                  </a:moveTo>
                  <a:lnTo>
                    <a:pt x="20" y="100"/>
                  </a:lnTo>
                  <a:lnTo>
                    <a:pt x="16" y="100"/>
                  </a:lnTo>
                  <a:lnTo>
                    <a:pt x="3" y="48"/>
                  </a:lnTo>
                  <a:lnTo>
                    <a:pt x="20" y="50"/>
                  </a:lnTo>
                  <a:lnTo>
                    <a:pt x="13" y="31"/>
                  </a:lnTo>
                  <a:lnTo>
                    <a:pt x="13" y="29"/>
                  </a:lnTo>
                  <a:lnTo>
                    <a:pt x="7" y="22"/>
                  </a:lnTo>
                  <a:lnTo>
                    <a:pt x="0" y="0"/>
                  </a:lnTo>
                  <a:lnTo>
                    <a:pt x="85" y="9"/>
                  </a:lnTo>
                  <a:lnTo>
                    <a:pt x="89" y="31"/>
                  </a:lnTo>
                  <a:lnTo>
                    <a:pt x="87" y="33"/>
                  </a:lnTo>
                  <a:lnTo>
                    <a:pt x="96" y="63"/>
                  </a:lnTo>
                  <a:lnTo>
                    <a:pt x="109" y="66"/>
                  </a:lnTo>
                  <a:lnTo>
                    <a:pt x="111" y="61"/>
                  </a:lnTo>
                  <a:lnTo>
                    <a:pt x="135" y="66"/>
                  </a:lnTo>
                  <a:lnTo>
                    <a:pt x="144" y="96"/>
                  </a:lnTo>
                  <a:lnTo>
                    <a:pt x="148" y="98"/>
                  </a:lnTo>
                  <a:lnTo>
                    <a:pt x="157" y="126"/>
                  </a:lnTo>
                  <a:lnTo>
                    <a:pt x="152" y="129"/>
                  </a:lnTo>
                  <a:lnTo>
                    <a:pt x="161" y="161"/>
                  </a:lnTo>
                  <a:lnTo>
                    <a:pt x="174" y="161"/>
                  </a:lnTo>
                  <a:lnTo>
                    <a:pt x="176" y="159"/>
                  </a:lnTo>
                  <a:lnTo>
                    <a:pt x="178" y="159"/>
                  </a:lnTo>
                  <a:lnTo>
                    <a:pt x="207" y="161"/>
                  </a:lnTo>
                  <a:lnTo>
                    <a:pt x="211" y="181"/>
                  </a:lnTo>
                  <a:lnTo>
                    <a:pt x="44" y="161"/>
                  </a:lnTo>
                  <a:lnTo>
                    <a:pt x="35" y="129"/>
                  </a:lnTo>
                  <a:lnTo>
                    <a:pt x="40" y="122"/>
                  </a:lnTo>
                  <a:lnTo>
                    <a:pt x="33" y="10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73" name="Freeform 694"/>
            <p:cNvSpPr>
              <a:spLocks/>
            </p:cNvSpPr>
            <p:nvPr/>
          </p:nvSpPr>
          <p:spPr bwMode="auto">
            <a:xfrm>
              <a:off x="3866" y="3737"/>
              <a:ext cx="259" cy="267"/>
            </a:xfrm>
            <a:custGeom>
              <a:avLst/>
              <a:gdLst>
                <a:gd name="T0" fmla="*/ 23 w 213"/>
                <a:gd name="T1" fmla="*/ 384 h 219"/>
                <a:gd name="T2" fmla="*/ 33 w 213"/>
                <a:gd name="T3" fmla="*/ 373 h 219"/>
                <a:gd name="T4" fmla="*/ 43 w 213"/>
                <a:gd name="T5" fmla="*/ 321 h 219"/>
                <a:gd name="T6" fmla="*/ 43 w 213"/>
                <a:gd name="T7" fmla="*/ 312 h 219"/>
                <a:gd name="T8" fmla="*/ 11 w 213"/>
                <a:gd name="T9" fmla="*/ 312 h 219"/>
                <a:gd name="T10" fmla="*/ 40 w 213"/>
                <a:gd name="T11" fmla="*/ 158 h 219"/>
                <a:gd name="T12" fmla="*/ 43 w 213"/>
                <a:gd name="T13" fmla="*/ 158 h 219"/>
                <a:gd name="T14" fmla="*/ 68 w 213"/>
                <a:gd name="T15" fmla="*/ 163 h 219"/>
                <a:gd name="T16" fmla="*/ 77 w 213"/>
                <a:gd name="T17" fmla="*/ 163 h 219"/>
                <a:gd name="T18" fmla="*/ 84 w 213"/>
                <a:gd name="T19" fmla="*/ 101 h 219"/>
                <a:gd name="T20" fmla="*/ 84 w 213"/>
                <a:gd name="T21" fmla="*/ 90 h 219"/>
                <a:gd name="T22" fmla="*/ 81 w 213"/>
                <a:gd name="T23" fmla="*/ 82 h 219"/>
                <a:gd name="T24" fmla="*/ 84 w 213"/>
                <a:gd name="T25" fmla="*/ 33 h 219"/>
                <a:gd name="T26" fmla="*/ 97 w 213"/>
                <a:gd name="T27" fmla="*/ 29 h 219"/>
                <a:gd name="T28" fmla="*/ 97 w 213"/>
                <a:gd name="T29" fmla="*/ 20 h 219"/>
                <a:gd name="T30" fmla="*/ 124 w 213"/>
                <a:gd name="T31" fmla="*/ 0 h 219"/>
                <a:gd name="T32" fmla="*/ 152 w 213"/>
                <a:gd name="T33" fmla="*/ 2 h 219"/>
                <a:gd name="T34" fmla="*/ 158 w 213"/>
                <a:gd name="T35" fmla="*/ 9 h 219"/>
                <a:gd name="T36" fmla="*/ 214 w 213"/>
                <a:gd name="T37" fmla="*/ 13 h 219"/>
                <a:gd name="T38" fmla="*/ 240 w 213"/>
                <a:gd name="T39" fmla="*/ 0 h 219"/>
                <a:gd name="T40" fmla="*/ 240 w 213"/>
                <a:gd name="T41" fmla="*/ 0 h 219"/>
                <a:gd name="T42" fmla="*/ 466 w 213"/>
                <a:gd name="T43" fmla="*/ 24 h 219"/>
                <a:gd name="T44" fmla="*/ 450 w 213"/>
                <a:gd name="T45" fmla="*/ 77 h 219"/>
                <a:gd name="T46" fmla="*/ 389 w 213"/>
                <a:gd name="T47" fmla="*/ 72 h 219"/>
                <a:gd name="T48" fmla="*/ 389 w 213"/>
                <a:gd name="T49" fmla="*/ 67 h 219"/>
                <a:gd name="T50" fmla="*/ 384 w 213"/>
                <a:gd name="T51" fmla="*/ 61 h 219"/>
                <a:gd name="T52" fmla="*/ 356 w 213"/>
                <a:gd name="T53" fmla="*/ 59 h 219"/>
                <a:gd name="T54" fmla="*/ 336 w 213"/>
                <a:gd name="T55" fmla="*/ 149 h 219"/>
                <a:gd name="T56" fmla="*/ 336 w 213"/>
                <a:gd name="T57" fmla="*/ 149 h 219"/>
                <a:gd name="T58" fmla="*/ 343 w 213"/>
                <a:gd name="T59" fmla="*/ 158 h 219"/>
                <a:gd name="T60" fmla="*/ 327 w 213"/>
                <a:gd name="T61" fmla="*/ 239 h 219"/>
                <a:gd name="T62" fmla="*/ 320 w 213"/>
                <a:gd name="T63" fmla="*/ 250 h 219"/>
                <a:gd name="T64" fmla="*/ 300 w 213"/>
                <a:gd name="T65" fmla="*/ 340 h 219"/>
                <a:gd name="T66" fmla="*/ 247 w 213"/>
                <a:gd name="T67" fmla="*/ 336 h 219"/>
                <a:gd name="T68" fmla="*/ 240 w 213"/>
                <a:gd name="T69" fmla="*/ 326 h 219"/>
                <a:gd name="T70" fmla="*/ 210 w 213"/>
                <a:gd name="T71" fmla="*/ 321 h 219"/>
                <a:gd name="T72" fmla="*/ 191 w 213"/>
                <a:gd name="T73" fmla="*/ 413 h 219"/>
                <a:gd name="T74" fmla="*/ 199 w 213"/>
                <a:gd name="T75" fmla="*/ 422 h 219"/>
                <a:gd name="T76" fmla="*/ 185 w 213"/>
                <a:gd name="T77" fmla="*/ 484 h 219"/>
                <a:gd name="T78" fmla="*/ 0 w 213"/>
                <a:gd name="T79" fmla="*/ 463 h 219"/>
                <a:gd name="T80" fmla="*/ 16 w 213"/>
                <a:gd name="T81" fmla="*/ 394 h 219"/>
                <a:gd name="T82" fmla="*/ 23 w 213"/>
                <a:gd name="T83" fmla="*/ 384 h 21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13"/>
                <a:gd name="T127" fmla="*/ 0 h 219"/>
                <a:gd name="T128" fmla="*/ 213 w 213"/>
                <a:gd name="T129" fmla="*/ 219 h 21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13" h="219">
                  <a:moveTo>
                    <a:pt x="11" y="174"/>
                  </a:moveTo>
                  <a:lnTo>
                    <a:pt x="15" y="169"/>
                  </a:lnTo>
                  <a:lnTo>
                    <a:pt x="20" y="145"/>
                  </a:lnTo>
                  <a:lnTo>
                    <a:pt x="20" y="141"/>
                  </a:lnTo>
                  <a:lnTo>
                    <a:pt x="5" y="141"/>
                  </a:lnTo>
                  <a:lnTo>
                    <a:pt x="18" y="72"/>
                  </a:lnTo>
                  <a:lnTo>
                    <a:pt x="20" y="72"/>
                  </a:lnTo>
                  <a:lnTo>
                    <a:pt x="31" y="74"/>
                  </a:lnTo>
                  <a:lnTo>
                    <a:pt x="35" y="74"/>
                  </a:lnTo>
                  <a:lnTo>
                    <a:pt x="39" y="46"/>
                  </a:lnTo>
                  <a:lnTo>
                    <a:pt x="39" y="41"/>
                  </a:lnTo>
                  <a:lnTo>
                    <a:pt x="37" y="37"/>
                  </a:lnTo>
                  <a:lnTo>
                    <a:pt x="39" y="15"/>
                  </a:lnTo>
                  <a:lnTo>
                    <a:pt x="44" y="13"/>
                  </a:lnTo>
                  <a:lnTo>
                    <a:pt x="44" y="9"/>
                  </a:lnTo>
                  <a:lnTo>
                    <a:pt x="57" y="0"/>
                  </a:lnTo>
                  <a:lnTo>
                    <a:pt x="70" y="2"/>
                  </a:lnTo>
                  <a:lnTo>
                    <a:pt x="72" y="4"/>
                  </a:lnTo>
                  <a:lnTo>
                    <a:pt x="98" y="6"/>
                  </a:lnTo>
                  <a:lnTo>
                    <a:pt x="109" y="0"/>
                  </a:lnTo>
                  <a:lnTo>
                    <a:pt x="213" y="11"/>
                  </a:lnTo>
                  <a:lnTo>
                    <a:pt x="206" y="35"/>
                  </a:lnTo>
                  <a:lnTo>
                    <a:pt x="178" y="32"/>
                  </a:lnTo>
                  <a:lnTo>
                    <a:pt x="178" y="30"/>
                  </a:lnTo>
                  <a:lnTo>
                    <a:pt x="176" y="28"/>
                  </a:lnTo>
                  <a:lnTo>
                    <a:pt x="163" y="26"/>
                  </a:lnTo>
                  <a:lnTo>
                    <a:pt x="154" y="67"/>
                  </a:lnTo>
                  <a:lnTo>
                    <a:pt x="157" y="72"/>
                  </a:lnTo>
                  <a:lnTo>
                    <a:pt x="150" y="108"/>
                  </a:lnTo>
                  <a:lnTo>
                    <a:pt x="146" y="113"/>
                  </a:lnTo>
                  <a:lnTo>
                    <a:pt x="137" y="154"/>
                  </a:lnTo>
                  <a:lnTo>
                    <a:pt x="113" y="152"/>
                  </a:lnTo>
                  <a:lnTo>
                    <a:pt x="109" y="148"/>
                  </a:lnTo>
                  <a:lnTo>
                    <a:pt x="96" y="145"/>
                  </a:lnTo>
                  <a:lnTo>
                    <a:pt x="87" y="187"/>
                  </a:lnTo>
                  <a:lnTo>
                    <a:pt x="91" y="191"/>
                  </a:lnTo>
                  <a:lnTo>
                    <a:pt x="85" y="219"/>
                  </a:lnTo>
                  <a:lnTo>
                    <a:pt x="0" y="210"/>
                  </a:lnTo>
                  <a:lnTo>
                    <a:pt x="7" y="178"/>
                  </a:lnTo>
                  <a:lnTo>
                    <a:pt x="11" y="17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74" name="Freeform 695"/>
            <p:cNvSpPr>
              <a:spLocks/>
            </p:cNvSpPr>
            <p:nvPr/>
          </p:nvSpPr>
          <p:spPr bwMode="auto">
            <a:xfrm>
              <a:off x="4030" y="3589"/>
              <a:ext cx="90" cy="96"/>
            </a:xfrm>
            <a:custGeom>
              <a:avLst/>
              <a:gdLst>
                <a:gd name="T0" fmla="*/ 1668 w 34"/>
                <a:gd name="T1" fmla="*/ 547 h 36"/>
                <a:gd name="T2" fmla="*/ 1668 w 34"/>
                <a:gd name="T3" fmla="*/ 704 h 36"/>
                <a:gd name="T4" fmla="*/ 1668 w 34"/>
                <a:gd name="T5" fmla="*/ 909 h 36"/>
                <a:gd name="T6" fmla="*/ 1429 w 34"/>
                <a:gd name="T7" fmla="*/ 1728 h 36"/>
                <a:gd name="T8" fmla="*/ 1374 w 34"/>
                <a:gd name="T9" fmla="*/ 1763 h 36"/>
                <a:gd name="T10" fmla="*/ 1281 w 34"/>
                <a:gd name="T11" fmla="*/ 1821 h 36"/>
                <a:gd name="T12" fmla="*/ 630 w 34"/>
                <a:gd name="T13" fmla="*/ 1728 h 36"/>
                <a:gd name="T14" fmla="*/ 596 w 34"/>
                <a:gd name="T15" fmla="*/ 1728 h 36"/>
                <a:gd name="T16" fmla="*/ 294 w 34"/>
                <a:gd name="T17" fmla="*/ 1672 h 36"/>
                <a:gd name="T18" fmla="*/ 238 w 34"/>
                <a:gd name="T19" fmla="*/ 1728 h 36"/>
                <a:gd name="T20" fmla="*/ 148 w 34"/>
                <a:gd name="T21" fmla="*/ 1672 h 36"/>
                <a:gd name="T22" fmla="*/ 0 w 34"/>
                <a:gd name="T23" fmla="*/ 1117 h 36"/>
                <a:gd name="T24" fmla="*/ 0 w 34"/>
                <a:gd name="T25" fmla="*/ 968 h 36"/>
                <a:gd name="T26" fmla="*/ 0 w 34"/>
                <a:gd name="T27" fmla="*/ 819 h 36"/>
                <a:gd name="T28" fmla="*/ 56 w 34"/>
                <a:gd name="T29" fmla="*/ 605 h 36"/>
                <a:gd name="T30" fmla="*/ 90 w 34"/>
                <a:gd name="T31" fmla="*/ 456 h 36"/>
                <a:gd name="T32" fmla="*/ 90 w 34"/>
                <a:gd name="T33" fmla="*/ 307 h 36"/>
                <a:gd name="T34" fmla="*/ 204 w 34"/>
                <a:gd name="T35" fmla="*/ 149 h 36"/>
                <a:gd name="T36" fmla="*/ 238 w 34"/>
                <a:gd name="T37" fmla="*/ 93 h 36"/>
                <a:gd name="T38" fmla="*/ 294 w 34"/>
                <a:gd name="T39" fmla="*/ 0 h 36"/>
                <a:gd name="T40" fmla="*/ 596 w 34"/>
                <a:gd name="T41" fmla="*/ 56 h 36"/>
                <a:gd name="T42" fmla="*/ 630 w 34"/>
                <a:gd name="T43" fmla="*/ 93 h 36"/>
                <a:gd name="T44" fmla="*/ 1281 w 34"/>
                <a:gd name="T45" fmla="*/ 149 h 36"/>
                <a:gd name="T46" fmla="*/ 1374 w 34"/>
                <a:gd name="T47" fmla="*/ 93 h 36"/>
                <a:gd name="T48" fmla="*/ 1429 w 34"/>
                <a:gd name="T49" fmla="*/ 93 h 36"/>
                <a:gd name="T50" fmla="*/ 1464 w 34"/>
                <a:gd name="T51" fmla="*/ 93 h 36"/>
                <a:gd name="T52" fmla="*/ 1519 w 34"/>
                <a:gd name="T53" fmla="*/ 149 h 36"/>
                <a:gd name="T54" fmla="*/ 1578 w 34"/>
                <a:gd name="T55" fmla="*/ 205 h 36"/>
                <a:gd name="T56" fmla="*/ 1612 w 34"/>
                <a:gd name="T57" fmla="*/ 307 h 36"/>
                <a:gd name="T58" fmla="*/ 1668 w 34"/>
                <a:gd name="T59" fmla="*/ 397 h 36"/>
                <a:gd name="T60" fmla="*/ 1668 w 34"/>
                <a:gd name="T61" fmla="*/ 547 h 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
                <a:gd name="T94" fmla="*/ 0 h 36"/>
                <a:gd name="T95" fmla="*/ 34 w 34"/>
                <a:gd name="T96" fmla="*/ 36 h 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 h="36">
                  <a:moveTo>
                    <a:pt x="34" y="11"/>
                  </a:moveTo>
                  <a:cubicBezTo>
                    <a:pt x="34" y="14"/>
                    <a:pt x="34" y="14"/>
                    <a:pt x="34" y="14"/>
                  </a:cubicBezTo>
                  <a:cubicBezTo>
                    <a:pt x="34" y="18"/>
                    <a:pt x="34" y="18"/>
                    <a:pt x="34" y="18"/>
                  </a:cubicBezTo>
                  <a:cubicBezTo>
                    <a:pt x="34" y="22"/>
                    <a:pt x="32" y="31"/>
                    <a:pt x="29" y="34"/>
                  </a:cubicBezTo>
                  <a:cubicBezTo>
                    <a:pt x="28" y="35"/>
                    <a:pt x="28" y="35"/>
                    <a:pt x="28" y="35"/>
                  </a:cubicBezTo>
                  <a:cubicBezTo>
                    <a:pt x="26" y="36"/>
                    <a:pt x="26" y="36"/>
                    <a:pt x="26" y="36"/>
                  </a:cubicBezTo>
                  <a:cubicBezTo>
                    <a:pt x="13" y="34"/>
                    <a:pt x="13" y="34"/>
                    <a:pt x="13" y="34"/>
                  </a:cubicBezTo>
                  <a:cubicBezTo>
                    <a:pt x="12" y="34"/>
                    <a:pt x="12" y="34"/>
                    <a:pt x="12" y="34"/>
                  </a:cubicBezTo>
                  <a:cubicBezTo>
                    <a:pt x="6" y="33"/>
                    <a:pt x="6" y="33"/>
                    <a:pt x="6" y="33"/>
                  </a:cubicBezTo>
                  <a:cubicBezTo>
                    <a:pt x="5" y="34"/>
                    <a:pt x="5" y="34"/>
                    <a:pt x="5" y="34"/>
                  </a:cubicBezTo>
                  <a:cubicBezTo>
                    <a:pt x="3" y="33"/>
                    <a:pt x="3" y="33"/>
                    <a:pt x="3" y="33"/>
                  </a:cubicBezTo>
                  <a:cubicBezTo>
                    <a:pt x="1" y="31"/>
                    <a:pt x="0" y="26"/>
                    <a:pt x="0" y="22"/>
                  </a:cubicBezTo>
                  <a:cubicBezTo>
                    <a:pt x="0" y="19"/>
                    <a:pt x="0" y="19"/>
                    <a:pt x="0" y="19"/>
                  </a:cubicBezTo>
                  <a:cubicBezTo>
                    <a:pt x="0" y="16"/>
                    <a:pt x="0" y="16"/>
                    <a:pt x="0" y="16"/>
                  </a:cubicBezTo>
                  <a:cubicBezTo>
                    <a:pt x="1" y="12"/>
                    <a:pt x="1" y="12"/>
                    <a:pt x="1" y="12"/>
                  </a:cubicBezTo>
                  <a:cubicBezTo>
                    <a:pt x="2" y="9"/>
                    <a:pt x="2" y="9"/>
                    <a:pt x="2" y="9"/>
                  </a:cubicBezTo>
                  <a:cubicBezTo>
                    <a:pt x="2" y="6"/>
                    <a:pt x="2" y="6"/>
                    <a:pt x="2" y="6"/>
                  </a:cubicBezTo>
                  <a:cubicBezTo>
                    <a:pt x="4" y="3"/>
                    <a:pt x="4" y="3"/>
                    <a:pt x="4" y="3"/>
                  </a:cubicBezTo>
                  <a:cubicBezTo>
                    <a:pt x="5" y="2"/>
                    <a:pt x="5" y="2"/>
                    <a:pt x="5" y="2"/>
                  </a:cubicBezTo>
                  <a:cubicBezTo>
                    <a:pt x="6" y="0"/>
                    <a:pt x="6" y="0"/>
                    <a:pt x="6" y="0"/>
                  </a:cubicBezTo>
                  <a:cubicBezTo>
                    <a:pt x="12" y="1"/>
                    <a:pt x="12" y="1"/>
                    <a:pt x="12" y="1"/>
                  </a:cubicBezTo>
                  <a:cubicBezTo>
                    <a:pt x="13" y="2"/>
                    <a:pt x="13" y="2"/>
                    <a:pt x="13" y="2"/>
                  </a:cubicBezTo>
                  <a:cubicBezTo>
                    <a:pt x="26" y="3"/>
                    <a:pt x="26" y="3"/>
                    <a:pt x="26" y="3"/>
                  </a:cubicBezTo>
                  <a:cubicBezTo>
                    <a:pt x="28" y="2"/>
                    <a:pt x="28" y="2"/>
                    <a:pt x="28" y="2"/>
                  </a:cubicBezTo>
                  <a:cubicBezTo>
                    <a:pt x="29" y="2"/>
                    <a:pt x="29" y="2"/>
                    <a:pt x="29" y="2"/>
                  </a:cubicBezTo>
                  <a:cubicBezTo>
                    <a:pt x="30" y="2"/>
                    <a:pt x="30" y="2"/>
                    <a:pt x="30" y="2"/>
                  </a:cubicBezTo>
                  <a:cubicBezTo>
                    <a:pt x="31" y="3"/>
                    <a:pt x="31" y="3"/>
                    <a:pt x="31" y="3"/>
                  </a:cubicBezTo>
                  <a:cubicBezTo>
                    <a:pt x="32" y="4"/>
                    <a:pt x="32" y="4"/>
                    <a:pt x="32" y="4"/>
                  </a:cubicBezTo>
                  <a:cubicBezTo>
                    <a:pt x="33" y="6"/>
                    <a:pt x="33" y="6"/>
                    <a:pt x="33" y="6"/>
                  </a:cubicBezTo>
                  <a:cubicBezTo>
                    <a:pt x="34" y="8"/>
                    <a:pt x="34" y="8"/>
                    <a:pt x="34" y="8"/>
                  </a:cubicBezTo>
                  <a:lnTo>
                    <a:pt x="34" y="1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75" name="Freeform 696"/>
            <p:cNvSpPr>
              <a:spLocks/>
            </p:cNvSpPr>
            <p:nvPr/>
          </p:nvSpPr>
          <p:spPr bwMode="auto">
            <a:xfrm>
              <a:off x="4053" y="3338"/>
              <a:ext cx="61" cy="138"/>
            </a:xfrm>
            <a:custGeom>
              <a:avLst/>
              <a:gdLst>
                <a:gd name="T0" fmla="*/ 1082 w 23"/>
                <a:gd name="T1" fmla="*/ 600 h 52"/>
                <a:gd name="T2" fmla="*/ 1140 w 23"/>
                <a:gd name="T3" fmla="*/ 600 h 52"/>
                <a:gd name="T4" fmla="*/ 1082 w 23"/>
                <a:gd name="T5" fmla="*/ 656 h 52"/>
                <a:gd name="T6" fmla="*/ 936 w 23"/>
                <a:gd name="T7" fmla="*/ 937 h 52"/>
                <a:gd name="T8" fmla="*/ 936 w 23"/>
                <a:gd name="T9" fmla="*/ 993 h 52"/>
                <a:gd name="T10" fmla="*/ 894 w 23"/>
                <a:gd name="T11" fmla="*/ 894 h 52"/>
                <a:gd name="T12" fmla="*/ 838 w 23"/>
                <a:gd name="T13" fmla="*/ 783 h 52"/>
                <a:gd name="T14" fmla="*/ 780 w 23"/>
                <a:gd name="T15" fmla="*/ 746 h 52"/>
                <a:gd name="T16" fmla="*/ 745 w 23"/>
                <a:gd name="T17" fmla="*/ 746 h 52"/>
                <a:gd name="T18" fmla="*/ 634 w 23"/>
                <a:gd name="T19" fmla="*/ 783 h 52"/>
                <a:gd name="T20" fmla="*/ 597 w 23"/>
                <a:gd name="T21" fmla="*/ 839 h 52"/>
                <a:gd name="T22" fmla="*/ 541 w 23"/>
                <a:gd name="T23" fmla="*/ 937 h 52"/>
                <a:gd name="T24" fmla="*/ 507 w 23"/>
                <a:gd name="T25" fmla="*/ 1048 h 52"/>
                <a:gd name="T26" fmla="*/ 353 w 23"/>
                <a:gd name="T27" fmla="*/ 1887 h 52"/>
                <a:gd name="T28" fmla="*/ 353 w 23"/>
                <a:gd name="T29" fmla="*/ 2036 h 52"/>
                <a:gd name="T30" fmla="*/ 353 w 23"/>
                <a:gd name="T31" fmla="*/ 2184 h 52"/>
                <a:gd name="T32" fmla="*/ 353 w 23"/>
                <a:gd name="T33" fmla="*/ 2184 h 52"/>
                <a:gd name="T34" fmla="*/ 239 w 23"/>
                <a:gd name="T35" fmla="*/ 2521 h 52"/>
                <a:gd name="T36" fmla="*/ 204 w 23"/>
                <a:gd name="T37" fmla="*/ 2577 h 52"/>
                <a:gd name="T38" fmla="*/ 0 w 23"/>
                <a:gd name="T39" fmla="*/ 1831 h 52"/>
                <a:gd name="T40" fmla="*/ 90 w 23"/>
                <a:gd name="T41" fmla="*/ 1797 h 52"/>
                <a:gd name="T42" fmla="*/ 204 w 23"/>
                <a:gd name="T43" fmla="*/ 1537 h 52"/>
                <a:gd name="T44" fmla="*/ 894 w 23"/>
                <a:gd name="T45" fmla="*/ 93 h 52"/>
                <a:gd name="T46" fmla="*/ 936 w 23"/>
                <a:gd name="T47" fmla="*/ 0 h 52"/>
                <a:gd name="T48" fmla="*/ 1082 w 23"/>
                <a:gd name="T49" fmla="*/ 600 h 5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3"/>
                <a:gd name="T76" fmla="*/ 0 h 52"/>
                <a:gd name="T77" fmla="*/ 23 w 23"/>
                <a:gd name="T78" fmla="*/ 52 h 5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3" h="52">
                  <a:moveTo>
                    <a:pt x="22" y="12"/>
                  </a:moveTo>
                  <a:cubicBezTo>
                    <a:pt x="23" y="12"/>
                    <a:pt x="23" y="12"/>
                    <a:pt x="23" y="12"/>
                  </a:cubicBezTo>
                  <a:cubicBezTo>
                    <a:pt x="22" y="13"/>
                    <a:pt x="22" y="13"/>
                    <a:pt x="22" y="13"/>
                  </a:cubicBezTo>
                  <a:cubicBezTo>
                    <a:pt x="21" y="15"/>
                    <a:pt x="21" y="17"/>
                    <a:pt x="19" y="19"/>
                  </a:cubicBezTo>
                  <a:cubicBezTo>
                    <a:pt x="19" y="20"/>
                    <a:pt x="19" y="20"/>
                    <a:pt x="19" y="20"/>
                  </a:cubicBezTo>
                  <a:cubicBezTo>
                    <a:pt x="18" y="18"/>
                    <a:pt x="18" y="18"/>
                    <a:pt x="18" y="18"/>
                  </a:cubicBezTo>
                  <a:cubicBezTo>
                    <a:pt x="17" y="16"/>
                    <a:pt x="17" y="16"/>
                    <a:pt x="17" y="16"/>
                  </a:cubicBezTo>
                  <a:cubicBezTo>
                    <a:pt x="16" y="15"/>
                    <a:pt x="16" y="15"/>
                    <a:pt x="16" y="15"/>
                  </a:cubicBezTo>
                  <a:cubicBezTo>
                    <a:pt x="15" y="15"/>
                    <a:pt x="15" y="15"/>
                    <a:pt x="15" y="15"/>
                  </a:cubicBezTo>
                  <a:cubicBezTo>
                    <a:pt x="13" y="16"/>
                    <a:pt x="13" y="16"/>
                    <a:pt x="13" y="16"/>
                  </a:cubicBezTo>
                  <a:cubicBezTo>
                    <a:pt x="12" y="17"/>
                    <a:pt x="12" y="17"/>
                    <a:pt x="12" y="17"/>
                  </a:cubicBezTo>
                  <a:cubicBezTo>
                    <a:pt x="11" y="19"/>
                    <a:pt x="11" y="19"/>
                    <a:pt x="11" y="19"/>
                  </a:cubicBezTo>
                  <a:cubicBezTo>
                    <a:pt x="10" y="21"/>
                    <a:pt x="10" y="21"/>
                    <a:pt x="10" y="21"/>
                  </a:cubicBezTo>
                  <a:cubicBezTo>
                    <a:pt x="8" y="27"/>
                    <a:pt x="7" y="32"/>
                    <a:pt x="7" y="38"/>
                  </a:cubicBezTo>
                  <a:cubicBezTo>
                    <a:pt x="7" y="41"/>
                    <a:pt x="7" y="41"/>
                    <a:pt x="7" y="41"/>
                  </a:cubicBezTo>
                  <a:cubicBezTo>
                    <a:pt x="7" y="44"/>
                    <a:pt x="7" y="44"/>
                    <a:pt x="7" y="44"/>
                  </a:cubicBezTo>
                  <a:cubicBezTo>
                    <a:pt x="7" y="44"/>
                    <a:pt x="7" y="44"/>
                    <a:pt x="7" y="44"/>
                  </a:cubicBezTo>
                  <a:cubicBezTo>
                    <a:pt x="6" y="46"/>
                    <a:pt x="5" y="49"/>
                    <a:pt x="5" y="51"/>
                  </a:cubicBezTo>
                  <a:cubicBezTo>
                    <a:pt x="4" y="52"/>
                    <a:pt x="4" y="52"/>
                    <a:pt x="4" y="52"/>
                  </a:cubicBezTo>
                  <a:cubicBezTo>
                    <a:pt x="0" y="37"/>
                    <a:pt x="0" y="37"/>
                    <a:pt x="0" y="37"/>
                  </a:cubicBezTo>
                  <a:cubicBezTo>
                    <a:pt x="2" y="36"/>
                    <a:pt x="2" y="36"/>
                    <a:pt x="2" y="36"/>
                  </a:cubicBezTo>
                  <a:cubicBezTo>
                    <a:pt x="4" y="31"/>
                    <a:pt x="4" y="31"/>
                    <a:pt x="4" y="31"/>
                  </a:cubicBezTo>
                  <a:cubicBezTo>
                    <a:pt x="9" y="21"/>
                    <a:pt x="13" y="11"/>
                    <a:pt x="18" y="2"/>
                  </a:cubicBezTo>
                  <a:cubicBezTo>
                    <a:pt x="19" y="0"/>
                    <a:pt x="19" y="0"/>
                    <a:pt x="19" y="0"/>
                  </a:cubicBezTo>
                  <a:lnTo>
                    <a:pt x="22" y="1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76" name="Freeform 697"/>
            <p:cNvSpPr>
              <a:spLocks/>
            </p:cNvSpPr>
            <p:nvPr/>
          </p:nvSpPr>
          <p:spPr bwMode="auto">
            <a:xfrm>
              <a:off x="4053" y="3769"/>
              <a:ext cx="58" cy="90"/>
            </a:xfrm>
            <a:custGeom>
              <a:avLst/>
              <a:gdLst>
                <a:gd name="T0" fmla="*/ 1062 w 22"/>
                <a:gd name="T1" fmla="*/ 744 h 34"/>
                <a:gd name="T2" fmla="*/ 862 w 22"/>
                <a:gd name="T3" fmla="*/ 1668 h 34"/>
                <a:gd name="T4" fmla="*/ 772 w 22"/>
                <a:gd name="T5" fmla="*/ 1578 h 34"/>
                <a:gd name="T6" fmla="*/ 90 w 22"/>
                <a:gd name="T7" fmla="*/ 1038 h 34"/>
                <a:gd name="T8" fmla="*/ 0 w 22"/>
                <a:gd name="T9" fmla="*/ 924 h 34"/>
                <a:gd name="T10" fmla="*/ 0 w 22"/>
                <a:gd name="T11" fmla="*/ 924 h 34"/>
                <a:gd name="T12" fmla="*/ 0 w 22"/>
                <a:gd name="T13" fmla="*/ 924 h 34"/>
                <a:gd name="T14" fmla="*/ 200 w 22"/>
                <a:gd name="T15" fmla="*/ 0 h 34"/>
                <a:gd name="T16" fmla="*/ 200 w 22"/>
                <a:gd name="T17" fmla="*/ 0 h 34"/>
                <a:gd name="T18" fmla="*/ 327 w 22"/>
                <a:gd name="T19" fmla="*/ 148 h 34"/>
                <a:gd name="T20" fmla="*/ 327 w 22"/>
                <a:gd name="T21" fmla="*/ 148 h 34"/>
                <a:gd name="T22" fmla="*/ 327 w 22"/>
                <a:gd name="T23" fmla="*/ 349 h 34"/>
                <a:gd name="T24" fmla="*/ 862 w 22"/>
                <a:gd name="T25" fmla="*/ 778 h 34"/>
                <a:gd name="T26" fmla="*/ 917 w 22"/>
                <a:gd name="T27" fmla="*/ 630 h 34"/>
                <a:gd name="T28" fmla="*/ 917 w 22"/>
                <a:gd name="T29" fmla="*/ 630 h 34"/>
                <a:gd name="T30" fmla="*/ 1062 w 22"/>
                <a:gd name="T31" fmla="*/ 686 h 34"/>
                <a:gd name="T32" fmla="*/ 1062 w 22"/>
                <a:gd name="T33" fmla="*/ 744 h 3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34"/>
                <a:gd name="T53" fmla="*/ 22 w 22"/>
                <a:gd name="T54" fmla="*/ 34 h 3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34">
                  <a:moveTo>
                    <a:pt x="22" y="15"/>
                  </a:moveTo>
                  <a:cubicBezTo>
                    <a:pt x="18" y="34"/>
                    <a:pt x="18" y="34"/>
                    <a:pt x="18" y="34"/>
                  </a:cubicBezTo>
                  <a:cubicBezTo>
                    <a:pt x="16" y="32"/>
                    <a:pt x="16" y="32"/>
                    <a:pt x="16" y="32"/>
                  </a:cubicBezTo>
                  <a:cubicBezTo>
                    <a:pt x="11" y="29"/>
                    <a:pt x="6" y="25"/>
                    <a:pt x="2" y="21"/>
                  </a:cubicBezTo>
                  <a:cubicBezTo>
                    <a:pt x="0" y="19"/>
                    <a:pt x="0" y="19"/>
                    <a:pt x="0" y="19"/>
                  </a:cubicBezTo>
                  <a:cubicBezTo>
                    <a:pt x="0" y="19"/>
                    <a:pt x="0" y="19"/>
                    <a:pt x="0" y="19"/>
                  </a:cubicBezTo>
                  <a:cubicBezTo>
                    <a:pt x="0" y="19"/>
                    <a:pt x="0" y="19"/>
                    <a:pt x="0" y="19"/>
                  </a:cubicBezTo>
                  <a:cubicBezTo>
                    <a:pt x="4" y="0"/>
                    <a:pt x="4" y="0"/>
                    <a:pt x="4" y="0"/>
                  </a:cubicBezTo>
                  <a:cubicBezTo>
                    <a:pt x="4" y="0"/>
                    <a:pt x="4" y="0"/>
                    <a:pt x="4" y="0"/>
                  </a:cubicBezTo>
                  <a:cubicBezTo>
                    <a:pt x="5" y="1"/>
                    <a:pt x="6" y="2"/>
                    <a:pt x="7" y="3"/>
                  </a:cubicBezTo>
                  <a:cubicBezTo>
                    <a:pt x="7" y="3"/>
                    <a:pt x="7" y="3"/>
                    <a:pt x="7" y="3"/>
                  </a:cubicBezTo>
                  <a:cubicBezTo>
                    <a:pt x="7" y="7"/>
                    <a:pt x="7" y="7"/>
                    <a:pt x="7" y="7"/>
                  </a:cubicBezTo>
                  <a:cubicBezTo>
                    <a:pt x="5" y="18"/>
                    <a:pt x="11" y="34"/>
                    <a:pt x="18" y="16"/>
                  </a:cubicBezTo>
                  <a:cubicBezTo>
                    <a:pt x="19" y="13"/>
                    <a:pt x="19" y="13"/>
                    <a:pt x="19" y="13"/>
                  </a:cubicBezTo>
                  <a:cubicBezTo>
                    <a:pt x="19" y="13"/>
                    <a:pt x="19" y="13"/>
                    <a:pt x="19" y="13"/>
                  </a:cubicBezTo>
                  <a:cubicBezTo>
                    <a:pt x="20" y="13"/>
                    <a:pt x="21" y="14"/>
                    <a:pt x="22" y="14"/>
                  </a:cubicBezTo>
                  <a:lnTo>
                    <a:pt x="22"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77" name="Freeform 698"/>
            <p:cNvSpPr>
              <a:spLocks/>
            </p:cNvSpPr>
            <p:nvPr/>
          </p:nvSpPr>
          <p:spPr bwMode="auto">
            <a:xfrm>
              <a:off x="3802" y="3539"/>
              <a:ext cx="309" cy="79"/>
            </a:xfrm>
            <a:custGeom>
              <a:avLst/>
              <a:gdLst>
                <a:gd name="T0" fmla="*/ 556 w 254"/>
                <a:gd name="T1" fmla="*/ 43 h 65"/>
                <a:gd name="T2" fmla="*/ 538 w 254"/>
                <a:gd name="T3" fmla="*/ 57 h 65"/>
                <a:gd name="T4" fmla="*/ 476 w 254"/>
                <a:gd name="T5" fmla="*/ 49 h 65"/>
                <a:gd name="T6" fmla="*/ 472 w 254"/>
                <a:gd name="T7" fmla="*/ 49 h 65"/>
                <a:gd name="T8" fmla="*/ 466 w 254"/>
                <a:gd name="T9" fmla="*/ 43 h 65"/>
                <a:gd name="T10" fmla="*/ 438 w 254"/>
                <a:gd name="T11" fmla="*/ 40 h 65"/>
                <a:gd name="T12" fmla="*/ 405 w 254"/>
                <a:gd name="T13" fmla="*/ 61 h 65"/>
                <a:gd name="T14" fmla="*/ 405 w 254"/>
                <a:gd name="T15" fmla="*/ 68 h 65"/>
                <a:gd name="T16" fmla="*/ 409 w 254"/>
                <a:gd name="T17" fmla="*/ 68 h 65"/>
                <a:gd name="T18" fmla="*/ 376 w 254"/>
                <a:gd name="T19" fmla="*/ 90 h 65"/>
                <a:gd name="T20" fmla="*/ 363 w 254"/>
                <a:gd name="T21" fmla="*/ 90 h 65"/>
                <a:gd name="T22" fmla="*/ 327 w 254"/>
                <a:gd name="T23" fmla="*/ 114 h 65"/>
                <a:gd name="T24" fmla="*/ 275 w 254"/>
                <a:gd name="T25" fmla="*/ 109 h 65"/>
                <a:gd name="T26" fmla="*/ 266 w 254"/>
                <a:gd name="T27" fmla="*/ 103 h 65"/>
                <a:gd name="T28" fmla="*/ 240 w 254"/>
                <a:gd name="T29" fmla="*/ 101 h 65"/>
                <a:gd name="T30" fmla="*/ 206 w 254"/>
                <a:gd name="T31" fmla="*/ 124 h 65"/>
                <a:gd name="T32" fmla="*/ 210 w 254"/>
                <a:gd name="T33" fmla="*/ 130 h 65"/>
                <a:gd name="T34" fmla="*/ 185 w 254"/>
                <a:gd name="T35" fmla="*/ 142 h 65"/>
                <a:gd name="T36" fmla="*/ 0 w 254"/>
                <a:gd name="T37" fmla="*/ 124 h 65"/>
                <a:gd name="T38" fmla="*/ 28 w 254"/>
                <a:gd name="T39" fmla="*/ 103 h 65"/>
                <a:gd name="T40" fmla="*/ 49 w 254"/>
                <a:gd name="T41" fmla="*/ 101 h 65"/>
                <a:gd name="T42" fmla="*/ 49 w 254"/>
                <a:gd name="T43" fmla="*/ 101 h 65"/>
                <a:gd name="T44" fmla="*/ 73 w 254"/>
                <a:gd name="T45" fmla="*/ 84 h 65"/>
                <a:gd name="T46" fmla="*/ 33 w 254"/>
                <a:gd name="T47" fmla="*/ 81 h 65"/>
                <a:gd name="T48" fmla="*/ 97 w 254"/>
                <a:gd name="T49" fmla="*/ 43 h 65"/>
                <a:gd name="T50" fmla="*/ 118 w 254"/>
                <a:gd name="T51" fmla="*/ 43 h 65"/>
                <a:gd name="T52" fmla="*/ 133 w 254"/>
                <a:gd name="T53" fmla="*/ 49 h 65"/>
                <a:gd name="T54" fmla="*/ 152 w 254"/>
                <a:gd name="T55" fmla="*/ 33 h 65"/>
                <a:gd name="T56" fmla="*/ 158 w 254"/>
                <a:gd name="T57" fmla="*/ 28 h 65"/>
                <a:gd name="T58" fmla="*/ 152 w 254"/>
                <a:gd name="T59" fmla="*/ 23 h 65"/>
                <a:gd name="T60" fmla="*/ 185 w 254"/>
                <a:gd name="T61" fmla="*/ 0 h 65"/>
                <a:gd name="T62" fmla="*/ 185 w 254"/>
                <a:gd name="T63" fmla="*/ 0 h 65"/>
                <a:gd name="T64" fmla="*/ 191 w 254"/>
                <a:gd name="T65" fmla="*/ 0 h 65"/>
                <a:gd name="T66" fmla="*/ 224 w 254"/>
                <a:gd name="T67" fmla="*/ 0 h 65"/>
                <a:gd name="T68" fmla="*/ 417 w 254"/>
                <a:gd name="T69" fmla="*/ 23 h 65"/>
                <a:gd name="T70" fmla="*/ 556 w 254"/>
                <a:gd name="T71" fmla="*/ 43 h 6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4"/>
                <a:gd name="T109" fmla="*/ 0 h 65"/>
                <a:gd name="T110" fmla="*/ 254 w 254"/>
                <a:gd name="T111" fmla="*/ 65 h 6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4" h="65">
                  <a:moveTo>
                    <a:pt x="254" y="20"/>
                  </a:moveTo>
                  <a:lnTo>
                    <a:pt x="245" y="26"/>
                  </a:lnTo>
                  <a:lnTo>
                    <a:pt x="217" y="22"/>
                  </a:lnTo>
                  <a:lnTo>
                    <a:pt x="215" y="22"/>
                  </a:lnTo>
                  <a:lnTo>
                    <a:pt x="213" y="20"/>
                  </a:lnTo>
                  <a:lnTo>
                    <a:pt x="200" y="18"/>
                  </a:lnTo>
                  <a:lnTo>
                    <a:pt x="185" y="28"/>
                  </a:lnTo>
                  <a:lnTo>
                    <a:pt x="185" y="31"/>
                  </a:lnTo>
                  <a:lnTo>
                    <a:pt x="187" y="31"/>
                  </a:lnTo>
                  <a:lnTo>
                    <a:pt x="172" y="41"/>
                  </a:lnTo>
                  <a:lnTo>
                    <a:pt x="165" y="41"/>
                  </a:lnTo>
                  <a:lnTo>
                    <a:pt x="150" y="52"/>
                  </a:lnTo>
                  <a:lnTo>
                    <a:pt x="126" y="50"/>
                  </a:lnTo>
                  <a:lnTo>
                    <a:pt x="122" y="48"/>
                  </a:lnTo>
                  <a:lnTo>
                    <a:pt x="109" y="46"/>
                  </a:lnTo>
                  <a:lnTo>
                    <a:pt x="94" y="57"/>
                  </a:lnTo>
                  <a:lnTo>
                    <a:pt x="96" y="59"/>
                  </a:lnTo>
                  <a:lnTo>
                    <a:pt x="85" y="65"/>
                  </a:lnTo>
                  <a:lnTo>
                    <a:pt x="0" y="57"/>
                  </a:lnTo>
                  <a:lnTo>
                    <a:pt x="13" y="48"/>
                  </a:lnTo>
                  <a:lnTo>
                    <a:pt x="22" y="46"/>
                  </a:lnTo>
                  <a:lnTo>
                    <a:pt x="33" y="39"/>
                  </a:lnTo>
                  <a:lnTo>
                    <a:pt x="15" y="37"/>
                  </a:lnTo>
                  <a:lnTo>
                    <a:pt x="44" y="20"/>
                  </a:lnTo>
                  <a:lnTo>
                    <a:pt x="54" y="20"/>
                  </a:lnTo>
                  <a:lnTo>
                    <a:pt x="61" y="22"/>
                  </a:lnTo>
                  <a:lnTo>
                    <a:pt x="70" y="15"/>
                  </a:lnTo>
                  <a:lnTo>
                    <a:pt x="72" y="13"/>
                  </a:lnTo>
                  <a:lnTo>
                    <a:pt x="70" y="11"/>
                  </a:lnTo>
                  <a:lnTo>
                    <a:pt x="85" y="0"/>
                  </a:lnTo>
                  <a:lnTo>
                    <a:pt x="87" y="0"/>
                  </a:lnTo>
                  <a:lnTo>
                    <a:pt x="102" y="0"/>
                  </a:lnTo>
                  <a:lnTo>
                    <a:pt x="191" y="11"/>
                  </a:lnTo>
                  <a:lnTo>
                    <a:pt x="254" y="2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78" name="Freeform 699"/>
            <p:cNvSpPr>
              <a:spLocks/>
            </p:cNvSpPr>
            <p:nvPr/>
          </p:nvSpPr>
          <p:spPr bwMode="auto">
            <a:xfrm>
              <a:off x="4048" y="3295"/>
              <a:ext cx="61" cy="138"/>
            </a:xfrm>
            <a:custGeom>
              <a:avLst/>
              <a:gdLst>
                <a:gd name="T0" fmla="*/ 1048 w 23"/>
                <a:gd name="T1" fmla="*/ 783 h 52"/>
                <a:gd name="T2" fmla="*/ 992 w 23"/>
                <a:gd name="T3" fmla="*/ 894 h 52"/>
                <a:gd name="T4" fmla="*/ 294 w 23"/>
                <a:gd name="T5" fmla="*/ 2338 h 52"/>
                <a:gd name="T6" fmla="*/ 204 w 23"/>
                <a:gd name="T7" fmla="*/ 2577 h 52"/>
                <a:gd name="T8" fmla="*/ 0 w 23"/>
                <a:gd name="T9" fmla="*/ 1943 h 52"/>
                <a:gd name="T10" fmla="*/ 149 w 23"/>
                <a:gd name="T11" fmla="*/ 1683 h 52"/>
                <a:gd name="T12" fmla="*/ 838 w 23"/>
                <a:gd name="T13" fmla="*/ 247 h 52"/>
                <a:gd name="T14" fmla="*/ 936 w 23"/>
                <a:gd name="T15" fmla="*/ 0 h 52"/>
                <a:gd name="T16" fmla="*/ 1140 w 23"/>
                <a:gd name="T17" fmla="*/ 656 h 52"/>
                <a:gd name="T18" fmla="*/ 1048 w 23"/>
                <a:gd name="T19" fmla="*/ 783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52"/>
                <a:gd name="T32" fmla="*/ 23 w 23"/>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52">
                  <a:moveTo>
                    <a:pt x="21" y="16"/>
                  </a:moveTo>
                  <a:cubicBezTo>
                    <a:pt x="20" y="18"/>
                    <a:pt x="20" y="18"/>
                    <a:pt x="20" y="18"/>
                  </a:cubicBezTo>
                  <a:cubicBezTo>
                    <a:pt x="15" y="27"/>
                    <a:pt x="11" y="37"/>
                    <a:pt x="6" y="47"/>
                  </a:cubicBezTo>
                  <a:cubicBezTo>
                    <a:pt x="4" y="52"/>
                    <a:pt x="4" y="52"/>
                    <a:pt x="4" y="52"/>
                  </a:cubicBezTo>
                  <a:cubicBezTo>
                    <a:pt x="0" y="39"/>
                    <a:pt x="0" y="39"/>
                    <a:pt x="0" y="39"/>
                  </a:cubicBezTo>
                  <a:cubicBezTo>
                    <a:pt x="3" y="34"/>
                    <a:pt x="3" y="34"/>
                    <a:pt x="3" y="34"/>
                  </a:cubicBezTo>
                  <a:cubicBezTo>
                    <a:pt x="7" y="24"/>
                    <a:pt x="12" y="15"/>
                    <a:pt x="17" y="5"/>
                  </a:cubicBezTo>
                  <a:cubicBezTo>
                    <a:pt x="19" y="0"/>
                    <a:pt x="19" y="0"/>
                    <a:pt x="19" y="0"/>
                  </a:cubicBezTo>
                  <a:cubicBezTo>
                    <a:pt x="23" y="13"/>
                    <a:pt x="23" y="13"/>
                    <a:pt x="23" y="13"/>
                  </a:cubicBezTo>
                  <a:lnTo>
                    <a:pt x="21" y="1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79" name="Freeform 700"/>
            <p:cNvSpPr>
              <a:spLocks/>
            </p:cNvSpPr>
            <p:nvPr/>
          </p:nvSpPr>
          <p:spPr bwMode="auto">
            <a:xfrm>
              <a:off x="4048" y="3825"/>
              <a:ext cx="59" cy="84"/>
            </a:xfrm>
            <a:custGeom>
              <a:avLst/>
              <a:gdLst>
                <a:gd name="T0" fmla="*/ 1137 w 22"/>
                <a:gd name="T1" fmla="*/ 704 h 32"/>
                <a:gd name="T2" fmla="*/ 928 w 22"/>
                <a:gd name="T3" fmla="*/ 1515 h 32"/>
                <a:gd name="T4" fmla="*/ 826 w 22"/>
                <a:gd name="T5" fmla="*/ 1467 h 32"/>
                <a:gd name="T6" fmla="*/ 94 w 22"/>
                <a:gd name="T7" fmla="*/ 937 h 32"/>
                <a:gd name="T8" fmla="*/ 0 w 22"/>
                <a:gd name="T9" fmla="*/ 814 h 32"/>
                <a:gd name="T10" fmla="*/ 150 w 22"/>
                <a:gd name="T11" fmla="*/ 0 h 32"/>
                <a:gd name="T12" fmla="*/ 308 w 22"/>
                <a:gd name="T13" fmla="*/ 89 h 32"/>
                <a:gd name="T14" fmla="*/ 1043 w 22"/>
                <a:gd name="T15" fmla="*/ 669 h 32"/>
                <a:gd name="T16" fmla="*/ 1137 w 22"/>
                <a:gd name="T17" fmla="*/ 704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
                <a:gd name="T28" fmla="*/ 0 h 32"/>
                <a:gd name="T29" fmla="*/ 22 w 22"/>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 h="32">
                  <a:moveTo>
                    <a:pt x="22" y="15"/>
                  </a:moveTo>
                  <a:cubicBezTo>
                    <a:pt x="18" y="32"/>
                    <a:pt x="18" y="32"/>
                    <a:pt x="18" y="32"/>
                  </a:cubicBezTo>
                  <a:cubicBezTo>
                    <a:pt x="16" y="31"/>
                    <a:pt x="16" y="31"/>
                    <a:pt x="16" y="31"/>
                  </a:cubicBezTo>
                  <a:cubicBezTo>
                    <a:pt x="11" y="28"/>
                    <a:pt x="6" y="24"/>
                    <a:pt x="2" y="20"/>
                  </a:cubicBezTo>
                  <a:cubicBezTo>
                    <a:pt x="0" y="17"/>
                    <a:pt x="0" y="17"/>
                    <a:pt x="0" y="17"/>
                  </a:cubicBezTo>
                  <a:cubicBezTo>
                    <a:pt x="3" y="0"/>
                    <a:pt x="3" y="0"/>
                    <a:pt x="3" y="0"/>
                  </a:cubicBezTo>
                  <a:cubicBezTo>
                    <a:pt x="6" y="2"/>
                    <a:pt x="6" y="2"/>
                    <a:pt x="6" y="2"/>
                  </a:cubicBezTo>
                  <a:cubicBezTo>
                    <a:pt x="10" y="7"/>
                    <a:pt x="15" y="10"/>
                    <a:pt x="20" y="14"/>
                  </a:cubicBezTo>
                  <a:lnTo>
                    <a:pt x="22"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0" name="Freeform 701"/>
            <p:cNvSpPr>
              <a:spLocks/>
            </p:cNvSpPr>
            <p:nvPr/>
          </p:nvSpPr>
          <p:spPr bwMode="auto">
            <a:xfrm>
              <a:off x="4064" y="3566"/>
              <a:ext cx="37" cy="31"/>
            </a:xfrm>
            <a:custGeom>
              <a:avLst/>
              <a:gdLst>
                <a:gd name="T0" fmla="*/ 685 w 14"/>
                <a:gd name="T1" fmla="*/ 88 h 12"/>
                <a:gd name="T2" fmla="*/ 685 w 14"/>
                <a:gd name="T3" fmla="*/ 140 h 12"/>
                <a:gd name="T4" fmla="*/ 629 w 14"/>
                <a:gd name="T5" fmla="*/ 481 h 12"/>
                <a:gd name="T6" fmla="*/ 629 w 14"/>
                <a:gd name="T7" fmla="*/ 535 h 12"/>
                <a:gd name="T8" fmla="*/ 0 w 14"/>
                <a:gd name="T9" fmla="*/ 481 h 12"/>
                <a:gd name="T10" fmla="*/ 0 w 14"/>
                <a:gd name="T11" fmla="*/ 447 h 12"/>
                <a:gd name="T12" fmla="*/ 56 w 14"/>
                <a:gd name="T13" fmla="*/ 54 h 12"/>
                <a:gd name="T14" fmla="*/ 56 w 14"/>
                <a:gd name="T15" fmla="*/ 0 h 12"/>
                <a:gd name="T16" fmla="*/ 685 w 14"/>
                <a:gd name="T17" fmla="*/ 88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2"/>
                <a:gd name="T29" fmla="*/ 14 w 14"/>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2">
                  <a:moveTo>
                    <a:pt x="14" y="2"/>
                  </a:moveTo>
                  <a:cubicBezTo>
                    <a:pt x="14" y="3"/>
                    <a:pt x="14" y="3"/>
                    <a:pt x="14" y="3"/>
                  </a:cubicBezTo>
                  <a:cubicBezTo>
                    <a:pt x="14" y="6"/>
                    <a:pt x="13" y="8"/>
                    <a:pt x="13" y="11"/>
                  </a:cubicBezTo>
                  <a:cubicBezTo>
                    <a:pt x="13" y="12"/>
                    <a:pt x="13" y="12"/>
                    <a:pt x="13" y="12"/>
                  </a:cubicBezTo>
                  <a:cubicBezTo>
                    <a:pt x="0" y="11"/>
                    <a:pt x="0" y="11"/>
                    <a:pt x="0" y="11"/>
                  </a:cubicBezTo>
                  <a:cubicBezTo>
                    <a:pt x="0" y="10"/>
                    <a:pt x="0" y="10"/>
                    <a:pt x="0" y="10"/>
                  </a:cubicBezTo>
                  <a:cubicBezTo>
                    <a:pt x="0" y="7"/>
                    <a:pt x="0" y="4"/>
                    <a:pt x="1" y="1"/>
                  </a:cubicBezTo>
                  <a:cubicBezTo>
                    <a:pt x="1" y="0"/>
                    <a:pt x="1" y="0"/>
                    <a:pt x="1" y="0"/>
                  </a:cubicBezTo>
                  <a:lnTo>
                    <a:pt x="14" y="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1" name="Freeform 702"/>
            <p:cNvSpPr>
              <a:spLocks/>
            </p:cNvSpPr>
            <p:nvPr/>
          </p:nvSpPr>
          <p:spPr bwMode="auto">
            <a:xfrm>
              <a:off x="4064" y="3679"/>
              <a:ext cx="37" cy="34"/>
            </a:xfrm>
            <a:custGeom>
              <a:avLst/>
              <a:gdLst>
                <a:gd name="T0" fmla="*/ 685 w 14"/>
                <a:gd name="T1" fmla="*/ 520 h 13"/>
                <a:gd name="T2" fmla="*/ 685 w 14"/>
                <a:gd name="T3" fmla="*/ 609 h 13"/>
                <a:gd name="T4" fmla="*/ 56 w 14"/>
                <a:gd name="T5" fmla="*/ 520 h 13"/>
                <a:gd name="T6" fmla="*/ 0 w 14"/>
                <a:gd name="T7" fmla="*/ 466 h 13"/>
                <a:gd name="T8" fmla="*/ 0 w 14"/>
                <a:gd name="T9" fmla="*/ 89 h 13"/>
                <a:gd name="T10" fmla="*/ 0 w 14"/>
                <a:gd name="T11" fmla="*/ 0 h 13"/>
                <a:gd name="T12" fmla="*/ 629 w 14"/>
                <a:gd name="T13" fmla="*/ 89 h 13"/>
                <a:gd name="T14" fmla="*/ 629 w 14"/>
                <a:gd name="T15" fmla="*/ 144 h 13"/>
                <a:gd name="T16" fmla="*/ 685 w 14"/>
                <a:gd name="T17" fmla="*/ 520 h 1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13"/>
                <a:gd name="T29" fmla="*/ 14 w 14"/>
                <a:gd name="T30" fmla="*/ 13 h 1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13">
                  <a:moveTo>
                    <a:pt x="14" y="11"/>
                  </a:moveTo>
                  <a:cubicBezTo>
                    <a:pt x="14" y="13"/>
                    <a:pt x="14" y="13"/>
                    <a:pt x="14" y="13"/>
                  </a:cubicBezTo>
                  <a:cubicBezTo>
                    <a:pt x="1" y="11"/>
                    <a:pt x="1" y="11"/>
                    <a:pt x="1" y="11"/>
                  </a:cubicBezTo>
                  <a:cubicBezTo>
                    <a:pt x="0" y="10"/>
                    <a:pt x="0" y="10"/>
                    <a:pt x="0" y="10"/>
                  </a:cubicBezTo>
                  <a:cubicBezTo>
                    <a:pt x="0" y="7"/>
                    <a:pt x="0" y="4"/>
                    <a:pt x="0" y="2"/>
                  </a:cubicBezTo>
                  <a:cubicBezTo>
                    <a:pt x="0" y="0"/>
                    <a:pt x="0" y="0"/>
                    <a:pt x="0" y="0"/>
                  </a:cubicBezTo>
                  <a:cubicBezTo>
                    <a:pt x="13" y="2"/>
                    <a:pt x="13" y="2"/>
                    <a:pt x="13" y="2"/>
                  </a:cubicBezTo>
                  <a:cubicBezTo>
                    <a:pt x="13" y="3"/>
                    <a:pt x="13" y="3"/>
                    <a:pt x="13" y="3"/>
                  </a:cubicBezTo>
                  <a:cubicBezTo>
                    <a:pt x="14" y="6"/>
                    <a:pt x="13" y="9"/>
                    <a:pt x="14" y="1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2" name="Freeform 703"/>
            <p:cNvSpPr>
              <a:spLocks/>
            </p:cNvSpPr>
            <p:nvPr/>
          </p:nvSpPr>
          <p:spPr bwMode="auto">
            <a:xfrm>
              <a:off x="4043" y="3293"/>
              <a:ext cx="55" cy="106"/>
            </a:xfrm>
            <a:custGeom>
              <a:avLst/>
              <a:gdLst>
                <a:gd name="T0" fmla="*/ 987 w 21"/>
                <a:gd name="T1" fmla="*/ 56 h 40"/>
                <a:gd name="T2" fmla="*/ 898 w 21"/>
                <a:gd name="T3" fmla="*/ 294 h 40"/>
                <a:gd name="T4" fmla="*/ 233 w 21"/>
                <a:gd name="T5" fmla="*/ 1728 h 40"/>
                <a:gd name="T6" fmla="*/ 89 w 21"/>
                <a:gd name="T7" fmla="*/ 1974 h 40"/>
                <a:gd name="T8" fmla="*/ 0 w 21"/>
                <a:gd name="T9" fmla="*/ 1916 h 40"/>
                <a:gd name="T10" fmla="*/ 89 w 21"/>
                <a:gd name="T11" fmla="*/ 1622 h 40"/>
                <a:gd name="T12" fmla="*/ 754 w 21"/>
                <a:gd name="T13" fmla="*/ 204 h 40"/>
                <a:gd name="T14" fmla="*/ 898 w 21"/>
                <a:gd name="T15" fmla="*/ 0 h 40"/>
                <a:gd name="T16" fmla="*/ 987 w 21"/>
                <a:gd name="T17" fmla="*/ 56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40"/>
                <a:gd name="T29" fmla="*/ 21 w 21"/>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40">
                  <a:moveTo>
                    <a:pt x="21" y="1"/>
                  </a:moveTo>
                  <a:cubicBezTo>
                    <a:pt x="19" y="6"/>
                    <a:pt x="19" y="6"/>
                    <a:pt x="19" y="6"/>
                  </a:cubicBezTo>
                  <a:cubicBezTo>
                    <a:pt x="14" y="16"/>
                    <a:pt x="9" y="25"/>
                    <a:pt x="5" y="35"/>
                  </a:cubicBezTo>
                  <a:cubicBezTo>
                    <a:pt x="2" y="40"/>
                    <a:pt x="2" y="40"/>
                    <a:pt x="2" y="40"/>
                  </a:cubicBezTo>
                  <a:cubicBezTo>
                    <a:pt x="0" y="39"/>
                    <a:pt x="0" y="39"/>
                    <a:pt x="0" y="39"/>
                  </a:cubicBezTo>
                  <a:cubicBezTo>
                    <a:pt x="2" y="33"/>
                    <a:pt x="2" y="33"/>
                    <a:pt x="2" y="33"/>
                  </a:cubicBezTo>
                  <a:cubicBezTo>
                    <a:pt x="7" y="24"/>
                    <a:pt x="11" y="14"/>
                    <a:pt x="16" y="4"/>
                  </a:cubicBezTo>
                  <a:cubicBezTo>
                    <a:pt x="19" y="0"/>
                    <a:pt x="19" y="0"/>
                    <a:pt x="19" y="0"/>
                  </a:cubicBezTo>
                  <a:lnTo>
                    <a:pt x="21"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3" name="Freeform 704"/>
            <p:cNvSpPr>
              <a:spLocks/>
            </p:cNvSpPr>
            <p:nvPr/>
          </p:nvSpPr>
          <p:spPr bwMode="auto">
            <a:xfrm>
              <a:off x="4043" y="3869"/>
              <a:ext cx="53" cy="45"/>
            </a:xfrm>
            <a:custGeom>
              <a:avLst/>
              <a:gdLst>
                <a:gd name="T0" fmla="*/ 983 w 20"/>
                <a:gd name="T1" fmla="*/ 744 h 17"/>
                <a:gd name="T2" fmla="*/ 893 w 20"/>
                <a:gd name="T3" fmla="*/ 834 h 17"/>
                <a:gd name="T4" fmla="*/ 779 w 20"/>
                <a:gd name="T5" fmla="*/ 778 h 17"/>
                <a:gd name="T6" fmla="*/ 90 w 20"/>
                <a:gd name="T7" fmla="*/ 238 h 17"/>
                <a:gd name="T8" fmla="*/ 0 w 20"/>
                <a:gd name="T9" fmla="*/ 90 h 17"/>
                <a:gd name="T10" fmla="*/ 90 w 20"/>
                <a:gd name="T11" fmla="*/ 0 h 17"/>
                <a:gd name="T12" fmla="*/ 204 w 20"/>
                <a:gd name="T13" fmla="*/ 148 h 17"/>
                <a:gd name="T14" fmla="*/ 893 w 20"/>
                <a:gd name="T15" fmla="*/ 686 h 17"/>
                <a:gd name="T16" fmla="*/ 983 w 20"/>
                <a:gd name="T17" fmla="*/ 744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17"/>
                <a:gd name="T29" fmla="*/ 20 w 20"/>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17">
                  <a:moveTo>
                    <a:pt x="20" y="15"/>
                  </a:moveTo>
                  <a:cubicBezTo>
                    <a:pt x="18" y="17"/>
                    <a:pt x="18" y="17"/>
                    <a:pt x="18" y="17"/>
                  </a:cubicBezTo>
                  <a:cubicBezTo>
                    <a:pt x="16" y="16"/>
                    <a:pt x="16" y="16"/>
                    <a:pt x="16" y="16"/>
                  </a:cubicBezTo>
                  <a:cubicBezTo>
                    <a:pt x="11" y="12"/>
                    <a:pt x="6" y="9"/>
                    <a:pt x="2" y="5"/>
                  </a:cubicBezTo>
                  <a:cubicBezTo>
                    <a:pt x="0" y="2"/>
                    <a:pt x="0" y="2"/>
                    <a:pt x="0" y="2"/>
                  </a:cubicBezTo>
                  <a:cubicBezTo>
                    <a:pt x="2" y="0"/>
                    <a:pt x="2" y="0"/>
                    <a:pt x="2" y="0"/>
                  </a:cubicBezTo>
                  <a:cubicBezTo>
                    <a:pt x="4" y="3"/>
                    <a:pt x="4" y="3"/>
                    <a:pt x="4" y="3"/>
                  </a:cubicBezTo>
                  <a:cubicBezTo>
                    <a:pt x="8" y="7"/>
                    <a:pt x="13" y="11"/>
                    <a:pt x="18" y="14"/>
                  </a:cubicBezTo>
                  <a:lnTo>
                    <a:pt x="20"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4" name="Freeform 705"/>
            <p:cNvSpPr>
              <a:spLocks/>
            </p:cNvSpPr>
            <p:nvPr/>
          </p:nvSpPr>
          <p:spPr bwMode="auto">
            <a:xfrm>
              <a:off x="4080" y="3452"/>
              <a:ext cx="13" cy="24"/>
            </a:xfrm>
            <a:custGeom>
              <a:avLst/>
              <a:gdLst>
                <a:gd name="T0" fmla="*/ 229 w 5"/>
                <a:gd name="T1" fmla="*/ 0 h 9"/>
                <a:gd name="T2" fmla="*/ 229 w 5"/>
                <a:gd name="T3" fmla="*/ 56 h 9"/>
                <a:gd name="T4" fmla="*/ 88 w 5"/>
                <a:gd name="T5" fmla="*/ 363 h 9"/>
                <a:gd name="T6" fmla="*/ 88 w 5"/>
                <a:gd name="T7" fmla="*/ 397 h 9"/>
                <a:gd name="T8" fmla="*/ 55 w 5"/>
                <a:gd name="T9" fmla="*/ 397 h 9"/>
                <a:gd name="T10" fmla="*/ 0 w 5"/>
                <a:gd name="T11" fmla="*/ 456 h 9"/>
                <a:gd name="T12" fmla="*/ 55 w 5"/>
                <a:gd name="T13" fmla="*/ 397 h 9"/>
                <a:gd name="T14" fmla="*/ 143 w 5"/>
                <a:gd name="T15" fmla="*/ 93 h 9"/>
                <a:gd name="T16" fmla="*/ 177 w 5"/>
                <a:gd name="T17" fmla="*/ 56 h 9"/>
                <a:gd name="T18" fmla="*/ 229 w 5"/>
                <a:gd name="T19" fmla="*/ 0 h 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9"/>
                <a:gd name="T32" fmla="*/ 5 w 5"/>
                <a:gd name="T33" fmla="*/ 9 h 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9">
                  <a:moveTo>
                    <a:pt x="5" y="0"/>
                  </a:moveTo>
                  <a:cubicBezTo>
                    <a:pt x="5" y="1"/>
                    <a:pt x="5" y="1"/>
                    <a:pt x="5" y="1"/>
                  </a:cubicBezTo>
                  <a:cubicBezTo>
                    <a:pt x="4" y="3"/>
                    <a:pt x="3" y="5"/>
                    <a:pt x="2" y="7"/>
                  </a:cubicBezTo>
                  <a:cubicBezTo>
                    <a:pt x="2" y="8"/>
                    <a:pt x="2" y="8"/>
                    <a:pt x="2" y="8"/>
                  </a:cubicBezTo>
                  <a:cubicBezTo>
                    <a:pt x="1" y="8"/>
                    <a:pt x="1" y="8"/>
                    <a:pt x="1" y="8"/>
                  </a:cubicBezTo>
                  <a:cubicBezTo>
                    <a:pt x="0" y="9"/>
                    <a:pt x="0" y="9"/>
                    <a:pt x="0" y="9"/>
                  </a:cubicBezTo>
                  <a:cubicBezTo>
                    <a:pt x="1" y="8"/>
                    <a:pt x="1" y="8"/>
                    <a:pt x="1" y="8"/>
                  </a:cubicBezTo>
                  <a:cubicBezTo>
                    <a:pt x="1" y="6"/>
                    <a:pt x="2" y="4"/>
                    <a:pt x="3" y="2"/>
                  </a:cubicBezTo>
                  <a:cubicBezTo>
                    <a:pt x="4" y="1"/>
                    <a:pt x="4" y="1"/>
                    <a:pt x="4" y="1"/>
                  </a:cubicBezTo>
                  <a:lnTo>
                    <a:pt x="5"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5" name="Freeform 706"/>
            <p:cNvSpPr>
              <a:spLocks/>
            </p:cNvSpPr>
            <p:nvPr/>
          </p:nvSpPr>
          <p:spPr bwMode="auto">
            <a:xfrm>
              <a:off x="4032" y="3254"/>
              <a:ext cx="61" cy="142"/>
            </a:xfrm>
            <a:custGeom>
              <a:avLst/>
              <a:gdLst>
                <a:gd name="T0" fmla="*/ 936 w 23"/>
                <a:gd name="T1" fmla="*/ 0 h 54"/>
                <a:gd name="T2" fmla="*/ 1140 w 23"/>
                <a:gd name="T3" fmla="*/ 713 h 54"/>
                <a:gd name="T4" fmla="*/ 992 w 23"/>
                <a:gd name="T5" fmla="*/ 905 h 54"/>
                <a:gd name="T6" fmla="*/ 294 w 23"/>
                <a:gd name="T7" fmla="*/ 2288 h 54"/>
                <a:gd name="T8" fmla="*/ 204 w 23"/>
                <a:gd name="T9" fmla="*/ 2580 h 54"/>
                <a:gd name="T10" fmla="*/ 0 w 23"/>
                <a:gd name="T11" fmla="*/ 1909 h 54"/>
                <a:gd name="T12" fmla="*/ 149 w 23"/>
                <a:gd name="T13" fmla="*/ 1672 h 54"/>
                <a:gd name="T14" fmla="*/ 838 w 23"/>
                <a:gd name="T15" fmla="*/ 234 h 54"/>
                <a:gd name="T16" fmla="*/ 936 w 23"/>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54"/>
                <a:gd name="T29" fmla="*/ 23 w 23"/>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54">
                  <a:moveTo>
                    <a:pt x="19" y="0"/>
                  </a:moveTo>
                  <a:cubicBezTo>
                    <a:pt x="23" y="15"/>
                    <a:pt x="23" y="15"/>
                    <a:pt x="23" y="15"/>
                  </a:cubicBezTo>
                  <a:cubicBezTo>
                    <a:pt x="20" y="19"/>
                    <a:pt x="20" y="19"/>
                    <a:pt x="20" y="19"/>
                  </a:cubicBezTo>
                  <a:cubicBezTo>
                    <a:pt x="15" y="29"/>
                    <a:pt x="11" y="39"/>
                    <a:pt x="6" y="48"/>
                  </a:cubicBezTo>
                  <a:cubicBezTo>
                    <a:pt x="4" y="54"/>
                    <a:pt x="4" y="54"/>
                    <a:pt x="4" y="54"/>
                  </a:cubicBezTo>
                  <a:cubicBezTo>
                    <a:pt x="0" y="40"/>
                    <a:pt x="0" y="40"/>
                    <a:pt x="0" y="40"/>
                  </a:cubicBezTo>
                  <a:cubicBezTo>
                    <a:pt x="3" y="35"/>
                    <a:pt x="3" y="35"/>
                    <a:pt x="3" y="35"/>
                  </a:cubicBezTo>
                  <a:cubicBezTo>
                    <a:pt x="7" y="25"/>
                    <a:pt x="12" y="15"/>
                    <a:pt x="17" y="5"/>
                  </a:cubicBezTo>
                  <a:lnTo>
                    <a:pt x="19"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6" name="Freeform 707"/>
            <p:cNvSpPr>
              <a:spLocks/>
            </p:cNvSpPr>
            <p:nvPr/>
          </p:nvSpPr>
          <p:spPr bwMode="auto">
            <a:xfrm>
              <a:off x="4032" y="3875"/>
              <a:ext cx="59" cy="90"/>
            </a:xfrm>
            <a:custGeom>
              <a:avLst/>
              <a:gdLst>
                <a:gd name="T0" fmla="*/ 984 w 22"/>
                <a:gd name="T1" fmla="*/ 1429 h 34"/>
                <a:gd name="T2" fmla="*/ 928 w 22"/>
                <a:gd name="T3" fmla="*/ 1668 h 34"/>
                <a:gd name="T4" fmla="*/ 826 w 22"/>
                <a:gd name="T5" fmla="*/ 1612 h 34"/>
                <a:gd name="T6" fmla="*/ 94 w 22"/>
                <a:gd name="T7" fmla="*/ 1038 h 34"/>
                <a:gd name="T8" fmla="*/ 0 w 22"/>
                <a:gd name="T9" fmla="*/ 924 h 34"/>
                <a:gd name="T10" fmla="*/ 215 w 22"/>
                <a:gd name="T11" fmla="*/ 0 h 34"/>
                <a:gd name="T12" fmla="*/ 308 w 22"/>
                <a:gd name="T13" fmla="*/ 148 h 34"/>
                <a:gd name="T14" fmla="*/ 1043 w 22"/>
                <a:gd name="T15" fmla="*/ 686 h 34"/>
                <a:gd name="T16" fmla="*/ 1137 w 22"/>
                <a:gd name="T17" fmla="*/ 744 h 34"/>
                <a:gd name="T18" fmla="*/ 984 w 22"/>
                <a:gd name="T19" fmla="*/ 1429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2"/>
                <a:gd name="T31" fmla="*/ 0 h 34"/>
                <a:gd name="T32" fmla="*/ 22 w 22"/>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2" h="34">
                  <a:moveTo>
                    <a:pt x="19" y="29"/>
                  </a:moveTo>
                  <a:cubicBezTo>
                    <a:pt x="18" y="34"/>
                    <a:pt x="18" y="34"/>
                    <a:pt x="18" y="34"/>
                  </a:cubicBezTo>
                  <a:cubicBezTo>
                    <a:pt x="16" y="33"/>
                    <a:pt x="16" y="33"/>
                    <a:pt x="16" y="33"/>
                  </a:cubicBezTo>
                  <a:cubicBezTo>
                    <a:pt x="11" y="29"/>
                    <a:pt x="6" y="26"/>
                    <a:pt x="2" y="21"/>
                  </a:cubicBezTo>
                  <a:cubicBezTo>
                    <a:pt x="0" y="19"/>
                    <a:pt x="0" y="19"/>
                    <a:pt x="0" y="19"/>
                  </a:cubicBezTo>
                  <a:cubicBezTo>
                    <a:pt x="4" y="0"/>
                    <a:pt x="4" y="0"/>
                    <a:pt x="4" y="0"/>
                  </a:cubicBezTo>
                  <a:cubicBezTo>
                    <a:pt x="6" y="3"/>
                    <a:pt x="6" y="3"/>
                    <a:pt x="6" y="3"/>
                  </a:cubicBezTo>
                  <a:cubicBezTo>
                    <a:pt x="10" y="7"/>
                    <a:pt x="15" y="10"/>
                    <a:pt x="20" y="14"/>
                  </a:cubicBezTo>
                  <a:cubicBezTo>
                    <a:pt x="22" y="15"/>
                    <a:pt x="22" y="15"/>
                    <a:pt x="22" y="15"/>
                  </a:cubicBezTo>
                  <a:lnTo>
                    <a:pt x="19" y="2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7" name="Freeform 708"/>
            <p:cNvSpPr>
              <a:spLocks/>
            </p:cNvSpPr>
            <p:nvPr/>
          </p:nvSpPr>
          <p:spPr bwMode="auto">
            <a:xfrm>
              <a:off x="4064" y="3455"/>
              <a:ext cx="27" cy="21"/>
            </a:xfrm>
            <a:custGeom>
              <a:avLst/>
              <a:gdLst>
                <a:gd name="T0" fmla="*/ 532 w 10"/>
                <a:gd name="T1" fmla="*/ 0 h 8"/>
                <a:gd name="T2" fmla="*/ 475 w 10"/>
                <a:gd name="T3" fmla="*/ 55 h 8"/>
                <a:gd name="T4" fmla="*/ 373 w 10"/>
                <a:gd name="T5" fmla="*/ 323 h 8"/>
                <a:gd name="T6" fmla="*/ 313 w 10"/>
                <a:gd name="T7" fmla="*/ 378 h 8"/>
                <a:gd name="T8" fmla="*/ 0 w 10"/>
                <a:gd name="T9" fmla="*/ 378 h 8"/>
                <a:gd name="T10" fmla="*/ 59 w 10"/>
                <a:gd name="T11" fmla="*/ 323 h 8"/>
                <a:gd name="T12" fmla="*/ 159 w 10"/>
                <a:gd name="T13" fmla="*/ 0 h 8"/>
                <a:gd name="T14" fmla="*/ 159 w 10"/>
                <a:gd name="T15" fmla="*/ 0 h 8"/>
                <a:gd name="T16" fmla="*/ 532 w 10"/>
                <a:gd name="T17" fmla="*/ 0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
                <a:gd name="T28" fmla="*/ 0 h 8"/>
                <a:gd name="T29" fmla="*/ 10 w 10"/>
                <a:gd name="T30" fmla="*/ 8 h 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 h="8">
                  <a:moveTo>
                    <a:pt x="10" y="0"/>
                  </a:moveTo>
                  <a:cubicBezTo>
                    <a:pt x="9" y="1"/>
                    <a:pt x="9" y="1"/>
                    <a:pt x="9" y="1"/>
                  </a:cubicBezTo>
                  <a:cubicBezTo>
                    <a:pt x="8" y="3"/>
                    <a:pt x="7" y="5"/>
                    <a:pt x="7" y="7"/>
                  </a:cubicBezTo>
                  <a:cubicBezTo>
                    <a:pt x="6" y="8"/>
                    <a:pt x="6" y="8"/>
                    <a:pt x="6" y="8"/>
                  </a:cubicBezTo>
                  <a:cubicBezTo>
                    <a:pt x="0" y="8"/>
                    <a:pt x="0" y="8"/>
                    <a:pt x="0" y="8"/>
                  </a:cubicBezTo>
                  <a:cubicBezTo>
                    <a:pt x="1" y="7"/>
                    <a:pt x="1" y="7"/>
                    <a:pt x="1" y="7"/>
                  </a:cubicBezTo>
                  <a:cubicBezTo>
                    <a:pt x="1" y="5"/>
                    <a:pt x="2" y="2"/>
                    <a:pt x="3" y="0"/>
                  </a:cubicBezTo>
                  <a:cubicBezTo>
                    <a:pt x="3" y="0"/>
                    <a:pt x="3" y="0"/>
                    <a:pt x="3" y="0"/>
                  </a:cubicBezTo>
                  <a:lnTo>
                    <a:pt x="1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8" name="Freeform 709"/>
            <p:cNvSpPr>
              <a:spLocks/>
            </p:cNvSpPr>
            <p:nvPr/>
          </p:nvSpPr>
          <p:spPr bwMode="auto">
            <a:xfrm>
              <a:off x="4003" y="3252"/>
              <a:ext cx="79" cy="108"/>
            </a:xfrm>
            <a:custGeom>
              <a:avLst/>
              <a:gdLst>
                <a:gd name="T0" fmla="*/ 1443 w 30"/>
                <a:gd name="T1" fmla="*/ 55 h 41"/>
                <a:gd name="T2" fmla="*/ 1354 w 30"/>
                <a:gd name="T3" fmla="*/ 292 h 41"/>
                <a:gd name="T4" fmla="*/ 672 w 30"/>
                <a:gd name="T5" fmla="*/ 1736 h 41"/>
                <a:gd name="T6" fmla="*/ 527 w 30"/>
                <a:gd name="T7" fmla="*/ 1970 h 41"/>
                <a:gd name="T8" fmla="*/ 0 w 30"/>
                <a:gd name="T9" fmla="*/ 1881 h 41"/>
                <a:gd name="T10" fmla="*/ 90 w 30"/>
                <a:gd name="T11" fmla="*/ 1644 h 41"/>
                <a:gd name="T12" fmla="*/ 769 w 30"/>
                <a:gd name="T13" fmla="*/ 237 h 41"/>
                <a:gd name="T14" fmla="*/ 916 w 30"/>
                <a:gd name="T15" fmla="*/ 0 h 41"/>
                <a:gd name="T16" fmla="*/ 1443 w 30"/>
                <a:gd name="T17" fmla="*/ 55 h 4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41"/>
                <a:gd name="T29" fmla="*/ 30 w 30"/>
                <a:gd name="T30" fmla="*/ 41 h 4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41">
                  <a:moveTo>
                    <a:pt x="30" y="1"/>
                  </a:moveTo>
                  <a:cubicBezTo>
                    <a:pt x="28" y="6"/>
                    <a:pt x="28" y="6"/>
                    <a:pt x="28" y="6"/>
                  </a:cubicBezTo>
                  <a:cubicBezTo>
                    <a:pt x="23" y="16"/>
                    <a:pt x="18" y="26"/>
                    <a:pt x="14" y="36"/>
                  </a:cubicBezTo>
                  <a:cubicBezTo>
                    <a:pt x="11" y="41"/>
                    <a:pt x="11" y="41"/>
                    <a:pt x="11" y="41"/>
                  </a:cubicBezTo>
                  <a:cubicBezTo>
                    <a:pt x="0" y="39"/>
                    <a:pt x="0" y="39"/>
                    <a:pt x="0" y="39"/>
                  </a:cubicBezTo>
                  <a:cubicBezTo>
                    <a:pt x="2" y="34"/>
                    <a:pt x="2" y="34"/>
                    <a:pt x="2" y="34"/>
                  </a:cubicBezTo>
                  <a:cubicBezTo>
                    <a:pt x="7" y="24"/>
                    <a:pt x="12" y="15"/>
                    <a:pt x="16" y="5"/>
                  </a:cubicBezTo>
                  <a:cubicBezTo>
                    <a:pt x="19" y="0"/>
                    <a:pt x="19" y="0"/>
                    <a:pt x="19" y="0"/>
                  </a:cubicBezTo>
                  <a:lnTo>
                    <a:pt x="30"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89" name="Freeform 710"/>
            <p:cNvSpPr>
              <a:spLocks/>
            </p:cNvSpPr>
            <p:nvPr/>
          </p:nvSpPr>
          <p:spPr bwMode="auto">
            <a:xfrm>
              <a:off x="4003" y="3922"/>
              <a:ext cx="77" cy="43"/>
            </a:xfrm>
            <a:custGeom>
              <a:avLst/>
              <a:gdLst>
                <a:gd name="T0" fmla="*/ 1197 w 29"/>
                <a:gd name="T1" fmla="*/ 839 h 16"/>
                <a:gd name="T2" fmla="*/ 993 w 29"/>
                <a:gd name="T3" fmla="*/ 774 h 16"/>
                <a:gd name="T4" fmla="*/ 895 w 29"/>
                <a:gd name="T5" fmla="*/ 774 h 16"/>
                <a:gd name="T6" fmla="*/ 789 w 29"/>
                <a:gd name="T7" fmla="*/ 680 h 16"/>
                <a:gd name="T8" fmla="*/ 690 w 29"/>
                <a:gd name="T9" fmla="*/ 621 h 16"/>
                <a:gd name="T10" fmla="*/ 690 w 29"/>
                <a:gd name="T11" fmla="*/ 621 h 16"/>
                <a:gd name="T12" fmla="*/ 690 w 29"/>
                <a:gd name="T13" fmla="*/ 621 h 16"/>
                <a:gd name="T14" fmla="*/ 93 w 29"/>
                <a:gd name="T15" fmla="*/ 94 h 16"/>
                <a:gd name="T16" fmla="*/ 0 w 29"/>
                <a:gd name="T17" fmla="*/ 0 h 16"/>
                <a:gd name="T18" fmla="*/ 542 w 29"/>
                <a:gd name="T19" fmla="*/ 59 h 16"/>
                <a:gd name="T20" fmla="*/ 656 w 29"/>
                <a:gd name="T21" fmla="*/ 159 h 16"/>
                <a:gd name="T22" fmla="*/ 1346 w 29"/>
                <a:gd name="T23" fmla="*/ 774 h 16"/>
                <a:gd name="T24" fmla="*/ 1439 w 29"/>
                <a:gd name="T25" fmla="*/ 839 h 16"/>
                <a:gd name="T26" fmla="*/ 1197 w 29"/>
                <a:gd name="T27" fmla="*/ 839 h 1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16"/>
                <a:gd name="T44" fmla="*/ 29 w 29"/>
                <a:gd name="T45" fmla="*/ 16 h 1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16">
                  <a:moveTo>
                    <a:pt x="24" y="16"/>
                  </a:moveTo>
                  <a:cubicBezTo>
                    <a:pt x="20" y="15"/>
                    <a:pt x="20" y="15"/>
                    <a:pt x="20" y="15"/>
                  </a:cubicBezTo>
                  <a:cubicBezTo>
                    <a:pt x="18" y="15"/>
                    <a:pt x="18" y="15"/>
                    <a:pt x="18" y="15"/>
                  </a:cubicBezTo>
                  <a:cubicBezTo>
                    <a:pt x="16" y="13"/>
                    <a:pt x="16" y="13"/>
                    <a:pt x="16" y="13"/>
                  </a:cubicBezTo>
                  <a:cubicBezTo>
                    <a:pt x="15" y="13"/>
                    <a:pt x="15" y="13"/>
                    <a:pt x="14" y="12"/>
                  </a:cubicBezTo>
                  <a:cubicBezTo>
                    <a:pt x="14" y="12"/>
                    <a:pt x="14" y="12"/>
                    <a:pt x="14" y="12"/>
                  </a:cubicBezTo>
                  <a:cubicBezTo>
                    <a:pt x="14" y="12"/>
                    <a:pt x="14" y="12"/>
                    <a:pt x="14" y="12"/>
                  </a:cubicBezTo>
                  <a:cubicBezTo>
                    <a:pt x="10" y="9"/>
                    <a:pt x="6" y="6"/>
                    <a:pt x="2" y="2"/>
                  </a:cubicBezTo>
                  <a:cubicBezTo>
                    <a:pt x="0" y="0"/>
                    <a:pt x="0" y="0"/>
                    <a:pt x="0" y="0"/>
                  </a:cubicBezTo>
                  <a:cubicBezTo>
                    <a:pt x="11" y="1"/>
                    <a:pt x="11" y="1"/>
                    <a:pt x="11" y="1"/>
                  </a:cubicBezTo>
                  <a:cubicBezTo>
                    <a:pt x="13" y="3"/>
                    <a:pt x="13" y="3"/>
                    <a:pt x="13" y="3"/>
                  </a:cubicBezTo>
                  <a:cubicBezTo>
                    <a:pt x="17" y="8"/>
                    <a:pt x="22" y="11"/>
                    <a:pt x="27" y="15"/>
                  </a:cubicBezTo>
                  <a:cubicBezTo>
                    <a:pt x="29" y="16"/>
                    <a:pt x="29" y="16"/>
                    <a:pt x="29" y="16"/>
                  </a:cubicBezTo>
                  <a:lnTo>
                    <a:pt x="24" y="1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90" name="Freeform 711"/>
            <p:cNvSpPr>
              <a:spLocks/>
            </p:cNvSpPr>
            <p:nvPr/>
          </p:nvSpPr>
          <p:spPr bwMode="auto">
            <a:xfrm>
              <a:off x="4057" y="3015"/>
              <a:ext cx="23" cy="59"/>
            </a:xfrm>
            <a:custGeom>
              <a:avLst/>
              <a:gdLst>
                <a:gd name="T0" fmla="*/ 41 w 19"/>
                <a:gd name="T1" fmla="*/ 21 h 48"/>
                <a:gd name="T2" fmla="*/ 41 w 19"/>
                <a:gd name="T3" fmla="*/ 21 h 48"/>
                <a:gd name="T4" fmla="*/ 0 w 19"/>
                <a:gd name="T5" fmla="*/ 111 h 48"/>
                <a:gd name="T6" fmla="*/ 0 w 19"/>
                <a:gd name="T7" fmla="*/ 111 h 48"/>
                <a:gd name="T8" fmla="*/ 18 w 19"/>
                <a:gd name="T9" fmla="*/ 0 h 48"/>
                <a:gd name="T10" fmla="*/ 41 w 19"/>
                <a:gd name="T11" fmla="*/ 21 h 48"/>
                <a:gd name="T12" fmla="*/ 0 60000 65536"/>
                <a:gd name="T13" fmla="*/ 0 60000 65536"/>
                <a:gd name="T14" fmla="*/ 0 60000 65536"/>
                <a:gd name="T15" fmla="*/ 0 60000 65536"/>
                <a:gd name="T16" fmla="*/ 0 60000 65536"/>
                <a:gd name="T17" fmla="*/ 0 60000 65536"/>
                <a:gd name="T18" fmla="*/ 0 w 19"/>
                <a:gd name="T19" fmla="*/ 0 h 48"/>
                <a:gd name="T20" fmla="*/ 19 w 19"/>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19" h="48">
                  <a:moveTo>
                    <a:pt x="19" y="9"/>
                  </a:moveTo>
                  <a:lnTo>
                    <a:pt x="19" y="9"/>
                  </a:lnTo>
                  <a:lnTo>
                    <a:pt x="0" y="48"/>
                  </a:lnTo>
                  <a:lnTo>
                    <a:pt x="8" y="0"/>
                  </a:lnTo>
                  <a:lnTo>
                    <a:pt x="19" y="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91" name="Freeform 712"/>
            <p:cNvSpPr>
              <a:spLocks/>
            </p:cNvSpPr>
            <p:nvPr/>
          </p:nvSpPr>
          <p:spPr bwMode="auto">
            <a:xfrm>
              <a:off x="4057" y="3961"/>
              <a:ext cx="20" cy="36"/>
            </a:xfrm>
            <a:custGeom>
              <a:avLst/>
              <a:gdLst>
                <a:gd name="T0" fmla="*/ 33 w 17"/>
                <a:gd name="T1" fmla="*/ 17 h 29"/>
                <a:gd name="T2" fmla="*/ 33 w 17"/>
                <a:gd name="T3" fmla="*/ 17 h 29"/>
                <a:gd name="T4" fmla="*/ 11 w 17"/>
                <a:gd name="T5" fmla="*/ 70 h 29"/>
                <a:gd name="T6" fmla="*/ 0 w 17"/>
                <a:gd name="T7" fmla="*/ 0 h 29"/>
                <a:gd name="T8" fmla="*/ 0 w 17"/>
                <a:gd name="T9" fmla="*/ 0 h 29"/>
                <a:gd name="T10" fmla="*/ 15 w 17"/>
                <a:gd name="T11" fmla="*/ 7 h 29"/>
                <a:gd name="T12" fmla="*/ 33 w 17"/>
                <a:gd name="T13" fmla="*/ 17 h 29"/>
                <a:gd name="T14" fmla="*/ 0 60000 65536"/>
                <a:gd name="T15" fmla="*/ 0 60000 65536"/>
                <a:gd name="T16" fmla="*/ 0 60000 65536"/>
                <a:gd name="T17" fmla="*/ 0 60000 65536"/>
                <a:gd name="T18" fmla="*/ 0 60000 65536"/>
                <a:gd name="T19" fmla="*/ 0 60000 65536"/>
                <a:gd name="T20" fmla="*/ 0 60000 65536"/>
                <a:gd name="T21" fmla="*/ 0 w 17"/>
                <a:gd name="T22" fmla="*/ 0 h 29"/>
                <a:gd name="T23" fmla="*/ 17 w 17"/>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29">
                  <a:moveTo>
                    <a:pt x="17" y="7"/>
                  </a:moveTo>
                  <a:lnTo>
                    <a:pt x="17" y="7"/>
                  </a:lnTo>
                  <a:lnTo>
                    <a:pt x="6" y="29"/>
                  </a:lnTo>
                  <a:lnTo>
                    <a:pt x="0" y="0"/>
                  </a:lnTo>
                  <a:lnTo>
                    <a:pt x="8" y="3"/>
                  </a:lnTo>
                  <a:lnTo>
                    <a:pt x="17" y="7"/>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92" name="Freeform 713"/>
            <p:cNvSpPr>
              <a:spLocks/>
            </p:cNvSpPr>
            <p:nvPr/>
          </p:nvSpPr>
          <p:spPr bwMode="auto">
            <a:xfrm>
              <a:off x="4021" y="3015"/>
              <a:ext cx="45" cy="160"/>
            </a:xfrm>
            <a:custGeom>
              <a:avLst/>
              <a:gdLst>
                <a:gd name="T0" fmla="*/ 81 w 37"/>
                <a:gd name="T1" fmla="*/ 0 h 131"/>
                <a:gd name="T2" fmla="*/ 63 w 37"/>
                <a:gd name="T3" fmla="*/ 107 h 131"/>
                <a:gd name="T4" fmla="*/ 63 w 37"/>
                <a:gd name="T5" fmla="*/ 107 h 131"/>
                <a:gd name="T6" fmla="*/ 49 w 37"/>
                <a:gd name="T7" fmla="*/ 137 h 131"/>
                <a:gd name="T8" fmla="*/ 40 w 37"/>
                <a:gd name="T9" fmla="*/ 204 h 131"/>
                <a:gd name="T10" fmla="*/ 40 w 37"/>
                <a:gd name="T11" fmla="*/ 220 h 131"/>
                <a:gd name="T12" fmla="*/ 40 w 37"/>
                <a:gd name="T13" fmla="*/ 220 h 131"/>
                <a:gd name="T14" fmla="*/ 23 w 37"/>
                <a:gd name="T15" fmla="*/ 291 h 131"/>
                <a:gd name="T16" fmla="*/ 0 w 37"/>
                <a:gd name="T17" fmla="*/ 285 h 131"/>
                <a:gd name="T18" fmla="*/ 0 w 37"/>
                <a:gd name="T19" fmla="*/ 285 h 131"/>
                <a:gd name="T20" fmla="*/ 57 w 37"/>
                <a:gd name="T21" fmla="*/ 0 h 131"/>
                <a:gd name="T22" fmla="*/ 81 w 37"/>
                <a:gd name="T23" fmla="*/ 0 h 13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131"/>
                <a:gd name="T38" fmla="*/ 37 w 37"/>
                <a:gd name="T39" fmla="*/ 131 h 13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131">
                  <a:moveTo>
                    <a:pt x="37" y="0"/>
                  </a:moveTo>
                  <a:lnTo>
                    <a:pt x="29" y="48"/>
                  </a:lnTo>
                  <a:lnTo>
                    <a:pt x="22" y="61"/>
                  </a:lnTo>
                  <a:lnTo>
                    <a:pt x="18" y="92"/>
                  </a:lnTo>
                  <a:lnTo>
                    <a:pt x="18" y="98"/>
                  </a:lnTo>
                  <a:lnTo>
                    <a:pt x="11" y="131"/>
                  </a:lnTo>
                  <a:lnTo>
                    <a:pt x="0" y="128"/>
                  </a:lnTo>
                  <a:lnTo>
                    <a:pt x="26" y="0"/>
                  </a:lnTo>
                  <a:lnTo>
                    <a:pt x="37"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93" name="Freeform 714"/>
            <p:cNvSpPr>
              <a:spLocks/>
            </p:cNvSpPr>
            <p:nvPr/>
          </p:nvSpPr>
          <p:spPr bwMode="auto">
            <a:xfrm>
              <a:off x="4062" y="3563"/>
              <a:ext cx="4" cy="32"/>
            </a:xfrm>
            <a:custGeom>
              <a:avLst/>
              <a:gdLst>
                <a:gd name="T0" fmla="*/ 32 w 2"/>
                <a:gd name="T1" fmla="*/ 56 h 12"/>
                <a:gd name="T2" fmla="*/ 32 w 2"/>
                <a:gd name="T3" fmla="*/ 93 h 12"/>
                <a:gd name="T4" fmla="*/ 16 w 2"/>
                <a:gd name="T5" fmla="*/ 547 h 12"/>
                <a:gd name="T6" fmla="*/ 16 w 2"/>
                <a:gd name="T7" fmla="*/ 605 h 12"/>
                <a:gd name="T8" fmla="*/ 0 w 2"/>
                <a:gd name="T9" fmla="*/ 547 h 12"/>
                <a:gd name="T10" fmla="*/ 0 w 2"/>
                <a:gd name="T11" fmla="*/ 456 h 12"/>
                <a:gd name="T12" fmla="*/ 0 w 2"/>
                <a:gd name="T13" fmla="*/ 93 h 12"/>
                <a:gd name="T14" fmla="*/ 0 w 2"/>
                <a:gd name="T15" fmla="*/ 0 h 12"/>
                <a:gd name="T16" fmla="*/ 16 w 2"/>
                <a:gd name="T17" fmla="*/ 56 h 12"/>
                <a:gd name="T18" fmla="*/ 32 w 2"/>
                <a:gd name="T19" fmla="*/ 56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
                <a:gd name="T31" fmla="*/ 0 h 12"/>
                <a:gd name="T32" fmla="*/ 2 w 2"/>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 h="12">
                  <a:moveTo>
                    <a:pt x="2" y="1"/>
                  </a:moveTo>
                  <a:cubicBezTo>
                    <a:pt x="2" y="2"/>
                    <a:pt x="2" y="2"/>
                    <a:pt x="2" y="2"/>
                  </a:cubicBezTo>
                  <a:cubicBezTo>
                    <a:pt x="1" y="5"/>
                    <a:pt x="1" y="8"/>
                    <a:pt x="1" y="11"/>
                  </a:cubicBezTo>
                  <a:cubicBezTo>
                    <a:pt x="1" y="12"/>
                    <a:pt x="1" y="12"/>
                    <a:pt x="1" y="12"/>
                  </a:cubicBezTo>
                  <a:cubicBezTo>
                    <a:pt x="0" y="11"/>
                    <a:pt x="0" y="11"/>
                    <a:pt x="0" y="11"/>
                  </a:cubicBezTo>
                  <a:cubicBezTo>
                    <a:pt x="0" y="9"/>
                    <a:pt x="0" y="9"/>
                    <a:pt x="0" y="9"/>
                  </a:cubicBezTo>
                  <a:cubicBezTo>
                    <a:pt x="0" y="7"/>
                    <a:pt x="0" y="4"/>
                    <a:pt x="0" y="2"/>
                  </a:cubicBezTo>
                  <a:cubicBezTo>
                    <a:pt x="0" y="0"/>
                    <a:pt x="0" y="0"/>
                    <a:pt x="0" y="0"/>
                  </a:cubicBezTo>
                  <a:cubicBezTo>
                    <a:pt x="1" y="1"/>
                    <a:pt x="1" y="1"/>
                    <a:pt x="1" y="1"/>
                  </a:cubicBezTo>
                  <a:lnTo>
                    <a:pt x="2"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94" name="Freeform 715"/>
            <p:cNvSpPr>
              <a:spLocks/>
            </p:cNvSpPr>
            <p:nvPr/>
          </p:nvSpPr>
          <p:spPr bwMode="auto">
            <a:xfrm>
              <a:off x="4041" y="3954"/>
              <a:ext cx="23" cy="43"/>
            </a:xfrm>
            <a:custGeom>
              <a:avLst/>
              <a:gdLst>
                <a:gd name="T0" fmla="*/ 248 w 9"/>
                <a:gd name="T1" fmla="*/ 159 h 16"/>
                <a:gd name="T2" fmla="*/ 386 w 9"/>
                <a:gd name="T3" fmla="*/ 839 h 16"/>
                <a:gd name="T4" fmla="*/ 169 w 9"/>
                <a:gd name="T5" fmla="*/ 774 h 16"/>
                <a:gd name="T6" fmla="*/ 0 w 9"/>
                <a:gd name="T7" fmla="*/ 0 h 16"/>
                <a:gd name="T8" fmla="*/ 84 w 9"/>
                <a:gd name="T9" fmla="*/ 59 h 16"/>
                <a:gd name="T10" fmla="*/ 169 w 9"/>
                <a:gd name="T11" fmla="*/ 159 h 16"/>
                <a:gd name="T12" fmla="*/ 248 w 9"/>
                <a:gd name="T13" fmla="*/ 159 h 16"/>
                <a:gd name="T14" fmla="*/ 0 60000 65536"/>
                <a:gd name="T15" fmla="*/ 0 60000 65536"/>
                <a:gd name="T16" fmla="*/ 0 60000 65536"/>
                <a:gd name="T17" fmla="*/ 0 60000 65536"/>
                <a:gd name="T18" fmla="*/ 0 60000 65536"/>
                <a:gd name="T19" fmla="*/ 0 60000 65536"/>
                <a:gd name="T20" fmla="*/ 0 60000 65536"/>
                <a:gd name="T21" fmla="*/ 0 w 9"/>
                <a:gd name="T22" fmla="*/ 0 h 16"/>
                <a:gd name="T23" fmla="*/ 9 w 9"/>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6">
                  <a:moveTo>
                    <a:pt x="6" y="3"/>
                  </a:moveTo>
                  <a:cubicBezTo>
                    <a:pt x="9" y="16"/>
                    <a:pt x="9" y="16"/>
                    <a:pt x="9" y="16"/>
                  </a:cubicBezTo>
                  <a:cubicBezTo>
                    <a:pt x="4" y="15"/>
                    <a:pt x="4" y="15"/>
                    <a:pt x="4" y="15"/>
                  </a:cubicBezTo>
                  <a:cubicBezTo>
                    <a:pt x="0" y="0"/>
                    <a:pt x="0" y="0"/>
                    <a:pt x="0" y="0"/>
                  </a:cubicBezTo>
                  <a:cubicBezTo>
                    <a:pt x="1" y="1"/>
                    <a:pt x="1" y="1"/>
                    <a:pt x="2" y="1"/>
                  </a:cubicBezTo>
                  <a:cubicBezTo>
                    <a:pt x="4" y="3"/>
                    <a:pt x="4" y="3"/>
                    <a:pt x="4" y="3"/>
                  </a:cubicBezTo>
                  <a:cubicBezTo>
                    <a:pt x="6" y="3"/>
                    <a:pt x="6" y="3"/>
                    <a:pt x="6" y="3"/>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95" name="Freeform 716"/>
            <p:cNvSpPr>
              <a:spLocks/>
            </p:cNvSpPr>
            <p:nvPr/>
          </p:nvSpPr>
          <p:spPr bwMode="auto">
            <a:xfrm>
              <a:off x="4046" y="3561"/>
              <a:ext cx="16" cy="31"/>
            </a:xfrm>
            <a:custGeom>
              <a:avLst/>
              <a:gdLst>
                <a:gd name="T0" fmla="*/ 307 w 6"/>
                <a:gd name="T1" fmla="*/ 54 h 12"/>
                <a:gd name="T2" fmla="*/ 307 w 6"/>
                <a:gd name="T3" fmla="*/ 140 h 12"/>
                <a:gd name="T4" fmla="*/ 307 w 6"/>
                <a:gd name="T5" fmla="*/ 447 h 12"/>
                <a:gd name="T6" fmla="*/ 307 w 6"/>
                <a:gd name="T7" fmla="*/ 535 h 12"/>
                <a:gd name="T8" fmla="*/ 0 w 6"/>
                <a:gd name="T9" fmla="*/ 481 h 12"/>
                <a:gd name="T10" fmla="*/ 0 w 6"/>
                <a:gd name="T11" fmla="*/ 447 h 12"/>
                <a:gd name="T12" fmla="*/ 0 w 6"/>
                <a:gd name="T13" fmla="*/ 88 h 12"/>
                <a:gd name="T14" fmla="*/ 0 w 6"/>
                <a:gd name="T15" fmla="*/ 0 h 12"/>
                <a:gd name="T16" fmla="*/ 307 w 6"/>
                <a:gd name="T17" fmla="*/ 54 h 1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12"/>
                <a:gd name="T29" fmla="*/ 6 w 6"/>
                <a:gd name="T30" fmla="*/ 12 h 1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12">
                  <a:moveTo>
                    <a:pt x="6" y="1"/>
                  </a:moveTo>
                  <a:cubicBezTo>
                    <a:pt x="6" y="3"/>
                    <a:pt x="6" y="3"/>
                    <a:pt x="6" y="3"/>
                  </a:cubicBezTo>
                  <a:cubicBezTo>
                    <a:pt x="6" y="5"/>
                    <a:pt x="6" y="8"/>
                    <a:pt x="6" y="10"/>
                  </a:cubicBezTo>
                  <a:cubicBezTo>
                    <a:pt x="6" y="12"/>
                    <a:pt x="6" y="12"/>
                    <a:pt x="6" y="12"/>
                  </a:cubicBezTo>
                  <a:cubicBezTo>
                    <a:pt x="0" y="11"/>
                    <a:pt x="0" y="11"/>
                    <a:pt x="0" y="11"/>
                  </a:cubicBezTo>
                  <a:cubicBezTo>
                    <a:pt x="0" y="10"/>
                    <a:pt x="0" y="10"/>
                    <a:pt x="0" y="10"/>
                  </a:cubicBezTo>
                  <a:cubicBezTo>
                    <a:pt x="0" y="7"/>
                    <a:pt x="0" y="4"/>
                    <a:pt x="0" y="2"/>
                  </a:cubicBezTo>
                  <a:cubicBezTo>
                    <a:pt x="0" y="0"/>
                    <a:pt x="0" y="0"/>
                    <a:pt x="0" y="0"/>
                  </a:cubicBezTo>
                  <a:lnTo>
                    <a:pt x="6"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96" name="Freeform 717"/>
            <p:cNvSpPr>
              <a:spLocks/>
            </p:cNvSpPr>
            <p:nvPr/>
          </p:nvSpPr>
          <p:spPr bwMode="auto">
            <a:xfrm>
              <a:off x="4046" y="3676"/>
              <a:ext cx="16" cy="30"/>
            </a:xfrm>
            <a:custGeom>
              <a:avLst/>
              <a:gdLst>
                <a:gd name="T0" fmla="*/ 307 w 6"/>
                <a:gd name="T1" fmla="*/ 551 h 11"/>
                <a:gd name="T2" fmla="*/ 307 w 6"/>
                <a:gd name="T3" fmla="*/ 611 h 11"/>
                <a:gd name="T4" fmla="*/ 0 w 6"/>
                <a:gd name="T5" fmla="*/ 551 h 11"/>
                <a:gd name="T6" fmla="*/ 0 w 6"/>
                <a:gd name="T7" fmla="*/ 505 h 11"/>
                <a:gd name="T8" fmla="*/ 0 w 6"/>
                <a:gd name="T9" fmla="*/ 60 h 11"/>
                <a:gd name="T10" fmla="*/ 0 w 6"/>
                <a:gd name="T11" fmla="*/ 0 h 11"/>
                <a:gd name="T12" fmla="*/ 307 w 6"/>
                <a:gd name="T13" fmla="*/ 60 h 11"/>
                <a:gd name="T14" fmla="*/ 307 w 6"/>
                <a:gd name="T15" fmla="*/ 104 h 11"/>
                <a:gd name="T16" fmla="*/ 307 w 6"/>
                <a:gd name="T17" fmla="*/ 551 h 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11"/>
                <a:gd name="T29" fmla="*/ 6 w 6"/>
                <a:gd name="T30" fmla="*/ 11 h 1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11">
                  <a:moveTo>
                    <a:pt x="6" y="10"/>
                  </a:moveTo>
                  <a:cubicBezTo>
                    <a:pt x="6" y="11"/>
                    <a:pt x="6" y="11"/>
                    <a:pt x="6" y="11"/>
                  </a:cubicBezTo>
                  <a:cubicBezTo>
                    <a:pt x="0" y="10"/>
                    <a:pt x="0" y="10"/>
                    <a:pt x="0" y="10"/>
                  </a:cubicBezTo>
                  <a:cubicBezTo>
                    <a:pt x="0" y="9"/>
                    <a:pt x="0" y="9"/>
                    <a:pt x="0" y="9"/>
                  </a:cubicBezTo>
                  <a:cubicBezTo>
                    <a:pt x="0" y="7"/>
                    <a:pt x="0" y="4"/>
                    <a:pt x="0" y="1"/>
                  </a:cubicBezTo>
                  <a:cubicBezTo>
                    <a:pt x="0" y="0"/>
                    <a:pt x="0" y="0"/>
                    <a:pt x="0" y="0"/>
                  </a:cubicBezTo>
                  <a:cubicBezTo>
                    <a:pt x="6" y="1"/>
                    <a:pt x="6" y="1"/>
                    <a:pt x="6" y="1"/>
                  </a:cubicBezTo>
                  <a:cubicBezTo>
                    <a:pt x="6" y="2"/>
                    <a:pt x="6" y="2"/>
                    <a:pt x="6" y="2"/>
                  </a:cubicBezTo>
                  <a:cubicBezTo>
                    <a:pt x="6" y="5"/>
                    <a:pt x="6" y="8"/>
                    <a:pt x="6" y="1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97" name="Freeform 718"/>
            <p:cNvSpPr>
              <a:spLocks/>
            </p:cNvSpPr>
            <p:nvPr/>
          </p:nvSpPr>
          <p:spPr bwMode="auto">
            <a:xfrm>
              <a:off x="3881" y="2987"/>
              <a:ext cx="176" cy="195"/>
            </a:xfrm>
            <a:custGeom>
              <a:avLst/>
              <a:gdLst>
                <a:gd name="T0" fmla="*/ 3336 w 66"/>
                <a:gd name="T1" fmla="*/ 237 h 74"/>
                <a:gd name="T2" fmla="*/ 3277 w 66"/>
                <a:gd name="T3" fmla="*/ 527 h 74"/>
                <a:gd name="T4" fmla="*/ 2675 w 66"/>
                <a:gd name="T5" fmla="*/ 3368 h 74"/>
                <a:gd name="T6" fmla="*/ 2675 w 66"/>
                <a:gd name="T7" fmla="*/ 3368 h 74"/>
                <a:gd name="T8" fmla="*/ 2637 w 66"/>
                <a:gd name="T9" fmla="*/ 3368 h 74"/>
                <a:gd name="T10" fmla="*/ 2581 w 66"/>
                <a:gd name="T11" fmla="*/ 3568 h 74"/>
                <a:gd name="T12" fmla="*/ 2581 w 66"/>
                <a:gd name="T13" fmla="*/ 3568 h 74"/>
                <a:gd name="T14" fmla="*/ 2424 w 66"/>
                <a:gd name="T15" fmla="*/ 3568 h 74"/>
                <a:gd name="T16" fmla="*/ 1971 w 66"/>
                <a:gd name="T17" fmla="*/ 3236 h 74"/>
                <a:gd name="T18" fmla="*/ 512 w 66"/>
                <a:gd name="T19" fmla="*/ 3036 h 74"/>
                <a:gd name="T20" fmla="*/ 512 w 66"/>
                <a:gd name="T21" fmla="*/ 3036 h 74"/>
                <a:gd name="T22" fmla="*/ 363 w 66"/>
                <a:gd name="T23" fmla="*/ 2561 h 74"/>
                <a:gd name="T24" fmla="*/ 56 w 66"/>
                <a:gd name="T25" fmla="*/ 2506 h 74"/>
                <a:gd name="T26" fmla="*/ 0 w 66"/>
                <a:gd name="T27" fmla="*/ 2306 h 74"/>
                <a:gd name="T28" fmla="*/ 248 w 66"/>
                <a:gd name="T29" fmla="*/ 1979 h 74"/>
                <a:gd name="T30" fmla="*/ 2936 w 66"/>
                <a:gd name="T31" fmla="*/ 90 h 74"/>
                <a:gd name="T32" fmla="*/ 3128 w 66"/>
                <a:gd name="T33" fmla="*/ 145 h 74"/>
                <a:gd name="T34" fmla="*/ 3336 w 66"/>
                <a:gd name="T35" fmla="*/ 237 h 7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74"/>
                <a:gd name="T56" fmla="*/ 66 w 66"/>
                <a:gd name="T57" fmla="*/ 74 h 7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74">
                  <a:moveTo>
                    <a:pt x="66" y="5"/>
                  </a:moveTo>
                  <a:cubicBezTo>
                    <a:pt x="65" y="11"/>
                    <a:pt x="65" y="11"/>
                    <a:pt x="65" y="11"/>
                  </a:cubicBezTo>
                  <a:cubicBezTo>
                    <a:pt x="53" y="70"/>
                    <a:pt x="53" y="70"/>
                    <a:pt x="53" y="70"/>
                  </a:cubicBezTo>
                  <a:cubicBezTo>
                    <a:pt x="53" y="70"/>
                    <a:pt x="53" y="70"/>
                    <a:pt x="53" y="70"/>
                  </a:cubicBezTo>
                  <a:cubicBezTo>
                    <a:pt x="52" y="70"/>
                    <a:pt x="52" y="70"/>
                    <a:pt x="52" y="70"/>
                  </a:cubicBezTo>
                  <a:cubicBezTo>
                    <a:pt x="51" y="74"/>
                    <a:pt x="51" y="74"/>
                    <a:pt x="51" y="74"/>
                  </a:cubicBezTo>
                  <a:cubicBezTo>
                    <a:pt x="51" y="74"/>
                    <a:pt x="51" y="74"/>
                    <a:pt x="51" y="74"/>
                  </a:cubicBezTo>
                  <a:cubicBezTo>
                    <a:pt x="48" y="74"/>
                    <a:pt x="48" y="74"/>
                    <a:pt x="48" y="74"/>
                  </a:cubicBezTo>
                  <a:cubicBezTo>
                    <a:pt x="39" y="67"/>
                    <a:pt x="39" y="67"/>
                    <a:pt x="39" y="67"/>
                  </a:cubicBezTo>
                  <a:cubicBezTo>
                    <a:pt x="10" y="63"/>
                    <a:pt x="10" y="63"/>
                    <a:pt x="10" y="63"/>
                  </a:cubicBezTo>
                  <a:cubicBezTo>
                    <a:pt x="10" y="63"/>
                    <a:pt x="10" y="63"/>
                    <a:pt x="10" y="63"/>
                  </a:cubicBezTo>
                  <a:cubicBezTo>
                    <a:pt x="7" y="53"/>
                    <a:pt x="7" y="53"/>
                    <a:pt x="7" y="53"/>
                  </a:cubicBezTo>
                  <a:cubicBezTo>
                    <a:pt x="1" y="52"/>
                    <a:pt x="1" y="52"/>
                    <a:pt x="1" y="52"/>
                  </a:cubicBezTo>
                  <a:cubicBezTo>
                    <a:pt x="0" y="48"/>
                    <a:pt x="0" y="48"/>
                    <a:pt x="0" y="48"/>
                  </a:cubicBezTo>
                  <a:cubicBezTo>
                    <a:pt x="5" y="41"/>
                    <a:pt x="5" y="41"/>
                    <a:pt x="5" y="41"/>
                  </a:cubicBezTo>
                  <a:cubicBezTo>
                    <a:pt x="15" y="24"/>
                    <a:pt x="35" y="0"/>
                    <a:pt x="58" y="2"/>
                  </a:cubicBezTo>
                  <a:cubicBezTo>
                    <a:pt x="59" y="2"/>
                    <a:pt x="61" y="3"/>
                    <a:pt x="62" y="3"/>
                  </a:cubicBezTo>
                  <a:lnTo>
                    <a:pt x="66" y="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98" name="Freeform 719"/>
            <p:cNvSpPr>
              <a:spLocks/>
            </p:cNvSpPr>
            <p:nvPr/>
          </p:nvSpPr>
          <p:spPr bwMode="auto">
            <a:xfrm>
              <a:off x="3990" y="3954"/>
              <a:ext cx="63" cy="135"/>
            </a:xfrm>
            <a:custGeom>
              <a:avLst/>
              <a:gdLst>
                <a:gd name="T0" fmla="*/ 1082 w 24"/>
                <a:gd name="T1" fmla="*/ 744 h 51"/>
                <a:gd name="T2" fmla="*/ 1137 w 24"/>
                <a:gd name="T3" fmla="*/ 982 h 51"/>
                <a:gd name="T4" fmla="*/ 958 w 24"/>
                <a:gd name="T5" fmla="*/ 1318 h 51"/>
                <a:gd name="T6" fmla="*/ 759 w 24"/>
                <a:gd name="T7" fmla="*/ 1612 h 51"/>
                <a:gd name="T8" fmla="*/ 525 w 24"/>
                <a:gd name="T9" fmla="*/ 1914 h 51"/>
                <a:gd name="T10" fmla="*/ 323 w 24"/>
                <a:gd name="T11" fmla="*/ 2152 h 51"/>
                <a:gd name="T12" fmla="*/ 89 w 24"/>
                <a:gd name="T13" fmla="*/ 2411 h 51"/>
                <a:gd name="T14" fmla="*/ 0 w 24"/>
                <a:gd name="T15" fmla="*/ 2501 h 51"/>
                <a:gd name="T16" fmla="*/ 289 w 24"/>
                <a:gd name="T17" fmla="*/ 1914 h 51"/>
                <a:gd name="T18" fmla="*/ 433 w 24"/>
                <a:gd name="T19" fmla="*/ 1871 h 51"/>
                <a:gd name="T20" fmla="*/ 525 w 24"/>
                <a:gd name="T21" fmla="*/ 1668 h 51"/>
                <a:gd name="T22" fmla="*/ 614 w 24"/>
                <a:gd name="T23" fmla="*/ 1038 h 51"/>
                <a:gd name="T24" fmla="*/ 580 w 24"/>
                <a:gd name="T25" fmla="*/ 924 h 51"/>
                <a:gd name="T26" fmla="*/ 704 w 24"/>
                <a:gd name="T27" fmla="*/ 0 h 51"/>
                <a:gd name="T28" fmla="*/ 903 w 24"/>
                <a:gd name="T29" fmla="*/ 0 h 51"/>
                <a:gd name="T30" fmla="*/ 903 w 24"/>
                <a:gd name="T31" fmla="*/ 0 h 51"/>
                <a:gd name="T32" fmla="*/ 903 w 24"/>
                <a:gd name="T33" fmla="*/ 0 h 51"/>
                <a:gd name="T34" fmla="*/ 903 w 24"/>
                <a:gd name="T35" fmla="*/ 0 h 51"/>
                <a:gd name="T36" fmla="*/ 1082 w 24"/>
                <a:gd name="T37" fmla="*/ 744 h 5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4"/>
                <a:gd name="T58" fmla="*/ 0 h 51"/>
                <a:gd name="T59" fmla="*/ 24 w 24"/>
                <a:gd name="T60" fmla="*/ 51 h 5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4" h="51">
                  <a:moveTo>
                    <a:pt x="23" y="15"/>
                  </a:moveTo>
                  <a:cubicBezTo>
                    <a:pt x="24" y="20"/>
                    <a:pt x="24" y="20"/>
                    <a:pt x="24" y="20"/>
                  </a:cubicBezTo>
                  <a:cubicBezTo>
                    <a:pt x="20" y="27"/>
                    <a:pt x="20" y="27"/>
                    <a:pt x="20" y="27"/>
                  </a:cubicBezTo>
                  <a:cubicBezTo>
                    <a:pt x="16" y="33"/>
                    <a:pt x="16" y="33"/>
                    <a:pt x="16" y="33"/>
                  </a:cubicBezTo>
                  <a:cubicBezTo>
                    <a:pt x="11" y="39"/>
                    <a:pt x="11" y="39"/>
                    <a:pt x="11" y="39"/>
                  </a:cubicBezTo>
                  <a:cubicBezTo>
                    <a:pt x="7" y="44"/>
                    <a:pt x="7" y="44"/>
                    <a:pt x="7" y="44"/>
                  </a:cubicBezTo>
                  <a:cubicBezTo>
                    <a:pt x="2" y="49"/>
                    <a:pt x="2" y="49"/>
                    <a:pt x="2" y="49"/>
                  </a:cubicBezTo>
                  <a:cubicBezTo>
                    <a:pt x="0" y="51"/>
                    <a:pt x="0" y="51"/>
                    <a:pt x="0" y="51"/>
                  </a:cubicBezTo>
                  <a:cubicBezTo>
                    <a:pt x="6" y="39"/>
                    <a:pt x="6" y="39"/>
                    <a:pt x="6" y="39"/>
                  </a:cubicBezTo>
                  <a:cubicBezTo>
                    <a:pt x="9" y="38"/>
                    <a:pt x="9" y="38"/>
                    <a:pt x="9" y="38"/>
                  </a:cubicBezTo>
                  <a:cubicBezTo>
                    <a:pt x="11" y="34"/>
                    <a:pt x="11" y="34"/>
                    <a:pt x="11" y="34"/>
                  </a:cubicBezTo>
                  <a:cubicBezTo>
                    <a:pt x="13" y="21"/>
                    <a:pt x="13" y="21"/>
                    <a:pt x="13" y="21"/>
                  </a:cubicBezTo>
                  <a:cubicBezTo>
                    <a:pt x="12" y="19"/>
                    <a:pt x="12" y="19"/>
                    <a:pt x="12" y="19"/>
                  </a:cubicBezTo>
                  <a:cubicBezTo>
                    <a:pt x="15" y="0"/>
                    <a:pt x="15" y="0"/>
                    <a:pt x="15" y="0"/>
                  </a:cubicBezTo>
                  <a:cubicBezTo>
                    <a:pt x="19" y="0"/>
                    <a:pt x="19" y="0"/>
                    <a:pt x="19" y="0"/>
                  </a:cubicBezTo>
                  <a:cubicBezTo>
                    <a:pt x="19" y="0"/>
                    <a:pt x="19" y="0"/>
                    <a:pt x="19" y="0"/>
                  </a:cubicBezTo>
                  <a:cubicBezTo>
                    <a:pt x="19" y="0"/>
                    <a:pt x="19" y="0"/>
                    <a:pt x="19" y="0"/>
                  </a:cubicBezTo>
                  <a:cubicBezTo>
                    <a:pt x="19" y="0"/>
                    <a:pt x="19" y="0"/>
                    <a:pt x="19" y="0"/>
                  </a:cubicBezTo>
                  <a:lnTo>
                    <a:pt x="23"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99" name="Freeform 720"/>
            <p:cNvSpPr>
              <a:spLocks/>
            </p:cNvSpPr>
            <p:nvPr/>
          </p:nvSpPr>
          <p:spPr bwMode="auto">
            <a:xfrm>
              <a:off x="3985" y="3254"/>
              <a:ext cx="63" cy="106"/>
            </a:xfrm>
            <a:custGeom>
              <a:avLst/>
              <a:gdLst>
                <a:gd name="T0" fmla="*/ 1137 w 24"/>
                <a:gd name="T1" fmla="*/ 0 h 40"/>
                <a:gd name="T2" fmla="*/ 1047 w 24"/>
                <a:gd name="T3" fmla="*/ 239 h 40"/>
                <a:gd name="T4" fmla="*/ 378 w 24"/>
                <a:gd name="T5" fmla="*/ 1728 h 40"/>
                <a:gd name="T6" fmla="*/ 289 w 24"/>
                <a:gd name="T7" fmla="*/ 1974 h 40"/>
                <a:gd name="T8" fmla="*/ 0 w 24"/>
                <a:gd name="T9" fmla="*/ 1916 h 40"/>
                <a:gd name="T10" fmla="*/ 89 w 24"/>
                <a:gd name="T11" fmla="*/ 1672 h 40"/>
                <a:gd name="T12" fmla="*/ 759 w 24"/>
                <a:gd name="T13" fmla="*/ 204 h 40"/>
                <a:gd name="T14" fmla="*/ 848 w 24"/>
                <a:gd name="T15" fmla="*/ 0 h 40"/>
                <a:gd name="T16" fmla="*/ 1137 w 24"/>
                <a:gd name="T17" fmla="*/ 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
                <a:gd name="T28" fmla="*/ 0 h 40"/>
                <a:gd name="T29" fmla="*/ 24 w 24"/>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 h="40">
                  <a:moveTo>
                    <a:pt x="24" y="0"/>
                  </a:moveTo>
                  <a:cubicBezTo>
                    <a:pt x="22" y="5"/>
                    <a:pt x="22" y="5"/>
                    <a:pt x="22" y="5"/>
                  </a:cubicBezTo>
                  <a:cubicBezTo>
                    <a:pt x="17" y="15"/>
                    <a:pt x="12" y="25"/>
                    <a:pt x="8" y="35"/>
                  </a:cubicBezTo>
                  <a:cubicBezTo>
                    <a:pt x="6" y="40"/>
                    <a:pt x="6" y="40"/>
                    <a:pt x="6" y="40"/>
                  </a:cubicBezTo>
                  <a:cubicBezTo>
                    <a:pt x="0" y="39"/>
                    <a:pt x="0" y="39"/>
                    <a:pt x="0" y="39"/>
                  </a:cubicBezTo>
                  <a:cubicBezTo>
                    <a:pt x="2" y="34"/>
                    <a:pt x="2" y="34"/>
                    <a:pt x="2" y="34"/>
                  </a:cubicBezTo>
                  <a:cubicBezTo>
                    <a:pt x="6" y="24"/>
                    <a:pt x="11" y="14"/>
                    <a:pt x="16" y="4"/>
                  </a:cubicBezTo>
                  <a:cubicBezTo>
                    <a:pt x="18" y="0"/>
                    <a:pt x="18" y="0"/>
                    <a:pt x="18" y="0"/>
                  </a:cubicBezTo>
                  <a:lnTo>
                    <a:pt x="24"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00" name="Freeform 721"/>
            <p:cNvSpPr>
              <a:spLocks/>
            </p:cNvSpPr>
            <p:nvPr/>
          </p:nvSpPr>
          <p:spPr bwMode="auto">
            <a:xfrm>
              <a:off x="4028" y="3561"/>
              <a:ext cx="18" cy="86"/>
            </a:xfrm>
            <a:custGeom>
              <a:avLst/>
              <a:gdLst>
                <a:gd name="T0" fmla="*/ 303 w 7"/>
                <a:gd name="T1" fmla="*/ 0 h 33"/>
                <a:gd name="T2" fmla="*/ 303 w 7"/>
                <a:gd name="T3" fmla="*/ 89 h 33"/>
                <a:gd name="T4" fmla="*/ 303 w 7"/>
                <a:gd name="T5" fmla="*/ 461 h 33"/>
                <a:gd name="T6" fmla="*/ 303 w 7"/>
                <a:gd name="T7" fmla="*/ 516 h 33"/>
                <a:gd name="T8" fmla="*/ 257 w 7"/>
                <a:gd name="T9" fmla="*/ 605 h 33"/>
                <a:gd name="T10" fmla="*/ 219 w 7"/>
                <a:gd name="T11" fmla="*/ 638 h 33"/>
                <a:gd name="T12" fmla="*/ 139 w 7"/>
                <a:gd name="T13" fmla="*/ 782 h 33"/>
                <a:gd name="T14" fmla="*/ 139 w 7"/>
                <a:gd name="T15" fmla="*/ 923 h 33"/>
                <a:gd name="T16" fmla="*/ 85 w 7"/>
                <a:gd name="T17" fmla="*/ 1061 h 33"/>
                <a:gd name="T18" fmla="*/ 54 w 7"/>
                <a:gd name="T19" fmla="*/ 1235 h 33"/>
                <a:gd name="T20" fmla="*/ 54 w 7"/>
                <a:gd name="T21" fmla="*/ 1379 h 33"/>
                <a:gd name="T22" fmla="*/ 54 w 7"/>
                <a:gd name="T23" fmla="*/ 1522 h 33"/>
                <a:gd name="T24" fmla="*/ 54 w 7"/>
                <a:gd name="T25" fmla="*/ 1522 h 33"/>
                <a:gd name="T26" fmla="*/ 54 w 7"/>
                <a:gd name="T27" fmla="*/ 605 h 33"/>
                <a:gd name="T28" fmla="*/ 54 w 7"/>
                <a:gd name="T29" fmla="*/ 284 h 33"/>
                <a:gd name="T30" fmla="*/ 0 w 7"/>
                <a:gd name="T31" fmla="*/ 284 h 33"/>
                <a:gd name="T32" fmla="*/ 0 w 7"/>
                <a:gd name="T33" fmla="*/ 232 h 33"/>
                <a:gd name="T34" fmla="*/ 303 w 7"/>
                <a:gd name="T35" fmla="*/ 0 h 3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7"/>
                <a:gd name="T55" fmla="*/ 0 h 33"/>
                <a:gd name="T56" fmla="*/ 7 w 7"/>
                <a:gd name="T57" fmla="*/ 33 h 3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7" h="33">
                  <a:moveTo>
                    <a:pt x="7" y="0"/>
                  </a:moveTo>
                  <a:cubicBezTo>
                    <a:pt x="7" y="2"/>
                    <a:pt x="7" y="2"/>
                    <a:pt x="7" y="2"/>
                  </a:cubicBezTo>
                  <a:cubicBezTo>
                    <a:pt x="7" y="4"/>
                    <a:pt x="7" y="7"/>
                    <a:pt x="7" y="10"/>
                  </a:cubicBezTo>
                  <a:cubicBezTo>
                    <a:pt x="7" y="11"/>
                    <a:pt x="7" y="11"/>
                    <a:pt x="7" y="11"/>
                  </a:cubicBezTo>
                  <a:cubicBezTo>
                    <a:pt x="6" y="13"/>
                    <a:pt x="6" y="13"/>
                    <a:pt x="6" y="13"/>
                  </a:cubicBezTo>
                  <a:cubicBezTo>
                    <a:pt x="5" y="14"/>
                    <a:pt x="5" y="14"/>
                    <a:pt x="5" y="14"/>
                  </a:cubicBezTo>
                  <a:cubicBezTo>
                    <a:pt x="3" y="17"/>
                    <a:pt x="3" y="17"/>
                    <a:pt x="3" y="17"/>
                  </a:cubicBezTo>
                  <a:cubicBezTo>
                    <a:pt x="3" y="20"/>
                    <a:pt x="3" y="20"/>
                    <a:pt x="3" y="20"/>
                  </a:cubicBezTo>
                  <a:cubicBezTo>
                    <a:pt x="2" y="23"/>
                    <a:pt x="2" y="23"/>
                    <a:pt x="2" y="23"/>
                  </a:cubicBezTo>
                  <a:cubicBezTo>
                    <a:pt x="1" y="27"/>
                    <a:pt x="1" y="27"/>
                    <a:pt x="1" y="27"/>
                  </a:cubicBezTo>
                  <a:cubicBezTo>
                    <a:pt x="1" y="30"/>
                    <a:pt x="1" y="30"/>
                    <a:pt x="1" y="30"/>
                  </a:cubicBezTo>
                  <a:cubicBezTo>
                    <a:pt x="1" y="33"/>
                    <a:pt x="1" y="33"/>
                    <a:pt x="1" y="33"/>
                  </a:cubicBezTo>
                  <a:cubicBezTo>
                    <a:pt x="1" y="33"/>
                    <a:pt x="1" y="33"/>
                    <a:pt x="1" y="33"/>
                  </a:cubicBezTo>
                  <a:cubicBezTo>
                    <a:pt x="1" y="27"/>
                    <a:pt x="1" y="20"/>
                    <a:pt x="1" y="13"/>
                  </a:cubicBezTo>
                  <a:cubicBezTo>
                    <a:pt x="1" y="6"/>
                    <a:pt x="1" y="6"/>
                    <a:pt x="1" y="6"/>
                  </a:cubicBezTo>
                  <a:cubicBezTo>
                    <a:pt x="0" y="6"/>
                    <a:pt x="0" y="6"/>
                    <a:pt x="0" y="6"/>
                  </a:cubicBezTo>
                  <a:cubicBezTo>
                    <a:pt x="0" y="5"/>
                    <a:pt x="0" y="5"/>
                    <a:pt x="0" y="5"/>
                  </a:cubicBezTo>
                  <a:lnTo>
                    <a:pt x="7"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01" name="Freeform 722"/>
            <p:cNvSpPr>
              <a:spLocks/>
            </p:cNvSpPr>
            <p:nvPr/>
          </p:nvSpPr>
          <p:spPr bwMode="auto">
            <a:xfrm>
              <a:off x="4028" y="3647"/>
              <a:ext cx="18" cy="70"/>
            </a:xfrm>
            <a:custGeom>
              <a:avLst/>
              <a:gdLst>
                <a:gd name="T0" fmla="*/ 303 w 7"/>
                <a:gd name="T1" fmla="*/ 1050 h 26"/>
                <a:gd name="T2" fmla="*/ 303 w 7"/>
                <a:gd name="T3" fmla="*/ 1109 h 26"/>
                <a:gd name="T4" fmla="*/ 54 w 7"/>
                <a:gd name="T5" fmla="*/ 1362 h 26"/>
                <a:gd name="T6" fmla="*/ 54 w 7"/>
                <a:gd name="T7" fmla="*/ 1109 h 26"/>
                <a:gd name="T8" fmla="*/ 54 w 7"/>
                <a:gd name="T9" fmla="*/ 0 h 26"/>
                <a:gd name="T10" fmla="*/ 54 w 7"/>
                <a:gd name="T11" fmla="*/ 0 h 26"/>
                <a:gd name="T12" fmla="*/ 172 w 7"/>
                <a:gd name="T13" fmla="*/ 587 h 26"/>
                <a:gd name="T14" fmla="*/ 257 w 7"/>
                <a:gd name="T15" fmla="*/ 625 h 26"/>
                <a:gd name="T16" fmla="*/ 303 w 7"/>
                <a:gd name="T17" fmla="*/ 587 h 26"/>
                <a:gd name="T18" fmla="*/ 303 w 7"/>
                <a:gd name="T19" fmla="*/ 625 h 26"/>
                <a:gd name="T20" fmla="*/ 303 w 7"/>
                <a:gd name="T21" fmla="*/ 105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6"/>
                <a:gd name="T35" fmla="*/ 7 w 7"/>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6">
                  <a:moveTo>
                    <a:pt x="7" y="20"/>
                  </a:moveTo>
                  <a:cubicBezTo>
                    <a:pt x="7" y="21"/>
                    <a:pt x="7" y="21"/>
                    <a:pt x="7" y="21"/>
                  </a:cubicBezTo>
                  <a:cubicBezTo>
                    <a:pt x="1" y="26"/>
                    <a:pt x="1" y="26"/>
                    <a:pt x="1" y="26"/>
                  </a:cubicBezTo>
                  <a:cubicBezTo>
                    <a:pt x="1" y="21"/>
                    <a:pt x="1" y="21"/>
                    <a:pt x="1" y="21"/>
                  </a:cubicBezTo>
                  <a:cubicBezTo>
                    <a:pt x="1" y="14"/>
                    <a:pt x="0" y="7"/>
                    <a:pt x="1" y="0"/>
                  </a:cubicBezTo>
                  <a:cubicBezTo>
                    <a:pt x="1" y="0"/>
                    <a:pt x="1" y="0"/>
                    <a:pt x="1" y="0"/>
                  </a:cubicBezTo>
                  <a:cubicBezTo>
                    <a:pt x="1" y="4"/>
                    <a:pt x="2" y="9"/>
                    <a:pt x="4" y="11"/>
                  </a:cubicBezTo>
                  <a:cubicBezTo>
                    <a:pt x="6" y="12"/>
                    <a:pt x="6" y="12"/>
                    <a:pt x="6" y="12"/>
                  </a:cubicBezTo>
                  <a:cubicBezTo>
                    <a:pt x="7" y="11"/>
                    <a:pt x="7" y="11"/>
                    <a:pt x="7" y="11"/>
                  </a:cubicBezTo>
                  <a:cubicBezTo>
                    <a:pt x="7" y="12"/>
                    <a:pt x="7" y="12"/>
                    <a:pt x="7" y="12"/>
                  </a:cubicBezTo>
                  <a:cubicBezTo>
                    <a:pt x="7" y="15"/>
                    <a:pt x="7" y="18"/>
                    <a:pt x="7" y="2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02" name="Freeform 723"/>
            <p:cNvSpPr>
              <a:spLocks/>
            </p:cNvSpPr>
            <p:nvPr/>
          </p:nvSpPr>
          <p:spPr bwMode="auto">
            <a:xfrm>
              <a:off x="3926" y="3491"/>
              <a:ext cx="117" cy="61"/>
            </a:xfrm>
            <a:custGeom>
              <a:avLst/>
              <a:gdLst>
                <a:gd name="T0" fmla="*/ 212 w 96"/>
                <a:gd name="T1" fmla="*/ 49 h 50"/>
                <a:gd name="T2" fmla="*/ 212 w 96"/>
                <a:gd name="T3" fmla="*/ 52 h 50"/>
                <a:gd name="T4" fmla="*/ 201 w 96"/>
                <a:gd name="T5" fmla="*/ 77 h 50"/>
                <a:gd name="T6" fmla="*/ 196 w 96"/>
                <a:gd name="T7" fmla="*/ 101 h 50"/>
                <a:gd name="T8" fmla="*/ 196 w 96"/>
                <a:gd name="T9" fmla="*/ 110 h 50"/>
                <a:gd name="T10" fmla="*/ 196 w 96"/>
                <a:gd name="T11" fmla="*/ 110 h 50"/>
                <a:gd name="T12" fmla="*/ 0 w 96"/>
                <a:gd name="T13" fmla="*/ 88 h 50"/>
                <a:gd name="T14" fmla="*/ 2 w 96"/>
                <a:gd name="T15" fmla="*/ 82 h 50"/>
                <a:gd name="T16" fmla="*/ 11 w 96"/>
                <a:gd name="T17" fmla="*/ 59 h 50"/>
                <a:gd name="T18" fmla="*/ 16 w 96"/>
                <a:gd name="T19" fmla="*/ 33 h 50"/>
                <a:gd name="T20" fmla="*/ 20 w 96"/>
                <a:gd name="T21" fmla="*/ 9 h 50"/>
                <a:gd name="T22" fmla="*/ 24 w 96"/>
                <a:gd name="T23" fmla="*/ 0 h 50"/>
                <a:gd name="T24" fmla="*/ 24 w 96"/>
                <a:gd name="T25" fmla="*/ 0 h 50"/>
                <a:gd name="T26" fmla="*/ 43 w 96"/>
                <a:gd name="T27" fmla="*/ 16 h 50"/>
                <a:gd name="T28" fmla="*/ 77 w 96"/>
                <a:gd name="T29" fmla="*/ 20 h 50"/>
                <a:gd name="T30" fmla="*/ 158 w 96"/>
                <a:gd name="T31" fmla="*/ 29 h 50"/>
                <a:gd name="T32" fmla="*/ 158 w 96"/>
                <a:gd name="T33" fmla="*/ 29 h 50"/>
                <a:gd name="T34" fmla="*/ 163 w 96"/>
                <a:gd name="T35" fmla="*/ 33 h 50"/>
                <a:gd name="T36" fmla="*/ 183 w 96"/>
                <a:gd name="T37" fmla="*/ 43 h 50"/>
                <a:gd name="T38" fmla="*/ 201 w 96"/>
                <a:gd name="T39" fmla="*/ 49 h 50"/>
                <a:gd name="T40" fmla="*/ 212 w 96"/>
                <a:gd name="T41" fmla="*/ 49 h 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6"/>
                <a:gd name="T64" fmla="*/ 0 h 50"/>
                <a:gd name="T65" fmla="*/ 96 w 96"/>
                <a:gd name="T66" fmla="*/ 50 h 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6" h="50">
                  <a:moveTo>
                    <a:pt x="96" y="22"/>
                  </a:moveTo>
                  <a:lnTo>
                    <a:pt x="96" y="24"/>
                  </a:lnTo>
                  <a:lnTo>
                    <a:pt x="91" y="35"/>
                  </a:lnTo>
                  <a:lnTo>
                    <a:pt x="89" y="46"/>
                  </a:lnTo>
                  <a:lnTo>
                    <a:pt x="89" y="50"/>
                  </a:lnTo>
                  <a:lnTo>
                    <a:pt x="0" y="39"/>
                  </a:lnTo>
                  <a:lnTo>
                    <a:pt x="2" y="37"/>
                  </a:lnTo>
                  <a:lnTo>
                    <a:pt x="5" y="26"/>
                  </a:lnTo>
                  <a:lnTo>
                    <a:pt x="7" y="15"/>
                  </a:lnTo>
                  <a:lnTo>
                    <a:pt x="9" y="4"/>
                  </a:lnTo>
                  <a:lnTo>
                    <a:pt x="11" y="0"/>
                  </a:lnTo>
                  <a:lnTo>
                    <a:pt x="20" y="7"/>
                  </a:lnTo>
                  <a:lnTo>
                    <a:pt x="35" y="9"/>
                  </a:lnTo>
                  <a:lnTo>
                    <a:pt x="72" y="13"/>
                  </a:lnTo>
                  <a:lnTo>
                    <a:pt x="74" y="15"/>
                  </a:lnTo>
                  <a:lnTo>
                    <a:pt x="83" y="20"/>
                  </a:lnTo>
                  <a:lnTo>
                    <a:pt x="91" y="22"/>
                  </a:lnTo>
                  <a:lnTo>
                    <a:pt x="96" y="2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03" name="Freeform 724"/>
            <p:cNvSpPr>
              <a:spLocks/>
            </p:cNvSpPr>
            <p:nvPr/>
          </p:nvSpPr>
          <p:spPr bwMode="auto">
            <a:xfrm>
              <a:off x="3362" y="2950"/>
              <a:ext cx="673" cy="1176"/>
            </a:xfrm>
            <a:custGeom>
              <a:avLst/>
              <a:gdLst>
                <a:gd name="T0" fmla="*/ 8253 w 255"/>
                <a:gd name="T1" fmla="*/ 20930 h 445"/>
                <a:gd name="T2" fmla="*/ 7424 w 255"/>
                <a:gd name="T3" fmla="*/ 20965 h 445"/>
                <a:gd name="T4" fmla="*/ 7279 w 255"/>
                <a:gd name="T5" fmla="*/ 20819 h 445"/>
                <a:gd name="T6" fmla="*/ 6450 w 255"/>
                <a:gd name="T7" fmla="*/ 20729 h 445"/>
                <a:gd name="T8" fmla="*/ 6506 w 255"/>
                <a:gd name="T9" fmla="*/ 20875 h 445"/>
                <a:gd name="T10" fmla="*/ 6302 w 255"/>
                <a:gd name="T11" fmla="*/ 20785 h 445"/>
                <a:gd name="T12" fmla="*/ 4373 w 255"/>
                <a:gd name="T13" fmla="*/ 20785 h 445"/>
                <a:gd name="T14" fmla="*/ 6931 w 255"/>
                <a:gd name="T15" fmla="*/ 21258 h 445"/>
                <a:gd name="T16" fmla="*/ 7189 w 255"/>
                <a:gd name="T17" fmla="*/ 21316 h 445"/>
                <a:gd name="T18" fmla="*/ 8052 w 255"/>
                <a:gd name="T19" fmla="*/ 21414 h 445"/>
                <a:gd name="T20" fmla="*/ 8881 w 255"/>
                <a:gd name="T21" fmla="*/ 21461 h 445"/>
                <a:gd name="T22" fmla="*/ 9026 w 255"/>
                <a:gd name="T23" fmla="*/ 21559 h 445"/>
                <a:gd name="T24" fmla="*/ 9947 w 255"/>
                <a:gd name="T25" fmla="*/ 21707 h 445"/>
                <a:gd name="T26" fmla="*/ 3051 w 255"/>
                <a:gd name="T27" fmla="*/ 20930 h 445"/>
                <a:gd name="T28" fmla="*/ 684 w 255"/>
                <a:gd name="T29" fmla="*/ 17405 h 445"/>
                <a:gd name="T30" fmla="*/ 1066 w 255"/>
                <a:gd name="T31" fmla="*/ 6440 h 445"/>
                <a:gd name="T32" fmla="*/ 5294 w 255"/>
                <a:gd name="T33" fmla="*/ 0 h 445"/>
                <a:gd name="T34" fmla="*/ 12370 w 255"/>
                <a:gd name="T35" fmla="*/ 774 h 445"/>
                <a:gd name="T36" fmla="*/ 9084 w 255"/>
                <a:gd name="T37" fmla="*/ 2968 h 445"/>
                <a:gd name="T38" fmla="*/ 8936 w 255"/>
                <a:gd name="T39" fmla="*/ 3214 h 445"/>
                <a:gd name="T40" fmla="*/ 7997 w 255"/>
                <a:gd name="T41" fmla="*/ 3023 h 445"/>
                <a:gd name="T42" fmla="*/ 7279 w 255"/>
                <a:gd name="T43" fmla="*/ 2730 h 445"/>
                <a:gd name="T44" fmla="*/ 7076 w 255"/>
                <a:gd name="T45" fmla="*/ 3121 h 445"/>
                <a:gd name="T46" fmla="*/ 4508 w 255"/>
                <a:gd name="T47" fmla="*/ 3177 h 445"/>
                <a:gd name="T48" fmla="*/ 5329 w 255"/>
                <a:gd name="T49" fmla="*/ 4337 h 445"/>
                <a:gd name="T50" fmla="*/ 6595 w 255"/>
                <a:gd name="T51" fmla="*/ 4001 h 445"/>
                <a:gd name="T52" fmla="*/ 6506 w 255"/>
                <a:gd name="T53" fmla="*/ 4337 h 445"/>
                <a:gd name="T54" fmla="*/ 7334 w 255"/>
                <a:gd name="T55" fmla="*/ 4485 h 445"/>
                <a:gd name="T56" fmla="*/ 7466 w 255"/>
                <a:gd name="T57" fmla="*/ 4191 h 445"/>
                <a:gd name="T58" fmla="*/ 8290 w 255"/>
                <a:gd name="T59" fmla="*/ 4540 h 445"/>
                <a:gd name="T60" fmla="*/ 8791 w 255"/>
                <a:gd name="T61" fmla="*/ 4686 h 445"/>
                <a:gd name="T62" fmla="*/ 7189 w 255"/>
                <a:gd name="T63" fmla="*/ 12733 h 445"/>
                <a:gd name="T64" fmla="*/ 6651 w 255"/>
                <a:gd name="T65" fmla="*/ 12733 h 445"/>
                <a:gd name="T66" fmla="*/ 5719 w 255"/>
                <a:gd name="T67" fmla="*/ 12976 h 445"/>
                <a:gd name="T68" fmla="*/ 5719 w 255"/>
                <a:gd name="T69" fmla="*/ 12585 h 445"/>
                <a:gd name="T70" fmla="*/ 4856 w 255"/>
                <a:gd name="T71" fmla="*/ 12529 h 445"/>
                <a:gd name="T72" fmla="*/ 4798 w 255"/>
                <a:gd name="T73" fmla="*/ 12976 h 445"/>
                <a:gd name="T74" fmla="*/ 2423 w 255"/>
                <a:gd name="T75" fmla="*/ 13269 h 445"/>
                <a:gd name="T76" fmla="*/ 4764 w 255"/>
                <a:gd name="T77" fmla="*/ 14337 h 445"/>
                <a:gd name="T78" fmla="*/ 4856 w 255"/>
                <a:gd name="T79" fmla="*/ 14672 h 445"/>
                <a:gd name="T80" fmla="*/ 5719 w 255"/>
                <a:gd name="T81" fmla="*/ 14786 h 445"/>
                <a:gd name="T82" fmla="*/ 5719 w 255"/>
                <a:gd name="T83" fmla="*/ 14434 h 445"/>
                <a:gd name="T84" fmla="*/ 6651 w 255"/>
                <a:gd name="T85" fmla="*/ 14876 h 445"/>
                <a:gd name="T86" fmla="*/ 7189 w 255"/>
                <a:gd name="T87" fmla="*/ 15560 h 445"/>
                <a:gd name="T88" fmla="*/ 8401 w 255"/>
                <a:gd name="T89" fmla="*/ 20930 h 4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55"/>
                <a:gd name="T136" fmla="*/ 0 h 445"/>
                <a:gd name="T137" fmla="*/ 255 w 255"/>
                <a:gd name="T138" fmla="*/ 445 h 445"/>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55" h="445">
                  <a:moveTo>
                    <a:pt x="173" y="429"/>
                  </a:moveTo>
                  <a:cubicBezTo>
                    <a:pt x="170" y="429"/>
                    <a:pt x="170" y="429"/>
                    <a:pt x="170" y="429"/>
                  </a:cubicBezTo>
                  <a:cubicBezTo>
                    <a:pt x="170" y="429"/>
                    <a:pt x="170" y="429"/>
                    <a:pt x="170" y="429"/>
                  </a:cubicBezTo>
                  <a:cubicBezTo>
                    <a:pt x="171" y="430"/>
                    <a:pt x="171" y="431"/>
                    <a:pt x="172" y="431"/>
                  </a:cubicBezTo>
                  <a:cubicBezTo>
                    <a:pt x="172" y="432"/>
                    <a:pt x="172" y="432"/>
                    <a:pt x="172" y="432"/>
                  </a:cubicBezTo>
                  <a:cubicBezTo>
                    <a:pt x="153" y="430"/>
                    <a:pt x="153" y="430"/>
                    <a:pt x="153" y="430"/>
                  </a:cubicBezTo>
                  <a:cubicBezTo>
                    <a:pt x="153" y="429"/>
                    <a:pt x="153" y="429"/>
                    <a:pt x="153" y="429"/>
                  </a:cubicBezTo>
                  <a:cubicBezTo>
                    <a:pt x="152" y="428"/>
                    <a:pt x="152" y="428"/>
                    <a:pt x="151" y="427"/>
                  </a:cubicBezTo>
                  <a:cubicBezTo>
                    <a:pt x="150" y="427"/>
                    <a:pt x="150" y="427"/>
                    <a:pt x="150" y="427"/>
                  </a:cubicBezTo>
                  <a:cubicBezTo>
                    <a:pt x="143" y="426"/>
                    <a:pt x="143" y="426"/>
                    <a:pt x="143" y="426"/>
                  </a:cubicBezTo>
                  <a:cubicBezTo>
                    <a:pt x="133" y="424"/>
                    <a:pt x="133" y="424"/>
                    <a:pt x="133" y="424"/>
                  </a:cubicBezTo>
                  <a:cubicBezTo>
                    <a:pt x="133" y="425"/>
                    <a:pt x="133" y="425"/>
                    <a:pt x="133" y="425"/>
                  </a:cubicBezTo>
                  <a:cubicBezTo>
                    <a:pt x="134" y="426"/>
                    <a:pt x="135" y="427"/>
                    <a:pt x="136" y="428"/>
                  </a:cubicBezTo>
                  <a:cubicBezTo>
                    <a:pt x="137" y="429"/>
                    <a:pt x="137" y="429"/>
                    <a:pt x="137" y="429"/>
                  </a:cubicBezTo>
                  <a:cubicBezTo>
                    <a:pt x="134" y="428"/>
                    <a:pt x="134" y="428"/>
                    <a:pt x="134" y="428"/>
                  </a:cubicBezTo>
                  <a:cubicBezTo>
                    <a:pt x="134" y="428"/>
                    <a:pt x="134" y="427"/>
                    <a:pt x="134" y="427"/>
                  </a:cubicBezTo>
                  <a:cubicBezTo>
                    <a:pt x="133" y="427"/>
                    <a:pt x="132" y="427"/>
                    <a:pt x="130" y="426"/>
                  </a:cubicBezTo>
                  <a:cubicBezTo>
                    <a:pt x="130" y="426"/>
                    <a:pt x="130" y="426"/>
                    <a:pt x="130" y="426"/>
                  </a:cubicBezTo>
                  <a:cubicBezTo>
                    <a:pt x="130" y="426"/>
                    <a:pt x="130" y="426"/>
                    <a:pt x="130" y="426"/>
                  </a:cubicBezTo>
                  <a:cubicBezTo>
                    <a:pt x="124" y="423"/>
                    <a:pt x="92" y="416"/>
                    <a:pt x="89" y="424"/>
                  </a:cubicBezTo>
                  <a:cubicBezTo>
                    <a:pt x="90" y="426"/>
                    <a:pt x="90" y="426"/>
                    <a:pt x="90" y="426"/>
                  </a:cubicBezTo>
                  <a:cubicBezTo>
                    <a:pt x="91" y="427"/>
                    <a:pt x="91" y="427"/>
                    <a:pt x="91" y="427"/>
                  </a:cubicBezTo>
                  <a:cubicBezTo>
                    <a:pt x="103" y="433"/>
                    <a:pt x="127" y="436"/>
                    <a:pt x="141" y="436"/>
                  </a:cubicBezTo>
                  <a:cubicBezTo>
                    <a:pt x="143" y="436"/>
                    <a:pt x="143" y="436"/>
                    <a:pt x="143" y="436"/>
                  </a:cubicBezTo>
                  <a:cubicBezTo>
                    <a:pt x="145" y="435"/>
                    <a:pt x="145" y="435"/>
                    <a:pt x="145" y="435"/>
                  </a:cubicBezTo>
                  <a:cubicBezTo>
                    <a:pt x="145" y="435"/>
                    <a:pt x="145" y="435"/>
                    <a:pt x="145" y="435"/>
                  </a:cubicBezTo>
                  <a:cubicBezTo>
                    <a:pt x="146" y="436"/>
                    <a:pt x="147" y="437"/>
                    <a:pt x="148" y="437"/>
                  </a:cubicBezTo>
                  <a:cubicBezTo>
                    <a:pt x="149" y="437"/>
                    <a:pt x="149" y="437"/>
                    <a:pt x="149" y="437"/>
                  </a:cubicBezTo>
                  <a:cubicBezTo>
                    <a:pt x="166" y="439"/>
                    <a:pt x="166" y="439"/>
                    <a:pt x="166" y="439"/>
                  </a:cubicBezTo>
                  <a:cubicBezTo>
                    <a:pt x="166" y="439"/>
                    <a:pt x="166" y="439"/>
                    <a:pt x="166" y="439"/>
                  </a:cubicBezTo>
                  <a:cubicBezTo>
                    <a:pt x="165" y="439"/>
                    <a:pt x="164" y="438"/>
                    <a:pt x="164" y="438"/>
                  </a:cubicBezTo>
                  <a:cubicBezTo>
                    <a:pt x="163" y="438"/>
                    <a:pt x="163" y="438"/>
                    <a:pt x="163" y="438"/>
                  </a:cubicBezTo>
                  <a:cubicBezTo>
                    <a:pt x="183" y="440"/>
                    <a:pt x="183" y="440"/>
                    <a:pt x="183" y="440"/>
                  </a:cubicBezTo>
                  <a:cubicBezTo>
                    <a:pt x="183" y="440"/>
                    <a:pt x="183" y="440"/>
                    <a:pt x="183" y="440"/>
                  </a:cubicBezTo>
                  <a:cubicBezTo>
                    <a:pt x="184" y="441"/>
                    <a:pt x="185" y="441"/>
                    <a:pt x="185" y="441"/>
                  </a:cubicBezTo>
                  <a:cubicBezTo>
                    <a:pt x="186" y="442"/>
                    <a:pt x="186" y="442"/>
                    <a:pt x="186" y="442"/>
                  </a:cubicBezTo>
                  <a:cubicBezTo>
                    <a:pt x="196" y="443"/>
                    <a:pt x="196" y="443"/>
                    <a:pt x="196" y="443"/>
                  </a:cubicBezTo>
                  <a:cubicBezTo>
                    <a:pt x="200" y="444"/>
                    <a:pt x="200" y="444"/>
                    <a:pt x="200" y="444"/>
                  </a:cubicBezTo>
                  <a:cubicBezTo>
                    <a:pt x="202" y="445"/>
                    <a:pt x="203" y="445"/>
                    <a:pt x="205" y="445"/>
                  </a:cubicBezTo>
                  <a:cubicBezTo>
                    <a:pt x="205" y="445"/>
                    <a:pt x="205" y="445"/>
                    <a:pt x="205" y="445"/>
                  </a:cubicBezTo>
                  <a:cubicBezTo>
                    <a:pt x="63" y="429"/>
                    <a:pt x="63" y="429"/>
                    <a:pt x="63" y="429"/>
                  </a:cubicBezTo>
                  <a:cubicBezTo>
                    <a:pt x="63" y="429"/>
                    <a:pt x="63" y="429"/>
                    <a:pt x="63" y="429"/>
                  </a:cubicBezTo>
                  <a:cubicBezTo>
                    <a:pt x="38" y="425"/>
                    <a:pt x="24" y="394"/>
                    <a:pt x="18" y="373"/>
                  </a:cubicBezTo>
                  <a:cubicBezTo>
                    <a:pt x="16" y="365"/>
                    <a:pt x="16" y="365"/>
                    <a:pt x="16" y="365"/>
                  </a:cubicBezTo>
                  <a:cubicBezTo>
                    <a:pt x="14" y="357"/>
                    <a:pt x="14" y="357"/>
                    <a:pt x="14" y="357"/>
                  </a:cubicBezTo>
                  <a:cubicBezTo>
                    <a:pt x="12" y="348"/>
                    <a:pt x="12" y="348"/>
                    <a:pt x="12" y="348"/>
                  </a:cubicBezTo>
                  <a:cubicBezTo>
                    <a:pt x="0" y="282"/>
                    <a:pt x="5" y="208"/>
                    <a:pt x="20" y="143"/>
                  </a:cubicBezTo>
                  <a:cubicBezTo>
                    <a:pt x="22" y="132"/>
                    <a:pt x="22" y="132"/>
                    <a:pt x="22" y="132"/>
                  </a:cubicBezTo>
                  <a:cubicBezTo>
                    <a:pt x="25" y="122"/>
                    <a:pt x="25" y="122"/>
                    <a:pt x="25" y="122"/>
                  </a:cubicBezTo>
                  <a:cubicBezTo>
                    <a:pt x="34" y="87"/>
                    <a:pt x="63" y="7"/>
                    <a:pt x="104" y="0"/>
                  </a:cubicBezTo>
                  <a:cubicBezTo>
                    <a:pt x="109" y="0"/>
                    <a:pt x="109" y="0"/>
                    <a:pt x="109" y="0"/>
                  </a:cubicBezTo>
                  <a:cubicBezTo>
                    <a:pt x="113" y="0"/>
                    <a:pt x="113" y="0"/>
                    <a:pt x="113" y="0"/>
                  </a:cubicBezTo>
                  <a:cubicBezTo>
                    <a:pt x="255" y="16"/>
                    <a:pt x="255" y="16"/>
                    <a:pt x="255" y="16"/>
                  </a:cubicBezTo>
                  <a:cubicBezTo>
                    <a:pt x="255" y="16"/>
                    <a:pt x="255" y="16"/>
                    <a:pt x="255" y="16"/>
                  </a:cubicBezTo>
                  <a:cubicBezTo>
                    <a:pt x="232" y="14"/>
                    <a:pt x="212" y="38"/>
                    <a:pt x="202" y="55"/>
                  </a:cubicBezTo>
                  <a:cubicBezTo>
                    <a:pt x="197" y="62"/>
                    <a:pt x="197" y="62"/>
                    <a:pt x="197" y="62"/>
                  </a:cubicBezTo>
                  <a:cubicBezTo>
                    <a:pt x="187" y="61"/>
                    <a:pt x="187" y="61"/>
                    <a:pt x="187" y="61"/>
                  </a:cubicBezTo>
                  <a:cubicBezTo>
                    <a:pt x="186" y="61"/>
                    <a:pt x="186" y="61"/>
                    <a:pt x="186" y="61"/>
                  </a:cubicBezTo>
                  <a:cubicBezTo>
                    <a:pt x="186" y="63"/>
                    <a:pt x="185" y="64"/>
                    <a:pt x="184" y="65"/>
                  </a:cubicBezTo>
                  <a:cubicBezTo>
                    <a:pt x="184" y="66"/>
                    <a:pt x="184" y="66"/>
                    <a:pt x="184" y="66"/>
                  </a:cubicBezTo>
                  <a:cubicBezTo>
                    <a:pt x="165" y="64"/>
                    <a:pt x="165" y="64"/>
                    <a:pt x="165" y="64"/>
                  </a:cubicBezTo>
                  <a:cubicBezTo>
                    <a:pt x="165" y="63"/>
                    <a:pt x="165" y="63"/>
                    <a:pt x="165" y="63"/>
                  </a:cubicBezTo>
                  <a:cubicBezTo>
                    <a:pt x="165" y="63"/>
                    <a:pt x="165" y="63"/>
                    <a:pt x="165" y="62"/>
                  </a:cubicBezTo>
                  <a:cubicBezTo>
                    <a:pt x="166" y="61"/>
                    <a:pt x="167" y="60"/>
                    <a:pt x="167" y="59"/>
                  </a:cubicBezTo>
                  <a:cubicBezTo>
                    <a:pt x="167" y="58"/>
                    <a:pt x="167" y="58"/>
                    <a:pt x="167" y="58"/>
                  </a:cubicBezTo>
                  <a:cubicBezTo>
                    <a:pt x="150" y="56"/>
                    <a:pt x="150" y="56"/>
                    <a:pt x="150" y="56"/>
                  </a:cubicBezTo>
                  <a:cubicBezTo>
                    <a:pt x="149" y="57"/>
                    <a:pt x="149" y="57"/>
                    <a:pt x="149" y="57"/>
                  </a:cubicBezTo>
                  <a:cubicBezTo>
                    <a:pt x="148" y="59"/>
                    <a:pt x="147" y="61"/>
                    <a:pt x="146" y="63"/>
                  </a:cubicBezTo>
                  <a:cubicBezTo>
                    <a:pt x="146" y="64"/>
                    <a:pt x="146" y="64"/>
                    <a:pt x="146" y="64"/>
                  </a:cubicBezTo>
                  <a:cubicBezTo>
                    <a:pt x="145" y="62"/>
                    <a:pt x="145" y="62"/>
                    <a:pt x="145" y="62"/>
                  </a:cubicBezTo>
                  <a:cubicBezTo>
                    <a:pt x="143" y="60"/>
                    <a:pt x="143" y="60"/>
                    <a:pt x="143" y="60"/>
                  </a:cubicBezTo>
                  <a:cubicBezTo>
                    <a:pt x="133" y="47"/>
                    <a:pt x="101" y="51"/>
                    <a:pt x="93" y="65"/>
                  </a:cubicBezTo>
                  <a:cubicBezTo>
                    <a:pt x="91" y="68"/>
                    <a:pt x="91" y="68"/>
                    <a:pt x="91" y="68"/>
                  </a:cubicBezTo>
                  <a:cubicBezTo>
                    <a:pt x="90" y="71"/>
                    <a:pt x="90" y="71"/>
                    <a:pt x="90" y="71"/>
                  </a:cubicBezTo>
                  <a:cubicBezTo>
                    <a:pt x="90" y="83"/>
                    <a:pt x="99" y="88"/>
                    <a:pt x="110" y="89"/>
                  </a:cubicBezTo>
                  <a:cubicBezTo>
                    <a:pt x="118" y="90"/>
                    <a:pt x="126" y="88"/>
                    <a:pt x="132" y="85"/>
                  </a:cubicBezTo>
                  <a:cubicBezTo>
                    <a:pt x="133" y="84"/>
                    <a:pt x="133" y="84"/>
                    <a:pt x="133" y="84"/>
                  </a:cubicBezTo>
                  <a:cubicBezTo>
                    <a:pt x="136" y="82"/>
                    <a:pt x="136" y="82"/>
                    <a:pt x="136" y="82"/>
                  </a:cubicBezTo>
                  <a:cubicBezTo>
                    <a:pt x="138" y="81"/>
                    <a:pt x="138" y="81"/>
                    <a:pt x="138" y="81"/>
                  </a:cubicBezTo>
                  <a:cubicBezTo>
                    <a:pt x="137" y="82"/>
                    <a:pt x="137" y="82"/>
                    <a:pt x="137" y="82"/>
                  </a:cubicBezTo>
                  <a:cubicBezTo>
                    <a:pt x="136" y="84"/>
                    <a:pt x="135" y="87"/>
                    <a:pt x="134" y="89"/>
                  </a:cubicBezTo>
                  <a:cubicBezTo>
                    <a:pt x="134" y="90"/>
                    <a:pt x="134" y="90"/>
                    <a:pt x="134" y="90"/>
                  </a:cubicBezTo>
                  <a:cubicBezTo>
                    <a:pt x="137" y="90"/>
                    <a:pt x="137" y="90"/>
                    <a:pt x="137" y="90"/>
                  </a:cubicBezTo>
                  <a:cubicBezTo>
                    <a:pt x="151" y="92"/>
                    <a:pt x="151" y="92"/>
                    <a:pt x="151" y="92"/>
                  </a:cubicBezTo>
                  <a:cubicBezTo>
                    <a:pt x="152" y="91"/>
                    <a:pt x="152" y="91"/>
                    <a:pt x="152" y="91"/>
                  </a:cubicBezTo>
                  <a:cubicBezTo>
                    <a:pt x="153" y="90"/>
                    <a:pt x="153" y="88"/>
                    <a:pt x="154" y="86"/>
                  </a:cubicBezTo>
                  <a:cubicBezTo>
                    <a:pt x="154" y="86"/>
                    <a:pt x="154" y="86"/>
                    <a:pt x="154" y="86"/>
                  </a:cubicBezTo>
                  <a:cubicBezTo>
                    <a:pt x="173" y="88"/>
                    <a:pt x="173" y="88"/>
                    <a:pt x="173" y="88"/>
                  </a:cubicBezTo>
                  <a:cubicBezTo>
                    <a:pt x="173" y="89"/>
                    <a:pt x="173" y="89"/>
                    <a:pt x="173" y="89"/>
                  </a:cubicBezTo>
                  <a:cubicBezTo>
                    <a:pt x="172" y="90"/>
                    <a:pt x="172" y="92"/>
                    <a:pt x="171" y="93"/>
                  </a:cubicBezTo>
                  <a:cubicBezTo>
                    <a:pt x="171" y="94"/>
                    <a:pt x="171" y="94"/>
                    <a:pt x="171" y="94"/>
                  </a:cubicBezTo>
                  <a:cubicBezTo>
                    <a:pt x="174" y="95"/>
                    <a:pt x="174" y="95"/>
                    <a:pt x="174" y="95"/>
                  </a:cubicBezTo>
                  <a:cubicBezTo>
                    <a:pt x="181" y="96"/>
                    <a:pt x="181" y="96"/>
                    <a:pt x="181" y="96"/>
                  </a:cubicBezTo>
                  <a:cubicBezTo>
                    <a:pt x="178" y="105"/>
                    <a:pt x="178" y="105"/>
                    <a:pt x="178" y="105"/>
                  </a:cubicBezTo>
                  <a:cubicBezTo>
                    <a:pt x="161" y="151"/>
                    <a:pt x="152" y="201"/>
                    <a:pt x="148" y="249"/>
                  </a:cubicBezTo>
                  <a:cubicBezTo>
                    <a:pt x="148" y="261"/>
                    <a:pt x="148" y="261"/>
                    <a:pt x="148" y="261"/>
                  </a:cubicBezTo>
                  <a:cubicBezTo>
                    <a:pt x="139" y="260"/>
                    <a:pt x="139" y="260"/>
                    <a:pt x="139" y="260"/>
                  </a:cubicBezTo>
                  <a:cubicBezTo>
                    <a:pt x="137" y="260"/>
                    <a:pt x="137" y="260"/>
                    <a:pt x="137" y="260"/>
                  </a:cubicBezTo>
                  <a:cubicBezTo>
                    <a:pt x="137" y="261"/>
                    <a:pt x="137" y="261"/>
                    <a:pt x="137" y="261"/>
                  </a:cubicBezTo>
                  <a:cubicBezTo>
                    <a:pt x="137" y="263"/>
                    <a:pt x="137" y="265"/>
                    <a:pt x="137" y="267"/>
                  </a:cubicBezTo>
                  <a:cubicBezTo>
                    <a:pt x="137" y="268"/>
                    <a:pt x="137" y="268"/>
                    <a:pt x="137" y="268"/>
                  </a:cubicBezTo>
                  <a:cubicBezTo>
                    <a:pt x="118" y="266"/>
                    <a:pt x="118" y="266"/>
                    <a:pt x="118" y="266"/>
                  </a:cubicBezTo>
                  <a:cubicBezTo>
                    <a:pt x="118" y="265"/>
                    <a:pt x="118" y="265"/>
                    <a:pt x="118" y="265"/>
                  </a:cubicBezTo>
                  <a:cubicBezTo>
                    <a:pt x="118" y="263"/>
                    <a:pt x="118" y="261"/>
                    <a:pt x="118" y="259"/>
                  </a:cubicBezTo>
                  <a:cubicBezTo>
                    <a:pt x="118" y="258"/>
                    <a:pt x="118" y="258"/>
                    <a:pt x="118" y="258"/>
                  </a:cubicBezTo>
                  <a:cubicBezTo>
                    <a:pt x="103" y="256"/>
                    <a:pt x="103" y="256"/>
                    <a:pt x="103" y="256"/>
                  </a:cubicBezTo>
                  <a:cubicBezTo>
                    <a:pt x="100" y="256"/>
                    <a:pt x="100" y="256"/>
                    <a:pt x="100" y="256"/>
                  </a:cubicBezTo>
                  <a:cubicBezTo>
                    <a:pt x="100" y="257"/>
                    <a:pt x="100" y="257"/>
                    <a:pt x="100" y="257"/>
                  </a:cubicBezTo>
                  <a:cubicBezTo>
                    <a:pt x="100" y="260"/>
                    <a:pt x="100" y="263"/>
                    <a:pt x="100" y="266"/>
                  </a:cubicBezTo>
                  <a:cubicBezTo>
                    <a:pt x="100" y="268"/>
                    <a:pt x="100" y="268"/>
                    <a:pt x="100" y="268"/>
                  </a:cubicBezTo>
                  <a:cubicBezTo>
                    <a:pt x="99" y="266"/>
                    <a:pt x="99" y="266"/>
                    <a:pt x="99" y="266"/>
                  </a:cubicBezTo>
                  <a:cubicBezTo>
                    <a:pt x="97" y="262"/>
                    <a:pt x="97" y="262"/>
                    <a:pt x="97" y="262"/>
                  </a:cubicBezTo>
                  <a:cubicBezTo>
                    <a:pt x="85" y="245"/>
                    <a:pt x="57" y="246"/>
                    <a:pt x="51" y="268"/>
                  </a:cubicBezTo>
                  <a:cubicBezTo>
                    <a:pt x="50" y="272"/>
                    <a:pt x="50" y="272"/>
                    <a:pt x="50" y="272"/>
                  </a:cubicBezTo>
                  <a:cubicBezTo>
                    <a:pt x="50" y="276"/>
                    <a:pt x="50" y="276"/>
                    <a:pt x="50" y="276"/>
                  </a:cubicBezTo>
                  <a:cubicBezTo>
                    <a:pt x="52" y="296"/>
                    <a:pt x="78" y="310"/>
                    <a:pt x="95" y="297"/>
                  </a:cubicBezTo>
                  <a:cubicBezTo>
                    <a:pt x="98" y="294"/>
                    <a:pt x="98" y="294"/>
                    <a:pt x="98" y="294"/>
                  </a:cubicBezTo>
                  <a:cubicBezTo>
                    <a:pt x="100" y="291"/>
                    <a:pt x="100" y="291"/>
                    <a:pt x="100" y="291"/>
                  </a:cubicBezTo>
                  <a:cubicBezTo>
                    <a:pt x="100" y="292"/>
                    <a:pt x="100" y="292"/>
                    <a:pt x="100" y="292"/>
                  </a:cubicBezTo>
                  <a:cubicBezTo>
                    <a:pt x="100" y="295"/>
                    <a:pt x="100" y="298"/>
                    <a:pt x="100" y="301"/>
                  </a:cubicBezTo>
                  <a:cubicBezTo>
                    <a:pt x="100" y="302"/>
                    <a:pt x="100" y="302"/>
                    <a:pt x="100" y="302"/>
                  </a:cubicBezTo>
                  <a:cubicBezTo>
                    <a:pt x="118" y="304"/>
                    <a:pt x="118" y="304"/>
                    <a:pt x="118" y="304"/>
                  </a:cubicBezTo>
                  <a:cubicBezTo>
                    <a:pt x="118" y="303"/>
                    <a:pt x="118" y="303"/>
                    <a:pt x="118" y="303"/>
                  </a:cubicBezTo>
                  <a:cubicBezTo>
                    <a:pt x="118" y="303"/>
                    <a:pt x="118" y="303"/>
                    <a:pt x="118" y="302"/>
                  </a:cubicBezTo>
                  <a:cubicBezTo>
                    <a:pt x="118" y="301"/>
                    <a:pt x="118" y="299"/>
                    <a:pt x="118" y="297"/>
                  </a:cubicBezTo>
                  <a:cubicBezTo>
                    <a:pt x="118" y="296"/>
                    <a:pt x="118" y="296"/>
                    <a:pt x="118" y="296"/>
                  </a:cubicBezTo>
                  <a:cubicBezTo>
                    <a:pt x="137" y="298"/>
                    <a:pt x="137" y="298"/>
                    <a:pt x="137" y="298"/>
                  </a:cubicBezTo>
                  <a:cubicBezTo>
                    <a:pt x="137" y="299"/>
                    <a:pt x="137" y="299"/>
                    <a:pt x="137" y="299"/>
                  </a:cubicBezTo>
                  <a:cubicBezTo>
                    <a:pt x="137" y="301"/>
                    <a:pt x="137" y="303"/>
                    <a:pt x="137" y="305"/>
                  </a:cubicBezTo>
                  <a:cubicBezTo>
                    <a:pt x="137" y="306"/>
                    <a:pt x="137" y="306"/>
                    <a:pt x="137" y="306"/>
                  </a:cubicBezTo>
                  <a:cubicBezTo>
                    <a:pt x="148" y="308"/>
                    <a:pt x="148" y="308"/>
                    <a:pt x="148" y="308"/>
                  </a:cubicBezTo>
                  <a:cubicBezTo>
                    <a:pt x="148" y="319"/>
                    <a:pt x="148" y="319"/>
                    <a:pt x="148" y="319"/>
                  </a:cubicBezTo>
                  <a:cubicBezTo>
                    <a:pt x="150" y="352"/>
                    <a:pt x="157" y="397"/>
                    <a:pt x="177" y="425"/>
                  </a:cubicBezTo>
                  <a:cubicBezTo>
                    <a:pt x="180" y="430"/>
                    <a:pt x="180" y="430"/>
                    <a:pt x="180" y="430"/>
                  </a:cubicBezTo>
                  <a:lnTo>
                    <a:pt x="173" y="429"/>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04" name="Freeform 725"/>
            <p:cNvSpPr>
              <a:spLocks/>
            </p:cNvSpPr>
            <p:nvPr/>
          </p:nvSpPr>
          <p:spPr bwMode="auto">
            <a:xfrm>
              <a:off x="3974" y="3220"/>
              <a:ext cx="58" cy="136"/>
            </a:xfrm>
            <a:custGeom>
              <a:avLst/>
              <a:gdLst>
                <a:gd name="T0" fmla="*/ 917 w 22"/>
                <a:gd name="T1" fmla="*/ 0 h 52"/>
                <a:gd name="T2" fmla="*/ 1062 w 22"/>
                <a:gd name="T3" fmla="*/ 609 h 52"/>
                <a:gd name="T4" fmla="*/ 973 w 22"/>
                <a:gd name="T5" fmla="*/ 787 h 52"/>
                <a:gd name="T6" fmla="*/ 293 w 22"/>
                <a:gd name="T7" fmla="*/ 2202 h 52"/>
                <a:gd name="T8" fmla="*/ 200 w 22"/>
                <a:gd name="T9" fmla="*/ 2435 h 52"/>
                <a:gd name="T10" fmla="*/ 0 w 22"/>
                <a:gd name="T11" fmla="*/ 1771 h 52"/>
                <a:gd name="T12" fmla="*/ 55 w 22"/>
                <a:gd name="T13" fmla="*/ 1737 h 52"/>
                <a:gd name="T14" fmla="*/ 90 w 22"/>
                <a:gd name="T15" fmla="*/ 1648 h 52"/>
                <a:gd name="T16" fmla="*/ 237 w 22"/>
                <a:gd name="T17" fmla="*/ 1308 h 52"/>
                <a:gd name="T18" fmla="*/ 293 w 22"/>
                <a:gd name="T19" fmla="*/ 1219 h 52"/>
                <a:gd name="T20" fmla="*/ 293 w 22"/>
                <a:gd name="T21" fmla="*/ 1219 h 52"/>
                <a:gd name="T22" fmla="*/ 293 w 22"/>
                <a:gd name="T23" fmla="*/ 1219 h 52"/>
                <a:gd name="T24" fmla="*/ 625 w 22"/>
                <a:gd name="T25" fmla="*/ 609 h 52"/>
                <a:gd name="T26" fmla="*/ 625 w 22"/>
                <a:gd name="T27" fmla="*/ 466 h 52"/>
                <a:gd name="T28" fmla="*/ 730 w 22"/>
                <a:gd name="T29" fmla="*/ 322 h 52"/>
                <a:gd name="T30" fmla="*/ 772 w 22"/>
                <a:gd name="T31" fmla="*/ 288 h 52"/>
                <a:gd name="T32" fmla="*/ 917 w 22"/>
                <a:gd name="T33" fmla="*/ 0 h 5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2"/>
                <a:gd name="T52" fmla="*/ 0 h 52"/>
                <a:gd name="T53" fmla="*/ 22 w 22"/>
                <a:gd name="T54" fmla="*/ 52 h 5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2" h="52">
                  <a:moveTo>
                    <a:pt x="19" y="0"/>
                  </a:moveTo>
                  <a:cubicBezTo>
                    <a:pt x="22" y="13"/>
                    <a:pt x="22" y="13"/>
                    <a:pt x="22" y="13"/>
                  </a:cubicBezTo>
                  <a:cubicBezTo>
                    <a:pt x="20" y="17"/>
                    <a:pt x="20" y="17"/>
                    <a:pt x="20" y="17"/>
                  </a:cubicBezTo>
                  <a:cubicBezTo>
                    <a:pt x="15" y="27"/>
                    <a:pt x="10" y="37"/>
                    <a:pt x="6" y="47"/>
                  </a:cubicBezTo>
                  <a:cubicBezTo>
                    <a:pt x="4" y="52"/>
                    <a:pt x="4" y="52"/>
                    <a:pt x="4" y="52"/>
                  </a:cubicBezTo>
                  <a:cubicBezTo>
                    <a:pt x="0" y="38"/>
                    <a:pt x="0" y="38"/>
                    <a:pt x="0" y="38"/>
                  </a:cubicBezTo>
                  <a:cubicBezTo>
                    <a:pt x="1" y="37"/>
                    <a:pt x="1" y="37"/>
                    <a:pt x="1" y="37"/>
                  </a:cubicBezTo>
                  <a:cubicBezTo>
                    <a:pt x="2" y="35"/>
                    <a:pt x="2" y="35"/>
                    <a:pt x="2" y="35"/>
                  </a:cubicBezTo>
                  <a:cubicBezTo>
                    <a:pt x="3" y="33"/>
                    <a:pt x="4" y="30"/>
                    <a:pt x="5" y="28"/>
                  </a:cubicBezTo>
                  <a:cubicBezTo>
                    <a:pt x="6" y="26"/>
                    <a:pt x="6" y="26"/>
                    <a:pt x="6" y="26"/>
                  </a:cubicBezTo>
                  <a:cubicBezTo>
                    <a:pt x="6" y="26"/>
                    <a:pt x="6" y="26"/>
                    <a:pt x="6" y="26"/>
                  </a:cubicBezTo>
                  <a:cubicBezTo>
                    <a:pt x="6" y="26"/>
                    <a:pt x="6" y="26"/>
                    <a:pt x="6" y="26"/>
                  </a:cubicBezTo>
                  <a:cubicBezTo>
                    <a:pt x="10" y="23"/>
                    <a:pt x="12" y="17"/>
                    <a:pt x="13" y="13"/>
                  </a:cubicBezTo>
                  <a:cubicBezTo>
                    <a:pt x="13" y="10"/>
                    <a:pt x="13" y="10"/>
                    <a:pt x="13" y="10"/>
                  </a:cubicBezTo>
                  <a:cubicBezTo>
                    <a:pt x="15" y="7"/>
                    <a:pt x="15" y="7"/>
                    <a:pt x="15" y="7"/>
                  </a:cubicBezTo>
                  <a:cubicBezTo>
                    <a:pt x="16" y="6"/>
                    <a:pt x="16" y="6"/>
                    <a:pt x="16" y="6"/>
                  </a:cubicBezTo>
                  <a:cubicBezTo>
                    <a:pt x="17" y="4"/>
                    <a:pt x="18" y="2"/>
                    <a:pt x="19" y="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05" name="Freeform 726"/>
            <p:cNvSpPr>
              <a:spLocks/>
            </p:cNvSpPr>
            <p:nvPr/>
          </p:nvSpPr>
          <p:spPr bwMode="auto">
            <a:xfrm>
              <a:off x="3972" y="3914"/>
              <a:ext cx="58" cy="90"/>
            </a:xfrm>
            <a:custGeom>
              <a:avLst/>
              <a:gdLst>
                <a:gd name="T0" fmla="*/ 1062 w 22"/>
                <a:gd name="T1" fmla="*/ 744 h 34"/>
                <a:gd name="T2" fmla="*/ 917 w 22"/>
                <a:gd name="T3" fmla="*/ 1668 h 34"/>
                <a:gd name="T4" fmla="*/ 862 w 22"/>
                <a:gd name="T5" fmla="*/ 1612 h 34"/>
                <a:gd name="T6" fmla="*/ 680 w 22"/>
                <a:gd name="T7" fmla="*/ 1519 h 34"/>
                <a:gd name="T8" fmla="*/ 625 w 22"/>
                <a:gd name="T9" fmla="*/ 1464 h 34"/>
                <a:gd name="T10" fmla="*/ 625 w 22"/>
                <a:gd name="T11" fmla="*/ 1318 h 34"/>
                <a:gd name="T12" fmla="*/ 327 w 22"/>
                <a:gd name="T13" fmla="*/ 1080 h 34"/>
                <a:gd name="T14" fmla="*/ 237 w 22"/>
                <a:gd name="T15" fmla="*/ 1183 h 34"/>
                <a:gd name="T16" fmla="*/ 237 w 22"/>
                <a:gd name="T17" fmla="*/ 1128 h 34"/>
                <a:gd name="T18" fmla="*/ 55 w 22"/>
                <a:gd name="T19" fmla="*/ 924 h 34"/>
                <a:gd name="T20" fmla="*/ 0 w 22"/>
                <a:gd name="T21" fmla="*/ 924 h 34"/>
                <a:gd name="T22" fmla="*/ 200 w 22"/>
                <a:gd name="T23" fmla="*/ 0 h 34"/>
                <a:gd name="T24" fmla="*/ 293 w 22"/>
                <a:gd name="T25" fmla="*/ 90 h 34"/>
                <a:gd name="T26" fmla="*/ 973 w 22"/>
                <a:gd name="T27" fmla="*/ 630 h 34"/>
                <a:gd name="T28" fmla="*/ 1062 w 22"/>
                <a:gd name="T29" fmla="*/ 744 h 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2"/>
                <a:gd name="T46" fmla="*/ 0 h 34"/>
                <a:gd name="T47" fmla="*/ 22 w 22"/>
                <a:gd name="T48" fmla="*/ 34 h 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2" h="34">
                  <a:moveTo>
                    <a:pt x="22" y="15"/>
                  </a:moveTo>
                  <a:cubicBezTo>
                    <a:pt x="19" y="34"/>
                    <a:pt x="19" y="34"/>
                    <a:pt x="19" y="34"/>
                  </a:cubicBezTo>
                  <a:cubicBezTo>
                    <a:pt x="18" y="33"/>
                    <a:pt x="18" y="33"/>
                    <a:pt x="18" y="33"/>
                  </a:cubicBezTo>
                  <a:cubicBezTo>
                    <a:pt x="17" y="33"/>
                    <a:pt x="15" y="31"/>
                    <a:pt x="14" y="31"/>
                  </a:cubicBezTo>
                  <a:cubicBezTo>
                    <a:pt x="13" y="30"/>
                    <a:pt x="13" y="30"/>
                    <a:pt x="13" y="30"/>
                  </a:cubicBezTo>
                  <a:cubicBezTo>
                    <a:pt x="13" y="27"/>
                    <a:pt x="13" y="27"/>
                    <a:pt x="13" y="27"/>
                  </a:cubicBezTo>
                  <a:cubicBezTo>
                    <a:pt x="13" y="25"/>
                    <a:pt x="10" y="20"/>
                    <a:pt x="7" y="22"/>
                  </a:cubicBezTo>
                  <a:cubicBezTo>
                    <a:pt x="5" y="24"/>
                    <a:pt x="5" y="24"/>
                    <a:pt x="5" y="24"/>
                  </a:cubicBezTo>
                  <a:cubicBezTo>
                    <a:pt x="5" y="23"/>
                    <a:pt x="5" y="23"/>
                    <a:pt x="5" y="23"/>
                  </a:cubicBezTo>
                  <a:cubicBezTo>
                    <a:pt x="3" y="22"/>
                    <a:pt x="2" y="21"/>
                    <a:pt x="1" y="19"/>
                  </a:cubicBezTo>
                  <a:cubicBezTo>
                    <a:pt x="0" y="19"/>
                    <a:pt x="0" y="19"/>
                    <a:pt x="0" y="19"/>
                  </a:cubicBezTo>
                  <a:cubicBezTo>
                    <a:pt x="4" y="0"/>
                    <a:pt x="4" y="0"/>
                    <a:pt x="4" y="0"/>
                  </a:cubicBezTo>
                  <a:cubicBezTo>
                    <a:pt x="6" y="2"/>
                    <a:pt x="6" y="2"/>
                    <a:pt x="6" y="2"/>
                  </a:cubicBezTo>
                  <a:cubicBezTo>
                    <a:pt x="10" y="6"/>
                    <a:pt x="15" y="10"/>
                    <a:pt x="20" y="13"/>
                  </a:cubicBezTo>
                  <a:lnTo>
                    <a:pt x="22"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06" name="Freeform 727"/>
            <p:cNvSpPr>
              <a:spLocks/>
            </p:cNvSpPr>
            <p:nvPr/>
          </p:nvSpPr>
          <p:spPr bwMode="auto">
            <a:xfrm>
              <a:off x="4012" y="3577"/>
              <a:ext cx="18" cy="155"/>
            </a:xfrm>
            <a:custGeom>
              <a:avLst/>
              <a:gdLst>
                <a:gd name="T0" fmla="*/ 303 w 7"/>
                <a:gd name="T1" fmla="*/ 2519 h 59"/>
                <a:gd name="T2" fmla="*/ 303 w 7"/>
                <a:gd name="T3" fmla="*/ 2575 h 59"/>
                <a:gd name="T4" fmla="*/ 0 w 7"/>
                <a:gd name="T5" fmla="*/ 2808 h 59"/>
                <a:gd name="T6" fmla="*/ 0 w 7"/>
                <a:gd name="T7" fmla="*/ 2485 h 59"/>
                <a:gd name="T8" fmla="*/ 0 w 7"/>
                <a:gd name="T9" fmla="*/ 581 h 59"/>
                <a:gd name="T10" fmla="*/ 0 w 7"/>
                <a:gd name="T11" fmla="*/ 234 h 59"/>
                <a:gd name="T12" fmla="*/ 303 w 7"/>
                <a:gd name="T13" fmla="*/ 0 h 59"/>
                <a:gd name="T14" fmla="*/ 303 w 7"/>
                <a:gd name="T15" fmla="*/ 323 h 59"/>
                <a:gd name="T16" fmla="*/ 303 w 7"/>
                <a:gd name="T17" fmla="*/ 1290 h 59"/>
                <a:gd name="T18" fmla="*/ 303 w 7"/>
                <a:gd name="T19" fmla="*/ 2286 h 59"/>
                <a:gd name="T20" fmla="*/ 303 w 7"/>
                <a:gd name="T21" fmla="*/ 2519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59"/>
                <a:gd name="T35" fmla="*/ 7 w 7"/>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59">
                  <a:moveTo>
                    <a:pt x="7" y="53"/>
                  </a:moveTo>
                  <a:cubicBezTo>
                    <a:pt x="7" y="54"/>
                    <a:pt x="7" y="54"/>
                    <a:pt x="7" y="54"/>
                  </a:cubicBezTo>
                  <a:cubicBezTo>
                    <a:pt x="0" y="59"/>
                    <a:pt x="0" y="59"/>
                    <a:pt x="0" y="59"/>
                  </a:cubicBezTo>
                  <a:cubicBezTo>
                    <a:pt x="0" y="52"/>
                    <a:pt x="0" y="52"/>
                    <a:pt x="0" y="52"/>
                  </a:cubicBezTo>
                  <a:cubicBezTo>
                    <a:pt x="0" y="39"/>
                    <a:pt x="0" y="25"/>
                    <a:pt x="0" y="12"/>
                  </a:cubicBezTo>
                  <a:cubicBezTo>
                    <a:pt x="0" y="5"/>
                    <a:pt x="0" y="5"/>
                    <a:pt x="0" y="5"/>
                  </a:cubicBezTo>
                  <a:cubicBezTo>
                    <a:pt x="7" y="0"/>
                    <a:pt x="7" y="0"/>
                    <a:pt x="7" y="0"/>
                  </a:cubicBezTo>
                  <a:cubicBezTo>
                    <a:pt x="7" y="7"/>
                    <a:pt x="7" y="7"/>
                    <a:pt x="7" y="7"/>
                  </a:cubicBezTo>
                  <a:cubicBezTo>
                    <a:pt x="7" y="14"/>
                    <a:pt x="7" y="21"/>
                    <a:pt x="7" y="27"/>
                  </a:cubicBezTo>
                  <a:cubicBezTo>
                    <a:pt x="6" y="34"/>
                    <a:pt x="7" y="41"/>
                    <a:pt x="7" y="48"/>
                  </a:cubicBezTo>
                  <a:lnTo>
                    <a:pt x="7" y="5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07" name="Freeform 728"/>
            <p:cNvSpPr>
              <a:spLocks/>
            </p:cNvSpPr>
            <p:nvPr/>
          </p:nvSpPr>
          <p:spPr bwMode="auto">
            <a:xfrm>
              <a:off x="4006" y="3182"/>
              <a:ext cx="22" cy="56"/>
            </a:xfrm>
            <a:custGeom>
              <a:avLst/>
              <a:gdLst>
                <a:gd name="T0" fmla="*/ 226 w 8"/>
                <a:gd name="T1" fmla="*/ 0 h 21"/>
                <a:gd name="T2" fmla="*/ 333 w 8"/>
                <a:gd name="T3" fmla="*/ 93 h 21"/>
                <a:gd name="T4" fmla="*/ 454 w 8"/>
                <a:gd name="T5" fmla="*/ 547 h 21"/>
                <a:gd name="T6" fmla="*/ 454 w 8"/>
                <a:gd name="T7" fmla="*/ 661 h 21"/>
                <a:gd name="T8" fmla="*/ 393 w 8"/>
                <a:gd name="T9" fmla="*/ 704 h 21"/>
                <a:gd name="T10" fmla="*/ 226 w 8"/>
                <a:gd name="T11" fmla="*/ 1003 h 21"/>
                <a:gd name="T12" fmla="*/ 165 w 8"/>
                <a:gd name="T13" fmla="*/ 1059 h 21"/>
                <a:gd name="T14" fmla="*/ 165 w 8"/>
                <a:gd name="T15" fmla="*/ 819 h 21"/>
                <a:gd name="T16" fmla="*/ 165 w 8"/>
                <a:gd name="T17" fmla="*/ 704 h 21"/>
                <a:gd name="T18" fmla="*/ 165 w 8"/>
                <a:gd name="T19" fmla="*/ 605 h 21"/>
                <a:gd name="T20" fmla="*/ 121 w 8"/>
                <a:gd name="T21" fmla="*/ 547 h 21"/>
                <a:gd name="T22" fmla="*/ 121 w 8"/>
                <a:gd name="T23" fmla="*/ 456 h 21"/>
                <a:gd name="T24" fmla="*/ 61 w 8"/>
                <a:gd name="T25" fmla="*/ 397 h 21"/>
                <a:gd name="T26" fmla="*/ 0 w 8"/>
                <a:gd name="T27" fmla="*/ 363 h 21"/>
                <a:gd name="T28" fmla="*/ 61 w 8"/>
                <a:gd name="T29" fmla="*/ 307 h 21"/>
                <a:gd name="T30" fmla="*/ 165 w 8"/>
                <a:gd name="T31" fmla="*/ 56 h 21"/>
                <a:gd name="T32" fmla="*/ 226 w 8"/>
                <a:gd name="T33" fmla="*/ 0 h 2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8"/>
                <a:gd name="T52" fmla="*/ 0 h 21"/>
                <a:gd name="T53" fmla="*/ 8 w 8"/>
                <a:gd name="T54" fmla="*/ 21 h 21"/>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8" h="21">
                  <a:moveTo>
                    <a:pt x="4" y="0"/>
                  </a:moveTo>
                  <a:cubicBezTo>
                    <a:pt x="6" y="2"/>
                    <a:pt x="6" y="2"/>
                    <a:pt x="6" y="2"/>
                  </a:cubicBezTo>
                  <a:cubicBezTo>
                    <a:pt x="8" y="11"/>
                    <a:pt x="8" y="11"/>
                    <a:pt x="8" y="11"/>
                  </a:cubicBezTo>
                  <a:cubicBezTo>
                    <a:pt x="8" y="13"/>
                    <a:pt x="8" y="13"/>
                    <a:pt x="8" y="13"/>
                  </a:cubicBezTo>
                  <a:cubicBezTo>
                    <a:pt x="7" y="13"/>
                    <a:pt x="7" y="14"/>
                    <a:pt x="7" y="14"/>
                  </a:cubicBezTo>
                  <a:cubicBezTo>
                    <a:pt x="6" y="16"/>
                    <a:pt x="5" y="18"/>
                    <a:pt x="4" y="20"/>
                  </a:cubicBezTo>
                  <a:cubicBezTo>
                    <a:pt x="3" y="21"/>
                    <a:pt x="3" y="21"/>
                    <a:pt x="3" y="21"/>
                  </a:cubicBezTo>
                  <a:cubicBezTo>
                    <a:pt x="3" y="16"/>
                    <a:pt x="3" y="16"/>
                    <a:pt x="3" y="16"/>
                  </a:cubicBezTo>
                  <a:cubicBezTo>
                    <a:pt x="3" y="14"/>
                    <a:pt x="3" y="14"/>
                    <a:pt x="3" y="14"/>
                  </a:cubicBezTo>
                  <a:cubicBezTo>
                    <a:pt x="3" y="12"/>
                    <a:pt x="3" y="12"/>
                    <a:pt x="3" y="12"/>
                  </a:cubicBezTo>
                  <a:cubicBezTo>
                    <a:pt x="2" y="11"/>
                    <a:pt x="2" y="11"/>
                    <a:pt x="2" y="11"/>
                  </a:cubicBezTo>
                  <a:cubicBezTo>
                    <a:pt x="2" y="9"/>
                    <a:pt x="2" y="9"/>
                    <a:pt x="2" y="9"/>
                  </a:cubicBezTo>
                  <a:cubicBezTo>
                    <a:pt x="1" y="8"/>
                    <a:pt x="1" y="8"/>
                    <a:pt x="1" y="8"/>
                  </a:cubicBezTo>
                  <a:cubicBezTo>
                    <a:pt x="0" y="7"/>
                    <a:pt x="0" y="7"/>
                    <a:pt x="0" y="7"/>
                  </a:cubicBezTo>
                  <a:cubicBezTo>
                    <a:pt x="1" y="6"/>
                    <a:pt x="1" y="6"/>
                    <a:pt x="1" y="6"/>
                  </a:cubicBezTo>
                  <a:cubicBezTo>
                    <a:pt x="2" y="5"/>
                    <a:pt x="3" y="3"/>
                    <a:pt x="3" y="1"/>
                  </a:cubicBezTo>
                  <a:cubicBezTo>
                    <a:pt x="4" y="0"/>
                    <a:pt x="4" y="0"/>
                    <a:pt x="4" y="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08" name="Freeform 729"/>
            <p:cNvSpPr>
              <a:spLocks/>
            </p:cNvSpPr>
            <p:nvPr/>
          </p:nvSpPr>
          <p:spPr bwMode="auto">
            <a:xfrm>
              <a:off x="4006" y="4001"/>
              <a:ext cx="19" cy="53"/>
            </a:xfrm>
            <a:custGeom>
              <a:avLst/>
              <a:gdLst>
                <a:gd name="T0" fmla="*/ 383 w 7"/>
                <a:gd name="T1" fmla="*/ 148 h 20"/>
                <a:gd name="T2" fmla="*/ 280 w 7"/>
                <a:gd name="T3" fmla="*/ 779 h 20"/>
                <a:gd name="T4" fmla="*/ 163 w 7"/>
                <a:gd name="T5" fmla="*/ 983 h 20"/>
                <a:gd name="T6" fmla="*/ 103 w 7"/>
                <a:gd name="T7" fmla="*/ 928 h 20"/>
                <a:gd name="T8" fmla="*/ 0 w 7"/>
                <a:gd name="T9" fmla="*/ 893 h 20"/>
                <a:gd name="T10" fmla="*/ 0 w 7"/>
                <a:gd name="T11" fmla="*/ 835 h 20"/>
                <a:gd name="T12" fmla="*/ 0 w 7"/>
                <a:gd name="T13" fmla="*/ 779 h 20"/>
                <a:gd name="T14" fmla="*/ 103 w 7"/>
                <a:gd name="T15" fmla="*/ 90 h 20"/>
                <a:gd name="T16" fmla="*/ 103 w 7"/>
                <a:gd name="T17" fmla="*/ 0 h 20"/>
                <a:gd name="T18" fmla="*/ 163 w 7"/>
                <a:gd name="T19" fmla="*/ 0 h 20"/>
                <a:gd name="T20" fmla="*/ 383 w 7"/>
                <a:gd name="T21" fmla="*/ 148 h 2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
                <a:gd name="T34" fmla="*/ 0 h 20"/>
                <a:gd name="T35" fmla="*/ 7 w 7"/>
                <a:gd name="T36" fmla="*/ 20 h 2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 h="20">
                  <a:moveTo>
                    <a:pt x="7" y="3"/>
                  </a:moveTo>
                  <a:cubicBezTo>
                    <a:pt x="5" y="16"/>
                    <a:pt x="5" y="16"/>
                    <a:pt x="5" y="16"/>
                  </a:cubicBezTo>
                  <a:cubicBezTo>
                    <a:pt x="3" y="20"/>
                    <a:pt x="3" y="20"/>
                    <a:pt x="3" y="20"/>
                  </a:cubicBezTo>
                  <a:cubicBezTo>
                    <a:pt x="2" y="19"/>
                    <a:pt x="2" y="19"/>
                    <a:pt x="2" y="19"/>
                  </a:cubicBezTo>
                  <a:cubicBezTo>
                    <a:pt x="2" y="19"/>
                    <a:pt x="0" y="18"/>
                    <a:pt x="0" y="18"/>
                  </a:cubicBezTo>
                  <a:cubicBezTo>
                    <a:pt x="0" y="17"/>
                    <a:pt x="0" y="17"/>
                    <a:pt x="0" y="17"/>
                  </a:cubicBezTo>
                  <a:cubicBezTo>
                    <a:pt x="0" y="16"/>
                    <a:pt x="0" y="16"/>
                    <a:pt x="0" y="16"/>
                  </a:cubicBezTo>
                  <a:cubicBezTo>
                    <a:pt x="2" y="11"/>
                    <a:pt x="3" y="7"/>
                    <a:pt x="2" y="2"/>
                  </a:cubicBezTo>
                  <a:cubicBezTo>
                    <a:pt x="2" y="0"/>
                    <a:pt x="2" y="0"/>
                    <a:pt x="2" y="0"/>
                  </a:cubicBezTo>
                  <a:cubicBezTo>
                    <a:pt x="3" y="0"/>
                    <a:pt x="3" y="0"/>
                    <a:pt x="3" y="0"/>
                  </a:cubicBezTo>
                  <a:cubicBezTo>
                    <a:pt x="5" y="1"/>
                    <a:pt x="5" y="2"/>
                    <a:pt x="7" y="3"/>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09" name="Freeform 730"/>
            <p:cNvSpPr>
              <a:spLocks/>
            </p:cNvSpPr>
            <p:nvPr/>
          </p:nvSpPr>
          <p:spPr bwMode="auto">
            <a:xfrm>
              <a:off x="3974" y="3198"/>
              <a:ext cx="40" cy="90"/>
            </a:xfrm>
            <a:custGeom>
              <a:avLst/>
              <a:gdLst>
                <a:gd name="T0" fmla="*/ 760 w 15"/>
                <a:gd name="T1" fmla="*/ 484 h 34"/>
                <a:gd name="T2" fmla="*/ 760 w 15"/>
                <a:gd name="T3" fmla="*/ 744 h 34"/>
                <a:gd name="T4" fmla="*/ 661 w 15"/>
                <a:gd name="T5" fmla="*/ 889 h 34"/>
                <a:gd name="T6" fmla="*/ 661 w 15"/>
                <a:gd name="T7" fmla="*/ 1038 h 34"/>
                <a:gd name="T8" fmla="*/ 307 w 15"/>
                <a:gd name="T9" fmla="*/ 1668 h 34"/>
                <a:gd name="T10" fmla="*/ 307 w 15"/>
                <a:gd name="T11" fmla="*/ 1668 h 34"/>
                <a:gd name="T12" fmla="*/ 248 w 15"/>
                <a:gd name="T13" fmla="*/ 1668 h 34"/>
                <a:gd name="T14" fmla="*/ 93 w 15"/>
                <a:gd name="T15" fmla="*/ 1226 h 34"/>
                <a:gd name="T16" fmla="*/ 93 w 15"/>
                <a:gd name="T17" fmla="*/ 1128 h 34"/>
                <a:gd name="T18" fmla="*/ 0 w 15"/>
                <a:gd name="T19" fmla="*/ 982 h 34"/>
                <a:gd name="T20" fmla="*/ 0 w 15"/>
                <a:gd name="T21" fmla="*/ 834 h 34"/>
                <a:gd name="T22" fmla="*/ 56 w 15"/>
                <a:gd name="T23" fmla="*/ 630 h 34"/>
                <a:gd name="T24" fmla="*/ 93 w 15"/>
                <a:gd name="T25" fmla="*/ 484 h 34"/>
                <a:gd name="T26" fmla="*/ 93 w 15"/>
                <a:gd name="T27" fmla="*/ 349 h 34"/>
                <a:gd name="T28" fmla="*/ 205 w 15"/>
                <a:gd name="T29" fmla="*/ 238 h 34"/>
                <a:gd name="T30" fmla="*/ 248 w 15"/>
                <a:gd name="T31" fmla="*/ 148 h 34"/>
                <a:gd name="T32" fmla="*/ 307 w 15"/>
                <a:gd name="T33" fmla="*/ 56 h 34"/>
                <a:gd name="T34" fmla="*/ 363 w 15"/>
                <a:gd name="T35" fmla="*/ 0 h 34"/>
                <a:gd name="T36" fmla="*/ 397 w 15"/>
                <a:gd name="T37" fmla="*/ 0 h 34"/>
                <a:gd name="T38" fmla="*/ 512 w 15"/>
                <a:gd name="T39" fmla="*/ 0 h 34"/>
                <a:gd name="T40" fmla="*/ 605 w 15"/>
                <a:gd name="T41" fmla="*/ 56 h 34"/>
                <a:gd name="T42" fmla="*/ 661 w 15"/>
                <a:gd name="T43" fmla="*/ 90 h 34"/>
                <a:gd name="T44" fmla="*/ 704 w 15"/>
                <a:gd name="T45" fmla="*/ 148 h 34"/>
                <a:gd name="T46" fmla="*/ 704 w 15"/>
                <a:gd name="T47" fmla="*/ 238 h 34"/>
                <a:gd name="T48" fmla="*/ 760 w 15"/>
                <a:gd name="T49" fmla="*/ 294 h 34"/>
                <a:gd name="T50" fmla="*/ 760 w 15"/>
                <a:gd name="T51" fmla="*/ 392 h 34"/>
                <a:gd name="T52" fmla="*/ 760 w 15"/>
                <a:gd name="T53" fmla="*/ 484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
                <a:gd name="T82" fmla="*/ 0 h 34"/>
                <a:gd name="T83" fmla="*/ 15 w 15"/>
                <a:gd name="T84" fmla="*/ 34 h 3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 h="34">
                  <a:moveTo>
                    <a:pt x="15" y="10"/>
                  </a:moveTo>
                  <a:cubicBezTo>
                    <a:pt x="15" y="15"/>
                    <a:pt x="15" y="15"/>
                    <a:pt x="15" y="15"/>
                  </a:cubicBezTo>
                  <a:cubicBezTo>
                    <a:pt x="13" y="18"/>
                    <a:pt x="13" y="18"/>
                    <a:pt x="13" y="18"/>
                  </a:cubicBezTo>
                  <a:cubicBezTo>
                    <a:pt x="13" y="21"/>
                    <a:pt x="13" y="21"/>
                    <a:pt x="13" y="21"/>
                  </a:cubicBezTo>
                  <a:cubicBezTo>
                    <a:pt x="12" y="25"/>
                    <a:pt x="10" y="31"/>
                    <a:pt x="6" y="34"/>
                  </a:cubicBezTo>
                  <a:cubicBezTo>
                    <a:pt x="6" y="34"/>
                    <a:pt x="6" y="34"/>
                    <a:pt x="6" y="34"/>
                  </a:cubicBezTo>
                  <a:cubicBezTo>
                    <a:pt x="5" y="34"/>
                    <a:pt x="5" y="34"/>
                    <a:pt x="5" y="34"/>
                  </a:cubicBezTo>
                  <a:cubicBezTo>
                    <a:pt x="3" y="32"/>
                    <a:pt x="3" y="28"/>
                    <a:pt x="2" y="25"/>
                  </a:cubicBezTo>
                  <a:cubicBezTo>
                    <a:pt x="2" y="23"/>
                    <a:pt x="2" y="23"/>
                    <a:pt x="2" y="23"/>
                  </a:cubicBezTo>
                  <a:cubicBezTo>
                    <a:pt x="0" y="20"/>
                    <a:pt x="0" y="20"/>
                    <a:pt x="0" y="20"/>
                  </a:cubicBezTo>
                  <a:cubicBezTo>
                    <a:pt x="0" y="17"/>
                    <a:pt x="0" y="17"/>
                    <a:pt x="0" y="17"/>
                  </a:cubicBezTo>
                  <a:cubicBezTo>
                    <a:pt x="1" y="13"/>
                    <a:pt x="1" y="13"/>
                    <a:pt x="1" y="13"/>
                  </a:cubicBezTo>
                  <a:cubicBezTo>
                    <a:pt x="2" y="10"/>
                    <a:pt x="2" y="10"/>
                    <a:pt x="2" y="10"/>
                  </a:cubicBezTo>
                  <a:cubicBezTo>
                    <a:pt x="2" y="7"/>
                    <a:pt x="2" y="7"/>
                    <a:pt x="2" y="7"/>
                  </a:cubicBezTo>
                  <a:cubicBezTo>
                    <a:pt x="4" y="5"/>
                    <a:pt x="4" y="5"/>
                    <a:pt x="4" y="5"/>
                  </a:cubicBezTo>
                  <a:cubicBezTo>
                    <a:pt x="5" y="3"/>
                    <a:pt x="5" y="3"/>
                    <a:pt x="5" y="3"/>
                  </a:cubicBezTo>
                  <a:cubicBezTo>
                    <a:pt x="6" y="1"/>
                    <a:pt x="6" y="1"/>
                    <a:pt x="6" y="1"/>
                  </a:cubicBezTo>
                  <a:cubicBezTo>
                    <a:pt x="7" y="0"/>
                    <a:pt x="7" y="0"/>
                    <a:pt x="7" y="0"/>
                  </a:cubicBezTo>
                  <a:cubicBezTo>
                    <a:pt x="8" y="0"/>
                    <a:pt x="8" y="0"/>
                    <a:pt x="8" y="0"/>
                  </a:cubicBezTo>
                  <a:cubicBezTo>
                    <a:pt x="10" y="0"/>
                    <a:pt x="10" y="0"/>
                    <a:pt x="10" y="0"/>
                  </a:cubicBezTo>
                  <a:cubicBezTo>
                    <a:pt x="12" y="1"/>
                    <a:pt x="12" y="1"/>
                    <a:pt x="12" y="1"/>
                  </a:cubicBezTo>
                  <a:cubicBezTo>
                    <a:pt x="13" y="2"/>
                    <a:pt x="13" y="2"/>
                    <a:pt x="13" y="2"/>
                  </a:cubicBezTo>
                  <a:cubicBezTo>
                    <a:pt x="14" y="3"/>
                    <a:pt x="14" y="3"/>
                    <a:pt x="14" y="3"/>
                  </a:cubicBezTo>
                  <a:cubicBezTo>
                    <a:pt x="14" y="5"/>
                    <a:pt x="14" y="5"/>
                    <a:pt x="14" y="5"/>
                  </a:cubicBezTo>
                  <a:cubicBezTo>
                    <a:pt x="15" y="6"/>
                    <a:pt x="15" y="6"/>
                    <a:pt x="15" y="6"/>
                  </a:cubicBezTo>
                  <a:cubicBezTo>
                    <a:pt x="15" y="8"/>
                    <a:pt x="15" y="8"/>
                    <a:pt x="15" y="8"/>
                  </a:cubicBezTo>
                  <a:lnTo>
                    <a:pt x="15" y="1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10" name="Freeform 731"/>
            <p:cNvSpPr>
              <a:spLocks/>
            </p:cNvSpPr>
            <p:nvPr/>
          </p:nvSpPr>
          <p:spPr bwMode="auto">
            <a:xfrm>
              <a:off x="3972" y="3967"/>
              <a:ext cx="42" cy="106"/>
            </a:xfrm>
            <a:custGeom>
              <a:avLst/>
              <a:gdLst>
                <a:gd name="T0" fmla="*/ 704 w 16"/>
                <a:gd name="T1" fmla="*/ 745 h 40"/>
                <a:gd name="T2" fmla="*/ 614 w 16"/>
                <a:gd name="T3" fmla="*/ 1434 h 40"/>
                <a:gd name="T4" fmla="*/ 614 w 16"/>
                <a:gd name="T5" fmla="*/ 1468 h 40"/>
                <a:gd name="T6" fmla="*/ 467 w 16"/>
                <a:gd name="T7" fmla="*/ 1579 h 40"/>
                <a:gd name="T8" fmla="*/ 378 w 16"/>
                <a:gd name="T9" fmla="*/ 1672 h 40"/>
                <a:gd name="T10" fmla="*/ 0 w 16"/>
                <a:gd name="T11" fmla="*/ 1375 h 40"/>
                <a:gd name="T12" fmla="*/ 0 w 16"/>
                <a:gd name="T13" fmla="*/ 1230 h 40"/>
                <a:gd name="T14" fmla="*/ 89 w 16"/>
                <a:gd name="T15" fmla="*/ 1081 h 40"/>
                <a:gd name="T16" fmla="*/ 89 w 16"/>
                <a:gd name="T17" fmla="*/ 983 h 40"/>
                <a:gd name="T18" fmla="*/ 234 w 16"/>
                <a:gd name="T19" fmla="*/ 350 h 40"/>
                <a:gd name="T20" fmla="*/ 289 w 16"/>
                <a:gd name="T21" fmla="*/ 294 h 40"/>
                <a:gd name="T22" fmla="*/ 234 w 16"/>
                <a:gd name="T23" fmla="*/ 204 h 40"/>
                <a:gd name="T24" fmla="*/ 323 w 16"/>
                <a:gd name="T25" fmla="*/ 90 h 40"/>
                <a:gd name="T26" fmla="*/ 614 w 16"/>
                <a:gd name="T27" fmla="*/ 350 h 40"/>
                <a:gd name="T28" fmla="*/ 614 w 16"/>
                <a:gd name="T29" fmla="*/ 506 h 40"/>
                <a:gd name="T30" fmla="*/ 704 w 16"/>
                <a:gd name="T31" fmla="*/ 631 h 40"/>
                <a:gd name="T32" fmla="*/ 704 w 16"/>
                <a:gd name="T33" fmla="*/ 745 h 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6"/>
                <a:gd name="T52" fmla="*/ 0 h 40"/>
                <a:gd name="T53" fmla="*/ 16 w 16"/>
                <a:gd name="T54" fmla="*/ 40 h 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6" h="40">
                  <a:moveTo>
                    <a:pt x="15" y="15"/>
                  </a:moveTo>
                  <a:cubicBezTo>
                    <a:pt x="16" y="20"/>
                    <a:pt x="15" y="24"/>
                    <a:pt x="13" y="29"/>
                  </a:cubicBezTo>
                  <a:cubicBezTo>
                    <a:pt x="13" y="30"/>
                    <a:pt x="13" y="30"/>
                    <a:pt x="13" y="30"/>
                  </a:cubicBezTo>
                  <a:cubicBezTo>
                    <a:pt x="10" y="32"/>
                    <a:pt x="10" y="32"/>
                    <a:pt x="10" y="32"/>
                  </a:cubicBezTo>
                  <a:cubicBezTo>
                    <a:pt x="8" y="34"/>
                    <a:pt x="8" y="34"/>
                    <a:pt x="8" y="34"/>
                  </a:cubicBezTo>
                  <a:cubicBezTo>
                    <a:pt x="3" y="40"/>
                    <a:pt x="1" y="32"/>
                    <a:pt x="0" y="28"/>
                  </a:cubicBezTo>
                  <a:cubicBezTo>
                    <a:pt x="0" y="25"/>
                    <a:pt x="0" y="25"/>
                    <a:pt x="0" y="25"/>
                  </a:cubicBezTo>
                  <a:cubicBezTo>
                    <a:pt x="2" y="22"/>
                    <a:pt x="2" y="22"/>
                    <a:pt x="2" y="22"/>
                  </a:cubicBezTo>
                  <a:cubicBezTo>
                    <a:pt x="2" y="20"/>
                    <a:pt x="2" y="20"/>
                    <a:pt x="2" y="20"/>
                  </a:cubicBezTo>
                  <a:cubicBezTo>
                    <a:pt x="3" y="16"/>
                    <a:pt x="4" y="11"/>
                    <a:pt x="5" y="7"/>
                  </a:cubicBezTo>
                  <a:cubicBezTo>
                    <a:pt x="6" y="6"/>
                    <a:pt x="6" y="6"/>
                    <a:pt x="6" y="6"/>
                  </a:cubicBezTo>
                  <a:cubicBezTo>
                    <a:pt x="5" y="4"/>
                    <a:pt x="5" y="4"/>
                    <a:pt x="5" y="4"/>
                  </a:cubicBezTo>
                  <a:cubicBezTo>
                    <a:pt x="7" y="2"/>
                    <a:pt x="7" y="2"/>
                    <a:pt x="7" y="2"/>
                  </a:cubicBezTo>
                  <a:cubicBezTo>
                    <a:pt x="10" y="0"/>
                    <a:pt x="13" y="5"/>
                    <a:pt x="13" y="7"/>
                  </a:cubicBezTo>
                  <a:cubicBezTo>
                    <a:pt x="13" y="10"/>
                    <a:pt x="13" y="10"/>
                    <a:pt x="13" y="10"/>
                  </a:cubicBezTo>
                  <a:cubicBezTo>
                    <a:pt x="15" y="13"/>
                    <a:pt x="15" y="13"/>
                    <a:pt x="15" y="13"/>
                  </a:cubicBezTo>
                  <a:lnTo>
                    <a:pt x="15" y="1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11" name="Freeform 732"/>
            <p:cNvSpPr>
              <a:spLocks/>
            </p:cNvSpPr>
            <p:nvPr/>
          </p:nvSpPr>
          <p:spPr bwMode="auto">
            <a:xfrm>
              <a:off x="4003" y="3589"/>
              <a:ext cx="9" cy="143"/>
            </a:xfrm>
            <a:custGeom>
              <a:avLst/>
              <a:gdLst>
                <a:gd name="T0" fmla="*/ 243 w 3"/>
                <a:gd name="T1" fmla="*/ 0 h 54"/>
                <a:gd name="T2" fmla="*/ 243 w 3"/>
                <a:gd name="T3" fmla="*/ 350 h 54"/>
                <a:gd name="T4" fmla="*/ 243 w 3"/>
                <a:gd name="T5" fmla="*/ 2301 h 54"/>
                <a:gd name="T6" fmla="*/ 243 w 3"/>
                <a:gd name="T7" fmla="*/ 2659 h 54"/>
                <a:gd name="T8" fmla="*/ 0 w 3"/>
                <a:gd name="T9" fmla="*/ 2659 h 54"/>
                <a:gd name="T10" fmla="*/ 0 w 3"/>
                <a:gd name="T11" fmla="*/ 2301 h 54"/>
                <a:gd name="T12" fmla="*/ 0 w 3"/>
                <a:gd name="T13" fmla="*/ 350 h 54"/>
                <a:gd name="T14" fmla="*/ 0 w 3"/>
                <a:gd name="T15" fmla="*/ 0 h 54"/>
                <a:gd name="T16" fmla="*/ 243 w 3"/>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54"/>
                <a:gd name="T29" fmla="*/ 3 w 3"/>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54">
                  <a:moveTo>
                    <a:pt x="3" y="0"/>
                  </a:moveTo>
                  <a:cubicBezTo>
                    <a:pt x="3" y="7"/>
                    <a:pt x="3" y="7"/>
                    <a:pt x="3" y="7"/>
                  </a:cubicBezTo>
                  <a:cubicBezTo>
                    <a:pt x="3" y="20"/>
                    <a:pt x="3" y="34"/>
                    <a:pt x="3" y="47"/>
                  </a:cubicBezTo>
                  <a:cubicBezTo>
                    <a:pt x="3" y="54"/>
                    <a:pt x="3" y="54"/>
                    <a:pt x="3" y="54"/>
                  </a:cubicBezTo>
                  <a:cubicBezTo>
                    <a:pt x="0" y="54"/>
                    <a:pt x="0" y="54"/>
                    <a:pt x="0" y="54"/>
                  </a:cubicBezTo>
                  <a:cubicBezTo>
                    <a:pt x="0" y="47"/>
                    <a:pt x="0" y="47"/>
                    <a:pt x="0" y="47"/>
                  </a:cubicBezTo>
                  <a:cubicBezTo>
                    <a:pt x="0" y="34"/>
                    <a:pt x="0" y="20"/>
                    <a:pt x="0" y="7"/>
                  </a:cubicBezTo>
                  <a:cubicBezTo>
                    <a:pt x="0" y="0"/>
                    <a:pt x="0" y="0"/>
                    <a:pt x="0" y="0"/>
                  </a:cubicBezTo>
                  <a:lnTo>
                    <a:pt x="3"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12" name="Freeform 733"/>
            <p:cNvSpPr>
              <a:spLocks/>
            </p:cNvSpPr>
            <p:nvPr/>
          </p:nvSpPr>
          <p:spPr bwMode="auto">
            <a:xfrm>
              <a:off x="3967" y="3164"/>
              <a:ext cx="41" cy="106"/>
            </a:xfrm>
            <a:custGeom>
              <a:avLst/>
              <a:gdLst>
                <a:gd name="T0" fmla="*/ 689 w 16"/>
                <a:gd name="T1" fmla="*/ 350 h 40"/>
                <a:gd name="T2" fmla="*/ 638 w 16"/>
                <a:gd name="T3" fmla="*/ 350 h 40"/>
                <a:gd name="T4" fmla="*/ 559 w 16"/>
                <a:gd name="T5" fmla="*/ 596 h 40"/>
                <a:gd name="T6" fmla="*/ 559 w 16"/>
                <a:gd name="T7" fmla="*/ 631 h 40"/>
                <a:gd name="T8" fmla="*/ 472 w 16"/>
                <a:gd name="T9" fmla="*/ 631 h 40"/>
                <a:gd name="T10" fmla="*/ 441 w 16"/>
                <a:gd name="T11" fmla="*/ 631 h 40"/>
                <a:gd name="T12" fmla="*/ 387 w 16"/>
                <a:gd name="T13" fmla="*/ 689 h 40"/>
                <a:gd name="T14" fmla="*/ 354 w 16"/>
                <a:gd name="T15" fmla="*/ 779 h 40"/>
                <a:gd name="T16" fmla="*/ 302 w 16"/>
                <a:gd name="T17" fmla="*/ 893 h 40"/>
                <a:gd name="T18" fmla="*/ 218 w 16"/>
                <a:gd name="T19" fmla="*/ 983 h 40"/>
                <a:gd name="T20" fmla="*/ 218 w 16"/>
                <a:gd name="T21" fmla="*/ 1137 h 40"/>
                <a:gd name="T22" fmla="*/ 172 w 16"/>
                <a:gd name="T23" fmla="*/ 1285 h 40"/>
                <a:gd name="T24" fmla="*/ 138 w 16"/>
                <a:gd name="T25" fmla="*/ 1468 h 40"/>
                <a:gd name="T26" fmla="*/ 138 w 16"/>
                <a:gd name="T27" fmla="*/ 1622 h 40"/>
                <a:gd name="T28" fmla="*/ 138 w 16"/>
                <a:gd name="T29" fmla="*/ 1672 h 40"/>
                <a:gd name="T30" fmla="*/ 0 w 16"/>
                <a:gd name="T31" fmla="*/ 1916 h 40"/>
                <a:gd name="T32" fmla="*/ 0 w 16"/>
                <a:gd name="T33" fmla="*/ 1974 h 40"/>
                <a:gd name="T34" fmla="*/ 0 w 16"/>
                <a:gd name="T35" fmla="*/ 745 h 40"/>
                <a:gd name="T36" fmla="*/ 302 w 16"/>
                <a:gd name="T37" fmla="*/ 0 h 40"/>
                <a:gd name="T38" fmla="*/ 689 w 16"/>
                <a:gd name="T39" fmla="*/ 350 h 4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6"/>
                <a:gd name="T61" fmla="*/ 0 h 40"/>
                <a:gd name="T62" fmla="*/ 16 w 16"/>
                <a:gd name="T63" fmla="*/ 40 h 40"/>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6" h="40">
                  <a:moveTo>
                    <a:pt x="16" y="7"/>
                  </a:moveTo>
                  <a:cubicBezTo>
                    <a:pt x="15" y="7"/>
                    <a:pt x="15" y="7"/>
                    <a:pt x="15" y="7"/>
                  </a:cubicBezTo>
                  <a:cubicBezTo>
                    <a:pt x="15" y="9"/>
                    <a:pt x="14" y="11"/>
                    <a:pt x="13" y="12"/>
                  </a:cubicBezTo>
                  <a:cubicBezTo>
                    <a:pt x="13" y="13"/>
                    <a:pt x="13" y="13"/>
                    <a:pt x="13" y="13"/>
                  </a:cubicBezTo>
                  <a:cubicBezTo>
                    <a:pt x="11" y="13"/>
                    <a:pt x="11" y="13"/>
                    <a:pt x="11" y="13"/>
                  </a:cubicBezTo>
                  <a:cubicBezTo>
                    <a:pt x="10" y="13"/>
                    <a:pt x="10" y="13"/>
                    <a:pt x="10" y="13"/>
                  </a:cubicBezTo>
                  <a:cubicBezTo>
                    <a:pt x="9" y="14"/>
                    <a:pt x="9" y="14"/>
                    <a:pt x="9" y="14"/>
                  </a:cubicBezTo>
                  <a:cubicBezTo>
                    <a:pt x="8" y="16"/>
                    <a:pt x="8" y="16"/>
                    <a:pt x="8" y="16"/>
                  </a:cubicBezTo>
                  <a:cubicBezTo>
                    <a:pt x="7" y="18"/>
                    <a:pt x="7" y="18"/>
                    <a:pt x="7" y="18"/>
                  </a:cubicBezTo>
                  <a:cubicBezTo>
                    <a:pt x="5" y="20"/>
                    <a:pt x="5" y="20"/>
                    <a:pt x="5" y="20"/>
                  </a:cubicBezTo>
                  <a:cubicBezTo>
                    <a:pt x="5" y="23"/>
                    <a:pt x="5" y="23"/>
                    <a:pt x="5" y="23"/>
                  </a:cubicBezTo>
                  <a:cubicBezTo>
                    <a:pt x="4" y="26"/>
                    <a:pt x="4" y="26"/>
                    <a:pt x="4" y="26"/>
                  </a:cubicBezTo>
                  <a:cubicBezTo>
                    <a:pt x="3" y="30"/>
                    <a:pt x="3" y="30"/>
                    <a:pt x="3" y="30"/>
                  </a:cubicBezTo>
                  <a:cubicBezTo>
                    <a:pt x="3" y="33"/>
                    <a:pt x="3" y="33"/>
                    <a:pt x="3" y="33"/>
                  </a:cubicBezTo>
                  <a:cubicBezTo>
                    <a:pt x="3" y="34"/>
                    <a:pt x="3" y="34"/>
                    <a:pt x="3" y="34"/>
                  </a:cubicBezTo>
                  <a:cubicBezTo>
                    <a:pt x="2" y="36"/>
                    <a:pt x="1" y="38"/>
                    <a:pt x="0" y="39"/>
                  </a:cubicBezTo>
                  <a:cubicBezTo>
                    <a:pt x="0" y="40"/>
                    <a:pt x="0" y="40"/>
                    <a:pt x="0" y="40"/>
                  </a:cubicBezTo>
                  <a:cubicBezTo>
                    <a:pt x="0" y="15"/>
                    <a:pt x="0" y="15"/>
                    <a:pt x="0" y="15"/>
                  </a:cubicBezTo>
                  <a:cubicBezTo>
                    <a:pt x="7" y="0"/>
                    <a:pt x="7" y="0"/>
                    <a:pt x="7" y="0"/>
                  </a:cubicBezTo>
                  <a:lnTo>
                    <a:pt x="16" y="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13" name="Freeform 734"/>
            <p:cNvSpPr>
              <a:spLocks/>
            </p:cNvSpPr>
            <p:nvPr/>
          </p:nvSpPr>
          <p:spPr bwMode="auto">
            <a:xfrm>
              <a:off x="3964" y="4025"/>
              <a:ext cx="42" cy="82"/>
            </a:xfrm>
            <a:custGeom>
              <a:avLst/>
              <a:gdLst>
                <a:gd name="T0" fmla="*/ 467 w 16"/>
                <a:gd name="T1" fmla="*/ 1169 h 31"/>
                <a:gd name="T2" fmla="*/ 323 w 16"/>
                <a:gd name="T3" fmla="*/ 1518 h 31"/>
                <a:gd name="T4" fmla="*/ 0 w 16"/>
                <a:gd name="T5" fmla="*/ 1225 h 31"/>
                <a:gd name="T6" fmla="*/ 0 w 16"/>
                <a:gd name="T7" fmla="*/ 0 h 31"/>
                <a:gd name="T8" fmla="*/ 0 w 16"/>
                <a:gd name="T9" fmla="*/ 0 h 31"/>
                <a:gd name="T10" fmla="*/ 144 w 16"/>
                <a:gd name="T11" fmla="*/ 90 h 31"/>
                <a:gd name="T12" fmla="*/ 144 w 16"/>
                <a:gd name="T13" fmla="*/ 148 h 31"/>
                <a:gd name="T14" fmla="*/ 144 w 16"/>
                <a:gd name="T15" fmla="*/ 294 h 31"/>
                <a:gd name="T16" fmla="*/ 522 w 16"/>
                <a:gd name="T17" fmla="*/ 595 h 31"/>
                <a:gd name="T18" fmla="*/ 614 w 16"/>
                <a:gd name="T19" fmla="*/ 484 h 31"/>
                <a:gd name="T20" fmla="*/ 614 w 16"/>
                <a:gd name="T21" fmla="*/ 484 h 31"/>
                <a:gd name="T22" fmla="*/ 759 w 16"/>
                <a:gd name="T23" fmla="*/ 595 h 31"/>
                <a:gd name="T24" fmla="*/ 759 w 16"/>
                <a:gd name="T25" fmla="*/ 595 h 31"/>
                <a:gd name="T26" fmla="*/ 467 w 16"/>
                <a:gd name="T27" fmla="*/ 1169 h 3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6"/>
                <a:gd name="T43" fmla="*/ 0 h 31"/>
                <a:gd name="T44" fmla="*/ 16 w 16"/>
                <a:gd name="T45" fmla="*/ 31 h 3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6" h="31">
                  <a:moveTo>
                    <a:pt x="10" y="24"/>
                  </a:moveTo>
                  <a:cubicBezTo>
                    <a:pt x="7" y="31"/>
                    <a:pt x="7" y="31"/>
                    <a:pt x="7" y="31"/>
                  </a:cubicBezTo>
                  <a:cubicBezTo>
                    <a:pt x="0" y="25"/>
                    <a:pt x="0" y="25"/>
                    <a:pt x="0" y="25"/>
                  </a:cubicBezTo>
                  <a:cubicBezTo>
                    <a:pt x="0" y="0"/>
                    <a:pt x="0" y="0"/>
                    <a:pt x="0" y="0"/>
                  </a:cubicBezTo>
                  <a:cubicBezTo>
                    <a:pt x="0" y="0"/>
                    <a:pt x="0" y="0"/>
                    <a:pt x="0" y="0"/>
                  </a:cubicBezTo>
                  <a:cubicBezTo>
                    <a:pt x="2" y="1"/>
                    <a:pt x="2" y="1"/>
                    <a:pt x="3" y="2"/>
                  </a:cubicBezTo>
                  <a:cubicBezTo>
                    <a:pt x="3" y="3"/>
                    <a:pt x="3" y="3"/>
                    <a:pt x="3" y="3"/>
                  </a:cubicBezTo>
                  <a:cubicBezTo>
                    <a:pt x="3" y="6"/>
                    <a:pt x="3" y="6"/>
                    <a:pt x="3" y="6"/>
                  </a:cubicBezTo>
                  <a:cubicBezTo>
                    <a:pt x="4" y="10"/>
                    <a:pt x="6" y="18"/>
                    <a:pt x="11" y="12"/>
                  </a:cubicBezTo>
                  <a:cubicBezTo>
                    <a:pt x="13" y="10"/>
                    <a:pt x="13" y="10"/>
                    <a:pt x="13" y="10"/>
                  </a:cubicBezTo>
                  <a:cubicBezTo>
                    <a:pt x="13" y="10"/>
                    <a:pt x="13" y="10"/>
                    <a:pt x="13" y="10"/>
                  </a:cubicBezTo>
                  <a:cubicBezTo>
                    <a:pt x="14" y="11"/>
                    <a:pt x="15" y="12"/>
                    <a:pt x="16" y="12"/>
                  </a:cubicBezTo>
                  <a:cubicBezTo>
                    <a:pt x="16" y="12"/>
                    <a:pt x="16" y="12"/>
                    <a:pt x="16" y="12"/>
                  </a:cubicBezTo>
                  <a:lnTo>
                    <a:pt x="10" y="2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14" name="Freeform 735"/>
            <p:cNvSpPr>
              <a:spLocks/>
            </p:cNvSpPr>
            <p:nvPr/>
          </p:nvSpPr>
          <p:spPr bwMode="auto">
            <a:xfrm>
              <a:off x="3982" y="3589"/>
              <a:ext cx="21" cy="156"/>
            </a:xfrm>
            <a:custGeom>
              <a:avLst/>
              <a:gdLst>
                <a:gd name="T0" fmla="*/ 378 w 8"/>
                <a:gd name="T1" fmla="*/ 0 h 59"/>
                <a:gd name="T2" fmla="*/ 378 w 8"/>
                <a:gd name="T3" fmla="*/ 349 h 59"/>
                <a:gd name="T4" fmla="*/ 378 w 8"/>
                <a:gd name="T5" fmla="*/ 2292 h 59"/>
                <a:gd name="T6" fmla="*/ 378 w 8"/>
                <a:gd name="T7" fmla="*/ 2641 h 59"/>
                <a:gd name="T8" fmla="*/ 289 w 8"/>
                <a:gd name="T9" fmla="*/ 2734 h 59"/>
                <a:gd name="T10" fmla="*/ 55 w 8"/>
                <a:gd name="T11" fmla="*/ 2879 h 59"/>
                <a:gd name="T12" fmla="*/ 0 w 8"/>
                <a:gd name="T13" fmla="*/ 2530 h 59"/>
                <a:gd name="T14" fmla="*/ 55 w 8"/>
                <a:gd name="T15" fmla="*/ 595 h 59"/>
                <a:gd name="T16" fmla="*/ 55 w 8"/>
                <a:gd name="T17" fmla="*/ 238 h 59"/>
                <a:gd name="T18" fmla="*/ 378 w 8"/>
                <a:gd name="T19" fmla="*/ 0 h 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
                <a:gd name="T31" fmla="*/ 0 h 59"/>
                <a:gd name="T32" fmla="*/ 8 w 8"/>
                <a:gd name="T33" fmla="*/ 59 h 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 h="59">
                  <a:moveTo>
                    <a:pt x="8" y="0"/>
                  </a:moveTo>
                  <a:cubicBezTo>
                    <a:pt x="8" y="7"/>
                    <a:pt x="8" y="7"/>
                    <a:pt x="8" y="7"/>
                  </a:cubicBezTo>
                  <a:cubicBezTo>
                    <a:pt x="8" y="20"/>
                    <a:pt x="8" y="34"/>
                    <a:pt x="8" y="47"/>
                  </a:cubicBezTo>
                  <a:cubicBezTo>
                    <a:pt x="8" y="54"/>
                    <a:pt x="8" y="54"/>
                    <a:pt x="8" y="54"/>
                  </a:cubicBezTo>
                  <a:cubicBezTo>
                    <a:pt x="6" y="56"/>
                    <a:pt x="6" y="56"/>
                    <a:pt x="6" y="56"/>
                  </a:cubicBezTo>
                  <a:cubicBezTo>
                    <a:pt x="1" y="59"/>
                    <a:pt x="1" y="59"/>
                    <a:pt x="1" y="59"/>
                  </a:cubicBezTo>
                  <a:cubicBezTo>
                    <a:pt x="0" y="52"/>
                    <a:pt x="0" y="52"/>
                    <a:pt x="0" y="52"/>
                  </a:cubicBezTo>
                  <a:cubicBezTo>
                    <a:pt x="0" y="39"/>
                    <a:pt x="0" y="25"/>
                    <a:pt x="1" y="12"/>
                  </a:cubicBezTo>
                  <a:cubicBezTo>
                    <a:pt x="1" y="5"/>
                    <a:pt x="1" y="5"/>
                    <a:pt x="1" y="5"/>
                  </a:cubicBezTo>
                  <a:lnTo>
                    <a:pt x="8"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15" name="Freeform 736"/>
            <p:cNvSpPr>
              <a:spLocks/>
            </p:cNvSpPr>
            <p:nvPr/>
          </p:nvSpPr>
          <p:spPr bwMode="auto">
            <a:xfrm>
              <a:off x="3972" y="3259"/>
              <a:ext cx="18" cy="58"/>
            </a:xfrm>
            <a:custGeom>
              <a:avLst/>
              <a:gdLst>
                <a:gd name="T0" fmla="*/ 303 w 7"/>
                <a:gd name="T1" fmla="*/ 527 h 22"/>
                <a:gd name="T2" fmla="*/ 303 w 7"/>
                <a:gd name="T3" fmla="*/ 527 h 22"/>
                <a:gd name="T4" fmla="*/ 257 w 7"/>
                <a:gd name="T5" fmla="*/ 625 h 22"/>
                <a:gd name="T6" fmla="*/ 139 w 7"/>
                <a:gd name="T7" fmla="*/ 973 h 22"/>
                <a:gd name="T8" fmla="*/ 85 w 7"/>
                <a:gd name="T9" fmla="*/ 1062 h 22"/>
                <a:gd name="T10" fmla="*/ 0 w 7"/>
                <a:gd name="T11" fmla="*/ 583 h 22"/>
                <a:gd name="T12" fmla="*/ 0 w 7"/>
                <a:gd name="T13" fmla="*/ 327 h 22"/>
                <a:gd name="T14" fmla="*/ 0 w 7"/>
                <a:gd name="T15" fmla="*/ 293 h 22"/>
                <a:gd name="T16" fmla="*/ 139 w 7"/>
                <a:gd name="T17" fmla="*/ 55 h 22"/>
                <a:gd name="T18" fmla="*/ 139 w 7"/>
                <a:gd name="T19" fmla="*/ 0 h 22"/>
                <a:gd name="T20" fmla="*/ 139 w 7"/>
                <a:gd name="T21" fmla="*/ 90 h 22"/>
                <a:gd name="T22" fmla="*/ 257 w 7"/>
                <a:gd name="T23" fmla="*/ 527 h 22"/>
                <a:gd name="T24" fmla="*/ 303 w 7"/>
                <a:gd name="T25" fmla="*/ 527 h 2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7"/>
                <a:gd name="T40" fmla="*/ 0 h 22"/>
                <a:gd name="T41" fmla="*/ 7 w 7"/>
                <a:gd name="T42" fmla="*/ 22 h 2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7" h="22">
                  <a:moveTo>
                    <a:pt x="7" y="11"/>
                  </a:moveTo>
                  <a:cubicBezTo>
                    <a:pt x="7" y="11"/>
                    <a:pt x="7" y="11"/>
                    <a:pt x="7" y="11"/>
                  </a:cubicBezTo>
                  <a:cubicBezTo>
                    <a:pt x="6" y="13"/>
                    <a:pt x="6" y="13"/>
                    <a:pt x="6" y="13"/>
                  </a:cubicBezTo>
                  <a:cubicBezTo>
                    <a:pt x="5" y="15"/>
                    <a:pt x="4" y="18"/>
                    <a:pt x="3" y="20"/>
                  </a:cubicBezTo>
                  <a:cubicBezTo>
                    <a:pt x="2" y="22"/>
                    <a:pt x="2" y="22"/>
                    <a:pt x="2" y="22"/>
                  </a:cubicBezTo>
                  <a:cubicBezTo>
                    <a:pt x="0" y="12"/>
                    <a:pt x="0" y="12"/>
                    <a:pt x="0" y="12"/>
                  </a:cubicBezTo>
                  <a:cubicBezTo>
                    <a:pt x="0" y="7"/>
                    <a:pt x="0" y="7"/>
                    <a:pt x="0" y="7"/>
                  </a:cubicBezTo>
                  <a:cubicBezTo>
                    <a:pt x="0" y="6"/>
                    <a:pt x="0" y="6"/>
                    <a:pt x="0" y="6"/>
                  </a:cubicBezTo>
                  <a:cubicBezTo>
                    <a:pt x="1" y="5"/>
                    <a:pt x="2" y="2"/>
                    <a:pt x="3" y="1"/>
                  </a:cubicBezTo>
                  <a:cubicBezTo>
                    <a:pt x="3" y="0"/>
                    <a:pt x="3" y="0"/>
                    <a:pt x="3" y="0"/>
                  </a:cubicBezTo>
                  <a:cubicBezTo>
                    <a:pt x="3" y="2"/>
                    <a:pt x="3" y="2"/>
                    <a:pt x="3" y="2"/>
                  </a:cubicBezTo>
                  <a:cubicBezTo>
                    <a:pt x="4" y="5"/>
                    <a:pt x="4" y="9"/>
                    <a:pt x="6" y="11"/>
                  </a:cubicBezTo>
                  <a:lnTo>
                    <a:pt x="7" y="1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16" name="Freeform 737"/>
            <p:cNvSpPr>
              <a:spLocks/>
            </p:cNvSpPr>
            <p:nvPr/>
          </p:nvSpPr>
          <p:spPr bwMode="auto">
            <a:xfrm>
              <a:off x="3969" y="3970"/>
              <a:ext cx="18" cy="55"/>
            </a:xfrm>
            <a:custGeom>
              <a:avLst/>
              <a:gdLst>
                <a:gd name="T0" fmla="*/ 303 w 7"/>
                <a:gd name="T1" fmla="*/ 233 h 21"/>
                <a:gd name="T2" fmla="*/ 257 w 7"/>
                <a:gd name="T3" fmla="*/ 288 h 21"/>
                <a:gd name="T4" fmla="*/ 139 w 7"/>
                <a:gd name="T5" fmla="*/ 898 h 21"/>
                <a:gd name="T6" fmla="*/ 139 w 7"/>
                <a:gd name="T7" fmla="*/ 987 h 21"/>
                <a:gd name="T8" fmla="*/ 139 w 7"/>
                <a:gd name="T9" fmla="*/ 987 h 21"/>
                <a:gd name="T10" fmla="*/ 0 w 7"/>
                <a:gd name="T11" fmla="*/ 898 h 21"/>
                <a:gd name="T12" fmla="*/ 0 w 7"/>
                <a:gd name="T13" fmla="*/ 843 h 21"/>
                <a:gd name="T14" fmla="*/ 0 w 7"/>
                <a:gd name="T15" fmla="*/ 610 h 21"/>
                <a:gd name="T16" fmla="*/ 139 w 7"/>
                <a:gd name="T17" fmla="*/ 0 h 21"/>
                <a:gd name="T18" fmla="*/ 139 w 7"/>
                <a:gd name="T19" fmla="*/ 55 h 21"/>
                <a:gd name="T20" fmla="*/ 303 w 7"/>
                <a:gd name="T21" fmla="*/ 178 h 21"/>
                <a:gd name="T22" fmla="*/ 303 w 7"/>
                <a:gd name="T23" fmla="*/ 233 h 2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21"/>
                <a:gd name="T38" fmla="*/ 7 w 7"/>
                <a:gd name="T39" fmla="*/ 21 h 21"/>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21">
                  <a:moveTo>
                    <a:pt x="7" y="5"/>
                  </a:moveTo>
                  <a:cubicBezTo>
                    <a:pt x="6" y="6"/>
                    <a:pt x="6" y="6"/>
                    <a:pt x="6" y="6"/>
                  </a:cubicBezTo>
                  <a:cubicBezTo>
                    <a:pt x="5" y="10"/>
                    <a:pt x="4" y="15"/>
                    <a:pt x="3" y="19"/>
                  </a:cubicBezTo>
                  <a:cubicBezTo>
                    <a:pt x="3" y="21"/>
                    <a:pt x="3" y="21"/>
                    <a:pt x="3" y="21"/>
                  </a:cubicBezTo>
                  <a:cubicBezTo>
                    <a:pt x="3" y="21"/>
                    <a:pt x="3" y="21"/>
                    <a:pt x="3" y="21"/>
                  </a:cubicBezTo>
                  <a:cubicBezTo>
                    <a:pt x="2" y="20"/>
                    <a:pt x="1" y="19"/>
                    <a:pt x="0" y="19"/>
                  </a:cubicBezTo>
                  <a:cubicBezTo>
                    <a:pt x="0" y="18"/>
                    <a:pt x="0" y="18"/>
                    <a:pt x="0" y="18"/>
                  </a:cubicBezTo>
                  <a:cubicBezTo>
                    <a:pt x="0" y="13"/>
                    <a:pt x="0" y="13"/>
                    <a:pt x="0" y="13"/>
                  </a:cubicBezTo>
                  <a:cubicBezTo>
                    <a:pt x="3" y="0"/>
                    <a:pt x="3" y="0"/>
                    <a:pt x="3" y="0"/>
                  </a:cubicBezTo>
                  <a:cubicBezTo>
                    <a:pt x="3" y="1"/>
                    <a:pt x="3" y="1"/>
                    <a:pt x="3" y="1"/>
                  </a:cubicBezTo>
                  <a:cubicBezTo>
                    <a:pt x="5" y="2"/>
                    <a:pt x="5" y="3"/>
                    <a:pt x="7" y="4"/>
                  </a:cubicBezTo>
                  <a:lnTo>
                    <a:pt x="7" y="5"/>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17" name="Freeform 738"/>
            <p:cNvSpPr>
              <a:spLocks/>
            </p:cNvSpPr>
            <p:nvPr/>
          </p:nvSpPr>
          <p:spPr bwMode="auto">
            <a:xfrm>
              <a:off x="3888" y="3153"/>
              <a:ext cx="97" cy="51"/>
            </a:xfrm>
            <a:custGeom>
              <a:avLst/>
              <a:gdLst>
                <a:gd name="T0" fmla="*/ 173 w 80"/>
                <a:gd name="T1" fmla="*/ 19 h 42"/>
                <a:gd name="T2" fmla="*/ 141 w 80"/>
                <a:gd name="T3" fmla="*/ 91 h 42"/>
                <a:gd name="T4" fmla="*/ 0 w 80"/>
                <a:gd name="T5" fmla="*/ 72 h 42"/>
                <a:gd name="T6" fmla="*/ 33 w 80"/>
                <a:gd name="T7" fmla="*/ 0 h 42"/>
                <a:gd name="T8" fmla="*/ 36 w 80"/>
                <a:gd name="T9" fmla="*/ 0 h 42"/>
                <a:gd name="T10" fmla="*/ 173 w 80"/>
                <a:gd name="T11" fmla="*/ 19 h 42"/>
                <a:gd name="T12" fmla="*/ 0 60000 65536"/>
                <a:gd name="T13" fmla="*/ 0 60000 65536"/>
                <a:gd name="T14" fmla="*/ 0 60000 65536"/>
                <a:gd name="T15" fmla="*/ 0 60000 65536"/>
                <a:gd name="T16" fmla="*/ 0 60000 65536"/>
                <a:gd name="T17" fmla="*/ 0 60000 65536"/>
                <a:gd name="T18" fmla="*/ 0 w 80"/>
                <a:gd name="T19" fmla="*/ 0 h 42"/>
                <a:gd name="T20" fmla="*/ 80 w 80"/>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80" h="42">
                  <a:moveTo>
                    <a:pt x="80" y="9"/>
                  </a:moveTo>
                  <a:lnTo>
                    <a:pt x="65" y="42"/>
                  </a:lnTo>
                  <a:lnTo>
                    <a:pt x="0" y="33"/>
                  </a:lnTo>
                  <a:lnTo>
                    <a:pt x="15" y="0"/>
                  </a:lnTo>
                  <a:lnTo>
                    <a:pt x="17" y="0"/>
                  </a:lnTo>
                  <a:lnTo>
                    <a:pt x="80" y="9"/>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18" name="Freeform 739"/>
            <p:cNvSpPr>
              <a:spLocks/>
            </p:cNvSpPr>
            <p:nvPr/>
          </p:nvSpPr>
          <p:spPr bwMode="auto">
            <a:xfrm>
              <a:off x="3953" y="3600"/>
              <a:ext cx="32" cy="145"/>
            </a:xfrm>
            <a:custGeom>
              <a:avLst/>
              <a:gdLst>
                <a:gd name="T0" fmla="*/ 605 w 12"/>
                <a:gd name="T1" fmla="*/ 55 h 55"/>
                <a:gd name="T2" fmla="*/ 605 w 12"/>
                <a:gd name="T3" fmla="*/ 382 h 55"/>
                <a:gd name="T4" fmla="*/ 547 w 12"/>
                <a:gd name="T5" fmla="*/ 2328 h 55"/>
                <a:gd name="T6" fmla="*/ 605 w 12"/>
                <a:gd name="T7" fmla="*/ 2655 h 55"/>
                <a:gd name="T8" fmla="*/ 0 w 12"/>
                <a:gd name="T9" fmla="*/ 2599 h 55"/>
                <a:gd name="T10" fmla="*/ 0 w 12"/>
                <a:gd name="T11" fmla="*/ 2273 h 55"/>
                <a:gd name="T12" fmla="*/ 0 w 12"/>
                <a:gd name="T13" fmla="*/ 327 h 55"/>
                <a:gd name="T14" fmla="*/ 56 w 12"/>
                <a:gd name="T15" fmla="*/ 0 h 55"/>
                <a:gd name="T16" fmla="*/ 605 w 12"/>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
                <a:gd name="T28" fmla="*/ 0 h 55"/>
                <a:gd name="T29" fmla="*/ 12 w 12"/>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 h="55">
                  <a:moveTo>
                    <a:pt x="12" y="1"/>
                  </a:moveTo>
                  <a:cubicBezTo>
                    <a:pt x="12" y="8"/>
                    <a:pt x="12" y="8"/>
                    <a:pt x="12" y="8"/>
                  </a:cubicBezTo>
                  <a:cubicBezTo>
                    <a:pt x="11" y="21"/>
                    <a:pt x="11" y="35"/>
                    <a:pt x="11" y="48"/>
                  </a:cubicBezTo>
                  <a:cubicBezTo>
                    <a:pt x="12" y="55"/>
                    <a:pt x="12" y="55"/>
                    <a:pt x="12" y="55"/>
                  </a:cubicBezTo>
                  <a:cubicBezTo>
                    <a:pt x="0" y="54"/>
                    <a:pt x="0" y="54"/>
                    <a:pt x="0" y="54"/>
                  </a:cubicBezTo>
                  <a:cubicBezTo>
                    <a:pt x="0" y="47"/>
                    <a:pt x="0" y="47"/>
                    <a:pt x="0" y="47"/>
                  </a:cubicBezTo>
                  <a:cubicBezTo>
                    <a:pt x="0" y="34"/>
                    <a:pt x="0" y="20"/>
                    <a:pt x="0" y="7"/>
                  </a:cubicBezTo>
                  <a:cubicBezTo>
                    <a:pt x="1" y="0"/>
                    <a:pt x="1" y="0"/>
                    <a:pt x="1" y="0"/>
                  </a:cubicBezTo>
                  <a:lnTo>
                    <a:pt x="12"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19" name="Freeform 740"/>
            <p:cNvSpPr>
              <a:spLocks/>
            </p:cNvSpPr>
            <p:nvPr/>
          </p:nvSpPr>
          <p:spPr bwMode="auto">
            <a:xfrm>
              <a:off x="3884" y="4083"/>
              <a:ext cx="98" cy="24"/>
            </a:xfrm>
            <a:custGeom>
              <a:avLst/>
              <a:gdLst>
                <a:gd name="T0" fmla="*/ 174 w 81"/>
                <a:gd name="T1" fmla="*/ 42 h 20"/>
                <a:gd name="T2" fmla="*/ 154 w 81"/>
                <a:gd name="T3" fmla="*/ 37 h 20"/>
                <a:gd name="T4" fmla="*/ 34 w 81"/>
                <a:gd name="T5" fmla="*/ 23 h 20"/>
                <a:gd name="T6" fmla="*/ 0 w 81"/>
                <a:gd name="T7" fmla="*/ 0 h 20"/>
                <a:gd name="T8" fmla="*/ 142 w 81"/>
                <a:gd name="T9" fmla="*/ 14 h 20"/>
                <a:gd name="T10" fmla="*/ 174 w 81"/>
                <a:gd name="T11" fmla="*/ 42 h 20"/>
                <a:gd name="T12" fmla="*/ 0 60000 65536"/>
                <a:gd name="T13" fmla="*/ 0 60000 65536"/>
                <a:gd name="T14" fmla="*/ 0 60000 65536"/>
                <a:gd name="T15" fmla="*/ 0 60000 65536"/>
                <a:gd name="T16" fmla="*/ 0 60000 65536"/>
                <a:gd name="T17" fmla="*/ 0 60000 65536"/>
                <a:gd name="T18" fmla="*/ 0 w 81"/>
                <a:gd name="T19" fmla="*/ 0 h 20"/>
                <a:gd name="T20" fmla="*/ 81 w 81"/>
                <a:gd name="T21" fmla="*/ 20 h 20"/>
              </a:gdLst>
              <a:ahLst/>
              <a:cxnLst>
                <a:cxn ang="T12">
                  <a:pos x="T0" y="T1"/>
                </a:cxn>
                <a:cxn ang="T13">
                  <a:pos x="T2" y="T3"/>
                </a:cxn>
                <a:cxn ang="T14">
                  <a:pos x="T4" y="T5"/>
                </a:cxn>
                <a:cxn ang="T15">
                  <a:pos x="T6" y="T7"/>
                </a:cxn>
                <a:cxn ang="T16">
                  <a:pos x="T8" y="T9"/>
                </a:cxn>
                <a:cxn ang="T17">
                  <a:pos x="T10" y="T11"/>
                </a:cxn>
              </a:cxnLst>
              <a:rect l="T18" t="T19" r="T20" b="T21"/>
              <a:pathLst>
                <a:path w="81" h="20">
                  <a:moveTo>
                    <a:pt x="81" y="20"/>
                  </a:moveTo>
                  <a:lnTo>
                    <a:pt x="72" y="18"/>
                  </a:lnTo>
                  <a:lnTo>
                    <a:pt x="16" y="11"/>
                  </a:lnTo>
                  <a:lnTo>
                    <a:pt x="0" y="0"/>
                  </a:lnTo>
                  <a:lnTo>
                    <a:pt x="66" y="7"/>
                  </a:lnTo>
                  <a:lnTo>
                    <a:pt x="81" y="2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20" name="Freeform 741"/>
            <p:cNvSpPr>
              <a:spLocks/>
            </p:cNvSpPr>
            <p:nvPr/>
          </p:nvSpPr>
          <p:spPr bwMode="auto">
            <a:xfrm>
              <a:off x="3967" y="3252"/>
              <a:ext cx="13" cy="25"/>
            </a:xfrm>
            <a:custGeom>
              <a:avLst/>
              <a:gdLst>
                <a:gd name="T0" fmla="*/ 143 w 5"/>
                <a:gd name="T1" fmla="*/ 0 h 10"/>
                <a:gd name="T2" fmla="*/ 229 w 5"/>
                <a:gd name="T3" fmla="*/ 108 h 10"/>
                <a:gd name="T4" fmla="*/ 229 w 5"/>
                <a:gd name="T5" fmla="*/ 155 h 10"/>
                <a:gd name="T6" fmla="*/ 88 w 5"/>
                <a:gd name="T7" fmla="*/ 355 h 10"/>
                <a:gd name="T8" fmla="*/ 88 w 5"/>
                <a:gd name="T9" fmla="*/ 388 h 10"/>
                <a:gd name="T10" fmla="*/ 0 w 5"/>
                <a:gd name="T11" fmla="*/ 268 h 10"/>
                <a:gd name="T12" fmla="*/ 0 w 5"/>
                <a:gd name="T13" fmla="*/ 233 h 10"/>
                <a:gd name="T14" fmla="*/ 143 w 5"/>
                <a:gd name="T15" fmla="*/ 43 h 10"/>
                <a:gd name="T16" fmla="*/ 143 w 5"/>
                <a:gd name="T17" fmla="*/ 0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0"/>
                <a:gd name="T29" fmla="*/ 5 w 5"/>
                <a:gd name="T30" fmla="*/ 10 h 1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0">
                  <a:moveTo>
                    <a:pt x="3" y="0"/>
                  </a:moveTo>
                  <a:cubicBezTo>
                    <a:pt x="5" y="3"/>
                    <a:pt x="5" y="3"/>
                    <a:pt x="5" y="3"/>
                  </a:cubicBezTo>
                  <a:cubicBezTo>
                    <a:pt x="5" y="4"/>
                    <a:pt x="5" y="4"/>
                    <a:pt x="5" y="4"/>
                  </a:cubicBezTo>
                  <a:cubicBezTo>
                    <a:pt x="4" y="5"/>
                    <a:pt x="3" y="8"/>
                    <a:pt x="2" y="9"/>
                  </a:cubicBezTo>
                  <a:cubicBezTo>
                    <a:pt x="2" y="10"/>
                    <a:pt x="2" y="10"/>
                    <a:pt x="2" y="10"/>
                  </a:cubicBezTo>
                  <a:cubicBezTo>
                    <a:pt x="0" y="7"/>
                    <a:pt x="0" y="7"/>
                    <a:pt x="0" y="7"/>
                  </a:cubicBezTo>
                  <a:cubicBezTo>
                    <a:pt x="0" y="6"/>
                    <a:pt x="0" y="6"/>
                    <a:pt x="0" y="6"/>
                  </a:cubicBezTo>
                  <a:cubicBezTo>
                    <a:pt x="1" y="5"/>
                    <a:pt x="2" y="3"/>
                    <a:pt x="3" y="1"/>
                  </a:cubicBezTo>
                  <a:lnTo>
                    <a:pt x="3"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21" name="Freeform 742"/>
            <p:cNvSpPr>
              <a:spLocks/>
            </p:cNvSpPr>
            <p:nvPr/>
          </p:nvSpPr>
          <p:spPr bwMode="auto">
            <a:xfrm>
              <a:off x="3879" y="4096"/>
              <a:ext cx="93" cy="32"/>
            </a:xfrm>
            <a:custGeom>
              <a:avLst/>
              <a:gdLst>
                <a:gd name="T0" fmla="*/ 353 w 35"/>
                <a:gd name="T1" fmla="*/ 149 h 12"/>
                <a:gd name="T2" fmla="*/ 93 w 35"/>
                <a:gd name="T3" fmla="*/ 0 h 12"/>
                <a:gd name="T4" fmla="*/ 353 w 35"/>
                <a:gd name="T5" fmla="*/ 0 h 12"/>
                <a:gd name="T6" fmla="*/ 353 w 35"/>
                <a:gd name="T7" fmla="*/ 0 h 12"/>
                <a:gd name="T8" fmla="*/ 353 w 35"/>
                <a:gd name="T9" fmla="*/ 0 h 12"/>
                <a:gd name="T10" fmla="*/ 452 w 35"/>
                <a:gd name="T11" fmla="*/ 0 h 12"/>
                <a:gd name="T12" fmla="*/ 1743 w 35"/>
                <a:gd name="T13" fmla="*/ 149 h 12"/>
                <a:gd name="T14" fmla="*/ 1538 w 35"/>
                <a:gd name="T15" fmla="*/ 307 h 12"/>
                <a:gd name="T16" fmla="*/ 452 w 35"/>
                <a:gd name="T17" fmla="*/ 547 h 12"/>
                <a:gd name="T18" fmla="*/ 205 w 35"/>
                <a:gd name="T19" fmla="*/ 512 h 12"/>
                <a:gd name="T20" fmla="*/ 0 w 35"/>
                <a:gd name="T21" fmla="*/ 456 h 12"/>
                <a:gd name="T22" fmla="*/ 56 w 35"/>
                <a:gd name="T23" fmla="*/ 149 h 12"/>
                <a:gd name="T24" fmla="*/ 353 w 35"/>
                <a:gd name="T25" fmla="*/ 149 h 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5"/>
                <a:gd name="T40" fmla="*/ 0 h 12"/>
                <a:gd name="T41" fmla="*/ 35 w 35"/>
                <a:gd name="T42" fmla="*/ 12 h 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5" h="12">
                  <a:moveTo>
                    <a:pt x="7" y="3"/>
                  </a:moveTo>
                  <a:cubicBezTo>
                    <a:pt x="2" y="0"/>
                    <a:pt x="2" y="0"/>
                    <a:pt x="2" y="0"/>
                  </a:cubicBezTo>
                  <a:cubicBezTo>
                    <a:pt x="7" y="0"/>
                    <a:pt x="7" y="0"/>
                    <a:pt x="7" y="0"/>
                  </a:cubicBezTo>
                  <a:cubicBezTo>
                    <a:pt x="7" y="0"/>
                    <a:pt x="7" y="0"/>
                    <a:pt x="7" y="0"/>
                  </a:cubicBezTo>
                  <a:cubicBezTo>
                    <a:pt x="7" y="0"/>
                    <a:pt x="7" y="0"/>
                    <a:pt x="7" y="0"/>
                  </a:cubicBezTo>
                  <a:cubicBezTo>
                    <a:pt x="9" y="0"/>
                    <a:pt x="9" y="0"/>
                    <a:pt x="9" y="0"/>
                  </a:cubicBezTo>
                  <a:cubicBezTo>
                    <a:pt x="35" y="3"/>
                    <a:pt x="35" y="3"/>
                    <a:pt x="35" y="3"/>
                  </a:cubicBezTo>
                  <a:cubicBezTo>
                    <a:pt x="31" y="6"/>
                    <a:pt x="31" y="6"/>
                    <a:pt x="31" y="6"/>
                  </a:cubicBezTo>
                  <a:cubicBezTo>
                    <a:pt x="24" y="10"/>
                    <a:pt x="17" y="12"/>
                    <a:pt x="9" y="11"/>
                  </a:cubicBezTo>
                  <a:cubicBezTo>
                    <a:pt x="7" y="11"/>
                    <a:pt x="6" y="11"/>
                    <a:pt x="4" y="10"/>
                  </a:cubicBezTo>
                  <a:cubicBezTo>
                    <a:pt x="0" y="9"/>
                    <a:pt x="0" y="9"/>
                    <a:pt x="0" y="9"/>
                  </a:cubicBezTo>
                  <a:cubicBezTo>
                    <a:pt x="1" y="3"/>
                    <a:pt x="1" y="3"/>
                    <a:pt x="1" y="3"/>
                  </a:cubicBezTo>
                  <a:lnTo>
                    <a:pt x="7" y="3"/>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22" name="Freeform 743"/>
            <p:cNvSpPr>
              <a:spLocks/>
            </p:cNvSpPr>
            <p:nvPr/>
          </p:nvSpPr>
          <p:spPr bwMode="auto">
            <a:xfrm>
              <a:off x="3868" y="3193"/>
              <a:ext cx="104" cy="98"/>
            </a:xfrm>
            <a:custGeom>
              <a:avLst/>
              <a:gdLst>
                <a:gd name="T0" fmla="*/ 24 w 85"/>
                <a:gd name="T1" fmla="*/ 0 h 80"/>
                <a:gd name="T2" fmla="*/ 35 w 85"/>
                <a:gd name="T3" fmla="*/ 0 h 80"/>
                <a:gd name="T4" fmla="*/ 181 w 85"/>
                <a:gd name="T5" fmla="*/ 20 h 80"/>
                <a:gd name="T6" fmla="*/ 181 w 85"/>
                <a:gd name="T7" fmla="*/ 141 h 80"/>
                <a:gd name="T8" fmla="*/ 190 w 85"/>
                <a:gd name="T9" fmla="*/ 156 h 80"/>
                <a:gd name="T10" fmla="*/ 190 w 85"/>
                <a:gd name="T11" fmla="*/ 180 h 80"/>
                <a:gd name="T12" fmla="*/ 0 w 85"/>
                <a:gd name="T13" fmla="*/ 160 h 80"/>
                <a:gd name="T14" fmla="*/ 0 w 85"/>
                <a:gd name="T15" fmla="*/ 121 h 80"/>
                <a:gd name="T16" fmla="*/ 0 w 85"/>
                <a:gd name="T17" fmla="*/ 0 h 80"/>
                <a:gd name="T18" fmla="*/ 24 w 85"/>
                <a:gd name="T19" fmla="*/ 0 h 8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5"/>
                <a:gd name="T31" fmla="*/ 0 h 80"/>
                <a:gd name="T32" fmla="*/ 85 w 85"/>
                <a:gd name="T33" fmla="*/ 80 h 8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5" h="80">
                  <a:moveTo>
                    <a:pt x="11" y="0"/>
                  </a:moveTo>
                  <a:lnTo>
                    <a:pt x="16" y="0"/>
                  </a:lnTo>
                  <a:lnTo>
                    <a:pt x="81" y="9"/>
                  </a:lnTo>
                  <a:lnTo>
                    <a:pt x="81" y="63"/>
                  </a:lnTo>
                  <a:lnTo>
                    <a:pt x="85" y="69"/>
                  </a:lnTo>
                  <a:lnTo>
                    <a:pt x="85" y="80"/>
                  </a:lnTo>
                  <a:lnTo>
                    <a:pt x="0" y="71"/>
                  </a:lnTo>
                  <a:lnTo>
                    <a:pt x="0" y="54"/>
                  </a:lnTo>
                  <a:lnTo>
                    <a:pt x="0" y="0"/>
                  </a:lnTo>
                  <a:lnTo>
                    <a:pt x="11"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23" name="Freeform 744"/>
            <p:cNvSpPr>
              <a:spLocks/>
            </p:cNvSpPr>
            <p:nvPr/>
          </p:nvSpPr>
          <p:spPr bwMode="auto">
            <a:xfrm>
              <a:off x="3866" y="3993"/>
              <a:ext cx="103" cy="98"/>
            </a:xfrm>
            <a:custGeom>
              <a:avLst/>
              <a:gdLst>
                <a:gd name="T0" fmla="*/ 23 w 85"/>
                <a:gd name="T1" fmla="*/ 154 h 81"/>
                <a:gd name="T2" fmla="*/ 0 w 85"/>
                <a:gd name="T3" fmla="*/ 154 h 81"/>
                <a:gd name="T4" fmla="*/ 0 w 85"/>
                <a:gd name="T5" fmla="*/ 34 h 81"/>
                <a:gd name="T6" fmla="*/ 0 w 85"/>
                <a:gd name="T7" fmla="*/ 0 h 81"/>
                <a:gd name="T8" fmla="*/ 183 w 85"/>
                <a:gd name="T9" fmla="*/ 19 h 81"/>
                <a:gd name="T10" fmla="*/ 183 w 85"/>
                <a:gd name="T11" fmla="*/ 42 h 81"/>
                <a:gd name="T12" fmla="*/ 174 w 85"/>
                <a:gd name="T13" fmla="*/ 56 h 81"/>
                <a:gd name="T14" fmla="*/ 174 w 85"/>
                <a:gd name="T15" fmla="*/ 174 h 81"/>
                <a:gd name="T16" fmla="*/ 33 w 85"/>
                <a:gd name="T17" fmla="*/ 160 h 81"/>
                <a:gd name="T18" fmla="*/ 23 w 85"/>
                <a:gd name="T19" fmla="*/ 154 h 8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5"/>
                <a:gd name="T31" fmla="*/ 0 h 81"/>
                <a:gd name="T32" fmla="*/ 85 w 85"/>
                <a:gd name="T33" fmla="*/ 81 h 8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5" h="81">
                  <a:moveTo>
                    <a:pt x="11" y="72"/>
                  </a:moveTo>
                  <a:lnTo>
                    <a:pt x="0" y="72"/>
                  </a:lnTo>
                  <a:lnTo>
                    <a:pt x="0" y="16"/>
                  </a:lnTo>
                  <a:lnTo>
                    <a:pt x="0" y="0"/>
                  </a:lnTo>
                  <a:lnTo>
                    <a:pt x="85" y="9"/>
                  </a:lnTo>
                  <a:lnTo>
                    <a:pt x="85" y="20"/>
                  </a:lnTo>
                  <a:lnTo>
                    <a:pt x="81" y="26"/>
                  </a:lnTo>
                  <a:lnTo>
                    <a:pt x="81" y="81"/>
                  </a:lnTo>
                  <a:lnTo>
                    <a:pt x="15" y="74"/>
                  </a:lnTo>
                  <a:lnTo>
                    <a:pt x="11" y="7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24" name="Freeform 745"/>
            <p:cNvSpPr>
              <a:spLocks/>
            </p:cNvSpPr>
            <p:nvPr/>
          </p:nvSpPr>
          <p:spPr bwMode="auto">
            <a:xfrm>
              <a:off x="3935" y="3595"/>
              <a:ext cx="16" cy="145"/>
            </a:xfrm>
            <a:custGeom>
              <a:avLst/>
              <a:gdLst>
                <a:gd name="T0" fmla="*/ 307 w 6"/>
                <a:gd name="T1" fmla="*/ 55 h 55"/>
                <a:gd name="T2" fmla="*/ 307 w 6"/>
                <a:gd name="T3" fmla="*/ 382 h 55"/>
                <a:gd name="T4" fmla="*/ 307 w 6"/>
                <a:gd name="T5" fmla="*/ 2328 h 55"/>
                <a:gd name="T6" fmla="*/ 307 w 6"/>
                <a:gd name="T7" fmla="*/ 2655 h 55"/>
                <a:gd name="T8" fmla="*/ 0 w 6"/>
                <a:gd name="T9" fmla="*/ 2599 h 55"/>
                <a:gd name="T10" fmla="*/ 0 w 6"/>
                <a:gd name="T11" fmla="*/ 2328 h 55"/>
                <a:gd name="T12" fmla="*/ 0 w 6"/>
                <a:gd name="T13" fmla="*/ 327 h 55"/>
                <a:gd name="T14" fmla="*/ 0 w 6"/>
                <a:gd name="T15" fmla="*/ 0 h 55"/>
                <a:gd name="T16" fmla="*/ 307 w 6"/>
                <a:gd name="T17" fmla="*/ 55 h 5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
                <a:gd name="T28" fmla="*/ 0 h 55"/>
                <a:gd name="T29" fmla="*/ 6 w 6"/>
                <a:gd name="T30" fmla="*/ 55 h 5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 h="55">
                  <a:moveTo>
                    <a:pt x="6" y="1"/>
                  </a:moveTo>
                  <a:cubicBezTo>
                    <a:pt x="6" y="8"/>
                    <a:pt x="6" y="8"/>
                    <a:pt x="6" y="8"/>
                  </a:cubicBezTo>
                  <a:cubicBezTo>
                    <a:pt x="6" y="21"/>
                    <a:pt x="6" y="35"/>
                    <a:pt x="6" y="48"/>
                  </a:cubicBezTo>
                  <a:cubicBezTo>
                    <a:pt x="6" y="55"/>
                    <a:pt x="6" y="55"/>
                    <a:pt x="6" y="55"/>
                  </a:cubicBezTo>
                  <a:cubicBezTo>
                    <a:pt x="0" y="54"/>
                    <a:pt x="0" y="54"/>
                    <a:pt x="0" y="54"/>
                  </a:cubicBezTo>
                  <a:cubicBezTo>
                    <a:pt x="0" y="48"/>
                    <a:pt x="0" y="48"/>
                    <a:pt x="0" y="48"/>
                  </a:cubicBezTo>
                  <a:cubicBezTo>
                    <a:pt x="0" y="34"/>
                    <a:pt x="0" y="21"/>
                    <a:pt x="0" y="7"/>
                  </a:cubicBezTo>
                  <a:cubicBezTo>
                    <a:pt x="0" y="0"/>
                    <a:pt x="0" y="0"/>
                    <a:pt x="0" y="0"/>
                  </a:cubicBezTo>
                  <a:lnTo>
                    <a:pt x="6" y="1"/>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25" name="Freeform 746"/>
            <p:cNvSpPr>
              <a:spLocks/>
            </p:cNvSpPr>
            <p:nvPr/>
          </p:nvSpPr>
          <p:spPr bwMode="auto">
            <a:xfrm>
              <a:off x="3906" y="3487"/>
              <a:ext cx="34" cy="52"/>
            </a:xfrm>
            <a:custGeom>
              <a:avLst/>
              <a:gdLst>
                <a:gd name="T0" fmla="*/ 609 w 13"/>
                <a:gd name="T1" fmla="*/ 88 h 20"/>
                <a:gd name="T2" fmla="*/ 609 w 13"/>
                <a:gd name="T3" fmla="*/ 88 h 20"/>
                <a:gd name="T4" fmla="*/ 554 w 13"/>
                <a:gd name="T5" fmla="*/ 177 h 20"/>
                <a:gd name="T6" fmla="*/ 520 w 13"/>
                <a:gd name="T7" fmla="*/ 406 h 20"/>
                <a:gd name="T8" fmla="*/ 466 w 13"/>
                <a:gd name="T9" fmla="*/ 634 h 20"/>
                <a:gd name="T10" fmla="*/ 432 w 13"/>
                <a:gd name="T11" fmla="*/ 858 h 20"/>
                <a:gd name="T12" fmla="*/ 377 w 13"/>
                <a:gd name="T13" fmla="*/ 913 h 20"/>
                <a:gd name="T14" fmla="*/ 55 w 13"/>
                <a:gd name="T15" fmla="*/ 913 h 20"/>
                <a:gd name="T16" fmla="*/ 0 w 13"/>
                <a:gd name="T17" fmla="*/ 913 h 20"/>
                <a:gd name="T18" fmla="*/ 0 w 13"/>
                <a:gd name="T19" fmla="*/ 913 h 20"/>
                <a:gd name="T20" fmla="*/ 0 w 13"/>
                <a:gd name="T21" fmla="*/ 913 h 20"/>
                <a:gd name="T22" fmla="*/ 0 w 13"/>
                <a:gd name="T23" fmla="*/ 913 h 20"/>
                <a:gd name="T24" fmla="*/ 0 w 13"/>
                <a:gd name="T25" fmla="*/ 913 h 20"/>
                <a:gd name="T26" fmla="*/ 55 w 13"/>
                <a:gd name="T27" fmla="*/ 770 h 20"/>
                <a:gd name="T28" fmla="*/ 178 w 13"/>
                <a:gd name="T29" fmla="*/ 177 h 20"/>
                <a:gd name="T30" fmla="*/ 178 w 13"/>
                <a:gd name="T31" fmla="*/ 55 h 20"/>
                <a:gd name="T32" fmla="*/ 178 w 13"/>
                <a:gd name="T33" fmla="*/ 0 h 20"/>
                <a:gd name="T34" fmla="*/ 178 w 13"/>
                <a:gd name="T35" fmla="*/ 0 h 20"/>
                <a:gd name="T36" fmla="*/ 432 w 13"/>
                <a:gd name="T37" fmla="*/ 55 h 20"/>
                <a:gd name="T38" fmla="*/ 554 w 13"/>
                <a:gd name="T39" fmla="*/ 55 h 20"/>
                <a:gd name="T40" fmla="*/ 609 w 13"/>
                <a:gd name="T41" fmla="*/ 88 h 2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3"/>
                <a:gd name="T64" fmla="*/ 0 h 20"/>
                <a:gd name="T65" fmla="*/ 13 w 13"/>
                <a:gd name="T66" fmla="*/ 20 h 2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3" h="20">
                  <a:moveTo>
                    <a:pt x="13" y="2"/>
                  </a:moveTo>
                  <a:cubicBezTo>
                    <a:pt x="13" y="2"/>
                    <a:pt x="13" y="2"/>
                    <a:pt x="13" y="2"/>
                  </a:cubicBezTo>
                  <a:cubicBezTo>
                    <a:pt x="12" y="4"/>
                    <a:pt x="12" y="4"/>
                    <a:pt x="12" y="4"/>
                  </a:cubicBezTo>
                  <a:cubicBezTo>
                    <a:pt x="11" y="9"/>
                    <a:pt x="11" y="9"/>
                    <a:pt x="11" y="9"/>
                  </a:cubicBezTo>
                  <a:cubicBezTo>
                    <a:pt x="10" y="14"/>
                    <a:pt x="10" y="14"/>
                    <a:pt x="10" y="14"/>
                  </a:cubicBezTo>
                  <a:cubicBezTo>
                    <a:pt x="9" y="19"/>
                    <a:pt x="9" y="19"/>
                    <a:pt x="9" y="19"/>
                  </a:cubicBezTo>
                  <a:cubicBezTo>
                    <a:pt x="8" y="20"/>
                    <a:pt x="8" y="20"/>
                    <a:pt x="8" y="20"/>
                  </a:cubicBezTo>
                  <a:cubicBezTo>
                    <a:pt x="1" y="20"/>
                    <a:pt x="1" y="20"/>
                    <a:pt x="1" y="20"/>
                  </a:cubicBezTo>
                  <a:cubicBezTo>
                    <a:pt x="0" y="20"/>
                    <a:pt x="0" y="20"/>
                    <a:pt x="0" y="20"/>
                  </a:cubicBezTo>
                  <a:cubicBezTo>
                    <a:pt x="0" y="20"/>
                    <a:pt x="0" y="20"/>
                    <a:pt x="0" y="20"/>
                  </a:cubicBezTo>
                  <a:cubicBezTo>
                    <a:pt x="0" y="20"/>
                    <a:pt x="0" y="20"/>
                    <a:pt x="0" y="20"/>
                  </a:cubicBezTo>
                  <a:cubicBezTo>
                    <a:pt x="0" y="20"/>
                    <a:pt x="0" y="20"/>
                    <a:pt x="0" y="20"/>
                  </a:cubicBezTo>
                  <a:cubicBezTo>
                    <a:pt x="0" y="20"/>
                    <a:pt x="0" y="20"/>
                    <a:pt x="0" y="20"/>
                  </a:cubicBezTo>
                  <a:cubicBezTo>
                    <a:pt x="1" y="17"/>
                    <a:pt x="1" y="17"/>
                    <a:pt x="1" y="17"/>
                  </a:cubicBezTo>
                  <a:cubicBezTo>
                    <a:pt x="2" y="13"/>
                    <a:pt x="3" y="8"/>
                    <a:pt x="4" y="4"/>
                  </a:cubicBezTo>
                  <a:cubicBezTo>
                    <a:pt x="4" y="1"/>
                    <a:pt x="4" y="1"/>
                    <a:pt x="4" y="1"/>
                  </a:cubicBezTo>
                  <a:cubicBezTo>
                    <a:pt x="4" y="0"/>
                    <a:pt x="4" y="0"/>
                    <a:pt x="4" y="0"/>
                  </a:cubicBezTo>
                  <a:cubicBezTo>
                    <a:pt x="4" y="0"/>
                    <a:pt x="4" y="0"/>
                    <a:pt x="4" y="0"/>
                  </a:cubicBezTo>
                  <a:cubicBezTo>
                    <a:pt x="9" y="1"/>
                    <a:pt x="9" y="1"/>
                    <a:pt x="9" y="1"/>
                  </a:cubicBezTo>
                  <a:cubicBezTo>
                    <a:pt x="12" y="1"/>
                    <a:pt x="12" y="1"/>
                    <a:pt x="12" y="1"/>
                  </a:cubicBezTo>
                  <a:lnTo>
                    <a:pt x="13"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26" name="Freeform 747"/>
            <p:cNvSpPr>
              <a:spLocks/>
            </p:cNvSpPr>
            <p:nvPr/>
          </p:nvSpPr>
          <p:spPr bwMode="auto">
            <a:xfrm>
              <a:off x="3913" y="3595"/>
              <a:ext cx="22" cy="153"/>
            </a:xfrm>
            <a:custGeom>
              <a:avLst/>
              <a:gdLst>
                <a:gd name="T0" fmla="*/ 454 w 8"/>
                <a:gd name="T1" fmla="*/ 0 h 58"/>
                <a:gd name="T2" fmla="*/ 454 w 8"/>
                <a:gd name="T3" fmla="*/ 327 h 58"/>
                <a:gd name="T4" fmla="*/ 454 w 8"/>
                <a:gd name="T5" fmla="*/ 2332 h 58"/>
                <a:gd name="T6" fmla="*/ 454 w 8"/>
                <a:gd name="T7" fmla="*/ 2609 h 58"/>
                <a:gd name="T8" fmla="*/ 121 w 8"/>
                <a:gd name="T9" fmla="*/ 2812 h 58"/>
                <a:gd name="T10" fmla="*/ 121 w 8"/>
                <a:gd name="T11" fmla="*/ 2812 h 58"/>
                <a:gd name="T12" fmla="*/ 121 w 8"/>
                <a:gd name="T13" fmla="*/ 2332 h 58"/>
                <a:gd name="T14" fmla="*/ 121 w 8"/>
                <a:gd name="T15" fmla="*/ 2277 h 58"/>
                <a:gd name="T16" fmla="*/ 0 w 8"/>
                <a:gd name="T17" fmla="*/ 2129 h 58"/>
                <a:gd name="T18" fmla="*/ 61 w 8"/>
                <a:gd name="T19" fmla="*/ 1984 h 58"/>
                <a:gd name="T20" fmla="*/ 61 w 8"/>
                <a:gd name="T21" fmla="*/ 1121 h 58"/>
                <a:gd name="T22" fmla="*/ 0 w 8"/>
                <a:gd name="T23" fmla="*/ 1010 h 58"/>
                <a:gd name="T24" fmla="*/ 121 w 8"/>
                <a:gd name="T25" fmla="*/ 973 h 58"/>
                <a:gd name="T26" fmla="*/ 121 w 8"/>
                <a:gd name="T27" fmla="*/ 863 h 58"/>
                <a:gd name="T28" fmla="*/ 121 w 8"/>
                <a:gd name="T29" fmla="*/ 383 h 58"/>
                <a:gd name="T30" fmla="*/ 121 w 8"/>
                <a:gd name="T31" fmla="*/ 293 h 58"/>
                <a:gd name="T32" fmla="*/ 61 w 8"/>
                <a:gd name="T33" fmla="*/ 237 h 58"/>
                <a:gd name="T34" fmla="*/ 454 w 8"/>
                <a:gd name="T35" fmla="*/ 0 h 5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8"/>
                <a:gd name="T55" fmla="*/ 0 h 58"/>
                <a:gd name="T56" fmla="*/ 8 w 8"/>
                <a:gd name="T57" fmla="*/ 58 h 5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8" h="58">
                  <a:moveTo>
                    <a:pt x="8" y="0"/>
                  </a:moveTo>
                  <a:cubicBezTo>
                    <a:pt x="8" y="7"/>
                    <a:pt x="8" y="7"/>
                    <a:pt x="8" y="7"/>
                  </a:cubicBezTo>
                  <a:cubicBezTo>
                    <a:pt x="8" y="21"/>
                    <a:pt x="8" y="34"/>
                    <a:pt x="8" y="48"/>
                  </a:cubicBezTo>
                  <a:cubicBezTo>
                    <a:pt x="8" y="54"/>
                    <a:pt x="8" y="54"/>
                    <a:pt x="8" y="54"/>
                  </a:cubicBezTo>
                  <a:cubicBezTo>
                    <a:pt x="2" y="58"/>
                    <a:pt x="2" y="58"/>
                    <a:pt x="2" y="58"/>
                  </a:cubicBezTo>
                  <a:cubicBezTo>
                    <a:pt x="2" y="58"/>
                    <a:pt x="2" y="58"/>
                    <a:pt x="2" y="58"/>
                  </a:cubicBezTo>
                  <a:cubicBezTo>
                    <a:pt x="2" y="55"/>
                    <a:pt x="2" y="52"/>
                    <a:pt x="2" y="48"/>
                  </a:cubicBezTo>
                  <a:cubicBezTo>
                    <a:pt x="2" y="47"/>
                    <a:pt x="2" y="47"/>
                    <a:pt x="2" y="47"/>
                  </a:cubicBezTo>
                  <a:cubicBezTo>
                    <a:pt x="0" y="44"/>
                    <a:pt x="0" y="44"/>
                    <a:pt x="0" y="44"/>
                  </a:cubicBezTo>
                  <a:cubicBezTo>
                    <a:pt x="1" y="41"/>
                    <a:pt x="1" y="41"/>
                    <a:pt x="1" y="41"/>
                  </a:cubicBezTo>
                  <a:cubicBezTo>
                    <a:pt x="2" y="36"/>
                    <a:pt x="3" y="28"/>
                    <a:pt x="1" y="23"/>
                  </a:cubicBezTo>
                  <a:cubicBezTo>
                    <a:pt x="0" y="21"/>
                    <a:pt x="0" y="21"/>
                    <a:pt x="0" y="21"/>
                  </a:cubicBezTo>
                  <a:cubicBezTo>
                    <a:pt x="2" y="20"/>
                    <a:pt x="2" y="20"/>
                    <a:pt x="2" y="20"/>
                  </a:cubicBezTo>
                  <a:cubicBezTo>
                    <a:pt x="2" y="18"/>
                    <a:pt x="2" y="18"/>
                    <a:pt x="2" y="18"/>
                  </a:cubicBezTo>
                  <a:cubicBezTo>
                    <a:pt x="2" y="15"/>
                    <a:pt x="2" y="11"/>
                    <a:pt x="2" y="8"/>
                  </a:cubicBezTo>
                  <a:cubicBezTo>
                    <a:pt x="2" y="6"/>
                    <a:pt x="2" y="6"/>
                    <a:pt x="2" y="6"/>
                  </a:cubicBezTo>
                  <a:cubicBezTo>
                    <a:pt x="1" y="5"/>
                    <a:pt x="1" y="5"/>
                    <a:pt x="1" y="5"/>
                  </a:cubicBezTo>
                  <a:lnTo>
                    <a:pt x="8"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27" name="Freeform 748"/>
            <p:cNvSpPr>
              <a:spLocks/>
            </p:cNvSpPr>
            <p:nvPr/>
          </p:nvSpPr>
          <p:spPr bwMode="auto">
            <a:xfrm>
              <a:off x="3892" y="3401"/>
              <a:ext cx="37" cy="88"/>
            </a:xfrm>
            <a:custGeom>
              <a:avLst/>
              <a:gdLst>
                <a:gd name="T0" fmla="*/ 65 w 30"/>
                <a:gd name="T1" fmla="*/ 145 h 72"/>
                <a:gd name="T2" fmla="*/ 70 w 30"/>
                <a:gd name="T3" fmla="*/ 161 h 72"/>
                <a:gd name="T4" fmla="*/ 47 w 30"/>
                <a:gd name="T5" fmla="*/ 156 h 72"/>
                <a:gd name="T6" fmla="*/ 47 w 30"/>
                <a:gd name="T7" fmla="*/ 156 h 72"/>
                <a:gd name="T8" fmla="*/ 0 w 30"/>
                <a:gd name="T9" fmla="*/ 0 h 72"/>
                <a:gd name="T10" fmla="*/ 31 w 30"/>
                <a:gd name="T11" fmla="*/ 2 h 72"/>
                <a:gd name="T12" fmla="*/ 39 w 30"/>
                <a:gd name="T13" fmla="*/ 49 h 72"/>
                <a:gd name="T14" fmla="*/ 35 w 30"/>
                <a:gd name="T15" fmla="*/ 65 h 72"/>
                <a:gd name="T16" fmla="*/ 57 w 30"/>
                <a:gd name="T17" fmla="*/ 137 h 72"/>
                <a:gd name="T18" fmla="*/ 65 w 30"/>
                <a:gd name="T19" fmla="*/ 145 h 7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72"/>
                <a:gd name="T32" fmla="*/ 30 w 30"/>
                <a:gd name="T33" fmla="*/ 72 h 7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72">
                  <a:moveTo>
                    <a:pt x="28" y="65"/>
                  </a:moveTo>
                  <a:lnTo>
                    <a:pt x="30" y="72"/>
                  </a:lnTo>
                  <a:lnTo>
                    <a:pt x="20" y="70"/>
                  </a:lnTo>
                  <a:lnTo>
                    <a:pt x="0" y="0"/>
                  </a:lnTo>
                  <a:lnTo>
                    <a:pt x="13" y="2"/>
                  </a:lnTo>
                  <a:lnTo>
                    <a:pt x="17" y="22"/>
                  </a:lnTo>
                  <a:lnTo>
                    <a:pt x="15" y="29"/>
                  </a:lnTo>
                  <a:lnTo>
                    <a:pt x="24" y="61"/>
                  </a:lnTo>
                  <a:lnTo>
                    <a:pt x="28" y="65"/>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28" name="Freeform 749"/>
            <p:cNvSpPr>
              <a:spLocks/>
            </p:cNvSpPr>
            <p:nvPr/>
          </p:nvSpPr>
          <p:spPr bwMode="auto">
            <a:xfrm>
              <a:off x="3901" y="3611"/>
              <a:ext cx="18" cy="45"/>
            </a:xfrm>
            <a:custGeom>
              <a:avLst/>
              <a:gdLst>
                <a:gd name="T0" fmla="*/ 303 w 7"/>
                <a:gd name="T1" fmla="*/ 0 h 17"/>
                <a:gd name="T2" fmla="*/ 303 w 7"/>
                <a:gd name="T3" fmla="*/ 90 h 17"/>
                <a:gd name="T4" fmla="*/ 303 w 7"/>
                <a:gd name="T5" fmla="*/ 596 h 17"/>
                <a:gd name="T6" fmla="*/ 303 w 7"/>
                <a:gd name="T7" fmla="*/ 686 h 17"/>
                <a:gd name="T8" fmla="*/ 257 w 7"/>
                <a:gd name="T9" fmla="*/ 630 h 17"/>
                <a:gd name="T10" fmla="*/ 54 w 7"/>
                <a:gd name="T11" fmla="*/ 744 h 17"/>
                <a:gd name="T12" fmla="*/ 0 w 7"/>
                <a:gd name="T13" fmla="*/ 834 h 17"/>
                <a:gd name="T14" fmla="*/ 0 w 7"/>
                <a:gd name="T15" fmla="*/ 778 h 17"/>
                <a:gd name="T16" fmla="*/ 0 w 7"/>
                <a:gd name="T17" fmla="*/ 392 h 17"/>
                <a:gd name="T18" fmla="*/ 0 w 7"/>
                <a:gd name="T19" fmla="*/ 349 h 17"/>
                <a:gd name="T20" fmla="*/ 85 w 7"/>
                <a:gd name="T21" fmla="*/ 148 h 17"/>
                <a:gd name="T22" fmla="*/ 303 w 7"/>
                <a:gd name="T23" fmla="*/ 0 h 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
                <a:gd name="T37" fmla="*/ 0 h 17"/>
                <a:gd name="T38" fmla="*/ 7 w 7"/>
                <a:gd name="T39" fmla="*/ 17 h 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 h="17">
                  <a:moveTo>
                    <a:pt x="7" y="0"/>
                  </a:moveTo>
                  <a:cubicBezTo>
                    <a:pt x="7" y="2"/>
                    <a:pt x="7" y="2"/>
                    <a:pt x="7" y="2"/>
                  </a:cubicBezTo>
                  <a:cubicBezTo>
                    <a:pt x="7" y="5"/>
                    <a:pt x="7" y="9"/>
                    <a:pt x="7" y="12"/>
                  </a:cubicBezTo>
                  <a:cubicBezTo>
                    <a:pt x="7" y="14"/>
                    <a:pt x="7" y="14"/>
                    <a:pt x="7" y="14"/>
                  </a:cubicBezTo>
                  <a:cubicBezTo>
                    <a:pt x="6" y="13"/>
                    <a:pt x="6" y="13"/>
                    <a:pt x="6" y="13"/>
                  </a:cubicBezTo>
                  <a:cubicBezTo>
                    <a:pt x="3" y="12"/>
                    <a:pt x="2" y="14"/>
                    <a:pt x="1" y="15"/>
                  </a:cubicBezTo>
                  <a:cubicBezTo>
                    <a:pt x="0" y="17"/>
                    <a:pt x="0" y="17"/>
                    <a:pt x="0" y="17"/>
                  </a:cubicBezTo>
                  <a:cubicBezTo>
                    <a:pt x="0" y="16"/>
                    <a:pt x="0" y="16"/>
                    <a:pt x="0" y="16"/>
                  </a:cubicBezTo>
                  <a:cubicBezTo>
                    <a:pt x="0" y="13"/>
                    <a:pt x="0" y="11"/>
                    <a:pt x="0" y="8"/>
                  </a:cubicBezTo>
                  <a:cubicBezTo>
                    <a:pt x="0" y="7"/>
                    <a:pt x="0" y="7"/>
                    <a:pt x="0" y="7"/>
                  </a:cubicBezTo>
                  <a:cubicBezTo>
                    <a:pt x="2" y="3"/>
                    <a:pt x="2" y="3"/>
                    <a:pt x="2" y="3"/>
                  </a:cubicBezTo>
                  <a:lnTo>
                    <a:pt x="7"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29" name="Freeform 750"/>
            <p:cNvSpPr>
              <a:spLocks/>
            </p:cNvSpPr>
            <p:nvPr/>
          </p:nvSpPr>
          <p:spPr bwMode="auto">
            <a:xfrm>
              <a:off x="3901" y="3719"/>
              <a:ext cx="18" cy="41"/>
            </a:xfrm>
            <a:custGeom>
              <a:avLst/>
              <a:gdLst>
                <a:gd name="T0" fmla="*/ 303 w 7"/>
                <a:gd name="T1" fmla="*/ 472 h 16"/>
                <a:gd name="T2" fmla="*/ 303 w 7"/>
                <a:gd name="T3" fmla="*/ 559 h 16"/>
                <a:gd name="T4" fmla="*/ 219 w 7"/>
                <a:gd name="T5" fmla="*/ 605 h 16"/>
                <a:gd name="T6" fmla="*/ 85 w 7"/>
                <a:gd name="T7" fmla="*/ 689 h 16"/>
                <a:gd name="T8" fmla="*/ 0 w 7"/>
                <a:gd name="T9" fmla="*/ 638 h 16"/>
                <a:gd name="T10" fmla="*/ 0 w 7"/>
                <a:gd name="T11" fmla="*/ 605 h 16"/>
                <a:gd name="T12" fmla="*/ 0 w 7"/>
                <a:gd name="T13" fmla="*/ 302 h 16"/>
                <a:gd name="T14" fmla="*/ 0 w 7"/>
                <a:gd name="T15" fmla="*/ 249 h 16"/>
                <a:gd name="T16" fmla="*/ 54 w 7"/>
                <a:gd name="T17" fmla="*/ 249 h 16"/>
                <a:gd name="T18" fmla="*/ 54 w 7"/>
                <a:gd name="T19" fmla="*/ 249 h 16"/>
                <a:gd name="T20" fmla="*/ 85 w 7"/>
                <a:gd name="T21" fmla="*/ 249 h 16"/>
                <a:gd name="T22" fmla="*/ 139 w 7"/>
                <a:gd name="T23" fmla="*/ 218 h 16"/>
                <a:gd name="T24" fmla="*/ 172 w 7"/>
                <a:gd name="T25" fmla="*/ 172 h 16"/>
                <a:gd name="T26" fmla="*/ 219 w 7"/>
                <a:gd name="T27" fmla="*/ 138 h 16"/>
                <a:gd name="T28" fmla="*/ 303 w 7"/>
                <a:gd name="T29" fmla="*/ 0 h 16"/>
                <a:gd name="T30" fmla="*/ 303 w 7"/>
                <a:gd name="T31" fmla="*/ 54 h 16"/>
                <a:gd name="T32" fmla="*/ 303 w 7"/>
                <a:gd name="T33" fmla="*/ 472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7"/>
                <a:gd name="T52" fmla="*/ 0 h 16"/>
                <a:gd name="T53" fmla="*/ 7 w 7"/>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7" h="16">
                  <a:moveTo>
                    <a:pt x="7" y="11"/>
                  </a:moveTo>
                  <a:cubicBezTo>
                    <a:pt x="7" y="13"/>
                    <a:pt x="7" y="13"/>
                    <a:pt x="7" y="13"/>
                  </a:cubicBezTo>
                  <a:cubicBezTo>
                    <a:pt x="5" y="14"/>
                    <a:pt x="5" y="14"/>
                    <a:pt x="5" y="14"/>
                  </a:cubicBezTo>
                  <a:cubicBezTo>
                    <a:pt x="2" y="16"/>
                    <a:pt x="2" y="16"/>
                    <a:pt x="2" y="16"/>
                  </a:cubicBezTo>
                  <a:cubicBezTo>
                    <a:pt x="0" y="15"/>
                    <a:pt x="0" y="15"/>
                    <a:pt x="0" y="15"/>
                  </a:cubicBezTo>
                  <a:cubicBezTo>
                    <a:pt x="0" y="14"/>
                    <a:pt x="0" y="14"/>
                    <a:pt x="0" y="14"/>
                  </a:cubicBezTo>
                  <a:cubicBezTo>
                    <a:pt x="0" y="11"/>
                    <a:pt x="0" y="9"/>
                    <a:pt x="0" y="7"/>
                  </a:cubicBezTo>
                  <a:cubicBezTo>
                    <a:pt x="0" y="6"/>
                    <a:pt x="0" y="6"/>
                    <a:pt x="0" y="6"/>
                  </a:cubicBezTo>
                  <a:cubicBezTo>
                    <a:pt x="1" y="6"/>
                    <a:pt x="1" y="6"/>
                    <a:pt x="1" y="6"/>
                  </a:cubicBezTo>
                  <a:cubicBezTo>
                    <a:pt x="1" y="6"/>
                    <a:pt x="1" y="6"/>
                    <a:pt x="1" y="6"/>
                  </a:cubicBezTo>
                  <a:cubicBezTo>
                    <a:pt x="2" y="6"/>
                    <a:pt x="2" y="6"/>
                    <a:pt x="2" y="6"/>
                  </a:cubicBezTo>
                  <a:cubicBezTo>
                    <a:pt x="3" y="5"/>
                    <a:pt x="3" y="5"/>
                    <a:pt x="3" y="5"/>
                  </a:cubicBezTo>
                  <a:cubicBezTo>
                    <a:pt x="4" y="4"/>
                    <a:pt x="4" y="4"/>
                    <a:pt x="4" y="4"/>
                  </a:cubicBezTo>
                  <a:cubicBezTo>
                    <a:pt x="5" y="3"/>
                    <a:pt x="5" y="3"/>
                    <a:pt x="5" y="3"/>
                  </a:cubicBezTo>
                  <a:cubicBezTo>
                    <a:pt x="7" y="0"/>
                    <a:pt x="7" y="0"/>
                    <a:pt x="7" y="0"/>
                  </a:cubicBezTo>
                  <a:cubicBezTo>
                    <a:pt x="7" y="1"/>
                    <a:pt x="7" y="1"/>
                    <a:pt x="7" y="1"/>
                  </a:cubicBezTo>
                  <a:cubicBezTo>
                    <a:pt x="7" y="5"/>
                    <a:pt x="7" y="8"/>
                    <a:pt x="7" y="11"/>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30" name="Freeform 751"/>
            <p:cNvSpPr>
              <a:spLocks/>
            </p:cNvSpPr>
            <p:nvPr/>
          </p:nvSpPr>
          <p:spPr bwMode="auto">
            <a:xfrm>
              <a:off x="3881" y="3642"/>
              <a:ext cx="41" cy="93"/>
            </a:xfrm>
            <a:custGeom>
              <a:avLst/>
              <a:gdLst>
                <a:gd name="T0" fmla="*/ 672 w 15"/>
                <a:gd name="T1" fmla="*/ 1291 h 35"/>
                <a:gd name="T2" fmla="*/ 776 w 15"/>
                <a:gd name="T3" fmla="*/ 1448 h 35"/>
                <a:gd name="T4" fmla="*/ 672 w 15"/>
                <a:gd name="T5" fmla="*/ 1597 h 35"/>
                <a:gd name="T6" fmla="*/ 612 w 15"/>
                <a:gd name="T7" fmla="*/ 1653 h 35"/>
                <a:gd name="T8" fmla="*/ 552 w 15"/>
                <a:gd name="T9" fmla="*/ 1687 h 35"/>
                <a:gd name="T10" fmla="*/ 508 w 15"/>
                <a:gd name="T11" fmla="*/ 1743 h 35"/>
                <a:gd name="T12" fmla="*/ 448 w 15"/>
                <a:gd name="T13" fmla="*/ 1743 h 35"/>
                <a:gd name="T14" fmla="*/ 448 w 15"/>
                <a:gd name="T15" fmla="*/ 1743 h 35"/>
                <a:gd name="T16" fmla="*/ 388 w 15"/>
                <a:gd name="T17" fmla="*/ 1743 h 35"/>
                <a:gd name="T18" fmla="*/ 224 w 15"/>
                <a:gd name="T19" fmla="*/ 1687 h 35"/>
                <a:gd name="T20" fmla="*/ 164 w 15"/>
                <a:gd name="T21" fmla="*/ 1597 h 35"/>
                <a:gd name="T22" fmla="*/ 164 w 15"/>
                <a:gd name="T23" fmla="*/ 452 h 35"/>
                <a:gd name="T24" fmla="*/ 224 w 15"/>
                <a:gd name="T25" fmla="*/ 303 h 35"/>
                <a:gd name="T26" fmla="*/ 388 w 15"/>
                <a:gd name="T27" fmla="*/ 247 h 35"/>
                <a:gd name="T28" fmla="*/ 448 w 15"/>
                <a:gd name="T29" fmla="*/ 149 h 35"/>
                <a:gd name="T30" fmla="*/ 733 w 15"/>
                <a:gd name="T31" fmla="*/ 56 h 35"/>
                <a:gd name="T32" fmla="*/ 776 w 15"/>
                <a:gd name="T33" fmla="*/ 93 h 35"/>
                <a:gd name="T34" fmla="*/ 672 w 15"/>
                <a:gd name="T35" fmla="*/ 149 h 35"/>
                <a:gd name="T36" fmla="*/ 733 w 15"/>
                <a:gd name="T37" fmla="*/ 247 h 35"/>
                <a:gd name="T38" fmla="*/ 733 w 15"/>
                <a:gd name="T39" fmla="*/ 1143 h 35"/>
                <a:gd name="T40" fmla="*/ 672 w 15"/>
                <a:gd name="T41" fmla="*/ 1291 h 3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
                <a:gd name="T64" fmla="*/ 0 h 35"/>
                <a:gd name="T65" fmla="*/ 15 w 15"/>
                <a:gd name="T66" fmla="*/ 35 h 3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 h="35">
                  <a:moveTo>
                    <a:pt x="12" y="26"/>
                  </a:moveTo>
                  <a:cubicBezTo>
                    <a:pt x="14" y="29"/>
                    <a:pt x="14" y="29"/>
                    <a:pt x="14" y="29"/>
                  </a:cubicBezTo>
                  <a:cubicBezTo>
                    <a:pt x="12" y="32"/>
                    <a:pt x="12" y="32"/>
                    <a:pt x="12" y="32"/>
                  </a:cubicBezTo>
                  <a:cubicBezTo>
                    <a:pt x="11" y="33"/>
                    <a:pt x="11" y="33"/>
                    <a:pt x="11" y="33"/>
                  </a:cubicBezTo>
                  <a:cubicBezTo>
                    <a:pt x="10" y="34"/>
                    <a:pt x="10" y="34"/>
                    <a:pt x="10" y="34"/>
                  </a:cubicBezTo>
                  <a:cubicBezTo>
                    <a:pt x="9" y="35"/>
                    <a:pt x="9" y="35"/>
                    <a:pt x="9" y="35"/>
                  </a:cubicBezTo>
                  <a:cubicBezTo>
                    <a:pt x="8" y="35"/>
                    <a:pt x="8" y="35"/>
                    <a:pt x="8" y="35"/>
                  </a:cubicBezTo>
                  <a:cubicBezTo>
                    <a:pt x="8" y="35"/>
                    <a:pt x="8" y="35"/>
                    <a:pt x="8" y="35"/>
                  </a:cubicBezTo>
                  <a:cubicBezTo>
                    <a:pt x="7" y="35"/>
                    <a:pt x="7" y="35"/>
                    <a:pt x="7" y="35"/>
                  </a:cubicBezTo>
                  <a:cubicBezTo>
                    <a:pt x="4" y="34"/>
                    <a:pt x="4" y="34"/>
                    <a:pt x="4" y="34"/>
                  </a:cubicBezTo>
                  <a:cubicBezTo>
                    <a:pt x="3" y="32"/>
                    <a:pt x="3" y="32"/>
                    <a:pt x="3" y="32"/>
                  </a:cubicBezTo>
                  <a:cubicBezTo>
                    <a:pt x="0" y="26"/>
                    <a:pt x="1" y="15"/>
                    <a:pt x="3" y="9"/>
                  </a:cubicBezTo>
                  <a:cubicBezTo>
                    <a:pt x="4" y="6"/>
                    <a:pt x="4" y="6"/>
                    <a:pt x="4" y="6"/>
                  </a:cubicBezTo>
                  <a:cubicBezTo>
                    <a:pt x="7" y="5"/>
                    <a:pt x="7" y="5"/>
                    <a:pt x="7" y="5"/>
                  </a:cubicBezTo>
                  <a:cubicBezTo>
                    <a:pt x="8" y="3"/>
                    <a:pt x="8" y="3"/>
                    <a:pt x="8" y="3"/>
                  </a:cubicBezTo>
                  <a:cubicBezTo>
                    <a:pt x="9" y="2"/>
                    <a:pt x="10" y="0"/>
                    <a:pt x="13" y="1"/>
                  </a:cubicBezTo>
                  <a:cubicBezTo>
                    <a:pt x="14" y="2"/>
                    <a:pt x="14" y="2"/>
                    <a:pt x="14" y="2"/>
                  </a:cubicBezTo>
                  <a:cubicBezTo>
                    <a:pt x="12" y="3"/>
                    <a:pt x="12" y="3"/>
                    <a:pt x="12" y="3"/>
                  </a:cubicBezTo>
                  <a:cubicBezTo>
                    <a:pt x="13" y="5"/>
                    <a:pt x="13" y="5"/>
                    <a:pt x="13" y="5"/>
                  </a:cubicBezTo>
                  <a:cubicBezTo>
                    <a:pt x="15" y="10"/>
                    <a:pt x="14" y="18"/>
                    <a:pt x="13" y="23"/>
                  </a:cubicBezTo>
                  <a:lnTo>
                    <a:pt x="12" y="2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31" name="Freeform 752"/>
            <p:cNvSpPr>
              <a:spLocks/>
            </p:cNvSpPr>
            <p:nvPr/>
          </p:nvSpPr>
          <p:spPr bwMode="auto">
            <a:xfrm>
              <a:off x="3752" y="3204"/>
              <a:ext cx="165" cy="436"/>
            </a:xfrm>
            <a:custGeom>
              <a:avLst/>
              <a:gdLst>
                <a:gd name="T0" fmla="*/ 1701 w 62"/>
                <a:gd name="T1" fmla="*/ 203 h 165"/>
                <a:gd name="T2" fmla="*/ 2302 w 62"/>
                <a:gd name="T3" fmla="*/ 2381 h 165"/>
                <a:gd name="T4" fmla="*/ 2358 w 62"/>
                <a:gd name="T5" fmla="*/ 2381 h 165"/>
                <a:gd name="T6" fmla="*/ 2259 w 62"/>
                <a:gd name="T7" fmla="*/ 2492 h 165"/>
                <a:gd name="T8" fmla="*/ 2563 w 62"/>
                <a:gd name="T9" fmla="*/ 3652 h 165"/>
                <a:gd name="T10" fmla="*/ 2656 w 62"/>
                <a:gd name="T11" fmla="*/ 3652 h 165"/>
                <a:gd name="T12" fmla="*/ 3108 w 62"/>
                <a:gd name="T13" fmla="*/ 5224 h 165"/>
                <a:gd name="T14" fmla="*/ 3108 w 62"/>
                <a:gd name="T15" fmla="*/ 5258 h 165"/>
                <a:gd name="T16" fmla="*/ 3108 w 62"/>
                <a:gd name="T17" fmla="*/ 5404 h 165"/>
                <a:gd name="T18" fmla="*/ 2959 w 62"/>
                <a:gd name="T19" fmla="*/ 6054 h 165"/>
                <a:gd name="T20" fmla="*/ 2903 w 62"/>
                <a:gd name="T21" fmla="*/ 6199 h 165"/>
                <a:gd name="T22" fmla="*/ 2903 w 62"/>
                <a:gd name="T23" fmla="*/ 6199 h 165"/>
                <a:gd name="T24" fmla="*/ 2204 w 62"/>
                <a:gd name="T25" fmla="*/ 6627 h 165"/>
                <a:gd name="T26" fmla="*/ 2204 w 62"/>
                <a:gd name="T27" fmla="*/ 6627 h 165"/>
                <a:gd name="T28" fmla="*/ 1961 w 62"/>
                <a:gd name="T29" fmla="*/ 6627 h 165"/>
                <a:gd name="T30" fmla="*/ 1304 w 62"/>
                <a:gd name="T31" fmla="*/ 7031 h 165"/>
                <a:gd name="T32" fmla="*/ 1304 w 62"/>
                <a:gd name="T33" fmla="*/ 7214 h 165"/>
                <a:gd name="T34" fmla="*/ 1304 w 62"/>
                <a:gd name="T35" fmla="*/ 7214 h 165"/>
                <a:gd name="T36" fmla="*/ 93 w 62"/>
                <a:gd name="T37" fmla="*/ 7988 h 165"/>
                <a:gd name="T38" fmla="*/ 0 w 62"/>
                <a:gd name="T39" fmla="*/ 8044 h 165"/>
                <a:gd name="T40" fmla="*/ 0 w 62"/>
                <a:gd name="T41" fmla="*/ 7457 h 165"/>
                <a:gd name="T42" fmla="*/ 1509 w 62"/>
                <a:gd name="T43" fmla="*/ 439 h 165"/>
                <a:gd name="T44" fmla="*/ 1658 w 62"/>
                <a:gd name="T45" fmla="*/ 0 h 165"/>
                <a:gd name="T46" fmla="*/ 1701 w 62"/>
                <a:gd name="T47" fmla="*/ 203 h 16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62"/>
                <a:gd name="T73" fmla="*/ 0 h 165"/>
                <a:gd name="T74" fmla="*/ 62 w 62"/>
                <a:gd name="T75" fmla="*/ 165 h 16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62" h="165">
                  <a:moveTo>
                    <a:pt x="34" y="4"/>
                  </a:moveTo>
                  <a:cubicBezTo>
                    <a:pt x="46" y="49"/>
                    <a:pt x="46" y="49"/>
                    <a:pt x="46" y="49"/>
                  </a:cubicBezTo>
                  <a:cubicBezTo>
                    <a:pt x="47" y="49"/>
                    <a:pt x="47" y="49"/>
                    <a:pt x="47" y="49"/>
                  </a:cubicBezTo>
                  <a:cubicBezTo>
                    <a:pt x="45" y="51"/>
                    <a:pt x="45" y="51"/>
                    <a:pt x="45" y="51"/>
                  </a:cubicBezTo>
                  <a:cubicBezTo>
                    <a:pt x="51" y="75"/>
                    <a:pt x="51" y="75"/>
                    <a:pt x="51" y="75"/>
                  </a:cubicBezTo>
                  <a:cubicBezTo>
                    <a:pt x="53" y="75"/>
                    <a:pt x="53" y="75"/>
                    <a:pt x="53" y="75"/>
                  </a:cubicBezTo>
                  <a:cubicBezTo>
                    <a:pt x="62" y="107"/>
                    <a:pt x="62" y="107"/>
                    <a:pt x="62" y="107"/>
                  </a:cubicBezTo>
                  <a:cubicBezTo>
                    <a:pt x="62" y="108"/>
                    <a:pt x="62" y="108"/>
                    <a:pt x="62" y="108"/>
                  </a:cubicBezTo>
                  <a:cubicBezTo>
                    <a:pt x="62" y="111"/>
                    <a:pt x="62" y="111"/>
                    <a:pt x="62" y="111"/>
                  </a:cubicBezTo>
                  <a:cubicBezTo>
                    <a:pt x="61" y="115"/>
                    <a:pt x="60" y="120"/>
                    <a:pt x="59" y="124"/>
                  </a:cubicBezTo>
                  <a:cubicBezTo>
                    <a:pt x="58" y="127"/>
                    <a:pt x="58" y="127"/>
                    <a:pt x="58" y="127"/>
                  </a:cubicBezTo>
                  <a:cubicBezTo>
                    <a:pt x="58" y="127"/>
                    <a:pt x="58" y="127"/>
                    <a:pt x="58" y="127"/>
                  </a:cubicBezTo>
                  <a:cubicBezTo>
                    <a:pt x="44" y="136"/>
                    <a:pt x="44" y="136"/>
                    <a:pt x="44" y="136"/>
                  </a:cubicBezTo>
                  <a:cubicBezTo>
                    <a:pt x="44" y="136"/>
                    <a:pt x="44" y="136"/>
                    <a:pt x="44" y="136"/>
                  </a:cubicBezTo>
                  <a:cubicBezTo>
                    <a:pt x="39" y="136"/>
                    <a:pt x="39" y="136"/>
                    <a:pt x="39" y="136"/>
                  </a:cubicBezTo>
                  <a:cubicBezTo>
                    <a:pt x="26" y="144"/>
                    <a:pt x="26" y="144"/>
                    <a:pt x="26" y="144"/>
                  </a:cubicBezTo>
                  <a:cubicBezTo>
                    <a:pt x="26" y="148"/>
                    <a:pt x="26" y="148"/>
                    <a:pt x="26" y="148"/>
                  </a:cubicBezTo>
                  <a:cubicBezTo>
                    <a:pt x="26" y="148"/>
                    <a:pt x="26" y="148"/>
                    <a:pt x="26" y="148"/>
                  </a:cubicBezTo>
                  <a:cubicBezTo>
                    <a:pt x="2" y="164"/>
                    <a:pt x="2" y="164"/>
                    <a:pt x="2" y="164"/>
                  </a:cubicBezTo>
                  <a:cubicBezTo>
                    <a:pt x="0" y="165"/>
                    <a:pt x="0" y="165"/>
                    <a:pt x="0" y="165"/>
                  </a:cubicBezTo>
                  <a:cubicBezTo>
                    <a:pt x="0" y="153"/>
                    <a:pt x="0" y="153"/>
                    <a:pt x="0" y="153"/>
                  </a:cubicBezTo>
                  <a:cubicBezTo>
                    <a:pt x="4" y="105"/>
                    <a:pt x="13" y="55"/>
                    <a:pt x="30" y="9"/>
                  </a:cubicBezTo>
                  <a:cubicBezTo>
                    <a:pt x="33" y="0"/>
                    <a:pt x="33" y="0"/>
                    <a:pt x="33" y="0"/>
                  </a:cubicBezTo>
                  <a:lnTo>
                    <a:pt x="34" y="4"/>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32" name="Freeform 753"/>
            <p:cNvSpPr>
              <a:spLocks/>
            </p:cNvSpPr>
            <p:nvPr/>
          </p:nvSpPr>
          <p:spPr bwMode="auto">
            <a:xfrm>
              <a:off x="3890" y="3756"/>
              <a:ext cx="23" cy="71"/>
            </a:xfrm>
            <a:custGeom>
              <a:avLst/>
              <a:gdLst>
                <a:gd name="T0" fmla="*/ 41 w 19"/>
                <a:gd name="T1" fmla="*/ 0 h 59"/>
                <a:gd name="T2" fmla="*/ 36 w 19"/>
                <a:gd name="T3" fmla="*/ 45 h 59"/>
                <a:gd name="T4" fmla="*/ 41 w 19"/>
                <a:gd name="T5" fmla="*/ 54 h 59"/>
                <a:gd name="T6" fmla="*/ 36 w 19"/>
                <a:gd name="T7" fmla="*/ 54 h 59"/>
                <a:gd name="T8" fmla="*/ 23 w 19"/>
                <a:gd name="T9" fmla="*/ 123 h 59"/>
                <a:gd name="T10" fmla="*/ 0 w 19"/>
                <a:gd name="T11" fmla="*/ 120 h 59"/>
                <a:gd name="T12" fmla="*/ 0 w 19"/>
                <a:gd name="T13" fmla="*/ 120 h 59"/>
                <a:gd name="T14" fmla="*/ 23 w 19"/>
                <a:gd name="T15" fmla="*/ 8 h 59"/>
                <a:gd name="T16" fmla="*/ 23 w 19"/>
                <a:gd name="T17" fmla="*/ 8 h 59"/>
                <a:gd name="T18" fmla="*/ 28 w 19"/>
                <a:gd name="T19" fmla="*/ 8 h 59"/>
                <a:gd name="T20" fmla="*/ 41 w 19"/>
                <a:gd name="T21" fmla="*/ 0 h 5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59"/>
                <a:gd name="T35" fmla="*/ 19 w 19"/>
                <a:gd name="T36" fmla="*/ 59 h 5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59">
                  <a:moveTo>
                    <a:pt x="19" y="0"/>
                  </a:moveTo>
                  <a:lnTo>
                    <a:pt x="17" y="22"/>
                  </a:lnTo>
                  <a:lnTo>
                    <a:pt x="19" y="26"/>
                  </a:lnTo>
                  <a:lnTo>
                    <a:pt x="17" y="26"/>
                  </a:lnTo>
                  <a:lnTo>
                    <a:pt x="11" y="59"/>
                  </a:lnTo>
                  <a:lnTo>
                    <a:pt x="0" y="57"/>
                  </a:lnTo>
                  <a:lnTo>
                    <a:pt x="11" y="4"/>
                  </a:lnTo>
                  <a:lnTo>
                    <a:pt x="13" y="4"/>
                  </a:lnTo>
                  <a:lnTo>
                    <a:pt x="19"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33" name="Freeform 754"/>
            <p:cNvSpPr>
              <a:spLocks/>
            </p:cNvSpPr>
            <p:nvPr/>
          </p:nvSpPr>
          <p:spPr bwMode="auto">
            <a:xfrm>
              <a:off x="3773" y="3608"/>
              <a:ext cx="133" cy="73"/>
            </a:xfrm>
            <a:custGeom>
              <a:avLst/>
              <a:gdLst>
                <a:gd name="T0" fmla="*/ 40 w 109"/>
                <a:gd name="T1" fmla="*/ 22 h 60"/>
                <a:gd name="T2" fmla="*/ 52 w 109"/>
                <a:gd name="T3" fmla="*/ 0 h 60"/>
                <a:gd name="T4" fmla="*/ 242 w 109"/>
                <a:gd name="T5" fmla="*/ 18 h 60"/>
                <a:gd name="T6" fmla="*/ 232 w 109"/>
                <a:gd name="T7" fmla="*/ 39 h 60"/>
                <a:gd name="T8" fmla="*/ 217 w 109"/>
                <a:gd name="T9" fmla="*/ 47 h 60"/>
                <a:gd name="T10" fmla="*/ 173 w 109"/>
                <a:gd name="T11" fmla="*/ 131 h 60"/>
                <a:gd name="T12" fmla="*/ 29 w 109"/>
                <a:gd name="T13" fmla="*/ 118 h 60"/>
                <a:gd name="T14" fmla="*/ 20 w 109"/>
                <a:gd name="T15" fmla="*/ 114 h 60"/>
                <a:gd name="T16" fmla="*/ 0 w 109"/>
                <a:gd name="T17" fmla="*/ 114 h 60"/>
                <a:gd name="T18" fmla="*/ 40 w 109"/>
                <a:gd name="T19" fmla="*/ 22 h 6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9"/>
                <a:gd name="T31" fmla="*/ 0 h 60"/>
                <a:gd name="T32" fmla="*/ 109 w 109"/>
                <a:gd name="T33" fmla="*/ 60 h 6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9" h="60">
                  <a:moveTo>
                    <a:pt x="18" y="10"/>
                  </a:moveTo>
                  <a:lnTo>
                    <a:pt x="24" y="0"/>
                  </a:lnTo>
                  <a:lnTo>
                    <a:pt x="109" y="8"/>
                  </a:lnTo>
                  <a:lnTo>
                    <a:pt x="105" y="17"/>
                  </a:lnTo>
                  <a:lnTo>
                    <a:pt x="98" y="21"/>
                  </a:lnTo>
                  <a:lnTo>
                    <a:pt x="78" y="60"/>
                  </a:lnTo>
                  <a:lnTo>
                    <a:pt x="13" y="54"/>
                  </a:lnTo>
                  <a:lnTo>
                    <a:pt x="9" y="52"/>
                  </a:lnTo>
                  <a:lnTo>
                    <a:pt x="0" y="52"/>
                  </a:lnTo>
                  <a:lnTo>
                    <a:pt x="18" y="1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34" name="Freeform 755"/>
            <p:cNvSpPr>
              <a:spLocks/>
            </p:cNvSpPr>
            <p:nvPr/>
          </p:nvSpPr>
          <p:spPr bwMode="auto">
            <a:xfrm>
              <a:off x="3773" y="3724"/>
              <a:ext cx="133" cy="36"/>
            </a:xfrm>
            <a:custGeom>
              <a:avLst/>
              <a:gdLst>
                <a:gd name="T0" fmla="*/ 40 w 109"/>
                <a:gd name="T1" fmla="*/ 35 h 30"/>
                <a:gd name="T2" fmla="*/ 0 w 109"/>
                <a:gd name="T3" fmla="*/ 2 h 30"/>
                <a:gd name="T4" fmla="*/ 0 w 109"/>
                <a:gd name="T5" fmla="*/ 2 h 30"/>
                <a:gd name="T6" fmla="*/ 20 w 109"/>
                <a:gd name="T7" fmla="*/ 8 h 30"/>
                <a:gd name="T8" fmla="*/ 29 w 109"/>
                <a:gd name="T9" fmla="*/ 0 h 30"/>
                <a:gd name="T10" fmla="*/ 29 w 109"/>
                <a:gd name="T11" fmla="*/ 8 h 30"/>
                <a:gd name="T12" fmla="*/ 173 w 109"/>
                <a:gd name="T13" fmla="*/ 23 h 30"/>
                <a:gd name="T14" fmla="*/ 217 w 109"/>
                <a:gd name="T15" fmla="*/ 53 h 30"/>
                <a:gd name="T16" fmla="*/ 232 w 109"/>
                <a:gd name="T17" fmla="*/ 59 h 30"/>
                <a:gd name="T18" fmla="*/ 242 w 109"/>
                <a:gd name="T19" fmla="*/ 62 h 30"/>
                <a:gd name="T20" fmla="*/ 238 w 109"/>
                <a:gd name="T21" fmla="*/ 62 h 30"/>
                <a:gd name="T22" fmla="*/ 52 w 109"/>
                <a:gd name="T23" fmla="*/ 44 h 30"/>
                <a:gd name="T24" fmla="*/ 40 w 109"/>
                <a:gd name="T25" fmla="*/ 35 h 3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9"/>
                <a:gd name="T40" fmla="*/ 0 h 30"/>
                <a:gd name="T41" fmla="*/ 109 w 109"/>
                <a:gd name="T42" fmla="*/ 30 h 3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9" h="30">
                  <a:moveTo>
                    <a:pt x="18" y="17"/>
                  </a:moveTo>
                  <a:lnTo>
                    <a:pt x="0" y="2"/>
                  </a:lnTo>
                  <a:lnTo>
                    <a:pt x="9" y="4"/>
                  </a:lnTo>
                  <a:lnTo>
                    <a:pt x="13" y="0"/>
                  </a:lnTo>
                  <a:lnTo>
                    <a:pt x="13" y="4"/>
                  </a:lnTo>
                  <a:lnTo>
                    <a:pt x="78" y="11"/>
                  </a:lnTo>
                  <a:lnTo>
                    <a:pt x="98" y="26"/>
                  </a:lnTo>
                  <a:lnTo>
                    <a:pt x="105" y="28"/>
                  </a:lnTo>
                  <a:lnTo>
                    <a:pt x="109" y="30"/>
                  </a:lnTo>
                  <a:lnTo>
                    <a:pt x="107" y="30"/>
                  </a:lnTo>
                  <a:lnTo>
                    <a:pt x="24" y="22"/>
                  </a:lnTo>
                  <a:lnTo>
                    <a:pt x="18" y="1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35" name="Freeform 756"/>
            <p:cNvSpPr>
              <a:spLocks/>
            </p:cNvSpPr>
            <p:nvPr/>
          </p:nvSpPr>
          <p:spPr bwMode="auto">
            <a:xfrm>
              <a:off x="3752" y="3745"/>
              <a:ext cx="151" cy="340"/>
            </a:xfrm>
            <a:custGeom>
              <a:avLst/>
              <a:gdLst>
                <a:gd name="T0" fmla="*/ 927 w 57"/>
                <a:gd name="T1" fmla="*/ 90 h 129"/>
                <a:gd name="T2" fmla="*/ 2808 w 57"/>
                <a:gd name="T3" fmla="*/ 293 h 129"/>
                <a:gd name="T4" fmla="*/ 2808 w 57"/>
                <a:gd name="T5" fmla="*/ 293 h 129"/>
                <a:gd name="T6" fmla="*/ 2570 w 57"/>
                <a:gd name="T7" fmla="*/ 1444 h 129"/>
                <a:gd name="T8" fmla="*/ 2570 w 57"/>
                <a:gd name="T9" fmla="*/ 1444 h 129"/>
                <a:gd name="T10" fmla="*/ 2511 w 57"/>
                <a:gd name="T11" fmla="*/ 1444 h 129"/>
                <a:gd name="T12" fmla="*/ 2209 w 57"/>
                <a:gd name="T13" fmla="*/ 2986 h 129"/>
                <a:gd name="T14" fmla="*/ 2268 w 57"/>
                <a:gd name="T15" fmla="*/ 2986 h 129"/>
                <a:gd name="T16" fmla="*/ 1613 w 57"/>
                <a:gd name="T17" fmla="*/ 5933 h 129"/>
                <a:gd name="T18" fmla="*/ 1579 w 57"/>
                <a:gd name="T19" fmla="*/ 6225 h 129"/>
                <a:gd name="T20" fmla="*/ 1431 w 57"/>
                <a:gd name="T21" fmla="*/ 5988 h 129"/>
                <a:gd name="T22" fmla="*/ 0 w 57"/>
                <a:gd name="T23" fmla="*/ 862 h 129"/>
                <a:gd name="T24" fmla="*/ 0 w 57"/>
                <a:gd name="T25" fmla="*/ 327 h 129"/>
                <a:gd name="T26" fmla="*/ 90 w 57"/>
                <a:gd name="T27" fmla="*/ 237 h 129"/>
                <a:gd name="T28" fmla="*/ 350 w 57"/>
                <a:gd name="T29" fmla="*/ 293 h 129"/>
                <a:gd name="T30" fmla="*/ 779 w 57"/>
                <a:gd name="T31" fmla="*/ 0 h 129"/>
                <a:gd name="T32" fmla="*/ 927 w 57"/>
                <a:gd name="T33" fmla="*/ 90 h 12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7"/>
                <a:gd name="T52" fmla="*/ 0 h 129"/>
                <a:gd name="T53" fmla="*/ 57 w 57"/>
                <a:gd name="T54" fmla="*/ 129 h 12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7" h="129">
                  <a:moveTo>
                    <a:pt x="19" y="2"/>
                  </a:moveTo>
                  <a:cubicBezTo>
                    <a:pt x="57" y="6"/>
                    <a:pt x="57" y="6"/>
                    <a:pt x="57" y="6"/>
                  </a:cubicBezTo>
                  <a:cubicBezTo>
                    <a:pt x="57" y="6"/>
                    <a:pt x="57" y="6"/>
                    <a:pt x="57" y="6"/>
                  </a:cubicBezTo>
                  <a:cubicBezTo>
                    <a:pt x="52" y="30"/>
                    <a:pt x="52" y="30"/>
                    <a:pt x="52" y="30"/>
                  </a:cubicBezTo>
                  <a:cubicBezTo>
                    <a:pt x="52" y="30"/>
                    <a:pt x="52" y="30"/>
                    <a:pt x="52" y="30"/>
                  </a:cubicBezTo>
                  <a:cubicBezTo>
                    <a:pt x="51" y="30"/>
                    <a:pt x="51" y="30"/>
                    <a:pt x="51" y="30"/>
                  </a:cubicBezTo>
                  <a:cubicBezTo>
                    <a:pt x="45" y="62"/>
                    <a:pt x="45" y="62"/>
                    <a:pt x="45" y="62"/>
                  </a:cubicBezTo>
                  <a:cubicBezTo>
                    <a:pt x="46" y="62"/>
                    <a:pt x="46" y="62"/>
                    <a:pt x="46" y="62"/>
                  </a:cubicBezTo>
                  <a:cubicBezTo>
                    <a:pt x="33" y="123"/>
                    <a:pt x="33" y="123"/>
                    <a:pt x="33" y="123"/>
                  </a:cubicBezTo>
                  <a:cubicBezTo>
                    <a:pt x="32" y="129"/>
                    <a:pt x="32" y="129"/>
                    <a:pt x="32" y="129"/>
                  </a:cubicBezTo>
                  <a:cubicBezTo>
                    <a:pt x="29" y="124"/>
                    <a:pt x="29" y="124"/>
                    <a:pt x="29" y="124"/>
                  </a:cubicBezTo>
                  <a:cubicBezTo>
                    <a:pt x="9" y="96"/>
                    <a:pt x="2" y="51"/>
                    <a:pt x="0" y="18"/>
                  </a:cubicBezTo>
                  <a:cubicBezTo>
                    <a:pt x="0" y="7"/>
                    <a:pt x="0" y="7"/>
                    <a:pt x="0" y="7"/>
                  </a:cubicBezTo>
                  <a:cubicBezTo>
                    <a:pt x="2" y="5"/>
                    <a:pt x="2" y="5"/>
                    <a:pt x="2" y="5"/>
                  </a:cubicBezTo>
                  <a:cubicBezTo>
                    <a:pt x="7" y="6"/>
                    <a:pt x="7" y="6"/>
                    <a:pt x="7" y="6"/>
                  </a:cubicBezTo>
                  <a:cubicBezTo>
                    <a:pt x="16" y="0"/>
                    <a:pt x="16" y="0"/>
                    <a:pt x="16" y="0"/>
                  </a:cubicBezTo>
                  <a:lnTo>
                    <a:pt x="19" y="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36" name="Freeform 757"/>
            <p:cNvSpPr>
              <a:spLocks/>
            </p:cNvSpPr>
            <p:nvPr/>
          </p:nvSpPr>
          <p:spPr bwMode="auto">
            <a:xfrm>
              <a:off x="3723" y="3112"/>
              <a:ext cx="178" cy="104"/>
            </a:xfrm>
            <a:custGeom>
              <a:avLst/>
              <a:gdLst>
                <a:gd name="T0" fmla="*/ 3339 w 67"/>
                <a:gd name="T1" fmla="*/ 736 h 40"/>
                <a:gd name="T2" fmla="*/ 2978 w 67"/>
                <a:gd name="T3" fmla="*/ 1427 h 40"/>
                <a:gd name="T4" fmla="*/ 2739 w 67"/>
                <a:gd name="T5" fmla="*/ 1373 h 40"/>
                <a:gd name="T6" fmla="*/ 2535 w 67"/>
                <a:gd name="T7" fmla="*/ 1825 h 40"/>
                <a:gd name="T8" fmla="*/ 2250 w 67"/>
                <a:gd name="T9" fmla="*/ 1778 h 40"/>
                <a:gd name="T10" fmla="*/ 2194 w 67"/>
                <a:gd name="T11" fmla="*/ 1602 h 40"/>
                <a:gd name="T12" fmla="*/ 1836 w 67"/>
                <a:gd name="T13" fmla="*/ 1547 h 40"/>
                <a:gd name="T14" fmla="*/ 1892 w 67"/>
                <a:gd name="T15" fmla="*/ 1461 h 40"/>
                <a:gd name="T16" fmla="*/ 1799 w 67"/>
                <a:gd name="T17" fmla="*/ 1230 h 40"/>
                <a:gd name="T18" fmla="*/ 847 w 67"/>
                <a:gd name="T19" fmla="*/ 1141 h 40"/>
                <a:gd name="T20" fmla="*/ 847 w 67"/>
                <a:gd name="T21" fmla="*/ 1141 h 40"/>
                <a:gd name="T22" fmla="*/ 749 w 67"/>
                <a:gd name="T23" fmla="*/ 1373 h 40"/>
                <a:gd name="T24" fmla="*/ 691 w 67"/>
                <a:gd name="T25" fmla="*/ 1427 h 40"/>
                <a:gd name="T26" fmla="*/ 0 w 67"/>
                <a:gd name="T27" fmla="*/ 1318 h 40"/>
                <a:gd name="T28" fmla="*/ 691 w 67"/>
                <a:gd name="T29" fmla="*/ 0 h 40"/>
                <a:gd name="T30" fmla="*/ 1389 w 67"/>
                <a:gd name="T31" fmla="*/ 55 h 40"/>
                <a:gd name="T32" fmla="*/ 1389 w 67"/>
                <a:gd name="T33" fmla="*/ 55 h 40"/>
                <a:gd name="T34" fmla="*/ 1389 w 67"/>
                <a:gd name="T35" fmla="*/ 88 h 40"/>
                <a:gd name="T36" fmla="*/ 1389 w 67"/>
                <a:gd name="T37" fmla="*/ 143 h 40"/>
                <a:gd name="T38" fmla="*/ 1448 w 67"/>
                <a:gd name="T39" fmla="*/ 372 h 40"/>
                <a:gd name="T40" fmla="*/ 2399 w 67"/>
                <a:gd name="T41" fmla="*/ 460 h 40"/>
                <a:gd name="T42" fmla="*/ 2535 w 67"/>
                <a:gd name="T43" fmla="*/ 177 h 40"/>
                <a:gd name="T44" fmla="*/ 3034 w 67"/>
                <a:gd name="T45" fmla="*/ 229 h 40"/>
                <a:gd name="T46" fmla="*/ 3339 w 67"/>
                <a:gd name="T47" fmla="*/ 283 h 40"/>
                <a:gd name="T48" fmla="*/ 3092 w 67"/>
                <a:gd name="T49" fmla="*/ 684 h 40"/>
                <a:gd name="T50" fmla="*/ 3339 w 67"/>
                <a:gd name="T51" fmla="*/ 736 h 4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67"/>
                <a:gd name="T79" fmla="*/ 0 h 40"/>
                <a:gd name="T80" fmla="*/ 67 w 67"/>
                <a:gd name="T81" fmla="*/ 40 h 4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67" h="40">
                  <a:moveTo>
                    <a:pt x="67" y="16"/>
                  </a:moveTo>
                  <a:cubicBezTo>
                    <a:pt x="60" y="31"/>
                    <a:pt x="60" y="31"/>
                    <a:pt x="60" y="31"/>
                  </a:cubicBezTo>
                  <a:cubicBezTo>
                    <a:pt x="55" y="30"/>
                    <a:pt x="55" y="30"/>
                    <a:pt x="55" y="30"/>
                  </a:cubicBezTo>
                  <a:cubicBezTo>
                    <a:pt x="51" y="40"/>
                    <a:pt x="51" y="40"/>
                    <a:pt x="51" y="40"/>
                  </a:cubicBezTo>
                  <a:cubicBezTo>
                    <a:pt x="45" y="39"/>
                    <a:pt x="45" y="39"/>
                    <a:pt x="45" y="39"/>
                  </a:cubicBezTo>
                  <a:cubicBezTo>
                    <a:pt x="44" y="35"/>
                    <a:pt x="44" y="35"/>
                    <a:pt x="44" y="35"/>
                  </a:cubicBezTo>
                  <a:cubicBezTo>
                    <a:pt x="37" y="34"/>
                    <a:pt x="37" y="34"/>
                    <a:pt x="37" y="34"/>
                  </a:cubicBezTo>
                  <a:cubicBezTo>
                    <a:pt x="38" y="32"/>
                    <a:pt x="38" y="32"/>
                    <a:pt x="38" y="32"/>
                  </a:cubicBezTo>
                  <a:cubicBezTo>
                    <a:pt x="36" y="27"/>
                    <a:pt x="36" y="27"/>
                    <a:pt x="36" y="27"/>
                  </a:cubicBezTo>
                  <a:cubicBezTo>
                    <a:pt x="17" y="25"/>
                    <a:pt x="17" y="25"/>
                    <a:pt x="17" y="25"/>
                  </a:cubicBezTo>
                  <a:cubicBezTo>
                    <a:pt x="17" y="25"/>
                    <a:pt x="17" y="25"/>
                    <a:pt x="17" y="25"/>
                  </a:cubicBezTo>
                  <a:cubicBezTo>
                    <a:pt x="16" y="27"/>
                    <a:pt x="16" y="29"/>
                    <a:pt x="15" y="30"/>
                  </a:cubicBezTo>
                  <a:cubicBezTo>
                    <a:pt x="14" y="31"/>
                    <a:pt x="14" y="31"/>
                    <a:pt x="14" y="31"/>
                  </a:cubicBezTo>
                  <a:cubicBezTo>
                    <a:pt x="0" y="29"/>
                    <a:pt x="0" y="29"/>
                    <a:pt x="0" y="29"/>
                  </a:cubicBezTo>
                  <a:cubicBezTo>
                    <a:pt x="14" y="0"/>
                    <a:pt x="14" y="0"/>
                    <a:pt x="14" y="0"/>
                  </a:cubicBezTo>
                  <a:cubicBezTo>
                    <a:pt x="28" y="1"/>
                    <a:pt x="28" y="1"/>
                    <a:pt x="28" y="1"/>
                  </a:cubicBezTo>
                  <a:cubicBezTo>
                    <a:pt x="28" y="1"/>
                    <a:pt x="28" y="1"/>
                    <a:pt x="28" y="1"/>
                  </a:cubicBezTo>
                  <a:cubicBezTo>
                    <a:pt x="28" y="2"/>
                    <a:pt x="28" y="2"/>
                    <a:pt x="28" y="2"/>
                  </a:cubicBezTo>
                  <a:cubicBezTo>
                    <a:pt x="28" y="3"/>
                    <a:pt x="28" y="3"/>
                    <a:pt x="28" y="3"/>
                  </a:cubicBezTo>
                  <a:cubicBezTo>
                    <a:pt x="29" y="8"/>
                    <a:pt x="29" y="8"/>
                    <a:pt x="29" y="8"/>
                  </a:cubicBezTo>
                  <a:cubicBezTo>
                    <a:pt x="48" y="10"/>
                    <a:pt x="48" y="10"/>
                    <a:pt x="48" y="10"/>
                  </a:cubicBezTo>
                  <a:cubicBezTo>
                    <a:pt x="51" y="4"/>
                    <a:pt x="51" y="4"/>
                    <a:pt x="51" y="4"/>
                  </a:cubicBezTo>
                  <a:cubicBezTo>
                    <a:pt x="61" y="5"/>
                    <a:pt x="61" y="5"/>
                    <a:pt x="61" y="5"/>
                  </a:cubicBezTo>
                  <a:cubicBezTo>
                    <a:pt x="67" y="6"/>
                    <a:pt x="67" y="6"/>
                    <a:pt x="67" y="6"/>
                  </a:cubicBezTo>
                  <a:cubicBezTo>
                    <a:pt x="62" y="15"/>
                    <a:pt x="62" y="15"/>
                    <a:pt x="62" y="15"/>
                  </a:cubicBezTo>
                  <a:lnTo>
                    <a:pt x="67" y="16"/>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37" name="Freeform 758"/>
            <p:cNvSpPr>
              <a:spLocks/>
            </p:cNvSpPr>
            <p:nvPr/>
          </p:nvSpPr>
          <p:spPr bwMode="auto">
            <a:xfrm>
              <a:off x="3816" y="4070"/>
              <a:ext cx="81" cy="35"/>
            </a:xfrm>
            <a:custGeom>
              <a:avLst/>
              <a:gdLst>
                <a:gd name="T0" fmla="*/ 143 w 67"/>
                <a:gd name="T1" fmla="*/ 48 h 29"/>
                <a:gd name="T2" fmla="*/ 120 w 67"/>
                <a:gd name="T3" fmla="*/ 48 h 29"/>
                <a:gd name="T4" fmla="*/ 143 w 67"/>
                <a:gd name="T5" fmla="*/ 62 h 29"/>
                <a:gd name="T6" fmla="*/ 116 w 67"/>
                <a:gd name="T7" fmla="*/ 62 h 29"/>
                <a:gd name="T8" fmla="*/ 70 w 67"/>
                <a:gd name="T9" fmla="*/ 54 h 29"/>
                <a:gd name="T10" fmla="*/ 54 w 67"/>
                <a:gd name="T11" fmla="*/ 42 h 29"/>
                <a:gd name="T12" fmla="*/ 0 w 67"/>
                <a:gd name="T13" fmla="*/ 40 h 29"/>
                <a:gd name="T14" fmla="*/ 0 w 67"/>
                <a:gd name="T15" fmla="*/ 40 h 29"/>
                <a:gd name="T16" fmla="*/ 2 w 67"/>
                <a:gd name="T17" fmla="*/ 23 h 29"/>
                <a:gd name="T18" fmla="*/ 36 w 67"/>
                <a:gd name="T19" fmla="*/ 28 h 29"/>
                <a:gd name="T20" fmla="*/ 42 w 67"/>
                <a:gd name="T21" fmla="*/ 0 h 29"/>
                <a:gd name="T22" fmla="*/ 48 w 67"/>
                <a:gd name="T23" fmla="*/ 0 h 29"/>
                <a:gd name="T24" fmla="*/ 70 w 67"/>
                <a:gd name="T25" fmla="*/ 7 h 29"/>
                <a:gd name="T26" fmla="*/ 88 w 67"/>
                <a:gd name="T27" fmla="*/ 19 h 29"/>
                <a:gd name="T28" fmla="*/ 111 w 67"/>
                <a:gd name="T29" fmla="*/ 23 h 29"/>
                <a:gd name="T30" fmla="*/ 143 w 67"/>
                <a:gd name="T31" fmla="*/ 48 h 2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67"/>
                <a:gd name="T49" fmla="*/ 0 h 29"/>
                <a:gd name="T50" fmla="*/ 67 w 67"/>
                <a:gd name="T51" fmla="*/ 29 h 2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67" h="29">
                  <a:moveTo>
                    <a:pt x="67" y="22"/>
                  </a:moveTo>
                  <a:lnTo>
                    <a:pt x="56" y="22"/>
                  </a:lnTo>
                  <a:lnTo>
                    <a:pt x="67" y="29"/>
                  </a:lnTo>
                  <a:lnTo>
                    <a:pt x="54" y="29"/>
                  </a:lnTo>
                  <a:lnTo>
                    <a:pt x="33" y="26"/>
                  </a:lnTo>
                  <a:lnTo>
                    <a:pt x="26" y="20"/>
                  </a:lnTo>
                  <a:lnTo>
                    <a:pt x="0" y="18"/>
                  </a:lnTo>
                  <a:lnTo>
                    <a:pt x="2" y="11"/>
                  </a:lnTo>
                  <a:lnTo>
                    <a:pt x="17" y="13"/>
                  </a:lnTo>
                  <a:lnTo>
                    <a:pt x="20" y="0"/>
                  </a:lnTo>
                  <a:lnTo>
                    <a:pt x="22" y="0"/>
                  </a:lnTo>
                  <a:lnTo>
                    <a:pt x="33" y="3"/>
                  </a:lnTo>
                  <a:lnTo>
                    <a:pt x="41" y="9"/>
                  </a:lnTo>
                  <a:lnTo>
                    <a:pt x="52" y="11"/>
                  </a:lnTo>
                  <a:lnTo>
                    <a:pt x="67" y="22"/>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38" name="Freeform 759"/>
            <p:cNvSpPr>
              <a:spLocks/>
            </p:cNvSpPr>
            <p:nvPr/>
          </p:nvSpPr>
          <p:spPr bwMode="auto">
            <a:xfrm>
              <a:off x="3868" y="3634"/>
              <a:ext cx="24" cy="122"/>
            </a:xfrm>
            <a:custGeom>
              <a:avLst/>
              <a:gdLst>
                <a:gd name="T0" fmla="*/ 456 w 9"/>
                <a:gd name="T1" fmla="*/ 0 h 46"/>
                <a:gd name="T2" fmla="*/ 456 w 9"/>
                <a:gd name="T3" fmla="*/ 56 h 46"/>
                <a:gd name="T4" fmla="*/ 456 w 9"/>
                <a:gd name="T5" fmla="*/ 395 h 46"/>
                <a:gd name="T6" fmla="*/ 456 w 9"/>
                <a:gd name="T7" fmla="*/ 451 h 46"/>
                <a:gd name="T8" fmla="*/ 397 w 9"/>
                <a:gd name="T9" fmla="*/ 597 h 46"/>
                <a:gd name="T10" fmla="*/ 397 w 9"/>
                <a:gd name="T11" fmla="*/ 1737 h 46"/>
                <a:gd name="T12" fmla="*/ 456 w 9"/>
                <a:gd name="T13" fmla="*/ 1830 h 46"/>
                <a:gd name="T14" fmla="*/ 456 w 9"/>
                <a:gd name="T15" fmla="*/ 1886 h 46"/>
                <a:gd name="T16" fmla="*/ 456 w 9"/>
                <a:gd name="T17" fmla="*/ 2223 h 46"/>
                <a:gd name="T18" fmla="*/ 456 w 9"/>
                <a:gd name="T19" fmla="*/ 2278 h 46"/>
                <a:gd name="T20" fmla="*/ 0 w 9"/>
                <a:gd name="T21" fmla="*/ 1920 h 46"/>
                <a:gd name="T22" fmla="*/ 0 w 9"/>
                <a:gd name="T23" fmla="*/ 894 h 46"/>
                <a:gd name="T24" fmla="*/ 456 w 9"/>
                <a:gd name="T25" fmla="*/ 0 h 4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
                <a:gd name="T40" fmla="*/ 0 h 46"/>
                <a:gd name="T41" fmla="*/ 9 w 9"/>
                <a:gd name="T42" fmla="*/ 46 h 4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 h="46">
                  <a:moveTo>
                    <a:pt x="9" y="0"/>
                  </a:moveTo>
                  <a:cubicBezTo>
                    <a:pt x="9" y="1"/>
                    <a:pt x="9" y="1"/>
                    <a:pt x="9" y="1"/>
                  </a:cubicBezTo>
                  <a:cubicBezTo>
                    <a:pt x="9" y="3"/>
                    <a:pt x="9" y="6"/>
                    <a:pt x="9" y="8"/>
                  </a:cubicBezTo>
                  <a:cubicBezTo>
                    <a:pt x="9" y="9"/>
                    <a:pt x="9" y="9"/>
                    <a:pt x="9" y="9"/>
                  </a:cubicBezTo>
                  <a:cubicBezTo>
                    <a:pt x="8" y="12"/>
                    <a:pt x="8" y="12"/>
                    <a:pt x="8" y="12"/>
                  </a:cubicBezTo>
                  <a:cubicBezTo>
                    <a:pt x="6" y="18"/>
                    <a:pt x="5" y="29"/>
                    <a:pt x="8" y="35"/>
                  </a:cubicBezTo>
                  <a:cubicBezTo>
                    <a:pt x="9" y="37"/>
                    <a:pt x="9" y="37"/>
                    <a:pt x="9" y="37"/>
                  </a:cubicBezTo>
                  <a:cubicBezTo>
                    <a:pt x="9" y="38"/>
                    <a:pt x="9" y="38"/>
                    <a:pt x="9" y="38"/>
                  </a:cubicBezTo>
                  <a:cubicBezTo>
                    <a:pt x="9" y="40"/>
                    <a:pt x="9" y="43"/>
                    <a:pt x="9" y="45"/>
                  </a:cubicBezTo>
                  <a:cubicBezTo>
                    <a:pt x="9" y="46"/>
                    <a:pt x="9" y="46"/>
                    <a:pt x="9" y="46"/>
                  </a:cubicBezTo>
                  <a:cubicBezTo>
                    <a:pt x="0" y="39"/>
                    <a:pt x="0" y="39"/>
                    <a:pt x="0" y="39"/>
                  </a:cubicBezTo>
                  <a:cubicBezTo>
                    <a:pt x="0" y="18"/>
                    <a:pt x="0" y="18"/>
                    <a:pt x="0" y="18"/>
                  </a:cubicBezTo>
                  <a:lnTo>
                    <a:pt x="9"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39" name="Freeform 760"/>
            <p:cNvSpPr>
              <a:spLocks/>
            </p:cNvSpPr>
            <p:nvPr/>
          </p:nvSpPr>
          <p:spPr bwMode="auto">
            <a:xfrm>
              <a:off x="3843" y="3214"/>
              <a:ext cx="47" cy="119"/>
            </a:xfrm>
            <a:custGeom>
              <a:avLst/>
              <a:gdLst>
                <a:gd name="T0" fmla="*/ 59 w 39"/>
                <a:gd name="T1" fmla="*/ 213 h 98"/>
                <a:gd name="T2" fmla="*/ 54 w 39"/>
                <a:gd name="T3" fmla="*/ 213 h 98"/>
                <a:gd name="T4" fmla="*/ 0 w 39"/>
                <a:gd name="T5" fmla="*/ 0 h 98"/>
                <a:gd name="T6" fmla="*/ 28 w 39"/>
                <a:gd name="T7" fmla="*/ 2 h 98"/>
                <a:gd name="T8" fmla="*/ 43 w 39"/>
                <a:gd name="T9" fmla="*/ 81 h 98"/>
                <a:gd name="T10" fmla="*/ 43 w 39"/>
                <a:gd name="T11" fmla="*/ 81 h 98"/>
                <a:gd name="T12" fmla="*/ 43 w 39"/>
                <a:gd name="T13" fmla="*/ 118 h 98"/>
                <a:gd name="T14" fmla="*/ 59 w 39"/>
                <a:gd name="T15" fmla="*/ 165 h 98"/>
                <a:gd name="T16" fmla="*/ 71 w 39"/>
                <a:gd name="T17" fmla="*/ 181 h 98"/>
                <a:gd name="T18" fmla="*/ 71 w 39"/>
                <a:gd name="T19" fmla="*/ 181 h 98"/>
                <a:gd name="T20" fmla="*/ 83 w 39"/>
                <a:gd name="T21" fmla="*/ 213 h 98"/>
                <a:gd name="T22" fmla="*/ 59 w 39"/>
                <a:gd name="T23" fmla="*/ 213 h 9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9"/>
                <a:gd name="T37" fmla="*/ 0 h 98"/>
                <a:gd name="T38" fmla="*/ 39 w 39"/>
                <a:gd name="T39" fmla="*/ 98 h 9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9" h="98">
                  <a:moveTo>
                    <a:pt x="28" y="98"/>
                  </a:moveTo>
                  <a:lnTo>
                    <a:pt x="26" y="98"/>
                  </a:lnTo>
                  <a:lnTo>
                    <a:pt x="0" y="0"/>
                  </a:lnTo>
                  <a:lnTo>
                    <a:pt x="13" y="2"/>
                  </a:lnTo>
                  <a:lnTo>
                    <a:pt x="21" y="37"/>
                  </a:lnTo>
                  <a:lnTo>
                    <a:pt x="21" y="54"/>
                  </a:lnTo>
                  <a:lnTo>
                    <a:pt x="28" y="76"/>
                  </a:lnTo>
                  <a:lnTo>
                    <a:pt x="34" y="83"/>
                  </a:lnTo>
                  <a:lnTo>
                    <a:pt x="39" y="98"/>
                  </a:lnTo>
                  <a:lnTo>
                    <a:pt x="28" y="98"/>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40" name="Freeform 761"/>
            <p:cNvSpPr>
              <a:spLocks/>
            </p:cNvSpPr>
            <p:nvPr/>
          </p:nvSpPr>
          <p:spPr bwMode="auto">
            <a:xfrm>
              <a:off x="3840" y="3909"/>
              <a:ext cx="48" cy="164"/>
            </a:xfrm>
            <a:custGeom>
              <a:avLst/>
              <a:gdLst>
                <a:gd name="T0" fmla="*/ 64 w 39"/>
                <a:gd name="T1" fmla="*/ 2 h 135"/>
                <a:gd name="T2" fmla="*/ 90 w 39"/>
                <a:gd name="T3" fmla="*/ 2 h 135"/>
                <a:gd name="T4" fmla="*/ 73 w 39"/>
                <a:gd name="T5" fmla="*/ 73 h 135"/>
                <a:gd name="T6" fmla="*/ 64 w 39"/>
                <a:gd name="T7" fmla="*/ 81 h 135"/>
                <a:gd name="T8" fmla="*/ 48 w 39"/>
                <a:gd name="T9" fmla="*/ 151 h 135"/>
                <a:gd name="T10" fmla="*/ 48 w 39"/>
                <a:gd name="T11" fmla="*/ 185 h 135"/>
                <a:gd name="T12" fmla="*/ 48 w 39"/>
                <a:gd name="T13" fmla="*/ 185 h 135"/>
                <a:gd name="T14" fmla="*/ 31 w 39"/>
                <a:gd name="T15" fmla="*/ 294 h 135"/>
                <a:gd name="T16" fmla="*/ 2 w 39"/>
                <a:gd name="T17" fmla="*/ 287 h 135"/>
                <a:gd name="T18" fmla="*/ 0 w 39"/>
                <a:gd name="T19" fmla="*/ 287 h 135"/>
                <a:gd name="T20" fmla="*/ 64 w 39"/>
                <a:gd name="T21" fmla="*/ 0 h 135"/>
                <a:gd name="T22" fmla="*/ 64 w 39"/>
                <a:gd name="T23" fmla="*/ 2 h 135"/>
                <a:gd name="T24" fmla="*/ 64 w 39"/>
                <a:gd name="T25" fmla="*/ 2 h 1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
                <a:gd name="T40" fmla="*/ 0 h 135"/>
                <a:gd name="T41" fmla="*/ 39 w 39"/>
                <a:gd name="T42" fmla="*/ 135 h 1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 h="135">
                  <a:moveTo>
                    <a:pt x="28" y="2"/>
                  </a:moveTo>
                  <a:lnTo>
                    <a:pt x="39" y="2"/>
                  </a:lnTo>
                  <a:lnTo>
                    <a:pt x="32" y="33"/>
                  </a:lnTo>
                  <a:lnTo>
                    <a:pt x="28" y="37"/>
                  </a:lnTo>
                  <a:lnTo>
                    <a:pt x="21" y="69"/>
                  </a:lnTo>
                  <a:lnTo>
                    <a:pt x="21" y="85"/>
                  </a:lnTo>
                  <a:lnTo>
                    <a:pt x="13" y="135"/>
                  </a:lnTo>
                  <a:lnTo>
                    <a:pt x="2" y="132"/>
                  </a:lnTo>
                  <a:lnTo>
                    <a:pt x="0" y="132"/>
                  </a:lnTo>
                  <a:lnTo>
                    <a:pt x="28" y="0"/>
                  </a:lnTo>
                  <a:lnTo>
                    <a:pt x="28" y="2"/>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41" name="Freeform 762"/>
            <p:cNvSpPr>
              <a:spLocks/>
            </p:cNvSpPr>
            <p:nvPr/>
          </p:nvSpPr>
          <p:spPr bwMode="auto">
            <a:xfrm>
              <a:off x="3852" y="4101"/>
              <a:ext cx="29" cy="20"/>
            </a:xfrm>
            <a:custGeom>
              <a:avLst/>
              <a:gdLst>
                <a:gd name="T0" fmla="*/ 51 w 24"/>
                <a:gd name="T1" fmla="*/ 8 h 16"/>
                <a:gd name="T2" fmla="*/ 48 w 24"/>
                <a:gd name="T3" fmla="*/ 39 h 16"/>
                <a:gd name="T4" fmla="*/ 0 w 24"/>
                <a:gd name="T5" fmla="*/ 31 h 16"/>
                <a:gd name="T6" fmla="*/ 7 w 24"/>
                <a:gd name="T7" fmla="*/ 0 h 16"/>
                <a:gd name="T8" fmla="*/ 51 w 24"/>
                <a:gd name="T9" fmla="*/ 8 h 16"/>
                <a:gd name="T10" fmla="*/ 0 60000 65536"/>
                <a:gd name="T11" fmla="*/ 0 60000 65536"/>
                <a:gd name="T12" fmla="*/ 0 60000 65536"/>
                <a:gd name="T13" fmla="*/ 0 60000 65536"/>
                <a:gd name="T14" fmla="*/ 0 60000 65536"/>
                <a:gd name="T15" fmla="*/ 0 w 24"/>
                <a:gd name="T16" fmla="*/ 0 h 16"/>
                <a:gd name="T17" fmla="*/ 24 w 24"/>
                <a:gd name="T18" fmla="*/ 16 h 16"/>
              </a:gdLst>
              <a:ahLst/>
              <a:cxnLst>
                <a:cxn ang="T10">
                  <a:pos x="T0" y="T1"/>
                </a:cxn>
                <a:cxn ang="T11">
                  <a:pos x="T2" y="T3"/>
                </a:cxn>
                <a:cxn ang="T12">
                  <a:pos x="T4" y="T5"/>
                </a:cxn>
                <a:cxn ang="T13">
                  <a:pos x="T6" y="T7"/>
                </a:cxn>
                <a:cxn ang="T14">
                  <a:pos x="T8" y="T9"/>
                </a:cxn>
              </a:cxnLst>
              <a:rect l="T15" t="T16" r="T17" b="T18"/>
              <a:pathLst>
                <a:path w="24" h="16">
                  <a:moveTo>
                    <a:pt x="24" y="3"/>
                  </a:moveTo>
                  <a:lnTo>
                    <a:pt x="22" y="16"/>
                  </a:lnTo>
                  <a:lnTo>
                    <a:pt x="0" y="13"/>
                  </a:lnTo>
                  <a:lnTo>
                    <a:pt x="3" y="0"/>
                  </a:lnTo>
                  <a:lnTo>
                    <a:pt x="24" y="3"/>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42" name="Freeform 763"/>
            <p:cNvSpPr>
              <a:spLocks/>
            </p:cNvSpPr>
            <p:nvPr/>
          </p:nvSpPr>
          <p:spPr bwMode="auto">
            <a:xfrm>
              <a:off x="3789" y="3674"/>
              <a:ext cx="79" cy="63"/>
            </a:xfrm>
            <a:custGeom>
              <a:avLst/>
              <a:gdLst>
                <a:gd name="T0" fmla="*/ 142 w 65"/>
                <a:gd name="T1" fmla="*/ 12 h 52"/>
                <a:gd name="T2" fmla="*/ 142 w 65"/>
                <a:gd name="T3" fmla="*/ 111 h 52"/>
                <a:gd name="T4" fmla="*/ 0 w 65"/>
                <a:gd name="T5" fmla="*/ 98 h 52"/>
                <a:gd name="T6" fmla="*/ 0 w 65"/>
                <a:gd name="T7" fmla="*/ 90 h 52"/>
                <a:gd name="T8" fmla="*/ 0 w 65"/>
                <a:gd name="T9" fmla="*/ 0 h 52"/>
                <a:gd name="T10" fmla="*/ 142 w 65"/>
                <a:gd name="T11" fmla="*/ 12 h 52"/>
                <a:gd name="T12" fmla="*/ 0 60000 65536"/>
                <a:gd name="T13" fmla="*/ 0 60000 65536"/>
                <a:gd name="T14" fmla="*/ 0 60000 65536"/>
                <a:gd name="T15" fmla="*/ 0 60000 65536"/>
                <a:gd name="T16" fmla="*/ 0 60000 65536"/>
                <a:gd name="T17" fmla="*/ 0 60000 65536"/>
                <a:gd name="T18" fmla="*/ 0 w 65"/>
                <a:gd name="T19" fmla="*/ 0 h 52"/>
                <a:gd name="T20" fmla="*/ 65 w 65"/>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65" h="52">
                  <a:moveTo>
                    <a:pt x="65" y="6"/>
                  </a:moveTo>
                  <a:lnTo>
                    <a:pt x="65" y="52"/>
                  </a:lnTo>
                  <a:lnTo>
                    <a:pt x="0" y="45"/>
                  </a:lnTo>
                  <a:lnTo>
                    <a:pt x="0" y="41"/>
                  </a:lnTo>
                  <a:lnTo>
                    <a:pt x="0" y="0"/>
                  </a:lnTo>
                  <a:lnTo>
                    <a:pt x="65" y="6"/>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43" name="Freeform 764"/>
            <p:cNvSpPr>
              <a:spLocks/>
            </p:cNvSpPr>
            <p:nvPr/>
          </p:nvSpPr>
          <p:spPr bwMode="auto">
            <a:xfrm>
              <a:off x="3858" y="3191"/>
              <a:ext cx="10" cy="68"/>
            </a:xfrm>
            <a:custGeom>
              <a:avLst/>
              <a:gdLst>
                <a:gd name="T0" fmla="*/ 19 w 8"/>
                <a:gd name="T1" fmla="*/ 0 h 56"/>
                <a:gd name="T2" fmla="*/ 19 w 8"/>
                <a:gd name="T3" fmla="*/ 2 h 56"/>
                <a:gd name="T4" fmla="*/ 19 w 8"/>
                <a:gd name="T5" fmla="*/ 123 h 56"/>
                <a:gd name="T6" fmla="*/ 19 w 8"/>
                <a:gd name="T7" fmla="*/ 123 h 56"/>
                <a:gd name="T8" fmla="*/ 0 w 8"/>
                <a:gd name="T9" fmla="*/ 47 h 56"/>
                <a:gd name="T10" fmla="*/ 19 w 8"/>
                <a:gd name="T11" fmla="*/ 0 h 56"/>
                <a:gd name="T12" fmla="*/ 0 60000 65536"/>
                <a:gd name="T13" fmla="*/ 0 60000 65536"/>
                <a:gd name="T14" fmla="*/ 0 60000 65536"/>
                <a:gd name="T15" fmla="*/ 0 60000 65536"/>
                <a:gd name="T16" fmla="*/ 0 60000 65536"/>
                <a:gd name="T17" fmla="*/ 0 60000 65536"/>
                <a:gd name="T18" fmla="*/ 0 w 8"/>
                <a:gd name="T19" fmla="*/ 0 h 56"/>
                <a:gd name="T20" fmla="*/ 8 w 8"/>
                <a:gd name="T21" fmla="*/ 56 h 56"/>
              </a:gdLst>
              <a:ahLst/>
              <a:cxnLst>
                <a:cxn ang="T12">
                  <a:pos x="T0" y="T1"/>
                </a:cxn>
                <a:cxn ang="T13">
                  <a:pos x="T2" y="T3"/>
                </a:cxn>
                <a:cxn ang="T14">
                  <a:pos x="T4" y="T5"/>
                </a:cxn>
                <a:cxn ang="T15">
                  <a:pos x="T6" y="T7"/>
                </a:cxn>
                <a:cxn ang="T16">
                  <a:pos x="T8" y="T9"/>
                </a:cxn>
                <a:cxn ang="T17">
                  <a:pos x="T10" y="T11"/>
                </a:cxn>
              </a:cxnLst>
              <a:rect l="T18" t="T19" r="T20" b="T21"/>
              <a:pathLst>
                <a:path w="8" h="56">
                  <a:moveTo>
                    <a:pt x="8" y="0"/>
                  </a:moveTo>
                  <a:lnTo>
                    <a:pt x="8" y="2"/>
                  </a:lnTo>
                  <a:lnTo>
                    <a:pt x="8" y="56"/>
                  </a:lnTo>
                  <a:lnTo>
                    <a:pt x="0" y="21"/>
                  </a:lnTo>
                  <a:lnTo>
                    <a:pt x="8"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44" name="Freeform 765"/>
            <p:cNvSpPr>
              <a:spLocks/>
            </p:cNvSpPr>
            <p:nvPr/>
          </p:nvSpPr>
          <p:spPr bwMode="auto">
            <a:xfrm>
              <a:off x="3793" y="4089"/>
              <a:ext cx="54" cy="23"/>
            </a:xfrm>
            <a:custGeom>
              <a:avLst/>
              <a:gdLst>
                <a:gd name="T0" fmla="*/ 94 w 45"/>
                <a:gd name="T1" fmla="*/ 8 h 19"/>
                <a:gd name="T2" fmla="*/ 89 w 45"/>
                <a:gd name="T3" fmla="*/ 41 h 19"/>
                <a:gd name="T4" fmla="*/ 0 w 45"/>
                <a:gd name="T5" fmla="*/ 33 h 19"/>
                <a:gd name="T6" fmla="*/ 2 w 45"/>
                <a:gd name="T7" fmla="*/ 8 h 19"/>
                <a:gd name="T8" fmla="*/ 8 w 45"/>
                <a:gd name="T9" fmla="*/ 0 h 19"/>
                <a:gd name="T10" fmla="*/ 41 w 45"/>
                <a:gd name="T11" fmla="*/ 2 h 19"/>
                <a:gd name="T12" fmla="*/ 94 w 45"/>
                <a:gd name="T13" fmla="*/ 8 h 19"/>
                <a:gd name="T14" fmla="*/ 0 60000 65536"/>
                <a:gd name="T15" fmla="*/ 0 60000 65536"/>
                <a:gd name="T16" fmla="*/ 0 60000 65536"/>
                <a:gd name="T17" fmla="*/ 0 60000 65536"/>
                <a:gd name="T18" fmla="*/ 0 60000 65536"/>
                <a:gd name="T19" fmla="*/ 0 60000 65536"/>
                <a:gd name="T20" fmla="*/ 0 60000 65536"/>
                <a:gd name="T21" fmla="*/ 0 w 45"/>
                <a:gd name="T22" fmla="*/ 0 h 19"/>
                <a:gd name="T23" fmla="*/ 45 w 45"/>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19">
                  <a:moveTo>
                    <a:pt x="45" y="4"/>
                  </a:moveTo>
                  <a:lnTo>
                    <a:pt x="43" y="19"/>
                  </a:lnTo>
                  <a:lnTo>
                    <a:pt x="0" y="15"/>
                  </a:lnTo>
                  <a:lnTo>
                    <a:pt x="2" y="4"/>
                  </a:lnTo>
                  <a:lnTo>
                    <a:pt x="4" y="0"/>
                  </a:lnTo>
                  <a:lnTo>
                    <a:pt x="19" y="2"/>
                  </a:lnTo>
                  <a:lnTo>
                    <a:pt x="45" y="4"/>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45" name="Freeform 766"/>
            <p:cNvSpPr>
              <a:spLocks/>
            </p:cNvSpPr>
            <p:nvPr/>
          </p:nvSpPr>
          <p:spPr bwMode="auto">
            <a:xfrm>
              <a:off x="3757" y="3595"/>
              <a:ext cx="72" cy="41"/>
            </a:xfrm>
            <a:custGeom>
              <a:avLst/>
              <a:gdLst>
                <a:gd name="T0" fmla="*/ 131 w 59"/>
                <a:gd name="T1" fmla="*/ 0 h 34"/>
                <a:gd name="T2" fmla="*/ 131 w 59"/>
                <a:gd name="T3" fmla="*/ 0 h 34"/>
                <a:gd name="T4" fmla="*/ 110 w 59"/>
                <a:gd name="T5" fmla="*/ 2 h 34"/>
                <a:gd name="T6" fmla="*/ 82 w 59"/>
                <a:gd name="T7" fmla="*/ 23 h 34"/>
                <a:gd name="T8" fmla="*/ 68 w 59"/>
                <a:gd name="T9" fmla="*/ 43 h 34"/>
                <a:gd name="T10" fmla="*/ 24 w 59"/>
                <a:gd name="T11" fmla="*/ 71 h 34"/>
                <a:gd name="T12" fmla="*/ 0 w 59"/>
                <a:gd name="T13" fmla="*/ 71 h 34"/>
                <a:gd name="T14" fmla="*/ 115 w 59"/>
                <a:gd name="T15" fmla="*/ 0 h 34"/>
                <a:gd name="T16" fmla="*/ 131 w 59"/>
                <a:gd name="T17" fmla="*/ 0 h 34"/>
                <a:gd name="T18" fmla="*/ 131 w 59"/>
                <a:gd name="T19" fmla="*/ 0 h 3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34"/>
                <a:gd name="T32" fmla="*/ 59 w 59"/>
                <a:gd name="T33" fmla="*/ 34 h 3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34">
                  <a:moveTo>
                    <a:pt x="59" y="0"/>
                  </a:moveTo>
                  <a:lnTo>
                    <a:pt x="59" y="0"/>
                  </a:lnTo>
                  <a:lnTo>
                    <a:pt x="50" y="2"/>
                  </a:lnTo>
                  <a:lnTo>
                    <a:pt x="37" y="11"/>
                  </a:lnTo>
                  <a:lnTo>
                    <a:pt x="31" y="21"/>
                  </a:lnTo>
                  <a:lnTo>
                    <a:pt x="11" y="34"/>
                  </a:lnTo>
                  <a:lnTo>
                    <a:pt x="0" y="34"/>
                  </a:lnTo>
                  <a:lnTo>
                    <a:pt x="52" y="0"/>
                  </a:lnTo>
                  <a:lnTo>
                    <a:pt x="59"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46" name="Freeform 767"/>
            <p:cNvSpPr>
              <a:spLocks/>
            </p:cNvSpPr>
            <p:nvPr/>
          </p:nvSpPr>
          <p:spPr bwMode="auto">
            <a:xfrm>
              <a:off x="3755" y="4089"/>
              <a:ext cx="45" cy="21"/>
            </a:xfrm>
            <a:custGeom>
              <a:avLst/>
              <a:gdLst>
                <a:gd name="T0" fmla="*/ 834 w 17"/>
                <a:gd name="T1" fmla="*/ 378 h 8"/>
                <a:gd name="T2" fmla="*/ 0 w 17"/>
                <a:gd name="T3" fmla="*/ 289 h 8"/>
                <a:gd name="T4" fmla="*/ 56 w 17"/>
                <a:gd name="T5" fmla="*/ 0 h 8"/>
                <a:gd name="T6" fmla="*/ 744 w 17"/>
                <a:gd name="T7" fmla="*/ 89 h 8"/>
                <a:gd name="T8" fmla="*/ 686 w 17"/>
                <a:gd name="T9" fmla="*/ 323 h 8"/>
                <a:gd name="T10" fmla="*/ 744 w 17"/>
                <a:gd name="T11" fmla="*/ 323 h 8"/>
                <a:gd name="T12" fmla="*/ 834 w 17"/>
                <a:gd name="T13" fmla="*/ 378 h 8"/>
                <a:gd name="T14" fmla="*/ 0 60000 65536"/>
                <a:gd name="T15" fmla="*/ 0 60000 65536"/>
                <a:gd name="T16" fmla="*/ 0 60000 65536"/>
                <a:gd name="T17" fmla="*/ 0 60000 65536"/>
                <a:gd name="T18" fmla="*/ 0 60000 65536"/>
                <a:gd name="T19" fmla="*/ 0 60000 65536"/>
                <a:gd name="T20" fmla="*/ 0 60000 65536"/>
                <a:gd name="T21" fmla="*/ 0 w 17"/>
                <a:gd name="T22" fmla="*/ 0 h 8"/>
                <a:gd name="T23" fmla="*/ 17 w 17"/>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7" h="8">
                  <a:moveTo>
                    <a:pt x="17" y="8"/>
                  </a:moveTo>
                  <a:cubicBezTo>
                    <a:pt x="0" y="6"/>
                    <a:pt x="0" y="6"/>
                    <a:pt x="0" y="6"/>
                  </a:cubicBezTo>
                  <a:cubicBezTo>
                    <a:pt x="1" y="0"/>
                    <a:pt x="1" y="0"/>
                    <a:pt x="1" y="0"/>
                  </a:cubicBezTo>
                  <a:cubicBezTo>
                    <a:pt x="15" y="2"/>
                    <a:pt x="15" y="2"/>
                    <a:pt x="15" y="2"/>
                  </a:cubicBezTo>
                  <a:cubicBezTo>
                    <a:pt x="14" y="7"/>
                    <a:pt x="14" y="7"/>
                    <a:pt x="14" y="7"/>
                  </a:cubicBezTo>
                  <a:cubicBezTo>
                    <a:pt x="15" y="7"/>
                    <a:pt x="15" y="7"/>
                    <a:pt x="15" y="7"/>
                  </a:cubicBezTo>
                  <a:cubicBezTo>
                    <a:pt x="15" y="7"/>
                    <a:pt x="16" y="8"/>
                    <a:pt x="17" y="8"/>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47" name="Freeform 768"/>
            <p:cNvSpPr>
              <a:spLocks/>
            </p:cNvSpPr>
            <p:nvPr/>
          </p:nvSpPr>
          <p:spPr bwMode="auto">
            <a:xfrm>
              <a:off x="3771" y="3620"/>
              <a:ext cx="24" cy="52"/>
            </a:xfrm>
            <a:custGeom>
              <a:avLst/>
              <a:gdLst>
                <a:gd name="T0" fmla="*/ 42 w 20"/>
                <a:gd name="T1" fmla="*/ 0 h 42"/>
                <a:gd name="T2" fmla="*/ 2 w 20"/>
                <a:gd name="T3" fmla="*/ 98 h 42"/>
                <a:gd name="T4" fmla="*/ 0 w 20"/>
                <a:gd name="T5" fmla="*/ 98 h 42"/>
                <a:gd name="T6" fmla="*/ 0 w 20"/>
                <a:gd name="T7" fmla="*/ 31 h 42"/>
                <a:gd name="T8" fmla="*/ 42 w 20"/>
                <a:gd name="T9" fmla="*/ 0 h 42"/>
                <a:gd name="T10" fmla="*/ 0 60000 65536"/>
                <a:gd name="T11" fmla="*/ 0 60000 65536"/>
                <a:gd name="T12" fmla="*/ 0 60000 65536"/>
                <a:gd name="T13" fmla="*/ 0 60000 65536"/>
                <a:gd name="T14" fmla="*/ 0 60000 65536"/>
                <a:gd name="T15" fmla="*/ 0 w 20"/>
                <a:gd name="T16" fmla="*/ 0 h 42"/>
                <a:gd name="T17" fmla="*/ 20 w 20"/>
                <a:gd name="T18" fmla="*/ 42 h 42"/>
              </a:gdLst>
              <a:ahLst/>
              <a:cxnLst>
                <a:cxn ang="T10">
                  <a:pos x="T0" y="T1"/>
                </a:cxn>
                <a:cxn ang="T11">
                  <a:pos x="T2" y="T3"/>
                </a:cxn>
                <a:cxn ang="T12">
                  <a:pos x="T4" y="T5"/>
                </a:cxn>
                <a:cxn ang="T13">
                  <a:pos x="T6" y="T7"/>
                </a:cxn>
                <a:cxn ang="T14">
                  <a:pos x="T8" y="T9"/>
                </a:cxn>
              </a:cxnLst>
              <a:rect l="T15" t="T16" r="T17" b="T18"/>
              <a:pathLst>
                <a:path w="20" h="42">
                  <a:moveTo>
                    <a:pt x="20" y="0"/>
                  </a:moveTo>
                  <a:lnTo>
                    <a:pt x="2" y="42"/>
                  </a:lnTo>
                  <a:lnTo>
                    <a:pt x="0" y="42"/>
                  </a:lnTo>
                  <a:lnTo>
                    <a:pt x="0" y="13"/>
                  </a:lnTo>
                  <a:lnTo>
                    <a:pt x="20"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48" name="Freeform 769"/>
            <p:cNvSpPr>
              <a:spLocks/>
            </p:cNvSpPr>
            <p:nvPr/>
          </p:nvSpPr>
          <p:spPr bwMode="auto">
            <a:xfrm>
              <a:off x="3771" y="3726"/>
              <a:ext cx="24" cy="34"/>
            </a:xfrm>
            <a:custGeom>
              <a:avLst/>
              <a:gdLst>
                <a:gd name="T0" fmla="*/ 2 w 20"/>
                <a:gd name="T1" fmla="*/ 0 h 28"/>
                <a:gd name="T2" fmla="*/ 42 w 20"/>
                <a:gd name="T3" fmla="*/ 33 h 28"/>
                <a:gd name="T4" fmla="*/ 0 w 20"/>
                <a:gd name="T5" fmla="*/ 61 h 28"/>
                <a:gd name="T6" fmla="*/ 0 w 20"/>
                <a:gd name="T7" fmla="*/ 0 h 28"/>
                <a:gd name="T8" fmla="*/ 2 w 20"/>
                <a:gd name="T9" fmla="*/ 0 h 28"/>
                <a:gd name="T10" fmla="*/ 2 w 20"/>
                <a:gd name="T11" fmla="*/ 0 h 28"/>
                <a:gd name="T12" fmla="*/ 0 60000 65536"/>
                <a:gd name="T13" fmla="*/ 0 60000 65536"/>
                <a:gd name="T14" fmla="*/ 0 60000 65536"/>
                <a:gd name="T15" fmla="*/ 0 60000 65536"/>
                <a:gd name="T16" fmla="*/ 0 60000 65536"/>
                <a:gd name="T17" fmla="*/ 0 60000 65536"/>
                <a:gd name="T18" fmla="*/ 0 w 20"/>
                <a:gd name="T19" fmla="*/ 0 h 28"/>
                <a:gd name="T20" fmla="*/ 20 w 20"/>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20" h="28">
                  <a:moveTo>
                    <a:pt x="2" y="0"/>
                  </a:moveTo>
                  <a:lnTo>
                    <a:pt x="20" y="15"/>
                  </a:lnTo>
                  <a:lnTo>
                    <a:pt x="0" y="28"/>
                  </a:lnTo>
                  <a:lnTo>
                    <a:pt x="0" y="0"/>
                  </a:lnTo>
                  <a:lnTo>
                    <a:pt x="2" y="0"/>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49" name="Freeform 770"/>
            <p:cNvSpPr>
              <a:spLocks/>
            </p:cNvSpPr>
            <p:nvPr/>
          </p:nvSpPr>
          <p:spPr bwMode="auto">
            <a:xfrm>
              <a:off x="3633" y="3627"/>
              <a:ext cx="151" cy="133"/>
            </a:xfrm>
            <a:custGeom>
              <a:avLst/>
              <a:gdLst>
                <a:gd name="T0" fmla="*/ 2808 w 57"/>
                <a:gd name="T1" fmla="*/ 782 h 51"/>
                <a:gd name="T2" fmla="*/ 2808 w 57"/>
                <a:gd name="T3" fmla="*/ 1810 h 51"/>
                <a:gd name="T4" fmla="*/ 2604 w 57"/>
                <a:gd name="T5" fmla="*/ 1755 h 51"/>
                <a:gd name="T6" fmla="*/ 2570 w 57"/>
                <a:gd name="T7" fmla="*/ 1755 h 51"/>
                <a:gd name="T8" fmla="*/ 2570 w 57"/>
                <a:gd name="T9" fmla="*/ 2360 h 51"/>
                <a:gd name="T10" fmla="*/ 2323 w 57"/>
                <a:gd name="T11" fmla="*/ 2305 h 51"/>
                <a:gd name="T12" fmla="*/ 1770 w 57"/>
                <a:gd name="T13" fmla="*/ 2271 h 51"/>
                <a:gd name="T14" fmla="*/ 1770 w 57"/>
                <a:gd name="T15" fmla="*/ 1899 h 51"/>
                <a:gd name="T16" fmla="*/ 834 w 57"/>
                <a:gd name="T17" fmla="*/ 1755 h 51"/>
                <a:gd name="T18" fmla="*/ 744 w 57"/>
                <a:gd name="T19" fmla="*/ 1844 h 51"/>
                <a:gd name="T20" fmla="*/ 744 w 57"/>
                <a:gd name="T21" fmla="*/ 1899 h 51"/>
                <a:gd name="T22" fmla="*/ 744 w 57"/>
                <a:gd name="T23" fmla="*/ 2128 h 51"/>
                <a:gd name="T24" fmla="*/ 0 w 57"/>
                <a:gd name="T25" fmla="*/ 2073 h 51"/>
                <a:gd name="T26" fmla="*/ 0 w 57"/>
                <a:gd name="T27" fmla="*/ 0 h 51"/>
                <a:gd name="T28" fmla="*/ 744 w 57"/>
                <a:gd name="T29" fmla="*/ 89 h 51"/>
                <a:gd name="T30" fmla="*/ 744 w 57"/>
                <a:gd name="T31" fmla="*/ 143 h 51"/>
                <a:gd name="T32" fmla="*/ 744 w 57"/>
                <a:gd name="T33" fmla="*/ 407 h 51"/>
                <a:gd name="T34" fmla="*/ 744 w 57"/>
                <a:gd name="T35" fmla="*/ 462 h 51"/>
                <a:gd name="T36" fmla="*/ 1669 w 57"/>
                <a:gd name="T37" fmla="*/ 550 h 51"/>
                <a:gd name="T38" fmla="*/ 1770 w 57"/>
                <a:gd name="T39" fmla="*/ 516 h 51"/>
                <a:gd name="T40" fmla="*/ 1770 w 57"/>
                <a:gd name="T41" fmla="*/ 177 h 51"/>
                <a:gd name="T42" fmla="*/ 2209 w 57"/>
                <a:gd name="T43" fmla="*/ 232 h 51"/>
                <a:gd name="T44" fmla="*/ 2323 w 57"/>
                <a:gd name="T45" fmla="*/ 177 h 51"/>
                <a:gd name="T46" fmla="*/ 2570 w 57"/>
                <a:gd name="T47" fmla="*/ 177 h 51"/>
                <a:gd name="T48" fmla="*/ 2570 w 57"/>
                <a:gd name="T49" fmla="*/ 782 h 51"/>
                <a:gd name="T50" fmla="*/ 2808 w 57"/>
                <a:gd name="T51" fmla="*/ 782 h 51"/>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57"/>
                <a:gd name="T79" fmla="*/ 0 h 51"/>
                <a:gd name="T80" fmla="*/ 57 w 57"/>
                <a:gd name="T81" fmla="*/ 51 h 51"/>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57" h="51">
                  <a:moveTo>
                    <a:pt x="57" y="17"/>
                  </a:moveTo>
                  <a:cubicBezTo>
                    <a:pt x="57" y="39"/>
                    <a:pt x="57" y="39"/>
                    <a:pt x="57" y="39"/>
                  </a:cubicBezTo>
                  <a:cubicBezTo>
                    <a:pt x="53" y="38"/>
                    <a:pt x="53" y="38"/>
                    <a:pt x="53" y="38"/>
                  </a:cubicBezTo>
                  <a:cubicBezTo>
                    <a:pt x="52" y="38"/>
                    <a:pt x="52" y="38"/>
                    <a:pt x="52" y="38"/>
                  </a:cubicBezTo>
                  <a:cubicBezTo>
                    <a:pt x="52" y="51"/>
                    <a:pt x="52" y="51"/>
                    <a:pt x="52" y="51"/>
                  </a:cubicBezTo>
                  <a:cubicBezTo>
                    <a:pt x="47" y="50"/>
                    <a:pt x="47" y="50"/>
                    <a:pt x="47" y="50"/>
                  </a:cubicBezTo>
                  <a:cubicBezTo>
                    <a:pt x="36" y="49"/>
                    <a:pt x="36" y="49"/>
                    <a:pt x="36" y="49"/>
                  </a:cubicBezTo>
                  <a:cubicBezTo>
                    <a:pt x="36" y="41"/>
                    <a:pt x="36" y="41"/>
                    <a:pt x="36" y="41"/>
                  </a:cubicBezTo>
                  <a:cubicBezTo>
                    <a:pt x="17" y="38"/>
                    <a:pt x="17" y="38"/>
                    <a:pt x="17" y="38"/>
                  </a:cubicBezTo>
                  <a:cubicBezTo>
                    <a:pt x="15" y="40"/>
                    <a:pt x="15" y="40"/>
                    <a:pt x="15" y="40"/>
                  </a:cubicBezTo>
                  <a:cubicBezTo>
                    <a:pt x="15" y="41"/>
                    <a:pt x="15" y="41"/>
                    <a:pt x="15" y="41"/>
                  </a:cubicBezTo>
                  <a:cubicBezTo>
                    <a:pt x="15" y="43"/>
                    <a:pt x="15" y="45"/>
                    <a:pt x="15" y="46"/>
                  </a:cubicBezTo>
                  <a:cubicBezTo>
                    <a:pt x="0" y="45"/>
                    <a:pt x="0" y="45"/>
                    <a:pt x="0" y="45"/>
                  </a:cubicBezTo>
                  <a:cubicBezTo>
                    <a:pt x="0" y="0"/>
                    <a:pt x="0" y="0"/>
                    <a:pt x="0" y="0"/>
                  </a:cubicBezTo>
                  <a:cubicBezTo>
                    <a:pt x="15" y="2"/>
                    <a:pt x="15" y="2"/>
                    <a:pt x="15" y="2"/>
                  </a:cubicBezTo>
                  <a:cubicBezTo>
                    <a:pt x="15" y="3"/>
                    <a:pt x="15" y="3"/>
                    <a:pt x="15" y="3"/>
                  </a:cubicBezTo>
                  <a:cubicBezTo>
                    <a:pt x="15" y="5"/>
                    <a:pt x="15" y="7"/>
                    <a:pt x="15" y="9"/>
                  </a:cubicBezTo>
                  <a:cubicBezTo>
                    <a:pt x="15" y="10"/>
                    <a:pt x="15" y="10"/>
                    <a:pt x="15" y="10"/>
                  </a:cubicBezTo>
                  <a:cubicBezTo>
                    <a:pt x="34" y="12"/>
                    <a:pt x="34" y="12"/>
                    <a:pt x="34" y="12"/>
                  </a:cubicBezTo>
                  <a:cubicBezTo>
                    <a:pt x="36" y="11"/>
                    <a:pt x="36" y="11"/>
                    <a:pt x="36" y="11"/>
                  </a:cubicBezTo>
                  <a:cubicBezTo>
                    <a:pt x="36" y="4"/>
                    <a:pt x="36" y="4"/>
                    <a:pt x="36" y="4"/>
                  </a:cubicBezTo>
                  <a:cubicBezTo>
                    <a:pt x="45" y="5"/>
                    <a:pt x="45" y="5"/>
                    <a:pt x="45" y="5"/>
                  </a:cubicBezTo>
                  <a:cubicBezTo>
                    <a:pt x="47" y="4"/>
                    <a:pt x="47" y="4"/>
                    <a:pt x="47" y="4"/>
                  </a:cubicBezTo>
                  <a:cubicBezTo>
                    <a:pt x="52" y="4"/>
                    <a:pt x="52" y="4"/>
                    <a:pt x="52" y="4"/>
                  </a:cubicBezTo>
                  <a:cubicBezTo>
                    <a:pt x="52" y="17"/>
                    <a:pt x="52" y="17"/>
                    <a:pt x="52" y="17"/>
                  </a:cubicBezTo>
                  <a:lnTo>
                    <a:pt x="57" y="17"/>
                  </a:ln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350" name="Freeform 771"/>
            <p:cNvSpPr>
              <a:spLocks/>
            </p:cNvSpPr>
            <p:nvPr/>
          </p:nvSpPr>
          <p:spPr bwMode="auto">
            <a:xfrm>
              <a:off x="4175" y="3465"/>
              <a:ext cx="24" cy="6"/>
            </a:xfrm>
            <a:custGeom>
              <a:avLst/>
              <a:gdLst>
                <a:gd name="T0" fmla="*/ 42 w 20"/>
                <a:gd name="T1" fmla="*/ 10 h 5"/>
                <a:gd name="T2" fmla="*/ 0 w 20"/>
                <a:gd name="T3" fmla="*/ 0 h 5"/>
                <a:gd name="T4" fmla="*/ 0 w 20"/>
                <a:gd name="T5" fmla="*/ 0 h 5"/>
                <a:gd name="T6" fmla="*/ 0 60000 65536"/>
                <a:gd name="T7" fmla="*/ 0 60000 65536"/>
                <a:gd name="T8" fmla="*/ 0 60000 65536"/>
                <a:gd name="T9" fmla="*/ 0 w 20"/>
                <a:gd name="T10" fmla="*/ 0 h 5"/>
                <a:gd name="T11" fmla="*/ 20 w 20"/>
                <a:gd name="T12" fmla="*/ 5 h 5"/>
              </a:gdLst>
              <a:ahLst/>
              <a:cxnLst>
                <a:cxn ang="T6">
                  <a:pos x="T0" y="T1"/>
                </a:cxn>
                <a:cxn ang="T7">
                  <a:pos x="T2" y="T3"/>
                </a:cxn>
                <a:cxn ang="T8">
                  <a:pos x="T4" y="T5"/>
                </a:cxn>
              </a:cxnLst>
              <a:rect l="T9" t="T10" r="T11" b="T12"/>
              <a:pathLst>
                <a:path w="20" h="5">
                  <a:moveTo>
                    <a:pt x="20" y="5"/>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51" name="Line 772"/>
            <p:cNvSpPr>
              <a:spLocks noChangeShapeType="1"/>
            </p:cNvSpPr>
            <p:nvPr/>
          </p:nvSpPr>
          <p:spPr bwMode="auto">
            <a:xfrm>
              <a:off x="4167" y="3701"/>
              <a:ext cx="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52" name="Freeform 773"/>
            <p:cNvSpPr>
              <a:spLocks/>
            </p:cNvSpPr>
            <p:nvPr/>
          </p:nvSpPr>
          <p:spPr bwMode="auto">
            <a:xfrm>
              <a:off x="3528" y="4083"/>
              <a:ext cx="375" cy="43"/>
            </a:xfrm>
            <a:custGeom>
              <a:avLst/>
              <a:gdLst>
                <a:gd name="T0" fmla="*/ 0 w 308"/>
                <a:gd name="T1" fmla="*/ 0 h 35"/>
                <a:gd name="T2" fmla="*/ 677 w 308"/>
                <a:gd name="T3" fmla="*/ 80 h 35"/>
                <a:gd name="T4" fmla="*/ 677 w 308"/>
                <a:gd name="T5" fmla="*/ 80 h 35"/>
                <a:gd name="T6" fmla="*/ 0 60000 65536"/>
                <a:gd name="T7" fmla="*/ 0 60000 65536"/>
                <a:gd name="T8" fmla="*/ 0 60000 65536"/>
                <a:gd name="T9" fmla="*/ 0 w 308"/>
                <a:gd name="T10" fmla="*/ 0 h 35"/>
                <a:gd name="T11" fmla="*/ 308 w 308"/>
                <a:gd name="T12" fmla="*/ 35 h 35"/>
              </a:gdLst>
              <a:ahLst/>
              <a:cxnLst>
                <a:cxn ang="T6">
                  <a:pos x="T0" y="T1"/>
                </a:cxn>
                <a:cxn ang="T7">
                  <a:pos x="T2" y="T3"/>
                </a:cxn>
                <a:cxn ang="T8">
                  <a:pos x="T4" y="T5"/>
                </a:cxn>
              </a:cxnLst>
              <a:rect l="T9" t="T10" r="T11" b="T12"/>
              <a:pathLst>
                <a:path w="308" h="35">
                  <a:moveTo>
                    <a:pt x="0" y="0"/>
                  </a:moveTo>
                  <a:lnTo>
                    <a:pt x="308" y="3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53" name="Line 774"/>
            <p:cNvSpPr>
              <a:spLocks noChangeShapeType="1"/>
            </p:cNvSpPr>
            <p:nvPr/>
          </p:nvSpPr>
          <p:spPr bwMode="auto">
            <a:xfrm flipH="1" flipV="1">
              <a:off x="3660" y="2950"/>
              <a:ext cx="375" cy="4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54" name="Line 775"/>
            <p:cNvSpPr>
              <a:spLocks noChangeShapeType="1"/>
            </p:cNvSpPr>
            <p:nvPr/>
          </p:nvSpPr>
          <p:spPr bwMode="auto">
            <a:xfrm flipH="1">
              <a:off x="3687" y="3098"/>
              <a:ext cx="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55" name="Line 776"/>
            <p:cNvSpPr>
              <a:spLocks noChangeShapeType="1"/>
            </p:cNvSpPr>
            <p:nvPr/>
          </p:nvSpPr>
          <p:spPr bwMode="auto">
            <a:xfrm flipH="1">
              <a:off x="3642" y="3108"/>
              <a:ext cx="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56" name="Line 777"/>
            <p:cNvSpPr>
              <a:spLocks noChangeShapeType="1"/>
            </p:cNvSpPr>
            <p:nvPr/>
          </p:nvSpPr>
          <p:spPr bwMode="auto">
            <a:xfrm>
              <a:off x="3610" y="4065"/>
              <a:ext cx="5"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57" name="Freeform 778"/>
            <p:cNvSpPr>
              <a:spLocks/>
            </p:cNvSpPr>
            <p:nvPr/>
          </p:nvSpPr>
          <p:spPr bwMode="auto">
            <a:xfrm>
              <a:off x="3726" y="4089"/>
              <a:ext cx="8" cy="5"/>
            </a:xfrm>
            <a:custGeom>
              <a:avLst/>
              <a:gdLst>
                <a:gd name="T0" fmla="*/ 0 w 7"/>
                <a:gd name="T1" fmla="*/ 9 h 4"/>
                <a:gd name="T2" fmla="*/ 0 w 7"/>
                <a:gd name="T3" fmla="*/ 6 h 4"/>
                <a:gd name="T4" fmla="*/ 11 w 7"/>
                <a:gd name="T5" fmla="*/ 0 h 4"/>
                <a:gd name="T6" fmla="*/ 0 60000 65536"/>
                <a:gd name="T7" fmla="*/ 0 60000 65536"/>
                <a:gd name="T8" fmla="*/ 0 60000 65536"/>
                <a:gd name="T9" fmla="*/ 0 w 7"/>
                <a:gd name="T10" fmla="*/ 0 h 4"/>
                <a:gd name="T11" fmla="*/ 7 w 7"/>
                <a:gd name="T12" fmla="*/ 4 h 4"/>
              </a:gdLst>
              <a:ahLst/>
              <a:cxnLst>
                <a:cxn ang="T6">
                  <a:pos x="T0" y="T1"/>
                </a:cxn>
                <a:cxn ang="T7">
                  <a:pos x="T2" y="T3"/>
                </a:cxn>
                <a:cxn ang="T8">
                  <a:pos x="T4" y="T5"/>
                </a:cxn>
              </a:cxnLst>
              <a:rect l="T9" t="T10" r="T11" b="T12"/>
              <a:pathLst>
                <a:path w="7" h="4">
                  <a:moveTo>
                    <a:pt x="0" y="4"/>
                  </a:moveTo>
                  <a:lnTo>
                    <a:pt x="0" y="2"/>
                  </a:lnTo>
                  <a:lnTo>
                    <a:pt x="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58" name="Freeform 779"/>
            <p:cNvSpPr>
              <a:spLocks/>
            </p:cNvSpPr>
            <p:nvPr/>
          </p:nvSpPr>
          <p:spPr bwMode="auto">
            <a:xfrm>
              <a:off x="4870" y="3525"/>
              <a:ext cx="106" cy="280"/>
            </a:xfrm>
            <a:custGeom>
              <a:avLst/>
              <a:gdLst>
                <a:gd name="T0" fmla="*/ 1826 w 40"/>
                <a:gd name="T1" fmla="*/ 977 h 106"/>
                <a:gd name="T2" fmla="*/ 1770 w 40"/>
                <a:gd name="T3" fmla="*/ 774 h 106"/>
                <a:gd name="T4" fmla="*/ 1728 w 40"/>
                <a:gd name="T5" fmla="*/ 629 h 106"/>
                <a:gd name="T6" fmla="*/ 1622 w 40"/>
                <a:gd name="T7" fmla="*/ 481 h 106"/>
                <a:gd name="T8" fmla="*/ 631 w 40"/>
                <a:gd name="T9" fmla="*/ 740 h 106"/>
                <a:gd name="T10" fmla="*/ 541 w 40"/>
                <a:gd name="T11" fmla="*/ 922 h 106"/>
                <a:gd name="T12" fmla="*/ 506 w 40"/>
                <a:gd name="T13" fmla="*/ 1123 h 106"/>
                <a:gd name="T14" fmla="*/ 90 w 40"/>
                <a:gd name="T15" fmla="*/ 3886 h 106"/>
                <a:gd name="T16" fmla="*/ 148 w 40"/>
                <a:gd name="T17" fmla="*/ 4089 h 106"/>
                <a:gd name="T18" fmla="*/ 204 w 40"/>
                <a:gd name="T19" fmla="*/ 4332 h 106"/>
                <a:gd name="T20" fmla="*/ 239 w 40"/>
                <a:gd name="T21" fmla="*/ 4480 h 106"/>
                <a:gd name="T22" fmla="*/ 294 w 40"/>
                <a:gd name="T23" fmla="*/ 4681 h 106"/>
                <a:gd name="T24" fmla="*/ 1285 w 40"/>
                <a:gd name="T25" fmla="*/ 4681 h 106"/>
                <a:gd name="T26" fmla="*/ 1375 w 40"/>
                <a:gd name="T27" fmla="*/ 4535 h 106"/>
                <a:gd name="T28" fmla="*/ 1468 w 40"/>
                <a:gd name="T29" fmla="*/ 4390 h 106"/>
                <a:gd name="T30" fmla="*/ 1916 w 40"/>
                <a:gd name="T31" fmla="*/ 1662 h 106"/>
                <a:gd name="T32" fmla="*/ 1916 w 40"/>
                <a:gd name="T33" fmla="*/ 1416 h 106"/>
                <a:gd name="T34" fmla="*/ 1882 w 40"/>
                <a:gd name="T35" fmla="*/ 1157 h 106"/>
                <a:gd name="T36" fmla="*/ 1826 w 40"/>
                <a:gd name="T37" fmla="*/ 977 h 10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0"/>
                <a:gd name="T58" fmla="*/ 0 h 106"/>
                <a:gd name="T59" fmla="*/ 40 w 40"/>
                <a:gd name="T60" fmla="*/ 106 h 10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0" h="106">
                  <a:moveTo>
                    <a:pt x="37" y="20"/>
                  </a:moveTo>
                  <a:cubicBezTo>
                    <a:pt x="36" y="16"/>
                    <a:pt x="36" y="16"/>
                    <a:pt x="36" y="16"/>
                  </a:cubicBezTo>
                  <a:cubicBezTo>
                    <a:pt x="35" y="13"/>
                    <a:pt x="35" y="13"/>
                    <a:pt x="35" y="13"/>
                  </a:cubicBezTo>
                  <a:cubicBezTo>
                    <a:pt x="33" y="10"/>
                    <a:pt x="33" y="10"/>
                    <a:pt x="33" y="10"/>
                  </a:cubicBezTo>
                  <a:cubicBezTo>
                    <a:pt x="26" y="0"/>
                    <a:pt x="18" y="7"/>
                    <a:pt x="13" y="15"/>
                  </a:cubicBezTo>
                  <a:cubicBezTo>
                    <a:pt x="11" y="19"/>
                    <a:pt x="11" y="19"/>
                    <a:pt x="11" y="19"/>
                  </a:cubicBezTo>
                  <a:cubicBezTo>
                    <a:pt x="10" y="23"/>
                    <a:pt x="10" y="23"/>
                    <a:pt x="10" y="23"/>
                  </a:cubicBezTo>
                  <a:cubicBezTo>
                    <a:pt x="3" y="40"/>
                    <a:pt x="0" y="62"/>
                    <a:pt x="2" y="80"/>
                  </a:cubicBezTo>
                  <a:cubicBezTo>
                    <a:pt x="3" y="84"/>
                    <a:pt x="3" y="84"/>
                    <a:pt x="3" y="84"/>
                  </a:cubicBezTo>
                  <a:cubicBezTo>
                    <a:pt x="4" y="89"/>
                    <a:pt x="4" y="89"/>
                    <a:pt x="4" y="89"/>
                  </a:cubicBezTo>
                  <a:cubicBezTo>
                    <a:pt x="5" y="92"/>
                    <a:pt x="5" y="92"/>
                    <a:pt x="5" y="92"/>
                  </a:cubicBezTo>
                  <a:cubicBezTo>
                    <a:pt x="6" y="96"/>
                    <a:pt x="6" y="96"/>
                    <a:pt x="6" y="96"/>
                  </a:cubicBezTo>
                  <a:cubicBezTo>
                    <a:pt x="11" y="106"/>
                    <a:pt x="20" y="106"/>
                    <a:pt x="26" y="96"/>
                  </a:cubicBezTo>
                  <a:cubicBezTo>
                    <a:pt x="28" y="93"/>
                    <a:pt x="28" y="93"/>
                    <a:pt x="28" y="93"/>
                  </a:cubicBezTo>
                  <a:cubicBezTo>
                    <a:pt x="30" y="90"/>
                    <a:pt x="30" y="90"/>
                    <a:pt x="30" y="90"/>
                  </a:cubicBezTo>
                  <a:cubicBezTo>
                    <a:pt x="37" y="73"/>
                    <a:pt x="40" y="52"/>
                    <a:pt x="39" y="34"/>
                  </a:cubicBezTo>
                  <a:cubicBezTo>
                    <a:pt x="39" y="29"/>
                    <a:pt x="39" y="29"/>
                    <a:pt x="39" y="29"/>
                  </a:cubicBezTo>
                  <a:cubicBezTo>
                    <a:pt x="38" y="24"/>
                    <a:pt x="38" y="24"/>
                    <a:pt x="38" y="24"/>
                  </a:cubicBezTo>
                  <a:lnTo>
                    <a:pt x="37" y="20"/>
                  </a:lnTo>
                  <a:close/>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59" name="Line 780"/>
            <p:cNvSpPr>
              <a:spLocks noChangeShapeType="1"/>
            </p:cNvSpPr>
            <p:nvPr/>
          </p:nvSpPr>
          <p:spPr bwMode="auto">
            <a:xfrm flipV="1">
              <a:off x="4897" y="3674"/>
              <a:ext cx="124" cy="256"/>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60" name="Freeform 781"/>
            <p:cNvSpPr>
              <a:spLocks/>
            </p:cNvSpPr>
            <p:nvPr/>
          </p:nvSpPr>
          <p:spPr bwMode="auto">
            <a:xfrm>
              <a:off x="4827" y="3410"/>
              <a:ext cx="124" cy="520"/>
            </a:xfrm>
            <a:custGeom>
              <a:avLst/>
              <a:gdLst>
                <a:gd name="T0" fmla="*/ 124 w 102"/>
                <a:gd name="T1" fmla="*/ 939 h 427"/>
                <a:gd name="T2" fmla="*/ 0 w 102"/>
                <a:gd name="T3" fmla="*/ 463 h 427"/>
                <a:gd name="T4" fmla="*/ 224 w 102"/>
                <a:gd name="T5" fmla="*/ 0 h 427"/>
                <a:gd name="T6" fmla="*/ 0 60000 65536"/>
                <a:gd name="T7" fmla="*/ 0 60000 65536"/>
                <a:gd name="T8" fmla="*/ 0 60000 65536"/>
                <a:gd name="T9" fmla="*/ 0 w 102"/>
                <a:gd name="T10" fmla="*/ 0 h 427"/>
                <a:gd name="T11" fmla="*/ 102 w 102"/>
                <a:gd name="T12" fmla="*/ 427 h 427"/>
              </a:gdLst>
              <a:ahLst/>
              <a:cxnLst>
                <a:cxn ang="T6">
                  <a:pos x="T0" y="T1"/>
                </a:cxn>
                <a:cxn ang="T7">
                  <a:pos x="T2" y="T3"/>
                </a:cxn>
                <a:cxn ang="T8">
                  <a:pos x="T4" y="T5"/>
                </a:cxn>
              </a:cxnLst>
              <a:rect l="T9" t="T10" r="T11" b="T12"/>
              <a:pathLst>
                <a:path w="102" h="427">
                  <a:moveTo>
                    <a:pt x="57" y="427"/>
                  </a:moveTo>
                  <a:lnTo>
                    <a:pt x="0" y="210"/>
                  </a:lnTo>
                  <a:lnTo>
                    <a:pt x="102"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61" name="Line 782"/>
            <p:cNvSpPr>
              <a:spLocks noChangeShapeType="1"/>
            </p:cNvSpPr>
            <p:nvPr/>
          </p:nvSpPr>
          <p:spPr bwMode="auto">
            <a:xfrm flipH="1" flipV="1">
              <a:off x="4951" y="3410"/>
              <a:ext cx="70" cy="264"/>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62" name="Freeform 783"/>
            <p:cNvSpPr>
              <a:spLocks/>
            </p:cNvSpPr>
            <p:nvPr/>
          </p:nvSpPr>
          <p:spPr bwMode="auto">
            <a:xfrm>
              <a:off x="4413" y="3636"/>
              <a:ext cx="172" cy="54"/>
            </a:xfrm>
            <a:custGeom>
              <a:avLst/>
              <a:gdLst>
                <a:gd name="T0" fmla="*/ 0 w 141"/>
                <a:gd name="T1" fmla="*/ 59 h 44"/>
                <a:gd name="T2" fmla="*/ 312 w 141"/>
                <a:gd name="T3" fmla="*/ 99 h 44"/>
                <a:gd name="T4" fmla="*/ 289 w 141"/>
                <a:gd name="T5" fmla="*/ 0 h 44"/>
                <a:gd name="T6" fmla="*/ 0 60000 65536"/>
                <a:gd name="T7" fmla="*/ 0 60000 65536"/>
                <a:gd name="T8" fmla="*/ 0 60000 65536"/>
                <a:gd name="T9" fmla="*/ 0 w 141"/>
                <a:gd name="T10" fmla="*/ 0 h 44"/>
                <a:gd name="T11" fmla="*/ 141 w 141"/>
                <a:gd name="T12" fmla="*/ 44 h 44"/>
              </a:gdLst>
              <a:ahLst/>
              <a:cxnLst>
                <a:cxn ang="T6">
                  <a:pos x="T0" y="T1"/>
                </a:cxn>
                <a:cxn ang="T7">
                  <a:pos x="T2" y="T3"/>
                </a:cxn>
                <a:cxn ang="T8">
                  <a:pos x="T4" y="T5"/>
                </a:cxn>
              </a:cxnLst>
              <a:rect l="T9" t="T10" r="T11" b="T12"/>
              <a:pathLst>
                <a:path w="141" h="44">
                  <a:moveTo>
                    <a:pt x="0" y="26"/>
                  </a:moveTo>
                  <a:lnTo>
                    <a:pt x="141" y="44"/>
                  </a:lnTo>
                  <a:lnTo>
                    <a:pt x="13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63" name="Line 784"/>
            <p:cNvSpPr>
              <a:spLocks noChangeShapeType="1"/>
            </p:cNvSpPr>
            <p:nvPr/>
          </p:nvSpPr>
          <p:spPr bwMode="auto">
            <a:xfrm flipH="1" flipV="1">
              <a:off x="4572" y="3636"/>
              <a:ext cx="255" cy="29"/>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64" name="Freeform 785"/>
            <p:cNvSpPr>
              <a:spLocks/>
            </p:cNvSpPr>
            <p:nvPr/>
          </p:nvSpPr>
          <p:spPr bwMode="auto">
            <a:xfrm>
              <a:off x="4172" y="3706"/>
              <a:ext cx="41" cy="144"/>
            </a:xfrm>
            <a:custGeom>
              <a:avLst/>
              <a:gdLst>
                <a:gd name="T0" fmla="*/ 0 w 33"/>
                <a:gd name="T1" fmla="*/ 0 h 119"/>
                <a:gd name="T2" fmla="*/ 37 w 33"/>
                <a:gd name="T3" fmla="*/ 120 h 119"/>
                <a:gd name="T4" fmla="*/ 48 w 33"/>
                <a:gd name="T5" fmla="*/ 160 h 119"/>
                <a:gd name="T6" fmla="*/ 52 w 33"/>
                <a:gd name="T7" fmla="*/ 175 h 119"/>
                <a:gd name="T8" fmla="*/ 71 w 33"/>
                <a:gd name="T9" fmla="*/ 237 h 119"/>
                <a:gd name="T10" fmla="*/ 78 w 33"/>
                <a:gd name="T11" fmla="*/ 255 h 119"/>
                <a:gd name="T12" fmla="*/ 0 60000 65536"/>
                <a:gd name="T13" fmla="*/ 0 60000 65536"/>
                <a:gd name="T14" fmla="*/ 0 60000 65536"/>
                <a:gd name="T15" fmla="*/ 0 60000 65536"/>
                <a:gd name="T16" fmla="*/ 0 60000 65536"/>
                <a:gd name="T17" fmla="*/ 0 60000 65536"/>
                <a:gd name="T18" fmla="*/ 0 w 33"/>
                <a:gd name="T19" fmla="*/ 0 h 119"/>
                <a:gd name="T20" fmla="*/ 33 w 33"/>
                <a:gd name="T21" fmla="*/ 119 h 119"/>
              </a:gdLst>
              <a:ahLst/>
              <a:cxnLst>
                <a:cxn ang="T12">
                  <a:pos x="T0" y="T1"/>
                </a:cxn>
                <a:cxn ang="T13">
                  <a:pos x="T2" y="T3"/>
                </a:cxn>
                <a:cxn ang="T14">
                  <a:pos x="T4" y="T5"/>
                </a:cxn>
                <a:cxn ang="T15">
                  <a:pos x="T6" y="T7"/>
                </a:cxn>
                <a:cxn ang="T16">
                  <a:pos x="T8" y="T9"/>
                </a:cxn>
                <a:cxn ang="T17">
                  <a:pos x="T10" y="T11"/>
                </a:cxn>
              </a:cxnLst>
              <a:rect l="T18" t="T19" r="T20" b="T21"/>
              <a:pathLst>
                <a:path w="33" h="119">
                  <a:moveTo>
                    <a:pt x="0" y="0"/>
                  </a:moveTo>
                  <a:lnTo>
                    <a:pt x="15" y="56"/>
                  </a:lnTo>
                  <a:lnTo>
                    <a:pt x="20" y="74"/>
                  </a:lnTo>
                  <a:lnTo>
                    <a:pt x="22" y="82"/>
                  </a:lnTo>
                  <a:lnTo>
                    <a:pt x="30" y="111"/>
                  </a:lnTo>
                  <a:lnTo>
                    <a:pt x="33" y="1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65" name="Freeform 786"/>
            <p:cNvSpPr>
              <a:spLocks/>
            </p:cNvSpPr>
            <p:nvPr/>
          </p:nvSpPr>
          <p:spPr bwMode="auto">
            <a:xfrm>
              <a:off x="4143" y="3586"/>
              <a:ext cx="29" cy="120"/>
            </a:xfrm>
            <a:custGeom>
              <a:avLst/>
              <a:gdLst>
                <a:gd name="T0" fmla="*/ 0 w 24"/>
                <a:gd name="T1" fmla="*/ 0 h 98"/>
                <a:gd name="T2" fmla="*/ 51 w 24"/>
                <a:gd name="T3" fmla="*/ 216 h 98"/>
                <a:gd name="T4" fmla="*/ 51 w 24"/>
                <a:gd name="T5" fmla="*/ 220 h 98"/>
                <a:gd name="T6" fmla="*/ 0 60000 65536"/>
                <a:gd name="T7" fmla="*/ 0 60000 65536"/>
                <a:gd name="T8" fmla="*/ 0 60000 65536"/>
                <a:gd name="T9" fmla="*/ 0 w 24"/>
                <a:gd name="T10" fmla="*/ 0 h 98"/>
                <a:gd name="T11" fmla="*/ 24 w 24"/>
                <a:gd name="T12" fmla="*/ 98 h 98"/>
              </a:gdLst>
              <a:ahLst/>
              <a:cxnLst>
                <a:cxn ang="T6">
                  <a:pos x="T0" y="T1"/>
                </a:cxn>
                <a:cxn ang="T7">
                  <a:pos x="T2" y="T3"/>
                </a:cxn>
                <a:cxn ang="T8">
                  <a:pos x="T4" y="T5"/>
                </a:cxn>
              </a:cxnLst>
              <a:rect l="T9" t="T10" r="T11" b="T12"/>
              <a:pathLst>
                <a:path w="24" h="98">
                  <a:moveTo>
                    <a:pt x="0" y="0"/>
                  </a:moveTo>
                  <a:lnTo>
                    <a:pt x="24" y="96"/>
                  </a:lnTo>
                  <a:lnTo>
                    <a:pt x="24" y="9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66" name="Line 787"/>
            <p:cNvSpPr>
              <a:spLocks noChangeShapeType="1"/>
            </p:cNvSpPr>
            <p:nvPr/>
          </p:nvSpPr>
          <p:spPr bwMode="auto">
            <a:xfrm flipH="1" flipV="1">
              <a:off x="4143" y="3586"/>
              <a:ext cx="257" cy="30"/>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67" name="Line 788"/>
            <p:cNvSpPr>
              <a:spLocks noChangeShapeType="1"/>
            </p:cNvSpPr>
            <p:nvPr/>
          </p:nvSpPr>
          <p:spPr bwMode="auto">
            <a:xfrm>
              <a:off x="4400" y="3616"/>
              <a:ext cx="13" cy="5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68" name="Freeform 789"/>
            <p:cNvSpPr>
              <a:spLocks/>
            </p:cNvSpPr>
            <p:nvPr/>
          </p:nvSpPr>
          <p:spPr bwMode="auto">
            <a:xfrm>
              <a:off x="4256" y="3634"/>
              <a:ext cx="88" cy="98"/>
            </a:xfrm>
            <a:custGeom>
              <a:avLst/>
              <a:gdLst>
                <a:gd name="T0" fmla="*/ 1613 w 33"/>
                <a:gd name="T1" fmla="*/ 983 h 37"/>
                <a:gd name="T2" fmla="*/ 1613 w 33"/>
                <a:gd name="T3" fmla="*/ 834 h 37"/>
                <a:gd name="T4" fmla="*/ 1515 w 33"/>
                <a:gd name="T5" fmla="*/ 744 h 37"/>
                <a:gd name="T6" fmla="*/ 0 w 33"/>
                <a:gd name="T7" fmla="*/ 630 h 37"/>
                <a:gd name="T8" fmla="*/ 0 w 33"/>
                <a:gd name="T9" fmla="*/ 744 h 37"/>
                <a:gd name="T10" fmla="*/ 0 w 33"/>
                <a:gd name="T11" fmla="*/ 834 h 37"/>
                <a:gd name="T12" fmla="*/ 1672 w 33"/>
                <a:gd name="T13" fmla="*/ 1192 h 37"/>
                <a:gd name="T14" fmla="*/ 1672 w 33"/>
                <a:gd name="T15" fmla="*/ 1081 h 37"/>
                <a:gd name="T16" fmla="*/ 1613 w 33"/>
                <a:gd name="T17" fmla="*/ 983 h 3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7"/>
                <a:gd name="T29" fmla="*/ 33 w 33"/>
                <a:gd name="T30" fmla="*/ 37 h 3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7">
                  <a:moveTo>
                    <a:pt x="32" y="20"/>
                  </a:moveTo>
                  <a:cubicBezTo>
                    <a:pt x="32" y="17"/>
                    <a:pt x="32" y="17"/>
                    <a:pt x="32" y="17"/>
                  </a:cubicBezTo>
                  <a:cubicBezTo>
                    <a:pt x="30" y="15"/>
                    <a:pt x="30" y="15"/>
                    <a:pt x="30" y="15"/>
                  </a:cubicBezTo>
                  <a:cubicBezTo>
                    <a:pt x="25" y="6"/>
                    <a:pt x="3" y="0"/>
                    <a:pt x="0" y="13"/>
                  </a:cubicBezTo>
                  <a:cubicBezTo>
                    <a:pt x="0" y="15"/>
                    <a:pt x="0" y="15"/>
                    <a:pt x="0" y="15"/>
                  </a:cubicBezTo>
                  <a:cubicBezTo>
                    <a:pt x="0" y="17"/>
                    <a:pt x="0" y="17"/>
                    <a:pt x="0" y="17"/>
                  </a:cubicBezTo>
                  <a:cubicBezTo>
                    <a:pt x="4" y="28"/>
                    <a:pt x="28" y="37"/>
                    <a:pt x="33" y="24"/>
                  </a:cubicBezTo>
                  <a:cubicBezTo>
                    <a:pt x="33" y="22"/>
                    <a:pt x="33" y="22"/>
                    <a:pt x="33" y="22"/>
                  </a:cubicBezTo>
                  <a:lnTo>
                    <a:pt x="32" y="20"/>
                  </a:lnTo>
                  <a:close/>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69" name="Freeform 790"/>
            <p:cNvSpPr>
              <a:spLocks/>
            </p:cNvSpPr>
            <p:nvPr/>
          </p:nvSpPr>
          <p:spPr bwMode="auto">
            <a:xfrm>
              <a:off x="4283" y="3737"/>
              <a:ext cx="88" cy="100"/>
            </a:xfrm>
            <a:custGeom>
              <a:avLst/>
              <a:gdLst>
                <a:gd name="T0" fmla="*/ 1672 w 33"/>
                <a:gd name="T1" fmla="*/ 1005 h 38"/>
                <a:gd name="T2" fmla="*/ 1613 w 33"/>
                <a:gd name="T3" fmla="*/ 913 h 38"/>
                <a:gd name="T4" fmla="*/ 1571 w 33"/>
                <a:gd name="T5" fmla="*/ 768 h 38"/>
                <a:gd name="T6" fmla="*/ 0 w 33"/>
                <a:gd name="T7" fmla="*/ 671 h 38"/>
                <a:gd name="T8" fmla="*/ 0 w 33"/>
                <a:gd name="T9" fmla="*/ 768 h 38"/>
                <a:gd name="T10" fmla="*/ 56 w 33"/>
                <a:gd name="T11" fmla="*/ 858 h 38"/>
                <a:gd name="T12" fmla="*/ 1672 w 33"/>
                <a:gd name="T13" fmla="*/ 1205 h 38"/>
                <a:gd name="T14" fmla="*/ 1672 w 33"/>
                <a:gd name="T15" fmla="*/ 1116 h 38"/>
                <a:gd name="T16" fmla="*/ 1672 w 33"/>
                <a:gd name="T17" fmla="*/ 1005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38"/>
                <a:gd name="T29" fmla="*/ 33 w 33"/>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38">
                  <a:moveTo>
                    <a:pt x="33" y="21"/>
                  </a:moveTo>
                  <a:cubicBezTo>
                    <a:pt x="32" y="19"/>
                    <a:pt x="32" y="19"/>
                    <a:pt x="32" y="19"/>
                  </a:cubicBezTo>
                  <a:cubicBezTo>
                    <a:pt x="31" y="16"/>
                    <a:pt x="31" y="16"/>
                    <a:pt x="31" y="16"/>
                  </a:cubicBezTo>
                  <a:cubicBezTo>
                    <a:pt x="26" y="8"/>
                    <a:pt x="3" y="0"/>
                    <a:pt x="0" y="14"/>
                  </a:cubicBezTo>
                  <a:cubicBezTo>
                    <a:pt x="0" y="16"/>
                    <a:pt x="0" y="16"/>
                    <a:pt x="0" y="16"/>
                  </a:cubicBezTo>
                  <a:cubicBezTo>
                    <a:pt x="1" y="18"/>
                    <a:pt x="1" y="18"/>
                    <a:pt x="1" y="18"/>
                  </a:cubicBezTo>
                  <a:cubicBezTo>
                    <a:pt x="4" y="29"/>
                    <a:pt x="28" y="38"/>
                    <a:pt x="33" y="25"/>
                  </a:cubicBezTo>
                  <a:cubicBezTo>
                    <a:pt x="33" y="23"/>
                    <a:pt x="33" y="23"/>
                    <a:pt x="33" y="23"/>
                  </a:cubicBezTo>
                  <a:lnTo>
                    <a:pt x="33" y="21"/>
                  </a:lnTo>
                  <a:close/>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70" name="Freeform 791"/>
            <p:cNvSpPr>
              <a:spLocks/>
            </p:cNvSpPr>
            <p:nvPr/>
          </p:nvSpPr>
          <p:spPr bwMode="auto">
            <a:xfrm>
              <a:off x="4572" y="3378"/>
              <a:ext cx="124" cy="258"/>
            </a:xfrm>
            <a:custGeom>
              <a:avLst/>
              <a:gdLst>
                <a:gd name="T0" fmla="*/ 224 w 102"/>
                <a:gd name="T1" fmla="*/ 0 h 212"/>
                <a:gd name="T2" fmla="*/ 180 w 102"/>
                <a:gd name="T3" fmla="*/ 90 h 212"/>
                <a:gd name="T4" fmla="*/ 0 w 102"/>
                <a:gd name="T5" fmla="*/ 465 h 212"/>
                <a:gd name="T6" fmla="*/ 0 60000 65536"/>
                <a:gd name="T7" fmla="*/ 0 60000 65536"/>
                <a:gd name="T8" fmla="*/ 0 60000 65536"/>
                <a:gd name="T9" fmla="*/ 0 w 102"/>
                <a:gd name="T10" fmla="*/ 0 h 212"/>
                <a:gd name="T11" fmla="*/ 102 w 102"/>
                <a:gd name="T12" fmla="*/ 212 h 212"/>
              </a:gdLst>
              <a:ahLst/>
              <a:cxnLst>
                <a:cxn ang="T6">
                  <a:pos x="T0" y="T1"/>
                </a:cxn>
                <a:cxn ang="T7">
                  <a:pos x="T2" y="T3"/>
                </a:cxn>
                <a:cxn ang="T8">
                  <a:pos x="T4" y="T5"/>
                </a:cxn>
              </a:cxnLst>
              <a:rect l="T9" t="T10" r="T11" b="T12"/>
              <a:pathLst>
                <a:path w="102" h="212">
                  <a:moveTo>
                    <a:pt x="102" y="0"/>
                  </a:moveTo>
                  <a:lnTo>
                    <a:pt x="82" y="41"/>
                  </a:lnTo>
                  <a:lnTo>
                    <a:pt x="0" y="212"/>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71" name="Line 792"/>
            <p:cNvSpPr>
              <a:spLocks noChangeShapeType="1"/>
            </p:cNvSpPr>
            <p:nvPr/>
          </p:nvSpPr>
          <p:spPr bwMode="auto">
            <a:xfrm flipH="1">
              <a:off x="4413" y="3412"/>
              <a:ext cx="124" cy="256"/>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72" name="Line 793"/>
            <p:cNvSpPr>
              <a:spLocks noChangeShapeType="1"/>
            </p:cNvSpPr>
            <p:nvPr/>
          </p:nvSpPr>
          <p:spPr bwMode="auto">
            <a:xfrm>
              <a:off x="4537" y="3412"/>
              <a:ext cx="134" cy="16"/>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73" name="Freeform 794"/>
            <p:cNvSpPr>
              <a:spLocks/>
            </p:cNvSpPr>
            <p:nvPr/>
          </p:nvSpPr>
          <p:spPr bwMode="auto">
            <a:xfrm>
              <a:off x="4143" y="3331"/>
              <a:ext cx="122" cy="255"/>
            </a:xfrm>
            <a:custGeom>
              <a:avLst/>
              <a:gdLst>
                <a:gd name="T0" fmla="*/ 0 w 100"/>
                <a:gd name="T1" fmla="*/ 457 h 210"/>
                <a:gd name="T2" fmla="*/ 101 w 100"/>
                <a:gd name="T3" fmla="*/ 250 h 210"/>
                <a:gd name="T4" fmla="*/ 101 w 100"/>
                <a:gd name="T5" fmla="*/ 240 h 210"/>
                <a:gd name="T6" fmla="*/ 143 w 100"/>
                <a:gd name="T7" fmla="*/ 159 h 210"/>
                <a:gd name="T8" fmla="*/ 178 w 100"/>
                <a:gd name="T9" fmla="*/ 84 h 210"/>
                <a:gd name="T10" fmla="*/ 222 w 100"/>
                <a:gd name="T11" fmla="*/ 0 h 210"/>
                <a:gd name="T12" fmla="*/ 0 60000 65536"/>
                <a:gd name="T13" fmla="*/ 0 60000 65536"/>
                <a:gd name="T14" fmla="*/ 0 60000 65536"/>
                <a:gd name="T15" fmla="*/ 0 60000 65536"/>
                <a:gd name="T16" fmla="*/ 0 60000 65536"/>
                <a:gd name="T17" fmla="*/ 0 60000 65536"/>
                <a:gd name="T18" fmla="*/ 0 w 100"/>
                <a:gd name="T19" fmla="*/ 0 h 210"/>
                <a:gd name="T20" fmla="*/ 100 w 100"/>
                <a:gd name="T21" fmla="*/ 210 h 210"/>
              </a:gdLst>
              <a:ahLst/>
              <a:cxnLst>
                <a:cxn ang="T12">
                  <a:pos x="T0" y="T1"/>
                </a:cxn>
                <a:cxn ang="T13">
                  <a:pos x="T2" y="T3"/>
                </a:cxn>
                <a:cxn ang="T14">
                  <a:pos x="T4" y="T5"/>
                </a:cxn>
                <a:cxn ang="T15">
                  <a:pos x="T6" y="T7"/>
                </a:cxn>
                <a:cxn ang="T16">
                  <a:pos x="T8" y="T9"/>
                </a:cxn>
                <a:cxn ang="T17">
                  <a:pos x="T10" y="T11"/>
                </a:cxn>
              </a:cxnLst>
              <a:rect l="T18" t="T19" r="T20" b="T21"/>
              <a:pathLst>
                <a:path w="100" h="210">
                  <a:moveTo>
                    <a:pt x="0" y="210"/>
                  </a:moveTo>
                  <a:lnTo>
                    <a:pt x="46" y="115"/>
                  </a:lnTo>
                  <a:lnTo>
                    <a:pt x="46" y="110"/>
                  </a:lnTo>
                  <a:lnTo>
                    <a:pt x="65" y="73"/>
                  </a:lnTo>
                  <a:lnTo>
                    <a:pt x="80" y="39"/>
                  </a:lnTo>
                  <a:lnTo>
                    <a:pt x="10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74" name="Line 795"/>
            <p:cNvSpPr>
              <a:spLocks noChangeShapeType="1"/>
            </p:cNvSpPr>
            <p:nvPr/>
          </p:nvSpPr>
          <p:spPr bwMode="auto">
            <a:xfrm flipH="1" flipV="1">
              <a:off x="4265" y="3331"/>
              <a:ext cx="259" cy="29"/>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75" name="Line 796"/>
            <p:cNvSpPr>
              <a:spLocks noChangeShapeType="1"/>
            </p:cNvSpPr>
            <p:nvPr/>
          </p:nvSpPr>
          <p:spPr bwMode="auto">
            <a:xfrm flipH="1">
              <a:off x="4400" y="3360"/>
              <a:ext cx="124" cy="256"/>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76" name="Line 797"/>
            <p:cNvSpPr>
              <a:spLocks noChangeShapeType="1"/>
            </p:cNvSpPr>
            <p:nvPr/>
          </p:nvSpPr>
          <p:spPr bwMode="auto">
            <a:xfrm>
              <a:off x="4524" y="3360"/>
              <a:ext cx="13" cy="5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77" name="Freeform 798"/>
            <p:cNvSpPr>
              <a:spLocks/>
            </p:cNvSpPr>
            <p:nvPr/>
          </p:nvSpPr>
          <p:spPr bwMode="auto">
            <a:xfrm>
              <a:off x="4014" y="3507"/>
              <a:ext cx="48" cy="11"/>
            </a:xfrm>
            <a:custGeom>
              <a:avLst/>
              <a:gdLst>
                <a:gd name="T0" fmla="*/ 90 w 39"/>
                <a:gd name="T1" fmla="*/ 9 h 9"/>
                <a:gd name="T2" fmla="*/ 64 w 39"/>
                <a:gd name="T3" fmla="*/ 20 h 9"/>
                <a:gd name="T4" fmla="*/ 57 w 39"/>
                <a:gd name="T5" fmla="*/ 20 h 9"/>
                <a:gd name="T6" fmla="*/ 42 w 39"/>
                <a:gd name="T7" fmla="*/ 20 h 9"/>
                <a:gd name="T8" fmla="*/ 26 w 39"/>
                <a:gd name="T9" fmla="*/ 16 h 9"/>
                <a:gd name="T10" fmla="*/ 2 w 39"/>
                <a:gd name="T11" fmla="*/ 2 h 9"/>
                <a:gd name="T12" fmla="*/ 0 w 39"/>
                <a:gd name="T13" fmla="*/ 0 h 9"/>
                <a:gd name="T14" fmla="*/ 0 60000 65536"/>
                <a:gd name="T15" fmla="*/ 0 60000 65536"/>
                <a:gd name="T16" fmla="*/ 0 60000 65536"/>
                <a:gd name="T17" fmla="*/ 0 60000 65536"/>
                <a:gd name="T18" fmla="*/ 0 60000 65536"/>
                <a:gd name="T19" fmla="*/ 0 60000 65536"/>
                <a:gd name="T20" fmla="*/ 0 60000 65536"/>
                <a:gd name="T21" fmla="*/ 0 w 39"/>
                <a:gd name="T22" fmla="*/ 0 h 9"/>
                <a:gd name="T23" fmla="*/ 39 w 39"/>
                <a:gd name="T24" fmla="*/ 9 h 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9" h="9">
                  <a:moveTo>
                    <a:pt x="39" y="4"/>
                  </a:moveTo>
                  <a:lnTo>
                    <a:pt x="28" y="9"/>
                  </a:lnTo>
                  <a:lnTo>
                    <a:pt x="24" y="9"/>
                  </a:lnTo>
                  <a:lnTo>
                    <a:pt x="19" y="9"/>
                  </a:lnTo>
                  <a:lnTo>
                    <a:pt x="11" y="7"/>
                  </a:lnTo>
                  <a:lnTo>
                    <a:pt x="2" y="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78" name="Line 799"/>
            <p:cNvSpPr>
              <a:spLocks noChangeShapeType="1"/>
            </p:cNvSpPr>
            <p:nvPr/>
          </p:nvSpPr>
          <p:spPr bwMode="auto">
            <a:xfrm>
              <a:off x="4064" y="3769"/>
              <a:ext cx="16"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79" name="Line 800"/>
            <p:cNvSpPr>
              <a:spLocks noChangeShapeType="1"/>
            </p:cNvSpPr>
            <p:nvPr/>
          </p:nvSpPr>
          <p:spPr bwMode="auto">
            <a:xfrm flipV="1">
              <a:off x="4053" y="3769"/>
              <a:ext cx="11" cy="5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80" name="Freeform 801"/>
            <p:cNvSpPr>
              <a:spLocks/>
            </p:cNvSpPr>
            <p:nvPr/>
          </p:nvSpPr>
          <p:spPr bwMode="auto">
            <a:xfrm>
              <a:off x="4053" y="3819"/>
              <a:ext cx="4" cy="6"/>
            </a:xfrm>
            <a:custGeom>
              <a:avLst/>
              <a:gdLst>
                <a:gd name="T0" fmla="*/ 9 w 3"/>
                <a:gd name="T1" fmla="*/ 10 h 5"/>
                <a:gd name="T2" fmla="*/ 0 w 3"/>
                <a:gd name="T3" fmla="*/ 0 h 5"/>
                <a:gd name="T4" fmla="*/ 0 w 3"/>
                <a:gd name="T5" fmla="*/ 0 h 5"/>
                <a:gd name="T6" fmla="*/ 0 w 3"/>
                <a:gd name="T7" fmla="*/ 0 h 5"/>
                <a:gd name="T8" fmla="*/ 0 60000 65536"/>
                <a:gd name="T9" fmla="*/ 0 60000 65536"/>
                <a:gd name="T10" fmla="*/ 0 60000 65536"/>
                <a:gd name="T11" fmla="*/ 0 60000 65536"/>
                <a:gd name="T12" fmla="*/ 0 w 3"/>
                <a:gd name="T13" fmla="*/ 0 h 5"/>
                <a:gd name="T14" fmla="*/ 3 w 3"/>
                <a:gd name="T15" fmla="*/ 5 h 5"/>
              </a:gdLst>
              <a:ahLst/>
              <a:cxnLst>
                <a:cxn ang="T8">
                  <a:pos x="T0" y="T1"/>
                </a:cxn>
                <a:cxn ang="T9">
                  <a:pos x="T2" y="T3"/>
                </a:cxn>
                <a:cxn ang="T10">
                  <a:pos x="T4" y="T5"/>
                </a:cxn>
                <a:cxn ang="T11">
                  <a:pos x="T6" y="T7"/>
                </a:cxn>
              </a:cxnLst>
              <a:rect l="T12" t="T13" r="T14" b="T15"/>
              <a:pathLst>
                <a:path w="3" h="5">
                  <a:moveTo>
                    <a:pt x="3" y="5"/>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81" name="Line 802"/>
            <p:cNvSpPr>
              <a:spLocks noChangeShapeType="1"/>
            </p:cNvSpPr>
            <p:nvPr/>
          </p:nvSpPr>
          <p:spPr bwMode="auto">
            <a:xfrm flipV="1">
              <a:off x="4048" y="3825"/>
              <a:ext cx="9" cy="4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82" name="Line 803"/>
            <p:cNvSpPr>
              <a:spLocks noChangeShapeType="1"/>
            </p:cNvSpPr>
            <p:nvPr/>
          </p:nvSpPr>
          <p:spPr bwMode="auto">
            <a:xfrm flipV="1">
              <a:off x="4043" y="3869"/>
              <a:ext cx="5" cy="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83" name="Line 804"/>
            <p:cNvSpPr>
              <a:spLocks noChangeShapeType="1"/>
            </p:cNvSpPr>
            <p:nvPr/>
          </p:nvSpPr>
          <p:spPr bwMode="auto">
            <a:xfrm flipV="1">
              <a:off x="4032" y="3875"/>
              <a:ext cx="11" cy="5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84" name="Line 805"/>
            <p:cNvSpPr>
              <a:spLocks noChangeShapeType="1"/>
            </p:cNvSpPr>
            <p:nvPr/>
          </p:nvSpPr>
          <p:spPr bwMode="auto">
            <a:xfrm>
              <a:off x="4003" y="3922"/>
              <a:ext cx="29"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85" name="Line 806"/>
            <p:cNvSpPr>
              <a:spLocks noChangeShapeType="1"/>
            </p:cNvSpPr>
            <p:nvPr/>
          </p:nvSpPr>
          <p:spPr bwMode="auto">
            <a:xfrm>
              <a:off x="3998" y="3917"/>
              <a:ext cx="5"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86" name="Line 807"/>
            <p:cNvSpPr>
              <a:spLocks noChangeShapeType="1"/>
            </p:cNvSpPr>
            <p:nvPr/>
          </p:nvSpPr>
          <p:spPr bwMode="auto">
            <a:xfrm>
              <a:off x="3982" y="3914"/>
              <a:ext cx="16"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87" name="Line 808"/>
            <p:cNvSpPr>
              <a:spLocks noChangeShapeType="1"/>
            </p:cNvSpPr>
            <p:nvPr/>
          </p:nvSpPr>
          <p:spPr bwMode="auto">
            <a:xfrm flipV="1">
              <a:off x="3972" y="3914"/>
              <a:ext cx="10" cy="5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88" name="Line 809"/>
            <p:cNvSpPr>
              <a:spLocks noChangeShapeType="1"/>
            </p:cNvSpPr>
            <p:nvPr/>
          </p:nvSpPr>
          <p:spPr bwMode="auto">
            <a:xfrm flipH="1" flipV="1">
              <a:off x="3972" y="3965"/>
              <a:ext cx="4"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89" name="Line 810"/>
            <p:cNvSpPr>
              <a:spLocks noChangeShapeType="1"/>
            </p:cNvSpPr>
            <p:nvPr/>
          </p:nvSpPr>
          <p:spPr bwMode="auto">
            <a:xfrm flipV="1">
              <a:off x="3969" y="3970"/>
              <a:ext cx="7" cy="3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90" name="Line 811"/>
            <p:cNvSpPr>
              <a:spLocks noChangeShapeType="1"/>
            </p:cNvSpPr>
            <p:nvPr/>
          </p:nvSpPr>
          <p:spPr bwMode="auto">
            <a:xfrm>
              <a:off x="3866" y="3993"/>
              <a:ext cx="103" cy="1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91" name="Freeform 812"/>
            <p:cNvSpPr>
              <a:spLocks/>
            </p:cNvSpPr>
            <p:nvPr/>
          </p:nvSpPr>
          <p:spPr bwMode="auto">
            <a:xfrm>
              <a:off x="3866" y="3756"/>
              <a:ext cx="47" cy="237"/>
            </a:xfrm>
            <a:custGeom>
              <a:avLst/>
              <a:gdLst>
                <a:gd name="T0" fmla="*/ 0 w 39"/>
                <a:gd name="T1" fmla="*/ 425 h 195"/>
                <a:gd name="T2" fmla="*/ 14 w 39"/>
                <a:gd name="T3" fmla="*/ 356 h 195"/>
                <a:gd name="T4" fmla="*/ 23 w 39"/>
                <a:gd name="T5" fmla="*/ 348 h 195"/>
                <a:gd name="T6" fmla="*/ 33 w 39"/>
                <a:gd name="T7" fmla="*/ 335 h 195"/>
                <a:gd name="T8" fmla="*/ 42 w 39"/>
                <a:gd name="T9" fmla="*/ 283 h 195"/>
                <a:gd name="T10" fmla="*/ 42 w 39"/>
                <a:gd name="T11" fmla="*/ 275 h 195"/>
                <a:gd name="T12" fmla="*/ 10 w 39"/>
                <a:gd name="T13" fmla="*/ 275 h 195"/>
                <a:gd name="T14" fmla="*/ 40 w 39"/>
                <a:gd name="T15" fmla="*/ 124 h 195"/>
                <a:gd name="T16" fmla="*/ 42 w 39"/>
                <a:gd name="T17" fmla="*/ 124 h 195"/>
                <a:gd name="T18" fmla="*/ 65 w 39"/>
                <a:gd name="T19" fmla="*/ 130 h 195"/>
                <a:gd name="T20" fmla="*/ 74 w 39"/>
                <a:gd name="T21" fmla="*/ 130 h 195"/>
                <a:gd name="T22" fmla="*/ 83 w 39"/>
                <a:gd name="T23" fmla="*/ 68 h 195"/>
                <a:gd name="T24" fmla="*/ 83 w 39"/>
                <a:gd name="T25" fmla="*/ 57 h 195"/>
                <a:gd name="T26" fmla="*/ 78 w 39"/>
                <a:gd name="T27" fmla="*/ 49 h 195"/>
                <a:gd name="T28" fmla="*/ 83 w 39"/>
                <a:gd name="T29" fmla="*/ 0 h 19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9"/>
                <a:gd name="T46" fmla="*/ 0 h 195"/>
                <a:gd name="T47" fmla="*/ 39 w 39"/>
                <a:gd name="T48" fmla="*/ 195 h 19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9" h="195">
                  <a:moveTo>
                    <a:pt x="0" y="195"/>
                  </a:moveTo>
                  <a:lnTo>
                    <a:pt x="7" y="163"/>
                  </a:lnTo>
                  <a:lnTo>
                    <a:pt x="11" y="159"/>
                  </a:lnTo>
                  <a:lnTo>
                    <a:pt x="15" y="154"/>
                  </a:lnTo>
                  <a:lnTo>
                    <a:pt x="20" y="130"/>
                  </a:lnTo>
                  <a:lnTo>
                    <a:pt x="20" y="126"/>
                  </a:lnTo>
                  <a:lnTo>
                    <a:pt x="5" y="126"/>
                  </a:lnTo>
                  <a:lnTo>
                    <a:pt x="18" y="57"/>
                  </a:lnTo>
                  <a:lnTo>
                    <a:pt x="20" y="57"/>
                  </a:lnTo>
                  <a:lnTo>
                    <a:pt x="31" y="59"/>
                  </a:lnTo>
                  <a:lnTo>
                    <a:pt x="35" y="59"/>
                  </a:lnTo>
                  <a:lnTo>
                    <a:pt x="39" y="31"/>
                  </a:lnTo>
                  <a:lnTo>
                    <a:pt x="39" y="26"/>
                  </a:lnTo>
                  <a:lnTo>
                    <a:pt x="37" y="22"/>
                  </a:lnTo>
                  <a:lnTo>
                    <a:pt x="3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92" name="Freeform 813"/>
            <p:cNvSpPr>
              <a:spLocks/>
            </p:cNvSpPr>
            <p:nvPr/>
          </p:nvSpPr>
          <p:spPr bwMode="auto">
            <a:xfrm>
              <a:off x="3998" y="3737"/>
              <a:ext cx="127" cy="43"/>
            </a:xfrm>
            <a:custGeom>
              <a:avLst/>
              <a:gdLst>
                <a:gd name="T0" fmla="*/ 0 w 104"/>
                <a:gd name="T1" fmla="*/ 0 h 35"/>
                <a:gd name="T2" fmla="*/ 231 w 104"/>
                <a:gd name="T3" fmla="*/ 26 h 35"/>
                <a:gd name="T4" fmla="*/ 215 w 104"/>
                <a:gd name="T5" fmla="*/ 80 h 35"/>
                <a:gd name="T6" fmla="*/ 0 60000 65536"/>
                <a:gd name="T7" fmla="*/ 0 60000 65536"/>
                <a:gd name="T8" fmla="*/ 0 60000 65536"/>
                <a:gd name="T9" fmla="*/ 0 w 104"/>
                <a:gd name="T10" fmla="*/ 0 h 35"/>
                <a:gd name="T11" fmla="*/ 104 w 104"/>
                <a:gd name="T12" fmla="*/ 35 h 35"/>
              </a:gdLst>
              <a:ahLst/>
              <a:cxnLst>
                <a:cxn ang="T6">
                  <a:pos x="T0" y="T1"/>
                </a:cxn>
                <a:cxn ang="T7">
                  <a:pos x="T2" y="T3"/>
                </a:cxn>
                <a:cxn ang="T8">
                  <a:pos x="T4" y="T5"/>
                </a:cxn>
              </a:cxnLst>
              <a:rect l="T9" t="T10" r="T11" b="T12"/>
              <a:pathLst>
                <a:path w="104" h="35">
                  <a:moveTo>
                    <a:pt x="0" y="0"/>
                  </a:moveTo>
                  <a:lnTo>
                    <a:pt x="104" y="11"/>
                  </a:lnTo>
                  <a:lnTo>
                    <a:pt x="97" y="3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93" name="Line 814"/>
            <p:cNvSpPr>
              <a:spLocks noChangeShapeType="1"/>
            </p:cNvSpPr>
            <p:nvPr/>
          </p:nvSpPr>
          <p:spPr bwMode="auto">
            <a:xfrm>
              <a:off x="4082" y="3776"/>
              <a:ext cx="34" cy="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94" name="Freeform 815"/>
            <p:cNvSpPr>
              <a:spLocks/>
            </p:cNvSpPr>
            <p:nvPr/>
          </p:nvSpPr>
          <p:spPr bwMode="auto">
            <a:xfrm>
              <a:off x="4080" y="3771"/>
              <a:ext cx="2" cy="5"/>
            </a:xfrm>
            <a:custGeom>
              <a:avLst/>
              <a:gdLst>
                <a:gd name="T0" fmla="*/ 0 w 2"/>
                <a:gd name="T1" fmla="*/ 0 h 4"/>
                <a:gd name="T2" fmla="*/ 2 w 2"/>
                <a:gd name="T3" fmla="*/ 6 h 4"/>
                <a:gd name="T4" fmla="*/ 2 w 2"/>
                <a:gd name="T5" fmla="*/ 9 h 4"/>
                <a:gd name="T6" fmla="*/ 0 60000 65536"/>
                <a:gd name="T7" fmla="*/ 0 60000 65536"/>
                <a:gd name="T8" fmla="*/ 0 60000 65536"/>
                <a:gd name="T9" fmla="*/ 0 w 2"/>
                <a:gd name="T10" fmla="*/ 0 h 4"/>
                <a:gd name="T11" fmla="*/ 2 w 2"/>
                <a:gd name="T12" fmla="*/ 4 h 4"/>
              </a:gdLst>
              <a:ahLst/>
              <a:cxnLst>
                <a:cxn ang="T6">
                  <a:pos x="T0" y="T1"/>
                </a:cxn>
                <a:cxn ang="T7">
                  <a:pos x="T2" y="T3"/>
                </a:cxn>
                <a:cxn ang="T8">
                  <a:pos x="T4" y="T5"/>
                </a:cxn>
              </a:cxnLst>
              <a:rect l="T9" t="T10" r="T11" b="T12"/>
              <a:pathLst>
                <a:path w="2" h="4">
                  <a:moveTo>
                    <a:pt x="0" y="0"/>
                  </a:moveTo>
                  <a:lnTo>
                    <a:pt x="2" y="2"/>
                  </a:lnTo>
                  <a:lnTo>
                    <a:pt x="2" y="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95" name="Freeform 816"/>
            <p:cNvSpPr>
              <a:spLocks/>
            </p:cNvSpPr>
            <p:nvPr/>
          </p:nvSpPr>
          <p:spPr bwMode="auto">
            <a:xfrm>
              <a:off x="3964" y="4017"/>
              <a:ext cx="5" cy="74"/>
            </a:xfrm>
            <a:custGeom>
              <a:avLst/>
              <a:gdLst>
                <a:gd name="T0" fmla="*/ 9 w 4"/>
                <a:gd name="T1" fmla="*/ 0 h 61"/>
                <a:gd name="T2" fmla="*/ 0 w 4"/>
                <a:gd name="T3" fmla="*/ 12 h 61"/>
                <a:gd name="T4" fmla="*/ 0 w 4"/>
                <a:gd name="T5" fmla="*/ 132 h 61"/>
                <a:gd name="T6" fmla="*/ 0 60000 65536"/>
                <a:gd name="T7" fmla="*/ 0 60000 65536"/>
                <a:gd name="T8" fmla="*/ 0 60000 65536"/>
                <a:gd name="T9" fmla="*/ 0 w 4"/>
                <a:gd name="T10" fmla="*/ 0 h 61"/>
                <a:gd name="T11" fmla="*/ 4 w 4"/>
                <a:gd name="T12" fmla="*/ 61 h 61"/>
              </a:gdLst>
              <a:ahLst/>
              <a:cxnLst>
                <a:cxn ang="T6">
                  <a:pos x="T0" y="T1"/>
                </a:cxn>
                <a:cxn ang="T7">
                  <a:pos x="T2" y="T3"/>
                </a:cxn>
                <a:cxn ang="T8">
                  <a:pos x="T4" y="T5"/>
                </a:cxn>
              </a:cxnLst>
              <a:rect l="T9" t="T10" r="T11" b="T12"/>
              <a:pathLst>
                <a:path w="4" h="61">
                  <a:moveTo>
                    <a:pt x="4" y="0"/>
                  </a:moveTo>
                  <a:lnTo>
                    <a:pt x="0" y="6"/>
                  </a:lnTo>
                  <a:lnTo>
                    <a:pt x="0" y="6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96" name="Line 817"/>
            <p:cNvSpPr>
              <a:spLocks noChangeShapeType="1"/>
            </p:cNvSpPr>
            <p:nvPr/>
          </p:nvSpPr>
          <p:spPr bwMode="auto">
            <a:xfrm>
              <a:off x="3884" y="4083"/>
              <a:ext cx="80" cy="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97" name="Freeform 818"/>
            <p:cNvSpPr>
              <a:spLocks/>
            </p:cNvSpPr>
            <p:nvPr/>
          </p:nvSpPr>
          <p:spPr bwMode="auto">
            <a:xfrm>
              <a:off x="3866" y="3993"/>
              <a:ext cx="18" cy="90"/>
            </a:xfrm>
            <a:custGeom>
              <a:avLst/>
              <a:gdLst>
                <a:gd name="T0" fmla="*/ 31 w 15"/>
                <a:gd name="T1" fmla="*/ 162 h 74"/>
                <a:gd name="T2" fmla="*/ 23 w 15"/>
                <a:gd name="T3" fmla="*/ 158 h 74"/>
                <a:gd name="T4" fmla="*/ 0 w 15"/>
                <a:gd name="T5" fmla="*/ 158 h 74"/>
                <a:gd name="T6" fmla="*/ 0 w 15"/>
                <a:gd name="T7" fmla="*/ 34 h 74"/>
                <a:gd name="T8" fmla="*/ 0 w 15"/>
                <a:gd name="T9" fmla="*/ 0 h 74"/>
                <a:gd name="T10" fmla="*/ 0 60000 65536"/>
                <a:gd name="T11" fmla="*/ 0 60000 65536"/>
                <a:gd name="T12" fmla="*/ 0 60000 65536"/>
                <a:gd name="T13" fmla="*/ 0 60000 65536"/>
                <a:gd name="T14" fmla="*/ 0 60000 65536"/>
                <a:gd name="T15" fmla="*/ 0 w 15"/>
                <a:gd name="T16" fmla="*/ 0 h 74"/>
                <a:gd name="T17" fmla="*/ 15 w 15"/>
                <a:gd name="T18" fmla="*/ 74 h 74"/>
              </a:gdLst>
              <a:ahLst/>
              <a:cxnLst>
                <a:cxn ang="T10">
                  <a:pos x="T0" y="T1"/>
                </a:cxn>
                <a:cxn ang="T11">
                  <a:pos x="T2" y="T3"/>
                </a:cxn>
                <a:cxn ang="T12">
                  <a:pos x="T4" y="T5"/>
                </a:cxn>
                <a:cxn ang="T13">
                  <a:pos x="T6" y="T7"/>
                </a:cxn>
                <a:cxn ang="T14">
                  <a:pos x="T8" y="T9"/>
                </a:cxn>
              </a:cxnLst>
              <a:rect l="T15" t="T16" r="T17" b="T18"/>
              <a:pathLst>
                <a:path w="15" h="74">
                  <a:moveTo>
                    <a:pt x="15" y="74"/>
                  </a:moveTo>
                  <a:lnTo>
                    <a:pt x="11" y="72"/>
                  </a:lnTo>
                  <a:lnTo>
                    <a:pt x="0" y="72"/>
                  </a:lnTo>
                  <a:lnTo>
                    <a:pt x="0" y="16"/>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398" name="Line 819"/>
            <p:cNvSpPr>
              <a:spLocks noChangeShapeType="1"/>
            </p:cNvSpPr>
            <p:nvPr/>
          </p:nvSpPr>
          <p:spPr bwMode="auto">
            <a:xfrm>
              <a:off x="3969" y="4004"/>
              <a:ext cx="1" cy="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399" name="Freeform 820"/>
            <p:cNvSpPr>
              <a:spLocks/>
            </p:cNvSpPr>
            <p:nvPr/>
          </p:nvSpPr>
          <p:spPr bwMode="auto">
            <a:xfrm>
              <a:off x="3998" y="4051"/>
              <a:ext cx="8" cy="6"/>
            </a:xfrm>
            <a:custGeom>
              <a:avLst/>
              <a:gdLst>
                <a:gd name="T0" fmla="*/ 149 w 3"/>
                <a:gd name="T1" fmla="*/ 162 h 2"/>
                <a:gd name="T2" fmla="*/ 149 w 3"/>
                <a:gd name="T3" fmla="*/ 162 h 2"/>
                <a:gd name="T4" fmla="*/ 0 w 3"/>
                <a:gd name="T5" fmla="*/ 0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cubicBezTo>
                    <a:pt x="3" y="2"/>
                    <a:pt x="3" y="2"/>
                    <a:pt x="3" y="2"/>
                  </a:cubicBezTo>
                  <a:cubicBezTo>
                    <a:pt x="2" y="2"/>
                    <a:pt x="1" y="1"/>
                    <a:pt x="0" y="0"/>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00" name="Freeform 821"/>
            <p:cNvSpPr>
              <a:spLocks/>
            </p:cNvSpPr>
            <p:nvPr/>
          </p:nvSpPr>
          <p:spPr bwMode="auto">
            <a:xfrm>
              <a:off x="3982" y="4057"/>
              <a:ext cx="24" cy="50"/>
            </a:xfrm>
            <a:custGeom>
              <a:avLst/>
              <a:gdLst>
                <a:gd name="T0" fmla="*/ 0 w 19"/>
                <a:gd name="T1" fmla="*/ 90 h 41"/>
                <a:gd name="T2" fmla="*/ 16 w 19"/>
                <a:gd name="T3" fmla="*/ 59 h 41"/>
                <a:gd name="T4" fmla="*/ 48 w 19"/>
                <a:gd name="T5" fmla="*/ 0 h 41"/>
                <a:gd name="T6" fmla="*/ 0 60000 65536"/>
                <a:gd name="T7" fmla="*/ 0 60000 65536"/>
                <a:gd name="T8" fmla="*/ 0 60000 65536"/>
                <a:gd name="T9" fmla="*/ 0 w 19"/>
                <a:gd name="T10" fmla="*/ 0 h 41"/>
                <a:gd name="T11" fmla="*/ 19 w 19"/>
                <a:gd name="T12" fmla="*/ 41 h 41"/>
              </a:gdLst>
              <a:ahLst/>
              <a:cxnLst>
                <a:cxn ang="T6">
                  <a:pos x="T0" y="T1"/>
                </a:cxn>
                <a:cxn ang="T7">
                  <a:pos x="T2" y="T3"/>
                </a:cxn>
                <a:cxn ang="T8">
                  <a:pos x="T4" y="T5"/>
                </a:cxn>
              </a:cxnLst>
              <a:rect l="T9" t="T10" r="T11" b="T12"/>
              <a:pathLst>
                <a:path w="19" h="41">
                  <a:moveTo>
                    <a:pt x="0" y="41"/>
                  </a:moveTo>
                  <a:lnTo>
                    <a:pt x="6" y="26"/>
                  </a:lnTo>
                  <a:lnTo>
                    <a:pt x="1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01" name="Line 822"/>
            <p:cNvSpPr>
              <a:spLocks noChangeShapeType="1"/>
            </p:cNvSpPr>
            <p:nvPr/>
          </p:nvSpPr>
          <p:spPr bwMode="auto">
            <a:xfrm>
              <a:off x="3964" y="4091"/>
              <a:ext cx="18" cy="1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02" name="Freeform 823"/>
            <p:cNvSpPr>
              <a:spLocks/>
            </p:cNvSpPr>
            <p:nvPr/>
          </p:nvSpPr>
          <p:spPr bwMode="auto">
            <a:xfrm>
              <a:off x="3964" y="4025"/>
              <a:ext cx="8" cy="8"/>
            </a:xfrm>
            <a:custGeom>
              <a:avLst/>
              <a:gdLst>
                <a:gd name="T0" fmla="*/ 149 w 3"/>
                <a:gd name="T1" fmla="*/ 149 h 3"/>
                <a:gd name="T2" fmla="*/ 149 w 3"/>
                <a:gd name="T3" fmla="*/ 93 h 3"/>
                <a:gd name="T4" fmla="*/ 0 w 3"/>
                <a:gd name="T5" fmla="*/ 0 h 3"/>
                <a:gd name="T6" fmla="*/ 0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3" y="3"/>
                  </a:moveTo>
                  <a:cubicBezTo>
                    <a:pt x="3" y="2"/>
                    <a:pt x="3" y="2"/>
                    <a:pt x="3" y="2"/>
                  </a:cubicBezTo>
                  <a:cubicBezTo>
                    <a:pt x="2" y="1"/>
                    <a:pt x="2" y="1"/>
                    <a:pt x="0" y="0"/>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03" name="Freeform 824"/>
            <p:cNvSpPr>
              <a:spLocks/>
            </p:cNvSpPr>
            <p:nvPr/>
          </p:nvSpPr>
          <p:spPr bwMode="auto">
            <a:xfrm>
              <a:off x="3972" y="4033"/>
              <a:ext cx="26" cy="40"/>
            </a:xfrm>
            <a:custGeom>
              <a:avLst/>
              <a:gdLst>
                <a:gd name="T0" fmla="*/ 0 w 10"/>
                <a:gd name="T1" fmla="*/ 0 h 15"/>
                <a:gd name="T2" fmla="*/ 0 w 10"/>
                <a:gd name="T3" fmla="*/ 149 h 15"/>
                <a:gd name="T4" fmla="*/ 372 w 10"/>
                <a:gd name="T5" fmla="*/ 456 h 15"/>
                <a:gd name="T6" fmla="*/ 460 w 10"/>
                <a:gd name="T7" fmla="*/ 363 h 15"/>
                <a:gd name="T8" fmla="*/ 0 60000 65536"/>
                <a:gd name="T9" fmla="*/ 0 60000 65536"/>
                <a:gd name="T10" fmla="*/ 0 60000 65536"/>
                <a:gd name="T11" fmla="*/ 0 60000 65536"/>
                <a:gd name="T12" fmla="*/ 0 w 10"/>
                <a:gd name="T13" fmla="*/ 0 h 15"/>
                <a:gd name="T14" fmla="*/ 10 w 10"/>
                <a:gd name="T15" fmla="*/ 15 h 15"/>
              </a:gdLst>
              <a:ahLst/>
              <a:cxnLst>
                <a:cxn ang="T8">
                  <a:pos x="T0" y="T1"/>
                </a:cxn>
                <a:cxn ang="T9">
                  <a:pos x="T2" y="T3"/>
                </a:cxn>
                <a:cxn ang="T10">
                  <a:pos x="T4" y="T5"/>
                </a:cxn>
                <a:cxn ang="T11">
                  <a:pos x="T6" y="T7"/>
                </a:cxn>
              </a:cxnLst>
              <a:rect l="T12" t="T13" r="T14" b="T15"/>
              <a:pathLst>
                <a:path w="10" h="15">
                  <a:moveTo>
                    <a:pt x="0" y="0"/>
                  </a:moveTo>
                  <a:cubicBezTo>
                    <a:pt x="0" y="3"/>
                    <a:pt x="0" y="3"/>
                    <a:pt x="0" y="3"/>
                  </a:cubicBezTo>
                  <a:cubicBezTo>
                    <a:pt x="1" y="7"/>
                    <a:pt x="3" y="15"/>
                    <a:pt x="8" y="9"/>
                  </a:cubicBezTo>
                  <a:cubicBezTo>
                    <a:pt x="10" y="7"/>
                    <a:pt x="10" y="7"/>
                    <a:pt x="10" y="7"/>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04" name="Freeform 825"/>
            <p:cNvSpPr>
              <a:spLocks/>
            </p:cNvSpPr>
            <p:nvPr/>
          </p:nvSpPr>
          <p:spPr bwMode="auto">
            <a:xfrm>
              <a:off x="3969" y="4017"/>
              <a:ext cx="7" cy="8"/>
            </a:xfrm>
            <a:custGeom>
              <a:avLst/>
              <a:gdLst>
                <a:gd name="T0" fmla="*/ 86 w 3"/>
                <a:gd name="T1" fmla="*/ 149 h 3"/>
                <a:gd name="T2" fmla="*/ 86 w 3"/>
                <a:gd name="T3" fmla="*/ 149 h 3"/>
                <a:gd name="T4" fmla="*/ 0 w 3"/>
                <a:gd name="T5" fmla="*/ 56 h 3"/>
                <a:gd name="T6" fmla="*/ 0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3" y="3"/>
                  </a:moveTo>
                  <a:cubicBezTo>
                    <a:pt x="3" y="3"/>
                    <a:pt x="3" y="3"/>
                    <a:pt x="3" y="3"/>
                  </a:cubicBezTo>
                  <a:cubicBezTo>
                    <a:pt x="2" y="2"/>
                    <a:pt x="1" y="1"/>
                    <a:pt x="0"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05" name="Freeform 826"/>
            <p:cNvSpPr>
              <a:spLocks/>
            </p:cNvSpPr>
            <p:nvPr/>
          </p:nvSpPr>
          <p:spPr bwMode="auto">
            <a:xfrm>
              <a:off x="3976" y="3970"/>
              <a:ext cx="11" cy="13"/>
            </a:xfrm>
            <a:custGeom>
              <a:avLst/>
              <a:gdLst>
                <a:gd name="T0" fmla="*/ 226 w 4"/>
                <a:gd name="T1" fmla="*/ 229 h 5"/>
                <a:gd name="T2" fmla="*/ 226 w 4"/>
                <a:gd name="T3" fmla="*/ 177 h 5"/>
                <a:gd name="T4" fmla="*/ 0 w 4"/>
                <a:gd name="T5" fmla="*/ 55 h 5"/>
                <a:gd name="T6" fmla="*/ 0 w 4"/>
                <a:gd name="T7" fmla="*/ 0 h 5"/>
                <a:gd name="T8" fmla="*/ 0 60000 65536"/>
                <a:gd name="T9" fmla="*/ 0 60000 65536"/>
                <a:gd name="T10" fmla="*/ 0 60000 65536"/>
                <a:gd name="T11" fmla="*/ 0 60000 65536"/>
                <a:gd name="T12" fmla="*/ 0 w 4"/>
                <a:gd name="T13" fmla="*/ 0 h 5"/>
                <a:gd name="T14" fmla="*/ 4 w 4"/>
                <a:gd name="T15" fmla="*/ 5 h 5"/>
              </a:gdLst>
              <a:ahLst/>
              <a:cxnLst>
                <a:cxn ang="T8">
                  <a:pos x="T0" y="T1"/>
                </a:cxn>
                <a:cxn ang="T9">
                  <a:pos x="T2" y="T3"/>
                </a:cxn>
                <a:cxn ang="T10">
                  <a:pos x="T4" y="T5"/>
                </a:cxn>
                <a:cxn ang="T11">
                  <a:pos x="T6" y="T7"/>
                </a:cxn>
              </a:cxnLst>
              <a:rect l="T12" t="T13" r="T14" b="T15"/>
              <a:pathLst>
                <a:path w="4" h="5">
                  <a:moveTo>
                    <a:pt x="4" y="5"/>
                  </a:moveTo>
                  <a:cubicBezTo>
                    <a:pt x="4" y="4"/>
                    <a:pt x="4" y="4"/>
                    <a:pt x="4" y="4"/>
                  </a:cubicBezTo>
                  <a:cubicBezTo>
                    <a:pt x="2" y="3"/>
                    <a:pt x="2" y="2"/>
                    <a:pt x="0"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06" name="Freeform 827"/>
            <p:cNvSpPr>
              <a:spLocks/>
            </p:cNvSpPr>
            <p:nvPr/>
          </p:nvSpPr>
          <p:spPr bwMode="auto">
            <a:xfrm>
              <a:off x="3976" y="3983"/>
              <a:ext cx="11" cy="42"/>
            </a:xfrm>
            <a:custGeom>
              <a:avLst/>
              <a:gdLst>
                <a:gd name="T0" fmla="*/ 226 w 4"/>
                <a:gd name="T1" fmla="*/ 0 h 16"/>
                <a:gd name="T2" fmla="*/ 165 w 4"/>
                <a:gd name="T3" fmla="*/ 55 h 16"/>
                <a:gd name="T4" fmla="*/ 0 w 4"/>
                <a:gd name="T5" fmla="*/ 669 h 16"/>
                <a:gd name="T6" fmla="*/ 0 w 4"/>
                <a:gd name="T7" fmla="*/ 759 h 16"/>
                <a:gd name="T8" fmla="*/ 0 60000 65536"/>
                <a:gd name="T9" fmla="*/ 0 60000 65536"/>
                <a:gd name="T10" fmla="*/ 0 60000 65536"/>
                <a:gd name="T11" fmla="*/ 0 60000 65536"/>
                <a:gd name="T12" fmla="*/ 0 w 4"/>
                <a:gd name="T13" fmla="*/ 0 h 16"/>
                <a:gd name="T14" fmla="*/ 4 w 4"/>
                <a:gd name="T15" fmla="*/ 16 h 16"/>
              </a:gdLst>
              <a:ahLst/>
              <a:cxnLst>
                <a:cxn ang="T8">
                  <a:pos x="T0" y="T1"/>
                </a:cxn>
                <a:cxn ang="T9">
                  <a:pos x="T2" y="T3"/>
                </a:cxn>
                <a:cxn ang="T10">
                  <a:pos x="T4" y="T5"/>
                </a:cxn>
                <a:cxn ang="T11">
                  <a:pos x="T6" y="T7"/>
                </a:cxn>
              </a:cxnLst>
              <a:rect l="T12" t="T13" r="T14" b="T15"/>
              <a:pathLst>
                <a:path w="4" h="16">
                  <a:moveTo>
                    <a:pt x="4" y="0"/>
                  </a:moveTo>
                  <a:cubicBezTo>
                    <a:pt x="3" y="1"/>
                    <a:pt x="3" y="1"/>
                    <a:pt x="3" y="1"/>
                  </a:cubicBezTo>
                  <a:cubicBezTo>
                    <a:pt x="2" y="5"/>
                    <a:pt x="1" y="10"/>
                    <a:pt x="0" y="14"/>
                  </a:cubicBezTo>
                  <a:cubicBezTo>
                    <a:pt x="0" y="16"/>
                    <a:pt x="0" y="16"/>
                    <a:pt x="0" y="16"/>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07" name="Freeform 828"/>
            <p:cNvSpPr>
              <a:spLocks/>
            </p:cNvSpPr>
            <p:nvPr/>
          </p:nvSpPr>
          <p:spPr bwMode="auto">
            <a:xfrm>
              <a:off x="4003" y="3922"/>
              <a:ext cx="38" cy="32"/>
            </a:xfrm>
            <a:custGeom>
              <a:avLst/>
              <a:gdLst>
                <a:gd name="T0" fmla="*/ 760 w 14"/>
                <a:gd name="T1" fmla="*/ 605 h 12"/>
                <a:gd name="T2" fmla="*/ 760 w 14"/>
                <a:gd name="T3" fmla="*/ 605 h 12"/>
                <a:gd name="T4" fmla="*/ 103 w 14"/>
                <a:gd name="T5" fmla="*/ 93 h 12"/>
                <a:gd name="T6" fmla="*/ 0 w 14"/>
                <a:gd name="T7" fmla="*/ 0 h 12"/>
                <a:gd name="T8" fmla="*/ 0 60000 65536"/>
                <a:gd name="T9" fmla="*/ 0 60000 65536"/>
                <a:gd name="T10" fmla="*/ 0 60000 65536"/>
                <a:gd name="T11" fmla="*/ 0 60000 65536"/>
                <a:gd name="T12" fmla="*/ 0 w 14"/>
                <a:gd name="T13" fmla="*/ 0 h 12"/>
                <a:gd name="T14" fmla="*/ 14 w 14"/>
                <a:gd name="T15" fmla="*/ 12 h 12"/>
              </a:gdLst>
              <a:ahLst/>
              <a:cxnLst>
                <a:cxn ang="T8">
                  <a:pos x="T0" y="T1"/>
                </a:cxn>
                <a:cxn ang="T9">
                  <a:pos x="T2" y="T3"/>
                </a:cxn>
                <a:cxn ang="T10">
                  <a:pos x="T4" y="T5"/>
                </a:cxn>
                <a:cxn ang="T11">
                  <a:pos x="T6" y="T7"/>
                </a:cxn>
              </a:cxnLst>
              <a:rect l="T12" t="T13" r="T14" b="T15"/>
              <a:pathLst>
                <a:path w="14" h="12">
                  <a:moveTo>
                    <a:pt x="14" y="12"/>
                  </a:moveTo>
                  <a:cubicBezTo>
                    <a:pt x="14" y="12"/>
                    <a:pt x="14" y="12"/>
                    <a:pt x="14" y="12"/>
                  </a:cubicBezTo>
                  <a:cubicBezTo>
                    <a:pt x="10" y="9"/>
                    <a:pt x="6" y="6"/>
                    <a:pt x="2" y="2"/>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08" name="Freeform 829"/>
            <p:cNvSpPr>
              <a:spLocks/>
            </p:cNvSpPr>
            <p:nvPr/>
          </p:nvSpPr>
          <p:spPr bwMode="auto">
            <a:xfrm>
              <a:off x="4041" y="3954"/>
              <a:ext cx="10" cy="7"/>
            </a:xfrm>
            <a:custGeom>
              <a:avLst/>
              <a:gdLst>
                <a:gd name="T0" fmla="*/ 155 w 4"/>
                <a:gd name="T1" fmla="*/ 86 h 3"/>
                <a:gd name="T2" fmla="*/ 75 w 4"/>
                <a:gd name="T3" fmla="*/ 28 h 3"/>
                <a:gd name="T4" fmla="*/ 0 w 4"/>
                <a:gd name="T5" fmla="*/ 0 h 3"/>
                <a:gd name="T6" fmla="*/ 0 60000 65536"/>
                <a:gd name="T7" fmla="*/ 0 60000 65536"/>
                <a:gd name="T8" fmla="*/ 0 60000 65536"/>
                <a:gd name="T9" fmla="*/ 0 w 4"/>
                <a:gd name="T10" fmla="*/ 0 h 3"/>
                <a:gd name="T11" fmla="*/ 4 w 4"/>
                <a:gd name="T12" fmla="*/ 3 h 3"/>
              </a:gdLst>
              <a:ahLst/>
              <a:cxnLst>
                <a:cxn ang="T6">
                  <a:pos x="T0" y="T1"/>
                </a:cxn>
                <a:cxn ang="T7">
                  <a:pos x="T2" y="T3"/>
                </a:cxn>
                <a:cxn ang="T8">
                  <a:pos x="T4" y="T5"/>
                </a:cxn>
              </a:cxnLst>
              <a:rect l="T9" t="T10" r="T11" b="T12"/>
              <a:pathLst>
                <a:path w="4" h="3">
                  <a:moveTo>
                    <a:pt x="4" y="3"/>
                  </a:moveTo>
                  <a:cubicBezTo>
                    <a:pt x="2" y="1"/>
                    <a:pt x="2" y="1"/>
                    <a:pt x="2" y="1"/>
                  </a:cubicBezTo>
                  <a:cubicBezTo>
                    <a:pt x="1" y="1"/>
                    <a:pt x="1" y="1"/>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09" name="Freeform 830"/>
            <p:cNvSpPr>
              <a:spLocks/>
            </p:cNvSpPr>
            <p:nvPr/>
          </p:nvSpPr>
          <p:spPr bwMode="auto">
            <a:xfrm>
              <a:off x="4032" y="3925"/>
              <a:ext cx="48" cy="40"/>
            </a:xfrm>
            <a:custGeom>
              <a:avLst/>
              <a:gdLst>
                <a:gd name="T0" fmla="*/ 909 w 18"/>
                <a:gd name="T1" fmla="*/ 760 h 15"/>
                <a:gd name="T2" fmla="*/ 819 w 18"/>
                <a:gd name="T3" fmla="*/ 704 h 15"/>
                <a:gd name="T4" fmla="*/ 93 w 18"/>
                <a:gd name="T5" fmla="*/ 93 h 15"/>
                <a:gd name="T6" fmla="*/ 0 w 18"/>
                <a:gd name="T7" fmla="*/ 0 h 15"/>
                <a:gd name="T8" fmla="*/ 0 60000 65536"/>
                <a:gd name="T9" fmla="*/ 0 60000 65536"/>
                <a:gd name="T10" fmla="*/ 0 60000 65536"/>
                <a:gd name="T11" fmla="*/ 0 60000 65536"/>
                <a:gd name="T12" fmla="*/ 0 w 18"/>
                <a:gd name="T13" fmla="*/ 0 h 15"/>
                <a:gd name="T14" fmla="*/ 18 w 18"/>
                <a:gd name="T15" fmla="*/ 15 h 15"/>
              </a:gdLst>
              <a:ahLst/>
              <a:cxnLst>
                <a:cxn ang="T8">
                  <a:pos x="T0" y="T1"/>
                </a:cxn>
                <a:cxn ang="T9">
                  <a:pos x="T2" y="T3"/>
                </a:cxn>
                <a:cxn ang="T10">
                  <a:pos x="T4" y="T5"/>
                </a:cxn>
                <a:cxn ang="T11">
                  <a:pos x="T6" y="T7"/>
                </a:cxn>
              </a:cxnLst>
              <a:rect l="T12" t="T13" r="T14" b="T15"/>
              <a:pathLst>
                <a:path w="18" h="15">
                  <a:moveTo>
                    <a:pt x="18" y="15"/>
                  </a:moveTo>
                  <a:cubicBezTo>
                    <a:pt x="16" y="14"/>
                    <a:pt x="16" y="14"/>
                    <a:pt x="16" y="14"/>
                  </a:cubicBezTo>
                  <a:cubicBezTo>
                    <a:pt x="11" y="10"/>
                    <a:pt x="6" y="7"/>
                    <a:pt x="2" y="2"/>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10" name="Freeform 831"/>
            <p:cNvSpPr>
              <a:spLocks/>
            </p:cNvSpPr>
            <p:nvPr/>
          </p:nvSpPr>
          <p:spPr bwMode="auto">
            <a:xfrm>
              <a:off x="4051" y="3961"/>
              <a:ext cx="29" cy="4"/>
            </a:xfrm>
            <a:custGeom>
              <a:avLst/>
              <a:gdLst>
                <a:gd name="T0" fmla="*/ 0 w 24"/>
                <a:gd name="T1" fmla="*/ 0 h 3"/>
                <a:gd name="T2" fmla="*/ 10 w 24"/>
                <a:gd name="T3" fmla="*/ 0 h 3"/>
                <a:gd name="T4" fmla="*/ 28 w 24"/>
                <a:gd name="T5" fmla="*/ 9 h 3"/>
                <a:gd name="T6" fmla="*/ 51 w 24"/>
                <a:gd name="T7" fmla="*/ 9 h 3"/>
                <a:gd name="T8" fmla="*/ 0 60000 65536"/>
                <a:gd name="T9" fmla="*/ 0 60000 65536"/>
                <a:gd name="T10" fmla="*/ 0 60000 65536"/>
                <a:gd name="T11" fmla="*/ 0 60000 65536"/>
                <a:gd name="T12" fmla="*/ 0 w 24"/>
                <a:gd name="T13" fmla="*/ 0 h 3"/>
                <a:gd name="T14" fmla="*/ 24 w 24"/>
                <a:gd name="T15" fmla="*/ 3 h 3"/>
              </a:gdLst>
              <a:ahLst/>
              <a:cxnLst>
                <a:cxn ang="T8">
                  <a:pos x="T0" y="T1"/>
                </a:cxn>
                <a:cxn ang="T9">
                  <a:pos x="T2" y="T3"/>
                </a:cxn>
                <a:cxn ang="T10">
                  <a:pos x="T4" y="T5"/>
                </a:cxn>
                <a:cxn ang="T11">
                  <a:pos x="T6" y="T7"/>
                </a:cxn>
              </a:cxnLst>
              <a:rect l="T12" t="T13" r="T14" b="T15"/>
              <a:pathLst>
                <a:path w="24" h="3">
                  <a:moveTo>
                    <a:pt x="0" y="0"/>
                  </a:moveTo>
                  <a:lnTo>
                    <a:pt x="5" y="0"/>
                  </a:lnTo>
                  <a:lnTo>
                    <a:pt x="13" y="3"/>
                  </a:lnTo>
                  <a:lnTo>
                    <a:pt x="24" y="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11" name="Freeform 832"/>
            <p:cNvSpPr>
              <a:spLocks/>
            </p:cNvSpPr>
            <p:nvPr/>
          </p:nvSpPr>
          <p:spPr bwMode="auto">
            <a:xfrm>
              <a:off x="4043" y="3875"/>
              <a:ext cx="48" cy="39"/>
            </a:xfrm>
            <a:custGeom>
              <a:avLst/>
              <a:gdLst>
                <a:gd name="T0" fmla="*/ 909 w 18"/>
                <a:gd name="T1" fmla="*/ 684 h 15"/>
                <a:gd name="T2" fmla="*/ 819 w 18"/>
                <a:gd name="T3" fmla="*/ 634 h 15"/>
                <a:gd name="T4" fmla="*/ 93 w 18"/>
                <a:gd name="T5" fmla="*/ 143 h 15"/>
                <a:gd name="T6" fmla="*/ 0 w 18"/>
                <a:gd name="T7" fmla="*/ 0 h 15"/>
                <a:gd name="T8" fmla="*/ 0 60000 65536"/>
                <a:gd name="T9" fmla="*/ 0 60000 65536"/>
                <a:gd name="T10" fmla="*/ 0 60000 65536"/>
                <a:gd name="T11" fmla="*/ 0 60000 65536"/>
                <a:gd name="T12" fmla="*/ 0 w 18"/>
                <a:gd name="T13" fmla="*/ 0 h 15"/>
                <a:gd name="T14" fmla="*/ 18 w 18"/>
                <a:gd name="T15" fmla="*/ 15 h 15"/>
              </a:gdLst>
              <a:ahLst/>
              <a:cxnLst>
                <a:cxn ang="T8">
                  <a:pos x="T0" y="T1"/>
                </a:cxn>
                <a:cxn ang="T9">
                  <a:pos x="T2" y="T3"/>
                </a:cxn>
                <a:cxn ang="T10">
                  <a:pos x="T4" y="T5"/>
                </a:cxn>
                <a:cxn ang="T11">
                  <a:pos x="T6" y="T7"/>
                </a:cxn>
              </a:cxnLst>
              <a:rect l="T12" t="T13" r="T14" b="T15"/>
              <a:pathLst>
                <a:path w="18" h="15">
                  <a:moveTo>
                    <a:pt x="18" y="15"/>
                  </a:moveTo>
                  <a:cubicBezTo>
                    <a:pt x="16" y="14"/>
                    <a:pt x="16" y="14"/>
                    <a:pt x="16" y="14"/>
                  </a:cubicBezTo>
                  <a:cubicBezTo>
                    <a:pt x="11" y="10"/>
                    <a:pt x="6" y="7"/>
                    <a:pt x="2" y="3"/>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12" name="Freeform 833"/>
            <p:cNvSpPr>
              <a:spLocks/>
            </p:cNvSpPr>
            <p:nvPr/>
          </p:nvSpPr>
          <p:spPr bwMode="auto">
            <a:xfrm>
              <a:off x="4080" y="3914"/>
              <a:ext cx="11" cy="51"/>
            </a:xfrm>
            <a:custGeom>
              <a:avLst/>
              <a:gdLst>
                <a:gd name="T0" fmla="*/ 0 w 9"/>
                <a:gd name="T1" fmla="*/ 91 h 42"/>
                <a:gd name="T2" fmla="*/ 2 w 9"/>
                <a:gd name="T3" fmla="*/ 68 h 42"/>
                <a:gd name="T4" fmla="*/ 20 w 9"/>
                <a:gd name="T5" fmla="*/ 0 h 42"/>
                <a:gd name="T6" fmla="*/ 0 60000 65536"/>
                <a:gd name="T7" fmla="*/ 0 60000 65536"/>
                <a:gd name="T8" fmla="*/ 0 60000 65536"/>
                <a:gd name="T9" fmla="*/ 0 w 9"/>
                <a:gd name="T10" fmla="*/ 0 h 42"/>
                <a:gd name="T11" fmla="*/ 9 w 9"/>
                <a:gd name="T12" fmla="*/ 42 h 42"/>
              </a:gdLst>
              <a:ahLst/>
              <a:cxnLst>
                <a:cxn ang="T6">
                  <a:pos x="T0" y="T1"/>
                </a:cxn>
                <a:cxn ang="T7">
                  <a:pos x="T2" y="T3"/>
                </a:cxn>
                <a:cxn ang="T8">
                  <a:pos x="T4" y="T5"/>
                </a:cxn>
              </a:cxnLst>
              <a:rect l="T9" t="T10" r="T11" b="T12"/>
              <a:pathLst>
                <a:path w="9" h="42">
                  <a:moveTo>
                    <a:pt x="0" y="42"/>
                  </a:moveTo>
                  <a:lnTo>
                    <a:pt x="2" y="31"/>
                  </a:lnTo>
                  <a:lnTo>
                    <a:pt x="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13" name="Line 834"/>
            <p:cNvSpPr>
              <a:spLocks noChangeShapeType="1"/>
            </p:cNvSpPr>
            <p:nvPr/>
          </p:nvSpPr>
          <p:spPr bwMode="auto">
            <a:xfrm flipH="1">
              <a:off x="3972" y="4025"/>
              <a:ext cx="4" cy="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14" name="Freeform 835"/>
            <p:cNvSpPr>
              <a:spLocks/>
            </p:cNvSpPr>
            <p:nvPr/>
          </p:nvSpPr>
          <p:spPr bwMode="auto">
            <a:xfrm>
              <a:off x="3972" y="3965"/>
              <a:ext cx="13" cy="12"/>
            </a:xfrm>
            <a:custGeom>
              <a:avLst/>
              <a:gdLst>
                <a:gd name="T0" fmla="*/ 229 w 5"/>
                <a:gd name="T1" fmla="*/ 168 h 5"/>
                <a:gd name="T2" fmla="*/ 229 w 5"/>
                <a:gd name="T3" fmla="*/ 139 h 5"/>
                <a:gd name="T4" fmla="*/ 55 w 5"/>
                <a:gd name="T5" fmla="*/ 0 h 5"/>
                <a:gd name="T6" fmla="*/ 0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5" y="5"/>
                  </a:moveTo>
                  <a:cubicBezTo>
                    <a:pt x="5" y="4"/>
                    <a:pt x="5" y="4"/>
                    <a:pt x="5" y="4"/>
                  </a:cubicBezTo>
                  <a:cubicBezTo>
                    <a:pt x="3" y="3"/>
                    <a:pt x="2" y="2"/>
                    <a:pt x="1" y="0"/>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15" name="Line 836"/>
            <p:cNvSpPr>
              <a:spLocks noChangeShapeType="1"/>
            </p:cNvSpPr>
            <p:nvPr/>
          </p:nvSpPr>
          <p:spPr bwMode="auto">
            <a:xfrm>
              <a:off x="3985" y="3977"/>
              <a:ext cx="2" cy="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16" name="Freeform 837"/>
            <p:cNvSpPr>
              <a:spLocks/>
            </p:cNvSpPr>
            <p:nvPr/>
          </p:nvSpPr>
          <p:spPr bwMode="auto">
            <a:xfrm>
              <a:off x="4048" y="3869"/>
              <a:ext cx="48" cy="40"/>
            </a:xfrm>
            <a:custGeom>
              <a:avLst/>
              <a:gdLst>
                <a:gd name="T0" fmla="*/ 909 w 18"/>
                <a:gd name="T1" fmla="*/ 760 h 15"/>
                <a:gd name="T2" fmla="*/ 819 w 18"/>
                <a:gd name="T3" fmla="*/ 704 h 15"/>
                <a:gd name="T4" fmla="*/ 93 w 18"/>
                <a:gd name="T5" fmla="*/ 149 h 15"/>
                <a:gd name="T6" fmla="*/ 0 w 18"/>
                <a:gd name="T7" fmla="*/ 0 h 15"/>
                <a:gd name="T8" fmla="*/ 0 60000 65536"/>
                <a:gd name="T9" fmla="*/ 0 60000 65536"/>
                <a:gd name="T10" fmla="*/ 0 60000 65536"/>
                <a:gd name="T11" fmla="*/ 0 60000 65536"/>
                <a:gd name="T12" fmla="*/ 0 w 18"/>
                <a:gd name="T13" fmla="*/ 0 h 15"/>
                <a:gd name="T14" fmla="*/ 18 w 18"/>
                <a:gd name="T15" fmla="*/ 15 h 15"/>
              </a:gdLst>
              <a:ahLst/>
              <a:cxnLst>
                <a:cxn ang="T8">
                  <a:pos x="T0" y="T1"/>
                </a:cxn>
                <a:cxn ang="T9">
                  <a:pos x="T2" y="T3"/>
                </a:cxn>
                <a:cxn ang="T10">
                  <a:pos x="T4" y="T5"/>
                </a:cxn>
                <a:cxn ang="T11">
                  <a:pos x="T6" y="T7"/>
                </a:cxn>
              </a:cxnLst>
              <a:rect l="T12" t="T13" r="T14" b="T15"/>
              <a:pathLst>
                <a:path w="18" h="15">
                  <a:moveTo>
                    <a:pt x="18" y="15"/>
                  </a:moveTo>
                  <a:cubicBezTo>
                    <a:pt x="16" y="14"/>
                    <a:pt x="16" y="14"/>
                    <a:pt x="16" y="14"/>
                  </a:cubicBezTo>
                  <a:cubicBezTo>
                    <a:pt x="11" y="11"/>
                    <a:pt x="6" y="7"/>
                    <a:pt x="2" y="3"/>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17" name="Line 838"/>
            <p:cNvSpPr>
              <a:spLocks noChangeShapeType="1"/>
            </p:cNvSpPr>
            <p:nvPr/>
          </p:nvSpPr>
          <p:spPr bwMode="auto">
            <a:xfrm flipV="1">
              <a:off x="4091" y="3909"/>
              <a:ext cx="5"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18" name="Freeform 839"/>
            <p:cNvSpPr>
              <a:spLocks/>
            </p:cNvSpPr>
            <p:nvPr/>
          </p:nvSpPr>
          <p:spPr bwMode="auto">
            <a:xfrm>
              <a:off x="4057" y="3825"/>
              <a:ext cx="50" cy="39"/>
            </a:xfrm>
            <a:custGeom>
              <a:avLst/>
              <a:gdLst>
                <a:gd name="T0" fmla="*/ 913 w 19"/>
                <a:gd name="T1" fmla="*/ 684 h 15"/>
                <a:gd name="T2" fmla="*/ 818 w 19"/>
                <a:gd name="T3" fmla="*/ 634 h 15"/>
                <a:gd name="T4" fmla="*/ 145 w 19"/>
                <a:gd name="T5" fmla="*/ 88 h 15"/>
                <a:gd name="T6" fmla="*/ 0 w 19"/>
                <a:gd name="T7" fmla="*/ 0 h 15"/>
                <a:gd name="T8" fmla="*/ 0 60000 65536"/>
                <a:gd name="T9" fmla="*/ 0 60000 65536"/>
                <a:gd name="T10" fmla="*/ 0 60000 65536"/>
                <a:gd name="T11" fmla="*/ 0 60000 65536"/>
                <a:gd name="T12" fmla="*/ 0 w 19"/>
                <a:gd name="T13" fmla="*/ 0 h 15"/>
                <a:gd name="T14" fmla="*/ 19 w 19"/>
                <a:gd name="T15" fmla="*/ 15 h 15"/>
              </a:gdLst>
              <a:ahLst/>
              <a:cxnLst>
                <a:cxn ang="T8">
                  <a:pos x="T0" y="T1"/>
                </a:cxn>
                <a:cxn ang="T9">
                  <a:pos x="T2" y="T3"/>
                </a:cxn>
                <a:cxn ang="T10">
                  <a:pos x="T4" y="T5"/>
                </a:cxn>
                <a:cxn ang="T11">
                  <a:pos x="T6" y="T7"/>
                </a:cxn>
              </a:cxnLst>
              <a:rect l="T12" t="T13" r="T14" b="T15"/>
              <a:pathLst>
                <a:path w="19" h="15">
                  <a:moveTo>
                    <a:pt x="19" y="15"/>
                  </a:moveTo>
                  <a:cubicBezTo>
                    <a:pt x="17" y="14"/>
                    <a:pt x="17" y="14"/>
                    <a:pt x="17" y="14"/>
                  </a:cubicBezTo>
                  <a:cubicBezTo>
                    <a:pt x="12" y="10"/>
                    <a:pt x="7" y="7"/>
                    <a:pt x="3" y="2"/>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19" name="Line 840"/>
            <p:cNvSpPr>
              <a:spLocks noChangeShapeType="1"/>
            </p:cNvSpPr>
            <p:nvPr/>
          </p:nvSpPr>
          <p:spPr bwMode="auto">
            <a:xfrm flipV="1">
              <a:off x="4096" y="3864"/>
              <a:ext cx="11" cy="4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20" name="Freeform 841"/>
            <p:cNvSpPr>
              <a:spLocks/>
            </p:cNvSpPr>
            <p:nvPr/>
          </p:nvSpPr>
          <p:spPr bwMode="auto">
            <a:xfrm>
              <a:off x="3982" y="3914"/>
              <a:ext cx="48" cy="40"/>
            </a:xfrm>
            <a:custGeom>
              <a:avLst/>
              <a:gdLst>
                <a:gd name="T0" fmla="*/ 909 w 18"/>
                <a:gd name="T1" fmla="*/ 760 h 15"/>
                <a:gd name="T2" fmla="*/ 819 w 18"/>
                <a:gd name="T3" fmla="*/ 661 h 15"/>
                <a:gd name="T4" fmla="*/ 93 w 18"/>
                <a:gd name="T5" fmla="*/ 93 h 15"/>
                <a:gd name="T6" fmla="*/ 0 w 18"/>
                <a:gd name="T7" fmla="*/ 0 h 15"/>
                <a:gd name="T8" fmla="*/ 0 60000 65536"/>
                <a:gd name="T9" fmla="*/ 0 60000 65536"/>
                <a:gd name="T10" fmla="*/ 0 60000 65536"/>
                <a:gd name="T11" fmla="*/ 0 60000 65536"/>
                <a:gd name="T12" fmla="*/ 0 w 18"/>
                <a:gd name="T13" fmla="*/ 0 h 15"/>
                <a:gd name="T14" fmla="*/ 18 w 18"/>
                <a:gd name="T15" fmla="*/ 15 h 15"/>
              </a:gdLst>
              <a:ahLst/>
              <a:cxnLst>
                <a:cxn ang="T8">
                  <a:pos x="T0" y="T1"/>
                </a:cxn>
                <a:cxn ang="T9">
                  <a:pos x="T2" y="T3"/>
                </a:cxn>
                <a:cxn ang="T10">
                  <a:pos x="T4" y="T5"/>
                </a:cxn>
                <a:cxn ang="T11">
                  <a:pos x="T6" y="T7"/>
                </a:cxn>
              </a:cxnLst>
              <a:rect l="T12" t="T13" r="T14" b="T15"/>
              <a:pathLst>
                <a:path w="18" h="15">
                  <a:moveTo>
                    <a:pt x="18" y="15"/>
                  </a:moveTo>
                  <a:cubicBezTo>
                    <a:pt x="16" y="13"/>
                    <a:pt x="16" y="13"/>
                    <a:pt x="16" y="13"/>
                  </a:cubicBezTo>
                  <a:cubicBezTo>
                    <a:pt x="11" y="10"/>
                    <a:pt x="6" y="6"/>
                    <a:pt x="2" y="2"/>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21" name="Line 842"/>
            <p:cNvSpPr>
              <a:spLocks noChangeShapeType="1"/>
            </p:cNvSpPr>
            <p:nvPr/>
          </p:nvSpPr>
          <p:spPr bwMode="auto">
            <a:xfrm flipV="1">
              <a:off x="4021" y="3954"/>
              <a:ext cx="9" cy="5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22" name="Freeform 843"/>
            <p:cNvSpPr>
              <a:spLocks/>
            </p:cNvSpPr>
            <p:nvPr/>
          </p:nvSpPr>
          <p:spPr bwMode="auto">
            <a:xfrm>
              <a:off x="3985" y="3967"/>
              <a:ext cx="36" cy="37"/>
            </a:xfrm>
            <a:custGeom>
              <a:avLst/>
              <a:gdLst>
                <a:gd name="T0" fmla="*/ 615 w 14"/>
                <a:gd name="T1" fmla="*/ 685 h 14"/>
                <a:gd name="T2" fmla="*/ 563 w 14"/>
                <a:gd name="T3" fmla="*/ 629 h 14"/>
                <a:gd name="T4" fmla="*/ 391 w 14"/>
                <a:gd name="T5" fmla="*/ 539 h 14"/>
                <a:gd name="T6" fmla="*/ 357 w 14"/>
                <a:gd name="T7" fmla="*/ 481 h 14"/>
                <a:gd name="T8" fmla="*/ 357 w 14"/>
                <a:gd name="T9" fmla="*/ 349 h 14"/>
                <a:gd name="T10" fmla="*/ 85 w 14"/>
                <a:gd name="T11" fmla="*/ 90 h 14"/>
                <a:gd name="T12" fmla="*/ 0 w 14"/>
                <a:gd name="T13" fmla="*/ 204 h 14"/>
                <a:gd name="T14" fmla="*/ 0 60000 65536"/>
                <a:gd name="T15" fmla="*/ 0 60000 65536"/>
                <a:gd name="T16" fmla="*/ 0 60000 65536"/>
                <a:gd name="T17" fmla="*/ 0 60000 65536"/>
                <a:gd name="T18" fmla="*/ 0 60000 65536"/>
                <a:gd name="T19" fmla="*/ 0 60000 65536"/>
                <a:gd name="T20" fmla="*/ 0 60000 65536"/>
                <a:gd name="T21" fmla="*/ 0 w 14"/>
                <a:gd name="T22" fmla="*/ 0 h 14"/>
                <a:gd name="T23" fmla="*/ 14 w 14"/>
                <a:gd name="T24" fmla="*/ 14 h 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4">
                  <a:moveTo>
                    <a:pt x="14" y="14"/>
                  </a:moveTo>
                  <a:cubicBezTo>
                    <a:pt x="13" y="13"/>
                    <a:pt x="13" y="13"/>
                    <a:pt x="13" y="13"/>
                  </a:cubicBezTo>
                  <a:cubicBezTo>
                    <a:pt x="12" y="13"/>
                    <a:pt x="10" y="11"/>
                    <a:pt x="9" y="11"/>
                  </a:cubicBezTo>
                  <a:cubicBezTo>
                    <a:pt x="8" y="10"/>
                    <a:pt x="8" y="10"/>
                    <a:pt x="8" y="10"/>
                  </a:cubicBezTo>
                  <a:cubicBezTo>
                    <a:pt x="8" y="7"/>
                    <a:pt x="8" y="7"/>
                    <a:pt x="8" y="7"/>
                  </a:cubicBezTo>
                  <a:cubicBezTo>
                    <a:pt x="8" y="5"/>
                    <a:pt x="5" y="0"/>
                    <a:pt x="2" y="2"/>
                  </a:cubicBezTo>
                  <a:cubicBezTo>
                    <a:pt x="0" y="4"/>
                    <a:pt x="0" y="4"/>
                    <a:pt x="0" y="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23" name="Line 844"/>
            <p:cNvSpPr>
              <a:spLocks noChangeShapeType="1"/>
            </p:cNvSpPr>
            <p:nvPr/>
          </p:nvSpPr>
          <p:spPr bwMode="auto">
            <a:xfrm flipV="1">
              <a:off x="4125" y="3687"/>
              <a:ext cx="29" cy="6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24" name="Freeform 845"/>
            <p:cNvSpPr>
              <a:spLocks/>
            </p:cNvSpPr>
            <p:nvPr/>
          </p:nvSpPr>
          <p:spPr bwMode="auto">
            <a:xfrm>
              <a:off x="4154" y="3687"/>
              <a:ext cx="18" cy="16"/>
            </a:xfrm>
            <a:custGeom>
              <a:avLst/>
              <a:gdLst>
                <a:gd name="T0" fmla="*/ 31 w 15"/>
                <a:gd name="T1" fmla="*/ 31 h 13"/>
                <a:gd name="T2" fmla="*/ 31 w 15"/>
                <a:gd name="T3" fmla="*/ 31 h 13"/>
                <a:gd name="T4" fmla="*/ 0 w 15"/>
                <a:gd name="T5" fmla="*/ 0 h 13"/>
                <a:gd name="T6" fmla="*/ 0 60000 65536"/>
                <a:gd name="T7" fmla="*/ 0 60000 65536"/>
                <a:gd name="T8" fmla="*/ 0 60000 65536"/>
                <a:gd name="T9" fmla="*/ 0 w 15"/>
                <a:gd name="T10" fmla="*/ 0 h 13"/>
                <a:gd name="T11" fmla="*/ 15 w 15"/>
                <a:gd name="T12" fmla="*/ 13 h 13"/>
              </a:gdLst>
              <a:ahLst/>
              <a:cxnLst>
                <a:cxn ang="T6">
                  <a:pos x="T0" y="T1"/>
                </a:cxn>
                <a:cxn ang="T7">
                  <a:pos x="T2" y="T3"/>
                </a:cxn>
                <a:cxn ang="T8">
                  <a:pos x="T4" y="T5"/>
                </a:cxn>
              </a:cxnLst>
              <a:rect l="T9" t="T10" r="T11" b="T12"/>
              <a:pathLst>
                <a:path w="15" h="13">
                  <a:moveTo>
                    <a:pt x="15" y="13"/>
                  </a:moveTo>
                  <a:lnTo>
                    <a:pt x="15" y="13"/>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25" name="Freeform 846"/>
            <p:cNvSpPr>
              <a:spLocks/>
            </p:cNvSpPr>
            <p:nvPr/>
          </p:nvSpPr>
          <p:spPr bwMode="auto">
            <a:xfrm>
              <a:off x="4116" y="3706"/>
              <a:ext cx="56" cy="113"/>
            </a:xfrm>
            <a:custGeom>
              <a:avLst/>
              <a:gdLst>
                <a:gd name="T0" fmla="*/ 1059 w 21"/>
                <a:gd name="T1" fmla="*/ 0 h 43"/>
                <a:gd name="T2" fmla="*/ 1059 w 21"/>
                <a:gd name="T3" fmla="*/ 0 h 43"/>
                <a:gd name="T4" fmla="*/ 1059 w 21"/>
                <a:gd name="T5" fmla="*/ 1196 h 43"/>
                <a:gd name="T6" fmla="*/ 1059 w 21"/>
                <a:gd name="T7" fmla="*/ 1527 h 43"/>
                <a:gd name="T8" fmla="*/ 1059 w 21"/>
                <a:gd name="T9" fmla="*/ 1582 h 43"/>
                <a:gd name="T10" fmla="*/ 968 w 21"/>
                <a:gd name="T11" fmla="*/ 2050 h 43"/>
                <a:gd name="T12" fmla="*/ 968 w 21"/>
                <a:gd name="T13" fmla="*/ 2050 h 43"/>
                <a:gd name="T14" fmla="*/ 968 w 21"/>
                <a:gd name="T15" fmla="*/ 2050 h 43"/>
                <a:gd name="T16" fmla="*/ 968 w 21"/>
                <a:gd name="T17" fmla="*/ 2050 h 43"/>
                <a:gd name="T18" fmla="*/ 819 w 21"/>
                <a:gd name="T19" fmla="*/ 1960 h 43"/>
                <a:gd name="T20" fmla="*/ 760 w 21"/>
                <a:gd name="T21" fmla="*/ 1960 h 43"/>
                <a:gd name="T22" fmla="*/ 819 w 21"/>
                <a:gd name="T23" fmla="*/ 1816 h 43"/>
                <a:gd name="T24" fmla="*/ 205 w 21"/>
                <a:gd name="T25" fmla="*/ 1382 h 43"/>
                <a:gd name="T26" fmla="*/ 205 w 21"/>
                <a:gd name="T27" fmla="*/ 1527 h 43"/>
                <a:gd name="T28" fmla="*/ 205 w 21"/>
                <a:gd name="T29" fmla="*/ 1527 h 43"/>
                <a:gd name="T30" fmla="*/ 56 w 21"/>
                <a:gd name="T31" fmla="*/ 1382 h 43"/>
                <a:gd name="T32" fmla="*/ 0 w 21"/>
                <a:gd name="T33" fmla="*/ 1340 h 4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1"/>
                <a:gd name="T52" fmla="*/ 0 h 43"/>
                <a:gd name="T53" fmla="*/ 21 w 21"/>
                <a:gd name="T54" fmla="*/ 43 h 4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1" h="43">
                  <a:moveTo>
                    <a:pt x="21" y="0"/>
                  </a:moveTo>
                  <a:cubicBezTo>
                    <a:pt x="21" y="0"/>
                    <a:pt x="21" y="0"/>
                    <a:pt x="21" y="0"/>
                  </a:cubicBezTo>
                  <a:cubicBezTo>
                    <a:pt x="21" y="25"/>
                    <a:pt x="21" y="25"/>
                    <a:pt x="21" y="25"/>
                  </a:cubicBezTo>
                  <a:cubicBezTo>
                    <a:pt x="21" y="32"/>
                    <a:pt x="21" y="32"/>
                    <a:pt x="21" y="32"/>
                  </a:cubicBezTo>
                  <a:cubicBezTo>
                    <a:pt x="21" y="33"/>
                    <a:pt x="21" y="33"/>
                    <a:pt x="21" y="33"/>
                  </a:cubicBezTo>
                  <a:cubicBezTo>
                    <a:pt x="19" y="43"/>
                    <a:pt x="19" y="43"/>
                    <a:pt x="19" y="43"/>
                  </a:cubicBezTo>
                  <a:cubicBezTo>
                    <a:pt x="19" y="43"/>
                    <a:pt x="19" y="43"/>
                    <a:pt x="19" y="43"/>
                  </a:cubicBezTo>
                  <a:cubicBezTo>
                    <a:pt x="19" y="43"/>
                    <a:pt x="19" y="43"/>
                    <a:pt x="19" y="43"/>
                  </a:cubicBezTo>
                  <a:cubicBezTo>
                    <a:pt x="19" y="43"/>
                    <a:pt x="19" y="43"/>
                    <a:pt x="19" y="43"/>
                  </a:cubicBezTo>
                  <a:cubicBezTo>
                    <a:pt x="18" y="43"/>
                    <a:pt x="17" y="42"/>
                    <a:pt x="16" y="41"/>
                  </a:cubicBezTo>
                  <a:cubicBezTo>
                    <a:pt x="15" y="41"/>
                    <a:pt x="15" y="41"/>
                    <a:pt x="15" y="41"/>
                  </a:cubicBezTo>
                  <a:cubicBezTo>
                    <a:pt x="16" y="38"/>
                    <a:pt x="16" y="38"/>
                    <a:pt x="16" y="38"/>
                  </a:cubicBezTo>
                  <a:cubicBezTo>
                    <a:pt x="20" y="23"/>
                    <a:pt x="12" y="2"/>
                    <a:pt x="4" y="29"/>
                  </a:cubicBezTo>
                  <a:cubicBezTo>
                    <a:pt x="4" y="32"/>
                    <a:pt x="4" y="32"/>
                    <a:pt x="4" y="32"/>
                  </a:cubicBezTo>
                  <a:cubicBezTo>
                    <a:pt x="4" y="32"/>
                    <a:pt x="4" y="32"/>
                    <a:pt x="4" y="32"/>
                  </a:cubicBezTo>
                  <a:cubicBezTo>
                    <a:pt x="3" y="31"/>
                    <a:pt x="1" y="30"/>
                    <a:pt x="1" y="29"/>
                  </a:cubicBezTo>
                  <a:cubicBezTo>
                    <a:pt x="0" y="28"/>
                    <a:pt x="0" y="28"/>
                    <a:pt x="0" y="28"/>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26" name="Freeform 847"/>
            <p:cNvSpPr>
              <a:spLocks/>
            </p:cNvSpPr>
            <p:nvPr/>
          </p:nvSpPr>
          <p:spPr bwMode="auto">
            <a:xfrm>
              <a:off x="4082" y="3776"/>
              <a:ext cx="11" cy="9"/>
            </a:xfrm>
            <a:custGeom>
              <a:avLst/>
              <a:gdLst>
                <a:gd name="T0" fmla="*/ 226 w 4"/>
                <a:gd name="T1" fmla="*/ 243 h 3"/>
                <a:gd name="T2" fmla="*/ 165 w 4"/>
                <a:gd name="T3" fmla="*/ 243 h 3"/>
                <a:gd name="T4" fmla="*/ 61 w 4"/>
                <a:gd name="T5" fmla="*/ 81 h 3"/>
                <a:gd name="T6" fmla="*/ 61 w 4"/>
                <a:gd name="T7" fmla="*/ 0 h 3"/>
                <a:gd name="T8" fmla="*/ 0 w 4"/>
                <a:gd name="T9" fmla="*/ 0 h 3"/>
                <a:gd name="T10" fmla="*/ 0 60000 65536"/>
                <a:gd name="T11" fmla="*/ 0 60000 65536"/>
                <a:gd name="T12" fmla="*/ 0 60000 65536"/>
                <a:gd name="T13" fmla="*/ 0 60000 65536"/>
                <a:gd name="T14" fmla="*/ 0 60000 65536"/>
                <a:gd name="T15" fmla="*/ 0 w 4"/>
                <a:gd name="T16" fmla="*/ 0 h 3"/>
                <a:gd name="T17" fmla="*/ 4 w 4"/>
                <a:gd name="T18" fmla="*/ 3 h 3"/>
              </a:gdLst>
              <a:ahLst/>
              <a:cxnLst>
                <a:cxn ang="T10">
                  <a:pos x="T0" y="T1"/>
                </a:cxn>
                <a:cxn ang="T11">
                  <a:pos x="T2" y="T3"/>
                </a:cxn>
                <a:cxn ang="T12">
                  <a:pos x="T4" y="T5"/>
                </a:cxn>
                <a:cxn ang="T13">
                  <a:pos x="T6" y="T7"/>
                </a:cxn>
                <a:cxn ang="T14">
                  <a:pos x="T8" y="T9"/>
                </a:cxn>
              </a:cxnLst>
              <a:rect l="T15" t="T16" r="T17" b="T18"/>
              <a:pathLst>
                <a:path w="4" h="3">
                  <a:moveTo>
                    <a:pt x="4" y="3"/>
                  </a:moveTo>
                  <a:cubicBezTo>
                    <a:pt x="3" y="3"/>
                    <a:pt x="3" y="3"/>
                    <a:pt x="3" y="3"/>
                  </a:cubicBezTo>
                  <a:cubicBezTo>
                    <a:pt x="3" y="2"/>
                    <a:pt x="2" y="2"/>
                    <a:pt x="1" y="1"/>
                  </a:cubicBezTo>
                  <a:cubicBezTo>
                    <a:pt x="1" y="1"/>
                    <a:pt x="1" y="1"/>
                    <a:pt x="1" y="0"/>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27" name="Line 848"/>
            <p:cNvSpPr>
              <a:spLocks noChangeShapeType="1"/>
            </p:cNvSpPr>
            <p:nvPr/>
          </p:nvSpPr>
          <p:spPr bwMode="auto">
            <a:xfrm flipH="1" flipV="1">
              <a:off x="4093" y="3785"/>
              <a:ext cx="34"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28" name="Line 849"/>
            <p:cNvSpPr>
              <a:spLocks noChangeShapeType="1"/>
            </p:cNvSpPr>
            <p:nvPr/>
          </p:nvSpPr>
          <p:spPr bwMode="auto">
            <a:xfrm>
              <a:off x="4030" y="3954"/>
              <a:ext cx="1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29" name="Freeform 850"/>
            <p:cNvSpPr>
              <a:spLocks/>
            </p:cNvSpPr>
            <p:nvPr/>
          </p:nvSpPr>
          <p:spPr bwMode="auto">
            <a:xfrm>
              <a:off x="4122" y="3685"/>
              <a:ext cx="32" cy="2"/>
            </a:xfrm>
            <a:custGeom>
              <a:avLst/>
              <a:gdLst>
                <a:gd name="T0" fmla="*/ 0 w 26"/>
                <a:gd name="T1" fmla="*/ 0 h 2"/>
                <a:gd name="T2" fmla="*/ 0 w 26"/>
                <a:gd name="T3" fmla="*/ 0 h 2"/>
                <a:gd name="T4" fmla="*/ 59 w 26"/>
                <a:gd name="T5" fmla="*/ 2 h 2"/>
                <a:gd name="T6" fmla="*/ 0 60000 65536"/>
                <a:gd name="T7" fmla="*/ 0 60000 65536"/>
                <a:gd name="T8" fmla="*/ 0 60000 65536"/>
                <a:gd name="T9" fmla="*/ 0 w 26"/>
                <a:gd name="T10" fmla="*/ 0 h 2"/>
                <a:gd name="T11" fmla="*/ 26 w 26"/>
                <a:gd name="T12" fmla="*/ 2 h 2"/>
              </a:gdLst>
              <a:ahLst/>
              <a:cxnLst>
                <a:cxn ang="T6">
                  <a:pos x="T0" y="T1"/>
                </a:cxn>
                <a:cxn ang="T7">
                  <a:pos x="T2" y="T3"/>
                </a:cxn>
                <a:cxn ang="T8">
                  <a:pos x="T4" y="T5"/>
                </a:cxn>
              </a:cxnLst>
              <a:rect l="T9" t="T10" r="T11" b="T12"/>
              <a:pathLst>
                <a:path w="26" h="2">
                  <a:moveTo>
                    <a:pt x="0" y="0"/>
                  </a:moveTo>
                  <a:lnTo>
                    <a:pt x="0" y="0"/>
                  </a:lnTo>
                  <a:lnTo>
                    <a:pt x="26"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30" name="Line 851"/>
            <p:cNvSpPr>
              <a:spLocks noChangeShapeType="1"/>
            </p:cNvSpPr>
            <p:nvPr/>
          </p:nvSpPr>
          <p:spPr bwMode="auto">
            <a:xfrm flipH="1" flipV="1">
              <a:off x="4006" y="3993"/>
              <a:ext cx="6" cy="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31" name="Freeform 852"/>
            <p:cNvSpPr>
              <a:spLocks/>
            </p:cNvSpPr>
            <p:nvPr/>
          </p:nvSpPr>
          <p:spPr bwMode="auto">
            <a:xfrm>
              <a:off x="4006" y="4001"/>
              <a:ext cx="8" cy="45"/>
            </a:xfrm>
            <a:custGeom>
              <a:avLst/>
              <a:gdLst>
                <a:gd name="T0" fmla="*/ 0 w 3"/>
                <a:gd name="T1" fmla="*/ 834 h 17"/>
                <a:gd name="T2" fmla="*/ 0 w 3"/>
                <a:gd name="T3" fmla="*/ 778 h 17"/>
                <a:gd name="T4" fmla="*/ 93 w 3"/>
                <a:gd name="T5" fmla="*/ 90 h 17"/>
                <a:gd name="T6" fmla="*/ 93 w 3"/>
                <a:gd name="T7" fmla="*/ 0 h 17"/>
                <a:gd name="T8" fmla="*/ 0 60000 65536"/>
                <a:gd name="T9" fmla="*/ 0 60000 65536"/>
                <a:gd name="T10" fmla="*/ 0 60000 65536"/>
                <a:gd name="T11" fmla="*/ 0 60000 65536"/>
                <a:gd name="T12" fmla="*/ 0 w 3"/>
                <a:gd name="T13" fmla="*/ 0 h 17"/>
                <a:gd name="T14" fmla="*/ 3 w 3"/>
                <a:gd name="T15" fmla="*/ 17 h 17"/>
              </a:gdLst>
              <a:ahLst/>
              <a:cxnLst>
                <a:cxn ang="T8">
                  <a:pos x="T0" y="T1"/>
                </a:cxn>
                <a:cxn ang="T9">
                  <a:pos x="T2" y="T3"/>
                </a:cxn>
                <a:cxn ang="T10">
                  <a:pos x="T4" y="T5"/>
                </a:cxn>
                <a:cxn ang="T11">
                  <a:pos x="T6" y="T7"/>
                </a:cxn>
              </a:cxnLst>
              <a:rect l="T12" t="T13" r="T14" b="T15"/>
              <a:pathLst>
                <a:path w="3" h="17">
                  <a:moveTo>
                    <a:pt x="0" y="17"/>
                  </a:moveTo>
                  <a:cubicBezTo>
                    <a:pt x="0" y="16"/>
                    <a:pt x="0" y="16"/>
                    <a:pt x="0" y="16"/>
                  </a:cubicBezTo>
                  <a:cubicBezTo>
                    <a:pt x="2" y="11"/>
                    <a:pt x="3" y="7"/>
                    <a:pt x="2" y="2"/>
                  </a:cubicBezTo>
                  <a:cubicBezTo>
                    <a:pt x="2" y="0"/>
                    <a:pt x="2" y="0"/>
                    <a:pt x="2"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32" name="Line 853"/>
            <p:cNvSpPr>
              <a:spLocks noChangeShapeType="1"/>
            </p:cNvSpPr>
            <p:nvPr/>
          </p:nvSpPr>
          <p:spPr bwMode="auto">
            <a:xfrm flipV="1">
              <a:off x="3998" y="4046"/>
              <a:ext cx="8"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33" name="Freeform 854"/>
            <p:cNvSpPr>
              <a:spLocks/>
            </p:cNvSpPr>
            <p:nvPr/>
          </p:nvSpPr>
          <p:spPr bwMode="auto">
            <a:xfrm>
              <a:off x="4053" y="3819"/>
              <a:ext cx="48" cy="40"/>
            </a:xfrm>
            <a:custGeom>
              <a:avLst/>
              <a:gdLst>
                <a:gd name="T0" fmla="*/ 909 w 18"/>
                <a:gd name="T1" fmla="*/ 760 h 15"/>
                <a:gd name="T2" fmla="*/ 819 w 18"/>
                <a:gd name="T3" fmla="*/ 661 h 15"/>
                <a:gd name="T4" fmla="*/ 93 w 18"/>
                <a:gd name="T5" fmla="*/ 93 h 15"/>
                <a:gd name="T6" fmla="*/ 0 w 18"/>
                <a:gd name="T7" fmla="*/ 0 h 15"/>
                <a:gd name="T8" fmla="*/ 0 w 18"/>
                <a:gd name="T9" fmla="*/ 0 h 15"/>
                <a:gd name="T10" fmla="*/ 0 60000 65536"/>
                <a:gd name="T11" fmla="*/ 0 60000 65536"/>
                <a:gd name="T12" fmla="*/ 0 60000 65536"/>
                <a:gd name="T13" fmla="*/ 0 60000 65536"/>
                <a:gd name="T14" fmla="*/ 0 60000 65536"/>
                <a:gd name="T15" fmla="*/ 0 w 18"/>
                <a:gd name="T16" fmla="*/ 0 h 15"/>
                <a:gd name="T17" fmla="*/ 18 w 18"/>
                <a:gd name="T18" fmla="*/ 15 h 15"/>
              </a:gdLst>
              <a:ahLst/>
              <a:cxnLst>
                <a:cxn ang="T10">
                  <a:pos x="T0" y="T1"/>
                </a:cxn>
                <a:cxn ang="T11">
                  <a:pos x="T2" y="T3"/>
                </a:cxn>
                <a:cxn ang="T12">
                  <a:pos x="T4" y="T5"/>
                </a:cxn>
                <a:cxn ang="T13">
                  <a:pos x="T6" y="T7"/>
                </a:cxn>
                <a:cxn ang="T14">
                  <a:pos x="T8" y="T9"/>
                </a:cxn>
              </a:cxnLst>
              <a:rect l="T15" t="T16" r="T17" b="T18"/>
              <a:pathLst>
                <a:path w="18" h="15">
                  <a:moveTo>
                    <a:pt x="18" y="15"/>
                  </a:moveTo>
                  <a:cubicBezTo>
                    <a:pt x="16" y="13"/>
                    <a:pt x="16" y="13"/>
                    <a:pt x="16" y="13"/>
                  </a:cubicBezTo>
                  <a:cubicBezTo>
                    <a:pt x="11" y="10"/>
                    <a:pt x="6" y="6"/>
                    <a:pt x="2" y="2"/>
                  </a:cubicBezTo>
                  <a:cubicBezTo>
                    <a:pt x="0" y="0"/>
                    <a:pt x="0" y="0"/>
                    <a:pt x="0" y="0"/>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34" name="Freeform 855"/>
            <p:cNvSpPr>
              <a:spLocks/>
            </p:cNvSpPr>
            <p:nvPr/>
          </p:nvSpPr>
          <p:spPr bwMode="auto">
            <a:xfrm>
              <a:off x="4101" y="3859"/>
              <a:ext cx="6" cy="5"/>
            </a:xfrm>
            <a:custGeom>
              <a:avLst/>
              <a:gdLst>
                <a:gd name="T0" fmla="*/ 10 w 5"/>
                <a:gd name="T1" fmla="*/ 9 h 4"/>
                <a:gd name="T2" fmla="*/ 0 w 5"/>
                <a:gd name="T3" fmla="*/ 0 h 4"/>
                <a:gd name="T4" fmla="*/ 0 w 5"/>
                <a:gd name="T5" fmla="*/ 0 h 4"/>
                <a:gd name="T6" fmla="*/ 0 60000 65536"/>
                <a:gd name="T7" fmla="*/ 0 60000 65536"/>
                <a:gd name="T8" fmla="*/ 0 60000 65536"/>
                <a:gd name="T9" fmla="*/ 0 w 5"/>
                <a:gd name="T10" fmla="*/ 0 h 4"/>
                <a:gd name="T11" fmla="*/ 5 w 5"/>
                <a:gd name="T12" fmla="*/ 4 h 4"/>
              </a:gdLst>
              <a:ahLst/>
              <a:cxnLst>
                <a:cxn ang="T6">
                  <a:pos x="T0" y="T1"/>
                </a:cxn>
                <a:cxn ang="T7">
                  <a:pos x="T2" y="T3"/>
                </a:cxn>
                <a:cxn ang="T8">
                  <a:pos x="T4" y="T5"/>
                </a:cxn>
              </a:cxnLst>
              <a:rect l="T9" t="T10" r="T11" b="T12"/>
              <a:pathLst>
                <a:path w="5" h="4">
                  <a:moveTo>
                    <a:pt x="5" y="4"/>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35" name="Freeform 856"/>
            <p:cNvSpPr>
              <a:spLocks/>
            </p:cNvSpPr>
            <p:nvPr/>
          </p:nvSpPr>
          <p:spPr bwMode="auto">
            <a:xfrm>
              <a:off x="4104" y="3803"/>
              <a:ext cx="7" cy="6"/>
            </a:xfrm>
            <a:custGeom>
              <a:avLst/>
              <a:gdLst>
                <a:gd name="T0" fmla="*/ 86 w 3"/>
                <a:gd name="T1" fmla="*/ 162 h 2"/>
                <a:gd name="T2" fmla="*/ 86 w 3"/>
                <a:gd name="T3" fmla="*/ 81 h 2"/>
                <a:gd name="T4" fmla="*/ 0 w 3"/>
                <a:gd name="T5" fmla="*/ 0 h 2"/>
                <a:gd name="T6" fmla="*/ 0 w 3"/>
                <a:gd name="T7" fmla="*/ 0 h 2"/>
                <a:gd name="T8" fmla="*/ 0 60000 65536"/>
                <a:gd name="T9" fmla="*/ 0 60000 65536"/>
                <a:gd name="T10" fmla="*/ 0 60000 65536"/>
                <a:gd name="T11" fmla="*/ 0 60000 65536"/>
                <a:gd name="T12" fmla="*/ 0 w 3"/>
                <a:gd name="T13" fmla="*/ 0 h 2"/>
                <a:gd name="T14" fmla="*/ 3 w 3"/>
                <a:gd name="T15" fmla="*/ 2 h 2"/>
              </a:gdLst>
              <a:ahLst/>
              <a:cxnLst>
                <a:cxn ang="T8">
                  <a:pos x="T0" y="T1"/>
                </a:cxn>
                <a:cxn ang="T9">
                  <a:pos x="T2" y="T3"/>
                </a:cxn>
                <a:cxn ang="T10">
                  <a:pos x="T4" y="T5"/>
                </a:cxn>
                <a:cxn ang="T11">
                  <a:pos x="T6" y="T7"/>
                </a:cxn>
              </a:cxnLst>
              <a:rect l="T12" t="T13" r="T14" b="T15"/>
              <a:pathLst>
                <a:path w="3" h="2">
                  <a:moveTo>
                    <a:pt x="3" y="2"/>
                  </a:moveTo>
                  <a:cubicBezTo>
                    <a:pt x="3" y="1"/>
                    <a:pt x="3" y="1"/>
                    <a:pt x="3" y="1"/>
                  </a:cubicBezTo>
                  <a:cubicBezTo>
                    <a:pt x="2" y="1"/>
                    <a:pt x="1" y="0"/>
                    <a:pt x="0" y="0"/>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36" name="Line 857"/>
            <p:cNvSpPr>
              <a:spLocks noChangeShapeType="1"/>
            </p:cNvSpPr>
            <p:nvPr/>
          </p:nvSpPr>
          <p:spPr bwMode="auto">
            <a:xfrm flipV="1">
              <a:off x="4101" y="3809"/>
              <a:ext cx="10" cy="5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37" name="Freeform 858"/>
            <p:cNvSpPr>
              <a:spLocks/>
            </p:cNvSpPr>
            <p:nvPr/>
          </p:nvSpPr>
          <p:spPr bwMode="auto">
            <a:xfrm>
              <a:off x="4064" y="3769"/>
              <a:ext cx="9" cy="7"/>
            </a:xfrm>
            <a:custGeom>
              <a:avLst/>
              <a:gdLst>
                <a:gd name="T0" fmla="*/ 243 w 3"/>
                <a:gd name="T1" fmla="*/ 86 h 3"/>
                <a:gd name="T2" fmla="*/ 243 w 3"/>
                <a:gd name="T3" fmla="*/ 86 h 3"/>
                <a:gd name="T4" fmla="*/ 0 w 3"/>
                <a:gd name="T5" fmla="*/ 0 h 3"/>
                <a:gd name="T6" fmla="*/ 0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3" y="3"/>
                  </a:moveTo>
                  <a:cubicBezTo>
                    <a:pt x="3" y="3"/>
                    <a:pt x="3" y="3"/>
                    <a:pt x="3" y="3"/>
                  </a:cubicBezTo>
                  <a:cubicBezTo>
                    <a:pt x="2" y="2"/>
                    <a:pt x="1" y="1"/>
                    <a:pt x="0" y="0"/>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38" name="Freeform 859"/>
            <p:cNvSpPr>
              <a:spLocks/>
            </p:cNvSpPr>
            <p:nvPr/>
          </p:nvSpPr>
          <p:spPr bwMode="auto">
            <a:xfrm>
              <a:off x="4066" y="3776"/>
              <a:ext cx="38" cy="83"/>
            </a:xfrm>
            <a:custGeom>
              <a:avLst/>
              <a:gdLst>
                <a:gd name="T0" fmla="*/ 103 w 14"/>
                <a:gd name="T1" fmla="*/ 0 h 31"/>
                <a:gd name="T2" fmla="*/ 103 w 14"/>
                <a:gd name="T3" fmla="*/ 209 h 31"/>
                <a:gd name="T4" fmla="*/ 700 w 14"/>
                <a:gd name="T5" fmla="*/ 675 h 31"/>
                <a:gd name="T6" fmla="*/ 760 w 14"/>
                <a:gd name="T7" fmla="*/ 517 h 31"/>
                <a:gd name="T8" fmla="*/ 0 60000 65536"/>
                <a:gd name="T9" fmla="*/ 0 60000 65536"/>
                <a:gd name="T10" fmla="*/ 0 60000 65536"/>
                <a:gd name="T11" fmla="*/ 0 60000 65536"/>
                <a:gd name="T12" fmla="*/ 0 w 14"/>
                <a:gd name="T13" fmla="*/ 0 h 31"/>
                <a:gd name="T14" fmla="*/ 14 w 14"/>
                <a:gd name="T15" fmla="*/ 31 h 31"/>
              </a:gdLst>
              <a:ahLst/>
              <a:cxnLst>
                <a:cxn ang="T8">
                  <a:pos x="T0" y="T1"/>
                </a:cxn>
                <a:cxn ang="T9">
                  <a:pos x="T2" y="T3"/>
                </a:cxn>
                <a:cxn ang="T10">
                  <a:pos x="T4" y="T5"/>
                </a:cxn>
                <a:cxn ang="T11">
                  <a:pos x="T6" y="T7"/>
                </a:cxn>
              </a:cxnLst>
              <a:rect l="T12" t="T13" r="T14" b="T15"/>
              <a:pathLst>
                <a:path w="14" h="31">
                  <a:moveTo>
                    <a:pt x="2" y="0"/>
                  </a:moveTo>
                  <a:cubicBezTo>
                    <a:pt x="2" y="4"/>
                    <a:pt x="2" y="4"/>
                    <a:pt x="2" y="4"/>
                  </a:cubicBezTo>
                  <a:cubicBezTo>
                    <a:pt x="0" y="15"/>
                    <a:pt x="6" y="31"/>
                    <a:pt x="13" y="13"/>
                  </a:cubicBezTo>
                  <a:cubicBezTo>
                    <a:pt x="14" y="10"/>
                    <a:pt x="14" y="10"/>
                    <a:pt x="14" y="1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39" name="Freeform 860"/>
            <p:cNvSpPr>
              <a:spLocks/>
            </p:cNvSpPr>
            <p:nvPr/>
          </p:nvSpPr>
          <p:spPr bwMode="auto">
            <a:xfrm>
              <a:off x="3903" y="4096"/>
              <a:ext cx="79" cy="11"/>
            </a:xfrm>
            <a:custGeom>
              <a:avLst/>
              <a:gdLst>
                <a:gd name="T0" fmla="*/ 0 w 65"/>
                <a:gd name="T1" fmla="*/ 0 h 9"/>
                <a:gd name="T2" fmla="*/ 123 w 65"/>
                <a:gd name="T3" fmla="*/ 16 h 9"/>
                <a:gd name="T4" fmla="*/ 142 w 65"/>
                <a:gd name="T5" fmla="*/ 20 h 9"/>
                <a:gd name="T6" fmla="*/ 0 60000 65536"/>
                <a:gd name="T7" fmla="*/ 0 60000 65536"/>
                <a:gd name="T8" fmla="*/ 0 60000 65536"/>
                <a:gd name="T9" fmla="*/ 0 w 65"/>
                <a:gd name="T10" fmla="*/ 0 h 9"/>
                <a:gd name="T11" fmla="*/ 65 w 65"/>
                <a:gd name="T12" fmla="*/ 9 h 9"/>
              </a:gdLst>
              <a:ahLst/>
              <a:cxnLst>
                <a:cxn ang="T6">
                  <a:pos x="T0" y="T1"/>
                </a:cxn>
                <a:cxn ang="T7">
                  <a:pos x="T2" y="T3"/>
                </a:cxn>
                <a:cxn ang="T8">
                  <a:pos x="T4" y="T5"/>
                </a:cxn>
              </a:cxnLst>
              <a:rect l="T9" t="T10" r="T11" b="T12"/>
              <a:pathLst>
                <a:path w="65" h="9">
                  <a:moveTo>
                    <a:pt x="0" y="0"/>
                  </a:moveTo>
                  <a:lnTo>
                    <a:pt x="56" y="7"/>
                  </a:lnTo>
                  <a:lnTo>
                    <a:pt x="65" y="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40" name="Line 861"/>
            <p:cNvSpPr>
              <a:spLocks noChangeShapeType="1"/>
            </p:cNvSpPr>
            <p:nvPr/>
          </p:nvSpPr>
          <p:spPr bwMode="auto">
            <a:xfrm flipH="1" flipV="1">
              <a:off x="3884" y="4083"/>
              <a:ext cx="19" cy="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41" name="Line 862"/>
            <p:cNvSpPr>
              <a:spLocks noChangeShapeType="1"/>
            </p:cNvSpPr>
            <p:nvPr/>
          </p:nvSpPr>
          <p:spPr bwMode="auto">
            <a:xfrm flipH="1" flipV="1">
              <a:off x="4073" y="3776"/>
              <a:ext cx="12" cy="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42" name="Freeform 863"/>
            <p:cNvSpPr>
              <a:spLocks/>
            </p:cNvSpPr>
            <p:nvPr/>
          </p:nvSpPr>
          <p:spPr bwMode="auto">
            <a:xfrm>
              <a:off x="4120" y="3803"/>
              <a:ext cx="2" cy="6"/>
            </a:xfrm>
            <a:custGeom>
              <a:avLst/>
              <a:gdLst>
                <a:gd name="T0" fmla="*/ 0 w 2"/>
                <a:gd name="T1" fmla="*/ 0 h 5"/>
                <a:gd name="T2" fmla="*/ 2 w 2"/>
                <a:gd name="T3" fmla="*/ 10 h 5"/>
                <a:gd name="T4" fmla="*/ 2 w 2"/>
                <a:gd name="T5" fmla="*/ 10 h 5"/>
                <a:gd name="T6" fmla="*/ 0 60000 65536"/>
                <a:gd name="T7" fmla="*/ 0 60000 65536"/>
                <a:gd name="T8" fmla="*/ 0 60000 65536"/>
                <a:gd name="T9" fmla="*/ 0 w 2"/>
                <a:gd name="T10" fmla="*/ 0 h 5"/>
                <a:gd name="T11" fmla="*/ 2 w 2"/>
                <a:gd name="T12" fmla="*/ 5 h 5"/>
              </a:gdLst>
              <a:ahLst/>
              <a:cxnLst>
                <a:cxn ang="T6">
                  <a:pos x="T0" y="T1"/>
                </a:cxn>
                <a:cxn ang="T7">
                  <a:pos x="T2" y="T3"/>
                </a:cxn>
                <a:cxn ang="T8">
                  <a:pos x="T4" y="T5"/>
                </a:cxn>
              </a:cxnLst>
              <a:rect l="T9" t="T10" r="T11" b="T12"/>
              <a:pathLst>
                <a:path w="2" h="5">
                  <a:moveTo>
                    <a:pt x="0" y="0"/>
                  </a:moveTo>
                  <a:lnTo>
                    <a:pt x="2" y="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43" name="Line 864"/>
            <p:cNvSpPr>
              <a:spLocks noChangeShapeType="1"/>
            </p:cNvSpPr>
            <p:nvPr/>
          </p:nvSpPr>
          <p:spPr bwMode="auto">
            <a:xfrm>
              <a:off x="4104" y="3803"/>
              <a:ext cx="1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44" name="Line 865"/>
            <p:cNvSpPr>
              <a:spLocks noChangeShapeType="1"/>
            </p:cNvSpPr>
            <p:nvPr/>
          </p:nvSpPr>
          <p:spPr bwMode="auto">
            <a:xfrm>
              <a:off x="4122" y="3809"/>
              <a:ext cx="35"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45" name="Freeform 866"/>
            <p:cNvSpPr>
              <a:spLocks/>
            </p:cNvSpPr>
            <p:nvPr/>
          </p:nvSpPr>
          <p:spPr bwMode="auto">
            <a:xfrm>
              <a:off x="3872" y="3909"/>
              <a:ext cx="2" cy="2"/>
            </a:xfrm>
            <a:custGeom>
              <a:avLst/>
              <a:gdLst>
                <a:gd name="T0" fmla="*/ 2 w 2"/>
                <a:gd name="T1" fmla="*/ 2 h 2"/>
                <a:gd name="T2" fmla="*/ 2 w 2"/>
                <a:gd name="T3" fmla="*/ 0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2" y="2"/>
                  </a:moveTo>
                  <a:lnTo>
                    <a:pt x="2"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46" name="Freeform 867"/>
            <p:cNvSpPr>
              <a:spLocks/>
            </p:cNvSpPr>
            <p:nvPr/>
          </p:nvSpPr>
          <p:spPr bwMode="auto">
            <a:xfrm>
              <a:off x="4006" y="4046"/>
              <a:ext cx="8" cy="8"/>
            </a:xfrm>
            <a:custGeom>
              <a:avLst/>
              <a:gdLst>
                <a:gd name="T0" fmla="*/ 149 w 3"/>
                <a:gd name="T1" fmla="*/ 149 h 3"/>
                <a:gd name="T2" fmla="*/ 93 w 3"/>
                <a:gd name="T3" fmla="*/ 93 h 3"/>
                <a:gd name="T4" fmla="*/ 0 w 3"/>
                <a:gd name="T5" fmla="*/ 56 h 3"/>
                <a:gd name="T6" fmla="*/ 0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3" y="3"/>
                  </a:moveTo>
                  <a:cubicBezTo>
                    <a:pt x="2" y="2"/>
                    <a:pt x="2" y="2"/>
                    <a:pt x="2" y="2"/>
                  </a:cubicBezTo>
                  <a:cubicBezTo>
                    <a:pt x="2" y="2"/>
                    <a:pt x="0" y="1"/>
                    <a:pt x="0"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47" name="Line 868"/>
            <p:cNvSpPr>
              <a:spLocks noChangeShapeType="1"/>
            </p:cNvSpPr>
            <p:nvPr/>
          </p:nvSpPr>
          <p:spPr bwMode="auto">
            <a:xfrm flipV="1">
              <a:off x="4006" y="4054"/>
              <a:ext cx="8"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48" name="Freeform 869"/>
            <p:cNvSpPr>
              <a:spLocks/>
            </p:cNvSpPr>
            <p:nvPr/>
          </p:nvSpPr>
          <p:spPr bwMode="auto">
            <a:xfrm>
              <a:off x="4012" y="4001"/>
              <a:ext cx="13" cy="8"/>
            </a:xfrm>
            <a:custGeom>
              <a:avLst/>
              <a:gdLst>
                <a:gd name="T0" fmla="*/ 229 w 5"/>
                <a:gd name="T1" fmla="*/ 149 h 3"/>
                <a:gd name="T2" fmla="*/ 229 w 5"/>
                <a:gd name="T3" fmla="*/ 149 h 3"/>
                <a:gd name="T4" fmla="*/ 55 w 5"/>
                <a:gd name="T5" fmla="*/ 0 h 3"/>
                <a:gd name="T6" fmla="*/ 0 w 5"/>
                <a:gd name="T7" fmla="*/ 0 h 3"/>
                <a:gd name="T8" fmla="*/ 0 60000 65536"/>
                <a:gd name="T9" fmla="*/ 0 60000 65536"/>
                <a:gd name="T10" fmla="*/ 0 60000 65536"/>
                <a:gd name="T11" fmla="*/ 0 60000 65536"/>
                <a:gd name="T12" fmla="*/ 0 w 5"/>
                <a:gd name="T13" fmla="*/ 0 h 3"/>
                <a:gd name="T14" fmla="*/ 5 w 5"/>
                <a:gd name="T15" fmla="*/ 3 h 3"/>
              </a:gdLst>
              <a:ahLst/>
              <a:cxnLst>
                <a:cxn ang="T8">
                  <a:pos x="T0" y="T1"/>
                </a:cxn>
                <a:cxn ang="T9">
                  <a:pos x="T2" y="T3"/>
                </a:cxn>
                <a:cxn ang="T10">
                  <a:pos x="T4" y="T5"/>
                </a:cxn>
                <a:cxn ang="T11">
                  <a:pos x="T6" y="T7"/>
                </a:cxn>
              </a:cxnLst>
              <a:rect l="T12" t="T13" r="T14" b="T15"/>
              <a:pathLst>
                <a:path w="5" h="3">
                  <a:moveTo>
                    <a:pt x="5" y="3"/>
                  </a:moveTo>
                  <a:cubicBezTo>
                    <a:pt x="5" y="3"/>
                    <a:pt x="5" y="3"/>
                    <a:pt x="5" y="3"/>
                  </a:cubicBezTo>
                  <a:cubicBezTo>
                    <a:pt x="3" y="2"/>
                    <a:pt x="3" y="1"/>
                    <a:pt x="1" y="0"/>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49" name="Line 870"/>
            <p:cNvSpPr>
              <a:spLocks noChangeShapeType="1"/>
            </p:cNvSpPr>
            <p:nvPr/>
          </p:nvSpPr>
          <p:spPr bwMode="auto">
            <a:xfrm flipV="1">
              <a:off x="4019" y="4009"/>
              <a:ext cx="6" cy="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50" name="Line 871"/>
            <p:cNvSpPr>
              <a:spLocks noChangeShapeType="1"/>
            </p:cNvSpPr>
            <p:nvPr/>
          </p:nvSpPr>
          <p:spPr bwMode="auto">
            <a:xfrm flipV="1">
              <a:off x="4014" y="4044"/>
              <a:ext cx="5" cy="1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51" name="Line 872"/>
            <p:cNvSpPr>
              <a:spLocks noChangeShapeType="1"/>
            </p:cNvSpPr>
            <p:nvPr/>
          </p:nvSpPr>
          <p:spPr bwMode="auto">
            <a:xfrm flipH="1" flipV="1">
              <a:off x="4021" y="4004"/>
              <a:ext cx="4"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52" name="Line 873"/>
            <p:cNvSpPr>
              <a:spLocks noChangeShapeType="1"/>
            </p:cNvSpPr>
            <p:nvPr/>
          </p:nvSpPr>
          <p:spPr bwMode="auto">
            <a:xfrm>
              <a:off x="3897" y="4096"/>
              <a:ext cx="6"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53" name="Freeform 874"/>
            <p:cNvSpPr>
              <a:spLocks/>
            </p:cNvSpPr>
            <p:nvPr/>
          </p:nvSpPr>
          <p:spPr bwMode="auto">
            <a:xfrm>
              <a:off x="4122" y="3809"/>
              <a:ext cx="10" cy="7"/>
            </a:xfrm>
            <a:custGeom>
              <a:avLst/>
              <a:gdLst>
                <a:gd name="T0" fmla="*/ 19 w 8"/>
                <a:gd name="T1" fmla="*/ 11 h 6"/>
                <a:gd name="T2" fmla="*/ 14 w 8"/>
                <a:gd name="T3" fmla="*/ 11 h 6"/>
                <a:gd name="T4" fmla="*/ 14 w 8"/>
                <a:gd name="T5" fmla="*/ 8 h 6"/>
                <a:gd name="T6" fmla="*/ 9 w 8"/>
                <a:gd name="T7" fmla="*/ 8 h 6"/>
                <a:gd name="T8" fmla="*/ 9 w 8"/>
                <a:gd name="T9" fmla="*/ 2 h 6"/>
                <a:gd name="T10" fmla="*/ 6 w 8"/>
                <a:gd name="T11" fmla="*/ 2 h 6"/>
                <a:gd name="T12" fmla="*/ 6 w 8"/>
                <a:gd name="T13" fmla="*/ 2 h 6"/>
                <a:gd name="T14" fmla="*/ 0 w 8"/>
                <a:gd name="T15" fmla="*/ 0 h 6"/>
                <a:gd name="T16" fmla="*/ 0 60000 65536"/>
                <a:gd name="T17" fmla="*/ 0 60000 65536"/>
                <a:gd name="T18" fmla="*/ 0 60000 65536"/>
                <a:gd name="T19" fmla="*/ 0 60000 65536"/>
                <a:gd name="T20" fmla="*/ 0 60000 65536"/>
                <a:gd name="T21" fmla="*/ 0 60000 65536"/>
                <a:gd name="T22" fmla="*/ 0 60000 65536"/>
                <a:gd name="T23" fmla="*/ 0 60000 65536"/>
                <a:gd name="T24" fmla="*/ 0 w 8"/>
                <a:gd name="T25" fmla="*/ 0 h 6"/>
                <a:gd name="T26" fmla="*/ 8 w 8"/>
                <a:gd name="T27" fmla="*/ 6 h 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 h="6">
                  <a:moveTo>
                    <a:pt x="8" y="6"/>
                  </a:moveTo>
                  <a:lnTo>
                    <a:pt x="6" y="6"/>
                  </a:lnTo>
                  <a:lnTo>
                    <a:pt x="6" y="4"/>
                  </a:lnTo>
                  <a:lnTo>
                    <a:pt x="4" y="4"/>
                  </a:lnTo>
                  <a:lnTo>
                    <a:pt x="4" y="2"/>
                  </a:lnTo>
                  <a:lnTo>
                    <a:pt x="2" y="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54" name="Freeform 875"/>
            <p:cNvSpPr>
              <a:spLocks/>
            </p:cNvSpPr>
            <p:nvPr/>
          </p:nvSpPr>
          <p:spPr bwMode="auto">
            <a:xfrm>
              <a:off x="4132" y="3816"/>
              <a:ext cx="35" cy="3"/>
            </a:xfrm>
            <a:custGeom>
              <a:avLst/>
              <a:gdLst>
                <a:gd name="T0" fmla="*/ 0 w 29"/>
                <a:gd name="T1" fmla="*/ 0 h 2"/>
                <a:gd name="T2" fmla="*/ 42 w 29"/>
                <a:gd name="T3" fmla="*/ 9 h 2"/>
                <a:gd name="T4" fmla="*/ 48 w 29"/>
                <a:gd name="T5" fmla="*/ 9 h 2"/>
                <a:gd name="T6" fmla="*/ 62 w 29"/>
                <a:gd name="T7" fmla="*/ 9 h 2"/>
                <a:gd name="T8" fmla="*/ 62 w 29"/>
                <a:gd name="T9" fmla="*/ 9 h 2"/>
                <a:gd name="T10" fmla="*/ 0 60000 65536"/>
                <a:gd name="T11" fmla="*/ 0 60000 65536"/>
                <a:gd name="T12" fmla="*/ 0 60000 65536"/>
                <a:gd name="T13" fmla="*/ 0 60000 65536"/>
                <a:gd name="T14" fmla="*/ 0 60000 65536"/>
                <a:gd name="T15" fmla="*/ 0 w 29"/>
                <a:gd name="T16" fmla="*/ 0 h 2"/>
                <a:gd name="T17" fmla="*/ 29 w 29"/>
                <a:gd name="T18" fmla="*/ 2 h 2"/>
              </a:gdLst>
              <a:ahLst/>
              <a:cxnLst>
                <a:cxn ang="T10">
                  <a:pos x="T0" y="T1"/>
                </a:cxn>
                <a:cxn ang="T11">
                  <a:pos x="T2" y="T3"/>
                </a:cxn>
                <a:cxn ang="T12">
                  <a:pos x="T4" y="T5"/>
                </a:cxn>
                <a:cxn ang="T13">
                  <a:pos x="T6" y="T7"/>
                </a:cxn>
                <a:cxn ang="T14">
                  <a:pos x="T8" y="T9"/>
                </a:cxn>
              </a:cxnLst>
              <a:rect l="T15" t="T16" r="T17" b="T18"/>
              <a:pathLst>
                <a:path w="29" h="2">
                  <a:moveTo>
                    <a:pt x="0" y="0"/>
                  </a:moveTo>
                  <a:lnTo>
                    <a:pt x="20" y="2"/>
                  </a:lnTo>
                  <a:lnTo>
                    <a:pt x="22" y="2"/>
                  </a:lnTo>
                  <a:lnTo>
                    <a:pt x="29"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55" name="Freeform 876"/>
            <p:cNvSpPr>
              <a:spLocks/>
            </p:cNvSpPr>
            <p:nvPr/>
          </p:nvSpPr>
          <p:spPr bwMode="auto">
            <a:xfrm>
              <a:off x="4111" y="3809"/>
              <a:ext cx="11" cy="1"/>
            </a:xfrm>
            <a:custGeom>
              <a:avLst/>
              <a:gdLst>
                <a:gd name="T0" fmla="*/ 0 w 9"/>
                <a:gd name="T1" fmla="*/ 0 h 1"/>
                <a:gd name="T2" fmla="*/ 20 w 9"/>
                <a:gd name="T3" fmla="*/ 0 h 1"/>
                <a:gd name="T4" fmla="*/ 20 w 9"/>
                <a:gd name="T5" fmla="*/ 0 h 1"/>
                <a:gd name="T6" fmla="*/ 0 60000 65536"/>
                <a:gd name="T7" fmla="*/ 0 60000 65536"/>
                <a:gd name="T8" fmla="*/ 0 60000 65536"/>
                <a:gd name="T9" fmla="*/ 0 w 9"/>
                <a:gd name="T10" fmla="*/ 0 h 1"/>
                <a:gd name="T11" fmla="*/ 9 w 9"/>
                <a:gd name="T12" fmla="*/ 1 h 1"/>
              </a:gdLst>
              <a:ahLst/>
              <a:cxnLst>
                <a:cxn ang="T6">
                  <a:pos x="T0" y="T1"/>
                </a:cxn>
                <a:cxn ang="T7">
                  <a:pos x="T2" y="T3"/>
                </a:cxn>
                <a:cxn ang="T8">
                  <a:pos x="T4" y="T5"/>
                </a:cxn>
              </a:cxnLst>
              <a:rect l="T9" t="T10" r="T11" b="T12"/>
              <a:pathLst>
                <a:path w="9" h="1">
                  <a:moveTo>
                    <a:pt x="0" y="0"/>
                  </a:moveTo>
                  <a:lnTo>
                    <a:pt x="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56" name="Line 877"/>
            <p:cNvSpPr>
              <a:spLocks noChangeShapeType="1"/>
            </p:cNvSpPr>
            <p:nvPr/>
          </p:nvSpPr>
          <p:spPr bwMode="auto">
            <a:xfrm>
              <a:off x="3868" y="3280"/>
              <a:ext cx="104" cy="1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57" name="Freeform 878"/>
            <p:cNvSpPr>
              <a:spLocks/>
            </p:cNvSpPr>
            <p:nvPr/>
          </p:nvSpPr>
          <p:spPr bwMode="auto">
            <a:xfrm>
              <a:off x="3868" y="3193"/>
              <a:ext cx="104" cy="98"/>
            </a:xfrm>
            <a:custGeom>
              <a:avLst/>
              <a:gdLst>
                <a:gd name="T0" fmla="*/ 0 w 85"/>
                <a:gd name="T1" fmla="*/ 160 h 80"/>
                <a:gd name="T2" fmla="*/ 0 w 85"/>
                <a:gd name="T3" fmla="*/ 121 h 80"/>
                <a:gd name="T4" fmla="*/ 0 w 85"/>
                <a:gd name="T5" fmla="*/ 0 h 80"/>
                <a:gd name="T6" fmla="*/ 24 w 85"/>
                <a:gd name="T7" fmla="*/ 0 h 80"/>
                <a:gd name="T8" fmla="*/ 35 w 85"/>
                <a:gd name="T9" fmla="*/ 0 h 80"/>
                <a:gd name="T10" fmla="*/ 181 w 85"/>
                <a:gd name="T11" fmla="*/ 20 h 80"/>
                <a:gd name="T12" fmla="*/ 181 w 85"/>
                <a:gd name="T13" fmla="*/ 141 h 80"/>
                <a:gd name="T14" fmla="*/ 190 w 85"/>
                <a:gd name="T15" fmla="*/ 156 h 80"/>
                <a:gd name="T16" fmla="*/ 190 w 85"/>
                <a:gd name="T17" fmla="*/ 180 h 8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5"/>
                <a:gd name="T28" fmla="*/ 0 h 80"/>
                <a:gd name="T29" fmla="*/ 85 w 85"/>
                <a:gd name="T30" fmla="*/ 80 h 8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5" h="80">
                  <a:moveTo>
                    <a:pt x="0" y="71"/>
                  </a:moveTo>
                  <a:lnTo>
                    <a:pt x="0" y="54"/>
                  </a:lnTo>
                  <a:lnTo>
                    <a:pt x="0" y="0"/>
                  </a:lnTo>
                  <a:lnTo>
                    <a:pt x="11" y="0"/>
                  </a:lnTo>
                  <a:lnTo>
                    <a:pt x="16" y="0"/>
                  </a:lnTo>
                  <a:lnTo>
                    <a:pt x="81" y="9"/>
                  </a:lnTo>
                  <a:lnTo>
                    <a:pt x="81" y="63"/>
                  </a:lnTo>
                  <a:lnTo>
                    <a:pt x="85" y="69"/>
                  </a:lnTo>
                  <a:lnTo>
                    <a:pt x="85" y="8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58" name="Freeform 879"/>
            <p:cNvSpPr>
              <a:spLocks/>
            </p:cNvSpPr>
            <p:nvPr/>
          </p:nvSpPr>
          <p:spPr bwMode="auto">
            <a:xfrm>
              <a:off x="3967" y="3252"/>
              <a:ext cx="7" cy="18"/>
            </a:xfrm>
            <a:custGeom>
              <a:avLst/>
              <a:gdLst>
                <a:gd name="T0" fmla="*/ 0 w 3"/>
                <a:gd name="T1" fmla="*/ 303 h 7"/>
                <a:gd name="T2" fmla="*/ 0 w 3"/>
                <a:gd name="T3" fmla="*/ 257 h 7"/>
                <a:gd name="T4" fmla="*/ 86 w 3"/>
                <a:gd name="T5" fmla="*/ 54 h 7"/>
                <a:gd name="T6" fmla="*/ 86 w 3"/>
                <a:gd name="T7" fmla="*/ 0 h 7"/>
                <a:gd name="T8" fmla="*/ 0 60000 65536"/>
                <a:gd name="T9" fmla="*/ 0 60000 65536"/>
                <a:gd name="T10" fmla="*/ 0 60000 65536"/>
                <a:gd name="T11" fmla="*/ 0 60000 65536"/>
                <a:gd name="T12" fmla="*/ 0 w 3"/>
                <a:gd name="T13" fmla="*/ 0 h 7"/>
                <a:gd name="T14" fmla="*/ 3 w 3"/>
                <a:gd name="T15" fmla="*/ 7 h 7"/>
              </a:gdLst>
              <a:ahLst/>
              <a:cxnLst>
                <a:cxn ang="T8">
                  <a:pos x="T0" y="T1"/>
                </a:cxn>
                <a:cxn ang="T9">
                  <a:pos x="T2" y="T3"/>
                </a:cxn>
                <a:cxn ang="T10">
                  <a:pos x="T4" y="T5"/>
                </a:cxn>
                <a:cxn ang="T11">
                  <a:pos x="T6" y="T7"/>
                </a:cxn>
              </a:cxnLst>
              <a:rect l="T12" t="T13" r="T14" b="T15"/>
              <a:pathLst>
                <a:path w="3" h="7">
                  <a:moveTo>
                    <a:pt x="0" y="7"/>
                  </a:moveTo>
                  <a:cubicBezTo>
                    <a:pt x="0" y="6"/>
                    <a:pt x="0" y="6"/>
                    <a:pt x="0" y="6"/>
                  </a:cubicBezTo>
                  <a:cubicBezTo>
                    <a:pt x="1" y="5"/>
                    <a:pt x="2" y="3"/>
                    <a:pt x="3" y="1"/>
                  </a:cubicBezTo>
                  <a:cubicBezTo>
                    <a:pt x="3" y="0"/>
                    <a:pt x="3" y="0"/>
                    <a:pt x="3"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59" name="Line 880"/>
            <p:cNvSpPr>
              <a:spLocks noChangeShapeType="1"/>
            </p:cNvSpPr>
            <p:nvPr/>
          </p:nvSpPr>
          <p:spPr bwMode="auto">
            <a:xfrm flipH="1">
              <a:off x="3967" y="3164"/>
              <a:ext cx="18" cy="4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60" name="Line 881"/>
            <p:cNvSpPr>
              <a:spLocks noChangeShapeType="1"/>
            </p:cNvSpPr>
            <p:nvPr/>
          </p:nvSpPr>
          <p:spPr bwMode="auto">
            <a:xfrm flipH="1" flipV="1">
              <a:off x="3985" y="3164"/>
              <a:ext cx="23" cy="1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61" name="Freeform 882"/>
            <p:cNvSpPr>
              <a:spLocks/>
            </p:cNvSpPr>
            <p:nvPr/>
          </p:nvSpPr>
          <p:spPr bwMode="auto">
            <a:xfrm>
              <a:off x="4001" y="3182"/>
              <a:ext cx="7" cy="16"/>
            </a:xfrm>
            <a:custGeom>
              <a:avLst/>
              <a:gdLst>
                <a:gd name="T0" fmla="*/ 0 w 3"/>
                <a:gd name="T1" fmla="*/ 307 h 6"/>
                <a:gd name="T2" fmla="*/ 0 w 3"/>
                <a:gd name="T3" fmla="*/ 248 h 6"/>
                <a:gd name="T4" fmla="*/ 65 w 3"/>
                <a:gd name="T5" fmla="*/ 0 h 6"/>
                <a:gd name="T6" fmla="*/ 86 w 3"/>
                <a:gd name="T7" fmla="*/ 0 h 6"/>
                <a:gd name="T8" fmla="*/ 0 60000 65536"/>
                <a:gd name="T9" fmla="*/ 0 60000 65536"/>
                <a:gd name="T10" fmla="*/ 0 60000 65536"/>
                <a:gd name="T11" fmla="*/ 0 60000 65536"/>
                <a:gd name="T12" fmla="*/ 0 w 3"/>
                <a:gd name="T13" fmla="*/ 0 h 6"/>
                <a:gd name="T14" fmla="*/ 3 w 3"/>
                <a:gd name="T15" fmla="*/ 6 h 6"/>
              </a:gdLst>
              <a:ahLst/>
              <a:cxnLst>
                <a:cxn ang="T8">
                  <a:pos x="T0" y="T1"/>
                </a:cxn>
                <a:cxn ang="T9">
                  <a:pos x="T2" y="T3"/>
                </a:cxn>
                <a:cxn ang="T10">
                  <a:pos x="T4" y="T5"/>
                </a:cxn>
                <a:cxn ang="T11">
                  <a:pos x="T6" y="T7"/>
                </a:cxn>
              </a:cxnLst>
              <a:rect l="T12" t="T13" r="T14" b="T15"/>
              <a:pathLst>
                <a:path w="3" h="6">
                  <a:moveTo>
                    <a:pt x="0" y="6"/>
                  </a:moveTo>
                  <a:cubicBezTo>
                    <a:pt x="0" y="5"/>
                    <a:pt x="0" y="5"/>
                    <a:pt x="0" y="5"/>
                  </a:cubicBezTo>
                  <a:cubicBezTo>
                    <a:pt x="1" y="4"/>
                    <a:pt x="2" y="2"/>
                    <a:pt x="2" y="0"/>
                  </a:cubicBezTo>
                  <a:cubicBezTo>
                    <a:pt x="3" y="0"/>
                    <a:pt x="3" y="0"/>
                    <a:pt x="3"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62" name="Freeform 883"/>
            <p:cNvSpPr>
              <a:spLocks/>
            </p:cNvSpPr>
            <p:nvPr/>
          </p:nvSpPr>
          <p:spPr bwMode="auto">
            <a:xfrm>
              <a:off x="3974" y="3198"/>
              <a:ext cx="27" cy="54"/>
            </a:xfrm>
            <a:custGeom>
              <a:avLst/>
              <a:gdLst>
                <a:gd name="T0" fmla="*/ 50 w 22"/>
                <a:gd name="T1" fmla="*/ 0 h 44"/>
                <a:gd name="T2" fmla="*/ 41 w 22"/>
                <a:gd name="T3" fmla="*/ 0 h 44"/>
                <a:gd name="T4" fmla="*/ 33 w 22"/>
                <a:gd name="T5" fmla="*/ 0 h 44"/>
                <a:gd name="T6" fmla="*/ 31 w 22"/>
                <a:gd name="T7" fmla="*/ 2 h 44"/>
                <a:gd name="T8" fmla="*/ 26 w 22"/>
                <a:gd name="T9" fmla="*/ 17 h 44"/>
                <a:gd name="T10" fmla="*/ 21 w 22"/>
                <a:gd name="T11" fmla="*/ 26 h 44"/>
                <a:gd name="T12" fmla="*/ 11 w 22"/>
                <a:gd name="T13" fmla="*/ 33 h 44"/>
                <a:gd name="T14" fmla="*/ 11 w 22"/>
                <a:gd name="T15" fmla="*/ 50 h 44"/>
                <a:gd name="T16" fmla="*/ 2 w 22"/>
                <a:gd name="T17" fmla="*/ 64 h 44"/>
                <a:gd name="T18" fmla="*/ 0 w 22"/>
                <a:gd name="T19" fmla="*/ 82 h 44"/>
                <a:gd name="T20" fmla="*/ 0 w 22"/>
                <a:gd name="T21" fmla="*/ 99 h 4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44"/>
                <a:gd name="T35" fmla="*/ 22 w 22"/>
                <a:gd name="T36" fmla="*/ 44 h 4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44">
                  <a:moveTo>
                    <a:pt x="22" y="0"/>
                  </a:moveTo>
                  <a:lnTo>
                    <a:pt x="18" y="0"/>
                  </a:lnTo>
                  <a:lnTo>
                    <a:pt x="15" y="0"/>
                  </a:lnTo>
                  <a:lnTo>
                    <a:pt x="13" y="2"/>
                  </a:lnTo>
                  <a:lnTo>
                    <a:pt x="11" y="7"/>
                  </a:lnTo>
                  <a:lnTo>
                    <a:pt x="9" y="11"/>
                  </a:lnTo>
                  <a:lnTo>
                    <a:pt x="5" y="15"/>
                  </a:lnTo>
                  <a:lnTo>
                    <a:pt x="5" y="22"/>
                  </a:lnTo>
                  <a:lnTo>
                    <a:pt x="2" y="28"/>
                  </a:lnTo>
                  <a:lnTo>
                    <a:pt x="0" y="37"/>
                  </a:lnTo>
                  <a:lnTo>
                    <a:pt x="0" y="4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63" name="Line 884"/>
            <p:cNvSpPr>
              <a:spLocks noChangeShapeType="1"/>
            </p:cNvSpPr>
            <p:nvPr/>
          </p:nvSpPr>
          <p:spPr bwMode="auto">
            <a:xfrm flipH="1" flipV="1">
              <a:off x="4120" y="3476"/>
              <a:ext cx="5"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64" name="Line 885"/>
            <p:cNvSpPr>
              <a:spLocks noChangeShapeType="1"/>
            </p:cNvSpPr>
            <p:nvPr/>
          </p:nvSpPr>
          <p:spPr bwMode="auto">
            <a:xfrm>
              <a:off x="3922" y="3476"/>
              <a:ext cx="203"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65" name="Line 886"/>
            <p:cNvSpPr>
              <a:spLocks noChangeShapeType="1"/>
            </p:cNvSpPr>
            <p:nvPr/>
          </p:nvSpPr>
          <p:spPr bwMode="auto">
            <a:xfrm>
              <a:off x="3911" y="3437"/>
              <a:ext cx="11" cy="3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66" name="Line 887"/>
            <p:cNvSpPr>
              <a:spLocks noChangeShapeType="1"/>
            </p:cNvSpPr>
            <p:nvPr/>
          </p:nvSpPr>
          <p:spPr bwMode="auto">
            <a:xfrm flipH="1">
              <a:off x="3911" y="3428"/>
              <a:ext cx="6" cy="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67" name="Line 888"/>
            <p:cNvSpPr>
              <a:spLocks noChangeShapeType="1"/>
            </p:cNvSpPr>
            <p:nvPr/>
          </p:nvSpPr>
          <p:spPr bwMode="auto">
            <a:xfrm>
              <a:off x="3908" y="3404"/>
              <a:ext cx="9"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68" name="Freeform 889"/>
            <p:cNvSpPr>
              <a:spLocks/>
            </p:cNvSpPr>
            <p:nvPr/>
          </p:nvSpPr>
          <p:spPr bwMode="auto">
            <a:xfrm>
              <a:off x="3888" y="3401"/>
              <a:ext cx="20" cy="3"/>
            </a:xfrm>
            <a:custGeom>
              <a:avLst/>
              <a:gdLst>
                <a:gd name="T0" fmla="*/ 0 w 17"/>
                <a:gd name="T1" fmla="*/ 0 h 2"/>
                <a:gd name="T2" fmla="*/ 8 w 17"/>
                <a:gd name="T3" fmla="*/ 0 h 2"/>
                <a:gd name="T4" fmla="*/ 33 w 17"/>
                <a:gd name="T5" fmla="*/ 9 h 2"/>
                <a:gd name="T6" fmla="*/ 33 w 17"/>
                <a:gd name="T7" fmla="*/ 9 h 2"/>
                <a:gd name="T8" fmla="*/ 0 60000 65536"/>
                <a:gd name="T9" fmla="*/ 0 60000 65536"/>
                <a:gd name="T10" fmla="*/ 0 60000 65536"/>
                <a:gd name="T11" fmla="*/ 0 60000 65536"/>
                <a:gd name="T12" fmla="*/ 0 w 17"/>
                <a:gd name="T13" fmla="*/ 0 h 2"/>
                <a:gd name="T14" fmla="*/ 17 w 17"/>
                <a:gd name="T15" fmla="*/ 2 h 2"/>
              </a:gdLst>
              <a:ahLst/>
              <a:cxnLst>
                <a:cxn ang="T8">
                  <a:pos x="T0" y="T1"/>
                </a:cxn>
                <a:cxn ang="T9">
                  <a:pos x="T2" y="T3"/>
                </a:cxn>
                <a:cxn ang="T10">
                  <a:pos x="T4" y="T5"/>
                </a:cxn>
                <a:cxn ang="T11">
                  <a:pos x="T6" y="T7"/>
                </a:cxn>
              </a:cxnLst>
              <a:rect l="T12" t="T13" r="T14" b="T15"/>
              <a:pathLst>
                <a:path w="17" h="2">
                  <a:moveTo>
                    <a:pt x="0" y="0"/>
                  </a:moveTo>
                  <a:lnTo>
                    <a:pt x="4" y="0"/>
                  </a:lnTo>
                  <a:lnTo>
                    <a:pt x="17"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69" name="Line 890"/>
            <p:cNvSpPr>
              <a:spLocks noChangeShapeType="1"/>
            </p:cNvSpPr>
            <p:nvPr/>
          </p:nvSpPr>
          <p:spPr bwMode="auto">
            <a:xfrm>
              <a:off x="3872" y="3338"/>
              <a:ext cx="16" cy="6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70" name="Line 891"/>
            <p:cNvSpPr>
              <a:spLocks noChangeShapeType="1"/>
            </p:cNvSpPr>
            <p:nvPr/>
          </p:nvSpPr>
          <p:spPr bwMode="auto">
            <a:xfrm flipH="1" flipV="1">
              <a:off x="3872" y="3338"/>
              <a:ext cx="20"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71" name="Line 892"/>
            <p:cNvSpPr>
              <a:spLocks noChangeShapeType="1"/>
            </p:cNvSpPr>
            <p:nvPr/>
          </p:nvSpPr>
          <p:spPr bwMode="auto">
            <a:xfrm>
              <a:off x="3884" y="3317"/>
              <a:ext cx="8" cy="2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72" name="Freeform 893"/>
            <p:cNvSpPr>
              <a:spLocks/>
            </p:cNvSpPr>
            <p:nvPr/>
          </p:nvSpPr>
          <p:spPr bwMode="auto">
            <a:xfrm>
              <a:off x="3877" y="3306"/>
              <a:ext cx="7" cy="11"/>
            </a:xfrm>
            <a:custGeom>
              <a:avLst/>
              <a:gdLst>
                <a:gd name="T0" fmla="*/ 0 w 6"/>
                <a:gd name="T1" fmla="*/ 0 h 9"/>
                <a:gd name="T2" fmla="*/ 11 w 6"/>
                <a:gd name="T3" fmla="*/ 16 h 9"/>
                <a:gd name="T4" fmla="*/ 11 w 6"/>
                <a:gd name="T5" fmla="*/ 20 h 9"/>
                <a:gd name="T6" fmla="*/ 0 60000 65536"/>
                <a:gd name="T7" fmla="*/ 0 60000 65536"/>
                <a:gd name="T8" fmla="*/ 0 60000 65536"/>
                <a:gd name="T9" fmla="*/ 0 w 6"/>
                <a:gd name="T10" fmla="*/ 0 h 9"/>
                <a:gd name="T11" fmla="*/ 6 w 6"/>
                <a:gd name="T12" fmla="*/ 9 h 9"/>
              </a:gdLst>
              <a:ahLst/>
              <a:cxnLst>
                <a:cxn ang="T6">
                  <a:pos x="T0" y="T1"/>
                </a:cxn>
                <a:cxn ang="T7">
                  <a:pos x="T2" y="T3"/>
                </a:cxn>
                <a:cxn ang="T8">
                  <a:pos x="T4" y="T5"/>
                </a:cxn>
              </a:cxnLst>
              <a:rect l="T9" t="T10" r="T11" b="T12"/>
              <a:pathLst>
                <a:path w="6" h="9">
                  <a:moveTo>
                    <a:pt x="0" y="0"/>
                  </a:moveTo>
                  <a:lnTo>
                    <a:pt x="6" y="7"/>
                  </a:lnTo>
                  <a:lnTo>
                    <a:pt x="6" y="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73" name="Line 894"/>
            <p:cNvSpPr>
              <a:spLocks noChangeShapeType="1"/>
            </p:cNvSpPr>
            <p:nvPr/>
          </p:nvSpPr>
          <p:spPr bwMode="auto">
            <a:xfrm>
              <a:off x="3868" y="3280"/>
              <a:ext cx="9"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74" name="Freeform 895"/>
            <p:cNvSpPr>
              <a:spLocks/>
            </p:cNvSpPr>
            <p:nvPr/>
          </p:nvSpPr>
          <p:spPr bwMode="auto">
            <a:xfrm>
              <a:off x="3972" y="3291"/>
              <a:ext cx="148" cy="185"/>
            </a:xfrm>
            <a:custGeom>
              <a:avLst/>
              <a:gdLst>
                <a:gd name="T0" fmla="*/ 0 w 122"/>
                <a:gd name="T1" fmla="*/ 0 h 152"/>
                <a:gd name="T2" fmla="*/ 8 w 122"/>
                <a:gd name="T3" fmla="*/ 49 h 152"/>
                <a:gd name="T4" fmla="*/ 2 w 122"/>
                <a:gd name="T5" fmla="*/ 52 h 152"/>
                <a:gd name="T6" fmla="*/ 23 w 122"/>
                <a:gd name="T7" fmla="*/ 118 h 152"/>
                <a:gd name="T8" fmla="*/ 51 w 122"/>
                <a:gd name="T9" fmla="*/ 124 h 152"/>
                <a:gd name="T10" fmla="*/ 57 w 122"/>
                <a:gd name="T11" fmla="*/ 114 h 152"/>
                <a:gd name="T12" fmla="*/ 109 w 122"/>
                <a:gd name="T13" fmla="*/ 124 h 152"/>
                <a:gd name="T14" fmla="*/ 129 w 122"/>
                <a:gd name="T15" fmla="*/ 191 h 152"/>
                <a:gd name="T16" fmla="*/ 136 w 122"/>
                <a:gd name="T17" fmla="*/ 194 h 152"/>
                <a:gd name="T18" fmla="*/ 156 w 122"/>
                <a:gd name="T19" fmla="*/ 257 h 152"/>
                <a:gd name="T20" fmla="*/ 144 w 122"/>
                <a:gd name="T21" fmla="*/ 264 h 152"/>
                <a:gd name="T22" fmla="*/ 165 w 122"/>
                <a:gd name="T23" fmla="*/ 333 h 152"/>
                <a:gd name="T24" fmla="*/ 193 w 122"/>
                <a:gd name="T25" fmla="*/ 333 h 152"/>
                <a:gd name="T26" fmla="*/ 195 w 122"/>
                <a:gd name="T27" fmla="*/ 330 h 152"/>
                <a:gd name="T28" fmla="*/ 201 w 122"/>
                <a:gd name="T29" fmla="*/ 330 h 152"/>
                <a:gd name="T30" fmla="*/ 264 w 122"/>
                <a:gd name="T31" fmla="*/ 333 h 15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22"/>
                <a:gd name="T49" fmla="*/ 0 h 152"/>
                <a:gd name="T50" fmla="*/ 122 w 122"/>
                <a:gd name="T51" fmla="*/ 152 h 15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22" h="152">
                  <a:moveTo>
                    <a:pt x="0" y="0"/>
                  </a:moveTo>
                  <a:lnTo>
                    <a:pt x="4" y="22"/>
                  </a:lnTo>
                  <a:lnTo>
                    <a:pt x="2" y="24"/>
                  </a:lnTo>
                  <a:lnTo>
                    <a:pt x="11" y="54"/>
                  </a:lnTo>
                  <a:lnTo>
                    <a:pt x="24" y="57"/>
                  </a:lnTo>
                  <a:lnTo>
                    <a:pt x="26" y="52"/>
                  </a:lnTo>
                  <a:lnTo>
                    <a:pt x="50" y="57"/>
                  </a:lnTo>
                  <a:lnTo>
                    <a:pt x="59" y="87"/>
                  </a:lnTo>
                  <a:lnTo>
                    <a:pt x="63" y="89"/>
                  </a:lnTo>
                  <a:lnTo>
                    <a:pt x="72" y="117"/>
                  </a:lnTo>
                  <a:lnTo>
                    <a:pt x="67" y="120"/>
                  </a:lnTo>
                  <a:lnTo>
                    <a:pt x="76" y="152"/>
                  </a:lnTo>
                  <a:lnTo>
                    <a:pt x="89" y="152"/>
                  </a:lnTo>
                  <a:lnTo>
                    <a:pt x="91" y="150"/>
                  </a:lnTo>
                  <a:lnTo>
                    <a:pt x="93" y="150"/>
                  </a:lnTo>
                  <a:lnTo>
                    <a:pt x="122" y="15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75" name="Freeform 896"/>
            <p:cNvSpPr>
              <a:spLocks/>
            </p:cNvSpPr>
            <p:nvPr/>
          </p:nvSpPr>
          <p:spPr bwMode="auto">
            <a:xfrm>
              <a:off x="3888" y="3153"/>
              <a:ext cx="97" cy="40"/>
            </a:xfrm>
            <a:custGeom>
              <a:avLst/>
              <a:gdLst>
                <a:gd name="T0" fmla="*/ 0 w 80"/>
                <a:gd name="T1" fmla="*/ 70 h 33"/>
                <a:gd name="T2" fmla="*/ 33 w 80"/>
                <a:gd name="T3" fmla="*/ 0 h 33"/>
                <a:gd name="T4" fmla="*/ 36 w 80"/>
                <a:gd name="T5" fmla="*/ 0 h 33"/>
                <a:gd name="T6" fmla="*/ 173 w 80"/>
                <a:gd name="T7" fmla="*/ 19 h 33"/>
                <a:gd name="T8" fmla="*/ 0 60000 65536"/>
                <a:gd name="T9" fmla="*/ 0 60000 65536"/>
                <a:gd name="T10" fmla="*/ 0 60000 65536"/>
                <a:gd name="T11" fmla="*/ 0 60000 65536"/>
                <a:gd name="T12" fmla="*/ 0 w 80"/>
                <a:gd name="T13" fmla="*/ 0 h 33"/>
                <a:gd name="T14" fmla="*/ 80 w 80"/>
                <a:gd name="T15" fmla="*/ 33 h 33"/>
              </a:gdLst>
              <a:ahLst/>
              <a:cxnLst>
                <a:cxn ang="T8">
                  <a:pos x="T0" y="T1"/>
                </a:cxn>
                <a:cxn ang="T9">
                  <a:pos x="T2" y="T3"/>
                </a:cxn>
                <a:cxn ang="T10">
                  <a:pos x="T4" y="T5"/>
                </a:cxn>
                <a:cxn ang="T11">
                  <a:pos x="T6" y="T7"/>
                </a:cxn>
              </a:cxnLst>
              <a:rect l="T12" t="T13" r="T14" b="T15"/>
              <a:pathLst>
                <a:path w="80" h="33">
                  <a:moveTo>
                    <a:pt x="0" y="33"/>
                  </a:moveTo>
                  <a:lnTo>
                    <a:pt x="15" y="0"/>
                  </a:lnTo>
                  <a:lnTo>
                    <a:pt x="17" y="0"/>
                  </a:lnTo>
                  <a:lnTo>
                    <a:pt x="80" y="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76" name="Freeform 897"/>
            <p:cNvSpPr>
              <a:spLocks/>
            </p:cNvSpPr>
            <p:nvPr/>
          </p:nvSpPr>
          <p:spPr bwMode="auto">
            <a:xfrm>
              <a:off x="3976" y="3288"/>
              <a:ext cx="14" cy="29"/>
            </a:xfrm>
            <a:custGeom>
              <a:avLst/>
              <a:gdLst>
                <a:gd name="T0" fmla="*/ 0 w 5"/>
                <a:gd name="T1" fmla="*/ 527 h 11"/>
                <a:gd name="T2" fmla="*/ 62 w 5"/>
                <a:gd name="T3" fmla="*/ 438 h 11"/>
                <a:gd name="T4" fmla="*/ 244 w 5"/>
                <a:gd name="T5" fmla="*/ 90 h 11"/>
                <a:gd name="T6" fmla="*/ 305 w 5"/>
                <a:gd name="T7" fmla="*/ 0 h 11"/>
                <a:gd name="T8" fmla="*/ 0 60000 65536"/>
                <a:gd name="T9" fmla="*/ 0 60000 65536"/>
                <a:gd name="T10" fmla="*/ 0 60000 65536"/>
                <a:gd name="T11" fmla="*/ 0 60000 65536"/>
                <a:gd name="T12" fmla="*/ 0 w 5"/>
                <a:gd name="T13" fmla="*/ 0 h 11"/>
                <a:gd name="T14" fmla="*/ 5 w 5"/>
                <a:gd name="T15" fmla="*/ 11 h 11"/>
              </a:gdLst>
              <a:ahLst/>
              <a:cxnLst>
                <a:cxn ang="T8">
                  <a:pos x="T0" y="T1"/>
                </a:cxn>
                <a:cxn ang="T9">
                  <a:pos x="T2" y="T3"/>
                </a:cxn>
                <a:cxn ang="T10">
                  <a:pos x="T4" y="T5"/>
                </a:cxn>
                <a:cxn ang="T11">
                  <a:pos x="T6" y="T7"/>
                </a:cxn>
              </a:cxnLst>
              <a:rect l="T12" t="T13" r="T14" b="T15"/>
              <a:pathLst>
                <a:path w="5" h="11">
                  <a:moveTo>
                    <a:pt x="0" y="11"/>
                  </a:moveTo>
                  <a:cubicBezTo>
                    <a:pt x="1" y="9"/>
                    <a:pt x="1" y="9"/>
                    <a:pt x="1" y="9"/>
                  </a:cubicBezTo>
                  <a:cubicBezTo>
                    <a:pt x="2" y="7"/>
                    <a:pt x="3" y="4"/>
                    <a:pt x="4" y="2"/>
                  </a:cubicBezTo>
                  <a:cubicBezTo>
                    <a:pt x="5" y="0"/>
                    <a:pt x="5" y="0"/>
                    <a:pt x="5"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77" name="Freeform 898"/>
            <p:cNvSpPr>
              <a:spLocks/>
            </p:cNvSpPr>
            <p:nvPr/>
          </p:nvSpPr>
          <p:spPr bwMode="auto">
            <a:xfrm>
              <a:off x="3972" y="3259"/>
              <a:ext cx="18" cy="29"/>
            </a:xfrm>
            <a:custGeom>
              <a:avLst/>
              <a:gdLst>
                <a:gd name="T0" fmla="*/ 0 w 7"/>
                <a:gd name="T1" fmla="*/ 327 h 11"/>
                <a:gd name="T2" fmla="*/ 0 w 7"/>
                <a:gd name="T3" fmla="*/ 293 h 11"/>
                <a:gd name="T4" fmla="*/ 139 w 7"/>
                <a:gd name="T5" fmla="*/ 55 h 11"/>
                <a:gd name="T6" fmla="*/ 139 w 7"/>
                <a:gd name="T7" fmla="*/ 0 h 11"/>
                <a:gd name="T8" fmla="*/ 139 w 7"/>
                <a:gd name="T9" fmla="*/ 90 h 11"/>
                <a:gd name="T10" fmla="*/ 257 w 7"/>
                <a:gd name="T11" fmla="*/ 527 h 11"/>
                <a:gd name="T12" fmla="*/ 303 w 7"/>
                <a:gd name="T13" fmla="*/ 527 h 11"/>
                <a:gd name="T14" fmla="*/ 303 w 7"/>
                <a:gd name="T15" fmla="*/ 527 h 1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11"/>
                <a:gd name="T26" fmla="*/ 7 w 7"/>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11">
                  <a:moveTo>
                    <a:pt x="0" y="7"/>
                  </a:moveTo>
                  <a:cubicBezTo>
                    <a:pt x="0" y="6"/>
                    <a:pt x="0" y="6"/>
                    <a:pt x="0" y="6"/>
                  </a:cubicBezTo>
                  <a:cubicBezTo>
                    <a:pt x="1" y="5"/>
                    <a:pt x="2" y="2"/>
                    <a:pt x="3" y="1"/>
                  </a:cubicBezTo>
                  <a:cubicBezTo>
                    <a:pt x="3" y="0"/>
                    <a:pt x="3" y="0"/>
                    <a:pt x="3" y="0"/>
                  </a:cubicBezTo>
                  <a:cubicBezTo>
                    <a:pt x="3" y="2"/>
                    <a:pt x="3" y="2"/>
                    <a:pt x="3" y="2"/>
                  </a:cubicBezTo>
                  <a:cubicBezTo>
                    <a:pt x="4" y="5"/>
                    <a:pt x="4" y="9"/>
                    <a:pt x="6" y="11"/>
                  </a:cubicBezTo>
                  <a:cubicBezTo>
                    <a:pt x="7" y="11"/>
                    <a:pt x="7" y="11"/>
                    <a:pt x="7" y="11"/>
                  </a:cubicBezTo>
                  <a:cubicBezTo>
                    <a:pt x="7" y="11"/>
                    <a:pt x="7" y="11"/>
                    <a:pt x="7" y="11"/>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78" name="Line 899"/>
            <p:cNvSpPr>
              <a:spLocks noChangeShapeType="1"/>
            </p:cNvSpPr>
            <p:nvPr/>
          </p:nvSpPr>
          <p:spPr bwMode="auto">
            <a:xfrm>
              <a:off x="3974" y="3252"/>
              <a:ext cx="6" cy="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79" name="Line 900"/>
            <p:cNvSpPr>
              <a:spLocks noChangeShapeType="1"/>
            </p:cNvSpPr>
            <p:nvPr/>
          </p:nvSpPr>
          <p:spPr bwMode="auto">
            <a:xfrm flipH="1" flipV="1">
              <a:off x="4001" y="3198"/>
              <a:ext cx="5"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80" name="Freeform 901"/>
            <p:cNvSpPr>
              <a:spLocks/>
            </p:cNvSpPr>
            <p:nvPr/>
          </p:nvSpPr>
          <p:spPr bwMode="auto">
            <a:xfrm>
              <a:off x="4006" y="3200"/>
              <a:ext cx="8" cy="38"/>
            </a:xfrm>
            <a:custGeom>
              <a:avLst/>
              <a:gdLst>
                <a:gd name="T0" fmla="*/ 11 w 7"/>
                <a:gd name="T1" fmla="*/ 71 h 31"/>
                <a:gd name="T2" fmla="*/ 11 w 7"/>
                <a:gd name="T3" fmla="*/ 47 h 31"/>
                <a:gd name="T4" fmla="*/ 11 w 7"/>
                <a:gd name="T5" fmla="*/ 38 h 31"/>
                <a:gd name="T6" fmla="*/ 11 w 7"/>
                <a:gd name="T7" fmla="*/ 25 h 31"/>
                <a:gd name="T8" fmla="*/ 9 w 7"/>
                <a:gd name="T9" fmla="*/ 20 h 31"/>
                <a:gd name="T10" fmla="*/ 9 w 7"/>
                <a:gd name="T11" fmla="*/ 11 h 31"/>
                <a:gd name="T12" fmla="*/ 2 w 7"/>
                <a:gd name="T13" fmla="*/ 7 h 31"/>
                <a:gd name="T14" fmla="*/ 0 w 7"/>
                <a:gd name="T15" fmla="*/ 0 h 31"/>
                <a:gd name="T16" fmla="*/ 0 60000 65536"/>
                <a:gd name="T17" fmla="*/ 0 60000 65536"/>
                <a:gd name="T18" fmla="*/ 0 60000 65536"/>
                <a:gd name="T19" fmla="*/ 0 60000 65536"/>
                <a:gd name="T20" fmla="*/ 0 60000 65536"/>
                <a:gd name="T21" fmla="*/ 0 60000 65536"/>
                <a:gd name="T22" fmla="*/ 0 60000 65536"/>
                <a:gd name="T23" fmla="*/ 0 60000 65536"/>
                <a:gd name="T24" fmla="*/ 0 w 7"/>
                <a:gd name="T25" fmla="*/ 0 h 31"/>
                <a:gd name="T26" fmla="*/ 7 w 7"/>
                <a:gd name="T27" fmla="*/ 31 h 3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 h="31">
                  <a:moveTo>
                    <a:pt x="7" y="31"/>
                  </a:moveTo>
                  <a:lnTo>
                    <a:pt x="7" y="20"/>
                  </a:lnTo>
                  <a:lnTo>
                    <a:pt x="7" y="16"/>
                  </a:lnTo>
                  <a:lnTo>
                    <a:pt x="7" y="11"/>
                  </a:lnTo>
                  <a:lnTo>
                    <a:pt x="5" y="9"/>
                  </a:lnTo>
                  <a:lnTo>
                    <a:pt x="5" y="5"/>
                  </a:lnTo>
                  <a:lnTo>
                    <a:pt x="2" y="3"/>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81" name="Line 902"/>
            <p:cNvSpPr>
              <a:spLocks noChangeShapeType="1"/>
            </p:cNvSpPr>
            <p:nvPr/>
          </p:nvSpPr>
          <p:spPr bwMode="auto">
            <a:xfrm flipV="1">
              <a:off x="4008" y="3238"/>
              <a:ext cx="6" cy="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82" name="Freeform 903"/>
            <p:cNvSpPr>
              <a:spLocks/>
            </p:cNvSpPr>
            <p:nvPr/>
          </p:nvSpPr>
          <p:spPr bwMode="auto">
            <a:xfrm>
              <a:off x="3990" y="3246"/>
              <a:ext cx="18" cy="42"/>
            </a:xfrm>
            <a:custGeom>
              <a:avLst/>
              <a:gdLst>
                <a:gd name="T0" fmla="*/ 0 w 7"/>
                <a:gd name="T1" fmla="*/ 759 h 16"/>
                <a:gd name="T2" fmla="*/ 0 w 7"/>
                <a:gd name="T3" fmla="*/ 759 h 16"/>
                <a:gd name="T4" fmla="*/ 0 w 7"/>
                <a:gd name="T5" fmla="*/ 759 h 16"/>
                <a:gd name="T6" fmla="*/ 303 w 7"/>
                <a:gd name="T7" fmla="*/ 144 h 16"/>
                <a:gd name="T8" fmla="*/ 303 w 7"/>
                <a:gd name="T9" fmla="*/ 0 h 16"/>
                <a:gd name="T10" fmla="*/ 0 60000 65536"/>
                <a:gd name="T11" fmla="*/ 0 60000 65536"/>
                <a:gd name="T12" fmla="*/ 0 60000 65536"/>
                <a:gd name="T13" fmla="*/ 0 60000 65536"/>
                <a:gd name="T14" fmla="*/ 0 60000 65536"/>
                <a:gd name="T15" fmla="*/ 0 w 7"/>
                <a:gd name="T16" fmla="*/ 0 h 16"/>
                <a:gd name="T17" fmla="*/ 7 w 7"/>
                <a:gd name="T18" fmla="*/ 16 h 16"/>
              </a:gdLst>
              <a:ahLst/>
              <a:cxnLst>
                <a:cxn ang="T10">
                  <a:pos x="T0" y="T1"/>
                </a:cxn>
                <a:cxn ang="T11">
                  <a:pos x="T2" y="T3"/>
                </a:cxn>
                <a:cxn ang="T12">
                  <a:pos x="T4" y="T5"/>
                </a:cxn>
                <a:cxn ang="T13">
                  <a:pos x="T6" y="T7"/>
                </a:cxn>
                <a:cxn ang="T14">
                  <a:pos x="T8" y="T9"/>
                </a:cxn>
              </a:cxnLst>
              <a:rect l="T15" t="T16" r="T17" b="T18"/>
              <a:pathLst>
                <a:path w="7" h="16">
                  <a:moveTo>
                    <a:pt x="0" y="16"/>
                  </a:moveTo>
                  <a:cubicBezTo>
                    <a:pt x="0" y="16"/>
                    <a:pt x="0" y="16"/>
                    <a:pt x="0" y="16"/>
                  </a:cubicBezTo>
                  <a:cubicBezTo>
                    <a:pt x="0" y="16"/>
                    <a:pt x="0" y="16"/>
                    <a:pt x="0" y="16"/>
                  </a:cubicBezTo>
                  <a:cubicBezTo>
                    <a:pt x="4" y="13"/>
                    <a:pt x="6" y="7"/>
                    <a:pt x="7" y="3"/>
                  </a:cubicBezTo>
                  <a:cubicBezTo>
                    <a:pt x="7" y="0"/>
                    <a:pt x="7" y="0"/>
                    <a:pt x="7"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83" name="Line 904"/>
            <p:cNvSpPr>
              <a:spLocks noChangeShapeType="1"/>
            </p:cNvSpPr>
            <p:nvPr/>
          </p:nvSpPr>
          <p:spPr bwMode="auto">
            <a:xfrm>
              <a:off x="4025" y="3220"/>
              <a:ext cx="7" cy="3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84" name="Freeform 905"/>
            <p:cNvSpPr>
              <a:spLocks/>
            </p:cNvSpPr>
            <p:nvPr/>
          </p:nvSpPr>
          <p:spPr bwMode="auto">
            <a:xfrm>
              <a:off x="3985" y="3254"/>
              <a:ext cx="47" cy="102"/>
            </a:xfrm>
            <a:custGeom>
              <a:avLst/>
              <a:gdLst>
                <a:gd name="T0" fmla="*/ 0 w 18"/>
                <a:gd name="T1" fmla="*/ 1826 h 39"/>
                <a:gd name="T2" fmla="*/ 89 w 18"/>
                <a:gd name="T3" fmla="*/ 1593 h 39"/>
                <a:gd name="T4" fmla="*/ 749 w 18"/>
                <a:gd name="T5" fmla="*/ 178 h 39"/>
                <a:gd name="T6" fmla="*/ 838 w 18"/>
                <a:gd name="T7" fmla="*/ 0 h 39"/>
                <a:gd name="T8" fmla="*/ 0 60000 65536"/>
                <a:gd name="T9" fmla="*/ 0 60000 65536"/>
                <a:gd name="T10" fmla="*/ 0 60000 65536"/>
                <a:gd name="T11" fmla="*/ 0 60000 65536"/>
                <a:gd name="T12" fmla="*/ 0 w 18"/>
                <a:gd name="T13" fmla="*/ 0 h 39"/>
                <a:gd name="T14" fmla="*/ 18 w 18"/>
                <a:gd name="T15" fmla="*/ 39 h 39"/>
              </a:gdLst>
              <a:ahLst/>
              <a:cxnLst>
                <a:cxn ang="T8">
                  <a:pos x="T0" y="T1"/>
                </a:cxn>
                <a:cxn ang="T9">
                  <a:pos x="T2" y="T3"/>
                </a:cxn>
                <a:cxn ang="T10">
                  <a:pos x="T4" y="T5"/>
                </a:cxn>
                <a:cxn ang="T11">
                  <a:pos x="T6" y="T7"/>
                </a:cxn>
              </a:cxnLst>
              <a:rect l="T12" t="T13" r="T14" b="T15"/>
              <a:pathLst>
                <a:path w="18" h="39">
                  <a:moveTo>
                    <a:pt x="0" y="39"/>
                  </a:moveTo>
                  <a:cubicBezTo>
                    <a:pt x="2" y="34"/>
                    <a:pt x="2" y="34"/>
                    <a:pt x="2" y="34"/>
                  </a:cubicBezTo>
                  <a:cubicBezTo>
                    <a:pt x="6" y="24"/>
                    <a:pt x="11" y="14"/>
                    <a:pt x="16" y="4"/>
                  </a:cubicBezTo>
                  <a:cubicBezTo>
                    <a:pt x="18" y="0"/>
                    <a:pt x="18" y="0"/>
                    <a:pt x="18"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85" name="Freeform 906"/>
            <p:cNvSpPr>
              <a:spLocks/>
            </p:cNvSpPr>
            <p:nvPr/>
          </p:nvSpPr>
          <p:spPr bwMode="auto">
            <a:xfrm>
              <a:off x="4003" y="3252"/>
              <a:ext cx="79" cy="102"/>
            </a:xfrm>
            <a:custGeom>
              <a:avLst/>
              <a:gdLst>
                <a:gd name="T0" fmla="*/ 0 w 30"/>
                <a:gd name="T1" fmla="*/ 1826 h 39"/>
                <a:gd name="T2" fmla="*/ 90 w 30"/>
                <a:gd name="T3" fmla="*/ 1593 h 39"/>
                <a:gd name="T4" fmla="*/ 769 w 30"/>
                <a:gd name="T5" fmla="*/ 233 h 39"/>
                <a:gd name="T6" fmla="*/ 916 w 30"/>
                <a:gd name="T7" fmla="*/ 0 h 39"/>
                <a:gd name="T8" fmla="*/ 1443 w 30"/>
                <a:gd name="T9" fmla="*/ 55 h 39"/>
                <a:gd name="T10" fmla="*/ 0 60000 65536"/>
                <a:gd name="T11" fmla="*/ 0 60000 65536"/>
                <a:gd name="T12" fmla="*/ 0 60000 65536"/>
                <a:gd name="T13" fmla="*/ 0 60000 65536"/>
                <a:gd name="T14" fmla="*/ 0 60000 65536"/>
                <a:gd name="T15" fmla="*/ 0 w 30"/>
                <a:gd name="T16" fmla="*/ 0 h 39"/>
                <a:gd name="T17" fmla="*/ 30 w 30"/>
                <a:gd name="T18" fmla="*/ 39 h 39"/>
              </a:gdLst>
              <a:ahLst/>
              <a:cxnLst>
                <a:cxn ang="T10">
                  <a:pos x="T0" y="T1"/>
                </a:cxn>
                <a:cxn ang="T11">
                  <a:pos x="T2" y="T3"/>
                </a:cxn>
                <a:cxn ang="T12">
                  <a:pos x="T4" y="T5"/>
                </a:cxn>
                <a:cxn ang="T13">
                  <a:pos x="T6" y="T7"/>
                </a:cxn>
                <a:cxn ang="T14">
                  <a:pos x="T8" y="T9"/>
                </a:cxn>
              </a:cxnLst>
              <a:rect l="T15" t="T16" r="T17" b="T18"/>
              <a:pathLst>
                <a:path w="30" h="39">
                  <a:moveTo>
                    <a:pt x="0" y="39"/>
                  </a:moveTo>
                  <a:cubicBezTo>
                    <a:pt x="2" y="34"/>
                    <a:pt x="2" y="34"/>
                    <a:pt x="2" y="34"/>
                  </a:cubicBezTo>
                  <a:cubicBezTo>
                    <a:pt x="7" y="24"/>
                    <a:pt x="12" y="15"/>
                    <a:pt x="16" y="5"/>
                  </a:cubicBezTo>
                  <a:cubicBezTo>
                    <a:pt x="19" y="0"/>
                    <a:pt x="19" y="0"/>
                    <a:pt x="19" y="0"/>
                  </a:cubicBezTo>
                  <a:cubicBezTo>
                    <a:pt x="30" y="1"/>
                    <a:pt x="30" y="1"/>
                    <a:pt x="30" y="1"/>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86" name="Freeform 907"/>
            <p:cNvSpPr>
              <a:spLocks/>
            </p:cNvSpPr>
            <p:nvPr/>
          </p:nvSpPr>
          <p:spPr bwMode="auto">
            <a:xfrm>
              <a:off x="4032" y="3254"/>
              <a:ext cx="61" cy="106"/>
            </a:xfrm>
            <a:custGeom>
              <a:avLst/>
              <a:gdLst>
                <a:gd name="T0" fmla="*/ 0 w 23"/>
                <a:gd name="T1" fmla="*/ 1974 h 40"/>
                <a:gd name="T2" fmla="*/ 149 w 23"/>
                <a:gd name="T3" fmla="*/ 1728 h 40"/>
                <a:gd name="T4" fmla="*/ 838 w 23"/>
                <a:gd name="T5" fmla="*/ 239 h 40"/>
                <a:gd name="T6" fmla="*/ 936 w 23"/>
                <a:gd name="T7" fmla="*/ 0 h 40"/>
                <a:gd name="T8" fmla="*/ 1140 w 23"/>
                <a:gd name="T9" fmla="*/ 745 h 40"/>
                <a:gd name="T10" fmla="*/ 0 60000 65536"/>
                <a:gd name="T11" fmla="*/ 0 60000 65536"/>
                <a:gd name="T12" fmla="*/ 0 60000 65536"/>
                <a:gd name="T13" fmla="*/ 0 60000 65536"/>
                <a:gd name="T14" fmla="*/ 0 60000 65536"/>
                <a:gd name="T15" fmla="*/ 0 w 23"/>
                <a:gd name="T16" fmla="*/ 0 h 40"/>
                <a:gd name="T17" fmla="*/ 23 w 23"/>
                <a:gd name="T18" fmla="*/ 40 h 40"/>
              </a:gdLst>
              <a:ahLst/>
              <a:cxnLst>
                <a:cxn ang="T10">
                  <a:pos x="T0" y="T1"/>
                </a:cxn>
                <a:cxn ang="T11">
                  <a:pos x="T2" y="T3"/>
                </a:cxn>
                <a:cxn ang="T12">
                  <a:pos x="T4" y="T5"/>
                </a:cxn>
                <a:cxn ang="T13">
                  <a:pos x="T6" y="T7"/>
                </a:cxn>
                <a:cxn ang="T14">
                  <a:pos x="T8" y="T9"/>
                </a:cxn>
              </a:cxnLst>
              <a:rect l="T15" t="T16" r="T17" b="T18"/>
              <a:pathLst>
                <a:path w="23" h="40">
                  <a:moveTo>
                    <a:pt x="0" y="40"/>
                  </a:moveTo>
                  <a:cubicBezTo>
                    <a:pt x="3" y="35"/>
                    <a:pt x="3" y="35"/>
                    <a:pt x="3" y="35"/>
                  </a:cubicBezTo>
                  <a:cubicBezTo>
                    <a:pt x="7" y="25"/>
                    <a:pt x="12" y="15"/>
                    <a:pt x="17" y="5"/>
                  </a:cubicBezTo>
                  <a:cubicBezTo>
                    <a:pt x="19" y="0"/>
                    <a:pt x="19" y="0"/>
                    <a:pt x="19" y="0"/>
                  </a:cubicBezTo>
                  <a:cubicBezTo>
                    <a:pt x="23" y="15"/>
                    <a:pt x="23" y="15"/>
                    <a:pt x="23" y="15"/>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87" name="Freeform 908"/>
            <p:cNvSpPr>
              <a:spLocks/>
            </p:cNvSpPr>
            <p:nvPr/>
          </p:nvSpPr>
          <p:spPr bwMode="auto">
            <a:xfrm>
              <a:off x="4043" y="3293"/>
              <a:ext cx="50" cy="103"/>
            </a:xfrm>
            <a:custGeom>
              <a:avLst/>
              <a:gdLst>
                <a:gd name="T0" fmla="*/ 0 w 19"/>
                <a:gd name="T1" fmla="*/ 1896 h 39"/>
                <a:gd name="T2" fmla="*/ 89 w 19"/>
                <a:gd name="T3" fmla="*/ 1603 h 39"/>
                <a:gd name="T4" fmla="*/ 768 w 19"/>
                <a:gd name="T5" fmla="*/ 203 h 39"/>
                <a:gd name="T6" fmla="*/ 913 w 19"/>
                <a:gd name="T7" fmla="*/ 0 h 39"/>
                <a:gd name="T8" fmla="*/ 0 60000 65536"/>
                <a:gd name="T9" fmla="*/ 0 60000 65536"/>
                <a:gd name="T10" fmla="*/ 0 60000 65536"/>
                <a:gd name="T11" fmla="*/ 0 60000 65536"/>
                <a:gd name="T12" fmla="*/ 0 w 19"/>
                <a:gd name="T13" fmla="*/ 0 h 39"/>
                <a:gd name="T14" fmla="*/ 19 w 19"/>
                <a:gd name="T15" fmla="*/ 39 h 39"/>
              </a:gdLst>
              <a:ahLst/>
              <a:cxnLst>
                <a:cxn ang="T8">
                  <a:pos x="T0" y="T1"/>
                </a:cxn>
                <a:cxn ang="T9">
                  <a:pos x="T2" y="T3"/>
                </a:cxn>
                <a:cxn ang="T10">
                  <a:pos x="T4" y="T5"/>
                </a:cxn>
                <a:cxn ang="T11">
                  <a:pos x="T6" y="T7"/>
                </a:cxn>
              </a:cxnLst>
              <a:rect l="T12" t="T13" r="T14" b="T15"/>
              <a:pathLst>
                <a:path w="19" h="39">
                  <a:moveTo>
                    <a:pt x="0" y="39"/>
                  </a:moveTo>
                  <a:cubicBezTo>
                    <a:pt x="2" y="33"/>
                    <a:pt x="2" y="33"/>
                    <a:pt x="2" y="33"/>
                  </a:cubicBezTo>
                  <a:cubicBezTo>
                    <a:pt x="7" y="24"/>
                    <a:pt x="11" y="14"/>
                    <a:pt x="16" y="4"/>
                  </a:cubicBezTo>
                  <a:cubicBezTo>
                    <a:pt x="19" y="0"/>
                    <a:pt x="19" y="0"/>
                    <a:pt x="19"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88" name="Line 909"/>
            <p:cNvSpPr>
              <a:spLocks noChangeShapeType="1"/>
            </p:cNvSpPr>
            <p:nvPr/>
          </p:nvSpPr>
          <p:spPr bwMode="auto">
            <a:xfrm flipH="1">
              <a:off x="3901" y="3153"/>
              <a:ext cx="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89" name="Freeform 910"/>
            <p:cNvSpPr>
              <a:spLocks/>
            </p:cNvSpPr>
            <p:nvPr/>
          </p:nvSpPr>
          <p:spPr bwMode="auto">
            <a:xfrm>
              <a:off x="4001" y="3252"/>
              <a:ext cx="52" cy="108"/>
            </a:xfrm>
            <a:custGeom>
              <a:avLst/>
              <a:gdLst>
                <a:gd name="T0" fmla="*/ 0 w 20"/>
                <a:gd name="T1" fmla="*/ 1970 h 41"/>
                <a:gd name="T2" fmla="*/ 88 w 20"/>
                <a:gd name="T3" fmla="*/ 1736 h 41"/>
                <a:gd name="T4" fmla="*/ 736 w 20"/>
                <a:gd name="T5" fmla="*/ 292 h 41"/>
                <a:gd name="T6" fmla="*/ 824 w 20"/>
                <a:gd name="T7" fmla="*/ 55 h 41"/>
                <a:gd name="T8" fmla="*/ 913 w 20"/>
                <a:gd name="T9" fmla="*/ 0 h 41"/>
                <a:gd name="T10" fmla="*/ 0 60000 65536"/>
                <a:gd name="T11" fmla="*/ 0 60000 65536"/>
                <a:gd name="T12" fmla="*/ 0 60000 65536"/>
                <a:gd name="T13" fmla="*/ 0 60000 65536"/>
                <a:gd name="T14" fmla="*/ 0 60000 65536"/>
                <a:gd name="T15" fmla="*/ 0 w 20"/>
                <a:gd name="T16" fmla="*/ 0 h 41"/>
                <a:gd name="T17" fmla="*/ 20 w 20"/>
                <a:gd name="T18" fmla="*/ 41 h 41"/>
              </a:gdLst>
              <a:ahLst/>
              <a:cxnLst>
                <a:cxn ang="T10">
                  <a:pos x="T0" y="T1"/>
                </a:cxn>
                <a:cxn ang="T11">
                  <a:pos x="T2" y="T3"/>
                </a:cxn>
                <a:cxn ang="T12">
                  <a:pos x="T4" y="T5"/>
                </a:cxn>
                <a:cxn ang="T13">
                  <a:pos x="T6" y="T7"/>
                </a:cxn>
                <a:cxn ang="T14">
                  <a:pos x="T8" y="T9"/>
                </a:cxn>
              </a:cxnLst>
              <a:rect l="T15" t="T16" r="T17" b="T18"/>
              <a:pathLst>
                <a:path w="20" h="41">
                  <a:moveTo>
                    <a:pt x="0" y="41"/>
                  </a:moveTo>
                  <a:cubicBezTo>
                    <a:pt x="2" y="36"/>
                    <a:pt x="2" y="36"/>
                    <a:pt x="2" y="36"/>
                  </a:cubicBezTo>
                  <a:cubicBezTo>
                    <a:pt x="6" y="26"/>
                    <a:pt x="11" y="16"/>
                    <a:pt x="16" y="6"/>
                  </a:cubicBezTo>
                  <a:cubicBezTo>
                    <a:pt x="18" y="1"/>
                    <a:pt x="18" y="1"/>
                    <a:pt x="18" y="1"/>
                  </a:cubicBezTo>
                  <a:cubicBezTo>
                    <a:pt x="20" y="0"/>
                    <a:pt x="20" y="0"/>
                    <a:pt x="2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90" name="Freeform 911"/>
            <p:cNvSpPr>
              <a:spLocks/>
            </p:cNvSpPr>
            <p:nvPr/>
          </p:nvSpPr>
          <p:spPr bwMode="auto">
            <a:xfrm>
              <a:off x="4006" y="3182"/>
              <a:ext cx="11" cy="18"/>
            </a:xfrm>
            <a:custGeom>
              <a:avLst/>
              <a:gdLst>
                <a:gd name="T0" fmla="*/ 0 w 4"/>
                <a:gd name="T1" fmla="*/ 303 h 7"/>
                <a:gd name="T2" fmla="*/ 61 w 4"/>
                <a:gd name="T3" fmla="*/ 257 h 7"/>
                <a:gd name="T4" fmla="*/ 165 w 4"/>
                <a:gd name="T5" fmla="*/ 54 h 7"/>
                <a:gd name="T6" fmla="*/ 226 w 4"/>
                <a:gd name="T7" fmla="*/ 0 h 7"/>
                <a:gd name="T8" fmla="*/ 61 w 4"/>
                <a:gd name="T9" fmla="*/ 0 h 7"/>
                <a:gd name="T10" fmla="*/ 0 60000 65536"/>
                <a:gd name="T11" fmla="*/ 0 60000 65536"/>
                <a:gd name="T12" fmla="*/ 0 60000 65536"/>
                <a:gd name="T13" fmla="*/ 0 60000 65536"/>
                <a:gd name="T14" fmla="*/ 0 60000 65536"/>
                <a:gd name="T15" fmla="*/ 0 w 4"/>
                <a:gd name="T16" fmla="*/ 0 h 7"/>
                <a:gd name="T17" fmla="*/ 4 w 4"/>
                <a:gd name="T18" fmla="*/ 7 h 7"/>
              </a:gdLst>
              <a:ahLst/>
              <a:cxnLst>
                <a:cxn ang="T10">
                  <a:pos x="T0" y="T1"/>
                </a:cxn>
                <a:cxn ang="T11">
                  <a:pos x="T2" y="T3"/>
                </a:cxn>
                <a:cxn ang="T12">
                  <a:pos x="T4" y="T5"/>
                </a:cxn>
                <a:cxn ang="T13">
                  <a:pos x="T6" y="T7"/>
                </a:cxn>
                <a:cxn ang="T14">
                  <a:pos x="T8" y="T9"/>
                </a:cxn>
              </a:cxnLst>
              <a:rect l="T15" t="T16" r="T17" b="T18"/>
              <a:pathLst>
                <a:path w="4" h="7">
                  <a:moveTo>
                    <a:pt x="0" y="7"/>
                  </a:moveTo>
                  <a:cubicBezTo>
                    <a:pt x="1" y="6"/>
                    <a:pt x="1" y="6"/>
                    <a:pt x="1" y="6"/>
                  </a:cubicBezTo>
                  <a:cubicBezTo>
                    <a:pt x="2" y="5"/>
                    <a:pt x="3" y="3"/>
                    <a:pt x="3" y="1"/>
                  </a:cubicBezTo>
                  <a:cubicBezTo>
                    <a:pt x="4" y="0"/>
                    <a:pt x="4" y="0"/>
                    <a:pt x="4" y="0"/>
                  </a:cubicBezTo>
                  <a:cubicBezTo>
                    <a:pt x="1" y="0"/>
                    <a:pt x="1" y="0"/>
                    <a:pt x="1"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91" name="Line 912"/>
            <p:cNvSpPr>
              <a:spLocks noChangeShapeType="1"/>
            </p:cNvSpPr>
            <p:nvPr/>
          </p:nvSpPr>
          <p:spPr bwMode="auto">
            <a:xfrm>
              <a:off x="4032" y="3254"/>
              <a:ext cx="1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92" name="Freeform 913"/>
            <p:cNvSpPr>
              <a:spLocks/>
            </p:cNvSpPr>
            <p:nvPr/>
          </p:nvSpPr>
          <p:spPr bwMode="auto">
            <a:xfrm>
              <a:off x="4014" y="3211"/>
              <a:ext cx="14" cy="27"/>
            </a:xfrm>
            <a:custGeom>
              <a:avLst/>
              <a:gdLst>
                <a:gd name="T0" fmla="*/ 0 w 5"/>
                <a:gd name="T1" fmla="*/ 532 h 10"/>
                <a:gd name="T2" fmla="*/ 62 w 5"/>
                <a:gd name="T3" fmla="*/ 475 h 10"/>
                <a:gd name="T4" fmla="*/ 244 w 5"/>
                <a:gd name="T5" fmla="*/ 159 h 10"/>
                <a:gd name="T6" fmla="*/ 305 w 5"/>
                <a:gd name="T7" fmla="*/ 103 h 10"/>
                <a:gd name="T8" fmla="*/ 305 w 5"/>
                <a:gd name="T9" fmla="*/ 0 h 10"/>
                <a:gd name="T10" fmla="*/ 0 60000 65536"/>
                <a:gd name="T11" fmla="*/ 0 60000 65536"/>
                <a:gd name="T12" fmla="*/ 0 60000 65536"/>
                <a:gd name="T13" fmla="*/ 0 60000 65536"/>
                <a:gd name="T14" fmla="*/ 0 60000 65536"/>
                <a:gd name="T15" fmla="*/ 0 w 5"/>
                <a:gd name="T16" fmla="*/ 0 h 10"/>
                <a:gd name="T17" fmla="*/ 5 w 5"/>
                <a:gd name="T18" fmla="*/ 10 h 10"/>
              </a:gdLst>
              <a:ahLst/>
              <a:cxnLst>
                <a:cxn ang="T10">
                  <a:pos x="T0" y="T1"/>
                </a:cxn>
                <a:cxn ang="T11">
                  <a:pos x="T2" y="T3"/>
                </a:cxn>
                <a:cxn ang="T12">
                  <a:pos x="T4" y="T5"/>
                </a:cxn>
                <a:cxn ang="T13">
                  <a:pos x="T6" y="T7"/>
                </a:cxn>
                <a:cxn ang="T14">
                  <a:pos x="T8" y="T9"/>
                </a:cxn>
              </a:cxnLst>
              <a:rect l="T15" t="T16" r="T17" b="T18"/>
              <a:pathLst>
                <a:path w="5" h="10">
                  <a:moveTo>
                    <a:pt x="0" y="10"/>
                  </a:moveTo>
                  <a:cubicBezTo>
                    <a:pt x="1" y="9"/>
                    <a:pt x="1" y="9"/>
                    <a:pt x="1" y="9"/>
                  </a:cubicBezTo>
                  <a:cubicBezTo>
                    <a:pt x="2" y="7"/>
                    <a:pt x="3" y="5"/>
                    <a:pt x="4" y="3"/>
                  </a:cubicBezTo>
                  <a:cubicBezTo>
                    <a:pt x="4" y="3"/>
                    <a:pt x="4" y="2"/>
                    <a:pt x="5" y="2"/>
                  </a:cubicBezTo>
                  <a:cubicBezTo>
                    <a:pt x="5" y="0"/>
                    <a:pt x="5" y="0"/>
                    <a:pt x="5"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93" name="Line 914"/>
            <p:cNvSpPr>
              <a:spLocks noChangeShapeType="1"/>
            </p:cNvSpPr>
            <p:nvPr/>
          </p:nvSpPr>
          <p:spPr bwMode="auto">
            <a:xfrm>
              <a:off x="4021" y="3187"/>
              <a:ext cx="7"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94" name="Freeform 915"/>
            <p:cNvSpPr>
              <a:spLocks/>
            </p:cNvSpPr>
            <p:nvPr/>
          </p:nvSpPr>
          <p:spPr bwMode="auto">
            <a:xfrm>
              <a:off x="4017" y="3182"/>
              <a:ext cx="4" cy="5"/>
            </a:xfrm>
            <a:custGeom>
              <a:avLst/>
              <a:gdLst>
                <a:gd name="T0" fmla="*/ 4 w 4"/>
                <a:gd name="T1" fmla="*/ 9 h 4"/>
                <a:gd name="T2" fmla="*/ 0 w 4"/>
                <a:gd name="T3" fmla="*/ 0 h 4"/>
                <a:gd name="T4" fmla="*/ 0 w 4"/>
                <a:gd name="T5" fmla="*/ 0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4" y="4"/>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95" name="Freeform 916"/>
            <p:cNvSpPr>
              <a:spLocks/>
            </p:cNvSpPr>
            <p:nvPr/>
          </p:nvSpPr>
          <p:spPr bwMode="auto">
            <a:xfrm>
              <a:off x="4048" y="3295"/>
              <a:ext cx="50" cy="104"/>
            </a:xfrm>
            <a:custGeom>
              <a:avLst/>
              <a:gdLst>
                <a:gd name="T0" fmla="*/ 0 w 19"/>
                <a:gd name="T1" fmla="*/ 1971 h 39"/>
                <a:gd name="T2" fmla="*/ 145 w 19"/>
                <a:gd name="T3" fmla="*/ 1728 h 39"/>
                <a:gd name="T4" fmla="*/ 818 w 19"/>
                <a:gd name="T5" fmla="*/ 248 h 39"/>
                <a:gd name="T6" fmla="*/ 913 w 19"/>
                <a:gd name="T7" fmla="*/ 0 h 39"/>
                <a:gd name="T8" fmla="*/ 0 60000 65536"/>
                <a:gd name="T9" fmla="*/ 0 60000 65536"/>
                <a:gd name="T10" fmla="*/ 0 60000 65536"/>
                <a:gd name="T11" fmla="*/ 0 60000 65536"/>
                <a:gd name="T12" fmla="*/ 0 w 19"/>
                <a:gd name="T13" fmla="*/ 0 h 39"/>
                <a:gd name="T14" fmla="*/ 19 w 19"/>
                <a:gd name="T15" fmla="*/ 39 h 39"/>
              </a:gdLst>
              <a:ahLst/>
              <a:cxnLst>
                <a:cxn ang="T8">
                  <a:pos x="T0" y="T1"/>
                </a:cxn>
                <a:cxn ang="T9">
                  <a:pos x="T2" y="T3"/>
                </a:cxn>
                <a:cxn ang="T10">
                  <a:pos x="T4" y="T5"/>
                </a:cxn>
                <a:cxn ang="T11">
                  <a:pos x="T6" y="T7"/>
                </a:cxn>
              </a:cxnLst>
              <a:rect l="T12" t="T13" r="T14" b="T15"/>
              <a:pathLst>
                <a:path w="19" h="39">
                  <a:moveTo>
                    <a:pt x="0" y="39"/>
                  </a:moveTo>
                  <a:cubicBezTo>
                    <a:pt x="3" y="34"/>
                    <a:pt x="3" y="34"/>
                    <a:pt x="3" y="34"/>
                  </a:cubicBezTo>
                  <a:cubicBezTo>
                    <a:pt x="7" y="24"/>
                    <a:pt x="12" y="15"/>
                    <a:pt x="17" y="5"/>
                  </a:cubicBezTo>
                  <a:cubicBezTo>
                    <a:pt x="19" y="0"/>
                    <a:pt x="19" y="0"/>
                    <a:pt x="19"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96" name="Line 917"/>
            <p:cNvSpPr>
              <a:spLocks noChangeShapeType="1"/>
            </p:cNvSpPr>
            <p:nvPr/>
          </p:nvSpPr>
          <p:spPr bwMode="auto">
            <a:xfrm>
              <a:off x="4093" y="3293"/>
              <a:ext cx="5"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97" name="Freeform 918"/>
            <p:cNvSpPr>
              <a:spLocks/>
            </p:cNvSpPr>
            <p:nvPr/>
          </p:nvSpPr>
          <p:spPr bwMode="auto">
            <a:xfrm>
              <a:off x="4059" y="3331"/>
              <a:ext cx="50" cy="102"/>
            </a:xfrm>
            <a:custGeom>
              <a:avLst/>
              <a:gdLst>
                <a:gd name="T0" fmla="*/ 0 w 19"/>
                <a:gd name="T1" fmla="*/ 1826 h 39"/>
                <a:gd name="T2" fmla="*/ 89 w 19"/>
                <a:gd name="T3" fmla="*/ 1593 h 39"/>
                <a:gd name="T4" fmla="*/ 768 w 19"/>
                <a:gd name="T5" fmla="*/ 233 h 39"/>
                <a:gd name="T6" fmla="*/ 818 w 19"/>
                <a:gd name="T7" fmla="*/ 144 h 39"/>
                <a:gd name="T8" fmla="*/ 913 w 19"/>
                <a:gd name="T9" fmla="*/ 0 h 39"/>
                <a:gd name="T10" fmla="*/ 0 60000 65536"/>
                <a:gd name="T11" fmla="*/ 0 60000 65536"/>
                <a:gd name="T12" fmla="*/ 0 60000 65536"/>
                <a:gd name="T13" fmla="*/ 0 60000 65536"/>
                <a:gd name="T14" fmla="*/ 0 60000 65536"/>
                <a:gd name="T15" fmla="*/ 0 w 19"/>
                <a:gd name="T16" fmla="*/ 0 h 39"/>
                <a:gd name="T17" fmla="*/ 19 w 19"/>
                <a:gd name="T18" fmla="*/ 39 h 39"/>
              </a:gdLst>
              <a:ahLst/>
              <a:cxnLst>
                <a:cxn ang="T10">
                  <a:pos x="T0" y="T1"/>
                </a:cxn>
                <a:cxn ang="T11">
                  <a:pos x="T2" y="T3"/>
                </a:cxn>
                <a:cxn ang="T12">
                  <a:pos x="T4" y="T5"/>
                </a:cxn>
                <a:cxn ang="T13">
                  <a:pos x="T6" y="T7"/>
                </a:cxn>
                <a:cxn ang="T14">
                  <a:pos x="T8" y="T9"/>
                </a:cxn>
              </a:cxnLst>
              <a:rect l="T15" t="T16" r="T17" b="T18"/>
              <a:pathLst>
                <a:path w="19" h="39">
                  <a:moveTo>
                    <a:pt x="0" y="39"/>
                  </a:moveTo>
                  <a:cubicBezTo>
                    <a:pt x="2" y="34"/>
                    <a:pt x="2" y="34"/>
                    <a:pt x="2" y="34"/>
                  </a:cubicBezTo>
                  <a:cubicBezTo>
                    <a:pt x="7" y="24"/>
                    <a:pt x="11" y="14"/>
                    <a:pt x="16" y="5"/>
                  </a:cubicBezTo>
                  <a:cubicBezTo>
                    <a:pt x="17" y="3"/>
                    <a:pt x="17" y="3"/>
                    <a:pt x="17" y="3"/>
                  </a:cubicBezTo>
                  <a:cubicBezTo>
                    <a:pt x="19" y="0"/>
                    <a:pt x="19" y="0"/>
                    <a:pt x="19"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498" name="Line 919"/>
            <p:cNvSpPr>
              <a:spLocks noChangeShapeType="1"/>
            </p:cNvSpPr>
            <p:nvPr/>
          </p:nvSpPr>
          <p:spPr bwMode="auto">
            <a:xfrm>
              <a:off x="4098" y="3295"/>
              <a:ext cx="11" cy="3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499" name="Freeform 920"/>
            <p:cNvSpPr>
              <a:spLocks/>
            </p:cNvSpPr>
            <p:nvPr/>
          </p:nvSpPr>
          <p:spPr bwMode="auto">
            <a:xfrm>
              <a:off x="3872" y="3333"/>
              <a:ext cx="5" cy="5"/>
            </a:xfrm>
            <a:custGeom>
              <a:avLst/>
              <a:gdLst>
                <a:gd name="T0" fmla="*/ 0 w 4"/>
                <a:gd name="T1" fmla="*/ 9 h 4"/>
                <a:gd name="T2" fmla="*/ 9 w 4"/>
                <a:gd name="T3" fmla="*/ 0 h 4"/>
                <a:gd name="T4" fmla="*/ 9 w 4"/>
                <a:gd name="T5" fmla="*/ 0 h 4"/>
                <a:gd name="T6" fmla="*/ 0 60000 65536"/>
                <a:gd name="T7" fmla="*/ 0 60000 65536"/>
                <a:gd name="T8" fmla="*/ 0 60000 65536"/>
                <a:gd name="T9" fmla="*/ 0 w 4"/>
                <a:gd name="T10" fmla="*/ 0 h 4"/>
                <a:gd name="T11" fmla="*/ 4 w 4"/>
                <a:gd name="T12" fmla="*/ 4 h 4"/>
              </a:gdLst>
              <a:ahLst/>
              <a:cxnLst>
                <a:cxn ang="T6">
                  <a:pos x="T0" y="T1"/>
                </a:cxn>
                <a:cxn ang="T7">
                  <a:pos x="T2" y="T3"/>
                </a:cxn>
                <a:cxn ang="T8">
                  <a:pos x="T4" y="T5"/>
                </a:cxn>
              </a:cxnLst>
              <a:rect l="T9" t="T10" r="T11" b="T12"/>
              <a:pathLst>
                <a:path w="4" h="4">
                  <a:moveTo>
                    <a:pt x="0" y="4"/>
                  </a:moveTo>
                  <a:lnTo>
                    <a:pt x="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00" name="Freeform 921"/>
            <p:cNvSpPr>
              <a:spLocks/>
            </p:cNvSpPr>
            <p:nvPr/>
          </p:nvSpPr>
          <p:spPr bwMode="auto">
            <a:xfrm>
              <a:off x="4064" y="3455"/>
              <a:ext cx="9" cy="21"/>
            </a:xfrm>
            <a:custGeom>
              <a:avLst/>
              <a:gdLst>
                <a:gd name="T0" fmla="*/ 0 w 3"/>
                <a:gd name="T1" fmla="*/ 378 h 8"/>
                <a:gd name="T2" fmla="*/ 81 w 3"/>
                <a:gd name="T3" fmla="*/ 323 h 8"/>
                <a:gd name="T4" fmla="*/ 243 w 3"/>
                <a:gd name="T5" fmla="*/ 0 h 8"/>
                <a:gd name="T6" fmla="*/ 243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8"/>
                  </a:moveTo>
                  <a:cubicBezTo>
                    <a:pt x="1" y="7"/>
                    <a:pt x="1" y="7"/>
                    <a:pt x="1" y="7"/>
                  </a:cubicBezTo>
                  <a:cubicBezTo>
                    <a:pt x="1" y="5"/>
                    <a:pt x="2" y="2"/>
                    <a:pt x="3" y="0"/>
                  </a:cubicBezTo>
                  <a:cubicBezTo>
                    <a:pt x="3" y="0"/>
                    <a:pt x="3" y="0"/>
                    <a:pt x="3"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01" name="Freeform 922"/>
            <p:cNvSpPr>
              <a:spLocks/>
            </p:cNvSpPr>
            <p:nvPr/>
          </p:nvSpPr>
          <p:spPr bwMode="auto">
            <a:xfrm>
              <a:off x="4104" y="3370"/>
              <a:ext cx="10" cy="22"/>
            </a:xfrm>
            <a:custGeom>
              <a:avLst/>
              <a:gdLst>
                <a:gd name="T0" fmla="*/ 0 w 4"/>
                <a:gd name="T1" fmla="*/ 454 h 8"/>
                <a:gd name="T2" fmla="*/ 0 w 4"/>
                <a:gd name="T3" fmla="*/ 393 h 8"/>
                <a:gd name="T4" fmla="*/ 105 w 4"/>
                <a:gd name="T5" fmla="*/ 61 h 8"/>
                <a:gd name="T6" fmla="*/ 155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8"/>
                  </a:moveTo>
                  <a:cubicBezTo>
                    <a:pt x="0" y="7"/>
                    <a:pt x="0" y="7"/>
                    <a:pt x="0" y="7"/>
                  </a:cubicBezTo>
                  <a:cubicBezTo>
                    <a:pt x="2" y="5"/>
                    <a:pt x="2" y="3"/>
                    <a:pt x="3" y="1"/>
                  </a:cubicBezTo>
                  <a:cubicBezTo>
                    <a:pt x="4" y="0"/>
                    <a:pt x="4" y="0"/>
                    <a:pt x="4"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02" name="Freeform 923"/>
            <p:cNvSpPr>
              <a:spLocks/>
            </p:cNvSpPr>
            <p:nvPr/>
          </p:nvSpPr>
          <p:spPr bwMode="auto">
            <a:xfrm>
              <a:off x="4073" y="3378"/>
              <a:ext cx="31" cy="77"/>
            </a:xfrm>
            <a:custGeom>
              <a:avLst/>
              <a:gdLst>
                <a:gd name="T0" fmla="*/ 535 w 12"/>
                <a:gd name="T1" fmla="*/ 247 h 29"/>
                <a:gd name="T2" fmla="*/ 481 w 12"/>
                <a:gd name="T3" fmla="*/ 149 h 29"/>
                <a:gd name="T4" fmla="*/ 447 w 12"/>
                <a:gd name="T5" fmla="*/ 56 h 29"/>
                <a:gd name="T6" fmla="*/ 393 w 12"/>
                <a:gd name="T7" fmla="*/ 0 h 29"/>
                <a:gd name="T8" fmla="*/ 359 w 12"/>
                <a:gd name="T9" fmla="*/ 0 h 29"/>
                <a:gd name="T10" fmla="*/ 274 w 12"/>
                <a:gd name="T11" fmla="*/ 56 h 29"/>
                <a:gd name="T12" fmla="*/ 227 w 12"/>
                <a:gd name="T13" fmla="*/ 93 h 29"/>
                <a:gd name="T14" fmla="*/ 173 w 12"/>
                <a:gd name="T15" fmla="*/ 204 h 29"/>
                <a:gd name="T16" fmla="*/ 140 w 12"/>
                <a:gd name="T17" fmla="*/ 297 h 29"/>
                <a:gd name="T18" fmla="*/ 0 w 12"/>
                <a:gd name="T19" fmla="*/ 1142 h 29"/>
                <a:gd name="T20" fmla="*/ 0 w 12"/>
                <a:gd name="T21" fmla="*/ 1290 h 29"/>
                <a:gd name="T22" fmla="*/ 0 w 12"/>
                <a:gd name="T23" fmla="*/ 1439 h 2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29"/>
                <a:gd name="T38" fmla="*/ 12 w 12"/>
                <a:gd name="T39" fmla="*/ 29 h 2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29">
                  <a:moveTo>
                    <a:pt x="12" y="5"/>
                  </a:moveTo>
                  <a:cubicBezTo>
                    <a:pt x="11" y="3"/>
                    <a:pt x="11" y="3"/>
                    <a:pt x="11" y="3"/>
                  </a:cubicBezTo>
                  <a:cubicBezTo>
                    <a:pt x="10" y="1"/>
                    <a:pt x="10" y="1"/>
                    <a:pt x="10" y="1"/>
                  </a:cubicBezTo>
                  <a:cubicBezTo>
                    <a:pt x="9" y="0"/>
                    <a:pt x="9" y="0"/>
                    <a:pt x="9" y="0"/>
                  </a:cubicBezTo>
                  <a:cubicBezTo>
                    <a:pt x="8" y="0"/>
                    <a:pt x="8" y="0"/>
                    <a:pt x="8" y="0"/>
                  </a:cubicBezTo>
                  <a:cubicBezTo>
                    <a:pt x="6" y="1"/>
                    <a:pt x="6" y="1"/>
                    <a:pt x="6" y="1"/>
                  </a:cubicBezTo>
                  <a:cubicBezTo>
                    <a:pt x="5" y="2"/>
                    <a:pt x="5" y="2"/>
                    <a:pt x="5" y="2"/>
                  </a:cubicBezTo>
                  <a:cubicBezTo>
                    <a:pt x="4" y="4"/>
                    <a:pt x="4" y="4"/>
                    <a:pt x="4" y="4"/>
                  </a:cubicBezTo>
                  <a:cubicBezTo>
                    <a:pt x="3" y="6"/>
                    <a:pt x="3" y="6"/>
                    <a:pt x="3" y="6"/>
                  </a:cubicBezTo>
                  <a:cubicBezTo>
                    <a:pt x="1" y="12"/>
                    <a:pt x="0" y="17"/>
                    <a:pt x="0" y="23"/>
                  </a:cubicBezTo>
                  <a:cubicBezTo>
                    <a:pt x="0" y="26"/>
                    <a:pt x="0" y="26"/>
                    <a:pt x="0" y="26"/>
                  </a:cubicBezTo>
                  <a:cubicBezTo>
                    <a:pt x="0" y="29"/>
                    <a:pt x="0" y="29"/>
                    <a:pt x="0" y="29"/>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03" name="Freeform 924"/>
            <p:cNvSpPr>
              <a:spLocks/>
            </p:cNvSpPr>
            <p:nvPr/>
          </p:nvSpPr>
          <p:spPr bwMode="auto">
            <a:xfrm>
              <a:off x="4104" y="3336"/>
              <a:ext cx="10" cy="34"/>
            </a:xfrm>
            <a:custGeom>
              <a:avLst/>
              <a:gdLst>
                <a:gd name="T0" fmla="*/ 0 w 8"/>
                <a:gd name="T1" fmla="*/ 0 h 28"/>
                <a:gd name="T2" fmla="*/ 0 w 8"/>
                <a:gd name="T3" fmla="*/ 2 h 28"/>
                <a:gd name="T4" fmla="*/ 14 w 8"/>
                <a:gd name="T5" fmla="*/ 61 h 28"/>
                <a:gd name="T6" fmla="*/ 19 w 8"/>
                <a:gd name="T7" fmla="*/ 61 h 28"/>
                <a:gd name="T8" fmla="*/ 0 60000 65536"/>
                <a:gd name="T9" fmla="*/ 0 60000 65536"/>
                <a:gd name="T10" fmla="*/ 0 60000 65536"/>
                <a:gd name="T11" fmla="*/ 0 60000 65536"/>
                <a:gd name="T12" fmla="*/ 0 w 8"/>
                <a:gd name="T13" fmla="*/ 0 h 28"/>
                <a:gd name="T14" fmla="*/ 8 w 8"/>
                <a:gd name="T15" fmla="*/ 28 h 28"/>
              </a:gdLst>
              <a:ahLst/>
              <a:cxnLst>
                <a:cxn ang="T8">
                  <a:pos x="T0" y="T1"/>
                </a:cxn>
                <a:cxn ang="T9">
                  <a:pos x="T2" y="T3"/>
                </a:cxn>
                <a:cxn ang="T10">
                  <a:pos x="T4" y="T5"/>
                </a:cxn>
                <a:cxn ang="T11">
                  <a:pos x="T6" y="T7"/>
                </a:cxn>
              </a:cxnLst>
              <a:rect l="T12" t="T13" r="T14" b="T15"/>
              <a:pathLst>
                <a:path w="8" h="28">
                  <a:moveTo>
                    <a:pt x="0" y="0"/>
                  </a:moveTo>
                  <a:lnTo>
                    <a:pt x="0" y="2"/>
                  </a:lnTo>
                  <a:lnTo>
                    <a:pt x="6" y="28"/>
                  </a:lnTo>
                  <a:lnTo>
                    <a:pt x="8" y="2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04" name="Line 925"/>
            <p:cNvSpPr>
              <a:spLocks noChangeShapeType="1"/>
            </p:cNvSpPr>
            <p:nvPr/>
          </p:nvSpPr>
          <p:spPr bwMode="auto">
            <a:xfrm flipV="1">
              <a:off x="4091" y="3452"/>
              <a:ext cx="2"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05" name="Line 926"/>
            <p:cNvSpPr>
              <a:spLocks noChangeShapeType="1"/>
            </p:cNvSpPr>
            <p:nvPr/>
          </p:nvSpPr>
          <p:spPr bwMode="auto">
            <a:xfrm>
              <a:off x="4073" y="3455"/>
              <a:ext cx="1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06" name="Line 927"/>
            <p:cNvSpPr>
              <a:spLocks noChangeShapeType="1"/>
            </p:cNvSpPr>
            <p:nvPr/>
          </p:nvSpPr>
          <p:spPr bwMode="auto">
            <a:xfrm flipH="1">
              <a:off x="4104" y="3392"/>
              <a:ext cx="1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07" name="Line 928"/>
            <p:cNvSpPr>
              <a:spLocks noChangeShapeType="1"/>
            </p:cNvSpPr>
            <p:nvPr/>
          </p:nvSpPr>
          <p:spPr bwMode="auto">
            <a:xfrm flipH="1">
              <a:off x="4120" y="3388"/>
              <a:ext cx="5" cy="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08" name="Line 929"/>
            <p:cNvSpPr>
              <a:spLocks noChangeShapeType="1"/>
            </p:cNvSpPr>
            <p:nvPr/>
          </p:nvSpPr>
          <p:spPr bwMode="auto">
            <a:xfrm flipH="1" flipV="1">
              <a:off x="4125" y="3388"/>
              <a:ext cx="34" cy="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09" name="Freeform 930"/>
            <p:cNvSpPr>
              <a:spLocks/>
            </p:cNvSpPr>
            <p:nvPr/>
          </p:nvSpPr>
          <p:spPr bwMode="auto">
            <a:xfrm>
              <a:off x="4127" y="3394"/>
              <a:ext cx="38" cy="84"/>
            </a:xfrm>
            <a:custGeom>
              <a:avLst/>
              <a:gdLst>
                <a:gd name="T0" fmla="*/ 0 w 14"/>
                <a:gd name="T1" fmla="*/ 1082 h 32"/>
                <a:gd name="T2" fmla="*/ 60 w 14"/>
                <a:gd name="T3" fmla="*/ 1226 h 32"/>
                <a:gd name="T4" fmla="*/ 103 w 14"/>
                <a:gd name="T5" fmla="*/ 1323 h 32"/>
                <a:gd name="T6" fmla="*/ 478 w 14"/>
                <a:gd name="T7" fmla="*/ 1323 h 32"/>
                <a:gd name="T8" fmla="*/ 537 w 14"/>
                <a:gd name="T9" fmla="*/ 1226 h 32"/>
                <a:gd name="T10" fmla="*/ 597 w 14"/>
                <a:gd name="T11" fmla="*/ 1082 h 32"/>
                <a:gd name="T12" fmla="*/ 700 w 14"/>
                <a:gd name="T13" fmla="*/ 200 h 32"/>
                <a:gd name="T14" fmla="*/ 662 w 14"/>
                <a:gd name="T15" fmla="*/ 89 h 32"/>
                <a:gd name="T16" fmla="*/ 662 w 14"/>
                <a:gd name="T17" fmla="*/ 0 h 3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32"/>
                <a:gd name="T29" fmla="*/ 14 w 14"/>
                <a:gd name="T30" fmla="*/ 32 h 3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32">
                  <a:moveTo>
                    <a:pt x="0" y="23"/>
                  </a:moveTo>
                  <a:cubicBezTo>
                    <a:pt x="1" y="26"/>
                    <a:pt x="1" y="26"/>
                    <a:pt x="1" y="26"/>
                  </a:cubicBezTo>
                  <a:cubicBezTo>
                    <a:pt x="2" y="28"/>
                    <a:pt x="2" y="28"/>
                    <a:pt x="2" y="28"/>
                  </a:cubicBezTo>
                  <a:cubicBezTo>
                    <a:pt x="3" y="32"/>
                    <a:pt x="6" y="32"/>
                    <a:pt x="9" y="28"/>
                  </a:cubicBezTo>
                  <a:cubicBezTo>
                    <a:pt x="10" y="26"/>
                    <a:pt x="10" y="26"/>
                    <a:pt x="10" y="26"/>
                  </a:cubicBezTo>
                  <a:cubicBezTo>
                    <a:pt x="11" y="23"/>
                    <a:pt x="11" y="23"/>
                    <a:pt x="11" y="23"/>
                  </a:cubicBezTo>
                  <a:cubicBezTo>
                    <a:pt x="13" y="19"/>
                    <a:pt x="14" y="9"/>
                    <a:pt x="13" y="4"/>
                  </a:cubicBezTo>
                  <a:cubicBezTo>
                    <a:pt x="12" y="2"/>
                    <a:pt x="12" y="2"/>
                    <a:pt x="12" y="2"/>
                  </a:cubicBezTo>
                  <a:cubicBezTo>
                    <a:pt x="12" y="0"/>
                    <a:pt x="12" y="0"/>
                    <a:pt x="12"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10" name="Line 931"/>
            <p:cNvSpPr>
              <a:spLocks noChangeShapeType="1"/>
            </p:cNvSpPr>
            <p:nvPr/>
          </p:nvSpPr>
          <p:spPr bwMode="auto">
            <a:xfrm>
              <a:off x="4093" y="3452"/>
              <a:ext cx="34"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11" name="Freeform 932"/>
            <p:cNvSpPr>
              <a:spLocks/>
            </p:cNvSpPr>
            <p:nvPr/>
          </p:nvSpPr>
          <p:spPr bwMode="auto">
            <a:xfrm>
              <a:off x="4175" y="3394"/>
              <a:ext cx="1" cy="86"/>
            </a:xfrm>
            <a:custGeom>
              <a:avLst/>
              <a:gdLst>
                <a:gd name="T0" fmla="*/ 0 w 1"/>
                <a:gd name="T1" fmla="*/ 0 h 71"/>
                <a:gd name="T2" fmla="*/ 0 w 1"/>
                <a:gd name="T3" fmla="*/ 120 h 71"/>
                <a:gd name="T4" fmla="*/ 0 w 1"/>
                <a:gd name="T5" fmla="*/ 125 h 71"/>
                <a:gd name="T6" fmla="*/ 0 w 1"/>
                <a:gd name="T7" fmla="*/ 153 h 71"/>
                <a:gd name="T8" fmla="*/ 0 60000 65536"/>
                <a:gd name="T9" fmla="*/ 0 60000 65536"/>
                <a:gd name="T10" fmla="*/ 0 60000 65536"/>
                <a:gd name="T11" fmla="*/ 0 60000 65536"/>
                <a:gd name="T12" fmla="*/ 0 w 1"/>
                <a:gd name="T13" fmla="*/ 0 h 71"/>
                <a:gd name="T14" fmla="*/ 1 w 1"/>
                <a:gd name="T15" fmla="*/ 71 h 71"/>
              </a:gdLst>
              <a:ahLst/>
              <a:cxnLst>
                <a:cxn ang="T8">
                  <a:pos x="T0" y="T1"/>
                </a:cxn>
                <a:cxn ang="T9">
                  <a:pos x="T2" y="T3"/>
                </a:cxn>
                <a:cxn ang="T10">
                  <a:pos x="T4" y="T5"/>
                </a:cxn>
                <a:cxn ang="T11">
                  <a:pos x="T6" y="T7"/>
                </a:cxn>
              </a:cxnLst>
              <a:rect l="T12" t="T13" r="T14" b="T15"/>
              <a:pathLst>
                <a:path w="1" h="71">
                  <a:moveTo>
                    <a:pt x="0" y="0"/>
                  </a:moveTo>
                  <a:lnTo>
                    <a:pt x="0" y="56"/>
                  </a:lnTo>
                  <a:lnTo>
                    <a:pt x="0" y="58"/>
                  </a:lnTo>
                  <a:lnTo>
                    <a:pt x="0" y="7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12" name="Line 933"/>
            <p:cNvSpPr>
              <a:spLocks noChangeShapeType="1"/>
            </p:cNvSpPr>
            <p:nvPr/>
          </p:nvSpPr>
          <p:spPr bwMode="auto">
            <a:xfrm flipV="1">
              <a:off x="4154" y="3480"/>
              <a:ext cx="21" cy="4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13" name="Line 934"/>
            <p:cNvSpPr>
              <a:spLocks noChangeShapeType="1"/>
            </p:cNvSpPr>
            <p:nvPr/>
          </p:nvSpPr>
          <p:spPr bwMode="auto">
            <a:xfrm flipH="1" flipV="1">
              <a:off x="4125" y="3500"/>
              <a:ext cx="29" cy="2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14" name="Freeform 935"/>
            <p:cNvSpPr>
              <a:spLocks/>
            </p:cNvSpPr>
            <p:nvPr/>
          </p:nvSpPr>
          <p:spPr bwMode="auto">
            <a:xfrm>
              <a:off x="4120" y="3455"/>
              <a:ext cx="7" cy="21"/>
            </a:xfrm>
            <a:custGeom>
              <a:avLst/>
              <a:gdLst>
                <a:gd name="T0" fmla="*/ 0 w 3"/>
                <a:gd name="T1" fmla="*/ 378 h 8"/>
                <a:gd name="T2" fmla="*/ 0 w 3"/>
                <a:gd name="T3" fmla="*/ 323 h 8"/>
                <a:gd name="T4" fmla="*/ 86 w 3"/>
                <a:gd name="T5" fmla="*/ 55 h 8"/>
                <a:gd name="T6" fmla="*/ 86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8"/>
                  </a:moveTo>
                  <a:cubicBezTo>
                    <a:pt x="0" y="7"/>
                    <a:pt x="0" y="7"/>
                    <a:pt x="0" y="7"/>
                  </a:cubicBezTo>
                  <a:cubicBezTo>
                    <a:pt x="1" y="5"/>
                    <a:pt x="2" y="3"/>
                    <a:pt x="3" y="1"/>
                  </a:cubicBezTo>
                  <a:cubicBezTo>
                    <a:pt x="3" y="0"/>
                    <a:pt x="3" y="0"/>
                    <a:pt x="3"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15" name="Freeform 936"/>
            <p:cNvSpPr>
              <a:spLocks/>
            </p:cNvSpPr>
            <p:nvPr/>
          </p:nvSpPr>
          <p:spPr bwMode="auto">
            <a:xfrm>
              <a:off x="4159" y="3372"/>
              <a:ext cx="11" cy="22"/>
            </a:xfrm>
            <a:custGeom>
              <a:avLst/>
              <a:gdLst>
                <a:gd name="T0" fmla="*/ 0 w 4"/>
                <a:gd name="T1" fmla="*/ 454 h 8"/>
                <a:gd name="T2" fmla="*/ 0 w 4"/>
                <a:gd name="T3" fmla="*/ 393 h 8"/>
                <a:gd name="T4" fmla="*/ 165 w 4"/>
                <a:gd name="T5" fmla="*/ 61 h 8"/>
                <a:gd name="T6" fmla="*/ 226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8"/>
                  </a:moveTo>
                  <a:cubicBezTo>
                    <a:pt x="0" y="7"/>
                    <a:pt x="0" y="7"/>
                    <a:pt x="0" y="7"/>
                  </a:cubicBezTo>
                  <a:cubicBezTo>
                    <a:pt x="1" y="5"/>
                    <a:pt x="2" y="3"/>
                    <a:pt x="3" y="1"/>
                  </a:cubicBezTo>
                  <a:cubicBezTo>
                    <a:pt x="4" y="0"/>
                    <a:pt x="4" y="0"/>
                    <a:pt x="4"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16" name="Freeform 937"/>
            <p:cNvSpPr>
              <a:spLocks/>
            </p:cNvSpPr>
            <p:nvPr/>
          </p:nvSpPr>
          <p:spPr bwMode="auto">
            <a:xfrm>
              <a:off x="4170" y="3372"/>
              <a:ext cx="5" cy="22"/>
            </a:xfrm>
            <a:custGeom>
              <a:avLst/>
              <a:gdLst>
                <a:gd name="T0" fmla="*/ 9 w 4"/>
                <a:gd name="T1" fmla="*/ 40 h 18"/>
                <a:gd name="T2" fmla="*/ 0 w 4"/>
                <a:gd name="T3" fmla="*/ 7 h 18"/>
                <a:gd name="T4" fmla="*/ 0 w 4"/>
                <a:gd name="T5" fmla="*/ 0 h 18"/>
                <a:gd name="T6" fmla="*/ 0 60000 65536"/>
                <a:gd name="T7" fmla="*/ 0 60000 65536"/>
                <a:gd name="T8" fmla="*/ 0 60000 65536"/>
                <a:gd name="T9" fmla="*/ 0 w 4"/>
                <a:gd name="T10" fmla="*/ 0 h 18"/>
                <a:gd name="T11" fmla="*/ 4 w 4"/>
                <a:gd name="T12" fmla="*/ 18 h 18"/>
              </a:gdLst>
              <a:ahLst/>
              <a:cxnLst>
                <a:cxn ang="T6">
                  <a:pos x="T0" y="T1"/>
                </a:cxn>
                <a:cxn ang="T7">
                  <a:pos x="T2" y="T3"/>
                </a:cxn>
                <a:cxn ang="T8">
                  <a:pos x="T4" y="T5"/>
                </a:cxn>
              </a:cxnLst>
              <a:rect l="T9" t="T10" r="T11" b="T12"/>
              <a:pathLst>
                <a:path w="4" h="18">
                  <a:moveTo>
                    <a:pt x="4" y="18"/>
                  </a:moveTo>
                  <a:lnTo>
                    <a:pt x="0" y="3"/>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17" name="Freeform 938"/>
            <p:cNvSpPr>
              <a:spLocks/>
            </p:cNvSpPr>
            <p:nvPr/>
          </p:nvSpPr>
          <p:spPr bwMode="auto">
            <a:xfrm>
              <a:off x="4085" y="3452"/>
              <a:ext cx="8" cy="21"/>
            </a:xfrm>
            <a:custGeom>
              <a:avLst/>
              <a:gdLst>
                <a:gd name="T0" fmla="*/ 0 w 3"/>
                <a:gd name="T1" fmla="*/ 378 h 8"/>
                <a:gd name="T2" fmla="*/ 0 w 3"/>
                <a:gd name="T3" fmla="*/ 323 h 8"/>
                <a:gd name="T4" fmla="*/ 149 w 3"/>
                <a:gd name="T5" fmla="*/ 55 h 8"/>
                <a:gd name="T6" fmla="*/ 149 w 3"/>
                <a:gd name="T7" fmla="*/ 0 h 8"/>
                <a:gd name="T8" fmla="*/ 0 60000 65536"/>
                <a:gd name="T9" fmla="*/ 0 60000 65536"/>
                <a:gd name="T10" fmla="*/ 0 60000 65536"/>
                <a:gd name="T11" fmla="*/ 0 60000 65536"/>
                <a:gd name="T12" fmla="*/ 0 w 3"/>
                <a:gd name="T13" fmla="*/ 0 h 8"/>
                <a:gd name="T14" fmla="*/ 3 w 3"/>
                <a:gd name="T15" fmla="*/ 8 h 8"/>
              </a:gdLst>
              <a:ahLst/>
              <a:cxnLst>
                <a:cxn ang="T8">
                  <a:pos x="T0" y="T1"/>
                </a:cxn>
                <a:cxn ang="T9">
                  <a:pos x="T2" y="T3"/>
                </a:cxn>
                <a:cxn ang="T10">
                  <a:pos x="T4" y="T5"/>
                </a:cxn>
                <a:cxn ang="T11">
                  <a:pos x="T6" y="T7"/>
                </a:cxn>
              </a:cxnLst>
              <a:rect l="T12" t="T13" r="T14" b="T15"/>
              <a:pathLst>
                <a:path w="3" h="8">
                  <a:moveTo>
                    <a:pt x="0" y="8"/>
                  </a:moveTo>
                  <a:cubicBezTo>
                    <a:pt x="0" y="7"/>
                    <a:pt x="0" y="7"/>
                    <a:pt x="0" y="7"/>
                  </a:cubicBezTo>
                  <a:cubicBezTo>
                    <a:pt x="1" y="5"/>
                    <a:pt x="2" y="3"/>
                    <a:pt x="3" y="1"/>
                  </a:cubicBezTo>
                  <a:cubicBezTo>
                    <a:pt x="3" y="0"/>
                    <a:pt x="3" y="0"/>
                    <a:pt x="3"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18" name="Freeform 939"/>
            <p:cNvSpPr>
              <a:spLocks/>
            </p:cNvSpPr>
            <p:nvPr/>
          </p:nvSpPr>
          <p:spPr bwMode="auto">
            <a:xfrm>
              <a:off x="4080" y="3455"/>
              <a:ext cx="11" cy="21"/>
            </a:xfrm>
            <a:custGeom>
              <a:avLst/>
              <a:gdLst>
                <a:gd name="T0" fmla="*/ 0 w 4"/>
                <a:gd name="T1" fmla="*/ 378 h 8"/>
                <a:gd name="T2" fmla="*/ 61 w 4"/>
                <a:gd name="T3" fmla="*/ 323 h 8"/>
                <a:gd name="T4" fmla="*/ 165 w 4"/>
                <a:gd name="T5" fmla="*/ 55 h 8"/>
                <a:gd name="T6" fmla="*/ 226 w 4"/>
                <a:gd name="T7" fmla="*/ 0 h 8"/>
                <a:gd name="T8" fmla="*/ 0 60000 65536"/>
                <a:gd name="T9" fmla="*/ 0 60000 65536"/>
                <a:gd name="T10" fmla="*/ 0 60000 65536"/>
                <a:gd name="T11" fmla="*/ 0 60000 65536"/>
                <a:gd name="T12" fmla="*/ 0 w 4"/>
                <a:gd name="T13" fmla="*/ 0 h 8"/>
                <a:gd name="T14" fmla="*/ 4 w 4"/>
                <a:gd name="T15" fmla="*/ 8 h 8"/>
              </a:gdLst>
              <a:ahLst/>
              <a:cxnLst>
                <a:cxn ang="T8">
                  <a:pos x="T0" y="T1"/>
                </a:cxn>
                <a:cxn ang="T9">
                  <a:pos x="T2" y="T3"/>
                </a:cxn>
                <a:cxn ang="T10">
                  <a:pos x="T4" y="T5"/>
                </a:cxn>
                <a:cxn ang="T11">
                  <a:pos x="T6" y="T7"/>
                </a:cxn>
              </a:cxnLst>
              <a:rect l="T12" t="T13" r="T14" b="T15"/>
              <a:pathLst>
                <a:path w="4" h="8">
                  <a:moveTo>
                    <a:pt x="0" y="8"/>
                  </a:moveTo>
                  <a:cubicBezTo>
                    <a:pt x="1" y="7"/>
                    <a:pt x="1" y="7"/>
                    <a:pt x="1" y="7"/>
                  </a:cubicBezTo>
                  <a:cubicBezTo>
                    <a:pt x="1" y="5"/>
                    <a:pt x="2" y="3"/>
                    <a:pt x="3" y="1"/>
                  </a:cubicBezTo>
                  <a:cubicBezTo>
                    <a:pt x="4" y="0"/>
                    <a:pt x="4" y="0"/>
                    <a:pt x="4"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19" name="Freeform 940"/>
            <p:cNvSpPr>
              <a:spLocks/>
            </p:cNvSpPr>
            <p:nvPr/>
          </p:nvSpPr>
          <p:spPr bwMode="auto">
            <a:xfrm>
              <a:off x="3922" y="3476"/>
              <a:ext cx="29" cy="24"/>
            </a:xfrm>
            <a:custGeom>
              <a:avLst/>
              <a:gdLst>
                <a:gd name="T0" fmla="*/ 51 w 24"/>
                <a:gd name="T1" fmla="*/ 42 h 20"/>
                <a:gd name="T2" fmla="*/ 33 w 24"/>
                <a:gd name="T3" fmla="*/ 28 h 20"/>
                <a:gd name="T4" fmla="*/ 28 w 24"/>
                <a:gd name="T5" fmla="*/ 23 h 20"/>
                <a:gd name="T6" fmla="*/ 8 w 24"/>
                <a:gd name="T7" fmla="*/ 8 h 20"/>
                <a:gd name="T8" fmla="*/ 0 w 24"/>
                <a:gd name="T9" fmla="*/ 0 h 20"/>
                <a:gd name="T10" fmla="*/ 0 60000 65536"/>
                <a:gd name="T11" fmla="*/ 0 60000 65536"/>
                <a:gd name="T12" fmla="*/ 0 60000 65536"/>
                <a:gd name="T13" fmla="*/ 0 60000 65536"/>
                <a:gd name="T14" fmla="*/ 0 60000 65536"/>
                <a:gd name="T15" fmla="*/ 0 w 24"/>
                <a:gd name="T16" fmla="*/ 0 h 20"/>
                <a:gd name="T17" fmla="*/ 24 w 24"/>
                <a:gd name="T18" fmla="*/ 20 h 20"/>
              </a:gdLst>
              <a:ahLst/>
              <a:cxnLst>
                <a:cxn ang="T10">
                  <a:pos x="T0" y="T1"/>
                </a:cxn>
                <a:cxn ang="T11">
                  <a:pos x="T2" y="T3"/>
                </a:cxn>
                <a:cxn ang="T12">
                  <a:pos x="T4" y="T5"/>
                </a:cxn>
                <a:cxn ang="T13">
                  <a:pos x="T6" y="T7"/>
                </a:cxn>
                <a:cxn ang="T14">
                  <a:pos x="T8" y="T9"/>
                </a:cxn>
              </a:cxnLst>
              <a:rect l="T15" t="T16" r="T17" b="T18"/>
              <a:pathLst>
                <a:path w="24" h="20">
                  <a:moveTo>
                    <a:pt x="24" y="20"/>
                  </a:moveTo>
                  <a:lnTo>
                    <a:pt x="15" y="13"/>
                  </a:lnTo>
                  <a:lnTo>
                    <a:pt x="13" y="11"/>
                  </a:lnTo>
                  <a:lnTo>
                    <a:pt x="4" y="4"/>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20" name="Freeform 941"/>
            <p:cNvSpPr>
              <a:spLocks/>
            </p:cNvSpPr>
            <p:nvPr/>
          </p:nvSpPr>
          <p:spPr bwMode="auto">
            <a:xfrm>
              <a:off x="3969" y="3502"/>
              <a:ext cx="185" cy="21"/>
            </a:xfrm>
            <a:custGeom>
              <a:avLst/>
              <a:gdLst>
                <a:gd name="T0" fmla="*/ 0 w 152"/>
                <a:gd name="T1" fmla="*/ 0 h 17"/>
                <a:gd name="T2" fmla="*/ 82 w 152"/>
                <a:gd name="T3" fmla="*/ 9 h 17"/>
                <a:gd name="T4" fmla="*/ 139 w 152"/>
                <a:gd name="T5" fmla="*/ 14 h 17"/>
                <a:gd name="T6" fmla="*/ 168 w 152"/>
                <a:gd name="T7" fmla="*/ 19 h 17"/>
                <a:gd name="T8" fmla="*/ 333 w 152"/>
                <a:gd name="T9" fmla="*/ 40 h 17"/>
                <a:gd name="T10" fmla="*/ 0 60000 65536"/>
                <a:gd name="T11" fmla="*/ 0 60000 65536"/>
                <a:gd name="T12" fmla="*/ 0 60000 65536"/>
                <a:gd name="T13" fmla="*/ 0 60000 65536"/>
                <a:gd name="T14" fmla="*/ 0 60000 65536"/>
                <a:gd name="T15" fmla="*/ 0 w 152"/>
                <a:gd name="T16" fmla="*/ 0 h 17"/>
                <a:gd name="T17" fmla="*/ 152 w 152"/>
                <a:gd name="T18" fmla="*/ 17 h 17"/>
              </a:gdLst>
              <a:ahLst/>
              <a:cxnLst>
                <a:cxn ang="T10">
                  <a:pos x="T0" y="T1"/>
                </a:cxn>
                <a:cxn ang="T11">
                  <a:pos x="T2" y="T3"/>
                </a:cxn>
                <a:cxn ang="T12">
                  <a:pos x="T4" y="T5"/>
                </a:cxn>
                <a:cxn ang="T13">
                  <a:pos x="T6" y="T7"/>
                </a:cxn>
                <a:cxn ang="T14">
                  <a:pos x="T8" y="T9"/>
                </a:cxn>
              </a:cxnLst>
              <a:rect l="T15" t="T16" r="T17" b="T18"/>
              <a:pathLst>
                <a:path w="152" h="17">
                  <a:moveTo>
                    <a:pt x="0" y="0"/>
                  </a:moveTo>
                  <a:lnTo>
                    <a:pt x="37" y="4"/>
                  </a:lnTo>
                  <a:lnTo>
                    <a:pt x="63" y="6"/>
                  </a:lnTo>
                  <a:lnTo>
                    <a:pt x="76" y="8"/>
                  </a:lnTo>
                  <a:lnTo>
                    <a:pt x="152" y="1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21" name="Line 942"/>
            <p:cNvSpPr>
              <a:spLocks noChangeShapeType="1"/>
            </p:cNvSpPr>
            <p:nvPr/>
          </p:nvSpPr>
          <p:spPr bwMode="auto">
            <a:xfrm>
              <a:off x="3951" y="3500"/>
              <a:ext cx="18"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22" name="Freeform 943"/>
            <p:cNvSpPr>
              <a:spLocks/>
            </p:cNvSpPr>
            <p:nvPr/>
          </p:nvSpPr>
          <p:spPr bwMode="auto">
            <a:xfrm>
              <a:off x="3911" y="3428"/>
              <a:ext cx="2" cy="9"/>
            </a:xfrm>
            <a:custGeom>
              <a:avLst/>
              <a:gdLst>
                <a:gd name="T0" fmla="*/ 0 w 2"/>
                <a:gd name="T1" fmla="*/ 19 h 7"/>
                <a:gd name="T2" fmla="*/ 2 w 2"/>
                <a:gd name="T3" fmla="*/ 0 h 7"/>
                <a:gd name="T4" fmla="*/ 2 w 2"/>
                <a:gd name="T5" fmla="*/ 0 h 7"/>
                <a:gd name="T6" fmla="*/ 0 60000 65536"/>
                <a:gd name="T7" fmla="*/ 0 60000 65536"/>
                <a:gd name="T8" fmla="*/ 0 60000 65536"/>
                <a:gd name="T9" fmla="*/ 0 w 2"/>
                <a:gd name="T10" fmla="*/ 0 h 7"/>
                <a:gd name="T11" fmla="*/ 2 w 2"/>
                <a:gd name="T12" fmla="*/ 7 h 7"/>
              </a:gdLst>
              <a:ahLst/>
              <a:cxnLst>
                <a:cxn ang="T6">
                  <a:pos x="T0" y="T1"/>
                </a:cxn>
                <a:cxn ang="T7">
                  <a:pos x="T2" y="T3"/>
                </a:cxn>
                <a:cxn ang="T8">
                  <a:pos x="T4" y="T5"/>
                </a:cxn>
              </a:cxnLst>
              <a:rect l="T9" t="T10" r="T11" b="T12"/>
              <a:pathLst>
                <a:path w="2" h="7">
                  <a:moveTo>
                    <a:pt x="0" y="7"/>
                  </a:moveTo>
                  <a:lnTo>
                    <a:pt x="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23" name="Freeform 944"/>
            <p:cNvSpPr>
              <a:spLocks/>
            </p:cNvSpPr>
            <p:nvPr/>
          </p:nvSpPr>
          <p:spPr bwMode="auto">
            <a:xfrm>
              <a:off x="4125" y="3370"/>
              <a:ext cx="45" cy="18"/>
            </a:xfrm>
            <a:custGeom>
              <a:avLst/>
              <a:gdLst>
                <a:gd name="T0" fmla="*/ 0 w 17"/>
                <a:gd name="T1" fmla="*/ 303 h 7"/>
                <a:gd name="T2" fmla="*/ 0 w 17"/>
                <a:gd name="T3" fmla="*/ 257 h 7"/>
                <a:gd name="T4" fmla="*/ 148 w 17"/>
                <a:gd name="T5" fmla="*/ 54 h 7"/>
                <a:gd name="T6" fmla="*/ 148 w 17"/>
                <a:gd name="T7" fmla="*/ 0 h 7"/>
                <a:gd name="T8" fmla="*/ 834 w 17"/>
                <a:gd name="T9" fmla="*/ 54 h 7"/>
                <a:gd name="T10" fmla="*/ 0 60000 65536"/>
                <a:gd name="T11" fmla="*/ 0 60000 65536"/>
                <a:gd name="T12" fmla="*/ 0 60000 65536"/>
                <a:gd name="T13" fmla="*/ 0 60000 65536"/>
                <a:gd name="T14" fmla="*/ 0 60000 65536"/>
                <a:gd name="T15" fmla="*/ 0 w 17"/>
                <a:gd name="T16" fmla="*/ 0 h 7"/>
                <a:gd name="T17" fmla="*/ 17 w 17"/>
                <a:gd name="T18" fmla="*/ 7 h 7"/>
              </a:gdLst>
              <a:ahLst/>
              <a:cxnLst>
                <a:cxn ang="T10">
                  <a:pos x="T0" y="T1"/>
                </a:cxn>
                <a:cxn ang="T11">
                  <a:pos x="T2" y="T3"/>
                </a:cxn>
                <a:cxn ang="T12">
                  <a:pos x="T4" y="T5"/>
                </a:cxn>
                <a:cxn ang="T13">
                  <a:pos x="T6" y="T7"/>
                </a:cxn>
                <a:cxn ang="T14">
                  <a:pos x="T8" y="T9"/>
                </a:cxn>
              </a:cxnLst>
              <a:rect l="T15" t="T16" r="T17" b="T18"/>
              <a:pathLst>
                <a:path w="17" h="7">
                  <a:moveTo>
                    <a:pt x="0" y="7"/>
                  </a:moveTo>
                  <a:cubicBezTo>
                    <a:pt x="0" y="6"/>
                    <a:pt x="0" y="6"/>
                    <a:pt x="0" y="6"/>
                  </a:cubicBezTo>
                  <a:cubicBezTo>
                    <a:pt x="1" y="4"/>
                    <a:pt x="2" y="2"/>
                    <a:pt x="3" y="1"/>
                  </a:cubicBezTo>
                  <a:cubicBezTo>
                    <a:pt x="3" y="0"/>
                    <a:pt x="3" y="0"/>
                    <a:pt x="3" y="0"/>
                  </a:cubicBezTo>
                  <a:cubicBezTo>
                    <a:pt x="17" y="1"/>
                    <a:pt x="17" y="1"/>
                    <a:pt x="17" y="1"/>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24" name="Freeform 945"/>
            <p:cNvSpPr>
              <a:spLocks/>
            </p:cNvSpPr>
            <p:nvPr/>
          </p:nvSpPr>
          <p:spPr bwMode="auto">
            <a:xfrm>
              <a:off x="4120" y="3370"/>
              <a:ext cx="12" cy="22"/>
            </a:xfrm>
            <a:custGeom>
              <a:avLst/>
              <a:gdLst>
                <a:gd name="T0" fmla="*/ 0 w 5"/>
                <a:gd name="T1" fmla="*/ 454 h 8"/>
                <a:gd name="T2" fmla="*/ 29 w 5"/>
                <a:gd name="T3" fmla="*/ 393 h 8"/>
                <a:gd name="T4" fmla="*/ 98 w 5"/>
                <a:gd name="T5" fmla="*/ 121 h 8"/>
                <a:gd name="T6" fmla="*/ 139 w 5"/>
                <a:gd name="T7" fmla="*/ 61 h 8"/>
                <a:gd name="T8" fmla="*/ 168 w 5"/>
                <a:gd name="T9" fmla="*/ 0 h 8"/>
                <a:gd name="T10" fmla="*/ 168 w 5"/>
                <a:gd name="T11" fmla="*/ 0 h 8"/>
                <a:gd name="T12" fmla="*/ 168 w 5"/>
                <a:gd name="T13" fmla="*/ 0 h 8"/>
                <a:gd name="T14" fmla="*/ 0 60000 65536"/>
                <a:gd name="T15" fmla="*/ 0 60000 65536"/>
                <a:gd name="T16" fmla="*/ 0 60000 65536"/>
                <a:gd name="T17" fmla="*/ 0 60000 65536"/>
                <a:gd name="T18" fmla="*/ 0 60000 65536"/>
                <a:gd name="T19" fmla="*/ 0 60000 65536"/>
                <a:gd name="T20" fmla="*/ 0 60000 65536"/>
                <a:gd name="T21" fmla="*/ 0 w 5"/>
                <a:gd name="T22" fmla="*/ 0 h 8"/>
                <a:gd name="T23" fmla="*/ 5 w 5"/>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8">
                  <a:moveTo>
                    <a:pt x="0" y="8"/>
                  </a:moveTo>
                  <a:cubicBezTo>
                    <a:pt x="1" y="7"/>
                    <a:pt x="1" y="7"/>
                    <a:pt x="1" y="7"/>
                  </a:cubicBezTo>
                  <a:cubicBezTo>
                    <a:pt x="1" y="5"/>
                    <a:pt x="3" y="4"/>
                    <a:pt x="3" y="2"/>
                  </a:cubicBezTo>
                  <a:cubicBezTo>
                    <a:pt x="4" y="1"/>
                    <a:pt x="4" y="1"/>
                    <a:pt x="4" y="1"/>
                  </a:cubicBezTo>
                  <a:cubicBezTo>
                    <a:pt x="5" y="0"/>
                    <a:pt x="5" y="0"/>
                    <a:pt x="5" y="0"/>
                  </a:cubicBezTo>
                  <a:cubicBezTo>
                    <a:pt x="5" y="0"/>
                    <a:pt x="5" y="0"/>
                    <a:pt x="5" y="0"/>
                  </a:cubicBezTo>
                  <a:cubicBezTo>
                    <a:pt x="5" y="0"/>
                    <a:pt x="5" y="0"/>
                    <a:pt x="5"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25" name="Line 946"/>
            <p:cNvSpPr>
              <a:spLocks noChangeShapeType="1"/>
            </p:cNvSpPr>
            <p:nvPr/>
          </p:nvSpPr>
          <p:spPr bwMode="auto">
            <a:xfrm>
              <a:off x="4114" y="3370"/>
              <a:ext cx="16"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26" name="Freeform 947"/>
            <p:cNvSpPr>
              <a:spLocks/>
            </p:cNvSpPr>
            <p:nvPr/>
          </p:nvSpPr>
          <p:spPr bwMode="auto">
            <a:xfrm>
              <a:off x="3868" y="3629"/>
              <a:ext cx="33" cy="52"/>
            </a:xfrm>
            <a:custGeom>
              <a:avLst/>
              <a:gdLst>
                <a:gd name="T0" fmla="*/ 60 w 27"/>
                <a:gd name="T1" fmla="*/ 0 h 43"/>
                <a:gd name="T2" fmla="*/ 43 w 27"/>
                <a:gd name="T3" fmla="*/ 8 h 43"/>
                <a:gd name="T4" fmla="*/ 0 w 27"/>
                <a:gd name="T5" fmla="*/ 92 h 43"/>
                <a:gd name="T6" fmla="*/ 0 60000 65536"/>
                <a:gd name="T7" fmla="*/ 0 60000 65536"/>
                <a:gd name="T8" fmla="*/ 0 60000 65536"/>
                <a:gd name="T9" fmla="*/ 0 w 27"/>
                <a:gd name="T10" fmla="*/ 0 h 43"/>
                <a:gd name="T11" fmla="*/ 27 w 27"/>
                <a:gd name="T12" fmla="*/ 43 h 43"/>
              </a:gdLst>
              <a:ahLst/>
              <a:cxnLst>
                <a:cxn ang="T6">
                  <a:pos x="T0" y="T1"/>
                </a:cxn>
                <a:cxn ang="T7">
                  <a:pos x="T2" y="T3"/>
                </a:cxn>
                <a:cxn ang="T8">
                  <a:pos x="T4" y="T5"/>
                </a:cxn>
              </a:cxnLst>
              <a:rect l="T9" t="T10" r="T11" b="T12"/>
              <a:pathLst>
                <a:path w="27" h="43">
                  <a:moveTo>
                    <a:pt x="27" y="0"/>
                  </a:moveTo>
                  <a:lnTo>
                    <a:pt x="20" y="4"/>
                  </a:lnTo>
                  <a:lnTo>
                    <a:pt x="0" y="4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27" name="Line 948"/>
            <p:cNvSpPr>
              <a:spLocks noChangeShapeType="1"/>
            </p:cNvSpPr>
            <p:nvPr/>
          </p:nvSpPr>
          <p:spPr bwMode="auto">
            <a:xfrm>
              <a:off x="3789" y="3674"/>
              <a:ext cx="79" cy="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28" name="Freeform 949"/>
            <p:cNvSpPr>
              <a:spLocks/>
            </p:cNvSpPr>
            <p:nvPr/>
          </p:nvSpPr>
          <p:spPr bwMode="auto">
            <a:xfrm>
              <a:off x="3773" y="3608"/>
              <a:ext cx="133" cy="66"/>
            </a:xfrm>
            <a:custGeom>
              <a:avLst/>
              <a:gdLst>
                <a:gd name="T0" fmla="*/ 29 w 109"/>
                <a:gd name="T1" fmla="*/ 121 h 54"/>
                <a:gd name="T2" fmla="*/ 20 w 109"/>
                <a:gd name="T3" fmla="*/ 116 h 54"/>
                <a:gd name="T4" fmla="*/ 0 w 109"/>
                <a:gd name="T5" fmla="*/ 116 h 54"/>
                <a:gd name="T6" fmla="*/ 40 w 109"/>
                <a:gd name="T7" fmla="*/ 22 h 54"/>
                <a:gd name="T8" fmla="*/ 52 w 109"/>
                <a:gd name="T9" fmla="*/ 0 h 54"/>
                <a:gd name="T10" fmla="*/ 242 w 109"/>
                <a:gd name="T11" fmla="*/ 18 h 54"/>
                <a:gd name="T12" fmla="*/ 232 w 109"/>
                <a:gd name="T13" fmla="*/ 39 h 54"/>
                <a:gd name="T14" fmla="*/ 0 60000 65536"/>
                <a:gd name="T15" fmla="*/ 0 60000 65536"/>
                <a:gd name="T16" fmla="*/ 0 60000 65536"/>
                <a:gd name="T17" fmla="*/ 0 60000 65536"/>
                <a:gd name="T18" fmla="*/ 0 60000 65536"/>
                <a:gd name="T19" fmla="*/ 0 60000 65536"/>
                <a:gd name="T20" fmla="*/ 0 60000 65536"/>
                <a:gd name="T21" fmla="*/ 0 w 109"/>
                <a:gd name="T22" fmla="*/ 0 h 54"/>
                <a:gd name="T23" fmla="*/ 109 w 109"/>
                <a:gd name="T24" fmla="*/ 54 h 5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9" h="54">
                  <a:moveTo>
                    <a:pt x="13" y="54"/>
                  </a:moveTo>
                  <a:lnTo>
                    <a:pt x="9" y="52"/>
                  </a:lnTo>
                  <a:lnTo>
                    <a:pt x="0" y="52"/>
                  </a:lnTo>
                  <a:lnTo>
                    <a:pt x="18" y="10"/>
                  </a:lnTo>
                  <a:lnTo>
                    <a:pt x="24" y="0"/>
                  </a:lnTo>
                  <a:lnTo>
                    <a:pt x="109" y="8"/>
                  </a:lnTo>
                  <a:lnTo>
                    <a:pt x="105" y="1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29" name="Freeform 950"/>
            <p:cNvSpPr>
              <a:spLocks/>
            </p:cNvSpPr>
            <p:nvPr/>
          </p:nvSpPr>
          <p:spPr bwMode="auto">
            <a:xfrm>
              <a:off x="3892" y="3732"/>
              <a:ext cx="2" cy="24"/>
            </a:xfrm>
            <a:custGeom>
              <a:avLst/>
              <a:gdLst>
                <a:gd name="T0" fmla="*/ 0 w 2"/>
                <a:gd name="T1" fmla="*/ 456 h 9"/>
                <a:gd name="T2" fmla="*/ 0 w 2"/>
                <a:gd name="T3" fmla="*/ 397 h 9"/>
                <a:gd name="T4" fmla="*/ 0 w 2"/>
                <a:gd name="T5" fmla="*/ 56 h 9"/>
                <a:gd name="T6" fmla="*/ 0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cubicBezTo>
                    <a:pt x="0" y="8"/>
                    <a:pt x="0" y="8"/>
                    <a:pt x="0" y="8"/>
                  </a:cubicBezTo>
                  <a:cubicBezTo>
                    <a:pt x="0" y="6"/>
                    <a:pt x="0" y="3"/>
                    <a:pt x="0"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30" name="Line 951"/>
            <p:cNvSpPr>
              <a:spLocks noChangeShapeType="1"/>
            </p:cNvSpPr>
            <p:nvPr/>
          </p:nvSpPr>
          <p:spPr bwMode="auto">
            <a:xfrm>
              <a:off x="3868" y="3737"/>
              <a:ext cx="24" cy="1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31" name="Line 952"/>
            <p:cNvSpPr>
              <a:spLocks noChangeShapeType="1"/>
            </p:cNvSpPr>
            <p:nvPr/>
          </p:nvSpPr>
          <p:spPr bwMode="auto">
            <a:xfrm>
              <a:off x="3868" y="3681"/>
              <a:ext cx="1" cy="5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32" name="Freeform 953"/>
            <p:cNvSpPr>
              <a:spLocks/>
            </p:cNvSpPr>
            <p:nvPr/>
          </p:nvSpPr>
          <p:spPr bwMode="auto">
            <a:xfrm>
              <a:off x="3892" y="3634"/>
              <a:ext cx="2" cy="24"/>
            </a:xfrm>
            <a:custGeom>
              <a:avLst/>
              <a:gdLst>
                <a:gd name="T0" fmla="*/ 0 w 2"/>
                <a:gd name="T1" fmla="*/ 456 h 9"/>
                <a:gd name="T2" fmla="*/ 0 w 2"/>
                <a:gd name="T3" fmla="*/ 397 h 9"/>
                <a:gd name="T4" fmla="*/ 0 w 2"/>
                <a:gd name="T5" fmla="*/ 56 h 9"/>
                <a:gd name="T6" fmla="*/ 0 w 2"/>
                <a:gd name="T7" fmla="*/ 0 h 9"/>
                <a:gd name="T8" fmla="*/ 0 60000 65536"/>
                <a:gd name="T9" fmla="*/ 0 60000 65536"/>
                <a:gd name="T10" fmla="*/ 0 60000 65536"/>
                <a:gd name="T11" fmla="*/ 0 60000 65536"/>
                <a:gd name="T12" fmla="*/ 0 w 2"/>
                <a:gd name="T13" fmla="*/ 0 h 9"/>
                <a:gd name="T14" fmla="*/ 2 w 2"/>
                <a:gd name="T15" fmla="*/ 9 h 9"/>
              </a:gdLst>
              <a:ahLst/>
              <a:cxnLst>
                <a:cxn ang="T8">
                  <a:pos x="T0" y="T1"/>
                </a:cxn>
                <a:cxn ang="T9">
                  <a:pos x="T2" y="T3"/>
                </a:cxn>
                <a:cxn ang="T10">
                  <a:pos x="T4" y="T5"/>
                </a:cxn>
                <a:cxn ang="T11">
                  <a:pos x="T6" y="T7"/>
                </a:cxn>
              </a:cxnLst>
              <a:rect l="T12" t="T13" r="T14" b="T15"/>
              <a:pathLst>
                <a:path w="2" h="9">
                  <a:moveTo>
                    <a:pt x="0" y="9"/>
                  </a:moveTo>
                  <a:cubicBezTo>
                    <a:pt x="0" y="8"/>
                    <a:pt x="0" y="8"/>
                    <a:pt x="0" y="8"/>
                  </a:cubicBezTo>
                  <a:cubicBezTo>
                    <a:pt x="0" y="6"/>
                    <a:pt x="0" y="3"/>
                    <a:pt x="0"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33" name="Freeform 954"/>
            <p:cNvSpPr>
              <a:spLocks/>
            </p:cNvSpPr>
            <p:nvPr/>
          </p:nvSpPr>
          <p:spPr bwMode="auto">
            <a:xfrm>
              <a:off x="3881" y="3658"/>
              <a:ext cx="11" cy="74"/>
            </a:xfrm>
            <a:custGeom>
              <a:avLst/>
              <a:gdLst>
                <a:gd name="T0" fmla="*/ 226 w 4"/>
                <a:gd name="T1" fmla="*/ 0 h 28"/>
                <a:gd name="T2" fmla="*/ 165 w 4"/>
                <a:gd name="T3" fmla="*/ 148 h 28"/>
                <a:gd name="T4" fmla="*/ 165 w 4"/>
                <a:gd name="T5" fmla="*/ 1271 h 28"/>
                <a:gd name="T6" fmla="*/ 226 w 4"/>
                <a:gd name="T7" fmla="*/ 1369 h 28"/>
                <a:gd name="T8" fmla="*/ 0 60000 65536"/>
                <a:gd name="T9" fmla="*/ 0 60000 65536"/>
                <a:gd name="T10" fmla="*/ 0 60000 65536"/>
                <a:gd name="T11" fmla="*/ 0 60000 65536"/>
                <a:gd name="T12" fmla="*/ 0 w 4"/>
                <a:gd name="T13" fmla="*/ 0 h 28"/>
                <a:gd name="T14" fmla="*/ 4 w 4"/>
                <a:gd name="T15" fmla="*/ 28 h 28"/>
              </a:gdLst>
              <a:ahLst/>
              <a:cxnLst>
                <a:cxn ang="T8">
                  <a:pos x="T0" y="T1"/>
                </a:cxn>
                <a:cxn ang="T9">
                  <a:pos x="T2" y="T3"/>
                </a:cxn>
                <a:cxn ang="T10">
                  <a:pos x="T4" y="T5"/>
                </a:cxn>
                <a:cxn ang="T11">
                  <a:pos x="T6" y="T7"/>
                </a:cxn>
              </a:cxnLst>
              <a:rect l="T12" t="T13" r="T14" b="T15"/>
              <a:pathLst>
                <a:path w="4" h="28">
                  <a:moveTo>
                    <a:pt x="4" y="0"/>
                  </a:moveTo>
                  <a:cubicBezTo>
                    <a:pt x="3" y="3"/>
                    <a:pt x="3" y="3"/>
                    <a:pt x="3" y="3"/>
                  </a:cubicBezTo>
                  <a:cubicBezTo>
                    <a:pt x="1" y="9"/>
                    <a:pt x="0" y="20"/>
                    <a:pt x="3" y="26"/>
                  </a:cubicBezTo>
                  <a:cubicBezTo>
                    <a:pt x="4" y="28"/>
                    <a:pt x="4" y="28"/>
                    <a:pt x="4" y="28"/>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34" name="Line 955"/>
            <p:cNvSpPr>
              <a:spLocks noChangeShapeType="1"/>
            </p:cNvSpPr>
            <p:nvPr/>
          </p:nvSpPr>
          <p:spPr bwMode="auto">
            <a:xfrm>
              <a:off x="3789" y="3729"/>
              <a:ext cx="79" cy="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35" name="Freeform 956"/>
            <p:cNvSpPr>
              <a:spLocks/>
            </p:cNvSpPr>
            <p:nvPr/>
          </p:nvSpPr>
          <p:spPr bwMode="auto">
            <a:xfrm>
              <a:off x="3789" y="3674"/>
              <a:ext cx="1" cy="55"/>
            </a:xfrm>
            <a:custGeom>
              <a:avLst/>
              <a:gdLst>
                <a:gd name="T0" fmla="*/ 0 w 1"/>
                <a:gd name="T1" fmla="*/ 100 h 45"/>
                <a:gd name="T2" fmla="*/ 0 w 1"/>
                <a:gd name="T3" fmla="*/ 92 h 45"/>
                <a:gd name="T4" fmla="*/ 0 w 1"/>
                <a:gd name="T5" fmla="*/ 0 h 45"/>
                <a:gd name="T6" fmla="*/ 0 60000 65536"/>
                <a:gd name="T7" fmla="*/ 0 60000 65536"/>
                <a:gd name="T8" fmla="*/ 0 60000 65536"/>
                <a:gd name="T9" fmla="*/ 0 w 1"/>
                <a:gd name="T10" fmla="*/ 0 h 45"/>
                <a:gd name="T11" fmla="*/ 1 w 1"/>
                <a:gd name="T12" fmla="*/ 45 h 45"/>
              </a:gdLst>
              <a:ahLst/>
              <a:cxnLst>
                <a:cxn ang="T6">
                  <a:pos x="T0" y="T1"/>
                </a:cxn>
                <a:cxn ang="T7">
                  <a:pos x="T2" y="T3"/>
                </a:cxn>
                <a:cxn ang="T8">
                  <a:pos x="T4" y="T5"/>
                </a:cxn>
              </a:cxnLst>
              <a:rect l="T9" t="T10" r="T11" b="T12"/>
              <a:pathLst>
                <a:path w="1" h="45">
                  <a:moveTo>
                    <a:pt x="0" y="45"/>
                  </a:moveTo>
                  <a:lnTo>
                    <a:pt x="0" y="4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36" name="Freeform 957"/>
            <p:cNvSpPr>
              <a:spLocks/>
            </p:cNvSpPr>
            <p:nvPr/>
          </p:nvSpPr>
          <p:spPr bwMode="auto">
            <a:xfrm>
              <a:off x="3802" y="3751"/>
              <a:ext cx="104" cy="9"/>
            </a:xfrm>
            <a:custGeom>
              <a:avLst/>
              <a:gdLst>
                <a:gd name="T0" fmla="*/ 0 w 85"/>
                <a:gd name="T1" fmla="*/ 0 h 8"/>
                <a:gd name="T2" fmla="*/ 187 w 85"/>
                <a:gd name="T3" fmla="*/ 12 h 8"/>
                <a:gd name="T4" fmla="*/ 190 w 85"/>
                <a:gd name="T5" fmla="*/ 12 h 8"/>
                <a:gd name="T6" fmla="*/ 0 60000 65536"/>
                <a:gd name="T7" fmla="*/ 0 60000 65536"/>
                <a:gd name="T8" fmla="*/ 0 60000 65536"/>
                <a:gd name="T9" fmla="*/ 0 w 85"/>
                <a:gd name="T10" fmla="*/ 0 h 8"/>
                <a:gd name="T11" fmla="*/ 85 w 85"/>
                <a:gd name="T12" fmla="*/ 8 h 8"/>
              </a:gdLst>
              <a:ahLst/>
              <a:cxnLst>
                <a:cxn ang="T6">
                  <a:pos x="T0" y="T1"/>
                </a:cxn>
                <a:cxn ang="T7">
                  <a:pos x="T2" y="T3"/>
                </a:cxn>
                <a:cxn ang="T8">
                  <a:pos x="T4" y="T5"/>
                </a:cxn>
              </a:cxnLst>
              <a:rect l="T9" t="T10" r="T11" b="T12"/>
              <a:pathLst>
                <a:path w="85" h="8">
                  <a:moveTo>
                    <a:pt x="0" y="0"/>
                  </a:moveTo>
                  <a:lnTo>
                    <a:pt x="83" y="8"/>
                  </a:lnTo>
                  <a:lnTo>
                    <a:pt x="85" y="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37" name="Freeform 958"/>
            <p:cNvSpPr>
              <a:spLocks/>
            </p:cNvSpPr>
            <p:nvPr/>
          </p:nvSpPr>
          <p:spPr bwMode="auto">
            <a:xfrm>
              <a:off x="3773" y="3726"/>
              <a:ext cx="29" cy="25"/>
            </a:xfrm>
            <a:custGeom>
              <a:avLst/>
              <a:gdLst>
                <a:gd name="T0" fmla="*/ 51 w 24"/>
                <a:gd name="T1" fmla="*/ 49 h 20"/>
                <a:gd name="T2" fmla="*/ 40 w 24"/>
                <a:gd name="T3" fmla="*/ 38 h 20"/>
                <a:gd name="T4" fmla="*/ 0 w 24"/>
                <a:gd name="T5" fmla="*/ 0 h 20"/>
                <a:gd name="T6" fmla="*/ 0 60000 65536"/>
                <a:gd name="T7" fmla="*/ 0 60000 65536"/>
                <a:gd name="T8" fmla="*/ 0 60000 65536"/>
                <a:gd name="T9" fmla="*/ 0 w 24"/>
                <a:gd name="T10" fmla="*/ 0 h 20"/>
                <a:gd name="T11" fmla="*/ 24 w 24"/>
                <a:gd name="T12" fmla="*/ 20 h 20"/>
              </a:gdLst>
              <a:ahLst/>
              <a:cxnLst>
                <a:cxn ang="T6">
                  <a:pos x="T0" y="T1"/>
                </a:cxn>
                <a:cxn ang="T7">
                  <a:pos x="T2" y="T3"/>
                </a:cxn>
                <a:cxn ang="T8">
                  <a:pos x="T4" y="T5"/>
                </a:cxn>
              </a:cxnLst>
              <a:rect l="T9" t="T10" r="T11" b="T12"/>
              <a:pathLst>
                <a:path w="24" h="20">
                  <a:moveTo>
                    <a:pt x="24" y="20"/>
                  </a:moveTo>
                  <a:lnTo>
                    <a:pt x="18" y="1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38" name="Line 959"/>
            <p:cNvSpPr>
              <a:spLocks noChangeShapeType="1"/>
            </p:cNvSpPr>
            <p:nvPr/>
          </p:nvSpPr>
          <p:spPr bwMode="auto">
            <a:xfrm>
              <a:off x="3784" y="3726"/>
              <a:ext cx="5"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39" name="Freeform 960"/>
            <p:cNvSpPr>
              <a:spLocks/>
            </p:cNvSpPr>
            <p:nvPr/>
          </p:nvSpPr>
          <p:spPr bwMode="auto">
            <a:xfrm>
              <a:off x="3892" y="3756"/>
              <a:ext cx="14" cy="4"/>
            </a:xfrm>
            <a:custGeom>
              <a:avLst/>
              <a:gdLst>
                <a:gd name="T0" fmla="*/ 0 w 11"/>
                <a:gd name="T1" fmla="*/ 0 h 4"/>
                <a:gd name="T2" fmla="*/ 18 w 11"/>
                <a:gd name="T3" fmla="*/ 2 h 4"/>
                <a:gd name="T4" fmla="*/ 29 w 11"/>
                <a:gd name="T5" fmla="*/ 4 h 4"/>
                <a:gd name="T6" fmla="*/ 0 60000 65536"/>
                <a:gd name="T7" fmla="*/ 0 60000 65536"/>
                <a:gd name="T8" fmla="*/ 0 60000 65536"/>
                <a:gd name="T9" fmla="*/ 0 w 11"/>
                <a:gd name="T10" fmla="*/ 0 h 4"/>
                <a:gd name="T11" fmla="*/ 11 w 11"/>
                <a:gd name="T12" fmla="*/ 4 h 4"/>
              </a:gdLst>
              <a:ahLst/>
              <a:cxnLst>
                <a:cxn ang="T6">
                  <a:pos x="T0" y="T1"/>
                </a:cxn>
                <a:cxn ang="T7">
                  <a:pos x="T2" y="T3"/>
                </a:cxn>
                <a:cxn ang="T8">
                  <a:pos x="T4" y="T5"/>
                </a:cxn>
              </a:cxnLst>
              <a:rect l="T9" t="T10" r="T11" b="T12"/>
              <a:pathLst>
                <a:path w="11" h="4">
                  <a:moveTo>
                    <a:pt x="0" y="0"/>
                  </a:moveTo>
                  <a:lnTo>
                    <a:pt x="7" y="2"/>
                  </a:lnTo>
                  <a:lnTo>
                    <a:pt x="11" y="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40" name="Line 961"/>
            <p:cNvSpPr>
              <a:spLocks noChangeShapeType="1"/>
            </p:cNvSpPr>
            <p:nvPr/>
          </p:nvSpPr>
          <p:spPr bwMode="auto">
            <a:xfrm>
              <a:off x="4046" y="3561"/>
              <a:ext cx="16"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41" name="Line 962"/>
            <p:cNvSpPr>
              <a:spLocks noChangeShapeType="1"/>
            </p:cNvSpPr>
            <p:nvPr/>
          </p:nvSpPr>
          <p:spPr bwMode="auto">
            <a:xfrm flipV="1">
              <a:off x="4028" y="3561"/>
              <a:ext cx="18" cy="1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42" name="Freeform 963"/>
            <p:cNvSpPr>
              <a:spLocks/>
            </p:cNvSpPr>
            <p:nvPr/>
          </p:nvSpPr>
          <p:spPr bwMode="auto">
            <a:xfrm>
              <a:off x="4028" y="3573"/>
              <a:ext cx="2" cy="4"/>
            </a:xfrm>
            <a:custGeom>
              <a:avLst/>
              <a:gdLst>
                <a:gd name="T0" fmla="*/ 2 w 2"/>
                <a:gd name="T1" fmla="*/ 9 h 3"/>
                <a:gd name="T2" fmla="*/ 0 w 2"/>
                <a:gd name="T3" fmla="*/ 9 h 3"/>
                <a:gd name="T4" fmla="*/ 0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2" y="3"/>
                  </a:moveTo>
                  <a:lnTo>
                    <a:pt x="0" y="3"/>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43" name="Line 964"/>
            <p:cNvSpPr>
              <a:spLocks noChangeShapeType="1"/>
            </p:cNvSpPr>
            <p:nvPr/>
          </p:nvSpPr>
          <p:spPr bwMode="auto">
            <a:xfrm flipV="1">
              <a:off x="4012" y="3577"/>
              <a:ext cx="18" cy="1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44" name="Line 965"/>
            <p:cNvSpPr>
              <a:spLocks noChangeShapeType="1"/>
            </p:cNvSpPr>
            <p:nvPr/>
          </p:nvSpPr>
          <p:spPr bwMode="auto">
            <a:xfrm>
              <a:off x="4003" y="3589"/>
              <a:ext cx="9"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45" name="Line 966"/>
            <p:cNvSpPr>
              <a:spLocks noChangeShapeType="1"/>
            </p:cNvSpPr>
            <p:nvPr/>
          </p:nvSpPr>
          <p:spPr bwMode="auto">
            <a:xfrm flipV="1">
              <a:off x="3985" y="3589"/>
              <a:ext cx="18" cy="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46" name="Line 967"/>
            <p:cNvSpPr>
              <a:spLocks noChangeShapeType="1"/>
            </p:cNvSpPr>
            <p:nvPr/>
          </p:nvSpPr>
          <p:spPr bwMode="auto">
            <a:xfrm>
              <a:off x="3956" y="3600"/>
              <a:ext cx="29"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47" name="Line 968"/>
            <p:cNvSpPr>
              <a:spLocks noChangeShapeType="1"/>
            </p:cNvSpPr>
            <p:nvPr/>
          </p:nvSpPr>
          <p:spPr bwMode="auto">
            <a:xfrm>
              <a:off x="3951" y="3597"/>
              <a:ext cx="5"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48" name="Line 969"/>
            <p:cNvSpPr>
              <a:spLocks noChangeShapeType="1"/>
            </p:cNvSpPr>
            <p:nvPr/>
          </p:nvSpPr>
          <p:spPr bwMode="auto">
            <a:xfrm>
              <a:off x="3935" y="3595"/>
              <a:ext cx="16"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49" name="Line 970"/>
            <p:cNvSpPr>
              <a:spLocks noChangeShapeType="1"/>
            </p:cNvSpPr>
            <p:nvPr/>
          </p:nvSpPr>
          <p:spPr bwMode="auto">
            <a:xfrm flipV="1">
              <a:off x="3917" y="3595"/>
              <a:ext cx="18" cy="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50" name="Line 971"/>
            <p:cNvSpPr>
              <a:spLocks noChangeShapeType="1"/>
            </p:cNvSpPr>
            <p:nvPr/>
          </p:nvSpPr>
          <p:spPr bwMode="auto">
            <a:xfrm flipH="1" flipV="1">
              <a:off x="3917" y="3608"/>
              <a:ext cx="2"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51" name="Line 972"/>
            <p:cNvSpPr>
              <a:spLocks noChangeShapeType="1"/>
            </p:cNvSpPr>
            <p:nvPr/>
          </p:nvSpPr>
          <p:spPr bwMode="auto">
            <a:xfrm flipV="1">
              <a:off x="3906" y="3611"/>
              <a:ext cx="13" cy="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52" name="Freeform 973"/>
            <p:cNvSpPr>
              <a:spLocks/>
            </p:cNvSpPr>
            <p:nvPr/>
          </p:nvSpPr>
          <p:spPr bwMode="auto">
            <a:xfrm>
              <a:off x="3906" y="3539"/>
              <a:ext cx="205" cy="32"/>
            </a:xfrm>
            <a:custGeom>
              <a:avLst/>
              <a:gdLst>
                <a:gd name="T0" fmla="*/ 0 w 169"/>
                <a:gd name="T1" fmla="*/ 0 h 26"/>
                <a:gd name="T2" fmla="*/ 2 w 169"/>
                <a:gd name="T3" fmla="*/ 0 h 26"/>
                <a:gd name="T4" fmla="*/ 36 w 169"/>
                <a:gd name="T5" fmla="*/ 0 h 26"/>
                <a:gd name="T6" fmla="*/ 229 w 169"/>
                <a:gd name="T7" fmla="*/ 26 h 26"/>
                <a:gd name="T8" fmla="*/ 366 w 169"/>
                <a:gd name="T9" fmla="*/ 47 h 26"/>
                <a:gd name="T10" fmla="*/ 346 w 169"/>
                <a:gd name="T11" fmla="*/ 59 h 26"/>
                <a:gd name="T12" fmla="*/ 0 60000 65536"/>
                <a:gd name="T13" fmla="*/ 0 60000 65536"/>
                <a:gd name="T14" fmla="*/ 0 60000 65536"/>
                <a:gd name="T15" fmla="*/ 0 60000 65536"/>
                <a:gd name="T16" fmla="*/ 0 60000 65536"/>
                <a:gd name="T17" fmla="*/ 0 60000 65536"/>
                <a:gd name="T18" fmla="*/ 0 w 169"/>
                <a:gd name="T19" fmla="*/ 0 h 26"/>
                <a:gd name="T20" fmla="*/ 169 w 169"/>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169" h="26">
                  <a:moveTo>
                    <a:pt x="0" y="0"/>
                  </a:moveTo>
                  <a:lnTo>
                    <a:pt x="2" y="0"/>
                  </a:lnTo>
                  <a:lnTo>
                    <a:pt x="17" y="0"/>
                  </a:lnTo>
                  <a:lnTo>
                    <a:pt x="106" y="11"/>
                  </a:lnTo>
                  <a:lnTo>
                    <a:pt x="169" y="20"/>
                  </a:lnTo>
                  <a:lnTo>
                    <a:pt x="160" y="2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53" name="Freeform 974"/>
            <p:cNvSpPr>
              <a:spLocks/>
            </p:cNvSpPr>
            <p:nvPr/>
          </p:nvSpPr>
          <p:spPr bwMode="auto">
            <a:xfrm>
              <a:off x="3802" y="3539"/>
              <a:ext cx="104" cy="69"/>
            </a:xfrm>
            <a:custGeom>
              <a:avLst/>
              <a:gdLst>
                <a:gd name="T0" fmla="*/ 0 w 85"/>
                <a:gd name="T1" fmla="*/ 123 h 57"/>
                <a:gd name="T2" fmla="*/ 29 w 85"/>
                <a:gd name="T3" fmla="*/ 103 h 57"/>
                <a:gd name="T4" fmla="*/ 49 w 85"/>
                <a:gd name="T5" fmla="*/ 99 h 57"/>
                <a:gd name="T6" fmla="*/ 49 w 85"/>
                <a:gd name="T7" fmla="*/ 99 h 57"/>
                <a:gd name="T8" fmla="*/ 73 w 85"/>
                <a:gd name="T9" fmla="*/ 84 h 57"/>
                <a:gd name="T10" fmla="*/ 33 w 85"/>
                <a:gd name="T11" fmla="*/ 79 h 57"/>
                <a:gd name="T12" fmla="*/ 99 w 85"/>
                <a:gd name="T13" fmla="*/ 42 h 57"/>
                <a:gd name="T14" fmla="*/ 121 w 85"/>
                <a:gd name="T15" fmla="*/ 42 h 57"/>
                <a:gd name="T16" fmla="*/ 138 w 85"/>
                <a:gd name="T17" fmla="*/ 48 h 57"/>
                <a:gd name="T18" fmla="*/ 157 w 85"/>
                <a:gd name="T19" fmla="*/ 33 h 57"/>
                <a:gd name="T20" fmla="*/ 162 w 85"/>
                <a:gd name="T21" fmla="*/ 28 h 57"/>
                <a:gd name="T22" fmla="*/ 157 w 85"/>
                <a:gd name="T23" fmla="*/ 23 h 57"/>
                <a:gd name="T24" fmla="*/ 190 w 85"/>
                <a:gd name="T25" fmla="*/ 0 h 5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5"/>
                <a:gd name="T40" fmla="*/ 0 h 57"/>
                <a:gd name="T41" fmla="*/ 85 w 85"/>
                <a:gd name="T42" fmla="*/ 57 h 5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5" h="57">
                  <a:moveTo>
                    <a:pt x="0" y="57"/>
                  </a:moveTo>
                  <a:lnTo>
                    <a:pt x="13" y="48"/>
                  </a:lnTo>
                  <a:lnTo>
                    <a:pt x="22" y="46"/>
                  </a:lnTo>
                  <a:lnTo>
                    <a:pt x="33" y="39"/>
                  </a:lnTo>
                  <a:lnTo>
                    <a:pt x="15" y="37"/>
                  </a:lnTo>
                  <a:lnTo>
                    <a:pt x="44" y="20"/>
                  </a:lnTo>
                  <a:lnTo>
                    <a:pt x="54" y="20"/>
                  </a:lnTo>
                  <a:lnTo>
                    <a:pt x="61" y="22"/>
                  </a:lnTo>
                  <a:lnTo>
                    <a:pt x="70" y="15"/>
                  </a:lnTo>
                  <a:lnTo>
                    <a:pt x="72" y="13"/>
                  </a:lnTo>
                  <a:lnTo>
                    <a:pt x="70" y="11"/>
                  </a:lnTo>
                  <a:lnTo>
                    <a:pt x="8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54" name="Line 975"/>
            <p:cNvSpPr>
              <a:spLocks noChangeShapeType="1"/>
            </p:cNvSpPr>
            <p:nvPr/>
          </p:nvSpPr>
          <p:spPr bwMode="auto">
            <a:xfrm>
              <a:off x="4066" y="3566"/>
              <a:ext cx="35"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55" name="Freeform 976"/>
            <p:cNvSpPr>
              <a:spLocks/>
            </p:cNvSpPr>
            <p:nvPr/>
          </p:nvSpPr>
          <p:spPr bwMode="auto">
            <a:xfrm>
              <a:off x="4062" y="3563"/>
              <a:ext cx="4" cy="3"/>
            </a:xfrm>
            <a:custGeom>
              <a:avLst/>
              <a:gdLst>
                <a:gd name="T0" fmla="*/ 0 w 4"/>
                <a:gd name="T1" fmla="*/ 0 h 2"/>
                <a:gd name="T2" fmla="*/ 2 w 4"/>
                <a:gd name="T3" fmla="*/ 9 h 2"/>
                <a:gd name="T4" fmla="*/ 4 w 4"/>
                <a:gd name="T5" fmla="*/ 9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0"/>
                  </a:moveTo>
                  <a:lnTo>
                    <a:pt x="2" y="2"/>
                  </a:lnTo>
                  <a:lnTo>
                    <a:pt x="4"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56" name="Line 977"/>
            <p:cNvSpPr>
              <a:spLocks noChangeShapeType="1"/>
            </p:cNvSpPr>
            <p:nvPr/>
          </p:nvSpPr>
          <p:spPr bwMode="auto">
            <a:xfrm flipH="1" flipV="1">
              <a:off x="3913" y="3711"/>
              <a:ext cx="6" cy="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57" name="Freeform 978"/>
            <p:cNvSpPr>
              <a:spLocks/>
            </p:cNvSpPr>
            <p:nvPr/>
          </p:nvSpPr>
          <p:spPr bwMode="auto">
            <a:xfrm>
              <a:off x="3901" y="3719"/>
              <a:ext cx="18" cy="16"/>
            </a:xfrm>
            <a:custGeom>
              <a:avLst/>
              <a:gdLst>
                <a:gd name="T0" fmla="*/ 0 w 15"/>
                <a:gd name="T1" fmla="*/ 31 h 13"/>
                <a:gd name="T2" fmla="*/ 2 w 15"/>
                <a:gd name="T3" fmla="*/ 31 h 13"/>
                <a:gd name="T4" fmla="*/ 2 w 15"/>
                <a:gd name="T5" fmla="*/ 31 h 13"/>
                <a:gd name="T6" fmla="*/ 8 w 15"/>
                <a:gd name="T7" fmla="*/ 31 h 13"/>
                <a:gd name="T8" fmla="*/ 12 w 15"/>
                <a:gd name="T9" fmla="*/ 26 h 13"/>
                <a:gd name="T10" fmla="*/ 17 w 15"/>
                <a:gd name="T11" fmla="*/ 18 h 13"/>
                <a:gd name="T12" fmla="*/ 20 w 15"/>
                <a:gd name="T13" fmla="*/ 14 h 13"/>
                <a:gd name="T14" fmla="*/ 31 w 15"/>
                <a:gd name="T15" fmla="*/ 0 h 13"/>
                <a:gd name="T16" fmla="*/ 0 60000 65536"/>
                <a:gd name="T17" fmla="*/ 0 60000 65536"/>
                <a:gd name="T18" fmla="*/ 0 60000 65536"/>
                <a:gd name="T19" fmla="*/ 0 60000 65536"/>
                <a:gd name="T20" fmla="*/ 0 60000 65536"/>
                <a:gd name="T21" fmla="*/ 0 60000 65536"/>
                <a:gd name="T22" fmla="*/ 0 60000 65536"/>
                <a:gd name="T23" fmla="*/ 0 60000 65536"/>
                <a:gd name="T24" fmla="*/ 0 w 15"/>
                <a:gd name="T25" fmla="*/ 0 h 13"/>
                <a:gd name="T26" fmla="*/ 15 w 15"/>
                <a:gd name="T27" fmla="*/ 13 h 1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 h="13">
                  <a:moveTo>
                    <a:pt x="0" y="13"/>
                  </a:moveTo>
                  <a:lnTo>
                    <a:pt x="2" y="13"/>
                  </a:lnTo>
                  <a:lnTo>
                    <a:pt x="4" y="13"/>
                  </a:lnTo>
                  <a:lnTo>
                    <a:pt x="6" y="11"/>
                  </a:lnTo>
                  <a:lnTo>
                    <a:pt x="8" y="8"/>
                  </a:lnTo>
                  <a:lnTo>
                    <a:pt x="10" y="6"/>
                  </a:lnTo>
                  <a:lnTo>
                    <a:pt x="1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58" name="Line 979"/>
            <p:cNvSpPr>
              <a:spLocks noChangeShapeType="1"/>
            </p:cNvSpPr>
            <p:nvPr/>
          </p:nvSpPr>
          <p:spPr bwMode="auto">
            <a:xfrm>
              <a:off x="3892" y="3732"/>
              <a:ext cx="9"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59" name="Line 980"/>
            <p:cNvSpPr>
              <a:spLocks noChangeShapeType="1"/>
            </p:cNvSpPr>
            <p:nvPr/>
          </p:nvSpPr>
          <p:spPr bwMode="auto">
            <a:xfrm flipH="1">
              <a:off x="3892" y="3656"/>
              <a:ext cx="9"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60" name="Freeform 981"/>
            <p:cNvSpPr>
              <a:spLocks/>
            </p:cNvSpPr>
            <p:nvPr/>
          </p:nvSpPr>
          <p:spPr bwMode="auto">
            <a:xfrm>
              <a:off x="3901" y="3642"/>
              <a:ext cx="18" cy="14"/>
            </a:xfrm>
            <a:custGeom>
              <a:avLst/>
              <a:gdLst>
                <a:gd name="T0" fmla="*/ 303 w 7"/>
                <a:gd name="T1" fmla="*/ 134 h 5"/>
                <a:gd name="T2" fmla="*/ 257 w 7"/>
                <a:gd name="T3" fmla="*/ 62 h 5"/>
                <a:gd name="T4" fmla="*/ 54 w 7"/>
                <a:gd name="T5" fmla="*/ 174 h 5"/>
                <a:gd name="T6" fmla="*/ 0 w 7"/>
                <a:gd name="T7" fmla="*/ 305 h 5"/>
                <a:gd name="T8" fmla="*/ 0 60000 65536"/>
                <a:gd name="T9" fmla="*/ 0 60000 65536"/>
                <a:gd name="T10" fmla="*/ 0 60000 65536"/>
                <a:gd name="T11" fmla="*/ 0 60000 65536"/>
                <a:gd name="T12" fmla="*/ 0 w 7"/>
                <a:gd name="T13" fmla="*/ 0 h 5"/>
                <a:gd name="T14" fmla="*/ 7 w 7"/>
                <a:gd name="T15" fmla="*/ 5 h 5"/>
              </a:gdLst>
              <a:ahLst/>
              <a:cxnLst>
                <a:cxn ang="T8">
                  <a:pos x="T0" y="T1"/>
                </a:cxn>
                <a:cxn ang="T9">
                  <a:pos x="T2" y="T3"/>
                </a:cxn>
                <a:cxn ang="T10">
                  <a:pos x="T4" y="T5"/>
                </a:cxn>
                <a:cxn ang="T11">
                  <a:pos x="T6" y="T7"/>
                </a:cxn>
              </a:cxnLst>
              <a:rect l="T12" t="T13" r="T14" b="T15"/>
              <a:pathLst>
                <a:path w="7" h="5">
                  <a:moveTo>
                    <a:pt x="7" y="2"/>
                  </a:moveTo>
                  <a:cubicBezTo>
                    <a:pt x="6" y="1"/>
                    <a:pt x="6" y="1"/>
                    <a:pt x="6" y="1"/>
                  </a:cubicBezTo>
                  <a:cubicBezTo>
                    <a:pt x="3" y="0"/>
                    <a:pt x="2" y="2"/>
                    <a:pt x="1" y="3"/>
                  </a:cubicBezTo>
                  <a:cubicBezTo>
                    <a:pt x="0" y="5"/>
                    <a:pt x="0" y="5"/>
                    <a:pt x="0" y="5"/>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61" name="Line 982"/>
            <p:cNvSpPr>
              <a:spLocks noChangeShapeType="1"/>
            </p:cNvSpPr>
            <p:nvPr/>
          </p:nvSpPr>
          <p:spPr bwMode="auto">
            <a:xfrm flipV="1">
              <a:off x="3913" y="3647"/>
              <a:ext cx="6"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62" name="Freeform 983"/>
            <p:cNvSpPr>
              <a:spLocks/>
            </p:cNvSpPr>
            <p:nvPr/>
          </p:nvSpPr>
          <p:spPr bwMode="auto">
            <a:xfrm>
              <a:off x="3913" y="3650"/>
              <a:ext cx="9" cy="61"/>
            </a:xfrm>
            <a:custGeom>
              <a:avLst/>
              <a:gdLst>
                <a:gd name="T0" fmla="*/ 0 w 3"/>
                <a:gd name="T1" fmla="*/ 1140 h 23"/>
                <a:gd name="T2" fmla="*/ 81 w 3"/>
                <a:gd name="T3" fmla="*/ 992 h 23"/>
                <a:gd name="T4" fmla="*/ 81 w 3"/>
                <a:gd name="T5" fmla="*/ 90 h 23"/>
                <a:gd name="T6" fmla="*/ 0 w 3"/>
                <a:gd name="T7" fmla="*/ 0 h 23"/>
                <a:gd name="T8" fmla="*/ 0 60000 65536"/>
                <a:gd name="T9" fmla="*/ 0 60000 65536"/>
                <a:gd name="T10" fmla="*/ 0 60000 65536"/>
                <a:gd name="T11" fmla="*/ 0 60000 65536"/>
                <a:gd name="T12" fmla="*/ 0 w 3"/>
                <a:gd name="T13" fmla="*/ 0 h 23"/>
                <a:gd name="T14" fmla="*/ 3 w 3"/>
                <a:gd name="T15" fmla="*/ 23 h 23"/>
              </a:gdLst>
              <a:ahLst/>
              <a:cxnLst>
                <a:cxn ang="T8">
                  <a:pos x="T0" y="T1"/>
                </a:cxn>
                <a:cxn ang="T9">
                  <a:pos x="T2" y="T3"/>
                </a:cxn>
                <a:cxn ang="T10">
                  <a:pos x="T4" y="T5"/>
                </a:cxn>
                <a:cxn ang="T11">
                  <a:pos x="T6" y="T7"/>
                </a:cxn>
              </a:cxnLst>
              <a:rect l="T12" t="T13" r="T14" b="T15"/>
              <a:pathLst>
                <a:path w="3" h="23">
                  <a:moveTo>
                    <a:pt x="0" y="23"/>
                  </a:moveTo>
                  <a:cubicBezTo>
                    <a:pt x="1" y="20"/>
                    <a:pt x="1" y="20"/>
                    <a:pt x="1" y="20"/>
                  </a:cubicBezTo>
                  <a:cubicBezTo>
                    <a:pt x="2" y="15"/>
                    <a:pt x="3" y="7"/>
                    <a:pt x="1" y="2"/>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63" name="Freeform 984"/>
            <p:cNvSpPr>
              <a:spLocks/>
            </p:cNvSpPr>
            <p:nvPr/>
          </p:nvSpPr>
          <p:spPr bwMode="auto">
            <a:xfrm>
              <a:off x="3901" y="3629"/>
              <a:ext cx="1" cy="27"/>
            </a:xfrm>
            <a:custGeom>
              <a:avLst/>
              <a:gdLst>
                <a:gd name="T0" fmla="*/ 0 w 1"/>
                <a:gd name="T1" fmla="*/ 532 h 10"/>
                <a:gd name="T2" fmla="*/ 0 w 1"/>
                <a:gd name="T3" fmla="*/ 475 h 10"/>
                <a:gd name="T4" fmla="*/ 0 w 1"/>
                <a:gd name="T5" fmla="*/ 59 h 10"/>
                <a:gd name="T6" fmla="*/ 0 w 1"/>
                <a:gd name="T7" fmla="*/ 0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10"/>
                  </a:moveTo>
                  <a:cubicBezTo>
                    <a:pt x="0" y="9"/>
                    <a:pt x="0" y="9"/>
                    <a:pt x="0" y="9"/>
                  </a:cubicBezTo>
                  <a:cubicBezTo>
                    <a:pt x="0" y="6"/>
                    <a:pt x="0" y="4"/>
                    <a:pt x="0"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64" name="Freeform 985"/>
            <p:cNvSpPr>
              <a:spLocks/>
            </p:cNvSpPr>
            <p:nvPr/>
          </p:nvSpPr>
          <p:spPr bwMode="auto">
            <a:xfrm>
              <a:off x="3919" y="3611"/>
              <a:ext cx="1" cy="36"/>
            </a:xfrm>
            <a:custGeom>
              <a:avLst/>
              <a:gdLst>
                <a:gd name="T0" fmla="*/ 0 w 1"/>
                <a:gd name="T1" fmla="*/ 615 h 14"/>
                <a:gd name="T2" fmla="*/ 0 w 1"/>
                <a:gd name="T3" fmla="*/ 530 h 14"/>
                <a:gd name="T4" fmla="*/ 0 w 1"/>
                <a:gd name="T5" fmla="*/ 85 h 14"/>
                <a:gd name="T6" fmla="*/ 0 w 1"/>
                <a:gd name="T7" fmla="*/ 0 h 14"/>
                <a:gd name="T8" fmla="*/ 0 60000 65536"/>
                <a:gd name="T9" fmla="*/ 0 60000 65536"/>
                <a:gd name="T10" fmla="*/ 0 60000 65536"/>
                <a:gd name="T11" fmla="*/ 0 60000 65536"/>
                <a:gd name="T12" fmla="*/ 0 w 1"/>
                <a:gd name="T13" fmla="*/ 0 h 14"/>
                <a:gd name="T14" fmla="*/ 1 w 1"/>
                <a:gd name="T15" fmla="*/ 14 h 14"/>
              </a:gdLst>
              <a:ahLst/>
              <a:cxnLst>
                <a:cxn ang="T8">
                  <a:pos x="T0" y="T1"/>
                </a:cxn>
                <a:cxn ang="T9">
                  <a:pos x="T2" y="T3"/>
                </a:cxn>
                <a:cxn ang="T10">
                  <a:pos x="T4" y="T5"/>
                </a:cxn>
                <a:cxn ang="T11">
                  <a:pos x="T6" y="T7"/>
                </a:cxn>
              </a:cxnLst>
              <a:rect l="T12" t="T13" r="T14" b="T15"/>
              <a:pathLst>
                <a:path w="1" h="14">
                  <a:moveTo>
                    <a:pt x="0" y="14"/>
                  </a:moveTo>
                  <a:cubicBezTo>
                    <a:pt x="0" y="12"/>
                    <a:pt x="0" y="12"/>
                    <a:pt x="0" y="12"/>
                  </a:cubicBezTo>
                  <a:cubicBezTo>
                    <a:pt x="0" y="9"/>
                    <a:pt x="0" y="5"/>
                    <a:pt x="0" y="2"/>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65" name="Freeform 986"/>
            <p:cNvSpPr>
              <a:spLocks/>
            </p:cNvSpPr>
            <p:nvPr/>
          </p:nvSpPr>
          <p:spPr bwMode="auto">
            <a:xfrm>
              <a:off x="3901" y="3735"/>
              <a:ext cx="1" cy="23"/>
            </a:xfrm>
            <a:custGeom>
              <a:avLst/>
              <a:gdLst>
                <a:gd name="T0" fmla="*/ 0 w 1"/>
                <a:gd name="T1" fmla="*/ 386 h 9"/>
                <a:gd name="T2" fmla="*/ 0 w 1"/>
                <a:gd name="T3" fmla="*/ 332 h 9"/>
                <a:gd name="T4" fmla="*/ 0 w 1"/>
                <a:gd name="T5" fmla="*/ 51 h 9"/>
                <a:gd name="T6" fmla="*/ 0 w 1"/>
                <a:gd name="T7" fmla="*/ 0 h 9"/>
                <a:gd name="T8" fmla="*/ 0 60000 65536"/>
                <a:gd name="T9" fmla="*/ 0 60000 65536"/>
                <a:gd name="T10" fmla="*/ 0 60000 65536"/>
                <a:gd name="T11" fmla="*/ 0 60000 65536"/>
                <a:gd name="T12" fmla="*/ 0 w 1"/>
                <a:gd name="T13" fmla="*/ 0 h 9"/>
                <a:gd name="T14" fmla="*/ 1 w 1"/>
                <a:gd name="T15" fmla="*/ 9 h 9"/>
              </a:gdLst>
              <a:ahLst/>
              <a:cxnLst>
                <a:cxn ang="T8">
                  <a:pos x="T0" y="T1"/>
                </a:cxn>
                <a:cxn ang="T9">
                  <a:pos x="T2" y="T3"/>
                </a:cxn>
                <a:cxn ang="T10">
                  <a:pos x="T4" y="T5"/>
                </a:cxn>
                <a:cxn ang="T11">
                  <a:pos x="T6" y="T7"/>
                </a:cxn>
              </a:cxnLst>
              <a:rect l="T12" t="T13" r="T14" b="T15"/>
              <a:pathLst>
                <a:path w="1" h="9">
                  <a:moveTo>
                    <a:pt x="0" y="9"/>
                  </a:moveTo>
                  <a:cubicBezTo>
                    <a:pt x="0" y="8"/>
                    <a:pt x="0" y="8"/>
                    <a:pt x="0" y="8"/>
                  </a:cubicBezTo>
                  <a:cubicBezTo>
                    <a:pt x="0" y="5"/>
                    <a:pt x="0" y="3"/>
                    <a:pt x="0"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66" name="Freeform 987"/>
            <p:cNvSpPr>
              <a:spLocks/>
            </p:cNvSpPr>
            <p:nvPr/>
          </p:nvSpPr>
          <p:spPr bwMode="auto">
            <a:xfrm>
              <a:off x="3919" y="3719"/>
              <a:ext cx="1" cy="34"/>
            </a:xfrm>
            <a:custGeom>
              <a:avLst/>
              <a:gdLst>
                <a:gd name="T0" fmla="*/ 0 w 1"/>
                <a:gd name="T1" fmla="*/ 609 h 13"/>
                <a:gd name="T2" fmla="*/ 0 w 1"/>
                <a:gd name="T3" fmla="*/ 520 h 13"/>
                <a:gd name="T4" fmla="*/ 0 w 1"/>
                <a:gd name="T5" fmla="*/ 520 h 13"/>
                <a:gd name="T6" fmla="*/ 0 w 1"/>
                <a:gd name="T7" fmla="*/ 55 h 13"/>
                <a:gd name="T8" fmla="*/ 0 w 1"/>
                <a:gd name="T9" fmla="*/ 0 h 13"/>
                <a:gd name="T10" fmla="*/ 0 60000 65536"/>
                <a:gd name="T11" fmla="*/ 0 60000 65536"/>
                <a:gd name="T12" fmla="*/ 0 60000 65536"/>
                <a:gd name="T13" fmla="*/ 0 60000 65536"/>
                <a:gd name="T14" fmla="*/ 0 60000 65536"/>
                <a:gd name="T15" fmla="*/ 0 w 1"/>
                <a:gd name="T16" fmla="*/ 0 h 13"/>
                <a:gd name="T17" fmla="*/ 1 w 1"/>
                <a:gd name="T18" fmla="*/ 13 h 13"/>
              </a:gdLst>
              <a:ahLst/>
              <a:cxnLst>
                <a:cxn ang="T10">
                  <a:pos x="T0" y="T1"/>
                </a:cxn>
                <a:cxn ang="T11">
                  <a:pos x="T2" y="T3"/>
                </a:cxn>
                <a:cxn ang="T12">
                  <a:pos x="T4" y="T5"/>
                </a:cxn>
                <a:cxn ang="T13">
                  <a:pos x="T6" y="T7"/>
                </a:cxn>
                <a:cxn ang="T14">
                  <a:pos x="T8" y="T9"/>
                </a:cxn>
              </a:cxnLst>
              <a:rect l="T15" t="T16" r="T17" b="T18"/>
              <a:pathLst>
                <a:path w="1" h="13">
                  <a:moveTo>
                    <a:pt x="0" y="13"/>
                  </a:moveTo>
                  <a:cubicBezTo>
                    <a:pt x="0" y="11"/>
                    <a:pt x="0" y="11"/>
                    <a:pt x="0" y="11"/>
                  </a:cubicBezTo>
                  <a:cubicBezTo>
                    <a:pt x="0" y="11"/>
                    <a:pt x="0" y="11"/>
                    <a:pt x="0" y="11"/>
                  </a:cubicBezTo>
                  <a:cubicBezTo>
                    <a:pt x="0" y="8"/>
                    <a:pt x="0" y="5"/>
                    <a:pt x="0"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67" name="Freeform 988"/>
            <p:cNvSpPr>
              <a:spLocks/>
            </p:cNvSpPr>
            <p:nvPr/>
          </p:nvSpPr>
          <p:spPr bwMode="auto">
            <a:xfrm>
              <a:off x="3906" y="3753"/>
              <a:ext cx="13" cy="7"/>
            </a:xfrm>
            <a:custGeom>
              <a:avLst/>
              <a:gdLst>
                <a:gd name="T0" fmla="*/ 0 w 11"/>
                <a:gd name="T1" fmla="*/ 11 h 6"/>
                <a:gd name="T2" fmla="*/ 11 w 11"/>
                <a:gd name="T3" fmla="*/ 2 h 6"/>
                <a:gd name="T4" fmla="*/ 21 w 11"/>
                <a:gd name="T5" fmla="*/ 0 h 6"/>
                <a:gd name="T6" fmla="*/ 0 60000 65536"/>
                <a:gd name="T7" fmla="*/ 0 60000 65536"/>
                <a:gd name="T8" fmla="*/ 0 60000 65536"/>
                <a:gd name="T9" fmla="*/ 0 w 11"/>
                <a:gd name="T10" fmla="*/ 0 h 6"/>
                <a:gd name="T11" fmla="*/ 11 w 11"/>
                <a:gd name="T12" fmla="*/ 6 h 6"/>
              </a:gdLst>
              <a:ahLst/>
              <a:cxnLst>
                <a:cxn ang="T6">
                  <a:pos x="T0" y="T1"/>
                </a:cxn>
                <a:cxn ang="T7">
                  <a:pos x="T2" y="T3"/>
                </a:cxn>
                <a:cxn ang="T8">
                  <a:pos x="T4" y="T5"/>
                </a:cxn>
              </a:cxnLst>
              <a:rect l="T9" t="T10" r="T11" b="T12"/>
              <a:pathLst>
                <a:path w="11" h="6">
                  <a:moveTo>
                    <a:pt x="0" y="6"/>
                  </a:moveTo>
                  <a:lnTo>
                    <a:pt x="6" y="2"/>
                  </a:lnTo>
                  <a:lnTo>
                    <a:pt x="1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68" name="Freeform 989"/>
            <p:cNvSpPr>
              <a:spLocks/>
            </p:cNvSpPr>
            <p:nvPr/>
          </p:nvSpPr>
          <p:spPr bwMode="auto">
            <a:xfrm>
              <a:off x="3935" y="3595"/>
              <a:ext cx="1" cy="142"/>
            </a:xfrm>
            <a:custGeom>
              <a:avLst/>
              <a:gdLst>
                <a:gd name="T0" fmla="*/ 0 w 1"/>
                <a:gd name="T1" fmla="*/ 2580 h 54"/>
                <a:gd name="T2" fmla="*/ 0 w 1"/>
                <a:gd name="T3" fmla="*/ 2288 h 54"/>
                <a:gd name="T4" fmla="*/ 0 w 1"/>
                <a:gd name="T5" fmla="*/ 326 h 54"/>
                <a:gd name="T6" fmla="*/ 0 w 1"/>
                <a:gd name="T7" fmla="*/ 0 h 54"/>
                <a:gd name="T8" fmla="*/ 0 60000 65536"/>
                <a:gd name="T9" fmla="*/ 0 60000 65536"/>
                <a:gd name="T10" fmla="*/ 0 60000 65536"/>
                <a:gd name="T11" fmla="*/ 0 60000 65536"/>
                <a:gd name="T12" fmla="*/ 0 w 1"/>
                <a:gd name="T13" fmla="*/ 0 h 54"/>
                <a:gd name="T14" fmla="*/ 1 w 1"/>
                <a:gd name="T15" fmla="*/ 54 h 54"/>
              </a:gdLst>
              <a:ahLst/>
              <a:cxnLst>
                <a:cxn ang="T8">
                  <a:pos x="T0" y="T1"/>
                </a:cxn>
                <a:cxn ang="T9">
                  <a:pos x="T2" y="T3"/>
                </a:cxn>
                <a:cxn ang="T10">
                  <a:pos x="T4" y="T5"/>
                </a:cxn>
                <a:cxn ang="T11">
                  <a:pos x="T6" y="T7"/>
                </a:cxn>
              </a:cxnLst>
              <a:rect l="T12" t="T13" r="T14" b="T15"/>
              <a:pathLst>
                <a:path w="1" h="54">
                  <a:moveTo>
                    <a:pt x="0" y="54"/>
                  </a:moveTo>
                  <a:cubicBezTo>
                    <a:pt x="0" y="48"/>
                    <a:pt x="0" y="48"/>
                    <a:pt x="0" y="48"/>
                  </a:cubicBezTo>
                  <a:cubicBezTo>
                    <a:pt x="0" y="34"/>
                    <a:pt x="0" y="21"/>
                    <a:pt x="0" y="7"/>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69" name="Line 990"/>
            <p:cNvSpPr>
              <a:spLocks noChangeShapeType="1"/>
            </p:cNvSpPr>
            <p:nvPr/>
          </p:nvSpPr>
          <p:spPr bwMode="auto">
            <a:xfrm flipV="1">
              <a:off x="3919" y="3737"/>
              <a:ext cx="16" cy="1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70" name="Freeform 991"/>
            <p:cNvSpPr>
              <a:spLocks/>
            </p:cNvSpPr>
            <p:nvPr/>
          </p:nvSpPr>
          <p:spPr bwMode="auto">
            <a:xfrm>
              <a:off x="3982" y="3602"/>
              <a:ext cx="3" cy="143"/>
            </a:xfrm>
            <a:custGeom>
              <a:avLst/>
              <a:gdLst>
                <a:gd name="T0" fmla="*/ 81 w 1"/>
                <a:gd name="T1" fmla="*/ 2659 h 54"/>
                <a:gd name="T2" fmla="*/ 0 w 1"/>
                <a:gd name="T3" fmla="*/ 2301 h 54"/>
                <a:gd name="T4" fmla="*/ 81 w 1"/>
                <a:gd name="T5" fmla="*/ 350 h 54"/>
                <a:gd name="T6" fmla="*/ 81 w 1"/>
                <a:gd name="T7" fmla="*/ 0 h 54"/>
                <a:gd name="T8" fmla="*/ 0 60000 65536"/>
                <a:gd name="T9" fmla="*/ 0 60000 65536"/>
                <a:gd name="T10" fmla="*/ 0 60000 65536"/>
                <a:gd name="T11" fmla="*/ 0 60000 65536"/>
                <a:gd name="T12" fmla="*/ 0 w 1"/>
                <a:gd name="T13" fmla="*/ 0 h 54"/>
                <a:gd name="T14" fmla="*/ 1 w 1"/>
                <a:gd name="T15" fmla="*/ 54 h 54"/>
              </a:gdLst>
              <a:ahLst/>
              <a:cxnLst>
                <a:cxn ang="T8">
                  <a:pos x="T0" y="T1"/>
                </a:cxn>
                <a:cxn ang="T9">
                  <a:pos x="T2" y="T3"/>
                </a:cxn>
                <a:cxn ang="T10">
                  <a:pos x="T4" y="T5"/>
                </a:cxn>
                <a:cxn ang="T11">
                  <a:pos x="T6" y="T7"/>
                </a:cxn>
              </a:cxnLst>
              <a:rect l="T12" t="T13" r="T14" b="T15"/>
              <a:pathLst>
                <a:path w="1" h="54">
                  <a:moveTo>
                    <a:pt x="1" y="54"/>
                  </a:moveTo>
                  <a:cubicBezTo>
                    <a:pt x="0" y="47"/>
                    <a:pt x="0" y="47"/>
                    <a:pt x="0" y="47"/>
                  </a:cubicBezTo>
                  <a:cubicBezTo>
                    <a:pt x="0" y="34"/>
                    <a:pt x="0" y="20"/>
                    <a:pt x="1" y="7"/>
                  </a:cubicBezTo>
                  <a:cubicBezTo>
                    <a:pt x="1" y="0"/>
                    <a:pt x="1" y="0"/>
                    <a:pt x="1"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71" name="Freeform 992"/>
            <p:cNvSpPr>
              <a:spLocks/>
            </p:cNvSpPr>
            <p:nvPr/>
          </p:nvSpPr>
          <p:spPr bwMode="auto">
            <a:xfrm>
              <a:off x="4003" y="3589"/>
              <a:ext cx="1" cy="143"/>
            </a:xfrm>
            <a:custGeom>
              <a:avLst/>
              <a:gdLst>
                <a:gd name="T0" fmla="*/ 0 w 1"/>
                <a:gd name="T1" fmla="*/ 2659 h 54"/>
                <a:gd name="T2" fmla="*/ 0 w 1"/>
                <a:gd name="T3" fmla="*/ 2301 h 54"/>
                <a:gd name="T4" fmla="*/ 0 w 1"/>
                <a:gd name="T5" fmla="*/ 350 h 54"/>
                <a:gd name="T6" fmla="*/ 0 w 1"/>
                <a:gd name="T7" fmla="*/ 0 h 54"/>
                <a:gd name="T8" fmla="*/ 0 60000 65536"/>
                <a:gd name="T9" fmla="*/ 0 60000 65536"/>
                <a:gd name="T10" fmla="*/ 0 60000 65536"/>
                <a:gd name="T11" fmla="*/ 0 60000 65536"/>
                <a:gd name="T12" fmla="*/ 0 w 1"/>
                <a:gd name="T13" fmla="*/ 0 h 54"/>
                <a:gd name="T14" fmla="*/ 1 w 1"/>
                <a:gd name="T15" fmla="*/ 54 h 54"/>
              </a:gdLst>
              <a:ahLst/>
              <a:cxnLst>
                <a:cxn ang="T8">
                  <a:pos x="T0" y="T1"/>
                </a:cxn>
                <a:cxn ang="T9">
                  <a:pos x="T2" y="T3"/>
                </a:cxn>
                <a:cxn ang="T10">
                  <a:pos x="T4" y="T5"/>
                </a:cxn>
                <a:cxn ang="T11">
                  <a:pos x="T6" y="T7"/>
                </a:cxn>
              </a:cxnLst>
              <a:rect l="T12" t="T13" r="T14" b="T15"/>
              <a:pathLst>
                <a:path w="1" h="54">
                  <a:moveTo>
                    <a:pt x="0" y="54"/>
                  </a:moveTo>
                  <a:cubicBezTo>
                    <a:pt x="0" y="47"/>
                    <a:pt x="0" y="47"/>
                    <a:pt x="0" y="47"/>
                  </a:cubicBezTo>
                  <a:cubicBezTo>
                    <a:pt x="0" y="34"/>
                    <a:pt x="0" y="20"/>
                    <a:pt x="0" y="7"/>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72" name="Freeform 993"/>
            <p:cNvSpPr>
              <a:spLocks/>
            </p:cNvSpPr>
            <p:nvPr/>
          </p:nvSpPr>
          <p:spPr bwMode="auto">
            <a:xfrm>
              <a:off x="3985" y="3732"/>
              <a:ext cx="18" cy="13"/>
            </a:xfrm>
            <a:custGeom>
              <a:avLst/>
              <a:gdLst>
                <a:gd name="T0" fmla="*/ 0 w 15"/>
                <a:gd name="T1" fmla="*/ 29 h 10"/>
                <a:gd name="T2" fmla="*/ 23 w 15"/>
                <a:gd name="T3" fmla="*/ 12 h 10"/>
                <a:gd name="T4" fmla="*/ 31 w 15"/>
                <a:gd name="T5" fmla="*/ 0 h 10"/>
                <a:gd name="T6" fmla="*/ 0 60000 65536"/>
                <a:gd name="T7" fmla="*/ 0 60000 65536"/>
                <a:gd name="T8" fmla="*/ 0 60000 65536"/>
                <a:gd name="T9" fmla="*/ 0 w 15"/>
                <a:gd name="T10" fmla="*/ 0 h 10"/>
                <a:gd name="T11" fmla="*/ 15 w 15"/>
                <a:gd name="T12" fmla="*/ 10 h 10"/>
              </a:gdLst>
              <a:ahLst/>
              <a:cxnLst>
                <a:cxn ang="T6">
                  <a:pos x="T0" y="T1"/>
                </a:cxn>
                <a:cxn ang="T7">
                  <a:pos x="T2" y="T3"/>
                </a:cxn>
                <a:cxn ang="T8">
                  <a:pos x="T4" y="T5"/>
                </a:cxn>
              </a:cxnLst>
              <a:rect l="T9" t="T10" r="T11" b="T12"/>
              <a:pathLst>
                <a:path w="15" h="10">
                  <a:moveTo>
                    <a:pt x="0" y="10"/>
                  </a:moveTo>
                  <a:lnTo>
                    <a:pt x="11" y="4"/>
                  </a:lnTo>
                  <a:lnTo>
                    <a:pt x="1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73" name="Freeform 994"/>
            <p:cNvSpPr>
              <a:spLocks/>
            </p:cNvSpPr>
            <p:nvPr/>
          </p:nvSpPr>
          <p:spPr bwMode="auto">
            <a:xfrm>
              <a:off x="3953" y="3600"/>
              <a:ext cx="3" cy="142"/>
            </a:xfrm>
            <a:custGeom>
              <a:avLst/>
              <a:gdLst>
                <a:gd name="T0" fmla="*/ 0 w 1"/>
                <a:gd name="T1" fmla="*/ 2580 h 54"/>
                <a:gd name="T2" fmla="*/ 0 w 1"/>
                <a:gd name="T3" fmla="*/ 2254 h 54"/>
                <a:gd name="T4" fmla="*/ 0 w 1"/>
                <a:gd name="T5" fmla="*/ 326 h 54"/>
                <a:gd name="T6" fmla="*/ 81 w 1"/>
                <a:gd name="T7" fmla="*/ 0 h 54"/>
                <a:gd name="T8" fmla="*/ 0 60000 65536"/>
                <a:gd name="T9" fmla="*/ 0 60000 65536"/>
                <a:gd name="T10" fmla="*/ 0 60000 65536"/>
                <a:gd name="T11" fmla="*/ 0 60000 65536"/>
                <a:gd name="T12" fmla="*/ 0 w 1"/>
                <a:gd name="T13" fmla="*/ 0 h 54"/>
                <a:gd name="T14" fmla="*/ 1 w 1"/>
                <a:gd name="T15" fmla="*/ 54 h 54"/>
              </a:gdLst>
              <a:ahLst/>
              <a:cxnLst>
                <a:cxn ang="T8">
                  <a:pos x="T0" y="T1"/>
                </a:cxn>
                <a:cxn ang="T9">
                  <a:pos x="T2" y="T3"/>
                </a:cxn>
                <a:cxn ang="T10">
                  <a:pos x="T4" y="T5"/>
                </a:cxn>
                <a:cxn ang="T11">
                  <a:pos x="T6" y="T7"/>
                </a:cxn>
              </a:cxnLst>
              <a:rect l="T12" t="T13" r="T14" b="T15"/>
              <a:pathLst>
                <a:path w="1" h="54">
                  <a:moveTo>
                    <a:pt x="0" y="54"/>
                  </a:moveTo>
                  <a:cubicBezTo>
                    <a:pt x="0" y="47"/>
                    <a:pt x="0" y="47"/>
                    <a:pt x="0" y="47"/>
                  </a:cubicBezTo>
                  <a:cubicBezTo>
                    <a:pt x="0" y="34"/>
                    <a:pt x="0" y="20"/>
                    <a:pt x="0" y="7"/>
                  </a:cubicBezTo>
                  <a:cubicBezTo>
                    <a:pt x="1" y="0"/>
                    <a:pt x="1" y="0"/>
                    <a:pt x="1"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74" name="Line 995"/>
            <p:cNvSpPr>
              <a:spLocks noChangeShapeType="1"/>
            </p:cNvSpPr>
            <p:nvPr/>
          </p:nvSpPr>
          <p:spPr bwMode="auto">
            <a:xfrm>
              <a:off x="3953" y="3742"/>
              <a:ext cx="32"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75" name="Freeform 996"/>
            <p:cNvSpPr>
              <a:spLocks/>
            </p:cNvSpPr>
            <p:nvPr/>
          </p:nvSpPr>
          <p:spPr bwMode="auto">
            <a:xfrm>
              <a:off x="3951" y="3597"/>
              <a:ext cx="1" cy="143"/>
            </a:xfrm>
            <a:custGeom>
              <a:avLst/>
              <a:gdLst>
                <a:gd name="T0" fmla="*/ 0 w 1"/>
                <a:gd name="T1" fmla="*/ 2659 h 54"/>
                <a:gd name="T2" fmla="*/ 0 w 1"/>
                <a:gd name="T3" fmla="*/ 2301 h 54"/>
                <a:gd name="T4" fmla="*/ 0 w 1"/>
                <a:gd name="T5" fmla="*/ 350 h 54"/>
                <a:gd name="T6" fmla="*/ 0 w 1"/>
                <a:gd name="T7" fmla="*/ 0 h 54"/>
                <a:gd name="T8" fmla="*/ 0 60000 65536"/>
                <a:gd name="T9" fmla="*/ 0 60000 65536"/>
                <a:gd name="T10" fmla="*/ 0 60000 65536"/>
                <a:gd name="T11" fmla="*/ 0 60000 65536"/>
                <a:gd name="T12" fmla="*/ 0 w 1"/>
                <a:gd name="T13" fmla="*/ 0 h 54"/>
                <a:gd name="T14" fmla="*/ 1 w 1"/>
                <a:gd name="T15" fmla="*/ 54 h 54"/>
              </a:gdLst>
              <a:ahLst/>
              <a:cxnLst>
                <a:cxn ang="T8">
                  <a:pos x="T0" y="T1"/>
                </a:cxn>
                <a:cxn ang="T9">
                  <a:pos x="T2" y="T3"/>
                </a:cxn>
                <a:cxn ang="T10">
                  <a:pos x="T4" y="T5"/>
                </a:cxn>
                <a:cxn ang="T11">
                  <a:pos x="T6" y="T7"/>
                </a:cxn>
              </a:cxnLst>
              <a:rect l="T12" t="T13" r="T14" b="T15"/>
              <a:pathLst>
                <a:path w="1" h="54">
                  <a:moveTo>
                    <a:pt x="0" y="54"/>
                  </a:moveTo>
                  <a:cubicBezTo>
                    <a:pt x="0" y="47"/>
                    <a:pt x="0" y="47"/>
                    <a:pt x="0" y="47"/>
                  </a:cubicBezTo>
                  <a:cubicBezTo>
                    <a:pt x="0" y="34"/>
                    <a:pt x="0" y="20"/>
                    <a:pt x="0" y="7"/>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76" name="Line 997"/>
            <p:cNvSpPr>
              <a:spLocks noChangeShapeType="1"/>
            </p:cNvSpPr>
            <p:nvPr/>
          </p:nvSpPr>
          <p:spPr bwMode="auto">
            <a:xfrm>
              <a:off x="3951" y="3740"/>
              <a:ext cx="2"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77" name="Line 998"/>
            <p:cNvSpPr>
              <a:spLocks noChangeShapeType="1"/>
            </p:cNvSpPr>
            <p:nvPr/>
          </p:nvSpPr>
          <p:spPr bwMode="auto">
            <a:xfrm>
              <a:off x="3935" y="3737"/>
              <a:ext cx="16"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78" name="Freeform 999"/>
            <p:cNvSpPr>
              <a:spLocks/>
            </p:cNvSpPr>
            <p:nvPr/>
          </p:nvSpPr>
          <p:spPr bwMode="auto">
            <a:xfrm>
              <a:off x="4012" y="3589"/>
              <a:ext cx="1" cy="143"/>
            </a:xfrm>
            <a:custGeom>
              <a:avLst/>
              <a:gdLst>
                <a:gd name="T0" fmla="*/ 0 w 1"/>
                <a:gd name="T1" fmla="*/ 2659 h 54"/>
                <a:gd name="T2" fmla="*/ 0 w 1"/>
                <a:gd name="T3" fmla="*/ 2301 h 54"/>
                <a:gd name="T4" fmla="*/ 0 w 1"/>
                <a:gd name="T5" fmla="*/ 350 h 54"/>
                <a:gd name="T6" fmla="*/ 0 w 1"/>
                <a:gd name="T7" fmla="*/ 0 h 54"/>
                <a:gd name="T8" fmla="*/ 0 60000 65536"/>
                <a:gd name="T9" fmla="*/ 0 60000 65536"/>
                <a:gd name="T10" fmla="*/ 0 60000 65536"/>
                <a:gd name="T11" fmla="*/ 0 60000 65536"/>
                <a:gd name="T12" fmla="*/ 0 w 1"/>
                <a:gd name="T13" fmla="*/ 0 h 54"/>
                <a:gd name="T14" fmla="*/ 1 w 1"/>
                <a:gd name="T15" fmla="*/ 54 h 54"/>
              </a:gdLst>
              <a:ahLst/>
              <a:cxnLst>
                <a:cxn ang="T8">
                  <a:pos x="T0" y="T1"/>
                </a:cxn>
                <a:cxn ang="T9">
                  <a:pos x="T2" y="T3"/>
                </a:cxn>
                <a:cxn ang="T10">
                  <a:pos x="T4" y="T5"/>
                </a:cxn>
                <a:cxn ang="T11">
                  <a:pos x="T6" y="T7"/>
                </a:cxn>
              </a:cxnLst>
              <a:rect l="T12" t="T13" r="T14" b="T15"/>
              <a:pathLst>
                <a:path w="1" h="54">
                  <a:moveTo>
                    <a:pt x="0" y="54"/>
                  </a:moveTo>
                  <a:cubicBezTo>
                    <a:pt x="0" y="47"/>
                    <a:pt x="0" y="47"/>
                    <a:pt x="0" y="47"/>
                  </a:cubicBezTo>
                  <a:cubicBezTo>
                    <a:pt x="0" y="34"/>
                    <a:pt x="0" y="20"/>
                    <a:pt x="0" y="7"/>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79" name="Line 1000"/>
            <p:cNvSpPr>
              <a:spLocks noChangeShapeType="1"/>
            </p:cNvSpPr>
            <p:nvPr/>
          </p:nvSpPr>
          <p:spPr bwMode="auto">
            <a:xfrm>
              <a:off x="4003" y="3732"/>
              <a:ext cx="9"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80" name="Freeform 1001"/>
            <p:cNvSpPr>
              <a:spLocks/>
            </p:cNvSpPr>
            <p:nvPr/>
          </p:nvSpPr>
          <p:spPr bwMode="auto">
            <a:xfrm>
              <a:off x="4028" y="3577"/>
              <a:ext cx="2" cy="142"/>
            </a:xfrm>
            <a:custGeom>
              <a:avLst/>
              <a:gdLst>
                <a:gd name="T0" fmla="*/ 16 w 1"/>
                <a:gd name="T1" fmla="*/ 2580 h 54"/>
                <a:gd name="T2" fmla="*/ 16 w 1"/>
                <a:gd name="T3" fmla="*/ 2530 h 54"/>
                <a:gd name="T4" fmla="*/ 16 w 1"/>
                <a:gd name="T5" fmla="*/ 2288 h 54"/>
                <a:gd name="T6" fmla="*/ 16 w 1"/>
                <a:gd name="T7" fmla="*/ 1294 h 54"/>
                <a:gd name="T8" fmla="*/ 16 w 1"/>
                <a:gd name="T9" fmla="*/ 326 h 54"/>
                <a:gd name="T10" fmla="*/ 16 w 1"/>
                <a:gd name="T11" fmla="*/ 0 h 54"/>
                <a:gd name="T12" fmla="*/ 0 60000 65536"/>
                <a:gd name="T13" fmla="*/ 0 60000 65536"/>
                <a:gd name="T14" fmla="*/ 0 60000 65536"/>
                <a:gd name="T15" fmla="*/ 0 60000 65536"/>
                <a:gd name="T16" fmla="*/ 0 60000 65536"/>
                <a:gd name="T17" fmla="*/ 0 60000 65536"/>
                <a:gd name="T18" fmla="*/ 0 w 1"/>
                <a:gd name="T19" fmla="*/ 0 h 54"/>
                <a:gd name="T20" fmla="*/ 1 w 1"/>
                <a:gd name="T21" fmla="*/ 54 h 54"/>
              </a:gdLst>
              <a:ahLst/>
              <a:cxnLst>
                <a:cxn ang="T12">
                  <a:pos x="T0" y="T1"/>
                </a:cxn>
                <a:cxn ang="T13">
                  <a:pos x="T2" y="T3"/>
                </a:cxn>
                <a:cxn ang="T14">
                  <a:pos x="T4" y="T5"/>
                </a:cxn>
                <a:cxn ang="T15">
                  <a:pos x="T6" y="T7"/>
                </a:cxn>
                <a:cxn ang="T16">
                  <a:pos x="T8" y="T9"/>
                </a:cxn>
                <a:cxn ang="T17">
                  <a:pos x="T10" y="T11"/>
                </a:cxn>
              </a:cxnLst>
              <a:rect l="T18" t="T19" r="T20" b="T21"/>
              <a:pathLst>
                <a:path w="1" h="54">
                  <a:moveTo>
                    <a:pt x="1" y="54"/>
                  </a:moveTo>
                  <a:cubicBezTo>
                    <a:pt x="1" y="53"/>
                    <a:pt x="1" y="53"/>
                    <a:pt x="1" y="53"/>
                  </a:cubicBezTo>
                  <a:cubicBezTo>
                    <a:pt x="1" y="48"/>
                    <a:pt x="1" y="48"/>
                    <a:pt x="1" y="48"/>
                  </a:cubicBezTo>
                  <a:cubicBezTo>
                    <a:pt x="1" y="41"/>
                    <a:pt x="0" y="34"/>
                    <a:pt x="1" y="27"/>
                  </a:cubicBezTo>
                  <a:cubicBezTo>
                    <a:pt x="1" y="21"/>
                    <a:pt x="1" y="14"/>
                    <a:pt x="1" y="7"/>
                  </a:cubicBezTo>
                  <a:cubicBezTo>
                    <a:pt x="1" y="0"/>
                    <a:pt x="1" y="0"/>
                    <a:pt x="1"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1" name="Line 1002"/>
            <p:cNvSpPr>
              <a:spLocks noChangeShapeType="1"/>
            </p:cNvSpPr>
            <p:nvPr/>
          </p:nvSpPr>
          <p:spPr bwMode="auto">
            <a:xfrm flipV="1">
              <a:off x="4012" y="3719"/>
              <a:ext cx="18" cy="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82" name="Freeform 1003"/>
            <p:cNvSpPr>
              <a:spLocks/>
            </p:cNvSpPr>
            <p:nvPr/>
          </p:nvSpPr>
          <p:spPr bwMode="auto">
            <a:xfrm>
              <a:off x="3821" y="3584"/>
              <a:ext cx="1" cy="11"/>
            </a:xfrm>
            <a:custGeom>
              <a:avLst/>
              <a:gdLst>
                <a:gd name="T0" fmla="*/ 0 w 1"/>
                <a:gd name="T1" fmla="*/ 20 h 9"/>
                <a:gd name="T2" fmla="*/ 0 w 1"/>
                <a:gd name="T3" fmla="*/ 20 h 9"/>
                <a:gd name="T4" fmla="*/ 0 w 1"/>
                <a:gd name="T5" fmla="*/ 0 h 9"/>
                <a:gd name="T6" fmla="*/ 0 60000 65536"/>
                <a:gd name="T7" fmla="*/ 0 60000 65536"/>
                <a:gd name="T8" fmla="*/ 0 60000 65536"/>
                <a:gd name="T9" fmla="*/ 0 w 1"/>
                <a:gd name="T10" fmla="*/ 0 h 9"/>
                <a:gd name="T11" fmla="*/ 1 w 1"/>
                <a:gd name="T12" fmla="*/ 9 h 9"/>
              </a:gdLst>
              <a:ahLst/>
              <a:cxnLst>
                <a:cxn ang="T6">
                  <a:pos x="T0" y="T1"/>
                </a:cxn>
                <a:cxn ang="T7">
                  <a:pos x="T2" y="T3"/>
                </a:cxn>
                <a:cxn ang="T8">
                  <a:pos x="T4" y="T5"/>
                </a:cxn>
              </a:cxnLst>
              <a:rect l="T9" t="T10" r="T11" b="T12"/>
              <a:pathLst>
                <a:path w="1" h="9">
                  <a:moveTo>
                    <a:pt x="0" y="9"/>
                  </a:moveTo>
                  <a:lnTo>
                    <a:pt x="0" y="9"/>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3" name="Line 1004"/>
            <p:cNvSpPr>
              <a:spLocks noChangeShapeType="1"/>
            </p:cNvSpPr>
            <p:nvPr/>
          </p:nvSpPr>
          <p:spPr bwMode="auto">
            <a:xfrm>
              <a:off x="4062" y="3679"/>
              <a:ext cx="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84" name="Line 1005"/>
            <p:cNvSpPr>
              <a:spLocks noChangeShapeType="1"/>
            </p:cNvSpPr>
            <p:nvPr/>
          </p:nvSpPr>
          <p:spPr bwMode="auto">
            <a:xfrm>
              <a:off x="4046" y="3676"/>
              <a:ext cx="16"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85" name="Freeform 1006"/>
            <p:cNvSpPr>
              <a:spLocks/>
            </p:cNvSpPr>
            <p:nvPr/>
          </p:nvSpPr>
          <p:spPr bwMode="auto">
            <a:xfrm>
              <a:off x="4030" y="3589"/>
              <a:ext cx="16" cy="90"/>
            </a:xfrm>
            <a:custGeom>
              <a:avLst/>
              <a:gdLst>
                <a:gd name="T0" fmla="*/ 307 w 6"/>
                <a:gd name="T1" fmla="*/ 0 h 34"/>
                <a:gd name="T2" fmla="*/ 248 w 6"/>
                <a:gd name="T3" fmla="*/ 90 h 34"/>
                <a:gd name="T4" fmla="*/ 205 w 6"/>
                <a:gd name="T5" fmla="*/ 148 h 34"/>
                <a:gd name="T6" fmla="*/ 93 w 6"/>
                <a:gd name="T7" fmla="*/ 294 h 34"/>
                <a:gd name="T8" fmla="*/ 93 w 6"/>
                <a:gd name="T9" fmla="*/ 447 h 34"/>
                <a:gd name="T10" fmla="*/ 56 w 6"/>
                <a:gd name="T11" fmla="*/ 596 h 34"/>
                <a:gd name="T12" fmla="*/ 0 w 6"/>
                <a:gd name="T13" fmla="*/ 778 h 34"/>
                <a:gd name="T14" fmla="*/ 0 w 6"/>
                <a:gd name="T15" fmla="*/ 924 h 34"/>
                <a:gd name="T16" fmla="*/ 0 w 6"/>
                <a:gd name="T17" fmla="*/ 1080 h 34"/>
                <a:gd name="T18" fmla="*/ 149 w 6"/>
                <a:gd name="T19" fmla="*/ 1612 h 34"/>
                <a:gd name="T20" fmla="*/ 248 w 6"/>
                <a:gd name="T21" fmla="*/ 1668 h 34"/>
                <a:gd name="T22" fmla="*/ 307 w 6"/>
                <a:gd name="T23" fmla="*/ 1612 h 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
                <a:gd name="T37" fmla="*/ 0 h 34"/>
                <a:gd name="T38" fmla="*/ 6 w 6"/>
                <a:gd name="T39" fmla="*/ 34 h 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 h="34">
                  <a:moveTo>
                    <a:pt x="6" y="0"/>
                  </a:moveTo>
                  <a:cubicBezTo>
                    <a:pt x="5" y="2"/>
                    <a:pt x="5" y="2"/>
                    <a:pt x="5" y="2"/>
                  </a:cubicBezTo>
                  <a:cubicBezTo>
                    <a:pt x="4" y="3"/>
                    <a:pt x="4" y="3"/>
                    <a:pt x="4" y="3"/>
                  </a:cubicBezTo>
                  <a:cubicBezTo>
                    <a:pt x="2" y="6"/>
                    <a:pt x="2" y="6"/>
                    <a:pt x="2" y="6"/>
                  </a:cubicBezTo>
                  <a:cubicBezTo>
                    <a:pt x="2" y="9"/>
                    <a:pt x="2" y="9"/>
                    <a:pt x="2" y="9"/>
                  </a:cubicBezTo>
                  <a:cubicBezTo>
                    <a:pt x="1" y="12"/>
                    <a:pt x="1" y="12"/>
                    <a:pt x="1" y="12"/>
                  </a:cubicBezTo>
                  <a:cubicBezTo>
                    <a:pt x="0" y="16"/>
                    <a:pt x="0" y="16"/>
                    <a:pt x="0" y="16"/>
                  </a:cubicBezTo>
                  <a:cubicBezTo>
                    <a:pt x="0" y="19"/>
                    <a:pt x="0" y="19"/>
                    <a:pt x="0" y="19"/>
                  </a:cubicBezTo>
                  <a:cubicBezTo>
                    <a:pt x="0" y="22"/>
                    <a:pt x="0" y="22"/>
                    <a:pt x="0" y="22"/>
                  </a:cubicBezTo>
                  <a:cubicBezTo>
                    <a:pt x="0" y="26"/>
                    <a:pt x="1" y="31"/>
                    <a:pt x="3" y="33"/>
                  </a:cubicBezTo>
                  <a:cubicBezTo>
                    <a:pt x="5" y="34"/>
                    <a:pt x="5" y="34"/>
                    <a:pt x="5" y="34"/>
                  </a:cubicBezTo>
                  <a:cubicBezTo>
                    <a:pt x="6" y="33"/>
                    <a:pt x="6" y="33"/>
                    <a:pt x="6" y="33"/>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86" name="Line 1007"/>
            <p:cNvSpPr>
              <a:spLocks noChangeShapeType="1"/>
            </p:cNvSpPr>
            <p:nvPr/>
          </p:nvSpPr>
          <p:spPr bwMode="auto">
            <a:xfrm flipH="1" flipV="1">
              <a:off x="4046" y="3589"/>
              <a:ext cx="16"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87" name="Line 1008"/>
            <p:cNvSpPr>
              <a:spLocks noChangeShapeType="1"/>
            </p:cNvSpPr>
            <p:nvPr/>
          </p:nvSpPr>
          <p:spPr bwMode="auto">
            <a:xfrm flipH="1" flipV="1">
              <a:off x="4062" y="3592"/>
              <a:ext cx="2"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88" name="Line 1009"/>
            <p:cNvSpPr>
              <a:spLocks noChangeShapeType="1"/>
            </p:cNvSpPr>
            <p:nvPr/>
          </p:nvSpPr>
          <p:spPr bwMode="auto">
            <a:xfrm flipH="1" flipV="1">
              <a:off x="4064" y="3595"/>
              <a:ext cx="34"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89" name="Freeform 1010"/>
            <p:cNvSpPr>
              <a:spLocks/>
            </p:cNvSpPr>
            <p:nvPr/>
          </p:nvSpPr>
          <p:spPr bwMode="auto">
            <a:xfrm>
              <a:off x="4098" y="3595"/>
              <a:ext cx="22" cy="90"/>
            </a:xfrm>
            <a:custGeom>
              <a:avLst/>
              <a:gdLst>
                <a:gd name="T0" fmla="*/ 0 w 8"/>
                <a:gd name="T1" fmla="*/ 1668 h 34"/>
                <a:gd name="T2" fmla="*/ 121 w 8"/>
                <a:gd name="T3" fmla="*/ 1612 h 34"/>
                <a:gd name="T4" fmla="*/ 165 w 8"/>
                <a:gd name="T5" fmla="*/ 1578 h 34"/>
                <a:gd name="T6" fmla="*/ 454 w 8"/>
                <a:gd name="T7" fmla="*/ 778 h 34"/>
                <a:gd name="T8" fmla="*/ 454 w 8"/>
                <a:gd name="T9" fmla="*/ 596 h 34"/>
                <a:gd name="T10" fmla="*/ 454 w 8"/>
                <a:gd name="T11" fmla="*/ 447 h 34"/>
                <a:gd name="T12" fmla="*/ 454 w 8"/>
                <a:gd name="T13" fmla="*/ 294 h 34"/>
                <a:gd name="T14" fmla="*/ 393 w 8"/>
                <a:gd name="T15" fmla="*/ 204 h 34"/>
                <a:gd name="T16" fmla="*/ 333 w 8"/>
                <a:gd name="T17" fmla="*/ 90 h 34"/>
                <a:gd name="T18" fmla="*/ 286 w 8"/>
                <a:gd name="T19" fmla="*/ 56 h 34"/>
                <a:gd name="T20" fmla="*/ 226 w 8"/>
                <a:gd name="T21" fmla="*/ 0 h 34"/>
                <a:gd name="T22" fmla="*/ 165 w 8"/>
                <a:gd name="T23" fmla="*/ 0 h 34"/>
                <a:gd name="T24" fmla="*/ 121 w 8"/>
                <a:gd name="T25" fmla="*/ 0 h 34"/>
                <a:gd name="T26" fmla="*/ 0 w 8"/>
                <a:gd name="T27" fmla="*/ 56 h 3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8"/>
                <a:gd name="T43" fmla="*/ 0 h 34"/>
                <a:gd name="T44" fmla="*/ 8 w 8"/>
                <a:gd name="T45" fmla="*/ 34 h 3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8" h="34">
                  <a:moveTo>
                    <a:pt x="0" y="34"/>
                  </a:moveTo>
                  <a:cubicBezTo>
                    <a:pt x="2" y="33"/>
                    <a:pt x="2" y="33"/>
                    <a:pt x="2" y="33"/>
                  </a:cubicBezTo>
                  <a:cubicBezTo>
                    <a:pt x="3" y="32"/>
                    <a:pt x="3" y="32"/>
                    <a:pt x="3" y="32"/>
                  </a:cubicBezTo>
                  <a:cubicBezTo>
                    <a:pt x="6" y="29"/>
                    <a:pt x="8" y="20"/>
                    <a:pt x="8" y="16"/>
                  </a:cubicBezTo>
                  <a:cubicBezTo>
                    <a:pt x="8" y="12"/>
                    <a:pt x="8" y="12"/>
                    <a:pt x="8" y="12"/>
                  </a:cubicBezTo>
                  <a:cubicBezTo>
                    <a:pt x="8" y="9"/>
                    <a:pt x="8" y="9"/>
                    <a:pt x="8" y="9"/>
                  </a:cubicBezTo>
                  <a:cubicBezTo>
                    <a:pt x="8" y="6"/>
                    <a:pt x="8" y="6"/>
                    <a:pt x="8" y="6"/>
                  </a:cubicBezTo>
                  <a:cubicBezTo>
                    <a:pt x="7" y="4"/>
                    <a:pt x="7" y="4"/>
                    <a:pt x="7" y="4"/>
                  </a:cubicBezTo>
                  <a:cubicBezTo>
                    <a:pt x="6" y="2"/>
                    <a:pt x="6" y="2"/>
                    <a:pt x="6" y="2"/>
                  </a:cubicBezTo>
                  <a:cubicBezTo>
                    <a:pt x="5" y="1"/>
                    <a:pt x="5" y="1"/>
                    <a:pt x="5" y="1"/>
                  </a:cubicBezTo>
                  <a:cubicBezTo>
                    <a:pt x="4" y="0"/>
                    <a:pt x="4" y="0"/>
                    <a:pt x="4" y="0"/>
                  </a:cubicBezTo>
                  <a:cubicBezTo>
                    <a:pt x="3" y="0"/>
                    <a:pt x="3" y="0"/>
                    <a:pt x="3" y="0"/>
                  </a:cubicBezTo>
                  <a:cubicBezTo>
                    <a:pt x="2" y="0"/>
                    <a:pt x="2" y="0"/>
                    <a:pt x="2" y="0"/>
                  </a:cubicBezTo>
                  <a:cubicBezTo>
                    <a:pt x="0" y="1"/>
                    <a:pt x="0" y="1"/>
                    <a:pt x="0" y="1"/>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90" name="Line 1011"/>
            <p:cNvSpPr>
              <a:spLocks noChangeShapeType="1"/>
            </p:cNvSpPr>
            <p:nvPr/>
          </p:nvSpPr>
          <p:spPr bwMode="auto">
            <a:xfrm>
              <a:off x="4064" y="3679"/>
              <a:ext cx="34" cy="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91" name="Freeform 1012"/>
            <p:cNvSpPr>
              <a:spLocks/>
            </p:cNvSpPr>
            <p:nvPr/>
          </p:nvSpPr>
          <p:spPr bwMode="auto">
            <a:xfrm>
              <a:off x="4046" y="3676"/>
              <a:ext cx="1" cy="27"/>
            </a:xfrm>
            <a:custGeom>
              <a:avLst/>
              <a:gdLst>
                <a:gd name="T0" fmla="*/ 0 w 1"/>
                <a:gd name="T1" fmla="*/ 532 h 10"/>
                <a:gd name="T2" fmla="*/ 0 w 1"/>
                <a:gd name="T3" fmla="*/ 475 h 10"/>
                <a:gd name="T4" fmla="*/ 0 w 1"/>
                <a:gd name="T5" fmla="*/ 59 h 10"/>
                <a:gd name="T6" fmla="*/ 0 w 1"/>
                <a:gd name="T7" fmla="*/ 0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10"/>
                  </a:moveTo>
                  <a:cubicBezTo>
                    <a:pt x="0" y="9"/>
                    <a:pt x="0" y="9"/>
                    <a:pt x="0" y="9"/>
                  </a:cubicBezTo>
                  <a:cubicBezTo>
                    <a:pt x="0" y="7"/>
                    <a:pt x="0" y="4"/>
                    <a:pt x="0"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92" name="Freeform 1013"/>
            <p:cNvSpPr>
              <a:spLocks/>
            </p:cNvSpPr>
            <p:nvPr/>
          </p:nvSpPr>
          <p:spPr bwMode="auto">
            <a:xfrm>
              <a:off x="4046" y="3561"/>
              <a:ext cx="1" cy="28"/>
            </a:xfrm>
            <a:custGeom>
              <a:avLst/>
              <a:gdLst>
                <a:gd name="T0" fmla="*/ 0 w 1"/>
                <a:gd name="T1" fmla="*/ 461 h 11"/>
                <a:gd name="T2" fmla="*/ 0 w 1"/>
                <a:gd name="T3" fmla="*/ 415 h 11"/>
                <a:gd name="T4" fmla="*/ 0 w 1"/>
                <a:gd name="T5" fmla="*/ 84 h 11"/>
                <a:gd name="T6" fmla="*/ 0 w 1"/>
                <a:gd name="T7" fmla="*/ 0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11"/>
                  </a:moveTo>
                  <a:cubicBezTo>
                    <a:pt x="0" y="10"/>
                    <a:pt x="0" y="10"/>
                    <a:pt x="0" y="10"/>
                  </a:cubicBezTo>
                  <a:cubicBezTo>
                    <a:pt x="0" y="7"/>
                    <a:pt x="0" y="4"/>
                    <a:pt x="0" y="2"/>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93" name="Freeform 1014"/>
            <p:cNvSpPr>
              <a:spLocks/>
            </p:cNvSpPr>
            <p:nvPr/>
          </p:nvSpPr>
          <p:spPr bwMode="auto">
            <a:xfrm>
              <a:off x="4030" y="3703"/>
              <a:ext cx="16" cy="14"/>
            </a:xfrm>
            <a:custGeom>
              <a:avLst/>
              <a:gdLst>
                <a:gd name="T0" fmla="*/ 0 w 13"/>
                <a:gd name="T1" fmla="*/ 29 h 11"/>
                <a:gd name="T2" fmla="*/ 0 w 13"/>
                <a:gd name="T3" fmla="*/ 29 h 11"/>
                <a:gd name="T4" fmla="*/ 31 w 13"/>
                <a:gd name="T5" fmla="*/ 0 h 11"/>
                <a:gd name="T6" fmla="*/ 0 60000 65536"/>
                <a:gd name="T7" fmla="*/ 0 60000 65536"/>
                <a:gd name="T8" fmla="*/ 0 60000 65536"/>
                <a:gd name="T9" fmla="*/ 0 w 13"/>
                <a:gd name="T10" fmla="*/ 0 h 11"/>
                <a:gd name="T11" fmla="*/ 13 w 13"/>
                <a:gd name="T12" fmla="*/ 11 h 11"/>
              </a:gdLst>
              <a:ahLst/>
              <a:cxnLst>
                <a:cxn ang="T6">
                  <a:pos x="T0" y="T1"/>
                </a:cxn>
                <a:cxn ang="T7">
                  <a:pos x="T2" y="T3"/>
                </a:cxn>
                <a:cxn ang="T8">
                  <a:pos x="T4" y="T5"/>
                </a:cxn>
              </a:cxnLst>
              <a:rect l="T9" t="T10" r="T11" b="T12"/>
              <a:pathLst>
                <a:path w="13" h="11">
                  <a:moveTo>
                    <a:pt x="0" y="11"/>
                  </a:moveTo>
                  <a:lnTo>
                    <a:pt x="0" y="11"/>
                  </a:lnTo>
                  <a:lnTo>
                    <a:pt x="1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94" name="Freeform 1015"/>
            <p:cNvSpPr>
              <a:spLocks/>
            </p:cNvSpPr>
            <p:nvPr/>
          </p:nvSpPr>
          <p:spPr bwMode="auto">
            <a:xfrm>
              <a:off x="4064" y="3566"/>
              <a:ext cx="2" cy="29"/>
            </a:xfrm>
            <a:custGeom>
              <a:avLst/>
              <a:gdLst>
                <a:gd name="T0" fmla="*/ 0 w 1"/>
                <a:gd name="T1" fmla="*/ 527 h 11"/>
                <a:gd name="T2" fmla="*/ 0 w 1"/>
                <a:gd name="T3" fmla="*/ 480 h 11"/>
                <a:gd name="T4" fmla="*/ 16 w 1"/>
                <a:gd name="T5" fmla="*/ 55 h 11"/>
                <a:gd name="T6" fmla="*/ 16 w 1"/>
                <a:gd name="T7" fmla="*/ 0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11"/>
                  </a:moveTo>
                  <a:cubicBezTo>
                    <a:pt x="0" y="10"/>
                    <a:pt x="0" y="10"/>
                    <a:pt x="0" y="10"/>
                  </a:cubicBezTo>
                  <a:cubicBezTo>
                    <a:pt x="0" y="7"/>
                    <a:pt x="0" y="4"/>
                    <a:pt x="1" y="1"/>
                  </a:cubicBezTo>
                  <a:cubicBezTo>
                    <a:pt x="1" y="0"/>
                    <a:pt x="1" y="0"/>
                    <a:pt x="1"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95" name="Freeform 1016"/>
            <p:cNvSpPr>
              <a:spLocks/>
            </p:cNvSpPr>
            <p:nvPr/>
          </p:nvSpPr>
          <p:spPr bwMode="auto">
            <a:xfrm>
              <a:off x="4098" y="3571"/>
              <a:ext cx="3" cy="26"/>
            </a:xfrm>
            <a:custGeom>
              <a:avLst/>
              <a:gdLst>
                <a:gd name="T0" fmla="*/ 0 w 1"/>
                <a:gd name="T1" fmla="*/ 460 h 10"/>
                <a:gd name="T2" fmla="*/ 0 w 1"/>
                <a:gd name="T3" fmla="*/ 406 h 10"/>
                <a:gd name="T4" fmla="*/ 81 w 1"/>
                <a:gd name="T5" fmla="*/ 55 h 10"/>
                <a:gd name="T6" fmla="*/ 81 w 1"/>
                <a:gd name="T7" fmla="*/ 0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10"/>
                  </a:moveTo>
                  <a:cubicBezTo>
                    <a:pt x="0" y="9"/>
                    <a:pt x="0" y="9"/>
                    <a:pt x="0" y="9"/>
                  </a:cubicBezTo>
                  <a:cubicBezTo>
                    <a:pt x="0" y="6"/>
                    <a:pt x="1" y="4"/>
                    <a:pt x="1" y="1"/>
                  </a:cubicBezTo>
                  <a:cubicBezTo>
                    <a:pt x="1" y="0"/>
                    <a:pt x="1" y="0"/>
                    <a:pt x="1"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96" name="Line 1017"/>
            <p:cNvSpPr>
              <a:spLocks noChangeShapeType="1"/>
            </p:cNvSpPr>
            <p:nvPr/>
          </p:nvSpPr>
          <p:spPr bwMode="auto">
            <a:xfrm>
              <a:off x="4111" y="3563"/>
              <a:ext cx="30" cy="2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597" name="Freeform 1018"/>
            <p:cNvSpPr>
              <a:spLocks/>
            </p:cNvSpPr>
            <p:nvPr/>
          </p:nvSpPr>
          <p:spPr bwMode="auto">
            <a:xfrm>
              <a:off x="4141" y="3586"/>
              <a:ext cx="1" cy="56"/>
            </a:xfrm>
            <a:custGeom>
              <a:avLst/>
              <a:gdLst>
                <a:gd name="T0" fmla="*/ 0 w 1"/>
                <a:gd name="T1" fmla="*/ 101 h 46"/>
                <a:gd name="T2" fmla="*/ 0 w 1"/>
                <a:gd name="T3" fmla="*/ 0 h 46"/>
                <a:gd name="T4" fmla="*/ 0 w 1"/>
                <a:gd name="T5" fmla="*/ 0 h 46"/>
                <a:gd name="T6" fmla="*/ 0 60000 65536"/>
                <a:gd name="T7" fmla="*/ 0 60000 65536"/>
                <a:gd name="T8" fmla="*/ 0 60000 65536"/>
                <a:gd name="T9" fmla="*/ 0 w 1"/>
                <a:gd name="T10" fmla="*/ 0 h 46"/>
                <a:gd name="T11" fmla="*/ 1 w 1"/>
                <a:gd name="T12" fmla="*/ 46 h 46"/>
              </a:gdLst>
              <a:ahLst/>
              <a:cxnLst>
                <a:cxn ang="T6">
                  <a:pos x="T0" y="T1"/>
                </a:cxn>
                <a:cxn ang="T7">
                  <a:pos x="T2" y="T3"/>
                </a:cxn>
                <a:cxn ang="T8">
                  <a:pos x="T4" y="T5"/>
                </a:cxn>
              </a:cxnLst>
              <a:rect l="T9" t="T10" r="T11" b="T12"/>
              <a:pathLst>
                <a:path w="1" h="46">
                  <a:moveTo>
                    <a:pt x="0" y="46"/>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98" name="Freeform 1019"/>
            <p:cNvSpPr>
              <a:spLocks/>
            </p:cNvSpPr>
            <p:nvPr/>
          </p:nvSpPr>
          <p:spPr bwMode="auto">
            <a:xfrm>
              <a:off x="4111" y="3642"/>
              <a:ext cx="30" cy="64"/>
            </a:xfrm>
            <a:custGeom>
              <a:avLst/>
              <a:gdLst>
                <a:gd name="T0" fmla="*/ 58 w 24"/>
                <a:gd name="T1" fmla="*/ 0 h 52"/>
                <a:gd name="T2" fmla="*/ 21 w 24"/>
                <a:gd name="T3" fmla="*/ 80 h 52"/>
                <a:gd name="T4" fmla="*/ 0 w 24"/>
                <a:gd name="T5" fmla="*/ 119 h 52"/>
                <a:gd name="T6" fmla="*/ 0 60000 65536"/>
                <a:gd name="T7" fmla="*/ 0 60000 65536"/>
                <a:gd name="T8" fmla="*/ 0 60000 65536"/>
                <a:gd name="T9" fmla="*/ 0 w 24"/>
                <a:gd name="T10" fmla="*/ 0 h 52"/>
                <a:gd name="T11" fmla="*/ 24 w 24"/>
                <a:gd name="T12" fmla="*/ 52 h 52"/>
              </a:gdLst>
              <a:ahLst/>
              <a:cxnLst>
                <a:cxn ang="T6">
                  <a:pos x="T0" y="T1"/>
                </a:cxn>
                <a:cxn ang="T7">
                  <a:pos x="T2" y="T3"/>
                </a:cxn>
                <a:cxn ang="T8">
                  <a:pos x="T4" y="T5"/>
                </a:cxn>
              </a:cxnLst>
              <a:rect l="T9" t="T10" r="T11" b="T12"/>
              <a:pathLst>
                <a:path w="24" h="52">
                  <a:moveTo>
                    <a:pt x="24" y="0"/>
                  </a:moveTo>
                  <a:lnTo>
                    <a:pt x="9" y="35"/>
                  </a:lnTo>
                  <a:lnTo>
                    <a:pt x="0" y="5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599" name="Freeform 1020"/>
            <p:cNvSpPr>
              <a:spLocks/>
            </p:cNvSpPr>
            <p:nvPr/>
          </p:nvSpPr>
          <p:spPr bwMode="auto">
            <a:xfrm>
              <a:off x="4098" y="3685"/>
              <a:ext cx="3" cy="28"/>
            </a:xfrm>
            <a:custGeom>
              <a:avLst/>
              <a:gdLst>
                <a:gd name="T0" fmla="*/ 81 w 1"/>
                <a:gd name="T1" fmla="*/ 461 h 11"/>
                <a:gd name="T2" fmla="*/ 81 w 1"/>
                <a:gd name="T3" fmla="*/ 382 h 11"/>
                <a:gd name="T4" fmla="*/ 0 w 1"/>
                <a:gd name="T5" fmla="*/ 51 h 11"/>
                <a:gd name="T6" fmla="*/ 0 w 1"/>
                <a:gd name="T7" fmla="*/ 0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1" y="11"/>
                  </a:moveTo>
                  <a:cubicBezTo>
                    <a:pt x="1" y="9"/>
                    <a:pt x="1" y="9"/>
                    <a:pt x="1" y="9"/>
                  </a:cubicBezTo>
                  <a:cubicBezTo>
                    <a:pt x="0" y="7"/>
                    <a:pt x="1" y="4"/>
                    <a:pt x="0"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00" name="Line 1021"/>
            <p:cNvSpPr>
              <a:spLocks noChangeShapeType="1"/>
            </p:cNvSpPr>
            <p:nvPr/>
          </p:nvSpPr>
          <p:spPr bwMode="auto">
            <a:xfrm flipH="1">
              <a:off x="4101" y="3706"/>
              <a:ext cx="10" cy="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01" name="Freeform 1022"/>
            <p:cNvSpPr>
              <a:spLocks/>
            </p:cNvSpPr>
            <p:nvPr/>
          </p:nvSpPr>
          <p:spPr bwMode="auto">
            <a:xfrm>
              <a:off x="4062" y="3563"/>
              <a:ext cx="1" cy="29"/>
            </a:xfrm>
            <a:custGeom>
              <a:avLst/>
              <a:gdLst>
                <a:gd name="T0" fmla="*/ 0 w 1"/>
                <a:gd name="T1" fmla="*/ 527 h 11"/>
                <a:gd name="T2" fmla="*/ 0 w 1"/>
                <a:gd name="T3" fmla="*/ 438 h 11"/>
                <a:gd name="T4" fmla="*/ 0 w 1"/>
                <a:gd name="T5" fmla="*/ 90 h 11"/>
                <a:gd name="T6" fmla="*/ 0 w 1"/>
                <a:gd name="T7" fmla="*/ 0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0" y="11"/>
                  </a:moveTo>
                  <a:cubicBezTo>
                    <a:pt x="0" y="9"/>
                    <a:pt x="0" y="9"/>
                    <a:pt x="0" y="9"/>
                  </a:cubicBezTo>
                  <a:cubicBezTo>
                    <a:pt x="0" y="7"/>
                    <a:pt x="0" y="4"/>
                    <a:pt x="0" y="2"/>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02" name="Freeform 1023"/>
            <p:cNvSpPr>
              <a:spLocks/>
            </p:cNvSpPr>
            <p:nvPr/>
          </p:nvSpPr>
          <p:spPr bwMode="auto">
            <a:xfrm>
              <a:off x="4064" y="3679"/>
              <a:ext cx="2" cy="29"/>
            </a:xfrm>
            <a:custGeom>
              <a:avLst/>
              <a:gdLst>
                <a:gd name="T0" fmla="*/ 16 w 1"/>
                <a:gd name="T1" fmla="*/ 527 h 11"/>
                <a:gd name="T2" fmla="*/ 0 w 1"/>
                <a:gd name="T3" fmla="*/ 480 h 11"/>
                <a:gd name="T4" fmla="*/ 0 w 1"/>
                <a:gd name="T5" fmla="*/ 90 h 11"/>
                <a:gd name="T6" fmla="*/ 0 w 1"/>
                <a:gd name="T7" fmla="*/ 0 h 11"/>
                <a:gd name="T8" fmla="*/ 0 60000 65536"/>
                <a:gd name="T9" fmla="*/ 0 60000 65536"/>
                <a:gd name="T10" fmla="*/ 0 60000 65536"/>
                <a:gd name="T11" fmla="*/ 0 60000 65536"/>
                <a:gd name="T12" fmla="*/ 0 w 1"/>
                <a:gd name="T13" fmla="*/ 0 h 11"/>
                <a:gd name="T14" fmla="*/ 1 w 1"/>
                <a:gd name="T15" fmla="*/ 11 h 11"/>
              </a:gdLst>
              <a:ahLst/>
              <a:cxnLst>
                <a:cxn ang="T8">
                  <a:pos x="T0" y="T1"/>
                </a:cxn>
                <a:cxn ang="T9">
                  <a:pos x="T2" y="T3"/>
                </a:cxn>
                <a:cxn ang="T10">
                  <a:pos x="T4" y="T5"/>
                </a:cxn>
                <a:cxn ang="T11">
                  <a:pos x="T6" y="T7"/>
                </a:cxn>
              </a:cxnLst>
              <a:rect l="T12" t="T13" r="T14" b="T15"/>
              <a:pathLst>
                <a:path w="1" h="11">
                  <a:moveTo>
                    <a:pt x="1" y="11"/>
                  </a:moveTo>
                  <a:cubicBezTo>
                    <a:pt x="0" y="10"/>
                    <a:pt x="0" y="10"/>
                    <a:pt x="0" y="10"/>
                  </a:cubicBezTo>
                  <a:cubicBezTo>
                    <a:pt x="0" y="7"/>
                    <a:pt x="0" y="4"/>
                    <a:pt x="0" y="2"/>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03" name="Line 1024"/>
            <p:cNvSpPr>
              <a:spLocks noChangeShapeType="1"/>
            </p:cNvSpPr>
            <p:nvPr/>
          </p:nvSpPr>
          <p:spPr bwMode="auto">
            <a:xfrm>
              <a:off x="4066" y="3708"/>
              <a:ext cx="35"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04" name="Freeform 1025"/>
            <p:cNvSpPr>
              <a:spLocks/>
            </p:cNvSpPr>
            <p:nvPr/>
          </p:nvSpPr>
          <p:spPr bwMode="auto">
            <a:xfrm>
              <a:off x="4062" y="3679"/>
              <a:ext cx="1" cy="27"/>
            </a:xfrm>
            <a:custGeom>
              <a:avLst/>
              <a:gdLst>
                <a:gd name="T0" fmla="*/ 0 w 1"/>
                <a:gd name="T1" fmla="*/ 532 h 10"/>
                <a:gd name="T2" fmla="*/ 0 w 1"/>
                <a:gd name="T3" fmla="*/ 475 h 10"/>
                <a:gd name="T4" fmla="*/ 0 w 1"/>
                <a:gd name="T5" fmla="*/ 59 h 10"/>
                <a:gd name="T6" fmla="*/ 0 w 1"/>
                <a:gd name="T7" fmla="*/ 0 h 10"/>
                <a:gd name="T8" fmla="*/ 0 60000 65536"/>
                <a:gd name="T9" fmla="*/ 0 60000 65536"/>
                <a:gd name="T10" fmla="*/ 0 60000 65536"/>
                <a:gd name="T11" fmla="*/ 0 60000 65536"/>
                <a:gd name="T12" fmla="*/ 0 w 1"/>
                <a:gd name="T13" fmla="*/ 0 h 10"/>
                <a:gd name="T14" fmla="*/ 1 w 1"/>
                <a:gd name="T15" fmla="*/ 10 h 10"/>
              </a:gdLst>
              <a:ahLst/>
              <a:cxnLst>
                <a:cxn ang="T8">
                  <a:pos x="T0" y="T1"/>
                </a:cxn>
                <a:cxn ang="T9">
                  <a:pos x="T2" y="T3"/>
                </a:cxn>
                <a:cxn ang="T10">
                  <a:pos x="T4" y="T5"/>
                </a:cxn>
                <a:cxn ang="T11">
                  <a:pos x="T6" y="T7"/>
                </a:cxn>
              </a:cxnLst>
              <a:rect l="T12" t="T13" r="T14" b="T15"/>
              <a:pathLst>
                <a:path w="1" h="10">
                  <a:moveTo>
                    <a:pt x="0" y="10"/>
                  </a:moveTo>
                  <a:cubicBezTo>
                    <a:pt x="0" y="9"/>
                    <a:pt x="0" y="9"/>
                    <a:pt x="0" y="9"/>
                  </a:cubicBezTo>
                  <a:cubicBezTo>
                    <a:pt x="0" y="7"/>
                    <a:pt x="0" y="4"/>
                    <a:pt x="0" y="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05" name="Freeform 1026"/>
            <p:cNvSpPr>
              <a:spLocks/>
            </p:cNvSpPr>
            <p:nvPr/>
          </p:nvSpPr>
          <p:spPr bwMode="auto">
            <a:xfrm>
              <a:off x="4062" y="3706"/>
              <a:ext cx="4" cy="2"/>
            </a:xfrm>
            <a:custGeom>
              <a:avLst/>
              <a:gdLst>
                <a:gd name="T0" fmla="*/ 0 w 4"/>
                <a:gd name="T1" fmla="*/ 0 h 2"/>
                <a:gd name="T2" fmla="*/ 2 w 4"/>
                <a:gd name="T3" fmla="*/ 2 h 2"/>
                <a:gd name="T4" fmla="*/ 4 w 4"/>
                <a:gd name="T5" fmla="*/ 2 h 2"/>
                <a:gd name="T6" fmla="*/ 0 60000 65536"/>
                <a:gd name="T7" fmla="*/ 0 60000 65536"/>
                <a:gd name="T8" fmla="*/ 0 60000 65536"/>
                <a:gd name="T9" fmla="*/ 0 w 4"/>
                <a:gd name="T10" fmla="*/ 0 h 2"/>
                <a:gd name="T11" fmla="*/ 4 w 4"/>
                <a:gd name="T12" fmla="*/ 2 h 2"/>
              </a:gdLst>
              <a:ahLst/>
              <a:cxnLst>
                <a:cxn ang="T6">
                  <a:pos x="T0" y="T1"/>
                </a:cxn>
                <a:cxn ang="T7">
                  <a:pos x="T2" y="T3"/>
                </a:cxn>
                <a:cxn ang="T8">
                  <a:pos x="T4" y="T5"/>
                </a:cxn>
              </a:cxnLst>
              <a:rect l="T9" t="T10" r="T11" b="T12"/>
              <a:pathLst>
                <a:path w="4" h="2">
                  <a:moveTo>
                    <a:pt x="0" y="0"/>
                  </a:moveTo>
                  <a:lnTo>
                    <a:pt x="2" y="2"/>
                  </a:lnTo>
                  <a:lnTo>
                    <a:pt x="4"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06" name="Line 1027"/>
            <p:cNvSpPr>
              <a:spLocks noChangeShapeType="1"/>
            </p:cNvSpPr>
            <p:nvPr/>
          </p:nvSpPr>
          <p:spPr bwMode="auto">
            <a:xfrm flipV="1">
              <a:off x="3888" y="3552"/>
              <a:ext cx="1"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07" name="Line 1028"/>
            <p:cNvSpPr>
              <a:spLocks noChangeShapeType="1"/>
            </p:cNvSpPr>
            <p:nvPr/>
          </p:nvSpPr>
          <p:spPr bwMode="auto">
            <a:xfrm>
              <a:off x="4046" y="3703"/>
              <a:ext cx="16"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08" name="Freeform 1029"/>
            <p:cNvSpPr>
              <a:spLocks/>
            </p:cNvSpPr>
            <p:nvPr/>
          </p:nvSpPr>
          <p:spPr bwMode="auto">
            <a:xfrm>
              <a:off x="4111" y="3370"/>
              <a:ext cx="21" cy="1"/>
            </a:xfrm>
            <a:custGeom>
              <a:avLst/>
              <a:gdLst>
                <a:gd name="T0" fmla="*/ 0 w 17"/>
                <a:gd name="T1" fmla="*/ 0 h 1"/>
                <a:gd name="T2" fmla="*/ 0 w 17"/>
                <a:gd name="T3" fmla="*/ 0 h 1"/>
                <a:gd name="T4" fmla="*/ 40 w 17"/>
                <a:gd name="T5" fmla="*/ 0 h 1"/>
                <a:gd name="T6" fmla="*/ 40 w 17"/>
                <a:gd name="T7" fmla="*/ 0 h 1"/>
                <a:gd name="T8" fmla="*/ 0 60000 65536"/>
                <a:gd name="T9" fmla="*/ 0 60000 65536"/>
                <a:gd name="T10" fmla="*/ 0 60000 65536"/>
                <a:gd name="T11" fmla="*/ 0 60000 65536"/>
                <a:gd name="T12" fmla="*/ 0 w 17"/>
                <a:gd name="T13" fmla="*/ 0 h 1"/>
                <a:gd name="T14" fmla="*/ 17 w 17"/>
                <a:gd name="T15" fmla="*/ 1 h 1"/>
              </a:gdLst>
              <a:ahLst/>
              <a:cxnLst>
                <a:cxn ang="T8">
                  <a:pos x="T0" y="T1"/>
                </a:cxn>
                <a:cxn ang="T9">
                  <a:pos x="T2" y="T3"/>
                </a:cxn>
                <a:cxn ang="T10">
                  <a:pos x="T4" y="T5"/>
                </a:cxn>
                <a:cxn ang="T11">
                  <a:pos x="T6" y="T7"/>
                </a:cxn>
              </a:cxnLst>
              <a:rect l="T12" t="T13" r="T14" b="T15"/>
              <a:pathLst>
                <a:path w="17" h="1">
                  <a:moveTo>
                    <a:pt x="0" y="0"/>
                  </a:moveTo>
                  <a:lnTo>
                    <a:pt x="0" y="0"/>
                  </a:lnTo>
                  <a:lnTo>
                    <a:pt x="1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09" name="Freeform 1030"/>
            <p:cNvSpPr>
              <a:spLocks/>
            </p:cNvSpPr>
            <p:nvPr/>
          </p:nvSpPr>
          <p:spPr bwMode="auto">
            <a:xfrm>
              <a:off x="4170" y="3376"/>
              <a:ext cx="29" cy="2"/>
            </a:xfrm>
            <a:custGeom>
              <a:avLst/>
              <a:gdLst>
                <a:gd name="T0" fmla="*/ 0 w 24"/>
                <a:gd name="T1" fmla="*/ 0 h 2"/>
                <a:gd name="T2" fmla="*/ 0 w 24"/>
                <a:gd name="T3" fmla="*/ 0 h 2"/>
                <a:gd name="T4" fmla="*/ 51 w 24"/>
                <a:gd name="T5" fmla="*/ 2 h 2"/>
                <a:gd name="T6" fmla="*/ 0 60000 65536"/>
                <a:gd name="T7" fmla="*/ 0 60000 65536"/>
                <a:gd name="T8" fmla="*/ 0 60000 65536"/>
                <a:gd name="T9" fmla="*/ 0 w 24"/>
                <a:gd name="T10" fmla="*/ 0 h 2"/>
                <a:gd name="T11" fmla="*/ 24 w 24"/>
                <a:gd name="T12" fmla="*/ 2 h 2"/>
              </a:gdLst>
              <a:ahLst/>
              <a:cxnLst>
                <a:cxn ang="T6">
                  <a:pos x="T0" y="T1"/>
                </a:cxn>
                <a:cxn ang="T7">
                  <a:pos x="T2" y="T3"/>
                </a:cxn>
                <a:cxn ang="T8">
                  <a:pos x="T4" y="T5"/>
                </a:cxn>
              </a:cxnLst>
              <a:rect l="T9" t="T10" r="T11" b="T12"/>
              <a:pathLst>
                <a:path w="24" h="2">
                  <a:moveTo>
                    <a:pt x="0" y="0"/>
                  </a:moveTo>
                  <a:lnTo>
                    <a:pt x="0" y="0"/>
                  </a:lnTo>
                  <a:lnTo>
                    <a:pt x="24"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10" name="Line 1031"/>
            <p:cNvSpPr>
              <a:spLocks noChangeShapeType="1"/>
            </p:cNvSpPr>
            <p:nvPr/>
          </p:nvSpPr>
          <p:spPr bwMode="auto">
            <a:xfrm flipV="1">
              <a:off x="4199" y="3378"/>
              <a:ext cx="1" cy="8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11" name="Freeform 1032"/>
            <p:cNvSpPr>
              <a:spLocks/>
            </p:cNvSpPr>
            <p:nvPr/>
          </p:nvSpPr>
          <p:spPr bwMode="auto">
            <a:xfrm>
              <a:off x="4175" y="3462"/>
              <a:ext cx="24" cy="3"/>
            </a:xfrm>
            <a:custGeom>
              <a:avLst/>
              <a:gdLst>
                <a:gd name="T0" fmla="*/ 0 w 20"/>
                <a:gd name="T1" fmla="*/ 0 h 2"/>
                <a:gd name="T2" fmla="*/ 0 w 20"/>
                <a:gd name="T3" fmla="*/ 0 h 2"/>
                <a:gd name="T4" fmla="*/ 42 w 20"/>
                <a:gd name="T5" fmla="*/ 9 h 2"/>
                <a:gd name="T6" fmla="*/ 42 w 20"/>
                <a:gd name="T7" fmla="*/ 9 h 2"/>
                <a:gd name="T8" fmla="*/ 0 60000 65536"/>
                <a:gd name="T9" fmla="*/ 0 60000 65536"/>
                <a:gd name="T10" fmla="*/ 0 60000 65536"/>
                <a:gd name="T11" fmla="*/ 0 60000 65536"/>
                <a:gd name="T12" fmla="*/ 0 w 20"/>
                <a:gd name="T13" fmla="*/ 0 h 2"/>
                <a:gd name="T14" fmla="*/ 20 w 20"/>
                <a:gd name="T15" fmla="*/ 2 h 2"/>
              </a:gdLst>
              <a:ahLst/>
              <a:cxnLst>
                <a:cxn ang="T8">
                  <a:pos x="T0" y="T1"/>
                </a:cxn>
                <a:cxn ang="T9">
                  <a:pos x="T2" y="T3"/>
                </a:cxn>
                <a:cxn ang="T10">
                  <a:pos x="T4" y="T5"/>
                </a:cxn>
                <a:cxn ang="T11">
                  <a:pos x="T6" y="T7"/>
                </a:cxn>
              </a:cxnLst>
              <a:rect l="T12" t="T13" r="T14" b="T15"/>
              <a:pathLst>
                <a:path w="20" h="2">
                  <a:moveTo>
                    <a:pt x="0" y="0"/>
                  </a:moveTo>
                  <a:lnTo>
                    <a:pt x="0" y="0"/>
                  </a:lnTo>
                  <a:lnTo>
                    <a:pt x="20"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12" name="Freeform 1033"/>
            <p:cNvSpPr>
              <a:spLocks/>
            </p:cNvSpPr>
            <p:nvPr/>
          </p:nvSpPr>
          <p:spPr bwMode="auto">
            <a:xfrm>
              <a:off x="4199" y="3349"/>
              <a:ext cx="23" cy="71"/>
            </a:xfrm>
            <a:custGeom>
              <a:avLst/>
              <a:gdLst>
                <a:gd name="T0" fmla="*/ 0 w 9"/>
                <a:gd name="T1" fmla="*/ 526 h 27"/>
                <a:gd name="T2" fmla="*/ 84 w 9"/>
                <a:gd name="T3" fmla="*/ 0 h 27"/>
                <a:gd name="T4" fmla="*/ 130 w 9"/>
                <a:gd name="T5" fmla="*/ 0 h 27"/>
                <a:gd name="T6" fmla="*/ 248 w 9"/>
                <a:gd name="T7" fmla="*/ 89 h 27"/>
                <a:gd name="T8" fmla="*/ 248 w 9"/>
                <a:gd name="T9" fmla="*/ 89 h 27"/>
                <a:gd name="T10" fmla="*/ 215 w 9"/>
                <a:gd name="T11" fmla="*/ 289 h 27"/>
                <a:gd name="T12" fmla="*/ 215 w 9"/>
                <a:gd name="T13" fmla="*/ 471 h 27"/>
                <a:gd name="T14" fmla="*/ 332 w 9"/>
                <a:gd name="T15" fmla="*/ 1294 h 27"/>
                <a:gd name="T16" fmla="*/ 386 w 9"/>
                <a:gd name="T17" fmla="*/ 1294 h 2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9"/>
                <a:gd name="T28" fmla="*/ 0 h 27"/>
                <a:gd name="T29" fmla="*/ 9 w 9"/>
                <a:gd name="T30" fmla="*/ 27 h 2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9" h="27">
                  <a:moveTo>
                    <a:pt x="0" y="11"/>
                  </a:moveTo>
                  <a:cubicBezTo>
                    <a:pt x="2" y="0"/>
                    <a:pt x="2" y="0"/>
                    <a:pt x="2" y="0"/>
                  </a:cubicBezTo>
                  <a:cubicBezTo>
                    <a:pt x="3" y="0"/>
                    <a:pt x="3" y="0"/>
                    <a:pt x="3" y="0"/>
                  </a:cubicBezTo>
                  <a:cubicBezTo>
                    <a:pt x="4" y="1"/>
                    <a:pt x="5" y="2"/>
                    <a:pt x="6" y="2"/>
                  </a:cubicBezTo>
                  <a:cubicBezTo>
                    <a:pt x="6" y="2"/>
                    <a:pt x="6" y="2"/>
                    <a:pt x="6" y="2"/>
                  </a:cubicBezTo>
                  <a:cubicBezTo>
                    <a:pt x="5" y="6"/>
                    <a:pt x="5" y="6"/>
                    <a:pt x="5" y="6"/>
                  </a:cubicBezTo>
                  <a:cubicBezTo>
                    <a:pt x="5" y="7"/>
                    <a:pt x="5" y="8"/>
                    <a:pt x="5" y="10"/>
                  </a:cubicBezTo>
                  <a:cubicBezTo>
                    <a:pt x="4" y="16"/>
                    <a:pt x="4" y="24"/>
                    <a:pt x="8" y="27"/>
                  </a:cubicBezTo>
                  <a:cubicBezTo>
                    <a:pt x="9" y="27"/>
                    <a:pt x="9" y="27"/>
                    <a:pt x="9" y="27"/>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13" name="Freeform 1034"/>
            <p:cNvSpPr>
              <a:spLocks/>
            </p:cNvSpPr>
            <p:nvPr/>
          </p:nvSpPr>
          <p:spPr bwMode="auto">
            <a:xfrm>
              <a:off x="4017" y="3171"/>
              <a:ext cx="2" cy="14"/>
            </a:xfrm>
            <a:custGeom>
              <a:avLst/>
              <a:gdLst>
                <a:gd name="T0" fmla="*/ 2 w 2"/>
                <a:gd name="T1" fmla="*/ 0 h 11"/>
                <a:gd name="T2" fmla="*/ 0 w 2"/>
                <a:gd name="T3" fmla="*/ 23 h 11"/>
                <a:gd name="T4" fmla="*/ 0 w 2"/>
                <a:gd name="T5" fmla="*/ 29 h 11"/>
                <a:gd name="T6" fmla="*/ 0 60000 65536"/>
                <a:gd name="T7" fmla="*/ 0 60000 65536"/>
                <a:gd name="T8" fmla="*/ 0 60000 65536"/>
                <a:gd name="T9" fmla="*/ 0 w 2"/>
                <a:gd name="T10" fmla="*/ 0 h 11"/>
                <a:gd name="T11" fmla="*/ 2 w 2"/>
                <a:gd name="T12" fmla="*/ 11 h 11"/>
              </a:gdLst>
              <a:ahLst/>
              <a:cxnLst>
                <a:cxn ang="T6">
                  <a:pos x="T0" y="T1"/>
                </a:cxn>
                <a:cxn ang="T7">
                  <a:pos x="T2" y="T3"/>
                </a:cxn>
                <a:cxn ang="T8">
                  <a:pos x="T4" y="T5"/>
                </a:cxn>
              </a:cxnLst>
              <a:rect l="T9" t="T10" r="T11" b="T12"/>
              <a:pathLst>
                <a:path w="2" h="11">
                  <a:moveTo>
                    <a:pt x="2" y="0"/>
                  </a:moveTo>
                  <a:lnTo>
                    <a:pt x="0" y="9"/>
                  </a:lnTo>
                  <a:lnTo>
                    <a:pt x="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14" name="Freeform 1035"/>
            <p:cNvSpPr>
              <a:spLocks/>
            </p:cNvSpPr>
            <p:nvPr/>
          </p:nvSpPr>
          <p:spPr bwMode="auto">
            <a:xfrm>
              <a:off x="4019" y="3171"/>
              <a:ext cx="22" cy="4"/>
            </a:xfrm>
            <a:custGeom>
              <a:avLst/>
              <a:gdLst>
                <a:gd name="T0" fmla="*/ 40 w 18"/>
                <a:gd name="T1" fmla="*/ 9 h 3"/>
                <a:gd name="T2" fmla="*/ 29 w 18"/>
                <a:gd name="T3" fmla="*/ 9 h 3"/>
                <a:gd name="T4" fmla="*/ 2 w 18"/>
                <a:gd name="T5" fmla="*/ 0 h 3"/>
                <a:gd name="T6" fmla="*/ 0 w 18"/>
                <a:gd name="T7" fmla="*/ 0 h 3"/>
                <a:gd name="T8" fmla="*/ 0 60000 65536"/>
                <a:gd name="T9" fmla="*/ 0 60000 65536"/>
                <a:gd name="T10" fmla="*/ 0 60000 65536"/>
                <a:gd name="T11" fmla="*/ 0 60000 65536"/>
                <a:gd name="T12" fmla="*/ 0 w 18"/>
                <a:gd name="T13" fmla="*/ 0 h 3"/>
                <a:gd name="T14" fmla="*/ 18 w 18"/>
                <a:gd name="T15" fmla="*/ 3 h 3"/>
              </a:gdLst>
              <a:ahLst/>
              <a:cxnLst>
                <a:cxn ang="T8">
                  <a:pos x="T0" y="T1"/>
                </a:cxn>
                <a:cxn ang="T9">
                  <a:pos x="T2" y="T3"/>
                </a:cxn>
                <a:cxn ang="T10">
                  <a:pos x="T4" y="T5"/>
                </a:cxn>
                <a:cxn ang="T11">
                  <a:pos x="T6" y="T7"/>
                </a:cxn>
              </a:cxnLst>
              <a:rect l="T12" t="T13" r="T14" b="T15"/>
              <a:pathLst>
                <a:path w="18" h="3">
                  <a:moveTo>
                    <a:pt x="18" y="3"/>
                  </a:moveTo>
                  <a:lnTo>
                    <a:pt x="13" y="3"/>
                  </a:lnTo>
                  <a:lnTo>
                    <a:pt x="2"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15" name="Line 1036"/>
            <p:cNvSpPr>
              <a:spLocks noChangeShapeType="1"/>
            </p:cNvSpPr>
            <p:nvPr/>
          </p:nvSpPr>
          <p:spPr bwMode="auto">
            <a:xfrm flipH="1">
              <a:off x="4041" y="3140"/>
              <a:ext cx="5" cy="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16" name="Freeform 1037"/>
            <p:cNvSpPr>
              <a:spLocks/>
            </p:cNvSpPr>
            <p:nvPr/>
          </p:nvSpPr>
          <p:spPr bwMode="auto">
            <a:xfrm>
              <a:off x="4043" y="3127"/>
              <a:ext cx="3" cy="13"/>
            </a:xfrm>
            <a:custGeom>
              <a:avLst/>
              <a:gdLst>
                <a:gd name="T0" fmla="*/ 0 w 2"/>
                <a:gd name="T1" fmla="*/ 0 h 10"/>
                <a:gd name="T2" fmla="*/ 0 w 2"/>
                <a:gd name="T3" fmla="*/ 17 h 10"/>
                <a:gd name="T4" fmla="*/ 9 w 2"/>
                <a:gd name="T5" fmla="*/ 29 h 10"/>
                <a:gd name="T6" fmla="*/ 0 60000 65536"/>
                <a:gd name="T7" fmla="*/ 0 60000 65536"/>
                <a:gd name="T8" fmla="*/ 0 60000 65536"/>
                <a:gd name="T9" fmla="*/ 0 w 2"/>
                <a:gd name="T10" fmla="*/ 0 h 10"/>
                <a:gd name="T11" fmla="*/ 2 w 2"/>
                <a:gd name="T12" fmla="*/ 10 h 10"/>
              </a:gdLst>
              <a:ahLst/>
              <a:cxnLst>
                <a:cxn ang="T6">
                  <a:pos x="T0" y="T1"/>
                </a:cxn>
                <a:cxn ang="T7">
                  <a:pos x="T2" y="T3"/>
                </a:cxn>
                <a:cxn ang="T8">
                  <a:pos x="T4" y="T5"/>
                </a:cxn>
              </a:cxnLst>
              <a:rect l="T9" t="T10" r="T11" b="T12"/>
              <a:pathLst>
                <a:path w="2" h="10">
                  <a:moveTo>
                    <a:pt x="0" y="0"/>
                  </a:moveTo>
                  <a:lnTo>
                    <a:pt x="0" y="6"/>
                  </a:lnTo>
                  <a:lnTo>
                    <a:pt x="2" y="1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17" name="Line 1038"/>
            <p:cNvSpPr>
              <a:spLocks noChangeShapeType="1"/>
            </p:cNvSpPr>
            <p:nvPr/>
          </p:nvSpPr>
          <p:spPr bwMode="auto">
            <a:xfrm flipH="1">
              <a:off x="4043" y="3090"/>
              <a:ext cx="5" cy="3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18" name="Freeform 1039"/>
            <p:cNvSpPr>
              <a:spLocks/>
            </p:cNvSpPr>
            <p:nvPr/>
          </p:nvSpPr>
          <p:spPr bwMode="auto">
            <a:xfrm>
              <a:off x="4048" y="3090"/>
              <a:ext cx="156" cy="259"/>
            </a:xfrm>
            <a:custGeom>
              <a:avLst/>
              <a:gdLst>
                <a:gd name="T0" fmla="*/ 0 w 128"/>
                <a:gd name="T1" fmla="*/ 0 h 213"/>
                <a:gd name="T2" fmla="*/ 189 w 128"/>
                <a:gd name="T3" fmla="*/ 19 h 213"/>
                <a:gd name="T4" fmla="*/ 176 w 128"/>
                <a:gd name="T5" fmla="*/ 81 h 213"/>
                <a:gd name="T6" fmla="*/ 163 w 128"/>
                <a:gd name="T7" fmla="*/ 90 h 213"/>
                <a:gd name="T8" fmla="*/ 143 w 128"/>
                <a:gd name="T9" fmla="*/ 182 h 213"/>
                <a:gd name="T10" fmla="*/ 172 w 128"/>
                <a:gd name="T11" fmla="*/ 185 h 213"/>
                <a:gd name="T12" fmla="*/ 189 w 128"/>
                <a:gd name="T13" fmla="*/ 174 h 213"/>
                <a:gd name="T14" fmla="*/ 240 w 128"/>
                <a:gd name="T15" fmla="*/ 182 h 213"/>
                <a:gd name="T16" fmla="*/ 222 w 128"/>
                <a:gd name="T17" fmla="*/ 272 h 213"/>
                <a:gd name="T18" fmla="*/ 230 w 128"/>
                <a:gd name="T19" fmla="*/ 283 h 213"/>
                <a:gd name="T20" fmla="*/ 212 w 128"/>
                <a:gd name="T21" fmla="*/ 365 h 213"/>
                <a:gd name="T22" fmla="*/ 201 w 128"/>
                <a:gd name="T23" fmla="*/ 376 h 213"/>
                <a:gd name="T24" fmla="*/ 201 w 128"/>
                <a:gd name="T25" fmla="*/ 376 h 213"/>
                <a:gd name="T26" fmla="*/ 183 w 128"/>
                <a:gd name="T27" fmla="*/ 466 h 213"/>
                <a:gd name="T28" fmla="*/ 201 w 128"/>
                <a:gd name="T29" fmla="*/ 466 h 213"/>
                <a:gd name="T30" fmla="*/ 212 w 128"/>
                <a:gd name="T31" fmla="*/ 466 h 213"/>
                <a:gd name="T32" fmla="*/ 222 w 128"/>
                <a:gd name="T33" fmla="*/ 463 h 213"/>
                <a:gd name="T34" fmla="*/ 254 w 128"/>
                <a:gd name="T35" fmla="*/ 463 h 213"/>
                <a:gd name="T36" fmla="*/ 283 w 128"/>
                <a:gd name="T37" fmla="*/ 466 h 213"/>
                <a:gd name="T38" fmla="*/ 283 w 128"/>
                <a:gd name="T39" fmla="*/ 466 h 2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28"/>
                <a:gd name="T61" fmla="*/ 0 h 213"/>
                <a:gd name="T62" fmla="*/ 128 w 128"/>
                <a:gd name="T63" fmla="*/ 213 h 2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28" h="213">
                  <a:moveTo>
                    <a:pt x="0" y="0"/>
                  </a:moveTo>
                  <a:lnTo>
                    <a:pt x="85" y="9"/>
                  </a:lnTo>
                  <a:lnTo>
                    <a:pt x="80" y="37"/>
                  </a:lnTo>
                  <a:lnTo>
                    <a:pt x="74" y="41"/>
                  </a:lnTo>
                  <a:lnTo>
                    <a:pt x="65" y="83"/>
                  </a:lnTo>
                  <a:lnTo>
                    <a:pt x="78" y="85"/>
                  </a:lnTo>
                  <a:lnTo>
                    <a:pt x="85" y="80"/>
                  </a:lnTo>
                  <a:lnTo>
                    <a:pt x="109" y="83"/>
                  </a:lnTo>
                  <a:lnTo>
                    <a:pt x="100" y="124"/>
                  </a:lnTo>
                  <a:lnTo>
                    <a:pt x="104" y="130"/>
                  </a:lnTo>
                  <a:lnTo>
                    <a:pt x="96" y="167"/>
                  </a:lnTo>
                  <a:lnTo>
                    <a:pt x="91" y="172"/>
                  </a:lnTo>
                  <a:lnTo>
                    <a:pt x="83" y="213"/>
                  </a:lnTo>
                  <a:lnTo>
                    <a:pt x="91" y="213"/>
                  </a:lnTo>
                  <a:lnTo>
                    <a:pt x="96" y="213"/>
                  </a:lnTo>
                  <a:lnTo>
                    <a:pt x="100" y="211"/>
                  </a:lnTo>
                  <a:lnTo>
                    <a:pt x="115" y="211"/>
                  </a:lnTo>
                  <a:lnTo>
                    <a:pt x="128" y="21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19" name="Freeform 1040"/>
            <p:cNvSpPr>
              <a:spLocks/>
            </p:cNvSpPr>
            <p:nvPr/>
          </p:nvSpPr>
          <p:spPr bwMode="auto">
            <a:xfrm>
              <a:off x="4159" y="3312"/>
              <a:ext cx="29" cy="37"/>
            </a:xfrm>
            <a:custGeom>
              <a:avLst/>
              <a:gdLst>
                <a:gd name="T0" fmla="*/ 527 w 11"/>
                <a:gd name="T1" fmla="*/ 629 h 14"/>
                <a:gd name="T2" fmla="*/ 527 w 11"/>
                <a:gd name="T3" fmla="*/ 629 h 14"/>
                <a:gd name="T4" fmla="*/ 527 w 11"/>
                <a:gd name="T5" fmla="*/ 595 h 14"/>
                <a:gd name="T6" fmla="*/ 0 w 11"/>
                <a:gd name="T7" fmla="*/ 629 h 14"/>
                <a:gd name="T8" fmla="*/ 0 w 11"/>
                <a:gd name="T9" fmla="*/ 685 h 14"/>
                <a:gd name="T10" fmla="*/ 0 w 11"/>
                <a:gd name="T11" fmla="*/ 685 h 14"/>
                <a:gd name="T12" fmla="*/ 0 60000 65536"/>
                <a:gd name="T13" fmla="*/ 0 60000 65536"/>
                <a:gd name="T14" fmla="*/ 0 60000 65536"/>
                <a:gd name="T15" fmla="*/ 0 60000 65536"/>
                <a:gd name="T16" fmla="*/ 0 60000 65536"/>
                <a:gd name="T17" fmla="*/ 0 60000 65536"/>
                <a:gd name="T18" fmla="*/ 0 w 11"/>
                <a:gd name="T19" fmla="*/ 0 h 14"/>
                <a:gd name="T20" fmla="*/ 11 w 11"/>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1" h="14">
                  <a:moveTo>
                    <a:pt x="11" y="13"/>
                  </a:moveTo>
                  <a:cubicBezTo>
                    <a:pt x="11" y="13"/>
                    <a:pt x="11" y="13"/>
                    <a:pt x="11" y="13"/>
                  </a:cubicBezTo>
                  <a:cubicBezTo>
                    <a:pt x="11" y="12"/>
                    <a:pt x="11" y="12"/>
                    <a:pt x="11" y="12"/>
                  </a:cubicBezTo>
                  <a:cubicBezTo>
                    <a:pt x="9" y="0"/>
                    <a:pt x="3" y="4"/>
                    <a:pt x="0" y="13"/>
                  </a:cubicBezTo>
                  <a:cubicBezTo>
                    <a:pt x="0" y="14"/>
                    <a:pt x="0" y="14"/>
                    <a:pt x="0" y="14"/>
                  </a:cubicBezTo>
                  <a:cubicBezTo>
                    <a:pt x="0" y="14"/>
                    <a:pt x="0" y="14"/>
                    <a:pt x="0" y="1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20" name="Line 1041"/>
            <p:cNvSpPr>
              <a:spLocks noChangeShapeType="1"/>
            </p:cNvSpPr>
            <p:nvPr/>
          </p:nvSpPr>
          <p:spPr bwMode="auto">
            <a:xfrm flipH="1" flipV="1">
              <a:off x="4213" y="3376"/>
              <a:ext cx="28"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21" name="Freeform 1042"/>
            <p:cNvSpPr>
              <a:spLocks/>
            </p:cNvSpPr>
            <p:nvPr/>
          </p:nvSpPr>
          <p:spPr bwMode="auto">
            <a:xfrm>
              <a:off x="4159" y="3299"/>
              <a:ext cx="47" cy="50"/>
            </a:xfrm>
            <a:custGeom>
              <a:avLst/>
              <a:gdLst>
                <a:gd name="T0" fmla="*/ 0 w 18"/>
                <a:gd name="T1" fmla="*/ 0 h 19"/>
                <a:gd name="T2" fmla="*/ 89 w 18"/>
                <a:gd name="T3" fmla="*/ 55 h 19"/>
                <a:gd name="T4" fmla="*/ 749 w 18"/>
                <a:gd name="T5" fmla="*/ 582 h 19"/>
                <a:gd name="T6" fmla="*/ 838 w 18"/>
                <a:gd name="T7" fmla="*/ 713 h 19"/>
                <a:gd name="T8" fmla="*/ 783 w 18"/>
                <a:gd name="T9" fmla="*/ 913 h 19"/>
                <a:gd name="T10" fmla="*/ 783 w 18"/>
                <a:gd name="T11" fmla="*/ 913 h 19"/>
                <a:gd name="T12" fmla="*/ 0 60000 65536"/>
                <a:gd name="T13" fmla="*/ 0 60000 65536"/>
                <a:gd name="T14" fmla="*/ 0 60000 65536"/>
                <a:gd name="T15" fmla="*/ 0 60000 65536"/>
                <a:gd name="T16" fmla="*/ 0 60000 65536"/>
                <a:gd name="T17" fmla="*/ 0 60000 65536"/>
                <a:gd name="T18" fmla="*/ 0 w 18"/>
                <a:gd name="T19" fmla="*/ 0 h 19"/>
                <a:gd name="T20" fmla="*/ 18 w 18"/>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18" h="19">
                  <a:moveTo>
                    <a:pt x="0" y="0"/>
                  </a:moveTo>
                  <a:cubicBezTo>
                    <a:pt x="2" y="1"/>
                    <a:pt x="2" y="1"/>
                    <a:pt x="2" y="1"/>
                  </a:cubicBezTo>
                  <a:cubicBezTo>
                    <a:pt x="7" y="4"/>
                    <a:pt x="12" y="8"/>
                    <a:pt x="16" y="12"/>
                  </a:cubicBezTo>
                  <a:cubicBezTo>
                    <a:pt x="18" y="15"/>
                    <a:pt x="18" y="15"/>
                    <a:pt x="18" y="15"/>
                  </a:cubicBezTo>
                  <a:cubicBezTo>
                    <a:pt x="17" y="19"/>
                    <a:pt x="17" y="19"/>
                    <a:pt x="17" y="19"/>
                  </a:cubicBezTo>
                  <a:cubicBezTo>
                    <a:pt x="17" y="19"/>
                    <a:pt x="17" y="19"/>
                    <a:pt x="17" y="19"/>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22" name="Freeform 1043"/>
            <p:cNvSpPr>
              <a:spLocks/>
            </p:cNvSpPr>
            <p:nvPr/>
          </p:nvSpPr>
          <p:spPr bwMode="auto">
            <a:xfrm>
              <a:off x="4165" y="3293"/>
              <a:ext cx="50" cy="45"/>
            </a:xfrm>
            <a:custGeom>
              <a:avLst/>
              <a:gdLst>
                <a:gd name="T0" fmla="*/ 0 w 19"/>
                <a:gd name="T1" fmla="*/ 0 h 17"/>
                <a:gd name="T2" fmla="*/ 89 w 19"/>
                <a:gd name="T3" fmla="*/ 56 h 17"/>
                <a:gd name="T4" fmla="*/ 768 w 19"/>
                <a:gd name="T5" fmla="*/ 596 h 17"/>
                <a:gd name="T6" fmla="*/ 913 w 19"/>
                <a:gd name="T7" fmla="*/ 744 h 17"/>
                <a:gd name="T8" fmla="*/ 768 w 19"/>
                <a:gd name="T9" fmla="*/ 778 h 17"/>
                <a:gd name="T10" fmla="*/ 768 w 19"/>
                <a:gd name="T11" fmla="*/ 834 h 17"/>
                <a:gd name="T12" fmla="*/ 0 60000 65536"/>
                <a:gd name="T13" fmla="*/ 0 60000 65536"/>
                <a:gd name="T14" fmla="*/ 0 60000 65536"/>
                <a:gd name="T15" fmla="*/ 0 60000 65536"/>
                <a:gd name="T16" fmla="*/ 0 60000 65536"/>
                <a:gd name="T17" fmla="*/ 0 60000 65536"/>
                <a:gd name="T18" fmla="*/ 0 w 19"/>
                <a:gd name="T19" fmla="*/ 0 h 17"/>
                <a:gd name="T20" fmla="*/ 19 w 19"/>
                <a:gd name="T21" fmla="*/ 17 h 17"/>
              </a:gdLst>
              <a:ahLst/>
              <a:cxnLst>
                <a:cxn ang="T12">
                  <a:pos x="T0" y="T1"/>
                </a:cxn>
                <a:cxn ang="T13">
                  <a:pos x="T2" y="T3"/>
                </a:cxn>
                <a:cxn ang="T14">
                  <a:pos x="T4" y="T5"/>
                </a:cxn>
                <a:cxn ang="T15">
                  <a:pos x="T6" y="T7"/>
                </a:cxn>
                <a:cxn ang="T16">
                  <a:pos x="T8" y="T9"/>
                </a:cxn>
                <a:cxn ang="T17">
                  <a:pos x="T10" y="T11"/>
                </a:cxn>
              </a:cxnLst>
              <a:rect l="T18" t="T19" r="T20" b="T21"/>
              <a:pathLst>
                <a:path w="19" h="17">
                  <a:moveTo>
                    <a:pt x="0" y="0"/>
                  </a:moveTo>
                  <a:cubicBezTo>
                    <a:pt x="2" y="1"/>
                    <a:pt x="2" y="1"/>
                    <a:pt x="2" y="1"/>
                  </a:cubicBezTo>
                  <a:cubicBezTo>
                    <a:pt x="8" y="4"/>
                    <a:pt x="12" y="8"/>
                    <a:pt x="16" y="12"/>
                  </a:cubicBezTo>
                  <a:cubicBezTo>
                    <a:pt x="19" y="15"/>
                    <a:pt x="19" y="15"/>
                    <a:pt x="19" y="15"/>
                  </a:cubicBezTo>
                  <a:cubicBezTo>
                    <a:pt x="16" y="16"/>
                    <a:pt x="16" y="16"/>
                    <a:pt x="16" y="16"/>
                  </a:cubicBezTo>
                  <a:cubicBezTo>
                    <a:pt x="16" y="17"/>
                    <a:pt x="16" y="17"/>
                    <a:pt x="16" y="17"/>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23" name="Freeform 1044"/>
            <p:cNvSpPr>
              <a:spLocks/>
            </p:cNvSpPr>
            <p:nvPr/>
          </p:nvSpPr>
          <p:spPr bwMode="auto">
            <a:xfrm>
              <a:off x="4175" y="3248"/>
              <a:ext cx="47" cy="85"/>
            </a:xfrm>
            <a:custGeom>
              <a:avLst/>
              <a:gdLst>
                <a:gd name="T0" fmla="*/ 0 w 18"/>
                <a:gd name="T1" fmla="*/ 0 h 32"/>
                <a:gd name="T2" fmla="*/ 89 w 18"/>
                <a:gd name="T3" fmla="*/ 56 h 32"/>
                <a:gd name="T4" fmla="*/ 749 w 18"/>
                <a:gd name="T5" fmla="*/ 600 h 32"/>
                <a:gd name="T6" fmla="*/ 838 w 18"/>
                <a:gd name="T7" fmla="*/ 749 h 32"/>
                <a:gd name="T8" fmla="*/ 695 w 18"/>
                <a:gd name="T9" fmla="*/ 1594 h 32"/>
                <a:gd name="T10" fmla="*/ 0 60000 65536"/>
                <a:gd name="T11" fmla="*/ 0 60000 65536"/>
                <a:gd name="T12" fmla="*/ 0 60000 65536"/>
                <a:gd name="T13" fmla="*/ 0 60000 65536"/>
                <a:gd name="T14" fmla="*/ 0 60000 65536"/>
                <a:gd name="T15" fmla="*/ 0 w 18"/>
                <a:gd name="T16" fmla="*/ 0 h 32"/>
                <a:gd name="T17" fmla="*/ 18 w 18"/>
                <a:gd name="T18" fmla="*/ 32 h 32"/>
              </a:gdLst>
              <a:ahLst/>
              <a:cxnLst>
                <a:cxn ang="T10">
                  <a:pos x="T0" y="T1"/>
                </a:cxn>
                <a:cxn ang="T11">
                  <a:pos x="T2" y="T3"/>
                </a:cxn>
                <a:cxn ang="T12">
                  <a:pos x="T4" y="T5"/>
                </a:cxn>
                <a:cxn ang="T13">
                  <a:pos x="T6" y="T7"/>
                </a:cxn>
                <a:cxn ang="T14">
                  <a:pos x="T8" y="T9"/>
                </a:cxn>
              </a:cxnLst>
              <a:rect l="T15" t="T16" r="T17" b="T18"/>
              <a:pathLst>
                <a:path w="18" h="32">
                  <a:moveTo>
                    <a:pt x="0" y="0"/>
                  </a:moveTo>
                  <a:cubicBezTo>
                    <a:pt x="2" y="1"/>
                    <a:pt x="2" y="1"/>
                    <a:pt x="2" y="1"/>
                  </a:cubicBezTo>
                  <a:cubicBezTo>
                    <a:pt x="7" y="5"/>
                    <a:pt x="12" y="8"/>
                    <a:pt x="16" y="12"/>
                  </a:cubicBezTo>
                  <a:cubicBezTo>
                    <a:pt x="18" y="15"/>
                    <a:pt x="18" y="15"/>
                    <a:pt x="18" y="15"/>
                  </a:cubicBezTo>
                  <a:cubicBezTo>
                    <a:pt x="15" y="32"/>
                    <a:pt x="15" y="32"/>
                    <a:pt x="15" y="32"/>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24" name="Freeform 1045"/>
            <p:cNvSpPr>
              <a:spLocks/>
            </p:cNvSpPr>
            <p:nvPr/>
          </p:nvSpPr>
          <p:spPr bwMode="auto">
            <a:xfrm>
              <a:off x="4170" y="3241"/>
              <a:ext cx="52" cy="47"/>
            </a:xfrm>
            <a:custGeom>
              <a:avLst/>
              <a:gdLst>
                <a:gd name="T0" fmla="*/ 0 w 20"/>
                <a:gd name="T1" fmla="*/ 0 h 18"/>
                <a:gd name="T2" fmla="*/ 88 w 20"/>
                <a:gd name="T3" fmla="*/ 89 h 18"/>
                <a:gd name="T4" fmla="*/ 736 w 20"/>
                <a:gd name="T5" fmla="*/ 606 h 18"/>
                <a:gd name="T6" fmla="*/ 858 w 20"/>
                <a:gd name="T7" fmla="*/ 695 h 18"/>
                <a:gd name="T8" fmla="*/ 913 w 20"/>
                <a:gd name="T9" fmla="*/ 838 h 18"/>
                <a:gd name="T10" fmla="*/ 0 60000 65536"/>
                <a:gd name="T11" fmla="*/ 0 60000 65536"/>
                <a:gd name="T12" fmla="*/ 0 60000 65536"/>
                <a:gd name="T13" fmla="*/ 0 60000 65536"/>
                <a:gd name="T14" fmla="*/ 0 60000 65536"/>
                <a:gd name="T15" fmla="*/ 0 w 20"/>
                <a:gd name="T16" fmla="*/ 0 h 18"/>
                <a:gd name="T17" fmla="*/ 20 w 20"/>
                <a:gd name="T18" fmla="*/ 18 h 18"/>
              </a:gdLst>
              <a:ahLst/>
              <a:cxnLst>
                <a:cxn ang="T10">
                  <a:pos x="T0" y="T1"/>
                </a:cxn>
                <a:cxn ang="T11">
                  <a:pos x="T2" y="T3"/>
                </a:cxn>
                <a:cxn ang="T12">
                  <a:pos x="T4" y="T5"/>
                </a:cxn>
                <a:cxn ang="T13">
                  <a:pos x="T6" y="T7"/>
                </a:cxn>
                <a:cxn ang="T14">
                  <a:pos x="T8" y="T9"/>
                </a:cxn>
              </a:cxnLst>
              <a:rect l="T15" t="T16" r="T17" b="T18"/>
              <a:pathLst>
                <a:path w="20" h="18">
                  <a:moveTo>
                    <a:pt x="0" y="0"/>
                  </a:moveTo>
                  <a:cubicBezTo>
                    <a:pt x="2" y="2"/>
                    <a:pt x="2" y="2"/>
                    <a:pt x="2" y="2"/>
                  </a:cubicBezTo>
                  <a:cubicBezTo>
                    <a:pt x="7" y="5"/>
                    <a:pt x="12" y="9"/>
                    <a:pt x="16" y="13"/>
                  </a:cubicBezTo>
                  <a:cubicBezTo>
                    <a:pt x="19" y="15"/>
                    <a:pt x="19" y="15"/>
                    <a:pt x="19" y="15"/>
                  </a:cubicBezTo>
                  <a:cubicBezTo>
                    <a:pt x="20" y="18"/>
                    <a:pt x="20" y="18"/>
                    <a:pt x="20" y="18"/>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25" name="Freeform 1046"/>
            <p:cNvSpPr>
              <a:spLocks/>
            </p:cNvSpPr>
            <p:nvPr/>
          </p:nvSpPr>
          <p:spPr bwMode="auto">
            <a:xfrm>
              <a:off x="4181" y="3191"/>
              <a:ext cx="47" cy="89"/>
            </a:xfrm>
            <a:custGeom>
              <a:avLst/>
              <a:gdLst>
                <a:gd name="T0" fmla="*/ 0 w 18"/>
                <a:gd name="T1" fmla="*/ 0 h 34"/>
                <a:gd name="T2" fmla="*/ 89 w 18"/>
                <a:gd name="T3" fmla="*/ 55 h 34"/>
                <a:gd name="T4" fmla="*/ 89 w 18"/>
                <a:gd name="T5" fmla="*/ 89 h 34"/>
                <a:gd name="T6" fmla="*/ 749 w 18"/>
                <a:gd name="T7" fmla="*/ 610 h 34"/>
                <a:gd name="T8" fmla="*/ 838 w 18"/>
                <a:gd name="T9" fmla="*/ 699 h 34"/>
                <a:gd name="T10" fmla="*/ 695 w 18"/>
                <a:gd name="T11" fmla="*/ 1597 h 34"/>
                <a:gd name="T12" fmla="*/ 0 60000 65536"/>
                <a:gd name="T13" fmla="*/ 0 60000 65536"/>
                <a:gd name="T14" fmla="*/ 0 60000 65536"/>
                <a:gd name="T15" fmla="*/ 0 60000 65536"/>
                <a:gd name="T16" fmla="*/ 0 60000 65536"/>
                <a:gd name="T17" fmla="*/ 0 60000 65536"/>
                <a:gd name="T18" fmla="*/ 0 w 18"/>
                <a:gd name="T19" fmla="*/ 0 h 34"/>
                <a:gd name="T20" fmla="*/ 18 w 18"/>
                <a:gd name="T21" fmla="*/ 34 h 34"/>
              </a:gdLst>
              <a:ahLst/>
              <a:cxnLst>
                <a:cxn ang="T12">
                  <a:pos x="T0" y="T1"/>
                </a:cxn>
                <a:cxn ang="T13">
                  <a:pos x="T2" y="T3"/>
                </a:cxn>
                <a:cxn ang="T14">
                  <a:pos x="T4" y="T5"/>
                </a:cxn>
                <a:cxn ang="T15">
                  <a:pos x="T6" y="T7"/>
                </a:cxn>
                <a:cxn ang="T16">
                  <a:pos x="T8" y="T9"/>
                </a:cxn>
                <a:cxn ang="T17">
                  <a:pos x="T10" y="T11"/>
                </a:cxn>
              </a:cxnLst>
              <a:rect l="T18" t="T19" r="T20" b="T21"/>
              <a:pathLst>
                <a:path w="18" h="34">
                  <a:moveTo>
                    <a:pt x="0" y="0"/>
                  </a:moveTo>
                  <a:cubicBezTo>
                    <a:pt x="2" y="1"/>
                    <a:pt x="2" y="1"/>
                    <a:pt x="2" y="1"/>
                  </a:cubicBezTo>
                  <a:cubicBezTo>
                    <a:pt x="2" y="2"/>
                    <a:pt x="2" y="2"/>
                    <a:pt x="2" y="2"/>
                  </a:cubicBezTo>
                  <a:cubicBezTo>
                    <a:pt x="7" y="5"/>
                    <a:pt x="12" y="9"/>
                    <a:pt x="16" y="13"/>
                  </a:cubicBezTo>
                  <a:cubicBezTo>
                    <a:pt x="18" y="15"/>
                    <a:pt x="18" y="15"/>
                    <a:pt x="18" y="15"/>
                  </a:cubicBezTo>
                  <a:cubicBezTo>
                    <a:pt x="15" y="34"/>
                    <a:pt x="15" y="34"/>
                    <a:pt x="15" y="3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26" name="Freeform 1047"/>
            <p:cNvSpPr>
              <a:spLocks/>
            </p:cNvSpPr>
            <p:nvPr/>
          </p:nvSpPr>
          <p:spPr bwMode="auto">
            <a:xfrm>
              <a:off x="4172" y="3166"/>
              <a:ext cx="16" cy="27"/>
            </a:xfrm>
            <a:custGeom>
              <a:avLst/>
              <a:gdLst>
                <a:gd name="T0" fmla="*/ 0 w 6"/>
                <a:gd name="T1" fmla="*/ 0 h 10"/>
                <a:gd name="T2" fmla="*/ 56 w 6"/>
                <a:gd name="T3" fmla="*/ 59 h 10"/>
                <a:gd name="T4" fmla="*/ 248 w 6"/>
                <a:gd name="T5" fmla="*/ 219 h 10"/>
                <a:gd name="T6" fmla="*/ 307 w 6"/>
                <a:gd name="T7" fmla="*/ 278 h 10"/>
                <a:gd name="T8" fmla="*/ 248 w 6"/>
                <a:gd name="T9" fmla="*/ 532 h 10"/>
                <a:gd name="T10" fmla="*/ 248 w 6"/>
                <a:gd name="T11" fmla="*/ 532 h 10"/>
                <a:gd name="T12" fmla="*/ 0 60000 65536"/>
                <a:gd name="T13" fmla="*/ 0 60000 65536"/>
                <a:gd name="T14" fmla="*/ 0 60000 65536"/>
                <a:gd name="T15" fmla="*/ 0 60000 65536"/>
                <a:gd name="T16" fmla="*/ 0 60000 65536"/>
                <a:gd name="T17" fmla="*/ 0 60000 65536"/>
                <a:gd name="T18" fmla="*/ 0 w 6"/>
                <a:gd name="T19" fmla="*/ 0 h 10"/>
                <a:gd name="T20" fmla="*/ 6 w 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6" h="10">
                  <a:moveTo>
                    <a:pt x="0" y="0"/>
                  </a:moveTo>
                  <a:cubicBezTo>
                    <a:pt x="1" y="1"/>
                    <a:pt x="1" y="1"/>
                    <a:pt x="1" y="1"/>
                  </a:cubicBezTo>
                  <a:cubicBezTo>
                    <a:pt x="3" y="2"/>
                    <a:pt x="4" y="3"/>
                    <a:pt x="5" y="4"/>
                  </a:cubicBezTo>
                  <a:cubicBezTo>
                    <a:pt x="6" y="5"/>
                    <a:pt x="6" y="5"/>
                    <a:pt x="6" y="5"/>
                  </a:cubicBezTo>
                  <a:cubicBezTo>
                    <a:pt x="5" y="10"/>
                    <a:pt x="5" y="10"/>
                    <a:pt x="5" y="10"/>
                  </a:cubicBezTo>
                  <a:cubicBezTo>
                    <a:pt x="5" y="10"/>
                    <a:pt x="5" y="10"/>
                    <a:pt x="5" y="1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27" name="Freeform 1048"/>
            <p:cNvSpPr>
              <a:spLocks/>
            </p:cNvSpPr>
            <p:nvPr/>
          </p:nvSpPr>
          <p:spPr bwMode="auto">
            <a:xfrm>
              <a:off x="4138" y="3140"/>
              <a:ext cx="34" cy="31"/>
            </a:xfrm>
            <a:custGeom>
              <a:avLst/>
              <a:gdLst>
                <a:gd name="T0" fmla="*/ 0 w 13"/>
                <a:gd name="T1" fmla="*/ 0 h 12"/>
                <a:gd name="T2" fmla="*/ 55 w 13"/>
                <a:gd name="T3" fmla="*/ 54 h 12"/>
                <a:gd name="T4" fmla="*/ 233 w 13"/>
                <a:gd name="T5" fmla="*/ 140 h 12"/>
                <a:gd name="T6" fmla="*/ 233 w 13"/>
                <a:gd name="T7" fmla="*/ 173 h 12"/>
                <a:gd name="T8" fmla="*/ 288 w 13"/>
                <a:gd name="T9" fmla="*/ 313 h 12"/>
                <a:gd name="T10" fmla="*/ 322 w 13"/>
                <a:gd name="T11" fmla="*/ 393 h 12"/>
                <a:gd name="T12" fmla="*/ 322 w 13"/>
                <a:gd name="T13" fmla="*/ 481 h 12"/>
                <a:gd name="T14" fmla="*/ 432 w 13"/>
                <a:gd name="T15" fmla="*/ 535 h 12"/>
                <a:gd name="T16" fmla="*/ 466 w 13"/>
                <a:gd name="T17" fmla="*/ 535 h 12"/>
                <a:gd name="T18" fmla="*/ 520 w 13"/>
                <a:gd name="T19" fmla="*/ 535 h 12"/>
                <a:gd name="T20" fmla="*/ 554 w 13"/>
                <a:gd name="T21" fmla="*/ 535 h 12"/>
                <a:gd name="T22" fmla="*/ 609 w 13"/>
                <a:gd name="T23" fmla="*/ 447 h 1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12"/>
                <a:gd name="T38" fmla="*/ 13 w 13"/>
                <a:gd name="T39" fmla="*/ 12 h 1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12">
                  <a:moveTo>
                    <a:pt x="0" y="0"/>
                  </a:moveTo>
                  <a:cubicBezTo>
                    <a:pt x="1" y="1"/>
                    <a:pt x="1" y="1"/>
                    <a:pt x="1" y="1"/>
                  </a:cubicBezTo>
                  <a:cubicBezTo>
                    <a:pt x="2" y="2"/>
                    <a:pt x="3" y="2"/>
                    <a:pt x="5" y="3"/>
                  </a:cubicBezTo>
                  <a:cubicBezTo>
                    <a:pt x="5" y="4"/>
                    <a:pt x="5" y="4"/>
                    <a:pt x="5" y="4"/>
                  </a:cubicBezTo>
                  <a:cubicBezTo>
                    <a:pt x="6" y="7"/>
                    <a:pt x="6" y="7"/>
                    <a:pt x="6" y="7"/>
                  </a:cubicBezTo>
                  <a:cubicBezTo>
                    <a:pt x="7" y="9"/>
                    <a:pt x="7" y="9"/>
                    <a:pt x="7" y="9"/>
                  </a:cubicBezTo>
                  <a:cubicBezTo>
                    <a:pt x="7" y="11"/>
                    <a:pt x="7" y="11"/>
                    <a:pt x="7" y="11"/>
                  </a:cubicBezTo>
                  <a:cubicBezTo>
                    <a:pt x="9" y="12"/>
                    <a:pt x="9" y="12"/>
                    <a:pt x="9" y="12"/>
                  </a:cubicBezTo>
                  <a:cubicBezTo>
                    <a:pt x="10" y="12"/>
                    <a:pt x="10" y="12"/>
                    <a:pt x="10" y="12"/>
                  </a:cubicBezTo>
                  <a:cubicBezTo>
                    <a:pt x="11" y="12"/>
                    <a:pt x="11" y="12"/>
                    <a:pt x="11" y="12"/>
                  </a:cubicBezTo>
                  <a:cubicBezTo>
                    <a:pt x="12" y="12"/>
                    <a:pt x="12" y="12"/>
                    <a:pt x="12" y="12"/>
                  </a:cubicBezTo>
                  <a:cubicBezTo>
                    <a:pt x="13" y="10"/>
                    <a:pt x="13" y="10"/>
                    <a:pt x="13" y="1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28" name="Freeform 1049"/>
            <p:cNvSpPr>
              <a:spLocks/>
            </p:cNvSpPr>
            <p:nvPr/>
          </p:nvSpPr>
          <p:spPr bwMode="auto">
            <a:xfrm>
              <a:off x="4146" y="3135"/>
              <a:ext cx="11" cy="16"/>
            </a:xfrm>
            <a:custGeom>
              <a:avLst/>
              <a:gdLst>
                <a:gd name="T0" fmla="*/ 0 w 4"/>
                <a:gd name="T1" fmla="*/ 0 h 6"/>
                <a:gd name="T2" fmla="*/ 0 w 4"/>
                <a:gd name="T3" fmla="*/ 56 h 6"/>
                <a:gd name="T4" fmla="*/ 226 w 4"/>
                <a:gd name="T5" fmla="*/ 149 h 6"/>
                <a:gd name="T6" fmla="*/ 226 w 4"/>
                <a:gd name="T7" fmla="*/ 205 h 6"/>
                <a:gd name="T8" fmla="*/ 121 w 4"/>
                <a:gd name="T9" fmla="*/ 30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0" y="0"/>
                  </a:moveTo>
                  <a:cubicBezTo>
                    <a:pt x="0" y="1"/>
                    <a:pt x="0" y="1"/>
                    <a:pt x="0" y="1"/>
                  </a:cubicBezTo>
                  <a:cubicBezTo>
                    <a:pt x="2" y="2"/>
                    <a:pt x="2" y="2"/>
                    <a:pt x="4" y="3"/>
                  </a:cubicBezTo>
                  <a:cubicBezTo>
                    <a:pt x="4" y="4"/>
                    <a:pt x="4" y="4"/>
                    <a:pt x="4" y="4"/>
                  </a:cubicBezTo>
                  <a:cubicBezTo>
                    <a:pt x="2" y="6"/>
                    <a:pt x="2" y="6"/>
                    <a:pt x="2" y="6"/>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29" name="Line 1050"/>
            <p:cNvSpPr>
              <a:spLocks noChangeShapeType="1"/>
            </p:cNvSpPr>
            <p:nvPr/>
          </p:nvSpPr>
          <p:spPr bwMode="auto">
            <a:xfrm flipH="1">
              <a:off x="4152" y="3092"/>
              <a:ext cx="5" cy="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30" name="Freeform 1051"/>
            <p:cNvSpPr>
              <a:spLocks/>
            </p:cNvSpPr>
            <p:nvPr/>
          </p:nvSpPr>
          <p:spPr bwMode="auto">
            <a:xfrm>
              <a:off x="4157" y="3092"/>
              <a:ext cx="8" cy="54"/>
            </a:xfrm>
            <a:custGeom>
              <a:avLst/>
              <a:gdLst>
                <a:gd name="T0" fmla="*/ 0 w 3"/>
                <a:gd name="T1" fmla="*/ 0 h 20"/>
                <a:gd name="T2" fmla="*/ 0 w 3"/>
                <a:gd name="T3" fmla="*/ 0 h 20"/>
                <a:gd name="T4" fmla="*/ 149 w 3"/>
                <a:gd name="T5" fmla="*/ 103 h 20"/>
                <a:gd name="T6" fmla="*/ 149 w 3"/>
                <a:gd name="T7" fmla="*/ 103 h 20"/>
                <a:gd name="T8" fmla="*/ 149 w 3"/>
                <a:gd name="T9" fmla="*/ 219 h 20"/>
                <a:gd name="T10" fmla="*/ 0 w 3"/>
                <a:gd name="T11" fmla="*/ 905 h 20"/>
                <a:gd name="T12" fmla="*/ 0 w 3"/>
                <a:gd name="T13" fmla="*/ 1064 h 20"/>
                <a:gd name="T14" fmla="*/ 0 60000 65536"/>
                <a:gd name="T15" fmla="*/ 0 60000 65536"/>
                <a:gd name="T16" fmla="*/ 0 60000 65536"/>
                <a:gd name="T17" fmla="*/ 0 60000 65536"/>
                <a:gd name="T18" fmla="*/ 0 60000 65536"/>
                <a:gd name="T19" fmla="*/ 0 60000 65536"/>
                <a:gd name="T20" fmla="*/ 0 60000 65536"/>
                <a:gd name="T21" fmla="*/ 0 w 3"/>
                <a:gd name="T22" fmla="*/ 0 h 20"/>
                <a:gd name="T23" fmla="*/ 3 w 3"/>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 h="20">
                  <a:moveTo>
                    <a:pt x="0" y="0"/>
                  </a:moveTo>
                  <a:cubicBezTo>
                    <a:pt x="0" y="0"/>
                    <a:pt x="0" y="0"/>
                    <a:pt x="0" y="0"/>
                  </a:cubicBezTo>
                  <a:cubicBezTo>
                    <a:pt x="1" y="1"/>
                    <a:pt x="2" y="1"/>
                    <a:pt x="3" y="2"/>
                  </a:cubicBezTo>
                  <a:cubicBezTo>
                    <a:pt x="3" y="2"/>
                    <a:pt x="3" y="2"/>
                    <a:pt x="3" y="2"/>
                  </a:cubicBezTo>
                  <a:cubicBezTo>
                    <a:pt x="3" y="4"/>
                    <a:pt x="3" y="4"/>
                    <a:pt x="3" y="4"/>
                  </a:cubicBezTo>
                  <a:cubicBezTo>
                    <a:pt x="1" y="8"/>
                    <a:pt x="0" y="13"/>
                    <a:pt x="0" y="17"/>
                  </a:cubicBezTo>
                  <a:cubicBezTo>
                    <a:pt x="0" y="20"/>
                    <a:pt x="0" y="20"/>
                    <a:pt x="0" y="2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31" name="Freeform 1052"/>
            <p:cNvSpPr>
              <a:spLocks/>
            </p:cNvSpPr>
            <p:nvPr/>
          </p:nvSpPr>
          <p:spPr bwMode="auto">
            <a:xfrm>
              <a:off x="4048" y="3026"/>
              <a:ext cx="129" cy="66"/>
            </a:xfrm>
            <a:custGeom>
              <a:avLst/>
              <a:gdLst>
                <a:gd name="T0" fmla="*/ 0 w 106"/>
                <a:gd name="T1" fmla="*/ 116 h 54"/>
                <a:gd name="T2" fmla="*/ 16 w 106"/>
                <a:gd name="T3" fmla="*/ 88 h 54"/>
                <a:gd name="T4" fmla="*/ 57 w 106"/>
                <a:gd name="T5" fmla="*/ 0 h 54"/>
                <a:gd name="T6" fmla="*/ 82 w 106"/>
                <a:gd name="T7" fmla="*/ 2 h 54"/>
                <a:gd name="T8" fmla="*/ 84 w 106"/>
                <a:gd name="T9" fmla="*/ 2 h 54"/>
                <a:gd name="T10" fmla="*/ 232 w 106"/>
                <a:gd name="T11" fmla="*/ 20 h 54"/>
                <a:gd name="T12" fmla="*/ 191 w 106"/>
                <a:gd name="T13" fmla="*/ 112 h 54"/>
                <a:gd name="T14" fmla="*/ 194 w 106"/>
                <a:gd name="T15" fmla="*/ 121 h 54"/>
                <a:gd name="T16" fmla="*/ 0 60000 65536"/>
                <a:gd name="T17" fmla="*/ 0 60000 65536"/>
                <a:gd name="T18" fmla="*/ 0 60000 65536"/>
                <a:gd name="T19" fmla="*/ 0 60000 65536"/>
                <a:gd name="T20" fmla="*/ 0 60000 65536"/>
                <a:gd name="T21" fmla="*/ 0 60000 65536"/>
                <a:gd name="T22" fmla="*/ 0 60000 65536"/>
                <a:gd name="T23" fmla="*/ 0 60000 65536"/>
                <a:gd name="T24" fmla="*/ 0 w 106"/>
                <a:gd name="T25" fmla="*/ 0 h 54"/>
                <a:gd name="T26" fmla="*/ 106 w 106"/>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6" h="54">
                  <a:moveTo>
                    <a:pt x="0" y="52"/>
                  </a:moveTo>
                  <a:lnTo>
                    <a:pt x="7" y="39"/>
                  </a:lnTo>
                  <a:lnTo>
                    <a:pt x="26" y="0"/>
                  </a:lnTo>
                  <a:lnTo>
                    <a:pt x="37" y="2"/>
                  </a:lnTo>
                  <a:lnTo>
                    <a:pt x="39" y="2"/>
                  </a:lnTo>
                  <a:lnTo>
                    <a:pt x="106" y="9"/>
                  </a:lnTo>
                  <a:lnTo>
                    <a:pt x="87" y="50"/>
                  </a:lnTo>
                  <a:lnTo>
                    <a:pt x="89" y="5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32" name="Freeform 1053"/>
            <p:cNvSpPr>
              <a:spLocks/>
            </p:cNvSpPr>
            <p:nvPr/>
          </p:nvSpPr>
          <p:spPr bwMode="auto">
            <a:xfrm>
              <a:off x="4154" y="3087"/>
              <a:ext cx="11" cy="11"/>
            </a:xfrm>
            <a:custGeom>
              <a:avLst/>
              <a:gdLst>
                <a:gd name="T0" fmla="*/ 0 w 4"/>
                <a:gd name="T1" fmla="*/ 0 h 4"/>
                <a:gd name="T2" fmla="*/ 0 w 4"/>
                <a:gd name="T3" fmla="*/ 0 h 4"/>
                <a:gd name="T4" fmla="*/ 165 w 4"/>
                <a:gd name="T5" fmla="*/ 121 h 4"/>
                <a:gd name="T6" fmla="*/ 165 w 4"/>
                <a:gd name="T7" fmla="*/ 121 h 4"/>
                <a:gd name="T8" fmla="*/ 226 w 4"/>
                <a:gd name="T9" fmla="*/ 226 h 4"/>
                <a:gd name="T10" fmla="*/ 0 60000 65536"/>
                <a:gd name="T11" fmla="*/ 0 60000 65536"/>
                <a:gd name="T12" fmla="*/ 0 60000 65536"/>
                <a:gd name="T13" fmla="*/ 0 60000 65536"/>
                <a:gd name="T14" fmla="*/ 0 60000 65536"/>
                <a:gd name="T15" fmla="*/ 0 w 4"/>
                <a:gd name="T16" fmla="*/ 0 h 4"/>
                <a:gd name="T17" fmla="*/ 4 w 4"/>
                <a:gd name="T18" fmla="*/ 4 h 4"/>
              </a:gdLst>
              <a:ahLst/>
              <a:cxnLst>
                <a:cxn ang="T10">
                  <a:pos x="T0" y="T1"/>
                </a:cxn>
                <a:cxn ang="T11">
                  <a:pos x="T2" y="T3"/>
                </a:cxn>
                <a:cxn ang="T12">
                  <a:pos x="T4" y="T5"/>
                </a:cxn>
                <a:cxn ang="T13">
                  <a:pos x="T6" y="T7"/>
                </a:cxn>
                <a:cxn ang="T14">
                  <a:pos x="T8" y="T9"/>
                </a:cxn>
              </a:cxnLst>
              <a:rect l="T15" t="T16" r="T17" b="T18"/>
              <a:pathLst>
                <a:path w="4" h="4">
                  <a:moveTo>
                    <a:pt x="0" y="0"/>
                  </a:moveTo>
                  <a:cubicBezTo>
                    <a:pt x="0" y="0"/>
                    <a:pt x="0" y="0"/>
                    <a:pt x="0" y="0"/>
                  </a:cubicBezTo>
                  <a:cubicBezTo>
                    <a:pt x="1" y="0"/>
                    <a:pt x="2" y="1"/>
                    <a:pt x="3" y="2"/>
                  </a:cubicBezTo>
                  <a:cubicBezTo>
                    <a:pt x="3" y="2"/>
                    <a:pt x="3" y="2"/>
                    <a:pt x="3" y="2"/>
                  </a:cubicBezTo>
                  <a:cubicBezTo>
                    <a:pt x="4" y="4"/>
                    <a:pt x="4" y="4"/>
                    <a:pt x="4" y="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33" name="Freeform 1054"/>
            <p:cNvSpPr>
              <a:spLocks/>
            </p:cNvSpPr>
            <p:nvPr/>
          </p:nvSpPr>
          <p:spPr bwMode="auto">
            <a:xfrm>
              <a:off x="4161" y="3071"/>
              <a:ext cx="27" cy="41"/>
            </a:xfrm>
            <a:custGeom>
              <a:avLst/>
              <a:gdLst>
                <a:gd name="T0" fmla="*/ 532 w 10"/>
                <a:gd name="T1" fmla="*/ 836 h 15"/>
                <a:gd name="T2" fmla="*/ 475 w 10"/>
                <a:gd name="T3" fmla="*/ 733 h 15"/>
                <a:gd name="T4" fmla="*/ 59 w 10"/>
                <a:gd name="T5" fmla="*/ 328 h 15"/>
                <a:gd name="T6" fmla="*/ 0 w 10"/>
                <a:gd name="T7" fmla="*/ 448 h 15"/>
                <a:gd name="T8" fmla="*/ 0 60000 65536"/>
                <a:gd name="T9" fmla="*/ 0 60000 65536"/>
                <a:gd name="T10" fmla="*/ 0 60000 65536"/>
                <a:gd name="T11" fmla="*/ 0 60000 65536"/>
                <a:gd name="T12" fmla="*/ 0 w 10"/>
                <a:gd name="T13" fmla="*/ 0 h 15"/>
                <a:gd name="T14" fmla="*/ 10 w 10"/>
                <a:gd name="T15" fmla="*/ 15 h 15"/>
              </a:gdLst>
              <a:ahLst/>
              <a:cxnLst>
                <a:cxn ang="T8">
                  <a:pos x="T0" y="T1"/>
                </a:cxn>
                <a:cxn ang="T9">
                  <a:pos x="T2" y="T3"/>
                </a:cxn>
                <a:cxn ang="T10">
                  <a:pos x="T4" y="T5"/>
                </a:cxn>
                <a:cxn ang="T11">
                  <a:pos x="T6" y="T7"/>
                </a:cxn>
              </a:cxnLst>
              <a:rect l="T12" t="T13" r="T14" b="T15"/>
              <a:pathLst>
                <a:path w="10" h="15">
                  <a:moveTo>
                    <a:pt x="10" y="15"/>
                  </a:moveTo>
                  <a:cubicBezTo>
                    <a:pt x="9" y="13"/>
                    <a:pt x="9" y="13"/>
                    <a:pt x="9" y="13"/>
                  </a:cubicBezTo>
                  <a:cubicBezTo>
                    <a:pt x="9" y="8"/>
                    <a:pt x="6" y="0"/>
                    <a:pt x="1" y="6"/>
                  </a:cubicBezTo>
                  <a:cubicBezTo>
                    <a:pt x="0" y="8"/>
                    <a:pt x="0" y="8"/>
                    <a:pt x="0" y="8"/>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34" name="Line 1055"/>
            <p:cNvSpPr>
              <a:spLocks noChangeShapeType="1"/>
            </p:cNvSpPr>
            <p:nvPr/>
          </p:nvSpPr>
          <p:spPr bwMode="auto">
            <a:xfrm flipH="1" flipV="1">
              <a:off x="4188" y="3112"/>
              <a:ext cx="3" cy="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35" name="Freeform 1056"/>
            <p:cNvSpPr>
              <a:spLocks/>
            </p:cNvSpPr>
            <p:nvPr/>
          </p:nvSpPr>
          <p:spPr bwMode="auto">
            <a:xfrm>
              <a:off x="4183" y="3119"/>
              <a:ext cx="8" cy="45"/>
            </a:xfrm>
            <a:custGeom>
              <a:avLst/>
              <a:gdLst>
                <a:gd name="T0" fmla="*/ 0 w 3"/>
                <a:gd name="T1" fmla="*/ 834 h 17"/>
                <a:gd name="T2" fmla="*/ 0 w 3"/>
                <a:gd name="T3" fmla="*/ 744 h 17"/>
                <a:gd name="T4" fmla="*/ 149 w 3"/>
                <a:gd name="T5" fmla="*/ 148 h 17"/>
                <a:gd name="T6" fmla="*/ 149 w 3"/>
                <a:gd name="T7" fmla="*/ 0 h 17"/>
                <a:gd name="T8" fmla="*/ 0 60000 65536"/>
                <a:gd name="T9" fmla="*/ 0 60000 65536"/>
                <a:gd name="T10" fmla="*/ 0 60000 65536"/>
                <a:gd name="T11" fmla="*/ 0 60000 65536"/>
                <a:gd name="T12" fmla="*/ 0 w 3"/>
                <a:gd name="T13" fmla="*/ 0 h 17"/>
                <a:gd name="T14" fmla="*/ 3 w 3"/>
                <a:gd name="T15" fmla="*/ 17 h 17"/>
              </a:gdLst>
              <a:ahLst/>
              <a:cxnLst>
                <a:cxn ang="T8">
                  <a:pos x="T0" y="T1"/>
                </a:cxn>
                <a:cxn ang="T9">
                  <a:pos x="T2" y="T3"/>
                </a:cxn>
                <a:cxn ang="T10">
                  <a:pos x="T4" y="T5"/>
                </a:cxn>
                <a:cxn ang="T11">
                  <a:pos x="T6" y="T7"/>
                </a:cxn>
              </a:cxnLst>
              <a:rect l="T12" t="T13" r="T14" b="T15"/>
              <a:pathLst>
                <a:path w="3" h="17">
                  <a:moveTo>
                    <a:pt x="0" y="17"/>
                  </a:moveTo>
                  <a:cubicBezTo>
                    <a:pt x="0" y="15"/>
                    <a:pt x="0" y="15"/>
                    <a:pt x="0" y="15"/>
                  </a:cubicBezTo>
                  <a:cubicBezTo>
                    <a:pt x="2" y="11"/>
                    <a:pt x="3" y="7"/>
                    <a:pt x="3" y="3"/>
                  </a:cubicBezTo>
                  <a:cubicBezTo>
                    <a:pt x="3" y="0"/>
                    <a:pt x="3" y="0"/>
                    <a:pt x="3"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36" name="Line 1057"/>
            <p:cNvSpPr>
              <a:spLocks noChangeShapeType="1"/>
            </p:cNvSpPr>
            <p:nvPr/>
          </p:nvSpPr>
          <p:spPr bwMode="auto">
            <a:xfrm flipV="1">
              <a:off x="4172" y="3164"/>
              <a:ext cx="11"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37" name="Line 1058"/>
            <p:cNvSpPr>
              <a:spLocks noChangeShapeType="1"/>
            </p:cNvSpPr>
            <p:nvPr/>
          </p:nvSpPr>
          <p:spPr bwMode="auto">
            <a:xfrm flipH="1" flipV="1">
              <a:off x="4177" y="3037"/>
              <a:ext cx="20" cy="1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38" name="Line 1059"/>
            <p:cNvSpPr>
              <a:spLocks noChangeShapeType="1"/>
            </p:cNvSpPr>
            <p:nvPr/>
          </p:nvSpPr>
          <p:spPr bwMode="auto">
            <a:xfrm flipV="1">
              <a:off x="4197" y="3053"/>
              <a:ext cx="1" cy="6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39" name="Freeform 1060"/>
            <p:cNvSpPr>
              <a:spLocks/>
            </p:cNvSpPr>
            <p:nvPr/>
          </p:nvSpPr>
          <p:spPr bwMode="auto">
            <a:xfrm>
              <a:off x="4188" y="3112"/>
              <a:ext cx="9" cy="9"/>
            </a:xfrm>
            <a:custGeom>
              <a:avLst/>
              <a:gdLst>
                <a:gd name="T0" fmla="*/ 0 w 3"/>
                <a:gd name="T1" fmla="*/ 0 h 4"/>
                <a:gd name="T2" fmla="*/ 0 w 3"/>
                <a:gd name="T3" fmla="*/ 25 h 4"/>
                <a:gd name="T4" fmla="*/ 162 w 3"/>
                <a:gd name="T5" fmla="*/ 81 h 4"/>
                <a:gd name="T6" fmla="*/ 243 w 3"/>
                <a:gd name="T7" fmla="*/ 101 h 4"/>
                <a:gd name="T8" fmla="*/ 0 60000 65536"/>
                <a:gd name="T9" fmla="*/ 0 60000 65536"/>
                <a:gd name="T10" fmla="*/ 0 60000 65536"/>
                <a:gd name="T11" fmla="*/ 0 60000 65536"/>
                <a:gd name="T12" fmla="*/ 0 w 3"/>
                <a:gd name="T13" fmla="*/ 0 h 4"/>
                <a:gd name="T14" fmla="*/ 3 w 3"/>
                <a:gd name="T15" fmla="*/ 4 h 4"/>
              </a:gdLst>
              <a:ahLst/>
              <a:cxnLst>
                <a:cxn ang="T8">
                  <a:pos x="T0" y="T1"/>
                </a:cxn>
                <a:cxn ang="T9">
                  <a:pos x="T2" y="T3"/>
                </a:cxn>
                <a:cxn ang="T10">
                  <a:pos x="T4" y="T5"/>
                </a:cxn>
                <a:cxn ang="T11">
                  <a:pos x="T6" y="T7"/>
                </a:cxn>
              </a:cxnLst>
              <a:rect l="T12" t="T13" r="T14" b="T15"/>
              <a:pathLst>
                <a:path w="3" h="4">
                  <a:moveTo>
                    <a:pt x="0" y="0"/>
                  </a:moveTo>
                  <a:cubicBezTo>
                    <a:pt x="0" y="1"/>
                    <a:pt x="0" y="1"/>
                    <a:pt x="0" y="1"/>
                  </a:cubicBezTo>
                  <a:cubicBezTo>
                    <a:pt x="1" y="2"/>
                    <a:pt x="2" y="2"/>
                    <a:pt x="2" y="3"/>
                  </a:cubicBezTo>
                  <a:cubicBezTo>
                    <a:pt x="3" y="4"/>
                    <a:pt x="3" y="4"/>
                    <a:pt x="3" y="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40" name="Freeform 1061"/>
            <p:cNvSpPr>
              <a:spLocks/>
            </p:cNvSpPr>
            <p:nvPr/>
          </p:nvSpPr>
          <p:spPr bwMode="auto">
            <a:xfrm>
              <a:off x="4183" y="3164"/>
              <a:ext cx="10" cy="16"/>
            </a:xfrm>
            <a:custGeom>
              <a:avLst/>
              <a:gdLst>
                <a:gd name="T0" fmla="*/ 0 w 4"/>
                <a:gd name="T1" fmla="*/ 0 h 6"/>
                <a:gd name="T2" fmla="*/ 0 w 4"/>
                <a:gd name="T3" fmla="*/ 0 h 6"/>
                <a:gd name="T4" fmla="*/ 105 w 4"/>
                <a:gd name="T5" fmla="*/ 205 h 6"/>
                <a:gd name="T6" fmla="*/ 155 w 4"/>
                <a:gd name="T7" fmla="*/ 205 h 6"/>
                <a:gd name="T8" fmla="*/ 75 w 4"/>
                <a:gd name="T9" fmla="*/ 307 h 6"/>
                <a:gd name="T10" fmla="*/ 0 60000 65536"/>
                <a:gd name="T11" fmla="*/ 0 60000 65536"/>
                <a:gd name="T12" fmla="*/ 0 60000 65536"/>
                <a:gd name="T13" fmla="*/ 0 60000 65536"/>
                <a:gd name="T14" fmla="*/ 0 60000 65536"/>
                <a:gd name="T15" fmla="*/ 0 w 4"/>
                <a:gd name="T16" fmla="*/ 0 h 6"/>
                <a:gd name="T17" fmla="*/ 4 w 4"/>
                <a:gd name="T18" fmla="*/ 6 h 6"/>
              </a:gdLst>
              <a:ahLst/>
              <a:cxnLst>
                <a:cxn ang="T10">
                  <a:pos x="T0" y="T1"/>
                </a:cxn>
                <a:cxn ang="T11">
                  <a:pos x="T2" y="T3"/>
                </a:cxn>
                <a:cxn ang="T12">
                  <a:pos x="T4" y="T5"/>
                </a:cxn>
                <a:cxn ang="T13">
                  <a:pos x="T6" y="T7"/>
                </a:cxn>
                <a:cxn ang="T14">
                  <a:pos x="T8" y="T9"/>
                </a:cxn>
              </a:cxnLst>
              <a:rect l="T15" t="T16" r="T17" b="T18"/>
              <a:pathLst>
                <a:path w="4" h="6">
                  <a:moveTo>
                    <a:pt x="0" y="0"/>
                  </a:moveTo>
                  <a:cubicBezTo>
                    <a:pt x="0" y="0"/>
                    <a:pt x="0" y="0"/>
                    <a:pt x="0" y="0"/>
                  </a:cubicBezTo>
                  <a:cubicBezTo>
                    <a:pt x="1" y="1"/>
                    <a:pt x="3" y="3"/>
                    <a:pt x="3" y="4"/>
                  </a:cubicBezTo>
                  <a:cubicBezTo>
                    <a:pt x="4" y="4"/>
                    <a:pt x="4" y="4"/>
                    <a:pt x="4" y="4"/>
                  </a:cubicBezTo>
                  <a:cubicBezTo>
                    <a:pt x="2" y="6"/>
                    <a:pt x="2" y="6"/>
                    <a:pt x="2" y="6"/>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41" name="Freeform 1062"/>
            <p:cNvSpPr>
              <a:spLocks/>
            </p:cNvSpPr>
            <p:nvPr/>
          </p:nvSpPr>
          <p:spPr bwMode="auto">
            <a:xfrm>
              <a:off x="4191" y="3119"/>
              <a:ext cx="11" cy="8"/>
            </a:xfrm>
            <a:custGeom>
              <a:avLst/>
              <a:gdLst>
                <a:gd name="T0" fmla="*/ 0 w 4"/>
                <a:gd name="T1" fmla="*/ 0 h 3"/>
                <a:gd name="T2" fmla="*/ 61 w 4"/>
                <a:gd name="T3" fmla="*/ 56 h 3"/>
                <a:gd name="T4" fmla="*/ 165 w 4"/>
                <a:gd name="T5" fmla="*/ 149 h 3"/>
                <a:gd name="T6" fmla="*/ 226 w 4"/>
                <a:gd name="T7" fmla="*/ 149 h 3"/>
                <a:gd name="T8" fmla="*/ 0 60000 65536"/>
                <a:gd name="T9" fmla="*/ 0 60000 65536"/>
                <a:gd name="T10" fmla="*/ 0 60000 65536"/>
                <a:gd name="T11" fmla="*/ 0 60000 65536"/>
                <a:gd name="T12" fmla="*/ 0 w 4"/>
                <a:gd name="T13" fmla="*/ 0 h 3"/>
                <a:gd name="T14" fmla="*/ 4 w 4"/>
                <a:gd name="T15" fmla="*/ 3 h 3"/>
              </a:gdLst>
              <a:ahLst/>
              <a:cxnLst>
                <a:cxn ang="T8">
                  <a:pos x="T0" y="T1"/>
                </a:cxn>
                <a:cxn ang="T9">
                  <a:pos x="T2" y="T3"/>
                </a:cxn>
                <a:cxn ang="T10">
                  <a:pos x="T4" y="T5"/>
                </a:cxn>
                <a:cxn ang="T11">
                  <a:pos x="T6" y="T7"/>
                </a:cxn>
              </a:cxnLst>
              <a:rect l="T12" t="T13" r="T14" b="T15"/>
              <a:pathLst>
                <a:path w="4" h="3">
                  <a:moveTo>
                    <a:pt x="0" y="0"/>
                  </a:moveTo>
                  <a:cubicBezTo>
                    <a:pt x="1" y="1"/>
                    <a:pt x="1" y="1"/>
                    <a:pt x="1" y="1"/>
                  </a:cubicBezTo>
                  <a:cubicBezTo>
                    <a:pt x="2" y="1"/>
                    <a:pt x="3" y="2"/>
                    <a:pt x="3" y="3"/>
                  </a:cubicBezTo>
                  <a:cubicBezTo>
                    <a:pt x="4" y="3"/>
                    <a:pt x="4" y="3"/>
                    <a:pt x="4" y="3"/>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42" name="Line 1063"/>
            <p:cNvSpPr>
              <a:spLocks noChangeShapeType="1"/>
            </p:cNvSpPr>
            <p:nvPr/>
          </p:nvSpPr>
          <p:spPr bwMode="auto">
            <a:xfrm flipV="1">
              <a:off x="4202" y="3127"/>
              <a:ext cx="1" cy="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43" name="Line 1064"/>
            <p:cNvSpPr>
              <a:spLocks noChangeShapeType="1"/>
            </p:cNvSpPr>
            <p:nvPr/>
          </p:nvSpPr>
          <p:spPr bwMode="auto">
            <a:xfrm flipH="1">
              <a:off x="4193" y="3140"/>
              <a:ext cx="9" cy="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44" name="Line 1065"/>
            <p:cNvSpPr>
              <a:spLocks noChangeShapeType="1"/>
            </p:cNvSpPr>
            <p:nvPr/>
          </p:nvSpPr>
          <p:spPr bwMode="auto">
            <a:xfrm flipH="1" flipV="1">
              <a:off x="4197" y="3121"/>
              <a:ext cx="5" cy="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45" name="Freeform 1066"/>
            <p:cNvSpPr>
              <a:spLocks/>
            </p:cNvSpPr>
            <p:nvPr/>
          </p:nvSpPr>
          <p:spPr bwMode="auto">
            <a:xfrm>
              <a:off x="4172" y="3771"/>
              <a:ext cx="19" cy="3"/>
            </a:xfrm>
            <a:custGeom>
              <a:avLst/>
              <a:gdLst>
                <a:gd name="T0" fmla="*/ 0 w 15"/>
                <a:gd name="T1" fmla="*/ 0 h 2"/>
                <a:gd name="T2" fmla="*/ 0 w 15"/>
                <a:gd name="T3" fmla="*/ 0 h 2"/>
                <a:gd name="T4" fmla="*/ 38 w 15"/>
                <a:gd name="T5" fmla="*/ 9 h 2"/>
                <a:gd name="T6" fmla="*/ 0 60000 65536"/>
                <a:gd name="T7" fmla="*/ 0 60000 65536"/>
                <a:gd name="T8" fmla="*/ 0 60000 65536"/>
                <a:gd name="T9" fmla="*/ 0 w 15"/>
                <a:gd name="T10" fmla="*/ 0 h 2"/>
                <a:gd name="T11" fmla="*/ 15 w 15"/>
                <a:gd name="T12" fmla="*/ 2 h 2"/>
              </a:gdLst>
              <a:ahLst/>
              <a:cxnLst>
                <a:cxn ang="T6">
                  <a:pos x="T0" y="T1"/>
                </a:cxn>
                <a:cxn ang="T7">
                  <a:pos x="T2" y="T3"/>
                </a:cxn>
                <a:cxn ang="T8">
                  <a:pos x="T4" y="T5"/>
                </a:cxn>
              </a:cxnLst>
              <a:rect l="T9" t="T10" r="T11" b="T12"/>
              <a:pathLst>
                <a:path w="15" h="2">
                  <a:moveTo>
                    <a:pt x="0" y="0"/>
                  </a:moveTo>
                  <a:lnTo>
                    <a:pt x="0" y="0"/>
                  </a:lnTo>
                  <a:lnTo>
                    <a:pt x="15"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46" name="Line 1067"/>
            <p:cNvSpPr>
              <a:spLocks noChangeShapeType="1"/>
            </p:cNvSpPr>
            <p:nvPr/>
          </p:nvSpPr>
          <p:spPr bwMode="auto">
            <a:xfrm flipV="1">
              <a:off x="4157" y="3819"/>
              <a:ext cx="1"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47" name="Freeform 1068"/>
            <p:cNvSpPr>
              <a:spLocks/>
            </p:cNvSpPr>
            <p:nvPr/>
          </p:nvSpPr>
          <p:spPr bwMode="auto">
            <a:xfrm>
              <a:off x="4157" y="3821"/>
              <a:ext cx="8" cy="6"/>
            </a:xfrm>
            <a:custGeom>
              <a:avLst/>
              <a:gdLst>
                <a:gd name="T0" fmla="*/ 11 w 7"/>
                <a:gd name="T1" fmla="*/ 10 h 5"/>
                <a:gd name="T2" fmla="*/ 0 w 7"/>
                <a:gd name="T3" fmla="*/ 0 h 5"/>
                <a:gd name="T4" fmla="*/ 0 w 7"/>
                <a:gd name="T5" fmla="*/ 0 h 5"/>
                <a:gd name="T6" fmla="*/ 0 60000 65536"/>
                <a:gd name="T7" fmla="*/ 0 60000 65536"/>
                <a:gd name="T8" fmla="*/ 0 60000 65536"/>
                <a:gd name="T9" fmla="*/ 0 w 7"/>
                <a:gd name="T10" fmla="*/ 0 h 5"/>
                <a:gd name="T11" fmla="*/ 7 w 7"/>
                <a:gd name="T12" fmla="*/ 5 h 5"/>
              </a:gdLst>
              <a:ahLst/>
              <a:cxnLst>
                <a:cxn ang="T6">
                  <a:pos x="T0" y="T1"/>
                </a:cxn>
                <a:cxn ang="T7">
                  <a:pos x="T2" y="T3"/>
                </a:cxn>
                <a:cxn ang="T8">
                  <a:pos x="T4" y="T5"/>
                </a:cxn>
              </a:cxnLst>
              <a:rect l="T9" t="T10" r="T11" b="T12"/>
              <a:pathLst>
                <a:path w="7" h="5">
                  <a:moveTo>
                    <a:pt x="7" y="5"/>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48" name="Line 1069"/>
            <p:cNvSpPr>
              <a:spLocks noChangeShapeType="1"/>
            </p:cNvSpPr>
            <p:nvPr/>
          </p:nvSpPr>
          <p:spPr bwMode="auto">
            <a:xfrm flipH="1" flipV="1">
              <a:off x="4165" y="3827"/>
              <a:ext cx="7" cy="3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49" name="Line 1070"/>
            <p:cNvSpPr>
              <a:spLocks noChangeShapeType="1"/>
            </p:cNvSpPr>
            <p:nvPr/>
          </p:nvSpPr>
          <p:spPr bwMode="auto">
            <a:xfrm flipV="1">
              <a:off x="4167" y="3861"/>
              <a:ext cx="5"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50" name="Line 1071"/>
            <p:cNvSpPr>
              <a:spLocks noChangeShapeType="1"/>
            </p:cNvSpPr>
            <p:nvPr/>
          </p:nvSpPr>
          <p:spPr bwMode="auto">
            <a:xfrm flipH="1" flipV="1">
              <a:off x="4167" y="3864"/>
              <a:ext cx="10" cy="3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51" name="Freeform 1072"/>
            <p:cNvSpPr>
              <a:spLocks/>
            </p:cNvSpPr>
            <p:nvPr/>
          </p:nvSpPr>
          <p:spPr bwMode="auto">
            <a:xfrm>
              <a:off x="4149" y="3898"/>
              <a:ext cx="28" cy="2"/>
            </a:xfrm>
            <a:custGeom>
              <a:avLst/>
              <a:gdLst>
                <a:gd name="T0" fmla="*/ 0 w 23"/>
                <a:gd name="T1" fmla="*/ 0 h 2"/>
                <a:gd name="T2" fmla="*/ 2 w 23"/>
                <a:gd name="T3" fmla="*/ 0 h 2"/>
                <a:gd name="T4" fmla="*/ 50 w 23"/>
                <a:gd name="T5" fmla="*/ 2 h 2"/>
                <a:gd name="T6" fmla="*/ 0 60000 65536"/>
                <a:gd name="T7" fmla="*/ 0 60000 65536"/>
                <a:gd name="T8" fmla="*/ 0 60000 65536"/>
                <a:gd name="T9" fmla="*/ 0 w 23"/>
                <a:gd name="T10" fmla="*/ 0 h 2"/>
                <a:gd name="T11" fmla="*/ 23 w 23"/>
                <a:gd name="T12" fmla="*/ 2 h 2"/>
              </a:gdLst>
              <a:ahLst/>
              <a:cxnLst>
                <a:cxn ang="T6">
                  <a:pos x="T0" y="T1"/>
                </a:cxn>
                <a:cxn ang="T7">
                  <a:pos x="T2" y="T3"/>
                </a:cxn>
                <a:cxn ang="T8">
                  <a:pos x="T4" y="T5"/>
                </a:cxn>
              </a:cxnLst>
              <a:rect l="T9" t="T10" r="T11" b="T12"/>
              <a:pathLst>
                <a:path w="23" h="2">
                  <a:moveTo>
                    <a:pt x="0" y="0"/>
                  </a:moveTo>
                  <a:lnTo>
                    <a:pt x="2" y="0"/>
                  </a:lnTo>
                  <a:lnTo>
                    <a:pt x="23"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52" name="Line 1073"/>
            <p:cNvSpPr>
              <a:spLocks noChangeShapeType="1"/>
            </p:cNvSpPr>
            <p:nvPr/>
          </p:nvSpPr>
          <p:spPr bwMode="auto">
            <a:xfrm>
              <a:off x="4143" y="3893"/>
              <a:ext cx="6"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53" name="Line 1074"/>
            <p:cNvSpPr>
              <a:spLocks noChangeShapeType="1"/>
            </p:cNvSpPr>
            <p:nvPr/>
          </p:nvSpPr>
          <p:spPr bwMode="auto">
            <a:xfrm>
              <a:off x="4127" y="3891"/>
              <a:ext cx="16"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54" name="Line 1075"/>
            <p:cNvSpPr>
              <a:spLocks noChangeShapeType="1"/>
            </p:cNvSpPr>
            <p:nvPr/>
          </p:nvSpPr>
          <p:spPr bwMode="auto">
            <a:xfrm flipH="1" flipV="1">
              <a:off x="4127" y="3891"/>
              <a:ext cx="9" cy="3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55" name="Line 1076"/>
            <p:cNvSpPr>
              <a:spLocks noChangeShapeType="1"/>
            </p:cNvSpPr>
            <p:nvPr/>
          </p:nvSpPr>
          <p:spPr bwMode="auto">
            <a:xfrm flipH="1" flipV="1">
              <a:off x="4136" y="3927"/>
              <a:ext cx="7" cy="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56" name="Line 1077"/>
            <p:cNvSpPr>
              <a:spLocks noChangeShapeType="1"/>
            </p:cNvSpPr>
            <p:nvPr/>
          </p:nvSpPr>
          <p:spPr bwMode="auto">
            <a:xfrm flipH="1" flipV="1">
              <a:off x="4143" y="3933"/>
              <a:ext cx="6"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57" name="Freeform 1078"/>
            <p:cNvSpPr>
              <a:spLocks/>
            </p:cNvSpPr>
            <p:nvPr/>
          </p:nvSpPr>
          <p:spPr bwMode="auto">
            <a:xfrm>
              <a:off x="4082" y="3952"/>
              <a:ext cx="67" cy="7"/>
            </a:xfrm>
            <a:custGeom>
              <a:avLst/>
              <a:gdLst>
                <a:gd name="T0" fmla="*/ 0 w 55"/>
                <a:gd name="T1" fmla="*/ 0 h 6"/>
                <a:gd name="T2" fmla="*/ 0 w 55"/>
                <a:gd name="T3" fmla="*/ 0 h 6"/>
                <a:gd name="T4" fmla="*/ 122 w 55"/>
                <a:gd name="T5" fmla="*/ 11 h 6"/>
                <a:gd name="T6" fmla="*/ 0 60000 65536"/>
                <a:gd name="T7" fmla="*/ 0 60000 65536"/>
                <a:gd name="T8" fmla="*/ 0 60000 65536"/>
                <a:gd name="T9" fmla="*/ 0 w 55"/>
                <a:gd name="T10" fmla="*/ 0 h 6"/>
                <a:gd name="T11" fmla="*/ 55 w 55"/>
                <a:gd name="T12" fmla="*/ 6 h 6"/>
              </a:gdLst>
              <a:ahLst/>
              <a:cxnLst>
                <a:cxn ang="T6">
                  <a:pos x="T0" y="T1"/>
                </a:cxn>
                <a:cxn ang="T7">
                  <a:pos x="T2" y="T3"/>
                </a:cxn>
                <a:cxn ang="T8">
                  <a:pos x="T4" y="T5"/>
                </a:cxn>
              </a:cxnLst>
              <a:rect l="T9" t="T10" r="T11" b="T12"/>
              <a:pathLst>
                <a:path w="55" h="6">
                  <a:moveTo>
                    <a:pt x="0" y="0"/>
                  </a:moveTo>
                  <a:lnTo>
                    <a:pt x="0" y="0"/>
                  </a:lnTo>
                  <a:lnTo>
                    <a:pt x="55" y="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58" name="Freeform 1079"/>
            <p:cNvSpPr>
              <a:spLocks/>
            </p:cNvSpPr>
            <p:nvPr/>
          </p:nvSpPr>
          <p:spPr bwMode="auto">
            <a:xfrm>
              <a:off x="4172" y="3793"/>
              <a:ext cx="25" cy="3"/>
            </a:xfrm>
            <a:custGeom>
              <a:avLst/>
              <a:gdLst>
                <a:gd name="T0" fmla="*/ 0 w 20"/>
                <a:gd name="T1" fmla="*/ 0 h 2"/>
                <a:gd name="T2" fmla="*/ 18 w 20"/>
                <a:gd name="T3" fmla="*/ 0 h 2"/>
                <a:gd name="T4" fmla="*/ 49 w 20"/>
                <a:gd name="T5" fmla="*/ 9 h 2"/>
                <a:gd name="T6" fmla="*/ 49 w 20"/>
                <a:gd name="T7" fmla="*/ 9 h 2"/>
                <a:gd name="T8" fmla="*/ 0 60000 65536"/>
                <a:gd name="T9" fmla="*/ 0 60000 65536"/>
                <a:gd name="T10" fmla="*/ 0 60000 65536"/>
                <a:gd name="T11" fmla="*/ 0 60000 65536"/>
                <a:gd name="T12" fmla="*/ 0 w 20"/>
                <a:gd name="T13" fmla="*/ 0 h 2"/>
                <a:gd name="T14" fmla="*/ 20 w 20"/>
                <a:gd name="T15" fmla="*/ 2 h 2"/>
              </a:gdLst>
              <a:ahLst/>
              <a:cxnLst>
                <a:cxn ang="T8">
                  <a:pos x="T0" y="T1"/>
                </a:cxn>
                <a:cxn ang="T9">
                  <a:pos x="T2" y="T3"/>
                </a:cxn>
                <a:cxn ang="T10">
                  <a:pos x="T4" y="T5"/>
                </a:cxn>
                <a:cxn ang="T11">
                  <a:pos x="T6" y="T7"/>
                </a:cxn>
              </a:cxnLst>
              <a:rect l="T12" t="T13" r="T14" b="T15"/>
              <a:pathLst>
                <a:path w="20" h="2">
                  <a:moveTo>
                    <a:pt x="0" y="0"/>
                  </a:moveTo>
                  <a:lnTo>
                    <a:pt x="7" y="0"/>
                  </a:lnTo>
                  <a:lnTo>
                    <a:pt x="20"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59" name="Line 1080"/>
            <p:cNvSpPr>
              <a:spLocks noChangeShapeType="1"/>
            </p:cNvSpPr>
            <p:nvPr/>
          </p:nvSpPr>
          <p:spPr bwMode="auto">
            <a:xfrm flipH="1">
              <a:off x="4157" y="3819"/>
              <a:ext cx="2"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60" name="Freeform 1081"/>
            <p:cNvSpPr>
              <a:spLocks/>
            </p:cNvSpPr>
            <p:nvPr/>
          </p:nvSpPr>
          <p:spPr bwMode="auto">
            <a:xfrm>
              <a:off x="4165" y="3793"/>
              <a:ext cx="16" cy="34"/>
            </a:xfrm>
            <a:custGeom>
              <a:avLst/>
              <a:gdLst>
                <a:gd name="T0" fmla="*/ 31 w 13"/>
                <a:gd name="T1" fmla="*/ 0 h 28"/>
                <a:gd name="T2" fmla="*/ 31 w 13"/>
                <a:gd name="T3" fmla="*/ 0 h 28"/>
                <a:gd name="T4" fmla="*/ 18 w 13"/>
                <a:gd name="T5" fmla="*/ 18 h 28"/>
                <a:gd name="T6" fmla="*/ 9 w 13"/>
                <a:gd name="T7" fmla="*/ 39 h 28"/>
                <a:gd name="T8" fmla="*/ 2 w 13"/>
                <a:gd name="T9" fmla="*/ 47 h 28"/>
                <a:gd name="T10" fmla="*/ 2 w 13"/>
                <a:gd name="T11" fmla="*/ 47 h 28"/>
                <a:gd name="T12" fmla="*/ 2 w 13"/>
                <a:gd name="T13" fmla="*/ 47 h 28"/>
                <a:gd name="T14" fmla="*/ 0 w 13"/>
                <a:gd name="T15" fmla="*/ 61 h 28"/>
                <a:gd name="T16" fmla="*/ 0 60000 65536"/>
                <a:gd name="T17" fmla="*/ 0 60000 65536"/>
                <a:gd name="T18" fmla="*/ 0 60000 65536"/>
                <a:gd name="T19" fmla="*/ 0 60000 65536"/>
                <a:gd name="T20" fmla="*/ 0 60000 65536"/>
                <a:gd name="T21" fmla="*/ 0 60000 65536"/>
                <a:gd name="T22" fmla="*/ 0 60000 65536"/>
                <a:gd name="T23" fmla="*/ 0 60000 65536"/>
                <a:gd name="T24" fmla="*/ 0 w 13"/>
                <a:gd name="T25" fmla="*/ 0 h 28"/>
                <a:gd name="T26" fmla="*/ 13 w 13"/>
                <a:gd name="T27" fmla="*/ 28 h 2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3" h="28">
                  <a:moveTo>
                    <a:pt x="13" y="0"/>
                  </a:moveTo>
                  <a:lnTo>
                    <a:pt x="13" y="0"/>
                  </a:lnTo>
                  <a:lnTo>
                    <a:pt x="8" y="8"/>
                  </a:lnTo>
                  <a:lnTo>
                    <a:pt x="4" y="17"/>
                  </a:lnTo>
                  <a:lnTo>
                    <a:pt x="2" y="21"/>
                  </a:lnTo>
                  <a:lnTo>
                    <a:pt x="0" y="2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61" name="Freeform 1082"/>
            <p:cNvSpPr>
              <a:spLocks/>
            </p:cNvSpPr>
            <p:nvPr/>
          </p:nvSpPr>
          <p:spPr bwMode="auto">
            <a:xfrm>
              <a:off x="4172" y="3805"/>
              <a:ext cx="27" cy="56"/>
            </a:xfrm>
            <a:custGeom>
              <a:avLst/>
              <a:gdLst>
                <a:gd name="T0" fmla="*/ 50 w 22"/>
                <a:gd name="T1" fmla="*/ 0 h 46"/>
                <a:gd name="T2" fmla="*/ 50 w 22"/>
                <a:gd name="T3" fmla="*/ 0 h 46"/>
                <a:gd name="T4" fmla="*/ 47 w 22"/>
                <a:gd name="T5" fmla="*/ 11 h 46"/>
                <a:gd name="T6" fmla="*/ 26 w 22"/>
                <a:gd name="T7" fmla="*/ 52 h 46"/>
                <a:gd name="T8" fmla="*/ 9 w 22"/>
                <a:gd name="T9" fmla="*/ 77 h 46"/>
                <a:gd name="T10" fmla="*/ 0 w 22"/>
                <a:gd name="T11" fmla="*/ 101 h 46"/>
                <a:gd name="T12" fmla="*/ 0 60000 65536"/>
                <a:gd name="T13" fmla="*/ 0 60000 65536"/>
                <a:gd name="T14" fmla="*/ 0 60000 65536"/>
                <a:gd name="T15" fmla="*/ 0 60000 65536"/>
                <a:gd name="T16" fmla="*/ 0 60000 65536"/>
                <a:gd name="T17" fmla="*/ 0 60000 65536"/>
                <a:gd name="T18" fmla="*/ 0 w 22"/>
                <a:gd name="T19" fmla="*/ 0 h 46"/>
                <a:gd name="T20" fmla="*/ 22 w 22"/>
                <a:gd name="T21" fmla="*/ 46 h 46"/>
              </a:gdLst>
              <a:ahLst/>
              <a:cxnLst>
                <a:cxn ang="T12">
                  <a:pos x="T0" y="T1"/>
                </a:cxn>
                <a:cxn ang="T13">
                  <a:pos x="T2" y="T3"/>
                </a:cxn>
                <a:cxn ang="T14">
                  <a:pos x="T4" y="T5"/>
                </a:cxn>
                <a:cxn ang="T15">
                  <a:pos x="T6" y="T7"/>
                </a:cxn>
                <a:cxn ang="T16">
                  <a:pos x="T8" y="T9"/>
                </a:cxn>
                <a:cxn ang="T17">
                  <a:pos x="T10" y="T11"/>
                </a:cxn>
              </a:cxnLst>
              <a:rect l="T18" t="T19" r="T20" b="T21"/>
              <a:pathLst>
                <a:path w="22" h="46">
                  <a:moveTo>
                    <a:pt x="22" y="0"/>
                  </a:moveTo>
                  <a:lnTo>
                    <a:pt x="22" y="0"/>
                  </a:lnTo>
                  <a:lnTo>
                    <a:pt x="20" y="5"/>
                  </a:lnTo>
                  <a:lnTo>
                    <a:pt x="11" y="24"/>
                  </a:lnTo>
                  <a:lnTo>
                    <a:pt x="4" y="35"/>
                  </a:lnTo>
                  <a:lnTo>
                    <a:pt x="0" y="4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62" name="Freeform 1083"/>
            <p:cNvSpPr>
              <a:spLocks/>
            </p:cNvSpPr>
            <p:nvPr/>
          </p:nvSpPr>
          <p:spPr bwMode="auto">
            <a:xfrm>
              <a:off x="4177" y="3841"/>
              <a:ext cx="32" cy="59"/>
            </a:xfrm>
            <a:custGeom>
              <a:avLst/>
              <a:gdLst>
                <a:gd name="T0" fmla="*/ 59 w 26"/>
                <a:gd name="T1" fmla="*/ 0 h 49"/>
                <a:gd name="T2" fmla="*/ 59 w 26"/>
                <a:gd name="T3" fmla="*/ 0 h 49"/>
                <a:gd name="T4" fmla="*/ 50 w 26"/>
                <a:gd name="T5" fmla="*/ 17 h 49"/>
                <a:gd name="T6" fmla="*/ 41 w 26"/>
                <a:gd name="T7" fmla="*/ 31 h 49"/>
                <a:gd name="T8" fmla="*/ 38 w 26"/>
                <a:gd name="T9" fmla="*/ 41 h 49"/>
                <a:gd name="T10" fmla="*/ 26 w 26"/>
                <a:gd name="T11" fmla="*/ 63 h 49"/>
                <a:gd name="T12" fmla="*/ 21 w 26"/>
                <a:gd name="T13" fmla="*/ 69 h 49"/>
                <a:gd name="T14" fmla="*/ 11 w 26"/>
                <a:gd name="T15" fmla="*/ 83 h 49"/>
                <a:gd name="T16" fmla="*/ 0 w 26"/>
                <a:gd name="T17" fmla="*/ 102 h 4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49"/>
                <a:gd name="T29" fmla="*/ 26 w 26"/>
                <a:gd name="T30" fmla="*/ 49 h 4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49">
                  <a:moveTo>
                    <a:pt x="26" y="0"/>
                  </a:moveTo>
                  <a:lnTo>
                    <a:pt x="26" y="0"/>
                  </a:lnTo>
                  <a:lnTo>
                    <a:pt x="22" y="8"/>
                  </a:lnTo>
                  <a:lnTo>
                    <a:pt x="18" y="15"/>
                  </a:lnTo>
                  <a:lnTo>
                    <a:pt x="16" y="19"/>
                  </a:lnTo>
                  <a:lnTo>
                    <a:pt x="11" y="30"/>
                  </a:lnTo>
                  <a:lnTo>
                    <a:pt x="9" y="32"/>
                  </a:lnTo>
                  <a:lnTo>
                    <a:pt x="5" y="39"/>
                  </a:lnTo>
                  <a:lnTo>
                    <a:pt x="0" y="4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63" name="Freeform 1084"/>
            <p:cNvSpPr>
              <a:spLocks/>
            </p:cNvSpPr>
            <p:nvPr/>
          </p:nvSpPr>
          <p:spPr bwMode="auto">
            <a:xfrm>
              <a:off x="4136" y="3900"/>
              <a:ext cx="16" cy="27"/>
            </a:xfrm>
            <a:custGeom>
              <a:avLst/>
              <a:gdLst>
                <a:gd name="T0" fmla="*/ 307 w 6"/>
                <a:gd name="T1" fmla="*/ 0 h 10"/>
                <a:gd name="T2" fmla="*/ 248 w 6"/>
                <a:gd name="T3" fmla="*/ 59 h 10"/>
                <a:gd name="T4" fmla="*/ 56 w 6"/>
                <a:gd name="T5" fmla="*/ 475 h 10"/>
                <a:gd name="T6" fmla="*/ 0 w 6"/>
                <a:gd name="T7" fmla="*/ 532 h 10"/>
                <a:gd name="T8" fmla="*/ 0 60000 65536"/>
                <a:gd name="T9" fmla="*/ 0 60000 65536"/>
                <a:gd name="T10" fmla="*/ 0 60000 65536"/>
                <a:gd name="T11" fmla="*/ 0 60000 65536"/>
                <a:gd name="T12" fmla="*/ 0 w 6"/>
                <a:gd name="T13" fmla="*/ 0 h 10"/>
                <a:gd name="T14" fmla="*/ 6 w 6"/>
                <a:gd name="T15" fmla="*/ 10 h 10"/>
              </a:gdLst>
              <a:ahLst/>
              <a:cxnLst>
                <a:cxn ang="T8">
                  <a:pos x="T0" y="T1"/>
                </a:cxn>
                <a:cxn ang="T9">
                  <a:pos x="T2" y="T3"/>
                </a:cxn>
                <a:cxn ang="T10">
                  <a:pos x="T4" y="T5"/>
                </a:cxn>
                <a:cxn ang="T11">
                  <a:pos x="T6" y="T7"/>
                </a:cxn>
              </a:cxnLst>
              <a:rect l="T12" t="T13" r="T14" b="T15"/>
              <a:pathLst>
                <a:path w="6" h="10">
                  <a:moveTo>
                    <a:pt x="6" y="0"/>
                  </a:moveTo>
                  <a:cubicBezTo>
                    <a:pt x="5" y="1"/>
                    <a:pt x="5" y="1"/>
                    <a:pt x="5" y="1"/>
                  </a:cubicBezTo>
                  <a:cubicBezTo>
                    <a:pt x="4" y="4"/>
                    <a:pt x="2" y="6"/>
                    <a:pt x="1" y="9"/>
                  </a:cubicBezTo>
                  <a:cubicBezTo>
                    <a:pt x="0" y="10"/>
                    <a:pt x="0" y="10"/>
                    <a:pt x="0" y="1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64" name="Line 1085"/>
            <p:cNvSpPr>
              <a:spLocks noChangeShapeType="1"/>
            </p:cNvSpPr>
            <p:nvPr/>
          </p:nvSpPr>
          <p:spPr bwMode="auto">
            <a:xfrm>
              <a:off x="4152" y="3898"/>
              <a:ext cx="1"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65" name="Freeform 1086"/>
            <p:cNvSpPr>
              <a:spLocks/>
            </p:cNvSpPr>
            <p:nvPr/>
          </p:nvSpPr>
          <p:spPr bwMode="auto">
            <a:xfrm>
              <a:off x="4143" y="3909"/>
              <a:ext cx="11" cy="24"/>
            </a:xfrm>
            <a:custGeom>
              <a:avLst/>
              <a:gdLst>
                <a:gd name="T0" fmla="*/ 226 w 4"/>
                <a:gd name="T1" fmla="*/ 0 h 9"/>
                <a:gd name="T2" fmla="*/ 226 w 4"/>
                <a:gd name="T3" fmla="*/ 56 h 9"/>
                <a:gd name="T4" fmla="*/ 0 w 4"/>
                <a:gd name="T5" fmla="*/ 397 h 9"/>
                <a:gd name="T6" fmla="*/ 0 w 4"/>
                <a:gd name="T7" fmla="*/ 456 h 9"/>
                <a:gd name="T8" fmla="*/ 0 60000 65536"/>
                <a:gd name="T9" fmla="*/ 0 60000 65536"/>
                <a:gd name="T10" fmla="*/ 0 60000 65536"/>
                <a:gd name="T11" fmla="*/ 0 60000 65536"/>
                <a:gd name="T12" fmla="*/ 0 w 4"/>
                <a:gd name="T13" fmla="*/ 0 h 9"/>
                <a:gd name="T14" fmla="*/ 4 w 4"/>
                <a:gd name="T15" fmla="*/ 9 h 9"/>
              </a:gdLst>
              <a:ahLst/>
              <a:cxnLst>
                <a:cxn ang="T8">
                  <a:pos x="T0" y="T1"/>
                </a:cxn>
                <a:cxn ang="T9">
                  <a:pos x="T2" y="T3"/>
                </a:cxn>
                <a:cxn ang="T10">
                  <a:pos x="T4" y="T5"/>
                </a:cxn>
                <a:cxn ang="T11">
                  <a:pos x="T6" y="T7"/>
                </a:cxn>
              </a:cxnLst>
              <a:rect l="T12" t="T13" r="T14" b="T15"/>
              <a:pathLst>
                <a:path w="4" h="9">
                  <a:moveTo>
                    <a:pt x="4" y="0"/>
                  </a:moveTo>
                  <a:cubicBezTo>
                    <a:pt x="4" y="1"/>
                    <a:pt x="4" y="1"/>
                    <a:pt x="4" y="1"/>
                  </a:cubicBezTo>
                  <a:cubicBezTo>
                    <a:pt x="3" y="3"/>
                    <a:pt x="2" y="6"/>
                    <a:pt x="0" y="8"/>
                  </a:cubicBezTo>
                  <a:cubicBezTo>
                    <a:pt x="0" y="9"/>
                    <a:pt x="0" y="9"/>
                    <a:pt x="0" y="9"/>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66" name="Line 1087"/>
            <p:cNvSpPr>
              <a:spLocks noChangeShapeType="1"/>
            </p:cNvSpPr>
            <p:nvPr/>
          </p:nvSpPr>
          <p:spPr bwMode="auto">
            <a:xfrm>
              <a:off x="4152" y="3900"/>
              <a:ext cx="2" cy="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67" name="Freeform 1088"/>
            <p:cNvSpPr>
              <a:spLocks/>
            </p:cNvSpPr>
            <p:nvPr/>
          </p:nvSpPr>
          <p:spPr bwMode="auto">
            <a:xfrm>
              <a:off x="4154" y="3943"/>
              <a:ext cx="7" cy="18"/>
            </a:xfrm>
            <a:custGeom>
              <a:avLst/>
              <a:gdLst>
                <a:gd name="T0" fmla="*/ 86 w 3"/>
                <a:gd name="T1" fmla="*/ 0 h 7"/>
                <a:gd name="T2" fmla="*/ 86 w 3"/>
                <a:gd name="T3" fmla="*/ 54 h 7"/>
                <a:gd name="T4" fmla="*/ 86 w 3"/>
                <a:gd name="T5" fmla="*/ 54 h 7"/>
                <a:gd name="T6" fmla="*/ 0 w 3"/>
                <a:gd name="T7" fmla="*/ 257 h 7"/>
                <a:gd name="T8" fmla="*/ 0 w 3"/>
                <a:gd name="T9" fmla="*/ 303 h 7"/>
                <a:gd name="T10" fmla="*/ 0 60000 65536"/>
                <a:gd name="T11" fmla="*/ 0 60000 65536"/>
                <a:gd name="T12" fmla="*/ 0 60000 65536"/>
                <a:gd name="T13" fmla="*/ 0 60000 65536"/>
                <a:gd name="T14" fmla="*/ 0 60000 65536"/>
                <a:gd name="T15" fmla="*/ 0 w 3"/>
                <a:gd name="T16" fmla="*/ 0 h 7"/>
                <a:gd name="T17" fmla="*/ 3 w 3"/>
                <a:gd name="T18" fmla="*/ 7 h 7"/>
              </a:gdLst>
              <a:ahLst/>
              <a:cxnLst>
                <a:cxn ang="T10">
                  <a:pos x="T0" y="T1"/>
                </a:cxn>
                <a:cxn ang="T11">
                  <a:pos x="T2" y="T3"/>
                </a:cxn>
                <a:cxn ang="T12">
                  <a:pos x="T4" y="T5"/>
                </a:cxn>
                <a:cxn ang="T13">
                  <a:pos x="T6" y="T7"/>
                </a:cxn>
                <a:cxn ang="T14">
                  <a:pos x="T8" y="T9"/>
                </a:cxn>
              </a:cxnLst>
              <a:rect l="T15" t="T16" r="T17" b="T18"/>
              <a:pathLst>
                <a:path w="3" h="7">
                  <a:moveTo>
                    <a:pt x="3" y="0"/>
                  </a:moveTo>
                  <a:cubicBezTo>
                    <a:pt x="3" y="1"/>
                    <a:pt x="3" y="1"/>
                    <a:pt x="3" y="1"/>
                  </a:cubicBezTo>
                  <a:cubicBezTo>
                    <a:pt x="3" y="1"/>
                    <a:pt x="3" y="1"/>
                    <a:pt x="3" y="1"/>
                  </a:cubicBezTo>
                  <a:cubicBezTo>
                    <a:pt x="2" y="3"/>
                    <a:pt x="1" y="5"/>
                    <a:pt x="0" y="6"/>
                  </a:cubicBezTo>
                  <a:cubicBezTo>
                    <a:pt x="0" y="7"/>
                    <a:pt x="0" y="7"/>
                    <a:pt x="0" y="7"/>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68" name="Line 1089"/>
            <p:cNvSpPr>
              <a:spLocks noChangeShapeType="1"/>
            </p:cNvSpPr>
            <p:nvPr/>
          </p:nvSpPr>
          <p:spPr bwMode="auto">
            <a:xfrm>
              <a:off x="4149" y="3959"/>
              <a:ext cx="5"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69" name="Freeform 1090"/>
            <p:cNvSpPr>
              <a:spLocks/>
            </p:cNvSpPr>
            <p:nvPr/>
          </p:nvSpPr>
          <p:spPr bwMode="auto">
            <a:xfrm>
              <a:off x="4154" y="3909"/>
              <a:ext cx="7" cy="34"/>
            </a:xfrm>
            <a:custGeom>
              <a:avLst/>
              <a:gdLst>
                <a:gd name="T0" fmla="*/ 0 w 3"/>
                <a:gd name="T1" fmla="*/ 0 h 13"/>
                <a:gd name="T2" fmla="*/ 0 w 3"/>
                <a:gd name="T3" fmla="*/ 89 h 13"/>
                <a:gd name="T4" fmla="*/ 86 w 3"/>
                <a:gd name="T5" fmla="*/ 554 h 13"/>
                <a:gd name="T6" fmla="*/ 86 w 3"/>
                <a:gd name="T7" fmla="*/ 609 h 13"/>
                <a:gd name="T8" fmla="*/ 0 60000 65536"/>
                <a:gd name="T9" fmla="*/ 0 60000 65536"/>
                <a:gd name="T10" fmla="*/ 0 60000 65536"/>
                <a:gd name="T11" fmla="*/ 0 60000 65536"/>
                <a:gd name="T12" fmla="*/ 0 w 3"/>
                <a:gd name="T13" fmla="*/ 0 h 13"/>
                <a:gd name="T14" fmla="*/ 3 w 3"/>
                <a:gd name="T15" fmla="*/ 13 h 13"/>
              </a:gdLst>
              <a:ahLst/>
              <a:cxnLst>
                <a:cxn ang="T8">
                  <a:pos x="T0" y="T1"/>
                </a:cxn>
                <a:cxn ang="T9">
                  <a:pos x="T2" y="T3"/>
                </a:cxn>
                <a:cxn ang="T10">
                  <a:pos x="T4" y="T5"/>
                </a:cxn>
                <a:cxn ang="T11">
                  <a:pos x="T6" y="T7"/>
                </a:cxn>
              </a:cxnLst>
              <a:rect l="T12" t="T13" r="T14" b="T15"/>
              <a:pathLst>
                <a:path w="3" h="13">
                  <a:moveTo>
                    <a:pt x="0" y="0"/>
                  </a:moveTo>
                  <a:cubicBezTo>
                    <a:pt x="0" y="2"/>
                    <a:pt x="0" y="2"/>
                    <a:pt x="0" y="2"/>
                  </a:cubicBezTo>
                  <a:cubicBezTo>
                    <a:pt x="0" y="5"/>
                    <a:pt x="1" y="10"/>
                    <a:pt x="3" y="12"/>
                  </a:cubicBezTo>
                  <a:cubicBezTo>
                    <a:pt x="3" y="13"/>
                    <a:pt x="3" y="13"/>
                    <a:pt x="3" y="13"/>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70" name="Freeform 1091"/>
            <p:cNvSpPr>
              <a:spLocks/>
            </p:cNvSpPr>
            <p:nvPr/>
          </p:nvSpPr>
          <p:spPr bwMode="auto">
            <a:xfrm>
              <a:off x="4188" y="3880"/>
              <a:ext cx="3" cy="8"/>
            </a:xfrm>
            <a:custGeom>
              <a:avLst/>
              <a:gdLst>
                <a:gd name="T0" fmla="*/ 9 w 2"/>
                <a:gd name="T1" fmla="*/ 11 h 7"/>
                <a:gd name="T2" fmla="*/ 0 w 2"/>
                <a:gd name="T3" fmla="*/ 2 h 7"/>
                <a:gd name="T4" fmla="*/ 0 w 2"/>
                <a:gd name="T5" fmla="*/ 0 h 7"/>
                <a:gd name="T6" fmla="*/ 0 w 2"/>
                <a:gd name="T7" fmla="*/ 0 h 7"/>
                <a:gd name="T8" fmla="*/ 0 60000 65536"/>
                <a:gd name="T9" fmla="*/ 0 60000 65536"/>
                <a:gd name="T10" fmla="*/ 0 60000 65536"/>
                <a:gd name="T11" fmla="*/ 0 60000 65536"/>
                <a:gd name="T12" fmla="*/ 0 w 2"/>
                <a:gd name="T13" fmla="*/ 0 h 7"/>
                <a:gd name="T14" fmla="*/ 2 w 2"/>
                <a:gd name="T15" fmla="*/ 7 h 7"/>
              </a:gdLst>
              <a:ahLst/>
              <a:cxnLst>
                <a:cxn ang="T8">
                  <a:pos x="T0" y="T1"/>
                </a:cxn>
                <a:cxn ang="T9">
                  <a:pos x="T2" y="T3"/>
                </a:cxn>
                <a:cxn ang="T10">
                  <a:pos x="T4" y="T5"/>
                </a:cxn>
                <a:cxn ang="T11">
                  <a:pos x="T6" y="T7"/>
                </a:cxn>
              </a:cxnLst>
              <a:rect l="T12" t="T13" r="T14" b="T15"/>
              <a:pathLst>
                <a:path w="2" h="7">
                  <a:moveTo>
                    <a:pt x="2" y="7"/>
                  </a:moveTo>
                  <a:lnTo>
                    <a:pt x="0" y="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71" name="Line 1092"/>
            <p:cNvSpPr>
              <a:spLocks noChangeShapeType="1"/>
            </p:cNvSpPr>
            <p:nvPr/>
          </p:nvSpPr>
          <p:spPr bwMode="auto">
            <a:xfrm flipV="1">
              <a:off x="4186" y="3888"/>
              <a:ext cx="5"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72" name="Freeform 1093"/>
            <p:cNvSpPr>
              <a:spLocks/>
            </p:cNvSpPr>
            <p:nvPr/>
          </p:nvSpPr>
          <p:spPr bwMode="auto">
            <a:xfrm>
              <a:off x="4161" y="3893"/>
              <a:ext cx="25" cy="52"/>
            </a:xfrm>
            <a:custGeom>
              <a:avLst/>
              <a:gdLst>
                <a:gd name="T0" fmla="*/ 0 w 20"/>
                <a:gd name="T1" fmla="*/ 92 h 43"/>
                <a:gd name="T2" fmla="*/ 0 w 20"/>
                <a:gd name="T3" fmla="*/ 92 h 43"/>
                <a:gd name="T4" fmla="*/ 11 w 20"/>
                <a:gd name="T5" fmla="*/ 92 h 43"/>
                <a:gd name="T6" fmla="*/ 18 w 20"/>
                <a:gd name="T7" fmla="*/ 88 h 43"/>
                <a:gd name="T8" fmla="*/ 21 w 20"/>
                <a:gd name="T9" fmla="*/ 79 h 43"/>
                <a:gd name="T10" fmla="*/ 26 w 20"/>
                <a:gd name="T11" fmla="*/ 70 h 43"/>
                <a:gd name="T12" fmla="*/ 31 w 20"/>
                <a:gd name="T13" fmla="*/ 60 h 43"/>
                <a:gd name="T14" fmla="*/ 39 w 20"/>
                <a:gd name="T15" fmla="*/ 48 h 43"/>
                <a:gd name="T16" fmla="*/ 45 w 20"/>
                <a:gd name="T17" fmla="*/ 33 h 43"/>
                <a:gd name="T18" fmla="*/ 45 w 20"/>
                <a:gd name="T19" fmla="*/ 12 h 43"/>
                <a:gd name="T20" fmla="*/ 49 w 20"/>
                <a:gd name="T21" fmla="*/ 0 h 4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
                <a:gd name="T34" fmla="*/ 0 h 43"/>
                <a:gd name="T35" fmla="*/ 20 w 20"/>
                <a:gd name="T36" fmla="*/ 43 h 4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 h="43">
                  <a:moveTo>
                    <a:pt x="0" y="43"/>
                  </a:moveTo>
                  <a:lnTo>
                    <a:pt x="0" y="43"/>
                  </a:lnTo>
                  <a:lnTo>
                    <a:pt x="5" y="43"/>
                  </a:lnTo>
                  <a:lnTo>
                    <a:pt x="7" y="41"/>
                  </a:lnTo>
                  <a:lnTo>
                    <a:pt x="9" y="37"/>
                  </a:lnTo>
                  <a:lnTo>
                    <a:pt x="11" y="33"/>
                  </a:lnTo>
                  <a:lnTo>
                    <a:pt x="13" y="28"/>
                  </a:lnTo>
                  <a:lnTo>
                    <a:pt x="16" y="22"/>
                  </a:lnTo>
                  <a:lnTo>
                    <a:pt x="18" y="15"/>
                  </a:lnTo>
                  <a:lnTo>
                    <a:pt x="18" y="6"/>
                  </a:lnTo>
                  <a:lnTo>
                    <a:pt x="2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73" name="Freeform 1094"/>
            <p:cNvSpPr>
              <a:spLocks/>
            </p:cNvSpPr>
            <p:nvPr/>
          </p:nvSpPr>
          <p:spPr bwMode="auto">
            <a:xfrm>
              <a:off x="4152" y="3961"/>
              <a:ext cx="20" cy="22"/>
            </a:xfrm>
            <a:custGeom>
              <a:avLst/>
              <a:gdLst>
                <a:gd name="T0" fmla="*/ 2 w 17"/>
                <a:gd name="T1" fmla="*/ 0 h 18"/>
                <a:gd name="T2" fmla="*/ 0 w 17"/>
                <a:gd name="T3" fmla="*/ 7 h 18"/>
                <a:gd name="T4" fmla="*/ 33 w 17"/>
                <a:gd name="T5" fmla="*/ 40 h 18"/>
                <a:gd name="T6" fmla="*/ 0 60000 65536"/>
                <a:gd name="T7" fmla="*/ 0 60000 65536"/>
                <a:gd name="T8" fmla="*/ 0 60000 65536"/>
                <a:gd name="T9" fmla="*/ 0 w 17"/>
                <a:gd name="T10" fmla="*/ 0 h 18"/>
                <a:gd name="T11" fmla="*/ 17 w 17"/>
                <a:gd name="T12" fmla="*/ 18 h 18"/>
              </a:gdLst>
              <a:ahLst/>
              <a:cxnLst>
                <a:cxn ang="T6">
                  <a:pos x="T0" y="T1"/>
                </a:cxn>
                <a:cxn ang="T7">
                  <a:pos x="T2" y="T3"/>
                </a:cxn>
                <a:cxn ang="T8">
                  <a:pos x="T4" y="T5"/>
                </a:cxn>
              </a:cxnLst>
              <a:rect l="T9" t="T10" r="T11" b="T12"/>
              <a:pathLst>
                <a:path w="17" h="18">
                  <a:moveTo>
                    <a:pt x="2" y="0"/>
                  </a:moveTo>
                  <a:lnTo>
                    <a:pt x="0" y="3"/>
                  </a:lnTo>
                  <a:lnTo>
                    <a:pt x="17" y="1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74" name="Line 1095"/>
            <p:cNvSpPr>
              <a:spLocks noChangeShapeType="1"/>
            </p:cNvSpPr>
            <p:nvPr/>
          </p:nvSpPr>
          <p:spPr bwMode="auto">
            <a:xfrm>
              <a:off x="4093" y="3972"/>
              <a:ext cx="79" cy="1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75" name="Freeform 1096"/>
            <p:cNvSpPr>
              <a:spLocks/>
            </p:cNvSpPr>
            <p:nvPr/>
          </p:nvSpPr>
          <p:spPr bwMode="auto">
            <a:xfrm>
              <a:off x="4066" y="3965"/>
              <a:ext cx="27" cy="7"/>
            </a:xfrm>
            <a:custGeom>
              <a:avLst/>
              <a:gdLst>
                <a:gd name="T0" fmla="*/ 50 w 22"/>
                <a:gd name="T1" fmla="*/ 11 h 6"/>
                <a:gd name="T2" fmla="*/ 21 w 22"/>
                <a:gd name="T3" fmla="*/ 8 h 6"/>
                <a:gd name="T4" fmla="*/ 0 w 22"/>
                <a:gd name="T5" fmla="*/ 0 h 6"/>
                <a:gd name="T6" fmla="*/ 0 w 22"/>
                <a:gd name="T7" fmla="*/ 0 h 6"/>
                <a:gd name="T8" fmla="*/ 0 60000 65536"/>
                <a:gd name="T9" fmla="*/ 0 60000 65536"/>
                <a:gd name="T10" fmla="*/ 0 60000 65536"/>
                <a:gd name="T11" fmla="*/ 0 60000 65536"/>
                <a:gd name="T12" fmla="*/ 0 w 22"/>
                <a:gd name="T13" fmla="*/ 0 h 6"/>
                <a:gd name="T14" fmla="*/ 22 w 22"/>
                <a:gd name="T15" fmla="*/ 6 h 6"/>
              </a:gdLst>
              <a:ahLst/>
              <a:cxnLst>
                <a:cxn ang="T8">
                  <a:pos x="T0" y="T1"/>
                </a:cxn>
                <a:cxn ang="T9">
                  <a:pos x="T2" y="T3"/>
                </a:cxn>
                <a:cxn ang="T10">
                  <a:pos x="T4" y="T5"/>
                </a:cxn>
                <a:cxn ang="T11">
                  <a:pos x="T6" y="T7"/>
                </a:cxn>
              </a:cxnLst>
              <a:rect l="T12" t="T13" r="T14" b="T15"/>
              <a:pathLst>
                <a:path w="22" h="6">
                  <a:moveTo>
                    <a:pt x="22" y="6"/>
                  </a:moveTo>
                  <a:lnTo>
                    <a:pt x="9" y="4"/>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76" name="Line 1097"/>
            <p:cNvSpPr>
              <a:spLocks noChangeShapeType="1"/>
            </p:cNvSpPr>
            <p:nvPr/>
          </p:nvSpPr>
          <p:spPr bwMode="auto">
            <a:xfrm flipV="1">
              <a:off x="4193" y="3880"/>
              <a:ext cx="1" cy="6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77" name="Line 1098"/>
            <p:cNvSpPr>
              <a:spLocks noChangeShapeType="1"/>
            </p:cNvSpPr>
            <p:nvPr/>
          </p:nvSpPr>
          <p:spPr bwMode="auto">
            <a:xfrm flipV="1">
              <a:off x="4172" y="3941"/>
              <a:ext cx="21" cy="4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78" name="Line 1099"/>
            <p:cNvSpPr>
              <a:spLocks noChangeShapeType="1"/>
            </p:cNvSpPr>
            <p:nvPr/>
          </p:nvSpPr>
          <p:spPr bwMode="auto">
            <a:xfrm flipV="1">
              <a:off x="4199" y="3859"/>
              <a:ext cx="1" cy="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79" name="Freeform 1100"/>
            <p:cNvSpPr>
              <a:spLocks/>
            </p:cNvSpPr>
            <p:nvPr/>
          </p:nvSpPr>
          <p:spPr bwMode="auto">
            <a:xfrm>
              <a:off x="4191" y="3866"/>
              <a:ext cx="8" cy="22"/>
            </a:xfrm>
            <a:custGeom>
              <a:avLst/>
              <a:gdLst>
                <a:gd name="T0" fmla="*/ 149 w 3"/>
                <a:gd name="T1" fmla="*/ 0 h 8"/>
                <a:gd name="T2" fmla="*/ 93 w 3"/>
                <a:gd name="T3" fmla="*/ 61 h 8"/>
                <a:gd name="T4" fmla="*/ 56 w 3"/>
                <a:gd name="T5" fmla="*/ 286 h 8"/>
                <a:gd name="T6" fmla="*/ 56 w 3"/>
                <a:gd name="T7" fmla="*/ 286 h 8"/>
                <a:gd name="T8" fmla="*/ 0 w 3"/>
                <a:gd name="T9" fmla="*/ 393 h 8"/>
                <a:gd name="T10" fmla="*/ 0 w 3"/>
                <a:gd name="T11" fmla="*/ 454 h 8"/>
                <a:gd name="T12" fmla="*/ 0 60000 65536"/>
                <a:gd name="T13" fmla="*/ 0 60000 65536"/>
                <a:gd name="T14" fmla="*/ 0 60000 65536"/>
                <a:gd name="T15" fmla="*/ 0 60000 65536"/>
                <a:gd name="T16" fmla="*/ 0 60000 65536"/>
                <a:gd name="T17" fmla="*/ 0 60000 65536"/>
                <a:gd name="T18" fmla="*/ 0 w 3"/>
                <a:gd name="T19" fmla="*/ 0 h 8"/>
                <a:gd name="T20" fmla="*/ 3 w 3"/>
                <a:gd name="T21" fmla="*/ 8 h 8"/>
              </a:gdLst>
              <a:ahLst/>
              <a:cxnLst>
                <a:cxn ang="T12">
                  <a:pos x="T0" y="T1"/>
                </a:cxn>
                <a:cxn ang="T13">
                  <a:pos x="T2" y="T3"/>
                </a:cxn>
                <a:cxn ang="T14">
                  <a:pos x="T4" y="T5"/>
                </a:cxn>
                <a:cxn ang="T15">
                  <a:pos x="T6" y="T7"/>
                </a:cxn>
                <a:cxn ang="T16">
                  <a:pos x="T8" y="T9"/>
                </a:cxn>
                <a:cxn ang="T17">
                  <a:pos x="T10" y="T11"/>
                </a:cxn>
              </a:cxnLst>
              <a:rect l="T18" t="T19" r="T20" b="T21"/>
              <a:pathLst>
                <a:path w="3" h="8">
                  <a:moveTo>
                    <a:pt x="3" y="0"/>
                  </a:moveTo>
                  <a:cubicBezTo>
                    <a:pt x="2" y="1"/>
                    <a:pt x="2" y="1"/>
                    <a:pt x="2" y="1"/>
                  </a:cubicBezTo>
                  <a:cubicBezTo>
                    <a:pt x="2" y="3"/>
                    <a:pt x="1" y="4"/>
                    <a:pt x="1" y="5"/>
                  </a:cubicBezTo>
                  <a:cubicBezTo>
                    <a:pt x="1" y="5"/>
                    <a:pt x="1" y="5"/>
                    <a:pt x="1" y="5"/>
                  </a:cubicBezTo>
                  <a:cubicBezTo>
                    <a:pt x="1" y="6"/>
                    <a:pt x="0" y="6"/>
                    <a:pt x="0" y="7"/>
                  </a:cubicBezTo>
                  <a:cubicBezTo>
                    <a:pt x="0" y="8"/>
                    <a:pt x="0" y="8"/>
                    <a:pt x="0" y="8"/>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80" name="Freeform 1101"/>
            <p:cNvSpPr>
              <a:spLocks/>
            </p:cNvSpPr>
            <p:nvPr/>
          </p:nvSpPr>
          <p:spPr bwMode="auto">
            <a:xfrm>
              <a:off x="4035" y="3510"/>
              <a:ext cx="11" cy="42"/>
            </a:xfrm>
            <a:custGeom>
              <a:avLst/>
              <a:gdLst>
                <a:gd name="T0" fmla="*/ 0 w 9"/>
                <a:gd name="T1" fmla="*/ 72 h 35"/>
                <a:gd name="T2" fmla="*/ 0 w 9"/>
                <a:gd name="T3" fmla="*/ 64 h 35"/>
                <a:gd name="T4" fmla="*/ 2 w 9"/>
                <a:gd name="T5" fmla="*/ 42 h 35"/>
                <a:gd name="T6" fmla="*/ 16 w 9"/>
                <a:gd name="T7" fmla="*/ 19 h 35"/>
                <a:gd name="T8" fmla="*/ 16 w 9"/>
                <a:gd name="T9" fmla="*/ 14 h 35"/>
                <a:gd name="T10" fmla="*/ 20 w 9"/>
                <a:gd name="T11" fmla="*/ 0 h 35"/>
                <a:gd name="T12" fmla="*/ 0 60000 65536"/>
                <a:gd name="T13" fmla="*/ 0 60000 65536"/>
                <a:gd name="T14" fmla="*/ 0 60000 65536"/>
                <a:gd name="T15" fmla="*/ 0 60000 65536"/>
                <a:gd name="T16" fmla="*/ 0 60000 65536"/>
                <a:gd name="T17" fmla="*/ 0 60000 65536"/>
                <a:gd name="T18" fmla="*/ 0 w 9"/>
                <a:gd name="T19" fmla="*/ 0 h 35"/>
                <a:gd name="T20" fmla="*/ 9 w 9"/>
                <a:gd name="T21" fmla="*/ 35 h 35"/>
              </a:gdLst>
              <a:ahLst/>
              <a:cxnLst>
                <a:cxn ang="T12">
                  <a:pos x="T0" y="T1"/>
                </a:cxn>
                <a:cxn ang="T13">
                  <a:pos x="T2" y="T3"/>
                </a:cxn>
                <a:cxn ang="T14">
                  <a:pos x="T4" y="T5"/>
                </a:cxn>
                <a:cxn ang="T15">
                  <a:pos x="T6" y="T7"/>
                </a:cxn>
                <a:cxn ang="T16">
                  <a:pos x="T8" y="T9"/>
                </a:cxn>
                <a:cxn ang="T17">
                  <a:pos x="T10" y="T11"/>
                </a:cxn>
              </a:cxnLst>
              <a:rect l="T18" t="T19" r="T20" b="T21"/>
              <a:pathLst>
                <a:path w="9" h="35">
                  <a:moveTo>
                    <a:pt x="0" y="35"/>
                  </a:moveTo>
                  <a:lnTo>
                    <a:pt x="0" y="31"/>
                  </a:lnTo>
                  <a:lnTo>
                    <a:pt x="2" y="20"/>
                  </a:lnTo>
                  <a:lnTo>
                    <a:pt x="7" y="9"/>
                  </a:lnTo>
                  <a:lnTo>
                    <a:pt x="7" y="7"/>
                  </a:lnTo>
                  <a:lnTo>
                    <a:pt x="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81" name="Freeform 1102"/>
            <p:cNvSpPr>
              <a:spLocks/>
            </p:cNvSpPr>
            <p:nvPr/>
          </p:nvSpPr>
          <p:spPr bwMode="auto">
            <a:xfrm>
              <a:off x="3926" y="3491"/>
              <a:ext cx="14" cy="48"/>
            </a:xfrm>
            <a:custGeom>
              <a:avLst/>
              <a:gdLst>
                <a:gd name="T0" fmla="*/ 0 w 11"/>
                <a:gd name="T1" fmla="*/ 90 h 39"/>
                <a:gd name="T2" fmla="*/ 6 w 11"/>
                <a:gd name="T3" fmla="*/ 86 h 39"/>
                <a:gd name="T4" fmla="*/ 13 w 11"/>
                <a:gd name="T5" fmla="*/ 59 h 39"/>
                <a:gd name="T6" fmla="*/ 18 w 11"/>
                <a:gd name="T7" fmla="*/ 33 h 39"/>
                <a:gd name="T8" fmla="*/ 23 w 11"/>
                <a:gd name="T9" fmla="*/ 9 h 39"/>
                <a:gd name="T10" fmla="*/ 29 w 11"/>
                <a:gd name="T11" fmla="*/ 0 h 39"/>
                <a:gd name="T12" fmla="*/ 0 60000 65536"/>
                <a:gd name="T13" fmla="*/ 0 60000 65536"/>
                <a:gd name="T14" fmla="*/ 0 60000 65536"/>
                <a:gd name="T15" fmla="*/ 0 60000 65536"/>
                <a:gd name="T16" fmla="*/ 0 60000 65536"/>
                <a:gd name="T17" fmla="*/ 0 60000 65536"/>
                <a:gd name="T18" fmla="*/ 0 w 11"/>
                <a:gd name="T19" fmla="*/ 0 h 39"/>
                <a:gd name="T20" fmla="*/ 11 w 11"/>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11" h="39">
                  <a:moveTo>
                    <a:pt x="0" y="39"/>
                  </a:moveTo>
                  <a:lnTo>
                    <a:pt x="2" y="37"/>
                  </a:lnTo>
                  <a:lnTo>
                    <a:pt x="5" y="26"/>
                  </a:lnTo>
                  <a:lnTo>
                    <a:pt x="7" y="15"/>
                  </a:lnTo>
                  <a:lnTo>
                    <a:pt x="9" y="4"/>
                  </a:lnTo>
                  <a:lnTo>
                    <a:pt x="1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82" name="Freeform 1103"/>
            <p:cNvSpPr>
              <a:spLocks/>
            </p:cNvSpPr>
            <p:nvPr/>
          </p:nvSpPr>
          <p:spPr bwMode="auto">
            <a:xfrm>
              <a:off x="3678" y="3726"/>
              <a:ext cx="50" cy="30"/>
            </a:xfrm>
            <a:custGeom>
              <a:avLst/>
              <a:gdLst>
                <a:gd name="T0" fmla="*/ 90 w 41"/>
                <a:gd name="T1" fmla="*/ 58 h 24"/>
                <a:gd name="T2" fmla="*/ 90 w 41"/>
                <a:gd name="T3" fmla="*/ 18 h 24"/>
                <a:gd name="T4" fmla="*/ 0 w 41"/>
                <a:gd name="T5" fmla="*/ 0 h 24"/>
                <a:gd name="T6" fmla="*/ 0 60000 65536"/>
                <a:gd name="T7" fmla="*/ 0 60000 65536"/>
                <a:gd name="T8" fmla="*/ 0 60000 65536"/>
                <a:gd name="T9" fmla="*/ 0 w 41"/>
                <a:gd name="T10" fmla="*/ 0 h 24"/>
                <a:gd name="T11" fmla="*/ 41 w 41"/>
                <a:gd name="T12" fmla="*/ 24 h 24"/>
              </a:gdLst>
              <a:ahLst/>
              <a:cxnLst>
                <a:cxn ang="T6">
                  <a:pos x="T0" y="T1"/>
                </a:cxn>
                <a:cxn ang="T7">
                  <a:pos x="T2" y="T3"/>
                </a:cxn>
                <a:cxn ang="T8">
                  <a:pos x="T4" y="T5"/>
                </a:cxn>
              </a:cxnLst>
              <a:rect l="T9" t="T10" r="T11" b="T12"/>
              <a:pathLst>
                <a:path w="41" h="24">
                  <a:moveTo>
                    <a:pt x="41" y="24"/>
                  </a:moveTo>
                  <a:lnTo>
                    <a:pt x="41" y="7"/>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83" name="Freeform 1104"/>
            <p:cNvSpPr>
              <a:spLocks/>
            </p:cNvSpPr>
            <p:nvPr/>
          </p:nvSpPr>
          <p:spPr bwMode="auto">
            <a:xfrm>
              <a:off x="3633" y="3745"/>
              <a:ext cx="40" cy="3"/>
            </a:xfrm>
            <a:custGeom>
              <a:avLst/>
              <a:gdLst>
                <a:gd name="T0" fmla="*/ 70 w 33"/>
                <a:gd name="T1" fmla="*/ 3 h 3"/>
                <a:gd name="T2" fmla="*/ 70 w 33"/>
                <a:gd name="T3" fmla="*/ 3 h 3"/>
                <a:gd name="T4" fmla="*/ 0 w 33"/>
                <a:gd name="T5" fmla="*/ 0 h 3"/>
                <a:gd name="T6" fmla="*/ 0 60000 65536"/>
                <a:gd name="T7" fmla="*/ 0 60000 65536"/>
                <a:gd name="T8" fmla="*/ 0 60000 65536"/>
                <a:gd name="T9" fmla="*/ 0 w 33"/>
                <a:gd name="T10" fmla="*/ 0 h 3"/>
                <a:gd name="T11" fmla="*/ 33 w 33"/>
                <a:gd name="T12" fmla="*/ 3 h 3"/>
              </a:gdLst>
              <a:ahLst/>
              <a:cxnLst>
                <a:cxn ang="T6">
                  <a:pos x="T0" y="T1"/>
                </a:cxn>
                <a:cxn ang="T7">
                  <a:pos x="T2" y="T3"/>
                </a:cxn>
                <a:cxn ang="T8">
                  <a:pos x="T4" y="T5"/>
                </a:cxn>
              </a:cxnLst>
              <a:rect l="T9" t="T10" r="T11" b="T12"/>
              <a:pathLst>
                <a:path w="33" h="3">
                  <a:moveTo>
                    <a:pt x="33" y="3"/>
                  </a:moveTo>
                  <a:lnTo>
                    <a:pt x="33" y="3"/>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84" name="Freeform 1105"/>
            <p:cNvSpPr>
              <a:spLocks/>
            </p:cNvSpPr>
            <p:nvPr/>
          </p:nvSpPr>
          <p:spPr bwMode="auto">
            <a:xfrm>
              <a:off x="3633" y="3627"/>
              <a:ext cx="1" cy="118"/>
            </a:xfrm>
            <a:custGeom>
              <a:avLst/>
              <a:gdLst>
                <a:gd name="T0" fmla="*/ 0 w 1"/>
                <a:gd name="T1" fmla="*/ 0 h 97"/>
                <a:gd name="T2" fmla="*/ 0 w 1"/>
                <a:gd name="T3" fmla="*/ 0 h 97"/>
                <a:gd name="T4" fmla="*/ 0 w 1"/>
                <a:gd name="T5" fmla="*/ 213 h 97"/>
                <a:gd name="T6" fmla="*/ 0 60000 65536"/>
                <a:gd name="T7" fmla="*/ 0 60000 65536"/>
                <a:gd name="T8" fmla="*/ 0 60000 65536"/>
                <a:gd name="T9" fmla="*/ 0 w 1"/>
                <a:gd name="T10" fmla="*/ 0 h 97"/>
                <a:gd name="T11" fmla="*/ 1 w 1"/>
                <a:gd name="T12" fmla="*/ 97 h 97"/>
              </a:gdLst>
              <a:ahLst/>
              <a:cxnLst>
                <a:cxn ang="T6">
                  <a:pos x="T0" y="T1"/>
                </a:cxn>
                <a:cxn ang="T7">
                  <a:pos x="T2" y="T3"/>
                </a:cxn>
                <a:cxn ang="T8">
                  <a:pos x="T4" y="T5"/>
                </a:cxn>
              </a:cxnLst>
              <a:rect l="T9" t="T10" r="T11" b="T12"/>
              <a:pathLst>
                <a:path w="1" h="97">
                  <a:moveTo>
                    <a:pt x="0" y="0"/>
                  </a:moveTo>
                  <a:lnTo>
                    <a:pt x="0" y="0"/>
                  </a:lnTo>
                  <a:lnTo>
                    <a:pt x="0" y="9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85" name="Freeform 1106"/>
            <p:cNvSpPr>
              <a:spLocks/>
            </p:cNvSpPr>
            <p:nvPr/>
          </p:nvSpPr>
          <p:spPr bwMode="auto">
            <a:xfrm>
              <a:off x="3728" y="3636"/>
              <a:ext cx="1" cy="20"/>
            </a:xfrm>
            <a:custGeom>
              <a:avLst/>
              <a:gdLst>
                <a:gd name="T0" fmla="*/ 0 w 1"/>
                <a:gd name="T1" fmla="*/ 39 h 16"/>
                <a:gd name="T2" fmla="*/ 0 w 1"/>
                <a:gd name="T3" fmla="*/ 0 h 16"/>
                <a:gd name="T4" fmla="*/ 0 w 1"/>
                <a:gd name="T5" fmla="*/ 0 h 16"/>
                <a:gd name="T6" fmla="*/ 0 60000 65536"/>
                <a:gd name="T7" fmla="*/ 0 60000 65536"/>
                <a:gd name="T8" fmla="*/ 0 60000 65536"/>
                <a:gd name="T9" fmla="*/ 0 w 1"/>
                <a:gd name="T10" fmla="*/ 0 h 16"/>
                <a:gd name="T11" fmla="*/ 1 w 1"/>
                <a:gd name="T12" fmla="*/ 16 h 16"/>
              </a:gdLst>
              <a:ahLst/>
              <a:cxnLst>
                <a:cxn ang="T6">
                  <a:pos x="T0" y="T1"/>
                </a:cxn>
                <a:cxn ang="T7">
                  <a:pos x="T2" y="T3"/>
                </a:cxn>
                <a:cxn ang="T8">
                  <a:pos x="T4" y="T5"/>
                </a:cxn>
              </a:cxnLst>
              <a:rect l="T9" t="T10" r="T11" b="T12"/>
              <a:pathLst>
                <a:path w="1" h="16">
                  <a:moveTo>
                    <a:pt x="0" y="16"/>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86" name="Freeform 1107"/>
            <p:cNvSpPr>
              <a:spLocks/>
            </p:cNvSpPr>
            <p:nvPr/>
          </p:nvSpPr>
          <p:spPr bwMode="auto">
            <a:xfrm>
              <a:off x="3757" y="3636"/>
              <a:ext cx="14" cy="1"/>
            </a:xfrm>
            <a:custGeom>
              <a:avLst/>
              <a:gdLst>
                <a:gd name="T0" fmla="*/ 29 w 11"/>
                <a:gd name="T1" fmla="*/ 0 h 1"/>
                <a:gd name="T2" fmla="*/ 0 w 11"/>
                <a:gd name="T3" fmla="*/ 0 h 1"/>
                <a:gd name="T4" fmla="*/ 0 w 11"/>
                <a:gd name="T5" fmla="*/ 0 h 1"/>
                <a:gd name="T6" fmla="*/ 0 60000 65536"/>
                <a:gd name="T7" fmla="*/ 0 60000 65536"/>
                <a:gd name="T8" fmla="*/ 0 60000 65536"/>
                <a:gd name="T9" fmla="*/ 0 w 11"/>
                <a:gd name="T10" fmla="*/ 0 h 1"/>
                <a:gd name="T11" fmla="*/ 11 w 11"/>
                <a:gd name="T12" fmla="*/ 1 h 1"/>
              </a:gdLst>
              <a:ahLst/>
              <a:cxnLst>
                <a:cxn ang="T6">
                  <a:pos x="T0" y="T1"/>
                </a:cxn>
                <a:cxn ang="T7">
                  <a:pos x="T2" y="T3"/>
                </a:cxn>
                <a:cxn ang="T8">
                  <a:pos x="T4" y="T5"/>
                </a:cxn>
              </a:cxnLst>
              <a:rect l="T9" t="T10" r="T11" b="T12"/>
              <a:pathLst>
                <a:path w="11" h="1">
                  <a:moveTo>
                    <a:pt x="11" y="0"/>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87" name="Freeform 1108"/>
            <p:cNvSpPr>
              <a:spLocks/>
            </p:cNvSpPr>
            <p:nvPr/>
          </p:nvSpPr>
          <p:spPr bwMode="auto">
            <a:xfrm>
              <a:off x="3728" y="3636"/>
              <a:ext cx="56" cy="124"/>
            </a:xfrm>
            <a:custGeom>
              <a:avLst/>
              <a:gdLst>
                <a:gd name="T0" fmla="*/ 77 w 46"/>
                <a:gd name="T1" fmla="*/ 0 h 102"/>
                <a:gd name="T2" fmla="*/ 77 w 46"/>
                <a:gd name="T3" fmla="*/ 63 h 102"/>
                <a:gd name="T4" fmla="*/ 101 w 46"/>
                <a:gd name="T5" fmla="*/ 63 h 102"/>
                <a:gd name="T6" fmla="*/ 101 w 46"/>
                <a:gd name="T7" fmla="*/ 165 h 102"/>
                <a:gd name="T8" fmla="*/ 82 w 46"/>
                <a:gd name="T9" fmla="*/ 162 h 102"/>
                <a:gd name="T10" fmla="*/ 77 w 46"/>
                <a:gd name="T11" fmla="*/ 162 h 102"/>
                <a:gd name="T12" fmla="*/ 77 w 46"/>
                <a:gd name="T13" fmla="*/ 224 h 102"/>
                <a:gd name="T14" fmla="*/ 52 w 46"/>
                <a:gd name="T15" fmla="*/ 219 h 102"/>
                <a:gd name="T16" fmla="*/ 0 w 46"/>
                <a:gd name="T17" fmla="*/ 214 h 10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6"/>
                <a:gd name="T28" fmla="*/ 0 h 102"/>
                <a:gd name="T29" fmla="*/ 46 w 46"/>
                <a:gd name="T30" fmla="*/ 102 h 10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6" h="102">
                  <a:moveTo>
                    <a:pt x="35" y="0"/>
                  </a:moveTo>
                  <a:lnTo>
                    <a:pt x="35" y="29"/>
                  </a:lnTo>
                  <a:lnTo>
                    <a:pt x="46" y="29"/>
                  </a:lnTo>
                  <a:lnTo>
                    <a:pt x="46" y="76"/>
                  </a:lnTo>
                  <a:lnTo>
                    <a:pt x="37" y="74"/>
                  </a:lnTo>
                  <a:lnTo>
                    <a:pt x="35" y="74"/>
                  </a:lnTo>
                  <a:lnTo>
                    <a:pt x="35" y="102"/>
                  </a:lnTo>
                  <a:lnTo>
                    <a:pt x="24" y="100"/>
                  </a:lnTo>
                  <a:lnTo>
                    <a:pt x="0" y="9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88" name="Freeform 1109"/>
            <p:cNvSpPr>
              <a:spLocks/>
            </p:cNvSpPr>
            <p:nvPr/>
          </p:nvSpPr>
          <p:spPr bwMode="auto">
            <a:xfrm>
              <a:off x="3821" y="3595"/>
              <a:ext cx="8" cy="1"/>
            </a:xfrm>
            <a:custGeom>
              <a:avLst/>
              <a:gdLst>
                <a:gd name="T0" fmla="*/ 11 w 7"/>
                <a:gd name="T1" fmla="*/ 0 h 1"/>
                <a:gd name="T2" fmla="*/ 0 w 7"/>
                <a:gd name="T3" fmla="*/ 0 h 1"/>
                <a:gd name="T4" fmla="*/ 0 w 7"/>
                <a:gd name="T5" fmla="*/ 0 h 1"/>
                <a:gd name="T6" fmla="*/ 0 60000 65536"/>
                <a:gd name="T7" fmla="*/ 0 60000 65536"/>
                <a:gd name="T8" fmla="*/ 0 60000 65536"/>
                <a:gd name="T9" fmla="*/ 0 w 7"/>
                <a:gd name="T10" fmla="*/ 0 h 1"/>
                <a:gd name="T11" fmla="*/ 7 w 7"/>
                <a:gd name="T12" fmla="*/ 1 h 1"/>
              </a:gdLst>
              <a:ahLst/>
              <a:cxnLst>
                <a:cxn ang="T6">
                  <a:pos x="T0" y="T1"/>
                </a:cxn>
                <a:cxn ang="T7">
                  <a:pos x="T2" y="T3"/>
                </a:cxn>
                <a:cxn ang="T8">
                  <a:pos x="T4" y="T5"/>
                </a:cxn>
              </a:cxnLst>
              <a:rect l="T9" t="T10" r="T11" b="T12"/>
              <a:pathLst>
                <a:path w="7" h="1">
                  <a:moveTo>
                    <a:pt x="7" y="0"/>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89" name="Freeform 1110"/>
            <p:cNvSpPr>
              <a:spLocks/>
            </p:cNvSpPr>
            <p:nvPr/>
          </p:nvSpPr>
          <p:spPr bwMode="auto">
            <a:xfrm>
              <a:off x="3771" y="3620"/>
              <a:ext cx="24" cy="16"/>
            </a:xfrm>
            <a:custGeom>
              <a:avLst/>
              <a:gdLst>
                <a:gd name="T0" fmla="*/ 42 w 20"/>
                <a:gd name="T1" fmla="*/ 0 h 13"/>
                <a:gd name="T2" fmla="*/ 42 w 20"/>
                <a:gd name="T3" fmla="*/ 0 h 13"/>
                <a:gd name="T4" fmla="*/ 0 w 20"/>
                <a:gd name="T5" fmla="*/ 31 h 13"/>
                <a:gd name="T6" fmla="*/ 0 60000 65536"/>
                <a:gd name="T7" fmla="*/ 0 60000 65536"/>
                <a:gd name="T8" fmla="*/ 0 60000 65536"/>
                <a:gd name="T9" fmla="*/ 0 w 20"/>
                <a:gd name="T10" fmla="*/ 0 h 13"/>
                <a:gd name="T11" fmla="*/ 20 w 20"/>
                <a:gd name="T12" fmla="*/ 13 h 13"/>
              </a:gdLst>
              <a:ahLst/>
              <a:cxnLst>
                <a:cxn ang="T6">
                  <a:pos x="T0" y="T1"/>
                </a:cxn>
                <a:cxn ang="T7">
                  <a:pos x="T2" y="T3"/>
                </a:cxn>
                <a:cxn ang="T8">
                  <a:pos x="T4" y="T5"/>
                </a:cxn>
              </a:cxnLst>
              <a:rect l="T9" t="T10" r="T11" b="T12"/>
              <a:pathLst>
                <a:path w="20" h="13">
                  <a:moveTo>
                    <a:pt x="20" y="0"/>
                  </a:moveTo>
                  <a:lnTo>
                    <a:pt x="20" y="0"/>
                  </a:lnTo>
                  <a:lnTo>
                    <a:pt x="0" y="1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0" name="Freeform 1111"/>
            <p:cNvSpPr>
              <a:spLocks/>
            </p:cNvSpPr>
            <p:nvPr/>
          </p:nvSpPr>
          <p:spPr bwMode="auto">
            <a:xfrm>
              <a:off x="3906" y="3539"/>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1" name="Line 1112"/>
            <p:cNvSpPr>
              <a:spLocks noChangeShapeType="1"/>
            </p:cNvSpPr>
            <p:nvPr/>
          </p:nvSpPr>
          <p:spPr bwMode="auto">
            <a:xfrm flipH="1">
              <a:off x="3771" y="3672"/>
              <a:ext cx="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92" name="Freeform 1113"/>
            <p:cNvSpPr>
              <a:spLocks/>
            </p:cNvSpPr>
            <p:nvPr/>
          </p:nvSpPr>
          <p:spPr bwMode="auto">
            <a:xfrm>
              <a:off x="3784" y="3672"/>
              <a:ext cx="1" cy="1"/>
            </a:xfrm>
            <a:custGeom>
              <a:avLst/>
              <a:gdLst>
                <a:gd name="T0" fmla="*/ 0 w 1"/>
                <a:gd name="T1" fmla="*/ 0 h 1"/>
                <a:gd name="T2" fmla="*/ 0 w 1"/>
                <a:gd name="T3" fmla="*/ 0 h 1"/>
                <a:gd name="T4" fmla="*/ 0 w 1"/>
                <a:gd name="T5" fmla="*/ 0 h 1"/>
                <a:gd name="T6" fmla="*/ 0 60000 65536"/>
                <a:gd name="T7" fmla="*/ 0 60000 65536"/>
                <a:gd name="T8" fmla="*/ 0 60000 65536"/>
                <a:gd name="T9" fmla="*/ 0 w 1"/>
                <a:gd name="T10" fmla="*/ 0 h 1"/>
                <a:gd name="T11" fmla="*/ 1 w 1"/>
                <a:gd name="T12" fmla="*/ 1 h 1"/>
              </a:gdLst>
              <a:ahLst/>
              <a:cxnLst>
                <a:cxn ang="T6">
                  <a:pos x="T0" y="T1"/>
                </a:cxn>
                <a:cxn ang="T7">
                  <a:pos x="T2" y="T3"/>
                </a:cxn>
                <a:cxn ang="T8">
                  <a:pos x="T4" y="T5"/>
                </a:cxn>
              </a:cxnLst>
              <a:rect l="T9" t="T10" r="T11" b="T12"/>
              <a:pathLst>
                <a:path w="1" h="1">
                  <a:moveTo>
                    <a:pt x="0" y="0"/>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3" name="Line 1114"/>
            <p:cNvSpPr>
              <a:spLocks noChangeShapeType="1"/>
            </p:cNvSpPr>
            <p:nvPr/>
          </p:nvSpPr>
          <p:spPr bwMode="auto">
            <a:xfrm flipH="1">
              <a:off x="3784" y="3724"/>
              <a:ext cx="5"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94" name="Freeform 1115"/>
            <p:cNvSpPr>
              <a:spLocks/>
            </p:cNvSpPr>
            <p:nvPr/>
          </p:nvSpPr>
          <p:spPr bwMode="auto">
            <a:xfrm>
              <a:off x="3771" y="3745"/>
              <a:ext cx="24" cy="15"/>
            </a:xfrm>
            <a:custGeom>
              <a:avLst/>
              <a:gdLst>
                <a:gd name="T0" fmla="*/ 42 w 20"/>
                <a:gd name="T1" fmla="*/ 0 h 13"/>
                <a:gd name="T2" fmla="*/ 42 w 20"/>
                <a:gd name="T3" fmla="*/ 0 h 13"/>
                <a:gd name="T4" fmla="*/ 0 w 20"/>
                <a:gd name="T5" fmla="*/ 23 h 13"/>
                <a:gd name="T6" fmla="*/ 0 60000 65536"/>
                <a:gd name="T7" fmla="*/ 0 60000 65536"/>
                <a:gd name="T8" fmla="*/ 0 60000 65536"/>
                <a:gd name="T9" fmla="*/ 0 w 20"/>
                <a:gd name="T10" fmla="*/ 0 h 13"/>
                <a:gd name="T11" fmla="*/ 20 w 20"/>
                <a:gd name="T12" fmla="*/ 13 h 13"/>
              </a:gdLst>
              <a:ahLst/>
              <a:cxnLst>
                <a:cxn ang="T6">
                  <a:pos x="T0" y="T1"/>
                </a:cxn>
                <a:cxn ang="T7">
                  <a:pos x="T2" y="T3"/>
                </a:cxn>
                <a:cxn ang="T8">
                  <a:pos x="T4" y="T5"/>
                </a:cxn>
              </a:cxnLst>
              <a:rect l="T9" t="T10" r="T11" b="T12"/>
              <a:pathLst>
                <a:path w="20" h="13">
                  <a:moveTo>
                    <a:pt x="20" y="0"/>
                  </a:moveTo>
                  <a:lnTo>
                    <a:pt x="20" y="0"/>
                  </a:lnTo>
                  <a:lnTo>
                    <a:pt x="0" y="1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5" name="Freeform 1116"/>
            <p:cNvSpPr>
              <a:spLocks/>
            </p:cNvSpPr>
            <p:nvPr/>
          </p:nvSpPr>
          <p:spPr bwMode="auto">
            <a:xfrm>
              <a:off x="4051" y="3961"/>
              <a:ext cx="13" cy="36"/>
            </a:xfrm>
            <a:custGeom>
              <a:avLst/>
              <a:gdLst>
                <a:gd name="T0" fmla="*/ 9 w 11"/>
                <a:gd name="T1" fmla="*/ 0 h 29"/>
                <a:gd name="T2" fmla="*/ 21 w 11"/>
                <a:gd name="T3" fmla="*/ 70 h 29"/>
                <a:gd name="T4" fmla="*/ 0 w 11"/>
                <a:gd name="T5" fmla="*/ 62 h 29"/>
                <a:gd name="T6" fmla="*/ 0 w 11"/>
                <a:gd name="T7" fmla="*/ 62 h 29"/>
                <a:gd name="T8" fmla="*/ 0 60000 65536"/>
                <a:gd name="T9" fmla="*/ 0 60000 65536"/>
                <a:gd name="T10" fmla="*/ 0 60000 65536"/>
                <a:gd name="T11" fmla="*/ 0 60000 65536"/>
                <a:gd name="T12" fmla="*/ 0 w 11"/>
                <a:gd name="T13" fmla="*/ 0 h 29"/>
                <a:gd name="T14" fmla="*/ 11 w 11"/>
                <a:gd name="T15" fmla="*/ 29 h 29"/>
              </a:gdLst>
              <a:ahLst/>
              <a:cxnLst>
                <a:cxn ang="T8">
                  <a:pos x="T0" y="T1"/>
                </a:cxn>
                <a:cxn ang="T9">
                  <a:pos x="T2" y="T3"/>
                </a:cxn>
                <a:cxn ang="T10">
                  <a:pos x="T4" y="T5"/>
                </a:cxn>
                <a:cxn ang="T11">
                  <a:pos x="T6" y="T7"/>
                </a:cxn>
              </a:cxnLst>
              <a:rect l="T12" t="T13" r="T14" b="T15"/>
              <a:pathLst>
                <a:path w="11" h="29">
                  <a:moveTo>
                    <a:pt x="5" y="0"/>
                  </a:moveTo>
                  <a:lnTo>
                    <a:pt x="11" y="29"/>
                  </a:lnTo>
                  <a:lnTo>
                    <a:pt x="0" y="2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696" name="Line 1117"/>
            <p:cNvSpPr>
              <a:spLocks noChangeShapeType="1"/>
            </p:cNvSpPr>
            <p:nvPr/>
          </p:nvSpPr>
          <p:spPr bwMode="auto">
            <a:xfrm>
              <a:off x="4077" y="3970"/>
              <a:ext cx="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97" name="Line 1118"/>
            <p:cNvSpPr>
              <a:spLocks noChangeShapeType="1"/>
            </p:cNvSpPr>
            <p:nvPr/>
          </p:nvSpPr>
          <p:spPr bwMode="auto">
            <a:xfrm flipV="1">
              <a:off x="4064" y="3970"/>
              <a:ext cx="13" cy="2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98" name="Line 1119"/>
            <p:cNvSpPr>
              <a:spLocks noChangeShapeType="1"/>
            </p:cNvSpPr>
            <p:nvPr/>
          </p:nvSpPr>
          <p:spPr bwMode="auto">
            <a:xfrm>
              <a:off x="4088" y="3972"/>
              <a:ext cx="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99" name="Freeform 1120"/>
            <p:cNvSpPr>
              <a:spLocks/>
            </p:cNvSpPr>
            <p:nvPr/>
          </p:nvSpPr>
          <p:spPr bwMode="auto">
            <a:xfrm>
              <a:off x="4077" y="3970"/>
              <a:ext cx="14" cy="2"/>
            </a:xfrm>
            <a:custGeom>
              <a:avLst/>
              <a:gdLst>
                <a:gd name="T0" fmla="*/ 0 w 11"/>
                <a:gd name="T1" fmla="*/ 0 h 2"/>
                <a:gd name="T2" fmla="*/ 29 w 11"/>
                <a:gd name="T3" fmla="*/ 2 h 2"/>
                <a:gd name="T4" fmla="*/ 29 w 11"/>
                <a:gd name="T5" fmla="*/ 2 h 2"/>
                <a:gd name="T6" fmla="*/ 0 60000 65536"/>
                <a:gd name="T7" fmla="*/ 0 60000 65536"/>
                <a:gd name="T8" fmla="*/ 0 60000 65536"/>
                <a:gd name="T9" fmla="*/ 0 w 11"/>
                <a:gd name="T10" fmla="*/ 0 h 2"/>
                <a:gd name="T11" fmla="*/ 11 w 11"/>
                <a:gd name="T12" fmla="*/ 2 h 2"/>
              </a:gdLst>
              <a:ahLst/>
              <a:cxnLst>
                <a:cxn ang="T6">
                  <a:pos x="T0" y="T1"/>
                </a:cxn>
                <a:cxn ang="T7">
                  <a:pos x="T2" y="T3"/>
                </a:cxn>
                <a:cxn ang="T8">
                  <a:pos x="T4" y="T5"/>
                </a:cxn>
              </a:cxnLst>
              <a:rect l="T9" t="T10" r="T11" b="T12"/>
              <a:pathLst>
                <a:path w="11" h="2">
                  <a:moveTo>
                    <a:pt x="0" y="0"/>
                  </a:moveTo>
                  <a:lnTo>
                    <a:pt x="11"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0" name="Line 1121"/>
            <p:cNvSpPr>
              <a:spLocks noChangeShapeType="1"/>
            </p:cNvSpPr>
            <p:nvPr/>
          </p:nvSpPr>
          <p:spPr bwMode="auto">
            <a:xfrm flipH="1">
              <a:off x="4053" y="3015"/>
              <a:ext cx="13"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01" name="Line 1122"/>
            <p:cNvSpPr>
              <a:spLocks noChangeShapeType="1"/>
            </p:cNvSpPr>
            <p:nvPr/>
          </p:nvSpPr>
          <p:spPr bwMode="auto">
            <a:xfrm flipV="1">
              <a:off x="4035" y="3135"/>
              <a:ext cx="8" cy="4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02" name="Line 1123"/>
            <p:cNvSpPr>
              <a:spLocks noChangeShapeType="1"/>
            </p:cNvSpPr>
            <p:nvPr/>
          </p:nvSpPr>
          <p:spPr bwMode="auto">
            <a:xfrm flipV="1">
              <a:off x="4057" y="3015"/>
              <a:ext cx="9" cy="5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03" name="Line 1124"/>
            <p:cNvSpPr>
              <a:spLocks noChangeShapeType="1"/>
            </p:cNvSpPr>
            <p:nvPr/>
          </p:nvSpPr>
          <p:spPr bwMode="auto">
            <a:xfrm flipH="1" flipV="1">
              <a:off x="4066" y="3015"/>
              <a:ext cx="14" cy="1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04" name="Line 1125"/>
            <p:cNvSpPr>
              <a:spLocks noChangeShapeType="1"/>
            </p:cNvSpPr>
            <p:nvPr/>
          </p:nvSpPr>
          <p:spPr bwMode="auto">
            <a:xfrm>
              <a:off x="4080" y="3026"/>
              <a:ext cx="1"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05" name="Line 1126"/>
            <p:cNvSpPr>
              <a:spLocks noChangeShapeType="1"/>
            </p:cNvSpPr>
            <p:nvPr/>
          </p:nvSpPr>
          <p:spPr bwMode="auto">
            <a:xfrm flipV="1">
              <a:off x="4093" y="3026"/>
              <a:ext cx="1"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06" name="Freeform 1127"/>
            <p:cNvSpPr>
              <a:spLocks/>
            </p:cNvSpPr>
            <p:nvPr/>
          </p:nvSpPr>
          <p:spPr bwMode="auto">
            <a:xfrm>
              <a:off x="4080" y="3026"/>
              <a:ext cx="13" cy="2"/>
            </a:xfrm>
            <a:custGeom>
              <a:avLst/>
              <a:gdLst>
                <a:gd name="T0" fmla="*/ 21 w 11"/>
                <a:gd name="T1" fmla="*/ 0 h 2"/>
                <a:gd name="T2" fmla="*/ 21 w 11"/>
                <a:gd name="T3" fmla="*/ 0 h 2"/>
                <a:gd name="T4" fmla="*/ 0 w 11"/>
                <a:gd name="T5" fmla="*/ 0 h 2"/>
                <a:gd name="T6" fmla="*/ 0 60000 65536"/>
                <a:gd name="T7" fmla="*/ 0 60000 65536"/>
                <a:gd name="T8" fmla="*/ 0 60000 65536"/>
                <a:gd name="T9" fmla="*/ 0 w 11"/>
                <a:gd name="T10" fmla="*/ 0 h 2"/>
                <a:gd name="T11" fmla="*/ 11 w 11"/>
                <a:gd name="T12" fmla="*/ 2 h 2"/>
              </a:gdLst>
              <a:ahLst/>
              <a:cxnLst>
                <a:cxn ang="T6">
                  <a:pos x="T0" y="T1"/>
                </a:cxn>
                <a:cxn ang="T7">
                  <a:pos x="T2" y="T3"/>
                </a:cxn>
                <a:cxn ang="T8">
                  <a:pos x="T4" y="T5"/>
                </a:cxn>
              </a:cxnLst>
              <a:rect l="T9" t="T10" r="T11" b="T12"/>
              <a:pathLst>
                <a:path w="11" h="2">
                  <a:moveTo>
                    <a:pt x="11" y="0"/>
                  </a:moveTo>
                  <a:lnTo>
                    <a:pt x="11"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7" name="Freeform 1128"/>
            <p:cNvSpPr>
              <a:spLocks/>
            </p:cNvSpPr>
            <p:nvPr/>
          </p:nvSpPr>
          <p:spPr bwMode="auto">
            <a:xfrm>
              <a:off x="3797" y="4089"/>
              <a:ext cx="59" cy="12"/>
            </a:xfrm>
            <a:custGeom>
              <a:avLst/>
              <a:gdLst>
                <a:gd name="T0" fmla="*/ 111 w 48"/>
                <a:gd name="T1" fmla="*/ 20 h 10"/>
                <a:gd name="T2" fmla="*/ 92 w 48"/>
                <a:gd name="T3" fmla="*/ 8 h 10"/>
                <a:gd name="T4" fmla="*/ 33 w 48"/>
                <a:gd name="T5" fmla="*/ 2 h 10"/>
                <a:gd name="T6" fmla="*/ 0 w 48"/>
                <a:gd name="T7" fmla="*/ 0 h 10"/>
                <a:gd name="T8" fmla="*/ 0 60000 65536"/>
                <a:gd name="T9" fmla="*/ 0 60000 65536"/>
                <a:gd name="T10" fmla="*/ 0 60000 65536"/>
                <a:gd name="T11" fmla="*/ 0 60000 65536"/>
                <a:gd name="T12" fmla="*/ 0 w 48"/>
                <a:gd name="T13" fmla="*/ 0 h 10"/>
                <a:gd name="T14" fmla="*/ 48 w 48"/>
                <a:gd name="T15" fmla="*/ 10 h 10"/>
              </a:gdLst>
              <a:ahLst/>
              <a:cxnLst>
                <a:cxn ang="T8">
                  <a:pos x="T0" y="T1"/>
                </a:cxn>
                <a:cxn ang="T9">
                  <a:pos x="T2" y="T3"/>
                </a:cxn>
                <a:cxn ang="T10">
                  <a:pos x="T4" y="T5"/>
                </a:cxn>
                <a:cxn ang="T11">
                  <a:pos x="T6" y="T7"/>
                </a:cxn>
              </a:cxnLst>
              <a:rect l="T12" t="T13" r="T14" b="T15"/>
              <a:pathLst>
                <a:path w="48" h="10">
                  <a:moveTo>
                    <a:pt x="48" y="10"/>
                  </a:moveTo>
                  <a:lnTo>
                    <a:pt x="41" y="4"/>
                  </a:lnTo>
                  <a:lnTo>
                    <a:pt x="15" y="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08" name="Line 1129"/>
            <p:cNvSpPr>
              <a:spLocks noChangeShapeType="1"/>
            </p:cNvSpPr>
            <p:nvPr/>
          </p:nvSpPr>
          <p:spPr bwMode="auto">
            <a:xfrm flipH="1" flipV="1">
              <a:off x="3757" y="4089"/>
              <a:ext cx="38" cy="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09" name="Line 1130"/>
            <p:cNvSpPr>
              <a:spLocks noChangeShapeType="1"/>
            </p:cNvSpPr>
            <p:nvPr/>
          </p:nvSpPr>
          <p:spPr bwMode="auto">
            <a:xfrm>
              <a:off x="3739" y="4076"/>
              <a:ext cx="18" cy="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10" name="Line 1131"/>
            <p:cNvSpPr>
              <a:spLocks noChangeShapeType="1"/>
            </p:cNvSpPr>
            <p:nvPr/>
          </p:nvSpPr>
          <p:spPr bwMode="auto">
            <a:xfrm flipH="1" flipV="1">
              <a:off x="3843" y="4070"/>
              <a:ext cx="13"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11" name="Freeform 1132"/>
            <p:cNvSpPr>
              <a:spLocks/>
            </p:cNvSpPr>
            <p:nvPr/>
          </p:nvSpPr>
          <p:spPr bwMode="auto">
            <a:xfrm>
              <a:off x="3856" y="4073"/>
              <a:ext cx="41" cy="32"/>
            </a:xfrm>
            <a:custGeom>
              <a:avLst/>
              <a:gdLst>
                <a:gd name="T0" fmla="*/ 0 w 34"/>
                <a:gd name="T1" fmla="*/ 0 h 26"/>
                <a:gd name="T2" fmla="*/ 17 w 34"/>
                <a:gd name="T3" fmla="*/ 14 h 26"/>
                <a:gd name="T4" fmla="*/ 41 w 34"/>
                <a:gd name="T5" fmla="*/ 18 h 26"/>
                <a:gd name="T6" fmla="*/ 71 w 34"/>
                <a:gd name="T7" fmla="*/ 42 h 26"/>
                <a:gd name="T8" fmla="*/ 49 w 34"/>
                <a:gd name="T9" fmla="*/ 42 h 26"/>
                <a:gd name="T10" fmla="*/ 71 w 34"/>
                <a:gd name="T11" fmla="*/ 59 h 26"/>
                <a:gd name="T12" fmla="*/ 43 w 34"/>
                <a:gd name="T13" fmla="*/ 59 h 26"/>
                <a:gd name="T14" fmla="*/ 0 w 34"/>
                <a:gd name="T15" fmla="*/ 52 h 26"/>
                <a:gd name="T16" fmla="*/ 0 60000 65536"/>
                <a:gd name="T17" fmla="*/ 0 60000 65536"/>
                <a:gd name="T18" fmla="*/ 0 60000 65536"/>
                <a:gd name="T19" fmla="*/ 0 60000 65536"/>
                <a:gd name="T20" fmla="*/ 0 60000 65536"/>
                <a:gd name="T21" fmla="*/ 0 60000 65536"/>
                <a:gd name="T22" fmla="*/ 0 60000 65536"/>
                <a:gd name="T23" fmla="*/ 0 60000 65536"/>
                <a:gd name="T24" fmla="*/ 0 w 34"/>
                <a:gd name="T25" fmla="*/ 0 h 26"/>
                <a:gd name="T26" fmla="*/ 34 w 34"/>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4" h="26">
                  <a:moveTo>
                    <a:pt x="0" y="0"/>
                  </a:moveTo>
                  <a:lnTo>
                    <a:pt x="8" y="6"/>
                  </a:lnTo>
                  <a:lnTo>
                    <a:pt x="19" y="8"/>
                  </a:lnTo>
                  <a:lnTo>
                    <a:pt x="34" y="19"/>
                  </a:lnTo>
                  <a:lnTo>
                    <a:pt x="23" y="19"/>
                  </a:lnTo>
                  <a:lnTo>
                    <a:pt x="34" y="26"/>
                  </a:lnTo>
                  <a:lnTo>
                    <a:pt x="21" y="26"/>
                  </a:lnTo>
                  <a:lnTo>
                    <a:pt x="0" y="2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12" name="Line 1133"/>
            <p:cNvSpPr>
              <a:spLocks noChangeShapeType="1"/>
            </p:cNvSpPr>
            <p:nvPr/>
          </p:nvSpPr>
          <p:spPr bwMode="auto">
            <a:xfrm flipH="1">
              <a:off x="3903" y="3787"/>
              <a:ext cx="8" cy="4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13" name="Freeform 1134"/>
            <p:cNvSpPr>
              <a:spLocks/>
            </p:cNvSpPr>
            <p:nvPr/>
          </p:nvSpPr>
          <p:spPr bwMode="auto">
            <a:xfrm>
              <a:off x="3874" y="3911"/>
              <a:ext cx="14" cy="2"/>
            </a:xfrm>
            <a:custGeom>
              <a:avLst/>
              <a:gdLst>
                <a:gd name="T0" fmla="*/ 29 w 11"/>
                <a:gd name="T1" fmla="*/ 0 h 2"/>
                <a:gd name="T2" fmla="*/ 0 w 11"/>
                <a:gd name="T3" fmla="*/ 0 h 2"/>
                <a:gd name="T4" fmla="*/ 0 w 11"/>
                <a:gd name="T5" fmla="*/ 0 h 2"/>
                <a:gd name="T6" fmla="*/ 0 60000 65536"/>
                <a:gd name="T7" fmla="*/ 0 60000 65536"/>
                <a:gd name="T8" fmla="*/ 0 60000 65536"/>
                <a:gd name="T9" fmla="*/ 0 w 11"/>
                <a:gd name="T10" fmla="*/ 0 h 2"/>
                <a:gd name="T11" fmla="*/ 11 w 11"/>
                <a:gd name="T12" fmla="*/ 2 h 2"/>
              </a:gdLst>
              <a:ahLst/>
              <a:cxnLst>
                <a:cxn ang="T6">
                  <a:pos x="T0" y="T1"/>
                </a:cxn>
                <a:cxn ang="T7">
                  <a:pos x="T2" y="T3"/>
                </a:cxn>
                <a:cxn ang="T8">
                  <a:pos x="T4" y="T5"/>
                </a:cxn>
              </a:cxnLst>
              <a:rect l="T9" t="T10" r="T11" b="T12"/>
              <a:pathLst>
                <a:path w="11" h="2">
                  <a:moveTo>
                    <a:pt x="11" y="0"/>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14" name="Freeform 1135"/>
            <p:cNvSpPr>
              <a:spLocks/>
            </p:cNvSpPr>
            <p:nvPr/>
          </p:nvSpPr>
          <p:spPr bwMode="auto">
            <a:xfrm>
              <a:off x="3879" y="3911"/>
              <a:ext cx="9" cy="38"/>
            </a:xfrm>
            <a:custGeom>
              <a:avLst/>
              <a:gdLst>
                <a:gd name="T0" fmla="*/ 19 w 7"/>
                <a:gd name="T1" fmla="*/ 0 h 31"/>
                <a:gd name="T2" fmla="*/ 0 w 7"/>
                <a:gd name="T3" fmla="*/ 71 h 31"/>
                <a:gd name="T4" fmla="*/ 0 w 7"/>
                <a:gd name="T5" fmla="*/ 71 h 31"/>
                <a:gd name="T6" fmla="*/ 0 60000 65536"/>
                <a:gd name="T7" fmla="*/ 0 60000 65536"/>
                <a:gd name="T8" fmla="*/ 0 60000 65536"/>
                <a:gd name="T9" fmla="*/ 0 w 7"/>
                <a:gd name="T10" fmla="*/ 0 h 31"/>
                <a:gd name="T11" fmla="*/ 7 w 7"/>
                <a:gd name="T12" fmla="*/ 31 h 31"/>
              </a:gdLst>
              <a:ahLst/>
              <a:cxnLst>
                <a:cxn ang="T6">
                  <a:pos x="T0" y="T1"/>
                </a:cxn>
                <a:cxn ang="T7">
                  <a:pos x="T2" y="T3"/>
                </a:cxn>
                <a:cxn ang="T8">
                  <a:pos x="T4" y="T5"/>
                </a:cxn>
              </a:cxnLst>
              <a:rect l="T9" t="T10" r="T11" b="T12"/>
              <a:pathLst>
                <a:path w="7" h="31">
                  <a:moveTo>
                    <a:pt x="7" y="0"/>
                  </a:moveTo>
                  <a:lnTo>
                    <a:pt x="0" y="3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15" name="Line 1136"/>
            <p:cNvSpPr>
              <a:spLocks noChangeShapeType="1"/>
            </p:cNvSpPr>
            <p:nvPr/>
          </p:nvSpPr>
          <p:spPr bwMode="auto">
            <a:xfrm flipH="1">
              <a:off x="3856" y="4012"/>
              <a:ext cx="10" cy="6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16" name="Freeform 1137"/>
            <p:cNvSpPr>
              <a:spLocks/>
            </p:cNvSpPr>
            <p:nvPr/>
          </p:nvSpPr>
          <p:spPr bwMode="auto">
            <a:xfrm>
              <a:off x="3888" y="3911"/>
              <a:ext cx="2" cy="3"/>
            </a:xfrm>
            <a:custGeom>
              <a:avLst/>
              <a:gdLst>
                <a:gd name="T0" fmla="*/ 0 w 2"/>
                <a:gd name="T1" fmla="*/ 0 h 2"/>
                <a:gd name="T2" fmla="*/ 2 w 2"/>
                <a:gd name="T3" fmla="*/ 9 h 2"/>
                <a:gd name="T4" fmla="*/ 2 w 2"/>
                <a:gd name="T5" fmla="*/ 9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0"/>
                  </a:moveTo>
                  <a:lnTo>
                    <a:pt x="2"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17" name="Line 1138"/>
            <p:cNvSpPr>
              <a:spLocks noChangeShapeType="1"/>
            </p:cNvSpPr>
            <p:nvPr/>
          </p:nvSpPr>
          <p:spPr bwMode="auto">
            <a:xfrm>
              <a:off x="3866" y="4081"/>
              <a:ext cx="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18" name="Freeform 1139"/>
            <p:cNvSpPr>
              <a:spLocks/>
            </p:cNvSpPr>
            <p:nvPr/>
          </p:nvSpPr>
          <p:spPr bwMode="auto">
            <a:xfrm>
              <a:off x="3879" y="4081"/>
              <a:ext cx="1" cy="2"/>
            </a:xfrm>
            <a:custGeom>
              <a:avLst/>
              <a:gdLst>
                <a:gd name="T0" fmla="*/ 0 w 1"/>
                <a:gd name="T1" fmla="*/ 0 h 2"/>
                <a:gd name="T2" fmla="*/ 0 w 1"/>
                <a:gd name="T3" fmla="*/ 0 h 2"/>
                <a:gd name="T4" fmla="*/ 0 w 1"/>
                <a:gd name="T5" fmla="*/ 2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0"/>
                  </a:lnTo>
                  <a:lnTo>
                    <a:pt x="0"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19" name="Freeform 1140"/>
            <p:cNvSpPr>
              <a:spLocks/>
            </p:cNvSpPr>
            <p:nvPr/>
          </p:nvSpPr>
          <p:spPr bwMode="auto">
            <a:xfrm>
              <a:off x="3897" y="4094"/>
              <a:ext cx="1" cy="2"/>
            </a:xfrm>
            <a:custGeom>
              <a:avLst/>
              <a:gdLst>
                <a:gd name="T0" fmla="*/ 0 w 1"/>
                <a:gd name="T1" fmla="*/ 0 h 2"/>
                <a:gd name="T2" fmla="*/ 0 w 1"/>
                <a:gd name="T3" fmla="*/ 2 h 2"/>
                <a:gd name="T4" fmla="*/ 0 w 1"/>
                <a:gd name="T5" fmla="*/ 2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20" name="Line 1141"/>
            <p:cNvSpPr>
              <a:spLocks noChangeShapeType="1"/>
            </p:cNvSpPr>
            <p:nvPr/>
          </p:nvSpPr>
          <p:spPr bwMode="auto">
            <a:xfrm>
              <a:off x="3897" y="4096"/>
              <a:ext cx="1" cy="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21" name="Freeform 1142"/>
            <p:cNvSpPr>
              <a:spLocks/>
            </p:cNvSpPr>
            <p:nvPr/>
          </p:nvSpPr>
          <p:spPr bwMode="auto">
            <a:xfrm>
              <a:off x="3821" y="3196"/>
              <a:ext cx="3" cy="4"/>
            </a:xfrm>
            <a:custGeom>
              <a:avLst/>
              <a:gdLst>
                <a:gd name="T0" fmla="*/ 0 w 3"/>
                <a:gd name="T1" fmla="*/ 4 h 4"/>
                <a:gd name="T2" fmla="*/ 0 w 3"/>
                <a:gd name="T3" fmla="*/ 4 h 4"/>
                <a:gd name="T4" fmla="*/ 3 w 3"/>
                <a:gd name="T5" fmla="*/ 0 h 4"/>
                <a:gd name="T6" fmla="*/ 0 60000 65536"/>
                <a:gd name="T7" fmla="*/ 0 60000 65536"/>
                <a:gd name="T8" fmla="*/ 0 60000 65536"/>
                <a:gd name="T9" fmla="*/ 0 w 3"/>
                <a:gd name="T10" fmla="*/ 0 h 4"/>
                <a:gd name="T11" fmla="*/ 3 w 3"/>
                <a:gd name="T12" fmla="*/ 4 h 4"/>
              </a:gdLst>
              <a:ahLst/>
              <a:cxnLst>
                <a:cxn ang="T6">
                  <a:pos x="T0" y="T1"/>
                </a:cxn>
                <a:cxn ang="T7">
                  <a:pos x="T2" y="T3"/>
                </a:cxn>
                <a:cxn ang="T8">
                  <a:pos x="T4" y="T5"/>
                </a:cxn>
              </a:cxnLst>
              <a:rect l="T9" t="T10" r="T11" b="T12"/>
              <a:pathLst>
                <a:path w="3" h="4">
                  <a:moveTo>
                    <a:pt x="0" y="4"/>
                  </a:moveTo>
                  <a:lnTo>
                    <a:pt x="0" y="4"/>
                  </a:lnTo>
                  <a:lnTo>
                    <a:pt x="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22" name="Freeform 1143"/>
            <p:cNvSpPr>
              <a:spLocks/>
            </p:cNvSpPr>
            <p:nvPr/>
          </p:nvSpPr>
          <p:spPr bwMode="auto">
            <a:xfrm>
              <a:off x="3723" y="3112"/>
              <a:ext cx="37" cy="79"/>
            </a:xfrm>
            <a:custGeom>
              <a:avLst/>
              <a:gdLst>
                <a:gd name="T0" fmla="*/ 70 w 30"/>
                <a:gd name="T1" fmla="*/ 0 h 65"/>
                <a:gd name="T2" fmla="*/ 0 w 30"/>
                <a:gd name="T3" fmla="*/ 135 h 65"/>
                <a:gd name="T4" fmla="*/ 0 w 30"/>
                <a:gd name="T5" fmla="*/ 142 h 65"/>
                <a:gd name="T6" fmla="*/ 0 60000 65536"/>
                <a:gd name="T7" fmla="*/ 0 60000 65536"/>
                <a:gd name="T8" fmla="*/ 0 60000 65536"/>
                <a:gd name="T9" fmla="*/ 0 w 30"/>
                <a:gd name="T10" fmla="*/ 0 h 65"/>
                <a:gd name="T11" fmla="*/ 30 w 30"/>
                <a:gd name="T12" fmla="*/ 65 h 65"/>
              </a:gdLst>
              <a:ahLst/>
              <a:cxnLst>
                <a:cxn ang="T6">
                  <a:pos x="T0" y="T1"/>
                </a:cxn>
                <a:cxn ang="T7">
                  <a:pos x="T2" y="T3"/>
                </a:cxn>
                <a:cxn ang="T8">
                  <a:pos x="T4" y="T5"/>
                </a:cxn>
              </a:cxnLst>
              <a:rect l="T9" t="T10" r="T11" b="T12"/>
              <a:pathLst>
                <a:path w="30" h="65">
                  <a:moveTo>
                    <a:pt x="30" y="0"/>
                  </a:moveTo>
                  <a:lnTo>
                    <a:pt x="0" y="62"/>
                  </a:lnTo>
                  <a:lnTo>
                    <a:pt x="0" y="6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23" name="Line 1144"/>
            <p:cNvSpPr>
              <a:spLocks noChangeShapeType="1"/>
            </p:cNvSpPr>
            <p:nvPr/>
          </p:nvSpPr>
          <p:spPr bwMode="auto">
            <a:xfrm flipH="1" flipV="1">
              <a:off x="3760" y="3112"/>
              <a:ext cx="37"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24" name="Freeform 1145"/>
            <p:cNvSpPr>
              <a:spLocks/>
            </p:cNvSpPr>
            <p:nvPr/>
          </p:nvSpPr>
          <p:spPr bwMode="auto">
            <a:xfrm>
              <a:off x="3800" y="3121"/>
              <a:ext cx="58" cy="16"/>
            </a:xfrm>
            <a:custGeom>
              <a:avLst/>
              <a:gdLst>
                <a:gd name="T0" fmla="*/ 0 w 48"/>
                <a:gd name="T1" fmla="*/ 21 h 13"/>
                <a:gd name="T2" fmla="*/ 87 w 48"/>
                <a:gd name="T3" fmla="*/ 31 h 13"/>
                <a:gd name="T4" fmla="*/ 103 w 48"/>
                <a:gd name="T5" fmla="*/ 0 h 13"/>
                <a:gd name="T6" fmla="*/ 0 60000 65536"/>
                <a:gd name="T7" fmla="*/ 0 60000 65536"/>
                <a:gd name="T8" fmla="*/ 0 60000 65536"/>
                <a:gd name="T9" fmla="*/ 0 w 48"/>
                <a:gd name="T10" fmla="*/ 0 h 13"/>
                <a:gd name="T11" fmla="*/ 48 w 48"/>
                <a:gd name="T12" fmla="*/ 13 h 13"/>
              </a:gdLst>
              <a:ahLst/>
              <a:cxnLst>
                <a:cxn ang="T6">
                  <a:pos x="T0" y="T1"/>
                </a:cxn>
                <a:cxn ang="T7">
                  <a:pos x="T2" y="T3"/>
                </a:cxn>
                <a:cxn ang="T8">
                  <a:pos x="T4" y="T5"/>
                </a:cxn>
              </a:cxnLst>
              <a:rect l="T9" t="T10" r="T11" b="T12"/>
              <a:pathLst>
                <a:path w="48" h="13">
                  <a:moveTo>
                    <a:pt x="0" y="9"/>
                  </a:moveTo>
                  <a:lnTo>
                    <a:pt x="41" y="13"/>
                  </a:lnTo>
                  <a:lnTo>
                    <a:pt x="48"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25" name="Freeform 1146"/>
            <p:cNvSpPr>
              <a:spLocks/>
            </p:cNvSpPr>
            <p:nvPr/>
          </p:nvSpPr>
          <p:spPr bwMode="auto">
            <a:xfrm>
              <a:off x="3858" y="3121"/>
              <a:ext cx="43" cy="6"/>
            </a:xfrm>
            <a:custGeom>
              <a:avLst/>
              <a:gdLst>
                <a:gd name="T0" fmla="*/ 80 w 35"/>
                <a:gd name="T1" fmla="*/ 10 h 5"/>
                <a:gd name="T2" fmla="*/ 48 w 35"/>
                <a:gd name="T3" fmla="*/ 2 h 5"/>
                <a:gd name="T4" fmla="*/ 0 w 35"/>
                <a:gd name="T5" fmla="*/ 0 h 5"/>
                <a:gd name="T6" fmla="*/ 0 60000 65536"/>
                <a:gd name="T7" fmla="*/ 0 60000 65536"/>
                <a:gd name="T8" fmla="*/ 0 60000 65536"/>
                <a:gd name="T9" fmla="*/ 0 w 35"/>
                <a:gd name="T10" fmla="*/ 0 h 5"/>
                <a:gd name="T11" fmla="*/ 35 w 35"/>
                <a:gd name="T12" fmla="*/ 5 h 5"/>
              </a:gdLst>
              <a:ahLst/>
              <a:cxnLst>
                <a:cxn ang="T6">
                  <a:pos x="T0" y="T1"/>
                </a:cxn>
                <a:cxn ang="T7">
                  <a:pos x="T2" y="T3"/>
                </a:cxn>
                <a:cxn ang="T8">
                  <a:pos x="T4" y="T5"/>
                </a:cxn>
              </a:cxnLst>
              <a:rect l="T9" t="T10" r="T11" b="T12"/>
              <a:pathLst>
                <a:path w="35" h="5">
                  <a:moveTo>
                    <a:pt x="35" y="5"/>
                  </a:moveTo>
                  <a:lnTo>
                    <a:pt x="21" y="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26" name="Freeform 1147"/>
            <p:cNvSpPr>
              <a:spLocks/>
            </p:cNvSpPr>
            <p:nvPr/>
          </p:nvSpPr>
          <p:spPr bwMode="auto">
            <a:xfrm>
              <a:off x="3843" y="3127"/>
              <a:ext cx="58" cy="89"/>
            </a:xfrm>
            <a:custGeom>
              <a:avLst/>
              <a:gdLst>
                <a:gd name="T0" fmla="*/ 103 w 48"/>
                <a:gd name="T1" fmla="*/ 0 h 73"/>
                <a:gd name="T2" fmla="*/ 79 w 48"/>
                <a:gd name="T3" fmla="*/ 41 h 73"/>
                <a:gd name="T4" fmla="*/ 103 w 48"/>
                <a:gd name="T5" fmla="*/ 48 h 73"/>
                <a:gd name="T6" fmla="*/ 69 w 48"/>
                <a:gd name="T7" fmla="*/ 119 h 73"/>
                <a:gd name="T8" fmla="*/ 44 w 48"/>
                <a:gd name="T9" fmla="*/ 115 h 73"/>
                <a:gd name="T10" fmla="*/ 28 w 48"/>
                <a:gd name="T11" fmla="*/ 162 h 73"/>
                <a:gd name="T12" fmla="*/ 0 w 48"/>
                <a:gd name="T13" fmla="*/ 157 h 73"/>
                <a:gd name="T14" fmla="*/ 0 w 48"/>
                <a:gd name="T15" fmla="*/ 157 h 73"/>
                <a:gd name="T16" fmla="*/ 0 60000 65536"/>
                <a:gd name="T17" fmla="*/ 0 60000 65536"/>
                <a:gd name="T18" fmla="*/ 0 60000 65536"/>
                <a:gd name="T19" fmla="*/ 0 60000 65536"/>
                <a:gd name="T20" fmla="*/ 0 60000 65536"/>
                <a:gd name="T21" fmla="*/ 0 60000 65536"/>
                <a:gd name="T22" fmla="*/ 0 60000 65536"/>
                <a:gd name="T23" fmla="*/ 0 60000 65536"/>
                <a:gd name="T24" fmla="*/ 0 w 48"/>
                <a:gd name="T25" fmla="*/ 0 h 73"/>
                <a:gd name="T26" fmla="*/ 48 w 48"/>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8" h="73">
                  <a:moveTo>
                    <a:pt x="48" y="0"/>
                  </a:moveTo>
                  <a:lnTo>
                    <a:pt x="37" y="19"/>
                  </a:lnTo>
                  <a:lnTo>
                    <a:pt x="48" y="21"/>
                  </a:lnTo>
                  <a:lnTo>
                    <a:pt x="32" y="54"/>
                  </a:lnTo>
                  <a:lnTo>
                    <a:pt x="21" y="52"/>
                  </a:lnTo>
                  <a:lnTo>
                    <a:pt x="13" y="73"/>
                  </a:lnTo>
                  <a:lnTo>
                    <a:pt x="0" y="7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27" name="Freeform 1148"/>
            <p:cNvSpPr>
              <a:spLocks/>
            </p:cNvSpPr>
            <p:nvPr/>
          </p:nvSpPr>
          <p:spPr bwMode="auto">
            <a:xfrm>
              <a:off x="3884" y="3315"/>
              <a:ext cx="6" cy="18"/>
            </a:xfrm>
            <a:custGeom>
              <a:avLst/>
              <a:gdLst>
                <a:gd name="T0" fmla="*/ 10 w 5"/>
                <a:gd name="T1" fmla="*/ 31 h 15"/>
                <a:gd name="T2" fmla="*/ 10 w 5"/>
                <a:gd name="T3" fmla="*/ 31 h 15"/>
                <a:gd name="T4" fmla="*/ 0 w 5"/>
                <a:gd name="T5" fmla="*/ 0 h 15"/>
                <a:gd name="T6" fmla="*/ 0 60000 65536"/>
                <a:gd name="T7" fmla="*/ 0 60000 65536"/>
                <a:gd name="T8" fmla="*/ 0 60000 65536"/>
                <a:gd name="T9" fmla="*/ 0 w 5"/>
                <a:gd name="T10" fmla="*/ 0 h 15"/>
                <a:gd name="T11" fmla="*/ 5 w 5"/>
                <a:gd name="T12" fmla="*/ 15 h 15"/>
              </a:gdLst>
              <a:ahLst/>
              <a:cxnLst>
                <a:cxn ang="T6">
                  <a:pos x="T0" y="T1"/>
                </a:cxn>
                <a:cxn ang="T7">
                  <a:pos x="T2" y="T3"/>
                </a:cxn>
                <a:cxn ang="T8">
                  <a:pos x="T4" y="T5"/>
                </a:cxn>
              </a:cxnLst>
              <a:rect l="T9" t="T10" r="T11" b="T12"/>
              <a:pathLst>
                <a:path w="5" h="15">
                  <a:moveTo>
                    <a:pt x="5" y="15"/>
                  </a:moveTo>
                  <a:lnTo>
                    <a:pt x="5" y="1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28" name="Line 1149"/>
            <p:cNvSpPr>
              <a:spLocks noChangeShapeType="1"/>
            </p:cNvSpPr>
            <p:nvPr/>
          </p:nvSpPr>
          <p:spPr bwMode="auto">
            <a:xfrm flipH="1" flipV="1">
              <a:off x="3858" y="3216"/>
              <a:ext cx="10" cy="4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29" name="Line 1150"/>
            <p:cNvSpPr>
              <a:spLocks noChangeShapeType="1"/>
            </p:cNvSpPr>
            <p:nvPr/>
          </p:nvSpPr>
          <p:spPr bwMode="auto">
            <a:xfrm flipV="1">
              <a:off x="3868" y="3191"/>
              <a:ext cx="1"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30" name="Freeform 1151"/>
            <p:cNvSpPr>
              <a:spLocks/>
            </p:cNvSpPr>
            <p:nvPr/>
          </p:nvSpPr>
          <p:spPr bwMode="auto">
            <a:xfrm>
              <a:off x="3874" y="3333"/>
              <a:ext cx="16" cy="1"/>
            </a:xfrm>
            <a:custGeom>
              <a:avLst/>
              <a:gdLst>
                <a:gd name="T0" fmla="*/ 0 w 13"/>
                <a:gd name="T1" fmla="*/ 0 h 1"/>
                <a:gd name="T2" fmla="*/ 0 w 13"/>
                <a:gd name="T3" fmla="*/ 0 h 1"/>
                <a:gd name="T4" fmla="*/ 2 w 13"/>
                <a:gd name="T5" fmla="*/ 0 h 1"/>
                <a:gd name="T6" fmla="*/ 31 w 13"/>
                <a:gd name="T7" fmla="*/ 0 h 1"/>
                <a:gd name="T8" fmla="*/ 0 60000 65536"/>
                <a:gd name="T9" fmla="*/ 0 60000 65536"/>
                <a:gd name="T10" fmla="*/ 0 60000 65536"/>
                <a:gd name="T11" fmla="*/ 0 60000 65536"/>
                <a:gd name="T12" fmla="*/ 0 w 13"/>
                <a:gd name="T13" fmla="*/ 0 h 1"/>
                <a:gd name="T14" fmla="*/ 13 w 13"/>
                <a:gd name="T15" fmla="*/ 1 h 1"/>
              </a:gdLst>
              <a:ahLst/>
              <a:cxnLst>
                <a:cxn ang="T8">
                  <a:pos x="T0" y="T1"/>
                </a:cxn>
                <a:cxn ang="T9">
                  <a:pos x="T2" y="T3"/>
                </a:cxn>
                <a:cxn ang="T10">
                  <a:pos x="T4" y="T5"/>
                </a:cxn>
                <a:cxn ang="T11">
                  <a:pos x="T6" y="T7"/>
                </a:cxn>
              </a:cxnLst>
              <a:rect l="T12" t="T13" r="T14" b="T15"/>
              <a:pathLst>
                <a:path w="13" h="1">
                  <a:moveTo>
                    <a:pt x="0" y="0"/>
                  </a:moveTo>
                  <a:lnTo>
                    <a:pt x="0" y="0"/>
                  </a:lnTo>
                  <a:lnTo>
                    <a:pt x="2" y="0"/>
                  </a:lnTo>
                  <a:lnTo>
                    <a:pt x="1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31" name="Freeform 1152"/>
            <p:cNvSpPr>
              <a:spLocks/>
            </p:cNvSpPr>
            <p:nvPr/>
          </p:nvSpPr>
          <p:spPr bwMode="auto">
            <a:xfrm>
              <a:off x="3926" y="3480"/>
              <a:ext cx="3" cy="9"/>
            </a:xfrm>
            <a:custGeom>
              <a:avLst/>
              <a:gdLst>
                <a:gd name="T0" fmla="*/ 9 w 2"/>
                <a:gd name="T1" fmla="*/ 19 h 7"/>
                <a:gd name="T2" fmla="*/ 0 w 2"/>
                <a:gd name="T3" fmla="*/ 0 h 7"/>
                <a:gd name="T4" fmla="*/ 0 w 2"/>
                <a:gd name="T5" fmla="*/ 0 h 7"/>
                <a:gd name="T6" fmla="*/ 0 60000 65536"/>
                <a:gd name="T7" fmla="*/ 0 60000 65536"/>
                <a:gd name="T8" fmla="*/ 0 60000 65536"/>
                <a:gd name="T9" fmla="*/ 0 w 2"/>
                <a:gd name="T10" fmla="*/ 0 h 7"/>
                <a:gd name="T11" fmla="*/ 2 w 2"/>
                <a:gd name="T12" fmla="*/ 7 h 7"/>
              </a:gdLst>
              <a:ahLst/>
              <a:cxnLst>
                <a:cxn ang="T6">
                  <a:pos x="T0" y="T1"/>
                </a:cxn>
                <a:cxn ang="T7">
                  <a:pos x="T2" y="T3"/>
                </a:cxn>
                <a:cxn ang="T8">
                  <a:pos x="T4" y="T5"/>
                </a:cxn>
              </a:cxnLst>
              <a:rect l="T9" t="T10" r="T11" b="T12"/>
              <a:pathLst>
                <a:path w="2" h="7">
                  <a:moveTo>
                    <a:pt x="2" y="7"/>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32" name="Freeform 1153"/>
            <p:cNvSpPr>
              <a:spLocks/>
            </p:cNvSpPr>
            <p:nvPr/>
          </p:nvSpPr>
          <p:spPr bwMode="auto">
            <a:xfrm>
              <a:off x="3908" y="3401"/>
              <a:ext cx="5" cy="27"/>
            </a:xfrm>
            <a:custGeom>
              <a:avLst/>
              <a:gdLst>
                <a:gd name="T0" fmla="*/ 9 w 4"/>
                <a:gd name="T1" fmla="*/ 50 h 22"/>
                <a:gd name="T2" fmla="*/ 9 w 4"/>
                <a:gd name="T3" fmla="*/ 50 h 22"/>
                <a:gd name="T4" fmla="*/ 0 w 4"/>
                <a:gd name="T5" fmla="*/ 2 h 22"/>
                <a:gd name="T6" fmla="*/ 0 w 4"/>
                <a:gd name="T7" fmla="*/ 0 h 22"/>
                <a:gd name="T8" fmla="*/ 0 60000 65536"/>
                <a:gd name="T9" fmla="*/ 0 60000 65536"/>
                <a:gd name="T10" fmla="*/ 0 60000 65536"/>
                <a:gd name="T11" fmla="*/ 0 60000 65536"/>
                <a:gd name="T12" fmla="*/ 0 w 4"/>
                <a:gd name="T13" fmla="*/ 0 h 22"/>
                <a:gd name="T14" fmla="*/ 4 w 4"/>
                <a:gd name="T15" fmla="*/ 22 h 22"/>
              </a:gdLst>
              <a:ahLst/>
              <a:cxnLst>
                <a:cxn ang="T8">
                  <a:pos x="T0" y="T1"/>
                </a:cxn>
                <a:cxn ang="T9">
                  <a:pos x="T2" y="T3"/>
                </a:cxn>
                <a:cxn ang="T10">
                  <a:pos x="T4" y="T5"/>
                </a:cxn>
                <a:cxn ang="T11">
                  <a:pos x="T6" y="T7"/>
                </a:cxn>
              </a:cxnLst>
              <a:rect l="T12" t="T13" r="T14" b="T15"/>
              <a:pathLst>
                <a:path w="4" h="22">
                  <a:moveTo>
                    <a:pt x="4" y="22"/>
                  </a:moveTo>
                  <a:lnTo>
                    <a:pt x="4" y="22"/>
                  </a:lnTo>
                  <a:lnTo>
                    <a:pt x="0" y="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33" name="Line 1154"/>
            <p:cNvSpPr>
              <a:spLocks noChangeShapeType="1"/>
            </p:cNvSpPr>
            <p:nvPr/>
          </p:nvSpPr>
          <p:spPr bwMode="auto">
            <a:xfrm flipH="1" flipV="1">
              <a:off x="3917" y="3487"/>
              <a:ext cx="12"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34" name="Freeform 1155"/>
            <p:cNvSpPr>
              <a:spLocks/>
            </p:cNvSpPr>
            <p:nvPr/>
          </p:nvSpPr>
          <p:spPr bwMode="auto">
            <a:xfrm>
              <a:off x="3901" y="3153"/>
              <a:ext cx="2" cy="6"/>
            </a:xfrm>
            <a:custGeom>
              <a:avLst/>
              <a:gdLst>
                <a:gd name="T0" fmla="*/ 2 w 2"/>
                <a:gd name="T1" fmla="*/ 10 h 5"/>
                <a:gd name="T2" fmla="*/ 0 w 2"/>
                <a:gd name="T3" fmla="*/ 0 h 5"/>
                <a:gd name="T4" fmla="*/ 0 w 2"/>
                <a:gd name="T5" fmla="*/ 0 h 5"/>
                <a:gd name="T6" fmla="*/ 0 60000 65536"/>
                <a:gd name="T7" fmla="*/ 0 60000 65536"/>
                <a:gd name="T8" fmla="*/ 0 60000 65536"/>
                <a:gd name="T9" fmla="*/ 0 w 2"/>
                <a:gd name="T10" fmla="*/ 0 h 5"/>
                <a:gd name="T11" fmla="*/ 2 w 2"/>
                <a:gd name="T12" fmla="*/ 5 h 5"/>
              </a:gdLst>
              <a:ahLst/>
              <a:cxnLst>
                <a:cxn ang="T6">
                  <a:pos x="T0" y="T1"/>
                </a:cxn>
                <a:cxn ang="T7">
                  <a:pos x="T2" y="T3"/>
                </a:cxn>
                <a:cxn ang="T8">
                  <a:pos x="T4" y="T5"/>
                </a:cxn>
              </a:cxnLst>
              <a:rect l="T9" t="T10" r="T11" b="T12"/>
              <a:pathLst>
                <a:path w="2" h="5">
                  <a:moveTo>
                    <a:pt x="2" y="5"/>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35" name="Freeform 1156"/>
            <p:cNvSpPr>
              <a:spLocks/>
            </p:cNvSpPr>
            <p:nvPr/>
          </p:nvSpPr>
          <p:spPr bwMode="auto">
            <a:xfrm>
              <a:off x="3881" y="3193"/>
              <a:ext cx="2" cy="1"/>
            </a:xfrm>
            <a:custGeom>
              <a:avLst/>
              <a:gdLst>
                <a:gd name="T0" fmla="*/ 0 w 2"/>
                <a:gd name="T1" fmla="*/ 0 h 1"/>
                <a:gd name="T2" fmla="*/ 0 w 2"/>
                <a:gd name="T3" fmla="*/ 0 h 1"/>
                <a:gd name="T4" fmla="*/ 0 w 2"/>
                <a:gd name="T5" fmla="*/ 0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36" name="Line 1157"/>
            <p:cNvSpPr>
              <a:spLocks noChangeShapeType="1"/>
            </p:cNvSpPr>
            <p:nvPr/>
          </p:nvSpPr>
          <p:spPr bwMode="auto">
            <a:xfrm flipH="1" flipV="1">
              <a:off x="3901" y="3127"/>
              <a:ext cx="7" cy="2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37" name="Freeform 1158"/>
            <p:cNvSpPr>
              <a:spLocks/>
            </p:cNvSpPr>
            <p:nvPr/>
          </p:nvSpPr>
          <p:spPr bwMode="auto">
            <a:xfrm>
              <a:off x="3929" y="3489"/>
              <a:ext cx="8" cy="1"/>
            </a:xfrm>
            <a:custGeom>
              <a:avLst/>
              <a:gdLst>
                <a:gd name="T0" fmla="*/ 11 w 7"/>
                <a:gd name="T1" fmla="*/ 0 h 1"/>
                <a:gd name="T2" fmla="*/ 11 w 7"/>
                <a:gd name="T3" fmla="*/ 0 h 1"/>
                <a:gd name="T4" fmla="*/ 0 w 7"/>
                <a:gd name="T5" fmla="*/ 0 h 1"/>
                <a:gd name="T6" fmla="*/ 0 60000 65536"/>
                <a:gd name="T7" fmla="*/ 0 60000 65536"/>
                <a:gd name="T8" fmla="*/ 0 60000 65536"/>
                <a:gd name="T9" fmla="*/ 0 w 7"/>
                <a:gd name="T10" fmla="*/ 0 h 1"/>
                <a:gd name="T11" fmla="*/ 7 w 7"/>
                <a:gd name="T12" fmla="*/ 1 h 1"/>
              </a:gdLst>
              <a:ahLst/>
              <a:cxnLst>
                <a:cxn ang="T6">
                  <a:pos x="T0" y="T1"/>
                </a:cxn>
                <a:cxn ang="T7">
                  <a:pos x="T2" y="T3"/>
                </a:cxn>
                <a:cxn ang="T8">
                  <a:pos x="T4" y="T5"/>
                </a:cxn>
              </a:cxnLst>
              <a:rect l="T9" t="T10" r="T11" b="T12"/>
              <a:pathLst>
                <a:path w="7" h="1">
                  <a:moveTo>
                    <a:pt x="7" y="0"/>
                  </a:moveTo>
                  <a:lnTo>
                    <a:pt x="7"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38" name="Freeform 1159"/>
            <p:cNvSpPr>
              <a:spLocks/>
            </p:cNvSpPr>
            <p:nvPr/>
          </p:nvSpPr>
          <p:spPr bwMode="auto">
            <a:xfrm>
              <a:off x="3744" y="4099"/>
              <a:ext cx="135" cy="22"/>
            </a:xfrm>
            <a:custGeom>
              <a:avLst/>
              <a:gdLst>
                <a:gd name="T0" fmla="*/ 0 w 51"/>
                <a:gd name="T1" fmla="*/ 0 h 8"/>
                <a:gd name="T2" fmla="*/ 0 w 51"/>
                <a:gd name="T3" fmla="*/ 0 h 8"/>
                <a:gd name="T4" fmla="*/ 148 w 51"/>
                <a:gd name="T5" fmla="*/ 121 h 8"/>
                <a:gd name="T6" fmla="*/ 204 w 51"/>
                <a:gd name="T7" fmla="*/ 121 h 8"/>
                <a:gd name="T8" fmla="*/ 1038 w 51"/>
                <a:gd name="T9" fmla="*/ 226 h 8"/>
                <a:gd name="T10" fmla="*/ 1038 w 51"/>
                <a:gd name="T11" fmla="*/ 226 h 8"/>
                <a:gd name="T12" fmla="*/ 924 w 51"/>
                <a:gd name="T13" fmla="*/ 165 h 8"/>
                <a:gd name="T14" fmla="*/ 889 w 51"/>
                <a:gd name="T15" fmla="*/ 165 h 8"/>
                <a:gd name="T16" fmla="*/ 1871 w 51"/>
                <a:gd name="T17" fmla="*/ 286 h 8"/>
                <a:gd name="T18" fmla="*/ 1871 w 51"/>
                <a:gd name="T19" fmla="*/ 286 h 8"/>
                <a:gd name="T20" fmla="*/ 1969 w 51"/>
                <a:gd name="T21" fmla="*/ 333 h 8"/>
                <a:gd name="T22" fmla="*/ 2025 w 51"/>
                <a:gd name="T23" fmla="*/ 393 h 8"/>
                <a:gd name="T24" fmla="*/ 2501 w 51"/>
                <a:gd name="T25" fmla="*/ 454 h 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1"/>
                <a:gd name="T40" fmla="*/ 0 h 8"/>
                <a:gd name="T41" fmla="*/ 51 w 51"/>
                <a:gd name="T42" fmla="*/ 8 h 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1" h="8">
                  <a:moveTo>
                    <a:pt x="0" y="0"/>
                  </a:moveTo>
                  <a:cubicBezTo>
                    <a:pt x="0" y="0"/>
                    <a:pt x="0" y="0"/>
                    <a:pt x="0" y="0"/>
                  </a:cubicBezTo>
                  <a:cubicBezTo>
                    <a:pt x="1" y="1"/>
                    <a:pt x="2" y="2"/>
                    <a:pt x="3" y="2"/>
                  </a:cubicBezTo>
                  <a:cubicBezTo>
                    <a:pt x="4" y="2"/>
                    <a:pt x="4" y="2"/>
                    <a:pt x="4" y="2"/>
                  </a:cubicBezTo>
                  <a:cubicBezTo>
                    <a:pt x="21" y="4"/>
                    <a:pt x="21" y="4"/>
                    <a:pt x="21" y="4"/>
                  </a:cubicBezTo>
                  <a:cubicBezTo>
                    <a:pt x="21" y="4"/>
                    <a:pt x="21" y="4"/>
                    <a:pt x="21" y="4"/>
                  </a:cubicBezTo>
                  <a:cubicBezTo>
                    <a:pt x="20" y="4"/>
                    <a:pt x="19" y="3"/>
                    <a:pt x="19" y="3"/>
                  </a:cubicBezTo>
                  <a:cubicBezTo>
                    <a:pt x="18" y="3"/>
                    <a:pt x="18" y="3"/>
                    <a:pt x="18" y="3"/>
                  </a:cubicBezTo>
                  <a:cubicBezTo>
                    <a:pt x="38" y="5"/>
                    <a:pt x="38" y="5"/>
                    <a:pt x="38" y="5"/>
                  </a:cubicBezTo>
                  <a:cubicBezTo>
                    <a:pt x="38" y="5"/>
                    <a:pt x="38" y="5"/>
                    <a:pt x="38" y="5"/>
                  </a:cubicBezTo>
                  <a:cubicBezTo>
                    <a:pt x="39" y="6"/>
                    <a:pt x="40" y="6"/>
                    <a:pt x="40" y="6"/>
                  </a:cubicBezTo>
                  <a:cubicBezTo>
                    <a:pt x="41" y="7"/>
                    <a:pt x="41" y="7"/>
                    <a:pt x="41" y="7"/>
                  </a:cubicBezTo>
                  <a:cubicBezTo>
                    <a:pt x="51" y="8"/>
                    <a:pt x="51" y="8"/>
                    <a:pt x="51" y="8"/>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39" name="Freeform 1160"/>
            <p:cNvSpPr>
              <a:spLocks/>
            </p:cNvSpPr>
            <p:nvPr/>
          </p:nvSpPr>
          <p:spPr bwMode="auto">
            <a:xfrm>
              <a:off x="3990" y="4006"/>
              <a:ext cx="63" cy="83"/>
            </a:xfrm>
            <a:custGeom>
              <a:avLst/>
              <a:gdLst>
                <a:gd name="T0" fmla="*/ 111 w 52"/>
                <a:gd name="T1" fmla="*/ 0 h 68"/>
                <a:gd name="T2" fmla="*/ 95 w 52"/>
                <a:gd name="T3" fmla="*/ 33 h 68"/>
                <a:gd name="T4" fmla="*/ 75 w 52"/>
                <a:gd name="T5" fmla="*/ 63 h 68"/>
                <a:gd name="T6" fmla="*/ 51 w 52"/>
                <a:gd name="T7" fmla="*/ 93 h 68"/>
                <a:gd name="T8" fmla="*/ 33 w 52"/>
                <a:gd name="T9" fmla="*/ 115 h 68"/>
                <a:gd name="T10" fmla="*/ 10 w 52"/>
                <a:gd name="T11" fmla="*/ 140 h 68"/>
                <a:gd name="T12" fmla="*/ 0 w 52"/>
                <a:gd name="T13" fmla="*/ 150 h 68"/>
                <a:gd name="T14" fmla="*/ 0 w 52"/>
                <a:gd name="T15" fmla="*/ 150 h 68"/>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68"/>
                <a:gd name="T26" fmla="*/ 52 w 52"/>
                <a:gd name="T27" fmla="*/ 68 h 6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68">
                  <a:moveTo>
                    <a:pt x="52" y="0"/>
                  </a:moveTo>
                  <a:lnTo>
                    <a:pt x="44" y="15"/>
                  </a:lnTo>
                  <a:lnTo>
                    <a:pt x="35" y="29"/>
                  </a:lnTo>
                  <a:lnTo>
                    <a:pt x="24" y="42"/>
                  </a:lnTo>
                  <a:lnTo>
                    <a:pt x="15" y="52"/>
                  </a:lnTo>
                  <a:lnTo>
                    <a:pt x="5" y="63"/>
                  </a:lnTo>
                  <a:lnTo>
                    <a:pt x="0" y="6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40" name="Freeform 1161"/>
            <p:cNvSpPr>
              <a:spLocks/>
            </p:cNvSpPr>
            <p:nvPr/>
          </p:nvSpPr>
          <p:spPr bwMode="auto">
            <a:xfrm>
              <a:off x="3879" y="4105"/>
              <a:ext cx="93" cy="23"/>
            </a:xfrm>
            <a:custGeom>
              <a:avLst/>
              <a:gdLst>
                <a:gd name="T0" fmla="*/ 1743 w 35"/>
                <a:gd name="T1" fmla="*/ 0 h 9"/>
                <a:gd name="T2" fmla="*/ 1538 w 35"/>
                <a:gd name="T3" fmla="*/ 130 h 9"/>
                <a:gd name="T4" fmla="*/ 452 w 35"/>
                <a:gd name="T5" fmla="*/ 332 h 9"/>
                <a:gd name="T6" fmla="*/ 205 w 35"/>
                <a:gd name="T7" fmla="*/ 302 h 9"/>
                <a:gd name="T8" fmla="*/ 0 w 35"/>
                <a:gd name="T9" fmla="*/ 248 h 9"/>
                <a:gd name="T10" fmla="*/ 0 60000 65536"/>
                <a:gd name="T11" fmla="*/ 0 60000 65536"/>
                <a:gd name="T12" fmla="*/ 0 60000 65536"/>
                <a:gd name="T13" fmla="*/ 0 60000 65536"/>
                <a:gd name="T14" fmla="*/ 0 60000 65536"/>
                <a:gd name="T15" fmla="*/ 0 w 35"/>
                <a:gd name="T16" fmla="*/ 0 h 9"/>
                <a:gd name="T17" fmla="*/ 35 w 35"/>
                <a:gd name="T18" fmla="*/ 9 h 9"/>
              </a:gdLst>
              <a:ahLst/>
              <a:cxnLst>
                <a:cxn ang="T10">
                  <a:pos x="T0" y="T1"/>
                </a:cxn>
                <a:cxn ang="T11">
                  <a:pos x="T2" y="T3"/>
                </a:cxn>
                <a:cxn ang="T12">
                  <a:pos x="T4" y="T5"/>
                </a:cxn>
                <a:cxn ang="T13">
                  <a:pos x="T6" y="T7"/>
                </a:cxn>
                <a:cxn ang="T14">
                  <a:pos x="T8" y="T9"/>
                </a:cxn>
              </a:cxnLst>
              <a:rect l="T15" t="T16" r="T17" b="T18"/>
              <a:pathLst>
                <a:path w="35" h="9">
                  <a:moveTo>
                    <a:pt x="35" y="0"/>
                  </a:moveTo>
                  <a:cubicBezTo>
                    <a:pt x="31" y="3"/>
                    <a:pt x="31" y="3"/>
                    <a:pt x="31" y="3"/>
                  </a:cubicBezTo>
                  <a:cubicBezTo>
                    <a:pt x="24" y="7"/>
                    <a:pt x="17" y="9"/>
                    <a:pt x="9" y="8"/>
                  </a:cubicBezTo>
                  <a:cubicBezTo>
                    <a:pt x="7" y="8"/>
                    <a:pt x="6" y="8"/>
                    <a:pt x="4" y="7"/>
                  </a:cubicBezTo>
                  <a:cubicBezTo>
                    <a:pt x="0" y="6"/>
                    <a:pt x="0" y="6"/>
                    <a:pt x="0" y="6"/>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41" name="Freeform 1162"/>
            <p:cNvSpPr>
              <a:spLocks/>
            </p:cNvSpPr>
            <p:nvPr/>
          </p:nvSpPr>
          <p:spPr bwMode="auto">
            <a:xfrm>
              <a:off x="3881" y="2987"/>
              <a:ext cx="176" cy="127"/>
            </a:xfrm>
            <a:custGeom>
              <a:avLst/>
              <a:gdLst>
                <a:gd name="T0" fmla="*/ 0 w 66"/>
                <a:gd name="T1" fmla="*/ 2352 h 48"/>
                <a:gd name="T2" fmla="*/ 248 w 66"/>
                <a:gd name="T3" fmla="*/ 2003 h 48"/>
                <a:gd name="T4" fmla="*/ 2936 w 66"/>
                <a:gd name="T5" fmla="*/ 90 h 48"/>
                <a:gd name="T6" fmla="*/ 3128 w 66"/>
                <a:gd name="T7" fmla="*/ 148 h 48"/>
                <a:gd name="T8" fmla="*/ 3336 w 66"/>
                <a:gd name="T9" fmla="*/ 238 h 48"/>
                <a:gd name="T10" fmla="*/ 0 60000 65536"/>
                <a:gd name="T11" fmla="*/ 0 60000 65536"/>
                <a:gd name="T12" fmla="*/ 0 60000 65536"/>
                <a:gd name="T13" fmla="*/ 0 60000 65536"/>
                <a:gd name="T14" fmla="*/ 0 60000 65536"/>
                <a:gd name="T15" fmla="*/ 0 w 66"/>
                <a:gd name="T16" fmla="*/ 0 h 48"/>
                <a:gd name="T17" fmla="*/ 66 w 66"/>
                <a:gd name="T18" fmla="*/ 48 h 48"/>
              </a:gdLst>
              <a:ahLst/>
              <a:cxnLst>
                <a:cxn ang="T10">
                  <a:pos x="T0" y="T1"/>
                </a:cxn>
                <a:cxn ang="T11">
                  <a:pos x="T2" y="T3"/>
                </a:cxn>
                <a:cxn ang="T12">
                  <a:pos x="T4" y="T5"/>
                </a:cxn>
                <a:cxn ang="T13">
                  <a:pos x="T6" y="T7"/>
                </a:cxn>
                <a:cxn ang="T14">
                  <a:pos x="T8" y="T9"/>
                </a:cxn>
              </a:cxnLst>
              <a:rect l="T15" t="T16" r="T17" b="T18"/>
              <a:pathLst>
                <a:path w="66" h="48">
                  <a:moveTo>
                    <a:pt x="0" y="48"/>
                  </a:moveTo>
                  <a:cubicBezTo>
                    <a:pt x="5" y="41"/>
                    <a:pt x="5" y="41"/>
                    <a:pt x="5" y="41"/>
                  </a:cubicBezTo>
                  <a:cubicBezTo>
                    <a:pt x="15" y="24"/>
                    <a:pt x="35" y="0"/>
                    <a:pt x="58" y="2"/>
                  </a:cubicBezTo>
                  <a:cubicBezTo>
                    <a:pt x="59" y="2"/>
                    <a:pt x="61" y="3"/>
                    <a:pt x="62" y="3"/>
                  </a:cubicBezTo>
                  <a:cubicBezTo>
                    <a:pt x="66" y="5"/>
                    <a:pt x="66" y="5"/>
                    <a:pt x="66" y="5"/>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42" name="Freeform 1163"/>
            <p:cNvSpPr>
              <a:spLocks/>
            </p:cNvSpPr>
            <p:nvPr/>
          </p:nvSpPr>
          <p:spPr bwMode="auto">
            <a:xfrm>
              <a:off x="3599" y="3074"/>
              <a:ext cx="282" cy="130"/>
            </a:xfrm>
            <a:custGeom>
              <a:avLst/>
              <a:gdLst>
                <a:gd name="T0" fmla="*/ 5160 w 107"/>
                <a:gd name="T1" fmla="*/ 746 h 49"/>
                <a:gd name="T2" fmla="*/ 4689 w 107"/>
                <a:gd name="T3" fmla="*/ 690 h 49"/>
                <a:gd name="T4" fmla="*/ 4633 w 107"/>
                <a:gd name="T5" fmla="*/ 690 h 49"/>
                <a:gd name="T6" fmla="*/ 4544 w 107"/>
                <a:gd name="T7" fmla="*/ 894 h 49"/>
                <a:gd name="T8" fmla="*/ 4544 w 107"/>
                <a:gd name="T9" fmla="*/ 937 h 49"/>
                <a:gd name="T10" fmla="*/ 3626 w 107"/>
                <a:gd name="T11" fmla="*/ 838 h 49"/>
                <a:gd name="T12" fmla="*/ 3626 w 107"/>
                <a:gd name="T13" fmla="*/ 780 h 49"/>
                <a:gd name="T14" fmla="*/ 3626 w 107"/>
                <a:gd name="T15" fmla="*/ 746 h 49"/>
                <a:gd name="T16" fmla="*/ 3716 w 107"/>
                <a:gd name="T17" fmla="*/ 600 h 49"/>
                <a:gd name="T18" fmla="*/ 3716 w 107"/>
                <a:gd name="T19" fmla="*/ 541 h 49"/>
                <a:gd name="T20" fmla="*/ 2889 w 107"/>
                <a:gd name="T21" fmla="*/ 451 h 49"/>
                <a:gd name="T22" fmla="*/ 2841 w 107"/>
                <a:gd name="T23" fmla="*/ 507 h 49"/>
                <a:gd name="T24" fmla="*/ 2709 w 107"/>
                <a:gd name="T25" fmla="*/ 780 h 49"/>
                <a:gd name="T26" fmla="*/ 2709 w 107"/>
                <a:gd name="T27" fmla="*/ 838 h 49"/>
                <a:gd name="T28" fmla="*/ 2654 w 107"/>
                <a:gd name="T29" fmla="*/ 746 h 49"/>
                <a:gd name="T30" fmla="*/ 2564 w 107"/>
                <a:gd name="T31" fmla="*/ 634 h 49"/>
                <a:gd name="T32" fmla="*/ 145 w 107"/>
                <a:gd name="T33" fmla="*/ 894 h 49"/>
                <a:gd name="T34" fmla="*/ 55 w 107"/>
                <a:gd name="T35" fmla="*/ 1048 h 49"/>
                <a:gd name="T36" fmla="*/ 0 w 107"/>
                <a:gd name="T37" fmla="*/ 1197 h 49"/>
                <a:gd name="T38" fmla="*/ 973 w 107"/>
                <a:gd name="T39" fmla="*/ 2069 h 49"/>
                <a:gd name="T40" fmla="*/ 2035 w 107"/>
                <a:gd name="T41" fmla="*/ 1886 h 49"/>
                <a:gd name="T42" fmla="*/ 2069 w 107"/>
                <a:gd name="T43" fmla="*/ 1831 h 49"/>
                <a:gd name="T44" fmla="*/ 2216 w 107"/>
                <a:gd name="T45" fmla="*/ 1738 h 49"/>
                <a:gd name="T46" fmla="*/ 2327 w 107"/>
                <a:gd name="T47" fmla="*/ 1682 h 49"/>
                <a:gd name="T48" fmla="*/ 2272 w 107"/>
                <a:gd name="T49" fmla="*/ 1738 h 49"/>
                <a:gd name="T50" fmla="*/ 2124 w 107"/>
                <a:gd name="T51" fmla="*/ 2069 h 49"/>
                <a:gd name="T52" fmla="*/ 2124 w 107"/>
                <a:gd name="T53" fmla="*/ 2125 h 49"/>
                <a:gd name="T54" fmla="*/ 2272 w 107"/>
                <a:gd name="T55" fmla="*/ 2125 h 49"/>
                <a:gd name="T56" fmla="*/ 2944 w 107"/>
                <a:gd name="T57" fmla="*/ 2223 h 49"/>
                <a:gd name="T58" fmla="*/ 2986 w 107"/>
                <a:gd name="T59" fmla="*/ 2181 h 49"/>
                <a:gd name="T60" fmla="*/ 3091 w 107"/>
                <a:gd name="T61" fmla="*/ 1921 h 49"/>
                <a:gd name="T62" fmla="*/ 3091 w 107"/>
                <a:gd name="T63" fmla="*/ 1921 h 49"/>
                <a:gd name="T64" fmla="*/ 4009 w 107"/>
                <a:gd name="T65" fmla="*/ 2035 h 49"/>
                <a:gd name="T66" fmla="*/ 4009 w 107"/>
                <a:gd name="T67" fmla="*/ 2069 h 49"/>
                <a:gd name="T68" fmla="*/ 3898 w 107"/>
                <a:gd name="T69" fmla="*/ 2282 h 49"/>
                <a:gd name="T70" fmla="*/ 3898 w 107"/>
                <a:gd name="T71" fmla="*/ 2337 h 49"/>
                <a:gd name="T72" fmla="*/ 4043 w 107"/>
                <a:gd name="T73" fmla="*/ 2372 h 49"/>
                <a:gd name="T74" fmla="*/ 4396 w 107"/>
                <a:gd name="T75" fmla="*/ 2428 h 49"/>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07"/>
                <a:gd name="T115" fmla="*/ 0 h 49"/>
                <a:gd name="T116" fmla="*/ 107 w 107"/>
                <a:gd name="T117" fmla="*/ 49 h 49"/>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07" h="49">
                  <a:moveTo>
                    <a:pt x="107" y="15"/>
                  </a:moveTo>
                  <a:cubicBezTo>
                    <a:pt x="97" y="14"/>
                    <a:pt x="97" y="14"/>
                    <a:pt x="97" y="14"/>
                  </a:cubicBezTo>
                  <a:cubicBezTo>
                    <a:pt x="96" y="14"/>
                    <a:pt x="96" y="14"/>
                    <a:pt x="96" y="14"/>
                  </a:cubicBezTo>
                  <a:cubicBezTo>
                    <a:pt x="96" y="16"/>
                    <a:pt x="95" y="17"/>
                    <a:pt x="94" y="18"/>
                  </a:cubicBezTo>
                  <a:cubicBezTo>
                    <a:pt x="94" y="19"/>
                    <a:pt x="94" y="19"/>
                    <a:pt x="94" y="19"/>
                  </a:cubicBezTo>
                  <a:cubicBezTo>
                    <a:pt x="75" y="17"/>
                    <a:pt x="75" y="17"/>
                    <a:pt x="75" y="17"/>
                  </a:cubicBezTo>
                  <a:cubicBezTo>
                    <a:pt x="75" y="16"/>
                    <a:pt x="75" y="16"/>
                    <a:pt x="75" y="16"/>
                  </a:cubicBezTo>
                  <a:cubicBezTo>
                    <a:pt x="75" y="16"/>
                    <a:pt x="75" y="16"/>
                    <a:pt x="75" y="15"/>
                  </a:cubicBezTo>
                  <a:cubicBezTo>
                    <a:pt x="76" y="14"/>
                    <a:pt x="77" y="13"/>
                    <a:pt x="77" y="12"/>
                  </a:cubicBezTo>
                  <a:cubicBezTo>
                    <a:pt x="77" y="11"/>
                    <a:pt x="77" y="11"/>
                    <a:pt x="77" y="11"/>
                  </a:cubicBezTo>
                  <a:cubicBezTo>
                    <a:pt x="60" y="9"/>
                    <a:pt x="60" y="9"/>
                    <a:pt x="60" y="9"/>
                  </a:cubicBezTo>
                  <a:cubicBezTo>
                    <a:pt x="59" y="10"/>
                    <a:pt x="59" y="10"/>
                    <a:pt x="59" y="10"/>
                  </a:cubicBezTo>
                  <a:cubicBezTo>
                    <a:pt x="58" y="12"/>
                    <a:pt x="57" y="14"/>
                    <a:pt x="56" y="16"/>
                  </a:cubicBezTo>
                  <a:cubicBezTo>
                    <a:pt x="56" y="17"/>
                    <a:pt x="56" y="17"/>
                    <a:pt x="56" y="17"/>
                  </a:cubicBezTo>
                  <a:cubicBezTo>
                    <a:pt x="55" y="15"/>
                    <a:pt x="55" y="15"/>
                    <a:pt x="55" y="15"/>
                  </a:cubicBezTo>
                  <a:cubicBezTo>
                    <a:pt x="53" y="13"/>
                    <a:pt x="53" y="13"/>
                    <a:pt x="53" y="13"/>
                  </a:cubicBezTo>
                  <a:cubicBezTo>
                    <a:pt x="43" y="0"/>
                    <a:pt x="11" y="4"/>
                    <a:pt x="3" y="18"/>
                  </a:cubicBezTo>
                  <a:cubicBezTo>
                    <a:pt x="1" y="21"/>
                    <a:pt x="1" y="21"/>
                    <a:pt x="1" y="21"/>
                  </a:cubicBezTo>
                  <a:cubicBezTo>
                    <a:pt x="0" y="24"/>
                    <a:pt x="0" y="24"/>
                    <a:pt x="0" y="24"/>
                  </a:cubicBezTo>
                  <a:cubicBezTo>
                    <a:pt x="0" y="36"/>
                    <a:pt x="9" y="41"/>
                    <a:pt x="20" y="42"/>
                  </a:cubicBezTo>
                  <a:cubicBezTo>
                    <a:pt x="28" y="43"/>
                    <a:pt x="36" y="41"/>
                    <a:pt x="42" y="38"/>
                  </a:cubicBezTo>
                  <a:cubicBezTo>
                    <a:pt x="43" y="37"/>
                    <a:pt x="43" y="37"/>
                    <a:pt x="43" y="37"/>
                  </a:cubicBezTo>
                  <a:cubicBezTo>
                    <a:pt x="46" y="35"/>
                    <a:pt x="46" y="35"/>
                    <a:pt x="46" y="35"/>
                  </a:cubicBezTo>
                  <a:cubicBezTo>
                    <a:pt x="48" y="34"/>
                    <a:pt x="48" y="34"/>
                    <a:pt x="48" y="34"/>
                  </a:cubicBezTo>
                  <a:cubicBezTo>
                    <a:pt x="47" y="35"/>
                    <a:pt x="47" y="35"/>
                    <a:pt x="47" y="35"/>
                  </a:cubicBezTo>
                  <a:cubicBezTo>
                    <a:pt x="46" y="37"/>
                    <a:pt x="45" y="40"/>
                    <a:pt x="44" y="42"/>
                  </a:cubicBezTo>
                  <a:cubicBezTo>
                    <a:pt x="44" y="43"/>
                    <a:pt x="44" y="43"/>
                    <a:pt x="44" y="43"/>
                  </a:cubicBezTo>
                  <a:cubicBezTo>
                    <a:pt x="47" y="43"/>
                    <a:pt x="47" y="43"/>
                    <a:pt x="47" y="43"/>
                  </a:cubicBezTo>
                  <a:cubicBezTo>
                    <a:pt x="61" y="45"/>
                    <a:pt x="61" y="45"/>
                    <a:pt x="61" y="45"/>
                  </a:cubicBezTo>
                  <a:cubicBezTo>
                    <a:pt x="62" y="44"/>
                    <a:pt x="62" y="44"/>
                    <a:pt x="62" y="44"/>
                  </a:cubicBezTo>
                  <a:cubicBezTo>
                    <a:pt x="63" y="43"/>
                    <a:pt x="63" y="41"/>
                    <a:pt x="64" y="39"/>
                  </a:cubicBezTo>
                  <a:cubicBezTo>
                    <a:pt x="64" y="39"/>
                    <a:pt x="64" y="39"/>
                    <a:pt x="64" y="39"/>
                  </a:cubicBezTo>
                  <a:cubicBezTo>
                    <a:pt x="83" y="41"/>
                    <a:pt x="83" y="41"/>
                    <a:pt x="83" y="41"/>
                  </a:cubicBezTo>
                  <a:cubicBezTo>
                    <a:pt x="83" y="42"/>
                    <a:pt x="83" y="42"/>
                    <a:pt x="83" y="42"/>
                  </a:cubicBezTo>
                  <a:cubicBezTo>
                    <a:pt x="82" y="43"/>
                    <a:pt x="82" y="45"/>
                    <a:pt x="81" y="46"/>
                  </a:cubicBezTo>
                  <a:cubicBezTo>
                    <a:pt x="81" y="47"/>
                    <a:pt x="81" y="47"/>
                    <a:pt x="81" y="47"/>
                  </a:cubicBezTo>
                  <a:cubicBezTo>
                    <a:pt x="84" y="48"/>
                    <a:pt x="84" y="48"/>
                    <a:pt x="84" y="48"/>
                  </a:cubicBezTo>
                  <a:cubicBezTo>
                    <a:pt x="91" y="49"/>
                    <a:pt x="91" y="49"/>
                    <a:pt x="91" y="49"/>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43" name="Freeform 1164"/>
            <p:cNvSpPr>
              <a:spLocks/>
            </p:cNvSpPr>
            <p:nvPr/>
          </p:nvSpPr>
          <p:spPr bwMode="auto">
            <a:xfrm>
              <a:off x="3752" y="3204"/>
              <a:ext cx="88" cy="436"/>
            </a:xfrm>
            <a:custGeom>
              <a:avLst/>
              <a:gdLst>
                <a:gd name="T0" fmla="*/ 0 w 33"/>
                <a:gd name="T1" fmla="*/ 8044 h 165"/>
                <a:gd name="T2" fmla="*/ 0 w 33"/>
                <a:gd name="T3" fmla="*/ 7457 h 165"/>
                <a:gd name="T4" fmla="*/ 1515 w 33"/>
                <a:gd name="T5" fmla="*/ 439 h 165"/>
                <a:gd name="T6" fmla="*/ 1672 w 33"/>
                <a:gd name="T7" fmla="*/ 0 h 165"/>
                <a:gd name="T8" fmla="*/ 0 60000 65536"/>
                <a:gd name="T9" fmla="*/ 0 60000 65536"/>
                <a:gd name="T10" fmla="*/ 0 60000 65536"/>
                <a:gd name="T11" fmla="*/ 0 60000 65536"/>
                <a:gd name="T12" fmla="*/ 0 w 33"/>
                <a:gd name="T13" fmla="*/ 0 h 165"/>
                <a:gd name="T14" fmla="*/ 33 w 33"/>
                <a:gd name="T15" fmla="*/ 165 h 165"/>
              </a:gdLst>
              <a:ahLst/>
              <a:cxnLst>
                <a:cxn ang="T8">
                  <a:pos x="T0" y="T1"/>
                </a:cxn>
                <a:cxn ang="T9">
                  <a:pos x="T2" y="T3"/>
                </a:cxn>
                <a:cxn ang="T10">
                  <a:pos x="T4" y="T5"/>
                </a:cxn>
                <a:cxn ang="T11">
                  <a:pos x="T6" y="T7"/>
                </a:cxn>
              </a:cxnLst>
              <a:rect l="T12" t="T13" r="T14" b="T15"/>
              <a:pathLst>
                <a:path w="33" h="165">
                  <a:moveTo>
                    <a:pt x="0" y="165"/>
                  </a:moveTo>
                  <a:cubicBezTo>
                    <a:pt x="0" y="153"/>
                    <a:pt x="0" y="153"/>
                    <a:pt x="0" y="153"/>
                  </a:cubicBezTo>
                  <a:cubicBezTo>
                    <a:pt x="4" y="105"/>
                    <a:pt x="13" y="55"/>
                    <a:pt x="30" y="9"/>
                  </a:cubicBezTo>
                  <a:cubicBezTo>
                    <a:pt x="33" y="0"/>
                    <a:pt x="33" y="0"/>
                    <a:pt x="33"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44" name="Freeform 1165"/>
            <p:cNvSpPr>
              <a:spLocks/>
            </p:cNvSpPr>
            <p:nvPr/>
          </p:nvSpPr>
          <p:spPr bwMode="auto">
            <a:xfrm>
              <a:off x="3493" y="3597"/>
              <a:ext cx="259" cy="172"/>
            </a:xfrm>
            <a:custGeom>
              <a:avLst/>
              <a:gdLst>
                <a:gd name="T0" fmla="*/ 4784 w 98"/>
                <a:gd name="T1" fmla="*/ 778 h 65"/>
                <a:gd name="T2" fmla="*/ 4337 w 98"/>
                <a:gd name="T3" fmla="*/ 741 h 65"/>
                <a:gd name="T4" fmla="*/ 4247 w 98"/>
                <a:gd name="T5" fmla="*/ 741 h 65"/>
                <a:gd name="T6" fmla="*/ 4247 w 98"/>
                <a:gd name="T7" fmla="*/ 778 h 65"/>
                <a:gd name="T8" fmla="*/ 4247 w 98"/>
                <a:gd name="T9" fmla="*/ 1072 h 65"/>
                <a:gd name="T10" fmla="*/ 4247 w 98"/>
                <a:gd name="T11" fmla="*/ 1127 h 65"/>
                <a:gd name="T12" fmla="*/ 3325 w 98"/>
                <a:gd name="T13" fmla="*/ 1037 h 65"/>
                <a:gd name="T14" fmla="*/ 3325 w 98"/>
                <a:gd name="T15" fmla="*/ 979 h 65"/>
                <a:gd name="T16" fmla="*/ 3325 w 98"/>
                <a:gd name="T17" fmla="*/ 685 h 65"/>
                <a:gd name="T18" fmla="*/ 3325 w 98"/>
                <a:gd name="T19" fmla="*/ 630 h 65"/>
                <a:gd name="T20" fmla="*/ 2585 w 98"/>
                <a:gd name="T21" fmla="*/ 540 h 65"/>
                <a:gd name="T22" fmla="*/ 2437 w 98"/>
                <a:gd name="T23" fmla="*/ 540 h 65"/>
                <a:gd name="T24" fmla="*/ 2437 w 98"/>
                <a:gd name="T25" fmla="*/ 595 h 65"/>
                <a:gd name="T26" fmla="*/ 2437 w 98"/>
                <a:gd name="T27" fmla="*/ 1037 h 65"/>
                <a:gd name="T28" fmla="*/ 2437 w 98"/>
                <a:gd name="T29" fmla="*/ 1127 h 65"/>
                <a:gd name="T30" fmla="*/ 2402 w 98"/>
                <a:gd name="T31" fmla="*/ 1037 h 65"/>
                <a:gd name="T32" fmla="*/ 2291 w 98"/>
                <a:gd name="T33" fmla="*/ 834 h 65"/>
                <a:gd name="T34" fmla="*/ 56 w 98"/>
                <a:gd name="T35" fmla="*/ 1127 h 65"/>
                <a:gd name="T36" fmla="*/ 0 w 98"/>
                <a:gd name="T37" fmla="*/ 1315 h 65"/>
                <a:gd name="T38" fmla="*/ 0 w 98"/>
                <a:gd name="T39" fmla="*/ 1519 h 65"/>
                <a:gd name="T40" fmla="*/ 2194 w 98"/>
                <a:gd name="T41" fmla="*/ 2556 h 65"/>
                <a:gd name="T42" fmla="*/ 2347 w 98"/>
                <a:gd name="T43" fmla="*/ 2408 h 65"/>
                <a:gd name="T44" fmla="*/ 2437 w 98"/>
                <a:gd name="T45" fmla="*/ 2262 h 65"/>
                <a:gd name="T46" fmla="*/ 2437 w 98"/>
                <a:gd name="T47" fmla="*/ 2297 h 65"/>
                <a:gd name="T48" fmla="*/ 2437 w 98"/>
                <a:gd name="T49" fmla="*/ 2744 h 65"/>
                <a:gd name="T50" fmla="*/ 2437 w 98"/>
                <a:gd name="T51" fmla="*/ 2800 h 65"/>
                <a:gd name="T52" fmla="*/ 3325 w 98"/>
                <a:gd name="T53" fmla="*/ 2892 h 65"/>
                <a:gd name="T54" fmla="*/ 3325 w 98"/>
                <a:gd name="T55" fmla="*/ 2837 h 65"/>
                <a:gd name="T56" fmla="*/ 3325 w 98"/>
                <a:gd name="T57" fmla="*/ 2800 h 65"/>
                <a:gd name="T58" fmla="*/ 3325 w 98"/>
                <a:gd name="T59" fmla="*/ 2556 h 65"/>
                <a:gd name="T60" fmla="*/ 3325 w 98"/>
                <a:gd name="T61" fmla="*/ 2501 h 65"/>
                <a:gd name="T62" fmla="*/ 4247 w 98"/>
                <a:gd name="T63" fmla="*/ 2591 h 65"/>
                <a:gd name="T64" fmla="*/ 4247 w 98"/>
                <a:gd name="T65" fmla="*/ 2646 h 65"/>
                <a:gd name="T66" fmla="*/ 4247 w 98"/>
                <a:gd name="T67" fmla="*/ 2948 h 65"/>
                <a:gd name="T68" fmla="*/ 4247 w 98"/>
                <a:gd name="T69" fmla="*/ 2982 h 65"/>
                <a:gd name="T70" fmla="*/ 4784 w 98"/>
                <a:gd name="T71" fmla="*/ 3096 h 6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98"/>
                <a:gd name="T109" fmla="*/ 0 h 65"/>
                <a:gd name="T110" fmla="*/ 98 w 98"/>
                <a:gd name="T111" fmla="*/ 65 h 6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98" h="65">
                  <a:moveTo>
                    <a:pt x="98" y="16"/>
                  </a:moveTo>
                  <a:cubicBezTo>
                    <a:pt x="89" y="15"/>
                    <a:pt x="89" y="15"/>
                    <a:pt x="89" y="15"/>
                  </a:cubicBezTo>
                  <a:cubicBezTo>
                    <a:pt x="87" y="15"/>
                    <a:pt x="87" y="15"/>
                    <a:pt x="87" y="15"/>
                  </a:cubicBezTo>
                  <a:cubicBezTo>
                    <a:pt x="87" y="16"/>
                    <a:pt x="87" y="16"/>
                    <a:pt x="87" y="16"/>
                  </a:cubicBezTo>
                  <a:cubicBezTo>
                    <a:pt x="87" y="18"/>
                    <a:pt x="87" y="20"/>
                    <a:pt x="87" y="22"/>
                  </a:cubicBezTo>
                  <a:cubicBezTo>
                    <a:pt x="87" y="23"/>
                    <a:pt x="87" y="23"/>
                    <a:pt x="87" y="23"/>
                  </a:cubicBezTo>
                  <a:cubicBezTo>
                    <a:pt x="68" y="21"/>
                    <a:pt x="68" y="21"/>
                    <a:pt x="68" y="21"/>
                  </a:cubicBezTo>
                  <a:cubicBezTo>
                    <a:pt x="68" y="20"/>
                    <a:pt x="68" y="20"/>
                    <a:pt x="68" y="20"/>
                  </a:cubicBezTo>
                  <a:cubicBezTo>
                    <a:pt x="68" y="18"/>
                    <a:pt x="68" y="16"/>
                    <a:pt x="68" y="14"/>
                  </a:cubicBezTo>
                  <a:cubicBezTo>
                    <a:pt x="68" y="13"/>
                    <a:pt x="68" y="13"/>
                    <a:pt x="68" y="13"/>
                  </a:cubicBezTo>
                  <a:cubicBezTo>
                    <a:pt x="53" y="11"/>
                    <a:pt x="53" y="11"/>
                    <a:pt x="53" y="11"/>
                  </a:cubicBezTo>
                  <a:cubicBezTo>
                    <a:pt x="50" y="11"/>
                    <a:pt x="50" y="11"/>
                    <a:pt x="50" y="11"/>
                  </a:cubicBezTo>
                  <a:cubicBezTo>
                    <a:pt x="50" y="12"/>
                    <a:pt x="50" y="12"/>
                    <a:pt x="50" y="12"/>
                  </a:cubicBezTo>
                  <a:cubicBezTo>
                    <a:pt x="50" y="15"/>
                    <a:pt x="50" y="18"/>
                    <a:pt x="50" y="21"/>
                  </a:cubicBezTo>
                  <a:cubicBezTo>
                    <a:pt x="50" y="23"/>
                    <a:pt x="50" y="23"/>
                    <a:pt x="50" y="23"/>
                  </a:cubicBezTo>
                  <a:cubicBezTo>
                    <a:pt x="49" y="21"/>
                    <a:pt x="49" y="21"/>
                    <a:pt x="49" y="21"/>
                  </a:cubicBezTo>
                  <a:cubicBezTo>
                    <a:pt x="47" y="17"/>
                    <a:pt x="47" y="17"/>
                    <a:pt x="47" y="17"/>
                  </a:cubicBezTo>
                  <a:cubicBezTo>
                    <a:pt x="35" y="0"/>
                    <a:pt x="7" y="1"/>
                    <a:pt x="1" y="23"/>
                  </a:cubicBezTo>
                  <a:cubicBezTo>
                    <a:pt x="0" y="27"/>
                    <a:pt x="0" y="27"/>
                    <a:pt x="0" y="27"/>
                  </a:cubicBezTo>
                  <a:cubicBezTo>
                    <a:pt x="0" y="31"/>
                    <a:pt x="0" y="31"/>
                    <a:pt x="0" y="31"/>
                  </a:cubicBezTo>
                  <a:cubicBezTo>
                    <a:pt x="2" y="51"/>
                    <a:pt x="28" y="65"/>
                    <a:pt x="45" y="52"/>
                  </a:cubicBezTo>
                  <a:cubicBezTo>
                    <a:pt x="48" y="49"/>
                    <a:pt x="48" y="49"/>
                    <a:pt x="48" y="49"/>
                  </a:cubicBezTo>
                  <a:cubicBezTo>
                    <a:pt x="50" y="46"/>
                    <a:pt x="50" y="46"/>
                    <a:pt x="50" y="46"/>
                  </a:cubicBezTo>
                  <a:cubicBezTo>
                    <a:pt x="50" y="47"/>
                    <a:pt x="50" y="47"/>
                    <a:pt x="50" y="47"/>
                  </a:cubicBezTo>
                  <a:cubicBezTo>
                    <a:pt x="50" y="50"/>
                    <a:pt x="50" y="53"/>
                    <a:pt x="50" y="56"/>
                  </a:cubicBezTo>
                  <a:cubicBezTo>
                    <a:pt x="50" y="57"/>
                    <a:pt x="50" y="57"/>
                    <a:pt x="50" y="57"/>
                  </a:cubicBezTo>
                  <a:cubicBezTo>
                    <a:pt x="68" y="59"/>
                    <a:pt x="68" y="59"/>
                    <a:pt x="68" y="59"/>
                  </a:cubicBezTo>
                  <a:cubicBezTo>
                    <a:pt x="68" y="58"/>
                    <a:pt x="68" y="58"/>
                    <a:pt x="68" y="58"/>
                  </a:cubicBezTo>
                  <a:cubicBezTo>
                    <a:pt x="68" y="58"/>
                    <a:pt x="68" y="58"/>
                    <a:pt x="68" y="57"/>
                  </a:cubicBezTo>
                  <a:cubicBezTo>
                    <a:pt x="68" y="56"/>
                    <a:pt x="68" y="54"/>
                    <a:pt x="68" y="52"/>
                  </a:cubicBezTo>
                  <a:cubicBezTo>
                    <a:pt x="68" y="51"/>
                    <a:pt x="68" y="51"/>
                    <a:pt x="68" y="51"/>
                  </a:cubicBezTo>
                  <a:cubicBezTo>
                    <a:pt x="87" y="53"/>
                    <a:pt x="87" y="53"/>
                    <a:pt x="87" y="53"/>
                  </a:cubicBezTo>
                  <a:cubicBezTo>
                    <a:pt x="87" y="54"/>
                    <a:pt x="87" y="54"/>
                    <a:pt x="87" y="54"/>
                  </a:cubicBezTo>
                  <a:cubicBezTo>
                    <a:pt x="87" y="56"/>
                    <a:pt x="87" y="58"/>
                    <a:pt x="87" y="60"/>
                  </a:cubicBezTo>
                  <a:cubicBezTo>
                    <a:pt x="87" y="61"/>
                    <a:pt x="87" y="61"/>
                    <a:pt x="87" y="61"/>
                  </a:cubicBezTo>
                  <a:cubicBezTo>
                    <a:pt x="98" y="63"/>
                    <a:pt x="98" y="63"/>
                    <a:pt x="98" y="63"/>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45" name="Freeform 1166"/>
            <p:cNvSpPr>
              <a:spLocks/>
            </p:cNvSpPr>
            <p:nvPr/>
          </p:nvSpPr>
          <p:spPr bwMode="auto">
            <a:xfrm>
              <a:off x="3752" y="3764"/>
              <a:ext cx="84" cy="321"/>
            </a:xfrm>
            <a:custGeom>
              <a:avLst/>
              <a:gdLst>
                <a:gd name="T0" fmla="*/ 1515 w 32"/>
                <a:gd name="T1" fmla="*/ 5849 h 122"/>
                <a:gd name="T2" fmla="*/ 1370 w 32"/>
                <a:gd name="T3" fmla="*/ 5607 h 122"/>
                <a:gd name="T4" fmla="*/ 0 w 32"/>
                <a:gd name="T5" fmla="*/ 526 h 122"/>
                <a:gd name="T6" fmla="*/ 0 w 32"/>
                <a:gd name="T7" fmla="*/ 0 h 122"/>
                <a:gd name="T8" fmla="*/ 0 60000 65536"/>
                <a:gd name="T9" fmla="*/ 0 60000 65536"/>
                <a:gd name="T10" fmla="*/ 0 60000 65536"/>
                <a:gd name="T11" fmla="*/ 0 60000 65536"/>
                <a:gd name="T12" fmla="*/ 0 w 32"/>
                <a:gd name="T13" fmla="*/ 0 h 122"/>
                <a:gd name="T14" fmla="*/ 32 w 32"/>
                <a:gd name="T15" fmla="*/ 122 h 122"/>
              </a:gdLst>
              <a:ahLst/>
              <a:cxnLst>
                <a:cxn ang="T8">
                  <a:pos x="T0" y="T1"/>
                </a:cxn>
                <a:cxn ang="T9">
                  <a:pos x="T2" y="T3"/>
                </a:cxn>
                <a:cxn ang="T10">
                  <a:pos x="T4" y="T5"/>
                </a:cxn>
                <a:cxn ang="T11">
                  <a:pos x="T6" y="T7"/>
                </a:cxn>
              </a:cxnLst>
              <a:rect l="T12" t="T13" r="T14" b="T15"/>
              <a:pathLst>
                <a:path w="32" h="122">
                  <a:moveTo>
                    <a:pt x="32" y="122"/>
                  </a:moveTo>
                  <a:cubicBezTo>
                    <a:pt x="29" y="117"/>
                    <a:pt x="29" y="117"/>
                    <a:pt x="29" y="117"/>
                  </a:cubicBezTo>
                  <a:cubicBezTo>
                    <a:pt x="9" y="89"/>
                    <a:pt x="2" y="44"/>
                    <a:pt x="0" y="11"/>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46" name="Freeform 1167"/>
            <p:cNvSpPr>
              <a:spLocks/>
            </p:cNvSpPr>
            <p:nvPr/>
          </p:nvSpPr>
          <p:spPr bwMode="auto">
            <a:xfrm>
              <a:off x="3597" y="4049"/>
              <a:ext cx="147" cy="52"/>
            </a:xfrm>
            <a:custGeom>
              <a:avLst/>
              <a:gdLst>
                <a:gd name="T0" fmla="*/ 1958 w 56"/>
                <a:gd name="T1" fmla="*/ 460 h 20"/>
                <a:gd name="T2" fmla="*/ 1958 w 56"/>
                <a:gd name="T3" fmla="*/ 460 h 20"/>
                <a:gd name="T4" fmla="*/ 0 w 56"/>
                <a:gd name="T5" fmla="*/ 372 h 20"/>
                <a:gd name="T6" fmla="*/ 55 w 56"/>
                <a:gd name="T7" fmla="*/ 460 h 20"/>
                <a:gd name="T8" fmla="*/ 89 w 56"/>
                <a:gd name="T9" fmla="*/ 507 h 20"/>
                <a:gd name="T10" fmla="*/ 2481 w 56"/>
                <a:gd name="T11" fmla="*/ 913 h 20"/>
                <a:gd name="T12" fmla="*/ 2570 w 56"/>
                <a:gd name="T13" fmla="*/ 913 h 20"/>
                <a:gd name="T14" fmla="*/ 2659 w 56"/>
                <a:gd name="T15" fmla="*/ 858 h 20"/>
                <a:gd name="T16" fmla="*/ 0 60000 65536"/>
                <a:gd name="T17" fmla="*/ 0 60000 65536"/>
                <a:gd name="T18" fmla="*/ 0 60000 65536"/>
                <a:gd name="T19" fmla="*/ 0 60000 65536"/>
                <a:gd name="T20" fmla="*/ 0 60000 65536"/>
                <a:gd name="T21" fmla="*/ 0 60000 65536"/>
                <a:gd name="T22" fmla="*/ 0 60000 65536"/>
                <a:gd name="T23" fmla="*/ 0 60000 65536"/>
                <a:gd name="T24" fmla="*/ 0 w 56"/>
                <a:gd name="T25" fmla="*/ 0 h 20"/>
                <a:gd name="T26" fmla="*/ 56 w 56"/>
                <a:gd name="T27" fmla="*/ 20 h 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6" h="20">
                  <a:moveTo>
                    <a:pt x="41" y="10"/>
                  </a:moveTo>
                  <a:cubicBezTo>
                    <a:pt x="41" y="10"/>
                    <a:pt x="41" y="10"/>
                    <a:pt x="41" y="10"/>
                  </a:cubicBezTo>
                  <a:cubicBezTo>
                    <a:pt x="35" y="7"/>
                    <a:pt x="3" y="0"/>
                    <a:pt x="0" y="8"/>
                  </a:cubicBezTo>
                  <a:cubicBezTo>
                    <a:pt x="1" y="10"/>
                    <a:pt x="1" y="10"/>
                    <a:pt x="1" y="10"/>
                  </a:cubicBezTo>
                  <a:cubicBezTo>
                    <a:pt x="2" y="11"/>
                    <a:pt x="2" y="11"/>
                    <a:pt x="2" y="11"/>
                  </a:cubicBezTo>
                  <a:cubicBezTo>
                    <a:pt x="14" y="17"/>
                    <a:pt x="38" y="20"/>
                    <a:pt x="52" y="20"/>
                  </a:cubicBezTo>
                  <a:cubicBezTo>
                    <a:pt x="54" y="20"/>
                    <a:pt x="54" y="20"/>
                    <a:pt x="54" y="20"/>
                  </a:cubicBezTo>
                  <a:cubicBezTo>
                    <a:pt x="56" y="19"/>
                    <a:pt x="56" y="19"/>
                    <a:pt x="56" y="19"/>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47" name="Line 1168"/>
            <p:cNvSpPr>
              <a:spLocks noChangeShapeType="1"/>
            </p:cNvSpPr>
            <p:nvPr/>
          </p:nvSpPr>
          <p:spPr bwMode="auto">
            <a:xfrm flipH="1" flipV="1">
              <a:off x="3705" y="4076"/>
              <a:ext cx="11"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48" name="Freeform 1169"/>
            <p:cNvSpPr>
              <a:spLocks/>
            </p:cNvSpPr>
            <p:nvPr/>
          </p:nvSpPr>
          <p:spPr bwMode="auto">
            <a:xfrm>
              <a:off x="3712" y="4070"/>
              <a:ext cx="124" cy="21"/>
            </a:xfrm>
            <a:custGeom>
              <a:avLst/>
              <a:gdLst>
                <a:gd name="T0" fmla="*/ 2277 w 47"/>
                <a:gd name="T1" fmla="*/ 289 h 8"/>
                <a:gd name="T2" fmla="*/ 1950 w 47"/>
                <a:gd name="T3" fmla="*/ 234 h 8"/>
                <a:gd name="T4" fmla="*/ 1802 w 47"/>
                <a:gd name="T5" fmla="*/ 234 h 8"/>
                <a:gd name="T6" fmla="*/ 1802 w 47"/>
                <a:gd name="T7" fmla="*/ 234 h 8"/>
                <a:gd name="T8" fmla="*/ 1894 w 47"/>
                <a:gd name="T9" fmla="*/ 323 h 8"/>
                <a:gd name="T10" fmla="*/ 1894 w 47"/>
                <a:gd name="T11" fmla="*/ 378 h 8"/>
                <a:gd name="T12" fmla="*/ 974 w 47"/>
                <a:gd name="T13" fmla="*/ 289 h 8"/>
                <a:gd name="T14" fmla="*/ 974 w 47"/>
                <a:gd name="T15" fmla="*/ 234 h 8"/>
                <a:gd name="T16" fmla="*/ 863 w 47"/>
                <a:gd name="T17" fmla="*/ 144 h 8"/>
                <a:gd name="T18" fmla="*/ 828 w 47"/>
                <a:gd name="T19" fmla="*/ 144 h 8"/>
                <a:gd name="T20" fmla="*/ 480 w 47"/>
                <a:gd name="T21" fmla="*/ 89 h 8"/>
                <a:gd name="T22" fmla="*/ 0 w 47"/>
                <a:gd name="T23" fmla="*/ 0 h 8"/>
                <a:gd name="T24" fmla="*/ 0 w 47"/>
                <a:gd name="T25" fmla="*/ 55 h 8"/>
                <a:gd name="T26" fmla="*/ 145 w 47"/>
                <a:gd name="T27" fmla="*/ 200 h 8"/>
                <a:gd name="T28" fmla="*/ 203 w 47"/>
                <a:gd name="T29" fmla="*/ 234 h 8"/>
                <a:gd name="T30" fmla="*/ 55 w 47"/>
                <a:gd name="T31" fmla="*/ 200 h 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7"/>
                <a:gd name="T49" fmla="*/ 0 h 8"/>
                <a:gd name="T50" fmla="*/ 47 w 47"/>
                <a:gd name="T51" fmla="*/ 8 h 8"/>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7" h="8">
                  <a:moveTo>
                    <a:pt x="47" y="6"/>
                  </a:moveTo>
                  <a:cubicBezTo>
                    <a:pt x="40" y="5"/>
                    <a:pt x="40" y="5"/>
                    <a:pt x="40" y="5"/>
                  </a:cubicBezTo>
                  <a:cubicBezTo>
                    <a:pt x="37" y="5"/>
                    <a:pt x="37" y="5"/>
                    <a:pt x="37" y="5"/>
                  </a:cubicBezTo>
                  <a:cubicBezTo>
                    <a:pt x="37" y="5"/>
                    <a:pt x="37" y="5"/>
                    <a:pt x="37" y="5"/>
                  </a:cubicBezTo>
                  <a:cubicBezTo>
                    <a:pt x="38" y="6"/>
                    <a:pt x="38" y="7"/>
                    <a:pt x="39" y="7"/>
                  </a:cubicBezTo>
                  <a:cubicBezTo>
                    <a:pt x="39" y="8"/>
                    <a:pt x="39" y="8"/>
                    <a:pt x="39" y="8"/>
                  </a:cubicBezTo>
                  <a:cubicBezTo>
                    <a:pt x="20" y="6"/>
                    <a:pt x="20" y="6"/>
                    <a:pt x="20" y="6"/>
                  </a:cubicBezTo>
                  <a:cubicBezTo>
                    <a:pt x="20" y="5"/>
                    <a:pt x="20" y="5"/>
                    <a:pt x="20" y="5"/>
                  </a:cubicBezTo>
                  <a:cubicBezTo>
                    <a:pt x="19" y="4"/>
                    <a:pt x="19" y="4"/>
                    <a:pt x="18" y="3"/>
                  </a:cubicBezTo>
                  <a:cubicBezTo>
                    <a:pt x="17" y="3"/>
                    <a:pt x="17" y="3"/>
                    <a:pt x="17" y="3"/>
                  </a:cubicBezTo>
                  <a:cubicBezTo>
                    <a:pt x="10" y="2"/>
                    <a:pt x="10" y="2"/>
                    <a:pt x="10" y="2"/>
                  </a:cubicBezTo>
                  <a:cubicBezTo>
                    <a:pt x="0" y="0"/>
                    <a:pt x="0" y="0"/>
                    <a:pt x="0" y="0"/>
                  </a:cubicBezTo>
                  <a:cubicBezTo>
                    <a:pt x="0" y="1"/>
                    <a:pt x="0" y="1"/>
                    <a:pt x="0" y="1"/>
                  </a:cubicBezTo>
                  <a:cubicBezTo>
                    <a:pt x="1" y="2"/>
                    <a:pt x="2" y="3"/>
                    <a:pt x="3" y="4"/>
                  </a:cubicBezTo>
                  <a:cubicBezTo>
                    <a:pt x="4" y="5"/>
                    <a:pt x="4" y="5"/>
                    <a:pt x="4" y="5"/>
                  </a:cubicBezTo>
                  <a:cubicBezTo>
                    <a:pt x="1" y="4"/>
                    <a:pt x="1" y="4"/>
                    <a:pt x="1" y="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49" name="Freeform 1170"/>
            <p:cNvSpPr>
              <a:spLocks/>
            </p:cNvSpPr>
            <p:nvPr/>
          </p:nvSpPr>
          <p:spPr bwMode="auto">
            <a:xfrm>
              <a:off x="3362" y="2950"/>
              <a:ext cx="298" cy="964"/>
            </a:xfrm>
            <a:custGeom>
              <a:avLst/>
              <a:gdLst>
                <a:gd name="T0" fmla="*/ 773 w 113"/>
                <a:gd name="T1" fmla="*/ 17759 h 365"/>
                <a:gd name="T2" fmla="*/ 680 w 113"/>
                <a:gd name="T3" fmla="*/ 17376 h 365"/>
                <a:gd name="T4" fmla="*/ 585 w 113"/>
                <a:gd name="T5" fmla="*/ 16929 h 365"/>
                <a:gd name="T6" fmla="*/ 973 w 113"/>
                <a:gd name="T7" fmla="*/ 6962 h 365"/>
                <a:gd name="T8" fmla="*/ 1063 w 113"/>
                <a:gd name="T9" fmla="*/ 6431 h 365"/>
                <a:gd name="T10" fmla="*/ 1210 w 113"/>
                <a:gd name="T11" fmla="*/ 5929 h 365"/>
                <a:gd name="T12" fmla="*/ 5029 w 113"/>
                <a:gd name="T13" fmla="*/ 0 h 365"/>
                <a:gd name="T14" fmla="*/ 5264 w 113"/>
                <a:gd name="T15" fmla="*/ 0 h 365"/>
                <a:gd name="T16" fmla="*/ 5467 w 113"/>
                <a:gd name="T17" fmla="*/ 0 h 36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13"/>
                <a:gd name="T28" fmla="*/ 0 h 365"/>
                <a:gd name="T29" fmla="*/ 113 w 113"/>
                <a:gd name="T30" fmla="*/ 365 h 36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13" h="365">
                  <a:moveTo>
                    <a:pt x="16" y="365"/>
                  </a:moveTo>
                  <a:cubicBezTo>
                    <a:pt x="14" y="357"/>
                    <a:pt x="14" y="357"/>
                    <a:pt x="14" y="357"/>
                  </a:cubicBezTo>
                  <a:cubicBezTo>
                    <a:pt x="12" y="348"/>
                    <a:pt x="12" y="348"/>
                    <a:pt x="12" y="348"/>
                  </a:cubicBezTo>
                  <a:cubicBezTo>
                    <a:pt x="0" y="282"/>
                    <a:pt x="5" y="208"/>
                    <a:pt x="20" y="143"/>
                  </a:cubicBezTo>
                  <a:cubicBezTo>
                    <a:pt x="22" y="132"/>
                    <a:pt x="22" y="132"/>
                    <a:pt x="22" y="132"/>
                  </a:cubicBezTo>
                  <a:cubicBezTo>
                    <a:pt x="25" y="122"/>
                    <a:pt x="25" y="122"/>
                    <a:pt x="25" y="122"/>
                  </a:cubicBezTo>
                  <a:cubicBezTo>
                    <a:pt x="34" y="87"/>
                    <a:pt x="63" y="7"/>
                    <a:pt x="104" y="0"/>
                  </a:cubicBezTo>
                  <a:cubicBezTo>
                    <a:pt x="109" y="0"/>
                    <a:pt x="109" y="0"/>
                    <a:pt x="109" y="0"/>
                  </a:cubicBezTo>
                  <a:cubicBezTo>
                    <a:pt x="113" y="0"/>
                    <a:pt x="113" y="0"/>
                    <a:pt x="113"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50" name="Freeform 1171"/>
            <p:cNvSpPr>
              <a:spLocks/>
            </p:cNvSpPr>
            <p:nvPr/>
          </p:nvSpPr>
          <p:spPr bwMode="auto">
            <a:xfrm>
              <a:off x="3404" y="3914"/>
              <a:ext cx="124" cy="169"/>
            </a:xfrm>
            <a:custGeom>
              <a:avLst/>
              <a:gdLst>
                <a:gd name="T0" fmla="*/ 2277 w 47"/>
                <a:gd name="T1" fmla="*/ 3111 h 64"/>
                <a:gd name="T2" fmla="*/ 2277 w 47"/>
                <a:gd name="T3" fmla="*/ 3111 h 64"/>
                <a:gd name="T4" fmla="*/ 90 w 47"/>
                <a:gd name="T5" fmla="*/ 383 h 64"/>
                <a:gd name="T6" fmla="*/ 0 w 47"/>
                <a:gd name="T7" fmla="*/ 0 h 64"/>
                <a:gd name="T8" fmla="*/ 0 60000 65536"/>
                <a:gd name="T9" fmla="*/ 0 60000 65536"/>
                <a:gd name="T10" fmla="*/ 0 60000 65536"/>
                <a:gd name="T11" fmla="*/ 0 60000 65536"/>
                <a:gd name="T12" fmla="*/ 0 w 47"/>
                <a:gd name="T13" fmla="*/ 0 h 64"/>
                <a:gd name="T14" fmla="*/ 47 w 47"/>
                <a:gd name="T15" fmla="*/ 64 h 64"/>
              </a:gdLst>
              <a:ahLst/>
              <a:cxnLst>
                <a:cxn ang="T8">
                  <a:pos x="T0" y="T1"/>
                </a:cxn>
                <a:cxn ang="T9">
                  <a:pos x="T2" y="T3"/>
                </a:cxn>
                <a:cxn ang="T10">
                  <a:pos x="T4" y="T5"/>
                </a:cxn>
                <a:cxn ang="T11">
                  <a:pos x="T6" y="T7"/>
                </a:cxn>
              </a:cxnLst>
              <a:rect l="T12" t="T13" r="T14" b="T15"/>
              <a:pathLst>
                <a:path w="47" h="64">
                  <a:moveTo>
                    <a:pt x="47" y="64"/>
                  </a:moveTo>
                  <a:cubicBezTo>
                    <a:pt x="47" y="64"/>
                    <a:pt x="47" y="64"/>
                    <a:pt x="47" y="64"/>
                  </a:cubicBezTo>
                  <a:cubicBezTo>
                    <a:pt x="22" y="60"/>
                    <a:pt x="8" y="29"/>
                    <a:pt x="2" y="8"/>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51" name="Freeform 1172"/>
            <p:cNvSpPr>
              <a:spLocks/>
            </p:cNvSpPr>
            <p:nvPr/>
          </p:nvSpPr>
          <p:spPr bwMode="auto">
            <a:xfrm>
              <a:off x="3840" y="3204"/>
              <a:ext cx="34" cy="129"/>
            </a:xfrm>
            <a:custGeom>
              <a:avLst/>
              <a:gdLst>
                <a:gd name="T0" fmla="*/ 0 w 28"/>
                <a:gd name="T1" fmla="*/ 0 h 106"/>
                <a:gd name="T2" fmla="*/ 2 w 28"/>
                <a:gd name="T3" fmla="*/ 18 h 106"/>
                <a:gd name="T4" fmla="*/ 61 w 28"/>
                <a:gd name="T5" fmla="*/ 232 h 106"/>
                <a:gd name="T6" fmla="*/ 61 w 28"/>
                <a:gd name="T7" fmla="*/ 232 h 106"/>
                <a:gd name="T8" fmla="*/ 0 60000 65536"/>
                <a:gd name="T9" fmla="*/ 0 60000 65536"/>
                <a:gd name="T10" fmla="*/ 0 60000 65536"/>
                <a:gd name="T11" fmla="*/ 0 60000 65536"/>
                <a:gd name="T12" fmla="*/ 0 w 28"/>
                <a:gd name="T13" fmla="*/ 0 h 106"/>
                <a:gd name="T14" fmla="*/ 28 w 28"/>
                <a:gd name="T15" fmla="*/ 106 h 106"/>
              </a:gdLst>
              <a:ahLst/>
              <a:cxnLst>
                <a:cxn ang="T8">
                  <a:pos x="T0" y="T1"/>
                </a:cxn>
                <a:cxn ang="T9">
                  <a:pos x="T2" y="T3"/>
                </a:cxn>
                <a:cxn ang="T10">
                  <a:pos x="T4" y="T5"/>
                </a:cxn>
                <a:cxn ang="T11">
                  <a:pos x="T6" y="T7"/>
                </a:cxn>
              </a:cxnLst>
              <a:rect l="T12" t="T13" r="T14" b="T15"/>
              <a:pathLst>
                <a:path w="28" h="106">
                  <a:moveTo>
                    <a:pt x="0" y="0"/>
                  </a:moveTo>
                  <a:lnTo>
                    <a:pt x="2" y="8"/>
                  </a:lnTo>
                  <a:lnTo>
                    <a:pt x="28" y="10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52" name="Freeform 1173"/>
            <p:cNvSpPr>
              <a:spLocks/>
            </p:cNvSpPr>
            <p:nvPr/>
          </p:nvSpPr>
          <p:spPr bwMode="auto">
            <a:xfrm>
              <a:off x="3892" y="3401"/>
              <a:ext cx="25" cy="88"/>
            </a:xfrm>
            <a:custGeom>
              <a:avLst/>
              <a:gdLst>
                <a:gd name="T0" fmla="*/ 0 w 20"/>
                <a:gd name="T1" fmla="*/ 0 h 72"/>
                <a:gd name="T2" fmla="*/ 49 w 20"/>
                <a:gd name="T3" fmla="*/ 156 h 72"/>
                <a:gd name="T4" fmla="*/ 49 w 20"/>
                <a:gd name="T5" fmla="*/ 161 h 72"/>
                <a:gd name="T6" fmla="*/ 0 60000 65536"/>
                <a:gd name="T7" fmla="*/ 0 60000 65536"/>
                <a:gd name="T8" fmla="*/ 0 60000 65536"/>
                <a:gd name="T9" fmla="*/ 0 w 20"/>
                <a:gd name="T10" fmla="*/ 0 h 72"/>
                <a:gd name="T11" fmla="*/ 20 w 20"/>
                <a:gd name="T12" fmla="*/ 72 h 72"/>
              </a:gdLst>
              <a:ahLst/>
              <a:cxnLst>
                <a:cxn ang="T6">
                  <a:pos x="T0" y="T1"/>
                </a:cxn>
                <a:cxn ang="T7">
                  <a:pos x="T2" y="T3"/>
                </a:cxn>
                <a:cxn ang="T8">
                  <a:pos x="T4" y="T5"/>
                </a:cxn>
              </a:cxnLst>
              <a:rect l="T9" t="T10" r="T11" b="T12"/>
              <a:pathLst>
                <a:path w="20" h="72">
                  <a:moveTo>
                    <a:pt x="0" y="0"/>
                  </a:moveTo>
                  <a:lnTo>
                    <a:pt x="20" y="70"/>
                  </a:lnTo>
                  <a:lnTo>
                    <a:pt x="20" y="7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53" name="Freeform 1174"/>
            <p:cNvSpPr>
              <a:spLocks/>
            </p:cNvSpPr>
            <p:nvPr/>
          </p:nvSpPr>
          <p:spPr bwMode="auto">
            <a:xfrm>
              <a:off x="3906" y="3489"/>
              <a:ext cx="11" cy="50"/>
            </a:xfrm>
            <a:custGeom>
              <a:avLst/>
              <a:gdLst>
                <a:gd name="T0" fmla="*/ 0 w 4"/>
                <a:gd name="T1" fmla="*/ 913 h 19"/>
                <a:gd name="T2" fmla="*/ 61 w 4"/>
                <a:gd name="T3" fmla="*/ 768 h 19"/>
                <a:gd name="T4" fmla="*/ 226 w 4"/>
                <a:gd name="T5" fmla="*/ 145 h 19"/>
                <a:gd name="T6" fmla="*/ 226 w 4"/>
                <a:gd name="T7" fmla="*/ 0 h 19"/>
                <a:gd name="T8" fmla="*/ 0 60000 65536"/>
                <a:gd name="T9" fmla="*/ 0 60000 65536"/>
                <a:gd name="T10" fmla="*/ 0 60000 65536"/>
                <a:gd name="T11" fmla="*/ 0 60000 65536"/>
                <a:gd name="T12" fmla="*/ 0 w 4"/>
                <a:gd name="T13" fmla="*/ 0 h 19"/>
                <a:gd name="T14" fmla="*/ 4 w 4"/>
                <a:gd name="T15" fmla="*/ 19 h 19"/>
              </a:gdLst>
              <a:ahLst/>
              <a:cxnLst>
                <a:cxn ang="T8">
                  <a:pos x="T0" y="T1"/>
                </a:cxn>
                <a:cxn ang="T9">
                  <a:pos x="T2" y="T3"/>
                </a:cxn>
                <a:cxn ang="T10">
                  <a:pos x="T4" y="T5"/>
                </a:cxn>
                <a:cxn ang="T11">
                  <a:pos x="T6" y="T7"/>
                </a:cxn>
              </a:cxnLst>
              <a:rect l="T12" t="T13" r="T14" b="T15"/>
              <a:pathLst>
                <a:path w="4" h="19">
                  <a:moveTo>
                    <a:pt x="0" y="19"/>
                  </a:moveTo>
                  <a:cubicBezTo>
                    <a:pt x="1" y="16"/>
                    <a:pt x="1" y="16"/>
                    <a:pt x="1" y="16"/>
                  </a:cubicBezTo>
                  <a:cubicBezTo>
                    <a:pt x="2" y="12"/>
                    <a:pt x="3" y="7"/>
                    <a:pt x="4" y="3"/>
                  </a:cubicBezTo>
                  <a:cubicBezTo>
                    <a:pt x="4" y="0"/>
                    <a:pt x="4" y="0"/>
                    <a:pt x="4"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54" name="Freeform 1175"/>
            <p:cNvSpPr>
              <a:spLocks/>
            </p:cNvSpPr>
            <p:nvPr/>
          </p:nvSpPr>
          <p:spPr bwMode="auto">
            <a:xfrm>
              <a:off x="3752" y="3595"/>
              <a:ext cx="69" cy="45"/>
            </a:xfrm>
            <a:custGeom>
              <a:avLst/>
              <a:gdLst>
                <a:gd name="T0" fmla="*/ 0 w 56"/>
                <a:gd name="T1" fmla="*/ 81 h 37"/>
                <a:gd name="T2" fmla="*/ 9 w 56"/>
                <a:gd name="T3" fmla="*/ 74 h 37"/>
                <a:gd name="T4" fmla="*/ 129 w 56"/>
                <a:gd name="T5" fmla="*/ 0 h 37"/>
                <a:gd name="T6" fmla="*/ 129 w 56"/>
                <a:gd name="T7" fmla="*/ 0 h 37"/>
                <a:gd name="T8" fmla="*/ 0 60000 65536"/>
                <a:gd name="T9" fmla="*/ 0 60000 65536"/>
                <a:gd name="T10" fmla="*/ 0 60000 65536"/>
                <a:gd name="T11" fmla="*/ 0 60000 65536"/>
                <a:gd name="T12" fmla="*/ 0 w 56"/>
                <a:gd name="T13" fmla="*/ 0 h 37"/>
                <a:gd name="T14" fmla="*/ 56 w 56"/>
                <a:gd name="T15" fmla="*/ 37 h 37"/>
              </a:gdLst>
              <a:ahLst/>
              <a:cxnLst>
                <a:cxn ang="T8">
                  <a:pos x="T0" y="T1"/>
                </a:cxn>
                <a:cxn ang="T9">
                  <a:pos x="T2" y="T3"/>
                </a:cxn>
                <a:cxn ang="T10">
                  <a:pos x="T4" y="T5"/>
                </a:cxn>
                <a:cxn ang="T11">
                  <a:pos x="T6" y="T7"/>
                </a:cxn>
              </a:cxnLst>
              <a:rect l="T12" t="T13" r="T14" b="T15"/>
              <a:pathLst>
                <a:path w="56" h="37">
                  <a:moveTo>
                    <a:pt x="0" y="37"/>
                  </a:moveTo>
                  <a:lnTo>
                    <a:pt x="4" y="34"/>
                  </a:lnTo>
                  <a:lnTo>
                    <a:pt x="5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55" name="Freeform 1176"/>
            <p:cNvSpPr>
              <a:spLocks/>
            </p:cNvSpPr>
            <p:nvPr/>
          </p:nvSpPr>
          <p:spPr bwMode="auto">
            <a:xfrm>
              <a:off x="3868" y="3539"/>
              <a:ext cx="38" cy="24"/>
            </a:xfrm>
            <a:custGeom>
              <a:avLst/>
              <a:gdLst>
                <a:gd name="T0" fmla="*/ 0 w 31"/>
                <a:gd name="T1" fmla="*/ 42 h 20"/>
                <a:gd name="T2" fmla="*/ 71 w 31"/>
                <a:gd name="T3" fmla="*/ 0 h 20"/>
                <a:gd name="T4" fmla="*/ 71 w 31"/>
                <a:gd name="T5" fmla="*/ 0 h 20"/>
                <a:gd name="T6" fmla="*/ 0 60000 65536"/>
                <a:gd name="T7" fmla="*/ 0 60000 65536"/>
                <a:gd name="T8" fmla="*/ 0 60000 65536"/>
                <a:gd name="T9" fmla="*/ 0 w 31"/>
                <a:gd name="T10" fmla="*/ 0 h 20"/>
                <a:gd name="T11" fmla="*/ 31 w 31"/>
                <a:gd name="T12" fmla="*/ 20 h 20"/>
              </a:gdLst>
              <a:ahLst/>
              <a:cxnLst>
                <a:cxn ang="T6">
                  <a:pos x="T0" y="T1"/>
                </a:cxn>
                <a:cxn ang="T7">
                  <a:pos x="T2" y="T3"/>
                </a:cxn>
                <a:cxn ang="T8">
                  <a:pos x="T4" y="T5"/>
                </a:cxn>
              </a:cxnLst>
              <a:rect l="T9" t="T10" r="T11" b="T12"/>
              <a:pathLst>
                <a:path w="31" h="20">
                  <a:moveTo>
                    <a:pt x="0" y="20"/>
                  </a:moveTo>
                  <a:lnTo>
                    <a:pt x="3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56" name="Freeform 1177"/>
            <p:cNvSpPr>
              <a:spLocks/>
            </p:cNvSpPr>
            <p:nvPr/>
          </p:nvSpPr>
          <p:spPr bwMode="auto">
            <a:xfrm>
              <a:off x="3626" y="3658"/>
              <a:ext cx="2" cy="61"/>
            </a:xfrm>
            <a:custGeom>
              <a:avLst/>
              <a:gdLst>
                <a:gd name="T0" fmla="*/ 0 w 2"/>
                <a:gd name="T1" fmla="*/ 0 h 50"/>
                <a:gd name="T2" fmla="*/ 2 w 2"/>
                <a:gd name="T3" fmla="*/ 29 h 50"/>
                <a:gd name="T4" fmla="*/ 2 w 2"/>
                <a:gd name="T5" fmla="*/ 61 h 50"/>
                <a:gd name="T6" fmla="*/ 0 w 2"/>
                <a:gd name="T7" fmla="*/ 90 h 50"/>
                <a:gd name="T8" fmla="*/ 0 w 2"/>
                <a:gd name="T9" fmla="*/ 110 h 50"/>
                <a:gd name="T10" fmla="*/ 0 60000 65536"/>
                <a:gd name="T11" fmla="*/ 0 60000 65536"/>
                <a:gd name="T12" fmla="*/ 0 60000 65536"/>
                <a:gd name="T13" fmla="*/ 0 60000 65536"/>
                <a:gd name="T14" fmla="*/ 0 60000 65536"/>
                <a:gd name="T15" fmla="*/ 0 w 2"/>
                <a:gd name="T16" fmla="*/ 0 h 50"/>
                <a:gd name="T17" fmla="*/ 2 w 2"/>
                <a:gd name="T18" fmla="*/ 50 h 50"/>
              </a:gdLst>
              <a:ahLst/>
              <a:cxnLst>
                <a:cxn ang="T10">
                  <a:pos x="T0" y="T1"/>
                </a:cxn>
                <a:cxn ang="T11">
                  <a:pos x="T2" y="T3"/>
                </a:cxn>
                <a:cxn ang="T12">
                  <a:pos x="T4" y="T5"/>
                </a:cxn>
                <a:cxn ang="T13">
                  <a:pos x="T6" y="T7"/>
                </a:cxn>
                <a:cxn ang="T14">
                  <a:pos x="T8" y="T9"/>
                </a:cxn>
              </a:cxnLst>
              <a:rect l="T15" t="T16" r="T17" b="T18"/>
              <a:pathLst>
                <a:path w="2" h="50">
                  <a:moveTo>
                    <a:pt x="0" y="0"/>
                  </a:moveTo>
                  <a:lnTo>
                    <a:pt x="2" y="13"/>
                  </a:lnTo>
                  <a:lnTo>
                    <a:pt x="2" y="28"/>
                  </a:lnTo>
                  <a:lnTo>
                    <a:pt x="0" y="41"/>
                  </a:lnTo>
                  <a:lnTo>
                    <a:pt x="0" y="5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57" name="Freeform 1178"/>
            <p:cNvSpPr>
              <a:spLocks/>
            </p:cNvSpPr>
            <p:nvPr/>
          </p:nvSpPr>
          <p:spPr bwMode="auto">
            <a:xfrm>
              <a:off x="3493" y="3616"/>
              <a:ext cx="154" cy="124"/>
            </a:xfrm>
            <a:custGeom>
              <a:avLst/>
              <a:gdLst>
                <a:gd name="T0" fmla="*/ 1381 w 58"/>
                <a:gd name="T1" fmla="*/ 2277 h 47"/>
                <a:gd name="T2" fmla="*/ 1537 w 58"/>
                <a:gd name="T3" fmla="*/ 2277 h 47"/>
                <a:gd name="T4" fmla="*/ 1742 w 58"/>
                <a:gd name="T5" fmla="*/ 2221 h 47"/>
                <a:gd name="T6" fmla="*/ 1649 w 58"/>
                <a:gd name="T7" fmla="*/ 55 h 47"/>
                <a:gd name="T8" fmla="*/ 1495 w 58"/>
                <a:gd name="T9" fmla="*/ 55 h 47"/>
                <a:gd name="T10" fmla="*/ 1290 w 58"/>
                <a:gd name="T11" fmla="*/ 0 h 47"/>
                <a:gd name="T12" fmla="*/ 1051 w 58"/>
                <a:gd name="T13" fmla="*/ 2185 h 47"/>
                <a:gd name="T14" fmla="*/ 1197 w 58"/>
                <a:gd name="T15" fmla="*/ 2221 h 47"/>
                <a:gd name="T16" fmla="*/ 1381 w 58"/>
                <a:gd name="T17" fmla="*/ 2277 h 4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
                <a:gd name="T28" fmla="*/ 0 h 47"/>
                <a:gd name="T29" fmla="*/ 58 w 58"/>
                <a:gd name="T30" fmla="*/ 47 h 4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 h="47">
                  <a:moveTo>
                    <a:pt x="28" y="47"/>
                  </a:moveTo>
                  <a:cubicBezTo>
                    <a:pt x="31" y="47"/>
                    <a:pt x="31" y="47"/>
                    <a:pt x="31" y="47"/>
                  </a:cubicBezTo>
                  <a:cubicBezTo>
                    <a:pt x="35" y="46"/>
                    <a:pt x="35" y="46"/>
                    <a:pt x="35" y="46"/>
                  </a:cubicBezTo>
                  <a:cubicBezTo>
                    <a:pt x="58" y="40"/>
                    <a:pt x="53" y="8"/>
                    <a:pt x="33" y="1"/>
                  </a:cubicBezTo>
                  <a:cubicBezTo>
                    <a:pt x="30" y="1"/>
                    <a:pt x="30" y="1"/>
                    <a:pt x="30" y="1"/>
                  </a:cubicBezTo>
                  <a:cubicBezTo>
                    <a:pt x="26" y="0"/>
                    <a:pt x="26" y="0"/>
                    <a:pt x="26" y="0"/>
                  </a:cubicBezTo>
                  <a:cubicBezTo>
                    <a:pt x="0" y="1"/>
                    <a:pt x="0" y="35"/>
                    <a:pt x="21" y="45"/>
                  </a:cubicBezTo>
                  <a:cubicBezTo>
                    <a:pt x="24" y="46"/>
                    <a:pt x="24" y="46"/>
                    <a:pt x="24" y="46"/>
                  </a:cubicBezTo>
                  <a:lnTo>
                    <a:pt x="28" y="47"/>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58" name="Line 1179"/>
            <p:cNvSpPr>
              <a:spLocks noChangeShapeType="1"/>
            </p:cNvSpPr>
            <p:nvPr/>
          </p:nvSpPr>
          <p:spPr bwMode="auto">
            <a:xfrm flipV="1">
              <a:off x="3723" y="3656"/>
              <a:ext cx="5"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59" name="Freeform 1180"/>
            <p:cNvSpPr>
              <a:spLocks/>
            </p:cNvSpPr>
            <p:nvPr/>
          </p:nvSpPr>
          <p:spPr bwMode="auto">
            <a:xfrm>
              <a:off x="3836" y="3909"/>
              <a:ext cx="38" cy="176"/>
            </a:xfrm>
            <a:custGeom>
              <a:avLst/>
              <a:gdLst>
                <a:gd name="T0" fmla="*/ 0 w 31"/>
                <a:gd name="T1" fmla="*/ 316 h 145"/>
                <a:gd name="T2" fmla="*/ 7 w 31"/>
                <a:gd name="T3" fmla="*/ 285 h 145"/>
                <a:gd name="T4" fmla="*/ 71 w 31"/>
                <a:gd name="T5" fmla="*/ 0 h 145"/>
                <a:gd name="T6" fmla="*/ 0 60000 65536"/>
                <a:gd name="T7" fmla="*/ 0 60000 65536"/>
                <a:gd name="T8" fmla="*/ 0 60000 65536"/>
                <a:gd name="T9" fmla="*/ 0 w 31"/>
                <a:gd name="T10" fmla="*/ 0 h 145"/>
                <a:gd name="T11" fmla="*/ 31 w 31"/>
                <a:gd name="T12" fmla="*/ 145 h 145"/>
              </a:gdLst>
              <a:ahLst/>
              <a:cxnLst>
                <a:cxn ang="T6">
                  <a:pos x="T0" y="T1"/>
                </a:cxn>
                <a:cxn ang="T7">
                  <a:pos x="T2" y="T3"/>
                </a:cxn>
                <a:cxn ang="T8">
                  <a:pos x="T4" y="T5"/>
                </a:cxn>
              </a:cxnLst>
              <a:rect l="T9" t="T10" r="T11" b="T12"/>
              <a:pathLst>
                <a:path w="31" h="145">
                  <a:moveTo>
                    <a:pt x="0" y="145"/>
                  </a:moveTo>
                  <a:lnTo>
                    <a:pt x="3" y="132"/>
                  </a:lnTo>
                  <a:lnTo>
                    <a:pt x="3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60" name="Line 1181"/>
            <p:cNvSpPr>
              <a:spLocks noChangeShapeType="1"/>
            </p:cNvSpPr>
            <p:nvPr/>
          </p:nvSpPr>
          <p:spPr bwMode="auto">
            <a:xfrm flipV="1">
              <a:off x="3890" y="3760"/>
              <a:ext cx="13" cy="6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61" name="Line 1182"/>
            <p:cNvSpPr>
              <a:spLocks noChangeShapeType="1"/>
            </p:cNvSpPr>
            <p:nvPr/>
          </p:nvSpPr>
          <p:spPr bwMode="auto">
            <a:xfrm flipV="1">
              <a:off x="3752" y="3758"/>
              <a:ext cx="5" cy="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62" name="Line 1183"/>
            <p:cNvSpPr>
              <a:spLocks noChangeShapeType="1"/>
            </p:cNvSpPr>
            <p:nvPr/>
          </p:nvSpPr>
          <p:spPr bwMode="auto">
            <a:xfrm flipV="1">
              <a:off x="3626" y="3745"/>
              <a:ext cx="7" cy="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63" name="Freeform 1184"/>
            <p:cNvSpPr>
              <a:spLocks/>
            </p:cNvSpPr>
            <p:nvPr/>
          </p:nvSpPr>
          <p:spPr bwMode="auto">
            <a:xfrm>
              <a:off x="3496" y="3624"/>
              <a:ext cx="140" cy="111"/>
            </a:xfrm>
            <a:custGeom>
              <a:avLst/>
              <a:gdLst>
                <a:gd name="T0" fmla="*/ 1271 w 53"/>
                <a:gd name="T1" fmla="*/ 2046 h 42"/>
                <a:gd name="T2" fmla="*/ 1416 w 53"/>
                <a:gd name="T3" fmla="*/ 2046 h 42"/>
                <a:gd name="T4" fmla="*/ 1606 w 53"/>
                <a:gd name="T5" fmla="*/ 2046 h 42"/>
                <a:gd name="T6" fmla="*/ 1514 w 53"/>
                <a:gd name="T7" fmla="*/ 56 h 42"/>
                <a:gd name="T8" fmla="*/ 1360 w 53"/>
                <a:gd name="T9" fmla="*/ 0 h 42"/>
                <a:gd name="T10" fmla="*/ 1157 w 53"/>
                <a:gd name="T11" fmla="*/ 0 h 42"/>
                <a:gd name="T12" fmla="*/ 922 w 53"/>
                <a:gd name="T13" fmla="*/ 1956 h 42"/>
                <a:gd name="T14" fmla="*/ 1067 w 53"/>
                <a:gd name="T15" fmla="*/ 1990 h 42"/>
                <a:gd name="T16" fmla="*/ 1271 w 53"/>
                <a:gd name="T17" fmla="*/ 204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3"/>
                <a:gd name="T28" fmla="*/ 0 h 42"/>
                <a:gd name="T29" fmla="*/ 53 w 53"/>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3" h="42">
                  <a:moveTo>
                    <a:pt x="26" y="42"/>
                  </a:moveTo>
                  <a:cubicBezTo>
                    <a:pt x="29" y="42"/>
                    <a:pt x="29" y="42"/>
                    <a:pt x="29" y="42"/>
                  </a:cubicBezTo>
                  <a:cubicBezTo>
                    <a:pt x="33" y="42"/>
                    <a:pt x="33" y="42"/>
                    <a:pt x="33" y="42"/>
                  </a:cubicBezTo>
                  <a:cubicBezTo>
                    <a:pt x="53" y="36"/>
                    <a:pt x="49" y="8"/>
                    <a:pt x="31" y="1"/>
                  </a:cubicBezTo>
                  <a:cubicBezTo>
                    <a:pt x="28" y="0"/>
                    <a:pt x="28" y="0"/>
                    <a:pt x="28" y="0"/>
                  </a:cubicBezTo>
                  <a:cubicBezTo>
                    <a:pt x="24" y="0"/>
                    <a:pt x="24" y="0"/>
                    <a:pt x="24" y="0"/>
                  </a:cubicBezTo>
                  <a:cubicBezTo>
                    <a:pt x="1" y="0"/>
                    <a:pt x="0" y="31"/>
                    <a:pt x="19" y="40"/>
                  </a:cubicBezTo>
                  <a:cubicBezTo>
                    <a:pt x="22" y="41"/>
                    <a:pt x="22" y="41"/>
                    <a:pt x="22" y="41"/>
                  </a:cubicBezTo>
                  <a:lnTo>
                    <a:pt x="26" y="42"/>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64" name="Freeform 1185"/>
            <p:cNvSpPr>
              <a:spLocks/>
            </p:cNvSpPr>
            <p:nvPr/>
          </p:nvSpPr>
          <p:spPr bwMode="auto">
            <a:xfrm>
              <a:off x="3538" y="3647"/>
              <a:ext cx="54" cy="64"/>
            </a:xfrm>
            <a:custGeom>
              <a:avLst/>
              <a:gdLst>
                <a:gd name="T0" fmla="*/ 0 w 44"/>
                <a:gd name="T1" fmla="*/ 106 h 52"/>
                <a:gd name="T2" fmla="*/ 99 w 44"/>
                <a:gd name="T3" fmla="*/ 119 h 52"/>
                <a:gd name="T4" fmla="*/ 99 w 44"/>
                <a:gd name="T5" fmla="*/ 71 h 52"/>
                <a:gd name="T6" fmla="*/ 99 w 44"/>
                <a:gd name="T7" fmla="*/ 17 h 52"/>
                <a:gd name="T8" fmla="*/ 59 w 44"/>
                <a:gd name="T9" fmla="*/ 9 h 52"/>
                <a:gd name="T10" fmla="*/ 0 w 44"/>
                <a:gd name="T11" fmla="*/ 0 h 52"/>
                <a:gd name="T12" fmla="*/ 0 w 44"/>
                <a:gd name="T13" fmla="*/ 106 h 52"/>
                <a:gd name="T14" fmla="*/ 0 60000 65536"/>
                <a:gd name="T15" fmla="*/ 0 60000 65536"/>
                <a:gd name="T16" fmla="*/ 0 60000 65536"/>
                <a:gd name="T17" fmla="*/ 0 60000 65536"/>
                <a:gd name="T18" fmla="*/ 0 60000 65536"/>
                <a:gd name="T19" fmla="*/ 0 60000 65536"/>
                <a:gd name="T20" fmla="*/ 0 60000 65536"/>
                <a:gd name="T21" fmla="*/ 0 w 44"/>
                <a:gd name="T22" fmla="*/ 0 h 52"/>
                <a:gd name="T23" fmla="*/ 44 w 44"/>
                <a:gd name="T24" fmla="*/ 52 h 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52">
                  <a:moveTo>
                    <a:pt x="0" y="46"/>
                  </a:moveTo>
                  <a:lnTo>
                    <a:pt x="44" y="52"/>
                  </a:lnTo>
                  <a:lnTo>
                    <a:pt x="44" y="31"/>
                  </a:lnTo>
                  <a:lnTo>
                    <a:pt x="44" y="7"/>
                  </a:lnTo>
                  <a:lnTo>
                    <a:pt x="26" y="4"/>
                  </a:lnTo>
                  <a:lnTo>
                    <a:pt x="0" y="0"/>
                  </a:lnTo>
                  <a:lnTo>
                    <a:pt x="0" y="4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65" name="Line 1186"/>
            <p:cNvSpPr>
              <a:spLocks noChangeShapeType="1"/>
            </p:cNvSpPr>
            <p:nvPr/>
          </p:nvSpPr>
          <p:spPr bwMode="auto">
            <a:xfrm flipV="1">
              <a:off x="3723" y="3735"/>
              <a:ext cx="5"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66" name="Line 1187"/>
            <p:cNvSpPr>
              <a:spLocks noChangeShapeType="1"/>
            </p:cNvSpPr>
            <p:nvPr/>
          </p:nvSpPr>
          <p:spPr bwMode="auto">
            <a:xfrm flipV="1">
              <a:off x="3723" y="3756"/>
              <a:ext cx="5" cy="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67" name="Line 1188"/>
            <p:cNvSpPr>
              <a:spLocks noChangeShapeType="1"/>
            </p:cNvSpPr>
            <p:nvPr/>
          </p:nvSpPr>
          <p:spPr bwMode="auto">
            <a:xfrm flipV="1">
              <a:off x="3673" y="3726"/>
              <a:ext cx="5" cy="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68" name="Freeform 1189"/>
            <p:cNvSpPr>
              <a:spLocks/>
            </p:cNvSpPr>
            <p:nvPr/>
          </p:nvSpPr>
          <p:spPr bwMode="auto">
            <a:xfrm>
              <a:off x="3538" y="3652"/>
              <a:ext cx="32" cy="51"/>
            </a:xfrm>
            <a:custGeom>
              <a:avLst/>
              <a:gdLst>
                <a:gd name="T0" fmla="*/ 59 w 26"/>
                <a:gd name="T1" fmla="*/ 0 h 42"/>
                <a:gd name="T2" fmla="*/ 59 w 26"/>
                <a:gd name="T3" fmla="*/ 0 h 42"/>
                <a:gd name="T4" fmla="*/ 59 w 26"/>
                <a:gd name="T5" fmla="*/ 52 h 42"/>
                <a:gd name="T6" fmla="*/ 0 w 26"/>
                <a:gd name="T7" fmla="*/ 91 h 42"/>
                <a:gd name="T8" fmla="*/ 0 60000 65536"/>
                <a:gd name="T9" fmla="*/ 0 60000 65536"/>
                <a:gd name="T10" fmla="*/ 0 60000 65536"/>
                <a:gd name="T11" fmla="*/ 0 60000 65536"/>
                <a:gd name="T12" fmla="*/ 0 w 26"/>
                <a:gd name="T13" fmla="*/ 0 h 42"/>
                <a:gd name="T14" fmla="*/ 26 w 26"/>
                <a:gd name="T15" fmla="*/ 42 h 42"/>
              </a:gdLst>
              <a:ahLst/>
              <a:cxnLst>
                <a:cxn ang="T8">
                  <a:pos x="T0" y="T1"/>
                </a:cxn>
                <a:cxn ang="T9">
                  <a:pos x="T2" y="T3"/>
                </a:cxn>
                <a:cxn ang="T10">
                  <a:pos x="T4" y="T5"/>
                </a:cxn>
                <a:cxn ang="T11">
                  <a:pos x="T6" y="T7"/>
                </a:cxn>
              </a:cxnLst>
              <a:rect l="T12" t="T13" r="T14" b="T15"/>
              <a:pathLst>
                <a:path w="26" h="42">
                  <a:moveTo>
                    <a:pt x="26" y="0"/>
                  </a:moveTo>
                  <a:lnTo>
                    <a:pt x="26" y="0"/>
                  </a:lnTo>
                  <a:lnTo>
                    <a:pt x="26" y="24"/>
                  </a:lnTo>
                  <a:lnTo>
                    <a:pt x="0" y="4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69" name="Line 1190"/>
            <p:cNvSpPr>
              <a:spLocks noChangeShapeType="1"/>
            </p:cNvSpPr>
            <p:nvPr/>
          </p:nvSpPr>
          <p:spPr bwMode="auto">
            <a:xfrm>
              <a:off x="3570" y="3681"/>
              <a:ext cx="22" cy="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70" name="Line 1191"/>
            <p:cNvSpPr>
              <a:spLocks noChangeShapeType="1"/>
            </p:cNvSpPr>
            <p:nvPr/>
          </p:nvSpPr>
          <p:spPr bwMode="auto">
            <a:xfrm>
              <a:off x="3818" y="3182"/>
              <a:ext cx="6" cy="1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71" name="Freeform 1192"/>
            <p:cNvSpPr>
              <a:spLocks/>
            </p:cNvSpPr>
            <p:nvPr/>
          </p:nvSpPr>
          <p:spPr bwMode="auto">
            <a:xfrm>
              <a:off x="3726" y="3119"/>
              <a:ext cx="22" cy="45"/>
            </a:xfrm>
            <a:custGeom>
              <a:avLst/>
              <a:gdLst>
                <a:gd name="T0" fmla="*/ 40 w 18"/>
                <a:gd name="T1" fmla="*/ 0 h 37"/>
                <a:gd name="T2" fmla="*/ 29 w 18"/>
                <a:gd name="T3" fmla="*/ 33 h 37"/>
                <a:gd name="T4" fmla="*/ 20 w 18"/>
                <a:gd name="T5" fmla="*/ 49 h 37"/>
                <a:gd name="T6" fmla="*/ 16 w 18"/>
                <a:gd name="T7" fmla="*/ 61 h 37"/>
                <a:gd name="T8" fmla="*/ 0 w 18"/>
                <a:gd name="T9" fmla="*/ 81 h 37"/>
                <a:gd name="T10" fmla="*/ 0 60000 65536"/>
                <a:gd name="T11" fmla="*/ 0 60000 65536"/>
                <a:gd name="T12" fmla="*/ 0 60000 65536"/>
                <a:gd name="T13" fmla="*/ 0 60000 65536"/>
                <a:gd name="T14" fmla="*/ 0 60000 65536"/>
                <a:gd name="T15" fmla="*/ 0 w 18"/>
                <a:gd name="T16" fmla="*/ 0 h 37"/>
                <a:gd name="T17" fmla="*/ 18 w 18"/>
                <a:gd name="T18" fmla="*/ 37 h 37"/>
              </a:gdLst>
              <a:ahLst/>
              <a:cxnLst>
                <a:cxn ang="T10">
                  <a:pos x="T0" y="T1"/>
                </a:cxn>
                <a:cxn ang="T11">
                  <a:pos x="T2" y="T3"/>
                </a:cxn>
                <a:cxn ang="T12">
                  <a:pos x="T4" y="T5"/>
                </a:cxn>
                <a:cxn ang="T13">
                  <a:pos x="T6" y="T7"/>
                </a:cxn>
                <a:cxn ang="T14">
                  <a:pos x="T8" y="T9"/>
                </a:cxn>
              </a:cxnLst>
              <a:rect l="T15" t="T16" r="T17" b="T18"/>
              <a:pathLst>
                <a:path w="18" h="37">
                  <a:moveTo>
                    <a:pt x="18" y="0"/>
                  </a:moveTo>
                  <a:lnTo>
                    <a:pt x="13" y="15"/>
                  </a:lnTo>
                  <a:lnTo>
                    <a:pt x="9" y="22"/>
                  </a:lnTo>
                  <a:lnTo>
                    <a:pt x="7" y="28"/>
                  </a:lnTo>
                  <a:lnTo>
                    <a:pt x="0" y="3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72" name="Line 1193"/>
            <p:cNvSpPr>
              <a:spLocks noChangeShapeType="1"/>
            </p:cNvSpPr>
            <p:nvPr/>
          </p:nvSpPr>
          <p:spPr bwMode="auto">
            <a:xfrm>
              <a:off x="3655" y="3187"/>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73" name="Freeform 1194"/>
            <p:cNvSpPr>
              <a:spLocks/>
            </p:cNvSpPr>
            <p:nvPr/>
          </p:nvSpPr>
          <p:spPr bwMode="auto">
            <a:xfrm>
              <a:off x="3689" y="3098"/>
              <a:ext cx="66" cy="73"/>
            </a:xfrm>
            <a:custGeom>
              <a:avLst/>
              <a:gdLst>
                <a:gd name="T0" fmla="*/ 383 w 25"/>
                <a:gd name="T1" fmla="*/ 1291 h 28"/>
                <a:gd name="T2" fmla="*/ 438 w 25"/>
                <a:gd name="T3" fmla="*/ 1291 h 28"/>
                <a:gd name="T4" fmla="*/ 438 w 25"/>
                <a:gd name="T5" fmla="*/ 1291 h 28"/>
                <a:gd name="T6" fmla="*/ 55 w 25"/>
                <a:gd name="T7" fmla="*/ 0 h 28"/>
                <a:gd name="T8" fmla="*/ 0 w 25"/>
                <a:gd name="T9" fmla="*/ 0 h 28"/>
                <a:gd name="T10" fmla="*/ 0 w 25"/>
                <a:gd name="T11" fmla="*/ 0 h 28"/>
                <a:gd name="T12" fmla="*/ 0 w 25"/>
                <a:gd name="T13" fmla="*/ 0 h 28"/>
                <a:gd name="T14" fmla="*/ 0 60000 65536"/>
                <a:gd name="T15" fmla="*/ 0 60000 65536"/>
                <a:gd name="T16" fmla="*/ 0 60000 65536"/>
                <a:gd name="T17" fmla="*/ 0 60000 65536"/>
                <a:gd name="T18" fmla="*/ 0 60000 65536"/>
                <a:gd name="T19" fmla="*/ 0 60000 65536"/>
                <a:gd name="T20" fmla="*/ 0 60000 65536"/>
                <a:gd name="T21" fmla="*/ 0 w 25"/>
                <a:gd name="T22" fmla="*/ 0 h 28"/>
                <a:gd name="T23" fmla="*/ 25 w 25"/>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 h="28">
                  <a:moveTo>
                    <a:pt x="8" y="28"/>
                  </a:moveTo>
                  <a:cubicBezTo>
                    <a:pt x="9" y="28"/>
                    <a:pt x="9" y="28"/>
                    <a:pt x="9" y="28"/>
                  </a:cubicBezTo>
                  <a:cubicBezTo>
                    <a:pt x="9" y="28"/>
                    <a:pt x="9" y="28"/>
                    <a:pt x="9" y="28"/>
                  </a:cubicBezTo>
                  <a:cubicBezTo>
                    <a:pt x="25" y="17"/>
                    <a:pt x="20" y="1"/>
                    <a:pt x="1" y="0"/>
                  </a:cubicBezTo>
                  <a:cubicBezTo>
                    <a:pt x="0" y="0"/>
                    <a:pt x="0" y="0"/>
                    <a:pt x="0" y="0"/>
                  </a:cubicBezTo>
                  <a:cubicBezTo>
                    <a:pt x="0" y="0"/>
                    <a:pt x="0" y="0"/>
                    <a:pt x="0" y="0"/>
                  </a:cubicBezTo>
                  <a:cubicBezTo>
                    <a:pt x="0" y="0"/>
                    <a:pt x="0" y="0"/>
                    <a:pt x="0"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74" name="Freeform 1195"/>
            <p:cNvSpPr>
              <a:spLocks/>
            </p:cNvSpPr>
            <p:nvPr/>
          </p:nvSpPr>
          <p:spPr bwMode="auto">
            <a:xfrm>
              <a:off x="3602" y="3108"/>
              <a:ext cx="53" cy="79"/>
            </a:xfrm>
            <a:custGeom>
              <a:avLst/>
              <a:gdLst>
                <a:gd name="T0" fmla="*/ 745 w 20"/>
                <a:gd name="T1" fmla="*/ 0 h 30"/>
                <a:gd name="T2" fmla="*/ 631 w 20"/>
                <a:gd name="T3" fmla="*/ 90 h 30"/>
                <a:gd name="T4" fmla="*/ 779 w 20"/>
                <a:gd name="T5" fmla="*/ 1388 h 30"/>
                <a:gd name="T6" fmla="*/ 928 w 20"/>
                <a:gd name="T7" fmla="*/ 1388 h 30"/>
                <a:gd name="T8" fmla="*/ 983 w 20"/>
                <a:gd name="T9" fmla="*/ 1443 h 30"/>
                <a:gd name="T10" fmla="*/ 0 60000 65536"/>
                <a:gd name="T11" fmla="*/ 0 60000 65536"/>
                <a:gd name="T12" fmla="*/ 0 60000 65536"/>
                <a:gd name="T13" fmla="*/ 0 60000 65536"/>
                <a:gd name="T14" fmla="*/ 0 60000 65536"/>
                <a:gd name="T15" fmla="*/ 0 w 20"/>
                <a:gd name="T16" fmla="*/ 0 h 30"/>
                <a:gd name="T17" fmla="*/ 20 w 20"/>
                <a:gd name="T18" fmla="*/ 30 h 30"/>
              </a:gdLst>
              <a:ahLst/>
              <a:cxnLst>
                <a:cxn ang="T10">
                  <a:pos x="T0" y="T1"/>
                </a:cxn>
                <a:cxn ang="T11">
                  <a:pos x="T2" y="T3"/>
                </a:cxn>
                <a:cxn ang="T12">
                  <a:pos x="T4" y="T5"/>
                </a:cxn>
                <a:cxn ang="T13">
                  <a:pos x="T6" y="T7"/>
                </a:cxn>
                <a:cxn ang="T14">
                  <a:pos x="T8" y="T9"/>
                </a:cxn>
              </a:cxnLst>
              <a:rect l="T15" t="T16" r="T17" b="T18"/>
              <a:pathLst>
                <a:path w="20" h="30">
                  <a:moveTo>
                    <a:pt x="15" y="0"/>
                  </a:moveTo>
                  <a:cubicBezTo>
                    <a:pt x="13" y="2"/>
                    <a:pt x="13" y="2"/>
                    <a:pt x="13" y="2"/>
                  </a:cubicBezTo>
                  <a:cubicBezTo>
                    <a:pt x="0" y="11"/>
                    <a:pt x="1" y="25"/>
                    <a:pt x="16" y="29"/>
                  </a:cubicBezTo>
                  <a:cubicBezTo>
                    <a:pt x="19" y="29"/>
                    <a:pt x="19" y="29"/>
                    <a:pt x="19" y="29"/>
                  </a:cubicBezTo>
                  <a:cubicBezTo>
                    <a:pt x="20" y="30"/>
                    <a:pt x="20" y="30"/>
                    <a:pt x="20" y="3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75" name="Line 1196"/>
            <p:cNvSpPr>
              <a:spLocks noChangeShapeType="1"/>
            </p:cNvSpPr>
            <p:nvPr/>
          </p:nvSpPr>
          <p:spPr bwMode="auto">
            <a:xfrm>
              <a:off x="3757" y="3098"/>
              <a:ext cx="3" cy="1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76" name="Freeform 1197"/>
            <p:cNvSpPr>
              <a:spLocks/>
            </p:cNvSpPr>
            <p:nvPr/>
          </p:nvSpPr>
          <p:spPr bwMode="auto">
            <a:xfrm>
              <a:off x="3612" y="3098"/>
              <a:ext cx="148" cy="82"/>
            </a:xfrm>
            <a:custGeom>
              <a:avLst/>
              <a:gdLst>
                <a:gd name="T0" fmla="*/ 774 w 56"/>
                <a:gd name="T1" fmla="*/ 1463 h 31"/>
                <a:gd name="T2" fmla="*/ 978 w 56"/>
                <a:gd name="T3" fmla="*/ 1518 h 31"/>
                <a:gd name="T4" fmla="*/ 1126 w 56"/>
                <a:gd name="T5" fmla="*/ 1463 h 31"/>
                <a:gd name="T6" fmla="*/ 1752 w 56"/>
                <a:gd name="T7" fmla="*/ 56 h 31"/>
                <a:gd name="T8" fmla="*/ 1573 w 56"/>
                <a:gd name="T9" fmla="*/ 0 h 31"/>
                <a:gd name="T10" fmla="*/ 1425 w 56"/>
                <a:gd name="T11" fmla="*/ 0 h 31"/>
                <a:gd name="T12" fmla="*/ 1425 w 56"/>
                <a:gd name="T13" fmla="*/ 0 h 31"/>
                <a:gd name="T14" fmla="*/ 1425 w 56"/>
                <a:gd name="T15" fmla="*/ 0 h 31"/>
                <a:gd name="T16" fmla="*/ 1216 w 56"/>
                <a:gd name="T17" fmla="*/ 0 h 31"/>
                <a:gd name="T18" fmla="*/ 539 w 56"/>
                <a:gd name="T19" fmla="*/ 204 h 31"/>
                <a:gd name="T20" fmla="*/ 539 w 56"/>
                <a:gd name="T21" fmla="*/ 204 h 31"/>
                <a:gd name="T22" fmla="*/ 293 w 56"/>
                <a:gd name="T23" fmla="*/ 391 h 31"/>
                <a:gd name="T24" fmla="*/ 204 w 56"/>
                <a:gd name="T25" fmla="*/ 540 h 31"/>
                <a:gd name="T26" fmla="*/ 148 w 56"/>
                <a:gd name="T27" fmla="*/ 630 h 31"/>
                <a:gd name="T28" fmla="*/ 349 w 56"/>
                <a:gd name="T29" fmla="*/ 1315 h 31"/>
                <a:gd name="T30" fmla="*/ 481 w 56"/>
                <a:gd name="T31" fmla="*/ 1428 h 31"/>
                <a:gd name="T32" fmla="*/ 629 w 56"/>
                <a:gd name="T33" fmla="*/ 1463 h 31"/>
                <a:gd name="T34" fmla="*/ 774 w 56"/>
                <a:gd name="T35" fmla="*/ 1463 h 3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56"/>
                <a:gd name="T55" fmla="*/ 0 h 31"/>
                <a:gd name="T56" fmla="*/ 56 w 56"/>
                <a:gd name="T57" fmla="*/ 31 h 31"/>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56" h="31">
                  <a:moveTo>
                    <a:pt x="16" y="30"/>
                  </a:moveTo>
                  <a:cubicBezTo>
                    <a:pt x="20" y="31"/>
                    <a:pt x="20" y="31"/>
                    <a:pt x="20" y="31"/>
                  </a:cubicBezTo>
                  <a:cubicBezTo>
                    <a:pt x="23" y="30"/>
                    <a:pt x="23" y="30"/>
                    <a:pt x="23" y="30"/>
                  </a:cubicBezTo>
                  <a:cubicBezTo>
                    <a:pt x="40" y="29"/>
                    <a:pt x="56" y="9"/>
                    <a:pt x="36" y="1"/>
                  </a:cubicBezTo>
                  <a:cubicBezTo>
                    <a:pt x="32" y="0"/>
                    <a:pt x="32" y="0"/>
                    <a:pt x="32" y="0"/>
                  </a:cubicBezTo>
                  <a:cubicBezTo>
                    <a:pt x="29" y="0"/>
                    <a:pt x="29" y="0"/>
                    <a:pt x="29" y="0"/>
                  </a:cubicBezTo>
                  <a:cubicBezTo>
                    <a:pt x="29" y="0"/>
                    <a:pt x="29" y="0"/>
                    <a:pt x="29" y="0"/>
                  </a:cubicBezTo>
                  <a:cubicBezTo>
                    <a:pt x="29" y="0"/>
                    <a:pt x="29" y="0"/>
                    <a:pt x="29" y="0"/>
                  </a:cubicBezTo>
                  <a:cubicBezTo>
                    <a:pt x="25" y="0"/>
                    <a:pt x="25" y="0"/>
                    <a:pt x="25" y="0"/>
                  </a:cubicBezTo>
                  <a:cubicBezTo>
                    <a:pt x="20" y="0"/>
                    <a:pt x="16" y="2"/>
                    <a:pt x="11" y="4"/>
                  </a:cubicBezTo>
                  <a:cubicBezTo>
                    <a:pt x="11" y="4"/>
                    <a:pt x="11" y="4"/>
                    <a:pt x="11" y="4"/>
                  </a:cubicBezTo>
                  <a:cubicBezTo>
                    <a:pt x="9" y="5"/>
                    <a:pt x="8" y="7"/>
                    <a:pt x="6" y="8"/>
                  </a:cubicBezTo>
                  <a:cubicBezTo>
                    <a:pt x="4" y="11"/>
                    <a:pt x="4" y="11"/>
                    <a:pt x="4" y="11"/>
                  </a:cubicBezTo>
                  <a:cubicBezTo>
                    <a:pt x="3" y="13"/>
                    <a:pt x="3" y="13"/>
                    <a:pt x="3" y="13"/>
                  </a:cubicBezTo>
                  <a:cubicBezTo>
                    <a:pt x="0" y="18"/>
                    <a:pt x="2" y="24"/>
                    <a:pt x="7" y="27"/>
                  </a:cubicBezTo>
                  <a:cubicBezTo>
                    <a:pt x="10" y="29"/>
                    <a:pt x="10" y="29"/>
                    <a:pt x="10" y="29"/>
                  </a:cubicBezTo>
                  <a:cubicBezTo>
                    <a:pt x="13" y="30"/>
                    <a:pt x="13" y="30"/>
                    <a:pt x="13" y="30"/>
                  </a:cubicBezTo>
                  <a:cubicBezTo>
                    <a:pt x="16" y="30"/>
                    <a:pt x="16" y="30"/>
                    <a:pt x="16" y="3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77" name="Freeform 1198"/>
            <p:cNvSpPr>
              <a:spLocks/>
            </p:cNvSpPr>
            <p:nvPr/>
          </p:nvSpPr>
          <p:spPr bwMode="auto">
            <a:xfrm>
              <a:off x="3639" y="3114"/>
              <a:ext cx="71" cy="48"/>
            </a:xfrm>
            <a:custGeom>
              <a:avLst/>
              <a:gdLst>
                <a:gd name="T0" fmla="*/ 0 w 58"/>
                <a:gd name="T1" fmla="*/ 79 h 39"/>
                <a:gd name="T2" fmla="*/ 54 w 58"/>
                <a:gd name="T3" fmla="*/ 86 h 39"/>
                <a:gd name="T4" fmla="*/ 98 w 58"/>
                <a:gd name="T5" fmla="*/ 90 h 39"/>
                <a:gd name="T6" fmla="*/ 131 w 58"/>
                <a:gd name="T7" fmla="*/ 14 h 39"/>
                <a:gd name="T8" fmla="*/ 33 w 58"/>
                <a:gd name="T9" fmla="*/ 0 h 39"/>
                <a:gd name="T10" fmla="*/ 0 w 58"/>
                <a:gd name="T11" fmla="*/ 79 h 39"/>
                <a:gd name="T12" fmla="*/ 0 60000 65536"/>
                <a:gd name="T13" fmla="*/ 0 60000 65536"/>
                <a:gd name="T14" fmla="*/ 0 60000 65536"/>
                <a:gd name="T15" fmla="*/ 0 60000 65536"/>
                <a:gd name="T16" fmla="*/ 0 60000 65536"/>
                <a:gd name="T17" fmla="*/ 0 60000 65536"/>
                <a:gd name="T18" fmla="*/ 0 w 58"/>
                <a:gd name="T19" fmla="*/ 0 h 39"/>
                <a:gd name="T20" fmla="*/ 58 w 58"/>
                <a:gd name="T21" fmla="*/ 39 h 39"/>
              </a:gdLst>
              <a:ahLst/>
              <a:cxnLst>
                <a:cxn ang="T12">
                  <a:pos x="T0" y="T1"/>
                </a:cxn>
                <a:cxn ang="T13">
                  <a:pos x="T2" y="T3"/>
                </a:cxn>
                <a:cxn ang="T14">
                  <a:pos x="T4" y="T5"/>
                </a:cxn>
                <a:cxn ang="T15">
                  <a:pos x="T6" y="T7"/>
                </a:cxn>
                <a:cxn ang="T16">
                  <a:pos x="T8" y="T9"/>
                </a:cxn>
                <a:cxn ang="T17">
                  <a:pos x="T10" y="T11"/>
                </a:cxn>
              </a:cxnLst>
              <a:rect l="T18" t="T19" r="T20" b="T21"/>
              <a:pathLst>
                <a:path w="58" h="39">
                  <a:moveTo>
                    <a:pt x="0" y="34"/>
                  </a:moveTo>
                  <a:lnTo>
                    <a:pt x="24" y="37"/>
                  </a:lnTo>
                  <a:lnTo>
                    <a:pt x="43" y="39"/>
                  </a:lnTo>
                  <a:lnTo>
                    <a:pt x="58" y="6"/>
                  </a:lnTo>
                  <a:lnTo>
                    <a:pt x="15" y="0"/>
                  </a:lnTo>
                  <a:lnTo>
                    <a:pt x="0" y="3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78" name="Line 1199"/>
            <p:cNvSpPr>
              <a:spLocks noChangeShapeType="1"/>
            </p:cNvSpPr>
            <p:nvPr/>
          </p:nvSpPr>
          <p:spPr bwMode="auto">
            <a:xfrm>
              <a:off x="3856" y="3112"/>
              <a:ext cx="2" cy="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79" name="Line 1200"/>
            <p:cNvSpPr>
              <a:spLocks noChangeShapeType="1"/>
            </p:cNvSpPr>
            <p:nvPr/>
          </p:nvSpPr>
          <p:spPr bwMode="auto">
            <a:xfrm>
              <a:off x="3847" y="3124"/>
              <a:ext cx="3" cy="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80" name="Line 1201"/>
            <p:cNvSpPr>
              <a:spLocks noChangeShapeType="1"/>
            </p:cNvSpPr>
            <p:nvPr/>
          </p:nvSpPr>
          <p:spPr bwMode="auto">
            <a:xfrm>
              <a:off x="3797" y="3119"/>
              <a:ext cx="3" cy="1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81" name="Line 1202"/>
            <p:cNvSpPr>
              <a:spLocks noChangeShapeType="1"/>
            </p:cNvSpPr>
            <p:nvPr/>
          </p:nvSpPr>
          <p:spPr bwMode="auto">
            <a:xfrm>
              <a:off x="3881" y="3114"/>
              <a:ext cx="3" cy="1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82" name="Freeform 1203"/>
            <p:cNvSpPr>
              <a:spLocks/>
            </p:cNvSpPr>
            <p:nvPr/>
          </p:nvSpPr>
          <p:spPr bwMode="auto">
            <a:xfrm>
              <a:off x="4021" y="3000"/>
              <a:ext cx="36" cy="171"/>
            </a:xfrm>
            <a:custGeom>
              <a:avLst/>
              <a:gdLst>
                <a:gd name="T0" fmla="*/ 0 w 29"/>
                <a:gd name="T1" fmla="*/ 304 h 141"/>
                <a:gd name="T2" fmla="*/ 62 w 29"/>
                <a:gd name="T3" fmla="*/ 28 h 141"/>
                <a:gd name="T4" fmla="*/ 70 w 29"/>
                <a:gd name="T5" fmla="*/ 0 h 141"/>
                <a:gd name="T6" fmla="*/ 0 60000 65536"/>
                <a:gd name="T7" fmla="*/ 0 60000 65536"/>
                <a:gd name="T8" fmla="*/ 0 60000 65536"/>
                <a:gd name="T9" fmla="*/ 0 w 29"/>
                <a:gd name="T10" fmla="*/ 0 h 141"/>
                <a:gd name="T11" fmla="*/ 29 w 29"/>
                <a:gd name="T12" fmla="*/ 141 h 141"/>
              </a:gdLst>
              <a:ahLst/>
              <a:cxnLst>
                <a:cxn ang="T6">
                  <a:pos x="T0" y="T1"/>
                </a:cxn>
                <a:cxn ang="T7">
                  <a:pos x="T2" y="T3"/>
                </a:cxn>
                <a:cxn ang="T8">
                  <a:pos x="T4" y="T5"/>
                </a:cxn>
              </a:cxnLst>
              <a:rect l="T9" t="T10" r="T11" b="T12"/>
              <a:pathLst>
                <a:path w="29" h="141">
                  <a:moveTo>
                    <a:pt x="0" y="141"/>
                  </a:moveTo>
                  <a:lnTo>
                    <a:pt x="26" y="13"/>
                  </a:lnTo>
                  <a:lnTo>
                    <a:pt x="2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83" name="Line 1204"/>
            <p:cNvSpPr>
              <a:spLocks noChangeShapeType="1"/>
            </p:cNvSpPr>
            <p:nvPr/>
          </p:nvSpPr>
          <p:spPr bwMode="auto">
            <a:xfrm flipH="1" flipV="1">
              <a:off x="3658" y="3114"/>
              <a:ext cx="10" cy="4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84" name="Freeform 1205"/>
            <p:cNvSpPr>
              <a:spLocks/>
            </p:cNvSpPr>
            <p:nvPr/>
          </p:nvSpPr>
          <p:spPr bwMode="auto">
            <a:xfrm>
              <a:off x="3816" y="4083"/>
              <a:ext cx="2" cy="8"/>
            </a:xfrm>
            <a:custGeom>
              <a:avLst/>
              <a:gdLst>
                <a:gd name="T0" fmla="*/ 0 w 2"/>
                <a:gd name="T1" fmla="*/ 11 h 7"/>
                <a:gd name="T2" fmla="*/ 2 w 2"/>
                <a:gd name="T3" fmla="*/ 0 h 7"/>
                <a:gd name="T4" fmla="*/ 2 w 2"/>
                <a:gd name="T5" fmla="*/ 0 h 7"/>
                <a:gd name="T6" fmla="*/ 0 60000 65536"/>
                <a:gd name="T7" fmla="*/ 0 60000 65536"/>
                <a:gd name="T8" fmla="*/ 0 60000 65536"/>
                <a:gd name="T9" fmla="*/ 0 w 2"/>
                <a:gd name="T10" fmla="*/ 0 h 7"/>
                <a:gd name="T11" fmla="*/ 2 w 2"/>
                <a:gd name="T12" fmla="*/ 7 h 7"/>
              </a:gdLst>
              <a:ahLst/>
              <a:cxnLst>
                <a:cxn ang="T6">
                  <a:pos x="T0" y="T1"/>
                </a:cxn>
                <a:cxn ang="T7">
                  <a:pos x="T2" y="T3"/>
                </a:cxn>
                <a:cxn ang="T8">
                  <a:pos x="T4" y="T5"/>
                </a:cxn>
              </a:cxnLst>
              <a:rect l="T9" t="T10" r="T11" b="T12"/>
              <a:pathLst>
                <a:path w="2" h="7">
                  <a:moveTo>
                    <a:pt x="0" y="7"/>
                  </a:moveTo>
                  <a:lnTo>
                    <a:pt x="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85" name="Line 1206"/>
            <p:cNvSpPr>
              <a:spLocks noChangeShapeType="1"/>
            </p:cNvSpPr>
            <p:nvPr/>
          </p:nvSpPr>
          <p:spPr bwMode="auto">
            <a:xfrm flipV="1">
              <a:off x="3755" y="4089"/>
              <a:ext cx="2" cy="1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86" name="Freeform 1207"/>
            <p:cNvSpPr>
              <a:spLocks/>
            </p:cNvSpPr>
            <p:nvPr/>
          </p:nvSpPr>
          <p:spPr bwMode="auto">
            <a:xfrm>
              <a:off x="3723" y="4083"/>
              <a:ext cx="21" cy="16"/>
            </a:xfrm>
            <a:custGeom>
              <a:avLst/>
              <a:gdLst>
                <a:gd name="T0" fmla="*/ 0 w 17"/>
                <a:gd name="T1" fmla="*/ 0 h 13"/>
                <a:gd name="T2" fmla="*/ 17 w 17"/>
                <a:gd name="T3" fmla="*/ 0 h 13"/>
                <a:gd name="T4" fmla="*/ 21 w 17"/>
                <a:gd name="T5" fmla="*/ 0 h 13"/>
                <a:gd name="T6" fmla="*/ 21 w 17"/>
                <a:gd name="T7" fmla="*/ 2 h 13"/>
                <a:gd name="T8" fmla="*/ 31 w 17"/>
                <a:gd name="T9" fmla="*/ 11 h 13"/>
                <a:gd name="T10" fmla="*/ 40 w 17"/>
                <a:gd name="T11" fmla="*/ 31 h 13"/>
                <a:gd name="T12" fmla="*/ 0 60000 65536"/>
                <a:gd name="T13" fmla="*/ 0 60000 65536"/>
                <a:gd name="T14" fmla="*/ 0 60000 65536"/>
                <a:gd name="T15" fmla="*/ 0 60000 65536"/>
                <a:gd name="T16" fmla="*/ 0 60000 65536"/>
                <a:gd name="T17" fmla="*/ 0 60000 65536"/>
                <a:gd name="T18" fmla="*/ 0 w 17"/>
                <a:gd name="T19" fmla="*/ 0 h 13"/>
                <a:gd name="T20" fmla="*/ 17 w 1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7" h="13">
                  <a:moveTo>
                    <a:pt x="0" y="0"/>
                  </a:moveTo>
                  <a:lnTo>
                    <a:pt x="7" y="0"/>
                  </a:lnTo>
                  <a:lnTo>
                    <a:pt x="9" y="0"/>
                  </a:lnTo>
                  <a:lnTo>
                    <a:pt x="9" y="2"/>
                  </a:lnTo>
                  <a:lnTo>
                    <a:pt x="13" y="5"/>
                  </a:lnTo>
                  <a:lnTo>
                    <a:pt x="17" y="1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87" name="Freeform 1208"/>
            <p:cNvSpPr>
              <a:spLocks/>
            </p:cNvSpPr>
            <p:nvPr/>
          </p:nvSpPr>
          <p:spPr bwMode="auto">
            <a:xfrm>
              <a:off x="3793" y="4089"/>
              <a:ext cx="4" cy="18"/>
            </a:xfrm>
            <a:custGeom>
              <a:avLst/>
              <a:gdLst>
                <a:gd name="T0" fmla="*/ 0 w 4"/>
                <a:gd name="T1" fmla="*/ 31 h 15"/>
                <a:gd name="T2" fmla="*/ 2 w 4"/>
                <a:gd name="T3" fmla="*/ 8 h 15"/>
                <a:gd name="T4" fmla="*/ 4 w 4"/>
                <a:gd name="T5" fmla="*/ 0 h 15"/>
                <a:gd name="T6" fmla="*/ 0 60000 65536"/>
                <a:gd name="T7" fmla="*/ 0 60000 65536"/>
                <a:gd name="T8" fmla="*/ 0 60000 65536"/>
                <a:gd name="T9" fmla="*/ 0 w 4"/>
                <a:gd name="T10" fmla="*/ 0 h 15"/>
                <a:gd name="T11" fmla="*/ 4 w 4"/>
                <a:gd name="T12" fmla="*/ 15 h 15"/>
              </a:gdLst>
              <a:ahLst/>
              <a:cxnLst>
                <a:cxn ang="T6">
                  <a:pos x="T0" y="T1"/>
                </a:cxn>
                <a:cxn ang="T7">
                  <a:pos x="T2" y="T3"/>
                </a:cxn>
                <a:cxn ang="T8">
                  <a:pos x="T4" y="T5"/>
                </a:cxn>
              </a:cxnLst>
              <a:rect l="T9" t="T10" r="T11" b="T12"/>
              <a:pathLst>
                <a:path w="4" h="15">
                  <a:moveTo>
                    <a:pt x="0" y="15"/>
                  </a:moveTo>
                  <a:lnTo>
                    <a:pt x="2" y="4"/>
                  </a:lnTo>
                  <a:lnTo>
                    <a:pt x="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88" name="Line 1209"/>
            <p:cNvSpPr>
              <a:spLocks noChangeShapeType="1"/>
            </p:cNvSpPr>
            <p:nvPr/>
          </p:nvSpPr>
          <p:spPr bwMode="auto">
            <a:xfrm flipV="1">
              <a:off x="3845" y="4094"/>
              <a:ext cx="2" cy="1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89" name="Line 1210"/>
            <p:cNvSpPr>
              <a:spLocks noChangeShapeType="1"/>
            </p:cNvSpPr>
            <p:nvPr/>
          </p:nvSpPr>
          <p:spPr bwMode="auto">
            <a:xfrm flipV="1">
              <a:off x="3852" y="4101"/>
              <a:ext cx="4" cy="1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0" name="Freeform 1211"/>
            <p:cNvSpPr>
              <a:spLocks/>
            </p:cNvSpPr>
            <p:nvPr/>
          </p:nvSpPr>
          <p:spPr bwMode="auto">
            <a:xfrm>
              <a:off x="4041" y="3954"/>
              <a:ext cx="12" cy="52"/>
            </a:xfrm>
            <a:custGeom>
              <a:avLst/>
              <a:gdLst>
                <a:gd name="T0" fmla="*/ 20 w 10"/>
                <a:gd name="T1" fmla="*/ 92 h 43"/>
                <a:gd name="T2" fmla="*/ 17 w 10"/>
                <a:gd name="T3" fmla="*/ 69 h 43"/>
                <a:gd name="T4" fmla="*/ 0 w 10"/>
                <a:gd name="T5" fmla="*/ 0 h 43"/>
                <a:gd name="T6" fmla="*/ 0 w 10"/>
                <a:gd name="T7" fmla="*/ 0 h 43"/>
                <a:gd name="T8" fmla="*/ 0 60000 65536"/>
                <a:gd name="T9" fmla="*/ 0 60000 65536"/>
                <a:gd name="T10" fmla="*/ 0 60000 65536"/>
                <a:gd name="T11" fmla="*/ 0 60000 65536"/>
                <a:gd name="T12" fmla="*/ 0 w 10"/>
                <a:gd name="T13" fmla="*/ 0 h 43"/>
                <a:gd name="T14" fmla="*/ 10 w 10"/>
                <a:gd name="T15" fmla="*/ 43 h 43"/>
              </a:gdLst>
              <a:ahLst/>
              <a:cxnLst>
                <a:cxn ang="T8">
                  <a:pos x="T0" y="T1"/>
                </a:cxn>
                <a:cxn ang="T9">
                  <a:pos x="T2" y="T3"/>
                </a:cxn>
                <a:cxn ang="T10">
                  <a:pos x="T4" y="T5"/>
                </a:cxn>
                <a:cxn ang="T11">
                  <a:pos x="T6" y="T7"/>
                </a:cxn>
              </a:cxnLst>
              <a:rect l="T12" t="T13" r="T14" b="T15"/>
              <a:pathLst>
                <a:path w="10" h="43">
                  <a:moveTo>
                    <a:pt x="10" y="43"/>
                  </a:moveTo>
                  <a:lnTo>
                    <a:pt x="8" y="32"/>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91" name="Line 1212"/>
            <p:cNvSpPr>
              <a:spLocks noChangeShapeType="1"/>
            </p:cNvSpPr>
            <p:nvPr/>
          </p:nvSpPr>
          <p:spPr bwMode="auto">
            <a:xfrm flipV="1">
              <a:off x="3879" y="4105"/>
              <a:ext cx="2" cy="1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2" name="Freeform 1213"/>
            <p:cNvSpPr>
              <a:spLocks/>
            </p:cNvSpPr>
            <p:nvPr/>
          </p:nvSpPr>
          <p:spPr bwMode="auto">
            <a:xfrm>
              <a:off x="3734" y="4085"/>
              <a:ext cx="1" cy="4"/>
            </a:xfrm>
            <a:custGeom>
              <a:avLst/>
              <a:gdLst>
                <a:gd name="T0" fmla="*/ 0 w 1"/>
                <a:gd name="T1" fmla="*/ 9 h 3"/>
                <a:gd name="T2" fmla="*/ 0 w 1"/>
                <a:gd name="T3" fmla="*/ 0 h 3"/>
                <a:gd name="T4" fmla="*/ 0 w 1"/>
                <a:gd name="T5" fmla="*/ 0 h 3"/>
                <a:gd name="T6" fmla="*/ 0 60000 65536"/>
                <a:gd name="T7" fmla="*/ 0 60000 65536"/>
                <a:gd name="T8" fmla="*/ 0 60000 65536"/>
                <a:gd name="T9" fmla="*/ 0 w 1"/>
                <a:gd name="T10" fmla="*/ 0 h 3"/>
                <a:gd name="T11" fmla="*/ 1 w 1"/>
                <a:gd name="T12" fmla="*/ 3 h 3"/>
              </a:gdLst>
              <a:ahLst/>
              <a:cxnLst>
                <a:cxn ang="T6">
                  <a:pos x="T0" y="T1"/>
                </a:cxn>
                <a:cxn ang="T7">
                  <a:pos x="T2" y="T3"/>
                </a:cxn>
                <a:cxn ang="T8">
                  <a:pos x="T4" y="T5"/>
                </a:cxn>
              </a:cxnLst>
              <a:rect l="T9" t="T10" r="T11" b="T12"/>
              <a:pathLst>
                <a:path w="1" h="3">
                  <a:moveTo>
                    <a:pt x="0" y="3"/>
                  </a:move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93" name="Freeform 1214"/>
            <p:cNvSpPr>
              <a:spLocks/>
            </p:cNvSpPr>
            <p:nvPr/>
          </p:nvSpPr>
          <p:spPr bwMode="auto">
            <a:xfrm>
              <a:off x="3610" y="4062"/>
              <a:ext cx="1" cy="3"/>
            </a:xfrm>
            <a:custGeom>
              <a:avLst/>
              <a:gdLst>
                <a:gd name="T0" fmla="*/ 0 w 1"/>
                <a:gd name="T1" fmla="*/ 0 h 2"/>
                <a:gd name="T2" fmla="*/ 0 w 1"/>
                <a:gd name="T3" fmla="*/ 9 h 2"/>
                <a:gd name="T4" fmla="*/ 0 w 1"/>
                <a:gd name="T5" fmla="*/ 9 h 2"/>
                <a:gd name="T6" fmla="*/ 0 60000 65536"/>
                <a:gd name="T7" fmla="*/ 0 60000 65536"/>
                <a:gd name="T8" fmla="*/ 0 60000 65536"/>
                <a:gd name="T9" fmla="*/ 0 w 1"/>
                <a:gd name="T10" fmla="*/ 0 h 2"/>
                <a:gd name="T11" fmla="*/ 1 w 1"/>
                <a:gd name="T12" fmla="*/ 2 h 2"/>
              </a:gdLst>
              <a:ahLst/>
              <a:cxnLst>
                <a:cxn ang="T6">
                  <a:pos x="T0" y="T1"/>
                </a:cxn>
                <a:cxn ang="T7">
                  <a:pos x="T2" y="T3"/>
                </a:cxn>
                <a:cxn ang="T8">
                  <a:pos x="T4" y="T5"/>
                </a:cxn>
              </a:cxnLst>
              <a:rect l="T9" t="T10" r="T11" b="T12"/>
              <a:pathLst>
                <a:path w="1" h="2">
                  <a:moveTo>
                    <a:pt x="0" y="0"/>
                  </a:moveTo>
                  <a:lnTo>
                    <a:pt x="0" y="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94" name="Freeform 1215"/>
            <p:cNvSpPr>
              <a:spLocks/>
            </p:cNvSpPr>
            <p:nvPr/>
          </p:nvSpPr>
          <p:spPr bwMode="auto">
            <a:xfrm>
              <a:off x="3572" y="4060"/>
              <a:ext cx="156" cy="36"/>
            </a:xfrm>
            <a:custGeom>
              <a:avLst/>
              <a:gdLst>
                <a:gd name="T0" fmla="*/ 2203 w 59"/>
                <a:gd name="T1" fmla="*/ 563 h 14"/>
                <a:gd name="T2" fmla="*/ 2348 w 59"/>
                <a:gd name="T3" fmla="*/ 563 h 14"/>
                <a:gd name="T4" fmla="*/ 2496 w 59"/>
                <a:gd name="T5" fmla="*/ 615 h 14"/>
                <a:gd name="T6" fmla="*/ 2641 w 59"/>
                <a:gd name="T7" fmla="*/ 615 h 14"/>
                <a:gd name="T8" fmla="*/ 2734 w 59"/>
                <a:gd name="T9" fmla="*/ 563 h 14"/>
                <a:gd name="T10" fmla="*/ 2789 w 59"/>
                <a:gd name="T11" fmla="*/ 563 h 14"/>
                <a:gd name="T12" fmla="*/ 2832 w 59"/>
                <a:gd name="T13" fmla="*/ 563 h 14"/>
                <a:gd name="T14" fmla="*/ 2832 w 59"/>
                <a:gd name="T15" fmla="*/ 563 h 14"/>
                <a:gd name="T16" fmla="*/ 2832 w 59"/>
                <a:gd name="T17" fmla="*/ 530 h 14"/>
                <a:gd name="T18" fmla="*/ 2832 w 59"/>
                <a:gd name="T19" fmla="*/ 530 h 14"/>
                <a:gd name="T20" fmla="*/ 2879 w 59"/>
                <a:gd name="T21" fmla="*/ 530 h 14"/>
                <a:gd name="T22" fmla="*/ 2879 w 59"/>
                <a:gd name="T23" fmla="*/ 476 h 14"/>
                <a:gd name="T24" fmla="*/ 2832 w 59"/>
                <a:gd name="T25" fmla="*/ 442 h 14"/>
                <a:gd name="T26" fmla="*/ 2789 w 59"/>
                <a:gd name="T27" fmla="*/ 391 h 14"/>
                <a:gd name="T28" fmla="*/ 2641 w 59"/>
                <a:gd name="T29" fmla="*/ 357 h 14"/>
                <a:gd name="T30" fmla="*/ 2641 w 59"/>
                <a:gd name="T31" fmla="*/ 303 h 14"/>
                <a:gd name="T32" fmla="*/ 2440 w 59"/>
                <a:gd name="T33" fmla="*/ 257 h 14"/>
                <a:gd name="T34" fmla="*/ 2440 w 59"/>
                <a:gd name="T35" fmla="*/ 257 h 14"/>
                <a:gd name="T36" fmla="*/ 1901 w 59"/>
                <a:gd name="T37" fmla="*/ 139 h 14"/>
                <a:gd name="T38" fmla="*/ 1719 w 59"/>
                <a:gd name="T39" fmla="*/ 85 h 14"/>
                <a:gd name="T40" fmla="*/ 1573 w 59"/>
                <a:gd name="T41" fmla="*/ 85 h 14"/>
                <a:gd name="T42" fmla="*/ 1370 w 59"/>
                <a:gd name="T43" fmla="*/ 54 h 14"/>
                <a:gd name="T44" fmla="*/ 1811 w 59"/>
                <a:gd name="T45" fmla="*/ 530 h 14"/>
                <a:gd name="T46" fmla="*/ 1999 w 59"/>
                <a:gd name="T47" fmla="*/ 563 h 14"/>
                <a:gd name="T48" fmla="*/ 2203 w 59"/>
                <a:gd name="T49" fmla="*/ 563 h 14"/>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9"/>
                <a:gd name="T76" fmla="*/ 0 h 14"/>
                <a:gd name="T77" fmla="*/ 59 w 59"/>
                <a:gd name="T78" fmla="*/ 14 h 14"/>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9" h="14">
                  <a:moveTo>
                    <a:pt x="45" y="13"/>
                  </a:moveTo>
                  <a:cubicBezTo>
                    <a:pt x="48" y="13"/>
                    <a:pt x="48" y="13"/>
                    <a:pt x="48" y="13"/>
                  </a:cubicBezTo>
                  <a:cubicBezTo>
                    <a:pt x="51" y="14"/>
                    <a:pt x="51" y="14"/>
                    <a:pt x="51" y="14"/>
                  </a:cubicBezTo>
                  <a:cubicBezTo>
                    <a:pt x="54" y="14"/>
                    <a:pt x="54" y="14"/>
                    <a:pt x="54" y="14"/>
                  </a:cubicBezTo>
                  <a:cubicBezTo>
                    <a:pt x="56" y="13"/>
                    <a:pt x="56" y="13"/>
                    <a:pt x="56" y="13"/>
                  </a:cubicBezTo>
                  <a:cubicBezTo>
                    <a:pt x="57" y="13"/>
                    <a:pt x="57" y="13"/>
                    <a:pt x="57" y="13"/>
                  </a:cubicBezTo>
                  <a:cubicBezTo>
                    <a:pt x="58" y="13"/>
                    <a:pt x="58" y="13"/>
                    <a:pt x="58" y="13"/>
                  </a:cubicBezTo>
                  <a:cubicBezTo>
                    <a:pt x="58" y="13"/>
                    <a:pt x="58" y="13"/>
                    <a:pt x="58" y="13"/>
                  </a:cubicBezTo>
                  <a:cubicBezTo>
                    <a:pt x="58" y="12"/>
                    <a:pt x="58" y="12"/>
                    <a:pt x="58" y="12"/>
                  </a:cubicBezTo>
                  <a:cubicBezTo>
                    <a:pt x="58" y="12"/>
                    <a:pt x="58" y="12"/>
                    <a:pt x="58" y="12"/>
                  </a:cubicBezTo>
                  <a:cubicBezTo>
                    <a:pt x="59" y="12"/>
                    <a:pt x="59" y="12"/>
                    <a:pt x="59" y="12"/>
                  </a:cubicBezTo>
                  <a:cubicBezTo>
                    <a:pt x="59" y="11"/>
                    <a:pt x="59" y="11"/>
                    <a:pt x="59" y="11"/>
                  </a:cubicBezTo>
                  <a:cubicBezTo>
                    <a:pt x="58" y="10"/>
                    <a:pt x="58" y="10"/>
                    <a:pt x="58" y="10"/>
                  </a:cubicBezTo>
                  <a:cubicBezTo>
                    <a:pt x="57" y="9"/>
                    <a:pt x="57" y="9"/>
                    <a:pt x="57" y="9"/>
                  </a:cubicBezTo>
                  <a:cubicBezTo>
                    <a:pt x="56" y="9"/>
                    <a:pt x="55" y="8"/>
                    <a:pt x="54" y="8"/>
                  </a:cubicBezTo>
                  <a:cubicBezTo>
                    <a:pt x="54" y="8"/>
                    <a:pt x="54" y="7"/>
                    <a:pt x="54" y="7"/>
                  </a:cubicBezTo>
                  <a:cubicBezTo>
                    <a:pt x="53" y="7"/>
                    <a:pt x="52" y="7"/>
                    <a:pt x="50" y="6"/>
                  </a:cubicBezTo>
                  <a:cubicBezTo>
                    <a:pt x="50" y="6"/>
                    <a:pt x="50" y="6"/>
                    <a:pt x="50" y="6"/>
                  </a:cubicBezTo>
                  <a:cubicBezTo>
                    <a:pt x="47" y="5"/>
                    <a:pt x="42" y="4"/>
                    <a:pt x="39" y="3"/>
                  </a:cubicBezTo>
                  <a:cubicBezTo>
                    <a:pt x="35" y="2"/>
                    <a:pt x="35" y="2"/>
                    <a:pt x="35" y="2"/>
                  </a:cubicBezTo>
                  <a:cubicBezTo>
                    <a:pt x="32" y="2"/>
                    <a:pt x="32" y="2"/>
                    <a:pt x="32" y="2"/>
                  </a:cubicBezTo>
                  <a:cubicBezTo>
                    <a:pt x="28" y="1"/>
                    <a:pt x="28" y="1"/>
                    <a:pt x="28" y="1"/>
                  </a:cubicBezTo>
                  <a:cubicBezTo>
                    <a:pt x="0" y="0"/>
                    <a:pt x="28" y="11"/>
                    <a:pt x="37" y="12"/>
                  </a:cubicBezTo>
                  <a:cubicBezTo>
                    <a:pt x="41" y="13"/>
                    <a:pt x="41" y="13"/>
                    <a:pt x="41" y="13"/>
                  </a:cubicBezTo>
                  <a:cubicBezTo>
                    <a:pt x="45" y="13"/>
                    <a:pt x="45" y="13"/>
                    <a:pt x="45" y="13"/>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95" name="Line 1216"/>
            <p:cNvSpPr>
              <a:spLocks noChangeShapeType="1"/>
            </p:cNvSpPr>
            <p:nvPr/>
          </p:nvSpPr>
          <p:spPr bwMode="auto">
            <a:xfrm>
              <a:off x="3655" y="4083"/>
              <a:ext cx="52" cy="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6" name="Freeform 1217"/>
            <p:cNvSpPr>
              <a:spLocks/>
            </p:cNvSpPr>
            <p:nvPr/>
          </p:nvSpPr>
          <p:spPr bwMode="auto">
            <a:xfrm>
              <a:off x="3636" y="4067"/>
              <a:ext cx="71" cy="22"/>
            </a:xfrm>
            <a:custGeom>
              <a:avLst/>
              <a:gdLst>
                <a:gd name="T0" fmla="*/ 123 w 59"/>
                <a:gd name="T1" fmla="*/ 40 h 18"/>
                <a:gd name="T2" fmla="*/ 93 w 59"/>
                <a:gd name="T3" fmla="*/ 16 h 18"/>
                <a:gd name="T4" fmla="*/ 37 w 59"/>
                <a:gd name="T5" fmla="*/ 2 h 18"/>
                <a:gd name="T6" fmla="*/ 0 w 59"/>
                <a:gd name="T7" fmla="*/ 0 h 18"/>
                <a:gd name="T8" fmla="*/ 34 w 59"/>
                <a:gd name="T9" fmla="*/ 29 h 18"/>
                <a:gd name="T10" fmla="*/ 0 60000 65536"/>
                <a:gd name="T11" fmla="*/ 0 60000 65536"/>
                <a:gd name="T12" fmla="*/ 0 60000 65536"/>
                <a:gd name="T13" fmla="*/ 0 60000 65536"/>
                <a:gd name="T14" fmla="*/ 0 60000 65536"/>
                <a:gd name="T15" fmla="*/ 0 w 59"/>
                <a:gd name="T16" fmla="*/ 0 h 18"/>
                <a:gd name="T17" fmla="*/ 59 w 59"/>
                <a:gd name="T18" fmla="*/ 18 h 18"/>
              </a:gdLst>
              <a:ahLst/>
              <a:cxnLst>
                <a:cxn ang="T10">
                  <a:pos x="T0" y="T1"/>
                </a:cxn>
                <a:cxn ang="T11">
                  <a:pos x="T2" y="T3"/>
                </a:cxn>
                <a:cxn ang="T12">
                  <a:pos x="T4" y="T5"/>
                </a:cxn>
                <a:cxn ang="T13">
                  <a:pos x="T6" y="T7"/>
                </a:cxn>
                <a:cxn ang="T14">
                  <a:pos x="T8" y="T9"/>
                </a:cxn>
              </a:cxnLst>
              <a:rect l="T15" t="T16" r="T17" b="T18"/>
              <a:pathLst>
                <a:path w="59" h="18">
                  <a:moveTo>
                    <a:pt x="59" y="18"/>
                  </a:moveTo>
                  <a:lnTo>
                    <a:pt x="44" y="7"/>
                  </a:lnTo>
                  <a:lnTo>
                    <a:pt x="18" y="2"/>
                  </a:lnTo>
                  <a:lnTo>
                    <a:pt x="0" y="0"/>
                  </a:lnTo>
                  <a:lnTo>
                    <a:pt x="16" y="1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97" name="Freeform 1218"/>
            <p:cNvSpPr>
              <a:spLocks/>
            </p:cNvSpPr>
            <p:nvPr/>
          </p:nvSpPr>
          <p:spPr bwMode="auto">
            <a:xfrm>
              <a:off x="3655" y="4070"/>
              <a:ext cx="3" cy="13"/>
            </a:xfrm>
            <a:custGeom>
              <a:avLst/>
              <a:gdLst>
                <a:gd name="T0" fmla="*/ 9 w 2"/>
                <a:gd name="T1" fmla="*/ 0 h 11"/>
                <a:gd name="T2" fmla="*/ 9 w 2"/>
                <a:gd name="T3" fmla="*/ 0 h 11"/>
                <a:gd name="T4" fmla="*/ 0 w 2"/>
                <a:gd name="T5" fmla="*/ 21 h 11"/>
                <a:gd name="T6" fmla="*/ 0 60000 65536"/>
                <a:gd name="T7" fmla="*/ 0 60000 65536"/>
                <a:gd name="T8" fmla="*/ 0 60000 65536"/>
                <a:gd name="T9" fmla="*/ 0 w 2"/>
                <a:gd name="T10" fmla="*/ 0 h 11"/>
                <a:gd name="T11" fmla="*/ 2 w 2"/>
                <a:gd name="T12" fmla="*/ 11 h 11"/>
              </a:gdLst>
              <a:ahLst/>
              <a:cxnLst>
                <a:cxn ang="T6">
                  <a:pos x="T0" y="T1"/>
                </a:cxn>
                <a:cxn ang="T7">
                  <a:pos x="T2" y="T3"/>
                </a:cxn>
                <a:cxn ang="T8">
                  <a:pos x="T4" y="T5"/>
                </a:cxn>
              </a:cxnLst>
              <a:rect l="T9" t="T10" r="T11" b="T12"/>
              <a:pathLst>
                <a:path w="2" h="11">
                  <a:moveTo>
                    <a:pt x="2" y="0"/>
                  </a:moveTo>
                  <a:lnTo>
                    <a:pt x="2" y="0"/>
                  </a:lnTo>
                  <a:lnTo>
                    <a:pt x="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798" name="Line 1219"/>
            <p:cNvSpPr>
              <a:spLocks noChangeShapeType="1"/>
            </p:cNvSpPr>
            <p:nvPr/>
          </p:nvSpPr>
          <p:spPr bwMode="auto">
            <a:xfrm>
              <a:off x="3168" y="3437"/>
              <a:ext cx="727" cy="86"/>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799" name="Line 1220"/>
            <p:cNvSpPr>
              <a:spLocks noChangeShapeType="1"/>
            </p:cNvSpPr>
            <p:nvPr/>
          </p:nvSpPr>
          <p:spPr bwMode="auto">
            <a:xfrm flipH="1">
              <a:off x="3251" y="2715"/>
              <a:ext cx="404" cy="657"/>
            </a:xfrm>
            <a:prstGeom prst="line">
              <a:avLst/>
            </a:prstGeom>
            <a:noFill/>
            <a:ln w="14288">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33800" name="Freeform 1221"/>
            <p:cNvSpPr>
              <a:spLocks/>
            </p:cNvSpPr>
            <p:nvPr/>
          </p:nvSpPr>
          <p:spPr bwMode="auto">
            <a:xfrm>
              <a:off x="3200" y="3338"/>
              <a:ext cx="88" cy="114"/>
            </a:xfrm>
            <a:custGeom>
              <a:avLst/>
              <a:gdLst>
                <a:gd name="T0" fmla="*/ 65 w 72"/>
                <a:gd name="T1" fmla="*/ 0 h 94"/>
                <a:gd name="T2" fmla="*/ 0 w 72"/>
                <a:gd name="T3" fmla="*/ 203 h 94"/>
                <a:gd name="T4" fmla="*/ 161 w 72"/>
                <a:gd name="T5" fmla="*/ 57 h 94"/>
                <a:gd name="T6" fmla="*/ 65 w 72"/>
                <a:gd name="T7" fmla="*/ 0 h 94"/>
                <a:gd name="T8" fmla="*/ 0 60000 65536"/>
                <a:gd name="T9" fmla="*/ 0 60000 65536"/>
                <a:gd name="T10" fmla="*/ 0 60000 65536"/>
                <a:gd name="T11" fmla="*/ 0 60000 65536"/>
                <a:gd name="T12" fmla="*/ 0 w 72"/>
                <a:gd name="T13" fmla="*/ 0 h 94"/>
                <a:gd name="T14" fmla="*/ 72 w 72"/>
                <a:gd name="T15" fmla="*/ 94 h 94"/>
              </a:gdLst>
              <a:ahLst/>
              <a:cxnLst>
                <a:cxn ang="T8">
                  <a:pos x="T0" y="T1"/>
                </a:cxn>
                <a:cxn ang="T9">
                  <a:pos x="T2" y="T3"/>
                </a:cxn>
                <a:cxn ang="T10">
                  <a:pos x="T4" y="T5"/>
                </a:cxn>
                <a:cxn ang="T11">
                  <a:pos x="T6" y="T7"/>
                </a:cxn>
              </a:cxnLst>
              <a:rect l="T12" t="T13" r="T14" b="T15"/>
              <a:pathLst>
                <a:path w="72" h="94">
                  <a:moveTo>
                    <a:pt x="29" y="0"/>
                  </a:moveTo>
                  <a:lnTo>
                    <a:pt x="0" y="94"/>
                  </a:lnTo>
                  <a:lnTo>
                    <a:pt x="72" y="26"/>
                  </a:lnTo>
                  <a:lnTo>
                    <a:pt x="2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1" name="Freeform 1222"/>
            <p:cNvSpPr>
              <a:spLocks noEditPoints="1"/>
            </p:cNvSpPr>
            <p:nvPr/>
          </p:nvSpPr>
          <p:spPr bwMode="auto">
            <a:xfrm>
              <a:off x="4820" y="3410"/>
              <a:ext cx="201" cy="515"/>
            </a:xfrm>
            <a:custGeom>
              <a:avLst/>
              <a:gdLst>
                <a:gd name="T0" fmla="*/ 2148 w 76"/>
                <a:gd name="T1" fmla="*/ 2490 h 195"/>
                <a:gd name="T2" fmla="*/ 2058 w 76"/>
                <a:gd name="T3" fmla="*/ 2435 h 195"/>
                <a:gd name="T4" fmla="*/ 2058 w 76"/>
                <a:gd name="T5" fmla="*/ 2490 h 195"/>
                <a:gd name="T6" fmla="*/ 1902 w 76"/>
                <a:gd name="T7" fmla="*/ 2490 h 195"/>
                <a:gd name="T8" fmla="*/ 1664 w 76"/>
                <a:gd name="T9" fmla="*/ 2818 h 195"/>
                <a:gd name="T10" fmla="*/ 1225 w 76"/>
                <a:gd name="T11" fmla="*/ 4128 h 195"/>
                <a:gd name="T12" fmla="*/ 1071 w 76"/>
                <a:gd name="T13" fmla="*/ 5747 h 195"/>
                <a:gd name="T14" fmla="*/ 1314 w 76"/>
                <a:gd name="T15" fmla="*/ 6962 h 195"/>
                <a:gd name="T16" fmla="*/ 2148 w 76"/>
                <a:gd name="T17" fmla="*/ 6906 h 195"/>
                <a:gd name="T18" fmla="*/ 2259 w 76"/>
                <a:gd name="T19" fmla="*/ 6320 h 195"/>
                <a:gd name="T20" fmla="*/ 2589 w 76"/>
                <a:gd name="T21" fmla="*/ 5636 h 195"/>
                <a:gd name="T22" fmla="*/ 2589 w 76"/>
                <a:gd name="T23" fmla="*/ 3167 h 195"/>
                <a:gd name="T24" fmla="*/ 2148 w 76"/>
                <a:gd name="T25" fmla="*/ 2490 h 195"/>
                <a:gd name="T26" fmla="*/ 0 w 76"/>
                <a:gd name="T27" fmla="*/ 4680 h 195"/>
                <a:gd name="T28" fmla="*/ 0 w 76"/>
                <a:gd name="T29" fmla="*/ 4680 h 195"/>
                <a:gd name="T30" fmla="*/ 0 w 76"/>
                <a:gd name="T31" fmla="*/ 4624 h 195"/>
                <a:gd name="T32" fmla="*/ 148 w 76"/>
                <a:gd name="T33" fmla="*/ 4624 h 195"/>
                <a:gd name="T34" fmla="*/ 595 w 76"/>
                <a:gd name="T35" fmla="*/ 3647 h 195"/>
                <a:gd name="T36" fmla="*/ 1314 w 76"/>
                <a:gd name="T37" fmla="*/ 2232 h 195"/>
                <a:gd name="T38" fmla="*/ 2351 w 76"/>
                <a:gd name="T39" fmla="*/ 0 h 195"/>
                <a:gd name="T40" fmla="*/ 2407 w 76"/>
                <a:gd name="T41" fmla="*/ 55 h 195"/>
                <a:gd name="T42" fmla="*/ 2790 w 76"/>
                <a:gd name="T43" fmla="*/ 922 h 195"/>
                <a:gd name="T44" fmla="*/ 3092 w 76"/>
                <a:gd name="T45" fmla="*/ 2044 h 195"/>
                <a:gd name="T46" fmla="*/ 3721 w 76"/>
                <a:gd name="T47" fmla="*/ 4770 h 195"/>
                <a:gd name="T48" fmla="*/ 3666 w 76"/>
                <a:gd name="T49" fmla="*/ 5063 h 195"/>
                <a:gd name="T50" fmla="*/ 3240 w 76"/>
                <a:gd name="T51" fmla="*/ 5747 h 195"/>
                <a:gd name="T52" fmla="*/ 2645 w 76"/>
                <a:gd name="T53" fmla="*/ 7107 h 195"/>
                <a:gd name="T54" fmla="*/ 2058 w 76"/>
                <a:gd name="T55" fmla="*/ 8509 h 195"/>
                <a:gd name="T56" fmla="*/ 1664 w 76"/>
                <a:gd name="T57" fmla="*/ 9006 h 195"/>
                <a:gd name="T58" fmla="*/ 1463 w 76"/>
                <a:gd name="T59" fmla="*/ 9394 h 195"/>
                <a:gd name="T60" fmla="*/ 1428 w 76"/>
                <a:gd name="T61" fmla="*/ 9487 h 195"/>
                <a:gd name="T62" fmla="*/ 1370 w 76"/>
                <a:gd name="T63" fmla="*/ 9487 h 195"/>
                <a:gd name="T64" fmla="*/ 1127 w 76"/>
                <a:gd name="T65" fmla="*/ 8657 h 195"/>
                <a:gd name="T66" fmla="*/ 741 w 76"/>
                <a:gd name="T67" fmla="*/ 7260 h 195"/>
                <a:gd name="T68" fmla="*/ 238 w 76"/>
                <a:gd name="T69" fmla="*/ 5781 h 195"/>
                <a:gd name="T70" fmla="*/ 0 w 76"/>
                <a:gd name="T71" fmla="*/ 4680 h 1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6"/>
                <a:gd name="T109" fmla="*/ 0 h 195"/>
                <a:gd name="T110" fmla="*/ 76 w 76"/>
                <a:gd name="T111" fmla="*/ 195 h 1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6" h="195">
                  <a:moveTo>
                    <a:pt x="44" y="51"/>
                  </a:moveTo>
                  <a:cubicBezTo>
                    <a:pt x="43" y="51"/>
                    <a:pt x="43" y="51"/>
                    <a:pt x="42" y="50"/>
                  </a:cubicBezTo>
                  <a:cubicBezTo>
                    <a:pt x="42" y="51"/>
                    <a:pt x="42" y="51"/>
                    <a:pt x="42" y="51"/>
                  </a:cubicBezTo>
                  <a:cubicBezTo>
                    <a:pt x="41" y="51"/>
                    <a:pt x="40" y="51"/>
                    <a:pt x="39" y="51"/>
                  </a:cubicBezTo>
                  <a:cubicBezTo>
                    <a:pt x="36" y="53"/>
                    <a:pt x="36" y="55"/>
                    <a:pt x="34" y="58"/>
                  </a:cubicBezTo>
                  <a:cubicBezTo>
                    <a:pt x="29" y="67"/>
                    <a:pt x="27" y="75"/>
                    <a:pt x="25" y="85"/>
                  </a:cubicBezTo>
                  <a:cubicBezTo>
                    <a:pt x="23" y="97"/>
                    <a:pt x="21" y="107"/>
                    <a:pt x="22" y="118"/>
                  </a:cubicBezTo>
                  <a:cubicBezTo>
                    <a:pt x="22" y="129"/>
                    <a:pt x="19" y="137"/>
                    <a:pt x="27" y="143"/>
                  </a:cubicBezTo>
                  <a:cubicBezTo>
                    <a:pt x="33" y="147"/>
                    <a:pt x="39" y="149"/>
                    <a:pt x="44" y="142"/>
                  </a:cubicBezTo>
                  <a:cubicBezTo>
                    <a:pt x="46" y="138"/>
                    <a:pt x="45" y="134"/>
                    <a:pt x="46" y="130"/>
                  </a:cubicBezTo>
                  <a:cubicBezTo>
                    <a:pt x="48" y="125"/>
                    <a:pt x="52" y="121"/>
                    <a:pt x="53" y="116"/>
                  </a:cubicBezTo>
                  <a:cubicBezTo>
                    <a:pt x="59" y="98"/>
                    <a:pt x="58" y="83"/>
                    <a:pt x="53" y="65"/>
                  </a:cubicBezTo>
                  <a:cubicBezTo>
                    <a:pt x="52" y="58"/>
                    <a:pt x="51" y="53"/>
                    <a:pt x="44" y="51"/>
                  </a:cubicBezTo>
                  <a:close/>
                  <a:moveTo>
                    <a:pt x="0" y="96"/>
                  </a:moveTo>
                  <a:cubicBezTo>
                    <a:pt x="0" y="96"/>
                    <a:pt x="0" y="96"/>
                    <a:pt x="0" y="96"/>
                  </a:cubicBezTo>
                  <a:cubicBezTo>
                    <a:pt x="0" y="95"/>
                    <a:pt x="0" y="95"/>
                    <a:pt x="0" y="95"/>
                  </a:cubicBezTo>
                  <a:cubicBezTo>
                    <a:pt x="1" y="95"/>
                    <a:pt x="2" y="95"/>
                    <a:pt x="3" y="95"/>
                  </a:cubicBezTo>
                  <a:cubicBezTo>
                    <a:pt x="5" y="88"/>
                    <a:pt x="8" y="81"/>
                    <a:pt x="12" y="75"/>
                  </a:cubicBezTo>
                  <a:cubicBezTo>
                    <a:pt x="18" y="66"/>
                    <a:pt x="23" y="57"/>
                    <a:pt x="27" y="46"/>
                  </a:cubicBezTo>
                  <a:cubicBezTo>
                    <a:pt x="33" y="31"/>
                    <a:pt x="39" y="14"/>
                    <a:pt x="48" y="0"/>
                  </a:cubicBezTo>
                  <a:cubicBezTo>
                    <a:pt x="49" y="1"/>
                    <a:pt x="49" y="1"/>
                    <a:pt x="49" y="1"/>
                  </a:cubicBezTo>
                  <a:cubicBezTo>
                    <a:pt x="48" y="8"/>
                    <a:pt x="54" y="13"/>
                    <a:pt x="57" y="19"/>
                  </a:cubicBezTo>
                  <a:cubicBezTo>
                    <a:pt x="60" y="26"/>
                    <a:pt x="61" y="34"/>
                    <a:pt x="63" y="42"/>
                  </a:cubicBezTo>
                  <a:cubicBezTo>
                    <a:pt x="66" y="61"/>
                    <a:pt x="75" y="79"/>
                    <a:pt x="76" y="98"/>
                  </a:cubicBezTo>
                  <a:cubicBezTo>
                    <a:pt x="76" y="101"/>
                    <a:pt x="76" y="101"/>
                    <a:pt x="75" y="104"/>
                  </a:cubicBezTo>
                  <a:cubicBezTo>
                    <a:pt x="74" y="109"/>
                    <a:pt x="69" y="114"/>
                    <a:pt x="66" y="118"/>
                  </a:cubicBezTo>
                  <a:cubicBezTo>
                    <a:pt x="61" y="128"/>
                    <a:pt x="57" y="136"/>
                    <a:pt x="54" y="146"/>
                  </a:cubicBezTo>
                  <a:cubicBezTo>
                    <a:pt x="52" y="156"/>
                    <a:pt x="47" y="166"/>
                    <a:pt x="42" y="175"/>
                  </a:cubicBezTo>
                  <a:cubicBezTo>
                    <a:pt x="40" y="178"/>
                    <a:pt x="37" y="181"/>
                    <a:pt x="34" y="185"/>
                  </a:cubicBezTo>
                  <a:cubicBezTo>
                    <a:pt x="34" y="186"/>
                    <a:pt x="31" y="190"/>
                    <a:pt x="30" y="193"/>
                  </a:cubicBezTo>
                  <a:cubicBezTo>
                    <a:pt x="29" y="194"/>
                    <a:pt x="29" y="195"/>
                    <a:pt x="29" y="195"/>
                  </a:cubicBezTo>
                  <a:cubicBezTo>
                    <a:pt x="29" y="195"/>
                    <a:pt x="28" y="195"/>
                    <a:pt x="28" y="195"/>
                  </a:cubicBezTo>
                  <a:cubicBezTo>
                    <a:pt x="29" y="190"/>
                    <a:pt x="25" y="184"/>
                    <a:pt x="23" y="178"/>
                  </a:cubicBezTo>
                  <a:cubicBezTo>
                    <a:pt x="20" y="168"/>
                    <a:pt x="18" y="158"/>
                    <a:pt x="15" y="149"/>
                  </a:cubicBezTo>
                  <a:cubicBezTo>
                    <a:pt x="11" y="139"/>
                    <a:pt x="9" y="129"/>
                    <a:pt x="5" y="119"/>
                  </a:cubicBezTo>
                  <a:cubicBezTo>
                    <a:pt x="2" y="111"/>
                    <a:pt x="0" y="105"/>
                    <a:pt x="0" y="96"/>
                  </a:cubicBez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2" name="Freeform 1223"/>
            <p:cNvSpPr>
              <a:spLocks/>
            </p:cNvSpPr>
            <p:nvPr/>
          </p:nvSpPr>
          <p:spPr bwMode="auto">
            <a:xfrm>
              <a:off x="4574" y="3386"/>
              <a:ext cx="375" cy="275"/>
            </a:xfrm>
            <a:custGeom>
              <a:avLst/>
              <a:gdLst>
                <a:gd name="T0" fmla="*/ 2189 w 142"/>
                <a:gd name="T1" fmla="*/ 56 h 104"/>
                <a:gd name="T2" fmla="*/ 2783 w 142"/>
                <a:gd name="T3" fmla="*/ 0 h 104"/>
                <a:gd name="T4" fmla="*/ 4178 w 142"/>
                <a:gd name="T5" fmla="*/ 204 h 104"/>
                <a:gd name="T6" fmla="*/ 6227 w 142"/>
                <a:gd name="T7" fmla="*/ 349 h 104"/>
                <a:gd name="T8" fmla="*/ 6903 w 142"/>
                <a:gd name="T9" fmla="*/ 442 h 104"/>
                <a:gd name="T10" fmla="*/ 6848 w 142"/>
                <a:gd name="T11" fmla="*/ 442 h 104"/>
                <a:gd name="T12" fmla="*/ 5836 w 142"/>
                <a:gd name="T13" fmla="*/ 2679 h 104"/>
                <a:gd name="T14" fmla="*/ 5105 w 142"/>
                <a:gd name="T15" fmla="*/ 4104 h 104"/>
                <a:gd name="T16" fmla="*/ 4680 w 142"/>
                <a:gd name="T17" fmla="*/ 5082 h 104"/>
                <a:gd name="T18" fmla="*/ 4534 w 142"/>
                <a:gd name="T19" fmla="*/ 5082 h 104"/>
                <a:gd name="T20" fmla="*/ 4534 w 142"/>
                <a:gd name="T21" fmla="*/ 5027 h 104"/>
                <a:gd name="T22" fmla="*/ 4534 w 142"/>
                <a:gd name="T23" fmla="*/ 5082 h 104"/>
                <a:gd name="T24" fmla="*/ 3702 w 142"/>
                <a:gd name="T25" fmla="*/ 5082 h 104"/>
                <a:gd name="T26" fmla="*/ 2670 w 142"/>
                <a:gd name="T27" fmla="*/ 4844 h 104"/>
                <a:gd name="T28" fmla="*/ 55 w 142"/>
                <a:gd name="T29" fmla="*/ 4601 h 104"/>
                <a:gd name="T30" fmla="*/ 0 w 142"/>
                <a:gd name="T31" fmla="*/ 4545 h 104"/>
                <a:gd name="T32" fmla="*/ 536 w 142"/>
                <a:gd name="T33" fmla="*/ 3623 h 104"/>
                <a:gd name="T34" fmla="*/ 1122 w 142"/>
                <a:gd name="T35" fmla="*/ 2203 h 104"/>
                <a:gd name="T36" fmla="*/ 1841 w 142"/>
                <a:gd name="T37" fmla="*/ 978 h 104"/>
                <a:gd name="T38" fmla="*/ 1896 w 142"/>
                <a:gd name="T39" fmla="*/ 777 h 104"/>
                <a:gd name="T40" fmla="*/ 2134 w 142"/>
                <a:gd name="T41" fmla="*/ 0 h 104"/>
                <a:gd name="T42" fmla="*/ 2189 w 142"/>
                <a:gd name="T43" fmla="*/ 56 h 10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42"/>
                <a:gd name="T67" fmla="*/ 0 h 104"/>
                <a:gd name="T68" fmla="*/ 142 w 142"/>
                <a:gd name="T69" fmla="*/ 104 h 10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42" h="104">
                  <a:moveTo>
                    <a:pt x="45" y="1"/>
                  </a:moveTo>
                  <a:cubicBezTo>
                    <a:pt x="49" y="2"/>
                    <a:pt x="54" y="1"/>
                    <a:pt x="57" y="0"/>
                  </a:cubicBezTo>
                  <a:cubicBezTo>
                    <a:pt x="66" y="0"/>
                    <a:pt x="76" y="4"/>
                    <a:pt x="86" y="4"/>
                  </a:cubicBezTo>
                  <a:cubicBezTo>
                    <a:pt x="100" y="6"/>
                    <a:pt x="114" y="5"/>
                    <a:pt x="128" y="7"/>
                  </a:cubicBezTo>
                  <a:cubicBezTo>
                    <a:pt x="132" y="8"/>
                    <a:pt x="138" y="7"/>
                    <a:pt x="142" y="9"/>
                  </a:cubicBezTo>
                  <a:cubicBezTo>
                    <a:pt x="141" y="9"/>
                    <a:pt x="141" y="9"/>
                    <a:pt x="141" y="9"/>
                  </a:cubicBezTo>
                  <a:cubicBezTo>
                    <a:pt x="132" y="23"/>
                    <a:pt x="126" y="40"/>
                    <a:pt x="120" y="55"/>
                  </a:cubicBezTo>
                  <a:cubicBezTo>
                    <a:pt x="116" y="66"/>
                    <a:pt x="111" y="75"/>
                    <a:pt x="105" y="84"/>
                  </a:cubicBezTo>
                  <a:cubicBezTo>
                    <a:pt x="101" y="90"/>
                    <a:pt x="98" y="97"/>
                    <a:pt x="96" y="104"/>
                  </a:cubicBezTo>
                  <a:cubicBezTo>
                    <a:pt x="95" y="104"/>
                    <a:pt x="94" y="104"/>
                    <a:pt x="93" y="104"/>
                  </a:cubicBezTo>
                  <a:cubicBezTo>
                    <a:pt x="93" y="104"/>
                    <a:pt x="93" y="103"/>
                    <a:pt x="93" y="103"/>
                  </a:cubicBezTo>
                  <a:cubicBezTo>
                    <a:pt x="93" y="103"/>
                    <a:pt x="93" y="104"/>
                    <a:pt x="93" y="104"/>
                  </a:cubicBezTo>
                  <a:cubicBezTo>
                    <a:pt x="88" y="103"/>
                    <a:pt x="81" y="104"/>
                    <a:pt x="76" y="104"/>
                  </a:cubicBezTo>
                  <a:cubicBezTo>
                    <a:pt x="69" y="103"/>
                    <a:pt x="63" y="100"/>
                    <a:pt x="55" y="99"/>
                  </a:cubicBezTo>
                  <a:cubicBezTo>
                    <a:pt x="37" y="97"/>
                    <a:pt x="18" y="99"/>
                    <a:pt x="1" y="94"/>
                  </a:cubicBezTo>
                  <a:cubicBezTo>
                    <a:pt x="0" y="94"/>
                    <a:pt x="0" y="93"/>
                    <a:pt x="0" y="93"/>
                  </a:cubicBezTo>
                  <a:cubicBezTo>
                    <a:pt x="0" y="85"/>
                    <a:pt x="7" y="79"/>
                    <a:pt x="11" y="74"/>
                  </a:cubicBezTo>
                  <a:cubicBezTo>
                    <a:pt x="17" y="65"/>
                    <a:pt x="18" y="54"/>
                    <a:pt x="23" y="45"/>
                  </a:cubicBezTo>
                  <a:cubicBezTo>
                    <a:pt x="28" y="37"/>
                    <a:pt x="34" y="29"/>
                    <a:pt x="38" y="20"/>
                  </a:cubicBezTo>
                  <a:cubicBezTo>
                    <a:pt x="38" y="19"/>
                    <a:pt x="39" y="17"/>
                    <a:pt x="39" y="16"/>
                  </a:cubicBezTo>
                  <a:cubicBezTo>
                    <a:pt x="40" y="11"/>
                    <a:pt x="42" y="4"/>
                    <a:pt x="44" y="0"/>
                  </a:cubicBezTo>
                  <a:cubicBezTo>
                    <a:pt x="44" y="1"/>
                    <a:pt x="45" y="1"/>
                    <a:pt x="45" y="1"/>
                  </a:cubicBez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3" name="Freeform 1224"/>
            <p:cNvSpPr>
              <a:spLocks noEditPoints="1"/>
            </p:cNvSpPr>
            <p:nvPr/>
          </p:nvSpPr>
          <p:spPr bwMode="auto">
            <a:xfrm>
              <a:off x="4136" y="3592"/>
              <a:ext cx="761" cy="341"/>
            </a:xfrm>
            <a:custGeom>
              <a:avLst/>
              <a:gdLst>
                <a:gd name="T0" fmla="*/ 3617 w 288"/>
                <a:gd name="T1" fmla="*/ 3032 h 129"/>
                <a:gd name="T2" fmla="*/ 3617 w 288"/>
                <a:gd name="T3" fmla="*/ 3032 h 129"/>
                <a:gd name="T4" fmla="*/ 3562 w 288"/>
                <a:gd name="T5" fmla="*/ 3032 h 129"/>
                <a:gd name="T6" fmla="*/ 3562 w 288"/>
                <a:gd name="T7" fmla="*/ 3032 h 129"/>
                <a:gd name="T8" fmla="*/ 3562 w 288"/>
                <a:gd name="T9" fmla="*/ 3032 h 129"/>
                <a:gd name="T10" fmla="*/ 2730 w 288"/>
                <a:gd name="T11" fmla="*/ 3270 h 129"/>
                <a:gd name="T12" fmla="*/ 3358 w 288"/>
                <a:gd name="T13" fmla="*/ 4192 h 129"/>
                <a:gd name="T14" fmla="*/ 4246 w 288"/>
                <a:gd name="T15" fmla="*/ 3711 h 129"/>
                <a:gd name="T16" fmla="*/ 3617 w 288"/>
                <a:gd name="T17" fmla="*/ 3032 h 129"/>
                <a:gd name="T18" fmla="*/ 5166 w 288"/>
                <a:gd name="T19" fmla="*/ 1459 h 129"/>
                <a:gd name="T20" fmla="*/ 8189 w 288"/>
                <a:gd name="T21" fmla="*/ 1663 h 129"/>
                <a:gd name="T22" fmla="*/ 8043 w 288"/>
                <a:gd name="T23" fmla="*/ 740 h 129"/>
                <a:gd name="T24" fmla="*/ 8099 w 288"/>
                <a:gd name="T25" fmla="*/ 740 h 129"/>
                <a:gd name="T26" fmla="*/ 8133 w 288"/>
                <a:gd name="T27" fmla="*/ 775 h 129"/>
                <a:gd name="T28" fmla="*/ 10773 w 288"/>
                <a:gd name="T29" fmla="*/ 1034 h 129"/>
                <a:gd name="T30" fmla="*/ 11785 w 288"/>
                <a:gd name="T31" fmla="*/ 1271 h 129"/>
                <a:gd name="T32" fmla="*/ 12617 w 288"/>
                <a:gd name="T33" fmla="*/ 1271 h 129"/>
                <a:gd name="T34" fmla="*/ 12617 w 288"/>
                <a:gd name="T35" fmla="*/ 1314 h 129"/>
                <a:gd name="T36" fmla="*/ 12617 w 288"/>
                <a:gd name="T37" fmla="*/ 1314 h 129"/>
                <a:gd name="T38" fmla="*/ 12876 w 288"/>
                <a:gd name="T39" fmla="*/ 2440 h 129"/>
                <a:gd name="T40" fmla="*/ 13357 w 288"/>
                <a:gd name="T41" fmla="*/ 3899 h 129"/>
                <a:gd name="T42" fmla="*/ 13748 w 288"/>
                <a:gd name="T43" fmla="*/ 5319 h 129"/>
                <a:gd name="T44" fmla="*/ 13986 w 288"/>
                <a:gd name="T45" fmla="*/ 6149 h 129"/>
                <a:gd name="T46" fmla="*/ 13265 w 288"/>
                <a:gd name="T47" fmla="*/ 6059 h 129"/>
                <a:gd name="T48" fmla="*/ 11605 w 288"/>
                <a:gd name="T49" fmla="*/ 6149 h 129"/>
                <a:gd name="T50" fmla="*/ 10828 w 288"/>
                <a:gd name="T51" fmla="*/ 5948 h 129"/>
                <a:gd name="T52" fmla="*/ 10033 w 288"/>
                <a:gd name="T53" fmla="*/ 5911 h 129"/>
                <a:gd name="T54" fmla="*/ 9166 w 288"/>
                <a:gd name="T55" fmla="*/ 5948 h 129"/>
                <a:gd name="T56" fmla="*/ 8281 w 288"/>
                <a:gd name="T57" fmla="*/ 5673 h 129"/>
                <a:gd name="T58" fmla="*/ 4154 w 288"/>
                <a:gd name="T59" fmla="*/ 5081 h 129"/>
                <a:gd name="T60" fmla="*/ 1514 w 288"/>
                <a:gd name="T61" fmla="*/ 4787 h 129"/>
                <a:gd name="T62" fmla="*/ 1313 w 288"/>
                <a:gd name="T63" fmla="*/ 3656 h 129"/>
                <a:gd name="T64" fmla="*/ 888 w 288"/>
                <a:gd name="T65" fmla="*/ 2250 h 129"/>
                <a:gd name="T66" fmla="*/ 481 w 288"/>
                <a:gd name="T67" fmla="*/ 978 h 129"/>
                <a:gd name="T68" fmla="*/ 203 w 288"/>
                <a:gd name="T69" fmla="*/ 90 h 129"/>
                <a:gd name="T70" fmla="*/ 238 w 288"/>
                <a:gd name="T71" fmla="*/ 90 h 129"/>
                <a:gd name="T72" fmla="*/ 2967 w 288"/>
                <a:gd name="T73" fmla="*/ 238 h 129"/>
                <a:gd name="T74" fmla="*/ 4775 w 288"/>
                <a:gd name="T75" fmla="*/ 441 h 129"/>
                <a:gd name="T76" fmla="*/ 4833 w 288"/>
                <a:gd name="T77" fmla="*/ 391 h 129"/>
                <a:gd name="T78" fmla="*/ 4833 w 288"/>
                <a:gd name="T79" fmla="*/ 391 h 129"/>
                <a:gd name="T80" fmla="*/ 4873 w 288"/>
                <a:gd name="T81" fmla="*/ 391 h 129"/>
                <a:gd name="T82" fmla="*/ 5110 w 288"/>
                <a:gd name="T83" fmla="*/ 1271 h 129"/>
                <a:gd name="T84" fmla="*/ 5166 w 288"/>
                <a:gd name="T85" fmla="*/ 1166 h 129"/>
                <a:gd name="T86" fmla="*/ 5166 w 288"/>
                <a:gd name="T87" fmla="*/ 1459 h 129"/>
                <a:gd name="T88" fmla="*/ 2381 w 288"/>
                <a:gd name="T89" fmla="*/ 1718 h 129"/>
                <a:gd name="T90" fmla="*/ 3895 w 288"/>
                <a:gd name="T91" fmla="*/ 1956 h 129"/>
                <a:gd name="T92" fmla="*/ 3065 w 288"/>
                <a:gd name="T93" fmla="*/ 1166 h 129"/>
                <a:gd name="T94" fmla="*/ 3065 w 288"/>
                <a:gd name="T95" fmla="*/ 1166 h 129"/>
                <a:gd name="T96" fmla="*/ 2381 w 288"/>
                <a:gd name="T97" fmla="*/ 1718 h 12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
                <a:gd name="T148" fmla="*/ 0 h 129"/>
                <a:gd name="T149" fmla="*/ 288 w 288"/>
                <a:gd name="T150" fmla="*/ 129 h 12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 h="129">
                  <a:moveTo>
                    <a:pt x="74" y="62"/>
                  </a:moveTo>
                  <a:cubicBezTo>
                    <a:pt x="74" y="62"/>
                    <a:pt x="74" y="62"/>
                    <a:pt x="74" y="62"/>
                  </a:cubicBezTo>
                  <a:cubicBezTo>
                    <a:pt x="74" y="62"/>
                    <a:pt x="73" y="62"/>
                    <a:pt x="73" y="62"/>
                  </a:cubicBezTo>
                  <a:cubicBezTo>
                    <a:pt x="73" y="62"/>
                    <a:pt x="73" y="62"/>
                    <a:pt x="73" y="62"/>
                  </a:cubicBezTo>
                  <a:cubicBezTo>
                    <a:pt x="73" y="62"/>
                    <a:pt x="73" y="62"/>
                    <a:pt x="73" y="62"/>
                  </a:cubicBezTo>
                  <a:cubicBezTo>
                    <a:pt x="67" y="62"/>
                    <a:pt x="58" y="60"/>
                    <a:pt x="56" y="67"/>
                  </a:cubicBezTo>
                  <a:cubicBezTo>
                    <a:pt x="54" y="76"/>
                    <a:pt x="61" y="84"/>
                    <a:pt x="69" y="86"/>
                  </a:cubicBezTo>
                  <a:cubicBezTo>
                    <a:pt x="78" y="88"/>
                    <a:pt x="92" y="88"/>
                    <a:pt x="87" y="76"/>
                  </a:cubicBezTo>
                  <a:cubicBezTo>
                    <a:pt x="86" y="73"/>
                    <a:pt x="79" y="64"/>
                    <a:pt x="74" y="62"/>
                  </a:cubicBezTo>
                  <a:close/>
                  <a:moveTo>
                    <a:pt x="106" y="30"/>
                  </a:moveTo>
                  <a:cubicBezTo>
                    <a:pt x="127" y="27"/>
                    <a:pt x="149" y="33"/>
                    <a:pt x="168" y="34"/>
                  </a:cubicBezTo>
                  <a:cubicBezTo>
                    <a:pt x="166" y="27"/>
                    <a:pt x="163" y="22"/>
                    <a:pt x="165" y="15"/>
                  </a:cubicBezTo>
                  <a:cubicBezTo>
                    <a:pt x="166" y="15"/>
                    <a:pt x="166" y="15"/>
                    <a:pt x="166" y="15"/>
                  </a:cubicBezTo>
                  <a:cubicBezTo>
                    <a:pt x="166" y="15"/>
                    <a:pt x="166" y="16"/>
                    <a:pt x="167" y="16"/>
                  </a:cubicBezTo>
                  <a:cubicBezTo>
                    <a:pt x="184" y="21"/>
                    <a:pt x="203" y="19"/>
                    <a:pt x="221" y="21"/>
                  </a:cubicBezTo>
                  <a:cubicBezTo>
                    <a:pt x="229" y="22"/>
                    <a:pt x="235" y="25"/>
                    <a:pt x="242" y="26"/>
                  </a:cubicBezTo>
                  <a:cubicBezTo>
                    <a:pt x="247" y="26"/>
                    <a:pt x="254" y="25"/>
                    <a:pt x="259" y="26"/>
                  </a:cubicBezTo>
                  <a:cubicBezTo>
                    <a:pt x="259" y="26"/>
                    <a:pt x="259" y="26"/>
                    <a:pt x="259" y="27"/>
                  </a:cubicBezTo>
                  <a:cubicBezTo>
                    <a:pt x="259" y="27"/>
                    <a:pt x="259" y="27"/>
                    <a:pt x="259" y="27"/>
                  </a:cubicBezTo>
                  <a:cubicBezTo>
                    <a:pt x="259" y="36"/>
                    <a:pt x="261" y="42"/>
                    <a:pt x="264" y="50"/>
                  </a:cubicBezTo>
                  <a:cubicBezTo>
                    <a:pt x="268" y="60"/>
                    <a:pt x="270" y="70"/>
                    <a:pt x="274" y="80"/>
                  </a:cubicBezTo>
                  <a:cubicBezTo>
                    <a:pt x="277" y="89"/>
                    <a:pt x="279" y="99"/>
                    <a:pt x="282" y="109"/>
                  </a:cubicBezTo>
                  <a:cubicBezTo>
                    <a:pt x="284" y="115"/>
                    <a:pt x="288" y="121"/>
                    <a:pt x="287" y="126"/>
                  </a:cubicBezTo>
                  <a:cubicBezTo>
                    <a:pt x="282" y="127"/>
                    <a:pt x="277" y="125"/>
                    <a:pt x="272" y="124"/>
                  </a:cubicBezTo>
                  <a:cubicBezTo>
                    <a:pt x="262" y="124"/>
                    <a:pt x="248" y="129"/>
                    <a:pt x="238" y="126"/>
                  </a:cubicBezTo>
                  <a:cubicBezTo>
                    <a:pt x="232" y="125"/>
                    <a:pt x="230" y="122"/>
                    <a:pt x="222" y="122"/>
                  </a:cubicBezTo>
                  <a:cubicBezTo>
                    <a:pt x="217" y="122"/>
                    <a:pt x="211" y="121"/>
                    <a:pt x="206" y="121"/>
                  </a:cubicBezTo>
                  <a:cubicBezTo>
                    <a:pt x="200" y="121"/>
                    <a:pt x="194" y="123"/>
                    <a:pt x="188" y="122"/>
                  </a:cubicBezTo>
                  <a:cubicBezTo>
                    <a:pt x="182" y="121"/>
                    <a:pt x="176" y="118"/>
                    <a:pt x="170" y="116"/>
                  </a:cubicBezTo>
                  <a:cubicBezTo>
                    <a:pt x="142" y="111"/>
                    <a:pt x="113" y="109"/>
                    <a:pt x="85" y="104"/>
                  </a:cubicBezTo>
                  <a:cubicBezTo>
                    <a:pt x="68" y="100"/>
                    <a:pt x="48" y="104"/>
                    <a:pt x="31" y="98"/>
                  </a:cubicBezTo>
                  <a:cubicBezTo>
                    <a:pt x="35" y="90"/>
                    <a:pt x="30" y="82"/>
                    <a:pt x="27" y="75"/>
                  </a:cubicBezTo>
                  <a:cubicBezTo>
                    <a:pt x="22" y="66"/>
                    <a:pt x="21" y="56"/>
                    <a:pt x="18" y="46"/>
                  </a:cubicBezTo>
                  <a:cubicBezTo>
                    <a:pt x="15" y="37"/>
                    <a:pt x="14" y="27"/>
                    <a:pt x="10" y="20"/>
                  </a:cubicBezTo>
                  <a:cubicBezTo>
                    <a:pt x="7" y="15"/>
                    <a:pt x="0" y="6"/>
                    <a:pt x="4" y="2"/>
                  </a:cubicBezTo>
                  <a:cubicBezTo>
                    <a:pt x="5" y="2"/>
                    <a:pt x="5" y="2"/>
                    <a:pt x="5" y="2"/>
                  </a:cubicBezTo>
                  <a:cubicBezTo>
                    <a:pt x="23" y="3"/>
                    <a:pt x="43" y="0"/>
                    <a:pt x="61" y="5"/>
                  </a:cubicBezTo>
                  <a:cubicBezTo>
                    <a:pt x="73" y="8"/>
                    <a:pt x="86" y="3"/>
                    <a:pt x="98" y="9"/>
                  </a:cubicBezTo>
                  <a:cubicBezTo>
                    <a:pt x="98" y="9"/>
                    <a:pt x="98" y="8"/>
                    <a:pt x="99" y="8"/>
                  </a:cubicBezTo>
                  <a:cubicBezTo>
                    <a:pt x="99" y="8"/>
                    <a:pt x="99" y="8"/>
                    <a:pt x="99" y="8"/>
                  </a:cubicBezTo>
                  <a:cubicBezTo>
                    <a:pt x="100" y="8"/>
                    <a:pt x="100" y="8"/>
                    <a:pt x="100" y="8"/>
                  </a:cubicBezTo>
                  <a:cubicBezTo>
                    <a:pt x="102" y="13"/>
                    <a:pt x="103" y="20"/>
                    <a:pt x="105" y="26"/>
                  </a:cubicBezTo>
                  <a:cubicBezTo>
                    <a:pt x="105" y="25"/>
                    <a:pt x="105" y="25"/>
                    <a:pt x="106" y="24"/>
                  </a:cubicBezTo>
                  <a:lnTo>
                    <a:pt x="106" y="30"/>
                  </a:lnTo>
                  <a:close/>
                  <a:moveTo>
                    <a:pt x="49" y="35"/>
                  </a:moveTo>
                  <a:cubicBezTo>
                    <a:pt x="54" y="42"/>
                    <a:pt x="75" y="52"/>
                    <a:pt x="80" y="40"/>
                  </a:cubicBezTo>
                  <a:cubicBezTo>
                    <a:pt x="79" y="38"/>
                    <a:pt x="70" y="29"/>
                    <a:pt x="63" y="24"/>
                  </a:cubicBezTo>
                  <a:cubicBezTo>
                    <a:pt x="63" y="24"/>
                    <a:pt x="63" y="24"/>
                    <a:pt x="63" y="24"/>
                  </a:cubicBezTo>
                  <a:cubicBezTo>
                    <a:pt x="58" y="17"/>
                    <a:pt x="40" y="23"/>
                    <a:pt x="49" y="35"/>
                  </a:cubicBez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4" name="Freeform 1225"/>
            <p:cNvSpPr>
              <a:spLocks/>
            </p:cNvSpPr>
            <p:nvPr/>
          </p:nvSpPr>
          <p:spPr bwMode="auto">
            <a:xfrm>
              <a:off x="4416" y="3412"/>
              <a:ext cx="261" cy="269"/>
            </a:xfrm>
            <a:custGeom>
              <a:avLst/>
              <a:gdLst>
                <a:gd name="T0" fmla="*/ 4635 w 99"/>
                <a:gd name="T1" fmla="*/ 237 h 102"/>
                <a:gd name="T2" fmla="*/ 4782 w 99"/>
                <a:gd name="T3" fmla="*/ 293 h 102"/>
                <a:gd name="T4" fmla="*/ 4727 w 99"/>
                <a:gd name="T5" fmla="*/ 480 h 102"/>
                <a:gd name="T6" fmla="*/ 4010 w 99"/>
                <a:gd name="T7" fmla="*/ 1690 h 102"/>
                <a:gd name="T8" fmla="*/ 3427 w 99"/>
                <a:gd name="T9" fmla="*/ 3101 h 102"/>
                <a:gd name="T10" fmla="*/ 2897 w 99"/>
                <a:gd name="T11" fmla="*/ 4019 h 102"/>
                <a:gd name="T12" fmla="*/ 2858 w 99"/>
                <a:gd name="T13" fmla="*/ 4019 h 102"/>
                <a:gd name="T14" fmla="*/ 2990 w 99"/>
                <a:gd name="T15" fmla="*/ 4932 h 102"/>
                <a:gd name="T16" fmla="*/ 0 w 99"/>
                <a:gd name="T17" fmla="*/ 4729 h 102"/>
                <a:gd name="T18" fmla="*/ 0 w 99"/>
                <a:gd name="T19" fmla="*/ 4457 h 102"/>
                <a:gd name="T20" fmla="*/ 382 w 99"/>
                <a:gd name="T21" fmla="*/ 3866 h 102"/>
                <a:gd name="T22" fmla="*/ 828 w 99"/>
                <a:gd name="T23" fmla="*/ 3046 h 102"/>
                <a:gd name="T24" fmla="*/ 1537 w 99"/>
                <a:gd name="T25" fmla="*/ 1356 h 102"/>
                <a:gd name="T26" fmla="*/ 1835 w 99"/>
                <a:gd name="T27" fmla="*/ 585 h 102"/>
                <a:gd name="T28" fmla="*/ 2273 w 99"/>
                <a:gd name="T29" fmla="*/ 55 h 102"/>
                <a:gd name="T30" fmla="*/ 2273 w 99"/>
                <a:gd name="T31" fmla="*/ 0 h 102"/>
                <a:gd name="T32" fmla="*/ 2328 w 99"/>
                <a:gd name="T33" fmla="*/ 0 h 102"/>
                <a:gd name="T34" fmla="*/ 3628 w 99"/>
                <a:gd name="T35" fmla="*/ 200 h 102"/>
                <a:gd name="T36" fmla="*/ 4635 w 99"/>
                <a:gd name="T37" fmla="*/ 237 h 10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9"/>
                <a:gd name="T58" fmla="*/ 0 h 102"/>
                <a:gd name="T59" fmla="*/ 99 w 99"/>
                <a:gd name="T60" fmla="*/ 102 h 10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9" h="102">
                  <a:moveTo>
                    <a:pt x="96" y="5"/>
                  </a:moveTo>
                  <a:cubicBezTo>
                    <a:pt x="99" y="6"/>
                    <a:pt x="99" y="6"/>
                    <a:pt x="99" y="6"/>
                  </a:cubicBezTo>
                  <a:cubicBezTo>
                    <a:pt x="99" y="7"/>
                    <a:pt x="98" y="9"/>
                    <a:pt x="98" y="10"/>
                  </a:cubicBezTo>
                  <a:cubicBezTo>
                    <a:pt x="94" y="19"/>
                    <a:pt x="88" y="27"/>
                    <a:pt x="83" y="35"/>
                  </a:cubicBezTo>
                  <a:cubicBezTo>
                    <a:pt x="78" y="44"/>
                    <a:pt x="77" y="55"/>
                    <a:pt x="71" y="64"/>
                  </a:cubicBezTo>
                  <a:cubicBezTo>
                    <a:pt x="67" y="69"/>
                    <a:pt x="60" y="75"/>
                    <a:pt x="60" y="83"/>
                  </a:cubicBezTo>
                  <a:cubicBezTo>
                    <a:pt x="59" y="83"/>
                    <a:pt x="59" y="83"/>
                    <a:pt x="59" y="83"/>
                  </a:cubicBezTo>
                  <a:cubicBezTo>
                    <a:pt x="57" y="90"/>
                    <a:pt x="60" y="95"/>
                    <a:pt x="62" y="102"/>
                  </a:cubicBezTo>
                  <a:cubicBezTo>
                    <a:pt x="43" y="101"/>
                    <a:pt x="21" y="95"/>
                    <a:pt x="0" y="98"/>
                  </a:cubicBezTo>
                  <a:cubicBezTo>
                    <a:pt x="0" y="92"/>
                    <a:pt x="0" y="92"/>
                    <a:pt x="0" y="92"/>
                  </a:cubicBezTo>
                  <a:cubicBezTo>
                    <a:pt x="1" y="87"/>
                    <a:pt x="5" y="84"/>
                    <a:pt x="8" y="80"/>
                  </a:cubicBezTo>
                  <a:cubicBezTo>
                    <a:pt x="13" y="74"/>
                    <a:pt x="15" y="69"/>
                    <a:pt x="17" y="63"/>
                  </a:cubicBezTo>
                  <a:cubicBezTo>
                    <a:pt x="20" y="50"/>
                    <a:pt x="27" y="39"/>
                    <a:pt x="32" y="28"/>
                  </a:cubicBezTo>
                  <a:cubicBezTo>
                    <a:pt x="34" y="22"/>
                    <a:pt x="36" y="17"/>
                    <a:pt x="38" y="12"/>
                  </a:cubicBezTo>
                  <a:cubicBezTo>
                    <a:pt x="40" y="8"/>
                    <a:pt x="45" y="5"/>
                    <a:pt x="47" y="1"/>
                  </a:cubicBezTo>
                  <a:cubicBezTo>
                    <a:pt x="47" y="0"/>
                    <a:pt x="47" y="0"/>
                    <a:pt x="47" y="0"/>
                  </a:cubicBezTo>
                  <a:cubicBezTo>
                    <a:pt x="48" y="0"/>
                    <a:pt x="48" y="0"/>
                    <a:pt x="48" y="0"/>
                  </a:cubicBezTo>
                  <a:cubicBezTo>
                    <a:pt x="56" y="3"/>
                    <a:pt x="66" y="4"/>
                    <a:pt x="75" y="4"/>
                  </a:cubicBezTo>
                  <a:cubicBezTo>
                    <a:pt x="81" y="4"/>
                    <a:pt x="91" y="1"/>
                    <a:pt x="96" y="5"/>
                  </a:cubicBez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5" name="Freeform 1226"/>
            <p:cNvSpPr>
              <a:spLocks/>
            </p:cNvSpPr>
            <p:nvPr/>
          </p:nvSpPr>
          <p:spPr bwMode="auto">
            <a:xfrm>
              <a:off x="4398" y="3362"/>
              <a:ext cx="147" cy="299"/>
            </a:xfrm>
            <a:custGeom>
              <a:avLst/>
              <a:gdLst>
                <a:gd name="T0" fmla="*/ 2226 w 56"/>
                <a:gd name="T1" fmla="*/ 0 h 113"/>
                <a:gd name="T2" fmla="*/ 2570 w 56"/>
                <a:gd name="T3" fmla="*/ 923 h 113"/>
                <a:gd name="T4" fmla="*/ 2570 w 56"/>
                <a:gd name="T5" fmla="*/ 979 h 113"/>
                <a:gd name="T6" fmla="*/ 2137 w 56"/>
                <a:gd name="T7" fmla="*/ 1519 h 113"/>
                <a:gd name="T8" fmla="*/ 1848 w 56"/>
                <a:gd name="T9" fmla="*/ 2297 h 113"/>
                <a:gd name="T10" fmla="*/ 1137 w 56"/>
                <a:gd name="T11" fmla="*/ 4019 h 113"/>
                <a:gd name="T12" fmla="*/ 704 w 56"/>
                <a:gd name="T13" fmla="*/ 4853 h 113"/>
                <a:gd name="T14" fmla="*/ 323 w 56"/>
                <a:gd name="T15" fmla="*/ 5448 h 113"/>
                <a:gd name="T16" fmla="*/ 289 w 56"/>
                <a:gd name="T17" fmla="*/ 5538 h 113"/>
                <a:gd name="T18" fmla="*/ 55 w 56"/>
                <a:gd name="T19" fmla="*/ 4649 h 113"/>
                <a:gd name="T20" fmla="*/ 0 w 56"/>
                <a:gd name="T21" fmla="*/ 4649 h 113"/>
                <a:gd name="T22" fmla="*/ 0 w 56"/>
                <a:gd name="T23" fmla="*/ 4649 h 113"/>
                <a:gd name="T24" fmla="*/ 433 w 56"/>
                <a:gd name="T25" fmla="*/ 3726 h 113"/>
                <a:gd name="T26" fmla="*/ 1137 w 56"/>
                <a:gd name="T27" fmla="*/ 2204 h 113"/>
                <a:gd name="T28" fmla="*/ 1756 w 56"/>
                <a:gd name="T29" fmla="*/ 833 h 113"/>
                <a:gd name="T30" fmla="*/ 2192 w 56"/>
                <a:gd name="T31" fmla="*/ 0 h 113"/>
                <a:gd name="T32" fmla="*/ 2226 w 56"/>
                <a:gd name="T33" fmla="*/ 0 h 1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56"/>
                <a:gd name="T52" fmla="*/ 0 h 113"/>
                <a:gd name="T53" fmla="*/ 56 w 56"/>
                <a:gd name="T54" fmla="*/ 113 h 1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56" h="113">
                  <a:moveTo>
                    <a:pt x="47" y="0"/>
                  </a:moveTo>
                  <a:cubicBezTo>
                    <a:pt x="51" y="4"/>
                    <a:pt x="56" y="13"/>
                    <a:pt x="54" y="19"/>
                  </a:cubicBezTo>
                  <a:cubicBezTo>
                    <a:pt x="54" y="19"/>
                    <a:pt x="54" y="19"/>
                    <a:pt x="54" y="20"/>
                  </a:cubicBezTo>
                  <a:cubicBezTo>
                    <a:pt x="52" y="24"/>
                    <a:pt x="47" y="27"/>
                    <a:pt x="45" y="31"/>
                  </a:cubicBezTo>
                  <a:cubicBezTo>
                    <a:pt x="43" y="36"/>
                    <a:pt x="41" y="41"/>
                    <a:pt x="39" y="47"/>
                  </a:cubicBezTo>
                  <a:cubicBezTo>
                    <a:pt x="34" y="58"/>
                    <a:pt x="27" y="69"/>
                    <a:pt x="24" y="82"/>
                  </a:cubicBezTo>
                  <a:cubicBezTo>
                    <a:pt x="22" y="88"/>
                    <a:pt x="20" y="93"/>
                    <a:pt x="15" y="99"/>
                  </a:cubicBezTo>
                  <a:cubicBezTo>
                    <a:pt x="12" y="103"/>
                    <a:pt x="8" y="106"/>
                    <a:pt x="7" y="111"/>
                  </a:cubicBezTo>
                  <a:cubicBezTo>
                    <a:pt x="6" y="112"/>
                    <a:pt x="6" y="112"/>
                    <a:pt x="6" y="113"/>
                  </a:cubicBezTo>
                  <a:cubicBezTo>
                    <a:pt x="4" y="107"/>
                    <a:pt x="3" y="100"/>
                    <a:pt x="1" y="95"/>
                  </a:cubicBezTo>
                  <a:cubicBezTo>
                    <a:pt x="1" y="95"/>
                    <a:pt x="1" y="95"/>
                    <a:pt x="0" y="95"/>
                  </a:cubicBezTo>
                  <a:cubicBezTo>
                    <a:pt x="0" y="95"/>
                    <a:pt x="0" y="95"/>
                    <a:pt x="0" y="95"/>
                  </a:cubicBezTo>
                  <a:cubicBezTo>
                    <a:pt x="3" y="88"/>
                    <a:pt x="4" y="83"/>
                    <a:pt x="9" y="76"/>
                  </a:cubicBezTo>
                  <a:cubicBezTo>
                    <a:pt x="15" y="67"/>
                    <a:pt x="19" y="55"/>
                    <a:pt x="24" y="45"/>
                  </a:cubicBezTo>
                  <a:cubicBezTo>
                    <a:pt x="29" y="36"/>
                    <a:pt x="33" y="26"/>
                    <a:pt x="37" y="17"/>
                  </a:cubicBezTo>
                  <a:cubicBezTo>
                    <a:pt x="40" y="12"/>
                    <a:pt x="45" y="5"/>
                    <a:pt x="46" y="0"/>
                  </a:cubicBezTo>
                  <a:lnTo>
                    <a:pt x="4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6" name="Freeform 1227"/>
            <p:cNvSpPr>
              <a:spLocks/>
            </p:cNvSpPr>
            <p:nvPr/>
          </p:nvSpPr>
          <p:spPr bwMode="auto">
            <a:xfrm>
              <a:off x="4146" y="3331"/>
              <a:ext cx="376" cy="285"/>
            </a:xfrm>
            <a:custGeom>
              <a:avLst/>
              <a:gdLst>
                <a:gd name="T0" fmla="*/ 6982 w 142"/>
                <a:gd name="T1" fmla="*/ 536 h 108"/>
                <a:gd name="T2" fmla="*/ 6927 w 142"/>
                <a:gd name="T3" fmla="*/ 586 h 108"/>
                <a:gd name="T4" fmla="*/ 6501 w 142"/>
                <a:gd name="T5" fmla="*/ 1414 h 108"/>
                <a:gd name="T6" fmla="*/ 5847 w 142"/>
                <a:gd name="T7" fmla="*/ 2758 h 108"/>
                <a:gd name="T8" fmla="*/ 5105 w 142"/>
                <a:gd name="T9" fmla="*/ 4262 h 108"/>
                <a:gd name="T10" fmla="*/ 4676 w 142"/>
                <a:gd name="T11" fmla="*/ 5180 h 108"/>
                <a:gd name="T12" fmla="*/ 4621 w 142"/>
                <a:gd name="T13" fmla="*/ 5236 h 108"/>
                <a:gd name="T14" fmla="*/ 2804 w 142"/>
                <a:gd name="T15" fmla="*/ 5035 h 108"/>
                <a:gd name="T16" fmla="*/ 56 w 142"/>
                <a:gd name="T17" fmla="*/ 4908 h 108"/>
                <a:gd name="T18" fmla="*/ 485 w 142"/>
                <a:gd name="T19" fmla="*/ 3824 h 108"/>
                <a:gd name="T20" fmla="*/ 1226 w 142"/>
                <a:gd name="T21" fmla="*/ 2333 h 108"/>
                <a:gd name="T22" fmla="*/ 1872 w 142"/>
                <a:gd name="T23" fmla="*/ 974 h 108"/>
                <a:gd name="T24" fmla="*/ 2264 w 142"/>
                <a:gd name="T25" fmla="*/ 55 h 108"/>
                <a:gd name="T26" fmla="*/ 3042 w 142"/>
                <a:gd name="T27" fmla="*/ 55 h 108"/>
                <a:gd name="T28" fmla="*/ 5105 w 142"/>
                <a:gd name="T29" fmla="*/ 238 h 108"/>
                <a:gd name="T30" fmla="*/ 6199 w 142"/>
                <a:gd name="T31" fmla="*/ 335 h 108"/>
                <a:gd name="T32" fmla="*/ 6982 w 142"/>
                <a:gd name="T33" fmla="*/ 536 h 10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2"/>
                <a:gd name="T52" fmla="*/ 0 h 108"/>
                <a:gd name="T53" fmla="*/ 142 w 142"/>
                <a:gd name="T54" fmla="*/ 108 h 10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2" h="108">
                  <a:moveTo>
                    <a:pt x="142" y="11"/>
                  </a:moveTo>
                  <a:cubicBezTo>
                    <a:pt x="142" y="11"/>
                    <a:pt x="141" y="12"/>
                    <a:pt x="141" y="12"/>
                  </a:cubicBezTo>
                  <a:cubicBezTo>
                    <a:pt x="140" y="17"/>
                    <a:pt x="135" y="24"/>
                    <a:pt x="132" y="29"/>
                  </a:cubicBezTo>
                  <a:cubicBezTo>
                    <a:pt x="128" y="38"/>
                    <a:pt x="124" y="48"/>
                    <a:pt x="119" y="57"/>
                  </a:cubicBezTo>
                  <a:cubicBezTo>
                    <a:pt x="114" y="67"/>
                    <a:pt x="110" y="79"/>
                    <a:pt x="104" y="88"/>
                  </a:cubicBezTo>
                  <a:cubicBezTo>
                    <a:pt x="99" y="95"/>
                    <a:pt x="98" y="100"/>
                    <a:pt x="95" y="107"/>
                  </a:cubicBezTo>
                  <a:cubicBezTo>
                    <a:pt x="94" y="107"/>
                    <a:pt x="94" y="108"/>
                    <a:pt x="94" y="108"/>
                  </a:cubicBezTo>
                  <a:cubicBezTo>
                    <a:pt x="82" y="102"/>
                    <a:pt x="69" y="107"/>
                    <a:pt x="57" y="104"/>
                  </a:cubicBezTo>
                  <a:cubicBezTo>
                    <a:pt x="39" y="99"/>
                    <a:pt x="19" y="102"/>
                    <a:pt x="1" y="101"/>
                  </a:cubicBezTo>
                  <a:cubicBezTo>
                    <a:pt x="0" y="94"/>
                    <a:pt x="7" y="85"/>
                    <a:pt x="10" y="79"/>
                  </a:cubicBezTo>
                  <a:cubicBezTo>
                    <a:pt x="15" y="70"/>
                    <a:pt x="18" y="57"/>
                    <a:pt x="25" y="48"/>
                  </a:cubicBezTo>
                  <a:cubicBezTo>
                    <a:pt x="31" y="40"/>
                    <a:pt x="35" y="30"/>
                    <a:pt x="38" y="20"/>
                  </a:cubicBezTo>
                  <a:cubicBezTo>
                    <a:pt x="40" y="15"/>
                    <a:pt x="42" y="5"/>
                    <a:pt x="46" y="1"/>
                  </a:cubicBezTo>
                  <a:cubicBezTo>
                    <a:pt x="50" y="6"/>
                    <a:pt x="56" y="2"/>
                    <a:pt x="62" y="1"/>
                  </a:cubicBezTo>
                  <a:cubicBezTo>
                    <a:pt x="76" y="0"/>
                    <a:pt x="89" y="5"/>
                    <a:pt x="104" y="5"/>
                  </a:cubicBezTo>
                  <a:cubicBezTo>
                    <a:pt x="112" y="5"/>
                    <a:pt x="119" y="6"/>
                    <a:pt x="126" y="7"/>
                  </a:cubicBezTo>
                  <a:cubicBezTo>
                    <a:pt x="131" y="8"/>
                    <a:pt x="138" y="8"/>
                    <a:pt x="142" y="11"/>
                  </a:cubicBez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807" name="Freeform 1228"/>
            <p:cNvSpPr>
              <a:spLocks/>
            </p:cNvSpPr>
            <p:nvPr/>
          </p:nvSpPr>
          <p:spPr bwMode="auto">
            <a:xfrm>
              <a:off x="4146" y="3331"/>
              <a:ext cx="376" cy="285"/>
            </a:xfrm>
            <a:custGeom>
              <a:avLst/>
              <a:gdLst>
                <a:gd name="T0" fmla="*/ 2264 w 142"/>
                <a:gd name="T1" fmla="*/ 0 h 108"/>
                <a:gd name="T2" fmla="*/ 2264 w 142"/>
                <a:gd name="T3" fmla="*/ 55 h 108"/>
                <a:gd name="T4" fmla="*/ 1872 w 142"/>
                <a:gd name="T5" fmla="*/ 974 h 108"/>
                <a:gd name="T6" fmla="*/ 1226 w 142"/>
                <a:gd name="T7" fmla="*/ 2333 h 108"/>
                <a:gd name="T8" fmla="*/ 485 w 142"/>
                <a:gd name="T9" fmla="*/ 3824 h 108"/>
                <a:gd name="T10" fmla="*/ 56 w 142"/>
                <a:gd name="T11" fmla="*/ 4908 h 108"/>
                <a:gd name="T12" fmla="*/ 2804 w 142"/>
                <a:gd name="T13" fmla="*/ 5035 h 108"/>
                <a:gd name="T14" fmla="*/ 4621 w 142"/>
                <a:gd name="T15" fmla="*/ 5236 h 108"/>
                <a:gd name="T16" fmla="*/ 4676 w 142"/>
                <a:gd name="T17" fmla="*/ 5180 h 108"/>
                <a:gd name="T18" fmla="*/ 5105 w 142"/>
                <a:gd name="T19" fmla="*/ 4262 h 108"/>
                <a:gd name="T20" fmla="*/ 5847 w 142"/>
                <a:gd name="T21" fmla="*/ 2758 h 108"/>
                <a:gd name="T22" fmla="*/ 6501 w 142"/>
                <a:gd name="T23" fmla="*/ 1414 h 108"/>
                <a:gd name="T24" fmla="*/ 6927 w 142"/>
                <a:gd name="T25" fmla="*/ 586 h 108"/>
                <a:gd name="T26" fmla="*/ 6982 w 142"/>
                <a:gd name="T27" fmla="*/ 536 h 108"/>
                <a:gd name="T28" fmla="*/ 6199 w 142"/>
                <a:gd name="T29" fmla="*/ 335 h 108"/>
                <a:gd name="T30" fmla="*/ 5105 w 142"/>
                <a:gd name="T31" fmla="*/ 238 h 108"/>
                <a:gd name="T32" fmla="*/ 3042 w 142"/>
                <a:gd name="T33" fmla="*/ 55 h 108"/>
                <a:gd name="T34" fmla="*/ 2264 w 142"/>
                <a:gd name="T35" fmla="*/ 55 h 10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2"/>
                <a:gd name="T55" fmla="*/ 0 h 108"/>
                <a:gd name="T56" fmla="*/ 142 w 142"/>
                <a:gd name="T57" fmla="*/ 108 h 10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2" h="108">
                  <a:moveTo>
                    <a:pt x="46" y="0"/>
                  </a:moveTo>
                  <a:cubicBezTo>
                    <a:pt x="46" y="0"/>
                    <a:pt x="46" y="0"/>
                    <a:pt x="46" y="1"/>
                  </a:cubicBezTo>
                  <a:cubicBezTo>
                    <a:pt x="42" y="5"/>
                    <a:pt x="40" y="15"/>
                    <a:pt x="38" y="20"/>
                  </a:cubicBezTo>
                  <a:cubicBezTo>
                    <a:pt x="35" y="30"/>
                    <a:pt x="31" y="40"/>
                    <a:pt x="25" y="48"/>
                  </a:cubicBezTo>
                  <a:cubicBezTo>
                    <a:pt x="18" y="57"/>
                    <a:pt x="15" y="70"/>
                    <a:pt x="10" y="79"/>
                  </a:cubicBezTo>
                  <a:cubicBezTo>
                    <a:pt x="7" y="85"/>
                    <a:pt x="0" y="94"/>
                    <a:pt x="1" y="101"/>
                  </a:cubicBezTo>
                  <a:cubicBezTo>
                    <a:pt x="19" y="102"/>
                    <a:pt x="39" y="99"/>
                    <a:pt x="57" y="104"/>
                  </a:cubicBezTo>
                  <a:cubicBezTo>
                    <a:pt x="69" y="107"/>
                    <a:pt x="82" y="102"/>
                    <a:pt x="94" y="108"/>
                  </a:cubicBezTo>
                  <a:cubicBezTo>
                    <a:pt x="94" y="108"/>
                    <a:pt x="94" y="107"/>
                    <a:pt x="95" y="107"/>
                  </a:cubicBezTo>
                  <a:cubicBezTo>
                    <a:pt x="98" y="100"/>
                    <a:pt x="99" y="95"/>
                    <a:pt x="104" y="88"/>
                  </a:cubicBezTo>
                  <a:cubicBezTo>
                    <a:pt x="110" y="79"/>
                    <a:pt x="114" y="67"/>
                    <a:pt x="119" y="57"/>
                  </a:cubicBezTo>
                  <a:cubicBezTo>
                    <a:pt x="124" y="48"/>
                    <a:pt x="128" y="38"/>
                    <a:pt x="132" y="29"/>
                  </a:cubicBezTo>
                  <a:cubicBezTo>
                    <a:pt x="135" y="24"/>
                    <a:pt x="140" y="17"/>
                    <a:pt x="141" y="12"/>
                  </a:cubicBezTo>
                  <a:cubicBezTo>
                    <a:pt x="141" y="12"/>
                    <a:pt x="142" y="11"/>
                    <a:pt x="142" y="11"/>
                  </a:cubicBezTo>
                  <a:cubicBezTo>
                    <a:pt x="138" y="8"/>
                    <a:pt x="131" y="8"/>
                    <a:pt x="126" y="7"/>
                  </a:cubicBezTo>
                  <a:cubicBezTo>
                    <a:pt x="119" y="6"/>
                    <a:pt x="112" y="5"/>
                    <a:pt x="104" y="5"/>
                  </a:cubicBezTo>
                  <a:cubicBezTo>
                    <a:pt x="89" y="5"/>
                    <a:pt x="76" y="0"/>
                    <a:pt x="62" y="1"/>
                  </a:cubicBezTo>
                  <a:cubicBezTo>
                    <a:pt x="56" y="2"/>
                    <a:pt x="50" y="6"/>
                    <a:pt x="46" y="1"/>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8" name="Freeform 1229"/>
            <p:cNvSpPr>
              <a:spLocks/>
            </p:cNvSpPr>
            <p:nvPr/>
          </p:nvSpPr>
          <p:spPr bwMode="auto">
            <a:xfrm>
              <a:off x="4574" y="3381"/>
              <a:ext cx="375" cy="280"/>
            </a:xfrm>
            <a:custGeom>
              <a:avLst/>
              <a:gdLst>
                <a:gd name="T0" fmla="*/ 2232 w 142"/>
                <a:gd name="T1" fmla="*/ 0 h 106"/>
                <a:gd name="T2" fmla="*/ 2134 w 142"/>
                <a:gd name="T3" fmla="*/ 90 h 106"/>
                <a:gd name="T4" fmla="*/ 2134 w 142"/>
                <a:gd name="T5" fmla="*/ 90 h 106"/>
                <a:gd name="T6" fmla="*/ 1896 w 142"/>
                <a:gd name="T7" fmla="*/ 885 h 106"/>
                <a:gd name="T8" fmla="*/ 1841 w 142"/>
                <a:gd name="T9" fmla="*/ 1067 h 106"/>
                <a:gd name="T10" fmla="*/ 1122 w 142"/>
                <a:gd name="T11" fmla="*/ 2288 h 106"/>
                <a:gd name="T12" fmla="*/ 536 w 142"/>
                <a:gd name="T13" fmla="*/ 3706 h 106"/>
                <a:gd name="T14" fmla="*/ 0 w 142"/>
                <a:gd name="T15" fmla="*/ 4625 h 106"/>
                <a:gd name="T16" fmla="*/ 55 w 142"/>
                <a:gd name="T17" fmla="*/ 4681 h 106"/>
                <a:gd name="T18" fmla="*/ 2670 w 142"/>
                <a:gd name="T19" fmla="*/ 4918 h 106"/>
                <a:gd name="T20" fmla="*/ 3702 w 142"/>
                <a:gd name="T21" fmla="*/ 5164 h 106"/>
                <a:gd name="T22" fmla="*/ 4534 w 142"/>
                <a:gd name="T23" fmla="*/ 5164 h 106"/>
                <a:gd name="T24" fmla="*/ 4534 w 142"/>
                <a:gd name="T25" fmla="*/ 5164 h 106"/>
                <a:gd name="T26" fmla="*/ 4680 w 142"/>
                <a:gd name="T27" fmla="*/ 5164 h 106"/>
                <a:gd name="T28" fmla="*/ 5105 w 142"/>
                <a:gd name="T29" fmla="*/ 4187 h 106"/>
                <a:gd name="T30" fmla="*/ 5836 w 142"/>
                <a:gd name="T31" fmla="*/ 2784 h 106"/>
                <a:gd name="T32" fmla="*/ 6848 w 142"/>
                <a:gd name="T33" fmla="*/ 536 h 106"/>
                <a:gd name="T34" fmla="*/ 6903 w 142"/>
                <a:gd name="T35" fmla="*/ 536 h 106"/>
                <a:gd name="T36" fmla="*/ 6227 w 142"/>
                <a:gd name="T37" fmla="*/ 438 h 106"/>
                <a:gd name="T38" fmla="*/ 4178 w 142"/>
                <a:gd name="T39" fmla="*/ 293 h 106"/>
                <a:gd name="T40" fmla="*/ 2783 w 142"/>
                <a:gd name="T41" fmla="*/ 90 h 106"/>
                <a:gd name="T42" fmla="*/ 2189 w 142"/>
                <a:gd name="T43" fmla="*/ 145 h 106"/>
                <a:gd name="T44" fmla="*/ 2134 w 142"/>
                <a:gd name="T45" fmla="*/ 90 h 106"/>
                <a:gd name="T46" fmla="*/ 2099 w 142"/>
                <a:gd name="T47" fmla="*/ 90 h 106"/>
                <a:gd name="T48" fmla="*/ 2134 w 142"/>
                <a:gd name="T49" fmla="*/ 90 h 106"/>
                <a:gd name="T50" fmla="*/ 2189 w 142"/>
                <a:gd name="T51" fmla="*/ 145 h 106"/>
                <a:gd name="T52" fmla="*/ 2232 w 142"/>
                <a:gd name="T53" fmla="*/ 293 h 10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2"/>
                <a:gd name="T82" fmla="*/ 0 h 106"/>
                <a:gd name="T83" fmla="*/ 142 w 142"/>
                <a:gd name="T84" fmla="*/ 106 h 10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2" h="106">
                  <a:moveTo>
                    <a:pt x="46" y="0"/>
                  </a:moveTo>
                  <a:cubicBezTo>
                    <a:pt x="45" y="0"/>
                    <a:pt x="45" y="1"/>
                    <a:pt x="44" y="2"/>
                  </a:cubicBezTo>
                  <a:cubicBezTo>
                    <a:pt x="44" y="2"/>
                    <a:pt x="44" y="2"/>
                    <a:pt x="44" y="2"/>
                  </a:cubicBezTo>
                  <a:cubicBezTo>
                    <a:pt x="42" y="6"/>
                    <a:pt x="40" y="13"/>
                    <a:pt x="39" y="18"/>
                  </a:cubicBezTo>
                  <a:cubicBezTo>
                    <a:pt x="39" y="19"/>
                    <a:pt x="38" y="21"/>
                    <a:pt x="38" y="22"/>
                  </a:cubicBezTo>
                  <a:cubicBezTo>
                    <a:pt x="34" y="31"/>
                    <a:pt x="28" y="39"/>
                    <a:pt x="23" y="47"/>
                  </a:cubicBezTo>
                  <a:cubicBezTo>
                    <a:pt x="18" y="56"/>
                    <a:pt x="17" y="67"/>
                    <a:pt x="11" y="76"/>
                  </a:cubicBezTo>
                  <a:cubicBezTo>
                    <a:pt x="7" y="81"/>
                    <a:pt x="0" y="87"/>
                    <a:pt x="0" y="95"/>
                  </a:cubicBezTo>
                  <a:cubicBezTo>
                    <a:pt x="0" y="95"/>
                    <a:pt x="0" y="96"/>
                    <a:pt x="1" y="96"/>
                  </a:cubicBezTo>
                  <a:cubicBezTo>
                    <a:pt x="18" y="101"/>
                    <a:pt x="37" y="99"/>
                    <a:pt x="55" y="101"/>
                  </a:cubicBezTo>
                  <a:cubicBezTo>
                    <a:pt x="63" y="102"/>
                    <a:pt x="69" y="105"/>
                    <a:pt x="76" y="106"/>
                  </a:cubicBezTo>
                  <a:cubicBezTo>
                    <a:pt x="81" y="106"/>
                    <a:pt x="88" y="105"/>
                    <a:pt x="93" y="106"/>
                  </a:cubicBezTo>
                  <a:cubicBezTo>
                    <a:pt x="93" y="106"/>
                    <a:pt x="93" y="106"/>
                    <a:pt x="93" y="106"/>
                  </a:cubicBezTo>
                  <a:cubicBezTo>
                    <a:pt x="94" y="106"/>
                    <a:pt x="95" y="106"/>
                    <a:pt x="96" y="106"/>
                  </a:cubicBezTo>
                  <a:cubicBezTo>
                    <a:pt x="98" y="99"/>
                    <a:pt x="101" y="92"/>
                    <a:pt x="105" y="86"/>
                  </a:cubicBezTo>
                  <a:cubicBezTo>
                    <a:pt x="111" y="77"/>
                    <a:pt x="116" y="68"/>
                    <a:pt x="120" y="57"/>
                  </a:cubicBezTo>
                  <a:cubicBezTo>
                    <a:pt x="126" y="42"/>
                    <a:pt x="132" y="25"/>
                    <a:pt x="141" y="11"/>
                  </a:cubicBezTo>
                  <a:cubicBezTo>
                    <a:pt x="141" y="11"/>
                    <a:pt x="141" y="11"/>
                    <a:pt x="142" y="11"/>
                  </a:cubicBezTo>
                  <a:cubicBezTo>
                    <a:pt x="138" y="9"/>
                    <a:pt x="132" y="10"/>
                    <a:pt x="128" y="9"/>
                  </a:cubicBezTo>
                  <a:cubicBezTo>
                    <a:pt x="114" y="7"/>
                    <a:pt x="100" y="8"/>
                    <a:pt x="86" y="6"/>
                  </a:cubicBezTo>
                  <a:cubicBezTo>
                    <a:pt x="76" y="6"/>
                    <a:pt x="66" y="2"/>
                    <a:pt x="57" y="2"/>
                  </a:cubicBezTo>
                  <a:cubicBezTo>
                    <a:pt x="54" y="3"/>
                    <a:pt x="49" y="4"/>
                    <a:pt x="45" y="3"/>
                  </a:cubicBezTo>
                  <a:cubicBezTo>
                    <a:pt x="45" y="3"/>
                    <a:pt x="44" y="3"/>
                    <a:pt x="44" y="2"/>
                  </a:cubicBezTo>
                  <a:cubicBezTo>
                    <a:pt x="44" y="2"/>
                    <a:pt x="43" y="2"/>
                    <a:pt x="43" y="2"/>
                  </a:cubicBezTo>
                  <a:cubicBezTo>
                    <a:pt x="43" y="2"/>
                    <a:pt x="44" y="2"/>
                    <a:pt x="44" y="2"/>
                  </a:cubicBezTo>
                  <a:cubicBezTo>
                    <a:pt x="45" y="2"/>
                    <a:pt x="45" y="2"/>
                    <a:pt x="45" y="3"/>
                  </a:cubicBezTo>
                  <a:cubicBezTo>
                    <a:pt x="46" y="4"/>
                    <a:pt x="46" y="5"/>
                    <a:pt x="46" y="6"/>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09" name="Freeform 1230"/>
            <p:cNvSpPr>
              <a:spLocks/>
            </p:cNvSpPr>
            <p:nvPr/>
          </p:nvSpPr>
          <p:spPr bwMode="auto">
            <a:xfrm>
              <a:off x="4398" y="3362"/>
              <a:ext cx="147" cy="299"/>
            </a:xfrm>
            <a:custGeom>
              <a:avLst/>
              <a:gdLst>
                <a:gd name="T0" fmla="*/ 2226 w 56"/>
                <a:gd name="T1" fmla="*/ 0 h 113"/>
                <a:gd name="T2" fmla="*/ 2570 w 56"/>
                <a:gd name="T3" fmla="*/ 923 h 113"/>
                <a:gd name="T4" fmla="*/ 2570 w 56"/>
                <a:gd name="T5" fmla="*/ 979 h 113"/>
                <a:gd name="T6" fmla="*/ 2137 w 56"/>
                <a:gd name="T7" fmla="*/ 1519 h 113"/>
                <a:gd name="T8" fmla="*/ 1848 w 56"/>
                <a:gd name="T9" fmla="*/ 2297 h 113"/>
                <a:gd name="T10" fmla="*/ 1137 w 56"/>
                <a:gd name="T11" fmla="*/ 4019 h 113"/>
                <a:gd name="T12" fmla="*/ 704 w 56"/>
                <a:gd name="T13" fmla="*/ 4853 h 113"/>
                <a:gd name="T14" fmla="*/ 323 w 56"/>
                <a:gd name="T15" fmla="*/ 5448 h 113"/>
                <a:gd name="T16" fmla="*/ 289 w 56"/>
                <a:gd name="T17" fmla="*/ 5538 h 113"/>
                <a:gd name="T18" fmla="*/ 55 w 56"/>
                <a:gd name="T19" fmla="*/ 4649 h 113"/>
                <a:gd name="T20" fmla="*/ 0 w 56"/>
                <a:gd name="T21" fmla="*/ 4649 h 11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113"/>
                <a:gd name="T35" fmla="*/ 56 w 56"/>
                <a:gd name="T36" fmla="*/ 113 h 11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113">
                  <a:moveTo>
                    <a:pt x="47" y="0"/>
                  </a:moveTo>
                  <a:cubicBezTo>
                    <a:pt x="51" y="4"/>
                    <a:pt x="56" y="13"/>
                    <a:pt x="54" y="19"/>
                  </a:cubicBezTo>
                  <a:cubicBezTo>
                    <a:pt x="54" y="19"/>
                    <a:pt x="54" y="19"/>
                    <a:pt x="54" y="20"/>
                  </a:cubicBezTo>
                  <a:cubicBezTo>
                    <a:pt x="52" y="24"/>
                    <a:pt x="47" y="27"/>
                    <a:pt x="45" y="31"/>
                  </a:cubicBezTo>
                  <a:cubicBezTo>
                    <a:pt x="43" y="36"/>
                    <a:pt x="41" y="41"/>
                    <a:pt x="39" y="47"/>
                  </a:cubicBezTo>
                  <a:cubicBezTo>
                    <a:pt x="34" y="58"/>
                    <a:pt x="27" y="69"/>
                    <a:pt x="24" y="82"/>
                  </a:cubicBezTo>
                  <a:cubicBezTo>
                    <a:pt x="22" y="88"/>
                    <a:pt x="20" y="93"/>
                    <a:pt x="15" y="99"/>
                  </a:cubicBezTo>
                  <a:cubicBezTo>
                    <a:pt x="12" y="103"/>
                    <a:pt x="8" y="106"/>
                    <a:pt x="7" y="111"/>
                  </a:cubicBezTo>
                  <a:cubicBezTo>
                    <a:pt x="6" y="112"/>
                    <a:pt x="6" y="112"/>
                    <a:pt x="6" y="113"/>
                  </a:cubicBezTo>
                  <a:cubicBezTo>
                    <a:pt x="4" y="107"/>
                    <a:pt x="3" y="100"/>
                    <a:pt x="1" y="95"/>
                  </a:cubicBezTo>
                  <a:cubicBezTo>
                    <a:pt x="1" y="95"/>
                    <a:pt x="1" y="95"/>
                    <a:pt x="0" y="95"/>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0" name="Freeform 1231"/>
            <p:cNvSpPr>
              <a:spLocks/>
            </p:cNvSpPr>
            <p:nvPr/>
          </p:nvSpPr>
          <p:spPr bwMode="auto">
            <a:xfrm>
              <a:off x="4820" y="3663"/>
              <a:ext cx="5" cy="2"/>
            </a:xfrm>
            <a:custGeom>
              <a:avLst/>
              <a:gdLst>
                <a:gd name="T0" fmla="*/ 0 w 2"/>
                <a:gd name="T1" fmla="*/ 0 h 1"/>
                <a:gd name="T2" fmla="*/ 0 w 2"/>
                <a:gd name="T3" fmla="*/ 16 h 1"/>
                <a:gd name="T4" fmla="*/ 75 w 2"/>
                <a:gd name="T5" fmla="*/ 16 h 1"/>
                <a:gd name="T6" fmla="*/ 0 60000 65536"/>
                <a:gd name="T7" fmla="*/ 0 60000 65536"/>
                <a:gd name="T8" fmla="*/ 0 60000 65536"/>
                <a:gd name="T9" fmla="*/ 0 w 2"/>
                <a:gd name="T10" fmla="*/ 0 h 1"/>
                <a:gd name="T11" fmla="*/ 2 w 2"/>
                <a:gd name="T12" fmla="*/ 1 h 1"/>
              </a:gdLst>
              <a:ahLst/>
              <a:cxnLst>
                <a:cxn ang="T6">
                  <a:pos x="T0" y="T1"/>
                </a:cxn>
                <a:cxn ang="T7">
                  <a:pos x="T2" y="T3"/>
                </a:cxn>
                <a:cxn ang="T8">
                  <a:pos x="T4" y="T5"/>
                </a:cxn>
              </a:cxnLst>
              <a:rect l="T9" t="T10" r="T11" b="T12"/>
              <a:pathLst>
                <a:path w="2" h="1">
                  <a:moveTo>
                    <a:pt x="0" y="0"/>
                  </a:moveTo>
                  <a:cubicBezTo>
                    <a:pt x="0" y="0"/>
                    <a:pt x="0" y="0"/>
                    <a:pt x="0" y="1"/>
                  </a:cubicBezTo>
                  <a:cubicBezTo>
                    <a:pt x="1" y="1"/>
                    <a:pt x="1" y="1"/>
                    <a:pt x="2" y="1"/>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1" name="Freeform 1232"/>
            <p:cNvSpPr>
              <a:spLocks/>
            </p:cNvSpPr>
            <p:nvPr/>
          </p:nvSpPr>
          <p:spPr bwMode="auto">
            <a:xfrm>
              <a:off x="4820" y="3658"/>
              <a:ext cx="1" cy="5"/>
            </a:xfrm>
            <a:custGeom>
              <a:avLst/>
              <a:gdLst>
                <a:gd name="T0" fmla="*/ 0 w 1"/>
                <a:gd name="T1" fmla="*/ 75 h 2"/>
                <a:gd name="T2" fmla="*/ 0 w 1"/>
                <a:gd name="T3" fmla="*/ 43 h 2"/>
                <a:gd name="T4" fmla="*/ 0 w 1"/>
                <a:gd name="T5" fmla="*/ 0 h 2"/>
                <a:gd name="T6" fmla="*/ 0 w 1"/>
                <a:gd name="T7" fmla="*/ 43 h 2"/>
                <a:gd name="T8" fmla="*/ 0 w 1"/>
                <a:gd name="T9" fmla="*/ 75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2"/>
                  </a:moveTo>
                  <a:cubicBezTo>
                    <a:pt x="0" y="1"/>
                    <a:pt x="0" y="1"/>
                    <a:pt x="0" y="1"/>
                  </a:cubicBezTo>
                  <a:cubicBezTo>
                    <a:pt x="0" y="1"/>
                    <a:pt x="0" y="0"/>
                    <a:pt x="0" y="0"/>
                  </a:cubicBezTo>
                  <a:cubicBezTo>
                    <a:pt x="0" y="0"/>
                    <a:pt x="0" y="1"/>
                    <a:pt x="0" y="1"/>
                  </a:cubicBezTo>
                  <a:cubicBezTo>
                    <a:pt x="0" y="1"/>
                    <a:pt x="0" y="1"/>
                    <a:pt x="0" y="2"/>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2" name="Freeform 1233"/>
            <p:cNvSpPr>
              <a:spLocks/>
            </p:cNvSpPr>
            <p:nvPr/>
          </p:nvSpPr>
          <p:spPr bwMode="auto">
            <a:xfrm>
              <a:off x="4820" y="3663"/>
              <a:ext cx="1" cy="1"/>
            </a:xfrm>
            <a:custGeom>
              <a:avLst/>
              <a:gdLst>
                <a:gd name="T0" fmla="*/ 0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0" y="0"/>
                  </a:moveTo>
                  <a:cubicBezTo>
                    <a:pt x="0" y="0"/>
                    <a:pt x="0" y="0"/>
                    <a:pt x="0" y="0"/>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3" name="Freeform 1234"/>
            <p:cNvSpPr>
              <a:spLocks/>
            </p:cNvSpPr>
            <p:nvPr/>
          </p:nvSpPr>
          <p:spPr bwMode="auto">
            <a:xfrm>
              <a:off x="4820" y="3663"/>
              <a:ext cx="77" cy="262"/>
            </a:xfrm>
            <a:custGeom>
              <a:avLst/>
              <a:gdLst>
                <a:gd name="T0" fmla="*/ 1381 w 29"/>
                <a:gd name="T1" fmla="*/ 4854 h 99"/>
                <a:gd name="T2" fmla="*/ 1381 w 29"/>
                <a:gd name="T3" fmla="*/ 4854 h 99"/>
                <a:gd name="T4" fmla="*/ 1142 w 29"/>
                <a:gd name="T5" fmla="*/ 4020 h 99"/>
                <a:gd name="T6" fmla="*/ 746 w 29"/>
                <a:gd name="T7" fmla="*/ 2599 h 99"/>
                <a:gd name="T8" fmla="*/ 247 w 29"/>
                <a:gd name="T9" fmla="*/ 1127 h 99"/>
                <a:gd name="T10" fmla="*/ 0 w 29"/>
                <a:gd name="T11" fmla="*/ 0 h 99"/>
                <a:gd name="T12" fmla="*/ 0 60000 65536"/>
                <a:gd name="T13" fmla="*/ 0 60000 65536"/>
                <a:gd name="T14" fmla="*/ 0 60000 65536"/>
                <a:gd name="T15" fmla="*/ 0 60000 65536"/>
                <a:gd name="T16" fmla="*/ 0 60000 65536"/>
                <a:gd name="T17" fmla="*/ 0 60000 65536"/>
                <a:gd name="T18" fmla="*/ 0 w 29"/>
                <a:gd name="T19" fmla="*/ 0 h 99"/>
                <a:gd name="T20" fmla="*/ 29 w 29"/>
                <a:gd name="T21" fmla="*/ 99 h 99"/>
              </a:gdLst>
              <a:ahLst/>
              <a:cxnLst>
                <a:cxn ang="T12">
                  <a:pos x="T0" y="T1"/>
                </a:cxn>
                <a:cxn ang="T13">
                  <a:pos x="T2" y="T3"/>
                </a:cxn>
                <a:cxn ang="T14">
                  <a:pos x="T4" y="T5"/>
                </a:cxn>
                <a:cxn ang="T15">
                  <a:pos x="T6" y="T7"/>
                </a:cxn>
                <a:cxn ang="T16">
                  <a:pos x="T8" y="T9"/>
                </a:cxn>
                <a:cxn ang="T17">
                  <a:pos x="T10" y="T11"/>
                </a:cxn>
              </a:cxnLst>
              <a:rect l="T18" t="T19" r="T20" b="T21"/>
              <a:pathLst>
                <a:path w="29" h="99">
                  <a:moveTo>
                    <a:pt x="28" y="99"/>
                  </a:moveTo>
                  <a:cubicBezTo>
                    <a:pt x="28" y="99"/>
                    <a:pt x="28" y="99"/>
                    <a:pt x="28" y="99"/>
                  </a:cubicBezTo>
                  <a:cubicBezTo>
                    <a:pt x="29" y="94"/>
                    <a:pt x="25" y="88"/>
                    <a:pt x="23" y="82"/>
                  </a:cubicBezTo>
                  <a:cubicBezTo>
                    <a:pt x="20" y="72"/>
                    <a:pt x="18" y="62"/>
                    <a:pt x="15" y="53"/>
                  </a:cubicBezTo>
                  <a:cubicBezTo>
                    <a:pt x="11" y="43"/>
                    <a:pt x="9" y="33"/>
                    <a:pt x="5" y="23"/>
                  </a:cubicBezTo>
                  <a:cubicBezTo>
                    <a:pt x="2" y="15"/>
                    <a:pt x="0" y="9"/>
                    <a:pt x="0" y="0"/>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4" name="Freeform 1235"/>
            <p:cNvSpPr>
              <a:spLocks/>
            </p:cNvSpPr>
            <p:nvPr/>
          </p:nvSpPr>
          <p:spPr bwMode="auto">
            <a:xfrm>
              <a:off x="4894" y="3925"/>
              <a:ext cx="1" cy="2"/>
            </a:xfrm>
            <a:custGeom>
              <a:avLst/>
              <a:gdLst>
                <a:gd name="T0" fmla="*/ 0 w 1"/>
                <a:gd name="T1" fmla="*/ 0 h 1"/>
                <a:gd name="T2" fmla="*/ 0 w 1"/>
                <a:gd name="T3" fmla="*/ 0 h 1"/>
                <a:gd name="T4" fmla="*/ 0 w 1"/>
                <a:gd name="T5" fmla="*/ 16 h 1"/>
                <a:gd name="T6" fmla="*/ 0 w 1"/>
                <a:gd name="T7" fmla="*/ 0 h 1"/>
                <a:gd name="T8" fmla="*/ 0 60000 65536"/>
                <a:gd name="T9" fmla="*/ 0 60000 65536"/>
                <a:gd name="T10" fmla="*/ 0 60000 65536"/>
                <a:gd name="T11" fmla="*/ 0 60000 65536"/>
                <a:gd name="T12" fmla="*/ 0 w 1"/>
                <a:gd name="T13" fmla="*/ 0 h 1"/>
                <a:gd name="T14" fmla="*/ 1 w 1"/>
                <a:gd name="T15" fmla="*/ 1 h 1"/>
              </a:gdLst>
              <a:ahLst/>
              <a:cxnLst>
                <a:cxn ang="T8">
                  <a:pos x="T0" y="T1"/>
                </a:cxn>
                <a:cxn ang="T9">
                  <a:pos x="T2" y="T3"/>
                </a:cxn>
                <a:cxn ang="T10">
                  <a:pos x="T4" y="T5"/>
                </a:cxn>
                <a:cxn ang="T11">
                  <a:pos x="T6" y="T7"/>
                </a:cxn>
              </a:cxnLst>
              <a:rect l="T12" t="T13" r="T14" b="T15"/>
              <a:pathLst>
                <a:path w="1" h="1">
                  <a:moveTo>
                    <a:pt x="0" y="0"/>
                  </a:moveTo>
                  <a:cubicBezTo>
                    <a:pt x="0" y="0"/>
                    <a:pt x="0" y="0"/>
                    <a:pt x="0" y="0"/>
                  </a:cubicBezTo>
                  <a:cubicBezTo>
                    <a:pt x="0" y="1"/>
                    <a:pt x="0" y="1"/>
                    <a:pt x="0" y="1"/>
                  </a:cubicBezTo>
                  <a:cubicBezTo>
                    <a:pt x="0" y="1"/>
                    <a:pt x="0" y="1"/>
                    <a:pt x="0" y="0"/>
                  </a:cubicBezTo>
                  <a:close/>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5" name="Freeform 1236"/>
            <p:cNvSpPr>
              <a:spLocks/>
            </p:cNvSpPr>
            <p:nvPr/>
          </p:nvSpPr>
          <p:spPr bwMode="auto">
            <a:xfrm>
              <a:off x="4894" y="3412"/>
              <a:ext cx="127" cy="513"/>
            </a:xfrm>
            <a:custGeom>
              <a:avLst/>
              <a:gdLst>
                <a:gd name="T0" fmla="*/ 1037 w 48"/>
                <a:gd name="T1" fmla="*/ 0 h 194"/>
                <a:gd name="T2" fmla="*/ 1429 w 48"/>
                <a:gd name="T3" fmla="*/ 888 h 194"/>
                <a:gd name="T4" fmla="*/ 1722 w 48"/>
                <a:gd name="T5" fmla="*/ 1999 h 194"/>
                <a:gd name="T6" fmla="*/ 2352 w 48"/>
                <a:gd name="T7" fmla="*/ 4755 h 194"/>
                <a:gd name="T8" fmla="*/ 2297 w 48"/>
                <a:gd name="T9" fmla="*/ 5027 h 194"/>
                <a:gd name="T10" fmla="*/ 1868 w 48"/>
                <a:gd name="T11" fmla="*/ 5712 h 194"/>
                <a:gd name="T12" fmla="*/ 1281 w 48"/>
                <a:gd name="T13" fmla="*/ 7084 h 194"/>
                <a:gd name="T14" fmla="*/ 685 w 48"/>
                <a:gd name="T15" fmla="*/ 8504 h 194"/>
                <a:gd name="T16" fmla="*/ 294 w 48"/>
                <a:gd name="T17" fmla="*/ 9007 h 194"/>
                <a:gd name="T18" fmla="*/ 90 w 48"/>
                <a:gd name="T19" fmla="*/ 9390 h 194"/>
                <a:gd name="T20" fmla="*/ 56 w 48"/>
                <a:gd name="T21" fmla="*/ 9488 h 194"/>
                <a:gd name="T22" fmla="*/ 0 w 48"/>
                <a:gd name="T23" fmla="*/ 9488 h 19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8"/>
                <a:gd name="T37" fmla="*/ 0 h 194"/>
                <a:gd name="T38" fmla="*/ 48 w 48"/>
                <a:gd name="T39" fmla="*/ 194 h 19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8" h="194">
                  <a:moveTo>
                    <a:pt x="21" y="0"/>
                  </a:moveTo>
                  <a:cubicBezTo>
                    <a:pt x="20" y="7"/>
                    <a:pt x="26" y="12"/>
                    <a:pt x="29" y="18"/>
                  </a:cubicBezTo>
                  <a:cubicBezTo>
                    <a:pt x="32" y="25"/>
                    <a:pt x="33" y="33"/>
                    <a:pt x="35" y="41"/>
                  </a:cubicBezTo>
                  <a:cubicBezTo>
                    <a:pt x="38" y="60"/>
                    <a:pt x="47" y="78"/>
                    <a:pt x="48" y="97"/>
                  </a:cubicBezTo>
                  <a:cubicBezTo>
                    <a:pt x="48" y="100"/>
                    <a:pt x="48" y="100"/>
                    <a:pt x="47" y="103"/>
                  </a:cubicBezTo>
                  <a:cubicBezTo>
                    <a:pt x="46" y="108"/>
                    <a:pt x="41" y="113"/>
                    <a:pt x="38" y="117"/>
                  </a:cubicBezTo>
                  <a:cubicBezTo>
                    <a:pt x="33" y="127"/>
                    <a:pt x="29" y="135"/>
                    <a:pt x="26" y="145"/>
                  </a:cubicBezTo>
                  <a:cubicBezTo>
                    <a:pt x="24" y="155"/>
                    <a:pt x="19" y="165"/>
                    <a:pt x="14" y="174"/>
                  </a:cubicBezTo>
                  <a:cubicBezTo>
                    <a:pt x="12" y="177"/>
                    <a:pt x="9" y="180"/>
                    <a:pt x="6" y="184"/>
                  </a:cubicBezTo>
                  <a:cubicBezTo>
                    <a:pt x="6" y="185"/>
                    <a:pt x="3" y="189"/>
                    <a:pt x="2" y="192"/>
                  </a:cubicBezTo>
                  <a:cubicBezTo>
                    <a:pt x="1" y="193"/>
                    <a:pt x="1" y="194"/>
                    <a:pt x="1" y="194"/>
                  </a:cubicBezTo>
                  <a:cubicBezTo>
                    <a:pt x="0" y="194"/>
                    <a:pt x="0" y="194"/>
                    <a:pt x="0" y="194"/>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6" name="Freeform 1237"/>
            <p:cNvSpPr>
              <a:spLocks/>
            </p:cNvSpPr>
            <p:nvPr/>
          </p:nvSpPr>
          <p:spPr bwMode="auto">
            <a:xfrm>
              <a:off x="4870" y="3536"/>
              <a:ext cx="106" cy="267"/>
            </a:xfrm>
            <a:custGeom>
              <a:avLst/>
              <a:gdLst>
                <a:gd name="T0" fmla="*/ 1285 w 40"/>
                <a:gd name="T1" fmla="*/ 0 h 101"/>
                <a:gd name="T2" fmla="*/ 1230 w 40"/>
                <a:gd name="T3" fmla="*/ 148 h 101"/>
                <a:gd name="T4" fmla="*/ 1137 w 40"/>
                <a:gd name="T5" fmla="*/ 148 h 101"/>
                <a:gd name="T6" fmla="*/ 983 w 40"/>
                <a:gd name="T7" fmla="*/ 148 h 101"/>
                <a:gd name="T8" fmla="*/ 745 w 40"/>
                <a:gd name="T9" fmla="*/ 481 h 101"/>
                <a:gd name="T10" fmla="*/ 294 w 40"/>
                <a:gd name="T11" fmla="*/ 1811 h 101"/>
                <a:gd name="T12" fmla="*/ 148 w 40"/>
                <a:gd name="T13" fmla="*/ 3418 h 101"/>
                <a:gd name="T14" fmla="*/ 392 w 40"/>
                <a:gd name="T15" fmla="*/ 4639 h 101"/>
                <a:gd name="T16" fmla="*/ 1230 w 40"/>
                <a:gd name="T17" fmla="*/ 4584 h 101"/>
                <a:gd name="T18" fmla="*/ 1341 w 40"/>
                <a:gd name="T19" fmla="*/ 4010 h 101"/>
                <a:gd name="T20" fmla="*/ 1672 w 40"/>
                <a:gd name="T21" fmla="*/ 3326 h 101"/>
                <a:gd name="T22" fmla="*/ 1672 w 40"/>
                <a:gd name="T23" fmla="*/ 833 h 101"/>
                <a:gd name="T24" fmla="*/ 1230 w 40"/>
                <a:gd name="T25" fmla="*/ 148 h 101"/>
                <a:gd name="T26" fmla="*/ 1137 w 40"/>
                <a:gd name="T27" fmla="*/ 90 h 101"/>
                <a:gd name="T28" fmla="*/ 1137 w 40"/>
                <a:gd name="T29" fmla="*/ 148 h 101"/>
                <a:gd name="T30" fmla="*/ 1285 w 40"/>
                <a:gd name="T31" fmla="*/ 595 h 10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0"/>
                <a:gd name="T49" fmla="*/ 0 h 101"/>
                <a:gd name="T50" fmla="*/ 40 w 40"/>
                <a:gd name="T51" fmla="*/ 101 h 101"/>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0" h="101">
                  <a:moveTo>
                    <a:pt x="26" y="0"/>
                  </a:moveTo>
                  <a:cubicBezTo>
                    <a:pt x="26" y="2"/>
                    <a:pt x="26" y="3"/>
                    <a:pt x="25" y="3"/>
                  </a:cubicBezTo>
                  <a:cubicBezTo>
                    <a:pt x="24" y="3"/>
                    <a:pt x="24" y="3"/>
                    <a:pt x="23" y="3"/>
                  </a:cubicBezTo>
                  <a:cubicBezTo>
                    <a:pt x="22" y="3"/>
                    <a:pt x="21" y="3"/>
                    <a:pt x="20" y="3"/>
                  </a:cubicBezTo>
                  <a:cubicBezTo>
                    <a:pt x="17" y="5"/>
                    <a:pt x="17" y="7"/>
                    <a:pt x="15" y="10"/>
                  </a:cubicBezTo>
                  <a:cubicBezTo>
                    <a:pt x="10" y="19"/>
                    <a:pt x="8" y="27"/>
                    <a:pt x="6" y="37"/>
                  </a:cubicBezTo>
                  <a:cubicBezTo>
                    <a:pt x="4" y="49"/>
                    <a:pt x="2" y="59"/>
                    <a:pt x="3" y="70"/>
                  </a:cubicBezTo>
                  <a:cubicBezTo>
                    <a:pt x="3" y="81"/>
                    <a:pt x="0" y="89"/>
                    <a:pt x="8" y="95"/>
                  </a:cubicBezTo>
                  <a:cubicBezTo>
                    <a:pt x="14" y="99"/>
                    <a:pt x="20" y="101"/>
                    <a:pt x="25" y="94"/>
                  </a:cubicBezTo>
                  <a:cubicBezTo>
                    <a:pt x="27" y="90"/>
                    <a:pt x="26" y="86"/>
                    <a:pt x="27" y="82"/>
                  </a:cubicBezTo>
                  <a:cubicBezTo>
                    <a:pt x="29" y="77"/>
                    <a:pt x="33" y="73"/>
                    <a:pt x="34" y="68"/>
                  </a:cubicBezTo>
                  <a:cubicBezTo>
                    <a:pt x="40" y="50"/>
                    <a:pt x="39" y="35"/>
                    <a:pt x="34" y="17"/>
                  </a:cubicBezTo>
                  <a:cubicBezTo>
                    <a:pt x="33" y="10"/>
                    <a:pt x="32" y="5"/>
                    <a:pt x="25" y="3"/>
                  </a:cubicBezTo>
                  <a:cubicBezTo>
                    <a:pt x="24" y="3"/>
                    <a:pt x="24" y="3"/>
                    <a:pt x="23" y="2"/>
                  </a:cubicBezTo>
                  <a:cubicBezTo>
                    <a:pt x="23" y="3"/>
                    <a:pt x="23" y="3"/>
                    <a:pt x="23" y="3"/>
                  </a:cubicBezTo>
                  <a:cubicBezTo>
                    <a:pt x="23" y="6"/>
                    <a:pt x="24" y="9"/>
                    <a:pt x="26" y="12"/>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7" name="Freeform 1238"/>
            <p:cNvSpPr>
              <a:spLocks/>
            </p:cNvSpPr>
            <p:nvPr/>
          </p:nvSpPr>
          <p:spPr bwMode="auto">
            <a:xfrm>
              <a:off x="4405" y="3631"/>
              <a:ext cx="174" cy="50"/>
            </a:xfrm>
            <a:custGeom>
              <a:avLst/>
              <a:gdLst>
                <a:gd name="T0" fmla="*/ 0 w 66"/>
                <a:gd name="T1" fmla="*/ 713 h 19"/>
                <a:gd name="T2" fmla="*/ 200 w 66"/>
                <a:gd name="T3" fmla="*/ 713 h 19"/>
                <a:gd name="T4" fmla="*/ 3190 w 66"/>
                <a:gd name="T5" fmla="*/ 913 h 19"/>
                <a:gd name="T6" fmla="*/ 3045 w 66"/>
                <a:gd name="T7" fmla="*/ 0 h 19"/>
                <a:gd name="T8" fmla="*/ 0 60000 65536"/>
                <a:gd name="T9" fmla="*/ 0 60000 65536"/>
                <a:gd name="T10" fmla="*/ 0 60000 65536"/>
                <a:gd name="T11" fmla="*/ 0 60000 65536"/>
                <a:gd name="T12" fmla="*/ 0 w 66"/>
                <a:gd name="T13" fmla="*/ 0 h 19"/>
                <a:gd name="T14" fmla="*/ 66 w 66"/>
                <a:gd name="T15" fmla="*/ 19 h 19"/>
              </a:gdLst>
              <a:ahLst/>
              <a:cxnLst>
                <a:cxn ang="T8">
                  <a:pos x="T0" y="T1"/>
                </a:cxn>
                <a:cxn ang="T9">
                  <a:pos x="T2" y="T3"/>
                </a:cxn>
                <a:cxn ang="T10">
                  <a:pos x="T4" y="T5"/>
                </a:cxn>
                <a:cxn ang="T11">
                  <a:pos x="T6" y="T7"/>
                </a:cxn>
              </a:cxnLst>
              <a:rect l="T12" t="T13" r="T14" b="T15"/>
              <a:pathLst>
                <a:path w="66" h="19">
                  <a:moveTo>
                    <a:pt x="0" y="15"/>
                  </a:moveTo>
                  <a:cubicBezTo>
                    <a:pt x="1" y="15"/>
                    <a:pt x="3" y="15"/>
                    <a:pt x="4" y="15"/>
                  </a:cubicBezTo>
                  <a:cubicBezTo>
                    <a:pt x="25" y="12"/>
                    <a:pt x="47" y="18"/>
                    <a:pt x="66" y="19"/>
                  </a:cubicBezTo>
                  <a:cubicBezTo>
                    <a:pt x="64" y="12"/>
                    <a:pt x="61" y="7"/>
                    <a:pt x="63" y="0"/>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8" name="Freeform 1239"/>
            <p:cNvSpPr>
              <a:spLocks/>
            </p:cNvSpPr>
            <p:nvPr/>
          </p:nvSpPr>
          <p:spPr bwMode="auto">
            <a:xfrm>
              <a:off x="4136" y="3597"/>
              <a:ext cx="765" cy="336"/>
            </a:xfrm>
            <a:custGeom>
              <a:avLst/>
              <a:gdLst>
                <a:gd name="T0" fmla="*/ 200 w 290"/>
                <a:gd name="T1" fmla="*/ 0 h 127"/>
                <a:gd name="T2" fmla="*/ 480 w 290"/>
                <a:gd name="T3" fmla="*/ 889 h 127"/>
                <a:gd name="T4" fmla="*/ 863 w 290"/>
                <a:gd name="T5" fmla="*/ 2148 h 127"/>
                <a:gd name="T6" fmla="*/ 1301 w 290"/>
                <a:gd name="T7" fmla="*/ 3577 h 127"/>
                <a:gd name="T8" fmla="*/ 1504 w 290"/>
                <a:gd name="T9" fmla="*/ 4704 h 127"/>
                <a:gd name="T10" fmla="*/ 4113 w 290"/>
                <a:gd name="T11" fmla="*/ 4998 h 127"/>
                <a:gd name="T12" fmla="*/ 8225 w 290"/>
                <a:gd name="T13" fmla="*/ 5593 h 127"/>
                <a:gd name="T14" fmla="*/ 9101 w 290"/>
                <a:gd name="T15" fmla="*/ 5873 h 127"/>
                <a:gd name="T16" fmla="*/ 9966 w 290"/>
                <a:gd name="T17" fmla="*/ 5831 h 127"/>
                <a:gd name="T18" fmla="*/ 10757 w 290"/>
                <a:gd name="T19" fmla="*/ 5873 h 127"/>
                <a:gd name="T20" fmla="*/ 11530 w 290"/>
                <a:gd name="T21" fmla="*/ 6074 h 127"/>
                <a:gd name="T22" fmla="*/ 13179 w 290"/>
                <a:gd name="T23" fmla="*/ 5985 h 127"/>
                <a:gd name="T24" fmla="*/ 13897 w 290"/>
                <a:gd name="T25" fmla="*/ 6074 h 127"/>
                <a:gd name="T26" fmla="*/ 13952 w 290"/>
                <a:gd name="T27" fmla="*/ 6074 h 127"/>
                <a:gd name="T28" fmla="*/ 14042 w 290"/>
                <a:gd name="T29" fmla="*/ 6074 h 127"/>
                <a:gd name="T30" fmla="*/ 13986 w 290"/>
                <a:gd name="T31" fmla="*/ 5985 h 127"/>
                <a:gd name="T32" fmla="*/ 13986 w 290"/>
                <a:gd name="T33" fmla="*/ 5831 h 12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90"/>
                <a:gd name="T52" fmla="*/ 0 h 127"/>
                <a:gd name="T53" fmla="*/ 290 w 290"/>
                <a:gd name="T54" fmla="*/ 127 h 12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90" h="127">
                  <a:moveTo>
                    <a:pt x="4" y="0"/>
                  </a:moveTo>
                  <a:cubicBezTo>
                    <a:pt x="0" y="4"/>
                    <a:pt x="7" y="13"/>
                    <a:pt x="10" y="18"/>
                  </a:cubicBezTo>
                  <a:cubicBezTo>
                    <a:pt x="14" y="25"/>
                    <a:pt x="15" y="35"/>
                    <a:pt x="18" y="44"/>
                  </a:cubicBezTo>
                  <a:cubicBezTo>
                    <a:pt x="21" y="54"/>
                    <a:pt x="22" y="64"/>
                    <a:pt x="27" y="73"/>
                  </a:cubicBezTo>
                  <a:cubicBezTo>
                    <a:pt x="30" y="80"/>
                    <a:pt x="35" y="88"/>
                    <a:pt x="31" y="96"/>
                  </a:cubicBezTo>
                  <a:cubicBezTo>
                    <a:pt x="48" y="102"/>
                    <a:pt x="68" y="98"/>
                    <a:pt x="85" y="102"/>
                  </a:cubicBezTo>
                  <a:cubicBezTo>
                    <a:pt x="113" y="107"/>
                    <a:pt x="142" y="109"/>
                    <a:pt x="170" y="114"/>
                  </a:cubicBezTo>
                  <a:cubicBezTo>
                    <a:pt x="176" y="116"/>
                    <a:pt x="182" y="119"/>
                    <a:pt x="188" y="120"/>
                  </a:cubicBezTo>
                  <a:cubicBezTo>
                    <a:pt x="194" y="121"/>
                    <a:pt x="200" y="119"/>
                    <a:pt x="206" y="119"/>
                  </a:cubicBezTo>
                  <a:cubicBezTo>
                    <a:pt x="211" y="119"/>
                    <a:pt x="217" y="120"/>
                    <a:pt x="222" y="120"/>
                  </a:cubicBezTo>
                  <a:cubicBezTo>
                    <a:pt x="230" y="120"/>
                    <a:pt x="232" y="123"/>
                    <a:pt x="238" y="124"/>
                  </a:cubicBezTo>
                  <a:cubicBezTo>
                    <a:pt x="248" y="127"/>
                    <a:pt x="262" y="122"/>
                    <a:pt x="272" y="122"/>
                  </a:cubicBezTo>
                  <a:cubicBezTo>
                    <a:pt x="277" y="123"/>
                    <a:pt x="282" y="125"/>
                    <a:pt x="287" y="124"/>
                  </a:cubicBezTo>
                  <a:cubicBezTo>
                    <a:pt x="287" y="124"/>
                    <a:pt x="288" y="124"/>
                    <a:pt x="288" y="124"/>
                  </a:cubicBezTo>
                  <a:cubicBezTo>
                    <a:pt x="288" y="124"/>
                    <a:pt x="289" y="124"/>
                    <a:pt x="290" y="124"/>
                  </a:cubicBezTo>
                  <a:cubicBezTo>
                    <a:pt x="289" y="123"/>
                    <a:pt x="289" y="123"/>
                    <a:pt x="289" y="122"/>
                  </a:cubicBezTo>
                  <a:cubicBezTo>
                    <a:pt x="289" y="121"/>
                    <a:pt x="289" y="121"/>
                    <a:pt x="289" y="119"/>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19" name="Freeform 1240"/>
            <p:cNvSpPr>
              <a:spLocks/>
            </p:cNvSpPr>
            <p:nvPr/>
          </p:nvSpPr>
          <p:spPr bwMode="auto">
            <a:xfrm>
              <a:off x="4241" y="3636"/>
              <a:ext cx="105" cy="93"/>
            </a:xfrm>
            <a:custGeom>
              <a:avLst/>
              <a:gdLst>
                <a:gd name="T0" fmla="*/ 1082 w 40"/>
                <a:gd name="T1" fmla="*/ 353 h 35"/>
                <a:gd name="T2" fmla="*/ 433 w 40"/>
                <a:gd name="T3" fmla="*/ 903 h 35"/>
                <a:gd name="T4" fmla="*/ 1903 w 40"/>
                <a:gd name="T5" fmla="*/ 1143 h 35"/>
                <a:gd name="T6" fmla="*/ 1082 w 40"/>
                <a:gd name="T7" fmla="*/ 353 h 35"/>
                <a:gd name="T8" fmla="*/ 669 w 40"/>
                <a:gd name="T9" fmla="*/ 452 h 35"/>
                <a:gd name="T10" fmla="*/ 0 60000 65536"/>
                <a:gd name="T11" fmla="*/ 0 60000 65536"/>
                <a:gd name="T12" fmla="*/ 0 60000 65536"/>
                <a:gd name="T13" fmla="*/ 0 60000 65536"/>
                <a:gd name="T14" fmla="*/ 0 60000 65536"/>
                <a:gd name="T15" fmla="*/ 0 w 40"/>
                <a:gd name="T16" fmla="*/ 0 h 35"/>
                <a:gd name="T17" fmla="*/ 40 w 40"/>
                <a:gd name="T18" fmla="*/ 35 h 35"/>
              </a:gdLst>
              <a:ahLst/>
              <a:cxnLst>
                <a:cxn ang="T10">
                  <a:pos x="T0" y="T1"/>
                </a:cxn>
                <a:cxn ang="T11">
                  <a:pos x="T2" y="T3"/>
                </a:cxn>
                <a:cxn ang="T12">
                  <a:pos x="T4" y="T5"/>
                </a:cxn>
                <a:cxn ang="T13">
                  <a:pos x="T6" y="T7"/>
                </a:cxn>
                <a:cxn ang="T14">
                  <a:pos x="T8" y="T9"/>
                </a:cxn>
              </a:cxnLst>
              <a:rect l="T15" t="T16" r="T17" b="T18"/>
              <a:pathLst>
                <a:path w="40" h="35">
                  <a:moveTo>
                    <a:pt x="23" y="7"/>
                  </a:moveTo>
                  <a:cubicBezTo>
                    <a:pt x="18" y="0"/>
                    <a:pt x="0" y="6"/>
                    <a:pt x="9" y="18"/>
                  </a:cubicBezTo>
                  <a:cubicBezTo>
                    <a:pt x="14" y="25"/>
                    <a:pt x="35" y="35"/>
                    <a:pt x="40" y="23"/>
                  </a:cubicBezTo>
                  <a:cubicBezTo>
                    <a:pt x="39" y="21"/>
                    <a:pt x="30" y="12"/>
                    <a:pt x="23" y="7"/>
                  </a:cubicBezTo>
                  <a:cubicBezTo>
                    <a:pt x="18" y="5"/>
                    <a:pt x="14" y="4"/>
                    <a:pt x="14" y="9"/>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0" name="Freeform 1241"/>
            <p:cNvSpPr>
              <a:spLocks/>
            </p:cNvSpPr>
            <p:nvPr/>
          </p:nvSpPr>
          <p:spPr bwMode="auto">
            <a:xfrm>
              <a:off x="4323" y="3756"/>
              <a:ext cx="5" cy="10"/>
            </a:xfrm>
            <a:custGeom>
              <a:avLst/>
              <a:gdLst>
                <a:gd name="T0" fmla="*/ 75 w 2"/>
                <a:gd name="T1" fmla="*/ 0 h 4"/>
                <a:gd name="T2" fmla="*/ 0 w 2"/>
                <a:gd name="T3" fmla="*/ 155 h 4"/>
                <a:gd name="T4" fmla="*/ 0 60000 65536"/>
                <a:gd name="T5" fmla="*/ 0 60000 65536"/>
                <a:gd name="T6" fmla="*/ 0 w 2"/>
                <a:gd name="T7" fmla="*/ 0 h 4"/>
                <a:gd name="T8" fmla="*/ 2 w 2"/>
                <a:gd name="T9" fmla="*/ 4 h 4"/>
              </a:gdLst>
              <a:ahLst/>
              <a:cxnLst>
                <a:cxn ang="T4">
                  <a:pos x="T0" y="T1"/>
                </a:cxn>
                <a:cxn ang="T5">
                  <a:pos x="T2" y="T3"/>
                </a:cxn>
              </a:cxnLst>
              <a:rect l="T6" t="T7" r="T8" b="T9"/>
              <a:pathLst>
                <a:path w="2" h="4">
                  <a:moveTo>
                    <a:pt x="2" y="0"/>
                  </a:moveTo>
                  <a:cubicBezTo>
                    <a:pt x="1" y="1"/>
                    <a:pt x="0" y="2"/>
                    <a:pt x="0" y="4"/>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1" name="Freeform 1242"/>
            <p:cNvSpPr>
              <a:spLocks/>
            </p:cNvSpPr>
            <p:nvPr/>
          </p:nvSpPr>
          <p:spPr bwMode="auto">
            <a:xfrm>
              <a:off x="4328" y="3756"/>
              <a:ext cx="3" cy="1"/>
            </a:xfrm>
            <a:custGeom>
              <a:avLst/>
              <a:gdLst>
                <a:gd name="T0" fmla="*/ 81 w 1"/>
                <a:gd name="T1" fmla="*/ 0 h 1"/>
                <a:gd name="T2" fmla="*/ 0 w 1"/>
                <a:gd name="T3" fmla="*/ 0 h 1"/>
                <a:gd name="T4" fmla="*/ 0 60000 65536"/>
                <a:gd name="T5" fmla="*/ 0 60000 65536"/>
                <a:gd name="T6" fmla="*/ 0 w 1"/>
                <a:gd name="T7" fmla="*/ 0 h 1"/>
                <a:gd name="T8" fmla="*/ 1 w 1"/>
                <a:gd name="T9" fmla="*/ 1 h 1"/>
              </a:gdLst>
              <a:ahLst/>
              <a:cxnLst>
                <a:cxn ang="T4">
                  <a:pos x="T0" y="T1"/>
                </a:cxn>
                <a:cxn ang="T5">
                  <a:pos x="T2" y="T3"/>
                </a:cxn>
              </a:cxnLst>
              <a:rect l="T6" t="T7" r="T8" b="T9"/>
              <a:pathLst>
                <a:path w="1" h="1">
                  <a:moveTo>
                    <a:pt x="1" y="0"/>
                  </a:moveTo>
                  <a:cubicBezTo>
                    <a:pt x="1" y="0"/>
                    <a:pt x="0" y="0"/>
                    <a:pt x="0" y="0"/>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2" name="Freeform 1243"/>
            <p:cNvSpPr>
              <a:spLocks/>
            </p:cNvSpPr>
            <p:nvPr/>
          </p:nvSpPr>
          <p:spPr bwMode="auto">
            <a:xfrm>
              <a:off x="4278" y="3751"/>
              <a:ext cx="100" cy="74"/>
            </a:xfrm>
            <a:custGeom>
              <a:avLst/>
              <a:gdLst>
                <a:gd name="T0" fmla="*/ 1061 w 38"/>
                <a:gd name="T1" fmla="*/ 90 h 28"/>
                <a:gd name="T2" fmla="*/ 963 w 38"/>
                <a:gd name="T3" fmla="*/ 90 h 28"/>
                <a:gd name="T4" fmla="*/ 963 w 38"/>
                <a:gd name="T5" fmla="*/ 90 h 28"/>
                <a:gd name="T6" fmla="*/ 913 w 38"/>
                <a:gd name="T7" fmla="*/ 90 h 28"/>
                <a:gd name="T8" fmla="*/ 913 w 38"/>
                <a:gd name="T9" fmla="*/ 90 h 28"/>
                <a:gd name="T10" fmla="*/ 913 w 38"/>
                <a:gd name="T11" fmla="*/ 90 h 28"/>
                <a:gd name="T12" fmla="*/ 89 w 38"/>
                <a:gd name="T13" fmla="*/ 349 h 28"/>
                <a:gd name="T14" fmla="*/ 713 w 38"/>
                <a:gd name="T15" fmla="*/ 1271 h 28"/>
                <a:gd name="T16" fmla="*/ 1587 w 38"/>
                <a:gd name="T17" fmla="*/ 774 h 28"/>
                <a:gd name="T18" fmla="*/ 963 w 38"/>
                <a:gd name="T19" fmla="*/ 9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
                <a:gd name="T31" fmla="*/ 0 h 28"/>
                <a:gd name="T32" fmla="*/ 38 w 38"/>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 h="28">
                  <a:moveTo>
                    <a:pt x="22" y="2"/>
                  </a:moveTo>
                  <a:cubicBezTo>
                    <a:pt x="22" y="3"/>
                    <a:pt x="21" y="2"/>
                    <a:pt x="20" y="2"/>
                  </a:cubicBezTo>
                  <a:cubicBezTo>
                    <a:pt x="20" y="2"/>
                    <a:pt x="20" y="2"/>
                    <a:pt x="20" y="2"/>
                  </a:cubicBezTo>
                  <a:cubicBezTo>
                    <a:pt x="20" y="2"/>
                    <a:pt x="19" y="2"/>
                    <a:pt x="19" y="2"/>
                  </a:cubicBezTo>
                  <a:cubicBezTo>
                    <a:pt x="19" y="2"/>
                    <a:pt x="19" y="2"/>
                    <a:pt x="19" y="2"/>
                  </a:cubicBezTo>
                  <a:cubicBezTo>
                    <a:pt x="19" y="2"/>
                    <a:pt x="19" y="2"/>
                    <a:pt x="19" y="2"/>
                  </a:cubicBezTo>
                  <a:cubicBezTo>
                    <a:pt x="13" y="2"/>
                    <a:pt x="4" y="0"/>
                    <a:pt x="2" y="7"/>
                  </a:cubicBezTo>
                  <a:cubicBezTo>
                    <a:pt x="0" y="16"/>
                    <a:pt x="7" y="24"/>
                    <a:pt x="15" y="26"/>
                  </a:cubicBezTo>
                  <a:cubicBezTo>
                    <a:pt x="24" y="28"/>
                    <a:pt x="38" y="28"/>
                    <a:pt x="33" y="16"/>
                  </a:cubicBezTo>
                  <a:cubicBezTo>
                    <a:pt x="32" y="13"/>
                    <a:pt x="25" y="4"/>
                    <a:pt x="20" y="2"/>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3" name="Freeform 1244"/>
            <p:cNvSpPr>
              <a:spLocks/>
            </p:cNvSpPr>
            <p:nvPr/>
          </p:nvSpPr>
          <p:spPr bwMode="auto">
            <a:xfrm>
              <a:off x="4542" y="3412"/>
              <a:ext cx="127" cy="14"/>
            </a:xfrm>
            <a:custGeom>
              <a:avLst/>
              <a:gdLst>
                <a:gd name="T0" fmla="*/ 0 w 48"/>
                <a:gd name="T1" fmla="*/ 0 h 5"/>
                <a:gd name="T2" fmla="*/ 1315 w 48"/>
                <a:gd name="T3" fmla="*/ 244 h 5"/>
                <a:gd name="T4" fmla="*/ 2352 w 48"/>
                <a:gd name="T5" fmla="*/ 305 h 5"/>
                <a:gd name="T6" fmla="*/ 0 60000 65536"/>
                <a:gd name="T7" fmla="*/ 0 60000 65536"/>
                <a:gd name="T8" fmla="*/ 0 60000 65536"/>
                <a:gd name="T9" fmla="*/ 0 w 48"/>
                <a:gd name="T10" fmla="*/ 0 h 5"/>
                <a:gd name="T11" fmla="*/ 48 w 48"/>
                <a:gd name="T12" fmla="*/ 5 h 5"/>
              </a:gdLst>
              <a:ahLst/>
              <a:cxnLst>
                <a:cxn ang="T6">
                  <a:pos x="T0" y="T1"/>
                </a:cxn>
                <a:cxn ang="T7">
                  <a:pos x="T2" y="T3"/>
                </a:cxn>
                <a:cxn ang="T8">
                  <a:pos x="T4" y="T5"/>
                </a:cxn>
              </a:cxnLst>
              <a:rect l="T9" t="T10" r="T11" b="T12"/>
              <a:pathLst>
                <a:path w="48" h="5">
                  <a:moveTo>
                    <a:pt x="0" y="0"/>
                  </a:moveTo>
                  <a:cubicBezTo>
                    <a:pt x="8" y="3"/>
                    <a:pt x="18" y="4"/>
                    <a:pt x="27" y="4"/>
                  </a:cubicBezTo>
                  <a:cubicBezTo>
                    <a:pt x="33" y="4"/>
                    <a:pt x="43" y="1"/>
                    <a:pt x="48" y="5"/>
                  </a:cubicBezTo>
                </a:path>
              </a:pathLst>
            </a:custGeom>
            <a:noFill/>
            <a:ln w="2698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824" name="Text Box 1245"/>
            <p:cNvSpPr txBox="1">
              <a:spLocks noChangeArrowheads="1"/>
            </p:cNvSpPr>
            <p:nvPr/>
          </p:nvSpPr>
          <p:spPr bwMode="auto">
            <a:xfrm>
              <a:off x="2736" y="2544"/>
              <a:ext cx="115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b="1">
                  <a:latin typeface="Times New Roman" pitchFamily="18" charset="0"/>
                </a:rPr>
                <a:t>Physical</a:t>
              </a:r>
            </a:p>
          </p:txBody>
        </p:sp>
        <p:sp>
          <p:nvSpPr>
            <p:cNvPr id="33825" name="Text Box 1246"/>
            <p:cNvSpPr txBox="1">
              <a:spLocks noChangeArrowheads="1"/>
            </p:cNvSpPr>
            <p:nvPr/>
          </p:nvSpPr>
          <p:spPr bwMode="auto">
            <a:xfrm>
              <a:off x="3696" y="2544"/>
              <a:ext cx="1968"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sz="1600">
                  <a:latin typeface="Times New Roman" pitchFamily="18" charset="0"/>
                </a:rPr>
                <a:t>Simulated datum axis E is the axis of a collet, chuck, CMM etc.</a:t>
              </a:r>
            </a:p>
          </p:txBody>
        </p:sp>
      </p:grpSp>
      <p:sp>
        <p:nvSpPr>
          <p:cNvPr id="32775" name="Rectangle 1249"/>
          <p:cNvSpPr>
            <a:spLocks noChangeArrowheads="1"/>
          </p:cNvSpPr>
          <p:nvPr/>
        </p:nvSpPr>
        <p:spPr bwMode="auto">
          <a:xfrm>
            <a:off x="1143000" y="228600"/>
            <a:ext cx="1371600" cy="914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32776" name="Text Box 1250"/>
          <p:cNvSpPr txBox="1">
            <a:spLocks noChangeArrowheads="1"/>
          </p:cNvSpPr>
          <p:nvPr/>
        </p:nvSpPr>
        <p:spPr bwMode="auto">
          <a:xfrm>
            <a:off x="228600" y="152400"/>
            <a:ext cx="1828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dirty="0"/>
              <a:t>Datum Features of </a:t>
            </a:r>
            <a:r>
              <a:rPr lang="en-US" dirty="0" smtClean="0"/>
              <a:t>Size</a:t>
            </a:r>
            <a:endParaRPr lang="en-US" dirty="0"/>
          </a:p>
        </p:txBody>
      </p:sp>
      <p:sp>
        <p:nvSpPr>
          <p:cNvPr id="32777" name="Text Box 1251"/>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6.18</a:t>
            </a:r>
          </a:p>
        </p:txBody>
      </p:sp>
      <p:grpSp>
        <p:nvGrpSpPr>
          <p:cNvPr id="32778" name="Group 1252"/>
          <p:cNvGrpSpPr>
            <a:grpSpLocks/>
          </p:cNvGrpSpPr>
          <p:nvPr/>
        </p:nvGrpSpPr>
        <p:grpSpPr bwMode="auto">
          <a:xfrm>
            <a:off x="2355850" y="187325"/>
            <a:ext cx="4146550" cy="3646488"/>
            <a:chOff x="1484" y="118"/>
            <a:chExt cx="2612" cy="2297"/>
          </a:xfrm>
        </p:grpSpPr>
        <p:sp>
          <p:nvSpPr>
            <p:cNvPr id="32779" name="Rectangle 1253"/>
            <p:cNvSpPr>
              <a:spLocks noChangeArrowheads="1"/>
            </p:cNvSpPr>
            <p:nvPr/>
          </p:nvSpPr>
          <p:spPr bwMode="auto">
            <a:xfrm>
              <a:off x="3778" y="1935"/>
              <a:ext cx="295" cy="10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80" name="Rectangle 1254"/>
            <p:cNvSpPr>
              <a:spLocks noChangeArrowheads="1"/>
            </p:cNvSpPr>
            <p:nvPr/>
          </p:nvSpPr>
          <p:spPr bwMode="auto">
            <a:xfrm>
              <a:off x="3778" y="1935"/>
              <a:ext cx="295" cy="105"/>
            </a:xfrm>
            <a:prstGeom prst="rect">
              <a:avLst/>
            </a:prstGeom>
            <a:noFill/>
            <a:ln w="1428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81" name="Rectangle 1255"/>
            <p:cNvSpPr>
              <a:spLocks noChangeArrowheads="1"/>
            </p:cNvSpPr>
            <p:nvPr/>
          </p:nvSpPr>
          <p:spPr bwMode="auto">
            <a:xfrm>
              <a:off x="1680" y="1961"/>
              <a:ext cx="608" cy="120"/>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82" name="Rectangle 1256"/>
            <p:cNvSpPr>
              <a:spLocks noChangeArrowheads="1"/>
            </p:cNvSpPr>
            <p:nvPr/>
          </p:nvSpPr>
          <p:spPr bwMode="auto">
            <a:xfrm>
              <a:off x="1905" y="2184"/>
              <a:ext cx="150" cy="153"/>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83" name="Rectangle 1257"/>
            <p:cNvSpPr>
              <a:spLocks noChangeArrowheads="1"/>
            </p:cNvSpPr>
            <p:nvPr/>
          </p:nvSpPr>
          <p:spPr bwMode="auto">
            <a:xfrm>
              <a:off x="2504" y="120"/>
              <a:ext cx="158"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84" name="Rectangle 1258"/>
            <p:cNvSpPr>
              <a:spLocks noChangeArrowheads="1"/>
            </p:cNvSpPr>
            <p:nvPr/>
          </p:nvSpPr>
          <p:spPr bwMode="auto">
            <a:xfrm>
              <a:off x="3796" y="207"/>
              <a:ext cx="155" cy="157"/>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85" name="Rectangle 1259"/>
            <p:cNvSpPr>
              <a:spLocks noChangeArrowheads="1"/>
            </p:cNvSpPr>
            <p:nvPr/>
          </p:nvSpPr>
          <p:spPr bwMode="auto">
            <a:xfrm>
              <a:off x="1499" y="982"/>
              <a:ext cx="157" cy="15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86" name="Rectangle 1260"/>
            <p:cNvSpPr>
              <a:spLocks noChangeArrowheads="1"/>
            </p:cNvSpPr>
            <p:nvPr/>
          </p:nvSpPr>
          <p:spPr bwMode="auto">
            <a:xfrm>
              <a:off x="1865" y="1126"/>
              <a:ext cx="153" cy="15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87" name="Rectangle 1261"/>
            <p:cNvSpPr>
              <a:spLocks noChangeArrowheads="1"/>
            </p:cNvSpPr>
            <p:nvPr/>
          </p:nvSpPr>
          <p:spPr bwMode="auto">
            <a:xfrm>
              <a:off x="2520" y="1211"/>
              <a:ext cx="155"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88" name="Rectangle 1262"/>
            <p:cNvSpPr>
              <a:spLocks noChangeArrowheads="1"/>
            </p:cNvSpPr>
            <p:nvPr/>
          </p:nvSpPr>
          <p:spPr bwMode="auto">
            <a:xfrm>
              <a:off x="3813" y="1145"/>
              <a:ext cx="153"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2789" name="Rectangle 1263"/>
            <p:cNvSpPr>
              <a:spLocks noChangeArrowheads="1"/>
            </p:cNvSpPr>
            <p:nvPr/>
          </p:nvSpPr>
          <p:spPr bwMode="auto">
            <a:xfrm>
              <a:off x="1915" y="196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2790" name="Rectangle 1264"/>
            <p:cNvSpPr>
              <a:spLocks noChangeArrowheads="1"/>
            </p:cNvSpPr>
            <p:nvPr/>
          </p:nvSpPr>
          <p:spPr bwMode="auto">
            <a:xfrm>
              <a:off x="1966" y="19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2791" name="Rectangle 1265"/>
            <p:cNvSpPr>
              <a:spLocks noChangeArrowheads="1"/>
            </p:cNvSpPr>
            <p:nvPr/>
          </p:nvSpPr>
          <p:spPr bwMode="auto">
            <a:xfrm>
              <a:off x="1992" y="196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2792" name="Line 1266"/>
            <p:cNvSpPr>
              <a:spLocks noChangeShapeType="1"/>
            </p:cNvSpPr>
            <p:nvPr/>
          </p:nvSpPr>
          <p:spPr bwMode="auto">
            <a:xfrm>
              <a:off x="1983" y="2081"/>
              <a:ext cx="1" cy="10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93" name="Rectangle 1267"/>
            <p:cNvSpPr>
              <a:spLocks noChangeArrowheads="1"/>
            </p:cNvSpPr>
            <p:nvPr/>
          </p:nvSpPr>
          <p:spPr bwMode="auto">
            <a:xfrm>
              <a:off x="1905" y="2182"/>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4" name="Rectangle 1268"/>
            <p:cNvSpPr>
              <a:spLocks noChangeArrowheads="1"/>
            </p:cNvSpPr>
            <p:nvPr/>
          </p:nvSpPr>
          <p:spPr bwMode="auto">
            <a:xfrm>
              <a:off x="1953" y="2203"/>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D</a:t>
              </a:r>
              <a:endParaRPr lang="en-US"/>
            </a:p>
          </p:txBody>
        </p:sp>
        <p:sp>
          <p:nvSpPr>
            <p:cNvPr id="32795" name="Freeform 1269"/>
            <p:cNvSpPr>
              <a:spLocks/>
            </p:cNvSpPr>
            <p:nvPr/>
          </p:nvSpPr>
          <p:spPr bwMode="auto">
            <a:xfrm>
              <a:off x="2049" y="1957"/>
              <a:ext cx="96" cy="127"/>
            </a:xfrm>
            <a:custGeom>
              <a:avLst/>
              <a:gdLst>
                <a:gd name="T0" fmla="*/ 995 w 44"/>
                <a:gd name="T1" fmla="*/ 642 h 58"/>
                <a:gd name="T2" fmla="*/ 995 w 44"/>
                <a:gd name="T3" fmla="*/ 556 h 58"/>
                <a:gd name="T4" fmla="*/ 975 w 44"/>
                <a:gd name="T5" fmla="*/ 460 h 58"/>
                <a:gd name="T6" fmla="*/ 20 w 44"/>
                <a:gd name="T7" fmla="*/ 504 h 58"/>
                <a:gd name="T8" fmla="*/ 0 w 44"/>
                <a:gd name="T9" fmla="*/ 600 h 58"/>
                <a:gd name="T10" fmla="*/ 0 w 44"/>
                <a:gd name="T11" fmla="*/ 696 h 58"/>
                <a:gd name="T12" fmla="*/ 975 w 44"/>
                <a:gd name="T13" fmla="*/ 830 h 58"/>
                <a:gd name="T14" fmla="*/ 995 w 44"/>
                <a:gd name="T15" fmla="*/ 734 h 58"/>
                <a:gd name="T16" fmla="*/ 995 w 44"/>
                <a:gd name="T17" fmla="*/ 64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58"/>
                <a:gd name="T29" fmla="*/ 44 w 44"/>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58">
                  <a:moveTo>
                    <a:pt x="44" y="28"/>
                  </a:moveTo>
                  <a:cubicBezTo>
                    <a:pt x="44" y="24"/>
                    <a:pt x="44" y="24"/>
                    <a:pt x="44" y="24"/>
                  </a:cubicBezTo>
                  <a:cubicBezTo>
                    <a:pt x="43" y="20"/>
                    <a:pt x="43" y="20"/>
                    <a:pt x="43" y="20"/>
                  </a:cubicBezTo>
                  <a:cubicBezTo>
                    <a:pt x="35" y="0"/>
                    <a:pt x="7" y="2"/>
                    <a:pt x="1" y="22"/>
                  </a:cubicBezTo>
                  <a:cubicBezTo>
                    <a:pt x="0" y="26"/>
                    <a:pt x="0" y="26"/>
                    <a:pt x="0" y="26"/>
                  </a:cubicBezTo>
                  <a:cubicBezTo>
                    <a:pt x="0" y="30"/>
                    <a:pt x="0" y="30"/>
                    <a:pt x="0" y="30"/>
                  </a:cubicBezTo>
                  <a:cubicBezTo>
                    <a:pt x="3" y="53"/>
                    <a:pt x="34" y="58"/>
                    <a:pt x="43" y="36"/>
                  </a:cubicBezTo>
                  <a:cubicBezTo>
                    <a:pt x="44" y="32"/>
                    <a:pt x="44" y="32"/>
                    <a:pt x="44" y="32"/>
                  </a:cubicBezTo>
                  <a:cubicBezTo>
                    <a:pt x="44" y="28"/>
                    <a:pt x="44" y="28"/>
                    <a:pt x="44" y="28"/>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6" name="Rectangle 1270"/>
            <p:cNvSpPr>
              <a:spLocks noChangeArrowheads="1"/>
            </p:cNvSpPr>
            <p:nvPr/>
          </p:nvSpPr>
          <p:spPr bwMode="auto">
            <a:xfrm>
              <a:off x="2067" y="1977"/>
              <a:ext cx="6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900">
                  <a:solidFill>
                    <a:srgbClr val="000000"/>
                  </a:solidFill>
                </a:rPr>
                <a:t>M</a:t>
              </a:r>
              <a:endParaRPr lang="en-US"/>
            </a:p>
          </p:txBody>
        </p:sp>
        <p:sp>
          <p:nvSpPr>
            <p:cNvPr id="32797" name="Freeform 1271"/>
            <p:cNvSpPr>
              <a:spLocks/>
            </p:cNvSpPr>
            <p:nvPr/>
          </p:nvSpPr>
          <p:spPr bwMode="auto">
            <a:xfrm>
              <a:off x="2275" y="1964"/>
              <a:ext cx="18" cy="113"/>
            </a:xfrm>
            <a:custGeom>
              <a:avLst/>
              <a:gdLst>
                <a:gd name="T0" fmla="*/ 126 w 8"/>
                <a:gd name="T1" fmla="*/ 1163 h 52"/>
                <a:gd name="T2" fmla="*/ 0 w 8"/>
                <a:gd name="T3" fmla="*/ 689 h 52"/>
                <a:gd name="T4" fmla="*/ 146 w 8"/>
                <a:gd name="T5" fmla="*/ 0 h 52"/>
                <a:gd name="T6" fmla="*/ 0 60000 65536"/>
                <a:gd name="T7" fmla="*/ 0 60000 65536"/>
                <a:gd name="T8" fmla="*/ 0 60000 65536"/>
                <a:gd name="T9" fmla="*/ 0 w 8"/>
                <a:gd name="T10" fmla="*/ 0 h 52"/>
                <a:gd name="T11" fmla="*/ 8 w 8"/>
                <a:gd name="T12" fmla="*/ 52 h 52"/>
              </a:gdLst>
              <a:ahLst/>
              <a:cxnLst>
                <a:cxn ang="T6">
                  <a:pos x="T0" y="T1"/>
                </a:cxn>
                <a:cxn ang="T7">
                  <a:pos x="T2" y="T3"/>
                </a:cxn>
                <a:cxn ang="T8">
                  <a:pos x="T4" y="T5"/>
                </a:cxn>
              </a:cxnLst>
              <a:rect l="T9" t="T10" r="T11" b="T12"/>
              <a:pathLst>
                <a:path w="8" h="52">
                  <a:moveTo>
                    <a:pt x="5" y="52"/>
                  </a:moveTo>
                  <a:cubicBezTo>
                    <a:pt x="1" y="50"/>
                    <a:pt x="1" y="36"/>
                    <a:pt x="0" y="31"/>
                  </a:cubicBezTo>
                  <a:cubicBezTo>
                    <a:pt x="8" y="27"/>
                    <a:pt x="6" y="8"/>
                    <a:pt x="6"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798" name="Line 1272"/>
            <p:cNvSpPr>
              <a:spLocks noChangeShapeType="1"/>
            </p:cNvSpPr>
            <p:nvPr/>
          </p:nvSpPr>
          <p:spPr bwMode="auto">
            <a:xfrm>
              <a:off x="217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799" name="Freeform 1273"/>
            <p:cNvSpPr>
              <a:spLocks/>
            </p:cNvSpPr>
            <p:nvPr/>
          </p:nvSpPr>
          <p:spPr bwMode="auto">
            <a:xfrm>
              <a:off x="1684" y="1961"/>
              <a:ext cx="609" cy="120"/>
            </a:xfrm>
            <a:custGeom>
              <a:avLst/>
              <a:gdLst>
                <a:gd name="T0" fmla="*/ 0 w 609"/>
                <a:gd name="T1" fmla="*/ 0 h 120"/>
                <a:gd name="T2" fmla="*/ 0 w 609"/>
                <a:gd name="T3" fmla="*/ 120 h 120"/>
                <a:gd name="T4" fmla="*/ 609 w 609"/>
                <a:gd name="T5" fmla="*/ 120 h 120"/>
                <a:gd name="T6" fmla="*/ 0 60000 65536"/>
                <a:gd name="T7" fmla="*/ 0 60000 65536"/>
                <a:gd name="T8" fmla="*/ 0 60000 65536"/>
                <a:gd name="T9" fmla="*/ 0 w 609"/>
                <a:gd name="T10" fmla="*/ 0 h 120"/>
                <a:gd name="T11" fmla="*/ 609 w 609"/>
                <a:gd name="T12" fmla="*/ 120 h 120"/>
              </a:gdLst>
              <a:ahLst/>
              <a:cxnLst>
                <a:cxn ang="T6">
                  <a:pos x="T0" y="T1"/>
                </a:cxn>
                <a:cxn ang="T7">
                  <a:pos x="T2" y="T3"/>
                </a:cxn>
                <a:cxn ang="T8">
                  <a:pos x="T4" y="T5"/>
                </a:cxn>
              </a:cxnLst>
              <a:rect l="T9" t="T10" r="T11" b="T12"/>
              <a:pathLst>
                <a:path w="609" h="120">
                  <a:moveTo>
                    <a:pt x="0" y="0"/>
                  </a:moveTo>
                  <a:lnTo>
                    <a:pt x="0" y="120"/>
                  </a:lnTo>
                  <a:lnTo>
                    <a:pt x="609" y="1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00" name="Line 1274"/>
            <p:cNvSpPr>
              <a:spLocks noChangeShapeType="1"/>
            </p:cNvSpPr>
            <p:nvPr/>
          </p:nvSpPr>
          <p:spPr bwMode="auto">
            <a:xfrm flipH="1">
              <a:off x="1684" y="1961"/>
              <a:ext cx="609"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1" name="Line 1275"/>
            <p:cNvSpPr>
              <a:spLocks noChangeShapeType="1"/>
            </p:cNvSpPr>
            <p:nvPr/>
          </p:nvSpPr>
          <p:spPr bwMode="auto">
            <a:xfrm>
              <a:off x="1704" y="2018"/>
              <a:ext cx="9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2" name="Line 1276"/>
            <p:cNvSpPr>
              <a:spLocks noChangeShapeType="1"/>
            </p:cNvSpPr>
            <p:nvPr/>
          </p:nvSpPr>
          <p:spPr bwMode="auto">
            <a:xfrm flipV="1">
              <a:off x="1752" y="1970"/>
              <a:ext cx="1" cy="9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3" name="Freeform 1277"/>
            <p:cNvSpPr>
              <a:spLocks/>
            </p:cNvSpPr>
            <p:nvPr/>
          </p:nvSpPr>
          <p:spPr bwMode="auto">
            <a:xfrm>
              <a:off x="1719" y="1977"/>
              <a:ext cx="66" cy="83"/>
            </a:xfrm>
            <a:custGeom>
              <a:avLst/>
              <a:gdLst>
                <a:gd name="T0" fmla="*/ 702 w 30"/>
                <a:gd name="T1" fmla="*/ 439 h 38"/>
                <a:gd name="T2" fmla="*/ 682 w 30"/>
                <a:gd name="T3" fmla="*/ 363 h 38"/>
                <a:gd name="T4" fmla="*/ 658 w 30"/>
                <a:gd name="T5" fmla="*/ 291 h 38"/>
                <a:gd name="T6" fmla="*/ 20 w 30"/>
                <a:gd name="T7" fmla="*/ 363 h 38"/>
                <a:gd name="T8" fmla="*/ 0 w 30"/>
                <a:gd name="T9" fmla="*/ 439 h 38"/>
                <a:gd name="T10" fmla="*/ 20 w 30"/>
                <a:gd name="T11" fmla="*/ 500 h 38"/>
                <a:gd name="T12" fmla="*/ 658 w 30"/>
                <a:gd name="T13" fmla="*/ 592 h 38"/>
                <a:gd name="T14" fmla="*/ 682 w 30"/>
                <a:gd name="T15" fmla="*/ 500 h 38"/>
                <a:gd name="T16" fmla="*/ 702 w 30"/>
                <a:gd name="T17" fmla="*/ 43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38"/>
                <a:gd name="T29" fmla="*/ 30 w 30"/>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38">
                  <a:moveTo>
                    <a:pt x="30" y="19"/>
                  </a:moveTo>
                  <a:cubicBezTo>
                    <a:pt x="29" y="16"/>
                    <a:pt x="29" y="16"/>
                    <a:pt x="29" y="16"/>
                  </a:cubicBezTo>
                  <a:cubicBezTo>
                    <a:pt x="28" y="13"/>
                    <a:pt x="28" y="13"/>
                    <a:pt x="28" y="13"/>
                  </a:cubicBezTo>
                  <a:cubicBezTo>
                    <a:pt x="22" y="0"/>
                    <a:pt x="4" y="2"/>
                    <a:pt x="1" y="16"/>
                  </a:cubicBezTo>
                  <a:cubicBezTo>
                    <a:pt x="0" y="19"/>
                    <a:pt x="0" y="19"/>
                    <a:pt x="0" y="19"/>
                  </a:cubicBezTo>
                  <a:cubicBezTo>
                    <a:pt x="1" y="22"/>
                    <a:pt x="1" y="22"/>
                    <a:pt x="1" y="22"/>
                  </a:cubicBezTo>
                  <a:cubicBezTo>
                    <a:pt x="4" y="36"/>
                    <a:pt x="22" y="38"/>
                    <a:pt x="28" y="26"/>
                  </a:cubicBezTo>
                  <a:cubicBezTo>
                    <a:pt x="29" y="22"/>
                    <a:pt x="29" y="22"/>
                    <a:pt x="29" y="22"/>
                  </a:cubicBezTo>
                  <a:cubicBezTo>
                    <a:pt x="30" y="19"/>
                    <a:pt x="30" y="19"/>
                    <a:pt x="30" y="19"/>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04" name="Freeform 1278"/>
            <p:cNvSpPr>
              <a:spLocks/>
            </p:cNvSpPr>
            <p:nvPr/>
          </p:nvSpPr>
          <p:spPr bwMode="auto">
            <a:xfrm>
              <a:off x="1684" y="1961"/>
              <a:ext cx="131" cy="120"/>
            </a:xfrm>
            <a:custGeom>
              <a:avLst/>
              <a:gdLst>
                <a:gd name="T0" fmla="*/ 0 w 131"/>
                <a:gd name="T1" fmla="*/ 0 h 120"/>
                <a:gd name="T2" fmla="*/ 0 w 131"/>
                <a:gd name="T3" fmla="*/ 120 h 120"/>
                <a:gd name="T4" fmla="*/ 131 w 131"/>
                <a:gd name="T5" fmla="*/ 120 h 120"/>
                <a:gd name="T6" fmla="*/ 0 60000 65536"/>
                <a:gd name="T7" fmla="*/ 0 60000 65536"/>
                <a:gd name="T8" fmla="*/ 0 60000 65536"/>
                <a:gd name="T9" fmla="*/ 0 w 131"/>
                <a:gd name="T10" fmla="*/ 0 h 120"/>
                <a:gd name="T11" fmla="*/ 131 w 131"/>
                <a:gd name="T12" fmla="*/ 120 h 120"/>
              </a:gdLst>
              <a:ahLst/>
              <a:cxnLst>
                <a:cxn ang="T6">
                  <a:pos x="T0" y="T1"/>
                </a:cxn>
                <a:cxn ang="T7">
                  <a:pos x="T2" y="T3"/>
                </a:cxn>
                <a:cxn ang="T8">
                  <a:pos x="T4" y="T5"/>
                </a:cxn>
              </a:cxnLst>
              <a:rect l="T9" t="T10" r="T11" b="T12"/>
              <a:pathLst>
                <a:path w="131" h="120">
                  <a:moveTo>
                    <a:pt x="0" y="0"/>
                  </a:moveTo>
                  <a:lnTo>
                    <a:pt x="0" y="120"/>
                  </a:lnTo>
                  <a:lnTo>
                    <a:pt x="131" y="1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05" name="Line 1279"/>
            <p:cNvSpPr>
              <a:spLocks noChangeShapeType="1"/>
            </p:cNvSpPr>
            <p:nvPr/>
          </p:nvSpPr>
          <p:spPr bwMode="auto">
            <a:xfrm flipH="1">
              <a:off x="1684" y="1961"/>
              <a:ext cx="13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6" name="Line 1280"/>
            <p:cNvSpPr>
              <a:spLocks noChangeShapeType="1"/>
            </p:cNvSpPr>
            <p:nvPr/>
          </p:nvSpPr>
          <p:spPr bwMode="auto">
            <a:xfrm>
              <a:off x="181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7" name="Line 1281"/>
            <p:cNvSpPr>
              <a:spLocks noChangeShapeType="1"/>
            </p:cNvSpPr>
            <p:nvPr/>
          </p:nvSpPr>
          <p:spPr bwMode="auto">
            <a:xfrm>
              <a:off x="217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8" name="Line 1282"/>
            <p:cNvSpPr>
              <a:spLocks noChangeShapeType="1"/>
            </p:cNvSpPr>
            <p:nvPr/>
          </p:nvSpPr>
          <p:spPr bwMode="auto">
            <a:xfrm flipV="1">
              <a:off x="1850" y="1988"/>
              <a:ext cx="26" cy="6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09" name="Freeform 1283"/>
            <p:cNvSpPr>
              <a:spLocks/>
            </p:cNvSpPr>
            <p:nvPr/>
          </p:nvSpPr>
          <p:spPr bwMode="auto">
            <a:xfrm>
              <a:off x="1841" y="1990"/>
              <a:ext cx="44" cy="56"/>
            </a:xfrm>
            <a:custGeom>
              <a:avLst/>
              <a:gdLst>
                <a:gd name="T0" fmla="*/ 469 w 20"/>
                <a:gd name="T1" fmla="*/ 278 h 26"/>
                <a:gd name="T2" fmla="*/ 469 w 20"/>
                <a:gd name="T3" fmla="*/ 218 h 26"/>
                <a:gd name="T4" fmla="*/ 444 w 20"/>
                <a:gd name="T5" fmla="*/ 172 h 26"/>
                <a:gd name="T6" fmla="*/ 0 w 20"/>
                <a:gd name="T7" fmla="*/ 218 h 26"/>
                <a:gd name="T8" fmla="*/ 0 w 20"/>
                <a:gd name="T9" fmla="*/ 278 h 26"/>
                <a:gd name="T10" fmla="*/ 0 w 20"/>
                <a:gd name="T11" fmla="*/ 338 h 26"/>
                <a:gd name="T12" fmla="*/ 444 w 20"/>
                <a:gd name="T13" fmla="*/ 390 h 26"/>
                <a:gd name="T14" fmla="*/ 469 w 20"/>
                <a:gd name="T15" fmla="*/ 338 h 26"/>
                <a:gd name="T16" fmla="*/ 469 w 20"/>
                <a:gd name="T17" fmla="*/ 278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6"/>
                <a:gd name="T29" fmla="*/ 20 w 20"/>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6">
                  <a:moveTo>
                    <a:pt x="20" y="13"/>
                  </a:moveTo>
                  <a:cubicBezTo>
                    <a:pt x="20" y="10"/>
                    <a:pt x="20" y="10"/>
                    <a:pt x="20" y="10"/>
                  </a:cubicBezTo>
                  <a:cubicBezTo>
                    <a:pt x="19" y="8"/>
                    <a:pt x="19" y="8"/>
                    <a:pt x="19" y="8"/>
                  </a:cubicBezTo>
                  <a:cubicBezTo>
                    <a:pt x="14" y="0"/>
                    <a:pt x="3" y="2"/>
                    <a:pt x="0" y="10"/>
                  </a:cubicBezTo>
                  <a:cubicBezTo>
                    <a:pt x="0" y="13"/>
                    <a:pt x="0" y="13"/>
                    <a:pt x="0" y="13"/>
                  </a:cubicBezTo>
                  <a:cubicBezTo>
                    <a:pt x="0" y="16"/>
                    <a:pt x="0" y="16"/>
                    <a:pt x="0" y="16"/>
                  </a:cubicBezTo>
                  <a:cubicBezTo>
                    <a:pt x="2" y="25"/>
                    <a:pt x="14" y="26"/>
                    <a:pt x="19" y="18"/>
                  </a:cubicBezTo>
                  <a:cubicBezTo>
                    <a:pt x="20" y="16"/>
                    <a:pt x="20" y="16"/>
                    <a:pt x="20" y="16"/>
                  </a:cubicBezTo>
                  <a:cubicBezTo>
                    <a:pt x="20" y="13"/>
                    <a:pt x="20" y="13"/>
                    <a:pt x="20" y="13"/>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10" name="Line 1284"/>
            <p:cNvSpPr>
              <a:spLocks noChangeShapeType="1"/>
            </p:cNvSpPr>
            <p:nvPr/>
          </p:nvSpPr>
          <p:spPr bwMode="auto">
            <a:xfrm flipH="1">
              <a:off x="2677" y="1289"/>
              <a:ext cx="2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11" name="Rectangle 1285"/>
            <p:cNvSpPr>
              <a:spLocks noChangeArrowheads="1"/>
            </p:cNvSpPr>
            <p:nvPr/>
          </p:nvSpPr>
          <p:spPr bwMode="auto">
            <a:xfrm>
              <a:off x="2520" y="1211"/>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12" name="Rectangle 1286"/>
            <p:cNvSpPr>
              <a:spLocks noChangeArrowheads="1"/>
            </p:cNvSpPr>
            <p:nvPr/>
          </p:nvSpPr>
          <p:spPr bwMode="auto">
            <a:xfrm>
              <a:off x="2571" y="1231"/>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B</a:t>
              </a:r>
              <a:endParaRPr lang="en-US"/>
            </a:p>
          </p:txBody>
        </p:sp>
        <p:sp>
          <p:nvSpPr>
            <p:cNvPr id="32813" name="Rectangle 1287"/>
            <p:cNvSpPr>
              <a:spLocks noChangeArrowheads="1"/>
            </p:cNvSpPr>
            <p:nvPr/>
          </p:nvSpPr>
          <p:spPr bwMode="auto">
            <a:xfrm>
              <a:off x="1889"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6</a:t>
              </a:r>
              <a:endParaRPr lang="en-US"/>
            </a:p>
          </p:txBody>
        </p:sp>
        <p:sp>
          <p:nvSpPr>
            <p:cNvPr id="32814" name="Rectangle 1288"/>
            <p:cNvSpPr>
              <a:spLocks noChangeArrowheads="1"/>
            </p:cNvSpPr>
            <p:nvPr/>
          </p:nvSpPr>
          <p:spPr bwMode="auto">
            <a:xfrm>
              <a:off x="1941"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2815" name="Rectangle 1289"/>
            <p:cNvSpPr>
              <a:spLocks noChangeArrowheads="1"/>
            </p:cNvSpPr>
            <p:nvPr/>
          </p:nvSpPr>
          <p:spPr bwMode="auto">
            <a:xfrm>
              <a:off x="1992"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2816" name="Rectangle 1290"/>
            <p:cNvSpPr>
              <a:spLocks noChangeArrowheads="1"/>
            </p:cNvSpPr>
            <p:nvPr/>
          </p:nvSpPr>
          <p:spPr bwMode="auto">
            <a:xfrm>
              <a:off x="2044" y="184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2817" name="Rectangle 1291"/>
            <p:cNvSpPr>
              <a:spLocks noChangeArrowheads="1"/>
            </p:cNvSpPr>
            <p:nvPr/>
          </p:nvSpPr>
          <p:spPr bwMode="auto">
            <a:xfrm>
              <a:off x="2069"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2818" name="Rectangle 1292"/>
            <p:cNvSpPr>
              <a:spLocks noChangeArrowheads="1"/>
            </p:cNvSpPr>
            <p:nvPr/>
          </p:nvSpPr>
          <p:spPr bwMode="auto">
            <a:xfrm>
              <a:off x="2121"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2819" name="Rectangle 1293"/>
            <p:cNvSpPr>
              <a:spLocks noChangeArrowheads="1"/>
            </p:cNvSpPr>
            <p:nvPr/>
          </p:nvSpPr>
          <p:spPr bwMode="auto">
            <a:xfrm>
              <a:off x="1704"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2820" name="Rectangle 1294"/>
            <p:cNvSpPr>
              <a:spLocks noChangeArrowheads="1"/>
            </p:cNvSpPr>
            <p:nvPr/>
          </p:nvSpPr>
          <p:spPr bwMode="auto">
            <a:xfrm>
              <a:off x="1755" y="1846"/>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X</a:t>
              </a:r>
              <a:endParaRPr lang="en-US"/>
            </a:p>
          </p:txBody>
        </p:sp>
        <p:sp>
          <p:nvSpPr>
            <p:cNvPr id="32821" name="Line 1295"/>
            <p:cNvSpPr>
              <a:spLocks noChangeShapeType="1"/>
            </p:cNvSpPr>
            <p:nvPr/>
          </p:nvSpPr>
          <p:spPr bwMode="auto">
            <a:xfrm flipV="1">
              <a:off x="1839" y="1868"/>
              <a:ext cx="26" cy="7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22" name="Rectangle 1296"/>
            <p:cNvSpPr>
              <a:spLocks noChangeArrowheads="1"/>
            </p:cNvSpPr>
            <p:nvPr/>
          </p:nvSpPr>
          <p:spPr bwMode="auto">
            <a:xfrm>
              <a:off x="3272"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2823" name="Rectangle 1297"/>
            <p:cNvSpPr>
              <a:spLocks noChangeArrowheads="1"/>
            </p:cNvSpPr>
            <p:nvPr/>
          </p:nvSpPr>
          <p:spPr bwMode="auto">
            <a:xfrm>
              <a:off x="3324"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2824" name="Rectangle 1298"/>
            <p:cNvSpPr>
              <a:spLocks noChangeArrowheads="1"/>
            </p:cNvSpPr>
            <p:nvPr/>
          </p:nvSpPr>
          <p:spPr bwMode="auto">
            <a:xfrm>
              <a:off x="3375" y="122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2825" name="Rectangle 1299"/>
            <p:cNvSpPr>
              <a:spLocks noChangeArrowheads="1"/>
            </p:cNvSpPr>
            <p:nvPr/>
          </p:nvSpPr>
          <p:spPr bwMode="auto">
            <a:xfrm>
              <a:off x="3401"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7</a:t>
              </a:r>
              <a:endParaRPr lang="en-US"/>
            </a:p>
          </p:txBody>
        </p:sp>
        <p:sp>
          <p:nvSpPr>
            <p:cNvPr id="32826" name="Rectangle 1300"/>
            <p:cNvSpPr>
              <a:spLocks noChangeArrowheads="1"/>
            </p:cNvSpPr>
            <p:nvPr/>
          </p:nvSpPr>
          <p:spPr bwMode="auto">
            <a:xfrm>
              <a:off x="3464"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2827" name="Rectangle 1301"/>
            <p:cNvSpPr>
              <a:spLocks noChangeArrowheads="1"/>
            </p:cNvSpPr>
            <p:nvPr/>
          </p:nvSpPr>
          <p:spPr bwMode="auto">
            <a:xfrm>
              <a:off x="3515"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2828" name="Rectangle 1302"/>
            <p:cNvSpPr>
              <a:spLocks noChangeArrowheads="1"/>
            </p:cNvSpPr>
            <p:nvPr/>
          </p:nvSpPr>
          <p:spPr bwMode="auto">
            <a:xfrm>
              <a:off x="3566" y="122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2829" name="Rectangle 1303"/>
            <p:cNvSpPr>
              <a:spLocks noChangeArrowheads="1"/>
            </p:cNvSpPr>
            <p:nvPr/>
          </p:nvSpPr>
          <p:spPr bwMode="auto">
            <a:xfrm>
              <a:off x="3592"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2830" name="Line 1304"/>
            <p:cNvSpPr>
              <a:spLocks noChangeShapeType="1"/>
            </p:cNvSpPr>
            <p:nvPr/>
          </p:nvSpPr>
          <p:spPr bwMode="auto">
            <a:xfrm>
              <a:off x="3126" y="1285"/>
              <a:ext cx="11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31" name="Line 1305"/>
            <p:cNvSpPr>
              <a:spLocks noChangeShapeType="1"/>
            </p:cNvSpPr>
            <p:nvPr/>
          </p:nvSpPr>
          <p:spPr bwMode="auto">
            <a:xfrm>
              <a:off x="2901" y="1285"/>
              <a:ext cx="22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32" name="Line 1306"/>
            <p:cNvSpPr>
              <a:spLocks noChangeShapeType="1"/>
            </p:cNvSpPr>
            <p:nvPr/>
          </p:nvSpPr>
          <p:spPr bwMode="auto">
            <a:xfrm>
              <a:off x="3890" y="1433"/>
              <a:ext cx="1" cy="16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33" name="Rectangle 1307"/>
            <p:cNvSpPr>
              <a:spLocks noChangeArrowheads="1"/>
            </p:cNvSpPr>
            <p:nvPr/>
          </p:nvSpPr>
          <p:spPr bwMode="auto">
            <a:xfrm>
              <a:off x="3743"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2834" name="Rectangle 1308"/>
            <p:cNvSpPr>
              <a:spLocks noChangeArrowheads="1"/>
            </p:cNvSpPr>
            <p:nvPr/>
          </p:nvSpPr>
          <p:spPr bwMode="auto">
            <a:xfrm>
              <a:off x="3795"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2835" name="Rectangle 1309"/>
            <p:cNvSpPr>
              <a:spLocks noChangeArrowheads="1"/>
            </p:cNvSpPr>
            <p:nvPr/>
          </p:nvSpPr>
          <p:spPr bwMode="auto">
            <a:xfrm>
              <a:off x="3846"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2836" name="Rectangle 1310"/>
            <p:cNvSpPr>
              <a:spLocks noChangeArrowheads="1"/>
            </p:cNvSpPr>
            <p:nvPr/>
          </p:nvSpPr>
          <p:spPr bwMode="auto">
            <a:xfrm>
              <a:off x="3897"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2837" name="Rectangle 1311"/>
            <p:cNvSpPr>
              <a:spLocks noChangeArrowheads="1"/>
            </p:cNvSpPr>
            <p:nvPr/>
          </p:nvSpPr>
          <p:spPr bwMode="auto">
            <a:xfrm>
              <a:off x="3949" y="158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2838" name="Rectangle 1312"/>
            <p:cNvSpPr>
              <a:spLocks noChangeArrowheads="1"/>
            </p:cNvSpPr>
            <p:nvPr/>
          </p:nvSpPr>
          <p:spPr bwMode="auto">
            <a:xfrm>
              <a:off x="3975"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2839" name="Line 1313"/>
            <p:cNvSpPr>
              <a:spLocks noChangeShapeType="1"/>
            </p:cNvSpPr>
            <p:nvPr/>
          </p:nvSpPr>
          <p:spPr bwMode="auto">
            <a:xfrm flipV="1">
              <a:off x="3890" y="1691"/>
              <a:ext cx="1" cy="19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40" name="Rectangle 1314"/>
            <p:cNvSpPr>
              <a:spLocks noChangeArrowheads="1"/>
            </p:cNvSpPr>
            <p:nvPr/>
          </p:nvSpPr>
          <p:spPr bwMode="auto">
            <a:xfrm>
              <a:off x="3804" y="1950"/>
              <a:ext cx="53"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S</a:t>
              </a:r>
              <a:endParaRPr lang="en-US"/>
            </a:p>
          </p:txBody>
        </p:sp>
        <p:sp>
          <p:nvSpPr>
            <p:cNvPr id="32841" name="Rectangle 1315"/>
            <p:cNvSpPr>
              <a:spLocks noChangeArrowheads="1"/>
            </p:cNvSpPr>
            <p:nvPr/>
          </p:nvSpPr>
          <p:spPr bwMode="auto">
            <a:xfrm>
              <a:off x="3857" y="1950"/>
              <a:ext cx="5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R</a:t>
              </a:r>
              <a:endParaRPr lang="en-US"/>
            </a:p>
          </p:txBody>
        </p:sp>
        <p:sp>
          <p:nvSpPr>
            <p:cNvPr id="32842" name="Rectangle 1316"/>
            <p:cNvSpPr>
              <a:spLocks noChangeArrowheads="1"/>
            </p:cNvSpPr>
            <p:nvPr/>
          </p:nvSpPr>
          <p:spPr bwMode="auto">
            <a:xfrm>
              <a:off x="3945" y="1950"/>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8</a:t>
              </a:r>
              <a:endParaRPr lang="en-US"/>
            </a:p>
          </p:txBody>
        </p:sp>
        <p:sp>
          <p:nvSpPr>
            <p:cNvPr id="32843" name="Rectangle 1317"/>
            <p:cNvSpPr>
              <a:spLocks noChangeArrowheads="1"/>
            </p:cNvSpPr>
            <p:nvPr/>
          </p:nvSpPr>
          <p:spPr bwMode="auto">
            <a:xfrm>
              <a:off x="3989" y="1950"/>
              <a:ext cx="2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a:t>
              </a:r>
              <a:endParaRPr lang="en-US"/>
            </a:p>
          </p:txBody>
        </p:sp>
        <p:sp>
          <p:nvSpPr>
            <p:cNvPr id="32844" name="Rectangle 1318"/>
            <p:cNvSpPr>
              <a:spLocks noChangeArrowheads="1"/>
            </p:cNvSpPr>
            <p:nvPr/>
          </p:nvSpPr>
          <p:spPr bwMode="auto">
            <a:xfrm>
              <a:off x="4011" y="1950"/>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5</a:t>
              </a:r>
              <a:endParaRPr lang="en-US"/>
            </a:p>
          </p:txBody>
        </p:sp>
        <p:sp>
          <p:nvSpPr>
            <p:cNvPr id="32845" name="Line 1319"/>
            <p:cNvSpPr>
              <a:spLocks noChangeShapeType="1"/>
            </p:cNvSpPr>
            <p:nvPr/>
          </p:nvSpPr>
          <p:spPr bwMode="auto">
            <a:xfrm>
              <a:off x="3663" y="1985"/>
              <a:ext cx="11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46" name="Freeform 1320"/>
            <p:cNvSpPr>
              <a:spLocks/>
            </p:cNvSpPr>
            <p:nvPr/>
          </p:nvSpPr>
          <p:spPr bwMode="auto">
            <a:xfrm>
              <a:off x="2901" y="1272"/>
              <a:ext cx="86" cy="28"/>
            </a:xfrm>
            <a:custGeom>
              <a:avLst/>
              <a:gdLst>
                <a:gd name="T0" fmla="*/ 0 w 86"/>
                <a:gd name="T1" fmla="*/ 13 h 28"/>
                <a:gd name="T2" fmla="*/ 86 w 86"/>
                <a:gd name="T3" fmla="*/ 0 h 28"/>
                <a:gd name="T4" fmla="*/ 86 w 86"/>
                <a:gd name="T5" fmla="*/ 28 h 28"/>
                <a:gd name="T6" fmla="*/ 0 w 86"/>
                <a:gd name="T7" fmla="*/ 13 h 28"/>
                <a:gd name="T8" fmla="*/ 0 60000 65536"/>
                <a:gd name="T9" fmla="*/ 0 60000 65536"/>
                <a:gd name="T10" fmla="*/ 0 60000 65536"/>
                <a:gd name="T11" fmla="*/ 0 60000 65536"/>
                <a:gd name="T12" fmla="*/ 0 w 86"/>
                <a:gd name="T13" fmla="*/ 0 h 28"/>
                <a:gd name="T14" fmla="*/ 86 w 86"/>
                <a:gd name="T15" fmla="*/ 28 h 28"/>
              </a:gdLst>
              <a:ahLst/>
              <a:cxnLst>
                <a:cxn ang="T8">
                  <a:pos x="T0" y="T1"/>
                </a:cxn>
                <a:cxn ang="T9">
                  <a:pos x="T2" y="T3"/>
                </a:cxn>
                <a:cxn ang="T10">
                  <a:pos x="T4" y="T5"/>
                </a:cxn>
                <a:cxn ang="T11">
                  <a:pos x="T6" y="T7"/>
                </a:cxn>
              </a:cxnLst>
              <a:rect l="T12" t="T13" r="T14" b="T15"/>
              <a:pathLst>
                <a:path w="86" h="28">
                  <a:moveTo>
                    <a:pt x="0" y="13"/>
                  </a:moveTo>
                  <a:lnTo>
                    <a:pt x="86" y="0"/>
                  </a:lnTo>
                  <a:lnTo>
                    <a:pt x="86" y="28"/>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7" name="Freeform 1321"/>
            <p:cNvSpPr>
              <a:spLocks/>
            </p:cNvSpPr>
            <p:nvPr/>
          </p:nvSpPr>
          <p:spPr bwMode="auto">
            <a:xfrm>
              <a:off x="2901" y="1272"/>
              <a:ext cx="86" cy="28"/>
            </a:xfrm>
            <a:custGeom>
              <a:avLst/>
              <a:gdLst>
                <a:gd name="T0" fmla="*/ 0 w 86"/>
                <a:gd name="T1" fmla="*/ 13 h 28"/>
                <a:gd name="T2" fmla="*/ 86 w 86"/>
                <a:gd name="T3" fmla="*/ 0 h 28"/>
                <a:gd name="T4" fmla="*/ 86 w 86"/>
                <a:gd name="T5" fmla="*/ 28 h 28"/>
                <a:gd name="T6" fmla="*/ 0 w 86"/>
                <a:gd name="T7" fmla="*/ 13 h 28"/>
                <a:gd name="T8" fmla="*/ 0 60000 65536"/>
                <a:gd name="T9" fmla="*/ 0 60000 65536"/>
                <a:gd name="T10" fmla="*/ 0 60000 65536"/>
                <a:gd name="T11" fmla="*/ 0 60000 65536"/>
                <a:gd name="T12" fmla="*/ 0 w 86"/>
                <a:gd name="T13" fmla="*/ 0 h 28"/>
                <a:gd name="T14" fmla="*/ 86 w 86"/>
                <a:gd name="T15" fmla="*/ 28 h 28"/>
              </a:gdLst>
              <a:ahLst/>
              <a:cxnLst>
                <a:cxn ang="T8">
                  <a:pos x="T0" y="T1"/>
                </a:cxn>
                <a:cxn ang="T9">
                  <a:pos x="T2" y="T3"/>
                </a:cxn>
                <a:cxn ang="T10">
                  <a:pos x="T4" y="T5"/>
                </a:cxn>
                <a:cxn ang="T11">
                  <a:pos x="T6" y="T7"/>
                </a:cxn>
              </a:cxnLst>
              <a:rect l="T12" t="T13" r="T14" b="T15"/>
              <a:pathLst>
                <a:path w="86" h="28">
                  <a:moveTo>
                    <a:pt x="0" y="13"/>
                  </a:moveTo>
                  <a:lnTo>
                    <a:pt x="86" y="0"/>
                  </a:lnTo>
                  <a:lnTo>
                    <a:pt x="86" y="28"/>
                  </a:lnTo>
                  <a:lnTo>
                    <a:pt x="0" y="1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48" name="Freeform 1322"/>
            <p:cNvSpPr>
              <a:spLocks/>
            </p:cNvSpPr>
            <p:nvPr/>
          </p:nvSpPr>
          <p:spPr bwMode="auto">
            <a:xfrm>
              <a:off x="3043" y="1272"/>
              <a:ext cx="83" cy="28"/>
            </a:xfrm>
            <a:custGeom>
              <a:avLst/>
              <a:gdLst>
                <a:gd name="T0" fmla="*/ 83 w 83"/>
                <a:gd name="T1" fmla="*/ 13 h 28"/>
                <a:gd name="T2" fmla="*/ 0 w 83"/>
                <a:gd name="T3" fmla="*/ 28 h 28"/>
                <a:gd name="T4" fmla="*/ 0 w 83"/>
                <a:gd name="T5" fmla="*/ 0 h 28"/>
                <a:gd name="T6" fmla="*/ 83 w 83"/>
                <a:gd name="T7" fmla="*/ 13 h 28"/>
                <a:gd name="T8" fmla="*/ 0 60000 65536"/>
                <a:gd name="T9" fmla="*/ 0 60000 65536"/>
                <a:gd name="T10" fmla="*/ 0 60000 65536"/>
                <a:gd name="T11" fmla="*/ 0 60000 65536"/>
                <a:gd name="T12" fmla="*/ 0 w 83"/>
                <a:gd name="T13" fmla="*/ 0 h 28"/>
                <a:gd name="T14" fmla="*/ 83 w 83"/>
                <a:gd name="T15" fmla="*/ 28 h 28"/>
              </a:gdLst>
              <a:ahLst/>
              <a:cxnLst>
                <a:cxn ang="T8">
                  <a:pos x="T0" y="T1"/>
                </a:cxn>
                <a:cxn ang="T9">
                  <a:pos x="T2" y="T3"/>
                </a:cxn>
                <a:cxn ang="T10">
                  <a:pos x="T4" y="T5"/>
                </a:cxn>
                <a:cxn ang="T11">
                  <a:pos x="T6" y="T7"/>
                </a:cxn>
              </a:cxnLst>
              <a:rect l="T12" t="T13" r="T14" b="T15"/>
              <a:pathLst>
                <a:path w="83" h="28">
                  <a:moveTo>
                    <a:pt x="83" y="13"/>
                  </a:moveTo>
                  <a:lnTo>
                    <a:pt x="0" y="28"/>
                  </a:lnTo>
                  <a:lnTo>
                    <a:pt x="0" y="0"/>
                  </a:lnTo>
                  <a:lnTo>
                    <a:pt x="8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49" name="Freeform 1323"/>
            <p:cNvSpPr>
              <a:spLocks/>
            </p:cNvSpPr>
            <p:nvPr/>
          </p:nvSpPr>
          <p:spPr bwMode="auto">
            <a:xfrm>
              <a:off x="3043" y="1272"/>
              <a:ext cx="83" cy="28"/>
            </a:xfrm>
            <a:custGeom>
              <a:avLst/>
              <a:gdLst>
                <a:gd name="T0" fmla="*/ 83 w 83"/>
                <a:gd name="T1" fmla="*/ 13 h 28"/>
                <a:gd name="T2" fmla="*/ 0 w 83"/>
                <a:gd name="T3" fmla="*/ 28 h 28"/>
                <a:gd name="T4" fmla="*/ 0 w 83"/>
                <a:gd name="T5" fmla="*/ 0 h 28"/>
                <a:gd name="T6" fmla="*/ 83 w 83"/>
                <a:gd name="T7" fmla="*/ 13 h 28"/>
                <a:gd name="T8" fmla="*/ 0 60000 65536"/>
                <a:gd name="T9" fmla="*/ 0 60000 65536"/>
                <a:gd name="T10" fmla="*/ 0 60000 65536"/>
                <a:gd name="T11" fmla="*/ 0 60000 65536"/>
                <a:gd name="T12" fmla="*/ 0 w 83"/>
                <a:gd name="T13" fmla="*/ 0 h 28"/>
                <a:gd name="T14" fmla="*/ 83 w 83"/>
                <a:gd name="T15" fmla="*/ 28 h 28"/>
              </a:gdLst>
              <a:ahLst/>
              <a:cxnLst>
                <a:cxn ang="T8">
                  <a:pos x="T0" y="T1"/>
                </a:cxn>
                <a:cxn ang="T9">
                  <a:pos x="T2" y="T3"/>
                </a:cxn>
                <a:cxn ang="T10">
                  <a:pos x="T4" y="T5"/>
                </a:cxn>
                <a:cxn ang="T11">
                  <a:pos x="T6" y="T7"/>
                </a:cxn>
              </a:cxnLst>
              <a:rect l="T12" t="T13" r="T14" b="T15"/>
              <a:pathLst>
                <a:path w="83" h="28">
                  <a:moveTo>
                    <a:pt x="83" y="13"/>
                  </a:moveTo>
                  <a:lnTo>
                    <a:pt x="0" y="28"/>
                  </a:lnTo>
                  <a:lnTo>
                    <a:pt x="0" y="0"/>
                  </a:lnTo>
                  <a:lnTo>
                    <a:pt x="83" y="1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0" name="Freeform 1324"/>
            <p:cNvSpPr>
              <a:spLocks/>
            </p:cNvSpPr>
            <p:nvPr/>
          </p:nvSpPr>
          <p:spPr bwMode="auto">
            <a:xfrm>
              <a:off x="3877" y="1800"/>
              <a:ext cx="26" cy="83"/>
            </a:xfrm>
            <a:custGeom>
              <a:avLst/>
              <a:gdLst>
                <a:gd name="T0" fmla="*/ 13 w 26"/>
                <a:gd name="T1" fmla="*/ 83 h 83"/>
                <a:gd name="T2" fmla="*/ 0 w 26"/>
                <a:gd name="T3" fmla="*/ 0 h 83"/>
                <a:gd name="T4" fmla="*/ 26 w 26"/>
                <a:gd name="T5" fmla="*/ 0 h 83"/>
                <a:gd name="T6" fmla="*/ 13 w 26"/>
                <a:gd name="T7" fmla="*/ 83 h 83"/>
                <a:gd name="T8" fmla="*/ 0 60000 65536"/>
                <a:gd name="T9" fmla="*/ 0 60000 65536"/>
                <a:gd name="T10" fmla="*/ 0 60000 65536"/>
                <a:gd name="T11" fmla="*/ 0 60000 65536"/>
                <a:gd name="T12" fmla="*/ 0 w 26"/>
                <a:gd name="T13" fmla="*/ 0 h 83"/>
                <a:gd name="T14" fmla="*/ 26 w 26"/>
                <a:gd name="T15" fmla="*/ 83 h 83"/>
              </a:gdLst>
              <a:ahLst/>
              <a:cxnLst>
                <a:cxn ang="T8">
                  <a:pos x="T0" y="T1"/>
                </a:cxn>
                <a:cxn ang="T9">
                  <a:pos x="T2" y="T3"/>
                </a:cxn>
                <a:cxn ang="T10">
                  <a:pos x="T4" y="T5"/>
                </a:cxn>
                <a:cxn ang="T11">
                  <a:pos x="T6" y="T7"/>
                </a:cxn>
              </a:cxnLst>
              <a:rect l="T12" t="T13" r="T14" b="T15"/>
              <a:pathLst>
                <a:path w="26" h="83">
                  <a:moveTo>
                    <a:pt x="13" y="83"/>
                  </a:moveTo>
                  <a:lnTo>
                    <a:pt x="0" y="0"/>
                  </a:lnTo>
                  <a:lnTo>
                    <a:pt x="26" y="0"/>
                  </a:lnTo>
                  <a:lnTo>
                    <a:pt x="1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1" name="Freeform 1325"/>
            <p:cNvSpPr>
              <a:spLocks/>
            </p:cNvSpPr>
            <p:nvPr/>
          </p:nvSpPr>
          <p:spPr bwMode="auto">
            <a:xfrm>
              <a:off x="3877" y="1800"/>
              <a:ext cx="26" cy="83"/>
            </a:xfrm>
            <a:custGeom>
              <a:avLst/>
              <a:gdLst>
                <a:gd name="T0" fmla="*/ 13 w 26"/>
                <a:gd name="T1" fmla="*/ 83 h 83"/>
                <a:gd name="T2" fmla="*/ 0 w 26"/>
                <a:gd name="T3" fmla="*/ 0 h 83"/>
                <a:gd name="T4" fmla="*/ 26 w 26"/>
                <a:gd name="T5" fmla="*/ 0 h 83"/>
                <a:gd name="T6" fmla="*/ 13 w 26"/>
                <a:gd name="T7" fmla="*/ 83 h 83"/>
                <a:gd name="T8" fmla="*/ 0 60000 65536"/>
                <a:gd name="T9" fmla="*/ 0 60000 65536"/>
                <a:gd name="T10" fmla="*/ 0 60000 65536"/>
                <a:gd name="T11" fmla="*/ 0 60000 65536"/>
                <a:gd name="T12" fmla="*/ 0 w 26"/>
                <a:gd name="T13" fmla="*/ 0 h 83"/>
                <a:gd name="T14" fmla="*/ 26 w 26"/>
                <a:gd name="T15" fmla="*/ 83 h 83"/>
              </a:gdLst>
              <a:ahLst/>
              <a:cxnLst>
                <a:cxn ang="T8">
                  <a:pos x="T0" y="T1"/>
                </a:cxn>
                <a:cxn ang="T9">
                  <a:pos x="T2" y="T3"/>
                </a:cxn>
                <a:cxn ang="T10">
                  <a:pos x="T4" y="T5"/>
                </a:cxn>
                <a:cxn ang="T11">
                  <a:pos x="T6" y="T7"/>
                </a:cxn>
              </a:cxnLst>
              <a:rect l="T12" t="T13" r="T14" b="T15"/>
              <a:pathLst>
                <a:path w="26" h="83">
                  <a:moveTo>
                    <a:pt x="13" y="83"/>
                  </a:moveTo>
                  <a:lnTo>
                    <a:pt x="0" y="0"/>
                  </a:lnTo>
                  <a:lnTo>
                    <a:pt x="26" y="0"/>
                  </a:lnTo>
                  <a:lnTo>
                    <a:pt x="13" y="8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2" name="Freeform 1326"/>
            <p:cNvSpPr>
              <a:spLocks/>
            </p:cNvSpPr>
            <p:nvPr/>
          </p:nvSpPr>
          <p:spPr bwMode="auto">
            <a:xfrm>
              <a:off x="3877" y="1433"/>
              <a:ext cx="26" cy="85"/>
            </a:xfrm>
            <a:custGeom>
              <a:avLst/>
              <a:gdLst>
                <a:gd name="T0" fmla="*/ 13 w 26"/>
                <a:gd name="T1" fmla="*/ 0 h 85"/>
                <a:gd name="T2" fmla="*/ 26 w 26"/>
                <a:gd name="T3" fmla="*/ 85 h 85"/>
                <a:gd name="T4" fmla="*/ 0 w 26"/>
                <a:gd name="T5" fmla="*/ 85 h 85"/>
                <a:gd name="T6" fmla="*/ 13 w 26"/>
                <a:gd name="T7" fmla="*/ 0 h 85"/>
                <a:gd name="T8" fmla="*/ 0 60000 65536"/>
                <a:gd name="T9" fmla="*/ 0 60000 65536"/>
                <a:gd name="T10" fmla="*/ 0 60000 65536"/>
                <a:gd name="T11" fmla="*/ 0 60000 65536"/>
                <a:gd name="T12" fmla="*/ 0 w 26"/>
                <a:gd name="T13" fmla="*/ 0 h 85"/>
                <a:gd name="T14" fmla="*/ 26 w 26"/>
                <a:gd name="T15" fmla="*/ 85 h 85"/>
              </a:gdLst>
              <a:ahLst/>
              <a:cxnLst>
                <a:cxn ang="T8">
                  <a:pos x="T0" y="T1"/>
                </a:cxn>
                <a:cxn ang="T9">
                  <a:pos x="T2" y="T3"/>
                </a:cxn>
                <a:cxn ang="T10">
                  <a:pos x="T4" y="T5"/>
                </a:cxn>
                <a:cxn ang="T11">
                  <a:pos x="T6" y="T7"/>
                </a:cxn>
              </a:cxnLst>
              <a:rect l="T12" t="T13" r="T14" b="T15"/>
              <a:pathLst>
                <a:path w="26" h="85">
                  <a:moveTo>
                    <a:pt x="13" y="0"/>
                  </a:moveTo>
                  <a:lnTo>
                    <a:pt x="26" y="85"/>
                  </a:lnTo>
                  <a:lnTo>
                    <a:pt x="0" y="8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3" name="Freeform 1327"/>
            <p:cNvSpPr>
              <a:spLocks/>
            </p:cNvSpPr>
            <p:nvPr/>
          </p:nvSpPr>
          <p:spPr bwMode="auto">
            <a:xfrm>
              <a:off x="3877" y="1433"/>
              <a:ext cx="26" cy="85"/>
            </a:xfrm>
            <a:custGeom>
              <a:avLst/>
              <a:gdLst>
                <a:gd name="T0" fmla="*/ 13 w 26"/>
                <a:gd name="T1" fmla="*/ 0 h 85"/>
                <a:gd name="T2" fmla="*/ 26 w 26"/>
                <a:gd name="T3" fmla="*/ 85 h 85"/>
                <a:gd name="T4" fmla="*/ 0 w 26"/>
                <a:gd name="T5" fmla="*/ 85 h 85"/>
                <a:gd name="T6" fmla="*/ 13 w 26"/>
                <a:gd name="T7" fmla="*/ 0 h 85"/>
                <a:gd name="T8" fmla="*/ 0 60000 65536"/>
                <a:gd name="T9" fmla="*/ 0 60000 65536"/>
                <a:gd name="T10" fmla="*/ 0 60000 65536"/>
                <a:gd name="T11" fmla="*/ 0 60000 65536"/>
                <a:gd name="T12" fmla="*/ 0 w 26"/>
                <a:gd name="T13" fmla="*/ 0 h 85"/>
                <a:gd name="T14" fmla="*/ 26 w 26"/>
                <a:gd name="T15" fmla="*/ 85 h 85"/>
              </a:gdLst>
              <a:ahLst/>
              <a:cxnLst>
                <a:cxn ang="T8">
                  <a:pos x="T0" y="T1"/>
                </a:cxn>
                <a:cxn ang="T9">
                  <a:pos x="T2" y="T3"/>
                </a:cxn>
                <a:cxn ang="T10">
                  <a:pos x="T4" y="T5"/>
                </a:cxn>
                <a:cxn ang="T11">
                  <a:pos x="T6" y="T7"/>
                </a:cxn>
              </a:cxnLst>
              <a:rect l="T12" t="T13" r="T14" b="T15"/>
              <a:pathLst>
                <a:path w="26" h="85">
                  <a:moveTo>
                    <a:pt x="13" y="0"/>
                  </a:moveTo>
                  <a:lnTo>
                    <a:pt x="26" y="85"/>
                  </a:lnTo>
                  <a:lnTo>
                    <a:pt x="0" y="85"/>
                  </a:lnTo>
                  <a:lnTo>
                    <a:pt x="1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54" name="Freeform 1328"/>
            <p:cNvSpPr>
              <a:spLocks/>
            </p:cNvSpPr>
            <p:nvPr/>
          </p:nvSpPr>
          <p:spPr bwMode="auto">
            <a:xfrm>
              <a:off x="3381" y="1523"/>
              <a:ext cx="44" cy="81"/>
            </a:xfrm>
            <a:custGeom>
              <a:avLst/>
              <a:gdLst>
                <a:gd name="T0" fmla="*/ 0 w 44"/>
                <a:gd name="T1" fmla="*/ 0 h 81"/>
                <a:gd name="T2" fmla="*/ 44 w 44"/>
                <a:gd name="T3" fmla="*/ 72 h 81"/>
                <a:gd name="T4" fmla="*/ 33 w 44"/>
                <a:gd name="T5" fmla="*/ 81 h 81"/>
                <a:gd name="T6" fmla="*/ 0 w 44"/>
                <a:gd name="T7" fmla="*/ 0 h 81"/>
                <a:gd name="T8" fmla="*/ 0 60000 65536"/>
                <a:gd name="T9" fmla="*/ 0 60000 65536"/>
                <a:gd name="T10" fmla="*/ 0 60000 65536"/>
                <a:gd name="T11" fmla="*/ 0 60000 65536"/>
                <a:gd name="T12" fmla="*/ 0 w 44"/>
                <a:gd name="T13" fmla="*/ 0 h 81"/>
                <a:gd name="T14" fmla="*/ 44 w 44"/>
                <a:gd name="T15" fmla="*/ 81 h 81"/>
              </a:gdLst>
              <a:ahLst/>
              <a:cxnLst>
                <a:cxn ang="T8">
                  <a:pos x="T0" y="T1"/>
                </a:cxn>
                <a:cxn ang="T9">
                  <a:pos x="T2" y="T3"/>
                </a:cxn>
                <a:cxn ang="T10">
                  <a:pos x="T4" y="T5"/>
                </a:cxn>
                <a:cxn ang="T11">
                  <a:pos x="T6" y="T7"/>
                </a:cxn>
              </a:cxnLst>
              <a:rect l="T12" t="T13" r="T14" b="T15"/>
              <a:pathLst>
                <a:path w="44" h="81">
                  <a:moveTo>
                    <a:pt x="0" y="0"/>
                  </a:moveTo>
                  <a:lnTo>
                    <a:pt x="44" y="72"/>
                  </a:lnTo>
                  <a:lnTo>
                    <a:pt x="33" y="8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5" name="Freeform 1329"/>
            <p:cNvSpPr>
              <a:spLocks/>
            </p:cNvSpPr>
            <p:nvPr/>
          </p:nvSpPr>
          <p:spPr bwMode="auto">
            <a:xfrm>
              <a:off x="2609" y="1769"/>
              <a:ext cx="83" cy="33"/>
            </a:xfrm>
            <a:custGeom>
              <a:avLst/>
              <a:gdLst>
                <a:gd name="T0" fmla="*/ 83 w 83"/>
                <a:gd name="T1" fmla="*/ 0 h 33"/>
                <a:gd name="T2" fmla="*/ 5 w 83"/>
                <a:gd name="T3" fmla="*/ 33 h 33"/>
                <a:gd name="T4" fmla="*/ 0 w 83"/>
                <a:gd name="T5" fmla="*/ 20 h 33"/>
                <a:gd name="T6" fmla="*/ 83 w 83"/>
                <a:gd name="T7" fmla="*/ 0 h 33"/>
                <a:gd name="T8" fmla="*/ 0 60000 65536"/>
                <a:gd name="T9" fmla="*/ 0 60000 65536"/>
                <a:gd name="T10" fmla="*/ 0 60000 65536"/>
                <a:gd name="T11" fmla="*/ 0 60000 65536"/>
                <a:gd name="T12" fmla="*/ 0 w 83"/>
                <a:gd name="T13" fmla="*/ 0 h 33"/>
                <a:gd name="T14" fmla="*/ 83 w 83"/>
                <a:gd name="T15" fmla="*/ 33 h 33"/>
              </a:gdLst>
              <a:ahLst/>
              <a:cxnLst>
                <a:cxn ang="T8">
                  <a:pos x="T0" y="T1"/>
                </a:cxn>
                <a:cxn ang="T9">
                  <a:pos x="T2" y="T3"/>
                </a:cxn>
                <a:cxn ang="T10">
                  <a:pos x="T4" y="T5"/>
                </a:cxn>
                <a:cxn ang="T11">
                  <a:pos x="T6" y="T7"/>
                </a:cxn>
              </a:cxnLst>
              <a:rect l="T12" t="T13" r="T14" b="T15"/>
              <a:pathLst>
                <a:path w="83" h="33">
                  <a:moveTo>
                    <a:pt x="83" y="0"/>
                  </a:moveTo>
                  <a:lnTo>
                    <a:pt x="5" y="33"/>
                  </a:lnTo>
                  <a:lnTo>
                    <a:pt x="0" y="20"/>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6" name="Freeform 1330"/>
            <p:cNvSpPr>
              <a:spLocks/>
            </p:cNvSpPr>
            <p:nvPr/>
          </p:nvSpPr>
          <p:spPr bwMode="auto">
            <a:xfrm>
              <a:off x="1833" y="1658"/>
              <a:ext cx="24" cy="63"/>
            </a:xfrm>
            <a:custGeom>
              <a:avLst/>
              <a:gdLst>
                <a:gd name="T0" fmla="*/ 24 w 24"/>
                <a:gd name="T1" fmla="*/ 13 h 63"/>
                <a:gd name="T2" fmla="*/ 24 w 24"/>
                <a:gd name="T3" fmla="*/ 63 h 63"/>
                <a:gd name="T4" fmla="*/ 0 w 24"/>
                <a:gd name="T5" fmla="*/ 63 h 63"/>
                <a:gd name="T6" fmla="*/ 0 w 24"/>
                <a:gd name="T7" fmla="*/ 61 h 63"/>
                <a:gd name="T8" fmla="*/ 0 w 24"/>
                <a:gd name="T9" fmla="*/ 0 h 63"/>
                <a:gd name="T10" fmla="*/ 24 w 24"/>
                <a:gd name="T11" fmla="*/ 0 h 63"/>
                <a:gd name="T12" fmla="*/ 24 w 24"/>
                <a:gd name="T13" fmla="*/ 13 h 63"/>
                <a:gd name="T14" fmla="*/ 0 60000 65536"/>
                <a:gd name="T15" fmla="*/ 0 60000 65536"/>
                <a:gd name="T16" fmla="*/ 0 60000 65536"/>
                <a:gd name="T17" fmla="*/ 0 60000 65536"/>
                <a:gd name="T18" fmla="*/ 0 60000 65536"/>
                <a:gd name="T19" fmla="*/ 0 60000 65536"/>
                <a:gd name="T20" fmla="*/ 0 60000 65536"/>
                <a:gd name="T21" fmla="*/ 0 w 24"/>
                <a:gd name="T22" fmla="*/ 0 h 63"/>
                <a:gd name="T23" fmla="*/ 24 w 24"/>
                <a:gd name="T24" fmla="*/ 63 h 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3">
                  <a:moveTo>
                    <a:pt x="24" y="13"/>
                  </a:moveTo>
                  <a:lnTo>
                    <a:pt x="24" y="63"/>
                  </a:lnTo>
                  <a:lnTo>
                    <a:pt x="0" y="63"/>
                  </a:lnTo>
                  <a:lnTo>
                    <a:pt x="0" y="61"/>
                  </a:lnTo>
                  <a:lnTo>
                    <a:pt x="0" y="0"/>
                  </a:lnTo>
                  <a:lnTo>
                    <a:pt x="24" y="0"/>
                  </a:lnTo>
                  <a:lnTo>
                    <a:pt x="24"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7" name="Freeform 1331"/>
            <p:cNvSpPr>
              <a:spLocks/>
            </p:cNvSpPr>
            <p:nvPr/>
          </p:nvSpPr>
          <p:spPr bwMode="auto">
            <a:xfrm>
              <a:off x="2114" y="1518"/>
              <a:ext cx="181" cy="140"/>
            </a:xfrm>
            <a:custGeom>
              <a:avLst/>
              <a:gdLst>
                <a:gd name="T0" fmla="*/ 181 w 181"/>
                <a:gd name="T1" fmla="*/ 136 h 140"/>
                <a:gd name="T2" fmla="*/ 181 w 181"/>
                <a:gd name="T3" fmla="*/ 140 h 140"/>
                <a:gd name="T4" fmla="*/ 168 w 181"/>
                <a:gd name="T5" fmla="*/ 140 h 140"/>
                <a:gd name="T6" fmla="*/ 0 w 181"/>
                <a:gd name="T7" fmla="*/ 140 h 140"/>
                <a:gd name="T8" fmla="*/ 0 w 181"/>
                <a:gd name="T9" fmla="*/ 79 h 140"/>
                <a:gd name="T10" fmla="*/ 0 w 181"/>
                <a:gd name="T11" fmla="*/ 57 h 140"/>
                <a:gd name="T12" fmla="*/ 0 w 181"/>
                <a:gd name="T13" fmla="*/ 0 h 140"/>
                <a:gd name="T14" fmla="*/ 0 w 181"/>
                <a:gd name="T15" fmla="*/ 0 h 140"/>
                <a:gd name="T16" fmla="*/ 181 w 181"/>
                <a:gd name="T17" fmla="*/ 0 h 140"/>
                <a:gd name="T18" fmla="*/ 181 w 181"/>
                <a:gd name="T19" fmla="*/ 22 h 140"/>
                <a:gd name="T20" fmla="*/ 181 w 181"/>
                <a:gd name="T21" fmla="*/ 33 h 140"/>
                <a:gd name="T22" fmla="*/ 181 w 181"/>
                <a:gd name="T23" fmla="*/ 57 h 140"/>
                <a:gd name="T24" fmla="*/ 181 w 181"/>
                <a:gd name="T25" fmla="*/ 68 h 140"/>
                <a:gd name="T26" fmla="*/ 181 w 181"/>
                <a:gd name="T27" fmla="*/ 90 h 140"/>
                <a:gd name="T28" fmla="*/ 181 w 181"/>
                <a:gd name="T29" fmla="*/ 101 h 140"/>
                <a:gd name="T30" fmla="*/ 181 w 181"/>
                <a:gd name="T31" fmla="*/ 125 h 140"/>
                <a:gd name="T32" fmla="*/ 181 w 181"/>
                <a:gd name="T33" fmla="*/ 136 h 1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40"/>
                <a:gd name="T53" fmla="*/ 181 w 181"/>
                <a:gd name="T54" fmla="*/ 140 h 1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40">
                  <a:moveTo>
                    <a:pt x="181" y="136"/>
                  </a:moveTo>
                  <a:lnTo>
                    <a:pt x="181" y="140"/>
                  </a:lnTo>
                  <a:lnTo>
                    <a:pt x="168" y="140"/>
                  </a:lnTo>
                  <a:lnTo>
                    <a:pt x="0" y="140"/>
                  </a:lnTo>
                  <a:lnTo>
                    <a:pt x="0" y="79"/>
                  </a:lnTo>
                  <a:lnTo>
                    <a:pt x="0" y="57"/>
                  </a:lnTo>
                  <a:lnTo>
                    <a:pt x="0" y="0"/>
                  </a:lnTo>
                  <a:lnTo>
                    <a:pt x="181" y="0"/>
                  </a:lnTo>
                  <a:lnTo>
                    <a:pt x="181" y="22"/>
                  </a:lnTo>
                  <a:lnTo>
                    <a:pt x="181" y="33"/>
                  </a:lnTo>
                  <a:lnTo>
                    <a:pt x="181" y="57"/>
                  </a:lnTo>
                  <a:lnTo>
                    <a:pt x="181" y="68"/>
                  </a:lnTo>
                  <a:lnTo>
                    <a:pt x="181" y="90"/>
                  </a:lnTo>
                  <a:lnTo>
                    <a:pt x="181" y="101"/>
                  </a:lnTo>
                  <a:lnTo>
                    <a:pt x="181" y="125"/>
                  </a:lnTo>
                  <a:lnTo>
                    <a:pt x="181" y="13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8" name="Freeform 1332"/>
            <p:cNvSpPr>
              <a:spLocks/>
            </p:cNvSpPr>
            <p:nvPr/>
          </p:nvSpPr>
          <p:spPr bwMode="auto">
            <a:xfrm>
              <a:off x="3222" y="1658"/>
              <a:ext cx="72" cy="72"/>
            </a:xfrm>
            <a:custGeom>
              <a:avLst/>
              <a:gdLst>
                <a:gd name="T0" fmla="*/ 5 w 72"/>
                <a:gd name="T1" fmla="*/ 55 h 72"/>
                <a:gd name="T2" fmla="*/ 13 w 72"/>
                <a:gd name="T3" fmla="*/ 24 h 72"/>
                <a:gd name="T4" fmla="*/ 24 w 72"/>
                <a:gd name="T5" fmla="*/ 0 h 72"/>
                <a:gd name="T6" fmla="*/ 72 w 72"/>
                <a:gd name="T7" fmla="*/ 0 h 72"/>
                <a:gd name="T8" fmla="*/ 0 w 72"/>
                <a:gd name="T9" fmla="*/ 72 h 72"/>
                <a:gd name="T10" fmla="*/ 0 w 72"/>
                <a:gd name="T11" fmla="*/ 72 h 72"/>
                <a:gd name="T12" fmla="*/ 5 w 72"/>
                <a:gd name="T13" fmla="*/ 55 h 72"/>
                <a:gd name="T14" fmla="*/ 0 60000 65536"/>
                <a:gd name="T15" fmla="*/ 0 60000 65536"/>
                <a:gd name="T16" fmla="*/ 0 60000 65536"/>
                <a:gd name="T17" fmla="*/ 0 60000 65536"/>
                <a:gd name="T18" fmla="*/ 0 60000 65536"/>
                <a:gd name="T19" fmla="*/ 0 60000 65536"/>
                <a:gd name="T20" fmla="*/ 0 60000 65536"/>
                <a:gd name="T21" fmla="*/ 0 w 72"/>
                <a:gd name="T22" fmla="*/ 0 h 72"/>
                <a:gd name="T23" fmla="*/ 72 w 7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2">
                  <a:moveTo>
                    <a:pt x="5" y="55"/>
                  </a:moveTo>
                  <a:lnTo>
                    <a:pt x="13" y="24"/>
                  </a:lnTo>
                  <a:lnTo>
                    <a:pt x="24" y="0"/>
                  </a:lnTo>
                  <a:lnTo>
                    <a:pt x="72" y="0"/>
                  </a:lnTo>
                  <a:lnTo>
                    <a:pt x="0" y="72"/>
                  </a:lnTo>
                  <a:lnTo>
                    <a:pt x="5" y="5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59" name="Freeform 1333"/>
            <p:cNvSpPr>
              <a:spLocks/>
            </p:cNvSpPr>
            <p:nvPr/>
          </p:nvSpPr>
          <p:spPr bwMode="auto">
            <a:xfrm>
              <a:off x="1857" y="1721"/>
              <a:ext cx="257" cy="22"/>
            </a:xfrm>
            <a:custGeom>
              <a:avLst/>
              <a:gdLst>
                <a:gd name="T0" fmla="*/ 257 w 257"/>
                <a:gd name="T1" fmla="*/ 0 h 22"/>
                <a:gd name="T2" fmla="*/ 257 w 257"/>
                <a:gd name="T3" fmla="*/ 22 h 22"/>
                <a:gd name="T4" fmla="*/ 0 w 257"/>
                <a:gd name="T5" fmla="*/ 22 h 22"/>
                <a:gd name="T6" fmla="*/ 0 w 257"/>
                <a:gd name="T7" fmla="*/ 22 h 22"/>
                <a:gd name="T8" fmla="*/ 0 w 257"/>
                <a:gd name="T9" fmla="*/ 0 h 22"/>
                <a:gd name="T10" fmla="*/ 10 w 257"/>
                <a:gd name="T11" fmla="*/ 0 h 22"/>
                <a:gd name="T12" fmla="*/ 32 w 257"/>
                <a:gd name="T13" fmla="*/ 0 h 22"/>
                <a:gd name="T14" fmla="*/ 43 w 257"/>
                <a:gd name="T15" fmla="*/ 0 h 22"/>
                <a:gd name="T16" fmla="*/ 67 w 257"/>
                <a:gd name="T17" fmla="*/ 0 h 22"/>
                <a:gd name="T18" fmla="*/ 78 w 257"/>
                <a:gd name="T19" fmla="*/ 0 h 22"/>
                <a:gd name="T20" fmla="*/ 100 w 257"/>
                <a:gd name="T21" fmla="*/ 0 h 22"/>
                <a:gd name="T22" fmla="*/ 111 w 257"/>
                <a:gd name="T23" fmla="*/ 0 h 22"/>
                <a:gd name="T24" fmla="*/ 135 w 257"/>
                <a:gd name="T25" fmla="*/ 0 h 22"/>
                <a:gd name="T26" fmla="*/ 146 w 257"/>
                <a:gd name="T27" fmla="*/ 0 h 22"/>
                <a:gd name="T28" fmla="*/ 168 w 257"/>
                <a:gd name="T29" fmla="*/ 0 h 22"/>
                <a:gd name="T30" fmla="*/ 178 w 257"/>
                <a:gd name="T31" fmla="*/ 0 h 22"/>
                <a:gd name="T32" fmla="*/ 200 w 257"/>
                <a:gd name="T33" fmla="*/ 0 h 22"/>
                <a:gd name="T34" fmla="*/ 213 w 257"/>
                <a:gd name="T35" fmla="*/ 0 h 22"/>
                <a:gd name="T36" fmla="*/ 235 w 257"/>
                <a:gd name="T37" fmla="*/ 0 h 22"/>
                <a:gd name="T38" fmla="*/ 246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0" y="22"/>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60" name="Freeform 1334"/>
            <p:cNvSpPr>
              <a:spLocks/>
            </p:cNvSpPr>
            <p:nvPr/>
          </p:nvSpPr>
          <p:spPr bwMode="auto">
            <a:xfrm>
              <a:off x="2384" y="1658"/>
              <a:ext cx="182" cy="142"/>
            </a:xfrm>
            <a:custGeom>
              <a:avLst/>
              <a:gdLst>
                <a:gd name="T0" fmla="*/ 0 w 182"/>
                <a:gd name="T1" fmla="*/ 18 h 142"/>
                <a:gd name="T2" fmla="*/ 0 w 182"/>
                <a:gd name="T3" fmla="*/ 7 h 142"/>
                <a:gd name="T4" fmla="*/ 0 w 182"/>
                <a:gd name="T5" fmla="*/ 0 h 142"/>
                <a:gd name="T6" fmla="*/ 182 w 182"/>
                <a:gd name="T7" fmla="*/ 0 h 142"/>
                <a:gd name="T8" fmla="*/ 182 w 182"/>
                <a:gd name="T9" fmla="*/ 142 h 142"/>
                <a:gd name="T10" fmla="*/ 0 w 182"/>
                <a:gd name="T11" fmla="*/ 142 h 142"/>
                <a:gd name="T12" fmla="*/ 0 w 182"/>
                <a:gd name="T13" fmla="*/ 118 h 142"/>
                <a:gd name="T14" fmla="*/ 0 w 182"/>
                <a:gd name="T15" fmla="*/ 107 h 142"/>
                <a:gd name="T16" fmla="*/ 0 w 182"/>
                <a:gd name="T17" fmla="*/ 85 h 142"/>
                <a:gd name="T18" fmla="*/ 0 w 182"/>
                <a:gd name="T19" fmla="*/ 74 h 142"/>
                <a:gd name="T20" fmla="*/ 0 w 182"/>
                <a:gd name="T21" fmla="*/ 52 h 142"/>
                <a:gd name="T22" fmla="*/ 0 w 182"/>
                <a:gd name="T23" fmla="*/ 39 h 142"/>
                <a:gd name="T24" fmla="*/ 0 w 182"/>
                <a:gd name="T25" fmla="*/ 18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42"/>
                <a:gd name="T41" fmla="*/ 182 w 182"/>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42">
                  <a:moveTo>
                    <a:pt x="0" y="18"/>
                  </a:moveTo>
                  <a:lnTo>
                    <a:pt x="0" y="7"/>
                  </a:lnTo>
                  <a:lnTo>
                    <a:pt x="0" y="0"/>
                  </a:lnTo>
                  <a:lnTo>
                    <a:pt x="182" y="0"/>
                  </a:lnTo>
                  <a:lnTo>
                    <a:pt x="182" y="142"/>
                  </a:lnTo>
                  <a:lnTo>
                    <a:pt x="0" y="142"/>
                  </a:lnTo>
                  <a:lnTo>
                    <a:pt x="0" y="118"/>
                  </a:lnTo>
                  <a:lnTo>
                    <a:pt x="0" y="107"/>
                  </a:lnTo>
                  <a:lnTo>
                    <a:pt x="0" y="85"/>
                  </a:lnTo>
                  <a:lnTo>
                    <a:pt x="0" y="74"/>
                  </a:lnTo>
                  <a:lnTo>
                    <a:pt x="0" y="52"/>
                  </a:lnTo>
                  <a:lnTo>
                    <a:pt x="0" y="39"/>
                  </a:lnTo>
                  <a:lnTo>
                    <a:pt x="0" y="1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61" name="Freeform 1335"/>
            <p:cNvSpPr>
              <a:spLocks/>
            </p:cNvSpPr>
            <p:nvPr/>
          </p:nvSpPr>
          <p:spPr bwMode="auto">
            <a:xfrm>
              <a:off x="3381" y="1523"/>
              <a:ext cx="57" cy="72"/>
            </a:xfrm>
            <a:custGeom>
              <a:avLst/>
              <a:gdLst>
                <a:gd name="T0" fmla="*/ 0 w 57"/>
                <a:gd name="T1" fmla="*/ 0 h 72"/>
                <a:gd name="T2" fmla="*/ 57 w 57"/>
                <a:gd name="T3" fmla="*/ 65 h 72"/>
                <a:gd name="T4" fmla="*/ 44 w 57"/>
                <a:gd name="T5" fmla="*/ 72 h 72"/>
                <a:gd name="T6" fmla="*/ 0 w 57"/>
                <a:gd name="T7" fmla="*/ 0 h 72"/>
                <a:gd name="T8" fmla="*/ 0 60000 65536"/>
                <a:gd name="T9" fmla="*/ 0 60000 65536"/>
                <a:gd name="T10" fmla="*/ 0 60000 65536"/>
                <a:gd name="T11" fmla="*/ 0 60000 65536"/>
                <a:gd name="T12" fmla="*/ 0 w 57"/>
                <a:gd name="T13" fmla="*/ 0 h 72"/>
                <a:gd name="T14" fmla="*/ 57 w 57"/>
                <a:gd name="T15" fmla="*/ 72 h 72"/>
              </a:gdLst>
              <a:ahLst/>
              <a:cxnLst>
                <a:cxn ang="T8">
                  <a:pos x="T0" y="T1"/>
                </a:cxn>
                <a:cxn ang="T9">
                  <a:pos x="T2" y="T3"/>
                </a:cxn>
                <a:cxn ang="T10">
                  <a:pos x="T4" y="T5"/>
                </a:cxn>
                <a:cxn ang="T11">
                  <a:pos x="T6" y="T7"/>
                </a:cxn>
              </a:cxnLst>
              <a:rect l="T12" t="T13" r="T14" b="T15"/>
              <a:pathLst>
                <a:path w="57" h="72">
                  <a:moveTo>
                    <a:pt x="0" y="0"/>
                  </a:moveTo>
                  <a:lnTo>
                    <a:pt x="57" y="65"/>
                  </a:lnTo>
                  <a:lnTo>
                    <a:pt x="44"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62" name="Freeform 1336"/>
            <p:cNvSpPr>
              <a:spLocks/>
            </p:cNvSpPr>
            <p:nvPr/>
          </p:nvSpPr>
          <p:spPr bwMode="auto">
            <a:xfrm>
              <a:off x="2295" y="1654"/>
              <a:ext cx="89" cy="146"/>
            </a:xfrm>
            <a:custGeom>
              <a:avLst/>
              <a:gdLst>
                <a:gd name="T0" fmla="*/ 44 w 89"/>
                <a:gd name="T1" fmla="*/ 139 h 146"/>
                <a:gd name="T2" fmla="*/ 41 w 89"/>
                <a:gd name="T3" fmla="*/ 139 h 146"/>
                <a:gd name="T4" fmla="*/ 41 w 89"/>
                <a:gd name="T5" fmla="*/ 139 h 146"/>
                <a:gd name="T6" fmla="*/ 31 w 89"/>
                <a:gd name="T7" fmla="*/ 139 h 146"/>
                <a:gd name="T8" fmla="*/ 17 w 89"/>
                <a:gd name="T9" fmla="*/ 142 h 146"/>
                <a:gd name="T10" fmla="*/ 7 w 89"/>
                <a:gd name="T11" fmla="*/ 144 h 146"/>
                <a:gd name="T12" fmla="*/ 0 w 89"/>
                <a:gd name="T13" fmla="*/ 146 h 146"/>
                <a:gd name="T14" fmla="*/ 0 w 89"/>
                <a:gd name="T15" fmla="*/ 146 h 146"/>
                <a:gd name="T16" fmla="*/ 0 w 89"/>
                <a:gd name="T17" fmla="*/ 146 h 146"/>
                <a:gd name="T18" fmla="*/ 0 w 89"/>
                <a:gd name="T19" fmla="*/ 135 h 146"/>
                <a:gd name="T20" fmla="*/ 0 w 89"/>
                <a:gd name="T21" fmla="*/ 122 h 146"/>
                <a:gd name="T22" fmla="*/ 0 w 89"/>
                <a:gd name="T23" fmla="*/ 100 h 146"/>
                <a:gd name="T24" fmla="*/ 0 w 89"/>
                <a:gd name="T25" fmla="*/ 89 h 146"/>
                <a:gd name="T26" fmla="*/ 0 w 89"/>
                <a:gd name="T27" fmla="*/ 67 h 146"/>
                <a:gd name="T28" fmla="*/ 0 w 89"/>
                <a:gd name="T29" fmla="*/ 56 h 146"/>
                <a:gd name="T30" fmla="*/ 0 w 89"/>
                <a:gd name="T31" fmla="*/ 32 h 146"/>
                <a:gd name="T32" fmla="*/ 0 w 89"/>
                <a:gd name="T33" fmla="*/ 22 h 146"/>
                <a:gd name="T34" fmla="*/ 0 w 89"/>
                <a:gd name="T35" fmla="*/ 4 h 146"/>
                <a:gd name="T36" fmla="*/ 9 w 89"/>
                <a:gd name="T37" fmla="*/ 4 h 146"/>
                <a:gd name="T38" fmla="*/ 33 w 89"/>
                <a:gd name="T39" fmla="*/ 4 h 146"/>
                <a:gd name="T40" fmla="*/ 41 w 89"/>
                <a:gd name="T41" fmla="*/ 0 h 146"/>
                <a:gd name="T42" fmla="*/ 55 w 89"/>
                <a:gd name="T43" fmla="*/ 4 h 146"/>
                <a:gd name="T44" fmla="*/ 89 w 89"/>
                <a:gd name="T45" fmla="*/ 4 h 146"/>
                <a:gd name="T46" fmla="*/ 89 w 89"/>
                <a:gd name="T47" fmla="*/ 11 h 146"/>
                <a:gd name="T48" fmla="*/ 89 w 89"/>
                <a:gd name="T49" fmla="*/ 22 h 146"/>
                <a:gd name="T50" fmla="*/ 89 w 89"/>
                <a:gd name="T51" fmla="*/ 43 h 146"/>
                <a:gd name="T52" fmla="*/ 89 w 89"/>
                <a:gd name="T53" fmla="*/ 56 h 146"/>
                <a:gd name="T54" fmla="*/ 89 w 89"/>
                <a:gd name="T55" fmla="*/ 78 h 146"/>
                <a:gd name="T56" fmla="*/ 89 w 89"/>
                <a:gd name="T57" fmla="*/ 89 h 146"/>
                <a:gd name="T58" fmla="*/ 89 w 89"/>
                <a:gd name="T59" fmla="*/ 111 h 146"/>
                <a:gd name="T60" fmla="*/ 89 w 89"/>
                <a:gd name="T61" fmla="*/ 122 h 146"/>
                <a:gd name="T62" fmla="*/ 89 w 89"/>
                <a:gd name="T63" fmla="*/ 146 h 146"/>
                <a:gd name="T64" fmla="*/ 89 w 89"/>
                <a:gd name="T65" fmla="*/ 146 h 146"/>
                <a:gd name="T66" fmla="*/ 87 w 89"/>
                <a:gd name="T67" fmla="*/ 146 h 146"/>
                <a:gd name="T68" fmla="*/ 83 w 89"/>
                <a:gd name="T69" fmla="*/ 144 h 146"/>
                <a:gd name="T70" fmla="*/ 72 w 89"/>
                <a:gd name="T71" fmla="*/ 142 h 146"/>
                <a:gd name="T72" fmla="*/ 59 w 89"/>
                <a:gd name="T73" fmla="*/ 139 h 146"/>
                <a:gd name="T74" fmla="*/ 44 w 89"/>
                <a:gd name="T75" fmla="*/ 139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9"/>
                <a:gd name="T115" fmla="*/ 0 h 146"/>
                <a:gd name="T116" fmla="*/ 89 w 89"/>
                <a:gd name="T117" fmla="*/ 146 h 1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9" h="146">
                  <a:moveTo>
                    <a:pt x="44" y="139"/>
                  </a:moveTo>
                  <a:lnTo>
                    <a:pt x="41" y="139"/>
                  </a:lnTo>
                  <a:lnTo>
                    <a:pt x="31" y="139"/>
                  </a:lnTo>
                  <a:lnTo>
                    <a:pt x="17" y="142"/>
                  </a:lnTo>
                  <a:lnTo>
                    <a:pt x="7" y="144"/>
                  </a:lnTo>
                  <a:lnTo>
                    <a:pt x="0" y="146"/>
                  </a:lnTo>
                  <a:lnTo>
                    <a:pt x="0" y="135"/>
                  </a:lnTo>
                  <a:lnTo>
                    <a:pt x="0" y="122"/>
                  </a:lnTo>
                  <a:lnTo>
                    <a:pt x="0" y="100"/>
                  </a:lnTo>
                  <a:lnTo>
                    <a:pt x="0" y="89"/>
                  </a:lnTo>
                  <a:lnTo>
                    <a:pt x="0" y="67"/>
                  </a:lnTo>
                  <a:lnTo>
                    <a:pt x="0" y="56"/>
                  </a:lnTo>
                  <a:lnTo>
                    <a:pt x="0" y="32"/>
                  </a:lnTo>
                  <a:lnTo>
                    <a:pt x="0" y="22"/>
                  </a:lnTo>
                  <a:lnTo>
                    <a:pt x="0" y="4"/>
                  </a:lnTo>
                  <a:lnTo>
                    <a:pt x="9" y="4"/>
                  </a:lnTo>
                  <a:lnTo>
                    <a:pt x="33" y="4"/>
                  </a:lnTo>
                  <a:lnTo>
                    <a:pt x="41" y="0"/>
                  </a:lnTo>
                  <a:lnTo>
                    <a:pt x="55" y="4"/>
                  </a:lnTo>
                  <a:lnTo>
                    <a:pt x="89" y="4"/>
                  </a:lnTo>
                  <a:lnTo>
                    <a:pt x="89" y="11"/>
                  </a:lnTo>
                  <a:lnTo>
                    <a:pt x="89" y="22"/>
                  </a:lnTo>
                  <a:lnTo>
                    <a:pt x="89" y="43"/>
                  </a:lnTo>
                  <a:lnTo>
                    <a:pt x="89" y="56"/>
                  </a:lnTo>
                  <a:lnTo>
                    <a:pt x="89" y="78"/>
                  </a:lnTo>
                  <a:lnTo>
                    <a:pt x="89" y="89"/>
                  </a:lnTo>
                  <a:lnTo>
                    <a:pt x="89" y="111"/>
                  </a:lnTo>
                  <a:lnTo>
                    <a:pt x="89" y="122"/>
                  </a:lnTo>
                  <a:lnTo>
                    <a:pt x="89" y="146"/>
                  </a:lnTo>
                  <a:lnTo>
                    <a:pt x="87" y="146"/>
                  </a:lnTo>
                  <a:lnTo>
                    <a:pt x="83" y="144"/>
                  </a:lnTo>
                  <a:lnTo>
                    <a:pt x="72" y="142"/>
                  </a:lnTo>
                  <a:lnTo>
                    <a:pt x="59" y="139"/>
                  </a:lnTo>
                  <a:lnTo>
                    <a:pt x="44" y="13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63" name="Freeform 1337"/>
            <p:cNvSpPr>
              <a:spLocks/>
            </p:cNvSpPr>
            <p:nvPr/>
          </p:nvSpPr>
          <p:spPr bwMode="auto">
            <a:xfrm>
              <a:off x="3307" y="1800"/>
              <a:ext cx="146" cy="83"/>
            </a:xfrm>
            <a:custGeom>
              <a:avLst/>
              <a:gdLst>
                <a:gd name="T0" fmla="*/ 1510 w 67"/>
                <a:gd name="T1" fmla="*/ 177 h 38"/>
                <a:gd name="T2" fmla="*/ 1510 w 67"/>
                <a:gd name="T3" fmla="*/ 177 h 38"/>
                <a:gd name="T4" fmla="*/ 841 w 67"/>
                <a:gd name="T5" fmla="*/ 863 h 38"/>
                <a:gd name="T6" fmla="*/ 0 w 67"/>
                <a:gd name="T7" fmla="*/ 863 h 38"/>
                <a:gd name="T8" fmla="*/ 878 w 67"/>
                <a:gd name="T9" fmla="*/ 0 h 38"/>
                <a:gd name="T10" fmla="*/ 878 w 67"/>
                <a:gd name="T11" fmla="*/ 0 h 38"/>
                <a:gd name="T12" fmla="*/ 1510 w 67"/>
                <a:gd name="T13" fmla="*/ 177 h 38"/>
                <a:gd name="T14" fmla="*/ 0 60000 65536"/>
                <a:gd name="T15" fmla="*/ 0 60000 65536"/>
                <a:gd name="T16" fmla="*/ 0 60000 65536"/>
                <a:gd name="T17" fmla="*/ 0 60000 65536"/>
                <a:gd name="T18" fmla="*/ 0 60000 65536"/>
                <a:gd name="T19" fmla="*/ 0 60000 65536"/>
                <a:gd name="T20" fmla="*/ 0 60000 65536"/>
                <a:gd name="T21" fmla="*/ 0 w 67"/>
                <a:gd name="T22" fmla="*/ 0 h 38"/>
                <a:gd name="T23" fmla="*/ 67 w 67"/>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38">
                  <a:moveTo>
                    <a:pt x="67" y="8"/>
                  </a:moveTo>
                  <a:cubicBezTo>
                    <a:pt x="67" y="8"/>
                    <a:pt x="67" y="8"/>
                    <a:pt x="67" y="8"/>
                  </a:cubicBezTo>
                  <a:cubicBezTo>
                    <a:pt x="37" y="38"/>
                    <a:pt x="37" y="38"/>
                    <a:pt x="37" y="38"/>
                  </a:cubicBezTo>
                  <a:cubicBezTo>
                    <a:pt x="0" y="38"/>
                    <a:pt x="0" y="38"/>
                    <a:pt x="0" y="38"/>
                  </a:cubicBezTo>
                  <a:cubicBezTo>
                    <a:pt x="39" y="0"/>
                    <a:pt x="39" y="0"/>
                    <a:pt x="39" y="0"/>
                  </a:cubicBezTo>
                  <a:cubicBezTo>
                    <a:pt x="39" y="0"/>
                    <a:pt x="39" y="0"/>
                    <a:pt x="39" y="0"/>
                  </a:cubicBezTo>
                  <a:cubicBezTo>
                    <a:pt x="47" y="4"/>
                    <a:pt x="57" y="7"/>
                    <a:pt x="67" y="8"/>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64" name="Freeform 1338"/>
            <p:cNvSpPr>
              <a:spLocks/>
            </p:cNvSpPr>
            <p:nvPr/>
          </p:nvSpPr>
          <p:spPr bwMode="auto">
            <a:xfrm>
              <a:off x="1857" y="1575"/>
              <a:ext cx="257" cy="22"/>
            </a:xfrm>
            <a:custGeom>
              <a:avLst/>
              <a:gdLst>
                <a:gd name="T0" fmla="*/ 257 w 257"/>
                <a:gd name="T1" fmla="*/ 0 h 22"/>
                <a:gd name="T2" fmla="*/ 257 w 257"/>
                <a:gd name="T3" fmla="*/ 22 h 22"/>
                <a:gd name="T4" fmla="*/ 246 w 257"/>
                <a:gd name="T5" fmla="*/ 22 h 22"/>
                <a:gd name="T6" fmla="*/ 235 w 257"/>
                <a:gd name="T7" fmla="*/ 22 h 22"/>
                <a:gd name="T8" fmla="*/ 213 w 257"/>
                <a:gd name="T9" fmla="*/ 22 h 22"/>
                <a:gd name="T10" fmla="*/ 200 w 257"/>
                <a:gd name="T11" fmla="*/ 22 h 22"/>
                <a:gd name="T12" fmla="*/ 178 w 257"/>
                <a:gd name="T13" fmla="*/ 22 h 22"/>
                <a:gd name="T14" fmla="*/ 168 w 257"/>
                <a:gd name="T15" fmla="*/ 22 h 22"/>
                <a:gd name="T16" fmla="*/ 146 w 257"/>
                <a:gd name="T17" fmla="*/ 22 h 22"/>
                <a:gd name="T18" fmla="*/ 135 w 257"/>
                <a:gd name="T19" fmla="*/ 22 h 22"/>
                <a:gd name="T20" fmla="*/ 111 w 257"/>
                <a:gd name="T21" fmla="*/ 22 h 22"/>
                <a:gd name="T22" fmla="*/ 100 w 257"/>
                <a:gd name="T23" fmla="*/ 22 h 22"/>
                <a:gd name="T24" fmla="*/ 78 w 257"/>
                <a:gd name="T25" fmla="*/ 22 h 22"/>
                <a:gd name="T26" fmla="*/ 67 w 257"/>
                <a:gd name="T27" fmla="*/ 22 h 22"/>
                <a:gd name="T28" fmla="*/ 43 w 257"/>
                <a:gd name="T29" fmla="*/ 22 h 22"/>
                <a:gd name="T30" fmla="*/ 32 w 257"/>
                <a:gd name="T31" fmla="*/ 22 h 22"/>
                <a:gd name="T32" fmla="*/ 10 w 257"/>
                <a:gd name="T33" fmla="*/ 22 h 22"/>
                <a:gd name="T34" fmla="*/ 0 w 257"/>
                <a:gd name="T35" fmla="*/ 22 h 22"/>
                <a:gd name="T36" fmla="*/ 0 w 257"/>
                <a:gd name="T37" fmla="*/ 0 h 22"/>
                <a:gd name="T38" fmla="*/ 0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246" y="22"/>
                  </a:lnTo>
                  <a:lnTo>
                    <a:pt x="235" y="22"/>
                  </a:lnTo>
                  <a:lnTo>
                    <a:pt x="213" y="22"/>
                  </a:lnTo>
                  <a:lnTo>
                    <a:pt x="200" y="22"/>
                  </a:lnTo>
                  <a:lnTo>
                    <a:pt x="178" y="22"/>
                  </a:lnTo>
                  <a:lnTo>
                    <a:pt x="168" y="22"/>
                  </a:lnTo>
                  <a:lnTo>
                    <a:pt x="146" y="22"/>
                  </a:lnTo>
                  <a:lnTo>
                    <a:pt x="135" y="22"/>
                  </a:lnTo>
                  <a:lnTo>
                    <a:pt x="111" y="22"/>
                  </a:lnTo>
                  <a:lnTo>
                    <a:pt x="100" y="22"/>
                  </a:lnTo>
                  <a:lnTo>
                    <a:pt x="78" y="22"/>
                  </a:lnTo>
                  <a:lnTo>
                    <a:pt x="67" y="22"/>
                  </a:lnTo>
                  <a:lnTo>
                    <a:pt x="43" y="22"/>
                  </a:lnTo>
                  <a:lnTo>
                    <a:pt x="32" y="22"/>
                  </a:lnTo>
                  <a:lnTo>
                    <a:pt x="10" y="22"/>
                  </a:lnTo>
                  <a:lnTo>
                    <a:pt x="0" y="22"/>
                  </a:lnTo>
                  <a:lnTo>
                    <a:pt x="0"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65" name="Freeform 1339"/>
            <p:cNvSpPr>
              <a:spLocks/>
            </p:cNvSpPr>
            <p:nvPr/>
          </p:nvSpPr>
          <p:spPr bwMode="auto">
            <a:xfrm>
              <a:off x="3246" y="1765"/>
              <a:ext cx="146" cy="118"/>
            </a:xfrm>
            <a:custGeom>
              <a:avLst/>
              <a:gdLst>
                <a:gd name="T0" fmla="*/ 1035 w 67"/>
                <a:gd name="T1" fmla="*/ 0 h 54"/>
                <a:gd name="T2" fmla="*/ 1510 w 67"/>
                <a:gd name="T3" fmla="*/ 363 h 54"/>
                <a:gd name="T4" fmla="*/ 1510 w 67"/>
                <a:gd name="T5" fmla="*/ 363 h 54"/>
                <a:gd name="T6" fmla="*/ 632 w 67"/>
                <a:gd name="T7" fmla="*/ 1232 h 54"/>
                <a:gd name="T8" fmla="*/ 113 w 67"/>
                <a:gd name="T9" fmla="*/ 1232 h 54"/>
                <a:gd name="T10" fmla="*/ 0 w 67"/>
                <a:gd name="T11" fmla="*/ 1055 h 54"/>
                <a:gd name="T12" fmla="*/ 0 w 67"/>
                <a:gd name="T13" fmla="*/ 1055 h 54"/>
                <a:gd name="T14" fmla="*/ 1035 w 67"/>
                <a:gd name="T15" fmla="*/ 0 h 54"/>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54"/>
                <a:gd name="T26" fmla="*/ 67 w 67"/>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54">
                  <a:moveTo>
                    <a:pt x="46" y="0"/>
                  </a:moveTo>
                  <a:cubicBezTo>
                    <a:pt x="52" y="7"/>
                    <a:pt x="59" y="12"/>
                    <a:pt x="67" y="16"/>
                  </a:cubicBezTo>
                  <a:cubicBezTo>
                    <a:pt x="67" y="16"/>
                    <a:pt x="67" y="16"/>
                    <a:pt x="67" y="16"/>
                  </a:cubicBezTo>
                  <a:cubicBezTo>
                    <a:pt x="28" y="54"/>
                    <a:pt x="28" y="54"/>
                    <a:pt x="28" y="54"/>
                  </a:cubicBezTo>
                  <a:cubicBezTo>
                    <a:pt x="5" y="54"/>
                    <a:pt x="5" y="54"/>
                    <a:pt x="5" y="54"/>
                  </a:cubicBezTo>
                  <a:cubicBezTo>
                    <a:pt x="0" y="46"/>
                    <a:pt x="0" y="46"/>
                    <a:pt x="0" y="46"/>
                  </a:cubicBezTo>
                  <a:cubicBezTo>
                    <a:pt x="0" y="46"/>
                    <a:pt x="0" y="46"/>
                    <a:pt x="0" y="46"/>
                  </a:cubicBezTo>
                  <a:cubicBezTo>
                    <a:pt x="46" y="0"/>
                    <a:pt x="46" y="0"/>
                    <a:pt x="46" y="0"/>
                  </a:cubicBez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66" name="Freeform 1340"/>
            <p:cNvSpPr>
              <a:spLocks/>
            </p:cNvSpPr>
            <p:nvPr/>
          </p:nvSpPr>
          <p:spPr bwMode="auto">
            <a:xfrm>
              <a:off x="2614" y="1769"/>
              <a:ext cx="78" cy="44"/>
            </a:xfrm>
            <a:custGeom>
              <a:avLst/>
              <a:gdLst>
                <a:gd name="T0" fmla="*/ 78 w 78"/>
                <a:gd name="T1" fmla="*/ 0 h 44"/>
                <a:gd name="T2" fmla="*/ 6 w 78"/>
                <a:gd name="T3" fmla="*/ 44 h 44"/>
                <a:gd name="T4" fmla="*/ 0 w 78"/>
                <a:gd name="T5" fmla="*/ 33 h 44"/>
                <a:gd name="T6" fmla="*/ 78 w 78"/>
                <a:gd name="T7" fmla="*/ 0 h 44"/>
                <a:gd name="T8" fmla="*/ 0 60000 65536"/>
                <a:gd name="T9" fmla="*/ 0 60000 65536"/>
                <a:gd name="T10" fmla="*/ 0 60000 65536"/>
                <a:gd name="T11" fmla="*/ 0 60000 65536"/>
                <a:gd name="T12" fmla="*/ 0 w 78"/>
                <a:gd name="T13" fmla="*/ 0 h 44"/>
                <a:gd name="T14" fmla="*/ 78 w 78"/>
                <a:gd name="T15" fmla="*/ 44 h 44"/>
              </a:gdLst>
              <a:ahLst/>
              <a:cxnLst>
                <a:cxn ang="T8">
                  <a:pos x="T0" y="T1"/>
                </a:cxn>
                <a:cxn ang="T9">
                  <a:pos x="T2" y="T3"/>
                </a:cxn>
                <a:cxn ang="T10">
                  <a:pos x="T4" y="T5"/>
                </a:cxn>
                <a:cxn ang="T11">
                  <a:pos x="T6" y="T7"/>
                </a:cxn>
              </a:cxnLst>
              <a:rect l="T12" t="T13" r="T14" b="T15"/>
              <a:pathLst>
                <a:path w="78" h="44">
                  <a:moveTo>
                    <a:pt x="78" y="0"/>
                  </a:moveTo>
                  <a:lnTo>
                    <a:pt x="6" y="44"/>
                  </a:lnTo>
                  <a:lnTo>
                    <a:pt x="0" y="33"/>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67" name="Freeform 1341"/>
            <p:cNvSpPr>
              <a:spLocks/>
            </p:cNvSpPr>
            <p:nvPr/>
          </p:nvSpPr>
          <p:spPr bwMode="auto">
            <a:xfrm>
              <a:off x="3220" y="1647"/>
              <a:ext cx="96" cy="159"/>
            </a:xfrm>
            <a:custGeom>
              <a:avLst/>
              <a:gdLst>
                <a:gd name="T0" fmla="*/ 881 w 44"/>
                <a:gd name="T1" fmla="*/ 96 h 73"/>
                <a:gd name="T2" fmla="*/ 881 w 44"/>
                <a:gd name="T3" fmla="*/ 133 h 73"/>
                <a:gd name="T4" fmla="*/ 995 w 44"/>
                <a:gd name="T5" fmla="*/ 721 h 73"/>
                <a:gd name="T6" fmla="*/ 995 w 44"/>
                <a:gd name="T7" fmla="*/ 721 h 73"/>
                <a:gd name="T8" fmla="*/ 44 w 44"/>
                <a:gd name="T9" fmla="*/ 1642 h 73"/>
                <a:gd name="T10" fmla="*/ 44 w 44"/>
                <a:gd name="T11" fmla="*/ 1642 h 73"/>
                <a:gd name="T12" fmla="*/ 20 w 44"/>
                <a:gd name="T13" fmla="*/ 1570 h 73"/>
                <a:gd name="T14" fmla="*/ 0 w 44"/>
                <a:gd name="T15" fmla="*/ 1281 h 73"/>
                <a:gd name="T16" fmla="*/ 0 w 44"/>
                <a:gd name="T17" fmla="*/ 974 h 73"/>
                <a:gd name="T18" fmla="*/ 20 w 44"/>
                <a:gd name="T19" fmla="*/ 858 h 73"/>
                <a:gd name="T20" fmla="*/ 20 w 44"/>
                <a:gd name="T21" fmla="*/ 858 h 73"/>
                <a:gd name="T22" fmla="*/ 766 w 44"/>
                <a:gd name="T23" fmla="*/ 113 h 73"/>
                <a:gd name="T24" fmla="*/ 905 w 44"/>
                <a:gd name="T25" fmla="*/ 0 h 73"/>
                <a:gd name="T26" fmla="*/ 905 w 44"/>
                <a:gd name="T27" fmla="*/ 0 h 73"/>
                <a:gd name="T28" fmla="*/ 881 w 44"/>
                <a:gd name="T29" fmla="*/ 96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73"/>
                <a:gd name="T47" fmla="*/ 44 w 44"/>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73">
                  <a:moveTo>
                    <a:pt x="39" y="4"/>
                  </a:moveTo>
                  <a:cubicBezTo>
                    <a:pt x="39" y="6"/>
                    <a:pt x="39" y="6"/>
                    <a:pt x="39" y="6"/>
                  </a:cubicBezTo>
                  <a:cubicBezTo>
                    <a:pt x="40" y="15"/>
                    <a:pt x="41" y="24"/>
                    <a:pt x="44" y="32"/>
                  </a:cubicBezTo>
                  <a:cubicBezTo>
                    <a:pt x="44" y="32"/>
                    <a:pt x="44" y="32"/>
                    <a:pt x="44" y="32"/>
                  </a:cubicBezTo>
                  <a:cubicBezTo>
                    <a:pt x="2" y="73"/>
                    <a:pt x="2" y="73"/>
                    <a:pt x="2" y="73"/>
                  </a:cubicBezTo>
                  <a:cubicBezTo>
                    <a:pt x="2" y="73"/>
                    <a:pt x="2" y="73"/>
                    <a:pt x="2" y="73"/>
                  </a:cubicBezTo>
                  <a:cubicBezTo>
                    <a:pt x="1" y="70"/>
                    <a:pt x="1" y="70"/>
                    <a:pt x="1" y="70"/>
                  </a:cubicBezTo>
                  <a:cubicBezTo>
                    <a:pt x="0" y="57"/>
                    <a:pt x="0" y="57"/>
                    <a:pt x="0" y="57"/>
                  </a:cubicBezTo>
                  <a:cubicBezTo>
                    <a:pt x="0" y="43"/>
                    <a:pt x="0" y="43"/>
                    <a:pt x="0" y="43"/>
                  </a:cubicBezTo>
                  <a:cubicBezTo>
                    <a:pt x="1" y="38"/>
                    <a:pt x="1" y="38"/>
                    <a:pt x="1" y="38"/>
                  </a:cubicBezTo>
                  <a:cubicBezTo>
                    <a:pt x="1" y="38"/>
                    <a:pt x="1" y="38"/>
                    <a:pt x="1" y="38"/>
                  </a:cubicBezTo>
                  <a:cubicBezTo>
                    <a:pt x="34" y="5"/>
                    <a:pt x="34" y="5"/>
                    <a:pt x="34" y="5"/>
                  </a:cubicBezTo>
                  <a:cubicBezTo>
                    <a:pt x="40" y="0"/>
                    <a:pt x="40" y="0"/>
                    <a:pt x="40" y="0"/>
                  </a:cubicBezTo>
                  <a:cubicBezTo>
                    <a:pt x="40" y="0"/>
                    <a:pt x="40" y="0"/>
                    <a:pt x="40" y="0"/>
                  </a:cubicBezTo>
                  <a:cubicBezTo>
                    <a:pt x="40" y="1"/>
                    <a:pt x="39" y="3"/>
                    <a:pt x="39" y="4"/>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68" name="Freeform 1342"/>
            <p:cNvSpPr>
              <a:spLocks/>
            </p:cNvSpPr>
            <p:nvPr/>
          </p:nvSpPr>
          <p:spPr bwMode="auto">
            <a:xfrm>
              <a:off x="3318" y="1433"/>
              <a:ext cx="42" cy="42"/>
            </a:xfrm>
            <a:custGeom>
              <a:avLst/>
              <a:gdLst>
                <a:gd name="T0" fmla="*/ 42 w 42"/>
                <a:gd name="T1" fmla="*/ 0 h 42"/>
                <a:gd name="T2" fmla="*/ 0 w 42"/>
                <a:gd name="T3" fmla="*/ 42 h 42"/>
                <a:gd name="T4" fmla="*/ 0 w 42"/>
                <a:gd name="T5" fmla="*/ 42 h 42"/>
                <a:gd name="T6" fmla="*/ 0 w 42"/>
                <a:gd name="T7" fmla="*/ 40 h 42"/>
                <a:gd name="T8" fmla="*/ 20 w 42"/>
                <a:gd name="T9" fmla="*/ 0 h 42"/>
                <a:gd name="T10" fmla="*/ 42 w 42"/>
                <a:gd name="T11" fmla="*/ 0 h 42"/>
                <a:gd name="T12" fmla="*/ 0 60000 65536"/>
                <a:gd name="T13" fmla="*/ 0 60000 65536"/>
                <a:gd name="T14" fmla="*/ 0 60000 65536"/>
                <a:gd name="T15" fmla="*/ 0 60000 65536"/>
                <a:gd name="T16" fmla="*/ 0 60000 65536"/>
                <a:gd name="T17" fmla="*/ 0 60000 65536"/>
                <a:gd name="T18" fmla="*/ 0 w 42"/>
                <a:gd name="T19" fmla="*/ 0 h 42"/>
                <a:gd name="T20" fmla="*/ 42 w 4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42" h="42">
                  <a:moveTo>
                    <a:pt x="42" y="0"/>
                  </a:moveTo>
                  <a:lnTo>
                    <a:pt x="0" y="42"/>
                  </a:lnTo>
                  <a:lnTo>
                    <a:pt x="0" y="40"/>
                  </a:lnTo>
                  <a:lnTo>
                    <a:pt x="20" y="0"/>
                  </a:lnTo>
                  <a:lnTo>
                    <a:pt x="4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69" name="Freeform 1343"/>
            <p:cNvSpPr>
              <a:spLocks/>
            </p:cNvSpPr>
            <p:nvPr/>
          </p:nvSpPr>
          <p:spPr bwMode="auto">
            <a:xfrm>
              <a:off x="2295" y="1518"/>
              <a:ext cx="89" cy="140"/>
            </a:xfrm>
            <a:custGeom>
              <a:avLst/>
              <a:gdLst>
                <a:gd name="T0" fmla="*/ 0 w 41"/>
                <a:gd name="T1" fmla="*/ 0 h 64"/>
                <a:gd name="T2" fmla="*/ 20 w 41"/>
                <a:gd name="T3" fmla="*/ 0 h 64"/>
                <a:gd name="T4" fmla="*/ 419 w 41"/>
                <a:gd name="T5" fmla="*/ 72 h 64"/>
                <a:gd name="T6" fmla="*/ 838 w 41"/>
                <a:gd name="T7" fmla="*/ 20 h 64"/>
                <a:gd name="T8" fmla="*/ 910 w 41"/>
                <a:gd name="T9" fmla="*/ 0 h 64"/>
                <a:gd name="T10" fmla="*/ 910 w 41"/>
                <a:gd name="T11" fmla="*/ 0 h 64"/>
                <a:gd name="T12" fmla="*/ 910 w 41"/>
                <a:gd name="T13" fmla="*/ 0 h 64"/>
                <a:gd name="T14" fmla="*/ 910 w 41"/>
                <a:gd name="T15" fmla="*/ 114 h 64"/>
                <a:gd name="T16" fmla="*/ 910 w 41"/>
                <a:gd name="T17" fmla="*/ 230 h 64"/>
                <a:gd name="T18" fmla="*/ 910 w 41"/>
                <a:gd name="T19" fmla="*/ 459 h 64"/>
                <a:gd name="T20" fmla="*/ 910 w 41"/>
                <a:gd name="T21" fmla="*/ 597 h 64"/>
                <a:gd name="T22" fmla="*/ 910 w 41"/>
                <a:gd name="T23" fmla="*/ 827 h 64"/>
                <a:gd name="T24" fmla="*/ 910 w 41"/>
                <a:gd name="T25" fmla="*/ 943 h 64"/>
                <a:gd name="T26" fmla="*/ 910 w 41"/>
                <a:gd name="T27" fmla="*/ 1173 h 64"/>
                <a:gd name="T28" fmla="*/ 910 w 41"/>
                <a:gd name="T29" fmla="*/ 1306 h 64"/>
                <a:gd name="T30" fmla="*/ 910 w 41"/>
                <a:gd name="T31" fmla="*/ 1463 h 64"/>
                <a:gd name="T32" fmla="*/ 551 w 41"/>
                <a:gd name="T33" fmla="*/ 1463 h 64"/>
                <a:gd name="T34" fmla="*/ 419 w 41"/>
                <a:gd name="T35" fmla="*/ 1422 h 64"/>
                <a:gd name="T36" fmla="*/ 339 w 41"/>
                <a:gd name="T37" fmla="*/ 1463 h 64"/>
                <a:gd name="T38" fmla="*/ 93 w 41"/>
                <a:gd name="T39" fmla="*/ 1463 h 64"/>
                <a:gd name="T40" fmla="*/ 0 w 41"/>
                <a:gd name="T41" fmla="*/ 1463 h 64"/>
                <a:gd name="T42" fmla="*/ 0 w 41"/>
                <a:gd name="T43" fmla="*/ 1422 h 64"/>
                <a:gd name="T44" fmla="*/ 0 w 41"/>
                <a:gd name="T45" fmla="*/ 1306 h 64"/>
                <a:gd name="T46" fmla="*/ 0 w 41"/>
                <a:gd name="T47" fmla="*/ 1057 h 64"/>
                <a:gd name="T48" fmla="*/ 0 w 41"/>
                <a:gd name="T49" fmla="*/ 943 h 64"/>
                <a:gd name="T50" fmla="*/ 0 w 41"/>
                <a:gd name="T51" fmla="*/ 713 h 64"/>
                <a:gd name="T52" fmla="*/ 0 w 41"/>
                <a:gd name="T53" fmla="*/ 597 h 64"/>
                <a:gd name="T54" fmla="*/ 0 w 41"/>
                <a:gd name="T55" fmla="*/ 343 h 64"/>
                <a:gd name="T56" fmla="*/ 0 w 41"/>
                <a:gd name="T57" fmla="*/ 230 h 64"/>
                <a:gd name="T58" fmla="*/ 0 w 41"/>
                <a:gd name="T59" fmla="*/ 0 h 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64"/>
                <a:gd name="T92" fmla="*/ 41 w 41"/>
                <a:gd name="T93" fmla="*/ 64 h 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64">
                  <a:moveTo>
                    <a:pt x="0" y="0"/>
                  </a:moveTo>
                  <a:cubicBezTo>
                    <a:pt x="1" y="0"/>
                    <a:pt x="1" y="0"/>
                    <a:pt x="1" y="0"/>
                  </a:cubicBezTo>
                  <a:cubicBezTo>
                    <a:pt x="6" y="2"/>
                    <a:pt x="12" y="3"/>
                    <a:pt x="19" y="3"/>
                  </a:cubicBezTo>
                  <a:cubicBezTo>
                    <a:pt x="25" y="3"/>
                    <a:pt x="32" y="3"/>
                    <a:pt x="38" y="1"/>
                  </a:cubicBezTo>
                  <a:cubicBezTo>
                    <a:pt x="41" y="0"/>
                    <a:pt x="41" y="0"/>
                    <a:pt x="41" y="0"/>
                  </a:cubicBezTo>
                  <a:cubicBezTo>
                    <a:pt x="41" y="0"/>
                    <a:pt x="41" y="0"/>
                    <a:pt x="41" y="0"/>
                  </a:cubicBezTo>
                  <a:cubicBezTo>
                    <a:pt x="41" y="0"/>
                    <a:pt x="41" y="0"/>
                    <a:pt x="41" y="0"/>
                  </a:cubicBezTo>
                  <a:cubicBezTo>
                    <a:pt x="41" y="5"/>
                    <a:pt x="41" y="5"/>
                    <a:pt x="41" y="5"/>
                  </a:cubicBezTo>
                  <a:cubicBezTo>
                    <a:pt x="41" y="10"/>
                    <a:pt x="41" y="10"/>
                    <a:pt x="41" y="10"/>
                  </a:cubicBezTo>
                  <a:cubicBezTo>
                    <a:pt x="41" y="20"/>
                    <a:pt x="41" y="20"/>
                    <a:pt x="41" y="20"/>
                  </a:cubicBezTo>
                  <a:cubicBezTo>
                    <a:pt x="41" y="26"/>
                    <a:pt x="41" y="26"/>
                    <a:pt x="41" y="26"/>
                  </a:cubicBezTo>
                  <a:cubicBezTo>
                    <a:pt x="41" y="36"/>
                    <a:pt x="41" y="36"/>
                    <a:pt x="41" y="36"/>
                  </a:cubicBezTo>
                  <a:cubicBezTo>
                    <a:pt x="41" y="41"/>
                    <a:pt x="41" y="41"/>
                    <a:pt x="41" y="41"/>
                  </a:cubicBezTo>
                  <a:cubicBezTo>
                    <a:pt x="41" y="51"/>
                    <a:pt x="41" y="51"/>
                    <a:pt x="41" y="51"/>
                  </a:cubicBezTo>
                  <a:cubicBezTo>
                    <a:pt x="41" y="57"/>
                    <a:pt x="41" y="57"/>
                    <a:pt x="41" y="57"/>
                  </a:cubicBezTo>
                  <a:cubicBezTo>
                    <a:pt x="41" y="64"/>
                    <a:pt x="41" y="64"/>
                    <a:pt x="41" y="64"/>
                  </a:cubicBezTo>
                  <a:cubicBezTo>
                    <a:pt x="25" y="64"/>
                    <a:pt x="25" y="64"/>
                    <a:pt x="25" y="64"/>
                  </a:cubicBezTo>
                  <a:cubicBezTo>
                    <a:pt x="19" y="62"/>
                    <a:pt x="19" y="62"/>
                    <a:pt x="19" y="62"/>
                  </a:cubicBezTo>
                  <a:cubicBezTo>
                    <a:pt x="15" y="64"/>
                    <a:pt x="15" y="64"/>
                    <a:pt x="15" y="64"/>
                  </a:cubicBezTo>
                  <a:cubicBezTo>
                    <a:pt x="4" y="64"/>
                    <a:pt x="4" y="64"/>
                    <a:pt x="4" y="64"/>
                  </a:cubicBezTo>
                  <a:cubicBezTo>
                    <a:pt x="0" y="64"/>
                    <a:pt x="0" y="64"/>
                    <a:pt x="0" y="64"/>
                  </a:cubicBezTo>
                  <a:cubicBezTo>
                    <a:pt x="0" y="62"/>
                    <a:pt x="0" y="62"/>
                    <a:pt x="0" y="62"/>
                  </a:cubicBezTo>
                  <a:cubicBezTo>
                    <a:pt x="0" y="57"/>
                    <a:pt x="0" y="57"/>
                    <a:pt x="0" y="57"/>
                  </a:cubicBezTo>
                  <a:cubicBezTo>
                    <a:pt x="0" y="46"/>
                    <a:pt x="0" y="46"/>
                    <a:pt x="0" y="46"/>
                  </a:cubicBezTo>
                  <a:cubicBezTo>
                    <a:pt x="0" y="41"/>
                    <a:pt x="0" y="41"/>
                    <a:pt x="0" y="41"/>
                  </a:cubicBezTo>
                  <a:cubicBezTo>
                    <a:pt x="0" y="31"/>
                    <a:pt x="0" y="31"/>
                    <a:pt x="0" y="31"/>
                  </a:cubicBezTo>
                  <a:cubicBezTo>
                    <a:pt x="0" y="26"/>
                    <a:pt x="0" y="26"/>
                    <a:pt x="0" y="26"/>
                  </a:cubicBezTo>
                  <a:cubicBezTo>
                    <a:pt x="0" y="15"/>
                    <a:pt x="0" y="15"/>
                    <a:pt x="0" y="15"/>
                  </a:cubicBezTo>
                  <a:cubicBezTo>
                    <a:pt x="0" y="10"/>
                    <a:pt x="0" y="10"/>
                    <a:pt x="0" y="10"/>
                  </a:cubicBezTo>
                  <a:lnTo>
                    <a:pt x="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0" name="Freeform 1344"/>
            <p:cNvSpPr>
              <a:spLocks/>
            </p:cNvSpPr>
            <p:nvPr/>
          </p:nvSpPr>
          <p:spPr bwMode="auto">
            <a:xfrm>
              <a:off x="1833" y="1597"/>
              <a:ext cx="24" cy="61"/>
            </a:xfrm>
            <a:custGeom>
              <a:avLst/>
              <a:gdLst>
                <a:gd name="T0" fmla="*/ 24 w 24"/>
                <a:gd name="T1" fmla="*/ 50 h 61"/>
                <a:gd name="T2" fmla="*/ 24 w 24"/>
                <a:gd name="T3" fmla="*/ 61 h 61"/>
                <a:gd name="T4" fmla="*/ 0 w 24"/>
                <a:gd name="T5" fmla="*/ 61 h 61"/>
                <a:gd name="T6" fmla="*/ 0 w 24"/>
                <a:gd name="T7" fmla="*/ 0 h 61"/>
                <a:gd name="T8" fmla="*/ 0 w 24"/>
                <a:gd name="T9" fmla="*/ 0 h 61"/>
                <a:gd name="T10" fmla="*/ 24 w 24"/>
                <a:gd name="T11" fmla="*/ 0 h 61"/>
                <a:gd name="T12" fmla="*/ 24 w 24"/>
                <a:gd name="T13" fmla="*/ 50 h 61"/>
                <a:gd name="T14" fmla="*/ 0 60000 65536"/>
                <a:gd name="T15" fmla="*/ 0 60000 65536"/>
                <a:gd name="T16" fmla="*/ 0 60000 65536"/>
                <a:gd name="T17" fmla="*/ 0 60000 65536"/>
                <a:gd name="T18" fmla="*/ 0 60000 65536"/>
                <a:gd name="T19" fmla="*/ 0 60000 65536"/>
                <a:gd name="T20" fmla="*/ 0 60000 65536"/>
                <a:gd name="T21" fmla="*/ 0 w 24"/>
                <a:gd name="T22" fmla="*/ 0 h 61"/>
                <a:gd name="T23" fmla="*/ 24 w 24"/>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1">
                  <a:moveTo>
                    <a:pt x="24" y="50"/>
                  </a:moveTo>
                  <a:lnTo>
                    <a:pt x="24" y="61"/>
                  </a:lnTo>
                  <a:lnTo>
                    <a:pt x="0" y="61"/>
                  </a:lnTo>
                  <a:lnTo>
                    <a:pt x="0" y="0"/>
                  </a:lnTo>
                  <a:lnTo>
                    <a:pt x="24" y="0"/>
                  </a:lnTo>
                  <a:lnTo>
                    <a:pt x="24" y="5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1" name="Freeform 1345"/>
            <p:cNvSpPr>
              <a:spLocks/>
            </p:cNvSpPr>
            <p:nvPr/>
          </p:nvSpPr>
          <p:spPr bwMode="auto">
            <a:xfrm>
              <a:off x="3224" y="1717"/>
              <a:ext cx="123" cy="148"/>
            </a:xfrm>
            <a:custGeom>
              <a:avLst/>
              <a:gdLst>
                <a:gd name="T0" fmla="*/ 193 w 56"/>
                <a:gd name="T1" fmla="*/ 1434 h 68"/>
                <a:gd name="T2" fmla="*/ 72 w 56"/>
                <a:gd name="T3" fmla="*/ 1164 h 68"/>
                <a:gd name="T4" fmla="*/ 0 w 56"/>
                <a:gd name="T5" fmla="*/ 918 h 68"/>
                <a:gd name="T6" fmla="*/ 0 w 56"/>
                <a:gd name="T7" fmla="*/ 918 h 68"/>
                <a:gd name="T8" fmla="*/ 975 w 56"/>
                <a:gd name="T9" fmla="*/ 0 h 68"/>
                <a:gd name="T10" fmla="*/ 975 w 56"/>
                <a:gd name="T11" fmla="*/ 0 h 68"/>
                <a:gd name="T12" fmla="*/ 1302 w 56"/>
                <a:gd name="T13" fmla="*/ 492 h 68"/>
                <a:gd name="T14" fmla="*/ 1302 w 56"/>
                <a:gd name="T15" fmla="*/ 492 h 68"/>
                <a:gd name="T16" fmla="*/ 231 w 56"/>
                <a:gd name="T17" fmla="*/ 1526 h 68"/>
                <a:gd name="T18" fmla="*/ 231 w 56"/>
                <a:gd name="T19" fmla="*/ 1526 h 68"/>
                <a:gd name="T20" fmla="*/ 193 w 56"/>
                <a:gd name="T21" fmla="*/ 1434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68"/>
                <a:gd name="T35" fmla="*/ 56 w 56"/>
                <a:gd name="T36" fmla="*/ 68 h 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68">
                  <a:moveTo>
                    <a:pt x="8" y="64"/>
                  </a:moveTo>
                  <a:cubicBezTo>
                    <a:pt x="3" y="52"/>
                    <a:pt x="3" y="52"/>
                    <a:pt x="3" y="52"/>
                  </a:cubicBezTo>
                  <a:cubicBezTo>
                    <a:pt x="0" y="41"/>
                    <a:pt x="0" y="41"/>
                    <a:pt x="0" y="41"/>
                  </a:cubicBezTo>
                  <a:cubicBezTo>
                    <a:pt x="0" y="41"/>
                    <a:pt x="0" y="41"/>
                    <a:pt x="0" y="41"/>
                  </a:cubicBezTo>
                  <a:cubicBezTo>
                    <a:pt x="42" y="0"/>
                    <a:pt x="42" y="0"/>
                    <a:pt x="42" y="0"/>
                  </a:cubicBezTo>
                  <a:cubicBezTo>
                    <a:pt x="42" y="0"/>
                    <a:pt x="42" y="0"/>
                    <a:pt x="42" y="0"/>
                  </a:cubicBezTo>
                  <a:cubicBezTo>
                    <a:pt x="46" y="8"/>
                    <a:pt x="50" y="16"/>
                    <a:pt x="56" y="22"/>
                  </a:cubicBezTo>
                  <a:cubicBezTo>
                    <a:pt x="56" y="22"/>
                    <a:pt x="56" y="22"/>
                    <a:pt x="56" y="22"/>
                  </a:cubicBezTo>
                  <a:cubicBezTo>
                    <a:pt x="10" y="68"/>
                    <a:pt x="10" y="68"/>
                    <a:pt x="10" y="68"/>
                  </a:cubicBezTo>
                  <a:cubicBezTo>
                    <a:pt x="10" y="68"/>
                    <a:pt x="10" y="68"/>
                    <a:pt x="10" y="68"/>
                  </a:cubicBezTo>
                  <a:lnTo>
                    <a:pt x="8" y="6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2" name="Freeform 1346"/>
            <p:cNvSpPr>
              <a:spLocks/>
            </p:cNvSpPr>
            <p:nvPr/>
          </p:nvSpPr>
          <p:spPr bwMode="auto">
            <a:xfrm>
              <a:off x="2114" y="1658"/>
              <a:ext cx="181" cy="142"/>
            </a:xfrm>
            <a:custGeom>
              <a:avLst/>
              <a:gdLst>
                <a:gd name="T0" fmla="*/ 181 w 181"/>
                <a:gd name="T1" fmla="*/ 131 h 142"/>
                <a:gd name="T2" fmla="*/ 181 w 181"/>
                <a:gd name="T3" fmla="*/ 142 h 142"/>
                <a:gd name="T4" fmla="*/ 0 w 181"/>
                <a:gd name="T5" fmla="*/ 142 h 142"/>
                <a:gd name="T6" fmla="*/ 0 w 181"/>
                <a:gd name="T7" fmla="*/ 140 h 142"/>
                <a:gd name="T8" fmla="*/ 0 w 181"/>
                <a:gd name="T9" fmla="*/ 85 h 142"/>
                <a:gd name="T10" fmla="*/ 0 w 181"/>
                <a:gd name="T11" fmla="*/ 63 h 142"/>
                <a:gd name="T12" fmla="*/ 0 w 181"/>
                <a:gd name="T13" fmla="*/ 0 h 142"/>
                <a:gd name="T14" fmla="*/ 168 w 181"/>
                <a:gd name="T15" fmla="*/ 0 h 142"/>
                <a:gd name="T16" fmla="*/ 181 w 181"/>
                <a:gd name="T17" fmla="*/ 0 h 142"/>
                <a:gd name="T18" fmla="*/ 181 w 181"/>
                <a:gd name="T19" fmla="*/ 18 h 142"/>
                <a:gd name="T20" fmla="*/ 181 w 181"/>
                <a:gd name="T21" fmla="*/ 28 h 142"/>
                <a:gd name="T22" fmla="*/ 181 w 181"/>
                <a:gd name="T23" fmla="*/ 52 h 142"/>
                <a:gd name="T24" fmla="*/ 181 w 181"/>
                <a:gd name="T25" fmla="*/ 63 h 142"/>
                <a:gd name="T26" fmla="*/ 181 w 181"/>
                <a:gd name="T27" fmla="*/ 85 h 142"/>
                <a:gd name="T28" fmla="*/ 181 w 181"/>
                <a:gd name="T29" fmla="*/ 96 h 142"/>
                <a:gd name="T30" fmla="*/ 181 w 181"/>
                <a:gd name="T31" fmla="*/ 118 h 142"/>
                <a:gd name="T32" fmla="*/ 181 w 181"/>
                <a:gd name="T33" fmla="*/ 131 h 1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42"/>
                <a:gd name="T53" fmla="*/ 181 w 181"/>
                <a:gd name="T54" fmla="*/ 142 h 1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42">
                  <a:moveTo>
                    <a:pt x="181" y="131"/>
                  </a:moveTo>
                  <a:lnTo>
                    <a:pt x="181" y="142"/>
                  </a:lnTo>
                  <a:lnTo>
                    <a:pt x="0" y="142"/>
                  </a:lnTo>
                  <a:lnTo>
                    <a:pt x="0" y="140"/>
                  </a:lnTo>
                  <a:lnTo>
                    <a:pt x="0" y="85"/>
                  </a:lnTo>
                  <a:lnTo>
                    <a:pt x="0" y="63"/>
                  </a:lnTo>
                  <a:lnTo>
                    <a:pt x="0" y="0"/>
                  </a:lnTo>
                  <a:lnTo>
                    <a:pt x="168" y="0"/>
                  </a:lnTo>
                  <a:lnTo>
                    <a:pt x="181" y="0"/>
                  </a:lnTo>
                  <a:lnTo>
                    <a:pt x="181" y="18"/>
                  </a:lnTo>
                  <a:lnTo>
                    <a:pt x="181" y="28"/>
                  </a:lnTo>
                  <a:lnTo>
                    <a:pt x="181" y="52"/>
                  </a:lnTo>
                  <a:lnTo>
                    <a:pt x="181" y="63"/>
                  </a:lnTo>
                  <a:lnTo>
                    <a:pt x="181" y="85"/>
                  </a:lnTo>
                  <a:lnTo>
                    <a:pt x="181" y="96"/>
                  </a:lnTo>
                  <a:lnTo>
                    <a:pt x="181" y="118"/>
                  </a:lnTo>
                  <a:lnTo>
                    <a:pt x="181" y="13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3" name="Freeform 1347"/>
            <p:cNvSpPr>
              <a:spLocks/>
            </p:cNvSpPr>
            <p:nvPr/>
          </p:nvSpPr>
          <p:spPr bwMode="auto">
            <a:xfrm>
              <a:off x="2566" y="1433"/>
              <a:ext cx="178" cy="389"/>
            </a:xfrm>
            <a:custGeom>
              <a:avLst/>
              <a:gdLst>
                <a:gd name="T0" fmla="*/ 1819 w 82"/>
                <a:gd name="T1" fmla="*/ 2236 h 178"/>
                <a:gd name="T2" fmla="*/ 1819 w 82"/>
                <a:gd name="T3" fmla="*/ 2349 h 178"/>
                <a:gd name="T4" fmla="*/ 1819 w 82"/>
                <a:gd name="T5" fmla="*/ 2712 h 178"/>
                <a:gd name="T6" fmla="*/ 1268 w 82"/>
                <a:gd name="T7" fmla="*/ 3151 h 178"/>
                <a:gd name="T8" fmla="*/ 1248 w 82"/>
                <a:gd name="T9" fmla="*/ 3234 h 178"/>
                <a:gd name="T10" fmla="*/ 1248 w 82"/>
                <a:gd name="T11" fmla="*/ 3309 h 178"/>
                <a:gd name="T12" fmla="*/ 1248 w 82"/>
                <a:gd name="T13" fmla="*/ 3352 h 178"/>
                <a:gd name="T14" fmla="*/ 1292 w 82"/>
                <a:gd name="T15" fmla="*/ 3514 h 178"/>
                <a:gd name="T16" fmla="*/ 438 w 82"/>
                <a:gd name="T17" fmla="*/ 3715 h 178"/>
                <a:gd name="T18" fmla="*/ 491 w 82"/>
                <a:gd name="T19" fmla="*/ 3848 h 178"/>
                <a:gd name="T20" fmla="*/ 0 w 82"/>
                <a:gd name="T21" fmla="*/ 4060 h 178"/>
                <a:gd name="T22" fmla="*/ 0 w 82"/>
                <a:gd name="T23" fmla="*/ 3831 h 178"/>
                <a:gd name="T24" fmla="*/ 0 w 82"/>
                <a:gd name="T25" fmla="*/ 2349 h 178"/>
                <a:gd name="T26" fmla="*/ 0 w 82"/>
                <a:gd name="T27" fmla="*/ 887 h 178"/>
                <a:gd name="T28" fmla="*/ 0 w 82"/>
                <a:gd name="T29" fmla="*/ 0 h 178"/>
                <a:gd name="T30" fmla="*/ 1819 w 82"/>
                <a:gd name="T31" fmla="*/ 0 h 178"/>
                <a:gd name="T32" fmla="*/ 1819 w 82"/>
                <a:gd name="T33" fmla="*/ 133 h 178"/>
                <a:gd name="T34" fmla="*/ 1819 w 82"/>
                <a:gd name="T35" fmla="*/ 826 h 178"/>
                <a:gd name="T36" fmla="*/ 1268 w 82"/>
                <a:gd name="T37" fmla="*/ 1252 h 178"/>
                <a:gd name="T38" fmla="*/ 1248 w 82"/>
                <a:gd name="T39" fmla="*/ 1366 h 178"/>
                <a:gd name="T40" fmla="*/ 1248 w 82"/>
                <a:gd name="T41" fmla="*/ 1410 h 178"/>
                <a:gd name="T42" fmla="*/ 1248 w 82"/>
                <a:gd name="T43" fmla="*/ 1462 h 178"/>
                <a:gd name="T44" fmla="*/ 1819 w 82"/>
                <a:gd name="T45" fmla="*/ 2006 h 178"/>
                <a:gd name="T46" fmla="*/ 1819 w 82"/>
                <a:gd name="T47" fmla="*/ 2236 h 17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
                <a:gd name="T73" fmla="*/ 0 h 178"/>
                <a:gd name="T74" fmla="*/ 82 w 82"/>
                <a:gd name="T75" fmla="*/ 178 h 17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 h="178">
                  <a:moveTo>
                    <a:pt x="82" y="98"/>
                  </a:moveTo>
                  <a:cubicBezTo>
                    <a:pt x="82" y="103"/>
                    <a:pt x="82" y="103"/>
                    <a:pt x="82" y="103"/>
                  </a:cubicBezTo>
                  <a:cubicBezTo>
                    <a:pt x="82" y="119"/>
                    <a:pt x="82" y="119"/>
                    <a:pt x="82" y="119"/>
                  </a:cubicBezTo>
                  <a:cubicBezTo>
                    <a:pt x="71" y="119"/>
                    <a:pt x="61" y="125"/>
                    <a:pt x="57" y="138"/>
                  </a:cubicBezTo>
                  <a:cubicBezTo>
                    <a:pt x="56" y="142"/>
                    <a:pt x="56" y="142"/>
                    <a:pt x="56" y="142"/>
                  </a:cubicBezTo>
                  <a:cubicBezTo>
                    <a:pt x="56" y="145"/>
                    <a:pt x="56" y="145"/>
                    <a:pt x="56" y="145"/>
                  </a:cubicBezTo>
                  <a:cubicBezTo>
                    <a:pt x="56" y="147"/>
                    <a:pt x="56" y="147"/>
                    <a:pt x="56" y="147"/>
                  </a:cubicBezTo>
                  <a:cubicBezTo>
                    <a:pt x="57" y="150"/>
                    <a:pt x="57" y="152"/>
                    <a:pt x="58" y="154"/>
                  </a:cubicBezTo>
                  <a:cubicBezTo>
                    <a:pt x="20" y="163"/>
                    <a:pt x="20" y="163"/>
                    <a:pt x="20" y="163"/>
                  </a:cubicBezTo>
                  <a:cubicBezTo>
                    <a:pt x="22" y="169"/>
                    <a:pt x="22" y="169"/>
                    <a:pt x="22" y="169"/>
                  </a:cubicBezTo>
                  <a:cubicBezTo>
                    <a:pt x="0" y="178"/>
                    <a:pt x="0" y="178"/>
                    <a:pt x="0" y="178"/>
                  </a:cubicBezTo>
                  <a:cubicBezTo>
                    <a:pt x="0" y="168"/>
                    <a:pt x="0" y="168"/>
                    <a:pt x="0" y="168"/>
                  </a:cubicBezTo>
                  <a:cubicBezTo>
                    <a:pt x="0" y="103"/>
                    <a:pt x="0" y="103"/>
                    <a:pt x="0" y="103"/>
                  </a:cubicBezTo>
                  <a:cubicBezTo>
                    <a:pt x="0" y="39"/>
                    <a:pt x="0" y="39"/>
                    <a:pt x="0" y="39"/>
                  </a:cubicBezTo>
                  <a:cubicBezTo>
                    <a:pt x="0" y="0"/>
                    <a:pt x="0" y="0"/>
                    <a:pt x="0" y="0"/>
                  </a:cubicBezTo>
                  <a:cubicBezTo>
                    <a:pt x="82" y="0"/>
                    <a:pt x="82" y="0"/>
                    <a:pt x="82" y="0"/>
                  </a:cubicBezTo>
                  <a:cubicBezTo>
                    <a:pt x="82" y="6"/>
                    <a:pt x="82" y="6"/>
                    <a:pt x="82" y="6"/>
                  </a:cubicBezTo>
                  <a:cubicBezTo>
                    <a:pt x="82" y="36"/>
                    <a:pt x="82" y="36"/>
                    <a:pt x="82" y="36"/>
                  </a:cubicBezTo>
                  <a:cubicBezTo>
                    <a:pt x="71" y="36"/>
                    <a:pt x="61" y="43"/>
                    <a:pt x="57" y="55"/>
                  </a:cubicBezTo>
                  <a:cubicBezTo>
                    <a:pt x="56" y="60"/>
                    <a:pt x="56" y="60"/>
                    <a:pt x="56" y="60"/>
                  </a:cubicBezTo>
                  <a:cubicBezTo>
                    <a:pt x="56" y="62"/>
                    <a:pt x="56" y="62"/>
                    <a:pt x="56" y="62"/>
                  </a:cubicBezTo>
                  <a:cubicBezTo>
                    <a:pt x="56" y="64"/>
                    <a:pt x="56" y="64"/>
                    <a:pt x="56" y="64"/>
                  </a:cubicBezTo>
                  <a:cubicBezTo>
                    <a:pt x="58" y="80"/>
                    <a:pt x="70" y="88"/>
                    <a:pt x="82" y="88"/>
                  </a:cubicBezTo>
                  <a:lnTo>
                    <a:pt x="82" y="9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4" name="Freeform 1348"/>
            <p:cNvSpPr>
              <a:spLocks/>
            </p:cNvSpPr>
            <p:nvPr/>
          </p:nvSpPr>
          <p:spPr bwMode="auto">
            <a:xfrm>
              <a:off x="2384" y="1518"/>
              <a:ext cx="182" cy="140"/>
            </a:xfrm>
            <a:custGeom>
              <a:avLst/>
              <a:gdLst>
                <a:gd name="T0" fmla="*/ 182 w 182"/>
                <a:gd name="T1" fmla="*/ 0 h 140"/>
                <a:gd name="T2" fmla="*/ 182 w 182"/>
                <a:gd name="T3" fmla="*/ 140 h 140"/>
                <a:gd name="T4" fmla="*/ 0 w 182"/>
                <a:gd name="T5" fmla="*/ 140 h 140"/>
                <a:gd name="T6" fmla="*/ 0 w 182"/>
                <a:gd name="T7" fmla="*/ 125 h 140"/>
                <a:gd name="T8" fmla="*/ 0 w 182"/>
                <a:gd name="T9" fmla="*/ 112 h 140"/>
                <a:gd name="T10" fmla="*/ 0 w 182"/>
                <a:gd name="T11" fmla="*/ 90 h 140"/>
                <a:gd name="T12" fmla="*/ 0 w 182"/>
                <a:gd name="T13" fmla="*/ 79 h 140"/>
                <a:gd name="T14" fmla="*/ 0 w 182"/>
                <a:gd name="T15" fmla="*/ 57 h 140"/>
                <a:gd name="T16" fmla="*/ 0 w 182"/>
                <a:gd name="T17" fmla="*/ 44 h 140"/>
                <a:gd name="T18" fmla="*/ 0 w 182"/>
                <a:gd name="T19" fmla="*/ 22 h 140"/>
                <a:gd name="T20" fmla="*/ 0 w 182"/>
                <a:gd name="T21" fmla="*/ 11 h 140"/>
                <a:gd name="T22" fmla="*/ 0 w 182"/>
                <a:gd name="T23" fmla="*/ 0 h 140"/>
                <a:gd name="T24" fmla="*/ 182 w 182"/>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40"/>
                <a:gd name="T41" fmla="*/ 182 w 182"/>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40">
                  <a:moveTo>
                    <a:pt x="182" y="0"/>
                  </a:moveTo>
                  <a:lnTo>
                    <a:pt x="182" y="140"/>
                  </a:lnTo>
                  <a:lnTo>
                    <a:pt x="0" y="140"/>
                  </a:lnTo>
                  <a:lnTo>
                    <a:pt x="0" y="125"/>
                  </a:lnTo>
                  <a:lnTo>
                    <a:pt x="0" y="112"/>
                  </a:lnTo>
                  <a:lnTo>
                    <a:pt x="0" y="90"/>
                  </a:lnTo>
                  <a:lnTo>
                    <a:pt x="0" y="79"/>
                  </a:lnTo>
                  <a:lnTo>
                    <a:pt x="0" y="57"/>
                  </a:lnTo>
                  <a:lnTo>
                    <a:pt x="0" y="44"/>
                  </a:lnTo>
                  <a:lnTo>
                    <a:pt x="0" y="22"/>
                  </a:lnTo>
                  <a:lnTo>
                    <a:pt x="0" y="11"/>
                  </a:lnTo>
                  <a:lnTo>
                    <a:pt x="0" y="0"/>
                  </a:lnTo>
                  <a:lnTo>
                    <a:pt x="18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5" name="Freeform 1349"/>
            <p:cNvSpPr>
              <a:spLocks/>
            </p:cNvSpPr>
            <p:nvPr/>
          </p:nvSpPr>
          <p:spPr bwMode="auto">
            <a:xfrm>
              <a:off x="1857" y="1597"/>
              <a:ext cx="257" cy="124"/>
            </a:xfrm>
            <a:custGeom>
              <a:avLst/>
              <a:gdLst>
                <a:gd name="T0" fmla="*/ 257 w 257"/>
                <a:gd name="T1" fmla="*/ 61 h 124"/>
                <a:gd name="T2" fmla="*/ 257 w 257"/>
                <a:gd name="T3" fmla="*/ 124 h 124"/>
                <a:gd name="T4" fmla="*/ 246 w 257"/>
                <a:gd name="T5" fmla="*/ 124 h 124"/>
                <a:gd name="T6" fmla="*/ 235 w 257"/>
                <a:gd name="T7" fmla="*/ 124 h 124"/>
                <a:gd name="T8" fmla="*/ 213 w 257"/>
                <a:gd name="T9" fmla="*/ 124 h 124"/>
                <a:gd name="T10" fmla="*/ 200 w 257"/>
                <a:gd name="T11" fmla="*/ 124 h 124"/>
                <a:gd name="T12" fmla="*/ 178 w 257"/>
                <a:gd name="T13" fmla="*/ 124 h 124"/>
                <a:gd name="T14" fmla="*/ 168 w 257"/>
                <a:gd name="T15" fmla="*/ 124 h 124"/>
                <a:gd name="T16" fmla="*/ 146 w 257"/>
                <a:gd name="T17" fmla="*/ 124 h 124"/>
                <a:gd name="T18" fmla="*/ 135 w 257"/>
                <a:gd name="T19" fmla="*/ 124 h 124"/>
                <a:gd name="T20" fmla="*/ 111 w 257"/>
                <a:gd name="T21" fmla="*/ 124 h 124"/>
                <a:gd name="T22" fmla="*/ 100 w 257"/>
                <a:gd name="T23" fmla="*/ 124 h 124"/>
                <a:gd name="T24" fmla="*/ 78 w 257"/>
                <a:gd name="T25" fmla="*/ 124 h 124"/>
                <a:gd name="T26" fmla="*/ 67 w 257"/>
                <a:gd name="T27" fmla="*/ 124 h 124"/>
                <a:gd name="T28" fmla="*/ 43 w 257"/>
                <a:gd name="T29" fmla="*/ 124 h 124"/>
                <a:gd name="T30" fmla="*/ 32 w 257"/>
                <a:gd name="T31" fmla="*/ 124 h 124"/>
                <a:gd name="T32" fmla="*/ 10 w 257"/>
                <a:gd name="T33" fmla="*/ 124 h 124"/>
                <a:gd name="T34" fmla="*/ 0 w 257"/>
                <a:gd name="T35" fmla="*/ 124 h 124"/>
                <a:gd name="T36" fmla="*/ 0 w 257"/>
                <a:gd name="T37" fmla="*/ 74 h 124"/>
                <a:gd name="T38" fmla="*/ 0 w 257"/>
                <a:gd name="T39" fmla="*/ 61 h 124"/>
                <a:gd name="T40" fmla="*/ 0 w 257"/>
                <a:gd name="T41" fmla="*/ 50 h 124"/>
                <a:gd name="T42" fmla="*/ 0 w 257"/>
                <a:gd name="T43" fmla="*/ 0 h 124"/>
                <a:gd name="T44" fmla="*/ 10 w 257"/>
                <a:gd name="T45" fmla="*/ 0 h 124"/>
                <a:gd name="T46" fmla="*/ 32 w 257"/>
                <a:gd name="T47" fmla="*/ 0 h 124"/>
                <a:gd name="T48" fmla="*/ 43 w 257"/>
                <a:gd name="T49" fmla="*/ 0 h 124"/>
                <a:gd name="T50" fmla="*/ 67 w 257"/>
                <a:gd name="T51" fmla="*/ 0 h 124"/>
                <a:gd name="T52" fmla="*/ 78 w 257"/>
                <a:gd name="T53" fmla="*/ 0 h 124"/>
                <a:gd name="T54" fmla="*/ 100 w 257"/>
                <a:gd name="T55" fmla="*/ 0 h 124"/>
                <a:gd name="T56" fmla="*/ 111 w 257"/>
                <a:gd name="T57" fmla="*/ 0 h 124"/>
                <a:gd name="T58" fmla="*/ 135 w 257"/>
                <a:gd name="T59" fmla="*/ 0 h 124"/>
                <a:gd name="T60" fmla="*/ 146 w 257"/>
                <a:gd name="T61" fmla="*/ 0 h 124"/>
                <a:gd name="T62" fmla="*/ 168 w 257"/>
                <a:gd name="T63" fmla="*/ 0 h 124"/>
                <a:gd name="T64" fmla="*/ 178 w 257"/>
                <a:gd name="T65" fmla="*/ 0 h 124"/>
                <a:gd name="T66" fmla="*/ 200 w 257"/>
                <a:gd name="T67" fmla="*/ 0 h 124"/>
                <a:gd name="T68" fmla="*/ 213 w 257"/>
                <a:gd name="T69" fmla="*/ 0 h 124"/>
                <a:gd name="T70" fmla="*/ 235 w 257"/>
                <a:gd name="T71" fmla="*/ 0 h 124"/>
                <a:gd name="T72" fmla="*/ 246 w 257"/>
                <a:gd name="T73" fmla="*/ 0 h 124"/>
                <a:gd name="T74" fmla="*/ 257 w 257"/>
                <a:gd name="T75" fmla="*/ 0 h 124"/>
                <a:gd name="T76" fmla="*/ 257 w 257"/>
                <a:gd name="T77" fmla="*/ 61 h 1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7"/>
                <a:gd name="T118" fmla="*/ 0 h 124"/>
                <a:gd name="T119" fmla="*/ 257 w 257"/>
                <a:gd name="T120" fmla="*/ 124 h 12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7" h="124">
                  <a:moveTo>
                    <a:pt x="257" y="61"/>
                  </a:moveTo>
                  <a:lnTo>
                    <a:pt x="257" y="124"/>
                  </a:lnTo>
                  <a:lnTo>
                    <a:pt x="246" y="124"/>
                  </a:lnTo>
                  <a:lnTo>
                    <a:pt x="235" y="124"/>
                  </a:lnTo>
                  <a:lnTo>
                    <a:pt x="213" y="124"/>
                  </a:lnTo>
                  <a:lnTo>
                    <a:pt x="200" y="124"/>
                  </a:lnTo>
                  <a:lnTo>
                    <a:pt x="178" y="124"/>
                  </a:lnTo>
                  <a:lnTo>
                    <a:pt x="168" y="124"/>
                  </a:lnTo>
                  <a:lnTo>
                    <a:pt x="146" y="124"/>
                  </a:lnTo>
                  <a:lnTo>
                    <a:pt x="135" y="124"/>
                  </a:lnTo>
                  <a:lnTo>
                    <a:pt x="111" y="124"/>
                  </a:lnTo>
                  <a:lnTo>
                    <a:pt x="100" y="124"/>
                  </a:lnTo>
                  <a:lnTo>
                    <a:pt x="78" y="124"/>
                  </a:lnTo>
                  <a:lnTo>
                    <a:pt x="67" y="124"/>
                  </a:lnTo>
                  <a:lnTo>
                    <a:pt x="43" y="124"/>
                  </a:lnTo>
                  <a:lnTo>
                    <a:pt x="32" y="124"/>
                  </a:lnTo>
                  <a:lnTo>
                    <a:pt x="10" y="124"/>
                  </a:lnTo>
                  <a:lnTo>
                    <a:pt x="0" y="124"/>
                  </a:lnTo>
                  <a:lnTo>
                    <a:pt x="0" y="74"/>
                  </a:lnTo>
                  <a:lnTo>
                    <a:pt x="0" y="61"/>
                  </a:lnTo>
                  <a:lnTo>
                    <a:pt x="0" y="50"/>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lnTo>
                    <a:pt x="257" y="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6" name="Freeform 1350"/>
            <p:cNvSpPr>
              <a:spLocks/>
            </p:cNvSpPr>
            <p:nvPr/>
          </p:nvSpPr>
          <p:spPr bwMode="auto">
            <a:xfrm>
              <a:off x="3270" y="1433"/>
              <a:ext cx="170" cy="171"/>
            </a:xfrm>
            <a:custGeom>
              <a:avLst/>
              <a:gdLst>
                <a:gd name="T0" fmla="*/ 170 w 170"/>
                <a:gd name="T1" fmla="*/ 0 h 171"/>
                <a:gd name="T2" fmla="*/ 0 w 170"/>
                <a:gd name="T3" fmla="*/ 171 h 171"/>
                <a:gd name="T4" fmla="*/ 2 w 170"/>
                <a:gd name="T5" fmla="*/ 164 h 171"/>
                <a:gd name="T6" fmla="*/ 20 w 170"/>
                <a:gd name="T7" fmla="*/ 123 h 171"/>
                <a:gd name="T8" fmla="*/ 33 w 170"/>
                <a:gd name="T9" fmla="*/ 79 h 171"/>
                <a:gd name="T10" fmla="*/ 48 w 170"/>
                <a:gd name="T11" fmla="*/ 42 h 171"/>
                <a:gd name="T12" fmla="*/ 48 w 170"/>
                <a:gd name="T13" fmla="*/ 42 h 171"/>
                <a:gd name="T14" fmla="*/ 90 w 170"/>
                <a:gd name="T15" fmla="*/ 0 h 171"/>
                <a:gd name="T16" fmla="*/ 170 w 170"/>
                <a:gd name="T17" fmla="*/ 0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
                <a:gd name="T28" fmla="*/ 0 h 171"/>
                <a:gd name="T29" fmla="*/ 170 w 170"/>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 h="171">
                  <a:moveTo>
                    <a:pt x="170" y="0"/>
                  </a:moveTo>
                  <a:lnTo>
                    <a:pt x="0" y="171"/>
                  </a:lnTo>
                  <a:lnTo>
                    <a:pt x="2" y="164"/>
                  </a:lnTo>
                  <a:lnTo>
                    <a:pt x="20" y="123"/>
                  </a:lnTo>
                  <a:lnTo>
                    <a:pt x="33" y="79"/>
                  </a:lnTo>
                  <a:lnTo>
                    <a:pt x="48" y="42"/>
                  </a:lnTo>
                  <a:lnTo>
                    <a:pt x="90" y="0"/>
                  </a:lnTo>
                  <a:lnTo>
                    <a:pt x="17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7" name="Freeform 1351"/>
            <p:cNvSpPr>
              <a:spLocks/>
            </p:cNvSpPr>
            <p:nvPr/>
          </p:nvSpPr>
          <p:spPr bwMode="auto">
            <a:xfrm>
              <a:off x="3246" y="1433"/>
              <a:ext cx="218" cy="225"/>
            </a:xfrm>
            <a:custGeom>
              <a:avLst/>
              <a:gdLst>
                <a:gd name="T0" fmla="*/ 1397 w 100"/>
                <a:gd name="T1" fmla="*/ 939 h 103"/>
                <a:gd name="T2" fmla="*/ 632 w 100"/>
                <a:gd name="T3" fmla="*/ 2228 h 103"/>
                <a:gd name="T4" fmla="*/ 632 w 100"/>
                <a:gd name="T5" fmla="*/ 2228 h 103"/>
                <a:gd name="T6" fmla="*/ 499 w 100"/>
                <a:gd name="T7" fmla="*/ 2348 h 103"/>
                <a:gd name="T8" fmla="*/ 0 w 100"/>
                <a:gd name="T9" fmla="*/ 2348 h 103"/>
                <a:gd name="T10" fmla="*/ 0 w 100"/>
                <a:gd name="T11" fmla="*/ 2305 h 103"/>
                <a:gd name="T12" fmla="*/ 133 w 100"/>
                <a:gd name="T13" fmla="*/ 1999 h 103"/>
                <a:gd name="T14" fmla="*/ 246 w 100"/>
                <a:gd name="T15" fmla="*/ 1769 h 103"/>
                <a:gd name="T16" fmla="*/ 2010 w 100"/>
                <a:gd name="T17" fmla="*/ 0 h 103"/>
                <a:gd name="T18" fmla="*/ 2256 w 100"/>
                <a:gd name="T19" fmla="*/ 0 h 103"/>
                <a:gd name="T20" fmla="*/ 2256 w 100"/>
                <a:gd name="T21" fmla="*/ 572 h 103"/>
                <a:gd name="T22" fmla="*/ 2143 w 100"/>
                <a:gd name="T23" fmla="*/ 710 h 103"/>
                <a:gd name="T24" fmla="*/ 1397 w 100"/>
                <a:gd name="T25" fmla="*/ 939 h 1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103"/>
                <a:gd name="T41" fmla="*/ 100 w 100"/>
                <a:gd name="T42" fmla="*/ 103 h 1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103">
                  <a:moveTo>
                    <a:pt x="62" y="41"/>
                  </a:moveTo>
                  <a:cubicBezTo>
                    <a:pt x="43" y="53"/>
                    <a:pt x="29" y="74"/>
                    <a:pt x="28" y="98"/>
                  </a:cubicBezTo>
                  <a:cubicBezTo>
                    <a:pt x="28" y="98"/>
                    <a:pt x="28" y="98"/>
                    <a:pt x="28" y="98"/>
                  </a:cubicBezTo>
                  <a:cubicBezTo>
                    <a:pt x="22" y="103"/>
                    <a:pt x="22" y="103"/>
                    <a:pt x="22" y="103"/>
                  </a:cubicBezTo>
                  <a:cubicBezTo>
                    <a:pt x="0" y="103"/>
                    <a:pt x="0" y="103"/>
                    <a:pt x="0" y="103"/>
                  </a:cubicBezTo>
                  <a:cubicBezTo>
                    <a:pt x="0" y="101"/>
                    <a:pt x="0" y="101"/>
                    <a:pt x="0" y="101"/>
                  </a:cubicBezTo>
                  <a:cubicBezTo>
                    <a:pt x="6" y="88"/>
                    <a:pt x="6" y="88"/>
                    <a:pt x="6" y="88"/>
                  </a:cubicBezTo>
                  <a:cubicBezTo>
                    <a:pt x="11" y="78"/>
                    <a:pt x="11" y="78"/>
                    <a:pt x="11" y="78"/>
                  </a:cubicBezTo>
                  <a:cubicBezTo>
                    <a:pt x="89" y="0"/>
                    <a:pt x="89" y="0"/>
                    <a:pt x="89" y="0"/>
                  </a:cubicBezTo>
                  <a:cubicBezTo>
                    <a:pt x="100" y="0"/>
                    <a:pt x="100" y="0"/>
                    <a:pt x="100" y="0"/>
                  </a:cubicBezTo>
                  <a:cubicBezTo>
                    <a:pt x="100" y="25"/>
                    <a:pt x="100" y="25"/>
                    <a:pt x="100" y="25"/>
                  </a:cubicBezTo>
                  <a:cubicBezTo>
                    <a:pt x="95" y="31"/>
                    <a:pt x="95" y="31"/>
                    <a:pt x="95" y="31"/>
                  </a:cubicBezTo>
                  <a:cubicBezTo>
                    <a:pt x="83" y="32"/>
                    <a:pt x="72" y="35"/>
                    <a:pt x="62" y="41"/>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8" name="Freeform 1352"/>
            <p:cNvSpPr>
              <a:spLocks/>
            </p:cNvSpPr>
            <p:nvPr/>
          </p:nvSpPr>
          <p:spPr bwMode="auto">
            <a:xfrm>
              <a:off x="2566" y="1433"/>
              <a:ext cx="691" cy="450"/>
            </a:xfrm>
            <a:custGeom>
              <a:avLst/>
              <a:gdLst>
                <a:gd name="T0" fmla="*/ 1853 w 317"/>
                <a:gd name="T1" fmla="*/ 2348 h 206"/>
                <a:gd name="T2" fmla="*/ 1853 w 317"/>
                <a:gd name="T3" fmla="*/ 2228 h 206"/>
                <a:gd name="T4" fmla="*/ 1853 w 317"/>
                <a:gd name="T5" fmla="*/ 1999 h 206"/>
                <a:gd name="T6" fmla="*/ 2396 w 317"/>
                <a:gd name="T7" fmla="*/ 1619 h 206"/>
                <a:gd name="T8" fmla="*/ 2433 w 317"/>
                <a:gd name="T9" fmla="*/ 1523 h 206"/>
                <a:gd name="T10" fmla="*/ 2433 w 317"/>
                <a:gd name="T11" fmla="*/ 1407 h 206"/>
                <a:gd name="T12" fmla="*/ 2433 w 317"/>
                <a:gd name="T13" fmla="*/ 1322 h 206"/>
                <a:gd name="T14" fmla="*/ 2396 w 317"/>
                <a:gd name="T15" fmla="*/ 1208 h 206"/>
                <a:gd name="T16" fmla="*/ 1853 w 317"/>
                <a:gd name="T17" fmla="*/ 826 h 206"/>
                <a:gd name="T18" fmla="*/ 1853 w 317"/>
                <a:gd name="T19" fmla="*/ 133 h 206"/>
                <a:gd name="T20" fmla="*/ 1853 w 317"/>
                <a:gd name="T21" fmla="*/ 0 h 206"/>
                <a:gd name="T22" fmla="*/ 3479 w 317"/>
                <a:gd name="T23" fmla="*/ 0 h 206"/>
                <a:gd name="T24" fmla="*/ 3479 w 317"/>
                <a:gd name="T25" fmla="*/ 939 h 206"/>
                <a:gd name="T26" fmla="*/ 4608 w 317"/>
                <a:gd name="T27" fmla="*/ 939 h 206"/>
                <a:gd name="T28" fmla="*/ 4608 w 317"/>
                <a:gd name="T29" fmla="*/ 1136 h 206"/>
                <a:gd name="T30" fmla="*/ 4608 w 317"/>
                <a:gd name="T31" fmla="*/ 1232 h 206"/>
                <a:gd name="T32" fmla="*/ 4608 w 317"/>
                <a:gd name="T33" fmla="*/ 1365 h 206"/>
                <a:gd name="T34" fmla="*/ 4608 w 317"/>
                <a:gd name="T35" fmla="*/ 2348 h 206"/>
                <a:gd name="T36" fmla="*/ 4741 w 317"/>
                <a:gd name="T37" fmla="*/ 2348 h 206"/>
                <a:gd name="T38" fmla="*/ 7041 w 317"/>
                <a:gd name="T39" fmla="*/ 2348 h 206"/>
                <a:gd name="T40" fmla="*/ 6927 w 317"/>
                <a:gd name="T41" fmla="*/ 2595 h 206"/>
                <a:gd name="T42" fmla="*/ 6838 w 317"/>
                <a:gd name="T43" fmla="*/ 2921 h 206"/>
                <a:gd name="T44" fmla="*/ 6794 w 317"/>
                <a:gd name="T45" fmla="*/ 3098 h 206"/>
                <a:gd name="T46" fmla="*/ 6775 w 317"/>
                <a:gd name="T47" fmla="*/ 3211 h 206"/>
                <a:gd name="T48" fmla="*/ 6775 w 317"/>
                <a:gd name="T49" fmla="*/ 3537 h 206"/>
                <a:gd name="T50" fmla="*/ 6794 w 317"/>
                <a:gd name="T51" fmla="*/ 3827 h 206"/>
                <a:gd name="T52" fmla="*/ 6814 w 317"/>
                <a:gd name="T53" fmla="*/ 3899 h 206"/>
                <a:gd name="T54" fmla="*/ 6890 w 317"/>
                <a:gd name="T55" fmla="*/ 4146 h 206"/>
                <a:gd name="T56" fmla="*/ 7004 w 317"/>
                <a:gd name="T57" fmla="*/ 4419 h 206"/>
                <a:gd name="T58" fmla="*/ 7041 w 317"/>
                <a:gd name="T59" fmla="*/ 4515 h 206"/>
                <a:gd name="T60" fmla="*/ 7156 w 317"/>
                <a:gd name="T61" fmla="*/ 4690 h 206"/>
                <a:gd name="T62" fmla="*/ 0 w 317"/>
                <a:gd name="T63" fmla="*/ 4690 h 206"/>
                <a:gd name="T64" fmla="*/ 0 w 317"/>
                <a:gd name="T65" fmla="*/ 4057 h 206"/>
                <a:gd name="T66" fmla="*/ 499 w 317"/>
                <a:gd name="T67" fmla="*/ 3847 h 206"/>
                <a:gd name="T68" fmla="*/ 560 w 317"/>
                <a:gd name="T69" fmla="*/ 3960 h 206"/>
                <a:gd name="T70" fmla="*/ 1306 w 317"/>
                <a:gd name="T71" fmla="*/ 3502 h 206"/>
                <a:gd name="T72" fmla="*/ 1853 w 317"/>
                <a:gd name="T73" fmla="*/ 3864 h 206"/>
                <a:gd name="T74" fmla="*/ 2396 w 317"/>
                <a:gd name="T75" fmla="*/ 3502 h 206"/>
                <a:gd name="T76" fmla="*/ 2433 w 317"/>
                <a:gd name="T77" fmla="*/ 3388 h 206"/>
                <a:gd name="T78" fmla="*/ 2433 w 317"/>
                <a:gd name="T79" fmla="*/ 3303 h 206"/>
                <a:gd name="T80" fmla="*/ 2433 w 317"/>
                <a:gd name="T81" fmla="*/ 3187 h 206"/>
                <a:gd name="T82" fmla="*/ 2396 w 317"/>
                <a:gd name="T83" fmla="*/ 3098 h 206"/>
                <a:gd name="T84" fmla="*/ 1853 w 317"/>
                <a:gd name="T85" fmla="*/ 2711 h 206"/>
                <a:gd name="T86" fmla="*/ 1853 w 317"/>
                <a:gd name="T87" fmla="*/ 2348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7"/>
                <a:gd name="T133" fmla="*/ 0 h 206"/>
                <a:gd name="T134" fmla="*/ 317 w 317"/>
                <a:gd name="T135" fmla="*/ 206 h 2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7" h="206">
                  <a:moveTo>
                    <a:pt x="82" y="103"/>
                  </a:moveTo>
                  <a:cubicBezTo>
                    <a:pt x="82" y="98"/>
                    <a:pt x="82" y="98"/>
                    <a:pt x="82" y="98"/>
                  </a:cubicBezTo>
                  <a:cubicBezTo>
                    <a:pt x="82" y="88"/>
                    <a:pt x="82" y="88"/>
                    <a:pt x="82" y="88"/>
                  </a:cubicBezTo>
                  <a:cubicBezTo>
                    <a:pt x="92" y="88"/>
                    <a:pt x="102" y="83"/>
                    <a:pt x="106" y="71"/>
                  </a:cubicBezTo>
                  <a:cubicBezTo>
                    <a:pt x="108" y="67"/>
                    <a:pt x="108" y="67"/>
                    <a:pt x="108" y="67"/>
                  </a:cubicBezTo>
                  <a:cubicBezTo>
                    <a:pt x="108" y="62"/>
                    <a:pt x="108" y="62"/>
                    <a:pt x="108" y="62"/>
                  </a:cubicBezTo>
                  <a:cubicBezTo>
                    <a:pt x="108" y="58"/>
                    <a:pt x="108" y="58"/>
                    <a:pt x="108" y="58"/>
                  </a:cubicBezTo>
                  <a:cubicBezTo>
                    <a:pt x="106" y="53"/>
                    <a:pt x="106" y="53"/>
                    <a:pt x="106" y="53"/>
                  </a:cubicBezTo>
                  <a:cubicBezTo>
                    <a:pt x="102" y="42"/>
                    <a:pt x="92" y="36"/>
                    <a:pt x="82" y="36"/>
                  </a:cubicBezTo>
                  <a:cubicBezTo>
                    <a:pt x="82" y="6"/>
                    <a:pt x="82" y="6"/>
                    <a:pt x="82" y="6"/>
                  </a:cubicBezTo>
                  <a:cubicBezTo>
                    <a:pt x="82" y="0"/>
                    <a:pt x="82" y="0"/>
                    <a:pt x="82" y="0"/>
                  </a:cubicBezTo>
                  <a:cubicBezTo>
                    <a:pt x="154" y="0"/>
                    <a:pt x="154" y="0"/>
                    <a:pt x="154" y="0"/>
                  </a:cubicBezTo>
                  <a:cubicBezTo>
                    <a:pt x="154" y="41"/>
                    <a:pt x="154" y="41"/>
                    <a:pt x="154" y="41"/>
                  </a:cubicBezTo>
                  <a:cubicBezTo>
                    <a:pt x="204" y="41"/>
                    <a:pt x="204" y="41"/>
                    <a:pt x="204" y="41"/>
                  </a:cubicBezTo>
                  <a:cubicBezTo>
                    <a:pt x="204" y="50"/>
                    <a:pt x="204" y="50"/>
                    <a:pt x="204" y="50"/>
                  </a:cubicBezTo>
                  <a:cubicBezTo>
                    <a:pt x="204" y="54"/>
                    <a:pt x="204" y="54"/>
                    <a:pt x="204" y="54"/>
                  </a:cubicBezTo>
                  <a:cubicBezTo>
                    <a:pt x="204" y="60"/>
                    <a:pt x="204" y="60"/>
                    <a:pt x="204" y="60"/>
                  </a:cubicBezTo>
                  <a:cubicBezTo>
                    <a:pt x="204" y="103"/>
                    <a:pt x="204" y="103"/>
                    <a:pt x="204" y="103"/>
                  </a:cubicBezTo>
                  <a:cubicBezTo>
                    <a:pt x="210" y="103"/>
                    <a:pt x="210" y="103"/>
                    <a:pt x="210" y="103"/>
                  </a:cubicBezTo>
                  <a:cubicBezTo>
                    <a:pt x="312" y="103"/>
                    <a:pt x="312" y="103"/>
                    <a:pt x="312" y="103"/>
                  </a:cubicBezTo>
                  <a:cubicBezTo>
                    <a:pt x="307" y="114"/>
                    <a:pt x="307" y="114"/>
                    <a:pt x="307" y="114"/>
                  </a:cubicBezTo>
                  <a:cubicBezTo>
                    <a:pt x="303" y="128"/>
                    <a:pt x="303" y="128"/>
                    <a:pt x="303" y="128"/>
                  </a:cubicBezTo>
                  <a:cubicBezTo>
                    <a:pt x="301" y="136"/>
                    <a:pt x="301" y="136"/>
                    <a:pt x="301" y="136"/>
                  </a:cubicBezTo>
                  <a:cubicBezTo>
                    <a:pt x="300" y="141"/>
                    <a:pt x="300" y="141"/>
                    <a:pt x="300" y="141"/>
                  </a:cubicBezTo>
                  <a:cubicBezTo>
                    <a:pt x="300" y="155"/>
                    <a:pt x="300" y="155"/>
                    <a:pt x="300" y="155"/>
                  </a:cubicBezTo>
                  <a:cubicBezTo>
                    <a:pt x="301" y="168"/>
                    <a:pt x="301" y="168"/>
                    <a:pt x="301" y="168"/>
                  </a:cubicBezTo>
                  <a:cubicBezTo>
                    <a:pt x="302" y="171"/>
                    <a:pt x="302" y="171"/>
                    <a:pt x="302" y="171"/>
                  </a:cubicBezTo>
                  <a:cubicBezTo>
                    <a:pt x="305" y="182"/>
                    <a:pt x="305" y="182"/>
                    <a:pt x="305" y="182"/>
                  </a:cubicBezTo>
                  <a:cubicBezTo>
                    <a:pt x="310" y="194"/>
                    <a:pt x="310" y="194"/>
                    <a:pt x="310" y="194"/>
                  </a:cubicBezTo>
                  <a:cubicBezTo>
                    <a:pt x="312" y="198"/>
                    <a:pt x="312" y="198"/>
                    <a:pt x="312" y="198"/>
                  </a:cubicBezTo>
                  <a:cubicBezTo>
                    <a:pt x="317" y="206"/>
                    <a:pt x="317" y="206"/>
                    <a:pt x="317" y="206"/>
                  </a:cubicBezTo>
                  <a:cubicBezTo>
                    <a:pt x="0" y="206"/>
                    <a:pt x="0" y="206"/>
                    <a:pt x="0" y="206"/>
                  </a:cubicBezTo>
                  <a:cubicBezTo>
                    <a:pt x="0" y="178"/>
                    <a:pt x="0" y="178"/>
                    <a:pt x="0" y="178"/>
                  </a:cubicBezTo>
                  <a:cubicBezTo>
                    <a:pt x="22" y="169"/>
                    <a:pt x="22" y="169"/>
                    <a:pt x="22" y="169"/>
                  </a:cubicBezTo>
                  <a:cubicBezTo>
                    <a:pt x="25" y="174"/>
                    <a:pt x="25" y="174"/>
                    <a:pt x="25" y="174"/>
                  </a:cubicBezTo>
                  <a:cubicBezTo>
                    <a:pt x="58" y="154"/>
                    <a:pt x="58" y="154"/>
                    <a:pt x="58" y="154"/>
                  </a:cubicBezTo>
                  <a:cubicBezTo>
                    <a:pt x="62" y="165"/>
                    <a:pt x="72" y="170"/>
                    <a:pt x="82" y="170"/>
                  </a:cubicBezTo>
                  <a:cubicBezTo>
                    <a:pt x="92" y="170"/>
                    <a:pt x="102" y="165"/>
                    <a:pt x="106" y="154"/>
                  </a:cubicBezTo>
                  <a:cubicBezTo>
                    <a:pt x="108" y="149"/>
                    <a:pt x="108" y="149"/>
                    <a:pt x="108" y="149"/>
                  </a:cubicBezTo>
                  <a:cubicBezTo>
                    <a:pt x="108" y="145"/>
                    <a:pt x="108" y="145"/>
                    <a:pt x="108" y="145"/>
                  </a:cubicBezTo>
                  <a:cubicBezTo>
                    <a:pt x="108" y="140"/>
                    <a:pt x="108" y="140"/>
                    <a:pt x="108" y="140"/>
                  </a:cubicBezTo>
                  <a:cubicBezTo>
                    <a:pt x="106" y="136"/>
                    <a:pt x="106" y="136"/>
                    <a:pt x="106" y="136"/>
                  </a:cubicBezTo>
                  <a:cubicBezTo>
                    <a:pt x="102" y="124"/>
                    <a:pt x="92" y="119"/>
                    <a:pt x="82" y="119"/>
                  </a:cubicBezTo>
                  <a:lnTo>
                    <a:pt x="82" y="10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79" name="Freeform 1353"/>
            <p:cNvSpPr>
              <a:spLocks/>
            </p:cNvSpPr>
            <p:nvPr/>
          </p:nvSpPr>
          <p:spPr bwMode="auto">
            <a:xfrm>
              <a:off x="3388" y="1817"/>
              <a:ext cx="76" cy="66"/>
            </a:xfrm>
            <a:custGeom>
              <a:avLst/>
              <a:gdLst>
                <a:gd name="T0" fmla="*/ 736 w 35"/>
                <a:gd name="T1" fmla="*/ 0 h 30"/>
                <a:gd name="T2" fmla="*/ 760 w 35"/>
                <a:gd name="T3" fmla="*/ 0 h 30"/>
                <a:gd name="T4" fmla="*/ 777 w 35"/>
                <a:gd name="T5" fmla="*/ 0 h 30"/>
                <a:gd name="T6" fmla="*/ 777 w 35"/>
                <a:gd name="T7" fmla="*/ 702 h 30"/>
                <a:gd name="T8" fmla="*/ 0 w 35"/>
                <a:gd name="T9" fmla="*/ 702 h 30"/>
                <a:gd name="T10" fmla="*/ 664 w 35"/>
                <a:gd name="T11" fmla="*/ 0 h 30"/>
                <a:gd name="T12" fmla="*/ 664 w 35"/>
                <a:gd name="T13" fmla="*/ 0 h 30"/>
                <a:gd name="T14" fmla="*/ 736 w 35"/>
                <a:gd name="T15" fmla="*/ 0 h 30"/>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30"/>
                <a:gd name="T26" fmla="*/ 35 w 35"/>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30">
                  <a:moveTo>
                    <a:pt x="33" y="0"/>
                  </a:moveTo>
                  <a:cubicBezTo>
                    <a:pt x="34" y="0"/>
                    <a:pt x="34" y="0"/>
                    <a:pt x="34" y="0"/>
                  </a:cubicBezTo>
                  <a:cubicBezTo>
                    <a:pt x="35" y="0"/>
                    <a:pt x="35" y="0"/>
                    <a:pt x="35" y="0"/>
                  </a:cubicBezTo>
                  <a:cubicBezTo>
                    <a:pt x="35" y="30"/>
                    <a:pt x="35" y="30"/>
                    <a:pt x="35" y="30"/>
                  </a:cubicBezTo>
                  <a:cubicBezTo>
                    <a:pt x="0" y="30"/>
                    <a:pt x="0" y="30"/>
                    <a:pt x="0" y="30"/>
                  </a:cubicBezTo>
                  <a:cubicBezTo>
                    <a:pt x="30" y="0"/>
                    <a:pt x="30" y="0"/>
                    <a:pt x="30" y="0"/>
                  </a:cubicBezTo>
                  <a:cubicBezTo>
                    <a:pt x="30" y="0"/>
                    <a:pt x="30" y="0"/>
                    <a:pt x="30" y="0"/>
                  </a:cubicBezTo>
                  <a:cubicBezTo>
                    <a:pt x="31" y="0"/>
                    <a:pt x="32" y="0"/>
                    <a:pt x="33" y="0"/>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0" name="Freeform 1354"/>
            <p:cNvSpPr>
              <a:spLocks/>
            </p:cNvSpPr>
            <p:nvPr/>
          </p:nvSpPr>
          <p:spPr bwMode="auto">
            <a:xfrm>
              <a:off x="3011" y="1433"/>
              <a:ext cx="327" cy="225"/>
            </a:xfrm>
            <a:custGeom>
              <a:avLst/>
              <a:gdLst>
                <a:gd name="T0" fmla="*/ 259 w 327"/>
                <a:gd name="T1" fmla="*/ 171 h 225"/>
                <a:gd name="T2" fmla="*/ 248 w 327"/>
                <a:gd name="T3" fmla="*/ 192 h 225"/>
                <a:gd name="T4" fmla="*/ 235 w 327"/>
                <a:gd name="T5" fmla="*/ 221 h 225"/>
                <a:gd name="T6" fmla="*/ 235 w 327"/>
                <a:gd name="T7" fmla="*/ 225 h 225"/>
                <a:gd name="T8" fmla="*/ 13 w 327"/>
                <a:gd name="T9" fmla="*/ 225 h 225"/>
                <a:gd name="T10" fmla="*/ 0 w 327"/>
                <a:gd name="T11" fmla="*/ 225 h 225"/>
                <a:gd name="T12" fmla="*/ 0 w 327"/>
                <a:gd name="T13" fmla="*/ 131 h 225"/>
                <a:gd name="T14" fmla="*/ 0 w 327"/>
                <a:gd name="T15" fmla="*/ 118 h 225"/>
                <a:gd name="T16" fmla="*/ 0 w 327"/>
                <a:gd name="T17" fmla="*/ 109 h 225"/>
                <a:gd name="T18" fmla="*/ 0 w 327"/>
                <a:gd name="T19" fmla="*/ 90 h 225"/>
                <a:gd name="T20" fmla="*/ 115 w 327"/>
                <a:gd name="T21" fmla="*/ 90 h 225"/>
                <a:gd name="T22" fmla="*/ 115 w 327"/>
                <a:gd name="T23" fmla="*/ 0 h 225"/>
                <a:gd name="T24" fmla="*/ 327 w 327"/>
                <a:gd name="T25" fmla="*/ 0 h 225"/>
                <a:gd name="T26" fmla="*/ 307 w 327"/>
                <a:gd name="T27" fmla="*/ 40 h 225"/>
                <a:gd name="T28" fmla="*/ 307 w 327"/>
                <a:gd name="T29" fmla="*/ 42 h 225"/>
                <a:gd name="T30" fmla="*/ 292 w 327"/>
                <a:gd name="T31" fmla="*/ 79 h 225"/>
                <a:gd name="T32" fmla="*/ 279 w 327"/>
                <a:gd name="T33" fmla="*/ 123 h 225"/>
                <a:gd name="T34" fmla="*/ 261 w 327"/>
                <a:gd name="T35" fmla="*/ 164 h 225"/>
                <a:gd name="T36" fmla="*/ 259 w 327"/>
                <a:gd name="T37" fmla="*/ 17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7"/>
                <a:gd name="T58" fmla="*/ 0 h 225"/>
                <a:gd name="T59" fmla="*/ 327 w 327"/>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7" h="225">
                  <a:moveTo>
                    <a:pt x="259" y="171"/>
                  </a:moveTo>
                  <a:lnTo>
                    <a:pt x="248" y="192"/>
                  </a:lnTo>
                  <a:lnTo>
                    <a:pt x="235" y="221"/>
                  </a:lnTo>
                  <a:lnTo>
                    <a:pt x="235" y="225"/>
                  </a:lnTo>
                  <a:lnTo>
                    <a:pt x="13" y="225"/>
                  </a:lnTo>
                  <a:lnTo>
                    <a:pt x="0" y="225"/>
                  </a:lnTo>
                  <a:lnTo>
                    <a:pt x="0" y="131"/>
                  </a:lnTo>
                  <a:lnTo>
                    <a:pt x="0" y="118"/>
                  </a:lnTo>
                  <a:lnTo>
                    <a:pt x="0" y="109"/>
                  </a:lnTo>
                  <a:lnTo>
                    <a:pt x="0" y="90"/>
                  </a:lnTo>
                  <a:lnTo>
                    <a:pt x="115" y="90"/>
                  </a:lnTo>
                  <a:lnTo>
                    <a:pt x="115" y="0"/>
                  </a:lnTo>
                  <a:lnTo>
                    <a:pt x="327" y="0"/>
                  </a:lnTo>
                  <a:lnTo>
                    <a:pt x="307" y="40"/>
                  </a:lnTo>
                  <a:lnTo>
                    <a:pt x="307" y="42"/>
                  </a:lnTo>
                  <a:lnTo>
                    <a:pt x="292" y="79"/>
                  </a:lnTo>
                  <a:lnTo>
                    <a:pt x="279" y="123"/>
                  </a:lnTo>
                  <a:lnTo>
                    <a:pt x="261" y="164"/>
                  </a:lnTo>
                  <a:lnTo>
                    <a:pt x="259" y="17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881" name="Freeform 1355"/>
            <p:cNvSpPr>
              <a:spLocks/>
            </p:cNvSpPr>
            <p:nvPr/>
          </p:nvSpPr>
          <p:spPr bwMode="auto">
            <a:xfrm>
              <a:off x="2336" y="1793"/>
              <a:ext cx="7" cy="1"/>
            </a:xfrm>
            <a:custGeom>
              <a:avLst/>
              <a:gdLst>
                <a:gd name="T0" fmla="*/ 7 w 7"/>
                <a:gd name="T1" fmla="*/ 0 h 1"/>
                <a:gd name="T2" fmla="*/ 3 w 7"/>
                <a:gd name="T3" fmla="*/ 0 h 1"/>
                <a:gd name="T4" fmla="*/ 0 w 7"/>
                <a:gd name="T5" fmla="*/ 0 h 1"/>
                <a:gd name="T6" fmla="*/ 0 60000 65536"/>
                <a:gd name="T7" fmla="*/ 0 60000 65536"/>
                <a:gd name="T8" fmla="*/ 0 60000 65536"/>
                <a:gd name="T9" fmla="*/ 0 w 7"/>
                <a:gd name="T10" fmla="*/ 0 h 1"/>
                <a:gd name="T11" fmla="*/ 7 w 7"/>
                <a:gd name="T12" fmla="*/ 1 h 1"/>
              </a:gdLst>
              <a:ahLst/>
              <a:cxnLst>
                <a:cxn ang="T6">
                  <a:pos x="T0" y="T1"/>
                </a:cxn>
                <a:cxn ang="T7">
                  <a:pos x="T2" y="T3"/>
                </a:cxn>
                <a:cxn ang="T8">
                  <a:pos x="T4" y="T5"/>
                </a:cxn>
              </a:cxnLst>
              <a:rect l="T9" t="T10" r="T11" b="T12"/>
              <a:pathLst>
                <a:path w="7" h="1">
                  <a:moveTo>
                    <a:pt x="7" y="0"/>
                  </a:moveTo>
                  <a:lnTo>
                    <a:pt x="3"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82" name="Line 1356"/>
            <p:cNvSpPr>
              <a:spLocks noChangeShapeType="1"/>
            </p:cNvSpPr>
            <p:nvPr/>
          </p:nvSpPr>
          <p:spPr bwMode="auto">
            <a:xfrm>
              <a:off x="2295" y="151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83" name="Line 1357"/>
            <p:cNvSpPr>
              <a:spLocks noChangeShapeType="1"/>
            </p:cNvSpPr>
            <p:nvPr/>
          </p:nvSpPr>
          <p:spPr bwMode="auto">
            <a:xfrm>
              <a:off x="2295" y="1551"/>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84" name="Line 1358"/>
            <p:cNvSpPr>
              <a:spLocks noChangeShapeType="1"/>
            </p:cNvSpPr>
            <p:nvPr/>
          </p:nvSpPr>
          <p:spPr bwMode="auto">
            <a:xfrm>
              <a:off x="2295" y="1586"/>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85" name="Line 1359"/>
            <p:cNvSpPr>
              <a:spLocks noChangeShapeType="1"/>
            </p:cNvSpPr>
            <p:nvPr/>
          </p:nvSpPr>
          <p:spPr bwMode="auto">
            <a:xfrm>
              <a:off x="2295" y="1619"/>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86" name="Freeform 1360"/>
            <p:cNvSpPr>
              <a:spLocks/>
            </p:cNvSpPr>
            <p:nvPr/>
          </p:nvSpPr>
          <p:spPr bwMode="auto">
            <a:xfrm>
              <a:off x="2295" y="1654"/>
              <a:ext cx="1" cy="22"/>
            </a:xfrm>
            <a:custGeom>
              <a:avLst/>
              <a:gdLst>
                <a:gd name="T0" fmla="*/ 0 w 1"/>
                <a:gd name="T1" fmla="*/ 0 h 22"/>
                <a:gd name="T2" fmla="*/ 0 w 1"/>
                <a:gd name="T3" fmla="*/ 4 h 22"/>
                <a:gd name="T4" fmla="*/ 0 w 1"/>
                <a:gd name="T5" fmla="*/ 22 h 22"/>
                <a:gd name="T6" fmla="*/ 0 60000 65536"/>
                <a:gd name="T7" fmla="*/ 0 60000 65536"/>
                <a:gd name="T8" fmla="*/ 0 60000 65536"/>
                <a:gd name="T9" fmla="*/ 0 w 1"/>
                <a:gd name="T10" fmla="*/ 0 h 22"/>
                <a:gd name="T11" fmla="*/ 1 w 1"/>
                <a:gd name="T12" fmla="*/ 22 h 22"/>
              </a:gdLst>
              <a:ahLst/>
              <a:cxnLst>
                <a:cxn ang="T6">
                  <a:pos x="T0" y="T1"/>
                </a:cxn>
                <a:cxn ang="T7">
                  <a:pos x="T2" y="T3"/>
                </a:cxn>
                <a:cxn ang="T8">
                  <a:pos x="T4" y="T5"/>
                </a:cxn>
              </a:cxnLst>
              <a:rect l="T9" t="T10" r="T11" b="T12"/>
              <a:pathLst>
                <a:path w="1" h="22">
                  <a:moveTo>
                    <a:pt x="0" y="0"/>
                  </a:moveTo>
                  <a:lnTo>
                    <a:pt x="0" y="4"/>
                  </a:lnTo>
                  <a:lnTo>
                    <a:pt x="0"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87" name="Line 1361"/>
            <p:cNvSpPr>
              <a:spLocks noChangeShapeType="1"/>
            </p:cNvSpPr>
            <p:nvPr/>
          </p:nvSpPr>
          <p:spPr bwMode="auto">
            <a:xfrm>
              <a:off x="2295" y="168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88" name="Line 1362"/>
            <p:cNvSpPr>
              <a:spLocks noChangeShapeType="1"/>
            </p:cNvSpPr>
            <p:nvPr/>
          </p:nvSpPr>
          <p:spPr bwMode="auto">
            <a:xfrm>
              <a:off x="2295" y="1721"/>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89" name="Freeform 1363"/>
            <p:cNvSpPr>
              <a:spLocks/>
            </p:cNvSpPr>
            <p:nvPr/>
          </p:nvSpPr>
          <p:spPr bwMode="auto">
            <a:xfrm>
              <a:off x="2295" y="1754"/>
              <a:ext cx="1" cy="46"/>
            </a:xfrm>
            <a:custGeom>
              <a:avLst/>
              <a:gdLst>
                <a:gd name="T0" fmla="*/ 0 w 1"/>
                <a:gd name="T1" fmla="*/ 0 h 46"/>
                <a:gd name="T2" fmla="*/ 0 w 1"/>
                <a:gd name="T3" fmla="*/ 22 h 46"/>
                <a:gd name="T4" fmla="*/ 0 w 1"/>
                <a:gd name="T5" fmla="*/ 35 h 46"/>
                <a:gd name="T6" fmla="*/ 0 w 1"/>
                <a:gd name="T7" fmla="*/ 46 h 46"/>
                <a:gd name="T8" fmla="*/ 0 60000 65536"/>
                <a:gd name="T9" fmla="*/ 0 60000 65536"/>
                <a:gd name="T10" fmla="*/ 0 60000 65536"/>
                <a:gd name="T11" fmla="*/ 0 60000 65536"/>
                <a:gd name="T12" fmla="*/ 0 w 1"/>
                <a:gd name="T13" fmla="*/ 0 h 46"/>
                <a:gd name="T14" fmla="*/ 1 w 1"/>
                <a:gd name="T15" fmla="*/ 46 h 46"/>
              </a:gdLst>
              <a:ahLst/>
              <a:cxnLst>
                <a:cxn ang="T8">
                  <a:pos x="T0" y="T1"/>
                </a:cxn>
                <a:cxn ang="T9">
                  <a:pos x="T2" y="T3"/>
                </a:cxn>
                <a:cxn ang="T10">
                  <a:pos x="T4" y="T5"/>
                </a:cxn>
                <a:cxn ang="T11">
                  <a:pos x="T6" y="T7"/>
                </a:cxn>
              </a:cxnLst>
              <a:rect l="T12" t="T13" r="T14" b="T15"/>
              <a:pathLst>
                <a:path w="1" h="46">
                  <a:moveTo>
                    <a:pt x="0" y="0"/>
                  </a:moveTo>
                  <a:lnTo>
                    <a:pt x="0" y="22"/>
                  </a:lnTo>
                  <a:lnTo>
                    <a:pt x="0" y="35"/>
                  </a:lnTo>
                  <a:lnTo>
                    <a:pt x="0" y="4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0" name="Line 1364"/>
            <p:cNvSpPr>
              <a:spLocks noChangeShapeType="1"/>
            </p:cNvSpPr>
            <p:nvPr/>
          </p:nvSpPr>
          <p:spPr bwMode="auto">
            <a:xfrm flipV="1">
              <a:off x="2384" y="177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91" name="Line 1365"/>
            <p:cNvSpPr>
              <a:spLocks noChangeShapeType="1"/>
            </p:cNvSpPr>
            <p:nvPr/>
          </p:nvSpPr>
          <p:spPr bwMode="auto">
            <a:xfrm flipV="1">
              <a:off x="2384" y="1743"/>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92" name="Line 1366"/>
            <p:cNvSpPr>
              <a:spLocks noChangeShapeType="1"/>
            </p:cNvSpPr>
            <p:nvPr/>
          </p:nvSpPr>
          <p:spPr bwMode="auto">
            <a:xfrm flipV="1">
              <a:off x="2384" y="171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93" name="Line 1367"/>
            <p:cNvSpPr>
              <a:spLocks noChangeShapeType="1"/>
            </p:cNvSpPr>
            <p:nvPr/>
          </p:nvSpPr>
          <p:spPr bwMode="auto">
            <a:xfrm flipV="1">
              <a:off x="2384" y="1676"/>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94" name="Freeform 1368"/>
            <p:cNvSpPr>
              <a:spLocks/>
            </p:cNvSpPr>
            <p:nvPr/>
          </p:nvSpPr>
          <p:spPr bwMode="auto">
            <a:xfrm>
              <a:off x="2384" y="1643"/>
              <a:ext cx="1" cy="22"/>
            </a:xfrm>
            <a:custGeom>
              <a:avLst/>
              <a:gdLst>
                <a:gd name="T0" fmla="*/ 0 w 1"/>
                <a:gd name="T1" fmla="*/ 22 h 22"/>
                <a:gd name="T2" fmla="*/ 0 w 1"/>
                <a:gd name="T3" fmla="*/ 15 h 22"/>
                <a:gd name="T4" fmla="*/ 0 w 1"/>
                <a:gd name="T5" fmla="*/ 0 h 22"/>
                <a:gd name="T6" fmla="*/ 0 60000 65536"/>
                <a:gd name="T7" fmla="*/ 0 60000 65536"/>
                <a:gd name="T8" fmla="*/ 0 60000 65536"/>
                <a:gd name="T9" fmla="*/ 0 w 1"/>
                <a:gd name="T10" fmla="*/ 0 h 22"/>
                <a:gd name="T11" fmla="*/ 1 w 1"/>
                <a:gd name="T12" fmla="*/ 22 h 22"/>
              </a:gdLst>
              <a:ahLst/>
              <a:cxnLst>
                <a:cxn ang="T6">
                  <a:pos x="T0" y="T1"/>
                </a:cxn>
                <a:cxn ang="T7">
                  <a:pos x="T2" y="T3"/>
                </a:cxn>
                <a:cxn ang="T8">
                  <a:pos x="T4" y="T5"/>
                </a:cxn>
              </a:cxnLst>
              <a:rect l="T9" t="T10" r="T11" b="T12"/>
              <a:pathLst>
                <a:path w="1" h="22">
                  <a:moveTo>
                    <a:pt x="0" y="22"/>
                  </a:moveTo>
                  <a:lnTo>
                    <a:pt x="0" y="1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5" name="Line 1369"/>
            <p:cNvSpPr>
              <a:spLocks noChangeShapeType="1"/>
            </p:cNvSpPr>
            <p:nvPr/>
          </p:nvSpPr>
          <p:spPr bwMode="auto">
            <a:xfrm flipV="1">
              <a:off x="2384" y="160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96" name="Line 1370"/>
            <p:cNvSpPr>
              <a:spLocks noChangeShapeType="1"/>
            </p:cNvSpPr>
            <p:nvPr/>
          </p:nvSpPr>
          <p:spPr bwMode="auto">
            <a:xfrm flipV="1">
              <a:off x="2384" y="1575"/>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97" name="Freeform 1371"/>
            <p:cNvSpPr>
              <a:spLocks/>
            </p:cNvSpPr>
            <p:nvPr/>
          </p:nvSpPr>
          <p:spPr bwMode="auto">
            <a:xfrm>
              <a:off x="2384" y="1518"/>
              <a:ext cx="1" cy="44"/>
            </a:xfrm>
            <a:custGeom>
              <a:avLst/>
              <a:gdLst>
                <a:gd name="T0" fmla="*/ 0 w 1"/>
                <a:gd name="T1" fmla="*/ 44 h 44"/>
                <a:gd name="T2" fmla="*/ 0 w 1"/>
                <a:gd name="T3" fmla="*/ 22 h 44"/>
                <a:gd name="T4" fmla="*/ 0 w 1"/>
                <a:gd name="T5" fmla="*/ 11 h 44"/>
                <a:gd name="T6" fmla="*/ 0 w 1"/>
                <a:gd name="T7" fmla="*/ 0 h 44"/>
                <a:gd name="T8" fmla="*/ 0 60000 65536"/>
                <a:gd name="T9" fmla="*/ 0 60000 65536"/>
                <a:gd name="T10" fmla="*/ 0 60000 65536"/>
                <a:gd name="T11" fmla="*/ 0 60000 65536"/>
                <a:gd name="T12" fmla="*/ 0 w 1"/>
                <a:gd name="T13" fmla="*/ 0 h 44"/>
                <a:gd name="T14" fmla="*/ 1 w 1"/>
                <a:gd name="T15" fmla="*/ 44 h 44"/>
              </a:gdLst>
              <a:ahLst/>
              <a:cxnLst>
                <a:cxn ang="T8">
                  <a:pos x="T0" y="T1"/>
                </a:cxn>
                <a:cxn ang="T9">
                  <a:pos x="T2" y="T3"/>
                </a:cxn>
                <a:cxn ang="T10">
                  <a:pos x="T4" y="T5"/>
                </a:cxn>
                <a:cxn ang="T11">
                  <a:pos x="T6" y="T7"/>
                </a:cxn>
              </a:cxnLst>
              <a:rect l="T12" t="T13" r="T14" b="T15"/>
              <a:pathLst>
                <a:path w="1" h="44">
                  <a:moveTo>
                    <a:pt x="0" y="44"/>
                  </a:moveTo>
                  <a:lnTo>
                    <a:pt x="0" y="22"/>
                  </a:lnTo>
                  <a:lnTo>
                    <a:pt x="0" y="1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898" name="Line 1372"/>
            <p:cNvSpPr>
              <a:spLocks noChangeShapeType="1"/>
            </p:cNvSpPr>
            <p:nvPr/>
          </p:nvSpPr>
          <p:spPr bwMode="auto">
            <a:xfrm flipH="1">
              <a:off x="2114" y="1518"/>
              <a:ext cx="18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899" name="Freeform 1373"/>
            <p:cNvSpPr>
              <a:spLocks/>
            </p:cNvSpPr>
            <p:nvPr/>
          </p:nvSpPr>
          <p:spPr bwMode="auto">
            <a:xfrm>
              <a:off x="2384" y="1518"/>
              <a:ext cx="182" cy="1"/>
            </a:xfrm>
            <a:custGeom>
              <a:avLst/>
              <a:gdLst>
                <a:gd name="T0" fmla="*/ 182 w 182"/>
                <a:gd name="T1" fmla="*/ 0 h 1"/>
                <a:gd name="T2" fmla="*/ 0 w 182"/>
                <a:gd name="T3" fmla="*/ 0 h 1"/>
                <a:gd name="T4" fmla="*/ 0 w 182"/>
                <a:gd name="T5" fmla="*/ 0 h 1"/>
                <a:gd name="T6" fmla="*/ 0 60000 65536"/>
                <a:gd name="T7" fmla="*/ 0 60000 65536"/>
                <a:gd name="T8" fmla="*/ 0 60000 65536"/>
                <a:gd name="T9" fmla="*/ 0 w 182"/>
                <a:gd name="T10" fmla="*/ 0 h 1"/>
                <a:gd name="T11" fmla="*/ 182 w 182"/>
                <a:gd name="T12" fmla="*/ 1 h 1"/>
              </a:gdLst>
              <a:ahLst/>
              <a:cxnLst>
                <a:cxn ang="T6">
                  <a:pos x="T0" y="T1"/>
                </a:cxn>
                <a:cxn ang="T7">
                  <a:pos x="T2" y="T3"/>
                </a:cxn>
                <a:cxn ang="T8">
                  <a:pos x="T4" y="T5"/>
                </a:cxn>
              </a:cxnLst>
              <a:rect l="T9" t="T10" r="T11" b="T12"/>
              <a:pathLst>
                <a:path w="182" h="1">
                  <a:moveTo>
                    <a:pt x="182" y="0"/>
                  </a:move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0" name="Freeform 1374"/>
            <p:cNvSpPr>
              <a:spLocks/>
            </p:cNvSpPr>
            <p:nvPr/>
          </p:nvSpPr>
          <p:spPr bwMode="auto">
            <a:xfrm>
              <a:off x="2384" y="1800"/>
              <a:ext cx="182" cy="1"/>
            </a:xfrm>
            <a:custGeom>
              <a:avLst/>
              <a:gdLst>
                <a:gd name="T0" fmla="*/ 0 w 182"/>
                <a:gd name="T1" fmla="*/ 0 h 1"/>
                <a:gd name="T2" fmla="*/ 0 w 182"/>
                <a:gd name="T3" fmla="*/ 0 h 1"/>
                <a:gd name="T4" fmla="*/ 182 w 182"/>
                <a:gd name="T5" fmla="*/ 0 h 1"/>
                <a:gd name="T6" fmla="*/ 0 60000 65536"/>
                <a:gd name="T7" fmla="*/ 0 60000 65536"/>
                <a:gd name="T8" fmla="*/ 0 60000 65536"/>
                <a:gd name="T9" fmla="*/ 0 w 182"/>
                <a:gd name="T10" fmla="*/ 0 h 1"/>
                <a:gd name="T11" fmla="*/ 182 w 182"/>
                <a:gd name="T12" fmla="*/ 1 h 1"/>
              </a:gdLst>
              <a:ahLst/>
              <a:cxnLst>
                <a:cxn ang="T6">
                  <a:pos x="T0" y="T1"/>
                </a:cxn>
                <a:cxn ang="T7">
                  <a:pos x="T2" y="T3"/>
                </a:cxn>
                <a:cxn ang="T8">
                  <a:pos x="T4" y="T5"/>
                </a:cxn>
              </a:cxnLst>
              <a:rect l="T9" t="T10" r="T11" b="T12"/>
              <a:pathLst>
                <a:path w="182" h="1">
                  <a:moveTo>
                    <a:pt x="0" y="0"/>
                  </a:moveTo>
                  <a:lnTo>
                    <a:pt x="0" y="0"/>
                  </a:lnTo>
                  <a:lnTo>
                    <a:pt x="182"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1" name="Freeform 1375"/>
            <p:cNvSpPr>
              <a:spLocks/>
            </p:cNvSpPr>
            <p:nvPr/>
          </p:nvSpPr>
          <p:spPr bwMode="auto">
            <a:xfrm>
              <a:off x="2114" y="1800"/>
              <a:ext cx="181" cy="1"/>
            </a:xfrm>
            <a:custGeom>
              <a:avLst/>
              <a:gdLst>
                <a:gd name="T0" fmla="*/ 0 w 181"/>
                <a:gd name="T1" fmla="*/ 0 h 1"/>
                <a:gd name="T2" fmla="*/ 181 w 181"/>
                <a:gd name="T3" fmla="*/ 0 h 1"/>
                <a:gd name="T4" fmla="*/ 181 w 181"/>
                <a:gd name="T5" fmla="*/ 0 h 1"/>
                <a:gd name="T6" fmla="*/ 0 60000 65536"/>
                <a:gd name="T7" fmla="*/ 0 60000 65536"/>
                <a:gd name="T8" fmla="*/ 0 60000 65536"/>
                <a:gd name="T9" fmla="*/ 0 w 181"/>
                <a:gd name="T10" fmla="*/ 0 h 1"/>
                <a:gd name="T11" fmla="*/ 181 w 181"/>
                <a:gd name="T12" fmla="*/ 1 h 1"/>
              </a:gdLst>
              <a:ahLst/>
              <a:cxnLst>
                <a:cxn ang="T6">
                  <a:pos x="T0" y="T1"/>
                </a:cxn>
                <a:cxn ang="T7">
                  <a:pos x="T2" y="T3"/>
                </a:cxn>
                <a:cxn ang="T8">
                  <a:pos x="T4" y="T5"/>
                </a:cxn>
              </a:cxnLst>
              <a:rect l="T9" t="T10" r="T11" b="T12"/>
              <a:pathLst>
                <a:path w="181" h="1">
                  <a:moveTo>
                    <a:pt x="0" y="0"/>
                  </a:moveTo>
                  <a:lnTo>
                    <a:pt x="181"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2" name="Line 1376"/>
            <p:cNvSpPr>
              <a:spLocks noChangeShapeType="1"/>
            </p:cNvSpPr>
            <p:nvPr/>
          </p:nvSpPr>
          <p:spPr bwMode="auto">
            <a:xfrm flipH="1">
              <a:off x="1833" y="1575"/>
              <a:ext cx="24" cy="2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03" name="Line 1377"/>
            <p:cNvSpPr>
              <a:spLocks noChangeShapeType="1"/>
            </p:cNvSpPr>
            <p:nvPr/>
          </p:nvSpPr>
          <p:spPr bwMode="auto">
            <a:xfrm>
              <a:off x="1833" y="1721"/>
              <a:ext cx="24" cy="2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04" name="Line 1378"/>
            <p:cNvSpPr>
              <a:spLocks noChangeShapeType="1"/>
            </p:cNvSpPr>
            <p:nvPr/>
          </p:nvSpPr>
          <p:spPr bwMode="auto">
            <a:xfrm flipH="1">
              <a:off x="1857" y="1575"/>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05" name="Line 1379"/>
            <p:cNvSpPr>
              <a:spLocks noChangeShapeType="1"/>
            </p:cNvSpPr>
            <p:nvPr/>
          </p:nvSpPr>
          <p:spPr bwMode="auto">
            <a:xfrm>
              <a:off x="1857" y="1743"/>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06" name="Line 1380"/>
            <p:cNvSpPr>
              <a:spLocks noChangeShapeType="1"/>
            </p:cNvSpPr>
            <p:nvPr/>
          </p:nvSpPr>
          <p:spPr bwMode="auto">
            <a:xfrm flipH="1">
              <a:off x="3318" y="1433"/>
              <a:ext cx="42" cy="4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07" name="Freeform 1381"/>
            <p:cNvSpPr>
              <a:spLocks/>
            </p:cNvSpPr>
            <p:nvPr/>
          </p:nvSpPr>
          <p:spPr bwMode="auto">
            <a:xfrm>
              <a:off x="3270" y="1433"/>
              <a:ext cx="170" cy="171"/>
            </a:xfrm>
            <a:custGeom>
              <a:avLst/>
              <a:gdLst>
                <a:gd name="T0" fmla="*/ 170 w 170"/>
                <a:gd name="T1" fmla="*/ 0 h 171"/>
                <a:gd name="T2" fmla="*/ 0 w 170"/>
                <a:gd name="T3" fmla="*/ 171 h 171"/>
                <a:gd name="T4" fmla="*/ 0 w 170"/>
                <a:gd name="T5" fmla="*/ 171 h 171"/>
                <a:gd name="T6" fmla="*/ 0 60000 65536"/>
                <a:gd name="T7" fmla="*/ 0 60000 65536"/>
                <a:gd name="T8" fmla="*/ 0 60000 65536"/>
                <a:gd name="T9" fmla="*/ 0 w 170"/>
                <a:gd name="T10" fmla="*/ 0 h 171"/>
                <a:gd name="T11" fmla="*/ 170 w 170"/>
                <a:gd name="T12" fmla="*/ 171 h 171"/>
              </a:gdLst>
              <a:ahLst/>
              <a:cxnLst>
                <a:cxn ang="T6">
                  <a:pos x="T0" y="T1"/>
                </a:cxn>
                <a:cxn ang="T7">
                  <a:pos x="T2" y="T3"/>
                </a:cxn>
                <a:cxn ang="T8">
                  <a:pos x="T4" y="T5"/>
                </a:cxn>
              </a:cxnLst>
              <a:rect l="T9" t="T10" r="T11" b="T12"/>
              <a:pathLst>
                <a:path w="170" h="171">
                  <a:moveTo>
                    <a:pt x="170" y="0"/>
                  </a:moveTo>
                  <a:lnTo>
                    <a:pt x="0" y="17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8" name="Freeform 1382"/>
            <p:cNvSpPr>
              <a:spLocks/>
            </p:cNvSpPr>
            <p:nvPr/>
          </p:nvSpPr>
          <p:spPr bwMode="auto">
            <a:xfrm>
              <a:off x="3222" y="1647"/>
              <a:ext cx="85" cy="83"/>
            </a:xfrm>
            <a:custGeom>
              <a:avLst/>
              <a:gdLst>
                <a:gd name="T0" fmla="*/ 85 w 85"/>
                <a:gd name="T1" fmla="*/ 0 h 83"/>
                <a:gd name="T2" fmla="*/ 72 w 85"/>
                <a:gd name="T3" fmla="*/ 11 h 83"/>
                <a:gd name="T4" fmla="*/ 0 w 85"/>
                <a:gd name="T5" fmla="*/ 83 h 83"/>
                <a:gd name="T6" fmla="*/ 0 60000 65536"/>
                <a:gd name="T7" fmla="*/ 0 60000 65536"/>
                <a:gd name="T8" fmla="*/ 0 60000 65536"/>
                <a:gd name="T9" fmla="*/ 0 w 85"/>
                <a:gd name="T10" fmla="*/ 0 h 83"/>
                <a:gd name="T11" fmla="*/ 85 w 85"/>
                <a:gd name="T12" fmla="*/ 83 h 83"/>
              </a:gdLst>
              <a:ahLst/>
              <a:cxnLst>
                <a:cxn ang="T6">
                  <a:pos x="T0" y="T1"/>
                </a:cxn>
                <a:cxn ang="T7">
                  <a:pos x="T2" y="T3"/>
                </a:cxn>
                <a:cxn ang="T8">
                  <a:pos x="T4" y="T5"/>
                </a:cxn>
              </a:cxnLst>
              <a:rect l="T9" t="T10" r="T11" b="T12"/>
              <a:pathLst>
                <a:path w="85" h="83">
                  <a:moveTo>
                    <a:pt x="85" y="0"/>
                  </a:moveTo>
                  <a:lnTo>
                    <a:pt x="72" y="11"/>
                  </a:lnTo>
                  <a:lnTo>
                    <a:pt x="0" y="8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09" name="Freeform 1383"/>
            <p:cNvSpPr>
              <a:spLocks/>
            </p:cNvSpPr>
            <p:nvPr/>
          </p:nvSpPr>
          <p:spPr bwMode="auto">
            <a:xfrm>
              <a:off x="3451" y="1488"/>
              <a:ext cx="13" cy="13"/>
            </a:xfrm>
            <a:custGeom>
              <a:avLst/>
              <a:gdLst>
                <a:gd name="T0" fmla="*/ 13 w 13"/>
                <a:gd name="T1" fmla="*/ 0 h 13"/>
                <a:gd name="T2" fmla="*/ 2 w 13"/>
                <a:gd name="T3" fmla="*/ 13 h 13"/>
                <a:gd name="T4" fmla="*/ 0 w 13"/>
                <a:gd name="T5" fmla="*/ 13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13" y="0"/>
                  </a:moveTo>
                  <a:lnTo>
                    <a:pt x="2" y="13"/>
                  </a:lnTo>
                  <a:lnTo>
                    <a:pt x="0" y="1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0" name="Line 1384"/>
            <p:cNvSpPr>
              <a:spLocks noChangeShapeType="1"/>
            </p:cNvSpPr>
            <p:nvPr/>
          </p:nvSpPr>
          <p:spPr bwMode="auto">
            <a:xfrm flipH="1">
              <a:off x="3224" y="1717"/>
              <a:ext cx="92" cy="8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11" name="Line 1385"/>
            <p:cNvSpPr>
              <a:spLocks noChangeShapeType="1"/>
            </p:cNvSpPr>
            <p:nvPr/>
          </p:nvSpPr>
          <p:spPr bwMode="auto">
            <a:xfrm flipH="1">
              <a:off x="3246" y="1765"/>
              <a:ext cx="101" cy="10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12" name="Line 1386"/>
            <p:cNvSpPr>
              <a:spLocks noChangeShapeType="1"/>
            </p:cNvSpPr>
            <p:nvPr/>
          </p:nvSpPr>
          <p:spPr bwMode="auto">
            <a:xfrm flipH="1">
              <a:off x="3307" y="1800"/>
              <a:ext cx="85" cy="8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13" name="Line 1387"/>
            <p:cNvSpPr>
              <a:spLocks noChangeShapeType="1"/>
            </p:cNvSpPr>
            <p:nvPr/>
          </p:nvSpPr>
          <p:spPr bwMode="auto">
            <a:xfrm flipH="1">
              <a:off x="3388" y="1817"/>
              <a:ext cx="65" cy="6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14" name="Freeform 1388"/>
            <p:cNvSpPr>
              <a:spLocks/>
            </p:cNvSpPr>
            <p:nvPr/>
          </p:nvSpPr>
          <p:spPr bwMode="auto">
            <a:xfrm>
              <a:off x="2901" y="1433"/>
              <a:ext cx="225" cy="90"/>
            </a:xfrm>
            <a:custGeom>
              <a:avLst/>
              <a:gdLst>
                <a:gd name="T0" fmla="*/ 0 w 225"/>
                <a:gd name="T1" fmla="*/ 0 h 90"/>
                <a:gd name="T2" fmla="*/ 0 w 225"/>
                <a:gd name="T3" fmla="*/ 90 h 90"/>
                <a:gd name="T4" fmla="*/ 110 w 225"/>
                <a:gd name="T5" fmla="*/ 90 h 90"/>
                <a:gd name="T6" fmla="*/ 225 w 225"/>
                <a:gd name="T7" fmla="*/ 90 h 90"/>
                <a:gd name="T8" fmla="*/ 0 60000 65536"/>
                <a:gd name="T9" fmla="*/ 0 60000 65536"/>
                <a:gd name="T10" fmla="*/ 0 60000 65536"/>
                <a:gd name="T11" fmla="*/ 0 60000 65536"/>
                <a:gd name="T12" fmla="*/ 0 w 225"/>
                <a:gd name="T13" fmla="*/ 0 h 90"/>
                <a:gd name="T14" fmla="*/ 225 w 225"/>
                <a:gd name="T15" fmla="*/ 90 h 90"/>
              </a:gdLst>
              <a:ahLst/>
              <a:cxnLst>
                <a:cxn ang="T8">
                  <a:pos x="T0" y="T1"/>
                </a:cxn>
                <a:cxn ang="T9">
                  <a:pos x="T2" y="T3"/>
                </a:cxn>
                <a:cxn ang="T10">
                  <a:pos x="T4" y="T5"/>
                </a:cxn>
                <a:cxn ang="T11">
                  <a:pos x="T6" y="T7"/>
                </a:cxn>
              </a:cxnLst>
              <a:rect l="T12" t="T13" r="T14" b="T15"/>
              <a:pathLst>
                <a:path w="225" h="90">
                  <a:moveTo>
                    <a:pt x="0" y="0"/>
                  </a:moveTo>
                  <a:lnTo>
                    <a:pt x="0" y="90"/>
                  </a:lnTo>
                  <a:lnTo>
                    <a:pt x="110" y="90"/>
                  </a:lnTo>
                  <a:lnTo>
                    <a:pt x="225" y="9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5" name="Freeform 1389"/>
            <p:cNvSpPr>
              <a:spLocks/>
            </p:cNvSpPr>
            <p:nvPr/>
          </p:nvSpPr>
          <p:spPr bwMode="auto">
            <a:xfrm>
              <a:off x="3220" y="1433"/>
              <a:ext cx="118" cy="450"/>
            </a:xfrm>
            <a:custGeom>
              <a:avLst/>
              <a:gdLst>
                <a:gd name="T0" fmla="*/ 118 w 118"/>
                <a:gd name="T1" fmla="*/ 0 h 450"/>
                <a:gd name="T2" fmla="*/ 98 w 118"/>
                <a:gd name="T3" fmla="*/ 40 h 450"/>
                <a:gd name="T4" fmla="*/ 98 w 118"/>
                <a:gd name="T5" fmla="*/ 42 h 450"/>
                <a:gd name="T6" fmla="*/ 83 w 118"/>
                <a:gd name="T7" fmla="*/ 79 h 450"/>
                <a:gd name="T8" fmla="*/ 70 w 118"/>
                <a:gd name="T9" fmla="*/ 123 h 450"/>
                <a:gd name="T10" fmla="*/ 52 w 118"/>
                <a:gd name="T11" fmla="*/ 164 h 450"/>
                <a:gd name="T12" fmla="*/ 50 w 118"/>
                <a:gd name="T13" fmla="*/ 171 h 450"/>
                <a:gd name="T14" fmla="*/ 39 w 118"/>
                <a:gd name="T15" fmla="*/ 192 h 450"/>
                <a:gd name="T16" fmla="*/ 26 w 118"/>
                <a:gd name="T17" fmla="*/ 221 h 450"/>
                <a:gd name="T18" fmla="*/ 26 w 118"/>
                <a:gd name="T19" fmla="*/ 225 h 450"/>
                <a:gd name="T20" fmla="*/ 15 w 118"/>
                <a:gd name="T21" fmla="*/ 249 h 450"/>
                <a:gd name="T22" fmla="*/ 7 w 118"/>
                <a:gd name="T23" fmla="*/ 280 h 450"/>
                <a:gd name="T24" fmla="*/ 2 w 118"/>
                <a:gd name="T25" fmla="*/ 297 h 450"/>
                <a:gd name="T26" fmla="*/ 0 w 118"/>
                <a:gd name="T27" fmla="*/ 308 h 450"/>
                <a:gd name="T28" fmla="*/ 0 w 118"/>
                <a:gd name="T29" fmla="*/ 339 h 450"/>
                <a:gd name="T30" fmla="*/ 2 w 118"/>
                <a:gd name="T31" fmla="*/ 367 h 450"/>
                <a:gd name="T32" fmla="*/ 4 w 118"/>
                <a:gd name="T33" fmla="*/ 373 h 450"/>
                <a:gd name="T34" fmla="*/ 11 w 118"/>
                <a:gd name="T35" fmla="*/ 397 h 450"/>
                <a:gd name="T36" fmla="*/ 22 w 118"/>
                <a:gd name="T37" fmla="*/ 424 h 450"/>
                <a:gd name="T38" fmla="*/ 26 w 118"/>
                <a:gd name="T39" fmla="*/ 432 h 450"/>
                <a:gd name="T40" fmla="*/ 37 w 118"/>
                <a:gd name="T41" fmla="*/ 450 h 4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450"/>
                <a:gd name="T65" fmla="*/ 118 w 118"/>
                <a:gd name="T66" fmla="*/ 450 h 4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450">
                  <a:moveTo>
                    <a:pt x="118" y="0"/>
                  </a:moveTo>
                  <a:lnTo>
                    <a:pt x="98" y="40"/>
                  </a:lnTo>
                  <a:lnTo>
                    <a:pt x="98" y="42"/>
                  </a:lnTo>
                  <a:lnTo>
                    <a:pt x="83" y="79"/>
                  </a:lnTo>
                  <a:lnTo>
                    <a:pt x="70" y="123"/>
                  </a:lnTo>
                  <a:lnTo>
                    <a:pt x="52" y="164"/>
                  </a:lnTo>
                  <a:lnTo>
                    <a:pt x="50" y="171"/>
                  </a:lnTo>
                  <a:lnTo>
                    <a:pt x="39" y="192"/>
                  </a:lnTo>
                  <a:lnTo>
                    <a:pt x="26" y="221"/>
                  </a:lnTo>
                  <a:lnTo>
                    <a:pt x="26" y="225"/>
                  </a:lnTo>
                  <a:lnTo>
                    <a:pt x="15" y="249"/>
                  </a:lnTo>
                  <a:lnTo>
                    <a:pt x="7" y="280"/>
                  </a:lnTo>
                  <a:lnTo>
                    <a:pt x="2" y="297"/>
                  </a:lnTo>
                  <a:lnTo>
                    <a:pt x="0" y="308"/>
                  </a:lnTo>
                  <a:lnTo>
                    <a:pt x="0" y="339"/>
                  </a:lnTo>
                  <a:lnTo>
                    <a:pt x="2" y="367"/>
                  </a:lnTo>
                  <a:lnTo>
                    <a:pt x="4" y="373"/>
                  </a:lnTo>
                  <a:lnTo>
                    <a:pt x="11" y="397"/>
                  </a:lnTo>
                  <a:lnTo>
                    <a:pt x="22" y="424"/>
                  </a:lnTo>
                  <a:lnTo>
                    <a:pt x="26" y="432"/>
                  </a:lnTo>
                  <a:lnTo>
                    <a:pt x="37" y="45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6" name="Freeform 1390"/>
            <p:cNvSpPr>
              <a:spLocks/>
            </p:cNvSpPr>
            <p:nvPr/>
          </p:nvSpPr>
          <p:spPr bwMode="auto">
            <a:xfrm>
              <a:off x="2688" y="1693"/>
              <a:ext cx="113" cy="111"/>
            </a:xfrm>
            <a:custGeom>
              <a:avLst/>
              <a:gdLst>
                <a:gd name="T0" fmla="*/ 1163 w 52"/>
                <a:gd name="T1" fmla="*/ 588 h 51"/>
                <a:gd name="T2" fmla="*/ 1163 w 52"/>
                <a:gd name="T3" fmla="*/ 474 h 51"/>
                <a:gd name="T4" fmla="*/ 1119 w 52"/>
                <a:gd name="T5" fmla="*/ 383 h 51"/>
                <a:gd name="T6" fmla="*/ 585 w 52"/>
                <a:gd name="T7" fmla="*/ 0 h 51"/>
                <a:gd name="T8" fmla="*/ 20 w 52"/>
                <a:gd name="T9" fmla="*/ 422 h 51"/>
                <a:gd name="T10" fmla="*/ 0 w 52"/>
                <a:gd name="T11" fmla="*/ 516 h 51"/>
                <a:gd name="T12" fmla="*/ 0 w 52"/>
                <a:gd name="T13" fmla="*/ 588 h 51"/>
                <a:gd name="T14" fmla="*/ 0 w 52"/>
                <a:gd name="T15" fmla="*/ 629 h 51"/>
                <a:gd name="T16" fmla="*/ 43 w 52"/>
                <a:gd name="T17" fmla="*/ 781 h 51"/>
                <a:gd name="T18" fmla="*/ 585 w 52"/>
                <a:gd name="T19" fmla="*/ 1147 h 51"/>
                <a:gd name="T20" fmla="*/ 1119 w 52"/>
                <a:gd name="T21" fmla="*/ 781 h 51"/>
                <a:gd name="T22" fmla="*/ 1163 w 52"/>
                <a:gd name="T23" fmla="*/ 668 h 51"/>
                <a:gd name="T24" fmla="*/ 1163 w 52"/>
                <a:gd name="T25" fmla="*/ 58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51"/>
                <a:gd name="T41" fmla="*/ 52 w 52"/>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51">
                  <a:moveTo>
                    <a:pt x="52" y="26"/>
                  </a:moveTo>
                  <a:cubicBezTo>
                    <a:pt x="52" y="21"/>
                    <a:pt x="52" y="21"/>
                    <a:pt x="52" y="21"/>
                  </a:cubicBezTo>
                  <a:cubicBezTo>
                    <a:pt x="50" y="17"/>
                    <a:pt x="50" y="17"/>
                    <a:pt x="50" y="17"/>
                  </a:cubicBezTo>
                  <a:cubicBezTo>
                    <a:pt x="46" y="5"/>
                    <a:pt x="36" y="0"/>
                    <a:pt x="26" y="0"/>
                  </a:cubicBezTo>
                  <a:cubicBezTo>
                    <a:pt x="15" y="0"/>
                    <a:pt x="5" y="6"/>
                    <a:pt x="1" y="19"/>
                  </a:cubicBezTo>
                  <a:cubicBezTo>
                    <a:pt x="0" y="23"/>
                    <a:pt x="0" y="23"/>
                    <a:pt x="0" y="23"/>
                  </a:cubicBezTo>
                  <a:cubicBezTo>
                    <a:pt x="0" y="26"/>
                    <a:pt x="0" y="26"/>
                    <a:pt x="0" y="26"/>
                  </a:cubicBezTo>
                  <a:cubicBezTo>
                    <a:pt x="0" y="28"/>
                    <a:pt x="0" y="28"/>
                    <a:pt x="0" y="28"/>
                  </a:cubicBezTo>
                  <a:cubicBezTo>
                    <a:pt x="1" y="31"/>
                    <a:pt x="1" y="33"/>
                    <a:pt x="2" y="35"/>
                  </a:cubicBezTo>
                  <a:cubicBezTo>
                    <a:pt x="6" y="46"/>
                    <a:pt x="16" y="51"/>
                    <a:pt x="26" y="51"/>
                  </a:cubicBezTo>
                  <a:cubicBezTo>
                    <a:pt x="36" y="51"/>
                    <a:pt x="46" y="46"/>
                    <a:pt x="50" y="35"/>
                  </a:cubicBezTo>
                  <a:cubicBezTo>
                    <a:pt x="52" y="30"/>
                    <a:pt x="52" y="30"/>
                    <a:pt x="52" y="30"/>
                  </a:cubicBezTo>
                  <a:cubicBezTo>
                    <a:pt x="52" y="26"/>
                    <a:pt x="52" y="26"/>
                    <a:pt x="52" y="26"/>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7" name="Freeform 1391"/>
            <p:cNvSpPr>
              <a:spLocks/>
            </p:cNvSpPr>
            <p:nvPr/>
          </p:nvSpPr>
          <p:spPr bwMode="auto">
            <a:xfrm>
              <a:off x="2688" y="1512"/>
              <a:ext cx="113" cy="113"/>
            </a:xfrm>
            <a:custGeom>
              <a:avLst/>
              <a:gdLst>
                <a:gd name="T0" fmla="*/ 1163 w 52"/>
                <a:gd name="T1" fmla="*/ 585 h 52"/>
                <a:gd name="T2" fmla="*/ 1163 w 52"/>
                <a:gd name="T3" fmla="*/ 491 h 52"/>
                <a:gd name="T4" fmla="*/ 1119 w 52"/>
                <a:gd name="T5" fmla="*/ 378 h 52"/>
                <a:gd name="T6" fmla="*/ 585 w 52"/>
                <a:gd name="T7" fmla="*/ 0 h 52"/>
                <a:gd name="T8" fmla="*/ 20 w 52"/>
                <a:gd name="T9" fmla="*/ 419 h 52"/>
                <a:gd name="T10" fmla="*/ 0 w 52"/>
                <a:gd name="T11" fmla="*/ 535 h 52"/>
                <a:gd name="T12" fmla="*/ 0 w 52"/>
                <a:gd name="T13" fmla="*/ 585 h 52"/>
                <a:gd name="T14" fmla="*/ 0 w 52"/>
                <a:gd name="T15" fmla="*/ 628 h 52"/>
                <a:gd name="T16" fmla="*/ 585 w 52"/>
                <a:gd name="T17" fmla="*/ 1163 h 52"/>
                <a:gd name="T18" fmla="*/ 1119 w 52"/>
                <a:gd name="T19" fmla="*/ 780 h 52"/>
                <a:gd name="T20" fmla="*/ 1163 w 52"/>
                <a:gd name="T21" fmla="*/ 689 h 52"/>
                <a:gd name="T22" fmla="*/ 1163 w 52"/>
                <a:gd name="T23" fmla="*/ 585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52"/>
                <a:gd name="T38" fmla="*/ 52 w 5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52">
                  <a:moveTo>
                    <a:pt x="52" y="26"/>
                  </a:moveTo>
                  <a:cubicBezTo>
                    <a:pt x="52" y="22"/>
                    <a:pt x="52" y="22"/>
                    <a:pt x="52" y="22"/>
                  </a:cubicBezTo>
                  <a:cubicBezTo>
                    <a:pt x="50" y="17"/>
                    <a:pt x="50" y="17"/>
                    <a:pt x="50" y="17"/>
                  </a:cubicBezTo>
                  <a:cubicBezTo>
                    <a:pt x="46" y="6"/>
                    <a:pt x="36" y="0"/>
                    <a:pt x="26" y="0"/>
                  </a:cubicBezTo>
                  <a:cubicBezTo>
                    <a:pt x="15" y="0"/>
                    <a:pt x="5" y="7"/>
                    <a:pt x="1" y="19"/>
                  </a:cubicBezTo>
                  <a:cubicBezTo>
                    <a:pt x="0" y="24"/>
                    <a:pt x="0" y="24"/>
                    <a:pt x="0" y="24"/>
                  </a:cubicBezTo>
                  <a:cubicBezTo>
                    <a:pt x="0" y="26"/>
                    <a:pt x="0" y="26"/>
                    <a:pt x="0" y="26"/>
                  </a:cubicBezTo>
                  <a:cubicBezTo>
                    <a:pt x="0" y="28"/>
                    <a:pt x="0" y="28"/>
                    <a:pt x="0" y="28"/>
                  </a:cubicBezTo>
                  <a:cubicBezTo>
                    <a:pt x="2" y="44"/>
                    <a:pt x="14" y="52"/>
                    <a:pt x="26" y="52"/>
                  </a:cubicBezTo>
                  <a:cubicBezTo>
                    <a:pt x="36" y="52"/>
                    <a:pt x="46" y="47"/>
                    <a:pt x="50" y="35"/>
                  </a:cubicBezTo>
                  <a:cubicBezTo>
                    <a:pt x="52" y="31"/>
                    <a:pt x="52" y="31"/>
                    <a:pt x="52" y="31"/>
                  </a:cubicBezTo>
                  <a:cubicBezTo>
                    <a:pt x="52" y="26"/>
                    <a:pt x="52" y="26"/>
                    <a:pt x="52" y="26"/>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8" name="Freeform 1392"/>
            <p:cNvSpPr>
              <a:spLocks/>
            </p:cNvSpPr>
            <p:nvPr/>
          </p:nvSpPr>
          <p:spPr bwMode="auto">
            <a:xfrm>
              <a:off x="2566" y="1433"/>
              <a:ext cx="1" cy="450"/>
            </a:xfrm>
            <a:custGeom>
              <a:avLst/>
              <a:gdLst>
                <a:gd name="T0" fmla="*/ 0 w 1"/>
                <a:gd name="T1" fmla="*/ 0 h 450"/>
                <a:gd name="T2" fmla="*/ 0 w 1"/>
                <a:gd name="T3" fmla="*/ 85 h 450"/>
                <a:gd name="T4" fmla="*/ 0 w 1"/>
                <a:gd name="T5" fmla="*/ 225 h 450"/>
                <a:gd name="T6" fmla="*/ 0 w 1"/>
                <a:gd name="T7" fmla="*/ 367 h 450"/>
                <a:gd name="T8" fmla="*/ 0 w 1"/>
                <a:gd name="T9" fmla="*/ 389 h 450"/>
                <a:gd name="T10" fmla="*/ 0 w 1"/>
                <a:gd name="T11" fmla="*/ 450 h 450"/>
                <a:gd name="T12" fmla="*/ 0 60000 65536"/>
                <a:gd name="T13" fmla="*/ 0 60000 65536"/>
                <a:gd name="T14" fmla="*/ 0 60000 65536"/>
                <a:gd name="T15" fmla="*/ 0 60000 65536"/>
                <a:gd name="T16" fmla="*/ 0 60000 65536"/>
                <a:gd name="T17" fmla="*/ 0 60000 65536"/>
                <a:gd name="T18" fmla="*/ 0 w 1"/>
                <a:gd name="T19" fmla="*/ 0 h 450"/>
                <a:gd name="T20" fmla="*/ 1 w 1"/>
                <a:gd name="T21" fmla="*/ 450 h 450"/>
              </a:gdLst>
              <a:ahLst/>
              <a:cxnLst>
                <a:cxn ang="T12">
                  <a:pos x="T0" y="T1"/>
                </a:cxn>
                <a:cxn ang="T13">
                  <a:pos x="T2" y="T3"/>
                </a:cxn>
                <a:cxn ang="T14">
                  <a:pos x="T4" y="T5"/>
                </a:cxn>
                <a:cxn ang="T15">
                  <a:pos x="T6" y="T7"/>
                </a:cxn>
                <a:cxn ang="T16">
                  <a:pos x="T8" y="T9"/>
                </a:cxn>
                <a:cxn ang="T17">
                  <a:pos x="T10" y="T11"/>
                </a:cxn>
              </a:cxnLst>
              <a:rect l="T18" t="T19" r="T20" b="T21"/>
              <a:pathLst>
                <a:path w="1" h="450">
                  <a:moveTo>
                    <a:pt x="0" y="0"/>
                  </a:moveTo>
                  <a:lnTo>
                    <a:pt x="0" y="85"/>
                  </a:lnTo>
                  <a:lnTo>
                    <a:pt x="0" y="225"/>
                  </a:lnTo>
                  <a:lnTo>
                    <a:pt x="0" y="367"/>
                  </a:lnTo>
                  <a:lnTo>
                    <a:pt x="0" y="389"/>
                  </a:lnTo>
                  <a:lnTo>
                    <a:pt x="0" y="45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19" name="Line 1393"/>
            <p:cNvSpPr>
              <a:spLocks noChangeShapeType="1"/>
            </p:cNvSpPr>
            <p:nvPr/>
          </p:nvSpPr>
          <p:spPr bwMode="auto">
            <a:xfrm flipV="1">
              <a:off x="3126" y="1433"/>
              <a:ext cx="1" cy="90"/>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20" name="Freeform 1394"/>
            <p:cNvSpPr>
              <a:spLocks/>
            </p:cNvSpPr>
            <p:nvPr/>
          </p:nvSpPr>
          <p:spPr bwMode="auto">
            <a:xfrm>
              <a:off x="2566" y="1433"/>
              <a:ext cx="335" cy="1"/>
            </a:xfrm>
            <a:custGeom>
              <a:avLst/>
              <a:gdLst>
                <a:gd name="T0" fmla="*/ 335 w 335"/>
                <a:gd name="T1" fmla="*/ 0 h 1"/>
                <a:gd name="T2" fmla="*/ 178 w 335"/>
                <a:gd name="T3" fmla="*/ 0 h 1"/>
                <a:gd name="T4" fmla="*/ 0 w 335"/>
                <a:gd name="T5" fmla="*/ 0 h 1"/>
                <a:gd name="T6" fmla="*/ 0 60000 65536"/>
                <a:gd name="T7" fmla="*/ 0 60000 65536"/>
                <a:gd name="T8" fmla="*/ 0 60000 65536"/>
                <a:gd name="T9" fmla="*/ 0 w 335"/>
                <a:gd name="T10" fmla="*/ 0 h 1"/>
                <a:gd name="T11" fmla="*/ 335 w 335"/>
                <a:gd name="T12" fmla="*/ 1 h 1"/>
              </a:gdLst>
              <a:ahLst/>
              <a:cxnLst>
                <a:cxn ang="T6">
                  <a:pos x="T0" y="T1"/>
                </a:cxn>
                <a:cxn ang="T7">
                  <a:pos x="T2" y="T3"/>
                </a:cxn>
                <a:cxn ang="T8">
                  <a:pos x="T4" y="T5"/>
                </a:cxn>
              </a:cxnLst>
              <a:rect l="T9" t="T10" r="T11" b="T12"/>
              <a:pathLst>
                <a:path w="335" h="1">
                  <a:moveTo>
                    <a:pt x="335" y="0"/>
                  </a:moveTo>
                  <a:lnTo>
                    <a:pt x="178"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1" name="Line 1395"/>
            <p:cNvSpPr>
              <a:spLocks noChangeShapeType="1"/>
            </p:cNvSpPr>
            <p:nvPr/>
          </p:nvSpPr>
          <p:spPr bwMode="auto">
            <a:xfrm flipH="1">
              <a:off x="3126" y="1433"/>
              <a:ext cx="212"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22" name="Line 1396"/>
            <p:cNvSpPr>
              <a:spLocks noChangeShapeType="1"/>
            </p:cNvSpPr>
            <p:nvPr/>
          </p:nvSpPr>
          <p:spPr bwMode="auto">
            <a:xfrm>
              <a:off x="2566" y="1883"/>
              <a:ext cx="69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23" name="Freeform 1397"/>
            <p:cNvSpPr>
              <a:spLocks/>
            </p:cNvSpPr>
            <p:nvPr/>
          </p:nvSpPr>
          <p:spPr bwMode="auto">
            <a:xfrm>
              <a:off x="2114" y="1518"/>
              <a:ext cx="1" cy="282"/>
            </a:xfrm>
            <a:custGeom>
              <a:avLst/>
              <a:gdLst>
                <a:gd name="T0" fmla="*/ 0 w 1"/>
                <a:gd name="T1" fmla="*/ 282 h 282"/>
                <a:gd name="T2" fmla="*/ 0 w 1"/>
                <a:gd name="T3" fmla="*/ 280 h 282"/>
                <a:gd name="T4" fmla="*/ 0 w 1"/>
                <a:gd name="T5" fmla="*/ 225 h 282"/>
                <a:gd name="T6" fmla="*/ 0 w 1"/>
                <a:gd name="T7" fmla="*/ 203 h 282"/>
                <a:gd name="T8" fmla="*/ 0 w 1"/>
                <a:gd name="T9" fmla="*/ 140 h 282"/>
                <a:gd name="T10" fmla="*/ 0 w 1"/>
                <a:gd name="T11" fmla="*/ 79 h 282"/>
                <a:gd name="T12" fmla="*/ 0 w 1"/>
                <a:gd name="T13" fmla="*/ 57 h 282"/>
                <a:gd name="T14" fmla="*/ 0 w 1"/>
                <a:gd name="T15" fmla="*/ 0 h 282"/>
                <a:gd name="T16" fmla="*/ 0 w 1"/>
                <a:gd name="T17" fmla="*/ 0 h 2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82"/>
                <a:gd name="T29" fmla="*/ 1 w 1"/>
                <a:gd name="T30" fmla="*/ 282 h 2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82">
                  <a:moveTo>
                    <a:pt x="0" y="282"/>
                  </a:moveTo>
                  <a:lnTo>
                    <a:pt x="0" y="280"/>
                  </a:lnTo>
                  <a:lnTo>
                    <a:pt x="0" y="225"/>
                  </a:lnTo>
                  <a:lnTo>
                    <a:pt x="0" y="203"/>
                  </a:lnTo>
                  <a:lnTo>
                    <a:pt x="0" y="140"/>
                  </a:lnTo>
                  <a:lnTo>
                    <a:pt x="0" y="79"/>
                  </a:lnTo>
                  <a:lnTo>
                    <a:pt x="0" y="57"/>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4" name="Freeform 1398"/>
            <p:cNvSpPr>
              <a:spLocks/>
            </p:cNvSpPr>
            <p:nvPr/>
          </p:nvSpPr>
          <p:spPr bwMode="auto">
            <a:xfrm>
              <a:off x="2339" y="1793"/>
              <a:ext cx="45" cy="7"/>
            </a:xfrm>
            <a:custGeom>
              <a:avLst/>
              <a:gdLst>
                <a:gd name="T0" fmla="*/ 0 w 45"/>
                <a:gd name="T1" fmla="*/ 0 h 7"/>
                <a:gd name="T2" fmla="*/ 15 w 45"/>
                <a:gd name="T3" fmla="*/ 0 h 7"/>
                <a:gd name="T4" fmla="*/ 28 w 45"/>
                <a:gd name="T5" fmla="*/ 3 h 7"/>
                <a:gd name="T6" fmla="*/ 39 w 45"/>
                <a:gd name="T7" fmla="*/ 5 h 7"/>
                <a:gd name="T8" fmla="*/ 43 w 45"/>
                <a:gd name="T9" fmla="*/ 7 h 7"/>
                <a:gd name="T10" fmla="*/ 45 w 45"/>
                <a:gd name="T11" fmla="*/ 7 h 7"/>
                <a:gd name="T12" fmla="*/ 0 60000 65536"/>
                <a:gd name="T13" fmla="*/ 0 60000 65536"/>
                <a:gd name="T14" fmla="*/ 0 60000 65536"/>
                <a:gd name="T15" fmla="*/ 0 60000 65536"/>
                <a:gd name="T16" fmla="*/ 0 60000 65536"/>
                <a:gd name="T17" fmla="*/ 0 60000 65536"/>
                <a:gd name="T18" fmla="*/ 0 w 45"/>
                <a:gd name="T19" fmla="*/ 0 h 7"/>
                <a:gd name="T20" fmla="*/ 45 w 45"/>
                <a:gd name="T21" fmla="*/ 7 h 7"/>
              </a:gdLst>
              <a:ahLst/>
              <a:cxnLst>
                <a:cxn ang="T12">
                  <a:pos x="T0" y="T1"/>
                </a:cxn>
                <a:cxn ang="T13">
                  <a:pos x="T2" y="T3"/>
                </a:cxn>
                <a:cxn ang="T14">
                  <a:pos x="T4" y="T5"/>
                </a:cxn>
                <a:cxn ang="T15">
                  <a:pos x="T6" y="T7"/>
                </a:cxn>
                <a:cxn ang="T16">
                  <a:pos x="T8" y="T9"/>
                </a:cxn>
                <a:cxn ang="T17">
                  <a:pos x="T10" y="T11"/>
                </a:cxn>
              </a:cxnLst>
              <a:rect l="T18" t="T19" r="T20" b="T21"/>
              <a:pathLst>
                <a:path w="45" h="7">
                  <a:moveTo>
                    <a:pt x="0" y="0"/>
                  </a:moveTo>
                  <a:lnTo>
                    <a:pt x="15" y="0"/>
                  </a:lnTo>
                  <a:lnTo>
                    <a:pt x="28" y="3"/>
                  </a:lnTo>
                  <a:lnTo>
                    <a:pt x="39" y="5"/>
                  </a:lnTo>
                  <a:lnTo>
                    <a:pt x="43" y="7"/>
                  </a:lnTo>
                  <a:lnTo>
                    <a:pt x="45" y="7"/>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5" name="Freeform 1399"/>
            <p:cNvSpPr>
              <a:spLocks/>
            </p:cNvSpPr>
            <p:nvPr/>
          </p:nvSpPr>
          <p:spPr bwMode="auto">
            <a:xfrm>
              <a:off x="2295" y="1793"/>
              <a:ext cx="44" cy="7"/>
            </a:xfrm>
            <a:custGeom>
              <a:avLst/>
              <a:gdLst>
                <a:gd name="T0" fmla="*/ 0 w 44"/>
                <a:gd name="T1" fmla="*/ 7 h 7"/>
                <a:gd name="T2" fmla="*/ 0 w 44"/>
                <a:gd name="T3" fmla="*/ 7 h 7"/>
                <a:gd name="T4" fmla="*/ 7 w 44"/>
                <a:gd name="T5" fmla="*/ 5 h 7"/>
                <a:gd name="T6" fmla="*/ 17 w 44"/>
                <a:gd name="T7" fmla="*/ 3 h 7"/>
                <a:gd name="T8" fmla="*/ 31 w 44"/>
                <a:gd name="T9" fmla="*/ 0 h 7"/>
                <a:gd name="T10" fmla="*/ 41 w 44"/>
                <a:gd name="T11" fmla="*/ 0 h 7"/>
                <a:gd name="T12" fmla="*/ 44 w 44"/>
                <a:gd name="T13" fmla="*/ 0 h 7"/>
                <a:gd name="T14" fmla="*/ 0 60000 65536"/>
                <a:gd name="T15" fmla="*/ 0 60000 65536"/>
                <a:gd name="T16" fmla="*/ 0 60000 65536"/>
                <a:gd name="T17" fmla="*/ 0 60000 65536"/>
                <a:gd name="T18" fmla="*/ 0 60000 65536"/>
                <a:gd name="T19" fmla="*/ 0 60000 65536"/>
                <a:gd name="T20" fmla="*/ 0 60000 65536"/>
                <a:gd name="T21" fmla="*/ 0 w 44"/>
                <a:gd name="T22" fmla="*/ 0 h 7"/>
                <a:gd name="T23" fmla="*/ 44 w 4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
                  <a:moveTo>
                    <a:pt x="0" y="7"/>
                  </a:moveTo>
                  <a:lnTo>
                    <a:pt x="0" y="7"/>
                  </a:lnTo>
                  <a:lnTo>
                    <a:pt x="7" y="5"/>
                  </a:lnTo>
                  <a:lnTo>
                    <a:pt x="17" y="3"/>
                  </a:lnTo>
                  <a:lnTo>
                    <a:pt x="31" y="0"/>
                  </a:lnTo>
                  <a:lnTo>
                    <a:pt x="41" y="0"/>
                  </a:lnTo>
                  <a:lnTo>
                    <a:pt x="44"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6" name="Freeform 1400"/>
            <p:cNvSpPr>
              <a:spLocks/>
            </p:cNvSpPr>
            <p:nvPr/>
          </p:nvSpPr>
          <p:spPr bwMode="auto">
            <a:xfrm>
              <a:off x="2295" y="1518"/>
              <a:ext cx="89" cy="7"/>
            </a:xfrm>
            <a:custGeom>
              <a:avLst/>
              <a:gdLst>
                <a:gd name="T0" fmla="*/ 910 w 41"/>
                <a:gd name="T1" fmla="*/ 0 h 3"/>
                <a:gd name="T2" fmla="*/ 838 w 41"/>
                <a:gd name="T3" fmla="*/ 28 h 3"/>
                <a:gd name="T4" fmla="*/ 419 w 41"/>
                <a:gd name="T5" fmla="*/ 86 h 3"/>
                <a:gd name="T6" fmla="*/ 20 w 41"/>
                <a:gd name="T7" fmla="*/ 0 h 3"/>
                <a:gd name="T8" fmla="*/ 0 w 41"/>
                <a:gd name="T9" fmla="*/ 0 h 3"/>
                <a:gd name="T10" fmla="*/ 0 60000 65536"/>
                <a:gd name="T11" fmla="*/ 0 60000 65536"/>
                <a:gd name="T12" fmla="*/ 0 60000 65536"/>
                <a:gd name="T13" fmla="*/ 0 60000 65536"/>
                <a:gd name="T14" fmla="*/ 0 60000 65536"/>
                <a:gd name="T15" fmla="*/ 0 w 41"/>
                <a:gd name="T16" fmla="*/ 0 h 3"/>
                <a:gd name="T17" fmla="*/ 41 w 41"/>
                <a:gd name="T18" fmla="*/ 3 h 3"/>
              </a:gdLst>
              <a:ahLst/>
              <a:cxnLst>
                <a:cxn ang="T10">
                  <a:pos x="T0" y="T1"/>
                </a:cxn>
                <a:cxn ang="T11">
                  <a:pos x="T2" y="T3"/>
                </a:cxn>
                <a:cxn ang="T12">
                  <a:pos x="T4" y="T5"/>
                </a:cxn>
                <a:cxn ang="T13">
                  <a:pos x="T6" y="T7"/>
                </a:cxn>
                <a:cxn ang="T14">
                  <a:pos x="T8" y="T9"/>
                </a:cxn>
              </a:cxnLst>
              <a:rect l="T15" t="T16" r="T17" b="T18"/>
              <a:pathLst>
                <a:path w="41" h="3">
                  <a:moveTo>
                    <a:pt x="41" y="0"/>
                  </a:moveTo>
                  <a:cubicBezTo>
                    <a:pt x="38" y="1"/>
                    <a:pt x="38" y="1"/>
                    <a:pt x="38" y="1"/>
                  </a:cubicBezTo>
                  <a:cubicBezTo>
                    <a:pt x="32" y="3"/>
                    <a:pt x="25" y="3"/>
                    <a:pt x="19" y="3"/>
                  </a:cubicBezTo>
                  <a:cubicBezTo>
                    <a:pt x="12" y="3"/>
                    <a:pt x="6" y="2"/>
                    <a:pt x="1" y="0"/>
                  </a:cubicBezTo>
                  <a:cubicBezTo>
                    <a:pt x="0" y="0"/>
                    <a:pt x="0" y="0"/>
                    <a:pt x="0" y="0"/>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7" name="Freeform 1401"/>
            <p:cNvSpPr>
              <a:spLocks/>
            </p:cNvSpPr>
            <p:nvPr/>
          </p:nvSpPr>
          <p:spPr bwMode="auto">
            <a:xfrm>
              <a:off x="1833" y="1597"/>
              <a:ext cx="1" cy="124"/>
            </a:xfrm>
            <a:custGeom>
              <a:avLst/>
              <a:gdLst>
                <a:gd name="T0" fmla="*/ 0 w 1"/>
                <a:gd name="T1" fmla="*/ 124 h 124"/>
                <a:gd name="T2" fmla="*/ 0 w 1"/>
                <a:gd name="T3" fmla="*/ 122 h 124"/>
                <a:gd name="T4" fmla="*/ 0 w 1"/>
                <a:gd name="T5" fmla="*/ 61 h 124"/>
                <a:gd name="T6" fmla="*/ 0 w 1"/>
                <a:gd name="T7" fmla="*/ 0 h 124"/>
                <a:gd name="T8" fmla="*/ 0 w 1"/>
                <a:gd name="T9" fmla="*/ 0 h 124"/>
                <a:gd name="T10" fmla="*/ 0 60000 65536"/>
                <a:gd name="T11" fmla="*/ 0 60000 65536"/>
                <a:gd name="T12" fmla="*/ 0 60000 65536"/>
                <a:gd name="T13" fmla="*/ 0 60000 65536"/>
                <a:gd name="T14" fmla="*/ 0 60000 65536"/>
                <a:gd name="T15" fmla="*/ 0 w 1"/>
                <a:gd name="T16" fmla="*/ 0 h 124"/>
                <a:gd name="T17" fmla="*/ 1 w 1"/>
                <a:gd name="T18" fmla="*/ 124 h 124"/>
              </a:gdLst>
              <a:ahLst/>
              <a:cxnLst>
                <a:cxn ang="T10">
                  <a:pos x="T0" y="T1"/>
                </a:cxn>
                <a:cxn ang="T11">
                  <a:pos x="T2" y="T3"/>
                </a:cxn>
                <a:cxn ang="T12">
                  <a:pos x="T4" y="T5"/>
                </a:cxn>
                <a:cxn ang="T13">
                  <a:pos x="T6" y="T7"/>
                </a:cxn>
                <a:cxn ang="T14">
                  <a:pos x="T8" y="T9"/>
                </a:cxn>
              </a:cxnLst>
              <a:rect l="T15" t="T16" r="T17" b="T18"/>
              <a:pathLst>
                <a:path w="1" h="124">
                  <a:moveTo>
                    <a:pt x="0" y="124"/>
                  </a:moveTo>
                  <a:lnTo>
                    <a:pt x="0" y="122"/>
                  </a:lnTo>
                  <a:lnTo>
                    <a:pt x="0" y="61"/>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8" name="Freeform 1402"/>
            <p:cNvSpPr>
              <a:spLocks/>
            </p:cNvSpPr>
            <p:nvPr/>
          </p:nvSpPr>
          <p:spPr bwMode="auto">
            <a:xfrm>
              <a:off x="1857" y="1658"/>
              <a:ext cx="1" cy="85"/>
            </a:xfrm>
            <a:custGeom>
              <a:avLst/>
              <a:gdLst>
                <a:gd name="T0" fmla="*/ 0 w 1"/>
                <a:gd name="T1" fmla="*/ 0 h 85"/>
                <a:gd name="T2" fmla="*/ 0 w 1"/>
                <a:gd name="T3" fmla="*/ 13 h 85"/>
                <a:gd name="T4" fmla="*/ 0 w 1"/>
                <a:gd name="T5" fmla="*/ 63 h 85"/>
                <a:gd name="T6" fmla="*/ 0 w 1"/>
                <a:gd name="T7" fmla="*/ 85 h 85"/>
                <a:gd name="T8" fmla="*/ 0 w 1"/>
                <a:gd name="T9" fmla="*/ 85 h 85"/>
                <a:gd name="T10" fmla="*/ 0 60000 65536"/>
                <a:gd name="T11" fmla="*/ 0 60000 65536"/>
                <a:gd name="T12" fmla="*/ 0 60000 65536"/>
                <a:gd name="T13" fmla="*/ 0 60000 65536"/>
                <a:gd name="T14" fmla="*/ 0 60000 65536"/>
                <a:gd name="T15" fmla="*/ 0 w 1"/>
                <a:gd name="T16" fmla="*/ 0 h 85"/>
                <a:gd name="T17" fmla="*/ 1 w 1"/>
                <a:gd name="T18" fmla="*/ 85 h 85"/>
              </a:gdLst>
              <a:ahLst/>
              <a:cxnLst>
                <a:cxn ang="T10">
                  <a:pos x="T0" y="T1"/>
                </a:cxn>
                <a:cxn ang="T11">
                  <a:pos x="T2" y="T3"/>
                </a:cxn>
                <a:cxn ang="T12">
                  <a:pos x="T4" y="T5"/>
                </a:cxn>
                <a:cxn ang="T13">
                  <a:pos x="T6" y="T7"/>
                </a:cxn>
                <a:cxn ang="T14">
                  <a:pos x="T8" y="T9"/>
                </a:cxn>
              </a:cxnLst>
              <a:rect l="T15" t="T16" r="T17" b="T18"/>
              <a:pathLst>
                <a:path w="1" h="85">
                  <a:moveTo>
                    <a:pt x="0" y="0"/>
                  </a:moveTo>
                  <a:lnTo>
                    <a:pt x="0" y="13"/>
                  </a:lnTo>
                  <a:lnTo>
                    <a:pt x="0" y="63"/>
                  </a:lnTo>
                  <a:lnTo>
                    <a:pt x="0" y="85"/>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29" name="Freeform 1403"/>
            <p:cNvSpPr>
              <a:spLocks/>
            </p:cNvSpPr>
            <p:nvPr/>
          </p:nvSpPr>
          <p:spPr bwMode="auto">
            <a:xfrm>
              <a:off x="1857" y="1575"/>
              <a:ext cx="1" cy="83"/>
            </a:xfrm>
            <a:custGeom>
              <a:avLst/>
              <a:gdLst>
                <a:gd name="T0" fmla="*/ 0 w 1"/>
                <a:gd name="T1" fmla="*/ 0 h 83"/>
                <a:gd name="T2" fmla="*/ 0 w 1"/>
                <a:gd name="T3" fmla="*/ 0 h 83"/>
                <a:gd name="T4" fmla="*/ 0 w 1"/>
                <a:gd name="T5" fmla="*/ 22 h 83"/>
                <a:gd name="T6" fmla="*/ 0 w 1"/>
                <a:gd name="T7" fmla="*/ 72 h 83"/>
                <a:gd name="T8" fmla="*/ 0 w 1"/>
                <a:gd name="T9" fmla="*/ 83 h 83"/>
                <a:gd name="T10" fmla="*/ 0 60000 65536"/>
                <a:gd name="T11" fmla="*/ 0 60000 65536"/>
                <a:gd name="T12" fmla="*/ 0 60000 65536"/>
                <a:gd name="T13" fmla="*/ 0 60000 65536"/>
                <a:gd name="T14" fmla="*/ 0 60000 65536"/>
                <a:gd name="T15" fmla="*/ 0 w 1"/>
                <a:gd name="T16" fmla="*/ 0 h 83"/>
                <a:gd name="T17" fmla="*/ 1 w 1"/>
                <a:gd name="T18" fmla="*/ 83 h 83"/>
              </a:gdLst>
              <a:ahLst/>
              <a:cxnLst>
                <a:cxn ang="T10">
                  <a:pos x="T0" y="T1"/>
                </a:cxn>
                <a:cxn ang="T11">
                  <a:pos x="T2" y="T3"/>
                </a:cxn>
                <a:cxn ang="T12">
                  <a:pos x="T4" y="T5"/>
                </a:cxn>
                <a:cxn ang="T13">
                  <a:pos x="T6" y="T7"/>
                </a:cxn>
                <a:cxn ang="T14">
                  <a:pos x="T8" y="T9"/>
                </a:cxn>
              </a:cxnLst>
              <a:rect l="T15" t="T16" r="T17" b="T18"/>
              <a:pathLst>
                <a:path w="1" h="83">
                  <a:moveTo>
                    <a:pt x="0" y="0"/>
                  </a:moveTo>
                  <a:lnTo>
                    <a:pt x="0" y="0"/>
                  </a:lnTo>
                  <a:lnTo>
                    <a:pt x="0" y="22"/>
                  </a:lnTo>
                  <a:lnTo>
                    <a:pt x="0" y="72"/>
                  </a:lnTo>
                  <a:lnTo>
                    <a:pt x="0" y="83"/>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0" name="Freeform 1404"/>
            <p:cNvSpPr>
              <a:spLocks/>
            </p:cNvSpPr>
            <p:nvPr/>
          </p:nvSpPr>
          <p:spPr bwMode="auto">
            <a:xfrm>
              <a:off x="3464" y="1433"/>
              <a:ext cx="1" cy="225"/>
            </a:xfrm>
            <a:custGeom>
              <a:avLst/>
              <a:gdLst>
                <a:gd name="T0" fmla="*/ 0 w 1"/>
                <a:gd name="T1" fmla="*/ 225 h 225"/>
                <a:gd name="T2" fmla="*/ 0 w 1"/>
                <a:gd name="T3" fmla="*/ 68 h 225"/>
                <a:gd name="T4" fmla="*/ 0 w 1"/>
                <a:gd name="T5" fmla="*/ 68 h 225"/>
                <a:gd name="T6" fmla="*/ 0 w 1"/>
                <a:gd name="T7" fmla="*/ 55 h 225"/>
                <a:gd name="T8" fmla="*/ 0 w 1"/>
                <a:gd name="T9" fmla="*/ 0 h 225"/>
                <a:gd name="T10" fmla="*/ 0 60000 65536"/>
                <a:gd name="T11" fmla="*/ 0 60000 65536"/>
                <a:gd name="T12" fmla="*/ 0 60000 65536"/>
                <a:gd name="T13" fmla="*/ 0 60000 65536"/>
                <a:gd name="T14" fmla="*/ 0 60000 65536"/>
                <a:gd name="T15" fmla="*/ 0 w 1"/>
                <a:gd name="T16" fmla="*/ 0 h 225"/>
                <a:gd name="T17" fmla="*/ 1 w 1"/>
                <a:gd name="T18" fmla="*/ 225 h 225"/>
              </a:gdLst>
              <a:ahLst/>
              <a:cxnLst>
                <a:cxn ang="T10">
                  <a:pos x="T0" y="T1"/>
                </a:cxn>
                <a:cxn ang="T11">
                  <a:pos x="T2" y="T3"/>
                </a:cxn>
                <a:cxn ang="T12">
                  <a:pos x="T4" y="T5"/>
                </a:cxn>
                <a:cxn ang="T13">
                  <a:pos x="T6" y="T7"/>
                </a:cxn>
                <a:cxn ang="T14">
                  <a:pos x="T8" y="T9"/>
                </a:cxn>
              </a:cxnLst>
              <a:rect l="T15" t="T16" r="T17" b="T18"/>
              <a:pathLst>
                <a:path w="1" h="225">
                  <a:moveTo>
                    <a:pt x="0" y="225"/>
                  </a:moveTo>
                  <a:lnTo>
                    <a:pt x="0" y="68"/>
                  </a:lnTo>
                  <a:lnTo>
                    <a:pt x="0" y="55"/>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1" name="Freeform 1405"/>
            <p:cNvSpPr>
              <a:spLocks/>
            </p:cNvSpPr>
            <p:nvPr/>
          </p:nvSpPr>
          <p:spPr bwMode="auto">
            <a:xfrm>
              <a:off x="3305" y="1501"/>
              <a:ext cx="159" cy="316"/>
            </a:xfrm>
            <a:custGeom>
              <a:avLst/>
              <a:gdLst>
                <a:gd name="T0" fmla="*/ 1642 w 73"/>
                <a:gd name="T1" fmla="*/ 0 h 145"/>
                <a:gd name="T2" fmla="*/ 1603 w 73"/>
                <a:gd name="T3" fmla="*/ 0 h 145"/>
                <a:gd name="T4" fmla="*/ 1527 w 73"/>
                <a:gd name="T5" fmla="*/ 0 h 145"/>
                <a:gd name="T6" fmla="*/ 788 w 73"/>
                <a:gd name="T7" fmla="*/ 229 h 145"/>
                <a:gd name="T8" fmla="*/ 20 w 73"/>
                <a:gd name="T9" fmla="*/ 1510 h 145"/>
                <a:gd name="T10" fmla="*/ 0 w 73"/>
                <a:gd name="T11" fmla="*/ 1606 h 145"/>
                <a:gd name="T12" fmla="*/ 0 w 73"/>
                <a:gd name="T13" fmla="*/ 1648 h 145"/>
                <a:gd name="T14" fmla="*/ 113 w 73"/>
                <a:gd name="T15" fmla="*/ 2236 h 145"/>
                <a:gd name="T16" fmla="*/ 423 w 73"/>
                <a:gd name="T17" fmla="*/ 2731 h 145"/>
                <a:gd name="T18" fmla="*/ 897 w 73"/>
                <a:gd name="T19" fmla="*/ 3097 h 145"/>
                <a:gd name="T20" fmla="*/ 1527 w 73"/>
                <a:gd name="T21" fmla="*/ 3273 h 145"/>
                <a:gd name="T22" fmla="*/ 1603 w 73"/>
                <a:gd name="T23" fmla="*/ 3273 h 145"/>
                <a:gd name="T24" fmla="*/ 1623 w 73"/>
                <a:gd name="T25" fmla="*/ 3273 h 145"/>
                <a:gd name="T26" fmla="*/ 1642 w 73"/>
                <a:gd name="T27" fmla="*/ 3273 h 145"/>
                <a:gd name="T28" fmla="*/ 1642 w 73"/>
                <a:gd name="T29" fmla="*/ 3273 h 145"/>
                <a:gd name="T30" fmla="*/ 1642 w 73"/>
                <a:gd name="T31" fmla="*/ 1624 h 1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5"/>
                <a:gd name="T50" fmla="*/ 73 w 73"/>
                <a:gd name="T51" fmla="*/ 145 h 1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5">
                  <a:moveTo>
                    <a:pt x="73" y="0"/>
                  </a:moveTo>
                  <a:cubicBezTo>
                    <a:pt x="71" y="0"/>
                    <a:pt x="71" y="0"/>
                    <a:pt x="71" y="0"/>
                  </a:cubicBezTo>
                  <a:cubicBezTo>
                    <a:pt x="70" y="0"/>
                    <a:pt x="69" y="0"/>
                    <a:pt x="68" y="0"/>
                  </a:cubicBezTo>
                  <a:cubicBezTo>
                    <a:pt x="56" y="1"/>
                    <a:pt x="45" y="4"/>
                    <a:pt x="35" y="10"/>
                  </a:cubicBezTo>
                  <a:cubicBezTo>
                    <a:pt x="16" y="22"/>
                    <a:pt x="2" y="43"/>
                    <a:pt x="1" y="67"/>
                  </a:cubicBezTo>
                  <a:cubicBezTo>
                    <a:pt x="1" y="68"/>
                    <a:pt x="0" y="70"/>
                    <a:pt x="0" y="71"/>
                  </a:cubicBezTo>
                  <a:cubicBezTo>
                    <a:pt x="0" y="73"/>
                    <a:pt x="0" y="73"/>
                    <a:pt x="0" y="73"/>
                  </a:cubicBezTo>
                  <a:cubicBezTo>
                    <a:pt x="1" y="82"/>
                    <a:pt x="2" y="91"/>
                    <a:pt x="5" y="99"/>
                  </a:cubicBezTo>
                  <a:cubicBezTo>
                    <a:pt x="9" y="107"/>
                    <a:pt x="13" y="115"/>
                    <a:pt x="19" y="121"/>
                  </a:cubicBezTo>
                  <a:cubicBezTo>
                    <a:pt x="25" y="128"/>
                    <a:pt x="32" y="133"/>
                    <a:pt x="40" y="137"/>
                  </a:cubicBezTo>
                  <a:cubicBezTo>
                    <a:pt x="48" y="141"/>
                    <a:pt x="58" y="144"/>
                    <a:pt x="68" y="145"/>
                  </a:cubicBezTo>
                  <a:cubicBezTo>
                    <a:pt x="69" y="145"/>
                    <a:pt x="70" y="145"/>
                    <a:pt x="71" y="145"/>
                  </a:cubicBezTo>
                  <a:cubicBezTo>
                    <a:pt x="72" y="145"/>
                    <a:pt x="72" y="145"/>
                    <a:pt x="72" y="145"/>
                  </a:cubicBezTo>
                  <a:cubicBezTo>
                    <a:pt x="73" y="145"/>
                    <a:pt x="73" y="145"/>
                    <a:pt x="73" y="145"/>
                  </a:cubicBezTo>
                  <a:cubicBezTo>
                    <a:pt x="73" y="145"/>
                    <a:pt x="73" y="145"/>
                    <a:pt x="73" y="145"/>
                  </a:cubicBezTo>
                  <a:cubicBezTo>
                    <a:pt x="73" y="72"/>
                    <a:pt x="73" y="72"/>
                    <a:pt x="73" y="72"/>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2" name="Line 1406"/>
            <p:cNvSpPr>
              <a:spLocks noChangeShapeType="1"/>
            </p:cNvSpPr>
            <p:nvPr/>
          </p:nvSpPr>
          <p:spPr bwMode="auto">
            <a:xfrm flipV="1">
              <a:off x="3464" y="1817"/>
              <a:ext cx="1" cy="66"/>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33" name="Freeform 1407"/>
            <p:cNvSpPr>
              <a:spLocks/>
            </p:cNvSpPr>
            <p:nvPr/>
          </p:nvSpPr>
          <p:spPr bwMode="auto">
            <a:xfrm>
              <a:off x="3338" y="1433"/>
              <a:ext cx="126" cy="1"/>
            </a:xfrm>
            <a:custGeom>
              <a:avLst/>
              <a:gdLst>
                <a:gd name="T0" fmla="*/ 126 w 126"/>
                <a:gd name="T1" fmla="*/ 0 h 1"/>
                <a:gd name="T2" fmla="*/ 102 w 126"/>
                <a:gd name="T3" fmla="*/ 0 h 1"/>
                <a:gd name="T4" fmla="*/ 22 w 126"/>
                <a:gd name="T5" fmla="*/ 0 h 1"/>
                <a:gd name="T6" fmla="*/ 0 w 126"/>
                <a:gd name="T7" fmla="*/ 0 h 1"/>
                <a:gd name="T8" fmla="*/ 0 60000 65536"/>
                <a:gd name="T9" fmla="*/ 0 60000 65536"/>
                <a:gd name="T10" fmla="*/ 0 60000 65536"/>
                <a:gd name="T11" fmla="*/ 0 60000 65536"/>
                <a:gd name="T12" fmla="*/ 0 w 126"/>
                <a:gd name="T13" fmla="*/ 0 h 1"/>
                <a:gd name="T14" fmla="*/ 126 w 126"/>
                <a:gd name="T15" fmla="*/ 1 h 1"/>
              </a:gdLst>
              <a:ahLst/>
              <a:cxnLst>
                <a:cxn ang="T8">
                  <a:pos x="T0" y="T1"/>
                </a:cxn>
                <a:cxn ang="T9">
                  <a:pos x="T2" y="T3"/>
                </a:cxn>
                <a:cxn ang="T10">
                  <a:pos x="T4" y="T5"/>
                </a:cxn>
                <a:cxn ang="T11">
                  <a:pos x="T6" y="T7"/>
                </a:cxn>
              </a:cxnLst>
              <a:rect l="T12" t="T13" r="T14" b="T15"/>
              <a:pathLst>
                <a:path w="126" h="1">
                  <a:moveTo>
                    <a:pt x="126" y="0"/>
                  </a:moveTo>
                  <a:lnTo>
                    <a:pt x="102" y="0"/>
                  </a:lnTo>
                  <a:lnTo>
                    <a:pt x="22"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4" name="Freeform 1408"/>
            <p:cNvSpPr>
              <a:spLocks/>
            </p:cNvSpPr>
            <p:nvPr/>
          </p:nvSpPr>
          <p:spPr bwMode="auto">
            <a:xfrm>
              <a:off x="3257" y="1883"/>
              <a:ext cx="207" cy="1"/>
            </a:xfrm>
            <a:custGeom>
              <a:avLst/>
              <a:gdLst>
                <a:gd name="T0" fmla="*/ 0 w 207"/>
                <a:gd name="T1" fmla="*/ 0 h 1"/>
                <a:gd name="T2" fmla="*/ 50 w 207"/>
                <a:gd name="T3" fmla="*/ 0 h 1"/>
                <a:gd name="T4" fmla="*/ 131 w 207"/>
                <a:gd name="T5" fmla="*/ 0 h 1"/>
                <a:gd name="T6" fmla="*/ 207 w 207"/>
                <a:gd name="T7" fmla="*/ 0 h 1"/>
                <a:gd name="T8" fmla="*/ 0 60000 65536"/>
                <a:gd name="T9" fmla="*/ 0 60000 65536"/>
                <a:gd name="T10" fmla="*/ 0 60000 65536"/>
                <a:gd name="T11" fmla="*/ 0 60000 65536"/>
                <a:gd name="T12" fmla="*/ 0 w 207"/>
                <a:gd name="T13" fmla="*/ 0 h 1"/>
                <a:gd name="T14" fmla="*/ 207 w 207"/>
                <a:gd name="T15" fmla="*/ 1 h 1"/>
              </a:gdLst>
              <a:ahLst/>
              <a:cxnLst>
                <a:cxn ang="T8">
                  <a:pos x="T0" y="T1"/>
                </a:cxn>
                <a:cxn ang="T9">
                  <a:pos x="T2" y="T3"/>
                </a:cxn>
                <a:cxn ang="T10">
                  <a:pos x="T4" y="T5"/>
                </a:cxn>
                <a:cxn ang="T11">
                  <a:pos x="T6" y="T7"/>
                </a:cxn>
              </a:cxnLst>
              <a:rect l="T12" t="T13" r="T14" b="T15"/>
              <a:pathLst>
                <a:path w="207" h="1">
                  <a:moveTo>
                    <a:pt x="0" y="0"/>
                  </a:moveTo>
                  <a:lnTo>
                    <a:pt x="50" y="0"/>
                  </a:lnTo>
                  <a:lnTo>
                    <a:pt x="131" y="0"/>
                  </a:lnTo>
                  <a:lnTo>
                    <a:pt x="207"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5" name="Line 1409"/>
            <p:cNvSpPr>
              <a:spLocks noChangeShapeType="1"/>
            </p:cNvSpPr>
            <p:nvPr/>
          </p:nvSpPr>
          <p:spPr bwMode="auto">
            <a:xfrm>
              <a:off x="3011" y="1403"/>
              <a:ext cx="1" cy="9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36" name="Freeform 1410"/>
            <p:cNvSpPr>
              <a:spLocks/>
            </p:cNvSpPr>
            <p:nvPr/>
          </p:nvSpPr>
          <p:spPr bwMode="auto">
            <a:xfrm>
              <a:off x="3011" y="1518"/>
              <a:ext cx="1" cy="24"/>
            </a:xfrm>
            <a:custGeom>
              <a:avLst/>
              <a:gdLst>
                <a:gd name="T0" fmla="*/ 0 w 1"/>
                <a:gd name="T1" fmla="*/ 0 h 24"/>
                <a:gd name="T2" fmla="*/ 0 w 1"/>
                <a:gd name="T3" fmla="*/ 5 h 24"/>
                <a:gd name="T4" fmla="*/ 0 w 1"/>
                <a:gd name="T5" fmla="*/ 24 h 24"/>
                <a:gd name="T6" fmla="*/ 0 60000 65536"/>
                <a:gd name="T7" fmla="*/ 0 60000 65536"/>
                <a:gd name="T8" fmla="*/ 0 60000 65536"/>
                <a:gd name="T9" fmla="*/ 0 w 1"/>
                <a:gd name="T10" fmla="*/ 0 h 24"/>
                <a:gd name="T11" fmla="*/ 1 w 1"/>
                <a:gd name="T12" fmla="*/ 24 h 24"/>
              </a:gdLst>
              <a:ahLst/>
              <a:cxnLst>
                <a:cxn ang="T6">
                  <a:pos x="T0" y="T1"/>
                </a:cxn>
                <a:cxn ang="T7">
                  <a:pos x="T2" y="T3"/>
                </a:cxn>
                <a:cxn ang="T8">
                  <a:pos x="T4" y="T5"/>
                </a:cxn>
              </a:cxnLst>
              <a:rect l="T9" t="T10" r="T11" b="T12"/>
              <a:pathLst>
                <a:path w="1" h="24">
                  <a:moveTo>
                    <a:pt x="0" y="0"/>
                  </a:moveTo>
                  <a:lnTo>
                    <a:pt x="0" y="5"/>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7" name="Freeform 1411"/>
            <p:cNvSpPr>
              <a:spLocks/>
            </p:cNvSpPr>
            <p:nvPr/>
          </p:nvSpPr>
          <p:spPr bwMode="auto">
            <a:xfrm>
              <a:off x="3011" y="1551"/>
              <a:ext cx="1" cy="142"/>
            </a:xfrm>
            <a:custGeom>
              <a:avLst/>
              <a:gdLst>
                <a:gd name="T0" fmla="*/ 0 w 1"/>
                <a:gd name="T1" fmla="*/ 0 h 142"/>
                <a:gd name="T2" fmla="*/ 0 w 1"/>
                <a:gd name="T3" fmla="*/ 13 h 142"/>
                <a:gd name="T4" fmla="*/ 0 w 1"/>
                <a:gd name="T5" fmla="*/ 107 h 142"/>
                <a:gd name="T6" fmla="*/ 0 w 1"/>
                <a:gd name="T7" fmla="*/ 142 h 142"/>
                <a:gd name="T8" fmla="*/ 0 60000 65536"/>
                <a:gd name="T9" fmla="*/ 0 60000 65536"/>
                <a:gd name="T10" fmla="*/ 0 60000 65536"/>
                <a:gd name="T11" fmla="*/ 0 60000 65536"/>
                <a:gd name="T12" fmla="*/ 0 w 1"/>
                <a:gd name="T13" fmla="*/ 0 h 142"/>
                <a:gd name="T14" fmla="*/ 1 w 1"/>
                <a:gd name="T15" fmla="*/ 142 h 142"/>
              </a:gdLst>
              <a:ahLst/>
              <a:cxnLst>
                <a:cxn ang="T8">
                  <a:pos x="T0" y="T1"/>
                </a:cxn>
                <a:cxn ang="T9">
                  <a:pos x="T2" y="T3"/>
                </a:cxn>
                <a:cxn ang="T10">
                  <a:pos x="T4" y="T5"/>
                </a:cxn>
                <a:cxn ang="T11">
                  <a:pos x="T6" y="T7"/>
                </a:cxn>
              </a:cxnLst>
              <a:rect l="T12" t="T13" r="T14" b="T15"/>
              <a:pathLst>
                <a:path w="1" h="142">
                  <a:moveTo>
                    <a:pt x="0" y="0"/>
                  </a:moveTo>
                  <a:lnTo>
                    <a:pt x="0" y="13"/>
                  </a:lnTo>
                  <a:lnTo>
                    <a:pt x="0" y="107"/>
                  </a:lnTo>
                  <a:lnTo>
                    <a:pt x="0" y="14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8" name="Freeform 1412"/>
            <p:cNvSpPr>
              <a:spLocks/>
            </p:cNvSpPr>
            <p:nvPr/>
          </p:nvSpPr>
          <p:spPr bwMode="auto">
            <a:xfrm>
              <a:off x="2336" y="1446"/>
              <a:ext cx="1" cy="162"/>
            </a:xfrm>
            <a:custGeom>
              <a:avLst/>
              <a:gdLst>
                <a:gd name="T0" fmla="*/ 0 w 1"/>
                <a:gd name="T1" fmla="*/ 0 h 162"/>
                <a:gd name="T2" fmla="*/ 0 w 1"/>
                <a:gd name="T3" fmla="*/ 79 h 162"/>
                <a:gd name="T4" fmla="*/ 0 w 1"/>
                <a:gd name="T5" fmla="*/ 162 h 162"/>
                <a:gd name="T6" fmla="*/ 0 60000 65536"/>
                <a:gd name="T7" fmla="*/ 0 60000 65536"/>
                <a:gd name="T8" fmla="*/ 0 60000 65536"/>
                <a:gd name="T9" fmla="*/ 0 w 1"/>
                <a:gd name="T10" fmla="*/ 0 h 162"/>
                <a:gd name="T11" fmla="*/ 1 w 1"/>
                <a:gd name="T12" fmla="*/ 162 h 162"/>
              </a:gdLst>
              <a:ahLst/>
              <a:cxnLst>
                <a:cxn ang="T6">
                  <a:pos x="T0" y="T1"/>
                </a:cxn>
                <a:cxn ang="T7">
                  <a:pos x="T2" y="T3"/>
                </a:cxn>
                <a:cxn ang="T8">
                  <a:pos x="T4" y="T5"/>
                </a:cxn>
              </a:cxnLst>
              <a:rect l="T9" t="T10" r="T11" b="T12"/>
              <a:pathLst>
                <a:path w="1" h="162">
                  <a:moveTo>
                    <a:pt x="0" y="0"/>
                  </a:moveTo>
                  <a:lnTo>
                    <a:pt x="0" y="79"/>
                  </a:lnTo>
                  <a:lnTo>
                    <a:pt x="0" y="16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39" name="Line 1413"/>
            <p:cNvSpPr>
              <a:spLocks noChangeShapeType="1"/>
            </p:cNvSpPr>
            <p:nvPr/>
          </p:nvSpPr>
          <p:spPr bwMode="auto">
            <a:xfrm>
              <a:off x="2336" y="163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40" name="Freeform 1414"/>
            <p:cNvSpPr>
              <a:spLocks/>
            </p:cNvSpPr>
            <p:nvPr/>
          </p:nvSpPr>
          <p:spPr bwMode="auto">
            <a:xfrm>
              <a:off x="2336" y="1676"/>
              <a:ext cx="1" cy="161"/>
            </a:xfrm>
            <a:custGeom>
              <a:avLst/>
              <a:gdLst>
                <a:gd name="T0" fmla="*/ 0 w 1"/>
                <a:gd name="T1" fmla="*/ 0 h 161"/>
                <a:gd name="T2" fmla="*/ 0 w 1"/>
                <a:gd name="T3" fmla="*/ 117 h 161"/>
                <a:gd name="T4" fmla="*/ 0 w 1"/>
                <a:gd name="T5" fmla="*/ 117 h 161"/>
                <a:gd name="T6" fmla="*/ 0 w 1"/>
                <a:gd name="T7" fmla="*/ 161 h 161"/>
                <a:gd name="T8" fmla="*/ 0 60000 65536"/>
                <a:gd name="T9" fmla="*/ 0 60000 65536"/>
                <a:gd name="T10" fmla="*/ 0 60000 65536"/>
                <a:gd name="T11" fmla="*/ 0 60000 65536"/>
                <a:gd name="T12" fmla="*/ 0 w 1"/>
                <a:gd name="T13" fmla="*/ 0 h 161"/>
                <a:gd name="T14" fmla="*/ 1 w 1"/>
                <a:gd name="T15" fmla="*/ 161 h 161"/>
              </a:gdLst>
              <a:ahLst/>
              <a:cxnLst>
                <a:cxn ang="T8">
                  <a:pos x="T0" y="T1"/>
                </a:cxn>
                <a:cxn ang="T9">
                  <a:pos x="T2" y="T3"/>
                </a:cxn>
                <a:cxn ang="T10">
                  <a:pos x="T4" y="T5"/>
                </a:cxn>
                <a:cxn ang="T11">
                  <a:pos x="T6" y="T7"/>
                </a:cxn>
              </a:cxnLst>
              <a:rect l="T12" t="T13" r="T14" b="T15"/>
              <a:pathLst>
                <a:path w="1" h="161">
                  <a:moveTo>
                    <a:pt x="0" y="0"/>
                  </a:moveTo>
                  <a:lnTo>
                    <a:pt x="0" y="117"/>
                  </a:lnTo>
                  <a:lnTo>
                    <a:pt x="0" y="16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1" name="Freeform 1415"/>
            <p:cNvSpPr>
              <a:spLocks/>
            </p:cNvSpPr>
            <p:nvPr/>
          </p:nvSpPr>
          <p:spPr bwMode="auto">
            <a:xfrm>
              <a:off x="1721" y="1658"/>
              <a:ext cx="223" cy="1"/>
            </a:xfrm>
            <a:custGeom>
              <a:avLst/>
              <a:gdLst>
                <a:gd name="T0" fmla="*/ 0 w 223"/>
                <a:gd name="T1" fmla="*/ 0 h 1"/>
                <a:gd name="T2" fmla="*/ 112 w 223"/>
                <a:gd name="T3" fmla="*/ 0 h 1"/>
                <a:gd name="T4" fmla="*/ 136 w 223"/>
                <a:gd name="T5" fmla="*/ 0 h 1"/>
                <a:gd name="T6" fmla="*/ 223 w 223"/>
                <a:gd name="T7" fmla="*/ 0 h 1"/>
                <a:gd name="T8" fmla="*/ 0 60000 65536"/>
                <a:gd name="T9" fmla="*/ 0 60000 65536"/>
                <a:gd name="T10" fmla="*/ 0 60000 65536"/>
                <a:gd name="T11" fmla="*/ 0 60000 65536"/>
                <a:gd name="T12" fmla="*/ 0 w 223"/>
                <a:gd name="T13" fmla="*/ 0 h 1"/>
                <a:gd name="T14" fmla="*/ 223 w 223"/>
                <a:gd name="T15" fmla="*/ 1 h 1"/>
              </a:gdLst>
              <a:ahLst/>
              <a:cxnLst>
                <a:cxn ang="T8">
                  <a:pos x="T0" y="T1"/>
                </a:cxn>
                <a:cxn ang="T9">
                  <a:pos x="T2" y="T3"/>
                </a:cxn>
                <a:cxn ang="T10">
                  <a:pos x="T4" y="T5"/>
                </a:cxn>
                <a:cxn ang="T11">
                  <a:pos x="T6" y="T7"/>
                </a:cxn>
              </a:cxnLst>
              <a:rect l="T12" t="T13" r="T14" b="T15"/>
              <a:pathLst>
                <a:path w="223" h="1">
                  <a:moveTo>
                    <a:pt x="0" y="0"/>
                  </a:moveTo>
                  <a:lnTo>
                    <a:pt x="112" y="0"/>
                  </a:lnTo>
                  <a:lnTo>
                    <a:pt x="136" y="0"/>
                  </a:lnTo>
                  <a:lnTo>
                    <a:pt x="22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2" name="Line 1416"/>
            <p:cNvSpPr>
              <a:spLocks noChangeShapeType="1"/>
            </p:cNvSpPr>
            <p:nvPr/>
          </p:nvSpPr>
          <p:spPr bwMode="auto">
            <a:xfrm>
              <a:off x="1968"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43" name="Freeform 1417"/>
            <p:cNvSpPr>
              <a:spLocks/>
            </p:cNvSpPr>
            <p:nvPr/>
          </p:nvSpPr>
          <p:spPr bwMode="auto">
            <a:xfrm>
              <a:off x="2011" y="1658"/>
              <a:ext cx="271" cy="1"/>
            </a:xfrm>
            <a:custGeom>
              <a:avLst/>
              <a:gdLst>
                <a:gd name="T0" fmla="*/ 0 w 271"/>
                <a:gd name="T1" fmla="*/ 0 h 1"/>
                <a:gd name="T2" fmla="*/ 103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03"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4" name="Line 1418"/>
            <p:cNvSpPr>
              <a:spLocks noChangeShapeType="1"/>
            </p:cNvSpPr>
            <p:nvPr/>
          </p:nvSpPr>
          <p:spPr bwMode="auto">
            <a:xfrm>
              <a:off x="2304" y="165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45" name="Freeform 1419"/>
            <p:cNvSpPr>
              <a:spLocks/>
            </p:cNvSpPr>
            <p:nvPr/>
          </p:nvSpPr>
          <p:spPr bwMode="auto">
            <a:xfrm>
              <a:off x="2350" y="1658"/>
              <a:ext cx="270" cy="1"/>
            </a:xfrm>
            <a:custGeom>
              <a:avLst/>
              <a:gdLst>
                <a:gd name="T0" fmla="*/ 0 w 270"/>
                <a:gd name="T1" fmla="*/ 0 h 1"/>
                <a:gd name="T2" fmla="*/ 34 w 270"/>
                <a:gd name="T3" fmla="*/ 0 h 1"/>
                <a:gd name="T4" fmla="*/ 216 w 270"/>
                <a:gd name="T5" fmla="*/ 0 h 1"/>
                <a:gd name="T6" fmla="*/ 270 w 270"/>
                <a:gd name="T7" fmla="*/ 0 h 1"/>
                <a:gd name="T8" fmla="*/ 0 60000 65536"/>
                <a:gd name="T9" fmla="*/ 0 60000 65536"/>
                <a:gd name="T10" fmla="*/ 0 60000 65536"/>
                <a:gd name="T11" fmla="*/ 0 60000 65536"/>
                <a:gd name="T12" fmla="*/ 0 w 270"/>
                <a:gd name="T13" fmla="*/ 0 h 1"/>
                <a:gd name="T14" fmla="*/ 270 w 270"/>
                <a:gd name="T15" fmla="*/ 1 h 1"/>
              </a:gdLst>
              <a:ahLst/>
              <a:cxnLst>
                <a:cxn ang="T8">
                  <a:pos x="T0" y="T1"/>
                </a:cxn>
                <a:cxn ang="T9">
                  <a:pos x="T2" y="T3"/>
                </a:cxn>
                <a:cxn ang="T10">
                  <a:pos x="T4" y="T5"/>
                </a:cxn>
                <a:cxn ang="T11">
                  <a:pos x="T6" y="T7"/>
                </a:cxn>
              </a:cxnLst>
              <a:rect l="T12" t="T13" r="T14" b="T15"/>
              <a:pathLst>
                <a:path w="270" h="1">
                  <a:moveTo>
                    <a:pt x="0" y="0"/>
                  </a:moveTo>
                  <a:lnTo>
                    <a:pt x="34" y="0"/>
                  </a:lnTo>
                  <a:lnTo>
                    <a:pt x="216"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6" name="Line 1420"/>
            <p:cNvSpPr>
              <a:spLocks noChangeShapeType="1"/>
            </p:cNvSpPr>
            <p:nvPr/>
          </p:nvSpPr>
          <p:spPr bwMode="auto">
            <a:xfrm>
              <a:off x="2642"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47" name="Freeform 1421"/>
            <p:cNvSpPr>
              <a:spLocks/>
            </p:cNvSpPr>
            <p:nvPr/>
          </p:nvSpPr>
          <p:spPr bwMode="auto">
            <a:xfrm>
              <a:off x="2688" y="1658"/>
              <a:ext cx="270" cy="1"/>
            </a:xfrm>
            <a:custGeom>
              <a:avLst/>
              <a:gdLst>
                <a:gd name="T0" fmla="*/ 0 w 270"/>
                <a:gd name="T1" fmla="*/ 0 h 1"/>
                <a:gd name="T2" fmla="*/ 56 w 270"/>
                <a:gd name="T3" fmla="*/ 0 h 1"/>
                <a:gd name="T4" fmla="*/ 270 w 270"/>
                <a:gd name="T5" fmla="*/ 0 h 1"/>
                <a:gd name="T6" fmla="*/ 0 60000 65536"/>
                <a:gd name="T7" fmla="*/ 0 60000 65536"/>
                <a:gd name="T8" fmla="*/ 0 60000 65536"/>
                <a:gd name="T9" fmla="*/ 0 w 270"/>
                <a:gd name="T10" fmla="*/ 0 h 1"/>
                <a:gd name="T11" fmla="*/ 270 w 270"/>
                <a:gd name="T12" fmla="*/ 1 h 1"/>
              </a:gdLst>
              <a:ahLst/>
              <a:cxnLst>
                <a:cxn ang="T6">
                  <a:pos x="T0" y="T1"/>
                </a:cxn>
                <a:cxn ang="T7">
                  <a:pos x="T2" y="T3"/>
                </a:cxn>
                <a:cxn ang="T8">
                  <a:pos x="T4" y="T5"/>
                </a:cxn>
              </a:cxnLst>
              <a:rect l="T9" t="T10" r="T11" b="T12"/>
              <a:pathLst>
                <a:path w="270" h="1">
                  <a:moveTo>
                    <a:pt x="0" y="0"/>
                  </a:moveTo>
                  <a:lnTo>
                    <a:pt x="56"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48" name="Line 1422"/>
            <p:cNvSpPr>
              <a:spLocks noChangeShapeType="1"/>
            </p:cNvSpPr>
            <p:nvPr/>
          </p:nvSpPr>
          <p:spPr bwMode="auto">
            <a:xfrm>
              <a:off x="2980"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49" name="Freeform 1423"/>
            <p:cNvSpPr>
              <a:spLocks/>
            </p:cNvSpPr>
            <p:nvPr/>
          </p:nvSpPr>
          <p:spPr bwMode="auto">
            <a:xfrm>
              <a:off x="3024" y="1658"/>
              <a:ext cx="270" cy="1"/>
            </a:xfrm>
            <a:custGeom>
              <a:avLst/>
              <a:gdLst>
                <a:gd name="T0" fmla="*/ 0 w 270"/>
                <a:gd name="T1" fmla="*/ 0 h 1"/>
                <a:gd name="T2" fmla="*/ 222 w 270"/>
                <a:gd name="T3" fmla="*/ 0 h 1"/>
                <a:gd name="T4" fmla="*/ 270 w 270"/>
                <a:gd name="T5" fmla="*/ 0 h 1"/>
                <a:gd name="T6" fmla="*/ 270 w 270"/>
                <a:gd name="T7" fmla="*/ 0 h 1"/>
                <a:gd name="T8" fmla="*/ 0 60000 65536"/>
                <a:gd name="T9" fmla="*/ 0 60000 65536"/>
                <a:gd name="T10" fmla="*/ 0 60000 65536"/>
                <a:gd name="T11" fmla="*/ 0 60000 65536"/>
                <a:gd name="T12" fmla="*/ 0 w 270"/>
                <a:gd name="T13" fmla="*/ 0 h 1"/>
                <a:gd name="T14" fmla="*/ 270 w 270"/>
                <a:gd name="T15" fmla="*/ 1 h 1"/>
              </a:gdLst>
              <a:ahLst/>
              <a:cxnLst>
                <a:cxn ang="T8">
                  <a:pos x="T0" y="T1"/>
                </a:cxn>
                <a:cxn ang="T9">
                  <a:pos x="T2" y="T3"/>
                </a:cxn>
                <a:cxn ang="T10">
                  <a:pos x="T4" y="T5"/>
                </a:cxn>
                <a:cxn ang="T11">
                  <a:pos x="T6" y="T7"/>
                </a:cxn>
              </a:cxnLst>
              <a:rect l="T12" t="T13" r="T14" b="T15"/>
              <a:pathLst>
                <a:path w="270" h="1">
                  <a:moveTo>
                    <a:pt x="0" y="0"/>
                  </a:moveTo>
                  <a:lnTo>
                    <a:pt x="222"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0" name="Line 1424"/>
            <p:cNvSpPr>
              <a:spLocks noChangeShapeType="1"/>
            </p:cNvSpPr>
            <p:nvPr/>
          </p:nvSpPr>
          <p:spPr bwMode="auto">
            <a:xfrm>
              <a:off x="3318"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51" name="Freeform 1425"/>
            <p:cNvSpPr>
              <a:spLocks/>
            </p:cNvSpPr>
            <p:nvPr/>
          </p:nvSpPr>
          <p:spPr bwMode="auto">
            <a:xfrm>
              <a:off x="3362" y="1658"/>
              <a:ext cx="224" cy="1"/>
            </a:xfrm>
            <a:custGeom>
              <a:avLst/>
              <a:gdLst>
                <a:gd name="T0" fmla="*/ 0 w 224"/>
                <a:gd name="T1" fmla="*/ 0 h 1"/>
                <a:gd name="T2" fmla="*/ 102 w 224"/>
                <a:gd name="T3" fmla="*/ 0 h 1"/>
                <a:gd name="T4" fmla="*/ 102 w 224"/>
                <a:gd name="T5" fmla="*/ 0 h 1"/>
                <a:gd name="T6" fmla="*/ 224 w 224"/>
                <a:gd name="T7" fmla="*/ 0 h 1"/>
                <a:gd name="T8" fmla="*/ 0 60000 65536"/>
                <a:gd name="T9" fmla="*/ 0 60000 65536"/>
                <a:gd name="T10" fmla="*/ 0 60000 65536"/>
                <a:gd name="T11" fmla="*/ 0 60000 65536"/>
                <a:gd name="T12" fmla="*/ 0 w 224"/>
                <a:gd name="T13" fmla="*/ 0 h 1"/>
                <a:gd name="T14" fmla="*/ 224 w 224"/>
                <a:gd name="T15" fmla="*/ 1 h 1"/>
              </a:gdLst>
              <a:ahLst/>
              <a:cxnLst>
                <a:cxn ang="T8">
                  <a:pos x="T0" y="T1"/>
                </a:cxn>
                <a:cxn ang="T9">
                  <a:pos x="T2" y="T3"/>
                </a:cxn>
                <a:cxn ang="T10">
                  <a:pos x="T4" y="T5"/>
                </a:cxn>
                <a:cxn ang="T11">
                  <a:pos x="T6" y="T7"/>
                </a:cxn>
              </a:cxnLst>
              <a:rect l="T12" t="T13" r="T14" b="T15"/>
              <a:pathLst>
                <a:path w="224" h="1">
                  <a:moveTo>
                    <a:pt x="0" y="0"/>
                  </a:moveTo>
                  <a:lnTo>
                    <a:pt x="102" y="0"/>
                  </a:lnTo>
                  <a:lnTo>
                    <a:pt x="22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52" name="Line 1426"/>
            <p:cNvSpPr>
              <a:spLocks noChangeShapeType="1"/>
            </p:cNvSpPr>
            <p:nvPr/>
          </p:nvSpPr>
          <p:spPr bwMode="auto">
            <a:xfrm>
              <a:off x="1833"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53" name="Line 1427"/>
            <p:cNvSpPr>
              <a:spLocks noChangeShapeType="1"/>
            </p:cNvSpPr>
            <p:nvPr/>
          </p:nvSpPr>
          <p:spPr bwMode="auto">
            <a:xfrm>
              <a:off x="1867"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54" name="Line 1428"/>
            <p:cNvSpPr>
              <a:spLocks noChangeShapeType="1"/>
            </p:cNvSpPr>
            <p:nvPr/>
          </p:nvSpPr>
          <p:spPr bwMode="auto">
            <a:xfrm>
              <a:off x="1900"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55" name="Line 1429"/>
            <p:cNvSpPr>
              <a:spLocks noChangeShapeType="1"/>
            </p:cNvSpPr>
            <p:nvPr/>
          </p:nvSpPr>
          <p:spPr bwMode="auto">
            <a:xfrm>
              <a:off x="1935"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56" name="Line 1430"/>
            <p:cNvSpPr>
              <a:spLocks noChangeShapeType="1"/>
            </p:cNvSpPr>
            <p:nvPr/>
          </p:nvSpPr>
          <p:spPr bwMode="auto">
            <a:xfrm>
              <a:off x="1968"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57" name="Line 1431"/>
            <p:cNvSpPr>
              <a:spLocks noChangeShapeType="1"/>
            </p:cNvSpPr>
            <p:nvPr/>
          </p:nvSpPr>
          <p:spPr bwMode="auto">
            <a:xfrm>
              <a:off x="2003"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58" name="Line 1432"/>
            <p:cNvSpPr>
              <a:spLocks noChangeShapeType="1"/>
            </p:cNvSpPr>
            <p:nvPr/>
          </p:nvSpPr>
          <p:spPr bwMode="auto">
            <a:xfrm>
              <a:off x="2035"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59" name="Freeform 1433"/>
            <p:cNvSpPr>
              <a:spLocks/>
            </p:cNvSpPr>
            <p:nvPr/>
          </p:nvSpPr>
          <p:spPr bwMode="auto">
            <a:xfrm>
              <a:off x="2070" y="1721"/>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0" name="Line 1434"/>
            <p:cNvSpPr>
              <a:spLocks noChangeShapeType="1"/>
            </p:cNvSpPr>
            <p:nvPr/>
          </p:nvSpPr>
          <p:spPr bwMode="auto">
            <a:xfrm>
              <a:off x="1833"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61" name="Line 1435"/>
            <p:cNvSpPr>
              <a:spLocks noChangeShapeType="1"/>
            </p:cNvSpPr>
            <p:nvPr/>
          </p:nvSpPr>
          <p:spPr bwMode="auto">
            <a:xfrm>
              <a:off x="1867"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62" name="Line 1436"/>
            <p:cNvSpPr>
              <a:spLocks noChangeShapeType="1"/>
            </p:cNvSpPr>
            <p:nvPr/>
          </p:nvSpPr>
          <p:spPr bwMode="auto">
            <a:xfrm>
              <a:off x="1900"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63" name="Line 1437"/>
            <p:cNvSpPr>
              <a:spLocks noChangeShapeType="1"/>
            </p:cNvSpPr>
            <p:nvPr/>
          </p:nvSpPr>
          <p:spPr bwMode="auto">
            <a:xfrm>
              <a:off x="1935"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64" name="Line 1438"/>
            <p:cNvSpPr>
              <a:spLocks noChangeShapeType="1"/>
            </p:cNvSpPr>
            <p:nvPr/>
          </p:nvSpPr>
          <p:spPr bwMode="auto">
            <a:xfrm>
              <a:off x="1968"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65" name="Line 1439"/>
            <p:cNvSpPr>
              <a:spLocks noChangeShapeType="1"/>
            </p:cNvSpPr>
            <p:nvPr/>
          </p:nvSpPr>
          <p:spPr bwMode="auto">
            <a:xfrm>
              <a:off x="2003"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66" name="Line 1440"/>
            <p:cNvSpPr>
              <a:spLocks noChangeShapeType="1"/>
            </p:cNvSpPr>
            <p:nvPr/>
          </p:nvSpPr>
          <p:spPr bwMode="auto">
            <a:xfrm>
              <a:off x="2035"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67" name="Freeform 1441"/>
            <p:cNvSpPr>
              <a:spLocks/>
            </p:cNvSpPr>
            <p:nvPr/>
          </p:nvSpPr>
          <p:spPr bwMode="auto">
            <a:xfrm>
              <a:off x="2070" y="1597"/>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8" name="Freeform 1442"/>
            <p:cNvSpPr>
              <a:spLocks/>
            </p:cNvSpPr>
            <p:nvPr/>
          </p:nvSpPr>
          <p:spPr bwMode="auto">
            <a:xfrm>
              <a:off x="2790" y="1569"/>
              <a:ext cx="77" cy="1"/>
            </a:xfrm>
            <a:custGeom>
              <a:avLst/>
              <a:gdLst>
                <a:gd name="T0" fmla="*/ 0 w 77"/>
                <a:gd name="T1" fmla="*/ 0 h 1"/>
                <a:gd name="T2" fmla="*/ 11 w 77"/>
                <a:gd name="T3" fmla="*/ 0 h 1"/>
                <a:gd name="T4" fmla="*/ 77 w 77"/>
                <a:gd name="T5" fmla="*/ 0 h 1"/>
                <a:gd name="T6" fmla="*/ 0 60000 65536"/>
                <a:gd name="T7" fmla="*/ 0 60000 65536"/>
                <a:gd name="T8" fmla="*/ 0 60000 65536"/>
                <a:gd name="T9" fmla="*/ 0 w 77"/>
                <a:gd name="T10" fmla="*/ 0 h 1"/>
                <a:gd name="T11" fmla="*/ 77 w 77"/>
                <a:gd name="T12" fmla="*/ 1 h 1"/>
              </a:gdLst>
              <a:ahLst/>
              <a:cxnLst>
                <a:cxn ang="T6">
                  <a:pos x="T0" y="T1"/>
                </a:cxn>
                <a:cxn ang="T7">
                  <a:pos x="T2" y="T3"/>
                </a:cxn>
                <a:cxn ang="T8">
                  <a:pos x="T4" y="T5"/>
                </a:cxn>
              </a:cxnLst>
              <a:rect l="T9" t="T10" r="T11" b="T12"/>
              <a:pathLst>
                <a:path w="77" h="1">
                  <a:moveTo>
                    <a:pt x="0" y="0"/>
                  </a:moveTo>
                  <a:lnTo>
                    <a:pt x="11" y="0"/>
                  </a:lnTo>
                  <a:lnTo>
                    <a:pt x="7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69" name="Line 1443"/>
            <p:cNvSpPr>
              <a:spLocks noChangeShapeType="1"/>
            </p:cNvSpPr>
            <p:nvPr/>
          </p:nvSpPr>
          <p:spPr bwMode="auto">
            <a:xfrm>
              <a:off x="2744" y="1614"/>
              <a:ext cx="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70" name="Freeform 1444"/>
            <p:cNvSpPr>
              <a:spLocks/>
            </p:cNvSpPr>
            <p:nvPr/>
          </p:nvSpPr>
          <p:spPr bwMode="auto">
            <a:xfrm>
              <a:off x="2616" y="1569"/>
              <a:ext cx="83" cy="1"/>
            </a:xfrm>
            <a:custGeom>
              <a:avLst/>
              <a:gdLst>
                <a:gd name="T0" fmla="*/ 83 w 83"/>
                <a:gd name="T1" fmla="*/ 0 h 1"/>
                <a:gd name="T2" fmla="*/ 72 w 83"/>
                <a:gd name="T3" fmla="*/ 0 h 1"/>
                <a:gd name="T4" fmla="*/ 0 w 83"/>
                <a:gd name="T5" fmla="*/ 0 h 1"/>
                <a:gd name="T6" fmla="*/ 0 60000 65536"/>
                <a:gd name="T7" fmla="*/ 0 60000 65536"/>
                <a:gd name="T8" fmla="*/ 0 60000 65536"/>
                <a:gd name="T9" fmla="*/ 0 w 83"/>
                <a:gd name="T10" fmla="*/ 0 h 1"/>
                <a:gd name="T11" fmla="*/ 83 w 83"/>
                <a:gd name="T12" fmla="*/ 1 h 1"/>
              </a:gdLst>
              <a:ahLst/>
              <a:cxnLst>
                <a:cxn ang="T6">
                  <a:pos x="T0" y="T1"/>
                </a:cxn>
                <a:cxn ang="T7">
                  <a:pos x="T2" y="T3"/>
                </a:cxn>
                <a:cxn ang="T8">
                  <a:pos x="T4" y="T5"/>
                </a:cxn>
              </a:cxnLst>
              <a:rect l="T9" t="T10" r="T11" b="T12"/>
              <a:pathLst>
                <a:path w="83" h="1">
                  <a:moveTo>
                    <a:pt x="83" y="0"/>
                  </a:moveTo>
                  <a:lnTo>
                    <a:pt x="72"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1" name="Freeform 1445"/>
            <p:cNvSpPr>
              <a:spLocks/>
            </p:cNvSpPr>
            <p:nvPr/>
          </p:nvSpPr>
          <p:spPr bwMode="auto">
            <a:xfrm>
              <a:off x="2744" y="1446"/>
              <a:ext cx="1" cy="77"/>
            </a:xfrm>
            <a:custGeom>
              <a:avLst/>
              <a:gdLst>
                <a:gd name="T0" fmla="*/ 0 w 1"/>
                <a:gd name="T1" fmla="*/ 77 h 77"/>
                <a:gd name="T2" fmla="*/ 0 w 1"/>
                <a:gd name="T3" fmla="*/ 66 h 77"/>
                <a:gd name="T4" fmla="*/ 0 w 1"/>
                <a:gd name="T5" fmla="*/ 0 h 77"/>
                <a:gd name="T6" fmla="*/ 0 60000 65536"/>
                <a:gd name="T7" fmla="*/ 0 60000 65536"/>
                <a:gd name="T8" fmla="*/ 0 60000 65536"/>
                <a:gd name="T9" fmla="*/ 0 w 1"/>
                <a:gd name="T10" fmla="*/ 0 h 77"/>
                <a:gd name="T11" fmla="*/ 1 w 1"/>
                <a:gd name="T12" fmla="*/ 77 h 77"/>
              </a:gdLst>
              <a:ahLst/>
              <a:cxnLst>
                <a:cxn ang="T6">
                  <a:pos x="T0" y="T1"/>
                </a:cxn>
                <a:cxn ang="T7">
                  <a:pos x="T2" y="T3"/>
                </a:cxn>
                <a:cxn ang="T8">
                  <a:pos x="T4" y="T5"/>
                </a:cxn>
              </a:cxnLst>
              <a:rect l="T9" t="T10" r="T11" b="T12"/>
              <a:pathLst>
                <a:path w="1" h="77">
                  <a:moveTo>
                    <a:pt x="0" y="77"/>
                  </a:moveTo>
                  <a:lnTo>
                    <a:pt x="0" y="66"/>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2" name="Line 1446"/>
            <p:cNvSpPr>
              <a:spLocks noChangeShapeType="1"/>
            </p:cNvSpPr>
            <p:nvPr/>
          </p:nvSpPr>
          <p:spPr bwMode="auto">
            <a:xfrm>
              <a:off x="2744" y="1569"/>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73" name="Line 1447"/>
            <p:cNvSpPr>
              <a:spLocks noChangeShapeType="1"/>
            </p:cNvSpPr>
            <p:nvPr/>
          </p:nvSpPr>
          <p:spPr bwMode="auto">
            <a:xfrm>
              <a:off x="2744" y="1569"/>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74" name="Line 1448"/>
            <p:cNvSpPr>
              <a:spLocks noChangeShapeType="1"/>
            </p:cNvSpPr>
            <p:nvPr/>
          </p:nvSpPr>
          <p:spPr bwMode="auto">
            <a:xfrm flipH="1">
              <a:off x="2723" y="1569"/>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75" name="Line 1449"/>
            <p:cNvSpPr>
              <a:spLocks noChangeShapeType="1"/>
            </p:cNvSpPr>
            <p:nvPr/>
          </p:nvSpPr>
          <p:spPr bwMode="auto">
            <a:xfrm flipV="1">
              <a:off x="2744" y="154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76" name="Freeform 1450"/>
            <p:cNvSpPr>
              <a:spLocks/>
            </p:cNvSpPr>
            <p:nvPr/>
          </p:nvSpPr>
          <p:spPr bwMode="auto">
            <a:xfrm>
              <a:off x="2790" y="1750"/>
              <a:ext cx="74" cy="1"/>
            </a:xfrm>
            <a:custGeom>
              <a:avLst/>
              <a:gdLst>
                <a:gd name="T0" fmla="*/ 0 w 74"/>
                <a:gd name="T1" fmla="*/ 0 h 1"/>
                <a:gd name="T2" fmla="*/ 11 w 74"/>
                <a:gd name="T3" fmla="*/ 0 h 1"/>
                <a:gd name="T4" fmla="*/ 74 w 74"/>
                <a:gd name="T5" fmla="*/ 0 h 1"/>
                <a:gd name="T6" fmla="*/ 0 60000 65536"/>
                <a:gd name="T7" fmla="*/ 0 60000 65536"/>
                <a:gd name="T8" fmla="*/ 0 60000 65536"/>
                <a:gd name="T9" fmla="*/ 0 w 74"/>
                <a:gd name="T10" fmla="*/ 0 h 1"/>
                <a:gd name="T11" fmla="*/ 74 w 74"/>
                <a:gd name="T12" fmla="*/ 1 h 1"/>
              </a:gdLst>
              <a:ahLst/>
              <a:cxnLst>
                <a:cxn ang="T6">
                  <a:pos x="T0" y="T1"/>
                </a:cxn>
                <a:cxn ang="T7">
                  <a:pos x="T2" y="T3"/>
                </a:cxn>
                <a:cxn ang="T8">
                  <a:pos x="T4" y="T5"/>
                </a:cxn>
              </a:cxnLst>
              <a:rect l="T9" t="T10" r="T11" b="T12"/>
              <a:pathLst>
                <a:path w="74" h="1">
                  <a:moveTo>
                    <a:pt x="0" y="0"/>
                  </a:moveTo>
                  <a:lnTo>
                    <a:pt x="11" y="0"/>
                  </a:lnTo>
                  <a:lnTo>
                    <a:pt x="7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7" name="Freeform 1451"/>
            <p:cNvSpPr>
              <a:spLocks/>
            </p:cNvSpPr>
            <p:nvPr/>
          </p:nvSpPr>
          <p:spPr bwMode="auto">
            <a:xfrm>
              <a:off x="2744" y="1793"/>
              <a:ext cx="1" cy="59"/>
            </a:xfrm>
            <a:custGeom>
              <a:avLst/>
              <a:gdLst>
                <a:gd name="T0" fmla="*/ 0 w 1"/>
                <a:gd name="T1" fmla="*/ 0 h 59"/>
                <a:gd name="T2" fmla="*/ 0 w 1"/>
                <a:gd name="T3" fmla="*/ 11 h 59"/>
                <a:gd name="T4" fmla="*/ 0 w 1"/>
                <a:gd name="T5" fmla="*/ 59 h 59"/>
                <a:gd name="T6" fmla="*/ 0 60000 65536"/>
                <a:gd name="T7" fmla="*/ 0 60000 65536"/>
                <a:gd name="T8" fmla="*/ 0 60000 65536"/>
                <a:gd name="T9" fmla="*/ 0 w 1"/>
                <a:gd name="T10" fmla="*/ 0 h 59"/>
                <a:gd name="T11" fmla="*/ 1 w 1"/>
                <a:gd name="T12" fmla="*/ 59 h 59"/>
              </a:gdLst>
              <a:ahLst/>
              <a:cxnLst>
                <a:cxn ang="T6">
                  <a:pos x="T0" y="T1"/>
                </a:cxn>
                <a:cxn ang="T7">
                  <a:pos x="T2" y="T3"/>
                </a:cxn>
                <a:cxn ang="T8">
                  <a:pos x="T4" y="T5"/>
                </a:cxn>
              </a:cxnLst>
              <a:rect l="T9" t="T10" r="T11" b="T12"/>
              <a:pathLst>
                <a:path w="1" h="59">
                  <a:moveTo>
                    <a:pt x="0" y="0"/>
                  </a:moveTo>
                  <a:lnTo>
                    <a:pt x="0" y="11"/>
                  </a:lnTo>
                  <a:lnTo>
                    <a:pt x="0" y="5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8" name="Freeform 1452"/>
            <p:cNvSpPr>
              <a:spLocks/>
            </p:cNvSpPr>
            <p:nvPr/>
          </p:nvSpPr>
          <p:spPr bwMode="auto">
            <a:xfrm>
              <a:off x="2609" y="1750"/>
              <a:ext cx="90" cy="1"/>
            </a:xfrm>
            <a:custGeom>
              <a:avLst/>
              <a:gdLst>
                <a:gd name="T0" fmla="*/ 90 w 90"/>
                <a:gd name="T1" fmla="*/ 0 h 1"/>
                <a:gd name="T2" fmla="*/ 79 w 90"/>
                <a:gd name="T3" fmla="*/ 0 h 1"/>
                <a:gd name="T4" fmla="*/ 0 w 90"/>
                <a:gd name="T5" fmla="*/ 0 h 1"/>
                <a:gd name="T6" fmla="*/ 0 60000 65536"/>
                <a:gd name="T7" fmla="*/ 0 60000 65536"/>
                <a:gd name="T8" fmla="*/ 0 60000 65536"/>
                <a:gd name="T9" fmla="*/ 0 w 90"/>
                <a:gd name="T10" fmla="*/ 0 h 1"/>
                <a:gd name="T11" fmla="*/ 90 w 90"/>
                <a:gd name="T12" fmla="*/ 1 h 1"/>
              </a:gdLst>
              <a:ahLst/>
              <a:cxnLst>
                <a:cxn ang="T6">
                  <a:pos x="T0" y="T1"/>
                </a:cxn>
                <a:cxn ang="T7">
                  <a:pos x="T2" y="T3"/>
                </a:cxn>
                <a:cxn ang="T8">
                  <a:pos x="T4" y="T5"/>
                </a:cxn>
              </a:cxnLst>
              <a:rect l="T9" t="T10" r="T11" b="T12"/>
              <a:pathLst>
                <a:path w="90" h="1">
                  <a:moveTo>
                    <a:pt x="90" y="0"/>
                  </a:moveTo>
                  <a:lnTo>
                    <a:pt x="79"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79" name="Freeform 1453"/>
            <p:cNvSpPr>
              <a:spLocks/>
            </p:cNvSpPr>
            <p:nvPr/>
          </p:nvSpPr>
          <p:spPr bwMode="auto">
            <a:xfrm>
              <a:off x="2744" y="1614"/>
              <a:ext cx="1" cy="90"/>
            </a:xfrm>
            <a:custGeom>
              <a:avLst/>
              <a:gdLst>
                <a:gd name="T0" fmla="*/ 0 w 1"/>
                <a:gd name="T1" fmla="*/ 90 h 90"/>
                <a:gd name="T2" fmla="*/ 0 w 1"/>
                <a:gd name="T3" fmla="*/ 79 h 90"/>
                <a:gd name="T4" fmla="*/ 0 w 1"/>
                <a:gd name="T5" fmla="*/ 44 h 90"/>
                <a:gd name="T6" fmla="*/ 0 w 1"/>
                <a:gd name="T7" fmla="*/ 33 h 90"/>
                <a:gd name="T8" fmla="*/ 0 w 1"/>
                <a:gd name="T9" fmla="*/ 11 h 90"/>
                <a:gd name="T10" fmla="*/ 0 w 1"/>
                <a:gd name="T11" fmla="*/ 0 h 90"/>
                <a:gd name="T12" fmla="*/ 0 60000 65536"/>
                <a:gd name="T13" fmla="*/ 0 60000 65536"/>
                <a:gd name="T14" fmla="*/ 0 60000 65536"/>
                <a:gd name="T15" fmla="*/ 0 60000 65536"/>
                <a:gd name="T16" fmla="*/ 0 60000 65536"/>
                <a:gd name="T17" fmla="*/ 0 60000 65536"/>
                <a:gd name="T18" fmla="*/ 0 w 1"/>
                <a:gd name="T19" fmla="*/ 0 h 90"/>
                <a:gd name="T20" fmla="*/ 1 w 1"/>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1" h="90">
                  <a:moveTo>
                    <a:pt x="0" y="90"/>
                  </a:moveTo>
                  <a:lnTo>
                    <a:pt x="0" y="79"/>
                  </a:lnTo>
                  <a:lnTo>
                    <a:pt x="0" y="44"/>
                  </a:lnTo>
                  <a:lnTo>
                    <a:pt x="0" y="33"/>
                  </a:lnTo>
                  <a:lnTo>
                    <a:pt x="0" y="1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80" name="Line 1454"/>
            <p:cNvSpPr>
              <a:spLocks noChangeShapeType="1"/>
            </p:cNvSpPr>
            <p:nvPr/>
          </p:nvSpPr>
          <p:spPr bwMode="auto">
            <a:xfrm>
              <a:off x="2744" y="1750"/>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81" name="Line 1455"/>
            <p:cNvSpPr>
              <a:spLocks noChangeShapeType="1"/>
            </p:cNvSpPr>
            <p:nvPr/>
          </p:nvSpPr>
          <p:spPr bwMode="auto">
            <a:xfrm>
              <a:off x="2744" y="175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82" name="Line 1456"/>
            <p:cNvSpPr>
              <a:spLocks noChangeShapeType="1"/>
            </p:cNvSpPr>
            <p:nvPr/>
          </p:nvSpPr>
          <p:spPr bwMode="auto">
            <a:xfrm flipH="1">
              <a:off x="2723" y="1750"/>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83" name="Line 1457"/>
            <p:cNvSpPr>
              <a:spLocks noChangeShapeType="1"/>
            </p:cNvSpPr>
            <p:nvPr/>
          </p:nvSpPr>
          <p:spPr bwMode="auto">
            <a:xfrm flipV="1">
              <a:off x="2744" y="172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84" name="Line 1458"/>
            <p:cNvSpPr>
              <a:spLocks noChangeShapeType="1"/>
            </p:cNvSpPr>
            <p:nvPr/>
          </p:nvSpPr>
          <p:spPr bwMode="auto">
            <a:xfrm flipV="1">
              <a:off x="2901" y="1193"/>
              <a:ext cx="1" cy="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85" name="Freeform 1459"/>
            <p:cNvSpPr>
              <a:spLocks/>
            </p:cNvSpPr>
            <p:nvPr/>
          </p:nvSpPr>
          <p:spPr bwMode="auto">
            <a:xfrm>
              <a:off x="2223" y="1802"/>
              <a:ext cx="391" cy="109"/>
            </a:xfrm>
            <a:custGeom>
              <a:avLst/>
              <a:gdLst>
                <a:gd name="T0" fmla="*/ 391 w 391"/>
                <a:gd name="T1" fmla="*/ 0 h 109"/>
                <a:gd name="T2" fmla="*/ 343 w 391"/>
                <a:gd name="T3" fmla="*/ 20 h 109"/>
                <a:gd name="T4" fmla="*/ 113 w 391"/>
                <a:gd name="T5" fmla="*/ 109 h 109"/>
                <a:gd name="T6" fmla="*/ 0 w 391"/>
                <a:gd name="T7" fmla="*/ 109 h 109"/>
                <a:gd name="T8" fmla="*/ 0 60000 65536"/>
                <a:gd name="T9" fmla="*/ 0 60000 65536"/>
                <a:gd name="T10" fmla="*/ 0 60000 65536"/>
                <a:gd name="T11" fmla="*/ 0 60000 65536"/>
                <a:gd name="T12" fmla="*/ 0 w 391"/>
                <a:gd name="T13" fmla="*/ 0 h 109"/>
                <a:gd name="T14" fmla="*/ 391 w 391"/>
                <a:gd name="T15" fmla="*/ 109 h 109"/>
              </a:gdLst>
              <a:ahLst/>
              <a:cxnLst>
                <a:cxn ang="T8">
                  <a:pos x="T0" y="T1"/>
                </a:cxn>
                <a:cxn ang="T9">
                  <a:pos x="T2" y="T3"/>
                </a:cxn>
                <a:cxn ang="T10">
                  <a:pos x="T4" y="T5"/>
                </a:cxn>
                <a:cxn ang="T11">
                  <a:pos x="T6" y="T7"/>
                </a:cxn>
              </a:cxnLst>
              <a:rect l="T12" t="T13" r="T14" b="T15"/>
              <a:pathLst>
                <a:path w="391" h="109">
                  <a:moveTo>
                    <a:pt x="391" y="0"/>
                  </a:moveTo>
                  <a:lnTo>
                    <a:pt x="343" y="20"/>
                  </a:lnTo>
                  <a:lnTo>
                    <a:pt x="113" y="109"/>
                  </a:lnTo>
                  <a:lnTo>
                    <a:pt x="0" y="10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86" name="Freeform 1460"/>
            <p:cNvSpPr>
              <a:spLocks/>
            </p:cNvSpPr>
            <p:nvPr/>
          </p:nvSpPr>
          <p:spPr bwMode="auto">
            <a:xfrm>
              <a:off x="1824" y="1872"/>
              <a:ext cx="50" cy="65"/>
            </a:xfrm>
            <a:custGeom>
              <a:avLst/>
              <a:gdLst>
                <a:gd name="T0" fmla="*/ 515 w 23"/>
                <a:gd name="T1" fmla="*/ 306 h 30"/>
                <a:gd name="T2" fmla="*/ 515 w 23"/>
                <a:gd name="T3" fmla="*/ 262 h 30"/>
                <a:gd name="T4" fmla="*/ 472 w 23"/>
                <a:gd name="T5" fmla="*/ 202 h 30"/>
                <a:gd name="T6" fmla="*/ 0 w 23"/>
                <a:gd name="T7" fmla="*/ 225 h 30"/>
                <a:gd name="T8" fmla="*/ 0 w 23"/>
                <a:gd name="T9" fmla="*/ 286 h 30"/>
                <a:gd name="T10" fmla="*/ 0 w 23"/>
                <a:gd name="T11" fmla="*/ 358 h 30"/>
                <a:gd name="T12" fmla="*/ 472 w 23"/>
                <a:gd name="T13" fmla="*/ 438 h 30"/>
                <a:gd name="T14" fmla="*/ 515 w 23"/>
                <a:gd name="T15" fmla="*/ 375 h 30"/>
                <a:gd name="T16" fmla="*/ 515 w 23"/>
                <a:gd name="T17" fmla="*/ 30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2"/>
                    <a:pt x="23" y="12"/>
                    <a:pt x="23" y="12"/>
                  </a:cubicBezTo>
                  <a:cubicBezTo>
                    <a:pt x="21" y="9"/>
                    <a:pt x="21" y="9"/>
                    <a:pt x="21" y="9"/>
                  </a:cubicBezTo>
                  <a:cubicBezTo>
                    <a:pt x="17" y="0"/>
                    <a:pt x="4" y="1"/>
                    <a:pt x="0" y="10"/>
                  </a:cubicBezTo>
                  <a:cubicBezTo>
                    <a:pt x="0" y="13"/>
                    <a:pt x="0" y="13"/>
                    <a:pt x="0" y="13"/>
                  </a:cubicBezTo>
                  <a:cubicBezTo>
                    <a:pt x="0" y="16"/>
                    <a:pt x="0" y="16"/>
                    <a:pt x="0" y="16"/>
                  </a:cubicBezTo>
                  <a:cubicBezTo>
                    <a:pt x="1" y="27"/>
                    <a:pt x="16" y="30"/>
                    <a:pt x="21" y="20"/>
                  </a:cubicBezTo>
                  <a:cubicBezTo>
                    <a:pt x="23" y="17"/>
                    <a:pt x="23" y="17"/>
                    <a:pt x="23" y="17"/>
                  </a:cubicBezTo>
                  <a:lnTo>
                    <a:pt x="23" y="14"/>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87" name="Line 1461"/>
            <p:cNvSpPr>
              <a:spLocks noChangeShapeType="1"/>
            </p:cNvSpPr>
            <p:nvPr/>
          </p:nvSpPr>
          <p:spPr bwMode="auto">
            <a:xfrm flipV="1">
              <a:off x="3126" y="1228"/>
              <a:ext cx="1" cy="18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88" name="Line 1462"/>
            <p:cNvSpPr>
              <a:spLocks noChangeShapeType="1"/>
            </p:cNvSpPr>
            <p:nvPr/>
          </p:nvSpPr>
          <p:spPr bwMode="auto">
            <a:xfrm flipV="1">
              <a:off x="2901" y="1228"/>
              <a:ext cx="1" cy="18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89" name="Line 1463"/>
            <p:cNvSpPr>
              <a:spLocks noChangeShapeType="1"/>
            </p:cNvSpPr>
            <p:nvPr/>
          </p:nvSpPr>
          <p:spPr bwMode="auto">
            <a:xfrm>
              <a:off x="3602" y="1883"/>
              <a:ext cx="34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90" name="Line 1464"/>
            <p:cNvSpPr>
              <a:spLocks noChangeShapeType="1"/>
            </p:cNvSpPr>
            <p:nvPr/>
          </p:nvSpPr>
          <p:spPr bwMode="auto">
            <a:xfrm>
              <a:off x="3486" y="1883"/>
              <a:ext cx="11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91" name="Line 1465"/>
            <p:cNvSpPr>
              <a:spLocks noChangeShapeType="1"/>
            </p:cNvSpPr>
            <p:nvPr/>
          </p:nvSpPr>
          <p:spPr bwMode="auto">
            <a:xfrm>
              <a:off x="3486" y="1433"/>
              <a:ext cx="460"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92" name="Freeform 1466"/>
            <p:cNvSpPr>
              <a:spLocks/>
            </p:cNvSpPr>
            <p:nvPr/>
          </p:nvSpPr>
          <p:spPr bwMode="auto">
            <a:xfrm>
              <a:off x="3458" y="1649"/>
              <a:ext cx="292" cy="478"/>
            </a:xfrm>
            <a:custGeom>
              <a:avLst/>
              <a:gdLst>
                <a:gd name="T0" fmla="*/ 0 w 292"/>
                <a:gd name="T1" fmla="*/ 0 h 478"/>
                <a:gd name="T2" fmla="*/ 6 w 292"/>
                <a:gd name="T3" fmla="*/ 9 h 478"/>
                <a:gd name="T4" fmla="*/ 6 w 292"/>
                <a:gd name="T5" fmla="*/ 9 h 478"/>
                <a:gd name="T6" fmla="*/ 6 w 292"/>
                <a:gd name="T7" fmla="*/ 9 h 478"/>
                <a:gd name="T8" fmla="*/ 89 w 292"/>
                <a:gd name="T9" fmla="*/ 144 h 478"/>
                <a:gd name="T10" fmla="*/ 144 w 292"/>
                <a:gd name="T11" fmla="*/ 234 h 478"/>
                <a:gd name="T12" fmla="*/ 144 w 292"/>
                <a:gd name="T13" fmla="*/ 234 h 478"/>
                <a:gd name="T14" fmla="*/ 292 w 292"/>
                <a:gd name="T15" fmla="*/ 478 h 478"/>
                <a:gd name="T16" fmla="*/ 0 60000 65536"/>
                <a:gd name="T17" fmla="*/ 0 60000 65536"/>
                <a:gd name="T18" fmla="*/ 0 60000 65536"/>
                <a:gd name="T19" fmla="*/ 0 60000 65536"/>
                <a:gd name="T20" fmla="*/ 0 60000 65536"/>
                <a:gd name="T21" fmla="*/ 0 60000 65536"/>
                <a:gd name="T22" fmla="*/ 0 60000 65536"/>
                <a:gd name="T23" fmla="*/ 0 60000 65536"/>
                <a:gd name="T24" fmla="*/ 0 w 292"/>
                <a:gd name="T25" fmla="*/ 0 h 478"/>
                <a:gd name="T26" fmla="*/ 292 w 292"/>
                <a:gd name="T27" fmla="*/ 478 h 4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2" h="478">
                  <a:moveTo>
                    <a:pt x="0" y="0"/>
                  </a:moveTo>
                  <a:lnTo>
                    <a:pt x="6" y="9"/>
                  </a:lnTo>
                  <a:lnTo>
                    <a:pt x="89" y="144"/>
                  </a:lnTo>
                  <a:lnTo>
                    <a:pt x="144" y="234"/>
                  </a:lnTo>
                  <a:lnTo>
                    <a:pt x="292" y="47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93" name="Line 1467"/>
            <p:cNvSpPr>
              <a:spLocks noChangeShapeType="1"/>
            </p:cNvSpPr>
            <p:nvPr/>
          </p:nvSpPr>
          <p:spPr bwMode="auto">
            <a:xfrm>
              <a:off x="3464" y="1658"/>
              <a:ext cx="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94" name="Line 1468"/>
            <p:cNvSpPr>
              <a:spLocks noChangeShapeType="1"/>
            </p:cNvSpPr>
            <p:nvPr/>
          </p:nvSpPr>
          <p:spPr bwMode="auto">
            <a:xfrm>
              <a:off x="3425" y="1595"/>
              <a:ext cx="39" cy="6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995" name="Freeform 1469"/>
            <p:cNvSpPr>
              <a:spLocks/>
            </p:cNvSpPr>
            <p:nvPr/>
          </p:nvSpPr>
          <p:spPr bwMode="auto">
            <a:xfrm>
              <a:off x="2609" y="1769"/>
              <a:ext cx="83" cy="44"/>
            </a:xfrm>
            <a:custGeom>
              <a:avLst/>
              <a:gdLst>
                <a:gd name="T0" fmla="*/ 83 w 83"/>
                <a:gd name="T1" fmla="*/ 0 h 44"/>
                <a:gd name="T2" fmla="*/ 0 w 83"/>
                <a:gd name="T3" fmla="*/ 20 h 44"/>
                <a:gd name="T4" fmla="*/ 5 w 83"/>
                <a:gd name="T5" fmla="*/ 33 h 44"/>
                <a:gd name="T6" fmla="*/ 11 w 83"/>
                <a:gd name="T7" fmla="*/ 44 h 44"/>
                <a:gd name="T8" fmla="*/ 83 w 83"/>
                <a:gd name="T9" fmla="*/ 0 h 44"/>
                <a:gd name="T10" fmla="*/ 0 60000 65536"/>
                <a:gd name="T11" fmla="*/ 0 60000 65536"/>
                <a:gd name="T12" fmla="*/ 0 60000 65536"/>
                <a:gd name="T13" fmla="*/ 0 60000 65536"/>
                <a:gd name="T14" fmla="*/ 0 60000 65536"/>
                <a:gd name="T15" fmla="*/ 0 w 83"/>
                <a:gd name="T16" fmla="*/ 0 h 44"/>
                <a:gd name="T17" fmla="*/ 83 w 83"/>
                <a:gd name="T18" fmla="*/ 44 h 44"/>
              </a:gdLst>
              <a:ahLst/>
              <a:cxnLst>
                <a:cxn ang="T10">
                  <a:pos x="T0" y="T1"/>
                </a:cxn>
                <a:cxn ang="T11">
                  <a:pos x="T2" y="T3"/>
                </a:cxn>
                <a:cxn ang="T12">
                  <a:pos x="T4" y="T5"/>
                </a:cxn>
                <a:cxn ang="T13">
                  <a:pos x="T6" y="T7"/>
                </a:cxn>
                <a:cxn ang="T14">
                  <a:pos x="T8" y="T9"/>
                </a:cxn>
              </a:cxnLst>
              <a:rect l="T15" t="T16" r="T17" b="T18"/>
              <a:pathLst>
                <a:path w="83" h="44">
                  <a:moveTo>
                    <a:pt x="83" y="0"/>
                  </a:moveTo>
                  <a:lnTo>
                    <a:pt x="0" y="20"/>
                  </a:lnTo>
                  <a:lnTo>
                    <a:pt x="5" y="33"/>
                  </a:lnTo>
                  <a:lnTo>
                    <a:pt x="11" y="44"/>
                  </a:lnTo>
                  <a:lnTo>
                    <a:pt x="8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96" name="Freeform 1470"/>
            <p:cNvSpPr>
              <a:spLocks/>
            </p:cNvSpPr>
            <p:nvPr/>
          </p:nvSpPr>
          <p:spPr bwMode="auto">
            <a:xfrm>
              <a:off x="3381" y="1523"/>
              <a:ext cx="57" cy="81"/>
            </a:xfrm>
            <a:custGeom>
              <a:avLst/>
              <a:gdLst>
                <a:gd name="T0" fmla="*/ 0 w 57"/>
                <a:gd name="T1" fmla="*/ 0 h 81"/>
                <a:gd name="T2" fmla="*/ 33 w 57"/>
                <a:gd name="T3" fmla="*/ 81 h 81"/>
                <a:gd name="T4" fmla="*/ 44 w 57"/>
                <a:gd name="T5" fmla="*/ 72 h 81"/>
                <a:gd name="T6" fmla="*/ 57 w 57"/>
                <a:gd name="T7" fmla="*/ 65 h 81"/>
                <a:gd name="T8" fmla="*/ 0 w 57"/>
                <a:gd name="T9" fmla="*/ 0 h 81"/>
                <a:gd name="T10" fmla="*/ 0 60000 65536"/>
                <a:gd name="T11" fmla="*/ 0 60000 65536"/>
                <a:gd name="T12" fmla="*/ 0 60000 65536"/>
                <a:gd name="T13" fmla="*/ 0 60000 65536"/>
                <a:gd name="T14" fmla="*/ 0 60000 65536"/>
                <a:gd name="T15" fmla="*/ 0 w 57"/>
                <a:gd name="T16" fmla="*/ 0 h 81"/>
                <a:gd name="T17" fmla="*/ 57 w 57"/>
                <a:gd name="T18" fmla="*/ 81 h 81"/>
              </a:gdLst>
              <a:ahLst/>
              <a:cxnLst>
                <a:cxn ang="T10">
                  <a:pos x="T0" y="T1"/>
                </a:cxn>
                <a:cxn ang="T11">
                  <a:pos x="T2" y="T3"/>
                </a:cxn>
                <a:cxn ang="T12">
                  <a:pos x="T4" y="T5"/>
                </a:cxn>
                <a:cxn ang="T13">
                  <a:pos x="T6" y="T7"/>
                </a:cxn>
                <a:cxn ang="T14">
                  <a:pos x="T8" y="T9"/>
                </a:cxn>
              </a:cxnLst>
              <a:rect l="T15" t="T16" r="T17" b="T18"/>
              <a:pathLst>
                <a:path w="57" h="81">
                  <a:moveTo>
                    <a:pt x="0" y="0"/>
                  </a:moveTo>
                  <a:lnTo>
                    <a:pt x="33" y="81"/>
                  </a:lnTo>
                  <a:lnTo>
                    <a:pt x="44" y="72"/>
                  </a:lnTo>
                  <a:lnTo>
                    <a:pt x="57" y="65"/>
                  </a:lnTo>
                  <a:lnTo>
                    <a:pt x="0"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97" name="Freeform 1471"/>
            <p:cNvSpPr>
              <a:spLocks/>
            </p:cNvSpPr>
            <p:nvPr/>
          </p:nvSpPr>
          <p:spPr bwMode="auto">
            <a:xfrm>
              <a:off x="1944" y="2081"/>
              <a:ext cx="78" cy="77"/>
            </a:xfrm>
            <a:custGeom>
              <a:avLst/>
              <a:gdLst>
                <a:gd name="T0" fmla="*/ 78 w 78"/>
                <a:gd name="T1" fmla="*/ 0 h 77"/>
                <a:gd name="T2" fmla="*/ 0 w 78"/>
                <a:gd name="T3" fmla="*/ 0 h 77"/>
                <a:gd name="T4" fmla="*/ 39 w 78"/>
                <a:gd name="T5" fmla="*/ 77 h 77"/>
                <a:gd name="T6" fmla="*/ 78 w 78"/>
                <a:gd name="T7" fmla="*/ 0 h 77"/>
                <a:gd name="T8" fmla="*/ 0 60000 65536"/>
                <a:gd name="T9" fmla="*/ 0 60000 65536"/>
                <a:gd name="T10" fmla="*/ 0 60000 65536"/>
                <a:gd name="T11" fmla="*/ 0 60000 65536"/>
                <a:gd name="T12" fmla="*/ 0 w 78"/>
                <a:gd name="T13" fmla="*/ 0 h 77"/>
                <a:gd name="T14" fmla="*/ 78 w 78"/>
                <a:gd name="T15" fmla="*/ 77 h 77"/>
              </a:gdLst>
              <a:ahLst/>
              <a:cxnLst>
                <a:cxn ang="T8">
                  <a:pos x="T0" y="T1"/>
                </a:cxn>
                <a:cxn ang="T9">
                  <a:pos x="T2" y="T3"/>
                </a:cxn>
                <a:cxn ang="T10">
                  <a:pos x="T4" y="T5"/>
                </a:cxn>
                <a:cxn ang="T11">
                  <a:pos x="T6" y="T7"/>
                </a:cxn>
              </a:cxnLst>
              <a:rect l="T12" t="T13" r="T14" b="T15"/>
              <a:pathLst>
                <a:path w="78" h="77">
                  <a:moveTo>
                    <a:pt x="78" y="0"/>
                  </a:moveTo>
                  <a:lnTo>
                    <a:pt x="0" y="0"/>
                  </a:lnTo>
                  <a:lnTo>
                    <a:pt x="39" y="77"/>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2998" name="Freeform 1472"/>
            <p:cNvSpPr>
              <a:spLocks/>
            </p:cNvSpPr>
            <p:nvPr/>
          </p:nvSpPr>
          <p:spPr bwMode="auto">
            <a:xfrm>
              <a:off x="1944" y="2081"/>
              <a:ext cx="78" cy="77"/>
            </a:xfrm>
            <a:custGeom>
              <a:avLst/>
              <a:gdLst>
                <a:gd name="T0" fmla="*/ 78 w 78"/>
                <a:gd name="T1" fmla="*/ 0 h 77"/>
                <a:gd name="T2" fmla="*/ 0 w 78"/>
                <a:gd name="T3" fmla="*/ 0 h 77"/>
                <a:gd name="T4" fmla="*/ 39 w 78"/>
                <a:gd name="T5" fmla="*/ 77 h 77"/>
                <a:gd name="T6" fmla="*/ 78 w 78"/>
                <a:gd name="T7" fmla="*/ 0 h 77"/>
                <a:gd name="T8" fmla="*/ 0 60000 65536"/>
                <a:gd name="T9" fmla="*/ 0 60000 65536"/>
                <a:gd name="T10" fmla="*/ 0 60000 65536"/>
                <a:gd name="T11" fmla="*/ 0 60000 65536"/>
                <a:gd name="T12" fmla="*/ 0 w 78"/>
                <a:gd name="T13" fmla="*/ 0 h 77"/>
                <a:gd name="T14" fmla="*/ 78 w 78"/>
                <a:gd name="T15" fmla="*/ 77 h 77"/>
              </a:gdLst>
              <a:ahLst/>
              <a:cxnLst>
                <a:cxn ang="T8">
                  <a:pos x="T0" y="T1"/>
                </a:cxn>
                <a:cxn ang="T9">
                  <a:pos x="T2" y="T3"/>
                </a:cxn>
                <a:cxn ang="T10">
                  <a:pos x="T4" y="T5"/>
                </a:cxn>
                <a:cxn ang="T11">
                  <a:pos x="T6" y="T7"/>
                </a:cxn>
              </a:cxnLst>
              <a:rect l="T12" t="T13" r="T14" b="T15"/>
              <a:pathLst>
                <a:path w="78" h="77">
                  <a:moveTo>
                    <a:pt x="78" y="0"/>
                  </a:moveTo>
                  <a:lnTo>
                    <a:pt x="0" y="0"/>
                  </a:lnTo>
                  <a:lnTo>
                    <a:pt x="39" y="77"/>
                  </a:lnTo>
                  <a:lnTo>
                    <a:pt x="78"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2999" name="Freeform 1473"/>
            <p:cNvSpPr>
              <a:spLocks/>
            </p:cNvSpPr>
            <p:nvPr/>
          </p:nvSpPr>
          <p:spPr bwMode="auto">
            <a:xfrm>
              <a:off x="2823" y="1250"/>
              <a:ext cx="78" cy="79"/>
            </a:xfrm>
            <a:custGeom>
              <a:avLst/>
              <a:gdLst>
                <a:gd name="T0" fmla="*/ 78 w 78"/>
                <a:gd name="T1" fmla="*/ 79 h 79"/>
                <a:gd name="T2" fmla="*/ 78 w 78"/>
                <a:gd name="T3" fmla="*/ 0 h 79"/>
                <a:gd name="T4" fmla="*/ 0 w 78"/>
                <a:gd name="T5" fmla="*/ 39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78" y="0"/>
                  </a:lnTo>
                  <a:lnTo>
                    <a:pt x="0" y="39"/>
                  </a:lnTo>
                  <a:lnTo>
                    <a:pt x="7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00" name="Freeform 1474"/>
            <p:cNvSpPr>
              <a:spLocks/>
            </p:cNvSpPr>
            <p:nvPr/>
          </p:nvSpPr>
          <p:spPr bwMode="auto">
            <a:xfrm>
              <a:off x="2823" y="1250"/>
              <a:ext cx="78" cy="79"/>
            </a:xfrm>
            <a:custGeom>
              <a:avLst/>
              <a:gdLst>
                <a:gd name="T0" fmla="*/ 78 w 78"/>
                <a:gd name="T1" fmla="*/ 79 h 79"/>
                <a:gd name="T2" fmla="*/ 78 w 78"/>
                <a:gd name="T3" fmla="*/ 0 h 79"/>
                <a:gd name="T4" fmla="*/ 0 w 78"/>
                <a:gd name="T5" fmla="*/ 39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78" y="0"/>
                  </a:lnTo>
                  <a:lnTo>
                    <a:pt x="0" y="39"/>
                  </a:lnTo>
                  <a:lnTo>
                    <a:pt x="78"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01" name="Rectangle 1475"/>
            <p:cNvSpPr>
              <a:spLocks noChangeArrowheads="1"/>
            </p:cNvSpPr>
            <p:nvPr/>
          </p:nvSpPr>
          <p:spPr bwMode="auto">
            <a:xfrm>
              <a:off x="2554" y="14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C</a:t>
              </a:r>
              <a:endParaRPr lang="en-US"/>
            </a:p>
          </p:txBody>
        </p:sp>
        <p:sp>
          <p:nvSpPr>
            <p:cNvPr id="33002" name="Line 1476"/>
            <p:cNvSpPr>
              <a:spLocks noChangeShapeType="1"/>
            </p:cNvSpPr>
            <p:nvPr/>
          </p:nvSpPr>
          <p:spPr bwMode="auto">
            <a:xfrm>
              <a:off x="2662" y="118"/>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03" name="Line 1477"/>
            <p:cNvSpPr>
              <a:spLocks noChangeShapeType="1"/>
            </p:cNvSpPr>
            <p:nvPr/>
          </p:nvSpPr>
          <p:spPr bwMode="auto">
            <a:xfrm>
              <a:off x="2504" y="118"/>
              <a:ext cx="15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04" name="Line 1478"/>
            <p:cNvSpPr>
              <a:spLocks noChangeShapeType="1"/>
            </p:cNvSpPr>
            <p:nvPr/>
          </p:nvSpPr>
          <p:spPr bwMode="auto">
            <a:xfrm flipV="1">
              <a:off x="2504" y="118"/>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05" name="Line 1479"/>
            <p:cNvSpPr>
              <a:spLocks noChangeShapeType="1"/>
            </p:cNvSpPr>
            <p:nvPr/>
          </p:nvSpPr>
          <p:spPr bwMode="auto">
            <a:xfrm flipH="1">
              <a:off x="2504" y="275"/>
              <a:ext cx="15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06" name="Line 1480"/>
            <p:cNvSpPr>
              <a:spLocks noChangeShapeType="1"/>
            </p:cNvSpPr>
            <p:nvPr/>
          </p:nvSpPr>
          <p:spPr bwMode="auto">
            <a:xfrm flipV="1">
              <a:off x="2583" y="275"/>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07" name="Line 1481"/>
            <p:cNvSpPr>
              <a:spLocks noChangeShapeType="1"/>
            </p:cNvSpPr>
            <p:nvPr/>
          </p:nvSpPr>
          <p:spPr bwMode="auto">
            <a:xfrm>
              <a:off x="1942" y="1012"/>
              <a:ext cx="1" cy="11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08" name="Rectangle 1482"/>
            <p:cNvSpPr>
              <a:spLocks noChangeArrowheads="1"/>
            </p:cNvSpPr>
            <p:nvPr/>
          </p:nvSpPr>
          <p:spPr bwMode="auto">
            <a:xfrm>
              <a:off x="1863" y="1126"/>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09" name="Rectangle 1483"/>
            <p:cNvSpPr>
              <a:spLocks noChangeArrowheads="1"/>
            </p:cNvSpPr>
            <p:nvPr/>
          </p:nvSpPr>
          <p:spPr bwMode="auto">
            <a:xfrm>
              <a:off x="1916" y="1147"/>
              <a:ext cx="5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F</a:t>
              </a:r>
              <a:endParaRPr lang="en-US"/>
            </a:p>
          </p:txBody>
        </p:sp>
        <p:sp>
          <p:nvSpPr>
            <p:cNvPr id="33010" name="Rectangle 1484"/>
            <p:cNvSpPr>
              <a:spLocks noChangeArrowheads="1"/>
            </p:cNvSpPr>
            <p:nvPr/>
          </p:nvSpPr>
          <p:spPr bwMode="auto">
            <a:xfrm>
              <a:off x="3862" y="1165"/>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a:t>
              </a:r>
              <a:endParaRPr lang="en-US"/>
            </a:p>
          </p:txBody>
        </p:sp>
        <p:sp>
          <p:nvSpPr>
            <p:cNvPr id="33011" name="Line 1485"/>
            <p:cNvSpPr>
              <a:spLocks noChangeShapeType="1"/>
            </p:cNvSpPr>
            <p:nvPr/>
          </p:nvSpPr>
          <p:spPr bwMode="auto">
            <a:xfrm>
              <a:off x="3968" y="1143"/>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12" name="Line 1486"/>
            <p:cNvSpPr>
              <a:spLocks noChangeShapeType="1"/>
            </p:cNvSpPr>
            <p:nvPr/>
          </p:nvSpPr>
          <p:spPr bwMode="auto">
            <a:xfrm>
              <a:off x="3811" y="1143"/>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13" name="Line 1487"/>
            <p:cNvSpPr>
              <a:spLocks noChangeShapeType="1"/>
            </p:cNvSpPr>
            <p:nvPr/>
          </p:nvSpPr>
          <p:spPr bwMode="auto">
            <a:xfrm flipV="1">
              <a:off x="3811" y="1143"/>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14" name="Line 1488"/>
            <p:cNvSpPr>
              <a:spLocks noChangeShapeType="1"/>
            </p:cNvSpPr>
            <p:nvPr/>
          </p:nvSpPr>
          <p:spPr bwMode="auto">
            <a:xfrm flipH="1">
              <a:off x="3811" y="1300"/>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15" name="Line 1489"/>
            <p:cNvSpPr>
              <a:spLocks noChangeShapeType="1"/>
            </p:cNvSpPr>
            <p:nvPr/>
          </p:nvSpPr>
          <p:spPr bwMode="auto">
            <a:xfrm flipV="1">
              <a:off x="3890" y="1300"/>
              <a:ext cx="1" cy="13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16" name="Line 1490"/>
            <p:cNvSpPr>
              <a:spLocks noChangeShapeType="1"/>
            </p:cNvSpPr>
            <p:nvPr/>
          </p:nvSpPr>
          <p:spPr bwMode="auto">
            <a:xfrm flipV="1">
              <a:off x="3872" y="364"/>
              <a:ext cx="1" cy="13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17" name="Rectangle 1491"/>
            <p:cNvSpPr>
              <a:spLocks noChangeArrowheads="1"/>
            </p:cNvSpPr>
            <p:nvPr/>
          </p:nvSpPr>
          <p:spPr bwMode="auto">
            <a:xfrm>
              <a:off x="3794" y="209"/>
              <a:ext cx="157" cy="155"/>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18" name="Rectangle 1492"/>
            <p:cNvSpPr>
              <a:spLocks noChangeArrowheads="1"/>
            </p:cNvSpPr>
            <p:nvPr/>
          </p:nvSpPr>
          <p:spPr bwMode="auto">
            <a:xfrm>
              <a:off x="3844" y="23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R</a:t>
              </a:r>
              <a:endParaRPr lang="en-US"/>
            </a:p>
          </p:txBody>
        </p:sp>
        <p:sp>
          <p:nvSpPr>
            <p:cNvPr id="33019" name="Freeform 1493"/>
            <p:cNvSpPr>
              <a:spLocks/>
            </p:cNvSpPr>
            <p:nvPr/>
          </p:nvSpPr>
          <p:spPr bwMode="auto">
            <a:xfrm>
              <a:off x="2544" y="316"/>
              <a:ext cx="78" cy="79"/>
            </a:xfrm>
            <a:custGeom>
              <a:avLst/>
              <a:gdLst>
                <a:gd name="T0" fmla="*/ 78 w 78"/>
                <a:gd name="T1" fmla="*/ 79 h 79"/>
                <a:gd name="T2" fmla="*/ 0 w 78"/>
                <a:gd name="T3" fmla="*/ 79 h 79"/>
                <a:gd name="T4" fmla="*/ 39 w 78"/>
                <a:gd name="T5" fmla="*/ 0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0" y="79"/>
                  </a:lnTo>
                  <a:lnTo>
                    <a:pt x="39" y="0"/>
                  </a:lnTo>
                  <a:lnTo>
                    <a:pt x="7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20" name="Freeform 1494"/>
            <p:cNvSpPr>
              <a:spLocks/>
            </p:cNvSpPr>
            <p:nvPr/>
          </p:nvSpPr>
          <p:spPr bwMode="auto">
            <a:xfrm>
              <a:off x="2544" y="316"/>
              <a:ext cx="78" cy="79"/>
            </a:xfrm>
            <a:custGeom>
              <a:avLst/>
              <a:gdLst>
                <a:gd name="T0" fmla="*/ 78 w 78"/>
                <a:gd name="T1" fmla="*/ 79 h 79"/>
                <a:gd name="T2" fmla="*/ 0 w 78"/>
                <a:gd name="T3" fmla="*/ 79 h 79"/>
                <a:gd name="T4" fmla="*/ 39 w 78"/>
                <a:gd name="T5" fmla="*/ 0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0" y="79"/>
                  </a:lnTo>
                  <a:lnTo>
                    <a:pt x="39" y="0"/>
                  </a:lnTo>
                  <a:lnTo>
                    <a:pt x="78"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21" name="Freeform 1495"/>
            <p:cNvSpPr>
              <a:spLocks/>
            </p:cNvSpPr>
            <p:nvPr/>
          </p:nvSpPr>
          <p:spPr bwMode="auto">
            <a:xfrm>
              <a:off x="1902" y="1012"/>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22" name="Freeform 1496"/>
            <p:cNvSpPr>
              <a:spLocks/>
            </p:cNvSpPr>
            <p:nvPr/>
          </p:nvSpPr>
          <p:spPr bwMode="auto">
            <a:xfrm>
              <a:off x="1902" y="1012"/>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23" name="Freeform 1497"/>
            <p:cNvSpPr>
              <a:spLocks/>
            </p:cNvSpPr>
            <p:nvPr/>
          </p:nvSpPr>
          <p:spPr bwMode="auto">
            <a:xfrm>
              <a:off x="3850" y="1355"/>
              <a:ext cx="79" cy="78"/>
            </a:xfrm>
            <a:custGeom>
              <a:avLst/>
              <a:gdLst>
                <a:gd name="T0" fmla="*/ 79 w 79"/>
                <a:gd name="T1" fmla="*/ 78 h 78"/>
                <a:gd name="T2" fmla="*/ 0 w 79"/>
                <a:gd name="T3" fmla="*/ 78 h 78"/>
                <a:gd name="T4" fmla="*/ 40 w 79"/>
                <a:gd name="T5" fmla="*/ 0 h 78"/>
                <a:gd name="T6" fmla="*/ 79 w 79"/>
                <a:gd name="T7" fmla="*/ 78 h 78"/>
                <a:gd name="T8" fmla="*/ 0 60000 65536"/>
                <a:gd name="T9" fmla="*/ 0 60000 65536"/>
                <a:gd name="T10" fmla="*/ 0 60000 65536"/>
                <a:gd name="T11" fmla="*/ 0 60000 65536"/>
                <a:gd name="T12" fmla="*/ 0 w 79"/>
                <a:gd name="T13" fmla="*/ 0 h 78"/>
                <a:gd name="T14" fmla="*/ 79 w 79"/>
                <a:gd name="T15" fmla="*/ 78 h 78"/>
              </a:gdLst>
              <a:ahLst/>
              <a:cxnLst>
                <a:cxn ang="T8">
                  <a:pos x="T0" y="T1"/>
                </a:cxn>
                <a:cxn ang="T9">
                  <a:pos x="T2" y="T3"/>
                </a:cxn>
                <a:cxn ang="T10">
                  <a:pos x="T4" y="T5"/>
                </a:cxn>
                <a:cxn ang="T11">
                  <a:pos x="T6" y="T7"/>
                </a:cxn>
              </a:cxnLst>
              <a:rect l="T12" t="T13" r="T14" b="T15"/>
              <a:pathLst>
                <a:path w="79" h="78">
                  <a:moveTo>
                    <a:pt x="79" y="78"/>
                  </a:moveTo>
                  <a:lnTo>
                    <a:pt x="0" y="78"/>
                  </a:lnTo>
                  <a:lnTo>
                    <a:pt x="40" y="0"/>
                  </a:lnTo>
                  <a:lnTo>
                    <a:pt x="79"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24" name="Freeform 1498"/>
            <p:cNvSpPr>
              <a:spLocks/>
            </p:cNvSpPr>
            <p:nvPr/>
          </p:nvSpPr>
          <p:spPr bwMode="auto">
            <a:xfrm>
              <a:off x="3850" y="1355"/>
              <a:ext cx="79" cy="78"/>
            </a:xfrm>
            <a:custGeom>
              <a:avLst/>
              <a:gdLst>
                <a:gd name="T0" fmla="*/ 79 w 79"/>
                <a:gd name="T1" fmla="*/ 78 h 78"/>
                <a:gd name="T2" fmla="*/ 0 w 79"/>
                <a:gd name="T3" fmla="*/ 78 h 78"/>
                <a:gd name="T4" fmla="*/ 40 w 79"/>
                <a:gd name="T5" fmla="*/ 0 h 78"/>
                <a:gd name="T6" fmla="*/ 79 w 79"/>
                <a:gd name="T7" fmla="*/ 78 h 78"/>
                <a:gd name="T8" fmla="*/ 0 60000 65536"/>
                <a:gd name="T9" fmla="*/ 0 60000 65536"/>
                <a:gd name="T10" fmla="*/ 0 60000 65536"/>
                <a:gd name="T11" fmla="*/ 0 60000 65536"/>
                <a:gd name="T12" fmla="*/ 0 w 79"/>
                <a:gd name="T13" fmla="*/ 0 h 78"/>
                <a:gd name="T14" fmla="*/ 79 w 79"/>
                <a:gd name="T15" fmla="*/ 78 h 78"/>
              </a:gdLst>
              <a:ahLst/>
              <a:cxnLst>
                <a:cxn ang="T8">
                  <a:pos x="T0" y="T1"/>
                </a:cxn>
                <a:cxn ang="T9">
                  <a:pos x="T2" y="T3"/>
                </a:cxn>
                <a:cxn ang="T10">
                  <a:pos x="T4" y="T5"/>
                </a:cxn>
                <a:cxn ang="T11">
                  <a:pos x="T6" y="T7"/>
                </a:cxn>
              </a:cxnLst>
              <a:rect l="T12" t="T13" r="T14" b="T15"/>
              <a:pathLst>
                <a:path w="79" h="78">
                  <a:moveTo>
                    <a:pt x="79" y="78"/>
                  </a:moveTo>
                  <a:lnTo>
                    <a:pt x="0" y="78"/>
                  </a:lnTo>
                  <a:lnTo>
                    <a:pt x="40" y="0"/>
                  </a:lnTo>
                  <a:lnTo>
                    <a:pt x="79" y="78"/>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25" name="Freeform 1499"/>
            <p:cNvSpPr>
              <a:spLocks/>
            </p:cNvSpPr>
            <p:nvPr/>
          </p:nvSpPr>
          <p:spPr bwMode="auto">
            <a:xfrm>
              <a:off x="3833" y="423"/>
              <a:ext cx="79" cy="79"/>
            </a:xfrm>
            <a:custGeom>
              <a:avLst/>
              <a:gdLst>
                <a:gd name="T0" fmla="*/ 79 w 79"/>
                <a:gd name="T1" fmla="*/ 79 h 79"/>
                <a:gd name="T2" fmla="*/ 0 w 79"/>
                <a:gd name="T3" fmla="*/ 79 h 79"/>
                <a:gd name="T4" fmla="*/ 39 w 79"/>
                <a:gd name="T5" fmla="*/ 0 h 79"/>
                <a:gd name="T6" fmla="*/ 79 w 79"/>
                <a:gd name="T7" fmla="*/ 79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79"/>
                  </a:moveTo>
                  <a:lnTo>
                    <a:pt x="0" y="79"/>
                  </a:lnTo>
                  <a:lnTo>
                    <a:pt x="39" y="0"/>
                  </a:lnTo>
                  <a:lnTo>
                    <a:pt x="79"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26" name="Freeform 1500"/>
            <p:cNvSpPr>
              <a:spLocks/>
            </p:cNvSpPr>
            <p:nvPr/>
          </p:nvSpPr>
          <p:spPr bwMode="auto">
            <a:xfrm>
              <a:off x="3833" y="423"/>
              <a:ext cx="79" cy="79"/>
            </a:xfrm>
            <a:custGeom>
              <a:avLst/>
              <a:gdLst>
                <a:gd name="T0" fmla="*/ 79 w 79"/>
                <a:gd name="T1" fmla="*/ 79 h 79"/>
                <a:gd name="T2" fmla="*/ 0 w 79"/>
                <a:gd name="T3" fmla="*/ 79 h 79"/>
                <a:gd name="T4" fmla="*/ 39 w 79"/>
                <a:gd name="T5" fmla="*/ 0 h 79"/>
                <a:gd name="T6" fmla="*/ 79 w 79"/>
                <a:gd name="T7" fmla="*/ 79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79"/>
                  </a:moveTo>
                  <a:lnTo>
                    <a:pt x="0" y="79"/>
                  </a:lnTo>
                  <a:lnTo>
                    <a:pt x="39" y="0"/>
                  </a:lnTo>
                  <a:lnTo>
                    <a:pt x="79"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27" name="Line 1501"/>
            <p:cNvSpPr>
              <a:spLocks noChangeShapeType="1"/>
            </p:cNvSpPr>
            <p:nvPr/>
          </p:nvSpPr>
          <p:spPr bwMode="auto">
            <a:xfrm>
              <a:off x="1580" y="866"/>
              <a:ext cx="1" cy="11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28" name="Rectangle 1502"/>
            <p:cNvSpPr>
              <a:spLocks noChangeArrowheads="1"/>
            </p:cNvSpPr>
            <p:nvPr/>
          </p:nvSpPr>
          <p:spPr bwMode="auto">
            <a:xfrm>
              <a:off x="1501" y="977"/>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29" name="Rectangle 1503"/>
            <p:cNvSpPr>
              <a:spLocks noChangeArrowheads="1"/>
            </p:cNvSpPr>
            <p:nvPr/>
          </p:nvSpPr>
          <p:spPr bwMode="auto">
            <a:xfrm>
              <a:off x="1552" y="999"/>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E</a:t>
              </a:r>
              <a:endParaRPr lang="en-US"/>
            </a:p>
          </p:txBody>
        </p:sp>
        <p:sp>
          <p:nvSpPr>
            <p:cNvPr id="33030" name="Rectangle 1504"/>
            <p:cNvSpPr>
              <a:spLocks noChangeArrowheads="1"/>
            </p:cNvSpPr>
            <p:nvPr/>
          </p:nvSpPr>
          <p:spPr bwMode="auto">
            <a:xfrm>
              <a:off x="2005" y="958"/>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M</a:t>
              </a:r>
              <a:endParaRPr lang="en-US"/>
            </a:p>
          </p:txBody>
        </p:sp>
        <p:sp>
          <p:nvSpPr>
            <p:cNvPr id="33031" name="Rectangle 1505"/>
            <p:cNvSpPr>
              <a:spLocks noChangeArrowheads="1"/>
            </p:cNvSpPr>
            <p:nvPr/>
          </p:nvSpPr>
          <p:spPr bwMode="auto">
            <a:xfrm>
              <a:off x="2082"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3032" name="Rectangle 1506"/>
            <p:cNvSpPr>
              <a:spLocks noChangeArrowheads="1"/>
            </p:cNvSpPr>
            <p:nvPr/>
          </p:nvSpPr>
          <p:spPr bwMode="auto">
            <a:xfrm>
              <a:off x="2134"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3033" name="Rectangle 1507"/>
            <p:cNvSpPr>
              <a:spLocks noChangeArrowheads="1"/>
            </p:cNvSpPr>
            <p:nvPr/>
          </p:nvSpPr>
          <p:spPr bwMode="auto">
            <a:xfrm>
              <a:off x="2185" y="95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x</a:t>
              </a:r>
              <a:endParaRPr lang="en-US"/>
            </a:p>
          </p:txBody>
        </p:sp>
        <p:sp>
          <p:nvSpPr>
            <p:cNvPr id="33034" name="Rectangle 1508"/>
            <p:cNvSpPr>
              <a:spLocks noChangeArrowheads="1"/>
            </p:cNvSpPr>
            <p:nvPr/>
          </p:nvSpPr>
          <p:spPr bwMode="auto">
            <a:xfrm>
              <a:off x="2232"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3035" name="Rectangle 1509"/>
            <p:cNvSpPr>
              <a:spLocks noChangeArrowheads="1"/>
            </p:cNvSpPr>
            <p:nvPr/>
          </p:nvSpPr>
          <p:spPr bwMode="auto">
            <a:xfrm>
              <a:off x="2283" y="95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3036" name="Rectangle 1510"/>
            <p:cNvSpPr>
              <a:spLocks noChangeArrowheads="1"/>
            </p:cNvSpPr>
            <p:nvPr/>
          </p:nvSpPr>
          <p:spPr bwMode="auto">
            <a:xfrm>
              <a:off x="2309"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3037" name="Rectangle 1511"/>
            <p:cNvSpPr>
              <a:spLocks noChangeArrowheads="1"/>
            </p:cNvSpPr>
            <p:nvPr/>
          </p:nvSpPr>
          <p:spPr bwMode="auto">
            <a:xfrm>
              <a:off x="2360"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3038" name="Line 1512"/>
            <p:cNvSpPr>
              <a:spLocks noChangeShapeType="1"/>
            </p:cNvSpPr>
            <p:nvPr/>
          </p:nvSpPr>
          <p:spPr bwMode="auto">
            <a:xfrm flipV="1">
              <a:off x="1575" y="585"/>
              <a:ext cx="1" cy="28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39" name="Line 1513"/>
            <p:cNvSpPr>
              <a:spLocks noChangeShapeType="1"/>
            </p:cNvSpPr>
            <p:nvPr/>
          </p:nvSpPr>
          <p:spPr bwMode="auto">
            <a:xfrm flipV="1">
              <a:off x="2705" y="360"/>
              <a:ext cx="29" cy="7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40" name="Freeform 1514"/>
            <p:cNvSpPr>
              <a:spLocks/>
            </p:cNvSpPr>
            <p:nvPr/>
          </p:nvSpPr>
          <p:spPr bwMode="auto">
            <a:xfrm>
              <a:off x="2694" y="364"/>
              <a:ext cx="50" cy="66"/>
            </a:xfrm>
            <a:custGeom>
              <a:avLst/>
              <a:gdLst>
                <a:gd name="T0" fmla="*/ 515 w 23"/>
                <a:gd name="T1" fmla="*/ 330 h 30"/>
                <a:gd name="T2" fmla="*/ 515 w 23"/>
                <a:gd name="T3" fmla="*/ 257 h 30"/>
                <a:gd name="T4" fmla="*/ 491 w 23"/>
                <a:gd name="T5" fmla="*/ 213 h 30"/>
                <a:gd name="T6" fmla="*/ 20 w 23"/>
                <a:gd name="T7" fmla="*/ 233 h 30"/>
                <a:gd name="T8" fmla="*/ 0 w 23"/>
                <a:gd name="T9" fmla="*/ 310 h 30"/>
                <a:gd name="T10" fmla="*/ 0 w 23"/>
                <a:gd name="T11" fmla="*/ 372 h 30"/>
                <a:gd name="T12" fmla="*/ 491 w 23"/>
                <a:gd name="T13" fmla="*/ 469 h 30"/>
                <a:gd name="T14" fmla="*/ 515 w 23"/>
                <a:gd name="T15" fmla="*/ 392 h 30"/>
                <a:gd name="T16" fmla="*/ 515 w 23"/>
                <a:gd name="T17" fmla="*/ 3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1"/>
                    <a:pt x="23" y="11"/>
                    <a:pt x="23" y="11"/>
                  </a:cubicBezTo>
                  <a:cubicBezTo>
                    <a:pt x="22" y="9"/>
                    <a:pt x="22" y="9"/>
                    <a:pt x="22" y="9"/>
                  </a:cubicBezTo>
                  <a:cubicBezTo>
                    <a:pt x="17" y="0"/>
                    <a:pt x="4" y="1"/>
                    <a:pt x="1" y="10"/>
                  </a:cubicBezTo>
                  <a:cubicBezTo>
                    <a:pt x="0" y="13"/>
                    <a:pt x="0" y="13"/>
                    <a:pt x="0" y="13"/>
                  </a:cubicBezTo>
                  <a:cubicBezTo>
                    <a:pt x="0" y="16"/>
                    <a:pt x="0" y="16"/>
                    <a:pt x="0" y="16"/>
                  </a:cubicBezTo>
                  <a:cubicBezTo>
                    <a:pt x="2" y="27"/>
                    <a:pt x="16" y="30"/>
                    <a:pt x="22" y="20"/>
                  </a:cubicBezTo>
                  <a:cubicBezTo>
                    <a:pt x="23" y="17"/>
                    <a:pt x="23" y="17"/>
                    <a:pt x="23" y="17"/>
                  </a:cubicBezTo>
                  <a:cubicBezTo>
                    <a:pt x="23" y="14"/>
                    <a:pt x="23" y="14"/>
                    <a:pt x="23" y="1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41" name="Line 1515"/>
            <p:cNvSpPr>
              <a:spLocks noChangeShapeType="1"/>
            </p:cNvSpPr>
            <p:nvPr/>
          </p:nvSpPr>
          <p:spPr bwMode="auto">
            <a:xfrm>
              <a:off x="1575" y="388"/>
              <a:ext cx="1" cy="19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42" name="Rectangle 1516"/>
            <p:cNvSpPr>
              <a:spLocks noChangeArrowheads="1"/>
            </p:cNvSpPr>
            <p:nvPr/>
          </p:nvSpPr>
          <p:spPr bwMode="auto">
            <a:xfrm>
              <a:off x="2761"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3043" name="Rectangle 1517"/>
            <p:cNvSpPr>
              <a:spLocks noChangeArrowheads="1"/>
            </p:cNvSpPr>
            <p:nvPr/>
          </p:nvSpPr>
          <p:spPr bwMode="auto">
            <a:xfrm>
              <a:off x="2812" y="338"/>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H</a:t>
              </a:r>
              <a:endParaRPr lang="en-US"/>
            </a:p>
          </p:txBody>
        </p:sp>
        <p:sp>
          <p:nvSpPr>
            <p:cNvPr id="33044" name="Rectangle 1518"/>
            <p:cNvSpPr>
              <a:spLocks noChangeArrowheads="1"/>
            </p:cNvSpPr>
            <p:nvPr/>
          </p:nvSpPr>
          <p:spPr bwMode="auto">
            <a:xfrm>
              <a:off x="2879"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7</a:t>
              </a:r>
              <a:endParaRPr lang="en-US"/>
            </a:p>
          </p:txBody>
        </p:sp>
        <p:sp>
          <p:nvSpPr>
            <p:cNvPr id="33045" name="Rectangle 1519"/>
            <p:cNvSpPr>
              <a:spLocks noChangeArrowheads="1"/>
            </p:cNvSpPr>
            <p:nvPr/>
          </p:nvSpPr>
          <p:spPr bwMode="auto">
            <a:xfrm>
              <a:off x="2931" y="33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3046" name="Rectangle 1520"/>
            <p:cNvSpPr>
              <a:spLocks noChangeArrowheads="1"/>
            </p:cNvSpPr>
            <p:nvPr/>
          </p:nvSpPr>
          <p:spPr bwMode="auto">
            <a:xfrm>
              <a:off x="2962"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3047" name="Rectangle 1521"/>
            <p:cNvSpPr>
              <a:spLocks noChangeArrowheads="1"/>
            </p:cNvSpPr>
            <p:nvPr/>
          </p:nvSpPr>
          <p:spPr bwMode="auto">
            <a:xfrm>
              <a:off x="3013" y="33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3048" name="Rectangle 1522"/>
            <p:cNvSpPr>
              <a:spLocks noChangeArrowheads="1"/>
            </p:cNvSpPr>
            <p:nvPr/>
          </p:nvSpPr>
          <p:spPr bwMode="auto">
            <a:xfrm>
              <a:off x="3039"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3049" name="Rectangle 1523"/>
            <p:cNvSpPr>
              <a:spLocks noChangeArrowheads="1"/>
            </p:cNvSpPr>
            <p:nvPr/>
          </p:nvSpPr>
          <p:spPr bwMode="auto">
            <a:xfrm>
              <a:off x="3091" y="33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3050" name="Rectangle 1524"/>
            <p:cNvSpPr>
              <a:spLocks noChangeArrowheads="1"/>
            </p:cNvSpPr>
            <p:nvPr/>
          </p:nvSpPr>
          <p:spPr bwMode="auto">
            <a:xfrm>
              <a:off x="3116"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3051" name="Rectangle 1525"/>
            <p:cNvSpPr>
              <a:spLocks noChangeArrowheads="1"/>
            </p:cNvSpPr>
            <p:nvPr/>
          </p:nvSpPr>
          <p:spPr bwMode="auto">
            <a:xfrm>
              <a:off x="3168"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3052" name="Rectangle 1526"/>
            <p:cNvSpPr>
              <a:spLocks noChangeArrowheads="1"/>
            </p:cNvSpPr>
            <p:nvPr/>
          </p:nvSpPr>
          <p:spPr bwMode="auto">
            <a:xfrm>
              <a:off x="3220"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3053" name="Rectangle 1527"/>
            <p:cNvSpPr>
              <a:spLocks noChangeArrowheads="1"/>
            </p:cNvSpPr>
            <p:nvPr/>
          </p:nvSpPr>
          <p:spPr bwMode="auto">
            <a:xfrm>
              <a:off x="3271" y="33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3054" name="Rectangle 1528"/>
            <p:cNvSpPr>
              <a:spLocks noChangeArrowheads="1"/>
            </p:cNvSpPr>
            <p:nvPr/>
          </p:nvSpPr>
          <p:spPr bwMode="auto">
            <a:xfrm>
              <a:off x="1946"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3055" name="Rectangle 1529"/>
            <p:cNvSpPr>
              <a:spLocks noChangeArrowheads="1"/>
            </p:cNvSpPr>
            <p:nvPr/>
          </p:nvSpPr>
          <p:spPr bwMode="auto">
            <a:xfrm>
              <a:off x="1997"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3056" name="Rectangle 1530"/>
            <p:cNvSpPr>
              <a:spLocks noChangeArrowheads="1"/>
            </p:cNvSpPr>
            <p:nvPr/>
          </p:nvSpPr>
          <p:spPr bwMode="auto">
            <a:xfrm>
              <a:off x="2048" y="331"/>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3057" name="Rectangle 1531"/>
            <p:cNvSpPr>
              <a:spLocks noChangeArrowheads="1"/>
            </p:cNvSpPr>
            <p:nvPr/>
          </p:nvSpPr>
          <p:spPr bwMode="auto">
            <a:xfrm>
              <a:off x="2074"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3058" name="Line 1532"/>
            <p:cNvSpPr>
              <a:spLocks noChangeShapeType="1"/>
            </p:cNvSpPr>
            <p:nvPr/>
          </p:nvSpPr>
          <p:spPr bwMode="auto">
            <a:xfrm flipH="1">
              <a:off x="1575" y="388"/>
              <a:ext cx="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59" name="Line 1533"/>
            <p:cNvSpPr>
              <a:spLocks noChangeShapeType="1"/>
            </p:cNvSpPr>
            <p:nvPr/>
          </p:nvSpPr>
          <p:spPr bwMode="auto">
            <a:xfrm flipV="1">
              <a:off x="1691" y="351"/>
              <a:ext cx="28" cy="7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60" name="Freeform 1534"/>
            <p:cNvSpPr>
              <a:spLocks/>
            </p:cNvSpPr>
            <p:nvPr/>
          </p:nvSpPr>
          <p:spPr bwMode="auto">
            <a:xfrm>
              <a:off x="1680" y="358"/>
              <a:ext cx="50" cy="63"/>
            </a:xfrm>
            <a:custGeom>
              <a:avLst/>
              <a:gdLst>
                <a:gd name="T0" fmla="*/ 515 w 23"/>
                <a:gd name="T1" fmla="*/ 306 h 29"/>
                <a:gd name="T2" fmla="*/ 515 w 23"/>
                <a:gd name="T3" fmla="*/ 245 h 29"/>
                <a:gd name="T4" fmla="*/ 491 w 23"/>
                <a:gd name="T5" fmla="*/ 174 h 29"/>
                <a:gd name="T6" fmla="*/ 20 w 23"/>
                <a:gd name="T7" fmla="*/ 226 h 29"/>
                <a:gd name="T8" fmla="*/ 0 w 23"/>
                <a:gd name="T9" fmla="*/ 289 h 29"/>
                <a:gd name="T10" fmla="*/ 0 w 23"/>
                <a:gd name="T11" fmla="*/ 339 h 29"/>
                <a:gd name="T12" fmla="*/ 491 w 23"/>
                <a:gd name="T13" fmla="*/ 439 h 29"/>
                <a:gd name="T14" fmla="*/ 515 w 23"/>
                <a:gd name="T15" fmla="*/ 378 h 29"/>
                <a:gd name="T16" fmla="*/ 515 w 23"/>
                <a:gd name="T17" fmla="*/ 30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9"/>
                <a:gd name="T29" fmla="*/ 23 w 23"/>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9">
                  <a:moveTo>
                    <a:pt x="23" y="14"/>
                  </a:moveTo>
                  <a:cubicBezTo>
                    <a:pt x="23" y="11"/>
                    <a:pt x="23" y="11"/>
                    <a:pt x="23" y="11"/>
                  </a:cubicBezTo>
                  <a:cubicBezTo>
                    <a:pt x="22" y="8"/>
                    <a:pt x="22" y="8"/>
                    <a:pt x="22" y="8"/>
                  </a:cubicBezTo>
                  <a:cubicBezTo>
                    <a:pt x="17" y="0"/>
                    <a:pt x="4" y="1"/>
                    <a:pt x="1" y="10"/>
                  </a:cubicBezTo>
                  <a:cubicBezTo>
                    <a:pt x="0" y="13"/>
                    <a:pt x="0" y="13"/>
                    <a:pt x="0" y="13"/>
                  </a:cubicBezTo>
                  <a:cubicBezTo>
                    <a:pt x="0" y="15"/>
                    <a:pt x="0" y="15"/>
                    <a:pt x="0" y="15"/>
                  </a:cubicBezTo>
                  <a:cubicBezTo>
                    <a:pt x="2" y="27"/>
                    <a:pt x="16" y="29"/>
                    <a:pt x="22" y="20"/>
                  </a:cubicBezTo>
                  <a:cubicBezTo>
                    <a:pt x="23" y="17"/>
                    <a:pt x="23" y="17"/>
                    <a:pt x="23" y="17"/>
                  </a:cubicBezTo>
                  <a:cubicBezTo>
                    <a:pt x="23" y="14"/>
                    <a:pt x="23" y="14"/>
                    <a:pt x="23" y="1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61" name="Rectangle 1535"/>
            <p:cNvSpPr>
              <a:spLocks noChangeArrowheads="1"/>
            </p:cNvSpPr>
            <p:nvPr/>
          </p:nvSpPr>
          <p:spPr bwMode="auto">
            <a:xfrm>
              <a:off x="1746"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3062" name="Rectangle 1536"/>
            <p:cNvSpPr>
              <a:spLocks noChangeArrowheads="1"/>
            </p:cNvSpPr>
            <p:nvPr/>
          </p:nvSpPr>
          <p:spPr bwMode="auto">
            <a:xfrm>
              <a:off x="1797"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3063" name="Rectangle 1537"/>
            <p:cNvSpPr>
              <a:spLocks noChangeArrowheads="1"/>
            </p:cNvSpPr>
            <p:nvPr/>
          </p:nvSpPr>
          <p:spPr bwMode="auto">
            <a:xfrm>
              <a:off x="1849" y="331"/>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3064" name="Rectangle 1538"/>
            <p:cNvSpPr>
              <a:spLocks noChangeArrowheads="1"/>
            </p:cNvSpPr>
            <p:nvPr/>
          </p:nvSpPr>
          <p:spPr bwMode="auto">
            <a:xfrm>
              <a:off x="1875"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9</a:t>
              </a:r>
              <a:endParaRPr lang="en-US"/>
            </a:p>
          </p:txBody>
        </p:sp>
        <p:sp>
          <p:nvSpPr>
            <p:cNvPr id="33065" name="Rectangle 1539"/>
            <p:cNvSpPr>
              <a:spLocks noChangeArrowheads="1"/>
            </p:cNvSpPr>
            <p:nvPr/>
          </p:nvSpPr>
          <p:spPr bwMode="auto">
            <a:xfrm>
              <a:off x="3731"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3066" name="Rectangle 1540"/>
            <p:cNvSpPr>
              <a:spLocks noChangeArrowheads="1"/>
            </p:cNvSpPr>
            <p:nvPr/>
          </p:nvSpPr>
          <p:spPr bwMode="auto">
            <a:xfrm>
              <a:off x="3783"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3067" name="Rectangle 1541"/>
            <p:cNvSpPr>
              <a:spLocks noChangeArrowheads="1"/>
            </p:cNvSpPr>
            <p:nvPr/>
          </p:nvSpPr>
          <p:spPr bwMode="auto">
            <a:xfrm>
              <a:off x="3835"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3068" name="Rectangle 1542"/>
            <p:cNvSpPr>
              <a:spLocks noChangeArrowheads="1"/>
            </p:cNvSpPr>
            <p:nvPr/>
          </p:nvSpPr>
          <p:spPr bwMode="auto">
            <a:xfrm>
              <a:off x="3885"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3069" name="Rectangle 1543"/>
            <p:cNvSpPr>
              <a:spLocks noChangeArrowheads="1"/>
            </p:cNvSpPr>
            <p:nvPr/>
          </p:nvSpPr>
          <p:spPr bwMode="auto">
            <a:xfrm>
              <a:off x="3937" y="66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3070" name="Rectangle 1544"/>
            <p:cNvSpPr>
              <a:spLocks noChangeArrowheads="1"/>
            </p:cNvSpPr>
            <p:nvPr/>
          </p:nvSpPr>
          <p:spPr bwMode="auto">
            <a:xfrm>
              <a:off x="3963"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3071" name="Line 1545"/>
            <p:cNvSpPr>
              <a:spLocks noChangeShapeType="1"/>
            </p:cNvSpPr>
            <p:nvPr/>
          </p:nvSpPr>
          <p:spPr bwMode="auto">
            <a:xfrm flipV="1">
              <a:off x="3877" y="770"/>
              <a:ext cx="1" cy="17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72" name="Line 1546"/>
            <p:cNvSpPr>
              <a:spLocks noChangeShapeType="1"/>
            </p:cNvSpPr>
            <p:nvPr/>
          </p:nvSpPr>
          <p:spPr bwMode="auto">
            <a:xfrm>
              <a:off x="3877" y="500"/>
              <a:ext cx="1" cy="17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073" name="Freeform 1547"/>
            <p:cNvSpPr>
              <a:spLocks/>
            </p:cNvSpPr>
            <p:nvPr/>
          </p:nvSpPr>
          <p:spPr bwMode="auto">
            <a:xfrm>
              <a:off x="1560" y="781"/>
              <a:ext cx="28" cy="85"/>
            </a:xfrm>
            <a:custGeom>
              <a:avLst/>
              <a:gdLst>
                <a:gd name="T0" fmla="*/ 15 w 28"/>
                <a:gd name="T1" fmla="*/ 85 h 85"/>
                <a:gd name="T2" fmla="*/ 0 w 28"/>
                <a:gd name="T3" fmla="*/ 0 h 85"/>
                <a:gd name="T4" fmla="*/ 28 w 28"/>
                <a:gd name="T5" fmla="*/ 0 h 85"/>
                <a:gd name="T6" fmla="*/ 15 w 28"/>
                <a:gd name="T7" fmla="*/ 85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85"/>
                  </a:moveTo>
                  <a:lnTo>
                    <a:pt x="0" y="0"/>
                  </a:lnTo>
                  <a:lnTo>
                    <a:pt x="28" y="0"/>
                  </a:lnTo>
                  <a:lnTo>
                    <a:pt x="15"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74" name="Freeform 1548"/>
            <p:cNvSpPr>
              <a:spLocks/>
            </p:cNvSpPr>
            <p:nvPr/>
          </p:nvSpPr>
          <p:spPr bwMode="auto">
            <a:xfrm>
              <a:off x="1560" y="781"/>
              <a:ext cx="28" cy="85"/>
            </a:xfrm>
            <a:custGeom>
              <a:avLst/>
              <a:gdLst>
                <a:gd name="T0" fmla="*/ 15 w 28"/>
                <a:gd name="T1" fmla="*/ 85 h 85"/>
                <a:gd name="T2" fmla="*/ 0 w 28"/>
                <a:gd name="T3" fmla="*/ 0 h 85"/>
                <a:gd name="T4" fmla="*/ 28 w 28"/>
                <a:gd name="T5" fmla="*/ 0 h 85"/>
                <a:gd name="T6" fmla="*/ 15 w 28"/>
                <a:gd name="T7" fmla="*/ 85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85"/>
                  </a:moveTo>
                  <a:lnTo>
                    <a:pt x="0" y="0"/>
                  </a:lnTo>
                  <a:lnTo>
                    <a:pt x="28" y="0"/>
                  </a:lnTo>
                  <a:lnTo>
                    <a:pt x="15" y="85"/>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75" name="Freeform 1549"/>
            <p:cNvSpPr>
              <a:spLocks/>
            </p:cNvSpPr>
            <p:nvPr/>
          </p:nvSpPr>
          <p:spPr bwMode="auto">
            <a:xfrm>
              <a:off x="1560" y="585"/>
              <a:ext cx="28" cy="85"/>
            </a:xfrm>
            <a:custGeom>
              <a:avLst/>
              <a:gdLst>
                <a:gd name="T0" fmla="*/ 15 w 28"/>
                <a:gd name="T1" fmla="*/ 0 h 85"/>
                <a:gd name="T2" fmla="*/ 28 w 28"/>
                <a:gd name="T3" fmla="*/ 85 h 85"/>
                <a:gd name="T4" fmla="*/ 0 w 28"/>
                <a:gd name="T5" fmla="*/ 85 h 85"/>
                <a:gd name="T6" fmla="*/ 15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0"/>
                  </a:moveTo>
                  <a:lnTo>
                    <a:pt x="28" y="85"/>
                  </a:lnTo>
                  <a:lnTo>
                    <a:pt x="0" y="85"/>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76" name="Freeform 1550"/>
            <p:cNvSpPr>
              <a:spLocks/>
            </p:cNvSpPr>
            <p:nvPr/>
          </p:nvSpPr>
          <p:spPr bwMode="auto">
            <a:xfrm>
              <a:off x="1560" y="585"/>
              <a:ext cx="28" cy="85"/>
            </a:xfrm>
            <a:custGeom>
              <a:avLst/>
              <a:gdLst>
                <a:gd name="T0" fmla="*/ 15 w 28"/>
                <a:gd name="T1" fmla="*/ 0 h 85"/>
                <a:gd name="T2" fmla="*/ 28 w 28"/>
                <a:gd name="T3" fmla="*/ 85 h 85"/>
                <a:gd name="T4" fmla="*/ 0 w 28"/>
                <a:gd name="T5" fmla="*/ 85 h 85"/>
                <a:gd name="T6" fmla="*/ 15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0"/>
                  </a:moveTo>
                  <a:lnTo>
                    <a:pt x="28" y="85"/>
                  </a:lnTo>
                  <a:lnTo>
                    <a:pt x="0" y="85"/>
                  </a:lnTo>
                  <a:lnTo>
                    <a:pt x="15"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77" name="Freeform 1551"/>
            <p:cNvSpPr>
              <a:spLocks/>
            </p:cNvSpPr>
            <p:nvPr/>
          </p:nvSpPr>
          <p:spPr bwMode="auto">
            <a:xfrm>
              <a:off x="3864" y="866"/>
              <a:ext cx="28" cy="83"/>
            </a:xfrm>
            <a:custGeom>
              <a:avLst/>
              <a:gdLst>
                <a:gd name="T0" fmla="*/ 13 w 28"/>
                <a:gd name="T1" fmla="*/ 83 h 83"/>
                <a:gd name="T2" fmla="*/ 0 w 28"/>
                <a:gd name="T3" fmla="*/ 0 h 83"/>
                <a:gd name="T4" fmla="*/ 28 w 28"/>
                <a:gd name="T5" fmla="*/ 0 h 83"/>
                <a:gd name="T6" fmla="*/ 13 w 28"/>
                <a:gd name="T7" fmla="*/ 83 h 83"/>
                <a:gd name="T8" fmla="*/ 0 60000 65536"/>
                <a:gd name="T9" fmla="*/ 0 60000 65536"/>
                <a:gd name="T10" fmla="*/ 0 60000 65536"/>
                <a:gd name="T11" fmla="*/ 0 60000 65536"/>
                <a:gd name="T12" fmla="*/ 0 w 28"/>
                <a:gd name="T13" fmla="*/ 0 h 83"/>
                <a:gd name="T14" fmla="*/ 28 w 28"/>
                <a:gd name="T15" fmla="*/ 83 h 83"/>
              </a:gdLst>
              <a:ahLst/>
              <a:cxnLst>
                <a:cxn ang="T8">
                  <a:pos x="T0" y="T1"/>
                </a:cxn>
                <a:cxn ang="T9">
                  <a:pos x="T2" y="T3"/>
                </a:cxn>
                <a:cxn ang="T10">
                  <a:pos x="T4" y="T5"/>
                </a:cxn>
                <a:cxn ang="T11">
                  <a:pos x="T6" y="T7"/>
                </a:cxn>
              </a:cxnLst>
              <a:rect l="T12" t="T13" r="T14" b="T15"/>
              <a:pathLst>
                <a:path w="28" h="83">
                  <a:moveTo>
                    <a:pt x="13" y="83"/>
                  </a:moveTo>
                  <a:lnTo>
                    <a:pt x="0" y="0"/>
                  </a:lnTo>
                  <a:lnTo>
                    <a:pt x="28" y="0"/>
                  </a:lnTo>
                  <a:lnTo>
                    <a:pt x="1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78" name="Freeform 1552"/>
            <p:cNvSpPr>
              <a:spLocks/>
            </p:cNvSpPr>
            <p:nvPr/>
          </p:nvSpPr>
          <p:spPr bwMode="auto">
            <a:xfrm>
              <a:off x="3864" y="866"/>
              <a:ext cx="28" cy="83"/>
            </a:xfrm>
            <a:custGeom>
              <a:avLst/>
              <a:gdLst>
                <a:gd name="T0" fmla="*/ 13 w 28"/>
                <a:gd name="T1" fmla="*/ 83 h 83"/>
                <a:gd name="T2" fmla="*/ 0 w 28"/>
                <a:gd name="T3" fmla="*/ 0 h 83"/>
                <a:gd name="T4" fmla="*/ 28 w 28"/>
                <a:gd name="T5" fmla="*/ 0 h 83"/>
                <a:gd name="T6" fmla="*/ 13 w 28"/>
                <a:gd name="T7" fmla="*/ 83 h 83"/>
                <a:gd name="T8" fmla="*/ 0 60000 65536"/>
                <a:gd name="T9" fmla="*/ 0 60000 65536"/>
                <a:gd name="T10" fmla="*/ 0 60000 65536"/>
                <a:gd name="T11" fmla="*/ 0 60000 65536"/>
                <a:gd name="T12" fmla="*/ 0 w 28"/>
                <a:gd name="T13" fmla="*/ 0 h 83"/>
                <a:gd name="T14" fmla="*/ 28 w 28"/>
                <a:gd name="T15" fmla="*/ 83 h 83"/>
              </a:gdLst>
              <a:ahLst/>
              <a:cxnLst>
                <a:cxn ang="T8">
                  <a:pos x="T0" y="T1"/>
                </a:cxn>
                <a:cxn ang="T9">
                  <a:pos x="T2" y="T3"/>
                </a:cxn>
                <a:cxn ang="T10">
                  <a:pos x="T4" y="T5"/>
                </a:cxn>
                <a:cxn ang="T11">
                  <a:pos x="T6" y="T7"/>
                </a:cxn>
              </a:cxnLst>
              <a:rect l="T12" t="T13" r="T14" b="T15"/>
              <a:pathLst>
                <a:path w="28" h="83">
                  <a:moveTo>
                    <a:pt x="13" y="83"/>
                  </a:moveTo>
                  <a:lnTo>
                    <a:pt x="0" y="0"/>
                  </a:lnTo>
                  <a:lnTo>
                    <a:pt x="28" y="0"/>
                  </a:lnTo>
                  <a:lnTo>
                    <a:pt x="13" y="8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79" name="Freeform 1553"/>
            <p:cNvSpPr>
              <a:spLocks/>
            </p:cNvSpPr>
            <p:nvPr/>
          </p:nvSpPr>
          <p:spPr bwMode="auto">
            <a:xfrm>
              <a:off x="3864" y="500"/>
              <a:ext cx="28" cy="85"/>
            </a:xfrm>
            <a:custGeom>
              <a:avLst/>
              <a:gdLst>
                <a:gd name="T0" fmla="*/ 13 w 28"/>
                <a:gd name="T1" fmla="*/ 0 h 85"/>
                <a:gd name="T2" fmla="*/ 28 w 28"/>
                <a:gd name="T3" fmla="*/ 85 h 85"/>
                <a:gd name="T4" fmla="*/ 0 w 28"/>
                <a:gd name="T5" fmla="*/ 85 h 85"/>
                <a:gd name="T6" fmla="*/ 13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3" y="0"/>
                  </a:moveTo>
                  <a:lnTo>
                    <a:pt x="28" y="85"/>
                  </a:lnTo>
                  <a:lnTo>
                    <a:pt x="0" y="8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80" name="Freeform 1554"/>
            <p:cNvSpPr>
              <a:spLocks/>
            </p:cNvSpPr>
            <p:nvPr/>
          </p:nvSpPr>
          <p:spPr bwMode="auto">
            <a:xfrm>
              <a:off x="3864" y="500"/>
              <a:ext cx="28" cy="85"/>
            </a:xfrm>
            <a:custGeom>
              <a:avLst/>
              <a:gdLst>
                <a:gd name="T0" fmla="*/ 13 w 28"/>
                <a:gd name="T1" fmla="*/ 0 h 85"/>
                <a:gd name="T2" fmla="*/ 28 w 28"/>
                <a:gd name="T3" fmla="*/ 85 h 85"/>
                <a:gd name="T4" fmla="*/ 0 w 28"/>
                <a:gd name="T5" fmla="*/ 85 h 85"/>
                <a:gd name="T6" fmla="*/ 13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3" y="0"/>
                  </a:moveTo>
                  <a:lnTo>
                    <a:pt x="28" y="85"/>
                  </a:lnTo>
                  <a:lnTo>
                    <a:pt x="0" y="85"/>
                  </a:lnTo>
                  <a:lnTo>
                    <a:pt x="1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81" name="Freeform 1555"/>
            <p:cNvSpPr>
              <a:spLocks/>
            </p:cNvSpPr>
            <p:nvPr/>
          </p:nvSpPr>
          <p:spPr bwMode="auto">
            <a:xfrm>
              <a:off x="1540" y="866"/>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82" name="Freeform 1556"/>
            <p:cNvSpPr>
              <a:spLocks/>
            </p:cNvSpPr>
            <p:nvPr/>
          </p:nvSpPr>
          <p:spPr bwMode="auto">
            <a:xfrm>
              <a:off x="1540" y="866"/>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083" name="Freeform 1557"/>
            <p:cNvSpPr>
              <a:spLocks/>
            </p:cNvSpPr>
            <p:nvPr/>
          </p:nvSpPr>
          <p:spPr bwMode="auto">
            <a:xfrm>
              <a:off x="3126" y="500"/>
              <a:ext cx="338" cy="449"/>
            </a:xfrm>
            <a:custGeom>
              <a:avLst/>
              <a:gdLst>
                <a:gd name="T0" fmla="*/ 0 w 338"/>
                <a:gd name="T1" fmla="*/ 224 h 449"/>
                <a:gd name="T2" fmla="*/ 0 w 338"/>
                <a:gd name="T3" fmla="*/ 0 h 449"/>
                <a:gd name="T4" fmla="*/ 338 w 338"/>
                <a:gd name="T5" fmla="*/ 0 h 449"/>
                <a:gd name="T6" fmla="*/ 338 w 338"/>
                <a:gd name="T7" fmla="*/ 67 h 449"/>
                <a:gd name="T8" fmla="*/ 321 w 338"/>
                <a:gd name="T9" fmla="*/ 67 h 449"/>
                <a:gd name="T10" fmla="*/ 317 w 338"/>
                <a:gd name="T11" fmla="*/ 67 h 449"/>
                <a:gd name="T12" fmla="*/ 306 w 338"/>
                <a:gd name="T13" fmla="*/ 69 h 449"/>
                <a:gd name="T14" fmla="*/ 303 w 338"/>
                <a:gd name="T15" fmla="*/ 69 h 449"/>
                <a:gd name="T16" fmla="*/ 288 w 338"/>
                <a:gd name="T17" fmla="*/ 74 h 449"/>
                <a:gd name="T18" fmla="*/ 284 w 338"/>
                <a:gd name="T19" fmla="*/ 76 h 449"/>
                <a:gd name="T20" fmla="*/ 273 w 338"/>
                <a:gd name="T21" fmla="*/ 80 h 449"/>
                <a:gd name="T22" fmla="*/ 273 w 338"/>
                <a:gd name="T23" fmla="*/ 80 h 449"/>
                <a:gd name="T24" fmla="*/ 258 w 338"/>
                <a:gd name="T25" fmla="*/ 89 h 449"/>
                <a:gd name="T26" fmla="*/ 253 w 338"/>
                <a:gd name="T27" fmla="*/ 91 h 449"/>
                <a:gd name="T28" fmla="*/ 245 w 338"/>
                <a:gd name="T29" fmla="*/ 98 h 449"/>
                <a:gd name="T30" fmla="*/ 242 w 338"/>
                <a:gd name="T31" fmla="*/ 98 h 449"/>
                <a:gd name="T32" fmla="*/ 229 w 338"/>
                <a:gd name="T33" fmla="*/ 111 h 449"/>
                <a:gd name="T34" fmla="*/ 227 w 338"/>
                <a:gd name="T35" fmla="*/ 113 h 449"/>
                <a:gd name="T36" fmla="*/ 218 w 338"/>
                <a:gd name="T37" fmla="*/ 120 h 449"/>
                <a:gd name="T38" fmla="*/ 218 w 338"/>
                <a:gd name="T39" fmla="*/ 122 h 449"/>
                <a:gd name="T40" fmla="*/ 207 w 338"/>
                <a:gd name="T41" fmla="*/ 137 h 449"/>
                <a:gd name="T42" fmla="*/ 205 w 338"/>
                <a:gd name="T43" fmla="*/ 139 h 449"/>
                <a:gd name="T44" fmla="*/ 201 w 338"/>
                <a:gd name="T45" fmla="*/ 148 h 449"/>
                <a:gd name="T46" fmla="*/ 199 w 338"/>
                <a:gd name="T47" fmla="*/ 150 h 449"/>
                <a:gd name="T48" fmla="*/ 192 w 338"/>
                <a:gd name="T49" fmla="*/ 165 h 449"/>
                <a:gd name="T50" fmla="*/ 190 w 338"/>
                <a:gd name="T51" fmla="*/ 168 h 449"/>
                <a:gd name="T52" fmla="*/ 188 w 338"/>
                <a:gd name="T53" fmla="*/ 178 h 449"/>
                <a:gd name="T54" fmla="*/ 186 w 338"/>
                <a:gd name="T55" fmla="*/ 183 h 449"/>
                <a:gd name="T56" fmla="*/ 181 w 338"/>
                <a:gd name="T57" fmla="*/ 200 h 449"/>
                <a:gd name="T58" fmla="*/ 181 w 338"/>
                <a:gd name="T59" fmla="*/ 200 h 449"/>
                <a:gd name="T60" fmla="*/ 181 w 338"/>
                <a:gd name="T61" fmla="*/ 211 h 449"/>
                <a:gd name="T62" fmla="*/ 181 w 338"/>
                <a:gd name="T63" fmla="*/ 216 h 449"/>
                <a:gd name="T64" fmla="*/ 181 w 338"/>
                <a:gd name="T65" fmla="*/ 224 h 449"/>
                <a:gd name="T66" fmla="*/ 181 w 338"/>
                <a:gd name="T67" fmla="*/ 233 h 449"/>
                <a:gd name="T68" fmla="*/ 181 w 338"/>
                <a:gd name="T69" fmla="*/ 235 h 449"/>
                <a:gd name="T70" fmla="*/ 181 w 338"/>
                <a:gd name="T71" fmla="*/ 246 h 449"/>
                <a:gd name="T72" fmla="*/ 181 w 338"/>
                <a:gd name="T73" fmla="*/ 250 h 449"/>
                <a:gd name="T74" fmla="*/ 186 w 338"/>
                <a:gd name="T75" fmla="*/ 268 h 449"/>
                <a:gd name="T76" fmla="*/ 186 w 338"/>
                <a:gd name="T77" fmla="*/ 268 h 449"/>
                <a:gd name="T78" fmla="*/ 190 w 338"/>
                <a:gd name="T79" fmla="*/ 279 h 449"/>
                <a:gd name="T80" fmla="*/ 192 w 338"/>
                <a:gd name="T81" fmla="*/ 283 h 449"/>
                <a:gd name="T82" fmla="*/ 199 w 338"/>
                <a:gd name="T83" fmla="*/ 298 h 449"/>
                <a:gd name="T84" fmla="*/ 203 w 338"/>
                <a:gd name="T85" fmla="*/ 309 h 449"/>
                <a:gd name="T86" fmla="*/ 207 w 338"/>
                <a:gd name="T87" fmla="*/ 314 h 449"/>
                <a:gd name="T88" fmla="*/ 216 w 338"/>
                <a:gd name="T89" fmla="*/ 327 h 449"/>
                <a:gd name="T90" fmla="*/ 225 w 338"/>
                <a:gd name="T91" fmla="*/ 336 h 449"/>
                <a:gd name="T92" fmla="*/ 229 w 338"/>
                <a:gd name="T93" fmla="*/ 340 h 449"/>
                <a:gd name="T94" fmla="*/ 242 w 338"/>
                <a:gd name="T95" fmla="*/ 351 h 449"/>
                <a:gd name="T96" fmla="*/ 251 w 338"/>
                <a:gd name="T97" fmla="*/ 357 h 449"/>
                <a:gd name="T98" fmla="*/ 258 w 338"/>
                <a:gd name="T99" fmla="*/ 362 h 449"/>
                <a:gd name="T100" fmla="*/ 271 w 338"/>
                <a:gd name="T101" fmla="*/ 368 h 449"/>
                <a:gd name="T102" fmla="*/ 279 w 338"/>
                <a:gd name="T103" fmla="*/ 373 h 449"/>
                <a:gd name="T104" fmla="*/ 288 w 338"/>
                <a:gd name="T105" fmla="*/ 375 h 449"/>
                <a:gd name="T106" fmla="*/ 301 w 338"/>
                <a:gd name="T107" fmla="*/ 379 h 449"/>
                <a:gd name="T108" fmla="*/ 312 w 338"/>
                <a:gd name="T109" fmla="*/ 381 h 449"/>
                <a:gd name="T110" fmla="*/ 321 w 338"/>
                <a:gd name="T111" fmla="*/ 384 h 449"/>
                <a:gd name="T112" fmla="*/ 336 w 338"/>
                <a:gd name="T113" fmla="*/ 384 h 449"/>
                <a:gd name="T114" fmla="*/ 338 w 338"/>
                <a:gd name="T115" fmla="*/ 384 h 449"/>
                <a:gd name="T116" fmla="*/ 338 w 338"/>
                <a:gd name="T117" fmla="*/ 449 h 449"/>
                <a:gd name="T118" fmla="*/ 0 w 338"/>
                <a:gd name="T119" fmla="*/ 449 h 449"/>
                <a:gd name="T120" fmla="*/ 0 w 338"/>
                <a:gd name="T121" fmla="*/ 224 h 44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8"/>
                <a:gd name="T184" fmla="*/ 0 h 449"/>
                <a:gd name="T185" fmla="*/ 338 w 338"/>
                <a:gd name="T186" fmla="*/ 449 h 44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8" h="449">
                  <a:moveTo>
                    <a:pt x="0" y="224"/>
                  </a:moveTo>
                  <a:lnTo>
                    <a:pt x="0" y="0"/>
                  </a:lnTo>
                  <a:lnTo>
                    <a:pt x="338" y="0"/>
                  </a:lnTo>
                  <a:lnTo>
                    <a:pt x="338" y="67"/>
                  </a:lnTo>
                  <a:lnTo>
                    <a:pt x="321" y="67"/>
                  </a:lnTo>
                  <a:lnTo>
                    <a:pt x="317" y="67"/>
                  </a:lnTo>
                  <a:lnTo>
                    <a:pt x="306" y="69"/>
                  </a:lnTo>
                  <a:lnTo>
                    <a:pt x="303" y="69"/>
                  </a:lnTo>
                  <a:lnTo>
                    <a:pt x="288" y="74"/>
                  </a:lnTo>
                  <a:lnTo>
                    <a:pt x="284" y="76"/>
                  </a:lnTo>
                  <a:lnTo>
                    <a:pt x="273" y="80"/>
                  </a:lnTo>
                  <a:lnTo>
                    <a:pt x="258" y="89"/>
                  </a:lnTo>
                  <a:lnTo>
                    <a:pt x="253" y="91"/>
                  </a:lnTo>
                  <a:lnTo>
                    <a:pt x="245" y="98"/>
                  </a:lnTo>
                  <a:lnTo>
                    <a:pt x="242" y="98"/>
                  </a:lnTo>
                  <a:lnTo>
                    <a:pt x="229" y="111"/>
                  </a:lnTo>
                  <a:lnTo>
                    <a:pt x="227" y="113"/>
                  </a:lnTo>
                  <a:lnTo>
                    <a:pt x="218" y="120"/>
                  </a:lnTo>
                  <a:lnTo>
                    <a:pt x="218" y="122"/>
                  </a:lnTo>
                  <a:lnTo>
                    <a:pt x="207" y="137"/>
                  </a:lnTo>
                  <a:lnTo>
                    <a:pt x="205" y="139"/>
                  </a:lnTo>
                  <a:lnTo>
                    <a:pt x="201" y="148"/>
                  </a:lnTo>
                  <a:lnTo>
                    <a:pt x="199" y="150"/>
                  </a:lnTo>
                  <a:lnTo>
                    <a:pt x="192" y="165"/>
                  </a:lnTo>
                  <a:lnTo>
                    <a:pt x="190" y="168"/>
                  </a:lnTo>
                  <a:lnTo>
                    <a:pt x="188" y="178"/>
                  </a:lnTo>
                  <a:lnTo>
                    <a:pt x="186" y="183"/>
                  </a:lnTo>
                  <a:lnTo>
                    <a:pt x="181" y="200"/>
                  </a:lnTo>
                  <a:lnTo>
                    <a:pt x="181" y="211"/>
                  </a:lnTo>
                  <a:lnTo>
                    <a:pt x="181" y="216"/>
                  </a:lnTo>
                  <a:lnTo>
                    <a:pt x="181" y="224"/>
                  </a:lnTo>
                  <a:lnTo>
                    <a:pt x="181" y="233"/>
                  </a:lnTo>
                  <a:lnTo>
                    <a:pt x="181" y="235"/>
                  </a:lnTo>
                  <a:lnTo>
                    <a:pt x="181" y="246"/>
                  </a:lnTo>
                  <a:lnTo>
                    <a:pt x="181" y="250"/>
                  </a:lnTo>
                  <a:lnTo>
                    <a:pt x="186" y="268"/>
                  </a:lnTo>
                  <a:lnTo>
                    <a:pt x="190" y="279"/>
                  </a:lnTo>
                  <a:lnTo>
                    <a:pt x="192" y="283"/>
                  </a:lnTo>
                  <a:lnTo>
                    <a:pt x="199" y="298"/>
                  </a:lnTo>
                  <a:lnTo>
                    <a:pt x="203" y="309"/>
                  </a:lnTo>
                  <a:lnTo>
                    <a:pt x="207" y="314"/>
                  </a:lnTo>
                  <a:lnTo>
                    <a:pt x="216" y="327"/>
                  </a:lnTo>
                  <a:lnTo>
                    <a:pt x="225" y="336"/>
                  </a:lnTo>
                  <a:lnTo>
                    <a:pt x="229" y="340"/>
                  </a:lnTo>
                  <a:lnTo>
                    <a:pt x="242" y="351"/>
                  </a:lnTo>
                  <a:lnTo>
                    <a:pt x="251" y="357"/>
                  </a:lnTo>
                  <a:lnTo>
                    <a:pt x="258" y="362"/>
                  </a:lnTo>
                  <a:lnTo>
                    <a:pt x="271" y="368"/>
                  </a:lnTo>
                  <a:lnTo>
                    <a:pt x="279" y="373"/>
                  </a:lnTo>
                  <a:lnTo>
                    <a:pt x="288" y="375"/>
                  </a:lnTo>
                  <a:lnTo>
                    <a:pt x="301" y="379"/>
                  </a:lnTo>
                  <a:lnTo>
                    <a:pt x="312" y="381"/>
                  </a:lnTo>
                  <a:lnTo>
                    <a:pt x="321" y="384"/>
                  </a:lnTo>
                  <a:lnTo>
                    <a:pt x="336" y="384"/>
                  </a:lnTo>
                  <a:lnTo>
                    <a:pt x="338" y="384"/>
                  </a:lnTo>
                  <a:lnTo>
                    <a:pt x="338" y="449"/>
                  </a:lnTo>
                  <a:lnTo>
                    <a:pt x="0" y="449"/>
                  </a:lnTo>
                  <a:lnTo>
                    <a:pt x="0"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84" name="Freeform 1558"/>
            <p:cNvSpPr>
              <a:spLocks/>
            </p:cNvSpPr>
            <p:nvPr/>
          </p:nvSpPr>
          <p:spPr bwMode="auto">
            <a:xfrm>
              <a:off x="3307" y="724"/>
              <a:ext cx="157" cy="160"/>
            </a:xfrm>
            <a:custGeom>
              <a:avLst/>
              <a:gdLst>
                <a:gd name="T0" fmla="*/ 157 w 157"/>
                <a:gd name="T1" fmla="*/ 0 h 160"/>
                <a:gd name="T2" fmla="*/ 157 w 157"/>
                <a:gd name="T3" fmla="*/ 160 h 160"/>
                <a:gd name="T4" fmla="*/ 155 w 157"/>
                <a:gd name="T5" fmla="*/ 160 h 160"/>
                <a:gd name="T6" fmla="*/ 140 w 157"/>
                <a:gd name="T7" fmla="*/ 160 h 160"/>
                <a:gd name="T8" fmla="*/ 131 w 157"/>
                <a:gd name="T9" fmla="*/ 157 h 160"/>
                <a:gd name="T10" fmla="*/ 120 w 157"/>
                <a:gd name="T11" fmla="*/ 155 h 160"/>
                <a:gd name="T12" fmla="*/ 107 w 157"/>
                <a:gd name="T13" fmla="*/ 151 h 160"/>
                <a:gd name="T14" fmla="*/ 98 w 157"/>
                <a:gd name="T15" fmla="*/ 149 h 160"/>
                <a:gd name="T16" fmla="*/ 90 w 157"/>
                <a:gd name="T17" fmla="*/ 144 h 160"/>
                <a:gd name="T18" fmla="*/ 77 w 157"/>
                <a:gd name="T19" fmla="*/ 138 h 160"/>
                <a:gd name="T20" fmla="*/ 70 w 157"/>
                <a:gd name="T21" fmla="*/ 133 h 160"/>
                <a:gd name="T22" fmla="*/ 61 w 157"/>
                <a:gd name="T23" fmla="*/ 127 h 160"/>
                <a:gd name="T24" fmla="*/ 48 w 157"/>
                <a:gd name="T25" fmla="*/ 116 h 160"/>
                <a:gd name="T26" fmla="*/ 44 w 157"/>
                <a:gd name="T27" fmla="*/ 112 h 160"/>
                <a:gd name="T28" fmla="*/ 35 w 157"/>
                <a:gd name="T29" fmla="*/ 103 h 160"/>
                <a:gd name="T30" fmla="*/ 26 w 157"/>
                <a:gd name="T31" fmla="*/ 90 h 160"/>
                <a:gd name="T32" fmla="*/ 22 w 157"/>
                <a:gd name="T33" fmla="*/ 85 h 160"/>
                <a:gd name="T34" fmla="*/ 18 w 157"/>
                <a:gd name="T35" fmla="*/ 74 h 160"/>
                <a:gd name="T36" fmla="*/ 11 w 157"/>
                <a:gd name="T37" fmla="*/ 59 h 160"/>
                <a:gd name="T38" fmla="*/ 9 w 157"/>
                <a:gd name="T39" fmla="*/ 55 h 160"/>
                <a:gd name="T40" fmla="*/ 5 w 157"/>
                <a:gd name="T41" fmla="*/ 44 h 160"/>
                <a:gd name="T42" fmla="*/ 5 w 157"/>
                <a:gd name="T43" fmla="*/ 44 h 160"/>
                <a:gd name="T44" fmla="*/ 0 w 157"/>
                <a:gd name="T45" fmla="*/ 26 h 160"/>
                <a:gd name="T46" fmla="*/ 0 w 157"/>
                <a:gd name="T47" fmla="*/ 22 h 160"/>
                <a:gd name="T48" fmla="*/ 0 w 157"/>
                <a:gd name="T49" fmla="*/ 11 h 160"/>
                <a:gd name="T50" fmla="*/ 0 w 157"/>
                <a:gd name="T51" fmla="*/ 9 h 160"/>
                <a:gd name="T52" fmla="*/ 0 w 157"/>
                <a:gd name="T53" fmla="*/ 0 h 160"/>
                <a:gd name="T54" fmla="*/ 16 w 157"/>
                <a:gd name="T55" fmla="*/ 0 h 160"/>
                <a:gd name="T56" fmla="*/ 157 w 157"/>
                <a:gd name="T57" fmla="*/ 0 h 1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7"/>
                <a:gd name="T88" fmla="*/ 0 h 160"/>
                <a:gd name="T89" fmla="*/ 157 w 157"/>
                <a:gd name="T90" fmla="*/ 160 h 1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7" h="160">
                  <a:moveTo>
                    <a:pt x="157" y="0"/>
                  </a:moveTo>
                  <a:lnTo>
                    <a:pt x="157" y="160"/>
                  </a:lnTo>
                  <a:lnTo>
                    <a:pt x="155" y="160"/>
                  </a:lnTo>
                  <a:lnTo>
                    <a:pt x="140" y="160"/>
                  </a:lnTo>
                  <a:lnTo>
                    <a:pt x="131" y="157"/>
                  </a:lnTo>
                  <a:lnTo>
                    <a:pt x="120" y="155"/>
                  </a:lnTo>
                  <a:lnTo>
                    <a:pt x="107" y="151"/>
                  </a:lnTo>
                  <a:lnTo>
                    <a:pt x="98" y="149"/>
                  </a:lnTo>
                  <a:lnTo>
                    <a:pt x="90" y="144"/>
                  </a:lnTo>
                  <a:lnTo>
                    <a:pt x="77" y="138"/>
                  </a:lnTo>
                  <a:lnTo>
                    <a:pt x="70" y="133"/>
                  </a:lnTo>
                  <a:lnTo>
                    <a:pt x="61" y="127"/>
                  </a:lnTo>
                  <a:lnTo>
                    <a:pt x="48" y="116"/>
                  </a:lnTo>
                  <a:lnTo>
                    <a:pt x="44" y="112"/>
                  </a:lnTo>
                  <a:lnTo>
                    <a:pt x="35" y="103"/>
                  </a:lnTo>
                  <a:lnTo>
                    <a:pt x="26" y="90"/>
                  </a:lnTo>
                  <a:lnTo>
                    <a:pt x="22" y="85"/>
                  </a:lnTo>
                  <a:lnTo>
                    <a:pt x="18" y="74"/>
                  </a:lnTo>
                  <a:lnTo>
                    <a:pt x="11" y="59"/>
                  </a:lnTo>
                  <a:lnTo>
                    <a:pt x="9" y="55"/>
                  </a:lnTo>
                  <a:lnTo>
                    <a:pt x="5" y="44"/>
                  </a:lnTo>
                  <a:lnTo>
                    <a:pt x="0" y="26"/>
                  </a:lnTo>
                  <a:lnTo>
                    <a:pt x="0" y="22"/>
                  </a:lnTo>
                  <a:lnTo>
                    <a:pt x="0" y="11"/>
                  </a:lnTo>
                  <a:lnTo>
                    <a:pt x="0" y="9"/>
                  </a:lnTo>
                  <a:lnTo>
                    <a:pt x="0" y="0"/>
                  </a:lnTo>
                  <a:lnTo>
                    <a:pt x="16" y="0"/>
                  </a:lnTo>
                  <a:lnTo>
                    <a:pt x="1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85" name="Freeform 1559"/>
            <p:cNvSpPr>
              <a:spLocks/>
            </p:cNvSpPr>
            <p:nvPr/>
          </p:nvSpPr>
          <p:spPr bwMode="auto">
            <a:xfrm>
              <a:off x="3307" y="567"/>
              <a:ext cx="157" cy="157"/>
            </a:xfrm>
            <a:custGeom>
              <a:avLst/>
              <a:gdLst>
                <a:gd name="T0" fmla="*/ 157 w 157"/>
                <a:gd name="T1" fmla="*/ 0 h 157"/>
                <a:gd name="T2" fmla="*/ 157 w 157"/>
                <a:gd name="T3" fmla="*/ 157 h 157"/>
                <a:gd name="T4" fmla="*/ 16 w 157"/>
                <a:gd name="T5" fmla="*/ 157 h 157"/>
                <a:gd name="T6" fmla="*/ 0 w 157"/>
                <a:gd name="T7" fmla="*/ 157 h 157"/>
                <a:gd name="T8" fmla="*/ 0 w 157"/>
                <a:gd name="T9" fmla="*/ 149 h 157"/>
                <a:gd name="T10" fmla="*/ 0 w 157"/>
                <a:gd name="T11" fmla="*/ 144 h 157"/>
                <a:gd name="T12" fmla="*/ 0 w 157"/>
                <a:gd name="T13" fmla="*/ 133 h 157"/>
                <a:gd name="T14" fmla="*/ 0 w 157"/>
                <a:gd name="T15" fmla="*/ 133 h 157"/>
                <a:gd name="T16" fmla="*/ 5 w 157"/>
                <a:gd name="T17" fmla="*/ 116 h 157"/>
                <a:gd name="T18" fmla="*/ 7 w 157"/>
                <a:gd name="T19" fmla="*/ 111 h 157"/>
                <a:gd name="T20" fmla="*/ 9 w 157"/>
                <a:gd name="T21" fmla="*/ 101 h 157"/>
                <a:gd name="T22" fmla="*/ 11 w 157"/>
                <a:gd name="T23" fmla="*/ 98 h 157"/>
                <a:gd name="T24" fmla="*/ 18 w 157"/>
                <a:gd name="T25" fmla="*/ 83 h 157"/>
                <a:gd name="T26" fmla="*/ 20 w 157"/>
                <a:gd name="T27" fmla="*/ 81 h 157"/>
                <a:gd name="T28" fmla="*/ 24 w 157"/>
                <a:gd name="T29" fmla="*/ 72 h 157"/>
                <a:gd name="T30" fmla="*/ 26 w 157"/>
                <a:gd name="T31" fmla="*/ 70 h 157"/>
                <a:gd name="T32" fmla="*/ 37 w 157"/>
                <a:gd name="T33" fmla="*/ 55 h 157"/>
                <a:gd name="T34" fmla="*/ 37 w 157"/>
                <a:gd name="T35" fmla="*/ 53 h 157"/>
                <a:gd name="T36" fmla="*/ 46 w 157"/>
                <a:gd name="T37" fmla="*/ 46 h 157"/>
                <a:gd name="T38" fmla="*/ 48 w 157"/>
                <a:gd name="T39" fmla="*/ 44 h 157"/>
                <a:gd name="T40" fmla="*/ 61 w 157"/>
                <a:gd name="T41" fmla="*/ 31 h 157"/>
                <a:gd name="T42" fmla="*/ 64 w 157"/>
                <a:gd name="T43" fmla="*/ 31 h 157"/>
                <a:gd name="T44" fmla="*/ 72 w 157"/>
                <a:gd name="T45" fmla="*/ 24 h 157"/>
                <a:gd name="T46" fmla="*/ 77 w 157"/>
                <a:gd name="T47" fmla="*/ 22 h 157"/>
                <a:gd name="T48" fmla="*/ 92 w 157"/>
                <a:gd name="T49" fmla="*/ 13 h 157"/>
                <a:gd name="T50" fmla="*/ 92 w 157"/>
                <a:gd name="T51" fmla="*/ 13 h 157"/>
                <a:gd name="T52" fmla="*/ 103 w 157"/>
                <a:gd name="T53" fmla="*/ 9 h 157"/>
                <a:gd name="T54" fmla="*/ 107 w 157"/>
                <a:gd name="T55" fmla="*/ 7 h 157"/>
                <a:gd name="T56" fmla="*/ 122 w 157"/>
                <a:gd name="T57" fmla="*/ 2 h 157"/>
                <a:gd name="T58" fmla="*/ 125 w 157"/>
                <a:gd name="T59" fmla="*/ 2 h 157"/>
                <a:gd name="T60" fmla="*/ 136 w 157"/>
                <a:gd name="T61" fmla="*/ 0 h 157"/>
                <a:gd name="T62" fmla="*/ 140 w 157"/>
                <a:gd name="T63" fmla="*/ 0 h 157"/>
                <a:gd name="T64" fmla="*/ 157 w 157"/>
                <a:gd name="T65" fmla="*/ 0 h 1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157"/>
                <a:gd name="T101" fmla="*/ 157 w 157"/>
                <a:gd name="T102" fmla="*/ 157 h 1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157">
                  <a:moveTo>
                    <a:pt x="157" y="0"/>
                  </a:moveTo>
                  <a:lnTo>
                    <a:pt x="157" y="157"/>
                  </a:lnTo>
                  <a:lnTo>
                    <a:pt x="16" y="157"/>
                  </a:lnTo>
                  <a:lnTo>
                    <a:pt x="0" y="157"/>
                  </a:lnTo>
                  <a:lnTo>
                    <a:pt x="0" y="149"/>
                  </a:lnTo>
                  <a:lnTo>
                    <a:pt x="0" y="144"/>
                  </a:lnTo>
                  <a:lnTo>
                    <a:pt x="0" y="133"/>
                  </a:lnTo>
                  <a:lnTo>
                    <a:pt x="5" y="116"/>
                  </a:lnTo>
                  <a:lnTo>
                    <a:pt x="7" y="111"/>
                  </a:lnTo>
                  <a:lnTo>
                    <a:pt x="9" y="101"/>
                  </a:lnTo>
                  <a:lnTo>
                    <a:pt x="11" y="98"/>
                  </a:lnTo>
                  <a:lnTo>
                    <a:pt x="18" y="83"/>
                  </a:lnTo>
                  <a:lnTo>
                    <a:pt x="20" y="81"/>
                  </a:lnTo>
                  <a:lnTo>
                    <a:pt x="24" y="72"/>
                  </a:lnTo>
                  <a:lnTo>
                    <a:pt x="26" y="70"/>
                  </a:lnTo>
                  <a:lnTo>
                    <a:pt x="37" y="55"/>
                  </a:lnTo>
                  <a:lnTo>
                    <a:pt x="37" y="53"/>
                  </a:lnTo>
                  <a:lnTo>
                    <a:pt x="46" y="46"/>
                  </a:lnTo>
                  <a:lnTo>
                    <a:pt x="48" y="44"/>
                  </a:lnTo>
                  <a:lnTo>
                    <a:pt x="61" y="31"/>
                  </a:lnTo>
                  <a:lnTo>
                    <a:pt x="64" y="31"/>
                  </a:lnTo>
                  <a:lnTo>
                    <a:pt x="72" y="24"/>
                  </a:lnTo>
                  <a:lnTo>
                    <a:pt x="77" y="22"/>
                  </a:lnTo>
                  <a:lnTo>
                    <a:pt x="92" y="13"/>
                  </a:lnTo>
                  <a:lnTo>
                    <a:pt x="103" y="9"/>
                  </a:lnTo>
                  <a:lnTo>
                    <a:pt x="107" y="7"/>
                  </a:lnTo>
                  <a:lnTo>
                    <a:pt x="122" y="2"/>
                  </a:lnTo>
                  <a:lnTo>
                    <a:pt x="125" y="2"/>
                  </a:lnTo>
                  <a:lnTo>
                    <a:pt x="136" y="0"/>
                  </a:lnTo>
                  <a:lnTo>
                    <a:pt x="140" y="0"/>
                  </a:lnTo>
                  <a:lnTo>
                    <a:pt x="1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86" name="Freeform 1560"/>
            <p:cNvSpPr>
              <a:spLocks/>
            </p:cNvSpPr>
            <p:nvPr/>
          </p:nvSpPr>
          <p:spPr bwMode="auto">
            <a:xfrm>
              <a:off x="2901" y="500"/>
              <a:ext cx="225" cy="449"/>
            </a:xfrm>
            <a:custGeom>
              <a:avLst/>
              <a:gdLst>
                <a:gd name="T0" fmla="*/ 0 w 225"/>
                <a:gd name="T1" fmla="*/ 224 h 449"/>
                <a:gd name="T2" fmla="*/ 0 w 225"/>
                <a:gd name="T3" fmla="*/ 0 h 449"/>
                <a:gd name="T4" fmla="*/ 225 w 225"/>
                <a:gd name="T5" fmla="*/ 0 h 449"/>
                <a:gd name="T6" fmla="*/ 225 w 225"/>
                <a:gd name="T7" fmla="*/ 224 h 449"/>
                <a:gd name="T8" fmla="*/ 225 w 225"/>
                <a:gd name="T9" fmla="*/ 449 h 449"/>
                <a:gd name="T10" fmla="*/ 0 w 225"/>
                <a:gd name="T11" fmla="*/ 449 h 449"/>
                <a:gd name="T12" fmla="*/ 0 w 225"/>
                <a:gd name="T13" fmla="*/ 224 h 449"/>
                <a:gd name="T14" fmla="*/ 0 60000 65536"/>
                <a:gd name="T15" fmla="*/ 0 60000 65536"/>
                <a:gd name="T16" fmla="*/ 0 60000 65536"/>
                <a:gd name="T17" fmla="*/ 0 60000 65536"/>
                <a:gd name="T18" fmla="*/ 0 60000 65536"/>
                <a:gd name="T19" fmla="*/ 0 60000 65536"/>
                <a:gd name="T20" fmla="*/ 0 60000 65536"/>
                <a:gd name="T21" fmla="*/ 0 w 225"/>
                <a:gd name="T22" fmla="*/ 0 h 449"/>
                <a:gd name="T23" fmla="*/ 225 w 225"/>
                <a:gd name="T24" fmla="*/ 449 h 4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449">
                  <a:moveTo>
                    <a:pt x="0" y="224"/>
                  </a:moveTo>
                  <a:lnTo>
                    <a:pt x="0" y="0"/>
                  </a:lnTo>
                  <a:lnTo>
                    <a:pt x="225" y="0"/>
                  </a:lnTo>
                  <a:lnTo>
                    <a:pt x="225" y="224"/>
                  </a:lnTo>
                  <a:lnTo>
                    <a:pt x="225" y="449"/>
                  </a:lnTo>
                  <a:lnTo>
                    <a:pt x="0" y="449"/>
                  </a:lnTo>
                  <a:lnTo>
                    <a:pt x="0"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87" name="Freeform 1561"/>
            <p:cNvSpPr>
              <a:spLocks/>
            </p:cNvSpPr>
            <p:nvPr/>
          </p:nvSpPr>
          <p:spPr bwMode="auto">
            <a:xfrm>
              <a:off x="2801" y="724"/>
              <a:ext cx="100" cy="225"/>
            </a:xfrm>
            <a:custGeom>
              <a:avLst/>
              <a:gdLst>
                <a:gd name="T0" fmla="*/ 100 w 100"/>
                <a:gd name="T1" fmla="*/ 0 h 225"/>
                <a:gd name="T2" fmla="*/ 100 w 100"/>
                <a:gd name="T3" fmla="*/ 225 h 225"/>
                <a:gd name="T4" fmla="*/ 0 w 100"/>
                <a:gd name="T5" fmla="*/ 225 h 225"/>
                <a:gd name="T6" fmla="*/ 0 w 100"/>
                <a:gd name="T7" fmla="*/ 203 h 225"/>
                <a:gd name="T8" fmla="*/ 0 w 100"/>
                <a:gd name="T9" fmla="*/ 192 h 225"/>
                <a:gd name="T10" fmla="*/ 0 w 100"/>
                <a:gd name="T11" fmla="*/ 170 h 225"/>
                <a:gd name="T12" fmla="*/ 0 w 100"/>
                <a:gd name="T13" fmla="*/ 160 h 225"/>
                <a:gd name="T14" fmla="*/ 0 w 100"/>
                <a:gd name="T15" fmla="*/ 136 h 225"/>
                <a:gd name="T16" fmla="*/ 0 w 100"/>
                <a:gd name="T17" fmla="*/ 125 h 225"/>
                <a:gd name="T18" fmla="*/ 0 w 100"/>
                <a:gd name="T19" fmla="*/ 103 h 225"/>
                <a:gd name="T20" fmla="*/ 0 w 100"/>
                <a:gd name="T21" fmla="*/ 92 h 225"/>
                <a:gd name="T22" fmla="*/ 0 w 100"/>
                <a:gd name="T23" fmla="*/ 68 h 225"/>
                <a:gd name="T24" fmla="*/ 0 w 100"/>
                <a:gd name="T25" fmla="*/ 57 h 225"/>
                <a:gd name="T26" fmla="*/ 0 w 100"/>
                <a:gd name="T27" fmla="*/ 35 h 225"/>
                <a:gd name="T28" fmla="*/ 0 w 100"/>
                <a:gd name="T29" fmla="*/ 24 h 225"/>
                <a:gd name="T30" fmla="*/ 0 w 100"/>
                <a:gd name="T31" fmla="*/ 0 h 225"/>
                <a:gd name="T32" fmla="*/ 100 w 100"/>
                <a:gd name="T33" fmla="*/ 0 h 2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225"/>
                <a:gd name="T53" fmla="*/ 100 w 100"/>
                <a:gd name="T54" fmla="*/ 225 h 2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225">
                  <a:moveTo>
                    <a:pt x="100" y="0"/>
                  </a:moveTo>
                  <a:lnTo>
                    <a:pt x="100" y="225"/>
                  </a:lnTo>
                  <a:lnTo>
                    <a:pt x="0" y="225"/>
                  </a:lnTo>
                  <a:lnTo>
                    <a:pt x="0" y="203"/>
                  </a:lnTo>
                  <a:lnTo>
                    <a:pt x="0" y="192"/>
                  </a:lnTo>
                  <a:lnTo>
                    <a:pt x="0" y="170"/>
                  </a:lnTo>
                  <a:lnTo>
                    <a:pt x="0" y="160"/>
                  </a:lnTo>
                  <a:lnTo>
                    <a:pt x="0" y="136"/>
                  </a:lnTo>
                  <a:lnTo>
                    <a:pt x="0" y="125"/>
                  </a:lnTo>
                  <a:lnTo>
                    <a:pt x="0" y="103"/>
                  </a:lnTo>
                  <a:lnTo>
                    <a:pt x="0" y="92"/>
                  </a:lnTo>
                  <a:lnTo>
                    <a:pt x="0" y="68"/>
                  </a:lnTo>
                  <a:lnTo>
                    <a:pt x="0" y="57"/>
                  </a:lnTo>
                  <a:lnTo>
                    <a:pt x="0" y="35"/>
                  </a:lnTo>
                  <a:lnTo>
                    <a:pt x="0" y="24"/>
                  </a:lnTo>
                  <a:lnTo>
                    <a:pt x="0" y="0"/>
                  </a:lnTo>
                  <a:lnTo>
                    <a:pt x="10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88" name="Freeform 1562"/>
            <p:cNvSpPr>
              <a:spLocks/>
            </p:cNvSpPr>
            <p:nvPr/>
          </p:nvSpPr>
          <p:spPr bwMode="auto">
            <a:xfrm>
              <a:off x="2801" y="500"/>
              <a:ext cx="100" cy="224"/>
            </a:xfrm>
            <a:custGeom>
              <a:avLst/>
              <a:gdLst>
                <a:gd name="T0" fmla="*/ 100 w 100"/>
                <a:gd name="T1" fmla="*/ 0 h 224"/>
                <a:gd name="T2" fmla="*/ 100 w 100"/>
                <a:gd name="T3" fmla="*/ 224 h 224"/>
                <a:gd name="T4" fmla="*/ 0 w 100"/>
                <a:gd name="T5" fmla="*/ 224 h 224"/>
                <a:gd name="T6" fmla="*/ 0 w 100"/>
                <a:gd name="T7" fmla="*/ 213 h 224"/>
                <a:gd name="T8" fmla="*/ 0 w 100"/>
                <a:gd name="T9" fmla="*/ 192 h 224"/>
                <a:gd name="T10" fmla="*/ 0 w 100"/>
                <a:gd name="T11" fmla="*/ 181 h 224"/>
                <a:gd name="T12" fmla="*/ 0 w 100"/>
                <a:gd name="T13" fmla="*/ 157 h 224"/>
                <a:gd name="T14" fmla="*/ 0 w 100"/>
                <a:gd name="T15" fmla="*/ 146 h 224"/>
                <a:gd name="T16" fmla="*/ 0 w 100"/>
                <a:gd name="T17" fmla="*/ 124 h 224"/>
                <a:gd name="T18" fmla="*/ 0 w 100"/>
                <a:gd name="T19" fmla="*/ 113 h 224"/>
                <a:gd name="T20" fmla="*/ 0 w 100"/>
                <a:gd name="T21" fmla="*/ 89 h 224"/>
                <a:gd name="T22" fmla="*/ 0 w 100"/>
                <a:gd name="T23" fmla="*/ 78 h 224"/>
                <a:gd name="T24" fmla="*/ 0 w 100"/>
                <a:gd name="T25" fmla="*/ 56 h 224"/>
                <a:gd name="T26" fmla="*/ 0 w 100"/>
                <a:gd name="T27" fmla="*/ 45 h 224"/>
                <a:gd name="T28" fmla="*/ 0 w 100"/>
                <a:gd name="T29" fmla="*/ 21 h 224"/>
                <a:gd name="T30" fmla="*/ 0 w 100"/>
                <a:gd name="T31" fmla="*/ 10 h 224"/>
                <a:gd name="T32" fmla="*/ 0 w 100"/>
                <a:gd name="T33" fmla="*/ 0 h 224"/>
                <a:gd name="T34" fmla="*/ 100 w 100"/>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224"/>
                <a:gd name="T56" fmla="*/ 100 w 100"/>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224">
                  <a:moveTo>
                    <a:pt x="100" y="0"/>
                  </a:moveTo>
                  <a:lnTo>
                    <a:pt x="100" y="224"/>
                  </a:lnTo>
                  <a:lnTo>
                    <a:pt x="0" y="224"/>
                  </a:lnTo>
                  <a:lnTo>
                    <a:pt x="0" y="213"/>
                  </a:lnTo>
                  <a:lnTo>
                    <a:pt x="0" y="192"/>
                  </a:lnTo>
                  <a:lnTo>
                    <a:pt x="0" y="181"/>
                  </a:lnTo>
                  <a:lnTo>
                    <a:pt x="0" y="157"/>
                  </a:lnTo>
                  <a:lnTo>
                    <a:pt x="0" y="146"/>
                  </a:lnTo>
                  <a:lnTo>
                    <a:pt x="0" y="124"/>
                  </a:lnTo>
                  <a:lnTo>
                    <a:pt x="0" y="113"/>
                  </a:lnTo>
                  <a:lnTo>
                    <a:pt x="0" y="89"/>
                  </a:lnTo>
                  <a:lnTo>
                    <a:pt x="0" y="78"/>
                  </a:lnTo>
                  <a:lnTo>
                    <a:pt x="0" y="56"/>
                  </a:lnTo>
                  <a:lnTo>
                    <a:pt x="0" y="45"/>
                  </a:lnTo>
                  <a:lnTo>
                    <a:pt x="0" y="21"/>
                  </a:lnTo>
                  <a:lnTo>
                    <a:pt x="0" y="10"/>
                  </a:lnTo>
                  <a:lnTo>
                    <a:pt x="0" y="0"/>
                  </a:lnTo>
                  <a:lnTo>
                    <a:pt x="10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89" name="Freeform 1563"/>
            <p:cNvSpPr>
              <a:spLocks/>
            </p:cNvSpPr>
            <p:nvPr/>
          </p:nvSpPr>
          <p:spPr bwMode="auto">
            <a:xfrm>
              <a:off x="2688" y="724"/>
              <a:ext cx="113" cy="225"/>
            </a:xfrm>
            <a:custGeom>
              <a:avLst/>
              <a:gdLst>
                <a:gd name="T0" fmla="*/ 113 w 113"/>
                <a:gd name="T1" fmla="*/ 203 h 225"/>
                <a:gd name="T2" fmla="*/ 113 w 113"/>
                <a:gd name="T3" fmla="*/ 225 h 225"/>
                <a:gd name="T4" fmla="*/ 0 w 113"/>
                <a:gd name="T5" fmla="*/ 225 h 225"/>
                <a:gd name="T6" fmla="*/ 0 w 113"/>
                <a:gd name="T7" fmla="*/ 214 h 225"/>
                <a:gd name="T8" fmla="*/ 0 w 113"/>
                <a:gd name="T9" fmla="*/ 203 h 225"/>
                <a:gd name="T10" fmla="*/ 0 w 113"/>
                <a:gd name="T11" fmla="*/ 181 h 225"/>
                <a:gd name="T12" fmla="*/ 0 w 113"/>
                <a:gd name="T13" fmla="*/ 170 h 225"/>
                <a:gd name="T14" fmla="*/ 0 w 113"/>
                <a:gd name="T15" fmla="*/ 146 h 225"/>
                <a:gd name="T16" fmla="*/ 0 w 113"/>
                <a:gd name="T17" fmla="*/ 136 h 225"/>
                <a:gd name="T18" fmla="*/ 0 w 113"/>
                <a:gd name="T19" fmla="*/ 114 h 225"/>
                <a:gd name="T20" fmla="*/ 0 w 113"/>
                <a:gd name="T21" fmla="*/ 103 h 225"/>
                <a:gd name="T22" fmla="*/ 0 w 113"/>
                <a:gd name="T23" fmla="*/ 79 h 225"/>
                <a:gd name="T24" fmla="*/ 0 w 113"/>
                <a:gd name="T25" fmla="*/ 68 h 225"/>
                <a:gd name="T26" fmla="*/ 0 w 113"/>
                <a:gd name="T27" fmla="*/ 46 h 225"/>
                <a:gd name="T28" fmla="*/ 0 w 113"/>
                <a:gd name="T29" fmla="*/ 35 h 225"/>
                <a:gd name="T30" fmla="*/ 0 w 113"/>
                <a:gd name="T31" fmla="*/ 11 h 225"/>
                <a:gd name="T32" fmla="*/ 0 w 113"/>
                <a:gd name="T33" fmla="*/ 0 h 225"/>
                <a:gd name="T34" fmla="*/ 113 w 113"/>
                <a:gd name="T35" fmla="*/ 0 h 225"/>
                <a:gd name="T36" fmla="*/ 113 w 113"/>
                <a:gd name="T37" fmla="*/ 24 h 225"/>
                <a:gd name="T38" fmla="*/ 113 w 113"/>
                <a:gd name="T39" fmla="*/ 35 h 225"/>
                <a:gd name="T40" fmla="*/ 113 w 113"/>
                <a:gd name="T41" fmla="*/ 57 h 225"/>
                <a:gd name="T42" fmla="*/ 113 w 113"/>
                <a:gd name="T43" fmla="*/ 68 h 225"/>
                <a:gd name="T44" fmla="*/ 113 w 113"/>
                <a:gd name="T45" fmla="*/ 92 h 225"/>
                <a:gd name="T46" fmla="*/ 113 w 113"/>
                <a:gd name="T47" fmla="*/ 103 h 225"/>
                <a:gd name="T48" fmla="*/ 113 w 113"/>
                <a:gd name="T49" fmla="*/ 125 h 225"/>
                <a:gd name="T50" fmla="*/ 113 w 113"/>
                <a:gd name="T51" fmla="*/ 136 h 225"/>
                <a:gd name="T52" fmla="*/ 113 w 113"/>
                <a:gd name="T53" fmla="*/ 160 h 225"/>
                <a:gd name="T54" fmla="*/ 113 w 113"/>
                <a:gd name="T55" fmla="*/ 170 h 225"/>
                <a:gd name="T56" fmla="*/ 113 w 113"/>
                <a:gd name="T57" fmla="*/ 192 h 225"/>
                <a:gd name="T58" fmla="*/ 113 w 113"/>
                <a:gd name="T59" fmla="*/ 203 h 2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3"/>
                <a:gd name="T91" fmla="*/ 0 h 225"/>
                <a:gd name="T92" fmla="*/ 113 w 113"/>
                <a:gd name="T93" fmla="*/ 225 h 2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3" h="225">
                  <a:moveTo>
                    <a:pt x="113" y="203"/>
                  </a:moveTo>
                  <a:lnTo>
                    <a:pt x="113" y="225"/>
                  </a:lnTo>
                  <a:lnTo>
                    <a:pt x="0" y="225"/>
                  </a:lnTo>
                  <a:lnTo>
                    <a:pt x="0" y="214"/>
                  </a:lnTo>
                  <a:lnTo>
                    <a:pt x="0" y="203"/>
                  </a:lnTo>
                  <a:lnTo>
                    <a:pt x="0" y="181"/>
                  </a:lnTo>
                  <a:lnTo>
                    <a:pt x="0" y="170"/>
                  </a:lnTo>
                  <a:lnTo>
                    <a:pt x="0" y="146"/>
                  </a:lnTo>
                  <a:lnTo>
                    <a:pt x="0" y="136"/>
                  </a:lnTo>
                  <a:lnTo>
                    <a:pt x="0" y="114"/>
                  </a:lnTo>
                  <a:lnTo>
                    <a:pt x="0" y="103"/>
                  </a:lnTo>
                  <a:lnTo>
                    <a:pt x="0" y="79"/>
                  </a:lnTo>
                  <a:lnTo>
                    <a:pt x="0" y="68"/>
                  </a:lnTo>
                  <a:lnTo>
                    <a:pt x="0" y="46"/>
                  </a:lnTo>
                  <a:lnTo>
                    <a:pt x="0" y="35"/>
                  </a:lnTo>
                  <a:lnTo>
                    <a:pt x="0" y="11"/>
                  </a:lnTo>
                  <a:lnTo>
                    <a:pt x="0" y="0"/>
                  </a:lnTo>
                  <a:lnTo>
                    <a:pt x="113" y="0"/>
                  </a:lnTo>
                  <a:lnTo>
                    <a:pt x="113" y="24"/>
                  </a:lnTo>
                  <a:lnTo>
                    <a:pt x="113" y="35"/>
                  </a:lnTo>
                  <a:lnTo>
                    <a:pt x="113" y="57"/>
                  </a:lnTo>
                  <a:lnTo>
                    <a:pt x="113" y="68"/>
                  </a:lnTo>
                  <a:lnTo>
                    <a:pt x="113" y="92"/>
                  </a:lnTo>
                  <a:lnTo>
                    <a:pt x="113" y="103"/>
                  </a:lnTo>
                  <a:lnTo>
                    <a:pt x="113" y="125"/>
                  </a:lnTo>
                  <a:lnTo>
                    <a:pt x="113" y="136"/>
                  </a:lnTo>
                  <a:lnTo>
                    <a:pt x="113" y="160"/>
                  </a:lnTo>
                  <a:lnTo>
                    <a:pt x="113" y="170"/>
                  </a:lnTo>
                  <a:lnTo>
                    <a:pt x="113" y="192"/>
                  </a:lnTo>
                  <a:lnTo>
                    <a:pt x="113" y="20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90" name="Freeform 1564"/>
            <p:cNvSpPr>
              <a:spLocks/>
            </p:cNvSpPr>
            <p:nvPr/>
          </p:nvSpPr>
          <p:spPr bwMode="auto">
            <a:xfrm>
              <a:off x="2688" y="500"/>
              <a:ext cx="113" cy="224"/>
            </a:xfrm>
            <a:custGeom>
              <a:avLst/>
              <a:gdLst>
                <a:gd name="T0" fmla="*/ 113 w 113"/>
                <a:gd name="T1" fmla="*/ 213 h 224"/>
                <a:gd name="T2" fmla="*/ 113 w 113"/>
                <a:gd name="T3" fmla="*/ 224 h 224"/>
                <a:gd name="T4" fmla="*/ 0 w 113"/>
                <a:gd name="T5" fmla="*/ 224 h 224"/>
                <a:gd name="T6" fmla="*/ 0 w 113"/>
                <a:gd name="T7" fmla="*/ 202 h 224"/>
                <a:gd name="T8" fmla="*/ 0 w 113"/>
                <a:gd name="T9" fmla="*/ 192 h 224"/>
                <a:gd name="T10" fmla="*/ 0 w 113"/>
                <a:gd name="T11" fmla="*/ 170 h 224"/>
                <a:gd name="T12" fmla="*/ 0 w 113"/>
                <a:gd name="T13" fmla="*/ 157 h 224"/>
                <a:gd name="T14" fmla="*/ 0 w 113"/>
                <a:gd name="T15" fmla="*/ 135 h 224"/>
                <a:gd name="T16" fmla="*/ 0 w 113"/>
                <a:gd name="T17" fmla="*/ 124 h 224"/>
                <a:gd name="T18" fmla="*/ 0 w 113"/>
                <a:gd name="T19" fmla="*/ 102 h 224"/>
                <a:gd name="T20" fmla="*/ 0 w 113"/>
                <a:gd name="T21" fmla="*/ 89 h 224"/>
                <a:gd name="T22" fmla="*/ 0 w 113"/>
                <a:gd name="T23" fmla="*/ 67 h 224"/>
                <a:gd name="T24" fmla="*/ 0 w 113"/>
                <a:gd name="T25" fmla="*/ 56 h 224"/>
                <a:gd name="T26" fmla="*/ 0 w 113"/>
                <a:gd name="T27" fmla="*/ 34 h 224"/>
                <a:gd name="T28" fmla="*/ 0 w 113"/>
                <a:gd name="T29" fmla="*/ 21 h 224"/>
                <a:gd name="T30" fmla="*/ 0 w 113"/>
                <a:gd name="T31" fmla="*/ 0 h 224"/>
                <a:gd name="T32" fmla="*/ 113 w 113"/>
                <a:gd name="T33" fmla="*/ 0 h 224"/>
                <a:gd name="T34" fmla="*/ 113 w 113"/>
                <a:gd name="T35" fmla="*/ 10 h 224"/>
                <a:gd name="T36" fmla="*/ 113 w 113"/>
                <a:gd name="T37" fmla="*/ 21 h 224"/>
                <a:gd name="T38" fmla="*/ 113 w 113"/>
                <a:gd name="T39" fmla="*/ 45 h 224"/>
                <a:gd name="T40" fmla="*/ 113 w 113"/>
                <a:gd name="T41" fmla="*/ 56 h 224"/>
                <a:gd name="T42" fmla="*/ 113 w 113"/>
                <a:gd name="T43" fmla="*/ 78 h 224"/>
                <a:gd name="T44" fmla="*/ 113 w 113"/>
                <a:gd name="T45" fmla="*/ 89 h 224"/>
                <a:gd name="T46" fmla="*/ 113 w 113"/>
                <a:gd name="T47" fmla="*/ 113 h 224"/>
                <a:gd name="T48" fmla="*/ 113 w 113"/>
                <a:gd name="T49" fmla="*/ 124 h 224"/>
                <a:gd name="T50" fmla="*/ 113 w 113"/>
                <a:gd name="T51" fmla="*/ 146 h 224"/>
                <a:gd name="T52" fmla="*/ 113 w 113"/>
                <a:gd name="T53" fmla="*/ 157 h 224"/>
                <a:gd name="T54" fmla="*/ 113 w 113"/>
                <a:gd name="T55" fmla="*/ 181 h 224"/>
                <a:gd name="T56" fmla="*/ 113 w 113"/>
                <a:gd name="T57" fmla="*/ 192 h 224"/>
                <a:gd name="T58" fmla="*/ 113 w 113"/>
                <a:gd name="T59" fmla="*/ 213 h 2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3"/>
                <a:gd name="T91" fmla="*/ 0 h 224"/>
                <a:gd name="T92" fmla="*/ 113 w 113"/>
                <a:gd name="T93" fmla="*/ 224 h 2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3" h="224">
                  <a:moveTo>
                    <a:pt x="113" y="213"/>
                  </a:moveTo>
                  <a:lnTo>
                    <a:pt x="113" y="224"/>
                  </a:lnTo>
                  <a:lnTo>
                    <a:pt x="0" y="224"/>
                  </a:lnTo>
                  <a:lnTo>
                    <a:pt x="0" y="202"/>
                  </a:lnTo>
                  <a:lnTo>
                    <a:pt x="0" y="192"/>
                  </a:lnTo>
                  <a:lnTo>
                    <a:pt x="0" y="170"/>
                  </a:lnTo>
                  <a:lnTo>
                    <a:pt x="0" y="157"/>
                  </a:lnTo>
                  <a:lnTo>
                    <a:pt x="0" y="135"/>
                  </a:lnTo>
                  <a:lnTo>
                    <a:pt x="0" y="124"/>
                  </a:lnTo>
                  <a:lnTo>
                    <a:pt x="0" y="102"/>
                  </a:lnTo>
                  <a:lnTo>
                    <a:pt x="0" y="89"/>
                  </a:lnTo>
                  <a:lnTo>
                    <a:pt x="0" y="67"/>
                  </a:lnTo>
                  <a:lnTo>
                    <a:pt x="0" y="56"/>
                  </a:lnTo>
                  <a:lnTo>
                    <a:pt x="0" y="34"/>
                  </a:lnTo>
                  <a:lnTo>
                    <a:pt x="0" y="21"/>
                  </a:lnTo>
                  <a:lnTo>
                    <a:pt x="0" y="0"/>
                  </a:lnTo>
                  <a:lnTo>
                    <a:pt x="113" y="0"/>
                  </a:lnTo>
                  <a:lnTo>
                    <a:pt x="113" y="10"/>
                  </a:lnTo>
                  <a:lnTo>
                    <a:pt x="113" y="21"/>
                  </a:lnTo>
                  <a:lnTo>
                    <a:pt x="113" y="45"/>
                  </a:lnTo>
                  <a:lnTo>
                    <a:pt x="113" y="56"/>
                  </a:lnTo>
                  <a:lnTo>
                    <a:pt x="113" y="78"/>
                  </a:lnTo>
                  <a:lnTo>
                    <a:pt x="113" y="89"/>
                  </a:lnTo>
                  <a:lnTo>
                    <a:pt x="113" y="113"/>
                  </a:lnTo>
                  <a:lnTo>
                    <a:pt x="113" y="124"/>
                  </a:lnTo>
                  <a:lnTo>
                    <a:pt x="113" y="146"/>
                  </a:lnTo>
                  <a:lnTo>
                    <a:pt x="113" y="157"/>
                  </a:lnTo>
                  <a:lnTo>
                    <a:pt x="113" y="181"/>
                  </a:lnTo>
                  <a:lnTo>
                    <a:pt x="113" y="192"/>
                  </a:lnTo>
                  <a:lnTo>
                    <a:pt x="113" y="2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91" name="Freeform 1565"/>
            <p:cNvSpPr>
              <a:spLocks/>
            </p:cNvSpPr>
            <p:nvPr/>
          </p:nvSpPr>
          <p:spPr bwMode="auto">
            <a:xfrm>
              <a:off x="2566" y="500"/>
              <a:ext cx="122" cy="449"/>
            </a:xfrm>
            <a:custGeom>
              <a:avLst/>
              <a:gdLst>
                <a:gd name="T0" fmla="*/ 122 w 122"/>
                <a:gd name="T1" fmla="*/ 224 h 449"/>
                <a:gd name="T2" fmla="*/ 122 w 122"/>
                <a:gd name="T3" fmla="*/ 235 h 449"/>
                <a:gd name="T4" fmla="*/ 122 w 122"/>
                <a:gd name="T5" fmla="*/ 259 h 449"/>
                <a:gd name="T6" fmla="*/ 122 w 122"/>
                <a:gd name="T7" fmla="*/ 270 h 449"/>
                <a:gd name="T8" fmla="*/ 122 w 122"/>
                <a:gd name="T9" fmla="*/ 292 h 449"/>
                <a:gd name="T10" fmla="*/ 122 w 122"/>
                <a:gd name="T11" fmla="*/ 303 h 449"/>
                <a:gd name="T12" fmla="*/ 122 w 122"/>
                <a:gd name="T13" fmla="*/ 327 h 449"/>
                <a:gd name="T14" fmla="*/ 122 w 122"/>
                <a:gd name="T15" fmla="*/ 338 h 449"/>
                <a:gd name="T16" fmla="*/ 122 w 122"/>
                <a:gd name="T17" fmla="*/ 360 h 449"/>
                <a:gd name="T18" fmla="*/ 122 w 122"/>
                <a:gd name="T19" fmla="*/ 370 h 449"/>
                <a:gd name="T20" fmla="*/ 122 w 122"/>
                <a:gd name="T21" fmla="*/ 394 h 449"/>
                <a:gd name="T22" fmla="*/ 122 w 122"/>
                <a:gd name="T23" fmla="*/ 405 h 449"/>
                <a:gd name="T24" fmla="*/ 122 w 122"/>
                <a:gd name="T25" fmla="*/ 427 h 449"/>
                <a:gd name="T26" fmla="*/ 122 w 122"/>
                <a:gd name="T27" fmla="*/ 438 h 449"/>
                <a:gd name="T28" fmla="*/ 122 w 122"/>
                <a:gd name="T29" fmla="*/ 449 h 449"/>
                <a:gd name="T30" fmla="*/ 0 w 122"/>
                <a:gd name="T31" fmla="*/ 449 h 449"/>
                <a:gd name="T32" fmla="*/ 0 w 122"/>
                <a:gd name="T33" fmla="*/ 366 h 449"/>
                <a:gd name="T34" fmla="*/ 0 w 122"/>
                <a:gd name="T35" fmla="*/ 224 h 449"/>
                <a:gd name="T36" fmla="*/ 0 w 122"/>
                <a:gd name="T37" fmla="*/ 85 h 449"/>
                <a:gd name="T38" fmla="*/ 0 w 122"/>
                <a:gd name="T39" fmla="*/ 0 h 449"/>
                <a:gd name="T40" fmla="*/ 122 w 122"/>
                <a:gd name="T41" fmla="*/ 0 h 449"/>
                <a:gd name="T42" fmla="*/ 122 w 122"/>
                <a:gd name="T43" fmla="*/ 21 h 449"/>
                <a:gd name="T44" fmla="*/ 122 w 122"/>
                <a:gd name="T45" fmla="*/ 34 h 449"/>
                <a:gd name="T46" fmla="*/ 122 w 122"/>
                <a:gd name="T47" fmla="*/ 56 h 449"/>
                <a:gd name="T48" fmla="*/ 122 w 122"/>
                <a:gd name="T49" fmla="*/ 67 h 449"/>
                <a:gd name="T50" fmla="*/ 122 w 122"/>
                <a:gd name="T51" fmla="*/ 89 h 449"/>
                <a:gd name="T52" fmla="*/ 122 w 122"/>
                <a:gd name="T53" fmla="*/ 102 h 449"/>
                <a:gd name="T54" fmla="*/ 122 w 122"/>
                <a:gd name="T55" fmla="*/ 124 h 449"/>
                <a:gd name="T56" fmla="*/ 122 w 122"/>
                <a:gd name="T57" fmla="*/ 135 h 449"/>
                <a:gd name="T58" fmla="*/ 122 w 122"/>
                <a:gd name="T59" fmla="*/ 157 h 449"/>
                <a:gd name="T60" fmla="*/ 122 w 122"/>
                <a:gd name="T61" fmla="*/ 170 h 449"/>
                <a:gd name="T62" fmla="*/ 122 w 122"/>
                <a:gd name="T63" fmla="*/ 192 h 449"/>
                <a:gd name="T64" fmla="*/ 122 w 122"/>
                <a:gd name="T65" fmla="*/ 202 h 449"/>
                <a:gd name="T66" fmla="*/ 122 w 122"/>
                <a:gd name="T67" fmla="*/ 224 h 4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2"/>
                <a:gd name="T103" fmla="*/ 0 h 449"/>
                <a:gd name="T104" fmla="*/ 122 w 122"/>
                <a:gd name="T105" fmla="*/ 449 h 4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2" h="449">
                  <a:moveTo>
                    <a:pt x="122" y="224"/>
                  </a:moveTo>
                  <a:lnTo>
                    <a:pt x="122" y="235"/>
                  </a:lnTo>
                  <a:lnTo>
                    <a:pt x="122" y="259"/>
                  </a:lnTo>
                  <a:lnTo>
                    <a:pt x="122" y="270"/>
                  </a:lnTo>
                  <a:lnTo>
                    <a:pt x="122" y="292"/>
                  </a:lnTo>
                  <a:lnTo>
                    <a:pt x="122" y="303"/>
                  </a:lnTo>
                  <a:lnTo>
                    <a:pt x="122" y="327"/>
                  </a:lnTo>
                  <a:lnTo>
                    <a:pt x="122" y="338"/>
                  </a:lnTo>
                  <a:lnTo>
                    <a:pt x="122" y="360"/>
                  </a:lnTo>
                  <a:lnTo>
                    <a:pt x="122" y="370"/>
                  </a:lnTo>
                  <a:lnTo>
                    <a:pt x="122" y="394"/>
                  </a:lnTo>
                  <a:lnTo>
                    <a:pt x="122" y="405"/>
                  </a:lnTo>
                  <a:lnTo>
                    <a:pt x="122" y="427"/>
                  </a:lnTo>
                  <a:lnTo>
                    <a:pt x="122" y="438"/>
                  </a:lnTo>
                  <a:lnTo>
                    <a:pt x="122" y="449"/>
                  </a:lnTo>
                  <a:lnTo>
                    <a:pt x="0" y="449"/>
                  </a:lnTo>
                  <a:lnTo>
                    <a:pt x="0" y="366"/>
                  </a:lnTo>
                  <a:lnTo>
                    <a:pt x="0" y="224"/>
                  </a:lnTo>
                  <a:lnTo>
                    <a:pt x="0" y="85"/>
                  </a:lnTo>
                  <a:lnTo>
                    <a:pt x="0" y="0"/>
                  </a:lnTo>
                  <a:lnTo>
                    <a:pt x="122" y="0"/>
                  </a:lnTo>
                  <a:lnTo>
                    <a:pt x="122" y="21"/>
                  </a:lnTo>
                  <a:lnTo>
                    <a:pt x="122" y="34"/>
                  </a:lnTo>
                  <a:lnTo>
                    <a:pt x="122" y="56"/>
                  </a:lnTo>
                  <a:lnTo>
                    <a:pt x="122" y="67"/>
                  </a:lnTo>
                  <a:lnTo>
                    <a:pt x="122" y="89"/>
                  </a:lnTo>
                  <a:lnTo>
                    <a:pt x="122" y="102"/>
                  </a:lnTo>
                  <a:lnTo>
                    <a:pt x="122" y="124"/>
                  </a:lnTo>
                  <a:lnTo>
                    <a:pt x="122" y="135"/>
                  </a:lnTo>
                  <a:lnTo>
                    <a:pt x="122" y="157"/>
                  </a:lnTo>
                  <a:lnTo>
                    <a:pt x="122" y="170"/>
                  </a:lnTo>
                  <a:lnTo>
                    <a:pt x="122" y="192"/>
                  </a:lnTo>
                  <a:lnTo>
                    <a:pt x="122" y="202"/>
                  </a:lnTo>
                  <a:lnTo>
                    <a:pt x="122"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92" name="Freeform 1566"/>
            <p:cNvSpPr>
              <a:spLocks/>
            </p:cNvSpPr>
            <p:nvPr/>
          </p:nvSpPr>
          <p:spPr bwMode="auto">
            <a:xfrm>
              <a:off x="2114" y="585"/>
              <a:ext cx="452" cy="281"/>
            </a:xfrm>
            <a:custGeom>
              <a:avLst/>
              <a:gdLst>
                <a:gd name="T0" fmla="*/ 0 w 452"/>
                <a:gd name="T1" fmla="*/ 139 h 281"/>
                <a:gd name="T2" fmla="*/ 0 w 452"/>
                <a:gd name="T3" fmla="*/ 78 h 281"/>
                <a:gd name="T4" fmla="*/ 0 w 452"/>
                <a:gd name="T5" fmla="*/ 56 h 281"/>
                <a:gd name="T6" fmla="*/ 0 w 452"/>
                <a:gd name="T7" fmla="*/ 0 h 281"/>
                <a:gd name="T8" fmla="*/ 0 w 452"/>
                <a:gd name="T9" fmla="*/ 0 h 281"/>
                <a:gd name="T10" fmla="*/ 308 w 452"/>
                <a:gd name="T11" fmla="*/ 0 h 281"/>
                <a:gd name="T12" fmla="*/ 290 w 452"/>
                <a:gd name="T13" fmla="*/ 28 h 281"/>
                <a:gd name="T14" fmla="*/ 277 w 452"/>
                <a:gd name="T15" fmla="*/ 21 h 281"/>
                <a:gd name="T16" fmla="*/ 249 w 452"/>
                <a:gd name="T17" fmla="*/ 100 h 281"/>
                <a:gd name="T18" fmla="*/ 249 w 452"/>
                <a:gd name="T19" fmla="*/ 102 h 281"/>
                <a:gd name="T20" fmla="*/ 244 w 452"/>
                <a:gd name="T21" fmla="*/ 98 h 281"/>
                <a:gd name="T22" fmla="*/ 229 w 452"/>
                <a:gd name="T23" fmla="*/ 96 h 281"/>
                <a:gd name="T24" fmla="*/ 214 w 452"/>
                <a:gd name="T25" fmla="*/ 96 h 281"/>
                <a:gd name="T26" fmla="*/ 201 w 452"/>
                <a:gd name="T27" fmla="*/ 102 h 281"/>
                <a:gd name="T28" fmla="*/ 190 w 452"/>
                <a:gd name="T29" fmla="*/ 113 h 281"/>
                <a:gd name="T30" fmla="*/ 183 w 452"/>
                <a:gd name="T31" fmla="*/ 126 h 281"/>
                <a:gd name="T32" fmla="*/ 181 w 452"/>
                <a:gd name="T33" fmla="*/ 139 h 281"/>
                <a:gd name="T34" fmla="*/ 183 w 452"/>
                <a:gd name="T35" fmla="*/ 155 h 281"/>
                <a:gd name="T36" fmla="*/ 190 w 452"/>
                <a:gd name="T37" fmla="*/ 168 h 281"/>
                <a:gd name="T38" fmla="*/ 201 w 452"/>
                <a:gd name="T39" fmla="*/ 179 h 281"/>
                <a:gd name="T40" fmla="*/ 214 w 452"/>
                <a:gd name="T41" fmla="*/ 183 h 281"/>
                <a:gd name="T42" fmla="*/ 229 w 452"/>
                <a:gd name="T43" fmla="*/ 185 h 281"/>
                <a:gd name="T44" fmla="*/ 244 w 452"/>
                <a:gd name="T45" fmla="*/ 181 h 281"/>
                <a:gd name="T46" fmla="*/ 257 w 452"/>
                <a:gd name="T47" fmla="*/ 172 h 281"/>
                <a:gd name="T48" fmla="*/ 264 w 452"/>
                <a:gd name="T49" fmla="*/ 161 h 281"/>
                <a:gd name="T50" fmla="*/ 270 w 452"/>
                <a:gd name="T51" fmla="*/ 148 h 281"/>
                <a:gd name="T52" fmla="*/ 270 w 452"/>
                <a:gd name="T53" fmla="*/ 139 h 281"/>
                <a:gd name="T54" fmla="*/ 270 w 452"/>
                <a:gd name="T55" fmla="*/ 139 h 281"/>
                <a:gd name="T56" fmla="*/ 292 w 452"/>
                <a:gd name="T57" fmla="*/ 139 h 281"/>
                <a:gd name="T58" fmla="*/ 452 w 452"/>
                <a:gd name="T59" fmla="*/ 139 h 281"/>
                <a:gd name="T60" fmla="*/ 452 w 452"/>
                <a:gd name="T61" fmla="*/ 281 h 281"/>
                <a:gd name="T62" fmla="*/ 0 w 452"/>
                <a:gd name="T63" fmla="*/ 281 h 281"/>
                <a:gd name="T64" fmla="*/ 0 w 452"/>
                <a:gd name="T65" fmla="*/ 279 h 281"/>
                <a:gd name="T66" fmla="*/ 0 w 452"/>
                <a:gd name="T67" fmla="*/ 224 h 281"/>
                <a:gd name="T68" fmla="*/ 0 w 452"/>
                <a:gd name="T69" fmla="*/ 203 h 281"/>
                <a:gd name="T70" fmla="*/ 0 w 452"/>
                <a:gd name="T71" fmla="*/ 139 h 2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281"/>
                <a:gd name="T110" fmla="*/ 452 w 452"/>
                <a:gd name="T111" fmla="*/ 281 h 2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281">
                  <a:moveTo>
                    <a:pt x="0" y="139"/>
                  </a:moveTo>
                  <a:lnTo>
                    <a:pt x="0" y="78"/>
                  </a:lnTo>
                  <a:lnTo>
                    <a:pt x="0" y="56"/>
                  </a:lnTo>
                  <a:lnTo>
                    <a:pt x="0" y="0"/>
                  </a:lnTo>
                  <a:lnTo>
                    <a:pt x="308" y="0"/>
                  </a:lnTo>
                  <a:lnTo>
                    <a:pt x="290" y="28"/>
                  </a:lnTo>
                  <a:lnTo>
                    <a:pt x="277" y="21"/>
                  </a:lnTo>
                  <a:lnTo>
                    <a:pt x="249" y="100"/>
                  </a:lnTo>
                  <a:lnTo>
                    <a:pt x="249" y="102"/>
                  </a:lnTo>
                  <a:lnTo>
                    <a:pt x="244" y="98"/>
                  </a:lnTo>
                  <a:lnTo>
                    <a:pt x="229" y="96"/>
                  </a:lnTo>
                  <a:lnTo>
                    <a:pt x="214" y="96"/>
                  </a:lnTo>
                  <a:lnTo>
                    <a:pt x="201" y="102"/>
                  </a:lnTo>
                  <a:lnTo>
                    <a:pt x="190" y="113"/>
                  </a:lnTo>
                  <a:lnTo>
                    <a:pt x="183" y="126"/>
                  </a:lnTo>
                  <a:lnTo>
                    <a:pt x="181" y="139"/>
                  </a:lnTo>
                  <a:lnTo>
                    <a:pt x="183" y="155"/>
                  </a:lnTo>
                  <a:lnTo>
                    <a:pt x="190" y="168"/>
                  </a:lnTo>
                  <a:lnTo>
                    <a:pt x="201" y="179"/>
                  </a:lnTo>
                  <a:lnTo>
                    <a:pt x="214" y="183"/>
                  </a:lnTo>
                  <a:lnTo>
                    <a:pt x="229" y="185"/>
                  </a:lnTo>
                  <a:lnTo>
                    <a:pt x="244" y="181"/>
                  </a:lnTo>
                  <a:lnTo>
                    <a:pt x="257" y="172"/>
                  </a:lnTo>
                  <a:lnTo>
                    <a:pt x="264" y="161"/>
                  </a:lnTo>
                  <a:lnTo>
                    <a:pt x="270" y="148"/>
                  </a:lnTo>
                  <a:lnTo>
                    <a:pt x="270" y="139"/>
                  </a:lnTo>
                  <a:lnTo>
                    <a:pt x="292" y="139"/>
                  </a:lnTo>
                  <a:lnTo>
                    <a:pt x="452" y="139"/>
                  </a:lnTo>
                  <a:lnTo>
                    <a:pt x="452" y="281"/>
                  </a:lnTo>
                  <a:lnTo>
                    <a:pt x="0" y="281"/>
                  </a:lnTo>
                  <a:lnTo>
                    <a:pt x="0" y="279"/>
                  </a:lnTo>
                  <a:lnTo>
                    <a:pt x="0" y="224"/>
                  </a:lnTo>
                  <a:lnTo>
                    <a:pt x="0" y="203"/>
                  </a:lnTo>
                  <a:lnTo>
                    <a:pt x="0" y="13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93" name="Freeform 1567"/>
            <p:cNvSpPr>
              <a:spLocks/>
            </p:cNvSpPr>
            <p:nvPr/>
          </p:nvSpPr>
          <p:spPr bwMode="auto">
            <a:xfrm>
              <a:off x="2363" y="585"/>
              <a:ext cx="203" cy="139"/>
            </a:xfrm>
            <a:custGeom>
              <a:avLst/>
              <a:gdLst>
                <a:gd name="T0" fmla="*/ 203 w 203"/>
                <a:gd name="T1" fmla="*/ 0 h 139"/>
                <a:gd name="T2" fmla="*/ 203 w 203"/>
                <a:gd name="T3" fmla="*/ 139 h 139"/>
                <a:gd name="T4" fmla="*/ 43 w 203"/>
                <a:gd name="T5" fmla="*/ 139 h 139"/>
                <a:gd name="T6" fmla="*/ 21 w 203"/>
                <a:gd name="T7" fmla="*/ 139 h 139"/>
                <a:gd name="T8" fmla="*/ 21 w 203"/>
                <a:gd name="T9" fmla="*/ 139 h 139"/>
                <a:gd name="T10" fmla="*/ 21 w 203"/>
                <a:gd name="T11" fmla="*/ 133 h 139"/>
                <a:gd name="T12" fmla="*/ 15 w 203"/>
                <a:gd name="T13" fmla="*/ 120 h 139"/>
                <a:gd name="T14" fmla="*/ 6 w 203"/>
                <a:gd name="T15" fmla="*/ 107 h 139"/>
                <a:gd name="T16" fmla="*/ 0 w 203"/>
                <a:gd name="T17" fmla="*/ 102 h 139"/>
                <a:gd name="T18" fmla="*/ 0 w 203"/>
                <a:gd name="T19" fmla="*/ 100 h 139"/>
                <a:gd name="T20" fmla="*/ 54 w 203"/>
                <a:gd name="T21" fmla="*/ 35 h 139"/>
                <a:gd name="T22" fmla="*/ 41 w 203"/>
                <a:gd name="T23" fmla="*/ 28 h 139"/>
                <a:gd name="T24" fmla="*/ 59 w 203"/>
                <a:gd name="T25" fmla="*/ 0 h 139"/>
                <a:gd name="T26" fmla="*/ 203 w 203"/>
                <a:gd name="T27" fmla="*/ 0 h 1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3"/>
                <a:gd name="T43" fmla="*/ 0 h 139"/>
                <a:gd name="T44" fmla="*/ 203 w 203"/>
                <a:gd name="T45" fmla="*/ 139 h 1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3" h="139">
                  <a:moveTo>
                    <a:pt x="203" y="0"/>
                  </a:moveTo>
                  <a:lnTo>
                    <a:pt x="203" y="139"/>
                  </a:lnTo>
                  <a:lnTo>
                    <a:pt x="43" y="139"/>
                  </a:lnTo>
                  <a:lnTo>
                    <a:pt x="21" y="139"/>
                  </a:lnTo>
                  <a:lnTo>
                    <a:pt x="21" y="133"/>
                  </a:lnTo>
                  <a:lnTo>
                    <a:pt x="15" y="120"/>
                  </a:lnTo>
                  <a:lnTo>
                    <a:pt x="6" y="107"/>
                  </a:lnTo>
                  <a:lnTo>
                    <a:pt x="0" y="102"/>
                  </a:lnTo>
                  <a:lnTo>
                    <a:pt x="0" y="100"/>
                  </a:lnTo>
                  <a:lnTo>
                    <a:pt x="54" y="35"/>
                  </a:lnTo>
                  <a:lnTo>
                    <a:pt x="41" y="28"/>
                  </a:lnTo>
                  <a:lnTo>
                    <a:pt x="59" y="0"/>
                  </a:lnTo>
                  <a:lnTo>
                    <a:pt x="203"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94" name="Freeform 1568"/>
            <p:cNvSpPr>
              <a:spLocks/>
            </p:cNvSpPr>
            <p:nvPr/>
          </p:nvSpPr>
          <p:spPr bwMode="auto">
            <a:xfrm>
              <a:off x="2363" y="613"/>
              <a:ext cx="54" cy="72"/>
            </a:xfrm>
            <a:custGeom>
              <a:avLst/>
              <a:gdLst>
                <a:gd name="T0" fmla="*/ 54 w 54"/>
                <a:gd name="T1" fmla="*/ 7 h 72"/>
                <a:gd name="T2" fmla="*/ 0 w 54"/>
                <a:gd name="T3" fmla="*/ 72 h 72"/>
                <a:gd name="T4" fmla="*/ 41 w 54"/>
                <a:gd name="T5" fmla="*/ 0 h 72"/>
                <a:gd name="T6" fmla="*/ 54 w 54"/>
                <a:gd name="T7" fmla="*/ 7 h 72"/>
                <a:gd name="T8" fmla="*/ 0 60000 65536"/>
                <a:gd name="T9" fmla="*/ 0 60000 65536"/>
                <a:gd name="T10" fmla="*/ 0 60000 65536"/>
                <a:gd name="T11" fmla="*/ 0 60000 65536"/>
                <a:gd name="T12" fmla="*/ 0 w 54"/>
                <a:gd name="T13" fmla="*/ 0 h 72"/>
                <a:gd name="T14" fmla="*/ 54 w 54"/>
                <a:gd name="T15" fmla="*/ 72 h 72"/>
              </a:gdLst>
              <a:ahLst/>
              <a:cxnLst>
                <a:cxn ang="T8">
                  <a:pos x="T0" y="T1"/>
                </a:cxn>
                <a:cxn ang="T9">
                  <a:pos x="T2" y="T3"/>
                </a:cxn>
                <a:cxn ang="T10">
                  <a:pos x="T4" y="T5"/>
                </a:cxn>
                <a:cxn ang="T11">
                  <a:pos x="T6" y="T7"/>
                </a:cxn>
              </a:cxnLst>
              <a:rect l="T12" t="T13" r="T14" b="T15"/>
              <a:pathLst>
                <a:path w="54" h="72">
                  <a:moveTo>
                    <a:pt x="54" y="7"/>
                  </a:moveTo>
                  <a:lnTo>
                    <a:pt x="0" y="72"/>
                  </a:lnTo>
                  <a:lnTo>
                    <a:pt x="41" y="0"/>
                  </a:lnTo>
                  <a:lnTo>
                    <a:pt x="5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95" name="Freeform 1569"/>
            <p:cNvSpPr>
              <a:spLocks/>
            </p:cNvSpPr>
            <p:nvPr/>
          </p:nvSpPr>
          <p:spPr bwMode="auto">
            <a:xfrm>
              <a:off x="2363" y="606"/>
              <a:ext cx="41" cy="79"/>
            </a:xfrm>
            <a:custGeom>
              <a:avLst/>
              <a:gdLst>
                <a:gd name="T0" fmla="*/ 41 w 41"/>
                <a:gd name="T1" fmla="*/ 7 h 79"/>
                <a:gd name="T2" fmla="*/ 0 w 41"/>
                <a:gd name="T3" fmla="*/ 79 h 79"/>
                <a:gd name="T4" fmla="*/ 28 w 41"/>
                <a:gd name="T5" fmla="*/ 0 h 79"/>
                <a:gd name="T6" fmla="*/ 41 w 41"/>
                <a:gd name="T7" fmla="*/ 7 h 79"/>
                <a:gd name="T8" fmla="*/ 0 60000 65536"/>
                <a:gd name="T9" fmla="*/ 0 60000 65536"/>
                <a:gd name="T10" fmla="*/ 0 60000 65536"/>
                <a:gd name="T11" fmla="*/ 0 60000 65536"/>
                <a:gd name="T12" fmla="*/ 0 w 41"/>
                <a:gd name="T13" fmla="*/ 0 h 79"/>
                <a:gd name="T14" fmla="*/ 41 w 41"/>
                <a:gd name="T15" fmla="*/ 79 h 79"/>
              </a:gdLst>
              <a:ahLst/>
              <a:cxnLst>
                <a:cxn ang="T8">
                  <a:pos x="T0" y="T1"/>
                </a:cxn>
                <a:cxn ang="T9">
                  <a:pos x="T2" y="T3"/>
                </a:cxn>
                <a:cxn ang="T10">
                  <a:pos x="T4" y="T5"/>
                </a:cxn>
                <a:cxn ang="T11">
                  <a:pos x="T6" y="T7"/>
                </a:cxn>
              </a:cxnLst>
              <a:rect l="T12" t="T13" r="T14" b="T15"/>
              <a:pathLst>
                <a:path w="41" h="79">
                  <a:moveTo>
                    <a:pt x="41" y="7"/>
                  </a:moveTo>
                  <a:lnTo>
                    <a:pt x="0" y="79"/>
                  </a:lnTo>
                  <a:lnTo>
                    <a:pt x="28" y="0"/>
                  </a:lnTo>
                  <a:lnTo>
                    <a:pt x="4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96" name="Freeform 1570"/>
            <p:cNvSpPr>
              <a:spLocks/>
            </p:cNvSpPr>
            <p:nvPr/>
          </p:nvSpPr>
          <p:spPr bwMode="auto">
            <a:xfrm>
              <a:off x="1857" y="788"/>
              <a:ext cx="257" cy="21"/>
            </a:xfrm>
            <a:custGeom>
              <a:avLst/>
              <a:gdLst>
                <a:gd name="T0" fmla="*/ 257 w 257"/>
                <a:gd name="T1" fmla="*/ 0 h 21"/>
                <a:gd name="T2" fmla="*/ 257 w 257"/>
                <a:gd name="T3" fmla="*/ 21 h 21"/>
                <a:gd name="T4" fmla="*/ 113 w 257"/>
                <a:gd name="T5" fmla="*/ 21 h 21"/>
                <a:gd name="T6" fmla="*/ 0 w 257"/>
                <a:gd name="T7" fmla="*/ 21 h 21"/>
                <a:gd name="T8" fmla="*/ 0 w 257"/>
                <a:gd name="T9" fmla="*/ 21 h 21"/>
                <a:gd name="T10" fmla="*/ 0 w 257"/>
                <a:gd name="T11" fmla="*/ 0 h 21"/>
                <a:gd name="T12" fmla="*/ 10 w 257"/>
                <a:gd name="T13" fmla="*/ 0 h 21"/>
                <a:gd name="T14" fmla="*/ 32 w 257"/>
                <a:gd name="T15" fmla="*/ 0 h 21"/>
                <a:gd name="T16" fmla="*/ 43 w 257"/>
                <a:gd name="T17" fmla="*/ 0 h 21"/>
                <a:gd name="T18" fmla="*/ 67 w 257"/>
                <a:gd name="T19" fmla="*/ 0 h 21"/>
                <a:gd name="T20" fmla="*/ 78 w 257"/>
                <a:gd name="T21" fmla="*/ 0 h 21"/>
                <a:gd name="T22" fmla="*/ 100 w 257"/>
                <a:gd name="T23" fmla="*/ 0 h 21"/>
                <a:gd name="T24" fmla="*/ 111 w 257"/>
                <a:gd name="T25" fmla="*/ 0 h 21"/>
                <a:gd name="T26" fmla="*/ 135 w 257"/>
                <a:gd name="T27" fmla="*/ 0 h 21"/>
                <a:gd name="T28" fmla="*/ 146 w 257"/>
                <a:gd name="T29" fmla="*/ 0 h 21"/>
                <a:gd name="T30" fmla="*/ 168 w 257"/>
                <a:gd name="T31" fmla="*/ 0 h 21"/>
                <a:gd name="T32" fmla="*/ 178 w 257"/>
                <a:gd name="T33" fmla="*/ 0 h 21"/>
                <a:gd name="T34" fmla="*/ 200 w 257"/>
                <a:gd name="T35" fmla="*/ 0 h 21"/>
                <a:gd name="T36" fmla="*/ 213 w 257"/>
                <a:gd name="T37" fmla="*/ 0 h 21"/>
                <a:gd name="T38" fmla="*/ 235 w 257"/>
                <a:gd name="T39" fmla="*/ 0 h 21"/>
                <a:gd name="T40" fmla="*/ 246 w 257"/>
                <a:gd name="T41" fmla="*/ 0 h 21"/>
                <a:gd name="T42" fmla="*/ 257 w 257"/>
                <a:gd name="T43" fmla="*/ 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7"/>
                <a:gd name="T67" fmla="*/ 0 h 21"/>
                <a:gd name="T68" fmla="*/ 257 w 257"/>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7" h="21">
                  <a:moveTo>
                    <a:pt x="257" y="0"/>
                  </a:moveTo>
                  <a:lnTo>
                    <a:pt x="257" y="21"/>
                  </a:lnTo>
                  <a:lnTo>
                    <a:pt x="113" y="21"/>
                  </a:lnTo>
                  <a:lnTo>
                    <a:pt x="0" y="21"/>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97" name="Freeform 1571"/>
            <p:cNvSpPr>
              <a:spLocks/>
            </p:cNvSpPr>
            <p:nvPr/>
          </p:nvSpPr>
          <p:spPr bwMode="auto">
            <a:xfrm>
              <a:off x="1857" y="663"/>
              <a:ext cx="257" cy="125"/>
            </a:xfrm>
            <a:custGeom>
              <a:avLst/>
              <a:gdLst>
                <a:gd name="T0" fmla="*/ 0 w 257"/>
                <a:gd name="T1" fmla="*/ 61 h 125"/>
                <a:gd name="T2" fmla="*/ 0 w 257"/>
                <a:gd name="T3" fmla="*/ 0 h 125"/>
                <a:gd name="T4" fmla="*/ 10 w 257"/>
                <a:gd name="T5" fmla="*/ 0 h 125"/>
                <a:gd name="T6" fmla="*/ 32 w 257"/>
                <a:gd name="T7" fmla="*/ 0 h 125"/>
                <a:gd name="T8" fmla="*/ 43 w 257"/>
                <a:gd name="T9" fmla="*/ 0 h 125"/>
                <a:gd name="T10" fmla="*/ 67 w 257"/>
                <a:gd name="T11" fmla="*/ 0 h 125"/>
                <a:gd name="T12" fmla="*/ 78 w 257"/>
                <a:gd name="T13" fmla="*/ 0 h 125"/>
                <a:gd name="T14" fmla="*/ 100 w 257"/>
                <a:gd name="T15" fmla="*/ 0 h 125"/>
                <a:gd name="T16" fmla="*/ 111 w 257"/>
                <a:gd name="T17" fmla="*/ 0 h 125"/>
                <a:gd name="T18" fmla="*/ 135 w 257"/>
                <a:gd name="T19" fmla="*/ 0 h 125"/>
                <a:gd name="T20" fmla="*/ 146 w 257"/>
                <a:gd name="T21" fmla="*/ 0 h 125"/>
                <a:gd name="T22" fmla="*/ 168 w 257"/>
                <a:gd name="T23" fmla="*/ 0 h 125"/>
                <a:gd name="T24" fmla="*/ 178 w 257"/>
                <a:gd name="T25" fmla="*/ 0 h 125"/>
                <a:gd name="T26" fmla="*/ 200 w 257"/>
                <a:gd name="T27" fmla="*/ 0 h 125"/>
                <a:gd name="T28" fmla="*/ 213 w 257"/>
                <a:gd name="T29" fmla="*/ 0 h 125"/>
                <a:gd name="T30" fmla="*/ 235 w 257"/>
                <a:gd name="T31" fmla="*/ 0 h 125"/>
                <a:gd name="T32" fmla="*/ 246 w 257"/>
                <a:gd name="T33" fmla="*/ 0 h 125"/>
                <a:gd name="T34" fmla="*/ 257 w 257"/>
                <a:gd name="T35" fmla="*/ 0 h 125"/>
                <a:gd name="T36" fmla="*/ 257 w 257"/>
                <a:gd name="T37" fmla="*/ 61 h 125"/>
                <a:gd name="T38" fmla="*/ 257 w 257"/>
                <a:gd name="T39" fmla="*/ 125 h 125"/>
                <a:gd name="T40" fmla="*/ 246 w 257"/>
                <a:gd name="T41" fmla="*/ 125 h 125"/>
                <a:gd name="T42" fmla="*/ 235 w 257"/>
                <a:gd name="T43" fmla="*/ 125 h 125"/>
                <a:gd name="T44" fmla="*/ 213 w 257"/>
                <a:gd name="T45" fmla="*/ 125 h 125"/>
                <a:gd name="T46" fmla="*/ 200 w 257"/>
                <a:gd name="T47" fmla="*/ 125 h 125"/>
                <a:gd name="T48" fmla="*/ 178 w 257"/>
                <a:gd name="T49" fmla="*/ 125 h 125"/>
                <a:gd name="T50" fmla="*/ 168 w 257"/>
                <a:gd name="T51" fmla="*/ 125 h 125"/>
                <a:gd name="T52" fmla="*/ 146 w 257"/>
                <a:gd name="T53" fmla="*/ 125 h 125"/>
                <a:gd name="T54" fmla="*/ 135 w 257"/>
                <a:gd name="T55" fmla="*/ 125 h 125"/>
                <a:gd name="T56" fmla="*/ 111 w 257"/>
                <a:gd name="T57" fmla="*/ 125 h 125"/>
                <a:gd name="T58" fmla="*/ 100 w 257"/>
                <a:gd name="T59" fmla="*/ 125 h 125"/>
                <a:gd name="T60" fmla="*/ 78 w 257"/>
                <a:gd name="T61" fmla="*/ 125 h 125"/>
                <a:gd name="T62" fmla="*/ 67 w 257"/>
                <a:gd name="T63" fmla="*/ 125 h 125"/>
                <a:gd name="T64" fmla="*/ 43 w 257"/>
                <a:gd name="T65" fmla="*/ 125 h 125"/>
                <a:gd name="T66" fmla="*/ 32 w 257"/>
                <a:gd name="T67" fmla="*/ 125 h 125"/>
                <a:gd name="T68" fmla="*/ 10 w 257"/>
                <a:gd name="T69" fmla="*/ 125 h 125"/>
                <a:gd name="T70" fmla="*/ 0 w 257"/>
                <a:gd name="T71" fmla="*/ 125 h 125"/>
                <a:gd name="T72" fmla="*/ 0 w 257"/>
                <a:gd name="T73" fmla="*/ 61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7"/>
                <a:gd name="T112" fmla="*/ 0 h 125"/>
                <a:gd name="T113" fmla="*/ 257 w 25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7" h="125">
                  <a:moveTo>
                    <a:pt x="0" y="61"/>
                  </a:move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lnTo>
                    <a:pt x="257" y="61"/>
                  </a:lnTo>
                  <a:lnTo>
                    <a:pt x="257" y="125"/>
                  </a:lnTo>
                  <a:lnTo>
                    <a:pt x="246" y="125"/>
                  </a:lnTo>
                  <a:lnTo>
                    <a:pt x="235" y="125"/>
                  </a:lnTo>
                  <a:lnTo>
                    <a:pt x="213" y="125"/>
                  </a:lnTo>
                  <a:lnTo>
                    <a:pt x="200" y="125"/>
                  </a:lnTo>
                  <a:lnTo>
                    <a:pt x="178" y="125"/>
                  </a:lnTo>
                  <a:lnTo>
                    <a:pt x="168" y="125"/>
                  </a:lnTo>
                  <a:lnTo>
                    <a:pt x="146" y="125"/>
                  </a:lnTo>
                  <a:lnTo>
                    <a:pt x="135" y="125"/>
                  </a:lnTo>
                  <a:lnTo>
                    <a:pt x="111" y="125"/>
                  </a:lnTo>
                  <a:lnTo>
                    <a:pt x="100" y="125"/>
                  </a:lnTo>
                  <a:lnTo>
                    <a:pt x="78" y="125"/>
                  </a:lnTo>
                  <a:lnTo>
                    <a:pt x="67" y="125"/>
                  </a:lnTo>
                  <a:lnTo>
                    <a:pt x="43" y="125"/>
                  </a:lnTo>
                  <a:lnTo>
                    <a:pt x="32" y="125"/>
                  </a:lnTo>
                  <a:lnTo>
                    <a:pt x="10" y="125"/>
                  </a:lnTo>
                  <a:lnTo>
                    <a:pt x="0" y="125"/>
                  </a:lnTo>
                  <a:lnTo>
                    <a:pt x="0" y="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98" name="Freeform 1572"/>
            <p:cNvSpPr>
              <a:spLocks/>
            </p:cNvSpPr>
            <p:nvPr/>
          </p:nvSpPr>
          <p:spPr bwMode="auto">
            <a:xfrm>
              <a:off x="1857" y="641"/>
              <a:ext cx="257" cy="22"/>
            </a:xfrm>
            <a:custGeom>
              <a:avLst/>
              <a:gdLst>
                <a:gd name="T0" fmla="*/ 257 w 257"/>
                <a:gd name="T1" fmla="*/ 0 h 22"/>
                <a:gd name="T2" fmla="*/ 257 w 257"/>
                <a:gd name="T3" fmla="*/ 22 h 22"/>
                <a:gd name="T4" fmla="*/ 246 w 257"/>
                <a:gd name="T5" fmla="*/ 22 h 22"/>
                <a:gd name="T6" fmla="*/ 235 w 257"/>
                <a:gd name="T7" fmla="*/ 22 h 22"/>
                <a:gd name="T8" fmla="*/ 213 w 257"/>
                <a:gd name="T9" fmla="*/ 22 h 22"/>
                <a:gd name="T10" fmla="*/ 200 w 257"/>
                <a:gd name="T11" fmla="*/ 22 h 22"/>
                <a:gd name="T12" fmla="*/ 178 w 257"/>
                <a:gd name="T13" fmla="*/ 22 h 22"/>
                <a:gd name="T14" fmla="*/ 168 w 257"/>
                <a:gd name="T15" fmla="*/ 22 h 22"/>
                <a:gd name="T16" fmla="*/ 146 w 257"/>
                <a:gd name="T17" fmla="*/ 22 h 22"/>
                <a:gd name="T18" fmla="*/ 135 w 257"/>
                <a:gd name="T19" fmla="*/ 22 h 22"/>
                <a:gd name="T20" fmla="*/ 111 w 257"/>
                <a:gd name="T21" fmla="*/ 22 h 22"/>
                <a:gd name="T22" fmla="*/ 100 w 257"/>
                <a:gd name="T23" fmla="*/ 22 h 22"/>
                <a:gd name="T24" fmla="*/ 78 w 257"/>
                <a:gd name="T25" fmla="*/ 22 h 22"/>
                <a:gd name="T26" fmla="*/ 67 w 257"/>
                <a:gd name="T27" fmla="*/ 22 h 22"/>
                <a:gd name="T28" fmla="*/ 43 w 257"/>
                <a:gd name="T29" fmla="*/ 22 h 22"/>
                <a:gd name="T30" fmla="*/ 32 w 257"/>
                <a:gd name="T31" fmla="*/ 22 h 22"/>
                <a:gd name="T32" fmla="*/ 10 w 257"/>
                <a:gd name="T33" fmla="*/ 22 h 22"/>
                <a:gd name="T34" fmla="*/ 0 w 257"/>
                <a:gd name="T35" fmla="*/ 22 h 22"/>
                <a:gd name="T36" fmla="*/ 0 w 257"/>
                <a:gd name="T37" fmla="*/ 0 h 22"/>
                <a:gd name="T38" fmla="*/ 0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246" y="22"/>
                  </a:lnTo>
                  <a:lnTo>
                    <a:pt x="235" y="22"/>
                  </a:lnTo>
                  <a:lnTo>
                    <a:pt x="213" y="22"/>
                  </a:lnTo>
                  <a:lnTo>
                    <a:pt x="200" y="22"/>
                  </a:lnTo>
                  <a:lnTo>
                    <a:pt x="178" y="22"/>
                  </a:lnTo>
                  <a:lnTo>
                    <a:pt x="168" y="22"/>
                  </a:lnTo>
                  <a:lnTo>
                    <a:pt x="146" y="22"/>
                  </a:lnTo>
                  <a:lnTo>
                    <a:pt x="135" y="22"/>
                  </a:lnTo>
                  <a:lnTo>
                    <a:pt x="111" y="22"/>
                  </a:lnTo>
                  <a:lnTo>
                    <a:pt x="100" y="22"/>
                  </a:lnTo>
                  <a:lnTo>
                    <a:pt x="78" y="22"/>
                  </a:lnTo>
                  <a:lnTo>
                    <a:pt x="67" y="22"/>
                  </a:lnTo>
                  <a:lnTo>
                    <a:pt x="43" y="22"/>
                  </a:lnTo>
                  <a:lnTo>
                    <a:pt x="32" y="22"/>
                  </a:lnTo>
                  <a:lnTo>
                    <a:pt x="10" y="22"/>
                  </a:lnTo>
                  <a:lnTo>
                    <a:pt x="0" y="22"/>
                  </a:lnTo>
                  <a:lnTo>
                    <a:pt x="0"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099" name="Freeform 1573"/>
            <p:cNvSpPr>
              <a:spLocks/>
            </p:cNvSpPr>
            <p:nvPr/>
          </p:nvSpPr>
          <p:spPr bwMode="auto">
            <a:xfrm>
              <a:off x="1946" y="809"/>
              <a:ext cx="24" cy="57"/>
            </a:xfrm>
            <a:custGeom>
              <a:avLst/>
              <a:gdLst>
                <a:gd name="T0" fmla="*/ 24 w 24"/>
                <a:gd name="T1" fmla="*/ 0 h 57"/>
                <a:gd name="T2" fmla="*/ 11 w 24"/>
                <a:gd name="T3" fmla="*/ 57 h 57"/>
                <a:gd name="T4" fmla="*/ 0 w 24"/>
                <a:gd name="T5" fmla="*/ 57 h 57"/>
                <a:gd name="T6" fmla="*/ 24 w 24"/>
                <a:gd name="T7" fmla="*/ 0 h 57"/>
                <a:gd name="T8" fmla="*/ 0 60000 65536"/>
                <a:gd name="T9" fmla="*/ 0 60000 65536"/>
                <a:gd name="T10" fmla="*/ 0 60000 65536"/>
                <a:gd name="T11" fmla="*/ 0 60000 65536"/>
                <a:gd name="T12" fmla="*/ 0 w 24"/>
                <a:gd name="T13" fmla="*/ 0 h 57"/>
                <a:gd name="T14" fmla="*/ 24 w 24"/>
                <a:gd name="T15" fmla="*/ 57 h 57"/>
              </a:gdLst>
              <a:ahLst/>
              <a:cxnLst>
                <a:cxn ang="T8">
                  <a:pos x="T0" y="T1"/>
                </a:cxn>
                <a:cxn ang="T9">
                  <a:pos x="T2" y="T3"/>
                </a:cxn>
                <a:cxn ang="T10">
                  <a:pos x="T4" y="T5"/>
                </a:cxn>
                <a:cxn ang="T11">
                  <a:pos x="T6" y="T7"/>
                </a:cxn>
              </a:cxnLst>
              <a:rect l="T12" t="T13" r="T14" b="T15"/>
              <a:pathLst>
                <a:path w="24" h="57">
                  <a:moveTo>
                    <a:pt x="24" y="0"/>
                  </a:moveTo>
                  <a:lnTo>
                    <a:pt x="11" y="57"/>
                  </a:lnTo>
                  <a:lnTo>
                    <a:pt x="0" y="5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00" name="Freeform 1574"/>
            <p:cNvSpPr>
              <a:spLocks/>
            </p:cNvSpPr>
            <p:nvPr/>
          </p:nvSpPr>
          <p:spPr bwMode="auto">
            <a:xfrm>
              <a:off x="1935" y="809"/>
              <a:ext cx="35" cy="57"/>
            </a:xfrm>
            <a:custGeom>
              <a:avLst/>
              <a:gdLst>
                <a:gd name="T0" fmla="*/ 35 w 35"/>
                <a:gd name="T1" fmla="*/ 0 h 57"/>
                <a:gd name="T2" fmla="*/ 11 w 35"/>
                <a:gd name="T3" fmla="*/ 57 h 57"/>
                <a:gd name="T4" fmla="*/ 0 w 35"/>
                <a:gd name="T5" fmla="*/ 57 h 57"/>
                <a:gd name="T6" fmla="*/ 35 w 35"/>
                <a:gd name="T7" fmla="*/ 0 h 57"/>
                <a:gd name="T8" fmla="*/ 0 60000 65536"/>
                <a:gd name="T9" fmla="*/ 0 60000 65536"/>
                <a:gd name="T10" fmla="*/ 0 60000 65536"/>
                <a:gd name="T11" fmla="*/ 0 60000 65536"/>
                <a:gd name="T12" fmla="*/ 0 w 35"/>
                <a:gd name="T13" fmla="*/ 0 h 57"/>
                <a:gd name="T14" fmla="*/ 35 w 35"/>
                <a:gd name="T15" fmla="*/ 57 h 57"/>
              </a:gdLst>
              <a:ahLst/>
              <a:cxnLst>
                <a:cxn ang="T8">
                  <a:pos x="T0" y="T1"/>
                </a:cxn>
                <a:cxn ang="T9">
                  <a:pos x="T2" y="T3"/>
                </a:cxn>
                <a:cxn ang="T10">
                  <a:pos x="T4" y="T5"/>
                </a:cxn>
                <a:cxn ang="T11">
                  <a:pos x="T6" y="T7"/>
                </a:cxn>
              </a:cxnLst>
              <a:rect l="T12" t="T13" r="T14" b="T15"/>
              <a:pathLst>
                <a:path w="35" h="57">
                  <a:moveTo>
                    <a:pt x="35" y="0"/>
                  </a:moveTo>
                  <a:lnTo>
                    <a:pt x="11" y="57"/>
                  </a:lnTo>
                  <a:lnTo>
                    <a:pt x="0" y="57"/>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01" name="Freeform 1575"/>
            <p:cNvSpPr>
              <a:spLocks/>
            </p:cNvSpPr>
            <p:nvPr/>
          </p:nvSpPr>
          <p:spPr bwMode="auto">
            <a:xfrm>
              <a:off x="1937" y="866"/>
              <a:ext cx="20" cy="26"/>
            </a:xfrm>
            <a:custGeom>
              <a:avLst/>
              <a:gdLst>
                <a:gd name="T0" fmla="*/ 20 w 20"/>
                <a:gd name="T1" fmla="*/ 0 h 26"/>
                <a:gd name="T2" fmla="*/ 16 w 20"/>
                <a:gd name="T3" fmla="*/ 26 h 26"/>
                <a:gd name="T4" fmla="*/ 0 w 20"/>
                <a:gd name="T5" fmla="*/ 22 h 26"/>
                <a:gd name="T6" fmla="*/ 9 w 20"/>
                <a:gd name="T7" fmla="*/ 0 h 26"/>
                <a:gd name="T8" fmla="*/ 20 w 20"/>
                <a:gd name="T9" fmla="*/ 0 h 26"/>
                <a:gd name="T10" fmla="*/ 0 60000 65536"/>
                <a:gd name="T11" fmla="*/ 0 60000 65536"/>
                <a:gd name="T12" fmla="*/ 0 60000 65536"/>
                <a:gd name="T13" fmla="*/ 0 60000 65536"/>
                <a:gd name="T14" fmla="*/ 0 60000 65536"/>
                <a:gd name="T15" fmla="*/ 0 w 20"/>
                <a:gd name="T16" fmla="*/ 0 h 26"/>
                <a:gd name="T17" fmla="*/ 20 w 20"/>
                <a:gd name="T18" fmla="*/ 26 h 26"/>
              </a:gdLst>
              <a:ahLst/>
              <a:cxnLst>
                <a:cxn ang="T10">
                  <a:pos x="T0" y="T1"/>
                </a:cxn>
                <a:cxn ang="T11">
                  <a:pos x="T2" y="T3"/>
                </a:cxn>
                <a:cxn ang="T12">
                  <a:pos x="T4" y="T5"/>
                </a:cxn>
                <a:cxn ang="T13">
                  <a:pos x="T6" y="T7"/>
                </a:cxn>
                <a:cxn ang="T14">
                  <a:pos x="T8" y="T9"/>
                </a:cxn>
              </a:cxnLst>
              <a:rect l="T15" t="T16" r="T17" b="T18"/>
              <a:pathLst>
                <a:path w="20" h="26">
                  <a:moveTo>
                    <a:pt x="20" y="0"/>
                  </a:moveTo>
                  <a:lnTo>
                    <a:pt x="16" y="26"/>
                  </a:lnTo>
                  <a:lnTo>
                    <a:pt x="0" y="22"/>
                  </a:lnTo>
                  <a:lnTo>
                    <a:pt x="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02" name="Freeform 1576"/>
            <p:cNvSpPr>
              <a:spLocks/>
            </p:cNvSpPr>
            <p:nvPr/>
          </p:nvSpPr>
          <p:spPr bwMode="auto">
            <a:xfrm>
              <a:off x="1926" y="866"/>
              <a:ext cx="20" cy="22"/>
            </a:xfrm>
            <a:custGeom>
              <a:avLst/>
              <a:gdLst>
                <a:gd name="T0" fmla="*/ 20 w 20"/>
                <a:gd name="T1" fmla="*/ 0 h 22"/>
                <a:gd name="T2" fmla="*/ 11 w 20"/>
                <a:gd name="T3" fmla="*/ 22 h 22"/>
                <a:gd name="T4" fmla="*/ 0 w 20"/>
                <a:gd name="T5" fmla="*/ 18 h 22"/>
                <a:gd name="T6" fmla="*/ 9 w 20"/>
                <a:gd name="T7" fmla="*/ 0 h 22"/>
                <a:gd name="T8" fmla="*/ 20 w 20"/>
                <a:gd name="T9" fmla="*/ 0 h 22"/>
                <a:gd name="T10" fmla="*/ 0 60000 65536"/>
                <a:gd name="T11" fmla="*/ 0 60000 65536"/>
                <a:gd name="T12" fmla="*/ 0 60000 65536"/>
                <a:gd name="T13" fmla="*/ 0 60000 65536"/>
                <a:gd name="T14" fmla="*/ 0 60000 65536"/>
                <a:gd name="T15" fmla="*/ 0 w 20"/>
                <a:gd name="T16" fmla="*/ 0 h 22"/>
                <a:gd name="T17" fmla="*/ 20 w 20"/>
                <a:gd name="T18" fmla="*/ 22 h 22"/>
              </a:gdLst>
              <a:ahLst/>
              <a:cxnLst>
                <a:cxn ang="T10">
                  <a:pos x="T0" y="T1"/>
                </a:cxn>
                <a:cxn ang="T11">
                  <a:pos x="T2" y="T3"/>
                </a:cxn>
                <a:cxn ang="T12">
                  <a:pos x="T4" y="T5"/>
                </a:cxn>
                <a:cxn ang="T13">
                  <a:pos x="T6" y="T7"/>
                </a:cxn>
                <a:cxn ang="T14">
                  <a:pos x="T8" y="T9"/>
                </a:cxn>
              </a:cxnLst>
              <a:rect l="T15" t="T16" r="T17" b="T18"/>
              <a:pathLst>
                <a:path w="20" h="22">
                  <a:moveTo>
                    <a:pt x="20" y="0"/>
                  </a:moveTo>
                  <a:lnTo>
                    <a:pt x="11" y="22"/>
                  </a:lnTo>
                  <a:lnTo>
                    <a:pt x="0" y="18"/>
                  </a:lnTo>
                  <a:lnTo>
                    <a:pt x="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03" name="Freeform 1577"/>
            <p:cNvSpPr>
              <a:spLocks/>
            </p:cNvSpPr>
            <p:nvPr/>
          </p:nvSpPr>
          <p:spPr bwMode="auto">
            <a:xfrm>
              <a:off x="1833" y="724"/>
              <a:ext cx="24" cy="64"/>
            </a:xfrm>
            <a:custGeom>
              <a:avLst/>
              <a:gdLst>
                <a:gd name="T0" fmla="*/ 24 w 24"/>
                <a:gd name="T1" fmla="*/ 0 h 64"/>
                <a:gd name="T2" fmla="*/ 24 w 24"/>
                <a:gd name="T3" fmla="*/ 64 h 64"/>
                <a:gd name="T4" fmla="*/ 0 w 24"/>
                <a:gd name="T5" fmla="*/ 64 h 64"/>
                <a:gd name="T6" fmla="*/ 0 w 24"/>
                <a:gd name="T7" fmla="*/ 61 h 64"/>
                <a:gd name="T8" fmla="*/ 0 w 24"/>
                <a:gd name="T9" fmla="*/ 0 h 64"/>
                <a:gd name="T10" fmla="*/ 24 w 24"/>
                <a:gd name="T11" fmla="*/ 0 h 64"/>
                <a:gd name="T12" fmla="*/ 0 60000 65536"/>
                <a:gd name="T13" fmla="*/ 0 60000 65536"/>
                <a:gd name="T14" fmla="*/ 0 60000 65536"/>
                <a:gd name="T15" fmla="*/ 0 60000 65536"/>
                <a:gd name="T16" fmla="*/ 0 60000 65536"/>
                <a:gd name="T17" fmla="*/ 0 60000 65536"/>
                <a:gd name="T18" fmla="*/ 0 w 24"/>
                <a:gd name="T19" fmla="*/ 0 h 64"/>
                <a:gd name="T20" fmla="*/ 24 w 2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24" h="64">
                  <a:moveTo>
                    <a:pt x="24" y="0"/>
                  </a:moveTo>
                  <a:lnTo>
                    <a:pt x="24" y="64"/>
                  </a:lnTo>
                  <a:lnTo>
                    <a:pt x="0" y="64"/>
                  </a:lnTo>
                  <a:lnTo>
                    <a:pt x="0" y="61"/>
                  </a:lnTo>
                  <a:lnTo>
                    <a:pt x="0" y="0"/>
                  </a:lnTo>
                  <a:lnTo>
                    <a:pt x="2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04" name="Freeform 1578"/>
            <p:cNvSpPr>
              <a:spLocks/>
            </p:cNvSpPr>
            <p:nvPr/>
          </p:nvSpPr>
          <p:spPr bwMode="auto">
            <a:xfrm>
              <a:off x="1833" y="663"/>
              <a:ext cx="24" cy="61"/>
            </a:xfrm>
            <a:custGeom>
              <a:avLst/>
              <a:gdLst>
                <a:gd name="T0" fmla="*/ 24 w 24"/>
                <a:gd name="T1" fmla="*/ 0 h 61"/>
                <a:gd name="T2" fmla="*/ 24 w 24"/>
                <a:gd name="T3" fmla="*/ 61 h 61"/>
                <a:gd name="T4" fmla="*/ 0 w 24"/>
                <a:gd name="T5" fmla="*/ 61 h 61"/>
                <a:gd name="T6" fmla="*/ 0 w 24"/>
                <a:gd name="T7" fmla="*/ 0 h 61"/>
                <a:gd name="T8" fmla="*/ 0 w 24"/>
                <a:gd name="T9" fmla="*/ 0 h 61"/>
                <a:gd name="T10" fmla="*/ 24 w 24"/>
                <a:gd name="T11" fmla="*/ 0 h 61"/>
                <a:gd name="T12" fmla="*/ 0 60000 65536"/>
                <a:gd name="T13" fmla="*/ 0 60000 65536"/>
                <a:gd name="T14" fmla="*/ 0 60000 65536"/>
                <a:gd name="T15" fmla="*/ 0 60000 65536"/>
                <a:gd name="T16" fmla="*/ 0 60000 65536"/>
                <a:gd name="T17" fmla="*/ 0 60000 65536"/>
                <a:gd name="T18" fmla="*/ 0 w 24"/>
                <a:gd name="T19" fmla="*/ 0 h 61"/>
                <a:gd name="T20" fmla="*/ 24 w 24"/>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24" h="61">
                  <a:moveTo>
                    <a:pt x="24" y="0"/>
                  </a:moveTo>
                  <a:lnTo>
                    <a:pt x="24" y="61"/>
                  </a:lnTo>
                  <a:lnTo>
                    <a:pt x="0" y="61"/>
                  </a:lnTo>
                  <a:lnTo>
                    <a:pt x="0" y="0"/>
                  </a:lnTo>
                  <a:lnTo>
                    <a:pt x="2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105" name="Freeform 1579"/>
            <p:cNvSpPr>
              <a:spLocks/>
            </p:cNvSpPr>
            <p:nvPr/>
          </p:nvSpPr>
          <p:spPr bwMode="auto">
            <a:xfrm>
              <a:off x="3443" y="567"/>
              <a:ext cx="21" cy="1"/>
            </a:xfrm>
            <a:custGeom>
              <a:avLst/>
              <a:gdLst>
                <a:gd name="T0" fmla="*/ 21 w 21"/>
                <a:gd name="T1" fmla="*/ 0 h 1"/>
                <a:gd name="T2" fmla="*/ 4 w 21"/>
                <a:gd name="T3" fmla="*/ 0 h 1"/>
                <a:gd name="T4" fmla="*/ 0 w 21"/>
                <a:gd name="T5" fmla="*/ 0 h 1"/>
                <a:gd name="T6" fmla="*/ 0 60000 65536"/>
                <a:gd name="T7" fmla="*/ 0 60000 65536"/>
                <a:gd name="T8" fmla="*/ 0 60000 65536"/>
                <a:gd name="T9" fmla="*/ 0 w 21"/>
                <a:gd name="T10" fmla="*/ 0 h 1"/>
                <a:gd name="T11" fmla="*/ 21 w 21"/>
                <a:gd name="T12" fmla="*/ 1 h 1"/>
              </a:gdLst>
              <a:ahLst/>
              <a:cxnLst>
                <a:cxn ang="T6">
                  <a:pos x="T0" y="T1"/>
                </a:cxn>
                <a:cxn ang="T7">
                  <a:pos x="T2" y="T3"/>
                </a:cxn>
                <a:cxn ang="T8">
                  <a:pos x="T4" y="T5"/>
                </a:cxn>
              </a:cxnLst>
              <a:rect l="T9" t="T10" r="T11" b="T12"/>
              <a:pathLst>
                <a:path w="21" h="1">
                  <a:moveTo>
                    <a:pt x="21" y="0"/>
                  </a:moveTo>
                  <a:lnTo>
                    <a:pt x="4"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06" name="Freeform 1580"/>
            <p:cNvSpPr>
              <a:spLocks/>
            </p:cNvSpPr>
            <p:nvPr/>
          </p:nvSpPr>
          <p:spPr bwMode="auto">
            <a:xfrm>
              <a:off x="3410" y="569"/>
              <a:ext cx="22" cy="7"/>
            </a:xfrm>
            <a:custGeom>
              <a:avLst/>
              <a:gdLst>
                <a:gd name="T0" fmla="*/ 22 w 22"/>
                <a:gd name="T1" fmla="*/ 0 h 7"/>
                <a:gd name="T2" fmla="*/ 19 w 22"/>
                <a:gd name="T3" fmla="*/ 0 h 7"/>
                <a:gd name="T4" fmla="*/ 4 w 22"/>
                <a:gd name="T5" fmla="*/ 5 h 7"/>
                <a:gd name="T6" fmla="*/ 0 w 22"/>
                <a:gd name="T7" fmla="*/ 7 h 7"/>
                <a:gd name="T8" fmla="*/ 0 60000 65536"/>
                <a:gd name="T9" fmla="*/ 0 60000 65536"/>
                <a:gd name="T10" fmla="*/ 0 60000 65536"/>
                <a:gd name="T11" fmla="*/ 0 60000 65536"/>
                <a:gd name="T12" fmla="*/ 0 w 22"/>
                <a:gd name="T13" fmla="*/ 0 h 7"/>
                <a:gd name="T14" fmla="*/ 22 w 22"/>
                <a:gd name="T15" fmla="*/ 7 h 7"/>
              </a:gdLst>
              <a:ahLst/>
              <a:cxnLst>
                <a:cxn ang="T8">
                  <a:pos x="T0" y="T1"/>
                </a:cxn>
                <a:cxn ang="T9">
                  <a:pos x="T2" y="T3"/>
                </a:cxn>
                <a:cxn ang="T10">
                  <a:pos x="T4" y="T5"/>
                </a:cxn>
                <a:cxn ang="T11">
                  <a:pos x="T6" y="T7"/>
                </a:cxn>
              </a:cxnLst>
              <a:rect l="T12" t="T13" r="T14" b="T15"/>
              <a:pathLst>
                <a:path w="22" h="7">
                  <a:moveTo>
                    <a:pt x="22" y="0"/>
                  </a:moveTo>
                  <a:lnTo>
                    <a:pt x="19" y="0"/>
                  </a:lnTo>
                  <a:lnTo>
                    <a:pt x="4" y="5"/>
                  </a:lnTo>
                  <a:lnTo>
                    <a:pt x="0" y="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07" name="Freeform 1581"/>
            <p:cNvSpPr>
              <a:spLocks/>
            </p:cNvSpPr>
            <p:nvPr/>
          </p:nvSpPr>
          <p:spPr bwMode="auto">
            <a:xfrm>
              <a:off x="3379" y="580"/>
              <a:ext cx="20" cy="11"/>
            </a:xfrm>
            <a:custGeom>
              <a:avLst/>
              <a:gdLst>
                <a:gd name="T0" fmla="*/ 20 w 20"/>
                <a:gd name="T1" fmla="*/ 0 h 11"/>
                <a:gd name="T2" fmla="*/ 20 w 20"/>
                <a:gd name="T3" fmla="*/ 0 h 11"/>
                <a:gd name="T4" fmla="*/ 5 w 20"/>
                <a:gd name="T5" fmla="*/ 9 h 11"/>
                <a:gd name="T6" fmla="*/ 0 w 20"/>
                <a:gd name="T7" fmla="*/ 11 h 11"/>
                <a:gd name="T8" fmla="*/ 0 60000 65536"/>
                <a:gd name="T9" fmla="*/ 0 60000 65536"/>
                <a:gd name="T10" fmla="*/ 0 60000 65536"/>
                <a:gd name="T11" fmla="*/ 0 60000 65536"/>
                <a:gd name="T12" fmla="*/ 0 w 20"/>
                <a:gd name="T13" fmla="*/ 0 h 11"/>
                <a:gd name="T14" fmla="*/ 20 w 20"/>
                <a:gd name="T15" fmla="*/ 11 h 11"/>
              </a:gdLst>
              <a:ahLst/>
              <a:cxnLst>
                <a:cxn ang="T8">
                  <a:pos x="T0" y="T1"/>
                </a:cxn>
                <a:cxn ang="T9">
                  <a:pos x="T2" y="T3"/>
                </a:cxn>
                <a:cxn ang="T10">
                  <a:pos x="T4" y="T5"/>
                </a:cxn>
                <a:cxn ang="T11">
                  <a:pos x="T6" y="T7"/>
                </a:cxn>
              </a:cxnLst>
              <a:rect l="T12" t="T13" r="T14" b="T15"/>
              <a:pathLst>
                <a:path w="20" h="11">
                  <a:moveTo>
                    <a:pt x="20" y="0"/>
                  </a:moveTo>
                  <a:lnTo>
                    <a:pt x="20" y="0"/>
                  </a:lnTo>
                  <a:lnTo>
                    <a:pt x="5" y="9"/>
                  </a:lnTo>
                  <a:lnTo>
                    <a:pt x="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08" name="Freeform 1582"/>
            <p:cNvSpPr>
              <a:spLocks/>
            </p:cNvSpPr>
            <p:nvPr/>
          </p:nvSpPr>
          <p:spPr bwMode="auto">
            <a:xfrm>
              <a:off x="3353" y="598"/>
              <a:ext cx="18" cy="15"/>
            </a:xfrm>
            <a:custGeom>
              <a:avLst/>
              <a:gdLst>
                <a:gd name="T0" fmla="*/ 18 w 18"/>
                <a:gd name="T1" fmla="*/ 0 h 15"/>
                <a:gd name="T2" fmla="*/ 15 w 18"/>
                <a:gd name="T3" fmla="*/ 0 h 15"/>
                <a:gd name="T4" fmla="*/ 2 w 18"/>
                <a:gd name="T5" fmla="*/ 13 h 15"/>
                <a:gd name="T6" fmla="*/ 0 w 18"/>
                <a:gd name="T7" fmla="*/ 15 h 15"/>
                <a:gd name="T8" fmla="*/ 0 60000 65536"/>
                <a:gd name="T9" fmla="*/ 0 60000 65536"/>
                <a:gd name="T10" fmla="*/ 0 60000 65536"/>
                <a:gd name="T11" fmla="*/ 0 60000 65536"/>
                <a:gd name="T12" fmla="*/ 0 w 18"/>
                <a:gd name="T13" fmla="*/ 0 h 15"/>
                <a:gd name="T14" fmla="*/ 18 w 18"/>
                <a:gd name="T15" fmla="*/ 15 h 15"/>
              </a:gdLst>
              <a:ahLst/>
              <a:cxnLst>
                <a:cxn ang="T8">
                  <a:pos x="T0" y="T1"/>
                </a:cxn>
                <a:cxn ang="T9">
                  <a:pos x="T2" y="T3"/>
                </a:cxn>
                <a:cxn ang="T10">
                  <a:pos x="T4" y="T5"/>
                </a:cxn>
                <a:cxn ang="T11">
                  <a:pos x="T6" y="T7"/>
                </a:cxn>
              </a:cxnLst>
              <a:rect l="T12" t="T13" r="T14" b="T15"/>
              <a:pathLst>
                <a:path w="18" h="15">
                  <a:moveTo>
                    <a:pt x="18" y="0"/>
                  </a:moveTo>
                  <a:lnTo>
                    <a:pt x="15" y="0"/>
                  </a:lnTo>
                  <a:lnTo>
                    <a:pt x="2" y="13"/>
                  </a:lnTo>
                  <a:lnTo>
                    <a:pt x="0" y="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09" name="Freeform 1583"/>
            <p:cNvSpPr>
              <a:spLocks/>
            </p:cNvSpPr>
            <p:nvPr/>
          </p:nvSpPr>
          <p:spPr bwMode="auto">
            <a:xfrm>
              <a:off x="3331" y="620"/>
              <a:ext cx="13" cy="19"/>
            </a:xfrm>
            <a:custGeom>
              <a:avLst/>
              <a:gdLst>
                <a:gd name="T0" fmla="*/ 13 w 13"/>
                <a:gd name="T1" fmla="*/ 0 h 19"/>
                <a:gd name="T2" fmla="*/ 13 w 13"/>
                <a:gd name="T3" fmla="*/ 2 h 19"/>
                <a:gd name="T4" fmla="*/ 2 w 13"/>
                <a:gd name="T5" fmla="*/ 17 h 19"/>
                <a:gd name="T6" fmla="*/ 0 w 13"/>
                <a:gd name="T7" fmla="*/ 19 h 19"/>
                <a:gd name="T8" fmla="*/ 0 60000 65536"/>
                <a:gd name="T9" fmla="*/ 0 60000 65536"/>
                <a:gd name="T10" fmla="*/ 0 60000 65536"/>
                <a:gd name="T11" fmla="*/ 0 60000 65536"/>
                <a:gd name="T12" fmla="*/ 0 w 13"/>
                <a:gd name="T13" fmla="*/ 0 h 19"/>
                <a:gd name="T14" fmla="*/ 13 w 13"/>
                <a:gd name="T15" fmla="*/ 19 h 19"/>
              </a:gdLst>
              <a:ahLst/>
              <a:cxnLst>
                <a:cxn ang="T8">
                  <a:pos x="T0" y="T1"/>
                </a:cxn>
                <a:cxn ang="T9">
                  <a:pos x="T2" y="T3"/>
                </a:cxn>
                <a:cxn ang="T10">
                  <a:pos x="T4" y="T5"/>
                </a:cxn>
                <a:cxn ang="T11">
                  <a:pos x="T6" y="T7"/>
                </a:cxn>
              </a:cxnLst>
              <a:rect l="T12" t="T13" r="T14" b="T15"/>
              <a:pathLst>
                <a:path w="13" h="19">
                  <a:moveTo>
                    <a:pt x="13" y="0"/>
                  </a:moveTo>
                  <a:lnTo>
                    <a:pt x="13" y="2"/>
                  </a:lnTo>
                  <a:lnTo>
                    <a:pt x="2" y="17"/>
                  </a:lnTo>
                  <a:lnTo>
                    <a:pt x="0"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10" name="Freeform 1584"/>
            <p:cNvSpPr>
              <a:spLocks/>
            </p:cNvSpPr>
            <p:nvPr/>
          </p:nvSpPr>
          <p:spPr bwMode="auto">
            <a:xfrm>
              <a:off x="3316" y="648"/>
              <a:ext cx="11" cy="20"/>
            </a:xfrm>
            <a:custGeom>
              <a:avLst/>
              <a:gdLst>
                <a:gd name="T0" fmla="*/ 11 w 11"/>
                <a:gd name="T1" fmla="*/ 0 h 20"/>
                <a:gd name="T2" fmla="*/ 9 w 11"/>
                <a:gd name="T3" fmla="*/ 2 h 20"/>
                <a:gd name="T4" fmla="*/ 2 w 11"/>
                <a:gd name="T5" fmla="*/ 17 h 20"/>
                <a:gd name="T6" fmla="*/ 0 w 11"/>
                <a:gd name="T7" fmla="*/ 20 h 20"/>
                <a:gd name="T8" fmla="*/ 0 60000 65536"/>
                <a:gd name="T9" fmla="*/ 0 60000 65536"/>
                <a:gd name="T10" fmla="*/ 0 60000 65536"/>
                <a:gd name="T11" fmla="*/ 0 60000 65536"/>
                <a:gd name="T12" fmla="*/ 0 w 11"/>
                <a:gd name="T13" fmla="*/ 0 h 20"/>
                <a:gd name="T14" fmla="*/ 11 w 11"/>
                <a:gd name="T15" fmla="*/ 20 h 20"/>
              </a:gdLst>
              <a:ahLst/>
              <a:cxnLst>
                <a:cxn ang="T8">
                  <a:pos x="T0" y="T1"/>
                </a:cxn>
                <a:cxn ang="T9">
                  <a:pos x="T2" y="T3"/>
                </a:cxn>
                <a:cxn ang="T10">
                  <a:pos x="T4" y="T5"/>
                </a:cxn>
                <a:cxn ang="T11">
                  <a:pos x="T6" y="T7"/>
                </a:cxn>
              </a:cxnLst>
              <a:rect l="T12" t="T13" r="T14" b="T15"/>
              <a:pathLst>
                <a:path w="11" h="20">
                  <a:moveTo>
                    <a:pt x="11" y="0"/>
                  </a:moveTo>
                  <a:lnTo>
                    <a:pt x="9" y="2"/>
                  </a:lnTo>
                  <a:lnTo>
                    <a:pt x="2" y="17"/>
                  </a:lnTo>
                  <a:lnTo>
                    <a:pt x="0" y="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11" name="Freeform 1585"/>
            <p:cNvSpPr>
              <a:spLocks/>
            </p:cNvSpPr>
            <p:nvPr/>
          </p:nvSpPr>
          <p:spPr bwMode="auto">
            <a:xfrm>
              <a:off x="3307" y="678"/>
              <a:ext cx="7" cy="22"/>
            </a:xfrm>
            <a:custGeom>
              <a:avLst/>
              <a:gdLst>
                <a:gd name="T0" fmla="*/ 7 w 7"/>
                <a:gd name="T1" fmla="*/ 0 h 22"/>
                <a:gd name="T2" fmla="*/ 5 w 7"/>
                <a:gd name="T3" fmla="*/ 5 h 22"/>
                <a:gd name="T4" fmla="*/ 0 w 7"/>
                <a:gd name="T5" fmla="*/ 22 h 22"/>
                <a:gd name="T6" fmla="*/ 0 w 7"/>
                <a:gd name="T7" fmla="*/ 22 h 22"/>
                <a:gd name="T8" fmla="*/ 0 60000 65536"/>
                <a:gd name="T9" fmla="*/ 0 60000 65536"/>
                <a:gd name="T10" fmla="*/ 0 60000 65536"/>
                <a:gd name="T11" fmla="*/ 0 60000 65536"/>
                <a:gd name="T12" fmla="*/ 0 w 7"/>
                <a:gd name="T13" fmla="*/ 0 h 22"/>
                <a:gd name="T14" fmla="*/ 7 w 7"/>
                <a:gd name="T15" fmla="*/ 22 h 22"/>
              </a:gdLst>
              <a:ahLst/>
              <a:cxnLst>
                <a:cxn ang="T8">
                  <a:pos x="T0" y="T1"/>
                </a:cxn>
                <a:cxn ang="T9">
                  <a:pos x="T2" y="T3"/>
                </a:cxn>
                <a:cxn ang="T10">
                  <a:pos x="T4" y="T5"/>
                </a:cxn>
                <a:cxn ang="T11">
                  <a:pos x="T6" y="T7"/>
                </a:cxn>
              </a:cxnLst>
              <a:rect l="T12" t="T13" r="T14" b="T15"/>
              <a:pathLst>
                <a:path w="7" h="22">
                  <a:moveTo>
                    <a:pt x="7" y="0"/>
                  </a:moveTo>
                  <a:lnTo>
                    <a:pt x="5" y="5"/>
                  </a:lnTo>
                  <a:lnTo>
                    <a:pt x="0"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12" name="Freeform 1586"/>
            <p:cNvSpPr>
              <a:spLocks/>
            </p:cNvSpPr>
            <p:nvPr/>
          </p:nvSpPr>
          <p:spPr bwMode="auto">
            <a:xfrm>
              <a:off x="3307" y="711"/>
              <a:ext cx="1" cy="24"/>
            </a:xfrm>
            <a:custGeom>
              <a:avLst/>
              <a:gdLst>
                <a:gd name="T0" fmla="*/ 0 w 1"/>
                <a:gd name="T1" fmla="*/ 0 h 24"/>
                <a:gd name="T2" fmla="*/ 0 w 1"/>
                <a:gd name="T3" fmla="*/ 5 h 24"/>
                <a:gd name="T4" fmla="*/ 0 w 1"/>
                <a:gd name="T5" fmla="*/ 13 h 24"/>
                <a:gd name="T6" fmla="*/ 0 w 1"/>
                <a:gd name="T7" fmla="*/ 22 h 24"/>
                <a:gd name="T8" fmla="*/ 0 w 1"/>
                <a:gd name="T9" fmla="*/ 24 h 24"/>
                <a:gd name="T10" fmla="*/ 0 60000 65536"/>
                <a:gd name="T11" fmla="*/ 0 60000 65536"/>
                <a:gd name="T12" fmla="*/ 0 60000 65536"/>
                <a:gd name="T13" fmla="*/ 0 60000 65536"/>
                <a:gd name="T14" fmla="*/ 0 60000 65536"/>
                <a:gd name="T15" fmla="*/ 0 w 1"/>
                <a:gd name="T16" fmla="*/ 0 h 24"/>
                <a:gd name="T17" fmla="*/ 1 w 1"/>
                <a:gd name="T18" fmla="*/ 24 h 24"/>
              </a:gdLst>
              <a:ahLst/>
              <a:cxnLst>
                <a:cxn ang="T10">
                  <a:pos x="T0" y="T1"/>
                </a:cxn>
                <a:cxn ang="T11">
                  <a:pos x="T2" y="T3"/>
                </a:cxn>
                <a:cxn ang="T12">
                  <a:pos x="T4" y="T5"/>
                </a:cxn>
                <a:cxn ang="T13">
                  <a:pos x="T6" y="T7"/>
                </a:cxn>
                <a:cxn ang="T14">
                  <a:pos x="T8" y="T9"/>
                </a:cxn>
              </a:cxnLst>
              <a:rect l="T15" t="T16" r="T17" b="T18"/>
              <a:pathLst>
                <a:path w="1" h="24">
                  <a:moveTo>
                    <a:pt x="0" y="0"/>
                  </a:moveTo>
                  <a:lnTo>
                    <a:pt x="0" y="5"/>
                  </a:lnTo>
                  <a:lnTo>
                    <a:pt x="0" y="13"/>
                  </a:lnTo>
                  <a:lnTo>
                    <a:pt x="0" y="22"/>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13" name="Freeform 1587"/>
            <p:cNvSpPr>
              <a:spLocks/>
            </p:cNvSpPr>
            <p:nvPr/>
          </p:nvSpPr>
          <p:spPr bwMode="auto">
            <a:xfrm>
              <a:off x="3307" y="746"/>
              <a:ext cx="5" cy="22"/>
            </a:xfrm>
            <a:custGeom>
              <a:avLst/>
              <a:gdLst>
                <a:gd name="T0" fmla="*/ 0 w 5"/>
                <a:gd name="T1" fmla="*/ 0 h 22"/>
                <a:gd name="T2" fmla="*/ 0 w 5"/>
                <a:gd name="T3" fmla="*/ 4 h 22"/>
                <a:gd name="T4" fmla="*/ 5 w 5"/>
                <a:gd name="T5" fmla="*/ 22 h 22"/>
                <a:gd name="T6" fmla="*/ 5 w 5"/>
                <a:gd name="T7" fmla="*/ 22 h 22"/>
                <a:gd name="T8" fmla="*/ 0 60000 65536"/>
                <a:gd name="T9" fmla="*/ 0 60000 65536"/>
                <a:gd name="T10" fmla="*/ 0 60000 65536"/>
                <a:gd name="T11" fmla="*/ 0 60000 65536"/>
                <a:gd name="T12" fmla="*/ 0 w 5"/>
                <a:gd name="T13" fmla="*/ 0 h 22"/>
                <a:gd name="T14" fmla="*/ 5 w 5"/>
                <a:gd name="T15" fmla="*/ 22 h 22"/>
              </a:gdLst>
              <a:ahLst/>
              <a:cxnLst>
                <a:cxn ang="T8">
                  <a:pos x="T0" y="T1"/>
                </a:cxn>
                <a:cxn ang="T9">
                  <a:pos x="T2" y="T3"/>
                </a:cxn>
                <a:cxn ang="T10">
                  <a:pos x="T4" y="T5"/>
                </a:cxn>
                <a:cxn ang="T11">
                  <a:pos x="T6" y="T7"/>
                </a:cxn>
              </a:cxnLst>
              <a:rect l="T12" t="T13" r="T14" b="T15"/>
              <a:pathLst>
                <a:path w="5" h="22">
                  <a:moveTo>
                    <a:pt x="0" y="0"/>
                  </a:moveTo>
                  <a:lnTo>
                    <a:pt x="0" y="4"/>
                  </a:lnTo>
                  <a:lnTo>
                    <a:pt x="5"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14" name="Freeform 1588"/>
            <p:cNvSpPr>
              <a:spLocks/>
            </p:cNvSpPr>
            <p:nvPr/>
          </p:nvSpPr>
          <p:spPr bwMode="auto">
            <a:xfrm>
              <a:off x="3316" y="779"/>
              <a:ext cx="9" cy="19"/>
            </a:xfrm>
            <a:custGeom>
              <a:avLst/>
              <a:gdLst>
                <a:gd name="T0" fmla="*/ 0 w 9"/>
                <a:gd name="T1" fmla="*/ 0 h 19"/>
                <a:gd name="T2" fmla="*/ 2 w 9"/>
                <a:gd name="T3" fmla="*/ 4 h 19"/>
                <a:gd name="T4" fmla="*/ 9 w 9"/>
                <a:gd name="T5" fmla="*/ 19 h 19"/>
                <a:gd name="T6" fmla="*/ 0 60000 65536"/>
                <a:gd name="T7" fmla="*/ 0 60000 65536"/>
                <a:gd name="T8" fmla="*/ 0 60000 65536"/>
                <a:gd name="T9" fmla="*/ 0 w 9"/>
                <a:gd name="T10" fmla="*/ 0 h 19"/>
                <a:gd name="T11" fmla="*/ 9 w 9"/>
                <a:gd name="T12" fmla="*/ 19 h 19"/>
              </a:gdLst>
              <a:ahLst/>
              <a:cxnLst>
                <a:cxn ang="T6">
                  <a:pos x="T0" y="T1"/>
                </a:cxn>
                <a:cxn ang="T7">
                  <a:pos x="T2" y="T3"/>
                </a:cxn>
                <a:cxn ang="T8">
                  <a:pos x="T4" y="T5"/>
                </a:cxn>
              </a:cxnLst>
              <a:rect l="T9" t="T10" r="T11" b="T12"/>
              <a:pathLst>
                <a:path w="9" h="19">
                  <a:moveTo>
                    <a:pt x="0" y="0"/>
                  </a:moveTo>
                  <a:lnTo>
                    <a:pt x="2" y="4"/>
                  </a:lnTo>
                  <a:lnTo>
                    <a:pt x="9"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15" name="Freeform 1589"/>
            <p:cNvSpPr>
              <a:spLocks/>
            </p:cNvSpPr>
            <p:nvPr/>
          </p:nvSpPr>
          <p:spPr bwMode="auto">
            <a:xfrm>
              <a:off x="3329" y="809"/>
              <a:ext cx="13" cy="18"/>
            </a:xfrm>
            <a:custGeom>
              <a:avLst/>
              <a:gdLst>
                <a:gd name="T0" fmla="*/ 0 w 13"/>
                <a:gd name="T1" fmla="*/ 0 h 18"/>
                <a:gd name="T2" fmla="*/ 4 w 13"/>
                <a:gd name="T3" fmla="*/ 5 h 18"/>
                <a:gd name="T4" fmla="*/ 13 w 13"/>
                <a:gd name="T5" fmla="*/ 18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0" y="0"/>
                  </a:moveTo>
                  <a:lnTo>
                    <a:pt x="4" y="5"/>
                  </a:lnTo>
                  <a:lnTo>
                    <a:pt x="13" y="1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16" name="Freeform 1590"/>
            <p:cNvSpPr>
              <a:spLocks/>
            </p:cNvSpPr>
            <p:nvPr/>
          </p:nvSpPr>
          <p:spPr bwMode="auto">
            <a:xfrm>
              <a:off x="3351" y="836"/>
              <a:ext cx="17" cy="15"/>
            </a:xfrm>
            <a:custGeom>
              <a:avLst/>
              <a:gdLst>
                <a:gd name="T0" fmla="*/ 0 w 17"/>
                <a:gd name="T1" fmla="*/ 0 h 15"/>
                <a:gd name="T2" fmla="*/ 4 w 17"/>
                <a:gd name="T3" fmla="*/ 4 h 15"/>
                <a:gd name="T4" fmla="*/ 17 w 17"/>
                <a:gd name="T5" fmla="*/ 15 h 15"/>
                <a:gd name="T6" fmla="*/ 0 60000 65536"/>
                <a:gd name="T7" fmla="*/ 0 60000 65536"/>
                <a:gd name="T8" fmla="*/ 0 60000 65536"/>
                <a:gd name="T9" fmla="*/ 0 w 17"/>
                <a:gd name="T10" fmla="*/ 0 h 15"/>
                <a:gd name="T11" fmla="*/ 17 w 17"/>
                <a:gd name="T12" fmla="*/ 15 h 15"/>
              </a:gdLst>
              <a:ahLst/>
              <a:cxnLst>
                <a:cxn ang="T6">
                  <a:pos x="T0" y="T1"/>
                </a:cxn>
                <a:cxn ang="T7">
                  <a:pos x="T2" y="T3"/>
                </a:cxn>
                <a:cxn ang="T8">
                  <a:pos x="T4" y="T5"/>
                </a:cxn>
              </a:cxnLst>
              <a:rect l="T9" t="T10" r="T11" b="T12"/>
              <a:pathLst>
                <a:path w="17" h="15">
                  <a:moveTo>
                    <a:pt x="0" y="0"/>
                  </a:moveTo>
                  <a:lnTo>
                    <a:pt x="4" y="4"/>
                  </a:lnTo>
                  <a:lnTo>
                    <a:pt x="17" y="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17" name="Freeform 1591"/>
            <p:cNvSpPr>
              <a:spLocks/>
            </p:cNvSpPr>
            <p:nvPr/>
          </p:nvSpPr>
          <p:spPr bwMode="auto">
            <a:xfrm>
              <a:off x="3377" y="857"/>
              <a:ext cx="20" cy="11"/>
            </a:xfrm>
            <a:custGeom>
              <a:avLst/>
              <a:gdLst>
                <a:gd name="T0" fmla="*/ 0 w 20"/>
                <a:gd name="T1" fmla="*/ 0 h 11"/>
                <a:gd name="T2" fmla="*/ 7 w 20"/>
                <a:gd name="T3" fmla="*/ 5 h 11"/>
                <a:gd name="T4" fmla="*/ 20 w 20"/>
                <a:gd name="T5" fmla="*/ 11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0" y="0"/>
                  </a:moveTo>
                  <a:lnTo>
                    <a:pt x="7" y="5"/>
                  </a:lnTo>
                  <a:lnTo>
                    <a:pt x="2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18" name="Freeform 1592"/>
            <p:cNvSpPr>
              <a:spLocks/>
            </p:cNvSpPr>
            <p:nvPr/>
          </p:nvSpPr>
          <p:spPr bwMode="auto">
            <a:xfrm>
              <a:off x="3405" y="873"/>
              <a:ext cx="22" cy="6"/>
            </a:xfrm>
            <a:custGeom>
              <a:avLst/>
              <a:gdLst>
                <a:gd name="T0" fmla="*/ 0 w 22"/>
                <a:gd name="T1" fmla="*/ 0 h 6"/>
                <a:gd name="T2" fmla="*/ 9 w 22"/>
                <a:gd name="T3" fmla="*/ 2 h 6"/>
                <a:gd name="T4" fmla="*/ 22 w 22"/>
                <a:gd name="T5" fmla="*/ 6 h 6"/>
                <a:gd name="T6" fmla="*/ 0 60000 65536"/>
                <a:gd name="T7" fmla="*/ 0 60000 65536"/>
                <a:gd name="T8" fmla="*/ 0 60000 65536"/>
                <a:gd name="T9" fmla="*/ 0 w 22"/>
                <a:gd name="T10" fmla="*/ 0 h 6"/>
                <a:gd name="T11" fmla="*/ 22 w 22"/>
                <a:gd name="T12" fmla="*/ 6 h 6"/>
              </a:gdLst>
              <a:ahLst/>
              <a:cxnLst>
                <a:cxn ang="T6">
                  <a:pos x="T0" y="T1"/>
                </a:cxn>
                <a:cxn ang="T7">
                  <a:pos x="T2" y="T3"/>
                </a:cxn>
                <a:cxn ang="T8">
                  <a:pos x="T4" y="T5"/>
                </a:cxn>
              </a:cxnLst>
              <a:rect l="T9" t="T10" r="T11" b="T12"/>
              <a:pathLst>
                <a:path w="22" h="6">
                  <a:moveTo>
                    <a:pt x="0" y="0"/>
                  </a:moveTo>
                  <a:lnTo>
                    <a:pt x="9" y="2"/>
                  </a:lnTo>
                  <a:lnTo>
                    <a:pt x="22" y="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19" name="Freeform 1593"/>
            <p:cNvSpPr>
              <a:spLocks/>
            </p:cNvSpPr>
            <p:nvPr/>
          </p:nvSpPr>
          <p:spPr bwMode="auto">
            <a:xfrm>
              <a:off x="3438" y="881"/>
              <a:ext cx="24" cy="3"/>
            </a:xfrm>
            <a:custGeom>
              <a:avLst/>
              <a:gdLst>
                <a:gd name="T0" fmla="*/ 0 w 24"/>
                <a:gd name="T1" fmla="*/ 0 h 3"/>
                <a:gd name="T2" fmla="*/ 9 w 24"/>
                <a:gd name="T3" fmla="*/ 3 h 3"/>
                <a:gd name="T4" fmla="*/ 24 w 24"/>
                <a:gd name="T5" fmla="*/ 3 h 3"/>
                <a:gd name="T6" fmla="*/ 0 60000 65536"/>
                <a:gd name="T7" fmla="*/ 0 60000 65536"/>
                <a:gd name="T8" fmla="*/ 0 60000 65536"/>
                <a:gd name="T9" fmla="*/ 0 w 24"/>
                <a:gd name="T10" fmla="*/ 0 h 3"/>
                <a:gd name="T11" fmla="*/ 24 w 24"/>
                <a:gd name="T12" fmla="*/ 3 h 3"/>
              </a:gdLst>
              <a:ahLst/>
              <a:cxnLst>
                <a:cxn ang="T6">
                  <a:pos x="T0" y="T1"/>
                </a:cxn>
                <a:cxn ang="T7">
                  <a:pos x="T2" y="T3"/>
                </a:cxn>
                <a:cxn ang="T8">
                  <a:pos x="T4" y="T5"/>
                </a:cxn>
              </a:cxnLst>
              <a:rect l="T9" t="T10" r="T11" b="T12"/>
              <a:pathLst>
                <a:path w="24" h="3">
                  <a:moveTo>
                    <a:pt x="0" y="0"/>
                  </a:moveTo>
                  <a:lnTo>
                    <a:pt x="9" y="3"/>
                  </a:lnTo>
                  <a:lnTo>
                    <a:pt x="24" y="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20" name="Line 1594"/>
            <p:cNvSpPr>
              <a:spLocks noChangeShapeType="1"/>
            </p:cNvSpPr>
            <p:nvPr/>
          </p:nvSpPr>
          <p:spPr bwMode="auto">
            <a:xfrm flipV="1">
              <a:off x="2801" y="92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21" name="Line 1595"/>
            <p:cNvSpPr>
              <a:spLocks noChangeShapeType="1"/>
            </p:cNvSpPr>
            <p:nvPr/>
          </p:nvSpPr>
          <p:spPr bwMode="auto">
            <a:xfrm flipV="1">
              <a:off x="2801" y="89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22" name="Line 1596"/>
            <p:cNvSpPr>
              <a:spLocks noChangeShapeType="1"/>
            </p:cNvSpPr>
            <p:nvPr/>
          </p:nvSpPr>
          <p:spPr bwMode="auto">
            <a:xfrm flipV="1">
              <a:off x="2801" y="86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23" name="Line 1597"/>
            <p:cNvSpPr>
              <a:spLocks noChangeShapeType="1"/>
            </p:cNvSpPr>
            <p:nvPr/>
          </p:nvSpPr>
          <p:spPr bwMode="auto">
            <a:xfrm flipV="1">
              <a:off x="2801" y="82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24" name="Line 1598"/>
            <p:cNvSpPr>
              <a:spLocks noChangeShapeType="1"/>
            </p:cNvSpPr>
            <p:nvPr/>
          </p:nvSpPr>
          <p:spPr bwMode="auto">
            <a:xfrm flipV="1">
              <a:off x="2801" y="792"/>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25" name="Line 1599"/>
            <p:cNvSpPr>
              <a:spLocks noChangeShapeType="1"/>
            </p:cNvSpPr>
            <p:nvPr/>
          </p:nvSpPr>
          <p:spPr bwMode="auto">
            <a:xfrm flipV="1">
              <a:off x="2801" y="759"/>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26" name="Line 1600"/>
            <p:cNvSpPr>
              <a:spLocks noChangeShapeType="1"/>
            </p:cNvSpPr>
            <p:nvPr/>
          </p:nvSpPr>
          <p:spPr bwMode="auto">
            <a:xfrm flipV="1">
              <a:off x="2801" y="724"/>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27" name="Line 1601"/>
            <p:cNvSpPr>
              <a:spLocks noChangeShapeType="1"/>
            </p:cNvSpPr>
            <p:nvPr/>
          </p:nvSpPr>
          <p:spPr bwMode="auto">
            <a:xfrm flipV="1">
              <a:off x="2801" y="692"/>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28" name="Line 1602"/>
            <p:cNvSpPr>
              <a:spLocks noChangeShapeType="1"/>
            </p:cNvSpPr>
            <p:nvPr/>
          </p:nvSpPr>
          <p:spPr bwMode="auto">
            <a:xfrm flipV="1">
              <a:off x="2801" y="657"/>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29" name="Line 1603"/>
            <p:cNvSpPr>
              <a:spLocks noChangeShapeType="1"/>
            </p:cNvSpPr>
            <p:nvPr/>
          </p:nvSpPr>
          <p:spPr bwMode="auto">
            <a:xfrm flipV="1">
              <a:off x="2801" y="62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30" name="Line 1604"/>
            <p:cNvSpPr>
              <a:spLocks noChangeShapeType="1"/>
            </p:cNvSpPr>
            <p:nvPr/>
          </p:nvSpPr>
          <p:spPr bwMode="auto">
            <a:xfrm flipV="1">
              <a:off x="2801" y="589"/>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31" name="Line 1605"/>
            <p:cNvSpPr>
              <a:spLocks noChangeShapeType="1"/>
            </p:cNvSpPr>
            <p:nvPr/>
          </p:nvSpPr>
          <p:spPr bwMode="auto">
            <a:xfrm flipV="1">
              <a:off x="2801" y="556"/>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32" name="Freeform 1606"/>
            <p:cNvSpPr>
              <a:spLocks/>
            </p:cNvSpPr>
            <p:nvPr/>
          </p:nvSpPr>
          <p:spPr bwMode="auto">
            <a:xfrm>
              <a:off x="2801" y="500"/>
              <a:ext cx="1" cy="45"/>
            </a:xfrm>
            <a:custGeom>
              <a:avLst/>
              <a:gdLst>
                <a:gd name="T0" fmla="*/ 0 w 1"/>
                <a:gd name="T1" fmla="*/ 45 h 45"/>
                <a:gd name="T2" fmla="*/ 0 w 1"/>
                <a:gd name="T3" fmla="*/ 21 h 45"/>
                <a:gd name="T4" fmla="*/ 0 w 1"/>
                <a:gd name="T5" fmla="*/ 10 h 45"/>
                <a:gd name="T6" fmla="*/ 0 w 1"/>
                <a:gd name="T7" fmla="*/ 0 h 45"/>
                <a:gd name="T8" fmla="*/ 0 60000 65536"/>
                <a:gd name="T9" fmla="*/ 0 60000 65536"/>
                <a:gd name="T10" fmla="*/ 0 60000 65536"/>
                <a:gd name="T11" fmla="*/ 0 60000 65536"/>
                <a:gd name="T12" fmla="*/ 0 w 1"/>
                <a:gd name="T13" fmla="*/ 0 h 45"/>
                <a:gd name="T14" fmla="*/ 1 w 1"/>
                <a:gd name="T15" fmla="*/ 45 h 45"/>
              </a:gdLst>
              <a:ahLst/>
              <a:cxnLst>
                <a:cxn ang="T8">
                  <a:pos x="T0" y="T1"/>
                </a:cxn>
                <a:cxn ang="T9">
                  <a:pos x="T2" y="T3"/>
                </a:cxn>
                <a:cxn ang="T10">
                  <a:pos x="T4" y="T5"/>
                </a:cxn>
                <a:cxn ang="T11">
                  <a:pos x="T6" y="T7"/>
                </a:cxn>
              </a:cxnLst>
              <a:rect l="T12" t="T13" r="T14" b="T15"/>
              <a:pathLst>
                <a:path w="1" h="45">
                  <a:moveTo>
                    <a:pt x="0" y="45"/>
                  </a:moveTo>
                  <a:lnTo>
                    <a:pt x="0" y="21"/>
                  </a:lnTo>
                  <a:lnTo>
                    <a:pt x="0" y="1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33" name="Line 1607"/>
            <p:cNvSpPr>
              <a:spLocks noChangeShapeType="1"/>
            </p:cNvSpPr>
            <p:nvPr/>
          </p:nvSpPr>
          <p:spPr bwMode="auto">
            <a:xfrm>
              <a:off x="2688" y="500"/>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34" name="Line 1608"/>
            <p:cNvSpPr>
              <a:spLocks noChangeShapeType="1"/>
            </p:cNvSpPr>
            <p:nvPr/>
          </p:nvSpPr>
          <p:spPr bwMode="auto">
            <a:xfrm>
              <a:off x="2688" y="53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35" name="Line 1609"/>
            <p:cNvSpPr>
              <a:spLocks noChangeShapeType="1"/>
            </p:cNvSpPr>
            <p:nvPr/>
          </p:nvSpPr>
          <p:spPr bwMode="auto">
            <a:xfrm>
              <a:off x="2688" y="56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36" name="Line 1610"/>
            <p:cNvSpPr>
              <a:spLocks noChangeShapeType="1"/>
            </p:cNvSpPr>
            <p:nvPr/>
          </p:nvSpPr>
          <p:spPr bwMode="auto">
            <a:xfrm>
              <a:off x="2688" y="6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37" name="Line 1611"/>
            <p:cNvSpPr>
              <a:spLocks noChangeShapeType="1"/>
            </p:cNvSpPr>
            <p:nvPr/>
          </p:nvSpPr>
          <p:spPr bwMode="auto">
            <a:xfrm>
              <a:off x="2688" y="635"/>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38" name="Line 1612"/>
            <p:cNvSpPr>
              <a:spLocks noChangeShapeType="1"/>
            </p:cNvSpPr>
            <p:nvPr/>
          </p:nvSpPr>
          <p:spPr bwMode="auto">
            <a:xfrm>
              <a:off x="2688" y="6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39" name="Line 1613"/>
            <p:cNvSpPr>
              <a:spLocks noChangeShapeType="1"/>
            </p:cNvSpPr>
            <p:nvPr/>
          </p:nvSpPr>
          <p:spPr bwMode="auto">
            <a:xfrm>
              <a:off x="2688" y="7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40" name="Line 1614"/>
            <p:cNvSpPr>
              <a:spLocks noChangeShapeType="1"/>
            </p:cNvSpPr>
            <p:nvPr/>
          </p:nvSpPr>
          <p:spPr bwMode="auto">
            <a:xfrm>
              <a:off x="2688" y="735"/>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41" name="Line 1615"/>
            <p:cNvSpPr>
              <a:spLocks noChangeShapeType="1"/>
            </p:cNvSpPr>
            <p:nvPr/>
          </p:nvSpPr>
          <p:spPr bwMode="auto">
            <a:xfrm>
              <a:off x="2688" y="7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42" name="Line 1616"/>
            <p:cNvSpPr>
              <a:spLocks noChangeShapeType="1"/>
            </p:cNvSpPr>
            <p:nvPr/>
          </p:nvSpPr>
          <p:spPr bwMode="auto">
            <a:xfrm>
              <a:off x="2688" y="803"/>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43" name="Line 1617"/>
            <p:cNvSpPr>
              <a:spLocks noChangeShapeType="1"/>
            </p:cNvSpPr>
            <p:nvPr/>
          </p:nvSpPr>
          <p:spPr bwMode="auto">
            <a:xfrm>
              <a:off x="2688" y="83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44" name="Line 1618"/>
            <p:cNvSpPr>
              <a:spLocks noChangeShapeType="1"/>
            </p:cNvSpPr>
            <p:nvPr/>
          </p:nvSpPr>
          <p:spPr bwMode="auto">
            <a:xfrm>
              <a:off x="2688" y="87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45" name="Freeform 1619"/>
            <p:cNvSpPr>
              <a:spLocks/>
            </p:cNvSpPr>
            <p:nvPr/>
          </p:nvSpPr>
          <p:spPr bwMode="auto">
            <a:xfrm>
              <a:off x="2688" y="905"/>
              <a:ext cx="1" cy="44"/>
            </a:xfrm>
            <a:custGeom>
              <a:avLst/>
              <a:gdLst>
                <a:gd name="T0" fmla="*/ 0 w 1"/>
                <a:gd name="T1" fmla="*/ 0 h 44"/>
                <a:gd name="T2" fmla="*/ 0 w 1"/>
                <a:gd name="T3" fmla="*/ 22 h 44"/>
                <a:gd name="T4" fmla="*/ 0 w 1"/>
                <a:gd name="T5" fmla="*/ 33 h 44"/>
                <a:gd name="T6" fmla="*/ 0 w 1"/>
                <a:gd name="T7" fmla="*/ 44 h 44"/>
                <a:gd name="T8" fmla="*/ 0 60000 65536"/>
                <a:gd name="T9" fmla="*/ 0 60000 65536"/>
                <a:gd name="T10" fmla="*/ 0 60000 65536"/>
                <a:gd name="T11" fmla="*/ 0 60000 65536"/>
                <a:gd name="T12" fmla="*/ 0 w 1"/>
                <a:gd name="T13" fmla="*/ 0 h 44"/>
                <a:gd name="T14" fmla="*/ 1 w 1"/>
                <a:gd name="T15" fmla="*/ 44 h 44"/>
              </a:gdLst>
              <a:ahLst/>
              <a:cxnLst>
                <a:cxn ang="T8">
                  <a:pos x="T0" y="T1"/>
                </a:cxn>
                <a:cxn ang="T9">
                  <a:pos x="T2" y="T3"/>
                </a:cxn>
                <a:cxn ang="T10">
                  <a:pos x="T4" y="T5"/>
                </a:cxn>
                <a:cxn ang="T11">
                  <a:pos x="T6" y="T7"/>
                </a:cxn>
              </a:cxnLst>
              <a:rect l="T12" t="T13" r="T14" b="T15"/>
              <a:pathLst>
                <a:path w="1" h="44">
                  <a:moveTo>
                    <a:pt x="0" y="0"/>
                  </a:moveTo>
                  <a:lnTo>
                    <a:pt x="0" y="22"/>
                  </a:lnTo>
                  <a:lnTo>
                    <a:pt x="0" y="33"/>
                  </a:lnTo>
                  <a:lnTo>
                    <a:pt x="0" y="4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46" name="Freeform 1620"/>
            <p:cNvSpPr>
              <a:spLocks/>
            </p:cNvSpPr>
            <p:nvPr/>
          </p:nvSpPr>
          <p:spPr bwMode="auto">
            <a:xfrm>
              <a:off x="2114" y="585"/>
              <a:ext cx="452" cy="1"/>
            </a:xfrm>
            <a:custGeom>
              <a:avLst/>
              <a:gdLst>
                <a:gd name="T0" fmla="*/ 452 w 452"/>
                <a:gd name="T1" fmla="*/ 0 h 1"/>
                <a:gd name="T2" fmla="*/ 308 w 452"/>
                <a:gd name="T3" fmla="*/ 0 h 1"/>
                <a:gd name="T4" fmla="*/ 0 w 452"/>
                <a:gd name="T5" fmla="*/ 0 h 1"/>
                <a:gd name="T6" fmla="*/ 0 60000 65536"/>
                <a:gd name="T7" fmla="*/ 0 60000 65536"/>
                <a:gd name="T8" fmla="*/ 0 60000 65536"/>
                <a:gd name="T9" fmla="*/ 0 w 452"/>
                <a:gd name="T10" fmla="*/ 0 h 1"/>
                <a:gd name="T11" fmla="*/ 452 w 452"/>
                <a:gd name="T12" fmla="*/ 1 h 1"/>
              </a:gdLst>
              <a:ahLst/>
              <a:cxnLst>
                <a:cxn ang="T6">
                  <a:pos x="T0" y="T1"/>
                </a:cxn>
                <a:cxn ang="T7">
                  <a:pos x="T2" y="T3"/>
                </a:cxn>
                <a:cxn ang="T8">
                  <a:pos x="T4" y="T5"/>
                </a:cxn>
              </a:cxnLst>
              <a:rect l="T9" t="T10" r="T11" b="T12"/>
              <a:pathLst>
                <a:path w="452" h="1">
                  <a:moveTo>
                    <a:pt x="452" y="0"/>
                  </a:moveTo>
                  <a:lnTo>
                    <a:pt x="308"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47" name="Line 1621"/>
            <p:cNvSpPr>
              <a:spLocks noChangeShapeType="1"/>
            </p:cNvSpPr>
            <p:nvPr/>
          </p:nvSpPr>
          <p:spPr bwMode="auto">
            <a:xfrm>
              <a:off x="2114" y="866"/>
              <a:ext cx="452"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48" name="Line 1622"/>
            <p:cNvSpPr>
              <a:spLocks noChangeShapeType="1"/>
            </p:cNvSpPr>
            <p:nvPr/>
          </p:nvSpPr>
          <p:spPr bwMode="auto">
            <a:xfrm flipH="1">
              <a:off x="1857" y="641"/>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49" name="Freeform 1623"/>
            <p:cNvSpPr>
              <a:spLocks/>
            </p:cNvSpPr>
            <p:nvPr/>
          </p:nvSpPr>
          <p:spPr bwMode="auto">
            <a:xfrm>
              <a:off x="1857" y="809"/>
              <a:ext cx="257" cy="1"/>
            </a:xfrm>
            <a:custGeom>
              <a:avLst/>
              <a:gdLst>
                <a:gd name="T0" fmla="*/ 0 w 257"/>
                <a:gd name="T1" fmla="*/ 0 h 1"/>
                <a:gd name="T2" fmla="*/ 113 w 257"/>
                <a:gd name="T3" fmla="*/ 0 h 1"/>
                <a:gd name="T4" fmla="*/ 257 w 257"/>
                <a:gd name="T5" fmla="*/ 0 h 1"/>
                <a:gd name="T6" fmla="*/ 0 60000 65536"/>
                <a:gd name="T7" fmla="*/ 0 60000 65536"/>
                <a:gd name="T8" fmla="*/ 0 60000 65536"/>
                <a:gd name="T9" fmla="*/ 0 w 257"/>
                <a:gd name="T10" fmla="*/ 0 h 1"/>
                <a:gd name="T11" fmla="*/ 257 w 257"/>
                <a:gd name="T12" fmla="*/ 1 h 1"/>
              </a:gdLst>
              <a:ahLst/>
              <a:cxnLst>
                <a:cxn ang="T6">
                  <a:pos x="T0" y="T1"/>
                </a:cxn>
                <a:cxn ang="T7">
                  <a:pos x="T2" y="T3"/>
                </a:cxn>
                <a:cxn ang="T8">
                  <a:pos x="T4" y="T5"/>
                </a:cxn>
              </a:cxnLst>
              <a:rect l="T9" t="T10" r="T11" b="T12"/>
              <a:pathLst>
                <a:path w="257" h="1">
                  <a:moveTo>
                    <a:pt x="0" y="0"/>
                  </a:moveTo>
                  <a:lnTo>
                    <a:pt x="113" y="0"/>
                  </a:lnTo>
                  <a:lnTo>
                    <a:pt x="257"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50" name="Line 1624"/>
            <p:cNvSpPr>
              <a:spLocks noChangeShapeType="1"/>
            </p:cNvSpPr>
            <p:nvPr/>
          </p:nvSpPr>
          <p:spPr bwMode="auto">
            <a:xfrm flipH="1">
              <a:off x="1833" y="641"/>
              <a:ext cx="24"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51" name="Line 1625"/>
            <p:cNvSpPr>
              <a:spLocks noChangeShapeType="1"/>
            </p:cNvSpPr>
            <p:nvPr/>
          </p:nvSpPr>
          <p:spPr bwMode="auto">
            <a:xfrm>
              <a:off x="1833" y="788"/>
              <a:ext cx="24" cy="2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52" name="Freeform 1626"/>
            <p:cNvSpPr>
              <a:spLocks/>
            </p:cNvSpPr>
            <p:nvPr/>
          </p:nvSpPr>
          <p:spPr bwMode="auto">
            <a:xfrm>
              <a:off x="2566" y="500"/>
              <a:ext cx="1" cy="449"/>
            </a:xfrm>
            <a:custGeom>
              <a:avLst/>
              <a:gdLst>
                <a:gd name="T0" fmla="*/ 0 w 1"/>
                <a:gd name="T1" fmla="*/ 449 h 449"/>
                <a:gd name="T2" fmla="*/ 0 w 1"/>
                <a:gd name="T3" fmla="*/ 366 h 449"/>
                <a:gd name="T4" fmla="*/ 0 w 1"/>
                <a:gd name="T5" fmla="*/ 224 h 449"/>
                <a:gd name="T6" fmla="*/ 0 w 1"/>
                <a:gd name="T7" fmla="*/ 85 h 449"/>
                <a:gd name="T8" fmla="*/ 0 w 1"/>
                <a:gd name="T9" fmla="*/ 0 h 449"/>
                <a:gd name="T10" fmla="*/ 0 60000 65536"/>
                <a:gd name="T11" fmla="*/ 0 60000 65536"/>
                <a:gd name="T12" fmla="*/ 0 60000 65536"/>
                <a:gd name="T13" fmla="*/ 0 60000 65536"/>
                <a:gd name="T14" fmla="*/ 0 60000 65536"/>
                <a:gd name="T15" fmla="*/ 0 w 1"/>
                <a:gd name="T16" fmla="*/ 0 h 449"/>
                <a:gd name="T17" fmla="*/ 1 w 1"/>
                <a:gd name="T18" fmla="*/ 449 h 449"/>
              </a:gdLst>
              <a:ahLst/>
              <a:cxnLst>
                <a:cxn ang="T10">
                  <a:pos x="T0" y="T1"/>
                </a:cxn>
                <a:cxn ang="T11">
                  <a:pos x="T2" y="T3"/>
                </a:cxn>
                <a:cxn ang="T12">
                  <a:pos x="T4" y="T5"/>
                </a:cxn>
                <a:cxn ang="T13">
                  <a:pos x="T6" y="T7"/>
                </a:cxn>
                <a:cxn ang="T14">
                  <a:pos x="T8" y="T9"/>
                </a:cxn>
              </a:cxnLst>
              <a:rect l="T15" t="T16" r="T17" b="T18"/>
              <a:pathLst>
                <a:path w="1" h="449">
                  <a:moveTo>
                    <a:pt x="0" y="449"/>
                  </a:moveTo>
                  <a:lnTo>
                    <a:pt x="0" y="366"/>
                  </a:lnTo>
                  <a:lnTo>
                    <a:pt x="0" y="224"/>
                  </a:lnTo>
                  <a:lnTo>
                    <a:pt x="0" y="85"/>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53" name="Freeform 1627"/>
            <p:cNvSpPr>
              <a:spLocks/>
            </p:cNvSpPr>
            <p:nvPr/>
          </p:nvSpPr>
          <p:spPr bwMode="auto">
            <a:xfrm>
              <a:off x="2566" y="500"/>
              <a:ext cx="335" cy="1"/>
            </a:xfrm>
            <a:custGeom>
              <a:avLst/>
              <a:gdLst>
                <a:gd name="T0" fmla="*/ 335 w 335"/>
                <a:gd name="T1" fmla="*/ 0 h 1"/>
                <a:gd name="T2" fmla="*/ 235 w 335"/>
                <a:gd name="T3" fmla="*/ 0 h 1"/>
                <a:gd name="T4" fmla="*/ 122 w 335"/>
                <a:gd name="T5" fmla="*/ 0 h 1"/>
                <a:gd name="T6" fmla="*/ 0 w 335"/>
                <a:gd name="T7" fmla="*/ 0 h 1"/>
                <a:gd name="T8" fmla="*/ 0 60000 65536"/>
                <a:gd name="T9" fmla="*/ 0 60000 65536"/>
                <a:gd name="T10" fmla="*/ 0 60000 65536"/>
                <a:gd name="T11" fmla="*/ 0 60000 65536"/>
                <a:gd name="T12" fmla="*/ 0 w 335"/>
                <a:gd name="T13" fmla="*/ 0 h 1"/>
                <a:gd name="T14" fmla="*/ 335 w 335"/>
                <a:gd name="T15" fmla="*/ 1 h 1"/>
              </a:gdLst>
              <a:ahLst/>
              <a:cxnLst>
                <a:cxn ang="T8">
                  <a:pos x="T0" y="T1"/>
                </a:cxn>
                <a:cxn ang="T9">
                  <a:pos x="T2" y="T3"/>
                </a:cxn>
                <a:cxn ang="T10">
                  <a:pos x="T4" y="T5"/>
                </a:cxn>
                <a:cxn ang="T11">
                  <a:pos x="T6" y="T7"/>
                </a:cxn>
              </a:cxnLst>
              <a:rect l="T12" t="T13" r="T14" b="T15"/>
              <a:pathLst>
                <a:path w="335" h="1">
                  <a:moveTo>
                    <a:pt x="335" y="0"/>
                  </a:moveTo>
                  <a:lnTo>
                    <a:pt x="235" y="0"/>
                  </a:lnTo>
                  <a:lnTo>
                    <a:pt x="122"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54" name="Freeform 1628"/>
            <p:cNvSpPr>
              <a:spLocks/>
            </p:cNvSpPr>
            <p:nvPr/>
          </p:nvSpPr>
          <p:spPr bwMode="auto">
            <a:xfrm>
              <a:off x="2566" y="500"/>
              <a:ext cx="335" cy="449"/>
            </a:xfrm>
            <a:custGeom>
              <a:avLst/>
              <a:gdLst>
                <a:gd name="T0" fmla="*/ 335 w 335"/>
                <a:gd name="T1" fmla="*/ 0 h 449"/>
                <a:gd name="T2" fmla="*/ 335 w 335"/>
                <a:gd name="T3" fmla="*/ 224 h 449"/>
                <a:gd name="T4" fmla="*/ 335 w 335"/>
                <a:gd name="T5" fmla="*/ 449 h 449"/>
                <a:gd name="T6" fmla="*/ 235 w 335"/>
                <a:gd name="T7" fmla="*/ 449 h 449"/>
                <a:gd name="T8" fmla="*/ 122 w 335"/>
                <a:gd name="T9" fmla="*/ 449 h 449"/>
                <a:gd name="T10" fmla="*/ 0 w 335"/>
                <a:gd name="T11" fmla="*/ 449 h 449"/>
                <a:gd name="T12" fmla="*/ 0 60000 65536"/>
                <a:gd name="T13" fmla="*/ 0 60000 65536"/>
                <a:gd name="T14" fmla="*/ 0 60000 65536"/>
                <a:gd name="T15" fmla="*/ 0 60000 65536"/>
                <a:gd name="T16" fmla="*/ 0 60000 65536"/>
                <a:gd name="T17" fmla="*/ 0 60000 65536"/>
                <a:gd name="T18" fmla="*/ 0 w 335"/>
                <a:gd name="T19" fmla="*/ 0 h 449"/>
                <a:gd name="T20" fmla="*/ 335 w 335"/>
                <a:gd name="T21" fmla="*/ 449 h 449"/>
              </a:gdLst>
              <a:ahLst/>
              <a:cxnLst>
                <a:cxn ang="T12">
                  <a:pos x="T0" y="T1"/>
                </a:cxn>
                <a:cxn ang="T13">
                  <a:pos x="T2" y="T3"/>
                </a:cxn>
                <a:cxn ang="T14">
                  <a:pos x="T4" y="T5"/>
                </a:cxn>
                <a:cxn ang="T15">
                  <a:pos x="T6" y="T7"/>
                </a:cxn>
                <a:cxn ang="T16">
                  <a:pos x="T8" y="T9"/>
                </a:cxn>
                <a:cxn ang="T17">
                  <a:pos x="T10" y="T11"/>
                </a:cxn>
              </a:cxnLst>
              <a:rect l="T18" t="T19" r="T20" b="T21"/>
              <a:pathLst>
                <a:path w="335" h="449">
                  <a:moveTo>
                    <a:pt x="335" y="0"/>
                  </a:moveTo>
                  <a:lnTo>
                    <a:pt x="335" y="224"/>
                  </a:lnTo>
                  <a:lnTo>
                    <a:pt x="335" y="449"/>
                  </a:lnTo>
                  <a:lnTo>
                    <a:pt x="235" y="449"/>
                  </a:lnTo>
                  <a:lnTo>
                    <a:pt x="122" y="449"/>
                  </a:lnTo>
                  <a:lnTo>
                    <a:pt x="0" y="449"/>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55" name="Line 1629"/>
            <p:cNvSpPr>
              <a:spLocks noChangeShapeType="1"/>
            </p:cNvSpPr>
            <p:nvPr/>
          </p:nvSpPr>
          <p:spPr bwMode="auto">
            <a:xfrm flipH="1">
              <a:off x="3126" y="949"/>
              <a:ext cx="338"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56" name="Freeform 1630"/>
            <p:cNvSpPr>
              <a:spLocks/>
            </p:cNvSpPr>
            <p:nvPr/>
          </p:nvSpPr>
          <p:spPr bwMode="auto">
            <a:xfrm>
              <a:off x="3126" y="500"/>
              <a:ext cx="338" cy="449"/>
            </a:xfrm>
            <a:custGeom>
              <a:avLst/>
              <a:gdLst>
                <a:gd name="T0" fmla="*/ 338 w 338"/>
                <a:gd name="T1" fmla="*/ 0 h 449"/>
                <a:gd name="T2" fmla="*/ 0 w 338"/>
                <a:gd name="T3" fmla="*/ 0 h 449"/>
                <a:gd name="T4" fmla="*/ 0 w 338"/>
                <a:gd name="T5" fmla="*/ 224 h 449"/>
                <a:gd name="T6" fmla="*/ 0 w 338"/>
                <a:gd name="T7" fmla="*/ 449 h 449"/>
                <a:gd name="T8" fmla="*/ 0 60000 65536"/>
                <a:gd name="T9" fmla="*/ 0 60000 65536"/>
                <a:gd name="T10" fmla="*/ 0 60000 65536"/>
                <a:gd name="T11" fmla="*/ 0 60000 65536"/>
                <a:gd name="T12" fmla="*/ 0 w 338"/>
                <a:gd name="T13" fmla="*/ 0 h 449"/>
                <a:gd name="T14" fmla="*/ 338 w 338"/>
                <a:gd name="T15" fmla="*/ 449 h 449"/>
              </a:gdLst>
              <a:ahLst/>
              <a:cxnLst>
                <a:cxn ang="T8">
                  <a:pos x="T0" y="T1"/>
                </a:cxn>
                <a:cxn ang="T9">
                  <a:pos x="T2" y="T3"/>
                </a:cxn>
                <a:cxn ang="T10">
                  <a:pos x="T4" y="T5"/>
                </a:cxn>
                <a:cxn ang="T11">
                  <a:pos x="T6" y="T7"/>
                </a:cxn>
              </a:cxnLst>
              <a:rect l="T12" t="T13" r="T14" b="T15"/>
              <a:pathLst>
                <a:path w="338" h="449">
                  <a:moveTo>
                    <a:pt x="338" y="0"/>
                  </a:moveTo>
                  <a:lnTo>
                    <a:pt x="0" y="0"/>
                  </a:lnTo>
                  <a:lnTo>
                    <a:pt x="0" y="224"/>
                  </a:lnTo>
                  <a:lnTo>
                    <a:pt x="0" y="449"/>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57" name="Freeform 1631"/>
            <p:cNvSpPr>
              <a:spLocks/>
            </p:cNvSpPr>
            <p:nvPr/>
          </p:nvSpPr>
          <p:spPr bwMode="auto">
            <a:xfrm>
              <a:off x="3464" y="500"/>
              <a:ext cx="1" cy="449"/>
            </a:xfrm>
            <a:custGeom>
              <a:avLst/>
              <a:gdLst>
                <a:gd name="T0" fmla="*/ 0 w 1"/>
                <a:gd name="T1" fmla="*/ 449 h 449"/>
                <a:gd name="T2" fmla="*/ 0 w 1"/>
                <a:gd name="T3" fmla="*/ 384 h 449"/>
                <a:gd name="T4" fmla="*/ 0 w 1"/>
                <a:gd name="T5" fmla="*/ 224 h 449"/>
                <a:gd name="T6" fmla="*/ 0 w 1"/>
                <a:gd name="T7" fmla="*/ 67 h 449"/>
                <a:gd name="T8" fmla="*/ 0 w 1"/>
                <a:gd name="T9" fmla="*/ 0 h 449"/>
                <a:gd name="T10" fmla="*/ 0 60000 65536"/>
                <a:gd name="T11" fmla="*/ 0 60000 65536"/>
                <a:gd name="T12" fmla="*/ 0 60000 65536"/>
                <a:gd name="T13" fmla="*/ 0 60000 65536"/>
                <a:gd name="T14" fmla="*/ 0 60000 65536"/>
                <a:gd name="T15" fmla="*/ 0 w 1"/>
                <a:gd name="T16" fmla="*/ 0 h 449"/>
                <a:gd name="T17" fmla="*/ 1 w 1"/>
                <a:gd name="T18" fmla="*/ 449 h 449"/>
              </a:gdLst>
              <a:ahLst/>
              <a:cxnLst>
                <a:cxn ang="T10">
                  <a:pos x="T0" y="T1"/>
                </a:cxn>
                <a:cxn ang="T11">
                  <a:pos x="T2" y="T3"/>
                </a:cxn>
                <a:cxn ang="T12">
                  <a:pos x="T4" y="T5"/>
                </a:cxn>
                <a:cxn ang="T13">
                  <a:pos x="T6" y="T7"/>
                </a:cxn>
                <a:cxn ang="T14">
                  <a:pos x="T8" y="T9"/>
                </a:cxn>
              </a:cxnLst>
              <a:rect l="T15" t="T16" r="T17" b="T18"/>
              <a:pathLst>
                <a:path w="1" h="449">
                  <a:moveTo>
                    <a:pt x="0" y="449"/>
                  </a:moveTo>
                  <a:lnTo>
                    <a:pt x="0" y="384"/>
                  </a:lnTo>
                  <a:lnTo>
                    <a:pt x="0" y="224"/>
                  </a:lnTo>
                  <a:lnTo>
                    <a:pt x="0" y="67"/>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58" name="Freeform 1632"/>
            <p:cNvSpPr>
              <a:spLocks/>
            </p:cNvSpPr>
            <p:nvPr/>
          </p:nvSpPr>
          <p:spPr bwMode="auto">
            <a:xfrm>
              <a:off x="2114" y="585"/>
              <a:ext cx="1" cy="281"/>
            </a:xfrm>
            <a:custGeom>
              <a:avLst/>
              <a:gdLst>
                <a:gd name="T0" fmla="*/ 0 w 1"/>
                <a:gd name="T1" fmla="*/ 281 h 281"/>
                <a:gd name="T2" fmla="*/ 0 w 1"/>
                <a:gd name="T3" fmla="*/ 279 h 281"/>
                <a:gd name="T4" fmla="*/ 0 w 1"/>
                <a:gd name="T5" fmla="*/ 224 h 281"/>
                <a:gd name="T6" fmla="*/ 0 w 1"/>
                <a:gd name="T7" fmla="*/ 203 h 281"/>
                <a:gd name="T8" fmla="*/ 0 w 1"/>
                <a:gd name="T9" fmla="*/ 139 h 281"/>
                <a:gd name="T10" fmla="*/ 0 w 1"/>
                <a:gd name="T11" fmla="*/ 78 h 281"/>
                <a:gd name="T12" fmla="*/ 0 w 1"/>
                <a:gd name="T13" fmla="*/ 56 h 281"/>
                <a:gd name="T14" fmla="*/ 0 w 1"/>
                <a:gd name="T15" fmla="*/ 0 h 281"/>
                <a:gd name="T16" fmla="*/ 0 w 1"/>
                <a:gd name="T17" fmla="*/ 0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81"/>
                <a:gd name="T29" fmla="*/ 1 w 1"/>
                <a:gd name="T30" fmla="*/ 281 h 2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81">
                  <a:moveTo>
                    <a:pt x="0" y="281"/>
                  </a:moveTo>
                  <a:lnTo>
                    <a:pt x="0" y="279"/>
                  </a:lnTo>
                  <a:lnTo>
                    <a:pt x="0" y="224"/>
                  </a:lnTo>
                  <a:lnTo>
                    <a:pt x="0" y="203"/>
                  </a:lnTo>
                  <a:lnTo>
                    <a:pt x="0" y="139"/>
                  </a:lnTo>
                  <a:lnTo>
                    <a:pt x="0" y="78"/>
                  </a:lnTo>
                  <a:lnTo>
                    <a:pt x="0" y="56"/>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59" name="Freeform 1633"/>
            <p:cNvSpPr>
              <a:spLocks/>
            </p:cNvSpPr>
            <p:nvPr/>
          </p:nvSpPr>
          <p:spPr bwMode="auto">
            <a:xfrm>
              <a:off x="2295" y="681"/>
              <a:ext cx="89" cy="89"/>
            </a:xfrm>
            <a:custGeom>
              <a:avLst/>
              <a:gdLst>
                <a:gd name="T0" fmla="*/ 0 w 89"/>
                <a:gd name="T1" fmla="*/ 43 h 89"/>
                <a:gd name="T2" fmla="*/ 2 w 89"/>
                <a:gd name="T3" fmla="*/ 30 h 89"/>
                <a:gd name="T4" fmla="*/ 9 w 89"/>
                <a:gd name="T5" fmla="*/ 17 h 89"/>
                <a:gd name="T6" fmla="*/ 20 w 89"/>
                <a:gd name="T7" fmla="*/ 6 h 89"/>
                <a:gd name="T8" fmla="*/ 33 w 89"/>
                <a:gd name="T9" fmla="*/ 0 h 89"/>
                <a:gd name="T10" fmla="*/ 48 w 89"/>
                <a:gd name="T11" fmla="*/ 0 h 89"/>
                <a:gd name="T12" fmla="*/ 63 w 89"/>
                <a:gd name="T13" fmla="*/ 2 h 89"/>
                <a:gd name="T14" fmla="*/ 68 w 89"/>
                <a:gd name="T15" fmla="*/ 6 h 89"/>
                <a:gd name="T16" fmla="*/ 74 w 89"/>
                <a:gd name="T17" fmla="*/ 11 h 89"/>
                <a:gd name="T18" fmla="*/ 83 w 89"/>
                <a:gd name="T19" fmla="*/ 24 h 89"/>
                <a:gd name="T20" fmla="*/ 89 w 89"/>
                <a:gd name="T21" fmla="*/ 37 h 89"/>
                <a:gd name="T22" fmla="*/ 89 w 89"/>
                <a:gd name="T23" fmla="*/ 43 h 89"/>
                <a:gd name="T24" fmla="*/ 89 w 89"/>
                <a:gd name="T25" fmla="*/ 52 h 89"/>
                <a:gd name="T26" fmla="*/ 83 w 89"/>
                <a:gd name="T27" fmla="*/ 65 h 89"/>
                <a:gd name="T28" fmla="*/ 76 w 89"/>
                <a:gd name="T29" fmla="*/ 76 h 89"/>
                <a:gd name="T30" fmla="*/ 63 w 89"/>
                <a:gd name="T31" fmla="*/ 85 h 89"/>
                <a:gd name="T32" fmla="*/ 48 w 89"/>
                <a:gd name="T33" fmla="*/ 89 h 89"/>
                <a:gd name="T34" fmla="*/ 33 w 89"/>
                <a:gd name="T35" fmla="*/ 87 h 89"/>
                <a:gd name="T36" fmla="*/ 20 w 89"/>
                <a:gd name="T37" fmla="*/ 83 h 89"/>
                <a:gd name="T38" fmla="*/ 9 w 89"/>
                <a:gd name="T39" fmla="*/ 72 h 89"/>
                <a:gd name="T40" fmla="*/ 2 w 89"/>
                <a:gd name="T41" fmla="*/ 59 h 89"/>
                <a:gd name="T42" fmla="*/ 0 w 89"/>
                <a:gd name="T43" fmla="*/ 43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9"/>
                <a:gd name="T67" fmla="*/ 0 h 89"/>
                <a:gd name="T68" fmla="*/ 89 w 89"/>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9" h="89">
                  <a:moveTo>
                    <a:pt x="0" y="43"/>
                  </a:moveTo>
                  <a:lnTo>
                    <a:pt x="2" y="30"/>
                  </a:lnTo>
                  <a:lnTo>
                    <a:pt x="9" y="17"/>
                  </a:lnTo>
                  <a:lnTo>
                    <a:pt x="20" y="6"/>
                  </a:lnTo>
                  <a:lnTo>
                    <a:pt x="33" y="0"/>
                  </a:lnTo>
                  <a:lnTo>
                    <a:pt x="48" y="0"/>
                  </a:lnTo>
                  <a:lnTo>
                    <a:pt x="63" y="2"/>
                  </a:lnTo>
                  <a:lnTo>
                    <a:pt x="68" y="6"/>
                  </a:lnTo>
                  <a:lnTo>
                    <a:pt x="74" y="11"/>
                  </a:lnTo>
                  <a:lnTo>
                    <a:pt x="83" y="24"/>
                  </a:lnTo>
                  <a:lnTo>
                    <a:pt x="89" y="37"/>
                  </a:lnTo>
                  <a:lnTo>
                    <a:pt x="89" y="43"/>
                  </a:lnTo>
                  <a:lnTo>
                    <a:pt x="89" y="52"/>
                  </a:lnTo>
                  <a:lnTo>
                    <a:pt x="83" y="65"/>
                  </a:lnTo>
                  <a:lnTo>
                    <a:pt x="76" y="76"/>
                  </a:lnTo>
                  <a:lnTo>
                    <a:pt x="63" y="85"/>
                  </a:lnTo>
                  <a:lnTo>
                    <a:pt x="48" y="89"/>
                  </a:lnTo>
                  <a:lnTo>
                    <a:pt x="33" y="87"/>
                  </a:lnTo>
                  <a:lnTo>
                    <a:pt x="20" y="83"/>
                  </a:lnTo>
                  <a:lnTo>
                    <a:pt x="9" y="72"/>
                  </a:lnTo>
                  <a:lnTo>
                    <a:pt x="2" y="59"/>
                  </a:lnTo>
                  <a:lnTo>
                    <a:pt x="0" y="43"/>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60" name="Line 1634"/>
            <p:cNvSpPr>
              <a:spLocks noChangeShapeType="1"/>
            </p:cNvSpPr>
            <p:nvPr/>
          </p:nvSpPr>
          <p:spPr bwMode="auto">
            <a:xfrm>
              <a:off x="2901" y="949"/>
              <a:ext cx="225"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61" name="Line 1635"/>
            <p:cNvSpPr>
              <a:spLocks noChangeShapeType="1"/>
            </p:cNvSpPr>
            <p:nvPr/>
          </p:nvSpPr>
          <p:spPr bwMode="auto">
            <a:xfrm>
              <a:off x="2901" y="500"/>
              <a:ext cx="225"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62" name="Freeform 1636"/>
            <p:cNvSpPr>
              <a:spLocks/>
            </p:cNvSpPr>
            <p:nvPr/>
          </p:nvSpPr>
          <p:spPr bwMode="auto">
            <a:xfrm>
              <a:off x="1857" y="641"/>
              <a:ext cx="1" cy="168"/>
            </a:xfrm>
            <a:custGeom>
              <a:avLst/>
              <a:gdLst>
                <a:gd name="T0" fmla="*/ 0 w 1"/>
                <a:gd name="T1" fmla="*/ 0 h 168"/>
                <a:gd name="T2" fmla="*/ 0 w 1"/>
                <a:gd name="T3" fmla="*/ 0 h 168"/>
                <a:gd name="T4" fmla="*/ 0 w 1"/>
                <a:gd name="T5" fmla="*/ 22 h 168"/>
                <a:gd name="T6" fmla="*/ 0 w 1"/>
                <a:gd name="T7" fmla="*/ 83 h 168"/>
                <a:gd name="T8" fmla="*/ 0 w 1"/>
                <a:gd name="T9" fmla="*/ 147 h 168"/>
                <a:gd name="T10" fmla="*/ 0 w 1"/>
                <a:gd name="T11" fmla="*/ 168 h 168"/>
                <a:gd name="T12" fmla="*/ 0 w 1"/>
                <a:gd name="T13" fmla="*/ 168 h 168"/>
                <a:gd name="T14" fmla="*/ 0 60000 65536"/>
                <a:gd name="T15" fmla="*/ 0 60000 65536"/>
                <a:gd name="T16" fmla="*/ 0 60000 65536"/>
                <a:gd name="T17" fmla="*/ 0 60000 65536"/>
                <a:gd name="T18" fmla="*/ 0 60000 65536"/>
                <a:gd name="T19" fmla="*/ 0 60000 65536"/>
                <a:gd name="T20" fmla="*/ 0 60000 65536"/>
                <a:gd name="T21" fmla="*/ 0 w 1"/>
                <a:gd name="T22" fmla="*/ 0 h 168"/>
                <a:gd name="T23" fmla="*/ 1 w 1"/>
                <a:gd name="T24" fmla="*/ 168 h 1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68">
                  <a:moveTo>
                    <a:pt x="0" y="0"/>
                  </a:moveTo>
                  <a:lnTo>
                    <a:pt x="0" y="0"/>
                  </a:lnTo>
                  <a:lnTo>
                    <a:pt x="0" y="22"/>
                  </a:lnTo>
                  <a:lnTo>
                    <a:pt x="0" y="83"/>
                  </a:lnTo>
                  <a:lnTo>
                    <a:pt x="0" y="147"/>
                  </a:lnTo>
                  <a:lnTo>
                    <a:pt x="0" y="168"/>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63" name="Freeform 1637"/>
            <p:cNvSpPr>
              <a:spLocks/>
            </p:cNvSpPr>
            <p:nvPr/>
          </p:nvSpPr>
          <p:spPr bwMode="auto">
            <a:xfrm>
              <a:off x="1833" y="663"/>
              <a:ext cx="1" cy="125"/>
            </a:xfrm>
            <a:custGeom>
              <a:avLst/>
              <a:gdLst>
                <a:gd name="T0" fmla="*/ 0 w 1"/>
                <a:gd name="T1" fmla="*/ 125 h 125"/>
                <a:gd name="T2" fmla="*/ 0 w 1"/>
                <a:gd name="T3" fmla="*/ 122 h 125"/>
                <a:gd name="T4" fmla="*/ 0 w 1"/>
                <a:gd name="T5" fmla="*/ 61 h 125"/>
                <a:gd name="T6" fmla="*/ 0 w 1"/>
                <a:gd name="T7" fmla="*/ 0 h 125"/>
                <a:gd name="T8" fmla="*/ 0 w 1"/>
                <a:gd name="T9" fmla="*/ 0 h 125"/>
                <a:gd name="T10" fmla="*/ 0 60000 65536"/>
                <a:gd name="T11" fmla="*/ 0 60000 65536"/>
                <a:gd name="T12" fmla="*/ 0 60000 65536"/>
                <a:gd name="T13" fmla="*/ 0 60000 65536"/>
                <a:gd name="T14" fmla="*/ 0 60000 65536"/>
                <a:gd name="T15" fmla="*/ 0 w 1"/>
                <a:gd name="T16" fmla="*/ 0 h 125"/>
                <a:gd name="T17" fmla="*/ 1 w 1"/>
                <a:gd name="T18" fmla="*/ 125 h 125"/>
              </a:gdLst>
              <a:ahLst/>
              <a:cxnLst>
                <a:cxn ang="T10">
                  <a:pos x="T0" y="T1"/>
                </a:cxn>
                <a:cxn ang="T11">
                  <a:pos x="T2" y="T3"/>
                </a:cxn>
                <a:cxn ang="T12">
                  <a:pos x="T4" y="T5"/>
                </a:cxn>
                <a:cxn ang="T13">
                  <a:pos x="T6" y="T7"/>
                </a:cxn>
                <a:cxn ang="T14">
                  <a:pos x="T8" y="T9"/>
                </a:cxn>
              </a:cxnLst>
              <a:rect l="T15" t="T16" r="T17" b="T18"/>
              <a:pathLst>
                <a:path w="1" h="125">
                  <a:moveTo>
                    <a:pt x="0" y="125"/>
                  </a:moveTo>
                  <a:lnTo>
                    <a:pt x="0" y="122"/>
                  </a:lnTo>
                  <a:lnTo>
                    <a:pt x="0" y="61"/>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64" name="Freeform 1638"/>
            <p:cNvSpPr>
              <a:spLocks/>
            </p:cNvSpPr>
            <p:nvPr/>
          </p:nvSpPr>
          <p:spPr bwMode="auto">
            <a:xfrm>
              <a:off x="1660" y="724"/>
              <a:ext cx="245" cy="1"/>
            </a:xfrm>
            <a:custGeom>
              <a:avLst/>
              <a:gdLst>
                <a:gd name="T0" fmla="*/ 0 w 245"/>
                <a:gd name="T1" fmla="*/ 0 h 1"/>
                <a:gd name="T2" fmla="*/ 173 w 245"/>
                <a:gd name="T3" fmla="*/ 0 h 1"/>
                <a:gd name="T4" fmla="*/ 197 w 245"/>
                <a:gd name="T5" fmla="*/ 0 h 1"/>
                <a:gd name="T6" fmla="*/ 245 w 245"/>
                <a:gd name="T7" fmla="*/ 0 h 1"/>
                <a:gd name="T8" fmla="*/ 0 60000 65536"/>
                <a:gd name="T9" fmla="*/ 0 60000 65536"/>
                <a:gd name="T10" fmla="*/ 0 60000 65536"/>
                <a:gd name="T11" fmla="*/ 0 60000 65536"/>
                <a:gd name="T12" fmla="*/ 0 w 245"/>
                <a:gd name="T13" fmla="*/ 0 h 1"/>
                <a:gd name="T14" fmla="*/ 245 w 245"/>
                <a:gd name="T15" fmla="*/ 1 h 1"/>
              </a:gdLst>
              <a:ahLst/>
              <a:cxnLst>
                <a:cxn ang="T8">
                  <a:pos x="T0" y="T1"/>
                </a:cxn>
                <a:cxn ang="T9">
                  <a:pos x="T2" y="T3"/>
                </a:cxn>
                <a:cxn ang="T10">
                  <a:pos x="T4" y="T5"/>
                </a:cxn>
                <a:cxn ang="T11">
                  <a:pos x="T6" y="T7"/>
                </a:cxn>
              </a:cxnLst>
              <a:rect l="T12" t="T13" r="T14" b="T15"/>
              <a:pathLst>
                <a:path w="245" h="1">
                  <a:moveTo>
                    <a:pt x="0" y="0"/>
                  </a:moveTo>
                  <a:lnTo>
                    <a:pt x="173" y="0"/>
                  </a:lnTo>
                  <a:lnTo>
                    <a:pt x="197" y="0"/>
                  </a:lnTo>
                  <a:lnTo>
                    <a:pt x="24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65" name="Line 1639"/>
            <p:cNvSpPr>
              <a:spLocks noChangeShapeType="1"/>
            </p:cNvSpPr>
            <p:nvPr/>
          </p:nvSpPr>
          <p:spPr bwMode="auto">
            <a:xfrm>
              <a:off x="1926"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66" name="Freeform 1640"/>
            <p:cNvSpPr>
              <a:spLocks/>
            </p:cNvSpPr>
            <p:nvPr/>
          </p:nvSpPr>
          <p:spPr bwMode="auto">
            <a:xfrm>
              <a:off x="1972" y="724"/>
              <a:ext cx="271" cy="1"/>
            </a:xfrm>
            <a:custGeom>
              <a:avLst/>
              <a:gdLst>
                <a:gd name="T0" fmla="*/ 0 w 271"/>
                <a:gd name="T1" fmla="*/ 0 h 1"/>
                <a:gd name="T2" fmla="*/ 142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42"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67" name="Line 1641"/>
            <p:cNvSpPr>
              <a:spLocks noChangeShapeType="1"/>
            </p:cNvSpPr>
            <p:nvPr/>
          </p:nvSpPr>
          <p:spPr bwMode="auto">
            <a:xfrm>
              <a:off x="2264" y="724"/>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68" name="Freeform 1642"/>
            <p:cNvSpPr>
              <a:spLocks/>
            </p:cNvSpPr>
            <p:nvPr/>
          </p:nvSpPr>
          <p:spPr bwMode="auto">
            <a:xfrm>
              <a:off x="2406" y="724"/>
              <a:ext cx="175" cy="1"/>
            </a:xfrm>
            <a:custGeom>
              <a:avLst/>
              <a:gdLst>
                <a:gd name="T0" fmla="*/ 0 w 175"/>
                <a:gd name="T1" fmla="*/ 0 h 1"/>
                <a:gd name="T2" fmla="*/ 160 w 175"/>
                <a:gd name="T3" fmla="*/ 0 h 1"/>
                <a:gd name="T4" fmla="*/ 175 w 175"/>
                <a:gd name="T5" fmla="*/ 0 h 1"/>
                <a:gd name="T6" fmla="*/ 0 60000 65536"/>
                <a:gd name="T7" fmla="*/ 0 60000 65536"/>
                <a:gd name="T8" fmla="*/ 0 60000 65536"/>
                <a:gd name="T9" fmla="*/ 0 w 175"/>
                <a:gd name="T10" fmla="*/ 0 h 1"/>
                <a:gd name="T11" fmla="*/ 175 w 175"/>
                <a:gd name="T12" fmla="*/ 1 h 1"/>
              </a:gdLst>
              <a:ahLst/>
              <a:cxnLst>
                <a:cxn ang="T6">
                  <a:pos x="T0" y="T1"/>
                </a:cxn>
                <a:cxn ang="T7">
                  <a:pos x="T2" y="T3"/>
                </a:cxn>
                <a:cxn ang="T8">
                  <a:pos x="T4" y="T5"/>
                </a:cxn>
              </a:cxnLst>
              <a:rect l="T9" t="T10" r="T11" b="T12"/>
              <a:pathLst>
                <a:path w="175" h="1">
                  <a:moveTo>
                    <a:pt x="0" y="0"/>
                  </a:moveTo>
                  <a:lnTo>
                    <a:pt x="160" y="0"/>
                  </a:lnTo>
                  <a:lnTo>
                    <a:pt x="17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69" name="Freeform 1643"/>
            <p:cNvSpPr>
              <a:spLocks/>
            </p:cNvSpPr>
            <p:nvPr/>
          </p:nvSpPr>
          <p:spPr bwMode="auto">
            <a:xfrm>
              <a:off x="2363" y="724"/>
              <a:ext cx="21" cy="1"/>
            </a:xfrm>
            <a:custGeom>
              <a:avLst/>
              <a:gdLst>
                <a:gd name="T0" fmla="*/ 0 w 21"/>
                <a:gd name="T1" fmla="*/ 0 h 1"/>
                <a:gd name="T2" fmla="*/ 21 w 21"/>
                <a:gd name="T3" fmla="*/ 0 h 1"/>
                <a:gd name="T4" fmla="*/ 21 w 21"/>
                <a:gd name="T5" fmla="*/ 0 h 1"/>
                <a:gd name="T6" fmla="*/ 0 60000 65536"/>
                <a:gd name="T7" fmla="*/ 0 60000 65536"/>
                <a:gd name="T8" fmla="*/ 0 60000 65536"/>
                <a:gd name="T9" fmla="*/ 0 w 21"/>
                <a:gd name="T10" fmla="*/ 0 h 1"/>
                <a:gd name="T11" fmla="*/ 21 w 21"/>
                <a:gd name="T12" fmla="*/ 1 h 1"/>
              </a:gdLst>
              <a:ahLst/>
              <a:cxnLst>
                <a:cxn ang="T6">
                  <a:pos x="T0" y="T1"/>
                </a:cxn>
                <a:cxn ang="T7">
                  <a:pos x="T2" y="T3"/>
                </a:cxn>
                <a:cxn ang="T8">
                  <a:pos x="T4" y="T5"/>
                </a:cxn>
              </a:cxnLst>
              <a:rect l="T9" t="T10" r="T11" b="T12"/>
              <a:pathLst>
                <a:path w="21" h="1">
                  <a:moveTo>
                    <a:pt x="0" y="0"/>
                  </a:moveTo>
                  <a:lnTo>
                    <a:pt x="2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70" name="Line 1644"/>
            <p:cNvSpPr>
              <a:spLocks noChangeShapeType="1"/>
            </p:cNvSpPr>
            <p:nvPr/>
          </p:nvSpPr>
          <p:spPr bwMode="auto">
            <a:xfrm>
              <a:off x="2310" y="724"/>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71" name="Line 1645"/>
            <p:cNvSpPr>
              <a:spLocks noChangeShapeType="1"/>
            </p:cNvSpPr>
            <p:nvPr/>
          </p:nvSpPr>
          <p:spPr bwMode="auto">
            <a:xfrm>
              <a:off x="2603" y="724"/>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72" name="Freeform 1646"/>
            <p:cNvSpPr>
              <a:spLocks/>
            </p:cNvSpPr>
            <p:nvPr/>
          </p:nvSpPr>
          <p:spPr bwMode="auto">
            <a:xfrm>
              <a:off x="2648" y="724"/>
              <a:ext cx="269" cy="1"/>
            </a:xfrm>
            <a:custGeom>
              <a:avLst/>
              <a:gdLst>
                <a:gd name="T0" fmla="*/ 0 w 269"/>
                <a:gd name="T1" fmla="*/ 0 h 1"/>
                <a:gd name="T2" fmla="*/ 40 w 269"/>
                <a:gd name="T3" fmla="*/ 0 h 1"/>
                <a:gd name="T4" fmla="*/ 153 w 269"/>
                <a:gd name="T5" fmla="*/ 0 h 1"/>
                <a:gd name="T6" fmla="*/ 253 w 269"/>
                <a:gd name="T7" fmla="*/ 0 h 1"/>
                <a:gd name="T8" fmla="*/ 269 w 269"/>
                <a:gd name="T9" fmla="*/ 0 h 1"/>
                <a:gd name="T10" fmla="*/ 0 60000 65536"/>
                <a:gd name="T11" fmla="*/ 0 60000 65536"/>
                <a:gd name="T12" fmla="*/ 0 60000 65536"/>
                <a:gd name="T13" fmla="*/ 0 60000 65536"/>
                <a:gd name="T14" fmla="*/ 0 60000 65536"/>
                <a:gd name="T15" fmla="*/ 0 w 269"/>
                <a:gd name="T16" fmla="*/ 0 h 1"/>
                <a:gd name="T17" fmla="*/ 269 w 269"/>
                <a:gd name="T18" fmla="*/ 1 h 1"/>
              </a:gdLst>
              <a:ahLst/>
              <a:cxnLst>
                <a:cxn ang="T10">
                  <a:pos x="T0" y="T1"/>
                </a:cxn>
                <a:cxn ang="T11">
                  <a:pos x="T2" y="T3"/>
                </a:cxn>
                <a:cxn ang="T12">
                  <a:pos x="T4" y="T5"/>
                </a:cxn>
                <a:cxn ang="T13">
                  <a:pos x="T6" y="T7"/>
                </a:cxn>
                <a:cxn ang="T14">
                  <a:pos x="T8" y="T9"/>
                </a:cxn>
              </a:cxnLst>
              <a:rect l="T15" t="T16" r="T17" b="T18"/>
              <a:pathLst>
                <a:path w="269" h="1">
                  <a:moveTo>
                    <a:pt x="0" y="0"/>
                  </a:moveTo>
                  <a:lnTo>
                    <a:pt x="40" y="0"/>
                  </a:lnTo>
                  <a:lnTo>
                    <a:pt x="153" y="0"/>
                  </a:lnTo>
                  <a:lnTo>
                    <a:pt x="253" y="0"/>
                  </a:lnTo>
                  <a:lnTo>
                    <a:pt x="26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73" name="Line 1647"/>
            <p:cNvSpPr>
              <a:spLocks noChangeShapeType="1"/>
            </p:cNvSpPr>
            <p:nvPr/>
          </p:nvSpPr>
          <p:spPr bwMode="auto">
            <a:xfrm>
              <a:off x="2941"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74" name="Freeform 1648"/>
            <p:cNvSpPr>
              <a:spLocks/>
            </p:cNvSpPr>
            <p:nvPr/>
          </p:nvSpPr>
          <p:spPr bwMode="auto">
            <a:xfrm>
              <a:off x="2984" y="724"/>
              <a:ext cx="271" cy="1"/>
            </a:xfrm>
            <a:custGeom>
              <a:avLst/>
              <a:gdLst>
                <a:gd name="T0" fmla="*/ 0 w 271"/>
                <a:gd name="T1" fmla="*/ 0 h 1"/>
                <a:gd name="T2" fmla="*/ 142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42"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75" name="Line 1649"/>
            <p:cNvSpPr>
              <a:spLocks noChangeShapeType="1"/>
            </p:cNvSpPr>
            <p:nvPr/>
          </p:nvSpPr>
          <p:spPr bwMode="auto">
            <a:xfrm>
              <a:off x="3277"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76" name="Freeform 1650"/>
            <p:cNvSpPr>
              <a:spLocks/>
            </p:cNvSpPr>
            <p:nvPr/>
          </p:nvSpPr>
          <p:spPr bwMode="auto">
            <a:xfrm>
              <a:off x="3323" y="724"/>
              <a:ext cx="246" cy="1"/>
            </a:xfrm>
            <a:custGeom>
              <a:avLst/>
              <a:gdLst>
                <a:gd name="T0" fmla="*/ 0 w 246"/>
                <a:gd name="T1" fmla="*/ 0 h 1"/>
                <a:gd name="T2" fmla="*/ 141 w 246"/>
                <a:gd name="T3" fmla="*/ 0 h 1"/>
                <a:gd name="T4" fmla="*/ 246 w 246"/>
                <a:gd name="T5" fmla="*/ 0 h 1"/>
                <a:gd name="T6" fmla="*/ 0 60000 65536"/>
                <a:gd name="T7" fmla="*/ 0 60000 65536"/>
                <a:gd name="T8" fmla="*/ 0 60000 65536"/>
                <a:gd name="T9" fmla="*/ 0 w 246"/>
                <a:gd name="T10" fmla="*/ 0 h 1"/>
                <a:gd name="T11" fmla="*/ 246 w 246"/>
                <a:gd name="T12" fmla="*/ 1 h 1"/>
              </a:gdLst>
              <a:ahLst/>
              <a:cxnLst>
                <a:cxn ang="T6">
                  <a:pos x="T0" y="T1"/>
                </a:cxn>
                <a:cxn ang="T7">
                  <a:pos x="T2" y="T3"/>
                </a:cxn>
                <a:cxn ang="T8">
                  <a:pos x="T4" y="T5"/>
                </a:cxn>
              </a:cxnLst>
              <a:rect l="T9" t="T10" r="T11" b="T12"/>
              <a:pathLst>
                <a:path w="246" h="1">
                  <a:moveTo>
                    <a:pt x="0" y="0"/>
                  </a:moveTo>
                  <a:lnTo>
                    <a:pt x="141" y="0"/>
                  </a:lnTo>
                  <a:lnTo>
                    <a:pt x="24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77" name="Line 1651"/>
            <p:cNvSpPr>
              <a:spLocks noChangeShapeType="1"/>
            </p:cNvSpPr>
            <p:nvPr/>
          </p:nvSpPr>
          <p:spPr bwMode="auto">
            <a:xfrm>
              <a:off x="1833" y="663"/>
              <a:ext cx="24"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78" name="Line 1652"/>
            <p:cNvSpPr>
              <a:spLocks noChangeShapeType="1"/>
            </p:cNvSpPr>
            <p:nvPr/>
          </p:nvSpPr>
          <p:spPr bwMode="auto">
            <a:xfrm>
              <a:off x="1867"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79" name="Line 1653"/>
            <p:cNvSpPr>
              <a:spLocks noChangeShapeType="1"/>
            </p:cNvSpPr>
            <p:nvPr/>
          </p:nvSpPr>
          <p:spPr bwMode="auto">
            <a:xfrm>
              <a:off x="1900" y="663"/>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80" name="Line 1654"/>
            <p:cNvSpPr>
              <a:spLocks noChangeShapeType="1"/>
            </p:cNvSpPr>
            <p:nvPr/>
          </p:nvSpPr>
          <p:spPr bwMode="auto">
            <a:xfrm>
              <a:off x="1935"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81" name="Line 1655"/>
            <p:cNvSpPr>
              <a:spLocks noChangeShapeType="1"/>
            </p:cNvSpPr>
            <p:nvPr/>
          </p:nvSpPr>
          <p:spPr bwMode="auto">
            <a:xfrm>
              <a:off x="1968" y="663"/>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82" name="Line 1656"/>
            <p:cNvSpPr>
              <a:spLocks noChangeShapeType="1"/>
            </p:cNvSpPr>
            <p:nvPr/>
          </p:nvSpPr>
          <p:spPr bwMode="auto">
            <a:xfrm>
              <a:off x="2003"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83" name="Line 1657"/>
            <p:cNvSpPr>
              <a:spLocks noChangeShapeType="1"/>
            </p:cNvSpPr>
            <p:nvPr/>
          </p:nvSpPr>
          <p:spPr bwMode="auto">
            <a:xfrm>
              <a:off x="2035"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84" name="Freeform 1658"/>
            <p:cNvSpPr>
              <a:spLocks/>
            </p:cNvSpPr>
            <p:nvPr/>
          </p:nvSpPr>
          <p:spPr bwMode="auto">
            <a:xfrm>
              <a:off x="2070" y="663"/>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85" name="Line 1659"/>
            <p:cNvSpPr>
              <a:spLocks noChangeShapeType="1"/>
            </p:cNvSpPr>
            <p:nvPr/>
          </p:nvSpPr>
          <p:spPr bwMode="auto">
            <a:xfrm>
              <a:off x="1833"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86" name="Line 1660"/>
            <p:cNvSpPr>
              <a:spLocks noChangeShapeType="1"/>
            </p:cNvSpPr>
            <p:nvPr/>
          </p:nvSpPr>
          <p:spPr bwMode="auto">
            <a:xfrm>
              <a:off x="1867"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87" name="Line 1661"/>
            <p:cNvSpPr>
              <a:spLocks noChangeShapeType="1"/>
            </p:cNvSpPr>
            <p:nvPr/>
          </p:nvSpPr>
          <p:spPr bwMode="auto">
            <a:xfrm>
              <a:off x="1900"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88" name="Line 1662"/>
            <p:cNvSpPr>
              <a:spLocks noChangeShapeType="1"/>
            </p:cNvSpPr>
            <p:nvPr/>
          </p:nvSpPr>
          <p:spPr bwMode="auto">
            <a:xfrm>
              <a:off x="1935"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89" name="Line 1663"/>
            <p:cNvSpPr>
              <a:spLocks noChangeShapeType="1"/>
            </p:cNvSpPr>
            <p:nvPr/>
          </p:nvSpPr>
          <p:spPr bwMode="auto">
            <a:xfrm>
              <a:off x="1968"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90" name="Line 1664"/>
            <p:cNvSpPr>
              <a:spLocks noChangeShapeType="1"/>
            </p:cNvSpPr>
            <p:nvPr/>
          </p:nvSpPr>
          <p:spPr bwMode="auto">
            <a:xfrm>
              <a:off x="2003"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91" name="Line 1665"/>
            <p:cNvSpPr>
              <a:spLocks noChangeShapeType="1"/>
            </p:cNvSpPr>
            <p:nvPr/>
          </p:nvSpPr>
          <p:spPr bwMode="auto">
            <a:xfrm>
              <a:off x="2035"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92" name="Freeform 1666"/>
            <p:cNvSpPr>
              <a:spLocks/>
            </p:cNvSpPr>
            <p:nvPr/>
          </p:nvSpPr>
          <p:spPr bwMode="auto">
            <a:xfrm>
              <a:off x="2070" y="788"/>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93" name="Line 1667"/>
            <p:cNvSpPr>
              <a:spLocks noChangeShapeType="1"/>
            </p:cNvSpPr>
            <p:nvPr/>
          </p:nvSpPr>
          <p:spPr bwMode="auto">
            <a:xfrm flipH="1">
              <a:off x="2317"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94" name="Line 1668"/>
            <p:cNvSpPr>
              <a:spLocks noChangeShapeType="1"/>
            </p:cNvSpPr>
            <p:nvPr/>
          </p:nvSpPr>
          <p:spPr bwMode="auto">
            <a:xfrm>
              <a:off x="2339" y="724"/>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95" name="Line 1669"/>
            <p:cNvSpPr>
              <a:spLocks noChangeShapeType="1"/>
            </p:cNvSpPr>
            <p:nvPr/>
          </p:nvSpPr>
          <p:spPr bwMode="auto">
            <a:xfrm>
              <a:off x="2339"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96" name="Line 1670"/>
            <p:cNvSpPr>
              <a:spLocks noChangeShapeType="1"/>
            </p:cNvSpPr>
            <p:nvPr/>
          </p:nvSpPr>
          <p:spPr bwMode="auto">
            <a:xfrm flipV="1">
              <a:off x="2339" y="657"/>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97" name="Freeform 1671"/>
            <p:cNvSpPr>
              <a:spLocks/>
            </p:cNvSpPr>
            <p:nvPr/>
          </p:nvSpPr>
          <p:spPr bwMode="auto">
            <a:xfrm>
              <a:off x="2271" y="724"/>
              <a:ext cx="24" cy="1"/>
            </a:xfrm>
            <a:custGeom>
              <a:avLst/>
              <a:gdLst>
                <a:gd name="T0" fmla="*/ 24 w 24"/>
                <a:gd name="T1" fmla="*/ 0 h 1"/>
                <a:gd name="T2" fmla="*/ 17 w 24"/>
                <a:gd name="T3" fmla="*/ 0 h 1"/>
                <a:gd name="T4" fmla="*/ 0 w 24"/>
                <a:gd name="T5" fmla="*/ 0 h 1"/>
                <a:gd name="T6" fmla="*/ 0 60000 65536"/>
                <a:gd name="T7" fmla="*/ 0 60000 65536"/>
                <a:gd name="T8" fmla="*/ 0 60000 65536"/>
                <a:gd name="T9" fmla="*/ 0 w 24"/>
                <a:gd name="T10" fmla="*/ 0 h 1"/>
                <a:gd name="T11" fmla="*/ 24 w 24"/>
                <a:gd name="T12" fmla="*/ 1 h 1"/>
              </a:gdLst>
              <a:ahLst/>
              <a:cxnLst>
                <a:cxn ang="T6">
                  <a:pos x="T0" y="T1"/>
                </a:cxn>
                <a:cxn ang="T7">
                  <a:pos x="T2" y="T3"/>
                </a:cxn>
                <a:cxn ang="T8">
                  <a:pos x="T4" y="T5"/>
                </a:cxn>
              </a:cxnLst>
              <a:rect l="T9" t="T10" r="T11" b="T12"/>
              <a:pathLst>
                <a:path w="24" h="1">
                  <a:moveTo>
                    <a:pt x="24" y="0"/>
                  </a:moveTo>
                  <a:lnTo>
                    <a:pt x="17"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198" name="Line 1672"/>
            <p:cNvSpPr>
              <a:spLocks noChangeShapeType="1"/>
            </p:cNvSpPr>
            <p:nvPr/>
          </p:nvSpPr>
          <p:spPr bwMode="auto">
            <a:xfrm>
              <a:off x="2339" y="7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199" name="Line 1673"/>
            <p:cNvSpPr>
              <a:spLocks noChangeShapeType="1"/>
            </p:cNvSpPr>
            <p:nvPr/>
          </p:nvSpPr>
          <p:spPr bwMode="auto">
            <a:xfrm>
              <a:off x="2384"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00" name="Line 1674"/>
            <p:cNvSpPr>
              <a:spLocks noChangeShapeType="1"/>
            </p:cNvSpPr>
            <p:nvPr/>
          </p:nvSpPr>
          <p:spPr bwMode="auto">
            <a:xfrm flipV="1">
              <a:off x="2339" y="7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01" name="Line 1675"/>
            <p:cNvSpPr>
              <a:spLocks noChangeShapeType="1"/>
            </p:cNvSpPr>
            <p:nvPr/>
          </p:nvSpPr>
          <p:spPr bwMode="auto">
            <a:xfrm flipH="1">
              <a:off x="1484" y="866"/>
              <a:ext cx="3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02" name="Freeform 1676"/>
            <p:cNvSpPr>
              <a:spLocks/>
            </p:cNvSpPr>
            <p:nvPr/>
          </p:nvSpPr>
          <p:spPr bwMode="auto">
            <a:xfrm>
              <a:off x="1883" y="888"/>
              <a:ext cx="113" cy="124"/>
            </a:xfrm>
            <a:custGeom>
              <a:avLst/>
              <a:gdLst>
                <a:gd name="T0" fmla="*/ 113 w 113"/>
                <a:gd name="T1" fmla="*/ 124 h 124"/>
                <a:gd name="T2" fmla="*/ 0 w 113"/>
                <a:gd name="T3" fmla="*/ 124 h 124"/>
                <a:gd name="T4" fmla="*/ 54 w 113"/>
                <a:gd name="T5" fmla="*/ 0 h 124"/>
                <a:gd name="T6" fmla="*/ 0 60000 65536"/>
                <a:gd name="T7" fmla="*/ 0 60000 65536"/>
                <a:gd name="T8" fmla="*/ 0 60000 65536"/>
                <a:gd name="T9" fmla="*/ 0 w 113"/>
                <a:gd name="T10" fmla="*/ 0 h 124"/>
                <a:gd name="T11" fmla="*/ 113 w 113"/>
                <a:gd name="T12" fmla="*/ 124 h 124"/>
              </a:gdLst>
              <a:ahLst/>
              <a:cxnLst>
                <a:cxn ang="T6">
                  <a:pos x="T0" y="T1"/>
                </a:cxn>
                <a:cxn ang="T7">
                  <a:pos x="T2" y="T3"/>
                </a:cxn>
                <a:cxn ang="T8">
                  <a:pos x="T4" y="T5"/>
                </a:cxn>
              </a:cxnLst>
              <a:rect l="T9" t="T10" r="T11" b="T12"/>
              <a:pathLst>
                <a:path w="113" h="124">
                  <a:moveTo>
                    <a:pt x="113" y="124"/>
                  </a:moveTo>
                  <a:lnTo>
                    <a:pt x="0" y="124"/>
                  </a:lnTo>
                  <a:lnTo>
                    <a:pt x="5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203" name="Freeform 1677"/>
            <p:cNvSpPr>
              <a:spLocks/>
            </p:cNvSpPr>
            <p:nvPr/>
          </p:nvSpPr>
          <p:spPr bwMode="auto">
            <a:xfrm>
              <a:off x="2404" y="395"/>
              <a:ext cx="242" cy="218"/>
            </a:xfrm>
            <a:custGeom>
              <a:avLst/>
              <a:gdLst>
                <a:gd name="T0" fmla="*/ 0 w 242"/>
                <a:gd name="T1" fmla="*/ 218 h 218"/>
                <a:gd name="T2" fmla="*/ 18 w 242"/>
                <a:gd name="T3" fmla="*/ 190 h 218"/>
                <a:gd name="T4" fmla="*/ 129 w 242"/>
                <a:gd name="T5" fmla="*/ 0 h 218"/>
                <a:gd name="T6" fmla="*/ 242 w 242"/>
                <a:gd name="T7" fmla="*/ 0 h 218"/>
                <a:gd name="T8" fmla="*/ 0 60000 65536"/>
                <a:gd name="T9" fmla="*/ 0 60000 65536"/>
                <a:gd name="T10" fmla="*/ 0 60000 65536"/>
                <a:gd name="T11" fmla="*/ 0 60000 65536"/>
                <a:gd name="T12" fmla="*/ 0 w 242"/>
                <a:gd name="T13" fmla="*/ 0 h 218"/>
                <a:gd name="T14" fmla="*/ 242 w 242"/>
                <a:gd name="T15" fmla="*/ 218 h 218"/>
              </a:gdLst>
              <a:ahLst/>
              <a:cxnLst>
                <a:cxn ang="T8">
                  <a:pos x="T0" y="T1"/>
                </a:cxn>
                <a:cxn ang="T9">
                  <a:pos x="T2" y="T3"/>
                </a:cxn>
                <a:cxn ang="T10">
                  <a:pos x="T4" y="T5"/>
                </a:cxn>
                <a:cxn ang="T11">
                  <a:pos x="T6" y="T7"/>
                </a:cxn>
              </a:cxnLst>
              <a:rect l="T12" t="T13" r="T14" b="T15"/>
              <a:pathLst>
                <a:path w="242" h="218">
                  <a:moveTo>
                    <a:pt x="0" y="218"/>
                  </a:moveTo>
                  <a:lnTo>
                    <a:pt x="18" y="190"/>
                  </a:lnTo>
                  <a:lnTo>
                    <a:pt x="129" y="0"/>
                  </a:lnTo>
                  <a:lnTo>
                    <a:pt x="24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204" name="Line 1678"/>
            <p:cNvSpPr>
              <a:spLocks noChangeShapeType="1"/>
            </p:cNvSpPr>
            <p:nvPr/>
          </p:nvSpPr>
          <p:spPr bwMode="auto">
            <a:xfrm flipH="1">
              <a:off x="1518" y="866"/>
              <a:ext cx="41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05" name="Line 1679"/>
            <p:cNvSpPr>
              <a:spLocks noChangeShapeType="1"/>
            </p:cNvSpPr>
            <p:nvPr/>
          </p:nvSpPr>
          <p:spPr bwMode="auto">
            <a:xfrm flipH="1">
              <a:off x="1957" y="866"/>
              <a:ext cx="13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06" name="Line 1680"/>
            <p:cNvSpPr>
              <a:spLocks noChangeShapeType="1"/>
            </p:cNvSpPr>
            <p:nvPr/>
          </p:nvSpPr>
          <p:spPr bwMode="auto">
            <a:xfrm flipH="1">
              <a:off x="1518" y="585"/>
              <a:ext cx="57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07" name="Line 1681"/>
            <p:cNvSpPr>
              <a:spLocks noChangeShapeType="1"/>
            </p:cNvSpPr>
            <p:nvPr/>
          </p:nvSpPr>
          <p:spPr bwMode="auto">
            <a:xfrm>
              <a:off x="3486" y="949"/>
              <a:ext cx="44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08" name="Line 1682"/>
            <p:cNvSpPr>
              <a:spLocks noChangeShapeType="1"/>
            </p:cNvSpPr>
            <p:nvPr/>
          </p:nvSpPr>
          <p:spPr bwMode="auto">
            <a:xfrm>
              <a:off x="3486" y="500"/>
              <a:ext cx="44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09" name="Freeform 1683"/>
            <p:cNvSpPr>
              <a:spLocks/>
            </p:cNvSpPr>
            <p:nvPr/>
          </p:nvSpPr>
          <p:spPr bwMode="auto">
            <a:xfrm>
              <a:off x="2363" y="606"/>
              <a:ext cx="54" cy="79"/>
            </a:xfrm>
            <a:custGeom>
              <a:avLst/>
              <a:gdLst>
                <a:gd name="T0" fmla="*/ 0 w 54"/>
                <a:gd name="T1" fmla="*/ 79 h 79"/>
                <a:gd name="T2" fmla="*/ 54 w 54"/>
                <a:gd name="T3" fmla="*/ 14 h 79"/>
                <a:gd name="T4" fmla="*/ 41 w 54"/>
                <a:gd name="T5" fmla="*/ 7 h 79"/>
                <a:gd name="T6" fmla="*/ 28 w 54"/>
                <a:gd name="T7" fmla="*/ 0 h 79"/>
                <a:gd name="T8" fmla="*/ 0 w 54"/>
                <a:gd name="T9" fmla="*/ 79 h 79"/>
                <a:gd name="T10" fmla="*/ 0 60000 65536"/>
                <a:gd name="T11" fmla="*/ 0 60000 65536"/>
                <a:gd name="T12" fmla="*/ 0 60000 65536"/>
                <a:gd name="T13" fmla="*/ 0 60000 65536"/>
                <a:gd name="T14" fmla="*/ 0 60000 65536"/>
                <a:gd name="T15" fmla="*/ 0 w 54"/>
                <a:gd name="T16" fmla="*/ 0 h 79"/>
                <a:gd name="T17" fmla="*/ 54 w 54"/>
                <a:gd name="T18" fmla="*/ 79 h 79"/>
              </a:gdLst>
              <a:ahLst/>
              <a:cxnLst>
                <a:cxn ang="T10">
                  <a:pos x="T0" y="T1"/>
                </a:cxn>
                <a:cxn ang="T11">
                  <a:pos x="T2" y="T3"/>
                </a:cxn>
                <a:cxn ang="T12">
                  <a:pos x="T4" y="T5"/>
                </a:cxn>
                <a:cxn ang="T13">
                  <a:pos x="T6" y="T7"/>
                </a:cxn>
                <a:cxn ang="T14">
                  <a:pos x="T8" y="T9"/>
                </a:cxn>
              </a:cxnLst>
              <a:rect l="T15" t="T16" r="T17" b="T18"/>
              <a:pathLst>
                <a:path w="54" h="79">
                  <a:moveTo>
                    <a:pt x="0" y="79"/>
                  </a:moveTo>
                  <a:lnTo>
                    <a:pt x="54" y="14"/>
                  </a:lnTo>
                  <a:lnTo>
                    <a:pt x="41" y="7"/>
                  </a:lnTo>
                  <a:lnTo>
                    <a:pt x="28" y="0"/>
                  </a:lnTo>
                  <a:lnTo>
                    <a:pt x="0"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210" name="Freeform 1684"/>
            <p:cNvSpPr>
              <a:spLocks/>
            </p:cNvSpPr>
            <p:nvPr/>
          </p:nvSpPr>
          <p:spPr bwMode="auto">
            <a:xfrm>
              <a:off x="1926" y="809"/>
              <a:ext cx="44" cy="83"/>
            </a:xfrm>
            <a:custGeom>
              <a:avLst/>
              <a:gdLst>
                <a:gd name="T0" fmla="*/ 44 w 44"/>
                <a:gd name="T1" fmla="*/ 0 h 83"/>
                <a:gd name="T2" fmla="*/ 31 w 44"/>
                <a:gd name="T3" fmla="*/ 57 h 83"/>
                <a:gd name="T4" fmla="*/ 27 w 44"/>
                <a:gd name="T5" fmla="*/ 83 h 83"/>
                <a:gd name="T6" fmla="*/ 11 w 44"/>
                <a:gd name="T7" fmla="*/ 79 h 83"/>
                <a:gd name="T8" fmla="*/ 0 w 44"/>
                <a:gd name="T9" fmla="*/ 75 h 83"/>
                <a:gd name="T10" fmla="*/ 9 w 44"/>
                <a:gd name="T11" fmla="*/ 57 h 83"/>
                <a:gd name="T12" fmla="*/ 44 w 44"/>
                <a:gd name="T13" fmla="*/ 0 h 83"/>
                <a:gd name="T14" fmla="*/ 0 60000 65536"/>
                <a:gd name="T15" fmla="*/ 0 60000 65536"/>
                <a:gd name="T16" fmla="*/ 0 60000 65536"/>
                <a:gd name="T17" fmla="*/ 0 60000 65536"/>
                <a:gd name="T18" fmla="*/ 0 60000 65536"/>
                <a:gd name="T19" fmla="*/ 0 60000 65536"/>
                <a:gd name="T20" fmla="*/ 0 60000 65536"/>
                <a:gd name="T21" fmla="*/ 0 w 44"/>
                <a:gd name="T22" fmla="*/ 0 h 83"/>
                <a:gd name="T23" fmla="*/ 44 w 44"/>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83">
                  <a:moveTo>
                    <a:pt x="44" y="0"/>
                  </a:moveTo>
                  <a:lnTo>
                    <a:pt x="31" y="57"/>
                  </a:lnTo>
                  <a:lnTo>
                    <a:pt x="27" y="83"/>
                  </a:lnTo>
                  <a:lnTo>
                    <a:pt x="11" y="79"/>
                  </a:lnTo>
                  <a:lnTo>
                    <a:pt x="0" y="75"/>
                  </a:lnTo>
                  <a:lnTo>
                    <a:pt x="9" y="57"/>
                  </a:lnTo>
                  <a:lnTo>
                    <a:pt x="44"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211" name="Rectangle 1685"/>
            <p:cNvSpPr>
              <a:spLocks noChangeArrowheads="1"/>
            </p:cNvSpPr>
            <p:nvPr/>
          </p:nvSpPr>
          <p:spPr bwMode="auto">
            <a:xfrm>
              <a:off x="3776" y="2062"/>
              <a:ext cx="317" cy="111"/>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3212" name="Line 1686"/>
            <p:cNvSpPr>
              <a:spLocks noChangeShapeType="1"/>
            </p:cNvSpPr>
            <p:nvPr/>
          </p:nvSpPr>
          <p:spPr bwMode="auto">
            <a:xfrm flipH="1">
              <a:off x="3772" y="2062"/>
              <a:ext cx="3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13" name="Line 1687"/>
            <p:cNvSpPr>
              <a:spLocks noChangeShapeType="1"/>
            </p:cNvSpPr>
            <p:nvPr/>
          </p:nvSpPr>
          <p:spPr bwMode="auto">
            <a:xfrm>
              <a:off x="3929"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14" name="Line 1688"/>
            <p:cNvSpPr>
              <a:spLocks noChangeShapeType="1"/>
            </p:cNvSpPr>
            <p:nvPr/>
          </p:nvSpPr>
          <p:spPr bwMode="auto">
            <a:xfrm>
              <a:off x="3772" y="2177"/>
              <a:ext cx="3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15" name="Line 1689"/>
            <p:cNvSpPr>
              <a:spLocks noChangeShapeType="1"/>
            </p:cNvSpPr>
            <p:nvPr/>
          </p:nvSpPr>
          <p:spPr bwMode="auto">
            <a:xfrm>
              <a:off x="4095"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16" name="Line 1690"/>
            <p:cNvSpPr>
              <a:spLocks noChangeShapeType="1"/>
            </p:cNvSpPr>
            <p:nvPr/>
          </p:nvSpPr>
          <p:spPr bwMode="auto">
            <a:xfrm>
              <a:off x="4095"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17" name="Line 1691"/>
            <p:cNvSpPr>
              <a:spLocks noChangeShapeType="1"/>
            </p:cNvSpPr>
            <p:nvPr/>
          </p:nvSpPr>
          <p:spPr bwMode="auto">
            <a:xfrm flipH="1">
              <a:off x="3772" y="2062"/>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18" name="Line 1692"/>
            <p:cNvSpPr>
              <a:spLocks noChangeShapeType="1"/>
            </p:cNvSpPr>
            <p:nvPr/>
          </p:nvSpPr>
          <p:spPr bwMode="auto">
            <a:xfrm>
              <a:off x="3772"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19" name="Rectangle 1693"/>
            <p:cNvSpPr>
              <a:spLocks noChangeArrowheads="1"/>
            </p:cNvSpPr>
            <p:nvPr/>
          </p:nvSpPr>
          <p:spPr bwMode="auto">
            <a:xfrm>
              <a:off x="3958" y="2075"/>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0</a:t>
              </a:r>
              <a:endParaRPr lang="en-US"/>
            </a:p>
          </p:txBody>
        </p:sp>
        <p:sp>
          <p:nvSpPr>
            <p:cNvPr id="33220" name="Rectangle 1694"/>
            <p:cNvSpPr>
              <a:spLocks noChangeArrowheads="1"/>
            </p:cNvSpPr>
            <p:nvPr/>
          </p:nvSpPr>
          <p:spPr bwMode="auto">
            <a:xfrm>
              <a:off x="4002" y="2075"/>
              <a:ext cx="2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a:t>
              </a:r>
              <a:endParaRPr lang="en-US"/>
            </a:p>
          </p:txBody>
        </p:sp>
        <p:sp>
          <p:nvSpPr>
            <p:cNvPr id="33221" name="Rectangle 1695"/>
            <p:cNvSpPr>
              <a:spLocks noChangeArrowheads="1"/>
            </p:cNvSpPr>
            <p:nvPr/>
          </p:nvSpPr>
          <p:spPr bwMode="auto">
            <a:xfrm>
              <a:off x="4024" y="2075"/>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4</a:t>
              </a:r>
              <a:endParaRPr lang="en-US"/>
            </a:p>
          </p:txBody>
        </p:sp>
        <p:sp>
          <p:nvSpPr>
            <p:cNvPr id="33222" name="Line 1696"/>
            <p:cNvSpPr>
              <a:spLocks noChangeShapeType="1"/>
            </p:cNvSpPr>
            <p:nvPr/>
          </p:nvSpPr>
          <p:spPr bwMode="auto">
            <a:xfrm>
              <a:off x="3772"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23" name="Freeform 1697"/>
            <p:cNvSpPr>
              <a:spLocks/>
            </p:cNvSpPr>
            <p:nvPr/>
          </p:nvSpPr>
          <p:spPr bwMode="auto">
            <a:xfrm>
              <a:off x="3792" y="2068"/>
              <a:ext cx="124" cy="81"/>
            </a:xfrm>
            <a:custGeom>
              <a:avLst/>
              <a:gdLst>
                <a:gd name="T0" fmla="*/ 0 w 57"/>
                <a:gd name="T1" fmla="*/ 847 h 37"/>
                <a:gd name="T2" fmla="*/ 1277 w 57"/>
                <a:gd name="T3" fmla="*/ 847 h 37"/>
                <a:gd name="T4" fmla="*/ 1277 w 57"/>
                <a:gd name="T5" fmla="*/ 733 h 37"/>
                <a:gd name="T6" fmla="*/ 20 w 57"/>
                <a:gd name="T7" fmla="*/ 733 h 37"/>
                <a:gd name="T8" fmla="*/ 0 w 57"/>
                <a:gd name="T9" fmla="*/ 847 h 37"/>
                <a:gd name="T10" fmla="*/ 0 60000 65536"/>
                <a:gd name="T11" fmla="*/ 0 60000 65536"/>
                <a:gd name="T12" fmla="*/ 0 60000 65536"/>
                <a:gd name="T13" fmla="*/ 0 60000 65536"/>
                <a:gd name="T14" fmla="*/ 0 60000 65536"/>
                <a:gd name="T15" fmla="*/ 0 w 57"/>
                <a:gd name="T16" fmla="*/ 0 h 37"/>
                <a:gd name="T17" fmla="*/ 57 w 57"/>
                <a:gd name="T18" fmla="*/ 37 h 37"/>
              </a:gdLst>
              <a:ahLst/>
              <a:cxnLst>
                <a:cxn ang="T10">
                  <a:pos x="T0" y="T1"/>
                </a:cxn>
                <a:cxn ang="T11">
                  <a:pos x="T2" y="T3"/>
                </a:cxn>
                <a:cxn ang="T12">
                  <a:pos x="T4" y="T5"/>
                </a:cxn>
                <a:cxn ang="T13">
                  <a:pos x="T6" y="T7"/>
                </a:cxn>
                <a:cxn ang="T14">
                  <a:pos x="T8" y="T9"/>
                </a:cxn>
              </a:cxnLst>
              <a:rect l="T15" t="T16" r="T17" b="T18"/>
              <a:pathLst>
                <a:path w="57" h="37">
                  <a:moveTo>
                    <a:pt x="0" y="37"/>
                  </a:moveTo>
                  <a:cubicBezTo>
                    <a:pt x="57" y="37"/>
                    <a:pt x="57" y="37"/>
                    <a:pt x="57" y="37"/>
                  </a:cubicBezTo>
                  <a:cubicBezTo>
                    <a:pt x="57" y="32"/>
                    <a:pt x="57" y="32"/>
                    <a:pt x="57" y="32"/>
                  </a:cubicBezTo>
                  <a:cubicBezTo>
                    <a:pt x="51" y="0"/>
                    <a:pt x="6" y="0"/>
                    <a:pt x="1" y="32"/>
                  </a:cubicBezTo>
                  <a:cubicBezTo>
                    <a:pt x="0" y="37"/>
                    <a:pt x="0" y="37"/>
                    <a:pt x="0" y="37"/>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224" name="Line 1698"/>
            <p:cNvSpPr>
              <a:spLocks noChangeShapeType="1"/>
            </p:cNvSpPr>
            <p:nvPr/>
          </p:nvSpPr>
          <p:spPr bwMode="auto">
            <a:xfrm>
              <a:off x="3748" y="212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25" name="Rectangle 1699"/>
            <p:cNvSpPr>
              <a:spLocks noChangeArrowheads="1"/>
            </p:cNvSpPr>
            <p:nvPr/>
          </p:nvSpPr>
          <p:spPr bwMode="auto">
            <a:xfrm>
              <a:off x="3833" y="2280"/>
              <a:ext cx="137" cy="13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3226" name="Line 1700"/>
            <p:cNvSpPr>
              <a:spLocks noChangeShapeType="1"/>
            </p:cNvSpPr>
            <p:nvPr/>
          </p:nvSpPr>
          <p:spPr bwMode="auto">
            <a:xfrm>
              <a:off x="3903" y="2180"/>
              <a:ext cx="1" cy="9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227" name="Rectangle 1701"/>
            <p:cNvSpPr>
              <a:spLocks noChangeArrowheads="1"/>
            </p:cNvSpPr>
            <p:nvPr/>
          </p:nvSpPr>
          <p:spPr bwMode="auto">
            <a:xfrm>
              <a:off x="3835" y="2276"/>
              <a:ext cx="135" cy="13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3228" name="Rectangle 1702"/>
            <p:cNvSpPr>
              <a:spLocks noChangeArrowheads="1"/>
            </p:cNvSpPr>
            <p:nvPr/>
          </p:nvSpPr>
          <p:spPr bwMode="auto">
            <a:xfrm>
              <a:off x="3870" y="2306"/>
              <a:ext cx="6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G</a:t>
              </a:r>
              <a:endParaRPr lang="en-US"/>
            </a:p>
          </p:txBody>
        </p:sp>
        <p:sp>
          <p:nvSpPr>
            <p:cNvPr id="33229" name="Freeform 1703"/>
            <p:cNvSpPr>
              <a:spLocks/>
            </p:cNvSpPr>
            <p:nvPr/>
          </p:nvSpPr>
          <p:spPr bwMode="auto">
            <a:xfrm>
              <a:off x="3868" y="2180"/>
              <a:ext cx="70" cy="67"/>
            </a:xfrm>
            <a:custGeom>
              <a:avLst/>
              <a:gdLst>
                <a:gd name="T0" fmla="*/ 70 w 70"/>
                <a:gd name="T1" fmla="*/ 0 h 67"/>
                <a:gd name="T2" fmla="*/ 0 w 70"/>
                <a:gd name="T3" fmla="*/ 0 h 67"/>
                <a:gd name="T4" fmla="*/ 35 w 70"/>
                <a:gd name="T5" fmla="*/ 67 h 67"/>
                <a:gd name="T6" fmla="*/ 70 w 70"/>
                <a:gd name="T7" fmla="*/ 0 h 67"/>
                <a:gd name="T8" fmla="*/ 0 60000 65536"/>
                <a:gd name="T9" fmla="*/ 0 60000 65536"/>
                <a:gd name="T10" fmla="*/ 0 60000 65536"/>
                <a:gd name="T11" fmla="*/ 0 60000 65536"/>
                <a:gd name="T12" fmla="*/ 0 w 70"/>
                <a:gd name="T13" fmla="*/ 0 h 67"/>
                <a:gd name="T14" fmla="*/ 70 w 70"/>
                <a:gd name="T15" fmla="*/ 67 h 67"/>
              </a:gdLst>
              <a:ahLst/>
              <a:cxnLst>
                <a:cxn ang="T8">
                  <a:pos x="T0" y="T1"/>
                </a:cxn>
                <a:cxn ang="T9">
                  <a:pos x="T2" y="T3"/>
                </a:cxn>
                <a:cxn ang="T10">
                  <a:pos x="T4" y="T5"/>
                </a:cxn>
                <a:cxn ang="T11">
                  <a:pos x="T6" y="T7"/>
                </a:cxn>
              </a:cxnLst>
              <a:rect l="T12" t="T13" r="T14" b="T15"/>
              <a:pathLst>
                <a:path w="70" h="67">
                  <a:moveTo>
                    <a:pt x="70" y="0"/>
                  </a:moveTo>
                  <a:lnTo>
                    <a:pt x="0" y="0"/>
                  </a:lnTo>
                  <a:lnTo>
                    <a:pt x="35" y="67"/>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3230" name="Freeform 1704"/>
            <p:cNvSpPr>
              <a:spLocks/>
            </p:cNvSpPr>
            <p:nvPr/>
          </p:nvSpPr>
          <p:spPr bwMode="auto">
            <a:xfrm>
              <a:off x="3868" y="2180"/>
              <a:ext cx="70" cy="67"/>
            </a:xfrm>
            <a:custGeom>
              <a:avLst/>
              <a:gdLst>
                <a:gd name="T0" fmla="*/ 70 w 70"/>
                <a:gd name="T1" fmla="*/ 0 h 67"/>
                <a:gd name="T2" fmla="*/ 0 w 70"/>
                <a:gd name="T3" fmla="*/ 0 h 67"/>
                <a:gd name="T4" fmla="*/ 35 w 70"/>
                <a:gd name="T5" fmla="*/ 67 h 67"/>
                <a:gd name="T6" fmla="*/ 70 w 70"/>
                <a:gd name="T7" fmla="*/ 0 h 67"/>
                <a:gd name="T8" fmla="*/ 0 60000 65536"/>
                <a:gd name="T9" fmla="*/ 0 60000 65536"/>
                <a:gd name="T10" fmla="*/ 0 60000 65536"/>
                <a:gd name="T11" fmla="*/ 0 60000 65536"/>
                <a:gd name="T12" fmla="*/ 0 w 70"/>
                <a:gd name="T13" fmla="*/ 0 h 67"/>
                <a:gd name="T14" fmla="*/ 70 w 70"/>
                <a:gd name="T15" fmla="*/ 67 h 67"/>
              </a:gdLst>
              <a:ahLst/>
              <a:cxnLst>
                <a:cxn ang="T8">
                  <a:pos x="T0" y="T1"/>
                </a:cxn>
                <a:cxn ang="T9">
                  <a:pos x="T2" y="T3"/>
                </a:cxn>
                <a:cxn ang="T10">
                  <a:pos x="T4" y="T5"/>
                </a:cxn>
                <a:cxn ang="T11">
                  <a:pos x="T6" y="T7"/>
                </a:cxn>
              </a:cxnLst>
              <a:rect l="T12" t="T13" r="T14" b="T15"/>
              <a:pathLst>
                <a:path w="70" h="67">
                  <a:moveTo>
                    <a:pt x="70" y="0"/>
                  </a:moveTo>
                  <a:lnTo>
                    <a:pt x="0" y="0"/>
                  </a:lnTo>
                  <a:lnTo>
                    <a:pt x="35" y="67"/>
                  </a:lnTo>
                  <a:lnTo>
                    <a:pt x="70"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Tree>
    <p:custDataLst>
      <p:tags r:id="rId1"/>
    </p:custDataLst>
    <p:extLst>
      <p:ext uri="{BB962C8B-B14F-4D97-AF65-F5344CB8AC3E}">
        <p14:creationId xmlns:p14="http://schemas.microsoft.com/office/powerpoint/2010/main" val="13394867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linds(horizontal)">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linds(horizontal)">
                                      <p:cBhvr>
                                        <p:cTn id="12" dur="500"/>
                                        <p:tgtEl>
                                          <p:spTgt spid="5"/>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84995"/>
                                        </p:tgtEl>
                                        <p:attrNameLst>
                                          <p:attrName>style.visibility</p:attrName>
                                        </p:attrNameLst>
                                      </p:cBhvr>
                                      <p:to>
                                        <p:strVal val="visible"/>
                                      </p:to>
                                    </p:set>
                                    <p:animEffect transition="in" filter="blinds(horizontal)">
                                      <p:cBhvr>
                                        <p:cTn id="15" dur="500"/>
                                        <p:tgtEl>
                                          <p:spTgt spid="849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995"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Freeform 228"/>
          <p:cNvSpPr>
            <a:spLocks/>
          </p:cNvSpPr>
          <p:nvPr/>
        </p:nvSpPr>
        <p:spPr bwMode="auto">
          <a:xfrm>
            <a:off x="4454525" y="4224338"/>
            <a:ext cx="14288" cy="3479800"/>
          </a:xfrm>
          <a:custGeom>
            <a:avLst/>
            <a:gdLst>
              <a:gd name="T0" fmla="*/ 0 w 9"/>
              <a:gd name="T1" fmla="*/ 0 h 2192"/>
              <a:gd name="T2" fmla="*/ 0 w 9"/>
              <a:gd name="T3" fmla="*/ 2147483647 h 2192"/>
              <a:gd name="T4" fmla="*/ 2147483647 w 9"/>
              <a:gd name="T5" fmla="*/ 2147483647 h 2192"/>
              <a:gd name="T6" fmla="*/ 2147483647 w 9"/>
              <a:gd name="T7" fmla="*/ 0 h 2192"/>
              <a:gd name="T8" fmla="*/ 0 60000 65536"/>
              <a:gd name="T9" fmla="*/ 0 60000 65536"/>
              <a:gd name="T10" fmla="*/ 0 60000 65536"/>
              <a:gd name="T11" fmla="*/ 0 60000 65536"/>
              <a:gd name="T12" fmla="*/ 0 w 9"/>
              <a:gd name="T13" fmla="*/ 0 h 2192"/>
              <a:gd name="T14" fmla="*/ 9 w 9"/>
              <a:gd name="T15" fmla="*/ 2192 h 2192"/>
            </a:gdLst>
            <a:ahLst/>
            <a:cxnLst>
              <a:cxn ang="T8">
                <a:pos x="T0" y="T1"/>
              </a:cxn>
              <a:cxn ang="T9">
                <a:pos x="T2" y="T3"/>
              </a:cxn>
              <a:cxn ang="T10">
                <a:pos x="T4" y="T5"/>
              </a:cxn>
              <a:cxn ang="T11">
                <a:pos x="T6" y="T7"/>
              </a:cxn>
            </a:cxnLst>
            <a:rect l="T12" t="T13" r="T14" b="T15"/>
            <a:pathLst>
              <a:path w="9" h="2192">
                <a:moveTo>
                  <a:pt x="0" y="0"/>
                </a:moveTo>
                <a:lnTo>
                  <a:pt x="0" y="2192"/>
                </a:lnTo>
                <a:lnTo>
                  <a:pt x="9" y="219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19" name="Rectangle 468"/>
          <p:cNvSpPr>
            <a:spLocks noChangeArrowheads="1"/>
          </p:cNvSpPr>
          <p:nvPr/>
        </p:nvSpPr>
        <p:spPr bwMode="auto">
          <a:xfrm>
            <a:off x="2109788" y="5446713"/>
            <a:ext cx="1587" cy="30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20" name="Freeform 469"/>
          <p:cNvSpPr>
            <a:spLocks/>
          </p:cNvSpPr>
          <p:nvPr/>
        </p:nvSpPr>
        <p:spPr bwMode="auto">
          <a:xfrm>
            <a:off x="2109788" y="5446713"/>
            <a:ext cx="1587" cy="30162"/>
          </a:xfrm>
          <a:custGeom>
            <a:avLst/>
            <a:gdLst>
              <a:gd name="T0" fmla="*/ 0 w 1587"/>
              <a:gd name="T1" fmla="*/ 0 h 19"/>
              <a:gd name="T2" fmla="*/ 0 w 1587"/>
              <a:gd name="T3" fmla="*/ 0 h 19"/>
              <a:gd name="T4" fmla="*/ 0 w 1587"/>
              <a:gd name="T5" fmla="*/ 2147483647 h 19"/>
              <a:gd name="T6" fmla="*/ 0 w 1587"/>
              <a:gd name="T7" fmla="*/ 2147483647 h 19"/>
              <a:gd name="T8" fmla="*/ 0 60000 65536"/>
              <a:gd name="T9" fmla="*/ 0 60000 65536"/>
              <a:gd name="T10" fmla="*/ 0 60000 65536"/>
              <a:gd name="T11" fmla="*/ 0 60000 65536"/>
              <a:gd name="T12" fmla="*/ 0 w 1587"/>
              <a:gd name="T13" fmla="*/ 0 h 19"/>
              <a:gd name="T14" fmla="*/ 1587 w 1587"/>
              <a:gd name="T15" fmla="*/ 19 h 19"/>
            </a:gdLst>
            <a:ahLst/>
            <a:cxnLst>
              <a:cxn ang="T8">
                <a:pos x="T0" y="T1"/>
              </a:cxn>
              <a:cxn ang="T9">
                <a:pos x="T2" y="T3"/>
              </a:cxn>
              <a:cxn ang="T10">
                <a:pos x="T4" y="T5"/>
              </a:cxn>
              <a:cxn ang="T11">
                <a:pos x="T6" y="T7"/>
              </a:cxn>
            </a:cxnLst>
            <a:rect l="T12" t="T13" r="T14" b="T15"/>
            <a:pathLst>
              <a:path w="1587" h="19">
                <a:moveTo>
                  <a:pt x="0" y="0"/>
                </a:moveTo>
                <a:lnTo>
                  <a:pt x="0" y="0"/>
                </a:lnTo>
                <a:lnTo>
                  <a:pt x="0"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1" name="Rectangle 475"/>
          <p:cNvSpPr>
            <a:spLocks noChangeArrowheads="1"/>
          </p:cNvSpPr>
          <p:nvPr/>
        </p:nvSpPr>
        <p:spPr bwMode="auto">
          <a:xfrm>
            <a:off x="2184400" y="5472113"/>
            <a:ext cx="3016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22" name="Freeform 476"/>
          <p:cNvSpPr>
            <a:spLocks/>
          </p:cNvSpPr>
          <p:nvPr/>
        </p:nvSpPr>
        <p:spPr bwMode="auto">
          <a:xfrm>
            <a:off x="2184400" y="5472113"/>
            <a:ext cx="30163" cy="1587"/>
          </a:xfrm>
          <a:custGeom>
            <a:avLst/>
            <a:gdLst>
              <a:gd name="T0" fmla="*/ 0 w 19"/>
              <a:gd name="T1" fmla="*/ 0 h 1587"/>
              <a:gd name="T2" fmla="*/ 0 w 19"/>
              <a:gd name="T3" fmla="*/ 0 h 1587"/>
              <a:gd name="T4" fmla="*/ 2147483647 w 19"/>
              <a:gd name="T5" fmla="*/ 0 h 1587"/>
              <a:gd name="T6" fmla="*/ 2147483647 w 19"/>
              <a:gd name="T7" fmla="*/ 0 h 1587"/>
              <a:gd name="T8" fmla="*/ 0 60000 65536"/>
              <a:gd name="T9" fmla="*/ 0 60000 65536"/>
              <a:gd name="T10" fmla="*/ 0 60000 65536"/>
              <a:gd name="T11" fmla="*/ 0 60000 65536"/>
              <a:gd name="T12" fmla="*/ 0 w 19"/>
              <a:gd name="T13" fmla="*/ 0 h 1587"/>
              <a:gd name="T14" fmla="*/ 19 w 19"/>
              <a:gd name="T15" fmla="*/ 1587 h 1587"/>
            </a:gdLst>
            <a:ahLst/>
            <a:cxnLst>
              <a:cxn ang="T8">
                <a:pos x="T0" y="T1"/>
              </a:cxn>
              <a:cxn ang="T9">
                <a:pos x="T2" y="T3"/>
              </a:cxn>
              <a:cxn ang="T10">
                <a:pos x="T4" y="T5"/>
              </a:cxn>
              <a:cxn ang="T11">
                <a:pos x="T6" y="T7"/>
              </a:cxn>
            </a:cxnLst>
            <a:rect l="T12" t="T13" r="T14" b="T15"/>
            <a:pathLst>
              <a:path w="19" h="1587">
                <a:moveTo>
                  <a:pt x="0" y="0"/>
                </a:moveTo>
                <a:lnTo>
                  <a:pt x="0"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3" name="Rectangle 479"/>
          <p:cNvSpPr>
            <a:spLocks noChangeArrowheads="1"/>
          </p:cNvSpPr>
          <p:nvPr/>
        </p:nvSpPr>
        <p:spPr bwMode="auto">
          <a:xfrm>
            <a:off x="2181225" y="5465763"/>
            <a:ext cx="3016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24" name="Freeform 480"/>
          <p:cNvSpPr>
            <a:spLocks/>
          </p:cNvSpPr>
          <p:nvPr/>
        </p:nvSpPr>
        <p:spPr bwMode="auto">
          <a:xfrm>
            <a:off x="2181225" y="5465763"/>
            <a:ext cx="30163" cy="1587"/>
          </a:xfrm>
          <a:custGeom>
            <a:avLst/>
            <a:gdLst>
              <a:gd name="T0" fmla="*/ 0 w 19"/>
              <a:gd name="T1" fmla="*/ 0 h 1587"/>
              <a:gd name="T2" fmla="*/ 0 w 19"/>
              <a:gd name="T3" fmla="*/ 0 h 1587"/>
              <a:gd name="T4" fmla="*/ 2147483647 w 19"/>
              <a:gd name="T5" fmla="*/ 0 h 1587"/>
              <a:gd name="T6" fmla="*/ 2147483647 w 19"/>
              <a:gd name="T7" fmla="*/ 0 h 1587"/>
              <a:gd name="T8" fmla="*/ 0 60000 65536"/>
              <a:gd name="T9" fmla="*/ 0 60000 65536"/>
              <a:gd name="T10" fmla="*/ 0 60000 65536"/>
              <a:gd name="T11" fmla="*/ 0 60000 65536"/>
              <a:gd name="T12" fmla="*/ 0 w 19"/>
              <a:gd name="T13" fmla="*/ 0 h 1587"/>
              <a:gd name="T14" fmla="*/ 19 w 19"/>
              <a:gd name="T15" fmla="*/ 1587 h 1587"/>
            </a:gdLst>
            <a:ahLst/>
            <a:cxnLst>
              <a:cxn ang="T8">
                <a:pos x="T0" y="T1"/>
              </a:cxn>
              <a:cxn ang="T9">
                <a:pos x="T2" y="T3"/>
              </a:cxn>
              <a:cxn ang="T10">
                <a:pos x="T4" y="T5"/>
              </a:cxn>
              <a:cxn ang="T11">
                <a:pos x="T6" y="T7"/>
              </a:cxn>
            </a:cxnLst>
            <a:rect l="T12" t="T13" r="T14" b="T15"/>
            <a:pathLst>
              <a:path w="19" h="1587">
                <a:moveTo>
                  <a:pt x="0" y="0"/>
                </a:moveTo>
                <a:lnTo>
                  <a:pt x="0"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5" name="Rectangle 483"/>
          <p:cNvSpPr>
            <a:spLocks noChangeArrowheads="1"/>
          </p:cNvSpPr>
          <p:nvPr/>
        </p:nvSpPr>
        <p:spPr bwMode="auto">
          <a:xfrm>
            <a:off x="2178050" y="5359400"/>
            <a:ext cx="30163"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26" name="Freeform 484"/>
          <p:cNvSpPr>
            <a:spLocks/>
          </p:cNvSpPr>
          <p:nvPr/>
        </p:nvSpPr>
        <p:spPr bwMode="auto">
          <a:xfrm>
            <a:off x="2178050" y="5359400"/>
            <a:ext cx="30163" cy="1588"/>
          </a:xfrm>
          <a:custGeom>
            <a:avLst/>
            <a:gdLst>
              <a:gd name="T0" fmla="*/ 0 w 19"/>
              <a:gd name="T1" fmla="*/ 0 h 1588"/>
              <a:gd name="T2" fmla="*/ 0 w 19"/>
              <a:gd name="T3" fmla="*/ 0 h 1588"/>
              <a:gd name="T4" fmla="*/ 2147483647 w 19"/>
              <a:gd name="T5" fmla="*/ 0 h 1588"/>
              <a:gd name="T6" fmla="*/ 2147483647 w 19"/>
              <a:gd name="T7" fmla="*/ 0 h 1588"/>
              <a:gd name="T8" fmla="*/ 0 60000 65536"/>
              <a:gd name="T9" fmla="*/ 0 60000 65536"/>
              <a:gd name="T10" fmla="*/ 0 60000 65536"/>
              <a:gd name="T11" fmla="*/ 0 60000 65536"/>
              <a:gd name="T12" fmla="*/ 0 w 19"/>
              <a:gd name="T13" fmla="*/ 0 h 1588"/>
              <a:gd name="T14" fmla="*/ 19 w 19"/>
              <a:gd name="T15" fmla="*/ 1588 h 1588"/>
            </a:gdLst>
            <a:ahLst/>
            <a:cxnLst>
              <a:cxn ang="T8">
                <a:pos x="T0" y="T1"/>
              </a:cxn>
              <a:cxn ang="T9">
                <a:pos x="T2" y="T3"/>
              </a:cxn>
              <a:cxn ang="T10">
                <a:pos x="T4" y="T5"/>
              </a:cxn>
              <a:cxn ang="T11">
                <a:pos x="T6" y="T7"/>
              </a:cxn>
            </a:cxnLst>
            <a:rect l="T12" t="T13" r="T14" b="T15"/>
            <a:pathLst>
              <a:path w="19" h="1588">
                <a:moveTo>
                  <a:pt x="0" y="0"/>
                </a:moveTo>
                <a:lnTo>
                  <a:pt x="0"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7" name="Rectangle 487"/>
          <p:cNvSpPr>
            <a:spLocks noChangeArrowheads="1"/>
          </p:cNvSpPr>
          <p:nvPr/>
        </p:nvSpPr>
        <p:spPr bwMode="auto">
          <a:xfrm>
            <a:off x="2173288" y="5341938"/>
            <a:ext cx="3016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28" name="Freeform 488"/>
          <p:cNvSpPr>
            <a:spLocks/>
          </p:cNvSpPr>
          <p:nvPr/>
        </p:nvSpPr>
        <p:spPr bwMode="auto">
          <a:xfrm>
            <a:off x="2173288" y="5341938"/>
            <a:ext cx="30162" cy="1587"/>
          </a:xfrm>
          <a:custGeom>
            <a:avLst/>
            <a:gdLst>
              <a:gd name="T0" fmla="*/ 0 w 19"/>
              <a:gd name="T1" fmla="*/ 0 h 1587"/>
              <a:gd name="T2" fmla="*/ 0 w 19"/>
              <a:gd name="T3" fmla="*/ 0 h 1587"/>
              <a:gd name="T4" fmla="*/ 2147483647 w 19"/>
              <a:gd name="T5" fmla="*/ 0 h 1587"/>
              <a:gd name="T6" fmla="*/ 2147483647 w 19"/>
              <a:gd name="T7" fmla="*/ 0 h 1587"/>
              <a:gd name="T8" fmla="*/ 0 60000 65536"/>
              <a:gd name="T9" fmla="*/ 0 60000 65536"/>
              <a:gd name="T10" fmla="*/ 0 60000 65536"/>
              <a:gd name="T11" fmla="*/ 0 60000 65536"/>
              <a:gd name="T12" fmla="*/ 0 w 19"/>
              <a:gd name="T13" fmla="*/ 0 h 1587"/>
              <a:gd name="T14" fmla="*/ 19 w 19"/>
              <a:gd name="T15" fmla="*/ 1587 h 1587"/>
            </a:gdLst>
            <a:ahLst/>
            <a:cxnLst>
              <a:cxn ang="T8">
                <a:pos x="T0" y="T1"/>
              </a:cxn>
              <a:cxn ang="T9">
                <a:pos x="T2" y="T3"/>
              </a:cxn>
              <a:cxn ang="T10">
                <a:pos x="T4" y="T5"/>
              </a:cxn>
              <a:cxn ang="T11">
                <a:pos x="T6" y="T7"/>
              </a:cxn>
            </a:cxnLst>
            <a:rect l="T12" t="T13" r="T14" b="T15"/>
            <a:pathLst>
              <a:path w="19" h="1587">
                <a:moveTo>
                  <a:pt x="0" y="0"/>
                </a:moveTo>
                <a:lnTo>
                  <a:pt x="0"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29" name="Rectangle 1738"/>
          <p:cNvSpPr>
            <a:spLocks noChangeArrowheads="1"/>
          </p:cNvSpPr>
          <p:nvPr/>
        </p:nvSpPr>
        <p:spPr bwMode="auto">
          <a:xfrm>
            <a:off x="1044575" y="3962400"/>
            <a:ext cx="6821488" cy="1587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30" name="Freeform 1739"/>
          <p:cNvSpPr>
            <a:spLocks/>
          </p:cNvSpPr>
          <p:nvPr/>
        </p:nvSpPr>
        <p:spPr bwMode="auto">
          <a:xfrm>
            <a:off x="1044575" y="3962400"/>
            <a:ext cx="6821488" cy="15875"/>
          </a:xfrm>
          <a:custGeom>
            <a:avLst/>
            <a:gdLst>
              <a:gd name="T0" fmla="*/ 0 w 4297"/>
              <a:gd name="T1" fmla="*/ 2147483647 h 10"/>
              <a:gd name="T2" fmla="*/ 2147483647 w 4297"/>
              <a:gd name="T3" fmla="*/ 2147483647 h 10"/>
              <a:gd name="T4" fmla="*/ 2147483647 w 4297"/>
              <a:gd name="T5" fmla="*/ 0 h 10"/>
              <a:gd name="T6" fmla="*/ 0 w 4297"/>
              <a:gd name="T7" fmla="*/ 0 h 10"/>
              <a:gd name="T8" fmla="*/ 0 60000 65536"/>
              <a:gd name="T9" fmla="*/ 0 60000 65536"/>
              <a:gd name="T10" fmla="*/ 0 60000 65536"/>
              <a:gd name="T11" fmla="*/ 0 60000 65536"/>
              <a:gd name="T12" fmla="*/ 0 w 4297"/>
              <a:gd name="T13" fmla="*/ 0 h 10"/>
              <a:gd name="T14" fmla="*/ 4297 w 4297"/>
              <a:gd name="T15" fmla="*/ 10 h 10"/>
            </a:gdLst>
            <a:ahLst/>
            <a:cxnLst>
              <a:cxn ang="T8">
                <a:pos x="T0" y="T1"/>
              </a:cxn>
              <a:cxn ang="T9">
                <a:pos x="T2" y="T3"/>
              </a:cxn>
              <a:cxn ang="T10">
                <a:pos x="T4" y="T5"/>
              </a:cxn>
              <a:cxn ang="T11">
                <a:pos x="T6" y="T7"/>
              </a:cxn>
            </a:cxnLst>
            <a:rect l="T12" t="T13" r="T14" b="T15"/>
            <a:pathLst>
              <a:path w="4297" h="10">
                <a:moveTo>
                  <a:pt x="0" y="10"/>
                </a:moveTo>
                <a:lnTo>
                  <a:pt x="4297" y="10"/>
                </a:lnTo>
                <a:lnTo>
                  <a:pt x="429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1" name="Freeform 2022"/>
          <p:cNvSpPr>
            <a:spLocks noEditPoints="1"/>
          </p:cNvSpPr>
          <p:nvPr/>
        </p:nvSpPr>
        <p:spPr bwMode="auto">
          <a:xfrm>
            <a:off x="6699250" y="5922963"/>
            <a:ext cx="4763" cy="1587"/>
          </a:xfrm>
          <a:custGeom>
            <a:avLst/>
            <a:gdLst>
              <a:gd name="T0" fmla="*/ 2147483647 w 1"/>
              <a:gd name="T1" fmla="*/ 0 h 1587"/>
              <a:gd name="T2" fmla="*/ 2147483647 w 1"/>
              <a:gd name="T3" fmla="*/ 0 h 1587"/>
              <a:gd name="T4" fmla="*/ 2147483647 w 1"/>
              <a:gd name="T5" fmla="*/ 0 h 1587"/>
              <a:gd name="T6" fmla="*/ 2147483647 w 1"/>
              <a:gd name="T7" fmla="*/ 0 h 1587"/>
              <a:gd name="T8" fmla="*/ 0 w 1"/>
              <a:gd name="T9" fmla="*/ 0 h 1587"/>
              <a:gd name="T10" fmla="*/ 0 w 1"/>
              <a:gd name="T11" fmla="*/ 0 h 1587"/>
              <a:gd name="T12" fmla="*/ 0 w 1"/>
              <a:gd name="T13" fmla="*/ 0 h 1587"/>
              <a:gd name="T14" fmla="*/ 0 w 1"/>
              <a:gd name="T15" fmla="*/ 0 h 1587"/>
              <a:gd name="T16" fmla="*/ 0 w 1"/>
              <a:gd name="T17" fmla="*/ 0 h 1587"/>
              <a:gd name="T18" fmla="*/ 0 w 1"/>
              <a:gd name="T19" fmla="*/ 0 h 1587"/>
              <a:gd name="T20" fmla="*/ 0 w 1"/>
              <a:gd name="T21" fmla="*/ 0 h 15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
              <a:gd name="T34" fmla="*/ 0 h 1587"/>
              <a:gd name="T35" fmla="*/ 1 w 1"/>
              <a:gd name="T36" fmla="*/ 1587 h 158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 h="1587">
                <a:moveTo>
                  <a:pt x="1" y="0"/>
                </a:move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083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2" name="Freeform 2045"/>
          <p:cNvSpPr>
            <a:spLocks noEditPoints="1"/>
          </p:cNvSpPr>
          <p:nvPr/>
        </p:nvSpPr>
        <p:spPr bwMode="auto">
          <a:xfrm>
            <a:off x="6588125" y="5956300"/>
            <a:ext cx="14288" cy="1588"/>
          </a:xfrm>
          <a:custGeom>
            <a:avLst/>
            <a:gdLst>
              <a:gd name="T0" fmla="*/ 2147483647 w 4"/>
              <a:gd name="T1" fmla="*/ 0 h 1588"/>
              <a:gd name="T2" fmla="*/ 2147483647 w 4"/>
              <a:gd name="T3" fmla="*/ 0 h 1588"/>
              <a:gd name="T4" fmla="*/ 2147483647 w 4"/>
              <a:gd name="T5" fmla="*/ 0 h 1588"/>
              <a:gd name="T6" fmla="*/ 2147483647 w 4"/>
              <a:gd name="T7" fmla="*/ 0 h 1588"/>
              <a:gd name="T8" fmla="*/ 2147483647 w 4"/>
              <a:gd name="T9" fmla="*/ 0 h 1588"/>
              <a:gd name="T10" fmla="*/ 2147483647 w 4"/>
              <a:gd name="T11" fmla="*/ 0 h 1588"/>
              <a:gd name="T12" fmla="*/ 2147483647 w 4"/>
              <a:gd name="T13" fmla="*/ 0 h 1588"/>
              <a:gd name="T14" fmla="*/ 2147483647 w 4"/>
              <a:gd name="T15" fmla="*/ 0 h 1588"/>
              <a:gd name="T16" fmla="*/ 2147483647 w 4"/>
              <a:gd name="T17" fmla="*/ 0 h 1588"/>
              <a:gd name="T18" fmla="*/ 2147483647 w 4"/>
              <a:gd name="T19" fmla="*/ 0 h 1588"/>
              <a:gd name="T20" fmla="*/ 2147483647 w 4"/>
              <a:gd name="T21" fmla="*/ 0 h 1588"/>
              <a:gd name="T22" fmla="*/ 2147483647 w 4"/>
              <a:gd name="T23" fmla="*/ 0 h 1588"/>
              <a:gd name="T24" fmla="*/ 2147483647 w 4"/>
              <a:gd name="T25" fmla="*/ 0 h 1588"/>
              <a:gd name="T26" fmla="*/ 2147483647 w 4"/>
              <a:gd name="T27" fmla="*/ 0 h 1588"/>
              <a:gd name="T28" fmla="*/ 0 w 4"/>
              <a:gd name="T29" fmla="*/ 0 h 1588"/>
              <a:gd name="T30" fmla="*/ 0 w 4"/>
              <a:gd name="T31" fmla="*/ 0 h 1588"/>
              <a:gd name="T32" fmla="*/ 2147483647 w 4"/>
              <a:gd name="T33" fmla="*/ 0 h 1588"/>
              <a:gd name="T34" fmla="*/ 0 w 4"/>
              <a:gd name="T35" fmla="*/ 0 h 15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
              <a:gd name="T55" fmla="*/ 0 h 1588"/>
              <a:gd name="T56" fmla="*/ 4 w 4"/>
              <a:gd name="T57" fmla="*/ 1588 h 15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 h="1588">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4" y="0"/>
                </a:moveTo>
                <a:cubicBezTo>
                  <a:pt x="3" y="0"/>
                  <a:pt x="3" y="0"/>
                  <a:pt x="2" y="0"/>
                </a:cubicBezTo>
                <a:cubicBezTo>
                  <a:pt x="2" y="0"/>
                  <a:pt x="2" y="0"/>
                  <a:pt x="2" y="0"/>
                </a:cubicBezTo>
                <a:cubicBezTo>
                  <a:pt x="2" y="0"/>
                  <a:pt x="2" y="0"/>
                  <a:pt x="2" y="0"/>
                </a:cubicBezTo>
                <a:cubicBezTo>
                  <a:pt x="3" y="0"/>
                  <a:pt x="3" y="0"/>
                  <a:pt x="4" y="0"/>
                </a:cubicBezTo>
                <a:moveTo>
                  <a:pt x="0" y="0"/>
                </a:moveTo>
                <a:cubicBezTo>
                  <a:pt x="0" y="0"/>
                  <a:pt x="0" y="0"/>
                  <a:pt x="0" y="0"/>
                </a:cubicBezTo>
                <a:cubicBezTo>
                  <a:pt x="0" y="0"/>
                  <a:pt x="1" y="0"/>
                  <a:pt x="1" y="0"/>
                </a:cubicBezTo>
                <a:cubicBezTo>
                  <a:pt x="1" y="0"/>
                  <a:pt x="0" y="0"/>
                  <a:pt x="0"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833" name="Freeform 2047"/>
          <p:cNvSpPr>
            <a:spLocks noEditPoints="1"/>
          </p:cNvSpPr>
          <p:nvPr/>
        </p:nvSpPr>
        <p:spPr bwMode="auto">
          <a:xfrm>
            <a:off x="6588125" y="5948363"/>
            <a:ext cx="3175" cy="1587"/>
          </a:xfrm>
          <a:custGeom>
            <a:avLst/>
            <a:gdLst>
              <a:gd name="T0" fmla="*/ 0 w 1"/>
              <a:gd name="T1" fmla="*/ 0 h 1587"/>
              <a:gd name="T2" fmla="*/ 2147483647 w 1"/>
              <a:gd name="T3" fmla="*/ 0 h 1587"/>
              <a:gd name="T4" fmla="*/ 2147483647 w 1"/>
              <a:gd name="T5" fmla="*/ 0 h 1587"/>
              <a:gd name="T6" fmla="*/ 0 w 1"/>
              <a:gd name="T7" fmla="*/ 0 h 1587"/>
              <a:gd name="T8" fmla="*/ 0 w 1"/>
              <a:gd name="T9" fmla="*/ 0 h 1587"/>
              <a:gd name="T10" fmla="*/ 0 w 1"/>
              <a:gd name="T11" fmla="*/ 0 h 1587"/>
              <a:gd name="T12" fmla="*/ 0 w 1"/>
              <a:gd name="T13" fmla="*/ 0 h 1587"/>
              <a:gd name="T14" fmla="*/ 0 w 1"/>
              <a:gd name="T15" fmla="*/ 0 h 1587"/>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1587"/>
              <a:gd name="T26" fmla="*/ 1 w 1"/>
              <a:gd name="T27" fmla="*/ 1587 h 15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1587">
                <a:moveTo>
                  <a:pt x="0" y="0"/>
                </a:moveTo>
                <a:cubicBezTo>
                  <a:pt x="0" y="0"/>
                  <a:pt x="1" y="0"/>
                  <a:pt x="1" y="0"/>
                </a:cubicBezTo>
                <a:cubicBezTo>
                  <a:pt x="1" y="0"/>
                  <a:pt x="1" y="0"/>
                  <a:pt x="1" y="0"/>
                </a:cubicBezTo>
                <a:cubicBezTo>
                  <a:pt x="1" y="0"/>
                  <a:pt x="0" y="0"/>
                  <a:pt x="0" y="0"/>
                </a:cubicBezTo>
                <a:moveTo>
                  <a:pt x="0" y="0"/>
                </a:moveTo>
                <a:cubicBezTo>
                  <a:pt x="0" y="0"/>
                  <a:pt x="0" y="0"/>
                  <a:pt x="0" y="0"/>
                </a:cubicBezTo>
                <a:cubicBezTo>
                  <a:pt x="0" y="0"/>
                  <a:pt x="0" y="0"/>
                  <a:pt x="0" y="0"/>
                </a:cubicBezTo>
                <a:cubicBezTo>
                  <a:pt x="0" y="0"/>
                  <a:pt x="0" y="0"/>
                  <a:pt x="0"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4834" name="Group 3061"/>
          <p:cNvGrpSpPr>
            <a:grpSpLocks/>
          </p:cNvGrpSpPr>
          <p:nvPr/>
        </p:nvGrpSpPr>
        <p:grpSpPr bwMode="auto">
          <a:xfrm>
            <a:off x="2355850" y="187325"/>
            <a:ext cx="4146550" cy="3646488"/>
            <a:chOff x="1484" y="118"/>
            <a:chExt cx="2612" cy="2297"/>
          </a:xfrm>
        </p:grpSpPr>
        <p:sp>
          <p:nvSpPr>
            <p:cNvPr id="34838" name="Rectangle 2556"/>
            <p:cNvSpPr>
              <a:spLocks noChangeArrowheads="1"/>
            </p:cNvSpPr>
            <p:nvPr/>
          </p:nvSpPr>
          <p:spPr bwMode="auto">
            <a:xfrm>
              <a:off x="3778" y="1935"/>
              <a:ext cx="295" cy="10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39" name="Rectangle 2557"/>
            <p:cNvSpPr>
              <a:spLocks noChangeArrowheads="1"/>
            </p:cNvSpPr>
            <p:nvPr/>
          </p:nvSpPr>
          <p:spPr bwMode="auto">
            <a:xfrm>
              <a:off x="3778" y="1935"/>
              <a:ext cx="295" cy="105"/>
            </a:xfrm>
            <a:prstGeom prst="rect">
              <a:avLst/>
            </a:prstGeom>
            <a:noFill/>
            <a:ln w="1428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40" name="Rectangle 2558"/>
            <p:cNvSpPr>
              <a:spLocks noChangeArrowheads="1"/>
            </p:cNvSpPr>
            <p:nvPr/>
          </p:nvSpPr>
          <p:spPr bwMode="auto">
            <a:xfrm>
              <a:off x="1680" y="1961"/>
              <a:ext cx="608" cy="120"/>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41" name="Rectangle 2559"/>
            <p:cNvSpPr>
              <a:spLocks noChangeArrowheads="1"/>
            </p:cNvSpPr>
            <p:nvPr/>
          </p:nvSpPr>
          <p:spPr bwMode="auto">
            <a:xfrm>
              <a:off x="1905" y="2184"/>
              <a:ext cx="150" cy="153"/>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42" name="Rectangle 2560"/>
            <p:cNvSpPr>
              <a:spLocks noChangeArrowheads="1"/>
            </p:cNvSpPr>
            <p:nvPr/>
          </p:nvSpPr>
          <p:spPr bwMode="auto">
            <a:xfrm>
              <a:off x="2504" y="120"/>
              <a:ext cx="158"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43" name="Rectangle 2561"/>
            <p:cNvSpPr>
              <a:spLocks noChangeArrowheads="1"/>
            </p:cNvSpPr>
            <p:nvPr/>
          </p:nvSpPr>
          <p:spPr bwMode="auto">
            <a:xfrm>
              <a:off x="3796" y="207"/>
              <a:ext cx="155" cy="157"/>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44" name="Rectangle 2562"/>
            <p:cNvSpPr>
              <a:spLocks noChangeArrowheads="1"/>
            </p:cNvSpPr>
            <p:nvPr/>
          </p:nvSpPr>
          <p:spPr bwMode="auto">
            <a:xfrm>
              <a:off x="1499" y="982"/>
              <a:ext cx="157" cy="15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45" name="Rectangle 2563"/>
            <p:cNvSpPr>
              <a:spLocks noChangeArrowheads="1"/>
            </p:cNvSpPr>
            <p:nvPr/>
          </p:nvSpPr>
          <p:spPr bwMode="auto">
            <a:xfrm>
              <a:off x="1865" y="1126"/>
              <a:ext cx="153" cy="15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46" name="Rectangle 2564"/>
            <p:cNvSpPr>
              <a:spLocks noChangeArrowheads="1"/>
            </p:cNvSpPr>
            <p:nvPr/>
          </p:nvSpPr>
          <p:spPr bwMode="auto">
            <a:xfrm>
              <a:off x="2520" y="1211"/>
              <a:ext cx="155"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47" name="Rectangle 2565"/>
            <p:cNvSpPr>
              <a:spLocks noChangeArrowheads="1"/>
            </p:cNvSpPr>
            <p:nvPr/>
          </p:nvSpPr>
          <p:spPr bwMode="auto">
            <a:xfrm>
              <a:off x="3813" y="1145"/>
              <a:ext cx="153"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4848" name="Rectangle 2566"/>
            <p:cNvSpPr>
              <a:spLocks noChangeArrowheads="1"/>
            </p:cNvSpPr>
            <p:nvPr/>
          </p:nvSpPr>
          <p:spPr bwMode="auto">
            <a:xfrm>
              <a:off x="1915" y="196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4849" name="Rectangle 2567"/>
            <p:cNvSpPr>
              <a:spLocks noChangeArrowheads="1"/>
            </p:cNvSpPr>
            <p:nvPr/>
          </p:nvSpPr>
          <p:spPr bwMode="auto">
            <a:xfrm>
              <a:off x="1966" y="19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4850" name="Rectangle 2568"/>
            <p:cNvSpPr>
              <a:spLocks noChangeArrowheads="1"/>
            </p:cNvSpPr>
            <p:nvPr/>
          </p:nvSpPr>
          <p:spPr bwMode="auto">
            <a:xfrm>
              <a:off x="1992" y="196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4851" name="Line 2569"/>
            <p:cNvSpPr>
              <a:spLocks noChangeShapeType="1"/>
            </p:cNvSpPr>
            <p:nvPr/>
          </p:nvSpPr>
          <p:spPr bwMode="auto">
            <a:xfrm>
              <a:off x="1983" y="2081"/>
              <a:ext cx="1" cy="10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52" name="Rectangle 2570"/>
            <p:cNvSpPr>
              <a:spLocks noChangeArrowheads="1"/>
            </p:cNvSpPr>
            <p:nvPr/>
          </p:nvSpPr>
          <p:spPr bwMode="auto">
            <a:xfrm>
              <a:off x="1905" y="2182"/>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53" name="Rectangle 2571"/>
            <p:cNvSpPr>
              <a:spLocks noChangeArrowheads="1"/>
            </p:cNvSpPr>
            <p:nvPr/>
          </p:nvSpPr>
          <p:spPr bwMode="auto">
            <a:xfrm>
              <a:off x="1953" y="2203"/>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D</a:t>
              </a:r>
              <a:endParaRPr lang="en-US"/>
            </a:p>
          </p:txBody>
        </p:sp>
        <p:sp>
          <p:nvSpPr>
            <p:cNvPr id="34854" name="Freeform 2572"/>
            <p:cNvSpPr>
              <a:spLocks/>
            </p:cNvSpPr>
            <p:nvPr/>
          </p:nvSpPr>
          <p:spPr bwMode="auto">
            <a:xfrm>
              <a:off x="2049" y="1957"/>
              <a:ext cx="96" cy="127"/>
            </a:xfrm>
            <a:custGeom>
              <a:avLst/>
              <a:gdLst>
                <a:gd name="T0" fmla="*/ 995 w 44"/>
                <a:gd name="T1" fmla="*/ 642 h 58"/>
                <a:gd name="T2" fmla="*/ 995 w 44"/>
                <a:gd name="T3" fmla="*/ 556 h 58"/>
                <a:gd name="T4" fmla="*/ 975 w 44"/>
                <a:gd name="T5" fmla="*/ 460 h 58"/>
                <a:gd name="T6" fmla="*/ 20 w 44"/>
                <a:gd name="T7" fmla="*/ 504 h 58"/>
                <a:gd name="T8" fmla="*/ 0 w 44"/>
                <a:gd name="T9" fmla="*/ 600 h 58"/>
                <a:gd name="T10" fmla="*/ 0 w 44"/>
                <a:gd name="T11" fmla="*/ 696 h 58"/>
                <a:gd name="T12" fmla="*/ 975 w 44"/>
                <a:gd name="T13" fmla="*/ 830 h 58"/>
                <a:gd name="T14" fmla="*/ 995 w 44"/>
                <a:gd name="T15" fmla="*/ 734 h 58"/>
                <a:gd name="T16" fmla="*/ 995 w 44"/>
                <a:gd name="T17" fmla="*/ 64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58"/>
                <a:gd name="T29" fmla="*/ 44 w 44"/>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58">
                  <a:moveTo>
                    <a:pt x="44" y="28"/>
                  </a:moveTo>
                  <a:cubicBezTo>
                    <a:pt x="44" y="24"/>
                    <a:pt x="44" y="24"/>
                    <a:pt x="44" y="24"/>
                  </a:cubicBezTo>
                  <a:cubicBezTo>
                    <a:pt x="43" y="20"/>
                    <a:pt x="43" y="20"/>
                    <a:pt x="43" y="20"/>
                  </a:cubicBezTo>
                  <a:cubicBezTo>
                    <a:pt x="35" y="0"/>
                    <a:pt x="7" y="2"/>
                    <a:pt x="1" y="22"/>
                  </a:cubicBezTo>
                  <a:cubicBezTo>
                    <a:pt x="0" y="26"/>
                    <a:pt x="0" y="26"/>
                    <a:pt x="0" y="26"/>
                  </a:cubicBezTo>
                  <a:cubicBezTo>
                    <a:pt x="0" y="30"/>
                    <a:pt x="0" y="30"/>
                    <a:pt x="0" y="30"/>
                  </a:cubicBezTo>
                  <a:cubicBezTo>
                    <a:pt x="3" y="53"/>
                    <a:pt x="34" y="58"/>
                    <a:pt x="43" y="36"/>
                  </a:cubicBezTo>
                  <a:cubicBezTo>
                    <a:pt x="44" y="32"/>
                    <a:pt x="44" y="32"/>
                    <a:pt x="44" y="32"/>
                  </a:cubicBezTo>
                  <a:cubicBezTo>
                    <a:pt x="44" y="28"/>
                    <a:pt x="44" y="28"/>
                    <a:pt x="44" y="28"/>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55" name="Rectangle 2573"/>
            <p:cNvSpPr>
              <a:spLocks noChangeArrowheads="1"/>
            </p:cNvSpPr>
            <p:nvPr/>
          </p:nvSpPr>
          <p:spPr bwMode="auto">
            <a:xfrm>
              <a:off x="2067" y="1977"/>
              <a:ext cx="6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900">
                  <a:solidFill>
                    <a:srgbClr val="000000"/>
                  </a:solidFill>
                </a:rPr>
                <a:t>M</a:t>
              </a:r>
              <a:endParaRPr lang="en-US"/>
            </a:p>
          </p:txBody>
        </p:sp>
        <p:sp>
          <p:nvSpPr>
            <p:cNvPr id="34856" name="Freeform 2574"/>
            <p:cNvSpPr>
              <a:spLocks/>
            </p:cNvSpPr>
            <p:nvPr/>
          </p:nvSpPr>
          <p:spPr bwMode="auto">
            <a:xfrm>
              <a:off x="2275" y="1964"/>
              <a:ext cx="18" cy="113"/>
            </a:xfrm>
            <a:custGeom>
              <a:avLst/>
              <a:gdLst>
                <a:gd name="T0" fmla="*/ 126 w 8"/>
                <a:gd name="T1" fmla="*/ 1163 h 52"/>
                <a:gd name="T2" fmla="*/ 0 w 8"/>
                <a:gd name="T3" fmla="*/ 689 h 52"/>
                <a:gd name="T4" fmla="*/ 146 w 8"/>
                <a:gd name="T5" fmla="*/ 0 h 52"/>
                <a:gd name="T6" fmla="*/ 0 60000 65536"/>
                <a:gd name="T7" fmla="*/ 0 60000 65536"/>
                <a:gd name="T8" fmla="*/ 0 60000 65536"/>
                <a:gd name="T9" fmla="*/ 0 w 8"/>
                <a:gd name="T10" fmla="*/ 0 h 52"/>
                <a:gd name="T11" fmla="*/ 8 w 8"/>
                <a:gd name="T12" fmla="*/ 52 h 52"/>
              </a:gdLst>
              <a:ahLst/>
              <a:cxnLst>
                <a:cxn ang="T6">
                  <a:pos x="T0" y="T1"/>
                </a:cxn>
                <a:cxn ang="T7">
                  <a:pos x="T2" y="T3"/>
                </a:cxn>
                <a:cxn ang="T8">
                  <a:pos x="T4" y="T5"/>
                </a:cxn>
              </a:cxnLst>
              <a:rect l="T9" t="T10" r="T11" b="T12"/>
              <a:pathLst>
                <a:path w="8" h="52">
                  <a:moveTo>
                    <a:pt x="5" y="52"/>
                  </a:moveTo>
                  <a:cubicBezTo>
                    <a:pt x="1" y="50"/>
                    <a:pt x="1" y="36"/>
                    <a:pt x="0" y="31"/>
                  </a:cubicBezTo>
                  <a:cubicBezTo>
                    <a:pt x="8" y="27"/>
                    <a:pt x="6" y="8"/>
                    <a:pt x="6"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57" name="Line 2575"/>
            <p:cNvSpPr>
              <a:spLocks noChangeShapeType="1"/>
            </p:cNvSpPr>
            <p:nvPr/>
          </p:nvSpPr>
          <p:spPr bwMode="auto">
            <a:xfrm>
              <a:off x="217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58" name="Freeform 2576"/>
            <p:cNvSpPr>
              <a:spLocks/>
            </p:cNvSpPr>
            <p:nvPr/>
          </p:nvSpPr>
          <p:spPr bwMode="auto">
            <a:xfrm>
              <a:off x="1684" y="1961"/>
              <a:ext cx="609" cy="120"/>
            </a:xfrm>
            <a:custGeom>
              <a:avLst/>
              <a:gdLst>
                <a:gd name="T0" fmla="*/ 0 w 609"/>
                <a:gd name="T1" fmla="*/ 0 h 120"/>
                <a:gd name="T2" fmla="*/ 0 w 609"/>
                <a:gd name="T3" fmla="*/ 120 h 120"/>
                <a:gd name="T4" fmla="*/ 609 w 609"/>
                <a:gd name="T5" fmla="*/ 120 h 120"/>
                <a:gd name="T6" fmla="*/ 0 60000 65536"/>
                <a:gd name="T7" fmla="*/ 0 60000 65536"/>
                <a:gd name="T8" fmla="*/ 0 60000 65536"/>
                <a:gd name="T9" fmla="*/ 0 w 609"/>
                <a:gd name="T10" fmla="*/ 0 h 120"/>
                <a:gd name="T11" fmla="*/ 609 w 609"/>
                <a:gd name="T12" fmla="*/ 120 h 120"/>
              </a:gdLst>
              <a:ahLst/>
              <a:cxnLst>
                <a:cxn ang="T6">
                  <a:pos x="T0" y="T1"/>
                </a:cxn>
                <a:cxn ang="T7">
                  <a:pos x="T2" y="T3"/>
                </a:cxn>
                <a:cxn ang="T8">
                  <a:pos x="T4" y="T5"/>
                </a:cxn>
              </a:cxnLst>
              <a:rect l="T9" t="T10" r="T11" b="T12"/>
              <a:pathLst>
                <a:path w="609" h="120">
                  <a:moveTo>
                    <a:pt x="0" y="0"/>
                  </a:moveTo>
                  <a:lnTo>
                    <a:pt x="0" y="120"/>
                  </a:lnTo>
                  <a:lnTo>
                    <a:pt x="609" y="1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59" name="Line 2577"/>
            <p:cNvSpPr>
              <a:spLocks noChangeShapeType="1"/>
            </p:cNvSpPr>
            <p:nvPr/>
          </p:nvSpPr>
          <p:spPr bwMode="auto">
            <a:xfrm flipH="1">
              <a:off x="1684" y="1961"/>
              <a:ext cx="609"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60" name="Line 2578"/>
            <p:cNvSpPr>
              <a:spLocks noChangeShapeType="1"/>
            </p:cNvSpPr>
            <p:nvPr/>
          </p:nvSpPr>
          <p:spPr bwMode="auto">
            <a:xfrm>
              <a:off x="1704" y="2018"/>
              <a:ext cx="9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61" name="Line 2579"/>
            <p:cNvSpPr>
              <a:spLocks noChangeShapeType="1"/>
            </p:cNvSpPr>
            <p:nvPr/>
          </p:nvSpPr>
          <p:spPr bwMode="auto">
            <a:xfrm flipV="1">
              <a:off x="1752" y="1970"/>
              <a:ext cx="1" cy="9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62" name="Freeform 2580"/>
            <p:cNvSpPr>
              <a:spLocks/>
            </p:cNvSpPr>
            <p:nvPr/>
          </p:nvSpPr>
          <p:spPr bwMode="auto">
            <a:xfrm>
              <a:off x="1719" y="1977"/>
              <a:ext cx="66" cy="83"/>
            </a:xfrm>
            <a:custGeom>
              <a:avLst/>
              <a:gdLst>
                <a:gd name="T0" fmla="*/ 702 w 30"/>
                <a:gd name="T1" fmla="*/ 439 h 38"/>
                <a:gd name="T2" fmla="*/ 682 w 30"/>
                <a:gd name="T3" fmla="*/ 363 h 38"/>
                <a:gd name="T4" fmla="*/ 658 w 30"/>
                <a:gd name="T5" fmla="*/ 291 h 38"/>
                <a:gd name="T6" fmla="*/ 20 w 30"/>
                <a:gd name="T7" fmla="*/ 363 h 38"/>
                <a:gd name="T8" fmla="*/ 0 w 30"/>
                <a:gd name="T9" fmla="*/ 439 h 38"/>
                <a:gd name="T10" fmla="*/ 20 w 30"/>
                <a:gd name="T11" fmla="*/ 500 h 38"/>
                <a:gd name="T12" fmla="*/ 658 w 30"/>
                <a:gd name="T13" fmla="*/ 592 h 38"/>
                <a:gd name="T14" fmla="*/ 682 w 30"/>
                <a:gd name="T15" fmla="*/ 500 h 38"/>
                <a:gd name="T16" fmla="*/ 702 w 30"/>
                <a:gd name="T17" fmla="*/ 43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38"/>
                <a:gd name="T29" fmla="*/ 30 w 30"/>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38">
                  <a:moveTo>
                    <a:pt x="30" y="19"/>
                  </a:moveTo>
                  <a:cubicBezTo>
                    <a:pt x="29" y="16"/>
                    <a:pt x="29" y="16"/>
                    <a:pt x="29" y="16"/>
                  </a:cubicBezTo>
                  <a:cubicBezTo>
                    <a:pt x="28" y="13"/>
                    <a:pt x="28" y="13"/>
                    <a:pt x="28" y="13"/>
                  </a:cubicBezTo>
                  <a:cubicBezTo>
                    <a:pt x="22" y="0"/>
                    <a:pt x="4" y="2"/>
                    <a:pt x="1" y="16"/>
                  </a:cubicBezTo>
                  <a:cubicBezTo>
                    <a:pt x="0" y="19"/>
                    <a:pt x="0" y="19"/>
                    <a:pt x="0" y="19"/>
                  </a:cubicBezTo>
                  <a:cubicBezTo>
                    <a:pt x="1" y="22"/>
                    <a:pt x="1" y="22"/>
                    <a:pt x="1" y="22"/>
                  </a:cubicBezTo>
                  <a:cubicBezTo>
                    <a:pt x="4" y="36"/>
                    <a:pt x="22" y="38"/>
                    <a:pt x="28" y="26"/>
                  </a:cubicBezTo>
                  <a:cubicBezTo>
                    <a:pt x="29" y="22"/>
                    <a:pt x="29" y="22"/>
                    <a:pt x="29" y="22"/>
                  </a:cubicBezTo>
                  <a:cubicBezTo>
                    <a:pt x="30" y="19"/>
                    <a:pt x="30" y="19"/>
                    <a:pt x="30" y="19"/>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63" name="Freeform 2581"/>
            <p:cNvSpPr>
              <a:spLocks/>
            </p:cNvSpPr>
            <p:nvPr/>
          </p:nvSpPr>
          <p:spPr bwMode="auto">
            <a:xfrm>
              <a:off x="1684" y="1961"/>
              <a:ext cx="131" cy="120"/>
            </a:xfrm>
            <a:custGeom>
              <a:avLst/>
              <a:gdLst>
                <a:gd name="T0" fmla="*/ 0 w 131"/>
                <a:gd name="T1" fmla="*/ 0 h 120"/>
                <a:gd name="T2" fmla="*/ 0 w 131"/>
                <a:gd name="T3" fmla="*/ 120 h 120"/>
                <a:gd name="T4" fmla="*/ 131 w 131"/>
                <a:gd name="T5" fmla="*/ 120 h 120"/>
                <a:gd name="T6" fmla="*/ 0 60000 65536"/>
                <a:gd name="T7" fmla="*/ 0 60000 65536"/>
                <a:gd name="T8" fmla="*/ 0 60000 65536"/>
                <a:gd name="T9" fmla="*/ 0 w 131"/>
                <a:gd name="T10" fmla="*/ 0 h 120"/>
                <a:gd name="T11" fmla="*/ 131 w 131"/>
                <a:gd name="T12" fmla="*/ 120 h 120"/>
              </a:gdLst>
              <a:ahLst/>
              <a:cxnLst>
                <a:cxn ang="T6">
                  <a:pos x="T0" y="T1"/>
                </a:cxn>
                <a:cxn ang="T7">
                  <a:pos x="T2" y="T3"/>
                </a:cxn>
                <a:cxn ang="T8">
                  <a:pos x="T4" y="T5"/>
                </a:cxn>
              </a:cxnLst>
              <a:rect l="T9" t="T10" r="T11" b="T12"/>
              <a:pathLst>
                <a:path w="131" h="120">
                  <a:moveTo>
                    <a:pt x="0" y="0"/>
                  </a:moveTo>
                  <a:lnTo>
                    <a:pt x="0" y="120"/>
                  </a:lnTo>
                  <a:lnTo>
                    <a:pt x="131" y="1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64" name="Line 2582"/>
            <p:cNvSpPr>
              <a:spLocks noChangeShapeType="1"/>
            </p:cNvSpPr>
            <p:nvPr/>
          </p:nvSpPr>
          <p:spPr bwMode="auto">
            <a:xfrm flipH="1">
              <a:off x="1684" y="1961"/>
              <a:ext cx="13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65" name="Line 2583"/>
            <p:cNvSpPr>
              <a:spLocks noChangeShapeType="1"/>
            </p:cNvSpPr>
            <p:nvPr/>
          </p:nvSpPr>
          <p:spPr bwMode="auto">
            <a:xfrm>
              <a:off x="181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66" name="Line 2584"/>
            <p:cNvSpPr>
              <a:spLocks noChangeShapeType="1"/>
            </p:cNvSpPr>
            <p:nvPr/>
          </p:nvSpPr>
          <p:spPr bwMode="auto">
            <a:xfrm>
              <a:off x="217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67" name="Line 2585"/>
            <p:cNvSpPr>
              <a:spLocks noChangeShapeType="1"/>
            </p:cNvSpPr>
            <p:nvPr/>
          </p:nvSpPr>
          <p:spPr bwMode="auto">
            <a:xfrm flipV="1">
              <a:off x="1850" y="1988"/>
              <a:ext cx="26" cy="6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68" name="Freeform 2586"/>
            <p:cNvSpPr>
              <a:spLocks/>
            </p:cNvSpPr>
            <p:nvPr/>
          </p:nvSpPr>
          <p:spPr bwMode="auto">
            <a:xfrm>
              <a:off x="1841" y="1990"/>
              <a:ext cx="44" cy="56"/>
            </a:xfrm>
            <a:custGeom>
              <a:avLst/>
              <a:gdLst>
                <a:gd name="T0" fmla="*/ 469 w 20"/>
                <a:gd name="T1" fmla="*/ 278 h 26"/>
                <a:gd name="T2" fmla="*/ 469 w 20"/>
                <a:gd name="T3" fmla="*/ 218 h 26"/>
                <a:gd name="T4" fmla="*/ 444 w 20"/>
                <a:gd name="T5" fmla="*/ 172 h 26"/>
                <a:gd name="T6" fmla="*/ 0 w 20"/>
                <a:gd name="T7" fmla="*/ 218 h 26"/>
                <a:gd name="T8" fmla="*/ 0 w 20"/>
                <a:gd name="T9" fmla="*/ 278 h 26"/>
                <a:gd name="T10" fmla="*/ 0 w 20"/>
                <a:gd name="T11" fmla="*/ 338 h 26"/>
                <a:gd name="T12" fmla="*/ 444 w 20"/>
                <a:gd name="T13" fmla="*/ 390 h 26"/>
                <a:gd name="T14" fmla="*/ 469 w 20"/>
                <a:gd name="T15" fmla="*/ 338 h 26"/>
                <a:gd name="T16" fmla="*/ 469 w 20"/>
                <a:gd name="T17" fmla="*/ 278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6"/>
                <a:gd name="T29" fmla="*/ 20 w 20"/>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6">
                  <a:moveTo>
                    <a:pt x="20" y="13"/>
                  </a:moveTo>
                  <a:cubicBezTo>
                    <a:pt x="20" y="10"/>
                    <a:pt x="20" y="10"/>
                    <a:pt x="20" y="10"/>
                  </a:cubicBezTo>
                  <a:cubicBezTo>
                    <a:pt x="19" y="8"/>
                    <a:pt x="19" y="8"/>
                    <a:pt x="19" y="8"/>
                  </a:cubicBezTo>
                  <a:cubicBezTo>
                    <a:pt x="14" y="0"/>
                    <a:pt x="3" y="2"/>
                    <a:pt x="0" y="10"/>
                  </a:cubicBezTo>
                  <a:cubicBezTo>
                    <a:pt x="0" y="13"/>
                    <a:pt x="0" y="13"/>
                    <a:pt x="0" y="13"/>
                  </a:cubicBezTo>
                  <a:cubicBezTo>
                    <a:pt x="0" y="16"/>
                    <a:pt x="0" y="16"/>
                    <a:pt x="0" y="16"/>
                  </a:cubicBezTo>
                  <a:cubicBezTo>
                    <a:pt x="2" y="25"/>
                    <a:pt x="14" y="26"/>
                    <a:pt x="19" y="18"/>
                  </a:cubicBezTo>
                  <a:cubicBezTo>
                    <a:pt x="20" y="16"/>
                    <a:pt x="20" y="16"/>
                    <a:pt x="20" y="16"/>
                  </a:cubicBezTo>
                  <a:cubicBezTo>
                    <a:pt x="20" y="13"/>
                    <a:pt x="20" y="13"/>
                    <a:pt x="20" y="13"/>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69" name="Line 2587"/>
            <p:cNvSpPr>
              <a:spLocks noChangeShapeType="1"/>
            </p:cNvSpPr>
            <p:nvPr/>
          </p:nvSpPr>
          <p:spPr bwMode="auto">
            <a:xfrm flipH="1">
              <a:off x="2677" y="1289"/>
              <a:ext cx="2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70" name="Rectangle 2588"/>
            <p:cNvSpPr>
              <a:spLocks noChangeArrowheads="1"/>
            </p:cNvSpPr>
            <p:nvPr/>
          </p:nvSpPr>
          <p:spPr bwMode="auto">
            <a:xfrm>
              <a:off x="2520" y="1211"/>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871" name="Rectangle 2589"/>
            <p:cNvSpPr>
              <a:spLocks noChangeArrowheads="1"/>
            </p:cNvSpPr>
            <p:nvPr/>
          </p:nvSpPr>
          <p:spPr bwMode="auto">
            <a:xfrm>
              <a:off x="2571" y="1231"/>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B</a:t>
              </a:r>
              <a:endParaRPr lang="en-US"/>
            </a:p>
          </p:txBody>
        </p:sp>
        <p:sp>
          <p:nvSpPr>
            <p:cNvPr id="34872" name="Rectangle 2590"/>
            <p:cNvSpPr>
              <a:spLocks noChangeArrowheads="1"/>
            </p:cNvSpPr>
            <p:nvPr/>
          </p:nvSpPr>
          <p:spPr bwMode="auto">
            <a:xfrm>
              <a:off x="1889"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6</a:t>
              </a:r>
              <a:endParaRPr lang="en-US"/>
            </a:p>
          </p:txBody>
        </p:sp>
        <p:sp>
          <p:nvSpPr>
            <p:cNvPr id="34873" name="Rectangle 2591"/>
            <p:cNvSpPr>
              <a:spLocks noChangeArrowheads="1"/>
            </p:cNvSpPr>
            <p:nvPr/>
          </p:nvSpPr>
          <p:spPr bwMode="auto">
            <a:xfrm>
              <a:off x="1941"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4874" name="Rectangle 2592"/>
            <p:cNvSpPr>
              <a:spLocks noChangeArrowheads="1"/>
            </p:cNvSpPr>
            <p:nvPr/>
          </p:nvSpPr>
          <p:spPr bwMode="auto">
            <a:xfrm>
              <a:off x="1992"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4875" name="Rectangle 2593"/>
            <p:cNvSpPr>
              <a:spLocks noChangeArrowheads="1"/>
            </p:cNvSpPr>
            <p:nvPr/>
          </p:nvSpPr>
          <p:spPr bwMode="auto">
            <a:xfrm>
              <a:off x="2044" y="184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4876" name="Rectangle 2594"/>
            <p:cNvSpPr>
              <a:spLocks noChangeArrowheads="1"/>
            </p:cNvSpPr>
            <p:nvPr/>
          </p:nvSpPr>
          <p:spPr bwMode="auto">
            <a:xfrm>
              <a:off x="2069"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4877" name="Rectangle 2595"/>
            <p:cNvSpPr>
              <a:spLocks noChangeArrowheads="1"/>
            </p:cNvSpPr>
            <p:nvPr/>
          </p:nvSpPr>
          <p:spPr bwMode="auto">
            <a:xfrm>
              <a:off x="2121"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4878" name="Rectangle 2596"/>
            <p:cNvSpPr>
              <a:spLocks noChangeArrowheads="1"/>
            </p:cNvSpPr>
            <p:nvPr/>
          </p:nvSpPr>
          <p:spPr bwMode="auto">
            <a:xfrm>
              <a:off x="1704"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4879" name="Rectangle 2597"/>
            <p:cNvSpPr>
              <a:spLocks noChangeArrowheads="1"/>
            </p:cNvSpPr>
            <p:nvPr/>
          </p:nvSpPr>
          <p:spPr bwMode="auto">
            <a:xfrm>
              <a:off x="1755" y="1846"/>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X</a:t>
              </a:r>
              <a:endParaRPr lang="en-US"/>
            </a:p>
          </p:txBody>
        </p:sp>
        <p:sp>
          <p:nvSpPr>
            <p:cNvPr id="34880" name="Line 2598"/>
            <p:cNvSpPr>
              <a:spLocks noChangeShapeType="1"/>
            </p:cNvSpPr>
            <p:nvPr/>
          </p:nvSpPr>
          <p:spPr bwMode="auto">
            <a:xfrm flipV="1">
              <a:off x="1839" y="1868"/>
              <a:ext cx="26" cy="7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81" name="Rectangle 2599"/>
            <p:cNvSpPr>
              <a:spLocks noChangeArrowheads="1"/>
            </p:cNvSpPr>
            <p:nvPr/>
          </p:nvSpPr>
          <p:spPr bwMode="auto">
            <a:xfrm>
              <a:off x="3272"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4882" name="Rectangle 2600"/>
            <p:cNvSpPr>
              <a:spLocks noChangeArrowheads="1"/>
            </p:cNvSpPr>
            <p:nvPr/>
          </p:nvSpPr>
          <p:spPr bwMode="auto">
            <a:xfrm>
              <a:off x="3324"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4883" name="Rectangle 2601"/>
            <p:cNvSpPr>
              <a:spLocks noChangeArrowheads="1"/>
            </p:cNvSpPr>
            <p:nvPr/>
          </p:nvSpPr>
          <p:spPr bwMode="auto">
            <a:xfrm>
              <a:off x="3375" y="122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4884" name="Rectangle 2602"/>
            <p:cNvSpPr>
              <a:spLocks noChangeArrowheads="1"/>
            </p:cNvSpPr>
            <p:nvPr/>
          </p:nvSpPr>
          <p:spPr bwMode="auto">
            <a:xfrm>
              <a:off x="3401"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7</a:t>
              </a:r>
              <a:endParaRPr lang="en-US"/>
            </a:p>
          </p:txBody>
        </p:sp>
        <p:sp>
          <p:nvSpPr>
            <p:cNvPr id="34885" name="Rectangle 2603"/>
            <p:cNvSpPr>
              <a:spLocks noChangeArrowheads="1"/>
            </p:cNvSpPr>
            <p:nvPr/>
          </p:nvSpPr>
          <p:spPr bwMode="auto">
            <a:xfrm>
              <a:off x="3464"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4886" name="Rectangle 2604"/>
            <p:cNvSpPr>
              <a:spLocks noChangeArrowheads="1"/>
            </p:cNvSpPr>
            <p:nvPr/>
          </p:nvSpPr>
          <p:spPr bwMode="auto">
            <a:xfrm>
              <a:off x="3515"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4887" name="Rectangle 2605"/>
            <p:cNvSpPr>
              <a:spLocks noChangeArrowheads="1"/>
            </p:cNvSpPr>
            <p:nvPr/>
          </p:nvSpPr>
          <p:spPr bwMode="auto">
            <a:xfrm>
              <a:off x="3566" y="122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4888" name="Rectangle 2606"/>
            <p:cNvSpPr>
              <a:spLocks noChangeArrowheads="1"/>
            </p:cNvSpPr>
            <p:nvPr/>
          </p:nvSpPr>
          <p:spPr bwMode="auto">
            <a:xfrm>
              <a:off x="3592"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4889" name="Line 2607"/>
            <p:cNvSpPr>
              <a:spLocks noChangeShapeType="1"/>
            </p:cNvSpPr>
            <p:nvPr/>
          </p:nvSpPr>
          <p:spPr bwMode="auto">
            <a:xfrm>
              <a:off x="3126" y="1285"/>
              <a:ext cx="11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90" name="Line 2608"/>
            <p:cNvSpPr>
              <a:spLocks noChangeShapeType="1"/>
            </p:cNvSpPr>
            <p:nvPr/>
          </p:nvSpPr>
          <p:spPr bwMode="auto">
            <a:xfrm>
              <a:off x="2901" y="1285"/>
              <a:ext cx="22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91" name="Line 2609"/>
            <p:cNvSpPr>
              <a:spLocks noChangeShapeType="1"/>
            </p:cNvSpPr>
            <p:nvPr/>
          </p:nvSpPr>
          <p:spPr bwMode="auto">
            <a:xfrm>
              <a:off x="3890" y="1433"/>
              <a:ext cx="1" cy="16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92" name="Rectangle 2610"/>
            <p:cNvSpPr>
              <a:spLocks noChangeArrowheads="1"/>
            </p:cNvSpPr>
            <p:nvPr/>
          </p:nvSpPr>
          <p:spPr bwMode="auto">
            <a:xfrm>
              <a:off x="3743"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4893" name="Rectangle 2611"/>
            <p:cNvSpPr>
              <a:spLocks noChangeArrowheads="1"/>
            </p:cNvSpPr>
            <p:nvPr/>
          </p:nvSpPr>
          <p:spPr bwMode="auto">
            <a:xfrm>
              <a:off x="3795"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4894" name="Rectangle 2612"/>
            <p:cNvSpPr>
              <a:spLocks noChangeArrowheads="1"/>
            </p:cNvSpPr>
            <p:nvPr/>
          </p:nvSpPr>
          <p:spPr bwMode="auto">
            <a:xfrm>
              <a:off x="3846"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4895" name="Rectangle 2613"/>
            <p:cNvSpPr>
              <a:spLocks noChangeArrowheads="1"/>
            </p:cNvSpPr>
            <p:nvPr/>
          </p:nvSpPr>
          <p:spPr bwMode="auto">
            <a:xfrm>
              <a:off x="3897"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4896" name="Rectangle 2614"/>
            <p:cNvSpPr>
              <a:spLocks noChangeArrowheads="1"/>
            </p:cNvSpPr>
            <p:nvPr/>
          </p:nvSpPr>
          <p:spPr bwMode="auto">
            <a:xfrm>
              <a:off x="3949" y="158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4897" name="Rectangle 2615"/>
            <p:cNvSpPr>
              <a:spLocks noChangeArrowheads="1"/>
            </p:cNvSpPr>
            <p:nvPr/>
          </p:nvSpPr>
          <p:spPr bwMode="auto">
            <a:xfrm>
              <a:off x="3975"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4898" name="Line 2616"/>
            <p:cNvSpPr>
              <a:spLocks noChangeShapeType="1"/>
            </p:cNvSpPr>
            <p:nvPr/>
          </p:nvSpPr>
          <p:spPr bwMode="auto">
            <a:xfrm flipV="1">
              <a:off x="3890" y="1691"/>
              <a:ext cx="1" cy="19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899" name="Rectangle 2617"/>
            <p:cNvSpPr>
              <a:spLocks noChangeArrowheads="1"/>
            </p:cNvSpPr>
            <p:nvPr/>
          </p:nvSpPr>
          <p:spPr bwMode="auto">
            <a:xfrm>
              <a:off x="3804" y="1950"/>
              <a:ext cx="53"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S</a:t>
              </a:r>
              <a:endParaRPr lang="en-US"/>
            </a:p>
          </p:txBody>
        </p:sp>
        <p:sp>
          <p:nvSpPr>
            <p:cNvPr id="34900" name="Rectangle 2618"/>
            <p:cNvSpPr>
              <a:spLocks noChangeArrowheads="1"/>
            </p:cNvSpPr>
            <p:nvPr/>
          </p:nvSpPr>
          <p:spPr bwMode="auto">
            <a:xfrm>
              <a:off x="3857" y="1950"/>
              <a:ext cx="5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R</a:t>
              </a:r>
              <a:endParaRPr lang="en-US"/>
            </a:p>
          </p:txBody>
        </p:sp>
        <p:sp>
          <p:nvSpPr>
            <p:cNvPr id="34901" name="Rectangle 2619"/>
            <p:cNvSpPr>
              <a:spLocks noChangeArrowheads="1"/>
            </p:cNvSpPr>
            <p:nvPr/>
          </p:nvSpPr>
          <p:spPr bwMode="auto">
            <a:xfrm>
              <a:off x="3945" y="1950"/>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8</a:t>
              </a:r>
              <a:endParaRPr lang="en-US"/>
            </a:p>
          </p:txBody>
        </p:sp>
        <p:sp>
          <p:nvSpPr>
            <p:cNvPr id="34902" name="Rectangle 2620"/>
            <p:cNvSpPr>
              <a:spLocks noChangeArrowheads="1"/>
            </p:cNvSpPr>
            <p:nvPr/>
          </p:nvSpPr>
          <p:spPr bwMode="auto">
            <a:xfrm>
              <a:off x="3989" y="1950"/>
              <a:ext cx="2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a:t>
              </a:r>
              <a:endParaRPr lang="en-US"/>
            </a:p>
          </p:txBody>
        </p:sp>
        <p:sp>
          <p:nvSpPr>
            <p:cNvPr id="34903" name="Rectangle 2621"/>
            <p:cNvSpPr>
              <a:spLocks noChangeArrowheads="1"/>
            </p:cNvSpPr>
            <p:nvPr/>
          </p:nvSpPr>
          <p:spPr bwMode="auto">
            <a:xfrm>
              <a:off x="4011" y="1950"/>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5</a:t>
              </a:r>
              <a:endParaRPr lang="en-US"/>
            </a:p>
          </p:txBody>
        </p:sp>
        <p:sp>
          <p:nvSpPr>
            <p:cNvPr id="34904" name="Line 2622"/>
            <p:cNvSpPr>
              <a:spLocks noChangeShapeType="1"/>
            </p:cNvSpPr>
            <p:nvPr/>
          </p:nvSpPr>
          <p:spPr bwMode="auto">
            <a:xfrm>
              <a:off x="3663" y="1985"/>
              <a:ext cx="11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05" name="Freeform 2623"/>
            <p:cNvSpPr>
              <a:spLocks/>
            </p:cNvSpPr>
            <p:nvPr/>
          </p:nvSpPr>
          <p:spPr bwMode="auto">
            <a:xfrm>
              <a:off x="2901" y="1272"/>
              <a:ext cx="86" cy="28"/>
            </a:xfrm>
            <a:custGeom>
              <a:avLst/>
              <a:gdLst>
                <a:gd name="T0" fmla="*/ 0 w 86"/>
                <a:gd name="T1" fmla="*/ 13 h 28"/>
                <a:gd name="T2" fmla="*/ 86 w 86"/>
                <a:gd name="T3" fmla="*/ 0 h 28"/>
                <a:gd name="T4" fmla="*/ 86 w 86"/>
                <a:gd name="T5" fmla="*/ 28 h 28"/>
                <a:gd name="T6" fmla="*/ 0 w 86"/>
                <a:gd name="T7" fmla="*/ 13 h 28"/>
                <a:gd name="T8" fmla="*/ 0 60000 65536"/>
                <a:gd name="T9" fmla="*/ 0 60000 65536"/>
                <a:gd name="T10" fmla="*/ 0 60000 65536"/>
                <a:gd name="T11" fmla="*/ 0 60000 65536"/>
                <a:gd name="T12" fmla="*/ 0 w 86"/>
                <a:gd name="T13" fmla="*/ 0 h 28"/>
                <a:gd name="T14" fmla="*/ 86 w 86"/>
                <a:gd name="T15" fmla="*/ 28 h 28"/>
              </a:gdLst>
              <a:ahLst/>
              <a:cxnLst>
                <a:cxn ang="T8">
                  <a:pos x="T0" y="T1"/>
                </a:cxn>
                <a:cxn ang="T9">
                  <a:pos x="T2" y="T3"/>
                </a:cxn>
                <a:cxn ang="T10">
                  <a:pos x="T4" y="T5"/>
                </a:cxn>
                <a:cxn ang="T11">
                  <a:pos x="T6" y="T7"/>
                </a:cxn>
              </a:cxnLst>
              <a:rect l="T12" t="T13" r="T14" b="T15"/>
              <a:pathLst>
                <a:path w="86" h="28">
                  <a:moveTo>
                    <a:pt x="0" y="13"/>
                  </a:moveTo>
                  <a:lnTo>
                    <a:pt x="86" y="0"/>
                  </a:lnTo>
                  <a:lnTo>
                    <a:pt x="86" y="28"/>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6" name="Freeform 2624"/>
            <p:cNvSpPr>
              <a:spLocks/>
            </p:cNvSpPr>
            <p:nvPr/>
          </p:nvSpPr>
          <p:spPr bwMode="auto">
            <a:xfrm>
              <a:off x="2901" y="1272"/>
              <a:ext cx="86" cy="28"/>
            </a:xfrm>
            <a:custGeom>
              <a:avLst/>
              <a:gdLst>
                <a:gd name="T0" fmla="*/ 0 w 86"/>
                <a:gd name="T1" fmla="*/ 13 h 28"/>
                <a:gd name="T2" fmla="*/ 86 w 86"/>
                <a:gd name="T3" fmla="*/ 0 h 28"/>
                <a:gd name="T4" fmla="*/ 86 w 86"/>
                <a:gd name="T5" fmla="*/ 28 h 28"/>
                <a:gd name="T6" fmla="*/ 0 w 86"/>
                <a:gd name="T7" fmla="*/ 13 h 28"/>
                <a:gd name="T8" fmla="*/ 0 60000 65536"/>
                <a:gd name="T9" fmla="*/ 0 60000 65536"/>
                <a:gd name="T10" fmla="*/ 0 60000 65536"/>
                <a:gd name="T11" fmla="*/ 0 60000 65536"/>
                <a:gd name="T12" fmla="*/ 0 w 86"/>
                <a:gd name="T13" fmla="*/ 0 h 28"/>
                <a:gd name="T14" fmla="*/ 86 w 86"/>
                <a:gd name="T15" fmla="*/ 28 h 28"/>
              </a:gdLst>
              <a:ahLst/>
              <a:cxnLst>
                <a:cxn ang="T8">
                  <a:pos x="T0" y="T1"/>
                </a:cxn>
                <a:cxn ang="T9">
                  <a:pos x="T2" y="T3"/>
                </a:cxn>
                <a:cxn ang="T10">
                  <a:pos x="T4" y="T5"/>
                </a:cxn>
                <a:cxn ang="T11">
                  <a:pos x="T6" y="T7"/>
                </a:cxn>
              </a:cxnLst>
              <a:rect l="T12" t="T13" r="T14" b="T15"/>
              <a:pathLst>
                <a:path w="86" h="28">
                  <a:moveTo>
                    <a:pt x="0" y="13"/>
                  </a:moveTo>
                  <a:lnTo>
                    <a:pt x="86" y="0"/>
                  </a:lnTo>
                  <a:lnTo>
                    <a:pt x="86" y="28"/>
                  </a:lnTo>
                  <a:lnTo>
                    <a:pt x="0" y="1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07" name="Freeform 2625"/>
            <p:cNvSpPr>
              <a:spLocks/>
            </p:cNvSpPr>
            <p:nvPr/>
          </p:nvSpPr>
          <p:spPr bwMode="auto">
            <a:xfrm>
              <a:off x="3043" y="1272"/>
              <a:ext cx="83" cy="28"/>
            </a:xfrm>
            <a:custGeom>
              <a:avLst/>
              <a:gdLst>
                <a:gd name="T0" fmla="*/ 83 w 83"/>
                <a:gd name="T1" fmla="*/ 13 h 28"/>
                <a:gd name="T2" fmla="*/ 0 w 83"/>
                <a:gd name="T3" fmla="*/ 28 h 28"/>
                <a:gd name="T4" fmla="*/ 0 w 83"/>
                <a:gd name="T5" fmla="*/ 0 h 28"/>
                <a:gd name="T6" fmla="*/ 83 w 83"/>
                <a:gd name="T7" fmla="*/ 13 h 28"/>
                <a:gd name="T8" fmla="*/ 0 60000 65536"/>
                <a:gd name="T9" fmla="*/ 0 60000 65536"/>
                <a:gd name="T10" fmla="*/ 0 60000 65536"/>
                <a:gd name="T11" fmla="*/ 0 60000 65536"/>
                <a:gd name="T12" fmla="*/ 0 w 83"/>
                <a:gd name="T13" fmla="*/ 0 h 28"/>
                <a:gd name="T14" fmla="*/ 83 w 83"/>
                <a:gd name="T15" fmla="*/ 28 h 28"/>
              </a:gdLst>
              <a:ahLst/>
              <a:cxnLst>
                <a:cxn ang="T8">
                  <a:pos x="T0" y="T1"/>
                </a:cxn>
                <a:cxn ang="T9">
                  <a:pos x="T2" y="T3"/>
                </a:cxn>
                <a:cxn ang="T10">
                  <a:pos x="T4" y="T5"/>
                </a:cxn>
                <a:cxn ang="T11">
                  <a:pos x="T6" y="T7"/>
                </a:cxn>
              </a:cxnLst>
              <a:rect l="T12" t="T13" r="T14" b="T15"/>
              <a:pathLst>
                <a:path w="83" h="28">
                  <a:moveTo>
                    <a:pt x="83" y="13"/>
                  </a:moveTo>
                  <a:lnTo>
                    <a:pt x="0" y="28"/>
                  </a:lnTo>
                  <a:lnTo>
                    <a:pt x="0" y="0"/>
                  </a:lnTo>
                  <a:lnTo>
                    <a:pt x="8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08" name="Freeform 2626"/>
            <p:cNvSpPr>
              <a:spLocks/>
            </p:cNvSpPr>
            <p:nvPr/>
          </p:nvSpPr>
          <p:spPr bwMode="auto">
            <a:xfrm>
              <a:off x="3043" y="1272"/>
              <a:ext cx="83" cy="28"/>
            </a:xfrm>
            <a:custGeom>
              <a:avLst/>
              <a:gdLst>
                <a:gd name="T0" fmla="*/ 83 w 83"/>
                <a:gd name="T1" fmla="*/ 13 h 28"/>
                <a:gd name="T2" fmla="*/ 0 w 83"/>
                <a:gd name="T3" fmla="*/ 28 h 28"/>
                <a:gd name="T4" fmla="*/ 0 w 83"/>
                <a:gd name="T5" fmla="*/ 0 h 28"/>
                <a:gd name="T6" fmla="*/ 83 w 83"/>
                <a:gd name="T7" fmla="*/ 13 h 28"/>
                <a:gd name="T8" fmla="*/ 0 60000 65536"/>
                <a:gd name="T9" fmla="*/ 0 60000 65536"/>
                <a:gd name="T10" fmla="*/ 0 60000 65536"/>
                <a:gd name="T11" fmla="*/ 0 60000 65536"/>
                <a:gd name="T12" fmla="*/ 0 w 83"/>
                <a:gd name="T13" fmla="*/ 0 h 28"/>
                <a:gd name="T14" fmla="*/ 83 w 83"/>
                <a:gd name="T15" fmla="*/ 28 h 28"/>
              </a:gdLst>
              <a:ahLst/>
              <a:cxnLst>
                <a:cxn ang="T8">
                  <a:pos x="T0" y="T1"/>
                </a:cxn>
                <a:cxn ang="T9">
                  <a:pos x="T2" y="T3"/>
                </a:cxn>
                <a:cxn ang="T10">
                  <a:pos x="T4" y="T5"/>
                </a:cxn>
                <a:cxn ang="T11">
                  <a:pos x="T6" y="T7"/>
                </a:cxn>
              </a:cxnLst>
              <a:rect l="T12" t="T13" r="T14" b="T15"/>
              <a:pathLst>
                <a:path w="83" h="28">
                  <a:moveTo>
                    <a:pt x="83" y="13"/>
                  </a:moveTo>
                  <a:lnTo>
                    <a:pt x="0" y="28"/>
                  </a:lnTo>
                  <a:lnTo>
                    <a:pt x="0" y="0"/>
                  </a:lnTo>
                  <a:lnTo>
                    <a:pt x="83" y="1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09" name="Freeform 2627"/>
            <p:cNvSpPr>
              <a:spLocks/>
            </p:cNvSpPr>
            <p:nvPr/>
          </p:nvSpPr>
          <p:spPr bwMode="auto">
            <a:xfrm>
              <a:off x="3877" y="1800"/>
              <a:ext cx="26" cy="83"/>
            </a:xfrm>
            <a:custGeom>
              <a:avLst/>
              <a:gdLst>
                <a:gd name="T0" fmla="*/ 13 w 26"/>
                <a:gd name="T1" fmla="*/ 83 h 83"/>
                <a:gd name="T2" fmla="*/ 0 w 26"/>
                <a:gd name="T3" fmla="*/ 0 h 83"/>
                <a:gd name="T4" fmla="*/ 26 w 26"/>
                <a:gd name="T5" fmla="*/ 0 h 83"/>
                <a:gd name="T6" fmla="*/ 13 w 26"/>
                <a:gd name="T7" fmla="*/ 83 h 83"/>
                <a:gd name="T8" fmla="*/ 0 60000 65536"/>
                <a:gd name="T9" fmla="*/ 0 60000 65536"/>
                <a:gd name="T10" fmla="*/ 0 60000 65536"/>
                <a:gd name="T11" fmla="*/ 0 60000 65536"/>
                <a:gd name="T12" fmla="*/ 0 w 26"/>
                <a:gd name="T13" fmla="*/ 0 h 83"/>
                <a:gd name="T14" fmla="*/ 26 w 26"/>
                <a:gd name="T15" fmla="*/ 83 h 83"/>
              </a:gdLst>
              <a:ahLst/>
              <a:cxnLst>
                <a:cxn ang="T8">
                  <a:pos x="T0" y="T1"/>
                </a:cxn>
                <a:cxn ang="T9">
                  <a:pos x="T2" y="T3"/>
                </a:cxn>
                <a:cxn ang="T10">
                  <a:pos x="T4" y="T5"/>
                </a:cxn>
                <a:cxn ang="T11">
                  <a:pos x="T6" y="T7"/>
                </a:cxn>
              </a:cxnLst>
              <a:rect l="T12" t="T13" r="T14" b="T15"/>
              <a:pathLst>
                <a:path w="26" h="83">
                  <a:moveTo>
                    <a:pt x="13" y="83"/>
                  </a:moveTo>
                  <a:lnTo>
                    <a:pt x="0" y="0"/>
                  </a:lnTo>
                  <a:lnTo>
                    <a:pt x="26" y="0"/>
                  </a:lnTo>
                  <a:lnTo>
                    <a:pt x="1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0" name="Freeform 2628"/>
            <p:cNvSpPr>
              <a:spLocks/>
            </p:cNvSpPr>
            <p:nvPr/>
          </p:nvSpPr>
          <p:spPr bwMode="auto">
            <a:xfrm>
              <a:off x="3877" y="1800"/>
              <a:ext cx="26" cy="83"/>
            </a:xfrm>
            <a:custGeom>
              <a:avLst/>
              <a:gdLst>
                <a:gd name="T0" fmla="*/ 13 w 26"/>
                <a:gd name="T1" fmla="*/ 83 h 83"/>
                <a:gd name="T2" fmla="*/ 0 w 26"/>
                <a:gd name="T3" fmla="*/ 0 h 83"/>
                <a:gd name="T4" fmla="*/ 26 w 26"/>
                <a:gd name="T5" fmla="*/ 0 h 83"/>
                <a:gd name="T6" fmla="*/ 13 w 26"/>
                <a:gd name="T7" fmla="*/ 83 h 83"/>
                <a:gd name="T8" fmla="*/ 0 60000 65536"/>
                <a:gd name="T9" fmla="*/ 0 60000 65536"/>
                <a:gd name="T10" fmla="*/ 0 60000 65536"/>
                <a:gd name="T11" fmla="*/ 0 60000 65536"/>
                <a:gd name="T12" fmla="*/ 0 w 26"/>
                <a:gd name="T13" fmla="*/ 0 h 83"/>
                <a:gd name="T14" fmla="*/ 26 w 26"/>
                <a:gd name="T15" fmla="*/ 83 h 83"/>
              </a:gdLst>
              <a:ahLst/>
              <a:cxnLst>
                <a:cxn ang="T8">
                  <a:pos x="T0" y="T1"/>
                </a:cxn>
                <a:cxn ang="T9">
                  <a:pos x="T2" y="T3"/>
                </a:cxn>
                <a:cxn ang="T10">
                  <a:pos x="T4" y="T5"/>
                </a:cxn>
                <a:cxn ang="T11">
                  <a:pos x="T6" y="T7"/>
                </a:cxn>
              </a:cxnLst>
              <a:rect l="T12" t="T13" r="T14" b="T15"/>
              <a:pathLst>
                <a:path w="26" h="83">
                  <a:moveTo>
                    <a:pt x="13" y="83"/>
                  </a:moveTo>
                  <a:lnTo>
                    <a:pt x="0" y="0"/>
                  </a:lnTo>
                  <a:lnTo>
                    <a:pt x="26" y="0"/>
                  </a:lnTo>
                  <a:lnTo>
                    <a:pt x="13" y="8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11" name="Freeform 2629"/>
            <p:cNvSpPr>
              <a:spLocks/>
            </p:cNvSpPr>
            <p:nvPr/>
          </p:nvSpPr>
          <p:spPr bwMode="auto">
            <a:xfrm>
              <a:off x="3877" y="1433"/>
              <a:ext cx="26" cy="85"/>
            </a:xfrm>
            <a:custGeom>
              <a:avLst/>
              <a:gdLst>
                <a:gd name="T0" fmla="*/ 13 w 26"/>
                <a:gd name="T1" fmla="*/ 0 h 85"/>
                <a:gd name="T2" fmla="*/ 26 w 26"/>
                <a:gd name="T3" fmla="*/ 85 h 85"/>
                <a:gd name="T4" fmla="*/ 0 w 26"/>
                <a:gd name="T5" fmla="*/ 85 h 85"/>
                <a:gd name="T6" fmla="*/ 13 w 26"/>
                <a:gd name="T7" fmla="*/ 0 h 85"/>
                <a:gd name="T8" fmla="*/ 0 60000 65536"/>
                <a:gd name="T9" fmla="*/ 0 60000 65536"/>
                <a:gd name="T10" fmla="*/ 0 60000 65536"/>
                <a:gd name="T11" fmla="*/ 0 60000 65536"/>
                <a:gd name="T12" fmla="*/ 0 w 26"/>
                <a:gd name="T13" fmla="*/ 0 h 85"/>
                <a:gd name="T14" fmla="*/ 26 w 26"/>
                <a:gd name="T15" fmla="*/ 85 h 85"/>
              </a:gdLst>
              <a:ahLst/>
              <a:cxnLst>
                <a:cxn ang="T8">
                  <a:pos x="T0" y="T1"/>
                </a:cxn>
                <a:cxn ang="T9">
                  <a:pos x="T2" y="T3"/>
                </a:cxn>
                <a:cxn ang="T10">
                  <a:pos x="T4" y="T5"/>
                </a:cxn>
                <a:cxn ang="T11">
                  <a:pos x="T6" y="T7"/>
                </a:cxn>
              </a:cxnLst>
              <a:rect l="T12" t="T13" r="T14" b="T15"/>
              <a:pathLst>
                <a:path w="26" h="85">
                  <a:moveTo>
                    <a:pt x="13" y="0"/>
                  </a:moveTo>
                  <a:lnTo>
                    <a:pt x="26" y="85"/>
                  </a:lnTo>
                  <a:lnTo>
                    <a:pt x="0" y="8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2" name="Freeform 2630"/>
            <p:cNvSpPr>
              <a:spLocks/>
            </p:cNvSpPr>
            <p:nvPr/>
          </p:nvSpPr>
          <p:spPr bwMode="auto">
            <a:xfrm>
              <a:off x="3877" y="1433"/>
              <a:ext cx="26" cy="85"/>
            </a:xfrm>
            <a:custGeom>
              <a:avLst/>
              <a:gdLst>
                <a:gd name="T0" fmla="*/ 13 w 26"/>
                <a:gd name="T1" fmla="*/ 0 h 85"/>
                <a:gd name="T2" fmla="*/ 26 w 26"/>
                <a:gd name="T3" fmla="*/ 85 h 85"/>
                <a:gd name="T4" fmla="*/ 0 w 26"/>
                <a:gd name="T5" fmla="*/ 85 h 85"/>
                <a:gd name="T6" fmla="*/ 13 w 26"/>
                <a:gd name="T7" fmla="*/ 0 h 85"/>
                <a:gd name="T8" fmla="*/ 0 60000 65536"/>
                <a:gd name="T9" fmla="*/ 0 60000 65536"/>
                <a:gd name="T10" fmla="*/ 0 60000 65536"/>
                <a:gd name="T11" fmla="*/ 0 60000 65536"/>
                <a:gd name="T12" fmla="*/ 0 w 26"/>
                <a:gd name="T13" fmla="*/ 0 h 85"/>
                <a:gd name="T14" fmla="*/ 26 w 26"/>
                <a:gd name="T15" fmla="*/ 85 h 85"/>
              </a:gdLst>
              <a:ahLst/>
              <a:cxnLst>
                <a:cxn ang="T8">
                  <a:pos x="T0" y="T1"/>
                </a:cxn>
                <a:cxn ang="T9">
                  <a:pos x="T2" y="T3"/>
                </a:cxn>
                <a:cxn ang="T10">
                  <a:pos x="T4" y="T5"/>
                </a:cxn>
                <a:cxn ang="T11">
                  <a:pos x="T6" y="T7"/>
                </a:cxn>
              </a:cxnLst>
              <a:rect l="T12" t="T13" r="T14" b="T15"/>
              <a:pathLst>
                <a:path w="26" h="85">
                  <a:moveTo>
                    <a:pt x="13" y="0"/>
                  </a:moveTo>
                  <a:lnTo>
                    <a:pt x="26" y="85"/>
                  </a:lnTo>
                  <a:lnTo>
                    <a:pt x="0" y="85"/>
                  </a:lnTo>
                  <a:lnTo>
                    <a:pt x="1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13" name="Freeform 2631"/>
            <p:cNvSpPr>
              <a:spLocks/>
            </p:cNvSpPr>
            <p:nvPr/>
          </p:nvSpPr>
          <p:spPr bwMode="auto">
            <a:xfrm>
              <a:off x="3381" y="1523"/>
              <a:ext cx="44" cy="81"/>
            </a:xfrm>
            <a:custGeom>
              <a:avLst/>
              <a:gdLst>
                <a:gd name="T0" fmla="*/ 0 w 44"/>
                <a:gd name="T1" fmla="*/ 0 h 81"/>
                <a:gd name="T2" fmla="*/ 44 w 44"/>
                <a:gd name="T3" fmla="*/ 72 h 81"/>
                <a:gd name="T4" fmla="*/ 33 w 44"/>
                <a:gd name="T5" fmla="*/ 81 h 81"/>
                <a:gd name="T6" fmla="*/ 0 w 44"/>
                <a:gd name="T7" fmla="*/ 0 h 81"/>
                <a:gd name="T8" fmla="*/ 0 60000 65536"/>
                <a:gd name="T9" fmla="*/ 0 60000 65536"/>
                <a:gd name="T10" fmla="*/ 0 60000 65536"/>
                <a:gd name="T11" fmla="*/ 0 60000 65536"/>
                <a:gd name="T12" fmla="*/ 0 w 44"/>
                <a:gd name="T13" fmla="*/ 0 h 81"/>
                <a:gd name="T14" fmla="*/ 44 w 44"/>
                <a:gd name="T15" fmla="*/ 81 h 81"/>
              </a:gdLst>
              <a:ahLst/>
              <a:cxnLst>
                <a:cxn ang="T8">
                  <a:pos x="T0" y="T1"/>
                </a:cxn>
                <a:cxn ang="T9">
                  <a:pos x="T2" y="T3"/>
                </a:cxn>
                <a:cxn ang="T10">
                  <a:pos x="T4" y="T5"/>
                </a:cxn>
                <a:cxn ang="T11">
                  <a:pos x="T6" y="T7"/>
                </a:cxn>
              </a:cxnLst>
              <a:rect l="T12" t="T13" r="T14" b="T15"/>
              <a:pathLst>
                <a:path w="44" h="81">
                  <a:moveTo>
                    <a:pt x="0" y="0"/>
                  </a:moveTo>
                  <a:lnTo>
                    <a:pt x="44" y="72"/>
                  </a:lnTo>
                  <a:lnTo>
                    <a:pt x="33" y="8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4" name="Freeform 2632"/>
            <p:cNvSpPr>
              <a:spLocks/>
            </p:cNvSpPr>
            <p:nvPr/>
          </p:nvSpPr>
          <p:spPr bwMode="auto">
            <a:xfrm>
              <a:off x="2609" y="1769"/>
              <a:ext cx="83" cy="33"/>
            </a:xfrm>
            <a:custGeom>
              <a:avLst/>
              <a:gdLst>
                <a:gd name="T0" fmla="*/ 83 w 83"/>
                <a:gd name="T1" fmla="*/ 0 h 33"/>
                <a:gd name="T2" fmla="*/ 5 w 83"/>
                <a:gd name="T3" fmla="*/ 33 h 33"/>
                <a:gd name="T4" fmla="*/ 0 w 83"/>
                <a:gd name="T5" fmla="*/ 20 h 33"/>
                <a:gd name="T6" fmla="*/ 83 w 83"/>
                <a:gd name="T7" fmla="*/ 0 h 33"/>
                <a:gd name="T8" fmla="*/ 0 60000 65536"/>
                <a:gd name="T9" fmla="*/ 0 60000 65536"/>
                <a:gd name="T10" fmla="*/ 0 60000 65536"/>
                <a:gd name="T11" fmla="*/ 0 60000 65536"/>
                <a:gd name="T12" fmla="*/ 0 w 83"/>
                <a:gd name="T13" fmla="*/ 0 h 33"/>
                <a:gd name="T14" fmla="*/ 83 w 83"/>
                <a:gd name="T15" fmla="*/ 33 h 33"/>
              </a:gdLst>
              <a:ahLst/>
              <a:cxnLst>
                <a:cxn ang="T8">
                  <a:pos x="T0" y="T1"/>
                </a:cxn>
                <a:cxn ang="T9">
                  <a:pos x="T2" y="T3"/>
                </a:cxn>
                <a:cxn ang="T10">
                  <a:pos x="T4" y="T5"/>
                </a:cxn>
                <a:cxn ang="T11">
                  <a:pos x="T6" y="T7"/>
                </a:cxn>
              </a:cxnLst>
              <a:rect l="T12" t="T13" r="T14" b="T15"/>
              <a:pathLst>
                <a:path w="83" h="33">
                  <a:moveTo>
                    <a:pt x="83" y="0"/>
                  </a:moveTo>
                  <a:lnTo>
                    <a:pt x="5" y="33"/>
                  </a:lnTo>
                  <a:lnTo>
                    <a:pt x="0" y="20"/>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5" name="Freeform 2633"/>
            <p:cNvSpPr>
              <a:spLocks/>
            </p:cNvSpPr>
            <p:nvPr/>
          </p:nvSpPr>
          <p:spPr bwMode="auto">
            <a:xfrm>
              <a:off x="1833" y="1658"/>
              <a:ext cx="24" cy="63"/>
            </a:xfrm>
            <a:custGeom>
              <a:avLst/>
              <a:gdLst>
                <a:gd name="T0" fmla="*/ 24 w 24"/>
                <a:gd name="T1" fmla="*/ 13 h 63"/>
                <a:gd name="T2" fmla="*/ 24 w 24"/>
                <a:gd name="T3" fmla="*/ 63 h 63"/>
                <a:gd name="T4" fmla="*/ 0 w 24"/>
                <a:gd name="T5" fmla="*/ 63 h 63"/>
                <a:gd name="T6" fmla="*/ 0 w 24"/>
                <a:gd name="T7" fmla="*/ 61 h 63"/>
                <a:gd name="T8" fmla="*/ 0 w 24"/>
                <a:gd name="T9" fmla="*/ 0 h 63"/>
                <a:gd name="T10" fmla="*/ 24 w 24"/>
                <a:gd name="T11" fmla="*/ 0 h 63"/>
                <a:gd name="T12" fmla="*/ 24 w 24"/>
                <a:gd name="T13" fmla="*/ 13 h 63"/>
                <a:gd name="T14" fmla="*/ 0 60000 65536"/>
                <a:gd name="T15" fmla="*/ 0 60000 65536"/>
                <a:gd name="T16" fmla="*/ 0 60000 65536"/>
                <a:gd name="T17" fmla="*/ 0 60000 65536"/>
                <a:gd name="T18" fmla="*/ 0 60000 65536"/>
                <a:gd name="T19" fmla="*/ 0 60000 65536"/>
                <a:gd name="T20" fmla="*/ 0 60000 65536"/>
                <a:gd name="T21" fmla="*/ 0 w 24"/>
                <a:gd name="T22" fmla="*/ 0 h 63"/>
                <a:gd name="T23" fmla="*/ 24 w 24"/>
                <a:gd name="T24" fmla="*/ 63 h 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3">
                  <a:moveTo>
                    <a:pt x="24" y="13"/>
                  </a:moveTo>
                  <a:lnTo>
                    <a:pt x="24" y="63"/>
                  </a:lnTo>
                  <a:lnTo>
                    <a:pt x="0" y="63"/>
                  </a:lnTo>
                  <a:lnTo>
                    <a:pt x="0" y="61"/>
                  </a:lnTo>
                  <a:lnTo>
                    <a:pt x="0" y="0"/>
                  </a:lnTo>
                  <a:lnTo>
                    <a:pt x="24" y="0"/>
                  </a:lnTo>
                  <a:lnTo>
                    <a:pt x="24"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6" name="Freeform 2634"/>
            <p:cNvSpPr>
              <a:spLocks/>
            </p:cNvSpPr>
            <p:nvPr/>
          </p:nvSpPr>
          <p:spPr bwMode="auto">
            <a:xfrm>
              <a:off x="2114" y="1518"/>
              <a:ext cx="181" cy="140"/>
            </a:xfrm>
            <a:custGeom>
              <a:avLst/>
              <a:gdLst>
                <a:gd name="T0" fmla="*/ 181 w 181"/>
                <a:gd name="T1" fmla="*/ 136 h 140"/>
                <a:gd name="T2" fmla="*/ 181 w 181"/>
                <a:gd name="T3" fmla="*/ 140 h 140"/>
                <a:gd name="T4" fmla="*/ 168 w 181"/>
                <a:gd name="T5" fmla="*/ 140 h 140"/>
                <a:gd name="T6" fmla="*/ 0 w 181"/>
                <a:gd name="T7" fmla="*/ 140 h 140"/>
                <a:gd name="T8" fmla="*/ 0 w 181"/>
                <a:gd name="T9" fmla="*/ 79 h 140"/>
                <a:gd name="T10" fmla="*/ 0 w 181"/>
                <a:gd name="T11" fmla="*/ 57 h 140"/>
                <a:gd name="T12" fmla="*/ 0 w 181"/>
                <a:gd name="T13" fmla="*/ 0 h 140"/>
                <a:gd name="T14" fmla="*/ 0 w 181"/>
                <a:gd name="T15" fmla="*/ 0 h 140"/>
                <a:gd name="T16" fmla="*/ 181 w 181"/>
                <a:gd name="T17" fmla="*/ 0 h 140"/>
                <a:gd name="T18" fmla="*/ 181 w 181"/>
                <a:gd name="T19" fmla="*/ 22 h 140"/>
                <a:gd name="T20" fmla="*/ 181 w 181"/>
                <a:gd name="T21" fmla="*/ 33 h 140"/>
                <a:gd name="T22" fmla="*/ 181 w 181"/>
                <a:gd name="T23" fmla="*/ 57 h 140"/>
                <a:gd name="T24" fmla="*/ 181 w 181"/>
                <a:gd name="T25" fmla="*/ 68 h 140"/>
                <a:gd name="T26" fmla="*/ 181 w 181"/>
                <a:gd name="T27" fmla="*/ 90 h 140"/>
                <a:gd name="T28" fmla="*/ 181 w 181"/>
                <a:gd name="T29" fmla="*/ 101 h 140"/>
                <a:gd name="T30" fmla="*/ 181 w 181"/>
                <a:gd name="T31" fmla="*/ 125 h 140"/>
                <a:gd name="T32" fmla="*/ 181 w 181"/>
                <a:gd name="T33" fmla="*/ 136 h 1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40"/>
                <a:gd name="T53" fmla="*/ 181 w 181"/>
                <a:gd name="T54" fmla="*/ 140 h 1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40">
                  <a:moveTo>
                    <a:pt x="181" y="136"/>
                  </a:moveTo>
                  <a:lnTo>
                    <a:pt x="181" y="140"/>
                  </a:lnTo>
                  <a:lnTo>
                    <a:pt x="168" y="140"/>
                  </a:lnTo>
                  <a:lnTo>
                    <a:pt x="0" y="140"/>
                  </a:lnTo>
                  <a:lnTo>
                    <a:pt x="0" y="79"/>
                  </a:lnTo>
                  <a:lnTo>
                    <a:pt x="0" y="57"/>
                  </a:lnTo>
                  <a:lnTo>
                    <a:pt x="0" y="0"/>
                  </a:lnTo>
                  <a:lnTo>
                    <a:pt x="181" y="0"/>
                  </a:lnTo>
                  <a:lnTo>
                    <a:pt x="181" y="22"/>
                  </a:lnTo>
                  <a:lnTo>
                    <a:pt x="181" y="33"/>
                  </a:lnTo>
                  <a:lnTo>
                    <a:pt x="181" y="57"/>
                  </a:lnTo>
                  <a:lnTo>
                    <a:pt x="181" y="68"/>
                  </a:lnTo>
                  <a:lnTo>
                    <a:pt x="181" y="90"/>
                  </a:lnTo>
                  <a:lnTo>
                    <a:pt x="181" y="101"/>
                  </a:lnTo>
                  <a:lnTo>
                    <a:pt x="181" y="125"/>
                  </a:lnTo>
                  <a:lnTo>
                    <a:pt x="181" y="13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7" name="Freeform 2635"/>
            <p:cNvSpPr>
              <a:spLocks/>
            </p:cNvSpPr>
            <p:nvPr/>
          </p:nvSpPr>
          <p:spPr bwMode="auto">
            <a:xfrm>
              <a:off x="3222" y="1658"/>
              <a:ext cx="72" cy="72"/>
            </a:xfrm>
            <a:custGeom>
              <a:avLst/>
              <a:gdLst>
                <a:gd name="T0" fmla="*/ 5 w 72"/>
                <a:gd name="T1" fmla="*/ 55 h 72"/>
                <a:gd name="T2" fmla="*/ 13 w 72"/>
                <a:gd name="T3" fmla="*/ 24 h 72"/>
                <a:gd name="T4" fmla="*/ 24 w 72"/>
                <a:gd name="T5" fmla="*/ 0 h 72"/>
                <a:gd name="T6" fmla="*/ 72 w 72"/>
                <a:gd name="T7" fmla="*/ 0 h 72"/>
                <a:gd name="T8" fmla="*/ 0 w 72"/>
                <a:gd name="T9" fmla="*/ 72 h 72"/>
                <a:gd name="T10" fmla="*/ 0 w 72"/>
                <a:gd name="T11" fmla="*/ 72 h 72"/>
                <a:gd name="T12" fmla="*/ 5 w 72"/>
                <a:gd name="T13" fmla="*/ 55 h 72"/>
                <a:gd name="T14" fmla="*/ 0 60000 65536"/>
                <a:gd name="T15" fmla="*/ 0 60000 65536"/>
                <a:gd name="T16" fmla="*/ 0 60000 65536"/>
                <a:gd name="T17" fmla="*/ 0 60000 65536"/>
                <a:gd name="T18" fmla="*/ 0 60000 65536"/>
                <a:gd name="T19" fmla="*/ 0 60000 65536"/>
                <a:gd name="T20" fmla="*/ 0 60000 65536"/>
                <a:gd name="T21" fmla="*/ 0 w 72"/>
                <a:gd name="T22" fmla="*/ 0 h 72"/>
                <a:gd name="T23" fmla="*/ 72 w 7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2">
                  <a:moveTo>
                    <a:pt x="5" y="55"/>
                  </a:moveTo>
                  <a:lnTo>
                    <a:pt x="13" y="24"/>
                  </a:lnTo>
                  <a:lnTo>
                    <a:pt x="24" y="0"/>
                  </a:lnTo>
                  <a:lnTo>
                    <a:pt x="72" y="0"/>
                  </a:lnTo>
                  <a:lnTo>
                    <a:pt x="0" y="72"/>
                  </a:lnTo>
                  <a:lnTo>
                    <a:pt x="5" y="5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8" name="Freeform 2636"/>
            <p:cNvSpPr>
              <a:spLocks/>
            </p:cNvSpPr>
            <p:nvPr/>
          </p:nvSpPr>
          <p:spPr bwMode="auto">
            <a:xfrm>
              <a:off x="1857" y="1721"/>
              <a:ext cx="257" cy="22"/>
            </a:xfrm>
            <a:custGeom>
              <a:avLst/>
              <a:gdLst>
                <a:gd name="T0" fmla="*/ 257 w 257"/>
                <a:gd name="T1" fmla="*/ 0 h 22"/>
                <a:gd name="T2" fmla="*/ 257 w 257"/>
                <a:gd name="T3" fmla="*/ 22 h 22"/>
                <a:gd name="T4" fmla="*/ 0 w 257"/>
                <a:gd name="T5" fmla="*/ 22 h 22"/>
                <a:gd name="T6" fmla="*/ 0 w 257"/>
                <a:gd name="T7" fmla="*/ 22 h 22"/>
                <a:gd name="T8" fmla="*/ 0 w 257"/>
                <a:gd name="T9" fmla="*/ 0 h 22"/>
                <a:gd name="T10" fmla="*/ 10 w 257"/>
                <a:gd name="T11" fmla="*/ 0 h 22"/>
                <a:gd name="T12" fmla="*/ 32 w 257"/>
                <a:gd name="T13" fmla="*/ 0 h 22"/>
                <a:gd name="T14" fmla="*/ 43 w 257"/>
                <a:gd name="T15" fmla="*/ 0 h 22"/>
                <a:gd name="T16" fmla="*/ 67 w 257"/>
                <a:gd name="T17" fmla="*/ 0 h 22"/>
                <a:gd name="T18" fmla="*/ 78 w 257"/>
                <a:gd name="T19" fmla="*/ 0 h 22"/>
                <a:gd name="T20" fmla="*/ 100 w 257"/>
                <a:gd name="T21" fmla="*/ 0 h 22"/>
                <a:gd name="T22" fmla="*/ 111 w 257"/>
                <a:gd name="T23" fmla="*/ 0 h 22"/>
                <a:gd name="T24" fmla="*/ 135 w 257"/>
                <a:gd name="T25" fmla="*/ 0 h 22"/>
                <a:gd name="T26" fmla="*/ 146 w 257"/>
                <a:gd name="T27" fmla="*/ 0 h 22"/>
                <a:gd name="T28" fmla="*/ 168 w 257"/>
                <a:gd name="T29" fmla="*/ 0 h 22"/>
                <a:gd name="T30" fmla="*/ 178 w 257"/>
                <a:gd name="T31" fmla="*/ 0 h 22"/>
                <a:gd name="T32" fmla="*/ 200 w 257"/>
                <a:gd name="T33" fmla="*/ 0 h 22"/>
                <a:gd name="T34" fmla="*/ 213 w 257"/>
                <a:gd name="T35" fmla="*/ 0 h 22"/>
                <a:gd name="T36" fmla="*/ 235 w 257"/>
                <a:gd name="T37" fmla="*/ 0 h 22"/>
                <a:gd name="T38" fmla="*/ 246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0" y="22"/>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19" name="Freeform 2637"/>
            <p:cNvSpPr>
              <a:spLocks/>
            </p:cNvSpPr>
            <p:nvPr/>
          </p:nvSpPr>
          <p:spPr bwMode="auto">
            <a:xfrm>
              <a:off x="2384" y="1658"/>
              <a:ext cx="182" cy="142"/>
            </a:xfrm>
            <a:custGeom>
              <a:avLst/>
              <a:gdLst>
                <a:gd name="T0" fmla="*/ 0 w 182"/>
                <a:gd name="T1" fmla="*/ 18 h 142"/>
                <a:gd name="T2" fmla="*/ 0 w 182"/>
                <a:gd name="T3" fmla="*/ 7 h 142"/>
                <a:gd name="T4" fmla="*/ 0 w 182"/>
                <a:gd name="T5" fmla="*/ 0 h 142"/>
                <a:gd name="T6" fmla="*/ 182 w 182"/>
                <a:gd name="T7" fmla="*/ 0 h 142"/>
                <a:gd name="T8" fmla="*/ 182 w 182"/>
                <a:gd name="T9" fmla="*/ 142 h 142"/>
                <a:gd name="T10" fmla="*/ 0 w 182"/>
                <a:gd name="T11" fmla="*/ 142 h 142"/>
                <a:gd name="T12" fmla="*/ 0 w 182"/>
                <a:gd name="T13" fmla="*/ 118 h 142"/>
                <a:gd name="T14" fmla="*/ 0 w 182"/>
                <a:gd name="T15" fmla="*/ 107 h 142"/>
                <a:gd name="T16" fmla="*/ 0 w 182"/>
                <a:gd name="T17" fmla="*/ 85 h 142"/>
                <a:gd name="T18" fmla="*/ 0 w 182"/>
                <a:gd name="T19" fmla="*/ 74 h 142"/>
                <a:gd name="T20" fmla="*/ 0 w 182"/>
                <a:gd name="T21" fmla="*/ 52 h 142"/>
                <a:gd name="T22" fmla="*/ 0 w 182"/>
                <a:gd name="T23" fmla="*/ 39 h 142"/>
                <a:gd name="T24" fmla="*/ 0 w 182"/>
                <a:gd name="T25" fmla="*/ 18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42"/>
                <a:gd name="T41" fmla="*/ 182 w 182"/>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42">
                  <a:moveTo>
                    <a:pt x="0" y="18"/>
                  </a:moveTo>
                  <a:lnTo>
                    <a:pt x="0" y="7"/>
                  </a:lnTo>
                  <a:lnTo>
                    <a:pt x="0" y="0"/>
                  </a:lnTo>
                  <a:lnTo>
                    <a:pt x="182" y="0"/>
                  </a:lnTo>
                  <a:lnTo>
                    <a:pt x="182" y="142"/>
                  </a:lnTo>
                  <a:lnTo>
                    <a:pt x="0" y="142"/>
                  </a:lnTo>
                  <a:lnTo>
                    <a:pt x="0" y="118"/>
                  </a:lnTo>
                  <a:lnTo>
                    <a:pt x="0" y="107"/>
                  </a:lnTo>
                  <a:lnTo>
                    <a:pt x="0" y="85"/>
                  </a:lnTo>
                  <a:lnTo>
                    <a:pt x="0" y="74"/>
                  </a:lnTo>
                  <a:lnTo>
                    <a:pt x="0" y="52"/>
                  </a:lnTo>
                  <a:lnTo>
                    <a:pt x="0" y="39"/>
                  </a:lnTo>
                  <a:lnTo>
                    <a:pt x="0" y="1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0" name="Freeform 2638"/>
            <p:cNvSpPr>
              <a:spLocks/>
            </p:cNvSpPr>
            <p:nvPr/>
          </p:nvSpPr>
          <p:spPr bwMode="auto">
            <a:xfrm>
              <a:off x="3381" y="1523"/>
              <a:ext cx="57" cy="72"/>
            </a:xfrm>
            <a:custGeom>
              <a:avLst/>
              <a:gdLst>
                <a:gd name="T0" fmla="*/ 0 w 57"/>
                <a:gd name="T1" fmla="*/ 0 h 72"/>
                <a:gd name="T2" fmla="*/ 57 w 57"/>
                <a:gd name="T3" fmla="*/ 65 h 72"/>
                <a:gd name="T4" fmla="*/ 44 w 57"/>
                <a:gd name="T5" fmla="*/ 72 h 72"/>
                <a:gd name="T6" fmla="*/ 0 w 57"/>
                <a:gd name="T7" fmla="*/ 0 h 72"/>
                <a:gd name="T8" fmla="*/ 0 60000 65536"/>
                <a:gd name="T9" fmla="*/ 0 60000 65536"/>
                <a:gd name="T10" fmla="*/ 0 60000 65536"/>
                <a:gd name="T11" fmla="*/ 0 60000 65536"/>
                <a:gd name="T12" fmla="*/ 0 w 57"/>
                <a:gd name="T13" fmla="*/ 0 h 72"/>
                <a:gd name="T14" fmla="*/ 57 w 57"/>
                <a:gd name="T15" fmla="*/ 72 h 72"/>
              </a:gdLst>
              <a:ahLst/>
              <a:cxnLst>
                <a:cxn ang="T8">
                  <a:pos x="T0" y="T1"/>
                </a:cxn>
                <a:cxn ang="T9">
                  <a:pos x="T2" y="T3"/>
                </a:cxn>
                <a:cxn ang="T10">
                  <a:pos x="T4" y="T5"/>
                </a:cxn>
                <a:cxn ang="T11">
                  <a:pos x="T6" y="T7"/>
                </a:cxn>
              </a:cxnLst>
              <a:rect l="T12" t="T13" r="T14" b="T15"/>
              <a:pathLst>
                <a:path w="57" h="72">
                  <a:moveTo>
                    <a:pt x="0" y="0"/>
                  </a:moveTo>
                  <a:lnTo>
                    <a:pt x="57" y="65"/>
                  </a:lnTo>
                  <a:lnTo>
                    <a:pt x="44"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1" name="Freeform 2639"/>
            <p:cNvSpPr>
              <a:spLocks/>
            </p:cNvSpPr>
            <p:nvPr/>
          </p:nvSpPr>
          <p:spPr bwMode="auto">
            <a:xfrm>
              <a:off x="2295" y="1654"/>
              <a:ext cx="89" cy="146"/>
            </a:xfrm>
            <a:custGeom>
              <a:avLst/>
              <a:gdLst>
                <a:gd name="T0" fmla="*/ 44 w 89"/>
                <a:gd name="T1" fmla="*/ 139 h 146"/>
                <a:gd name="T2" fmla="*/ 41 w 89"/>
                <a:gd name="T3" fmla="*/ 139 h 146"/>
                <a:gd name="T4" fmla="*/ 41 w 89"/>
                <a:gd name="T5" fmla="*/ 139 h 146"/>
                <a:gd name="T6" fmla="*/ 31 w 89"/>
                <a:gd name="T7" fmla="*/ 139 h 146"/>
                <a:gd name="T8" fmla="*/ 17 w 89"/>
                <a:gd name="T9" fmla="*/ 142 h 146"/>
                <a:gd name="T10" fmla="*/ 7 w 89"/>
                <a:gd name="T11" fmla="*/ 144 h 146"/>
                <a:gd name="T12" fmla="*/ 0 w 89"/>
                <a:gd name="T13" fmla="*/ 146 h 146"/>
                <a:gd name="T14" fmla="*/ 0 w 89"/>
                <a:gd name="T15" fmla="*/ 146 h 146"/>
                <a:gd name="T16" fmla="*/ 0 w 89"/>
                <a:gd name="T17" fmla="*/ 146 h 146"/>
                <a:gd name="T18" fmla="*/ 0 w 89"/>
                <a:gd name="T19" fmla="*/ 135 h 146"/>
                <a:gd name="T20" fmla="*/ 0 w 89"/>
                <a:gd name="T21" fmla="*/ 122 h 146"/>
                <a:gd name="T22" fmla="*/ 0 w 89"/>
                <a:gd name="T23" fmla="*/ 100 h 146"/>
                <a:gd name="T24" fmla="*/ 0 w 89"/>
                <a:gd name="T25" fmla="*/ 89 h 146"/>
                <a:gd name="T26" fmla="*/ 0 w 89"/>
                <a:gd name="T27" fmla="*/ 67 h 146"/>
                <a:gd name="T28" fmla="*/ 0 w 89"/>
                <a:gd name="T29" fmla="*/ 56 h 146"/>
                <a:gd name="T30" fmla="*/ 0 w 89"/>
                <a:gd name="T31" fmla="*/ 32 h 146"/>
                <a:gd name="T32" fmla="*/ 0 w 89"/>
                <a:gd name="T33" fmla="*/ 22 h 146"/>
                <a:gd name="T34" fmla="*/ 0 w 89"/>
                <a:gd name="T35" fmla="*/ 4 h 146"/>
                <a:gd name="T36" fmla="*/ 9 w 89"/>
                <a:gd name="T37" fmla="*/ 4 h 146"/>
                <a:gd name="T38" fmla="*/ 33 w 89"/>
                <a:gd name="T39" fmla="*/ 4 h 146"/>
                <a:gd name="T40" fmla="*/ 41 w 89"/>
                <a:gd name="T41" fmla="*/ 0 h 146"/>
                <a:gd name="T42" fmla="*/ 55 w 89"/>
                <a:gd name="T43" fmla="*/ 4 h 146"/>
                <a:gd name="T44" fmla="*/ 89 w 89"/>
                <a:gd name="T45" fmla="*/ 4 h 146"/>
                <a:gd name="T46" fmla="*/ 89 w 89"/>
                <a:gd name="T47" fmla="*/ 11 h 146"/>
                <a:gd name="T48" fmla="*/ 89 w 89"/>
                <a:gd name="T49" fmla="*/ 22 h 146"/>
                <a:gd name="T50" fmla="*/ 89 w 89"/>
                <a:gd name="T51" fmla="*/ 43 h 146"/>
                <a:gd name="T52" fmla="*/ 89 w 89"/>
                <a:gd name="T53" fmla="*/ 56 h 146"/>
                <a:gd name="T54" fmla="*/ 89 w 89"/>
                <a:gd name="T55" fmla="*/ 78 h 146"/>
                <a:gd name="T56" fmla="*/ 89 w 89"/>
                <a:gd name="T57" fmla="*/ 89 h 146"/>
                <a:gd name="T58" fmla="*/ 89 w 89"/>
                <a:gd name="T59" fmla="*/ 111 h 146"/>
                <a:gd name="T60" fmla="*/ 89 w 89"/>
                <a:gd name="T61" fmla="*/ 122 h 146"/>
                <a:gd name="T62" fmla="*/ 89 w 89"/>
                <a:gd name="T63" fmla="*/ 146 h 146"/>
                <a:gd name="T64" fmla="*/ 89 w 89"/>
                <a:gd name="T65" fmla="*/ 146 h 146"/>
                <a:gd name="T66" fmla="*/ 87 w 89"/>
                <a:gd name="T67" fmla="*/ 146 h 146"/>
                <a:gd name="T68" fmla="*/ 83 w 89"/>
                <a:gd name="T69" fmla="*/ 144 h 146"/>
                <a:gd name="T70" fmla="*/ 72 w 89"/>
                <a:gd name="T71" fmla="*/ 142 h 146"/>
                <a:gd name="T72" fmla="*/ 59 w 89"/>
                <a:gd name="T73" fmla="*/ 139 h 146"/>
                <a:gd name="T74" fmla="*/ 44 w 89"/>
                <a:gd name="T75" fmla="*/ 139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9"/>
                <a:gd name="T115" fmla="*/ 0 h 146"/>
                <a:gd name="T116" fmla="*/ 89 w 89"/>
                <a:gd name="T117" fmla="*/ 146 h 1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9" h="146">
                  <a:moveTo>
                    <a:pt x="44" y="139"/>
                  </a:moveTo>
                  <a:lnTo>
                    <a:pt x="41" y="139"/>
                  </a:lnTo>
                  <a:lnTo>
                    <a:pt x="31" y="139"/>
                  </a:lnTo>
                  <a:lnTo>
                    <a:pt x="17" y="142"/>
                  </a:lnTo>
                  <a:lnTo>
                    <a:pt x="7" y="144"/>
                  </a:lnTo>
                  <a:lnTo>
                    <a:pt x="0" y="146"/>
                  </a:lnTo>
                  <a:lnTo>
                    <a:pt x="0" y="135"/>
                  </a:lnTo>
                  <a:lnTo>
                    <a:pt x="0" y="122"/>
                  </a:lnTo>
                  <a:lnTo>
                    <a:pt x="0" y="100"/>
                  </a:lnTo>
                  <a:lnTo>
                    <a:pt x="0" y="89"/>
                  </a:lnTo>
                  <a:lnTo>
                    <a:pt x="0" y="67"/>
                  </a:lnTo>
                  <a:lnTo>
                    <a:pt x="0" y="56"/>
                  </a:lnTo>
                  <a:lnTo>
                    <a:pt x="0" y="32"/>
                  </a:lnTo>
                  <a:lnTo>
                    <a:pt x="0" y="22"/>
                  </a:lnTo>
                  <a:lnTo>
                    <a:pt x="0" y="4"/>
                  </a:lnTo>
                  <a:lnTo>
                    <a:pt x="9" y="4"/>
                  </a:lnTo>
                  <a:lnTo>
                    <a:pt x="33" y="4"/>
                  </a:lnTo>
                  <a:lnTo>
                    <a:pt x="41" y="0"/>
                  </a:lnTo>
                  <a:lnTo>
                    <a:pt x="55" y="4"/>
                  </a:lnTo>
                  <a:lnTo>
                    <a:pt x="89" y="4"/>
                  </a:lnTo>
                  <a:lnTo>
                    <a:pt x="89" y="11"/>
                  </a:lnTo>
                  <a:lnTo>
                    <a:pt x="89" y="22"/>
                  </a:lnTo>
                  <a:lnTo>
                    <a:pt x="89" y="43"/>
                  </a:lnTo>
                  <a:lnTo>
                    <a:pt x="89" y="56"/>
                  </a:lnTo>
                  <a:lnTo>
                    <a:pt x="89" y="78"/>
                  </a:lnTo>
                  <a:lnTo>
                    <a:pt x="89" y="89"/>
                  </a:lnTo>
                  <a:lnTo>
                    <a:pt x="89" y="111"/>
                  </a:lnTo>
                  <a:lnTo>
                    <a:pt x="89" y="122"/>
                  </a:lnTo>
                  <a:lnTo>
                    <a:pt x="89" y="146"/>
                  </a:lnTo>
                  <a:lnTo>
                    <a:pt x="87" y="146"/>
                  </a:lnTo>
                  <a:lnTo>
                    <a:pt x="83" y="144"/>
                  </a:lnTo>
                  <a:lnTo>
                    <a:pt x="72" y="142"/>
                  </a:lnTo>
                  <a:lnTo>
                    <a:pt x="59" y="139"/>
                  </a:lnTo>
                  <a:lnTo>
                    <a:pt x="44" y="13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2" name="Freeform 2640"/>
            <p:cNvSpPr>
              <a:spLocks/>
            </p:cNvSpPr>
            <p:nvPr/>
          </p:nvSpPr>
          <p:spPr bwMode="auto">
            <a:xfrm>
              <a:off x="3307" y="1800"/>
              <a:ext cx="146" cy="83"/>
            </a:xfrm>
            <a:custGeom>
              <a:avLst/>
              <a:gdLst>
                <a:gd name="T0" fmla="*/ 1510 w 67"/>
                <a:gd name="T1" fmla="*/ 177 h 38"/>
                <a:gd name="T2" fmla="*/ 1510 w 67"/>
                <a:gd name="T3" fmla="*/ 177 h 38"/>
                <a:gd name="T4" fmla="*/ 841 w 67"/>
                <a:gd name="T5" fmla="*/ 863 h 38"/>
                <a:gd name="T6" fmla="*/ 0 w 67"/>
                <a:gd name="T7" fmla="*/ 863 h 38"/>
                <a:gd name="T8" fmla="*/ 878 w 67"/>
                <a:gd name="T9" fmla="*/ 0 h 38"/>
                <a:gd name="T10" fmla="*/ 878 w 67"/>
                <a:gd name="T11" fmla="*/ 0 h 38"/>
                <a:gd name="T12" fmla="*/ 1510 w 67"/>
                <a:gd name="T13" fmla="*/ 177 h 38"/>
                <a:gd name="T14" fmla="*/ 0 60000 65536"/>
                <a:gd name="T15" fmla="*/ 0 60000 65536"/>
                <a:gd name="T16" fmla="*/ 0 60000 65536"/>
                <a:gd name="T17" fmla="*/ 0 60000 65536"/>
                <a:gd name="T18" fmla="*/ 0 60000 65536"/>
                <a:gd name="T19" fmla="*/ 0 60000 65536"/>
                <a:gd name="T20" fmla="*/ 0 60000 65536"/>
                <a:gd name="T21" fmla="*/ 0 w 67"/>
                <a:gd name="T22" fmla="*/ 0 h 38"/>
                <a:gd name="T23" fmla="*/ 67 w 67"/>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38">
                  <a:moveTo>
                    <a:pt x="67" y="8"/>
                  </a:moveTo>
                  <a:cubicBezTo>
                    <a:pt x="67" y="8"/>
                    <a:pt x="67" y="8"/>
                    <a:pt x="67" y="8"/>
                  </a:cubicBezTo>
                  <a:cubicBezTo>
                    <a:pt x="37" y="38"/>
                    <a:pt x="37" y="38"/>
                    <a:pt x="37" y="38"/>
                  </a:cubicBezTo>
                  <a:cubicBezTo>
                    <a:pt x="0" y="38"/>
                    <a:pt x="0" y="38"/>
                    <a:pt x="0" y="38"/>
                  </a:cubicBezTo>
                  <a:cubicBezTo>
                    <a:pt x="39" y="0"/>
                    <a:pt x="39" y="0"/>
                    <a:pt x="39" y="0"/>
                  </a:cubicBezTo>
                  <a:cubicBezTo>
                    <a:pt x="39" y="0"/>
                    <a:pt x="39" y="0"/>
                    <a:pt x="39" y="0"/>
                  </a:cubicBezTo>
                  <a:cubicBezTo>
                    <a:pt x="47" y="4"/>
                    <a:pt x="57" y="7"/>
                    <a:pt x="67" y="8"/>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3" name="Freeform 2641"/>
            <p:cNvSpPr>
              <a:spLocks/>
            </p:cNvSpPr>
            <p:nvPr/>
          </p:nvSpPr>
          <p:spPr bwMode="auto">
            <a:xfrm>
              <a:off x="1857" y="1575"/>
              <a:ext cx="257" cy="22"/>
            </a:xfrm>
            <a:custGeom>
              <a:avLst/>
              <a:gdLst>
                <a:gd name="T0" fmla="*/ 257 w 257"/>
                <a:gd name="T1" fmla="*/ 0 h 22"/>
                <a:gd name="T2" fmla="*/ 257 w 257"/>
                <a:gd name="T3" fmla="*/ 22 h 22"/>
                <a:gd name="T4" fmla="*/ 246 w 257"/>
                <a:gd name="T5" fmla="*/ 22 h 22"/>
                <a:gd name="T6" fmla="*/ 235 w 257"/>
                <a:gd name="T7" fmla="*/ 22 h 22"/>
                <a:gd name="T8" fmla="*/ 213 w 257"/>
                <a:gd name="T9" fmla="*/ 22 h 22"/>
                <a:gd name="T10" fmla="*/ 200 w 257"/>
                <a:gd name="T11" fmla="*/ 22 h 22"/>
                <a:gd name="T12" fmla="*/ 178 w 257"/>
                <a:gd name="T13" fmla="*/ 22 h 22"/>
                <a:gd name="T14" fmla="*/ 168 w 257"/>
                <a:gd name="T15" fmla="*/ 22 h 22"/>
                <a:gd name="T16" fmla="*/ 146 w 257"/>
                <a:gd name="T17" fmla="*/ 22 h 22"/>
                <a:gd name="T18" fmla="*/ 135 w 257"/>
                <a:gd name="T19" fmla="*/ 22 h 22"/>
                <a:gd name="T20" fmla="*/ 111 w 257"/>
                <a:gd name="T21" fmla="*/ 22 h 22"/>
                <a:gd name="T22" fmla="*/ 100 w 257"/>
                <a:gd name="T23" fmla="*/ 22 h 22"/>
                <a:gd name="T24" fmla="*/ 78 w 257"/>
                <a:gd name="T25" fmla="*/ 22 h 22"/>
                <a:gd name="T26" fmla="*/ 67 w 257"/>
                <a:gd name="T27" fmla="*/ 22 h 22"/>
                <a:gd name="T28" fmla="*/ 43 w 257"/>
                <a:gd name="T29" fmla="*/ 22 h 22"/>
                <a:gd name="T30" fmla="*/ 32 w 257"/>
                <a:gd name="T31" fmla="*/ 22 h 22"/>
                <a:gd name="T32" fmla="*/ 10 w 257"/>
                <a:gd name="T33" fmla="*/ 22 h 22"/>
                <a:gd name="T34" fmla="*/ 0 w 257"/>
                <a:gd name="T35" fmla="*/ 22 h 22"/>
                <a:gd name="T36" fmla="*/ 0 w 257"/>
                <a:gd name="T37" fmla="*/ 0 h 22"/>
                <a:gd name="T38" fmla="*/ 0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246" y="22"/>
                  </a:lnTo>
                  <a:lnTo>
                    <a:pt x="235" y="22"/>
                  </a:lnTo>
                  <a:lnTo>
                    <a:pt x="213" y="22"/>
                  </a:lnTo>
                  <a:lnTo>
                    <a:pt x="200" y="22"/>
                  </a:lnTo>
                  <a:lnTo>
                    <a:pt x="178" y="22"/>
                  </a:lnTo>
                  <a:lnTo>
                    <a:pt x="168" y="22"/>
                  </a:lnTo>
                  <a:lnTo>
                    <a:pt x="146" y="22"/>
                  </a:lnTo>
                  <a:lnTo>
                    <a:pt x="135" y="22"/>
                  </a:lnTo>
                  <a:lnTo>
                    <a:pt x="111" y="22"/>
                  </a:lnTo>
                  <a:lnTo>
                    <a:pt x="100" y="22"/>
                  </a:lnTo>
                  <a:lnTo>
                    <a:pt x="78" y="22"/>
                  </a:lnTo>
                  <a:lnTo>
                    <a:pt x="67" y="22"/>
                  </a:lnTo>
                  <a:lnTo>
                    <a:pt x="43" y="22"/>
                  </a:lnTo>
                  <a:lnTo>
                    <a:pt x="32" y="22"/>
                  </a:lnTo>
                  <a:lnTo>
                    <a:pt x="10" y="22"/>
                  </a:lnTo>
                  <a:lnTo>
                    <a:pt x="0" y="22"/>
                  </a:lnTo>
                  <a:lnTo>
                    <a:pt x="0"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4" name="Freeform 2642"/>
            <p:cNvSpPr>
              <a:spLocks/>
            </p:cNvSpPr>
            <p:nvPr/>
          </p:nvSpPr>
          <p:spPr bwMode="auto">
            <a:xfrm>
              <a:off x="3246" y="1765"/>
              <a:ext cx="146" cy="118"/>
            </a:xfrm>
            <a:custGeom>
              <a:avLst/>
              <a:gdLst>
                <a:gd name="T0" fmla="*/ 1035 w 67"/>
                <a:gd name="T1" fmla="*/ 0 h 54"/>
                <a:gd name="T2" fmla="*/ 1510 w 67"/>
                <a:gd name="T3" fmla="*/ 363 h 54"/>
                <a:gd name="T4" fmla="*/ 1510 w 67"/>
                <a:gd name="T5" fmla="*/ 363 h 54"/>
                <a:gd name="T6" fmla="*/ 632 w 67"/>
                <a:gd name="T7" fmla="*/ 1232 h 54"/>
                <a:gd name="T8" fmla="*/ 113 w 67"/>
                <a:gd name="T9" fmla="*/ 1232 h 54"/>
                <a:gd name="T10" fmla="*/ 0 w 67"/>
                <a:gd name="T11" fmla="*/ 1055 h 54"/>
                <a:gd name="T12" fmla="*/ 0 w 67"/>
                <a:gd name="T13" fmla="*/ 1055 h 54"/>
                <a:gd name="T14" fmla="*/ 1035 w 67"/>
                <a:gd name="T15" fmla="*/ 0 h 54"/>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54"/>
                <a:gd name="T26" fmla="*/ 67 w 67"/>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54">
                  <a:moveTo>
                    <a:pt x="46" y="0"/>
                  </a:moveTo>
                  <a:cubicBezTo>
                    <a:pt x="52" y="7"/>
                    <a:pt x="59" y="12"/>
                    <a:pt x="67" y="16"/>
                  </a:cubicBezTo>
                  <a:cubicBezTo>
                    <a:pt x="67" y="16"/>
                    <a:pt x="67" y="16"/>
                    <a:pt x="67" y="16"/>
                  </a:cubicBezTo>
                  <a:cubicBezTo>
                    <a:pt x="28" y="54"/>
                    <a:pt x="28" y="54"/>
                    <a:pt x="28" y="54"/>
                  </a:cubicBezTo>
                  <a:cubicBezTo>
                    <a:pt x="5" y="54"/>
                    <a:pt x="5" y="54"/>
                    <a:pt x="5" y="54"/>
                  </a:cubicBezTo>
                  <a:cubicBezTo>
                    <a:pt x="0" y="46"/>
                    <a:pt x="0" y="46"/>
                    <a:pt x="0" y="46"/>
                  </a:cubicBezTo>
                  <a:cubicBezTo>
                    <a:pt x="0" y="46"/>
                    <a:pt x="0" y="46"/>
                    <a:pt x="0" y="46"/>
                  </a:cubicBezTo>
                  <a:cubicBezTo>
                    <a:pt x="46" y="0"/>
                    <a:pt x="46" y="0"/>
                    <a:pt x="46" y="0"/>
                  </a:cubicBez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5" name="Freeform 2643"/>
            <p:cNvSpPr>
              <a:spLocks/>
            </p:cNvSpPr>
            <p:nvPr/>
          </p:nvSpPr>
          <p:spPr bwMode="auto">
            <a:xfrm>
              <a:off x="2614" y="1769"/>
              <a:ext cx="78" cy="44"/>
            </a:xfrm>
            <a:custGeom>
              <a:avLst/>
              <a:gdLst>
                <a:gd name="T0" fmla="*/ 78 w 78"/>
                <a:gd name="T1" fmla="*/ 0 h 44"/>
                <a:gd name="T2" fmla="*/ 6 w 78"/>
                <a:gd name="T3" fmla="*/ 44 h 44"/>
                <a:gd name="T4" fmla="*/ 0 w 78"/>
                <a:gd name="T5" fmla="*/ 33 h 44"/>
                <a:gd name="T6" fmla="*/ 78 w 78"/>
                <a:gd name="T7" fmla="*/ 0 h 44"/>
                <a:gd name="T8" fmla="*/ 0 60000 65536"/>
                <a:gd name="T9" fmla="*/ 0 60000 65536"/>
                <a:gd name="T10" fmla="*/ 0 60000 65536"/>
                <a:gd name="T11" fmla="*/ 0 60000 65536"/>
                <a:gd name="T12" fmla="*/ 0 w 78"/>
                <a:gd name="T13" fmla="*/ 0 h 44"/>
                <a:gd name="T14" fmla="*/ 78 w 78"/>
                <a:gd name="T15" fmla="*/ 44 h 44"/>
              </a:gdLst>
              <a:ahLst/>
              <a:cxnLst>
                <a:cxn ang="T8">
                  <a:pos x="T0" y="T1"/>
                </a:cxn>
                <a:cxn ang="T9">
                  <a:pos x="T2" y="T3"/>
                </a:cxn>
                <a:cxn ang="T10">
                  <a:pos x="T4" y="T5"/>
                </a:cxn>
                <a:cxn ang="T11">
                  <a:pos x="T6" y="T7"/>
                </a:cxn>
              </a:cxnLst>
              <a:rect l="T12" t="T13" r="T14" b="T15"/>
              <a:pathLst>
                <a:path w="78" h="44">
                  <a:moveTo>
                    <a:pt x="78" y="0"/>
                  </a:moveTo>
                  <a:lnTo>
                    <a:pt x="6" y="44"/>
                  </a:lnTo>
                  <a:lnTo>
                    <a:pt x="0" y="33"/>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6" name="Freeform 2644"/>
            <p:cNvSpPr>
              <a:spLocks/>
            </p:cNvSpPr>
            <p:nvPr/>
          </p:nvSpPr>
          <p:spPr bwMode="auto">
            <a:xfrm>
              <a:off x="3220" y="1647"/>
              <a:ext cx="96" cy="159"/>
            </a:xfrm>
            <a:custGeom>
              <a:avLst/>
              <a:gdLst>
                <a:gd name="T0" fmla="*/ 881 w 44"/>
                <a:gd name="T1" fmla="*/ 96 h 73"/>
                <a:gd name="T2" fmla="*/ 881 w 44"/>
                <a:gd name="T3" fmla="*/ 133 h 73"/>
                <a:gd name="T4" fmla="*/ 995 w 44"/>
                <a:gd name="T5" fmla="*/ 721 h 73"/>
                <a:gd name="T6" fmla="*/ 995 w 44"/>
                <a:gd name="T7" fmla="*/ 721 h 73"/>
                <a:gd name="T8" fmla="*/ 44 w 44"/>
                <a:gd name="T9" fmla="*/ 1642 h 73"/>
                <a:gd name="T10" fmla="*/ 44 w 44"/>
                <a:gd name="T11" fmla="*/ 1642 h 73"/>
                <a:gd name="T12" fmla="*/ 20 w 44"/>
                <a:gd name="T13" fmla="*/ 1570 h 73"/>
                <a:gd name="T14" fmla="*/ 0 w 44"/>
                <a:gd name="T15" fmla="*/ 1281 h 73"/>
                <a:gd name="T16" fmla="*/ 0 w 44"/>
                <a:gd name="T17" fmla="*/ 974 h 73"/>
                <a:gd name="T18" fmla="*/ 20 w 44"/>
                <a:gd name="T19" fmla="*/ 858 h 73"/>
                <a:gd name="T20" fmla="*/ 20 w 44"/>
                <a:gd name="T21" fmla="*/ 858 h 73"/>
                <a:gd name="T22" fmla="*/ 766 w 44"/>
                <a:gd name="T23" fmla="*/ 113 h 73"/>
                <a:gd name="T24" fmla="*/ 905 w 44"/>
                <a:gd name="T25" fmla="*/ 0 h 73"/>
                <a:gd name="T26" fmla="*/ 905 w 44"/>
                <a:gd name="T27" fmla="*/ 0 h 73"/>
                <a:gd name="T28" fmla="*/ 881 w 44"/>
                <a:gd name="T29" fmla="*/ 96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73"/>
                <a:gd name="T47" fmla="*/ 44 w 44"/>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73">
                  <a:moveTo>
                    <a:pt x="39" y="4"/>
                  </a:moveTo>
                  <a:cubicBezTo>
                    <a:pt x="39" y="6"/>
                    <a:pt x="39" y="6"/>
                    <a:pt x="39" y="6"/>
                  </a:cubicBezTo>
                  <a:cubicBezTo>
                    <a:pt x="40" y="15"/>
                    <a:pt x="41" y="24"/>
                    <a:pt x="44" y="32"/>
                  </a:cubicBezTo>
                  <a:cubicBezTo>
                    <a:pt x="44" y="32"/>
                    <a:pt x="44" y="32"/>
                    <a:pt x="44" y="32"/>
                  </a:cubicBezTo>
                  <a:cubicBezTo>
                    <a:pt x="2" y="73"/>
                    <a:pt x="2" y="73"/>
                    <a:pt x="2" y="73"/>
                  </a:cubicBezTo>
                  <a:cubicBezTo>
                    <a:pt x="2" y="73"/>
                    <a:pt x="2" y="73"/>
                    <a:pt x="2" y="73"/>
                  </a:cubicBezTo>
                  <a:cubicBezTo>
                    <a:pt x="1" y="70"/>
                    <a:pt x="1" y="70"/>
                    <a:pt x="1" y="70"/>
                  </a:cubicBezTo>
                  <a:cubicBezTo>
                    <a:pt x="0" y="57"/>
                    <a:pt x="0" y="57"/>
                    <a:pt x="0" y="57"/>
                  </a:cubicBezTo>
                  <a:cubicBezTo>
                    <a:pt x="0" y="43"/>
                    <a:pt x="0" y="43"/>
                    <a:pt x="0" y="43"/>
                  </a:cubicBezTo>
                  <a:cubicBezTo>
                    <a:pt x="1" y="38"/>
                    <a:pt x="1" y="38"/>
                    <a:pt x="1" y="38"/>
                  </a:cubicBezTo>
                  <a:cubicBezTo>
                    <a:pt x="1" y="38"/>
                    <a:pt x="1" y="38"/>
                    <a:pt x="1" y="38"/>
                  </a:cubicBezTo>
                  <a:cubicBezTo>
                    <a:pt x="34" y="5"/>
                    <a:pt x="34" y="5"/>
                    <a:pt x="34" y="5"/>
                  </a:cubicBezTo>
                  <a:cubicBezTo>
                    <a:pt x="40" y="0"/>
                    <a:pt x="40" y="0"/>
                    <a:pt x="40" y="0"/>
                  </a:cubicBezTo>
                  <a:cubicBezTo>
                    <a:pt x="40" y="0"/>
                    <a:pt x="40" y="0"/>
                    <a:pt x="40" y="0"/>
                  </a:cubicBezTo>
                  <a:cubicBezTo>
                    <a:pt x="40" y="1"/>
                    <a:pt x="39" y="3"/>
                    <a:pt x="39" y="4"/>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7" name="Freeform 2645"/>
            <p:cNvSpPr>
              <a:spLocks/>
            </p:cNvSpPr>
            <p:nvPr/>
          </p:nvSpPr>
          <p:spPr bwMode="auto">
            <a:xfrm>
              <a:off x="3318" y="1433"/>
              <a:ext cx="42" cy="42"/>
            </a:xfrm>
            <a:custGeom>
              <a:avLst/>
              <a:gdLst>
                <a:gd name="T0" fmla="*/ 42 w 42"/>
                <a:gd name="T1" fmla="*/ 0 h 42"/>
                <a:gd name="T2" fmla="*/ 0 w 42"/>
                <a:gd name="T3" fmla="*/ 42 h 42"/>
                <a:gd name="T4" fmla="*/ 0 w 42"/>
                <a:gd name="T5" fmla="*/ 42 h 42"/>
                <a:gd name="T6" fmla="*/ 0 w 42"/>
                <a:gd name="T7" fmla="*/ 40 h 42"/>
                <a:gd name="T8" fmla="*/ 20 w 42"/>
                <a:gd name="T9" fmla="*/ 0 h 42"/>
                <a:gd name="T10" fmla="*/ 42 w 42"/>
                <a:gd name="T11" fmla="*/ 0 h 42"/>
                <a:gd name="T12" fmla="*/ 0 60000 65536"/>
                <a:gd name="T13" fmla="*/ 0 60000 65536"/>
                <a:gd name="T14" fmla="*/ 0 60000 65536"/>
                <a:gd name="T15" fmla="*/ 0 60000 65536"/>
                <a:gd name="T16" fmla="*/ 0 60000 65536"/>
                <a:gd name="T17" fmla="*/ 0 60000 65536"/>
                <a:gd name="T18" fmla="*/ 0 w 42"/>
                <a:gd name="T19" fmla="*/ 0 h 42"/>
                <a:gd name="T20" fmla="*/ 42 w 4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42" h="42">
                  <a:moveTo>
                    <a:pt x="42" y="0"/>
                  </a:moveTo>
                  <a:lnTo>
                    <a:pt x="0" y="42"/>
                  </a:lnTo>
                  <a:lnTo>
                    <a:pt x="0" y="40"/>
                  </a:lnTo>
                  <a:lnTo>
                    <a:pt x="20" y="0"/>
                  </a:lnTo>
                  <a:lnTo>
                    <a:pt x="4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8" name="Freeform 2646"/>
            <p:cNvSpPr>
              <a:spLocks/>
            </p:cNvSpPr>
            <p:nvPr/>
          </p:nvSpPr>
          <p:spPr bwMode="auto">
            <a:xfrm>
              <a:off x="2295" y="1518"/>
              <a:ext cx="89" cy="140"/>
            </a:xfrm>
            <a:custGeom>
              <a:avLst/>
              <a:gdLst>
                <a:gd name="T0" fmla="*/ 0 w 41"/>
                <a:gd name="T1" fmla="*/ 0 h 64"/>
                <a:gd name="T2" fmla="*/ 20 w 41"/>
                <a:gd name="T3" fmla="*/ 0 h 64"/>
                <a:gd name="T4" fmla="*/ 419 w 41"/>
                <a:gd name="T5" fmla="*/ 72 h 64"/>
                <a:gd name="T6" fmla="*/ 838 w 41"/>
                <a:gd name="T7" fmla="*/ 20 h 64"/>
                <a:gd name="T8" fmla="*/ 910 w 41"/>
                <a:gd name="T9" fmla="*/ 0 h 64"/>
                <a:gd name="T10" fmla="*/ 910 w 41"/>
                <a:gd name="T11" fmla="*/ 0 h 64"/>
                <a:gd name="T12" fmla="*/ 910 w 41"/>
                <a:gd name="T13" fmla="*/ 0 h 64"/>
                <a:gd name="T14" fmla="*/ 910 w 41"/>
                <a:gd name="T15" fmla="*/ 114 h 64"/>
                <a:gd name="T16" fmla="*/ 910 w 41"/>
                <a:gd name="T17" fmla="*/ 230 h 64"/>
                <a:gd name="T18" fmla="*/ 910 w 41"/>
                <a:gd name="T19" fmla="*/ 459 h 64"/>
                <a:gd name="T20" fmla="*/ 910 w 41"/>
                <a:gd name="T21" fmla="*/ 597 h 64"/>
                <a:gd name="T22" fmla="*/ 910 w 41"/>
                <a:gd name="T23" fmla="*/ 827 h 64"/>
                <a:gd name="T24" fmla="*/ 910 w 41"/>
                <a:gd name="T25" fmla="*/ 943 h 64"/>
                <a:gd name="T26" fmla="*/ 910 w 41"/>
                <a:gd name="T27" fmla="*/ 1173 h 64"/>
                <a:gd name="T28" fmla="*/ 910 w 41"/>
                <a:gd name="T29" fmla="*/ 1306 h 64"/>
                <a:gd name="T30" fmla="*/ 910 w 41"/>
                <a:gd name="T31" fmla="*/ 1463 h 64"/>
                <a:gd name="T32" fmla="*/ 551 w 41"/>
                <a:gd name="T33" fmla="*/ 1463 h 64"/>
                <a:gd name="T34" fmla="*/ 419 w 41"/>
                <a:gd name="T35" fmla="*/ 1422 h 64"/>
                <a:gd name="T36" fmla="*/ 339 w 41"/>
                <a:gd name="T37" fmla="*/ 1463 h 64"/>
                <a:gd name="T38" fmla="*/ 93 w 41"/>
                <a:gd name="T39" fmla="*/ 1463 h 64"/>
                <a:gd name="T40" fmla="*/ 0 w 41"/>
                <a:gd name="T41" fmla="*/ 1463 h 64"/>
                <a:gd name="T42" fmla="*/ 0 w 41"/>
                <a:gd name="T43" fmla="*/ 1422 h 64"/>
                <a:gd name="T44" fmla="*/ 0 w 41"/>
                <a:gd name="T45" fmla="*/ 1306 h 64"/>
                <a:gd name="T46" fmla="*/ 0 w 41"/>
                <a:gd name="T47" fmla="*/ 1057 h 64"/>
                <a:gd name="T48" fmla="*/ 0 w 41"/>
                <a:gd name="T49" fmla="*/ 943 h 64"/>
                <a:gd name="T50" fmla="*/ 0 w 41"/>
                <a:gd name="T51" fmla="*/ 713 h 64"/>
                <a:gd name="T52" fmla="*/ 0 w 41"/>
                <a:gd name="T53" fmla="*/ 597 h 64"/>
                <a:gd name="T54" fmla="*/ 0 w 41"/>
                <a:gd name="T55" fmla="*/ 343 h 64"/>
                <a:gd name="T56" fmla="*/ 0 w 41"/>
                <a:gd name="T57" fmla="*/ 230 h 64"/>
                <a:gd name="T58" fmla="*/ 0 w 41"/>
                <a:gd name="T59" fmla="*/ 0 h 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64"/>
                <a:gd name="T92" fmla="*/ 41 w 41"/>
                <a:gd name="T93" fmla="*/ 64 h 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64">
                  <a:moveTo>
                    <a:pt x="0" y="0"/>
                  </a:moveTo>
                  <a:cubicBezTo>
                    <a:pt x="1" y="0"/>
                    <a:pt x="1" y="0"/>
                    <a:pt x="1" y="0"/>
                  </a:cubicBezTo>
                  <a:cubicBezTo>
                    <a:pt x="6" y="2"/>
                    <a:pt x="12" y="3"/>
                    <a:pt x="19" y="3"/>
                  </a:cubicBezTo>
                  <a:cubicBezTo>
                    <a:pt x="25" y="3"/>
                    <a:pt x="32" y="3"/>
                    <a:pt x="38" y="1"/>
                  </a:cubicBezTo>
                  <a:cubicBezTo>
                    <a:pt x="41" y="0"/>
                    <a:pt x="41" y="0"/>
                    <a:pt x="41" y="0"/>
                  </a:cubicBezTo>
                  <a:cubicBezTo>
                    <a:pt x="41" y="0"/>
                    <a:pt x="41" y="0"/>
                    <a:pt x="41" y="0"/>
                  </a:cubicBezTo>
                  <a:cubicBezTo>
                    <a:pt x="41" y="0"/>
                    <a:pt x="41" y="0"/>
                    <a:pt x="41" y="0"/>
                  </a:cubicBezTo>
                  <a:cubicBezTo>
                    <a:pt x="41" y="5"/>
                    <a:pt x="41" y="5"/>
                    <a:pt x="41" y="5"/>
                  </a:cubicBezTo>
                  <a:cubicBezTo>
                    <a:pt x="41" y="10"/>
                    <a:pt x="41" y="10"/>
                    <a:pt x="41" y="10"/>
                  </a:cubicBezTo>
                  <a:cubicBezTo>
                    <a:pt x="41" y="20"/>
                    <a:pt x="41" y="20"/>
                    <a:pt x="41" y="20"/>
                  </a:cubicBezTo>
                  <a:cubicBezTo>
                    <a:pt x="41" y="26"/>
                    <a:pt x="41" y="26"/>
                    <a:pt x="41" y="26"/>
                  </a:cubicBezTo>
                  <a:cubicBezTo>
                    <a:pt x="41" y="36"/>
                    <a:pt x="41" y="36"/>
                    <a:pt x="41" y="36"/>
                  </a:cubicBezTo>
                  <a:cubicBezTo>
                    <a:pt x="41" y="41"/>
                    <a:pt x="41" y="41"/>
                    <a:pt x="41" y="41"/>
                  </a:cubicBezTo>
                  <a:cubicBezTo>
                    <a:pt x="41" y="51"/>
                    <a:pt x="41" y="51"/>
                    <a:pt x="41" y="51"/>
                  </a:cubicBezTo>
                  <a:cubicBezTo>
                    <a:pt x="41" y="57"/>
                    <a:pt x="41" y="57"/>
                    <a:pt x="41" y="57"/>
                  </a:cubicBezTo>
                  <a:cubicBezTo>
                    <a:pt x="41" y="64"/>
                    <a:pt x="41" y="64"/>
                    <a:pt x="41" y="64"/>
                  </a:cubicBezTo>
                  <a:cubicBezTo>
                    <a:pt x="25" y="64"/>
                    <a:pt x="25" y="64"/>
                    <a:pt x="25" y="64"/>
                  </a:cubicBezTo>
                  <a:cubicBezTo>
                    <a:pt x="19" y="62"/>
                    <a:pt x="19" y="62"/>
                    <a:pt x="19" y="62"/>
                  </a:cubicBezTo>
                  <a:cubicBezTo>
                    <a:pt x="15" y="64"/>
                    <a:pt x="15" y="64"/>
                    <a:pt x="15" y="64"/>
                  </a:cubicBezTo>
                  <a:cubicBezTo>
                    <a:pt x="4" y="64"/>
                    <a:pt x="4" y="64"/>
                    <a:pt x="4" y="64"/>
                  </a:cubicBezTo>
                  <a:cubicBezTo>
                    <a:pt x="0" y="64"/>
                    <a:pt x="0" y="64"/>
                    <a:pt x="0" y="64"/>
                  </a:cubicBezTo>
                  <a:cubicBezTo>
                    <a:pt x="0" y="62"/>
                    <a:pt x="0" y="62"/>
                    <a:pt x="0" y="62"/>
                  </a:cubicBezTo>
                  <a:cubicBezTo>
                    <a:pt x="0" y="57"/>
                    <a:pt x="0" y="57"/>
                    <a:pt x="0" y="57"/>
                  </a:cubicBezTo>
                  <a:cubicBezTo>
                    <a:pt x="0" y="46"/>
                    <a:pt x="0" y="46"/>
                    <a:pt x="0" y="46"/>
                  </a:cubicBezTo>
                  <a:cubicBezTo>
                    <a:pt x="0" y="41"/>
                    <a:pt x="0" y="41"/>
                    <a:pt x="0" y="41"/>
                  </a:cubicBezTo>
                  <a:cubicBezTo>
                    <a:pt x="0" y="31"/>
                    <a:pt x="0" y="31"/>
                    <a:pt x="0" y="31"/>
                  </a:cubicBezTo>
                  <a:cubicBezTo>
                    <a:pt x="0" y="26"/>
                    <a:pt x="0" y="26"/>
                    <a:pt x="0" y="26"/>
                  </a:cubicBezTo>
                  <a:cubicBezTo>
                    <a:pt x="0" y="15"/>
                    <a:pt x="0" y="15"/>
                    <a:pt x="0" y="15"/>
                  </a:cubicBezTo>
                  <a:cubicBezTo>
                    <a:pt x="0" y="10"/>
                    <a:pt x="0" y="10"/>
                    <a:pt x="0" y="10"/>
                  </a:cubicBezTo>
                  <a:lnTo>
                    <a:pt x="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29" name="Freeform 2647"/>
            <p:cNvSpPr>
              <a:spLocks/>
            </p:cNvSpPr>
            <p:nvPr/>
          </p:nvSpPr>
          <p:spPr bwMode="auto">
            <a:xfrm>
              <a:off x="1833" y="1597"/>
              <a:ext cx="24" cy="61"/>
            </a:xfrm>
            <a:custGeom>
              <a:avLst/>
              <a:gdLst>
                <a:gd name="T0" fmla="*/ 24 w 24"/>
                <a:gd name="T1" fmla="*/ 50 h 61"/>
                <a:gd name="T2" fmla="*/ 24 w 24"/>
                <a:gd name="T3" fmla="*/ 61 h 61"/>
                <a:gd name="T4" fmla="*/ 0 w 24"/>
                <a:gd name="T5" fmla="*/ 61 h 61"/>
                <a:gd name="T6" fmla="*/ 0 w 24"/>
                <a:gd name="T7" fmla="*/ 0 h 61"/>
                <a:gd name="T8" fmla="*/ 0 w 24"/>
                <a:gd name="T9" fmla="*/ 0 h 61"/>
                <a:gd name="T10" fmla="*/ 24 w 24"/>
                <a:gd name="T11" fmla="*/ 0 h 61"/>
                <a:gd name="T12" fmla="*/ 24 w 24"/>
                <a:gd name="T13" fmla="*/ 50 h 61"/>
                <a:gd name="T14" fmla="*/ 0 60000 65536"/>
                <a:gd name="T15" fmla="*/ 0 60000 65536"/>
                <a:gd name="T16" fmla="*/ 0 60000 65536"/>
                <a:gd name="T17" fmla="*/ 0 60000 65536"/>
                <a:gd name="T18" fmla="*/ 0 60000 65536"/>
                <a:gd name="T19" fmla="*/ 0 60000 65536"/>
                <a:gd name="T20" fmla="*/ 0 60000 65536"/>
                <a:gd name="T21" fmla="*/ 0 w 24"/>
                <a:gd name="T22" fmla="*/ 0 h 61"/>
                <a:gd name="T23" fmla="*/ 24 w 24"/>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1">
                  <a:moveTo>
                    <a:pt x="24" y="50"/>
                  </a:moveTo>
                  <a:lnTo>
                    <a:pt x="24" y="61"/>
                  </a:lnTo>
                  <a:lnTo>
                    <a:pt x="0" y="61"/>
                  </a:lnTo>
                  <a:lnTo>
                    <a:pt x="0" y="0"/>
                  </a:lnTo>
                  <a:lnTo>
                    <a:pt x="24" y="0"/>
                  </a:lnTo>
                  <a:lnTo>
                    <a:pt x="24" y="5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0" name="Freeform 2648"/>
            <p:cNvSpPr>
              <a:spLocks/>
            </p:cNvSpPr>
            <p:nvPr/>
          </p:nvSpPr>
          <p:spPr bwMode="auto">
            <a:xfrm>
              <a:off x="3224" y="1717"/>
              <a:ext cx="123" cy="148"/>
            </a:xfrm>
            <a:custGeom>
              <a:avLst/>
              <a:gdLst>
                <a:gd name="T0" fmla="*/ 193 w 56"/>
                <a:gd name="T1" fmla="*/ 1434 h 68"/>
                <a:gd name="T2" fmla="*/ 72 w 56"/>
                <a:gd name="T3" fmla="*/ 1164 h 68"/>
                <a:gd name="T4" fmla="*/ 0 w 56"/>
                <a:gd name="T5" fmla="*/ 918 h 68"/>
                <a:gd name="T6" fmla="*/ 0 w 56"/>
                <a:gd name="T7" fmla="*/ 918 h 68"/>
                <a:gd name="T8" fmla="*/ 975 w 56"/>
                <a:gd name="T9" fmla="*/ 0 h 68"/>
                <a:gd name="T10" fmla="*/ 975 w 56"/>
                <a:gd name="T11" fmla="*/ 0 h 68"/>
                <a:gd name="T12" fmla="*/ 1302 w 56"/>
                <a:gd name="T13" fmla="*/ 492 h 68"/>
                <a:gd name="T14" fmla="*/ 1302 w 56"/>
                <a:gd name="T15" fmla="*/ 492 h 68"/>
                <a:gd name="T16" fmla="*/ 231 w 56"/>
                <a:gd name="T17" fmla="*/ 1526 h 68"/>
                <a:gd name="T18" fmla="*/ 231 w 56"/>
                <a:gd name="T19" fmla="*/ 1526 h 68"/>
                <a:gd name="T20" fmla="*/ 193 w 56"/>
                <a:gd name="T21" fmla="*/ 1434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68"/>
                <a:gd name="T35" fmla="*/ 56 w 56"/>
                <a:gd name="T36" fmla="*/ 68 h 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68">
                  <a:moveTo>
                    <a:pt x="8" y="64"/>
                  </a:moveTo>
                  <a:cubicBezTo>
                    <a:pt x="3" y="52"/>
                    <a:pt x="3" y="52"/>
                    <a:pt x="3" y="52"/>
                  </a:cubicBezTo>
                  <a:cubicBezTo>
                    <a:pt x="0" y="41"/>
                    <a:pt x="0" y="41"/>
                    <a:pt x="0" y="41"/>
                  </a:cubicBezTo>
                  <a:cubicBezTo>
                    <a:pt x="0" y="41"/>
                    <a:pt x="0" y="41"/>
                    <a:pt x="0" y="41"/>
                  </a:cubicBezTo>
                  <a:cubicBezTo>
                    <a:pt x="42" y="0"/>
                    <a:pt x="42" y="0"/>
                    <a:pt x="42" y="0"/>
                  </a:cubicBezTo>
                  <a:cubicBezTo>
                    <a:pt x="42" y="0"/>
                    <a:pt x="42" y="0"/>
                    <a:pt x="42" y="0"/>
                  </a:cubicBezTo>
                  <a:cubicBezTo>
                    <a:pt x="46" y="8"/>
                    <a:pt x="50" y="16"/>
                    <a:pt x="56" y="22"/>
                  </a:cubicBezTo>
                  <a:cubicBezTo>
                    <a:pt x="56" y="22"/>
                    <a:pt x="56" y="22"/>
                    <a:pt x="56" y="22"/>
                  </a:cubicBezTo>
                  <a:cubicBezTo>
                    <a:pt x="10" y="68"/>
                    <a:pt x="10" y="68"/>
                    <a:pt x="10" y="68"/>
                  </a:cubicBezTo>
                  <a:cubicBezTo>
                    <a:pt x="10" y="68"/>
                    <a:pt x="10" y="68"/>
                    <a:pt x="10" y="68"/>
                  </a:cubicBezTo>
                  <a:lnTo>
                    <a:pt x="8" y="6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1" name="Freeform 2649"/>
            <p:cNvSpPr>
              <a:spLocks/>
            </p:cNvSpPr>
            <p:nvPr/>
          </p:nvSpPr>
          <p:spPr bwMode="auto">
            <a:xfrm>
              <a:off x="2114" y="1658"/>
              <a:ext cx="181" cy="142"/>
            </a:xfrm>
            <a:custGeom>
              <a:avLst/>
              <a:gdLst>
                <a:gd name="T0" fmla="*/ 181 w 181"/>
                <a:gd name="T1" fmla="*/ 131 h 142"/>
                <a:gd name="T2" fmla="*/ 181 w 181"/>
                <a:gd name="T3" fmla="*/ 142 h 142"/>
                <a:gd name="T4" fmla="*/ 0 w 181"/>
                <a:gd name="T5" fmla="*/ 142 h 142"/>
                <a:gd name="T6" fmla="*/ 0 w 181"/>
                <a:gd name="T7" fmla="*/ 140 h 142"/>
                <a:gd name="T8" fmla="*/ 0 w 181"/>
                <a:gd name="T9" fmla="*/ 85 h 142"/>
                <a:gd name="T10" fmla="*/ 0 w 181"/>
                <a:gd name="T11" fmla="*/ 63 h 142"/>
                <a:gd name="T12" fmla="*/ 0 w 181"/>
                <a:gd name="T13" fmla="*/ 0 h 142"/>
                <a:gd name="T14" fmla="*/ 168 w 181"/>
                <a:gd name="T15" fmla="*/ 0 h 142"/>
                <a:gd name="T16" fmla="*/ 181 w 181"/>
                <a:gd name="T17" fmla="*/ 0 h 142"/>
                <a:gd name="T18" fmla="*/ 181 w 181"/>
                <a:gd name="T19" fmla="*/ 18 h 142"/>
                <a:gd name="T20" fmla="*/ 181 w 181"/>
                <a:gd name="T21" fmla="*/ 28 h 142"/>
                <a:gd name="T22" fmla="*/ 181 w 181"/>
                <a:gd name="T23" fmla="*/ 52 h 142"/>
                <a:gd name="T24" fmla="*/ 181 w 181"/>
                <a:gd name="T25" fmla="*/ 63 h 142"/>
                <a:gd name="T26" fmla="*/ 181 w 181"/>
                <a:gd name="T27" fmla="*/ 85 h 142"/>
                <a:gd name="T28" fmla="*/ 181 w 181"/>
                <a:gd name="T29" fmla="*/ 96 h 142"/>
                <a:gd name="T30" fmla="*/ 181 w 181"/>
                <a:gd name="T31" fmla="*/ 118 h 142"/>
                <a:gd name="T32" fmla="*/ 181 w 181"/>
                <a:gd name="T33" fmla="*/ 131 h 1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42"/>
                <a:gd name="T53" fmla="*/ 181 w 181"/>
                <a:gd name="T54" fmla="*/ 142 h 1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42">
                  <a:moveTo>
                    <a:pt x="181" y="131"/>
                  </a:moveTo>
                  <a:lnTo>
                    <a:pt x="181" y="142"/>
                  </a:lnTo>
                  <a:lnTo>
                    <a:pt x="0" y="142"/>
                  </a:lnTo>
                  <a:lnTo>
                    <a:pt x="0" y="140"/>
                  </a:lnTo>
                  <a:lnTo>
                    <a:pt x="0" y="85"/>
                  </a:lnTo>
                  <a:lnTo>
                    <a:pt x="0" y="63"/>
                  </a:lnTo>
                  <a:lnTo>
                    <a:pt x="0" y="0"/>
                  </a:lnTo>
                  <a:lnTo>
                    <a:pt x="168" y="0"/>
                  </a:lnTo>
                  <a:lnTo>
                    <a:pt x="181" y="0"/>
                  </a:lnTo>
                  <a:lnTo>
                    <a:pt x="181" y="18"/>
                  </a:lnTo>
                  <a:lnTo>
                    <a:pt x="181" y="28"/>
                  </a:lnTo>
                  <a:lnTo>
                    <a:pt x="181" y="52"/>
                  </a:lnTo>
                  <a:lnTo>
                    <a:pt x="181" y="63"/>
                  </a:lnTo>
                  <a:lnTo>
                    <a:pt x="181" y="85"/>
                  </a:lnTo>
                  <a:lnTo>
                    <a:pt x="181" y="96"/>
                  </a:lnTo>
                  <a:lnTo>
                    <a:pt x="181" y="118"/>
                  </a:lnTo>
                  <a:lnTo>
                    <a:pt x="181" y="13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2" name="Freeform 2650"/>
            <p:cNvSpPr>
              <a:spLocks/>
            </p:cNvSpPr>
            <p:nvPr/>
          </p:nvSpPr>
          <p:spPr bwMode="auto">
            <a:xfrm>
              <a:off x="2566" y="1433"/>
              <a:ext cx="178" cy="389"/>
            </a:xfrm>
            <a:custGeom>
              <a:avLst/>
              <a:gdLst>
                <a:gd name="T0" fmla="*/ 1819 w 82"/>
                <a:gd name="T1" fmla="*/ 2236 h 178"/>
                <a:gd name="T2" fmla="*/ 1819 w 82"/>
                <a:gd name="T3" fmla="*/ 2349 h 178"/>
                <a:gd name="T4" fmla="*/ 1819 w 82"/>
                <a:gd name="T5" fmla="*/ 2712 h 178"/>
                <a:gd name="T6" fmla="*/ 1268 w 82"/>
                <a:gd name="T7" fmla="*/ 3151 h 178"/>
                <a:gd name="T8" fmla="*/ 1248 w 82"/>
                <a:gd name="T9" fmla="*/ 3234 h 178"/>
                <a:gd name="T10" fmla="*/ 1248 w 82"/>
                <a:gd name="T11" fmla="*/ 3309 h 178"/>
                <a:gd name="T12" fmla="*/ 1248 w 82"/>
                <a:gd name="T13" fmla="*/ 3352 h 178"/>
                <a:gd name="T14" fmla="*/ 1292 w 82"/>
                <a:gd name="T15" fmla="*/ 3514 h 178"/>
                <a:gd name="T16" fmla="*/ 438 w 82"/>
                <a:gd name="T17" fmla="*/ 3715 h 178"/>
                <a:gd name="T18" fmla="*/ 491 w 82"/>
                <a:gd name="T19" fmla="*/ 3848 h 178"/>
                <a:gd name="T20" fmla="*/ 0 w 82"/>
                <a:gd name="T21" fmla="*/ 4060 h 178"/>
                <a:gd name="T22" fmla="*/ 0 w 82"/>
                <a:gd name="T23" fmla="*/ 3831 h 178"/>
                <a:gd name="T24" fmla="*/ 0 w 82"/>
                <a:gd name="T25" fmla="*/ 2349 h 178"/>
                <a:gd name="T26" fmla="*/ 0 w 82"/>
                <a:gd name="T27" fmla="*/ 887 h 178"/>
                <a:gd name="T28" fmla="*/ 0 w 82"/>
                <a:gd name="T29" fmla="*/ 0 h 178"/>
                <a:gd name="T30" fmla="*/ 1819 w 82"/>
                <a:gd name="T31" fmla="*/ 0 h 178"/>
                <a:gd name="T32" fmla="*/ 1819 w 82"/>
                <a:gd name="T33" fmla="*/ 133 h 178"/>
                <a:gd name="T34" fmla="*/ 1819 w 82"/>
                <a:gd name="T35" fmla="*/ 826 h 178"/>
                <a:gd name="T36" fmla="*/ 1268 w 82"/>
                <a:gd name="T37" fmla="*/ 1252 h 178"/>
                <a:gd name="T38" fmla="*/ 1248 w 82"/>
                <a:gd name="T39" fmla="*/ 1366 h 178"/>
                <a:gd name="T40" fmla="*/ 1248 w 82"/>
                <a:gd name="T41" fmla="*/ 1410 h 178"/>
                <a:gd name="T42" fmla="*/ 1248 w 82"/>
                <a:gd name="T43" fmla="*/ 1462 h 178"/>
                <a:gd name="T44" fmla="*/ 1819 w 82"/>
                <a:gd name="T45" fmla="*/ 2006 h 178"/>
                <a:gd name="T46" fmla="*/ 1819 w 82"/>
                <a:gd name="T47" fmla="*/ 2236 h 17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
                <a:gd name="T73" fmla="*/ 0 h 178"/>
                <a:gd name="T74" fmla="*/ 82 w 82"/>
                <a:gd name="T75" fmla="*/ 178 h 17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 h="178">
                  <a:moveTo>
                    <a:pt x="82" y="98"/>
                  </a:moveTo>
                  <a:cubicBezTo>
                    <a:pt x="82" y="103"/>
                    <a:pt x="82" y="103"/>
                    <a:pt x="82" y="103"/>
                  </a:cubicBezTo>
                  <a:cubicBezTo>
                    <a:pt x="82" y="119"/>
                    <a:pt x="82" y="119"/>
                    <a:pt x="82" y="119"/>
                  </a:cubicBezTo>
                  <a:cubicBezTo>
                    <a:pt x="71" y="119"/>
                    <a:pt x="61" y="125"/>
                    <a:pt x="57" y="138"/>
                  </a:cubicBezTo>
                  <a:cubicBezTo>
                    <a:pt x="56" y="142"/>
                    <a:pt x="56" y="142"/>
                    <a:pt x="56" y="142"/>
                  </a:cubicBezTo>
                  <a:cubicBezTo>
                    <a:pt x="56" y="145"/>
                    <a:pt x="56" y="145"/>
                    <a:pt x="56" y="145"/>
                  </a:cubicBezTo>
                  <a:cubicBezTo>
                    <a:pt x="56" y="147"/>
                    <a:pt x="56" y="147"/>
                    <a:pt x="56" y="147"/>
                  </a:cubicBezTo>
                  <a:cubicBezTo>
                    <a:pt x="57" y="150"/>
                    <a:pt x="57" y="152"/>
                    <a:pt x="58" y="154"/>
                  </a:cubicBezTo>
                  <a:cubicBezTo>
                    <a:pt x="20" y="163"/>
                    <a:pt x="20" y="163"/>
                    <a:pt x="20" y="163"/>
                  </a:cubicBezTo>
                  <a:cubicBezTo>
                    <a:pt x="22" y="169"/>
                    <a:pt x="22" y="169"/>
                    <a:pt x="22" y="169"/>
                  </a:cubicBezTo>
                  <a:cubicBezTo>
                    <a:pt x="0" y="178"/>
                    <a:pt x="0" y="178"/>
                    <a:pt x="0" y="178"/>
                  </a:cubicBezTo>
                  <a:cubicBezTo>
                    <a:pt x="0" y="168"/>
                    <a:pt x="0" y="168"/>
                    <a:pt x="0" y="168"/>
                  </a:cubicBezTo>
                  <a:cubicBezTo>
                    <a:pt x="0" y="103"/>
                    <a:pt x="0" y="103"/>
                    <a:pt x="0" y="103"/>
                  </a:cubicBezTo>
                  <a:cubicBezTo>
                    <a:pt x="0" y="39"/>
                    <a:pt x="0" y="39"/>
                    <a:pt x="0" y="39"/>
                  </a:cubicBezTo>
                  <a:cubicBezTo>
                    <a:pt x="0" y="0"/>
                    <a:pt x="0" y="0"/>
                    <a:pt x="0" y="0"/>
                  </a:cubicBezTo>
                  <a:cubicBezTo>
                    <a:pt x="82" y="0"/>
                    <a:pt x="82" y="0"/>
                    <a:pt x="82" y="0"/>
                  </a:cubicBezTo>
                  <a:cubicBezTo>
                    <a:pt x="82" y="6"/>
                    <a:pt x="82" y="6"/>
                    <a:pt x="82" y="6"/>
                  </a:cubicBezTo>
                  <a:cubicBezTo>
                    <a:pt x="82" y="36"/>
                    <a:pt x="82" y="36"/>
                    <a:pt x="82" y="36"/>
                  </a:cubicBezTo>
                  <a:cubicBezTo>
                    <a:pt x="71" y="36"/>
                    <a:pt x="61" y="43"/>
                    <a:pt x="57" y="55"/>
                  </a:cubicBezTo>
                  <a:cubicBezTo>
                    <a:pt x="56" y="60"/>
                    <a:pt x="56" y="60"/>
                    <a:pt x="56" y="60"/>
                  </a:cubicBezTo>
                  <a:cubicBezTo>
                    <a:pt x="56" y="62"/>
                    <a:pt x="56" y="62"/>
                    <a:pt x="56" y="62"/>
                  </a:cubicBezTo>
                  <a:cubicBezTo>
                    <a:pt x="56" y="64"/>
                    <a:pt x="56" y="64"/>
                    <a:pt x="56" y="64"/>
                  </a:cubicBezTo>
                  <a:cubicBezTo>
                    <a:pt x="58" y="80"/>
                    <a:pt x="70" y="88"/>
                    <a:pt x="82" y="88"/>
                  </a:cubicBezTo>
                  <a:lnTo>
                    <a:pt x="82" y="9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3" name="Freeform 2651"/>
            <p:cNvSpPr>
              <a:spLocks/>
            </p:cNvSpPr>
            <p:nvPr/>
          </p:nvSpPr>
          <p:spPr bwMode="auto">
            <a:xfrm>
              <a:off x="2384" y="1518"/>
              <a:ext cx="182" cy="140"/>
            </a:xfrm>
            <a:custGeom>
              <a:avLst/>
              <a:gdLst>
                <a:gd name="T0" fmla="*/ 182 w 182"/>
                <a:gd name="T1" fmla="*/ 0 h 140"/>
                <a:gd name="T2" fmla="*/ 182 w 182"/>
                <a:gd name="T3" fmla="*/ 140 h 140"/>
                <a:gd name="T4" fmla="*/ 0 w 182"/>
                <a:gd name="T5" fmla="*/ 140 h 140"/>
                <a:gd name="T6" fmla="*/ 0 w 182"/>
                <a:gd name="T7" fmla="*/ 125 h 140"/>
                <a:gd name="T8" fmla="*/ 0 w 182"/>
                <a:gd name="T9" fmla="*/ 112 h 140"/>
                <a:gd name="T10" fmla="*/ 0 w 182"/>
                <a:gd name="T11" fmla="*/ 90 h 140"/>
                <a:gd name="T12" fmla="*/ 0 w 182"/>
                <a:gd name="T13" fmla="*/ 79 h 140"/>
                <a:gd name="T14" fmla="*/ 0 w 182"/>
                <a:gd name="T15" fmla="*/ 57 h 140"/>
                <a:gd name="T16" fmla="*/ 0 w 182"/>
                <a:gd name="T17" fmla="*/ 44 h 140"/>
                <a:gd name="T18" fmla="*/ 0 w 182"/>
                <a:gd name="T19" fmla="*/ 22 h 140"/>
                <a:gd name="T20" fmla="*/ 0 w 182"/>
                <a:gd name="T21" fmla="*/ 11 h 140"/>
                <a:gd name="T22" fmla="*/ 0 w 182"/>
                <a:gd name="T23" fmla="*/ 0 h 140"/>
                <a:gd name="T24" fmla="*/ 182 w 182"/>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40"/>
                <a:gd name="T41" fmla="*/ 182 w 182"/>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40">
                  <a:moveTo>
                    <a:pt x="182" y="0"/>
                  </a:moveTo>
                  <a:lnTo>
                    <a:pt x="182" y="140"/>
                  </a:lnTo>
                  <a:lnTo>
                    <a:pt x="0" y="140"/>
                  </a:lnTo>
                  <a:lnTo>
                    <a:pt x="0" y="125"/>
                  </a:lnTo>
                  <a:lnTo>
                    <a:pt x="0" y="112"/>
                  </a:lnTo>
                  <a:lnTo>
                    <a:pt x="0" y="90"/>
                  </a:lnTo>
                  <a:lnTo>
                    <a:pt x="0" y="79"/>
                  </a:lnTo>
                  <a:lnTo>
                    <a:pt x="0" y="57"/>
                  </a:lnTo>
                  <a:lnTo>
                    <a:pt x="0" y="44"/>
                  </a:lnTo>
                  <a:lnTo>
                    <a:pt x="0" y="22"/>
                  </a:lnTo>
                  <a:lnTo>
                    <a:pt x="0" y="11"/>
                  </a:lnTo>
                  <a:lnTo>
                    <a:pt x="0" y="0"/>
                  </a:lnTo>
                  <a:lnTo>
                    <a:pt x="18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4" name="Freeform 2652"/>
            <p:cNvSpPr>
              <a:spLocks/>
            </p:cNvSpPr>
            <p:nvPr/>
          </p:nvSpPr>
          <p:spPr bwMode="auto">
            <a:xfrm>
              <a:off x="1857" y="1597"/>
              <a:ext cx="257" cy="124"/>
            </a:xfrm>
            <a:custGeom>
              <a:avLst/>
              <a:gdLst>
                <a:gd name="T0" fmla="*/ 257 w 257"/>
                <a:gd name="T1" fmla="*/ 61 h 124"/>
                <a:gd name="T2" fmla="*/ 257 w 257"/>
                <a:gd name="T3" fmla="*/ 124 h 124"/>
                <a:gd name="T4" fmla="*/ 246 w 257"/>
                <a:gd name="T5" fmla="*/ 124 h 124"/>
                <a:gd name="T6" fmla="*/ 235 w 257"/>
                <a:gd name="T7" fmla="*/ 124 h 124"/>
                <a:gd name="T8" fmla="*/ 213 w 257"/>
                <a:gd name="T9" fmla="*/ 124 h 124"/>
                <a:gd name="T10" fmla="*/ 200 w 257"/>
                <a:gd name="T11" fmla="*/ 124 h 124"/>
                <a:gd name="T12" fmla="*/ 178 w 257"/>
                <a:gd name="T13" fmla="*/ 124 h 124"/>
                <a:gd name="T14" fmla="*/ 168 w 257"/>
                <a:gd name="T15" fmla="*/ 124 h 124"/>
                <a:gd name="T16" fmla="*/ 146 w 257"/>
                <a:gd name="T17" fmla="*/ 124 h 124"/>
                <a:gd name="T18" fmla="*/ 135 w 257"/>
                <a:gd name="T19" fmla="*/ 124 h 124"/>
                <a:gd name="T20" fmla="*/ 111 w 257"/>
                <a:gd name="T21" fmla="*/ 124 h 124"/>
                <a:gd name="T22" fmla="*/ 100 w 257"/>
                <a:gd name="T23" fmla="*/ 124 h 124"/>
                <a:gd name="T24" fmla="*/ 78 w 257"/>
                <a:gd name="T25" fmla="*/ 124 h 124"/>
                <a:gd name="T26" fmla="*/ 67 w 257"/>
                <a:gd name="T27" fmla="*/ 124 h 124"/>
                <a:gd name="T28" fmla="*/ 43 w 257"/>
                <a:gd name="T29" fmla="*/ 124 h 124"/>
                <a:gd name="T30" fmla="*/ 32 w 257"/>
                <a:gd name="T31" fmla="*/ 124 h 124"/>
                <a:gd name="T32" fmla="*/ 10 w 257"/>
                <a:gd name="T33" fmla="*/ 124 h 124"/>
                <a:gd name="T34" fmla="*/ 0 w 257"/>
                <a:gd name="T35" fmla="*/ 124 h 124"/>
                <a:gd name="T36" fmla="*/ 0 w 257"/>
                <a:gd name="T37" fmla="*/ 74 h 124"/>
                <a:gd name="T38" fmla="*/ 0 w 257"/>
                <a:gd name="T39" fmla="*/ 61 h 124"/>
                <a:gd name="T40" fmla="*/ 0 w 257"/>
                <a:gd name="T41" fmla="*/ 50 h 124"/>
                <a:gd name="T42" fmla="*/ 0 w 257"/>
                <a:gd name="T43" fmla="*/ 0 h 124"/>
                <a:gd name="T44" fmla="*/ 10 w 257"/>
                <a:gd name="T45" fmla="*/ 0 h 124"/>
                <a:gd name="T46" fmla="*/ 32 w 257"/>
                <a:gd name="T47" fmla="*/ 0 h 124"/>
                <a:gd name="T48" fmla="*/ 43 w 257"/>
                <a:gd name="T49" fmla="*/ 0 h 124"/>
                <a:gd name="T50" fmla="*/ 67 w 257"/>
                <a:gd name="T51" fmla="*/ 0 h 124"/>
                <a:gd name="T52" fmla="*/ 78 w 257"/>
                <a:gd name="T53" fmla="*/ 0 h 124"/>
                <a:gd name="T54" fmla="*/ 100 w 257"/>
                <a:gd name="T55" fmla="*/ 0 h 124"/>
                <a:gd name="T56" fmla="*/ 111 w 257"/>
                <a:gd name="T57" fmla="*/ 0 h 124"/>
                <a:gd name="T58" fmla="*/ 135 w 257"/>
                <a:gd name="T59" fmla="*/ 0 h 124"/>
                <a:gd name="T60" fmla="*/ 146 w 257"/>
                <a:gd name="T61" fmla="*/ 0 h 124"/>
                <a:gd name="T62" fmla="*/ 168 w 257"/>
                <a:gd name="T63" fmla="*/ 0 h 124"/>
                <a:gd name="T64" fmla="*/ 178 w 257"/>
                <a:gd name="T65" fmla="*/ 0 h 124"/>
                <a:gd name="T66" fmla="*/ 200 w 257"/>
                <a:gd name="T67" fmla="*/ 0 h 124"/>
                <a:gd name="T68" fmla="*/ 213 w 257"/>
                <a:gd name="T69" fmla="*/ 0 h 124"/>
                <a:gd name="T70" fmla="*/ 235 w 257"/>
                <a:gd name="T71" fmla="*/ 0 h 124"/>
                <a:gd name="T72" fmla="*/ 246 w 257"/>
                <a:gd name="T73" fmla="*/ 0 h 124"/>
                <a:gd name="T74" fmla="*/ 257 w 257"/>
                <a:gd name="T75" fmla="*/ 0 h 124"/>
                <a:gd name="T76" fmla="*/ 257 w 257"/>
                <a:gd name="T77" fmla="*/ 61 h 1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7"/>
                <a:gd name="T118" fmla="*/ 0 h 124"/>
                <a:gd name="T119" fmla="*/ 257 w 257"/>
                <a:gd name="T120" fmla="*/ 124 h 12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7" h="124">
                  <a:moveTo>
                    <a:pt x="257" y="61"/>
                  </a:moveTo>
                  <a:lnTo>
                    <a:pt x="257" y="124"/>
                  </a:lnTo>
                  <a:lnTo>
                    <a:pt x="246" y="124"/>
                  </a:lnTo>
                  <a:lnTo>
                    <a:pt x="235" y="124"/>
                  </a:lnTo>
                  <a:lnTo>
                    <a:pt x="213" y="124"/>
                  </a:lnTo>
                  <a:lnTo>
                    <a:pt x="200" y="124"/>
                  </a:lnTo>
                  <a:lnTo>
                    <a:pt x="178" y="124"/>
                  </a:lnTo>
                  <a:lnTo>
                    <a:pt x="168" y="124"/>
                  </a:lnTo>
                  <a:lnTo>
                    <a:pt x="146" y="124"/>
                  </a:lnTo>
                  <a:lnTo>
                    <a:pt x="135" y="124"/>
                  </a:lnTo>
                  <a:lnTo>
                    <a:pt x="111" y="124"/>
                  </a:lnTo>
                  <a:lnTo>
                    <a:pt x="100" y="124"/>
                  </a:lnTo>
                  <a:lnTo>
                    <a:pt x="78" y="124"/>
                  </a:lnTo>
                  <a:lnTo>
                    <a:pt x="67" y="124"/>
                  </a:lnTo>
                  <a:lnTo>
                    <a:pt x="43" y="124"/>
                  </a:lnTo>
                  <a:lnTo>
                    <a:pt x="32" y="124"/>
                  </a:lnTo>
                  <a:lnTo>
                    <a:pt x="10" y="124"/>
                  </a:lnTo>
                  <a:lnTo>
                    <a:pt x="0" y="124"/>
                  </a:lnTo>
                  <a:lnTo>
                    <a:pt x="0" y="74"/>
                  </a:lnTo>
                  <a:lnTo>
                    <a:pt x="0" y="61"/>
                  </a:lnTo>
                  <a:lnTo>
                    <a:pt x="0" y="50"/>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lnTo>
                    <a:pt x="257" y="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5" name="Freeform 2653"/>
            <p:cNvSpPr>
              <a:spLocks/>
            </p:cNvSpPr>
            <p:nvPr/>
          </p:nvSpPr>
          <p:spPr bwMode="auto">
            <a:xfrm>
              <a:off x="3270" y="1433"/>
              <a:ext cx="170" cy="171"/>
            </a:xfrm>
            <a:custGeom>
              <a:avLst/>
              <a:gdLst>
                <a:gd name="T0" fmla="*/ 170 w 170"/>
                <a:gd name="T1" fmla="*/ 0 h 171"/>
                <a:gd name="T2" fmla="*/ 0 w 170"/>
                <a:gd name="T3" fmla="*/ 171 h 171"/>
                <a:gd name="T4" fmla="*/ 2 w 170"/>
                <a:gd name="T5" fmla="*/ 164 h 171"/>
                <a:gd name="T6" fmla="*/ 20 w 170"/>
                <a:gd name="T7" fmla="*/ 123 h 171"/>
                <a:gd name="T8" fmla="*/ 33 w 170"/>
                <a:gd name="T9" fmla="*/ 79 h 171"/>
                <a:gd name="T10" fmla="*/ 48 w 170"/>
                <a:gd name="T11" fmla="*/ 42 h 171"/>
                <a:gd name="T12" fmla="*/ 48 w 170"/>
                <a:gd name="T13" fmla="*/ 42 h 171"/>
                <a:gd name="T14" fmla="*/ 90 w 170"/>
                <a:gd name="T15" fmla="*/ 0 h 171"/>
                <a:gd name="T16" fmla="*/ 170 w 170"/>
                <a:gd name="T17" fmla="*/ 0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
                <a:gd name="T28" fmla="*/ 0 h 171"/>
                <a:gd name="T29" fmla="*/ 170 w 170"/>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 h="171">
                  <a:moveTo>
                    <a:pt x="170" y="0"/>
                  </a:moveTo>
                  <a:lnTo>
                    <a:pt x="0" y="171"/>
                  </a:lnTo>
                  <a:lnTo>
                    <a:pt x="2" y="164"/>
                  </a:lnTo>
                  <a:lnTo>
                    <a:pt x="20" y="123"/>
                  </a:lnTo>
                  <a:lnTo>
                    <a:pt x="33" y="79"/>
                  </a:lnTo>
                  <a:lnTo>
                    <a:pt x="48" y="42"/>
                  </a:lnTo>
                  <a:lnTo>
                    <a:pt x="90" y="0"/>
                  </a:lnTo>
                  <a:lnTo>
                    <a:pt x="17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6" name="Freeform 2654"/>
            <p:cNvSpPr>
              <a:spLocks/>
            </p:cNvSpPr>
            <p:nvPr/>
          </p:nvSpPr>
          <p:spPr bwMode="auto">
            <a:xfrm>
              <a:off x="3246" y="1433"/>
              <a:ext cx="218" cy="225"/>
            </a:xfrm>
            <a:custGeom>
              <a:avLst/>
              <a:gdLst>
                <a:gd name="T0" fmla="*/ 1397 w 100"/>
                <a:gd name="T1" fmla="*/ 939 h 103"/>
                <a:gd name="T2" fmla="*/ 632 w 100"/>
                <a:gd name="T3" fmla="*/ 2228 h 103"/>
                <a:gd name="T4" fmla="*/ 632 w 100"/>
                <a:gd name="T5" fmla="*/ 2228 h 103"/>
                <a:gd name="T6" fmla="*/ 499 w 100"/>
                <a:gd name="T7" fmla="*/ 2348 h 103"/>
                <a:gd name="T8" fmla="*/ 0 w 100"/>
                <a:gd name="T9" fmla="*/ 2348 h 103"/>
                <a:gd name="T10" fmla="*/ 0 w 100"/>
                <a:gd name="T11" fmla="*/ 2305 h 103"/>
                <a:gd name="T12" fmla="*/ 133 w 100"/>
                <a:gd name="T13" fmla="*/ 1999 h 103"/>
                <a:gd name="T14" fmla="*/ 246 w 100"/>
                <a:gd name="T15" fmla="*/ 1769 h 103"/>
                <a:gd name="T16" fmla="*/ 2010 w 100"/>
                <a:gd name="T17" fmla="*/ 0 h 103"/>
                <a:gd name="T18" fmla="*/ 2256 w 100"/>
                <a:gd name="T19" fmla="*/ 0 h 103"/>
                <a:gd name="T20" fmla="*/ 2256 w 100"/>
                <a:gd name="T21" fmla="*/ 572 h 103"/>
                <a:gd name="T22" fmla="*/ 2143 w 100"/>
                <a:gd name="T23" fmla="*/ 710 h 103"/>
                <a:gd name="T24" fmla="*/ 1397 w 100"/>
                <a:gd name="T25" fmla="*/ 939 h 1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103"/>
                <a:gd name="T41" fmla="*/ 100 w 100"/>
                <a:gd name="T42" fmla="*/ 103 h 1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103">
                  <a:moveTo>
                    <a:pt x="62" y="41"/>
                  </a:moveTo>
                  <a:cubicBezTo>
                    <a:pt x="43" y="53"/>
                    <a:pt x="29" y="74"/>
                    <a:pt x="28" y="98"/>
                  </a:cubicBezTo>
                  <a:cubicBezTo>
                    <a:pt x="28" y="98"/>
                    <a:pt x="28" y="98"/>
                    <a:pt x="28" y="98"/>
                  </a:cubicBezTo>
                  <a:cubicBezTo>
                    <a:pt x="22" y="103"/>
                    <a:pt x="22" y="103"/>
                    <a:pt x="22" y="103"/>
                  </a:cubicBezTo>
                  <a:cubicBezTo>
                    <a:pt x="0" y="103"/>
                    <a:pt x="0" y="103"/>
                    <a:pt x="0" y="103"/>
                  </a:cubicBezTo>
                  <a:cubicBezTo>
                    <a:pt x="0" y="101"/>
                    <a:pt x="0" y="101"/>
                    <a:pt x="0" y="101"/>
                  </a:cubicBezTo>
                  <a:cubicBezTo>
                    <a:pt x="6" y="88"/>
                    <a:pt x="6" y="88"/>
                    <a:pt x="6" y="88"/>
                  </a:cubicBezTo>
                  <a:cubicBezTo>
                    <a:pt x="11" y="78"/>
                    <a:pt x="11" y="78"/>
                    <a:pt x="11" y="78"/>
                  </a:cubicBezTo>
                  <a:cubicBezTo>
                    <a:pt x="89" y="0"/>
                    <a:pt x="89" y="0"/>
                    <a:pt x="89" y="0"/>
                  </a:cubicBezTo>
                  <a:cubicBezTo>
                    <a:pt x="100" y="0"/>
                    <a:pt x="100" y="0"/>
                    <a:pt x="100" y="0"/>
                  </a:cubicBezTo>
                  <a:cubicBezTo>
                    <a:pt x="100" y="25"/>
                    <a:pt x="100" y="25"/>
                    <a:pt x="100" y="25"/>
                  </a:cubicBezTo>
                  <a:cubicBezTo>
                    <a:pt x="95" y="31"/>
                    <a:pt x="95" y="31"/>
                    <a:pt x="95" y="31"/>
                  </a:cubicBezTo>
                  <a:cubicBezTo>
                    <a:pt x="83" y="32"/>
                    <a:pt x="72" y="35"/>
                    <a:pt x="62" y="41"/>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7" name="Freeform 2655"/>
            <p:cNvSpPr>
              <a:spLocks/>
            </p:cNvSpPr>
            <p:nvPr/>
          </p:nvSpPr>
          <p:spPr bwMode="auto">
            <a:xfrm>
              <a:off x="2566" y="1433"/>
              <a:ext cx="691" cy="450"/>
            </a:xfrm>
            <a:custGeom>
              <a:avLst/>
              <a:gdLst>
                <a:gd name="T0" fmla="*/ 1853 w 317"/>
                <a:gd name="T1" fmla="*/ 2348 h 206"/>
                <a:gd name="T2" fmla="*/ 1853 w 317"/>
                <a:gd name="T3" fmla="*/ 2228 h 206"/>
                <a:gd name="T4" fmla="*/ 1853 w 317"/>
                <a:gd name="T5" fmla="*/ 1999 h 206"/>
                <a:gd name="T6" fmla="*/ 2396 w 317"/>
                <a:gd name="T7" fmla="*/ 1619 h 206"/>
                <a:gd name="T8" fmla="*/ 2433 w 317"/>
                <a:gd name="T9" fmla="*/ 1523 h 206"/>
                <a:gd name="T10" fmla="*/ 2433 w 317"/>
                <a:gd name="T11" fmla="*/ 1407 h 206"/>
                <a:gd name="T12" fmla="*/ 2433 w 317"/>
                <a:gd name="T13" fmla="*/ 1322 h 206"/>
                <a:gd name="T14" fmla="*/ 2396 w 317"/>
                <a:gd name="T15" fmla="*/ 1208 h 206"/>
                <a:gd name="T16" fmla="*/ 1853 w 317"/>
                <a:gd name="T17" fmla="*/ 826 h 206"/>
                <a:gd name="T18" fmla="*/ 1853 w 317"/>
                <a:gd name="T19" fmla="*/ 133 h 206"/>
                <a:gd name="T20" fmla="*/ 1853 w 317"/>
                <a:gd name="T21" fmla="*/ 0 h 206"/>
                <a:gd name="T22" fmla="*/ 3479 w 317"/>
                <a:gd name="T23" fmla="*/ 0 h 206"/>
                <a:gd name="T24" fmla="*/ 3479 w 317"/>
                <a:gd name="T25" fmla="*/ 939 h 206"/>
                <a:gd name="T26" fmla="*/ 4608 w 317"/>
                <a:gd name="T27" fmla="*/ 939 h 206"/>
                <a:gd name="T28" fmla="*/ 4608 w 317"/>
                <a:gd name="T29" fmla="*/ 1136 h 206"/>
                <a:gd name="T30" fmla="*/ 4608 w 317"/>
                <a:gd name="T31" fmla="*/ 1232 h 206"/>
                <a:gd name="T32" fmla="*/ 4608 w 317"/>
                <a:gd name="T33" fmla="*/ 1365 h 206"/>
                <a:gd name="T34" fmla="*/ 4608 w 317"/>
                <a:gd name="T35" fmla="*/ 2348 h 206"/>
                <a:gd name="T36" fmla="*/ 4741 w 317"/>
                <a:gd name="T37" fmla="*/ 2348 h 206"/>
                <a:gd name="T38" fmla="*/ 7041 w 317"/>
                <a:gd name="T39" fmla="*/ 2348 h 206"/>
                <a:gd name="T40" fmla="*/ 6927 w 317"/>
                <a:gd name="T41" fmla="*/ 2595 h 206"/>
                <a:gd name="T42" fmla="*/ 6838 w 317"/>
                <a:gd name="T43" fmla="*/ 2921 h 206"/>
                <a:gd name="T44" fmla="*/ 6794 w 317"/>
                <a:gd name="T45" fmla="*/ 3098 h 206"/>
                <a:gd name="T46" fmla="*/ 6775 w 317"/>
                <a:gd name="T47" fmla="*/ 3211 h 206"/>
                <a:gd name="T48" fmla="*/ 6775 w 317"/>
                <a:gd name="T49" fmla="*/ 3537 h 206"/>
                <a:gd name="T50" fmla="*/ 6794 w 317"/>
                <a:gd name="T51" fmla="*/ 3827 h 206"/>
                <a:gd name="T52" fmla="*/ 6814 w 317"/>
                <a:gd name="T53" fmla="*/ 3899 h 206"/>
                <a:gd name="T54" fmla="*/ 6890 w 317"/>
                <a:gd name="T55" fmla="*/ 4146 h 206"/>
                <a:gd name="T56" fmla="*/ 7004 w 317"/>
                <a:gd name="T57" fmla="*/ 4419 h 206"/>
                <a:gd name="T58" fmla="*/ 7041 w 317"/>
                <a:gd name="T59" fmla="*/ 4515 h 206"/>
                <a:gd name="T60" fmla="*/ 7156 w 317"/>
                <a:gd name="T61" fmla="*/ 4690 h 206"/>
                <a:gd name="T62" fmla="*/ 0 w 317"/>
                <a:gd name="T63" fmla="*/ 4690 h 206"/>
                <a:gd name="T64" fmla="*/ 0 w 317"/>
                <a:gd name="T65" fmla="*/ 4057 h 206"/>
                <a:gd name="T66" fmla="*/ 499 w 317"/>
                <a:gd name="T67" fmla="*/ 3847 h 206"/>
                <a:gd name="T68" fmla="*/ 560 w 317"/>
                <a:gd name="T69" fmla="*/ 3960 h 206"/>
                <a:gd name="T70" fmla="*/ 1306 w 317"/>
                <a:gd name="T71" fmla="*/ 3502 h 206"/>
                <a:gd name="T72" fmla="*/ 1853 w 317"/>
                <a:gd name="T73" fmla="*/ 3864 h 206"/>
                <a:gd name="T74" fmla="*/ 2396 w 317"/>
                <a:gd name="T75" fmla="*/ 3502 h 206"/>
                <a:gd name="T76" fmla="*/ 2433 w 317"/>
                <a:gd name="T77" fmla="*/ 3388 h 206"/>
                <a:gd name="T78" fmla="*/ 2433 w 317"/>
                <a:gd name="T79" fmla="*/ 3303 h 206"/>
                <a:gd name="T80" fmla="*/ 2433 w 317"/>
                <a:gd name="T81" fmla="*/ 3187 h 206"/>
                <a:gd name="T82" fmla="*/ 2396 w 317"/>
                <a:gd name="T83" fmla="*/ 3098 h 206"/>
                <a:gd name="T84" fmla="*/ 1853 w 317"/>
                <a:gd name="T85" fmla="*/ 2711 h 206"/>
                <a:gd name="T86" fmla="*/ 1853 w 317"/>
                <a:gd name="T87" fmla="*/ 2348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7"/>
                <a:gd name="T133" fmla="*/ 0 h 206"/>
                <a:gd name="T134" fmla="*/ 317 w 317"/>
                <a:gd name="T135" fmla="*/ 206 h 2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7" h="206">
                  <a:moveTo>
                    <a:pt x="82" y="103"/>
                  </a:moveTo>
                  <a:cubicBezTo>
                    <a:pt x="82" y="98"/>
                    <a:pt x="82" y="98"/>
                    <a:pt x="82" y="98"/>
                  </a:cubicBezTo>
                  <a:cubicBezTo>
                    <a:pt x="82" y="88"/>
                    <a:pt x="82" y="88"/>
                    <a:pt x="82" y="88"/>
                  </a:cubicBezTo>
                  <a:cubicBezTo>
                    <a:pt x="92" y="88"/>
                    <a:pt x="102" y="83"/>
                    <a:pt x="106" y="71"/>
                  </a:cubicBezTo>
                  <a:cubicBezTo>
                    <a:pt x="108" y="67"/>
                    <a:pt x="108" y="67"/>
                    <a:pt x="108" y="67"/>
                  </a:cubicBezTo>
                  <a:cubicBezTo>
                    <a:pt x="108" y="62"/>
                    <a:pt x="108" y="62"/>
                    <a:pt x="108" y="62"/>
                  </a:cubicBezTo>
                  <a:cubicBezTo>
                    <a:pt x="108" y="58"/>
                    <a:pt x="108" y="58"/>
                    <a:pt x="108" y="58"/>
                  </a:cubicBezTo>
                  <a:cubicBezTo>
                    <a:pt x="106" y="53"/>
                    <a:pt x="106" y="53"/>
                    <a:pt x="106" y="53"/>
                  </a:cubicBezTo>
                  <a:cubicBezTo>
                    <a:pt x="102" y="42"/>
                    <a:pt x="92" y="36"/>
                    <a:pt x="82" y="36"/>
                  </a:cubicBezTo>
                  <a:cubicBezTo>
                    <a:pt x="82" y="6"/>
                    <a:pt x="82" y="6"/>
                    <a:pt x="82" y="6"/>
                  </a:cubicBezTo>
                  <a:cubicBezTo>
                    <a:pt x="82" y="0"/>
                    <a:pt x="82" y="0"/>
                    <a:pt x="82" y="0"/>
                  </a:cubicBezTo>
                  <a:cubicBezTo>
                    <a:pt x="154" y="0"/>
                    <a:pt x="154" y="0"/>
                    <a:pt x="154" y="0"/>
                  </a:cubicBezTo>
                  <a:cubicBezTo>
                    <a:pt x="154" y="41"/>
                    <a:pt x="154" y="41"/>
                    <a:pt x="154" y="41"/>
                  </a:cubicBezTo>
                  <a:cubicBezTo>
                    <a:pt x="204" y="41"/>
                    <a:pt x="204" y="41"/>
                    <a:pt x="204" y="41"/>
                  </a:cubicBezTo>
                  <a:cubicBezTo>
                    <a:pt x="204" y="50"/>
                    <a:pt x="204" y="50"/>
                    <a:pt x="204" y="50"/>
                  </a:cubicBezTo>
                  <a:cubicBezTo>
                    <a:pt x="204" y="54"/>
                    <a:pt x="204" y="54"/>
                    <a:pt x="204" y="54"/>
                  </a:cubicBezTo>
                  <a:cubicBezTo>
                    <a:pt x="204" y="60"/>
                    <a:pt x="204" y="60"/>
                    <a:pt x="204" y="60"/>
                  </a:cubicBezTo>
                  <a:cubicBezTo>
                    <a:pt x="204" y="103"/>
                    <a:pt x="204" y="103"/>
                    <a:pt x="204" y="103"/>
                  </a:cubicBezTo>
                  <a:cubicBezTo>
                    <a:pt x="210" y="103"/>
                    <a:pt x="210" y="103"/>
                    <a:pt x="210" y="103"/>
                  </a:cubicBezTo>
                  <a:cubicBezTo>
                    <a:pt x="312" y="103"/>
                    <a:pt x="312" y="103"/>
                    <a:pt x="312" y="103"/>
                  </a:cubicBezTo>
                  <a:cubicBezTo>
                    <a:pt x="307" y="114"/>
                    <a:pt x="307" y="114"/>
                    <a:pt x="307" y="114"/>
                  </a:cubicBezTo>
                  <a:cubicBezTo>
                    <a:pt x="303" y="128"/>
                    <a:pt x="303" y="128"/>
                    <a:pt x="303" y="128"/>
                  </a:cubicBezTo>
                  <a:cubicBezTo>
                    <a:pt x="301" y="136"/>
                    <a:pt x="301" y="136"/>
                    <a:pt x="301" y="136"/>
                  </a:cubicBezTo>
                  <a:cubicBezTo>
                    <a:pt x="300" y="141"/>
                    <a:pt x="300" y="141"/>
                    <a:pt x="300" y="141"/>
                  </a:cubicBezTo>
                  <a:cubicBezTo>
                    <a:pt x="300" y="155"/>
                    <a:pt x="300" y="155"/>
                    <a:pt x="300" y="155"/>
                  </a:cubicBezTo>
                  <a:cubicBezTo>
                    <a:pt x="301" y="168"/>
                    <a:pt x="301" y="168"/>
                    <a:pt x="301" y="168"/>
                  </a:cubicBezTo>
                  <a:cubicBezTo>
                    <a:pt x="302" y="171"/>
                    <a:pt x="302" y="171"/>
                    <a:pt x="302" y="171"/>
                  </a:cubicBezTo>
                  <a:cubicBezTo>
                    <a:pt x="305" y="182"/>
                    <a:pt x="305" y="182"/>
                    <a:pt x="305" y="182"/>
                  </a:cubicBezTo>
                  <a:cubicBezTo>
                    <a:pt x="310" y="194"/>
                    <a:pt x="310" y="194"/>
                    <a:pt x="310" y="194"/>
                  </a:cubicBezTo>
                  <a:cubicBezTo>
                    <a:pt x="312" y="198"/>
                    <a:pt x="312" y="198"/>
                    <a:pt x="312" y="198"/>
                  </a:cubicBezTo>
                  <a:cubicBezTo>
                    <a:pt x="317" y="206"/>
                    <a:pt x="317" y="206"/>
                    <a:pt x="317" y="206"/>
                  </a:cubicBezTo>
                  <a:cubicBezTo>
                    <a:pt x="0" y="206"/>
                    <a:pt x="0" y="206"/>
                    <a:pt x="0" y="206"/>
                  </a:cubicBezTo>
                  <a:cubicBezTo>
                    <a:pt x="0" y="178"/>
                    <a:pt x="0" y="178"/>
                    <a:pt x="0" y="178"/>
                  </a:cubicBezTo>
                  <a:cubicBezTo>
                    <a:pt x="22" y="169"/>
                    <a:pt x="22" y="169"/>
                    <a:pt x="22" y="169"/>
                  </a:cubicBezTo>
                  <a:cubicBezTo>
                    <a:pt x="25" y="174"/>
                    <a:pt x="25" y="174"/>
                    <a:pt x="25" y="174"/>
                  </a:cubicBezTo>
                  <a:cubicBezTo>
                    <a:pt x="58" y="154"/>
                    <a:pt x="58" y="154"/>
                    <a:pt x="58" y="154"/>
                  </a:cubicBezTo>
                  <a:cubicBezTo>
                    <a:pt x="62" y="165"/>
                    <a:pt x="72" y="170"/>
                    <a:pt x="82" y="170"/>
                  </a:cubicBezTo>
                  <a:cubicBezTo>
                    <a:pt x="92" y="170"/>
                    <a:pt x="102" y="165"/>
                    <a:pt x="106" y="154"/>
                  </a:cubicBezTo>
                  <a:cubicBezTo>
                    <a:pt x="108" y="149"/>
                    <a:pt x="108" y="149"/>
                    <a:pt x="108" y="149"/>
                  </a:cubicBezTo>
                  <a:cubicBezTo>
                    <a:pt x="108" y="145"/>
                    <a:pt x="108" y="145"/>
                    <a:pt x="108" y="145"/>
                  </a:cubicBezTo>
                  <a:cubicBezTo>
                    <a:pt x="108" y="140"/>
                    <a:pt x="108" y="140"/>
                    <a:pt x="108" y="140"/>
                  </a:cubicBezTo>
                  <a:cubicBezTo>
                    <a:pt x="106" y="136"/>
                    <a:pt x="106" y="136"/>
                    <a:pt x="106" y="136"/>
                  </a:cubicBezTo>
                  <a:cubicBezTo>
                    <a:pt x="102" y="124"/>
                    <a:pt x="92" y="119"/>
                    <a:pt x="82" y="119"/>
                  </a:cubicBezTo>
                  <a:lnTo>
                    <a:pt x="82" y="10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8" name="Freeform 2656"/>
            <p:cNvSpPr>
              <a:spLocks/>
            </p:cNvSpPr>
            <p:nvPr/>
          </p:nvSpPr>
          <p:spPr bwMode="auto">
            <a:xfrm>
              <a:off x="3388" y="1817"/>
              <a:ext cx="76" cy="66"/>
            </a:xfrm>
            <a:custGeom>
              <a:avLst/>
              <a:gdLst>
                <a:gd name="T0" fmla="*/ 736 w 35"/>
                <a:gd name="T1" fmla="*/ 0 h 30"/>
                <a:gd name="T2" fmla="*/ 760 w 35"/>
                <a:gd name="T3" fmla="*/ 0 h 30"/>
                <a:gd name="T4" fmla="*/ 777 w 35"/>
                <a:gd name="T5" fmla="*/ 0 h 30"/>
                <a:gd name="T6" fmla="*/ 777 w 35"/>
                <a:gd name="T7" fmla="*/ 702 h 30"/>
                <a:gd name="T8" fmla="*/ 0 w 35"/>
                <a:gd name="T9" fmla="*/ 702 h 30"/>
                <a:gd name="T10" fmla="*/ 664 w 35"/>
                <a:gd name="T11" fmla="*/ 0 h 30"/>
                <a:gd name="T12" fmla="*/ 664 w 35"/>
                <a:gd name="T13" fmla="*/ 0 h 30"/>
                <a:gd name="T14" fmla="*/ 736 w 35"/>
                <a:gd name="T15" fmla="*/ 0 h 30"/>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30"/>
                <a:gd name="T26" fmla="*/ 35 w 35"/>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30">
                  <a:moveTo>
                    <a:pt x="33" y="0"/>
                  </a:moveTo>
                  <a:cubicBezTo>
                    <a:pt x="34" y="0"/>
                    <a:pt x="34" y="0"/>
                    <a:pt x="34" y="0"/>
                  </a:cubicBezTo>
                  <a:cubicBezTo>
                    <a:pt x="35" y="0"/>
                    <a:pt x="35" y="0"/>
                    <a:pt x="35" y="0"/>
                  </a:cubicBezTo>
                  <a:cubicBezTo>
                    <a:pt x="35" y="30"/>
                    <a:pt x="35" y="30"/>
                    <a:pt x="35" y="30"/>
                  </a:cubicBezTo>
                  <a:cubicBezTo>
                    <a:pt x="0" y="30"/>
                    <a:pt x="0" y="30"/>
                    <a:pt x="0" y="30"/>
                  </a:cubicBezTo>
                  <a:cubicBezTo>
                    <a:pt x="30" y="0"/>
                    <a:pt x="30" y="0"/>
                    <a:pt x="30" y="0"/>
                  </a:cubicBezTo>
                  <a:cubicBezTo>
                    <a:pt x="30" y="0"/>
                    <a:pt x="30" y="0"/>
                    <a:pt x="30" y="0"/>
                  </a:cubicBezTo>
                  <a:cubicBezTo>
                    <a:pt x="31" y="0"/>
                    <a:pt x="32" y="0"/>
                    <a:pt x="33" y="0"/>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39" name="Freeform 2657"/>
            <p:cNvSpPr>
              <a:spLocks/>
            </p:cNvSpPr>
            <p:nvPr/>
          </p:nvSpPr>
          <p:spPr bwMode="auto">
            <a:xfrm>
              <a:off x="3011" y="1433"/>
              <a:ext cx="327" cy="225"/>
            </a:xfrm>
            <a:custGeom>
              <a:avLst/>
              <a:gdLst>
                <a:gd name="T0" fmla="*/ 259 w 327"/>
                <a:gd name="T1" fmla="*/ 171 h 225"/>
                <a:gd name="T2" fmla="*/ 248 w 327"/>
                <a:gd name="T3" fmla="*/ 192 h 225"/>
                <a:gd name="T4" fmla="*/ 235 w 327"/>
                <a:gd name="T5" fmla="*/ 221 h 225"/>
                <a:gd name="T6" fmla="*/ 235 w 327"/>
                <a:gd name="T7" fmla="*/ 225 h 225"/>
                <a:gd name="T8" fmla="*/ 13 w 327"/>
                <a:gd name="T9" fmla="*/ 225 h 225"/>
                <a:gd name="T10" fmla="*/ 0 w 327"/>
                <a:gd name="T11" fmla="*/ 225 h 225"/>
                <a:gd name="T12" fmla="*/ 0 w 327"/>
                <a:gd name="T13" fmla="*/ 131 h 225"/>
                <a:gd name="T14" fmla="*/ 0 w 327"/>
                <a:gd name="T15" fmla="*/ 118 h 225"/>
                <a:gd name="T16" fmla="*/ 0 w 327"/>
                <a:gd name="T17" fmla="*/ 109 h 225"/>
                <a:gd name="T18" fmla="*/ 0 w 327"/>
                <a:gd name="T19" fmla="*/ 90 h 225"/>
                <a:gd name="T20" fmla="*/ 115 w 327"/>
                <a:gd name="T21" fmla="*/ 90 h 225"/>
                <a:gd name="T22" fmla="*/ 115 w 327"/>
                <a:gd name="T23" fmla="*/ 0 h 225"/>
                <a:gd name="T24" fmla="*/ 327 w 327"/>
                <a:gd name="T25" fmla="*/ 0 h 225"/>
                <a:gd name="T26" fmla="*/ 307 w 327"/>
                <a:gd name="T27" fmla="*/ 40 h 225"/>
                <a:gd name="T28" fmla="*/ 307 w 327"/>
                <a:gd name="T29" fmla="*/ 42 h 225"/>
                <a:gd name="T30" fmla="*/ 292 w 327"/>
                <a:gd name="T31" fmla="*/ 79 h 225"/>
                <a:gd name="T32" fmla="*/ 279 w 327"/>
                <a:gd name="T33" fmla="*/ 123 h 225"/>
                <a:gd name="T34" fmla="*/ 261 w 327"/>
                <a:gd name="T35" fmla="*/ 164 h 225"/>
                <a:gd name="T36" fmla="*/ 259 w 327"/>
                <a:gd name="T37" fmla="*/ 17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7"/>
                <a:gd name="T58" fmla="*/ 0 h 225"/>
                <a:gd name="T59" fmla="*/ 327 w 327"/>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7" h="225">
                  <a:moveTo>
                    <a:pt x="259" y="171"/>
                  </a:moveTo>
                  <a:lnTo>
                    <a:pt x="248" y="192"/>
                  </a:lnTo>
                  <a:lnTo>
                    <a:pt x="235" y="221"/>
                  </a:lnTo>
                  <a:lnTo>
                    <a:pt x="235" y="225"/>
                  </a:lnTo>
                  <a:lnTo>
                    <a:pt x="13" y="225"/>
                  </a:lnTo>
                  <a:lnTo>
                    <a:pt x="0" y="225"/>
                  </a:lnTo>
                  <a:lnTo>
                    <a:pt x="0" y="131"/>
                  </a:lnTo>
                  <a:lnTo>
                    <a:pt x="0" y="118"/>
                  </a:lnTo>
                  <a:lnTo>
                    <a:pt x="0" y="109"/>
                  </a:lnTo>
                  <a:lnTo>
                    <a:pt x="0" y="90"/>
                  </a:lnTo>
                  <a:lnTo>
                    <a:pt x="115" y="90"/>
                  </a:lnTo>
                  <a:lnTo>
                    <a:pt x="115" y="0"/>
                  </a:lnTo>
                  <a:lnTo>
                    <a:pt x="327" y="0"/>
                  </a:lnTo>
                  <a:lnTo>
                    <a:pt x="307" y="40"/>
                  </a:lnTo>
                  <a:lnTo>
                    <a:pt x="307" y="42"/>
                  </a:lnTo>
                  <a:lnTo>
                    <a:pt x="292" y="79"/>
                  </a:lnTo>
                  <a:lnTo>
                    <a:pt x="279" y="123"/>
                  </a:lnTo>
                  <a:lnTo>
                    <a:pt x="261" y="164"/>
                  </a:lnTo>
                  <a:lnTo>
                    <a:pt x="259" y="17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4940" name="Freeform 2658"/>
            <p:cNvSpPr>
              <a:spLocks/>
            </p:cNvSpPr>
            <p:nvPr/>
          </p:nvSpPr>
          <p:spPr bwMode="auto">
            <a:xfrm>
              <a:off x="2336" y="1793"/>
              <a:ext cx="7" cy="1"/>
            </a:xfrm>
            <a:custGeom>
              <a:avLst/>
              <a:gdLst>
                <a:gd name="T0" fmla="*/ 7 w 7"/>
                <a:gd name="T1" fmla="*/ 0 h 1"/>
                <a:gd name="T2" fmla="*/ 3 w 7"/>
                <a:gd name="T3" fmla="*/ 0 h 1"/>
                <a:gd name="T4" fmla="*/ 0 w 7"/>
                <a:gd name="T5" fmla="*/ 0 h 1"/>
                <a:gd name="T6" fmla="*/ 0 60000 65536"/>
                <a:gd name="T7" fmla="*/ 0 60000 65536"/>
                <a:gd name="T8" fmla="*/ 0 60000 65536"/>
                <a:gd name="T9" fmla="*/ 0 w 7"/>
                <a:gd name="T10" fmla="*/ 0 h 1"/>
                <a:gd name="T11" fmla="*/ 7 w 7"/>
                <a:gd name="T12" fmla="*/ 1 h 1"/>
              </a:gdLst>
              <a:ahLst/>
              <a:cxnLst>
                <a:cxn ang="T6">
                  <a:pos x="T0" y="T1"/>
                </a:cxn>
                <a:cxn ang="T7">
                  <a:pos x="T2" y="T3"/>
                </a:cxn>
                <a:cxn ang="T8">
                  <a:pos x="T4" y="T5"/>
                </a:cxn>
              </a:cxnLst>
              <a:rect l="T9" t="T10" r="T11" b="T12"/>
              <a:pathLst>
                <a:path w="7" h="1">
                  <a:moveTo>
                    <a:pt x="7" y="0"/>
                  </a:moveTo>
                  <a:lnTo>
                    <a:pt x="3"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1" name="Line 2659"/>
            <p:cNvSpPr>
              <a:spLocks noChangeShapeType="1"/>
            </p:cNvSpPr>
            <p:nvPr/>
          </p:nvSpPr>
          <p:spPr bwMode="auto">
            <a:xfrm>
              <a:off x="2295" y="151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42" name="Line 2660"/>
            <p:cNvSpPr>
              <a:spLocks noChangeShapeType="1"/>
            </p:cNvSpPr>
            <p:nvPr/>
          </p:nvSpPr>
          <p:spPr bwMode="auto">
            <a:xfrm>
              <a:off x="2295" y="1551"/>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43" name="Line 2661"/>
            <p:cNvSpPr>
              <a:spLocks noChangeShapeType="1"/>
            </p:cNvSpPr>
            <p:nvPr/>
          </p:nvSpPr>
          <p:spPr bwMode="auto">
            <a:xfrm>
              <a:off x="2295" y="1586"/>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44" name="Line 2662"/>
            <p:cNvSpPr>
              <a:spLocks noChangeShapeType="1"/>
            </p:cNvSpPr>
            <p:nvPr/>
          </p:nvSpPr>
          <p:spPr bwMode="auto">
            <a:xfrm>
              <a:off x="2295" y="1619"/>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45" name="Freeform 2663"/>
            <p:cNvSpPr>
              <a:spLocks/>
            </p:cNvSpPr>
            <p:nvPr/>
          </p:nvSpPr>
          <p:spPr bwMode="auto">
            <a:xfrm>
              <a:off x="2295" y="1654"/>
              <a:ext cx="1" cy="22"/>
            </a:xfrm>
            <a:custGeom>
              <a:avLst/>
              <a:gdLst>
                <a:gd name="T0" fmla="*/ 0 w 1"/>
                <a:gd name="T1" fmla="*/ 0 h 22"/>
                <a:gd name="T2" fmla="*/ 0 w 1"/>
                <a:gd name="T3" fmla="*/ 4 h 22"/>
                <a:gd name="T4" fmla="*/ 0 w 1"/>
                <a:gd name="T5" fmla="*/ 22 h 22"/>
                <a:gd name="T6" fmla="*/ 0 60000 65536"/>
                <a:gd name="T7" fmla="*/ 0 60000 65536"/>
                <a:gd name="T8" fmla="*/ 0 60000 65536"/>
                <a:gd name="T9" fmla="*/ 0 w 1"/>
                <a:gd name="T10" fmla="*/ 0 h 22"/>
                <a:gd name="T11" fmla="*/ 1 w 1"/>
                <a:gd name="T12" fmla="*/ 22 h 22"/>
              </a:gdLst>
              <a:ahLst/>
              <a:cxnLst>
                <a:cxn ang="T6">
                  <a:pos x="T0" y="T1"/>
                </a:cxn>
                <a:cxn ang="T7">
                  <a:pos x="T2" y="T3"/>
                </a:cxn>
                <a:cxn ang="T8">
                  <a:pos x="T4" y="T5"/>
                </a:cxn>
              </a:cxnLst>
              <a:rect l="T9" t="T10" r="T11" b="T12"/>
              <a:pathLst>
                <a:path w="1" h="22">
                  <a:moveTo>
                    <a:pt x="0" y="0"/>
                  </a:moveTo>
                  <a:lnTo>
                    <a:pt x="0" y="4"/>
                  </a:lnTo>
                  <a:lnTo>
                    <a:pt x="0"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6" name="Line 2664"/>
            <p:cNvSpPr>
              <a:spLocks noChangeShapeType="1"/>
            </p:cNvSpPr>
            <p:nvPr/>
          </p:nvSpPr>
          <p:spPr bwMode="auto">
            <a:xfrm>
              <a:off x="2295" y="168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47" name="Line 2665"/>
            <p:cNvSpPr>
              <a:spLocks noChangeShapeType="1"/>
            </p:cNvSpPr>
            <p:nvPr/>
          </p:nvSpPr>
          <p:spPr bwMode="auto">
            <a:xfrm>
              <a:off x="2295" y="1721"/>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48" name="Freeform 2666"/>
            <p:cNvSpPr>
              <a:spLocks/>
            </p:cNvSpPr>
            <p:nvPr/>
          </p:nvSpPr>
          <p:spPr bwMode="auto">
            <a:xfrm>
              <a:off x="2295" y="1754"/>
              <a:ext cx="1" cy="46"/>
            </a:xfrm>
            <a:custGeom>
              <a:avLst/>
              <a:gdLst>
                <a:gd name="T0" fmla="*/ 0 w 1"/>
                <a:gd name="T1" fmla="*/ 0 h 46"/>
                <a:gd name="T2" fmla="*/ 0 w 1"/>
                <a:gd name="T3" fmla="*/ 22 h 46"/>
                <a:gd name="T4" fmla="*/ 0 w 1"/>
                <a:gd name="T5" fmla="*/ 35 h 46"/>
                <a:gd name="T6" fmla="*/ 0 w 1"/>
                <a:gd name="T7" fmla="*/ 46 h 46"/>
                <a:gd name="T8" fmla="*/ 0 60000 65536"/>
                <a:gd name="T9" fmla="*/ 0 60000 65536"/>
                <a:gd name="T10" fmla="*/ 0 60000 65536"/>
                <a:gd name="T11" fmla="*/ 0 60000 65536"/>
                <a:gd name="T12" fmla="*/ 0 w 1"/>
                <a:gd name="T13" fmla="*/ 0 h 46"/>
                <a:gd name="T14" fmla="*/ 1 w 1"/>
                <a:gd name="T15" fmla="*/ 46 h 46"/>
              </a:gdLst>
              <a:ahLst/>
              <a:cxnLst>
                <a:cxn ang="T8">
                  <a:pos x="T0" y="T1"/>
                </a:cxn>
                <a:cxn ang="T9">
                  <a:pos x="T2" y="T3"/>
                </a:cxn>
                <a:cxn ang="T10">
                  <a:pos x="T4" y="T5"/>
                </a:cxn>
                <a:cxn ang="T11">
                  <a:pos x="T6" y="T7"/>
                </a:cxn>
              </a:cxnLst>
              <a:rect l="T12" t="T13" r="T14" b="T15"/>
              <a:pathLst>
                <a:path w="1" h="46">
                  <a:moveTo>
                    <a:pt x="0" y="0"/>
                  </a:moveTo>
                  <a:lnTo>
                    <a:pt x="0" y="22"/>
                  </a:lnTo>
                  <a:lnTo>
                    <a:pt x="0" y="35"/>
                  </a:lnTo>
                  <a:lnTo>
                    <a:pt x="0" y="4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49" name="Line 2667"/>
            <p:cNvSpPr>
              <a:spLocks noChangeShapeType="1"/>
            </p:cNvSpPr>
            <p:nvPr/>
          </p:nvSpPr>
          <p:spPr bwMode="auto">
            <a:xfrm flipV="1">
              <a:off x="2384" y="177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50" name="Line 2668"/>
            <p:cNvSpPr>
              <a:spLocks noChangeShapeType="1"/>
            </p:cNvSpPr>
            <p:nvPr/>
          </p:nvSpPr>
          <p:spPr bwMode="auto">
            <a:xfrm flipV="1">
              <a:off x="2384" y="1743"/>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51" name="Line 2669"/>
            <p:cNvSpPr>
              <a:spLocks noChangeShapeType="1"/>
            </p:cNvSpPr>
            <p:nvPr/>
          </p:nvSpPr>
          <p:spPr bwMode="auto">
            <a:xfrm flipV="1">
              <a:off x="2384" y="171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52" name="Line 2670"/>
            <p:cNvSpPr>
              <a:spLocks noChangeShapeType="1"/>
            </p:cNvSpPr>
            <p:nvPr/>
          </p:nvSpPr>
          <p:spPr bwMode="auto">
            <a:xfrm flipV="1">
              <a:off x="2384" y="1676"/>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53" name="Freeform 2671"/>
            <p:cNvSpPr>
              <a:spLocks/>
            </p:cNvSpPr>
            <p:nvPr/>
          </p:nvSpPr>
          <p:spPr bwMode="auto">
            <a:xfrm>
              <a:off x="2384" y="1643"/>
              <a:ext cx="1" cy="22"/>
            </a:xfrm>
            <a:custGeom>
              <a:avLst/>
              <a:gdLst>
                <a:gd name="T0" fmla="*/ 0 w 1"/>
                <a:gd name="T1" fmla="*/ 22 h 22"/>
                <a:gd name="T2" fmla="*/ 0 w 1"/>
                <a:gd name="T3" fmla="*/ 15 h 22"/>
                <a:gd name="T4" fmla="*/ 0 w 1"/>
                <a:gd name="T5" fmla="*/ 0 h 22"/>
                <a:gd name="T6" fmla="*/ 0 60000 65536"/>
                <a:gd name="T7" fmla="*/ 0 60000 65536"/>
                <a:gd name="T8" fmla="*/ 0 60000 65536"/>
                <a:gd name="T9" fmla="*/ 0 w 1"/>
                <a:gd name="T10" fmla="*/ 0 h 22"/>
                <a:gd name="T11" fmla="*/ 1 w 1"/>
                <a:gd name="T12" fmla="*/ 22 h 22"/>
              </a:gdLst>
              <a:ahLst/>
              <a:cxnLst>
                <a:cxn ang="T6">
                  <a:pos x="T0" y="T1"/>
                </a:cxn>
                <a:cxn ang="T7">
                  <a:pos x="T2" y="T3"/>
                </a:cxn>
                <a:cxn ang="T8">
                  <a:pos x="T4" y="T5"/>
                </a:cxn>
              </a:cxnLst>
              <a:rect l="T9" t="T10" r="T11" b="T12"/>
              <a:pathLst>
                <a:path w="1" h="22">
                  <a:moveTo>
                    <a:pt x="0" y="22"/>
                  </a:moveTo>
                  <a:lnTo>
                    <a:pt x="0" y="1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54" name="Line 2672"/>
            <p:cNvSpPr>
              <a:spLocks noChangeShapeType="1"/>
            </p:cNvSpPr>
            <p:nvPr/>
          </p:nvSpPr>
          <p:spPr bwMode="auto">
            <a:xfrm flipV="1">
              <a:off x="2384" y="160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55" name="Line 2673"/>
            <p:cNvSpPr>
              <a:spLocks noChangeShapeType="1"/>
            </p:cNvSpPr>
            <p:nvPr/>
          </p:nvSpPr>
          <p:spPr bwMode="auto">
            <a:xfrm flipV="1">
              <a:off x="2384" y="1575"/>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56" name="Freeform 2674"/>
            <p:cNvSpPr>
              <a:spLocks/>
            </p:cNvSpPr>
            <p:nvPr/>
          </p:nvSpPr>
          <p:spPr bwMode="auto">
            <a:xfrm>
              <a:off x="2384" y="1518"/>
              <a:ext cx="1" cy="44"/>
            </a:xfrm>
            <a:custGeom>
              <a:avLst/>
              <a:gdLst>
                <a:gd name="T0" fmla="*/ 0 w 1"/>
                <a:gd name="T1" fmla="*/ 44 h 44"/>
                <a:gd name="T2" fmla="*/ 0 w 1"/>
                <a:gd name="T3" fmla="*/ 22 h 44"/>
                <a:gd name="T4" fmla="*/ 0 w 1"/>
                <a:gd name="T5" fmla="*/ 11 h 44"/>
                <a:gd name="T6" fmla="*/ 0 w 1"/>
                <a:gd name="T7" fmla="*/ 0 h 44"/>
                <a:gd name="T8" fmla="*/ 0 60000 65536"/>
                <a:gd name="T9" fmla="*/ 0 60000 65536"/>
                <a:gd name="T10" fmla="*/ 0 60000 65536"/>
                <a:gd name="T11" fmla="*/ 0 60000 65536"/>
                <a:gd name="T12" fmla="*/ 0 w 1"/>
                <a:gd name="T13" fmla="*/ 0 h 44"/>
                <a:gd name="T14" fmla="*/ 1 w 1"/>
                <a:gd name="T15" fmla="*/ 44 h 44"/>
              </a:gdLst>
              <a:ahLst/>
              <a:cxnLst>
                <a:cxn ang="T8">
                  <a:pos x="T0" y="T1"/>
                </a:cxn>
                <a:cxn ang="T9">
                  <a:pos x="T2" y="T3"/>
                </a:cxn>
                <a:cxn ang="T10">
                  <a:pos x="T4" y="T5"/>
                </a:cxn>
                <a:cxn ang="T11">
                  <a:pos x="T6" y="T7"/>
                </a:cxn>
              </a:cxnLst>
              <a:rect l="T12" t="T13" r="T14" b="T15"/>
              <a:pathLst>
                <a:path w="1" h="44">
                  <a:moveTo>
                    <a:pt x="0" y="44"/>
                  </a:moveTo>
                  <a:lnTo>
                    <a:pt x="0" y="22"/>
                  </a:lnTo>
                  <a:lnTo>
                    <a:pt x="0" y="1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57" name="Line 2675"/>
            <p:cNvSpPr>
              <a:spLocks noChangeShapeType="1"/>
            </p:cNvSpPr>
            <p:nvPr/>
          </p:nvSpPr>
          <p:spPr bwMode="auto">
            <a:xfrm flipH="1">
              <a:off x="2114" y="1518"/>
              <a:ext cx="18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58" name="Freeform 2676"/>
            <p:cNvSpPr>
              <a:spLocks/>
            </p:cNvSpPr>
            <p:nvPr/>
          </p:nvSpPr>
          <p:spPr bwMode="auto">
            <a:xfrm>
              <a:off x="2384" y="1518"/>
              <a:ext cx="182" cy="1"/>
            </a:xfrm>
            <a:custGeom>
              <a:avLst/>
              <a:gdLst>
                <a:gd name="T0" fmla="*/ 182 w 182"/>
                <a:gd name="T1" fmla="*/ 0 h 1"/>
                <a:gd name="T2" fmla="*/ 0 w 182"/>
                <a:gd name="T3" fmla="*/ 0 h 1"/>
                <a:gd name="T4" fmla="*/ 0 w 182"/>
                <a:gd name="T5" fmla="*/ 0 h 1"/>
                <a:gd name="T6" fmla="*/ 0 60000 65536"/>
                <a:gd name="T7" fmla="*/ 0 60000 65536"/>
                <a:gd name="T8" fmla="*/ 0 60000 65536"/>
                <a:gd name="T9" fmla="*/ 0 w 182"/>
                <a:gd name="T10" fmla="*/ 0 h 1"/>
                <a:gd name="T11" fmla="*/ 182 w 182"/>
                <a:gd name="T12" fmla="*/ 1 h 1"/>
              </a:gdLst>
              <a:ahLst/>
              <a:cxnLst>
                <a:cxn ang="T6">
                  <a:pos x="T0" y="T1"/>
                </a:cxn>
                <a:cxn ang="T7">
                  <a:pos x="T2" y="T3"/>
                </a:cxn>
                <a:cxn ang="T8">
                  <a:pos x="T4" y="T5"/>
                </a:cxn>
              </a:cxnLst>
              <a:rect l="T9" t="T10" r="T11" b="T12"/>
              <a:pathLst>
                <a:path w="182" h="1">
                  <a:moveTo>
                    <a:pt x="182" y="0"/>
                  </a:move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59" name="Freeform 2677"/>
            <p:cNvSpPr>
              <a:spLocks/>
            </p:cNvSpPr>
            <p:nvPr/>
          </p:nvSpPr>
          <p:spPr bwMode="auto">
            <a:xfrm>
              <a:off x="2384" y="1800"/>
              <a:ext cx="182" cy="1"/>
            </a:xfrm>
            <a:custGeom>
              <a:avLst/>
              <a:gdLst>
                <a:gd name="T0" fmla="*/ 0 w 182"/>
                <a:gd name="T1" fmla="*/ 0 h 1"/>
                <a:gd name="T2" fmla="*/ 0 w 182"/>
                <a:gd name="T3" fmla="*/ 0 h 1"/>
                <a:gd name="T4" fmla="*/ 182 w 182"/>
                <a:gd name="T5" fmla="*/ 0 h 1"/>
                <a:gd name="T6" fmla="*/ 0 60000 65536"/>
                <a:gd name="T7" fmla="*/ 0 60000 65536"/>
                <a:gd name="T8" fmla="*/ 0 60000 65536"/>
                <a:gd name="T9" fmla="*/ 0 w 182"/>
                <a:gd name="T10" fmla="*/ 0 h 1"/>
                <a:gd name="T11" fmla="*/ 182 w 182"/>
                <a:gd name="T12" fmla="*/ 1 h 1"/>
              </a:gdLst>
              <a:ahLst/>
              <a:cxnLst>
                <a:cxn ang="T6">
                  <a:pos x="T0" y="T1"/>
                </a:cxn>
                <a:cxn ang="T7">
                  <a:pos x="T2" y="T3"/>
                </a:cxn>
                <a:cxn ang="T8">
                  <a:pos x="T4" y="T5"/>
                </a:cxn>
              </a:cxnLst>
              <a:rect l="T9" t="T10" r="T11" b="T12"/>
              <a:pathLst>
                <a:path w="182" h="1">
                  <a:moveTo>
                    <a:pt x="0" y="0"/>
                  </a:moveTo>
                  <a:lnTo>
                    <a:pt x="0" y="0"/>
                  </a:lnTo>
                  <a:lnTo>
                    <a:pt x="182"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0" name="Freeform 2678"/>
            <p:cNvSpPr>
              <a:spLocks/>
            </p:cNvSpPr>
            <p:nvPr/>
          </p:nvSpPr>
          <p:spPr bwMode="auto">
            <a:xfrm>
              <a:off x="2114" y="1800"/>
              <a:ext cx="181" cy="1"/>
            </a:xfrm>
            <a:custGeom>
              <a:avLst/>
              <a:gdLst>
                <a:gd name="T0" fmla="*/ 0 w 181"/>
                <a:gd name="T1" fmla="*/ 0 h 1"/>
                <a:gd name="T2" fmla="*/ 181 w 181"/>
                <a:gd name="T3" fmla="*/ 0 h 1"/>
                <a:gd name="T4" fmla="*/ 181 w 181"/>
                <a:gd name="T5" fmla="*/ 0 h 1"/>
                <a:gd name="T6" fmla="*/ 0 60000 65536"/>
                <a:gd name="T7" fmla="*/ 0 60000 65536"/>
                <a:gd name="T8" fmla="*/ 0 60000 65536"/>
                <a:gd name="T9" fmla="*/ 0 w 181"/>
                <a:gd name="T10" fmla="*/ 0 h 1"/>
                <a:gd name="T11" fmla="*/ 181 w 181"/>
                <a:gd name="T12" fmla="*/ 1 h 1"/>
              </a:gdLst>
              <a:ahLst/>
              <a:cxnLst>
                <a:cxn ang="T6">
                  <a:pos x="T0" y="T1"/>
                </a:cxn>
                <a:cxn ang="T7">
                  <a:pos x="T2" y="T3"/>
                </a:cxn>
                <a:cxn ang="T8">
                  <a:pos x="T4" y="T5"/>
                </a:cxn>
              </a:cxnLst>
              <a:rect l="T9" t="T10" r="T11" b="T12"/>
              <a:pathLst>
                <a:path w="181" h="1">
                  <a:moveTo>
                    <a:pt x="0" y="0"/>
                  </a:moveTo>
                  <a:lnTo>
                    <a:pt x="181"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1" name="Line 2679"/>
            <p:cNvSpPr>
              <a:spLocks noChangeShapeType="1"/>
            </p:cNvSpPr>
            <p:nvPr/>
          </p:nvSpPr>
          <p:spPr bwMode="auto">
            <a:xfrm flipH="1">
              <a:off x="1833" y="1575"/>
              <a:ext cx="24" cy="2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62" name="Line 2680"/>
            <p:cNvSpPr>
              <a:spLocks noChangeShapeType="1"/>
            </p:cNvSpPr>
            <p:nvPr/>
          </p:nvSpPr>
          <p:spPr bwMode="auto">
            <a:xfrm>
              <a:off x="1833" y="1721"/>
              <a:ext cx="24" cy="2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63" name="Line 2681"/>
            <p:cNvSpPr>
              <a:spLocks noChangeShapeType="1"/>
            </p:cNvSpPr>
            <p:nvPr/>
          </p:nvSpPr>
          <p:spPr bwMode="auto">
            <a:xfrm flipH="1">
              <a:off x="1857" y="1575"/>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64" name="Line 2682"/>
            <p:cNvSpPr>
              <a:spLocks noChangeShapeType="1"/>
            </p:cNvSpPr>
            <p:nvPr/>
          </p:nvSpPr>
          <p:spPr bwMode="auto">
            <a:xfrm>
              <a:off x="1857" y="1743"/>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65" name="Line 2683"/>
            <p:cNvSpPr>
              <a:spLocks noChangeShapeType="1"/>
            </p:cNvSpPr>
            <p:nvPr/>
          </p:nvSpPr>
          <p:spPr bwMode="auto">
            <a:xfrm flipH="1">
              <a:off x="3318" y="1433"/>
              <a:ext cx="42" cy="4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66" name="Freeform 2684"/>
            <p:cNvSpPr>
              <a:spLocks/>
            </p:cNvSpPr>
            <p:nvPr/>
          </p:nvSpPr>
          <p:spPr bwMode="auto">
            <a:xfrm>
              <a:off x="3270" y="1433"/>
              <a:ext cx="170" cy="171"/>
            </a:xfrm>
            <a:custGeom>
              <a:avLst/>
              <a:gdLst>
                <a:gd name="T0" fmla="*/ 170 w 170"/>
                <a:gd name="T1" fmla="*/ 0 h 171"/>
                <a:gd name="T2" fmla="*/ 0 w 170"/>
                <a:gd name="T3" fmla="*/ 171 h 171"/>
                <a:gd name="T4" fmla="*/ 0 w 170"/>
                <a:gd name="T5" fmla="*/ 171 h 171"/>
                <a:gd name="T6" fmla="*/ 0 60000 65536"/>
                <a:gd name="T7" fmla="*/ 0 60000 65536"/>
                <a:gd name="T8" fmla="*/ 0 60000 65536"/>
                <a:gd name="T9" fmla="*/ 0 w 170"/>
                <a:gd name="T10" fmla="*/ 0 h 171"/>
                <a:gd name="T11" fmla="*/ 170 w 170"/>
                <a:gd name="T12" fmla="*/ 171 h 171"/>
              </a:gdLst>
              <a:ahLst/>
              <a:cxnLst>
                <a:cxn ang="T6">
                  <a:pos x="T0" y="T1"/>
                </a:cxn>
                <a:cxn ang="T7">
                  <a:pos x="T2" y="T3"/>
                </a:cxn>
                <a:cxn ang="T8">
                  <a:pos x="T4" y="T5"/>
                </a:cxn>
              </a:cxnLst>
              <a:rect l="T9" t="T10" r="T11" b="T12"/>
              <a:pathLst>
                <a:path w="170" h="171">
                  <a:moveTo>
                    <a:pt x="170" y="0"/>
                  </a:moveTo>
                  <a:lnTo>
                    <a:pt x="0" y="17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7" name="Freeform 2685"/>
            <p:cNvSpPr>
              <a:spLocks/>
            </p:cNvSpPr>
            <p:nvPr/>
          </p:nvSpPr>
          <p:spPr bwMode="auto">
            <a:xfrm>
              <a:off x="3222" y="1647"/>
              <a:ext cx="85" cy="83"/>
            </a:xfrm>
            <a:custGeom>
              <a:avLst/>
              <a:gdLst>
                <a:gd name="T0" fmla="*/ 85 w 85"/>
                <a:gd name="T1" fmla="*/ 0 h 83"/>
                <a:gd name="T2" fmla="*/ 72 w 85"/>
                <a:gd name="T3" fmla="*/ 11 h 83"/>
                <a:gd name="T4" fmla="*/ 0 w 85"/>
                <a:gd name="T5" fmla="*/ 83 h 83"/>
                <a:gd name="T6" fmla="*/ 0 60000 65536"/>
                <a:gd name="T7" fmla="*/ 0 60000 65536"/>
                <a:gd name="T8" fmla="*/ 0 60000 65536"/>
                <a:gd name="T9" fmla="*/ 0 w 85"/>
                <a:gd name="T10" fmla="*/ 0 h 83"/>
                <a:gd name="T11" fmla="*/ 85 w 85"/>
                <a:gd name="T12" fmla="*/ 83 h 83"/>
              </a:gdLst>
              <a:ahLst/>
              <a:cxnLst>
                <a:cxn ang="T6">
                  <a:pos x="T0" y="T1"/>
                </a:cxn>
                <a:cxn ang="T7">
                  <a:pos x="T2" y="T3"/>
                </a:cxn>
                <a:cxn ang="T8">
                  <a:pos x="T4" y="T5"/>
                </a:cxn>
              </a:cxnLst>
              <a:rect l="T9" t="T10" r="T11" b="T12"/>
              <a:pathLst>
                <a:path w="85" h="83">
                  <a:moveTo>
                    <a:pt x="85" y="0"/>
                  </a:moveTo>
                  <a:lnTo>
                    <a:pt x="72" y="11"/>
                  </a:lnTo>
                  <a:lnTo>
                    <a:pt x="0" y="8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8" name="Freeform 2686"/>
            <p:cNvSpPr>
              <a:spLocks/>
            </p:cNvSpPr>
            <p:nvPr/>
          </p:nvSpPr>
          <p:spPr bwMode="auto">
            <a:xfrm>
              <a:off x="3451" y="1488"/>
              <a:ext cx="13" cy="13"/>
            </a:xfrm>
            <a:custGeom>
              <a:avLst/>
              <a:gdLst>
                <a:gd name="T0" fmla="*/ 13 w 13"/>
                <a:gd name="T1" fmla="*/ 0 h 13"/>
                <a:gd name="T2" fmla="*/ 2 w 13"/>
                <a:gd name="T3" fmla="*/ 13 h 13"/>
                <a:gd name="T4" fmla="*/ 0 w 13"/>
                <a:gd name="T5" fmla="*/ 13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13" y="0"/>
                  </a:moveTo>
                  <a:lnTo>
                    <a:pt x="2" y="13"/>
                  </a:lnTo>
                  <a:lnTo>
                    <a:pt x="0" y="1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69" name="Line 2687"/>
            <p:cNvSpPr>
              <a:spLocks noChangeShapeType="1"/>
            </p:cNvSpPr>
            <p:nvPr/>
          </p:nvSpPr>
          <p:spPr bwMode="auto">
            <a:xfrm flipH="1">
              <a:off x="3224" y="1717"/>
              <a:ext cx="92" cy="8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70" name="Line 2688"/>
            <p:cNvSpPr>
              <a:spLocks noChangeShapeType="1"/>
            </p:cNvSpPr>
            <p:nvPr/>
          </p:nvSpPr>
          <p:spPr bwMode="auto">
            <a:xfrm flipH="1">
              <a:off x="3246" y="1765"/>
              <a:ext cx="101" cy="10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71" name="Line 2689"/>
            <p:cNvSpPr>
              <a:spLocks noChangeShapeType="1"/>
            </p:cNvSpPr>
            <p:nvPr/>
          </p:nvSpPr>
          <p:spPr bwMode="auto">
            <a:xfrm flipH="1">
              <a:off x="3307" y="1800"/>
              <a:ext cx="85" cy="8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72" name="Line 2690"/>
            <p:cNvSpPr>
              <a:spLocks noChangeShapeType="1"/>
            </p:cNvSpPr>
            <p:nvPr/>
          </p:nvSpPr>
          <p:spPr bwMode="auto">
            <a:xfrm flipH="1">
              <a:off x="3388" y="1817"/>
              <a:ext cx="65" cy="6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73" name="Freeform 2691"/>
            <p:cNvSpPr>
              <a:spLocks/>
            </p:cNvSpPr>
            <p:nvPr/>
          </p:nvSpPr>
          <p:spPr bwMode="auto">
            <a:xfrm>
              <a:off x="2901" y="1433"/>
              <a:ext cx="225" cy="90"/>
            </a:xfrm>
            <a:custGeom>
              <a:avLst/>
              <a:gdLst>
                <a:gd name="T0" fmla="*/ 0 w 225"/>
                <a:gd name="T1" fmla="*/ 0 h 90"/>
                <a:gd name="T2" fmla="*/ 0 w 225"/>
                <a:gd name="T3" fmla="*/ 90 h 90"/>
                <a:gd name="T4" fmla="*/ 110 w 225"/>
                <a:gd name="T5" fmla="*/ 90 h 90"/>
                <a:gd name="T6" fmla="*/ 225 w 225"/>
                <a:gd name="T7" fmla="*/ 90 h 90"/>
                <a:gd name="T8" fmla="*/ 0 60000 65536"/>
                <a:gd name="T9" fmla="*/ 0 60000 65536"/>
                <a:gd name="T10" fmla="*/ 0 60000 65536"/>
                <a:gd name="T11" fmla="*/ 0 60000 65536"/>
                <a:gd name="T12" fmla="*/ 0 w 225"/>
                <a:gd name="T13" fmla="*/ 0 h 90"/>
                <a:gd name="T14" fmla="*/ 225 w 225"/>
                <a:gd name="T15" fmla="*/ 90 h 90"/>
              </a:gdLst>
              <a:ahLst/>
              <a:cxnLst>
                <a:cxn ang="T8">
                  <a:pos x="T0" y="T1"/>
                </a:cxn>
                <a:cxn ang="T9">
                  <a:pos x="T2" y="T3"/>
                </a:cxn>
                <a:cxn ang="T10">
                  <a:pos x="T4" y="T5"/>
                </a:cxn>
                <a:cxn ang="T11">
                  <a:pos x="T6" y="T7"/>
                </a:cxn>
              </a:cxnLst>
              <a:rect l="T12" t="T13" r="T14" b="T15"/>
              <a:pathLst>
                <a:path w="225" h="90">
                  <a:moveTo>
                    <a:pt x="0" y="0"/>
                  </a:moveTo>
                  <a:lnTo>
                    <a:pt x="0" y="90"/>
                  </a:lnTo>
                  <a:lnTo>
                    <a:pt x="110" y="90"/>
                  </a:lnTo>
                  <a:lnTo>
                    <a:pt x="225" y="9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74" name="Freeform 2692"/>
            <p:cNvSpPr>
              <a:spLocks/>
            </p:cNvSpPr>
            <p:nvPr/>
          </p:nvSpPr>
          <p:spPr bwMode="auto">
            <a:xfrm>
              <a:off x="3220" y="1433"/>
              <a:ext cx="118" cy="450"/>
            </a:xfrm>
            <a:custGeom>
              <a:avLst/>
              <a:gdLst>
                <a:gd name="T0" fmla="*/ 118 w 118"/>
                <a:gd name="T1" fmla="*/ 0 h 450"/>
                <a:gd name="T2" fmla="*/ 98 w 118"/>
                <a:gd name="T3" fmla="*/ 40 h 450"/>
                <a:gd name="T4" fmla="*/ 98 w 118"/>
                <a:gd name="T5" fmla="*/ 42 h 450"/>
                <a:gd name="T6" fmla="*/ 83 w 118"/>
                <a:gd name="T7" fmla="*/ 79 h 450"/>
                <a:gd name="T8" fmla="*/ 70 w 118"/>
                <a:gd name="T9" fmla="*/ 123 h 450"/>
                <a:gd name="T10" fmla="*/ 52 w 118"/>
                <a:gd name="T11" fmla="*/ 164 h 450"/>
                <a:gd name="T12" fmla="*/ 50 w 118"/>
                <a:gd name="T13" fmla="*/ 171 h 450"/>
                <a:gd name="T14" fmla="*/ 39 w 118"/>
                <a:gd name="T15" fmla="*/ 192 h 450"/>
                <a:gd name="T16" fmla="*/ 26 w 118"/>
                <a:gd name="T17" fmla="*/ 221 h 450"/>
                <a:gd name="T18" fmla="*/ 26 w 118"/>
                <a:gd name="T19" fmla="*/ 225 h 450"/>
                <a:gd name="T20" fmla="*/ 15 w 118"/>
                <a:gd name="T21" fmla="*/ 249 h 450"/>
                <a:gd name="T22" fmla="*/ 7 w 118"/>
                <a:gd name="T23" fmla="*/ 280 h 450"/>
                <a:gd name="T24" fmla="*/ 2 w 118"/>
                <a:gd name="T25" fmla="*/ 297 h 450"/>
                <a:gd name="T26" fmla="*/ 0 w 118"/>
                <a:gd name="T27" fmla="*/ 308 h 450"/>
                <a:gd name="T28" fmla="*/ 0 w 118"/>
                <a:gd name="T29" fmla="*/ 339 h 450"/>
                <a:gd name="T30" fmla="*/ 2 w 118"/>
                <a:gd name="T31" fmla="*/ 367 h 450"/>
                <a:gd name="T32" fmla="*/ 4 w 118"/>
                <a:gd name="T33" fmla="*/ 373 h 450"/>
                <a:gd name="T34" fmla="*/ 11 w 118"/>
                <a:gd name="T35" fmla="*/ 397 h 450"/>
                <a:gd name="T36" fmla="*/ 22 w 118"/>
                <a:gd name="T37" fmla="*/ 424 h 450"/>
                <a:gd name="T38" fmla="*/ 26 w 118"/>
                <a:gd name="T39" fmla="*/ 432 h 450"/>
                <a:gd name="T40" fmla="*/ 37 w 118"/>
                <a:gd name="T41" fmla="*/ 450 h 4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450"/>
                <a:gd name="T65" fmla="*/ 118 w 118"/>
                <a:gd name="T66" fmla="*/ 450 h 4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450">
                  <a:moveTo>
                    <a:pt x="118" y="0"/>
                  </a:moveTo>
                  <a:lnTo>
                    <a:pt x="98" y="40"/>
                  </a:lnTo>
                  <a:lnTo>
                    <a:pt x="98" y="42"/>
                  </a:lnTo>
                  <a:lnTo>
                    <a:pt x="83" y="79"/>
                  </a:lnTo>
                  <a:lnTo>
                    <a:pt x="70" y="123"/>
                  </a:lnTo>
                  <a:lnTo>
                    <a:pt x="52" y="164"/>
                  </a:lnTo>
                  <a:lnTo>
                    <a:pt x="50" y="171"/>
                  </a:lnTo>
                  <a:lnTo>
                    <a:pt x="39" y="192"/>
                  </a:lnTo>
                  <a:lnTo>
                    <a:pt x="26" y="221"/>
                  </a:lnTo>
                  <a:lnTo>
                    <a:pt x="26" y="225"/>
                  </a:lnTo>
                  <a:lnTo>
                    <a:pt x="15" y="249"/>
                  </a:lnTo>
                  <a:lnTo>
                    <a:pt x="7" y="280"/>
                  </a:lnTo>
                  <a:lnTo>
                    <a:pt x="2" y="297"/>
                  </a:lnTo>
                  <a:lnTo>
                    <a:pt x="0" y="308"/>
                  </a:lnTo>
                  <a:lnTo>
                    <a:pt x="0" y="339"/>
                  </a:lnTo>
                  <a:lnTo>
                    <a:pt x="2" y="367"/>
                  </a:lnTo>
                  <a:lnTo>
                    <a:pt x="4" y="373"/>
                  </a:lnTo>
                  <a:lnTo>
                    <a:pt x="11" y="397"/>
                  </a:lnTo>
                  <a:lnTo>
                    <a:pt x="22" y="424"/>
                  </a:lnTo>
                  <a:lnTo>
                    <a:pt x="26" y="432"/>
                  </a:lnTo>
                  <a:lnTo>
                    <a:pt x="37" y="45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75" name="Freeform 2693"/>
            <p:cNvSpPr>
              <a:spLocks/>
            </p:cNvSpPr>
            <p:nvPr/>
          </p:nvSpPr>
          <p:spPr bwMode="auto">
            <a:xfrm>
              <a:off x="2688" y="1693"/>
              <a:ext cx="113" cy="111"/>
            </a:xfrm>
            <a:custGeom>
              <a:avLst/>
              <a:gdLst>
                <a:gd name="T0" fmla="*/ 1163 w 52"/>
                <a:gd name="T1" fmla="*/ 588 h 51"/>
                <a:gd name="T2" fmla="*/ 1163 w 52"/>
                <a:gd name="T3" fmla="*/ 474 h 51"/>
                <a:gd name="T4" fmla="*/ 1119 w 52"/>
                <a:gd name="T5" fmla="*/ 383 h 51"/>
                <a:gd name="T6" fmla="*/ 585 w 52"/>
                <a:gd name="T7" fmla="*/ 0 h 51"/>
                <a:gd name="T8" fmla="*/ 20 w 52"/>
                <a:gd name="T9" fmla="*/ 422 h 51"/>
                <a:gd name="T10" fmla="*/ 0 w 52"/>
                <a:gd name="T11" fmla="*/ 516 h 51"/>
                <a:gd name="T12" fmla="*/ 0 w 52"/>
                <a:gd name="T13" fmla="*/ 588 h 51"/>
                <a:gd name="T14" fmla="*/ 0 w 52"/>
                <a:gd name="T15" fmla="*/ 629 h 51"/>
                <a:gd name="T16" fmla="*/ 43 w 52"/>
                <a:gd name="T17" fmla="*/ 781 h 51"/>
                <a:gd name="T18" fmla="*/ 585 w 52"/>
                <a:gd name="T19" fmla="*/ 1147 h 51"/>
                <a:gd name="T20" fmla="*/ 1119 w 52"/>
                <a:gd name="T21" fmla="*/ 781 h 51"/>
                <a:gd name="T22" fmla="*/ 1163 w 52"/>
                <a:gd name="T23" fmla="*/ 668 h 51"/>
                <a:gd name="T24" fmla="*/ 1163 w 52"/>
                <a:gd name="T25" fmla="*/ 58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51"/>
                <a:gd name="T41" fmla="*/ 52 w 52"/>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51">
                  <a:moveTo>
                    <a:pt x="52" y="26"/>
                  </a:moveTo>
                  <a:cubicBezTo>
                    <a:pt x="52" y="21"/>
                    <a:pt x="52" y="21"/>
                    <a:pt x="52" y="21"/>
                  </a:cubicBezTo>
                  <a:cubicBezTo>
                    <a:pt x="50" y="17"/>
                    <a:pt x="50" y="17"/>
                    <a:pt x="50" y="17"/>
                  </a:cubicBezTo>
                  <a:cubicBezTo>
                    <a:pt x="46" y="5"/>
                    <a:pt x="36" y="0"/>
                    <a:pt x="26" y="0"/>
                  </a:cubicBezTo>
                  <a:cubicBezTo>
                    <a:pt x="15" y="0"/>
                    <a:pt x="5" y="6"/>
                    <a:pt x="1" y="19"/>
                  </a:cubicBezTo>
                  <a:cubicBezTo>
                    <a:pt x="0" y="23"/>
                    <a:pt x="0" y="23"/>
                    <a:pt x="0" y="23"/>
                  </a:cubicBezTo>
                  <a:cubicBezTo>
                    <a:pt x="0" y="26"/>
                    <a:pt x="0" y="26"/>
                    <a:pt x="0" y="26"/>
                  </a:cubicBezTo>
                  <a:cubicBezTo>
                    <a:pt x="0" y="28"/>
                    <a:pt x="0" y="28"/>
                    <a:pt x="0" y="28"/>
                  </a:cubicBezTo>
                  <a:cubicBezTo>
                    <a:pt x="1" y="31"/>
                    <a:pt x="1" y="33"/>
                    <a:pt x="2" y="35"/>
                  </a:cubicBezTo>
                  <a:cubicBezTo>
                    <a:pt x="6" y="46"/>
                    <a:pt x="16" y="51"/>
                    <a:pt x="26" y="51"/>
                  </a:cubicBezTo>
                  <a:cubicBezTo>
                    <a:pt x="36" y="51"/>
                    <a:pt x="46" y="46"/>
                    <a:pt x="50" y="35"/>
                  </a:cubicBezTo>
                  <a:cubicBezTo>
                    <a:pt x="52" y="30"/>
                    <a:pt x="52" y="30"/>
                    <a:pt x="52" y="30"/>
                  </a:cubicBezTo>
                  <a:cubicBezTo>
                    <a:pt x="52" y="26"/>
                    <a:pt x="52" y="26"/>
                    <a:pt x="52" y="26"/>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76" name="Freeform 2694"/>
            <p:cNvSpPr>
              <a:spLocks/>
            </p:cNvSpPr>
            <p:nvPr/>
          </p:nvSpPr>
          <p:spPr bwMode="auto">
            <a:xfrm>
              <a:off x="2688" y="1512"/>
              <a:ext cx="113" cy="113"/>
            </a:xfrm>
            <a:custGeom>
              <a:avLst/>
              <a:gdLst>
                <a:gd name="T0" fmla="*/ 1163 w 52"/>
                <a:gd name="T1" fmla="*/ 585 h 52"/>
                <a:gd name="T2" fmla="*/ 1163 w 52"/>
                <a:gd name="T3" fmla="*/ 491 h 52"/>
                <a:gd name="T4" fmla="*/ 1119 w 52"/>
                <a:gd name="T5" fmla="*/ 378 h 52"/>
                <a:gd name="T6" fmla="*/ 585 w 52"/>
                <a:gd name="T7" fmla="*/ 0 h 52"/>
                <a:gd name="T8" fmla="*/ 20 w 52"/>
                <a:gd name="T9" fmla="*/ 419 h 52"/>
                <a:gd name="T10" fmla="*/ 0 w 52"/>
                <a:gd name="T11" fmla="*/ 535 h 52"/>
                <a:gd name="T12" fmla="*/ 0 w 52"/>
                <a:gd name="T13" fmla="*/ 585 h 52"/>
                <a:gd name="T14" fmla="*/ 0 w 52"/>
                <a:gd name="T15" fmla="*/ 628 h 52"/>
                <a:gd name="T16" fmla="*/ 585 w 52"/>
                <a:gd name="T17" fmla="*/ 1163 h 52"/>
                <a:gd name="T18" fmla="*/ 1119 w 52"/>
                <a:gd name="T19" fmla="*/ 780 h 52"/>
                <a:gd name="T20" fmla="*/ 1163 w 52"/>
                <a:gd name="T21" fmla="*/ 689 h 52"/>
                <a:gd name="T22" fmla="*/ 1163 w 52"/>
                <a:gd name="T23" fmla="*/ 585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52"/>
                <a:gd name="T38" fmla="*/ 52 w 5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52">
                  <a:moveTo>
                    <a:pt x="52" y="26"/>
                  </a:moveTo>
                  <a:cubicBezTo>
                    <a:pt x="52" y="22"/>
                    <a:pt x="52" y="22"/>
                    <a:pt x="52" y="22"/>
                  </a:cubicBezTo>
                  <a:cubicBezTo>
                    <a:pt x="50" y="17"/>
                    <a:pt x="50" y="17"/>
                    <a:pt x="50" y="17"/>
                  </a:cubicBezTo>
                  <a:cubicBezTo>
                    <a:pt x="46" y="6"/>
                    <a:pt x="36" y="0"/>
                    <a:pt x="26" y="0"/>
                  </a:cubicBezTo>
                  <a:cubicBezTo>
                    <a:pt x="15" y="0"/>
                    <a:pt x="5" y="7"/>
                    <a:pt x="1" y="19"/>
                  </a:cubicBezTo>
                  <a:cubicBezTo>
                    <a:pt x="0" y="24"/>
                    <a:pt x="0" y="24"/>
                    <a:pt x="0" y="24"/>
                  </a:cubicBezTo>
                  <a:cubicBezTo>
                    <a:pt x="0" y="26"/>
                    <a:pt x="0" y="26"/>
                    <a:pt x="0" y="26"/>
                  </a:cubicBezTo>
                  <a:cubicBezTo>
                    <a:pt x="0" y="28"/>
                    <a:pt x="0" y="28"/>
                    <a:pt x="0" y="28"/>
                  </a:cubicBezTo>
                  <a:cubicBezTo>
                    <a:pt x="2" y="44"/>
                    <a:pt x="14" y="52"/>
                    <a:pt x="26" y="52"/>
                  </a:cubicBezTo>
                  <a:cubicBezTo>
                    <a:pt x="36" y="52"/>
                    <a:pt x="46" y="47"/>
                    <a:pt x="50" y="35"/>
                  </a:cubicBezTo>
                  <a:cubicBezTo>
                    <a:pt x="52" y="31"/>
                    <a:pt x="52" y="31"/>
                    <a:pt x="52" y="31"/>
                  </a:cubicBezTo>
                  <a:cubicBezTo>
                    <a:pt x="52" y="26"/>
                    <a:pt x="52" y="26"/>
                    <a:pt x="52" y="26"/>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77" name="Freeform 2695"/>
            <p:cNvSpPr>
              <a:spLocks/>
            </p:cNvSpPr>
            <p:nvPr/>
          </p:nvSpPr>
          <p:spPr bwMode="auto">
            <a:xfrm>
              <a:off x="2566" y="1433"/>
              <a:ext cx="1" cy="450"/>
            </a:xfrm>
            <a:custGeom>
              <a:avLst/>
              <a:gdLst>
                <a:gd name="T0" fmla="*/ 0 w 1"/>
                <a:gd name="T1" fmla="*/ 0 h 450"/>
                <a:gd name="T2" fmla="*/ 0 w 1"/>
                <a:gd name="T3" fmla="*/ 85 h 450"/>
                <a:gd name="T4" fmla="*/ 0 w 1"/>
                <a:gd name="T5" fmla="*/ 225 h 450"/>
                <a:gd name="T6" fmla="*/ 0 w 1"/>
                <a:gd name="T7" fmla="*/ 367 h 450"/>
                <a:gd name="T8" fmla="*/ 0 w 1"/>
                <a:gd name="T9" fmla="*/ 389 h 450"/>
                <a:gd name="T10" fmla="*/ 0 w 1"/>
                <a:gd name="T11" fmla="*/ 450 h 450"/>
                <a:gd name="T12" fmla="*/ 0 60000 65536"/>
                <a:gd name="T13" fmla="*/ 0 60000 65536"/>
                <a:gd name="T14" fmla="*/ 0 60000 65536"/>
                <a:gd name="T15" fmla="*/ 0 60000 65536"/>
                <a:gd name="T16" fmla="*/ 0 60000 65536"/>
                <a:gd name="T17" fmla="*/ 0 60000 65536"/>
                <a:gd name="T18" fmla="*/ 0 w 1"/>
                <a:gd name="T19" fmla="*/ 0 h 450"/>
                <a:gd name="T20" fmla="*/ 1 w 1"/>
                <a:gd name="T21" fmla="*/ 450 h 450"/>
              </a:gdLst>
              <a:ahLst/>
              <a:cxnLst>
                <a:cxn ang="T12">
                  <a:pos x="T0" y="T1"/>
                </a:cxn>
                <a:cxn ang="T13">
                  <a:pos x="T2" y="T3"/>
                </a:cxn>
                <a:cxn ang="T14">
                  <a:pos x="T4" y="T5"/>
                </a:cxn>
                <a:cxn ang="T15">
                  <a:pos x="T6" y="T7"/>
                </a:cxn>
                <a:cxn ang="T16">
                  <a:pos x="T8" y="T9"/>
                </a:cxn>
                <a:cxn ang="T17">
                  <a:pos x="T10" y="T11"/>
                </a:cxn>
              </a:cxnLst>
              <a:rect l="T18" t="T19" r="T20" b="T21"/>
              <a:pathLst>
                <a:path w="1" h="450">
                  <a:moveTo>
                    <a:pt x="0" y="0"/>
                  </a:moveTo>
                  <a:lnTo>
                    <a:pt x="0" y="85"/>
                  </a:lnTo>
                  <a:lnTo>
                    <a:pt x="0" y="225"/>
                  </a:lnTo>
                  <a:lnTo>
                    <a:pt x="0" y="367"/>
                  </a:lnTo>
                  <a:lnTo>
                    <a:pt x="0" y="389"/>
                  </a:lnTo>
                  <a:lnTo>
                    <a:pt x="0" y="45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78" name="Line 2696"/>
            <p:cNvSpPr>
              <a:spLocks noChangeShapeType="1"/>
            </p:cNvSpPr>
            <p:nvPr/>
          </p:nvSpPr>
          <p:spPr bwMode="auto">
            <a:xfrm flipV="1">
              <a:off x="3126" y="1433"/>
              <a:ext cx="1" cy="90"/>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79" name="Freeform 2697"/>
            <p:cNvSpPr>
              <a:spLocks/>
            </p:cNvSpPr>
            <p:nvPr/>
          </p:nvSpPr>
          <p:spPr bwMode="auto">
            <a:xfrm>
              <a:off x="2566" y="1433"/>
              <a:ext cx="335" cy="1"/>
            </a:xfrm>
            <a:custGeom>
              <a:avLst/>
              <a:gdLst>
                <a:gd name="T0" fmla="*/ 335 w 335"/>
                <a:gd name="T1" fmla="*/ 0 h 1"/>
                <a:gd name="T2" fmla="*/ 178 w 335"/>
                <a:gd name="T3" fmla="*/ 0 h 1"/>
                <a:gd name="T4" fmla="*/ 0 w 335"/>
                <a:gd name="T5" fmla="*/ 0 h 1"/>
                <a:gd name="T6" fmla="*/ 0 60000 65536"/>
                <a:gd name="T7" fmla="*/ 0 60000 65536"/>
                <a:gd name="T8" fmla="*/ 0 60000 65536"/>
                <a:gd name="T9" fmla="*/ 0 w 335"/>
                <a:gd name="T10" fmla="*/ 0 h 1"/>
                <a:gd name="T11" fmla="*/ 335 w 335"/>
                <a:gd name="T12" fmla="*/ 1 h 1"/>
              </a:gdLst>
              <a:ahLst/>
              <a:cxnLst>
                <a:cxn ang="T6">
                  <a:pos x="T0" y="T1"/>
                </a:cxn>
                <a:cxn ang="T7">
                  <a:pos x="T2" y="T3"/>
                </a:cxn>
                <a:cxn ang="T8">
                  <a:pos x="T4" y="T5"/>
                </a:cxn>
              </a:cxnLst>
              <a:rect l="T9" t="T10" r="T11" b="T12"/>
              <a:pathLst>
                <a:path w="335" h="1">
                  <a:moveTo>
                    <a:pt x="335" y="0"/>
                  </a:moveTo>
                  <a:lnTo>
                    <a:pt x="178"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0" name="Line 2698"/>
            <p:cNvSpPr>
              <a:spLocks noChangeShapeType="1"/>
            </p:cNvSpPr>
            <p:nvPr/>
          </p:nvSpPr>
          <p:spPr bwMode="auto">
            <a:xfrm flipH="1">
              <a:off x="3126" y="1433"/>
              <a:ext cx="212"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81" name="Line 2699"/>
            <p:cNvSpPr>
              <a:spLocks noChangeShapeType="1"/>
            </p:cNvSpPr>
            <p:nvPr/>
          </p:nvSpPr>
          <p:spPr bwMode="auto">
            <a:xfrm>
              <a:off x="2566" y="1883"/>
              <a:ext cx="69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82" name="Freeform 2700"/>
            <p:cNvSpPr>
              <a:spLocks/>
            </p:cNvSpPr>
            <p:nvPr/>
          </p:nvSpPr>
          <p:spPr bwMode="auto">
            <a:xfrm>
              <a:off x="2114" y="1518"/>
              <a:ext cx="1" cy="282"/>
            </a:xfrm>
            <a:custGeom>
              <a:avLst/>
              <a:gdLst>
                <a:gd name="T0" fmla="*/ 0 w 1"/>
                <a:gd name="T1" fmla="*/ 282 h 282"/>
                <a:gd name="T2" fmla="*/ 0 w 1"/>
                <a:gd name="T3" fmla="*/ 280 h 282"/>
                <a:gd name="T4" fmla="*/ 0 w 1"/>
                <a:gd name="T5" fmla="*/ 225 h 282"/>
                <a:gd name="T6" fmla="*/ 0 w 1"/>
                <a:gd name="T7" fmla="*/ 203 h 282"/>
                <a:gd name="T8" fmla="*/ 0 w 1"/>
                <a:gd name="T9" fmla="*/ 140 h 282"/>
                <a:gd name="T10" fmla="*/ 0 w 1"/>
                <a:gd name="T11" fmla="*/ 79 h 282"/>
                <a:gd name="T12" fmla="*/ 0 w 1"/>
                <a:gd name="T13" fmla="*/ 57 h 282"/>
                <a:gd name="T14" fmla="*/ 0 w 1"/>
                <a:gd name="T15" fmla="*/ 0 h 282"/>
                <a:gd name="T16" fmla="*/ 0 w 1"/>
                <a:gd name="T17" fmla="*/ 0 h 2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82"/>
                <a:gd name="T29" fmla="*/ 1 w 1"/>
                <a:gd name="T30" fmla="*/ 282 h 2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82">
                  <a:moveTo>
                    <a:pt x="0" y="282"/>
                  </a:moveTo>
                  <a:lnTo>
                    <a:pt x="0" y="280"/>
                  </a:lnTo>
                  <a:lnTo>
                    <a:pt x="0" y="225"/>
                  </a:lnTo>
                  <a:lnTo>
                    <a:pt x="0" y="203"/>
                  </a:lnTo>
                  <a:lnTo>
                    <a:pt x="0" y="140"/>
                  </a:lnTo>
                  <a:lnTo>
                    <a:pt x="0" y="79"/>
                  </a:lnTo>
                  <a:lnTo>
                    <a:pt x="0" y="57"/>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3" name="Freeform 2701"/>
            <p:cNvSpPr>
              <a:spLocks/>
            </p:cNvSpPr>
            <p:nvPr/>
          </p:nvSpPr>
          <p:spPr bwMode="auto">
            <a:xfrm>
              <a:off x="2339" y="1793"/>
              <a:ext cx="45" cy="7"/>
            </a:xfrm>
            <a:custGeom>
              <a:avLst/>
              <a:gdLst>
                <a:gd name="T0" fmla="*/ 0 w 45"/>
                <a:gd name="T1" fmla="*/ 0 h 7"/>
                <a:gd name="T2" fmla="*/ 15 w 45"/>
                <a:gd name="T3" fmla="*/ 0 h 7"/>
                <a:gd name="T4" fmla="*/ 28 w 45"/>
                <a:gd name="T5" fmla="*/ 3 h 7"/>
                <a:gd name="T6" fmla="*/ 39 w 45"/>
                <a:gd name="T7" fmla="*/ 5 h 7"/>
                <a:gd name="T8" fmla="*/ 43 w 45"/>
                <a:gd name="T9" fmla="*/ 7 h 7"/>
                <a:gd name="T10" fmla="*/ 45 w 45"/>
                <a:gd name="T11" fmla="*/ 7 h 7"/>
                <a:gd name="T12" fmla="*/ 0 60000 65536"/>
                <a:gd name="T13" fmla="*/ 0 60000 65536"/>
                <a:gd name="T14" fmla="*/ 0 60000 65536"/>
                <a:gd name="T15" fmla="*/ 0 60000 65536"/>
                <a:gd name="T16" fmla="*/ 0 60000 65536"/>
                <a:gd name="T17" fmla="*/ 0 60000 65536"/>
                <a:gd name="T18" fmla="*/ 0 w 45"/>
                <a:gd name="T19" fmla="*/ 0 h 7"/>
                <a:gd name="T20" fmla="*/ 45 w 45"/>
                <a:gd name="T21" fmla="*/ 7 h 7"/>
              </a:gdLst>
              <a:ahLst/>
              <a:cxnLst>
                <a:cxn ang="T12">
                  <a:pos x="T0" y="T1"/>
                </a:cxn>
                <a:cxn ang="T13">
                  <a:pos x="T2" y="T3"/>
                </a:cxn>
                <a:cxn ang="T14">
                  <a:pos x="T4" y="T5"/>
                </a:cxn>
                <a:cxn ang="T15">
                  <a:pos x="T6" y="T7"/>
                </a:cxn>
                <a:cxn ang="T16">
                  <a:pos x="T8" y="T9"/>
                </a:cxn>
                <a:cxn ang="T17">
                  <a:pos x="T10" y="T11"/>
                </a:cxn>
              </a:cxnLst>
              <a:rect l="T18" t="T19" r="T20" b="T21"/>
              <a:pathLst>
                <a:path w="45" h="7">
                  <a:moveTo>
                    <a:pt x="0" y="0"/>
                  </a:moveTo>
                  <a:lnTo>
                    <a:pt x="15" y="0"/>
                  </a:lnTo>
                  <a:lnTo>
                    <a:pt x="28" y="3"/>
                  </a:lnTo>
                  <a:lnTo>
                    <a:pt x="39" y="5"/>
                  </a:lnTo>
                  <a:lnTo>
                    <a:pt x="43" y="7"/>
                  </a:lnTo>
                  <a:lnTo>
                    <a:pt x="45" y="7"/>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4" name="Freeform 2702"/>
            <p:cNvSpPr>
              <a:spLocks/>
            </p:cNvSpPr>
            <p:nvPr/>
          </p:nvSpPr>
          <p:spPr bwMode="auto">
            <a:xfrm>
              <a:off x="2295" y="1793"/>
              <a:ext cx="44" cy="7"/>
            </a:xfrm>
            <a:custGeom>
              <a:avLst/>
              <a:gdLst>
                <a:gd name="T0" fmla="*/ 0 w 44"/>
                <a:gd name="T1" fmla="*/ 7 h 7"/>
                <a:gd name="T2" fmla="*/ 0 w 44"/>
                <a:gd name="T3" fmla="*/ 7 h 7"/>
                <a:gd name="T4" fmla="*/ 7 w 44"/>
                <a:gd name="T5" fmla="*/ 5 h 7"/>
                <a:gd name="T6" fmla="*/ 17 w 44"/>
                <a:gd name="T7" fmla="*/ 3 h 7"/>
                <a:gd name="T8" fmla="*/ 31 w 44"/>
                <a:gd name="T9" fmla="*/ 0 h 7"/>
                <a:gd name="T10" fmla="*/ 41 w 44"/>
                <a:gd name="T11" fmla="*/ 0 h 7"/>
                <a:gd name="T12" fmla="*/ 44 w 44"/>
                <a:gd name="T13" fmla="*/ 0 h 7"/>
                <a:gd name="T14" fmla="*/ 0 60000 65536"/>
                <a:gd name="T15" fmla="*/ 0 60000 65536"/>
                <a:gd name="T16" fmla="*/ 0 60000 65536"/>
                <a:gd name="T17" fmla="*/ 0 60000 65536"/>
                <a:gd name="T18" fmla="*/ 0 60000 65536"/>
                <a:gd name="T19" fmla="*/ 0 60000 65536"/>
                <a:gd name="T20" fmla="*/ 0 60000 65536"/>
                <a:gd name="T21" fmla="*/ 0 w 44"/>
                <a:gd name="T22" fmla="*/ 0 h 7"/>
                <a:gd name="T23" fmla="*/ 44 w 4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
                  <a:moveTo>
                    <a:pt x="0" y="7"/>
                  </a:moveTo>
                  <a:lnTo>
                    <a:pt x="0" y="7"/>
                  </a:lnTo>
                  <a:lnTo>
                    <a:pt x="7" y="5"/>
                  </a:lnTo>
                  <a:lnTo>
                    <a:pt x="17" y="3"/>
                  </a:lnTo>
                  <a:lnTo>
                    <a:pt x="31" y="0"/>
                  </a:lnTo>
                  <a:lnTo>
                    <a:pt x="41" y="0"/>
                  </a:lnTo>
                  <a:lnTo>
                    <a:pt x="44"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5" name="Freeform 2703"/>
            <p:cNvSpPr>
              <a:spLocks/>
            </p:cNvSpPr>
            <p:nvPr/>
          </p:nvSpPr>
          <p:spPr bwMode="auto">
            <a:xfrm>
              <a:off x="2295" y="1518"/>
              <a:ext cx="89" cy="7"/>
            </a:xfrm>
            <a:custGeom>
              <a:avLst/>
              <a:gdLst>
                <a:gd name="T0" fmla="*/ 910 w 41"/>
                <a:gd name="T1" fmla="*/ 0 h 3"/>
                <a:gd name="T2" fmla="*/ 838 w 41"/>
                <a:gd name="T3" fmla="*/ 28 h 3"/>
                <a:gd name="T4" fmla="*/ 419 w 41"/>
                <a:gd name="T5" fmla="*/ 86 h 3"/>
                <a:gd name="T6" fmla="*/ 20 w 41"/>
                <a:gd name="T7" fmla="*/ 0 h 3"/>
                <a:gd name="T8" fmla="*/ 0 w 41"/>
                <a:gd name="T9" fmla="*/ 0 h 3"/>
                <a:gd name="T10" fmla="*/ 0 60000 65536"/>
                <a:gd name="T11" fmla="*/ 0 60000 65536"/>
                <a:gd name="T12" fmla="*/ 0 60000 65536"/>
                <a:gd name="T13" fmla="*/ 0 60000 65536"/>
                <a:gd name="T14" fmla="*/ 0 60000 65536"/>
                <a:gd name="T15" fmla="*/ 0 w 41"/>
                <a:gd name="T16" fmla="*/ 0 h 3"/>
                <a:gd name="T17" fmla="*/ 41 w 41"/>
                <a:gd name="T18" fmla="*/ 3 h 3"/>
              </a:gdLst>
              <a:ahLst/>
              <a:cxnLst>
                <a:cxn ang="T10">
                  <a:pos x="T0" y="T1"/>
                </a:cxn>
                <a:cxn ang="T11">
                  <a:pos x="T2" y="T3"/>
                </a:cxn>
                <a:cxn ang="T12">
                  <a:pos x="T4" y="T5"/>
                </a:cxn>
                <a:cxn ang="T13">
                  <a:pos x="T6" y="T7"/>
                </a:cxn>
                <a:cxn ang="T14">
                  <a:pos x="T8" y="T9"/>
                </a:cxn>
              </a:cxnLst>
              <a:rect l="T15" t="T16" r="T17" b="T18"/>
              <a:pathLst>
                <a:path w="41" h="3">
                  <a:moveTo>
                    <a:pt x="41" y="0"/>
                  </a:moveTo>
                  <a:cubicBezTo>
                    <a:pt x="38" y="1"/>
                    <a:pt x="38" y="1"/>
                    <a:pt x="38" y="1"/>
                  </a:cubicBezTo>
                  <a:cubicBezTo>
                    <a:pt x="32" y="3"/>
                    <a:pt x="25" y="3"/>
                    <a:pt x="19" y="3"/>
                  </a:cubicBezTo>
                  <a:cubicBezTo>
                    <a:pt x="12" y="3"/>
                    <a:pt x="6" y="2"/>
                    <a:pt x="1" y="0"/>
                  </a:cubicBezTo>
                  <a:cubicBezTo>
                    <a:pt x="0" y="0"/>
                    <a:pt x="0" y="0"/>
                    <a:pt x="0" y="0"/>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6" name="Freeform 2704"/>
            <p:cNvSpPr>
              <a:spLocks/>
            </p:cNvSpPr>
            <p:nvPr/>
          </p:nvSpPr>
          <p:spPr bwMode="auto">
            <a:xfrm>
              <a:off x="1833" y="1597"/>
              <a:ext cx="1" cy="124"/>
            </a:xfrm>
            <a:custGeom>
              <a:avLst/>
              <a:gdLst>
                <a:gd name="T0" fmla="*/ 0 w 1"/>
                <a:gd name="T1" fmla="*/ 124 h 124"/>
                <a:gd name="T2" fmla="*/ 0 w 1"/>
                <a:gd name="T3" fmla="*/ 122 h 124"/>
                <a:gd name="T4" fmla="*/ 0 w 1"/>
                <a:gd name="T5" fmla="*/ 61 h 124"/>
                <a:gd name="T6" fmla="*/ 0 w 1"/>
                <a:gd name="T7" fmla="*/ 0 h 124"/>
                <a:gd name="T8" fmla="*/ 0 w 1"/>
                <a:gd name="T9" fmla="*/ 0 h 124"/>
                <a:gd name="T10" fmla="*/ 0 60000 65536"/>
                <a:gd name="T11" fmla="*/ 0 60000 65536"/>
                <a:gd name="T12" fmla="*/ 0 60000 65536"/>
                <a:gd name="T13" fmla="*/ 0 60000 65536"/>
                <a:gd name="T14" fmla="*/ 0 60000 65536"/>
                <a:gd name="T15" fmla="*/ 0 w 1"/>
                <a:gd name="T16" fmla="*/ 0 h 124"/>
                <a:gd name="T17" fmla="*/ 1 w 1"/>
                <a:gd name="T18" fmla="*/ 124 h 124"/>
              </a:gdLst>
              <a:ahLst/>
              <a:cxnLst>
                <a:cxn ang="T10">
                  <a:pos x="T0" y="T1"/>
                </a:cxn>
                <a:cxn ang="T11">
                  <a:pos x="T2" y="T3"/>
                </a:cxn>
                <a:cxn ang="T12">
                  <a:pos x="T4" y="T5"/>
                </a:cxn>
                <a:cxn ang="T13">
                  <a:pos x="T6" y="T7"/>
                </a:cxn>
                <a:cxn ang="T14">
                  <a:pos x="T8" y="T9"/>
                </a:cxn>
              </a:cxnLst>
              <a:rect l="T15" t="T16" r="T17" b="T18"/>
              <a:pathLst>
                <a:path w="1" h="124">
                  <a:moveTo>
                    <a:pt x="0" y="124"/>
                  </a:moveTo>
                  <a:lnTo>
                    <a:pt x="0" y="122"/>
                  </a:lnTo>
                  <a:lnTo>
                    <a:pt x="0" y="61"/>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7" name="Freeform 2705"/>
            <p:cNvSpPr>
              <a:spLocks/>
            </p:cNvSpPr>
            <p:nvPr/>
          </p:nvSpPr>
          <p:spPr bwMode="auto">
            <a:xfrm>
              <a:off x="1857" y="1658"/>
              <a:ext cx="1" cy="85"/>
            </a:xfrm>
            <a:custGeom>
              <a:avLst/>
              <a:gdLst>
                <a:gd name="T0" fmla="*/ 0 w 1"/>
                <a:gd name="T1" fmla="*/ 0 h 85"/>
                <a:gd name="T2" fmla="*/ 0 w 1"/>
                <a:gd name="T3" fmla="*/ 13 h 85"/>
                <a:gd name="T4" fmla="*/ 0 w 1"/>
                <a:gd name="T5" fmla="*/ 63 h 85"/>
                <a:gd name="T6" fmla="*/ 0 w 1"/>
                <a:gd name="T7" fmla="*/ 85 h 85"/>
                <a:gd name="T8" fmla="*/ 0 w 1"/>
                <a:gd name="T9" fmla="*/ 85 h 85"/>
                <a:gd name="T10" fmla="*/ 0 60000 65536"/>
                <a:gd name="T11" fmla="*/ 0 60000 65536"/>
                <a:gd name="T12" fmla="*/ 0 60000 65536"/>
                <a:gd name="T13" fmla="*/ 0 60000 65536"/>
                <a:gd name="T14" fmla="*/ 0 60000 65536"/>
                <a:gd name="T15" fmla="*/ 0 w 1"/>
                <a:gd name="T16" fmla="*/ 0 h 85"/>
                <a:gd name="T17" fmla="*/ 1 w 1"/>
                <a:gd name="T18" fmla="*/ 85 h 85"/>
              </a:gdLst>
              <a:ahLst/>
              <a:cxnLst>
                <a:cxn ang="T10">
                  <a:pos x="T0" y="T1"/>
                </a:cxn>
                <a:cxn ang="T11">
                  <a:pos x="T2" y="T3"/>
                </a:cxn>
                <a:cxn ang="T12">
                  <a:pos x="T4" y="T5"/>
                </a:cxn>
                <a:cxn ang="T13">
                  <a:pos x="T6" y="T7"/>
                </a:cxn>
                <a:cxn ang="T14">
                  <a:pos x="T8" y="T9"/>
                </a:cxn>
              </a:cxnLst>
              <a:rect l="T15" t="T16" r="T17" b="T18"/>
              <a:pathLst>
                <a:path w="1" h="85">
                  <a:moveTo>
                    <a:pt x="0" y="0"/>
                  </a:moveTo>
                  <a:lnTo>
                    <a:pt x="0" y="13"/>
                  </a:lnTo>
                  <a:lnTo>
                    <a:pt x="0" y="63"/>
                  </a:lnTo>
                  <a:lnTo>
                    <a:pt x="0" y="85"/>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8" name="Freeform 2706"/>
            <p:cNvSpPr>
              <a:spLocks/>
            </p:cNvSpPr>
            <p:nvPr/>
          </p:nvSpPr>
          <p:spPr bwMode="auto">
            <a:xfrm>
              <a:off x="1857" y="1575"/>
              <a:ext cx="1" cy="83"/>
            </a:xfrm>
            <a:custGeom>
              <a:avLst/>
              <a:gdLst>
                <a:gd name="T0" fmla="*/ 0 w 1"/>
                <a:gd name="T1" fmla="*/ 0 h 83"/>
                <a:gd name="T2" fmla="*/ 0 w 1"/>
                <a:gd name="T3" fmla="*/ 0 h 83"/>
                <a:gd name="T4" fmla="*/ 0 w 1"/>
                <a:gd name="T5" fmla="*/ 22 h 83"/>
                <a:gd name="T6" fmla="*/ 0 w 1"/>
                <a:gd name="T7" fmla="*/ 72 h 83"/>
                <a:gd name="T8" fmla="*/ 0 w 1"/>
                <a:gd name="T9" fmla="*/ 83 h 83"/>
                <a:gd name="T10" fmla="*/ 0 60000 65536"/>
                <a:gd name="T11" fmla="*/ 0 60000 65536"/>
                <a:gd name="T12" fmla="*/ 0 60000 65536"/>
                <a:gd name="T13" fmla="*/ 0 60000 65536"/>
                <a:gd name="T14" fmla="*/ 0 60000 65536"/>
                <a:gd name="T15" fmla="*/ 0 w 1"/>
                <a:gd name="T16" fmla="*/ 0 h 83"/>
                <a:gd name="T17" fmla="*/ 1 w 1"/>
                <a:gd name="T18" fmla="*/ 83 h 83"/>
              </a:gdLst>
              <a:ahLst/>
              <a:cxnLst>
                <a:cxn ang="T10">
                  <a:pos x="T0" y="T1"/>
                </a:cxn>
                <a:cxn ang="T11">
                  <a:pos x="T2" y="T3"/>
                </a:cxn>
                <a:cxn ang="T12">
                  <a:pos x="T4" y="T5"/>
                </a:cxn>
                <a:cxn ang="T13">
                  <a:pos x="T6" y="T7"/>
                </a:cxn>
                <a:cxn ang="T14">
                  <a:pos x="T8" y="T9"/>
                </a:cxn>
              </a:cxnLst>
              <a:rect l="T15" t="T16" r="T17" b="T18"/>
              <a:pathLst>
                <a:path w="1" h="83">
                  <a:moveTo>
                    <a:pt x="0" y="0"/>
                  </a:moveTo>
                  <a:lnTo>
                    <a:pt x="0" y="0"/>
                  </a:lnTo>
                  <a:lnTo>
                    <a:pt x="0" y="22"/>
                  </a:lnTo>
                  <a:lnTo>
                    <a:pt x="0" y="72"/>
                  </a:lnTo>
                  <a:lnTo>
                    <a:pt x="0" y="83"/>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89" name="Freeform 2707"/>
            <p:cNvSpPr>
              <a:spLocks/>
            </p:cNvSpPr>
            <p:nvPr/>
          </p:nvSpPr>
          <p:spPr bwMode="auto">
            <a:xfrm>
              <a:off x="3464" y="1433"/>
              <a:ext cx="1" cy="225"/>
            </a:xfrm>
            <a:custGeom>
              <a:avLst/>
              <a:gdLst>
                <a:gd name="T0" fmla="*/ 0 w 1"/>
                <a:gd name="T1" fmla="*/ 225 h 225"/>
                <a:gd name="T2" fmla="*/ 0 w 1"/>
                <a:gd name="T3" fmla="*/ 68 h 225"/>
                <a:gd name="T4" fmla="*/ 0 w 1"/>
                <a:gd name="T5" fmla="*/ 68 h 225"/>
                <a:gd name="T6" fmla="*/ 0 w 1"/>
                <a:gd name="T7" fmla="*/ 55 h 225"/>
                <a:gd name="T8" fmla="*/ 0 w 1"/>
                <a:gd name="T9" fmla="*/ 0 h 225"/>
                <a:gd name="T10" fmla="*/ 0 60000 65536"/>
                <a:gd name="T11" fmla="*/ 0 60000 65536"/>
                <a:gd name="T12" fmla="*/ 0 60000 65536"/>
                <a:gd name="T13" fmla="*/ 0 60000 65536"/>
                <a:gd name="T14" fmla="*/ 0 60000 65536"/>
                <a:gd name="T15" fmla="*/ 0 w 1"/>
                <a:gd name="T16" fmla="*/ 0 h 225"/>
                <a:gd name="T17" fmla="*/ 1 w 1"/>
                <a:gd name="T18" fmla="*/ 225 h 225"/>
              </a:gdLst>
              <a:ahLst/>
              <a:cxnLst>
                <a:cxn ang="T10">
                  <a:pos x="T0" y="T1"/>
                </a:cxn>
                <a:cxn ang="T11">
                  <a:pos x="T2" y="T3"/>
                </a:cxn>
                <a:cxn ang="T12">
                  <a:pos x="T4" y="T5"/>
                </a:cxn>
                <a:cxn ang="T13">
                  <a:pos x="T6" y="T7"/>
                </a:cxn>
                <a:cxn ang="T14">
                  <a:pos x="T8" y="T9"/>
                </a:cxn>
              </a:cxnLst>
              <a:rect l="T15" t="T16" r="T17" b="T18"/>
              <a:pathLst>
                <a:path w="1" h="225">
                  <a:moveTo>
                    <a:pt x="0" y="225"/>
                  </a:moveTo>
                  <a:lnTo>
                    <a:pt x="0" y="68"/>
                  </a:lnTo>
                  <a:lnTo>
                    <a:pt x="0" y="55"/>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90" name="Freeform 2708"/>
            <p:cNvSpPr>
              <a:spLocks/>
            </p:cNvSpPr>
            <p:nvPr/>
          </p:nvSpPr>
          <p:spPr bwMode="auto">
            <a:xfrm>
              <a:off x="3305" y="1501"/>
              <a:ext cx="159" cy="316"/>
            </a:xfrm>
            <a:custGeom>
              <a:avLst/>
              <a:gdLst>
                <a:gd name="T0" fmla="*/ 1642 w 73"/>
                <a:gd name="T1" fmla="*/ 0 h 145"/>
                <a:gd name="T2" fmla="*/ 1603 w 73"/>
                <a:gd name="T3" fmla="*/ 0 h 145"/>
                <a:gd name="T4" fmla="*/ 1527 w 73"/>
                <a:gd name="T5" fmla="*/ 0 h 145"/>
                <a:gd name="T6" fmla="*/ 788 w 73"/>
                <a:gd name="T7" fmla="*/ 229 h 145"/>
                <a:gd name="T8" fmla="*/ 20 w 73"/>
                <a:gd name="T9" fmla="*/ 1510 h 145"/>
                <a:gd name="T10" fmla="*/ 0 w 73"/>
                <a:gd name="T11" fmla="*/ 1606 h 145"/>
                <a:gd name="T12" fmla="*/ 0 w 73"/>
                <a:gd name="T13" fmla="*/ 1648 h 145"/>
                <a:gd name="T14" fmla="*/ 113 w 73"/>
                <a:gd name="T15" fmla="*/ 2236 h 145"/>
                <a:gd name="T16" fmla="*/ 423 w 73"/>
                <a:gd name="T17" fmla="*/ 2731 h 145"/>
                <a:gd name="T18" fmla="*/ 897 w 73"/>
                <a:gd name="T19" fmla="*/ 3097 h 145"/>
                <a:gd name="T20" fmla="*/ 1527 w 73"/>
                <a:gd name="T21" fmla="*/ 3273 h 145"/>
                <a:gd name="T22" fmla="*/ 1603 w 73"/>
                <a:gd name="T23" fmla="*/ 3273 h 145"/>
                <a:gd name="T24" fmla="*/ 1623 w 73"/>
                <a:gd name="T25" fmla="*/ 3273 h 145"/>
                <a:gd name="T26" fmla="*/ 1642 w 73"/>
                <a:gd name="T27" fmla="*/ 3273 h 145"/>
                <a:gd name="T28" fmla="*/ 1642 w 73"/>
                <a:gd name="T29" fmla="*/ 3273 h 145"/>
                <a:gd name="T30" fmla="*/ 1642 w 73"/>
                <a:gd name="T31" fmla="*/ 1624 h 1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5"/>
                <a:gd name="T50" fmla="*/ 73 w 73"/>
                <a:gd name="T51" fmla="*/ 145 h 1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5">
                  <a:moveTo>
                    <a:pt x="73" y="0"/>
                  </a:moveTo>
                  <a:cubicBezTo>
                    <a:pt x="71" y="0"/>
                    <a:pt x="71" y="0"/>
                    <a:pt x="71" y="0"/>
                  </a:cubicBezTo>
                  <a:cubicBezTo>
                    <a:pt x="70" y="0"/>
                    <a:pt x="69" y="0"/>
                    <a:pt x="68" y="0"/>
                  </a:cubicBezTo>
                  <a:cubicBezTo>
                    <a:pt x="56" y="1"/>
                    <a:pt x="45" y="4"/>
                    <a:pt x="35" y="10"/>
                  </a:cubicBezTo>
                  <a:cubicBezTo>
                    <a:pt x="16" y="22"/>
                    <a:pt x="2" y="43"/>
                    <a:pt x="1" y="67"/>
                  </a:cubicBezTo>
                  <a:cubicBezTo>
                    <a:pt x="1" y="68"/>
                    <a:pt x="0" y="70"/>
                    <a:pt x="0" y="71"/>
                  </a:cubicBezTo>
                  <a:cubicBezTo>
                    <a:pt x="0" y="73"/>
                    <a:pt x="0" y="73"/>
                    <a:pt x="0" y="73"/>
                  </a:cubicBezTo>
                  <a:cubicBezTo>
                    <a:pt x="1" y="82"/>
                    <a:pt x="2" y="91"/>
                    <a:pt x="5" y="99"/>
                  </a:cubicBezTo>
                  <a:cubicBezTo>
                    <a:pt x="9" y="107"/>
                    <a:pt x="13" y="115"/>
                    <a:pt x="19" y="121"/>
                  </a:cubicBezTo>
                  <a:cubicBezTo>
                    <a:pt x="25" y="128"/>
                    <a:pt x="32" y="133"/>
                    <a:pt x="40" y="137"/>
                  </a:cubicBezTo>
                  <a:cubicBezTo>
                    <a:pt x="48" y="141"/>
                    <a:pt x="58" y="144"/>
                    <a:pt x="68" y="145"/>
                  </a:cubicBezTo>
                  <a:cubicBezTo>
                    <a:pt x="69" y="145"/>
                    <a:pt x="70" y="145"/>
                    <a:pt x="71" y="145"/>
                  </a:cubicBezTo>
                  <a:cubicBezTo>
                    <a:pt x="72" y="145"/>
                    <a:pt x="72" y="145"/>
                    <a:pt x="72" y="145"/>
                  </a:cubicBezTo>
                  <a:cubicBezTo>
                    <a:pt x="73" y="145"/>
                    <a:pt x="73" y="145"/>
                    <a:pt x="73" y="145"/>
                  </a:cubicBezTo>
                  <a:cubicBezTo>
                    <a:pt x="73" y="145"/>
                    <a:pt x="73" y="145"/>
                    <a:pt x="73" y="145"/>
                  </a:cubicBezTo>
                  <a:cubicBezTo>
                    <a:pt x="73" y="72"/>
                    <a:pt x="73" y="72"/>
                    <a:pt x="73" y="72"/>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91" name="Line 2709"/>
            <p:cNvSpPr>
              <a:spLocks noChangeShapeType="1"/>
            </p:cNvSpPr>
            <p:nvPr/>
          </p:nvSpPr>
          <p:spPr bwMode="auto">
            <a:xfrm flipV="1">
              <a:off x="3464" y="1817"/>
              <a:ext cx="1" cy="66"/>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92" name="Freeform 2710"/>
            <p:cNvSpPr>
              <a:spLocks/>
            </p:cNvSpPr>
            <p:nvPr/>
          </p:nvSpPr>
          <p:spPr bwMode="auto">
            <a:xfrm>
              <a:off x="3338" y="1433"/>
              <a:ext cx="126" cy="1"/>
            </a:xfrm>
            <a:custGeom>
              <a:avLst/>
              <a:gdLst>
                <a:gd name="T0" fmla="*/ 126 w 126"/>
                <a:gd name="T1" fmla="*/ 0 h 1"/>
                <a:gd name="T2" fmla="*/ 102 w 126"/>
                <a:gd name="T3" fmla="*/ 0 h 1"/>
                <a:gd name="T4" fmla="*/ 22 w 126"/>
                <a:gd name="T5" fmla="*/ 0 h 1"/>
                <a:gd name="T6" fmla="*/ 0 w 126"/>
                <a:gd name="T7" fmla="*/ 0 h 1"/>
                <a:gd name="T8" fmla="*/ 0 60000 65536"/>
                <a:gd name="T9" fmla="*/ 0 60000 65536"/>
                <a:gd name="T10" fmla="*/ 0 60000 65536"/>
                <a:gd name="T11" fmla="*/ 0 60000 65536"/>
                <a:gd name="T12" fmla="*/ 0 w 126"/>
                <a:gd name="T13" fmla="*/ 0 h 1"/>
                <a:gd name="T14" fmla="*/ 126 w 126"/>
                <a:gd name="T15" fmla="*/ 1 h 1"/>
              </a:gdLst>
              <a:ahLst/>
              <a:cxnLst>
                <a:cxn ang="T8">
                  <a:pos x="T0" y="T1"/>
                </a:cxn>
                <a:cxn ang="T9">
                  <a:pos x="T2" y="T3"/>
                </a:cxn>
                <a:cxn ang="T10">
                  <a:pos x="T4" y="T5"/>
                </a:cxn>
                <a:cxn ang="T11">
                  <a:pos x="T6" y="T7"/>
                </a:cxn>
              </a:cxnLst>
              <a:rect l="T12" t="T13" r="T14" b="T15"/>
              <a:pathLst>
                <a:path w="126" h="1">
                  <a:moveTo>
                    <a:pt x="126" y="0"/>
                  </a:moveTo>
                  <a:lnTo>
                    <a:pt x="102" y="0"/>
                  </a:lnTo>
                  <a:lnTo>
                    <a:pt x="22"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93" name="Freeform 2711"/>
            <p:cNvSpPr>
              <a:spLocks/>
            </p:cNvSpPr>
            <p:nvPr/>
          </p:nvSpPr>
          <p:spPr bwMode="auto">
            <a:xfrm>
              <a:off x="3257" y="1883"/>
              <a:ext cx="207" cy="1"/>
            </a:xfrm>
            <a:custGeom>
              <a:avLst/>
              <a:gdLst>
                <a:gd name="T0" fmla="*/ 0 w 207"/>
                <a:gd name="T1" fmla="*/ 0 h 1"/>
                <a:gd name="T2" fmla="*/ 50 w 207"/>
                <a:gd name="T3" fmla="*/ 0 h 1"/>
                <a:gd name="T4" fmla="*/ 131 w 207"/>
                <a:gd name="T5" fmla="*/ 0 h 1"/>
                <a:gd name="T6" fmla="*/ 207 w 207"/>
                <a:gd name="T7" fmla="*/ 0 h 1"/>
                <a:gd name="T8" fmla="*/ 0 60000 65536"/>
                <a:gd name="T9" fmla="*/ 0 60000 65536"/>
                <a:gd name="T10" fmla="*/ 0 60000 65536"/>
                <a:gd name="T11" fmla="*/ 0 60000 65536"/>
                <a:gd name="T12" fmla="*/ 0 w 207"/>
                <a:gd name="T13" fmla="*/ 0 h 1"/>
                <a:gd name="T14" fmla="*/ 207 w 207"/>
                <a:gd name="T15" fmla="*/ 1 h 1"/>
              </a:gdLst>
              <a:ahLst/>
              <a:cxnLst>
                <a:cxn ang="T8">
                  <a:pos x="T0" y="T1"/>
                </a:cxn>
                <a:cxn ang="T9">
                  <a:pos x="T2" y="T3"/>
                </a:cxn>
                <a:cxn ang="T10">
                  <a:pos x="T4" y="T5"/>
                </a:cxn>
                <a:cxn ang="T11">
                  <a:pos x="T6" y="T7"/>
                </a:cxn>
              </a:cxnLst>
              <a:rect l="T12" t="T13" r="T14" b="T15"/>
              <a:pathLst>
                <a:path w="207" h="1">
                  <a:moveTo>
                    <a:pt x="0" y="0"/>
                  </a:moveTo>
                  <a:lnTo>
                    <a:pt x="50" y="0"/>
                  </a:lnTo>
                  <a:lnTo>
                    <a:pt x="131" y="0"/>
                  </a:lnTo>
                  <a:lnTo>
                    <a:pt x="207"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94" name="Line 2712"/>
            <p:cNvSpPr>
              <a:spLocks noChangeShapeType="1"/>
            </p:cNvSpPr>
            <p:nvPr/>
          </p:nvSpPr>
          <p:spPr bwMode="auto">
            <a:xfrm>
              <a:off x="3011" y="1403"/>
              <a:ext cx="1" cy="9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95" name="Freeform 2713"/>
            <p:cNvSpPr>
              <a:spLocks/>
            </p:cNvSpPr>
            <p:nvPr/>
          </p:nvSpPr>
          <p:spPr bwMode="auto">
            <a:xfrm>
              <a:off x="3011" y="1518"/>
              <a:ext cx="1" cy="24"/>
            </a:xfrm>
            <a:custGeom>
              <a:avLst/>
              <a:gdLst>
                <a:gd name="T0" fmla="*/ 0 w 1"/>
                <a:gd name="T1" fmla="*/ 0 h 24"/>
                <a:gd name="T2" fmla="*/ 0 w 1"/>
                <a:gd name="T3" fmla="*/ 5 h 24"/>
                <a:gd name="T4" fmla="*/ 0 w 1"/>
                <a:gd name="T5" fmla="*/ 24 h 24"/>
                <a:gd name="T6" fmla="*/ 0 60000 65536"/>
                <a:gd name="T7" fmla="*/ 0 60000 65536"/>
                <a:gd name="T8" fmla="*/ 0 60000 65536"/>
                <a:gd name="T9" fmla="*/ 0 w 1"/>
                <a:gd name="T10" fmla="*/ 0 h 24"/>
                <a:gd name="T11" fmla="*/ 1 w 1"/>
                <a:gd name="T12" fmla="*/ 24 h 24"/>
              </a:gdLst>
              <a:ahLst/>
              <a:cxnLst>
                <a:cxn ang="T6">
                  <a:pos x="T0" y="T1"/>
                </a:cxn>
                <a:cxn ang="T7">
                  <a:pos x="T2" y="T3"/>
                </a:cxn>
                <a:cxn ang="T8">
                  <a:pos x="T4" y="T5"/>
                </a:cxn>
              </a:cxnLst>
              <a:rect l="T9" t="T10" r="T11" b="T12"/>
              <a:pathLst>
                <a:path w="1" h="24">
                  <a:moveTo>
                    <a:pt x="0" y="0"/>
                  </a:moveTo>
                  <a:lnTo>
                    <a:pt x="0" y="5"/>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96" name="Freeform 2714"/>
            <p:cNvSpPr>
              <a:spLocks/>
            </p:cNvSpPr>
            <p:nvPr/>
          </p:nvSpPr>
          <p:spPr bwMode="auto">
            <a:xfrm>
              <a:off x="3011" y="1551"/>
              <a:ext cx="1" cy="142"/>
            </a:xfrm>
            <a:custGeom>
              <a:avLst/>
              <a:gdLst>
                <a:gd name="T0" fmla="*/ 0 w 1"/>
                <a:gd name="T1" fmla="*/ 0 h 142"/>
                <a:gd name="T2" fmla="*/ 0 w 1"/>
                <a:gd name="T3" fmla="*/ 13 h 142"/>
                <a:gd name="T4" fmla="*/ 0 w 1"/>
                <a:gd name="T5" fmla="*/ 107 h 142"/>
                <a:gd name="T6" fmla="*/ 0 w 1"/>
                <a:gd name="T7" fmla="*/ 142 h 142"/>
                <a:gd name="T8" fmla="*/ 0 60000 65536"/>
                <a:gd name="T9" fmla="*/ 0 60000 65536"/>
                <a:gd name="T10" fmla="*/ 0 60000 65536"/>
                <a:gd name="T11" fmla="*/ 0 60000 65536"/>
                <a:gd name="T12" fmla="*/ 0 w 1"/>
                <a:gd name="T13" fmla="*/ 0 h 142"/>
                <a:gd name="T14" fmla="*/ 1 w 1"/>
                <a:gd name="T15" fmla="*/ 142 h 142"/>
              </a:gdLst>
              <a:ahLst/>
              <a:cxnLst>
                <a:cxn ang="T8">
                  <a:pos x="T0" y="T1"/>
                </a:cxn>
                <a:cxn ang="T9">
                  <a:pos x="T2" y="T3"/>
                </a:cxn>
                <a:cxn ang="T10">
                  <a:pos x="T4" y="T5"/>
                </a:cxn>
                <a:cxn ang="T11">
                  <a:pos x="T6" y="T7"/>
                </a:cxn>
              </a:cxnLst>
              <a:rect l="T12" t="T13" r="T14" b="T15"/>
              <a:pathLst>
                <a:path w="1" h="142">
                  <a:moveTo>
                    <a:pt x="0" y="0"/>
                  </a:moveTo>
                  <a:lnTo>
                    <a:pt x="0" y="13"/>
                  </a:lnTo>
                  <a:lnTo>
                    <a:pt x="0" y="107"/>
                  </a:lnTo>
                  <a:lnTo>
                    <a:pt x="0" y="14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97" name="Freeform 2715"/>
            <p:cNvSpPr>
              <a:spLocks/>
            </p:cNvSpPr>
            <p:nvPr/>
          </p:nvSpPr>
          <p:spPr bwMode="auto">
            <a:xfrm>
              <a:off x="2336" y="1446"/>
              <a:ext cx="1" cy="162"/>
            </a:xfrm>
            <a:custGeom>
              <a:avLst/>
              <a:gdLst>
                <a:gd name="T0" fmla="*/ 0 w 1"/>
                <a:gd name="T1" fmla="*/ 0 h 162"/>
                <a:gd name="T2" fmla="*/ 0 w 1"/>
                <a:gd name="T3" fmla="*/ 79 h 162"/>
                <a:gd name="T4" fmla="*/ 0 w 1"/>
                <a:gd name="T5" fmla="*/ 162 h 162"/>
                <a:gd name="T6" fmla="*/ 0 60000 65536"/>
                <a:gd name="T7" fmla="*/ 0 60000 65536"/>
                <a:gd name="T8" fmla="*/ 0 60000 65536"/>
                <a:gd name="T9" fmla="*/ 0 w 1"/>
                <a:gd name="T10" fmla="*/ 0 h 162"/>
                <a:gd name="T11" fmla="*/ 1 w 1"/>
                <a:gd name="T12" fmla="*/ 162 h 162"/>
              </a:gdLst>
              <a:ahLst/>
              <a:cxnLst>
                <a:cxn ang="T6">
                  <a:pos x="T0" y="T1"/>
                </a:cxn>
                <a:cxn ang="T7">
                  <a:pos x="T2" y="T3"/>
                </a:cxn>
                <a:cxn ang="T8">
                  <a:pos x="T4" y="T5"/>
                </a:cxn>
              </a:cxnLst>
              <a:rect l="T9" t="T10" r="T11" b="T12"/>
              <a:pathLst>
                <a:path w="1" h="162">
                  <a:moveTo>
                    <a:pt x="0" y="0"/>
                  </a:moveTo>
                  <a:lnTo>
                    <a:pt x="0" y="79"/>
                  </a:lnTo>
                  <a:lnTo>
                    <a:pt x="0" y="16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4998" name="Line 2716"/>
            <p:cNvSpPr>
              <a:spLocks noChangeShapeType="1"/>
            </p:cNvSpPr>
            <p:nvPr/>
          </p:nvSpPr>
          <p:spPr bwMode="auto">
            <a:xfrm>
              <a:off x="2336" y="163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999" name="Freeform 2717"/>
            <p:cNvSpPr>
              <a:spLocks/>
            </p:cNvSpPr>
            <p:nvPr/>
          </p:nvSpPr>
          <p:spPr bwMode="auto">
            <a:xfrm>
              <a:off x="2336" y="1676"/>
              <a:ext cx="1" cy="161"/>
            </a:xfrm>
            <a:custGeom>
              <a:avLst/>
              <a:gdLst>
                <a:gd name="T0" fmla="*/ 0 w 1"/>
                <a:gd name="T1" fmla="*/ 0 h 161"/>
                <a:gd name="T2" fmla="*/ 0 w 1"/>
                <a:gd name="T3" fmla="*/ 117 h 161"/>
                <a:gd name="T4" fmla="*/ 0 w 1"/>
                <a:gd name="T5" fmla="*/ 117 h 161"/>
                <a:gd name="T6" fmla="*/ 0 w 1"/>
                <a:gd name="T7" fmla="*/ 161 h 161"/>
                <a:gd name="T8" fmla="*/ 0 60000 65536"/>
                <a:gd name="T9" fmla="*/ 0 60000 65536"/>
                <a:gd name="T10" fmla="*/ 0 60000 65536"/>
                <a:gd name="T11" fmla="*/ 0 60000 65536"/>
                <a:gd name="T12" fmla="*/ 0 w 1"/>
                <a:gd name="T13" fmla="*/ 0 h 161"/>
                <a:gd name="T14" fmla="*/ 1 w 1"/>
                <a:gd name="T15" fmla="*/ 161 h 161"/>
              </a:gdLst>
              <a:ahLst/>
              <a:cxnLst>
                <a:cxn ang="T8">
                  <a:pos x="T0" y="T1"/>
                </a:cxn>
                <a:cxn ang="T9">
                  <a:pos x="T2" y="T3"/>
                </a:cxn>
                <a:cxn ang="T10">
                  <a:pos x="T4" y="T5"/>
                </a:cxn>
                <a:cxn ang="T11">
                  <a:pos x="T6" y="T7"/>
                </a:cxn>
              </a:cxnLst>
              <a:rect l="T12" t="T13" r="T14" b="T15"/>
              <a:pathLst>
                <a:path w="1" h="161">
                  <a:moveTo>
                    <a:pt x="0" y="0"/>
                  </a:moveTo>
                  <a:lnTo>
                    <a:pt x="0" y="117"/>
                  </a:lnTo>
                  <a:lnTo>
                    <a:pt x="0" y="16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00" name="Freeform 2718"/>
            <p:cNvSpPr>
              <a:spLocks/>
            </p:cNvSpPr>
            <p:nvPr/>
          </p:nvSpPr>
          <p:spPr bwMode="auto">
            <a:xfrm>
              <a:off x="1721" y="1658"/>
              <a:ext cx="223" cy="1"/>
            </a:xfrm>
            <a:custGeom>
              <a:avLst/>
              <a:gdLst>
                <a:gd name="T0" fmla="*/ 0 w 223"/>
                <a:gd name="T1" fmla="*/ 0 h 1"/>
                <a:gd name="T2" fmla="*/ 112 w 223"/>
                <a:gd name="T3" fmla="*/ 0 h 1"/>
                <a:gd name="T4" fmla="*/ 136 w 223"/>
                <a:gd name="T5" fmla="*/ 0 h 1"/>
                <a:gd name="T6" fmla="*/ 223 w 223"/>
                <a:gd name="T7" fmla="*/ 0 h 1"/>
                <a:gd name="T8" fmla="*/ 0 60000 65536"/>
                <a:gd name="T9" fmla="*/ 0 60000 65536"/>
                <a:gd name="T10" fmla="*/ 0 60000 65536"/>
                <a:gd name="T11" fmla="*/ 0 60000 65536"/>
                <a:gd name="T12" fmla="*/ 0 w 223"/>
                <a:gd name="T13" fmla="*/ 0 h 1"/>
                <a:gd name="T14" fmla="*/ 223 w 223"/>
                <a:gd name="T15" fmla="*/ 1 h 1"/>
              </a:gdLst>
              <a:ahLst/>
              <a:cxnLst>
                <a:cxn ang="T8">
                  <a:pos x="T0" y="T1"/>
                </a:cxn>
                <a:cxn ang="T9">
                  <a:pos x="T2" y="T3"/>
                </a:cxn>
                <a:cxn ang="T10">
                  <a:pos x="T4" y="T5"/>
                </a:cxn>
                <a:cxn ang="T11">
                  <a:pos x="T6" y="T7"/>
                </a:cxn>
              </a:cxnLst>
              <a:rect l="T12" t="T13" r="T14" b="T15"/>
              <a:pathLst>
                <a:path w="223" h="1">
                  <a:moveTo>
                    <a:pt x="0" y="0"/>
                  </a:moveTo>
                  <a:lnTo>
                    <a:pt x="112" y="0"/>
                  </a:lnTo>
                  <a:lnTo>
                    <a:pt x="136" y="0"/>
                  </a:lnTo>
                  <a:lnTo>
                    <a:pt x="22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01" name="Line 2719"/>
            <p:cNvSpPr>
              <a:spLocks noChangeShapeType="1"/>
            </p:cNvSpPr>
            <p:nvPr/>
          </p:nvSpPr>
          <p:spPr bwMode="auto">
            <a:xfrm>
              <a:off x="1968"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02" name="Freeform 2720"/>
            <p:cNvSpPr>
              <a:spLocks/>
            </p:cNvSpPr>
            <p:nvPr/>
          </p:nvSpPr>
          <p:spPr bwMode="auto">
            <a:xfrm>
              <a:off x="2011" y="1658"/>
              <a:ext cx="271" cy="1"/>
            </a:xfrm>
            <a:custGeom>
              <a:avLst/>
              <a:gdLst>
                <a:gd name="T0" fmla="*/ 0 w 271"/>
                <a:gd name="T1" fmla="*/ 0 h 1"/>
                <a:gd name="T2" fmla="*/ 103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03"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03" name="Line 2721"/>
            <p:cNvSpPr>
              <a:spLocks noChangeShapeType="1"/>
            </p:cNvSpPr>
            <p:nvPr/>
          </p:nvSpPr>
          <p:spPr bwMode="auto">
            <a:xfrm>
              <a:off x="2304" y="165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04" name="Freeform 2722"/>
            <p:cNvSpPr>
              <a:spLocks/>
            </p:cNvSpPr>
            <p:nvPr/>
          </p:nvSpPr>
          <p:spPr bwMode="auto">
            <a:xfrm>
              <a:off x="2350" y="1658"/>
              <a:ext cx="270" cy="1"/>
            </a:xfrm>
            <a:custGeom>
              <a:avLst/>
              <a:gdLst>
                <a:gd name="T0" fmla="*/ 0 w 270"/>
                <a:gd name="T1" fmla="*/ 0 h 1"/>
                <a:gd name="T2" fmla="*/ 34 w 270"/>
                <a:gd name="T3" fmla="*/ 0 h 1"/>
                <a:gd name="T4" fmla="*/ 216 w 270"/>
                <a:gd name="T5" fmla="*/ 0 h 1"/>
                <a:gd name="T6" fmla="*/ 270 w 270"/>
                <a:gd name="T7" fmla="*/ 0 h 1"/>
                <a:gd name="T8" fmla="*/ 0 60000 65536"/>
                <a:gd name="T9" fmla="*/ 0 60000 65536"/>
                <a:gd name="T10" fmla="*/ 0 60000 65536"/>
                <a:gd name="T11" fmla="*/ 0 60000 65536"/>
                <a:gd name="T12" fmla="*/ 0 w 270"/>
                <a:gd name="T13" fmla="*/ 0 h 1"/>
                <a:gd name="T14" fmla="*/ 270 w 270"/>
                <a:gd name="T15" fmla="*/ 1 h 1"/>
              </a:gdLst>
              <a:ahLst/>
              <a:cxnLst>
                <a:cxn ang="T8">
                  <a:pos x="T0" y="T1"/>
                </a:cxn>
                <a:cxn ang="T9">
                  <a:pos x="T2" y="T3"/>
                </a:cxn>
                <a:cxn ang="T10">
                  <a:pos x="T4" y="T5"/>
                </a:cxn>
                <a:cxn ang="T11">
                  <a:pos x="T6" y="T7"/>
                </a:cxn>
              </a:cxnLst>
              <a:rect l="T12" t="T13" r="T14" b="T15"/>
              <a:pathLst>
                <a:path w="270" h="1">
                  <a:moveTo>
                    <a:pt x="0" y="0"/>
                  </a:moveTo>
                  <a:lnTo>
                    <a:pt x="34" y="0"/>
                  </a:lnTo>
                  <a:lnTo>
                    <a:pt x="216"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05" name="Line 2723"/>
            <p:cNvSpPr>
              <a:spLocks noChangeShapeType="1"/>
            </p:cNvSpPr>
            <p:nvPr/>
          </p:nvSpPr>
          <p:spPr bwMode="auto">
            <a:xfrm>
              <a:off x="2642"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06" name="Freeform 2724"/>
            <p:cNvSpPr>
              <a:spLocks/>
            </p:cNvSpPr>
            <p:nvPr/>
          </p:nvSpPr>
          <p:spPr bwMode="auto">
            <a:xfrm>
              <a:off x="2688" y="1658"/>
              <a:ext cx="270" cy="1"/>
            </a:xfrm>
            <a:custGeom>
              <a:avLst/>
              <a:gdLst>
                <a:gd name="T0" fmla="*/ 0 w 270"/>
                <a:gd name="T1" fmla="*/ 0 h 1"/>
                <a:gd name="T2" fmla="*/ 56 w 270"/>
                <a:gd name="T3" fmla="*/ 0 h 1"/>
                <a:gd name="T4" fmla="*/ 270 w 270"/>
                <a:gd name="T5" fmla="*/ 0 h 1"/>
                <a:gd name="T6" fmla="*/ 0 60000 65536"/>
                <a:gd name="T7" fmla="*/ 0 60000 65536"/>
                <a:gd name="T8" fmla="*/ 0 60000 65536"/>
                <a:gd name="T9" fmla="*/ 0 w 270"/>
                <a:gd name="T10" fmla="*/ 0 h 1"/>
                <a:gd name="T11" fmla="*/ 270 w 270"/>
                <a:gd name="T12" fmla="*/ 1 h 1"/>
              </a:gdLst>
              <a:ahLst/>
              <a:cxnLst>
                <a:cxn ang="T6">
                  <a:pos x="T0" y="T1"/>
                </a:cxn>
                <a:cxn ang="T7">
                  <a:pos x="T2" y="T3"/>
                </a:cxn>
                <a:cxn ang="T8">
                  <a:pos x="T4" y="T5"/>
                </a:cxn>
              </a:cxnLst>
              <a:rect l="T9" t="T10" r="T11" b="T12"/>
              <a:pathLst>
                <a:path w="270" h="1">
                  <a:moveTo>
                    <a:pt x="0" y="0"/>
                  </a:moveTo>
                  <a:lnTo>
                    <a:pt x="56"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07" name="Line 2725"/>
            <p:cNvSpPr>
              <a:spLocks noChangeShapeType="1"/>
            </p:cNvSpPr>
            <p:nvPr/>
          </p:nvSpPr>
          <p:spPr bwMode="auto">
            <a:xfrm>
              <a:off x="2980"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08" name="Freeform 2726"/>
            <p:cNvSpPr>
              <a:spLocks/>
            </p:cNvSpPr>
            <p:nvPr/>
          </p:nvSpPr>
          <p:spPr bwMode="auto">
            <a:xfrm>
              <a:off x="3024" y="1658"/>
              <a:ext cx="270" cy="1"/>
            </a:xfrm>
            <a:custGeom>
              <a:avLst/>
              <a:gdLst>
                <a:gd name="T0" fmla="*/ 0 w 270"/>
                <a:gd name="T1" fmla="*/ 0 h 1"/>
                <a:gd name="T2" fmla="*/ 222 w 270"/>
                <a:gd name="T3" fmla="*/ 0 h 1"/>
                <a:gd name="T4" fmla="*/ 270 w 270"/>
                <a:gd name="T5" fmla="*/ 0 h 1"/>
                <a:gd name="T6" fmla="*/ 270 w 270"/>
                <a:gd name="T7" fmla="*/ 0 h 1"/>
                <a:gd name="T8" fmla="*/ 0 60000 65536"/>
                <a:gd name="T9" fmla="*/ 0 60000 65536"/>
                <a:gd name="T10" fmla="*/ 0 60000 65536"/>
                <a:gd name="T11" fmla="*/ 0 60000 65536"/>
                <a:gd name="T12" fmla="*/ 0 w 270"/>
                <a:gd name="T13" fmla="*/ 0 h 1"/>
                <a:gd name="T14" fmla="*/ 270 w 270"/>
                <a:gd name="T15" fmla="*/ 1 h 1"/>
              </a:gdLst>
              <a:ahLst/>
              <a:cxnLst>
                <a:cxn ang="T8">
                  <a:pos x="T0" y="T1"/>
                </a:cxn>
                <a:cxn ang="T9">
                  <a:pos x="T2" y="T3"/>
                </a:cxn>
                <a:cxn ang="T10">
                  <a:pos x="T4" y="T5"/>
                </a:cxn>
                <a:cxn ang="T11">
                  <a:pos x="T6" y="T7"/>
                </a:cxn>
              </a:cxnLst>
              <a:rect l="T12" t="T13" r="T14" b="T15"/>
              <a:pathLst>
                <a:path w="270" h="1">
                  <a:moveTo>
                    <a:pt x="0" y="0"/>
                  </a:moveTo>
                  <a:lnTo>
                    <a:pt x="222"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09" name="Line 2727"/>
            <p:cNvSpPr>
              <a:spLocks noChangeShapeType="1"/>
            </p:cNvSpPr>
            <p:nvPr/>
          </p:nvSpPr>
          <p:spPr bwMode="auto">
            <a:xfrm>
              <a:off x="3318"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10" name="Freeform 2728"/>
            <p:cNvSpPr>
              <a:spLocks/>
            </p:cNvSpPr>
            <p:nvPr/>
          </p:nvSpPr>
          <p:spPr bwMode="auto">
            <a:xfrm>
              <a:off x="3362" y="1658"/>
              <a:ext cx="224" cy="1"/>
            </a:xfrm>
            <a:custGeom>
              <a:avLst/>
              <a:gdLst>
                <a:gd name="T0" fmla="*/ 0 w 224"/>
                <a:gd name="T1" fmla="*/ 0 h 1"/>
                <a:gd name="T2" fmla="*/ 102 w 224"/>
                <a:gd name="T3" fmla="*/ 0 h 1"/>
                <a:gd name="T4" fmla="*/ 102 w 224"/>
                <a:gd name="T5" fmla="*/ 0 h 1"/>
                <a:gd name="T6" fmla="*/ 224 w 224"/>
                <a:gd name="T7" fmla="*/ 0 h 1"/>
                <a:gd name="T8" fmla="*/ 0 60000 65536"/>
                <a:gd name="T9" fmla="*/ 0 60000 65536"/>
                <a:gd name="T10" fmla="*/ 0 60000 65536"/>
                <a:gd name="T11" fmla="*/ 0 60000 65536"/>
                <a:gd name="T12" fmla="*/ 0 w 224"/>
                <a:gd name="T13" fmla="*/ 0 h 1"/>
                <a:gd name="T14" fmla="*/ 224 w 224"/>
                <a:gd name="T15" fmla="*/ 1 h 1"/>
              </a:gdLst>
              <a:ahLst/>
              <a:cxnLst>
                <a:cxn ang="T8">
                  <a:pos x="T0" y="T1"/>
                </a:cxn>
                <a:cxn ang="T9">
                  <a:pos x="T2" y="T3"/>
                </a:cxn>
                <a:cxn ang="T10">
                  <a:pos x="T4" y="T5"/>
                </a:cxn>
                <a:cxn ang="T11">
                  <a:pos x="T6" y="T7"/>
                </a:cxn>
              </a:cxnLst>
              <a:rect l="T12" t="T13" r="T14" b="T15"/>
              <a:pathLst>
                <a:path w="224" h="1">
                  <a:moveTo>
                    <a:pt x="0" y="0"/>
                  </a:moveTo>
                  <a:lnTo>
                    <a:pt x="102" y="0"/>
                  </a:lnTo>
                  <a:lnTo>
                    <a:pt x="22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11" name="Line 2729"/>
            <p:cNvSpPr>
              <a:spLocks noChangeShapeType="1"/>
            </p:cNvSpPr>
            <p:nvPr/>
          </p:nvSpPr>
          <p:spPr bwMode="auto">
            <a:xfrm>
              <a:off x="1833"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12" name="Line 2730"/>
            <p:cNvSpPr>
              <a:spLocks noChangeShapeType="1"/>
            </p:cNvSpPr>
            <p:nvPr/>
          </p:nvSpPr>
          <p:spPr bwMode="auto">
            <a:xfrm>
              <a:off x="1867"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13" name="Line 2731"/>
            <p:cNvSpPr>
              <a:spLocks noChangeShapeType="1"/>
            </p:cNvSpPr>
            <p:nvPr/>
          </p:nvSpPr>
          <p:spPr bwMode="auto">
            <a:xfrm>
              <a:off x="1900"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14" name="Line 2732"/>
            <p:cNvSpPr>
              <a:spLocks noChangeShapeType="1"/>
            </p:cNvSpPr>
            <p:nvPr/>
          </p:nvSpPr>
          <p:spPr bwMode="auto">
            <a:xfrm>
              <a:off x="1935"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15" name="Line 2733"/>
            <p:cNvSpPr>
              <a:spLocks noChangeShapeType="1"/>
            </p:cNvSpPr>
            <p:nvPr/>
          </p:nvSpPr>
          <p:spPr bwMode="auto">
            <a:xfrm>
              <a:off x="1968"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16" name="Line 2734"/>
            <p:cNvSpPr>
              <a:spLocks noChangeShapeType="1"/>
            </p:cNvSpPr>
            <p:nvPr/>
          </p:nvSpPr>
          <p:spPr bwMode="auto">
            <a:xfrm>
              <a:off x="2003"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17" name="Line 2735"/>
            <p:cNvSpPr>
              <a:spLocks noChangeShapeType="1"/>
            </p:cNvSpPr>
            <p:nvPr/>
          </p:nvSpPr>
          <p:spPr bwMode="auto">
            <a:xfrm>
              <a:off x="2035"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18" name="Freeform 2736"/>
            <p:cNvSpPr>
              <a:spLocks/>
            </p:cNvSpPr>
            <p:nvPr/>
          </p:nvSpPr>
          <p:spPr bwMode="auto">
            <a:xfrm>
              <a:off x="2070" y="1721"/>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19" name="Line 2737"/>
            <p:cNvSpPr>
              <a:spLocks noChangeShapeType="1"/>
            </p:cNvSpPr>
            <p:nvPr/>
          </p:nvSpPr>
          <p:spPr bwMode="auto">
            <a:xfrm>
              <a:off x="1833"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20" name="Line 2738"/>
            <p:cNvSpPr>
              <a:spLocks noChangeShapeType="1"/>
            </p:cNvSpPr>
            <p:nvPr/>
          </p:nvSpPr>
          <p:spPr bwMode="auto">
            <a:xfrm>
              <a:off x="1867"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21" name="Line 2739"/>
            <p:cNvSpPr>
              <a:spLocks noChangeShapeType="1"/>
            </p:cNvSpPr>
            <p:nvPr/>
          </p:nvSpPr>
          <p:spPr bwMode="auto">
            <a:xfrm>
              <a:off x="1900"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22" name="Line 2740"/>
            <p:cNvSpPr>
              <a:spLocks noChangeShapeType="1"/>
            </p:cNvSpPr>
            <p:nvPr/>
          </p:nvSpPr>
          <p:spPr bwMode="auto">
            <a:xfrm>
              <a:off x="1935"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23" name="Line 2741"/>
            <p:cNvSpPr>
              <a:spLocks noChangeShapeType="1"/>
            </p:cNvSpPr>
            <p:nvPr/>
          </p:nvSpPr>
          <p:spPr bwMode="auto">
            <a:xfrm>
              <a:off x="1968"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24" name="Line 2742"/>
            <p:cNvSpPr>
              <a:spLocks noChangeShapeType="1"/>
            </p:cNvSpPr>
            <p:nvPr/>
          </p:nvSpPr>
          <p:spPr bwMode="auto">
            <a:xfrm>
              <a:off x="2003"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25" name="Line 2743"/>
            <p:cNvSpPr>
              <a:spLocks noChangeShapeType="1"/>
            </p:cNvSpPr>
            <p:nvPr/>
          </p:nvSpPr>
          <p:spPr bwMode="auto">
            <a:xfrm>
              <a:off x="2035"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26" name="Freeform 2744"/>
            <p:cNvSpPr>
              <a:spLocks/>
            </p:cNvSpPr>
            <p:nvPr/>
          </p:nvSpPr>
          <p:spPr bwMode="auto">
            <a:xfrm>
              <a:off x="2070" y="1597"/>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27" name="Freeform 2745"/>
            <p:cNvSpPr>
              <a:spLocks/>
            </p:cNvSpPr>
            <p:nvPr/>
          </p:nvSpPr>
          <p:spPr bwMode="auto">
            <a:xfrm>
              <a:off x="2790" y="1569"/>
              <a:ext cx="77" cy="1"/>
            </a:xfrm>
            <a:custGeom>
              <a:avLst/>
              <a:gdLst>
                <a:gd name="T0" fmla="*/ 0 w 77"/>
                <a:gd name="T1" fmla="*/ 0 h 1"/>
                <a:gd name="T2" fmla="*/ 11 w 77"/>
                <a:gd name="T3" fmla="*/ 0 h 1"/>
                <a:gd name="T4" fmla="*/ 77 w 77"/>
                <a:gd name="T5" fmla="*/ 0 h 1"/>
                <a:gd name="T6" fmla="*/ 0 60000 65536"/>
                <a:gd name="T7" fmla="*/ 0 60000 65536"/>
                <a:gd name="T8" fmla="*/ 0 60000 65536"/>
                <a:gd name="T9" fmla="*/ 0 w 77"/>
                <a:gd name="T10" fmla="*/ 0 h 1"/>
                <a:gd name="T11" fmla="*/ 77 w 77"/>
                <a:gd name="T12" fmla="*/ 1 h 1"/>
              </a:gdLst>
              <a:ahLst/>
              <a:cxnLst>
                <a:cxn ang="T6">
                  <a:pos x="T0" y="T1"/>
                </a:cxn>
                <a:cxn ang="T7">
                  <a:pos x="T2" y="T3"/>
                </a:cxn>
                <a:cxn ang="T8">
                  <a:pos x="T4" y="T5"/>
                </a:cxn>
              </a:cxnLst>
              <a:rect l="T9" t="T10" r="T11" b="T12"/>
              <a:pathLst>
                <a:path w="77" h="1">
                  <a:moveTo>
                    <a:pt x="0" y="0"/>
                  </a:moveTo>
                  <a:lnTo>
                    <a:pt x="11" y="0"/>
                  </a:lnTo>
                  <a:lnTo>
                    <a:pt x="7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28" name="Line 2746"/>
            <p:cNvSpPr>
              <a:spLocks noChangeShapeType="1"/>
            </p:cNvSpPr>
            <p:nvPr/>
          </p:nvSpPr>
          <p:spPr bwMode="auto">
            <a:xfrm>
              <a:off x="2744" y="1614"/>
              <a:ext cx="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29" name="Freeform 2747"/>
            <p:cNvSpPr>
              <a:spLocks/>
            </p:cNvSpPr>
            <p:nvPr/>
          </p:nvSpPr>
          <p:spPr bwMode="auto">
            <a:xfrm>
              <a:off x="2616" y="1569"/>
              <a:ext cx="83" cy="1"/>
            </a:xfrm>
            <a:custGeom>
              <a:avLst/>
              <a:gdLst>
                <a:gd name="T0" fmla="*/ 83 w 83"/>
                <a:gd name="T1" fmla="*/ 0 h 1"/>
                <a:gd name="T2" fmla="*/ 72 w 83"/>
                <a:gd name="T3" fmla="*/ 0 h 1"/>
                <a:gd name="T4" fmla="*/ 0 w 83"/>
                <a:gd name="T5" fmla="*/ 0 h 1"/>
                <a:gd name="T6" fmla="*/ 0 60000 65536"/>
                <a:gd name="T7" fmla="*/ 0 60000 65536"/>
                <a:gd name="T8" fmla="*/ 0 60000 65536"/>
                <a:gd name="T9" fmla="*/ 0 w 83"/>
                <a:gd name="T10" fmla="*/ 0 h 1"/>
                <a:gd name="T11" fmla="*/ 83 w 83"/>
                <a:gd name="T12" fmla="*/ 1 h 1"/>
              </a:gdLst>
              <a:ahLst/>
              <a:cxnLst>
                <a:cxn ang="T6">
                  <a:pos x="T0" y="T1"/>
                </a:cxn>
                <a:cxn ang="T7">
                  <a:pos x="T2" y="T3"/>
                </a:cxn>
                <a:cxn ang="T8">
                  <a:pos x="T4" y="T5"/>
                </a:cxn>
              </a:cxnLst>
              <a:rect l="T9" t="T10" r="T11" b="T12"/>
              <a:pathLst>
                <a:path w="83" h="1">
                  <a:moveTo>
                    <a:pt x="83" y="0"/>
                  </a:moveTo>
                  <a:lnTo>
                    <a:pt x="72"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30" name="Freeform 2748"/>
            <p:cNvSpPr>
              <a:spLocks/>
            </p:cNvSpPr>
            <p:nvPr/>
          </p:nvSpPr>
          <p:spPr bwMode="auto">
            <a:xfrm>
              <a:off x="2744" y="1446"/>
              <a:ext cx="1" cy="77"/>
            </a:xfrm>
            <a:custGeom>
              <a:avLst/>
              <a:gdLst>
                <a:gd name="T0" fmla="*/ 0 w 1"/>
                <a:gd name="T1" fmla="*/ 77 h 77"/>
                <a:gd name="T2" fmla="*/ 0 w 1"/>
                <a:gd name="T3" fmla="*/ 66 h 77"/>
                <a:gd name="T4" fmla="*/ 0 w 1"/>
                <a:gd name="T5" fmla="*/ 0 h 77"/>
                <a:gd name="T6" fmla="*/ 0 60000 65536"/>
                <a:gd name="T7" fmla="*/ 0 60000 65536"/>
                <a:gd name="T8" fmla="*/ 0 60000 65536"/>
                <a:gd name="T9" fmla="*/ 0 w 1"/>
                <a:gd name="T10" fmla="*/ 0 h 77"/>
                <a:gd name="T11" fmla="*/ 1 w 1"/>
                <a:gd name="T12" fmla="*/ 77 h 77"/>
              </a:gdLst>
              <a:ahLst/>
              <a:cxnLst>
                <a:cxn ang="T6">
                  <a:pos x="T0" y="T1"/>
                </a:cxn>
                <a:cxn ang="T7">
                  <a:pos x="T2" y="T3"/>
                </a:cxn>
                <a:cxn ang="T8">
                  <a:pos x="T4" y="T5"/>
                </a:cxn>
              </a:cxnLst>
              <a:rect l="T9" t="T10" r="T11" b="T12"/>
              <a:pathLst>
                <a:path w="1" h="77">
                  <a:moveTo>
                    <a:pt x="0" y="77"/>
                  </a:moveTo>
                  <a:lnTo>
                    <a:pt x="0" y="66"/>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31" name="Line 2749"/>
            <p:cNvSpPr>
              <a:spLocks noChangeShapeType="1"/>
            </p:cNvSpPr>
            <p:nvPr/>
          </p:nvSpPr>
          <p:spPr bwMode="auto">
            <a:xfrm>
              <a:off x="2744" y="1569"/>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32" name="Line 2750"/>
            <p:cNvSpPr>
              <a:spLocks noChangeShapeType="1"/>
            </p:cNvSpPr>
            <p:nvPr/>
          </p:nvSpPr>
          <p:spPr bwMode="auto">
            <a:xfrm>
              <a:off x="2744" y="1569"/>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33" name="Line 2751"/>
            <p:cNvSpPr>
              <a:spLocks noChangeShapeType="1"/>
            </p:cNvSpPr>
            <p:nvPr/>
          </p:nvSpPr>
          <p:spPr bwMode="auto">
            <a:xfrm flipH="1">
              <a:off x="2723" y="1569"/>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34" name="Line 2752"/>
            <p:cNvSpPr>
              <a:spLocks noChangeShapeType="1"/>
            </p:cNvSpPr>
            <p:nvPr/>
          </p:nvSpPr>
          <p:spPr bwMode="auto">
            <a:xfrm flipV="1">
              <a:off x="2744" y="154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35" name="Freeform 2753"/>
            <p:cNvSpPr>
              <a:spLocks/>
            </p:cNvSpPr>
            <p:nvPr/>
          </p:nvSpPr>
          <p:spPr bwMode="auto">
            <a:xfrm>
              <a:off x="2790" y="1750"/>
              <a:ext cx="74" cy="1"/>
            </a:xfrm>
            <a:custGeom>
              <a:avLst/>
              <a:gdLst>
                <a:gd name="T0" fmla="*/ 0 w 74"/>
                <a:gd name="T1" fmla="*/ 0 h 1"/>
                <a:gd name="T2" fmla="*/ 11 w 74"/>
                <a:gd name="T3" fmla="*/ 0 h 1"/>
                <a:gd name="T4" fmla="*/ 74 w 74"/>
                <a:gd name="T5" fmla="*/ 0 h 1"/>
                <a:gd name="T6" fmla="*/ 0 60000 65536"/>
                <a:gd name="T7" fmla="*/ 0 60000 65536"/>
                <a:gd name="T8" fmla="*/ 0 60000 65536"/>
                <a:gd name="T9" fmla="*/ 0 w 74"/>
                <a:gd name="T10" fmla="*/ 0 h 1"/>
                <a:gd name="T11" fmla="*/ 74 w 74"/>
                <a:gd name="T12" fmla="*/ 1 h 1"/>
              </a:gdLst>
              <a:ahLst/>
              <a:cxnLst>
                <a:cxn ang="T6">
                  <a:pos x="T0" y="T1"/>
                </a:cxn>
                <a:cxn ang="T7">
                  <a:pos x="T2" y="T3"/>
                </a:cxn>
                <a:cxn ang="T8">
                  <a:pos x="T4" y="T5"/>
                </a:cxn>
              </a:cxnLst>
              <a:rect l="T9" t="T10" r="T11" b="T12"/>
              <a:pathLst>
                <a:path w="74" h="1">
                  <a:moveTo>
                    <a:pt x="0" y="0"/>
                  </a:moveTo>
                  <a:lnTo>
                    <a:pt x="11" y="0"/>
                  </a:lnTo>
                  <a:lnTo>
                    <a:pt x="7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36" name="Freeform 2754"/>
            <p:cNvSpPr>
              <a:spLocks/>
            </p:cNvSpPr>
            <p:nvPr/>
          </p:nvSpPr>
          <p:spPr bwMode="auto">
            <a:xfrm>
              <a:off x="2744" y="1793"/>
              <a:ext cx="1" cy="59"/>
            </a:xfrm>
            <a:custGeom>
              <a:avLst/>
              <a:gdLst>
                <a:gd name="T0" fmla="*/ 0 w 1"/>
                <a:gd name="T1" fmla="*/ 0 h 59"/>
                <a:gd name="T2" fmla="*/ 0 w 1"/>
                <a:gd name="T3" fmla="*/ 11 h 59"/>
                <a:gd name="T4" fmla="*/ 0 w 1"/>
                <a:gd name="T5" fmla="*/ 59 h 59"/>
                <a:gd name="T6" fmla="*/ 0 60000 65536"/>
                <a:gd name="T7" fmla="*/ 0 60000 65536"/>
                <a:gd name="T8" fmla="*/ 0 60000 65536"/>
                <a:gd name="T9" fmla="*/ 0 w 1"/>
                <a:gd name="T10" fmla="*/ 0 h 59"/>
                <a:gd name="T11" fmla="*/ 1 w 1"/>
                <a:gd name="T12" fmla="*/ 59 h 59"/>
              </a:gdLst>
              <a:ahLst/>
              <a:cxnLst>
                <a:cxn ang="T6">
                  <a:pos x="T0" y="T1"/>
                </a:cxn>
                <a:cxn ang="T7">
                  <a:pos x="T2" y="T3"/>
                </a:cxn>
                <a:cxn ang="T8">
                  <a:pos x="T4" y="T5"/>
                </a:cxn>
              </a:cxnLst>
              <a:rect l="T9" t="T10" r="T11" b="T12"/>
              <a:pathLst>
                <a:path w="1" h="59">
                  <a:moveTo>
                    <a:pt x="0" y="0"/>
                  </a:moveTo>
                  <a:lnTo>
                    <a:pt x="0" y="11"/>
                  </a:lnTo>
                  <a:lnTo>
                    <a:pt x="0" y="5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37" name="Freeform 2755"/>
            <p:cNvSpPr>
              <a:spLocks/>
            </p:cNvSpPr>
            <p:nvPr/>
          </p:nvSpPr>
          <p:spPr bwMode="auto">
            <a:xfrm>
              <a:off x="2609" y="1750"/>
              <a:ext cx="90" cy="1"/>
            </a:xfrm>
            <a:custGeom>
              <a:avLst/>
              <a:gdLst>
                <a:gd name="T0" fmla="*/ 90 w 90"/>
                <a:gd name="T1" fmla="*/ 0 h 1"/>
                <a:gd name="T2" fmla="*/ 79 w 90"/>
                <a:gd name="T3" fmla="*/ 0 h 1"/>
                <a:gd name="T4" fmla="*/ 0 w 90"/>
                <a:gd name="T5" fmla="*/ 0 h 1"/>
                <a:gd name="T6" fmla="*/ 0 60000 65536"/>
                <a:gd name="T7" fmla="*/ 0 60000 65536"/>
                <a:gd name="T8" fmla="*/ 0 60000 65536"/>
                <a:gd name="T9" fmla="*/ 0 w 90"/>
                <a:gd name="T10" fmla="*/ 0 h 1"/>
                <a:gd name="T11" fmla="*/ 90 w 90"/>
                <a:gd name="T12" fmla="*/ 1 h 1"/>
              </a:gdLst>
              <a:ahLst/>
              <a:cxnLst>
                <a:cxn ang="T6">
                  <a:pos x="T0" y="T1"/>
                </a:cxn>
                <a:cxn ang="T7">
                  <a:pos x="T2" y="T3"/>
                </a:cxn>
                <a:cxn ang="T8">
                  <a:pos x="T4" y="T5"/>
                </a:cxn>
              </a:cxnLst>
              <a:rect l="T9" t="T10" r="T11" b="T12"/>
              <a:pathLst>
                <a:path w="90" h="1">
                  <a:moveTo>
                    <a:pt x="90" y="0"/>
                  </a:moveTo>
                  <a:lnTo>
                    <a:pt x="79"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38" name="Freeform 2756"/>
            <p:cNvSpPr>
              <a:spLocks/>
            </p:cNvSpPr>
            <p:nvPr/>
          </p:nvSpPr>
          <p:spPr bwMode="auto">
            <a:xfrm>
              <a:off x="2744" y="1614"/>
              <a:ext cx="1" cy="90"/>
            </a:xfrm>
            <a:custGeom>
              <a:avLst/>
              <a:gdLst>
                <a:gd name="T0" fmla="*/ 0 w 1"/>
                <a:gd name="T1" fmla="*/ 90 h 90"/>
                <a:gd name="T2" fmla="*/ 0 w 1"/>
                <a:gd name="T3" fmla="*/ 79 h 90"/>
                <a:gd name="T4" fmla="*/ 0 w 1"/>
                <a:gd name="T5" fmla="*/ 44 h 90"/>
                <a:gd name="T6" fmla="*/ 0 w 1"/>
                <a:gd name="T7" fmla="*/ 33 h 90"/>
                <a:gd name="T8" fmla="*/ 0 w 1"/>
                <a:gd name="T9" fmla="*/ 11 h 90"/>
                <a:gd name="T10" fmla="*/ 0 w 1"/>
                <a:gd name="T11" fmla="*/ 0 h 90"/>
                <a:gd name="T12" fmla="*/ 0 60000 65536"/>
                <a:gd name="T13" fmla="*/ 0 60000 65536"/>
                <a:gd name="T14" fmla="*/ 0 60000 65536"/>
                <a:gd name="T15" fmla="*/ 0 60000 65536"/>
                <a:gd name="T16" fmla="*/ 0 60000 65536"/>
                <a:gd name="T17" fmla="*/ 0 60000 65536"/>
                <a:gd name="T18" fmla="*/ 0 w 1"/>
                <a:gd name="T19" fmla="*/ 0 h 90"/>
                <a:gd name="T20" fmla="*/ 1 w 1"/>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1" h="90">
                  <a:moveTo>
                    <a:pt x="0" y="90"/>
                  </a:moveTo>
                  <a:lnTo>
                    <a:pt x="0" y="79"/>
                  </a:lnTo>
                  <a:lnTo>
                    <a:pt x="0" y="44"/>
                  </a:lnTo>
                  <a:lnTo>
                    <a:pt x="0" y="33"/>
                  </a:lnTo>
                  <a:lnTo>
                    <a:pt x="0" y="1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39" name="Line 2757"/>
            <p:cNvSpPr>
              <a:spLocks noChangeShapeType="1"/>
            </p:cNvSpPr>
            <p:nvPr/>
          </p:nvSpPr>
          <p:spPr bwMode="auto">
            <a:xfrm>
              <a:off x="2744" y="1750"/>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40" name="Line 2758"/>
            <p:cNvSpPr>
              <a:spLocks noChangeShapeType="1"/>
            </p:cNvSpPr>
            <p:nvPr/>
          </p:nvSpPr>
          <p:spPr bwMode="auto">
            <a:xfrm>
              <a:off x="2744" y="175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41" name="Line 2759"/>
            <p:cNvSpPr>
              <a:spLocks noChangeShapeType="1"/>
            </p:cNvSpPr>
            <p:nvPr/>
          </p:nvSpPr>
          <p:spPr bwMode="auto">
            <a:xfrm flipH="1">
              <a:off x="2723" y="1750"/>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42" name="Line 2760"/>
            <p:cNvSpPr>
              <a:spLocks noChangeShapeType="1"/>
            </p:cNvSpPr>
            <p:nvPr/>
          </p:nvSpPr>
          <p:spPr bwMode="auto">
            <a:xfrm flipV="1">
              <a:off x="2744" y="172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43" name="Line 2761"/>
            <p:cNvSpPr>
              <a:spLocks noChangeShapeType="1"/>
            </p:cNvSpPr>
            <p:nvPr/>
          </p:nvSpPr>
          <p:spPr bwMode="auto">
            <a:xfrm flipV="1">
              <a:off x="2901" y="1193"/>
              <a:ext cx="1" cy="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44" name="Freeform 2762"/>
            <p:cNvSpPr>
              <a:spLocks/>
            </p:cNvSpPr>
            <p:nvPr/>
          </p:nvSpPr>
          <p:spPr bwMode="auto">
            <a:xfrm>
              <a:off x="2223" y="1802"/>
              <a:ext cx="391" cy="109"/>
            </a:xfrm>
            <a:custGeom>
              <a:avLst/>
              <a:gdLst>
                <a:gd name="T0" fmla="*/ 391 w 391"/>
                <a:gd name="T1" fmla="*/ 0 h 109"/>
                <a:gd name="T2" fmla="*/ 343 w 391"/>
                <a:gd name="T3" fmla="*/ 20 h 109"/>
                <a:gd name="T4" fmla="*/ 113 w 391"/>
                <a:gd name="T5" fmla="*/ 109 h 109"/>
                <a:gd name="T6" fmla="*/ 0 w 391"/>
                <a:gd name="T7" fmla="*/ 109 h 109"/>
                <a:gd name="T8" fmla="*/ 0 60000 65536"/>
                <a:gd name="T9" fmla="*/ 0 60000 65536"/>
                <a:gd name="T10" fmla="*/ 0 60000 65536"/>
                <a:gd name="T11" fmla="*/ 0 60000 65536"/>
                <a:gd name="T12" fmla="*/ 0 w 391"/>
                <a:gd name="T13" fmla="*/ 0 h 109"/>
                <a:gd name="T14" fmla="*/ 391 w 391"/>
                <a:gd name="T15" fmla="*/ 109 h 109"/>
              </a:gdLst>
              <a:ahLst/>
              <a:cxnLst>
                <a:cxn ang="T8">
                  <a:pos x="T0" y="T1"/>
                </a:cxn>
                <a:cxn ang="T9">
                  <a:pos x="T2" y="T3"/>
                </a:cxn>
                <a:cxn ang="T10">
                  <a:pos x="T4" y="T5"/>
                </a:cxn>
                <a:cxn ang="T11">
                  <a:pos x="T6" y="T7"/>
                </a:cxn>
              </a:cxnLst>
              <a:rect l="T12" t="T13" r="T14" b="T15"/>
              <a:pathLst>
                <a:path w="391" h="109">
                  <a:moveTo>
                    <a:pt x="391" y="0"/>
                  </a:moveTo>
                  <a:lnTo>
                    <a:pt x="343" y="20"/>
                  </a:lnTo>
                  <a:lnTo>
                    <a:pt x="113" y="109"/>
                  </a:lnTo>
                  <a:lnTo>
                    <a:pt x="0" y="10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45" name="Freeform 2763"/>
            <p:cNvSpPr>
              <a:spLocks/>
            </p:cNvSpPr>
            <p:nvPr/>
          </p:nvSpPr>
          <p:spPr bwMode="auto">
            <a:xfrm>
              <a:off x="1824" y="1872"/>
              <a:ext cx="50" cy="65"/>
            </a:xfrm>
            <a:custGeom>
              <a:avLst/>
              <a:gdLst>
                <a:gd name="T0" fmla="*/ 515 w 23"/>
                <a:gd name="T1" fmla="*/ 306 h 30"/>
                <a:gd name="T2" fmla="*/ 515 w 23"/>
                <a:gd name="T3" fmla="*/ 262 h 30"/>
                <a:gd name="T4" fmla="*/ 472 w 23"/>
                <a:gd name="T5" fmla="*/ 202 h 30"/>
                <a:gd name="T6" fmla="*/ 0 w 23"/>
                <a:gd name="T7" fmla="*/ 225 h 30"/>
                <a:gd name="T8" fmla="*/ 0 w 23"/>
                <a:gd name="T9" fmla="*/ 286 h 30"/>
                <a:gd name="T10" fmla="*/ 0 w 23"/>
                <a:gd name="T11" fmla="*/ 358 h 30"/>
                <a:gd name="T12" fmla="*/ 472 w 23"/>
                <a:gd name="T13" fmla="*/ 438 h 30"/>
                <a:gd name="T14" fmla="*/ 515 w 23"/>
                <a:gd name="T15" fmla="*/ 375 h 30"/>
                <a:gd name="T16" fmla="*/ 515 w 23"/>
                <a:gd name="T17" fmla="*/ 30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2"/>
                    <a:pt x="23" y="12"/>
                    <a:pt x="23" y="12"/>
                  </a:cubicBezTo>
                  <a:cubicBezTo>
                    <a:pt x="21" y="9"/>
                    <a:pt x="21" y="9"/>
                    <a:pt x="21" y="9"/>
                  </a:cubicBezTo>
                  <a:cubicBezTo>
                    <a:pt x="17" y="0"/>
                    <a:pt x="4" y="1"/>
                    <a:pt x="0" y="10"/>
                  </a:cubicBezTo>
                  <a:cubicBezTo>
                    <a:pt x="0" y="13"/>
                    <a:pt x="0" y="13"/>
                    <a:pt x="0" y="13"/>
                  </a:cubicBezTo>
                  <a:cubicBezTo>
                    <a:pt x="0" y="16"/>
                    <a:pt x="0" y="16"/>
                    <a:pt x="0" y="16"/>
                  </a:cubicBezTo>
                  <a:cubicBezTo>
                    <a:pt x="1" y="27"/>
                    <a:pt x="16" y="30"/>
                    <a:pt x="21" y="20"/>
                  </a:cubicBezTo>
                  <a:cubicBezTo>
                    <a:pt x="23" y="17"/>
                    <a:pt x="23" y="17"/>
                    <a:pt x="23" y="17"/>
                  </a:cubicBezTo>
                  <a:lnTo>
                    <a:pt x="23" y="14"/>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46" name="Line 2764"/>
            <p:cNvSpPr>
              <a:spLocks noChangeShapeType="1"/>
            </p:cNvSpPr>
            <p:nvPr/>
          </p:nvSpPr>
          <p:spPr bwMode="auto">
            <a:xfrm flipV="1">
              <a:off x="3126" y="1228"/>
              <a:ext cx="1" cy="18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47" name="Line 2765"/>
            <p:cNvSpPr>
              <a:spLocks noChangeShapeType="1"/>
            </p:cNvSpPr>
            <p:nvPr/>
          </p:nvSpPr>
          <p:spPr bwMode="auto">
            <a:xfrm flipV="1">
              <a:off x="2901" y="1228"/>
              <a:ext cx="1" cy="18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48" name="Line 2766"/>
            <p:cNvSpPr>
              <a:spLocks noChangeShapeType="1"/>
            </p:cNvSpPr>
            <p:nvPr/>
          </p:nvSpPr>
          <p:spPr bwMode="auto">
            <a:xfrm>
              <a:off x="3602" y="1883"/>
              <a:ext cx="34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49" name="Line 2767"/>
            <p:cNvSpPr>
              <a:spLocks noChangeShapeType="1"/>
            </p:cNvSpPr>
            <p:nvPr/>
          </p:nvSpPr>
          <p:spPr bwMode="auto">
            <a:xfrm>
              <a:off x="3486" y="1883"/>
              <a:ext cx="11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50" name="Line 2768"/>
            <p:cNvSpPr>
              <a:spLocks noChangeShapeType="1"/>
            </p:cNvSpPr>
            <p:nvPr/>
          </p:nvSpPr>
          <p:spPr bwMode="auto">
            <a:xfrm>
              <a:off x="3486" y="1433"/>
              <a:ext cx="460"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51" name="Freeform 2769"/>
            <p:cNvSpPr>
              <a:spLocks/>
            </p:cNvSpPr>
            <p:nvPr/>
          </p:nvSpPr>
          <p:spPr bwMode="auto">
            <a:xfrm>
              <a:off x="3458" y="1649"/>
              <a:ext cx="292" cy="478"/>
            </a:xfrm>
            <a:custGeom>
              <a:avLst/>
              <a:gdLst>
                <a:gd name="T0" fmla="*/ 0 w 292"/>
                <a:gd name="T1" fmla="*/ 0 h 478"/>
                <a:gd name="T2" fmla="*/ 6 w 292"/>
                <a:gd name="T3" fmla="*/ 9 h 478"/>
                <a:gd name="T4" fmla="*/ 6 w 292"/>
                <a:gd name="T5" fmla="*/ 9 h 478"/>
                <a:gd name="T6" fmla="*/ 6 w 292"/>
                <a:gd name="T7" fmla="*/ 9 h 478"/>
                <a:gd name="T8" fmla="*/ 89 w 292"/>
                <a:gd name="T9" fmla="*/ 144 h 478"/>
                <a:gd name="T10" fmla="*/ 144 w 292"/>
                <a:gd name="T11" fmla="*/ 234 h 478"/>
                <a:gd name="T12" fmla="*/ 144 w 292"/>
                <a:gd name="T13" fmla="*/ 234 h 478"/>
                <a:gd name="T14" fmla="*/ 292 w 292"/>
                <a:gd name="T15" fmla="*/ 478 h 478"/>
                <a:gd name="T16" fmla="*/ 0 60000 65536"/>
                <a:gd name="T17" fmla="*/ 0 60000 65536"/>
                <a:gd name="T18" fmla="*/ 0 60000 65536"/>
                <a:gd name="T19" fmla="*/ 0 60000 65536"/>
                <a:gd name="T20" fmla="*/ 0 60000 65536"/>
                <a:gd name="T21" fmla="*/ 0 60000 65536"/>
                <a:gd name="T22" fmla="*/ 0 60000 65536"/>
                <a:gd name="T23" fmla="*/ 0 60000 65536"/>
                <a:gd name="T24" fmla="*/ 0 w 292"/>
                <a:gd name="T25" fmla="*/ 0 h 478"/>
                <a:gd name="T26" fmla="*/ 292 w 292"/>
                <a:gd name="T27" fmla="*/ 478 h 4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2" h="478">
                  <a:moveTo>
                    <a:pt x="0" y="0"/>
                  </a:moveTo>
                  <a:lnTo>
                    <a:pt x="6" y="9"/>
                  </a:lnTo>
                  <a:lnTo>
                    <a:pt x="89" y="144"/>
                  </a:lnTo>
                  <a:lnTo>
                    <a:pt x="144" y="234"/>
                  </a:lnTo>
                  <a:lnTo>
                    <a:pt x="292" y="47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52" name="Line 2770"/>
            <p:cNvSpPr>
              <a:spLocks noChangeShapeType="1"/>
            </p:cNvSpPr>
            <p:nvPr/>
          </p:nvSpPr>
          <p:spPr bwMode="auto">
            <a:xfrm>
              <a:off x="3464" y="1658"/>
              <a:ext cx="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53" name="Line 2771"/>
            <p:cNvSpPr>
              <a:spLocks noChangeShapeType="1"/>
            </p:cNvSpPr>
            <p:nvPr/>
          </p:nvSpPr>
          <p:spPr bwMode="auto">
            <a:xfrm>
              <a:off x="3425" y="1595"/>
              <a:ext cx="39" cy="6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54" name="Freeform 2772"/>
            <p:cNvSpPr>
              <a:spLocks/>
            </p:cNvSpPr>
            <p:nvPr/>
          </p:nvSpPr>
          <p:spPr bwMode="auto">
            <a:xfrm>
              <a:off x="2609" y="1769"/>
              <a:ext cx="83" cy="44"/>
            </a:xfrm>
            <a:custGeom>
              <a:avLst/>
              <a:gdLst>
                <a:gd name="T0" fmla="*/ 83 w 83"/>
                <a:gd name="T1" fmla="*/ 0 h 44"/>
                <a:gd name="T2" fmla="*/ 0 w 83"/>
                <a:gd name="T3" fmla="*/ 20 h 44"/>
                <a:gd name="T4" fmla="*/ 5 w 83"/>
                <a:gd name="T5" fmla="*/ 33 h 44"/>
                <a:gd name="T6" fmla="*/ 11 w 83"/>
                <a:gd name="T7" fmla="*/ 44 h 44"/>
                <a:gd name="T8" fmla="*/ 83 w 83"/>
                <a:gd name="T9" fmla="*/ 0 h 44"/>
                <a:gd name="T10" fmla="*/ 0 60000 65536"/>
                <a:gd name="T11" fmla="*/ 0 60000 65536"/>
                <a:gd name="T12" fmla="*/ 0 60000 65536"/>
                <a:gd name="T13" fmla="*/ 0 60000 65536"/>
                <a:gd name="T14" fmla="*/ 0 60000 65536"/>
                <a:gd name="T15" fmla="*/ 0 w 83"/>
                <a:gd name="T16" fmla="*/ 0 h 44"/>
                <a:gd name="T17" fmla="*/ 83 w 83"/>
                <a:gd name="T18" fmla="*/ 44 h 44"/>
              </a:gdLst>
              <a:ahLst/>
              <a:cxnLst>
                <a:cxn ang="T10">
                  <a:pos x="T0" y="T1"/>
                </a:cxn>
                <a:cxn ang="T11">
                  <a:pos x="T2" y="T3"/>
                </a:cxn>
                <a:cxn ang="T12">
                  <a:pos x="T4" y="T5"/>
                </a:cxn>
                <a:cxn ang="T13">
                  <a:pos x="T6" y="T7"/>
                </a:cxn>
                <a:cxn ang="T14">
                  <a:pos x="T8" y="T9"/>
                </a:cxn>
              </a:cxnLst>
              <a:rect l="T15" t="T16" r="T17" b="T18"/>
              <a:pathLst>
                <a:path w="83" h="44">
                  <a:moveTo>
                    <a:pt x="83" y="0"/>
                  </a:moveTo>
                  <a:lnTo>
                    <a:pt x="0" y="20"/>
                  </a:lnTo>
                  <a:lnTo>
                    <a:pt x="5" y="33"/>
                  </a:lnTo>
                  <a:lnTo>
                    <a:pt x="11" y="44"/>
                  </a:lnTo>
                  <a:lnTo>
                    <a:pt x="8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55" name="Freeform 2773"/>
            <p:cNvSpPr>
              <a:spLocks/>
            </p:cNvSpPr>
            <p:nvPr/>
          </p:nvSpPr>
          <p:spPr bwMode="auto">
            <a:xfrm>
              <a:off x="3381" y="1523"/>
              <a:ext cx="57" cy="81"/>
            </a:xfrm>
            <a:custGeom>
              <a:avLst/>
              <a:gdLst>
                <a:gd name="T0" fmla="*/ 0 w 57"/>
                <a:gd name="T1" fmla="*/ 0 h 81"/>
                <a:gd name="T2" fmla="*/ 33 w 57"/>
                <a:gd name="T3" fmla="*/ 81 h 81"/>
                <a:gd name="T4" fmla="*/ 44 w 57"/>
                <a:gd name="T5" fmla="*/ 72 h 81"/>
                <a:gd name="T6" fmla="*/ 57 w 57"/>
                <a:gd name="T7" fmla="*/ 65 h 81"/>
                <a:gd name="T8" fmla="*/ 0 w 57"/>
                <a:gd name="T9" fmla="*/ 0 h 81"/>
                <a:gd name="T10" fmla="*/ 0 60000 65536"/>
                <a:gd name="T11" fmla="*/ 0 60000 65536"/>
                <a:gd name="T12" fmla="*/ 0 60000 65536"/>
                <a:gd name="T13" fmla="*/ 0 60000 65536"/>
                <a:gd name="T14" fmla="*/ 0 60000 65536"/>
                <a:gd name="T15" fmla="*/ 0 w 57"/>
                <a:gd name="T16" fmla="*/ 0 h 81"/>
                <a:gd name="T17" fmla="*/ 57 w 57"/>
                <a:gd name="T18" fmla="*/ 81 h 81"/>
              </a:gdLst>
              <a:ahLst/>
              <a:cxnLst>
                <a:cxn ang="T10">
                  <a:pos x="T0" y="T1"/>
                </a:cxn>
                <a:cxn ang="T11">
                  <a:pos x="T2" y="T3"/>
                </a:cxn>
                <a:cxn ang="T12">
                  <a:pos x="T4" y="T5"/>
                </a:cxn>
                <a:cxn ang="T13">
                  <a:pos x="T6" y="T7"/>
                </a:cxn>
                <a:cxn ang="T14">
                  <a:pos x="T8" y="T9"/>
                </a:cxn>
              </a:cxnLst>
              <a:rect l="T15" t="T16" r="T17" b="T18"/>
              <a:pathLst>
                <a:path w="57" h="81">
                  <a:moveTo>
                    <a:pt x="0" y="0"/>
                  </a:moveTo>
                  <a:lnTo>
                    <a:pt x="33" y="81"/>
                  </a:lnTo>
                  <a:lnTo>
                    <a:pt x="44" y="72"/>
                  </a:lnTo>
                  <a:lnTo>
                    <a:pt x="57" y="65"/>
                  </a:lnTo>
                  <a:lnTo>
                    <a:pt x="0"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56" name="Freeform 2774"/>
            <p:cNvSpPr>
              <a:spLocks/>
            </p:cNvSpPr>
            <p:nvPr/>
          </p:nvSpPr>
          <p:spPr bwMode="auto">
            <a:xfrm>
              <a:off x="1944" y="2081"/>
              <a:ext cx="78" cy="77"/>
            </a:xfrm>
            <a:custGeom>
              <a:avLst/>
              <a:gdLst>
                <a:gd name="T0" fmla="*/ 78 w 78"/>
                <a:gd name="T1" fmla="*/ 0 h 77"/>
                <a:gd name="T2" fmla="*/ 0 w 78"/>
                <a:gd name="T3" fmla="*/ 0 h 77"/>
                <a:gd name="T4" fmla="*/ 39 w 78"/>
                <a:gd name="T5" fmla="*/ 77 h 77"/>
                <a:gd name="T6" fmla="*/ 78 w 78"/>
                <a:gd name="T7" fmla="*/ 0 h 77"/>
                <a:gd name="T8" fmla="*/ 0 60000 65536"/>
                <a:gd name="T9" fmla="*/ 0 60000 65536"/>
                <a:gd name="T10" fmla="*/ 0 60000 65536"/>
                <a:gd name="T11" fmla="*/ 0 60000 65536"/>
                <a:gd name="T12" fmla="*/ 0 w 78"/>
                <a:gd name="T13" fmla="*/ 0 h 77"/>
                <a:gd name="T14" fmla="*/ 78 w 78"/>
                <a:gd name="T15" fmla="*/ 77 h 77"/>
              </a:gdLst>
              <a:ahLst/>
              <a:cxnLst>
                <a:cxn ang="T8">
                  <a:pos x="T0" y="T1"/>
                </a:cxn>
                <a:cxn ang="T9">
                  <a:pos x="T2" y="T3"/>
                </a:cxn>
                <a:cxn ang="T10">
                  <a:pos x="T4" y="T5"/>
                </a:cxn>
                <a:cxn ang="T11">
                  <a:pos x="T6" y="T7"/>
                </a:cxn>
              </a:cxnLst>
              <a:rect l="T12" t="T13" r="T14" b="T15"/>
              <a:pathLst>
                <a:path w="78" h="77">
                  <a:moveTo>
                    <a:pt x="78" y="0"/>
                  </a:moveTo>
                  <a:lnTo>
                    <a:pt x="0" y="0"/>
                  </a:lnTo>
                  <a:lnTo>
                    <a:pt x="39" y="77"/>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7" name="Freeform 2775"/>
            <p:cNvSpPr>
              <a:spLocks/>
            </p:cNvSpPr>
            <p:nvPr/>
          </p:nvSpPr>
          <p:spPr bwMode="auto">
            <a:xfrm>
              <a:off x="1944" y="2081"/>
              <a:ext cx="78" cy="77"/>
            </a:xfrm>
            <a:custGeom>
              <a:avLst/>
              <a:gdLst>
                <a:gd name="T0" fmla="*/ 78 w 78"/>
                <a:gd name="T1" fmla="*/ 0 h 77"/>
                <a:gd name="T2" fmla="*/ 0 w 78"/>
                <a:gd name="T3" fmla="*/ 0 h 77"/>
                <a:gd name="T4" fmla="*/ 39 w 78"/>
                <a:gd name="T5" fmla="*/ 77 h 77"/>
                <a:gd name="T6" fmla="*/ 78 w 78"/>
                <a:gd name="T7" fmla="*/ 0 h 77"/>
                <a:gd name="T8" fmla="*/ 0 60000 65536"/>
                <a:gd name="T9" fmla="*/ 0 60000 65536"/>
                <a:gd name="T10" fmla="*/ 0 60000 65536"/>
                <a:gd name="T11" fmla="*/ 0 60000 65536"/>
                <a:gd name="T12" fmla="*/ 0 w 78"/>
                <a:gd name="T13" fmla="*/ 0 h 77"/>
                <a:gd name="T14" fmla="*/ 78 w 78"/>
                <a:gd name="T15" fmla="*/ 77 h 77"/>
              </a:gdLst>
              <a:ahLst/>
              <a:cxnLst>
                <a:cxn ang="T8">
                  <a:pos x="T0" y="T1"/>
                </a:cxn>
                <a:cxn ang="T9">
                  <a:pos x="T2" y="T3"/>
                </a:cxn>
                <a:cxn ang="T10">
                  <a:pos x="T4" y="T5"/>
                </a:cxn>
                <a:cxn ang="T11">
                  <a:pos x="T6" y="T7"/>
                </a:cxn>
              </a:cxnLst>
              <a:rect l="T12" t="T13" r="T14" b="T15"/>
              <a:pathLst>
                <a:path w="78" h="77">
                  <a:moveTo>
                    <a:pt x="78" y="0"/>
                  </a:moveTo>
                  <a:lnTo>
                    <a:pt x="0" y="0"/>
                  </a:lnTo>
                  <a:lnTo>
                    <a:pt x="39" y="77"/>
                  </a:lnTo>
                  <a:lnTo>
                    <a:pt x="78"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58" name="Freeform 2776"/>
            <p:cNvSpPr>
              <a:spLocks/>
            </p:cNvSpPr>
            <p:nvPr/>
          </p:nvSpPr>
          <p:spPr bwMode="auto">
            <a:xfrm>
              <a:off x="2823" y="1250"/>
              <a:ext cx="78" cy="79"/>
            </a:xfrm>
            <a:custGeom>
              <a:avLst/>
              <a:gdLst>
                <a:gd name="T0" fmla="*/ 78 w 78"/>
                <a:gd name="T1" fmla="*/ 79 h 79"/>
                <a:gd name="T2" fmla="*/ 78 w 78"/>
                <a:gd name="T3" fmla="*/ 0 h 79"/>
                <a:gd name="T4" fmla="*/ 0 w 78"/>
                <a:gd name="T5" fmla="*/ 39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78" y="0"/>
                  </a:lnTo>
                  <a:lnTo>
                    <a:pt x="0" y="39"/>
                  </a:lnTo>
                  <a:lnTo>
                    <a:pt x="7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59" name="Freeform 2777"/>
            <p:cNvSpPr>
              <a:spLocks/>
            </p:cNvSpPr>
            <p:nvPr/>
          </p:nvSpPr>
          <p:spPr bwMode="auto">
            <a:xfrm>
              <a:off x="2823" y="1250"/>
              <a:ext cx="78" cy="79"/>
            </a:xfrm>
            <a:custGeom>
              <a:avLst/>
              <a:gdLst>
                <a:gd name="T0" fmla="*/ 78 w 78"/>
                <a:gd name="T1" fmla="*/ 79 h 79"/>
                <a:gd name="T2" fmla="*/ 78 w 78"/>
                <a:gd name="T3" fmla="*/ 0 h 79"/>
                <a:gd name="T4" fmla="*/ 0 w 78"/>
                <a:gd name="T5" fmla="*/ 39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78" y="0"/>
                  </a:lnTo>
                  <a:lnTo>
                    <a:pt x="0" y="39"/>
                  </a:lnTo>
                  <a:lnTo>
                    <a:pt x="78"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60" name="Rectangle 2778"/>
            <p:cNvSpPr>
              <a:spLocks noChangeArrowheads="1"/>
            </p:cNvSpPr>
            <p:nvPr/>
          </p:nvSpPr>
          <p:spPr bwMode="auto">
            <a:xfrm>
              <a:off x="2554" y="14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C</a:t>
              </a:r>
              <a:endParaRPr lang="en-US"/>
            </a:p>
          </p:txBody>
        </p:sp>
        <p:sp>
          <p:nvSpPr>
            <p:cNvPr id="35061" name="Line 2779"/>
            <p:cNvSpPr>
              <a:spLocks noChangeShapeType="1"/>
            </p:cNvSpPr>
            <p:nvPr/>
          </p:nvSpPr>
          <p:spPr bwMode="auto">
            <a:xfrm>
              <a:off x="2662" y="118"/>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62" name="Line 2780"/>
            <p:cNvSpPr>
              <a:spLocks noChangeShapeType="1"/>
            </p:cNvSpPr>
            <p:nvPr/>
          </p:nvSpPr>
          <p:spPr bwMode="auto">
            <a:xfrm>
              <a:off x="2504" y="118"/>
              <a:ext cx="15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63" name="Line 2781"/>
            <p:cNvSpPr>
              <a:spLocks noChangeShapeType="1"/>
            </p:cNvSpPr>
            <p:nvPr/>
          </p:nvSpPr>
          <p:spPr bwMode="auto">
            <a:xfrm flipV="1">
              <a:off x="2504" y="118"/>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64" name="Line 2782"/>
            <p:cNvSpPr>
              <a:spLocks noChangeShapeType="1"/>
            </p:cNvSpPr>
            <p:nvPr/>
          </p:nvSpPr>
          <p:spPr bwMode="auto">
            <a:xfrm flipH="1">
              <a:off x="2504" y="275"/>
              <a:ext cx="15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65" name="Line 2783"/>
            <p:cNvSpPr>
              <a:spLocks noChangeShapeType="1"/>
            </p:cNvSpPr>
            <p:nvPr/>
          </p:nvSpPr>
          <p:spPr bwMode="auto">
            <a:xfrm flipV="1">
              <a:off x="2583" y="275"/>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66" name="Line 2784"/>
            <p:cNvSpPr>
              <a:spLocks noChangeShapeType="1"/>
            </p:cNvSpPr>
            <p:nvPr/>
          </p:nvSpPr>
          <p:spPr bwMode="auto">
            <a:xfrm>
              <a:off x="1942" y="1012"/>
              <a:ext cx="1" cy="11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67" name="Rectangle 2785"/>
            <p:cNvSpPr>
              <a:spLocks noChangeArrowheads="1"/>
            </p:cNvSpPr>
            <p:nvPr/>
          </p:nvSpPr>
          <p:spPr bwMode="auto">
            <a:xfrm>
              <a:off x="1863" y="1126"/>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68" name="Rectangle 2786"/>
            <p:cNvSpPr>
              <a:spLocks noChangeArrowheads="1"/>
            </p:cNvSpPr>
            <p:nvPr/>
          </p:nvSpPr>
          <p:spPr bwMode="auto">
            <a:xfrm>
              <a:off x="1916" y="1147"/>
              <a:ext cx="5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F</a:t>
              </a:r>
              <a:endParaRPr lang="en-US"/>
            </a:p>
          </p:txBody>
        </p:sp>
        <p:sp>
          <p:nvSpPr>
            <p:cNvPr id="35069" name="Rectangle 2787"/>
            <p:cNvSpPr>
              <a:spLocks noChangeArrowheads="1"/>
            </p:cNvSpPr>
            <p:nvPr/>
          </p:nvSpPr>
          <p:spPr bwMode="auto">
            <a:xfrm>
              <a:off x="3862" y="1165"/>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a:t>
              </a:r>
              <a:endParaRPr lang="en-US"/>
            </a:p>
          </p:txBody>
        </p:sp>
        <p:sp>
          <p:nvSpPr>
            <p:cNvPr id="35070" name="Line 2788"/>
            <p:cNvSpPr>
              <a:spLocks noChangeShapeType="1"/>
            </p:cNvSpPr>
            <p:nvPr/>
          </p:nvSpPr>
          <p:spPr bwMode="auto">
            <a:xfrm>
              <a:off x="3968" y="1143"/>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71" name="Line 2789"/>
            <p:cNvSpPr>
              <a:spLocks noChangeShapeType="1"/>
            </p:cNvSpPr>
            <p:nvPr/>
          </p:nvSpPr>
          <p:spPr bwMode="auto">
            <a:xfrm>
              <a:off x="3811" y="1143"/>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72" name="Line 2790"/>
            <p:cNvSpPr>
              <a:spLocks noChangeShapeType="1"/>
            </p:cNvSpPr>
            <p:nvPr/>
          </p:nvSpPr>
          <p:spPr bwMode="auto">
            <a:xfrm flipV="1">
              <a:off x="3811" y="1143"/>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73" name="Line 2791"/>
            <p:cNvSpPr>
              <a:spLocks noChangeShapeType="1"/>
            </p:cNvSpPr>
            <p:nvPr/>
          </p:nvSpPr>
          <p:spPr bwMode="auto">
            <a:xfrm flipH="1">
              <a:off x="3811" y="1300"/>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74" name="Line 2792"/>
            <p:cNvSpPr>
              <a:spLocks noChangeShapeType="1"/>
            </p:cNvSpPr>
            <p:nvPr/>
          </p:nvSpPr>
          <p:spPr bwMode="auto">
            <a:xfrm flipV="1">
              <a:off x="3890" y="1300"/>
              <a:ext cx="1" cy="13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75" name="Line 2793"/>
            <p:cNvSpPr>
              <a:spLocks noChangeShapeType="1"/>
            </p:cNvSpPr>
            <p:nvPr/>
          </p:nvSpPr>
          <p:spPr bwMode="auto">
            <a:xfrm flipV="1">
              <a:off x="3872" y="364"/>
              <a:ext cx="1" cy="13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76" name="Rectangle 2794"/>
            <p:cNvSpPr>
              <a:spLocks noChangeArrowheads="1"/>
            </p:cNvSpPr>
            <p:nvPr/>
          </p:nvSpPr>
          <p:spPr bwMode="auto">
            <a:xfrm>
              <a:off x="3794" y="209"/>
              <a:ext cx="157" cy="155"/>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77" name="Rectangle 2795"/>
            <p:cNvSpPr>
              <a:spLocks noChangeArrowheads="1"/>
            </p:cNvSpPr>
            <p:nvPr/>
          </p:nvSpPr>
          <p:spPr bwMode="auto">
            <a:xfrm>
              <a:off x="3844" y="23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R</a:t>
              </a:r>
              <a:endParaRPr lang="en-US"/>
            </a:p>
          </p:txBody>
        </p:sp>
        <p:sp>
          <p:nvSpPr>
            <p:cNvPr id="35078" name="Freeform 2796"/>
            <p:cNvSpPr>
              <a:spLocks/>
            </p:cNvSpPr>
            <p:nvPr/>
          </p:nvSpPr>
          <p:spPr bwMode="auto">
            <a:xfrm>
              <a:off x="2544" y="316"/>
              <a:ext cx="78" cy="79"/>
            </a:xfrm>
            <a:custGeom>
              <a:avLst/>
              <a:gdLst>
                <a:gd name="T0" fmla="*/ 78 w 78"/>
                <a:gd name="T1" fmla="*/ 79 h 79"/>
                <a:gd name="T2" fmla="*/ 0 w 78"/>
                <a:gd name="T3" fmla="*/ 79 h 79"/>
                <a:gd name="T4" fmla="*/ 39 w 78"/>
                <a:gd name="T5" fmla="*/ 0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0" y="79"/>
                  </a:lnTo>
                  <a:lnTo>
                    <a:pt x="39" y="0"/>
                  </a:lnTo>
                  <a:lnTo>
                    <a:pt x="7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79" name="Freeform 2797"/>
            <p:cNvSpPr>
              <a:spLocks/>
            </p:cNvSpPr>
            <p:nvPr/>
          </p:nvSpPr>
          <p:spPr bwMode="auto">
            <a:xfrm>
              <a:off x="2544" y="316"/>
              <a:ext cx="78" cy="79"/>
            </a:xfrm>
            <a:custGeom>
              <a:avLst/>
              <a:gdLst>
                <a:gd name="T0" fmla="*/ 78 w 78"/>
                <a:gd name="T1" fmla="*/ 79 h 79"/>
                <a:gd name="T2" fmla="*/ 0 w 78"/>
                <a:gd name="T3" fmla="*/ 79 h 79"/>
                <a:gd name="T4" fmla="*/ 39 w 78"/>
                <a:gd name="T5" fmla="*/ 0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0" y="79"/>
                  </a:lnTo>
                  <a:lnTo>
                    <a:pt x="39" y="0"/>
                  </a:lnTo>
                  <a:lnTo>
                    <a:pt x="78"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80" name="Freeform 2798"/>
            <p:cNvSpPr>
              <a:spLocks/>
            </p:cNvSpPr>
            <p:nvPr/>
          </p:nvSpPr>
          <p:spPr bwMode="auto">
            <a:xfrm>
              <a:off x="1902" y="1012"/>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1" name="Freeform 2799"/>
            <p:cNvSpPr>
              <a:spLocks/>
            </p:cNvSpPr>
            <p:nvPr/>
          </p:nvSpPr>
          <p:spPr bwMode="auto">
            <a:xfrm>
              <a:off x="1902" y="1012"/>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82" name="Freeform 2800"/>
            <p:cNvSpPr>
              <a:spLocks/>
            </p:cNvSpPr>
            <p:nvPr/>
          </p:nvSpPr>
          <p:spPr bwMode="auto">
            <a:xfrm>
              <a:off x="3850" y="1355"/>
              <a:ext cx="79" cy="78"/>
            </a:xfrm>
            <a:custGeom>
              <a:avLst/>
              <a:gdLst>
                <a:gd name="T0" fmla="*/ 79 w 79"/>
                <a:gd name="T1" fmla="*/ 78 h 78"/>
                <a:gd name="T2" fmla="*/ 0 w 79"/>
                <a:gd name="T3" fmla="*/ 78 h 78"/>
                <a:gd name="T4" fmla="*/ 40 w 79"/>
                <a:gd name="T5" fmla="*/ 0 h 78"/>
                <a:gd name="T6" fmla="*/ 79 w 79"/>
                <a:gd name="T7" fmla="*/ 78 h 78"/>
                <a:gd name="T8" fmla="*/ 0 60000 65536"/>
                <a:gd name="T9" fmla="*/ 0 60000 65536"/>
                <a:gd name="T10" fmla="*/ 0 60000 65536"/>
                <a:gd name="T11" fmla="*/ 0 60000 65536"/>
                <a:gd name="T12" fmla="*/ 0 w 79"/>
                <a:gd name="T13" fmla="*/ 0 h 78"/>
                <a:gd name="T14" fmla="*/ 79 w 79"/>
                <a:gd name="T15" fmla="*/ 78 h 78"/>
              </a:gdLst>
              <a:ahLst/>
              <a:cxnLst>
                <a:cxn ang="T8">
                  <a:pos x="T0" y="T1"/>
                </a:cxn>
                <a:cxn ang="T9">
                  <a:pos x="T2" y="T3"/>
                </a:cxn>
                <a:cxn ang="T10">
                  <a:pos x="T4" y="T5"/>
                </a:cxn>
                <a:cxn ang="T11">
                  <a:pos x="T6" y="T7"/>
                </a:cxn>
              </a:cxnLst>
              <a:rect l="T12" t="T13" r="T14" b="T15"/>
              <a:pathLst>
                <a:path w="79" h="78">
                  <a:moveTo>
                    <a:pt x="79" y="78"/>
                  </a:moveTo>
                  <a:lnTo>
                    <a:pt x="0" y="78"/>
                  </a:lnTo>
                  <a:lnTo>
                    <a:pt x="40" y="0"/>
                  </a:lnTo>
                  <a:lnTo>
                    <a:pt x="79"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3" name="Freeform 2801"/>
            <p:cNvSpPr>
              <a:spLocks/>
            </p:cNvSpPr>
            <p:nvPr/>
          </p:nvSpPr>
          <p:spPr bwMode="auto">
            <a:xfrm>
              <a:off x="3850" y="1355"/>
              <a:ext cx="79" cy="78"/>
            </a:xfrm>
            <a:custGeom>
              <a:avLst/>
              <a:gdLst>
                <a:gd name="T0" fmla="*/ 79 w 79"/>
                <a:gd name="T1" fmla="*/ 78 h 78"/>
                <a:gd name="T2" fmla="*/ 0 w 79"/>
                <a:gd name="T3" fmla="*/ 78 h 78"/>
                <a:gd name="T4" fmla="*/ 40 w 79"/>
                <a:gd name="T5" fmla="*/ 0 h 78"/>
                <a:gd name="T6" fmla="*/ 79 w 79"/>
                <a:gd name="T7" fmla="*/ 78 h 78"/>
                <a:gd name="T8" fmla="*/ 0 60000 65536"/>
                <a:gd name="T9" fmla="*/ 0 60000 65536"/>
                <a:gd name="T10" fmla="*/ 0 60000 65536"/>
                <a:gd name="T11" fmla="*/ 0 60000 65536"/>
                <a:gd name="T12" fmla="*/ 0 w 79"/>
                <a:gd name="T13" fmla="*/ 0 h 78"/>
                <a:gd name="T14" fmla="*/ 79 w 79"/>
                <a:gd name="T15" fmla="*/ 78 h 78"/>
              </a:gdLst>
              <a:ahLst/>
              <a:cxnLst>
                <a:cxn ang="T8">
                  <a:pos x="T0" y="T1"/>
                </a:cxn>
                <a:cxn ang="T9">
                  <a:pos x="T2" y="T3"/>
                </a:cxn>
                <a:cxn ang="T10">
                  <a:pos x="T4" y="T5"/>
                </a:cxn>
                <a:cxn ang="T11">
                  <a:pos x="T6" y="T7"/>
                </a:cxn>
              </a:cxnLst>
              <a:rect l="T12" t="T13" r="T14" b="T15"/>
              <a:pathLst>
                <a:path w="79" h="78">
                  <a:moveTo>
                    <a:pt x="79" y="78"/>
                  </a:moveTo>
                  <a:lnTo>
                    <a:pt x="0" y="78"/>
                  </a:lnTo>
                  <a:lnTo>
                    <a:pt x="40" y="0"/>
                  </a:lnTo>
                  <a:lnTo>
                    <a:pt x="79" y="78"/>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84" name="Freeform 2802"/>
            <p:cNvSpPr>
              <a:spLocks/>
            </p:cNvSpPr>
            <p:nvPr/>
          </p:nvSpPr>
          <p:spPr bwMode="auto">
            <a:xfrm>
              <a:off x="3833" y="423"/>
              <a:ext cx="79" cy="79"/>
            </a:xfrm>
            <a:custGeom>
              <a:avLst/>
              <a:gdLst>
                <a:gd name="T0" fmla="*/ 79 w 79"/>
                <a:gd name="T1" fmla="*/ 79 h 79"/>
                <a:gd name="T2" fmla="*/ 0 w 79"/>
                <a:gd name="T3" fmla="*/ 79 h 79"/>
                <a:gd name="T4" fmla="*/ 39 w 79"/>
                <a:gd name="T5" fmla="*/ 0 h 79"/>
                <a:gd name="T6" fmla="*/ 79 w 79"/>
                <a:gd name="T7" fmla="*/ 79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79"/>
                  </a:moveTo>
                  <a:lnTo>
                    <a:pt x="0" y="79"/>
                  </a:lnTo>
                  <a:lnTo>
                    <a:pt x="39" y="0"/>
                  </a:lnTo>
                  <a:lnTo>
                    <a:pt x="79"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085" name="Freeform 2803"/>
            <p:cNvSpPr>
              <a:spLocks/>
            </p:cNvSpPr>
            <p:nvPr/>
          </p:nvSpPr>
          <p:spPr bwMode="auto">
            <a:xfrm>
              <a:off x="3833" y="423"/>
              <a:ext cx="79" cy="79"/>
            </a:xfrm>
            <a:custGeom>
              <a:avLst/>
              <a:gdLst>
                <a:gd name="T0" fmla="*/ 79 w 79"/>
                <a:gd name="T1" fmla="*/ 79 h 79"/>
                <a:gd name="T2" fmla="*/ 0 w 79"/>
                <a:gd name="T3" fmla="*/ 79 h 79"/>
                <a:gd name="T4" fmla="*/ 39 w 79"/>
                <a:gd name="T5" fmla="*/ 0 h 79"/>
                <a:gd name="T6" fmla="*/ 79 w 79"/>
                <a:gd name="T7" fmla="*/ 79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79"/>
                  </a:moveTo>
                  <a:lnTo>
                    <a:pt x="0" y="79"/>
                  </a:lnTo>
                  <a:lnTo>
                    <a:pt x="39" y="0"/>
                  </a:lnTo>
                  <a:lnTo>
                    <a:pt x="79"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86" name="Line 2804"/>
            <p:cNvSpPr>
              <a:spLocks noChangeShapeType="1"/>
            </p:cNvSpPr>
            <p:nvPr/>
          </p:nvSpPr>
          <p:spPr bwMode="auto">
            <a:xfrm>
              <a:off x="1580" y="866"/>
              <a:ext cx="1" cy="11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87" name="Rectangle 2805"/>
            <p:cNvSpPr>
              <a:spLocks noChangeArrowheads="1"/>
            </p:cNvSpPr>
            <p:nvPr/>
          </p:nvSpPr>
          <p:spPr bwMode="auto">
            <a:xfrm>
              <a:off x="1501" y="977"/>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088" name="Rectangle 2806"/>
            <p:cNvSpPr>
              <a:spLocks noChangeArrowheads="1"/>
            </p:cNvSpPr>
            <p:nvPr/>
          </p:nvSpPr>
          <p:spPr bwMode="auto">
            <a:xfrm>
              <a:off x="1552" y="999"/>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E</a:t>
              </a:r>
              <a:endParaRPr lang="en-US"/>
            </a:p>
          </p:txBody>
        </p:sp>
        <p:sp>
          <p:nvSpPr>
            <p:cNvPr id="35089" name="Rectangle 2807"/>
            <p:cNvSpPr>
              <a:spLocks noChangeArrowheads="1"/>
            </p:cNvSpPr>
            <p:nvPr/>
          </p:nvSpPr>
          <p:spPr bwMode="auto">
            <a:xfrm>
              <a:off x="2005" y="958"/>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M</a:t>
              </a:r>
              <a:endParaRPr lang="en-US"/>
            </a:p>
          </p:txBody>
        </p:sp>
        <p:sp>
          <p:nvSpPr>
            <p:cNvPr id="35090" name="Rectangle 2808"/>
            <p:cNvSpPr>
              <a:spLocks noChangeArrowheads="1"/>
            </p:cNvSpPr>
            <p:nvPr/>
          </p:nvSpPr>
          <p:spPr bwMode="auto">
            <a:xfrm>
              <a:off x="2082"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5091" name="Rectangle 2809"/>
            <p:cNvSpPr>
              <a:spLocks noChangeArrowheads="1"/>
            </p:cNvSpPr>
            <p:nvPr/>
          </p:nvSpPr>
          <p:spPr bwMode="auto">
            <a:xfrm>
              <a:off x="2134"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5092" name="Rectangle 2810"/>
            <p:cNvSpPr>
              <a:spLocks noChangeArrowheads="1"/>
            </p:cNvSpPr>
            <p:nvPr/>
          </p:nvSpPr>
          <p:spPr bwMode="auto">
            <a:xfrm>
              <a:off x="2185" y="95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x</a:t>
              </a:r>
              <a:endParaRPr lang="en-US"/>
            </a:p>
          </p:txBody>
        </p:sp>
        <p:sp>
          <p:nvSpPr>
            <p:cNvPr id="35093" name="Rectangle 2811"/>
            <p:cNvSpPr>
              <a:spLocks noChangeArrowheads="1"/>
            </p:cNvSpPr>
            <p:nvPr/>
          </p:nvSpPr>
          <p:spPr bwMode="auto">
            <a:xfrm>
              <a:off x="2232"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5094" name="Rectangle 2812"/>
            <p:cNvSpPr>
              <a:spLocks noChangeArrowheads="1"/>
            </p:cNvSpPr>
            <p:nvPr/>
          </p:nvSpPr>
          <p:spPr bwMode="auto">
            <a:xfrm>
              <a:off x="2283" y="95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5095" name="Rectangle 2813"/>
            <p:cNvSpPr>
              <a:spLocks noChangeArrowheads="1"/>
            </p:cNvSpPr>
            <p:nvPr/>
          </p:nvSpPr>
          <p:spPr bwMode="auto">
            <a:xfrm>
              <a:off x="2309"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5096" name="Rectangle 2814"/>
            <p:cNvSpPr>
              <a:spLocks noChangeArrowheads="1"/>
            </p:cNvSpPr>
            <p:nvPr/>
          </p:nvSpPr>
          <p:spPr bwMode="auto">
            <a:xfrm>
              <a:off x="2360"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5097" name="Line 2815"/>
            <p:cNvSpPr>
              <a:spLocks noChangeShapeType="1"/>
            </p:cNvSpPr>
            <p:nvPr/>
          </p:nvSpPr>
          <p:spPr bwMode="auto">
            <a:xfrm flipV="1">
              <a:off x="1575" y="585"/>
              <a:ext cx="1" cy="28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98" name="Line 2816"/>
            <p:cNvSpPr>
              <a:spLocks noChangeShapeType="1"/>
            </p:cNvSpPr>
            <p:nvPr/>
          </p:nvSpPr>
          <p:spPr bwMode="auto">
            <a:xfrm flipV="1">
              <a:off x="2705" y="360"/>
              <a:ext cx="29" cy="7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099" name="Freeform 2817"/>
            <p:cNvSpPr>
              <a:spLocks/>
            </p:cNvSpPr>
            <p:nvPr/>
          </p:nvSpPr>
          <p:spPr bwMode="auto">
            <a:xfrm>
              <a:off x="2694" y="364"/>
              <a:ext cx="50" cy="66"/>
            </a:xfrm>
            <a:custGeom>
              <a:avLst/>
              <a:gdLst>
                <a:gd name="T0" fmla="*/ 515 w 23"/>
                <a:gd name="T1" fmla="*/ 330 h 30"/>
                <a:gd name="T2" fmla="*/ 515 w 23"/>
                <a:gd name="T3" fmla="*/ 257 h 30"/>
                <a:gd name="T4" fmla="*/ 491 w 23"/>
                <a:gd name="T5" fmla="*/ 213 h 30"/>
                <a:gd name="T6" fmla="*/ 20 w 23"/>
                <a:gd name="T7" fmla="*/ 233 h 30"/>
                <a:gd name="T8" fmla="*/ 0 w 23"/>
                <a:gd name="T9" fmla="*/ 310 h 30"/>
                <a:gd name="T10" fmla="*/ 0 w 23"/>
                <a:gd name="T11" fmla="*/ 372 h 30"/>
                <a:gd name="T12" fmla="*/ 491 w 23"/>
                <a:gd name="T13" fmla="*/ 469 h 30"/>
                <a:gd name="T14" fmla="*/ 515 w 23"/>
                <a:gd name="T15" fmla="*/ 392 h 30"/>
                <a:gd name="T16" fmla="*/ 515 w 23"/>
                <a:gd name="T17" fmla="*/ 3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1"/>
                    <a:pt x="23" y="11"/>
                    <a:pt x="23" y="11"/>
                  </a:cubicBezTo>
                  <a:cubicBezTo>
                    <a:pt x="22" y="9"/>
                    <a:pt x="22" y="9"/>
                    <a:pt x="22" y="9"/>
                  </a:cubicBezTo>
                  <a:cubicBezTo>
                    <a:pt x="17" y="0"/>
                    <a:pt x="4" y="1"/>
                    <a:pt x="1" y="10"/>
                  </a:cubicBezTo>
                  <a:cubicBezTo>
                    <a:pt x="0" y="13"/>
                    <a:pt x="0" y="13"/>
                    <a:pt x="0" y="13"/>
                  </a:cubicBezTo>
                  <a:cubicBezTo>
                    <a:pt x="0" y="16"/>
                    <a:pt x="0" y="16"/>
                    <a:pt x="0" y="16"/>
                  </a:cubicBezTo>
                  <a:cubicBezTo>
                    <a:pt x="2" y="27"/>
                    <a:pt x="16" y="30"/>
                    <a:pt x="22" y="20"/>
                  </a:cubicBezTo>
                  <a:cubicBezTo>
                    <a:pt x="23" y="17"/>
                    <a:pt x="23" y="17"/>
                    <a:pt x="23" y="17"/>
                  </a:cubicBezTo>
                  <a:cubicBezTo>
                    <a:pt x="23" y="14"/>
                    <a:pt x="23" y="14"/>
                    <a:pt x="23" y="1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00" name="Line 2818"/>
            <p:cNvSpPr>
              <a:spLocks noChangeShapeType="1"/>
            </p:cNvSpPr>
            <p:nvPr/>
          </p:nvSpPr>
          <p:spPr bwMode="auto">
            <a:xfrm>
              <a:off x="1575" y="388"/>
              <a:ext cx="1" cy="19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01" name="Rectangle 2819"/>
            <p:cNvSpPr>
              <a:spLocks noChangeArrowheads="1"/>
            </p:cNvSpPr>
            <p:nvPr/>
          </p:nvSpPr>
          <p:spPr bwMode="auto">
            <a:xfrm>
              <a:off x="2761"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5102" name="Rectangle 2820"/>
            <p:cNvSpPr>
              <a:spLocks noChangeArrowheads="1"/>
            </p:cNvSpPr>
            <p:nvPr/>
          </p:nvSpPr>
          <p:spPr bwMode="auto">
            <a:xfrm>
              <a:off x="2812" y="338"/>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H</a:t>
              </a:r>
              <a:endParaRPr lang="en-US"/>
            </a:p>
          </p:txBody>
        </p:sp>
        <p:sp>
          <p:nvSpPr>
            <p:cNvPr id="35103" name="Rectangle 2821"/>
            <p:cNvSpPr>
              <a:spLocks noChangeArrowheads="1"/>
            </p:cNvSpPr>
            <p:nvPr/>
          </p:nvSpPr>
          <p:spPr bwMode="auto">
            <a:xfrm>
              <a:off x="2879"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7</a:t>
              </a:r>
              <a:endParaRPr lang="en-US"/>
            </a:p>
          </p:txBody>
        </p:sp>
        <p:sp>
          <p:nvSpPr>
            <p:cNvPr id="35104" name="Rectangle 2822"/>
            <p:cNvSpPr>
              <a:spLocks noChangeArrowheads="1"/>
            </p:cNvSpPr>
            <p:nvPr/>
          </p:nvSpPr>
          <p:spPr bwMode="auto">
            <a:xfrm>
              <a:off x="2931" y="33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5105" name="Rectangle 2823"/>
            <p:cNvSpPr>
              <a:spLocks noChangeArrowheads="1"/>
            </p:cNvSpPr>
            <p:nvPr/>
          </p:nvSpPr>
          <p:spPr bwMode="auto">
            <a:xfrm>
              <a:off x="2962"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5106" name="Rectangle 2824"/>
            <p:cNvSpPr>
              <a:spLocks noChangeArrowheads="1"/>
            </p:cNvSpPr>
            <p:nvPr/>
          </p:nvSpPr>
          <p:spPr bwMode="auto">
            <a:xfrm>
              <a:off x="3013" y="33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5107" name="Rectangle 2825"/>
            <p:cNvSpPr>
              <a:spLocks noChangeArrowheads="1"/>
            </p:cNvSpPr>
            <p:nvPr/>
          </p:nvSpPr>
          <p:spPr bwMode="auto">
            <a:xfrm>
              <a:off x="3039"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5108" name="Rectangle 2826"/>
            <p:cNvSpPr>
              <a:spLocks noChangeArrowheads="1"/>
            </p:cNvSpPr>
            <p:nvPr/>
          </p:nvSpPr>
          <p:spPr bwMode="auto">
            <a:xfrm>
              <a:off x="3091" y="33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5109" name="Rectangle 2827"/>
            <p:cNvSpPr>
              <a:spLocks noChangeArrowheads="1"/>
            </p:cNvSpPr>
            <p:nvPr/>
          </p:nvSpPr>
          <p:spPr bwMode="auto">
            <a:xfrm>
              <a:off x="3116"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5110" name="Rectangle 2828"/>
            <p:cNvSpPr>
              <a:spLocks noChangeArrowheads="1"/>
            </p:cNvSpPr>
            <p:nvPr/>
          </p:nvSpPr>
          <p:spPr bwMode="auto">
            <a:xfrm>
              <a:off x="3168"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5111" name="Rectangle 2829"/>
            <p:cNvSpPr>
              <a:spLocks noChangeArrowheads="1"/>
            </p:cNvSpPr>
            <p:nvPr/>
          </p:nvSpPr>
          <p:spPr bwMode="auto">
            <a:xfrm>
              <a:off x="3220"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5112" name="Rectangle 2830"/>
            <p:cNvSpPr>
              <a:spLocks noChangeArrowheads="1"/>
            </p:cNvSpPr>
            <p:nvPr/>
          </p:nvSpPr>
          <p:spPr bwMode="auto">
            <a:xfrm>
              <a:off x="3271" y="33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5113" name="Rectangle 2831"/>
            <p:cNvSpPr>
              <a:spLocks noChangeArrowheads="1"/>
            </p:cNvSpPr>
            <p:nvPr/>
          </p:nvSpPr>
          <p:spPr bwMode="auto">
            <a:xfrm>
              <a:off x="1946"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5114" name="Rectangle 2832"/>
            <p:cNvSpPr>
              <a:spLocks noChangeArrowheads="1"/>
            </p:cNvSpPr>
            <p:nvPr/>
          </p:nvSpPr>
          <p:spPr bwMode="auto">
            <a:xfrm>
              <a:off x="1997"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5115" name="Rectangle 2833"/>
            <p:cNvSpPr>
              <a:spLocks noChangeArrowheads="1"/>
            </p:cNvSpPr>
            <p:nvPr/>
          </p:nvSpPr>
          <p:spPr bwMode="auto">
            <a:xfrm>
              <a:off x="2048" y="331"/>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5116" name="Rectangle 2834"/>
            <p:cNvSpPr>
              <a:spLocks noChangeArrowheads="1"/>
            </p:cNvSpPr>
            <p:nvPr/>
          </p:nvSpPr>
          <p:spPr bwMode="auto">
            <a:xfrm>
              <a:off x="2074"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5117" name="Line 2835"/>
            <p:cNvSpPr>
              <a:spLocks noChangeShapeType="1"/>
            </p:cNvSpPr>
            <p:nvPr/>
          </p:nvSpPr>
          <p:spPr bwMode="auto">
            <a:xfrm flipH="1">
              <a:off x="1575" y="388"/>
              <a:ext cx="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18" name="Line 2836"/>
            <p:cNvSpPr>
              <a:spLocks noChangeShapeType="1"/>
            </p:cNvSpPr>
            <p:nvPr/>
          </p:nvSpPr>
          <p:spPr bwMode="auto">
            <a:xfrm flipV="1">
              <a:off x="1691" y="351"/>
              <a:ext cx="28" cy="7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19" name="Freeform 2837"/>
            <p:cNvSpPr>
              <a:spLocks/>
            </p:cNvSpPr>
            <p:nvPr/>
          </p:nvSpPr>
          <p:spPr bwMode="auto">
            <a:xfrm>
              <a:off x="1680" y="358"/>
              <a:ext cx="50" cy="63"/>
            </a:xfrm>
            <a:custGeom>
              <a:avLst/>
              <a:gdLst>
                <a:gd name="T0" fmla="*/ 515 w 23"/>
                <a:gd name="T1" fmla="*/ 306 h 29"/>
                <a:gd name="T2" fmla="*/ 515 w 23"/>
                <a:gd name="T3" fmla="*/ 245 h 29"/>
                <a:gd name="T4" fmla="*/ 491 w 23"/>
                <a:gd name="T5" fmla="*/ 174 h 29"/>
                <a:gd name="T6" fmla="*/ 20 w 23"/>
                <a:gd name="T7" fmla="*/ 226 h 29"/>
                <a:gd name="T8" fmla="*/ 0 w 23"/>
                <a:gd name="T9" fmla="*/ 289 h 29"/>
                <a:gd name="T10" fmla="*/ 0 w 23"/>
                <a:gd name="T11" fmla="*/ 339 h 29"/>
                <a:gd name="T12" fmla="*/ 491 w 23"/>
                <a:gd name="T13" fmla="*/ 439 h 29"/>
                <a:gd name="T14" fmla="*/ 515 w 23"/>
                <a:gd name="T15" fmla="*/ 378 h 29"/>
                <a:gd name="T16" fmla="*/ 515 w 23"/>
                <a:gd name="T17" fmla="*/ 30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9"/>
                <a:gd name="T29" fmla="*/ 23 w 23"/>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9">
                  <a:moveTo>
                    <a:pt x="23" y="14"/>
                  </a:moveTo>
                  <a:cubicBezTo>
                    <a:pt x="23" y="11"/>
                    <a:pt x="23" y="11"/>
                    <a:pt x="23" y="11"/>
                  </a:cubicBezTo>
                  <a:cubicBezTo>
                    <a:pt x="22" y="8"/>
                    <a:pt x="22" y="8"/>
                    <a:pt x="22" y="8"/>
                  </a:cubicBezTo>
                  <a:cubicBezTo>
                    <a:pt x="17" y="0"/>
                    <a:pt x="4" y="1"/>
                    <a:pt x="1" y="10"/>
                  </a:cubicBezTo>
                  <a:cubicBezTo>
                    <a:pt x="0" y="13"/>
                    <a:pt x="0" y="13"/>
                    <a:pt x="0" y="13"/>
                  </a:cubicBezTo>
                  <a:cubicBezTo>
                    <a:pt x="0" y="15"/>
                    <a:pt x="0" y="15"/>
                    <a:pt x="0" y="15"/>
                  </a:cubicBezTo>
                  <a:cubicBezTo>
                    <a:pt x="2" y="27"/>
                    <a:pt x="16" y="29"/>
                    <a:pt x="22" y="20"/>
                  </a:cubicBezTo>
                  <a:cubicBezTo>
                    <a:pt x="23" y="17"/>
                    <a:pt x="23" y="17"/>
                    <a:pt x="23" y="17"/>
                  </a:cubicBezTo>
                  <a:cubicBezTo>
                    <a:pt x="23" y="14"/>
                    <a:pt x="23" y="14"/>
                    <a:pt x="23" y="1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20" name="Rectangle 2838"/>
            <p:cNvSpPr>
              <a:spLocks noChangeArrowheads="1"/>
            </p:cNvSpPr>
            <p:nvPr/>
          </p:nvSpPr>
          <p:spPr bwMode="auto">
            <a:xfrm>
              <a:off x="1746"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5121" name="Rectangle 2839"/>
            <p:cNvSpPr>
              <a:spLocks noChangeArrowheads="1"/>
            </p:cNvSpPr>
            <p:nvPr/>
          </p:nvSpPr>
          <p:spPr bwMode="auto">
            <a:xfrm>
              <a:off x="1797"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5122" name="Rectangle 2840"/>
            <p:cNvSpPr>
              <a:spLocks noChangeArrowheads="1"/>
            </p:cNvSpPr>
            <p:nvPr/>
          </p:nvSpPr>
          <p:spPr bwMode="auto">
            <a:xfrm>
              <a:off x="1849" y="331"/>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5123" name="Rectangle 2841"/>
            <p:cNvSpPr>
              <a:spLocks noChangeArrowheads="1"/>
            </p:cNvSpPr>
            <p:nvPr/>
          </p:nvSpPr>
          <p:spPr bwMode="auto">
            <a:xfrm>
              <a:off x="1875"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9</a:t>
              </a:r>
              <a:endParaRPr lang="en-US"/>
            </a:p>
          </p:txBody>
        </p:sp>
        <p:sp>
          <p:nvSpPr>
            <p:cNvPr id="35124" name="Rectangle 2842"/>
            <p:cNvSpPr>
              <a:spLocks noChangeArrowheads="1"/>
            </p:cNvSpPr>
            <p:nvPr/>
          </p:nvSpPr>
          <p:spPr bwMode="auto">
            <a:xfrm>
              <a:off x="3731"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5125" name="Rectangle 2843"/>
            <p:cNvSpPr>
              <a:spLocks noChangeArrowheads="1"/>
            </p:cNvSpPr>
            <p:nvPr/>
          </p:nvSpPr>
          <p:spPr bwMode="auto">
            <a:xfrm>
              <a:off x="3783"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5126" name="Rectangle 2844"/>
            <p:cNvSpPr>
              <a:spLocks noChangeArrowheads="1"/>
            </p:cNvSpPr>
            <p:nvPr/>
          </p:nvSpPr>
          <p:spPr bwMode="auto">
            <a:xfrm>
              <a:off x="3835"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5127" name="Rectangle 2845"/>
            <p:cNvSpPr>
              <a:spLocks noChangeArrowheads="1"/>
            </p:cNvSpPr>
            <p:nvPr/>
          </p:nvSpPr>
          <p:spPr bwMode="auto">
            <a:xfrm>
              <a:off x="3885"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5128" name="Rectangle 2846"/>
            <p:cNvSpPr>
              <a:spLocks noChangeArrowheads="1"/>
            </p:cNvSpPr>
            <p:nvPr/>
          </p:nvSpPr>
          <p:spPr bwMode="auto">
            <a:xfrm>
              <a:off x="3937" y="66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5129" name="Rectangle 2847"/>
            <p:cNvSpPr>
              <a:spLocks noChangeArrowheads="1"/>
            </p:cNvSpPr>
            <p:nvPr/>
          </p:nvSpPr>
          <p:spPr bwMode="auto">
            <a:xfrm>
              <a:off x="3963"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5130" name="Line 2848"/>
            <p:cNvSpPr>
              <a:spLocks noChangeShapeType="1"/>
            </p:cNvSpPr>
            <p:nvPr/>
          </p:nvSpPr>
          <p:spPr bwMode="auto">
            <a:xfrm flipV="1">
              <a:off x="3877" y="770"/>
              <a:ext cx="1" cy="17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31" name="Line 2849"/>
            <p:cNvSpPr>
              <a:spLocks noChangeShapeType="1"/>
            </p:cNvSpPr>
            <p:nvPr/>
          </p:nvSpPr>
          <p:spPr bwMode="auto">
            <a:xfrm>
              <a:off x="3877" y="500"/>
              <a:ext cx="1" cy="17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32" name="Freeform 2850"/>
            <p:cNvSpPr>
              <a:spLocks/>
            </p:cNvSpPr>
            <p:nvPr/>
          </p:nvSpPr>
          <p:spPr bwMode="auto">
            <a:xfrm>
              <a:off x="1560" y="781"/>
              <a:ext cx="28" cy="85"/>
            </a:xfrm>
            <a:custGeom>
              <a:avLst/>
              <a:gdLst>
                <a:gd name="T0" fmla="*/ 15 w 28"/>
                <a:gd name="T1" fmla="*/ 85 h 85"/>
                <a:gd name="T2" fmla="*/ 0 w 28"/>
                <a:gd name="T3" fmla="*/ 0 h 85"/>
                <a:gd name="T4" fmla="*/ 28 w 28"/>
                <a:gd name="T5" fmla="*/ 0 h 85"/>
                <a:gd name="T6" fmla="*/ 15 w 28"/>
                <a:gd name="T7" fmla="*/ 85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85"/>
                  </a:moveTo>
                  <a:lnTo>
                    <a:pt x="0" y="0"/>
                  </a:lnTo>
                  <a:lnTo>
                    <a:pt x="28" y="0"/>
                  </a:lnTo>
                  <a:lnTo>
                    <a:pt x="15"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3" name="Freeform 2851"/>
            <p:cNvSpPr>
              <a:spLocks/>
            </p:cNvSpPr>
            <p:nvPr/>
          </p:nvSpPr>
          <p:spPr bwMode="auto">
            <a:xfrm>
              <a:off x="1560" y="781"/>
              <a:ext cx="28" cy="85"/>
            </a:xfrm>
            <a:custGeom>
              <a:avLst/>
              <a:gdLst>
                <a:gd name="T0" fmla="*/ 15 w 28"/>
                <a:gd name="T1" fmla="*/ 85 h 85"/>
                <a:gd name="T2" fmla="*/ 0 w 28"/>
                <a:gd name="T3" fmla="*/ 0 h 85"/>
                <a:gd name="T4" fmla="*/ 28 w 28"/>
                <a:gd name="T5" fmla="*/ 0 h 85"/>
                <a:gd name="T6" fmla="*/ 15 w 28"/>
                <a:gd name="T7" fmla="*/ 85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85"/>
                  </a:moveTo>
                  <a:lnTo>
                    <a:pt x="0" y="0"/>
                  </a:lnTo>
                  <a:lnTo>
                    <a:pt x="28" y="0"/>
                  </a:lnTo>
                  <a:lnTo>
                    <a:pt x="15" y="85"/>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34" name="Freeform 2852"/>
            <p:cNvSpPr>
              <a:spLocks/>
            </p:cNvSpPr>
            <p:nvPr/>
          </p:nvSpPr>
          <p:spPr bwMode="auto">
            <a:xfrm>
              <a:off x="1560" y="585"/>
              <a:ext cx="28" cy="85"/>
            </a:xfrm>
            <a:custGeom>
              <a:avLst/>
              <a:gdLst>
                <a:gd name="T0" fmla="*/ 15 w 28"/>
                <a:gd name="T1" fmla="*/ 0 h 85"/>
                <a:gd name="T2" fmla="*/ 28 w 28"/>
                <a:gd name="T3" fmla="*/ 85 h 85"/>
                <a:gd name="T4" fmla="*/ 0 w 28"/>
                <a:gd name="T5" fmla="*/ 85 h 85"/>
                <a:gd name="T6" fmla="*/ 15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0"/>
                  </a:moveTo>
                  <a:lnTo>
                    <a:pt x="28" y="85"/>
                  </a:lnTo>
                  <a:lnTo>
                    <a:pt x="0" y="85"/>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5" name="Freeform 2853"/>
            <p:cNvSpPr>
              <a:spLocks/>
            </p:cNvSpPr>
            <p:nvPr/>
          </p:nvSpPr>
          <p:spPr bwMode="auto">
            <a:xfrm>
              <a:off x="1560" y="585"/>
              <a:ext cx="28" cy="85"/>
            </a:xfrm>
            <a:custGeom>
              <a:avLst/>
              <a:gdLst>
                <a:gd name="T0" fmla="*/ 15 w 28"/>
                <a:gd name="T1" fmla="*/ 0 h 85"/>
                <a:gd name="T2" fmla="*/ 28 w 28"/>
                <a:gd name="T3" fmla="*/ 85 h 85"/>
                <a:gd name="T4" fmla="*/ 0 w 28"/>
                <a:gd name="T5" fmla="*/ 85 h 85"/>
                <a:gd name="T6" fmla="*/ 15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0"/>
                  </a:moveTo>
                  <a:lnTo>
                    <a:pt x="28" y="85"/>
                  </a:lnTo>
                  <a:lnTo>
                    <a:pt x="0" y="85"/>
                  </a:lnTo>
                  <a:lnTo>
                    <a:pt x="15"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36" name="Freeform 2854"/>
            <p:cNvSpPr>
              <a:spLocks/>
            </p:cNvSpPr>
            <p:nvPr/>
          </p:nvSpPr>
          <p:spPr bwMode="auto">
            <a:xfrm>
              <a:off x="3864" y="866"/>
              <a:ext cx="28" cy="83"/>
            </a:xfrm>
            <a:custGeom>
              <a:avLst/>
              <a:gdLst>
                <a:gd name="T0" fmla="*/ 13 w 28"/>
                <a:gd name="T1" fmla="*/ 83 h 83"/>
                <a:gd name="T2" fmla="*/ 0 w 28"/>
                <a:gd name="T3" fmla="*/ 0 h 83"/>
                <a:gd name="T4" fmla="*/ 28 w 28"/>
                <a:gd name="T5" fmla="*/ 0 h 83"/>
                <a:gd name="T6" fmla="*/ 13 w 28"/>
                <a:gd name="T7" fmla="*/ 83 h 83"/>
                <a:gd name="T8" fmla="*/ 0 60000 65536"/>
                <a:gd name="T9" fmla="*/ 0 60000 65536"/>
                <a:gd name="T10" fmla="*/ 0 60000 65536"/>
                <a:gd name="T11" fmla="*/ 0 60000 65536"/>
                <a:gd name="T12" fmla="*/ 0 w 28"/>
                <a:gd name="T13" fmla="*/ 0 h 83"/>
                <a:gd name="T14" fmla="*/ 28 w 28"/>
                <a:gd name="T15" fmla="*/ 83 h 83"/>
              </a:gdLst>
              <a:ahLst/>
              <a:cxnLst>
                <a:cxn ang="T8">
                  <a:pos x="T0" y="T1"/>
                </a:cxn>
                <a:cxn ang="T9">
                  <a:pos x="T2" y="T3"/>
                </a:cxn>
                <a:cxn ang="T10">
                  <a:pos x="T4" y="T5"/>
                </a:cxn>
                <a:cxn ang="T11">
                  <a:pos x="T6" y="T7"/>
                </a:cxn>
              </a:cxnLst>
              <a:rect l="T12" t="T13" r="T14" b="T15"/>
              <a:pathLst>
                <a:path w="28" h="83">
                  <a:moveTo>
                    <a:pt x="13" y="83"/>
                  </a:moveTo>
                  <a:lnTo>
                    <a:pt x="0" y="0"/>
                  </a:lnTo>
                  <a:lnTo>
                    <a:pt x="28" y="0"/>
                  </a:lnTo>
                  <a:lnTo>
                    <a:pt x="1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7" name="Freeform 2855"/>
            <p:cNvSpPr>
              <a:spLocks/>
            </p:cNvSpPr>
            <p:nvPr/>
          </p:nvSpPr>
          <p:spPr bwMode="auto">
            <a:xfrm>
              <a:off x="3864" y="866"/>
              <a:ext cx="28" cy="83"/>
            </a:xfrm>
            <a:custGeom>
              <a:avLst/>
              <a:gdLst>
                <a:gd name="T0" fmla="*/ 13 w 28"/>
                <a:gd name="T1" fmla="*/ 83 h 83"/>
                <a:gd name="T2" fmla="*/ 0 w 28"/>
                <a:gd name="T3" fmla="*/ 0 h 83"/>
                <a:gd name="T4" fmla="*/ 28 w 28"/>
                <a:gd name="T5" fmla="*/ 0 h 83"/>
                <a:gd name="T6" fmla="*/ 13 w 28"/>
                <a:gd name="T7" fmla="*/ 83 h 83"/>
                <a:gd name="T8" fmla="*/ 0 60000 65536"/>
                <a:gd name="T9" fmla="*/ 0 60000 65536"/>
                <a:gd name="T10" fmla="*/ 0 60000 65536"/>
                <a:gd name="T11" fmla="*/ 0 60000 65536"/>
                <a:gd name="T12" fmla="*/ 0 w 28"/>
                <a:gd name="T13" fmla="*/ 0 h 83"/>
                <a:gd name="T14" fmla="*/ 28 w 28"/>
                <a:gd name="T15" fmla="*/ 83 h 83"/>
              </a:gdLst>
              <a:ahLst/>
              <a:cxnLst>
                <a:cxn ang="T8">
                  <a:pos x="T0" y="T1"/>
                </a:cxn>
                <a:cxn ang="T9">
                  <a:pos x="T2" y="T3"/>
                </a:cxn>
                <a:cxn ang="T10">
                  <a:pos x="T4" y="T5"/>
                </a:cxn>
                <a:cxn ang="T11">
                  <a:pos x="T6" y="T7"/>
                </a:cxn>
              </a:cxnLst>
              <a:rect l="T12" t="T13" r="T14" b="T15"/>
              <a:pathLst>
                <a:path w="28" h="83">
                  <a:moveTo>
                    <a:pt x="13" y="83"/>
                  </a:moveTo>
                  <a:lnTo>
                    <a:pt x="0" y="0"/>
                  </a:lnTo>
                  <a:lnTo>
                    <a:pt x="28" y="0"/>
                  </a:lnTo>
                  <a:lnTo>
                    <a:pt x="13" y="8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38" name="Freeform 2856"/>
            <p:cNvSpPr>
              <a:spLocks/>
            </p:cNvSpPr>
            <p:nvPr/>
          </p:nvSpPr>
          <p:spPr bwMode="auto">
            <a:xfrm>
              <a:off x="3864" y="500"/>
              <a:ext cx="28" cy="85"/>
            </a:xfrm>
            <a:custGeom>
              <a:avLst/>
              <a:gdLst>
                <a:gd name="T0" fmla="*/ 13 w 28"/>
                <a:gd name="T1" fmla="*/ 0 h 85"/>
                <a:gd name="T2" fmla="*/ 28 w 28"/>
                <a:gd name="T3" fmla="*/ 85 h 85"/>
                <a:gd name="T4" fmla="*/ 0 w 28"/>
                <a:gd name="T5" fmla="*/ 85 h 85"/>
                <a:gd name="T6" fmla="*/ 13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3" y="0"/>
                  </a:moveTo>
                  <a:lnTo>
                    <a:pt x="28" y="85"/>
                  </a:lnTo>
                  <a:lnTo>
                    <a:pt x="0" y="8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39" name="Freeform 2857"/>
            <p:cNvSpPr>
              <a:spLocks/>
            </p:cNvSpPr>
            <p:nvPr/>
          </p:nvSpPr>
          <p:spPr bwMode="auto">
            <a:xfrm>
              <a:off x="3864" y="500"/>
              <a:ext cx="28" cy="85"/>
            </a:xfrm>
            <a:custGeom>
              <a:avLst/>
              <a:gdLst>
                <a:gd name="T0" fmla="*/ 13 w 28"/>
                <a:gd name="T1" fmla="*/ 0 h 85"/>
                <a:gd name="T2" fmla="*/ 28 w 28"/>
                <a:gd name="T3" fmla="*/ 85 h 85"/>
                <a:gd name="T4" fmla="*/ 0 w 28"/>
                <a:gd name="T5" fmla="*/ 85 h 85"/>
                <a:gd name="T6" fmla="*/ 13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3" y="0"/>
                  </a:moveTo>
                  <a:lnTo>
                    <a:pt x="28" y="85"/>
                  </a:lnTo>
                  <a:lnTo>
                    <a:pt x="0" y="85"/>
                  </a:lnTo>
                  <a:lnTo>
                    <a:pt x="1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40" name="Freeform 2858"/>
            <p:cNvSpPr>
              <a:spLocks/>
            </p:cNvSpPr>
            <p:nvPr/>
          </p:nvSpPr>
          <p:spPr bwMode="auto">
            <a:xfrm>
              <a:off x="1540" y="866"/>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1" name="Freeform 2859"/>
            <p:cNvSpPr>
              <a:spLocks/>
            </p:cNvSpPr>
            <p:nvPr/>
          </p:nvSpPr>
          <p:spPr bwMode="auto">
            <a:xfrm>
              <a:off x="1540" y="866"/>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42" name="Freeform 2860"/>
            <p:cNvSpPr>
              <a:spLocks/>
            </p:cNvSpPr>
            <p:nvPr/>
          </p:nvSpPr>
          <p:spPr bwMode="auto">
            <a:xfrm>
              <a:off x="3126" y="500"/>
              <a:ext cx="338" cy="449"/>
            </a:xfrm>
            <a:custGeom>
              <a:avLst/>
              <a:gdLst>
                <a:gd name="T0" fmla="*/ 0 w 338"/>
                <a:gd name="T1" fmla="*/ 224 h 449"/>
                <a:gd name="T2" fmla="*/ 0 w 338"/>
                <a:gd name="T3" fmla="*/ 0 h 449"/>
                <a:gd name="T4" fmla="*/ 338 w 338"/>
                <a:gd name="T5" fmla="*/ 0 h 449"/>
                <a:gd name="T6" fmla="*/ 338 w 338"/>
                <a:gd name="T7" fmla="*/ 67 h 449"/>
                <a:gd name="T8" fmla="*/ 321 w 338"/>
                <a:gd name="T9" fmla="*/ 67 h 449"/>
                <a:gd name="T10" fmla="*/ 317 w 338"/>
                <a:gd name="T11" fmla="*/ 67 h 449"/>
                <a:gd name="T12" fmla="*/ 306 w 338"/>
                <a:gd name="T13" fmla="*/ 69 h 449"/>
                <a:gd name="T14" fmla="*/ 303 w 338"/>
                <a:gd name="T15" fmla="*/ 69 h 449"/>
                <a:gd name="T16" fmla="*/ 288 w 338"/>
                <a:gd name="T17" fmla="*/ 74 h 449"/>
                <a:gd name="T18" fmla="*/ 284 w 338"/>
                <a:gd name="T19" fmla="*/ 76 h 449"/>
                <a:gd name="T20" fmla="*/ 273 w 338"/>
                <a:gd name="T21" fmla="*/ 80 h 449"/>
                <a:gd name="T22" fmla="*/ 273 w 338"/>
                <a:gd name="T23" fmla="*/ 80 h 449"/>
                <a:gd name="T24" fmla="*/ 258 w 338"/>
                <a:gd name="T25" fmla="*/ 89 h 449"/>
                <a:gd name="T26" fmla="*/ 253 w 338"/>
                <a:gd name="T27" fmla="*/ 91 h 449"/>
                <a:gd name="T28" fmla="*/ 245 w 338"/>
                <a:gd name="T29" fmla="*/ 98 h 449"/>
                <a:gd name="T30" fmla="*/ 242 w 338"/>
                <a:gd name="T31" fmla="*/ 98 h 449"/>
                <a:gd name="T32" fmla="*/ 229 w 338"/>
                <a:gd name="T33" fmla="*/ 111 h 449"/>
                <a:gd name="T34" fmla="*/ 227 w 338"/>
                <a:gd name="T35" fmla="*/ 113 h 449"/>
                <a:gd name="T36" fmla="*/ 218 w 338"/>
                <a:gd name="T37" fmla="*/ 120 h 449"/>
                <a:gd name="T38" fmla="*/ 218 w 338"/>
                <a:gd name="T39" fmla="*/ 122 h 449"/>
                <a:gd name="T40" fmla="*/ 207 w 338"/>
                <a:gd name="T41" fmla="*/ 137 h 449"/>
                <a:gd name="T42" fmla="*/ 205 w 338"/>
                <a:gd name="T43" fmla="*/ 139 h 449"/>
                <a:gd name="T44" fmla="*/ 201 w 338"/>
                <a:gd name="T45" fmla="*/ 148 h 449"/>
                <a:gd name="T46" fmla="*/ 199 w 338"/>
                <a:gd name="T47" fmla="*/ 150 h 449"/>
                <a:gd name="T48" fmla="*/ 192 w 338"/>
                <a:gd name="T49" fmla="*/ 165 h 449"/>
                <a:gd name="T50" fmla="*/ 190 w 338"/>
                <a:gd name="T51" fmla="*/ 168 h 449"/>
                <a:gd name="T52" fmla="*/ 188 w 338"/>
                <a:gd name="T53" fmla="*/ 178 h 449"/>
                <a:gd name="T54" fmla="*/ 186 w 338"/>
                <a:gd name="T55" fmla="*/ 183 h 449"/>
                <a:gd name="T56" fmla="*/ 181 w 338"/>
                <a:gd name="T57" fmla="*/ 200 h 449"/>
                <a:gd name="T58" fmla="*/ 181 w 338"/>
                <a:gd name="T59" fmla="*/ 200 h 449"/>
                <a:gd name="T60" fmla="*/ 181 w 338"/>
                <a:gd name="T61" fmla="*/ 211 h 449"/>
                <a:gd name="T62" fmla="*/ 181 w 338"/>
                <a:gd name="T63" fmla="*/ 216 h 449"/>
                <a:gd name="T64" fmla="*/ 181 w 338"/>
                <a:gd name="T65" fmla="*/ 224 h 449"/>
                <a:gd name="T66" fmla="*/ 181 w 338"/>
                <a:gd name="T67" fmla="*/ 233 h 449"/>
                <a:gd name="T68" fmla="*/ 181 w 338"/>
                <a:gd name="T69" fmla="*/ 235 h 449"/>
                <a:gd name="T70" fmla="*/ 181 w 338"/>
                <a:gd name="T71" fmla="*/ 246 h 449"/>
                <a:gd name="T72" fmla="*/ 181 w 338"/>
                <a:gd name="T73" fmla="*/ 250 h 449"/>
                <a:gd name="T74" fmla="*/ 186 w 338"/>
                <a:gd name="T75" fmla="*/ 268 h 449"/>
                <a:gd name="T76" fmla="*/ 186 w 338"/>
                <a:gd name="T77" fmla="*/ 268 h 449"/>
                <a:gd name="T78" fmla="*/ 190 w 338"/>
                <a:gd name="T79" fmla="*/ 279 h 449"/>
                <a:gd name="T80" fmla="*/ 192 w 338"/>
                <a:gd name="T81" fmla="*/ 283 h 449"/>
                <a:gd name="T82" fmla="*/ 199 w 338"/>
                <a:gd name="T83" fmla="*/ 298 h 449"/>
                <a:gd name="T84" fmla="*/ 203 w 338"/>
                <a:gd name="T85" fmla="*/ 309 h 449"/>
                <a:gd name="T86" fmla="*/ 207 w 338"/>
                <a:gd name="T87" fmla="*/ 314 h 449"/>
                <a:gd name="T88" fmla="*/ 216 w 338"/>
                <a:gd name="T89" fmla="*/ 327 h 449"/>
                <a:gd name="T90" fmla="*/ 225 w 338"/>
                <a:gd name="T91" fmla="*/ 336 h 449"/>
                <a:gd name="T92" fmla="*/ 229 w 338"/>
                <a:gd name="T93" fmla="*/ 340 h 449"/>
                <a:gd name="T94" fmla="*/ 242 w 338"/>
                <a:gd name="T95" fmla="*/ 351 h 449"/>
                <a:gd name="T96" fmla="*/ 251 w 338"/>
                <a:gd name="T97" fmla="*/ 357 h 449"/>
                <a:gd name="T98" fmla="*/ 258 w 338"/>
                <a:gd name="T99" fmla="*/ 362 h 449"/>
                <a:gd name="T100" fmla="*/ 271 w 338"/>
                <a:gd name="T101" fmla="*/ 368 h 449"/>
                <a:gd name="T102" fmla="*/ 279 w 338"/>
                <a:gd name="T103" fmla="*/ 373 h 449"/>
                <a:gd name="T104" fmla="*/ 288 w 338"/>
                <a:gd name="T105" fmla="*/ 375 h 449"/>
                <a:gd name="T106" fmla="*/ 301 w 338"/>
                <a:gd name="T107" fmla="*/ 379 h 449"/>
                <a:gd name="T108" fmla="*/ 312 w 338"/>
                <a:gd name="T109" fmla="*/ 381 h 449"/>
                <a:gd name="T110" fmla="*/ 321 w 338"/>
                <a:gd name="T111" fmla="*/ 384 h 449"/>
                <a:gd name="T112" fmla="*/ 336 w 338"/>
                <a:gd name="T113" fmla="*/ 384 h 449"/>
                <a:gd name="T114" fmla="*/ 338 w 338"/>
                <a:gd name="T115" fmla="*/ 384 h 449"/>
                <a:gd name="T116" fmla="*/ 338 w 338"/>
                <a:gd name="T117" fmla="*/ 449 h 449"/>
                <a:gd name="T118" fmla="*/ 0 w 338"/>
                <a:gd name="T119" fmla="*/ 449 h 449"/>
                <a:gd name="T120" fmla="*/ 0 w 338"/>
                <a:gd name="T121" fmla="*/ 224 h 44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8"/>
                <a:gd name="T184" fmla="*/ 0 h 449"/>
                <a:gd name="T185" fmla="*/ 338 w 338"/>
                <a:gd name="T186" fmla="*/ 449 h 44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8" h="449">
                  <a:moveTo>
                    <a:pt x="0" y="224"/>
                  </a:moveTo>
                  <a:lnTo>
                    <a:pt x="0" y="0"/>
                  </a:lnTo>
                  <a:lnTo>
                    <a:pt x="338" y="0"/>
                  </a:lnTo>
                  <a:lnTo>
                    <a:pt x="338" y="67"/>
                  </a:lnTo>
                  <a:lnTo>
                    <a:pt x="321" y="67"/>
                  </a:lnTo>
                  <a:lnTo>
                    <a:pt x="317" y="67"/>
                  </a:lnTo>
                  <a:lnTo>
                    <a:pt x="306" y="69"/>
                  </a:lnTo>
                  <a:lnTo>
                    <a:pt x="303" y="69"/>
                  </a:lnTo>
                  <a:lnTo>
                    <a:pt x="288" y="74"/>
                  </a:lnTo>
                  <a:lnTo>
                    <a:pt x="284" y="76"/>
                  </a:lnTo>
                  <a:lnTo>
                    <a:pt x="273" y="80"/>
                  </a:lnTo>
                  <a:lnTo>
                    <a:pt x="258" y="89"/>
                  </a:lnTo>
                  <a:lnTo>
                    <a:pt x="253" y="91"/>
                  </a:lnTo>
                  <a:lnTo>
                    <a:pt x="245" y="98"/>
                  </a:lnTo>
                  <a:lnTo>
                    <a:pt x="242" y="98"/>
                  </a:lnTo>
                  <a:lnTo>
                    <a:pt x="229" y="111"/>
                  </a:lnTo>
                  <a:lnTo>
                    <a:pt x="227" y="113"/>
                  </a:lnTo>
                  <a:lnTo>
                    <a:pt x="218" y="120"/>
                  </a:lnTo>
                  <a:lnTo>
                    <a:pt x="218" y="122"/>
                  </a:lnTo>
                  <a:lnTo>
                    <a:pt x="207" y="137"/>
                  </a:lnTo>
                  <a:lnTo>
                    <a:pt x="205" y="139"/>
                  </a:lnTo>
                  <a:lnTo>
                    <a:pt x="201" y="148"/>
                  </a:lnTo>
                  <a:lnTo>
                    <a:pt x="199" y="150"/>
                  </a:lnTo>
                  <a:lnTo>
                    <a:pt x="192" y="165"/>
                  </a:lnTo>
                  <a:lnTo>
                    <a:pt x="190" y="168"/>
                  </a:lnTo>
                  <a:lnTo>
                    <a:pt x="188" y="178"/>
                  </a:lnTo>
                  <a:lnTo>
                    <a:pt x="186" y="183"/>
                  </a:lnTo>
                  <a:lnTo>
                    <a:pt x="181" y="200"/>
                  </a:lnTo>
                  <a:lnTo>
                    <a:pt x="181" y="211"/>
                  </a:lnTo>
                  <a:lnTo>
                    <a:pt x="181" y="216"/>
                  </a:lnTo>
                  <a:lnTo>
                    <a:pt x="181" y="224"/>
                  </a:lnTo>
                  <a:lnTo>
                    <a:pt x="181" y="233"/>
                  </a:lnTo>
                  <a:lnTo>
                    <a:pt x="181" y="235"/>
                  </a:lnTo>
                  <a:lnTo>
                    <a:pt x="181" y="246"/>
                  </a:lnTo>
                  <a:lnTo>
                    <a:pt x="181" y="250"/>
                  </a:lnTo>
                  <a:lnTo>
                    <a:pt x="186" y="268"/>
                  </a:lnTo>
                  <a:lnTo>
                    <a:pt x="190" y="279"/>
                  </a:lnTo>
                  <a:lnTo>
                    <a:pt x="192" y="283"/>
                  </a:lnTo>
                  <a:lnTo>
                    <a:pt x="199" y="298"/>
                  </a:lnTo>
                  <a:lnTo>
                    <a:pt x="203" y="309"/>
                  </a:lnTo>
                  <a:lnTo>
                    <a:pt x="207" y="314"/>
                  </a:lnTo>
                  <a:lnTo>
                    <a:pt x="216" y="327"/>
                  </a:lnTo>
                  <a:lnTo>
                    <a:pt x="225" y="336"/>
                  </a:lnTo>
                  <a:lnTo>
                    <a:pt x="229" y="340"/>
                  </a:lnTo>
                  <a:lnTo>
                    <a:pt x="242" y="351"/>
                  </a:lnTo>
                  <a:lnTo>
                    <a:pt x="251" y="357"/>
                  </a:lnTo>
                  <a:lnTo>
                    <a:pt x="258" y="362"/>
                  </a:lnTo>
                  <a:lnTo>
                    <a:pt x="271" y="368"/>
                  </a:lnTo>
                  <a:lnTo>
                    <a:pt x="279" y="373"/>
                  </a:lnTo>
                  <a:lnTo>
                    <a:pt x="288" y="375"/>
                  </a:lnTo>
                  <a:lnTo>
                    <a:pt x="301" y="379"/>
                  </a:lnTo>
                  <a:lnTo>
                    <a:pt x="312" y="381"/>
                  </a:lnTo>
                  <a:lnTo>
                    <a:pt x="321" y="384"/>
                  </a:lnTo>
                  <a:lnTo>
                    <a:pt x="336" y="384"/>
                  </a:lnTo>
                  <a:lnTo>
                    <a:pt x="338" y="384"/>
                  </a:lnTo>
                  <a:lnTo>
                    <a:pt x="338" y="449"/>
                  </a:lnTo>
                  <a:lnTo>
                    <a:pt x="0" y="449"/>
                  </a:lnTo>
                  <a:lnTo>
                    <a:pt x="0"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3" name="Freeform 2861"/>
            <p:cNvSpPr>
              <a:spLocks/>
            </p:cNvSpPr>
            <p:nvPr/>
          </p:nvSpPr>
          <p:spPr bwMode="auto">
            <a:xfrm>
              <a:off x="3307" y="724"/>
              <a:ext cx="157" cy="160"/>
            </a:xfrm>
            <a:custGeom>
              <a:avLst/>
              <a:gdLst>
                <a:gd name="T0" fmla="*/ 157 w 157"/>
                <a:gd name="T1" fmla="*/ 0 h 160"/>
                <a:gd name="T2" fmla="*/ 157 w 157"/>
                <a:gd name="T3" fmla="*/ 160 h 160"/>
                <a:gd name="T4" fmla="*/ 155 w 157"/>
                <a:gd name="T5" fmla="*/ 160 h 160"/>
                <a:gd name="T6" fmla="*/ 140 w 157"/>
                <a:gd name="T7" fmla="*/ 160 h 160"/>
                <a:gd name="T8" fmla="*/ 131 w 157"/>
                <a:gd name="T9" fmla="*/ 157 h 160"/>
                <a:gd name="T10" fmla="*/ 120 w 157"/>
                <a:gd name="T11" fmla="*/ 155 h 160"/>
                <a:gd name="T12" fmla="*/ 107 w 157"/>
                <a:gd name="T13" fmla="*/ 151 h 160"/>
                <a:gd name="T14" fmla="*/ 98 w 157"/>
                <a:gd name="T15" fmla="*/ 149 h 160"/>
                <a:gd name="T16" fmla="*/ 90 w 157"/>
                <a:gd name="T17" fmla="*/ 144 h 160"/>
                <a:gd name="T18" fmla="*/ 77 w 157"/>
                <a:gd name="T19" fmla="*/ 138 h 160"/>
                <a:gd name="T20" fmla="*/ 70 w 157"/>
                <a:gd name="T21" fmla="*/ 133 h 160"/>
                <a:gd name="T22" fmla="*/ 61 w 157"/>
                <a:gd name="T23" fmla="*/ 127 h 160"/>
                <a:gd name="T24" fmla="*/ 48 w 157"/>
                <a:gd name="T25" fmla="*/ 116 h 160"/>
                <a:gd name="T26" fmla="*/ 44 w 157"/>
                <a:gd name="T27" fmla="*/ 112 h 160"/>
                <a:gd name="T28" fmla="*/ 35 w 157"/>
                <a:gd name="T29" fmla="*/ 103 h 160"/>
                <a:gd name="T30" fmla="*/ 26 w 157"/>
                <a:gd name="T31" fmla="*/ 90 h 160"/>
                <a:gd name="T32" fmla="*/ 22 w 157"/>
                <a:gd name="T33" fmla="*/ 85 h 160"/>
                <a:gd name="T34" fmla="*/ 18 w 157"/>
                <a:gd name="T35" fmla="*/ 74 h 160"/>
                <a:gd name="T36" fmla="*/ 11 w 157"/>
                <a:gd name="T37" fmla="*/ 59 h 160"/>
                <a:gd name="T38" fmla="*/ 9 w 157"/>
                <a:gd name="T39" fmla="*/ 55 h 160"/>
                <a:gd name="T40" fmla="*/ 5 w 157"/>
                <a:gd name="T41" fmla="*/ 44 h 160"/>
                <a:gd name="T42" fmla="*/ 5 w 157"/>
                <a:gd name="T43" fmla="*/ 44 h 160"/>
                <a:gd name="T44" fmla="*/ 0 w 157"/>
                <a:gd name="T45" fmla="*/ 26 h 160"/>
                <a:gd name="T46" fmla="*/ 0 w 157"/>
                <a:gd name="T47" fmla="*/ 22 h 160"/>
                <a:gd name="T48" fmla="*/ 0 w 157"/>
                <a:gd name="T49" fmla="*/ 11 h 160"/>
                <a:gd name="T50" fmla="*/ 0 w 157"/>
                <a:gd name="T51" fmla="*/ 9 h 160"/>
                <a:gd name="T52" fmla="*/ 0 w 157"/>
                <a:gd name="T53" fmla="*/ 0 h 160"/>
                <a:gd name="T54" fmla="*/ 16 w 157"/>
                <a:gd name="T55" fmla="*/ 0 h 160"/>
                <a:gd name="T56" fmla="*/ 157 w 157"/>
                <a:gd name="T57" fmla="*/ 0 h 1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7"/>
                <a:gd name="T88" fmla="*/ 0 h 160"/>
                <a:gd name="T89" fmla="*/ 157 w 157"/>
                <a:gd name="T90" fmla="*/ 160 h 1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7" h="160">
                  <a:moveTo>
                    <a:pt x="157" y="0"/>
                  </a:moveTo>
                  <a:lnTo>
                    <a:pt x="157" y="160"/>
                  </a:lnTo>
                  <a:lnTo>
                    <a:pt x="155" y="160"/>
                  </a:lnTo>
                  <a:lnTo>
                    <a:pt x="140" y="160"/>
                  </a:lnTo>
                  <a:lnTo>
                    <a:pt x="131" y="157"/>
                  </a:lnTo>
                  <a:lnTo>
                    <a:pt x="120" y="155"/>
                  </a:lnTo>
                  <a:lnTo>
                    <a:pt x="107" y="151"/>
                  </a:lnTo>
                  <a:lnTo>
                    <a:pt x="98" y="149"/>
                  </a:lnTo>
                  <a:lnTo>
                    <a:pt x="90" y="144"/>
                  </a:lnTo>
                  <a:lnTo>
                    <a:pt x="77" y="138"/>
                  </a:lnTo>
                  <a:lnTo>
                    <a:pt x="70" y="133"/>
                  </a:lnTo>
                  <a:lnTo>
                    <a:pt x="61" y="127"/>
                  </a:lnTo>
                  <a:lnTo>
                    <a:pt x="48" y="116"/>
                  </a:lnTo>
                  <a:lnTo>
                    <a:pt x="44" y="112"/>
                  </a:lnTo>
                  <a:lnTo>
                    <a:pt x="35" y="103"/>
                  </a:lnTo>
                  <a:lnTo>
                    <a:pt x="26" y="90"/>
                  </a:lnTo>
                  <a:lnTo>
                    <a:pt x="22" y="85"/>
                  </a:lnTo>
                  <a:lnTo>
                    <a:pt x="18" y="74"/>
                  </a:lnTo>
                  <a:lnTo>
                    <a:pt x="11" y="59"/>
                  </a:lnTo>
                  <a:lnTo>
                    <a:pt x="9" y="55"/>
                  </a:lnTo>
                  <a:lnTo>
                    <a:pt x="5" y="44"/>
                  </a:lnTo>
                  <a:lnTo>
                    <a:pt x="0" y="26"/>
                  </a:lnTo>
                  <a:lnTo>
                    <a:pt x="0" y="22"/>
                  </a:lnTo>
                  <a:lnTo>
                    <a:pt x="0" y="11"/>
                  </a:lnTo>
                  <a:lnTo>
                    <a:pt x="0" y="9"/>
                  </a:lnTo>
                  <a:lnTo>
                    <a:pt x="0" y="0"/>
                  </a:lnTo>
                  <a:lnTo>
                    <a:pt x="16" y="0"/>
                  </a:lnTo>
                  <a:lnTo>
                    <a:pt x="1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4" name="Freeform 2862"/>
            <p:cNvSpPr>
              <a:spLocks/>
            </p:cNvSpPr>
            <p:nvPr/>
          </p:nvSpPr>
          <p:spPr bwMode="auto">
            <a:xfrm>
              <a:off x="3307" y="567"/>
              <a:ext cx="157" cy="157"/>
            </a:xfrm>
            <a:custGeom>
              <a:avLst/>
              <a:gdLst>
                <a:gd name="T0" fmla="*/ 157 w 157"/>
                <a:gd name="T1" fmla="*/ 0 h 157"/>
                <a:gd name="T2" fmla="*/ 157 w 157"/>
                <a:gd name="T3" fmla="*/ 157 h 157"/>
                <a:gd name="T4" fmla="*/ 16 w 157"/>
                <a:gd name="T5" fmla="*/ 157 h 157"/>
                <a:gd name="T6" fmla="*/ 0 w 157"/>
                <a:gd name="T7" fmla="*/ 157 h 157"/>
                <a:gd name="T8" fmla="*/ 0 w 157"/>
                <a:gd name="T9" fmla="*/ 149 h 157"/>
                <a:gd name="T10" fmla="*/ 0 w 157"/>
                <a:gd name="T11" fmla="*/ 144 h 157"/>
                <a:gd name="T12" fmla="*/ 0 w 157"/>
                <a:gd name="T13" fmla="*/ 133 h 157"/>
                <a:gd name="T14" fmla="*/ 0 w 157"/>
                <a:gd name="T15" fmla="*/ 133 h 157"/>
                <a:gd name="T16" fmla="*/ 5 w 157"/>
                <a:gd name="T17" fmla="*/ 116 h 157"/>
                <a:gd name="T18" fmla="*/ 7 w 157"/>
                <a:gd name="T19" fmla="*/ 111 h 157"/>
                <a:gd name="T20" fmla="*/ 9 w 157"/>
                <a:gd name="T21" fmla="*/ 101 h 157"/>
                <a:gd name="T22" fmla="*/ 11 w 157"/>
                <a:gd name="T23" fmla="*/ 98 h 157"/>
                <a:gd name="T24" fmla="*/ 18 w 157"/>
                <a:gd name="T25" fmla="*/ 83 h 157"/>
                <a:gd name="T26" fmla="*/ 20 w 157"/>
                <a:gd name="T27" fmla="*/ 81 h 157"/>
                <a:gd name="T28" fmla="*/ 24 w 157"/>
                <a:gd name="T29" fmla="*/ 72 h 157"/>
                <a:gd name="T30" fmla="*/ 26 w 157"/>
                <a:gd name="T31" fmla="*/ 70 h 157"/>
                <a:gd name="T32" fmla="*/ 37 w 157"/>
                <a:gd name="T33" fmla="*/ 55 h 157"/>
                <a:gd name="T34" fmla="*/ 37 w 157"/>
                <a:gd name="T35" fmla="*/ 53 h 157"/>
                <a:gd name="T36" fmla="*/ 46 w 157"/>
                <a:gd name="T37" fmla="*/ 46 h 157"/>
                <a:gd name="T38" fmla="*/ 48 w 157"/>
                <a:gd name="T39" fmla="*/ 44 h 157"/>
                <a:gd name="T40" fmla="*/ 61 w 157"/>
                <a:gd name="T41" fmla="*/ 31 h 157"/>
                <a:gd name="T42" fmla="*/ 64 w 157"/>
                <a:gd name="T43" fmla="*/ 31 h 157"/>
                <a:gd name="T44" fmla="*/ 72 w 157"/>
                <a:gd name="T45" fmla="*/ 24 h 157"/>
                <a:gd name="T46" fmla="*/ 77 w 157"/>
                <a:gd name="T47" fmla="*/ 22 h 157"/>
                <a:gd name="T48" fmla="*/ 92 w 157"/>
                <a:gd name="T49" fmla="*/ 13 h 157"/>
                <a:gd name="T50" fmla="*/ 92 w 157"/>
                <a:gd name="T51" fmla="*/ 13 h 157"/>
                <a:gd name="T52" fmla="*/ 103 w 157"/>
                <a:gd name="T53" fmla="*/ 9 h 157"/>
                <a:gd name="T54" fmla="*/ 107 w 157"/>
                <a:gd name="T55" fmla="*/ 7 h 157"/>
                <a:gd name="T56" fmla="*/ 122 w 157"/>
                <a:gd name="T57" fmla="*/ 2 h 157"/>
                <a:gd name="T58" fmla="*/ 125 w 157"/>
                <a:gd name="T59" fmla="*/ 2 h 157"/>
                <a:gd name="T60" fmla="*/ 136 w 157"/>
                <a:gd name="T61" fmla="*/ 0 h 157"/>
                <a:gd name="T62" fmla="*/ 140 w 157"/>
                <a:gd name="T63" fmla="*/ 0 h 157"/>
                <a:gd name="T64" fmla="*/ 157 w 157"/>
                <a:gd name="T65" fmla="*/ 0 h 1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157"/>
                <a:gd name="T101" fmla="*/ 157 w 157"/>
                <a:gd name="T102" fmla="*/ 157 h 1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157">
                  <a:moveTo>
                    <a:pt x="157" y="0"/>
                  </a:moveTo>
                  <a:lnTo>
                    <a:pt x="157" y="157"/>
                  </a:lnTo>
                  <a:lnTo>
                    <a:pt x="16" y="157"/>
                  </a:lnTo>
                  <a:lnTo>
                    <a:pt x="0" y="157"/>
                  </a:lnTo>
                  <a:lnTo>
                    <a:pt x="0" y="149"/>
                  </a:lnTo>
                  <a:lnTo>
                    <a:pt x="0" y="144"/>
                  </a:lnTo>
                  <a:lnTo>
                    <a:pt x="0" y="133"/>
                  </a:lnTo>
                  <a:lnTo>
                    <a:pt x="5" y="116"/>
                  </a:lnTo>
                  <a:lnTo>
                    <a:pt x="7" y="111"/>
                  </a:lnTo>
                  <a:lnTo>
                    <a:pt x="9" y="101"/>
                  </a:lnTo>
                  <a:lnTo>
                    <a:pt x="11" y="98"/>
                  </a:lnTo>
                  <a:lnTo>
                    <a:pt x="18" y="83"/>
                  </a:lnTo>
                  <a:lnTo>
                    <a:pt x="20" y="81"/>
                  </a:lnTo>
                  <a:lnTo>
                    <a:pt x="24" y="72"/>
                  </a:lnTo>
                  <a:lnTo>
                    <a:pt x="26" y="70"/>
                  </a:lnTo>
                  <a:lnTo>
                    <a:pt x="37" y="55"/>
                  </a:lnTo>
                  <a:lnTo>
                    <a:pt x="37" y="53"/>
                  </a:lnTo>
                  <a:lnTo>
                    <a:pt x="46" y="46"/>
                  </a:lnTo>
                  <a:lnTo>
                    <a:pt x="48" y="44"/>
                  </a:lnTo>
                  <a:lnTo>
                    <a:pt x="61" y="31"/>
                  </a:lnTo>
                  <a:lnTo>
                    <a:pt x="64" y="31"/>
                  </a:lnTo>
                  <a:lnTo>
                    <a:pt x="72" y="24"/>
                  </a:lnTo>
                  <a:lnTo>
                    <a:pt x="77" y="22"/>
                  </a:lnTo>
                  <a:lnTo>
                    <a:pt x="92" y="13"/>
                  </a:lnTo>
                  <a:lnTo>
                    <a:pt x="103" y="9"/>
                  </a:lnTo>
                  <a:lnTo>
                    <a:pt x="107" y="7"/>
                  </a:lnTo>
                  <a:lnTo>
                    <a:pt x="122" y="2"/>
                  </a:lnTo>
                  <a:lnTo>
                    <a:pt x="125" y="2"/>
                  </a:lnTo>
                  <a:lnTo>
                    <a:pt x="136" y="0"/>
                  </a:lnTo>
                  <a:lnTo>
                    <a:pt x="140" y="0"/>
                  </a:lnTo>
                  <a:lnTo>
                    <a:pt x="1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5" name="Freeform 2863"/>
            <p:cNvSpPr>
              <a:spLocks/>
            </p:cNvSpPr>
            <p:nvPr/>
          </p:nvSpPr>
          <p:spPr bwMode="auto">
            <a:xfrm>
              <a:off x="2901" y="500"/>
              <a:ext cx="225" cy="449"/>
            </a:xfrm>
            <a:custGeom>
              <a:avLst/>
              <a:gdLst>
                <a:gd name="T0" fmla="*/ 0 w 225"/>
                <a:gd name="T1" fmla="*/ 224 h 449"/>
                <a:gd name="T2" fmla="*/ 0 w 225"/>
                <a:gd name="T3" fmla="*/ 0 h 449"/>
                <a:gd name="T4" fmla="*/ 225 w 225"/>
                <a:gd name="T5" fmla="*/ 0 h 449"/>
                <a:gd name="T6" fmla="*/ 225 w 225"/>
                <a:gd name="T7" fmla="*/ 224 h 449"/>
                <a:gd name="T8" fmla="*/ 225 w 225"/>
                <a:gd name="T9" fmla="*/ 449 h 449"/>
                <a:gd name="T10" fmla="*/ 0 w 225"/>
                <a:gd name="T11" fmla="*/ 449 h 449"/>
                <a:gd name="T12" fmla="*/ 0 w 225"/>
                <a:gd name="T13" fmla="*/ 224 h 449"/>
                <a:gd name="T14" fmla="*/ 0 60000 65536"/>
                <a:gd name="T15" fmla="*/ 0 60000 65536"/>
                <a:gd name="T16" fmla="*/ 0 60000 65536"/>
                <a:gd name="T17" fmla="*/ 0 60000 65536"/>
                <a:gd name="T18" fmla="*/ 0 60000 65536"/>
                <a:gd name="T19" fmla="*/ 0 60000 65536"/>
                <a:gd name="T20" fmla="*/ 0 60000 65536"/>
                <a:gd name="T21" fmla="*/ 0 w 225"/>
                <a:gd name="T22" fmla="*/ 0 h 449"/>
                <a:gd name="T23" fmla="*/ 225 w 225"/>
                <a:gd name="T24" fmla="*/ 449 h 4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449">
                  <a:moveTo>
                    <a:pt x="0" y="224"/>
                  </a:moveTo>
                  <a:lnTo>
                    <a:pt x="0" y="0"/>
                  </a:lnTo>
                  <a:lnTo>
                    <a:pt x="225" y="0"/>
                  </a:lnTo>
                  <a:lnTo>
                    <a:pt x="225" y="224"/>
                  </a:lnTo>
                  <a:lnTo>
                    <a:pt x="225" y="449"/>
                  </a:lnTo>
                  <a:lnTo>
                    <a:pt x="0" y="449"/>
                  </a:lnTo>
                  <a:lnTo>
                    <a:pt x="0"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6" name="Freeform 2864"/>
            <p:cNvSpPr>
              <a:spLocks/>
            </p:cNvSpPr>
            <p:nvPr/>
          </p:nvSpPr>
          <p:spPr bwMode="auto">
            <a:xfrm>
              <a:off x="2801" y="724"/>
              <a:ext cx="100" cy="225"/>
            </a:xfrm>
            <a:custGeom>
              <a:avLst/>
              <a:gdLst>
                <a:gd name="T0" fmla="*/ 100 w 100"/>
                <a:gd name="T1" fmla="*/ 0 h 225"/>
                <a:gd name="T2" fmla="*/ 100 w 100"/>
                <a:gd name="T3" fmla="*/ 225 h 225"/>
                <a:gd name="T4" fmla="*/ 0 w 100"/>
                <a:gd name="T5" fmla="*/ 225 h 225"/>
                <a:gd name="T6" fmla="*/ 0 w 100"/>
                <a:gd name="T7" fmla="*/ 203 h 225"/>
                <a:gd name="T8" fmla="*/ 0 w 100"/>
                <a:gd name="T9" fmla="*/ 192 h 225"/>
                <a:gd name="T10" fmla="*/ 0 w 100"/>
                <a:gd name="T11" fmla="*/ 170 h 225"/>
                <a:gd name="T12" fmla="*/ 0 w 100"/>
                <a:gd name="T13" fmla="*/ 160 h 225"/>
                <a:gd name="T14" fmla="*/ 0 w 100"/>
                <a:gd name="T15" fmla="*/ 136 h 225"/>
                <a:gd name="T16" fmla="*/ 0 w 100"/>
                <a:gd name="T17" fmla="*/ 125 h 225"/>
                <a:gd name="T18" fmla="*/ 0 w 100"/>
                <a:gd name="T19" fmla="*/ 103 h 225"/>
                <a:gd name="T20" fmla="*/ 0 w 100"/>
                <a:gd name="T21" fmla="*/ 92 h 225"/>
                <a:gd name="T22" fmla="*/ 0 w 100"/>
                <a:gd name="T23" fmla="*/ 68 h 225"/>
                <a:gd name="T24" fmla="*/ 0 w 100"/>
                <a:gd name="T25" fmla="*/ 57 h 225"/>
                <a:gd name="T26" fmla="*/ 0 w 100"/>
                <a:gd name="T27" fmla="*/ 35 h 225"/>
                <a:gd name="T28" fmla="*/ 0 w 100"/>
                <a:gd name="T29" fmla="*/ 24 h 225"/>
                <a:gd name="T30" fmla="*/ 0 w 100"/>
                <a:gd name="T31" fmla="*/ 0 h 225"/>
                <a:gd name="T32" fmla="*/ 100 w 100"/>
                <a:gd name="T33" fmla="*/ 0 h 2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225"/>
                <a:gd name="T53" fmla="*/ 100 w 100"/>
                <a:gd name="T54" fmla="*/ 225 h 2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225">
                  <a:moveTo>
                    <a:pt x="100" y="0"/>
                  </a:moveTo>
                  <a:lnTo>
                    <a:pt x="100" y="225"/>
                  </a:lnTo>
                  <a:lnTo>
                    <a:pt x="0" y="225"/>
                  </a:lnTo>
                  <a:lnTo>
                    <a:pt x="0" y="203"/>
                  </a:lnTo>
                  <a:lnTo>
                    <a:pt x="0" y="192"/>
                  </a:lnTo>
                  <a:lnTo>
                    <a:pt x="0" y="170"/>
                  </a:lnTo>
                  <a:lnTo>
                    <a:pt x="0" y="160"/>
                  </a:lnTo>
                  <a:lnTo>
                    <a:pt x="0" y="136"/>
                  </a:lnTo>
                  <a:lnTo>
                    <a:pt x="0" y="125"/>
                  </a:lnTo>
                  <a:lnTo>
                    <a:pt x="0" y="103"/>
                  </a:lnTo>
                  <a:lnTo>
                    <a:pt x="0" y="92"/>
                  </a:lnTo>
                  <a:lnTo>
                    <a:pt x="0" y="68"/>
                  </a:lnTo>
                  <a:lnTo>
                    <a:pt x="0" y="57"/>
                  </a:lnTo>
                  <a:lnTo>
                    <a:pt x="0" y="35"/>
                  </a:lnTo>
                  <a:lnTo>
                    <a:pt x="0" y="24"/>
                  </a:lnTo>
                  <a:lnTo>
                    <a:pt x="0" y="0"/>
                  </a:lnTo>
                  <a:lnTo>
                    <a:pt x="10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7" name="Freeform 2865"/>
            <p:cNvSpPr>
              <a:spLocks/>
            </p:cNvSpPr>
            <p:nvPr/>
          </p:nvSpPr>
          <p:spPr bwMode="auto">
            <a:xfrm>
              <a:off x="2801" y="500"/>
              <a:ext cx="100" cy="224"/>
            </a:xfrm>
            <a:custGeom>
              <a:avLst/>
              <a:gdLst>
                <a:gd name="T0" fmla="*/ 100 w 100"/>
                <a:gd name="T1" fmla="*/ 0 h 224"/>
                <a:gd name="T2" fmla="*/ 100 w 100"/>
                <a:gd name="T3" fmla="*/ 224 h 224"/>
                <a:gd name="T4" fmla="*/ 0 w 100"/>
                <a:gd name="T5" fmla="*/ 224 h 224"/>
                <a:gd name="T6" fmla="*/ 0 w 100"/>
                <a:gd name="T7" fmla="*/ 213 h 224"/>
                <a:gd name="T8" fmla="*/ 0 w 100"/>
                <a:gd name="T9" fmla="*/ 192 h 224"/>
                <a:gd name="T10" fmla="*/ 0 w 100"/>
                <a:gd name="T11" fmla="*/ 181 h 224"/>
                <a:gd name="T12" fmla="*/ 0 w 100"/>
                <a:gd name="T13" fmla="*/ 157 h 224"/>
                <a:gd name="T14" fmla="*/ 0 w 100"/>
                <a:gd name="T15" fmla="*/ 146 h 224"/>
                <a:gd name="T16" fmla="*/ 0 w 100"/>
                <a:gd name="T17" fmla="*/ 124 h 224"/>
                <a:gd name="T18" fmla="*/ 0 w 100"/>
                <a:gd name="T19" fmla="*/ 113 h 224"/>
                <a:gd name="T20" fmla="*/ 0 w 100"/>
                <a:gd name="T21" fmla="*/ 89 h 224"/>
                <a:gd name="T22" fmla="*/ 0 w 100"/>
                <a:gd name="T23" fmla="*/ 78 h 224"/>
                <a:gd name="T24" fmla="*/ 0 w 100"/>
                <a:gd name="T25" fmla="*/ 56 h 224"/>
                <a:gd name="T26" fmla="*/ 0 w 100"/>
                <a:gd name="T27" fmla="*/ 45 h 224"/>
                <a:gd name="T28" fmla="*/ 0 w 100"/>
                <a:gd name="T29" fmla="*/ 21 h 224"/>
                <a:gd name="T30" fmla="*/ 0 w 100"/>
                <a:gd name="T31" fmla="*/ 10 h 224"/>
                <a:gd name="T32" fmla="*/ 0 w 100"/>
                <a:gd name="T33" fmla="*/ 0 h 224"/>
                <a:gd name="T34" fmla="*/ 100 w 100"/>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224"/>
                <a:gd name="T56" fmla="*/ 100 w 100"/>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224">
                  <a:moveTo>
                    <a:pt x="100" y="0"/>
                  </a:moveTo>
                  <a:lnTo>
                    <a:pt x="100" y="224"/>
                  </a:lnTo>
                  <a:lnTo>
                    <a:pt x="0" y="224"/>
                  </a:lnTo>
                  <a:lnTo>
                    <a:pt x="0" y="213"/>
                  </a:lnTo>
                  <a:lnTo>
                    <a:pt x="0" y="192"/>
                  </a:lnTo>
                  <a:lnTo>
                    <a:pt x="0" y="181"/>
                  </a:lnTo>
                  <a:lnTo>
                    <a:pt x="0" y="157"/>
                  </a:lnTo>
                  <a:lnTo>
                    <a:pt x="0" y="146"/>
                  </a:lnTo>
                  <a:lnTo>
                    <a:pt x="0" y="124"/>
                  </a:lnTo>
                  <a:lnTo>
                    <a:pt x="0" y="113"/>
                  </a:lnTo>
                  <a:lnTo>
                    <a:pt x="0" y="89"/>
                  </a:lnTo>
                  <a:lnTo>
                    <a:pt x="0" y="78"/>
                  </a:lnTo>
                  <a:lnTo>
                    <a:pt x="0" y="56"/>
                  </a:lnTo>
                  <a:lnTo>
                    <a:pt x="0" y="45"/>
                  </a:lnTo>
                  <a:lnTo>
                    <a:pt x="0" y="21"/>
                  </a:lnTo>
                  <a:lnTo>
                    <a:pt x="0" y="10"/>
                  </a:lnTo>
                  <a:lnTo>
                    <a:pt x="0" y="0"/>
                  </a:lnTo>
                  <a:lnTo>
                    <a:pt x="10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8" name="Freeform 2866"/>
            <p:cNvSpPr>
              <a:spLocks/>
            </p:cNvSpPr>
            <p:nvPr/>
          </p:nvSpPr>
          <p:spPr bwMode="auto">
            <a:xfrm>
              <a:off x="2688" y="724"/>
              <a:ext cx="113" cy="225"/>
            </a:xfrm>
            <a:custGeom>
              <a:avLst/>
              <a:gdLst>
                <a:gd name="T0" fmla="*/ 113 w 113"/>
                <a:gd name="T1" fmla="*/ 203 h 225"/>
                <a:gd name="T2" fmla="*/ 113 w 113"/>
                <a:gd name="T3" fmla="*/ 225 h 225"/>
                <a:gd name="T4" fmla="*/ 0 w 113"/>
                <a:gd name="T5" fmla="*/ 225 h 225"/>
                <a:gd name="T6" fmla="*/ 0 w 113"/>
                <a:gd name="T7" fmla="*/ 214 h 225"/>
                <a:gd name="T8" fmla="*/ 0 w 113"/>
                <a:gd name="T9" fmla="*/ 203 h 225"/>
                <a:gd name="T10" fmla="*/ 0 w 113"/>
                <a:gd name="T11" fmla="*/ 181 h 225"/>
                <a:gd name="T12" fmla="*/ 0 w 113"/>
                <a:gd name="T13" fmla="*/ 170 h 225"/>
                <a:gd name="T14" fmla="*/ 0 w 113"/>
                <a:gd name="T15" fmla="*/ 146 h 225"/>
                <a:gd name="T16" fmla="*/ 0 w 113"/>
                <a:gd name="T17" fmla="*/ 136 h 225"/>
                <a:gd name="T18" fmla="*/ 0 w 113"/>
                <a:gd name="T19" fmla="*/ 114 h 225"/>
                <a:gd name="T20" fmla="*/ 0 w 113"/>
                <a:gd name="T21" fmla="*/ 103 h 225"/>
                <a:gd name="T22" fmla="*/ 0 w 113"/>
                <a:gd name="T23" fmla="*/ 79 h 225"/>
                <a:gd name="T24" fmla="*/ 0 w 113"/>
                <a:gd name="T25" fmla="*/ 68 h 225"/>
                <a:gd name="T26" fmla="*/ 0 w 113"/>
                <a:gd name="T27" fmla="*/ 46 h 225"/>
                <a:gd name="T28" fmla="*/ 0 w 113"/>
                <a:gd name="T29" fmla="*/ 35 h 225"/>
                <a:gd name="T30" fmla="*/ 0 w 113"/>
                <a:gd name="T31" fmla="*/ 11 h 225"/>
                <a:gd name="T32" fmla="*/ 0 w 113"/>
                <a:gd name="T33" fmla="*/ 0 h 225"/>
                <a:gd name="T34" fmla="*/ 113 w 113"/>
                <a:gd name="T35" fmla="*/ 0 h 225"/>
                <a:gd name="T36" fmla="*/ 113 w 113"/>
                <a:gd name="T37" fmla="*/ 24 h 225"/>
                <a:gd name="T38" fmla="*/ 113 w 113"/>
                <a:gd name="T39" fmla="*/ 35 h 225"/>
                <a:gd name="T40" fmla="*/ 113 w 113"/>
                <a:gd name="T41" fmla="*/ 57 h 225"/>
                <a:gd name="T42" fmla="*/ 113 w 113"/>
                <a:gd name="T43" fmla="*/ 68 h 225"/>
                <a:gd name="T44" fmla="*/ 113 w 113"/>
                <a:gd name="T45" fmla="*/ 92 h 225"/>
                <a:gd name="T46" fmla="*/ 113 w 113"/>
                <a:gd name="T47" fmla="*/ 103 h 225"/>
                <a:gd name="T48" fmla="*/ 113 w 113"/>
                <a:gd name="T49" fmla="*/ 125 h 225"/>
                <a:gd name="T50" fmla="*/ 113 w 113"/>
                <a:gd name="T51" fmla="*/ 136 h 225"/>
                <a:gd name="T52" fmla="*/ 113 w 113"/>
                <a:gd name="T53" fmla="*/ 160 h 225"/>
                <a:gd name="T54" fmla="*/ 113 w 113"/>
                <a:gd name="T55" fmla="*/ 170 h 225"/>
                <a:gd name="T56" fmla="*/ 113 w 113"/>
                <a:gd name="T57" fmla="*/ 192 h 225"/>
                <a:gd name="T58" fmla="*/ 113 w 113"/>
                <a:gd name="T59" fmla="*/ 203 h 2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3"/>
                <a:gd name="T91" fmla="*/ 0 h 225"/>
                <a:gd name="T92" fmla="*/ 113 w 113"/>
                <a:gd name="T93" fmla="*/ 225 h 2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3" h="225">
                  <a:moveTo>
                    <a:pt x="113" y="203"/>
                  </a:moveTo>
                  <a:lnTo>
                    <a:pt x="113" y="225"/>
                  </a:lnTo>
                  <a:lnTo>
                    <a:pt x="0" y="225"/>
                  </a:lnTo>
                  <a:lnTo>
                    <a:pt x="0" y="214"/>
                  </a:lnTo>
                  <a:lnTo>
                    <a:pt x="0" y="203"/>
                  </a:lnTo>
                  <a:lnTo>
                    <a:pt x="0" y="181"/>
                  </a:lnTo>
                  <a:lnTo>
                    <a:pt x="0" y="170"/>
                  </a:lnTo>
                  <a:lnTo>
                    <a:pt x="0" y="146"/>
                  </a:lnTo>
                  <a:lnTo>
                    <a:pt x="0" y="136"/>
                  </a:lnTo>
                  <a:lnTo>
                    <a:pt x="0" y="114"/>
                  </a:lnTo>
                  <a:lnTo>
                    <a:pt x="0" y="103"/>
                  </a:lnTo>
                  <a:lnTo>
                    <a:pt x="0" y="79"/>
                  </a:lnTo>
                  <a:lnTo>
                    <a:pt x="0" y="68"/>
                  </a:lnTo>
                  <a:lnTo>
                    <a:pt x="0" y="46"/>
                  </a:lnTo>
                  <a:lnTo>
                    <a:pt x="0" y="35"/>
                  </a:lnTo>
                  <a:lnTo>
                    <a:pt x="0" y="11"/>
                  </a:lnTo>
                  <a:lnTo>
                    <a:pt x="0" y="0"/>
                  </a:lnTo>
                  <a:lnTo>
                    <a:pt x="113" y="0"/>
                  </a:lnTo>
                  <a:lnTo>
                    <a:pt x="113" y="24"/>
                  </a:lnTo>
                  <a:lnTo>
                    <a:pt x="113" y="35"/>
                  </a:lnTo>
                  <a:lnTo>
                    <a:pt x="113" y="57"/>
                  </a:lnTo>
                  <a:lnTo>
                    <a:pt x="113" y="68"/>
                  </a:lnTo>
                  <a:lnTo>
                    <a:pt x="113" y="92"/>
                  </a:lnTo>
                  <a:lnTo>
                    <a:pt x="113" y="103"/>
                  </a:lnTo>
                  <a:lnTo>
                    <a:pt x="113" y="125"/>
                  </a:lnTo>
                  <a:lnTo>
                    <a:pt x="113" y="136"/>
                  </a:lnTo>
                  <a:lnTo>
                    <a:pt x="113" y="160"/>
                  </a:lnTo>
                  <a:lnTo>
                    <a:pt x="113" y="170"/>
                  </a:lnTo>
                  <a:lnTo>
                    <a:pt x="113" y="192"/>
                  </a:lnTo>
                  <a:lnTo>
                    <a:pt x="113" y="20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49" name="Freeform 2867"/>
            <p:cNvSpPr>
              <a:spLocks/>
            </p:cNvSpPr>
            <p:nvPr/>
          </p:nvSpPr>
          <p:spPr bwMode="auto">
            <a:xfrm>
              <a:off x="2688" y="500"/>
              <a:ext cx="113" cy="224"/>
            </a:xfrm>
            <a:custGeom>
              <a:avLst/>
              <a:gdLst>
                <a:gd name="T0" fmla="*/ 113 w 113"/>
                <a:gd name="T1" fmla="*/ 213 h 224"/>
                <a:gd name="T2" fmla="*/ 113 w 113"/>
                <a:gd name="T3" fmla="*/ 224 h 224"/>
                <a:gd name="T4" fmla="*/ 0 w 113"/>
                <a:gd name="T5" fmla="*/ 224 h 224"/>
                <a:gd name="T6" fmla="*/ 0 w 113"/>
                <a:gd name="T7" fmla="*/ 202 h 224"/>
                <a:gd name="T8" fmla="*/ 0 w 113"/>
                <a:gd name="T9" fmla="*/ 192 h 224"/>
                <a:gd name="T10" fmla="*/ 0 w 113"/>
                <a:gd name="T11" fmla="*/ 170 h 224"/>
                <a:gd name="T12" fmla="*/ 0 w 113"/>
                <a:gd name="T13" fmla="*/ 157 h 224"/>
                <a:gd name="T14" fmla="*/ 0 w 113"/>
                <a:gd name="T15" fmla="*/ 135 h 224"/>
                <a:gd name="T16" fmla="*/ 0 w 113"/>
                <a:gd name="T17" fmla="*/ 124 h 224"/>
                <a:gd name="T18" fmla="*/ 0 w 113"/>
                <a:gd name="T19" fmla="*/ 102 h 224"/>
                <a:gd name="T20" fmla="*/ 0 w 113"/>
                <a:gd name="T21" fmla="*/ 89 h 224"/>
                <a:gd name="T22" fmla="*/ 0 w 113"/>
                <a:gd name="T23" fmla="*/ 67 h 224"/>
                <a:gd name="T24" fmla="*/ 0 w 113"/>
                <a:gd name="T25" fmla="*/ 56 h 224"/>
                <a:gd name="T26" fmla="*/ 0 w 113"/>
                <a:gd name="T27" fmla="*/ 34 h 224"/>
                <a:gd name="T28" fmla="*/ 0 w 113"/>
                <a:gd name="T29" fmla="*/ 21 h 224"/>
                <a:gd name="T30" fmla="*/ 0 w 113"/>
                <a:gd name="T31" fmla="*/ 0 h 224"/>
                <a:gd name="T32" fmla="*/ 113 w 113"/>
                <a:gd name="T33" fmla="*/ 0 h 224"/>
                <a:gd name="T34" fmla="*/ 113 w 113"/>
                <a:gd name="T35" fmla="*/ 10 h 224"/>
                <a:gd name="T36" fmla="*/ 113 w 113"/>
                <a:gd name="T37" fmla="*/ 21 h 224"/>
                <a:gd name="T38" fmla="*/ 113 w 113"/>
                <a:gd name="T39" fmla="*/ 45 h 224"/>
                <a:gd name="T40" fmla="*/ 113 w 113"/>
                <a:gd name="T41" fmla="*/ 56 h 224"/>
                <a:gd name="T42" fmla="*/ 113 w 113"/>
                <a:gd name="T43" fmla="*/ 78 h 224"/>
                <a:gd name="T44" fmla="*/ 113 w 113"/>
                <a:gd name="T45" fmla="*/ 89 h 224"/>
                <a:gd name="T46" fmla="*/ 113 w 113"/>
                <a:gd name="T47" fmla="*/ 113 h 224"/>
                <a:gd name="T48" fmla="*/ 113 w 113"/>
                <a:gd name="T49" fmla="*/ 124 h 224"/>
                <a:gd name="T50" fmla="*/ 113 w 113"/>
                <a:gd name="T51" fmla="*/ 146 h 224"/>
                <a:gd name="T52" fmla="*/ 113 w 113"/>
                <a:gd name="T53" fmla="*/ 157 h 224"/>
                <a:gd name="T54" fmla="*/ 113 w 113"/>
                <a:gd name="T55" fmla="*/ 181 h 224"/>
                <a:gd name="T56" fmla="*/ 113 w 113"/>
                <a:gd name="T57" fmla="*/ 192 h 224"/>
                <a:gd name="T58" fmla="*/ 113 w 113"/>
                <a:gd name="T59" fmla="*/ 213 h 2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3"/>
                <a:gd name="T91" fmla="*/ 0 h 224"/>
                <a:gd name="T92" fmla="*/ 113 w 113"/>
                <a:gd name="T93" fmla="*/ 224 h 2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3" h="224">
                  <a:moveTo>
                    <a:pt x="113" y="213"/>
                  </a:moveTo>
                  <a:lnTo>
                    <a:pt x="113" y="224"/>
                  </a:lnTo>
                  <a:lnTo>
                    <a:pt x="0" y="224"/>
                  </a:lnTo>
                  <a:lnTo>
                    <a:pt x="0" y="202"/>
                  </a:lnTo>
                  <a:lnTo>
                    <a:pt x="0" y="192"/>
                  </a:lnTo>
                  <a:lnTo>
                    <a:pt x="0" y="170"/>
                  </a:lnTo>
                  <a:lnTo>
                    <a:pt x="0" y="157"/>
                  </a:lnTo>
                  <a:lnTo>
                    <a:pt x="0" y="135"/>
                  </a:lnTo>
                  <a:lnTo>
                    <a:pt x="0" y="124"/>
                  </a:lnTo>
                  <a:lnTo>
                    <a:pt x="0" y="102"/>
                  </a:lnTo>
                  <a:lnTo>
                    <a:pt x="0" y="89"/>
                  </a:lnTo>
                  <a:lnTo>
                    <a:pt x="0" y="67"/>
                  </a:lnTo>
                  <a:lnTo>
                    <a:pt x="0" y="56"/>
                  </a:lnTo>
                  <a:lnTo>
                    <a:pt x="0" y="34"/>
                  </a:lnTo>
                  <a:lnTo>
                    <a:pt x="0" y="21"/>
                  </a:lnTo>
                  <a:lnTo>
                    <a:pt x="0" y="0"/>
                  </a:lnTo>
                  <a:lnTo>
                    <a:pt x="113" y="0"/>
                  </a:lnTo>
                  <a:lnTo>
                    <a:pt x="113" y="10"/>
                  </a:lnTo>
                  <a:lnTo>
                    <a:pt x="113" y="21"/>
                  </a:lnTo>
                  <a:lnTo>
                    <a:pt x="113" y="45"/>
                  </a:lnTo>
                  <a:lnTo>
                    <a:pt x="113" y="56"/>
                  </a:lnTo>
                  <a:lnTo>
                    <a:pt x="113" y="78"/>
                  </a:lnTo>
                  <a:lnTo>
                    <a:pt x="113" y="89"/>
                  </a:lnTo>
                  <a:lnTo>
                    <a:pt x="113" y="113"/>
                  </a:lnTo>
                  <a:lnTo>
                    <a:pt x="113" y="124"/>
                  </a:lnTo>
                  <a:lnTo>
                    <a:pt x="113" y="146"/>
                  </a:lnTo>
                  <a:lnTo>
                    <a:pt x="113" y="157"/>
                  </a:lnTo>
                  <a:lnTo>
                    <a:pt x="113" y="181"/>
                  </a:lnTo>
                  <a:lnTo>
                    <a:pt x="113" y="192"/>
                  </a:lnTo>
                  <a:lnTo>
                    <a:pt x="113" y="2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0" name="Freeform 2868"/>
            <p:cNvSpPr>
              <a:spLocks/>
            </p:cNvSpPr>
            <p:nvPr/>
          </p:nvSpPr>
          <p:spPr bwMode="auto">
            <a:xfrm>
              <a:off x="2566" y="500"/>
              <a:ext cx="122" cy="449"/>
            </a:xfrm>
            <a:custGeom>
              <a:avLst/>
              <a:gdLst>
                <a:gd name="T0" fmla="*/ 122 w 122"/>
                <a:gd name="T1" fmla="*/ 224 h 449"/>
                <a:gd name="T2" fmla="*/ 122 w 122"/>
                <a:gd name="T3" fmla="*/ 235 h 449"/>
                <a:gd name="T4" fmla="*/ 122 w 122"/>
                <a:gd name="T5" fmla="*/ 259 h 449"/>
                <a:gd name="T6" fmla="*/ 122 w 122"/>
                <a:gd name="T7" fmla="*/ 270 h 449"/>
                <a:gd name="T8" fmla="*/ 122 w 122"/>
                <a:gd name="T9" fmla="*/ 292 h 449"/>
                <a:gd name="T10" fmla="*/ 122 w 122"/>
                <a:gd name="T11" fmla="*/ 303 h 449"/>
                <a:gd name="T12" fmla="*/ 122 w 122"/>
                <a:gd name="T13" fmla="*/ 327 h 449"/>
                <a:gd name="T14" fmla="*/ 122 w 122"/>
                <a:gd name="T15" fmla="*/ 338 h 449"/>
                <a:gd name="T16" fmla="*/ 122 w 122"/>
                <a:gd name="T17" fmla="*/ 360 h 449"/>
                <a:gd name="T18" fmla="*/ 122 w 122"/>
                <a:gd name="T19" fmla="*/ 370 h 449"/>
                <a:gd name="T20" fmla="*/ 122 w 122"/>
                <a:gd name="T21" fmla="*/ 394 h 449"/>
                <a:gd name="T22" fmla="*/ 122 w 122"/>
                <a:gd name="T23" fmla="*/ 405 h 449"/>
                <a:gd name="T24" fmla="*/ 122 w 122"/>
                <a:gd name="T25" fmla="*/ 427 h 449"/>
                <a:gd name="T26" fmla="*/ 122 w 122"/>
                <a:gd name="T27" fmla="*/ 438 h 449"/>
                <a:gd name="T28" fmla="*/ 122 w 122"/>
                <a:gd name="T29" fmla="*/ 449 h 449"/>
                <a:gd name="T30" fmla="*/ 0 w 122"/>
                <a:gd name="T31" fmla="*/ 449 h 449"/>
                <a:gd name="T32" fmla="*/ 0 w 122"/>
                <a:gd name="T33" fmla="*/ 366 h 449"/>
                <a:gd name="T34" fmla="*/ 0 w 122"/>
                <a:gd name="T35" fmla="*/ 224 h 449"/>
                <a:gd name="T36" fmla="*/ 0 w 122"/>
                <a:gd name="T37" fmla="*/ 85 h 449"/>
                <a:gd name="T38" fmla="*/ 0 w 122"/>
                <a:gd name="T39" fmla="*/ 0 h 449"/>
                <a:gd name="T40" fmla="*/ 122 w 122"/>
                <a:gd name="T41" fmla="*/ 0 h 449"/>
                <a:gd name="T42" fmla="*/ 122 w 122"/>
                <a:gd name="T43" fmla="*/ 21 h 449"/>
                <a:gd name="T44" fmla="*/ 122 w 122"/>
                <a:gd name="T45" fmla="*/ 34 h 449"/>
                <a:gd name="T46" fmla="*/ 122 w 122"/>
                <a:gd name="T47" fmla="*/ 56 h 449"/>
                <a:gd name="T48" fmla="*/ 122 w 122"/>
                <a:gd name="T49" fmla="*/ 67 h 449"/>
                <a:gd name="T50" fmla="*/ 122 w 122"/>
                <a:gd name="T51" fmla="*/ 89 h 449"/>
                <a:gd name="T52" fmla="*/ 122 w 122"/>
                <a:gd name="T53" fmla="*/ 102 h 449"/>
                <a:gd name="T54" fmla="*/ 122 w 122"/>
                <a:gd name="T55" fmla="*/ 124 h 449"/>
                <a:gd name="T56" fmla="*/ 122 w 122"/>
                <a:gd name="T57" fmla="*/ 135 h 449"/>
                <a:gd name="T58" fmla="*/ 122 w 122"/>
                <a:gd name="T59" fmla="*/ 157 h 449"/>
                <a:gd name="T60" fmla="*/ 122 w 122"/>
                <a:gd name="T61" fmla="*/ 170 h 449"/>
                <a:gd name="T62" fmla="*/ 122 w 122"/>
                <a:gd name="T63" fmla="*/ 192 h 449"/>
                <a:gd name="T64" fmla="*/ 122 w 122"/>
                <a:gd name="T65" fmla="*/ 202 h 449"/>
                <a:gd name="T66" fmla="*/ 122 w 122"/>
                <a:gd name="T67" fmla="*/ 224 h 4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2"/>
                <a:gd name="T103" fmla="*/ 0 h 449"/>
                <a:gd name="T104" fmla="*/ 122 w 122"/>
                <a:gd name="T105" fmla="*/ 449 h 4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2" h="449">
                  <a:moveTo>
                    <a:pt x="122" y="224"/>
                  </a:moveTo>
                  <a:lnTo>
                    <a:pt x="122" y="235"/>
                  </a:lnTo>
                  <a:lnTo>
                    <a:pt x="122" y="259"/>
                  </a:lnTo>
                  <a:lnTo>
                    <a:pt x="122" y="270"/>
                  </a:lnTo>
                  <a:lnTo>
                    <a:pt x="122" y="292"/>
                  </a:lnTo>
                  <a:lnTo>
                    <a:pt x="122" y="303"/>
                  </a:lnTo>
                  <a:lnTo>
                    <a:pt x="122" y="327"/>
                  </a:lnTo>
                  <a:lnTo>
                    <a:pt x="122" y="338"/>
                  </a:lnTo>
                  <a:lnTo>
                    <a:pt x="122" y="360"/>
                  </a:lnTo>
                  <a:lnTo>
                    <a:pt x="122" y="370"/>
                  </a:lnTo>
                  <a:lnTo>
                    <a:pt x="122" y="394"/>
                  </a:lnTo>
                  <a:lnTo>
                    <a:pt x="122" y="405"/>
                  </a:lnTo>
                  <a:lnTo>
                    <a:pt x="122" y="427"/>
                  </a:lnTo>
                  <a:lnTo>
                    <a:pt x="122" y="438"/>
                  </a:lnTo>
                  <a:lnTo>
                    <a:pt x="122" y="449"/>
                  </a:lnTo>
                  <a:lnTo>
                    <a:pt x="0" y="449"/>
                  </a:lnTo>
                  <a:lnTo>
                    <a:pt x="0" y="366"/>
                  </a:lnTo>
                  <a:lnTo>
                    <a:pt x="0" y="224"/>
                  </a:lnTo>
                  <a:lnTo>
                    <a:pt x="0" y="85"/>
                  </a:lnTo>
                  <a:lnTo>
                    <a:pt x="0" y="0"/>
                  </a:lnTo>
                  <a:lnTo>
                    <a:pt x="122" y="0"/>
                  </a:lnTo>
                  <a:lnTo>
                    <a:pt x="122" y="21"/>
                  </a:lnTo>
                  <a:lnTo>
                    <a:pt x="122" y="34"/>
                  </a:lnTo>
                  <a:lnTo>
                    <a:pt x="122" y="56"/>
                  </a:lnTo>
                  <a:lnTo>
                    <a:pt x="122" y="67"/>
                  </a:lnTo>
                  <a:lnTo>
                    <a:pt x="122" y="89"/>
                  </a:lnTo>
                  <a:lnTo>
                    <a:pt x="122" y="102"/>
                  </a:lnTo>
                  <a:lnTo>
                    <a:pt x="122" y="124"/>
                  </a:lnTo>
                  <a:lnTo>
                    <a:pt x="122" y="135"/>
                  </a:lnTo>
                  <a:lnTo>
                    <a:pt x="122" y="157"/>
                  </a:lnTo>
                  <a:lnTo>
                    <a:pt x="122" y="170"/>
                  </a:lnTo>
                  <a:lnTo>
                    <a:pt x="122" y="192"/>
                  </a:lnTo>
                  <a:lnTo>
                    <a:pt x="122" y="202"/>
                  </a:lnTo>
                  <a:lnTo>
                    <a:pt x="122"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1" name="Freeform 2869"/>
            <p:cNvSpPr>
              <a:spLocks/>
            </p:cNvSpPr>
            <p:nvPr/>
          </p:nvSpPr>
          <p:spPr bwMode="auto">
            <a:xfrm>
              <a:off x="2114" y="585"/>
              <a:ext cx="452" cy="281"/>
            </a:xfrm>
            <a:custGeom>
              <a:avLst/>
              <a:gdLst>
                <a:gd name="T0" fmla="*/ 0 w 452"/>
                <a:gd name="T1" fmla="*/ 139 h 281"/>
                <a:gd name="T2" fmla="*/ 0 w 452"/>
                <a:gd name="T3" fmla="*/ 78 h 281"/>
                <a:gd name="T4" fmla="*/ 0 w 452"/>
                <a:gd name="T5" fmla="*/ 56 h 281"/>
                <a:gd name="T6" fmla="*/ 0 w 452"/>
                <a:gd name="T7" fmla="*/ 0 h 281"/>
                <a:gd name="T8" fmla="*/ 0 w 452"/>
                <a:gd name="T9" fmla="*/ 0 h 281"/>
                <a:gd name="T10" fmla="*/ 308 w 452"/>
                <a:gd name="T11" fmla="*/ 0 h 281"/>
                <a:gd name="T12" fmla="*/ 290 w 452"/>
                <a:gd name="T13" fmla="*/ 28 h 281"/>
                <a:gd name="T14" fmla="*/ 277 w 452"/>
                <a:gd name="T15" fmla="*/ 21 h 281"/>
                <a:gd name="T16" fmla="*/ 249 w 452"/>
                <a:gd name="T17" fmla="*/ 100 h 281"/>
                <a:gd name="T18" fmla="*/ 249 w 452"/>
                <a:gd name="T19" fmla="*/ 102 h 281"/>
                <a:gd name="T20" fmla="*/ 244 w 452"/>
                <a:gd name="T21" fmla="*/ 98 h 281"/>
                <a:gd name="T22" fmla="*/ 229 w 452"/>
                <a:gd name="T23" fmla="*/ 96 h 281"/>
                <a:gd name="T24" fmla="*/ 214 w 452"/>
                <a:gd name="T25" fmla="*/ 96 h 281"/>
                <a:gd name="T26" fmla="*/ 201 w 452"/>
                <a:gd name="T27" fmla="*/ 102 h 281"/>
                <a:gd name="T28" fmla="*/ 190 w 452"/>
                <a:gd name="T29" fmla="*/ 113 h 281"/>
                <a:gd name="T30" fmla="*/ 183 w 452"/>
                <a:gd name="T31" fmla="*/ 126 h 281"/>
                <a:gd name="T32" fmla="*/ 181 w 452"/>
                <a:gd name="T33" fmla="*/ 139 h 281"/>
                <a:gd name="T34" fmla="*/ 183 w 452"/>
                <a:gd name="T35" fmla="*/ 155 h 281"/>
                <a:gd name="T36" fmla="*/ 190 w 452"/>
                <a:gd name="T37" fmla="*/ 168 h 281"/>
                <a:gd name="T38" fmla="*/ 201 w 452"/>
                <a:gd name="T39" fmla="*/ 179 h 281"/>
                <a:gd name="T40" fmla="*/ 214 w 452"/>
                <a:gd name="T41" fmla="*/ 183 h 281"/>
                <a:gd name="T42" fmla="*/ 229 w 452"/>
                <a:gd name="T43" fmla="*/ 185 h 281"/>
                <a:gd name="T44" fmla="*/ 244 w 452"/>
                <a:gd name="T45" fmla="*/ 181 h 281"/>
                <a:gd name="T46" fmla="*/ 257 w 452"/>
                <a:gd name="T47" fmla="*/ 172 h 281"/>
                <a:gd name="T48" fmla="*/ 264 w 452"/>
                <a:gd name="T49" fmla="*/ 161 h 281"/>
                <a:gd name="T50" fmla="*/ 270 w 452"/>
                <a:gd name="T51" fmla="*/ 148 h 281"/>
                <a:gd name="T52" fmla="*/ 270 w 452"/>
                <a:gd name="T53" fmla="*/ 139 h 281"/>
                <a:gd name="T54" fmla="*/ 270 w 452"/>
                <a:gd name="T55" fmla="*/ 139 h 281"/>
                <a:gd name="T56" fmla="*/ 292 w 452"/>
                <a:gd name="T57" fmla="*/ 139 h 281"/>
                <a:gd name="T58" fmla="*/ 452 w 452"/>
                <a:gd name="T59" fmla="*/ 139 h 281"/>
                <a:gd name="T60" fmla="*/ 452 w 452"/>
                <a:gd name="T61" fmla="*/ 281 h 281"/>
                <a:gd name="T62" fmla="*/ 0 w 452"/>
                <a:gd name="T63" fmla="*/ 281 h 281"/>
                <a:gd name="T64" fmla="*/ 0 w 452"/>
                <a:gd name="T65" fmla="*/ 279 h 281"/>
                <a:gd name="T66" fmla="*/ 0 w 452"/>
                <a:gd name="T67" fmla="*/ 224 h 281"/>
                <a:gd name="T68" fmla="*/ 0 w 452"/>
                <a:gd name="T69" fmla="*/ 203 h 281"/>
                <a:gd name="T70" fmla="*/ 0 w 452"/>
                <a:gd name="T71" fmla="*/ 139 h 2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281"/>
                <a:gd name="T110" fmla="*/ 452 w 452"/>
                <a:gd name="T111" fmla="*/ 281 h 2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281">
                  <a:moveTo>
                    <a:pt x="0" y="139"/>
                  </a:moveTo>
                  <a:lnTo>
                    <a:pt x="0" y="78"/>
                  </a:lnTo>
                  <a:lnTo>
                    <a:pt x="0" y="56"/>
                  </a:lnTo>
                  <a:lnTo>
                    <a:pt x="0" y="0"/>
                  </a:lnTo>
                  <a:lnTo>
                    <a:pt x="308" y="0"/>
                  </a:lnTo>
                  <a:lnTo>
                    <a:pt x="290" y="28"/>
                  </a:lnTo>
                  <a:lnTo>
                    <a:pt x="277" y="21"/>
                  </a:lnTo>
                  <a:lnTo>
                    <a:pt x="249" y="100"/>
                  </a:lnTo>
                  <a:lnTo>
                    <a:pt x="249" y="102"/>
                  </a:lnTo>
                  <a:lnTo>
                    <a:pt x="244" y="98"/>
                  </a:lnTo>
                  <a:lnTo>
                    <a:pt x="229" y="96"/>
                  </a:lnTo>
                  <a:lnTo>
                    <a:pt x="214" y="96"/>
                  </a:lnTo>
                  <a:lnTo>
                    <a:pt x="201" y="102"/>
                  </a:lnTo>
                  <a:lnTo>
                    <a:pt x="190" y="113"/>
                  </a:lnTo>
                  <a:lnTo>
                    <a:pt x="183" y="126"/>
                  </a:lnTo>
                  <a:lnTo>
                    <a:pt x="181" y="139"/>
                  </a:lnTo>
                  <a:lnTo>
                    <a:pt x="183" y="155"/>
                  </a:lnTo>
                  <a:lnTo>
                    <a:pt x="190" y="168"/>
                  </a:lnTo>
                  <a:lnTo>
                    <a:pt x="201" y="179"/>
                  </a:lnTo>
                  <a:lnTo>
                    <a:pt x="214" y="183"/>
                  </a:lnTo>
                  <a:lnTo>
                    <a:pt x="229" y="185"/>
                  </a:lnTo>
                  <a:lnTo>
                    <a:pt x="244" y="181"/>
                  </a:lnTo>
                  <a:lnTo>
                    <a:pt x="257" y="172"/>
                  </a:lnTo>
                  <a:lnTo>
                    <a:pt x="264" y="161"/>
                  </a:lnTo>
                  <a:lnTo>
                    <a:pt x="270" y="148"/>
                  </a:lnTo>
                  <a:lnTo>
                    <a:pt x="270" y="139"/>
                  </a:lnTo>
                  <a:lnTo>
                    <a:pt x="292" y="139"/>
                  </a:lnTo>
                  <a:lnTo>
                    <a:pt x="452" y="139"/>
                  </a:lnTo>
                  <a:lnTo>
                    <a:pt x="452" y="281"/>
                  </a:lnTo>
                  <a:lnTo>
                    <a:pt x="0" y="281"/>
                  </a:lnTo>
                  <a:lnTo>
                    <a:pt x="0" y="279"/>
                  </a:lnTo>
                  <a:lnTo>
                    <a:pt x="0" y="224"/>
                  </a:lnTo>
                  <a:lnTo>
                    <a:pt x="0" y="203"/>
                  </a:lnTo>
                  <a:lnTo>
                    <a:pt x="0" y="13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2" name="Freeform 2870"/>
            <p:cNvSpPr>
              <a:spLocks/>
            </p:cNvSpPr>
            <p:nvPr/>
          </p:nvSpPr>
          <p:spPr bwMode="auto">
            <a:xfrm>
              <a:off x="2363" y="585"/>
              <a:ext cx="203" cy="139"/>
            </a:xfrm>
            <a:custGeom>
              <a:avLst/>
              <a:gdLst>
                <a:gd name="T0" fmla="*/ 203 w 203"/>
                <a:gd name="T1" fmla="*/ 0 h 139"/>
                <a:gd name="T2" fmla="*/ 203 w 203"/>
                <a:gd name="T3" fmla="*/ 139 h 139"/>
                <a:gd name="T4" fmla="*/ 43 w 203"/>
                <a:gd name="T5" fmla="*/ 139 h 139"/>
                <a:gd name="T6" fmla="*/ 21 w 203"/>
                <a:gd name="T7" fmla="*/ 139 h 139"/>
                <a:gd name="T8" fmla="*/ 21 w 203"/>
                <a:gd name="T9" fmla="*/ 139 h 139"/>
                <a:gd name="T10" fmla="*/ 21 w 203"/>
                <a:gd name="T11" fmla="*/ 133 h 139"/>
                <a:gd name="T12" fmla="*/ 15 w 203"/>
                <a:gd name="T13" fmla="*/ 120 h 139"/>
                <a:gd name="T14" fmla="*/ 6 w 203"/>
                <a:gd name="T15" fmla="*/ 107 h 139"/>
                <a:gd name="T16" fmla="*/ 0 w 203"/>
                <a:gd name="T17" fmla="*/ 102 h 139"/>
                <a:gd name="T18" fmla="*/ 0 w 203"/>
                <a:gd name="T19" fmla="*/ 100 h 139"/>
                <a:gd name="T20" fmla="*/ 54 w 203"/>
                <a:gd name="T21" fmla="*/ 35 h 139"/>
                <a:gd name="T22" fmla="*/ 41 w 203"/>
                <a:gd name="T23" fmla="*/ 28 h 139"/>
                <a:gd name="T24" fmla="*/ 59 w 203"/>
                <a:gd name="T25" fmla="*/ 0 h 139"/>
                <a:gd name="T26" fmla="*/ 203 w 203"/>
                <a:gd name="T27" fmla="*/ 0 h 1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3"/>
                <a:gd name="T43" fmla="*/ 0 h 139"/>
                <a:gd name="T44" fmla="*/ 203 w 203"/>
                <a:gd name="T45" fmla="*/ 139 h 1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3" h="139">
                  <a:moveTo>
                    <a:pt x="203" y="0"/>
                  </a:moveTo>
                  <a:lnTo>
                    <a:pt x="203" y="139"/>
                  </a:lnTo>
                  <a:lnTo>
                    <a:pt x="43" y="139"/>
                  </a:lnTo>
                  <a:lnTo>
                    <a:pt x="21" y="139"/>
                  </a:lnTo>
                  <a:lnTo>
                    <a:pt x="21" y="133"/>
                  </a:lnTo>
                  <a:lnTo>
                    <a:pt x="15" y="120"/>
                  </a:lnTo>
                  <a:lnTo>
                    <a:pt x="6" y="107"/>
                  </a:lnTo>
                  <a:lnTo>
                    <a:pt x="0" y="102"/>
                  </a:lnTo>
                  <a:lnTo>
                    <a:pt x="0" y="100"/>
                  </a:lnTo>
                  <a:lnTo>
                    <a:pt x="54" y="35"/>
                  </a:lnTo>
                  <a:lnTo>
                    <a:pt x="41" y="28"/>
                  </a:lnTo>
                  <a:lnTo>
                    <a:pt x="59" y="0"/>
                  </a:lnTo>
                  <a:lnTo>
                    <a:pt x="203"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3" name="Freeform 2871"/>
            <p:cNvSpPr>
              <a:spLocks/>
            </p:cNvSpPr>
            <p:nvPr/>
          </p:nvSpPr>
          <p:spPr bwMode="auto">
            <a:xfrm>
              <a:off x="2363" y="613"/>
              <a:ext cx="54" cy="72"/>
            </a:xfrm>
            <a:custGeom>
              <a:avLst/>
              <a:gdLst>
                <a:gd name="T0" fmla="*/ 54 w 54"/>
                <a:gd name="T1" fmla="*/ 7 h 72"/>
                <a:gd name="T2" fmla="*/ 0 w 54"/>
                <a:gd name="T3" fmla="*/ 72 h 72"/>
                <a:gd name="T4" fmla="*/ 41 w 54"/>
                <a:gd name="T5" fmla="*/ 0 h 72"/>
                <a:gd name="T6" fmla="*/ 54 w 54"/>
                <a:gd name="T7" fmla="*/ 7 h 72"/>
                <a:gd name="T8" fmla="*/ 0 60000 65536"/>
                <a:gd name="T9" fmla="*/ 0 60000 65536"/>
                <a:gd name="T10" fmla="*/ 0 60000 65536"/>
                <a:gd name="T11" fmla="*/ 0 60000 65536"/>
                <a:gd name="T12" fmla="*/ 0 w 54"/>
                <a:gd name="T13" fmla="*/ 0 h 72"/>
                <a:gd name="T14" fmla="*/ 54 w 54"/>
                <a:gd name="T15" fmla="*/ 72 h 72"/>
              </a:gdLst>
              <a:ahLst/>
              <a:cxnLst>
                <a:cxn ang="T8">
                  <a:pos x="T0" y="T1"/>
                </a:cxn>
                <a:cxn ang="T9">
                  <a:pos x="T2" y="T3"/>
                </a:cxn>
                <a:cxn ang="T10">
                  <a:pos x="T4" y="T5"/>
                </a:cxn>
                <a:cxn ang="T11">
                  <a:pos x="T6" y="T7"/>
                </a:cxn>
              </a:cxnLst>
              <a:rect l="T12" t="T13" r="T14" b="T15"/>
              <a:pathLst>
                <a:path w="54" h="72">
                  <a:moveTo>
                    <a:pt x="54" y="7"/>
                  </a:moveTo>
                  <a:lnTo>
                    <a:pt x="0" y="72"/>
                  </a:lnTo>
                  <a:lnTo>
                    <a:pt x="41" y="0"/>
                  </a:lnTo>
                  <a:lnTo>
                    <a:pt x="5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4" name="Freeform 2872"/>
            <p:cNvSpPr>
              <a:spLocks/>
            </p:cNvSpPr>
            <p:nvPr/>
          </p:nvSpPr>
          <p:spPr bwMode="auto">
            <a:xfrm>
              <a:off x="2363" y="606"/>
              <a:ext cx="41" cy="79"/>
            </a:xfrm>
            <a:custGeom>
              <a:avLst/>
              <a:gdLst>
                <a:gd name="T0" fmla="*/ 41 w 41"/>
                <a:gd name="T1" fmla="*/ 7 h 79"/>
                <a:gd name="T2" fmla="*/ 0 w 41"/>
                <a:gd name="T3" fmla="*/ 79 h 79"/>
                <a:gd name="T4" fmla="*/ 28 w 41"/>
                <a:gd name="T5" fmla="*/ 0 h 79"/>
                <a:gd name="T6" fmla="*/ 41 w 41"/>
                <a:gd name="T7" fmla="*/ 7 h 79"/>
                <a:gd name="T8" fmla="*/ 0 60000 65536"/>
                <a:gd name="T9" fmla="*/ 0 60000 65536"/>
                <a:gd name="T10" fmla="*/ 0 60000 65536"/>
                <a:gd name="T11" fmla="*/ 0 60000 65536"/>
                <a:gd name="T12" fmla="*/ 0 w 41"/>
                <a:gd name="T13" fmla="*/ 0 h 79"/>
                <a:gd name="T14" fmla="*/ 41 w 41"/>
                <a:gd name="T15" fmla="*/ 79 h 79"/>
              </a:gdLst>
              <a:ahLst/>
              <a:cxnLst>
                <a:cxn ang="T8">
                  <a:pos x="T0" y="T1"/>
                </a:cxn>
                <a:cxn ang="T9">
                  <a:pos x="T2" y="T3"/>
                </a:cxn>
                <a:cxn ang="T10">
                  <a:pos x="T4" y="T5"/>
                </a:cxn>
                <a:cxn ang="T11">
                  <a:pos x="T6" y="T7"/>
                </a:cxn>
              </a:cxnLst>
              <a:rect l="T12" t="T13" r="T14" b="T15"/>
              <a:pathLst>
                <a:path w="41" h="79">
                  <a:moveTo>
                    <a:pt x="41" y="7"/>
                  </a:moveTo>
                  <a:lnTo>
                    <a:pt x="0" y="79"/>
                  </a:lnTo>
                  <a:lnTo>
                    <a:pt x="28" y="0"/>
                  </a:lnTo>
                  <a:lnTo>
                    <a:pt x="4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5" name="Freeform 2873"/>
            <p:cNvSpPr>
              <a:spLocks/>
            </p:cNvSpPr>
            <p:nvPr/>
          </p:nvSpPr>
          <p:spPr bwMode="auto">
            <a:xfrm>
              <a:off x="1857" y="788"/>
              <a:ext cx="257" cy="21"/>
            </a:xfrm>
            <a:custGeom>
              <a:avLst/>
              <a:gdLst>
                <a:gd name="T0" fmla="*/ 257 w 257"/>
                <a:gd name="T1" fmla="*/ 0 h 21"/>
                <a:gd name="T2" fmla="*/ 257 w 257"/>
                <a:gd name="T3" fmla="*/ 21 h 21"/>
                <a:gd name="T4" fmla="*/ 113 w 257"/>
                <a:gd name="T5" fmla="*/ 21 h 21"/>
                <a:gd name="T6" fmla="*/ 0 w 257"/>
                <a:gd name="T7" fmla="*/ 21 h 21"/>
                <a:gd name="T8" fmla="*/ 0 w 257"/>
                <a:gd name="T9" fmla="*/ 21 h 21"/>
                <a:gd name="T10" fmla="*/ 0 w 257"/>
                <a:gd name="T11" fmla="*/ 0 h 21"/>
                <a:gd name="T12" fmla="*/ 10 w 257"/>
                <a:gd name="T13" fmla="*/ 0 h 21"/>
                <a:gd name="T14" fmla="*/ 32 w 257"/>
                <a:gd name="T15" fmla="*/ 0 h 21"/>
                <a:gd name="T16" fmla="*/ 43 w 257"/>
                <a:gd name="T17" fmla="*/ 0 h 21"/>
                <a:gd name="T18" fmla="*/ 67 w 257"/>
                <a:gd name="T19" fmla="*/ 0 h 21"/>
                <a:gd name="T20" fmla="*/ 78 w 257"/>
                <a:gd name="T21" fmla="*/ 0 h 21"/>
                <a:gd name="T22" fmla="*/ 100 w 257"/>
                <a:gd name="T23" fmla="*/ 0 h 21"/>
                <a:gd name="T24" fmla="*/ 111 w 257"/>
                <a:gd name="T25" fmla="*/ 0 h 21"/>
                <a:gd name="T26" fmla="*/ 135 w 257"/>
                <a:gd name="T27" fmla="*/ 0 h 21"/>
                <a:gd name="T28" fmla="*/ 146 w 257"/>
                <a:gd name="T29" fmla="*/ 0 h 21"/>
                <a:gd name="T30" fmla="*/ 168 w 257"/>
                <a:gd name="T31" fmla="*/ 0 h 21"/>
                <a:gd name="T32" fmla="*/ 178 w 257"/>
                <a:gd name="T33" fmla="*/ 0 h 21"/>
                <a:gd name="T34" fmla="*/ 200 w 257"/>
                <a:gd name="T35" fmla="*/ 0 h 21"/>
                <a:gd name="T36" fmla="*/ 213 w 257"/>
                <a:gd name="T37" fmla="*/ 0 h 21"/>
                <a:gd name="T38" fmla="*/ 235 w 257"/>
                <a:gd name="T39" fmla="*/ 0 h 21"/>
                <a:gd name="T40" fmla="*/ 246 w 257"/>
                <a:gd name="T41" fmla="*/ 0 h 21"/>
                <a:gd name="T42" fmla="*/ 257 w 257"/>
                <a:gd name="T43" fmla="*/ 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7"/>
                <a:gd name="T67" fmla="*/ 0 h 21"/>
                <a:gd name="T68" fmla="*/ 257 w 257"/>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7" h="21">
                  <a:moveTo>
                    <a:pt x="257" y="0"/>
                  </a:moveTo>
                  <a:lnTo>
                    <a:pt x="257" y="21"/>
                  </a:lnTo>
                  <a:lnTo>
                    <a:pt x="113" y="21"/>
                  </a:lnTo>
                  <a:lnTo>
                    <a:pt x="0" y="21"/>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6" name="Freeform 2874"/>
            <p:cNvSpPr>
              <a:spLocks/>
            </p:cNvSpPr>
            <p:nvPr/>
          </p:nvSpPr>
          <p:spPr bwMode="auto">
            <a:xfrm>
              <a:off x="1857" y="663"/>
              <a:ext cx="257" cy="125"/>
            </a:xfrm>
            <a:custGeom>
              <a:avLst/>
              <a:gdLst>
                <a:gd name="T0" fmla="*/ 0 w 257"/>
                <a:gd name="T1" fmla="*/ 61 h 125"/>
                <a:gd name="T2" fmla="*/ 0 w 257"/>
                <a:gd name="T3" fmla="*/ 0 h 125"/>
                <a:gd name="T4" fmla="*/ 10 w 257"/>
                <a:gd name="T5" fmla="*/ 0 h 125"/>
                <a:gd name="T6" fmla="*/ 32 w 257"/>
                <a:gd name="T7" fmla="*/ 0 h 125"/>
                <a:gd name="T8" fmla="*/ 43 w 257"/>
                <a:gd name="T9" fmla="*/ 0 h 125"/>
                <a:gd name="T10" fmla="*/ 67 w 257"/>
                <a:gd name="T11" fmla="*/ 0 h 125"/>
                <a:gd name="T12" fmla="*/ 78 w 257"/>
                <a:gd name="T13" fmla="*/ 0 h 125"/>
                <a:gd name="T14" fmla="*/ 100 w 257"/>
                <a:gd name="T15" fmla="*/ 0 h 125"/>
                <a:gd name="T16" fmla="*/ 111 w 257"/>
                <a:gd name="T17" fmla="*/ 0 h 125"/>
                <a:gd name="T18" fmla="*/ 135 w 257"/>
                <a:gd name="T19" fmla="*/ 0 h 125"/>
                <a:gd name="T20" fmla="*/ 146 w 257"/>
                <a:gd name="T21" fmla="*/ 0 h 125"/>
                <a:gd name="T22" fmla="*/ 168 w 257"/>
                <a:gd name="T23" fmla="*/ 0 h 125"/>
                <a:gd name="T24" fmla="*/ 178 w 257"/>
                <a:gd name="T25" fmla="*/ 0 h 125"/>
                <a:gd name="T26" fmla="*/ 200 w 257"/>
                <a:gd name="T27" fmla="*/ 0 h 125"/>
                <a:gd name="T28" fmla="*/ 213 w 257"/>
                <a:gd name="T29" fmla="*/ 0 h 125"/>
                <a:gd name="T30" fmla="*/ 235 w 257"/>
                <a:gd name="T31" fmla="*/ 0 h 125"/>
                <a:gd name="T32" fmla="*/ 246 w 257"/>
                <a:gd name="T33" fmla="*/ 0 h 125"/>
                <a:gd name="T34" fmla="*/ 257 w 257"/>
                <a:gd name="T35" fmla="*/ 0 h 125"/>
                <a:gd name="T36" fmla="*/ 257 w 257"/>
                <a:gd name="T37" fmla="*/ 61 h 125"/>
                <a:gd name="T38" fmla="*/ 257 w 257"/>
                <a:gd name="T39" fmla="*/ 125 h 125"/>
                <a:gd name="T40" fmla="*/ 246 w 257"/>
                <a:gd name="T41" fmla="*/ 125 h 125"/>
                <a:gd name="T42" fmla="*/ 235 w 257"/>
                <a:gd name="T43" fmla="*/ 125 h 125"/>
                <a:gd name="T44" fmla="*/ 213 w 257"/>
                <a:gd name="T45" fmla="*/ 125 h 125"/>
                <a:gd name="T46" fmla="*/ 200 w 257"/>
                <a:gd name="T47" fmla="*/ 125 h 125"/>
                <a:gd name="T48" fmla="*/ 178 w 257"/>
                <a:gd name="T49" fmla="*/ 125 h 125"/>
                <a:gd name="T50" fmla="*/ 168 w 257"/>
                <a:gd name="T51" fmla="*/ 125 h 125"/>
                <a:gd name="T52" fmla="*/ 146 w 257"/>
                <a:gd name="T53" fmla="*/ 125 h 125"/>
                <a:gd name="T54" fmla="*/ 135 w 257"/>
                <a:gd name="T55" fmla="*/ 125 h 125"/>
                <a:gd name="T56" fmla="*/ 111 w 257"/>
                <a:gd name="T57" fmla="*/ 125 h 125"/>
                <a:gd name="T58" fmla="*/ 100 w 257"/>
                <a:gd name="T59" fmla="*/ 125 h 125"/>
                <a:gd name="T60" fmla="*/ 78 w 257"/>
                <a:gd name="T61" fmla="*/ 125 h 125"/>
                <a:gd name="T62" fmla="*/ 67 w 257"/>
                <a:gd name="T63" fmla="*/ 125 h 125"/>
                <a:gd name="T64" fmla="*/ 43 w 257"/>
                <a:gd name="T65" fmla="*/ 125 h 125"/>
                <a:gd name="T66" fmla="*/ 32 w 257"/>
                <a:gd name="T67" fmla="*/ 125 h 125"/>
                <a:gd name="T68" fmla="*/ 10 w 257"/>
                <a:gd name="T69" fmla="*/ 125 h 125"/>
                <a:gd name="T70" fmla="*/ 0 w 257"/>
                <a:gd name="T71" fmla="*/ 125 h 125"/>
                <a:gd name="T72" fmla="*/ 0 w 257"/>
                <a:gd name="T73" fmla="*/ 61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7"/>
                <a:gd name="T112" fmla="*/ 0 h 125"/>
                <a:gd name="T113" fmla="*/ 257 w 25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7" h="125">
                  <a:moveTo>
                    <a:pt x="0" y="61"/>
                  </a:move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lnTo>
                    <a:pt x="257" y="61"/>
                  </a:lnTo>
                  <a:lnTo>
                    <a:pt x="257" y="125"/>
                  </a:lnTo>
                  <a:lnTo>
                    <a:pt x="246" y="125"/>
                  </a:lnTo>
                  <a:lnTo>
                    <a:pt x="235" y="125"/>
                  </a:lnTo>
                  <a:lnTo>
                    <a:pt x="213" y="125"/>
                  </a:lnTo>
                  <a:lnTo>
                    <a:pt x="200" y="125"/>
                  </a:lnTo>
                  <a:lnTo>
                    <a:pt x="178" y="125"/>
                  </a:lnTo>
                  <a:lnTo>
                    <a:pt x="168" y="125"/>
                  </a:lnTo>
                  <a:lnTo>
                    <a:pt x="146" y="125"/>
                  </a:lnTo>
                  <a:lnTo>
                    <a:pt x="135" y="125"/>
                  </a:lnTo>
                  <a:lnTo>
                    <a:pt x="111" y="125"/>
                  </a:lnTo>
                  <a:lnTo>
                    <a:pt x="100" y="125"/>
                  </a:lnTo>
                  <a:lnTo>
                    <a:pt x="78" y="125"/>
                  </a:lnTo>
                  <a:lnTo>
                    <a:pt x="67" y="125"/>
                  </a:lnTo>
                  <a:lnTo>
                    <a:pt x="43" y="125"/>
                  </a:lnTo>
                  <a:lnTo>
                    <a:pt x="32" y="125"/>
                  </a:lnTo>
                  <a:lnTo>
                    <a:pt x="10" y="125"/>
                  </a:lnTo>
                  <a:lnTo>
                    <a:pt x="0" y="125"/>
                  </a:lnTo>
                  <a:lnTo>
                    <a:pt x="0" y="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7" name="Freeform 2875"/>
            <p:cNvSpPr>
              <a:spLocks/>
            </p:cNvSpPr>
            <p:nvPr/>
          </p:nvSpPr>
          <p:spPr bwMode="auto">
            <a:xfrm>
              <a:off x="1857" y="641"/>
              <a:ext cx="257" cy="22"/>
            </a:xfrm>
            <a:custGeom>
              <a:avLst/>
              <a:gdLst>
                <a:gd name="T0" fmla="*/ 257 w 257"/>
                <a:gd name="T1" fmla="*/ 0 h 22"/>
                <a:gd name="T2" fmla="*/ 257 w 257"/>
                <a:gd name="T3" fmla="*/ 22 h 22"/>
                <a:gd name="T4" fmla="*/ 246 w 257"/>
                <a:gd name="T5" fmla="*/ 22 h 22"/>
                <a:gd name="T6" fmla="*/ 235 w 257"/>
                <a:gd name="T7" fmla="*/ 22 h 22"/>
                <a:gd name="T8" fmla="*/ 213 w 257"/>
                <a:gd name="T9" fmla="*/ 22 h 22"/>
                <a:gd name="T10" fmla="*/ 200 w 257"/>
                <a:gd name="T11" fmla="*/ 22 h 22"/>
                <a:gd name="T12" fmla="*/ 178 w 257"/>
                <a:gd name="T13" fmla="*/ 22 h 22"/>
                <a:gd name="T14" fmla="*/ 168 w 257"/>
                <a:gd name="T15" fmla="*/ 22 h 22"/>
                <a:gd name="T16" fmla="*/ 146 w 257"/>
                <a:gd name="T17" fmla="*/ 22 h 22"/>
                <a:gd name="T18" fmla="*/ 135 w 257"/>
                <a:gd name="T19" fmla="*/ 22 h 22"/>
                <a:gd name="T20" fmla="*/ 111 w 257"/>
                <a:gd name="T21" fmla="*/ 22 h 22"/>
                <a:gd name="T22" fmla="*/ 100 w 257"/>
                <a:gd name="T23" fmla="*/ 22 h 22"/>
                <a:gd name="T24" fmla="*/ 78 w 257"/>
                <a:gd name="T25" fmla="*/ 22 h 22"/>
                <a:gd name="T26" fmla="*/ 67 w 257"/>
                <a:gd name="T27" fmla="*/ 22 h 22"/>
                <a:gd name="T28" fmla="*/ 43 w 257"/>
                <a:gd name="T29" fmla="*/ 22 h 22"/>
                <a:gd name="T30" fmla="*/ 32 w 257"/>
                <a:gd name="T31" fmla="*/ 22 h 22"/>
                <a:gd name="T32" fmla="*/ 10 w 257"/>
                <a:gd name="T33" fmla="*/ 22 h 22"/>
                <a:gd name="T34" fmla="*/ 0 w 257"/>
                <a:gd name="T35" fmla="*/ 22 h 22"/>
                <a:gd name="T36" fmla="*/ 0 w 257"/>
                <a:gd name="T37" fmla="*/ 0 h 22"/>
                <a:gd name="T38" fmla="*/ 0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246" y="22"/>
                  </a:lnTo>
                  <a:lnTo>
                    <a:pt x="235" y="22"/>
                  </a:lnTo>
                  <a:lnTo>
                    <a:pt x="213" y="22"/>
                  </a:lnTo>
                  <a:lnTo>
                    <a:pt x="200" y="22"/>
                  </a:lnTo>
                  <a:lnTo>
                    <a:pt x="178" y="22"/>
                  </a:lnTo>
                  <a:lnTo>
                    <a:pt x="168" y="22"/>
                  </a:lnTo>
                  <a:lnTo>
                    <a:pt x="146" y="22"/>
                  </a:lnTo>
                  <a:lnTo>
                    <a:pt x="135" y="22"/>
                  </a:lnTo>
                  <a:lnTo>
                    <a:pt x="111" y="22"/>
                  </a:lnTo>
                  <a:lnTo>
                    <a:pt x="100" y="22"/>
                  </a:lnTo>
                  <a:lnTo>
                    <a:pt x="78" y="22"/>
                  </a:lnTo>
                  <a:lnTo>
                    <a:pt x="67" y="22"/>
                  </a:lnTo>
                  <a:lnTo>
                    <a:pt x="43" y="22"/>
                  </a:lnTo>
                  <a:lnTo>
                    <a:pt x="32" y="22"/>
                  </a:lnTo>
                  <a:lnTo>
                    <a:pt x="10" y="22"/>
                  </a:lnTo>
                  <a:lnTo>
                    <a:pt x="0" y="22"/>
                  </a:lnTo>
                  <a:lnTo>
                    <a:pt x="0"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8" name="Freeform 2876"/>
            <p:cNvSpPr>
              <a:spLocks/>
            </p:cNvSpPr>
            <p:nvPr/>
          </p:nvSpPr>
          <p:spPr bwMode="auto">
            <a:xfrm>
              <a:off x="1946" y="809"/>
              <a:ext cx="24" cy="57"/>
            </a:xfrm>
            <a:custGeom>
              <a:avLst/>
              <a:gdLst>
                <a:gd name="T0" fmla="*/ 24 w 24"/>
                <a:gd name="T1" fmla="*/ 0 h 57"/>
                <a:gd name="T2" fmla="*/ 11 w 24"/>
                <a:gd name="T3" fmla="*/ 57 h 57"/>
                <a:gd name="T4" fmla="*/ 0 w 24"/>
                <a:gd name="T5" fmla="*/ 57 h 57"/>
                <a:gd name="T6" fmla="*/ 24 w 24"/>
                <a:gd name="T7" fmla="*/ 0 h 57"/>
                <a:gd name="T8" fmla="*/ 0 60000 65536"/>
                <a:gd name="T9" fmla="*/ 0 60000 65536"/>
                <a:gd name="T10" fmla="*/ 0 60000 65536"/>
                <a:gd name="T11" fmla="*/ 0 60000 65536"/>
                <a:gd name="T12" fmla="*/ 0 w 24"/>
                <a:gd name="T13" fmla="*/ 0 h 57"/>
                <a:gd name="T14" fmla="*/ 24 w 24"/>
                <a:gd name="T15" fmla="*/ 57 h 57"/>
              </a:gdLst>
              <a:ahLst/>
              <a:cxnLst>
                <a:cxn ang="T8">
                  <a:pos x="T0" y="T1"/>
                </a:cxn>
                <a:cxn ang="T9">
                  <a:pos x="T2" y="T3"/>
                </a:cxn>
                <a:cxn ang="T10">
                  <a:pos x="T4" y="T5"/>
                </a:cxn>
                <a:cxn ang="T11">
                  <a:pos x="T6" y="T7"/>
                </a:cxn>
              </a:cxnLst>
              <a:rect l="T12" t="T13" r="T14" b="T15"/>
              <a:pathLst>
                <a:path w="24" h="57">
                  <a:moveTo>
                    <a:pt x="24" y="0"/>
                  </a:moveTo>
                  <a:lnTo>
                    <a:pt x="11" y="57"/>
                  </a:lnTo>
                  <a:lnTo>
                    <a:pt x="0" y="5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59" name="Freeform 2877"/>
            <p:cNvSpPr>
              <a:spLocks/>
            </p:cNvSpPr>
            <p:nvPr/>
          </p:nvSpPr>
          <p:spPr bwMode="auto">
            <a:xfrm>
              <a:off x="1935" y="809"/>
              <a:ext cx="35" cy="57"/>
            </a:xfrm>
            <a:custGeom>
              <a:avLst/>
              <a:gdLst>
                <a:gd name="T0" fmla="*/ 35 w 35"/>
                <a:gd name="T1" fmla="*/ 0 h 57"/>
                <a:gd name="T2" fmla="*/ 11 w 35"/>
                <a:gd name="T3" fmla="*/ 57 h 57"/>
                <a:gd name="T4" fmla="*/ 0 w 35"/>
                <a:gd name="T5" fmla="*/ 57 h 57"/>
                <a:gd name="T6" fmla="*/ 35 w 35"/>
                <a:gd name="T7" fmla="*/ 0 h 57"/>
                <a:gd name="T8" fmla="*/ 0 60000 65536"/>
                <a:gd name="T9" fmla="*/ 0 60000 65536"/>
                <a:gd name="T10" fmla="*/ 0 60000 65536"/>
                <a:gd name="T11" fmla="*/ 0 60000 65536"/>
                <a:gd name="T12" fmla="*/ 0 w 35"/>
                <a:gd name="T13" fmla="*/ 0 h 57"/>
                <a:gd name="T14" fmla="*/ 35 w 35"/>
                <a:gd name="T15" fmla="*/ 57 h 57"/>
              </a:gdLst>
              <a:ahLst/>
              <a:cxnLst>
                <a:cxn ang="T8">
                  <a:pos x="T0" y="T1"/>
                </a:cxn>
                <a:cxn ang="T9">
                  <a:pos x="T2" y="T3"/>
                </a:cxn>
                <a:cxn ang="T10">
                  <a:pos x="T4" y="T5"/>
                </a:cxn>
                <a:cxn ang="T11">
                  <a:pos x="T6" y="T7"/>
                </a:cxn>
              </a:cxnLst>
              <a:rect l="T12" t="T13" r="T14" b="T15"/>
              <a:pathLst>
                <a:path w="35" h="57">
                  <a:moveTo>
                    <a:pt x="35" y="0"/>
                  </a:moveTo>
                  <a:lnTo>
                    <a:pt x="11" y="57"/>
                  </a:lnTo>
                  <a:lnTo>
                    <a:pt x="0" y="57"/>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60" name="Freeform 2878"/>
            <p:cNvSpPr>
              <a:spLocks/>
            </p:cNvSpPr>
            <p:nvPr/>
          </p:nvSpPr>
          <p:spPr bwMode="auto">
            <a:xfrm>
              <a:off x="1937" y="866"/>
              <a:ext cx="20" cy="26"/>
            </a:xfrm>
            <a:custGeom>
              <a:avLst/>
              <a:gdLst>
                <a:gd name="T0" fmla="*/ 20 w 20"/>
                <a:gd name="T1" fmla="*/ 0 h 26"/>
                <a:gd name="T2" fmla="*/ 16 w 20"/>
                <a:gd name="T3" fmla="*/ 26 h 26"/>
                <a:gd name="T4" fmla="*/ 0 w 20"/>
                <a:gd name="T5" fmla="*/ 22 h 26"/>
                <a:gd name="T6" fmla="*/ 9 w 20"/>
                <a:gd name="T7" fmla="*/ 0 h 26"/>
                <a:gd name="T8" fmla="*/ 20 w 20"/>
                <a:gd name="T9" fmla="*/ 0 h 26"/>
                <a:gd name="T10" fmla="*/ 0 60000 65536"/>
                <a:gd name="T11" fmla="*/ 0 60000 65536"/>
                <a:gd name="T12" fmla="*/ 0 60000 65536"/>
                <a:gd name="T13" fmla="*/ 0 60000 65536"/>
                <a:gd name="T14" fmla="*/ 0 60000 65536"/>
                <a:gd name="T15" fmla="*/ 0 w 20"/>
                <a:gd name="T16" fmla="*/ 0 h 26"/>
                <a:gd name="T17" fmla="*/ 20 w 20"/>
                <a:gd name="T18" fmla="*/ 26 h 26"/>
              </a:gdLst>
              <a:ahLst/>
              <a:cxnLst>
                <a:cxn ang="T10">
                  <a:pos x="T0" y="T1"/>
                </a:cxn>
                <a:cxn ang="T11">
                  <a:pos x="T2" y="T3"/>
                </a:cxn>
                <a:cxn ang="T12">
                  <a:pos x="T4" y="T5"/>
                </a:cxn>
                <a:cxn ang="T13">
                  <a:pos x="T6" y="T7"/>
                </a:cxn>
                <a:cxn ang="T14">
                  <a:pos x="T8" y="T9"/>
                </a:cxn>
              </a:cxnLst>
              <a:rect l="T15" t="T16" r="T17" b="T18"/>
              <a:pathLst>
                <a:path w="20" h="26">
                  <a:moveTo>
                    <a:pt x="20" y="0"/>
                  </a:moveTo>
                  <a:lnTo>
                    <a:pt x="16" y="26"/>
                  </a:lnTo>
                  <a:lnTo>
                    <a:pt x="0" y="22"/>
                  </a:lnTo>
                  <a:lnTo>
                    <a:pt x="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61" name="Freeform 2879"/>
            <p:cNvSpPr>
              <a:spLocks/>
            </p:cNvSpPr>
            <p:nvPr/>
          </p:nvSpPr>
          <p:spPr bwMode="auto">
            <a:xfrm>
              <a:off x="1926" y="866"/>
              <a:ext cx="20" cy="22"/>
            </a:xfrm>
            <a:custGeom>
              <a:avLst/>
              <a:gdLst>
                <a:gd name="T0" fmla="*/ 20 w 20"/>
                <a:gd name="T1" fmla="*/ 0 h 22"/>
                <a:gd name="T2" fmla="*/ 11 w 20"/>
                <a:gd name="T3" fmla="*/ 22 h 22"/>
                <a:gd name="T4" fmla="*/ 0 w 20"/>
                <a:gd name="T5" fmla="*/ 18 h 22"/>
                <a:gd name="T6" fmla="*/ 9 w 20"/>
                <a:gd name="T7" fmla="*/ 0 h 22"/>
                <a:gd name="T8" fmla="*/ 20 w 20"/>
                <a:gd name="T9" fmla="*/ 0 h 22"/>
                <a:gd name="T10" fmla="*/ 0 60000 65536"/>
                <a:gd name="T11" fmla="*/ 0 60000 65536"/>
                <a:gd name="T12" fmla="*/ 0 60000 65536"/>
                <a:gd name="T13" fmla="*/ 0 60000 65536"/>
                <a:gd name="T14" fmla="*/ 0 60000 65536"/>
                <a:gd name="T15" fmla="*/ 0 w 20"/>
                <a:gd name="T16" fmla="*/ 0 h 22"/>
                <a:gd name="T17" fmla="*/ 20 w 20"/>
                <a:gd name="T18" fmla="*/ 22 h 22"/>
              </a:gdLst>
              <a:ahLst/>
              <a:cxnLst>
                <a:cxn ang="T10">
                  <a:pos x="T0" y="T1"/>
                </a:cxn>
                <a:cxn ang="T11">
                  <a:pos x="T2" y="T3"/>
                </a:cxn>
                <a:cxn ang="T12">
                  <a:pos x="T4" y="T5"/>
                </a:cxn>
                <a:cxn ang="T13">
                  <a:pos x="T6" y="T7"/>
                </a:cxn>
                <a:cxn ang="T14">
                  <a:pos x="T8" y="T9"/>
                </a:cxn>
              </a:cxnLst>
              <a:rect l="T15" t="T16" r="T17" b="T18"/>
              <a:pathLst>
                <a:path w="20" h="22">
                  <a:moveTo>
                    <a:pt x="20" y="0"/>
                  </a:moveTo>
                  <a:lnTo>
                    <a:pt x="11" y="22"/>
                  </a:lnTo>
                  <a:lnTo>
                    <a:pt x="0" y="18"/>
                  </a:lnTo>
                  <a:lnTo>
                    <a:pt x="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62" name="Freeform 2880"/>
            <p:cNvSpPr>
              <a:spLocks/>
            </p:cNvSpPr>
            <p:nvPr/>
          </p:nvSpPr>
          <p:spPr bwMode="auto">
            <a:xfrm>
              <a:off x="1833" y="724"/>
              <a:ext cx="24" cy="64"/>
            </a:xfrm>
            <a:custGeom>
              <a:avLst/>
              <a:gdLst>
                <a:gd name="T0" fmla="*/ 24 w 24"/>
                <a:gd name="T1" fmla="*/ 0 h 64"/>
                <a:gd name="T2" fmla="*/ 24 w 24"/>
                <a:gd name="T3" fmla="*/ 64 h 64"/>
                <a:gd name="T4" fmla="*/ 0 w 24"/>
                <a:gd name="T5" fmla="*/ 64 h 64"/>
                <a:gd name="T6" fmla="*/ 0 w 24"/>
                <a:gd name="T7" fmla="*/ 61 h 64"/>
                <a:gd name="T8" fmla="*/ 0 w 24"/>
                <a:gd name="T9" fmla="*/ 0 h 64"/>
                <a:gd name="T10" fmla="*/ 24 w 24"/>
                <a:gd name="T11" fmla="*/ 0 h 64"/>
                <a:gd name="T12" fmla="*/ 0 60000 65536"/>
                <a:gd name="T13" fmla="*/ 0 60000 65536"/>
                <a:gd name="T14" fmla="*/ 0 60000 65536"/>
                <a:gd name="T15" fmla="*/ 0 60000 65536"/>
                <a:gd name="T16" fmla="*/ 0 60000 65536"/>
                <a:gd name="T17" fmla="*/ 0 60000 65536"/>
                <a:gd name="T18" fmla="*/ 0 w 24"/>
                <a:gd name="T19" fmla="*/ 0 h 64"/>
                <a:gd name="T20" fmla="*/ 24 w 2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24" h="64">
                  <a:moveTo>
                    <a:pt x="24" y="0"/>
                  </a:moveTo>
                  <a:lnTo>
                    <a:pt x="24" y="64"/>
                  </a:lnTo>
                  <a:lnTo>
                    <a:pt x="0" y="64"/>
                  </a:lnTo>
                  <a:lnTo>
                    <a:pt x="0" y="61"/>
                  </a:lnTo>
                  <a:lnTo>
                    <a:pt x="0" y="0"/>
                  </a:lnTo>
                  <a:lnTo>
                    <a:pt x="2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63" name="Freeform 2881"/>
            <p:cNvSpPr>
              <a:spLocks/>
            </p:cNvSpPr>
            <p:nvPr/>
          </p:nvSpPr>
          <p:spPr bwMode="auto">
            <a:xfrm>
              <a:off x="1833" y="663"/>
              <a:ext cx="24" cy="61"/>
            </a:xfrm>
            <a:custGeom>
              <a:avLst/>
              <a:gdLst>
                <a:gd name="T0" fmla="*/ 24 w 24"/>
                <a:gd name="T1" fmla="*/ 0 h 61"/>
                <a:gd name="T2" fmla="*/ 24 w 24"/>
                <a:gd name="T3" fmla="*/ 61 h 61"/>
                <a:gd name="T4" fmla="*/ 0 w 24"/>
                <a:gd name="T5" fmla="*/ 61 h 61"/>
                <a:gd name="T6" fmla="*/ 0 w 24"/>
                <a:gd name="T7" fmla="*/ 0 h 61"/>
                <a:gd name="T8" fmla="*/ 0 w 24"/>
                <a:gd name="T9" fmla="*/ 0 h 61"/>
                <a:gd name="T10" fmla="*/ 24 w 24"/>
                <a:gd name="T11" fmla="*/ 0 h 61"/>
                <a:gd name="T12" fmla="*/ 0 60000 65536"/>
                <a:gd name="T13" fmla="*/ 0 60000 65536"/>
                <a:gd name="T14" fmla="*/ 0 60000 65536"/>
                <a:gd name="T15" fmla="*/ 0 60000 65536"/>
                <a:gd name="T16" fmla="*/ 0 60000 65536"/>
                <a:gd name="T17" fmla="*/ 0 60000 65536"/>
                <a:gd name="T18" fmla="*/ 0 w 24"/>
                <a:gd name="T19" fmla="*/ 0 h 61"/>
                <a:gd name="T20" fmla="*/ 24 w 24"/>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24" h="61">
                  <a:moveTo>
                    <a:pt x="24" y="0"/>
                  </a:moveTo>
                  <a:lnTo>
                    <a:pt x="24" y="61"/>
                  </a:lnTo>
                  <a:lnTo>
                    <a:pt x="0" y="61"/>
                  </a:lnTo>
                  <a:lnTo>
                    <a:pt x="0" y="0"/>
                  </a:lnTo>
                  <a:lnTo>
                    <a:pt x="2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164" name="Freeform 2882"/>
            <p:cNvSpPr>
              <a:spLocks/>
            </p:cNvSpPr>
            <p:nvPr/>
          </p:nvSpPr>
          <p:spPr bwMode="auto">
            <a:xfrm>
              <a:off x="3443" y="567"/>
              <a:ext cx="21" cy="1"/>
            </a:xfrm>
            <a:custGeom>
              <a:avLst/>
              <a:gdLst>
                <a:gd name="T0" fmla="*/ 21 w 21"/>
                <a:gd name="T1" fmla="*/ 0 h 1"/>
                <a:gd name="T2" fmla="*/ 4 w 21"/>
                <a:gd name="T3" fmla="*/ 0 h 1"/>
                <a:gd name="T4" fmla="*/ 0 w 21"/>
                <a:gd name="T5" fmla="*/ 0 h 1"/>
                <a:gd name="T6" fmla="*/ 0 60000 65536"/>
                <a:gd name="T7" fmla="*/ 0 60000 65536"/>
                <a:gd name="T8" fmla="*/ 0 60000 65536"/>
                <a:gd name="T9" fmla="*/ 0 w 21"/>
                <a:gd name="T10" fmla="*/ 0 h 1"/>
                <a:gd name="T11" fmla="*/ 21 w 21"/>
                <a:gd name="T12" fmla="*/ 1 h 1"/>
              </a:gdLst>
              <a:ahLst/>
              <a:cxnLst>
                <a:cxn ang="T6">
                  <a:pos x="T0" y="T1"/>
                </a:cxn>
                <a:cxn ang="T7">
                  <a:pos x="T2" y="T3"/>
                </a:cxn>
                <a:cxn ang="T8">
                  <a:pos x="T4" y="T5"/>
                </a:cxn>
              </a:cxnLst>
              <a:rect l="T9" t="T10" r="T11" b="T12"/>
              <a:pathLst>
                <a:path w="21" h="1">
                  <a:moveTo>
                    <a:pt x="21" y="0"/>
                  </a:moveTo>
                  <a:lnTo>
                    <a:pt x="4"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65" name="Freeform 2883"/>
            <p:cNvSpPr>
              <a:spLocks/>
            </p:cNvSpPr>
            <p:nvPr/>
          </p:nvSpPr>
          <p:spPr bwMode="auto">
            <a:xfrm>
              <a:off x="3410" y="569"/>
              <a:ext cx="22" cy="7"/>
            </a:xfrm>
            <a:custGeom>
              <a:avLst/>
              <a:gdLst>
                <a:gd name="T0" fmla="*/ 22 w 22"/>
                <a:gd name="T1" fmla="*/ 0 h 7"/>
                <a:gd name="T2" fmla="*/ 19 w 22"/>
                <a:gd name="T3" fmla="*/ 0 h 7"/>
                <a:gd name="T4" fmla="*/ 4 w 22"/>
                <a:gd name="T5" fmla="*/ 5 h 7"/>
                <a:gd name="T6" fmla="*/ 0 w 22"/>
                <a:gd name="T7" fmla="*/ 7 h 7"/>
                <a:gd name="T8" fmla="*/ 0 60000 65536"/>
                <a:gd name="T9" fmla="*/ 0 60000 65536"/>
                <a:gd name="T10" fmla="*/ 0 60000 65536"/>
                <a:gd name="T11" fmla="*/ 0 60000 65536"/>
                <a:gd name="T12" fmla="*/ 0 w 22"/>
                <a:gd name="T13" fmla="*/ 0 h 7"/>
                <a:gd name="T14" fmla="*/ 22 w 22"/>
                <a:gd name="T15" fmla="*/ 7 h 7"/>
              </a:gdLst>
              <a:ahLst/>
              <a:cxnLst>
                <a:cxn ang="T8">
                  <a:pos x="T0" y="T1"/>
                </a:cxn>
                <a:cxn ang="T9">
                  <a:pos x="T2" y="T3"/>
                </a:cxn>
                <a:cxn ang="T10">
                  <a:pos x="T4" y="T5"/>
                </a:cxn>
                <a:cxn ang="T11">
                  <a:pos x="T6" y="T7"/>
                </a:cxn>
              </a:cxnLst>
              <a:rect l="T12" t="T13" r="T14" b="T15"/>
              <a:pathLst>
                <a:path w="22" h="7">
                  <a:moveTo>
                    <a:pt x="22" y="0"/>
                  </a:moveTo>
                  <a:lnTo>
                    <a:pt x="19" y="0"/>
                  </a:lnTo>
                  <a:lnTo>
                    <a:pt x="4" y="5"/>
                  </a:lnTo>
                  <a:lnTo>
                    <a:pt x="0" y="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66" name="Freeform 2884"/>
            <p:cNvSpPr>
              <a:spLocks/>
            </p:cNvSpPr>
            <p:nvPr/>
          </p:nvSpPr>
          <p:spPr bwMode="auto">
            <a:xfrm>
              <a:off x="3379" y="580"/>
              <a:ext cx="20" cy="11"/>
            </a:xfrm>
            <a:custGeom>
              <a:avLst/>
              <a:gdLst>
                <a:gd name="T0" fmla="*/ 20 w 20"/>
                <a:gd name="T1" fmla="*/ 0 h 11"/>
                <a:gd name="T2" fmla="*/ 20 w 20"/>
                <a:gd name="T3" fmla="*/ 0 h 11"/>
                <a:gd name="T4" fmla="*/ 5 w 20"/>
                <a:gd name="T5" fmla="*/ 9 h 11"/>
                <a:gd name="T6" fmla="*/ 0 w 20"/>
                <a:gd name="T7" fmla="*/ 11 h 11"/>
                <a:gd name="T8" fmla="*/ 0 60000 65536"/>
                <a:gd name="T9" fmla="*/ 0 60000 65536"/>
                <a:gd name="T10" fmla="*/ 0 60000 65536"/>
                <a:gd name="T11" fmla="*/ 0 60000 65536"/>
                <a:gd name="T12" fmla="*/ 0 w 20"/>
                <a:gd name="T13" fmla="*/ 0 h 11"/>
                <a:gd name="T14" fmla="*/ 20 w 20"/>
                <a:gd name="T15" fmla="*/ 11 h 11"/>
              </a:gdLst>
              <a:ahLst/>
              <a:cxnLst>
                <a:cxn ang="T8">
                  <a:pos x="T0" y="T1"/>
                </a:cxn>
                <a:cxn ang="T9">
                  <a:pos x="T2" y="T3"/>
                </a:cxn>
                <a:cxn ang="T10">
                  <a:pos x="T4" y="T5"/>
                </a:cxn>
                <a:cxn ang="T11">
                  <a:pos x="T6" y="T7"/>
                </a:cxn>
              </a:cxnLst>
              <a:rect l="T12" t="T13" r="T14" b="T15"/>
              <a:pathLst>
                <a:path w="20" h="11">
                  <a:moveTo>
                    <a:pt x="20" y="0"/>
                  </a:moveTo>
                  <a:lnTo>
                    <a:pt x="20" y="0"/>
                  </a:lnTo>
                  <a:lnTo>
                    <a:pt x="5" y="9"/>
                  </a:lnTo>
                  <a:lnTo>
                    <a:pt x="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67" name="Freeform 2885"/>
            <p:cNvSpPr>
              <a:spLocks/>
            </p:cNvSpPr>
            <p:nvPr/>
          </p:nvSpPr>
          <p:spPr bwMode="auto">
            <a:xfrm>
              <a:off x="3353" y="598"/>
              <a:ext cx="18" cy="15"/>
            </a:xfrm>
            <a:custGeom>
              <a:avLst/>
              <a:gdLst>
                <a:gd name="T0" fmla="*/ 18 w 18"/>
                <a:gd name="T1" fmla="*/ 0 h 15"/>
                <a:gd name="T2" fmla="*/ 15 w 18"/>
                <a:gd name="T3" fmla="*/ 0 h 15"/>
                <a:gd name="T4" fmla="*/ 2 w 18"/>
                <a:gd name="T5" fmla="*/ 13 h 15"/>
                <a:gd name="T6" fmla="*/ 0 w 18"/>
                <a:gd name="T7" fmla="*/ 15 h 15"/>
                <a:gd name="T8" fmla="*/ 0 60000 65536"/>
                <a:gd name="T9" fmla="*/ 0 60000 65536"/>
                <a:gd name="T10" fmla="*/ 0 60000 65536"/>
                <a:gd name="T11" fmla="*/ 0 60000 65536"/>
                <a:gd name="T12" fmla="*/ 0 w 18"/>
                <a:gd name="T13" fmla="*/ 0 h 15"/>
                <a:gd name="T14" fmla="*/ 18 w 18"/>
                <a:gd name="T15" fmla="*/ 15 h 15"/>
              </a:gdLst>
              <a:ahLst/>
              <a:cxnLst>
                <a:cxn ang="T8">
                  <a:pos x="T0" y="T1"/>
                </a:cxn>
                <a:cxn ang="T9">
                  <a:pos x="T2" y="T3"/>
                </a:cxn>
                <a:cxn ang="T10">
                  <a:pos x="T4" y="T5"/>
                </a:cxn>
                <a:cxn ang="T11">
                  <a:pos x="T6" y="T7"/>
                </a:cxn>
              </a:cxnLst>
              <a:rect l="T12" t="T13" r="T14" b="T15"/>
              <a:pathLst>
                <a:path w="18" h="15">
                  <a:moveTo>
                    <a:pt x="18" y="0"/>
                  </a:moveTo>
                  <a:lnTo>
                    <a:pt x="15" y="0"/>
                  </a:lnTo>
                  <a:lnTo>
                    <a:pt x="2" y="13"/>
                  </a:lnTo>
                  <a:lnTo>
                    <a:pt x="0" y="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68" name="Freeform 2886"/>
            <p:cNvSpPr>
              <a:spLocks/>
            </p:cNvSpPr>
            <p:nvPr/>
          </p:nvSpPr>
          <p:spPr bwMode="auto">
            <a:xfrm>
              <a:off x="3331" y="620"/>
              <a:ext cx="13" cy="19"/>
            </a:xfrm>
            <a:custGeom>
              <a:avLst/>
              <a:gdLst>
                <a:gd name="T0" fmla="*/ 13 w 13"/>
                <a:gd name="T1" fmla="*/ 0 h 19"/>
                <a:gd name="T2" fmla="*/ 13 w 13"/>
                <a:gd name="T3" fmla="*/ 2 h 19"/>
                <a:gd name="T4" fmla="*/ 2 w 13"/>
                <a:gd name="T5" fmla="*/ 17 h 19"/>
                <a:gd name="T6" fmla="*/ 0 w 13"/>
                <a:gd name="T7" fmla="*/ 19 h 19"/>
                <a:gd name="T8" fmla="*/ 0 60000 65536"/>
                <a:gd name="T9" fmla="*/ 0 60000 65536"/>
                <a:gd name="T10" fmla="*/ 0 60000 65536"/>
                <a:gd name="T11" fmla="*/ 0 60000 65536"/>
                <a:gd name="T12" fmla="*/ 0 w 13"/>
                <a:gd name="T13" fmla="*/ 0 h 19"/>
                <a:gd name="T14" fmla="*/ 13 w 13"/>
                <a:gd name="T15" fmla="*/ 19 h 19"/>
              </a:gdLst>
              <a:ahLst/>
              <a:cxnLst>
                <a:cxn ang="T8">
                  <a:pos x="T0" y="T1"/>
                </a:cxn>
                <a:cxn ang="T9">
                  <a:pos x="T2" y="T3"/>
                </a:cxn>
                <a:cxn ang="T10">
                  <a:pos x="T4" y="T5"/>
                </a:cxn>
                <a:cxn ang="T11">
                  <a:pos x="T6" y="T7"/>
                </a:cxn>
              </a:cxnLst>
              <a:rect l="T12" t="T13" r="T14" b="T15"/>
              <a:pathLst>
                <a:path w="13" h="19">
                  <a:moveTo>
                    <a:pt x="13" y="0"/>
                  </a:moveTo>
                  <a:lnTo>
                    <a:pt x="13" y="2"/>
                  </a:lnTo>
                  <a:lnTo>
                    <a:pt x="2" y="17"/>
                  </a:lnTo>
                  <a:lnTo>
                    <a:pt x="0"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69" name="Freeform 2887"/>
            <p:cNvSpPr>
              <a:spLocks/>
            </p:cNvSpPr>
            <p:nvPr/>
          </p:nvSpPr>
          <p:spPr bwMode="auto">
            <a:xfrm>
              <a:off x="3316" y="648"/>
              <a:ext cx="11" cy="20"/>
            </a:xfrm>
            <a:custGeom>
              <a:avLst/>
              <a:gdLst>
                <a:gd name="T0" fmla="*/ 11 w 11"/>
                <a:gd name="T1" fmla="*/ 0 h 20"/>
                <a:gd name="T2" fmla="*/ 9 w 11"/>
                <a:gd name="T3" fmla="*/ 2 h 20"/>
                <a:gd name="T4" fmla="*/ 2 w 11"/>
                <a:gd name="T5" fmla="*/ 17 h 20"/>
                <a:gd name="T6" fmla="*/ 0 w 11"/>
                <a:gd name="T7" fmla="*/ 20 h 20"/>
                <a:gd name="T8" fmla="*/ 0 60000 65536"/>
                <a:gd name="T9" fmla="*/ 0 60000 65536"/>
                <a:gd name="T10" fmla="*/ 0 60000 65536"/>
                <a:gd name="T11" fmla="*/ 0 60000 65536"/>
                <a:gd name="T12" fmla="*/ 0 w 11"/>
                <a:gd name="T13" fmla="*/ 0 h 20"/>
                <a:gd name="T14" fmla="*/ 11 w 11"/>
                <a:gd name="T15" fmla="*/ 20 h 20"/>
              </a:gdLst>
              <a:ahLst/>
              <a:cxnLst>
                <a:cxn ang="T8">
                  <a:pos x="T0" y="T1"/>
                </a:cxn>
                <a:cxn ang="T9">
                  <a:pos x="T2" y="T3"/>
                </a:cxn>
                <a:cxn ang="T10">
                  <a:pos x="T4" y="T5"/>
                </a:cxn>
                <a:cxn ang="T11">
                  <a:pos x="T6" y="T7"/>
                </a:cxn>
              </a:cxnLst>
              <a:rect l="T12" t="T13" r="T14" b="T15"/>
              <a:pathLst>
                <a:path w="11" h="20">
                  <a:moveTo>
                    <a:pt x="11" y="0"/>
                  </a:moveTo>
                  <a:lnTo>
                    <a:pt x="9" y="2"/>
                  </a:lnTo>
                  <a:lnTo>
                    <a:pt x="2" y="17"/>
                  </a:lnTo>
                  <a:lnTo>
                    <a:pt x="0" y="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0" name="Freeform 2888"/>
            <p:cNvSpPr>
              <a:spLocks/>
            </p:cNvSpPr>
            <p:nvPr/>
          </p:nvSpPr>
          <p:spPr bwMode="auto">
            <a:xfrm>
              <a:off x="3307" y="678"/>
              <a:ext cx="7" cy="22"/>
            </a:xfrm>
            <a:custGeom>
              <a:avLst/>
              <a:gdLst>
                <a:gd name="T0" fmla="*/ 7 w 7"/>
                <a:gd name="T1" fmla="*/ 0 h 22"/>
                <a:gd name="T2" fmla="*/ 5 w 7"/>
                <a:gd name="T3" fmla="*/ 5 h 22"/>
                <a:gd name="T4" fmla="*/ 0 w 7"/>
                <a:gd name="T5" fmla="*/ 22 h 22"/>
                <a:gd name="T6" fmla="*/ 0 w 7"/>
                <a:gd name="T7" fmla="*/ 22 h 22"/>
                <a:gd name="T8" fmla="*/ 0 60000 65536"/>
                <a:gd name="T9" fmla="*/ 0 60000 65536"/>
                <a:gd name="T10" fmla="*/ 0 60000 65536"/>
                <a:gd name="T11" fmla="*/ 0 60000 65536"/>
                <a:gd name="T12" fmla="*/ 0 w 7"/>
                <a:gd name="T13" fmla="*/ 0 h 22"/>
                <a:gd name="T14" fmla="*/ 7 w 7"/>
                <a:gd name="T15" fmla="*/ 22 h 22"/>
              </a:gdLst>
              <a:ahLst/>
              <a:cxnLst>
                <a:cxn ang="T8">
                  <a:pos x="T0" y="T1"/>
                </a:cxn>
                <a:cxn ang="T9">
                  <a:pos x="T2" y="T3"/>
                </a:cxn>
                <a:cxn ang="T10">
                  <a:pos x="T4" y="T5"/>
                </a:cxn>
                <a:cxn ang="T11">
                  <a:pos x="T6" y="T7"/>
                </a:cxn>
              </a:cxnLst>
              <a:rect l="T12" t="T13" r="T14" b="T15"/>
              <a:pathLst>
                <a:path w="7" h="22">
                  <a:moveTo>
                    <a:pt x="7" y="0"/>
                  </a:moveTo>
                  <a:lnTo>
                    <a:pt x="5" y="5"/>
                  </a:lnTo>
                  <a:lnTo>
                    <a:pt x="0"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1" name="Freeform 2889"/>
            <p:cNvSpPr>
              <a:spLocks/>
            </p:cNvSpPr>
            <p:nvPr/>
          </p:nvSpPr>
          <p:spPr bwMode="auto">
            <a:xfrm>
              <a:off x="3307" y="711"/>
              <a:ext cx="1" cy="24"/>
            </a:xfrm>
            <a:custGeom>
              <a:avLst/>
              <a:gdLst>
                <a:gd name="T0" fmla="*/ 0 w 1"/>
                <a:gd name="T1" fmla="*/ 0 h 24"/>
                <a:gd name="T2" fmla="*/ 0 w 1"/>
                <a:gd name="T3" fmla="*/ 5 h 24"/>
                <a:gd name="T4" fmla="*/ 0 w 1"/>
                <a:gd name="T5" fmla="*/ 13 h 24"/>
                <a:gd name="T6" fmla="*/ 0 w 1"/>
                <a:gd name="T7" fmla="*/ 22 h 24"/>
                <a:gd name="T8" fmla="*/ 0 w 1"/>
                <a:gd name="T9" fmla="*/ 24 h 24"/>
                <a:gd name="T10" fmla="*/ 0 60000 65536"/>
                <a:gd name="T11" fmla="*/ 0 60000 65536"/>
                <a:gd name="T12" fmla="*/ 0 60000 65536"/>
                <a:gd name="T13" fmla="*/ 0 60000 65536"/>
                <a:gd name="T14" fmla="*/ 0 60000 65536"/>
                <a:gd name="T15" fmla="*/ 0 w 1"/>
                <a:gd name="T16" fmla="*/ 0 h 24"/>
                <a:gd name="T17" fmla="*/ 1 w 1"/>
                <a:gd name="T18" fmla="*/ 24 h 24"/>
              </a:gdLst>
              <a:ahLst/>
              <a:cxnLst>
                <a:cxn ang="T10">
                  <a:pos x="T0" y="T1"/>
                </a:cxn>
                <a:cxn ang="T11">
                  <a:pos x="T2" y="T3"/>
                </a:cxn>
                <a:cxn ang="T12">
                  <a:pos x="T4" y="T5"/>
                </a:cxn>
                <a:cxn ang="T13">
                  <a:pos x="T6" y="T7"/>
                </a:cxn>
                <a:cxn ang="T14">
                  <a:pos x="T8" y="T9"/>
                </a:cxn>
              </a:cxnLst>
              <a:rect l="T15" t="T16" r="T17" b="T18"/>
              <a:pathLst>
                <a:path w="1" h="24">
                  <a:moveTo>
                    <a:pt x="0" y="0"/>
                  </a:moveTo>
                  <a:lnTo>
                    <a:pt x="0" y="5"/>
                  </a:lnTo>
                  <a:lnTo>
                    <a:pt x="0" y="13"/>
                  </a:lnTo>
                  <a:lnTo>
                    <a:pt x="0" y="22"/>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2" name="Freeform 2890"/>
            <p:cNvSpPr>
              <a:spLocks/>
            </p:cNvSpPr>
            <p:nvPr/>
          </p:nvSpPr>
          <p:spPr bwMode="auto">
            <a:xfrm>
              <a:off x="3307" y="746"/>
              <a:ext cx="5" cy="22"/>
            </a:xfrm>
            <a:custGeom>
              <a:avLst/>
              <a:gdLst>
                <a:gd name="T0" fmla="*/ 0 w 5"/>
                <a:gd name="T1" fmla="*/ 0 h 22"/>
                <a:gd name="T2" fmla="*/ 0 w 5"/>
                <a:gd name="T3" fmla="*/ 4 h 22"/>
                <a:gd name="T4" fmla="*/ 5 w 5"/>
                <a:gd name="T5" fmla="*/ 22 h 22"/>
                <a:gd name="T6" fmla="*/ 5 w 5"/>
                <a:gd name="T7" fmla="*/ 22 h 22"/>
                <a:gd name="T8" fmla="*/ 0 60000 65536"/>
                <a:gd name="T9" fmla="*/ 0 60000 65536"/>
                <a:gd name="T10" fmla="*/ 0 60000 65536"/>
                <a:gd name="T11" fmla="*/ 0 60000 65536"/>
                <a:gd name="T12" fmla="*/ 0 w 5"/>
                <a:gd name="T13" fmla="*/ 0 h 22"/>
                <a:gd name="T14" fmla="*/ 5 w 5"/>
                <a:gd name="T15" fmla="*/ 22 h 22"/>
              </a:gdLst>
              <a:ahLst/>
              <a:cxnLst>
                <a:cxn ang="T8">
                  <a:pos x="T0" y="T1"/>
                </a:cxn>
                <a:cxn ang="T9">
                  <a:pos x="T2" y="T3"/>
                </a:cxn>
                <a:cxn ang="T10">
                  <a:pos x="T4" y="T5"/>
                </a:cxn>
                <a:cxn ang="T11">
                  <a:pos x="T6" y="T7"/>
                </a:cxn>
              </a:cxnLst>
              <a:rect l="T12" t="T13" r="T14" b="T15"/>
              <a:pathLst>
                <a:path w="5" h="22">
                  <a:moveTo>
                    <a:pt x="0" y="0"/>
                  </a:moveTo>
                  <a:lnTo>
                    <a:pt x="0" y="4"/>
                  </a:lnTo>
                  <a:lnTo>
                    <a:pt x="5"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3" name="Freeform 2891"/>
            <p:cNvSpPr>
              <a:spLocks/>
            </p:cNvSpPr>
            <p:nvPr/>
          </p:nvSpPr>
          <p:spPr bwMode="auto">
            <a:xfrm>
              <a:off x="3316" y="779"/>
              <a:ext cx="9" cy="19"/>
            </a:xfrm>
            <a:custGeom>
              <a:avLst/>
              <a:gdLst>
                <a:gd name="T0" fmla="*/ 0 w 9"/>
                <a:gd name="T1" fmla="*/ 0 h 19"/>
                <a:gd name="T2" fmla="*/ 2 w 9"/>
                <a:gd name="T3" fmla="*/ 4 h 19"/>
                <a:gd name="T4" fmla="*/ 9 w 9"/>
                <a:gd name="T5" fmla="*/ 19 h 19"/>
                <a:gd name="T6" fmla="*/ 0 60000 65536"/>
                <a:gd name="T7" fmla="*/ 0 60000 65536"/>
                <a:gd name="T8" fmla="*/ 0 60000 65536"/>
                <a:gd name="T9" fmla="*/ 0 w 9"/>
                <a:gd name="T10" fmla="*/ 0 h 19"/>
                <a:gd name="T11" fmla="*/ 9 w 9"/>
                <a:gd name="T12" fmla="*/ 19 h 19"/>
              </a:gdLst>
              <a:ahLst/>
              <a:cxnLst>
                <a:cxn ang="T6">
                  <a:pos x="T0" y="T1"/>
                </a:cxn>
                <a:cxn ang="T7">
                  <a:pos x="T2" y="T3"/>
                </a:cxn>
                <a:cxn ang="T8">
                  <a:pos x="T4" y="T5"/>
                </a:cxn>
              </a:cxnLst>
              <a:rect l="T9" t="T10" r="T11" b="T12"/>
              <a:pathLst>
                <a:path w="9" h="19">
                  <a:moveTo>
                    <a:pt x="0" y="0"/>
                  </a:moveTo>
                  <a:lnTo>
                    <a:pt x="2" y="4"/>
                  </a:lnTo>
                  <a:lnTo>
                    <a:pt x="9"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4" name="Freeform 2892"/>
            <p:cNvSpPr>
              <a:spLocks/>
            </p:cNvSpPr>
            <p:nvPr/>
          </p:nvSpPr>
          <p:spPr bwMode="auto">
            <a:xfrm>
              <a:off x="3329" y="809"/>
              <a:ext cx="13" cy="18"/>
            </a:xfrm>
            <a:custGeom>
              <a:avLst/>
              <a:gdLst>
                <a:gd name="T0" fmla="*/ 0 w 13"/>
                <a:gd name="T1" fmla="*/ 0 h 18"/>
                <a:gd name="T2" fmla="*/ 4 w 13"/>
                <a:gd name="T3" fmla="*/ 5 h 18"/>
                <a:gd name="T4" fmla="*/ 13 w 13"/>
                <a:gd name="T5" fmla="*/ 18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0" y="0"/>
                  </a:moveTo>
                  <a:lnTo>
                    <a:pt x="4" y="5"/>
                  </a:lnTo>
                  <a:lnTo>
                    <a:pt x="13" y="1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5" name="Freeform 2893"/>
            <p:cNvSpPr>
              <a:spLocks/>
            </p:cNvSpPr>
            <p:nvPr/>
          </p:nvSpPr>
          <p:spPr bwMode="auto">
            <a:xfrm>
              <a:off x="3351" y="836"/>
              <a:ext cx="17" cy="15"/>
            </a:xfrm>
            <a:custGeom>
              <a:avLst/>
              <a:gdLst>
                <a:gd name="T0" fmla="*/ 0 w 17"/>
                <a:gd name="T1" fmla="*/ 0 h 15"/>
                <a:gd name="T2" fmla="*/ 4 w 17"/>
                <a:gd name="T3" fmla="*/ 4 h 15"/>
                <a:gd name="T4" fmla="*/ 17 w 17"/>
                <a:gd name="T5" fmla="*/ 15 h 15"/>
                <a:gd name="T6" fmla="*/ 0 60000 65536"/>
                <a:gd name="T7" fmla="*/ 0 60000 65536"/>
                <a:gd name="T8" fmla="*/ 0 60000 65536"/>
                <a:gd name="T9" fmla="*/ 0 w 17"/>
                <a:gd name="T10" fmla="*/ 0 h 15"/>
                <a:gd name="T11" fmla="*/ 17 w 17"/>
                <a:gd name="T12" fmla="*/ 15 h 15"/>
              </a:gdLst>
              <a:ahLst/>
              <a:cxnLst>
                <a:cxn ang="T6">
                  <a:pos x="T0" y="T1"/>
                </a:cxn>
                <a:cxn ang="T7">
                  <a:pos x="T2" y="T3"/>
                </a:cxn>
                <a:cxn ang="T8">
                  <a:pos x="T4" y="T5"/>
                </a:cxn>
              </a:cxnLst>
              <a:rect l="T9" t="T10" r="T11" b="T12"/>
              <a:pathLst>
                <a:path w="17" h="15">
                  <a:moveTo>
                    <a:pt x="0" y="0"/>
                  </a:moveTo>
                  <a:lnTo>
                    <a:pt x="4" y="4"/>
                  </a:lnTo>
                  <a:lnTo>
                    <a:pt x="17" y="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6" name="Freeform 2894"/>
            <p:cNvSpPr>
              <a:spLocks/>
            </p:cNvSpPr>
            <p:nvPr/>
          </p:nvSpPr>
          <p:spPr bwMode="auto">
            <a:xfrm>
              <a:off x="3377" y="857"/>
              <a:ext cx="20" cy="11"/>
            </a:xfrm>
            <a:custGeom>
              <a:avLst/>
              <a:gdLst>
                <a:gd name="T0" fmla="*/ 0 w 20"/>
                <a:gd name="T1" fmla="*/ 0 h 11"/>
                <a:gd name="T2" fmla="*/ 7 w 20"/>
                <a:gd name="T3" fmla="*/ 5 h 11"/>
                <a:gd name="T4" fmla="*/ 20 w 20"/>
                <a:gd name="T5" fmla="*/ 11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0" y="0"/>
                  </a:moveTo>
                  <a:lnTo>
                    <a:pt x="7" y="5"/>
                  </a:lnTo>
                  <a:lnTo>
                    <a:pt x="2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7" name="Freeform 2895"/>
            <p:cNvSpPr>
              <a:spLocks/>
            </p:cNvSpPr>
            <p:nvPr/>
          </p:nvSpPr>
          <p:spPr bwMode="auto">
            <a:xfrm>
              <a:off x="3405" y="873"/>
              <a:ext cx="22" cy="6"/>
            </a:xfrm>
            <a:custGeom>
              <a:avLst/>
              <a:gdLst>
                <a:gd name="T0" fmla="*/ 0 w 22"/>
                <a:gd name="T1" fmla="*/ 0 h 6"/>
                <a:gd name="T2" fmla="*/ 9 w 22"/>
                <a:gd name="T3" fmla="*/ 2 h 6"/>
                <a:gd name="T4" fmla="*/ 22 w 22"/>
                <a:gd name="T5" fmla="*/ 6 h 6"/>
                <a:gd name="T6" fmla="*/ 0 60000 65536"/>
                <a:gd name="T7" fmla="*/ 0 60000 65536"/>
                <a:gd name="T8" fmla="*/ 0 60000 65536"/>
                <a:gd name="T9" fmla="*/ 0 w 22"/>
                <a:gd name="T10" fmla="*/ 0 h 6"/>
                <a:gd name="T11" fmla="*/ 22 w 22"/>
                <a:gd name="T12" fmla="*/ 6 h 6"/>
              </a:gdLst>
              <a:ahLst/>
              <a:cxnLst>
                <a:cxn ang="T6">
                  <a:pos x="T0" y="T1"/>
                </a:cxn>
                <a:cxn ang="T7">
                  <a:pos x="T2" y="T3"/>
                </a:cxn>
                <a:cxn ang="T8">
                  <a:pos x="T4" y="T5"/>
                </a:cxn>
              </a:cxnLst>
              <a:rect l="T9" t="T10" r="T11" b="T12"/>
              <a:pathLst>
                <a:path w="22" h="6">
                  <a:moveTo>
                    <a:pt x="0" y="0"/>
                  </a:moveTo>
                  <a:lnTo>
                    <a:pt x="9" y="2"/>
                  </a:lnTo>
                  <a:lnTo>
                    <a:pt x="22" y="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8" name="Freeform 2896"/>
            <p:cNvSpPr>
              <a:spLocks/>
            </p:cNvSpPr>
            <p:nvPr/>
          </p:nvSpPr>
          <p:spPr bwMode="auto">
            <a:xfrm>
              <a:off x="3438" y="881"/>
              <a:ext cx="24" cy="3"/>
            </a:xfrm>
            <a:custGeom>
              <a:avLst/>
              <a:gdLst>
                <a:gd name="T0" fmla="*/ 0 w 24"/>
                <a:gd name="T1" fmla="*/ 0 h 3"/>
                <a:gd name="T2" fmla="*/ 9 w 24"/>
                <a:gd name="T3" fmla="*/ 3 h 3"/>
                <a:gd name="T4" fmla="*/ 24 w 24"/>
                <a:gd name="T5" fmla="*/ 3 h 3"/>
                <a:gd name="T6" fmla="*/ 0 60000 65536"/>
                <a:gd name="T7" fmla="*/ 0 60000 65536"/>
                <a:gd name="T8" fmla="*/ 0 60000 65536"/>
                <a:gd name="T9" fmla="*/ 0 w 24"/>
                <a:gd name="T10" fmla="*/ 0 h 3"/>
                <a:gd name="T11" fmla="*/ 24 w 24"/>
                <a:gd name="T12" fmla="*/ 3 h 3"/>
              </a:gdLst>
              <a:ahLst/>
              <a:cxnLst>
                <a:cxn ang="T6">
                  <a:pos x="T0" y="T1"/>
                </a:cxn>
                <a:cxn ang="T7">
                  <a:pos x="T2" y="T3"/>
                </a:cxn>
                <a:cxn ang="T8">
                  <a:pos x="T4" y="T5"/>
                </a:cxn>
              </a:cxnLst>
              <a:rect l="T9" t="T10" r="T11" b="T12"/>
              <a:pathLst>
                <a:path w="24" h="3">
                  <a:moveTo>
                    <a:pt x="0" y="0"/>
                  </a:moveTo>
                  <a:lnTo>
                    <a:pt x="9" y="3"/>
                  </a:lnTo>
                  <a:lnTo>
                    <a:pt x="24" y="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79" name="Line 2897"/>
            <p:cNvSpPr>
              <a:spLocks noChangeShapeType="1"/>
            </p:cNvSpPr>
            <p:nvPr/>
          </p:nvSpPr>
          <p:spPr bwMode="auto">
            <a:xfrm flipV="1">
              <a:off x="2801" y="92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80" name="Line 2898"/>
            <p:cNvSpPr>
              <a:spLocks noChangeShapeType="1"/>
            </p:cNvSpPr>
            <p:nvPr/>
          </p:nvSpPr>
          <p:spPr bwMode="auto">
            <a:xfrm flipV="1">
              <a:off x="2801" y="89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81" name="Line 2899"/>
            <p:cNvSpPr>
              <a:spLocks noChangeShapeType="1"/>
            </p:cNvSpPr>
            <p:nvPr/>
          </p:nvSpPr>
          <p:spPr bwMode="auto">
            <a:xfrm flipV="1">
              <a:off x="2801" y="86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82" name="Line 2900"/>
            <p:cNvSpPr>
              <a:spLocks noChangeShapeType="1"/>
            </p:cNvSpPr>
            <p:nvPr/>
          </p:nvSpPr>
          <p:spPr bwMode="auto">
            <a:xfrm flipV="1">
              <a:off x="2801" y="82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83" name="Line 2901"/>
            <p:cNvSpPr>
              <a:spLocks noChangeShapeType="1"/>
            </p:cNvSpPr>
            <p:nvPr/>
          </p:nvSpPr>
          <p:spPr bwMode="auto">
            <a:xfrm flipV="1">
              <a:off x="2801" y="792"/>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84" name="Line 2902"/>
            <p:cNvSpPr>
              <a:spLocks noChangeShapeType="1"/>
            </p:cNvSpPr>
            <p:nvPr/>
          </p:nvSpPr>
          <p:spPr bwMode="auto">
            <a:xfrm flipV="1">
              <a:off x="2801" y="759"/>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85" name="Line 2903"/>
            <p:cNvSpPr>
              <a:spLocks noChangeShapeType="1"/>
            </p:cNvSpPr>
            <p:nvPr/>
          </p:nvSpPr>
          <p:spPr bwMode="auto">
            <a:xfrm flipV="1">
              <a:off x="2801" y="724"/>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86" name="Line 2904"/>
            <p:cNvSpPr>
              <a:spLocks noChangeShapeType="1"/>
            </p:cNvSpPr>
            <p:nvPr/>
          </p:nvSpPr>
          <p:spPr bwMode="auto">
            <a:xfrm flipV="1">
              <a:off x="2801" y="692"/>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87" name="Line 2905"/>
            <p:cNvSpPr>
              <a:spLocks noChangeShapeType="1"/>
            </p:cNvSpPr>
            <p:nvPr/>
          </p:nvSpPr>
          <p:spPr bwMode="auto">
            <a:xfrm flipV="1">
              <a:off x="2801" y="657"/>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88" name="Line 2906"/>
            <p:cNvSpPr>
              <a:spLocks noChangeShapeType="1"/>
            </p:cNvSpPr>
            <p:nvPr/>
          </p:nvSpPr>
          <p:spPr bwMode="auto">
            <a:xfrm flipV="1">
              <a:off x="2801" y="62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89" name="Line 2907"/>
            <p:cNvSpPr>
              <a:spLocks noChangeShapeType="1"/>
            </p:cNvSpPr>
            <p:nvPr/>
          </p:nvSpPr>
          <p:spPr bwMode="auto">
            <a:xfrm flipV="1">
              <a:off x="2801" y="589"/>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90" name="Line 2908"/>
            <p:cNvSpPr>
              <a:spLocks noChangeShapeType="1"/>
            </p:cNvSpPr>
            <p:nvPr/>
          </p:nvSpPr>
          <p:spPr bwMode="auto">
            <a:xfrm flipV="1">
              <a:off x="2801" y="556"/>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91" name="Freeform 2909"/>
            <p:cNvSpPr>
              <a:spLocks/>
            </p:cNvSpPr>
            <p:nvPr/>
          </p:nvSpPr>
          <p:spPr bwMode="auto">
            <a:xfrm>
              <a:off x="2801" y="500"/>
              <a:ext cx="1" cy="45"/>
            </a:xfrm>
            <a:custGeom>
              <a:avLst/>
              <a:gdLst>
                <a:gd name="T0" fmla="*/ 0 w 1"/>
                <a:gd name="T1" fmla="*/ 45 h 45"/>
                <a:gd name="T2" fmla="*/ 0 w 1"/>
                <a:gd name="T3" fmla="*/ 21 h 45"/>
                <a:gd name="T4" fmla="*/ 0 w 1"/>
                <a:gd name="T5" fmla="*/ 10 h 45"/>
                <a:gd name="T6" fmla="*/ 0 w 1"/>
                <a:gd name="T7" fmla="*/ 0 h 45"/>
                <a:gd name="T8" fmla="*/ 0 60000 65536"/>
                <a:gd name="T9" fmla="*/ 0 60000 65536"/>
                <a:gd name="T10" fmla="*/ 0 60000 65536"/>
                <a:gd name="T11" fmla="*/ 0 60000 65536"/>
                <a:gd name="T12" fmla="*/ 0 w 1"/>
                <a:gd name="T13" fmla="*/ 0 h 45"/>
                <a:gd name="T14" fmla="*/ 1 w 1"/>
                <a:gd name="T15" fmla="*/ 45 h 45"/>
              </a:gdLst>
              <a:ahLst/>
              <a:cxnLst>
                <a:cxn ang="T8">
                  <a:pos x="T0" y="T1"/>
                </a:cxn>
                <a:cxn ang="T9">
                  <a:pos x="T2" y="T3"/>
                </a:cxn>
                <a:cxn ang="T10">
                  <a:pos x="T4" y="T5"/>
                </a:cxn>
                <a:cxn ang="T11">
                  <a:pos x="T6" y="T7"/>
                </a:cxn>
              </a:cxnLst>
              <a:rect l="T12" t="T13" r="T14" b="T15"/>
              <a:pathLst>
                <a:path w="1" h="45">
                  <a:moveTo>
                    <a:pt x="0" y="45"/>
                  </a:moveTo>
                  <a:lnTo>
                    <a:pt x="0" y="21"/>
                  </a:lnTo>
                  <a:lnTo>
                    <a:pt x="0" y="1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192" name="Line 2910"/>
            <p:cNvSpPr>
              <a:spLocks noChangeShapeType="1"/>
            </p:cNvSpPr>
            <p:nvPr/>
          </p:nvSpPr>
          <p:spPr bwMode="auto">
            <a:xfrm>
              <a:off x="2688" y="500"/>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93" name="Line 2911"/>
            <p:cNvSpPr>
              <a:spLocks noChangeShapeType="1"/>
            </p:cNvSpPr>
            <p:nvPr/>
          </p:nvSpPr>
          <p:spPr bwMode="auto">
            <a:xfrm>
              <a:off x="2688" y="53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94" name="Line 2912"/>
            <p:cNvSpPr>
              <a:spLocks noChangeShapeType="1"/>
            </p:cNvSpPr>
            <p:nvPr/>
          </p:nvSpPr>
          <p:spPr bwMode="auto">
            <a:xfrm>
              <a:off x="2688" y="56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95" name="Line 2913"/>
            <p:cNvSpPr>
              <a:spLocks noChangeShapeType="1"/>
            </p:cNvSpPr>
            <p:nvPr/>
          </p:nvSpPr>
          <p:spPr bwMode="auto">
            <a:xfrm>
              <a:off x="2688" y="6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96" name="Line 2914"/>
            <p:cNvSpPr>
              <a:spLocks noChangeShapeType="1"/>
            </p:cNvSpPr>
            <p:nvPr/>
          </p:nvSpPr>
          <p:spPr bwMode="auto">
            <a:xfrm>
              <a:off x="2688" y="635"/>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97" name="Line 2915"/>
            <p:cNvSpPr>
              <a:spLocks noChangeShapeType="1"/>
            </p:cNvSpPr>
            <p:nvPr/>
          </p:nvSpPr>
          <p:spPr bwMode="auto">
            <a:xfrm>
              <a:off x="2688" y="6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98" name="Line 2916"/>
            <p:cNvSpPr>
              <a:spLocks noChangeShapeType="1"/>
            </p:cNvSpPr>
            <p:nvPr/>
          </p:nvSpPr>
          <p:spPr bwMode="auto">
            <a:xfrm>
              <a:off x="2688" y="7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199" name="Line 2917"/>
            <p:cNvSpPr>
              <a:spLocks noChangeShapeType="1"/>
            </p:cNvSpPr>
            <p:nvPr/>
          </p:nvSpPr>
          <p:spPr bwMode="auto">
            <a:xfrm>
              <a:off x="2688" y="735"/>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00" name="Line 2918"/>
            <p:cNvSpPr>
              <a:spLocks noChangeShapeType="1"/>
            </p:cNvSpPr>
            <p:nvPr/>
          </p:nvSpPr>
          <p:spPr bwMode="auto">
            <a:xfrm>
              <a:off x="2688" y="7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01" name="Line 2919"/>
            <p:cNvSpPr>
              <a:spLocks noChangeShapeType="1"/>
            </p:cNvSpPr>
            <p:nvPr/>
          </p:nvSpPr>
          <p:spPr bwMode="auto">
            <a:xfrm>
              <a:off x="2688" y="803"/>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02" name="Line 2920"/>
            <p:cNvSpPr>
              <a:spLocks noChangeShapeType="1"/>
            </p:cNvSpPr>
            <p:nvPr/>
          </p:nvSpPr>
          <p:spPr bwMode="auto">
            <a:xfrm>
              <a:off x="2688" y="83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03" name="Line 2921"/>
            <p:cNvSpPr>
              <a:spLocks noChangeShapeType="1"/>
            </p:cNvSpPr>
            <p:nvPr/>
          </p:nvSpPr>
          <p:spPr bwMode="auto">
            <a:xfrm>
              <a:off x="2688" y="87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04" name="Freeform 2922"/>
            <p:cNvSpPr>
              <a:spLocks/>
            </p:cNvSpPr>
            <p:nvPr/>
          </p:nvSpPr>
          <p:spPr bwMode="auto">
            <a:xfrm>
              <a:off x="2688" y="905"/>
              <a:ext cx="1" cy="44"/>
            </a:xfrm>
            <a:custGeom>
              <a:avLst/>
              <a:gdLst>
                <a:gd name="T0" fmla="*/ 0 w 1"/>
                <a:gd name="T1" fmla="*/ 0 h 44"/>
                <a:gd name="T2" fmla="*/ 0 w 1"/>
                <a:gd name="T3" fmla="*/ 22 h 44"/>
                <a:gd name="T4" fmla="*/ 0 w 1"/>
                <a:gd name="T5" fmla="*/ 33 h 44"/>
                <a:gd name="T6" fmla="*/ 0 w 1"/>
                <a:gd name="T7" fmla="*/ 44 h 44"/>
                <a:gd name="T8" fmla="*/ 0 60000 65536"/>
                <a:gd name="T9" fmla="*/ 0 60000 65536"/>
                <a:gd name="T10" fmla="*/ 0 60000 65536"/>
                <a:gd name="T11" fmla="*/ 0 60000 65536"/>
                <a:gd name="T12" fmla="*/ 0 w 1"/>
                <a:gd name="T13" fmla="*/ 0 h 44"/>
                <a:gd name="T14" fmla="*/ 1 w 1"/>
                <a:gd name="T15" fmla="*/ 44 h 44"/>
              </a:gdLst>
              <a:ahLst/>
              <a:cxnLst>
                <a:cxn ang="T8">
                  <a:pos x="T0" y="T1"/>
                </a:cxn>
                <a:cxn ang="T9">
                  <a:pos x="T2" y="T3"/>
                </a:cxn>
                <a:cxn ang="T10">
                  <a:pos x="T4" y="T5"/>
                </a:cxn>
                <a:cxn ang="T11">
                  <a:pos x="T6" y="T7"/>
                </a:cxn>
              </a:cxnLst>
              <a:rect l="T12" t="T13" r="T14" b="T15"/>
              <a:pathLst>
                <a:path w="1" h="44">
                  <a:moveTo>
                    <a:pt x="0" y="0"/>
                  </a:moveTo>
                  <a:lnTo>
                    <a:pt x="0" y="22"/>
                  </a:lnTo>
                  <a:lnTo>
                    <a:pt x="0" y="33"/>
                  </a:lnTo>
                  <a:lnTo>
                    <a:pt x="0" y="4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05" name="Freeform 2923"/>
            <p:cNvSpPr>
              <a:spLocks/>
            </p:cNvSpPr>
            <p:nvPr/>
          </p:nvSpPr>
          <p:spPr bwMode="auto">
            <a:xfrm>
              <a:off x="2114" y="585"/>
              <a:ext cx="452" cy="1"/>
            </a:xfrm>
            <a:custGeom>
              <a:avLst/>
              <a:gdLst>
                <a:gd name="T0" fmla="*/ 452 w 452"/>
                <a:gd name="T1" fmla="*/ 0 h 1"/>
                <a:gd name="T2" fmla="*/ 308 w 452"/>
                <a:gd name="T3" fmla="*/ 0 h 1"/>
                <a:gd name="T4" fmla="*/ 0 w 452"/>
                <a:gd name="T5" fmla="*/ 0 h 1"/>
                <a:gd name="T6" fmla="*/ 0 60000 65536"/>
                <a:gd name="T7" fmla="*/ 0 60000 65536"/>
                <a:gd name="T8" fmla="*/ 0 60000 65536"/>
                <a:gd name="T9" fmla="*/ 0 w 452"/>
                <a:gd name="T10" fmla="*/ 0 h 1"/>
                <a:gd name="T11" fmla="*/ 452 w 452"/>
                <a:gd name="T12" fmla="*/ 1 h 1"/>
              </a:gdLst>
              <a:ahLst/>
              <a:cxnLst>
                <a:cxn ang="T6">
                  <a:pos x="T0" y="T1"/>
                </a:cxn>
                <a:cxn ang="T7">
                  <a:pos x="T2" y="T3"/>
                </a:cxn>
                <a:cxn ang="T8">
                  <a:pos x="T4" y="T5"/>
                </a:cxn>
              </a:cxnLst>
              <a:rect l="T9" t="T10" r="T11" b="T12"/>
              <a:pathLst>
                <a:path w="452" h="1">
                  <a:moveTo>
                    <a:pt x="452" y="0"/>
                  </a:moveTo>
                  <a:lnTo>
                    <a:pt x="308"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06" name="Line 2924"/>
            <p:cNvSpPr>
              <a:spLocks noChangeShapeType="1"/>
            </p:cNvSpPr>
            <p:nvPr/>
          </p:nvSpPr>
          <p:spPr bwMode="auto">
            <a:xfrm>
              <a:off x="2114" y="866"/>
              <a:ext cx="452"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07" name="Line 2925"/>
            <p:cNvSpPr>
              <a:spLocks noChangeShapeType="1"/>
            </p:cNvSpPr>
            <p:nvPr/>
          </p:nvSpPr>
          <p:spPr bwMode="auto">
            <a:xfrm flipH="1">
              <a:off x="1857" y="641"/>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08" name="Freeform 2926"/>
            <p:cNvSpPr>
              <a:spLocks/>
            </p:cNvSpPr>
            <p:nvPr/>
          </p:nvSpPr>
          <p:spPr bwMode="auto">
            <a:xfrm>
              <a:off x="1857" y="809"/>
              <a:ext cx="257" cy="1"/>
            </a:xfrm>
            <a:custGeom>
              <a:avLst/>
              <a:gdLst>
                <a:gd name="T0" fmla="*/ 0 w 257"/>
                <a:gd name="T1" fmla="*/ 0 h 1"/>
                <a:gd name="T2" fmla="*/ 113 w 257"/>
                <a:gd name="T3" fmla="*/ 0 h 1"/>
                <a:gd name="T4" fmla="*/ 257 w 257"/>
                <a:gd name="T5" fmla="*/ 0 h 1"/>
                <a:gd name="T6" fmla="*/ 0 60000 65536"/>
                <a:gd name="T7" fmla="*/ 0 60000 65536"/>
                <a:gd name="T8" fmla="*/ 0 60000 65536"/>
                <a:gd name="T9" fmla="*/ 0 w 257"/>
                <a:gd name="T10" fmla="*/ 0 h 1"/>
                <a:gd name="T11" fmla="*/ 257 w 257"/>
                <a:gd name="T12" fmla="*/ 1 h 1"/>
              </a:gdLst>
              <a:ahLst/>
              <a:cxnLst>
                <a:cxn ang="T6">
                  <a:pos x="T0" y="T1"/>
                </a:cxn>
                <a:cxn ang="T7">
                  <a:pos x="T2" y="T3"/>
                </a:cxn>
                <a:cxn ang="T8">
                  <a:pos x="T4" y="T5"/>
                </a:cxn>
              </a:cxnLst>
              <a:rect l="T9" t="T10" r="T11" b="T12"/>
              <a:pathLst>
                <a:path w="257" h="1">
                  <a:moveTo>
                    <a:pt x="0" y="0"/>
                  </a:moveTo>
                  <a:lnTo>
                    <a:pt x="113" y="0"/>
                  </a:lnTo>
                  <a:lnTo>
                    <a:pt x="257"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09" name="Line 2927"/>
            <p:cNvSpPr>
              <a:spLocks noChangeShapeType="1"/>
            </p:cNvSpPr>
            <p:nvPr/>
          </p:nvSpPr>
          <p:spPr bwMode="auto">
            <a:xfrm flipH="1">
              <a:off x="1833" y="641"/>
              <a:ext cx="24"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10" name="Line 2928"/>
            <p:cNvSpPr>
              <a:spLocks noChangeShapeType="1"/>
            </p:cNvSpPr>
            <p:nvPr/>
          </p:nvSpPr>
          <p:spPr bwMode="auto">
            <a:xfrm>
              <a:off x="1833" y="788"/>
              <a:ext cx="24" cy="2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11" name="Freeform 2929"/>
            <p:cNvSpPr>
              <a:spLocks/>
            </p:cNvSpPr>
            <p:nvPr/>
          </p:nvSpPr>
          <p:spPr bwMode="auto">
            <a:xfrm>
              <a:off x="2566" y="500"/>
              <a:ext cx="1" cy="449"/>
            </a:xfrm>
            <a:custGeom>
              <a:avLst/>
              <a:gdLst>
                <a:gd name="T0" fmla="*/ 0 w 1"/>
                <a:gd name="T1" fmla="*/ 449 h 449"/>
                <a:gd name="T2" fmla="*/ 0 w 1"/>
                <a:gd name="T3" fmla="*/ 366 h 449"/>
                <a:gd name="T4" fmla="*/ 0 w 1"/>
                <a:gd name="T5" fmla="*/ 224 h 449"/>
                <a:gd name="T6" fmla="*/ 0 w 1"/>
                <a:gd name="T7" fmla="*/ 85 h 449"/>
                <a:gd name="T8" fmla="*/ 0 w 1"/>
                <a:gd name="T9" fmla="*/ 0 h 449"/>
                <a:gd name="T10" fmla="*/ 0 60000 65536"/>
                <a:gd name="T11" fmla="*/ 0 60000 65536"/>
                <a:gd name="T12" fmla="*/ 0 60000 65536"/>
                <a:gd name="T13" fmla="*/ 0 60000 65536"/>
                <a:gd name="T14" fmla="*/ 0 60000 65536"/>
                <a:gd name="T15" fmla="*/ 0 w 1"/>
                <a:gd name="T16" fmla="*/ 0 h 449"/>
                <a:gd name="T17" fmla="*/ 1 w 1"/>
                <a:gd name="T18" fmla="*/ 449 h 449"/>
              </a:gdLst>
              <a:ahLst/>
              <a:cxnLst>
                <a:cxn ang="T10">
                  <a:pos x="T0" y="T1"/>
                </a:cxn>
                <a:cxn ang="T11">
                  <a:pos x="T2" y="T3"/>
                </a:cxn>
                <a:cxn ang="T12">
                  <a:pos x="T4" y="T5"/>
                </a:cxn>
                <a:cxn ang="T13">
                  <a:pos x="T6" y="T7"/>
                </a:cxn>
                <a:cxn ang="T14">
                  <a:pos x="T8" y="T9"/>
                </a:cxn>
              </a:cxnLst>
              <a:rect l="T15" t="T16" r="T17" b="T18"/>
              <a:pathLst>
                <a:path w="1" h="449">
                  <a:moveTo>
                    <a:pt x="0" y="449"/>
                  </a:moveTo>
                  <a:lnTo>
                    <a:pt x="0" y="366"/>
                  </a:lnTo>
                  <a:lnTo>
                    <a:pt x="0" y="224"/>
                  </a:lnTo>
                  <a:lnTo>
                    <a:pt x="0" y="85"/>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2" name="Freeform 2930"/>
            <p:cNvSpPr>
              <a:spLocks/>
            </p:cNvSpPr>
            <p:nvPr/>
          </p:nvSpPr>
          <p:spPr bwMode="auto">
            <a:xfrm>
              <a:off x="2566" y="500"/>
              <a:ext cx="335" cy="1"/>
            </a:xfrm>
            <a:custGeom>
              <a:avLst/>
              <a:gdLst>
                <a:gd name="T0" fmla="*/ 335 w 335"/>
                <a:gd name="T1" fmla="*/ 0 h 1"/>
                <a:gd name="T2" fmla="*/ 235 w 335"/>
                <a:gd name="T3" fmla="*/ 0 h 1"/>
                <a:gd name="T4" fmla="*/ 122 w 335"/>
                <a:gd name="T5" fmla="*/ 0 h 1"/>
                <a:gd name="T6" fmla="*/ 0 w 335"/>
                <a:gd name="T7" fmla="*/ 0 h 1"/>
                <a:gd name="T8" fmla="*/ 0 60000 65536"/>
                <a:gd name="T9" fmla="*/ 0 60000 65536"/>
                <a:gd name="T10" fmla="*/ 0 60000 65536"/>
                <a:gd name="T11" fmla="*/ 0 60000 65536"/>
                <a:gd name="T12" fmla="*/ 0 w 335"/>
                <a:gd name="T13" fmla="*/ 0 h 1"/>
                <a:gd name="T14" fmla="*/ 335 w 335"/>
                <a:gd name="T15" fmla="*/ 1 h 1"/>
              </a:gdLst>
              <a:ahLst/>
              <a:cxnLst>
                <a:cxn ang="T8">
                  <a:pos x="T0" y="T1"/>
                </a:cxn>
                <a:cxn ang="T9">
                  <a:pos x="T2" y="T3"/>
                </a:cxn>
                <a:cxn ang="T10">
                  <a:pos x="T4" y="T5"/>
                </a:cxn>
                <a:cxn ang="T11">
                  <a:pos x="T6" y="T7"/>
                </a:cxn>
              </a:cxnLst>
              <a:rect l="T12" t="T13" r="T14" b="T15"/>
              <a:pathLst>
                <a:path w="335" h="1">
                  <a:moveTo>
                    <a:pt x="335" y="0"/>
                  </a:moveTo>
                  <a:lnTo>
                    <a:pt x="235" y="0"/>
                  </a:lnTo>
                  <a:lnTo>
                    <a:pt x="122"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3" name="Freeform 2931"/>
            <p:cNvSpPr>
              <a:spLocks/>
            </p:cNvSpPr>
            <p:nvPr/>
          </p:nvSpPr>
          <p:spPr bwMode="auto">
            <a:xfrm>
              <a:off x="2566" y="500"/>
              <a:ext cx="335" cy="449"/>
            </a:xfrm>
            <a:custGeom>
              <a:avLst/>
              <a:gdLst>
                <a:gd name="T0" fmla="*/ 335 w 335"/>
                <a:gd name="T1" fmla="*/ 0 h 449"/>
                <a:gd name="T2" fmla="*/ 335 w 335"/>
                <a:gd name="T3" fmla="*/ 224 h 449"/>
                <a:gd name="T4" fmla="*/ 335 w 335"/>
                <a:gd name="T5" fmla="*/ 449 h 449"/>
                <a:gd name="T6" fmla="*/ 235 w 335"/>
                <a:gd name="T7" fmla="*/ 449 h 449"/>
                <a:gd name="T8" fmla="*/ 122 w 335"/>
                <a:gd name="T9" fmla="*/ 449 h 449"/>
                <a:gd name="T10" fmla="*/ 0 w 335"/>
                <a:gd name="T11" fmla="*/ 449 h 449"/>
                <a:gd name="T12" fmla="*/ 0 60000 65536"/>
                <a:gd name="T13" fmla="*/ 0 60000 65536"/>
                <a:gd name="T14" fmla="*/ 0 60000 65536"/>
                <a:gd name="T15" fmla="*/ 0 60000 65536"/>
                <a:gd name="T16" fmla="*/ 0 60000 65536"/>
                <a:gd name="T17" fmla="*/ 0 60000 65536"/>
                <a:gd name="T18" fmla="*/ 0 w 335"/>
                <a:gd name="T19" fmla="*/ 0 h 449"/>
                <a:gd name="T20" fmla="*/ 335 w 335"/>
                <a:gd name="T21" fmla="*/ 449 h 449"/>
              </a:gdLst>
              <a:ahLst/>
              <a:cxnLst>
                <a:cxn ang="T12">
                  <a:pos x="T0" y="T1"/>
                </a:cxn>
                <a:cxn ang="T13">
                  <a:pos x="T2" y="T3"/>
                </a:cxn>
                <a:cxn ang="T14">
                  <a:pos x="T4" y="T5"/>
                </a:cxn>
                <a:cxn ang="T15">
                  <a:pos x="T6" y="T7"/>
                </a:cxn>
                <a:cxn ang="T16">
                  <a:pos x="T8" y="T9"/>
                </a:cxn>
                <a:cxn ang="T17">
                  <a:pos x="T10" y="T11"/>
                </a:cxn>
              </a:cxnLst>
              <a:rect l="T18" t="T19" r="T20" b="T21"/>
              <a:pathLst>
                <a:path w="335" h="449">
                  <a:moveTo>
                    <a:pt x="335" y="0"/>
                  </a:moveTo>
                  <a:lnTo>
                    <a:pt x="335" y="224"/>
                  </a:lnTo>
                  <a:lnTo>
                    <a:pt x="335" y="449"/>
                  </a:lnTo>
                  <a:lnTo>
                    <a:pt x="235" y="449"/>
                  </a:lnTo>
                  <a:lnTo>
                    <a:pt x="122" y="449"/>
                  </a:lnTo>
                  <a:lnTo>
                    <a:pt x="0" y="449"/>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4" name="Line 2932"/>
            <p:cNvSpPr>
              <a:spLocks noChangeShapeType="1"/>
            </p:cNvSpPr>
            <p:nvPr/>
          </p:nvSpPr>
          <p:spPr bwMode="auto">
            <a:xfrm flipH="1">
              <a:off x="3126" y="949"/>
              <a:ext cx="338"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15" name="Freeform 2933"/>
            <p:cNvSpPr>
              <a:spLocks/>
            </p:cNvSpPr>
            <p:nvPr/>
          </p:nvSpPr>
          <p:spPr bwMode="auto">
            <a:xfrm>
              <a:off x="3126" y="500"/>
              <a:ext cx="338" cy="449"/>
            </a:xfrm>
            <a:custGeom>
              <a:avLst/>
              <a:gdLst>
                <a:gd name="T0" fmla="*/ 338 w 338"/>
                <a:gd name="T1" fmla="*/ 0 h 449"/>
                <a:gd name="T2" fmla="*/ 0 w 338"/>
                <a:gd name="T3" fmla="*/ 0 h 449"/>
                <a:gd name="T4" fmla="*/ 0 w 338"/>
                <a:gd name="T5" fmla="*/ 224 h 449"/>
                <a:gd name="T6" fmla="*/ 0 w 338"/>
                <a:gd name="T7" fmla="*/ 449 h 449"/>
                <a:gd name="T8" fmla="*/ 0 60000 65536"/>
                <a:gd name="T9" fmla="*/ 0 60000 65536"/>
                <a:gd name="T10" fmla="*/ 0 60000 65536"/>
                <a:gd name="T11" fmla="*/ 0 60000 65536"/>
                <a:gd name="T12" fmla="*/ 0 w 338"/>
                <a:gd name="T13" fmla="*/ 0 h 449"/>
                <a:gd name="T14" fmla="*/ 338 w 338"/>
                <a:gd name="T15" fmla="*/ 449 h 449"/>
              </a:gdLst>
              <a:ahLst/>
              <a:cxnLst>
                <a:cxn ang="T8">
                  <a:pos x="T0" y="T1"/>
                </a:cxn>
                <a:cxn ang="T9">
                  <a:pos x="T2" y="T3"/>
                </a:cxn>
                <a:cxn ang="T10">
                  <a:pos x="T4" y="T5"/>
                </a:cxn>
                <a:cxn ang="T11">
                  <a:pos x="T6" y="T7"/>
                </a:cxn>
              </a:cxnLst>
              <a:rect l="T12" t="T13" r="T14" b="T15"/>
              <a:pathLst>
                <a:path w="338" h="449">
                  <a:moveTo>
                    <a:pt x="338" y="0"/>
                  </a:moveTo>
                  <a:lnTo>
                    <a:pt x="0" y="0"/>
                  </a:lnTo>
                  <a:lnTo>
                    <a:pt x="0" y="224"/>
                  </a:lnTo>
                  <a:lnTo>
                    <a:pt x="0" y="449"/>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6" name="Freeform 2934"/>
            <p:cNvSpPr>
              <a:spLocks/>
            </p:cNvSpPr>
            <p:nvPr/>
          </p:nvSpPr>
          <p:spPr bwMode="auto">
            <a:xfrm>
              <a:off x="3464" y="500"/>
              <a:ext cx="1" cy="449"/>
            </a:xfrm>
            <a:custGeom>
              <a:avLst/>
              <a:gdLst>
                <a:gd name="T0" fmla="*/ 0 w 1"/>
                <a:gd name="T1" fmla="*/ 449 h 449"/>
                <a:gd name="T2" fmla="*/ 0 w 1"/>
                <a:gd name="T3" fmla="*/ 384 h 449"/>
                <a:gd name="T4" fmla="*/ 0 w 1"/>
                <a:gd name="T5" fmla="*/ 224 h 449"/>
                <a:gd name="T6" fmla="*/ 0 w 1"/>
                <a:gd name="T7" fmla="*/ 67 h 449"/>
                <a:gd name="T8" fmla="*/ 0 w 1"/>
                <a:gd name="T9" fmla="*/ 0 h 449"/>
                <a:gd name="T10" fmla="*/ 0 60000 65536"/>
                <a:gd name="T11" fmla="*/ 0 60000 65536"/>
                <a:gd name="T12" fmla="*/ 0 60000 65536"/>
                <a:gd name="T13" fmla="*/ 0 60000 65536"/>
                <a:gd name="T14" fmla="*/ 0 60000 65536"/>
                <a:gd name="T15" fmla="*/ 0 w 1"/>
                <a:gd name="T16" fmla="*/ 0 h 449"/>
                <a:gd name="T17" fmla="*/ 1 w 1"/>
                <a:gd name="T18" fmla="*/ 449 h 449"/>
              </a:gdLst>
              <a:ahLst/>
              <a:cxnLst>
                <a:cxn ang="T10">
                  <a:pos x="T0" y="T1"/>
                </a:cxn>
                <a:cxn ang="T11">
                  <a:pos x="T2" y="T3"/>
                </a:cxn>
                <a:cxn ang="T12">
                  <a:pos x="T4" y="T5"/>
                </a:cxn>
                <a:cxn ang="T13">
                  <a:pos x="T6" y="T7"/>
                </a:cxn>
                <a:cxn ang="T14">
                  <a:pos x="T8" y="T9"/>
                </a:cxn>
              </a:cxnLst>
              <a:rect l="T15" t="T16" r="T17" b="T18"/>
              <a:pathLst>
                <a:path w="1" h="449">
                  <a:moveTo>
                    <a:pt x="0" y="449"/>
                  </a:moveTo>
                  <a:lnTo>
                    <a:pt x="0" y="384"/>
                  </a:lnTo>
                  <a:lnTo>
                    <a:pt x="0" y="224"/>
                  </a:lnTo>
                  <a:lnTo>
                    <a:pt x="0" y="67"/>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7" name="Freeform 2935"/>
            <p:cNvSpPr>
              <a:spLocks/>
            </p:cNvSpPr>
            <p:nvPr/>
          </p:nvSpPr>
          <p:spPr bwMode="auto">
            <a:xfrm>
              <a:off x="2114" y="585"/>
              <a:ext cx="1" cy="281"/>
            </a:xfrm>
            <a:custGeom>
              <a:avLst/>
              <a:gdLst>
                <a:gd name="T0" fmla="*/ 0 w 1"/>
                <a:gd name="T1" fmla="*/ 281 h 281"/>
                <a:gd name="T2" fmla="*/ 0 w 1"/>
                <a:gd name="T3" fmla="*/ 279 h 281"/>
                <a:gd name="T4" fmla="*/ 0 w 1"/>
                <a:gd name="T5" fmla="*/ 224 h 281"/>
                <a:gd name="T6" fmla="*/ 0 w 1"/>
                <a:gd name="T7" fmla="*/ 203 h 281"/>
                <a:gd name="T8" fmla="*/ 0 w 1"/>
                <a:gd name="T9" fmla="*/ 139 h 281"/>
                <a:gd name="T10" fmla="*/ 0 w 1"/>
                <a:gd name="T11" fmla="*/ 78 h 281"/>
                <a:gd name="T12" fmla="*/ 0 w 1"/>
                <a:gd name="T13" fmla="*/ 56 h 281"/>
                <a:gd name="T14" fmla="*/ 0 w 1"/>
                <a:gd name="T15" fmla="*/ 0 h 281"/>
                <a:gd name="T16" fmla="*/ 0 w 1"/>
                <a:gd name="T17" fmla="*/ 0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81"/>
                <a:gd name="T29" fmla="*/ 1 w 1"/>
                <a:gd name="T30" fmla="*/ 281 h 2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81">
                  <a:moveTo>
                    <a:pt x="0" y="281"/>
                  </a:moveTo>
                  <a:lnTo>
                    <a:pt x="0" y="279"/>
                  </a:lnTo>
                  <a:lnTo>
                    <a:pt x="0" y="224"/>
                  </a:lnTo>
                  <a:lnTo>
                    <a:pt x="0" y="203"/>
                  </a:lnTo>
                  <a:lnTo>
                    <a:pt x="0" y="139"/>
                  </a:lnTo>
                  <a:lnTo>
                    <a:pt x="0" y="78"/>
                  </a:lnTo>
                  <a:lnTo>
                    <a:pt x="0" y="56"/>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8" name="Freeform 2936"/>
            <p:cNvSpPr>
              <a:spLocks/>
            </p:cNvSpPr>
            <p:nvPr/>
          </p:nvSpPr>
          <p:spPr bwMode="auto">
            <a:xfrm>
              <a:off x="2295" y="681"/>
              <a:ext cx="89" cy="89"/>
            </a:xfrm>
            <a:custGeom>
              <a:avLst/>
              <a:gdLst>
                <a:gd name="T0" fmla="*/ 0 w 89"/>
                <a:gd name="T1" fmla="*/ 43 h 89"/>
                <a:gd name="T2" fmla="*/ 2 w 89"/>
                <a:gd name="T3" fmla="*/ 30 h 89"/>
                <a:gd name="T4" fmla="*/ 9 w 89"/>
                <a:gd name="T5" fmla="*/ 17 h 89"/>
                <a:gd name="T6" fmla="*/ 20 w 89"/>
                <a:gd name="T7" fmla="*/ 6 h 89"/>
                <a:gd name="T8" fmla="*/ 33 w 89"/>
                <a:gd name="T9" fmla="*/ 0 h 89"/>
                <a:gd name="T10" fmla="*/ 48 w 89"/>
                <a:gd name="T11" fmla="*/ 0 h 89"/>
                <a:gd name="T12" fmla="*/ 63 w 89"/>
                <a:gd name="T13" fmla="*/ 2 h 89"/>
                <a:gd name="T14" fmla="*/ 68 w 89"/>
                <a:gd name="T15" fmla="*/ 6 h 89"/>
                <a:gd name="T16" fmla="*/ 74 w 89"/>
                <a:gd name="T17" fmla="*/ 11 h 89"/>
                <a:gd name="T18" fmla="*/ 83 w 89"/>
                <a:gd name="T19" fmla="*/ 24 h 89"/>
                <a:gd name="T20" fmla="*/ 89 w 89"/>
                <a:gd name="T21" fmla="*/ 37 h 89"/>
                <a:gd name="T22" fmla="*/ 89 w 89"/>
                <a:gd name="T23" fmla="*/ 43 h 89"/>
                <a:gd name="T24" fmla="*/ 89 w 89"/>
                <a:gd name="T25" fmla="*/ 52 h 89"/>
                <a:gd name="T26" fmla="*/ 83 w 89"/>
                <a:gd name="T27" fmla="*/ 65 h 89"/>
                <a:gd name="T28" fmla="*/ 76 w 89"/>
                <a:gd name="T29" fmla="*/ 76 h 89"/>
                <a:gd name="T30" fmla="*/ 63 w 89"/>
                <a:gd name="T31" fmla="*/ 85 h 89"/>
                <a:gd name="T32" fmla="*/ 48 w 89"/>
                <a:gd name="T33" fmla="*/ 89 h 89"/>
                <a:gd name="T34" fmla="*/ 33 w 89"/>
                <a:gd name="T35" fmla="*/ 87 h 89"/>
                <a:gd name="T36" fmla="*/ 20 w 89"/>
                <a:gd name="T37" fmla="*/ 83 h 89"/>
                <a:gd name="T38" fmla="*/ 9 w 89"/>
                <a:gd name="T39" fmla="*/ 72 h 89"/>
                <a:gd name="T40" fmla="*/ 2 w 89"/>
                <a:gd name="T41" fmla="*/ 59 h 89"/>
                <a:gd name="T42" fmla="*/ 0 w 89"/>
                <a:gd name="T43" fmla="*/ 43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9"/>
                <a:gd name="T67" fmla="*/ 0 h 89"/>
                <a:gd name="T68" fmla="*/ 89 w 89"/>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9" h="89">
                  <a:moveTo>
                    <a:pt x="0" y="43"/>
                  </a:moveTo>
                  <a:lnTo>
                    <a:pt x="2" y="30"/>
                  </a:lnTo>
                  <a:lnTo>
                    <a:pt x="9" y="17"/>
                  </a:lnTo>
                  <a:lnTo>
                    <a:pt x="20" y="6"/>
                  </a:lnTo>
                  <a:lnTo>
                    <a:pt x="33" y="0"/>
                  </a:lnTo>
                  <a:lnTo>
                    <a:pt x="48" y="0"/>
                  </a:lnTo>
                  <a:lnTo>
                    <a:pt x="63" y="2"/>
                  </a:lnTo>
                  <a:lnTo>
                    <a:pt x="68" y="6"/>
                  </a:lnTo>
                  <a:lnTo>
                    <a:pt x="74" y="11"/>
                  </a:lnTo>
                  <a:lnTo>
                    <a:pt x="83" y="24"/>
                  </a:lnTo>
                  <a:lnTo>
                    <a:pt x="89" y="37"/>
                  </a:lnTo>
                  <a:lnTo>
                    <a:pt x="89" y="43"/>
                  </a:lnTo>
                  <a:lnTo>
                    <a:pt x="89" y="52"/>
                  </a:lnTo>
                  <a:lnTo>
                    <a:pt x="83" y="65"/>
                  </a:lnTo>
                  <a:lnTo>
                    <a:pt x="76" y="76"/>
                  </a:lnTo>
                  <a:lnTo>
                    <a:pt x="63" y="85"/>
                  </a:lnTo>
                  <a:lnTo>
                    <a:pt x="48" y="89"/>
                  </a:lnTo>
                  <a:lnTo>
                    <a:pt x="33" y="87"/>
                  </a:lnTo>
                  <a:lnTo>
                    <a:pt x="20" y="83"/>
                  </a:lnTo>
                  <a:lnTo>
                    <a:pt x="9" y="72"/>
                  </a:lnTo>
                  <a:lnTo>
                    <a:pt x="2" y="59"/>
                  </a:lnTo>
                  <a:lnTo>
                    <a:pt x="0" y="43"/>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19" name="Line 2937"/>
            <p:cNvSpPr>
              <a:spLocks noChangeShapeType="1"/>
            </p:cNvSpPr>
            <p:nvPr/>
          </p:nvSpPr>
          <p:spPr bwMode="auto">
            <a:xfrm>
              <a:off x="2901" y="949"/>
              <a:ext cx="225"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0" name="Line 2938"/>
            <p:cNvSpPr>
              <a:spLocks noChangeShapeType="1"/>
            </p:cNvSpPr>
            <p:nvPr/>
          </p:nvSpPr>
          <p:spPr bwMode="auto">
            <a:xfrm>
              <a:off x="2901" y="500"/>
              <a:ext cx="225"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1" name="Freeform 2939"/>
            <p:cNvSpPr>
              <a:spLocks/>
            </p:cNvSpPr>
            <p:nvPr/>
          </p:nvSpPr>
          <p:spPr bwMode="auto">
            <a:xfrm>
              <a:off x="1857" y="641"/>
              <a:ext cx="1" cy="168"/>
            </a:xfrm>
            <a:custGeom>
              <a:avLst/>
              <a:gdLst>
                <a:gd name="T0" fmla="*/ 0 w 1"/>
                <a:gd name="T1" fmla="*/ 0 h 168"/>
                <a:gd name="T2" fmla="*/ 0 w 1"/>
                <a:gd name="T3" fmla="*/ 0 h 168"/>
                <a:gd name="T4" fmla="*/ 0 w 1"/>
                <a:gd name="T5" fmla="*/ 22 h 168"/>
                <a:gd name="T6" fmla="*/ 0 w 1"/>
                <a:gd name="T7" fmla="*/ 83 h 168"/>
                <a:gd name="T8" fmla="*/ 0 w 1"/>
                <a:gd name="T9" fmla="*/ 147 h 168"/>
                <a:gd name="T10" fmla="*/ 0 w 1"/>
                <a:gd name="T11" fmla="*/ 168 h 168"/>
                <a:gd name="T12" fmla="*/ 0 w 1"/>
                <a:gd name="T13" fmla="*/ 168 h 168"/>
                <a:gd name="T14" fmla="*/ 0 60000 65536"/>
                <a:gd name="T15" fmla="*/ 0 60000 65536"/>
                <a:gd name="T16" fmla="*/ 0 60000 65536"/>
                <a:gd name="T17" fmla="*/ 0 60000 65536"/>
                <a:gd name="T18" fmla="*/ 0 60000 65536"/>
                <a:gd name="T19" fmla="*/ 0 60000 65536"/>
                <a:gd name="T20" fmla="*/ 0 60000 65536"/>
                <a:gd name="T21" fmla="*/ 0 w 1"/>
                <a:gd name="T22" fmla="*/ 0 h 168"/>
                <a:gd name="T23" fmla="*/ 1 w 1"/>
                <a:gd name="T24" fmla="*/ 168 h 1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68">
                  <a:moveTo>
                    <a:pt x="0" y="0"/>
                  </a:moveTo>
                  <a:lnTo>
                    <a:pt x="0" y="0"/>
                  </a:lnTo>
                  <a:lnTo>
                    <a:pt x="0" y="22"/>
                  </a:lnTo>
                  <a:lnTo>
                    <a:pt x="0" y="83"/>
                  </a:lnTo>
                  <a:lnTo>
                    <a:pt x="0" y="147"/>
                  </a:lnTo>
                  <a:lnTo>
                    <a:pt x="0" y="168"/>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2" name="Freeform 2940"/>
            <p:cNvSpPr>
              <a:spLocks/>
            </p:cNvSpPr>
            <p:nvPr/>
          </p:nvSpPr>
          <p:spPr bwMode="auto">
            <a:xfrm>
              <a:off x="1833" y="663"/>
              <a:ext cx="1" cy="125"/>
            </a:xfrm>
            <a:custGeom>
              <a:avLst/>
              <a:gdLst>
                <a:gd name="T0" fmla="*/ 0 w 1"/>
                <a:gd name="T1" fmla="*/ 125 h 125"/>
                <a:gd name="T2" fmla="*/ 0 w 1"/>
                <a:gd name="T3" fmla="*/ 122 h 125"/>
                <a:gd name="T4" fmla="*/ 0 w 1"/>
                <a:gd name="T5" fmla="*/ 61 h 125"/>
                <a:gd name="T6" fmla="*/ 0 w 1"/>
                <a:gd name="T7" fmla="*/ 0 h 125"/>
                <a:gd name="T8" fmla="*/ 0 w 1"/>
                <a:gd name="T9" fmla="*/ 0 h 125"/>
                <a:gd name="T10" fmla="*/ 0 60000 65536"/>
                <a:gd name="T11" fmla="*/ 0 60000 65536"/>
                <a:gd name="T12" fmla="*/ 0 60000 65536"/>
                <a:gd name="T13" fmla="*/ 0 60000 65536"/>
                <a:gd name="T14" fmla="*/ 0 60000 65536"/>
                <a:gd name="T15" fmla="*/ 0 w 1"/>
                <a:gd name="T16" fmla="*/ 0 h 125"/>
                <a:gd name="T17" fmla="*/ 1 w 1"/>
                <a:gd name="T18" fmla="*/ 125 h 125"/>
              </a:gdLst>
              <a:ahLst/>
              <a:cxnLst>
                <a:cxn ang="T10">
                  <a:pos x="T0" y="T1"/>
                </a:cxn>
                <a:cxn ang="T11">
                  <a:pos x="T2" y="T3"/>
                </a:cxn>
                <a:cxn ang="T12">
                  <a:pos x="T4" y="T5"/>
                </a:cxn>
                <a:cxn ang="T13">
                  <a:pos x="T6" y="T7"/>
                </a:cxn>
                <a:cxn ang="T14">
                  <a:pos x="T8" y="T9"/>
                </a:cxn>
              </a:cxnLst>
              <a:rect l="T15" t="T16" r="T17" b="T18"/>
              <a:pathLst>
                <a:path w="1" h="125">
                  <a:moveTo>
                    <a:pt x="0" y="125"/>
                  </a:moveTo>
                  <a:lnTo>
                    <a:pt x="0" y="122"/>
                  </a:lnTo>
                  <a:lnTo>
                    <a:pt x="0" y="61"/>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3" name="Freeform 2941"/>
            <p:cNvSpPr>
              <a:spLocks/>
            </p:cNvSpPr>
            <p:nvPr/>
          </p:nvSpPr>
          <p:spPr bwMode="auto">
            <a:xfrm>
              <a:off x="1660" y="724"/>
              <a:ext cx="245" cy="1"/>
            </a:xfrm>
            <a:custGeom>
              <a:avLst/>
              <a:gdLst>
                <a:gd name="T0" fmla="*/ 0 w 245"/>
                <a:gd name="T1" fmla="*/ 0 h 1"/>
                <a:gd name="T2" fmla="*/ 173 w 245"/>
                <a:gd name="T3" fmla="*/ 0 h 1"/>
                <a:gd name="T4" fmla="*/ 197 w 245"/>
                <a:gd name="T5" fmla="*/ 0 h 1"/>
                <a:gd name="T6" fmla="*/ 245 w 245"/>
                <a:gd name="T7" fmla="*/ 0 h 1"/>
                <a:gd name="T8" fmla="*/ 0 60000 65536"/>
                <a:gd name="T9" fmla="*/ 0 60000 65536"/>
                <a:gd name="T10" fmla="*/ 0 60000 65536"/>
                <a:gd name="T11" fmla="*/ 0 60000 65536"/>
                <a:gd name="T12" fmla="*/ 0 w 245"/>
                <a:gd name="T13" fmla="*/ 0 h 1"/>
                <a:gd name="T14" fmla="*/ 245 w 245"/>
                <a:gd name="T15" fmla="*/ 1 h 1"/>
              </a:gdLst>
              <a:ahLst/>
              <a:cxnLst>
                <a:cxn ang="T8">
                  <a:pos x="T0" y="T1"/>
                </a:cxn>
                <a:cxn ang="T9">
                  <a:pos x="T2" y="T3"/>
                </a:cxn>
                <a:cxn ang="T10">
                  <a:pos x="T4" y="T5"/>
                </a:cxn>
                <a:cxn ang="T11">
                  <a:pos x="T6" y="T7"/>
                </a:cxn>
              </a:cxnLst>
              <a:rect l="T12" t="T13" r="T14" b="T15"/>
              <a:pathLst>
                <a:path w="245" h="1">
                  <a:moveTo>
                    <a:pt x="0" y="0"/>
                  </a:moveTo>
                  <a:lnTo>
                    <a:pt x="173" y="0"/>
                  </a:lnTo>
                  <a:lnTo>
                    <a:pt x="197" y="0"/>
                  </a:lnTo>
                  <a:lnTo>
                    <a:pt x="24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4" name="Line 2942"/>
            <p:cNvSpPr>
              <a:spLocks noChangeShapeType="1"/>
            </p:cNvSpPr>
            <p:nvPr/>
          </p:nvSpPr>
          <p:spPr bwMode="auto">
            <a:xfrm>
              <a:off x="1926"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5" name="Freeform 2943"/>
            <p:cNvSpPr>
              <a:spLocks/>
            </p:cNvSpPr>
            <p:nvPr/>
          </p:nvSpPr>
          <p:spPr bwMode="auto">
            <a:xfrm>
              <a:off x="1972" y="724"/>
              <a:ext cx="271" cy="1"/>
            </a:xfrm>
            <a:custGeom>
              <a:avLst/>
              <a:gdLst>
                <a:gd name="T0" fmla="*/ 0 w 271"/>
                <a:gd name="T1" fmla="*/ 0 h 1"/>
                <a:gd name="T2" fmla="*/ 142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42"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6" name="Line 2944"/>
            <p:cNvSpPr>
              <a:spLocks noChangeShapeType="1"/>
            </p:cNvSpPr>
            <p:nvPr/>
          </p:nvSpPr>
          <p:spPr bwMode="auto">
            <a:xfrm>
              <a:off x="2264" y="724"/>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27" name="Freeform 2945"/>
            <p:cNvSpPr>
              <a:spLocks/>
            </p:cNvSpPr>
            <p:nvPr/>
          </p:nvSpPr>
          <p:spPr bwMode="auto">
            <a:xfrm>
              <a:off x="2406" y="724"/>
              <a:ext cx="175" cy="1"/>
            </a:xfrm>
            <a:custGeom>
              <a:avLst/>
              <a:gdLst>
                <a:gd name="T0" fmla="*/ 0 w 175"/>
                <a:gd name="T1" fmla="*/ 0 h 1"/>
                <a:gd name="T2" fmla="*/ 160 w 175"/>
                <a:gd name="T3" fmla="*/ 0 h 1"/>
                <a:gd name="T4" fmla="*/ 175 w 175"/>
                <a:gd name="T5" fmla="*/ 0 h 1"/>
                <a:gd name="T6" fmla="*/ 0 60000 65536"/>
                <a:gd name="T7" fmla="*/ 0 60000 65536"/>
                <a:gd name="T8" fmla="*/ 0 60000 65536"/>
                <a:gd name="T9" fmla="*/ 0 w 175"/>
                <a:gd name="T10" fmla="*/ 0 h 1"/>
                <a:gd name="T11" fmla="*/ 175 w 175"/>
                <a:gd name="T12" fmla="*/ 1 h 1"/>
              </a:gdLst>
              <a:ahLst/>
              <a:cxnLst>
                <a:cxn ang="T6">
                  <a:pos x="T0" y="T1"/>
                </a:cxn>
                <a:cxn ang="T7">
                  <a:pos x="T2" y="T3"/>
                </a:cxn>
                <a:cxn ang="T8">
                  <a:pos x="T4" y="T5"/>
                </a:cxn>
              </a:cxnLst>
              <a:rect l="T9" t="T10" r="T11" b="T12"/>
              <a:pathLst>
                <a:path w="175" h="1">
                  <a:moveTo>
                    <a:pt x="0" y="0"/>
                  </a:moveTo>
                  <a:lnTo>
                    <a:pt x="160" y="0"/>
                  </a:lnTo>
                  <a:lnTo>
                    <a:pt x="17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8" name="Freeform 2946"/>
            <p:cNvSpPr>
              <a:spLocks/>
            </p:cNvSpPr>
            <p:nvPr/>
          </p:nvSpPr>
          <p:spPr bwMode="auto">
            <a:xfrm>
              <a:off x="2363" y="724"/>
              <a:ext cx="21" cy="1"/>
            </a:xfrm>
            <a:custGeom>
              <a:avLst/>
              <a:gdLst>
                <a:gd name="T0" fmla="*/ 0 w 21"/>
                <a:gd name="T1" fmla="*/ 0 h 1"/>
                <a:gd name="T2" fmla="*/ 21 w 21"/>
                <a:gd name="T3" fmla="*/ 0 h 1"/>
                <a:gd name="T4" fmla="*/ 21 w 21"/>
                <a:gd name="T5" fmla="*/ 0 h 1"/>
                <a:gd name="T6" fmla="*/ 0 60000 65536"/>
                <a:gd name="T7" fmla="*/ 0 60000 65536"/>
                <a:gd name="T8" fmla="*/ 0 60000 65536"/>
                <a:gd name="T9" fmla="*/ 0 w 21"/>
                <a:gd name="T10" fmla="*/ 0 h 1"/>
                <a:gd name="T11" fmla="*/ 21 w 21"/>
                <a:gd name="T12" fmla="*/ 1 h 1"/>
              </a:gdLst>
              <a:ahLst/>
              <a:cxnLst>
                <a:cxn ang="T6">
                  <a:pos x="T0" y="T1"/>
                </a:cxn>
                <a:cxn ang="T7">
                  <a:pos x="T2" y="T3"/>
                </a:cxn>
                <a:cxn ang="T8">
                  <a:pos x="T4" y="T5"/>
                </a:cxn>
              </a:cxnLst>
              <a:rect l="T9" t="T10" r="T11" b="T12"/>
              <a:pathLst>
                <a:path w="21" h="1">
                  <a:moveTo>
                    <a:pt x="0" y="0"/>
                  </a:moveTo>
                  <a:lnTo>
                    <a:pt x="2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29" name="Line 2947"/>
            <p:cNvSpPr>
              <a:spLocks noChangeShapeType="1"/>
            </p:cNvSpPr>
            <p:nvPr/>
          </p:nvSpPr>
          <p:spPr bwMode="auto">
            <a:xfrm>
              <a:off x="2310" y="724"/>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0" name="Line 2948"/>
            <p:cNvSpPr>
              <a:spLocks noChangeShapeType="1"/>
            </p:cNvSpPr>
            <p:nvPr/>
          </p:nvSpPr>
          <p:spPr bwMode="auto">
            <a:xfrm>
              <a:off x="2603" y="724"/>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1" name="Freeform 2949"/>
            <p:cNvSpPr>
              <a:spLocks/>
            </p:cNvSpPr>
            <p:nvPr/>
          </p:nvSpPr>
          <p:spPr bwMode="auto">
            <a:xfrm>
              <a:off x="2648" y="724"/>
              <a:ext cx="269" cy="1"/>
            </a:xfrm>
            <a:custGeom>
              <a:avLst/>
              <a:gdLst>
                <a:gd name="T0" fmla="*/ 0 w 269"/>
                <a:gd name="T1" fmla="*/ 0 h 1"/>
                <a:gd name="T2" fmla="*/ 40 w 269"/>
                <a:gd name="T3" fmla="*/ 0 h 1"/>
                <a:gd name="T4" fmla="*/ 153 w 269"/>
                <a:gd name="T5" fmla="*/ 0 h 1"/>
                <a:gd name="T6" fmla="*/ 253 w 269"/>
                <a:gd name="T7" fmla="*/ 0 h 1"/>
                <a:gd name="T8" fmla="*/ 269 w 269"/>
                <a:gd name="T9" fmla="*/ 0 h 1"/>
                <a:gd name="T10" fmla="*/ 0 60000 65536"/>
                <a:gd name="T11" fmla="*/ 0 60000 65536"/>
                <a:gd name="T12" fmla="*/ 0 60000 65536"/>
                <a:gd name="T13" fmla="*/ 0 60000 65536"/>
                <a:gd name="T14" fmla="*/ 0 60000 65536"/>
                <a:gd name="T15" fmla="*/ 0 w 269"/>
                <a:gd name="T16" fmla="*/ 0 h 1"/>
                <a:gd name="T17" fmla="*/ 269 w 269"/>
                <a:gd name="T18" fmla="*/ 1 h 1"/>
              </a:gdLst>
              <a:ahLst/>
              <a:cxnLst>
                <a:cxn ang="T10">
                  <a:pos x="T0" y="T1"/>
                </a:cxn>
                <a:cxn ang="T11">
                  <a:pos x="T2" y="T3"/>
                </a:cxn>
                <a:cxn ang="T12">
                  <a:pos x="T4" y="T5"/>
                </a:cxn>
                <a:cxn ang="T13">
                  <a:pos x="T6" y="T7"/>
                </a:cxn>
                <a:cxn ang="T14">
                  <a:pos x="T8" y="T9"/>
                </a:cxn>
              </a:cxnLst>
              <a:rect l="T15" t="T16" r="T17" b="T18"/>
              <a:pathLst>
                <a:path w="269" h="1">
                  <a:moveTo>
                    <a:pt x="0" y="0"/>
                  </a:moveTo>
                  <a:lnTo>
                    <a:pt x="40" y="0"/>
                  </a:lnTo>
                  <a:lnTo>
                    <a:pt x="153" y="0"/>
                  </a:lnTo>
                  <a:lnTo>
                    <a:pt x="253" y="0"/>
                  </a:lnTo>
                  <a:lnTo>
                    <a:pt x="26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32" name="Line 2950"/>
            <p:cNvSpPr>
              <a:spLocks noChangeShapeType="1"/>
            </p:cNvSpPr>
            <p:nvPr/>
          </p:nvSpPr>
          <p:spPr bwMode="auto">
            <a:xfrm>
              <a:off x="2941"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3" name="Freeform 2951"/>
            <p:cNvSpPr>
              <a:spLocks/>
            </p:cNvSpPr>
            <p:nvPr/>
          </p:nvSpPr>
          <p:spPr bwMode="auto">
            <a:xfrm>
              <a:off x="2984" y="724"/>
              <a:ext cx="271" cy="1"/>
            </a:xfrm>
            <a:custGeom>
              <a:avLst/>
              <a:gdLst>
                <a:gd name="T0" fmla="*/ 0 w 271"/>
                <a:gd name="T1" fmla="*/ 0 h 1"/>
                <a:gd name="T2" fmla="*/ 142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42"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34" name="Line 2952"/>
            <p:cNvSpPr>
              <a:spLocks noChangeShapeType="1"/>
            </p:cNvSpPr>
            <p:nvPr/>
          </p:nvSpPr>
          <p:spPr bwMode="auto">
            <a:xfrm>
              <a:off x="3277"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5" name="Freeform 2953"/>
            <p:cNvSpPr>
              <a:spLocks/>
            </p:cNvSpPr>
            <p:nvPr/>
          </p:nvSpPr>
          <p:spPr bwMode="auto">
            <a:xfrm>
              <a:off x="3323" y="724"/>
              <a:ext cx="246" cy="1"/>
            </a:xfrm>
            <a:custGeom>
              <a:avLst/>
              <a:gdLst>
                <a:gd name="T0" fmla="*/ 0 w 246"/>
                <a:gd name="T1" fmla="*/ 0 h 1"/>
                <a:gd name="T2" fmla="*/ 141 w 246"/>
                <a:gd name="T3" fmla="*/ 0 h 1"/>
                <a:gd name="T4" fmla="*/ 246 w 246"/>
                <a:gd name="T5" fmla="*/ 0 h 1"/>
                <a:gd name="T6" fmla="*/ 0 60000 65536"/>
                <a:gd name="T7" fmla="*/ 0 60000 65536"/>
                <a:gd name="T8" fmla="*/ 0 60000 65536"/>
                <a:gd name="T9" fmla="*/ 0 w 246"/>
                <a:gd name="T10" fmla="*/ 0 h 1"/>
                <a:gd name="T11" fmla="*/ 246 w 246"/>
                <a:gd name="T12" fmla="*/ 1 h 1"/>
              </a:gdLst>
              <a:ahLst/>
              <a:cxnLst>
                <a:cxn ang="T6">
                  <a:pos x="T0" y="T1"/>
                </a:cxn>
                <a:cxn ang="T7">
                  <a:pos x="T2" y="T3"/>
                </a:cxn>
                <a:cxn ang="T8">
                  <a:pos x="T4" y="T5"/>
                </a:cxn>
              </a:cxnLst>
              <a:rect l="T9" t="T10" r="T11" b="T12"/>
              <a:pathLst>
                <a:path w="246" h="1">
                  <a:moveTo>
                    <a:pt x="0" y="0"/>
                  </a:moveTo>
                  <a:lnTo>
                    <a:pt x="141" y="0"/>
                  </a:lnTo>
                  <a:lnTo>
                    <a:pt x="24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36" name="Line 2954"/>
            <p:cNvSpPr>
              <a:spLocks noChangeShapeType="1"/>
            </p:cNvSpPr>
            <p:nvPr/>
          </p:nvSpPr>
          <p:spPr bwMode="auto">
            <a:xfrm>
              <a:off x="1833" y="663"/>
              <a:ext cx="24"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7" name="Line 2955"/>
            <p:cNvSpPr>
              <a:spLocks noChangeShapeType="1"/>
            </p:cNvSpPr>
            <p:nvPr/>
          </p:nvSpPr>
          <p:spPr bwMode="auto">
            <a:xfrm>
              <a:off x="1867"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8" name="Line 2956"/>
            <p:cNvSpPr>
              <a:spLocks noChangeShapeType="1"/>
            </p:cNvSpPr>
            <p:nvPr/>
          </p:nvSpPr>
          <p:spPr bwMode="auto">
            <a:xfrm>
              <a:off x="1900" y="663"/>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39" name="Line 2957"/>
            <p:cNvSpPr>
              <a:spLocks noChangeShapeType="1"/>
            </p:cNvSpPr>
            <p:nvPr/>
          </p:nvSpPr>
          <p:spPr bwMode="auto">
            <a:xfrm>
              <a:off x="1935"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40" name="Line 2958"/>
            <p:cNvSpPr>
              <a:spLocks noChangeShapeType="1"/>
            </p:cNvSpPr>
            <p:nvPr/>
          </p:nvSpPr>
          <p:spPr bwMode="auto">
            <a:xfrm>
              <a:off x="1968" y="663"/>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41" name="Line 2959"/>
            <p:cNvSpPr>
              <a:spLocks noChangeShapeType="1"/>
            </p:cNvSpPr>
            <p:nvPr/>
          </p:nvSpPr>
          <p:spPr bwMode="auto">
            <a:xfrm>
              <a:off x="2003"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42" name="Line 2960"/>
            <p:cNvSpPr>
              <a:spLocks noChangeShapeType="1"/>
            </p:cNvSpPr>
            <p:nvPr/>
          </p:nvSpPr>
          <p:spPr bwMode="auto">
            <a:xfrm>
              <a:off x="2035"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43" name="Freeform 2961"/>
            <p:cNvSpPr>
              <a:spLocks/>
            </p:cNvSpPr>
            <p:nvPr/>
          </p:nvSpPr>
          <p:spPr bwMode="auto">
            <a:xfrm>
              <a:off x="2070" y="663"/>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44" name="Line 2962"/>
            <p:cNvSpPr>
              <a:spLocks noChangeShapeType="1"/>
            </p:cNvSpPr>
            <p:nvPr/>
          </p:nvSpPr>
          <p:spPr bwMode="auto">
            <a:xfrm>
              <a:off x="1833"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45" name="Line 2963"/>
            <p:cNvSpPr>
              <a:spLocks noChangeShapeType="1"/>
            </p:cNvSpPr>
            <p:nvPr/>
          </p:nvSpPr>
          <p:spPr bwMode="auto">
            <a:xfrm>
              <a:off x="1867"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46" name="Line 2964"/>
            <p:cNvSpPr>
              <a:spLocks noChangeShapeType="1"/>
            </p:cNvSpPr>
            <p:nvPr/>
          </p:nvSpPr>
          <p:spPr bwMode="auto">
            <a:xfrm>
              <a:off x="1900"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47" name="Line 2965"/>
            <p:cNvSpPr>
              <a:spLocks noChangeShapeType="1"/>
            </p:cNvSpPr>
            <p:nvPr/>
          </p:nvSpPr>
          <p:spPr bwMode="auto">
            <a:xfrm>
              <a:off x="1935"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48" name="Line 2966"/>
            <p:cNvSpPr>
              <a:spLocks noChangeShapeType="1"/>
            </p:cNvSpPr>
            <p:nvPr/>
          </p:nvSpPr>
          <p:spPr bwMode="auto">
            <a:xfrm>
              <a:off x="1968"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49" name="Line 2967"/>
            <p:cNvSpPr>
              <a:spLocks noChangeShapeType="1"/>
            </p:cNvSpPr>
            <p:nvPr/>
          </p:nvSpPr>
          <p:spPr bwMode="auto">
            <a:xfrm>
              <a:off x="2003"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50" name="Line 2968"/>
            <p:cNvSpPr>
              <a:spLocks noChangeShapeType="1"/>
            </p:cNvSpPr>
            <p:nvPr/>
          </p:nvSpPr>
          <p:spPr bwMode="auto">
            <a:xfrm>
              <a:off x="2035"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51" name="Freeform 2969"/>
            <p:cNvSpPr>
              <a:spLocks/>
            </p:cNvSpPr>
            <p:nvPr/>
          </p:nvSpPr>
          <p:spPr bwMode="auto">
            <a:xfrm>
              <a:off x="2070" y="788"/>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52" name="Line 2970"/>
            <p:cNvSpPr>
              <a:spLocks noChangeShapeType="1"/>
            </p:cNvSpPr>
            <p:nvPr/>
          </p:nvSpPr>
          <p:spPr bwMode="auto">
            <a:xfrm flipH="1">
              <a:off x="2317"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53" name="Line 2971"/>
            <p:cNvSpPr>
              <a:spLocks noChangeShapeType="1"/>
            </p:cNvSpPr>
            <p:nvPr/>
          </p:nvSpPr>
          <p:spPr bwMode="auto">
            <a:xfrm>
              <a:off x="2339" y="724"/>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54" name="Line 2972"/>
            <p:cNvSpPr>
              <a:spLocks noChangeShapeType="1"/>
            </p:cNvSpPr>
            <p:nvPr/>
          </p:nvSpPr>
          <p:spPr bwMode="auto">
            <a:xfrm>
              <a:off x="2339"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55" name="Line 2973"/>
            <p:cNvSpPr>
              <a:spLocks noChangeShapeType="1"/>
            </p:cNvSpPr>
            <p:nvPr/>
          </p:nvSpPr>
          <p:spPr bwMode="auto">
            <a:xfrm flipV="1">
              <a:off x="2339" y="657"/>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56" name="Freeform 2974"/>
            <p:cNvSpPr>
              <a:spLocks/>
            </p:cNvSpPr>
            <p:nvPr/>
          </p:nvSpPr>
          <p:spPr bwMode="auto">
            <a:xfrm>
              <a:off x="2271" y="724"/>
              <a:ext cx="24" cy="1"/>
            </a:xfrm>
            <a:custGeom>
              <a:avLst/>
              <a:gdLst>
                <a:gd name="T0" fmla="*/ 24 w 24"/>
                <a:gd name="T1" fmla="*/ 0 h 1"/>
                <a:gd name="T2" fmla="*/ 17 w 24"/>
                <a:gd name="T3" fmla="*/ 0 h 1"/>
                <a:gd name="T4" fmla="*/ 0 w 24"/>
                <a:gd name="T5" fmla="*/ 0 h 1"/>
                <a:gd name="T6" fmla="*/ 0 60000 65536"/>
                <a:gd name="T7" fmla="*/ 0 60000 65536"/>
                <a:gd name="T8" fmla="*/ 0 60000 65536"/>
                <a:gd name="T9" fmla="*/ 0 w 24"/>
                <a:gd name="T10" fmla="*/ 0 h 1"/>
                <a:gd name="T11" fmla="*/ 24 w 24"/>
                <a:gd name="T12" fmla="*/ 1 h 1"/>
              </a:gdLst>
              <a:ahLst/>
              <a:cxnLst>
                <a:cxn ang="T6">
                  <a:pos x="T0" y="T1"/>
                </a:cxn>
                <a:cxn ang="T7">
                  <a:pos x="T2" y="T3"/>
                </a:cxn>
                <a:cxn ang="T8">
                  <a:pos x="T4" y="T5"/>
                </a:cxn>
              </a:cxnLst>
              <a:rect l="T9" t="T10" r="T11" b="T12"/>
              <a:pathLst>
                <a:path w="24" h="1">
                  <a:moveTo>
                    <a:pt x="24" y="0"/>
                  </a:moveTo>
                  <a:lnTo>
                    <a:pt x="17"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57" name="Line 2975"/>
            <p:cNvSpPr>
              <a:spLocks noChangeShapeType="1"/>
            </p:cNvSpPr>
            <p:nvPr/>
          </p:nvSpPr>
          <p:spPr bwMode="auto">
            <a:xfrm>
              <a:off x="2339" y="7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58" name="Line 2976"/>
            <p:cNvSpPr>
              <a:spLocks noChangeShapeType="1"/>
            </p:cNvSpPr>
            <p:nvPr/>
          </p:nvSpPr>
          <p:spPr bwMode="auto">
            <a:xfrm>
              <a:off x="2384"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59" name="Line 2977"/>
            <p:cNvSpPr>
              <a:spLocks noChangeShapeType="1"/>
            </p:cNvSpPr>
            <p:nvPr/>
          </p:nvSpPr>
          <p:spPr bwMode="auto">
            <a:xfrm flipV="1">
              <a:off x="2339" y="7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60" name="Line 2978"/>
            <p:cNvSpPr>
              <a:spLocks noChangeShapeType="1"/>
            </p:cNvSpPr>
            <p:nvPr/>
          </p:nvSpPr>
          <p:spPr bwMode="auto">
            <a:xfrm flipH="1">
              <a:off x="1484" y="866"/>
              <a:ext cx="3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61" name="Freeform 2979"/>
            <p:cNvSpPr>
              <a:spLocks/>
            </p:cNvSpPr>
            <p:nvPr/>
          </p:nvSpPr>
          <p:spPr bwMode="auto">
            <a:xfrm>
              <a:off x="1883" y="888"/>
              <a:ext cx="113" cy="124"/>
            </a:xfrm>
            <a:custGeom>
              <a:avLst/>
              <a:gdLst>
                <a:gd name="T0" fmla="*/ 113 w 113"/>
                <a:gd name="T1" fmla="*/ 124 h 124"/>
                <a:gd name="T2" fmla="*/ 0 w 113"/>
                <a:gd name="T3" fmla="*/ 124 h 124"/>
                <a:gd name="T4" fmla="*/ 54 w 113"/>
                <a:gd name="T5" fmla="*/ 0 h 124"/>
                <a:gd name="T6" fmla="*/ 0 60000 65536"/>
                <a:gd name="T7" fmla="*/ 0 60000 65536"/>
                <a:gd name="T8" fmla="*/ 0 60000 65536"/>
                <a:gd name="T9" fmla="*/ 0 w 113"/>
                <a:gd name="T10" fmla="*/ 0 h 124"/>
                <a:gd name="T11" fmla="*/ 113 w 113"/>
                <a:gd name="T12" fmla="*/ 124 h 124"/>
              </a:gdLst>
              <a:ahLst/>
              <a:cxnLst>
                <a:cxn ang="T6">
                  <a:pos x="T0" y="T1"/>
                </a:cxn>
                <a:cxn ang="T7">
                  <a:pos x="T2" y="T3"/>
                </a:cxn>
                <a:cxn ang="T8">
                  <a:pos x="T4" y="T5"/>
                </a:cxn>
              </a:cxnLst>
              <a:rect l="T9" t="T10" r="T11" b="T12"/>
              <a:pathLst>
                <a:path w="113" h="124">
                  <a:moveTo>
                    <a:pt x="113" y="124"/>
                  </a:moveTo>
                  <a:lnTo>
                    <a:pt x="0" y="124"/>
                  </a:lnTo>
                  <a:lnTo>
                    <a:pt x="5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62" name="Freeform 2980"/>
            <p:cNvSpPr>
              <a:spLocks/>
            </p:cNvSpPr>
            <p:nvPr/>
          </p:nvSpPr>
          <p:spPr bwMode="auto">
            <a:xfrm>
              <a:off x="2404" y="395"/>
              <a:ext cx="242" cy="218"/>
            </a:xfrm>
            <a:custGeom>
              <a:avLst/>
              <a:gdLst>
                <a:gd name="T0" fmla="*/ 0 w 242"/>
                <a:gd name="T1" fmla="*/ 218 h 218"/>
                <a:gd name="T2" fmla="*/ 18 w 242"/>
                <a:gd name="T3" fmla="*/ 190 h 218"/>
                <a:gd name="T4" fmla="*/ 129 w 242"/>
                <a:gd name="T5" fmla="*/ 0 h 218"/>
                <a:gd name="T6" fmla="*/ 242 w 242"/>
                <a:gd name="T7" fmla="*/ 0 h 218"/>
                <a:gd name="T8" fmla="*/ 0 60000 65536"/>
                <a:gd name="T9" fmla="*/ 0 60000 65536"/>
                <a:gd name="T10" fmla="*/ 0 60000 65536"/>
                <a:gd name="T11" fmla="*/ 0 60000 65536"/>
                <a:gd name="T12" fmla="*/ 0 w 242"/>
                <a:gd name="T13" fmla="*/ 0 h 218"/>
                <a:gd name="T14" fmla="*/ 242 w 242"/>
                <a:gd name="T15" fmla="*/ 218 h 218"/>
              </a:gdLst>
              <a:ahLst/>
              <a:cxnLst>
                <a:cxn ang="T8">
                  <a:pos x="T0" y="T1"/>
                </a:cxn>
                <a:cxn ang="T9">
                  <a:pos x="T2" y="T3"/>
                </a:cxn>
                <a:cxn ang="T10">
                  <a:pos x="T4" y="T5"/>
                </a:cxn>
                <a:cxn ang="T11">
                  <a:pos x="T6" y="T7"/>
                </a:cxn>
              </a:cxnLst>
              <a:rect l="T12" t="T13" r="T14" b="T15"/>
              <a:pathLst>
                <a:path w="242" h="218">
                  <a:moveTo>
                    <a:pt x="0" y="218"/>
                  </a:moveTo>
                  <a:lnTo>
                    <a:pt x="18" y="190"/>
                  </a:lnTo>
                  <a:lnTo>
                    <a:pt x="129" y="0"/>
                  </a:lnTo>
                  <a:lnTo>
                    <a:pt x="24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63" name="Line 2981"/>
            <p:cNvSpPr>
              <a:spLocks noChangeShapeType="1"/>
            </p:cNvSpPr>
            <p:nvPr/>
          </p:nvSpPr>
          <p:spPr bwMode="auto">
            <a:xfrm flipH="1">
              <a:off x="1518" y="866"/>
              <a:ext cx="41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64" name="Line 2982"/>
            <p:cNvSpPr>
              <a:spLocks noChangeShapeType="1"/>
            </p:cNvSpPr>
            <p:nvPr/>
          </p:nvSpPr>
          <p:spPr bwMode="auto">
            <a:xfrm flipH="1">
              <a:off x="1957" y="866"/>
              <a:ext cx="13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65" name="Line 2983"/>
            <p:cNvSpPr>
              <a:spLocks noChangeShapeType="1"/>
            </p:cNvSpPr>
            <p:nvPr/>
          </p:nvSpPr>
          <p:spPr bwMode="auto">
            <a:xfrm flipH="1">
              <a:off x="1518" y="585"/>
              <a:ext cx="57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66" name="Line 2984"/>
            <p:cNvSpPr>
              <a:spLocks noChangeShapeType="1"/>
            </p:cNvSpPr>
            <p:nvPr/>
          </p:nvSpPr>
          <p:spPr bwMode="auto">
            <a:xfrm>
              <a:off x="3486" y="949"/>
              <a:ext cx="44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67" name="Line 2985"/>
            <p:cNvSpPr>
              <a:spLocks noChangeShapeType="1"/>
            </p:cNvSpPr>
            <p:nvPr/>
          </p:nvSpPr>
          <p:spPr bwMode="auto">
            <a:xfrm>
              <a:off x="3486" y="500"/>
              <a:ext cx="44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68" name="Freeform 2986"/>
            <p:cNvSpPr>
              <a:spLocks/>
            </p:cNvSpPr>
            <p:nvPr/>
          </p:nvSpPr>
          <p:spPr bwMode="auto">
            <a:xfrm>
              <a:off x="2363" y="606"/>
              <a:ext cx="54" cy="79"/>
            </a:xfrm>
            <a:custGeom>
              <a:avLst/>
              <a:gdLst>
                <a:gd name="T0" fmla="*/ 0 w 54"/>
                <a:gd name="T1" fmla="*/ 79 h 79"/>
                <a:gd name="T2" fmla="*/ 54 w 54"/>
                <a:gd name="T3" fmla="*/ 14 h 79"/>
                <a:gd name="T4" fmla="*/ 41 w 54"/>
                <a:gd name="T5" fmla="*/ 7 h 79"/>
                <a:gd name="T6" fmla="*/ 28 w 54"/>
                <a:gd name="T7" fmla="*/ 0 h 79"/>
                <a:gd name="T8" fmla="*/ 0 w 54"/>
                <a:gd name="T9" fmla="*/ 79 h 79"/>
                <a:gd name="T10" fmla="*/ 0 60000 65536"/>
                <a:gd name="T11" fmla="*/ 0 60000 65536"/>
                <a:gd name="T12" fmla="*/ 0 60000 65536"/>
                <a:gd name="T13" fmla="*/ 0 60000 65536"/>
                <a:gd name="T14" fmla="*/ 0 60000 65536"/>
                <a:gd name="T15" fmla="*/ 0 w 54"/>
                <a:gd name="T16" fmla="*/ 0 h 79"/>
                <a:gd name="T17" fmla="*/ 54 w 54"/>
                <a:gd name="T18" fmla="*/ 79 h 79"/>
              </a:gdLst>
              <a:ahLst/>
              <a:cxnLst>
                <a:cxn ang="T10">
                  <a:pos x="T0" y="T1"/>
                </a:cxn>
                <a:cxn ang="T11">
                  <a:pos x="T2" y="T3"/>
                </a:cxn>
                <a:cxn ang="T12">
                  <a:pos x="T4" y="T5"/>
                </a:cxn>
                <a:cxn ang="T13">
                  <a:pos x="T6" y="T7"/>
                </a:cxn>
                <a:cxn ang="T14">
                  <a:pos x="T8" y="T9"/>
                </a:cxn>
              </a:cxnLst>
              <a:rect l="T15" t="T16" r="T17" b="T18"/>
              <a:pathLst>
                <a:path w="54" h="79">
                  <a:moveTo>
                    <a:pt x="0" y="79"/>
                  </a:moveTo>
                  <a:lnTo>
                    <a:pt x="54" y="14"/>
                  </a:lnTo>
                  <a:lnTo>
                    <a:pt x="41" y="7"/>
                  </a:lnTo>
                  <a:lnTo>
                    <a:pt x="28" y="0"/>
                  </a:lnTo>
                  <a:lnTo>
                    <a:pt x="0"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69" name="Freeform 2987"/>
            <p:cNvSpPr>
              <a:spLocks/>
            </p:cNvSpPr>
            <p:nvPr/>
          </p:nvSpPr>
          <p:spPr bwMode="auto">
            <a:xfrm>
              <a:off x="1926" y="809"/>
              <a:ext cx="44" cy="83"/>
            </a:xfrm>
            <a:custGeom>
              <a:avLst/>
              <a:gdLst>
                <a:gd name="T0" fmla="*/ 44 w 44"/>
                <a:gd name="T1" fmla="*/ 0 h 83"/>
                <a:gd name="T2" fmla="*/ 31 w 44"/>
                <a:gd name="T3" fmla="*/ 57 h 83"/>
                <a:gd name="T4" fmla="*/ 27 w 44"/>
                <a:gd name="T5" fmla="*/ 83 h 83"/>
                <a:gd name="T6" fmla="*/ 11 w 44"/>
                <a:gd name="T7" fmla="*/ 79 h 83"/>
                <a:gd name="T8" fmla="*/ 0 w 44"/>
                <a:gd name="T9" fmla="*/ 75 h 83"/>
                <a:gd name="T10" fmla="*/ 9 w 44"/>
                <a:gd name="T11" fmla="*/ 57 h 83"/>
                <a:gd name="T12" fmla="*/ 44 w 44"/>
                <a:gd name="T13" fmla="*/ 0 h 83"/>
                <a:gd name="T14" fmla="*/ 0 60000 65536"/>
                <a:gd name="T15" fmla="*/ 0 60000 65536"/>
                <a:gd name="T16" fmla="*/ 0 60000 65536"/>
                <a:gd name="T17" fmla="*/ 0 60000 65536"/>
                <a:gd name="T18" fmla="*/ 0 60000 65536"/>
                <a:gd name="T19" fmla="*/ 0 60000 65536"/>
                <a:gd name="T20" fmla="*/ 0 60000 65536"/>
                <a:gd name="T21" fmla="*/ 0 w 44"/>
                <a:gd name="T22" fmla="*/ 0 h 83"/>
                <a:gd name="T23" fmla="*/ 44 w 44"/>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83">
                  <a:moveTo>
                    <a:pt x="44" y="0"/>
                  </a:moveTo>
                  <a:lnTo>
                    <a:pt x="31" y="57"/>
                  </a:lnTo>
                  <a:lnTo>
                    <a:pt x="27" y="83"/>
                  </a:lnTo>
                  <a:lnTo>
                    <a:pt x="11" y="79"/>
                  </a:lnTo>
                  <a:lnTo>
                    <a:pt x="0" y="75"/>
                  </a:lnTo>
                  <a:lnTo>
                    <a:pt x="9" y="57"/>
                  </a:lnTo>
                  <a:lnTo>
                    <a:pt x="44"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70" name="Rectangle 3022"/>
            <p:cNvSpPr>
              <a:spLocks noChangeArrowheads="1"/>
            </p:cNvSpPr>
            <p:nvPr/>
          </p:nvSpPr>
          <p:spPr bwMode="auto">
            <a:xfrm>
              <a:off x="3776" y="2062"/>
              <a:ext cx="317" cy="111"/>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5271" name="Line 3023"/>
            <p:cNvSpPr>
              <a:spLocks noChangeShapeType="1"/>
            </p:cNvSpPr>
            <p:nvPr/>
          </p:nvSpPr>
          <p:spPr bwMode="auto">
            <a:xfrm flipH="1">
              <a:off x="3772" y="2062"/>
              <a:ext cx="3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72" name="Line 3024"/>
            <p:cNvSpPr>
              <a:spLocks noChangeShapeType="1"/>
            </p:cNvSpPr>
            <p:nvPr/>
          </p:nvSpPr>
          <p:spPr bwMode="auto">
            <a:xfrm>
              <a:off x="3929"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73" name="Line 3025"/>
            <p:cNvSpPr>
              <a:spLocks noChangeShapeType="1"/>
            </p:cNvSpPr>
            <p:nvPr/>
          </p:nvSpPr>
          <p:spPr bwMode="auto">
            <a:xfrm>
              <a:off x="3772" y="2177"/>
              <a:ext cx="3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74" name="Line 3026"/>
            <p:cNvSpPr>
              <a:spLocks noChangeShapeType="1"/>
            </p:cNvSpPr>
            <p:nvPr/>
          </p:nvSpPr>
          <p:spPr bwMode="auto">
            <a:xfrm>
              <a:off x="4095"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75" name="Line 3027"/>
            <p:cNvSpPr>
              <a:spLocks noChangeShapeType="1"/>
            </p:cNvSpPr>
            <p:nvPr/>
          </p:nvSpPr>
          <p:spPr bwMode="auto">
            <a:xfrm>
              <a:off x="4095"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76" name="Line 3028"/>
            <p:cNvSpPr>
              <a:spLocks noChangeShapeType="1"/>
            </p:cNvSpPr>
            <p:nvPr/>
          </p:nvSpPr>
          <p:spPr bwMode="auto">
            <a:xfrm flipH="1">
              <a:off x="3772" y="2062"/>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77" name="Line 3029"/>
            <p:cNvSpPr>
              <a:spLocks noChangeShapeType="1"/>
            </p:cNvSpPr>
            <p:nvPr/>
          </p:nvSpPr>
          <p:spPr bwMode="auto">
            <a:xfrm>
              <a:off x="3772"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78" name="Rectangle 3030"/>
            <p:cNvSpPr>
              <a:spLocks noChangeArrowheads="1"/>
            </p:cNvSpPr>
            <p:nvPr/>
          </p:nvSpPr>
          <p:spPr bwMode="auto">
            <a:xfrm>
              <a:off x="3958" y="2075"/>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0</a:t>
              </a:r>
              <a:endParaRPr lang="en-US"/>
            </a:p>
          </p:txBody>
        </p:sp>
        <p:sp>
          <p:nvSpPr>
            <p:cNvPr id="35279" name="Rectangle 3031"/>
            <p:cNvSpPr>
              <a:spLocks noChangeArrowheads="1"/>
            </p:cNvSpPr>
            <p:nvPr/>
          </p:nvSpPr>
          <p:spPr bwMode="auto">
            <a:xfrm>
              <a:off x="4002" y="2075"/>
              <a:ext cx="2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a:t>
              </a:r>
              <a:endParaRPr lang="en-US"/>
            </a:p>
          </p:txBody>
        </p:sp>
        <p:sp>
          <p:nvSpPr>
            <p:cNvPr id="35280" name="Rectangle 3032"/>
            <p:cNvSpPr>
              <a:spLocks noChangeArrowheads="1"/>
            </p:cNvSpPr>
            <p:nvPr/>
          </p:nvSpPr>
          <p:spPr bwMode="auto">
            <a:xfrm>
              <a:off x="4024" y="2075"/>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4</a:t>
              </a:r>
              <a:endParaRPr lang="en-US"/>
            </a:p>
          </p:txBody>
        </p:sp>
        <p:sp>
          <p:nvSpPr>
            <p:cNvPr id="35281" name="Line 3033"/>
            <p:cNvSpPr>
              <a:spLocks noChangeShapeType="1"/>
            </p:cNvSpPr>
            <p:nvPr/>
          </p:nvSpPr>
          <p:spPr bwMode="auto">
            <a:xfrm>
              <a:off x="3772"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82" name="Freeform 3034"/>
            <p:cNvSpPr>
              <a:spLocks/>
            </p:cNvSpPr>
            <p:nvPr/>
          </p:nvSpPr>
          <p:spPr bwMode="auto">
            <a:xfrm>
              <a:off x="3792" y="2068"/>
              <a:ext cx="124" cy="81"/>
            </a:xfrm>
            <a:custGeom>
              <a:avLst/>
              <a:gdLst>
                <a:gd name="T0" fmla="*/ 0 w 57"/>
                <a:gd name="T1" fmla="*/ 847 h 37"/>
                <a:gd name="T2" fmla="*/ 1277 w 57"/>
                <a:gd name="T3" fmla="*/ 847 h 37"/>
                <a:gd name="T4" fmla="*/ 1277 w 57"/>
                <a:gd name="T5" fmla="*/ 733 h 37"/>
                <a:gd name="T6" fmla="*/ 20 w 57"/>
                <a:gd name="T7" fmla="*/ 733 h 37"/>
                <a:gd name="T8" fmla="*/ 0 w 57"/>
                <a:gd name="T9" fmla="*/ 847 h 37"/>
                <a:gd name="T10" fmla="*/ 0 60000 65536"/>
                <a:gd name="T11" fmla="*/ 0 60000 65536"/>
                <a:gd name="T12" fmla="*/ 0 60000 65536"/>
                <a:gd name="T13" fmla="*/ 0 60000 65536"/>
                <a:gd name="T14" fmla="*/ 0 60000 65536"/>
                <a:gd name="T15" fmla="*/ 0 w 57"/>
                <a:gd name="T16" fmla="*/ 0 h 37"/>
                <a:gd name="T17" fmla="*/ 57 w 57"/>
                <a:gd name="T18" fmla="*/ 37 h 37"/>
              </a:gdLst>
              <a:ahLst/>
              <a:cxnLst>
                <a:cxn ang="T10">
                  <a:pos x="T0" y="T1"/>
                </a:cxn>
                <a:cxn ang="T11">
                  <a:pos x="T2" y="T3"/>
                </a:cxn>
                <a:cxn ang="T12">
                  <a:pos x="T4" y="T5"/>
                </a:cxn>
                <a:cxn ang="T13">
                  <a:pos x="T6" y="T7"/>
                </a:cxn>
                <a:cxn ang="T14">
                  <a:pos x="T8" y="T9"/>
                </a:cxn>
              </a:cxnLst>
              <a:rect l="T15" t="T16" r="T17" b="T18"/>
              <a:pathLst>
                <a:path w="57" h="37">
                  <a:moveTo>
                    <a:pt x="0" y="37"/>
                  </a:moveTo>
                  <a:cubicBezTo>
                    <a:pt x="57" y="37"/>
                    <a:pt x="57" y="37"/>
                    <a:pt x="57" y="37"/>
                  </a:cubicBezTo>
                  <a:cubicBezTo>
                    <a:pt x="57" y="32"/>
                    <a:pt x="57" y="32"/>
                    <a:pt x="57" y="32"/>
                  </a:cubicBezTo>
                  <a:cubicBezTo>
                    <a:pt x="51" y="0"/>
                    <a:pt x="6" y="0"/>
                    <a:pt x="1" y="32"/>
                  </a:cubicBezTo>
                  <a:cubicBezTo>
                    <a:pt x="0" y="37"/>
                    <a:pt x="0" y="37"/>
                    <a:pt x="0" y="37"/>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83" name="Line 3035"/>
            <p:cNvSpPr>
              <a:spLocks noChangeShapeType="1"/>
            </p:cNvSpPr>
            <p:nvPr/>
          </p:nvSpPr>
          <p:spPr bwMode="auto">
            <a:xfrm>
              <a:off x="3748" y="212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84" name="Rectangle 3036"/>
            <p:cNvSpPr>
              <a:spLocks noChangeArrowheads="1"/>
            </p:cNvSpPr>
            <p:nvPr/>
          </p:nvSpPr>
          <p:spPr bwMode="auto">
            <a:xfrm>
              <a:off x="3833" y="2280"/>
              <a:ext cx="137" cy="13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5285" name="Line 3037"/>
            <p:cNvSpPr>
              <a:spLocks noChangeShapeType="1"/>
            </p:cNvSpPr>
            <p:nvPr/>
          </p:nvSpPr>
          <p:spPr bwMode="auto">
            <a:xfrm>
              <a:off x="3903" y="2180"/>
              <a:ext cx="1" cy="9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286" name="Rectangle 3038"/>
            <p:cNvSpPr>
              <a:spLocks noChangeArrowheads="1"/>
            </p:cNvSpPr>
            <p:nvPr/>
          </p:nvSpPr>
          <p:spPr bwMode="auto">
            <a:xfrm>
              <a:off x="3835" y="2276"/>
              <a:ext cx="135" cy="13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5287" name="Rectangle 3039"/>
            <p:cNvSpPr>
              <a:spLocks noChangeArrowheads="1"/>
            </p:cNvSpPr>
            <p:nvPr/>
          </p:nvSpPr>
          <p:spPr bwMode="auto">
            <a:xfrm>
              <a:off x="3870" y="2306"/>
              <a:ext cx="6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G</a:t>
              </a:r>
              <a:endParaRPr lang="en-US"/>
            </a:p>
          </p:txBody>
        </p:sp>
        <p:sp>
          <p:nvSpPr>
            <p:cNvPr id="35288" name="Freeform 3040"/>
            <p:cNvSpPr>
              <a:spLocks/>
            </p:cNvSpPr>
            <p:nvPr/>
          </p:nvSpPr>
          <p:spPr bwMode="auto">
            <a:xfrm>
              <a:off x="3868" y="2180"/>
              <a:ext cx="70" cy="67"/>
            </a:xfrm>
            <a:custGeom>
              <a:avLst/>
              <a:gdLst>
                <a:gd name="T0" fmla="*/ 70 w 70"/>
                <a:gd name="T1" fmla="*/ 0 h 67"/>
                <a:gd name="T2" fmla="*/ 0 w 70"/>
                <a:gd name="T3" fmla="*/ 0 h 67"/>
                <a:gd name="T4" fmla="*/ 35 w 70"/>
                <a:gd name="T5" fmla="*/ 67 h 67"/>
                <a:gd name="T6" fmla="*/ 70 w 70"/>
                <a:gd name="T7" fmla="*/ 0 h 67"/>
                <a:gd name="T8" fmla="*/ 0 60000 65536"/>
                <a:gd name="T9" fmla="*/ 0 60000 65536"/>
                <a:gd name="T10" fmla="*/ 0 60000 65536"/>
                <a:gd name="T11" fmla="*/ 0 60000 65536"/>
                <a:gd name="T12" fmla="*/ 0 w 70"/>
                <a:gd name="T13" fmla="*/ 0 h 67"/>
                <a:gd name="T14" fmla="*/ 70 w 70"/>
                <a:gd name="T15" fmla="*/ 67 h 67"/>
              </a:gdLst>
              <a:ahLst/>
              <a:cxnLst>
                <a:cxn ang="T8">
                  <a:pos x="T0" y="T1"/>
                </a:cxn>
                <a:cxn ang="T9">
                  <a:pos x="T2" y="T3"/>
                </a:cxn>
                <a:cxn ang="T10">
                  <a:pos x="T4" y="T5"/>
                </a:cxn>
                <a:cxn ang="T11">
                  <a:pos x="T6" y="T7"/>
                </a:cxn>
              </a:cxnLst>
              <a:rect l="T12" t="T13" r="T14" b="T15"/>
              <a:pathLst>
                <a:path w="70" h="67">
                  <a:moveTo>
                    <a:pt x="70" y="0"/>
                  </a:moveTo>
                  <a:lnTo>
                    <a:pt x="0" y="0"/>
                  </a:lnTo>
                  <a:lnTo>
                    <a:pt x="35" y="67"/>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5289" name="Freeform 3041"/>
            <p:cNvSpPr>
              <a:spLocks/>
            </p:cNvSpPr>
            <p:nvPr/>
          </p:nvSpPr>
          <p:spPr bwMode="auto">
            <a:xfrm>
              <a:off x="3868" y="2180"/>
              <a:ext cx="70" cy="67"/>
            </a:xfrm>
            <a:custGeom>
              <a:avLst/>
              <a:gdLst>
                <a:gd name="T0" fmla="*/ 70 w 70"/>
                <a:gd name="T1" fmla="*/ 0 h 67"/>
                <a:gd name="T2" fmla="*/ 0 w 70"/>
                <a:gd name="T3" fmla="*/ 0 h 67"/>
                <a:gd name="T4" fmla="*/ 35 w 70"/>
                <a:gd name="T5" fmla="*/ 67 h 67"/>
                <a:gd name="T6" fmla="*/ 70 w 70"/>
                <a:gd name="T7" fmla="*/ 0 h 67"/>
                <a:gd name="T8" fmla="*/ 0 60000 65536"/>
                <a:gd name="T9" fmla="*/ 0 60000 65536"/>
                <a:gd name="T10" fmla="*/ 0 60000 65536"/>
                <a:gd name="T11" fmla="*/ 0 60000 65536"/>
                <a:gd name="T12" fmla="*/ 0 w 70"/>
                <a:gd name="T13" fmla="*/ 0 h 67"/>
                <a:gd name="T14" fmla="*/ 70 w 70"/>
                <a:gd name="T15" fmla="*/ 67 h 67"/>
              </a:gdLst>
              <a:ahLst/>
              <a:cxnLst>
                <a:cxn ang="T8">
                  <a:pos x="T0" y="T1"/>
                </a:cxn>
                <a:cxn ang="T9">
                  <a:pos x="T2" y="T3"/>
                </a:cxn>
                <a:cxn ang="T10">
                  <a:pos x="T4" y="T5"/>
                </a:cxn>
                <a:cxn ang="T11">
                  <a:pos x="T6" y="T7"/>
                </a:cxn>
              </a:cxnLst>
              <a:rect l="T12" t="T13" r="T14" b="T15"/>
              <a:pathLst>
                <a:path w="70" h="67">
                  <a:moveTo>
                    <a:pt x="70" y="0"/>
                  </a:moveTo>
                  <a:lnTo>
                    <a:pt x="0" y="0"/>
                  </a:lnTo>
                  <a:lnTo>
                    <a:pt x="35" y="67"/>
                  </a:lnTo>
                  <a:lnTo>
                    <a:pt x="70"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29686" name="AutoShape 3062"/>
          <p:cNvSpPr>
            <a:spLocks noChangeArrowheads="1"/>
          </p:cNvSpPr>
          <p:nvPr/>
        </p:nvSpPr>
        <p:spPr bwMode="auto">
          <a:xfrm rot="-600479">
            <a:off x="2133600" y="2039938"/>
            <a:ext cx="1676400" cy="381000"/>
          </a:xfrm>
          <a:prstGeom prst="rightArrow">
            <a:avLst>
              <a:gd name="adj1" fmla="val 50000"/>
              <a:gd name="adj2" fmla="val 110000"/>
            </a:avLst>
          </a:prstGeom>
          <a:solidFill>
            <a:srgbClr val="FF9900"/>
          </a:solidFill>
          <a:ln w="9525">
            <a:solidFill>
              <a:schemeClr val="tx1"/>
            </a:solidFill>
            <a:miter lim="800000"/>
            <a:headEnd/>
            <a:tailEnd/>
          </a:ln>
        </p:spPr>
        <p:txBody>
          <a:bodyPr wrap="none" anchor="ctr"/>
          <a:lstStyle/>
          <a:p>
            <a:endParaRPr lang="en-US"/>
          </a:p>
        </p:txBody>
      </p:sp>
      <p:sp>
        <p:nvSpPr>
          <p:cNvPr id="34836" name="Text Box 3063"/>
          <p:cNvSpPr txBox="1">
            <a:spLocks noChangeArrowheads="1"/>
          </p:cNvSpPr>
          <p:nvPr/>
        </p:nvSpPr>
        <p:spPr bwMode="auto">
          <a:xfrm>
            <a:off x="228600" y="152400"/>
            <a:ext cx="1828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dirty="0"/>
              <a:t>Datum Features of </a:t>
            </a:r>
            <a:r>
              <a:rPr lang="en-US" dirty="0" smtClean="0"/>
              <a:t>Size</a:t>
            </a:r>
            <a:endParaRPr lang="en-US" dirty="0"/>
          </a:p>
        </p:txBody>
      </p:sp>
      <p:sp>
        <p:nvSpPr>
          <p:cNvPr id="34837" name="Text Box 3064"/>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6.19</a:t>
            </a:r>
          </a:p>
        </p:txBody>
      </p:sp>
      <p:pic>
        <p:nvPicPr>
          <p:cNvPr id="475"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377" y="1295400"/>
            <a:ext cx="2210246"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39538974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9686"/>
                                        </p:tgtEl>
                                        <p:attrNameLst>
                                          <p:attrName>style.visibility</p:attrName>
                                        </p:attrNameLst>
                                      </p:cBhvr>
                                      <p:to>
                                        <p:strVal val="visible"/>
                                      </p:to>
                                    </p:set>
                                    <p:animEffect transition="in" filter="blinds(horizontal)">
                                      <p:cBhvr>
                                        <p:cTn id="7" dur="500"/>
                                        <p:tgtEl>
                                          <p:spTgt spid="296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86"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Introduction</a:t>
            </a:r>
            <a:endParaRPr lang="en-US" dirty="0"/>
          </a:p>
        </p:txBody>
      </p:sp>
      <p:sp>
        <p:nvSpPr>
          <p:cNvPr id="3" name="Content Placeholder 2"/>
          <p:cNvSpPr>
            <a:spLocks noGrp="1"/>
          </p:cNvSpPr>
          <p:nvPr>
            <p:ph idx="1"/>
          </p:nvPr>
        </p:nvSpPr>
        <p:spPr/>
        <p:txBody>
          <a:bodyPr/>
          <a:lstStyle/>
          <a:p>
            <a:pPr>
              <a:spcBef>
                <a:spcPts val="1800"/>
              </a:spcBef>
            </a:pPr>
            <a:r>
              <a:rPr lang="en-US" dirty="0" err="1"/>
              <a:t>Datums</a:t>
            </a:r>
            <a:r>
              <a:rPr lang="en-US" dirty="0"/>
              <a:t> are nothing more and nothing less than the physical features of parts from which to make repeatable measurements</a:t>
            </a:r>
            <a:r>
              <a:rPr lang="en-US" dirty="0" smtClean="0"/>
              <a:t>.</a:t>
            </a:r>
          </a:p>
          <a:p>
            <a:pPr>
              <a:spcBef>
                <a:spcPts val="1800"/>
              </a:spcBef>
            </a:pPr>
            <a:r>
              <a:rPr lang="en-US" dirty="0"/>
              <a:t>These features are considered theoretically exact</a:t>
            </a:r>
            <a:r>
              <a:rPr lang="en-US" dirty="0" smtClean="0"/>
              <a:t>.</a:t>
            </a:r>
          </a:p>
          <a:p>
            <a:pPr>
              <a:spcBef>
                <a:spcPts val="1800"/>
              </a:spcBef>
            </a:pPr>
            <a:r>
              <a:rPr lang="en-US" dirty="0" err="1" smtClean="0"/>
              <a:t>Datums</a:t>
            </a:r>
            <a:r>
              <a:rPr lang="en-US" dirty="0" smtClean="0"/>
              <a:t> </a:t>
            </a:r>
            <a:r>
              <a:rPr lang="en-US" b="1" dirty="0" smtClean="0">
                <a:solidFill>
                  <a:srgbClr val="FF0000"/>
                </a:solidFill>
              </a:rPr>
              <a:t>define a coordinate system </a:t>
            </a:r>
            <a:r>
              <a:rPr lang="en-US" dirty="0" smtClean="0"/>
              <a:t>from which to measure </a:t>
            </a:r>
            <a:r>
              <a:rPr lang="en-US" i="1" dirty="0" smtClean="0"/>
              <a:t>everything</a:t>
            </a:r>
            <a:r>
              <a:rPr lang="en-US" dirty="0" smtClean="0"/>
              <a:t>.</a:t>
            </a:r>
          </a:p>
          <a:p>
            <a:pPr>
              <a:spcBef>
                <a:spcPts val="1800"/>
              </a:spcBef>
            </a:pPr>
            <a:r>
              <a:rPr lang="en-US" dirty="0" err="1" smtClean="0"/>
              <a:t>Datums</a:t>
            </a:r>
            <a:r>
              <a:rPr lang="en-US" dirty="0" smtClean="0"/>
              <a:t> are usually a plane, a line, or a point.</a:t>
            </a:r>
          </a:p>
          <a:p>
            <a:pPr>
              <a:spcBef>
                <a:spcPts val="1800"/>
              </a:spcBef>
            </a:pPr>
            <a:endParaRPr lang="en-US" dirty="0"/>
          </a:p>
          <a:p>
            <a:pPr>
              <a:spcBef>
                <a:spcPts val="1800"/>
              </a:spcBef>
            </a:pPr>
            <a:r>
              <a:rPr lang="en-US" dirty="0" smtClean="0"/>
              <a:t>We will need to label the </a:t>
            </a:r>
            <a:r>
              <a:rPr lang="en-US" dirty="0" err="1" smtClean="0"/>
              <a:t>datums</a:t>
            </a:r>
            <a:r>
              <a:rPr lang="en-US" dirty="0" smtClean="0"/>
              <a:t> on our drawing so that the part inspector will know from where to measure.</a:t>
            </a:r>
          </a:p>
        </p:txBody>
      </p:sp>
      <p:sp>
        <p:nvSpPr>
          <p:cNvPr id="4" name="Slide Number Placeholder 3"/>
          <p:cNvSpPr>
            <a:spLocks noGrp="1"/>
          </p:cNvSpPr>
          <p:nvPr>
            <p:ph type="sldNum" sz="quarter" idx="12"/>
          </p:nvPr>
        </p:nvSpPr>
        <p:spPr/>
        <p:txBody>
          <a:bodyPr/>
          <a:lstStyle/>
          <a:p>
            <a:fld id="{9EF9CD90-CA6C-4EE1-97E9-8AE06237CD1D}" type="slidenum">
              <a:rPr lang="en-US" smtClean="0"/>
              <a:t>2</a:t>
            </a:fld>
            <a:endParaRPr lang="en-US"/>
          </a:p>
        </p:txBody>
      </p:sp>
    </p:spTree>
    <p:extLst>
      <p:ext uri="{BB962C8B-B14F-4D97-AF65-F5344CB8AC3E}">
        <p14:creationId xmlns:p14="http://schemas.microsoft.com/office/powerpoint/2010/main" val="21335678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500"/>
                                        <p:tgtEl>
                                          <p:spTgt spid="3">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5" end="5"/>
                                            </p:txEl>
                                          </p:spTgt>
                                        </p:tgtEl>
                                        <p:attrNameLst>
                                          <p:attrName>style.visibility</p:attrName>
                                        </p:attrNameLst>
                                      </p:cBhvr>
                                      <p:to>
                                        <p:strVal val="visible"/>
                                      </p:to>
                                    </p:set>
                                    <p:animEffect transition="in" filter="fade">
                                      <p:cBhvr>
                                        <p:cTn id="22"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Freeform 19"/>
          <p:cNvSpPr>
            <a:spLocks/>
          </p:cNvSpPr>
          <p:nvPr/>
        </p:nvSpPr>
        <p:spPr bwMode="auto">
          <a:xfrm>
            <a:off x="4454525" y="4224338"/>
            <a:ext cx="14288" cy="3479800"/>
          </a:xfrm>
          <a:custGeom>
            <a:avLst/>
            <a:gdLst>
              <a:gd name="T0" fmla="*/ 0 w 9"/>
              <a:gd name="T1" fmla="*/ 0 h 2192"/>
              <a:gd name="T2" fmla="*/ 0 w 9"/>
              <a:gd name="T3" fmla="*/ 2147483647 h 2192"/>
              <a:gd name="T4" fmla="*/ 2147483647 w 9"/>
              <a:gd name="T5" fmla="*/ 2147483647 h 2192"/>
              <a:gd name="T6" fmla="*/ 2147483647 w 9"/>
              <a:gd name="T7" fmla="*/ 0 h 2192"/>
              <a:gd name="T8" fmla="*/ 0 60000 65536"/>
              <a:gd name="T9" fmla="*/ 0 60000 65536"/>
              <a:gd name="T10" fmla="*/ 0 60000 65536"/>
              <a:gd name="T11" fmla="*/ 0 60000 65536"/>
              <a:gd name="T12" fmla="*/ 0 w 9"/>
              <a:gd name="T13" fmla="*/ 0 h 2192"/>
              <a:gd name="T14" fmla="*/ 9 w 9"/>
              <a:gd name="T15" fmla="*/ 2192 h 2192"/>
            </a:gdLst>
            <a:ahLst/>
            <a:cxnLst>
              <a:cxn ang="T8">
                <a:pos x="T0" y="T1"/>
              </a:cxn>
              <a:cxn ang="T9">
                <a:pos x="T2" y="T3"/>
              </a:cxn>
              <a:cxn ang="T10">
                <a:pos x="T4" y="T5"/>
              </a:cxn>
              <a:cxn ang="T11">
                <a:pos x="T6" y="T7"/>
              </a:cxn>
            </a:cxnLst>
            <a:rect l="T12" t="T13" r="T14" b="T15"/>
            <a:pathLst>
              <a:path w="9" h="2192">
                <a:moveTo>
                  <a:pt x="0" y="0"/>
                </a:moveTo>
                <a:lnTo>
                  <a:pt x="0" y="2192"/>
                </a:lnTo>
                <a:lnTo>
                  <a:pt x="9" y="219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891" name="Rectangle 234"/>
          <p:cNvSpPr>
            <a:spLocks noChangeArrowheads="1"/>
          </p:cNvSpPr>
          <p:nvPr/>
        </p:nvSpPr>
        <p:spPr bwMode="auto">
          <a:xfrm>
            <a:off x="2109788" y="5446713"/>
            <a:ext cx="1587" cy="3016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7892" name="Freeform 235"/>
          <p:cNvSpPr>
            <a:spLocks/>
          </p:cNvSpPr>
          <p:nvPr/>
        </p:nvSpPr>
        <p:spPr bwMode="auto">
          <a:xfrm>
            <a:off x="2109788" y="5446713"/>
            <a:ext cx="1587" cy="30162"/>
          </a:xfrm>
          <a:custGeom>
            <a:avLst/>
            <a:gdLst>
              <a:gd name="T0" fmla="*/ 0 w 1587"/>
              <a:gd name="T1" fmla="*/ 0 h 19"/>
              <a:gd name="T2" fmla="*/ 0 w 1587"/>
              <a:gd name="T3" fmla="*/ 0 h 19"/>
              <a:gd name="T4" fmla="*/ 0 w 1587"/>
              <a:gd name="T5" fmla="*/ 2147483647 h 19"/>
              <a:gd name="T6" fmla="*/ 0 w 1587"/>
              <a:gd name="T7" fmla="*/ 2147483647 h 19"/>
              <a:gd name="T8" fmla="*/ 0 60000 65536"/>
              <a:gd name="T9" fmla="*/ 0 60000 65536"/>
              <a:gd name="T10" fmla="*/ 0 60000 65536"/>
              <a:gd name="T11" fmla="*/ 0 60000 65536"/>
              <a:gd name="T12" fmla="*/ 0 w 1587"/>
              <a:gd name="T13" fmla="*/ 0 h 19"/>
              <a:gd name="T14" fmla="*/ 1587 w 1587"/>
              <a:gd name="T15" fmla="*/ 19 h 19"/>
            </a:gdLst>
            <a:ahLst/>
            <a:cxnLst>
              <a:cxn ang="T8">
                <a:pos x="T0" y="T1"/>
              </a:cxn>
              <a:cxn ang="T9">
                <a:pos x="T2" y="T3"/>
              </a:cxn>
              <a:cxn ang="T10">
                <a:pos x="T4" y="T5"/>
              </a:cxn>
              <a:cxn ang="T11">
                <a:pos x="T6" y="T7"/>
              </a:cxn>
            </a:cxnLst>
            <a:rect l="T12" t="T13" r="T14" b="T15"/>
            <a:pathLst>
              <a:path w="1587" h="19">
                <a:moveTo>
                  <a:pt x="0" y="0"/>
                </a:moveTo>
                <a:lnTo>
                  <a:pt x="0" y="0"/>
                </a:lnTo>
                <a:lnTo>
                  <a:pt x="0"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893" name="Rectangle 241"/>
          <p:cNvSpPr>
            <a:spLocks noChangeArrowheads="1"/>
          </p:cNvSpPr>
          <p:nvPr/>
        </p:nvSpPr>
        <p:spPr bwMode="auto">
          <a:xfrm>
            <a:off x="2184400" y="5472113"/>
            <a:ext cx="3016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7894" name="Freeform 242"/>
          <p:cNvSpPr>
            <a:spLocks/>
          </p:cNvSpPr>
          <p:nvPr/>
        </p:nvSpPr>
        <p:spPr bwMode="auto">
          <a:xfrm>
            <a:off x="2184400" y="5472113"/>
            <a:ext cx="30163" cy="1587"/>
          </a:xfrm>
          <a:custGeom>
            <a:avLst/>
            <a:gdLst>
              <a:gd name="T0" fmla="*/ 0 w 19"/>
              <a:gd name="T1" fmla="*/ 0 h 1587"/>
              <a:gd name="T2" fmla="*/ 0 w 19"/>
              <a:gd name="T3" fmla="*/ 0 h 1587"/>
              <a:gd name="T4" fmla="*/ 2147483647 w 19"/>
              <a:gd name="T5" fmla="*/ 0 h 1587"/>
              <a:gd name="T6" fmla="*/ 2147483647 w 19"/>
              <a:gd name="T7" fmla="*/ 0 h 1587"/>
              <a:gd name="T8" fmla="*/ 0 60000 65536"/>
              <a:gd name="T9" fmla="*/ 0 60000 65536"/>
              <a:gd name="T10" fmla="*/ 0 60000 65536"/>
              <a:gd name="T11" fmla="*/ 0 60000 65536"/>
              <a:gd name="T12" fmla="*/ 0 w 19"/>
              <a:gd name="T13" fmla="*/ 0 h 1587"/>
              <a:gd name="T14" fmla="*/ 19 w 19"/>
              <a:gd name="T15" fmla="*/ 1587 h 1587"/>
            </a:gdLst>
            <a:ahLst/>
            <a:cxnLst>
              <a:cxn ang="T8">
                <a:pos x="T0" y="T1"/>
              </a:cxn>
              <a:cxn ang="T9">
                <a:pos x="T2" y="T3"/>
              </a:cxn>
              <a:cxn ang="T10">
                <a:pos x="T4" y="T5"/>
              </a:cxn>
              <a:cxn ang="T11">
                <a:pos x="T6" y="T7"/>
              </a:cxn>
            </a:cxnLst>
            <a:rect l="T12" t="T13" r="T14" b="T15"/>
            <a:pathLst>
              <a:path w="19" h="1587">
                <a:moveTo>
                  <a:pt x="0" y="0"/>
                </a:moveTo>
                <a:lnTo>
                  <a:pt x="0"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895" name="Rectangle 245"/>
          <p:cNvSpPr>
            <a:spLocks noChangeArrowheads="1"/>
          </p:cNvSpPr>
          <p:nvPr/>
        </p:nvSpPr>
        <p:spPr bwMode="auto">
          <a:xfrm>
            <a:off x="2181225" y="5465763"/>
            <a:ext cx="30163"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7896" name="Freeform 246"/>
          <p:cNvSpPr>
            <a:spLocks/>
          </p:cNvSpPr>
          <p:nvPr/>
        </p:nvSpPr>
        <p:spPr bwMode="auto">
          <a:xfrm>
            <a:off x="2181225" y="5465763"/>
            <a:ext cx="30163" cy="1587"/>
          </a:xfrm>
          <a:custGeom>
            <a:avLst/>
            <a:gdLst>
              <a:gd name="T0" fmla="*/ 0 w 19"/>
              <a:gd name="T1" fmla="*/ 0 h 1587"/>
              <a:gd name="T2" fmla="*/ 0 w 19"/>
              <a:gd name="T3" fmla="*/ 0 h 1587"/>
              <a:gd name="T4" fmla="*/ 2147483647 w 19"/>
              <a:gd name="T5" fmla="*/ 0 h 1587"/>
              <a:gd name="T6" fmla="*/ 2147483647 w 19"/>
              <a:gd name="T7" fmla="*/ 0 h 1587"/>
              <a:gd name="T8" fmla="*/ 0 60000 65536"/>
              <a:gd name="T9" fmla="*/ 0 60000 65536"/>
              <a:gd name="T10" fmla="*/ 0 60000 65536"/>
              <a:gd name="T11" fmla="*/ 0 60000 65536"/>
              <a:gd name="T12" fmla="*/ 0 w 19"/>
              <a:gd name="T13" fmla="*/ 0 h 1587"/>
              <a:gd name="T14" fmla="*/ 19 w 19"/>
              <a:gd name="T15" fmla="*/ 1587 h 1587"/>
            </a:gdLst>
            <a:ahLst/>
            <a:cxnLst>
              <a:cxn ang="T8">
                <a:pos x="T0" y="T1"/>
              </a:cxn>
              <a:cxn ang="T9">
                <a:pos x="T2" y="T3"/>
              </a:cxn>
              <a:cxn ang="T10">
                <a:pos x="T4" y="T5"/>
              </a:cxn>
              <a:cxn ang="T11">
                <a:pos x="T6" y="T7"/>
              </a:cxn>
            </a:cxnLst>
            <a:rect l="T12" t="T13" r="T14" b="T15"/>
            <a:pathLst>
              <a:path w="19" h="1587">
                <a:moveTo>
                  <a:pt x="0" y="0"/>
                </a:moveTo>
                <a:lnTo>
                  <a:pt x="0"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897" name="Rectangle 249"/>
          <p:cNvSpPr>
            <a:spLocks noChangeArrowheads="1"/>
          </p:cNvSpPr>
          <p:nvPr/>
        </p:nvSpPr>
        <p:spPr bwMode="auto">
          <a:xfrm>
            <a:off x="2178050" y="5359400"/>
            <a:ext cx="30163" cy="1588"/>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7898" name="Freeform 250"/>
          <p:cNvSpPr>
            <a:spLocks/>
          </p:cNvSpPr>
          <p:nvPr/>
        </p:nvSpPr>
        <p:spPr bwMode="auto">
          <a:xfrm>
            <a:off x="2178050" y="5359400"/>
            <a:ext cx="30163" cy="1588"/>
          </a:xfrm>
          <a:custGeom>
            <a:avLst/>
            <a:gdLst>
              <a:gd name="T0" fmla="*/ 0 w 19"/>
              <a:gd name="T1" fmla="*/ 0 h 1588"/>
              <a:gd name="T2" fmla="*/ 0 w 19"/>
              <a:gd name="T3" fmla="*/ 0 h 1588"/>
              <a:gd name="T4" fmla="*/ 2147483647 w 19"/>
              <a:gd name="T5" fmla="*/ 0 h 1588"/>
              <a:gd name="T6" fmla="*/ 2147483647 w 19"/>
              <a:gd name="T7" fmla="*/ 0 h 1588"/>
              <a:gd name="T8" fmla="*/ 0 60000 65536"/>
              <a:gd name="T9" fmla="*/ 0 60000 65536"/>
              <a:gd name="T10" fmla="*/ 0 60000 65536"/>
              <a:gd name="T11" fmla="*/ 0 60000 65536"/>
              <a:gd name="T12" fmla="*/ 0 w 19"/>
              <a:gd name="T13" fmla="*/ 0 h 1588"/>
              <a:gd name="T14" fmla="*/ 19 w 19"/>
              <a:gd name="T15" fmla="*/ 1588 h 1588"/>
            </a:gdLst>
            <a:ahLst/>
            <a:cxnLst>
              <a:cxn ang="T8">
                <a:pos x="T0" y="T1"/>
              </a:cxn>
              <a:cxn ang="T9">
                <a:pos x="T2" y="T3"/>
              </a:cxn>
              <a:cxn ang="T10">
                <a:pos x="T4" y="T5"/>
              </a:cxn>
              <a:cxn ang="T11">
                <a:pos x="T6" y="T7"/>
              </a:cxn>
            </a:cxnLst>
            <a:rect l="T12" t="T13" r="T14" b="T15"/>
            <a:pathLst>
              <a:path w="19" h="1588">
                <a:moveTo>
                  <a:pt x="0" y="0"/>
                </a:moveTo>
                <a:lnTo>
                  <a:pt x="0"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899" name="Rectangle 253"/>
          <p:cNvSpPr>
            <a:spLocks noChangeArrowheads="1"/>
          </p:cNvSpPr>
          <p:nvPr/>
        </p:nvSpPr>
        <p:spPr bwMode="auto">
          <a:xfrm>
            <a:off x="2173288" y="5341938"/>
            <a:ext cx="30162" cy="1587"/>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7900" name="Freeform 254"/>
          <p:cNvSpPr>
            <a:spLocks/>
          </p:cNvSpPr>
          <p:nvPr/>
        </p:nvSpPr>
        <p:spPr bwMode="auto">
          <a:xfrm>
            <a:off x="2173288" y="5341938"/>
            <a:ext cx="30162" cy="1587"/>
          </a:xfrm>
          <a:custGeom>
            <a:avLst/>
            <a:gdLst>
              <a:gd name="T0" fmla="*/ 0 w 19"/>
              <a:gd name="T1" fmla="*/ 0 h 1587"/>
              <a:gd name="T2" fmla="*/ 0 w 19"/>
              <a:gd name="T3" fmla="*/ 0 h 1587"/>
              <a:gd name="T4" fmla="*/ 2147483647 w 19"/>
              <a:gd name="T5" fmla="*/ 0 h 1587"/>
              <a:gd name="T6" fmla="*/ 2147483647 w 19"/>
              <a:gd name="T7" fmla="*/ 0 h 1587"/>
              <a:gd name="T8" fmla="*/ 0 60000 65536"/>
              <a:gd name="T9" fmla="*/ 0 60000 65536"/>
              <a:gd name="T10" fmla="*/ 0 60000 65536"/>
              <a:gd name="T11" fmla="*/ 0 60000 65536"/>
              <a:gd name="T12" fmla="*/ 0 w 19"/>
              <a:gd name="T13" fmla="*/ 0 h 1587"/>
              <a:gd name="T14" fmla="*/ 19 w 19"/>
              <a:gd name="T15" fmla="*/ 1587 h 1587"/>
            </a:gdLst>
            <a:ahLst/>
            <a:cxnLst>
              <a:cxn ang="T8">
                <a:pos x="T0" y="T1"/>
              </a:cxn>
              <a:cxn ang="T9">
                <a:pos x="T2" y="T3"/>
              </a:cxn>
              <a:cxn ang="T10">
                <a:pos x="T4" y="T5"/>
              </a:cxn>
              <a:cxn ang="T11">
                <a:pos x="T6" y="T7"/>
              </a:cxn>
            </a:cxnLst>
            <a:rect l="T12" t="T13" r="T14" b="T15"/>
            <a:pathLst>
              <a:path w="19" h="1587">
                <a:moveTo>
                  <a:pt x="0" y="0"/>
                </a:moveTo>
                <a:lnTo>
                  <a:pt x="0" y="0"/>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1" name="Freeform 322"/>
          <p:cNvSpPr>
            <a:spLocks/>
          </p:cNvSpPr>
          <p:nvPr/>
        </p:nvSpPr>
        <p:spPr bwMode="auto">
          <a:xfrm>
            <a:off x="1044575" y="3962400"/>
            <a:ext cx="6821488" cy="15875"/>
          </a:xfrm>
          <a:custGeom>
            <a:avLst/>
            <a:gdLst>
              <a:gd name="T0" fmla="*/ 0 w 4297"/>
              <a:gd name="T1" fmla="*/ 2147483647 h 10"/>
              <a:gd name="T2" fmla="*/ 2147483647 w 4297"/>
              <a:gd name="T3" fmla="*/ 2147483647 h 10"/>
              <a:gd name="T4" fmla="*/ 2147483647 w 4297"/>
              <a:gd name="T5" fmla="*/ 0 h 10"/>
              <a:gd name="T6" fmla="*/ 0 w 4297"/>
              <a:gd name="T7" fmla="*/ 0 h 10"/>
              <a:gd name="T8" fmla="*/ 0 60000 65536"/>
              <a:gd name="T9" fmla="*/ 0 60000 65536"/>
              <a:gd name="T10" fmla="*/ 0 60000 65536"/>
              <a:gd name="T11" fmla="*/ 0 60000 65536"/>
              <a:gd name="T12" fmla="*/ 0 w 4297"/>
              <a:gd name="T13" fmla="*/ 0 h 10"/>
              <a:gd name="T14" fmla="*/ 4297 w 4297"/>
              <a:gd name="T15" fmla="*/ 10 h 10"/>
            </a:gdLst>
            <a:ahLst/>
            <a:cxnLst>
              <a:cxn ang="T8">
                <a:pos x="T0" y="T1"/>
              </a:cxn>
              <a:cxn ang="T9">
                <a:pos x="T2" y="T3"/>
              </a:cxn>
              <a:cxn ang="T10">
                <a:pos x="T4" y="T5"/>
              </a:cxn>
              <a:cxn ang="T11">
                <a:pos x="T6" y="T7"/>
              </a:cxn>
            </a:cxnLst>
            <a:rect l="T12" t="T13" r="T14" b="T15"/>
            <a:pathLst>
              <a:path w="4297" h="10">
                <a:moveTo>
                  <a:pt x="0" y="10"/>
                </a:moveTo>
                <a:lnTo>
                  <a:pt x="4297" y="10"/>
                </a:lnTo>
                <a:lnTo>
                  <a:pt x="429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2" name="Freeform 517"/>
          <p:cNvSpPr>
            <a:spLocks noEditPoints="1"/>
          </p:cNvSpPr>
          <p:nvPr/>
        </p:nvSpPr>
        <p:spPr bwMode="auto">
          <a:xfrm>
            <a:off x="6699250" y="5922963"/>
            <a:ext cx="4763" cy="1587"/>
          </a:xfrm>
          <a:custGeom>
            <a:avLst/>
            <a:gdLst>
              <a:gd name="T0" fmla="*/ 2147483647 w 1"/>
              <a:gd name="T1" fmla="*/ 0 h 1587"/>
              <a:gd name="T2" fmla="*/ 2147483647 w 1"/>
              <a:gd name="T3" fmla="*/ 0 h 1587"/>
              <a:gd name="T4" fmla="*/ 2147483647 w 1"/>
              <a:gd name="T5" fmla="*/ 0 h 1587"/>
              <a:gd name="T6" fmla="*/ 2147483647 w 1"/>
              <a:gd name="T7" fmla="*/ 0 h 1587"/>
              <a:gd name="T8" fmla="*/ 0 w 1"/>
              <a:gd name="T9" fmla="*/ 0 h 1587"/>
              <a:gd name="T10" fmla="*/ 0 w 1"/>
              <a:gd name="T11" fmla="*/ 0 h 1587"/>
              <a:gd name="T12" fmla="*/ 0 w 1"/>
              <a:gd name="T13" fmla="*/ 0 h 1587"/>
              <a:gd name="T14" fmla="*/ 0 w 1"/>
              <a:gd name="T15" fmla="*/ 0 h 1587"/>
              <a:gd name="T16" fmla="*/ 0 w 1"/>
              <a:gd name="T17" fmla="*/ 0 h 1587"/>
              <a:gd name="T18" fmla="*/ 0 w 1"/>
              <a:gd name="T19" fmla="*/ 0 h 1587"/>
              <a:gd name="T20" fmla="*/ 0 w 1"/>
              <a:gd name="T21" fmla="*/ 0 h 158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
              <a:gd name="T34" fmla="*/ 0 h 1587"/>
              <a:gd name="T35" fmla="*/ 1 w 1"/>
              <a:gd name="T36" fmla="*/ 1587 h 158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 h="1587">
                <a:moveTo>
                  <a:pt x="1" y="0"/>
                </a:moveTo>
                <a:cubicBezTo>
                  <a:pt x="1" y="0"/>
                  <a:pt x="1" y="0"/>
                  <a:pt x="1" y="0"/>
                </a:cubicBezTo>
                <a:cubicBezTo>
                  <a:pt x="1" y="0"/>
                  <a:pt x="1" y="0"/>
                  <a:pt x="1" y="0"/>
                </a:cubicBezTo>
                <a:cubicBezTo>
                  <a:pt x="1" y="0"/>
                  <a:pt x="1" y="0"/>
                  <a:pt x="1" y="0"/>
                </a:cubicBezTo>
                <a:moveTo>
                  <a:pt x="0" y="0"/>
                </a:moveTo>
                <a:cubicBezTo>
                  <a:pt x="0" y="0"/>
                  <a:pt x="0" y="0"/>
                  <a:pt x="0" y="0"/>
                </a:cubicBez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9083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3" name="Freeform 540"/>
          <p:cNvSpPr>
            <a:spLocks noEditPoints="1"/>
          </p:cNvSpPr>
          <p:nvPr/>
        </p:nvSpPr>
        <p:spPr bwMode="auto">
          <a:xfrm>
            <a:off x="6588125" y="5956300"/>
            <a:ext cx="14288" cy="1588"/>
          </a:xfrm>
          <a:custGeom>
            <a:avLst/>
            <a:gdLst>
              <a:gd name="T0" fmla="*/ 2147483647 w 4"/>
              <a:gd name="T1" fmla="*/ 0 h 1588"/>
              <a:gd name="T2" fmla="*/ 2147483647 w 4"/>
              <a:gd name="T3" fmla="*/ 0 h 1588"/>
              <a:gd name="T4" fmla="*/ 2147483647 w 4"/>
              <a:gd name="T5" fmla="*/ 0 h 1588"/>
              <a:gd name="T6" fmla="*/ 2147483647 w 4"/>
              <a:gd name="T7" fmla="*/ 0 h 1588"/>
              <a:gd name="T8" fmla="*/ 2147483647 w 4"/>
              <a:gd name="T9" fmla="*/ 0 h 1588"/>
              <a:gd name="T10" fmla="*/ 2147483647 w 4"/>
              <a:gd name="T11" fmla="*/ 0 h 1588"/>
              <a:gd name="T12" fmla="*/ 2147483647 w 4"/>
              <a:gd name="T13" fmla="*/ 0 h 1588"/>
              <a:gd name="T14" fmla="*/ 2147483647 w 4"/>
              <a:gd name="T15" fmla="*/ 0 h 1588"/>
              <a:gd name="T16" fmla="*/ 2147483647 w 4"/>
              <a:gd name="T17" fmla="*/ 0 h 1588"/>
              <a:gd name="T18" fmla="*/ 2147483647 w 4"/>
              <a:gd name="T19" fmla="*/ 0 h 1588"/>
              <a:gd name="T20" fmla="*/ 2147483647 w 4"/>
              <a:gd name="T21" fmla="*/ 0 h 1588"/>
              <a:gd name="T22" fmla="*/ 2147483647 w 4"/>
              <a:gd name="T23" fmla="*/ 0 h 1588"/>
              <a:gd name="T24" fmla="*/ 2147483647 w 4"/>
              <a:gd name="T25" fmla="*/ 0 h 1588"/>
              <a:gd name="T26" fmla="*/ 2147483647 w 4"/>
              <a:gd name="T27" fmla="*/ 0 h 1588"/>
              <a:gd name="T28" fmla="*/ 0 w 4"/>
              <a:gd name="T29" fmla="*/ 0 h 1588"/>
              <a:gd name="T30" fmla="*/ 0 w 4"/>
              <a:gd name="T31" fmla="*/ 0 h 1588"/>
              <a:gd name="T32" fmla="*/ 2147483647 w 4"/>
              <a:gd name="T33" fmla="*/ 0 h 1588"/>
              <a:gd name="T34" fmla="*/ 0 w 4"/>
              <a:gd name="T35" fmla="*/ 0 h 158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4"/>
              <a:gd name="T55" fmla="*/ 0 h 1588"/>
              <a:gd name="T56" fmla="*/ 4 w 4"/>
              <a:gd name="T57" fmla="*/ 1588 h 158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4" h="1588">
                <a:moveTo>
                  <a:pt x="2" y="0"/>
                </a:moveTo>
                <a:cubicBezTo>
                  <a:pt x="2" y="0"/>
                  <a:pt x="2" y="0"/>
                  <a:pt x="2" y="0"/>
                </a:cubicBezTo>
                <a:cubicBezTo>
                  <a:pt x="2" y="0"/>
                  <a:pt x="2" y="0"/>
                  <a:pt x="2"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4" y="0"/>
                </a:moveTo>
                <a:cubicBezTo>
                  <a:pt x="3" y="0"/>
                  <a:pt x="3" y="0"/>
                  <a:pt x="2" y="0"/>
                </a:cubicBezTo>
                <a:cubicBezTo>
                  <a:pt x="2" y="0"/>
                  <a:pt x="2" y="0"/>
                  <a:pt x="2" y="0"/>
                </a:cubicBezTo>
                <a:cubicBezTo>
                  <a:pt x="2" y="0"/>
                  <a:pt x="2" y="0"/>
                  <a:pt x="2" y="0"/>
                </a:cubicBezTo>
                <a:cubicBezTo>
                  <a:pt x="3" y="0"/>
                  <a:pt x="3" y="0"/>
                  <a:pt x="4" y="0"/>
                </a:cubicBezTo>
                <a:moveTo>
                  <a:pt x="0" y="0"/>
                </a:moveTo>
                <a:cubicBezTo>
                  <a:pt x="0" y="0"/>
                  <a:pt x="0" y="0"/>
                  <a:pt x="0" y="0"/>
                </a:cubicBezTo>
                <a:cubicBezTo>
                  <a:pt x="0" y="0"/>
                  <a:pt x="1" y="0"/>
                  <a:pt x="1" y="0"/>
                </a:cubicBezTo>
                <a:cubicBezTo>
                  <a:pt x="1" y="0"/>
                  <a:pt x="0" y="0"/>
                  <a:pt x="0"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4" name="Freeform 542"/>
          <p:cNvSpPr>
            <a:spLocks noEditPoints="1"/>
          </p:cNvSpPr>
          <p:nvPr/>
        </p:nvSpPr>
        <p:spPr bwMode="auto">
          <a:xfrm>
            <a:off x="6588125" y="5948363"/>
            <a:ext cx="3175" cy="1587"/>
          </a:xfrm>
          <a:custGeom>
            <a:avLst/>
            <a:gdLst>
              <a:gd name="T0" fmla="*/ 0 w 1"/>
              <a:gd name="T1" fmla="*/ 0 h 1587"/>
              <a:gd name="T2" fmla="*/ 2147483647 w 1"/>
              <a:gd name="T3" fmla="*/ 0 h 1587"/>
              <a:gd name="T4" fmla="*/ 2147483647 w 1"/>
              <a:gd name="T5" fmla="*/ 0 h 1587"/>
              <a:gd name="T6" fmla="*/ 0 w 1"/>
              <a:gd name="T7" fmla="*/ 0 h 1587"/>
              <a:gd name="T8" fmla="*/ 0 w 1"/>
              <a:gd name="T9" fmla="*/ 0 h 1587"/>
              <a:gd name="T10" fmla="*/ 0 w 1"/>
              <a:gd name="T11" fmla="*/ 0 h 1587"/>
              <a:gd name="T12" fmla="*/ 0 w 1"/>
              <a:gd name="T13" fmla="*/ 0 h 1587"/>
              <a:gd name="T14" fmla="*/ 0 w 1"/>
              <a:gd name="T15" fmla="*/ 0 h 1587"/>
              <a:gd name="T16" fmla="*/ 0 60000 65536"/>
              <a:gd name="T17" fmla="*/ 0 60000 65536"/>
              <a:gd name="T18" fmla="*/ 0 60000 65536"/>
              <a:gd name="T19" fmla="*/ 0 60000 65536"/>
              <a:gd name="T20" fmla="*/ 0 60000 65536"/>
              <a:gd name="T21" fmla="*/ 0 60000 65536"/>
              <a:gd name="T22" fmla="*/ 0 60000 65536"/>
              <a:gd name="T23" fmla="*/ 0 60000 65536"/>
              <a:gd name="T24" fmla="*/ 0 w 1"/>
              <a:gd name="T25" fmla="*/ 0 h 1587"/>
              <a:gd name="T26" fmla="*/ 1 w 1"/>
              <a:gd name="T27" fmla="*/ 1587 h 158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 h="1587">
                <a:moveTo>
                  <a:pt x="0" y="0"/>
                </a:moveTo>
                <a:cubicBezTo>
                  <a:pt x="0" y="0"/>
                  <a:pt x="1" y="0"/>
                  <a:pt x="1" y="0"/>
                </a:cubicBezTo>
                <a:cubicBezTo>
                  <a:pt x="1" y="0"/>
                  <a:pt x="1" y="0"/>
                  <a:pt x="1" y="0"/>
                </a:cubicBezTo>
                <a:cubicBezTo>
                  <a:pt x="1" y="0"/>
                  <a:pt x="0" y="0"/>
                  <a:pt x="0" y="0"/>
                </a:cubicBezTo>
                <a:moveTo>
                  <a:pt x="0" y="0"/>
                </a:moveTo>
                <a:cubicBezTo>
                  <a:pt x="0" y="0"/>
                  <a:pt x="0" y="0"/>
                  <a:pt x="0" y="0"/>
                </a:cubicBezTo>
                <a:cubicBezTo>
                  <a:pt x="0" y="0"/>
                  <a:pt x="0" y="0"/>
                  <a:pt x="0" y="0"/>
                </a:cubicBezTo>
                <a:cubicBezTo>
                  <a:pt x="0" y="0"/>
                  <a:pt x="0" y="0"/>
                  <a:pt x="0"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7905" name="Group 583"/>
          <p:cNvGrpSpPr>
            <a:grpSpLocks/>
          </p:cNvGrpSpPr>
          <p:nvPr/>
        </p:nvGrpSpPr>
        <p:grpSpPr bwMode="auto">
          <a:xfrm>
            <a:off x="2355850" y="187325"/>
            <a:ext cx="4146550" cy="3646488"/>
            <a:chOff x="1484" y="118"/>
            <a:chExt cx="2612" cy="2297"/>
          </a:xfrm>
        </p:grpSpPr>
        <p:sp>
          <p:nvSpPr>
            <p:cNvPr id="38398" name="Rectangle 584"/>
            <p:cNvSpPr>
              <a:spLocks noChangeArrowheads="1"/>
            </p:cNvSpPr>
            <p:nvPr/>
          </p:nvSpPr>
          <p:spPr bwMode="auto">
            <a:xfrm>
              <a:off x="3778" y="1935"/>
              <a:ext cx="295" cy="10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399" name="Rectangle 585"/>
            <p:cNvSpPr>
              <a:spLocks noChangeArrowheads="1"/>
            </p:cNvSpPr>
            <p:nvPr/>
          </p:nvSpPr>
          <p:spPr bwMode="auto">
            <a:xfrm>
              <a:off x="3778" y="1935"/>
              <a:ext cx="295" cy="105"/>
            </a:xfrm>
            <a:prstGeom prst="rect">
              <a:avLst/>
            </a:prstGeom>
            <a:noFill/>
            <a:ln w="1428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00" name="Rectangle 586"/>
            <p:cNvSpPr>
              <a:spLocks noChangeArrowheads="1"/>
            </p:cNvSpPr>
            <p:nvPr/>
          </p:nvSpPr>
          <p:spPr bwMode="auto">
            <a:xfrm>
              <a:off x="1680" y="1961"/>
              <a:ext cx="608" cy="120"/>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401" name="Rectangle 587"/>
            <p:cNvSpPr>
              <a:spLocks noChangeArrowheads="1"/>
            </p:cNvSpPr>
            <p:nvPr/>
          </p:nvSpPr>
          <p:spPr bwMode="auto">
            <a:xfrm>
              <a:off x="1905" y="2184"/>
              <a:ext cx="150" cy="153"/>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402" name="Rectangle 588"/>
            <p:cNvSpPr>
              <a:spLocks noChangeArrowheads="1"/>
            </p:cNvSpPr>
            <p:nvPr/>
          </p:nvSpPr>
          <p:spPr bwMode="auto">
            <a:xfrm>
              <a:off x="2504" y="120"/>
              <a:ext cx="158"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403" name="Rectangle 589"/>
            <p:cNvSpPr>
              <a:spLocks noChangeArrowheads="1"/>
            </p:cNvSpPr>
            <p:nvPr/>
          </p:nvSpPr>
          <p:spPr bwMode="auto">
            <a:xfrm>
              <a:off x="3796" y="207"/>
              <a:ext cx="155" cy="157"/>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404" name="Rectangle 590"/>
            <p:cNvSpPr>
              <a:spLocks noChangeArrowheads="1"/>
            </p:cNvSpPr>
            <p:nvPr/>
          </p:nvSpPr>
          <p:spPr bwMode="auto">
            <a:xfrm>
              <a:off x="1499" y="982"/>
              <a:ext cx="157" cy="15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405" name="Rectangle 591"/>
            <p:cNvSpPr>
              <a:spLocks noChangeArrowheads="1"/>
            </p:cNvSpPr>
            <p:nvPr/>
          </p:nvSpPr>
          <p:spPr bwMode="auto">
            <a:xfrm>
              <a:off x="1865" y="1126"/>
              <a:ext cx="153" cy="15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406" name="Rectangle 592"/>
            <p:cNvSpPr>
              <a:spLocks noChangeArrowheads="1"/>
            </p:cNvSpPr>
            <p:nvPr/>
          </p:nvSpPr>
          <p:spPr bwMode="auto">
            <a:xfrm>
              <a:off x="2520" y="1211"/>
              <a:ext cx="155"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407" name="Rectangle 593"/>
            <p:cNvSpPr>
              <a:spLocks noChangeArrowheads="1"/>
            </p:cNvSpPr>
            <p:nvPr/>
          </p:nvSpPr>
          <p:spPr bwMode="auto">
            <a:xfrm>
              <a:off x="3813" y="1145"/>
              <a:ext cx="153"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408" name="Rectangle 594"/>
            <p:cNvSpPr>
              <a:spLocks noChangeArrowheads="1"/>
            </p:cNvSpPr>
            <p:nvPr/>
          </p:nvSpPr>
          <p:spPr bwMode="auto">
            <a:xfrm>
              <a:off x="1915" y="196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8409" name="Rectangle 595"/>
            <p:cNvSpPr>
              <a:spLocks noChangeArrowheads="1"/>
            </p:cNvSpPr>
            <p:nvPr/>
          </p:nvSpPr>
          <p:spPr bwMode="auto">
            <a:xfrm>
              <a:off x="1966" y="19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410" name="Rectangle 596"/>
            <p:cNvSpPr>
              <a:spLocks noChangeArrowheads="1"/>
            </p:cNvSpPr>
            <p:nvPr/>
          </p:nvSpPr>
          <p:spPr bwMode="auto">
            <a:xfrm>
              <a:off x="1992" y="196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8411" name="Line 597"/>
            <p:cNvSpPr>
              <a:spLocks noChangeShapeType="1"/>
            </p:cNvSpPr>
            <p:nvPr/>
          </p:nvSpPr>
          <p:spPr bwMode="auto">
            <a:xfrm>
              <a:off x="1983" y="2081"/>
              <a:ext cx="1" cy="10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12" name="Rectangle 598"/>
            <p:cNvSpPr>
              <a:spLocks noChangeArrowheads="1"/>
            </p:cNvSpPr>
            <p:nvPr/>
          </p:nvSpPr>
          <p:spPr bwMode="auto">
            <a:xfrm>
              <a:off x="1905" y="2182"/>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13" name="Rectangle 599"/>
            <p:cNvSpPr>
              <a:spLocks noChangeArrowheads="1"/>
            </p:cNvSpPr>
            <p:nvPr/>
          </p:nvSpPr>
          <p:spPr bwMode="auto">
            <a:xfrm>
              <a:off x="1953" y="2203"/>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D</a:t>
              </a:r>
              <a:endParaRPr lang="en-US"/>
            </a:p>
          </p:txBody>
        </p:sp>
        <p:sp>
          <p:nvSpPr>
            <p:cNvPr id="38414" name="Freeform 600"/>
            <p:cNvSpPr>
              <a:spLocks/>
            </p:cNvSpPr>
            <p:nvPr/>
          </p:nvSpPr>
          <p:spPr bwMode="auto">
            <a:xfrm>
              <a:off x="2049" y="1957"/>
              <a:ext cx="96" cy="127"/>
            </a:xfrm>
            <a:custGeom>
              <a:avLst/>
              <a:gdLst>
                <a:gd name="T0" fmla="*/ 995 w 44"/>
                <a:gd name="T1" fmla="*/ 642 h 58"/>
                <a:gd name="T2" fmla="*/ 995 w 44"/>
                <a:gd name="T3" fmla="*/ 556 h 58"/>
                <a:gd name="T4" fmla="*/ 975 w 44"/>
                <a:gd name="T5" fmla="*/ 460 h 58"/>
                <a:gd name="T6" fmla="*/ 20 w 44"/>
                <a:gd name="T7" fmla="*/ 504 h 58"/>
                <a:gd name="T8" fmla="*/ 0 w 44"/>
                <a:gd name="T9" fmla="*/ 600 h 58"/>
                <a:gd name="T10" fmla="*/ 0 w 44"/>
                <a:gd name="T11" fmla="*/ 696 h 58"/>
                <a:gd name="T12" fmla="*/ 975 w 44"/>
                <a:gd name="T13" fmla="*/ 830 h 58"/>
                <a:gd name="T14" fmla="*/ 995 w 44"/>
                <a:gd name="T15" fmla="*/ 734 h 58"/>
                <a:gd name="T16" fmla="*/ 995 w 44"/>
                <a:gd name="T17" fmla="*/ 64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58"/>
                <a:gd name="T29" fmla="*/ 44 w 44"/>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58">
                  <a:moveTo>
                    <a:pt x="44" y="28"/>
                  </a:moveTo>
                  <a:cubicBezTo>
                    <a:pt x="44" y="24"/>
                    <a:pt x="44" y="24"/>
                    <a:pt x="44" y="24"/>
                  </a:cubicBezTo>
                  <a:cubicBezTo>
                    <a:pt x="43" y="20"/>
                    <a:pt x="43" y="20"/>
                    <a:pt x="43" y="20"/>
                  </a:cubicBezTo>
                  <a:cubicBezTo>
                    <a:pt x="35" y="0"/>
                    <a:pt x="7" y="2"/>
                    <a:pt x="1" y="22"/>
                  </a:cubicBezTo>
                  <a:cubicBezTo>
                    <a:pt x="0" y="26"/>
                    <a:pt x="0" y="26"/>
                    <a:pt x="0" y="26"/>
                  </a:cubicBezTo>
                  <a:cubicBezTo>
                    <a:pt x="0" y="30"/>
                    <a:pt x="0" y="30"/>
                    <a:pt x="0" y="30"/>
                  </a:cubicBezTo>
                  <a:cubicBezTo>
                    <a:pt x="3" y="53"/>
                    <a:pt x="34" y="58"/>
                    <a:pt x="43" y="36"/>
                  </a:cubicBezTo>
                  <a:cubicBezTo>
                    <a:pt x="44" y="32"/>
                    <a:pt x="44" y="32"/>
                    <a:pt x="44" y="32"/>
                  </a:cubicBezTo>
                  <a:cubicBezTo>
                    <a:pt x="44" y="28"/>
                    <a:pt x="44" y="28"/>
                    <a:pt x="44" y="28"/>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15" name="Rectangle 601"/>
            <p:cNvSpPr>
              <a:spLocks noChangeArrowheads="1"/>
            </p:cNvSpPr>
            <p:nvPr/>
          </p:nvSpPr>
          <p:spPr bwMode="auto">
            <a:xfrm>
              <a:off x="2067" y="1977"/>
              <a:ext cx="6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900">
                  <a:solidFill>
                    <a:srgbClr val="000000"/>
                  </a:solidFill>
                </a:rPr>
                <a:t>M</a:t>
              </a:r>
              <a:endParaRPr lang="en-US"/>
            </a:p>
          </p:txBody>
        </p:sp>
        <p:sp>
          <p:nvSpPr>
            <p:cNvPr id="38416" name="Freeform 602"/>
            <p:cNvSpPr>
              <a:spLocks/>
            </p:cNvSpPr>
            <p:nvPr/>
          </p:nvSpPr>
          <p:spPr bwMode="auto">
            <a:xfrm>
              <a:off x="2275" y="1964"/>
              <a:ext cx="18" cy="113"/>
            </a:xfrm>
            <a:custGeom>
              <a:avLst/>
              <a:gdLst>
                <a:gd name="T0" fmla="*/ 126 w 8"/>
                <a:gd name="T1" fmla="*/ 1163 h 52"/>
                <a:gd name="T2" fmla="*/ 0 w 8"/>
                <a:gd name="T3" fmla="*/ 689 h 52"/>
                <a:gd name="T4" fmla="*/ 146 w 8"/>
                <a:gd name="T5" fmla="*/ 0 h 52"/>
                <a:gd name="T6" fmla="*/ 0 60000 65536"/>
                <a:gd name="T7" fmla="*/ 0 60000 65536"/>
                <a:gd name="T8" fmla="*/ 0 60000 65536"/>
                <a:gd name="T9" fmla="*/ 0 w 8"/>
                <a:gd name="T10" fmla="*/ 0 h 52"/>
                <a:gd name="T11" fmla="*/ 8 w 8"/>
                <a:gd name="T12" fmla="*/ 52 h 52"/>
              </a:gdLst>
              <a:ahLst/>
              <a:cxnLst>
                <a:cxn ang="T6">
                  <a:pos x="T0" y="T1"/>
                </a:cxn>
                <a:cxn ang="T7">
                  <a:pos x="T2" y="T3"/>
                </a:cxn>
                <a:cxn ang="T8">
                  <a:pos x="T4" y="T5"/>
                </a:cxn>
              </a:cxnLst>
              <a:rect l="T9" t="T10" r="T11" b="T12"/>
              <a:pathLst>
                <a:path w="8" h="52">
                  <a:moveTo>
                    <a:pt x="5" y="52"/>
                  </a:moveTo>
                  <a:cubicBezTo>
                    <a:pt x="1" y="50"/>
                    <a:pt x="1" y="36"/>
                    <a:pt x="0" y="31"/>
                  </a:cubicBezTo>
                  <a:cubicBezTo>
                    <a:pt x="8" y="27"/>
                    <a:pt x="6" y="8"/>
                    <a:pt x="6"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17" name="Line 603"/>
            <p:cNvSpPr>
              <a:spLocks noChangeShapeType="1"/>
            </p:cNvSpPr>
            <p:nvPr/>
          </p:nvSpPr>
          <p:spPr bwMode="auto">
            <a:xfrm>
              <a:off x="217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18" name="Freeform 604"/>
            <p:cNvSpPr>
              <a:spLocks/>
            </p:cNvSpPr>
            <p:nvPr/>
          </p:nvSpPr>
          <p:spPr bwMode="auto">
            <a:xfrm>
              <a:off x="1684" y="1961"/>
              <a:ext cx="609" cy="120"/>
            </a:xfrm>
            <a:custGeom>
              <a:avLst/>
              <a:gdLst>
                <a:gd name="T0" fmla="*/ 0 w 609"/>
                <a:gd name="T1" fmla="*/ 0 h 120"/>
                <a:gd name="T2" fmla="*/ 0 w 609"/>
                <a:gd name="T3" fmla="*/ 120 h 120"/>
                <a:gd name="T4" fmla="*/ 609 w 609"/>
                <a:gd name="T5" fmla="*/ 120 h 120"/>
                <a:gd name="T6" fmla="*/ 0 60000 65536"/>
                <a:gd name="T7" fmla="*/ 0 60000 65536"/>
                <a:gd name="T8" fmla="*/ 0 60000 65536"/>
                <a:gd name="T9" fmla="*/ 0 w 609"/>
                <a:gd name="T10" fmla="*/ 0 h 120"/>
                <a:gd name="T11" fmla="*/ 609 w 609"/>
                <a:gd name="T12" fmla="*/ 120 h 120"/>
              </a:gdLst>
              <a:ahLst/>
              <a:cxnLst>
                <a:cxn ang="T6">
                  <a:pos x="T0" y="T1"/>
                </a:cxn>
                <a:cxn ang="T7">
                  <a:pos x="T2" y="T3"/>
                </a:cxn>
                <a:cxn ang="T8">
                  <a:pos x="T4" y="T5"/>
                </a:cxn>
              </a:cxnLst>
              <a:rect l="T9" t="T10" r="T11" b="T12"/>
              <a:pathLst>
                <a:path w="609" h="120">
                  <a:moveTo>
                    <a:pt x="0" y="0"/>
                  </a:moveTo>
                  <a:lnTo>
                    <a:pt x="0" y="120"/>
                  </a:lnTo>
                  <a:lnTo>
                    <a:pt x="609" y="1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19" name="Line 605"/>
            <p:cNvSpPr>
              <a:spLocks noChangeShapeType="1"/>
            </p:cNvSpPr>
            <p:nvPr/>
          </p:nvSpPr>
          <p:spPr bwMode="auto">
            <a:xfrm flipH="1">
              <a:off x="1684" y="1961"/>
              <a:ext cx="609"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20" name="Line 606"/>
            <p:cNvSpPr>
              <a:spLocks noChangeShapeType="1"/>
            </p:cNvSpPr>
            <p:nvPr/>
          </p:nvSpPr>
          <p:spPr bwMode="auto">
            <a:xfrm>
              <a:off x="1704" y="2018"/>
              <a:ext cx="9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21" name="Line 607"/>
            <p:cNvSpPr>
              <a:spLocks noChangeShapeType="1"/>
            </p:cNvSpPr>
            <p:nvPr/>
          </p:nvSpPr>
          <p:spPr bwMode="auto">
            <a:xfrm flipV="1">
              <a:off x="1752" y="1970"/>
              <a:ext cx="1" cy="9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22" name="Freeform 608"/>
            <p:cNvSpPr>
              <a:spLocks/>
            </p:cNvSpPr>
            <p:nvPr/>
          </p:nvSpPr>
          <p:spPr bwMode="auto">
            <a:xfrm>
              <a:off x="1719" y="1977"/>
              <a:ext cx="66" cy="83"/>
            </a:xfrm>
            <a:custGeom>
              <a:avLst/>
              <a:gdLst>
                <a:gd name="T0" fmla="*/ 702 w 30"/>
                <a:gd name="T1" fmla="*/ 439 h 38"/>
                <a:gd name="T2" fmla="*/ 682 w 30"/>
                <a:gd name="T3" fmla="*/ 363 h 38"/>
                <a:gd name="T4" fmla="*/ 658 w 30"/>
                <a:gd name="T5" fmla="*/ 291 h 38"/>
                <a:gd name="T6" fmla="*/ 20 w 30"/>
                <a:gd name="T7" fmla="*/ 363 h 38"/>
                <a:gd name="T8" fmla="*/ 0 w 30"/>
                <a:gd name="T9" fmla="*/ 439 h 38"/>
                <a:gd name="T10" fmla="*/ 20 w 30"/>
                <a:gd name="T11" fmla="*/ 500 h 38"/>
                <a:gd name="T12" fmla="*/ 658 w 30"/>
                <a:gd name="T13" fmla="*/ 592 h 38"/>
                <a:gd name="T14" fmla="*/ 682 w 30"/>
                <a:gd name="T15" fmla="*/ 500 h 38"/>
                <a:gd name="T16" fmla="*/ 702 w 30"/>
                <a:gd name="T17" fmla="*/ 43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38"/>
                <a:gd name="T29" fmla="*/ 30 w 30"/>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38">
                  <a:moveTo>
                    <a:pt x="30" y="19"/>
                  </a:moveTo>
                  <a:cubicBezTo>
                    <a:pt x="29" y="16"/>
                    <a:pt x="29" y="16"/>
                    <a:pt x="29" y="16"/>
                  </a:cubicBezTo>
                  <a:cubicBezTo>
                    <a:pt x="28" y="13"/>
                    <a:pt x="28" y="13"/>
                    <a:pt x="28" y="13"/>
                  </a:cubicBezTo>
                  <a:cubicBezTo>
                    <a:pt x="22" y="0"/>
                    <a:pt x="4" y="2"/>
                    <a:pt x="1" y="16"/>
                  </a:cubicBezTo>
                  <a:cubicBezTo>
                    <a:pt x="0" y="19"/>
                    <a:pt x="0" y="19"/>
                    <a:pt x="0" y="19"/>
                  </a:cubicBezTo>
                  <a:cubicBezTo>
                    <a:pt x="1" y="22"/>
                    <a:pt x="1" y="22"/>
                    <a:pt x="1" y="22"/>
                  </a:cubicBezTo>
                  <a:cubicBezTo>
                    <a:pt x="4" y="36"/>
                    <a:pt x="22" y="38"/>
                    <a:pt x="28" y="26"/>
                  </a:cubicBezTo>
                  <a:cubicBezTo>
                    <a:pt x="29" y="22"/>
                    <a:pt x="29" y="22"/>
                    <a:pt x="29" y="22"/>
                  </a:cubicBezTo>
                  <a:cubicBezTo>
                    <a:pt x="30" y="19"/>
                    <a:pt x="30" y="19"/>
                    <a:pt x="30" y="19"/>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23" name="Freeform 609"/>
            <p:cNvSpPr>
              <a:spLocks/>
            </p:cNvSpPr>
            <p:nvPr/>
          </p:nvSpPr>
          <p:spPr bwMode="auto">
            <a:xfrm>
              <a:off x="1684" y="1961"/>
              <a:ext cx="131" cy="120"/>
            </a:xfrm>
            <a:custGeom>
              <a:avLst/>
              <a:gdLst>
                <a:gd name="T0" fmla="*/ 0 w 131"/>
                <a:gd name="T1" fmla="*/ 0 h 120"/>
                <a:gd name="T2" fmla="*/ 0 w 131"/>
                <a:gd name="T3" fmla="*/ 120 h 120"/>
                <a:gd name="T4" fmla="*/ 131 w 131"/>
                <a:gd name="T5" fmla="*/ 120 h 120"/>
                <a:gd name="T6" fmla="*/ 0 60000 65536"/>
                <a:gd name="T7" fmla="*/ 0 60000 65536"/>
                <a:gd name="T8" fmla="*/ 0 60000 65536"/>
                <a:gd name="T9" fmla="*/ 0 w 131"/>
                <a:gd name="T10" fmla="*/ 0 h 120"/>
                <a:gd name="T11" fmla="*/ 131 w 131"/>
                <a:gd name="T12" fmla="*/ 120 h 120"/>
              </a:gdLst>
              <a:ahLst/>
              <a:cxnLst>
                <a:cxn ang="T6">
                  <a:pos x="T0" y="T1"/>
                </a:cxn>
                <a:cxn ang="T7">
                  <a:pos x="T2" y="T3"/>
                </a:cxn>
                <a:cxn ang="T8">
                  <a:pos x="T4" y="T5"/>
                </a:cxn>
              </a:cxnLst>
              <a:rect l="T9" t="T10" r="T11" b="T12"/>
              <a:pathLst>
                <a:path w="131" h="120">
                  <a:moveTo>
                    <a:pt x="0" y="0"/>
                  </a:moveTo>
                  <a:lnTo>
                    <a:pt x="0" y="120"/>
                  </a:lnTo>
                  <a:lnTo>
                    <a:pt x="131" y="1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24" name="Line 610"/>
            <p:cNvSpPr>
              <a:spLocks noChangeShapeType="1"/>
            </p:cNvSpPr>
            <p:nvPr/>
          </p:nvSpPr>
          <p:spPr bwMode="auto">
            <a:xfrm flipH="1">
              <a:off x="1684" y="1961"/>
              <a:ext cx="13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25" name="Line 611"/>
            <p:cNvSpPr>
              <a:spLocks noChangeShapeType="1"/>
            </p:cNvSpPr>
            <p:nvPr/>
          </p:nvSpPr>
          <p:spPr bwMode="auto">
            <a:xfrm>
              <a:off x="181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26" name="Line 612"/>
            <p:cNvSpPr>
              <a:spLocks noChangeShapeType="1"/>
            </p:cNvSpPr>
            <p:nvPr/>
          </p:nvSpPr>
          <p:spPr bwMode="auto">
            <a:xfrm>
              <a:off x="217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27" name="Line 613"/>
            <p:cNvSpPr>
              <a:spLocks noChangeShapeType="1"/>
            </p:cNvSpPr>
            <p:nvPr/>
          </p:nvSpPr>
          <p:spPr bwMode="auto">
            <a:xfrm flipV="1">
              <a:off x="1850" y="1988"/>
              <a:ext cx="26" cy="6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28" name="Freeform 614"/>
            <p:cNvSpPr>
              <a:spLocks/>
            </p:cNvSpPr>
            <p:nvPr/>
          </p:nvSpPr>
          <p:spPr bwMode="auto">
            <a:xfrm>
              <a:off x="1841" y="1990"/>
              <a:ext cx="44" cy="56"/>
            </a:xfrm>
            <a:custGeom>
              <a:avLst/>
              <a:gdLst>
                <a:gd name="T0" fmla="*/ 469 w 20"/>
                <a:gd name="T1" fmla="*/ 278 h 26"/>
                <a:gd name="T2" fmla="*/ 469 w 20"/>
                <a:gd name="T3" fmla="*/ 218 h 26"/>
                <a:gd name="T4" fmla="*/ 444 w 20"/>
                <a:gd name="T5" fmla="*/ 172 h 26"/>
                <a:gd name="T6" fmla="*/ 0 w 20"/>
                <a:gd name="T7" fmla="*/ 218 h 26"/>
                <a:gd name="T8" fmla="*/ 0 w 20"/>
                <a:gd name="T9" fmla="*/ 278 h 26"/>
                <a:gd name="T10" fmla="*/ 0 w 20"/>
                <a:gd name="T11" fmla="*/ 338 h 26"/>
                <a:gd name="T12" fmla="*/ 444 w 20"/>
                <a:gd name="T13" fmla="*/ 390 h 26"/>
                <a:gd name="T14" fmla="*/ 469 w 20"/>
                <a:gd name="T15" fmla="*/ 338 h 26"/>
                <a:gd name="T16" fmla="*/ 469 w 20"/>
                <a:gd name="T17" fmla="*/ 278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6"/>
                <a:gd name="T29" fmla="*/ 20 w 20"/>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6">
                  <a:moveTo>
                    <a:pt x="20" y="13"/>
                  </a:moveTo>
                  <a:cubicBezTo>
                    <a:pt x="20" y="10"/>
                    <a:pt x="20" y="10"/>
                    <a:pt x="20" y="10"/>
                  </a:cubicBezTo>
                  <a:cubicBezTo>
                    <a:pt x="19" y="8"/>
                    <a:pt x="19" y="8"/>
                    <a:pt x="19" y="8"/>
                  </a:cubicBezTo>
                  <a:cubicBezTo>
                    <a:pt x="14" y="0"/>
                    <a:pt x="3" y="2"/>
                    <a:pt x="0" y="10"/>
                  </a:cubicBezTo>
                  <a:cubicBezTo>
                    <a:pt x="0" y="13"/>
                    <a:pt x="0" y="13"/>
                    <a:pt x="0" y="13"/>
                  </a:cubicBezTo>
                  <a:cubicBezTo>
                    <a:pt x="0" y="16"/>
                    <a:pt x="0" y="16"/>
                    <a:pt x="0" y="16"/>
                  </a:cubicBezTo>
                  <a:cubicBezTo>
                    <a:pt x="2" y="25"/>
                    <a:pt x="14" y="26"/>
                    <a:pt x="19" y="18"/>
                  </a:cubicBezTo>
                  <a:cubicBezTo>
                    <a:pt x="20" y="16"/>
                    <a:pt x="20" y="16"/>
                    <a:pt x="20" y="16"/>
                  </a:cubicBezTo>
                  <a:cubicBezTo>
                    <a:pt x="20" y="13"/>
                    <a:pt x="20" y="13"/>
                    <a:pt x="20" y="13"/>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29" name="Line 615"/>
            <p:cNvSpPr>
              <a:spLocks noChangeShapeType="1"/>
            </p:cNvSpPr>
            <p:nvPr/>
          </p:nvSpPr>
          <p:spPr bwMode="auto">
            <a:xfrm flipH="1">
              <a:off x="2677" y="1289"/>
              <a:ext cx="2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30" name="Rectangle 616"/>
            <p:cNvSpPr>
              <a:spLocks noChangeArrowheads="1"/>
            </p:cNvSpPr>
            <p:nvPr/>
          </p:nvSpPr>
          <p:spPr bwMode="auto">
            <a:xfrm>
              <a:off x="2520" y="1211"/>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31" name="Rectangle 617"/>
            <p:cNvSpPr>
              <a:spLocks noChangeArrowheads="1"/>
            </p:cNvSpPr>
            <p:nvPr/>
          </p:nvSpPr>
          <p:spPr bwMode="auto">
            <a:xfrm>
              <a:off x="2571" y="1231"/>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B</a:t>
              </a:r>
              <a:endParaRPr lang="en-US"/>
            </a:p>
          </p:txBody>
        </p:sp>
        <p:sp>
          <p:nvSpPr>
            <p:cNvPr id="38432" name="Rectangle 618"/>
            <p:cNvSpPr>
              <a:spLocks noChangeArrowheads="1"/>
            </p:cNvSpPr>
            <p:nvPr/>
          </p:nvSpPr>
          <p:spPr bwMode="auto">
            <a:xfrm>
              <a:off x="1889"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6</a:t>
              </a:r>
              <a:endParaRPr lang="en-US"/>
            </a:p>
          </p:txBody>
        </p:sp>
        <p:sp>
          <p:nvSpPr>
            <p:cNvPr id="38433" name="Rectangle 619"/>
            <p:cNvSpPr>
              <a:spLocks noChangeArrowheads="1"/>
            </p:cNvSpPr>
            <p:nvPr/>
          </p:nvSpPr>
          <p:spPr bwMode="auto">
            <a:xfrm>
              <a:off x="1941"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434" name="Rectangle 620"/>
            <p:cNvSpPr>
              <a:spLocks noChangeArrowheads="1"/>
            </p:cNvSpPr>
            <p:nvPr/>
          </p:nvSpPr>
          <p:spPr bwMode="auto">
            <a:xfrm>
              <a:off x="1992"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8435" name="Rectangle 621"/>
            <p:cNvSpPr>
              <a:spLocks noChangeArrowheads="1"/>
            </p:cNvSpPr>
            <p:nvPr/>
          </p:nvSpPr>
          <p:spPr bwMode="auto">
            <a:xfrm>
              <a:off x="2044" y="184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436" name="Rectangle 622"/>
            <p:cNvSpPr>
              <a:spLocks noChangeArrowheads="1"/>
            </p:cNvSpPr>
            <p:nvPr/>
          </p:nvSpPr>
          <p:spPr bwMode="auto">
            <a:xfrm>
              <a:off x="2069"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8437" name="Rectangle 623"/>
            <p:cNvSpPr>
              <a:spLocks noChangeArrowheads="1"/>
            </p:cNvSpPr>
            <p:nvPr/>
          </p:nvSpPr>
          <p:spPr bwMode="auto">
            <a:xfrm>
              <a:off x="2121"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8438" name="Rectangle 624"/>
            <p:cNvSpPr>
              <a:spLocks noChangeArrowheads="1"/>
            </p:cNvSpPr>
            <p:nvPr/>
          </p:nvSpPr>
          <p:spPr bwMode="auto">
            <a:xfrm>
              <a:off x="1704"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8439" name="Rectangle 625"/>
            <p:cNvSpPr>
              <a:spLocks noChangeArrowheads="1"/>
            </p:cNvSpPr>
            <p:nvPr/>
          </p:nvSpPr>
          <p:spPr bwMode="auto">
            <a:xfrm>
              <a:off x="1755" y="1846"/>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X</a:t>
              </a:r>
              <a:endParaRPr lang="en-US"/>
            </a:p>
          </p:txBody>
        </p:sp>
        <p:sp>
          <p:nvSpPr>
            <p:cNvPr id="38440" name="Line 626"/>
            <p:cNvSpPr>
              <a:spLocks noChangeShapeType="1"/>
            </p:cNvSpPr>
            <p:nvPr/>
          </p:nvSpPr>
          <p:spPr bwMode="auto">
            <a:xfrm flipV="1">
              <a:off x="1839" y="1868"/>
              <a:ext cx="26" cy="7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41" name="Rectangle 627"/>
            <p:cNvSpPr>
              <a:spLocks noChangeArrowheads="1"/>
            </p:cNvSpPr>
            <p:nvPr/>
          </p:nvSpPr>
          <p:spPr bwMode="auto">
            <a:xfrm>
              <a:off x="3272"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8442" name="Rectangle 628"/>
            <p:cNvSpPr>
              <a:spLocks noChangeArrowheads="1"/>
            </p:cNvSpPr>
            <p:nvPr/>
          </p:nvSpPr>
          <p:spPr bwMode="auto">
            <a:xfrm>
              <a:off x="3324"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8443" name="Rectangle 629"/>
            <p:cNvSpPr>
              <a:spLocks noChangeArrowheads="1"/>
            </p:cNvSpPr>
            <p:nvPr/>
          </p:nvSpPr>
          <p:spPr bwMode="auto">
            <a:xfrm>
              <a:off x="3375" y="122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444" name="Rectangle 630"/>
            <p:cNvSpPr>
              <a:spLocks noChangeArrowheads="1"/>
            </p:cNvSpPr>
            <p:nvPr/>
          </p:nvSpPr>
          <p:spPr bwMode="auto">
            <a:xfrm>
              <a:off x="3401"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7</a:t>
              </a:r>
              <a:endParaRPr lang="en-US"/>
            </a:p>
          </p:txBody>
        </p:sp>
        <p:sp>
          <p:nvSpPr>
            <p:cNvPr id="38445" name="Rectangle 631"/>
            <p:cNvSpPr>
              <a:spLocks noChangeArrowheads="1"/>
            </p:cNvSpPr>
            <p:nvPr/>
          </p:nvSpPr>
          <p:spPr bwMode="auto">
            <a:xfrm>
              <a:off x="3464"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446" name="Rectangle 632"/>
            <p:cNvSpPr>
              <a:spLocks noChangeArrowheads="1"/>
            </p:cNvSpPr>
            <p:nvPr/>
          </p:nvSpPr>
          <p:spPr bwMode="auto">
            <a:xfrm>
              <a:off x="3515"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8447" name="Rectangle 633"/>
            <p:cNvSpPr>
              <a:spLocks noChangeArrowheads="1"/>
            </p:cNvSpPr>
            <p:nvPr/>
          </p:nvSpPr>
          <p:spPr bwMode="auto">
            <a:xfrm>
              <a:off x="3566" y="122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448" name="Rectangle 634"/>
            <p:cNvSpPr>
              <a:spLocks noChangeArrowheads="1"/>
            </p:cNvSpPr>
            <p:nvPr/>
          </p:nvSpPr>
          <p:spPr bwMode="auto">
            <a:xfrm>
              <a:off x="3592"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8449" name="Line 635"/>
            <p:cNvSpPr>
              <a:spLocks noChangeShapeType="1"/>
            </p:cNvSpPr>
            <p:nvPr/>
          </p:nvSpPr>
          <p:spPr bwMode="auto">
            <a:xfrm>
              <a:off x="3126" y="1285"/>
              <a:ext cx="11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50" name="Line 636"/>
            <p:cNvSpPr>
              <a:spLocks noChangeShapeType="1"/>
            </p:cNvSpPr>
            <p:nvPr/>
          </p:nvSpPr>
          <p:spPr bwMode="auto">
            <a:xfrm>
              <a:off x="2901" y="1285"/>
              <a:ext cx="22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51" name="Line 637"/>
            <p:cNvSpPr>
              <a:spLocks noChangeShapeType="1"/>
            </p:cNvSpPr>
            <p:nvPr/>
          </p:nvSpPr>
          <p:spPr bwMode="auto">
            <a:xfrm>
              <a:off x="3890" y="1433"/>
              <a:ext cx="1" cy="16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52" name="Rectangle 638"/>
            <p:cNvSpPr>
              <a:spLocks noChangeArrowheads="1"/>
            </p:cNvSpPr>
            <p:nvPr/>
          </p:nvSpPr>
          <p:spPr bwMode="auto">
            <a:xfrm>
              <a:off x="3743"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8453" name="Rectangle 639"/>
            <p:cNvSpPr>
              <a:spLocks noChangeArrowheads="1"/>
            </p:cNvSpPr>
            <p:nvPr/>
          </p:nvSpPr>
          <p:spPr bwMode="auto">
            <a:xfrm>
              <a:off x="3795"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8454" name="Rectangle 640"/>
            <p:cNvSpPr>
              <a:spLocks noChangeArrowheads="1"/>
            </p:cNvSpPr>
            <p:nvPr/>
          </p:nvSpPr>
          <p:spPr bwMode="auto">
            <a:xfrm>
              <a:off x="3846"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455" name="Rectangle 641"/>
            <p:cNvSpPr>
              <a:spLocks noChangeArrowheads="1"/>
            </p:cNvSpPr>
            <p:nvPr/>
          </p:nvSpPr>
          <p:spPr bwMode="auto">
            <a:xfrm>
              <a:off x="3897"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8456" name="Rectangle 642"/>
            <p:cNvSpPr>
              <a:spLocks noChangeArrowheads="1"/>
            </p:cNvSpPr>
            <p:nvPr/>
          </p:nvSpPr>
          <p:spPr bwMode="auto">
            <a:xfrm>
              <a:off x="3949" y="158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457" name="Rectangle 643"/>
            <p:cNvSpPr>
              <a:spLocks noChangeArrowheads="1"/>
            </p:cNvSpPr>
            <p:nvPr/>
          </p:nvSpPr>
          <p:spPr bwMode="auto">
            <a:xfrm>
              <a:off x="3975"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8458" name="Line 644"/>
            <p:cNvSpPr>
              <a:spLocks noChangeShapeType="1"/>
            </p:cNvSpPr>
            <p:nvPr/>
          </p:nvSpPr>
          <p:spPr bwMode="auto">
            <a:xfrm flipV="1">
              <a:off x="3890" y="1691"/>
              <a:ext cx="1" cy="19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59" name="Rectangle 645"/>
            <p:cNvSpPr>
              <a:spLocks noChangeArrowheads="1"/>
            </p:cNvSpPr>
            <p:nvPr/>
          </p:nvSpPr>
          <p:spPr bwMode="auto">
            <a:xfrm>
              <a:off x="3804" y="1950"/>
              <a:ext cx="53"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S</a:t>
              </a:r>
              <a:endParaRPr lang="en-US"/>
            </a:p>
          </p:txBody>
        </p:sp>
        <p:sp>
          <p:nvSpPr>
            <p:cNvPr id="38460" name="Rectangle 646"/>
            <p:cNvSpPr>
              <a:spLocks noChangeArrowheads="1"/>
            </p:cNvSpPr>
            <p:nvPr/>
          </p:nvSpPr>
          <p:spPr bwMode="auto">
            <a:xfrm>
              <a:off x="3857" y="1950"/>
              <a:ext cx="5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R</a:t>
              </a:r>
              <a:endParaRPr lang="en-US"/>
            </a:p>
          </p:txBody>
        </p:sp>
        <p:sp>
          <p:nvSpPr>
            <p:cNvPr id="38461" name="Rectangle 647"/>
            <p:cNvSpPr>
              <a:spLocks noChangeArrowheads="1"/>
            </p:cNvSpPr>
            <p:nvPr/>
          </p:nvSpPr>
          <p:spPr bwMode="auto">
            <a:xfrm>
              <a:off x="3945" y="1950"/>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8</a:t>
              </a:r>
              <a:endParaRPr lang="en-US"/>
            </a:p>
          </p:txBody>
        </p:sp>
        <p:sp>
          <p:nvSpPr>
            <p:cNvPr id="38462" name="Rectangle 648"/>
            <p:cNvSpPr>
              <a:spLocks noChangeArrowheads="1"/>
            </p:cNvSpPr>
            <p:nvPr/>
          </p:nvSpPr>
          <p:spPr bwMode="auto">
            <a:xfrm>
              <a:off x="3989" y="1950"/>
              <a:ext cx="2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a:t>
              </a:r>
              <a:endParaRPr lang="en-US"/>
            </a:p>
          </p:txBody>
        </p:sp>
        <p:sp>
          <p:nvSpPr>
            <p:cNvPr id="38463" name="Rectangle 649"/>
            <p:cNvSpPr>
              <a:spLocks noChangeArrowheads="1"/>
            </p:cNvSpPr>
            <p:nvPr/>
          </p:nvSpPr>
          <p:spPr bwMode="auto">
            <a:xfrm>
              <a:off x="4011" y="1950"/>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5</a:t>
              </a:r>
              <a:endParaRPr lang="en-US"/>
            </a:p>
          </p:txBody>
        </p:sp>
        <p:sp>
          <p:nvSpPr>
            <p:cNvPr id="38464" name="Line 650"/>
            <p:cNvSpPr>
              <a:spLocks noChangeShapeType="1"/>
            </p:cNvSpPr>
            <p:nvPr/>
          </p:nvSpPr>
          <p:spPr bwMode="auto">
            <a:xfrm>
              <a:off x="3663" y="1985"/>
              <a:ext cx="11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465" name="Freeform 651"/>
            <p:cNvSpPr>
              <a:spLocks/>
            </p:cNvSpPr>
            <p:nvPr/>
          </p:nvSpPr>
          <p:spPr bwMode="auto">
            <a:xfrm>
              <a:off x="2901" y="1272"/>
              <a:ext cx="86" cy="28"/>
            </a:xfrm>
            <a:custGeom>
              <a:avLst/>
              <a:gdLst>
                <a:gd name="T0" fmla="*/ 0 w 86"/>
                <a:gd name="T1" fmla="*/ 13 h 28"/>
                <a:gd name="T2" fmla="*/ 86 w 86"/>
                <a:gd name="T3" fmla="*/ 0 h 28"/>
                <a:gd name="T4" fmla="*/ 86 w 86"/>
                <a:gd name="T5" fmla="*/ 28 h 28"/>
                <a:gd name="T6" fmla="*/ 0 w 86"/>
                <a:gd name="T7" fmla="*/ 13 h 28"/>
                <a:gd name="T8" fmla="*/ 0 60000 65536"/>
                <a:gd name="T9" fmla="*/ 0 60000 65536"/>
                <a:gd name="T10" fmla="*/ 0 60000 65536"/>
                <a:gd name="T11" fmla="*/ 0 60000 65536"/>
                <a:gd name="T12" fmla="*/ 0 w 86"/>
                <a:gd name="T13" fmla="*/ 0 h 28"/>
                <a:gd name="T14" fmla="*/ 86 w 86"/>
                <a:gd name="T15" fmla="*/ 28 h 28"/>
              </a:gdLst>
              <a:ahLst/>
              <a:cxnLst>
                <a:cxn ang="T8">
                  <a:pos x="T0" y="T1"/>
                </a:cxn>
                <a:cxn ang="T9">
                  <a:pos x="T2" y="T3"/>
                </a:cxn>
                <a:cxn ang="T10">
                  <a:pos x="T4" y="T5"/>
                </a:cxn>
                <a:cxn ang="T11">
                  <a:pos x="T6" y="T7"/>
                </a:cxn>
              </a:cxnLst>
              <a:rect l="T12" t="T13" r="T14" b="T15"/>
              <a:pathLst>
                <a:path w="86" h="28">
                  <a:moveTo>
                    <a:pt x="0" y="13"/>
                  </a:moveTo>
                  <a:lnTo>
                    <a:pt x="86" y="0"/>
                  </a:lnTo>
                  <a:lnTo>
                    <a:pt x="86" y="28"/>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6" name="Freeform 652"/>
            <p:cNvSpPr>
              <a:spLocks/>
            </p:cNvSpPr>
            <p:nvPr/>
          </p:nvSpPr>
          <p:spPr bwMode="auto">
            <a:xfrm>
              <a:off x="2901" y="1272"/>
              <a:ext cx="86" cy="28"/>
            </a:xfrm>
            <a:custGeom>
              <a:avLst/>
              <a:gdLst>
                <a:gd name="T0" fmla="*/ 0 w 86"/>
                <a:gd name="T1" fmla="*/ 13 h 28"/>
                <a:gd name="T2" fmla="*/ 86 w 86"/>
                <a:gd name="T3" fmla="*/ 0 h 28"/>
                <a:gd name="T4" fmla="*/ 86 w 86"/>
                <a:gd name="T5" fmla="*/ 28 h 28"/>
                <a:gd name="T6" fmla="*/ 0 w 86"/>
                <a:gd name="T7" fmla="*/ 13 h 28"/>
                <a:gd name="T8" fmla="*/ 0 60000 65536"/>
                <a:gd name="T9" fmla="*/ 0 60000 65536"/>
                <a:gd name="T10" fmla="*/ 0 60000 65536"/>
                <a:gd name="T11" fmla="*/ 0 60000 65536"/>
                <a:gd name="T12" fmla="*/ 0 w 86"/>
                <a:gd name="T13" fmla="*/ 0 h 28"/>
                <a:gd name="T14" fmla="*/ 86 w 86"/>
                <a:gd name="T15" fmla="*/ 28 h 28"/>
              </a:gdLst>
              <a:ahLst/>
              <a:cxnLst>
                <a:cxn ang="T8">
                  <a:pos x="T0" y="T1"/>
                </a:cxn>
                <a:cxn ang="T9">
                  <a:pos x="T2" y="T3"/>
                </a:cxn>
                <a:cxn ang="T10">
                  <a:pos x="T4" y="T5"/>
                </a:cxn>
                <a:cxn ang="T11">
                  <a:pos x="T6" y="T7"/>
                </a:cxn>
              </a:cxnLst>
              <a:rect l="T12" t="T13" r="T14" b="T15"/>
              <a:pathLst>
                <a:path w="86" h="28">
                  <a:moveTo>
                    <a:pt x="0" y="13"/>
                  </a:moveTo>
                  <a:lnTo>
                    <a:pt x="86" y="0"/>
                  </a:lnTo>
                  <a:lnTo>
                    <a:pt x="86" y="28"/>
                  </a:lnTo>
                  <a:lnTo>
                    <a:pt x="0" y="1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67" name="Freeform 653"/>
            <p:cNvSpPr>
              <a:spLocks/>
            </p:cNvSpPr>
            <p:nvPr/>
          </p:nvSpPr>
          <p:spPr bwMode="auto">
            <a:xfrm>
              <a:off x="3043" y="1272"/>
              <a:ext cx="83" cy="28"/>
            </a:xfrm>
            <a:custGeom>
              <a:avLst/>
              <a:gdLst>
                <a:gd name="T0" fmla="*/ 83 w 83"/>
                <a:gd name="T1" fmla="*/ 13 h 28"/>
                <a:gd name="T2" fmla="*/ 0 w 83"/>
                <a:gd name="T3" fmla="*/ 28 h 28"/>
                <a:gd name="T4" fmla="*/ 0 w 83"/>
                <a:gd name="T5" fmla="*/ 0 h 28"/>
                <a:gd name="T6" fmla="*/ 83 w 83"/>
                <a:gd name="T7" fmla="*/ 13 h 28"/>
                <a:gd name="T8" fmla="*/ 0 60000 65536"/>
                <a:gd name="T9" fmla="*/ 0 60000 65536"/>
                <a:gd name="T10" fmla="*/ 0 60000 65536"/>
                <a:gd name="T11" fmla="*/ 0 60000 65536"/>
                <a:gd name="T12" fmla="*/ 0 w 83"/>
                <a:gd name="T13" fmla="*/ 0 h 28"/>
                <a:gd name="T14" fmla="*/ 83 w 83"/>
                <a:gd name="T15" fmla="*/ 28 h 28"/>
              </a:gdLst>
              <a:ahLst/>
              <a:cxnLst>
                <a:cxn ang="T8">
                  <a:pos x="T0" y="T1"/>
                </a:cxn>
                <a:cxn ang="T9">
                  <a:pos x="T2" y="T3"/>
                </a:cxn>
                <a:cxn ang="T10">
                  <a:pos x="T4" y="T5"/>
                </a:cxn>
                <a:cxn ang="T11">
                  <a:pos x="T6" y="T7"/>
                </a:cxn>
              </a:cxnLst>
              <a:rect l="T12" t="T13" r="T14" b="T15"/>
              <a:pathLst>
                <a:path w="83" h="28">
                  <a:moveTo>
                    <a:pt x="83" y="13"/>
                  </a:moveTo>
                  <a:lnTo>
                    <a:pt x="0" y="28"/>
                  </a:lnTo>
                  <a:lnTo>
                    <a:pt x="0" y="0"/>
                  </a:lnTo>
                  <a:lnTo>
                    <a:pt x="8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68" name="Freeform 654"/>
            <p:cNvSpPr>
              <a:spLocks/>
            </p:cNvSpPr>
            <p:nvPr/>
          </p:nvSpPr>
          <p:spPr bwMode="auto">
            <a:xfrm>
              <a:off x="3043" y="1272"/>
              <a:ext cx="83" cy="28"/>
            </a:xfrm>
            <a:custGeom>
              <a:avLst/>
              <a:gdLst>
                <a:gd name="T0" fmla="*/ 83 w 83"/>
                <a:gd name="T1" fmla="*/ 13 h 28"/>
                <a:gd name="T2" fmla="*/ 0 w 83"/>
                <a:gd name="T3" fmla="*/ 28 h 28"/>
                <a:gd name="T4" fmla="*/ 0 w 83"/>
                <a:gd name="T5" fmla="*/ 0 h 28"/>
                <a:gd name="T6" fmla="*/ 83 w 83"/>
                <a:gd name="T7" fmla="*/ 13 h 28"/>
                <a:gd name="T8" fmla="*/ 0 60000 65536"/>
                <a:gd name="T9" fmla="*/ 0 60000 65536"/>
                <a:gd name="T10" fmla="*/ 0 60000 65536"/>
                <a:gd name="T11" fmla="*/ 0 60000 65536"/>
                <a:gd name="T12" fmla="*/ 0 w 83"/>
                <a:gd name="T13" fmla="*/ 0 h 28"/>
                <a:gd name="T14" fmla="*/ 83 w 83"/>
                <a:gd name="T15" fmla="*/ 28 h 28"/>
              </a:gdLst>
              <a:ahLst/>
              <a:cxnLst>
                <a:cxn ang="T8">
                  <a:pos x="T0" y="T1"/>
                </a:cxn>
                <a:cxn ang="T9">
                  <a:pos x="T2" y="T3"/>
                </a:cxn>
                <a:cxn ang="T10">
                  <a:pos x="T4" y="T5"/>
                </a:cxn>
                <a:cxn ang="T11">
                  <a:pos x="T6" y="T7"/>
                </a:cxn>
              </a:cxnLst>
              <a:rect l="T12" t="T13" r="T14" b="T15"/>
              <a:pathLst>
                <a:path w="83" h="28">
                  <a:moveTo>
                    <a:pt x="83" y="13"/>
                  </a:moveTo>
                  <a:lnTo>
                    <a:pt x="0" y="28"/>
                  </a:lnTo>
                  <a:lnTo>
                    <a:pt x="0" y="0"/>
                  </a:lnTo>
                  <a:lnTo>
                    <a:pt x="83" y="1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69" name="Freeform 655"/>
            <p:cNvSpPr>
              <a:spLocks/>
            </p:cNvSpPr>
            <p:nvPr/>
          </p:nvSpPr>
          <p:spPr bwMode="auto">
            <a:xfrm>
              <a:off x="3877" y="1800"/>
              <a:ext cx="26" cy="83"/>
            </a:xfrm>
            <a:custGeom>
              <a:avLst/>
              <a:gdLst>
                <a:gd name="T0" fmla="*/ 13 w 26"/>
                <a:gd name="T1" fmla="*/ 83 h 83"/>
                <a:gd name="T2" fmla="*/ 0 w 26"/>
                <a:gd name="T3" fmla="*/ 0 h 83"/>
                <a:gd name="T4" fmla="*/ 26 w 26"/>
                <a:gd name="T5" fmla="*/ 0 h 83"/>
                <a:gd name="T6" fmla="*/ 13 w 26"/>
                <a:gd name="T7" fmla="*/ 83 h 83"/>
                <a:gd name="T8" fmla="*/ 0 60000 65536"/>
                <a:gd name="T9" fmla="*/ 0 60000 65536"/>
                <a:gd name="T10" fmla="*/ 0 60000 65536"/>
                <a:gd name="T11" fmla="*/ 0 60000 65536"/>
                <a:gd name="T12" fmla="*/ 0 w 26"/>
                <a:gd name="T13" fmla="*/ 0 h 83"/>
                <a:gd name="T14" fmla="*/ 26 w 26"/>
                <a:gd name="T15" fmla="*/ 83 h 83"/>
              </a:gdLst>
              <a:ahLst/>
              <a:cxnLst>
                <a:cxn ang="T8">
                  <a:pos x="T0" y="T1"/>
                </a:cxn>
                <a:cxn ang="T9">
                  <a:pos x="T2" y="T3"/>
                </a:cxn>
                <a:cxn ang="T10">
                  <a:pos x="T4" y="T5"/>
                </a:cxn>
                <a:cxn ang="T11">
                  <a:pos x="T6" y="T7"/>
                </a:cxn>
              </a:cxnLst>
              <a:rect l="T12" t="T13" r="T14" b="T15"/>
              <a:pathLst>
                <a:path w="26" h="83">
                  <a:moveTo>
                    <a:pt x="13" y="83"/>
                  </a:moveTo>
                  <a:lnTo>
                    <a:pt x="0" y="0"/>
                  </a:lnTo>
                  <a:lnTo>
                    <a:pt x="26" y="0"/>
                  </a:lnTo>
                  <a:lnTo>
                    <a:pt x="1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0" name="Freeform 656"/>
            <p:cNvSpPr>
              <a:spLocks/>
            </p:cNvSpPr>
            <p:nvPr/>
          </p:nvSpPr>
          <p:spPr bwMode="auto">
            <a:xfrm>
              <a:off x="3877" y="1800"/>
              <a:ext cx="26" cy="83"/>
            </a:xfrm>
            <a:custGeom>
              <a:avLst/>
              <a:gdLst>
                <a:gd name="T0" fmla="*/ 13 w 26"/>
                <a:gd name="T1" fmla="*/ 83 h 83"/>
                <a:gd name="T2" fmla="*/ 0 w 26"/>
                <a:gd name="T3" fmla="*/ 0 h 83"/>
                <a:gd name="T4" fmla="*/ 26 w 26"/>
                <a:gd name="T5" fmla="*/ 0 h 83"/>
                <a:gd name="T6" fmla="*/ 13 w 26"/>
                <a:gd name="T7" fmla="*/ 83 h 83"/>
                <a:gd name="T8" fmla="*/ 0 60000 65536"/>
                <a:gd name="T9" fmla="*/ 0 60000 65536"/>
                <a:gd name="T10" fmla="*/ 0 60000 65536"/>
                <a:gd name="T11" fmla="*/ 0 60000 65536"/>
                <a:gd name="T12" fmla="*/ 0 w 26"/>
                <a:gd name="T13" fmla="*/ 0 h 83"/>
                <a:gd name="T14" fmla="*/ 26 w 26"/>
                <a:gd name="T15" fmla="*/ 83 h 83"/>
              </a:gdLst>
              <a:ahLst/>
              <a:cxnLst>
                <a:cxn ang="T8">
                  <a:pos x="T0" y="T1"/>
                </a:cxn>
                <a:cxn ang="T9">
                  <a:pos x="T2" y="T3"/>
                </a:cxn>
                <a:cxn ang="T10">
                  <a:pos x="T4" y="T5"/>
                </a:cxn>
                <a:cxn ang="T11">
                  <a:pos x="T6" y="T7"/>
                </a:cxn>
              </a:cxnLst>
              <a:rect l="T12" t="T13" r="T14" b="T15"/>
              <a:pathLst>
                <a:path w="26" h="83">
                  <a:moveTo>
                    <a:pt x="13" y="83"/>
                  </a:moveTo>
                  <a:lnTo>
                    <a:pt x="0" y="0"/>
                  </a:lnTo>
                  <a:lnTo>
                    <a:pt x="26" y="0"/>
                  </a:lnTo>
                  <a:lnTo>
                    <a:pt x="13" y="8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71" name="Freeform 657"/>
            <p:cNvSpPr>
              <a:spLocks/>
            </p:cNvSpPr>
            <p:nvPr/>
          </p:nvSpPr>
          <p:spPr bwMode="auto">
            <a:xfrm>
              <a:off x="3877" y="1433"/>
              <a:ext cx="26" cy="85"/>
            </a:xfrm>
            <a:custGeom>
              <a:avLst/>
              <a:gdLst>
                <a:gd name="T0" fmla="*/ 13 w 26"/>
                <a:gd name="T1" fmla="*/ 0 h 85"/>
                <a:gd name="T2" fmla="*/ 26 w 26"/>
                <a:gd name="T3" fmla="*/ 85 h 85"/>
                <a:gd name="T4" fmla="*/ 0 w 26"/>
                <a:gd name="T5" fmla="*/ 85 h 85"/>
                <a:gd name="T6" fmla="*/ 13 w 26"/>
                <a:gd name="T7" fmla="*/ 0 h 85"/>
                <a:gd name="T8" fmla="*/ 0 60000 65536"/>
                <a:gd name="T9" fmla="*/ 0 60000 65536"/>
                <a:gd name="T10" fmla="*/ 0 60000 65536"/>
                <a:gd name="T11" fmla="*/ 0 60000 65536"/>
                <a:gd name="T12" fmla="*/ 0 w 26"/>
                <a:gd name="T13" fmla="*/ 0 h 85"/>
                <a:gd name="T14" fmla="*/ 26 w 26"/>
                <a:gd name="T15" fmla="*/ 85 h 85"/>
              </a:gdLst>
              <a:ahLst/>
              <a:cxnLst>
                <a:cxn ang="T8">
                  <a:pos x="T0" y="T1"/>
                </a:cxn>
                <a:cxn ang="T9">
                  <a:pos x="T2" y="T3"/>
                </a:cxn>
                <a:cxn ang="T10">
                  <a:pos x="T4" y="T5"/>
                </a:cxn>
                <a:cxn ang="T11">
                  <a:pos x="T6" y="T7"/>
                </a:cxn>
              </a:cxnLst>
              <a:rect l="T12" t="T13" r="T14" b="T15"/>
              <a:pathLst>
                <a:path w="26" h="85">
                  <a:moveTo>
                    <a:pt x="13" y="0"/>
                  </a:moveTo>
                  <a:lnTo>
                    <a:pt x="26" y="85"/>
                  </a:lnTo>
                  <a:lnTo>
                    <a:pt x="0" y="8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2" name="Freeform 658"/>
            <p:cNvSpPr>
              <a:spLocks/>
            </p:cNvSpPr>
            <p:nvPr/>
          </p:nvSpPr>
          <p:spPr bwMode="auto">
            <a:xfrm>
              <a:off x="3877" y="1433"/>
              <a:ext cx="26" cy="85"/>
            </a:xfrm>
            <a:custGeom>
              <a:avLst/>
              <a:gdLst>
                <a:gd name="T0" fmla="*/ 13 w 26"/>
                <a:gd name="T1" fmla="*/ 0 h 85"/>
                <a:gd name="T2" fmla="*/ 26 w 26"/>
                <a:gd name="T3" fmla="*/ 85 h 85"/>
                <a:gd name="T4" fmla="*/ 0 w 26"/>
                <a:gd name="T5" fmla="*/ 85 h 85"/>
                <a:gd name="T6" fmla="*/ 13 w 26"/>
                <a:gd name="T7" fmla="*/ 0 h 85"/>
                <a:gd name="T8" fmla="*/ 0 60000 65536"/>
                <a:gd name="T9" fmla="*/ 0 60000 65536"/>
                <a:gd name="T10" fmla="*/ 0 60000 65536"/>
                <a:gd name="T11" fmla="*/ 0 60000 65536"/>
                <a:gd name="T12" fmla="*/ 0 w 26"/>
                <a:gd name="T13" fmla="*/ 0 h 85"/>
                <a:gd name="T14" fmla="*/ 26 w 26"/>
                <a:gd name="T15" fmla="*/ 85 h 85"/>
              </a:gdLst>
              <a:ahLst/>
              <a:cxnLst>
                <a:cxn ang="T8">
                  <a:pos x="T0" y="T1"/>
                </a:cxn>
                <a:cxn ang="T9">
                  <a:pos x="T2" y="T3"/>
                </a:cxn>
                <a:cxn ang="T10">
                  <a:pos x="T4" y="T5"/>
                </a:cxn>
                <a:cxn ang="T11">
                  <a:pos x="T6" y="T7"/>
                </a:cxn>
              </a:cxnLst>
              <a:rect l="T12" t="T13" r="T14" b="T15"/>
              <a:pathLst>
                <a:path w="26" h="85">
                  <a:moveTo>
                    <a:pt x="13" y="0"/>
                  </a:moveTo>
                  <a:lnTo>
                    <a:pt x="26" y="85"/>
                  </a:lnTo>
                  <a:lnTo>
                    <a:pt x="0" y="85"/>
                  </a:lnTo>
                  <a:lnTo>
                    <a:pt x="1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473" name="Freeform 659"/>
            <p:cNvSpPr>
              <a:spLocks/>
            </p:cNvSpPr>
            <p:nvPr/>
          </p:nvSpPr>
          <p:spPr bwMode="auto">
            <a:xfrm>
              <a:off x="3381" y="1523"/>
              <a:ext cx="44" cy="81"/>
            </a:xfrm>
            <a:custGeom>
              <a:avLst/>
              <a:gdLst>
                <a:gd name="T0" fmla="*/ 0 w 44"/>
                <a:gd name="T1" fmla="*/ 0 h 81"/>
                <a:gd name="T2" fmla="*/ 44 w 44"/>
                <a:gd name="T3" fmla="*/ 72 h 81"/>
                <a:gd name="T4" fmla="*/ 33 w 44"/>
                <a:gd name="T5" fmla="*/ 81 h 81"/>
                <a:gd name="T6" fmla="*/ 0 w 44"/>
                <a:gd name="T7" fmla="*/ 0 h 81"/>
                <a:gd name="T8" fmla="*/ 0 60000 65536"/>
                <a:gd name="T9" fmla="*/ 0 60000 65536"/>
                <a:gd name="T10" fmla="*/ 0 60000 65536"/>
                <a:gd name="T11" fmla="*/ 0 60000 65536"/>
                <a:gd name="T12" fmla="*/ 0 w 44"/>
                <a:gd name="T13" fmla="*/ 0 h 81"/>
                <a:gd name="T14" fmla="*/ 44 w 44"/>
                <a:gd name="T15" fmla="*/ 81 h 81"/>
              </a:gdLst>
              <a:ahLst/>
              <a:cxnLst>
                <a:cxn ang="T8">
                  <a:pos x="T0" y="T1"/>
                </a:cxn>
                <a:cxn ang="T9">
                  <a:pos x="T2" y="T3"/>
                </a:cxn>
                <a:cxn ang="T10">
                  <a:pos x="T4" y="T5"/>
                </a:cxn>
                <a:cxn ang="T11">
                  <a:pos x="T6" y="T7"/>
                </a:cxn>
              </a:cxnLst>
              <a:rect l="T12" t="T13" r="T14" b="T15"/>
              <a:pathLst>
                <a:path w="44" h="81">
                  <a:moveTo>
                    <a:pt x="0" y="0"/>
                  </a:moveTo>
                  <a:lnTo>
                    <a:pt x="44" y="72"/>
                  </a:lnTo>
                  <a:lnTo>
                    <a:pt x="33" y="8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4" name="Freeform 660"/>
            <p:cNvSpPr>
              <a:spLocks/>
            </p:cNvSpPr>
            <p:nvPr/>
          </p:nvSpPr>
          <p:spPr bwMode="auto">
            <a:xfrm>
              <a:off x="2609" y="1769"/>
              <a:ext cx="83" cy="33"/>
            </a:xfrm>
            <a:custGeom>
              <a:avLst/>
              <a:gdLst>
                <a:gd name="T0" fmla="*/ 83 w 83"/>
                <a:gd name="T1" fmla="*/ 0 h 33"/>
                <a:gd name="T2" fmla="*/ 5 w 83"/>
                <a:gd name="T3" fmla="*/ 33 h 33"/>
                <a:gd name="T4" fmla="*/ 0 w 83"/>
                <a:gd name="T5" fmla="*/ 20 h 33"/>
                <a:gd name="T6" fmla="*/ 83 w 83"/>
                <a:gd name="T7" fmla="*/ 0 h 33"/>
                <a:gd name="T8" fmla="*/ 0 60000 65536"/>
                <a:gd name="T9" fmla="*/ 0 60000 65536"/>
                <a:gd name="T10" fmla="*/ 0 60000 65536"/>
                <a:gd name="T11" fmla="*/ 0 60000 65536"/>
                <a:gd name="T12" fmla="*/ 0 w 83"/>
                <a:gd name="T13" fmla="*/ 0 h 33"/>
                <a:gd name="T14" fmla="*/ 83 w 83"/>
                <a:gd name="T15" fmla="*/ 33 h 33"/>
              </a:gdLst>
              <a:ahLst/>
              <a:cxnLst>
                <a:cxn ang="T8">
                  <a:pos x="T0" y="T1"/>
                </a:cxn>
                <a:cxn ang="T9">
                  <a:pos x="T2" y="T3"/>
                </a:cxn>
                <a:cxn ang="T10">
                  <a:pos x="T4" y="T5"/>
                </a:cxn>
                <a:cxn ang="T11">
                  <a:pos x="T6" y="T7"/>
                </a:cxn>
              </a:cxnLst>
              <a:rect l="T12" t="T13" r="T14" b="T15"/>
              <a:pathLst>
                <a:path w="83" h="33">
                  <a:moveTo>
                    <a:pt x="83" y="0"/>
                  </a:moveTo>
                  <a:lnTo>
                    <a:pt x="5" y="33"/>
                  </a:lnTo>
                  <a:lnTo>
                    <a:pt x="0" y="20"/>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5" name="Freeform 661"/>
            <p:cNvSpPr>
              <a:spLocks/>
            </p:cNvSpPr>
            <p:nvPr/>
          </p:nvSpPr>
          <p:spPr bwMode="auto">
            <a:xfrm>
              <a:off x="1833" y="1658"/>
              <a:ext cx="24" cy="63"/>
            </a:xfrm>
            <a:custGeom>
              <a:avLst/>
              <a:gdLst>
                <a:gd name="T0" fmla="*/ 24 w 24"/>
                <a:gd name="T1" fmla="*/ 13 h 63"/>
                <a:gd name="T2" fmla="*/ 24 w 24"/>
                <a:gd name="T3" fmla="*/ 63 h 63"/>
                <a:gd name="T4" fmla="*/ 0 w 24"/>
                <a:gd name="T5" fmla="*/ 63 h 63"/>
                <a:gd name="T6" fmla="*/ 0 w 24"/>
                <a:gd name="T7" fmla="*/ 61 h 63"/>
                <a:gd name="T8" fmla="*/ 0 w 24"/>
                <a:gd name="T9" fmla="*/ 0 h 63"/>
                <a:gd name="T10" fmla="*/ 24 w 24"/>
                <a:gd name="T11" fmla="*/ 0 h 63"/>
                <a:gd name="T12" fmla="*/ 24 w 24"/>
                <a:gd name="T13" fmla="*/ 13 h 63"/>
                <a:gd name="T14" fmla="*/ 0 60000 65536"/>
                <a:gd name="T15" fmla="*/ 0 60000 65536"/>
                <a:gd name="T16" fmla="*/ 0 60000 65536"/>
                <a:gd name="T17" fmla="*/ 0 60000 65536"/>
                <a:gd name="T18" fmla="*/ 0 60000 65536"/>
                <a:gd name="T19" fmla="*/ 0 60000 65536"/>
                <a:gd name="T20" fmla="*/ 0 60000 65536"/>
                <a:gd name="T21" fmla="*/ 0 w 24"/>
                <a:gd name="T22" fmla="*/ 0 h 63"/>
                <a:gd name="T23" fmla="*/ 24 w 24"/>
                <a:gd name="T24" fmla="*/ 63 h 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3">
                  <a:moveTo>
                    <a:pt x="24" y="13"/>
                  </a:moveTo>
                  <a:lnTo>
                    <a:pt x="24" y="63"/>
                  </a:lnTo>
                  <a:lnTo>
                    <a:pt x="0" y="63"/>
                  </a:lnTo>
                  <a:lnTo>
                    <a:pt x="0" y="61"/>
                  </a:lnTo>
                  <a:lnTo>
                    <a:pt x="0" y="0"/>
                  </a:lnTo>
                  <a:lnTo>
                    <a:pt x="24" y="0"/>
                  </a:lnTo>
                  <a:lnTo>
                    <a:pt x="24"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6" name="Freeform 662"/>
            <p:cNvSpPr>
              <a:spLocks/>
            </p:cNvSpPr>
            <p:nvPr/>
          </p:nvSpPr>
          <p:spPr bwMode="auto">
            <a:xfrm>
              <a:off x="2114" y="1518"/>
              <a:ext cx="181" cy="140"/>
            </a:xfrm>
            <a:custGeom>
              <a:avLst/>
              <a:gdLst>
                <a:gd name="T0" fmla="*/ 181 w 181"/>
                <a:gd name="T1" fmla="*/ 136 h 140"/>
                <a:gd name="T2" fmla="*/ 181 w 181"/>
                <a:gd name="T3" fmla="*/ 140 h 140"/>
                <a:gd name="T4" fmla="*/ 168 w 181"/>
                <a:gd name="T5" fmla="*/ 140 h 140"/>
                <a:gd name="T6" fmla="*/ 0 w 181"/>
                <a:gd name="T7" fmla="*/ 140 h 140"/>
                <a:gd name="T8" fmla="*/ 0 w 181"/>
                <a:gd name="T9" fmla="*/ 79 h 140"/>
                <a:gd name="T10" fmla="*/ 0 w 181"/>
                <a:gd name="T11" fmla="*/ 57 h 140"/>
                <a:gd name="T12" fmla="*/ 0 w 181"/>
                <a:gd name="T13" fmla="*/ 0 h 140"/>
                <a:gd name="T14" fmla="*/ 0 w 181"/>
                <a:gd name="T15" fmla="*/ 0 h 140"/>
                <a:gd name="T16" fmla="*/ 181 w 181"/>
                <a:gd name="T17" fmla="*/ 0 h 140"/>
                <a:gd name="T18" fmla="*/ 181 w 181"/>
                <a:gd name="T19" fmla="*/ 22 h 140"/>
                <a:gd name="T20" fmla="*/ 181 w 181"/>
                <a:gd name="T21" fmla="*/ 33 h 140"/>
                <a:gd name="T22" fmla="*/ 181 w 181"/>
                <a:gd name="T23" fmla="*/ 57 h 140"/>
                <a:gd name="T24" fmla="*/ 181 w 181"/>
                <a:gd name="T25" fmla="*/ 68 h 140"/>
                <a:gd name="T26" fmla="*/ 181 w 181"/>
                <a:gd name="T27" fmla="*/ 90 h 140"/>
                <a:gd name="T28" fmla="*/ 181 w 181"/>
                <a:gd name="T29" fmla="*/ 101 h 140"/>
                <a:gd name="T30" fmla="*/ 181 w 181"/>
                <a:gd name="T31" fmla="*/ 125 h 140"/>
                <a:gd name="T32" fmla="*/ 181 w 181"/>
                <a:gd name="T33" fmla="*/ 136 h 1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40"/>
                <a:gd name="T53" fmla="*/ 181 w 181"/>
                <a:gd name="T54" fmla="*/ 140 h 1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40">
                  <a:moveTo>
                    <a:pt x="181" y="136"/>
                  </a:moveTo>
                  <a:lnTo>
                    <a:pt x="181" y="140"/>
                  </a:lnTo>
                  <a:lnTo>
                    <a:pt x="168" y="140"/>
                  </a:lnTo>
                  <a:lnTo>
                    <a:pt x="0" y="140"/>
                  </a:lnTo>
                  <a:lnTo>
                    <a:pt x="0" y="79"/>
                  </a:lnTo>
                  <a:lnTo>
                    <a:pt x="0" y="57"/>
                  </a:lnTo>
                  <a:lnTo>
                    <a:pt x="0" y="0"/>
                  </a:lnTo>
                  <a:lnTo>
                    <a:pt x="181" y="0"/>
                  </a:lnTo>
                  <a:lnTo>
                    <a:pt x="181" y="22"/>
                  </a:lnTo>
                  <a:lnTo>
                    <a:pt x="181" y="33"/>
                  </a:lnTo>
                  <a:lnTo>
                    <a:pt x="181" y="57"/>
                  </a:lnTo>
                  <a:lnTo>
                    <a:pt x="181" y="68"/>
                  </a:lnTo>
                  <a:lnTo>
                    <a:pt x="181" y="90"/>
                  </a:lnTo>
                  <a:lnTo>
                    <a:pt x="181" y="101"/>
                  </a:lnTo>
                  <a:lnTo>
                    <a:pt x="181" y="125"/>
                  </a:lnTo>
                  <a:lnTo>
                    <a:pt x="181" y="13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7" name="Freeform 663"/>
            <p:cNvSpPr>
              <a:spLocks/>
            </p:cNvSpPr>
            <p:nvPr/>
          </p:nvSpPr>
          <p:spPr bwMode="auto">
            <a:xfrm>
              <a:off x="3222" y="1658"/>
              <a:ext cx="72" cy="72"/>
            </a:xfrm>
            <a:custGeom>
              <a:avLst/>
              <a:gdLst>
                <a:gd name="T0" fmla="*/ 5 w 72"/>
                <a:gd name="T1" fmla="*/ 55 h 72"/>
                <a:gd name="T2" fmla="*/ 13 w 72"/>
                <a:gd name="T3" fmla="*/ 24 h 72"/>
                <a:gd name="T4" fmla="*/ 24 w 72"/>
                <a:gd name="T5" fmla="*/ 0 h 72"/>
                <a:gd name="T6" fmla="*/ 72 w 72"/>
                <a:gd name="T7" fmla="*/ 0 h 72"/>
                <a:gd name="T8" fmla="*/ 0 w 72"/>
                <a:gd name="T9" fmla="*/ 72 h 72"/>
                <a:gd name="T10" fmla="*/ 0 w 72"/>
                <a:gd name="T11" fmla="*/ 72 h 72"/>
                <a:gd name="T12" fmla="*/ 5 w 72"/>
                <a:gd name="T13" fmla="*/ 55 h 72"/>
                <a:gd name="T14" fmla="*/ 0 60000 65536"/>
                <a:gd name="T15" fmla="*/ 0 60000 65536"/>
                <a:gd name="T16" fmla="*/ 0 60000 65536"/>
                <a:gd name="T17" fmla="*/ 0 60000 65536"/>
                <a:gd name="T18" fmla="*/ 0 60000 65536"/>
                <a:gd name="T19" fmla="*/ 0 60000 65536"/>
                <a:gd name="T20" fmla="*/ 0 60000 65536"/>
                <a:gd name="T21" fmla="*/ 0 w 72"/>
                <a:gd name="T22" fmla="*/ 0 h 72"/>
                <a:gd name="T23" fmla="*/ 72 w 7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2">
                  <a:moveTo>
                    <a:pt x="5" y="55"/>
                  </a:moveTo>
                  <a:lnTo>
                    <a:pt x="13" y="24"/>
                  </a:lnTo>
                  <a:lnTo>
                    <a:pt x="24" y="0"/>
                  </a:lnTo>
                  <a:lnTo>
                    <a:pt x="72" y="0"/>
                  </a:lnTo>
                  <a:lnTo>
                    <a:pt x="0" y="72"/>
                  </a:lnTo>
                  <a:lnTo>
                    <a:pt x="5" y="5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8" name="Freeform 664"/>
            <p:cNvSpPr>
              <a:spLocks/>
            </p:cNvSpPr>
            <p:nvPr/>
          </p:nvSpPr>
          <p:spPr bwMode="auto">
            <a:xfrm>
              <a:off x="1857" y="1721"/>
              <a:ext cx="257" cy="22"/>
            </a:xfrm>
            <a:custGeom>
              <a:avLst/>
              <a:gdLst>
                <a:gd name="T0" fmla="*/ 257 w 257"/>
                <a:gd name="T1" fmla="*/ 0 h 22"/>
                <a:gd name="T2" fmla="*/ 257 w 257"/>
                <a:gd name="T3" fmla="*/ 22 h 22"/>
                <a:gd name="T4" fmla="*/ 0 w 257"/>
                <a:gd name="T5" fmla="*/ 22 h 22"/>
                <a:gd name="T6" fmla="*/ 0 w 257"/>
                <a:gd name="T7" fmla="*/ 22 h 22"/>
                <a:gd name="T8" fmla="*/ 0 w 257"/>
                <a:gd name="T9" fmla="*/ 0 h 22"/>
                <a:gd name="T10" fmla="*/ 10 w 257"/>
                <a:gd name="T11" fmla="*/ 0 h 22"/>
                <a:gd name="T12" fmla="*/ 32 w 257"/>
                <a:gd name="T13" fmla="*/ 0 h 22"/>
                <a:gd name="T14" fmla="*/ 43 w 257"/>
                <a:gd name="T15" fmla="*/ 0 h 22"/>
                <a:gd name="T16" fmla="*/ 67 w 257"/>
                <a:gd name="T17" fmla="*/ 0 h 22"/>
                <a:gd name="T18" fmla="*/ 78 w 257"/>
                <a:gd name="T19" fmla="*/ 0 h 22"/>
                <a:gd name="T20" fmla="*/ 100 w 257"/>
                <a:gd name="T21" fmla="*/ 0 h 22"/>
                <a:gd name="T22" fmla="*/ 111 w 257"/>
                <a:gd name="T23" fmla="*/ 0 h 22"/>
                <a:gd name="T24" fmla="*/ 135 w 257"/>
                <a:gd name="T25" fmla="*/ 0 h 22"/>
                <a:gd name="T26" fmla="*/ 146 w 257"/>
                <a:gd name="T27" fmla="*/ 0 h 22"/>
                <a:gd name="T28" fmla="*/ 168 w 257"/>
                <a:gd name="T29" fmla="*/ 0 h 22"/>
                <a:gd name="T30" fmla="*/ 178 w 257"/>
                <a:gd name="T31" fmla="*/ 0 h 22"/>
                <a:gd name="T32" fmla="*/ 200 w 257"/>
                <a:gd name="T33" fmla="*/ 0 h 22"/>
                <a:gd name="T34" fmla="*/ 213 w 257"/>
                <a:gd name="T35" fmla="*/ 0 h 22"/>
                <a:gd name="T36" fmla="*/ 235 w 257"/>
                <a:gd name="T37" fmla="*/ 0 h 22"/>
                <a:gd name="T38" fmla="*/ 246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0" y="22"/>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79" name="Freeform 665"/>
            <p:cNvSpPr>
              <a:spLocks/>
            </p:cNvSpPr>
            <p:nvPr/>
          </p:nvSpPr>
          <p:spPr bwMode="auto">
            <a:xfrm>
              <a:off x="2384" y="1658"/>
              <a:ext cx="182" cy="142"/>
            </a:xfrm>
            <a:custGeom>
              <a:avLst/>
              <a:gdLst>
                <a:gd name="T0" fmla="*/ 0 w 182"/>
                <a:gd name="T1" fmla="*/ 18 h 142"/>
                <a:gd name="T2" fmla="*/ 0 w 182"/>
                <a:gd name="T3" fmla="*/ 7 h 142"/>
                <a:gd name="T4" fmla="*/ 0 w 182"/>
                <a:gd name="T5" fmla="*/ 0 h 142"/>
                <a:gd name="T6" fmla="*/ 182 w 182"/>
                <a:gd name="T7" fmla="*/ 0 h 142"/>
                <a:gd name="T8" fmla="*/ 182 w 182"/>
                <a:gd name="T9" fmla="*/ 142 h 142"/>
                <a:gd name="T10" fmla="*/ 0 w 182"/>
                <a:gd name="T11" fmla="*/ 142 h 142"/>
                <a:gd name="T12" fmla="*/ 0 w 182"/>
                <a:gd name="T13" fmla="*/ 118 h 142"/>
                <a:gd name="T14" fmla="*/ 0 w 182"/>
                <a:gd name="T15" fmla="*/ 107 h 142"/>
                <a:gd name="T16" fmla="*/ 0 w 182"/>
                <a:gd name="T17" fmla="*/ 85 h 142"/>
                <a:gd name="T18" fmla="*/ 0 w 182"/>
                <a:gd name="T19" fmla="*/ 74 h 142"/>
                <a:gd name="T20" fmla="*/ 0 w 182"/>
                <a:gd name="T21" fmla="*/ 52 h 142"/>
                <a:gd name="T22" fmla="*/ 0 w 182"/>
                <a:gd name="T23" fmla="*/ 39 h 142"/>
                <a:gd name="T24" fmla="*/ 0 w 182"/>
                <a:gd name="T25" fmla="*/ 18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42"/>
                <a:gd name="T41" fmla="*/ 182 w 182"/>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42">
                  <a:moveTo>
                    <a:pt x="0" y="18"/>
                  </a:moveTo>
                  <a:lnTo>
                    <a:pt x="0" y="7"/>
                  </a:lnTo>
                  <a:lnTo>
                    <a:pt x="0" y="0"/>
                  </a:lnTo>
                  <a:lnTo>
                    <a:pt x="182" y="0"/>
                  </a:lnTo>
                  <a:lnTo>
                    <a:pt x="182" y="142"/>
                  </a:lnTo>
                  <a:lnTo>
                    <a:pt x="0" y="142"/>
                  </a:lnTo>
                  <a:lnTo>
                    <a:pt x="0" y="118"/>
                  </a:lnTo>
                  <a:lnTo>
                    <a:pt x="0" y="107"/>
                  </a:lnTo>
                  <a:lnTo>
                    <a:pt x="0" y="85"/>
                  </a:lnTo>
                  <a:lnTo>
                    <a:pt x="0" y="74"/>
                  </a:lnTo>
                  <a:lnTo>
                    <a:pt x="0" y="52"/>
                  </a:lnTo>
                  <a:lnTo>
                    <a:pt x="0" y="39"/>
                  </a:lnTo>
                  <a:lnTo>
                    <a:pt x="0" y="1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0" name="Freeform 666"/>
            <p:cNvSpPr>
              <a:spLocks/>
            </p:cNvSpPr>
            <p:nvPr/>
          </p:nvSpPr>
          <p:spPr bwMode="auto">
            <a:xfrm>
              <a:off x="3381" y="1523"/>
              <a:ext cx="57" cy="72"/>
            </a:xfrm>
            <a:custGeom>
              <a:avLst/>
              <a:gdLst>
                <a:gd name="T0" fmla="*/ 0 w 57"/>
                <a:gd name="T1" fmla="*/ 0 h 72"/>
                <a:gd name="T2" fmla="*/ 57 w 57"/>
                <a:gd name="T3" fmla="*/ 65 h 72"/>
                <a:gd name="T4" fmla="*/ 44 w 57"/>
                <a:gd name="T5" fmla="*/ 72 h 72"/>
                <a:gd name="T6" fmla="*/ 0 w 57"/>
                <a:gd name="T7" fmla="*/ 0 h 72"/>
                <a:gd name="T8" fmla="*/ 0 60000 65536"/>
                <a:gd name="T9" fmla="*/ 0 60000 65536"/>
                <a:gd name="T10" fmla="*/ 0 60000 65536"/>
                <a:gd name="T11" fmla="*/ 0 60000 65536"/>
                <a:gd name="T12" fmla="*/ 0 w 57"/>
                <a:gd name="T13" fmla="*/ 0 h 72"/>
                <a:gd name="T14" fmla="*/ 57 w 57"/>
                <a:gd name="T15" fmla="*/ 72 h 72"/>
              </a:gdLst>
              <a:ahLst/>
              <a:cxnLst>
                <a:cxn ang="T8">
                  <a:pos x="T0" y="T1"/>
                </a:cxn>
                <a:cxn ang="T9">
                  <a:pos x="T2" y="T3"/>
                </a:cxn>
                <a:cxn ang="T10">
                  <a:pos x="T4" y="T5"/>
                </a:cxn>
                <a:cxn ang="T11">
                  <a:pos x="T6" y="T7"/>
                </a:cxn>
              </a:cxnLst>
              <a:rect l="T12" t="T13" r="T14" b="T15"/>
              <a:pathLst>
                <a:path w="57" h="72">
                  <a:moveTo>
                    <a:pt x="0" y="0"/>
                  </a:moveTo>
                  <a:lnTo>
                    <a:pt x="57" y="65"/>
                  </a:lnTo>
                  <a:lnTo>
                    <a:pt x="44"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1" name="Freeform 667"/>
            <p:cNvSpPr>
              <a:spLocks/>
            </p:cNvSpPr>
            <p:nvPr/>
          </p:nvSpPr>
          <p:spPr bwMode="auto">
            <a:xfrm>
              <a:off x="2295" y="1654"/>
              <a:ext cx="89" cy="146"/>
            </a:xfrm>
            <a:custGeom>
              <a:avLst/>
              <a:gdLst>
                <a:gd name="T0" fmla="*/ 44 w 89"/>
                <a:gd name="T1" fmla="*/ 139 h 146"/>
                <a:gd name="T2" fmla="*/ 41 w 89"/>
                <a:gd name="T3" fmla="*/ 139 h 146"/>
                <a:gd name="T4" fmla="*/ 41 w 89"/>
                <a:gd name="T5" fmla="*/ 139 h 146"/>
                <a:gd name="T6" fmla="*/ 31 w 89"/>
                <a:gd name="T7" fmla="*/ 139 h 146"/>
                <a:gd name="T8" fmla="*/ 17 w 89"/>
                <a:gd name="T9" fmla="*/ 142 h 146"/>
                <a:gd name="T10" fmla="*/ 7 w 89"/>
                <a:gd name="T11" fmla="*/ 144 h 146"/>
                <a:gd name="T12" fmla="*/ 0 w 89"/>
                <a:gd name="T13" fmla="*/ 146 h 146"/>
                <a:gd name="T14" fmla="*/ 0 w 89"/>
                <a:gd name="T15" fmla="*/ 146 h 146"/>
                <a:gd name="T16" fmla="*/ 0 w 89"/>
                <a:gd name="T17" fmla="*/ 146 h 146"/>
                <a:gd name="T18" fmla="*/ 0 w 89"/>
                <a:gd name="T19" fmla="*/ 135 h 146"/>
                <a:gd name="T20" fmla="*/ 0 w 89"/>
                <a:gd name="T21" fmla="*/ 122 h 146"/>
                <a:gd name="T22" fmla="*/ 0 w 89"/>
                <a:gd name="T23" fmla="*/ 100 h 146"/>
                <a:gd name="T24" fmla="*/ 0 w 89"/>
                <a:gd name="T25" fmla="*/ 89 h 146"/>
                <a:gd name="T26" fmla="*/ 0 w 89"/>
                <a:gd name="T27" fmla="*/ 67 h 146"/>
                <a:gd name="T28" fmla="*/ 0 w 89"/>
                <a:gd name="T29" fmla="*/ 56 h 146"/>
                <a:gd name="T30" fmla="*/ 0 w 89"/>
                <a:gd name="T31" fmla="*/ 32 h 146"/>
                <a:gd name="T32" fmla="*/ 0 w 89"/>
                <a:gd name="T33" fmla="*/ 22 h 146"/>
                <a:gd name="T34" fmla="*/ 0 w 89"/>
                <a:gd name="T35" fmla="*/ 4 h 146"/>
                <a:gd name="T36" fmla="*/ 9 w 89"/>
                <a:gd name="T37" fmla="*/ 4 h 146"/>
                <a:gd name="T38" fmla="*/ 33 w 89"/>
                <a:gd name="T39" fmla="*/ 4 h 146"/>
                <a:gd name="T40" fmla="*/ 41 w 89"/>
                <a:gd name="T41" fmla="*/ 0 h 146"/>
                <a:gd name="T42" fmla="*/ 55 w 89"/>
                <a:gd name="T43" fmla="*/ 4 h 146"/>
                <a:gd name="T44" fmla="*/ 89 w 89"/>
                <a:gd name="T45" fmla="*/ 4 h 146"/>
                <a:gd name="T46" fmla="*/ 89 w 89"/>
                <a:gd name="T47" fmla="*/ 11 h 146"/>
                <a:gd name="T48" fmla="*/ 89 w 89"/>
                <a:gd name="T49" fmla="*/ 22 h 146"/>
                <a:gd name="T50" fmla="*/ 89 w 89"/>
                <a:gd name="T51" fmla="*/ 43 h 146"/>
                <a:gd name="T52" fmla="*/ 89 w 89"/>
                <a:gd name="T53" fmla="*/ 56 h 146"/>
                <a:gd name="T54" fmla="*/ 89 w 89"/>
                <a:gd name="T55" fmla="*/ 78 h 146"/>
                <a:gd name="T56" fmla="*/ 89 w 89"/>
                <a:gd name="T57" fmla="*/ 89 h 146"/>
                <a:gd name="T58" fmla="*/ 89 w 89"/>
                <a:gd name="T59" fmla="*/ 111 h 146"/>
                <a:gd name="T60" fmla="*/ 89 w 89"/>
                <a:gd name="T61" fmla="*/ 122 h 146"/>
                <a:gd name="T62" fmla="*/ 89 w 89"/>
                <a:gd name="T63" fmla="*/ 146 h 146"/>
                <a:gd name="T64" fmla="*/ 89 w 89"/>
                <a:gd name="T65" fmla="*/ 146 h 146"/>
                <a:gd name="T66" fmla="*/ 87 w 89"/>
                <a:gd name="T67" fmla="*/ 146 h 146"/>
                <a:gd name="T68" fmla="*/ 83 w 89"/>
                <a:gd name="T69" fmla="*/ 144 h 146"/>
                <a:gd name="T70" fmla="*/ 72 w 89"/>
                <a:gd name="T71" fmla="*/ 142 h 146"/>
                <a:gd name="T72" fmla="*/ 59 w 89"/>
                <a:gd name="T73" fmla="*/ 139 h 146"/>
                <a:gd name="T74" fmla="*/ 44 w 89"/>
                <a:gd name="T75" fmla="*/ 139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9"/>
                <a:gd name="T115" fmla="*/ 0 h 146"/>
                <a:gd name="T116" fmla="*/ 89 w 89"/>
                <a:gd name="T117" fmla="*/ 146 h 1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9" h="146">
                  <a:moveTo>
                    <a:pt x="44" y="139"/>
                  </a:moveTo>
                  <a:lnTo>
                    <a:pt x="41" y="139"/>
                  </a:lnTo>
                  <a:lnTo>
                    <a:pt x="31" y="139"/>
                  </a:lnTo>
                  <a:lnTo>
                    <a:pt x="17" y="142"/>
                  </a:lnTo>
                  <a:lnTo>
                    <a:pt x="7" y="144"/>
                  </a:lnTo>
                  <a:lnTo>
                    <a:pt x="0" y="146"/>
                  </a:lnTo>
                  <a:lnTo>
                    <a:pt x="0" y="135"/>
                  </a:lnTo>
                  <a:lnTo>
                    <a:pt x="0" y="122"/>
                  </a:lnTo>
                  <a:lnTo>
                    <a:pt x="0" y="100"/>
                  </a:lnTo>
                  <a:lnTo>
                    <a:pt x="0" y="89"/>
                  </a:lnTo>
                  <a:lnTo>
                    <a:pt x="0" y="67"/>
                  </a:lnTo>
                  <a:lnTo>
                    <a:pt x="0" y="56"/>
                  </a:lnTo>
                  <a:lnTo>
                    <a:pt x="0" y="32"/>
                  </a:lnTo>
                  <a:lnTo>
                    <a:pt x="0" y="22"/>
                  </a:lnTo>
                  <a:lnTo>
                    <a:pt x="0" y="4"/>
                  </a:lnTo>
                  <a:lnTo>
                    <a:pt x="9" y="4"/>
                  </a:lnTo>
                  <a:lnTo>
                    <a:pt x="33" y="4"/>
                  </a:lnTo>
                  <a:lnTo>
                    <a:pt x="41" y="0"/>
                  </a:lnTo>
                  <a:lnTo>
                    <a:pt x="55" y="4"/>
                  </a:lnTo>
                  <a:lnTo>
                    <a:pt x="89" y="4"/>
                  </a:lnTo>
                  <a:lnTo>
                    <a:pt x="89" y="11"/>
                  </a:lnTo>
                  <a:lnTo>
                    <a:pt x="89" y="22"/>
                  </a:lnTo>
                  <a:lnTo>
                    <a:pt x="89" y="43"/>
                  </a:lnTo>
                  <a:lnTo>
                    <a:pt x="89" y="56"/>
                  </a:lnTo>
                  <a:lnTo>
                    <a:pt x="89" y="78"/>
                  </a:lnTo>
                  <a:lnTo>
                    <a:pt x="89" y="89"/>
                  </a:lnTo>
                  <a:lnTo>
                    <a:pt x="89" y="111"/>
                  </a:lnTo>
                  <a:lnTo>
                    <a:pt x="89" y="122"/>
                  </a:lnTo>
                  <a:lnTo>
                    <a:pt x="89" y="146"/>
                  </a:lnTo>
                  <a:lnTo>
                    <a:pt x="87" y="146"/>
                  </a:lnTo>
                  <a:lnTo>
                    <a:pt x="83" y="144"/>
                  </a:lnTo>
                  <a:lnTo>
                    <a:pt x="72" y="142"/>
                  </a:lnTo>
                  <a:lnTo>
                    <a:pt x="59" y="139"/>
                  </a:lnTo>
                  <a:lnTo>
                    <a:pt x="44" y="13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2" name="Freeform 668"/>
            <p:cNvSpPr>
              <a:spLocks/>
            </p:cNvSpPr>
            <p:nvPr/>
          </p:nvSpPr>
          <p:spPr bwMode="auto">
            <a:xfrm>
              <a:off x="3307" y="1800"/>
              <a:ext cx="146" cy="83"/>
            </a:xfrm>
            <a:custGeom>
              <a:avLst/>
              <a:gdLst>
                <a:gd name="T0" fmla="*/ 1510 w 67"/>
                <a:gd name="T1" fmla="*/ 177 h 38"/>
                <a:gd name="T2" fmla="*/ 1510 w 67"/>
                <a:gd name="T3" fmla="*/ 177 h 38"/>
                <a:gd name="T4" fmla="*/ 841 w 67"/>
                <a:gd name="T5" fmla="*/ 863 h 38"/>
                <a:gd name="T6" fmla="*/ 0 w 67"/>
                <a:gd name="T7" fmla="*/ 863 h 38"/>
                <a:gd name="T8" fmla="*/ 878 w 67"/>
                <a:gd name="T9" fmla="*/ 0 h 38"/>
                <a:gd name="T10" fmla="*/ 878 w 67"/>
                <a:gd name="T11" fmla="*/ 0 h 38"/>
                <a:gd name="T12" fmla="*/ 1510 w 67"/>
                <a:gd name="T13" fmla="*/ 177 h 38"/>
                <a:gd name="T14" fmla="*/ 0 60000 65536"/>
                <a:gd name="T15" fmla="*/ 0 60000 65536"/>
                <a:gd name="T16" fmla="*/ 0 60000 65536"/>
                <a:gd name="T17" fmla="*/ 0 60000 65536"/>
                <a:gd name="T18" fmla="*/ 0 60000 65536"/>
                <a:gd name="T19" fmla="*/ 0 60000 65536"/>
                <a:gd name="T20" fmla="*/ 0 60000 65536"/>
                <a:gd name="T21" fmla="*/ 0 w 67"/>
                <a:gd name="T22" fmla="*/ 0 h 38"/>
                <a:gd name="T23" fmla="*/ 67 w 67"/>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38">
                  <a:moveTo>
                    <a:pt x="67" y="8"/>
                  </a:moveTo>
                  <a:cubicBezTo>
                    <a:pt x="67" y="8"/>
                    <a:pt x="67" y="8"/>
                    <a:pt x="67" y="8"/>
                  </a:cubicBezTo>
                  <a:cubicBezTo>
                    <a:pt x="37" y="38"/>
                    <a:pt x="37" y="38"/>
                    <a:pt x="37" y="38"/>
                  </a:cubicBezTo>
                  <a:cubicBezTo>
                    <a:pt x="0" y="38"/>
                    <a:pt x="0" y="38"/>
                    <a:pt x="0" y="38"/>
                  </a:cubicBezTo>
                  <a:cubicBezTo>
                    <a:pt x="39" y="0"/>
                    <a:pt x="39" y="0"/>
                    <a:pt x="39" y="0"/>
                  </a:cubicBezTo>
                  <a:cubicBezTo>
                    <a:pt x="39" y="0"/>
                    <a:pt x="39" y="0"/>
                    <a:pt x="39" y="0"/>
                  </a:cubicBezTo>
                  <a:cubicBezTo>
                    <a:pt x="47" y="4"/>
                    <a:pt x="57" y="7"/>
                    <a:pt x="67" y="8"/>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3" name="Freeform 669"/>
            <p:cNvSpPr>
              <a:spLocks/>
            </p:cNvSpPr>
            <p:nvPr/>
          </p:nvSpPr>
          <p:spPr bwMode="auto">
            <a:xfrm>
              <a:off x="1857" y="1575"/>
              <a:ext cx="257" cy="22"/>
            </a:xfrm>
            <a:custGeom>
              <a:avLst/>
              <a:gdLst>
                <a:gd name="T0" fmla="*/ 257 w 257"/>
                <a:gd name="T1" fmla="*/ 0 h 22"/>
                <a:gd name="T2" fmla="*/ 257 w 257"/>
                <a:gd name="T3" fmla="*/ 22 h 22"/>
                <a:gd name="T4" fmla="*/ 246 w 257"/>
                <a:gd name="T5" fmla="*/ 22 h 22"/>
                <a:gd name="T6" fmla="*/ 235 w 257"/>
                <a:gd name="T7" fmla="*/ 22 h 22"/>
                <a:gd name="T8" fmla="*/ 213 w 257"/>
                <a:gd name="T9" fmla="*/ 22 h 22"/>
                <a:gd name="T10" fmla="*/ 200 w 257"/>
                <a:gd name="T11" fmla="*/ 22 h 22"/>
                <a:gd name="T12" fmla="*/ 178 w 257"/>
                <a:gd name="T13" fmla="*/ 22 h 22"/>
                <a:gd name="T14" fmla="*/ 168 w 257"/>
                <a:gd name="T15" fmla="*/ 22 h 22"/>
                <a:gd name="T16" fmla="*/ 146 w 257"/>
                <a:gd name="T17" fmla="*/ 22 h 22"/>
                <a:gd name="T18" fmla="*/ 135 w 257"/>
                <a:gd name="T19" fmla="*/ 22 h 22"/>
                <a:gd name="T20" fmla="*/ 111 w 257"/>
                <a:gd name="T21" fmla="*/ 22 h 22"/>
                <a:gd name="T22" fmla="*/ 100 w 257"/>
                <a:gd name="T23" fmla="*/ 22 h 22"/>
                <a:gd name="T24" fmla="*/ 78 w 257"/>
                <a:gd name="T25" fmla="*/ 22 h 22"/>
                <a:gd name="T26" fmla="*/ 67 w 257"/>
                <a:gd name="T27" fmla="*/ 22 h 22"/>
                <a:gd name="T28" fmla="*/ 43 w 257"/>
                <a:gd name="T29" fmla="*/ 22 h 22"/>
                <a:gd name="T30" fmla="*/ 32 w 257"/>
                <a:gd name="T31" fmla="*/ 22 h 22"/>
                <a:gd name="T32" fmla="*/ 10 w 257"/>
                <a:gd name="T33" fmla="*/ 22 h 22"/>
                <a:gd name="T34" fmla="*/ 0 w 257"/>
                <a:gd name="T35" fmla="*/ 22 h 22"/>
                <a:gd name="T36" fmla="*/ 0 w 257"/>
                <a:gd name="T37" fmla="*/ 0 h 22"/>
                <a:gd name="T38" fmla="*/ 0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246" y="22"/>
                  </a:lnTo>
                  <a:lnTo>
                    <a:pt x="235" y="22"/>
                  </a:lnTo>
                  <a:lnTo>
                    <a:pt x="213" y="22"/>
                  </a:lnTo>
                  <a:lnTo>
                    <a:pt x="200" y="22"/>
                  </a:lnTo>
                  <a:lnTo>
                    <a:pt x="178" y="22"/>
                  </a:lnTo>
                  <a:lnTo>
                    <a:pt x="168" y="22"/>
                  </a:lnTo>
                  <a:lnTo>
                    <a:pt x="146" y="22"/>
                  </a:lnTo>
                  <a:lnTo>
                    <a:pt x="135" y="22"/>
                  </a:lnTo>
                  <a:lnTo>
                    <a:pt x="111" y="22"/>
                  </a:lnTo>
                  <a:lnTo>
                    <a:pt x="100" y="22"/>
                  </a:lnTo>
                  <a:lnTo>
                    <a:pt x="78" y="22"/>
                  </a:lnTo>
                  <a:lnTo>
                    <a:pt x="67" y="22"/>
                  </a:lnTo>
                  <a:lnTo>
                    <a:pt x="43" y="22"/>
                  </a:lnTo>
                  <a:lnTo>
                    <a:pt x="32" y="22"/>
                  </a:lnTo>
                  <a:lnTo>
                    <a:pt x="10" y="22"/>
                  </a:lnTo>
                  <a:lnTo>
                    <a:pt x="0" y="22"/>
                  </a:lnTo>
                  <a:lnTo>
                    <a:pt x="0"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4" name="Freeform 670"/>
            <p:cNvSpPr>
              <a:spLocks/>
            </p:cNvSpPr>
            <p:nvPr/>
          </p:nvSpPr>
          <p:spPr bwMode="auto">
            <a:xfrm>
              <a:off x="3246" y="1765"/>
              <a:ext cx="146" cy="118"/>
            </a:xfrm>
            <a:custGeom>
              <a:avLst/>
              <a:gdLst>
                <a:gd name="T0" fmla="*/ 1035 w 67"/>
                <a:gd name="T1" fmla="*/ 0 h 54"/>
                <a:gd name="T2" fmla="*/ 1510 w 67"/>
                <a:gd name="T3" fmla="*/ 363 h 54"/>
                <a:gd name="T4" fmla="*/ 1510 w 67"/>
                <a:gd name="T5" fmla="*/ 363 h 54"/>
                <a:gd name="T6" fmla="*/ 632 w 67"/>
                <a:gd name="T7" fmla="*/ 1232 h 54"/>
                <a:gd name="T8" fmla="*/ 113 w 67"/>
                <a:gd name="T9" fmla="*/ 1232 h 54"/>
                <a:gd name="T10" fmla="*/ 0 w 67"/>
                <a:gd name="T11" fmla="*/ 1055 h 54"/>
                <a:gd name="T12" fmla="*/ 0 w 67"/>
                <a:gd name="T13" fmla="*/ 1055 h 54"/>
                <a:gd name="T14" fmla="*/ 1035 w 67"/>
                <a:gd name="T15" fmla="*/ 0 h 54"/>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54"/>
                <a:gd name="T26" fmla="*/ 67 w 67"/>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54">
                  <a:moveTo>
                    <a:pt x="46" y="0"/>
                  </a:moveTo>
                  <a:cubicBezTo>
                    <a:pt x="52" y="7"/>
                    <a:pt x="59" y="12"/>
                    <a:pt x="67" y="16"/>
                  </a:cubicBezTo>
                  <a:cubicBezTo>
                    <a:pt x="67" y="16"/>
                    <a:pt x="67" y="16"/>
                    <a:pt x="67" y="16"/>
                  </a:cubicBezTo>
                  <a:cubicBezTo>
                    <a:pt x="28" y="54"/>
                    <a:pt x="28" y="54"/>
                    <a:pt x="28" y="54"/>
                  </a:cubicBezTo>
                  <a:cubicBezTo>
                    <a:pt x="5" y="54"/>
                    <a:pt x="5" y="54"/>
                    <a:pt x="5" y="54"/>
                  </a:cubicBezTo>
                  <a:cubicBezTo>
                    <a:pt x="0" y="46"/>
                    <a:pt x="0" y="46"/>
                    <a:pt x="0" y="46"/>
                  </a:cubicBezTo>
                  <a:cubicBezTo>
                    <a:pt x="0" y="46"/>
                    <a:pt x="0" y="46"/>
                    <a:pt x="0" y="46"/>
                  </a:cubicBezTo>
                  <a:cubicBezTo>
                    <a:pt x="46" y="0"/>
                    <a:pt x="46" y="0"/>
                    <a:pt x="46" y="0"/>
                  </a:cubicBez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5" name="Freeform 671"/>
            <p:cNvSpPr>
              <a:spLocks/>
            </p:cNvSpPr>
            <p:nvPr/>
          </p:nvSpPr>
          <p:spPr bwMode="auto">
            <a:xfrm>
              <a:off x="2614" y="1769"/>
              <a:ext cx="78" cy="44"/>
            </a:xfrm>
            <a:custGeom>
              <a:avLst/>
              <a:gdLst>
                <a:gd name="T0" fmla="*/ 78 w 78"/>
                <a:gd name="T1" fmla="*/ 0 h 44"/>
                <a:gd name="T2" fmla="*/ 6 w 78"/>
                <a:gd name="T3" fmla="*/ 44 h 44"/>
                <a:gd name="T4" fmla="*/ 0 w 78"/>
                <a:gd name="T5" fmla="*/ 33 h 44"/>
                <a:gd name="T6" fmla="*/ 78 w 78"/>
                <a:gd name="T7" fmla="*/ 0 h 44"/>
                <a:gd name="T8" fmla="*/ 0 60000 65536"/>
                <a:gd name="T9" fmla="*/ 0 60000 65536"/>
                <a:gd name="T10" fmla="*/ 0 60000 65536"/>
                <a:gd name="T11" fmla="*/ 0 60000 65536"/>
                <a:gd name="T12" fmla="*/ 0 w 78"/>
                <a:gd name="T13" fmla="*/ 0 h 44"/>
                <a:gd name="T14" fmla="*/ 78 w 78"/>
                <a:gd name="T15" fmla="*/ 44 h 44"/>
              </a:gdLst>
              <a:ahLst/>
              <a:cxnLst>
                <a:cxn ang="T8">
                  <a:pos x="T0" y="T1"/>
                </a:cxn>
                <a:cxn ang="T9">
                  <a:pos x="T2" y="T3"/>
                </a:cxn>
                <a:cxn ang="T10">
                  <a:pos x="T4" y="T5"/>
                </a:cxn>
                <a:cxn ang="T11">
                  <a:pos x="T6" y="T7"/>
                </a:cxn>
              </a:cxnLst>
              <a:rect l="T12" t="T13" r="T14" b="T15"/>
              <a:pathLst>
                <a:path w="78" h="44">
                  <a:moveTo>
                    <a:pt x="78" y="0"/>
                  </a:moveTo>
                  <a:lnTo>
                    <a:pt x="6" y="44"/>
                  </a:lnTo>
                  <a:lnTo>
                    <a:pt x="0" y="33"/>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6" name="Freeform 672"/>
            <p:cNvSpPr>
              <a:spLocks/>
            </p:cNvSpPr>
            <p:nvPr/>
          </p:nvSpPr>
          <p:spPr bwMode="auto">
            <a:xfrm>
              <a:off x="3220" y="1647"/>
              <a:ext cx="96" cy="159"/>
            </a:xfrm>
            <a:custGeom>
              <a:avLst/>
              <a:gdLst>
                <a:gd name="T0" fmla="*/ 881 w 44"/>
                <a:gd name="T1" fmla="*/ 96 h 73"/>
                <a:gd name="T2" fmla="*/ 881 w 44"/>
                <a:gd name="T3" fmla="*/ 133 h 73"/>
                <a:gd name="T4" fmla="*/ 995 w 44"/>
                <a:gd name="T5" fmla="*/ 721 h 73"/>
                <a:gd name="T6" fmla="*/ 995 w 44"/>
                <a:gd name="T7" fmla="*/ 721 h 73"/>
                <a:gd name="T8" fmla="*/ 44 w 44"/>
                <a:gd name="T9" fmla="*/ 1642 h 73"/>
                <a:gd name="T10" fmla="*/ 44 w 44"/>
                <a:gd name="T11" fmla="*/ 1642 h 73"/>
                <a:gd name="T12" fmla="*/ 20 w 44"/>
                <a:gd name="T13" fmla="*/ 1570 h 73"/>
                <a:gd name="T14" fmla="*/ 0 w 44"/>
                <a:gd name="T15" fmla="*/ 1281 h 73"/>
                <a:gd name="T16" fmla="*/ 0 w 44"/>
                <a:gd name="T17" fmla="*/ 974 h 73"/>
                <a:gd name="T18" fmla="*/ 20 w 44"/>
                <a:gd name="T19" fmla="*/ 858 h 73"/>
                <a:gd name="T20" fmla="*/ 20 w 44"/>
                <a:gd name="T21" fmla="*/ 858 h 73"/>
                <a:gd name="T22" fmla="*/ 766 w 44"/>
                <a:gd name="T23" fmla="*/ 113 h 73"/>
                <a:gd name="T24" fmla="*/ 905 w 44"/>
                <a:gd name="T25" fmla="*/ 0 h 73"/>
                <a:gd name="T26" fmla="*/ 905 w 44"/>
                <a:gd name="T27" fmla="*/ 0 h 73"/>
                <a:gd name="T28" fmla="*/ 881 w 44"/>
                <a:gd name="T29" fmla="*/ 96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73"/>
                <a:gd name="T47" fmla="*/ 44 w 44"/>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73">
                  <a:moveTo>
                    <a:pt x="39" y="4"/>
                  </a:moveTo>
                  <a:cubicBezTo>
                    <a:pt x="39" y="6"/>
                    <a:pt x="39" y="6"/>
                    <a:pt x="39" y="6"/>
                  </a:cubicBezTo>
                  <a:cubicBezTo>
                    <a:pt x="40" y="15"/>
                    <a:pt x="41" y="24"/>
                    <a:pt x="44" y="32"/>
                  </a:cubicBezTo>
                  <a:cubicBezTo>
                    <a:pt x="44" y="32"/>
                    <a:pt x="44" y="32"/>
                    <a:pt x="44" y="32"/>
                  </a:cubicBezTo>
                  <a:cubicBezTo>
                    <a:pt x="2" y="73"/>
                    <a:pt x="2" y="73"/>
                    <a:pt x="2" y="73"/>
                  </a:cubicBezTo>
                  <a:cubicBezTo>
                    <a:pt x="2" y="73"/>
                    <a:pt x="2" y="73"/>
                    <a:pt x="2" y="73"/>
                  </a:cubicBezTo>
                  <a:cubicBezTo>
                    <a:pt x="1" y="70"/>
                    <a:pt x="1" y="70"/>
                    <a:pt x="1" y="70"/>
                  </a:cubicBezTo>
                  <a:cubicBezTo>
                    <a:pt x="0" y="57"/>
                    <a:pt x="0" y="57"/>
                    <a:pt x="0" y="57"/>
                  </a:cubicBezTo>
                  <a:cubicBezTo>
                    <a:pt x="0" y="43"/>
                    <a:pt x="0" y="43"/>
                    <a:pt x="0" y="43"/>
                  </a:cubicBezTo>
                  <a:cubicBezTo>
                    <a:pt x="1" y="38"/>
                    <a:pt x="1" y="38"/>
                    <a:pt x="1" y="38"/>
                  </a:cubicBezTo>
                  <a:cubicBezTo>
                    <a:pt x="1" y="38"/>
                    <a:pt x="1" y="38"/>
                    <a:pt x="1" y="38"/>
                  </a:cubicBezTo>
                  <a:cubicBezTo>
                    <a:pt x="34" y="5"/>
                    <a:pt x="34" y="5"/>
                    <a:pt x="34" y="5"/>
                  </a:cubicBezTo>
                  <a:cubicBezTo>
                    <a:pt x="40" y="0"/>
                    <a:pt x="40" y="0"/>
                    <a:pt x="40" y="0"/>
                  </a:cubicBezTo>
                  <a:cubicBezTo>
                    <a:pt x="40" y="0"/>
                    <a:pt x="40" y="0"/>
                    <a:pt x="40" y="0"/>
                  </a:cubicBezTo>
                  <a:cubicBezTo>
                    <a:pt x="40" y="1"/>
                    <a:pt x="39" y="3"/>
                    <a:pt x="39" y="4"/>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7" name="Freeform 673"/>
            <p:cNvSpPr>
              <a:spLocks/>
            </p:cNvSpPr>
            <p:nvPr/>
          </p:nvSpPr>
          <p:spPr bwMode="auto">
            <a:xfrm>
              <a:off x="3318" y="1433"/>
              <a:ext cx="42" cy="42"/>
            </a:xfrm>
            <a:custGeom>
              <a:avLst/>
              <a:gdLst>
                <a:gd name="T0" fmla="*/ 42 w 42"/>
                <a:gd name="T1" fmla="*/ 0 h 42"/>
                <a:gd name="T2" fmla="*/ 0 w 42"/>
                <a:gd name="T3" fmla="*/ 42 h 42"/>
                <a:gd name="T4" fmla="*/ 0 w 42"/>
                <a:gd name="T5" fmla="*/ 42 h 42"/>
                <a:gd name="T6" fmla="*/ 0 w 42"/>
                <a:gd name="T7" fmla="*/ 40 h 42"/>
                <a:gd name="T8" fmla="*/ 20 w 42"/>
                <a:gd name="T9" fmla="*/ 0 h 42"/>
                <a:gd name="T10" fmla="*/ 42 w 42"/>
                <a:gd name="T11" fmla="*/ 0 h 42"/>
                <a:gd name="T12" fmla="*/ 0 60000 65536"/>
                <a:gd name="T13" fmla="*/ 0 60000 65536"/>
                <a:gd name="T14" fmla="*/ 0 60000 65536"/>
                <a:gd name="T15" fmla="*/ 0 60000 65536"/>
                <a:gd name="T16" fmla="*/ 0 60000 65536"/>
                <a:gd name="T17" fmla="*/ 0 60000 65536"/>
                <a:gd name="T18" fmla="*/ 0 w 42"/>
                <a:gd name="T19" fmla="*/ 0 h 42"/>
                <a:gd name="T20" fmla="*/ 42 w 4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42" h="42">
                  <a:moveTo>
                    <a:pt x="42" y="0"/>
                  </a:moveTo>
                  <a:lnTo>
                    <a:pt x="0" y="42"/>
                  </a:lnTo>
                  <a:lnTo>
                    <a:pt x="0" y="40"/>
                  </a:lnTo>
                  <a:lnTo>
                    <a:pt x="20" y="0"/>
                  </a:lnTo>
                  <a:lnTo>
                    <a:pt x="4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8" name="Freeform 674"/>
            <p:cNvSpPr>
              <a:spLocks/>
            </p:cNvSpPr>
            <p:nvPr/>
          </p:nvSpPr>
          <p:spPr bwMode="auto">
            <a:xfrm>
              <a:off x="2295" y="1518"/>
              <a:ext cx="89" cy="140"/>
            </a:xfrm>
            <a:custGeom>
              <a:avLst/>
              <a:gdLst>
                <a:gd name="T0" fmla="*/ 0 w 41"/>
                <a:gd name="T1" fmla="*/ 0 h 64"/>
                <a:gd name="T2" fmla="*/ 20 w 41"/>
                <a:gd name="T3" fmla="*/ 0 h 64"/>
                <a:gd name="T4" fmla="*/ 419 w 41"/>
                <a:gd name="T5" fmla="*/ 72 h 64"/>
                <a:gd name="T6" fmla="*/ 838 w 41"/>
                <a:gd name="T7" fmla="*/ 20 h 64"/>
                <a:gd name="T8" fmla="*/ 910 w 41"/>
                <a:gd name="T9" fmla="*/ 0 h 64"/>
                <a:gd name="T10" fmla="*/ 910 w 41"/>
                <a:gd name="T11" fmla="*/ 0 h 64"/>
                <a:gd name="T12" fmla="*/ 910 w 41"/>
                <a:gd name="T13" fmla="*/ 0 h 64"/>
                <a:gd name="T14" fmla="*/ 910 w 41"/>
                <a:gd name="T15" fmla="*/ 114 h 64"/>
                <a:gd name="T16" fmla="*/ 910 w 41"/>
                <a:gd name="T17" fmla="*/ 230 h 64"/>
                <a:gd name="T18" fmla="*/ 910 w 41"/>
                <a:gd name="T19" fmla="*/ 459 h 64"/>
                <a:gd name="T20" fmla="*/ 910 w 41"/>
                <a:gd name="T21" fmla="*/ 597 h 64"/>
                <a:gd name="T22" fmla="*/ 910 w 41"/>
                <a:gd name="T23" fmla="*/ 827 h 64"/>
                <a:gd name="T24" fmla="*/ 910 w 41"/>
                <a:gd name="T25" fmla="*/ 943 h 64"/>
                <a:gd name="T26" fmla="*/ 910 w 41"/>
                <a:gd name="T27" fmla="*/ 1173 h 64"/>
                <a:gd name="T28" fmla="*/ 910 w 41"/>
                <a:gd name="T29" fmla="*/ 1306 h 64"/>
                <a:gd name="T30" fmla="*/ 910 w 41"/>
                <a:gd name="T31" fmla="*/ 1463 h 64"/>
                <a:gd name="T32" fmla="*/ 551 w 41"/>
                <a:gd name="T33" fmla="*/ 1463 h 64"/>
                <a:gd name="T34" fmla="*/ 419 w 41"/>
                <a:gd name="T35" fmla="*/ 1422 h 64"/>
                <a:gd name="T36" fmla="*/ 339 w 41"/>
                <a:gd name="T37" fmla="*/ 1463 h 64"/>
                <a:gd name="T38" fmla="*/ 93 w 41"/>
                <a:gd name="T39" fmla="*/ 1463 h 64"/>
                <a:gd name="T40" fmla="*/ 0 w 41"/>
                <a:gd name="T41" fmla="*/ 1463 h 64"/>
                <a:gd name="T42" fmla="*/ 0 w 41"/>
                <a:gd name="T43" fmla="*/ 1422 h 64"/>
                <a:gd name="T44" fmla="*/ 0 w 41"/>
                <a:gd name="T45" fmla="*/ 1306 h 64"/>
                <a:gd name="T46" fmla="*/ 0 w 41"/>
                <a:gd name="T47" fmla="*/ 1057 h 64"/>
                <a:gd name="T48" fmla="*/ 0 w 41"/>
                <a:gd name="T49" fmla="*/ 943 h 64"/>
                <a:gd name="T50" fmla="*/ 0 w 41"/>
                <a:gd name="T51" fmla="*/ 713 h 64"/>
                <a:gd name="T52" fmla="*/ 0 w 41"/>
                <a:gd name="T53" fmla="*/ 597 h 64"/>
                <a:gd name="T54" fmla="*/ 0 w 41"/>
                <a:gd name="T55" fmla="*/ 343 h 64"/>
                <a:gd name="T56" fmla="*/ 0 w 41"/>
                <a:gd name="T57" fmla="*/ 230 h 64"/>
                <a:gd name="T58" fmla="*/ 0 w 41"/>
                <a:gd name="T59" fmla="*/ 0 h 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64"/>
                <a:gd name="T92" fmla="*/ 41 w 41"/>
                <a:gd name="T93" fmla="*/ 64 h 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64">
                  <a:moveTo>
                    <a:pt x="0" y="0"/>
                  </a:moveTo>
                  <a:cubicBezTo>
                    <a:pt x="1" y="0"/>
                    <a:pt x="1" y="0"/>
                    <a:pt x="1" y="0"/>
                  </a:cubicBezTo>
                  <a:cubicBezTo>
                    <a:pt x="6" y="2"/>
                    <a:pt x="12" y="3"/>
                    <a:pt x="19" y="3"/>
                  </a:cubicBezTo>
                  <a:cubicBezTo>
                    <a:pt x="25" y="3"/>
                    <a:pt x="32" y="3"/>
                    <a:pt x="38" y="1"/>
                  </a:cubicBezTo>
                  <a:cubicBezTo>
                    <a:pt x="41" y="0"/>
                    <a:pt x="41" y="0"/>
                    <a:pt x="41" y="0"/>
                  </a:cubicBezTo>
                  <a:cubicBezTo>
                    <a:pt x="41" y="0"/>
                    <a:pt x="41" y="0"/>
                    <a:pt x="41" y="0"/>
                  </a:cubicBezTo>
                  <a:cubicBezTo>
                    <a:pt x="41" y="0"/>
                    <a:pt x="41" y="0"/>
                    <a:pt x="41" y="0"/>
                  </a:cubicBezTo>
                  <a:cubicBezTo>
                    <a:pt x="41" y="5"/>
                    <a:pt x="41" y="5"/>
                    <a:pt x="41" y="5"/>
                  </a:cubicBezTo>
                  <a:cubicBezTo>
                    <a:pt x="41" y="10"/>
                    <a:pt x="41" y="10"/>
                    <a:pt x="41" y="10"/>
                  </a:cubicBezTo>
                  <a:cubicBezTo>
                    <a:pt x="41" y="20"/>
                    <a:pt x="41" y="20"/>
                    <a:pt x="41" y="20"/>
                  </a:cubicBezTo>
                  <a:cubicBezTo>
                    <a:pt x="41" y="26"/>
                    <a:pt x="41" y="26"/>
                    <a:pt x="41" y="26"/>
                  </a:cubicBezTo>
                  <a:cubicBezTo>
                    <a:pt x="41" y="36"/>
                    <a:pt x="41" y="36"/>
                    <a:pt x="41" y="36"/>
                  </a:cubicBezTo>
                  <a:cubicBezTo>
                    <a:pt x="41" y="41"/>
                    <a:pt x="41" y="41"/>
                    <a:pt x="41" y="41"/>
                  </a:cubicBezTo>
                  <a:cubicBezTo>
                    <a:pt x="41" y="51"/>
                    <a:pt x="41" y="51"/>
                    <a:pt x="41" y="51"/>
                  </a:cubicBezTo>
                  <a:cubicBezTo>
                    <a:pt x="41" y="57"/>
                    <a:pt x="41" y="57"/>
                    <a:pt x="41" y="57"/>
                  </a:cubicBezTo>
                  <a:cubicBezTo>
                    <a:pt x="41" y="64"/>
                    <a:pt x="41" y="64"/>
                    <a:pt x="41" y="64"/>
                  </a:cubicBezTo>
                  <a:cubicBezTo>
                    <a:pt x="25" y="64"/>
                    <a:pt x="25" y="64"/>
                    <a:pt x="25" y="64"/>
                  </a:cubicBezTo>
                  <a:cubicBezTo>
                    <a:pt x="19" y="62"/>
                    <a:pt x="19" y="62"/>
                    <a:pt x="19" y="62"/>
                  </a:cubicBezTo>
                  <a:cubicBezTo>
                    <a:pt x="15" y="64"/>
                    <a:pt x="15" y="64"/>
                    <a:pt x="15" y="64"/>
                  </a:cubicBezTo>
                  <a:cubicBezTo>
                    <a:pt x="4" y="64"/>
                    <a:pt x="4" y="64"/>
                    <a:pt x="4" y="64"/>
                  </a:cubicBezTo>
                  <a:cubicBezTo>
                    <a:pt x="0" y="64"/>
                    <a:pt x="0" y="64"/>
                    <a:pt x="0" y="64"/>
                  </a:cubicBezTo>
                  <a:cubicBezTo>
                    <a:pt x="0" y="62"/>
                    <a:pt x="0" y="62"/>
                    <a:pt x="0" y="62"/>
                  </a:cubicBezTo>
                  <a:cubicBezTo>
                    <a:pt x="0" y="57"/>
                    <a:pt x="0" y="57"/>
                    <a:pt x="0" y="57"/>
                  </a:cubicBezTo>
                  <a:cubicBezTo>
                    <a:pt x="0" y="46"/>
                    <a:pt x="0" y="46"/>
                    <a:pt x="0" y="46"/>
                  </a:cubicBezTo>
                  <a:cubicBezTo>
                    <a:pt x="0" y="41"/>
                    <a:pt x="0" y="41"/>
                    <a:pt x="0" y="41"/>
                  </a:cubicBezTo>
                  <a:cubicBezTo>
                    <a:pt x="0" y="31"/>
                    <a:pt x="0" y="31"/>
                    <a:pt x="0" y="31"/>
                  </a:cubicBezTo>
                  <a:cubicBezTo>
                    <a:pt x="0" y="26"/>
                    <a:pt x="0" y="26"/>
                    <a:pt x="0" y="26"/>
                  </a:cubicBezTo>
                  <a:cubicBezTo>
                    <a:pt x="0" y="15"/>
                    <a:pt x="0" y="15"/>
                    <a:pt x="0" y="15"/>
                  </a:cubicBezTo>
                  <a:cubicBezTo>
                    <a:pt x="0" y="10"/>
                    <a:pt x="0" y="10"/>
                    <a:pt x="0" y="10"/>
                  </a:cubicBezTo>
                  <a:lnTo>
                    <a:pt x="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89" name="Freeform 675"/>
            <p:cNvSpPr>
              <a:spLocks/>
            </p:cNvSpPr>
            <p:nvPr/>
          </p:nvSpPr>
          <p:spPr bwMode="auto">
            <a:xfrm>
              <a:off x="1833" y="1597"/>
              <a:ext cx="24" cy="61"/>
            </a:xfrm>
            <a:custGeom>
              <a:avLst/>
              <a:gdLst>
                <a:gd name="T0" fmla="*/ 24 w 24"/>
                <a:gd name="T1" fmla="*/ 50 h 61"/>
                <a:gd name="T2" fmla="*/ 24 w 24"/>
                <a:gd name="T3" fmla="*/ 61 h 61"/>
                <a:gd name="T4" fmla="*/ 0 w 24"/>
                <a:gd name="T5" fmla="*/ 61 h 61"/>
                <a:gd name="T6" fmla="*/ 0 w 24"/>
                <a:gd name="T7" fmla="*/ 0 h 61"/>
                <a:gd name="T8" fmla="*/ 0 w 24"/>
                <a:gd name="T9" fmla="*/ 0 h 61"/>
                <a:gd name="T10" fmla="*/ 24 w 24"/>
                <a:gd name="T11" fmla="*/ 0 h 61"/>
                <a:gd name="T12" fmla="*/ 24 w 24"/>
                <a:gd name="T13" fmla="*/ 50 h 61"/>
                <a:gd name="T14" fmla="*/ 0 60000 65536"/>
                <a:gd name="T15" fmla="*/ 0 60000 65536"/>
                <a:gd name="T16" fmla="*/ 0 60000 65536"/>
                <a:gd name="T17" fmla="*/ 0 60000 65536"/>
                <a:gd name="T18" fmla="*/ 0 60000 65536"/>
                <a:gd name="T19" fmla="*/ 0 60000 65536"/>
                <a:gd name="T20" fmla="*/ 0 60000 65536"/>
                <a:gd name="T21" fmla="*/ 0 w 24"/>
                <a:gd name="T22" fmla="*/ 0 h 61"/>
                <a:gd name="T23" fmla="*/ 24 w 24"/>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1">
                  <a:moveTo>
                    <a:pt x="24" y="50"/>
                  </a:moveTo>
                  <a:lnTo>
                    <a:pt x="24" y="61"/>
                  </a:lnTo>
                  <a:lnTo>
                    <a:pt x="0" y="61"/>
                  </a:lnTo>
                  <a:lnTo>
                    <a:pt x="0" y="0"/>
                  </a:lnTo>
                  <a:lnTo>
                    <a:pt x="24" y="0"/>
                  </a:lnTo>
                  <a:lnTo>
                    <a:pt x="24" y="5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0" name="Freeform 676"/>
            <p:cNvSpPr>
              <a:spLocks/>
            </p:cNvSpPr>
            <p:nvPr/>
          </p:nvSpPr>
          <p:spPr bwMode="auto">
            <a:xfrm>
              <a:off x="3224" y="1717"/>
              <a:ext cx="123" cy="148"/>
            </a:xfrm>
            <a:custGeom>
              <a:avLst/>
              <a:gdLst>
                <a:gd name="T0" fmla="*/ 193 w 56"/>
                <a:gd name="T1" fmla="*/ 1434 h 68"/>
                <a:gd name="T2" fmla="*/ 72 w 56"/>
                <a:gd name="T3" fmla="*/ 1164 h 68"/>
                <a:gd name="T4" fmla="*/ 0 w 56"/>
                <a:gd name="T5" fmla="*/ 918 h 68"/>
                <a:gd name="T6" fmla="*/ 0 w 56"/>
                <a:gd name="T7" fmla="*/ 918 h 68"/>
                <a:gd name="T8" fmla="*/ 975 w 56"/>
                <a:gd name="T9" fmla="*/ 0 h 68"/>
                <a:gd name="T10" fmla="*/ 975 w 56"/>
                <a:gd name="T11" fmla="*/ 0 h 68"/>
                <a:gd name="T12" fmla="*/ 1302 w 56"/>
                <a:gd name="T13" fmla="*/ 492 h 68"/>
                <a:gd name="T14" fmla="*/ 1302 w 56"/>
                <a:gd name="T15" fmla="*/ 492 h 68"/>
                <a:gd name="T16" fmla="*/ 231 w 56"/>
                <a:gd name="T17" fmla="*/ 1526 h 68"/>
                <a:gd name="T18" fmla="*/ 231 w 56"/>
                <a:gd name="T19" fmla="*/ 1526 h 68"/>
                <a:gd name="T20" fmla="*/ 193 w 56"/>
                <a:gd name="T21" fmla="*/ 1434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68"/>
                <a:gd name="T35" fmla="*/ 56 w 56"/>
                <a:gd name="T36" fmla="*/ 68 h 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68">
                  <a:moveTo>
                    <a:pt x="8" y="64"/>
                  </a:moveTo>
                  <a:cubicBezTo>
                    <a:pt x="3" y="52"/>
                    <a:pt x="3" y="52"/>
                    <a:pt x="3" y="52"/>
                  </a:cubicBezTo>
                  <a:cubicBezTo>
                    <a:pt x="0" y="41"/>
                    <a:pt x="0" y="41"/>
                    <a:pt x="0" y="41"/>
                  </a:cubicBezTo>
                  <a:cubicBezTo>
                    <a:pt x="0" y="41"/>
                    <a:pt x="0" y="41"/>
                    <a:pt x="0" y="41"/>
                  </a:cubicBezTo>
                  <a:cubicBezTo>
                    <a:pt x="42" y="0"/>
                    <a:pt x="42" y="0"/>
                    <a:pt x="42" y="0"/>
                  </a:cubicBezTo>
                  <a:cubicBezTo>
                    <a:pt x="42" y="0"/>
                    <a:pt x="42" y="0"/>
                    <a:pt x="42" y="0"/>
                  </a:cubicBezTo>
                  <a:cubicBezTo>
                    <a:pt x="46" y="8"/>
                    <a:pt x="50" y="16"/>
                    <a:pt x="56" y="22"/>
                  </a:cubicBezTo>
                  <a:cubicBezTo>
                    <a:pt x="56" y="22"/>
                    <a:pt x="56" y="22"/>
                    <a:pt x="56" y="22"/>
                  </a:cubicBezTo>
                  <a:cubicBezTo>
                    <a:pt x="10" y="68"/>
                    <a:pt x="10" y="68"/>
                    <a:pt x="10" y="68"/>
                  </a:cubicBezTo>
                  <a:cubicBezTo>
                    <a:pt x="10" y="68"/>
                    <a:pt x="10" y="68"/>
                    <a:pt x="10" y="68"/>
                  </a:cubicBezTo>
                  <a:lnTo>
                    <a:pt x="8" y="6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1" name="Freeform 677"/>
            <p:cNvSpPr>
              <a:spLocks/>
            </p:cNvSpPr>
            <p:nvPr/>
          </p:nvSpPr>
          <p:spPr bwMode="auto">
            <a:xfrm>
              <a:off x="2114" y="1658"/>
              <a:ext cx="181" cy="142"/>
            </a:xfrm>
            <a:custGeom>
              <a:avLst/>
              <a:gdLst>
                <a:gd name="T0" fmla="*/ 181 w 181"/>
                <a:gd name="T1" fmla="*/ 131 h 142"/>
                <a:gd name="T2" fmla="*/ 181 w 181"/>
                <a:gd name="T3" fmla="*/ 142 h 142"/>
                <a:gd name="T4" fmla="*/ 0 w 181"/>
                <a:gd name="T5" fmla="*/ 142 h 142"/>
                <a:gd name="T6" fmla="*/ 0 w 181"/>
                <a:gd name="T7" fmla="*/ 140 h 142"/>
                <a:gd name="T8" fmla="*/ 0 w 181"/>
                <a:gd name="T9" fmla="*/ 85 h 142"/>
                <a:gd name="T10" fmla="*/ 0 w 181"/>
                <a:gd name="T11" fmla="*/ 63 h 142"/>
                <a:gd name="T12" fmla="*/ 0 w 181"/>
                <a:gd name="T13" fmla="*/ 0 h 142"/>
                <a:gd name="T14" fmla="*/ 168 w 181"/>
                <a:gd name="T15" fmla="*/ 0 h 142"/>
                <a:gd name="T16" fmla="*/ 181 w 181"/>
                <a:gd name="T17" fmla="*/ 0 h 142"/>
                <a:gd name="T18" fmla="*/ 181 w 181"/>
                <a:gd name="T19" fmla="*/ 18 h 142"/>
                <a:gd name="T20" fmla="*/ 181 w 181"/>
                <a:gd name="T21" fmla="*/ 28 h 142"/>
                <a:gd name="T22" fmla="*/ 181 w 181"/>
                <a:gd name="T23" fmla="*/ 52 h 142"/>
                <a:gd name="T24" fmla="*/ 181 w 181"/>
                <a:gd name="T25" fmla="*/ 63 h 142"/>
                <a:gd name="T26" fmla="*/ 181 w 181"/>
                <a:gd name="T27" fmla="*/ 85 h 142"/>
                <a:gd name="T28" fmla="*/ 181 w 181"/>
                <a:gd name="T29" fmla="*/ 96 h 142"/>
                <a:gd name="T30" fmla="*/ 181 w 181"/>
                <a:gd name="T31" fmla="*/ 118 h 142"/>
                <a:gd name="T32" fmla="*/ 181 w 181"/>
                <a:gd name="T33" fmla="*/ 131 h 1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42"/>
                <a:gd name="T53" fmla="*/ 181 w 181"/>
                <a:gd name="T54" fmla="*/ 142 h 1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42">
                  <a:moveTo>
                    <a:pt x="181" y="131"/>
                  </a:moveTo>
                  <a:lnTo>
                    <a:pt x="181" y="142"/>
                  </a:lnTo>
                  <a:lnTo>
                    <a:pt x="0" y="142"/>
                  </a:lnTo>
                  <a:lnTo>
                    <a:pt x="0" y="140"/>
                  </a:lnTo>
                  <a:lnTo>
                    <a:pt x="0" y="85"/>
                  </a:lnTo>
                  <a:lnTo>
                    <a:pt x="0" y="63"/>
                  </a:lnTo>
                  <a:lnTo>
                    <a:pt x="0" y="0"/>
                  </a:lnTo>
                  <a:lnTo>
                    <a:pt x="168" y="0"/>
                  </a:lnTo>
                  <a:lnTo>
                    <a:pt x="181" y="0"/>
                  </a:lnTo>
                  <a:lnTo>
                    <a:pt x="181" y="18"/>
                  </a:lnTo>
                  <a:lnTo>
                    <a:pt x="181" y="28"/>
                  </a:lnTo>
                  <a:lnTo>
                    <a:pt x="181" y="52"/>
                  </a:lnTo>
                  <a:lnTo>
                    <a:pt x="181" y="63"/>
                  </a:lnTo>
                  <a:lnTo>
                    <a:pt x="181" y="85"/>
                  </a:lnTo>
                  <a:lnTo>
                    <a:pt x="181" y="96"/>
                  </a:lnTo>
                  <a:lnTo>
                    <a:pt x="181" y="118"/>
                  </a:lnTo>
                  <a:lnTo>
                    <a:pt x="181" y="13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2" name="Freeform 678"/>
            <p:cNvSpPr>
              <a:spLocks/>
            </p:cNvSpPr>
            <p:nvPr/>
          </p:nvSpPr>
          <p:spPr bwMode="auto">
            <a:xfrm>
              <a:off x="2566" y="1433"/>
              <a:ext cx="178" cy="389"/>
            </a:xfrm>
            <a:custGeom>
              <a:avLst/>
              <a:gdLst>
                <a:gd name="T0" fmla="*/ 1819 w 82"/>
                <a:gd name="T1" fmla="*/ 2236 h 178"/>
                <a:gd name="T2" fmla="*/ 1819 w 82"/>
                <a:gd name="T3" fmla="*/ 2349 h 178"/>
                <a:gd name="T4" fmla="*/ 1819 w 82"/>
                <a:gd name="T5" fmla="*/ 2712 h 178"/>
                <a:gd name="T6" fmla="*/ 1268 w 82"/>
                <a:gd name="T7" fmla="*/ 3151 h 178"/>
                <a:gd name="T8" fmla="*/ 1248 w 82"/>
                <a:gd name="T9" fmla="*/ 3234 h 178"/>
                <a:gd name="T10" fmla="*/ 1248 w 82"/>
                <a:gd name="T11" fmla="*/ 3309 h 178"/>
                <a:gd name="T12" fmla="*/ 1248 w 82"/>
                <a:gd name="T13" fmla="*/ 3352 h 178"/>
                <a:gd name="T14" fmla="*/ 1292 w 82"/>
                <a:gd name="T15" fmla="*/ 3514 h 178"/>
                <a:gd name="T16" fmla="*/ 438 w 82"/>
                <a:gd name="T17" fmla="*/ 3715 h 178"/>
                <a:gd name="T18" fmla="*/ 491 w 82"/>
                <a:gd name="T19" fmla="*/ 3848 h 178"/>
                <a:gd name="T20" fmla="*/ 0 w 82"/>
                <a:gd name="T21" fmla="*/ 4060 h 178"/>
                <a:gd name="T22" fmla="*/ 0 w 82"/>
                <a:gd name="T23" fmla="*/ 3831 h 178"/>
                <a:gd name="T24" fmla="*/ 0 w 82"/>
                <a:gd name="T25" fmla="*/ 2349 h 178"/>
                <a:gd name="T26" fmla="*/ 0 w 82"/>
                <a:gd name="T27" fmla="*/ 887 h 178"/>
                <a:gd name="T28" fmla="*/ 0 w 82"/>
                <a:gd name="T29" fmla="*/ 0 h 178"/>
                <a:gd name="T30" fmla="*/ 1819 w 82"/>
                <a:gd name="T31" fmla="*/ 0 h 178"/>
                <a:gd name="T32" fmla="*/ 1819 w 82"/>
                <a:gd name="T33" fmla="*/ 133 h 178"/>
                <a:gd name="T34" fmla="*/ 1819 w 82"/>
                <a:gd name="T35" fmla="*/ 826 h 178"/>
                <a:gd name="T36" fmla="*/ 1268 w 82"/>
                <a:gd name="T37" fmla="*/ 1252 h 178"/>
                <a:gd name="T38" fmla="*/ 1248 w 82"/>
                <a:gd name="T39" fmla="*/ 1366 h 178"/>
                <a:gd name="T40" fmla="*/ 1248 w 82"/>
                <a:gd name="T41" fmla="*/ 1410 h 178"/>
                <a:gd name="T42" fmla="*/ 1248 w 82"/>
                <a:gd name="T43" fmla="*/ 1462 h 178"/>
                <a:gd name="T44" fmla="*/ 1819 w 82"/>
                <a:gd name="T45" fmla="*/ 2006 h 178"/>
                <a:gd name="T46" fmla="*/ 1819 w 82"/>
                <a:gd name="T47" fmla="*/ 2236 h 17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
                <a:gd name="T73" fmla="*/ 0 h 178"/>
                <a:gd name="T74" fmla="*/ 82 w 82"/>
                <a:gd name="T75" fmla="*/ 178 h 17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 h="178">
                  <a:moveTo>
                    <a:pt x="82" y="98"/>
                  </a:moveTo>
                  <a:cubicBezTo>
                    <a:pt x="82" y="103"/>
                    <a:pt x="82" y="103"/>
                    <a:pt x="82" y="103"/>
                  </a:cubicBezTo>
                  <a:cubicBezTo>
                    <a:pt x="82" y="119"/>
                    <a:pt x="82" y="119"/>
                    <a:pt x="82" y="119"/>
                  </a:cubicBezTo>
                  <a:cubicBezTo>
                    <a:pt x="71" y="119"/>
                    <a:pt x="61" y="125"/>
                    <a:pt x="57" y="138"/>
                  </a:cubicBezTo>
                  <a:cubicBezTo>
                    <a:pt x="56" y="142"/>
                    <a:pt x="56" y="142"/>
                    <a:pt x="56" y="142"/>
                  </a:cubicBezTo>
                  <a:cubicBezTo>
                    <a:pt x="56" y="145"/>
                    <a:pt x="56" y="145"/>
                    <a:pt x="56" y="145"/>
                  </a:cubicBezTo>
                  <a:cubicBezTo>
                    <a:pt x="56" y="147"/>
                    <a:pt x="56" y="147"/>
                    <a:pt x="56" y="147"/>
                  </a:cubicBezTo>
                  <a:cubicBezTo>
                    <a:pt x="57" y="150"/>
                    <a:pt x="57" y="152"/>
                    <a:pt x="58" y="154"/>
                  </a:cubicBezTo>
                  <a:cubicBezTo>
                    <a:pt x="20" y="163"/>
                    <a:pt x="20" y="163"/>
                    <a:pt x="20" y="163"/>
                  </a:cubicBezTo>
                  <a:cubicBezTo>
                    <a:pt x="22" y="169"/>
                    <a:pt x="22" y="169"/>
                    <a:pt x="22" y="169"/>
                  </a:cubicBezTo>
                  <a:cubicBezTo>
                    <a:pt x="0" y="178"/>
                    <a:pt x="0" y="178"/>
                    <a:pt x="0" y="178"/>
                  </a:cubicBezTo>
                  <a:cubicBezTo>
                    <a:pt x="0" y="168"/>
                    <a:pt x="0" y="168"/>
                    <a:pt x="0" y="168"/>
                  </a:cubicBezTo>
                  <a:cubicBezTo>
                    <a:pt x="0" y="103"/>
                    <a:pt x="0" y="103"/>
                    <a:pt x="0" y="103"/>
                  </a:cubicBezTo>
                  <a:cubicBezTo>
                    <a:pt x="0" y="39"/>
                    <a:pt x="0" y="39"/>
                    <a:pt x="0" y="39"/>
                  </a:cubicBezTo>
                  <a:cubicBezTo>
                    <a:pt x="0" y="0"/>
                    <a:pt x="0" y="0"/>
                    <a:pt x="0" y="0"/>
                  </a:cubicBezTo>
                  <a:cubicBezTo>
                    <a:pt x="82" y="0"/>
                    <a:pt x="82" y="0"/>
                    <a:pt x="82" y="0"/>
                  </a:cubicBezTo>
                  <a:cubicBezTo>
                    <a:pt x="82" y="6"/>
                    <a:pt x="82" y="6"/>
                    <a:pt x="82" y="6"/>
                  </a:cubicBezTo>
                  <a:cubicBezTo>
                    <a:pt x="82" y="36"/>
                    <a:pt x="82" y="36"/>
                    <a:pt x="82" y="36"/>
                  </a:cubicBezTo>
                  <a:cubicBezTo>
                    <a:pt x="71" y="36"/>
                    <a:pt x="61" y="43"/>
                    <a:pt x="57" y="55"/>
                  </a:cubicBezTo>
                  <a:cubicBezTo>
                    <a:pt x="56" y="60"/>
                    <a:pt x="56" y="60"/>
                    <a:pt x="56" y="60"/>
                  </a:cubicBezTo>
                  <a:cubicBezTo>
                    <a:pt x="56" y="62"/>
                    <a:pt x="56" y="62"/>
                    <a:pt x="56" y="62"/>
                  </a:cubicBezTo>
                  <a:cubicBezTo>
                    <a:pt x="56" y="64"/>
                    <a:pt x="56" y="64"/>
                    <a:pt x="56" y="64"/>
                  </a:cubicBezTo>
                  <a:cubicBezTo>
                    <a:pt x="58" y="80"/>
                    <a:pt x="70" y="88"/>
                    <a:pt x="82" y="88"/>
                  </a:cubicBezTo>
                  <a:lnTo>
                    <a:pt x="82" y="9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3" name="Freeform 679"/>
            <p:cNvSpPr>
              <a:spLocks/>
            </p:cNvSpPr>
            <p:nvPr/>
          </p:nvSpPr>
          <p:spPr bwMode="auto">
            <a:xfrm>
              <a:off x="2384" y="1518"/>
              <a:ext cx="182" cy="140"/>
            </a:xfrm>
            <a:custGeom>
              <a:avLst/>
              <a:gdLst>
                <a:gd name="T0" fmla="*/ 182 w 182"/>
                <a:gd name="T1" fmla="*/ 0 h 140"/>
                <a:gd name="T2" fmla="*/ 182 w 182"/>
                <a:gd name="T3" fmla="*/ 140 h 140"/>
                <a:gd name="T4" fmla="*/ 0 w 182"/>
                <a:gd name="T5" fmla="*/ 140 h 140"/>
                <a:gd name="T6" fmla="*/ 0 w 182"/>
                <a:gd name="T7" fmla="*/ 125 h 140"/>
                <a:gd name="T8" fmla="*/ 0 w 182"/>
                <a:gd name="T9" fmla="*/ 112 h 140"/>
                <a:gd name="T10" fmla="*/ 0 w 182"/>
                <a:gd name="T11" fmla="*/ 90 h 140"/>
                <a:gd name="T12" fmla="*/ 0 w 182"/>
                <a:gd name="T13" fmla="*/ 79 h 140"/>
                <a:gd name="T14" fmla="*/ 0 w 182"/>
                <a:gd name="T15" fmla="*/ 57 h 140"/>
                <a:gd name="T16" fmla="*/ 0 w 182"/>
                <a:gd name="T17" fmla="*/ 44 h 140"/>
                <a:gd name="T18" fmla="*/ 0 w 182"/>
                <a:gd name="T19" fmla="*/ 22 h 140"/>
                <a:gd name="T20" fmla="*/ 0 w 182"/>
                <a:gd name="T21" fmla="*/ 11 h 140"/>
                <a:gd name="T22" fmla="*/ 0 w 182"/>
                <a:gd name="T23" fmla="*/ 0 h 140"/>
                <a:gd name="T24" fmla="*/ 182 w 182"/>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40"/>
                <a:gd name="T41" fmla="*/ 182 w 182"/>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40">
                  <a:moveTo>
                    <a:pt x="182" y="0"/>
                  </a:moveTo>
                  <a:lnTo>
                    <a:pt x="182" y="140"/>
                  </a:lnTo>
                  <a:lnTo>
                    <a:pt x="0" y="140"/>
                  </a:lnTo>
                  <a:lnTo>
                    <a:pt x="0" y="125"/>
                  </a:lnTo>
                  <a:lnTo>
                    <a:pt x="0" y="112"/>
                  </a:lnTo>
                  <a:lnTo>
                    <a:pt x="0" y="90"/>
                  </a:lnTo>
                  <a:lnTo>
                    <a:pt x="0" y="79"/>
                  </a:lnTo>
                  <a:lnTo>
                    <a:pt x="0" y="57"/>
                  </a:lnTo>
                  <a:lnTo>
                    <a:pt x="0" y="44"/>
                  </a:lnTo>
                  <a:lnTo>
                    <a:pt x="0" y="22"/>
                  </a:lnTo>
                  <a:lnTo>
                    <a:pt x="0" y="11"/>
                  </a:lnTo>
                  <a:lnTo>
                    <a:pt x="0" y="0"/>
                  </a:lnTo>
                  <a:lnTo>
                    <a:pt x="18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4" name="Freeform 680"/>
            <p:cNvSpPr>
              <a:spLocks/>
            </p:cNvSpPr>
            <p:nvPr/>
          </p:nvSpPr>
          <p:spPr bwMode="auto">
            <a:xfrm>
              <a:off x="1857" y="1597"/>
              <a:ext cx="257" cy="124"/>
            </a:xfrm>
            <a:custGeom>
              <a:avLst/>
              <a:gdLst>
                <a:gd name="T0" fmla="*/ 257 w 257"/>
                <a:gd name="T1" fmla="*/ 61 h 124"/>
                <a:gd name="T2" fmla="*/ 257 w 257"/>
                <a:gd name="T3" fmla="*/ 124 h 124"/>
                <a:gd name="T4" fmla="*/ 246 w 257"/>
                <a:gd name="T5" fmla="*/ 124 h 124"/>
                <a:gd name="T6" fmla="*/ 235 w 257"/>
                <a:gd name="T7" fmla="*/ 124 h 124"/>
                <a:gd name="T8" fmla="*/ 213 w 257"/>
                <a:gd name="T9" fmla="*/ 124 h 124"/>
                <a:gd name="T10" fmla="*/ 200 w 257"/>
                <a:gd name="T11" fmla="*/ 124 h 124"/>
                <a:gd name="T12" fmla="*/ 178 w 257"/>
                <a:gd name="T13" fmla="*/ 124 h 124"/>
                <a:gd name="T14" fmla="*/ 168 w 257"/>
                <a:gd name="T15" fmla="*/ 124 h 124"/>
                <a:gd name="T16" fmla="*/ 146 w 257"/>
                <a:gd name="T17" fmla="*/ 124 h 124"/>
                <a:gd name="T18" fmla="*/ 135 w 257"/>
                <a:gd name="T19" fmla="*/ 124 h 124"/>
                <a:gd name="T20" fmla="*/ 111 w 257"/>
                <a:gd name="T21" fmla="*/ 124 h 124"/>
                <a:gd name="T22" fmla="*/ 100 w 257"/>
                <a:gd name="T23" fmla="*/ 124 h 124"/>
                <a:gd name="T24" fmla="*/ 78 w 257"/>
                <a:gd name="T25" fmla="*/ 124 h 124"/>
                <a:gd name="T26" fmla="*/ 67 w 257"/>
                <a:gd name="T27" fmla="*/ 124 h 124"/>
                <a:gd name="T28" fmla="*/ 43 w 257"/>
                <a:gd name="T29" fmla="*/ 124 h 124"/>
                <a:gd name="T30" fmla="*/ 32 w 257"/>
                <a:gd name="T31" fmla="*/ 124 h 124"/>
                <a:gd name="T32" fmla="*/ 10 w 257"/>
                <a:gd name="T33" fmla="*/ 124 h 124"/>
                <a:gd name="T34" fmla="*/ 0 w 257"/>
                <a:gd name="T35" fmla="*/ 124 h 124"/>
                <a:gd name="T36" fmla="*/ 0 w 257"/>
                <a:gd name="T37" fmla="*/ 74 h 124"/>
                <a:gd name="T38" fmla="*/ 0 w 257"/>
                <a:gd name="T39" fmla="*/ 61 h 124"/>
                <a:gd name="T40" fmla="*/ 0 w 257"/>
                <a:gd name="T41" fmla="*/ 50 h 124"/>
                <a:gd name="T42" fmla="*/ 0 w 257"/>
                <a:gd name="T43" fmla="*/ 0 h 124"/>
                <a:gd name="T44" fmla="*/ 10 w 257"/>
                <a:gd name="T45" fmla="*/ 0 h 124"/>
                <a:gd name="T46" fmla="*/ 32 w 257"/>
                <a:gd name="T47" fmla="*/ 0 h 124"/>
                <a:gd name="T48" fmla="*/ 43 w 257"/>
                <a:gd name="T49" fmla="*/ 0 h 124"/>
                <a:gd name="T50" fmla="*/ 67 w 257"/>
                <a:gd name="T51" fmla="*/ 0 h 124"/>
                <a:gd name="T52" fmla="*/ 78 w 257"/>
                <a:gd name="T53" fmla="*/ 0 h 124"/>
                <a:gd name="T54" fmla="*/ 100 w 257"/>
                <a:gd name="T55" fmla="*/ 0 h 124"/>
                <a:gd name="T56" fmla="*/ 111 w 257"/>
                <a:gd name="T57" fmla="*/ 0 h 124"/>
                <a:gd name="T58" fmla="*/ 135 w 257"/>
                <a:gd name="T59" fmla="*/ 0 h 124"/>
                <a:gd name="T60" fmla="*/ 146 w 257"/>
                <a:gd name="T61" fmla="*/ 0 h 124"/>
                <a:gd name="T62" fmla="*/ 168 w 257"/>
                <a:gd name="T63" fmla="*/ 0 h 124"/>
                <a:gd name="T64" fmla="*/ 178 w 257"/>
                <a:gd name="T65" fmla="*/ 0 h 124"/>
                <a:gd name="T66" fmla="*/ 200 w 257"/>
                <a:gd name="T67" fmla="*/ 0 h 124"/>
                <a:gd name="T68" fmla="*/ 213 w 257"/>
                <a:gd name="T69" fmla="*/ 0 h 124"/>
                <a:gd name="T70" fmla="*/ 235 w 257"/>
                <a:gd name="T71" fmla="*/ 0 h 124"/>
                <a:gd name="T72" fmla="*/ 246 w 257"/>
                <a:gd name="T73" fmla="*/ 0 h 124"/>
                <a:gd name="T74" fmla="*/ 257 w 257"/>
                <a:gd name="T75" fmla="*/ 0 h 124"/>
                <a:gd name="T76" fmla="*/ 257 w 257"/>
                <a:gd name="T77" fmla="*/ 61 h 1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7"/>
                <a:gd name="T118" fmla="*/ 0 h 124"/>
                <a:gd name="T119" fmla="*/ 257 w 257"/>
                <a:gd name="T120" fmla="*/ 124 h 12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7" h="124">
                  <a:moveTo>
                    <a:pt x="257" y="61"/>
                  </a:moveTo>
                  <a:lnTo>
                    <a:pt x="257" y="124"/>
                  </a:lnTo>
                  <a:lnTo>
                    <a:pt x="246" y="124"/>
                  </a:lnTo>
                  <a:lnTo>
                    <a:pt x="235" y="124"/>
                  </a:lnTo>
                  <a:lnTo>
                    <a:pt x="213" y="124"/>
                  </a:lnTo>
                  <a:lnTo>
                    <a:pt x="200" y="124"/>
                  </a:lnTo>
                  <a:lnTo>
                    <a:pt x="178" y="124"/>
                  </a:lnTo>
                  <a:lnTo>
                    <a:pt x="168" y="124"/>
                  </a:lnTo>
                  <a:lnTo>
                    <a:pt x="146" y="124"/>
                  </a:lnTo>
                  <a:lnTo>
                    <a:pt x="135" y="124"/>
                  </a:lnTo>
                  <a:lnTo>
                    <a:pt x="111" y="124"/>
                  </a:lnTo>
                  <a:lnTo>
                    <a:pt x="100" y="124"/>
                  </a:lnTo>
                  <a:lnTo>
                    <a:pt x="78" y="124"/>
                  </a:lnTo>
                  <a:lnTo>
                    <a:pt x="67" y="124"/>
                  </a:lnTo>
                  <a:lnTo>
                    <a:pt x="43" y="124"/>
                  </a:lnTo>
                  <a:lnTo>
                    <a:pt x="32" y="124"/>
                  </a:lnTo>
                  <a:lnTo>
                    <a:pt x="10" y="124"/>
                  </a:lnTo>
                  <a:lnTo>
                    <a:pt x="0" y="124"/>
                  </a:lnTo>
                  <a:lnTo>
                    <a:pt x="0" y="74"/>
                  </a:lnTo>
                  <a:lnTo>
                    <a:pt x="0" y="61"/>
                  </a:lnTo>
                  <a:lnTo>
                    <a:pt x="0" y="50"/>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lnTo>
                    <a:pt x="257" y="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5" name="Freeform 681"/>
            <p:cNvSpPr>
              <a:spLocks/>
            </p:cNvSpPr>
            <p:nvPr/>
          </p:nvSpPr>
          <p:spPr bwMode="auto">
            <a:xfrm>
              <a:off x="3270" y="1433"/>
              <a:ext cx="170" cy="171"/>
            </a:xfrm>
            <a:custGeom>
              <a:avLst/>
              <a:gdLst>
                <a:gd name="T0" fmla="*/ 170 w 170"/>
                <a:gd name="T1" fmla="*/ 0 h 171"/>
                <a:gd name="T2" fmla="*/ 0 w 170"/>
                <a:gd name="T3" fmla="*/ 171 h 171"/>
                <a:gd name="T4" fmla="*/ 2 w 170"/>
                <a:gd name="T5" fmla="*/ 164 h 171"/>
                <a:gd name="T6" fmla="*/ 20 w 170"/>
                <a:gd name="T7" fmla="*/ 123 h 171"/>
                <a:gd name="T8" fmla="*/ 33 w 170"/>
                <a:gd name="T9" fmla="*/ 79 h 171"/>
                <a:gd name="T10" fmla="*/ 48 w 170"/>
                <a:gd name="T11" fmla="*/ 42 h 171"/>
                <a:gd name="T12" fmla="*/ 48 w 170"/>
                <a:gd name="T13" fmla="*/ 42 h 171"/>
                <a:gd name="T14" fmla="*/ 90 w 170"/>
                <a:gd name="T15" fmla="*/ 0 h 171"/>
                <a:gd name="T16" fmla="*/ 170 w 170"/>
                <a:gd name="T17" fmla="*/ 0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
                <a:gd name="T28" fmla="*/ 0 h 171"/>
                <a:gd name="T29" fmla="*/ 170 w 170"/>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 h="171">
                  <a:moveTo>
                    <a:pt x="170" y="0"/>
                  </a:moveTo>
                  <a:lnTo>
                    <a:pt x="0" y="171"/>
                  </a:lnTo>
                  <a:lnTo>
                    <a:pt x="2" y="164"/>
                  </a:lnTo>
                  <a:lnTo>
                    <a:pt x="20" y="123"/>
                  </a:lnTo>
                  <a:lnTo>
                    <a:pt x="33" y="79"/>
                  </a:lnTo>
                  <a:lnTo>
                    <a:pt x="48" y="42"/>
                  </a:lnTo>
                  <a:lnTo>
                    <a:pt x="90" y="0"/>
                  </a:lnTo>
                  <a:lnTo>
                    <a:pt x="17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6" name="Freeform 682"/>
            <p:cNvSpPr>
              <a:spLocks/>
            </p:cNvSpPr>
            <p:nvPr/>
          </p:nvSpPr>
          <p:spPr bwMode="auto">
            <a:xfrm>
              <a:off x="3246" y="1433"/>
              <a:ext cx="218" cy="225"/>
            </a:xfrm>
            <a:custGeom>
              <a:avLst/>
              <a:gdLst>
                <a:gd name="T0" fmla="*/ 1397 w 100"/>
                <a:gd name="T1" fmla="*/ 939 h 103"/>
                <a:gd name="T2" fmla="*/ 632 w 100"/>
                <a:gd name="T3" fmla="*/ 2228 h 103"/>
                <a:gd name="T4" fmla="*/ 632 w 100"/>
                <a:gd name="T5" fmla="*/ 2228 h 103"/>
                <a:gd name="T6" fmla="*/ 499 w 100"/>
                <a:gd name="T7" fmla="*/ 2348 h 103"/>
                <a:gd name="T8" fmla="*/ 0 w 100"/>
                <a:gd name="T9" fmla="*/ 2348 h 103"/>
                <a:gd name="T10" fmla="*/ 0 w 100"/>
                <a:gd name="T11" fmla="*/ 2305 h 103"/>
                <a:gd name="T12" fmla="*/ 133 w 100"/>
                <a:gd name="T13" fmla="*/ 1999 h 103"/>
                <a:gd name="T14" fmla="*/ 246 w 100"/>
                <a:gd name="T15" fmla="*/ 1769 h 103"/>
                <a:gd name="T16" fmla="*/ 2010 w 100"/>
                <a:gd name="T17" fmla="*/ 0 h 103"/>
                <a:gd name="T18" fmla="*/ 2256 w 100"/>
                <a:gd name="T19" fmla="*/ 0 h 103"/>
                <a:gd name="T20" fmla="*/ 2256 w 100"/>
                <a:gd name="T21" fmla="*/ 572 h 103"/>
                <a:gd name="T22" fmla="*/ 2143 w 100"/>
                <a:gd name="T23" fmla="*/ 710 h 103"/>
                <a:gd name="T24" fmla="*/ 1397 w 100"/>
                <a:gd name="T25" fmla="*/ 939 h 1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103"/>
                <a:gd name="T41" fmla="*/ 100 w 100"/>
                <a:gd name="T42" fmla="*/ 103 h 1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103">
                  <a:moveTo>
                    <a:pt x="62" y="41"/>
                  </a:moveTo>
                  <a:cubicBezTo>
                    <a:pt x="43" y="53"/>
                    <a:pt x="29" y="74"/>
                    <a:pt x="28" y="98"/>
                  </a:cubicBezTo>
                  <a:cubicBezTo>
                    <a:pt x="28" y="98"/>
                    <a:pt x="28" y="98"/>
                    <a:pt x="28" y="98"/>
                  </a:cubicBezTo>
                  <a:cubicBezTo>
                    <a:pt x="22" y="103"/>
                    <a:pt x="22" y="103"/>
                    <a:pt x="22" y="103"/>
                  </a:cubicBezTo>
                  <a:cubicBezTo>
                    <a:pt x="0" y="103"/>
                    <a:pt x="0" y="103"/>
                    <a:pt x="0" y="103"/>
                  </a:cubicBezTo>
                  <a:cubicBezTo>
                    <a:pt x="0" y="101"/>
                    <a:pt x="0" y="101"/>
                    <a:pt x="0" y="101"/>
                  </a:cubicBezTo>
                  <a:cubicBezTo>
                    <a:pt x="6" y="88"/>
                    <a:pt x="6" y="88"/>
                    <a:pt x="6" y="88"/>
                  </a:cubicBezTo>
                  <a:cubicBezTo>
                    <a:pt x="11" y="78"/>
                    <a:pt x="11" y="78"/>
                    <a:pt x="11" y="78"/>
                  </a:cubicBezTo>
                  <a:cubicBezTo>
                    <a:pt x="89" y="0"/>
                    <a:pt x="89" y="0"/>
                    <a:pt x="89" y="0"/>
                  </a:cubicBezTo>
                  <a:cubicBezTo>
                    <a:pt x="100" y="0"/>
                    <a:pt x="100" y="0"/>
                    <a:pt x="100" y="0"/>
                  </a:cubicBezTo>
                  <a:cubicBezTo>
                    <a:pt x="100" y="25"/>
                    <a:pt x="100" y="25"/>
                    <a:pt x="100" y="25"/>
                  </a:cubicBezTo>
                  <a:cubicBezTo>
                    <a:pt x="95" y="31"/>
                    <a:pt x="95" y="31"/>
                    <a:pt x="95" y="31"/>
                  </a:cubicBezTo>
                  <a:cubicBezTo>
                    <a:pt x="83" y="32"/>
                    <a:pt x="72" y="35"/>
                    <a:pt x="62" y="41"/>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7" name="Freeform 683"/>
            <p:cNvSpPr>
              <a:spLocks/>
            </p:cNvSpPr>
            <p:nvPr/>
          </p:nvSpPr>
          <p:spPr bwMode="auto">
            <a:xfrm>
              <a:off x="2566" y="1433"/>
              <a:ext cx="691" cy="450"/>
            </a:xfrm>
            <a:custGeom>
              <a:avLst/>
              <a:gdLst>
                <a:gd name="T0" fmla="*/ 1853 w 317"/>
                <a:gd name="T1" fmla="*/ 2348 h 206"/>
                <a:gd name="T2" fmla="*/ 1853 w 317"/>
                <a:gd name="T3" fmla="*/ 2228 h 206"/>
                <a:gd name="T4" fmla="*/ 1853 w 317"/>
                <a:gd name="T5" fmla="*/ 1999 h 206"/>
                <a:gd name="T6" fmla="*/ 2396 w 317"/>
                <a:gd name="T7" fmla="*/ 1619 h 206"/>
                <a:gd name="T8" fmla="*/ 2433 w 317"/>
                <a:gd name="T9" fmla="*/ 1523 h 206"/>
                <a:gd name="T10" fmla="*/ 2433 w 317"/>
                <a:gd name="T11" fmla="*/ 1407 h 206"/>
                <a:gd name="T12" fmla="*/ 2433 w 317"/>
                <a:gd name="T13" fmla="*/ 1322 h 206"/>
                <a:gd name="T14" fmla="*/ 2396 w 317"/>
                <a:gd name="T15" fmla="*/ 1208 h 206"/>
                <a:gd name="T16" fmla="*/ 1853 w 317"/>
                <a:gd name="T17" fmla="*/ 826 h 206"/>
                <a:gd name="T18" fmla="*/ 1853 w 317"/>
                <a:gd name="T19" fmla="*/ 133 h 206"/>
                <a:gd name="T20" fmla="*/ 1853 w 317"/>
                <a:gd name="T21" fmla="*/ 0 h 206"/>
                <a:gd name="T22" fmla="*/ 3479 w 317"/>
                <a:gd name="T23" fmla="*/ 0 h 206"/>
                <a:gd name="T24" fmla="*/ 3479 w 317"/>
                <a:gd name="T25" fmla="*/ 939 h 206"/>
                <a:gd name="T26" fmla="*/ 4608 w 317"/>
                <a:gd name="T27" fmla="*/ 939 h 206"/>
                <a:gd name="T28" fmla="*/ 4608 w 317"/>
                <a:gd name="T29" fmla="*/ 1136 h 206"/>
                <a:gd name="T30" fmla="*/ 4608 w 317"/>
                <a:gd name="T31" fmla="*/ 1232 h 206"/>
                <a:gd name="T32" fmla="*/ 4608 w 317"/>
                <a:gd name="T33" fmla="*/ 1365 h 206"/>
                <a:gd name="T34" fmla="*/ 4608 w 317"/>
                <a:gd name="T35" fmla="*/ 2348 h 206"/>
                <a:gd name="T36" fmla="*/ 4741 w 317"/>
                <a:gd name="T37" fmla="*/ 2348 h 206"/>
                <a:gd name="T38" fmla="*/ 7041 w 317"/>
                <a:gd name="T39" fmla="*/ 2348 h 206"/>
                <a:gd name="T40" fmla="*/ 6927 w 317"/>
                <a:gd name="T41" fmla="*/ 2595 h 206"/>
                <a:gd name="T42" fmla="*/ 6838 w 317"/>
                <a:gd name="T43" fmla="*/ 2921 h 206"/>
                <a:gd name="T44" fmla="*/ 6794 w 317"/>
                <a:gd name="T45" fmla="*/ 3098 h 206"/>
                <a:gd name="T46" fmla="*/ 6775 w 317"/>
                <a:gd name="T47" fmla="*/ 3211 h 206"/>
                <a:gd name="T48" fmla="*/ 6775 w 317"/>
                <a:gd name="T49" fmla="*/ 3537 h 206"/>
                <a:gd name="T50" fmla="*/ 6794 w 317"/>
                <a:gd name="T51" fmla="*/ 3827 h 206"/>
                <a:gd name="T52" fmla="*/ 6814 w 317"/>
                <a:gd name="T53" fmla="*/ 3899 h 206"/>
                <a:gd name="T54" fmla="*/ 6890 w 317"/>
                <a:gd name="T55" fmla="*/ 4146 h 206"/>
                <a:gd name="T56" fmla="*/ 7004 w 317"/>
                <a:gd name="T57" fmla="*/ 4419 h 206"/>
                <a:gd name="T58" fmla="*/ 7041 w 317"/>
                <a:gd name="T59" fmla="*/ 4515 h 206"/>
                <a:gd name="T60" fmla="*/ 7156 w 317"/>
                <a:gd name="T61" fmla="*/ 4690 h 206"/>
                <a:gd name="T62" fmla="*/ 0 w 317"/>
                <a:gd name="T63" fmla="*/ 4690 h 206"/>
                <a:gd name="T64" fmla="*/ 0 w 317"/>
                <a:gd name="T65" fmla="*/ 4057 h 206"/>
                <a:gd name="T66" fmla="*/ 499 w 317"/>
                <a:gd name="T67" fmla="*/ 3847 h 206"/>
                <a:gd name="T68" fmla="*/ 560 w 317"/>
                <a:gd name="T69" fmla="*/ 3960 h 206"/>
                <a:gd name="T70" fmla="*/ 1306 w 317"/>
                <a:gd name="T71" fmla="*/ 3502 h 206"/>
                <a:gd name="T72" fmla="*/ 1853 w 317"/>
                <a:gd name="T73" fmla="*/ 3864 h 206"/>
                <a:gd name="T74" fmla="*/ 2396 w 317"/>
                <a:gd name="T75" fmla="*/ 3502 h 206"/>
                <a:gd name="T76" fmla="*/ 2433 w 317"/>
                <a:gd name="T77" fmla="*/ 3388 h 206"/>
                <a:gd name="T78" fmla="*/ 2433 w 317"/>
                <a:gd name="T79" fmla="*/ 3303 h 206"/>
                <a:gd name="T80" fmla="*/ 2433 w 317"/>
                <a:gd name="T81" fmla="*/ 3187 h 206"/>
                <a:gd name="T82" fmla="*/ 2396 w 317"/>
                <a:gd name="T83" fmla="*/ 3098 h 206"/>
                <a:gd name="T84" fmla="*/ 1853 w 317"/>
                <a:gd name="T85" fmla="*/ 2711 h 206"/>
                <a:gd name="T86" fmla="*/ 1853 w 317"/>
                <a:gd name="T87" fmla="*/ 2348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7"/>
                <a:gd name="T133" fmla="*/ 0 h 206"/>
                <a:gd name="T134" fmla="*/ 317 w 317"/>
                <a:gd name="T135" fmla="*/ 206 h 2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7" h="206">
                  <a:moveTo>
                    <a:pt x="82" y="103"/>
                  </a:moveTo>
                  <a:cubicBezTo>
                    <a:pt x="82" y="98"/>
                    <a:pt x="82" y="98"/>
                    <a:pt x="82" y="98"/>
                  </a:cubicBezTo>
                  <a:cubicBezTo>
                    <a:pt x="82" y="88"/>
                    <a:pt x="82" y="88"/>
                    <a:pt x="82" y="88"/>
                  </a:cubicBezTo>
                  <a:cubicBezTo>
                    <a:pt x="92" y="88"/>
                    <a:pt x="102" y="83"/>
                    <a:pt x="106" y="71"/>
                  </a:cubicBezTo>
                  <a:cubicBezTo>
                    <a:pt x="108" y="67"/>
                    <a:pt x="108" y="67"/>
                    <a:pt x="108" y="67"/>
                  </a:cubicBezTo>
                  <a:cubicBezTo>
                    <a:pt x="108" y="62"/>
                    <a:pt x="108" y="62"/>
                    <a:pt x="108" y="62"/>
                  </a:cubicBezTo>
                  <a:cubicBezTo>
                    <a:pt x="108" y="58"/>
                    <a:pt x="108" y="58"/>
                    <a:pt x="108" y="58"/>
                  </a:cubicBezTo>
                  <a:cubicBezTo>
                    <a:pt x="106" y="53"/>
                    <a:pt x="106" y="53"/>
                    <a:pt x="106" y="53"/>
                  </a:cubicBezTo>
                  <a:cubicBezTo>
                    <a:pt x="102" y="42"/>
                    <a:pt x="92" y="36"/>
                    <a:pt x="82" y="36"/>
                  </a:cubicBezTo>
                  <a:cubicBezTo>
                    <a:pt x="82" y="6"/>
                    <a:pt x="82" y="6"/>
                    <a:pt x="82" y="6"/>
                  </a:cubicBezTo>
                  <a:cubicBezTo>
                    <a:pt x="82" y="0"/>
                    <a:pt x="82" y="0"/>
                    <a:pt x="82" y="0"/>
                  </a:cubicBezTo>
                  <a:cubicBezTo>
                    <a:pt x="154" y="0"/>
                    <a:pt x="154" y="0"/>
                    <a:pt x="154" y="0"/>
                  </a:cubicBezTo>
                  <a:cubicBezTo>
                    <a:pt x="154" y="41"/>
                    <a:pt x="154" y="41"/>
                    <a:pt x="154" y="41"/>
                  </a:cubicBezTo>
                  <a:cubicBezTo>
                    <a:pt x="204" y="41"/>
                    <a:pt x="204" y="41"/>
                    <a:pt x="204" y="41"/>
                  </a:cubicBezTo>
                  <a:cubicBezTo>
                    <a:pt x="204" y="50"/>
                    <a:pt x="204" y="50"/>
                    <a:pt x="204" y="50"/>
                  </a:cubicBezTo>
                  <a:cubicBezTo>
                    <a:pt x="204" y="54"/>
                    <a:pt x="204" y="54"/>
                    <a:pt x="204" y="54"/>
                  </a:cubicBezTo>
                  <a:cubicBezTo>
                    <a:pt x="204" y="60"/>
                    <a:pt x="204" y="60"/>
                    <a:pt x="204" y="60"/>
                  </a:cubicBezTo>
                  <a:cubicBezTo>
                    <a:pt x="204" y="103"/>
                    <a:pt x="204" y="103"/>
                    <a:pt x="204" y="103"/>
                  </a:cubicBezTo>
                  <a:cubicBezTo>
                    <a:pt x="210" y="103"/>
                    <a:pt x="210" y="103"/>
                    <a:pt x="210" y="103"/>
                  </a:cubicBezTo>
                  <a:cubicBezTo>
                    <a:pt x="312" y="103"/>
                    <a:pt x="312" y="103"/>
                    <a:pt x="312" y="103"/>
                  </a:cubicBezTo>
                  <a:cubicBezTo>
                    <a:pt x="307" y="114"/>
                    <a:pt x="307" y="114"/>
                    <a:pt x="307" y="114"/>
                  </a:cubicBezTo>
                  <a:cubicBezTo>
                    <a:pt x="303" y="128"/>
                    <a:pt x="303" y="128"/>
                    <a:pt x="303" y="128"/>
                  </a:cubicBezTo>
                  <a:cubicBezTo>
                    <a:pt x="301" y="136"/>
                    <a:pt x="301" y="136"/>
                    <a:pt x="301" y="136"/>
                  </a:cubicBezTo>
                  <a:cubicBezTo>
                    <a:pt x="300" y="141"/>
                    <a:pt x="300" y="141"/>
                    <a:pt x="300" y="141"/>
                  </a:cubicBezTo>
                  <a:cubicBezTo>
                    <a:pt x="300" y="155"/>
                    <a:pt x="300" y="155"/>
                    <a:pt x="300" y="155"/>
                  </a:cubicBezTo>
                  <a:cubicBezTo>
                    <a:pt x="301" y="168"/>
                    <a:pt x="301" y="168"/>
                    <a:pt x="301" y="168"/>
                  </a:cubicBezTo>
                  <a:cubicBezTo>
                    <a:pt x="302" y="171"/>
                    <a:pt x="302" y="171"/>
                    <a:pt x="302" y="171"/>
                  </a:cubicBezTo>
                  <a:cubicBezTo>
                    <a:pt x="305" y="182"/>
                    <a:pt x="305" y="182"/>
                    <a:pt x="305" y="182"/>
                  </a:cubicBezTo>
                  <a:cubicBezTo>
                    <a:pt x="310" y="194"/>
                    <a:pt x="310" y="194"/>
                    <a:pt x="310" y="194"/>
                  </a:cubicBezTo>
                  <a:cubicBezTo>
                    <a:pt x="312" y="198"/>
                    <a:pt x="312" y="198"/>
                    <a:pt x="312" y="198"/>
                  </a:cubicBezTo>
                  <a:cubicBezTo>
                    <a:pt x="317" y="206"/>
                    <a:pt x="317" y="206"/>
                    <a:pt x="317" y="206"/>
                  </a:cubicBezTo>
                  <a:cubicBezTo>
                    <a:pt x="0" y="206"/>
                    <a:pt x="0" y="206"/>
                    <a:pt x="0" y="206"/>
                  </a:cubicBezTo>
                  <a:cubicBezTo>
                    <a:pt x="0" y="178"/>
                    <a:pt x="0" y="178"/>
                    <a:pt x="0" y="178"/>
                  </a:cubicBezTo>
                  <a:cubicBezTo>
                    <a:pt x="22" y="169"/>
                    <a:pt x="22" y="169"/>
                    <a:pt x="22" y="169"/>
                  </a:cubicBezTo>
                  <a:cubicBezTo>
                    <a:pt x="25" y="174"/>
                    <a:pt x="25" y="174"/>
                    <a:pt x="25" y="174"/>
                  </a:cubicBezTo>
                  <a:cubicBezTo>
                    <a:pt x="58" y="154"/>
                    <a:pt x="58" y="154"/>
                    <a:pt x="58" y="154"/>
                  </a:cubicBezTo>
                  <a:cubicBezTo>
                    <a:pt x="62" y="165"/>
                    <a:pt x="72" y="170"/>
                    <a:pt x="82" y="170"/>
                  </a:cubicBezTo>
                  <a:cubicBezTo>
                    <a:pt x="92" y="170"/>
                    <a:pt x="102" y="165"/>
                    <a:pt x="106" y="154"/>
                  </a:cubicBezTo>
                  <a:cubicBezTo>
                    <a:pt x="108" y="149"/>
                    <a:pt x="108" y="149"/>
                    <a:pt x="108" y="149"/>
                  </a:cubicBezTo>
                  <a:cubicBezTo>
                    <a:pt x="108" y="145"/>
                    <a:pt x="108" y="145"/>
                    <a:pt x="108" y="145"/>
                  </a:cubicBezTo>
                  <a:cubicBezTo>
                    <a:pt x="108" y="140"/>
                    <a:pt x="108" y="140"/>
                    <a:pt x="108" y="140"/>
                  </a:cubicBezTo>
                  <a:cubicBezTo>
                    <a:pt x="106" y="136"/>
                    <a:pt x="106" y="136"/>
                    <a:pt x="106" y="136"/>
                  </a:cubicBezTo>
                  <a:cubicBezTo>
                    <a:pt x="102" y="124"/>
                    <a:pt x="92" y="119"/>
                    <a:pt x="82" y="119"/>
                  </a:cubicBezTo>
                  <a:lnTo>
                    <a:pt x="82" y="10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8" name="Freeform 684"/>
            <p:cNvSpPr>
              <a:spLocks/>
            </p:cNvSpPr>
            <p:nvPr/>
          </p:nvSpPr>
          <p:spPr bwMode="auto">
            <a:xfrm>
              <a:off x="3388" y="1817"/>
              <a:ext cx="76" cy="66"/>
            </a:xfrm>
            <a:custGeom>
              <a:avLst/>
              <a:gdLst>
                <a:gd name="T0" fmla="*/ 736 w 35"/>
                <a:gd name="T1" fmla="*/ 0 h 30"/>
                <a:gd name="T2" fmla="*/ 760 w 35"/>
                <a:gd name="T3" fmla="*/ 0 h 30"/>
                <a:gd name="T4" fmla="*/ 777 w 35"/>
                <a:gd name="T5" fmla="*/ 0 h 30"/>
                <a:gd name="T6" fmla="*/ 777 w 35"/>
                <a:gd name="T7" fmla="*/ 702 h 30"/>
                <a:gd name="T8" fmla="*/ 0 w 35"/>
                <a:gd name="T9" fmla="*/ 702 h 30"/>
                <a:gd name="T10" fmla="*/ 664 w 35"/>
                <a:gd name="T11" fmla="*/ 0 h 30"/>
                <a:gd name="T12" fmla="*/ 664 w 35"/>
                <a:gd name="T13" fmla="*/ 0 h 30"/>
                <a:gd name="T14" fmla="*/ 736 w 35"/>
                <a:gd name="T15" fmla="*/ 0 h 30"/>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30"/>
                <a:gd name="T26" fmla="*/ 35 w 35"/>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30">
                  <a:moveTo>
                    <a:pt x="33" y="0"/>
                  </a:moveTo>
                  <a:cubicBezTo>
                    <a:pt x="34" y="0"/>
                    <a:pt x="34" y="0"/>
                    <a:pt x="34" y="0"/>
                  </a:cubicBezTo>
                  <a:cubicBezTo>
                    <a:pt x="35" y="0"/>
                    <a:pt x="35" y="0"/>
                    <a:pt x="35" y="0"/>
                  </a:cubicBezTo>
                  <a:cubicBezTo>
                    <a:pt x="35" y="30"/>
                    <a:pt x="35" y="30"/>
                    <a:pt x="35" y="30"/>
                  </a:cubicBezTo>
                  <a:cubicBezTo>
                    <a:pt x="0" y="30"/>
                    <a:pt x="0" y="30"/>
                    <a:pt x="0" y="30"/>
                  </a:cubicBezTo>
                  <a:cubicBezTo>
                    <a:pt x="30" y="0"/>
                    <a:pt x="30" y="0"/>
                    <a:pt x="30" y="0"/>
                  </a:cubicBezTo>
                  <a:cubicBezTo>
                    <a:pt x="30" y="0"/>
                    <a:pt x="30" y="0"/>
                    <a:pt x="30" y="0"/>
                  </a:cubicBezTo>
                  <a:cubicBezTo>
                    <a:pt x="31" y="0"/>
                    <a:pt x="32" y="0"/>
                    <a:pt x="33" y="0"/>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499" name="Freeform 685"/>
            <p:cNvSpPr>
              <a:spLocks/>
            </p:cNvSpPr>
            <p:nvPr/>
          </p:nvSpPr>
          <p:spPr bwMode="auto">
            <a:xfrm>
              <a:off x="3011" y="1433"/>
              <a:ext cx="327" cy="225"/>
            </a:xfrm>
            <a:custGeom>
              <a:avLst/>
              <a:gdLst>
                <a:gd name="T0" fmla="*/ 259 w 327"/>
                <a:gd name="T1" fmla="*/ 171 h 225"/>
                <a:gd name="T2" fmla="*/ 248 w 327"/>
                <a:gd name="T3" fmla="*/ 192 h 225"/>
                <a:gd name="T4" fmla="*/ 235 w 327"/>
                <a:gd name="T5" fmla="*/ 221 h 225"/>
                <a:gd name="T6" fmla="*/ 235 w 327"/>
                <a:gd name="T7" fmla="*/ 225 h 225"/>
                <a:gd name="T8" fmla="*/ 13 w 327"/>
                <a:gd name="T9" fmla="*/ 225 h 225"/>
                <a:gd name="T10" fmla="*/ 0 w 327"/>
                <a:gd name="T11" fmla="*/ 225 h 225"/>
                <a:gd name="T12" fmla="*/ 0 w 327"/>
                <a:gd name="T13" fmla="*/ 131 h 225"/>
                <a:gd name="T14" fmla="*/ 0 w 327"/>
                <a:gd name="T15" fmla="*/ 118 h 225"/>
                <a:gd name="T16" fmla="*/ 0 w 327"/>
                <a:gd name="T17" fmla="*/ 109 h 225"/>
                <a:gd name="T18" fmla="*/ 0 w 327"/>
                <a:gd name="T19" fmla="*/ 90 h 225"/>
                <a:gd name="T20" fmla="*/ 115 w 327"/>
                <a:gd name="T21" fmla="*/ 90 h 225"/>
                <a:gd name="T22" fmla="*/ 115 w 327"/>
                <a:gd name="T23" fmla="*/ 0 h 225"/>
                <a:gd name="T24" fmla="*/ 327 w 327"/>
                <a:gd name="T25" fmla="*/ 0 h 225"/>
                <a:gd name="T26" fmla="*/ 307 w 327"/>
                <a:gd name="T27" fmla="*/ 40 h 225"/>
                <a:gd name="T28" fmla="*/ 307 w 327"/>
                <a:gd name="T29" fmla="*/ 42 h 225"/>
                <a:gd name="T30" fmla="*/ 292 w 327"/>
                <a:gd name="T31" fmla="*/ 79 h 225"/>
                <a:gd name="T32" fmla="*/ 279 w 327"/>
                <a:gd name="T33" fmla="*/ 123 h 225"/>
                <a:gd name="T34" fmla="*/ 261 w 327"/>
                <a:gd name="T35" fmla="*/ 164 h 225"/>
                <a:gd name="T36" fmla="*/ 259 w 327"/>
                <a:gd name="T37" fmla="*/ 17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7"/>
                <a:gd name="T58" fmla="*/ 0 h 225"/>
                <a:gd name="T59" fmla="*/ 327 w 327"/>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7" h="225">
                  <a:moveTo>
                    <a:pt x="259" y="171"/>
                  </a:moveTo>
                  <a:lnTo>
                    <a:pt x="248" y="192"/>
                  </a:lnTo>
                  <a:lnTo>
                    <a:pt x="235" y="221"/>
                  </a:lnTo>
                  <a:lnTo>
                    <a:pt x="235" y="225"/>
                  </a:lnTo>
                  <a:lnTo>
                    <a:pt x="13" y="225"/>
                  </a:lnTo>
                  <a:lnTo>
                    <a:pt x="0" y="225"/>
                  </a:lnTo>
                  <a:lnTo>
                    <a:pt x="0" y="131"/>
                  </a:lnTo>
                  <a:lnTo>
                    <a:pt x="0" y="118"/>
                  </a:lnTo>
                  <a:lnTo>
                    <a:pt x="0" y="109"/>
                  </a:lnTo>
                  <a:lnTo>
                    <a:pt x="0" y="90"/>
                  </a:lnTo>
                  <a:lnTo>
                    <a:pt x="115" y="90"/>
                  </a:lnTo>
                  <a:lnTo>
                    <a:pt x="115" y="0"/>
                  </a:lnTo>
                  <a:lnTo>
                    <a:pt x="327" y="0"/>
                  </a:lnTo>
                  <a:lnTo>
                    <a:pt x="307" y="40"/>
                  </a:lnTo>
                  <a:lnTo>
                    <a:pt x="307" y="42"/>
                  </a:lnTo>
                  <a:lnTo>
                    <a:pt x="292" y="79"/>
                  </a:lnTo>
                  <a:lnTo>
                    <a:pt x="279" y="123"/>
                  </a:lnTo>
                  <a:lnTo>
                    <a:pt x="261" y="164"/>
                  </a:lnTo>
                  <a:lnTo>
                    <a:pt x="259" y="17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500" name="Freeform 686"/>
            <p:cNvSpPr>
              <a:spLocks/>
            </p:cNvSpPr>
            <p:nvPr/>
          </p:nvSpPr>
          <p:spPr bwMode="auto">
            <a:xfrm>
              <a:off x="2336" y="1793"/>
              <a:ext cx="7" cy="1"/>
            </a:xfrm>
            <a:custGeom>
              <a:avLst/>
              <a:gdLst>
                <a:gd name="T0" fmla="*/ 7 w 7"/>
                <a:gd name="T1" fmla="*/ 0 h 1"/>
                <a:gd name="T2" fmla="*/ 3 w 7"/>
                <a:gd name="T3" fmla="*/ 0 h 1"/>
                <a:gd name="T4" fmla="*/ 0 w 7"/>
                <a:gd name="T5" fmla="*/ 0 h 1"/>
                <a:gd name="T6" fmla="*/ 0 60000 65536"/>
                <a:gd name="T7" fmla="*/ 0 60000 65536"/>
                <a:gd name="T8" fmla="*/ 0 60000 65536"/>
                <a:gd name="T9" fmla="*/ 0 w 7"/>
                <a:gd name="T10" fmla="*/ 0 h 1"/>
                <a:gd name="T11" fmla="*/ 7 w 7"/>
                <a:gd name="T12" fmla="*/ 1 h 1"/>
              </a:gdLst>
              <a:ahLst/>
              <a:cxnLst>
                <a:cxn ang="T6">
                  <a:pos x="T0" y="T1"/>
                </a:cxn>
                <a:cxn ang="T7">
                  <a:pos x="T2" y="T3"/>
                </a:cxn>
                <a:cxn ang="T8">
                  <a:pos x="T4" y="T5"/>
                </a:cxn>
              </a:cxnLst>
              <a:rect l="T9" t="T10" r="T11" b="T12"/>
              <a:pathLst>
                <a:path w="7" h="1">
                  <a:moveTo>
                    <a:pt x="7" y="0"/>
                  </a:moveTo>
                  <a:lnTo>
                    <a:pt x="3"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01" name="Line 687"/>
            <p:cNvSpPr>
              <a:spLocks noChangeShapeType="1"/>
            </p:cNvSpPr>
            <p:nvPr/>
          </p:nvSpPr>
          <p:spPr bwMode="auto">
            <a:xfrm>
              <a:off x="2295" y="151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02" name="Line 688"/>
            <p:cNvSpPr>
              <a:spLocks noChangeShapeType="1"/>
            </p:cNvSpPr>
            <p:nvPr/>
          </p:nvSpPr>
          <p:spPr bwMode="auto">
            <a:xfrm>
              <a:off x="2295" y="1551"/>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03" name="Line 689"/>
            <p:cNvSpPr>
              <a:spLocks noChangeShapeType="1"/>
            </p:cNvSpPr>
            <p:nvPr/>
          </p:nvSpPr>
          <p:spPr bwMode="auto">
            <a:xfrm>
              <a:off x="2295" y="1586"/>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04" name="Line 690"/>
            <p:cNvSpPr>
              <a:spLocks noChangeShapeType="1"/>
            </p:cNvSpPr>
            <p:nvPr/>
          </p:nvSpPr>
          <p:spPr bwMode="auto">
            <a:xfrm>
              <a:off x="2295" y="1619"/>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05" name="Freeform 691"/>
            <p:cNvSpPr>
              <a:spLocks/>
            </p:cNvSpPr>
            <p:nvPr/>
          </p:nvSpPr>
          <p:spPr bwMode="auto">
            <a:xfrm>
              <a:off x="2295" y="1654"/>
              <a:ext cx="1" cy="22"/>
            </a:xfrm>
            <a:custGeom>
              <a:avLst/>
              <a:gdLst>
                <a:gd name="T0" fmla="*/ 0 w 1"/>
                <a:gd name="T1" fmla="*/ 0 h 22"/>
                <a:gd name="T2" fmla="*/ 0 w 1"/>
                <a:gd name="T3" fmla="*/ 4 h 22"/>
                <a:gd name="T4" fmla="*/ 0 w 1"/>
                <a:gd name="T5" fmla="*/ 22 h 22"/>
                <a:gd name="T6" fmla="*/ 0 60000 65536"/>
                <a:gd name="T7" fmla="*/ 0 60000 65536"/>
                <a:gd name="T8" fmla="*/ 0 60000 65536"/>
                <a:gd name="T9" fmla="*/ 0 w 1"/>
                <a:gd name="T10" fmla="*/ 0 h 22"/>
                <a:gd name="T11" fmla="*/ 1 w 1"/>
                <a:gd name="T12" fmla="*/ 22 h 22"/>
              </a:gdLst>
              <a:ahLst/>
              <a:cxnLst>
                <a:cxn ang="T6">
                  <a:pos x="T0" y="T1"/>
                </a:cxn>
                <a:cxn ang="T7">
                  <a:pos x="T2" y="T3"/>
                </a:cxn>
                <a:cxn ang="T8">
                  <a:pos x="T4" y="T5"/>
                </a:cxn>
              </a:cxnLst>
              <a:rect l="T9" t="T10" r="T11" b="T12"/>
              <a:pathLst>
                <a:path w="1" h="22">
                  <a:moveTo>
                    <a:pt x="0" y="0"/>
                  </a:moveTo>
                  <a:lnTo>
                    <a:pt x="0" y="4"/>
                  </a:lnTo>
                  <a:lnTo>
                    <a:pt x="0"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06" name="Line 692"/>
            <p:cNvSpPr>
              <a:spLocks noChangeShapeType="1"/>
            </p:cNvSpPr>
            <p:nvPr/>
          </p:nvSpPr>
          <p:spPr bwMode="auto">
            <a:xfrm>
              <a:off x="2295" y="168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07" name="Line 693"/>
            <p:cNvSpPr>
              <a:spLocks noChangeShapeType="1"/>
            </p:cNvSpPr>
            <p:nvPr/>
          </p:nvSpPr>
          <p:spPr bwMode="auto">
            <a:xfrm>
              <a:off x="2295" y="1721"/>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08" name="Freeform 694"/>
            <p:cNvSpPr>
              <a:spLocks/>
            </p:cNvSpPr>
            <p:nvPr/>
          </p:nvSpPr>
          <p:spPr bwMode="auto">
            <a:xfrm>
              <a:off x="2295" y="1754"/>
              <a:ext cx="1" cy="46"/>
            </a:xfrm>
            <a:custGeom>
              <a:avLst/>
              <a:gdLst>
                <a:gd name="T0" fmla="*/ 0 w 1"/>
                <a:gd name="T1" fmla="*/ 0 h 46"/>
                <a:gd name="T2" fmla="*/ 0 w 1"/>
                <a:gd name="T3" fmla="*/ 22 h 46"/>
                <a:gd name="T4" fmla="*/ 0 w 1"/>
                <a:gd name="T5" fmla="*/ 35 h 46"/>
                <a:gd name="T6" fmla="*/ 0 w 1"/>
                <a:gd name="T7" fmla="*/ 46 h 46"/>
                <a:gd name="T8" fmla="*/ 0 60000 65536"/>
                <a:gd name="T9" fmla="*/ 0 60000 65536"/>
                <a:gd name="T10" fmla="*/ 0 60000 65536"/>
                <a:gd name="T11" fmla="*/ 0 60000 65536"/>
                <a:gd name="T12" fmla="*/ 0 w 1"/>
                <a:gd name="T13" fmla="*/ 0 h 46"/>
                <a:gd name="T14" fmla="*/ 1 w 1"/>
                <a:gd name="T15" fmla="*/ 46 h 46"/>
              </a:gdLst>
              <a:ahLst/>
              <a:cxnLst>
                <a:cxn ang="T8">
                  <a:pos x="T0" y="T1"/>
                </a:cxn>
                <a:cxn ang="T9">
                  <a:pos x="T2" y="T3"/>
                </a:cxn>
                <a:cxn ang="T10">
                  <a:pos x="T4" y="T5"/>
                </a:cxn>
                <a:cxn ang="T11">
                  <a:pos x="T6" y="T7"/>
                </a:cxn>
              </a:cxnLst>
              <a:rect l="T12" t="T13" r="T14" b="T15"/>
              <a:pathLst>
                <a:path w="1" h="46">
                  <a:moveTo>
                    <a:pt x="0" y="0"/>
                  </a:moveTo>
                  <a:lnTo>
                    <a:pt x="0" y="22"/>
                  </a:lnTo>
                  <a:lnTo>
                    <a:pt x="0" y="35"/>
                  </a:lnTo>
                  <a:lnTo>
                    <a:pt x="0" y="4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09" name="Line 695"/>
            <p:cNvSpPr>
              <a:spLocks noChangeShapeType="1"/>
            </p:cNvSpPr>
            <p:nvPr/>
          </p:nvSpPr>
          <p:spPr bwMode="auto">
            <a:xfrm flipV="1">
              <a:off x="2384" y="177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10" name="Line 696"/>
            <p:cNvSpPr>
              <a:spLocks noChangeShapeType="1"/>
            </p:cNvSpPr>
            <p:nvPr/>
          </p:nvSpPr>
          <p:spPr bwMode="auto">
            <a:xfrm flipV="1">
              <a:off x="2384" y="1743"/>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11" name="Line 697"/>
            <p:cNvSpPr>
              <a:spLocks noChangeShapeType="1"/>
            </p:cNvSpPr>
            <p:nvPr/>
          </p:nvSpPr>
          <p:spPr bwMode="auto">
            <a:xfrm flipV="1">
              <a:off x="2384" y="171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12" name="Line 698"/>
            <p:cNvSpPr>
              <a:spLocks noChangeShapeType="1"/>
            </p:cNvSpPr>
            <p:nvPr/>
          </p:nvSpPr>
          <p:spPr bwMode="auto">
            <a:xfrm flipV="1">
              <a:off x="2384" y="1676"/>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13" name="Freeform 699"/>
            <p:cNvSpPr>
              <a:spLocks/>
            </p:cNvSpPr>
            <p:nvPr/>
          </p:nvSpPr>
          <p:spPr bwMode="auto">
            <a:xfrm>
              <a:off x="2384" y="1643"/>
              <a:ext cx="1" cy="22"/>
            </a:xfrm>
            <a:custGeom>
              <a:avLst/>
              <a:gdLst>
                <a:gd name="T0" fmla="*/ 0 w 1"/>
                <a:gd name="T1" fmla="*/ 22 h 22"/>
                <a:gd name="T2" fmla="*/ 0 w 1"/>
                <a:gd name="T3" fmla="*/ 15 h 22"/>
                <a:gd name="T4" fmla="*/ 0 w 1"/>
                <a:gd name="T5" fmla="*/ 0 h 22"/>
                <a:gd name="T6" fmla="*/ 0 60000 65536"/>
                <a:gd name="T7" fmla="*/ 0 60000 65536"/>
                <a:gd name="T8" fmla="*/ 0 60000 65536"/>
                <a:gd name="T9" fmla="*/ 0 w 1"/>
                <a:gd name="T10" fmla="*/ 0 h 22"/>
                <a:gd name="T11" fmla="*/ 1 w 1"/>
                <a:gd name="T12" fmla="*/ 22 h 22"/>
              </a:gdLst>
              <a:ahLst/>
              <a:cxnLst>
                <a:cxn ang="T6">
                  <a:pos x="T0" y="T1"/>
                </a:cxn>
                <a:cxn ang="T7">
                  <a:pos x="T2" y="T3"/>
                </a:cxn>
                <a:cxn ang="T8">
                  <a:pos x="T4" y="T5"/>
                </a:cxn>
              </a:cxnLst>
              <a:rect l="T9" t="T10" r="T11" b="T12"/>
              <a:pathLst>
                <a:path w="1" h="22">
                  <a:moveTo>
                    <a:pt x="0" y="22"/>
                  </a:moveTo>
                  <a:lnTo>
                    <a:pt x="0" y="1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14" name="Line 700"/>
            <p:cNvSpPr>
              <a:spLocks noChangeShapeType="1"/>
            </p:cNvSpPr>
            <p:nvPr/>
          </p:nvSpPr>
          <p:spPr bwMode="auto">
            <a:xfrm flipV="1">
              <a:off x="2384" y="160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15" name="Line 701"/>
            <p:cNvSpPr>
              <a:spLocks noChangeShapeType="1"/>
            </p:cNvSpPr>
            <p:nvPr/>
          </p:nvSpPr>
          <p:spPr bwMode="auto">
            <a:xfrm flipV="1">
              <a:off x="2384" y="1575"/>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16" name="Freeform 702"/>
            <p:cNvSpPr>
              <a:spLocks/>
            </p:cNvSpPr>
            <p:nvPr/>
          </p:nvSpPr>
          <p:spPr bwMode="auto">
            <a:xfrm>
              <a:off x="2384" y="1518"/>
              <a:ext cx="1" cy="44"/>
            </a:xfrm>
            <a:custGeom>
              <a:avLst/>
              <a:gdLst>
                <a:gd name="T0" fmla="*/ 0 w 1"/>
                <a:gd name="T1" fmla="*/ 44 h 44"/>
                <a:gd name="T2" fmla="*/ 0 w 1"/>
                <a:gd name="T3" fmla="*/ 22 h 44"/>
                <a:gd name="T4" fmla="*/ 0 w 1"/>
                <a:gd name="T5" fmla="*/ 11 h 44"/>
                <a:gd name="T6" fmla="*/ 0 w 1"/>
                <a:gd name="T7" fmla="*/ 0 h 44"/>
                <a:gd name="T8" fmla="*/ 0 60000 65536"/>
                <a:gd name="T9" fmla="*/ 0 60000 65536"/>
                <a:gd name="T10" fmla="*/ 0 60000 65536"/>
                <a:gd name="T11" fmla="*/ 0 60000 65536"/>
                <a:gd name="T12" fmla="*/ 0 w 1"/>
                <a:gd name="T13" fmla="*/ 0 h 44"/>
                <a:gd name="T14" fmla="*/ 1 w 1"/>
                <a:gd name="T15" fmla="*/ 44 h 44"/>
              </a:gdLst>
              <a:ahLst/>
              <a:cxnLst>
                <a:cxn ang="T8">
                  <a:pos x="T0" y="T1"/>
                </a:cxn>
                <a:cxn ang="T9">
                  <a:pos x="T2" y="T3"/>
                </a:cxn>
                <a:cxn ang="T10">
                  <a:pos x="T4" y="T5"/>
                </a:cxn>
                <a:cxn ang="T11">
                  <a:pos x="T6" y="T7"/>
                </a:cxn>
              </a:cxnLst>
              <a:rect l="T12" t="T13" r="T14" b="T15"/>
              <a:pathLst>
                <a:path w="1" h="44">
                  <a:moveTo>
                    <a:pt x="0" y="44"/>
                  </a:moveTo>
                  <a:lnTo>
                    <a:pt x="0" y="22"/>
                  </a:lnTo>
                  <a:lnTo>
                    <a:pt x="0" y="1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17" name="Line 703"/>
            <p:cNvSpPr>
              <a:spLocks noChangeShapeType="1"/>
            </p:cNvSpPr>
            <p:nvPr/>
          </p:nvSpPr>
          <p:spPr bwMode="auto">
            <a:xfrm flipH="1">
              <a:off x="2114" y="1518"/>
              <a:ext cx="18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18" name="Freeform 704"/>
            <p:cNvSpPr>
              <a:spLocks/>
            </p:cNvSpPr>
            <p:nvPr/>
          </p:nvSpPr>
          <p:spPr bwMode="auto">
            <a:xfrm>
              <a:off x="2384" y="1518"/>
              <a:ext cx="182" cy="1"/>
            </a:xfrm>
            <a:custGeom>
              <a:avLst/>
              <a:gdLst>
                <a:gd name="T0" fmla="*/ 182 w 182"/>
                <a:gd name="T1" fmla="*/ 0 h 1"/>
                <a:gd name="T2" fmla="*/ 0 w 182"/>
                <a:gd name="T3" fmla="*/ 0 h 1"/>
                <a:gd name="T4" fmla="*/ 0 w 182"/>
                <a:gd name="T5" fmla="*/ 0 h 1"/>
                <a:gd name="T6" fmla="*/ 0 60000 65536"/>
                <a:gd name="T7" fmla="*/ 0 60000 65536"/>
                <a:gd name="T8" fmla="*/ 0 60000 65536"/>
                <a:gd name="T9" fmla="*/ 0 w 182"/>
                <a:gd name="T10" fmla="*/ 0 h 1"/>
                <a:gd name="T11" fmla="*/ 182 w 182"/>
                <a:gd name="T12" fmla="*/ 1 h 1"/>
              </a:gdLst>
              <a:ahLst/>
              <a:cxnLst>
                <a:cxn ang="T6">
                  <a:pos x="T0" y="T1"/>
                </a:cxn>
                <a:cxn ang="T7">
                  <a:pos x="T2" y="T3"/>
                </a:cxn>
                <a:cxn ang="T8">
                  <a:pos x="T4" y="T5"/>
                </a:cxn>
              </a:cxnLst>
              <a:rect l="T9" t="T10" r="T11" b="T12"/>
              <a:pathLst>
                <a:path w="182" h="1">
                  <a:moveTo>
                    <a:pt x="182" y="0"/>
                  </a:move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19" name="Freeform 705"/>
            <p:cNvSpPr>
              <a:spLocks/>
            </p:cNvSpPr>
            <p:nvPr/>
          </p:nvSpPr>
          <p:spPr bwMode="auto">
            <a:xfrm>
              <a:off x="2384" y="1800"/>
              <a:ext cx="182" cy="1"/>
            </a:xfrm>
            <a:custGeom>
              <a:avLst/>
              <a:gdLst>
                <a:gd name="T0" fmla="*/ 0 w 182"/>
                <a:gd name="T1" fmla="*/ 0 h 1"/>
                <a:gd name="T2" fmla="*/ 0 w 182"/>
                <a:gd name="T3" fmla="*/ 0 h 1"/>
                <a:gd name="T4" fmla="*/ 182 w 182"/>
                <a:gd name="T5" fmla="*/ 0 h 1"/>
                <a:gd name="T6" fmla="*/ 0 60000 65536"/>
                <a:gd name="T7" fmla="*/ 0 60000 65536"/>
                <a:gd name="T8" fmla="*/ 0 60000 65536"/>
                <a:gd name="T9" fmla="*/ 0 w 182"/>
                <a:gd name="T10" fmla="*/ 0 h 1"/>
                <a:gd name="T11" fmla="*/ 182 w 182"/>
                <a:gd name="T12" fmla="*/ 1 h 1"/>
              </a:gdLst>
              <a:ahLst/>
              <a:cxnLst>
                <a:cxn ang="T6">
                  <a:pos x="T0" y="T1"/>
                </a:cxn>
                <a:cxn ang="T7">
                  <a:pos x="T2" y="T3"/>
                </a:cxn>
                <a:cxn ang="T8">
                  <a:pos x="T4" y="T5"/>
                </a:cxn>
              </a:cxnLst>
              <a:rect l="T9" t="T10" r="T11" b="T12"/>
              <a:pathLst>
                <a:path w="182" h="1">
                  <a:moveTo>
                    <a:pt x="0" y="0"/>
                  </a:moveTo>
                  <a:lnTo>
                    <a:pt x="0" y="0"/>
                  </a:lnTo>
                  <a:lnTo>
                    <a:pt x="182"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20" name="Freeform 706"/>
            <p:cNvSpPr>
              <a:spLocks/>
            </p:cNvSpPr>
            <p:nvPr/>
          </p:nvSpPr>
          <p:spPr bwMode="auto">
            <a:xfrm>
              <a:off x="2114" y="1800"/>
              <a:ext cx="181" cy="1"/>
            </a:xfrm>
            <a:custGeom>
              <a:avLst/>
              <a:gdLst>
                <a:gd name="T0" fmla="*/ 0 w 181"/>
                <a:gd name="T1" fmla="*/ 0 h 1"/>
                <a:gd name="T2" fmla="*/ 181 w 181"/>
                <a:gd name="T3" fmla="*/ 0 h 1"/>
                <a:gd name="T4" fmla="*/ 181 w 181"/>
                <a:gd name="T5" fmla="*/ 0 h 1"/>
                <a:gd name="T6" fmla="*/ 0 60000 65536"/>
                <a:gd name="T7" fmla="*/ 0 60000 65536"/>
                <a:gd name="T8" fmla="*/ 0 60000 65536"/>
                <a:gd name="T9" fmla="*/ 0 w 181"/>
                <a:gd name="T10" fmla="*/ 0 h 1"/>
                <a:gd name="T11" fmla="*/ 181 w 181"/>
                <a:gd name="T12" fmla="*/ 1 h 1"/>
              </a:gdLst>
              <a:ahLst/>
              <a:cxnLst>
                <a:cxn ang="T6">
                  <a:pos x="T0" y="T1"/>
                </a:cxn>
                <a:cxn ang="T7">
                  <a:pos x="T2" y="T3"/>
                </a:cxn>
                <a:cxn ang="T8">
                  <a:pos x="T4" y="T5"/>
                </a:cxn>
              </a:cxnLst>
              <a:rect l="T9" t="T10" r="T11" b="T12"/>
              <a:pathLst>
                <a:path w="181" h="1">
                  <a:moveTo>
                    <a:pt x="0" y="0"/>
                  </a:moveTo>
                  <a:lnTo>
                    <a:pt x="181"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21" name="Line 707"/>
            <p:cNvSpPr>
              <a:spLocks noChangeShapeType="1"/>
            </p:cNvSpPr>
            <p:nvPr/>
          </p:nvSpPr>
          <p:spPr bwMode="auto">
            <a:xfrm flipH="1">
              <a:off x="1833" y="1575"/>
              <a:ext cx="24" cy="2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22" name="Line 708"/>
            <p:cNvSpPr>
              <a:spLocks noChangeShapeType="1"/>
            </p:cNvSpPr>
            <p:nvPr/>
          </p:nvSpPr>
          <p:spPr bwMode="auto">
            <a:xfrm>
              <a:off x="1833" y="1721"/>
              <a:ext cx="24" cy="2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23" name="Line 709"/>
            <p:cNvSpPr>
              <a:spLocks noChangeShapeType="1"/>
            </p:cNvSpPr>
            <p:nvPr/>
          </p:nvSpPr>
          <p:spPr bwMode="auto">
            <a:xfrm flipH="1">
              <a:off x="1857" y="1575"/>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24" name="Line 710"/>
            <p:cNvSpPr>
              <a:spLocks noChangeShapeType="1"/>
            </p:cNvSpPr>
            <p:nvPr/>
          </p:nvSpPr>
          <p:spPr bwMode="auto">
            <a:xfrm>
              <a:off x="1857" y="1743"/>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25" name="Line 711"/>
            <p:cNvSpPr>
              <a:spLocks noChangeShapeType="1"/>
            </p:cNvSpPr>
            <p:nvPr/>
          </p:nvSpPr>
          <p:spPr bwMode="auto">
            <a:xfrm flipH="1">
              <a:off x="3318" y="1433"/>
              <a:ext cx="42" cy="4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26" name="Freeform 712"/>
            <p:cNvSpPr>
              <a:spLocks/>
            </p:cNvSpPr>
            <p:nvPr/>
          </p:nvSpPr>
          <p:spPr bwMode="auto">
            <a:xfrm>
              <a:off x="3270" y="1433"/>
              <a:ext cx="170" cy="171"/>
            </a:xfrm>
            <a:custGeom>
              <a:avLst/>
              <a:gdLst>
                <a:gd name="T0" fmla="*/ 170 w 170"/>
                <a:gd name="T1" fmla="*/ 0 h 171"/>
                <a:gd name="T2" fmla="*/ 0 w 170"/>
                <a:gd name="T3" fmla="*/ 171 h 171"/>
                <a:gd name="T4" fmla="*/ 0 w 170"/>
                <a:gd name="T5" fmla="*/ 171 h 171"/>
                <a:gd name="T6" fmla="*/ 0 60000 65536"/>
                <a:gd name="T7" fmla="*/ 0 60000 65536"/>
                <a:gd name="T8" fmla="*/ 0 60000 65536"/>
                <a:gd name="T9" fmla="*/ 0 w 170"/>
                <a:gd name="T10" fmla="*/ 0 h 171"/>
                <a:gd name="T11" fmla="*/ 170 w 170"/>
                <a:gd name="T12" fmla="*/ 171 h 171"/>
              </a:gdLst>
              <a:ahLst/>
              <a:cxnLst>
                <a:cxn ang="T6">
                  <a:pos x="T0" y="T1"/>
                </a:cxn>
                <a:cxn ang="T7">
                  <a:pos x="T2" y="T3"/>
                </a:cxn>
                <a:cxn ang="T8">
                  <a:pos x="T4" y="T5"/>
                </a:cxn>
              </a:cxnLst>
              <a:rect l="T9" t="T10" r="T11" b="T12"/>
              <a:pathLst>
                <a:path w="170" h="171">
                  <a:moveTo>
                    <a:pt x="170" y="0"/>
                  </a:moveTo>
                  <a:lnTo>
                    <a:pt x="0" y="17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27" name="Freeform 713"/>
            <p:cNvSpPr>
              <a:spLocks/>
            </p:cNvSpPr>
            <p:nvPr/>
          </p:nvSpPr>
          <p:spPr bwMode="auto">
            <a:xfrm>
              <a:off x="3222" y="1647"/>
              <a:ext cx="85" cy="83"/>
            </a:xfrm>
            <a:custGeom>
              <a:avLst/>
              <a:gdLst>
                <a:gd name="T0" fmla="*/ 85 w 85"/>
                <a:gd name="T1" fmla="*/ 0 h 83"/>
                <a:gd name="T2" fmla="*/ 72 w 85"/>
                <a:gd name="T3" fmla="*/ 11 h 83"/>
                <a:gd name="T4" fmla="*/ 0 w 85"/>
                <a:gd name="T5" fmla="*/ 83 h 83"/>
                <a:gd name="T6" fmla="*/ 0 60000 65536"/>
                <a:gd name="T7" fmla="*/ 0 60000 65536"/>
                <a:gd name="T8" fmla="*/ 0 60000 65536"/>
                <a:gd name="T9" fmla="*/ 0 w 85"/>
                <a:gd name="T10" fmla="*/ 0 h 83"/>
                <a:gd name="T11" fmla="*/ 85 w 85"/>
                <a:gd name="T12" fmla="*/ 83 h 83"/>
              </a:gdLst>
              <a:ahLst/>
              <a:cxnLst>
                <a:cxn ang="T6">
                  <a:pos x="T0" y="T1"/>
                </a:cxn>
                <a:cxn ang="T7">
                  <a:pos x="T2" y="T3"/>
                </a:cxn>
                <a:cxn ang="T8">
                  <a:pos x="T4" y="T5"/>
                </a:cxn>
              </a:cxnLst>
              <a:rect l="T9" t="T10" r="T11" b="T12"/>
              <a:pathLst>
                <a:path w="85" h="83">
                  <a:moveTo>
                    <a:pt x="85" y="0"/>
                  </a:moveTo>
                  <a:lnTo>
                    <a:pt x="72" y="11"/>
                  </a:lnTo>
                  <a:lnTo>
                    <a:pt x="0" y="8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28" name="Freeform 714"/>
            <p:cNvSpPr>
              <a:spLocks/>
            </p:cNvSpPr>
            <p:nvPr/>
          </p:nvSpPr>
          <p:spPr bwMode="auto">
            <a:xfrm>
              <a:off x="3451" y="1488"/>
              <a:ext cx="13" cy="13"/>
            </a:xfrm>
            <a:custGeom>
              <a:avLst/>
              <a:gdLst>
                <a:gd name="T0" fmla="*/ 13 w 13"/>
                <a:gd name="T1" fmla="*/ 0 h 13"/>
                <a:gd name="T2" fmla="*/ 2 w 13"/>
                <a:gd name="T3" fmla="*/ 13 h 13"/>
                <a:gd name="T4" fmla="*/ 0 w 13"/>
                <a:gd name="T5" fmla="*/ 13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13" y="0"/>
                  </a:moveTo>
                  <a:lnTo>
                    <a:pt x="2" y="13"/>
                  </a:lnTo>
                  <a:lnTo>
                    <a:pt x="0" y="1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29" name="Line 715"/>
            <p:cNvSpPr>
              <a:spLocks noChangeShapeType="1"/>
            </p:cNvSpPr>
            <p:nvPr/>
          </p:nvSpPr>
          <p:spPr bwMode="auto">
            <a:xfrm flipH="1">
              <a:off x="3224" y="1717"/>
              <a:ext cx="92" cy="8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30" name="Line 716"/>
            <p:cNvSpPr>
              <a:spLocks noChangeShapeType="1"/>
            </p:cNvSpPr>
            <p:nvPr/>
          </p:nvSpPr>
          <p:spPr bwMode="auto">
            <a:xfrm flipH="1">
              <a:off x="3246" y="1765"/>
              <a:ext cx="101" cy="10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31" name="Line 717"/>
            <p:cNvSpPr>
              <a:spLocks noChangeShapeType="1"/>
            </p:cNvSpPr>
            <p:nvPr/>
          </p:nvSpPr>
          <p:spPr bwMode="auto">
            <a:xfrm flipH="1">
              <a:off x="3307" y="1800"/>
              <a:ext cx="85" cy="8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32" name="Line 718"/>
            <p:cNvSpPr>
              <a:spLocks noChangeShapeType="1"/>
            </p:cNvSpPr>
            <p:nvPr/>
          </p:nvSpPr>
          <p:spPr bwMode="auto">
            <a:xfrm flipH="1">
              <a:off x="3388" y="1817"/>
              <a:ext cx="65" cy="6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33" name="Freeform 719"/>
            <p:cNvSpPr>
              <a:spLocks/>
            </p:cNvSpPr>
            <p:nvPr/>
          </p:nvSpPr>
          <p:spPr bwMode="auto">
            <a:xfrm>
              <a:off x="2901" y="1433"/>
              <a:ext cx="225" cy="90"/>
            </a:xfrm>
            <a:custGeom>
              <a:avLst/>
              <a:gdLst>
                <a:gd name="T0" fmla="*/ 0 w 225"/>
                <a:gd name="T1" fmla="*/ 0 h 90"/>
                <a:gd name="T2" fmla="*/ 0 w 225"/>
                <a:gd name="T3" fmla="*/ 90 h 90"/>
                <a:gd name="T4" fmla="*/ 110 w 225"/>
                <a:gd name="T5" fmla="*/ 90 h 90"/>
                <a:gd name="T6" fmla="*/ 225 w 225"/>
                <a:gd name="T7" fmla="*/ 90 h 90"/>
                <a:gd name="T8" fmla="*/ 0 60000 65536"/>
                <a:gd name="T9" fmla="*/ 0 60000 65536"/>
                <a:gd name="T10" fmla="*/ 0 60000 65536"/>
                <a:gd name="T11" fmla="*/ 0 60000 65536"/>
                <a:gd name="T12" fmla="*/ 0 w 225"/>
                <a:gd name="T13" fmla="*/ 0 h 90"/>
                <a:gd name="T14" fmla="*/ 225 w 225"/>
                <a:gd name="T15" fmla="*/ 90 h 90"/>
              </a:gdLst>
              <a:ahLst/>
              <a:cxnLst>
                <a:cxn ang="T8">
                  <a:pos x="T0" y="T1"/>
                </a:cxn>
                <a:cxn ang="T9">
                  <a:pos x="T2" y="T3"/>
                </a:cxn>
                <a:cxn ang="T10">
                  <a:pos x="T4" y="T5"/>
                </a:cxn>
                <a:cxn ang="T11">
                  <a:pos x="T6" y="T7"/>
                </a:cxn>
              </a:cxnLst>
              <a:rect l="T12" t="T13" r="T14" b="T15"/>
              <a:pathLst>
                <a:path w="225" h="90">
                  <a:moveTo>
                    <a:pt x="0" y="0"/>
                  </a:moveTo>
                  <a:lnTo>
                    <a:pt x="0" y="90"/>
                  </a:lnTo>
                  <a:lnTo>
                    <a:pt x="110" y="90"/>
                  </a:lnTo>
                  <a:lnTo>
                    <a:pt x="225" y="9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34" name="Freeform 720"/>
            <p:cNvSpPr>
              <a:spLocks/>
            </p:cNvSpPr>
            <p:nvPr/>
          </p:nvSpPr>
          <p:spPr bwMode="auto">
            <a:xfrm>
              <a:off x="3220" y="1433"/>
              <a:ext cx="118" cy="450"/>
            </a:xfrm>
            <a:custGeom>
              <a:avLst/>
              <a:gdLst>
                <a:gd name="T0" fmla="*/ 118 w 118"/>
                <a:gd name="T1" fmla="*/ 0 h 450"/>
                <a:gd name="T2" fmla="*/ 98 w 118"/>
                <a:gd name="T3" fmla="*/ 40 h 450"/>
                <a:gd name="T4" fmla="*/ 98 w 118"/>
                <a:gd name="T5" fmla="*/ 42 h 450"/>
                <a:gd name="T6" fmla="*/ 83 w 118"/>
                <a:gd name="T7" fmla="*/ 79 h 450"/>
                <a:gd name="T8" fmla="*/ 70 w 118"/>
                <a:gd name="T9" fmla="*/ 123 h 450"/>
                <a:gd name="T10" fmla="*/ 52 w 118"/>
                <a:gd name="T11" fmla="*/ 164 h 450"/>
                <a:gd name="T12" fmla="*/ 50 w 118"/>
                <a:gd name="T13" fmla="*/ 171 h 450"/>
                <a:gd name="T14" fmla="*/ 39 w 118"/>
                <a:gd name="T15" fmla="*/ 192 h 450"/>
                <a:gd name="T16" fmla="*/ 26 w 118"/>
                <a:gd name="T17" fmla="*/ 221 h 450"/>
                <a:gd name="T18" fmla="*/ 26 w 118"/>
                <a:gd name="T19" fmla="*/ 225 h 450"/>
                <a:gd name="T20" fmla="*/ 15 w 118"/>
                <a:gd name="T21" fmla="*/ 249 h 450"/>
                <a:gd name="T22" fmla="*/ 7 w 118"/>
                <a:gd name="T23" fmla="*/ 280 h 450"/>
                <a:gd name="T24" fmla="*/ 2 w 118"/>
                <a:gd name="T25" fmla="*/ 297 h 450"/>
                <a:gd name="T26" fmla="*/ 0 w 118"/>
                <a:gd name="T27" fmla="*/ 308 h 450"/>
                <a:gd name="T28" fmla="*/ 0 w 118"/>
                <a:gd name="T29" fmla="*/ 339 h 450"/>
                <a:gd name="T30" fmla="*/ 2 w 118"/>
                <a:gd name="T31" fmla="*/ 367 h 450"/>
                <a:gd name="T32" fmla="*/ 4 w 118"/>
                <a:gd name="T33" fmla="*/ 373 h 450"/>
                <a:gd name="T34" fmla="*/ 11 w 118"/>
                <a:gd name="T35" fmla="*/ 397 h 450"/>
                <a:gd name="T36" fmla="*/ 22 w 118"/>
                <a:gd name="T37" fmla="*/ 424 h 450"/>
                <a:gd name="T38" fmla="*/ 26 w 118"/>
                <a:gd name="T39" fmla="*/ 432 h 450"/>
                <a:gd name="T40" fmla="*/ 37 w 118"/>
                <a:gd name="T41" fmla="*/ 450 h 4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450"/>
                <a:gd name="T65" fmla="*/ 118 w 118"/>
                <a:gd name="T66" fmla="*/ 450 h 4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450">
                  <a:moveTo>
                    <a:pt x="118" y="0"/>
                  </a:moveTo>
                  <a:lnTo>
                    <a:pt x="98" y="40"/>
                  </a:lnTo>
                  <a:lnTo>
                    <a:pt x="98" y="42"/>
                  </a:lnTo>
                  <a:lnTo>
                    <a:pt x="83" y="79"/>
                  </a:lnTo>
                  <a:lnTo>
                    <a:pt x="70" y="123"/>
                  </a:lnTo>
                  <a:lnTo>
                    <a:pt x="52" y="164"/>
                  </a:lnTo>
                  <a:lnTo>
                    <a:pt x="50" y="171"/>
                  </a:lnTo>
                  <a:lnTo>
                    <a:pt x="39" y="192"/>
                  </a:lnTo>
                  <a:lnTo>
                    <a:pt x="26" y="221"/>
                  </a:lnTo>
                  <a:lnTo>
                    <a:pt x="26" y="225"/>
                  </a:lnTo>
                  <a:lnTo>
                    <a:pt x="15" y="249"/>
                  </a:lnTo>
                  <a:lnTo>
                    <a:pt x="7" y="280"/>
                  </a:lnTo>
                  <a:lnTo>
                    <a:pt x="2" y="297"/>
                  </a:lnTo>
                  <a:lnTo>
                    <a:pt x="0" y="308"/>
                  </a:lnTo>
                  <a:lnTo>
                    <a:pt x="0" y="339"/>
                  </a:lnTo>
                  <a:lnTo>
                    <a:pt x="2" y="367"/>
                  </a:lnTo>
                  <a:lnTo>
                    <a:pt x="4" y="373"/>
                  </a:lnTo>
                  <a:lnTo>
                    <a:pt x="11" y="397"/>
                  </a:lnTo>
                  <a:lnTo>
                    <a:pt x="22" y="424"/>
                  </a:lnTo>
                  <a:lnTo>
                    <a:pt x="26" y="432"/>
                  </a:lnTo>
                  <a:lnTo>
                    <a:pt x="37" y="45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35" name="Freeform 721"/>
            <p:cNvSpPr>
              <a:spLocks/>
            </p:cNvSpPr>
            <p:nvPr/>
          </p:nvSpPr>
          <p:spPr bwMode="auto">
            <a:xfrm>
              <a:off x="2688" y="1693"/>
              <a:ext cx="113" cy="111"/>
            </a:xfrm>
            <a:custGeom>
              <a:avLst/>
              <a:gdLst>
                <a:gd name="T0" fmla="*/ 1163 w 52"/>
                <a:gd name="T1" fmla="*/ 588 h 51"/>
                <a:gd name="T2" fmla="*/ 1163 w 52"/>
                <a:gd name="T3" fmla="*/ 474 h 51"/>
                <a:gd name="T4" fmla="*/ 1119 w 52"/>
                <a:gd name="T5" fmla="*/ 383 h 51"/>
                <a:gd name="T6" fmla="*/ 585 w 52"/>
                <a:gd name="T7" fmla="*/ 0 h 51"/>
                <a:gd name="T8" fmla="*/ 20 w 52"/>
                <a:gd name="T9" fmla="*/ 422 h 51"/>
                <a:gd name="T10" fmla="*/ 0 w 52"/>
                <a:gd name="T11" fmla="*/ 516 h 51"/>
                <a:gd name="T12" fmla="*/ 0 w 52"/>
                <a:gd name="T13" fmla="*/ 588 h 51"/>
                <a:gd name="T14" fmla="*/ 0 w 52"/>
                <a:gd name="T15" fmla="*/ 629 h 51"/>
                <a:gd name="T16" fmla="*/ 43 w 52"/>
                <a:gd name="T17" fmla="*/ 781 h 51"/>
                <a:gd name="T18" fmla="*/ 585 w 52"/>
                <a:gd name="T19" fmla="*/ 1147 h 51"/>
                <a:gd name="T20" fmla="*/ 1119 w 52"/>
                <a:gd name="T21" fmla="*/ 781 h 51"/>
                <a:gd name="T22" fmla="*/ 1163 w 52"/>
                <a:gd name="T23" fmla="*/ 668 h 51"/>
                <a:gd name="T24" fmla="*/ 1163 w 52"/>
                <a:gd name="T25" fmla="*/ 58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51"/>
                <a:gd name="T41" fmla="*/ 52 w 52"/>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51">
                  <a:moveTo>
                    <a:pt x="52" y="26"/>
                  </a:moveTo>
                  <a:cubicBezTo>
                    <a:pt x="52" y="21"/>
                    <a:pt x="52" y="21"/>
                    <a:pt x="52" y="21"/>
                  </a:cubicBezTo>
                  <a:cubicBezTo>
                    <a:pt x="50" y="17"/>
                    <a:pt x="50" y="17"/>
                    <a:pt x="50" y="17"/>
                  </a:cubicBezTo>
                  <a:cubicBezTo>
                    <a:pt x="46" y="5"/>
                    <a:pt x="36" y="0"/>
                    <a:pt x="26" y="0"/>
                  </a:cubicBezTo>
                  <a:cubicBezTo>
                    <a:pt x="15" y="0"/>
                    <a:pt x="5" y="6"/>
                    <a:pt x="1" y="19"/>
                  </a:cubicBezTo>
                  <a:cubicBezTo>
                    <a:pt x="0" y="23"/>
                    <a:pt x="0" y="23"/>
                    <a:pt x="0" y="23"/>
                  </a:cubicBezTo>
                  <a:cubicBezTo>
                    <a:pt x="0" y="26"/>
                    <a:pt x="0" y="26"/>
                    <a:pt x="0" y="26"/>
                  </a:cubicBezTo>
                  <a:cubicBezTo>
                    <a:pt x="0" y="28"/>
                    <a:pt x="0" y="28"/>
                    <a:pt x="0" y="28"/>
                  </a:cubicBezTo>
                  <a:cubicBezTo>
                    <a:pt x="1" y="31"/>
                    <a:pt x="1" y="33"/>
                    <a:pt x="2" y="35"/>
                  </a:cubicBezTo>
                  <a:cubicBezTo>
                    <a:pt x="6" y="46"/>
                    <a:pt x="16" y="51"/>
                    <a:pt x="26" y="51"/>
                  </a:cubicBezTo>
                  <a:cubicBezTo>
                    <a:pt x="36" y="51"/>
                    <a:pt x="46" y="46"/>
                    <a:pt x="50" y="35"/>
                  </a:cubicBezTo>
                  <a:cubicBezTo>
                    <a:pt x="52" y="30"/>
                    <a:pt x="52" y="30"/>
                    <a:pt x="52" y="30"/>
                  </a:cubicBezTo>
                  <a:cubicBezTo>
                    <a:pt x="52" y="26"/>
                    <a:pt x="52" y="26"/>
                    <a:pt x="52" y="26"/>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36" name="Freeform 722"/>
            <p:cNvSpPr>
              <a:spLocks/>
            </p:cNvSpPr>
            <p:nvPr/>
          </p:nvSpPr>
          <p:spPr bwMode="auto">
            <a:xfrm>
              <a:off x="2688" y="1512"/>
              <a:ext cx="113" cy="113"/>
            </a:xfrm>
            <a:custGeom>
              <a:avLst/>
              <a:gdLst>
                <a:gd name="T0" fmla="*/ 1163 w 52"/>
                <a:gd name="T1" fmla="*/ 585 h 52"/>
                <a:gd name="T2" fmla="*/ 1163 w 52"/>
                <a:gd name="T3" fmla="*/ 491 h 52"/>
                <a:gd name="T4" fmla="*/ 1119 w 52"/>
                <a:gd name="T5" fmla="*/ 378 h 52"/>
                <a:gd name="T6" fmla="*/ 585 w 52"/>
                <a:gd name="T7" fmla="*/ 0 h 52"/>
                <a:gd name="T8" fmla="*/ 20 w 52"/>
                <a:gd name="T9" fmla="*/ 419 h 52"/>
                <a:gd name="T10" fmla="*/ 0 w 52"/>
                <a:gd name="T11" fmla="*/ 535 h 52"/>
                <a:gd name="T12" fmla="*/ 0 w 52"/>
                <a:gd name="T13" fmla="*/ 585 h 52"/>
                <a:gd name="T14" fmla="*/ 0 w 52"/>
                <a:gd name="T15" fmla="*/ 628 h 52"/>
                <a:gd name="T16" fmla="*/ 585 w 52"/>
                <a:gd name="T17" fmla="*/ 1163 h 52"/>
                <a:gd name="T18" fmla="*/ 1119 w 52"/>
                <a:gd name="T19" fmla="*/ 780 h 52"/>
                <a:gd name="T20" fmla="*/ 1163 w 52"/>
                <a:gd name="T21" fmla="*/ 689 h 52"/>
                <a:gd name="T22" fmla="*/ 1163 w 52"/>
                <a:gd name="T23" fmla="*/ 585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52"/>
                <a:gd name="T38" fmla="*/ 52 w 5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52">
                  <a:moveTo>
                    <a:pt x="52" y="26"/>
                  </a:moveTo>
                  <a:cubicBezTo>
                    <a:pt x="52" y="22"/>
                    <a:pt x="52" y="22"/>
                    <a:pt x="52" y="22"/>
                  </a:cubicBezTo>
                  <a:cubicBezTo>
                    <a:pt x="50" y="17"/>
                    <a:pt x="50" y="17"/>
                    <a:pt x="50" y="17"/>
                  </a:cubicBezTo>
                  <a:cubicBezTo>
                    <a:pt x="46" y="6"/>
                    <a:pt x="36" y="0"/>
                    <a:pt x="26" y="0"/>
                  </a:cubicBezTo>
                  <a:cubicBezTo>
                    <a:pt x="15" y="0"/>
                    <a:pt x="5" y="7"/>
                    <a:pt x="1" y="19"/>
                  </a:cubicBezTo>
                  <a:cubicBezTo>
                    <a:pt x="0" y="24"/>
                    <a:pt x="0" y="24"/>
                    <a:pt x="0" y="24"/>
                  </a:cubicBezTo>
                  <a:cubicBezTo>
                    <a:pt x="0" y="26"/>
                    <a:pt x="0" y="26"/>
                    <a:pt x="0" y="26"/>
                  </a:cubicBezTo>
                  <a:cubicBezTo>
                    <a:pt x="0" y="28"/>
                    <a:pt x="0" y="28"/>
                    <a:pt x="0" y="28"/>
                  </a:cubicBezTo>
                  <a:cubicBezTo>
                    <a:pt x="2" y="44"/>
                    <a:pt x="14" y="52"/>
                    <a:pt x="26" y="52"/>
                  </a:cubicBezTo>
                  <a:cubicBezTo>
                    <a:pt x="36" y="52"/>
                    <a:pt x="46" y="47"/>
                    <a:pt x="50" y="35"/>
                  </a:cubicBezTo>
                  <a:cubicBezTo>
                    <a:pt x="52" y="31"/>
                    <a:pt x="52" y="31"/>
                    <a:pt x="52" y="31"/>
                  </a:cubicBezTo>
                  <a:cubicBezTo>
                    <a:pt x="52" y="26"/>
                    <a:pt x="52" y="26"/>
                    <a:pt x="52" y="26"/>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37" name="Freeform 723"/>
            <p:cNvSpPr>
              <a:spLocks/>
            </p:cNvSpPr>
            <p:nvPr/>
          </p:nvSpPr>
          <p:spPr bwMode="auto">
            <a:xfrm>
              <a:off x="2566" y="1433"/>
              <a:ext cx="1" cy="450"/>
            </a:xfrm>
            <a:custGeom>
              <a:avLst/>
              <a:gdLst>
                <a:gd name="T0" fmla="*/ 0 w 1"/>
                <a:gd name="T1" fmla="*/ 0 h 450"/>
                <a:gd name="T2" fmla="*/ 0 w 1"/>
                <a:gd name="T3" fmla="*/ 85 h 450"/>
                <a:gd name="T4" fmla="*/ 0 w 1"/>
                <a:gd name="T5" fmla="*/ 225 h 450"/>
                <a:gd name="T6" fmla="*/ 0 w 1"/>
                <a:gd name="T7" fmla="*/ 367 h 450"/>
                <a:gd name="T8" fmla="*/ 0 w 1"/>
                <a:gd name="T9" fmla="*/ 389 h 450"/>
                <a:gd name="T10" fmla="*/ 0 w 1"/>
                <a:gd name="T11" fmla="*/ 450 h 450"/>
                <a:gd name="T12" fmla="*/ 0 60000 65536"/>
                <a:gd name="T13" fmla="*/ 0 60000 65536"/>
                <a:gd name="T14" fmla="*/ 0 60000 65536"/>
                <a:gd name="T15" fmla="*/ 0 60000 65536"/>
                <a:gd name="T16" fmla="*/ 0 60000 65536"/>
                <a:gd name="T17" fmla="*/ 0 60000 65536"/>
                <a:gd name="T18" fmla="*/ 0 w 1"/>
                <a:gd name="T19" fmla="*/ 0 h 450"/>
                <a:gd name="T20" fmla="*/ 1 w 1"/>
                <a:gd name="T21" fmla="*/ 450 h 450"/>
              </a:gdLst>
              <a:ahLst/>
              <a:cxnLst>
                <a:cxn ang="T12">
                  <a:pos x="T0" y="T1"/>
                </a:cxn>
                <a:cxn ang="T13">
                  <a:pos x="T2" y="T3"/>
                </a:cxn>
                <a:cxn ang="T14">
                  <a:pos x="T4" y="T5"/>
                </a:cxn>
                <a:cxn ang="T15">
                  <a:pos x="T6" y="T7"/>
                </a:cxn>
                <a:cxn ang="T16">
                  <a:pos x="T8" y="T9"/>
                </a:cxn>
                <a:cxn ang="T17">
                  <a:pos x="T10" y="T11"/>
                </a:cxn>
              </a:cxnLst>
              <a:rect l="T18" t="T19" r="T20" b="T21"/>
              <a:pathLst>
                <a:path w="1" h="450">
                  <a:moveTo>
                    <a:pt x="0" y="0"/>
                  </a:moveTo>
                  <a:lnTo>
                    <a:pt x="0" y="85"/>
                  </a:lnTo>
                  <a:lnTo>
                    <a:pt x="0" y="225"/>
                  </a:lnTo>
                  <a:lnTo>
                    <a:pt x="0" y="367"/>
                  </a:lnTo>
                  <a:lnTo>
                    <a:pt x="0" y="389"/>
                  </a:lnTo>
                  <a:lnTo>
                    <a:pt x="0" y="45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38" name="Line 724"/>
            <p:cNvSpPr>
              <a:spLocks noChangeShapeType="1"/>
            </p:cNvSpPr>
            <p:nvPr/>
          </p:nvSpPr>
          <p:spPr bwMode="auto">
            <a:xfrm flipV="1">
              <a:off x="3126" y="1433"/>
              <a:ext cx="1" cy="90"/>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39" name="Freeform 725"/>
            <p:cNvSpPr>
              <a:spLocks/>
            </p:cNvSpPr>
            <p:nvPr/>
          </p:nvSpPr>
          <p:spPr bwMode="auto">
            <a:xfrm>
              <a:off x="2566" y="1433"/>
              <a:ext cx="335" cy="1"/>
            </a:xfrm>
            <a:custGeom>
              <a:avLst/>
              <a:gdLst>
                <a:gd name="T0" fmla="*/ 335 w 335"/>
                <a:gd name="T1" fmla="*/ 0 h 1"/>
                <a:gd name="T2" fmla="*/ 178 w 335"/>
                <a:gd name="T3" fmla="*/ 0 h 1"/>
                <a:gd name="T4" fmla="*/ 0 w 335"/>
                <a:gd name="T5" fmla="*/ 0 h 1"/>
                <a:gd name="T6" fmla="*/ 0 60000 65536"/>
                <a:gd name="T7" fmla="*/ 0 60000 65536"/>
                <a:gd name="T8" fmla="*/ 0 60000 65536"/>
                <a:gd name="T9" fmla="*/ 0 w 335"/>
                <a:gd name="T10" fmla="*/ 0 h 1"/>
                <a:gd name="T11" fmla="*/ 335 w 335"/>
                <a:gd name="T12" fmla="*/ 1 h 1"/>
              </a:gdLst>
              <a:ahLst/>
              <a:cxnLst>
                <a:cxn ang="T6">
                  <a:pos x="T0" y="T1"/>
                </a:cxn>
                <a:cxn ang="T7">
                  <a:pos x="T2" y="T3"/>
                </a:cxn>
                <a:cxn ang="T8">
                  <a:pos x="T4" y="T5"/>
                </a:cxn>
              </a:cxnLst>
              <a:rect l="T9" t="T10" r="T11" b="T12"/>
              <a:pathLst>
                <a:path w="335" h="1">
                  <a:moveTo>
                    <a:pt x="335" y="0"/>
                  </a:moveTo>
                  <a:lnTo>
                    <a:pt x="178"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40" name="Line 726"/>
            <p:cNvSpPr>
              <a:spLocks noChangeShapeType="1"/>
            </p:cNvSpPr>
            <p:nvPr/>
          </p:nvSpPr>
          <p:spPr bwMode="auto">
            <a:xfrm flipH="1">
              <a:off x="3126" y="1433"/>
              <a:ext cx="212"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41" name="Line 727"/>
            <p:cNvSpPr>
              <a:spLocks noChangeShapeType="1"/>
            </p:cNvSpPr>
            <p:nvPr/>
          </p:nvSpPr>
          <p:spPr bwMode="auto">
            <a:xfrm>
              <a:off x="2566" y="1883"/>
              <a:ext cx="69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42" name="Freeform 728"/>
            <p:cNvSpPr>
              <a:spLocks/>
            </p:cNvSpPr>
            <p:nvPr/>
          </p:nvSpPr>
          <p:spPr bwMode="auto">
            <a:xfrm>
              <a:off x="2114" y="1518"/>
              <a:ext cx="1" cy="282"/>
            </a:xfrm>
            <a:custGeom>
              <a:avLst/>
              <a:gdLst>
                <a:gd name="T0" fmla="*/ 0 w 1"/>
                <a:gd name="T1" fmla="*/ 282 h 282"/>
                <a:gd name="T2" fmla="*/ 0 w 1"/>
                <a:gd name="T3" fmla="*/ 280 h 282"/>
                <a:gd name="T4" fmla="*/ 0 w 1"/>
                <a:gd name="T5" fmla="*/ 225 h 282"/>
                <a:gd name="T6" fmla="*/ 0 w 1"/>
                <a:gd name="T7" fmla="*/ 203 h 282"/>
                <a:gd name="T8" fmla="*/ 0 w 1"/>
                <a:gd name="T9" fmla="*/ 140 h 282"/>
                <a:gd name="T10" fmla="*/ 0 w 1"/>
                <a:gd name="T11" fmla="*/ 79 h 282"/>
                <a:gd name="T12" fmla="*/ 0 w 1"/>
                <a:gd name="T13" fmla="*/ 57 h 282"/>
                <a:gd name="T14" fmla="*/ 0 w 1"/>
                <a:gd name="T15" fmla="*/ 0 h 282"/>
                <a:gd name="T16" fmla="*/ 0 w 1"/>
                <a:gd name="T17" fmla="*/ 0 h 2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82"/>
                <a:gd name="T29" fmla="*/ 1 w 1"/>
                <a:gd name="T30" fmla="*/ 282 h 2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82">
                  <a:moveTo>
                    <a:pt x="0" y="282"/>
                  </a:moveTo>
                  <a:lnTo>
                    <a:pt x="0" y="280"/>
                  </a:lnTo>
                  <a:lnTo>
                    <a:pt x="0" y="225"/>
                  </a:lnTo>
                  <a:lnTo>
                    <a:pt x="0" y="203"/>
                  </a:lnTo>
                  <a:lnTo>
                    <a:pt x="0" y="140"/>
                  </a:lnTo>
                  <a:lnTo>
                    <a:pt x="0" y="79"/>
                  </a:lnTo>
                  <a:lnTo>
                    <a:pt x="0" y="57"/>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43" name="Freeform 729"/>
            <p:cNvSpPr>
              <a:spLocks/>
            </p:cNvSpPr>
            <p:nvPr/>
          </p:nvSpPr>
          <p:spPr bwMode="auto">
            <a:xfrm>
              <a:off x="2339" y="1793"/>
              <a:ext cx="45" cy="7"/>
            </a:xfrm>
            <a:custGeom>
              <a:avLst/>
              <a:gdLst>
                <a:gd name="T0" fmla="*/ 0 w 45"/>
                <a:gd name="T1" fmla="*/ 0 h 7"/>
                <a:gd name="T2" fmla="*/ 15 w 45"/>
                <a:gd name="T3" fmla="*/ 0 h 7"/>
                <a:gd name="T4" fmla="*/ 28 w 45"/>
                <a:gd name="T5" fmla="*/ 3 h 7"/>
                <a:gd name="T6" fmla="*/ 39 w 45"/>
                <a:gd name="T7" fmla="*/ 5 h 7"/>
                <a:gd name="T8" fmla="*/ 43 w 45"/>
                <a:gd name="T9" fmla="*/ 7 h 7"/>
                <a:gd name="T10" fmla="*/ 45 w 45"/>
                <a:gd name="T11" fmla="*/ 7 h 7"/>
                <a:gd name="T12" fmla="*/ 0 60000 65536"/>
                <a:gd name="T13" fmla="*/ 0 60000 65536"/>
                <a:gd name="T14" fmla="*/ 0 60000 65536"/>
                <a:gd name="T15" fmla="*/ 0 60000 65536"/>
                <a:gd name="T16" fmla="*/ 0 60000 65536"/>
                <a:gd name="T17" fmla="*/ 0 60000 65536"/>
                <a:gd name="T18" fmla="*/ 0 w 45"/>
                <a:gd name="T19" fmla="*/ 0 h 7"/>
                <a:gd name="T20" fmla="*/ 45 w 45"/>
                <a:gd name="T21" fmla="*/ 7 h 7"/>
              </a:gdLst>
              <a:ahLst/>
              <a:cxnLst>
                <a:cxn ang="T12">
                  <a:pos x="T0" y="T1"/>
                </a:cxn>
                <a:cxn ang="T13">
                  <a:pos x="T2" y="T3"/>
                </a:cxn>
                <a:cxn ang="T14">
                  <a:pos x="T4" y="T5"/>
                </a:cxn>
                <a:cxn ang="T15">
                  <a:pos x="T6" y="T7"/>
                </a:cxn>
                <a:cxn ang="T16">
                  <a:pos x="T8" y="T9"/>
                </a:cxn>
                <a:cxn ang="T17">
                  <a:pos x="T10" y="T11"/>
                </a:cxn>
              </a:cxnLst>
              <a:rect l="T18" t="T19" r="T20" b="T21"/>
              <a:pathLst>
                <a:path w="45" h="7">
                  <a:moveTo>
                    <a:pt x="0" y="0"/>
                  </a:moveTo>
                  <a:lnTo>
                    <a:pt x="15" y="0"/>
                  </a:lnTo>
                  <a:lnTo>
                    <a:pt x="28" y="3"/>
                  </a:lnTo>
                  <a:lnTo>
                    <a:pt x="39" y="5"/>
                  </a:lnTo>
                  <a:lnTo>
                    <a:pt x="43" y="7"/>
                  </a:lnTo>
                  <a:lnTo>
                    <a:pt x="45" y="7"/>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44" name="Freeform 730"/>
            <p:cNvSpPr>
              <a:spLocks/>
            </p:cNvSpPr>
            <p:nvPr/>
          </p:nvSpPr>
          <p:spPr bwMode="auto">
            <a:xfrm>
              <a:off x="2295" y="1793"/>
              <a:ext cx="44" cy="7"/>
            </a:xfrm>
            <a:custGeom>
              <a:avLst/>
              <a:gdLst>
                <a:gd name="T0" fmla="*/ 0 w 44"/>
                <a:gd name="T1" fmla="*/ 7 h 7"/>
                <a:gd name="T2" fmla="*/ 0 w 44"/>
                <a:gd name="T3" fmla="*/ 7 h 7"/>
                <a:gd name="T4" fmla="*/ 7 w 44"/>
                <a:gd name="T5" fmla="*/ 5 h 7"/>
                <a:gd name="T6" fmla="*/ 17 w 44"/>
                <a:gd name="T7" fmla="*/ 3 h 7"/>
                <a:gd name="T8" fmla="*/ 31 w 44"/>
                <a:gd name="T9" fmla="*/ 0 h 7"/>
                <a:gd name="T10" fmla="*/ 41 w 44"/>
                <a:gd name="T11" fmla="*/ 0 h 7"/>
                <a:gd name="T12" fmla="*/ 44 w 44"/>
                <a:gd name="T13" fmla="*/ 0 h 7"/>
                <a:gd name="T14" fmla="*/ 0 60000 65536"/>
                <a:gd name="T15" fmla="*/ 0 60000 65536"/>
                <a:gd name="T16" fmla="*/ 0 60000 65536"/>
                <a:gd name="T17" fmla="*/ 0 60000 65536"/>
                <a:gd name="T18" fmla="*/ 0 60000 65536"/>
                <a:gd name="T19" fmla="*/ 0 60000 65536"/>
                <a:gd name="T20" fmla="*/ 0 60000 65536"/>
                <a:gd name="T21" fmla="*/ 0 w 44"/>
                <a:gd name="T22" fmla="*/ 0 h 7"/>
                <a:gd name="T23" fmla="*/ 44 w 4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
                  <a:moveTo>
                    <a:pt x="0" y="7"/>
                  </a:moveTo>
                  <a:lnTo>
                    <a:pt x="0" y="7"/>
                  </a:lnTo>
                  <a:lnTo>
                    <a:pt x="7" y="5"/>
                  </a:lnTo>
                  <a:lnTo>
                    <a:pt x="17" y="3"/>
                  </a:lnTo>
                  <a:lnTo>
                    <a:pt x="31" y="0"/>
                  </a:lnTo>
                  <a:lnTo>
                    <a:pt x="41" y="0"/>
                  </a:lnTo>
                  <a:lnTo>
                    <a:pt x="44"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45" name="Freeform 731"/>
            <p:cNvSpPr>
              <a:spLocks/>
            </p:cNvSpPr>
            <p:nvPr/>
          </p:nvSpPr>
          <p:spPr bwMode="auto">
            <a:xfrm>
              <a:off x="2295" y="1518"/>
              <a:ext cx="89" cy="7"/>
            </a:xfrm>
            <a:custGeom>
              <a:avLst/>
              <a:gdLst>
                <a:gd name="T0" fmla="*/ 910 w 41"/>
                <a:gd name="T1" fmla="*/ 0 h 3"/>
                <a:gd name="T2" fmla="*/ 838 w 41"/>
                <a:gd name="T3" fmla="*/ 28 h 3"/>
                <a:gd name="T4" fmla="*/ 419 w 41"/>
                <a:gd name="T5" fmla="*/ 86 h 3"/>
                <a:gd name="T6" fmla="*/ 20 w 41"/>
                <a:gd name="T7" fmla="*/ 0 h 3"/>
                <a:gd name="T8" fmla="*/ 0 w 41"/>
                <a:gd name="T9" fmla="*/ 0 h 3"/>
                <a:gd name="T10" fmla="*/ 0 60000 65536"/>
                <a:gd name="T11" fmla="*/ 0 60000 65536"/>
                <a:gd name="T12" fmla="*/ 0 60000 65536"/>
                <a:gd name="T13" fmla="*/ 0 60000 65536"/>
                <a:gd name="T14" fmla="*/ 0 60000 65536"/>
                <a:gd name="T15" fmla="*/ 0 w 41"/>
                <a:gd name="T16" fmla="*/ 0 h 3"/>
                <a:gd name="T17" fmla="*/ 41 w 41"/>
                <a:gd name="T18" fmla="*/ 3 h 3"/>
              </a:gdLst>
              <a:ahLst/>
              <a:cxnLst>
                <a:cxn ang="T10">
                  <a:pos x="T0" y="T1"/>
                </a:cxn>
                <a:cxn ang="T11">
                  <a:pos x="T2" y="T3"/>
                </a:cxn>
                <a:cxn ang="T12">
                  <a:pos x="T4" y="T5"/>
                </a:cxn>
                <a:cxn ang="T13">
                  <a:pos x="T6" y="T7"/>
                </a:cxn>
                <a:cxn ang="T14">
                  <a:pos x="T8" y="T9"/>
                </a:cxn>
              </a:cxnLst>
              <a:rect l="T15" t="T16" r="T17" b="T18"/>
              <a:pathLst>
                <a:path w="41" h="3">
                  <a:moveTo>
                    <a:pt x="41" y="0"/>
                  </a:moveTo>
                  <a:cubicBezTo>
                    <a:pt x="38" y="1"/>
                    <a:pt x="38" y="1"/>
                    <a:pt x="38" y="1"/>
                  </a:cubicBezTo>
                  <a:cubicBezTo>
                    <a:pt x="32" y="3"/>
                    <a:pt x="25" y="3"/>
                    <a:pt x="19" y="3"/>
                  </a:cubicBezTo>
                  <a:cubicBezTo>
                    <a:pt x="12" y="3"/>
                    <a:pt x="6" y="2"/>
                    <a:pt x="1" y="0"/>
                  </a:cubicBezTo>
                  <a:cubicBezTo>
                    <a:pt x="0" y="0"/>
                    <a:pt x="0" y="0"/>
                    <a:pt x="0" y="0"/>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46" name="Freeform 732"/>
            <p:cNvSpPr>
              <a:spLocks/>
            </p:cNvSpPr>
            <p:nvPr/>
          </p:nvSpPr>
          <p:spPr bwMode="auto">
            <a:xfrm>
              <a:off x="1833" y="1597"/>
              <a:ext cx="1" cy="124"/>
            </a:xfrm>
            <a:custGeom>
              <a:avLst/>
              <a:gdLst>
                <a:gd name="T0" fmla="*/ 0 w 1"/>
                <a:gd name="T1" fmla="*/ 124 h 124"/>
                <a:gd name="T2" fmla="*/ 0 w 1"/>
                <a:gd name="T3" fmla="*/ 122 h 124"/>
                <a:gd name="T4" fmla="*/ 0 w 1"/>
                <a:gd name="T5" fmla="*/ 61 h 124"/>
                <a:gd name="T6" fmla="*/ 0 w 1"/>
                <a:gd name="T7" fmla="*/ 0 h 124"/>
                <a:gd name="T8" fmla="*/ 0 w 1"/>
                <a:gd name="T9" fmla="*/ 0 h 124"/>
                <a:gd name="T10" fmla="*/ 0 60000 65536"/>
                <a:gd name="T11" fmla="*/ 0 60000 65536"/>
                <a:gd name="T12" fmla="*/ 0 60000 65536"/>
                <a:gd name="T13" fmla="*/ 0 60000 65536"/>
                <a:gd name="T14" fmla="*/ 0 60000 65536"/>
                <a:gd name="T15" fmla="*/ 0 w 1"/>
                <a:gd name="T16" fmla="*/ 0 h 124"/>
                <a:gd name="T17" fmla="*/ 1 w 1"/>
                <a:gd name="T18" fmla="*/ 124 h 124"/>
              </a:gdLst>
              <a:ahLst/>
              <a:cxnLst>
                <a:cxn ang="T10">
                  <a:pos x="T0" y="T1"/>
                </a:cxn>
                <a:cxn ang="T11">
                  <a:pos x="T2" y="T3"/>
                </a:cxn>
                <a:cxn ang="T12">
                  <a:pos x="T4" y="T5"/>
                </a:cxn>
                <a:cxn ang="T13">
                  <a:pos x="T6" y="T7"/>
                </a:cxn>
                <a:cxn ang="T14">
                  <a:pos x="T8" y="T9"/>
                </a:cxn>
              </a:cxnLst>
              <a:rect l="T15" t="T16" r="T17" b="T18"/>
              <a:pathLst>
                <a:path w="1" h="124">
                  <a:moveTo>
                    <a:pt x="0" y="124"/>
                  </a:moveTo>
                  <a:lnTo>
                    <a:pt x="0" y="122"/>
                  </a:lnTo>
                  <a:lnTo>
                    <a:pt x="0" y="61"/>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47" name="Freeform 733"/>
            <p:cNvSpPr>
              <a:spLocks/>
            </p:cNvSpPr>
            <p:nvPr/>
          </p:nvSpPr>
          <p:spPr bwMode="auto">
            <a:xfrm>
              <a:off x="1857" y="1658"/>
              <a:ext cx="1" cy="85"/>
            </a:xfrm>
            <a:custGeom>
              <a:avLst/>
              <a:gdLst>
                <a:gd name="T0" fmla="*/ 0 w 1"/>
                <a:gd name="T1" fmla="*/ 0 h 85"/>
                <a:gd name="T2" fmla="*/ 0 w 1"/>
                <a:gd name="T3" fmla="*/ 13 h 85"/>
                <a:gd name="T4" fmla="*/ 0 w 1"/>
                <a:gd name="T5" fmla="*/ 63 h 85"/>
                <a:gd name="T6" fmla="*/ 0 w 1"/>
                <a:gd name="T7" fmla="*/ 85 h 85"/>
                <a:gd name="T8" fmla="*/ 0 w 1"/>
                <a:gd name="T9" fmla="*/ 85 h 85"/>
                <a:gd name="T10" fmla="*/ 0 60000 65536"/>
                <a:gd name="T11" fmla="*/ 0 60000 65536"/>
                <a:gd name="T12" fmla="*/ 0 60000 65536"/>
                <a:gd name="T13" fmla="*/ 0 60000 65536"/>
                <a:gd name="T14" fmla="*/ 0 60000 65536"/>
                <a:gd name="T15" fmla="*/ 0 w 1"/>
                <a:gd name="T16" fmla="*/ 0 h 85"/>
                <a:gd name="T17" fmla="*/ 1 w 1"/>
                <a:gd name="T18" fmla="*/ 85 h 85"/>
              </a:gdLst>
              <a:ahLst/>
              <a:cxnLst>
                <a:cxn ang="T10">
                  <a:pos x="T0" y="T1"/>
                </a:cxn>
                <a:cxn ang="T11">
                  <a:pos x="T2" y="T3"/>
                </a:cxn>
                <a:cxn ang="T12">
                  <a:pos x="T4" y="T5"/>
                </a:cxn>
                <a:cxn ang="T13">
                  <a:pos x="T6" y="T7"/>
                </a:cxn>
                <a:cxn ang="T14">
                  <a:pos x="T8" y="T9"/>
                </a:cxn>
              </a:cxnLst>
              <a:rect l="T15" t="T16" r="T17" b="T18"/>
              <a:pathLst>
                <a:path w="1" h="85">
                  <a:moveTo>
                    <a:pt x="0" y="0"/>
                  </a:moveTo>
                  <a:lnTo>
                    <a:pt x="0" y="13"/>
                  </a:lnTo>
                  <a:lnTo>
                    <a:pt x="0" y="63"/>
                  </a:lnTo>
                  <a:lnTo>
                    <a:pt x="0" y="85"/>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48" name="Freeform 734"/>
            <p:cNvSpPr>
              <a:spLocks/>
            </p:cNvSpPr>
            <p:nvPr/>
          </p:nvSpPr>
          <p:spPr bwMode="auto">
            <a:xfrm>
              <a:off x="1857" y="1575"/>
              <a:ext cx="1" cy="83"/>
            </a:xfrm>
            <a:custGeom>
              <a:avLst/>
              <a:gdLst>
                <a:gd name="T0" fmla="*/ 0 w 1"/>
                <a:gd name="T1" fmla="*/ 0 h 83"/>
                <a:gd name="T2" fmla="*/ 0 w 1"/>
                <a:gd name="T3" fmla="*/ 0 h 83"/>
                <a:gd name="T4" fmla="*/ 0 w 1"/>
                <a:gd name="T5" fmla="*/ 22 h 83"/>
                <a:gd name="T6" fmla="*/ 0 w 1"/>
                <a:gd name="T7" fmla="*/ 72 h 83"/>
                <a:gd name="T8" fmla="*/ 0 w 1"/>
                <a:gd name="T9" fmla="*/ 83 h 83"/>
                <a:gd name="T10" fmla="*/ 0 60000 65536"/>
                <a:gd name="T11" fmla="*/ 0 60000 65536"/>
                <a:gd name="T12" fmla="*/ 0 60000 65536"/>
                <a:gd name="T13" fmla="*/ 0 60000 65536"/>
                <a:gd name="T14" fmla="*/ 0 60000 65536"/>
                <a:gd name="T15" fmla="*/ 0 w 1"/>
                <a:gd name="T16" fmla="*/ 0 h 83"/>
                <a:gd name="T17" fmla="*/ 1 w 1"/>
                <a:gd name="T18" fmla="*/ 83 h 83"/>
              </a:gdLst>
              <a:ahLst/>
              <a:cxnLst>
                <a:cxn ang="T10">
                  <a:pos x="T0" y="T1"/>
                </a:cxn>
                <a:cxn ang="T11">
                  <a:pos x="T2" y="T3"/>
                </a:cxn>
                <a:cxn ang="T12">
                  <a:pos x="T4" y="T5"/>
                </a:cxn>
                <a:cxn ang="T13">
                  <a:pos x="T6" y="T7"/>
                </a:cxn>
                <a:cxn ang="T14">
                  <a:pos x="T8" y="T9"/>
                </a:cxn>
              </a:cxnLst>
              <a:rect l="T15" t="T16" r="T17" b="T18"/>
              <a:pathLst>
                <a:path w="1" h="83">
                  <a:moveTo>
                    <a:pt x="0" y="0"/>
                  </a:moveTo>
                  <a:lnTo>
                    <a:pt x="0" y="0"/>
                  </a:lnTo>
                  <a:lnTo>
                    <a:pt x="0" y="22"/>
                  </a:lnTo>
                  <a:lnTo>
                    <a:pt x="0" y="72"/>
                  </a:lnTo>
                  <a:lnTo>
                    <a:pt x="0" y="83"/>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49" name="Freeform 735"/>
            <p:cNvSpPr>
              <a:spLocks/>
            </p:cNvSpPr>
            <p:nvPr/>
          </p:nvSpPr>
          <p:spPr bwMode="auto">
            <a:xfrm>
              <a:off x="3464" y="1433"/>
              <a:ext cx="1" cy="225"/>
            </a:xfrm>
            <a:custGeom>
              <a:avLst/>
              <a:gdLst>
                <a:gd name="T0" fmla="*/ 0 w 1"/>
                <a:gd name="T1" fmla="*/ 225 h 225"/>
                <a:gd name="T2" fmla="*/ 0 w 1"/>
                <a:gd name="T3" fmla="*/ 68 h 225"/>
                <a:gd name="T4" fmla="*/ 0 w 1"/>
                <a:gd name="T5" fmla="*/ 68 h 225"/>
                <a:gd name="T6" fmla="*/ 0 w 1"/>
                <a:gd name="T7" fmla="*/ 55 h 225"/>
                <a:gd name="T8" fmla="*/ 0 w 1"/>
                <a:gd name="T9" fmla="*/ 0 h 225"/>
                <a:gd name="T10" fmla="*/ 0 60000 65536"/>
                <a:gd name="T11" fmla="*/ 0 60000 65536"/>
                <a:gd name="T12" fmla="*/ 0 60000 65536"/>
                <a:gd name="T13" fmla="*/ 0 60000 65536"/>
                <a:gd name="T14" fmla="*/ 0 60000 65536"/>
                <a:gd name="T15" fmla="*/ 0 w 1"/>
                <a:gd name="T16" fmla="*/ 0 h 225"/>
                <a:gd name="T17" fmla="*/ 1 w 1"/>
                <a:gd name="T18" fmla="*/ 225 h 225"/>
              </a:gdLst>
              <a:ahLst/>
              <a:cxnLst>
                <a:cxn ang="T10">
                  <a:pos x="T0" y="T1"/>
                </a:cxn>
                <a:cxn ang="T11">
                  <a:pos x="T2" y="T3"/>
                </a:cxn>
                <a:cxn ang="T12">
                  <a:pos x="T4" y="T5"/>
                </a:cxn>
                <a:cxn ang="T13">
                  <a:pos x="T6" y="T7"/>
                </a:cxn>
                <a:cxn ang="T14">
                  <a:pos x="T8" y="T9"/>
                </a:cxn>
              </a:cxnLst>
              <a:rect l="T15" t="T16" r="T17" b="T18"/>
              <a:pathLst>
                <a:path w="1" h="225">
                  <a:moveTo>
                    <a:pt x="0" y="225"/>
                  </a:moveTo>
                  <a:lnTo>
                    <a:pt x="0" y="68"/>
                  </a:lnTo>
                  <a:lnTo>
                    <a:pt x="0" y="55"/>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50" name="Freeform 736"/>
            <p:cNvSpPr>
              <a:spLocks/>
            </p:cNvSpPr>
            <p:nvPr/>
          </p:nvSpPr>
          <p:spPr bwMode="auto">
            <a:xfrm>
              <a:off x="3305" y="1501"/>
              <a:ext cx="159" cy="316"/>
            </a:xfrm>
            <a:custGeom>
              <a:avLst/>
              <a:gdLst>
                <a:gd name="T0" fmla="*/ 1642 w 73"/>
                <a:gd name="T1" fmla="*/ 0 h 145"/>
                <a:gd name="T2" fmla="*/ 1603 w 73"/>
                <a:gd name="T3" fmla="*/ 0 h 145"/>
                <a:gd name="T4" fmla="*/ 1527 w 73"/>
                <a:gd name="T5" fmla="*/ 0 h 145"/>
                <a:gd name="T6" fmla="*/ 788 w 73"/>
                <a:gd name="T7" fmla="*/ 229 h 145"/>
                <a:gd name="T8" fmla="*/ 20 w 73"/>
                <a:gd name="T9" fmla="*/ 1510 h 145"/>
                <a:gd name="T10" fmla="*/ 0 w 73"/>
                <a:gd name="T11" fmla="*/ 1606 h 145"/>
                <a:gd name="T12" fmla="*/ 0 w 73"/>
                <a:gd name="T13" fmla="*/ 1648 h 145"/>
                <a:gd name="T14" fmla="*/ 113 w 73"/>
                <a:gd name="T15" fmla="*/ 2236 h 145"/>
                <a:gd name="T16" fmla="*/ 423 w 73"/>
                <a:gd name="T17" fmla="*/ 2731 h 145"/>
                <a:gd name="T18" fmla="*/ 897 w 73"/>
                <a:gd name="T19" fmla="*/ 3097 h 145"/>
                <a:gd name="T20" fmla="*/ 1527 w 73"/>
                <a:gd name="T21" fmla="*/ 3273 h 145"/>
                <a:gd name="T22" fmla="*/ 1603 w 73"/>
                <a:gd name="T23" fmla="*/ 3273 h 145"/>
                <a:gd name="T24" fmla="*/ 1623 w 73"/>
                <a:gd name="T25" fmla="*/ 3273 h 145"/>
                <a:gd name="T26" fmla="*/ 1642 w 73"/>
                <a:gd name="T27" fmla="*/ 3273 h 145"/>
                <a:gd name="T28" fmla="*/ 1642 w 73"/>
                <a:gd name="T29" fmla="*/ 3273 h 145"/>
                <a:gd name="T30" fmla="*/ 1642 w 73"/>
                <a:gd name="T31" fmla="*/ 1624 h 1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5"/>
                <a:gd name="T50" fmla="*/ 73 w 73"/>
                <a:gd name="T51" fmla="*/ 145 h 1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5">
                  <a:moveTo>
                    <a:pt x="73" y="0"/>
                  </a:moveTo>
                  <a:cubicBezTo>
                    <a:pt x="71" y="0"/>
                    <a:pt x="71" y="0"/>
                    <a:pt x="71" y="0"/>
                  </a:cubicBezTo>
                  <a:cubicBezTo>
                    <a:pt x="70" y="0"/>
                    <a:pt x="69" y="0"/>
                    <a:pt x="68" y="0"/>
                  </a:cubicBezTo>
                  <a:cubicBezTo>
                    <a:pt x="56" y="1"/>
                    <a:pt x="45" y="4"/>
                    <a:pt x="35" y="10"/>
                  </a:cubicBezTo>
                  <a:cubicBezTo>
                    <a:pt x="16" y="22"/>
                    <a:pt x="2" y="43"/>
                    <a:pt x="1" y="67"/>
                  </a:cubicBezTo>
                  <a:cubicBezTo>
                    <a:pt x="1" y="68"/>
                    <a:pt x="0" y="70"/>
                    <a:pt x="0" y="71"/>
                  </a:cubicBezTo>
                  <a:cubicBezTo>
                    <a:pt x="0" y="73"/>
                    <a:pt x="0" y="73"/>
                    <a:pt x="0" y="73"/>
                  </a:cubicBezTo>
                  <a:cubicBezTo>
                    <a:pt x="1" y="82"/>
                    <a:pt x="2" y="91"/>
                    <a:pt x="5" y="99"/>
                  </a:cubicBezTo>
                  <a:cubicBezTo>
                    <a:pt x="9" y="107"/>
                    <a:pt x="13" y="115"/>
                    <a:pt x="19" y="121"/>
                  </a:cubicBezTo>
                  <a:cubicBezTo>
                    <a:pt x="25" y="128"/>
                    <a:pt x="32" y="133"/>
                    <a:pt x="40" y="137"/>
                  </a:cubicBezTo>
                  <a:cubicBezTo>
                    <a:pt x="48" y="141"/>
                    <a:pt x="58" y="144"/>
                    <a:pt x="68" y="145"/>
                  </a:cubicBezTo>
                  <a:cubicBezTo>
                    <a:pt x="69" y="145"/>
                    <a:pt x="70" y="145"/>
                    <a:pt x="71" y="145"/>
                  </a:cubicBezTo>
                  <a:cubicBezTo>
                    <a:pt x="72" y="145"/>
                    <a:pt x="72" y="145"/>
                    <a:pt x="72" y="145"/>
                  </a:cubicBezTo>
                  <a:cubicBezTo>
                    <a:pt x="73" y="145"/>
                    <a:pt x="73" y="145"/>
                    <a:pt x="73" y="145"/>
                  </a:cubicBezTo>
                  <a:cubicBezTo>
                    <a:pt x="73" y="145"/>
                    <a:pt x="73" y="145"/>
                    <a:pt x="73" y="145"/>
                  </a:cubicBezTo>
                  <a:cubicBezTo>
                    <a:pt x="73" y="72"/>
                    <a:pt x="73" y="72"/>
                    <a:pt x="73" y="72"/>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51" name="Line 737"/>
            <p:cNvSpPr>
              <a:spLocks noChangeShapeType="1"/>
            </p:cNvSpPr>
            <p:nvPr/>
          </p:nvSpPr>
          <p:spPr bwMode="auto">
            <a:xfrm flipV="1">
              <a:off x="3464" y="1817"/>
              <a:ext cx="1" cy="66"/>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52" name="Freeform 738"/>
            <p:cNvSpPr>
              <a:spLocks/>
            </p:cNvSpPr>
            <p:nvPr/>
          </p:nvSpPr>
          <p:spPr bwMode="auto">
            <a:xfrm>
              <a:off x="3338" y="1433"/>
              <a:ext cx="126" cy="1"/>
            </a:xfrm>
            <a:custGeom>
              <a:avLst/>
              <a:gdLst>
                <a:gd name="T0" fmla="*/ 126 w 126"/>
                <a:gd name="T1" fmla="*/ 0 h 1"/>
                <a:gd name="T2" fmla="*/ 102 w 126"/>
                <a:gd name="T3" fmla="*/ 0 h 1"/>
                <a:gd name="T4" fmla="*/ 22 w 126"/>
                <a:gd name="T5" fmla="*/ 0 h 1"/>
                <a:gd name="T6" fmla="*/ 0 w 126"/>
                <a:gd name="T7" fmla="*/ 0 h 1"/>
                <a:gd name="T8" fmla="*/ 0 60000 65536"/>
                <a:gd name="T9" fmla="*/ 0 60000 65536"/>
                <a:gd name="T10" fmla="*/ 0 60000 65536"/>
                <a:gd name="T11" fmla="*/ 0 60000 65536"/>
                <a:gd name="T12" fmla="*/ 0 w 126"/>
                <a:gd name="T13" fmla="*/ 0 h 1"/>
                <a:gd name="T14" fmla="*/ 126 w 126"/>
                <a:gd name="T15" fmla="*/ 1 h 1"/>
              </a:gdLst>
              <a:ahLst/>
              <a:cxnLst>
                <a:cxn ang="T8">
                  <a:pos x="T0" y="T1"/>
                </a:cxn>
                <a:cxn ang="T9">
                  <a:pos x="T2" y="T3"/>
                </a:cxn>
                <a:cxn ang="T10">
                  <a:pos x="T4" y="T5"/>
                </a:cxn>
                <a:cxn ang="T11">
                  <a:pos x="T6" y="T7"/>
                </a:cxn>
              </a:cxnLst>
              <a:rect l="T12" t="T13" r="T14" b="T15"/>
              <a:pathLst>
                <a:path w="126" h="1">
                  <a:moveTo>
                    <a:pt x="126" y="0"/>
                  </a:moveTo>
                  <a:lnTo>
                    <a:pt x="102" y="0"/>
                  </a:lnTo>
                  <a:lnTo>
                    <a:pt x="22"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53" name="Freeform 739"/>
            <p:cNvSpPr>
              <a:spLocks/>
            </p:cNvSpPr>
            <p:nvPr/>
          </p:nvSpPr>
          <p:spPr bwMode="auto">
            <a:xfrm>
              <a:off x="3257" y="1883"/>
              <a:ext cx="207" cy="1"/>
            </a:xfrm>
            <a:custGeom>
              <a:avLst/>
              <a:gdLst>
                <a:gd name="T0" fmla="*/ 0 w 207"/>
                <a:gd name="T1" fmla="*/ 0 h 1"/>
                <a:gd name="T2" fmla="*/ 50 w 207"/>
                <a:gd name="T3" fmla="*/ 0 h 1"/>
                <a:gd name="T4" fmla="*/ 131 w 207"/>
                <a:gd name="T5" fmla="*/ 0 h 1"/>
                <a:gd name="T6" fmla="*/ 207 w 207"/>
                <a:gd name="T7" fmla="*/ 0 h 1"/>
                <a:gd name="T8" fmla="*/ 0 60000 65536"/>
                <a:gd name="T9" fmla="*/ 0 60000 65536"/>
                <a:gd name="T10" fmla="*/ 0 60000 65536"/>
                <a:gd name="T11" fmla="*/ 0 60000 65536"/>
                <a:gd name="T12" fmla="*/ 0 w 207"/>
                <a:gd name="T13" fmla="*/ 0 h 1"/>
                <a:gd name="T14" fmla="*/ 207 w 207"/>
                <a:gd name="T15" fmla="*/ 1 h 1"/>
              </a:gdLst>
              <a:ahLst/>
              <a:cxnLst>
                <a:cxn ang="T8">
                  <a:pos x="T0" y="T1"/>
                </a:cxn>
                <a:cxn ang="T9">
                  <a:pos x="T2" y="T3"/>
                </a:cxn>
                <a:cxn ang="T10">
                  <a:pos x="T4" y="T5"/>
                </a:cxn>
                <a:cxn ang="T11">
                  <a:pos x="T6" y="T7"/>
                </a:cxn>
              </a:cxnLst>
              <a:rect l="T12" t="T13" r="T14" b="T15"/>
              <a:pathLst>
                <a:path w="207" h="1">
                  <a:moveTo>
                    <a:pt x="0" y="0"/>
                  </a:moveTo>
                  <a:lnTo>
                    <a:pt x="50" y="0"/>
                  </a:lnTo>
                  <a:lnTo>
                    <a:pt x="131" y="0"/>
                  </a:lnTo>
                  <a:lnTo>
                    <a:pt x="207"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54" name="Line 740"/>
            <p:cNvSpPr>
              <a:spLocks noChangeShapeType="1"/>
            </p:cNvSpPr>
            <p:nvPr/>
          </p:nvSpPr>
          <p:spPr bwMode="auto">
            <a:xfrm>
              <a:off x="3011" y="1403"/>
              <a:ext cx="1" cy="9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55" name="Freeform 741"/>
            <p:cNvSpPr>
              <a:spLocks/>
            </p:cNvSpPr>
            <p:nvPr/>
          </p:nvSpPr>
          <p:spPr bwMode="auto">
            <a:xfrm>
              <a:off x="3011" y="1518"/>
              <a:ext cx="1" cy="24"/>
            </a:xfrm>
            <a:custGeom>
              <a:avLst/>
              <a:gdLst>
                <a:gd name="T0" fmla="*/ 0 w 1"/>
                <a:gd name="T1" fmla="*/ 0 h 24"/>
                <a:gd name="T2" fmla="*/ 0 w 1"/>
                <a:gd name="T3" fmla="*/ 5 h 24"/>
                <a:gd name="T4" fmla="*/ 0 w 1"/>
                <a:gd name="T5" fmla="*/ 24 h 24"/>
                <a:gd name="T6" fmla="*/ 0 60000 65536"/>
                <a:gd name="T7" fmla="*/ 0 60000 65536"/>
                <a:gd name="T8" fmla="*/ 0 60000 65536"/>
                <a:gd name="T9" fmla="*/ 0 w 1"/>
                <a:gd name="T10" fmla="*/ 0 h 24"/>
                <a:gd name="T11" fmla="*/ 1 w 1"/>
                <a:gd name="T12" fmla="*/ 24 h 24"/>
              </a:gdLst>
              <a:ahLst/>
              <a:cxnLst>
                <a:cxn ang="T6">
                  <a:pos x="T0" y="T1"/>
                </a:cxn>
                <a:cxn ang="T7">
                  <a:pos x="T2" y="T3"/>
                </a:cxn>
                <a:cxn ang="T8">
                  <a:pos x="T4" y="T5"/>
                </a:cxn>
              </a:cxnLst>
              <a:rect l="T9" t="T10" r="T11" b="T12"/>
              <a:pathLst>
                <a:path w="1" h="24">
                  <a:moveTo>
                    <a:pt x="0" y="0"/>
                  </a:moveTo>
                  <a:lnTo>
                    <a:pt x="0" y="5"/>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56" name="Freeform 742"/>
            <p:cNvSpPr>
              <a:spLocks/>
            </p:cNvSpPr>
            <p:nvPr/>
          </p:nvSpPr>
          <p:spPr bwMode="auto">
            <a:xfrm>
              <a:off x="3011" y="1551"/>
              <a:ext cx="1" cy="142"/>
            </a:xfrm>
            <a:custGeom>
              <a:avLst/>
              <a:gdLst>
                <a:gd name="T0" fmla="*/ 0 w 1"/>
                <a:gd name="T1" fmla="*/ 0 h 142"/>
                <a:gd name="T2" fmla="*/ 0 w 1"/>
                <a:gd name="T3" fmla="*/ 13 h 142"/>
                <a:gd name="T4" fmla="*/ 0 w 1"/>
                <a:gd name="T5" fmla="*/ 107 h 142"/>
                <a:gd name="T6" fmla="*/ 0 w 1"/>
                <a:gd name="T7" fmla="*/ 142 h 142"/>
                <a:gd name="T8" fmla="*/ 0 60000 65536"/>
                <a:gd name="T9" fmla="*/ 0 60000 65536"/>
                <a:gd name="T10" fmla="*/ 0 60000 65536"/>
                <a:gd name="T11" fmla="*/ 0 60000 65536"/>
                <a:gd name="T12" fmla="*/ 0 w 1"/>
                <a:gd name="T13" fmla="*/ 0 h 142"/>
                <a:gd name="T14" fmla="*/ 1 w 1"/>
                <a:gd name="T15" fmla="*/ 142 h 142"/>
              </a:gdLst>
              <a:ahLst/>
              <a:cxnLst>
                <a:cxn ang="T8">
                  <a:pos x="T0" y="T1"/>
                </a:cxn>
                <a:cxn ang="T9">
                  <a:pos x="T2" y="T3"/>
                </a:cxn>
                <a:cxn ang="T10">
                  <a:pos x="T4" y="T5"/>
                </a:cxn>
                <a:cxn ang="T11">
                  <a:pos x="T6" y="T7"/>
                </a:cxn>
              </a:cxnLst>
              <a:rect l="T12" t="T13" r="T14" b="T15"/>
              <a:pathLst>
                <a:path w="1" h="142">
                  <a:moveTo>
                    <a:pt x="0" y="0"/>
                  </a:moveTo>
                  <a:lnTo>
                    <a:pt x="0" y="13"/>
                  </a:lnTo>
                  <a:lnTo>
                    <a:pt x="0" y="107"/>
                  </a:lnTo>
                  <a:lnTo>
                    <a:pt x="0" y="14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57" name="Freeform 743"/>
            <p:cNvSpPr>
              <a:spLocks/>
            </p:cNvSpPr>
            <p:nvPr/>
          </p:nvSpPr>
          <p:spPr bwMode="auto">
            <a:xfrm>
              <a:off x="2336" y="1446"/>
              <a:ext cx="1" cy="162"/>
            </a:xfrm>
            <a:custGeom>
              <a:avLst/>
              <a:gdLst>
                <a:gd name="T0" fmla="*/ 0 w 1"/>
                <a:gd name="T1" fmla="*/ 0 h 162"/>
                <a:gd name="T2" fmla="*/ 0 w 1"/>
                <a:gd name="T3" fmla="*/ 79 h 162"/>
                <a:gd name="T4" fmla="*/ 0 w 1"/>
                <a:gd name="T5" fmla="*/ 162 h 162"/>
                <a:gd name="T6" fmla="*/ 0 60000 65536"/>
                <a:gd name="T7" fmla="*/ 0 60000 65536"/>
                <a:gd name="T8" fmla="*/ 0 60000 65536"/>
                <a:gd name="T9" fmla="*/ 0 w 1"/>
                <a:gd name="T10" fmla="*/ 0 h 162"/>
                <a:gd name="T11" fmla="*/ 1 w 1"/>
                <a:gd name="T12" fmla="*/ 162 h 162"/>
              </a:gdLst>
              <a:ahLst/>
              <a:cxnLst>
                <a:cxn ang="T6">
                  <a:pos x="T0" y="T1"/>
                </a:cxn>
                <a:cxn ang="T7">
                  <a:pos x="T2" y="T3"/>
                </a:cxn>
                <a:cxn ang="T8">
                  <a:pos x="T4" y="T5"/>
                </a:cxn>
              </a:cxnLst>
              <a:rect l="T9" t="T10" r="T11" b="T12"/>
              <a:pathLst>
                <a:path w="1" h="162">
                  <a:moveTo>
                    <a:pt x="0" y="0"/>
                  </a:moveTo>
                  <a:lnTo>
                    <a:pt x="0" y="79"/>
                  </a:lnTo>
                  <a:lnTo>
                    <a:pt x="0" y="16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58" name="Line 744"/>
            <p:cNvSpPr>
              <a:spLocks noChangeShapeType="1"/>
            </p:cNvSpPr>
            <p:nvPr/>
          </p:nvSpPr>
          <p:spPr bwMode="auto">
            <a:xfrm>
              <a:off x="2336" y="163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59" name="Freeform 745"/>
            <p:cNvSpPr>
              <a:spLocks/>
            </p:cNvSpPr>
            <p:nvPr/>
          </p:nvSpPr>
          <p:spPr bwMode="auto">
            <a:xfrm>
              <a:off x="2336" y="1676"/>
              <a:ext cx="1" cy="161"/>
            </a:xfrm>
            <a:custGeom>
              <a:avLst/>
              <a:gdLst>
                <a:gd name="T0" fmla="*/ 0 w 1"/>
                <a:gd name="T1" fmla="*/ 0 h 161"/>
                <a:gd name="T2" fmla="*/ 0 w 1"/>
                <a:gd name="T3" fmla="*/ 117 h 161"/>
                <a:gd name="T4" fmla="*/ 0 w 1"/>
                <a:gd name="T5" fmla="*/ 117 h 161"/>
                <a:gd name="T6" fmla="*/ 0 w 1"/>
                <a:gd name="T7" fmla="*/ 161 h 161"/>
                <a:gd name="T8" fmla="*/ 0 60000 65536"/>
                <a:gd name="T9" fmla="*/ 0 60000 65536"/>
                <a:gd name="T10" fmla="*/ 0 60000 65536"/>
                <a:gd name="T11" fmla="*/ 0 60000 65536"/>
                <a:gd name="T12" fmla="*/ 0 w 1"/>
                <a:gd name="T13" fmla="*/ 0 h 161"/>
                <a:gd name="T14" fmla="*/ 1 w 1"/>
                <a:gd name="T15" fmla="*/ 161 h 161"/>
              </a:gdLst>
              <a:ahLst/>
              <a:cxnLst>
                <a:cxn ang="T8">
                  <a:pos x="T0" y="T1"/>
                </a:cxn>
                <a:cxn ang="T9">
                  <a:pos x="T2" y="T3"/>
                </a:cxn>
                <a:cxn ang="T10">
                  <a:pos x="T4" y="T5"/>
                </a:cxn>
                <a:cxn ang="T11">
                  <a:pos x="T6" y="T7"/>
                </a:cxn>
              </a:cxnLst>
              <a:rect l="T12" t="T13" r="T14" b="T15"/>
              <a:pathLst>
                <a:path w="1" h="161">
                  <a:moveTo>
                    <a:pt x="0" y="0"/>
                  </a:moveTo>
                  <a:lnTo>
                    <a:pt x="0" y="117"/>
                  </a:lnTo>
                  <a:lnTo>
                    <a:pt x="0" y="16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60" name="Freeform 746"/>
            <p:cNvSpPr>
              <a:spLocks/>
            </p:cNvSpPr>
            <p:nvPr/>
          </p:nvSpPr>
          <p:spPr bwMode="auto">
            <a:xfrm>
              <a:off x="1721" y="1658"/>
              <a:ext cx="223" cy="1"/>
            </a:xfrm>
            <a:custGeom>
              <a:avLst/>
              <a:gdLst>
                <a:gd name="T0" fmla="*/ 0 w 223"/>
                <a:gd name="T1" fmla="*/ 0 h 1"/>
                <a:gd name="T2" fmla="*/ 112 w 223"/>
                <a:gd name="T3" fmla="*/ 0 h 1"/>
                <a:gd name="T4" fmla="*/ 136 w 223"/>
                <a:gd name="T5" fmla="*/ 0 h 1"/>
                <a:gd name="T6" fmla="*/ 223 w 223"/>
                <a:gd name="T7" fmla="*/ 0 h 1"/>
                <a:gd name="T8" fmla="*/ 0 60000 65536"/>
                <a:gd name="T9" fmla="*/ 0 60000 65536"/>
                <a:gd name="T10" fmla="*/ 0 60000 65536"/>
                <a:gd name="T11" fmla="*/ 0 60000 65536"/>
                <a:gd name="T12" fmla="*/ 0 w 223"/>
                <a:gd name="T13" fmla="*/ 0 h 1"/>
                <a:gd name="T14" fmla="*/ 223 w 223"/>
                <a:gd name="T15" fmla="*/ 1 h 1"/>
              </a:gdLst>
              <a:ahLst/>
              <a:cxnLst>
                <a:cxn ang="T8">
                  <a:pos x="T0" y="T1"/>
                </a:cxn>
                <a:cxn ang="T9">
                  <a:pos x="T2" y="T3"/>
                </a:cxn>
                <a:cxn ang="T10">
                  <a:pos x="T4" y="T5"/>
                </a:cxn>
                <a:cxn ang="T11">
                  <a:pos x="T6" y="T7"/>
                </a:cxn>
              </a:cxnLst>
              <a:rect l="T12" t="T13" r="T14" b="T15"/>
              <a:pathLst>
                <a:path w="223" h="1">
                  <a:moveTo>
                    <a:pt x="0" y="0"/>
                  </a:moveTo>
                  <a:lnTo>
                    <a:pt x="112" y="0"/>
                  </a:lnTo>
                  <a:lnTo>
                    <a:pt x="136" y="0"/>
                  </a:lnTo>
                  <a:lnTo>
                    <a:pt x="22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61" name="Line 747"/>
            <p:cNvSpPr>
              <a:spLocks noChangeShapeType="1"/>
            </p:cNvSpPr>
            <p:nvPr/>
          </p:nvSpPr>
          <p:spPr bwMode="auto">
            <a:xfrm>
              <a:off x="1968"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62" name="Freeform 748"/>
            <p:cNvSpPr>
              <a:spLocks/>
            </p:cNvSpPr>
            <p:nvPr/>
          </p:nvSpPr>
          <p:spPr bwMode="auto">
            <a:xfrm>
              <a:off x="2011" y="1658"/>
              <a:ext cx="271" cy="1"/>
            </a:xfrm>
            <a:custGeom>
              <a:avLst/>
              <a:gdLst>
                <a:gd name="T0" fmla="*/ 0 w 271"/>
                <a:gd name="T1" fmla="*/ 0 h 1"/>
                <a:gd name="T2" fmla="*/ 103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03"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63" name="Line 749"/>
            <p:cNvSpPr>
              <a:spLocks noChangeShapeType="1"/>
            </p:cNvSpPr>
            <p:nvPr/>
          </p:nvSpPr>
          <p:spPr bwMode="auto">
            <a:xfrm>
              <a:off x="2304" y="165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64" name="Freeform 750"/>
            <p:cNvSpPr>
              <a:spLocks/>
            </p:cNvSpPr>
            <p:nvPr/>
          </p:nvSpPr>
          <p:spPr bwMode="auto">
            <a:xfrm>
              <a:off x="2350" y="1658"/>
              <a:ext cx="270" cy="1"/>
            </a:xfrm>
            <a:custGeom>
              <a:avLst/>
              <a:gdLst>
                <a:gd name="T0" fmla="*/ 0 w 270"/>
                <a:gd name="T1" fmla="*/ 0 h 1"/>
                <a:gd name="T2" fmla="*/ 34 w 270"/>
                <a:gd name="T3" fmla="*/ 0 h 1"/>
                <a:gd name="T4" fmla="*/ 216 w 270"/>
                <a:gd name="T5" fmla="*/ 0 h 1"/>
                <a:gd name="T6" fmla="*/ 270 w 270"/>
                <a:gd name="T7" fmla="*/ 0 h 1"/>
                <a:gd name="T8" fmla="*/ 0 60000 65536"/>
                <a:gd name="T9" fmla="*/ 0 60000 65536"/>
                <a:gd name="T10" fmla="*/ 0 60000 65536"/>
                <a:gd name="T11" fmla="*/ 0 60000 65536"/>
                <a:gd name="T12" fmla="*/ 0 w 270"/>
                <a:gd name="T13" fmla="*/ 0 h 1"/>
                <a:gd name="T14" fmla="*/ 270 w 270"/>
                <a:gd name="T15" fmla="*/ 1 h 1"/>
              </a:gdLst>
              <a:ahLst/>
              <a:cxnLst>
                <a:cxn ang="T8">
                  <a:pos x="T0" y="T1"/>
                </a:cxn>
                <a:cxn ang="T9">
                  <a:pos x="T2" y="T3"/>
                </a:cxn>
                <a:cxn ang="T10">
                  <a:pos x="T4" y="T5"/>
                </a:cxn>
                <a:cxn ang="T11">
                  <a:pos x="T6" y="T7"/>
                </a:cxn>
              </a:cxnLst>
              <a:rect l="T12" t="T13" r="T14" b="T15"/>
              <a:pathLst>
                <a:path w="270" h="1">
                  <a:moveTo>
                    <a:pt x="0" y="0"/>
                  </a:moveTo>
                  <a:lnTo>
                    <a:pt x="34" y="0"/>
                  </a:lnTo>
                  <a:lnTo>
                    <a:pt x="216"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65" name="Line 751"/>
            <p:cNvSpPr>
              <a:spLocks noChangeShapeType="1"/>
            </p:cNvSpPr>
            <p:nvPr/>
          </p:nvSpPr>
          <p:spPr bwMode="auto">
            <a:xfrm>
              <a:off x="2642"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66" name="Freeform 752"/>
            <p:cNvSpPr>
              <a:spLocks/>
            </p:cNvSpPr>
            <p:nvPr/>
          </p:nvSpPr>
          <p:spPr bwMode="auto">
            <a:xfrm>
              <a:off x="2688" y="1658"/>
              <a:ext cx="270" cy="1"/>
            </a:xfrm>
            <a:custGeom>
              <a:avLst/>
              <a:gdLst>
                <a:gd name="T0" fmla="*/ 0 w 270"/>
                <a:gd name="T1" fmla="*/ 0 h 1"/>
                <a:gd name="T2" fmla="*/ 56 w 270"/>
                <a:gd name="T3" fmla="*/ 0 h 1"/>
                <a:gd name="T4" fmla="*/ 270 w 270"/>
                <a:gd name="T5" fmla="*/ 0 h 1"/>
                <a:gd name="T6" fmla="*/ 0 60000 65536"/>
                <a:gd name="T7" fmla="*/ 0 60000 65536"/>
                <a:gd name="T8" fmla="*/ 0 60000 65536"/>
                <a:gd name="T9" fmla="*/ 0 w 270"/>
                <a:gd name="T10" fmla="*/ 0 h 1"/>
                <a:gd name="T11" fmla="*/ 270 w 270"/>
                <a:gd name="T12" fmla="*/ 1 h 1"/>
              </a:gdLst>
              <a:ahLst/>
              <a:cxnLst>
                <a:cxn ang="T6">
                  <a:pos x="T0" y="T1"/>
                </a:cxn>
                <a:cxn ang="T7">
                  <a:pos x="T2" y="T3"/>
                </a:cxn>
                <a:cxn ang="T8">
                  <a:pos x="T4" y="T5"/>
                </a:cxn>
              </a:cxnLst>
              <a:rect l="T9" t="T10" r="T11" b="T12"/>
              <a:pathLst>
                <a:path w="270" h="1">
                  <a:moveTo>
                    <a:pt x="0" y="0"/>
                  </a:moveTo>
                  <a:lnTo>
                    <a:pt x="56"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67" name="Line 753"/>
            <p:cNvSpPr>
              <a:spLocks noChangeShapeType="1"/>
            </p:cNvSpPr>
            <p:nvPr/>
          </p:nvSpPr>
          <p:spPr bwMode="auto">
            <a:xfrm>
              <a:off x="2980"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68" name="Freeform 754"/>
            <p:cNvSpPr>
              <a:spLocks/>
            </p:cNvSpPr>
            <p:nvPr/>
          </p:nvSpPr>
          <p:spPr bwMode="auto">
            <a:xfrm>
              <a:off x="3024" y="1658"/>
              <a:ext cx="270" cy="1"/>
            </a:xfrm>
            <a:custGeom>
              <a:avLst/>
              <a:gdLst>
                <a:gd name="T0" fmla="*/ 0 w 270"/>
                <a:gd name="T1" fmla="*/ 0 h 1"/>
                <a:gd name="T2" fmla="*/ 222 w 270"/>
                <a:gd name="T3" fmla="*/ 0 h 1"/>
                <a:gd name="T4" fmla="*/ 270 w 270"/>
                <a:gd name="T5" fmla="*/ 0 h 1"/>
                <a:gd name="T6" fmla="*/ 270 w 270"/>
                <a:gd name="T7" fmla="*/ 0 h 1"/>
                <a:gd name="T8" fmla="*/ 0 60000 65536"/>
                <a:gd name="T9" fmla="*/ 0 60000 65536"/>
                <a:gd name="T10" fmla="*/ 0 60000 65536"/>
                <a:gd name="T11" fmla="*/ 0 60000 65536"/>
                <a:gd name="T12" fmla="*/ 0 w 270"/>
                <a:gd name="T13" fmla="*/ 0 h 1"/>
                <a:gd name="T14" fmla="*/ 270 w 270"/>
                <a:gd name="T15" fmla="*/ 1 h 1"/>
              </a:gdLst>
              <a:ahLst/>
              <a:cxnLst>
                <a:cxn ang="T8">
                  <a:pos x="T0" y="T1"/>
                </a:cxn>
                <a:cxn ang="T9">
                  <a:pos x="T2" y="T3"/>
                </a:cxn>
                <a:cxn ang="T10">
                  <a:pos x="T4" y="T5"/>
                </a:cxn>
                <a:cxn ang="T11">
                  <a:pos x="T6" y="T7"/>
                </a:cxn>
              </a:cxnLst>
              <a:rect l="T12" t="T13" r="T14" b="T15"/>
              <a:pathLst>
                <a:path w="270" h="1">
                  <a:moveTo>
                    <a:pt x="0" y="0"/>
                  </a:moveTo>
                  <a:lnTo>
                    <a:pt x="222"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69" name="Line 755"/>
            <p:cNvSpPr>
              <a:spLocks noChangeShapeType="1"/>
            </p:cNvSpPr>
            <p:nvPr/>
          </p:nvSpPr>
          <p:spPr bwMode="auto">
            <a:xfrm>
              <a:off x="3318"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70" name="Freeform 756"/>
            <p:cNvSpPr>
              <a:spLocks/>
            </p:cNvSpPr>
            <p:nvPr/>
          </p:nvSpPr>
          <p:spPr bwMode="auto">
            <a:xfrm>
              <a:off x="3362" y="1658"/>
              <a:ext cx="224" cy="1"/>
            </a:xfrm>
            <a:custGeom>
              <a:avLst/>
              <a:gdLst>
                <a:gd name="T0" fmla="*/ 0 w 224"/>
                <a:gd name="T1" fmla="*/ 0 h 1"/>
                <a:gd name="T2" fmla="*/ 102 w 224"/>
                <a:gd name="T3" fmla="*/ 0 h 1"/>
                <a:gd name="T4" fmla="*/ 102 w 224"/>
                <a:gd name="T5" fmla="*/ 0 h 1"/>
                <a:gd name="T6" fmla="*/ 224 w 224"/>
                <a:gd name="T7" fmla="*/ 0 h 1"/>
                <a:gd name="T8" fmla="*/ 0 60000 65536"/>
                <a:gd name="T9" fmla="*/ 0 60000 65536"/>
                <a:gd name="T10" fmla="*/ 0 60000 65536"/>
                <a:gd name="T11" fmla="*/ 0 60000 65536"/>
                <a:gd name="T12" fmla="*/ 0 w 224"/>
                <a:gd name="T13" fmla="*/ 0 h 1"/>
                <a:gd name="T14" fmla="*/ 224 w 224"/>
                <a:gd name="T15" fmla="*/ 1 h 1"/>
              </a:gdLst>
              <a:ahLst/>
              <a:cxnLst>
                <a:cxn ang="T8">
                  <a:pos x="T0" y="T1"/>
                </a:cxn>
                <a:cxn ang="T9">
                  <a:pos x="T2" y="T3"/>
                </a:cxn>
                <a:cxn ang="T10">
                  <a:pos x="T4" y="T5"/>
                </a:cxn>
                <a:cxn ang="T11">
                  <a:pos x="T6" y="T7"/>
                </a:cxn>
              </a:cxnLst>
              <a:rect l="T12" t="T13" r="T14" b="T15"/>
              <a:pathLst>
                <a:path w="224" h="1">
                  <a:moveTo>
                    <a:pt x="0" y="0"/>
                  </a:moveTo>
                  <a:lnTo>
                    <a:pt x="102" y="0"/>
                  </a:lnTo>
                  <a:lnTo>
                    <a:pt x="22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71" name="Line 757"/>
            <p:cNvSpPr>
              <a:spLocks noChangeShapeType="1"/>
            </p:cNvSpPr>
            <p:nvPr/>
          </p:nvSpPr>
          <p:spPr bwMode="auto">
            <a:xfrm>
              <a:off x="1833"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72" name="Line 758"/>
            <p:cNvSpPr>
              <a:spLocks noChangeShapeType="1"/>
            </p:cNvSpPr>
            <p:nvPr/>
          </p:nvSpPr>
          <p:spPr bwMode="auto">
            <a:xfrm>
              <a:off x="1867"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73" name="Line 759"/>
            <p:cNvSpPr>
              <a:spLocks noChangeShapeType="1"/>
            </p:cNvSpPr>
            <p:nvPr/>
          </p:nvSpPr>
          <p:spPr bwMode="auto">
            <a:xfrm>
              <a:off x="1900"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74" name="Line 760"/>
            <p:cNvSpPr>
              <a:spLocks noChangeShapeType="1"/>
            </p:cNvSpPr>
            <p:nvPr/>
          </p:nvSpPr>
          <p:spPr bwMode="auto">
            <a:xfrm>
              <a:off x="1935"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75" name="Line 761"/>
            <p:cNvSpPr>
              <a:spLocks noChangeShapeType="1"/>
            </p:cNvSpPr>
            <p:nvPr/>
          </p:nvSpPr>
          <p:spPr bwMode="auto">
            <a:xfrm>
              <a:off x="1968"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76" name="Line 762"/>
            <p:cNvSpPr>
              <a:spLocks noChangeShapeType="1"/>
            </p:cNvSpPr>
            <p:nvPr/>
          </p:nvSpPr>
          <p:spPr bwMode="auto">
            <a:xfrm>
              <a:off x="2003"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77" name="Line 763"/>
            <p:cNvSpPr>
              <a:spLocks noChangeShapeType="1"/>
            </p:cNvSpPr>
            <p:nvPr/>
          </p:nvSpPr>
          <p:spPr bwMode="auto">
            <a:xfrm>
              <a:off x="2035"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78" name="Freeform 764"/>
            <p:cNvSpPr>
              <a:spLocks/>
            </p:cNvSpPr>
            <p:nvPr/>
          </p:nvSpPr>
          <p:spPr bwMode="auto">
            <a:xfrm>
              <a:off x="2070" y="1721"/>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79" name="Line 765"/>
            <p:cNvSpPr>
              <a:spLocks noChangeShapeType="1"/>
            </p:cNvSpPr>
            <p:nvPr/>
          </p:nvSpPr>
          <p:spPr bwMode="auto">
            <a:xfrm>
              <a:off x="1833"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80" name="Line 766"/>
            <p:cNvSpPr>
              <a:spLocks noChangeShapeType="1"/>
            </p:cNvSpPr>
            <p:nvPr/>
          </p:nvSpPr>
          <p:spPr bwMode="auto">
            <a:xfrm>
              <a:off x="1867"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81" name="Line 767"/>
            <p:cNvSpPr>
              <a:spLocks noChangeShapeType="1"/>
            </p:cNvSpPr>
            <p:nvPr/>
          </p:nvSpPr>
          <p:spPr bwMode="auto">
            <a:xfrm>
              <a:off x="1900"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82" name="Line 768"/>
            <p:cNvSpPr>
              <a:spLocks noChangeShapeType="1"/>
            </p:cNvSpPr>
            <p:nvPr/>
          </p:nvSpPr>
          <p:spPr bwMode="auto">
            <a:xfrm>
              <a:off x="1935"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83" name="Line 769"/>
            <p:cNvSpPr>
              <a:spLocks noChangeShapeType="1"/>
            </p:cNvSpPr>
            <p:nvPr/>
          </p:nvSpPr>
          <p:spPr bwMode="auto">
            <a:xfrm>
              <a:off x="1968"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84" name="Line 770"/>
            <p:cNvSpPr>
              <a:spLocks noChangeShapeType="1"/>
            </p:cNvSpPr>
            <p:nvPr/>
          </p:nvSpPr>
          <p:spPr bwMode="auto">
            <a:xfrm>
              <a:off x="2003"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85" name="Line 771"/>
            <p:cNvSpPr>
              <a:spLocks noChangeShapeType="1"/>
            </p:cNvSpPr>
            <p:nvPr/>
          </p:nvSpPr>
          <p:spPr bwMode="auto">
            <a:xfrm>
              <a:off x="2035"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86" name="Freeform 772"/>
            <p:cNvSpPr>
              <a:spLocks/>
            </p:cNvSpPr>
            <p:nvPr/>
          </p:nvSpPr>
          <p:spPr bwMode="auto">
            <a:xfrm>
              <a:off x="2070" y="1597"/>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87" name="Freeform 773"/>
            <p:cNvSpPr>
              <a:spLocks/>
            </p:cNvSpPr>
            <p:nvPr/>
          </p:nvSpPr>
          <p:spPr bwMode="auto">
            <a:xfrm>
              <a:off x="2790" y="1569"/>
              <a:ext cx="77" cy="1"/>
            </a:xfrm>
            <a:custGeom>
              <a:avLst/>
              <a:gdLst>
                <a:gd name="T0" fmla="*/ 0 w 77"/>
                <a:gd name="T1" fmla="*/ 0 h 1"/>
                <a:gd name="T2" fmla="*/ 11 w 77"/>
                <a:gd name="T3" fmla="*/ 0 h 1"/>
                <a:gd name="T4" fmla="*/ 77 w 77"/>
                <a:gd name="T5" fmla="*/ 0 h 1"/>
                <a:gd name="T6" fmla="*/ 0 60000 65536"/>
                <a:gd name="T7" fmla="*/ 0 60000 65536"/>
                <a:gd name="T8" fmla="*/ 0 60000 65536"/>
                <a:gd name="T9" fmla="*/ 0 w 77"/>
                <a:gd name="T10" fmla="*/ 0 h 1"/>
                <a:gd name="T11" fmla="*/ 77 w 77"/>
                <a:gd name="T12" fmla="*/ 1 h 1"/>
              </a:gdLst>
              <a:ahLst/>
              <a:cxnLst>
                <a:cxn ang="T6">
                  <a:pos x="T0" y="T1"/>
                </a:cxn>
                <a:cxn ang="T7">
                  <a:pos x="T2" y="T3"/>
                </a:cxn>
                <a:cxn ang="T8">
                  <a:pos x="T4" y="T5"/>
                </a:cxn>
              </a:cxnLst>
              <a:rect l="T9" t="T10" r="T11" b="T12"/>
              <a:pathLst>
                <a:path w="77" h="1">
                  <a:moveTo>
                    <a:pt x="0" y="0"/>
                  </a:moveTo>
                  <a:lnTo>
                    <a:pt x="11" y="0"/>
                  </a:lnTo>
                  <a:lnTo>
                    <a:pt x="7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88" name="Line 774"/>
            <p:cNvSpPr>
              <a:spLocks noChangeShapeType="1"/>
            </p:cNvSpPr>
            <p:nvPr/>
          </p:nvSpPr>
          <p:spPr bwMode="auto">
            <a:xfrm>
              <a:off x="2744" y="1614"/>
              <a:ext cx="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89" name="Freeform 775"/>
            <p:cNvSpPr>
              <a:spLocks/>
            </p:cNvSpPr>
            <p:nvPr/>
          </p:nvSpPr>
          <p:spPr bwMode="auto">
            <a:xfrm>
              <a:off x="2616" y="1569"/>
              <a:ext cx="83" cy="1"/>
            </a:xfrm>
            <a:custGeom>
              <a:avLst/>
              <a:gdLst>
                <a:gd name="T0" fmla="*/ 83 w 83"/>
                <a:gd name="T1" fmla="*/ 0 h 1"/>
                <a:gd name="T2" fmla="*/ 72 w 83"/>
                <a:gd name="T3" fmla="*/ 0 h 1"/>
                <a:gd name="T4" fmla="*/ 0 w 83"/>
                <a:gd name="T5" fmla="*/ 0 h 1"/>
                <a:gd name="T6" fmla="*/ 0 60000 65536"/>
                <a:gd name="T7" fmla="*/ 0 60000 65536"/>
                <a:gd name="T8" fmla="*/ 0 60000 65536"/>
                <a:gd name="T9" fmla="*/ 0 w 83"/>
                <a:gd name="T10" fmla="*/ 0 h 1"/>
                <a:gd name="T11" fmla="*/ 83 w 83"/>
                <a:gd name="T12" fmla="*/ 1 h 1"/>
              </a:gdLst>
              <a:ahLst/>
              <a:cxnLst>
                <a:cxn ang="T6">
                  <a:pos x="T0" y="T1"/>
                </a:cxn>
                <a:cxn ang="T7">
                  <a:pos x="T2" y="T3"/>
                </a:cxn>
                <a:cxn ang="T8">
                  <a:pos x="T4" y="T5"/>
                </a:cxn>
              </a:cxnLst>
              <a:rect l="T9" t="T10" r="T11" b="T12"/>
              <a:pathLst>
                <a:path w="83" h="1">
                  <a:moveTo>
                    <a:pt x="83" y="0"/>
                  </a:moveTo>
                  <a:lnTo>
                    <a:pt x="72"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90" name="Freeform 776"/>
            <p:cNvSpPr>
              <a:spLocks/>
            </p:cNvSpPr>
            <p:nvPr/>
          </p:nvSpPr>
          <p:spPr bwMode="auto">
            <a:xfrm>
              <a:off x="2744" y="1446"/>
              <a:ext cx="1" cy="77"/>
            </a:xfrm>
            <a:custGeom>
              <a:avLst/>
              <a:gdLst>
                <a:gd name="T0" fmla="*/ 0 w 1"/>
                <a:gd name="T1" fmla="*/ 77 h 77"/>
                <a:gd name="T2" fmla="*/ 0 w 1"/>
                <a:gd name="T3" fmla="*/ 66 h 77"/>
                <a:gd name="T4" fmla="*/ 0 w 1"/>
                <a:gd name="T5" fmla="*/ 0 h 77"/>
                <a:gd name="T6" fmla="*/ 0 60000 65536"/>
                <a:gd name="T7" fmla="*/ 0 60000 65536"/>
                <a:gd name="T8" fmla="*/ 0 60000 65536"/>
                <a:gd name="T9" fmla="*/ 0 w 1"/>
                <a:gd name="T10" fmla="*/ 0 h 77"/>
                <a:gd name="T11" fmla="*/ 1 w 1"/>
                <a:gd name="T12" fmla="*/ 77 h 77"/>
              </a:gdLst>
              <a:ahLst/>
              <a:cxnLst>
                <a:cxn ang="T6">
                  <a:pos x="T0" y="T1"/>
                </a:cxn>
                <a:cxn ang="T7">
                  <a:pos x="T2" y="T3"/>
                </a:cxn>
                <a:cxn ang="T8">
                  <a:pos x="T4" y="T5"/>
                </a:cxn>
              </a:cxnLst>
              <a:rect l="T9" t="T10" r="T11" b="T12"/>
              <a:pathLst>
                <a:path w="1" h="77">
                  <a:moveTo>
                    <a:pt x="0" y="77"/>
                  </a:moveTo>
                  <a:lnTo>
                    <a:pt x="0" y="66"/>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91" name="Line 777"/>
            <p:cNvSpPr>
              <a:spLocks noChangeShapeType="1"/>
            </p:cNvSpPr>
            <p:nvPr/>
          </p:nvSpPr>
          <p:spPr bwMode="auto">
            <a:xfrm>
              <a:off x="2744" y="1569"/>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92" name="Line 778"/>
            <p:cNvSpPr>
              <a:spLocks noChangeShapeType="1"/>
            </p:cNvSpPr>
            <p:nvPr/>
          </p:nvSpPr>
          <p:spPr bwMode="auto">
            <a:xfrm>
              <a:off x="2744" y="1569"/>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93" name="Line 779"/>
            <p:cNvSpPr>
              <a:spLocks noChangeShapeType="1"/>
            </p:cNvSpPr>
            <p:nvPr/>
          </p:nvSpPr>
          <p:spPr bwMode="auto">
            <a:xfrm flipH="1">
              <a:off x="2723" y="1569"/>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94" name="Line 780"/>
            <p:cNvSpPr>
              <a:spLocks noChangeShapeType="1"/>
            </p:cNvSpPr>
            <p:nvPr/>
          </p:nvSpPr>
          <p:spPr bwMode="auto">
            <a:xfrm flipV="1">
              <a:off x="2744" y="154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595" name="Freeform 781"/>
            <p:cNvSpPr>
              <a:spLocks/>
            </p:cNvSpPr>
            <p:nvPr/>
          </p:nvSpPr>
          <p:spPr bwMode="auto">
            <a:xfrm>
              <a:off x="2790" y="1750"/>
              <a:ext cx="74" cy="1"/>
            </a:xfrm>
            <a:custGeom>
              <a:avLst/>
              <a:gdLst>
                <a:gd name="T0" fmla="*/ 0 w 74"/>
                <a:gd name="T1" fmla="*/ 0 h 1"/>
                <a:gd name="T2" fmla="*/ 11 w 74"/>
                <a:gd name="T3" fmla="*/ 0 h 1"/>
                <a:gd name="T4" fmla="*/ 74 w 74"/>
                <a:gd name="T5" fmla="*/ 0 h 1"/>
                <a:gd name="T6" fmla="*/ 0 60000 65536"/>
                <a:gd name="T7" fmla="*/ 0 60000 65536"/>
                <a:gd name="T8" fmla="*/ 0 60000 65536"/>
                <a:gd name="T9" fmla="*/ 0 w 74"/>
                <a:gd name="T10" fmla="*/ 0 h 1"/>
                <a:gd name="T11" fmla="*/ 74 w 74"/>
                <a:gd name="T12" fmla="*/ 1 h 1"/>
              </a:gdLst>
              <a:ahLst/>
              <a:cxnLst>
                <a:cxn ang="T6">
                  <a:pos x="T0" y="T1"/>
                </a:cxn>
                <a:cxn ang="T7">
                  <a:pos x="T2" y="T3"/>
                </a:cxn>
                <a:cxn ang="T8">
                  <a:pos x="T4" y="T5"/>
                </a:cxn>
              </a:cxnLst>
              <a:rect l="T9" t="T10" r="T11" b="T12"/>
              <a:pathLst>
                <a:path w="74" h="1">
                  <a:moveTo>
                    <a:pt x="0" y="0"/>
                  </a:moveTo>
                  <a:lnTo>
                    <a:pt x="11" y="0"/>
                  </a:lnTo>
                  <a:lnTo>
                    <a:pt x="7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96" name="Freeform 782"/>
            <p:cNvSpPr>
              <a:spLocks/>
            </p:cNvSpPr>
            <p:nvPr/>
          </p:nvSpPr>
          <p:spPr bwMode="auto">
            <a:xfrm>
              <a:off x="2744" y="1793"/>
              <a:ext cx="1" cy="59"/>
            </a:xfrm>
            <a:custGeom>
              <a:avLst/>
              <a:gdLst>
                <a:gd name="T0" fmla="*/ 0 w 1"/>
                <a:gd name="T1" fmla="*/ 0 h 59"/>
                <a:gd name="T2" fmla="*/ 0 w 1"/>
                <a:gd name="T3" fmla="*/ 11 h 59"/>
                <a:gd name="T4" fmla="*/ 0 w 1"/>
                <a:gd name="T5" fmla="*/ 59 h 59"/>
                <a:gd name="T6" fmla="*/ 0 60000 65536"/>
                <a:gd name="T7" fmla="*/ 0 60000 65536"/>
                <a:gd name="T8" fmla="*/ 0 60000 65536"/>
                <a:gd name="T9" fmla="*/ 0 w 1"/>
                <a:gd name="T10" fmla="*/ 0 h 59"/>
                <a:gd name="T11" fmla="*/ 1 w 1"/>
                <a:gd name="T12" fmla="*/ 59 h 59"/>
              </a:gdLst>
              <a:ahLst/>
              <a:cxnLst>
                <a:cxn ang="T6">
                  <a:pos x="T0" y="T1"/>
                </a:cxn>
                <a:cxn ang="T7">
                  <a:pos x="T2" y="T3"/>
                </a:cxn>
                <a:cxn ang="T8">
                  <a:pos x="T4" y="T5"/>
                </a:cxn>
              </a:cxnLst>
              <a:rect l="T9" t="T10" r="T11" b="T12"/>
              <a:pathLst>
                <a:path w="1" h="59">
                  <a:moveTo>
                    <a:pt x="0" y="0"/>
                  </a:moveTo>
                  <a:lnTo>
                    <a:pt x="0" y="11"/>
                  </a:lnTo>
                  <a:lnTo>
                    <a:pt x="0" y="5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97" name="Freeform 783"/>
            <p:cNvSpPr>
              <a:spLocks/>
            </p:cNvSpPr>
            <p:nvPr/>
          </p:nvSpPr>
          <p:spPr bwMode="auto">
            <a:xfrm>
              <a:off x="2609" y="1750"/>
              <a:ext cx="90" cy="1"/>
            </a:xfrm>
            <a:custGeom>
              <a:avLst/>
              <a:gdLst>
                <a:gd name="T0" fmla="*/ 90 w 90"/>
                <a:gd name="T1" fmla="*/ 0 h 1"/>
                <a:gd name="T2" fmla="*/ 79 w 90"/>
                <a:gd name="T3" fmla="*/ 0 h 1"/>
                <a:gd name="T4" fmla="*/ 0 w 90"/>
                <a:gd name="T5" fmla="*/ 0 h 1"/>
                <a:gd name="T6" fmla="*/ 0 60000 65536"/>
                <a:gd name="T7" fmla="*/ 0 60000 65536"/>
                <a:gd name="T8" fmla="*/ 0 60000 65536"/>
                <a:gd name="T9" fmla="*/ 0 w 90"/>
                <a:gd name="T10" fmla="*/ 0 h 1"/>
                <a:gd name="T11" fmla="*/ 90 w 90"/>
                <a:gd name="T12" fmla="*/ 1 h 1"/>
              </a:gdLst>
              <a:ahLst/>
              <a:cxnLst>
                <a:cxn ang="T6">
                  <a:pos x="T0" y="T1"/>
                </a:cxn>
                <a:cxn ang="T7">
                  <a:pos x="T2" y="T3"/>
                </a:cxn>
                <a:cxn ang="T8">
                  <a:pos x="T4" y="T5"/>
                </a:cxn>
              </a:cxnLst>
              <a:rect l="T9" t="T10" r="T11" b="T12"/>
              <a:pathLst>
                <a:path w="90" h="1">
                  <a:moveTo>
                    <a:pt x="90" y="0"/>
                  </a:moveTo>
                  <a:lnTo>
                    <a:pt x="79"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98" name="Freeform 784"/>
            <p:cNvSpPr>
              <a:spLocks/>
            </p:cNvSpPr>
            <p:nvPr/>
          </p:nvSpPr>
          <p:spPr bwMode="auto">
            <a:xfrm>
              <a:off x="2744" y="1614"/>
              <a:ext cx="1" cy="90"/>
            </a:xfrm>
            <a:custGeom>
              <a:avLst/>
              <a:gdLst>
                <a:gd name="T0" fmla="*/ 0 w 1"/>
                <a:gd name="T1" fmla="*/ 90 h 90"/>
                <a:gd name="T2" fmla="*/ 0 w 1"/>
                <a:gd name="T3" fmla="*/ 79 h 90"/>
                <a:gd name="T4" fmla="*/ 0 w 1"/>
                <a:gd name="T5" fmla="*/ 44 h 90"/>
                <a:gd name="T6" fmla="*/ 0 w 1"/>
                <a:gd name="T7" fmla="*/ 33 h 90"/>
                <a:gd name="T8" fmla="*/ 0 w 1"/>
                <a:gd name="T9" fmla="*/ 11 h 90"/>
                <a:gd name="T10" fmla="*/ 0 w 1"/>
                <a:gd name="T11" fmla="*/ 0 h 90"/>
                <a:gd name="T12" fmla="*/ 0 60000 65536"/>
                <a:gd name="T13" fmla="*/ 0 60000 65536"/>
                <a:gd name="T14" fmla="*/ 0 60000 65536"/>
                <a:gd name="T15" fmla="*/ 0 60000 65536"/>
                <a:gd name="T16" fmla="*/ 0 60000 65536"/>
                <a:gd name="T17" fmla="*/ 0 60000 65536"/>
                <a:gd name="T18" fmla="*/ 0 w 1"/>
                <a:gd name="T19" fmla="*/ 0 h 90"/>
                <a:gd name="T20" fmla="*/ 1 w 1"/>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1" h="90">
                  <a:moveTo>
                    <a:pt x="0" y="90"/>
                  </a:moveTo>
                  <a:lnTo>
                    <a:pt x="0" y="79"/>
                  </a:lnTo>
                  <a:lnTo>
                    <a:pt x="0" y="44"/>
                  </a:lnTo>
                  <a:lnTo>
                    <a:pt x="0" y="33"/>
                  </a:lnTo>
                  <a:lnTo>
                    <a:pt x="0" y="1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599" name="Line 785"/>
            <p:cNvSpPr>
              <a:spLocks noChangeShapeType="1"/>
            </p:cNvSpPr>
            <p:nvPr/>
          </p:nvSpPr>
          <p:spPr bwMode="auto">
            <a:xfrm>
              <a:off x="2744" y="1750"/>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00" name="Line 786"/>
            <p:cNvSpPr>
              <a:spLocks noChangeShapeType="1"/>
            </p:cNvSpPr>
            <p:nvPr/>
          </p:nvSpPr>
          <p:spPr bwMode="auto">
            <a:xfrm>
              <a:off x="2744" y="175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01" name="Line 787"/>
            <p:cNvSpPr>
              <a:spLocks noChangeShapeType="1"/>
            </p:cNvSpPr>
            <p:nvPr/>
          </p:nvSpPr>
          <p:spPr bwMode="auto">
            <a:xfrm flipH="1">
              <a:off x="2723" y="1750"/>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02" name="Line 788"/>
            <p:cNvSpPr>
              <a:spLocks noChangeShapeType="1"/>
            </p:cNvSpPr>
            <p:nvPr/>
          </p:nvSpPr>
          <p:spPr bwMode="auto">
            <a:xfrm flipV="1">
              <a:off x="2744" y="172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03" name="Line 789"/>
            <p:cNvSpPr>
              <a:spLocks noChangeShapeType="1"/>
            </p:cNvSpPr>
            <p:nvPr/>
          </p:nvSpPr>
          <p:spPr bwMode="auto">
            <a:xfrm flipV="1">
              <a:off x="2901" y="1193"/>
              <a:ext cx="1" cy="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04" name="Freeform 790"/>
            <p:cNvSpPr>
              <a:spLocks/>
            </p:cNvSpPr>
            <p:nvPr/>
          </p:nvSpPr>
          <p:spPr bwMode="auto">
            <a:xfrm>
              <a:off x="2223" y="1802"/>
              <a:ext cx="391" cy="109"/>
            </a:xfrm>
            <a:custGeom>
              <a:avLst/>
              <a:gdLst>
                <a:gd name="T0" fmla="*/ 391 w 391"/>
                <a:gd name="T1" fmla="*/ 0 h 109"/>
                <a:gd name="T2" fmla="*/ 343 w 391"/>
                <a:gd name="T3" fmla="*/ 20 h 109"/>
                <a:gd name="T4" fmla="*/ 113 w 391"/>
                <a:gd name="T5" fmla="*/ 109 h 109"/>
                <a:gd name="T6" fmla="*/ 0 w 391"/>
                <a:gd name="T7" fmla="*/ 109 h 109"/>
                <a:gd name="T8" fmla="*/ 0 60000 65536"/>
                <a:gd name="T9" fmla="*/ 0 60000 65536"/>
                <a:gd name="T10" fmla="*/ 0 60000 65536"/>
                <a:gd name="T11" fmla="*/ 0 60000 65536"/>
                <a:gd name="T12" fmla="*/ 0 w 391"/>
                <a:gd name="T13" fmla="*/ 0 h 109"/>
                <a:gd name="T14" fmla="*/ 391 w 391"/>
                <a:gd name="T15" fmla="*/ 109 h 109"/>
              </a:gdLst>
              <a:ahLst/>
              <a:cxnLst>
                <a:cxn ang="T8">
                  <a:pos x="T0" y="T1"/>
                </a:cxn>
                <a:cxn ang="T9">
                  <a:pos x="T2" y="T3"/>
                </a:cxn>
                <a:cxn ang="T10">
                  <a:pos x="T4" y="T5"/>
                </a:cxn>
                <a:cxn ang="T11">
                  <a:pos x="T6" y="T7"/>
                </a:cxn>
              </a:cxnLst>
              <a:rect l="T12" t="T13" r="T14" b="T15"/>
              <a:pathLst>
                <a:path w="391" h="109">
                  <a:moveTo>
                    <a:pt x="391" y="0"/>
                  </a:moveTo>
                  <a:lnTo>
                    <a:pt x="343" y="20"/>
                  </a:lnTo>
                  <a:lnTo>
                    <a:pt x="113" y="109"/>
                  </a:lnTo>
                  <a:lnTo>
                    <a:pt x="0" y="10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05" name="Freeform 791"/>
            <p:cNvSpPr>
              <a:spLocks/>
            </p:cNvSpPr>
            <p:nvPr/>
          </p:nvSpPr>
          <p:spPr bwMode="auto">
            <a:xfrm>
              <a:off x="1824" y="1872"/>
              <a:ext cx="50" cy="65"/>
            </a:xfrm>
            <a:custGeom>
              <a:avLst/>
              <a:gdLst>
                <a:gd name="T0" fmla="*/ 515 w 23"/>
                <a:gd name="T1" fmla="*/ 306 h 30"/>
                <a:gd name="T2" fmla="*/ 515 w 23"/>
                <a:gd name="T3" fmla="*/ 262 h 30"/>
                <a:gd name="T4" fmla="*/ 472 w 23"/>
                <a:gd name="T5" fmla="*/ 202 h 30"/>
                <a:gd name="T6" fmla="*/ 0 w 23"/>
                <a:gd name="T7" fmla="*/ 225 h 30"/>
                <a:gd name="T8" fmla="*/ 0 w 23"/>
                <a:gd name="T9" fmla="*/ 286 h 30"/>
                <a:gd name="T10" fmla="*/ 0 w 23"/>
                <a:gd name="T11" fmla="*/ 358 h 30"/>
                <a:gd name="T12" fmla="*/ 472 w 23"/>
                <a:gd name="T13" fmla="*/ 438 h 30"/>
                <a:gd name="T14" fmla="*/ 515 w 23"/>
                <a:gd name="T15" fmla="*/ 375 h 30"/>
                <a:gd name="T16" fmla="*/ 515 w 23"/>
                <a:gd name="T17" fmla="*/ 30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2"/>
                    <a:pt x="23" y="12"/>
                    <a:pt x="23" y="12"/>
                  </a:cubicBezTo>
                  <a:cubicBezTo>
                    <a:pt x="21" y="9"/>
                    <a:pt x="21" y="9"/>
                    <a:pt x="21" y="9"/>
                  </a:cubicBezTo>
                  <a:cubicBezTo>
                    <a:pt x="17" y="0"/>
                    <a:pt x="4" y="1"/>
                    <a:pt x="0" y="10"/>
                  </a:cubicBezTo>
                  <a:cubicBezTo>
                    <a:pt x="0" y="13"/>
                    <a:pt x="0" y="13"/>
                    <a:pt x="0" y="13"/>
                  </a:cubicBezTo>
                  <a:cubicBezTo>
                    <a:pt x="0" y="16"/>
                    <a:pt x="0" y="16"/>
                    <a:pt x="0" y="16"/>
                  </a:cubicBezTo>
                  <a:cubicBezTo>
                    <a:pt x="1" y="27"/>
                    <a:pt x="16" y="30"/>
                    <a:pt x="21" y="20"/>
                  </a:cubicBezTo>
                  <a:cubicBezTo>
                    <a:pt x="23" y="17"/>
                    <a:pt x="23" y="17"/>
                    <a:pt x="23" y="17"/>
                  </a:cubicBezTo>
                  <a:lnTo>
                    <a:pt x="23" y="14"/>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06" name="Line 792"/>
            <p:cNvSpPr>
              <a:spLocks noChangeShapeType="1"/>
            </p:cNvSpPr>
            <p:nvPr/>
          </p:nvSpPr>
          <p:spPr bwMode="auto">
            <a:xfrm flipV="1">
              <a:off x="3126" y="1228"/>
              <a:ext cx="1" cy="18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07" name="Line 793"/>
            <p:cNvSpPr>
              <a:spLocks noChangeShapeType="1"/>
            </p:cNvSpPr>
            <p:nvPr/>
          </p:nvSpPr>
          <p:spPr bwMode="auto">
            <a:xfrm flipV="1">
              <a:off x="2901" y="1228"/>
              <a:ext cx="1" cy="18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08" name="Line 794"/>
            <p:cNvSpPr>
              <a:spLocks noChangeShapeType="1"/>
            </p:cNvSpPr>
            <p:nvPr/>
          </p:nvSpPr>
          <p:spPr bwMode="auto">
            <a:xfrm>
              <a:off x="3602" y="1883"/>
              <a:ext cx="34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09" name="Line 795"/>
            <p:cNvSpPr>
              <a:spLocks noChangeShapeType="1"/>
            </p:cNvSpPr>
            <p:nvPr/>
          </p:nvSpPr>
          <p:spPr bwMode="auto">
            <a:xfrm>
              <a:off x="3486" y="1883"/>
              <a:ext cx="11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10" name="Line 796"/>
            <p:cNvSpPr>
              <a:spLocks noChangeShapeType="1"/>
            </p:cNvSpPr>
            <p:nvPr/>
          </p:nvSpPr>
          <p:spPr bwMode="auto">
            <a:xfrm>
              <a:off x="3486" y="1433"/>
              <a:ext cx="460"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11" name="Freeform 797"/>
            <p:cNvSpPr>
              <a:spLocks/>
            </p:cNvSpPr>
            <p:nvPr/>
          </p:nvSpPr>
          <p:spPr bwMode="auto">
            <a:xfrm>
              <a:off x="3458" y="1649"/>
              <a:ext cx="292" cy="478"/>
            </a:xfrm>
            <a:custGeom>
              <a:avLst/>
              <a:gdLst>
                <a:gd name="T0" fmla="*/ 0 w 292"/>
                <a:gd name="T1" fmla="*/ 0 h 478"/>
                <a:gd name="T2" fmla="*/ 6 w 292"/>
                <a:gd name="T3" fmla="*/ 9 h 478"/>
                <a:gd name="T4" fmla="*/ 6 w 292"/>
                <a:gd name="T5" fmla="*/ 9 h 478"/>
                <a:gd name="T6" fmla="*/ 6 w 292"/>
                <a:gd name="T7" fmla="*/ 9 h 478"/>
                <a:gd name="T8" fmla="*/ 89 w 292"/>
                <a:gd name="T9" fmla="*/ 144 h 478"/>
                <a:gd name="T10" fmla="*/ 144 w 292"/>
                <a:gd name="T11" fmla="*/ 234 h 478"/>
                <a:gd name="T12" fmla="*/ 144 w 292"/>
                <a:gd name="T13" fmla="*/ 234 h 478"/>
                <a:gd name="T14" fmla="*/ 292 w 292"/>
                <a:gd name="T15" fmla="*/ 478 h 478"/>
                <a:gd name="T16" fmla="*/ 0 60000 65536"/>
                <a:gd name="T17" fmla="*/ 0 60000 65536"/>
                <a:gd name="T18" fmla="*/ 0 60000 65536"/>
                <a:gd name="T19" fmla="*/ 0 60000 65536"/>
                <a:gd name="T20" fmla="*/ 0 60000 65536"/>
                <a:gd name="T21" fmla="*/ 0 60000 65536"/>
                <a:gd name="T22" fmla="*/ 0 60000 65536"/>
                <a:gd name="T23" fmla="*/ 0 60000 65536"/>
                <a:gd name="T24" fmla="*/ 0 w 292"/>
                <a:gd name="T25" fmla="*/ 0 h 478"/>
                <a:gd name="T26" fmla="*/ 292 w 292"/>
                <a:gd name="T27" fmla="*/ 478 h 4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2" h="478">
                  <a:moveTo>
                    <a:pt x="0" y="0"/>
                  </a:moveTo>
                  <a:lnTo>
                    <a:pt x="6" y="9"/>
                  </a:lnTo>
                  <a:lnTo>
                    <a:pt x="89" y="144"/>
                  </a:lnTo>
                  <a:lnTo>
                    <a:pt x="144" y="234"/>
                  </a:lnTo>
                  <a:lnTo>
                    <a:pt x="292" y="47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12" name="Line 798"/>
            <p:cNvSpPr>
              <a:spLocks noChangeShapeType="1"/>
            </p:cNvSpPr>
            <p:nvPr/>
          </p:nvSpPr>
          <p:spPr bwMode="auto">
            <a:xfrm>
              <a:off x="3464" y="1658"/>
              <a:ext cx="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13" name="Line 799"/>
            <p:cNvSpPr>
              <a:spLocks noChangeShapeType="1"/>
            </p:cNvSpPr>
            <p:nvPr/>
          </p:nvSpPr>
          <p:spPr bwMode="auto">
            <a:xfrm>
              <a:off x="3425" y="1595"/>
              <a:ext cx="39" cy="6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14" name="Freeform 800"/>
            <p:cNvSpPr>
              <a:spLocks/>
            </p:cNvSpPr>
            <p:nvPr/>
          </p:nvSpPr>
          <p:spPr bwMode="auto">
            <a:xfrm>
              <a:off x="2609" y="1769"/>
              <a:ext cx="83" cy="44"/>
            </a:xfrm>
            <a:custGeom>
              <a:avLst/>
              <a:gdLst>
                <a:gd name="T0" fmla="*/ 83 w 83"/>
                <a:gd name="T1" fmla="*/ 0 h 44"/>
                <a:gd name="T2" fmla="*/ 0 w 83"/>
                <a:gd name="T3" fmla="*/ 20 h 44"/>
                <a:gd name="T4" fmla="*/ 5 w 83"/>
                <a:gd name="T5" fmla="*/ 33 h 44"/>
                <a:gd name="T6" fmla="*/ 11 w 83"/>
                <a:gd name="T7" fmla="*/ 44 h 44"/>
                <a:gd name="T8" fmla="*/ 83 w 83"/>
                <a:gd name="T9" fmla="*/ 0 h 44"/>
                <a:gd name="T10" fmla="*/ 0 60000 65536"/>
                <a:gd name="T11" fmla="*/ 0 60000 65536"/>
                <a:gd name="T12" fmla="*/ 0 60000 65536"/>
                <a:gd name="T13" fmla="*/ 0 60000 65536"/>
                <a:gd name="T14" fmla="*/ 0 60000 65536"/>
                <a:gd name="T15" fmla="*/ 0 w 83"/>
                <a:gd name="T16" fmla="*/ 0 h 44"/>
                <a:gd name="T17" fmla="*/ 83 w 83"/>
                <a:gd name="T18" fmla="*/ 44 h 44"/>
              </a:gdLst>
              <a:ahLst/>
              <a:cxnLst>
                <a:cxn ang="T10">
                  <a:pos x="T0" y="T1"/>
                </a:cxn>
                <a:cxn ang="T11">
                  <a:pos x="T2" y="T3"/>
                </a:cxn>
                <a:cxn ang="T12">
                  <a:pos x="T4" y="T5"/>
                </a:cxn>
                <a:cxn ang="T13">
                  <a:pos x="T6" y="T7"/>
                </a:cxn>
                <a:cxn ang="T14">
                  <a:pos x="T8" y="T9"/>
                </a:cxn>
              </a:cxnLst>
              <a:rect l="T15" t="T16" r="T17" b="T18"/>
              <a:pathLst>
                <a:path w="83" h="44">
                  <a:moveTo>
                    <a:pt x="83" y="0"/>
                  </a:moveTo>
                  <a:lnTo>
                    <a:pt x="0" y="20"/>
                  </a:lnTo>
                  <a:lnTo>
                    <a:pt x="5" y="33"/>
                  </a:lnTo>
                  <a:lnTo>
                    <a:pt x="11" y="44"/>
                  </a:lnTo>
                  <a:lnTo>
                    <a:pt x="8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15" name="Freeform 801"/>
            <p:cNvSpPr>
              <a:spLocks/>
            </p:cNvSpPr>
            <p:nvPr/>
          </p:nvSpPr>
          <p:spPr bwMode="auto">
            <a:xfrm>
              <a:off x="3381" y="1523"/>
              <a:ext cx="57" cy="81"/>
            </a:xfrm>
            <a:custGeom>
              <a:avLst/>
              <a:gdLst>
                <a:gd name="T0" fmla="*/ 0 w 57"/>
                <a:gd name="T1" fmla="*/ 0 h 81"/>
                <a:gd name="T2" fmla="*/ 33 w 57"/>
                <a:gd name="T3" fmla="*/ 81 h 81"/>
                <a:gd name="T4" fmla="*/ 44 w 57"/>
                <a:gd name="T5" fmla="*/ 72 h 81"/>
                <a:gd name="T6" fmla="*/ 57 w 57"/>
                <a:gd name="T7" fmla="*/ 65 h 81"/>
                <a:gd name="T8" fmla="*/ 0 w 57"/>
                <a:gd name="T9" fmla="*/ 0 h 81"/>
                <a:gd name="T10" fmla="*/ 0 60000 65536"/>
                <a:gd name="T11" fmla="*/ 0 60000 65536"/>
                <a:gd name="T12" fmla="*/ 0 60000 65536"/>
                <a:gd name="T13" fmla="*/ 0 60000 65536"/>
                <a:gd name="T14" fmla="*/ 0 60000 65536"/>
                <a:gd name="T15" fmla="*/ 0 w 57"/>
                <a:gd name="T16" fmla="*/ 0 h 81"/>
                <a:gd name="T17" fmla="*/ 57 w 57"/>
                <a:gd name="T18" fmla="*/ 81 h 81"/>
              </a:gdLst>
              <a:ahLst/>
              <a:cxnLst>
                <a:cxn ang="T10">
                  <a:pos x="T0" y="T1"/>
                </a:cxn>
                <a:cxn ang="T11">
                  <a:pos x="T2" y="T3"/>
                </a:cxn>
                <a:cxn ang="T12">
                  <a:pos x="T4" y="T5"/>
                </a:cxn>
                <a:cxn ang="T13">
                  <a:pos x="T6" y="T7"/>
                </a:cxn>
                <a:cxn ang="T14">
                  <a:pos x="T8" y="T9"/>
                </a:cxn>
              </a:cxnLst>
              <a:rect l="T15" t="T16" r="T17" b="T18"/>
              <a:pathLst>
                <a:path w="57" h="81">
                  <a:moveTo>
                    <a:pt x="0" y="0"/>
                  </a:moveTo>
                  <a:lnTo>
                    <a:pt x="33" y="81"/>
                  </a:lnTo>
                  <a:lnTo>
                    <a:pt x="44" y="72"/>
                  </a:lnTo>
                  <a:lnTo>
                    <a:pt x="57" y="65"/>
                  </a:lnTo>
                  <a:lnTo>
                    <a:pt x="0"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16" name="Freeform 802"/>
            <p:cNvSpPr>
              <a:spLocks/>
            </p:cNvSpPr>
            <p:nvPr/>
          </p:nvSpPr>
          <p:spPr bwMode="auto">
            <a:xfrm>
              <a:off x="1944" y="2081"/>
              <a:ext cx="78" cy="77"/>
            </a:xfrm>
            <a:custGeom>
              <a:avLst/>
              <a:gdLst>
                <a:gd name="T0" fmla="*/ 78 w 78"/>
                <a:gd name="T1" fmla="*/ 0 h 77"/>
                <a:gd name="T2" fmla="*/ 0 w 78"/>
                <a:gd name="T3" fmla="*/ 0 h 77"/>
                <a:gd name="T4" fmla="*/ 39 w 78"/>
                <a:gd name="T5" fmla="*/ 77 h 77"/>
                <a:gd name="T6" fmla="*/ 78 w 78"/>
                <a:gd name="T7" fmla="*/ 0 h 77"/>
                <a:gd name="T8" fmla="*/ 0 60000 65536"/>
                <a:gd name="T9" fmla="*/ 0 60000 65536"/>
                <a:gd name="T10" fmla="*/ 0 60000 65536"/>
                <a:gd name="T11" fmla="*/ 0 60000 65536"/>
                <a:gd name="T12" fmla="*/ 0 w 78"/>
                <a:gd name="T13" fmla="*/ 0 h 77"/>
                <a:gd name="T14" fmla="*/ 78 w 78"/>
                <a:gd name="T15" fmla="*/ 77 h 77"/>
              </a:gdLst>
              <a:ahLst/>
              <a:cxnLst>
                <a:cxn ang="T8">
                  <a:pos x="T0" y="T1"/>
                </a:cxn>
                <a:cxn ang="T9">
                  <a:pos x="T2" y="T3"/>
                </a:cxn>
                <a:cxn ang="T10">
                  <a:pos x="T4" y="T5"/>
                </a:cxn>
                <a:cxn ang="T11">
                  <a:pos x="T6" y="T7"/>
                </a:cxn>
              </a:cxnLst>
              <a:rect l="T12" t="T13" r="T14" b="T15"/>
              <a:pathLst>
                <a:path w="78" h="77">
                  <a:moveTo>
                    <a:pt x="78" y="0"/>
                  </a:moveTo>
                  <a:lnTo>
                    <a:pt x="0" y="0"/>
                  </a:lnTo>
                  <a:lnTo>
                    <a:pt x="39" y="77"/>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7" name="Freeform 803"/>
            <p:cNvSpPr>
              <a:spLocks/>
            </p:cNvSpPr>
            <p:nvPr/>
          </p:nvSpPr>
          <p:spPr bwMode="auto">
            <a:xfrm>
              <a:off x="1944" y="2081"/>
              <a:ext cx="78" cy="77"/>
            </a:xfrm>
            <a:custGeom>
              <a:avLst/>
              <a:gdLst>
                <a:gd name="T0" fmla="*/ 78 w 78"/>
                <a:gd name="T1" fmla="*/ 0 h 77"/>
                <a:gd name="T2" fmla="*/ 0 w 78"/>
                <a:gd name="T3" fmla="*/ 0 h 77"/>
                <a:gd name="T4" fmla="*/ 39 w 78"/>
                <a:gd name="T5" fmla="*/ 77 h 77"/>
                <a:gd name="T6" fmla="*/ 78 w 78"/>
                <a:gd name="T7" fmla="*/ 0 h 77"/>
                <a:gd name="T8" fmla="*/ 0 60000 65536"/>
                <a:gd name="T9" fmla="*/ 0 60000 65536"/>
                <a:gd name="T10" fmla="*/ 0 60000 65536"/>
                <a:gd name="T11" fmla="*/ 0 60000 65536"/>
                <a:gd name="T12" fmla="*/ 0 w 78"/>
                <a:gd name="T13" fmla="*/ 0 h 77"/>
                <a:gd name="T14" fmla="*/ 78 w 78"/>
                <a:gd name="T15" fmla="*/ 77 h 77"/>
              </a:gdLst>
              <a:ahLst/>
              <a:cxnLst>
                <a:cxn ang="T8">
                  <a:pos x="T0" y="T1"/>
                </a:cxn>
                <a:cxn ang="T9">
                  <a:pos x="T2" y="T3"/>
                </a:cxn>
                <a:cxn ang="T10">
                  <a:pos x="T4" y="T5"/>
                </a:cxn>
                <a:cxn ang="T11">
                  <a:pos x="T6" y="T7"/>
                </a:cxn>
              </a:cxnLst>
              <a:rect l="T12" t="T13" r="T14" b="T15"/>
              <a:pathLst>
                <a:path w="78" h="77">
                  <a:moveTo>
                    <a:pt x="78" y="0"/>
                  </a:moveTo>
                  <a:lnTo>
                    <a:pt x="0" y="0"/>
                  </a:lnTo>
                  <a:lnTo>
                    <a:pt x="39" y="77"/>
                  </a:lnTo>
                  <a:lnTo>
                    <a:pt x="78"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18" name="Freeform 804"/>
            <p:cNvSpPr>
              <a:spLocks/>
            </p:cNvSpPr>
            <p:nvPr/>
          </p:nvSpPr>
          <p:spPr bwMode="auto">
            <a:xfrm>
              <a:off x="2823" y="1250"/>
              <a:ext cx="78" cy="79"/>
            </a:xfrm>
            <a:custGeom>
              <a:avLst/>
              <a:gdLst>
                <a:gd name="T0" fmla="*/ 78 w 78"/>
                <a:gd name="T1" fmla="*/ 79 h 79"/>
                <a:gd name="T2" fmla="*/ 78 w 78"/>
                <a:gd name="T3" fmla="*/ 0 h 79"/>
                <a:gd name="T4" fmla="*/ 0 w 78"/>
                <a:gd name="T5" fmla="*/ 39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78" y="0"/>
                  </a:lnTo>
                  <a:lnTo>
                    <a:pt x="0" y="39"/>
                  </a:lnTo>
                  <a:lnTo>
                    <a:pt x="7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19" name="Freeform 805"/>
            <p:cNvSpPr>
              <a:spLocks/>
            </p:cNvSpPr>
            <p:nvPr/>
          </p:nvSpPr>
          <p:spPr bwMode="auto">
            <a:xfrm>
              <a:off x="2823" y="1250"/>
              <a:ext cx="78" cy="79"/>
            </a:xfrm>
            <a:custGeom>
              <a:avLst/>
              <a:gdLst>
                <a:gd name="T0" fmla="*/ 78 w 78"/>
                <a:gd name="T1" fmla="*/ 79 h 79"/>
                <a:gd name="T2" fmla="*/ 78 w 78"/>
                <a:gd name="T3" fmla="*/ 0 h 79"/>
                <a:gd name="T4" fmla="*/ 0 w 78"/>
                <a:gd name="T5" fmla="*/ 39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78" y="0"/>
                  </a:lnTo>
                  <a:lnTo>
                    <a:pt x="0" y="39"/>
                  </a:lnTo>
                  <a:lnTo>
                    <a:pt x="78"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20" name="Rectangle 806"/>
            <p:cNvSpPr>
              <a:spLocks noChangeArrowheads="1"/>
            </p:cNvSpPr>
            <p:nvPr/>
          </p:nvSpPr>
          <p:spPr bwMode="auto">
            <a:xfrm>
              <a:off x="2554" y="14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C</a:t>
              </a:r>
              <a:endParaRPr lang="en-US"/>
            </a:p>
          </p:txBody>
        </p:sp>
        <p:sp>
          <p:nvSpPr>
            <p:cNvPr id="38621" name="Line 807"/>
            <p:cNvSpPr>
              <a:spLocks noChangeShapeType="1"/>
            </p:cNvSpPr>
            <p:nvPr/>
          </p:nvSpPr>
          <p:spPr bwMode="auto">
            <a:xfrm>
              <a:off x="2662" y="118"/>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22" name="Line 808"/>
            <p:cNvSpPr>
              <a:spLocks noChangeShapeType="1"/>
            </p:cNvSpPr>
            <p:nvPr/>
          </p:nvSpPr>
          <p:spPr bwMode="auto">
            <a:xfrm>
              <a:off x="2504" y="118"/>
              <a:ext cx="15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23" name="Line 809"/>
            <p:cNvSpPr>
              <a:spLocks noChangeShapeType="1"/>
            </p:cNvSpPr>
            <p:nvPr/>
          </p:nvSpPr>
          <p:spPr bwMode="auto">
            <a:xfrm flipV="1">
              <a:off x="2504" y="118"/>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24" name="Line 810"/>
            <p:cNvSpPr>
              <a:spLocks noChangeShapeType="1"/>
            </p:cNvSpPr>
            <p:nvPr/>
          </p:nvSpPr>
          <p:spPr bwMode="auto">
            <a:xfrm flipH="1">
              <a:off x="2504" y="275"/>
              <a:ext cx="15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25" name="Line 811"/>
            <p:cNvSpPr>
              <a:spLocks noChangeShapeType="1"/>
            </p:cNvSpPr>
            <p:nvPr/>
          </p:nvSpPr>
          <p:spPr bwMode="auto">
            <a:xfrm flipV="1">
              <a:off x="2583" y="275"/>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26" name="Line 812"/>
            <p:cNvSpPr>
              <a:spLocks noChangeShapeType="1"/>
            </p:cNvSpPr>
            <p:nvPr/>
          </p:nvSpPr>
          <p:spPr bwMode="auto">
            <a:xfrm>
              <a:off x="1942" y="1012"/>
              <a:ext cx="1" cy="11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27" name="Rectangle 813"/>
            <p:cNvSpPr>
              <a:spLocks noChangeArrowheads="1"/>
            </p:cNvSpPr>
            <p:nvPr/>
          </p:nvSpPr>
          <p:spPr bwMode="auto">
            <a:xfrm>
              <a:off x="1863" y="1126"/>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28" name="Rectangle 814"/>
            <p:cNvSpPr>
              <a:spLocks noChangeArrowheads="1"/>
            </p:cNvSpPr>
            <p:nvPr/>
          </p:nvSpPr>
          <p:spPr bwMode="auto">
            <a:xfrm>
              <a:off x="1916" y="1147"/>
              <a:ext cx="5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F</a:t>
              </a:r>
              <a:endParaRPr lang="en-US"/>
            </a:p>
          </p:txBody>
        </p:sp>
        <p:sp>
          <p:nvSpPr>
            <p:cNvPr id="38629" name="Rectangle 815"/>
            <p:cNvSpPr>
              <a:spLocks noChangeArrowheads="1"/>
            </p:cNvSpPr>
            <p:nvPr/>
          </p:nvSpPr>
          <p:spPr bwMode="auto">
            <a:xfrm>
              <a:off x="3862" y="1165"/>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a:t>
              </a:r>
              <a:endParaRPr lang="en-US"/>
            </a:p>
          </p:txBody>
        </p:sp>
        <p:sp>
          <p:nvSpPr>
            <p:cNvPr id="38630" name="Line 816"/>
            <p:cNvSpPr>
              <a:spLocks noChangeShapeType="1"/>
            </p:cNvSpPr>
            <p:nvPr/>
          </p:nvSpPr>
          <p:spPr bwMode="auto">
            <a:xfrm>
              <a:off x="3968" y="1143"/>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31" name="Line 817"/>
            <p:cNvSpPr>
              <a:spLocks noChangeShapeType="1"/>
            </p:cNvSpPr>
            <p:nvPr/>
          </p:nvSpPr>
          <p:spPr bwMode="auto">
            <a:xfrm>
              <a:off x="3811" y="1143"/>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32" name="Line 818"/>
            <p:cNvSpPr>
              <a:spLocks noChangeShapeType="1"/>
            </p:cNvSpPr>
            <p:nvPr/>
          </p:nvSpPr>
          <p:spPr bwMode="auto">
            <a:xfrm flipV="1">
              <a:off x="3811" y="1143"/>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33" name="Line 819"/>
            <p:cNvSpPr>
              <a:spLocks noChangeShapeType="1"/>
            </p:cNvSpPr>
            <p:nvPr/>
          </p:nvSpPr>
          <p:spPr bwMode="auto">
            <a:xfrm flipH="1">
              <a:off x="3811" y="1300"/>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34" name="Line 820"/>
            <p:cNvSpPr>
              <a:spLocks noChangeShapeType="1"/>
            </p:cNvSpPr>
            <p:nvPr/>
          </p:nvSpPr>
          <p:spPr bwMode="auto">
            <a:xfrm flipV="1">
              <a:off x="3890" y="1300"/>
              <a:ext cx="1" cy="13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35" name="Line 821"/>
            <p:cNvSpPr>
              <a:spLocks noChangeShapeType="1"/>
            </p:cNvSpPr>
            <p:nvPr/>
          </p:nvSpPr>
          <p:spPr bwMode="auto">
            <a:xfrm flipV="1">
              <a:off x="3872" y="364"/>
              <a:ext cx="1" cy="13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36" name="Rectangle 822"/>
            <p:cNvSpPr>
              <a:spLocks noChangeArrowheads="1"/>
            </p:cNvSpPr>
            <p:nvPr/>
          </p:nvSpPr>
          <p:spPr bwMode="auto">
            <a:xfrm>
              <a:off x="3794" y="209"/>
              <a:ext cx="157" cy="155"/>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37" name="Rectangle 823"/>
            <p:cNvSpPr>
              <a:spLocks noChangeArrowheads="1"/>
            </p:cNvSpPr>
            <p:nvPr/>
          </p:nvSpPr>
          <p:spPr bwMode="auto">
            <a:xfrm>
              <a:off x="3844" y="23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R</a:t>
              </a:r>
              <a:endParaRPr lang="en-US"/>
            </a:p>
          </p:txBody>
        </p:sp>
        <p:sp>
          <p:nvSpPr>
            <p:cNvPr id="38638" name="Freeform 824"/>
            <p:cNvSpPr>
              <a:spLocks/>
            </p:cNvSpPr>
            <p:nvPr/>
          </p:nvSpPr>
          <p:spPr bwMode="auto">
            <a:xfrm>
              <a:off x="2544" y="316"/>
              <a:ext cx="78" cy="79"/>
            </a:xfrm>
            <a:custGeom>
              <a:avLst/>
              <a:gdLst>
                <a:gd name="T0" fmla="*/ 78 w 78"/>
                <a:gd name="T1" fmla="*/ 79 h 79"/>
                <a:gd name="T2" fmla="*/ 0 w 78"/>
                <a:gd name="T3" fmla="*/ 79 h 79"/>
                <a:gd name="T4" fmla="*/ 39 w 78"/>
                <a:gd name="T5" fmla="*/ 0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0" y="79"/>
                  </a:lnTo>
                  <a:lnTo>
                    <a:pt x="39" y="0"/>
                  </a:lnTo>
                  <a:lnTo>
                    <a:pt x="7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39" name="Freeform 825"/>
            <p:cNvSpPr>
              <a:spLocks/>
            </p:cNvSpPr>
            <p:nvPr/>
          </p:nvSpPr>
          <p:spPr bwMode="auto">
            <a:xfrm>
              <a:off x="2544" y="316"/>
              <a:ext cx="78" cy="79"/>
            </a:xfrm>
            <a:custGeom>
              <a:avLst/>
              <a:gdLst>
                <a:gd name="T0" fmla="*/ 78 w 78"/>
                <a:gd name="T1" fmla="*/ 79 h 79"/>
                <a:gd name="T2" fmla="*/ 0 w 78"/>
                <a:gd name="T3" fmla="*/ 79 h 79"/>
                <a:gd name="T4" fmla="*/ 39 w 78"/>
                <a:gd name="T5" fmla="*/ 0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0" y="79"/>
                  </a:lnTo>
                  <a:lnTo>
                    <a:pt x="39" y="0"/>
                  </a:lnTo>
                  <a:lnTo>
                    <a:pt x="78"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40" name="Freeform 826"/>
            <p:cNvSpPr>
              <a:spLocks/>
            </p:cNvSpPr>
            <p:nvPr/>
          </p:nvSpPr>
          <p:spPr bwMode="auto">
            <a:xfrm>
              <a:off x="1902" y="1012"/>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1" name="Freeform 827"/>
            <p:cNvSpPr>
              <a:spLocks/>
            </p:cNvSpPr>
            <p:nvPr/>
          </p:nvSpPr>
          <p:spPr bwMode="auto">
            <a:xfrm>
              <a:off x="1902" y="1012"/>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42" name="Freeform 828"/>
            <p:cNvSpPr>
              <a:spLocks/>
            </p:cNvSpPr>
            <p:nvPr/>
          </p:nvSpPr>
          <p:spPr bwMode="auto">
            <a:xfrm>
              <a:off x="3850" y="1355"/>
              <a:ext cx="79" cy="78"/>
            </a:xfrm>
            <a:custGeom>
              <a:avLst/>
              <a:gdLst>
                <a:gd name="T0" fmla="*/ 79 w 79"/>
                <a:gd name="T1" fmla="*/ 78 h 78"/>
                <a:gd name="T2" fmla="*/ 0 w 79"/>
                <a:gd name="T3" fmla="*/ 78 h 78"/>
                <a:gd name="T4" fmla="*/ 40 w 79"/>
                <a:gd name="T5" fmla="*/ 0 h 78"/>
                <a:gd name="T6" fmla="*/ 79 w 79"/>
                <a:gd name="T7" fmla="*/ 78 h 78"/>
                <a:gd name="T8" fmla="*/ 0 60000 65536"/>
                <a:gd name="T9" fmla="*/ 0 60000 65536"/>
                <a:gd name="T10" fmla="*/ 0 60000 65536"/>
                <a:gd name="T11" fmla="*/ 0 60000 65536"/>
                <a:gd name="T12" fmla="*/ 0 w 79"/>
                <a:gd name="T13" fmla="*/ 0 h 78"/>
                <a:gd name="T14" fmla="*/ 79 w 79"/>
                <a:gd name="T15" fmla="*/ 78 h 78"/>
              </a:gdLst>
              <a:ahLst/>
              <a:cxnLst>
                <a:cxn ang="T8">
                  <a:pos x="T0" y="T1"/>
                </a:cxn>
                <a:cxn ang="T9">
                  <a:pos x="T2" y="T3"/>
                </a:cxn>
                <a:cxn ang="T10">
                  <a:pos x="T4" y="T5"/>
                </a:cxn>
                <a:cxn ang="T11">
                  <a:pos x="T6" y="T7"/>
                </a:cxn>
              </a:cxnLst>
              <a:rect l="T12" t="T13" r="T14" b="T15"/>
              <a:pathLst>
                <a:path w="79" h="78">
                  <a:moveTo>
                    <a:pt x="79" y="78"/>
                  </a:moveTo>
                  <a:lnTo>
                    <a:pt x="0" y="78"/>
                  </a:lnTo>
                  <a:lnTo>
                    <a:pt x="40" y="0"/>
                  </a:lnTo>
                  <a:lnTo>
                    <a:pt x="79"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3" name="Freeform 829"/>
            <p:cNvSpPr>
              <a:spLocks/>
            </p:cNvSpPr>
            <p:nvPr/>
          </p:nvSpPr>
          <p:spPr bwMode="auto">
            <a:xfrm>
              <a:off x="3850" y="1355"/>
              <a:ext cx="79" cy="78"/>
            </a:xfrm>
            <a:custGeom>
              <a:avLst/>
              <a:gdLst>
                <a:gd name="T0" fmla="*/ 79 w 79"/>
                <a:gd name="T1" fmla="*/ 78 h 78"/>
                <a:gd name="T2" fmla="*/ 0 w 79"/>
                <a:gd name="T3" fmla="*/ 78 h 78"/>
                <a:gd name="T4" fmla="*/ 40 w 79"/>
                <a:gd name="T5" fmla="*/ 0 h 78"/>
                <a:gd name="T6" fmla="*/ 79 w 79"/>
                <a:gd name="T7" fmla="*/ 78 h 78"/>
                <a:gd name="T8" fmla="*/ 0 60000 65536"/>
                <a:gd name="T9" fmla="*/ 0 60000 65536"/>
                <a:gd name="T10" fmla="*/ 0 60000 65536"/>
                <a:gd name="T11" fmla="*/ 0 60000 65536"/>
                <a:gd name="T12" fmla="*/ 0 w 79"/>
                <a:gd name="T13" fmla="*/ 0 h 78"/>
                <a:gd name="T14" fmla="*/ 79 w 79"/>
                <a:gd name="T15" fmla="*/ 78 h 78"/>
              </a:gdLst>
              <a:ahLst/>
              <a:cxnLst>
                <a:cxn ang="T8">
                  <a:pos x="T0" y="T1"/>
                </a:cxn>
                <a:cxn ang="T9">
                  <a:pos x="T2" y="T3"/>
                </a:cxn>
                <a:cxn ang="T10">
                  <a:pos x="T4" y="T5"/>
                </a:cxn>
                <a:cxn ang="T11">
                  <a:pos x="T6" y="T7"/>
                </a:cxn>
              </a:cxnLst>
              <a:rect l="T12" t="T13" r="T14" b="T15"/>
              <a:pathLst>
                <a:path w="79" h="78">
                  <a:moveTo>
                    <a:pt x="79" y="78"/>
                  </a:moveTo>
                  <a:lnTo>
                    <a:pt x="0" y="78"/>
                  </a:lnTo>
                  <a:lnTo>
                    <a:pt x="40" y="0"/>
                  </a:lnTo>
                  <a:lnTo>
                    <a:pt x="79" y="78"/>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44" name="Freeform 830"/>
            <p:cNvSpPr>
              <a:spLocks/>
            </p:cNvSpPr>
            <p:nvPr/>
          </p:nvSpPr>
          <p:spPr bwMode="auto">
            <a:xfrm>
              <a:off x="3833" y="423"/>
              <a:ext cx="79" cy="79"/>
            </a:xfrm>
            <a:custGeom>
              <a:avLst/>
              <a:gdLst>
                <a:gd name="T0" fmla="*/ 79 w 79"/>
                <a:gd name="T1" fmla="*/ 79 h 79"/>
                <a:gd name="T2" fmla="*/ 0 w 79"/>
                <a:gd name="T3" fmla="*/ 79 h 79"/>
                <a:gd name="T4" fmla="*/ 39 w 79"/>
                <a:gd name="T5" fmla="*/ 0 h 79"/>
                <a:gd name="T6" fmla="*/ 79 w 79"/>
                <a:gd name="T7" fmla="*/ 79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79"/>
                  </a:moveTo>
                  <a:lnTo>
                    <a:pt x="0" y="79"/>
                  </a:lnTo>
                  <a:lnTo>
                    <a:pt x="39" y="0"/>
                  </a:lnTo>
                  <a:lnTo>
                    <a:pt x="79"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45" name="Freeform 831"/>
            <p:cNvSpPr>
              <a:spLocks/>
            </p:cNvSpPr>
            <p:nvPr/>
          </p:nvSpPr>
          <p:spPr bwMode="auto">
            <a:xfrm>
              <a:off x="3833" y="423"/>
              <a:ext cx="79" cy="79"/>
            </a:xfrm>
            <a:custGeom>
              <a:avLst/>
              <a:gdLst>
                <a:gd name="T0" fmla="*/ 79 w 79"/>
                <a:gd name="T1" fmla="*/ 79 h 79"/>
                <a:gd name="T2" fmla="*/ 0 w 79"/>
                <a:gd name="T3" fmla="*/ 79 h 79"/>
                <a:gd name="T4" fmla="*/ 39 w 79"/>
                <a:gd name="T5" fmla="*/ 0 h 79"/>
                <a:gd name="T6" fmla="*/ 79 w 79"/>
                <a:gd name="T7" fmla="*/ 79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79"/>
                  </a:moveTo>
                  <a:lnTo>
                    <a:pt x="0" y="79"/>
                  </a:lnTo>
                  <a:lnTo>
                    <a:pt x="39" y="0"/>
                  </a:lnTo>
                  <a:lnTo>
                    <a:pt x="79"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46" name="Line 832"/>
            <p:cNvSpPr>
              <a:spLocks noChangeShapeType="1"/>
            </p:cNvSpPr>
            <p:nvPr/>
          </p:nvSpPr>
          <p:spPr bwMode="auto">
            <a:xfrm>
              <a:off x="1580" y="866"/>
              <a:ext cx="1" cy="11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47" name="Rectangle 833"/>
            <p:cNvSpPr>
              <a:spLocks noChangeArrowheads="1"/>
            </p:cNvSpPr>
            <p:nvPr/>
          </p:nvSpPr>
          <p:spPr bwMode="auto">
            <a:xfrm>
              <a:off x="1501" y="977"/>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48" name="Rectangle 834"/>
            <p:cNvSpPr>
              <a:spLocks noChangeArrowheads="1"/>
            </p:cNvSpPr>
            <p:nvPr/>
          </p:nvSpPr>
          <p:spPr bwMode="auto">
            <a:xfrm>
              <a:off x="1552" y="999"/>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E</a:t>
              </a:r>
              <a:endParaRPr lang="en-US"/>
            </a:p>
          </p:txBody>
        </p:sp>
        <p:sp>
          <p:nvSpPr>
            <p:cNvPr id="38649" name="Rectangle 835"/>
            <p:cNvSpPr>
              <a:spLocks noChangeArrowheads="1"/>
            </p:cNvSpPr>
            <p:nvPr/>
          </p:nvSpPr>
          <p:spPr bwMode="auto">
            <a:xfrm>
              <a:off x="2005" y="958"/>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M</a:t>
              </a:r>
              <a:endParaRPr lang="en-US"/>
            </a:p>
          </p:txBody>
        </p:sp>
        <p:sp>
          <p:nvSpPr>
            <p:cNvPr id="38650" name="Rectangle 836"/>
            <p:cNvSpPr>
              <a:spLocks noChangeArrowheads="1"/>
            </p:cNvSpPr>
            <p:nvPr/>
          </p:nvSpPr>
          <p:spPr bwMode="auto">
            <a:xfrm>
              <a:off x="2082"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8651" name="Rectangle 837"/>
            <p:cNvSpPr>
              <a:spLocks noChangeArrowheads="1"/>
            </p:cNvSpPr>
            <p:nvPr/>
          </p:nvSpPr>
          <p:spPr bwMode="auto">
            <a:xfrm>
              <a:off x="2134"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8652" name="Rectangle 838"/>
            <p:cNvSpPr>
              <a:spLocks noChangeArrowheads="1"/>
            </p:cNvSpPr>
            <p:nvPr/>
          </p:nvSpPr>
          <p:spPr bwMode="auto">
            <a:xfrm>
              <a:off x="2185" y="95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x</a:t>
              </a:r>
              <a:endParaRPr lang="en-US"/>
            </a:p>
          </p:txBody>
        </p:sp>
        <p:sp>
          <p:nvSpPr>
            <p:cNvPr id="38653" name="Rectangle 839"/>
            <p:cNvSpPr>
              <a:spLocks noChangeArrowheads="1"/>
            </p:cNvSpPr>
            <p:nvPr/>
          </p:nvSpPr>
          <p:spPr bwMode="auto">
            <a:xfrm>
              <a:off x="2232"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8654" name="Rectangle 840"/>
            <p:cNvSpPr>
              <a:spLocks noChangeArrowheads="1"/>
            </p:cNvSpPr>
            <p:nvPr/>
          </p:nvSpPr>
          <p:spPr bwMode="auto">
            <a:xfrm>
              <a:off x="2283" y="95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655" name="Rectangle 841"/>
            <p:cNvSpPr>
              <a:spLocks noChangeArrowheads="1"/>
            </p:cNvSpPr>
            <p:nvPr/>
          </p:nvSpPr>
          <p:spPr bwMode="auto">
            <a:xfrm>
              <a:off x="2309"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8656" name="Rectangle 842"/>
            <p:cNvSpPr>
              <a:spLocks noChangeArrowheads="1"/>
            </p:cNvSpPr>
            <p:nvPr/>
          </p:nvSpPr>
          <p:spPr bwMode="auto">
            <a:xfrm>
              <a:off x="2360"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8657" name="Line 843"/>
            <p:cNvSpPr>
              <a:spLocks noChangeShapeType="1"/>
            </p:cNvSpPr>
            <p:nvPr/>
          </p:nvSpPr>
          <p:spPr bwMode="auto">
            <a:xfrm flipV="1">
              <a:off x="1575" y="585"/>
              <a:ext cx="1" cy="28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58" name="Line 844"/>
            <p:cNvSpPr>
              <a:spLocks noChangeShapeType="1"/>
            </p:cNvSpPr>
            <p:nvPr/>
          </p:nvSpPr>
          <p:spPr bwMode="auto">
            <a:xfrm flipV="1">
              <a:off x="2705" y="360"/>
              <a:ext cx="29" cy="7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59" name="Freeform 845"/>
            <p:cNvSpPr>
              <a:spLocks/>
            </p:cNvSpPr>
            <p:nvPr/>
          </p:nvSpPr>
          <p:spPr bwMode="auto">
            <a:xfrm>
              <a:off x="2694" y="364"/>
              <a:ext cx="50" cy="66"/>
            </a:xfrm>
            <a:custGeom>
              <a:avLst/>
              <a:gdLst>
                <a:gd name="T0" fmla="*/ 515 w 23"/>
                <a:gd name="T1" fmla="*/ 330 h 30"/>
                <a:gd name="T2" fmla="*/ 515 w 23"/>
                <a:gd name="T3" fmla="*/ 257 h 30"/>
                <a:gd name="T4" fmla="*/ 491 w 23"/>
                <a:gd name="T5" fmla="*/ 213 h 30"/>
                <a:gd name="T6" fmla="*/ 20 w 23"/>
                <a:gd name="T7" fmla="*/ 233 h 30"/>
                <a:gd name="T8" fmla="*/ 0 w 23"/>
                <a:gd name="T9" fmla="*/ 310 h 30"/>
                <a:gd name="T10" fmla="*/ 0 w 23"/>
                <a:gd name="T11" fmla="*/ 372 h 30"/>
                <a:gd name="T12" fmla="*/ 491 w 23"/>
                <a:gd name="T13" fmla="*/ 469 h 30"/>
                <a:gd name="T14" fmla="*/ 515 w 23"/>
                <a:gd name="T15" fmla="*/ 392 h 30"/>
                <a:gd name="T16" fmla="*/ 515 w 23"/>
                <a:gd name="T17" fmla="*/ 3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1"/>
                    <a:pt x="23" y="11"/>
                    <a:pt x="23" y="11"/>
                  </a:cubicBezTo>
                  <a:cubicBezTo>
                    <a:pt x="22" y="9"/>
                    <a:pt x="22" y="9"/>
                    <a:pt x="22" y="9"/>
                  </a:cubicBezTo>
                  <a:cubicBezTo>
                    <a:pt x="17" y="0"/>
                    <a:pt x="4" y="1"/>
                    <a:pt x="1" y="10"/>
                  </a:cubicBezTo>
                  <a:cubicBezTo>
                    <a:pt x="0" y="13"/>
                    <a:pt x="0" y="13"/>
                    <a:pt x="0" y="13"/>
                  </a:cubicBezTo>
                  <a:cubicBezTo>
                    <a:pt x="0" y="16"/>
                    <a:pt x="0" y="16"/>
                    <a:pt x="0" y="16"/>
                  </a:cubicBezTo>
                  <a:cubicBezTo>
                    <a:pt x="2" y="27"/>
                    <a:pt x="16" y="30"/>
                    <a:pt x="22" y="20"/>
                  </a:cubicBezTo>
                  <a:cubicBezTo>
                    <a:pt x="23" y="17"/>
                    <a:pt x="23" y="17"/>
                    <a:pt x="23" y="17"/>
                  </a:cubicBezTo>
                  <a:cubicBezTo>
                    <a:pt x="23" y="14"/>
                    <a:pt x="23" y="14"/>
                    <a:pt x="23" y="1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60" name="Line 846"/>
            <p:cNvSpPr>
              <a:spLocks noChangeShapeType="1"/>
            </p:cNvSpPr>
            <p:nvPr/>
          </p:nvSpPr>
          <p:spPr bwMode="auto">
            <a:xfrm>
              <a:off x="1575" y="388"/>
              <a:ext cx="1" cy="19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61" name="Rectangle 847"/>
            <p:cNvSpPr>
              <a:spLocks noChangeArrowheads="1"/>
            </p:cNvSpPr>
            <p:nvPr/>
          </p:nvSpPr>
          <p:spPr bwMode="auto">
            <a:xfrm>
              <a:off x="2761"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8662" name="Rectangle 848"/>
            <p:cNvSpPr>
              <a:spLocks noChangeArrowheads="1"/>
            </p:cNvSpPr>
            <p:nvPr/>
          </p:nvSpPr>
          <p:spPr bwMode="auto">
            <a:xfrm>
              <a:off x="2812" y="338"/>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H</a:t>
              </a:r>
              <a:endParaRPr lang="en-US"/>
            </a:p>
          </p:txBody>
        </p:sp>
        <p:sp>
          <p:nvSpPr>
            <p:cNvPr id="38663" name="Rectangle 849"/>
            <p:cNvSpPr>
              <a:spLocks noChangeArrowheads="1"/>
            </p:cNvSpPr>
            <p:nvPr/>
          </p:nvSpPr>
          <p:spPr bwMode="auto">
            <a:xfrm>
              <a:off x="2879"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7</a:t>
              </a:r>
              <a:endParaRPr lang="en-US"/>
            </a:p>
          </p:txBody>
        </p:sp>
        <p:sp>
          <p:nvSpPr>
            <p:cNvPr id="38664" name="Rectangle 850"/>
            <p:cNvSpPr>
              <a:spLocks noChangeArrowheads="1"/>
            </p:cNvSpPr>
            <p:nvPr/>
          </p:nvSpPr>
          <p:spPr bwMode="auto">
            <a:xfrm>
              <a:off x="2931" y="33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665" name="Rectangle 851"/>
            <p:cNvSpPr>
              <a:spLocks noChangeArrowheads="1"/>
            </p:cNvSpPr>
            <p:nvPr/>
          </p:nvSpPr>
          <p:spPr bwMode="auto">
            <a:xfrm>
              <a:off x="2962"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8666" name="Rectangle 852"/>
            <p:cNvSpPr>
              <a:spLocks noChangeArrowheads="1"/>
            </p:cNvSpPr>
            <p:nvPr/>
          </p:nvSpPr>
          <p:spPr bwMode="auto">
            <a:xfrm>
              <a:off x="3013" y="33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667" name="Rectangle 853"/>
            <p:cNvSpPr>
              <a:spLocks noChangeArrowheads="1"/>
            </p:cNvSpPr>
            <p:nvPr/>
          </p:nvSpPr>
          <p:spPr bwMode="auto">
            <a:xfrm>
              <a:off x="3039"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8668" name="Rectangle 854"/>
            <p:cNvSpPr>
              <a:spLocks noChangeArrowheads="1"/>
            </p:cNvSpPr>
            <p:nvPr/>
          </p:nvSpPr>
          <p:spPr bwMode="auto">
            <a:xfrm>
              <a:off x="3091" y="33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669" name="Rectangle 855"/>
            <p:cNvSpPr>
              <a:spLocks noChangeArrowheads="1"/>
            </p:cNvSpPr>
            <p:nvPr/>
          </p:nvSpPr>
          <p:spPr bwMode="auto">
            <a:xfrm>
              <a:off x="3116"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8670" name="Rectangle 856"/>
            <p:cNvSpPr>
              <a:spLocks noChangeArrowheads="1"/>
            </p:cNvSpPr>
            <p:nvPr/>
          </p:nvSpPr>
          <p:spPr bwMode="auto">
            <a:xfrm>
              <a:off x="3168"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8671" name="Rectangle 857"/>
            <p:cNvSpPr>
              <a:spLocks noChangeArrowheads="1"/>
            </p:cNvSpPr>
            <p:nvPr/>
          </p:nvSpPr>
          <p:spPr bwMode="auto">
            <a:xfrm>
              <a:off x="3220"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8672" name="Rectangle 858"/>
            <p:cNvSpPr>
              <a:spLocks noChangeArrowheads="1"/>
            </p:cNvSpPr>
            <p:nvPr/>
          </p:nvSpPr>
          <p:spPr bwMode="auto">
            <a:xfrm>
              <a:off x="3271" y="33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673" name="Rectangle 859"/>
            <p:cNvSpPr>
              <a:spLocks noChangeArrowheads="1"/>
            </p:cNvSpPr>
            <p:nvPr/>
          </p:nvSpPr>
          <p:spPr bwMode="auto">
            <a:xfrm>
              <a:off x="1946"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674" name="Rectangle 860"/>
            <p:cNvSpPr>
              <a:spLocks noChangeArrowheads="1"/>
            </p:cNvSpPr>
            <p:nvPr/>
          </p:nvSpPr>
          <p:spPr bwMode="auto">
            <a:xfrm>
              <a:off x="1997"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8675" name="Rectangle 861"/>
            <p:cNvSpPr>
              <a:spLocks noChangeArrowheads="1"/>
            </p:cNvSpPr>
            <p:nvPr/>
          </p:nvSpPr>
          <p:spPr bwMode="auto">
            <a:xfrm>
              <a:off x="2048" y="331"/>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676" name="Rectangle 862"/>
            <p:cNvSpPr>
              <a:spLocks noChangeArrowheads="1"/>
            </p:cNvSpPr>
            <p:nvPr/>
          </p:nvSpPr>
          <p:spPr bwMode="auto">
            <a:xfrm>
              <a:off x="2074"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8677" name="Line 863"/>
            <p:cNvSpPr>
              <a:spLocks noChangeShapeType="1"/>
            </p:cNvSpPr>
            <p:nvPr/>
          </p:nvSpPr>
          <p:spPr bwMode="auto">
            <a:xfrm flipH="1">
              <a:off x="1575" y="388"/>
              <a:ext cx="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78" name="Line 864"/>
            <p:cNvSpPr>
              <a:spLocks noChangeShapeType="1"/>
            </p:cNvSpPr>
            <p:nvPr/>
          </p:nvSpPr>
          <p:spPr bwMode="auto">
            <a:xfrm flipV="1">
              <a:off x="1691" y="351"/>
              <a:ext cx="28" cy="7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79" name="Freeform 865"/>
            <p:cNvSpPr>
              <a:spLocks/>
            </p:cNvSpPr>
            <p:nvPr/>
          </p:nvSpPr>
          <p:spPr bwMode="auto">
            <a:xfrm>
              <a:off x="1680" y="358"/>
              <a:ext cx="50" cy="63"/>
            </a:xfrm>
            <a:custGeom>
              <a:avLst/>
              <a:gdLst>
                <a:gd name="T0" fmla="*/ 515 w 23"/>
                <a:gd name="T1" fmla="*/ 306 h 29"/>
                <a:gd name="T2" fmla="*/ 515 w 23"/>
                <a:gd name="T3" fmla="*/ 245 h 29"/>
                <a:gd name="T4" fmla="*/ 491 w 23"/>
                <a:gd name="T5" fmla="*/ 174 h 29"/>
                <a:gd name="T6" fmla="*/ 20 w 23"/>
                <a:gd name="T7" fmla="*/ 226 h 29"/>
                <a:gd name="T8" fmla="*/ 0 w 23"/>
                <a:gd name="T9" fmla="*/ 289 h 29"/>
                <a:gd name="T10" fmla="*/ 0 w 23"/>
                <a:gd name="T11" fmla="*/ 339 h 29"/>
                <a:gd name="T12" fmla="*/ 491 w 23"/>
                <a:gd name="T13" fmla="*/ 439 h 29"/>
                <a:gd name="T14" fmla="*/ 515 w 23"/>
                <a:gd name="T15" fmla="*/ 378 h 29"/>
                <a:gd name="T16" fmla="*/ 515 w 23"/>
                <a:gd name="T17" fmla="*/ 30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9"/>
                <a:gd name="T29" fmla="*/ 23 w 23"/>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9">
                  <a:moveTo>
                    <a:pt x="23" y="14"/>
                  </a:moveTo>
                  <a:cubicBezTo>
                    <a:pt x="23" y="11"/>
                    <a:pt x="23" y="11"/>
                    <a:pt x="23" y="11"/>
                  </a:cubicBezTo>
                  <a:cubicBezTo>
                    <a:pt x="22" y="8"/>
                    <a:pt x="22" y="8"/>
                    <a:pt x="22" y="8"/>
                  </a:cubicBezTo>
                  <a:cubicBezTo>
                    <a:pt x="17" y="0"/>
                    <a:pt x="4" y="1"/>
                    <a:pt x="1" y="10"/>
                  </a:cubicBezTo>
                  <a:cubicBezTo>
                    <a:pt x="0" y="13"/>
                    <a:pt x="0" y="13"/>
                    <a:pt x="0" y="13"/>
                  </a:cubicBezTo>
                  <a:cubicBezTo>
                    <a:pt x="0" y="15"/>
                    <a:pt x="0" y="15"/>
                    <a:pt x="0" y="15"/>
                  </a:cubicBezTo>
                  <a:cubicBezTo>
                    <a:pt x="2" y="27"/>
                    <a:pt x="16" y="29"/>
                    <a:pt x="22" y="20"/>
                  </a:cubicBezTo>
                  <a:cubicBezTo>
                    <a:pt x="23" y="17"/>
                    <a:pt x="23" y="17"/>
                    <a:pt x="23" y="17"/>
                  </a:cubicBezTo>
                  <a:cubicBezTo>
                    <a:pt x="23" y="14"/>
                    <a:pt x="23" y="14"/>
                    <a:pt x="23" y="1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80" name="Rectangle 866"/>
            <p:cNvSpPr>
              <a:spLocks noChangeArrowheads="1"/>
            </p:cNvSpPr>
            <p:nvPr/>
          </p:nvSpPr>
          <p:spPr bwMode="auto">
            <a:xfrm>
              <a:off x="1746"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8681" name="Rectangle 867"/>
            <p:cNvSpPr>
              <a:spLocks noChangeArrowheads="1"/>
            </p:cNvSpPr>
            <p:nvPr/>
          </p:nvSpPr>
          <p:spPr bwMode="auto">
            <a:xfrm>
              <a:off x="1797"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8682" name="Rectangle 868"/>
            <p:cNvSpPr>
              <a:spLocks noChangeArrowheads="1"/>
            </p:cNvSpPr>
            <p:nvPr/>
          </p:nvSpPr>
          <p:spPr bwMode="auto">
            <a:xfrm>
              <a:off x="1849" y="331"/>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683" name="Rectangle 869"/>
            <p:cNvSpPr>
              <a:spLocks noChangeArrowheads="1"/>
            </p:cNvSpPr>
            <p:nvPr/>
          </p:nvSpPr>
          <p:spPr bwMode="auto">
            <a:xfrm>
              <a:off x="1875"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9</a:t>
              </a:r>
              <a:endParaRPr lang="en-US"/>
            </a:p>
          </p:txBody>
        </p:sp>
        <p:sp>
          <p:nvSpPr>
            <p:cNvPr id="38684" name="Rectangle 870"/>
            <p:cNvSpPr>
              <a:spLocks noChangeArrowheads="1"/>
            </p:cNvSpPr>
            <p:nvPr/>
          </p:nvSpPr>
          <p:spPr bwMode="auto">
            <a:xfrm>
              <a:off x="3731"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38685" name="Rectangle 871"/>
            <p:cNvSpPr>
              <a:spLocks noChangeArrowheads="1"/>
            </p:cNvSpPr>
            <p:nvPr/>
          </p:nvSpPr>
          <p:spPr bwMode="auto">
            <a:xfrm>
              <a:off x="3783"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38686" name="Rectangle 872"/>
            <p:cNvSpPr>
              <a:spLocks noChangeArrowheads="1"/>
            </p:cNvSpPr>
            <p:nvPr/>
          </p:nvSpPr>
          <p:spPr bwMode="auto">
            <a:xfrm>
              <a:off x="3835"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687" name="Rectangle 873"/>
            <p:cNvSpPr>
              <a:spLocks noChangeArrowheads="1"/>
            </p:cNvSpPr>
            <p:nvPr/>
          </p:nvSpPr>
          <p:spPr bwMode="auto">
            <a:xfrm>
              <a:off x="3885"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38688" name="Rectangle 874"/>
            <p:cNvSpPr>
              <a:spLocks noChangeArrowheads="1"/>
            </p:cNvSpPr>
            <p:nvPr/>
          </p:nvSpPr>
          <p:spPr bwMode="auto">
            <a:xfrm>
              <a:off x="3937" y="66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38689" name="Rectangle 875"/>
            <p:cNvSpPr>
              <a:spLocks noChangeArrowheads="1"/>
            </p:cNvSpPr>
            <p:nvPr/>
          </p:nvSpPr>
          <p:spPr bwMode="auto">
            <a:xfrm>
              <a:off x="3963"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38690" name="Line 876"/>
            <p:cNvSpPr>
              <a:spLocks noChangeShapeType="1"/>
            </p:cNvSpPr>
            <p:nvPr/>
          </p:nvSpPr>
          <p:spPr bwMode="auto">
            <a:xfrm flipV="1">
              <a:off x="3877" y="770"/>
              <a:ext cx="1" cy="17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91" name="Line 877"/>
            <p:cNvSpPr>
              <a:spLocks noChangeShapeType="1"/>
            </p:cNvSpPr>
            <p:nvPr/>
          </p:nvSpPr>
          <p:spPr bwMode="auto">
            <a:xfrm>
              <a:off x="3877" y="500"/>
              <a:ext cx="1" cy="17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692" name="Freeform 878"/>
            <p:cNvSpPr>
              <a:spLocks/>
            </p:cNvSpPr>
            <p:nvPr/>
          </p:nvSpPr>
          <p:spPr bwMode="auto">
            <a:xfrm>
              <a:off x="1560" y="781"/>
              <a:ext cx="28" cy="85"/>
            </a:xfrm>
            <a:custGeom>
              <a:avLst/>
              <a:gdLst>
                <a:gd name="T0" fmla="*/ 15 w 28"/>
                <a:gd name="T1" fmla="*/ 85 h 85"/>
                <a:gd name="T2" fmla="*/ 0 w 28"/>
                <a:gd name="T3" fmla="*/ 0 h 85"/>
                <a:gd name="T4" fmla="*/ 28 w 28"/>
                <a:gd name="T5" fmla="*/ 0 h 85"/>
                <a:gd name="T6" fmla="*/ 15 w 28"/>
                <a:gd name="T7" fmla="*/ 85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85"/>
                  </a:moveTo>
                  <a:lnTo>
                    <a:pt x="0" y="0"/>
                  </a:lnTo>
                  <a:lnTo>
                    <a:pt x="28" y="0"/>
                  </a:lnTo>
                  <a:lnTo>
                    <a:pt x="15"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3" name="Freeform 879"/>
            <p:cNvSpPr>
              <a:spLocks/>
            </p:cNvSpPr>
            <p:nvPr/>
          </p:nvSpPr>
          <p:spPr bwMode="auto">
            <a:xfrm>
              <a:off x="1560" y="781"/>
              <a:ext cx="28" cy="85"/>
            </a:xfrm>
            <a:custGeom>
              <a:avLst/>
              <a:gdLst>
                <a:gd name="T0" fmla="*/ 15 w 28"/>
                <a:gd name="T1" fmla="*/ 85 h 85"/>
                <a:gd name="T2" fmla="*/ 0 w 28"/>
                <a:gd name="T3" fmla="*/ 0 h 85"/>
                <a:gd name="T4" fmla="*/ 28 w 28"/>
                <a:gd name="T5" fmla="*/ 0 h 85"/>
                <a:gd name="T6" fmla="*/ 15 w 28"/>
                <a:gd name="T7" fmla="*/ 85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85"/>
                  </a:moveTo>
                  <a:lnTo>
                    <a:pt x="0" y="0"/>
                  </a:lnTo>
                  <a:lnTo>
                    <a:pt x="28" y="0"/>
                  </a:lnTo>
                  <a:lnTo>
                    <a:pt x="15" y="85"/>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94" name="Freeform 880"/>
            <p:cNvSpPr>
              <a:spLocks/>
            </p:cNvSpPr>
            <p:nvPr/>
          </p:nvSpPr>
          <p:spPr bwMode="auto">
            <a:xfrm>
              <a:off x="1560" y="585"/>
              <a:ext cx="28" cy="85"/>
            </a:xfrm>
            <a:custGeom>
              <a:avLst/>
              <a:gdLst>
                <a:gd name="T0" fmla="*/ 15 w 28"/>
                <a:gd name="T1" fmla="*/ 0 h 85"/>
                <a:gd name="T2" fmla="*/ 28 w 28"/>
                <a:gd name="T3" fmla="*/ 85 h 85"/>
                <a:gd name="T4" fmla="*/ 0 w 28"/>
                <a:gd name="T5" fmla="*/ 85 h 85"/>
                <a:gd name="T6" fmla="*/ 15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0"/>
                  </a:moveTo>
                  <a:lnTo>
                    <a:pt x="28" y="85"/>
                  </a:lnTo>
                  <a:lnTo>
                    <a:pt x="0" y="85"/>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5" name="Freeform 881"/>
            <p:cNvSpPr>
              <a:spLocks/>
            </p:cNvSpPr>
            <p:nvPr/>
          </p:nvSpPr>
          <p:spPr bwMode="auto">
            <a:xfrm>
              <a:off x="1560" y="585"/>
              <a:ext cx="28" cy="85"/>
            </a:xfrm>
            <a:custGeom>
              <a:avLst/>
              <a:gdLst>
                <a:gd name="T0" fmla="*/ 15 w 28"/>
                <a:gd name="T1" fmla="*/ 0 h 85"/>
                <a:gd name="T2" fmla="*/ 28 w 28"/>
                <a:gd name="T3" fmla="*/ 85 h 85"/>
                <a:gd name="T4" fmla="*/ 0 w 28"/>
                <a:gd name="T5" fmla="*/ 85 h 85"/>
                <a:gd name="T6" fmla="*/ 15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0"/>
                  </a:moveTo>
                  <a:lnTo>
                    <a:pt x="28" y="85"/>
                  </a:lnTo>
                  <a:lnTo>
                    <a:pt x="0" y="85"/>
                  </a:lnTo>
                  <a:lnTo>
                    <a:pt x="15"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96" name="Freeform 882"/>
            <p:cNvSpPr>
              <a:spLocks/>
            </p:cNvSpPr>
            <p:nvPr/>
          </p:nvSpPr>
          <p:spPr bwMode="auto">
            <a:xfrm>
              <a:off x="3864" y="866"/>
              <a:ext cx="28" cy="83"/>
            </a:xfrm>
            <a:custGeom>
              <a:avLst/>
              <a:gdLst>
                <a:gd name="T0" fmla="*/ 13 w 28"/>
                <a:gd name="T1" fmla="*/ 83 h 83"/>
                <a:gd name="T2" fmla="*/ 0 w 28"/>
                <a:gd name="T3" fmla="*/ 0 h 83"/>
                <a:gd name="T4" fmla="*/ 28 w 28"/>
                <a:gd name="T5" fmla="*/ 0 h 83"/>
                <a:gd name="T6" fmla="*/ 13 w 28"/>
                <a:gd name="T7" fmla="*/ 83 h 83"/>
                <a:gd name="T8" fmla="*/ 0 60000 65536"/>
                <a:gd name="T9" fmla="*/ 0 60000 65536"/>
                <a:gd name="T10" fmla="*/ 0 60000 65536"/>
                <a:gd name="T11" fmla="*/ 0 60000 65536"/>
                <a:gd name="T12" fmla="*/ 0 w 28"/>
                <a:gd name="T13" fmla="*/ 0 h 83"/>
                <a:gd name="T14" fmla="*/ 28 w 28"/>
                <a:gd name="T15" fmla="*/ 83 h 83"/>
              </a:gdLst>
              <a:ahLst/>
              <a:cxnLst>
                <a:cxn ang="T8">
                  <a:pos x="T0" y="T1"/>
                </a:cxn>
                <a:cxn ang="T9">
                  <a:pos x="T2" y="T3"/>
                </a:cxn>
                <a:cxn ang="T10">
                  <a:pos x="T4" y="T5"/>
                </a:cxn>
                <a:cxn ang="T11">
                  <a:pos x="T6" y="T7"/>
                </a:cxn>
              </a:cxnLst>
              <a:rect l="T12" t="T13" r="T14" b="T15"/>
              <a:pathLst>
                <a:path w="28" h="83">
                  <a:moveTo>
                    <a:pt x="13" y="83"/>
                  </a:moveTo>
                  <a:lnTo>
                    <a:pt x="0" y="0"/>
                  </a:lnTo>
                  <a:lnTo>
                    <a:pt x="28" y="0"/>
                  </a:lnTo>
                  <a:lnTo>
                    <a:pt x="1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7" name="Freeform 883"/>
            <p:cNvSpPr>
              <a:spLocks/>
            </p:cNvSpPr>
            <p:nvPr/>
          </p:nvSpPr>
          <p:spPr bwMode="auto">
            <a:xfrm>
              <a:off x="3864" y="866"/>
              <a:ext cx="28" cy="83"/>
            </a:xfrm>
            <a:custGeom>
              <a:avLst/>
              <a:gdLst>
                <a:gd name="T0" fmla="*/ 13 w 28"/>
                <a:gd name="T1" fmla="*/ 83 h 83"/>
                <a:gd name="T2" fmla="*/ 0 w 28"/>
                <a:gd name="T3" fmla="*/ 0 h 83"/>
                <a:gd name="T4" fmla="*/ 28 w 28"/>
                <a:gd name="T5" fmla="*/ 0 h 83"/>
                <a:gd name="T6" fmla="*/ 13 w 28"/>
                <a:gd name="T7" fmla="*/ 83 h 83"/>
                <a:gd name="T8" fmla="*/ 0 60000 65536"/>
                <a:gd name="T9" fmla="*/ 0 60000 65536"/>
                <a:gd name="T10" fmla="*/ 0 60000 65536"/>
                <a:gd name="T11" fmla="*/ 0 60000 65536"/>
                <a:gd name="T12" fmla="*/ 0 w 28"/>
                <a:gd name="T13" fmla="*/ 0 h 83"/>
                <a:gd name="T14" fmla="*/ 28 w 28"/>
                <a:gd name="T15" fmla="*/ 83 h 83"/>
              </a:gdLst>
              <a:ahLst/>
              <a:cxnLst>
                <a:cxn ang="T8">
                  <a:pos x="T0" y="T1"/>
                </a:cxn>
                <a:cxn ang="T9">
                  <a:pos x="T2" y="T3"/>
                </a:cxn>
                <a:cxn ang="T10">
                  <a:pos x="T4" y="T5"/>
                </a:cxn>
                <a:cxn ang="T11">
                  <a:pos x="T6" y="T7"/>
                </a:cxn>
              </a:cxnLst>
              <a:rect l="T12" t="T13" r="T14" b="T15"/>
              <a:pathLst>
                <a:path w="28" h="83">
                  <a:moveTo>
                    <a:pt x="13" y="83"/>
                  </a:moveTo>
                  <a:lnTo>
                    <a:pt x="0" y="0"/>
                  </a:lnTo>
                  <a:lnTo>
                    <a:pt x="28" y="0"/>
                  </a:lnTo>
                  <a:lnTo>
                    <a:pt x="13" y="8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698" name="Freeform 884"/>
            <p:cNvSpPr>
              <a:spLocks/>
            </p:cNvSpPr>
            <p:nvPr/>
          </p:nvSpPr>
          <p:spPr bwMode="auto">
            <a:xfrm>
              <a:off x="3864" y="500"/>
              <a:ext cx="28" cy="85"/>
            </a:xfrm>
            <a:custGeom>
              <a:avLst/>
              <a:gdLst>
                <a:gd name="T0" fmla="*/ 13 w 28"/>
                <a:gd name="T1" fmla="*/ 0 h 85"/>
                <a:gd name="T2" fmla="*/ 28 w 28"/>
                <a:gd name="T3" fmla="*/ 85 h 85"/>
                <a:gd name="T4" fmla="*/ 0 w 28"/>
                <a:gd name="T5" fmla="*/ 85 h 85"/>
                <a:gd name="T6" fmla="*/ 13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3" y="0"/>
                  </a:moveTo>
                  <a:lnTo>
                    <a:pt x="28" y="85"/>
                  </a:lnTo>
                  <a:lnTo>
                    <a:pt x="0" y="8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699" name="Freeform 885"/>
            <p:cNvSpPr>
              <a:spLocks/>
            </p:cNvSpPr>
            <p:nvPr/>
          </p:nvSpPr>
          <p:spPr bwMode="auto">
            <a:xfrm>
              <a:off x="3864" y="500"/>
              <a:ext cx="28" cy="85"/>
            </a:xfrm>
            <a:custGeom>
              <a:avLst/>
              <a:gdLst>
                <a:gd name="T0" fmla="*/ 13 w 28"/>
                <a:gd name="T1" fmla="*/ 0 h 85"/>
                <a:gd name="T2" fmla="*/ 28 w 28"/>
                <a:gd name="T3" fmla="*/ 85 h 85"/>
                <a:gd name="T4" fmla="*/ 0 w 28"/>
                <a:gd name="T5" fmla="*/ 85 h 85"/>
                <a:gd name="T6" fmla="*/ 13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3" y="0"/>
                  </a:moveTo>
                  <a:lnTo>
                    <a:pt x="28" y="85"/>
                  </a:lnTo>
                  <a:lnTo>
                    <a:pt x="0" y="85"/>
                  </a:lnTo>
                  <a:lnTo>
                    <a:pt x="1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00" name="Freeform 886"/>
            <p:cNvSpPr>
              <a:spLocks/>
            </p:cNvSpPr>
            <p:nvPr/>
          </p:nvSpPr>
          <p:spPr bwMode="auto">
            <a:xfrm>
              <a:off x="1540" y="866"/>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1" name="Freeform 887"/>
            <p:cNvSpPr>
              <a:spLocks/>
            </p:cNvSpPr>
            <p:nvPr/>
          </p:nvSpPr>
          <p:spPr bwMode="auto">
            <a:xfrm>
              <a:off x="1540" y="866"/>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02" name="Freeform 888"/>
            <p:cNvSpPr>
              <a:spLocks/>
            </p:cNvSpPr>
            <p:nvPr/>
          </p:nvSpPr>
          <p:spPr bwMode="auto">
            <a:xfrm>
              <a:off x="3126" y="500"/>
              <a:ext cx="338" cy="449"/>
            </a:xfrm>
            <a:custGeom>
              <a:avLst/>
              <a:gdLst>
                <a:gd name="T0" fmla="*/ 0 w 338"/>
                <a:gd name="T1" fmla="*/ 224 h 449"/>
                <a:gd name="T2" fmla="*/ 0 w 338"/>
                <a:gd name="T3" fmla="*/ 0 h 449"/>
                <a:gd name="T4" fmla="*/ 338 w 338"/>
                <a:gd name="T5" fmla="*/ 0 h 449"/>
                <a:gd name="T6" fmla="*/ 338 w 338"/>
                <a:gd name="T7" fmla="*/ 67 h 449"/>
                <a:gd name="T8" fmla="*/ 321 w 338"/>
                <a:gd name="T9" fmla="*/ 67 h 449"/>
                <a:gd name="T10" fmla="*/ 317 w 338"/>
                <a:gd name="T11" fmla="*/ 67 h 449"/>
                <a:gd name="T12" fmla="*/ 306 w 338"/>
                <a:gd name="T13" fmla="*/ 69 h 449"/>
                <a:gd name="T14" fmla="*/ 303 w 338"/>
                <a:gd name="T15" fmla="*/ 69 h 449"/>
                <a:gd name="T16" fmla="*/ 288 w 338"/>
                <a:gd name="T17" fmla="*/ 74 h 449"/>
                <a:gd name="T18" fmla="*/ 284 w 338"/>
                <a:gd name="T19" fmla="*/ 76 h 449"/>
                <a:gd name="T20" fmla="*/ 273 w 338"/>
                <a:gd name="T21" fmla="*/ 80 h 449"/>
                <a:gd name="T22" fmla="*/ 273 w 338"/>
                <a:gd name="T23" fmla="*/ 80 h 449"/>
                <a:gd name="T24" fmla="*/ 258 w 338"/>
                <a:gd name="T25" fmla="*/ 89 h 449"/>
                <a:gd name="T26" fmla="*/ 253 w 338"/>
                <a:gd name="T27" fmla="*/ 91 h 449"/>
                <a:gd name="T28" fmla="*/ 245 w 338"/>
                <a:gd name="T29" fmla="*/ 98 h 449"/>
                <a:gd name="T30" fmla="*/ 242 w 338"/>
                <a:gd name="T31" fmla="*/ 98 h 449"/>
                <a:gd name="T32" fmla="*/ 229 w 338"/>
                <a:gd name="T33" fmla="*/ 111 h 449"/>
                <a:gd name="T34" fmla="*/ 227 w 338"/>
                <a:gd name="T35" fmla="*/ 113 h 449"/>
                <a:gd name="T36" fmla="*/ 218 w 338"/>
                <a:gd name="T37" fmla="*/ 120 h 449"/>
                <a:gd name="T38" fmla="*/ 218 w 338"/>
                <a:gd name="T39" fmla="*/ 122 h 449"/>
                <a:gd name="T40" fmla="*/ 207 w 338"/>
                <a:gd name="T41" fmla="*/ 137 h 449"/>
                <a:gd name="T42" fmla="*/ 205 w 338"/>
                <a:gd name="T43" fmla="*/ 139 h 449"/>
                <a:gd name="T44" fmla="*/ 201 w 338"/>
                <a:gd name="T45" fmla="*/ 148 h 449"/>
                <a:gd name="T46" fmla="*/ 199 w 338"/>
                <a:gd name="T47" fmla="*/ 150 h 449"/>
                <a:gd name="T48" fmla="*/ 192 w 338"/>
                <a:gd name="T49" fmla="*/ 165 h 449"/>
                <a:gd name="T50" fmla="*/ 190 w 338"/>
                <a:gd name="T51" fmla="*/ 168 h 449"/>
                <a:gd name="T52" fmla="*/ 188 w 338"/>
                <a:gd name="T53" fmla="*/ 178 h 449"/>
                <a:gd name="T54" fmla="*/ 186 w 338"/>
                <a:gd name="T55" fmla="*/ 183 h 449"/>
                <a:gd name="T56" fmla="*/ 181 w 338"/>
                <a:gd name="T57" fmla="*/ 200 h 449"/>
                <a:gd name="T58" fmla="*/ 181 w 338"/>
                <a:gd name="T59" fmla="*/ 200 h 449"/>
                <a:gd name="T60" fmla="*/ 181 w 338"/>
                <a:gd name="T61" fmla="*/ 211 h 449"/>
                <a:gd name="T62" fmla="*/ 181 w 338"/>
                <a:gd name="T63" fmla="*/ 216 h 449"/>
                <a:gd name="T64" fmla="*/ 181 w 338"/>
                <a:gd name="T65" fmla="*/ 224 h 449"/>
                <a:gd name="T66" fmla="*/ 181 w 338"/>
                <a:gd name="T67" fmla="*/ 233 h 449"/>
                <a:gd name="T68" fmla="*/ 181 w 338"/>
                <a:gd name="T69" fmla="*/ 235 h 449"/>
                <a:gd name="T70" fmla="*/ 181 w 338"/>
                <a:gd name="T71" fmla="*/ 246 h 449"/>
                <a:gd name="T72" fmla="*/ 181 w 338"/>
                <a:gd name="T73" fmla="*/ 250 h 449"/>
                <a:gd name="T74" fmla="*/ 186 w 338"/>
                <a:gd name="T75" fmla="*/ 268 h 449"/>
                <a:gd name="T76" fmla="*/ 186 w 338"/>
                <a:gd name="T77" fmla="*/ 268 h 449"/>
                <a:gd name="T78" fmla="*/ 190 w 338"/>
                <a:gd name="T79" fmla="*/ 279 h 449"/>
                <a:gd name="T80" fmla="*/ 192 w 338"/>
                <a:gd name="T81" fmla="*/ 283 h 449"/>
                <a:gd name="T82" fmla="*/ 199 w 338"/>
                <a:gd name="T83" fmla="*/ 298 h 449"/>
                <a:gd name="T84" fmla="*/ 203 w 338"/>
                <a:gd name="T85" fmla="*/ 309 h 449"/>
                <a:gd name="T86" fmla="*/ 207 w 338"/>
                <a:gd name="T87" fmla="*/ 314 h 449"/>
                <a:gd name="T88" fmla="*/ 216 w 338"/>
                <a:gd name="T89" fmla="*/ 327 h 449"/>
                <a:gd name="T90" fmla="*/ 225 w 338"/>
                <a:gd name="T91" fmla="*/ 336 h 449"/>
                <a:gd name="T92" fmla="*/ 229 w 338"/>
                <a:gd name="T93" fmla="*/ 340 h 449"/>
                <a:gd name="T94" fmla="*/ 242 w 338"/>
                <a:gd name="T95" fmla="*/ 351 h 449"/>
                <a:gd name="T96" fmla="*/ 251 w 338"/>
                <a:gd name="T97" fmla="*/ 357 h 449"/>
                <a:gd name="T98" fmla="*/ 258 w 338"/>
                <a:gd name="T99" fmla="*/ 362 h 449"/>
                <a:gd name="T100" fmla="*/ 271 w 338"/>
                <a:gd name="T101" fmla="*/ 368 h 449"/>
                <a:gd name="T102" fmla="*/ 279 w 338"/>
                <a:gd name="T103" fmla="*/ 373 h 449"/>
                <a:gd name="T104" fmla="*/ 288 w 338"/>
                <a:gd name="T105" fmla="*/ 375 h 449"/>
                <a:gd name="T106" fmla="*/ 301 w 338"/>
                <a:gd name="T107" fmla="*/ 379 h 449"/>
                <a:gd name="T108" fmla="*/ 312 w 338"/>
                <a:gd name="T109" fmla="*/ 381 h 449"/>
                <a:gd name="T110" fmla="*/ 321 w 338"/>
                <a:gd name="T111" fmla="*/ 384 h 449"/>
                <a:gd name="T112" fmla="*/ 336 w 338"/>
                <a:gd name="T113" fmla="*/ 384 h 449"/>
                <a:gd name="T114" fmla="*/ 338 w 338"/>
                <a:gd name="T115" fmla="*/ 384 h 449"/>
                <a:gd name="T116" fmla="*/ 338 w 338"/>
                <a:gd name="T117" fmla="*/ 449 h 449"/>
                <a:gd name="T118" fmla="*/ 0 w 338"/>
                <a:gd name="T119" fmla="*/ 449 h 449"/>
                <a:gd name="T120" fmla="*/ 0 w 338"/>
                <a:gd name="T121" fmla="*/ 224 h 44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8"/>
                <a:gd name="T184" fmla="*/ 0 h 449"/>
                <a:gd name="T185" fmla="*/ 338 w 338"/>
                <a:gd name="T186" fmla="*/ 449 h 44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8" h="449">
                  <a:moveTo>
                    <a:pt x="0" y="224"/>
                  </a:moveTo>
                  <a:lnTo>
                    <a:pt x="0" y="0"/>
                  </a:lnTo>
                  <a:lnTo>
                    <a:pt x="338" y="0"/>
                  </a:lnTo>
                  <a:lnTo>
                    <a:pt x="338" y="67"/>
                  </a:lnTo>
                  <a:lnTo>
                    <a:pt x="321" y="67"/>
                  </a:lnTo>
                  <a:lnTo>
                    <a:pt x="317" y="67"/>
                  </a:lnTo>
                  <a:lnTo>
                    <a:pt x="306" y="69"/>
                  </a:lnTo>
                  <a:lnTo>
                    <a:pt x="303" y="69"/>
                  </a:lnTo>
                  <a:lnTo>
                    <a:pt x="288" y="74"/>
                  </a:lnTo>
                  <a:lnTo>
                    <a:pt x="284" y="76"/>
                  </a:lnTo>
                  <a:lnTo>
                    <a:pt x="273" y="80"/>
                  </a:lnTo>
                  <a:lnTo>
                    <a:pt x="258" y="89"/>
                  </a:lnTo>
                  <a:lnTo>
                    <a:pt x="253" y="91"/>
                  </a:lnTo>
                  <a:lnTo>
                    <a:pt x="245" y="98"/>
                  </a:lnTo>
                  <a:lnTo>
                    <a:pt x="242" y="98"/>
                  </a:lnTo>
                  <a:lnTo>
                    <a:pt x="229" y="111"/>
                  </a:lnTo>
                  <a:lnTo>
                    <a:pt x="227" y="113"/>
                  </a:lnTo>
                  <a:lnTo>
                    <a:pt x="218" y="120"/>
                  </a:lnTo>
                  <a:lnTo>
                    <a:pt x="218" y="122"/>
                  </a:lnTo>
                  <a:lnTo>
                    <a:pt x="207" y="137"/>
                  </a:lnTo>
                  <a:lnTo>
                    <a:pt x="205" y="139"/>
                  </a:lnTo>
                  <a:lnTo>
                    <a:pt x="201" y="148"/>
                  </a:lnTo>
                  <a:lnTo>
                    <a:pt x="199" y="150"/>
                  </a:lnTo>
                  <a:lnTo>
                    <a:pt x="192" y="165"/>
                  </a:lnTo>
                  <a:lnTo>
                    <a:pt x="190" y="168"/>
                  </a:lnTo>
                  <a:lnTo>
                    <a:pt x="188" y="178"/>
                  </a:lnTo>
                  <a:lnTo>
                    <a:pt x="186" y="183"/>
                  </a:lnTo>
                  <a:lnTo>
                    <a:pt x="181" y="200"/>
                  </a:lnTo>
                  <a:lnTo>
                    <a:pt x="181" y="211"/>
                  </a:lnTo>
                  <a:lnTo>
                    <a:pt x="181" y="216"/>
                  </a:lnTo>
                  <a:lnTo>
                    <a:pt x="181" y="224"/>
                  </a:lnTo>
                  <a:lnTo>
                    <a:pt x="181" y="233"/>
                  </a:lnTo>
                  <a:lnTo>
                    <a:pt x="181" y="235"/>
                  </a:lnTo>
                  <a:lnTo>
                    <a:pt x="181" y="246"/>
                  </a:lnTo>
                  <a:lnTo>
                    <a:pt x="181" y="250"/>
                  </a:lnTo>
                  <a:lnTo>
                    <a:pt x="186" y="268"/>
                  </a:lnTo>
                  <a:lnTo>
                    <a:pt x="190" y="279"/>
                  </a:lnTo>
                  <a:lnTo>
                    <a:pt x="192" y="283"/>
                  </a:lnTo>
                  <a:lnTo>
                    <a:pt x="199" y="298"/>
                  </a:lnTo>
                  <a:lnTo>
                    <a:pt x="203" y="309"/>
                  </a:lnTo>
                  <a:lnTo>
                    <a:pt x="207" y="314"/>
                  </a:lnTo>
                  <a:lnTo>
                    <a:pt x="216" y="327"/>
                  </a:lnTo>
                  <a:lnTo>
                    <a:pt x="225" y="336"/>
                  </a:lnTo>
                  <a:lnTo>
                    <a:pt x="229" y="340"/>
                  </a:lnTo>
                  <a:lnTo>
                    <a:pt x="242" y="351"/>
                  </a:lnTo>
                  <a:lnTo>
                    <a:pt x="251" y="357"/>
                  </a:lnTo>
                  <a:lnTo>
                    <a:pt x="258" y="362"/>
                  </a:lnTo>
                  <a:lnTo>
                    <a:pt x="271" y="368"/>
                  </a:lnTo>
                  <a:lnTo>
                    <a:pt x="279" y="373"/>
                  </a:lnTo>
                  <a:lnTo>
                    <a:pt x="288" y="375"/>
                  </a:lnTo>
                  <a:lnTo>
                    <a:pt x="301" y="379"/>
                  </a:lnTo>
                  <a:lnTo>
                    <a:pt x="312" y="381"/>
                  </a:lnTo>
                  <a:lnTo>
                    <a:pt x="321" y="384"/>
                  </a:lnTo>
                  <a:lnTo>
                    <a:pt x="336" y="384"/>
                  </a:lnTo>
                  <a:lnTo>
                    <a:pt x="338" y="384"/>
                  </a:lnTo>
                  <a:lnTo>
                    <a:pt x="338" y="449"/>
                  </a:lnTo>
                  <a:lnTo>
                    <a:pt x="0" y="449"/>
                  </a:lnTo>
                  <a:lnTo>
                    <a:pt x="0"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3" name="Freeform 889"/>
            <p:cNvSpPr>
              <a:spLocks/>
            </p:cNvSpPr>
            <p:nvPr/>
          </p:nvSpPr>
          <p:spPr bwMode="auto">
            <a:xfrm>
              <a:off x="3307" y="724"/>
              <a:ext cx="157" cy="160"/>
            </a:xfrm>
            <a:custGeom>
              <a:avLst/>
              <a:gdLst>
                <a:gd name="T0" fmla="*/ 157 w 157"/>
                <a:gd name="T1" fmla="*/ 0 h 160"/>
                <a:gd name="T2" fmla="*/ 157 w 157"/>
                <a:gd name="T3" fmla="*/ 160 h 160"/>
                <a:gd name="T4" fmla="*/ 155 w 157"/>
                <a:gd name="T5" fmla="*/ 160 h 160"/>
                <a:gd name="T6" fmla="*/ 140 w 157"/>
                <a:gd name="T7" fmla="*/ 160 h 160"/>
                <a:gd name="T8" fmla="*/ 131 w 157"/>
                <a:gd name="T9" fmla="*/ 157 h 160"/>
                <a:gd name="T10" fmla="*/ 120 w 157"/>
                <a:gd name="T11" fmla="*/ 155 h 160"/>
                <a:gd name="T12" fmla="*/ 107 w 157"/>
                <a:gd name="T13" fmla="*/ 151 h 160"/>
                <a:gd name="T14" fmla="*/ 98 w 157"/>
                <a:gd name="T15" fmla="*/ 149 h 160"/>
                <a:gd name="T16" fmla="*/ 90 w 157"/>
                <a:gd name="T17" fmla="*/ 144 h 160"/>
                <a:gd name="T18" fmla="*/ 77 w 157"/>
                <a:gd name="T19" fmla="*/ 138 h 160"/>
                <a:gd name="T20" fmla="*/ 70 w 157"/>
                <a:gd name="T21" fmla="*/ 133 h 160"/>
                <a:gd name="T22" fmla="*/ 61 w 157"/>
                <a:gd name="T23" fmla="*/ 127 h 160"/>
                <a:gd name="T24" fmla="*/ 48 w 157"/>
                <a:gd name="T25" fmla="*/ 116 h 160"/>
                <a:gd name="T26" fmla="*/ 44 w 157"/>
                <a:gd name="T27" fmla="*/ 112 h 160"/>
                <a:gd name="T28" fmla="*/ 35 w 157"/>
                <a:gd name="T29" fmla="*/ 103 h 160"/>
                <a:gd name="T30" fmla="*/ 26 w 157"/>
                <a:gd name="T31" fmla="*/ 90 h 160"/>
                <a:gd name="T32" fmla="*/ 22 w 157"/>
                <a:gd name="T33" fmla="*/ 85 h 160"/>
                <a:gd name="T34" fmla="*/ 18 w 157"/>
                <a:gd name="T35" fmla="*/ 74 h 160"/>
                <a:gd name="T36" fmla="*/ 11 w 157"/>
                <a:gd name="T37" fmla="*/ 59 h 160"/>
                <a:gd name="T38" fmla="*/ 9 w 157"/>
                <a:gd name="T39" fmla="*/ 55 h 160"/>
                <a:gd name="T40" fmla="*/ 5 w 157"/>
                <a:gd name="T41" fmla="*/ 44 h 160"/>
                <a:gd name="T42" fmla="*/ 5 w 157"/>
                <a:gd name="T43" fmla="*/ 44 h 160"/>
                <a:gd name="T44" fmla="*/ 0 w 157"/>
                <a:gd name="T45" fmla="*/ 26 h 160"/>
                <a:gd name="T46" fmla="*/ 0 w 157"/>
                <a:gd name="T47" fmla="*/ 22 h 160"/>
                <a:gd name="T48" fmla="*/ 0 w 157"/>
                <a:gd name="T49" fmla="*/ 11 h 160"/>
                <a:gd name="T50" fmla="*/ 0 w 157"/>
                <a:gd name="T51" fmla="*/ 9 h 160"/>
                <a:gd name="T52" fmla="*/ 0 w 157"/>
                <a:gd name="T53" fmla="*/ 0 h 160"/>
                <a:gd name="T54" fmla="*/ 16 w 157"/>
                <a:gd name="T55" fmla="*/ 0 h 160"/>
                <a:gd name="T56" fmla="*/ 157 w 157"/>
                <a:gd name="T57" fmla="*/ 0 h 1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7"/>
                <a:gd name="T88" fmla="*/ 0 h 160"/>
                <a:gd name="T89" fmla="*/ 157 w 157"/>
                <a:gd name="T90" fmla="*/ 160 h 1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7" h="160">
                  <a:moveTo>
                    <a:pt x="157" y="0"/>
                  </a:moveTo>
                  <a:lnTo>
                    <a:pt x="157" y="160"/>
                  </a:lnTo>
                  <a:lnTo>
                    <a:pt x="155" y="160"/>
                  </a:lnTo>
                  <a:lnTo>
                    <a:pt x="140" y="160"/>
                  </a:lnTo>
                  <a:lnTo>
                    <a:pt x="131" y="157"/>
                  </a:lnTo>
                  <a:lnTo>
                    <a:pt x="120" y="155"/>
                  </a:lnTo>
                  <a:lnTo>
                    <a:pt x="107" y="151"/>
                  </a:lnTo>
                  <a:lnTo>
                    <a:pt x="98" y="149"/>
                  </a:lnTo>
                  <a:lnTo>
                    <a:pt x="90" y="144"/>
                  </a:lnTo>
                  <a:lnTo>
                    <a:pt x="77" y="138"/>
                  </a:lnTo>
                  <a:lnTo>
                    <a:pt x="70" y="133"/>
                  </a:lnTo>
                  <a:lnTo>
                    <a:pt x="61" y="127"/>
                  </a:lnTo>
                  <a:lnTo>
                    <a:pt x="48" y="116"/>
                  </a:lnTo>
                  <a:lnTo>
                    <a:pt x="44" y="112"/>
                  </a:lnTo>
                  <a:lnTo>
                    <a:pt x="35" y="103"/>
                  </a:lnTo>
                  <a:lnTo>
                    <a:pt x="26" y="90"/>
                  </a:lnTo>
                  <a:lnTo>
                    <a:pt x="22" y="85"/>
                  </a:lnTo>
                  <a:lnTo>
                    <a:pt x="18" y="74"/>
                  </a:lnTo>
                  <a:lnTo>
                    <a:pt x="11" y="59"/>
                  </a:lnTo>
                  <a:lnTo>
                    <a:pt x="9" y="55"/>
                  </a:lnTo>
                  <a:lnTo>
                    <a:pt x="5" y="44"/>
                  </a:lnTo>
                  <a:lnTo>
                    <a:pt x="0" y="26"/>
                  </a:lnTo>
                  <a:lnTo>
                    <a:pt x="0" y="22"/>
                  </a:lnTo>
                  <a:lnTo>
                    <a:pt x="0" y="11"/>
                  </a:lnTo>
                  <a:lnTo>
                    <a:pt x="0" y="9"/>
                  </a:lnTo>
                  <a:lnTo>
                    <a:pt x="0" y="0"/>
                  </a:lnTo>
                  <a:lnTo>
                    <a:pt x="16" y="0"/>
                  </a:lnTo>
                  <a:lnTo>
                    <a:pt x="1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4" name="Freeform 890"/>
            <p:cNvSpPr>
              <a:spLocks/>
            </p:cNvSpPr>
            <p:nvPr/>
          </p:nvSpPr>
          <p:spPr bwMode="auto">
            <a:xfrm>
              <a:off x="3307" y="567"/>
              <a:ext cx="157" cy="157"/>
            </a:xfrm>
            <a:custGeom>
              <a:avLst/>
              <a:gdLst>
                <a:gd name="T0" fmla="*/ 157 w 157"/>
                <a:gd name="T1" fmla="*/ 0 h 157"/>
                <a:gd name="T2" fmla="*/ 157 w 157"/>
                <a:gd name="T3" fmla="*/ 157 h 157"/>
                <a:gd name="T4" fmla="*/ 16 w 157"/>
                <a:gd name="T5" fmla="*/ 157 h 157"/>
                <a:gd name="T6" fmla="*/ 0 w 157"/>
                <a:gd name="T7" fmla="*/ 157 h 157"/>
                <a:gd name="T8" fmla="*/ 0 w 157"/>
                <a:gd name="T9" fmla="*/ 149 h 157"/>
                <a:gd name="T10" fmla="*/ 0 w 157"/>
                <a:gd name="T11" fmla="*/ 144 h 157"/>
                <a:gd name="T12" fmla="*/ 0 w 157"/>
                <a:gd name="T13" fmla="*/ 133 h 157"/>
                <a:gd name="T14" fmla="*/ 0 w 157"/>
                <a:gd name="T15" fmla="*/ 133 h 157"/>
                <a:gd name="T16" fmla="*/ 5 w 157"/>
                <a:gd name="T17" fmla="*/ 116 h 157"/>
                <a:gd name="T18" fmla="*/ 7 w 157"/>
                <a:gd name="T19" fmla="*/ 111 h 157"/>
                <a:gd name="T20" fmla="*/ 9 w 157"/>
                <a:gd name="T21" fmla="*/ 101 h 157"/>
                <a:gd name="T22" fmla="*/ 11 w 157"/>
                <a:gd name="T23" fmla="*/ 98 h 157"/>
                <a:gd name="T24" fmla="*/ 18 w 157"/>
                <a:gd name="T25" fmla="*/ 83 h 157"/>
                <a:gd name="T26" fmla="*/ 20 w 157"/>
                <a:gd name="T27" fmla="*/ 81 h 157"/>
                <a:gd name="T28" fmla="*/ 24 w 157"/>
                <a:gd name="T29" fmla="*/ 72 h 157"/>
                <a:gd name="T30" fmla="*/ 26 w 157"/>
                <a:gd name="T31" fmla="*/ 70 h 157"/>
                <a:gd name="T32" fmla="*/ 37 w 157"/>
                <a:gd name="T33" fmla="*/ 55 h 157"/>
                <a:gd name="T34" fmla="*/ 37 w 157"/>
                <a:gd name="T35" fmla="*/ 53 h 157"/>
                <a:gd name="T36" fmla="*/ 46 w 157"/>
                <a:gd name="T37" fmla="*/ 46 h 157"/>
                <a:gd name="T38" fmla="*/ 48 w 157"/>
                <a:gd name="T39" fmla="*/ 44 h 157"/>
                <a:gd name="T40" fmla="*/ 61 w 157"/>
                <a:gd name="T41" fmla="*/ 31 h 157"/>
                <a:gd name="T42" fmla="*/ 64 w 157"/>
                <a:gd name="T43" fmla="*/ 31 h 157"/>
                <a:gd name="T44" fmla="*/ 72 w 157"/>
                <a:gd name="T45" fmla="*/ 24 h 157"/>
                <a:gd name="T46" fmla="*/ 77 w 157"/>
                <a:gd name="T47" fmla="*/ 22 h 157"/>
                <a:gd name="T48" fmla="*/ 92 w 157"/>
                <a:gd name="T49" fmla="*/ 13 h 157"/>
                <a:gd name="T50" fmla="*/ 92 w 157"/>
                <a:gd name="T51" fmla="*/ 13 h 157"/>
                <a:gd name="T52" fmla="*/ 103 w 157"/>
                <a:gd name="T53" fmla="*/ 9 h 157"/>
                <a:gd name="T54" fmla="*/ 107 w 157"/>
                <a:gd name="T55" fmla="*/ 7 h 157"/>
                <a:gd name="T56" fmla="*/ 122 w 157"/>
                <a:gd name="T57" fmla="*/ 2 h 157"/>
                <a:gd name="T58" fmla="*/ 125 w 157"/>
                <a:gd name="T59" fmla="*/ 2 h 157"/>
                <a:gd name="T60" fmla="*/ 136 w 157"/>
                <a:gd name="T61" fmla="*/ 0 h 157"/>
                <a:gd name="T62" fmla="*/ 140 w 157"/>
                <a:gd name="T63" fmla="*/ 0 h 157"/>
                <a:gd name="T64" fmla="*/ 157 w 157"/>
                <a:gd name="T65" fmla="*/ 0 h 1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157"/>
                <a:gd name="T101" fmla="*/ 157 w 157"/>
                <a:gd name="T102" fmla="*/ 157 h 1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157">
                  <a:moveTo>
                    <a:pt x="157" y="0"/>
                  </a:moveTo>
                  <a:lnTo>
                    <a:pt x="157" y="157"/>
                  </a:lnTo>
                  <a:lnTo>
                    <a:pt x="16" y="157"/>
                  </a:lnTo>
                  <a:lnTo>
                    <a:pt x="0" y="157"/>
                  </a:lnTo>
                  <a:lnTo>
                    <a:pt x="0" y="149"/>
                  </a:lnTo>
                  <a:lnTo>
                    <a:pt x="0" y="144"/>
                  </a:lnTo>
                  <a:lnTo>
                    <a:pt x="0" y="133"/>
                  </a:lnTo>
                  <a:lnTo>
                    <a:pt x="5" y="116"/>
                  </a:lnTo>
                  <a:lnTo>
                    <a:pt x="7" y="111"/>
                  </a:lnTo>
                  <a:lnTo>
                    <a:pt x="9" y="101"/>
                  </a:lnTo>
                  <a:lnTo>
                    <a:pt x="11" y="98"/>
                  </a:lnTo>
                  <a:lnTo>
                    <a:pt x="18" y="83"/>
                  </a:lnTo>
                  <a:lnTo>
                    <a:pt x="20" y="81"/>
                  </a:lnTo>
                  <a:lnTo>
                    <a:pt x="24" y="72"/>
                  </a:lnTo>
                  <a:lnTo>
                    <a:pt x="26" y="70"/>
                  </a:lnTo>
                  <a:lnTo>
                    <a:pt x="37" y="55"/>
                  </a:lnTo>
                  <a:lnTo>
                    <a:pt x="37" y="53"/>
                  </a:lnTo>
                  <a:lnTo>
                    <a:pt x="46" y="46"/>
                  </a:lnTo>
                  <a:lnTo>
                    <a:pt x="48" y="44"/>
                  </a:lnTo>
                  <a:lnTo>
                    <a:pt x="61" y="31"/>
                  </a:lnTo>
                  <a:lnTo>
                    <a:pt x="64" y="31"/>
                  </a:lnTo>
                  <a:lnTo>
                    <a:pt x="72" y="24"/>
                  </a:lnTo>
                  <a:lnTo>
                    <a:pt x="77" y="22"/>
                  </a:lnTo>
                  <a:lnTo>
                    <a:pt x="92" y="13"/>
                  </a:lnTo>
                  <a:lnTo>
                    <a:pt x="103" y="9"/>
                  </a:lnTo>
                  <a:lnTo>
                    <a:pt x="107" y="7"/>
                  </a:lnTo>
                  <a:lnTo>
                    <a:pt x="122" y="2"/>
                  </a:lnTo>
                  <a:lnTo>
                    <a:pt x="125" y="2"/>
                  </a:lnTo>
                  <a:lnTo>
                    <a:pt x="136" y="0"/>
                  </a:lnTo>
                  <a:lnTo>
                    <a:pt x="140" y="0"/>
                  </a:lnTo>
                  <a:lnTo>
                    <a:pt x="1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5" name="Freeform 891"/>
            <p:cNvSpPr>
              <a:spLocks/>
            </p:cNvSpPr>
            <p:nvPr/>
          </p:nvSpPr>
          <p:spPr bwMode="auto">
            <a:xfrm>
              <a:off x="2901" y="500"/>
              <a:ext cx="225" cy="449"/>
            </a:xfrm>
            <a:custGeom>
              <a:avLst/>
              <a:gdLst>
                <a:gd name="T0" fmla="*/ 0 w 225"/>
                <a:gd name="T1" fmla="*/ 224 h 449"/>
                <a:gd name="T2" fmla="*/ 0 w 225"/>
                <a:gd name="T3" fmla="*/ 0 h 449"/>
                <a:gd name="T4" fmla="*/ 225 w 225"/>
                <a:gd name="T5" fmla="*/ 0 h 449"/>
                <a:gd name="T6" fmla="*/ 225 w 225"/>
                <a:gd name="T7" fmla="*/ 224 h 449"/>
                <a:gd name="T8" fmla="*/ 225 w 225"/>
                <a:gd name="T9" fmla="*/ 449 h 449"/>
                <a:gd name="T10" fmla="*/ 0 w 225"/>
                <a:gd name="T11" fmla="*/ 449 h 449"/>
                <a:gd name="T12" fmla="*/ 0 w 225"/>
                <a:gd name="T13" fmla="*/ 224 h 449"/>
                <a:gd name="T14" fmla="*/ 0 60000 65536"/>
                <a:gd name="T15" fmla="*/ 0 60000 65536"/>
                <a:gd name="T16" fmla="*/ 0 60000 65536"/>
                <a:gd name="T17" fmla="*/ 0 60000 65536"/>
                <a:gd name="T18" fmla="*/ 0 60000 65536"/>
                <a:gd name="T19" fmla="*/ 0 60000 65536"/>
                <a:gd name="T20" fmla="*/ 0 60000 65536"/>
                <a:gd name="T21" fmla="*/ 0 w 225"/>
                <a:gd name="T22" fmla="*/ 0 h 449"/>
                <a:gd name="T23" fmla="*/ 225 w 225"/>
                <a:gd name="T24" fmla="*/ 449 h 4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449">
                  <a:moveTo>
                    <a:pt x="0" y="224"/>
                  </a:moveTo>
                  <a:lnTo>
                    <a:pt x="0" y="0"/>
                  </a:lnTo>
                  <a:lnTo>
                    <a:pt x="225" y="0"/>
                  </a:lnTo>
                  <a:lnTo>
                    <a:pt x="225" y="224"/>
                  </a:lnTo>
                  <a:lnTo>
                    <a:pt x="225" y="449"/>
                  </a:lnTo>
                  <a:lnTo>
                    <a:pt x="0" y="449"/>
                  </a:lnTo>
                  <a:lnTo>
                    <a:pt x="0"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6" name="Freeform 892"/>
            <p:cNvSpPr>
              <a:spLocks/>
            </p:cNvSpPr>
            <p:nvPr/>
          </p:nvSpPr>
          <p:spPr bwMode="auto">
            <a:xfrm>
              <a:off x="2801" y="724"/>
              <a:ext cx="100" cy="225"/>
            </a:xfrm>
            <a:custGeom>
              <a:avLst/>
              <a:gdLst>
                <a:gd name="T0" fmla="*/ 100 w 100"/>
                <a:gd name="T1" fmla="*/ 0 h 225"/>
                <a:gd name="T2" fmla="*/ 100 w 100"/>
                <a:gd name="T3" fmla="*/ 225 h 225"/>
                <a:gd name="T4" fmla="*/ 0 w 100"/>
                <a:gd name="T5" fmla="*/ 225 h 225"/>
                <a:gd name="T6" fmla="*/ 0 w 100"/>
                <a:gd name="T7" fmla="*/ 203 h 225"/>
                <a:gd name="T8" fmla="*/ 0 w 100"/>
                <a:gd name="T9" fmla="*/ 192 h 225"/>
                <a:gd name="T10" fmla="*/ 0 w 100"/>
                <a:gd name="T11" fmla="*/ 170 h 225"/>
                <a:gd name="T12" fmla="*/ 0 w 100"/>
                <a:gd name="T13" fmla="*/ 160 h 225"/>
                <a:gd name="T14" fmla="*/ 0 w 100"/>
                <a:gd name="T15" fmla="*/ 136 h 225"/>
                <a:gd name="T16" fmla="*/ 0 w 100"/>
                <a:gd name="T17" fmla="*/ 125 h 225"/>
                <a:gd name="T18" fmla="*/ 0 w 100"/>
                <a:gd name="T19" fmla="*/ 103 h 225"/>
                <a:gd name="T20" fmla="*/ 0 w 100"/>
                <a:gd name="T21" fmla="*/ 92 h 225"/>
                <a:gd name="T22" fmla="*/ 0 w 100"/>
                <a:gd name="T23" fmla="*/ 68 h 225"/>
                <a:gd name="T24" fmla="*/ 0 w 100"/>
                <a:gd name="T25" fmla="*/ 57 h 225"/>
                <a:gd name="T26" fmla="*/ 0 w 100"/>
                <a:gd name="T27" fmla="*/ 35 h 225"/>
                <a:gd name="T28" fmla="*/ 0 w 100"/>
                <a:gd name="T29" fmla="*/ 24 h 225"/>
                <a:gd name="T30" fmla="*/ 0 w 100"/>
                <a:gd name="T31" fmla="*/ 0 h 225"/>
                <a:gd name="T32" fmla="*/ 100 w 100"/>
                <a:gd name="T33" fmla="*/ 0 h 2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225"/>
                <a:gd name="T53" fmla="*/ 100 w 100"/>
                <a:gd name="T54" fmla="*/ 225 h 2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225">
                  <a:moveTo>
                    <a:pt x="100" y="0"/>
                  </a:moveTo>
                  <a:lnTo>
                    <a:pt x="100" y="225"/>
                  </a:lnTo>
                  <a:lnTo>
                    <a:pt x="0" y="225"/>
                  </a:lnTo>
                  <a:lnTo>
                    <a:pt x="0" y="203"/>
                  </a:lnTo>
                  <a:lnTo>
                    <a:pt x="0" y="192"/>
                  </a:lnTo>
                  <a:lnTo>
                    <a:pt x="0" y="170"/>
                  </a:lnTo>
                  <a:lnTo>
                    <a:pt x="0" y="160"/>
                  </a:lnTo>
                  <a:lnTo>
                    <a:pt x="0" y="136"/>
                  </a:lnTo>
                  <a:lnTo>
                    <a:pt x="0" y="125"/>
                  </a:lnTo>
                  <a:lnTo>
                    <a:pt x="0" y="103"/>
                  </a:lnTo>
                  <a:lnTo>
                    <a:pt x="0" y="92"/>
                  </a:lnTo>
                  <a:lnTo>
                    <a:pt x="0" y="68"/>
                  </a:lnTo>
                  <a:lnTo>
                    <a:pt x="0" y="57"/>
                  </a:lnTo>
                  <a:lnTo>
                    <a:pt x="0" y="35"/>
                  </a:lnTo>
                  <a:lnTo>
                    <a:pt x="0" y="24"/>
                  </a:lnTo>
                  <a:lnTo>
                    <a:pt x="0" y="0"/>
                  </a:lnTo>
                  <a:lnTo>
                    <a:pt x="10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7" name="Freeform 893"/>
            <p:cNvSpPr>
              <a:spLocks/>
            </p:cNvSpPr>
            <p:nvPr/>
          </p:nvSpPr>
          <p:spPr bwMode="auto">
            <a:xfrm>
              <a:off x="2801" y="500"/>
              <a:ext cx="100" cy="224"/>
            </a:xfrm>
            <a:custGeom>
              <a:avLst/>
              <a:gdLst>
                <a:gd name="T0" fmla="*/ 100 w 100"/>
                <a:gd name="T1" fmla="*/ 0 h 224"/>
                <a:gd name="T2" fmla="*/ 100 w 100"/>
                <a:gd name="T3" fmla="*/ 224 h 224"/>
                <a:gd name="T4" fmla="*/ 0 w 100"/>
                <a:gd name="T5" fmla="*/ 224 h 224"/>
                <a:gd name="T6" fmla="*/ 0 w 100"/>
                <a:gd name="T7" fmla="*/ 213 h 224"/>
                <a:gd name="T8" fmla="*/ 0 w 100"/>
                <a:gd name="T9" fmla="*/ 192 h 224"/>
                <a:gd name="T10" fmla="*/ 0 w 100"/>
                <a:gd name="T11" fmla="*/ 181 h 224"/>
                <a:gd name="T12" fmla="*/ 0 w 100"/>
                <a:gd name="T13" fmla="*/ 157 h 224"/>
                <a:gd name="T14" fmla="*/ 0 w 100"/>
                <a:gd name="T15" fmla="*/ 146 h 224"/>
                <a:gd name="T16" fmla="*/ 0 w 100"/>
                <a:gd name="T17" fmla="*/ 124 h 224"/>
                <a:gd name="T18" fmla="*/ 0 w 100"/>
                <a:gd name="T19" fmla="*/ 113 h 224"/>
                <a:gd name="T20" fmla="*/ 0 w 100"/>
                <a:gd name="T21" fmla="*/ 89 h 224"/>
                <a:gd name="T22" fmla="*/ 0 w 100"/>
                <a:gd name="T23" fmla="*/ 78 h 224"/>
                <a:gd name="T24" fmla="*/ 0 w 100"/>
                <a:gd name="T25" fmla="*/ 56 h 224"/>
                <a:gd name="T26" fmla="*/ 0 w 100"/>
                <a:gd name="T27" fmla="*/ 45 h 224"/>
                <a:gd name="T28" fmla="*/ 0 w 100"/>
                <a:gd name="T29" fmla="*/ 21 h 224"/>
                <a:gd name="T30" fmla="*/ 0 w 100"/>
                <a:gd name="T31" fmla="*/ 10 h 224"/>
                <a:gd name="T32" fmla="*/ 0 w 100"/>
                <a:gd name="T33" fmla="*/ 0 h 224"/>
                <a:gd name="T34" fmla="*/ 100 w 100"/>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224"/>
                <a:gd name="T56" fmla="*/ 100 w 100"/>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224">
                  <a:moveTo>
                    <a:pt x="100" y="0"/>
                  </a:moveTo>
                  <a:lnTo>
                    <a:pt x="100" y="224"/>
                  </a:lnTo>
                  <a:lnTo>
                    <a:pt x="0" y="224"/>
                  </a:lnTo>
                  <a:lnTo>
                    <a:pt x="0" y="213"/>
                  </a:lnTo>
                  <a:lnTo>
                    <a:pt x="0" y="192"/>
                  </a:lnTo>
                  <a:lnTo>
                    <a:pt x="0" y="181"/>
                  </a:lnTo>
                  <a:lnTo>
                    <a:pt x="0" y="157"/>
                  </a:lnTo>
                  <a:lnTo>
                    <a:pt x="0" y="146"/>
                  </a:lnTo>
                  <a:lnTo>
                    <a:pt x="0" y="124"/>
                  </a:lnTo>
                  <a:lnTo>
                    <a:pt x="0" y="113"/>
                  </a:lnTo>
                  <a:lnTo>
                    <a:pt x="0" y="89"/>
                  </a:lnTo>
                  <a:lnTo>
                    <a:pt x="0" y="78"/>
                  </a:lnTo>
                  <a:lnTo>
                    <a:pt x="0" y="56"/>
                  </a:lnTo>
                  <a:lnTo>
                    <a:pt x="0" y="45"/>
                  </a:lnTo>
                  <a:lnTo>
                    <a:pt x="0" y="21"/>
                  </a:lnTo>
                  <a:lnTo>
                    <a:pt x="0" y="10"/>
                  </a:lnTo>
                  <a:lnTo>
                    <a:pt x="0" y="0"/>
                  </a:lnTo>
                  <a:lnTo>
                    <a:pt x="10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8" name="Freeform 894"/>
            <p:cNvSpPr>
              <a:spLocks/>
            </p:cNvSpPr>
            <p:nvPr/>
          </p:nvSpPr>
          <p:spPr bwMode="auto">
            <a:xfrm>
              <a:off x="2688" y="724"/>
              <a:ext cx="113" cy="225"/>
            </a:xfrm>
            <a:custGeom>
              <a:avLst/>
              <a:gdLst>
                <a:gd name="T0" fmla="*/ 113 w 113"/>
                <a:gd name="T1" fmla="*/ 203 h 225"/>
                <a:gd name="T2" fmla="*/ 113 w 113"/>
                <a:gd name="T3" fmla="*/ 225 h 225"/>
                <a:gd name="T4" fmla="*/ 0 w 113"/>
                <a:gd name="T5" fmla="*/ 225 h 225"/>
                <a:gd name="T6" fmla="*/ 0 w 113"/>
                <a:gd name="T7" fmla="*/ 214 h 225"/>
                <a:gd name="T8" fmla="*/ 0 w 113"/>
                <a:gd name="T9" fmla="*/ 203 h 225"/>
                <a:gd name="T10" fmla="*/ 0 w 113"/>
                <a:gd name="T11" fmla="*/ 181 h 225"/>
                <a:gd name="T12" fmla="*/ 0 w 113"/>
                <a:gd name="T13" fmla="*/ 170 h 225"/>
                <a:gd name="T14" fmla="*/ 0 w 113"/>
                <a:gd name="T15" fmla="*/ 146 h 225"/>
                <a:gd name="T16" fmla="*/ 0 w 113"/>
                <a:gd name="T17" fmla="*/ 136 h 225"/>
                <a:gd name="T18" fmla="*/ 0 w 113"/>
                <a:gd name="T19" fmla="*/ 114 h 225"/>
                <a:gd name="T20" fmla="*/ 0 w 113"/>
                <a:gd name="T21" fmla="*/ 103 h 225"/>
                <a:gd name="T22" fmla="*/ 0 w 113"/>
                <a:gd name="T23" fmla="*/ 79 h 225"/>
                <a:gd name="T24" fmla="*/ 0 w 113"/>
                <a:gd name="T25" fmla="*/ 68 h 225"/>
                <a:gd name="T26" fmla="*/ 0 w 113"/>
                <a:gd name="T27" fmla="*/ 46 h 225"/>
                <a:gd name="T28" fmla="*/ 0 w 113"/>
                <a:gd name="T29" fmla="*/ 35 h 225"/>
                <a:gd name="T30" fmla="*/ 0 w 113"/>
                <a:gd name="T31" fmla="*/ 11 h 225"/>
                <a:gd name="T32" fmla="*/ 0 w 113"/>
                <a:gd name="T33" fmla="*/ 0 h 225"/>
                <a:gd name="T34" fmla="*/ 113 w 113"/>
                <a:gd name="T35" fmla="*/ 0 h 225"/>
                <a:gd name="T36" fmla="*/ 113 w 113"/>
                <a:gd name="T37" fmla="*/ 24 h 225"/>
                <a:gd name="T38" fmla="*/ 113 w 113"/>
                <a:gd name="T39" fmla="*/ 35 h 225"/>
                <a:gd name="T40" fmla="*/ 113 w 113"/>
                <a:gd name="T41" fmla="*/ 57 h 225"/>
                <a:gd name="T42" fmla="*/ 113 w 113"/>
                <a:gd name="T43" fmla="*/ 68 h 225"/>
                <a:gd name="T44" fmla="*/ 113 w 113"/>
                <a:gd name="T45" fmla="*/ 92 h 225"/>
                <a:gd name="T46" fmla="*/ 113 w 113"/>
                <a:gd name="T47" fmla="*/ 103 h 225"/>
                <a:gd name="T48" fmla="*/ 113 w 113"/>
                <a:gd name="T49" fmla="*/ 125 h 225"/>
                <a:gd name="T50" fmla="*/ 113 w 113"/>
                <a:gd name="T51" fmla="*/ 136 h 225"/>
                <a:gd name="T52" fmla="*/ 113 w 113"/>
                <a:gd name="T53" fmla="*/ 160 h 225"/>
                <a:gd name="T54" fmla="*/ 113 w 113"/>
                <a:gd name="T55" fmla="*/ 170 h 225"/>
                <a:gd name="T56" fmla="*/ 113 w 113"/>
                <a:gd name="T57" fmla="*/ 192 h 225"/>
                <a:gd name="T58" fmla="*/ 113 w 113"/>
                <a:gd name="T59" fmla="*/ 203 h 2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3"/>
                <a:gd name="T91" fmla="*/ 0 h 225"/>
                <a:gd name="T92" fmla="*/ 113 w 113"/>
                <a:gd name="T93" fmla="*/ 225 h 2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3" h="225">
                  <a:moveTo>
                    <a:pt x="113" y="203"/>
                  </a:moveTo>
                  <a:lnTo>
                    <a:pt x="113" y="225"/>
                  </a:lnTo>
                  <a:lnTo>
                    <a:pt x="0" y="225"/>
                  </a:lnTo>
                  <a:lnTo>
                    <a:pt x="0" y="214"/>
                  </a:lnTo>
                  <a:lnTo>
                    <a:pt x="0" y="203"/>
                  </a:lnTo>
                  <a:lnTo>
                    <a:pt x="0" y="181"/>
                  </a:lnTo>
                  <a:lnTo>
                    <a:pt x="0" y="170"/>
                  </a:lnTo>
                  <a:lnTo>
                    <a:pt x="0" y="146"/>
                  </a:lnTo>
                  <a:lnTo>
                    <a:pt x="0" y="136"/>
                  </a:lnTo>
                  <a:lnTo>
                    <a:pt x="0" y="114"/>
                  </a:lnTo>
                  <a:lnTo>
                    <a:pt x="0" y="103"/>
                  </a:lnTo>
                  <a:lnTo>
                    <a:pt x="0" y="79"/>
                  </a:lnTo>
                  <a:lnTo>
                    <a:pt x="0" y="68"/>
                  </a:lnTo>
                  <a:lnTo>
                    <a:pt x="0" y="46"/>
                  </a:lnTo>
                  <a:lnTo>
                    <a:pt x="0" y="35"/>
                  </a:lnTo>
                  <a:lnTo>
                    <a:pt x="0" y="11"/>
                  </a:lnTo>
                  <a:lnTo>
                    <a:pt x="0" y="0"/>
                  </a:lnTo>
                  <a:lnTo>
                    <a:pt x="113" y="0"/>
                  </a:lnTo>
                  <a:lnTo>
                    <a:pt x="113" y="24"/>
                  </a:lnTo>
                  <a:lnTo>
                    <a:pt x="113" y="35"/>
                  </a:lnTo>
                  <a:lnTo>
                    <a:pt x="113" y="57"/>
                  </a:lnTo>
                  <a:lnTo>
                    <a:pt x="113" y="68"/>
                  </a:lnTo>
                  <a:lnTo>
                    <a:pt x="113" y="92"/>
                  </a:lnTo>
                  <a:lnTo>
                    <a:pt x="113" y="103"/>
                  </a:lnTo>
                  <a:lnTo>
                    <a:pt x="113" y="125"/>
                  </a:lnTo>
                  <a:lnTo>
                    <a:pt x="113" y="136"/>
                  </a:lnTo>
                  <a:lnTo>
                    <a:pt x="113" y="160"/>
                  </a:lnTo>
                  <a:lnTo>
                    <a:pt x="113" y="170"/>
                  </a:lnTo>
                  <a:lnTo>
                    <a:pt x="113" y="192"/>
                  </a:lnTo>
                  <a:lnTo>
                    <a:pt x="113" y="20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09" name="Freeform 895"/>
            <p:cNvSpPr>
              <a:spLocks/>
            </p:cNvSpPr>
            <p:nvPr/>
          </p:nvSpPr>
          <p:spPr bwMode="auto">
            <a:xfrm>
              <a:off x="2688" y="500"/>
              <a:ext cx="113" cy="224"/>
            </a:xfrm>
            <a:custGeom>
              <a:avLst/>
              <a:gdLst>
                <a:gd name="T0" fmla="*/ 113 w 113"/>
                <a:gd name="T1" fmla="*/ 213 h 224"/>
                <a:gd name="T2" fmla="*/ 113 w 113"/>
                <a:gd name="T3" fmla="*/ 224 h 224"/>
                <a:gd name="T4" fmla="*/ 0 w 113"/>
                <a:gd name="T5" fmla="*/ 224 h 224"/>
                <a:gd name="T6" fmla="*/ 0 w 113"/>
                <a:gd name="T7" fmla="*/ 202 h 224"/>
                <a:gd name="T8" fmla="*/ 0 w 113"/>
                <a:gd name="T9" fmla="*/ 192 h 224"/>
                <a:gd name="T10" fmla="*/ 0 w 113"/>
                <a:gd name="T11" fmla="*/ 170 h 224"/>
                <a:gd name="T12" fmla="*/ 0 w 113"/>
                <a:gd name="T13" fmla="*/ 157 h 224"/>
                <a:gd name="T14" fmla="*/ 0 w 113"/>
                <a:gd name="T15" fmla="*/ 135 h 224"/>
                <a:gd name="T16" fmla="*/ 0 w 113"/>
                <a:gd name="T17" fmla="*/ 124 h 224"/>
                <a:gd name="T18" fmla="*/ 0 w 113"/>
                <a:gd name="T19" fmla="*/ 102 h 224"/>
                <a:gd name="T20" fmla="*/ 0 w 113"/>
                <a:gd name="T21" fmla="*/ 89 h 224"/>
                <a:gd name="T22" fmla="*/ 0 w 113"/>
                <a:gd name="T23" fmla="*/ 67 h 224"/>
                <a:gd name="T24" fmla="*/ 0 w 113"/>
                <a:gd name="T25" fmla="*/ 56 h 224"/>
                <a:gd name="T26" fmla="*/ 0 w 113"/>
                <a:gd name="T27" fmla="*/ 34 h 224"/>
                <a:gd name="T28" fmla="*/ 0 w 113"/>
                <a:gd name="T29" fmla="*/ 21 h 224"/>
                <a:gd name="T30" fmla="*/ 0 w 113"/>
                <a:gd name="T31" fmla="*/ 0 h 224"/>
                <a:gd name="T32" fmla="*/ 113 w 113"/>
                <a:gd name="T33" fmla="*/ 0 h 224"/>
                <a:gd name="T34" fmla="*/ 113 w 113"/>
                <a:gd name="T35" fmla="*/ 10 h 224"/>
                <a:gd name="T36" fmla="*/ 113 w 113"/>
                <a:gd name="T37" fmla="*/ 21 h 224"/>
                <a:gd name="T38" fmla="*/ 113 w 113"/>
                <a:gd name="T39" fmla="*/ 45 h 224"/>
                <a:gd name="T40" fmla="*/ 113 w 113"/>
                <a:gd name="T41" fmla="*/ 56 h 224"/>
                <a:gd name="T42" fmla="*/ 113 w 113"/>
                <a:gd name="T43" fmla="*/ 78 h 224"/>
                <a:gd name="T44" fmla="*/ 113 w 113"/>
                <a:gd name="T45" fmla="*/ 89 h 224"/>
                <a:gd name="T46" fmla="*/ 113 w 113"/>
                <a:gd name="T47" fmla="*/ 113 h 224"/>
                <a:gd name="T48" fmla="*/ 113 w 113"/>
                <a:gd name="T49" fmla="*/ 124 h 224"/>
                <a:gd name="T50" fmla="*/ 113 w 113"/>
                <a:gd name="T51" fmla="*/ 146 h 224"/>
                <a:gd name="T52" fmla="*/ 113 w 113"/>
                <a:gd name="T53" fmla="*/ 157 h 224"/>
                <a:gd name="T54" fmla="*/ 113 w 113"/>
                <a:gd name="T55" fmla="*/ 181 h 224"/>
                <a:gd name="T56" fmla="*/ 113 w 113"/>
                <a:gd name="T57" fmla="*/ 192 h 224"/>
                <a:gd name="T58" fmla="*/ 113 w 113"/>
                <a:gd name="T59" fmla="*/ 213 h 2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3"/>
                <a:gd name="T91" fmla="*/ 0 h 224"/>
                <a:gd name="T92" fmla="*/ 113 w 113"/>
                <a:gd name="T93" fmla="*/ 224 h 2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3" h="224">
                  <a:moveTo>
                    <a:pt x="113" y="213"/>
                  </a:moveTo>
                  <a:lnTo>
                    <a:pt x="113" y="224"/>
                  </a:lnTo>
                  <a:lnTo>
                    <a:pt x="0" y="224"/>
                  </a:lnTo>
                  <a:lnTo>
                    <a:pt x="0" y="202"/>
                  </a:lnTo>
                  <a:lnTo>
                    <a:pt x="0" y="192"/>
                  </a:lnTo>
                  <a:lnTo>
                    <a:pt x="0" y="170"/>
                  </a:lnTo>
                  <a:lnTo>
                    <a:pt x="0" y="157"/>
                  </a:lnTo>
                  <a:lnTo>
                    <a:pt x="0" y="135"/>
                  </a:lnTo>
                  <a:lnTo>
                    <a:pt x="0" y="124"/>
                  </a:lnTo>
                  <a:lnTo>
                    <a:pt x="0" y="102"/>
                  </a:lnTo>
                  <a:lnTo>
                    <a:pt x="0" y="89"/>
                  </a:lnTo>
                  <a:lnTo>
                    <a:pt x="0" y="67"/>
                  </a:lnTo>
                  <a:lnTo>
                    <a:pt x="0" y="56"/>
                  </a:lnTo>
                  <a:lnTo>
                    <a:pt x="0" y="34"/>
                  </a:lnTo>
                  <a:lnTo>
                    <a:pt x="0" y="21"/>
                  </a:lnTo>
                  <a:lnTo>
                    <a:pt x="0" y="0"/>
                  </a:lnTo>
                  <a:lnTo>
                    <a:pt x="113" y="0"/>
                  </a:lnTo>
                  <a:lnTo>
                    <a:pt x="113" y="10"/>
                  </a:lnTo>
                  <a:lnTo>
                    <a:pt x="113" y="21"/>
                  </a:lnTo>
                  <a:lnTo>
                    <a:pt x="113" y="45"/>
                  </a:lnTo>
                  <a:lnTo>
                    <a:pt x="113" y="56"/>
                  </a:lnTo>
                  <a:lnTo>
                    <a:pt x="113" y="78"/>
                  </a:lnTo>
                  <a:lnTo>
                    <a:pt x="113" y="89"/>
                  </a:lnTo>
                  <a:lnTo>
                    <a:pt x="113" y="113"/>
                  </a:lnTo>
                  <a:lnTo>
                    <a:pt x="113" y="124"/>
                  </a:lnTo>
                  <a:lnTo>
                    <a:pt x="113" y="146"/>
                  </a:lnTo>
                  <a:lnTo>
                    <a:pt x="113" y="157"/>
                  </a:lnTo>
                  <a:lnTo>
                    <a:pt x="113" y="181"/>
                  </a:lnTo>
                  <a:lnTo>
                    <a:pt x="113" y="192"/>
                  </a:lnTo>
                  <a:lnTo>
                    <a:pt x="113" y="2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0" name="Freeform 896"/>
            <p:cNvSpPr>
              <a:spLocks/>
            </p:cNvSpPr>
            <p:nvPr/>
          </p:nvSpPr>
          <p:spPr bwMode="auto">
            <a:xfrm>
              <a:off x="2566" y="500"/>
              <a:ext cx="122" cy="449"/>
            </a:xfrm>
            <a:custGeom>
              <a:avLst/>
              <a:gdLst>
                <a:gd name="T0" fmla="*/ 122 w 122"/>
                <a:gd name="T1" fmla="*/ 224 h 449"/>
                <a:gd name="T2" fmla="*/ 122 w 122"/>
                <a:gd name="T3" fmla="*/ 235 h 449"/>
                <a:gd name="T4" fmla="*/ 122 w 122"/>
                <a:gd name="T5" fmla="*/ 259 h 449"/>
                <a:gd name="T6" fmla="*/ 122 w 122"/>
                <a:gd name="T7" fmla="*/ 270 h 449"/>
                <a:gd name="T8" fmla="*/ 122 w 122"/>
                <a:gd name="T9" fmla="*/ 292 h 449"/>
                <a:gd name="T10" fmla="*/ 122 w 122"/>
                <a:gd name="T11" fmla="*/ 303 h 449"/>
                <a:gd name="T12" fmla="*/ 122 w 122"/>
                <a:gd name="T13" fmla="*/ 327 h 449"/>
                <a:gd name="T14" fmla="*/ 122 w 122"/>
                <a:gd name="T15" fmla="*/ 338 h 449"/>
                <a:gd name="T16" fmla="*/ 122 w 122"/>
                <a:gd name="T17" fmla="*/ 360 h 449"/>
                <a:gd name="T18" fmla="*/ 122 w 122"/>
                <a:gd name="T19" fmla="*/ 370 h 449"/>
                <a:gd name="T20" fmla="*/ 122 w 122"/>
                <a:gd name="T21" fmla="*/ 394 h 449"/>
                <a:gd name="T22" fmla="*/ 122 w 122"/>
                <a:gd name="T23" fmla="*/ 405 h 449"/>
                <a:gd name="T24" fmla="*/ 122 w 122"/>
                <a:gd name="T25" fmla="*/ 427 h 449"/>
                <a:gd name="T26" fmla="*/ 122 w 122"/>
                <a:gd name="T27" fmla="*/ 438 h 449"/>
                <a:gd name="T28" fmla="*/ 122 w 122"/>
                <a:gd name="T29" fmla="*/ 449 h 449"/>
                <a:gd name="T30" fmla="*/ 0 w 122"/>
                <a:gd name="T31" fmla="*/ 449 h 449"/>
                <a:gd name="T32" fmla="*/ 0 w 122"/>
                <a:gd name="T33" fmla="*/ 366 h 449"/>
                <a:gd name="T34" fmla="*/ 0 w 122"/>
                <a:gd name="T35" fmla="*/ 224 h 449"/>
                <a:gd name="T36" fmla="*/ 0 w 122"/>
                <a:gd name="T37" fmla="*/ 85 h 449"/>
                <a:gd name="T38" fmla="*/ 0 w 122"/>
                <a:gd name="T39" fmla="*/ 0 h 449"/>
                <a:gd name="T40" fmla="*/ 122 w 122"/>
                <a:gd name="T41" fmla="*/ 0 h 449"/>
                <a:gd name="T42" fmla="*/ 122 w 122"/>
                <a:gd name="T43" fmla="*/ 21 h 449"/>
                <a:gd name="T44" fmla="*/ 122 w 122"/>
                <a:gd name="T45" fmla="*/ 34 h 449"/>
                <a:gd name="T46" fmla="*/ 122 w 122"/>
                <a:gd name="T47" fmla="*/ 56 h 449"/>
                <a:gd name="T48" fmla="*/ 122 w 122"/>
                <a:gd name="T49" fmla="*/ 67 h 449"/>
                <a:gd name="T50" fmla="*/ 122 w 122"/>
                <a:gd name="T51" fmla="*/ 89 h 449"/>
                <a:gd name="T52" fmla="*/ 122 w 122"/>
                <a:gd name="T53" fmla="*/ 102 h 449"/>
                <a:gd name="T54" fmla="*/ 122 w 122"/>
                <a:gd name="T55" fmla="*/ 124 h 449"/>
                <a:gd name="T56" fmla="*/ 122 w 122"/>
                <a:gd name="T57" fmla="*/ 135 h 449"/>
                <a:gd name="T58" fmla="*/ 122 w 122"/>
                <a:gd name="T59" fmla="*/ 157 h 449"/>
                <a:gd name="T60" fmla="*/ 122 w 122"/>
                <a:gd name="T61" fmla="*/ 170 h 449"/>
                <a:gd name="T62" fmla="*/ 122 w 122"/>
                <a:gd name="T63" fmla="*/ 192 h 449"/>
                <a:gd name="T64" fmla="*/ 122 w 122"/>
                <a:gd name="T65" fmla="*/ 202 h 449"/>
                <a:gd name="T66" fmla="*/ 122 w 122"/>
                <a:gd name="T67" fmla="*/ 224 h 4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2"/>
                <a:gd name="T103" fmla="*/ 0 h 449"/>
                <a:gd name="T104" fmla="*/ 122 w 122"/>
                <a:gd name="T105" fmla="*/ 449 h 4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2" h="449">
                  <a:moveTo>
                    <a:pt x="122" y="224"/>
                  </a:moveTo>
                  <a:lnTo>
                    <a:pt x="122" y="235"/>
                  </a:lnTo>
                  <a:lnTo>
                    <a:pt x="122" y="259"/>
                  </a:lnTo>
                  <a:lnTo>
                    <a:pt x="122" y="270"/>
                  </a:lnTo>
                  <a:lnTo>
                    <a:pt x="122" y="292"/>
                  </a:lnTo>
                  <a:lnTo>
                    <a:pt x="122" y="303"/>
                  </a:lnTo>
                  <a:lnTo>
                    <a:pt x="122" y="327"/>
                  </a:lnTo>
                  <a:lnTo>
                    <a:pt x="122" y="338"/>
                  </a:lnTo>
                  <a:lnTo>
                    <a:pt x="122" y="360"/>
                  </a:lnTo>
                  <a:lnTo>
                    <a:pt x="122" y="370"/>
                  </a:lnTo>
                  <a:lnTo>
                    <a:pt x="122" y="394"/>
                  </a:lnTo>
                  <a:lnTo>
                    <a:pt x="122" y="405"/>
                  </a:lnTo>
                  <a:lnTo>
                    <a:pt x="122" y="427"/>
                  </a:lnTo>
                  <a:lnTo>
                    <a:pt x="122" y="438"/>
                  </a:lnTo>
                  <a:lnTo>
                    <a:pt x="122" y="449"/>
                  </a:lnTo>
                  <a:lnTo>
                    <a:pt x="0" y="449"/>
                  </a:lnTo>
                  <a:lnTo>
                    <a:pt x="0" y="366"/>
                  </a:lnTo>
                  <a:lnTo>
                    <a:pt x="0" y="224"/>
                  </a:lnTo>
                  <a:lnTo>
                    <a:pt x="0" y="85"/>
                  </a:lnTo>
                  <a:lnTo>
                    <a:pt x="0" y="0"/>
                  </a:lnTo>
                  <a:lnTo>
                    <a:pt x="122" y="0"/>
                  </a:lnTo>
                  <a:lnTo>
                    <a:pt x="122" y="21"/>
                  </a:lnTo>
                  <a:lnTo>
                    <a:pt x="122" y="34"/>
                  </a:lnTo>
                  <a:lnTo>
                    <a:pt x="122" y="56"/>
                  </a:lnTo>
                  <a:lnTo>
                    <a:pt x="122" y="67"/>
                  </a:lnTo>
                  <a:lnTo>
                    <a:pt x="122" y="89"/>
                  </a:lnTo>
                  <a:lnTo>
                    <a:pt x="122" y="102"/>
                  </a:lnTo>
                  <a:lnTo>
                    <a:pt x="122" y="124"/>
                  </a:lnTo>
                  <a:lnTo>
                    <a:pt x="122" y="135"/>
                  </a:lnTo>
                  <a:lnTo>
                    <a:pt x="122" y="157"/>
                  </a:lnTo>
                  <a:lnTo>
                    <a:pt x="122" y="170"/>
                  </a:lnTo>
                  <a:lnTo>
                    <a:pt x="122" y="192"/>
                  </a:lnTo>
                  <a:lnTo>
                    <a:pt x="122" y="202"/>
                  </a:lnTo>
                  <a:lnTo>
                    <a:pt x="122"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1" name="Freeform 897"/>
            <p:cNvSpPr>
              <a:spLocks/>
            </p:cNvSpPr>
            <p:nvPr/>
          </p:nvSpPr>
          <p:spPr bwMode="auto">
            <a:xfrm>
              <a:off x="2114" y="585"/>
              <a:ext cx="452" cy="281"/>
            </a:xfrm>
            <a:custGeom>
              <a:avLst/>
              <a:gdLst>
                <a:gd name="T0" fmla="*/ 0 w 452"/>
                <a:gd name="T1" fmla="*/ 139 h 281"/>
                <a:gd name="T2" fmla="*/ 0 w 452"/>
                <a:gd name="T3" fmla="*/ 78 h 281"/>
                <a:gd name="T4" fmla="*/ 0 w 452"/>
                <a:gd name="T5" fmla="*/ 56 h 281"/>
                <a:gd name="T6" fmla="*/ 0 w 452"/>
                <a:gd name="T7" fmla="*/ 0 h 281"/>
                <a:gd name="T8" fmla="*/ 0 w 452"/>
                <a:gd name="T9" fmla="*/ 0 h 281"/>
                <a:gd name="T10" fmla="*/ 308 w 452"/>
                <a:gd name="T11" fmla="*/ 0 h 281"/>
                <a:gd name="T12" fmla="*/ 290 w 452"/>
                <a:gd name="T13" fmla="*/ 28 h 281"/>
                <a:gd name="T14" fmla="*/ 277 w 452"/>
                <a:gd name="T15" fmla="*/ 21 h 281"/>
                <a:gd name="T16" fmla="*/ 249 w 452"/>
                <a:gd name="T17" fmla="*/ 100 h 281"/>
                <a:gd name="T18" fmla="*/ 249 w 452"/>
                <a:gd name="T19" fmla="*/ 102 h 281"/>
                <a:gd name="T20" fmla="*/ 244 w 452"/>
                <a:gd name="T21" fmla="*/ 98 h 281"/>
                <a:gd name="T22" fmla="*/ 229 w 452"/>
                <a:gd name="T23" fmla="*/ 96 h 281"/>
                <a:gd name="T24" fmla="*/ 214 w 452"/>
                <a:gd name="T25" fmla="*/ 96 h 281"/>
                <a:gd name="T26" fmla="*/ 201 w 452"/>
                <a:gd name="T27" fmla="*/ 102 h 281"/>
                <a:gd name="T28" fmla="*/ 190 w 452"/>
                <a:gd name="T29" fmla="*/ 113 h 281"/>
                <a:gd name="T30" fmla="*/ 183 w 452"/>
                <a:gd name="T31" fmla="*/ 126 h 281"/>
                <a:gd name="T32" fmla="*/ 181 w 452"/>
                <a:gd name="T33" fmla="*/ 139 h 281"/>
                <a:gd name="T34" fmla="*/ 183 w 452"/>
                <a:gd name="T35" fmla="*/ 155 h 281"/>
                <a:gd name="T36" fmla="*/ 190 w 452"/>
                <a:gd name="T37" fmla="*/ 168 h 281"/>
                <a:gd name="T38" fmla="*/ 201 w 452"/>
                <a:gd name="T39" fmla="*/ 179 h 281"/>
                <a:gd name="T40" fmla="*/ 214 w 452"/>
                <a:gd name="T41" fmla="*/ 183 h 281"/>
                <a:gd name="T42" fmla="*/ 229 w 452"/>
                <a:gd name="T43" fmla="*/ 185 h 281"/>
                <a:gd name="T44" fmla="*/ 244 w 452"/>
                <a:gd name="T45" fmla="*/ 181 h 281"/>
                <a:gd name="T46" fmla="*/ 257 w 452"/>
                <a:gd name="T47" fmla="*/ 172 h 281"/>
                <a:gd name="T48" fmla="*/ 264 w 452"/>
                <a:gd name="T49" fmla="*/ 161 h 281"/>
                <a:gd name="T50" fmla="*/ 270 w 452"/>
                <a:gd name="T51" fmla="*/ 148 h 281"/>
                <a:gd name="T52" fmla="*/ 270 w 452"/>
                <a:gd name="T53" fmla="*/ 139 h 281"/>
                <a:gd name="T54" fmla="*/ 270 w 452"/>
                <a:gd name="T55" fmla="*/ 139 h 281"/>
                <a:gd name="T56" fmla="*/ 292 w 452"/>
                <a:gd name="T57" fmla="*/ 139 h 281"/>
                <a:gd name="T58" fmla="*/ 452 w 452"/>
                <a:gd name="T59" fmla="*/ 139 h 281"/>
                <a:gd name="T60" fmla="*/ 452 w 452"/>
                <a:gd name="T61" fmla="*/ 281 h 281"/>
                <a:gd name="T62" fmla="*/ 0 w 452"/>
                <a:gd name="T63" fmla="*/ 281 h 281"/>
                <a:gd name="T64" fmla="*/ 0 w 452"/>
                <a:gd name="T65" fmla="*/ 279 h 281"/>
                <a:gd name="T66" fmla="*/ 0 w 452"/>
                <a:gd name="T67" fmla="*/ 224 h 281"/>
                <a:gd name="T68" fmla="*/ 0 w 452"/>
                <a:gd name="T69" fmla="*/ 203 h 281"/>
                <a:gd name="T70" fmla="*/ 0 w 452"/>
                <a:gd name="T71" fmla="*/ 139 h 2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281"/>
                <a:gd name="T110" fmla="*/ 452 w 452"/>
                <a:gd name="T111" fmla="*/ 281 h 2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281">
                  <a:moveTo>
                    <a:pt x="0" y="139"/>
                  </a:moveTo>
                  <a:lnTo>
                    <a:pt x="0" y="78"/>
                  </a:lnTo>
                  <a:lnTo>
                    <a:pt x="0" y="56"/>
                  </a:lnTo>
                  <a:lnTo>
                    <a:pt x="0" y="0"/>
                  </a:lnTo>
                  <a:lnTo>
                    <a:pt x="308" y="0"/>
                  </a:lnTo>
                  <a:lnTo>
                    <a:pt x="290" y="28"/>
                  </a:lnTo>
                  <a:lnTo>
                    <a:pt x="277" y="21"/>
                  </a:lnTo>
                  <a:lnTo>
                    <a:pt x="249" y="100"/>
                  </a:lnTo>
                  <a:lnTo>
                    <a:pt x="249" y="102"/>
                  </a:lnTo>
                  <a:lnTo>
                    <a:pt x="244" y="98"/>
                  </a:lnTo>
                  <a:lnTo>
                    <a:pt x="229" y="96"/>
                  </a:lnTo>
                  <a:lnTo>
                    <a:pt x="214" y="96"/>
                  </a:lnTo>
                  <a:lnTo>
                    <a:pt x="201" y="102"/>
                  </a:lnTo>
                  <a:lnTo>
                    <a:pt x="190" y="113"/>
                  </a:lnTo>
                  <a:lnTo>
                    <a:pt x="183" y="126"/>
                  </a:lnTo>
                  <a:lnTo>
                    <a:pt x="181" y="139"/>
                  </a:lnTo>
                  <a:lnTo>
                    <a:pt x="183" y="155"/>
                  </a:lnTo>
                  <a:lnTo>
                    <a:pt x="190" y="168"/>
                  </a:lnTo>
                  <a:lnTo>
                    <a:pt x="201" y="179"/>
                  </a:lnTo>
                  <a:lnTo>
                    <a:pt x="214" y="183"/>
                  </a:lnTo>
                  <a:lnTo>
                    <a:pt x="229" y="185"/>
                  </a:lnTo>
                  <a:lnTo>
                    <a:pt x="244" y="181"/>
                  </a:lnTo>
                  <a:lnTo>
                    <a:pt x="257" y="172"/>
                  </a:lnTo>
                  <a:lnTo>
                    <a:pt x="264" y="161"/>
                  </a:lnTo>
                  <a:lnTo>
                    <a:pt x="270" y="148"/>
                  </a:lnTo>
                  <a:lnTo>
                    <a:pt x="270" y="139"/>
                  </a:lnTo>
                  <a:lnTo>
                    <a:pt x="292" y="139"/>
                  </a:lnTo>
                  <a:lnTo>
                    <a:pt x="452" y="139"/>
                  </a:lnTo>
                  <a:lnTo>
                    <a:pt x="452" y="281"/>
                  </a:lnTo>
                  <a:lnTo>
                    <a:pt x="0" y="281"/>
                  </a:lnTo>
                  <a:lnTo>
                    <a:pt x="0" y="279"/>
                  </a:lnTo>
                  <a:lnTo>
                    <a:pt x="0" y="224"/>
                  </a:lnTo>
                  <a:lnTo>
                    <a:pt x="0" y="203"/>
                  </a:lnTo>
                  <a:lnTo>
                    <a:pt x="0" y="13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2" name="Freeform 898"/>
            <p:cNvSpPr>
              <a:spLocks/>
            </p:cNvSpPr>
            <p:nvPr/>
          </p:nvSpPr>
          <p:spPr bwMode="auto">
            <a:xfrm>
              <a:off x="2363" y="585"/>
              <a:ext cx="203" cy="139"/>
            </a:xfrm>
            <a:custGeom>
              <a:avLst/>
              <a:gdLst>
                <a:gd name="T0" fmla="*/ 203 w 203"/>
                <a:gd name="T1" fmla="*/ 0 h 139"/>
                <a:gd name="T2" fmla="*/ 203 w 203"/>
                <a:gd name="T3" fmla="*/ 139 h 139"/>
                <a:gd name="T4" fmla="*/ 43 w 203"/>
                <a:gd name="T5" fmla="*/ 139 h 139"/>
                <a:gd name="T6" fmla="*/ 21 w 203"/>
                <a:gd name="T7" fmla="*/ 139 h 139"/>
                <a:gd name="T8" fmla="*/ 21 w 203"/>
                <a:gd name="T9" fmla="*/ 139 h 139"/>
                <a:gd name="T10" fmla="*/ 21 w 203"/>
                <a:gd name="T11" fmla="*/ 133 h 139"/>
                <a:gd name="T12" fmla="*/ 15 w 203"/>
                <a:gd name="T13" fmla="*/ 120 h 139"/>
                <a:gd name="T14" fmla="*/ 6 w 203"/>
                <a:gd name="T15" fmla="*/ 107 h 139"/>
                <a:gd name="T16" fmla="*/ 0 w 203"/>
                <a:gd name="T17" fmla="*/ 102 h 139"/>
                <a:gd name="T18" fmla="*/ 0 w 203"/>
                <a:gd name="T19" fmla="*/ 100 h 139"/>
                <a:gd name="T20" fmla="*/ 54 w 203"/>
                <a:gd name="T21" fmla="*/ 35 h 139"/>
                <a:gd name="T22" fmla="*/ 41 w 203"/>
                <a:gd name="T23" fmla="*/ 28 h 139"/>
                <a:gd name="T24" fmla="*/ 59 w 203"/>
                <a:gd name="T25" fmla="*/ 0 h 139"/>
                <a:gd name="T26" fmla="*/ 203 w 203"/>
                <a:gd name="T27" fmla="*/ 0 h 1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3"/>
                <a:gd name="T43" fmla="*/ 0 h 139"/>
                <a:gd name="T44" fmla="*/ 203 w 203"/>
                <a:gd name="T45" fmla="*/ 139 h 1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3" h="139">
                  <a:moveTo>
                    <a:pt x="203" y="0"/>
                  </a:moveTo>
                  <a:lnTo>
                    <a:pt x="203" y="139"/>
                  </a:lnTo>
                  <a:lnTo>
                    <a:pt x="43" y="139"/>
                  </a:lnTo>
                  <a:lnTo>
                    <a:pt x="21" y="139"/>
                  </a:lnTo>
                  <a:lnTo>
                    <a:pt x="21" y="133"/>
                  </a:lnTo>
                  <a:lnTo>
                    <a:pt x="15" y="120"/>
                  </a:lnTo>
                  <a:lnTo>
                    <a:pt x="6" y="107"/>
                  </a:lnTo>
                  <a:lnTo>
                    <a:pt x="0" y="102"/>
                  </a:lnTo>
                  <a:lnTo>
                    <a:pt x="0" y="100"/>
                  </a:lnTo>
                  <a:lnTo>
                    <a:pt x="54" y="35"/>
                  </a:lnTo>
                  <a:lnTo>
                    <a:pt x="41" y="28"/>
                  </a:lnTo>
                  <a:lnTo>
                    <a:pt x="59" y="0"/>
                  </a:lnTo>
                  <a:lnTo>
                    <a:pt x="203"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3" name="Freeform 899"/>
            <p:cNvSpPr>
              <a:spLocks/>
            </p:cNvSpPr>
            <p:nvPr/>
          </p:nvSpPr>
          <p:spPr bwMode="auto">
            <a:xfrm>
              <a:off x="2363" y="613"/>
              <a:ext cx="54" cy="72"/>
            </a:xfrm>
            <a:custGeom>
              <a:avLst/>
              <a:gdLst>
                <a:gd name="T0" fmla="*/ 54 w 54"/>
                <a:gd name="T1" fmla="*/ 7 h 72"/>
                <a:gd name="T2" fmla="*/ 0 w 54"/>
                <a:gd name="T3" fmla="*/ 72 h 72"/>
                <a:gd name="T4" fmla="*/ 41 w 54"/>
                <a:gd name="T5" fmla="*/ 0 h 72"/>
                <a:gd name="T6" fmla="*/ 54 w 54"/>
                <a:gd name="T7" fmla="*/ 7 h 72"/>
                <a:gd name="T8" fmla="*/ 0 60000 65536"/>
                <a:gd name="T9" fmla="*/ 0 60000 65536"/>
                <a:gd name="T10" fmla="*/ 0 60000 65536"/>
                <a:gd name="T11" fmla="*/ 0 60000 65536"/>
                <a:gd name="T12" fmla="*/ 0 w 54"/>
                <a:gd name="T13" fmla="*/ 0 h 72"/>
                <a:gd name="T14" fmla="*/ 54 w 54"/>
                <a:gd name="T15" fmla="*/ 72 h 72"/>
              </a:gdLst>
              <a:ahLst/>
              <a:cxnLst>
                <a:cxn ang="T8">
                  <a:pos x="T0" y="T1"/>
                </a:cxn>
                <a:cxn ang="T9">
                  <a:pos x="T2" y="T3"/>
                </a:cxn>
                <a:cxn ang="T10">
                  <a:pos x="T4" y="T5"/>
                </a:cxn>
                <a:cxn ang="T11">
                  <a:pos x="T6" y="T7"/>
                </a:cxn>
              </a:cxnLst>
              <a:rect l="T12" t="T13" r="T14" b="T15"/>
              <a:pathLst>
                <a:path w="54" h="72">
                  <a:moveTo>
                    <a:pt x="54" y="7"/>
                  </a:moveTo>
                  <a:lnTo>
                    <a:pt x="0" y="72"/>
                  </a:lnTo>
                  <a:lnTo>
                    <a:pt x="41" y="0"/>
                  </a:lnTo>
                  <a:lnTo>
                    <a:pt x="5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4" name="Freeform 900"/>
            <p:cNvSpPr>
              <a:spLocks/>
            </p:cNvSpPr>
            <p:nvPr/>
          </p:nvSpPr>
          <p:spPr bwMode="auto">
            <a:xfrm>
              <a:off x="2363" y="606"/>
              <a:ext cx="41" cy="79"/>
            </a:xfrm>
            <a:custGeom>
              <a:avLst/>
              <a:gdLst>
                <a:gd name="T0" fmla="*/ 41 w 41"/>
                <a:gd name="T1" fmla="*/ 7 h 79"/>
                <a:gd name="T2" fmla="*/ 0 w 41"/>
                <a:gd name="T3" fmla="*/ 79 h 79"/>
                <a:gd name="T4" fmla="*/ 28 w 41"/>
                <a:gd name="T5" fmla="*/ 0 h 79"/>
                <a:gd name="T6" fmla="*/ 41 w 41"/>
                <a:gd name="T7" fmla="*/ 7 h 79"/>
                <a:gd name="T8" fmla="*/ 0 60000 65536"/>
                <a:gd name="T9" fmla="*/ 0 60000 65536"/>
                <a:gd name="T10" fmla="*/ 0 60000 65536"/>
                <a:gd name="T11" fmla="*/ 0 60000 65536"/>
                <a:gd name="T12" fmla="*/ 0 w 41"/>
                <a:gd name="T13" fmla="*/ 0 h 79"/>
                <a:gd name="T14" fmla="*/ 41 w 41"/>
                <a:gd name="T15" fmla="*/ 79 h 79"/>
              </a:gdLst>
              <a:ahLst/>
              <a:cxnLst>
                <a:cxn ang="T8">
                  <a:pos x="T0" y="T1"/>
                </a:cxn>
                <a:cxn ang="T9">
                  <a:pos x="T2" y="T3"/>
                </a:cxn>
                <a:cxn ang="T10">
                  <a:pos x="T4" y="T5"/>
                </a:cxn>
                <a:cxn ang="T11">
                  <a:pos x="T6" y="T7"/>
                </a:cxn>
              </a:cxnLst>
              <a:rect l="T12" t="T13" r="T14" b="T15"/>
              <a:pathLst>
                <a:path w="41" h="79">
                  <a:moveTo>
                    <a:pt x="41" y="7"/>
                  </a:moveTo>
                  <a:lnTo>
                    <a:pt x="0" y="79"/>
                  </a:lnTo>
                  <a:lnTo>
                    <a:pt x="28" y="0"/>
                  </a:lnTo>
                  <a:lnTo>
                    <a:pt x="4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5" name="Freeform 901"/>
            <p:cNvSpPr>
              <a:spLocks/>
            </p:cNvSpPr>
            <p:nvPr/>
          </p:nvSpPr>
          <p:spPr bwMode="auto">
            <a:xfrm>
              <a:off x="1857" y="788"/>
              <a:ext cx="257" cy="21"/>
            </a:xfrm>
            <a:custGeom>
              <a:avLst/>
              <a:gdLst>
                <a:gd name="T0" fmla="*/ 257 w 257"/>
                <a:gd name="T1" fmla="*/ 0 h 21"/>
                <a:gd name="T2" fmla="*/ 257 w 257"/>
                <a:gd name="T3" fmla="*/ 21 h 21"/>
                <a:gd name="T4" fmla="*/ 113 w 257"/>
                <a:gd name="T5" fmla="*/ 21 h 21"/>
                <a:gd name="T6" fmla="*/ 0 w 257"/>
                <a:gd name="T7" fmla="*/ 21 h 21"/>
                <a:gd name="T8" fmla="*/ 0 w 257"/>
                <a:gd name="T9" fmla="*/ 21 h 21"/>
                <a:gd name="T10" fmla="*/ 0 w 257"/>
                <a:gd name="T11" fmla="*/ 0 h 21"/>
                <a:gd name="T12" fmla="*/ 10 w 257"/>
                <a:gd name="T13" fmla="*/ 0 h 21"/>
                <a:gd name="T14" fmla="*/ 32 w 257"/>
                <a:gd name="T15" fmla="*/ 0 h 21"/>
                <a:gd name="T16" fmla="*/ 43 w 257"/>
                <a:gd name="T17" fmla="*/ 0 h 21"/>
                <a:gd name="T18" fmla="*/ 67 w 257"/>
                <a:gd name="T19" fmla="*/ 0 h 21"/>
                <a:gd name="T20" fmla="*/ 78 w 257"/>
                <a:gd name="T21" fmla="*/ 0 h 21"/>
                <a:gd name="T22" fmla="*/ 100 w 257"/>
                <a:gd name="T23" fmla="*/ 0 h 21"/>
                <a:gd name="T24" fmla="*/ 111 w 257"/>
                <a:gd name="T25" fmla="*/ 0 h 21"/>
                <a:gd name="T26" fmla="*/ 135 w 257"/>
                <a:gd name="T27" fmla="*/ 0 h 21"/>
                <a:gd name="T28" fmla="*/ 146 w 257"/>
                <a:gd name="T29" fmla="*/ 0 h 21"/>
                <a:gd name="T30" fmla="*/ 168 w 257"/>
                <a:gd name="T31" fmla="*/ 0 h 21"/>
                <a:gd name="T32" fmla="*/ 178 w 257"/>
                <a:gd name="T33" fmla="*/ 0 h 21"/>
                <a:gd name="T34" fmla="*/ 200 w 257"/>
                <a:gd name="T35" fmla="*/ 0 h 21"/>
                <a:gd name="T36" fmla="*/ 213 w 257"/>
                <a:gd name="T37" fmla="*/ 0 h 21"/>
                <a:gd name="T38" fmla="*/ 235 w 257"/>
                <a:gd name="T39" fmla="*/ 0 h 21"/>
                <a:gd name="T40" fmla="*/ 246 w 257"/>
                <a:gd name="T41" fmla="*/ 0 h 21"/>
                <a:gd name="T42" fmla="*/ 257 w 257"/>
                <a:gd name="T43" fmla="*/ 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7"/>
                <a:gd name="T67" fmla="*/ 0 h 21"/>
                <a:gd name="T68" fmla="*/ 257 w 257"/>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7" h="21">
                  <a:moveTo>
                    <a:pt x="257" y="0"/>
                  </a:moveTo>
                  <a:lnTo>
                    <a:pt x="257" y="21"/>
                  </a:lnTo>
                  <a:lnTo>
                    <a:pt x="113" y="21"/>
                  </a:lnTo>
                  <a:lnTo>
                    <a:pt x="0" y="21"/>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6" name="Freeform 902"/>
            <p:cNvSpPr>
              <a:spLocks/>
            </p:cNvSpPr>
            <p:nvPr/>
          </p:nvSpPr>
          <p:spPr bwMode="auto">
            <a:xfrm>
              <a:off x="1857" y="663"/>
              <a:ext cx="257" cy="125"/>
            </a:xfrm>
            <a:custGeom>
              <a:avLst/>
              <a:gdLst>
                <a:gd name="T0" fmla="*/ 0 w 257"/>
                <a:gd name="T1" fmla="*/ 61 h 125"/>
                <a:gd name="T2" fmla="*/ 0 w 257"/>
                <a:gd name="T3" fmla="*/ 0 h 125"/>
                <a:gd name="T4" fmla="*/ 10 w 257"/>
                <a:gd name="T5" fmla="*/ 0 h 125"/>
                <a:gd name="T6" fmla="*/ 32 w 257"/>
                <a:gd name="T7" fmla="*/ 0 h 125"/>
                <a:gd name="T8" fmla="*/ 43 w 257"/>
                <a:gd name="T9" fmla="*/ 0 h 125"/>
                <a:gd name="T10" fmla="*/ 67 w 257"/>
                <a:gd name="T11" fmla="*/ 0 h 125"/>
                <a:gd name="T12" fmla="*/ 78 w 257"/>
                <a:gd name="T13" fmla="*/ 0 h 125"/>
                <a:gd name="T14" fmla="*/ 100 w 257"/>
                <a:gd name="T15" fmla="*/ 0 h 125"/>
                <a:gd name="T16" fmla="*/ 111 w 257"/>
                <a:gd name="T17" fmla="*/ 0 h 125"/>
                <a:gd name="T18" fmla="*/ 135 w 257"/>
                <a:gd name="T19" fmla="*/ 0 h 125"/>
                <a:gd name="T20" fmla="*/ 146 w 257"/>
                <a:gd name="T21" fmla="*/ 0 h 125"/>
                <a:gd name="T22" fmla="*/ 168 w 257"/>
                <a:gd name="T23" fmla="*/ 0 h 125"/>
                <a:gd name="T24" fmla="*/ 178 w 257"/>
                <a:gd name="T25" fmla="*/ 0 h 125"/>
                <a:gd name="T26" fmla="*/ 200 w 257"/>
                <a:gd name="T27" fmla="*/ 0 h 125"/>
                <a:gd name="T28" fmla="*/ 213 w 257"/>
                <a:gd name="T29" fmla="*/ 0 h 125"/>
                <a:gd name="T30" fmla="*/ 235 w 257"/>
                <a:gd name="T31" fmla="*/ 0 h 125"/>
                <a:gd name="T32" fmla="*/ 246 w 257"/>
                <a:gd name="T33" fmla="*/ 0 h 125"/>
                <a:gd name="T34" fmla="*/ 257 w 257"/>
                <a:gd name="T35" fmla="*/ 0 h 125"/>
                <a:gd name="T36" fmla="*/ 257 w 257"/>
                <a:gd name="T37" fmla="*/ 61 h 125"/>
                <a:gd name="T38" fmla="*/ 257 w 257"/>
                <a:gd name="T39" fmla="*/ 125 h 125"/>
                <a:gd name="T40" fmla="*/ 246 w 257"/>
                <a:gd name="T41" fmla="*/ 125 h 125"/>
                <a:gd name="T42" fmla="*/ 235 w 257"/>
                <a:gd name="T43" fmla="*/ 125 h 125"/>
                <a:gd name="T44" fmla="*/ 213 w 257"/>
                <a:gd name="T45" fmla="*/ 125 h 125"/>
                <a:gd name="T46" fmla="*/ 200 w 257"/>
                <a:gd name="T47" fmla="*/ 125 h 125"/>
                <a:gd name="T48" fmla="*/ 178 w 257"/>
                <a:gd name="T49" fmla="*/ 125 h 125"/>
                <a:gd name="T50" fmla="*/ 168 w 257"/>
                <a:gd name="T51" fmla="*/ 125 h 125"/>
                <a:gd name="T52" fmla="*/ 146 w 257"/>
                <a:gd name="T53" fmla="*/ 125 h 125"/>
                <a:gd name="T54" fmla="*/ 135 w 257"/>
                <a:gd name="T55" fmla="*/ 125 h 125"/>
                <a:gd name="T56" fmla="*/ 111 w 257"/>
                <a:gd name="T57" fmla="*/ 125 h 125"/>
                <a:gd name="T58" fmla="*/ 100 w 257"/>
                <a:gd name="T59" fmla="*/ 125 h 125"/>
                <a:gd name="T60" fmla="*/ 78 w 257"/>
                <a:gd name="T61" fmla="*/ 125 h 125"/>
                <a:gd name="T62" fmla="*/ 67 w 257"/>
                <a:gd name="T63" fmla="*/ 125 h 125"/>
                <a:gd name="T64" fmla="*/ 43 w 257"/>
                <a:gd name="T65" fmla="*/ 125 h 125"/>
                <a:gd name="T66" fmla="*/ 32 w 257"/>
                <a:gd name="T67" fmla="*/ 125 h 125"/>
                <a:gd name="T68" fmla="*/ 10 w 257"/>
                <a:gd name="T69" fmla="*/ 125 h 125"/>
                <a:gd name="T70" fmla="*/ 0 w 257"/>
                <a:gd name="T71" fmla="*/ 125 h 125"/>
                <a:gd name="T72" fmla="*/ 0 w 257"/>
                <a:gd name="T73" fmla="*/ 61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7"/>
                <a:gd name="T112" fmla="*/ 0 h 125"/>
                <a:gd name="T113" fmla="*/ 257 w 25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7" h="125">
                  <a:moveTo>
                    <a:pt x="0" y="61"/>
                  </a:move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lnTo>
                    <a:pt x="257" y="61"/>
                  </a:lnTo>
                  <a:lnTo>
                    <a:pt x="257" y="125"/>
                  </a:lnTo>
                  <a:lnTo>
                    <a:pt x="246" y="125"/>
                  </a:lnTo>
                  <a:lnTo>
                    <a:pt x="235" y="125"/>
                  </a:lnTo>
                  <a:lnTo>
                    <a:pt x="213" y="125"/>
                  </a:lnTo>
                  <a:lnTo>
                    <a:pt x="200" y="125"/>
                  </a:lnTo>
                  <a:lnTo>
                    <a:pt x="178" y="125"/>
                  </a:lnTo>
                  <a:lnTo>
                    <a:pt x="168" y="125"/>
                  </a:lnTo>
                  <a:lnTo>
                    <a:pt x="146" y="125"/>
                  </a:lnTo>
                  <a:lnTo>
                    <a:pt x="135" y="125"/>
                  </a:lnTo>
                  <a:lnTo>
                    <a:pt x="111" y="125"/>
                  </a:lnTo>
                  <a:lnTo>
                    <a:pt x="100" y="125"/>
                  </a:lnTo>
                  <a:lnTo>
                    <a:pt x="78" y="125"/>
                  </a:lnTo>
                  <a:lnTo>
                    <a:pt x="67" y="125"/>
                  </a:lnTo>
                  <a:lnTo>
                    <a:pt x="43" y="125"/>
                  </a:lnTo>
                  <a:lnTo>
                    <a:pt x="32" y="125"/>
                  </a:lnTo>
                  <a:lnTo>
                    <a:pt x="10" y="125"/>
                  </a:lnTo>
                  <a:lnTo>
                    <a:pt x="0" y="125"/>
                  </a:lnTo>
                  <a:lnTo>
                    <a:pt x="0" y="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7" name="Freeform 903"/>
            <p:cNvSpPr>
              <a:spLocks/>
            </p:cNvSpPr>
            <p:nvPr/>
          </p:nvSpPr>
          <p:spPr bwMode="auto">
            <a:xfrm>
              <a:off x="1857" y="641"/>
              <a:ext cx="257" cy="22"/>
            </a:xfrm>
            <a:custGeom>
              <a:avLst/>
              <a:gdLst>
                <a:gd name="T0" fmla="*/ 257 w 257"/>
                <a:gd name="T1" fmla="*/ 0 h 22"/>
                <a:gd name="T2" fmla="*/ 257 w 257"/>
                <a:gd name="T3" fmla="*/ 22 h 22"/>
                <a:gd name="T4" fmla="*/ 246 w 257"/>
                <a:gd name="T5" fmla="*/ 22 h 22"/>
                <a:gd name="T6" fmla="*/ 235 w 257"/>
                <a:gd name="T7" fmla="*/ 22 h 22"/>
                <a:gd name="T8" fmla="*/ 213 w 257"/>
                <a:gd name="T9" fmla="*/ 22 h 22"/>
                <a:gd name="T10" fmla="*/ 200 w 257"/>
                <a:gd name="T11" fmla="*/ 22 h 22"/>
                <a:gd name="T12" fmla="*/ 178 w 257"/>
                <a:gd name="T13" fmla="*/ 22 h 22"/>
                <a:gd name="T14" fmla="*/ 168 w 257"/>
                <a:gd name="T15" fmla="*/ 22 h 22"/>
                <a:gd name="T16" fmla="*/ 146 w 257"/>
                <a:gd name="T17" fmla="*/ 22 h 22"/>
                <a:gd name="T18" fmla="*/ 135 w 257"/>
                <a:gd name="T19" fmla="*/ 22 h 22"/>
                <a:gd name="T20" fmla="*/ 111 w 257"/>
                <a:gd name="T21" fmla="*/ 22 h 22"/>
                <a:gd name="T22" fmla="*/ 100 w 257"/>
                <a:gd name="T23" fmla="*/ 22 h 22"/>
                <a:gd name="T24" fmla="*/ 78 w 257"/>
                <a:gd name="T25" fmla="*/ 22 h 22"/>
                <a:gd name="T26" fmla="*/ 67 w 257"/>
                <a:gd name="T27" fmla="*/ 22 h 22"/>
                <a:gd name="T28" fmla="*/ 43 w 257"/>
                <a:gd name="T29" fmla="*/ 22 h 22"/>
                <a:gd name="T30" fmla="*/ 32 w 257"/>
                <a:gd name="T31" fmla="*/ 22 h 22"/>
                <a:gd name="T32" fmla="*/ 10 w 257"/>
                <a:gd name="T33" fmla="*/ 22 h 22"/>
                <a:gd name="T34" fmla="*/ 0 w 257"/>
                <a:gd name="T35" fmla="*/ 22 h 22"/>
                <a:gd name="T36" fmla="*/ 0 w 257"/>
                <a:gd name="T37" fmla="*/ 0 h 22"/>
                <a:gd name="T38" fmla="*/ 0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246" y="22"/>
                  </a:lnTo>
                  <a:lnTo>
                    <a:pt x="235" y="22"/>
                  </a:lnTo>
                  <a:lnTo>
                    <a:pt x="213" y="22"/>
                  </a:lnTo>
                  <a:lnTo>
                    <a:pt x="200" y="22"/>
                  </a:lnTo>
                  <a:lnTo>
                    <a:pt x="178" y="22"/>
                  </a:lnTo>
                  <a:lnTo>
                    <a:pt x="168" y="22"/>
                  </a:lnTo>
                  <a:lnTo>
                    <a:pt x="146" y="22"/>
                  </a:lnTo>
                  <a:lnTo>
                    <a:pt x="135" y="22"/>
                  </a:lnTo>
                  <a:lnTo>
                    <a:pt x="111" y="22"/>
                  </a:lnTo>
                  <a:lnTo>
                    <a:pt x="100" y="22"/>
                  </a:lnTo>
                  <a:lnTo>
                    <a:pt x="78" y="22"/>
                  </a:lnTo>
                  <a:lnTo>
                    <a:pt x="67" y="22"/>
                  </a:lnTo>
                  <a:lnTo>
                    <a:pt x="43" y="22"/>
                  </a:lnTo>
                  <a:lnTo>
                    <a:pt x="32" y="22"/>
                  </a:lnTo>
                  <a:lnTo>
                    <a:pt x="10" y="22"/>
                  </a:lnTo>
                  <a:lnTo>
                    <a:pt x="0" y="22"/>
                  </a:lnTo>
                  <a:lnTo>
                    <a:pt x="0"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8" name="Freeform 904"/>
            <p:cNvSpPr>
              <a:spLocks/>
            </p:cNvSpPr>
            <p:nvPr/>
          </p:nvSpPr>
          <p:spPr bwMode="auto">
            <a:xfrm>
              <a:off x="1946" y="809"/>
              <a:ext cx="24" cy="57"/>
            </a:xfrm>
            <a:custGeom>
              <a:avLst/>
              <a:gdLst>
                <a:gd name="T0" fmla="*/ 24 w 24"/>
                <a:gd name="T1" fmla="*/ 0 h 57"/>
                <a:gd name="T2" fmla="*/ 11 w 24"/>
                <a:gd name="T3" fmla="*/ 57 h 57"/>
                <a:gd name="T4" fmla="*/ 0 w 24"/>
                <a:gd name="T5" fmla="*/ 57 h 57"/>
                <a:gd name="T6" fmla="*/ 24 w 24"/>
                <a:gd name="T7" fmla="*/ 0 h 57"/>
                <a:gd name="T8" fmla="*/ 0 60000 65536"/>
                <a:gd name="T9" fmla="*/ 0 60000 65536"/>
                <a:gd name="T10" fmla="*/ 0 60000 65536"/>
                <a:gd name="T11" fmla="*/ 0 60000 65536"/>
                <a:gd name="T12" fmla="*/ 0 w 24"/>
                <a:gd name="T13" fmla="*/ 0 h 57"/>
                <a:gd name="T14" fmla="*/ 24 w 24"/>
                <a:gd name="T15" fmla="*/ 57 h 57"/>
              </a:gdLst>
              <a:ahLst/>
              <a:cxnLst>
                <a:cxn ang="T8">
                  <a:pos x="T0" y="T1"/>
                </a:cxn>
                <a:cxn ang="T9">
                  <a:pos x="T2" y="T3"/>
                </a:cxn>
                <a:cxn ang="T10">
                  <a:pos x="T4" y="T5"/>
                </a:cxn>
                <a:cxn ang="T11">
                  <a:pos x="T6" y="T7"/>
                </a:cxn>
              </a:cxnLst>
              <a:rect l="T12" t="T13" r="T14" b="T15"/>
              <a:pathLst>
                <a:path w="24" h="57">
                  <a:moveTo>
                    <a:pt x="24" y="0"/>
                  </a:moveTo>
                  <a:lnTo>
                    <a:pt x="11" y="57"/>
                  </a:lnTo>
                  <a:lnTo>
                    <a:pt x="0" y="5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19" name="Freeform 905"/>
            <p:cNvSpPr>
              <a:spLocks/>
            </p:cNvSpPr>
            <p:nvPr/>
          </p:nvSpPr>
          <p:spPr bwMode="auto">
            <a:xfrm>
              <a:off x="1935" y="809"/>
              <a:ext cx="35" cy="57"/>
            </a:xfrm>
            <a:custGeom>
              <a:avLst/>
              <a:gdLst>
                <a:gd name="T0" fmla="*/ 35 w 35"/>
                <a:gd name="T1" fmla="*/ 0 h 57"/>
                <a:gd name="T2" fmla="*/ 11 w 35"/>
                <a:gd name="T3" fmla="*/ 57 h 57"/>
                <a:gd name="T4" fmla="*/ 0 w 35"/>
                <a:gd name="T5" fmla="*/ 57 h 57"/>
                <a:gd name="T6" fmla="*/ 35 w 35"/>
                <a:gd name="T7" fmla="*/ 0 h 57"/>
                <a:gd name="T8" fmla="*/ 0 60000 65536"/>
                <a:gd name="T9" fmla="*/ 0 60000 65536"/>
                <a:gd name="T10" fmla="*/ 0 60000 65536"/>
                <a:gd name="T11" fmla="*/ 0 60000 65536"/>
                <a:gd name="T12" fmla="*/ 0 w 35"/>
                <a:gd name="T13" fmla="*/ 0 h 57"/>
                <a:gd name="T14" fmla="*/ 35 w 35"/>
                <a:gd name="T15" fmla="*/ 57 h 57"/>
              </a:gdLst>
              <a:ahLst/>
              <a:cxnLst>
                <a:cxn ang="T8">
                  <a:pos x="T0" y="T1"/>
                </a:cxn>
                <a:cxn ang="T9">
                  <a:pos x="T2" y="T3"/>
                </a:cxn>
                <a:cxn ang="T10">
                  <a:pos x="T4" y="T5"/>
                </a:cxn>
                <a:cxn ang="T11">
                  <a:pos x="T6" y="T7"/>
                </a:cxn>
              </a:cxnLst>
              <a:rect l="T12" t="T13" r="T14" b="T15"/>
              <a:pathLst>
                <a:path w="35" h="57">
                  <a:moveTo>
                    <a:pt x="35" y="0"/>
                  </a:moveTo>
                  <a:lnTo>
                    <a:pt x="11" y="57"/>
                  </a:lnTo>
                  <a:lnTo>
                    <a:pt x="0" y="57"/>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0" name="Freeform 906"/>
            <p:cNvSpPr>
              <a:spLocks/>
            </p:cNvSpPr>
            <p:nvPr/>
          </p:nvSpPr>
          <p:spPr bwMode="auto">
            <a:xfrm>
              <a:off x="1937" y="866"/>
              <a:ext cx="20" cy="26"/>
            </a:xfrm>
            <a:custGeom>
              <a:avLst/>
              <a:gdLst>
                <a:gd name="T0" fmla="*/ 20 w 20"/>
                <a:gd name="T1" fmla="*/ 0 h 26"/>
                <a:gd name="T2" fmla="*/ 16 w 20"/>
                <a:gd name="T3" fmla="*/ 26 h 26"/>
                <a:gd name="T4" fmla="*/ 0 w 20"/>
                <a:gd name="T5" fmla="*/ 22 h 26"/>
                <a:gd name="T6" fmla="*/ 9 w 20"/>
                <a:gd name="T7" fmla="*/ 0 h 26"/>
                <a:gd name="T8" fmla="*/ 20 w 20"/>
                <a:gd name="T9" fmla="*/ 0 h 26"/>
                <a:gd name="T10" fmla="*/ 0 60000 65536"/>
                <a:gd name="T11" fmla="*/ 0 60000 65536"/>
                <a:gd name="T12" fmla="*/ 0 60000 65536"/>
                <a:gd name="T13" fmla="*/ 0 60000 65536"/>
                <a:gd name="T14" fmla="*/ 0 60000 65536"/>
                <a:gd name="T15" fmla="*/ 0 w 20"/>
                <a:gd name="T16" fmla="*/ 0 h 26"/>
                <a:gd name="T17" fmla="*/ 20 w 20"/>
                <a:gd name="T18" fmla="*/ 26 h 26"/>
              </a:gdLst>
              <a:ahLst/>
              <a:cxnLst>
                <a:cxn ang="T10">
                  <a:pos x="T0" y="T1"/>
                </a:cxn>
                <a:cxn ang="T11">
                  <a:pos x="T2" y="T3"/>
                </a:cxn>
                <a:cxn ang="T12">
                  <a:pos x="T4" y="T5"/>
                </a:cxn>
                <a:cxn ang="T13">
                  <a:pos x="T6" y="T7"/>
                </a:cxn>
                <a:cxn ang="T14">
                  <a:pos x="T8" y="T9"/>
                </a:cxn>
              </a:cxnLst>
              <a:rect l="T15" t="T16" r="T17" b="T18"/>
              <a:pathLst>
                <a:path w="20" h="26">
                  <a:moveTo>
                    <a:pt x="20" y="0"/>
                  </a:moveTo>
                  <a:lnTo>
                    <a:pt x="16" y="26"/>
                  </a:lnTo>
                  <a:lnTo>
                    <a:pt x="0" y="22"/>
                  </a:lnTo>
                  <a:lnTo>
                    <a:pt x="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1" name="Freeform 907"/>
            <p:cNvSpPr>
              <a:spLocks/>
            </p:cNvSpPr>
            <p:nvPr/>
          </p:nvSpPr>
          <p:spPr bwMode="auto">
            <a:xfrm>
              <a:off x="1926" y="866"/>
              <a:ext cx="20" cy="22"/>
            </a:xfrm>
            <a:custGeom>
              <a:avLst/>
              <a:gdLst>
                <a:gd name="T0" fmla="*/ 20 w 20"/>
                <a:gd name="T1" fmla="*/ 0 h 22"/>
                <a:gd name="T2" fmla="*/ 11 w 20"/>
                <a:gd name="T3" fmla="*/ 22 h 22"/>
                <a:gd name="T4" fmla="*/ 0 w 20"/>
                <a:gd name="T5" fmla="*/ 18 h 22"/>
                <a:gd name="T6" fmla="*/ 9 w 20"/>
                <a:gd name="T7" fmla="*/ 0 h 22"/>
                <a:gd name="T8" fmla="*/ 20 w 20"/>
                <a:gd name="T9" fmla="*/ 0 h 22"/>
                <a:gd name="T10" fmla="*/ 0 60000 65536"/>
                <a:gd name="T11" fmla="*/ 0 60000 65536"/>
                <a:gd name="T12" fmla="*/ 0 60000 65536"/>
                <a:gd name="T13" fmla="*/ 0 60000 65536"/>
                <a:gd name="T14" fmla="*/ 0 60000 65536"/>
                <a:gd name="T15" fmla="*/ 0 w 20"/>
                <a:gd name="T16" fmla="*/ 0 h 22"/>
                <a:gd name="T17" fmla="*/ 20 w 20"/>
                <a:gd name="T18" fmla="*/ 22 h 22"/>
              </a:gdLst>
              <a:ahLst/>
              <a:cxnLst>
                <a:cxn ang="T10">
                  <a:pos x="T0" y="T1"/>
                </a:cxn>
                <a:cxn ang="T11">
                  <a:pos x="T2" y="T3"/>
                </a:cxn>
                <a:cxn ang="T12">
                  <a:pos x="T4" y="T5"/>
                </a:cxn>
                <a:cxn ang="T13">
                  <a:pos x="T6" y="T7"/>
                </a:cxn>
                <a:cxn ang="T14">
                  <a:pos x="T8" y="T9"/>
                </a:cxn>
              </a:cxnLst>
              <a:rect l="T15" t="T16" r="T17" b="T18"/>
              <a:pathLst>
                <a:path w="20" h="22">
                  <a:moveTo>
                    <a:pt x="20" y="0"/>
                  </a:moveTo>
                  <a:lnTo>
                    <a:pt x="11" y="22"/>
                  </a:lnTo>
                  <a:lnTo>
                    <a:pt x="0" y="18"/>
                  </a:lnTo>
                  <a:lnTo>
                    <a:pt x="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2" name="Freeform 908"/>
            <p:cNvSpPr>
              <a:spLocks/>
            </p:cNvSpPr>
            <p:nvPr/>
          </p:nvSpPr>
          <p:spPr bwMode="auto">
            <a:xfrm>
              <a:off x="1833" y="724"/>
              <a:ext cx="24" cy="64"/>
            </a:xfrm>
            <a:custGeom>
              <a:avLst/>
              <a:gdLst>
                <a:gd name="T0" fmla="*/ 24 w 24"/>
                <a:gd name="T1" fmla="*/ 0 h 64"/>
                <a:gd name="T2" fmla="*/ 24 w 24"/>
                <a:gd name="T3" fmla="*/ 64 h 64"/>
                <a:gd name="T4" fmla="*/ 0 w 24"/>
                <a:gd name="T5" fmla="*/ 64 h 64"/>
                <a:gd name="T6" fmla="*/ 0 w 24"/>
                <a:gd name="T7" fmla="*/ 61 h 64"/>
                <a:gd name="T8" fmla="*/ 0 w 24"/>
                <a:gd name="T9" fmla="*/ 0 h 64"/>
                <a:gd name="T10" fmla="*/ 24 w 24"/>
                <a:gd name="T11" fmla="*/ 0 h 64"/>
                <a:gd name="T12" fmla="*/ 0 60000 65536"/>
                <a:gd name="T13" fmla="*/ 0 60000 65536"/>
                <a:gd name="T14" fmla="*/ 0 60000 65536"/>
                <a:gd name="T15" fmla="*/ 0 60000 65536"/>
                <a:gd name="T16" fmla="*/ 0 60000 65536"/>
                <a:gd name="T17" fmla="*/ 0 60000 65536"/>
                <a:gd name="T18" fmla="*/ 0 w 24"/>
                <a:gd name="T19" fmla="*/ 0 h 64"/>
                <a:gd name="T20" fmla="*/ 24 w 2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24" h="64">
                  <a:moveTo>
                    <a:pt x="24" y="0"/>
                  </a:moveTo>
                  <a:lnTo>
                    <a:pt x="24" y="64"/>
                  </a:lnTo>
                  <a:lnTo>
                    <a:pt x="0" y="64"/>
                  </a:lnTo>
                  <a:lnTo>
                    <a:pt x="0" y="61"/>
                  </a:lnTo>
                  <a:lnTo>
                    <a:pt x="0" y="0"/>
                  </a:lnTo>
                  <a:lnTo>
                    <a:pt x="2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3" name="Freeform 909"/>
            <p:cNvSpPr>
              <a:spLocks/>
            </p:cNvSpPr>
            <p:nvPr/>
          </p:nvSpPr>
          <p:spPr bwMode="auto">
            <a:xfrm>
              <a:off x="1833" y="663"/>
              <a:ext cx="24" cy="61"/>
            </a:xfrm>
            <a:custGeom>
              <a:avLst/>
              <a:gdLst>
                <a:gd name="T0" fmla="*/ 24 w 24"/>
                <a:gd name="T1" fmla="*/ 0 h 61"/>
                <a:gd name="T2" fmla="*/ 24 w 24"/>
                <a:gd name="T3" fmla="*/ 61 h 61"/>
                <a:gd name="T4" fmla="*/ 0 w 24"/>
                <a:gd name="T5" fmla="*/ 61 h 61"/>
                <a:gd name="T6" fmla="*/ 0 w 24"/>
                <a:gd name="T7" fmla="*/ 0 h 61"/>
                <a:gd name="T8" fmla="*/ 0 w 24"/>
                <a:gd name="T9" fmla="*/ 0 h 61"/>
                <a:gd name="T10" fmla="*/ 24 w 24"/>
                <a:gd name="T11" fmla="*/ 0 h 61"/>
                <a:gd name="T12" fmla="*/ 0 60000 65536"/>
                <a:gd name="T13" fmla="*/ 0 60000 65536"/>
                <a:gd name="T14" fmla="*/ 0 60000 65536"/>
                <a:gd name="T15" fmla="*/ 0 60000 65536"/>
                <a:gd name="T16" fmla="*/ 0 60000 65536"/>
                <a:gd name="T17" fmla="*/ 0 60000 65536"/>
                <a:gd name="T18" fmla="*/ 0 w 24"/>
                <a:gd name="T19" fmla="*/ 0 h 61"/>
                <a:gd name="T20" fmla="*/ 24 w 24"/>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24" h="61">
                  <a:moveTo>
                    <a:pt x="24" y="0"/>
                  </a:moveTo>
                  <a:lnTo>
                    <a:pt x="24" y="61"/>
                  </a:lnTo>
                  <a:lnTo>
                    <a:pt x="0" y="61"/>
                  </a:lnTo>
                  <a:lnTo>
                    <a:pt x="0" y="0"/>
                  </a:lnTo>
                  <a:lnTo>
                    <a:pt x="2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724" name="Freeform 910"/>
            <p:cNvSpPr>
              <a:spLocks/>
            </p:cNvSpPr>
            <p:nvPr/>
          </p:nvSpPr>
          <p:spPr bwMode="auto">
            <a:xfrm>
              <a:off x="3443" y="567"/>
              <a:ext cx="21" cy="1"/>
            </a:xfrm>
            <a:custGeom>
              <a:avLst/>
              <a:gdLst>
                <a:gd name="T0" fmla="*/ 21 w 21"/>
                <a:gd name="T1" fmla="*/ 0 h 1"/>
                <a:gd name="T2" fmla="*/ 4 w 21"/>
                <a:gd name="T3" fmla="*/ 0 h 1"/>
                <a:gd name="T4" fmla="*/ 0 w 21"/>
                <a:gd name="T5" fmla="*/ 0 h 1"/>
                <a:gd name="T6" fmla="*/ 0 60000 65536"/>
                <a:gd name="T7" fmla="*/ 0 60000 65536"/>
                <a:gd name="T8" fmla="*/ 0 60000 65536"/>
                <a:gd name="T9" fmla="*/ 0 w 21"/>
                <a:gd name="T10" fmla="*/ 0 h 1"/>
                <a:gd name="T11" fmla="*/ 21 w 21"/>
                <a:gd name="T12" fmla="*/ 1 h 1"/>
              </a:gdLst>
              <a:ahLst/>
              <a:cxnLst>
                <a:cxn ang="T6">
                  <a:pos x="T0" y="T1"/>
                </a:cxn>
                <a:cxn ang="T7">
                  <a:pos x="T2" y="T3"/>
                </a:cxn>
                <a:cxn ang="T8">
                  <a:pos x="T4" y="T5"/>
                </a:cxn>
              </a:cxnLst>
              <a:rect l="T9" t="T10" r="T11" b="T12"/>
              <a:pathLst>
                <a:path w="21" h="1">
                  <a:moveTo>
                    <a:pt x="21" y="0"/>
                  </a:moveTo>
                  <a:lnTo>
                    <a:pt x="4"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25" name="Freeform 911"/>
            <p:cNvSpPr>
              <a:spLocks/>
            </p:cNvSpPr>
            <p:nvPr/>
          </p:nvSpPr>
          <p:spPr bwMode="auto">
            <a:xfrm>
              <a:off x="3410" y="569"/>
              <a:ext cx="22" cy="7"/>
            </a:xfrm>
            <a:custGeom>
              <a:avLst/>
              <a:gdLst>
                <a:gd name="T0" fmla="*/ 22 w 22"/>
                <a:gd name="T1" fmla="*/ 0 h 7"/>
                <a:gd name="T2" fmla="*/ 19 w 22"/>
                <a:gd name="T3" fmla="*/ 0 h 7"/>
                <a:gd name="T4" fmla="*/ 4 w 22"/>
                <a:gd name="T5" fmla="*/ 5 h 7"/>
                <a:gd name="T6" fmla="*/ 0 w 22"/>
                <a:gd name="T7" fmla="*/ 7 h 7"/>
                <a:gd name="T8" fmla="*/ 0 60000 65536"/>
                <a:gd name="T9" fmla="*/ 0 60000 65536"/>
                <a:gd name="T10" fmla="*/ 0 60000 65536"/>
                <a:gd name="T11" fmla="*/ 0 60000 65536"/>
                <a:gd name="T12" fmla="*/ 0 w 22"/>
                <a:gd name="T13" fmla="*/ 0 h 7"/>
                <a:gd name="T14" fmla="*/ 22 w 22"/>
                <a:gd name="T15" fmla="*/ 7 h 7"/>
              </a:gdLst>
              <a:ahLst/>
              <a:cxnLst>
                <a:cxn ang="T8">
                  <a:pos x="T0" y="T1"/>
                </a:cxn>
                <a:cxn ang="T9">
                  <a:pos x="T2" y="T3"/>
                </a:cxn>
                <a:cxn ang="T10">
                  <a:pos x="T4" y="T5"/>
                </a:cxn>
                <a:cxn ang="T11">
                  <a:pos x="T6" y="T7"/>
                </a:cxn>
              </a:cxnLst>
              <a:rect l="T12" t="T13" r="T14" b="T15"/>
              <a:pathLst>
                <a:path w="22" h="7">
                  <a:moveTo>
                    <a:pt x="22" y="0"/>
                  </a:moveTo>
                  <a:lnTo>
                    <a:pt x="19" y="0"/>
                  </a:lnTo>
                  <a:lnTo>
                    <a:pt x="4" y="5"/>
                  </a:lnTo>
                  <a:lnTo>
                    <a:pt x="0" y="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26" name="Freeform 912"/>
            <p:cNvSpPr>
              <a:spLocks/>
            </p:cNvSpPr>
            <p:nvPr/>
          </p:nvSpPr>
          <p:spPr bwMode="auto">
            <a:xfrm>
              <a:off x="3379" y="580"/>
              <a:ext cx="20" cy="11"/>
            </a:xfrm>
            <a:custGeom>
              <a:avLst/>
              <a:gdLst>
                <a:gd name="T0" fmla="*/ 20 w 20"/>
                <a:gd name="T1" fmla="*/ 0 h 11"/>
                <a:gd name="T2" fmla="*/ 20 w 20"/>
                <a:gd name="T3" fmla="*/ 0 h 11"/>
                <a:gd name="T4" fmla="*/ 5 w 20"/>
                <a:gd name="T5" fmla="*/ 9 h 11"/>
                <a:gd name="T6" fmla="*/ 0 w 20"/>
                <a:gd name="T7" fmla="*/ 11 h 11"/>
                <a:gd name="T8" fmla="*/ 0 60000 65536"/>
                <a:gd name="T9" fmla="*/ 0 60000 65536"/>
                <a:gd name="T10" fmla="*/ 0 60000 65536"/>
                <a:gd name="T11" fmla="*/ 0 60000 65536"/>
                <a:gd name="T12" fmla="*/ 0 w 20"/>
                <a:gd name="T13" fmla="*/ 0 h 11"/>
                <a:gd name="T14" fmla="*/ 20 w 20"/>
                <a:gd name="T15" fmla="*/ 11 h 11"/>
              </a:gdLst>
              <a:ahLst/>
              <a:cxnLst>
                <a:cxn ang="T8">
                  <a:pos x="T0" y="T1"/>
                </a:cxn>
                <a:cxn ang="T9">
                  <a:pos x="T2" y="T3"/>
                </a:cxn>
                <a:cxn ang="T10">
                  <a:pos x="T4" y="T5"/>
                </a:cxn>
                <a:cxn ang="T11">
                  <a:pos x="T6" y="T7"/>
                </a:cxn>
              </a:cxnLst>
              <a:rect l="T12" t="T13" r="T14" b="T15"/>
              <a:pathLst>
                <a:path w="20" h="11">
                  <a:moveTo>
                    <a:pt x="20" y="0"/>
                  </a:moveTo>
                  <a:lnTo>
                    <a:pt x="20" y="0"/>
                  </a:lnTo>
                  <a:lnTo>
                    <a:pt x="5" y="9"/>
                  </a:lnTo>
                  <a:lnTo>
                    <a:pt x="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27" name="Freeform 913"/>
            <p:cNvSpPr>
              <a:spLocks/>
            </p:cNvSpPr>
            <p:nvPr/>
          </p:nvSpPr>
          <p:spPr bwMode="auto">
            <a:xfrm>
              <a:off x="3353" y="598"/>
              <a:ext cx="18" cy="15"/>
            </a:xfrm>
            <a:custGeom>
              <a:avLst/>
              <a:gdLst>
                <a:gd name="T0" fmla="*/ 18 w 18"/>
                <a:gd name="T1" fmla="*/ 0 h 15"/>
                <a:gd name="T2" fmla="*/ 15 w 18"/>
                <a:gd name="T3" fmla="*/ 0 h 15"/>
                <a:gd name="T4" fmla="*/ 2 w 18"/>
                <a:gd name="T5" fmla="*/ 13 h 15"/>
                <a:gd name="T6" fmla="*/ 0 w 18"/>
                <a:gd name="T7" fmla="*/ 15 h 15"/>
                <a:gd name="T8" fmla="*/ 0 60000 65536"/>
                <a:gd name="T9" fmla="*/ 0 60000 65536"/>
                <a:gd name="T10" fmla="*/ 0 60000 65536"/>
                <a:gd name="T11" fmla="*/ 0 60000 65536"/>
                <a:gd name="T12" fmla="*/ 0 w 18"/>
                <a:gd name="T13" fmla="*/ 0 h 15"/>
                <a:gd name="T14" fmla="*/ 18 w 18"/>
                <a:gd name="T15" fmla="*/ 15 h 15"/>
              </a:gdLst>
              <a:ahLst/>
              <a:cxnLst>
                <a:cxn ang="T8">
                  <a:pos x="T0" y="T1"/>
                </a:cxn>
                <a:cxn ang="T9">
                  <a:pos x="T2" y="T3"/>
                </a:cxn>
                <a:cxn ang="T10">
                  <a:pos x="T4" y="T5"/>
                </a:cxn>
                <a:cxn ang="T11">
                  <a:pos x="T6" y="T7"/>
                </a:cxn>
              </a:cxnLst>
              <a:rect l="T12" t="T13" r="T14" b="T15"/>
              <a:pathLst>
                <a:path w="18" h="15">
                  <a:moveTo>
                    <a:pt x="18" y="0"/>
                  </a:moveTo>
                  <a:lnTo>
                    <a:pt x="15" y="0"/>
                  </a:lnTo>
                  <a:lnTo>
                    <a:pt x="2" y="13"/>
                  </a:lnTo>
                  <a:lnTo>
                    <a:pt x="0" y="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28" name="Freeform 914"/>
            <p:cNvSpPr>
              <a:spLocks/>
            </p:cNvSpPr>
            <p:nvPr/>
          </p:nvSpPr>
          <p:spPr bwMode="auto">
            <a:xfrm>
              <a:off x="3331" y="620"/>
              <a:ext cx="13" cy="19"/>
            </a:xfrm>
            <a:custGeom>
              <a:avLst/>
              <a:gdLst>
                <a:gd name="T0" fmla="*/ 13 w 13"/>
                <a:gd name="T1" fmla="*/ 0 h 19"/>
                <a:gd name="T2" fmla="*/ 13 w 13"/>
                <a:gd name="T3" fmla="*/ 2 h 19"/>
                <a:gd name="T4" fmla="*/ 2 w 13"/>
                <a:gd name="T5" fmla="*/ 17 h 19"/>
                <a:gd name="T6" fmla="*/ 0 w 13"/>
                <a:gd name="T7" fmla="*/ 19 h 19"/>
                <a:gd name="T8" fmla="*/ 0 60000 65536"/>
                <a:gd name="T9" fmla="*/ 0 60000 65536"/>
                <a:gd name="T10" fmla="*/ 0 60000 65536"/>
                <a:gd name="T11" fmla="*/ 0 60000 65536"/>
                <a:gd name="T12" fmla="*/ 0 w 13"/>
                <a:gd name="T13" fmla="*/ 0 h 19"/>
                <a:gd name="T14" fmla="*/ 13 w 13"/>
                <a:gd name="T15" fmla="*/ 19 h 19"/>
              </a:gdLst>
              <a:ahLst/>
              <a:cxnLst>
                <a:cxn ang="T8">
                  <a:pos x="T0" y="T1"/>
                </a:cxn>
                <a:cxn ang="T9">
                  <a:pos x="T2" y="T3"/>
                </a:cxn>
                <a:cxn ang="T10">
                  <a:pos x="T4" y="T5"/>
                </a:cxn>
                <a:cxn ang="T11">
                  <a:pos x="T6" y="T7"/>
                </a:cxn>
              </a:cxnLst>
              <a:rect l="T12" t="T13" r="T14" b="T15"/>
              <a:pathLst>
                <a:path w="13" h="19">
                  <a:moveTo>
                    <a:pt x="13" y="0"/>
                  </a:moveTo>
                  <a:lnTo>
                    <a:pt x="13" y="2"/>
                  </a:lnTo>
                  <a:lnTo>
                    <a:pt x="2" y="17"/>
                  </a:lnTo>
                  <a:lnTo>
                    <a:pt x="0"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29" name="Freeform 915"/>
            <p:cNvSpPr>
              <a:spLocks/>
            </p:cNvSpPr>
            <p:nvPr/>
          </p:nvSpPr>
          <p:spPr bwMode="auto">
            <a:xfrm>
              <a:off x="3316" y="648"/>
              <a:ext cx="11" cy="20"/>
            </a:xfrm>
            <a:custGeom>
              <a:avLst/>
              <a:gdLst>
                <a:gd name="T0" fmla="*/ 11 w 11"/>
                <a:gd name="T1" fmla="*/ 0 h 20"/>
                <a:gd name="T2" fmla="*/ 9 w 11"/>
                <a:gd name="T3" fmla="*/ 2 h 20"/>
                <a:gd name="T4" fmla="*/ 2 w 11"/>
                <a:gd name="T5" fmla="*/ 17 h 20"/>
                <a:gd name="T6" fmla="*/ 0 w 11"/>
                <a:gd name="T7" fmla="*/ 20 h 20"/>
                <a:gd name="T8" fmla="*/ 0 60000 65536"/>
                <a:gd name="T9" fmla="*/ 0 60000 65536"/>
                <a:gd name="T10" fmla="*/ 0 60000 65536"/>
                <a:gd name="T11" fmla="*/ 0 60000 65536"/>
                <a:gd name="T12" fmla="*/ 0 w 11"/>
                <a:gd name="T13" fmla="*/ 0 h 20"/>
                <a:gd name="T14" fmla="*/ 11 w 11"/>
                <a:gd name="T15" fmla="*/ 20 h 20"/>
              </a:gdLst>
              <a:ahLst/>
              <a:cxnLst>
                <a:cxn ang="T8">
                  <a:pos x="T0" y="T1"/>
                </a:cxn>
                <a:cxn ang="T9">
                  <a:pos x="T2" y="T3"/>
                </a:cxn>
                <a:cxn ang="T10">
                  <a:pos x="T4" y="T5"/>
                </a:cxn>
                <a:cxn ang="T11">
                  <a:pos x="T6" y="T7"/>
                </a:cxn>
              </a:cxnLst>
              <a:rect l="T12" t="T13" r="T14" b="T15"/>
              <a:pathLst>
                <a:path w="11" h="20">
                  <a:moveTo>
                    <a:pt x="11" y="0"/>
                  </a:moveTo>
                  <a:lnTo>
                    <a:pt x="9" y="2"/>
                  </a:lnTo>
                  <a:lnTo>
                    <a:pt x="2" y="17"/>
                  </a:lnTo>
                  <a:lnTo>
                    <a:pt x="0" y="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30" name="Freeform 916"/>
            <p:cNvSpPr>
              <a:spLocks/>
            </p:cNvSpPr>
            <p:nvPr/>
          </p:nvSpPr>
          <p:spPr bwMode="auto">
            <a:xfrm>
              <a:off x="3307" y="678"/>
              <a:ext cx="7" cy="22"/>
            </a:xfrm>
            <a:custGeom>
              <a:avLst/>
              <a:gdLst>
                <a:gd name="T0" fmla="*/ 7 w 7"/>
                <a:gd name="T1" fmla="*/ 0 h 22"/>
                <a:gd name="T2" fmla="*/ 5 w 7"/>
                <a:gd name="T3" fmla="*/ 5 h 22"/>
                <a:gd name="T4" fmla="*/ 0 w 7"/>
                <a:gd name="T5" fmla="*/ 22 h 22"/>
                <a:gd name="T6" fmla="*/ 0 w 7"/>
                <a:gd name="T7" fmla="*/ 22 h 22"/>
                <a:gd name="T8" fmla="*/ 0 60000 65536"/>
                <a:gd name="T9" fmla="*/ 0 60000 65536"/>
                <a:gd name="T10" fmla="*/ 0 60000 65536"/>
                <a:gd name="T11" fmla="*/ 0 60000 65536"/>
                <a:gd name="T12" fmla="*/ 0 w 7"/>
                <a:gd name="T13" fmla="*/ 0 h 22"/>
                <a:gd name="T14" fmla="*/ 7 w 7"/>
                <a:gd name="T15" fmla="*/ 22 h 22"/>
              </a:gdLst>
              <a:ahLst/>
              <a:cxnLst>
                <a:cxn ang="T8">
                  <a:pos x="T0" y="T1"/>
                </a:cxn>
                <a:cxn ang="T9">
                  <a:pos x="T2" y="T3"/>
                </a:cxn>
                <a:cxn ang="T10">
                  <a:pos x="T4" y="T5"/>
                </a:cxn>
                <a:cxn ang="T11">
                  <a:pos x="T6" y="T7"/>
                </a:cxn>
              </a:cxnLst>
              <a:rect l="T12" t="T13" r="T14" b="T15"/>
              <a:pathLst>
                <a:path w="7" h="22">
                  <a:moveTo>
                    <a:pt x="7" y="0"/>
                  </a:moveTo>
                  <a:lnTo>
                    <a:pt x="5" y="5"/>
                  </a:lnTo>
                  <a:lnTo>
                    <a:pt x="0"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31" name="Freeform 917"/>
            <p:cNvSpPr>
              <a:spLocks/>
            </p:cNvSpPr>
            <p:nvPr/>
          </p:nvSpPr>
          <p:spPr bwMode="auto">
            <a:xfrm>
              <a:off x="3307" y="711"/>
              <a:ext cx="1" cy="24"/>
            </a:xfrm>
            <a:custGeom>
              <a:avLst/>
              <a:gdLst>
                <a:gd name="T0" fmla="*/ 0 w 1"/>
                <a:gd name="T1" fmla="*/ 0 h 24"/>
                <a:gd name="T2" fmla="*/ 0 w 1"/>
                <a:gd name="T3" fmla="*/ 5 h 24"/>
                <a:gd name="T4" fmla="*/ 0 w 1"/>
                <a:gd name="T5" fmla="*/ 13 h 24"/>
                <a:gd name="T6" fmla="*/ 0 w 1"/>
                <a:gd name="T7" fmla="*/ 22 h 24"/>
                <a:gd name="T8" fmla="*/ 0 w 1"/>
                <a:gd name="T9" fmla="*/ 24 h 24"/>
                <a:gd name="T10" fmla="*/ 0 60000 65536"/>
                <a:gd name="T11" fmla="*/ 0 60000 65536"/>
                <a:gd name="T12" fmla="*/ 0 60000 65536"/>
                <a:gd name="T13" fmla="*/ 0 60000 65536"/>
                <a:gd name="T14" fmla="*/ 0 60000 65536"/>
                <a:gd name="T15" fmla="*/ 0 w 1"/>
                <a:gd name="T16" fmla="*/ 0 h 24"/>
                <a:gd name="T17" fmla="*/ 1 w 1"/>
                <a:gd name="T18" fmla="*/ 24 h 24"/>
              </a:gdLst>
              <a:ahLst/>
              <a:cxnLst>
                <a:cxn ang="T10">
                  <a:pos x="T0" y="T1"/>
                </a:cxn>
                <a:cxn ang="T11">
                  <a:pos x="T2" y="T3"/>
                </a:cxn>
                <a:cxn ang="T12">
                  <a:pos x="T4" y="T5"/>
                </a:cxn>
                <a:cxn ang="T13">
                  <a:pos x="T6" y="T7"/>
                </a:cxn>
                <a:cxn ang="T14">
                  <a:pos x="T8" y="T9"/>
                </a:cxn>
              </a:cxnLst>
              <a:rect l="T15" t="T16" r="T17" b="T18"/>
              <a:pathLst>
                <a:path w="1" h="24">
                  <a:moveTo>
                    <a:pt x="0" y="0"/>
                  </a:moveTo>
                  <a:lnTo>
                    <a:pt x="0" y="5"/>
                  </a:lnTo>
                  <a:lnTo>
                    <a:pt x="0" y="13"/>
                  </a:lnTo>
                  <a:lnTo>
                    <a:pt x="0" y="22"/>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32" name="Freeform 918"/>
            <p:cNvSpPr>
              <a:spLocks/>
            </p:cNvSpPr>
            <p:nvPr/>
          </p:nvSpPr>
          <p:spPr bwMode="auto">
            <a:xfrm>
              <a:off x="3307" y="746"/>
              <a:ext cx="5" cy="22"/>
            </a:xfrm>
            <a:custGeom>
              <a:avLst/>
              <a:gdLst>
                <a:gd name="T0" fmla="*/ 0 w 5"/>
                <a:gd name="T1" fmla="*/ 0 h 22"/>
                <a:gd name="T2" fmla="*/ 0 w 5"/>
                <a:gd name="T3" fmla="*/ 4 h 22"/>
                <a:gd name="T4" fmla="*/ 5 w 5"/>
                <a:gd name="T5" fmla="*/ 22 h 22"/>
                <a:gd name="T6" fmla="*/ 5 w 5"/>
                <a:gd name="T7" fmla="*/ 22 h 22"/>
                <a:gd name="T8" fmla="*/ 0 60000 65536"/>
                <a:gd name="T9" fmla="*/ 0 60000 65536"/>
                <a:gd name="T10" fmla="*/ 0 60000 65536"/>
                <a:gd name="T11" fmla="*/ 0 60000 65536"/>
                <a:gd name="T12" fmla="*/ 0 w 5"/>
                <a:gd name="T13" fmla="*/ 0 h 22"/>
                <a:gd name="T14" fmla="*/ 5 w 5"/>
                <a:gd name="T15" fmla="*/ 22 h 22"/>
              </a:gdLst>
              <a:ahLst/>
              <a:cxnLst>
                <a:cxn ang="T8">
                  <a:pos x="T0" y="T1"/>
                </a:cxn>
                <a:cxn ang="T9">
                  <a:pos x="T2" y="T3"/>
                </a:cxn>
                <a:cxn ang="T10">
                  <a:pos x="T4" y="T5"/>
                </a:cxn>
                <a:cxn ang="T11">
                  <a:pos x="T6" y="T7"/>
                </a:cxn>
              </a:cxnLst>
              <a:rect l="T12" t="T13" r="T14" b="T15"/>
              <a:pathLst>
                <a:path w="5" h="22">
                  <a:moveTo>
                    <a:pt x="0" y="0"/>
                  </a:moveTo>
                  <a:lnTo>
                    <a:pt x="0" y="4"/>
                  </a:lnTo>
                  <a:lnTo>
                    <a:pt x="5"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33" name="Freeform 919"/>
            <p:cNvSpPr>
              <a:spLocks/>
            </p:cNvSpPr>
            <p:nvPr/>
          </p:nvSpPr>
          <p:spPr bwMode="auto">
            <a:xfrm>
              <a:off x="3316" y="779"/>
              <a:ext cx="9" cy="19"/>
            </a:xfrm>
            <a:custGeom>
              <a:avLst/>
              <a:gdLst>
                <a:gd name="T0" fmla="*/ 0 w 9"/>
                <a:gd name="T1" fmla="*/ 0 h 19"/>
                <a:gd name="T2" fmla="*/ 2 w 9"/>
                <a:gd name="T3" fmla="*/ 4 h 19"/>
                <a:gd name="T4" fmla="*/ 9 w 9"/>
                <a:gd name="T5" fmla="*/ 19 h 19"/>
                <a:gd name="T6" fmla="*/ 0 60000 65536"/>
                <a:gd name="T7" fmla="*/ 0 60000 65536"/>
                <a:gd name="T8" fmla="*/ 0 60000 65536"/>
                <a:gd name="T9" fmla="*/ 0 w 9"/>
                <a:gd name="T10" fmla="*/ 0 h 19"/>
                <a:gd name="T11" fmla="*/ 9 w 9"/>
                <a:gd name="T12" fmla="*/ 19 h 19"/>
              </a:gdLst>
              <a:ahLst/>
              <a:cxnLst>
                <a:cxn ang="T6">
                  <a:pos x="T0" y="T1"/>
                </a:cxn>
                <a:cxn ang="T7">
                  <a:pos x="T2" y="T3"/>
                </a:cxn>
                <a:cxn ang="T8">
                  <a:pos x="T4" y="T5"/>
                </a:cxn>
              </a:cxnLst>
              <a:rect l="T9" t="T10" r="T11" b="T12"/>
              <a:pathLst>
                <a:path w="9" h="19">
                  <a:moveTo>
                    <a:pt x="0" y="0"/>
                  </a:moveTo>
                  <a:lnTo>
                    <a:pt x="2" y="4"/>
                  </a:lnTo>
                  <a:lnTo>
                    <a:pt x="9"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34" name="Freeform 920"/>
            <p:cNvSpPr>
              <a:spLocks/>
            </p:cNvSpPr>
            <p:nvPr/>
          </p:nvSpPr>
          <p:spPr bwMode="auto">
            <a:xfrm>
              <a:off x="3329" y="809"/>
              <a:ext cx="13" cy="18"/>
            </a:xfrm>
            <a:custGeom>
              <a:avLst/>
              <a:gdLst>
                <a:gd name="T0" fmla="*/ 0 w 13"/>
                <a:gd name="T1" fmla="*/ 0 h 18"/>
                <a:gd name="T2" fmla="*/ 4 w 13"/>
                <a:gd name="T3" fmla="*/ 5 h 18"/>
                <a:gd name="T4" fmla="*/ 13 w 13"/>
                <a:gd name="T5" fmla="*/ 18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0" y="0"/>
                  </a:moveTo>
                  <a:lnTo>
                    <a:pt x="4" y="5"/>
                  </a:lnTo>
                  <a:lnTo>
                    <a:pt x="13" y="1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35" name="Freeform 921"/>
            <p:cNvSpPr>
              <a:spLocks/>
            </p:cNvSpPr>
            <p:nvPr/>
          </p:nvSpPr>
          <p:spPr bwMode="auto">
            <a:xfrm>
              <a:off x="3351" y="836"/>
              <a:ext cx="17" cy="15"/>
            </a:xfrm>
            <a:custGeom>
              <a:avLst/>
              <a:gdLst>
                <a:gd name="T0" fmla="*/ 0 w 17"/>
                <a:gd name="T1" fmla="*/ 0 h 15"/>
                <a:gd name="T2" fmla="*/ 4 w 17"/>
                <a:gd name="T3" fmla="*/ 4 h 15"/>
                <a:gd name="T4" fmla="*/ 17 w 17"/>
                <a:gd name="T5" fmla="*/ 15 h 15"/>
                <a:gd name="T6" fmla="*/ 0 60000 65536"/>
                <a:gd name="T7" fmla="*/ 0 60000 65536"/>
                <a:gd name="T8" fmla="*/ 0 60000 65536"/>
                <a:gd name="T9" fmla="*/ 0 w 17"/>
                <a:gd name="T10" fmla="*/ 0 h 15"/>
                <a:gd name="T11" fmla="*/ 17 w 17"/>
                <a:gd name="T12" fmla="*/ 15 h 15"/>
              </a:gdLst>
              <a:ahLst/>
              <a:cxnLst>
                <a:cxn ang="T6">
                  <a:pos x="T0" y="T1"/>
                </a:cxn>
                <a:cxn ang="T7">
                  <a:pos x="T2" y="T3"/>
                </a:cxn>
                <a:cxn ang="T8">
                  <a:pos x="T4" y="T5"/>
                </a:cxn>
              </a:cxnLst>
              <a:rect l="T9" t="T10" r="T11" b="T12"/>
              <a:pathLst>
                <a:path w="17" h="15">
                  <a:moveTo>
                    <a:pt x="0" y="0"/>
                  </a:moveTo>
                  <a:lnTo>
                    <a:pt x="4" y="4"/>
                  </a:lnTo>
                  <a:lnTo>
                    <a:pt x="17" y="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36" name="Freeform 922"/>
            <p:cNvSpPr>
              <a:spLocks/>
            </p:cNvSpPr>
            <p:nvPr/>
          </p:nvSpPr>
          <p:spPr bwMode="auto">
            <a:xfrm>
              <a:off x="3377" y="857"/>
              <a:ext cx="20" cy="11"/>
            </a:xfrm>
            <a:custGeom>
              <a:avLst/>
              <a:gdLst>
                <a:gd name="T0" fmla="*/ 0 w 20"/>
                <a:gd name="T1" fmla="*/ 0 h 11"/>
                <a:gd name="T2" fmla="*/ 7 w 20"/>
                <a:gd name="T3" fmla="*/ 5 h 11"/>
                <a:gd name="T4" fmla="*/ 20 w 20"/>
                <a:gd name="T5" fmla="*/ 11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0" y="0"/>
                  </a:moveTo>
                  <a:lnTo>
                    <a:pt x="7" y="5"/>
                  </a:lnTo>
                  <a:lnTo>
                    <a:pt x="2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37" name="Freeform 923"/>
            <p:cNvSpPr>
              <a:spLocks/>
            </p:cNvSpPr>
            <p:nvPr/>
          </p:nvSpPr>
          <p:spPr bwMode="auto">
            <a:xfrm>
              <a:off x="3405" y="873"/>
              <a:ext cx="22" cy="6"/>
            </a:xfrm>
            <a:custGeom>
              <a:avLst/>
              <a:gdLst>
                <a:gd name="T0" fmla="*/ 0 w 22"/>
                <a:gd name="T1" fmla="*/ 0 h 6"/>
                <a:gd name="T2" fmla="*/ 9 w 22"/>
                <a:gd name="T3" fmla="*/ 2 h 6"/>
                <a:gd name="T4" fmla="*/ 22 w 22"/>
                <a:gd name="T5" fmla="*/ 6 h 6"/>
                <a:gd name="T6" fmla="*/ 0 60000 65536"/>
                <a:gd name="T7" fmla="*/ 0 60000 65536"/>
                <a:gd name="T8" fmla="*/ 0 60000 65536"/>
                <a:gd name="T9" fmla="*/ 0 w 22"/>
                <a:gd name="T10" fmla="*/ 0 h 6"/>
                <a:gd name="T11" fmla="*/ 22 w 22"/>
                <a:gd name="T12" fmla="*/ 6 h 6"/>
              </a:gdLst>
              <a:ahLst/>
              <a:cxnLst>
                <a:cxn ang="T6">
                  <a:pos x="T0" y="T1"/>
                </a:cxn>
                <a:cxn ang="T7">
                  <a:pos x="T2" y="T3"/>
                </a:cxn>
                <a:cxn ang="T8">
                  <a:pos x="T4" y="T5"/>
                </a:cxn>
              </a:cxnLst>
              <a:rect l="T9" t="T10" r="T11" b="T12"/>
              <a:pathLst>
                <a:path w="22" h="6">
                  <a:moveTo>
                    <a:pt x="0" y="0"/>
                  </a:moveTo>
                  <a:lnTo>
                    <a:pt x="9" y="2"/>
                  </a:lnTo>
                  <a:lnTo>
                    <a:pt x="22" y="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38" name="Freeform 924"/>
            <p:cNvSpPr>
              <a:spLocks/>
            </p:cNvSpPr>
            <p:nvPr/>
          </p:nvSpPr>
          <p:spPr bwMode="auto">
            <a:xfrm>
              <a:off x="3438" y="881"/>
              <a:ext cx="24" cy="3"/>
            </a:xfrm>
            <a:custGeom>
              <a:avLst/>
              <a:gdLst>
                <a:gd name="T0" fmla="*/ 0 w 24"/>
                <a:gd name="T1" fmla="*/ 0 h 3"/>
                <a:gd name="T2" fmla="*/ 9 w 24"/>
                <a:gd name="T3" fmla="*/ 3 h 3"/>
                <a:gd name="T4" fmla="*/ 24 w 24"/>
                <a:gd name="T5" fmla="*/ 3 h 3"/>
                <a:gd name="T6" fmla="*/ 0 60000 65536"/>
                <a:gd name="T7" fmla="*/ 0 60000 65536"/>
                <a:gd name="T8" fmla="*/ 0 60000 65536"/>
                <a:gd name="T9" fmla="*/ 0 w 24"/>
                <a:gd name="T10" fmla="*/ 0 h 3"/>
                <a:gd name="T11" fmla="*/ 24 w 24"/>
                <a:gd name="T12" fmla="*/ 3 h 3"/>
              </a:gdLst>
              <a:ahLst/>
              <a:cxnLst>
                <a:cxn ang="T6">
                  <a:pos x="T0" y="T1"/>
                </a:cxn>
                <a:cxn ang="T7">
                  <a:pos x="T2" y="T3"/>
                </a:cxn>
                <a:cxn ang="T8">
                  <a:pos x="T4" y="T5"/>
                </a:cxn>
              </a:cxnLst>
              <a:rect l="T9" t="T10" r="T11" b="T12"/>
              <a:pathLst>
                <a:path w="24" h="3">
                  <a:moveTo>
                    <a:pt x="0" y="0"/>
                  </a:moveTo>
                  <a:lnTo>
                    <a:pt x="9" y="3"/>
                  </a:lnTo>
                  <a:lnTo>
                    <a:pt x="24" y="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39" name="Line 925"/>
            <p:cNvSpPr>
              <a:spLocks noChangeShapeType="1"/>
            </p:cNvSpPr>
            <p:nvPr/>
          </p:nvSpPr>
          <p:spPr bwMode="auto">
            <a:xfrm flipV="1">
              <a:off x="2801" y="92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40" name="Line 926"/>
            <p:cNvSpPr>
              <a:spLocks noChangeShapeType="1"/>
            </p:cNvSpPr>
            <p:nvPr/>
          </p:nvSpPr>
          <p:spPr bwMode="auto">
            <a:xfrm flipV="1">
              <a:off x="2801" y="89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41" name="Line 927"/>
            <p:cNvSpPr>
              <a:spLocks noChangeShapeType="1"/>
            </p:cNvSpPr>
            <p:nvPr/>
          </p:nvSpPr>
          <p:spPr bwMode="auto">
            <a:xfrm flipV="1">
              <a:off x="2801" y="86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42" name="Line 928"/>
            <p:cNvSpPr>
              <a:spLocks noChangeShapeType="1"/>
            </p:cNvSpPr>
            <p:nvPr/>
          </p:nvSpPr>
          <p:spPr bwMode="auto">
            <a:xfrm flipV="1">
              <a:off x="2801" y="82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43" name="Line 929"/>
            <p:cNvSpPr>
              <a:spLocks noChangeShapeType="1"/>
            </p:cNvSpPr>
            <p:nvPr/>
          </p:nvSpPr>
          <p:spPr bwMode="auto">
            <a:xfrm flipV="1">
              <a:off x="2801" y="792"/>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44" name="Line 930"/>
            <p:cNvSpPr>
              <a:spLocks noChangeShapeType="1"/>
            </p:cNvSpPr>
            <p:nvPr/>
          </p:nvSpPr>
          <p:spPr bwMode="auto">
            <a:xfrm flipV="1">
              <a:off x="2801" y="759"/>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45" name="Line 931"/>
            <p:cNvSpPr>
              <a:spLocks noChangeShapeType="1"/>
            </p:cNvSpPr>
            <p:nvPr/>
          </p:nvSpPr>
          <p:spPr bwMode="auto">
            <a:xfrm flipV="1">
              <a:off x="2801" y="724"/>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46" name="Line 932"/>
            <p:cNvSpPr>
              <a:spLocks noChangeShapeType="1"/>
            </p:cNvSpPr>
            <p:nvPr/>
          </p:nvSpPr>
          <p:spPr bwMode="auto">
            <a:xfrm flipV="1">
              <a:off x="2801" y="692"/>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47" name="Line 933"/>
            <p:cNvSpPr>
              <a:spLocks noChangeShapeType="1"/>
            </p:cNvSpPr>
            <p:nvPr/>
          </p:nvSpPr>
          <p:spPr bwMode="auto">
            <a:xfrm flipV="1">
              <a:off x="2801" y="657"/>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48" name="Line 934"/>
            <p:cNvSpPr>
              <a:spLocks noChangeShapeType="1"/>
            </p:cNvSpPr>
            <p:nvPr/>
          </p:nvSpPr>
          <p:spPr bwMode="auto">
            <a:xfrm flipV="1">
              <a:off x="2801" y="62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49" name="Line 935"/>
            <p:cNvSpPr>
              <a:spLocks noChangeShapeType="1"/>
            </p:cNvSpPr>
            <p:nvPr/>
          </p:nvSpPr>
          <p:spPr bwMode="auto">
            <a:xfrm flipV="1">
              <a:off x="2801" y="589"/>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50" name="Line 936"/>
            <p:cNvSpPr>
              <a:spLocks noChangeShapeType="1"/>
            </p:cNvSpPr>
            <p:nvPr/>
          </p:nvSpPr>
          <p:spPr bwMode="auto">
            <a:xfrm flipV="1">
              <a:off x="2801" y="556"/>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51" name="Freeform 937"/>
            <p:cNvSpPr>
              <a:spLocks/>
            </p:cNvSpPr>
            <p:nvPr/>
          </p:nvSpPr>
          <p:spPr bwMode="auto">
            <a:xfrm>
              <a:off x="2801" y="500"/>
              <a:ext cx="1" cy="45"/>
            </a:xfrm>
            <a:custGeom>
              <a:avLst/>
              <a:gdLst>
                <a:gd name="T0" fmla="*/ 0 w 1"/>
                <a:gd name="T1" fmla="*/ 45 h 45"/>
                <a:gd name="T2" fmla="*/ 0 w 1"/>
                <a:gd name="T3" fmla="*/ 21 h 45"/>
                <a:gd name="T4" fmla="*/ 0 w 1"/>
                <a:gd name="T5" fmla="*/ 10 h 45"/>
                <a:gd name="T6" fmla="*/ 0 w 1"/>
                <a:gd name="T7" fmla="*/ 0 h 45"/>
                <a:gd name="T8" fmla="*/ 0 60000 65536"/>
                <a:gd name="T9" fmla="*/ 0 60000 65536"/>
                <a:gd name="T10" fmla="*/ 0 60000 65536"/>
                <a:gd name="T11" fmla="*/ 0 60000 65536"/>
                <a:gd name="T12" fmla="*/ 0 w 1"/>
                <a:gd name="T13" fmla="*/ 0 h 45"/>
                <a:gd name="T14" fmla="*/ 1 w 1"/>
                <a:gd name="T15" fmla="*/ 45 h 45"/>
              </a:gdLst>
              <a:ahLst/>
              <a:cxnLst>
                <a:cxn ang="T8">
                  <a:pos x="T0" y="T1"/>
                </a:cxn>
                <a:cxn ang="T9">
                  <a:pos x="T2" y="T3"/>
                </a:cxn>
                <a:cxn ang="T10">
                  <a:pos x="T4" y="T5"/>
                </a:cxn>
                <a:cxn ang="T11">
                  <a:pos x="T6" y="T7"/>
                </a:cxn>
              </a:cxnLst>
              <a:rect l="T12" t="T13" r="T14" b="T15"/>
              <a:pathLst>
                <a:path w="1" h="45">
                  <a:moveTo>
                    <a:pt x="0" y="45"/>
                  </a:moveTo>
                  <a:lnTo>
                    <a:pt x="0" y="21"/>
                  </a:lnTo>
                  <a:lnTo>
                    <a:pt x="0" y="1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52" name="Line 938"/>
            <p:cNvSpPr>
              <a:spLocks noChangeShapeType="1"/>
            </p:cNvSpPr>
            <p:nvPr/>
          </p:nvSpPr>
          <p:spPr bwMode="auto">
            <a:xfrm>
              <a:off x="2688" y="500"/>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53" name="Line 939"/>
            <p:cNvSpPr>
              <a:spLocks noChangeShapeType="1"/>
            </p:cNvSpPr>
            <p:nvPr/>
          </p:nvSpPr>
          <p:spPr bwMode="auto">
            <a:xfrm>
              <a:off x="2688" y="53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54" name="Line 940"/>
            <p:cNvSpPr>
              <a:spLocks noChangeShapeType="1"/>
            </p:cNvSpPr>
            <p:nvPr/>
          </p:nvSpPr>
          <p:spPr bwMode="auto">
            <a:xfrm>
              <a:off x="2688" y="56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55" name="Line 941"/>
            <p:cNvSpPr>
              <a:spLocks noChangeShapeType="1"/>
            </p:cNvSpPr>
            <p:nvPr/>
          </p:nvSpPr>
          <p:spPr bwMode="auto">
            <a:xfrm>
              <a:off x="2688" y="6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56" name="Line 942"/>
            <p:cNvSpPr>
              <a:spLocks noChangeShapeType="1"/>
            </p:cNvSpPr>
            <p:nvPr/>
          </p:nvSpPr>
          <p:spPr bwMode="auto">
            <a:xfrm>
              <a:off x="2688" y="635"/>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57" name="Line 943"/>
            <p:cNvSpPr>
              <a:spLocks noChangeShapeType="1"/>
            </p:cNvSpPr>
            <p:nvPr/>
          </p:nvSpPr>
          <p:spPr bwMode="auto">
            <a:xfrm>
              <a:off x="2688" y="6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58" name="Line 944"/>
            <p:cNvSpPr>
              <a:spLocks noChangeShapeType="1"/>
            </p:cNvSpPr>
            <p:nvPr/>
          </p:nvSpPr>
          <p:spPr bwMode="auto">
            <a:xfrm>
              <a:off x="2688" y="7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59" name="Line 945"/>
            <p:cNvSpPr>
              <a:spLocks noChangeShapeType="1"/>
            </p:cNvSpPr>
            <p:nvPr/>
          </p:nvSpPr>
          <p:spPr bwMode="auto">
            <a:xfrm>
              <a:off x="2688" y="735"/>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60" name="Line 946"/>
            <p:cNvSpPr>
              <a:spLocks noChangeShapeType="1"/>
            </p:cNvSpPr>
            <p:nvPr/>
          </p:nvSpPr>
          <p:spPr bwMode="auto">
            <a:xfrm>
              <a:off x="2688" y="7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61" name="Line 947"/>
            <p:cNvSpPr>
              <a:spLocks noChangeShapeType="1"/>
            </p:cNvSpPr>
            <p:nvPr/>
          </p:nvSpPr>
          <p:spPr bwMode="auto">
            <a:xfrm>
              <a:off x="2688" y="803"/>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62" name="Line 948"/>
            <p:cNvSpPr>
              <a:spLocks noChangeShapeType="1"/>
            </p:cNvSpPr>
            <p:nvPr/>
          </p:nvSpPr>
          <p:spPr bwMode="auto">
            <a:xfrm>
              <a:off x="2688" y="83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63" name="Line 949"/>
            <p:cNvSpPr>
              <a:spLocks noChangeShapeType="1"/>
            </p:cNvSpPr>
            <p:nvPr/>
          </p:nvSpPr>
          <p:spPr bwMode="auto">
            <a:xfrm>
              <a:off x="2688" y="87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64" name="Freeform 950"/>
            <p:cNvSpPr>
              <a:spLocks/>
            </p:cNvSpPr>
            <p:nvPr/>
          </p:nvSpPr>
          <p:spPr bwMode="auto">
            <a:xfrm>
              <a:off x="2688" y="905"/>
              <a:ext cx="1" cy="44"/>
            </a:xfrm>
            <a:custGeom>
              <a:avLst/>
              <a:gdLst>
                <a:gd name="T0" fmla="*/ 0 w 1"/>
                <a:gd name="T1" fmla="*/ 0 h 44"/>
                <a:gd name="T2" fmla="*/ 0 w 1"/>
                <a:gd name="T3" fmla="*/ 22 h 44"/>
                <a:gd name="T4" fmla="*/ 0 w 1"/>
                <a:gd name="T5" fmla="*/ 33 h 44"/>
                <a:gd name="T6" fmla="*/ 0 w 1"/>
                <a:gd name="T7" fmla="*/ 44 h 44"/>
                <a:gd name="T8" fmla="*/ 0 60000 65536"/>
                <a:gd name="T9" fmla="*/ 0 60000 65536"/>
                <a:gd name="T10" fmla="*/ 0 60000 65536"/>
                <a:gd name="T11" fmla="*/ 0 60000 65536"/>
                <a:gd name="T12" fmla="*/ 0 w 1"/>
                <a:gd name="T13" fmla="*/ 0 h 44"/>
                <a:gd name="T14" fmla="*/ 1 w 1"/>
                <a:gd name="T15" fmla="*/ 44 h 44"/>
              </a:gdLst>
              <a:ahLst/>
              <a:cxnLst>
                <a:cxn ang="T8">
                  <a:pos x="T0" y="T1"/>
                </a:cxn>
                <a:cxn ang="T9">
                  <a:pos x="T2" y="T3"/>
                </a:cxn>
                <a:cxn ang="T10">
                  <a:pos x="T4" y="T5"/>
                </a:cxn>
                <a:cxn ang="T11">
                  <a:pos x="T6" y="T7"/>
                </a:cxn>
              </a:cxnLst>
              <a:rect l="T12" t="T13" r="T14" b="T15"/>
              <a:pathLst>
                <a:path w="1" h="44">
                  <a:moveTo>
                    <a:pt x="0" y="0"/>
                  </a:moveTo>
                  <a:lnTo>
                    <a:pt x="0" y="22"/>
                  </a:lnTo>
                  <a:lnTo>
                    <a:pt x="0" y="33"/>
                  </a:lnTo>
                  <a:lnTo>
                    <a:pt x="0" y="4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65" name="Freeform 951"/>
            <p:cNvSpPr>
              <a:spLocks/>
            </p:cNvSpPr>
            <p:nvPr/>
          </p:nvSpPr>
          <p:spPr bwMode="auto">
            <a:xfrm>
              <a:off x="2114" y="585"/>
              <a:ext cx="452" cy="1"/>
            </a:xfrm>
            <a:custGeom>
              <a:avLst/>
              <a:gdLst>
                <a:gd name="T0" fmla="*/ 452 w 452"/>
                <a:gd name="T1" fmla="*/ 0 h 1"/>
                <a:gd name="T2" fmla="*/ 308 w 452"/>
                <a:gd name="T3" fmla="*/ 0 h 1"/>
                <a:gd name="T4" fmla="*/ 0 w 452"/>
                <a:gd name="T5" fmla="*/ 0 h 1"/>
                <a:gd name="T6" fmla="*/ 0 60000 65536"/>
                <a:gd name="T7" fmla="*/ 0 60000 65536"/>
                <a:gd name="T8" fmla="*/ 0 60000 65536"/>
                <a:gd name="T9" fmla="*/ 0 w 452"/>
                <a:gd name="T10" fmla="*/ 0 h 1"/>
                <a:gd name="T11" fmla="*/ 452 w 452"/>
                <a:gd name="T12" fmla="*/ 1 h 1"/>
              </a:gdLst>
              <a:ahLst/>
              <a:cxnLst>
                <a:cxn ang="T6">
                  <a:pos x="T0" y="T1"/>
                </a:cxn>
                <a:cxn ang="T7">
                  <a:pos x="T2" y="T3"/>
                </a:cxn>
                <a:cxn ang="T8">
                  <a:pos x="T4" y="T5"/>
                </a:cxn>
              </a:cxnLst>
              <a:rect l="T9" t="T10" r="T11" b="T12"/>
              <a:pathLst>
                <a:path w="452" h="1">
                  <a:moveTo>
                    <a:pt x="452" y="0"/>
                  </a:moveTo>
                  <a:lnTo>
                    <a:pt x="308"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66" name="Line 952"/>
            <p:cNvSpPr>
              <a:spLocks noChangeShapeType="1"/>
            </p:cNvSpPr>
            <p:nvPr/>
          </p:nvSpPr>
          <p:spPr bwMode="auto">
            <a:xfrm>
              <a:off x="2114" y="866"/>
              <a:ext cx="452"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67" name="Line 953"/>
            <p:cNvSpPr>
              <a:spLocks noChangeShapeType="1"/>
            </p:cNvSpPr>
            <p:nvPr/>
          </p:nvSpPr>
          <p:spPr bwMode="auto">
            <a:xfrm flipH="1">
              <a:off x="1857" y="641"/>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68" name="Freeform 954"/>
            <p:cNvSpPr>
              <a:spLocks/>
            </p:cNvSpPr>
            <p:nvPr/>
          </p:nvSpPr>
          <p:spPr bwMode="auto">
            <a:xfrm>
              <a:off x="1857" y="809"/>
              <a:ext cx="257" cy="1"/>
            </a:xfrm>
            <a:custGeom>
              <a:avLst/>
              <a:gdLst>
                <a:gd name="T0" fmla="*/ 0 w 257"/>
                <a:gd name="T1" fmla="*/ 0 h 1"/>
                <a:gd name="T2" fmla="*/ 113 w 257"/>
                <a:gd name="T3" fmla="*/ 0 h 1"/>
                <a:gd name="T4" fmla="*/ 257 w 257"/>
                <a:gd name="T5" fmla="*/ 0 h 1"/>
                <a:gd name="T6" fmla="*/ 0 60000 65536"/>
                <a:gd name="T7" fmla="*/ 0 60000 65536"/>
                <a:gd name="T8" fmla="*/ 0 60000 65536"/>
                <a:gd name="T9" fmla="*/ 0 w 257"/>
                <a:gd name="T10" fmla="*/ 0 h 1"/>
                <a:gd name="T11" fmla="*/ 257 w 257"/>
                <a:gd name="T12" fmla="*/ 1 h 1"/>
              </a:gdLst>
              <a:ahLst/>
              <a:cxnLst>
                <a:cxn ang="T6">
                  <a:pos x="T0" y="T1"/>
                </a:cxn>
                <a:cxn ang="T7">
                  <a:pos x="T2" y="T3"/>
                </a:cxn>
                <a:cxn ang="T8">
                  <a:pos x="T4" y="T5"/>
                </a:cxn>
              </a:cxnLst>
              <a:rect l="T9" t="T10" r="T11" b="T12"/>
              <a:pathLst>
                <a:path w="257" h="1">
                  <a:moveTo>
                    <a:pt x="0" y="0"/>
                  </a:moveTo>
                  <a:lnTo>
                    <a:pt x="113" y="0"/>
                  </a:lnTo>
                  <a:lnTo>
                    <a:pt x="257"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69" name="Line 955"/>
            <p:cNvSpPr>
              <a:spLocks noChangeShapeType="1"/>
            </p:cNvSpPr>
            <p:nvPr/>
          </p:nvSpPr>
          <p:spPr bwMode="auto">
            <a:xfrm flipH="1">
              <a:off x="1833" y="641"/>
              <a:ext cx="24"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70" name="Line 956"/>
            <p:cNvSpPr>
              <a:spLocks noChangeShapeType="1"/>
            </p:cNvSpPr>
            <p:nvPr/>
          </p:nvSpPr>
          <p:spPr bwMode="auto">
            <a:xfrm>
              <a:off x="1833" y="788"/>
              <a:ext cx="24" cy="2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71" name="Freeform 957"/>
            <p:cNvSpPr>
              <a:spLocks/>
            </p:cNvSpPr>
            <p:nvPr/>
          </p:nvSpPr>
          <p:spPr bwMode="auto">
            <a:xfrm>
              <a:off x="2566" y="500"/>
              <a:ext cx="1" cy="449"/>
            </a:xfrm>
            <a:custGeom>
              <a:avLst/>
              <a:gdLst>
                <a:gd name="T0" fmla="*/ 0 w 1"/>
                <a:gd name="T1" fmla="*/ 449 h 449"/>
                <a:gd name="T2" fmla="*/ 0 w 1"/>
                <a:gd name="T3" fmla="*/ 366 h 449"/>
                <a:gd name="T4" fmla="*/ 0 w 1"/>
                <a:gd name="T5" fmla="*/ 224 h 449"/>
                <a:gd name="T6" fmla="*/ 0 w 1"/>
                <a:gd name="T7" fmla="*/ 85 h 449"/>
                <a:gd name="T8" fmla="*/ 0 w 1"/>
                <a:gd name="T9" fmla="*/ 0 h 449"/>
                <a:gd name="T10" fmla="*/ 0 60000 65536"/>
                <a:gd name="T11" fmla="*/ 0 60000 65536"/>
                <a:gd name="T12" fmla="*/ 0 60000 65536"/>
                <a:gd name="T13" fmla="*/ 0 60000 65536"/>
                <a:gd name="T14" fmla="*/ 0 60000 65536"/>
                <a:gd name="T15" fmla="*/ 0 w 1"/>
                <a:gd name="T16" fmla="*/ 0 h 449"/>
                <a:gd name="T17" fmla="*/ 1 w 1"/>
                <a:gd name="T18" fmla="*/ 449 h 449"/>
              </a:gdLst>
              <a:ahLst/>
              <a:cxnLst>
                <a:cxn ang="T10">
                  <a:pos x="T0" y="T1"/>
                </a:cxn>
                <a:cxn ang="T11">
                  <a:pos x="T2" y="T3"/>
                </a:cxn>
                <a:cxn ang="T12">
                  <a:pos x="T4" y="T5"/>
                </a:cxn>
                <a:cxn ang="T13">
                  <a:pos x="T6" y="T7"/>
                </a:cxn>
                <a:cxn ang="T14">
                  <a:pos x="T8" y="T9"/>
                </a:cxn>
              </a:cxnLst>
              <a:rect l="T15" t="T16" r="T17" b="T18"/>
              <a:pathLst>
                <a:path w="1" h="449">
                  <a:moveTo>
                    <a:pt x="0" y="449"/>
                  </a:moveTo>
                  <a:lnTo>
                    <a:pt x="0" y="366"/>
                  </a:lnTo>
                  <a:lnTo>
                    <a:pt x="0" y="224"/>
                  </a:lnTo>
                  <a:lnTo>
                    <a:pt x="0" y="85"/>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72" name="Freeform 958"/>
            <p:cNvSpPr>
              <a:spLocks/>
            </p:cNvSpPr>
            <p:nvPr/>
          </p:nvSpPr>
          <p:spPr bwMode="auto">
            <a:xfrm>
              <a:off x="2566" y="500"/>
              <a:ext cx="335" cy="1"/>
            </a:xfrm>
            <a:custGeom>
              <a:avLst/>
              <a:gdLst>
                <a:gd name="T0" fmla="*/ 335 w 335"/>
                <a:gd name="T1" fmla="*/ 0 h 1"/>
                <a:gd name="T2" fmla="*/ 235 w 335"/>
                <a:gd name="T3" fmla="*/ 0 h 1"/>
                <a:gd name="T4" fmla="*/ 122 w 335"/>
                <a:gd name="T5" fmla="*/ 0 h 1"/>
                <a:gd name="T6" fmla="*/ 0 w 335"/>
                <a:gd name="T7" fmla="*/ 0 h 1"/>
                <a:gd name="T8" fmla="*/ 0 60000 65536"/>
                <a:gd name="T9" fmla="*/ 0 60000 65536"/>
                <a:gd name="T10" fmla="*/ 0 60000 65536"/>
                <a:gd name="T11" fmla="*/ 0 60000 65536"/>
                <a:gd name="T12" fmla="*/ 0 w 335"/>
                <a:gd name="T13" fmla="*/ 0 h 1"/>
                <a:gd name="T14" fmla="*/ 335 w 335"/>
                <a:gd name="T15" fmla="*/ 1 h 1"/>
              </a:gdLst>
              <a:ahLst/>
              <a:cxnLst>
                <a:cxn ang="T8">
                  <a:pos x="T0" y="T1"/>
                </a:cxn>
                <a:cxn ang="T9">
                  <a:pos x="T2" y="T3"/>
                </a:cxn>
                <a:cxn ang="T10">
                  <a:pos x="T4" y="T5"/>
                </a:cxn>
                <a:cxn ang="T11">
                  <a:pos x="T6" y="T7"/>
                </a:cxn>
              </a:cxnLst>
              <a:rect l="T12" t="T13" r="T14" b="T15"/>
              <a:pathLst>
                <a:path w="335" h="1">
                  <a:moveTo>
                    <a:pt x="335" y="0"/>
                  </a:moveTo>
                  <a:lnTo>
                    <a:pt x="235" y="0"/>
                  </a:lnTo>
                  <a:lnTo>
                    <a:pt x="122"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73" name="Freeform 959"/>
            <p:cNvSpPr>
              <a:spLocks/>
            </p:cNvSpPr>
            <p:nvPr/>
          </p:nvSpPr>
          <p:spPr bwMode="auto">
            <a:xfrm>
              <a:off x="2566" y="500"/>
              <a:ext cx="335" cy="449"/>
            </a:xfrm>
            <a:custGeom>
              <a:avLst/>
              <a:gdLst>
                <a:gd name="T0" fmla="*/ 335 w 335"/>
                <a:gd name="T1" fmla="*/ 0 h 449"/>
                <a:gd name="T2" fmla="*/ 335 w 335"/>
                <a:gd name="T3" fmla="*/ 224 h 449"/>
                <a:gd name="T4" fmla="*/ 335 w 335"/>
                <a:gd name="T5" fmla="*/ 449 h 449"/>
                <a:gd name="T6" fmla="*/ 235 w 335"/>
                <a:gd name="T7" fmla="*/ 449 h 449"/>
                <a:gd name="T8" fmla="*/ 122 w 335"/>
                <a:gd name="T9" fmla="*/ 449 h 449"/>
                <a:gd name="T10" fmla="*/ 0 w 335"/>
                <a:gd name="T11" fmla="*/ 449 h 449"/>
                <a:gd name="T12" fmla="*/ 0 60000 65536"/>
                <a:gd name="T13" fmla="*/ 0 60000 65536"/>
                <a:gd name="T14" fmla="*/ 0 60000 65536"/>
                <a:gd name="T15" fmla="*/ 0 60000 65536"/>
                <a:gd name="T16" fmla="*/ 0 60000 65536"/>
                <a:gd name="T17" fmla="*/ 0 60000 65536"/>
                <a:gd name="T18" fmla="*/ 0 w 335"/>
                <a:gd name="T19" fmla="*/ 0 h 449"/>
                <a:gd name="T20" fmla="*/ 335 w 335"/>
                <a:gd name="T21" fmla="*/ 449 h 449"/>
              </a:gdLst>
              <a:ahLst/>
              <a:cxnLst>
                <a:cxn ang="T12">
                  <a:pos x="T0" y="T1"/>
                </a:cxn>
                <a:cxn ang="T13">
                  <a:pos x="T2" y="T3"/>
                </a:cxn>
                <a:cxn ang="T14">
                  <a:pos x="T4" y="T5"/>
                </a:cxn>
                <a:cxn ang="T15">
                  <a:pos x="T6" y="T7"/>
                </a:cxn>
                <a:cxn ang="T16">
                  <a:pos x="T8" y="T9"/>
                </a:cxn>
                <a:cxn ang="T17">
                  <a:pos x="T10" y="T11"/>
                </a:cxn>
              </a:cxnLst>
              <a:rect l="T18" t="T19" r="T20" b="T21"/>
              <a:pathLst>
                <a:path w="335" h="449">
                  <a:moveTo>
                    <a:pt x="335" y="0"/>
                  </a:moveTo>
                  <a:lnTo>
                    <a:pt x="335" y="224"/>
                  </a:lnTo>
                  <a:lnTo>
                    <a:pt x="335" y="449"/>
                  </a:lnTo>
                  <a:lnTo>
                    <a:pt x="235" y="449"/>
                  </a:lnTo>
                  <a:lnTo>
                    <a:pt x="122" y="449"/>
                  </a:lnTo>
                  <a:lnTo>
                    <a:pt x="0" y="449"/>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74" name="Line 960"/>
            <p:cNvSpPr>
              <a:spLocks noChangeShapeType="1"/>
            </p:cNvSpPr>
            <p:nvPr/>
          </p:nvSpPr>
          <p:spPr bwMode="auto">
            <a:xfrm flipH="1">
              <a:off x="3126" y="949"/>
              <a:ext cx="338"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75" name="Freeform 961"/>
            <p:cNvSpPr>
              <a:spLocks/>
            </p:cNvSpPr>
            <p:nvPr/>
          </p:nvSpPr>
          <p:spPr bwMode="auto">
            <a:xfrm>
              <a:off x="3126" y="500"/>
              <a:ext cx="338" cy="449"/>
            </a:xfrm>
            <a:custGeom>
              <a:avLst/>
              <a:gdLst>
                <a:gd name="T0" fmla="*/ 338 w 338"/>
                <a:gd name="T1" fmla="*/ 0 h 449"/>
                <a:gd name="T2" fmla="*/ 0 w 338"/>
                <a:gd name="T3" fmla="*/ 0 h 449"/>
                <a:gd name="T4" fmla="*/ 0 w 338"/>
                <a:gd name="T5" fmla="*/ 224 h 449"/>
                <a:gd name="T6" fmla="*/ 0 w 338"/>
                <a:gd name="T7" fmla="*/ 449 h 449"/>
                <a:gd name="T8" fmla="*/ 0 60000 65536"/>
                <a:gd name="T9" fmla="*/ 0 60000 65536"/>
                <a:gd name="T10" fmla="*/ 0 60000 65536"/>
                <a:gd name="T11" fmla="*/ 0 60000 65536"/>
                <a:gd name="T12" fmla="*/ 0 w 338"/>
                <a:gd name="T13" fmla="*/ 0 h 449"/>
                <a:gd name="T14" fmla="*/ 338 w 338"/>
                <a:gd name="T15" fmla="*/ 449 h 449"/>
              </a:gdLst>
              <a:ahLst/>
              <a:cxnLst>
                <a:cxn ang="T8">
                  <a:pos x="T0" y="T1"/>
                </a:cxn>
                <a:cxn ang="T9">
                  <a:pos x="T2" y="T3"/>
                </a:cxn>
                <a:cxn ang="T10">
                  <a:pos x="T4" y="T5"/>
                </a:cxn>
                <a:cxn ang="T11">
                  <a:pos x="T6" y="T7"/>
                </a:cxn>
              </a:cxnLst>
              <a:rect l="T12" t="T13" r="T14" b="T15"/>
              <a:pathLst>
                <a:path w="338" h="449">
                  <a:moveTo>
                    <a:pt x="338" y="0"/>
                  </a:moveTo>
                  <a:lnTo>
                    <a:pt x="0" y="0"/>
                  </a:lnTo>
                  <a:lnTo>
                    <a:pt x="0" y="224"/>
                  </a:lnTo>
                  <a:lnTo>
                    <a:pt x="0" y="449"/>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76" name="Freeform 962"/>
            <p:cNvSpPr>
              <a:spLocks/>
            </p:cNvSpPr>
            <p:nvPr/>
          </p:nvSpPr>
          <p:spPr bwMode="auto">
            <a:xfrm>
              <a:off x="3464" y="500"/>
              <a:ext cx="1" cy="449"/>
            </a:xfrm>
            <a:custGeom>
              <a:avLst/>
              <a:gdLst>
                <a:gd name="T0" fmla="*/ 0 w 1"/>
                <a:gd name="T1" fmla="*/ 449 h 449"/>
                <a:gd name="T2" fmla="*/ 0 w 1"/>
                <a:gd name="T3" fmla="*/ 384 h 449"/>
                <a:gd name="T4" fmla="*/ 0 w 1"/>
                <a:gd name="T5" fmla="*/ 224 h 449"/>
                <a:gd name="T6" fmla="*/ 0 w 1"/>
                <a:gd name="T7" fmla="*/ 67 h 449"/>
                <a:gd name="T8" fmla="*/ 0 w 1"/>
                <a:gd name="T9" fmla="*/ 0 h 449"/>
                <a:gd name="T10" fmla="*/ 0 60000 65536"/>
                <a:gd name="T11" fmla="*/ 0 60000 65536"/>
                <a:gd name="T12" fmla="*/ 0 60000 65536"/>
                <a:gd name="T13" fmla="*/ 0 60000 65536"/>
                <a:gd name="T14" fmla="*/ 0 60000 65536"/>
                <a:gd name="T15" fmla="*/ 0 w 1"/>
                <a:gd name="T16" fmla="*/ 0 h 449"/>
                <a:gd name="T17" fmla="*/ 1 w 1"/>
                <a:gd name="T18" fmla="*/ 449 h 449"/>
              </a:gdLst>
              <a:ahLst/>
              <a:cxnLst>
                <a:cxn ang="T10">
                  <a:pos x="T0" y="T1"/>
                </a:cxn>
                <a:cxn ang="T11">
                  <a:pos x="T2" y="T3"/>
                </a:cxn>
                <a:cxn ang="T12">
                  <a:pos x="T4" y="T5"/>
                </a:cxn>
                <a:cxn ang="T13">
                  <a:pos x="T6" y="T7"/>
                </a:cxn>
                <a:cxn ang="T14">
                  <a:pos x="T8" y="T9"/>
                </a:cxn>
              </a:cxnLst>
              <a:rect l="T15" t="T16" r="T17" b="T18"/>
              <a:pathLst>
                <a:path w="1" h="449">
                  <a:moveTo>
                    <a:pt x="0" y="449"/>
                  </a:moveTo>
                  <a:lnTo>
                    <a:pt x="0" y="384"/>
                  </a:lnTo>
                  <a:lnTo>
                    <a:pt x="0" y="224"/>
                  </a:lnTo>
                  <a:lnTo>
                    <a:pt x="0" y="67"/>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77" name="Freeform 963"/>
            <p:cNvSpPr>
              <a:spLocks/>
            </p:cNvSpPr>
            <p:nvPr/>
          </p:nvSpPr>
          <p:spPr bwMode="auto">
            <a:xfrm>
              <a:off x="2114" y="585"/>
              <a:ext cx="1" cy="281"/>
            </a:xfrm>
            <a:custGeom>
              <a:avLst/>
              <a:gdLst>
                <a:gd name="T0" fmla="*/ 0 w 1"/>
                <a:gd name="T1" fmla="*/ 281 h 281"/>
                <a:gd name="T2" fmla="*/ 0 w 1"/>
                <a:gd name="T3" fmla="*/ 279 h 281"/>
                <a:gd name="T4" fmla="*/ 0 w 1"/>
                <a:gd name="T5" fmla="*/ 224 h 281"/>
                <a:gd name="T6" fmla="*/ 0 w 1"/>
                <a:gd name="T7" fmla="*/ 203 h 281"/>
                <a:gd name="T8" fmla="*/ 0 w 1"/>
                <a:gd name="T9" fmla="*/ 139 h 281"/>
                <a:gd name="T10" fmla="*/ 0 w 1"/>
                <a:gd name="T11" fmla="*/ 78 h 281"/>
                <a:gd name="T12" fmla="*/ 0 w 1"/>
                <a:gd name="T13" fmla="*/ 56 h 281"/>
                <a:gd name="T14" fmla="*/ 0 w 1"/>
                <a:gd name="T15" fmla="*/ 0 h 281"/>
                <a:gd name="T16" fmla="*/ 0 w 1"/>
                <a:gd name="T17" fmla="*/ 0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81"/>
                <a:gd name="T29" fmla="*/ 1 w 1"/>
                <a:gd name="T30" fmla="*/ 281 h 2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81">
                  <a:moveTo>
                    <a:pt x="0" y="281"/>
                  </a:moveTo>
                  <a:lnTo>
                    <a:pt x="0" y="279"/>
                  </a:lnTo>
                  <a:lnTo>
                    <a:pt x="0" y="224"/>
                  </a:lnTo>
                  <a:lnTo>
                    <a:pt x="0" y="203"/>
                  </a:lnTo>
                  <a:lnTo>
                    <a:pt x="0" y="139"/>
                  </a:lnTo>
                  <a:lnTo>
                    <a:pt x="0" y="78"/>
                  </a:lnTo>
                  <a:lnTo>
                    <a:pt x="0" y="56"/>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78" name="Freeform 964"/>
            <p:cNvSpPr>
              <a:spLocks/>
            </p:cNvSpPr>
            <p:nvPr/>
          </p:nvSpPr>
          <p:spPr bwMode="auto">
            <a:xfrm>
              <a:off x="2295" y="681"/>
              <a:ext cx="89" cy="89"/>
            </a:xfrm>
            <a:custGeom>
              <a:avLst/>
              <a:gdLst>
                <a:gd name="T0" fmla="*/ 0 w 89"/>
                <a:gd name="T1" fmla="*/ 43 h 89"/>
                <a:gd name="T2" fmla="*/ 2 w 89"/>
                <a:gd name="T3" fmla="*/ 30 h 89"/>
                <a:gd name="T4" fmla="*/ 9 w 89"/>
                <a:gd name="T5" fmla="*/ 17 h 89"/>
                <a:gd name="T6" fmla="*/ 20 w 89"/>
                <a:gd name="T7" fmla="*/ 6 h 89"/>
                <a:gd name="T8" fmla="*/ 33 w 89"/>
                <a:gd name="T9" fmla="*/ 0 h 89"/>
                <a:gd name="T10" fmla="*/ 48 w 89"/>
                <a:gd name="T11" fmla="*/ 0 h 89"/>
                <a:gd name="T12" fmla="*/ 63 w 89"/>
                <a:gd name="T13" fmla="*/ 2 h 89"/>
                <a:gd name="T14" fmla="*/ 68 w 89"/>
                <a:gd name="T15" fmla="*/ 6 h 89"/>
                <a:gd name="T16" fmla="*/ 74 w 89"/>
                <a:gd name="T17" fmla="*/ 11 h 89"/>
                <a:gd name="T18" fmla="*/ 83 w 89"/>
                <a:gd name="T19" fmla="*/ 24 h 89"/>
                <a:gd name="T20" fmla="*/ 89 w 89"/>
                <a:gd name="T21" fmla="*/ 37 h 89"/>
                <a:gd name="T22" fmla="*/ 89 w 89"/>
                <a:gd name="T23" fmla="*/ 43 h 89"/>
                <a:gd name="T24" fmla="*/ 89 w 89"/>
                <a:gd name="T25" fmla="*/ 52 h 89"/>
                <a:gd name="T26" fmla="*/ 83 w 89"/>
                <a:gd name="T27" fmla="*/ 65 h 89"/>
                <a:gd name="T28" fmla="*/ 76 w 89"/>
                <a:gd name="T29" fmla="*/ 76 h 89"/>
                <a:gd name="T30" fmla="*/ 63 w 89"/>
                <a:gd name="T31" fmla="*/ 85 h 89"/>
                <a:gd name="T32" fmla="*/ 48 w 89"/>
                <a:gd name="T33" fmla="*/ 89 h 89"/>
                <a:gd name="T34" fmla="*/ 33 w 89"/>
                <a:gd name="T35" fmla="*/ 87 h 89"/>
                <a:gd name="T36" fmla="*/ 20 w 89"/>
                <a:gd name="T37" fmla="*/ 83 h 89"/>
                <a:gd name="T38" fmla="*/ 9 w 89"/>
                <a:gd name="T39" fmla="*/ 72 h 89"/>
                <a:gd name="T40" fmla="*/ 2 w 89"/>
                <a:gd name="T41" fmla="*/ 59 h 89"/>
                <a:gd name="T42" fmla="*/ 0 w 89"/>
                <a:gd name="T43" fmla="*/ 43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9"/>
                <a:gd name="T67" fmla="*/ 0 h 89"/>
                <a:gd name="T68" fmla="*/ 89 w 89"/>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9" h="89">
                  <a:moveTo>
                    <a:pt x="0" y="43"/>
                  </a:moveTo>
                  <a:lnTo>
                    <a:pt x="2" y="30"/>
                  </a:lnTo>
                  <a:lnTo>
                    <a:pt x="9" y="17"/>
                  </a:lnTo>
                  <a:lnTo>
                    <a:pt x="20" y="6"/>
                  </a:lnTo>
                  <a:lnTo>
                    <a:pt x="33" y="0"/>
                  </a:lnTo>
                  <a:lnTo>
                    <a:pt x="48" y="0"/>
                  </a:lnTo>
                  <a:lnTo>
                    <a:pt x="63" y="2"/>
                  </a:lnTo>
                  <a:lnTo>
                    <a:pt x="68" y="6"/>
                  </a:lnTo>
                  <a:lnTo>
                    <a:pt x="74" y="11"/>
                  </a:lnTo>
                  <a:lnTo>
                    <a:pt x="83" y="24"/>
                  </a:lnTo>
                  <a:lnTo>
                    <a:pt x="89" y="37"/>
                  </a:lnTo>
                  <a:lnTo>
                    <a:pt x="89" y="43"/>
                  </a:lnTo>
                  <a:lnTo>
                    <a:pt x="89" y="52"/>
                  </a:lnTo>
                  <a:lnTo>
                    <a:pt x="83" y="65"/>
                  </a:lnTo>
                  <a:lnTo>
                    <a:pt x="76" y="76"/>
                  </a:lnTo>
                  <a:lnTo>
                    <a:pt x="63" y="85"/>
                  </a:lnTo>
                  <a:lnTo>
                    <a:pt x="48" y="89"/>
                  </a:lnTo>
                  <a:lnTo>
                    <a:pt x="33" y="87"/>
                  </a:lnTo>
                  <a:lnTo>
                    <a:pt x="20" y="83"/>
                  </a:lnTo>
                  <a:lnTo>
                    <a:pt x="9" y="72"/>
                  </a:lnTo>
                  <a:lnTo>
                    <a:pt x="2" y="59"/>
                  </a:lnTo>
                  <a:lnTo>
                    <a:pt x="0" y="43"/>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79" name="Line 965"/>
            <p:cNvSpPr>
              <a:spLocks noChangeShapeType="1"/>
            </p:cNvSpPr>
            <p:nvPr/>
          </p:nvSpPr>
          <p:spPr bwMode="auto">
            <a:xfrm>
              <a:off x="2901" y="949"/>
              <a:ext cx="225"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80" name="Line 966"/>
            <p:cNvSpPr>
              <a:spLocks noChangeShapeType="1"/>
            </p:cNvSpPr>
            <p:nvPr/>
          </p:nvSpPr>
          <p:spPr bwMode="auto">
            <a:xfrm>
              <a:off x="2901" y="500"/>
              <a:ext cx="225"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81" name="Freeform 967"/>
            <p:cNvSpPr>
              <a:spLocks/>
            </p:cNvSpPr>
            <p:nvPr/>
          </p:nvSpPr>
          <p:spPr bwMode="auto">
            <a:xfrm>
              <a:off x="1857" y="641"/>
              <a:ext cx="1" cy="168"/>
            </a:xfrm>
            <a:custGeom>
              <a:avLst/>
              <a:gdLst>
                <a:gd name="T0" fmla="*/ 0 w 1"/>
                <a:gd name="T1" fmla="*/ 0 h 168"/>
                <a:gd name="T2" fmla="*/ 0 w 1"/>
                <a:gd name="T3" fmla="*/ 0 h 168"/>
                <a:gd name="T4" fmla="*/ 0 w 1"/>
                <a:gd name="T5" fmla="*/ 22 h 168"/>
                <a:gd name="T6" fmla="*/ 0 w 1"/>
                <a:gd name="T7" fmla="*/ 83 h 168"/>
                <a:gd name="T8" fmla="*/ 0 w 1"/>
                <a:gd name="T9" fmla="*/ 147 h 168"/>
                <a:gd name="T10" fmla="*/ 0 w 1"/>
                <a:gd name="T11" fmla="*/ 168 h 168"/>
                <a:gd name="T12" fmla="*/ 0 w 1"/>
                <a:gd name="T13" fmla="*/ 168 h 168"/>
                <a:gd name="T14" fmla="*/ 0 60000 65536"/>
                <a:gd name="T15" fmla="*/ 0 60000 65536"/>
                <a:gd name="T16" fmla="*/ 0 60000 65536"/>
                <a:gd name="T17" fmla="*/ 0 60000 65536"/>
                <a:gd name="T18" fmla="*/ 0 60000 65536"/>
                <a:gd name="T19" fmla="*/ 0 60000 65536"/>
                <a:gd name="T20" fmla="*/ 0 60000 65536"/>
                <a:gd name="T21" fmla="*/ 0 w 1"/>
                <a:gd name="T22" fmla="*/ 0 h 168"/>
                <a:gd name="T23" fmla="*/ 1 w 1"/>
                <a:gd name="T24" fmla="*/ 168 h 1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68">
                  <a:moveTo>
                    <a:pt x="0" y="0"/>
                  </a:moveTo>
                  <a:lnTo>
                    <a:pt x="0" y="0"/>
                  </a:lnTo>
                  <a:lnTo>
                    <a:pt x="0" y="22"/>
                  </a:lnTo>
                  <a:lnTo>
                    <a:pt x="0" y="83"/>
                  </a:lnTo>
                  <a:lnTo>
                    <a:pt x="0" y="147"/>
                  </a:lnTo>
                  <a:lnTo>
                    <a:pt x="0" y="168"/>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82" name="Freeform 968"/>
            <p:cNvSpPr>
              <a:spLocks/>
            </p:cNvSpPr>
            <p:nvPr/>
          </p:nvSpPr>
          <p:spPr bwMode="auto">
            <a:xfrm>
              <a:off x="1833" y="663"/>
              <a:ext cx="1" cy="125"/>
            </a:xfrm>
            <a:custGeom>
              <a:avLst/>
              <a:gdLst>
                <a:gd name="T0" fmla="*/ 0 w 1"/>
                <a:gd name="T1" fmla="*/ 125 h 125"/>
                <a:gd name="T2" fmla="*/ 0 w 1"/>
                <a:gd name="T3" fmla="*/ 122 h 125"/>
                <a:gd name="T4" fmla="*/ 0 w 1"/>
                <a:gd name="T5" fmla="*/ 61 h 125"/>
                <a:gd name="T6" fmla="*/ 0 w 1"/>
                <a:gd name="T7" fmla="*/ 0 h 125"/>
                <a:gd name="T8" fmla="*/ 0 w 1"/>
                <a:gd name="T9" fmla="*/ 0 h 125"/>
                <a:gd name="T10" fmla="*/ 0 60000 65536"/>
                <a:gd name="T11" fmla="*/ 0 60000 65536"/>
                <a:gd name="T12" fmla="*/ 0 60000 65536"/>
                <a:gd name="T13" fmla="*/ 0 60000 65536"/>
                <a:gd name="T14" fmla="*/ 0 60000 65536"/>
                <a:gd name="T15" fmla="*/ 0 w 1"/>
                <a:gd name="T16" fmla="*/ 0 h 125"/>
                <a:gd name="T17" fmla="*/ 1 w 1"/>
                <a:gd name="T18" fmla="*/ 125 h 125"/>
              </a:gdLst>
              <a:ahLst/>
              <a:cxnLst>
                <a:cxn ang="T10">
                  <a:pos x="T0" y="T1"/>
                </a:cxn>
                <a:cxn ang="T11">
                  <a:pos x="T2" y="T3"/>
                </a:cxn>
                <a:cxn ang="T12">
                  <a:pos x="T4" y="T5"/>
                </a:cxn>
                <a:cxn ang="T13">
                  <a:pos x="T6" y="T7"/>
                </a:cxn>
                <a:cxn ang="T14">
                  <a:pos x="T8" y="T9"/>
                </a:cxn>
              </a:cxnLst>
              <a:rect l="T15" t="T16" r="T17" b="T18"/>
              <a:pathLst>
                <a:path w="1" h="125">
                  <a:moveTo>
                    <a:pt x="0" y="125"/>
                  </a:moveTo>
                  <a:lnTo>
                    <a:pt x="0" y="122"/>
                  </a:lnTo>
                  <a:lnTo>
                    <a:pt x="0" y="61"/>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83" name="Freeform 969"/>
            <p:cNvSpPr>
              <a:spLocks/>
            </p:cNvSpPr>
            <p:nvPr/>
          </p:nvSpPr>
          <p:spPr bwMode="auto">
            <a:xfrm>
              <a:off x="1660" y="724"/>
              <a:ext cx="245" cy="1"/>
            </a:xfrm>
            <a:custGeom>
              <a:avLst/>
              <a:gdLst>
                <a:gd name="T0" fmla="*/ 0 w 245"/>
                <a:gd name="T1" fmla="*/ 0 h 1"/>
                <a:gd name="T2" fmla="*/ 173 w 245"/>
                <a:gd name="T3" fmla="*/ 0 h 1"/>
                <a:gd name="T4" fmla="*/ 197 w 245"/>
                <a:gd name="T5" fmla="*/ 0 h 1"/>
                <a:gd name="T6" fmla="*/ 245 w 245"/>
                <a:gd name="T7" fmla="*/ 0 h 1"/>
                <a:gd name="T8" fmla="*/ 0 60000 65536"/>
                <a:gd name="T9" fmla="*/ 0 60000 65536"/>
                <a:gd name="T10" fmla="*/ 0 60000 65536"/>
                <a:gd name="T11" fmla="*/ 0 60000 65536"/>
                <a:gd name="T12" fmla="*/ 0 w 245"/>
                <a:gd name="T13" fmla="*/ 0 h 1"/>
                <a:gd name="T14" fmla="*/ 245 w 245"/>
                <a:gd name="T15" fmla="*/ 1 h 1"/>
              </a:gdLst>
              <a:ahLst/>
              <a:cxnLst>
                <a:cxn ang="T8">
                  <a:pos x="T0" y="T1"/>
                </a:cxn>
                <a:cxn ang="T9">
                  <a:pos x="T2" y="T3"/>
                </a:cxn>
                <a:cxn ang="T10">
                  <a:pos x="T4" y="T5"/>
                </a:cxn>
                <a:cxn ang="T11">
                  <a:pos x="T6" y="T7"/>
                </a:cxn>
              </a:cxnLst>
              <a:rect l="T12" t="T13" r="T14" b="T15"/>
              <a:pathLst>
                <a:path w="245" h="1">
                  <a:moveTo>
                    <a:pt x="0" y="0"/>
                  </a:moveTo>
                  <a:lnTo>
                    <a:pt x="173" y="0"/>
                  </a:lnTo>
                  <a:lnTo>
                    <a:pt x="197" y="0"/>
                  </a:lnTo>
                  <a:lnTo>
                    <a:pt x="24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84" name="Line 970"/>
            <p:cNvSpPr>
              <a:spLocks noChangeShapeType="1"/>
            </p:cNvSpPr>
            <p:nvPr/>
          </p:nvSpPr>
          <p:spPr bwMode="auto">
            <a:xfrm>
              <a:off x="1926"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85" name="Freeform 971"/>
            <p:cNvSpPr>
              <a:spLocks/>
            </p:cNvSpPr>
            <p:nvPr/>
          </p:nvSpPr>
          <p:spPr bwMode="auto">
            <a:xfrm>
              <a:off x="1972" y="724"/>
              <a:ext cx="271" cy="1"/>
            </a:xfrm>
            <a:custGeom>
              <a:avLst/>
              <a:gdLst>
                <a:gd name="T0" fmla="*/ 0 w 271"/>
                <a:gd name="T1" fmla="*/ 0 h 1"/>
                <a:gd name="T2" fmla="*/ 142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42"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86" name="Line 972"/>
            <p:cNvSpPr>
              <a:spLocks noChangeShapeType="1"/>
            </p:cNvSpPr>
            <p:nvPr/>
          </p:nvSpPr>
          <p:spPr bwMode="auto">
            <a:xfrm>
              <a:off x="2264" y="724"/>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87" name="Freeform 973"/>
            <p:cNvSpPr>
              <a:spLocks/>
            </p:cNvSpPr>
            <p:nvPr/>
          </p:nvSpPr>
          <p:spPr bwMode="auto">
            <a:xfrm>
              <a:off x="2406" y="724"/>
              <a:ext cx="175" cy="1"/>
            </a:xfrm>
            <a:custGeom>
              <a:avLst/>
              <a:gdLst>
                <a:gd name="T0" fmla="*/ 0 w 175"/>
                <a:gd name="T1" fmla="*/ 0 h 1"/>
                <a:gd name="T2" fmla="*/ 160 w 175"/>
                <a:gd name="T3" fmla="*/ 0 h 1"/>
                <a:gd name="T4" fmla="*/ 175 w 175"/>
                <a:gd name="T5" fmla="*/ 0 h 1"/>
                <a:gd name="T6" fmla="*/ 0 60000 65536"/>
                <a:gd name="T7" fmla="*/ 0 60000 65536"/>
                <a:gd name="T8" fmla="*/ 0 60000 65536"/>
                <a:gd name="T9" fmla="*/ 0 w 175"/>
                <a:gd name="T10" fmla="*/ 0 h 1"/>
                <a:gd name="T11" fmla="*/ 175 w 175"/>
                <a:gd name="T12" fmla="*/ 1 h 1"/>
              </a:gdLst>
              <a:ahLst/>
              <a:cxnLst>
                <a:cxn ang="T6">
                  <a:pos x="T0" y="T1"/>
                </a:cxn>
                <a:cxn ang="T7">
                  <a:pos x="T2" y="T3"/>
                </a:cxn>
                <a:cxn ang="T8">
                  <a:pos x="T4" y="T5"/>
                </a:cxn>
              </a:cxnLst>
              <a:rect l="T9" t="T10" r="T11" b="T12"/>
              <a:pathLst>
                <a:path w="175" h="1">
                  <a:moveTo>
                    <a:pt x="0" y="0"/>
                  </a:moveTo>
                  <a:lnTo>
                    <a:pt x="160" y="0"/>
                  </a:lnTo>
                  <a:lnTo>
                    <a:pt x="17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88" name="Freeform 974"/>
            <p:cNvSpPr>
              <a:spLocks/>
            </p:cNvSpPr>
            <p:nvPr/>
          </p:nvSpPr>
          <p:spPr bwMode="auto">
            <a:xfrm>
              <a:off x="2363" y="724"/>
              <a:ext cx="21" cy="1"/>
            </a:xfrm>
            <a:custGeom>
              <a:avLst/>
              <a:gdLst>
                <a:gd name="T0" fmla="*/ 0 w 21"/>
                <a:gd name="T1" fmla="*/ 0 h 1"/>
                <a:gd name="T2" fmla="*/ 21 w 21"/>
                <a:gd name="T3" fmla="*/ 0 h 1"/>
                <a:gd name="T4" fmla="*/ 21 w 21"/>
                <a:gd name="T5" fmla="*/ 0 h 1"/>
                <a:gd name="T6" fmla="*/ 0 60000 65536"/>
                <a:gd name="T7" fmla="*/ 0 60000 65536"/>
                <a:gd name="T8" fmla="*/ 0 60000 65536"/>
                <a:gd name="T9" fmla="*/ 0 w 21"/>
                <a:gd name="T10" fmla="*/ 0 h 1"/>
                <a:gd name="T11" fmla="*/ 21 w 21"/>
                <a:gd name="T12" fmla="*/ 1 h 1"/>
              </a:gdLst>
              <a:ahLst/>
              <a:cxnLst>
                <a:cxn ang="T6">
                  <a:pos x="T0" y="T1"/>
                </a:cxn>
                <a:cxn ang="T7">
                  <a:pos x="T2" y="T3"/>
                </a:cxn>
                <a:cxn ang="T8">
                  <a:pos x="T4" y="T5"/>
                </a:cxn>
              </a:cxnLst>
              <a:rect l="T9" t="T10" r="T11" b="T12"/>
              <a:pathLst>
                <a:path w="21" h="1">
                  <a:moveTo>
                    <a:pt x="0" y="0"/>
                  </a:moveTo>
                  <a:lnTo>
                    <a:pt x="2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89" name="Line 975"/>
            <p:cNvSpPr>
              <a:spLocks noChangeShapeType="1"/>
            </p:cNvSpPr>
            <p:nvPr/>
          </p:nvSpPr>
          <p:spPr bwMode="auto">
            <a:xfrm>
              <a:off x="2310" y="724"/>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90" name="Line 976"/>
            <p:cNvSpPr>
              <a:spLocks noChangeShapeType="1"/>
            </p:cNvSpPr>
            <p:nvPr/>
          </p:nvSpPr>
          <p:spPr bwMode="auto">
            <a:xfrm>
              <a:off x="2603" y="724"/>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91" name="Freeform 977"/>
            <p:cNvSpPr>
              <a:spLocks/>
            </p:cNvSpPr>
            <p:nvPr/>
          </p:nvSpPr>
          <p:spPr bwMode="auto">
            <a:xfrm>
              <a:off x="2648" y="724"/>
              <a:ext cx="269" cy="1"/>
            </a:xfrm>
            <a:custGeom>
              <a:avLst/>
              <a:gdLst>
                <a:gd name="T0" fmla="*/ 0 w 269"/>
                <a:gd name="T1" fmla="*/ 0 h 1"/>
                <a:gd name="T2" fmla="*/ 40 w 269"/>
                <a:gd name="T3" fmla="*/ 0 h 1"/>
                <a:gd name="T4" fmla="*/ 153 w 269"/>
                <a:gd name="T5" fmla="*/ 0 h 1"/>
                <a:gd name="T6" fmla="*/ 253 w 269"/>
                <a:gd name="T7" fmla="*/ 0 h 1"/>
                <a:gd name="T8" fmla="*/ 269 w 269"/>
                <a:gd name="T9" fmla="*/ 0 h 1"/>
                <a:gd name="T10" fmla="*/ 0 60000 65536"/>
                <a:gd name="T11" fmla="*/ 0 60000 65536"/>
                <a:gd name="T12" fmla="*/ 0 60000 65536"/>
                <a:gd name="T13" fmla="*/ 0 60000 65536"/>
                <a:gd name="T14" fmla="*/ 0 60000 65536"/>
                <a:gd name="T15" fmla="*/ 0 w 269"/>
                <a:gd name="T16" fmla="*/ 0 h 1"/>
                <a:gd name="T17" fmla="*/ 269 w 269"/>
                <a:gd name="T18" fmla="*/ 1 h 1"/>
              </a:gdLst>
              <a:ahLst/>
              <a:cxnLst>
                <a:cxn ang="T10">
                  <a:pos x="T0" y="T1"/>
                </a:cxn>
                <a:cxn ang="T11">
                  <a:pos x="T2" y="T3"/>
                </a:cxn>
                <a:cxn ang="T12">
                  <a:pos x="T4" y="T5"/>
                </a:cxn>
                <a:cxn ang="T13">
                  <a:pos x="T6" y="T7"/>
                </a:cxn>
                <a:cxn ang="T14">
                  <a:pos x="T8" y="T9"/>
                </a:cxn>
              </a:cxnLst>
              <a:rect l="T15" t="T16" r="T17" b="T18"/>
              <a:pathLst>
                <a:path w="269" h="1">
                  <a:moveTo>
                    <a:pt x="0" y="0"/>
                  </a:moveTo>
                  <a:lnTo>
                    <a:pt x="40" y="0"/>
                  </a:lnTo>
                  <a:lnTo>
                    <a:pt x="153" y="0"/>
                  </a:lnTo>
                  <a:lnTo>
                    <a:pt x="253" y="0"/>
                  </a:lnTo>
                  <a:lnTo>
                    <a:pt x="26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92" name="Line 978"/>
            <p:cNvSpPr>
              <a:spLocks noChangeShapeType="1"/>
            </p:cNvSpPr>
            <p:nvPr/>
          </p:nvSpPr>
          <p:spPr bwMode="auto">
            <a:xfrm>
              <a:off x="2941"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93" name="Freeform 979"/>
            <p:cNvSpPr>
              <a:spLocks/>
            </p:cNvSpPr>
            <p:nvPr/>
          </p:nvSpPr>
          <p:spPr bwMode="auto">
            <a:xfrm>
              <a:off x="2984" y="724"/>
              <a:ext cx="271" cy="1"/>
            </a:xfrm>
            <a:custGeom>
              <a:avLst/>
              <a:gdLst>
                <a:gd name="T0" fmla="*/ 0 w 271"/>
                <a:gd name="T1" fmla="*/ 0 h 1"/>
                <a:gd name="T2" fmla="*/ 142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42"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94" name="Line 980"/>
            <p:cNvSpPr>
              <a:spLocks noChangeShapeType="1"/>
            </p:cNvSpPr>
            <p:nvPr/>
          </p:nvSpPr>
          <p:spPr bwMode="auto">
            <a:xfrm>
              <a:off x="3277"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95" name="Freeform 981"/>
            <p:cNvSpPr>
              <a:spLocks/>
            </p:cNvSpPr>
            <p:nvPr/>
          </p:nvSpPr>
          <p:spPr bwMode="auto">
            <a:xfrm>
              <a:off x="3323" y="724"/>
              <a:ext cx="246" cy="1"/>
            </a:xfrm>
            <a:custGeom>
              <a:avLst/>
              <a:gdLst>
                <a:gd name="T0" fmla="*/ 0 w 246"/>
                <a:gd name="T1" fmla="*/ 0 h 1"/>
                <a:gd name="T2" fmla="*/ 141 w 246"/>
                <a:gd name="T3" fmla="*/ 0 h 1"/>
                <a:gd name="T4" fmla="*/ 246 w 246"/>
                <a:gd name="T5" fmla="*/ 0 h 1"/>
                <a:gd name="T6" fmla="*/ 0 60000 65536"/>
                <a:gd name="T7" fmla="*/ 0 60000 65536"/>
                <a:gd name="T8" fmla="*/ 0 60000 65536"/>
                <a:gd name="T9" fmla="*/ 0 w 246"/>
                <a:gd name="T10" fmla="*/ 0 h 1"/>
                <a:gd name="T11" fmla="*/ 246 w 246"/>
                <a:gd name="T12" fmla="*/ 1 h 1"/>
              </a:gdLst>
              <a:ahLst/>
              <a:cxnLst>
                <a:cxn ang="T6">
                  <a:pos x="T0" y="T1"/>
                </a:cxn>
                <a:cxn ang="T7">
                  <a:pos x="T2" y="T3"/>
                </a:cxn>
                <a:cxn ang="T8">
                  <a:pos x="T4" y="T5"/>
                </a:cxn>
              </a:cxnLst>
              <a:rect l="T9" t="T10" r="T11" b="T12"/>
              <a:pathLst>
                <a:path w="246" h="1">
                  <a:moveTo>
                    <a:pt x="0" y="0"/>
                  </a:moveTo>
                  <a:lnTo>
                    <a:pt x="141" y="0"/>
                  </a:lnTo>
                  <a:lnTo>
                    <a:pt x="24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796" name="Line 982"/>
            <p:cNvSpPr>
              <a:spLocks noChangeShapeType="1"/>
            </p:cNvSpPr>
            <p:nvPr/>
          </p:nvSpPr>
          <p:spPr bwMode="auto">
            <a:xfrm>
              <a:off x="1833" y="663"/>
              <a:ext cx="24"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97" name="Line 983"/>
            <p:cNvSpPr>
              <a:spLocks noChangeShapeType="1"/>
            </p:cNvSpPr>
            <p:nvPr/>
          </p:nvSpPr>
          <p:spPr bwMode="auto">
            <a:xfrm>
              <a:off x="1867"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98" name="Line 984"/>
            <p:cNvSpPr>
              <a:spLocks noChangeShapeType="1"/>
            </p:cNvSpPr>
            <p:nvPr/>
          </p:nvSpPr>
          <p:spPr bwMode="auto">
            <a:xfrm>
              <a:off x="1900" y="663"/>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799" name="Line 985"/>
            <p:cNvSpPr>
              <a:spLocks noChangeShapeType="1"/>
            </p:cNvSpPr>
            <p:nvPr/>
          </p:nvSpPr>
          <p:spPr bwMode="auto">
            <a:xfrm>
              <a:off x="1935"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00" name="Line 986"/>
            <p:cNvSpPr>
              <a:spLocks noChangeShapeType="1"/>
            </p:cNvSpPr>
            <p:nvPr/>
          </p:nvSpPr>
          <p:spPr bwMode="auto">
            <a:xfrm>
              <a:off x="1968" y="663"/>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01" name="Line 987"/>
            <p:cNvSpPr>
              <a:spLocks noChangeShapeType="1"/>
            </p:cNvSpPr>
            <p:nvPr/>
          </p:nvSpPr>
          <p:spPr bwMode="auto">
            <a:xfrm>
              <a:off x="2003"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02" name="Line 988"/>
            <p:cNvSpPr>
              <a:spLocks noChangeShapeType="1"/>
            </p:cNvSpPr>
            <p:nvPr/>
          </p:nvSpPr>
          <p:spPr bwMode="auto">
            <a:xfrm>
              <a:off x="2035"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03" name="Freeform 989"/>
            <p:cNvSpPr>
              <a:spLocks/>
            </p:cNvSpPr>
            <p:nvPr/>
          </p:nvSpPr>
          <p:spPr bwMode="auto">
            <a:xfrm>
              <a:off x="2070" y="663"/>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804" name="Line 990"/>
            <p:cNvSpPr>
              <a:spLocks noChangeShapeType="1"/>
            </p:cNvSpPr>
            <p:nvPr/>
          </p:nvSpPr>
          <p:spPr bwMode="auto">
            <a:xfrm>
              <a:off x="1833"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05" name="Line 991"/>
            <p:cNvSpPr>
              <a:spLocks noChangeShapeType="1"/>
            </p:cNvSpPr>
            <p:nvPr/>
          </p:nvSpPr>
          <p:spPr bwMode="auto">
            <a:xfrm>
              <a:off x="1867"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06" name="Line 992"/>
            <p:cNvSpPr>
              <a:spLocks noChangeShapeType="1"/>
            </p:cNvSpPr>
            <p:nvPr/>
          </p:nvSpPr>
          <p:spPr bwMode="auto">
            <a:xfrm>
              <a:off x="1900"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07" name="Line 993"/>
            <p:cNvSpPr>
              <a:spLocks noChangeShapeType="1"/>
            </p:cNvSpPr>
            <p:nvPr/>
          </p:nvSpPr>
          <p:spPr bwMode="auto">
            <a:xfrm>
              <a:off x="1935"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08" name="Line 994"/>
            <p:cNvSpPr>
              <a:spLocks noChangeShapeType="1"/>
            </p:cNvSpPr>
            <p:nvPr/>
          </p:nvSpPr>
          <p:spPr bwMode="auto">
            <a:xfrm>
              <a:off x="1968"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09" name="Line 995"/>
            <p:cNvSpPr>
              <a:spLocks noChangeShapeType="1"/>
            </p:cNvSpPr>
            <p:nvPr/>
          </p:nvSpPr>
          <p:spPr bwMode="auto">
            <a:xfrm>
              <a:off x="2003"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10" name="Line 996"/>
            <p:cNvSpPr>
              <a:spLocks noChangeShapeType="1"/>
            </p:cNvSpPr>
            <p:nvPr/>
          </p:nvSpPr>
          <p:spPr bwMode="auto">
            <a:xfrm>
              <a:off x="2035"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11" name="Freeform 997"/>
            <p:cNvSpPr>
              <a:spLocks/>
            </p:cNvSpPr>
            <p:nvPr/>
          </p:nvSpPr>
          <p:spPr bwMode="auto">
            <a:xfrm>
              <a:off x="2070" y="788"/>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812" name="Line 998"/>
            <p:cNvSpPr>
              <a:spLocks noChangeShapeType="1"/>
            </p:cNvSpPr>
            <p:nvPr/>
          </p:nvSpPr>
          <p:spPr bwMode="auto">
            <a:xfrm flipH="1">
              <a:off x="2317"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13" name="Line 999"/>
            <p:cNvSpPr>
              <a:spLocks noChangeShapeType="1"/>
            </p:cNvSpPr>
            <p:nvPr/>
          </p:nvSpPr>
          <p:spPr bwMode="auto">
            <a:xfrm>
              <a:off x="2339" y="724"/>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14" name="Line 1000"/>
            <p:cNvSpPr>
              <a:spLocks noChangeShapeType="1"/>
            </p:cNvSpPr>
            <p:nvPr/>
          </p:nvSpPr>
          <p:spPr bwMode="auto">
            <a:xfrm>
              <a:off x="2339"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15" name="Line 1001"/>
            <p:cNvSpPr>
              <a:spLocks noChangeShapeType="1"/>
            </p:cNvSpPr>
            <p:nvPr/>
          </p:nvSpPr>
          <p:spPr bwMode="auto">
            <a:xfrm flipV="1">
              <a:off x="2339" y="657"/>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16" name="Freeform 1002"/>
            <p:cNvSpPr>
              <a:spLocks/>
            </p:cNvSpPr>
            <p:nvPr/>
          </p:nvSpPr>
          <p:spPr bwMode="auto">
            <a:xfrm>
              <a:off x="2271" y="724"/>
              <a:ext cx="24" cy="1"/>
            </a:xfrm>
            <a:custGeom>
              <a:avLst/>
              <a:gdLst>
                <a:gd name="T0" fmla="*/ 24 w 24"/>
                <a:gd name="T1" fmla="*/ 0 h 1"/>
                <a:gd name="T2" fmla="*/ 17 w 24"/>
                <a:gd name="T3" fmla="*/ 0 h 1"/>
                <a:gd name="T4" fmla="*/ 0 w 24"/>
                <a:gd name="T5" fmla="*/ 0 h 1"/>
                <a:gd name="T6" fmla="*/ 0 60000 65536"/>
                <a:gd name="T7" fmla="*/ 0 60000 65536"/>
                <a:gd name="T8" fmla="*/ 0 60000 65536"/>
                <a:gd name="T9" fmla="*/ 0 w 24"/>
                <a:gd name="T10" fmla="*/ 0 h 1"/>
                <a:gd name="T11" fmla="*/ 24 w 24"/>
                <a:gd name="T12" fmla="*/ 1 h 1"/>
              </a:gdLst>
              <a:ahLst/>
              <a:cxnLst>
                <a:cxn ang="T6">
                  <a:pos x="T0" y="T1"/>
                </a:cxn>
                <a:cxn ang="T7">
                  <a:pos x="T2" y="T3"/>
                </a:cxn>
                <a:cxn ang="T8">
                  <a:pos x="T4" y="T5"/>
                </a:cxn>
              </a:cxnLst>
              <a:rect l="T9" t="T10" r="T11" b="T12"/>
              <a:pathLst>
                <a:path w="24" h="1">
                  <a:moveTo>
                    <a:pt x="24" y="0"/>
                  </a:moveTo>
                  <a:lnTo>
                    <a:pt x="17"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817" name="Line 1003"/>
            <p:cNvSpPr>
              <a:spLocks noChangeShapeType="1"/>
            </p:cNvSpPr>
            <p:nvPr/>
          </p:nvSpPr>
          <p:spPr bwMode="auto">
            <a:xfrm>
              <a:off x="2339" y="7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18" name="Line 1004"/>
            <p:cNvSpPr>
              <a:spLocks noChangeShapeType="1"/>
            </p:cNvSpPr>
            <p:nvPr/>
          </p:nvSpPr>
          <p:spPr bwMode="auto">
            <a:xfrm>
              <a:off x="2384"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19" name="Line 1005"/>
            <p:cNvSpPr>
              <a:spLocks noChangeShapeType="1"/>
            </p:cNvSpPr>
            <p:nvPr/>
          </p:nvSpPr>
          <p:spPr bwMode="auto">
            <a:xfrm flipV="1">
              <a:off x="2339" y="7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20" name="Line 1006"/>
            <p:cNvSpPr>
              <a:spLocks noChangeShapeType="1"/>
            </p:cNvSpPr>
            <p:nvPr/>
          </p:nvSpPr>
          <p:spPr bwMode="auto">
            <a:xfrm flipH="1">
              <a:off x="1484" y="866"/>
              <a:ext cx="3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21" name="Freeform 1007"/>
            <p:cNvSpPr>
              <a:spLocks/>
            </p:cNvSpPr>
            <p:nvPr/>
          </p:nvSpPr>
          <p:spPr bwMode="auto">
            <a:xfrm>
              <a:off x="1883" y="888"/>
              <a:ext cx="113" cy="124"/>
            </a:xfrm>
            <a:custGeom>
              <a:avLst/>
              <a:gdLst>
                <a:gd name="T0" fmla="*/ 113 w 113"/>
                <a:gd name="T1" fmla="*/ 124 h 124"/>
                <a:gd name="T2" fmla="*/ 0 w 113"/>
                <a:gd name="T3" fmla="*/ 124 h 124"/>
                <a:gd name="T4" fmla="*/ 54 w 113"/>
                <a:gd name="T5" fmla="*/ 0 h 124"/>
                <a:gd name="T6" fmla="*/ 0 60000 65536"/>
                <a:gd name="T7" fmla="*/ 0 60000 65536"/>
                <a:gd name="T8" fmla="*/ 0 60000 65536"/>
                <a:gd name="T9" fmla="*/ 0 w 113"/>
                <a:gd name="T10" fmla="*/ 0 h 124"/>
                <a:gd name="T11" fmla="*/ 113 w 113"/>
                <a:gd name="T12" fmla="*/ 124 h 124"/>
              </a:gdLst>
              <a:ahLst/>
              <a:cxnLst>
                <a:cxn ang="T6">
                  <a:pos x="T0" y="T1"/>
                </a:cxn>
                <a:cxn ang="T7">
                  <a:pos x="T2" y="T3"/>
                </a:cxn>
                <a:cxn ang="T8">
                  <a:pos x="T4" y="T5"/>
                </a:cxn>
              </a:cxnLst>
              <a:rect l="T9" t="T10" r="T11" b="T12"/>
              <a:pathLst>
                <a:path w="113" h="124">
                  <a:moveTo>
                    <a:pt x="113" y="124"/>
                  </a:moveTo>
                  <a:lnTo>
                    <a:pt x="0" y="124"/>
                  </a:lnTo>
                  <a:lnTo>
                    <a:pt x="5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822" name="Freeform 1008"/>
            <p:cNvSpPr>
              <a:spLocks/>
            </p:cNvSpPr>
            <p:nvPr/>
          </p:nvSpPr>
          <p:spPr bwMode="auto">
            <a:xfrm>
              <a:off x="2404" y="395"/>
              <a:ext cx="242" cy="218"/>
            </a:xfrm>
            <a:custGeom>
              <a:avLst/>
              <a:gdLst>
                <a:gd name="T0" fmla="*/ 0 w 242"/>
                <a:gd name="T1" fmla="*/ 218 h 218"/>
                <a:gd name="T2" fmla="*/ 18 w 242"/>
                <a:gd name="T3" fmla="*/ 190 h 218"/>
                <a:gd name="T4" fmla="*/ 129 w 242"/>
                <a:gd name="T5" fmla="*/ 0 h 218"/>
                <a:gd name="T6" fmla="*/ 242 w 242"/>
                <a:gd name="T7" fmla="*/ 0 h 218"/>
                <a:gd name="T8" fmla="*/ 0 60000 65536"/>
                <a:gd name="T9" fmla="*/ 0 60000 65536"/>
                <a:gd name="T10" fmla="*/ 0 60000 65536"/>
                <a:gd name="T11" fmla="*/ 0 60000 65536"/>
                <a:gd name="T12" fmla="*/ 0 w 242"/>
                <a:gd name="T13" fmla="*/ 0 h 218"/>
                <a:gd name="T14" fmla="*/ 242 w 242"/>
                <a:gd name="T15" fmla="*/ 218 h 218"/>
              </a:gdLst>
              <a:ahLst/>
              <a:cxnLst>
                <a:cxn ang="T8">
                  <a:pos x="T0" y="T1"/>
                </a:cxn>
                <a:cxn ang="T9">
                  <a:pos x="T2" y="T3"/>
                </a:cxn>
                <a:cxn ang="T10">
                  <a:pos x="T4" y="T5"/>
                </a:cxn>
                <a:cxn ang="T11">
                  <a:pos x="T6" y="T7"/>
                </a:cxn>
              </a:cxnLst>
              <a:rect l="T12" t="T13" r="T14" b="T15"/>
              <a:pathLst>
                <a:path w="242" h="218">
                  <a:moveTo>
                    <a:pt x="0" y="218"/>
                  </a:moveTo>
                  <a:lnTo>
                    <a:pt x="18" y="190"/>
                  </a:lnTo>
                  <a:lnTo>
                    <a:pt x="129" y="0"/>
                  </a:lnTo>
                  <a:lnTo>
                    <a:pt x="24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823" name="Line 1009"/>
            <p:cNvSpPr>
              <a:spLocks noChangeShapeType="1"/>
            </p:cNvSpPr>
            <p:nvPr/>
          </p:nvSpPr>
          <p:spPr bwMode="auto">
            <a:xfrm flipH="1">
              <a:off x="1518" y="866"/>
              <a:ext cx="41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24" name="Line 1010"/>
            <p:cNvSpPr>
              <a:spLocks noChangeShapeType="1"/>
            </p:cNvSpPr>
            <p:nvPr/>
          </p:nvSpPr>
          <p:spPr bwMode="auto">
            <a:xfrm flipH="1">
              <a:off x="1957" y="866"/>
              <a:ext cx="13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25" name="Line 1011"/>
            <p:cNvSpPr>
              <a:spLocks noChangeShapeType="1"/>
            </p:cNvSpPr>
            <p:nvPr/>
          </p:nvSpPr>
          <p:spPr bwMode="auto">
            <a:xfrm flipH="1">
              <a:off x="1518" y="585"/>
              <a:ext cx="57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26" name="Line 1012"/>
            <p:cNvSpPr>
              <a:spLocks noChangeShapeType="1"/>
            </p:cNvSpPr>
            <p:nvPr/>
          </p:nvSpPr>
          <p:spPr bwMode="auto">
            <a:xfrm>
              <a:off x="3486" y="949"/>
              <a:ext cx="44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27" name="Line 1013"/>
            <p:cNvSpPr>
              <a:spLocks noChangeShapeType="1"/>
            </p:cNvSpPr>
            <p:nvPr/>
          </p:nvSpPr>
          <p:spPr bwMode="auto">
            <a:xfrm>
              <a:off x="3486" y="500"/>
              <a:ext cx="44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28" name="Freeform 1014"/>
            <p:cNvSpPr>
              <a:spLocks/>
            </p:cNvSpPr>
            <p:nvPr/>
          </p:nvSpPr>
          <p:spPr bwMode="auto">
            <a:xfrm>
              <a:off x="2363" y="606"/>
              <a:ext cx="54" cy="79"/>
            </a:xfrm>
            <a:custGeom>
              <a:avLst/>
              <a:gdLst>
                <a:gd name="T0" fmla="*/ 0 w 54"/>
                <a:gd name="T1" fmla="*/ 79 h 79"/>
                <a:gd name="T2" fmla="*/ 54 w 54"/>
                <a:gd name="T3" fmla="*/ 14 h 79"/>
                <a:gd name="T4" fmla="*/ 41 w 54"/>
                <a:gd name="T5" fmla="*/ 7 h 79"/>
                <a:gd name="T6" fmla="*/ 28 w 54"/>
                <a:gd name="T7" fmla="*/ 0 h 79"/>
                <a:gd name="T8" fmla="*/ 0 w 54"/>
                <a:gd name="T9" fmla="*/ 79 h 79"/>
                <a:gd name="T10" fmla="*/ 0 60000 65536"/>
                <a:gd name="T11" fmla="*/ 0 60000 65536"/>
                <a:gd name="T12" fmla="*/ 0 60000 65536"/>
                <a:gd name="T13" fmla="*/ 0 60000 65536"/>
                <a:gd name="T14" fmla="*/ 0 60000 65536"/>
                <a:gd name="T15" fmla="*/ 0 w 54"/>
                <a:gd name="T16" fmla="*/ 0 h 79"/>
                <a:gd name="T17" fmla="*/ 54 w 54"/>
                <a:gd name="T18" fmla="*/ 79 h 79"/>
              </a:gdLst>
              <a:ahLst/>
              <a:cxnLst>
                <a:cxn ang="T10">
                  <a:pos x="T0" y="T1"/>
                </a:cxn>
                <a:cxn ang="T11">
                  <a:pos x="T2" y="T3"/>
                </a:cxn>
                <a:cxn ang="T12">
                  <a:pos x="T4" y="T5"/>
                </a:cxn>
                <a:cxn ang="T13">
                  <a:pos x="T6" y="T7"/>
                </a:cxn>
                <a:cxn ang="T14">
                  <a:pos x="T8" y="T9"/>
                </a:cxn>
              </a:cxnLst>
              <a:rect l="T15" t="T16" r="T17" b="T18"/>
              <a:pathLst>
                <a:path w="54" h="79">
                  <a:moveTo>
                    <a:pt x="0" y="79"/>
                  </a:moveTo>
                  <a:lnTo>
                    <a:pt x="54" y="14"/>
                  </a:lnTo>
                  <a:lnTo>
                    <a:pt x="41" y="7"/>
                  </a:lnTo>
                  <a:lnTo>
                    <a:pt x="28" y="0"/>
                  </a:lnTo>
                  <a:lnTo>
                    <a:pt x="0"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829" name="Freeform 1015"/>
            <p:cNvSpPr>
              <a:spLocks/>
            </p:cNvSpPr>
            <p:nvPr/>
          </p:nvSpPr>
          <p:spPr bwMode="auto">
            <a:xfrm>
              <a:off x="1926" y="809"/>
              <a:ext cx="44" cy="83"/>
            </a:xfrm>
            <a:custGeom>
              <a:avLst/>
              <a:gdLst>
                <a:gd name="T0" fmla="*/ 44 w 44"/>
                <a:gd name="T1" fmla="*/ 0 h 83"/>
                <a:gd name="T2" fmla="*/ 31 w 44"/>
                <a:gd name="T3" fmla="*/ 57 h 83"/>
                <a:gd name="T4" fmla="*/ 27 w 44"/>
                <a:gd name="T5" fmla="*/ 83 h 83"/>
                <a:gd name="T6" fmla="*/ 11 w 44"/>
                <a:gd name="T7" fmla="*/ 79 h 83"/>
                <a:gd name="T8" fmla="*/ 0 w 44"/>
                <a:gd name="T9" fmla="*/ 75 h 83"/>
                <a:gd name="T10" fmla="*/ 9 w 44"/>
                <a:gd name="T11" fmla="*/ 57 h 83"/>
                <a:gd name="T12" fmla="*/ 44 w 44"/>
                <a:gd name="T13" fmla="*/ 0 h 83"/>
                <a:gd name="T14" fmla="*/ 0 60000 65536"/>
                <a:gd name="T15" fmla="*/ 0 60000 65536"/>
                <a:gd name="T16" fmla="*/ 0 60000 65536"/>
                <a:gd name="T17" fmla="*/ 0 60000 65536"/>
                <a:gd name="T18" fmla="*/ 0 60000 65536"/>
                <a:gd name="T19" fmla="*/ 0 60000 65536"/>
                <a:gd name="T20" fmla="*/ 0 60000 65536"/>
                <a:gd name="T21" fmla="*/ 0 w 44"/>
                <a:gd name="T22" fmla="*/ 0 h 83"/>
                <a:gd name="T23" fmla="*/ 44 w 44"/>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83">
                  <a:moveTo>
                    <a:pt x="44" y="0"/>
                  </a:moveTo>
                  <a:lnTo>
                    <a:pt x="31" y="57"/>
                  </a:lnTo>
                  <a:lnTo>
                    <a:pt x="27" y="83"/>
                  </a:lnTo>
                  <a:lnTo>
                    <a:pt x="11" y="79"/>
                  </a:lnTo>
                  <a:lnTo>
                    <a:pt x="0" y="75"/>
                  </a:lnTo>
                  <a:lnTo>
                    <a:pt x="9" y="57"/>
                  </a:lnTo>
                  <a:lnTo>
                    <a:pt x="44"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830" name="Rectangle 1016"/>
            <p:cNvSpPr>
              <a:spLocks noChangeArrowheads="1"/>
            </p:cNvSpPr>
            <p:nvPr/>
          </p:nvSpPr>
          <p:spPr bwMode="auto">
            <a:xfrm>
              <a:off x="3776" y="2062"/>
              <a:ext cx="317" cy="111"/>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831" name="Line 1017"/>
            <p:cNvSpPr>
              <a:spLocks noChangeShapeType="1"/>
            </p:cNvSpPr>
            <p:nvPr/>
          </p:nvSpPr>
          <p:spPr bwMode="auto">
            <a:xfrm flipH="1">
              <a:off x="3772" y="2062"/>
              <a:ext cx="3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32" name="Line 1018"/>
            <p:cNvSpPr>
              <a:spLocks noChangeShapeType="1"/>
            </p:cNvSpPr>
            <p:nvPr/>
          </p:nvSpPr>
          <p:spPr bwMode="auto">
            <a:xfrm>
              <a:off x="3929"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33" name="Line 1019"/>
            <p:cNvSpPr>
              <a:spLocks noChangeShapeType="1"/>
            </p:cNvSpPr>
            <p:nvPr/>
          </p:nvSpPr>
          <p:spPr bwMode="auto">
            <a:xfrm>
              <a:off x="3772" y="2177"/>
              <a:ext cx="3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34" name="Line 1020"/>
            <p:cNvSpPr>
              <a:spLocks noChangeShapeType="1"/>
            </p:cNvSpPr>
            <p:nvPr/>
          </p:nvSpPr>
          <p:spPr bwMode="auto">
            <a:xfrm>
              <a:off x="4095"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35" name="Line 1021"/>
            <p:cNvSpPr>
              <a:spLocks noChangeShapeType="1"/>
            </p:cNvSpPr>
            <p:nvPr/>
          </p:nvSpPr>
          <p:spPr bwMode="auto">
            <a:xfrm>
              <a:off x="4095"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36" name="Line 1022"/>
            <p:cNvSpPr>
              <a:spLocks noChangeShapeType="1"/>
            </p:cNvSpPr>
            <p:nvPr/>
          </p:nvSpPr>
          <p:spPr bwMode="auto">
            <a:xfrm flipH="1">
              <a:off x="3772" y="2062"/>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37" name="Line 1023"/>
            <p:cNvSpPr>
              <a:spLocks noChangeShapeType="1"/>
            </p:cNvSpPr>
            <p:nvPr/>
          </p:nvSpPr>
          <p:spPr bwMode="auto">
            <a:xfrm>
              <a:off x="3772"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38" name="Rectangle 1024"/>
            <p:cNvSpPr>
              <a:spLocks noChangeArrowheads="1"/>
            </p:cNvSpPr>
            <p:nvPr/>
          </p:nvSpPr>
          <p:spPr bwMode="auto">
            <a:xfrm>
              <a:off x="3958" y="2075"/>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0</a:t>
              </a:r>
              <a:endParaRPr lang="en-US"/>
            </a:p>
          </p:txBody>
        </p:sp>
        <p:sp>
          <p:nvSpPr>
            <p:cNvPr id="38839" name="Rectangle 1025"/>
            <p:cNvSpPr>
              <a:spLocks noChangeArrowheads="1"/>
            </p:cNvSpPr>
            <p:nvPr/>
          </p:nvSpPr>
          <p:spPr bwMode="auto">
            <a:xfrm>
              <a:off x="4002" y="2075"/>
              <a:ext cx="2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a:t>
              </a:r>
              <a:endParaRPr lang="en-US"/>
            </a:p>
          </p:txBody>
        </p:sp>
        <p:sp>
          <p:nvSpPr>
            <p:cNvPr id="38840" name="Rectangle 1026"/>
            <p:cNvSpPr>
              <a:spLocks noChangeArrowheads="1"/>
            </p:cNvSpPr>
            <p:nvPr/>
          </p:nvSpPr>
          <p:spPr bwMode="auto">
            <a:xfrm>
              <a:off x="4024" y="2075"/>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4</a:t>
              </a:r>
              <a:endParaRPr lang="en-US"/>
            </a:p>
          </p:txBody>
        </p:sp>
        <p:sp>
          <p:nvSpPr>
            <p:cNvPr id="38841" name="Line 1027"/>
            <p:cNvSpPr>
              <a:spLocks noChangeShapeType="1"/>
            </p:cNvSpPr>
            <p:nvPr/>
          </p:nvSpPr>
          <p:spPr bwMode="auto">
            <a:xfrm>
              <a:off x="3772"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42" name="Freeform 1028"/>
            <p:cNvSpPr>
              <a:spLocks/>
            </p:cNvSpPr>
            <p:nvPr/>
          </p:nvSpPr>
          <p:spPr bwMode="auto">
            <a:xfrm>
              <a:off x="3792" y="2068"/>
              <a:ext cx="124" cy="81"/>
            </a:xfrm>
            <a:custGeom>
              <a:avLst/>
              <a:gdLst>
                <a:gd name="T0" fmla="*/ 0 w 57"/>
                <a:gd name="T1" fmla="*/ 847 h 37"/>
                <a:gd name="T2" fmla="*/ 1277 w 57"/>
                <a:gd name="T3" fmla="*/ 847 h 37"/>
                <a:gd name="T4" fmla="*/ 1277 w 57"/>
                <a:gd name="T5" fmla="*/ 733 h 37"/>
                <a:gd name="T6" fmla="*/ 20 w 57"/>
                <a:gd name="T7" fmla="*/ 733 h 37"/>
                <a:gd name="T8" fmla="*/ 0 w 57"/>
                <a:gd name="T9" fmla="*/ 847 h 37"/>
                <a:gd name="T10" fmla="*/ 0 60000 65536"/>
                <a:gd name="T11" fmla="*/ 0 60000 65536"/>
                <a:gd name="T12" fmla="*/ 0 60000 65536"/>
                <a:gd name="T13" fmla="*/ 0 60000 65536"/>
                <a:gd name="T14" fmla="*/ 0 60000 65536"/>
                <a:gd name="T15" fmla="*/ 0 w 57"/>
                <a:gd name="T16" fmla="*/ 0 h 37"/>
                <a:gd name="T17" fmla="*/ 57 w 57"/>
                <a:gd name="T18" fmla="*/ 37 h 37"/>
              </a:gdLst>
              <a:ahLst/>
              <a:cxnLst>
                <a:cxn ang="T10">
                  <a:pos x="T0" y="T1"/>
                </a:cxn>
                <a:cxn ang="T11">
                  <a:pos x="T2" y="T3"/>
                </a:cxn>
                <a:cxn ang="T12">
                  <a:pos x="T4" y="T5"/>
                </a:cxn>
                <a:cxn ang="T13">
                  <a:pos x="T6" y="T7"/>
                </a:cxn>
                <a:cxn ang="T14">
                  <a:pos x="T8" y="T9"/>
                </a:cxn>
              </a:cxnLst>
              <a:rect l="T15" t="T16" r="T17" b="T18"/>
              <a:pathLst>
                <a:path w="57" h="37">
                  <a:moveTo>
                    <a:pt x="0" y="37"/>
                  </a:moveTo>
                  <a:cubicBezTo>
                    <a:pt x="57" y="37"/>
                    <a:pt x="57" y="37"/>
                    <a:pt x="57" y="37"/>
                  </a:cubicBezTo>
                  <a:cubicBezTo>
                    <a:pt x="57" y="32"/>
                    <a:pt x="57" y="32"/>
                    <a:pt x="57" y="32"/>
                  </a:cubicBezTo>
                  <a:cubicBezTo>
                    <a:pt x="51" y="0"/>
                    <a:pt x="6" y="0"/>
                    <a:pt x="1" y="32"/>
                  </a:cubicBezTo>
                  <a:cubicBezTo>
                    <a:pt x="0" y="37"/>
                    <a:pt x="0" y="37"/>
                    <a:pt x="0" y="37"/>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843" name="Line 1029"/>
            <p:cNvSpPr>
              <a:spLocks noChangeShapeType="1"/>
            </p:cNvSpPr>
            <p:nvPr/>
          </p:nvSpPr>
          <p:spPr bwMode="auto">
            <a:xfrm>
              <a:off x="3748" y="212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44" name="Rectangle 1030"/>
            <p:cNvSpPr>
              <a:spLocks noChangeArrowheads="1"/>
            </p:cNvSpPr>
            <p:nvPr/>
          </p:nvSpPr>
          <p:spPr bwMode="auto">
            <a:xfrm>
              <a:off x="3833" y="2280"/>
              <a:ext cx="137" cy="13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845" name="Line 1031"/>
            <p:cNvSpPr>
              <a:spLocks noChangeShapeType="1"/>
            </p:cNvSpPr>
            <p:nvPr/>
          </p:nvSpPr>
          <p:spPr bwMode="auto">
            <a:xfrm>
              <a:off x="3903" y="2180"/>
              <a:ext cx="1" cy="9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846" name="Rectangle 1032"/>
            <p:cNvSpPr>
              <a:spLocks noChangeArrowheads="1"/>
            </p:cNvSpPr>
            <p:nvPr/>
          </p:nvSpPr>
          <p:spPr bwMode="auto">
            <a:xfrm>
              <a:off x="3835" y="2276"/>
              <a:ext cx="135" cy="13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38847" name="Rectangle 1033"/>
            <p:cNvSpPr>
              <a:spLocks noChangeArrowheads="1"/>
            </p:cNvSpPr>
            <p:nvPr/>
          </p:nvSpPr>
          <p:spPr bwMode="auto">
            <a:xfrm>
              <a:off x="3870" y="2306"/>
              <a:ext cx="6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G</a:t>
              </a:r>
              <a:endParaRPr lang="en-US"/>
            </a:p>
          </p:txBody>
        </p:sp>
        <p:sp>
          <p:nvSpPr>
            <p:cNvPr id="38848" name="Freeform 1034"/>
            <p:cNvSpPr>
              <a:spLocks/>
            </p:cNvSpPr>
            <p:nvPr/>
          </p:nvSpPr>
          <p:spPr bwMode="auto">
            <a:xfrm>
              <a:off x="3868" y="2180"/>
              <a:ext cx="70" cy="67"/>
            </a:xfrm>
            <a:custGeom>
              <a:avLst/>
              <a:gdLst>
                <a:gd name="T0" fmla="*/ 70 w 70"/>
                <a:gd name="T1" fmla="*/ 0 h 67"/>
                <a:gd name="T2" fmla="*/ 0 w 70"/>
                <a:gd name="T3" fmla="*/ 0 h 67"/>
                <a:gd name="T4" fmla="*/ 35 w 70"/>
                <a:gd name="T5" fmla="*/ 67 h 67"/>
                <a:gd name="T6" fmla="*/ 70 w 70"/>
                <a:gd name="T7" fmla="*/ 0 h 67"/>
                <a:gd name="T8" fmla="*/ 0 60000 65536"/>
                <a:gd name="T9" fmla="*/ 0 60000 65536"/>
                <a:gd name="T10" fmla="*/ 0 60000 65536"/>
                <a:gd name="T11" fmla="*/ 0 60000 65536"/>
                <a:gd name="T12" fmla="*/ 0 w 70"/>
                <a:gd name="T13" fmla="*/ 0 h 67"/>
                <a:gd name="T14" fmla="*/ 70 w 70"/>
                <a:gd name="T15" fmla="*/ 67 h 67"/>
              </a:gdLst>
              <a:ahLst/>
              <a:cxnLst>
                <a:cxn ang="T8">
                  <a:pos x="T0" y="T1"/>
                </a:cxn>
                <a:cxn ang="T9">
                  <a:pos x="T2" y="T3"/>
                </a:cxn>
                <a:cxn ang="T10">
                  <a:pos x="T4" y="T5"/>
                </a:cxn>
                <a:cxn ang="T11">
                  <a:pos x="T6" y="T7"/>
                </a:cxn>
              </a:cxnLst>
              <a:rect l="T12" t="T13" r="T14" b="T15"/>
              <a:pathLst>
                <a:path w="70" h="67">
                  <a:moveTo>
                    <a:pt x="70" y="0"/>
                  </a:moveTo>
                  <a:lnTo>
                    <a:pt x="0" y="0"/>
                  </a:lnTo>
                  <a:lnTo>
                    <a:pt x="35" y="67"/>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849" name="Freeform 1035"/>
            <p:cNvSpPr>
              <a:spLocks/>
            </p:cNvSpPr>
            <p:nvPr/>
          </p:nvSpPr>
          <p:spPr bwMode="auto">
            <a:xfrm>
              <a:off x="3868" y="2180"/>
              <a:ext cx="70" cy="67"/>
            </a:xfrm>
            <a:custGeom>
              <a:avLst/>
              <a:gdLst>
                <a:gd name="T0" fmla="*/ 70 w 70"/>
                <a:gd name="T1" fmla="*/ 0 h 67"/>
                <a:gd name="T2" fmla="*/ 0 w 70"/>
                <a:gd name="T3" fmla="*/ 0 h 67"/>
                <a:gd name="T4" fmla="*/ 35 w 70"/>
                <a:gd name="T5" fmla="*/ 67 h 67"/>
                <a:gd name="T6" fmla="*/ 70 w 70"/>
                <a:gd name="T7" fmla="*/ 0 h 67"/>
                <a:gd name="T8" fmla="*/ 0 60000 65536"/>
                <a:gd name="T9" fmla="*/ 0 60000 65536"/>
                <a:gd name="T10" fmla="*/ 0 60000 65536"/>
                <a:gd name="T11" fmla="*/ 0 60000 65536"/>
                <a:gd name="T12" fmla="*/ 0 w 70"/>
                <a:gd name="T13" fmla="*/ 0 h 67"/>
                <a:gd name="T14" fmla="*/ 70 w 70"/>
                <a:gd name="T15" fmla="*/ 67 h 67"/>
              </a:gdLst>
              <a:ahLst/>
              <a:cxnLst>
                <a:cxn ang="T8">
                  <a:pos x="T0" y="T1"/>
                </a:cxn>
                <a:cxn ang="T9">
                  <a:pos x="T2" y="T3"/>
                </a:cxn>
                <a:cxn ang="T10">
                  <a:pos x="T4" y="T5"/>
                </a:cxn>
                <a:cxn ang="T11">
                  <a:pos x="T6" y="T7"/>
                </a:cxn>
              </a:cxnLst>
              <a:rect l="T12" t="T13" r="T14" b="T15"/>
              <a:pathLst>
                <a:path w="70" h="67">
                  <a:moveTo>
                    <a:pt x="70" y="0"/>
                  </a:moveTo>
                  <a:lnTo>
                    <a:pt x="0" y="0"/>
                  </a:lnTo>
                  <a:lnTo>
                    <a:pt x="35" y="67"/>
                  </a:lnTo>
                  <a:lnTo>
                    <a:pt x="70"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37906" name="AutoShape 1036"/>
          <p:cNvSpPr>
            <a:spLocks noChangeArrowheads="1"/>
          </p:cNvSpPr>
          <p:nvPr/>
        </p:nvSpPr>
        <p:spPr bwMode="auto">
          <a:xfrm rot="-600479">
            <a:off x="2133600" y="2039938"/>
            <a:ext cx="1676400" cy="381000"/>
          </a:xfrm>
          <a:prstGeom prst="rightArrow">
            <a:avLst>
              <a:gd name="adj1" fmla="val 50000"/>
              <a:gd name="adj2" fmla="val 110000"/>
            </a:avLst>
          </a:prstGeom>
          <a:solidFill>
            <a:srgbClr val="FF9900"/>
          </a:solidFill>
          <a:ln w="9525">
            <a:solidFill>
              <a:schemeClr val="tx1"/>
            </a:solidFill>
            <a:miter lim="800000"/>
            <a:headEnd/>
            <a:tailEnd/>
          </a:ln>
        </p:spPr>
        <p:txBody>
          <a:bodyPr wrap="none" anchor="ctr"/>
          <a:lstStyle/>
          <a:p>
            <a:endParaRPr lang="en-US"/>
          </a:p>
        </p:txBody>
      </p:sp>
      <p:grpSp>
        <p:nvGrpSpPr>
          <p:cNvPr id="3" name="Group 1041"/>
          <p:cNvGrpSpPr>
            <a:grpSpLocks/>
          </p:cNvGrpSpPr>
          <p:nvPr/>
        </p:nvGrpSpPr>
        <p:grpSpPr bwMode="auto">
          <a:xfrm>
            <a:off x="4495800" y="4038600"/>
            <a:ext cx="3957638" cy="2497138"/>
            <a:chOff x="2832" y="2784"/>
            <a:chExt cx="2161" cy="1333"/>
          </a:xfrm>
        </p:grpSpPr>
        <p:sp>
          <p:nvSpPr>
            <p:cNvPr id="38204" name="Freeform 16"/>
            <p:cNvSpPr>
              <a:spLocks/>
            </p:cNvSpPr>
            <p:nvPr/>
          </p:nvSpPr>
          <p:spPr bwMode="auto">
            <a:xfrm>
              <a:off x="3911" y="3382"/>
              <a:ext cx="361" cy="102"/>
            </a:xfrm>
            <a:custGeom>
              <a:avLst/>
              <a:gdLst>
                <a:gd name="T0" fmla="*/ 0 w 361"/>
                <a:gd name="T1" fmla="*/ 10 h 102"/>
                <a:gd name="T2" fmla="*/ 359 w 361"/>
                <a:gd name="T3" fmla="*/ 102 h 102"/>
                <a:gd name="T4" fmla="*/ 361 w 361"/>
                <a:gd name="T5" fmla="*/ 92 h 102"/>
                <a:gd name="T6" fmla="*/ 2 w 361"/>
                <a:gd name="T7" fmla="*/ 0 h 102"/>
                <a:gd name="T8" fmla="*/ 0 w 361"/>
                <a:gd name="T9" fmla="*/ 10 h 102"/>
                <a:gd name="T10" fmla="*/ 0 60000 65536"/>
                <a:gd name="T11" fmla="*/ 0 60000 65536"/>
                <a:gd name="T12" fmla="*/ 0 60000 65536"/>
                <a:gd name="T13" fmla="*/ 0 60000 65536"/>
                <a:gd name="T14" fmla="*/ 0 60000 65536"/>
                <a:gd name="T15" fmla="*/ 0 w 361"/>
                <a:gd name="T16" fmla="*/ 0 h 102"/>
                <a:gd name="T17" fmla="*/ 361 w 361"/>
                <a:gd name="T18" fmla="*/ 102 h 102"/>
              </a:gdLst>
              <a:ahLst/>
              <a:cxnLst>
                <a:cxn ang="T10">
                  <a:pos x="T0" y="T1"/>
                </a:cxn>
                <a:cxn ang="T11">
                  <a:pos x="T2" y="T3"/>
                </a:cxn>
                <a:cxn ang="T12">
                  <a:pos x="T4" y="T5"/>
                </a:cxn>
                <a:cxn ang="T13">
                  <a:pos x="T6" y="T7"/>
                </a:cxn>
                <a:cxn ang="T14">
                  <a:pos x="T8" y="T9"/>
                </a:cxn>
              </a:cxnLst>
              <a:rect l="T15" t="T16" r="T17" b="T18"/>
              <a:pathLst>
                <a:path w="361" h="102">
                  <a:moveTo>
                    <a:pt x="0" y="10"/>
                  </a:moveTo>
                  <a:lnTo>
                    <a:pt x="359" y="102"/>
                  </a:lnTo>
                  <a:lnTo>
                    <a:pt x="361" y="92"/>
                  </a:lnTo>
                  <a:lnTo>
                    <a:pt x="2" y="0"/>
                  </a:lnTo>
                  <a:lnTo>
                    <a:pt x="0"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5" name="Freeform 17"/>
            <p:cNvSpPr>
              <a:spLocks/>
            </p:cNvSpPr>
            <p:nvPr/>
          </p:nvSpPr>
          <p:spPr bwMode="auto">
            <a:xfrm>
              <a:off x="3911" y="3382"/>
              <a:ext cx="361" cy="102"/>
            </a:xfrm>
            <a:custGeom>
              <a:avLst/>
              <a:gdLst>
                <a:gd name="T0" fmla="*/ 0 w 361"/>
                <a:gd name="T1" fmla="*/ 10 h 102"/>
                <a:gd name="T2" fmla="*/ 359 w 361"/>
                <a:gd name="T3" fmla="*/ 102 h 102"/>
                <a:gd name="T4" fmla="*/ 361 w 361"/>
                <a:gd name="T5" fmla="*/ 92 h 102"/>
                <a:gd name="T6" fmla="*/ 2 w 361"/>
                <a:gd name="T7" fmla="*/ 0 h 102"/>
                <a:gd name="T8" fmla="*/ 0 60000 65536"/>
                <a:gd name="T9" fmla="*/ 0 60000 65536"/>
                <a:gd name="T10" fmla="*/ 0 60000 65536"/>
                <a:gd name="T11" fmla="*/ 0 60000 65536"/>
                <a:gd name="T12" fmla="*/ 0 w 361"/>
                <a:gd name="T13" fmla="*/ 0 h 102"/>
                <a:gd name="T14" fmla="*/ 361 w 361"/>
                <a:gd name="T15" fmla="*/ 102 h 102"/>
              </a:gdLst>
              <a:ahLst/>
              <a:cxnLst>
                <a:cxn ang="T8">
                  <a:pos x="T0" y="T1"/>
                </a:cxn>
                <a:cxn ang="T9">
                  <a:pos x="T2" y="T3"/>
                </a:cxn>
                <a:cxn ang="T10">
                  <a:pos x="T4" y="T5"/>
                </a:cxn>
                <a:cxn ang="T11">
                  <a:pos x="T6" y="T7"/>
                </a:cxn>
              </a:cxnLst>
              <a:rect l="T12" t="T13" r="T14" b="T15"/>
              <a:pathLst>
                <a:path w="361" h="102">
                  <a:moveTo>
                    <a:pt x="0" y="10"/>
                  </a:moveTo>
                  <a:lnTo>
                    <a:pt x="359" y="102"/>
                  </a:lnTo>
                  <a:lnTo>
                    <a:pt x="361" y="9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6" name="Freeform 18"/>
            <p:cNvSpPr>
              <a:spLocks/>
            </p:cNvSpPr>
            <p:nvPr/>
          </p:nvSpPr>
          <p:spPr bwMode="auto">
            <a:xfrm>
              <a:off x="4246" y="3448"/>
              <a:ext cx="107" cy="52"/>
            </a:xfrm>
            <a:custGeom>
              <a:avLst/>
              <a:gdLst>
                <a:gd name="T0" fmla="*/ 0 w 107"/>
                <a:gd name="T1" fmla="*/ 52 h 52"/>
                <a:gd name="T2" fmla="*/ 107 w 107"/>
                <a:gd name="T3" fmla="*/ 52 h 52"/>
                <a:gd name="T4" fmla="*/ 15 w 107"/>
                <a:gd name="T5" fmla="*/ 0 h 52"/>
                <a:gd name="T6" fmla="*/ 0 w 107"/>
                <a:gd name="T7" fmla="*/ 52 h 52"/>
                <a:gd name="T8" fmla="*/ 0 60000 65536"/>
                <a:gd name="T9" fmla="*/ 0 60000 65536"/>
                <a:gd name="T10" fmla="*/ 0 60000 65536"/>
                <a:gd name="T11" fmla="*/ 0 60000 65536"/>
                <a:gd name="T12" fmla="*/ 0 w 107"/>
                <a:gd name="T13" fmla="*/ 0 h 52"/>
                <a:gd name="T14" fmla="*/ 107 w 107"/>
                <a:gd name="T15" fmla="*/ 52 h 52"/>
              </a:gdLst>
              <a:ahLst/>
              <a:cxnLst>
                <a:cxn ang="T8">
                  <a:pos x="T0" y="T1"/>
                </a:cxn>
                <a:cxn ang="T9">
                  <a:pos x="T2" y="T3"/>
                </a:cxn>
                <a:cxn ang="T10">
                  <a:pos x="T4" y="T5"/>
                </a:cxn>
                <a:cxn ang="T11">
                  <a:pos x="T6" y="T7"/>
                </a:cxn>
              </a:cxnLst>
              <a:rect l="T12" t="T13" r="T14" b="T15"/>
              <a:pathLst>
                <a:path w="107" h="52">
                  <a:moveTo>
                    <a:pt x="0" y="52"/>
                  </a:moveTo>
                  <a:lnTo>
                    <a:pt x="107" y="52"/>
                  </a:lnTo>
                  <a:lnTo>
                    <a:pt x="15" y="0"/>
                  </a:lnTo>
                  <a:lnTo>
                    <a:pt x="0"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7" name="Freeform 256"/>
            <p:cNvSpPr>
              <a:spLocks noEditPoints="1"/>
            </p:cNvSpPr>
            <p:nvPr/>
          </p:nvSpPr>
          <p:spPr bwMode="auto">
            <a:xfrm>
              <a:off x="4502" y="3640"/>
              <a:ext cx="118" cy="465"/>
            </a:xfrm>
            <a:custGeom>
              <a:avLst/>
              <a:gdLst>
                <a:gd name="T0" fmla="*/ 118 w 118"/>
                <a:gd name="T1" fmla="*/ 189 h 465"/>
                <a:gd name="T2" fmla="*/ 113 w 118"/>
                <a:gd name="T3" fmla="*/ 248 h 465"/>
                <a:gd name="T4" fmla="*/ 104 w 118"/>
                <a:gd name="T5" fmla="*/ 311 h 465"/>
                <a:gd name="T6" fmla="*/ 99 w 118"/>
                <a:gd name="T7" fmla="*/ 333 h 465"/>
                <a:gd name="T8" fmla="*/ 70 w 118"/>
                <a:gd name="T9" fmla="*/ 366 h 465"/>
                <a:gd name="T10" fmla="*/ 30 w 118"/>
                <a:gd name="T11" fmla="*/ 406 h 465"/>
                <a:gd name="T12" fmla="*/ 11 w 118"/>
                <a:gd name="T13" fmla="*/ 460 h 465"/>
                <a:gd name="T14" fmla="*/ 9 w 118"/>
                <a:gd name="T15" fmla="*/ 465 h 465"/>
                <a:gd name="T16" fmla="*/ 0 w 118"/>
                <a:gd name="T17" fmla="*/ 406 h 465"/>
                <a:gd name="T18" fmla="*/ 9 w 118"/>
                <a:gd name="T19" fmla="*/ 323 h 465"/>
                <a:gd name="T20" fmla="*/ 18 w 118"/>
                <a:gd name="T21" fmla="*/ 257 h 465"/>
                <a:gd name="T22" fmla="*/ 14 w 118"/>
                <a:gd name="T23" fmla="*/ 207 h 465"/>
                <a:gd name="T24" fmla="*/ 14 w 118"/>
                <a:gd name="T25" fmla="*/ 153 h 465"/>
                <a:gd name="T26" fmla="*/ 44 w 118"/>
                <a:gd name="T27" fmla="*/ 85 h 465"/>
                <a:gd name="T28" fmla="*/ 92 w 118"/>
                <a:gd name="T29" fmla="*/ 16 h 465"/>
                <a:gd name="T30" fmla="*/ 99 w 118"/>
                <a:gd name="T31" fmla="*/ 42 h 465"/>
                <a:gd name="T32" fmla="*/ 104 w 118"/>
                <a:gd name="T33" fmla="*/ 106 h 465"/>
                <a:gd name="T34" fmla="*/ 115 w 118"/>
                <a:gd name="T35" fmla="*/ 163 h 465"/>
                <a:gd name="T36" fmla="*/ 94 w 118"/>
                <a:gd name="T37" fmla="*/ 207 h 465"/>
                <a:gd name="T38" fmla="*/ 78 w 118"/>
                <a:gd name="T39" fmla="*/ 158 h 465"/>
                <a:gd name="T40" fmla="*/ 75 w 118"/>
                <a:gd name="T41" fmla="*/ 139 h 465"/>
                <a:gd name="T42" fmla="*/ 70 w 118"/>
                <a:gd name="T43" fmla="*/ 130 h 465"/>
                <a:gd name="T44" fmla="*/ 56 w 118"/>
                <a:gd name="T45" fmla="*/ 130 h 465"/>
                <a:gd name="T46" fmla="*/ 42 w 118"/>
                <a:gd name="T47" fmla="*/ 148 h 465"/>
                <a:gd name="T48" fmla="*/ 37 w 118"/>
                <a:gd name="T49" fmla="*/ 186 h 465"/>
                <a:gd name="T50" fmla="*/ 28 w 118"/>
                <a:gd name="T51" fmla="*/ 250 h 465"/>
                <a:gd name="T52" fmla="*/ 40 w 118"/>
                <a:gd name="T53" fmla="*/ 311 h 465"/>
                <a:gd name="T54" fmla="*/ 52 w 118"/>
                <a:gd name="T55" fmla="*/ 333 h 465"/>
                <a:gd name="T56" fmla="*/ 59 w 118"/>
                <a:gd name="T57" fmla="*/ 340 h 465"/>
                <a:gd name="T58" fmla="*/ 68 w 118"/>
                <a:gd name="T59" fmla="*/ 335 h 465"/>
                <a:gd name="T60" fmla="*/ 75 w 118"/>
                <a:gd name="T61" fmla="*/ 318 h 465"/>
                <a:gd name="T62" fmla="*/ 85 w 118"/>
                <a:gd name="T63" fmla="*/ 283 h 465"/>
                <a:gd name="T64" fmla="*/ 94 w 118"/>
                <a:gd name="T65" fmla="*/ 233 h 46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18"/>
                <a:gd name="T100" fmla="*/ 0 h 465"/>
                <a:gd name="T101" fmla="*/ 118 w 118"/>
                <a:gd name="T102" fmla="*/ 465 h 46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18" h="465">
                  <a:moveTo>
                    <a:pt x="115" y="163"/>
                  </a:moveTo>
                  <a:lnTo>
                    <a:pt x="118" y="189"/>
                  </a:lnTo>
                  <a:lnTo>
                    <a:pt x="118" y="217"/>
                  </a:lnTo>
                  <a:lnTo>
                    <a:pt x="113" y="248"/>
                  </a:lnTo>
                  <a:lnTo>
                    <a:pt x="106" y="295"/>
                  </a:lnTo>
                  <a:lnTo>
                    <a:pt x="104" y="311"/>
                  </a:lnTo>
                  <a:lnTo>
                    <a:pt x="104" y="321"/>
                  </a:lnTo>
                  <a:lnTo>
                    <a:pt x="99" y="333"/>
                  </a:lnTo>
                  <a:lnTo>
                    <a:pt x="87" y="349"/>
                  </a:lnTo>
                  <a:lnTo>
                    <a:pt x="70" y="366"/>
                  </a:lnTo>
                  <a:lnTo>
                    <a:pt x="49" y="385"/>
                  </a:lnTo>
                  <a:lnTo>
                    <a:pt x="30" y="406"/>
                  </a:lnTo>
                  <a:lnTo>
                    <a:pt x="21" y="430"/>
                  </a:lnTo>
                  <a:lnTo>
                    <a:pt x="11" y="460"/>
                  </a:lnTo>
                  <a:lnTo>
                    <a:pt x="9" y="463"/>
                  </a:lnTo>
                  <a:lnTo>
                    <a:pt x="9" y="465"/>
                  </a:lnTo>
                  <a:lnTo>
                    <a:pt x="2" y="432"/>
                  </a:lnTo>
                  <a:lnTo>
                    <a:pt x="0" y="406"/>
                  </a:lnTo>
                  <a:lnTo>
                    <a:pt x="2" y="366"/>
                  </a:lnTo>
                  <a:lnTo>
                    <a:pt x="9" y="323"/>
                  </a:lnTo>
                  <a:lnTo>
                    <a:pt x="16" y="290"/>
                  </a:lnTo>
                  <a:lnTo>
                    <a:pt x="18" y="257"/>
                  </a:lnTo>
                  <a:lnTo>
                    <a:pt x="16" y="233"/>
                  </a:lnTo>
                  <a:lnTo>
                    <a:pt x="14" y="207"/>
                  </a:lnTo>
                  <a:lnTo>
                    <a:pt x="9" y="170"/>
                  </a:lnTo>
                  <a:lnTo>
                    <a:pt x="14" y="153"/>
                  </a:lnTo>
                  <a:lnTo>
                    <a:pt x="21" y="132"/>
                  </a:lnTo>
                  <a:lnTo>
                    <a:pt x="44" y="85"/>
                  </a:lnTo>
                  <a:lnTo>
                    <a:pt x="80" y="30"/>
                  </a:lnTo>
                  <a:lnTo>
                    <a:pt x="92" y="16"/>
                  </a:lnTo>
                  <a:lnTo>
                    <a:pt x="106" y="0"/>
                  </a:lnTo>
                  <a:lnTo>
                    <a:pt x="99" y="42"/>
                  </a:lnTo>
                  <a:lnTo>
                    <a:pt x="99" y="75"/>
                  </a:lnTo>
                  <a:lnTo>
                    <a:pt x="104" y="106"/>
                  </a:lnTo>
                  <a:lnTo>
                    <a:pt x="111" y="139"/>
                  </a:lnTo>
                  <a:lnTo>
                    <a:pt x="115" y="163"/>
                  </a:lnTo>
                  <a:close/>
                  <a:moveTo>
                    <a:pt x="94" y="233"/>
                  </a:moveTo>
                  <a:lnTo>
                    <a:pt x="94" y="207"/>
                  </a:lnTo>
                  <a:lnTo>
                    <a:pt x="87" y="179"/>
                  </a:lnTo>
                  <a:lnTo>
                    <a:pt x="78" y="158"/>
                  </a:lnTo>
                  <a:lnTo>
                    <a:pt x="78" y="148"/>
                  </a:lnTo>
                  <a:lnTo>
                    <a:pt x="75" y="139"/>
                  </a:lnTo>
                  <a:lnTo>
                    <a:pt x="75" y="134"/>
                  </a:lnTo>
                  <a:lnTo>
                    <a:pt x="70" y="130"/>
                  </a:lnTo>
                  <a:lnTo>
                    <a:pt x="63" y="130"/>
                  </a:lnTo>
                  <a:lnTo>
                    <a:pt x="56" y="130"/>
                  </a:lnTo>
                  <a:lnTo>
                    <a:pt x="49" y="137"/>
                  </a:lnTo>
                  <a:lnTo>
                    <a:pt x="42" y="148"/>
                  </a:lnTo>
                  <a:lnTo>
                    <a:pt x="40" y="163"/>
                  </a:lnTo>
                  <a:lnTo>
                    <a:pt x="37" y="186"/>
                  </a:lnTo>
                  <a:lnTo>
                    <a:pt x="30" y="222"/>
                  </a:lnTo>
                  <a:lnTo>
                    <a:pt x="28" y="250"/>
                  </a:lnTo>
                  <a:lnTo>
                    <a:pt x="33" y="285"/>
                  </a:lnTo>
                  <a:lnTo>
                    <a:pt x="40" y="311"/>
                  </a:lnTo>
                  <a:lnTo>
                    <a:pt x="44" y="326"/>
                  </a:lnTo>
                  <a:lnTo>
                    <a:pt x="52" y="333"/>
                  </a:lnTo>
                  <a:lnTo>
                    <a:pt x="54" y="337"/>
                  </a:lnTo>
                  <a:lnTo>
                    <a:pt x="59" y="340"/>
                  </a:lnTo>
                  <a:lnTo>
                    <a:pt x="63" y="340"/>
                  </a:lnTo>
                  <a:lnTo>
                    <a:pt x="68" y="335"/>
                  </a:lnTo>
                  <a:lnTo>
                    <a:pt x="73" y="328"/>
                  </a:lnTo>
                  <a:lnTo>
                    <a:pt x="75" y="318"/>
                  </a:lnTo>
                  <a:lnTo>
                    <a:pt x="78" y="304"/>
                  </a:lnTo>
                  <a:lnTo>
                    <a:pt x="85" y="283"/>
                  </a:lnTo>
                  <a:lnTo>
                    <a:pt x="92" y="264"/>
                  </a:lnTo>
                  <a:lnTo>
                    <a:pt x="94" y="23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8" name="Freeform 257"/>
            <p:cNvSpPr>
              <a:spLocks/>
            </p:cNvSpPr>
            <p:nvPr/>
          </p:nvSpPr>
          <p:spPr bwMode="auto">
            <a:xfrm>
              <a:off x="4303" y="3635"/>
              <a:ext cx="305" cy="186"/>
            </a:xfrm>
            <a:custGeom>
              <a:avLst/>
              <a:gdLst>
                <a:gd name="T0" fmla="*/ 142 w 305"/>
                <a:gd name="T1" fmla="*/ 0 h 186"/>
                <a:gd name="T2" fmla="*/ 156 w 305"/>
                <a:gd name="T3" fmla="*/ 0 h 186"/>
                <a:gd name="T4" fmla="*/ 184 w 305"/>
                <a:gd name="T5" fmla="*/ 5 h 186"/>
                <a:gd name="T6" fmla="*/ 210 w 305"/>
                <a:gd name="T7" fmla="*/ 7 h 186"/>
                <a:gd name="T8" fmla="*/ 234 w 305"/>
                <a:gd name="T9" fmla="*/ 9 h 186"/>
                <a:gd name="T10" fmla="*/ 274 w 305"/>
                <a:gd name="T11" fmla="*/ 7 h 186"/>
                <a:gd name="T12" fmla="*/ 305 w 305"/>
                <a:gd name="T13" fmla="*/ 5 h 186"/>
                <a:gd name="T14" fmla="*/ 291 w 305"/>
                <a:gd name="T15" fmla="*/ 21 h 186"/>
                <a:gd name="T16" fmla="*/ 279 w 305"/>
                <a:gd name="T17" fmla="*/ 35 h 186"/>
                <a:gd name="T18" fmla="*/ 243 w 305"/>
                <a:gd name="T19" fmla="*/ 90 h 186"/>
                <a:gd name="T20" fmla="*/ 220 w 305"/>
                <a:gd name="T21" fmla="*/ 137 h 186"/>
                <a:gd name="T22" fmla="*/ 213 w 305"/>
                <a:gd name="T23" fmla="*/ 158 h 186"/>
                <a:gd name="T24" fmla="*/ 208 w 305"/>
                <a:gd name="T25" fmla="*/ 175 h 186"/>
                <a:gd name="T26" fmla="*/ 206 w 305"/>
                <a:gd name="T27" fmla="*/ 175 h 186"/>
                <a:gd name="T28" fmla="*/ 206 w 305"/>
                <a:gd name="T29" fmla="*/ 175 h 186"/>
                <a:gd name="T30" fmla="*/ 175 w 305"/>
                <a:gd name="T31" fmla="*/ 165 h 186"/>
                <a:gd name="T32" fmla="*/ 151 w 305"/>
                <a:gd name="T33" fmla="*/ 163 h 186"/>
                <a:gd name="T34" fmla="*/ 125 w 305"/>
                <a:gd name="T35" fmla="*/ 168 h 186"/>
                <a:gd name="T36" fmla="*/ 97 w 305"/>
                <a:gd name="T37" fmla="*/ 175 h 186"/>
                <a:gd name="T38" fmla="*/ 78 w 305"/>
                <a:gd name="T39" fmla="*/ 182 h 186"/>
                <a:gd name="T40" fmla="*/ 57 w 305"/>
                <a:gd name="T41" fmla="*/ 186 h 186"/>
                <a:gd name="T42" fmla="*/ 24 w 305"/>
                <a:gd name="T43" fmla="*/ 182 h 186"/>
                <a:gd name="T44" fmla="*/ 0 w 305"/>
                <a:gd name="T45" fmla="*/ 175 h 186"/>
                <a:gd name="T46" fmla="*/ 3 w 305"/>
                <a:gd name="T47" fmla="*/ 165 h 186"/>
                <a:gd name="T48" fmla="*/ 12 w 305"/>
                <a:gd name="T49" fmla="*/ 158 h 186"/>
                <a:gd name="T50" fmla="*/ 21 w 305"/>
                <a:gd name="T51" fmla="*/ 149 h 186"/>
                <a:gd name="T52" fmla="*/ 31 w 305"/>
                <a:gd name="T53" fmla="*/ 142 h 186"/>
                <a:gd name="T54" fmla="*/ 40 w 305"/>
                <a:gd name="T55" fmla="*/ 113 h 186"/>
                <a:gd name="T56" fmla="*/ 47 w 305"/>
                <a:gd name="T57" fmla="*/ 97 h 186"/>
                <a:gd name="T58" fmla="*/ 57 w 305"/>
                <a:gd name="T59" fmla="*/ 80 h 186"/>
                <a:gd name="T60" fmla="*/ 59 w 305"/>
                <a:gd name="T61" fmla="*/ 78 h 186"/>
                <a:gd name="T62" fmla="*/ 71 w 305"/>
                <a:gd name="T63" fmla="*/ 61 h 186"/>
                <a:gd name="T64" fmla="*/ 109 w 305"/>
                <a:gd name="T65" fmla="*/ 24 h 186"/>
                <a:gd name="T66" fmla="*/ 125 w 305"/>
                <a:gd name="T67" fmla="*/ 0 h 186"/>
                <a:gd name="T68" fmla="*/ 142 w 305"/>
                <a:gd name="T69" fmla="*/ 0 h 18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05"/>
                <a:gd name="T106" fmla="*/ 0 h 186"/>
                <a:gd name="T107" fmla="*/ 305 w 305"/>
                <a:gd name="T108" fmla="*/ 186 h 18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05" h="186">
                  <a:moveTo>
                    <a:pt x="142" y="0"/>
                  </a:moveTo>
                  <a:lnTo>
                    <a:pt x="156" y="0"/>
                  </a:lnTo>
                  <a:lnTo>
                    <a:pt x="184" y="5"/>
                  </a:lnTo>
                  <a:lnTo>
                    <a:pt x="210" y="7"/>
                  </a:lnTo>
                  <a:lnTo>
                    <a:pt x="234" y="9"/>
                  </a:lnTo>
                  <a:lnTo>
                    <a:pt x="274" y="7"/>
                  </a:lnTo>
                  <a:lnTo>
                    <a:pt x="305" y="5"/>
                  </a:lnTo>
                  <a:lnTo>
                    <a:pt x="291" y="21"/>
                  </a:lnTo>
                  <a:lnTo>
                    <a:pt x="279" y="35"/>
                  </a:lnTo>
                  <a:lnTo>
                    <a:pt x="243" y="90"/>
                  </a:lnTo>
                  <a:lnTo>
                    <a:pt x="220" y="137"/>
                  </a:lnTo>
                  <a:lnTo>
                    <a:pt x="213" y="158"/>
                  </a:lnTo>
                  <a:lnTo>
                    <a:pt x="208" y="175"/>
                  </a:lnTo>
                  <a:lnTo>
                    <a:pt x="206" y="175"/>
                  </a:lnTo>
                  <a:lnTo>
                    <a:pt x="175" y="165"/>
                  </a:lnTo>
                  <a:lnTo>
                    <a:pt x="151" y="163"/>
                  </a:lnTo>
                  <a:lnTo>
                    <a:pt x="125" y="168"/>
                  </a:lnTo>
                  <a:lnTo>
                    <a:pt x="97" y="175"/>
                  </a:lnTo>
                  <a:lnTo>
                    <a:pt x="78" y="182"/>
                  </a:lnTo>
                  <a:lnTo>
                    <a:pt x="57" y="186"/>
                  </a:lnTo>
                  <a:lnTo>
                    <a:pt x="24" y="182"/>
                  </a:lnTo>
                  <a:lnTo>
                    <a:pt x="0" y="175"/>
                  </a:lnTo>
                  <a:lnTo>
                    <a:pt x="3" y="165"/>
                  </a:lnTo>
                  <a:lnTo>
                    <a:pt x="12" y="158"/>
                  </a:lnTo>
                  <a:lnTo>
                    <a:pt x="21" y="149"/>
                  </a:lnTo>
                  <a:lnTo>
                    <a:pt x="31" y="142"/>
                  </a:lnTo>
                  <a:lnTo>
                    <a:pt x="40" y="113"/>
                  </a:lnTo>
                  <a:lnTo>
                    <a:pt x="47" y="97"/>
                  </a:lnTo>
                  <a:lnTo>
                    <a:pt x="57" y="80"/>
                  </a:lnTo>
                  <a:lnTo>
                    <a:pt x="59" y="78"/>
                  </a:lnTo>
                  <a:lnTo>
                    <a:pt x="71" y="61"/>
                  </a:lnTo>
                  <a:lnTo>
                    <a:pt x="109" y="24"/>
                  </a:lnTo>
                  <a:lnTo>
                    <a:pt x="125" y="0"/>
                  </a:lnTo>
                  <a:lnTo>
                    <a:pt x="14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09" name="Freeform 258"/>
            <p:cNvSpPr>
              <a:spLocks noEditPoints="1"/>
            </p:cNvSpPr>
            <p:nvPr/>
          </p:nvSpPr>
          <p:spPr bwMode="auto">
            <a:xfrm>
              <a:off x="3913" y="3710"/>
              <a:ext cx="607" cy="395"/>
            </a:xfrm>
            <a:custGeom>
              <a:avLst/>
              <a:gdLst>
                <a:gd name="T0" fmla="*/ 156 w 607"/>
                <a:gd name="T1" fmla="*/ 204 h 395"/>
                <a:gd name="T2" fmla="*/ 159 w 607"/>
                <a:gd name="T3" fmla="*/ 175 h 395"/>
                <a:gd name="T4" fmla="*/ 154 w 607"/>
                <a:gd name="T5" fmla="*/ 161 h 395"/>
                <a:gd name="T6" fmla="*/ 140 w 607"/>
                <a:gd name="T7" fmla="*/ 154 h 395"/>
                <a:gd name="T8" fmla="*/ 107 w 607"/>
                <a:gd name="T9" fmla="*/ 154 h 395"/>
                <a:gd name="T10" fmla="*/ 93 w 607"/>
                <a:gd name="T11" fmla="*/ 163 h 395"/>
                <a:gd name="T12" fmla="*/ 90 w 607"/>
                <a:gd name="T13" fmla="*/ 194 h 395"/>
                <a:gd name="T14" fmla="*/ 102 w 607"/>
                <a:gd name="T15" fmla="*/ 218 h 395"/>
                <a:gd name="T16" fmla="*/ 121 w 607"/>
                <a:gd name="T17" fmla="*/ 230 h 395"/>
                <a:gd name="T18" fmla="*/ 147 w 607"/>
                <a:gd name="T19" fmla="*/ 220 h 395"/>
                <a:gd name="T20" fmla="*/ 154 w 607"/>
                <a:gd name="T21" fmla="*/ 208 h 395"/>
                <a:gd name="T22" fmla="*/ 414 w 607"/>
                <a:gd name="T23" fmla="*/ 107 h 395"/>
                <a:gd name="T24" fmla="*/ 468 w 607"/>
                <a:gd name="T25" fmla="*/ 107 h 395"/>
                <a:gd name="T26" fmla="*/ 515 w 607"/>
                <a:gd name="T27" fmla="*/ 93 h 395"/>
                <a:gd name="T28" fmla="*/ 565 w 607"/>
                <a:gd name="T29" fmla="*/ 90 h 395"/>
                <a:gd name="T30" fmla="*/ 596 w 607"/>
                <a:gd name="T31" fmla="*/ 100 h 395"/>
                <a:gd name="T32" fmla="*/ 603 w 607"/>
                <a:gd name="T33" fmla="*/ 137 h 395"/>
                <a:gd name="T34" fmla="*/ 607 w 607"/>
                <a:gd name="T35" fmla="*/ 187 h 395"/>
                <a:gd name="T36" fmla="*/ 598 w 607"/>
                <a:gd name="T37" fmla="*/ 253 h 395"/>
                <a:gd name="T38" fmla="*/ 589 w 607"/>
                <a:gd name="T39" fmla="*/ 336 h 395"/>
                <a:gd name="T40" fmla="*/ 598 w 607"/>
                <a:gd name="T41" fmla="*/ 395 h 395"/>
                <a:gd name="T42" fmla="*/ 470 w 607"/>
                <a:gd name="T43" fmla="*/ 385 h 395"/>
                <a:gd name="T44" fmla="*/ 234 w 607"/>
                <a:gd name="T45" fmla="*/ 378 h 395"/>
                <a:gd name="T46" fmla="*/ 8 w 607"/>
                <a:gd name="T47" fmla="*/ 395 h 395"/>
                <a:gd name="T48" fmla="*/ 15 w 607"/>
                <a:gd name="T49" fmla="*/ 322 h 395"/>
                <a:gd name="T50" fmla="*/ 8 w 607"/>
                <a:gd name="T51" fmla="*/ 256 h 395"/>
                <a:gd name="T52" fmla="*/ 0 w 607"/>
                <a:gd name="T53" fmla="*/ 152 h 395"/>
                <a:gd name="T54" fmla="*/ 3 w 607"/>
                <a:gd name="T55" fmla="*/ 111 h 395"/>
                <a:gd name="T56" fmla="*/ 38 w 607"/>
                <a:gd name="T57" fmla="*/ 107 h 395"/>
                <a:gd name="T58" fmla="*/ 100 w 607"/>
                <a:gd name="T59" fmla="*/ 104 h 395"/>
                <a:gd name="T60" fmla="*/ 152 w 607"/>
                <a:gd name="T61" fmla="*/ 95 h 395"/>
                <a:gd name="T62" fmla="*/ 206 w 607"/>
                <a:gd name="T63" fmla="*/ 93 h 395"/>
                <a:gd name="T64" fmla="*/ 241 w 607"/>
                <a:gd name="T65" fmla="*/ 102 h 395"/>
                <a:gd name="T66" fmla="*/ 185 w 607"/>
                <a:gd name="T67" fmla="*/ 284 h 395"/>
                <a:gd name="T68" fmla="*/ 388 w 607"/>
                <a:gd name="T69" fmla="*/ 175 h 395"/>
                <a:gd name="T70" fmla="*/ 350 w 607"/>
                <a:gd name="T71" fmla="*/ 171 h 395"/>
                <a:gd name="T72" fmla="*/ 437 w 607"/>
                <a:gd name="T73" fmla="*/ 3 h 395"/>
                <a:gd name="T74" fmla="*/ 449 w 607"/>
                <a:gd name="T75" fmla="*/ 3 h 395"/>
                <a:gd name="T76" fmla="*/ 437 w 607"/>
                <a:gd name="T77" fmla="*/ 22 h 395"/>
                <a:gd name="T78" fmla="*/ 421 w 607"/>
                <a:gd name="T79" fmla="*/ 67 h 395"/>
                <a:gd name="T80" fmla="*/ 402 w 607"/>
                <a:gd name="T81" fmla="*/ 83 h 395"/>
                <a:gd name="T82" fmla="*/ 390 w 607"/>
                <a:gd name="T83" fmla="*/ 100 h 395"/>
                <a:gd name="T84" fmla="*/ 161 w 607"/>
                <a:gd name="T85" fmla="*/ 308 h 395"/>
                <a:gd name="T86" fmla="*/ 152 w 607"/>
                <a:gd name="T87" fmla="*/ 291 h 395"/>
                <a:gd name="T88" fmla="*/ 128 w 607"/>
                <a:gd name="T89" fmla="*/ 282 h 395"/>
                <a:gd name="T90" fmla="*/ 107 w 607"/>
                <a:gd name="T91" fmla="*/ 291 h 395"/>
                <a:gd name="T92" fmla="*/ 83 w 607"/>
                <a:gd name="T93" fmla="*/ 312 h 395"/>
                <a:gd name="T94" fmla="*/ 83 w 607"/>
                <a:gd name="T95" fmla="*/ 329 h 395"/>
                <a:gd name="T96" fmla="*/ 95 w 607"/>
                <a:gd name="T97" fmla="*/ 345 h 395"/>
                <a:gd name="T98" fmla="*/ 109 w 607"/>
                <a:gd name="T99" fmla="*/ 352 h 395"/>
                <a:gd name="T100" fmla="*/ 121 w 607"/>
                <a:gd name="T101" fmla="*/ 362 h 395"/>
                <a:gd name="T102" fmla="*/ 137 w 607"/>
                <a:gd name="T103" fmla="*/ 357 h 395"/>
                <a:gd name="T104" fmla="*/ 154 w 607"/>
                <a:gd name="T105" fmla="*/ 338 h 39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7"/>
                <a:gd name="T160" fmla="*/ 0 h 395"/>
                <a:gd name="T161" fmla="*/ 607 w 607"/>
                <a:gd name="T162" fmla="*/ 395 h 39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7" h="395">
                  <a:moveTo>
                    <a:pt x="154" y="208"/>
                  </a:moveTo>
                  <a:lnTo>
                    <a:pt x="156" y="204"/>
                  </a:lnTo>
                  <a:lnTo>
                    <a:pt x="159" y="187"/>
                  </a:lnTo>
                  <a:lnTo>
                    <a:pt x="159" y="175"/>
                  </a:lnTo>
                  <a:lnTo>
                    <a:pt x="159" y="166"/>
                  </a:lnTo>
                  <a:lnTo>
                    <a:pt x="154" y="161"/>
                  </a:lnTo>
                  <a:lnTo>
                    <a:pt x="147" y="156"/>
                  </a:lnTo>
                  <a:lnTo>
                    <a:pt x="140" y="154"/>
                  </a:lnTo>
                  <a:lnTo>
                    <a:pt x="121" y="152"/>
                  </a:lnTo>
                  <a:lnTo>
                    <a:pt x="107" y="154"/>
                  </a:lnTo>
                  <a:lnTo>
                    <a:pt x="100" y="156"/>
                  </a:lnTo>
                  <a:lnTo>
                    <a:pt x="93" y="163"/>
                  </a:lnTo>
                  <a:lnTo>
                    <a:pt x="88" y="175"/>
                  </a:lnTo>
                  <a:lnTo>
                    <a:pt x="90" y="194"/>
                  </a:lnTo>
                  <a:lnTo>
                    <a:pt x="95" y="208"/>
                  </a:lnTo>
                  <a:lnTo>
                    <a:pt x="102" y="218"/>
                  </a:lnTo>
                  <a:lnTo>
                    <a:pt x="109" y="225"/>
                  </a:lnTo>
                  <a:lnTo>
                    <a:pt x="121" y="230"/>
                  </a:lnTo>
                  <a:lnTo>
                    <a:pt x="140" y="225"/>
                  </a:lnTo>
                  <a:lnTo>
                    <a:pt x="147" y="220"/>
                  </a:lnTo>
                  <a:lnTo>
                    <a:pt x="154" y="208"/>
                  </a:lnTo>
                  <a:close/>
                  <a:moveTo>
                    <a:pt x="390" y="100"/>
                  </a:moveTo>
                  <a:lnTo>
                    <a:pt x="414" y="107"/>
                  </a:lnTo>
                  <a:lnTo>
                    <a:pt x="447" y="111"/>
                  </a:lnTo>
                  <a:lnTo>
                    <a:pt x="468" y="107"/>
                  </a:lnTo>
                  <a:lnTo>
                    <a:pt x="487" y="100"/>
                  </a:lnTo>
                  <a:lnTo>
                    <a:pt x="515" y="93"/>
                  </a:lnTo>
                  <a:lnTo>
                    <a:pt x="541" y="88"/>
                  </a:lnTo>
                  <a:lnTo>
                    <a:pt x="565" y="90"/>
                  </a:lnTo>
                  <a:lnTo>
                    <a:pt x="596" y="100"/>
                  </a:lnTo>
                  <a:lnTo>
                    <a:pt x="598" y="100"/>
                  </a:lnTo>
                  <a:lnTo>
                    <a:pt x="603" y="137"/>
                  </a:lnTo>
                  <a:lnTo>
                    <a:pt x="605" y="163"/>
                  </a:lnTo>
                  <a:lnTo>
                    <a:pt x="607" y="187"/>
                  </a:lnTo>
                  <a:lnTo>
                    <a:pt x="605" y="220"/>
                  </a:lnTo>
                  <a:lnTo>
                    <a:pt x="598" y="253"/>
                  </a:lnTo>
                  <a:lnTo>
                    <a:pt x="591" y="296"/>
                  </a:lnTo>
                  <a:lnTo>
                    <a:pt x="589" y="336"/>
                  </a:lnTo>
                  <a:lnTo>
                    <a:pt x="591" y="362"/>
                  </a:lnTo>
                  <a:lnTo>
                    <a:pt x="598" y="395"/>
                  </a:lnTo>
                  <a:lnTo>
                    <a:pt x="527" y="390"/>
                  </a:lnTo>
                  <a:lnTo>
                    <a:pt x="470" y="385"/>
                  </a:lnTo>
                  <a:lnTo>
                    <a:pt x="338" y="378"/>
                  </a:lnTo>
                  <a:lnTo>
                    <a:pt x="234" y="378"/>
                  </a:lnTo>
                  <a:lnTo>
                    <a:pt x="107" y="385"/>
                  </a:lnTo>
                  <a:lnTo>
                    <a:pt x="8" y="395"/>
                  </a:lnTo>
                  <a:lnTo>
                    <a:pt x="12" y="355"/>
                  </a:lnTo>
                  <a:lnTo>
                    <a:pt x="15" y="322"/>
                  </a:lnTo>
                  <a:lnTo>
                    <a:pt x="10" y="284"/>
                  </a:lnTo>
                  <a:lnTo>
                    <a:pt x="8" y="256"/>
                  </a:lnTo>
                  <a:lnTo>
                    <a:pt x="0" y="197"/>
                  </a:lnTo>
                  <a:lnTo>
                    <a:pt x="0" y="152"/>
                  </a:lnTo>
                  <a:lnTo>
                    <a:pt x="0" y="121"/>
                  </a:lnTo>
                  <a:lnTo>
                    <a:pt x="3" y="111"/>
                  </a:lnTo>
                  <a:lnTo>
                    <a:pt x="8" y="100"/>
                  </a:lnTo>
                  <a:lnTo>
                    <a:pt x="38" y="107"/>
                  </a:lnTo>
                  <a:lnTo>
                    <a:pt x="78" y="107"/>
                  </a:lnTo>
                  <a:lnTo>
                    <a:pt x="100" y="104"/>
                  </a:lnTo>
                  <a:lnTo>
                    <a:pt x="123" y="100"/>
                  </a:lnTo>
                  <a:lnTo>
                    <a:pt x="152" y="95"/>
                  </a:lnTo>
                  <a:lnTo>
                    <a:pt x="178" y="93"/>
                  </a:lnTo>
                  <a:lnTo>
                    <a:pt x="206" y="93"/>
                  </a:lnTo>
                  <a:lnTo>
                    <a:pt x="241" y="100"/>
                  </a:lnTo>
                  <a:lnTo>
                    <a:pt x="241" y="102"/>
                  </a:lnTo>
                  <a:lnTo>
                    <a:pt x="185" y="201"/>
                  </a:lnTo>
                  <a:lnTo>
                    <a:pt x="185" y="284"/>
                  </a:lnTo>
                  <a:lnTo>
                    <a:pt x="324" y="284"/>
                  </a:lnTo>
                  <a:lnTo>
                    <a:pt x="388" y="175"/>
                  </a:lnTo>
                  <a:lnTo>
                    <a:pt x="383" y="173"/>
                  </a:lnTo>
                  <a:lnTo>
                    <a:pt x="350" y="171"/>
                  </a:lnTo>
                  <a:lnTo>
                    <a:pt x="341" y="171"/>
                  </a:lnTo>
                  <a:lnTo>
                    <a:pt x="437" y="3"/>
                  </a:lnTo>
                  <a:lnTo>
                    <a:pt x="447" y="0"/>
                  </a:lnTo>
                  <a:lnTo>
                    <a:pt x="449" y="3"/>
                  </a:lnTo>
                  <a:lnTo>
                    <a:pt x="447" y="5"/>
                  </a:lnTo>
                  <a:lnTo>
                    <a:pt x="437" y="22"/>
                  </a:lnTo>
                  <a:lnTo>
                    <a:pt x="430" y="38"/>
                  </a:lnTo>
                  <a:lnTo>
                    <a:pt x="421" y="67"/>
                  </a:lnTo>
                  <a:lnTo>
                    <a:pt x="411" y="74"/>
                  </a:lnTo>
                  <a:lnTo>
                    <a:pt x="402" y="83"/>
                  </a:lnTo>
                  <a:lnTo>
                    <a:pt x="393" y="90"/>
                  </a:lnTo>
                  <a:lnTo>
                    <a:pt x="390" y="100"/>
                  </a:lnTo>
                  <a:close/>
                  <a:moveTo>
                    <a:pt x="161" y="322"/>
                  </a:moveTo>
                  <a:lnTo>
                    <a:pt x="161" y="308"/>
                  </a:lnTo>
                  <a:lnTo>
                    <a:pt x="156" y="298"/>
                  </a:lnTo>
                  <a:lnTo>
                    <a:pt x="152" y="291"/>
                  </a:lnTo>
                  <a:lnTo>
                    <a:pt x="137" y="282"/>
                  </a:lnTo>
                  <a:lnTo>
                    <a:pt x="128" y="282"/>
                  </a:lnTo>
                  <a:lnTo>
                    <a:pt x="121" y="286"/>
                  </a:lnTo>
                  <a:lnTo>
                    <a:pt x="107" y="291"/>
                  </a:lnTo>
                  <a:lnTo>
                    <a:pt x="93" y="300"/>
                  </a:lnTo>
                  <a:lnTo>
                    <a:pt x="83" y="312"/>
                  </a:lnTo>
                  <a:lnTo>
                    <a:pt x="83" y="319"/>
                  </a:lnTo>
                  <a:lnTo>
                    <a:pt x="83" y="329"/>
                  </a:lnTo>
                  <a:lnTo>
                    <a:pt x="90" y="343"/>
                  </a:lnTo>
                  <a:lnTo>
                    <a:pt x="95" y="345"/>
                  </a:lnTo>
                  <a:lnTo>
                    <a:pt x="100" y="350"/>
                  </a:lnTo>
                  <a:lnTo>
                    <a:pt x="109" y="352"/>
                  </a:lnTo>
                  <a:lnTo>
                    <a:pt x="116" y="357"/>
                  </a:lnTo>
                  <a:lnTo>
                    <a:pt x="121" y="362"/>
                  </a:lnTo>
                  <a:lnTo>
                    <a:pt x="130" y="362"/>
                  </a:lnTo>
                  <a:lnTo>
                    <a:pt x="137" y="357"/>
                  </a:lnTo>
                  <a:lnTo>
                    <a:pt x="147" y="348"/>
                  </a:lnTo>
                  <a:lnTo>
                    <a:pt x="154" y="338"/>
                  </a:lnTo>
                  <a:lnTo>
                    <a:pt x="161" y="32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0" name="Freeform 259"/>
            <p:cNvSpPr>
              <a:spLocks noEditPoints="1"/>
            </p:cNvSpPr>
            <p:nvPr/>
          </p:nvSpPr>
          <p:spPr bwMode="auto">
            <a:xfrm>
              <a:off x="3913" y="3710"/>
              <a:ext cx="607" cy="395"/>
            </a:xfrm>
            <a:custGeom>
              <a:avLst/>
              <a:gdLst>
                <a:gd name="T0" fmla="*/ 156 w 607"/>
                <a:gd name="T1" fmla="*/ 204 h 395"/>
                <a:gd name="T2" fmla="*/ 159 w 607"/>
                <a:gd name="T3" fmla="*/ 175 h 395"/>
                <a:gd name="T4" fmla="*/ 154 w 607"/>
                <a:gd name="T5" fmla="*/ 161 h 395"/>
                <a:gd name="T6" fmla="*/ 140 w 607"/>
                <a:gd name="T7" fmla="*/ 154 h 395"/>
                <a:gd name="T8" fmla="*/ 107 w 607"/>
                <a:gd name="T9" fmla="*/ 154 h 395"/>
                <a:gd name="T10" fmla="*/ 93 w 607"/>
                <a:gd name="T11" fmla="*/ 163 h 395"/>
                <a:gd name="T12" fmla="*/ 90 w 607"/>
                <a:gd name="T13" fmla="*/ 194 h 395"/>
                <a:gd name="T14" fmla="*/ 102 w 607"/>
                <a:gd name="T15" fmla="*/ 218 h 395"/>
                <a:gd name="T16" fmla="*/ 121 w 607"/>
                <a:gd name="T17" fmla="*/ 230 h 395"/>
                <a:gd name="T18" fmla="*/ 147 w 607"/>
                <a:gd name="T19" fmla="*/ 220 h 395"/>
                <a:gd name="T20" fmla="*/ 154 w 607"/>
                <a:gd name="T21" fmla="*/ 208 h 395"/>
                <a:gd name="T22" fmla="*/ 414 w 607"/>
                <a:gd name="T23" fmla="*/ 107 h 395"/>
                <a:gd name="T24" fmla="*/ 468 w 607"/>
                <a:gd name="T25" fmla="*/ 107 h 395"/>
                <a:gd name="T26" fmla="*/ 515 w 607"/>
                <a:gd name="T27" fmla="*/ 93 h 395"/>
                <a:gd name="T28" fmla="*/ 565 w 607"/>
                <a:gd name="T29" fmla="*/ 90 h 395"/>
                <a:gd name="T30" fmla="*/ 596 w 607"/>
                <a:gd name="T31" fmla="*/ 100 h 395"/>
                <a:gd name="T32" fmla="*/ 603 w 607"/>
                <a:gd name="T33" fmla="*/ 137 h 395"/>
                <a:gd name="T34" fmla="*/ 607 w 607"/>
                <a:gd name="T35" fmla="*/ 187 h 395"/>
                <a:gd name="T36" fmla="*/ 598 w 607"/>
                <a:gd name="T37" fmla="*/ 253 h 395"/>
                <a:gd name="T38" fmla="*/ 589 w 607"/>
                <a:gd name="T39" fmla="*/ 336 h 395"/>
                <a:gd name="T40" fmla="*/ 598 w 607"/>
                <a:gd name="T41" fmla="*/ 395 h 395"/>
                <a:gd name="T42" fmla="*/ 470 w 607"/>
                <a:gd name="T43" fmla="*/ 385 h 395"/>
                <a:gd name="T44" fmla="*/ 234 w 607"/>
                <a:gd name="T45" fmla="*/ 378 h 395"/>
                <a:gd name="T46" fmla="*/ 8 w 607"/>
                <a:gd name="T47" fmla="*/ 395 h 395"/>
                <a:gd name="T48" fmla="*/ 15 w 607"/>
                <a:gd name="T49" fmla="*/ 322 h 395"/>
                <a:gd name="T50" fmla="*/ 8 w 607"/>
                <a:gd name="T51" fmla="*/ 256 h 395"/>
                <a:gd name="T52" fmla="*/ 0 w 607"/>
                <a:gd name="T53" fmla="*/ 152 h 395"/>
                <a:gd name="T54" fmla="*/ 3 w 607"/>
                <a:gd name="T55" fmla="*/ 111 h 395"/>
                <a:gd name="T56" fmla="*/ 38 w 607"/>
                <a:gd name="T57" fmla="*/ 107 h 395"/>
                <a:gd name="T58" fmla="*/ 100 w 607"/>
                <a:gd name="T59" fmla="*/ 104 h 395"/>
                <a:gd name="T60" fmla="*/ 152 w 607"/>
                <a:gd name="T61" fmla="*/ 95 h 395"/>
                <a:gd name="T62" fmla="*/ 206 w 607"/>
                <a:gd name="T63" fmla="*/ 93 h 395"/>
                <a:gd name="T64" fmla="*/ 241 w 607"/>
                <a:gd name="T65" fmla="*/ 102 h 395"/>
                <a:gd name="T66" fmla="*/ 185 w 607"/>
                <a:gd name="T67" fmla="*/ 284 h 395"/>
                <a:gd name="T68" fmla="*/ 388 w 607"/>
                <a:gd name="T69" fmla="*/ 175 h 395"/>
                <a:gd name="T70" fmla="*/ 350 w 607"/>
                <a:gd name="T71" fmla="*/ 171 h 395"/>
                <a:gd name="T72" fmla="*/ 437 w 607"/>
                <a:gd name="T73" fmla="*/ 3 h 395"/>
                <a:gd name="T74" fmla="*/ 449 w 607"/>
                <a:gd name="T75" fmla="*/ 3 h 395"/>
                <a:gd name="T76" fmla="*/ 437 w 607"/>
                <a:gd name="T77" fmla="*/ 22 h 395"/>
                <a:gd name="T78" fmla="*/ 421 w 607"/>
                <a:gd name="T79" fmla="*/ 67 h 395"/>
                <a:gd name="T80" fmla="*/ 402 w 607"/>
                <a:gd name="T81" fmla="*/ 83 h 395"/>
                <a:gd name="T82" fmla="*/ 390 w 607"/>
                <a:gd name="T83" fmla="*/ 100 h 395"/>
                <a:gd name="T84" fmla="*/ 161 w 607"/>
                <a:gd name="T85" fmla="*/ 308 h 395"/>
                <a:gd name="T86" fmla="*/ 152 w 607"/>
                <a:gd name="T87" fmla="*/ 291 h 395"/>
                <a:gd name="T88" fmla="*/ 128 w 607"/>
                <a:gd name="T89" fmla="*/ 282 h 395"/>
                <a:gd name="T90" fmla="*/ 107 w 607"/>
                <a:gd name="T91" fmla="*/ 291 h 395"/>
                <a:gd name="T92" fmla="*/ 83 w 607"/>
                <a:gd name="T93" fmla="*/ 312 h 395"/>
                <a:gd name="T94" fmla="*/ 83 w 607"/>
                <a:gd name="T95" fmla="*/ 329 h 395"/>
                <a:gd name="T96" fmla="*/ 95 w 607"/>
                <a:gd name="T97" fmla="*/ 345 h 395"/>
                <a:gd name="T98" fmla="*/ 109 w 607"/>
                <a:gd name="T99" fmla="*/ 352 h 395"/>
                <a:gd name="T100" fmla="*/ 121 w 607"/>
                <a:gd name="T101" fmla="*/ 362 h 395"/>
                <a:gd name="T102" fmla="*/ 137 w 607"/>
                <a:gd name="T103" fmla="*/ 357 h 395"/>
                <a:gd name="T104" fmla="*/ 154 w 607"/>
                <a:gd name="T105" fmla="*/ 338 h 39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07"/>
                <a:gd name="T160" fmla="*/ 0 h 395"/>
                <a:gd name="T161" fmla="*/ 607 w 607"/>
                <a:gd name="T162" fmla="*/ 395 h 39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07" h="395">
                  <a:moveTo>
                    <a:pt x="154" y="208"/>
                  </a:moveTo>
                  <a:lnTo>
                    <a:pt x="156" y="204"/>
                  </a:lnTo>
                  <a:lnTo>
                    <a:pt x="159" y="187"/>
                  </a:lnTo>
                  <a:lnTo>
                    <a:pt x="159" y="175"/>
                  </a:lnTo>
                  <a:lnTo>
                    <a:pt x="159" y="166"/>
                  </a:lnTo>
                  <a:lnTo>
                    <a:pt x="154" y="161"/>
                  </a:lnTo>
                  <a:lnTo>
                    <a:pt x="147" y="156"/>
                  </a:lnTo>
                  <a:lnTo>
                    <a:pt x="140" y="154"/>
                  </a:lnTo>
                  <a:lnTo>
                    <a:pt x="121" y="152"/>
                  </a:lnTo>
                  <a:lnTo>
                    <a:pt x="107" y="154"/>
                  </a:lnTo>
                  <a:lnTo>
                    <a:pt x="100" y="156"/>
                  </a:lnTo>
                  <a:lnTo>
                    <a:pt x="93" y="163"/>
                  </a:lnTo>
                  <a:lnTo>
                    <a:pt x="88" y="175"/>
                  </a:lnTo>
                  <a:lnTo>
                    <a:pt x="90" y="194"/>
                  </a:lnTo>
                  <a:lnTo>
                    <a:pt x="95" y="208"/>
                  </a:lnTo>
                  <a:lnTo>
                    <a:pt x="102" y="218"/>
                  </a:lnTo>
                  <a:lnTo>
                    <a:pt x="109" y="225"/>
                  </a:lnTo>
                  <a:lnTo>
                    <a:pt x="121" y="230"/>
                  </a:lnTo>
                  <a:lnTo>
                    <a:pt x="140" y="225"/>
                  </a:lnTo>
                  <a:lnTo>
                    <a:pt x="147" y="220"/>
                  </a:lnTo>
                  <a:lnTo>
                    <a:pt x="154" y="208"/>
                  </a:lnTo>
                  <a:moveTo>
                    <a:pt x="390" y="100"/>
                  </a:moveTo>
                  <a:lnTo>
                    <a:pt x="414" y="107"/>
                  </a:lnTo>
                  <a:lnTo>
                    <a:pt x="447" y="111"/>
                  </a:lnTo>
                  <a:lnTo>
                    <a:pt x="468" y="107"/>
                  </a:lnTo>
                  <a:lnTo>
                    <a:pt x="487" y="100"/>
                  </a:lnTo>
                  <a:lnTo>
                    <a:pt x="515" y="93"/>
                  </a:lnTo>
                  <a:lnTo>
                    <a:pt x="541" y="88"/>
                  </a:lnTo>
                  <a:lnTo>
                    <a:pt x="565" y="90"/>
                  </a:lnTo>
                  <a:lnTo>
                    <a:pt x="596" y="100"/>
                  </a:lnTo>
                  <a:lnTo>
                    <a:pt x="598" y="100"/>
                  </a:lnTo>
                  <a:lnTo>
                    <a:pt x="603" y="137"/>
                  </a:lnTo>
                  <a:lnTo>
                    <a:pt x="605" y="163"/>
                  </a:lnTo>
                  <a:lnTo>
                    <a:pt x="607" y="187"/>
                  </a:lnTo>
                  <a:lnTo>
                    <a:pt x="605" y="220"/>
                  </a:lnTo>
                  <a:lnTo>
                    <a:pt x="598" y="253"/>
                  </a:lnTo>
                  <a:lnTo>
                    <a:pt x="591" y="296"/>
                  </a:lnTo>
                  <a:lnTo>
                    <a:pt x="589" y="336"/>
                  </a:lnTo>
                  <a:lnTo>
                    <a:pt x="591" y="362"/>
                  </a:lnTo>
                  <a:lnTo>
                    <a:pt x="598" y="395"/>
                  </a:lnTo>
                  <a:lnTo>
                    <a:pt x="527" y="390"/>
                  </a:lnTo>
                  <a:lnTo>
                    <a:pt x="470" y="385"/>
                  </a:lnTo>
                  <a:lnTo>
                    <a:pt x="338" y="378"/>
                  </a:lnTo>
                  <a:lnTo>
                    <a:pt x="234" y="378"/>
                  </a:lnTo>
                  <a:lnTo>
                    <a:pt x="107" y="385"/>
                  </a:lnTo>
                  <a:lnTo>
                    <a:pt x="8" y="395"/>
                  </a:lnTo>
                  <a:lnTo>
                    <a:pt x="12" y="355"/>
                  </a:lnTo>
                  <a:lnTo>
                    <a:pt x="15" y="322"/>
                  </a:lnTo>
                  <a:lnTo>
                    <a:pt x="10" y="284"/>
                  </a:lnTo>
                  <a:lnTo>
                    <a:pt x="8" y="256"/>
                  </a:lnTo>
                  <a:lnTo>
                    <a:pt x="0" y="197"/>
                  </a:lnTo>
                  <a:lnTo>
                    <a:pt x="0" y="152"/>
                  </a:lnTo>
                  <a:lnTo>
                    <a:pt x="0" y="121"/>
                  </a:lnTo>
                  <a:lnTo>
                    <a:pt x="3" y="111"/>
                  </a:lnTo>
                  <a:lnTo>
                    <a:pt x="8" y="100"/>
                  </a:lnTo>
                  <a:lnTo>
                    <a:pt x="38" y="107"/>
                  </a:lnTo>
                  <a:lnTo>
                    <a:pt x="78" y="107"/>
                  </a:lnTo>
                  <a:lnTo>
                    <a:pt x="100" y="104"/>
                  </a:lnTo>
                  <a:lnTo>
                    <a:pt x="123" y="100"/>
                  </a:lnTo>
                  <a:lnTo>
                    <a:pt x="152" y="95"/>
                  </a:lnTo>
                  <a:lnTo>
                    <a:pt x="178" y="93"/>
                  </a:lnTo>
                  <a:lnTo>
                    <a:pt x="206" y="93"/>
                  </a:lnTo>
                  <a:lnTo>
                    <a:pt x="241" y="100"/>
                  </a:lnTo>
                  <a:lnTo>
                    <a:pt x="241" y="102"/>
                  </a:lnTo>
                  <a:lnTo>
                    <a:pt x="185" y="201"/>
                  </a:lnTo>
                  <a:lnTo>
                    <a:pt x="185" y="284"/>
                  </a:lnTo>
                  <a:lnTo>
                    <a:pt x="324" y="284"/>
                  </a:lnTo>
                  <a:lnTo>
                    <a:pt x="388" y="175"/>
                  </a:lnTo>
                  <a:lnTo>
                    <a:pt x="383" y="173"/>
                  </a:lnTo>
                  <a:lnTo>
                    <a:pt x="350" y="171"/>
                  </a:lnTo>
                  <a:lnTo>
                    <a:pt x="341" y="171"/>
                  </a:lnTo>
                  <a:lnTo>
                    <a:pt x="437" y="3"/>
                  </a:lnTo>
                  <a:lnTo>
                    <a:pt x="447" y="0"/>
                  </a:lnTo>
                  <a:lnTo>
                    <a:pt x="449" y="3"/>
                  </a:lnTo>
                  <a:lnTo>
                    <a:pt x="447" y="5"/>
                  </a:lnTo>
                  <a:lnTo>
                    <a:pt x="437" y="22"/>
                  </a:lnTo>
                  <a:lnTo>
                    <a:pt x="430" y="38"/>
                  </a:lnTo>
                  <a:lnTo>
                    <a:pt x="421" y="67"/>
                  </a:lnTo>
                  <a:lnTo>
                    <a:pt x="411" y="74"/>
                  </a:lnTo>
                  <a:lnTo>
                    <a:pt x="402" y="83"/>
                  </a:lnTo>
                  <a:lnTo>
                    <a:pt x="393" y="90"/>
                  </a:lnTo>
                  <a:lnTo>
                    <a:pt x="390" y="100"/>
                  </a:lnTo>
                  <a:moveTo>
                    <a:pt x="161" y="322"/>
                  </a:moveTo>
                  <a:lnTo>
                    <a:pt x="161" y="308"/>
                  </a:lnTo>
                  <a:lnTo>
                    <a:pt x="156" y="298"/>
                  </a:lnTo>
                  <a:lnTo>
                    <a:pt x="152" y="291"/>
                  </a:lnTo>
                  <a:lnTo>
                    <a:pt x="137" y="282"/>
                  </a:lnTo>
                  <a:lnTo>
                    <a:pt x="128" y="282"/>
                  </a:lnTo>
                  <a:lnTo>
                    <a:pt x="121" y="286"/>
                  </a:lnTo>
                  <a:lnTo>
                    <a:pt x="107" y="291"/>
                  </a:lnTo>
                  <a:lnTo>
                    <a:pt x="93" y="300"/>
                  </a:lnTo>
                  <a:lnTo>
                    <a:pt x="83" y="312"/>
                  </a:lnTo>
                  <a:lnTo>
                    <a:pt x="83" y="319"/>
                  </a:lnTo>
                  <a:lnTo>
                    <a:pt x="83" y="329"/>
                  </a:lnTo>
                  <a:lnTo>
                    <a:pt x="90" y="343"/>
                  </a:lnTo>
                  <a:lnTo>
                    <a:pt x="95" y="345"/>
                  </a:lnTo>
                  <a:lnTo>
                    <a:pt x="100" y="350"/>
                  </a:lnTo>
                  <a:lnTo>
                    <a:pt x="109" y="352"/>
                  </a:lnTo>
                  <a:lnTo>
                    <a:pt x="116" y="357"/>
                  </a:lnTo>
                  <a:lnTo>
                    <a:pt x="121" y="362"/>
                  </a:lnTo>
                  <a:lnTo>
                    <a:pt x="130" y="362"/>
                  </a:lnTo>
                  <a:lnTo>
                    <a:pt x="137" y="357"/>
                  </a:lnTo>
                  <a:lnTo>
                    <a:pt x="147" y="348"/>
                  </a:lnTo>
                  <a:lnTo>
                    <a:pt x="154" y="338"/>
                  </a:lnTo>
                  <a:lnTo>
                    <a:pt x="161" y="3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1" name="Freeform 260"/>
            <p:cNvSpPr>
              <a:spLocks/>
            </p:cNvSpPr>
            <p:nvPr/>
          </p:nvSpPr>
          <p:spPr bwMode="auto">
            <a:xfrm>
              <a:off x="4350" y="3538"/>
              <a:ext cx="102" cy="175"/>
            </a:xfrm>
            <a:custGeom>
              <a:avLst/>
              <a:gdLst>
                <a:gd name="T0" fmla="*/ 102 w 102"/>
                <a:gd name="T1" fmla="*/ 0 h 175"/>
                <a:gd name="T2" fmla="*/ 102 w 102"/>
                <a:gd name="T3" fmla="*/ 83 h 175"/>
                <a:gd name="T4" fmla="*/ 95 w 102"/>
                <a:gd name="T5" fmla="*/ 97 h 175"/>
                <a:gd name="T6" fmla="*/ 78 w 102"/>
                <a:gd name="T7" fmla="*/ 97 h 175"/>
                <a:gd name="T8" fmla="*/ 62 w 102"/>
                <a:gd name="T9" fmla="*/ 121 h 175"/>
                <a:gd name="T10" fmla="*/ 24 w 102"/>
                <a:gd name="T11" fmla="*/ 158 h 175"/>
                <a:gd name="T12" fmla="*/ 12 w 102"/>
                <a:gd name="T13" fmla="*/ 175 h 175"/>
                <a:gd name="T14" fmla="*/ 10 w 102"/>
                <a:gd name="T15" fmla="*/ 172 h 175"/>
                <a:gd name="T16" fmla="*/ 0 w 102"/>
                <a:gd name="T17" fmla="*/ 175 h 175"/>
                <a:gd name="T18" fmla="*/ 102 w 102"/>
                <a:gd name="T19" fmla="*/ 0 h 1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2"/>
                <a:gd name="T31" fmla="*/ 0 h 175"/>
                <a:gd name="T32" fmla="*/ 102 w 102"/>
                <a:gd name="T33" fmla="*/ 175 h 1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2" h="175">
                  <a:moveTo>
                    <a:pt x="102" y="0"/>
                  </a:moveTo>
                  <a:lnTo>
                    <a:pt x="102" y="83"/>
                  </a:lnTo>
                  <a:lnTo>
                    <a:pt x="95" y="97"/>
                  </a:lnTo>
                  <a:lnTo>
                    <a:pt x="78" y="97"/>
                  </a:lnTo>
                  <a:lnTo>
                    <a:pt x="62" y="121"/>
                  </a:lnTo>
                  <a:lnTo>
                    <a:pt x="24" y="158"/>
                  </a:lnTo>
                  <a:lnTo>
                    <a:pt x="12" y="175"/>
                  </a:lnTo>
                  <a:lnTo>
                    <a:pt x="10" y="172"/>
                  </a:lnTo>
                  <a:lnTo>
                    <a:pt x="0" y="175"/>
                  </a:lnTo>
                  <a:lnTo>
                    <a:pt x="102" y="0"/>
                  </a:lnTo>
                  <a:close/>
                </a:path>
              </a:pathLst>
            </a:custGeom>
            <a:solidFill>
              <a:srgbClr val="EE32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2" name="Freeform 261"/>
            <p:cNvSpPr>
              <a:spLocks/>
            </p:cNvSpPr>
            <p:nvPr/>
          </p:nvSpPr>
          <p:spPr bwMode="auto">
            <a:xfrm>
              <a:off x="4254" y="3538"/>
              <a:ext cx="198" cy="177"/>
            </a:xfrm>
            <a:custGeom>
              <a:avLst/>
              <a:gdLst>
                <a:gd name="T0" fmla="*/ 198 w 198"/>
                <a:gd name="T1" fmla="*/ 0 h 177"/>
                <a:gd name="T2" fmla="*/ 96 w 198"/>
                <a:gd name="T3" fmla="*/ 175 h 177"/>
                <a:gd name="T4" fmla="*/ 94 w 198"/>
                <a:gd name="T5" fmla="*/ 175 h 177"/>
                <a:gd name="T6" fmla="*/ 78 w 198"/>
                <a:gd name="T7" fmla="*/ 177 h 177"/>
                <a:gd name="T8" fmla="*/ 56 w 198"/>
                <a:gd name="T9" fmla="*/ 177 h 177"/>
                <a:gd name="T10" fmla="*/ 30 w 198"/>
                <a:gd name="T11" fmla="*/ 177 h 177"/>
                <a:gd name="T12" fmla="*/ 16 w 198"/>
                <a:gd name="T13" fmla="*/ 175 h 177"/>
                <a:gd name="T14" fmla="*/ 0 w 198"/>
                <a:gd name="T15" fmla="*/ 172 h 177"/>
                <a:gd name="T16" fmla="*/ 2 w 198"/>
                <a:gd name="T17" fmla="*/ 154 h 177"/>
                <a:gd name="T18" fmla="*/ 2 w 198"/>
                <a:gd name="T19" fmla="*/ 128 h 177"/>
                <a:gd name="T20" fmla="*/ 2 w 198"/>
                <a:gd name="T21" fmla="*/ 116 h 177"/>
                <a:gd name="T22" fmla="*/ 0 w 198"/>
                <a:gd name="T23" fmla="*/ 104 h 177"/>
                <a:gd name="T24" fmla="*/ 59 w 198"/>
                <a:gd name="T25" fmla="*/ 0 h 177"/>
                <a:gd name="T26" fmla="*/ 198 w 198"/>
                <a:gd name="T27" fmla="*/ 0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8"/>
                <a:gd name="T43" fmla="*/ 0 h 177"/>
                <a:gd name="T44" fmla="*/ 198 w 198"/>
                <a:gd name="T45" fmla="*/ 177 h 1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8" h="177">
                  <a:moveTo>
                    <a:pt x="198" y="0"/>
                  </a:moveTo>
                  <a:lnTo>
                    <a:pt x="96" y="175"/>
                  </a:lnTo>
                  <a:lnTo>
                    <a:pt x="94" y="175"/>
                  </a:lnTo>
                  <a:lnTo>
                    <a:pt x="78" y="177"/>
                  </a:lnTo>
                  <a:lnTo>
                    <a:pt x="56" y="177"/>
                  </a:lnTo>
                  <a:lnTo>
                    <a:pt x="30" y="177"/>
                  </a:lnTo>
                  <a:lnTo>
                    <a:pt x="16" y="175"/>
                  </a:lnTo>
                  <a:lnTo>
                    <a:pt x="0" y="172"/>
                  </a:lnTo>
                  <a:lnTo>
                    <a:pt x="2" y="154"/>
                  </a:lnTo>
                  <a:lnTo>
                    <a:pt x="2" y="128"/>
                  </a:lnTo>
                  <a:lnTo>
                    <a:pt x="2" y="116"/>
                  </a:lnTo>
                  <a:lnTo>
                    <a:pt x="0" y="104"/>
                  </a:lnTo>
                  <a:lnTo>
                    <a:pt x="59" y="0"/>
                  </a:lnTo>
                  <a:lnTo>
                    <a:pt x="198" y="0"/>
                  </a:lnTo>
                  <a:close/>
                </a:path>
              </a:pathLst>
            </a:custGeom>
            <a:solidFill>
              <a:srgbClr val="EE32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3" name="Freeform 262"/>
            <p:cNvSpPr>
              <a:spLocks/>
            </p:cNvSpPr>
            <p:nvPr/>
          </p:nvSpPr>
          <p:spPr bwMode="auto">
            <a:xfrm>
              <a:off x="4254" y="3538"/>
              <a:ext cx="198" cy="177"/>
            </a:xfrm>
            <a:custGeom>
              <a:avLst/>
              <a:gdLst>
                <a:gd name="T0" fmla="*/ 198 w 198"/>
                <a:gd name="T1" fmla="*/ 0 h 177"/>
                <a:gd name="T2" fmla="*/ 96 w 198"/>
                <a:gd name="T3" fmla="*/ 175 h 177"/>
                <a:gd name="T4" fmla="*/ 94 w 198"/>
                <a:gd name="T5" fmla="*/ 175 h 177"/>
                <a:gd name="T6" fmla="*/ 78 w 198"/>
                <a:gd name="T7" fmla="*/ 177 h 177"/>
                <a:gd name="T8" fmla="*/ 56 w 198"/>
                <a:gd name="T9" fmla="*/ 177 h 177"/>
                <a:gd name="T10" fmla="*/ 30 w 198"/>
                <a:gd name="T11" fmla="*/ 177 h 177"/>
                <a:gd name="T12" fmla="*/ 16 w 198"/>
                <a:gd name="T13" fmla="*/ 175 h 177"/>
                <a:gd name="T14" fmla="*/ 0 w 198"/>
                <a:gd name="T15" fmla="*/ 172 h 177"/>
                <a:gd name="T16" fmla="*/ 2 w 198"/>
                <a:gd name="T17" fmla="*/ 154 h 177"/>
                <a:gd name="T18" fmla="*/ 2 w 198"/>
                <a:gd name="T19" fmla="*/ 128 h 177"/>
                <a:gd name="T20" fmla="*/ 2 w 198"/>
                <a:gd name="T21" fmla="*/ 116 h 177"/>
                <a:gd name="T22" fmla="*/ 0 w 198"/>
                <a:gd name="T23" fmla="*/ 104 h 177"/>
                <a:gd name="T24" fmla="*/ 59 w 198"/>
                <a:gd name="T25" fmla="*/ 0 h 177"/>
                <a:gd name="T26" fmla="*/ 198 w 198"/>
                <a:gd name="T27" fmla="*/ 0 h 17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98"/>
                <a:gd name="T43" fmla="*/ 0 h 177"/>
                <a:gd name="T44" fmla="*/ 198 w 198"/>
                <a:gd name="T45" fmla="*/ 177 h 17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98" h="177">
                  <a:moveTo>
                    <a:pt x="198" y="0"/>
                  </a:moveTo>
                  <a:lnTo>
                    <a:pt x="96" y="175"/>
                  </a:lnTo>
                  <a:lnTo>
                    <a:pt x="94" y="175"/>
                  </a:lnTo>
                  <a:lnTo>
                    <a:pt x="78" y="177"/>
                  </a:lnTo>
                  <a:lnTo>
                    <a:pt x="56" y="177"/>
                  </a:lnTo>
                  <a:lnTo>
                    <a:pt x="30" y="177"/>
                  </a:lnTo>
                  <a:lnTo>
                    <a:pt x="16" y="175"/>
                  </a:lnTo>
                  <a:lnTo>
                    <a:pt x="0" y="172"/>
                  </a:lnTo>
                  <a:lnTo>
                    <a:pt x="2" y="154"/>
                  </a:lnTo>
                  <a:lnTo>
                    <a:pt x="2" y="128"/>
                  </a:lnTo>
                  <a:lnTo>
                    <a:pt x="2" y="116"/>
                  </a:lnTo>
                  <a:lnTo>
                    <a:pt x="0" y="104"/>
                  </a:lnTo>
                  <a:lnTo>
                    <a:pt x="59" y="0"/>
                  </a:lnTo>
                  <a:lnTo>
                    <a:pt x="1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4" name="Freeform 263"/>
            <p:cNvSpPr>
              <a:spLocks/>
            </p:cNvSpPr>
            <p:nvPr/>
          </p:nvSpPr>
          <p:spPr bwMode="auto">
            <a:xfrm>
              <a:off x="4157" y="3710"/>
              <a:ext cx="193" cy="175"/>
            </a:xfrm>
            <a:custGeom>
              <a:avLst/>
              <a:gdLst>
                <a:gd name="T0" fmla="*/ 193 w 193"/>
                <a:gd name="T1" fmla="*/ 3 h 175"/>
                <a:gd name="T2" fmla="*/ 97 w 193"/>
                <a:gd name="T3" fmla="*/ 171 h 175"/>
                <a:gd name="T4" fmla="*/ 66 w 193"/>
                <a:gd name="T5" fmla="*/ 168 h 175"/>
                <a:gd name="T6" fmla="*/ 49 w 193"/>
                <a:gd name="T7" fmla="*/ 168 h 175"/>
                <a:gd name="T8" fmla="*/ 35 w 193"/>
                <a:gd name="T9" fmla="*/ 173 h 175"/>
                <a:gd name="T10" fmla="*/ 21 w 193"/>
                <a:gd name="T11" fmla="*/ 175 h 175"/>
                <a:gd name="T12" fmla="*/ 9 w 193"/>
                <a:gd name="T13" fmla="*/ 173 h 175"/>
                <a:gd name="T14" fmla="*/ 0 w 193"/>
                <a:gd name="T15" fmla="*/ 168 h 175"/>
                <a:gd name="T16" fmla="*/ 21 w 193"/>
                <a:gd name="T17" fmla="*/ 145 h 175"/>
                <a:gd name="T18" fmla="*/ 45 w 193"/>
                <a:gd name="T19" fmla="*/ 107 h 175"/>
                <a:gd name="T20" fmla="*/ 54 w 193"/>
                <a:gd name="T21" fmla="*/ 88 h 175"/>
                <a:gd name="T22" fmla="*/ 66 w 193"/>
                <a:gd name="T23" fmla="*/ 62 h 175"/>
                <a:gd name="T24" fmla="*/ 71 w 193"/>
                <a:gd name="T25" fmla="*/ 43 h 175"/>
                <a:gd name="T26" fmla="*/ 78 w 193"/>
                <a:gd name="T27" fmla="*/ 22 h 175"/>
                <a:gd name="T28" fmla="*/ 85 w 193"/>
                <a:gd name="T29" fmla="*/ 12 h 175"/>
                <a:gd name="T30" fmla="*/ 97 w 193"/>
                <a:gd name="T31" fmla="*/ 0 h 175"/>
                <a:gd name="T32" fmla="*/ 113 w 193"/>
                <a:gd name="T33" fmla="*/ 3 h 175"/>
                <a:gd name="T34" fmla="*/ 127 w 193"/>
                <a:gd name="T35" fmla="*/ 5 h 175"/>
                <a:gd name="T36" fmla="*/ 153 w 193"/>
                <a:gd name="T37" fmla="*/ 5 h 175"/>
                <a:gd name="T38" fmla="*/ 175 w 193"/>
                <a:gd name="T39" fmla="*/ 5 h 175"/>
                <a:gd name="T40" fmla="*/ 191 w 193"/>
                <a:gd name="T41" fmla="*/ 3 h 175"/>
                <a:gd name="T42" fmla="*/ 193 w 193"/>
                <a:gd name="T43" fmla="*/ 3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93"/>
                <a:gd name="T67" fmla="*/ 0 h 175"/>
                <a:gd name="T68" fmla="*/ 193 w 193"/>
                <a:gd name="T69" fmla="*/ 175 h 1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93" h="175">
                  <a:moveTo>
                    <a:pt x="193" y="3"/>
                  </a:moveTo>
                  <a:lnTo>
                    <a:pt x="97" y="171"/>
                  </a:lnTo>
                  <a:lnTo>
                    <a:pt x="66" y="168"/>
                  </a:lnTo>
                  <a:lnTo>
                    <a:pt x="49" y="168"/>
                  </a:lnTo>
                  <a:lnTo>
                    <a:pt x="35" y="173"/>
                  </a:lnTo>
                  <a:lnTo>
                    <a:pt x="21" y="175"/>
                  </a:lnTo>
                  <a:lnTo>
                    <a:pt x="9" y="173"/>
                  </a:lnTo>
                  <a:lnTo>
                    <a:pt x="0" y="168"/>
                  </a:lnTo>
                  <a:lnTo>
                    <a:pt x="21" y="145"/>
                  </a:lnTo>
                  <a:lnTo>
                    <a:pt x="45" y="107"/>
                  </a:lnTo>
                  <a:lnTo>
                    <a:pt x="54" y="88"/>
                  </a:lnTo>
                  <a:lnTo>
                    <a:pt x="66" y="62"/>
                  </a:lnTo>
                  <a:lnTo>
                    <a:pt x="71" y="43"/>
                  </a:lnTo>
                  <a:lnTo>
                    <a:pt x="78" y="22"/>
                  </a:lnTo>
                  <a:lnTo>
                    <a:pt x="85" y="12"/>
                  </a:lnTo>
                  <a:lnTo>
                    <a:pt x="97" y="0"/>
                  </a:lnTo>
                  <a:lnTo>
                    <a:pt x="113" y="3"/>
                  </a:lnTo>
                  <a:lnTo>
                    <a:pt x="127" y="5"/>
                  </a:lnTo>
                  <a:lnTo>
                    <a:pt x="153" y="5"/>
                  </a:lnTo>
                  <a:lnTo>
                    <a:pt x="175" y="5"/>
                  </a:lnTo>
                  <a:lnTo>
                    <a:pt x="191" y="3"/>
                  </a:lnTo>
                  <a:lnTo>
                    <a:pt x="193" y="3"/>
                  </a:lnTo>
                  <a:close/>
                </a:path>
              </a:pathLst>
            </a:custGeom>
            <a:solidFill>
              <a:srgbClr val="EE32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5" name="Freeform 264"/>
            <p:cNvSpPr>
              <a:spLocks/>
            </p:cNvSpPr>
            <p:nvPr/>
          </p:nvSpPr>
          <p:spPr bwMode="auto">
            <a:xfrm>
              <a:off x="4157" y="3710"/>
              <a:ext cx="193" cy="175"/>
            </a:xfrm>
            <a:custGeom>
              <a:avLst/>
              <a:gdLst>
                <a:gd name="T0" fmla="*/ 193 w 193"/>
                <a:gd name="T1" fmla="*/ 3 h 175"/>
                <a:gd name="T2" fmla="*/ 97 w 193"/>
                <a:gd name="T3" fmla="*/ 171 h 175"/>
                <a:gd name="T4" fmla="*/ 66 w 193"/>
                <a:gd name="T5" fmla="*/ 168 h 175"/>
                <a:gd name="T6" fmla="*/ 49 w 193"/>
                <a:gd name="T7" fmla="*/ 168 h 175"/>
                <a:gd name="T8" fmla="*/ 35 w 193"/>
                <a:gd name="T9" fmla="*/ 173 h 175"/>
                <a:gd name="T10" fmla="*/ 21 w 193"/>
                <a:gd name="T11" fmla="*/ 175 h 175"/>
                <a:gd name="T12" fmla="*/ 9 w 193"/>
                <a:gd name="T13" fmla="*/ 173 h 175"/>
                <a:gd name="T14" fmla="*/ 0 w 193"/>
                <a:gd name="T15" fmla="*/ 168 h 175"/>
                <a:gd name="T16" fmla="*/ 21 w 193"/>
                <a:gd name="T17" fmla="*/ 145 h 175"/>
                <a:gd name="T18" fmla="*/ 45 w 193"/>
                <a:gd name="T19" fmla="*/ 107 h 175"/>
                <a:gd name="T20" fmla="*/ 54 w 193"/>
                <a:gd name="T21" fmla="*/ 88 h 175"/>
                <a:gd name="T22" fmla="*/ 66 w 193"/>
                <a:gd name="T23" fmla="*/ 62 h 175"/>
                <a:gd name="T24" fmla="*/ 71 w 193"/>
                <a:gd name="T25" fmla="*/ 43 h 175"/>
                <a:gd name="T26" fmla="*/ 78 w 193"/>
                <a:gd name="T27" fmla="*/ 22 h 175"/>
                <a:gd name="T28" fmla="*/ 85 w 193"/>
                <a:gd name="T29" fmla="*/ 12 h 175"/>
                <a:gd name="T30" fmla="*/ 97 w 193"/>
                <a:gd name="T31" fmla="*/ 0 h 175"/>
                <a:gd name="T32" fmla="*/ 113 w 193"/>
                <a:gd name="T33" fmla="*/ 3 h 175"/>
                <a:gd name="T34" fmla="*/ 127 w 193"/>
                <a:gd name="T35" fmla="*/ 5 h 175"/>
                <a:gd name="T36" fmla="*/ 153 w 193"/>
                <a:gd name="T37" fmla="*/ 5 h 175"/>
                <a:gd name="T38" fmla="*/ 175 w 193"/>
                <a:gd name="T39" fmla="*/ 5 h 175"/>
                <a:gd name="T40" fmla="*/ 191 w 193"/>
                <a:gd name="T41" fmla="*/ 3 h 175"/>
                <a:gd name="T42" fmla="*/ 193 w 193"/>
                <a:gd name="T43" fmla="*/ 3 h 17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93"/>
                <a:gd name="T67" fmla="*/ 0 h 175"/>
                <a:gd name="T68" fmla="*/ 193 w 193"/>
                <a:gd name="T69" fmla="*/ 175 h 17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93" h="175">
                  <a:moveTo>
                    <a:pt x="193" y="3"/>
                  </a:moveTo>
                  <a:lnTo>
                    <a:pt x="97" y="171"/>
                  </a:lnTo>
                  <a:lnTo>
                    <a:pt x="66" y="168"/>
                  </a:lnTo>
                  <a:lnTo>
                    <a:pt x="49" y="168"/>
                  </a:lnTo>
                  <a:lnTo>
                    <a:pt x="35" y="173"/>
                  </a:lnTo>
                  <a:lnTo>
                    <a:pt x="21" y="175"/>
                  </a:lnTo>
                  <a:lnTo>
                    <a:pt x="9" y="173"/>
                  </a:lnTo>
                  <a:lnTo>
                    <a:pt x="0" y="168"/>
                  </a:lnTo>
                  <a:lnTo>
                    <a:pt x="21" y="145"/>
                  </a:lnTo>
                  <a:lnTo>
                    <a:pt x="45" y="107"/>
                  </a:lnTo>
                  <a:lnTo>
                    <a:pt x="54" y="88"/>
                  </a:lnTo>
                  <a:lnTo>
                    <a:pt x="66" y="62"/>
                  </a:lnTo>
                  <a:lnTo>
                    <a:pt x="71" y="43"/>
                  </a:lnTo>
                  <a:lnTo>
                    <a:pt x="78" y="22"/>
                  </a:lnTo>
                  <a:lnTo>
                    <a:pt x="85" y="12"/>
                  </a:lnTo>
                  <a:lnTo>
                    <a:pt x="97" y="0"/>
                  </a:lnTo>
                  <a:lnTo>
                    <a:pt x="113" y="3"/>
                  </a:lnTo>
                  <a:lnTo>
                    <a:pt x="127" y="5"/>
                  </a:lnTo>
                  <a:lnTo>
                    <a:pt x="153" y="5"/>
                  </a:lnTo>
                  <a:lnTo>
                    <a:pt x="175" y="5"/>
                  </a:lnTo>
                  <a:lnTo>
                    <a:pt x="191" y="3"/>
                  </a:lnTo>
                  <a:lnTo>
                    <a:pt x="193"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6" name="Freeform 265"/>
            <p:cNvSpPr>
              <a:spLocks/>
            </p:cNvSpPr>
            <p:nvPr/>
          </p:nvSpPr>
          <p:spPr bwMode="auto">
            <a:xfrm>
              <a:off x="4237" y="3881"/>
              <a:ext cx="64" cy="113"/>
            </a:xfrm>
            <a:custGeom>
              <a:avLst/>
              <a:gdLst>
                <a:gd name="T0" fmla="*/ 64 w 64"/>
                <a:gd name="T1" fmla="*/ 4 h 113"/>
                <a:gd name="T2" fmla="*/ 0 w 64"/>
                <a:gd name="T3" fmla="*/ 113 h 113"/>
                <a:gd name="T4" fmla="*/ 0 w 64"/>
                <a:gd name="T5" fmla="*/ 30 h 113"/>
                <a:gd name="T6" fmla="*/ 17 w 64"/>
                <a:gd name="T7" fmla="*/ 0 h 113"/>
                <a:gd name="T8" fmla="*/ 26 w 64"/>
                <a:gd name="T9" fmla="*/ 0 h 113"/>
                <a:gd name="T10" fmla="*/ 59 w 64"/>
                <a:gd name="T11" fmla="*/ 2 h 113"/>
                <a:gd name="T12" fmla="*/ 64 w 64"/>
                <a:gd name="T13" fmla="*/ 4 h 113"/>
                <a:gd name="T14" fmla="*/ 0 60000 65536"/>
                <a:gd name="T15" fmla="*/ 0 60000 65536"/>
                <a:gd name="T16" fmla="*/ 0 60000 65536"/>
                <a:gd name="T17" fmla="*/ 0 60000 65536"/>
                <a:gd name="T18" fmla="*/ 0 60000 65536"/>
                <a:gd name="T19" fmla="*/ 0 60000 65536"/>
                <a:gd name="T20" fmla="*/ 0 60000 65536"/>
                <a:gd name="T21" fmla="*/ 0 w 64"/>
                <a:gd name="T22" fmla="*/ 0 h 113"/>
                <a:gd name="T23" fmla="*/ 64 w 64"/>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4" h="113">
                  <a:moveTo>
                    <a:pt x="64" y="4"/>
                  </a:moveTo>
                  <a:lnTo>
                    <a:pt x="0" y="113"/>
                  </a:lnTo>
                  <a:lnTo>
                    <a:pt x="0" y="30"/>
                  </a:lnTo>
                  <a:lnTo>
                    <a:pt x="17" y="0"/>
                  </a:lnTo>
                  <a:lnTo>
                    <a:pt x="26" y="0"/>
                  </a:lnTo>
                  <a:lnTo>
                    <a:pt x="59" y="2"/>
                  </a:lnTo>
                  <a:lnTo>
                    <a:pt x="64" y="4"/>
                  </a:lnTo>
                  <a:close/>
                </a:path>
              </a:pathLst>
            </a:custGeom>
            <a:solidFill>
              <a:srgbClr val="EE32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7" name="Freeform 266"/>
            <p:cNvSpPr>
              <a:spLocks/>
            </p:cNvSpPr>
            <p:nvPr/>
          </p:nvSpPr>
          <p:spPr bwMode="auto">
            <a:xfrm>
              <a:off x="4154" y="3642"/>
              <a:ext cx="102" cy="236"/>
            </a:xfrm>
            <a:custGeom>
              <a:avLst/>
              <a:gdLst>
                <a:gd name="T0" fmla="*/ 0 w 102"/>
                <a:gd name="T1" fmla="*/ 231 h 236"/>
                <a:gd name="T2" fmla="*/ 3 w 102"/>
                <a:gd name="T3" fmla="*/ 217 h 236"/>
                <a:gd name="T4" fmla="*/ 3 w 102"/>
                <a:gd name="T5" fmla="*/ 191 h 236"/>
                <a:gd name="T6" fmla="*/ 3 w 102"/>
                <a:gd name="T7" fmla="*/ 182 h 236"/>
                <a:gd name="T8" fmla="*/ 0 w 102"/>
                <a:gd name="T9" fmla="*/ 170 h 236"/>
                <a:gd name="T10" fmla="*/ 7 w 102"/>
                <a:gd name="T11" fmla="*/ 161 h 236"/>
                <a:gd name="T12" fmla="*/ 19 w 102"/>
                <a:gd name="T13" fmla="*/ 144 h 236"/>
                <a:gd name="T14" fmla="*/ 43 w 102"/>
                <a:gd name="T15" fmla="*/ 111 h 236"/>
                <a:gd name="T16" fmla="*/ 50 w 102"/>
                <a:gd name="T17" fmla="*/ 94 h 236"/>
                <a:gd name="T18" fmla="*/ 55 w 102"/>
                <a:gd name="T19" fmla="*/ 78 h 236"/>
                <a:gd name="T20" fmla="*/ 55 w 102"/>
                <a:gd name="T21" fmla="*/ 78 h 236"/>
                <a:gd name="T22" fmla="*/ 100 w 102"/>
                <a:gd name="T23" fmla="*/ 0 h 236"/>
                <a:gd name="T24" fmla="*/ 102 w 102"/>
                <a:gd name="T25" fmla="*/ 12 h 236"/>
                <a:gd name="T26" fmla="*/ 102 w 102"/>
                <a:gd name="T27" fmla="*/ 24 h 236"/>
                <a:gd name="T28" fmla="*/ 102 w 102"/>
                <a:gd name="T29" fmla="*/ 50 h 236"/>
                <a:gd name="T30" fmla="*/ 100 w 102"/>
                <a:gd name="T31" fmla="*/ 68 h 236"/>
                <a:gd name="T32" fmla="*/ 88 w 102"/>
                <a:gd name="T33" fmla="*/ 80 h 236"/>
                <a:gd name="T34" fmla="*/ 81 w 102"/>
                <a:gd name="T35" fmla="*/ 90 h 236"/>
                <a:gd name="T36" fmla="*/ 74 w 102"/>
                <a:gd name="T37" fmla="*/ 111 h 236"/>
                <a:gd name="T38" fmla="*/ 69 w 102"/>
                <a:gd name="T39" fmla="*/ 130 h 236"/>
                <a:gd name="T40" fmla="*/ 57 w 102"/>
                <a:gd name="T41" fmla="*/ 156 h 236"/>
                <a:gd name="T42" fmla="*/ 48 w 102"/>
                <a:gd name="T43" fmla="*/ 175 h 236"/>
                <a:gd name="T44" fmla="*/ 24 w 102"/>
                <a:gd name="T45" fmla="*/ 213 h 236"/>
                <a:gd name="T46" fmla="*/ 3 w 102"/>
                <a:gd name="T47" fmla="*/ 236 h 236"/>
                <a:gd name="T48" fmla="*/ 3 w 102"/>
                <a:gd name="T49" fmla="*/ 236 h 236"/>
                <a:gd name="T50" fmla="*/ 0 w 102"/>
                <a:gd name="T51" fmla="*/ 231 h 2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2"/>
                <a:gd name="T79" fmla="*/ 0 h 236"/>
                <a:gd name="T80" fmla="*/ 102 w 102"/>
                <a:gd name="T81" fmla="*/ 236 h 2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2" h="236">
                  <a:moveTo>
                    <a:pt x="0" y="231"/>
                  </a:moveTo>
                  <a:lnTo>
                    <a:pt x="3" y="217"/>
                  </a:lnTo>
                  <a:lnTo>
                    <a:pt x="3" y="191"/>
                  </a:lnTo>
                  <a:lnTo>
                    <a:pt x="3" y="182"/>
                  </a:lnTo>
                  <a:lnTo>
                    <a:pt x="0" y="170"/>
                  </a:lnTo>
                  <a:lnTo>
                    <a:pt x="7" y="161"/>
                  </a:lnTo>
                  <a:lnTo>
                    <a:pt x="19" y="144"/>
                  </a:lnTo>
                  <a:lnTo>
                    <a:pt x="43" y="111"/>
                  </a:lnTo>
                  <a:lnTo>
                    <a:pt x="50" y="94"/>
                  </a:lnTo>
                  <a:lnTo>
                    <a:pt x="55" y="78"/>
                  </a:lnTo>
                  <a:lnTo>
                    <a:pt x="100" y="0"/>
                  </a:lnTo>
                  <a:lnTo>
                    <a:pt x="102" y="12"/>
                  </a:lnTo>
                  <a:lnTo>
                    <a:pt x="102" y="24"/>
                  </a:lnTo>
                  <a:lnTo>
                    <a:pt x="102" y="50"/>
                  </a:lnTo>
                  <a:lnTo>
                    <a:pt x="100" y="68"/>
                  </a:lnTo>
                  <a:lnTo>
                    <a:pt x="88" y="80"/>
                  </a:lnTo>
                  <a:lnTo>
                    <a:pt x="81" y="90"/>
                  </a:lnTo>
                  <a:lnTo>
                    <a:pt x="74" y="111"/>
                  </a:lnTo>
                  <a:lnTo>
                    <a:pt x="69" y="130"/>
                  </a:lnTo>
                  <a:lnTo>
                    <a:pt x="57" y="156"/>
                  </a:lnTo>
                  <a:lnTo>
                    <a:pt x="48" y="175"/>
                  </a:lnTo>
                  <a:lnTo>
                    <a:pt x="24" y="213"/>
                  </a:lnTo>
                  <a:lnTo>
                    <a:pt x="3" y="236"/>
                  </a:lnTo>
                  <a:lnTo>
                    <a:pt x="0" y="231"/>
                  </a:lnTo>
                  <a:close/>
                </a:path>
              </a:pathLst>
            </a:custGeom>
            <a:solidFill>
              <a:srgbClr val="EE32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8" name="Freeform 267"/>
            <p:cNvSpPr>
              <a:spLocks/>
            </p:cNvSpPr>
            <p:nvPr/>
          </p:nvSpPr>
          <p:spPr bwMode="auto">
            <a:xfrm>
              <a:off x="4154" y="3642"/>
              <a:ext cx="102" cy="236"/>
            </a:xfrm>
            <a:custGeom>
              <a:avLst/>
              <a:gdLst>
                <a:gd name="T0" fmla="*/ 0 w 102"/>
                <a:gd name="T1" fmla="*/ 231 h 236"/>
                <a:gd name="T2" fmla="*/ 3 w 102"/>
                <a:gd name="T3" fmla="*/ 217 h 236"/>
                <a:gd name="T4" fmla="*/ 3 w 102"/>
                <a:gd name="T5" fmla="*/ 191 h 236"/>
                <a:gd name="T6" fmla="*/ 3 w 102"/>
                <a:gd name="T7" fmla="*/ 182 h 236"/>
                <a:gd name="T8" fmla="*/ 0 w 102"/>
                <a:gd name="T9" fmla="*/ 170 h 236"/>
                <a:gd name="T10" fmla="*/ 7 w 102"/>
                <a:gd name="T11" fmla="*/ 161 h 236"/>
                <a:gd name="T12" fmla="*/ 19 w 102"/>
                <a:gd name="T13" fmla="*/ 144 h 236"/>
                <a:gd name="T14" fmla="*/ 43 w 102"/>
                <a:gd name="T15" fmla="*/ 111 h 236"/>
                <a:gd name="T16" fmla="*/ 50 w 102"/>
                <a:gd name="T17" fmla="*/ 94 h 236"/>
                <a:gd name="T18" fmla="*/ 55 w 102"/>
                <a:gd name="T19" fmla="*/ 78 h 236"/>
                <a:gd name="T20" fmla="*/ 55 w 102"/>
                <a:gd name="T21" fmla="*/ 78 h 236"/>
                <a:gd name="T22" fmla="*/ 100 w 102"/>
                <a:gd name="T23" fmla="*/ 0 h 236"/>
                <a:gd name="T24" fmla="*/ 102 w 102"/>
                <a:gd name="T25" fmla="*/ 12 h 236"/>
                <a:gd name="T26" fmla="*/ 102 w 102"/>
                <a:gd name="T27" fmla="*/ 24 h 236"/>
                <a:gd name="T28" fmla="*/ 102 w 102"/>
                <a:gd name="T29" fmla="*/ 50 h 236"/>
                <a:gd name="T30" fmla="*/ 100 w 102"/>
                <a:gd name="T31" fmla="*/ 68 h 236"/>
                <a:gd name="T32" fmla="*/ 88 w 102"/>
                <a:gd name="T33" fmla="*/ 80 h 236"/>
                <a:gd name="T34" fmla="*/ 81 w 102"/>
                <a:gd name="T35" fmla="*/ 90 h 236"/>
                <a:gd name="T36" fmla="*/ 74 w 102"/>
                <a:gd name="T37" fmla="*/ 111 h 236"/>
                <a:gd name="T38" fmla="*/ 69 w 102"/>
                <a:gd name="T39" fmla="*/ 130 h 236"/>
                <a:gd name="T40" fmla="*/ 57 w 102"/>
                <a:gd name="T41" fmla="*/ 156 h 236"/>
                <a:gd name="T42" fmla="*/ 48 w 102"/>
                <a:gd name="T43" fmla="*/ 175 h 236"/>
                <a:gd name="T44" fmla="*/ 24 w 102"/>
                <a:gd name="T45" fmla="*/ 213 h 236"/>
                <a:gd name="T46" fmla="*/ 3 w 102"/>
                <a:gd name="T47" fmla="*/ 236 h 236"/>
                <a:gd name="T48" fmla="*/ 3 w 102"/>
                <a:gd name="T49" fmla="*/ 236 h 236"/>
                <a:gd name="T50" fmla="*/ 0 w 102"/>
                <a:gd name="T51" fmla="*/ 231 h 2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2"/>
                <a:gd name="T79" fmla="*/ 0 h 236"/>
                <a:gd name="T80" fmla="*/ 102 w 102"/>
                <a:gd name="T81" fmla="*/ 236 h 2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2" h="236">
                  <a:moveTo>
                    <a:pt x="0" y="231"/>
                  </a:moveTo>
                  <a:lnTo>
                    <a:pt x="3" y="217"/>
                  </a:lnTo>
                  <a:lnTo>
                    <a:pt x="3" y="191"/>
                  </a:lnTo>
                  <a:lnTo>
                    <a:pt x="3" y="182"/>
                  </a:lnTo>
                  <a:lnTo>
                    <a:pt x="0" y="170"/>
                  </a:lnTo>
                  <a:lnTo>
                    <a:pt x="7" y="161"/>
                  </a:lnTo>
                  <a:lnTo>
                    <a:pt x="19" y="144"/>
                  </a:lnTo>
                  <a:lnTo>
                    <a:pt x="43" y="111"/>
                  </a:lnTo>
                  <a:lnTo>
                    <a:pt x="50" y="94"/>
                  </a:lnTo>
                  <a:lnTo>
                    <a:pt x="55" y="78"/>
                  </a:lnTo>
                  <a:lnTo>
                    <a:pt x="100" y="0"/>
                  </a:lnTo>
                  <a:lnTo>
                    <a:pt x="102" y="12"/>
                  </a:lnTo>
                  <a:lnTo>
                    <a:pt x="102" y="24"/>
                  </a:lnTo>
                  <a:lnTo>
                    <a:pt x="102" y="50"/>
                  </a:lnTo>
                  <a:lnTo>
                    <a:pt x="100" y="68"/>
                  </a:lnTo>
                  <a:lnTo>
                    <a:pt x="88" y="80"/>
                  </a:lnTo>
                  <a:lnTo>
                    <a:pt x="81" y="90"/>
                  </a:lnTo>
                  <a:lnTo>
                    <a:pt x="74" y="111"/>
                  </a:lnTo>
                  <a:lnTo>
                    <a:pt x="69" y="130"/>
                  </a:lnTo>
                  <a:lnTo>
                    <a:pt x="57" y="156"/>
                  </a:lnTo>
                  <a:lnTo>
                    <a:pt x="48" y="175"/>
                  </a:lnTo>
                  <a:lnTo>
                    <a:pt x="24" y="213"/>
                  </a:lnTo>
                  <a:lnTo>
                    <a:pt x="3" y="236"/>
                  </a:lnTo>
                  <a:lnTo>
                    <a:pt x="0" y="2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19" name="Freeform 268"/>
            <p:cNvSpPr>
              <a:spLocks/>
            </p:cNvSpPr>
            <p:nvPr/>
          </p:nvSpPr>
          <p:spPr bwMode="auto">
            <a:xfrm>
              <a:off x="4098" y="3812"/>
              <a:ext cx="156" cy="99"/>
            </a:xfrm>
            <a:custGeom>
              <a:avLst/>
              <a:gdLst>
                <a:gd name="T0" fmla="*/ 156 w 156"/>
                <a:gd name="T1" fmla="*/ 69 h 99"/>
                <a:gd name="T2" fmla="*/ 139 w 156"/>
                <a:gd name="T3" fmla="*/ 99 h 99"/>
                <a:gd name="T4" fmla="*/ 0 w 156"/>
                <a:gd name="T5" fmla="*/ 99 h 99"/>
                <a:gd name="T6" fmla="*/ 56 w 156"/>
                <a:gd name="T7" fmla="*/ 0 h 99"/>
                <a:gd name="T8" fmla="*/ 59 w 156"/>
                <a:gd name="T9" fmla="*/ 12 h 99"/>
                <a:gd name="T10" fmla="*/ 59 w 156"/>
                <a:gd name="T11" fmla="*/ 21 h 99"/>
                <a:gd name="T12" fmla="*/ 59 w 156"/>
                <a:gd name="T13" fmla="*/ 47 h 99"/>
                <a:gd name="T14" fmla="*/ 56 w 156"/>
                <a:gd name="T15" fmla="*/ 61 h 99"/>
                <a:gd name="T16" fmla="*/ 56 w 156"/>
                <a:gd name="T17" fmla="*/ 69 h 99"/>
                <a:gd name="T18" fmla="*/ 59 w 156"/>
                <a:gd name="T19" fmla="*/ 66 h 99"/>
                <a:gd name="T20" fmla="*/ 68 w 156"/>
                <a:gd name="T21" fmla="*/ 71 h 99"/>
                <a:gd name="T22" fmla="*/ 80 w 156"/>
                <a:gd name="T23" fmla="*/ 73 h 99"/>
                <a:gd name="T24" fmla="*/ 94 w 156"/>
                <a:gd name="T25" fmla="*/ 71 h 99"/>
                <a:gd name="T26" fmla="*/ 108 w 156"/>
                <a:gd name="T27" fmla="*/ 66 h 99"/>
                <a:gd name="T28" fmla="*/ 125 w 156"/>
                <a:gd name="T29" fmla="*/ 66 h 99"/>
                <a:gd name="T30" fmla="*/ 156 w 156"/>
                <a:gd name="T31" fmla="*/ 69 h 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6"/>
                <a:gd name="T49" fmla="*/ 0 h 99"/>
                <a:gd name="T50" fmla="*/ 156 w 156"/>
                <a:gd name="T51" fmla="*/ 99 h 9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6" h="99">
                  <a:moveTo>
                    <a:pt x="156" y="69"/>
                  </a:moveTo>
                  <a:lnTo>
                    <a:pt x="139" y="99"/>
                  </a:lnTo>
                  <a:lnTo>
                    <a:pt x="0" y="99"/>
                  </a:lnTo>
                  <a:lnTo>
                    <a:pt x="56" y="0"/>
                  </a:lnTo>
                  <a:lnTo>
                    <a:pt x="59" y="12"/>
                  </a:lnTo>
                  <a:lnTo>
                    <a:pt x="59" y="21"/>
                  </a:lnTo>
                  <a:lnTo>
                    <a:pt x="59" y="47"/>
                  </a:lnTo>
                  <a:lnTo>
                    <a:pt x="56" y="61"/>
                  </a:lnTo>
                  <a:lnTo>
                    <a:pt x="56" y="69"/>
                  </a:lnTo>
                  <a:lnTo>
                    <a:pt x="59" y="66"/>
                  </a:lnTo>
                  <a:lnTo>
                    <a:pt x="68" y="71"/>
                  </a:lnTo>
                  <a:lnTo>
                    <a:pt x="80" y="73"/>
                  </a:lnTo>
                  <a:lnTo>
                    <a:pt x="94" y="71"/>
                  </a:lnTo>
                  <a:lnTo>
                    <a:pt x="108" y="66"/>
                  </a:lnTo>
                  <a:lnTo>
                    <a:pt x="125" y="66"/>
                  </a:lnTo>
                  <a:lnTo>
                    <a:pt x="156" y="69"/>
                  </a:lnTo>
                  <a:close/>
                </a:path>
              </a:pathLst>
            </a:custGeom>
            <a:solidFill>
              <a:srgbClr val="EE32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0" name="Freeform 269"/>
            <p:cNvSpPr>
              <a:spLocks/>
            </p:cNvSpPr>
            <p:nvPr/>
          </p:nvSpPr>
          <p:spPr bwMode="auto">
            <a:xfrm>
              <a:off x="4098" y="3812"/>
              <a:ext cx="156" cy="99"/>
            </a:xfrm>
            <a:custGeom>
              <a:avLst/>
              <a:gdLst>
                <a:gd name="T0" fmla="*/ 156 w 156"/>
                <a:gd name="T1" fmla="*/ 69 h 99"/>
                <a:gd name="T2" fmla="*/ 139 w 156"/>
                <a:gd name="T3" fmla="*/ 99 h 99"/>
                <a:gd name="T4" fmla="*/ 0 w 156"/>
                <a:gd name="T5" fmla="*/ 99 h 99"/>
                <a:gd name="T6" fmla="*/ 56 w 156"/>
                <a:gd name="T7" fmla="*/ 0 h 99"/>
                <a:gd name="T8" fmla="*/ 59 w 156"/>
                <a:gd name="T9" fmla="*/ 12 h 99"/>
                <a:gd name="T10" fmla="*/ 59 w 156"/>
                <a:gd name="T11" fmla="*/ 21 h 99"/>
                <a:gd name="T12" fmla="*/ 59 w 156"/>
                <a:gd name="T13" fmla="*/ 47 h 99"/>
                <a:gd name="T14" fmla="*/ 56 w 156"/>
                <a:gd name="T15" fmla="*/ 61 h 99"/>
                <a:gd name="T16" fmla="*/ 56 w 156"/>
                <a:gd name="T17" fmla="*/ 69 h 99"/>
                <a:gd name="T18" fmla="*/ 59 w 156"/>
                <a:gd name="T19" fmla="*/ 66 h 99"/>
                <a:gd name="T20" fmla="*/ 68 w 156"/>
                <a:gd name="T21" fmla="*/ 71 h 99"/>
                <a:gd name="T22" fmla="*/ 80 w 156"/>
                <a:gd name="T23" fmla="*/ 73 h 99"/>
                <a:gd name="T24" fmla="*/ 94 w 156"/>
                <a:gd name="T25" fmla="*/ 71 h 99"/>
                <a:gd name="T26" fmla="*/ 108 w 156"/>
                <a:gd name="T27" fmla="*/ 66 h 99"/>
                <a:gd name="T28" fmla="*/ 125 w 156"/>
                <a:gd name="T29" fmla="*/ 66 h 99"/>
                <a:gd name="T30" fmla="*/ 156 w 156"/>
                <a:gd name="T31" fmla="*/ 69 h 9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6"/>
                <a:gd name="T49" fmla="*/ 0 h 99"/>
                <a:gd name="T50" fmla="*/ 156 w 156"/>
                <a:gd name="T51" fmla="*/ 99 h 9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6" h="99">
                  <a:moveTo>
                    <a:pt x="156" y="69"/>
                  </a:moveTo>
                  <a:lnTo>
                    <a:pt x="139" y="99"/>
                  </a:lnTo>
                  <a:lnTo>
                    <a:pt x="0" y="99"/>
                  </a:lnTo>
                  <a:lnTo>
                    <a:pt x="56" y="0"/>
                  </a:lnTo>
                  <a:lnTo>
                    <a:pt x="59" y="12"/>
                  </a:lnTo>
                  <a:lnTo>
                    <a:pt x="59" y="21"/>
                  </a:lnTo>
                  <a:lnTo>
                    <a:pt x="59" y="47"/>
                  </a:lnTo>
                  <a:lnTo>
                    <a:pt x="56" y="61"/>
                  </a:lnTo>
                  <a:lnTo>
                    <a:pt x="56" y="69"/>
                  </a:lnTo>
                  <a:lnTo>
                    <a:pt x="59" y="66"/>
                  </a:lnTo>
                  <a:lnTo>
                    <a:pt x="68" y="71"/>
                  </a:lnTo>
                  <a:lnTo>
                    <a:pt x="80" y="73"/>
                  </a:lnTo>
                  <a:lnTo>
                    <a:pt x="94" y="71"/>
                  </a:lnTo>
                  <a:lnTo>
                    <a:pt x="108" y="66"/>
                  </a:lnTo>
                  <a:lnTo>
                    <a:pt x="125" y="66"/>
                  </a:lnTo>
                  <a:lnTo>
                    <a:pt x="156" y="6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1" name="Freeform 270"/>
            <p:cNvSpPr>
              <a:spLocks/>
            </p:cNvSpPr>
            <p:nvPr/>
          </p:nvSpPr>
          <p:spPr bwMode="auto">
            <a:xfrm>
              <a:off x="3921" y="3633"/>
              <a:ext cx="333" cy="184"/>
            </a:xfrm>
            <a:custGeom>
              <a:avLst/>
              <a:gdLst>
                <a:gd name="T0" fmla="*/ 18 w 333"/>
                <a:gd name="T1" fmla="*/ 146 h 184"/>
                <a:gd name="T2" fmla="*/ 23 w 333"/>
                <a:gd name="T3" fmla="*/ 139 h 184"/>
                <a:gd name="T4" fmla="*/ 42 w 333"/>
                <a:gd name="T5" fmla="*/ 111 h 184"/>
                <a:gd name="T6" fmla="*/ 75 w 333"/>
                <a:gd name="T7" fmla="*/ 61 h 184"/>
                <a:gd name="T8" fmla="*/ 96 w 333"/>
                <a:gd name="T9" fmla="*/ 18 h 184"/>
                <a:gd name="T10" fmla="*/ 96 w 333"/>
                <a:gd name="T11" fmla="*/ 16 h 184"/>
                <a:gd name="T12" fmla="*/ 120 w 333"/>
                <a:gd name="T13" fmla="*/ 4 h 184"/>
                <a:gd name="T14" fmla="*/ 144 w 333"/>
                <a:gd name="T15" fmla="*/ 0 h 184"/>
                <a:gd name="T16" fmla="*/ 165 w 333"/>
                <a:gd name="T17" fmla="*/ 0 h 184"/>
                <a:gd name="T18" fmla="*/ 188 w 333"/>
                <a:gd name="T19" fmla="*/ 2 h 184"/>
                <a:gd name="T20" fmla="*/ 212 w 333"/>
                <a:gd name="T21" fmla="*/ 7 h 184"/>
                <a:gd name="T22" fmla="*/ 240 w 333"/>
                <a:gd name="T23" fmla="*/ 14 h 184"/>
                <a:gd name="T24" fmla="*/ 269 w 333"/>
                <a:gd name="T25" fmla="*/ 16 h 184"/>
                <a:gd name="T26" fmla="*/ 304 w 333"/>
                <a:gd name="T27" fmla="*/ 11 h 184"/>
                <a:gd name="T28" fmla="*/ 333 w 333"/>
                <a:gd name="T29" fmla="*/ 7 h 184"/>
                <a:gd name="T30" fmla="*/ 314 w 333"/>
                <a:gd name="T31" fmla="*/ 26 h 184"/>
                <a:gd name="T32" fmla="*/ 302 w 333"/>
                <a:gd name="T33" fmla="*/ 44 h 184"/>
                <a:gd name="T34" fmla="*/ 295 w 333"/>
                <a:gd name="T35" fmla="*/ 66 h 184"/>
                <a:gd name="T36" fmla="*/ 288 w 333"/>
                <a:gd name="T37" fmla="*/ 87 h 184"/>
                <a:gd name="T38" fmla="*/ 240 w 333"/>
                <a:gd name="T39" fmla="*/ 170 h 184"/>
                <a:gd name="T40" fmla="*/ 233 w 333"/>
                <a:gd name="T41" fmla="*/ 177 h 184"/>
                <a:gd name="T42" fmla="*/ 198 w 333"/>
                <a:gd name="T43" fmla="*/ 170 h 184"/>
                <a:gd name="T44" fmla="*/ 170 w 333"/>
                <a:gd name="T45" fmla="*/ 170 h 184"/>
                <a:gd name="T46" fmla="*/ 144 w 333"/>
                <a:gd name="T47" fmla="*/ 172 h 184"/>
                <a:gd name="T48" fmla="*/ 115 w 333"/>
                <a:gd name="T49" fmla="*/ 177 h 184"/>
                <a:gd name="T50" fmla="*/ 92 w 333"/>
                <a:gd name="T51" fmla="*/ 181 h 184"/>
                <a:gd name="T52" fmla="*/ 70 w 333"/>
                <a:gd name="T53" fmla="*/ 184 h 184"/>
                <a:gd name="T54" fmla="*/ 30 w 333"/>
                <a:gd name="T55" fmla="*/ 184 h 184"/>
                <a:gd name="T56" fmla="*/ 0 w 333"/>
                <a:gd name="T57" fmla="*/ 177 h 184"/>
                <a:gd name="T58" fmla="*/ 18 w 333"/>
                <a:gd name="T59" fmla="*/ 146 h 18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333"/>
                <a:gd name="T91" fmla="*/ 0 h 184"/>
                <a:gd name="T92" fmla="*/ 333 w 333"/>
                <a:gd name="T93" fmla="*/ 184 h 18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333" h="184">
                  <a:moveTo>
                    <a:pt x="18" y="146"/>
                  </a:moveTo>
                  <a:lnTo>
                    <a:pt x="23" y="139"/>
                  </a:lnTo>
                  <a:lnTo>
                    <a:pt x="42" y="111"/>
                  </a:lnTo>
                  <a:lnTo>
                    <a:pt x="75" y="61"/>
                  </a:lnTo>
                  <a:lnTo>
                    <a:pt x="96" y="18"/>
                  </a:lnTo>
                  <a:lnTo>
                    <a:pt x="96" y="16"/>
                  </a:lnTo>
                  <a:lnTo>
                    <a:pt x="120" y="4"/>
                  </a:lnTo>
                  <a:lnTo>
                    <a:pt x="144" y="0"/>
                  </a:lnTo>
                  <a:lnTo>
                    <a:pt x="165" y="0"/>
                  </a:lnTo>
                  <a:lnTo>
                    <a:pt x="188" y="2"/>
                  </a:lnTo>
                  <a:lnTo>
                    <a:pt x="212" y="7"/>
                  </a:lnTo>
                  <a:lnTo>
                    <a:pt x="240" y="14"/>
                  </a:lnTo>
                  <a:lnTo>
                    <a:pt x="269" y="16"/>
                  </a:lnTo>
                  <a:lnTo>
                    <a:pt x="304" y="11"/>
                  </a:lnTo>
                  <a:lnTo>
                    <a:pt x="333" y="7"/>
                  </a:lnTo>
                  <a:lnTo>
                    <a:pt x="314" y="26"/>
                  </a:lnTo>
                  <a:lnTo>
                    <a:pt x="302" y="44"/>
                  </a:lnTo>
                  <a:lnTo>
                    <a:pt x="295" y="66"/>
                  </a:lnTo>
                  <a:lnTo>
                    <a:pt x="288" y="87"/>
                  </a:lnTo>
                  <a:lnTo>
                    <a:pt x="240" y="170"/>
                  </a:lnTo>
                  <a:lnTo>
                    <a:pt x="233" y="177"/>
                  </a:lnTo>
                  <a:lnTo>
                    <a:pt x="198" y="170"/>
                  </a:lnTo>
                  <a:lnTo>
                    <a:pt x="170" y="170"/>
                  </a:lnTo>
                  <a:lnTo>
                    <a:pt x="144" y="172"/>
                  </a:lnTo>
                  <a:lnTo>
                    <a:pt x="115" y="177"/>
                  </a:lnTo>
                  <a:lnTo>
                    <a:pt x="92" y="181"/>
                  </a:lnTo>
                  <a:lnTo>
                    <a:pt x="70" y="184"/>
                  </a:lnTo>
                  <a:lnTo>
                    <a:pt x="30" y="184"/>
                  </a:lnTo>
                  <a:lnTo>
                    <a:pt x="0" y="177"/>
                  </a:lnTo>
                  <a:lnTo>
                    <a:pt x="18" y="14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2" name="Rectangle 271"/>
            <p:cNvSpPr>
              <a:spLocks noChangeArrowheads="1"/>
            </p:cNvSpPr>
            <p:nvPr/>
          </p:nvSpPr>
          <p:spPr bwMode="auto">
            <a:xfrm>
              <a:off x="4098" y="3911"/>
              <a:ext cx="139" cy="83"/>
            </a:xfrm>
            <a:prstGeom prst="rect">
              <a:avLst/>
            </a:prstGeom>
            <a:solidFill>
              <a:srgbClr val="EE322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223" name="Rectangle 272"/>
            <p:cNvSpPr>
              <a:spLocks noChangeArrowheads="1"/>
            </p:cNvSpPr>
            <p:nvPr/>
          </p:nvSpPr>
          <p:spPr bwMode="auto">
            <a:xfrm>
              <a:off x="4098" y="3911"/>
              <a:ext cx="139" cy="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224" name="Freeform 273"/>
            <p:cNvSpPr>
              <a:spLocks noEditPoints="1"/>
            </p:cNvSpPr>
            <p:nvPr/>
          </p:nvSpPr>
          <p:spPr bwMode="auto">
            <a:xfrm>
              <a:off x="3642" y="3779"/>
              <a:ext cx="297" cy="189"/>
            </a:xfrm>
            <a:custGeom>
              <a:avLst/>
              <a:gdLst>
                <a:gd name="T0" fmla="*/ 3639 w 126"/>
                <a:gd name="T1" fmla="*/ 406 h 80"/>
                <a:gd name="T2" fmla="*/ 3550 w 126"/>
                <a:gd name="T3" fmla="*/ 687 h 80"/>
                <a:gd name="T4" fmla="*/ 3550 w 126"/>
                <a:gd name="T5" fmla="*/ 1684 h 80"/>
                <a:gd name="T6" fmla="*/ 3434 w 126"/>
                <a:gd name="T7" fmla="*/ 2495 h 80"/>
                <a:gd name="T8" fmla="*/ 3001 w 126"/>
                <a:gd name="T9" fmla="*/ 2495 h 80"/>
                <a:gd name="T10" fmla="*/ 2595 w 126"/>
                <a:gd name="T11" fmla="*/ 2400 h 80"/>
                <a:gd name="T12" fmla="*/ 2251 w 126"/>
                <a:gd name="T13" fmla="*/ 2372 h 80"/>
                <a:gd name="T14" fmla="*/ 2006 w 126"/>
                <a:gd name="T15" fmla="*/ 2429 h 80"/>
                <a:gd name="T16" fmla="*/ 1638 w 126"/>
                <a:gd name="T17" fmla="*/ 2429 h 80"/>
                <a:gd name="T18" fmla="*/ 839 w 126"/>
                <a:gd name="T19" fmla="*/ 2400 h 80"/>
                <a:gd name="T20" fmla="*/ 434 w 126"/>
                <a:gd name="T21" fmla="*/ 2466 h 80"/>
                <a:gd name="T22" fmla="*/ 278 w 126"/>
                <a:gd name="T23" fmla="*/ 2400 h 80"/>
                <a:gd name="T24" fmla="*/ 278 w 126"/>
                <a:gd name="T25" fmla="*/ 2216 h 80"/>
                <a:gd name="T26" fmla="*/ 156 w 126"/>
                <a:gd name="T27" fmla="*/ 1925 h 80"/>
                <a:gd name="T28" fmla="*/ 66 w 126"/>
                <a:gd name="T29" fmla="*/ 1807 h 80"/>
                <a:gd name="T30" fmla="*/ 0 w 126"/>
                <a:gd name="T31" fmla="*/ 1396 h 80"/>
                <a:gd name="T32" fmla="*/ 118 w 126"/>
                <a:gd name="T33" fmla="*/ 775 h 80"/>
                <a:gd name="T34" fmla="*/ 222 w 126"/>
                <a:gd name="T35" fmla="*/ 319 h 80"/>
                <a:gd name="T36" fmla="*/ 278 w 126"/>
                <a:gd name="T37" fmla="*/ 95 h 80"/>
                <a:gd name="T38" fmla="*/ 368 w 126"/>
                <a:gd name="T39" fmla="*/ 0 h 80"/>
                <a:gd name="T40" fmla="*/ 655 w 126"/>
                <a:gd name="T41" fmla="*/ 66 h 80"/>
                <a:gd name="T42" fmla="*/ 1179 w 126"/>
                <a:gd name="T43" fmla="*/ 28 h 80"/>
                <a:gd name="T44" fmla="*/ 1662 w 126"/>
                <a:gd name="T45" fmla="*/ 0 h 80"/>
                <a:gd name="T46" fmla="*/ 1912 w 126"/>
                <a:gd name="T47" fmla="*/ 0 h 80"/>
                <a:gd name="T48" fmla="*/ 2133 w 126"/>
                <a:gd name="T49" fmla="*/ 224 h 80"/>
                <a:gd name="T50" fmla="*/ 2595 w 126"/>
                <a:gd name="T51" fmla="*/ 184 h 80"/>
                <a:gd name="T52" fmla="*/ 2751 w 126"/>
                <a:gd name="T53" fmla="*/ 66 h 80"/>
                <a:gd name="T54" fmla="*/ 3001 w 126"/>
                <a:gd name="T55" fmla="*/ 0 h 80"/>
                <a:gd name="T56" fmla="*/ 3434 w 126"/>
                <a:gd name="T57" fmla="*/ 66 h 80"/>
                <a:gd name="T58" fmla="*/ 3800 w 126"/>
                <a:gd name="T59" fmla="*/ 66 h 80"/>
                <a:gd name="T60" fmla="*/ 3144 w 126"/>
                <a:gd name="T61" fmla="*/ 1004 h 80"/>
                <a:gd name="T62" fmla="*/ 2817 w 126"/>
                <a:gd name="T63" fmla="*/ 463 h 80"/>
                <a:gd name="T64" fmla="*/ 2906 w 126"/>
                <a:gd name="T65" fmla="*/ 1056 h 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26"/>
                <a:gd name="T100" fmla="*/ 0 h 80"/>
                <a:gd name="T101" fmla="*/ 126 w 126"/>
                <a:gd name="T102" fmla="*/ 80 h 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26" h="80">
                  <a:moveTo>
                    <a:pt x="126" y="0"/>
                  </a:moveTo>
                  <a:cubicBezTo>
                    <a:pt x="118" y="13"/>
                    <a:pt x="118" y="13"/>
                    <a:pt x="118" y="13"/>
                  </a:cubicBezTo>
                  <a:cubicBezTo>
                    <a:pt x="116" y="18"/>
                    <a:pt x="116" y="18"/>
                    <a:pt x="116" y="18"/>
                  </a:cubicBezTo>
                  <a:cubicBezTo>
                    <a:pt x="115" y="22"/>
                    <a:pt x="115" y="22"/>
                    <a:pt x="115" y="22"/>
                  </a:cubicBezTo>
                  <a:cubicBezTo>
                    <a:pt x="115" y="35"/>
                    <a:pt x="115" y="35"/>
                    <a:pt x="115" y="35"/>
                  </a:cubicBezTo>
                  <a:cubicBezTo>
                    <a:pt x="115" y="54"/>
                    <a:pt x="115" y="54"/>
                    <a:pt x="115" y="54"/>
                  </a:cubicBezTo>
                  <a:cubicBezTo>
                    <a:pt x="118" y="79"/>
                    <a:pt x="118" y="79"/>
                    <a:pt x="118" y="79"/>
                  </a:cubicBezTo>
                  <a:cubicBezTo>
                    <a:pt x="111" y="80"/>
                    <a:pt x="111" y="80"/>
                    <a:pt x="111" y="80"/>
                  </a:cubicBezTo>
                  <a:cubicBezTo>
                    <a:pt x="105" y="80"/>
                    <a:pt x="105" y="80"/>
                    <a:pt x="105" y="80"/>
                  </a:cubicBezTo>
                  <a:cubicBezTo>
                    <a:pt x="97" y="80"/>
                    <a:pt x="97" y="80"/>
                    <a:pt x="97" y="80"/>
                  </a:cubicBezTo>
                  <a:cubicBezTo>
                    <a:pt x="90" y="79"/>
                    <a:pt x="90" y="79"/>
                    <a:pt x="90" y="79"/>
                  </a:cubicBezTo>
                  <a:cubicBezTo>
                    <a:pt x="84" y="77"/>
                    <a:pt x="84" y="77"/>
                    <a:pt x="84" y="77"/>
                  </a:cubicBezTo>
                  <a:cubicBezTo>
                    <a:pt x="79" y="75"/>
                    <a:pt x="79" y="75"/>
                    <a:pt x="79" y="75"/>
                  </a:cubicBezTo>
                  <a:cubicBezTo>
                    <a:pt x="73" y="76"/>
                    <a:pt x="73" y="76"/>
                    <a:pt x="73" y="76"/>
                  </a:cubicBezTo>
                  <a:cubicBezTo>
                    <a:pt x="69" y="77"/>
                    <a:pt x="69" y="77"/>
                    <a:pt x="69" y="77"/>
                  </a:cubicBezTo>
                  <a:cubicBezTo>
                    <a:pt x="65" y="78"/>
                    <a:pt x="65" y="78"/>
                    <a:pt x="65" y="78"/>
                  </a:cubicBezTo>
                  <a:cubicBezTo>
                    <a:pt x="62" y="79"/>
                    <a:pt x="62" y="79"/>
                    <a:pt x="62" y="79"/>
                  </a:cubicBezTo>
                  <a:cubicBezTo>
                    <a:pt x="53" y="78"/>
                    <a:pt x="53" y="78"/>
                    <a:pt x="53" y="78"/>
                  </a:cubicBezTo>
                  <a:cubicBezTo>
                    <a:pt x="45" y="78"/>
                    <a:pt x="45" y="78"/>
                    <a:pt x="45" y="78"/>
                  </a:cubicBezTo>
                  <a:cubicBezTo>
                    <a:pt x="27" y="77"/>
                    <a:pt x="27" y="77"/>
                    <a:pt x="27" y="77"/>
                  </a:cubicBezTo>
                  <a:cubicBezTo>
                    <a:pt x="20" y="77"/>
                    <a:pt x="20" y="77"/>
                    <a:pt x="20" y="77"/>
                  </a:cubicBezTo>
                  <a:cubicBezTo>
                    <a:pt x="14" y="79"/>
                    <a:pt x="14" y="79"/>
                    <a:pt x="14" y="79"/>
                  </a:cubicBezTo>
                  <a:cubicBezTo>
                    <a:pt x="11" y="78"/>
                    <a:pt x="11" y="78"/>
                    <a:pt x="11" y="78"/>
                  </a:cubicBezTo>
                  <a:cubicBezTo>
                    <a:pt x="9" y="77"/>
                    <a:pt x="9" y="77"/>
                    <a:pt x="9" y="77"/>
                  </a:cubicBezTo>
                  <a:cubicBezTo>
                    <a:pt x="9" y="74"/>
                    <a:pt x="9" y="74"/>
                    <a:pt x="9" y="74"/>
                  </a:cubicBezTo>
                  <a:cubicBezTo>
                    <a:pt x="9" y="71"/>
                    <a:pt x="9" y="71"/>
                    <a:pt x="9" y="71"/>
                  </a:cubicBezTo>
                  <a:cubicBezTo>
                    <a:pt x="8" y="69"/>
                    <a:pt x="8" y="69"/>
                    <a:pt x="8" y="69"/>
                  </a:cubicBezTo>
                  <a:cubicBezTo>
                    <a:pt x="5" y="62"/>
                    <a:pt x="5" y="62"/>
                    <a:pt x="5" y="62"/>
                  </a:cubicBezTo>
                  <a:cubicBezTo>
                    <a:pt x="4" y="62"/>
                    <a:pt x="4" y="62"/>
                    <a:pt x="4" y="62"/>
                  </a:cubicBezTo>
                  <a:cubicBezTo>
                    <a:pt x="2" y="58"/>
                    <a:pt x="2" y="58"/>
                    <a:pt x="2" y="58"/>
                  </a:cubicBezTo>
                  <a:cubicBezTo>
                    <a:pt x="0" y="54"/>
                    <a:pt x="0" y="54"/>
                    <a:pt x="0" y="54"/>
                  </a:cubicBezTo>
                  <a:cubicBezTo>
                    <a:pt x="0" y="45"/>
                    <a:pt x="0" y="45"/>
                    <a:pt x="0" y="45"/>
                  </a:cubicBezTo>
                  <a:cubicBezTo>
                    <a:pt x="2" y="33"/>
                    <a:pt x="2" y="33"/>
                    <a:pt x="2" y="33"/>
                  </a:cubicBezTo>
                  <a:cubicBezTo>
                    <a:pt x="4" y="25"/>
                    <a:pt x="4" y="25"/>
                    <a:pt x="4" y="25"/>
                  </a:cubicBezTo>
                  <a:cubicBezTo>
                    <a:pt x="6" y="15"/>
                    <a:pt x="6" y="15"/>
                    <a:pt x="6" y="15"/>
                  </a:cubicBezTo>
                  <a:cubicBezTo>
                    <a:pt x="7" y="10"/>
                    <a:pt x="7" y="10"/>
                    <a:pt x="7" y="10"/>
                  </a:cubicBezTo>
                  <a:cubicBezTo>
                    <a:pt x="8" y="6"/>
                    <a:pt x="8" y="6"/>
                    <a:pt x="8" y="6"/>
                  </a:cubicBezTo>
                  <a:cubicBezTo>
                    <a:pt x="9" y="3"/>
                    <a:pt x="9" y="3"/>
                    <a:pt x="9" y="3"/>
                  </a:cubicBezTo>
                  <a:cubicBezTo>
                    <a:pt x="10" y="1"/>
                    <a:pt x="10" y="1"/>
                    <a:pt x="10" y="1"/>
                  </a:cubicBezTo>
                  <a:cubicBezTo>
                    <a:pt x="12" y="0"/>
                    <a:pt x="12" y="0"/>
                    <a:pt x="12" y="0"/>
                  </a:cubicBezTo>
                  <a:cubicBezTo>
                    <a:pt x="14" y="0"/>
                    <a:pt x="14" y="0"/>
                    <a:pt x="14" y="0"/>
                  </a:cubicBezTo>
                  <a:cubicBezTo>
                    <a:pt x="21" y="2"/>
                    <a:pt x="21" y="2"/>
                    <a:pt x="21" y="2"/>
                  </a:cubicBezTo>
                  <a:cubicBezTo>
                    <a:pt x="31" y="2"/>
                    <a:pt x="31" y="2"/>
                    <a:pt x="31" y="2"/>
                  </a:cubicBezTo>
                  <a:cubicBezTo>
                    <a:pt x="38" y="1"/>
                    <a:pt x="38" y="1"/>
                    <a:pt x="38" y="1"/>
                  </a:cubicBezTo>
                  <a:cubicBezTo>
                    <a:pt x="47" y="0"/>
                    <a:pt x="47" y="0"/>
                    <a:pt x="47" y="0"/>
                  </a:cubicBezTo>
                  <a:cubicBezTo>
                    <a:pt x="54" y="0"/>
                    <a:pt x="54" y="0"/>
                    <a:pt x="54" y="0"/>
                  </a:cubicBezTo>
                  <a:cubicBezTo>
                    <a:pt x="62" y="0"/>
                    <a:pt x="62" y="0"/>
                    <a:pt x="62" y="0"/>
                  </a:cubicBezTo>
                  <a:cubicBezTo>
                    <a:pt x="62" y="0"/>
                    <a:pt x="62" y="0"/>
                    <a:pt x="62" y="0"/>
                  </a:cubicBezTo>
                  <a:cubicBezTo>
                    <a:pt x="65" y="4"/>
                    <a:pt x="65" y="4"/>
                    <a:pt x="65" y="4"/>
                  </a:cubicBezTo>
                  <a:cubicBezTo>
                    <a:pt x="69" y="7"/>
                    <a:pt x="69" y="7"/>
                    <a:pt x="69" y="7"/>
                  </a:cubicBezTo>
                  <a:cubicBezTo>
                    <a:pt x="75" y="8"/>
                    <a:pt x="75" y="8"/>
                    <a:pt x="75" y="8"/>
                  </a:cubicBezTo>
                  <a:cubicBezTo>
                    <a:pt x="84" y="6"/>
                    <a:pt x="84" y="6"/>
                    <a:pt x="84" y="6"/>
                  </a:cubicBezTo>
                  <a:cubicBezTo>
                    <a:pt x="87" y="4"/>
                    <a:pt x="87" y="4"/>
                    <a:pt x="87" y="4"/>
                  </a:cubicBezTo>
                  <a:cubicBezTo>
                    <a:pt x="89" y="2"/>
                    <a:pt x="89" y="2"/>
                    <a:pt x="89" y="2"/>
                  </a:cubicBezTo>
                  <a:cubicBezTo>
                    <a:pt x="91" y="1"/>
                    <a:pt x="91" y="1"/>
                    <a:pt x="91" y="1"/>
                  </a:cubicBezTo>
                  <a:cubicBezTo>
                    <a:pt x="97" y="0"/>
                    <a:pt x="97" y="0"/>
                    <a:pt x="97" y="0"/>
                  </a:cubicBezTo>
                  <a:cubicBezTo>
                    <a:pt x="103" y="1"/>
                    <a:pt x="103" y="1"/>
                    <a:pt x="103" y="1"/>
                  </a:cubicBezTo>
                  <a:cubicBezTo>
                    <a:pt x="111" y="2"/>
                    <a:pt x="111" y="2"/>
                    <a:pt x="111" y="2"/>
                  </a:cubicBezTo>
                  <a:cubicBezTo>
                    <a:pt x="119" y="2"/>
                    <a:pt x="119" y="2"/>
                    <a:pt x="119" y="2"/>
                  </a:cubicBezTo>
                  <a:cubicBezTo>
                    <a:pt x="123" y="2"/>
                    <a:pt x="123" y="2"/>
                    <a:pt x="123" y="2"/>
                  </a:cubicBezTo>
                  <a:lnTo>
                    <a:pt x="126" y="0"/>
                  </a:lnTo>
                  <a:close/>
                  <a:moveTo>
                    <a:pt x="102" y="32"/>
                  </a:moveTo>
                  <a:cubicBezTo>
                    <a:pt x="104" y="29"/>
                    <a:pt x="103" y="25"/>
                    <a:pt x="100" y="24"/>
                  </a:cubicBezTo>
                  <a:cubicBezTo>
                    <a:pt x="97" y="21"/>
                    <a:pt x="94" y="18"/>
                    <a:pt x="91" y="15"/>
                  </a:cubicBezTo>
                  <a:cubicBezTo>
                    <a:pt x="85" y="10"/>
                    <a:pt x="77" y="18"/>
                    <a:pt x="82" y="24"/>
                  </a:cubicBezTo>
                  <a:cubicBezTo>
                    <a:pt x="86" y="27"/>
                    <a:pt x="90" y="31"/>
                    <a:pt x="94" y="34"/>
                  </a:cubicBezTo>
                  <a:cubicBezTo>
                    <a:pt x="97" y="36"/>
                    <a:pt x="101" y="34"/>
                    <a:pt x="102" y="32"/>
                  </a:cubicBez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5" name="Freeform 274"/>
            <p:cNvSpPr>
              <a:spLocks/>
            </p:cNvSpPr>
            <p:nvPr/>
          </p:nvSpPr>
          <p:spPr bwMode="auto">
            <a:xfrm>
              <a:off x="3476" y="3812"/>
              <a:ext cx="180" cy="116"/>
            </a:xfrm>
            <a:custGeom>
              <a:avLst/>
              <a:gdLst>
                <a:gd name="T0" fmla="*/ 180 w 180"/>
                <a:gd name="T1" fmla="*/ 2 h 116"/>
                <a:gd name="T2" fmla="*/ 175 w 180"/>
                <a:gd name="T3" fmla="*/ 26 h 116"/>
                <a:gd name="T4" fmla="*/ 170 w 180"/>
                <a:gd name="T5" fmla="*/ 45 h 116"/>
                <a:gd name="T6" fmla="*/ 166 w 180"/>
                <a:gd name="T7" fmla="*/ 73 h 116"/>
                <a:gd name="T8" fmla="*/ 166 w 180"/>
                <a:gd name="T9" fmla="*/ 95 h 116"/>
                <a:gd name="T10" fmla="*/ 170 w 180"/>
                <a:gd name="T11" fmla="*/ 104 h 116"/>
                <a:gd name="T12" fmla="*/ 175 w 180"/>
                <a:gd name="T13" fmla="*/ 113 h 116"/>
                <a:gd name="T14" fmla="*/ 175 w 180"/>
                <a:gd name="T15" fmla="*/ 113 h 116"/>
                <a:gd name="T16" fmla="*/ 152 w 180"/>
                <a:gd name="T17" fmla="*/ 116 h 116"/>
                <a:gd name="T18" fmla="*/ 119 w 180"/>
                <a:gd name="T19" fmla="*/ 116 h 116"/>
                <a:gd name="T20" fmla="*/ 95 w 180"/>
                <a:gd name="T21" fmla="*/ 113 h 116"/>
                <a:gd name="T22" fmla="*/ 64 w 180"/>
                <a:gd name="T23" fmla="*/ 111 h 116"/>
                <a:gd name="T24" fmla="*/ 45 w 180"/>
                <a:gd name="T25" fmla="*/ 113 h 116"/>
                <a:gd name="T26" fmla="*/ 36 w 180"/>
                <a:gd name="T27" fmla="*/ 116 h 116"/>
                <a:gd name="T28" fmla="*/ 24 w 180"/>
                <a:gd name="T29" fmla="*/ 116 h 116"/>
                <a:gd name="T30" fmla="*/ 19 w 180"/>
                <a:gd name="T31" fmla="*/ 113 h 116"/>
                <a:gd name="T32" fmla="*/ 17 w 180"/>
                <a:gd name="T33" fmla="*/ 111 h 116"/>
                <a:gd name="T34" fmla="*/ 10 w 180"/>
                <a:gd name="T35" fmla="*/ 102 h 116"/>
                <a:gd name="T36" fmla="*/ 3 w 180"/>
                <a:gd name="T37" fmla="*/ 90 h 116"/>
                <a:gd name="T38" fmla="*/ 0 w 180"/>
                <a:gd name="T39" fmla="*/ 73 h 116"/>
                <a:gd name="T40" fmla="*/ 0 w 180"/>
                <a:gd name="T41" fmla="*/ 50 h 116"/>
                <a:gd name="T42" fmla="*/ 0 w 180"/>
                <a:gd name="T43" fmla="*/ 35 h 116"/>
                <a:gd name="T44" fmla="*/ 3 w 180"/>
                <a:gd name="T45" fmla="*/ 26 h 116"/>
                <a:gd name="T46" fmla="*/ 5 w 180"/>
                <a:gd name="T47" fmla="*/ 19 h 116"/>
                <a:gd name="T48" fmla="*/ 12 w 180"/>
                <a:gd name="T49" fmla="*/ 9 h 116"/>
                <a:gd name="T50" fmla="*/ 24 w 180"/>
                <a:gd name="T51" fmla="*/ 5 h 116"/>
                <a:gd name="T52" fmla="*/ 45 w 180"/>
                <a:gd name="T53" fmla="*/ 0 h 116"/>
                <a:gd name="T54" fmla="*/ 74 w 180"/>
                <a:gd name="T55" fmla="*/ 2 h 116"/>
                <a:gd name="T56" fmla="*/ 100 w 180"/>
                <a:gd name="T57" fmla="*/ 5 h 116"/>
                <a:gd name="T58" fmla="*/ 116 w 180"/>
                <a:gd name="T59" fmla="*/ 7 h 116"/>
                <a:gd name="T60" fmla="*/ 133 w 180"/>
                <a:gd name="T61" fmla="*/ 9 h 116"/>
                <a:gd name="T62" fmla="*/ 154 w 180"/>
                <a:gd name="T63" fmla="*/ 7 h 116"/>
                <a:gd name="T64" fmla="*/ 180 w 180"/>
                <a:gd name="T65" fmla="*/ 2 h 1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80"/>
                <a:gd name="T100" fmla="*/ 0 h 116"/>
                <a:gd name="T101" fmla="*/ 180 w 180"/>
                <a:gd name="T102" fmla="*/ 116 h 1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80" h="116">
                  <a:moveTo>
                    <a:pt x="180" y="2"/>
                  </a:moveTo>
                  <a:lnTo>
                    <a:pt x="175" y="26"/>
                  </a:lnTo>
                  <a:lnTo>
                    <a:pt x="170" y="45"/>
                  </a:lnTo>
                  <a:lnTo>
                    <a:pt x="166" y="73"/>
                  </a:lnTo>
                  <a:lnTo>
                    <a:pt x="166" y="95"/>
                  </a:lnTo>
                  <a:lnTo>
                    <a:pt x="170" y="104"/>
                  </a:lnTo>
                  <a:lnTo>
                    <a:pt x="175" y="113"/>
                  </a:lnTo>
                  <a:lnTo>
                    <a:pt x="152" y="116"/>
                  </a:lnTo>
                  <a:lnTo>
                    <a:pt x="119" y="116"/>
                  </a:lnTo>
                  <a:lnTo>
                    <a:pt x="95" y="113"/>
                  </a:lnTo>
                  <a:lnTo>
                    <a:pt x="64" y="111"/>
                  </a:lnTo>
                  <a:lnTo>
                    <a:pt x="45" y="113"/>
                  </a:lnTo>
                  <a:lnTo>
                    <a:pt x="36" y="116"/>
                  </a:lnTo>
                  <a:lnTo>
                    <a:pt x="24" y="116"/>
                  </a:lnTo>
                  <a:lnTo>
                    <a:pt x="19" y="113"/>
                  </a:lnTo>
                  <a:lnTo>
                    <a:pt x="17" y="111"/>
                  </a:lnTo>
                  <a:lnTo>
                    <a:pt x="10" y="102"/>
                  </a:lnTo>
                  <a:lnTo>
                    <a:pt x="3" y="90"/>
                  </a:lnTo>
                  <a:lnTo>
                    <a:pt x="0" y="73"/>
                  </a:lnTo>
                  <a:lnTo>
                    <a:pt x="0" y="50"/>
                  </a:lnTo>
                  <a:lnTo>
                    <a:pt x="0" y="35"/>
                  </a:lnTo>
                  <a:lnTo>
                    <a:pt x="3" y="26"/>
                  </a:lnTo>
                  <a:lnTo>
                    <a:pt x="5" y="19"/>
                  </a:lnTo>
                  <a:lnTo>
                    <a:pt x="12" y="9"/>
                  </a:lnTo>
                  <a:lnTo>
                    <a:pt x="24" y="5"/>
                  </a:lnTo>
                  <a:lnTo>
                    <a:pt x="45" y="0"/>
                  </a:lnTo>
                  <a:lnTo>
                    <a:pt x="74" y="2"/>
                  </a:lnTo>
                  <a:lnTo>
                    <a:pt x="100" y="5"/>
                  </a:lnTo>
                  <a:lnTo>
                    <a:pt x="116" y="7"/>
                  </a:lnTo>
                  <a:lnTo>
                    <a:pt x="133" y="9"/>
                  </a:lnTo>
                  <a:lnTo>
                    <a:pt x="154" y="7"/>
                  </a:lnTo>
                  <a:lnTo>
                    <a:pt x="180"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6" name="Freeform 275"/>
            <p:cNvSpPr>
              <a:spLocks/>
            </p:cNvSpPr>
            <p:nvPr/>
          </p:nvSpPr>
          <p:spPr bwMode="auto">
            <a:xfrm>
              <a:off x="4190" y="3630"/>
              <a:ext cx="75" cy="196"/>
            </a:xfrm>
            <a:custGeom>
              <a:avLst/>
              <a:gdLst>
                <a:gd name="T0" fmla="*/ 698 w 32"/>
                <a:gd name="T1" fmla="*/ 118 h 83"/>
                <a:gd name="T2" fmla="*/ 698 w 32"/>
                <a:gd name="T3" fmla="*/ 156 h 83"/>
                <a:gd name="T4" fmla="*/ 698 w 32"/>
                <a:gd name="T5" fmla="*/ 156 h 83"/>
                <a:gd name="T6" fmla="*/ 720 w 32"/>
                <a:gd name="T7" fmla="*/ 340 h 83"/>
                <a:gd name="T8" fmla="*/ 720 w 32"/>
                <a:gd name="T9" fmla="*/ 463 h 83"/>
                <a:gd name="T10" fmla="*/ 720 w 32"/>
                <a:gd name="T11" fmla="*/ 775 h 83"/>
                <a:gd name="T12" fmla="*/ 698 w 32"/>
                <a:gd name="T13" fmla="*/ 999 h 83"/>
                <a:gd name="T14" fmla="*/ 577 w 32"/>
                <a:gd name="T15" fmla="*/ 1122 h 83"/>
                <a:gd name="T16" fmla="*/ 577 w 32"/>
                <a:gd name="T17" fmla="*/ 1143 h 83"/>
                <a:gd name="T18" fmla="*/ 490 w 32"/>
                <a:gd name="T19" fmla="*/ 1278 h 83"/>
                <a:gd name="T20" fmla="*/ 450 w 32"/>
                <a:gd name="T21" fmla="*/ 1306 h 83"/>
                <a:gd name="T22" fmla="*/ 363 w 32"/>
                <a:gd name="T23" fmla="*/ 1577 h 83"/>
                <a:gd name="T24" fmla="*/ 363 w 32"/>
                <a:gd name="T25" fmla="*/ 1577 h 83"/>
                <a:gd name="T26" fmla="*/ 298 w 32"/>
                <a:gd name="T27" fmla="*/ 1807 h 83"/>
                <a:gd name="T28" fmla="*/ 155 w 32"/>
                <a:gd name="T29" fmla="*/ 2147 h 83"/>
                <a:gd name="T30" fmla="*/ 28 w 32"/>
                <a:gd name="T31" fmla="*/ 2397 h 83"/>
                <a:gd name="T32" fmla="*/ 89 w 32"/>
                <a:gd name="T33" fmla="*/ 2555 h 83"/>
                <a:gd name="T34" fmla="*/ 270 w 32"/>
                <a:gd name="T35" fmla="*/ 2515 h 83"/>
                <a:gd name="T36" fmla="*/ 384 w 32"/>
                <a:gd name="T37" fmla="*/ 2236 h 83"/>
                <a:gd name="T38" fmla="*/ 384 w 32"/>
                <a:gd name="T39" fmla="*/ 2236 h 83"/>
                <a:gd name="T40" fmla="*/ 516 w 32"/>
                <a:gd name="T41" fmla="*/ 1896 h 83"/>
                <a:gd name="T42" fmla="*/ 516 w 32"/>
                <a:gd name="T43" fmla="*/ 1896 h 83"/>
                <a:gd name="T44" fmla="*/ 605 w 32"/>
                <a:gd name="T45" fmla="*/ 1684 h 83"/>
                <a:gd name="T46" fmla="*/ 698 w 32"/>
                <a:gd name="T47" fmla="*/ 1393 h 83"/>
                <a:gd name="T48" fmla="*/ 757 w 32"/>
                <a:gd name="T49" fmla="*/ 1278 h 83"/>
                <a:gd name="T50" fmla="*/ 900 w 32"/>
                <a:gd name="T51" fmla="*/ 1122 h 83"/>
                <a:gd name="T52" fmla="*/ 940 w 32"/>
                <a:gd name="T53" fmla="*/ 1053 h 83"/>
                <a:gd name="T54" fmla="*/ 966 w 32"/>
                <a:gd name="T55" fmla="*/ 803 h 83"/>
                <a:gd name="T56" fmla="*/ 966 w 32"/>
                <a:gd name="T57" fmla="*/ 803 h 83"/>
                <a:gd name="T58" fmla="*/ 966 w 32"/>
                <a:gd name="T59" fmla="*/ 503 h 83"/>
                <a:gd name="T60" fmla="*/ 966 w 32"/>
                <a:gd name="T61" fmla="*/ 463 h 83"/>
                <a:gd name="T62" fmla="*/ 966 w 32"/>
                <a:gd name="T63" fmla="*/ 319 h 83"/>
                <a:gd name="T64" fmla="*/ 966 w 32"/>
                <a:gd name="T65" fmla="*/ 319 h 83"/>
                <a:gd name="T66" fmla="*/ 940 w 32"/>
                <a:gd name="T67" fmla="*/ 118 h 83"/>
                <a:gd name="T68" fmla="*/ 940 w 32"/>
                <a:gd name="T69" fmla="*/ 94 h 83"/>
                <a:gd name="T70" fmla="*/ 785 w 32"/>
                <a:gd name="T71" fmla="*/ 0 h 83"/>
                <a:gd name="T72" fmla="*/ 698 w 32"/>
                <a:gd name="T73" fmla="*/ 118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2"/>
                <a:gd name="T112" fmla="*/ 0 h 83"/>
                <a:gd name="T113" fmla="*/ 32 w 32"/>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2" h="83">
                  <a:moveTo>
                    <a:pt x="23" y="4"/>
                  </a:moveTo>
                  <a:cubicBezTo>
                    <a:pt x="23" y="5"/>
                    <a:pt x="23" y="5"/>
                    <a:pt x="23" y="5"/>
                  </a:cubicBezTo>
                  <a:cubicBezTo>
                    <a:pt x="23" y="5"/>
                    <a:pt x="23" y="5"/>
                    <a:pt x="23" y="5"/>
                  </a:cubicBezTo>
                  <a:cubicBezTo>
                    <a:pt x="24" y="11"/>
                    <a:pt x="24" y="11"/>
                    <a:pt x="24" y="11"/>
                  </a:cubicBezTo>
                  <a:cubicBezTo>
                    <a:pt x="24" y="15"/>
                    <a:pt x="24" y="15"/>
                    <a:pt x="24" y="15"/>
                  </a:cubicBezTo>
                  <a:cubicBezTo>
                    <a:pt x="24" y="25"/>
                    <a:pt x="24" y="25"/>
                    <a:pt x="24" y="25"/>
                  </a:cubicBezTo>
                  <a:cubicBezTo>
                    <a:pt x="23" y="32"/>
                    <a:pt x="23" y="32"/>
                    <a:pt x="23" y="32"/>
                  </a:cubicBezTo>
                  <a:cubicBezTo>
                    <a:pt x="19" y="36"/>
                    <a:pt x="19" y="36"/>
                    <a:pt x="19" y="36"/>
                  </a:cubicBezTo>
                  <a:cubicBezTo>
                    <a:pt x="19" y="37"/>
                    <a:pt x="19" y="37"/>
                    <a:pt x="19" y="37"/>
                  </a:cubicBezTo>
                  <a:cubicBezTo>
                    <a:pt x="16" y="41"/>
                    <a:pt x="16" y="41"/>
                    <a:pt x="16" y="41"/>
                  </a:cubicBezTo>
                  <a:cubicBezTo>
                    <a:pt x="15" y="42"/>
                    <a:pt x="15" y="42"/>
                    <a:pt x="15" y="42"/>
                  </a:cubicBezTo>
                  <a:cubicBezTo>
                    <a:pt x="12" y="51"/>
                    <a:pt x="12" y="51"/>
                    <a:pt x="12" y="51"/>
                  </a:cubicBezTo>
                  <a:cubicBezTo>
                    <a:pt x="12" y="51"/>
                    <a:pt x="12" y="51"/>
                    <a:pt x="12" y="51"/>
                  </a:cubicBezTo>
                  <a:cubicBezTo>
                    <a:pt x="10" y="58"/>
                    <a:pt x="10" y="58"/>
                    <a:pt x="10" y="58"/>
                  </a:cubicBezTo>
                  <a:cubicBezTo>
                    <a:pt x="5" y="69"/>
                    <a:pt x="5" y="69"/>
                    <a:pt x="5" y="69"/>
                  </a:cubicBezTo>
                  <a:cubicBezTo>
                    <a:pt x="1" y="77"/>
                    <a:pt x="1" y="77"/>
                    <a:pt x="1" y="77"/>
                  </a:cubicBezTo>
                  <a:cubicBezTo>
                    <a:pt x="0" y="79"/>
                    <a:pt x="1" y="81"/>
                    <a:pt x="3" y="82"/>
                  </a:cubicBezTo>
                  <a:cubicBezTo>
                    <a:pt x="5" y="83"/>
                    <a:pt x="8" y="83"/>
                    <a:pt x="9" y="81"/>
                  </a:cubicBezTo>
                  <a:cubicBezTo>
                    <a:pt x="13" y="72"/>
                    <a:pt x="13" y="72"/>
                    <a:pt x="13" y="72"/>
                  </a:cubicBezTo>
                  <a:cubicBezTo>
                    <a:pt x="13" y="72"/>
                    <a:pt x="13" y="72"/>
                    <a:pt x="13" y="72"/>
                  </a:cubicBezTo>
                  <a:cubicBezTo>
                    <a:pt x="17" y="61"/>
                    <a:pt x="17" y="61"/>
                    <a:pt x="17" y="61"/>
                  </a:cubicBezTo>
                  <a:cubicBezTo>
                    <a:pt x="17" y="61"/>
                    <a:pt x="17" y="61"/>
                    <a:pt x="17" y="61"/>
                  </a:cubicBezTo>
                  <a:cubicBezTo>
                    <a:pt x="20" y="54"/>
                    <a:pt x="20" y="54"/>
                    <a:pt x="20" y="54"/>
                  </a:cubicBezTo>
                  <a:cubicBezTo>
                    <a:pt x="23" y="45"/>
                    <a:pt x="23" y="45"/>
                    <a:pt x="23" y="45"/>
                  </a:cubicBezTo>
                  <a:cubicBezTo>
                    <a:pt x="25" y="41"/>
                    <a:pt x="25" y="41"/>
                    <a:pt x="25" y="41"/>
                  </a:cubicBezTo>
                  <a:cubicBezTo>
                    <a:pt x="30" y="36"/>
                    <a:pt x="30" y="36"/>
                    <a:pt x="30" y="36"/>
                  </a:cubicBezTo>
                  <a:cubicBezTo>
                    <a:pt x="30" y="36"/>
                    <a:pt x="31" y="35"/>
                    <a:pt x="31" y="34"/>
                  </a:cubicBezTo>
                  <a:cubicBezTo>
                    <a:pt x="32" y="26"/>
                    <a:pt x="32" y="26"/>
                    <a:pt x="32" y="26"/>
                  </a:cubicBezTo>
                  <a:cubicBezTo>
                    <a:pt x="32" y="26"/>
                    <a:pt x="32" y="26"/>
                    <a:pt x="32" y="26"/>
                  </a:cubicBezTo>
                  <a:cubicBezTo>
                    <a:pt x="32" y="16"/>
                    <a:pt x="32" y="16"/>
                    <a:pt x="32" y="16"/>
                  </a:cubicBezTo>
                  <a:cubicBezTo>
                    <a:pt x="32" y="15"/>
                    <a:pt x="32" y="15"/>
                    <a:pt x="32" y="15"/>
                  </a:cubicBezTo>
                  <a:cubicBezTo>
                    <a:pt x="32" y="10"/>
                    <a:pt x="32" y="10"/>
                    <a:pt x="32" y="10"/>
                  </a:cubicBezTo>
                  <a:cubicBezTo>
                    <a:pt x="32" y="10"/>
                    <a:pt x="32" y="10"/>
                    <a:pt x="32" y="10"/>
                  </a:cubicBezTo>
                  <a:cubicBezTo>
                    <a:pt x="31" y="4"/>
                    <a:pt x="31" y="4"/>
                    <a:pt x="31" y="4"/>
                  </a:cubicBezTo>
                  <a:cubicBezTo>
                    <a:pt x="31" y="3"/>
                    <a:pt x="31" y="3"/>
                    <a:pt x="31" y="3"/>
                  </a:cubicBezTo>
                  <a:cubicBezTo>
                    <a:pt x="30" y="1"/>
                    <a:pt x="28" y="0"/>
                    <a:pt x="26" y="0"/>
                  </a:cubicBezTo>
                  <a:cubicBezTo>
                    <a:pt x="24" y="0"/>
                    <a:pt x="23" y="2"/>
                    <a:pt x="23"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7" name="Freeform 276"/>
            <p:cNvSpPr>
              <a:spLocks/>
            </p:cNvSpPr>
            <p:nvPr/>
          </p:nvSpPr>
          <p:spPr bwMode="auto">
            <a:xfrm>
              <a:off x="4244" y="3699"/>
              <a:ext cx="125" cy="26"/>
            </a:xfrm>
            <a:custGeom>
              <a:avLst/>
              <a:gdLst>
                <a:gd name="T0" fmla="*/ 94 w 53"/>
                <a:gd name="T1" fmla="*/ 279 h 11"/>
                <a:gd name="T2" fmla="*/ 316 w 53"/>
                <a:gd name="T3" fmla="*/ 319 h 11"/>
                <a:gd name="T4" fmla="*/ 340 w 53"/>
                <a:gd name="T5" fmla="*/ 319 h 11"/>
                <a:gd name="T6" fmla="*/ 500 w 53"/>
                <a:gd name="T7" fmla="*/ 340 h 11"/>
                <a:gd name="T8" fmla="*/ 524 w 53"/>
                <a:gd name="T9" fmla="*/ 340 h 11"/>
                <a:gd name="T10" fmla="*/ 868 w 53"/>
                <a:gd name="T11" fmla="*/ 340 h 11"/>
                <a:gd name="T12" fmla="*/ 868 w 53"/>
                <a:gd name="T13" fmla="*/ 340 h 11"/>
                <a:gd name="T14" fmla="*/ 1139 w 53"/>
                <a:gd name="T15" fmla="*/ 340 h 11"/>
                <a:gd name="T16" fmla="*/ 1139 w 53"/>
                <a:gd name="T17" fmla="*/ 340 h 11"/>
                <a:gd name="T18" fmla="*/ 1363 w 53"/>
                <a:gd name="T19" fmla="*/ 319 h 11"/>
                <a:gd name="T20" fmla="*/ 1363 w 53"/>
                <a:gd name="T21" fmla="*/ 319 h 11"/>
                <a:gd name="T22" fmla="*/ 1417 w 53"/>
                <a:gd name="T23" fmla="*/ 319 h 11"/>
                <a:gd name="T24" fmla="*/ 1417 w 53"/>
                <a:gd name="T25" fmla="*/ 279 h 11"/>
                <a:gd name="T26" fmla="*/ 1547 w 53"/>
                <a:gd name="T27" fmla="*/ 279 h 11"/>
                <a:gd name="T28" fmla="*/ 1642 w 53"/>
                <a:gd name="T29" fmla="*/ 118 h 11"/>
                <a:gd name="T30" fmla="*/ 1486 w 53"/>
                <a:gd name="T31" fmla="*/ 28 h 11"/>
                <a:gd name="T32" fmla="*/ 1363 w 53"/>
                <a:gd name="T33" fmla="*/ 66 h 11"/>
                <a:gd name="T34" fmla="*/ 1323 w 53"/>
                <a:gd name="T35" fmla="*/ 66 h 11"/>
                <a:gd name="T36" fmla="*/ 1113 w 53"/>
                <a:gd name="T37" fmla="*/ 95 h 11"/>
                <a:gd name="T38" fmla="*/ 868 w 53"/>
                <a:gd name="T39" fmla="*/ 95 h 11"/>
                <a:gd name="T40" fmla="*/ 524 w 53"/>
                <a:gd name="T41" fmla="*/ 95 h 11"/>
                <a:gd name="T42" fmla="*/ 368 w 53"/>
                <a:gd name="T43" fmla="*/ 66 h 11"/>
                <a:gd name="T44" fmla="*/ 156 w 53"/>
                <a:gd name="T45" fmla="*/ 28 h 11"/>
                <a:gd name="T46" fmla="*/ 0 w 53"/>
                <a:gd name="T47" fmla="*/ 118 h 11"/>
                <a:gd name="T48" fmla="*/ 94 w 53"/>
                <a:gd name="T49" fmla="*/ 279 h 1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53"/>
                <a:gd name="T76" fmla="*/ 0 h 11"/>
                <a:gd name="T77" fmla="*/ 53 w 53"/>
                <a:gd name="T78" fmla="*/ 11 h 11"/>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53" h="11">
                  <a:moveTo>
                    <a:pt x="3" y="9"/>
                  </a:moveTo>
                  <a:cubicBezTo>
                    <a:pt x="10" y="10"/>
                    <a:pt x="10" y="10"/>
                    <a:pt x="10" y="10"/>
                  </a:cubicBezTo>
                  <a:cubicBezTo>
                    <a:pt x="11" y="10"/>
                    <a:pt x="11" y="10"/>
                    <a:pt x="11" y="10"/>
                  </a:cubicBezTo>
                  <a:cubicBezTo>
                    <a:pt x="16" y="11"/>
                    <a:pt x="16" y="11"/>
                    <a:pt x="16" y="11"/>
                  </a:cubicBezTo>
                  <a:cubicBezTo>
                    <a:pt x="17" y="11"/>
                    <a:pt x="17" y="11"/>
                    <a:pt x="17" y="11"/>
                  </a:cubicBezTo>
                  <a:cubicBezTo>
                    <a:pt x="28" y="11"/>
                    <a:pt x="28" y="11"/>
                    <a:pt x="28" y="11"/>
                  </a:cubicBezTo>
                  <a:cubicBezTo>
                    <a:pt x="28" y="11"/>
                    <a:pt x="28" y="11"/>
                    <a:pt x="28" y="11"/>
                  </a:cubicBezTo>
                  <a:cubicBezTo>
                    <a:pt x="37" y="11"/>
                    <a:pt x="37" y="11"/>
                    <a:pt x="37" y="11"/>
                  </a:cubicBezTo>
                  <a:cubicBezTo>
                    <a:pt x="37" y="11"/>
                    <a:pt x="37" y="11"/>
                    <a:pt x="37" y="11"/>
                  </a:cubicBezTo>
                  <a:cubicBezTo>
                    <a:pt x="44" y="10"/>
                    <a:pt x="44" y="10"/>
                    <a:pt x="44" y="10"/>
                  </a:cubicBezTo>
                  <a:cubicBezTo>
                    <a:pt x="44" y="10"/>
                    <a:pt x="44" y="10"/>
                    <a:pt x="44" y="10"/>
                  </a:cubicBezTo>
                  <a:cubicBezTo>
                    <a:pt x="46" y="10"/>
                    <a:pt x="46" y="10"/>
                    <a:pt x="46" y="10"/>
                  </a:cubicBezTo>
                  <a:cubicBezTo>
                    <a:pt x="46" y="9"/>
                    <a:pt x="46" y="9"/>
                    <a:pt x="46" y="9"/>
                  </a:cubicBezTo>
                  <a:cubicBezTo>
                    <a:pt x="50" y="9"/>
                    <a:pt x="50" y="9"/>
                    <a:pt x="50" y="9"/>
                  </a:cubicBezTo>
                  <a:cubicBezTo>
                    <a:pt x="52" y="8"/>
                    <a:pt x="53" y="6"/>
                    <a:pt x="53" y="4"/>
                  </a:cubicBezTo>
                  <a:cubicBezTo>
                    <a:pt x="52" y="2"/>
                    <a:pt x="50" y="0"/>
                    <a:pt x="48" y="1"/>
                  </a:cubicBezTo>
                  <a:cubicBezTo>
                    <a:pt x="44" y="2"/>
                    <a:pt x="44" y="2"/>
                    <a:pt x="44" y="2"/>
                  </a:cubicBezTo>
                  <a:cubicBezTo>
                    <a:pt x="43" y="2"/>
                    <a:pt x="43" y="2"/>
                    <a:pt x="43" y="2"/>
                  </a:cubicBezTo>
                  <a:cubicBezTo>
                    <a:pt x="36" y="3"/>
                    <a:pt x="36" y="3"/>
                    <a:pt x="36" y="3"/>
                  </a:cubicBezTo>
                  <a:cubicBezTo>
                    <a:pt x="28" y="3"/>
                    <a:pt x="28" y="3"/>
                    <a:pt x="28" y="3"/>
                  </a:cubicBezTo>
                  <a:cubicBezTo>
                    <a:pt x="17" y="3"/>
                    <a:pt x="17" y="3"/>
                    <a:pt x="17" y="3"/>
                  </a:cubicBezTo>
                  <a:cubicBezTo>
                    <a:pt x="12" y="2"/>
                    <a:pt x="12" y="2"/>
                    <a:pt x="12" y="2"/>
                  </a:cubicBezTo>
                  <a:cubicBezTo>
                    <a:pt x="5" y="1"/>
                    <a:pt x="5" y="1"/>
                    <a:pt x="5" y="1"/>
                  </a:cubicBezTo>
                  <a:cubicBezTo>
                    <a:pt x="3" y="0"/>
                    <a:pt x="0" y="2"/>
                    <a:pt x="0" y="4"/>
                  </a:cubicBezTo>
                  <a:cubicBezTo>
                    <a:pt x="0" y="6"/>
                    <a:pt x="1" y="8"/>
                    <a:pt x="3" y="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8" name="Freeform 277"/>
            <p:cNvSpPr>
              <a:spLocks/>
            </p:cNvSpPr>
            <p:nvPr/>
          </p:nvSpPr>
          <p:spPr bwMode="auto">
            <a:xfrm>
              <a:off x="4145" y="3800"/>
              <a:ext cx="21" cy="92"/>
            </a:xfrm>
            <a:custGeom>
              <a:avLst/>
              <a:gdLst>
                <a:gd name="T0" fmla="*/ 0 w 9"/>
                <a:gd name="T1" fmla="*/ 156 h 39"/>
                <a:gd name="T2" fmla="*/ 0 w 9"/>
                <a:gd name="T3" fmla="*/ 184 h 39"/>
                <a:gd name="T4" fmla="*/ 0 w 9"/>
                <a:gd name="T5" fmla="*/ 184 h 39"/>
                <a:gd name="T6" fmla="*/ 28 w 9"/>
                <a:gd name="T7" fmla="*/ 316 h 39"/>
                <a:gd name="T8" fmla="*/ 28 w 9"/>
                <a:gd name="T9" fmla="*/ 434 h 39"/>
                <a:gd name="T10" fmla="*/ 28 w 9"/>
                <a:gd name="T11" fmla="*/ 774 h 39"/>
                <a:gd name="T12" fmla="*/ 0 w 9"/>
                <a:gd name="T13" fmla="*/ 958 h 39"/>
                <a:gd name="T14" fmla="*/ 0 w 9"/>
                <a:gd name="T15" fmla="*/ 1052 h 39"/>
                <a:gd name="T16" fmla="*/ 114 w 9"/>
                <a:gd name="T17" fmla="*/ 1179 h 39"/>
                <a:gd name="T18" fmla="*/ 240 w 9"/>
                <a:gd name="T19" fmla="*/ 1090 h 39"/>
                <a:gd name="T20" fmla="*/ 240 w 9"/>
                <a:gd name="T21" fmla="*/ 986 h 39"/>
                <a:gd name="T22" fmla="*/ 266 w 9"/>
                <a:gd name="T23" fmla="*/ 802 h 39"/>
                <a:gd name="T24" fmla="*/ 266 w 9"/>
                <a:gd name="T25" fmla="*/ 802 h 39"/>
                <a:gd name="T26" fmla="*/ 266 w 9"/>
                <a:gd name="T27" fmla="*/ 434 h 39"/>
                <a:gd name="T28" fmla="*/ 266 w 9"/>
                <a:gd name="T29" fmla="*/ 434 h 39"/>
                <a:gd name="T30" fmla="*/ 266 w 9"/>
                <a:gd name="T31" fmla="*/ 278 h 39"/>
                <a:gd name="T32" fmla="*/ 266 w 9"/>
                <a:gd name="T33" fmla="*/ 278 h 39"/>
                <a:gd name="T34" fmla="*/ 240 w 9"/>
                <a:gd name="T35" fmla="*/ 156 h 39"/>
                <a:gd name="T36" fmla="*/ 240 w 9"/>
                <a:gd name="T37" fmla="*/ 118 h 39"/>
                <a:gd name="T38" fmla="*/ 114 w 9"/>
                <a:gd name="T39" fmla="*/ 0 h 39"/>
                <a:gd name="T40" fmla="*/ 0 w 9"/>
                <a:gd name="T41" fmla="*/ 156 h 3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39"/>
                <a:gd name="T65" fmla="*/ 9 w 9"/>
                <a:gd name="T66" fmla="*/ 39 h 3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39">
                  <a:moveTo>
                    <a:pt x="0" y="5"/>
                  </a:moveTo>
                  <a:cubicBezTo>
                    <a:pt x="0" y="6"/>
                    <a:pt x="0" y="6"/>
                    <a:pt x="0" y="6"/>
                  </a:cubicBezTo>
                  <a:cubicBezTo>
                    <a:pt x="0" y="6"/>
                    <a:pt x="0" y="6"/>
                    <a:pt x="0" y="6"/>
                  </a:cubicBezTo>
                  <a:cubicBezTo>
                    <a:pt x="1" y="10"/>
                    <a:pt x="1" y="10"/>
                    <a:pt x="1" y="10"/>
                  </a:cubicBezTo>
                  <a:cubicBezTo>
                    <a:pt x="1" y="14"/>
                    <a:pt x="1" y="14"/>
                    <a:pt x="1" y="14"/>
                  </a:cubicBezTo>
                  <a:cubicBezTo>
                    <a:pt x="1" y="25"/>
                    <a:pt x="1" y="25"/>
                    <a:pt x="1" y="25"/>
                  </a:cubicBezTo>
                  <a:cubicBezTo>
                    <a:pt x="0" y="31"/>
                    <a:pt x="0" y="31"/>
                    <a:pt x="0" y="31"/>
                  </a:cubicBezTo>
                  <a:cubicBezTo>
                    <a:pt x="0" y="34"/>
                    <a:pt x="0" y="34"/>
                    <a:pt x="0" y="34"/>
                  </a:cubicBezTo>
                  <a:cubicBezTo>
                    <a:pt x="0" y="36"/>
                    <a:pt x="2" y="38"/>
                    <a:pt x="4" y="38"/>
                  </a:cubicBezTo>
                  <a:cubicBezTo>
                    <a:pt x="6" y="39"/>
                    <a:pt x="8" y="37"/>
                    <a:pt x="8" y="35"/>
                  </a:cubicBezTo>
                  <a:cubicBezTo>
                    <a:pt x="8" y="32"/>
                    <a:pt x="8" y="32"/>
                    <a:pt x="8" y="32"/>
                  </a:cubicBezTo>
                  <a:cubicBezTo>
                    <a:pt x="9" y="26"/>
                    <a:pt x="9" y="26"/>
                    <a:pt x="9" y="26"/>
                  </a:cubicBezTo>
                  <a:cubicBezTo>
                    <a:pt x="9" y="26"/>
                    <a:pt x="9" y="26"/>
                    <a:pt x="9" y="26"/>
                  </a:cubicBezTo>
                  <a:cubicBezTo>
                    <a:pt x="9" y="14"/>
                    <a:pt x="9" y="14"/>
                    <a:pt x="9" y="14"/>
                  </a:cubicBezTo>
                  <a:cubicBezTo>
                    <a:pt x="9" y="14"/>
                    <a:pt x="9" y="14"/>
                    <a:pt x="9" y="14"/>
                  </a:cubicBezTo>
                  <a:cubicBezTo>
                    <a:pt x="9" y="9"/>
                    <a:pt x="9" y="9"/>
                    <a:pt x="9" y="9"/>
                  </a:cubicBezTo>
                  <a:cubicBezTo>
                    <a:pt x="9" y="9"/>
                    <a:pt x="9" y="9"/>
                    <a:pt x="9" y="9"/>
                  </a:cubicBezTo>
                  <a:cubicBezTo>
                    <a:pt x="8" y="5"/>
                    <a:pt x="8" y="5"/>
                    <a:pt x="8" y="5"/>
                  </a:cubicBezTo>
                  <a:cubicBezTo>
                    <a:pt x="8" y="4"/>
                    <a:pt x="8" y="4"/>
                    <a:pt x="8" y="4"/>
                  </a:cubicBezTo>
                  <a:cubicBezTo>
                    <a:pt x="8" y="1"/>
                    <a:pt x="6" y="0"/>
                    <a:pt x="4" y="0"/>
                  </a:cubicBezTo>
                  <a:cubicBezTo>
                    <a:pt x="1" y="0"/>
                    <a:pt x="0" y="3"/>
                    <a:pt x="0" y="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29" name="Freeform 278"/>
            <p:cNvSpPr>
              <a:spLocks/>
            </p:cNvSpPr>
            <p:nvPr/>
          </p:nvSpPr>
          <p:spPr bwMode="auto">
            <a:xfrm>
              <a:off x="4145" y="3805"/>
              <a:ext cx="68" cy="87"/>
            </a:xfrm>
            <a:custGeom>
              <a:avLst/>
              <a:gdLst>
                <a:gd name="T0" fmla="*/ 633 w 29"/>
                <a:gd name="T1" fmla="*/ 89 h 37"/>
                <a:gd name="T2" fmla="*/ 298 w 29"/>
                <a:gd name="T3" fmla="*/ 585 h 37"/>
                <a:gd name="T4" fmla="*/ 66 w 29"/>
                <a:gd name="T5" fmla="*/ 856 h 37"/>
                <a:gd name="T6" fmla="*/ 66 w 29"/>
                <a:gd name="T7" fmla="*/ 856 h 37"/>
                <a:gd name="T8" fmla="*/ 28 w 29"/>
                <a:gd name="T9" fmla="*/ 924 h 37"/>
                <a:gd name="T10" fmla="*/ 66 w 29"/>
                <a:gd name="T11" fmla="*/ 1068 h 37"/>
                <a:gd name="T12" fmla="*/ 209 w 29"/>
                <a:gd name="T13" fmla="*/ 1068 h 37"/>
                <a:gd name="T14" fmla="*/ 249 w 29"/>
                <a:gd name="T15" fmla="*/ 1039 h 37"/>
                <a:gd name="T16" fmla="*/ 249 w 29"/>
                <a:gd name="T17" fmla="*/ 1039 h 37"/>
                <a:gd name="T18" fmla="*/ 516 w 29"/>
                <a:gd name="T19" fmla="*/ 729 h 37"/>
                <a:gd name="T20" fmla="*/ 516 w 29"/>
                <a:gd name="T21" fmla="*/ 703 h 37"/>
                <a:gd name="T22" fmla="*/ 814 w 29"/>
                <a:gd name="T23" fmla="*/ 209 h 37"/>
                <a:gd name="T24" fmla="*/ 786 w 29"/>
                <a:gd name="T25" fmla="*/ 28 h 37"/>
                <a:gd name="T26" fmla="*/ 633 w 29"/>
                <a:gd name="T27" fmla="*/ 89 h 3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9"/>
                <a:gd name="T43" fmla="*/ 0 h 37"/>
                <a:gd name="T44" fmla="*/ 29 w 29"/>
                <a:gd name="T45" fmla="*/ 37 h 3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9" h="37">
                  <a:moveTo>
                    <a:pt x="21" y="3"/>
                  </a:moveTo>
                  <a:cubicBezTo>
                    <a:pt x="10" y="19"/>
                    <a:pt x="10" y="19"/>
                    <a:pt x="10" y="19"/>
                  </a:cubicBezTo>
                  <a:cubicBezTo>
                    <a:pt x="2" y="28"/>
                    <a:pt x="2" y="28"/>
                    <a:pt x="2" y="28"/>
                  </a:cubicBezTo>
                  <a:cubicBezTo>
                    <a:pt x="2" y="28"/>
                    <a:pt x="2" y="28"/>
                    <a:pt x="2" y="28"/>
                  </a:cubicBezTo>
                  <a:cubicBezTo>
                    <a:pt x="1" y="30"/>
                    <a:pt x="1" y="30"/>
                    <a:pt x="1" y="30"/>
                  </a:cubicBezTo>
                  <a:cubicBezTo>
                    <a:pt x="0" y="31"/>
                    <a:pt x="0" y="34"/>
                    <a:pt x="2" y="35"/>
                  </a:cubicBezTo>
                  <a:cubicBezTo>
                    <a:pt x="3" y="37"/>
                    <a:pt x="6" y="37"/>
                    <a:pt x="7" y="35"/>
                  </a:cubicBezTo>
                  <a:cubicBezTo>
                    <a:pt x="8" y="34"/>
                    <a:pt x="8" y="34"/>
                    <a:pt x="8" y="34"/>
                  </a:cubicBezTo>
                  <a:cubicBezTo>
                    <a:pt x="8" y="34"/>
                    <a:pt x="8" y="34"/>
                    <a:pt x="8" y="34"/>
                  </a:cubicBezTo>
                  <a:cubicBezTo>
                    <a:pt x="17" y="24"/>
                    <a:pt x="17" y="24"/>
                    <a:pt x="17" y="24"/>
                  </a:cubicBezTo>
                  <a:cubicBezTo>
                    <a:pt x="17" y="23"/>
                    <a:pt x="17" y="23"/>
                    <a:pt x="17" y="23"/>
                  </a:cubicBezTo>
                  <a:cubicBezTo>
                    <a:pt x="27" y="7"/>
                    <a:pt x="27" y="7"/>
                    <a:pt x="27" y="7"/>
                  </a:cubicBezTo>
                  <a:cubicBezTo>
                    <a:pt x="29" y="5"/>
                    <a:pt x="28" y="3"/>
                    <a:pt x="26" y="1"/>
                  </a:cubicBezTo>
                  <a:cubicBezTo>
                    <a:pt x="24" y="0"/>
                    <a:pt x="22" y="1"/>
                    <a:pt x="21"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0" name="Freeform 279"/>
            <p:cNvSpPr>
              <a:spLocks/>
            </p:cNvSpPr>
            <p:nvPr/>
          </p:nvSpPr>
          <p:spPr bwMode="auto">
            <a:xfrm>
              <a:off x="4145" y="3859"/>
              <a:ext cx="24" cy="29"/>
            </a:xfrm>
            <a:custGeom>
              <a:avLst/>
              <a:gdLst>
                <a:gd name="T0" fmla="*/ 29 w 10"/>
                <a:gd name="T1" fmla="*/ 99 h 12"/>
                <a:gd name="T2" fmla="*/ 29 w 10"/>
                <a:gd name="T3" fmla="*/ 169 h 12"/>
                <a:gd name="T4" fmla="*/ 29 w 10"/>
                <a:gd name="T5" fmla="*/ 268 h 12"/>
                <a:gd name="T6" fmla="*/ 29 w 10"/>
                <a:gd name="T7" fmla="*/ 309 h 12"/>
                <a:gd name="T8" fmla="*/ 235 w 10"/>
                <a:gd name="T9" fmla="*/ 408 h 12"/>
                <a:gd name="T10" fmla="*/ 305 w 10"/>
                <a:gd name="T11" fmla="*/ 210 h 12"/>
                <a:gd name="T12" fmla="*/ 305 w 10"/>
                <a:gd name="T13" fmla="*/ 210 h 12"/>
                <a:gd name="T14" fmla="*/ 305 w 10"/>
                <a:gd name="T15" fmla="*/ 169 h 12"/>
                <a:gd name="T16" fmla="*/ 197 w 10"/>
                <a:gd name="T17" fmla="*/ 0 h 12"/>
                <a:gd name="T18" fmla="*/ 29 w 10"/>
                <a:gd name="T19" fmla="*/ 99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
                <a:gd name="T31" fmla="*/ 0 h 12"/>
                <a:gd name="T32" fmla="*/ 10 w 10"/>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 h="12">
                  <a:moveTo>
                    <a:pt x="1" y="3"/>
                  </a:moveTo>
                  <a:cubicBezTo>
                    <a:pt x="1" y="5"/>
                    <a:pt x="1" y="5"/>
                    <a:pt x="1" y="5"/>
                  </a:cubicBezTo>
                  <a:cubicBezTo>
                    <a:pt x="0" y="6"/>
                    <a:pt x="0" y="7"/>
                    <a:pt x="1" y="8"/>
                  </a:cubicBezTo>
                  <a:cubicBezTo>
                    <a:pt x="1" y="9"/>
                    <a:pt x="1" y="9"/>
                    <a:pt x="1" y="9"/>
                  </a:cubicBezTo>
                  <a:cubicBezTo>
                    <a:pt x="2" y="11"/>
                    <a:pt x="4" y="12"/>
                    <a:pt x="7" y="12"/>
                  </a:cubicBezTo>
                  <a:cubicBezTo>
                    <a:pt x="9" y="11"/>
                    <a:pt x="10" y="8"/>
                    <a:pt x="9" y="6"/>
                  </a:cubicBezTo>
                  <a:cubicBezTo>
                    <a:pt x="9" y="6"/>
                    <a:pt x="9" y="6"/>
                    <a:pt x="9" y="6"/>
                  </a:cubicBezTo>
                  <a:cubicBezTo>
                    <a:pt x="9" y="5"/>
                    <a:pt x="9" y="5"/>
                    <a:pt x="9" y="5"/>
                  </a:cubicBezTo>
                  <a:cubicBezTo>
                    <a:pt x="9" y="3"/>
                    <a:pt x="8" y="1"/>
                    <a:pt x="6" y="0"/>
                  </a:cubicBezTo>
                  <a:cubicBezTo>
                    <a:pt x="4" y="0"/>
                    <a:pt x="2" y="1"/>
                    <a:pt x="1" y="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1" name="Freeform 280"/>
            <p:cNvSpPr>
              <a:spLocks/>
            </p:cNvSpPr>
            <p:nvPr/>
          </p:nvSpPr>
          <p:spPr bwMode="auto">
            <a:xfrm>
              <a:off x="4211" y="3869"/>
              <a:ext cx="95" cy="23"/>
            </a:xfrm>
            <a:custGeom>
              <a:avLst/>
              <a:gdLst>
                <a:gd name="T0" fmla="*/ 135 w 40"/>
                <a:gd name="T1" fmla="*/ 216 h 10"/>
                <a:gd name="T2" fmla="*/ 575 w 40"/>
                <a:gd name="T3" fmla="*/ 253 h 10"/>
                <a:gd name="T4" fmla="*/ 575 w 40"/>
                <a:gd name="T5" fmla="*/ 253 h 10"/>
                <a:gd name="T6" fmla="*/ 694 w 40"/>
                <a:gd name="T7" fmla="*/ 253 h 10"/>
                <a:gd name="T8" fmla="*/ 694 w 40"/>
                <a:gd name="T9" fmla="*/ 253 h 10"/>
                <a:gd name="T10" fmla="*/ 1150 w 40"/>
                <a:gd name="T11" fmla="*/ 281 h 10"/>
                <a:gd name="T12" fmla="*/ 1275 w 40"/>
                <a:gd name="T13" fmla="*/ 170 h 10"/>
                <a:gd name="T14" fmla="*/ 1150 w 40"/>
                <a:gd name="T15" fmla="*/ 64 h 10"/>
                <a:gd name="T16" fmla="*/ 694 w 40"/>
                <a:gd name="T17" fmla="*/ 28 h 10"/>
                <a:gd name="T18" fmla="*/ 575 w 40"/>
                <a:gd name="T19" fmla="*/ 28 h 10"/>
                <a:gd name="T20" fmla="*/ 575 w 40"/>
                <a:gd name="T21" fmla="*/ 28 h 10"/>
                <a:gd name="T22" fmla="*/ 157 w 40"/>
                <a:gd name="T23" fmla="*/ 0 h 10"/>
                <a:gd name="T24" fmla="*/ 29 w 40"/>
                <a:gd name="T25" fmla="*/ 110 h 10"/>
                <a:gd name="T26" fmla="*/ 135 w 40"/>
                <a:gd name="T27" fmla="*/ 216 h 10"/>
                <a:gd name="T28" fmla="*/ 135 w 40"/>
                <a:gd name="T29" fmla="*/ 216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0"/>
                <a:gd name="T46" fmla="*/ 0 h 10"/>
                <a:gd name="T47" fmla="*/ 40 w 40"/>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0" h="10">
                  <a:moveTo>
                    <a:pt x="4" y="8"/>
                  </a:moveTo>
                  <a:cubicBezTo>
                    <a:pt x="18" y="9"/>
                    <a:pt x="18" y="9"/>
                    <a:pt x="18" y="9"/>
                  </a:cubicBezTo>
                  <a:cubicBezTo>
                    <a:pt x="18" y="9"/>
                    <a:pt x="18" y="9"/>
                    <a:pt x="18" y="9"/>
                  </a:cubicBezTo>
                  <a:cubicBezTo>
                    <a:pt x="22" y="9"/>
                    <a:pt x="22" y="9"/>
                    <a:pt x="22" y="9"/>
                  </a:cubicBezTo>
                  <a:cubicBezTo>
                    <a:pt x="22" y="9"/>
                    <a:pt x="22" y="9"/>
                    <a:pt x="22" y="9"/>
                  </a:cubicBezTo>
                  <a:cubicBezTo>
                    <a:pt x="36" y="10"/>
                    <a:pt x="36" y="10"/>
                    <a:pt x="36" y="10"/>
                  </a:cubicBezTo>
                  <a:cubicBezTo>
                    <a:pt x="38" y="10"/>
                    <a:pt x="40" y="8"/>
                    <a:pt x="40" y="6"/>
                  </a:cubicBezTo>
                  <a:cubicBezTo>
                    <a:pt x="40" y="4"/>
                    <a:pt x="38" y="2"/>
                    <a:pt x="36" y="2"/>
                  </a:cubicBezTo>
                  <a:cubicBezTo>
                    <a:pt x="22" y="1"/>
                    <a:pt x="22" y="1"/>
                    <a:pt x="22" y="1"/>
                  </a:cubicBezTo>
                  <a:cubicBezTo>
                    <a:pt x="18" y="1"/>
                    <a:pt x="18" y="1"/>
                    <a:pt x="18" y="1"/>
                  </a:cubicBezTo>
                  <a:cubicBezTo>
                    <a:pt x="18" y="1"/>
                    <a:pt x="18" y="1"/>
                    <a:pt x="18" y="1"/>
                  </a:cubicBezTo>
                  <a:cubicBezTo>
                    <a:pt x="5" y="0"/>
                    <a:pt x="5" y="0"/>
                    <a:pt x="5" y="0"/>
                  </a:cubicBezTo>
                  <a:cubicBezTo>
                    <a:pt x="3" y="0"/>
                    <a:pt x="1" y="1"/>
                    <a:pt x="1" y="4"/>
                  </a:cubicBezTo>
                  <a:cubicBezTo>
                    <a:pt x="0" y="6"/>
                    <a:pt x="2" y="8"/>
                    <a:pt x="4" y="8"/>
                  </a:cubicBezTo>
                  <a:cubicBezTo>
                    <a:pt x="4" y="8"/>
                    <a:pt x="4" y="8"/>
                    <a:pt x="4" y="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2" name="Freeform 281"/>
            <p:cNvSpPr>
              <a:spLocks/>
            </p:cNvSpPr>
            <p:nvPr/>
          </p:nvSpPr>
          <p:spPr bwMode="auto">
            <a:xfrm>
              <a:off x="4145" y="3866"/>
              <a:ext cx="87" cy="29"/>
            </a:xfrm>
            <a:custGeom>
              <a:avLst/>
              <a:gdLst>
                <a:gd name="T0" fmla="*/ 89 w 37"/>
                <a:gd name="T1" fmla="*/ 268 h 12"/>
                <a:gd name="T2" fmla="*/ 89 w 37"/>
                <a:gd name="T3" fmla="*/ 268 h 12"/>
                <a:gd name="T4" fmla="*/ 89 w 37"/>
                <a:gd name="T5" fmla="*/ 309 h 12"/>
                <a:gd name="T6" fmla="*/ 209 w 37"/>
                <a:gd name="T7" fmla="*/ 379 h 12"/>
                <a:gd name="T8" fmla="*/ 270 w 37"/>
                <a:gd name="T9" fmla="*/ 379 h 12"/>
                <a:gd name="T10" fmla="*/ 430 w 37"/>
                <a:gd name="T11" fmla="*/ 408 h 12"/>
                <a:gd name="T12" fmla="*/ 454 w 37"/>
                <a:gd name="T13" fmla="*/ 408 h 12"/>
                <a:gd name="T14" fmla="*/ 614 w 37"/>
                <a:gd name="T15" fmla="*/ 379 h 12"/>
                <a:gd name="T16" fmla="*/ 614 w 37"/>
                <a:gd name="T17" fmla="*/ 379 h 12"/>
                <a:gd name="T18" fmla="*/ 818 w 37"/>
                <a:gd name="T19" fmla="*/ 309 h 12"/>
                <a:gd name="T20" fmla="*/ 1011 w 37"/>
                <a:gd name="T21" fmla="*/ 309 h 12"/>
                <a:gd name="T22" fmla="*/ 1133 w 37"/>
                <a:gd name="T23" fmla="*/ 140 h 12"/>
                <a:gd name="T24" fmla="*/ 973 w 37"/>
                <a:gd name="T25" fmla="*/ 29 h 12"/>
                <a:gd name="T26" fmla="*/ 790 w 37"/>
                <a:gd name="T27" fmla="*/ 29 h 12"/>
                <a:gd name="T28" fmla="*/ 790 w 37"/>
                <a:gd name="T29" fmla="*/ 70 h 12"/>
                <a:gd name="T30" fmla="*/ 585 w 37"/>
                <a:gd name="T31" fmla="*/ 99 h 12"/>
                <a:gd name="T32" fmla="*/ 430 w 37"/>
                <a:gd name="T33" fmla="*/ 140 h 12"/>
                <a:gd name="T34" fmla="*/ 310 w 37"/>
                <a:gd name="T35" fmla="*/ 99 h 12"/>
                <a:gd name="T36" fmla="*/ 209 w 37"/>
                <a:gd name="T37" fmla="*/ 70 h 12"/>
                <a:gd name="T38" fmla="*/ 209 w 37"/>
                <a:gd name="T39" fmla="*/ 29 h 12"/>
                <a:gd name="T40" fmla="*/ 66 w 37"/>
                <a:gd name="T41" fmla="*/ 99 h 12"/>
                <a:gd name="T42" fmla="*/ 89 w 37"/>
                <a:gd name="T43" fmla="*/ 268 h 1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7"/>
                <a:gd name="T67" fmla="*/ 0 h 12"/>
                <a:gd name="T68" fmla="*/ 37 w 37"/>
                <a:gd name="T69" fmla="*/ 12 h 1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7" h="12">
                  <a:moveTo>
                    <a:pt x="3" y="8"/>
                  </a:moveTo>
                  <a:cubicBezTo>
                    <a:pt x="3" y="8"/>
                    <a:pt x="3" y="8"/>
                    <a:pt x="3" y="8"/>
                  </a:cubicBezTo>
                  <a:cubicBezTo>
                    <a:pt x="3" y="9"/>
                    <a:pt x="3" y="9"/>
                    <a:pt x="3" y="9"/>
                  </a:cubicBezTo>
                  <a:cubicBezTo>
                    <a:pt x="7" y="11"/>
                    <a:pt x="7" y="11"/>
                    <a:pt x="7" y="11"/>
                  </a:cubicBezTo>
                  <a:cubicBezTo>
                    <a:pt x="8" y="11"/>
                    <a:pt x="8" y="11"/>
                    <a:pt x="9" y="11"/>
                  </a:cubicBezTo>
                  <a:cubicBezTo>
                    <a:pt x="14" y="12"/>
                    <a:pt x="14" y="12"/>
                    <a:pt x="14" y="12"/>
                  </a:cubicBezTo>
                  <a:cubicBezTo>
                    <a:pt x="15" y="12"/>
                    <a:pt x="15" y="12"/>
                    <a:pt x="15" y="12"/>
                  </a:cubicBezTo>
                  <a:cubicBezTo>
                    <a:pt x="20" y="11"/>
                    <a:pt x="20" y="11"/>
                    <a:pt x="20" y="11"/>
                  </a:cubicBezTo>
                  <a:cubicBezTo>
                    <a:pt x="20" y="11"/>
                    <a:pt x="20" y="11"/>
                    <a:pt x="20" y="11"/>
                  </a:cubicBezTo>
                  <a:cubicBezTo>
                    <a:pt x="27" y="9"/>
                    <a:pt x="27" y="9"/>
                    <a:pt x="27" y="9"/>
                  </a:cubicBezTo>
                  <a:cubicBezTo>
                    <a:pt x="33" y="9"/>
                    <a:pt x="33" y="9"/>
                    <a:pt x="33" y="9"/>
                  </a:cubicBezTo>
                  <a:cubicBezTo>
                    <a:pt x="35" y="9"/>
                    <a:pt x="37" y="7"/>
                    <a:pt x="37" y="4"/>
                  </a:cubicBezTo>
                  <a:cubicBezTo>
                    <a:pt x="36" y="2"/>
                    <a:pt x="34" y="1"/>
                    <a:pt x="32" y="1"/>
                  </a:cubicBezTo>
                  <a:cubicBezTo>
                    <a:pt x="26" y="1"/>
                    <a:pt x="26" y="1"/>
                    <a:pt x="26" y="1"/>
                  </a:cubicBezTo>
                  <a:cubicBezTo>
                    <a:pt x="26" y="2"/>
                    <a:pt x="26" y="2"/>
                    <a:pt x="26" y="2"/>
                  </a:cubicBezTo>
                  <a:cubicBezTo>
                    <a:pt x="19" y="3"/>
                    <a:pt x="19" y="3"/>
                    <a:pt x="19" y="3"/>
                  </a:cubicBezTo>
                  <a:cubicBezTo>
                    <a:pt x="14" y="4"/>
                    <a:pt x="14" y="4"/>
                    <a:pt x="14" y="4"/>
                  </a:cubicBezTo>
                  <a:cubicBezTo>
                    <a:pt x="10" y="3"/>
                    <a:pt x="10" y="3"/>
                    <a:pt x="10" y="3"/>
                  </a:cubicBezTo>
                  <a:cubicBezTo>
                    <a:pt x="7" y="2"/>
                    <a:pt x="7" y="2"/>
                    <a:pt x="7" y="2"/>
                  </a:cubicBezTo>
                  <a:cubicBezTo>
                    <a:pt x="7" y="1"/>
                    <a:pt x="7" y="1"/>
                    <a:pt x="7" y="1"/>
                  </a:cubicBezTo>
                  <a:cubicBezTo>
                    <a:pt x="5" y="0"/>
                    <a:pt x="3" y="1"/>
                    <a:pt x="2" y="3"/>
                  </a:cubicBezTo>
                  <a:cubicBezTo>
                    <a:pt x="0" y="5"/>
                    <a:pt x="1" y="7"/>
                    <a:pt x="3" y="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3" name="Freeform 282"/>
            <p:cNvSpPr>
              <a:spLocks/>
            </p:cNvSpPr>
            <p:nvPr/>
          </p:nvSpPr>
          <p:spPr bwMode="auto">
            <a:xfrm>
              <a:off x="4433" y="3611"/>
              <a:ext cx="28" cy="36"/>
            </a:xfrm>
            <a:custGeom>
              <a:avLst/>
              <a:gdLst>
                <a:gd name="T0" fmla="*/ 114 w 12"/>
                <a:gd name="T1" fmla="*/ 70 h 15"/>
                <a:gd name="T2" fmla="*/ 28 w 12"/>
                <a:gd name="T3" fmla="*/ 264 h 15"/>
                <a:gd name="T4" fmla="*/ 28 w 12"/>
                <a:gd name="T5" fmla="*/ 264 h 15"/>
                <a:gd name="T6" fmla="*/ 28 w 12"/>
                <a:gd name="T7" fmla="*/ 264 h 15"/>
                <a:gd name="T8" fmla="*/ 86 w 12"/>
                <a:gd name="T9" fmla="*/ 473 h 15"/>
                <a:gd name="T10" fmla="*/ 240 w 12"/>
                <a:gd name="T11" fmla="*/ 403 h 15"/>
                <a:gd name="T12" fmla="*/ 240 w 12"/>
                <a:gd name="T13" fmla="*/ 403 h 15"/>
                <a:gd name="T14" fmla="*/ 240 w 12"/>
                <a:gd name="T15" fmla="*/ 403 h 15"/>
                <a:gd name="T16" fmla="*/ 331 w 12"/>
                <a:gd name="T17" fmla="*/ 197 h 15"/>
                <a:gd name="T18" fmla="*/ 294 w 12"/>
                <a:gd name="T19" fmla="*/ 29 h 15"/>
                <a:gd name="T20" fmla="*/ 114 w 12"/>
                <a:gd name="T21" fmla="*/ 70 h 1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15"/>
                <a:gd name="T35" fmla="*/ 12 w 12"/>
                <a:gd name="T36" fmla="*/ 15 h 1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15">
                  <a:moveTo>
                    <a:pt x="4" y="2"/>
                  </a:moveTo>
                  <a:cubicBezTo>
                    <a:pt x="1" y="8"/>
                    <a:pt x="1" y="8"/>
                    <a:pt x="1" y="8"/>
                  </a:cubicBezTo>
                  <a:cubicBezTo>
                    <a:pt x="1" y="8"/>
                    <a:pt x="1" y="8"/>
                    <a:pt x="1" y="8"/>
                  </a:cubicBezTo>
                  <a:cubicBezTo>
                    <a:pt x="1" y="8"/>
                    <a:pt x="1" y="8"/>
                    <a:pt x="1" y="8"/>
                  </a:cubicBezTo>
                  <a:cubicBezTo>
                    <a:pt x="0" y="10"/>
                    <a:pt x="1" y="13"/>
                    <a:pt x="3" y="14"/>
                  </a:cubicBezTo>
                  <a:cubicBezTo>
                    <a:pt x="5" y="15"/>
                    <a:pt x="7" y="14"/>
                    <a:pt x="8" y="12"/>
                  </a:cubicBezTo>
                  <a:cubicBezTo>
                    <a:pt x="8" y="12"/>
                    <a:pt x="8" y="12"/>
                    <a:pt x="8" y="12"/>
                  </a:cubicBezTo>
                  <a:cubicBezTo>
                    <a:pt x="8" y="12"/>
                    <a:pt x="8" y="12"/>
                    <a:pt x="8" y="12"/>
                  </a:cubicBezTo>
                  <a:cubicBezTo>
                    <a:pt x="11" y="6"/>
                    <a:pt x="11" y="6"/>
                    <a:pt x="11" y="6"/>
                  </a:cubicBezTo>
                  <a:cubicBezTo>
                    <a:pt x="12" y="4"/>
                    <a:pt x="12" y="2"/>
                    <a:pt x="10" y="1"/>
                  </a:cubicBezTo>
                  <a:cubicBezTo>
                    <a:pt x="8" y="0"/>
                    <a:pt x="5" y="1"/>
                    <a:pt x="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4" name="Freeform 283"/>
            <p:cNvSpPr>
              <a:spLocks/>
            </p:cNvSpPr>
            <p:nvPr/>
          </p:nvSpPr>
          <p:spPr bwMode="auto">
            <a:xfrm>
              <a:off x="4225" y="3871"/>
              <a:ext cx="88" cy="135"/>
            </a:xfrm>
            <a:custGeom>
              <a:avLst/>
              <a:gdLst>
                <a:gd name="T0" fmla="*/ 928 w 37"/>
                <a:gd name="T1" fmla="*/ 95 h 57"/>
                <a:gd name="T2" fmla="*/ 899 w 37"/>
                <a:gd name="T3" fmla="*/ 118 h 57"/>
                <a:gd name="T4" fmla="*/ 29 w 37"/>
                <a:gd name="T5" fmla="*/ 1566 h 57"/>
                <a:gd name="T6" fmla="*/ 95 w 37"/>
                <a:gd name="T7" fmla="*/ 1767 h 57"/>
                <a:gd name="T8" fmla="*/ 254 w 37"/>
                <a:gd name="T9" fmla="*/ 1701 h 57"/>
                <a:gd name="T10" fmla="*/ 1115 w 37"/>
                <a:gd name="T11" fmla="*/ 253 h 57"/>
                <a:gd name="T12" fmla="*/ 1115 w 37"/>
                <a:gd name="T13" fmla="*/ 253 h 57"/>
                <a:gd name="T14" fmla="*/ 1161 w 37"/>
                <a:gd name="T15" fmla="*/ 225 h 57"/>
                <a:gd name="T16" fmla="*/ 1092 w 37"/>
                <a:gd name="T17" fmla="*/ 28 h 57"/>
                <a:gd name="T18" fmla="*/ 928 w 37"/>
                <a:gd name="T19" fmla="*/ 95 h 5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7"/>
                <a:gd name="T31" fmla="*/ 0 h 57"/>
                <a:gd name="T32" fmla="*/ 37 w 37"/>
                <a:gd name="T33" fmla="*/ 57 h 5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7" h="57">
                  <a:moveTo>
                    <a:pt x="29" y="3"/>
                  </a:moveTo>
                  <a:cubicBezTo>
                    <a:pt x="28" y="4"/>
                    <a:pt x="28" y="4"/>
                    <a:pt x="28" y="4"/>
                  </a:cubicBezTo>
                  <a:cubicBezTo>
                    <a:pt x="1" y="50"/>
                    <a:pt x="1" y="50"/>
                    <a:pt x="1" y="50"/>
                  </a:cubicBezTo>
                  <a:cubicBezTo>
                    <a:pt x="0" y="52"/>
                    <a:pt x="1" y="54"/>
                    <a:pt x="3" y="56"/>
                  </a:cubicBezTo>
                  <a:cubicBezTo>
                    <a:pt x="5" y="57"/>
                    <a:pt x="7" y="56"/>
                    <a:pt x="8" y="54"/>
                  </a:cubicBezTo>
                  <a:cubicBezTo>
                    <a:pt x="35" y="8"/>
                    <a:pt x="35" y="8"/>
                    <a:pt x="35" y="8"/>
                  </a:cubicBezTo>
                  <a:cubicBezTo>
                    <a:pt x="35" y="8"/>
                    <a:pt x="35" y="8"/>
                    <a:pt x="35" y="8"/>
                  </a:cubicBezTo>
                  <a:cubicBezTo>
                    <a:pt x="36" y="7"/>
                    <a:pt x="36" y="7"/>
                    <a:pt x="36" y="7"/>
                  </a:cubicBezTo>
                  <a:cubicBezTo>
                    <a:pt x="37" y="5"/>
                    <a:pt x="36" y="3"/>
                    <a:pt x="34" y="1"/>
                  </a:cubicBezTo>
                  <a:cubicBezTo>
                    <a:pt x="32" y="0"/>
                    <a:pt x="30" y="1"/>
                    <a:pt x="29"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5" name="Freeform 284"/>
            <p:cNvSpPr>
              <a:spLocks/>
            </p:cNvSpPr>
            <p:nvPr/>
          </p:nvSpPr>
          <p:spPr bwMode="auto">
            <a:xfrm>
              <a:off x="4303" y="3529"/>
              <a:ext cx="158" cy="18"/>
            </a:xfrm>
            <a:custGeom>
              <a:avLst/>
              <a:gdLst>
                <a:gd name="T0" fmla="*/ 118 w 67"/>
                <a:gd name="T1" fmla="*/ 203 h 8"/>
                <a:gd name="T2" fmla="*/ 1953 w 67"/>
                <a:gd name="T3" fmla="*/ 203 h 8"/>
                <a:gd name="T4" fmla="*/ 2075 w 67"/>
                <a:gd name="T5" fmla="*/ 101 h 8"/>
                <a:gd name="T6" fmla="*/ 1953 w 67"/>
                <a:gd name="T7" fmla="*/ 0 h 8"/>
                <a:gd name="T8" fmla="*/ 118 w 67"/>
                <a:gd name="T9" fmla="*/ 0 h 8"/>
                <a:gd name="T10" fmla="*/ 0 w 67"/>
                <a:gd name="T11" fmla="*/ 101 h 8"/>
                <a:gd name="T12" fmla="*/ 118 w 67"/>
                <a:gd name="T13" fmla="*/ 203 h 8"/>
                <a:gd name="T14" fmla="*/ 0 60000 65536"/>
                <a:gd name="T15" fmla="*/ 0 60000 65536"/>
                <a:gd name="T16" fmla="*/ 0 60000 65536"/>
                <a:gd name="T17" fmla="*/ 0 60000 65536"/>
                <a:gd name="T18" fmla="*/ 0 60000 65536"/>
                <a:gd name="T19" fmla="*/ 0 60000 65536"/>
                <a:gd name="T20" fmla="*/ 0 60000 65536"/>
                <a:gd name="T21" fmla="*/ 0 w 67"/>
                <a:gd name="T22" fmla="*/ 0 h 8"/>
                <a:gd name="T23" fmla="*/ 67 w 67"/>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8">
                  <a:moveTo>
                    <a:pt x="4" y="8"/>
                  </a:moveTo>
                  <a:cubicBezTo>
                    <a:pt x="63" y="8"/>
                    <a:pt x="63" y="8"/>
                    <a:pt x="63" y="8"/>
                  </a:cubicBezTo>
                  <a:cubicBezTo>
                    <a:pt x="65" y="8"/>
                    <a:pt x="67" y="6"/>
                    <a:pt x="67" y="4"/>
                  </a:cubicBezTo>
                  <a:cubicBezTo>
                    <a:pt x="67" y="2"/>
                    <a:pt x="65" y="0"/>
                    <a:pt x="63" y="0"/>
                  </a:cubicBezTo>
                  <a:cubicBezTo>
                    <a:pt x="4" y="0"/>
                    <a:pt x="4" y="0"/>
                    <a:pt x="4" y="0"/>
                  </a:cubicBezTo>
                  <a:cubicBezTo>
                    <a:pt x="2" y="0"/>
                    <a:pt x="0" y="2"/>
                    <a:pt x="0" y="4"/>
                  </a:cubicBezTo>
                  <a:cubicBezTo>
                    <a:pt x="0" y="6"/>
                    <a:pt x="2" y="8"/>
                    <a:pt x="4" y="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6" name="Freeform 285"/>
            <p:cNvSpPr>
              <a:spLocks/>
            </p:cNvSpPr>
            <p:nvPr/>
          </p:nvSpPr>
          <p:spPr bwMode="auto">
            <a:xfrm>
              <a:off x="4088" y="3526"/>
              <a:ext cx="236" cy="395"/>
            </a:xfrm>
            <a:custGeom>
              <a:avLst/>
              <a:gdLst>
                <a:gd name="T0" fmla="*/ 250 w 100"/>
                <a:gd name="T1" fmla="*/ 5159 h 167"/>
                <a:gd name="T2" fmla="*/ 996 w 100"/>
                <a:gd name="T3" fmla="*/ 3848 h 167"/>
                <a:gd name="T4" fmla="*/ 996 w 100"/>
                <a:gd name="T5" fmla="*/ 3848 h 167"/>
                <a:gd name="T6" fmla="*/ 1053 w 100"/>
                <a:gd name="T7" fmla="*/ 3721 h 167"/>
                <a:gd name="T8" fmla="*/ 1053 w 100"/>
                <a:gd name="T9" fmla="*/ 3721 h 167"/>
                <a:gd name="T10" fmla="*/ 1711 w 100"/>
                <a:gd name="T11" fmla="*/ 2635 h 167"/>
                <a:gd name="T12" fmla="*/ 2301 w 100"/>
                <a:gd name="T13" fmla="*/ 1599 h 167"/>
                <a:gd name="T14" fmla="*/ 3075 w 100"/>
                <a:gd name="T15" fmla="*/ 225 h 167"/>
                <a:gd name="T16" fmla="*/ 3007 w 100"/>
                <a:gd name="T17" fmla="*/ 28 h 167"/>
                <a:gd name="T18" fmla="*/ 2851 w 100"/>
                <a:gd name="T19" fmla="*/ 95 h 167"/>
                <a:gd name="T20" fmla="*/ 2077 w 100"/>
                <a:gd name="T21" fmla="*/ 1471 h 167"/>
                <a:gd name="T22" fmla="*/ 1487 w 100"/>
                <a:gd name="T23" fmla="*/ 2500 h 167"/>
                <a:gd name="T24" fmla="*/ 840 w 100"/>
                <a:gd name="T25" fmla="*/ 3598 h 167"/>
                <a:gd name="T26" fmla="*/ 840 w 100"/>
                <a:gd name="T27" fmla="*/ 3598 h 167"/>
                <a:gd name="T28" fmla="*/ 774 w 100"/>
                <a:gd name="T29" fmla="*/ 3721 h 167"/>
                <a:gd name="T30" fmla="*/ 774 w 100"/>
                <a:gd name="T31" fmla="*/ 3721 h 167"/>
                <a:gd name="T32" fmla="*/ 28 w 100"/>
                <a:gd name="T33" fmla="*/ 5040 h 167"/>
                <a:gd name="T34" fmla="*/ 66 w 100"/>
                <a:gd name="T35" fmla="*/ 5204 h 167"/>
                <a:gd name="T36" fmla="*/ 250 w 100"/>
                <a:gd name="T37" fmla="*/ 5159 h 16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0"/>
                <a:gd name="T58" fmla="*/ 0 h 167"/>
                <a:gd name="T59" fmla="*/ 100 w 100"/>
                <a:gd name="T60" fmla="*/ 167 h 16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0" h="167">
                  <a:moveTo>
                    <a:pt x="8" y="165"/>
                  </a:moveTo>
                  <a:cubicBezTo>
                    <a:pt x="32" y="123"/>
                    <a:pt x="32" y="123"/>
                    <a:pt x="32" y="123"/>
                  </a:cubicBezTo>
                  <a:cubicBezTo>
                    <a:pt x="32" y="123"/>
                    <a:pt x="32" y="123"/>
                    <a:pt x="32" y="123"/>
                  </a:cubicBezTo>
                  <a:cubicBezTo>
                    <a:pt x="34" y="119"/>
                    <a:pt x="34" y="119"/>
                    <a:pt x="34" y="119"/>
                  </a:cubicBezTo>
                  <a:cubicBezTo>
                    <a:pt x="34" y="119"/>
                    <a:pt x="34" y="119"/>
                    <a:pt x="34" y="119"/>
                  </a:cubicBezTo>
                  <a:cubicBezTo>
                    <a:pt x="55" y="84"/>
                    <a:pt x="55" y="84"/>
                    <a:pt x="55" y="84"/>
                  </a:cubicBezTo>
                  <a:cubicBezTo>
                    <a:pt x="74" y="51"/>
                    <a:pt x="74" y="51"/>
                    <a:pt x="74" y="51"/>
                  </a:cubicBezTo>
                  <a:cubicBezTo>
                    <a:pt x="99" y="7"/>
                    <a:pt x="99" y="7"/>
                    <a:pt x="99" y="7"/>
                  </a:cubicBezTo>
                  <a:cubicBezTo>
                    <a:pt x="100" y="5"/>
                    <a:pt x="99" y="2"/>
                    <a:pt x="97" y="1"/>
                  </a:cubicBezTo>
                  <a:cubicBezTo>
                    <a:pt x="95" y="0"/>
                    <a:pt x="93" y="1"/>
                    <a:pt x="92" y="3"/>
                  </a:cubicBezTo>
                  <a:cubicBezTo>
                    <a:pt x="67" y="47"/>
                    <a:pt x="67" y="47"/>
                    <a:pt x="67" y="47"/>
                  </a:cubicBezTo>
                  <a:cubicBezTo>
                    <a:pt x="48" y="80"/>
                    <a:pt x="48" y="80"/>
                    <a:pt x="48" y="80"/>
                  </a:cubicBezTo>
                  <a:cubicBezTo>
                    <a:pt x="27" y="115"/>
                    <a:pt x="27" y="115"/>
                    <a:pt x="27" y="115"/>
                  </a:cubicBezTo>
                  <a:cubicBezTo>
                    <a:pt x="27" y="115"/>
                    <a:pt x="27" y="115"/>
                    <a:pt x="27" y="115"/>
                  </a:cubicBezTo>
                  <a:cubicBezTo>
                    <a:pt x="25" y="119"/>
                    <a:pt x="25" y="119"/>
                    <a:pt x="25" y="119"/>
                  </a:cubicBezTo>
                  <a:cubicBezTo>
                    <a:pt x="25" y="119"/>
                    <a:pt x="25" y="119"/>
                    <a:pt x="25" y="119"/>
                  </a:cubicBezTo>
                  <a:cubicBezTo>
                    <a:pt x="1" y="161"/>
                    <a:pt x="1" y="161"/>
                    <a:pt x="1" y="161"/>
                  </a:cubicBezTo>
                  <a:cubicBezTo>
                    <a:pt x="0" y="162"/>
                    <a:pt x="1" y="165"/>
                    <a:pt x="2" y="166"/>
                  </a:cubicBezTo>
                  <a:cubicBezTo>
                    <a:pt x="4" y="167"/>
                    <a:pt x="7" y="166"/>
                    <a:pt x="8" y="16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7" name="Freeform 286"/>
            <p:cNvSpPr>
              <a:spLocks/>
            </p:cNvSpPr>
            <p:nvPr/>
          </p:nvSpPr>
          <p:spPr bwMode="auto">
            <a:xfrm>
              <a:off x="4228" y="3902"/>
              <a:ext cx="18" cy="101"/>
            </a:xfrm>
            <a:custGeom>
              <a:avLst/>
              <a:gdLst>
                <a:gd name="T0" fmla="*/ 203 w 8"/>
                <a:gd name="T1" fmla="*/ 1191 h 43"/>
                <a:gd name="T2" fmla="*/ 203 w 8"/>
                <a:gd name="T3" fmla="*/ 115 h 43"/>
                <a:gd name="T4" fmla="*/ 101 w 8"/>
                <a:gd name="T5" fmla="*/ 0 h 43"/>
                <a:gd name="T6" fmla="*/ 0 w 8"/>
                <a:gd name="T7" fmla="*/ 115 h 43"/>
                <a:gd name="T8" fmla="*/ 0 w 8"/>
                <a:gd name="T9" fmla="*/ 1191 h 43"/>
                <a:gd name="T10" fmla="*/ 101 w 8"/>
                <a:gd name="T11" fmla="*/ 1308 h 43"/>
                <a:gd name="T12" fmla="*/ 203 w 8"/>
                <a:gd name="T13" fmla="*/ 1191 h 43"/>
                <a:gd name="T14" fmla="*/ 0 60000 65536"/>
                <a:gd name="T15" fmla="*/ 0 60000 65536"/>
                <a:gd name="T16" fmla="*/ 0 60000 65536"/>
                <a:gd name="T17" fmla="*/ 0 60000 65536"/>
                <a:gd name="T18" fmla="*/ 0 60000 65536"/>
                <a:gd name="T19" fmla="*/ 0 60000 65536"/>
                <a:gd name="T20" fmla="*/ 0 60000 65536"/>
                <a:gd name="T21" fmla="*/ 0 w 8"/>
                <a:gd name="T22" fmla="*/ 0 h 43"/>
                <a:gd name="T23" fmla="*/ 8 w 8"/>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43">
                  <a:moveTo>
                    <a:pt x="8" y="39"/>
                  </a:moveTo>
                  <a:cubicBezTo>
                    <a:pt x="8" y="4"/>
                    <a:pt x="8" y="4"/>
                    <a:pt x="8" y="4"/>
                  </a:cubicBezTo>
                  <a:cubicBezTo>
                    <a:pt x="8" y="1"/>
                    <a:pt x="6" y="0"/>
                    <a:pt x="4" y="0"/>
                  </a:cubicBezTo>
                  <a:cubicBezTo>
                    <a:pt x="2" y="0"/>
                    <a:pt x="0" y="1"/>
                    <a:pt x="0" y="4"/>
                  </a:cubicBezTo>
                  <a:cubicBezTo>
                    <a:pt x="0" y="39"/>
                    <a:pt x="0" y="39"/>
                    <a:pt x="0" y="39"/>
                  </a:cubicBezTo>
                  <a:cubicBezTo>
                    <a:pt x="0" y="41"/>
                    <a:pt x="2" y="43"/>
                    <a:pt x="4" y="43"/>
                  </a:cubicBezTo>
                  <a:cubicBezTo>
                    <a:pt x="6" y="43"/>
                    <a:pt x="8" y="41"/>
                    <a:pt x="8" y="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8" name="Freeform 287"/>
            <p:cNvSpPr>
              <a:spLocks/>
            </p:cNvSpPr>
            <p:nvPr/>
          </p:nvSpPr>
          <p:spPr bwMode="auto">
            <a:xfrm>
              <a:off x="4088" y="3984"/>
              <a:ext cx="158" cy="19"/>
            </a:xfrm>
            <a:custGeom>
              <a:avLst/>
              <a:gdLst>
                <a:gd name="T0" fmla="*/ 118 w 67"/>
                <a:gd name="T1" fmla="*/ 254 h 8"/>
                <a:gd name="T2" fmla="*/ 1953 w 67"/>
                <a:gd name="T3" fmla="*/ 254 h 8"/>
                <a:gd name="T4" fmla="*/ 2075 w 67"/>
                <a:gd name="T5" fmla="*/ 135 h 8"/>
                <a:gd name="T6" fmla="*/ 1953 w 67"/>
                <a:gd name="T7" fmla="*/ 0 h 8"/>
                <a:gd name="T8" fmla="*/ 118 w 67"/>
                <a:gd name="T9" fmla="*/ 0 h 8"/>
                <a:gd name="T10" fmla="*/ 0 w 67"/>
                <a:gd name="T11" fmla="*/ 135 h 8"/>
                <a:gd name="T12" fmla="*/ 118 w 67"/>
                <a:gd name="T13" fmla="*/ 254 h 8"/>
                <a:gd name="T14" fmla="*/ 0 60000 65536"/>
                <a:gd name="T15" fmla="*/ 0 60000 65536"/>
                <a:gd name="T16" fmla="*/ 0 60000 65536"/>
                <a:gd name="T17" fmla="*/ 0 60000 65536"/>
                <a:gd name="T18" fmla="*/ 0 60000 65536"/>
                <a:gd name="T19" fmla="*/ 0 60000 65536"/>
                <a:gd name="T20" fmla="*/ 0 60000 65536"/>
                <a:gd name="T21" fmla="*/ 0 w 67"/>
                <a:gd name="T22" fmla="*/ 0 h 8"/>
                <a:gd name="T23" fmla="*/ 67 w 67"/>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8">
                  <a:moveTo>
                    <a:pt x="4" y="8"/>
                  </a:moveTo>
                  <a:cubicBezTo>
                    <a:pt x="63" y="8"/>
                    <a:pt x="63" y="8"/>
                    <a:pt x="63" y="8"/>
                  </a:cubicBezTo>
                  <a:cubicBezTo>
                    <a:pt x="65" y="8"/>
                    <a:pt x="67" y="6"/>
                    <a:pt x="67" y="4"/>
                  </a:cubicBezTo>
                  <a:cubicBezTo>
                    <a:pt x="67" y="2"/>
                    <a:pt x="65" y="0"/>
                    <a:pt x="63" y="0"/>
                  </a:cubicBezTo>
                  <a:cubicBezTo>
                    <a:pt x="4" y="0"/>
                    <a:pt x="4" y="0"/>
                    <a:pt x="4" y="0"/>
                  </a:cubicBezTo>
                  <a:cubicBezTo>
                    <a:pt x="2" y="0"/>
                    <a:pt x="0" y="2"/>
                    <a:pt x="0" y="4"/>
                  </a:cubicBezTo>
                  <a:cubicBezTo>
                    <a:pt x="0" y="6"/>
                    <a:pt x="2" y="8"/>
                    <a:pt x="4" y="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39" name="Freeform 288"/>
            <p:cNvSpPr>
              <a:spLocks/>
            </p:cNvSpPr>
            <p:nvPr/>
          </p:nvSpPr>
          <p:spPr bwMode="auto">
            <a:xfrm>
              <a:off x="4225" y="3526"/>
              <a:ext cx="236" cy="395"/>
            </a:xfrm>
            <a:custGeom>
              <a:avLst/>
              <a:gdLst>
                <a:gd name="T0" fmla="*/ 250 w 100"/>
                <a:gd name="T1" fmla="*/ 5159 h 167"/>
                <a:gd name="T2" fmla="*/ 500 w 100"/>
                <a:gd name="T3" fmla="*/ 4761 h 167"/>
                <a:gd name="T4" fmla="*/ 500 w 100"/>
                <a:gd name="T5" fmla="*/ 4761 h 167"/>
                <a:gd name="T6" fmla="*/ 1777 w 100"/>
                <a:gd name="T7" fmla="*/ 2540 h 167"/>
                <a:gd name="T8" fmla="*/ 3075 w 100"/>
                <a:gd name="T9" fmla="*/ 225 h 167"/>
                <a:gd name="T10" fmla="*/ 3035 w 100"/>
                <a:gd name="T11" fmla="*/ 28 h 167"/>
                <a:gd name="T12" fmla="*/ 2851 w 100"/>
                <a:gd name="T13" fmla="*/ 95 h 167"/>
                <a:gd name="T14" fmla="*/ 1548 w 100"/>
                <a:gd name="T15" fmla="*/ 2405 h 167"/>
                <a:gd name="T16" fmla="*/ 278 w 100"/>
                <a:gd name="T17" fmla="*/ 4631 h 167"/>
                <a:gd name="T18" fmla="*/ 278 w 100"/>
                <a:gd name="T19" fmla="*/ 4631 h 167"/>
                <a:gd name="T20" fmla="*/ 28 w 100"/>
                <a:gd name="T21" fmla="*/ 5040 h 167"/>
                <a:gd name="T22" fmla="*/ 94 w 100"/>
                <a:gd name="T23" fmla="*/ 5204 h 167"/>
                <a:gd name="T24" fmla="*/ 250 w 100"/>
                <a:gd name="T25" fmla="*/ 5159 h 16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167"/>
                <a:gd name="T41" fmla="*/ 100 w 100"/>
                <a:gd name="T42" fmla="*/ 167 h 16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167">
                  <a:moveTo>
                    <a:pt x="8" y="165"/>
                  </a:moveTo>
                  <a:cubicBezTo>
                    <a:pt x="16" y="152"/>
                    <a:pt x="16" y="152"/>
                    <a:pt x="16" y="152"/>
                  </a:cubicBezTo>
                  <a:cubicBezTo>
                    <a:pt x="16" y="152"/>
                    <a:pt x="16" y="152"/>
                    <a:pt x="16" y="152"/>
                  </a:cubicBezTo>
                  <a:cubicBezTo>
                    <a:pt x="57" y="81"/>
                    <a:pt x="57" y="81"/>
                    <a:pt x="57" y="81"/>
                  </a:cubicBezTo>
                  <a:cubicBezTo>
                    <a:pt x="99" y="7"/>
                    <a:pt x="99" y="7"/>
                    <a:pt x="99" y="7"/>
                  </a:cubicBezTo>
                  <a:cubicBezTo>
                    <a:pt x="100" y="5"/>
                    <a:pt x="100" y="2"/>
                    <a:pt x="98" y="1"/>
                  </a:cubicBezTo>
                  <a:cubicBezTo>
                    <a:pt x="96" y="0"/>
                    <a:pt x="93" y="1"/>
                    <a:pt x="92" y="3"/>
                  </a:cubicBezTo>
                  <a:cubicBezTo>
                    <a:pt x="50" y="77"/>
                    <a:pt x="50" y="77"/>
                    <a:pt x="50" y="77"/>
                  </a:cubicBezTo>
                  <a:cubicBezTo>
                    <a:pt x="9" y="148"/>
                    <a:pt x="9" y="148"/>
                    <a:pt x="9" y="148"/>
                  </a:cubicBezTo>
                  <a:cubicBezTo>
                    <a:pt x="9" y="148"/>
                    <a:pt x="9" y="148"/>
                    <a:pt x="9" y="148"/>
                  </a:cubicBezTo>
                  <a:cubicBezTo>
                    <a:pt x="1" y="161"/>
                    <a:pt x="1" y="161"/>
                    <a:pt x="1" y="161"/>
                  </a:cubicBezTo>
                  <a:cubicBezTo>
                    <a:pt x="0" y="162"/>
                    <a:pt x="1" y="165"/>
                    <a:pt x="3" y="166"/>
                  </a:cubicBezTo>
                  <a:cubicBezTo>
                    <a:pt x="5" y="167"/>
                    <a:pt x="7" y="166"/>
                    <a:pt x="8" y="165"/>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0" name="Freeform 289"/>
            <p:cNvSpPr>
              <a:spLocks/>
            </p:cNvSpPr>
            <p:nvPr/>
          </p:nvSpPr>
          <p:spPr bwMode="auto">
            <a:xfrm>
              <a:off x="4088" y="3902"/>
              <a:ext cx="158" cy="19"/>
            </a:xfrm>
            <a:custGeom>
              <a:avLst/>
              <a:gdLst>
                <a:gd name="T0" fmla="*/ 118 w 67"/>
                <a:gd name="T1" fmla="*/ 254 h 8"/>
                <a:gd name="T2" fmla="*/ 1953 w 67"/>
                <a:gd name="T3" fmla="*/ 254 h 8"/>
                <a:gd name="T4" fmla="*/ 2075 w 67"/>
                <a:gd name="T5" fmla="*/ 135 h 8"/>
                <a:gd name="T6" fmla="*/ 1953 w 67"/>
                <a:gd name="T7" fmla="*/ 0 h 8"/>
                <a:gd name="T8" fmla="*/ 118 w 67"/>
                <a:gd name="T9" fmla="*/ 0 h 8"/>
                <a:gd name="T10" fmla="*/ 0 w 67"/>
                <a:gd name="T11" fmla="*/ 135 h 8"/>
                <a:gd name="T12" fmla="*/ 118 w 67"/>
                <a:gd name="T13" fmla="*/ 254 h 8"/>
                <a:gd name="T14" fmla="*/ 0 60000 65536"/>
                <a:gd name="T15" fmla="*/ 0 60000 65536"/>
                <a:gd name="T16" fmla="*/ 0 60000 65536"/>
                <a:gd name="T17" fmla="*/ 0 60000 65536"/>
                <a:gd name="T18" fmla="*/ 0 60000 65536"/>
                <a:gd name="T19" fmla="*/ 0 60000 65536"/>
                <a:gd name="T20" fmla="*/ 0 60000 65536"/>
                <a:gd name="T21" fmla="*/ 0 w 67"/>
                <a:gd name="T22" fmla="*/ 0 h 8"/>
                <a:gd name="T23" fmla="*/ 67 w 67"/>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8">
                  <a:moveTo>
                    <a:pt x="4" y="8"/>
                  </a:moveTo>
                  <a:cubicBezTo>
                    <a:pt x="63" y="8"/>
                    <a:pt x="63" y="8"/>
                    <a:pt x="63" y="8"/>
                  </a:cubicBezTo>
                  <a:cubicBezTo>
                    <a:pt x="65" y="8"/>
                    <a:pt x="67" y="6"/>
                    <a:pt x="67" y="4"/>
                  </a:cubicBezTo>
                  <a:cubicBezTo>
                    <a:pt x="67" y="1"/>
                    <a:pt x="65" y="0"/>
                    <a:pt x="63" y="0"/>
                  </a:cubicBezTo>
                  <a:cubicBezTo>
                    <a:pt x="4" y="0"/>
                    <a:pt x="4" y="0"/>
                    <a:pt x="4" y="0"/>
                  </a:cubicBezTo>
                  <a:cubicBezTo>
                    <a:pt x="2" y="0"/>
                    <a:pt x="0" y="1"/>
                    <a:pt x="0" y="4"/>
                  </a:cubicBezTo>
                  <a:cubicBezTo>
                    <a:pt x="0" y="6"/>
                    <a:pt x="2" y="8"/>
                    <a:pt x="4" y="8"/>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1" name="Freeform 290"/>
            <p:cNvSpPr>
              <a:spLocks/>
            </p:cNvSpPr>
            <p:nvPr/>
          </p:nvSpPr>
          <p:spPr bwMode="auto">
            <a:xfrm>
              <a:off x="4443" y="3529"/>
              <a:ext cx="18" cy="101"/>
            </a:xfrm>
            <a:custGeom>
              <a:avLst/>
              <a:gdLst>
                <a:gd name="T0" fmla="*/ 203 w 8"/>
                <a:gd name="T1" fmla="*/ 1191 h 43"/>
                <a:gd name="T2" fmla="*/ 203 w 8"/>
                <a:gd name="T3" fmla="*/ 115 h 43"/>
                <a:gd name="T4" fmla="*/ 101 w 8"/>
                <a:gd name="T5" fmla="*/ 0 h 43"/>
                <a:gd name="T6" fmla="*/ 0 w 8"/>
                <a:gd name="T7" fmla="*/ 115 h 43"/>
                <a:gd name="T8" fmla="*/ 0 w 8"/>
                <a:gd name="T9" fmla="*/ 1191 h 43"/>
                <a:gd name="T10" fmla="*/ 101 w 8"/>
                <a:gd name="T11" fmla="*/ 1308 h 43"/>
                <a:gd name="T12" fmla="*/ 203 w 8"/>
                <a:gd name="T13" fmla="*/ 1191 h 43"/>
                <a:gd name="T14" fmla="*/ 0 60000 65536"/>
                <a:gd name="T15" fmla="*/ 0 60000 65536"/>
                <a:gd name="T16" fmla="*/ 0 60000 65536"/>
                <a:gd name="T17" fmla="*/ 0 60000 65536"/>
                <a:gd name="T18" fmla="*/ 0 60000 65536"/>
                <a:gd name="T19" fmla="*/ 0 60000 65536"/>
                <a:gd name="T20" fmla="*/ 0 60000 65536"/>
                <a:gd name="T21" fmla="*/ 0 w 8"/>
                <a:gd name="T22" fmla="*/ 0 h 43"/>
                <a:gd name="T23" fmla="*/ 8 w 8"/>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43">
                  <a:moveTo>
                    <a:pt x="8" y="39"/>
                  </a:moveTo>
                  <a:cubicBezTo>
                    <a:pt x="8" y="4"/>
                    <a:pt x="8" y="4"/>
                    <a:pt x="8" y="4"/>
                  </a:cubicBezTo>
                  <a:cubicBezTo>
                    <a:pt x="8" y="2"/>
                    <a:pt x="6" y="0"/>
                    <a:pt x="4" y="0"/>
                  </a:cubicBezTo>
                  <a:cubicBezTo>
                    <a:pt x="2" y="0"/>
                    <a:pt x="0" y="2"/>
                    <a:pt x="0" y="4"/>
                  </a:cubicBezTo>
                  <a:cubicBezTo>
                    <a:pt x="0" y="39"/>
                    <a:pt x="0" y="39"/>
                    <a:pt x="0" y="39"/>
                  </a:cubicBezTo>
                  <a:cubicBezTo>
                    <a:pt x="0" y="42"/>
                    <a:pt x="2" y="43"/>
                    <a:pt x="4" y="43"/>
                  </a:cubicBezTo>
                  <a:cubicBezTo>
                    <a:pt x="6" y="43"/>
                    <a:pt x="8" y="42"/>
                    <a:pt x="8" y="39"/>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2" name="Freeform 291"/>
            <p:cNvSpPr>
              <a:spLocks/>
            </p:cNvSpPr>
            <p:nvPr/>
          </p:nvSpPr>
          <p:spPr bwMode="auto">
            <a:xfrm>
              <a:off x="4088" y="3902"/>
              <a:ext cx="19" cy="101"/>
            </a:xfrm>
            <a:custGeom>
              <a:avLst/>
              <a:gdLst>
                <a:gd name="T0" fmla="*/ 0 w 8"/>
                <a:gd name="T1" fmla="*/ 115 h 43"/>
                <a:gd name="T2" fmla="*/ 0 w 8"/>
                <a:gd name="T3" fmla="*/ 1191 h 43"/>
                <a:gd name="T4" fmla="*/ 135 w 8"/>
                <a:gd name="T5" fmla="*/ 1308 h 43"/>
                <a:gd name="T6" fmla="*/ 254 w 8"/>
                <a:gd name="T7" fmla="*/ 1191 h 43"/>
                <a:gd name="T8" fmla="*/ 254 w 8"/>
                <a:gd name="T9" fmla="*/ 115 h 43"/>
                <a:gd name="T10" fmla="*/ 135 w 8"/>
                <a:gd name="T11" fmla="*/ 0 h 43"/>
                <a:gd name="T12" fmla="*/ 0 w 8"/>
                <a:gd name="T13" fmla="*/ 115 h 43"/>
                <a:gd name="T14" fmla="*/ 0 60000 65536"/>
                <a:gd name="T15" fmla="*/ 0 60000 65536"/>
                <a:gd name="T16" fmla="*/ 0 60000 65536"/>
                <a:gd name="T17" fmla="*/ 0 60000 65536"/>
                <a:gd name="T18" fmla="*/ 0 60000 65536"/>
                <a:gd name="T19" fmla="*/ 0 60000 65536"/>
                <a:gd name="T20" fmla="*/ 0 60000 65536"/>
                <a:gd name="T21" fmla="*/ 0 w 8"/>
                <a:gd name="T22" fmla="*/ 0 h 43"/>
                <a:gd name="T23" fmla="*/ 8 w 8"/>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43">
                  <a:moveTo>
                    <a:pt x="0" y="4"/>
                  </a:moveTo>
                  <a:cubicBezTo>
                    <a:pt x="0" y="39"/>
                    <a:pt x="0" y="39"/>
                    <a:pt x="0" y="39"/>
                  </a:cubicBezTo>
                  <a:cubicBezTo>
                    <a:pt x="0" y="41"/>
                    <a:pt x="2" y="43"/>
                    <a:pt x="4" y="43"/>
                  </a:cubicBezTo>
                  <a:cubicBezTo>
                    <a:pt x="7" y="43"/>
                    <a:pt x="8" y="41"/>
                    <a:pt x="8" y="39"/>
                  </a:cubicBezTo>
                  <a:cubicBezTo>
                    <a:pt x="8" y="4"/>
                    <a:pt x="8" y="4"/>
                    <a:pt x="8" y="4"/>
                  </a:cubicBezTo>
                  <a:cubicBezTo>
                    <a:pt x="8" y="1"/>
                    <a:pt x="7" y="0"/>
                    <a:pt x="4" y="0"/>
                  </a:cubicBezTo>
                  <a:cubicBezTo>
                    <a:pt x="2" y="0"/>
                    <a:pt x="0" y="1"/>
                    <a:pt x="0" y="4"/>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3" name="Freeform 292"/>
            <p:cNvSpPr>
              <a:spLocks/>
            </p:cNvSpPr>
            <p:nvPr/>
          </p:nvSpPr>
          <p:spPr bwMode="auto">
            <a:xfrm>
              <a:off x="3909" y="4079"/>
              <a:ext cx="611" cy="35"/>
            </a:xfrm>
            <a:custGeom>
              <a:avLst/>
              <a:gdLst>
                <a:gd name="T0" fmla="*/ 7903 w 259"/>
                <a:gd name="T1" fmla="*/ 201 h 15"/>
                <a:gd name="T2" fmla="*/ 6973 w 259"/>
                <a:gd name="T3" fmla="*/ 152 h 15"/>
                <a:gd name="T4" fmla="*/ 6973 w 259"/>
                <a:gd name="T5" fmla="*/ 152 h 15"/>
                <a:gd name="T6" fmla="*/ 6261 w 259"/>
                <a:gd name="T7" fmla="*/ 86 h 15"/>
                <a:gd name="T8" fmla="*/ 6261 w 259"/>
                <a:gd name="T9" fmla="*/ 86 h 15"/>
                <a:gd name="T10" fmla="*/ 4492 w 259"/>
                <a:gd name="T11" fmla="*/ 0 h 15"/>
                <a:gd name="T12" fmla="*/ 4492 w 259"/>
                <a:gd name="T13" fmla="*/ 0 h 15"/>
                <a:gd name="T14" fmla="*/ 3121 w 259"/>
                <a:gd name="T15" fmla="*/ 0 h 15"/>
                <a:gd name="T16" fmla="*/ 3121 w 259"/>
                <a:gd name="T17" fmla="*/ 0 h 15"/>
                <a:gd name="T18" fmla="*/ 1458 w 259"/>
                <a:gd name="T19" fmla="*/ 86 h 15"/>
                <a:gd name="T20" fmla="*/ 1458 w 259"/>
                <a:gd name="T21" fmla="*/ 86 h 15"/>
                <a:gd name="T22" fmla="*/ 118 w 259"/>
                <a:gd name="T23" fmla="*/ 201 h 15"/>
                <a:gd name="T24" fmla="*/ 28 w 259"/>
                <a:gd name="T25" fmla="*/ 355 h 15"/>
                <a:gd name="T26" fmla="*/ 156 w 259"/>
                <a:gd name="T27" fmla="*/ 446 h 15"/>
                <a:gd name="T28" fmla="*/ 1458 w 259"/>
                <a:gd name="T29" fmla="*/ 331 h 15"/>
                <a:gd name="T30" fmla="*/ 3121 w 259"/>
                <a:gd name="T31" fmla="*/ 240 h 15"/>
                <a:gd name="T32" fmla="*/ 4492 w 259"/>
                <a:gd name="T33" fmla="*/ 240 h 15"/>
                <a:gd name="T34" fmla="*/ 6221 w 259"/>
                <a:gd name="T35" fmla="*/ 331 h 15"/>
                <a:gd name="T36" fmla="*/ 6933 w 259"/>
                <a:gd name="T37" fmla="*/ 380 h 15"/>
                <a:gd name="T38" fmla="*/ 7863 w 259"/>
                <a:gd name="T39" fmla="*/ 446 h 15"/>
                <a:gd name="T40" fmla="*/ 8018 w 259"/>
                <a:gd name="T41" fmla="*/ 355 h 15"/>
                <a:gd name="T42" fmla="*/ 7903 w 259"/>
                <a:gd name="T43" fmla="*/ 201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9"/>
                <a:gd name="T67" fmla="*/ 0 h 15"/>
                <a:gd name="T68" fmla="*/ 259 w 259"/>
                <a:gd name="T69" fmla="*/ 15 h 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9" h="15">
                  <a:moveTo>
                    <a:pt x="255" y="7"/>
                  </a:moveTo>
                  <a:cubicBezTo>
                    <a:pt x="225" y="5"/>
                    <a:pt x="225" y="5"/>
                    <a:pt x="225" y="5"/>
                  </a:cubicBezTo>
                  <a:cubicBezTo>
                    <a:pt x="225" y="5"/>
                    <a:pt x="225" y="5"/>
                    <a:pt x="225" y="5"/>
                  </a:cubicBezTo>
                  <a:cubicBezTo>
                    <a:pt x="202" y="3"/>
                    <a:pt x="202" y="3"/>
                    <a:pt x="202" y="3"/>
                  </a:cubicBezTo>
                  <a:cubicBezTo>
                    <a:pt x="202" y="3"/>
                    <a:pt x="202" y="3"/>
                    <a:pt x="202" y="3"/>
                  </a:cubicBezTo>
                  <a:cubicBezTo>
                    <a:pt x="145" y="0"/>
                    <a:pt x="145" y="0"/>
                    <a:pt x="145" y="0"/>
                  </a:cubicBezTo>
                  <a:cubicBezTo>
                    <a:pt x="145" y="0"/>
                    <a:pt x="145" y="0"/>
                    <a:pt x="145" y="0"/>
                  </a:cubicBezTo>
                  <a:cubicBezTo>
                    <a:pt x="101" y="0"/>
                    <a:pt x="101" y="0"/>
                    <a:pt x="101" y="0"/>
                  </a:cubicBezTo>
                  <a:cubicBezTo>
                    <a:pt x="101" y="0"/>
                    <a:pt x="101" y="0"/>
                    <a:pt x="101" y="0"/>
                  </a:cubicBezTo>
                  <a:cubicBezTo>
                    <a:pt x="47" y="3"/>
                    <a:pt x="47" y="3"/>
                    <a:pt x="47" y="3"/>
                  </a:cubicBezTo>
                  <a:cubicBezTo>
                    <a:pt x="47" y="3"/>
                    <a:pt x="47" y="3"/>
                    <a:pt x="47" y="3"/>
                  </a:cubicBezTo>
                  <a:cubicBezTo>
                    <a:pt x="4" y="7"/>
                    <a:pt x="4" y="7"/>
                    <a:pt x="4" y="7"/>
                  </a:cubicBezTo>
                  <a:cubicBezTo>
                    <a:pt x="2" y="7"/>
                    <a:pt x="0" y="9"/>
                    <a:pt x="1" y="12"/>
                  </a:cubicBezTo>
                  <a:cubicBezTo>
                    <a:pt x="1" y="14"/>
                    <a:pt x="3" y="15"/>
                    <a:pt x="5" y="15"/>
                  </a:cubicBezTo>
                  <a:cubicBezTo>
                    <a:pt x="47" y="11"/>
                    <a:pt x="47" y="11"/>
                    <a:pt x="47" y="11"/>
                  </a:cubicBezTo>
                  <a:cubicBezTo>
                    <a:pt x="101" y="8"/>
                    <a:pt x="101" y="8"/>
                    <a:pt x="101" y="8"/>
                  </a:cubicBezTo>
                  <a:cubicBezTo>
                    <a:pt x="145" y="8"/>
                    <a:pt x="145" y="8"/>
                    <a:pt x="145" y="8"/>
                  </a:cubicBezTo>
                  <a:cubicBezTo>
                    <a:pt x="201" y="11"/>
                    <a:pt x="201" y="11"/>
                    <a:pt x="201" y="11"/>
                  </a:cubicBezTo>
                  <a:cubicBezTo>
                    <a:pt x="224" y="13"/>
                    <a:pt x="224" y="13"/>
                    <a:pt x="224" y="13"/>
                  </a:cubicBezTo>
                  <a:cubicBezTo>
                    <a:pt x="254" y="15"/>
                    <a:pt x="254" y="15"/>
                    <a:pt x="254" y="15"/>
                  </a:cubicBezTo>
                  <a:cubicBezTo>
                    <a:pt x="257" y="15"/>
                    <a:pt x="258" y="14"/>
                    <a:pt x="259" y="12"/>
                  </a:cubicBezTo>
                  <a:cubicBezTo>
                    <a:pt x="259" y="9"/>
                    <a:pt x="257" y="7"/>
                    <a:pt x="255"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4" name="Freeform 293"/>
            <p:cNvSpPr>
              <a:spLocks/>
            </p:cNvSpPr>
            <p:nvPr/>
          </p:nvSpPr>
          <p:spPr bwMode="auto">
            <a:xfrm>
              <a:off x="4492" y="3800"/>
              <a:ext cx="38" cy="317"/>
            </a:xfrm>
            <a:custGeom>
              <a:avLst/>
              <a:gdLst>
                <a:gd name="T0" fmla="*/ 373 w 16"/>
                <a:gd name="T1" fmla="*/ 4012 h 134"/>
                <a:gd name="T2" fmla="*/ 283 w 16"/>
                <a:gd name="T3" fmla="*/ 3598 h 134"/>
                <a:gd name="T4" fmla="*/ 254 w 16"/>
                <a:gd name="T5" fmla="*/ 3258 h 134"/>
                <a:gd name="T6" fmla="*/ 283 w 16"/>
                <a:gd name="T7" fmla="*/ 2725 h 134"/>
                <a:gd name="T8" fmla="*/ 373 w 16"/>
                <a:gd name="T9" fmla="*/ 2160 h 134"/>
                <a:gd name="T10" fmla="*/ 373 w 16"/>
                <a:gd name="T11" fmla="*/ 2160 h 134"/>
                <a:gd name="T12" fmla="*/ 480 w 16"/>
                <a:gd name="T13" fmla="*/ 1746 h 134"/>
                <a:gd name="T14" fmla="*/ 480 w 16"/>
                <a:gd name="T15" fmla="*/ 1725 h 134"/>
                <a:gd name="T16" fmla="*/ 508 w 16"/>
                <a:gd name="T17" fmla="*/ 1282 h 134"/>
                <a:gd name="T18" fmla="*/ 508 w 16"/>
                <a:gd name="T19" fmla="*/ 1282 h 134"/>
                <a:gd name="T20" fmla="*/ 480 w 16"/>
                <a:gd name="T21" fmla="*/ 968 h 134"/>
                <a:gd name="T22" fmla="*/ 480 w 16"/>
                <a:gd name="T23" fmla="*/ 939 h 134"/>
                <a:gd name="T24" fmla="*/ 439 w 16"/>
                <a:gd name="T25" fmla="*/ 622 h 134"/>
                <a:gd name="T26" fmla="*/ 373 w 16"/>
                <a:gd name="T27" fmla="*/ 118 h 134"/>
                <a:gd name="T28" fmla="*/ 226 w 16"/>
                <a:gd name="T29" fmla="*/ 0 h 134"/>
                <a:gd name="T30" fmla="*/ 135 w 16"/>
                <a:gd name="T31" fmla="*/ 156 h 134"/>
                <a:gd name="T32" fmla="*/ 185 w 16"/>
                <a:gd name="T33" fmla="*/ 660 h 134"/>
                <a:gd name="T34" fmla="*/ 185 w 16"/>
                <a:gd name="T35" fmla="*/ 660 h 134"/>
                <a:gd name="T36" fmla="*/ 226 w 16"/>
                <a:gd name="T37" fmla="*/ 968 h 134"/>
                <a:gd name="T38" fmla="*/ 254 w 16"/>
                <a:gd name="T39" fmla="*/ 1282 h 134"/>
                <a:gd name="T40" fmla="*/ 226 w 16"/>
                <a:gd name="T41" fmla="*/ 1725 h 134"/>
                <a:gd name="T42" fmla="*/ 135 w 16"/>
                <a:gd name="T43" fmla="*/ 2131 h 134"/>
                <a:gd name="T44" fmla="*/ 135 w 16"/>
                <a:gd name="T45" fmla="*/ 2131 h 134"/>
                <a:gd name="T46" fmla="*/ 29 w 16"/>
                <a:gd name="T47" fmla="*/ 2687 h 134"/>
                <a:gd name="T48" fmla="*/ 29 w 16"/>
                <a:gd name="T49" fmla="*/ 2687 h 134"/>
                <a:gd name="T50" fmla="*/ 0 w 16"/>
                <a:gd name="T51" fmla="*/ 3258 h 134"/>
                <a:gd name="T52" fmla="*/ 0 w 16"/>
                <a:gd name="T53" fmla="*/ 3258 h 134"/>
                <a:gd name="T54" fmla="*/ 29 w 16"/>
                <a:gd name="T55" fmla="*/ 3627 h 134"/>
                <a:gd name="T56" fmla="*/ 29 w 16"/>
                <a:gd name="T57" fmla="*/ 3627 h 134"/>
                <a:gd name="T58" fmla="*/ 135 w 16"/>
                <a:gd name="T59" fmla="*/ 4081 h 134"/>
                <a:gd name="T60" fmla="*/ 283 w 16"/>
                <a:gd name="T61" fmla="*/ 4168 h 134"/>
                <a:gd name="T62" fmla="*/ 373 w 16"/>
                <a:gd name="T63" fmla="*/ 4012 h 134"/>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
                <a:gd name="T97" fmla="*/ 0 h 134"/>
                <a:gd name="T98" fmla="*/ 16 w 16"/>
                <a:gd name="T99" fmla="*/ 134 h 134"/>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 h="134">
                  <a:moveTo>
                    <a:pt x="12" y="128"/>
                  </a:moveTo>
                  <a:cubicBezTo>
                    <a:pt x="9" y="115"/>
                    <a:pt x="9" y="115"/>
                    <a:pt x="9" y="115"/>
                  </a:cubicBezTo>
                  <a:cubicBezTo>
                    <a:pt x="8" y="104"/>
                    <a:pt x="8" y="104"/>
                    <a:pt x="8" y="104"/>
                  </a:cubicBezTo>
                  <a:cubicBezTo>
                    <a:pt x="9" y="87"/>
                    <a:pt x="9" y="87"/>
                    <a:pt x="9" y="87"/>
                  </a:cubicBezTo>
                  <a:cubicBezTo>
                    <a:pt x="12" y="69"/>
                    <a:pt x="12" y="69"/>
                    <a:pt x="12" y="69"/>
                  </a:cubicBezTo>
                  <a:cubicBezTo>
                    <a:pt x="12" y="69"/>
                    <a:pt x="12" y="69"/>
                    <a:pt x="12" y="69"/>
                  </a:cubicBezTo>
                  <a:cubicBezTo>
                    <a:pt x="15" y="56"/>
                    <a:pt x="15" y="56"/>
                    <a:pt x="15" y="56"/>
                  </a:cubicBezTo>
                  <a:cubicBezTo>
                    <a:pt x="15" y="55"/>
                    <a:pt x="15" y="55"/>
                    <a:pt x="15" y="55"/>
                  </a:cubicBezTo>
                  <a:cubicBezTo>
                    <a:pt x="16" y="41"/>
                    <a:pt x="16" y="41"/>
                    <a:pt x="16" y="41"/>
                  </a:cubicBezTo>
                  <a:cubicBezTo>
                    <a:pt x="16" y="41"/>
                    <a:pt x="16" y="41"/>
                    <a:pt x="16" y="41"/>
                  </a:cubicBezTo>
                  <a:cubicBezTo>
                    <a:pt x="15" y="31"/>
                    <a:pt x="15" y="31"/>
                    <a:pt x="15" y="31"/>
                  </a:cubicBezTo>
                  <a:cubicBezTo>
                    <a:pt x="15" y="30"/>
                    <a:pt x="15" y="30"/>
                    <a:pt x="15" y="30"/>
                  </a:cubicBezTo>
                  <a:cubicBezTo>
                    <a:pt x="14" y="20"/>
                    <a:pt x="14" y="20"/>
                    <a:pt x="14" y="20"/>
                  </a:cubicBezTo>
                  <a:cubicBezTo>
                    <a:pt x="12" y="4"/>
                    <a:pt x="12" y="4"/>
                    <a:pt x="12" y="4"/>
                  </a:cubicBezTo>
                  <a:cubicBezTo>
                    <a:pt x="11" y="1"/>
                    <a:pt x="9" y="0"/>
                    <a:pt x="7" y="0"/>
                  </a:cubicBezTo>
                  <a:cubicBezTo>
                    <a:pt x="5" y="0"/>
                    <a:pt x="3" y="2"/>
                    <a:pt x="4" y="5"/>
                  </a:cubicBezTo>
                  <a:cubicBezTo>
                    <a:pt x="6" y="21"/>
                    <a:pt x="6" y="21"/>
                    <a:pt x="6" y="21"/>
                  </a:cubicBezTo>
                  <a:cubicBezTo>
                    <a:pt x="6" y="21"/>
                    <a:pt x="6" y="21"/>
                    <a:pt x="6" y="21"/>
                  </a:cubicBezTo>
                  <a:cubicBezTo>
                    <a:pt x="7" y="31"/>
                    <a:pt x="7" y="31"/>
                    <a:pt x="7" y="31"/>
                  </a:cubicBezTo>
                  <a:cubicBezTo>
                    <a:pt x="8" y="41"/>
                    <a:pt x="8" y="41"/>
                    <a:pt x="8" y="41"/>
                  </a:cubicBezTo>
                  <a:cubicBezTo>
                    <a:pt x="7" y="55"/>
                    <a:pt x="7" y="55"/>
                    <a:pt x="7" y="55"/>
                  </a:cubicBezTo>
                  <a:cubicBezTo>
                    <a:pt x="4" y="68"/>
                    <a:pt x="4" y="68"/>
                    <a:pt x="4" y="68"/>
                  </a:cubicBezTo>
                  <a:cubicBezTo>
                    <a:pt x="4" y="68"/>
                    <a:pt x="4" y="68"/>
                    <a:pt x="4" y="68"/>
                  </a:cubicBezTo>
                  <a:cubicBezTo>
                    <a:pt x="1" y="86"/>
                    <a:pt x="1" y="86"/>
                    <a:pt x="1" y="86"/>
                  </a:cubicBezTo>
                  <a:cubicBezTo>
                    <a:pt x="1" y="86"/>
                    <a:pt x="1" y="86"/>
                    <a:pt x="1" y="86"/>
                  </a:cubicBezTo>
                  <a:cubicBezTo>
                    <a:pt x="0" y="104"/>
                    <a:pt x="0" y="104"/>
                    <a:pt x="0" y="104"/>
                  </a:cubicBezTo>
                  <a:cubicBezTo>
                    <a:pt x="0" y="104"/>
                    <a:pt x="0" y="104"/>
                    <a:pt x="0" y="104"/>
                  </a:cubicBezTo>
                  <a:cubicBezTo>
                    <a:pt x="1" y="116"/>
                    <a:pt x="1" y="116"/>
                    <a:pt x="1" y="116"/>
                  </a:cubicBezTo>
                  <a:cubicBezTo>
                    <a:pt x="1" y="116"/>
                    <a:pt x="1" y="116"/>
                    <a:pt x="1" y="116"/>
                  </a:cubicBezTo>
                  <a:cubicBezTo>
                    <a:pt x="4" y="130"/>
                    <a:pt x="4" y="130"/>
                    <a:pt x="4" y="130"/>
                  </a:cubicBezTo>
                  <a:cubicBezTo>
                    <a:pt x="4" y="132"/>
                    <a:pt x="6" y="134"/>
                    <a:pt x="9" y="133"/>
                  </a:cubicBezTo>
                  <a:cubicBezTo>
                    <a:pt x="11" y="133"/>
                    <a:pt x="12" y="131"/>
                    <a:pt x="12" y="12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5" name="Freeform 294"/>
            <p:cNvSpPr>
              <a:spLocks/>
            </p:cNvSpPr>
            <p:nvPr/>
          </p:nvSpPr>
          <p:spPr bwMode="auto">
            <a:xfrm>
              <a:off x="4499" y="3925"/>
              <a:ext cx="121" cy="192"/>
            </a:xfrm>
            <a:custGeom>
              <a:avLst/>
              <a:gdLst>
                <a:gd name="T0" fmla="*/ 254 w 51"/>
                <a:gd name="T1" fmla="*/ 2468 h 81"/>
                <a:gd name="T2" fmla="*/ 282 w 51"/>
                <a:gd name="T3" fmla="*/ 2468 h 81"/>
                <a:gd name="T4" fmla="*/ 282 w 51"/>
                <a:gd name="T5" fmla="*/ 2439 h 81"/>
                <a:gd name="T6" fmla="*/ 282 w 51"/>
                <a:gd name="T7" fmla="*/ 2399 h 81"/>
                <a:gd name="T8" fmla="*/ 439 w 51"/>
                <a:gd name="T9" fmla="*/ 1984 h 81"/>
                <a:gd name="T10" fmla="*/ 574 w 51"/>
                <a:gd name="T11" fmla="*/ 1681 h 81"/>
                <a:gd name="T12" fmla="*/ 788 w 51"/>
                <a:gd name="T13" fmla="*/ 1427 h 81"/>
                <a:gd name="T14" fmla="*/ 1082 w 51"/>
                <a:gd name="T15" fmla="*/ 1173 h 81"/>
                <a:gd name="T16" fmla="*/ 1082 w 51"/>
                <a:gd name="T17" fmla="*/ 1173 h 81"/>
                <a:gd name="T18" fmla="*/ 1295 w 51"/>
                <a:gd name="T19" fmla="*/ 943 h 81"/>
                <a:gd name="T20" fmla="*/ 1295 w 51"/>
                <a:gd name="T21" fmla="*/ 943 h 81"/>
                <a:gd name="T22" fmla="*/ 1457 w 51"/>
                <a:gd name="T23" fmla="*/ 692 h 81"/>
                <a:gd name="T24" fmla="*/ 1497 w 51"/>
                <a:gd name="T25" fmla="*/ 668 h 81"/>
                <a:gd name="T26" fmla="*/ 1521 w 51"/>
                <a:gd name="T27" fmla="*/ 533 h 81"/>
                <a:gd name="T28" fmla="*/ 1547 w 51"/>
                <a:gd name="T29" fmla="*/ 505 h 81"/>
                <a:gd name="T30" fmla="*/ 1547 w 51"/>
                <a:gd name="T31" fmla="*/ 370 h 81"/>
                <a:gd name="T32" fmla="*/ 1587 w 51"/>
                <a:gd name="T33" fmla="*/ 156 h 81"/>
                <a:gd name="T34" fmla="*/ 1497 w 51"/>
                <a:gd name="T35" fmla="*/ 0 h 81"/>
                <a:gd name="T36" fmla="*/ 1362 w 51"/>
                <a:gd name="T37" fmla="*/ 95 h 81"/>
                <a:gd name="T38" fmla="*/ 1295 w 51"/>
                <a:gd name="T39" fmla="*/ 320 h 81"/>
                <a:gd name="T40" fmla="*/ 1295 w 51"/>
                <a:gd name="T41" fmla="*/ 320 h 81"/>
                <a:gd name="T42" fmla="*/ 1295 w 51"/>
                <a:gd name="T43" fmla="*/ 439 h 81"/>
                <a:gd name="T44" fmla="*/ 1267 w 51"/>
                <a:gd name="T45" fmla="*/ 574 h 81"/>
                <a:gd name="T46" fmla="*/ 1108 w 51"/>
                <a:gd name="T47" fmla="*/ 787 h 81"/>
                <a:gd name="T48" fmla="*/ 883 w 51"/>
                <a:gd name="T49" fmla="*/ 972 h 81"/>
                <a:gd name="T50" fmla="*/ 603 w 51"/>
                <a:gd name="T51" fmla="*/ 1225 h 81"/>
                <a:gd name="T52" fmla="*/ 603 w 51"/>
                <a:gd name="T53" fmla="*/ 1225 h 81"/>
                <a:gd name="T54" fmla="*/ 349 w 51"/>
                <a:gd name="T55" fmla="*/ 1517 h 81"/>
                <a:gd name="T56" fmla="*/ 349 w 51"/>
                <a:gd name="T57" fmla="*/ 1545 h 81"/>
                <a:gd name="T58" fmla="*/ 225 w 51"/>
                <a:gd name="T59" fmla="*/ 1894 h 81"/>
                <a:gd name="T60" fmla="*/ 225 w 51"/>
                <a:gd name="T61" fmla="*/ 1894 h 81"/>
                <a:gd name="T62" fmla="*/ 66 w 51"/>
                <a:gd name="T63" fmla="*/ 2304 h 81"/>
                <a:gd name="T64" fmla="*/ 66 w 51"/>
                <a:gd name="T65" fmla="*/ 2304 h 81"/>
                <a:gd name="T66" fmla="*/ 66 w 51"/>
                <a:gd name="T67" fmla="*/ 2332 h 81"/>
                <a:gd name="T68" fmla="*/ 28 w 51"/>
                <a:gd name="T69" fmla="*/ 2332 h 81"/>
                <a:gd name="T70" fmla="*/ 66 w 51"/>
                <a:gd name="T71" fmla="*/ 2529 h 81"/>
                <a:gd name="T72" fmla="*/ 254 w 51"/>
                <a:gd name="T73" fmla="*/ 2468 h 8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1"/>
                <a:gd name="T112" fmla="*/ 0 h 81"/>
                <a:gd name="T113" fmla="*/ 51 w 51"/>
                <a:gd name="T114" fmla="*/ 81 h 8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1" h="81">
                  <a:moveTo>
                    <a:pt x="8" y="78"/>
                  </a:moveTo>
                  <a:cubicBezTo>
                    <a:pt x="9" y="78"/>
                    <a:pt x="9" y="78"/>
                    <a:pt x="9" y="78"/>
                  </a:cubicBezTo>
                  <a:cubicBezTo>
                    <a:pt x="9" y="77"/>
                    <a:pt x="9" y="77"/>
                    <a:pt x="9" y="77"/>
                  </a:cubicBezTo>
                  <a:cubicBezTo>
                    <a:pt x="9" y="76"/>
                    <a:pt x="9" y="76"/>
                    <a:pt x="9" y="76"/>
                  </a:cubicBezTo>
                  <a:cubicBezTo>
                    <a:pt x="14" y="63"/>
                    <a:pt x="14" y="63"/>
                    <a:pt x="14" y="63"/>
                  </a:cubicBezTo>
                  <a:cubicBezTo>
                    <a:pt x="18" y="53"/>
                    <a:pt x="18" y="53"/>
                    <a:pt x="18" y="53"/>
                  </a:cubicBezTo>
                  <a:cubicBezTo>
                    <a:pt x="25" y="45"/>
                    <a:pt x="25" y="45"/>
                    <a:pt x="25" y="45"/>
                  </a:cubicBezTo>
                  <a:cubicBezTo>
                    <a:pt x="34" y="37"/>
                    <a:pt x="34" y="37"/>
                    <a:pt x="34" y="37"/>
                  </a:cubicBezTo>
                  <a:cubicBezTo>
                    <a:pt x="34" y="37"/>
                    <a:pt x="34" y="37"/>
                    <a:pt x="34" y="37"/>
                  </a:cubicBezTo>
                  <a:cubicBezTo>
                    <a:pt x="41" y="30"/>
                    <a:pt x="41" y="30"/>
                    <a:pt x="41" y="30"/>
                  </a:cubicBezTo>
                  <a:cubicBezTo>
                    <a:pt x="41" y="30"/>
                    <a:pt x="41" y="30"/>
                    <a:pt x="41" y="30"/>
                  </a:cubicBezTo>
                  <a:cubicBezTo>
                    <a:pt x="46" y="22"/>
                    <a:pt x="46" y="22"/>
                    <a:pt x="46" y="22"/>
                  </a:cubicBezTo>
                  <a:cubicBezTo>
                    <a:pt x="47" y="21"/>
                    <a:pt x="47" y="21"/>
                    <a:pt x="47" y="21"/>
                  </a:cubicBezTo>
                  <a:cubicBezTo>
                    <a:pt x="48" y="17"/>
                    <a:pt x="48" y="17"/>
                    <a:pt x="48" y="17"/>
                  </a:cubicBezTo>
                  <a:cubicBezTo>
                    <a:pt x="49" y="16"/>
                    <a:pt x="49" y="16"/>
                    <a:pt x="49" y="16"/>
                  </a:cubicBezTo>
                  <a:cubicBezTo>
                    <a:pt x="49" y="12"/>
                    <a:pt x="49" y="12"/>
                    <a:pt x="49" y="12"/>
                  </a:cubicBezTo>
                  <a:cubicBezTo>
                    <a:pt x="50" y="5"/>
                    <a:pt x="50" y="5"/>
                    <a:pt x="50" y="5"/>
                  </a:cubicBezTo>
                  <a:cubicBezTo>
                    <a:pt x="51" y="2"/>
                    <a:pt x="49" y="0"/>
                    <a:pt x="47" y="0"/>
                  </a:cubicBezTo>
                  <a:cubicBezTo>
                    <a:pt x="45" y="0"/>
                    <a:pt x="43" y="1"/>
                    <a:pt x="43" y="3"/>
                  </a:cubicBezTo>
                  <a:cubicBezTo>
                    <a:pt x="41" y="10"/>
                    <a:pt x="41" y="10"/>
                    <a:pt x="41" y="10"/>
                  </a:cubicBezTo>
                  <a:cubicBezTo>
                    <a:pt x="41" y="10"/>
                    <a:pt x="41" y="10"/>
                    <a:pt x="41" y="10"/>
                  </a:cubicBezTo>
                  <a:cubicBezTo>
                    <a:pt x="41" y="14"/>
                    <a:pt x="41" y="14"/>
                    <a:pt x="41" y="14"/>
                  </a:cubicBezTo>
                  <a:cubicBezTo>
                    <a:pt x="40" y="18"/>
                    <a:pt x="40" y="18"/>
                    <a:pt x="40" y="18"/>
                  </a:cubicBezTo>
                  <a:cubicBezTo>
                    <a:pt x="35" y="25"/>
                    <a:pt x="35" y="25"/>
                    <a:pt x="35" y="25"/>
                  </a:cubicBezTo>
                  <a:cubicBezTo>
                    <a:pt x="28" y="31"/>
                    <a:pt x="28" y="31"/>
                    <a:pt x="28" y="31"/>
                  </a:cubicBezTo>
                  <a:cubicBezTo>
                    <a:pt x="19" y="39"/>
                    <a:pt x="19" y="39"/>
                    <a:pt x="19" y="39"/>
                  </a:cubicBezTo>
                  <a:cubicBezTo>
                    <a:pt x="19" y="39"/>
                    <a:pt x="19" y="39"/>
                    <a:pt x="19" y="39"/>
                  </a:cubicBezTo>
                  <a:cubicBezTo>
                    <a:pt x="11" y="48"/>
                    <a:pt x="11" y="48"/>
                    <a:pt x="11" y="48"/>
                  </a:cubicBezTo>
                  <a:cubicBezTo>
                    <a:pt x="11" y="49"/>
                    <a:pt x="11" y="49"/>
                    <a:pt x="11" y="49"/>
                  </a:cubicBezTo>
                  <a:cubicBezTo>
                    <a:pt x="7" y="60"/>
                    <a:pt x="7" y="60"/>
                    <a:pt x="7" y="60"/>
                  </a:cubicBezTo>
                  <a:cubicBezTo>
                    <a:pt x="7" y="60"/>
                    <a:pt x="7" y="60"/>
                    <a:pt x="7" y="60"/>
                  </a:cubicBezTo>
                  <a:cubicBezTo>
                    <a:pt x="2" y="73"/>
                    <a:pt x="2" y="73"/>
                    <a:pt x="2" y="73"/>
                  </a:cubicBezTo>
                  <a:cubicBezTo>
                    <a:pt x="2" y="73"/>
                    <a:pt x="2" y="73"/>
                    <a:pt x="2" y="73"/>
                  </a:cubicBezTo>
                  <a:cubicBezTo>
                    <a:pt x="2" y="74"/>
                    <a:pt x="2" y="74"/>
                    <a:pt x="2" y="74"/>
                  </a:cubicBezTo>
                  <a:cubicBezTo>
                    <a:pt x="1" y="74"/>
                    <a:pt x="1" y="74"/>
                    <a:pt x="1" y="74"/>
                  </a:cubicBezTo>
                  <a:cubicBezTo>
                    <a:pt x="0" y="76"/>
                    <a:pt x="1" y="78"/>
                    <a:pt x="2" y="80"/>
                  </a:cubicBezTo>
                  <a:cubicBezTo>
                    <a:pt x="4" y="81"/>
                    <a:pt x="7" y="80"/>
                    <a:pt x="8" y="7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6" name="Freeform 295"/>
            <p:cNvSpPr>
              <a:spLocks/>
            </p:cNvSpPr>
            <p:nvPr/>
          </p:nvSpPr>
          <p:spPr bwMode="auto">
            <a:xfrm>
              <a:off x="4591" y="3630"/>
              <a:ext cx="38" cy="314"/>
            </a:xfrm>
            <a:custGeom>
              <a:avLst/>
              <a:gdLst>
                <a:gd name="T0" fmla="*/ 135 w 16"/>
                <a:gd name="T1" fmla="*/ 94 h 133"/>
                <a:gd name="T2" fmla="*/ 29 w 16"/>
                <a:gd name="T3" fmla="*/ 659 h 133"/>
                <a:gd name="T4" fmla="*/ 0 w 16"/>
                <a:gd name="T5" fmla="*/ 685 h 133"/>
                <a:gd name="T6" fmla="*/ 0 w 16"/>
                <a:gd name="T7" fmla="*/ 1121 h 133"/>
                <a:gd name="T8" fmla="*/ 0 w 16"/>
                <a:gd name="T9" fmla="*/ 1143 h 133"/>
                <a:gd name="T10" fmla="*/ 67 w 16"/>
                <a:gd name="T11" fmla="*/ 1556 h 133"/>
                <a:gd name="T12" fmla="*/ 67 w 16"/>
                <a:gd name="T13" fmla="*/ 1556 h 133"/>
                <a:gd name="T14" fmla="*/ 157 w 16"/>
                <a:gd name="T15" fmla="*/ 1983 h 133"/>
                <a:gd name="T16" fmla="*/ 226 w 16"/>
                <a:gd name="T17" fmla="*/ 2302 h 133"/>
                <a:gd name="T18" fmla="*/ 254 w 16"/>
                <a:gd name="T19" fmla="*/ 2604 h 133"/>
                <a:gd name="T20" fmla="*/ 254 w 16"/>
                <a:gd name="T21" fmla="*/ 2987 h 133"/>
                <a:gd name="T22" fmla="*/ 185 w 16"/>
                <a:gd name="T23" fmla="*/ 3355 h 133"/>
                <a:gd name="T24" fmla="*/ 185 w 16"/>
                <a:gd name="T25" fmla="*/ 3383 h 133"/>
                <a:gd name="T26" fmla="*/ 95 w 16"/>
                <a:gd name="T27" fmla="*/ 3973 h 133"/>
                <a:gd name="T28" fmla="*/ 226 w 16"/>
                <a:gd name="T29" fmla="*/ 4129 h 133"/>
                <a:gd name="T30" fmla="*/ 349 w 16"/>
                <a:gd name="T31" fmla="*/ 4014 h 133"/>
                <a:gd name="T32" fmla="*/ 439 w 16"/>
                <a:gd name="T33" fmla="*/ 3423 h 133"/>
                <a:gd name="T34" fmla="*/ 508 w 16"/>
                <a:gd name="T35" fmla="*/ 3015 h 133"/>
                <a:gd name="T36" fmla="*/ 508 w 16"/>
                <a:gd name="T37" fmla="*/ 2987 h 133"/>
                <a:gd name="T38" fmla="*/ 508 w 16"/>
                <a:gd name="T39" fmla="*/ 2604 h 133"/>
                <a:gd name="T40" fmla="*/ 508 w 16"/>
                <a:gd name="T41" fmla="*/ 2580 h 133"/>
                <a:gd name="T42" fmla="*/ 480 w 16"/>
                <a:gd name="T43" fmla="*/ 2264 h 133"/>
                <a:gd name="T44" fmla="*/ 480 w 16"/>
                <a:gd name="T45" fmla="*/ 2236 h 133"/>
                <a:gd name="T46" fmla="*/ 418 w 16"/>
                <a:gd name="T47" fmla="*/ 1924 h 133"/>
                <a:gd name="T48" fmla="*/ 418 w 16"/>
                <a:gd name="T49" fmla="*/ 1924 h 133"/>
                <a:gd name="T50" fmla="*/ 321 w 16"/>
                <a:gd name="T51" fmla="*/ 1528 h 133"/>
                <a:gd name="T52" fmla="*/ 254 w 16"/>
                <a:gd name="T53" fmla="*/ 1121 h 133"/>
                <a:gd name="T54" fmla="*/ 254 w 16"/>
                <a:gd name="T55" fmla="*/ 685 h 133"/>
                <a:gd name="T56" fmla="*/ 349 w 16"/>
                <a:gd name="T57" fmla="*/ 118 h 133"/>
                <a:gd name="T58" fmla="*/ 254 w 16"/>
                <a:gd name="T59" fmla="*/ 0 h 133"/>
                <a:gd name="T60" fmla="*/ 135 w 16"/>
                <a:gd name="T61" fmla="*/ 94 h 13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
                <a:gd name="T94" fmla="*/ 0 h 133"/>
                <a:gd name="T95" fmla="*/ 16 w 16"/>
                <a:gd name="T96" fmla="*/ 133 h 133"/>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 h="133">
                  <a:moveTo>
                    <a:pt x="4" y="3"/>
                  </a:moveTo>
                  <a:cubicBezTo>
                    <a:pt x="1" y="21"/>
                    <a:pt x="1" y="21"/>
                    <a:pt x="1" y="21"/>
                  </a:cubicBezTo>
                  <a:cubicBezTo>
                    <a:pt x="0" y="22"/>
                    <a:pt x="0" y="22"/>
                    <a:pt x="0" y="22"/>
                  </a:cubicBezTo>
                  <a:cubicBezTo>
                    <a:pt x="0" y="36"/>
                    <a:pt x="0" y="36"/>
                    <a:pt x="0" y="36"/>
                  </a:cubicBezTo>
                  <a:cubicBezTo>
                    <a:pt x="0" y="37"/>
                    <a:pt x="0" y="37"/>
                    <a:pt x="0" y="37"/>
                  </a:cubicBezTo>
                  <a:cubicBezTo>
                    <a:pt x="2" y="50"/>
                    <a:pt x="2" y="50"/>
                    <a:pt x="2" y="50"/>
                  </a:cubicBezTo>
                  <a:cubicBezTo>
                    <a:pt x="2" y="50"/>
                    <a:pt x="2" y="50"/>
                    <a:pt x="2" y="50"/>
                  </a:cubicBezTo>
                  <a:cubicBezTo>
                    <a:pt x="5" y="64"/>
                    <a:pt x="5" y="64"/>
                    <a:pt x="5" y="64"/>
                  </a:cubicBezTo>
                  <a:cubicBezTo>
                    <a:pt x="7" y="74"/>
                    <a:pt x="7" y="74"/>
                    <a:pt x="7" y="74"/>
                  </a:cubicBezTo>
                  <a:cubicBezTo>
                    <a:pt x="8" y="84"/>
                    <a:pt x="8" y="84"/>
                    <a:pt x="8" y="84"/>
                  </a:cubicBezTo>
                  <a:cubicBezTo>
                    <a:pt x="8" y="96"/>
                    <a:pt x="8" y="96"/>
                    <a:pt x="8" y="96"/>
                  </a:cubicBezTo>
                  <a:cubicBezTo>
                    <a:pt x="6" y="108"/>
                    <a:pt x="6" y="108"/>
                    <a:pt x="6" y="108"/>
                  </a:cubicBezTo>
                  <a:cubicBezTo>
                    <a:pt x="6" y="109"/>
                    <a:pt x="6" y="109"/>
                    <a:pt x="6" y="109"/>
                  </a:cubicBezTo>
                  <a:cubicBezTo>
                    <a:pt x="3" y="128"/>
                    <a:pt x="3" y="128"/>
                    <a:pt x="3" y="128"/>
                  </a:cubicBezTo>
                  <a:cubicBezTo>
                    <a:pt x="3" y="131"/>
                    <a:pt x="5" y="133"/>
                    <a:pt x="7" y="133"/>
                  </a:cubicBezTo>
                  <a:cubicBezTo>
                    <a:pt x="9" y="133"/>
                    <a:pt x="11" y="132"/>
                    <a:pt x="11" y="129"/>
                  </a:cubicBezTo>
                  <a:cubicBezTo>
                    <a:pt x="14" y="110"/>
                    <a:pt x="14" y="110"/>
                    <a:pt x="14" y="110"/>
                  </a:cubicBezTo>
                  <a:cubicBezTo>
                    <a:pt x="16" y="97"/>
                    <a:pt x="16" y="97"/>
                    <a:pt x="16" y="97"/>
                  </a:cubicBezTo>
                  <a:cubicBezTo>
                    <a:pt x="16" y="96"/>
                    <a:pt x="16" y="96"/>
                    <a:pt x="16" y="96"/>
                  </a:cubicBezTo>
                  <a:cubicBezTo>
                    <a:pt x="16" y="84"/>
                    <a:pt x="16" y="84"/>
                    <a:pt x="16" y="84"/>
                  </a:cubicBezTo>
                  <a:cubicBezTo>
                    <a:pt x="16" y="83"/>
                    <a:pt x="16" y="83"/>
                    <a:pt x="16" y="83"/>
                  </a:cubicBezTo>
                  <a:cubicBezTo>
                    <a:pt x="15" y="73"/>
                    <a:pt x="15" y="73"/>
                    <a:pt x="15" y="73"/>
                  </a:cubicBezTo>
                  <a:cubicBezTo>
                    <a:pt x="15" y="72"/>
                    <a:pt x="15" y="72"/>
                    <a:pt x="15" y="72"/>
                  </a:cubicBezTo>
                  <a:cubicBezTo>
                    <a:pt x="13" y="62"/>
                    <a:pt x="13" y="62"/>
                    <a:pt x="13" y="62"/>
                  </a:cubicBezTo>
                  <a:cubicBezTo>
                    <a:pt x="13" y="62"/>
                    <a:pt x="13" y="62"/>
                    <a:pt x="13" y="62"/>
                  </a:cubicBezTo>
                  <a:cubicBezTo>
                    <a:pt x="10" y="49"/>
                    <a:pt x="10" y="49"/>
                    <a:pt x="10" y="49"/>
                  </a:cubicBezTo>
                  <a:cubicBezTo>
                    <a:pt x="8" y="36"/>
                    <a:pt x="8" y="36"/>
                    <a:pt x="8" y="36"/>
                  </a:cubicBezTo>
                  <a:cubicBezTo>
                    <a:pt x="8" y="22"/>
                    <a:pt x="8" y="22"/>
                    <a:pt x="8" y="22"/>
                  </a:cubicBezTo>
                  <a:cubicBezTo>
                    <a:pt x="11" y="4"/>
                    <a:pt x="11" y="4"/>
                    <a:pt x="11" y="4"/>
                  </a:cubicBezTo>
                  <a:cubicBezTo>
                    <a:pt x="12" y="2"/>
                    <a:pt x="10" y="0"/>
                    <a:pt x="8" y="0"/>
                  </a:cubicBezTo>
                  <a:cubicBezTo>
                    <a:pt x="6" y="0"/>
                    <a:pt x="4" y="1"/>
                    <a:pt x="4" y="3"/>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7" name="Freeform 296"/>
            <p:cNvSpPr>
              <a:spLocks/>
            </p:cNvSpPr>
            <p:nvPr/>
          </p:nvSpPr>
          <p:spPr bwMode="auto">
            <a:xfrm>
              <a:off x="4499" y="3628"/>
              <a:ext cx="121" cy="193"/>
            </a:xfrm>
            <a:custGeom>
              <a:avLst/>
              <a:gdLst>
                <a:gd name="T0" fmla="*/ 1390 w 51"/>
                <a:gd name="T1" fmla="*/ 66 h 82"/>
                <a:gd name="T2" fmla="*/ 1177 w 51"/>
                <a:gd name="T3" fmla="*/ 271 h 82"/>
                <a:gd name="T4" fmla="*/ 1177 w 51"/>
                <a:gd name="T5" fmla="*/ 271 h 82"/>
                <a:gd name="T6" fmla="*/ 1013 w 51"/>
                <a:gd name="T7" fmla="*/ 454 h 82"/>
                <a:gd name="T8" fmla="*/ 1013 w 51"/>
                <a:gd name="T9" fmla="*/ 492 h 82"/>
                <a:gd name="T10" fmla="*/ 508 w 51"/>
                <a:gd name="T11" fmla="*/ 1203 h 82"/>
                <a:gd name="T12" fmla="*/ 508 w 51"/>
                <a:gd name="T13" fmla="*/ 1203 h 82"/>
                <a:gd name="T14" fmla="*/ 185 w 51"/>
                <a:gd name="T15" fmla="*/ 1812 h 82"/>
                <a:gd name="T16" fmla="*/ 185 w 51"/>
                <a:gd name="T17" fmla="*/ 1812 h 82"/>
                <a:gd name="T18" fmla="*/ 95 w 51"/>
                <a:gd name="T19" fmla="*/ 2088 h 82"/>
                <a:gd name="T20" fmla="*/ 95 w 51"/>
                <a:gd name="T21" fmla="*/ 2111 h 82"/>
                <a:gd name="T22" fmla="*/ 28 w 51"/>
                <a:gd name="T23" fmla="*/ 2332 h 82"/>
                <a:gd name="T24" fmla="*/ 119 w 51"/>
                <a:gd name="T25" fmla="*/ 2493 h 82"/>
                <a:gd name="T26" fmla="*/ 282 w 51"/>
                <a:gd name="T27" fmla="*/ 2398 h 82"/>
                <a:gd name="T28" fmla="*/ 349 w 51"/>
                <a:gd name="T29" fmla="*/ 2177 h 82"/>
                <a:gd name="T30" fmla="*/ 418 w 51"/>
                <a:gd name="T31" fmla="*/ 1906 h 82"/>
                <a:gd name="T32" fmla="*/ 731 w 51"/>
                <a:gd name="T33" fmla="*/ 1318 h 82"/>
                <a:gd name="T34" fmla="*/ 1205 w 51"/>
                <a:gd name="T35" fmla="*/ 614 h 82"/>
                <a:gd name="T36" fmla="*/ 1362 w 51"/>
                <a:gd name="T37" fmla="*/ 454 h 82"/>
                <a:gd name="T38" fmla="*/ 1547 w 51"/>
                <a:gd name="T39" fmla="*/ 249 h 82"/>
                <a:gd name="T40" fmla="*/ 1547 w 51"/>
                <a:gd name="T41" fmla="*/ 66 h 82"/>
                <a:gd name="T42" fmla="*/ 1390 w 51"/>
                <a:gd name="T43" fmla="*/ 66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51"/>
                <a:gd name="T67" fmla="*/ 0 h 82"/>
                <a:gd name="T68" fmla="*/ 51 w 51"/>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51" h="82">
                  <a:moveTo>
                    <a:pt x="44" y="2"/>
                  </a:moveTo>
                  <a:cubicBezTo>
                    <a:pt x="37" y="9"/>
                    <a:pt x="37" y="9"/>
                    <a:pt x="37" y="9"/>
                  </a:cubicBezTo>
                  <a:cubicBezTo>
                    <a:pt x="37" y="9"/>
                    <a:pt x="37" y="9"/>
                    <a:pt x="37" y="9"/>
                  </a:cubicBezTo>
                  <a:cubicBezTo>
                    <a:pt x="32" y="15"/>
                    <a:pt x="32" y="15"/>
                    <a:pt x="32" y="15"/>
                  </a:cubicBezTo>
                  <a:cubicBezTo>
                    <a:pt x="32" y="16"/>
                    <a:pt x="32" y="16"/>
                    <a:pt x="32" y="16"/>
                  </a:cubicBezTo>
                  <a:cubicBezTo>
                    <a:pt x="16" y="39"/>
                    <a:pt x="16" y="39"/>
                    <a:pt x="16" y="39"/>
                  </a:cubicBezTo>
                  <a:cubicBezTo>
                    <a:pt x="16" y="39"/>
                    <a:pt x="16" y="39"/>
                    <a:pt x="16" y="39"/>
                  </a:cubicBezTo>
                  <a:cubicBezTo>
                    <a:pt x="6" y="59"/>
                    <a:pt x="6" y="59"/>
                    <a:pt x="6" y="59"/>
                  </a:cubicBezTo>
                  <a:cubicBezTo>
                    <a:pt x="6" y="59"/>
                    <a:pt x="6" y="59"/>
                    <a:pt x="6" y="59"/>
                  </a:cubicBezTo>
                  <a:cubicBezTo>
                    <a:pt x="3" y="68"/>
                    <a:pt x="3" y="68"/>
                    <a:pt x="3" y="68"/>
                  </a:cubicBezTo>
                  <a:cubicBezTo>
                    <a:pt x="3" y="69"/>
                    <a:pt x="3" y="69"/>
                    <a:pt x="3" y="69"/>
                  </a:cubicBezTo>
                  <a:cubicBezTo>
                    <a:pt x="1" y="76"/>
                    <a:pt x="1" y="76"/>
                    <a:pt x="1" y="76"/>
                  </a:cubicBezTo>
                  <a:cubicBezTo>
                    <a:pt x="0" y="78"/>
                    <a:pt x="1" y="80"/>
                    <a:pt x="4" y="81"/>
                  </a:cubicBezTo>
                  <a:cubicBezTo>
                    <a:pt x="6" y="82"/>
                    <a:pt x="8" y="80"/>
                    <a:pt x="9" y="78"/>
                  </a:cubicBezTo>
                  <a:cubicBezTo>
                    <a:pt x="11" y="71"/>
                    <a:pt x="11" y="71"/>
                    <a:pt x="11" y="71"/>
                  </a:cubicBezTo>
                  <a:cubicBezTo>
                    <a:pt x="13" y="62"/>
                    <a:pt x="13" y="62"/>
                    <a:pt x="13" y="62"/>
                  </a:cubicBezTo>
                  <a:cubicBezTo>
                    <a:pt x="23" y="43"/>
                    <a:pt x="23" y="43"/>
                    <a:pt x="23" y="43"/>
                  </a:cubicBezTo>
                  <a:cubicBezTo>
                    <a:pt x="38" y="20"/>
                    <a:pt x="38" y="20"/>
                    <a:pt x="38" y="20"/>
                  </a:cubicBezTo>
                  <a:cubicBezTo>
                    <a:pt x="43" y="15"/>
                    <a:pt x="43" y="15"/>
                    <a:pt x="43" y="15"/>
                  </a:cubicBezTo>
                  <a:cubicBezTo>
                    <a:pt x="49" y="8"/>
                    <a:pt x="49" y="8"/>
                    <a:pt x="49" y="8"/>
                  </a:cubicBezTo>
                  <a:cubicBezTo>
                    <a:pt x="51" y="6"/>
                    <a:pt x="51" y="3"/>
                    <a:pt x="49" y="2"/>
                  </a:cubicBezTo>
                  <a:cubicBezTo>
                    <a:pt x="48" y="0"/>
                    <a:pt x="45" y="0"/>
                    <a:pt x="4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8" name="Freeform 297"/>
            <p:cNvSpPr>
              <a:spLocks/>
            </p:cNvSpPr>
            <p:nvPr/>
          </p:nvSpPr>
          <p:spPr bwMode="auto">
            <a:xfrm>
              <a:off x="3904" y="3734"/>
              <a:ext cx="71" cy="380"/>
            </a:xfrm>
            <a:custGeom>
              <a:avLst/>
              <a:gdLst>
                <a:gd name="T0" fmla="*/ 348 w 30"/>
                <a:gd name="T1" fmla="*/ 4902 h 161"/>
                <a:gd name="T2" fmla="*/ 409 w 30"/>
                <a:gd name="T3" fmla="*/ 4340 h 161"/>
                <a:gd name="T4" fmla="*/ 409 w 30"/>
                <a:gd name="T5" fmla="*/ 4340 h 161"/>
                <a:gd name="T6" fmla="*/ 438 w 30"/>
                <a:gd name="T7" fmla="*/ 3906 h 161"/>
                <a:gd name="T8" fmla="*/ 438 w 30"/>
                <a:gd name="T9" fmla="*/ 3906 h 161"/>
                <a:gd name="T10" fmla="*/ 369 w 30"/>
                <a:gd name="T11" fmla="*/ 3420 h 161"/>
                <a:gd name="T12" fmla="*/ 369 w 30"/>
                <a:gd name="T13" fmla="*/ 3420 h 161"/>
                <a:gd name="T14" fmla="*/ 348 w 30"/>
                <a:gd name="T15" fmla="*/ 3009 h 161"/>
                <a:gd name="T16" fmla="*/ 253 w 30"/>
                <a:gd name="T17" fmla="*/ 2261 h 161"/>
                <a:gd name="T18" fmla="*/ 253 w 30"/>
                <a:gd name="T19" fmla="*/ 1671 h 161"/>
                <a:gd name="T20" fmla="*/ 253 w 30"/>
                <a:gd name="T21" fmla="*/ 1303 h 161"/>
                <a:gd name="T22" fmla="*/ 279 w 30"/>
                <a:gd name="T23" fmla="*/ 1180 h 161"/>
                <a:gd name="T24" fmla="*/ 320 w 30"/>
                <a:gd name="T25" fmla="*/ 1053 h 161"/>
                <a:gd name="T26" fmla="*/ 570 w 30"/>
                <a:gd name="T27" fmla="*/ 684 h 161"/>
                <a:gd name="T28" fmla="*/ 622 w 30"/>
                <a:gd name="T29" fmla="*/ 590 h 161"/>
                <a:gd name="T30" fmla="*/ 914 w 30"/>
                <a:gd name="T31" fmla="*/ 222 h 161"/>
                <a:gd name="T32" fmla="*/ 845 w 30"/>
                <a:gd name="T33" fmla="*/ 28 h 161"/>
                <a:gd name="T34" fmla="*/ 689 w 30"/>
                <a:gd name="T35" fmla="*/ 66 h 161"/>
                <a:gd name="T36" fmla="*/ 438 w 30"/>
                <a:gd name="T37" fmla="*/ 434 h 161"/>
                <a:gd name="T38" fmla="*/ 438 w 30"/>
                <a:gd name="T39" fmla="*/ 434 h 161"/>
                <a:gd name="T40" fmla="*/ 369 w 30"/>
                <a:gd name="T41" fmla="*/ 524 h 161"/>
                <a:gd name="T42" fmla="*/ 95 w 30"/>
                <a:gd name="T43" fmla="*/ 937 h 161"/>
                <a:gd name="T44" fmla="*/ 95 w 30"/>
                <a:gd name="T45" fmla="*/ 958 h 161"/>
                <a:gd name="T46" fmla="*/ 28 w 30"/>
                <a:gd name="T47" fmla="*/ 1093 h 161"/>
                <a:gd name="T48" fmla="*/ 28 w 30"/>
                <a:gd name="T49" fmla="*/ 1119 h 161"/>
                <a:gd name="T50" fmla="*/ 0 w 30"/>
                <a:gd name="T51" fmla="*/ 1275 h 161"/>
                <a:gd name="T52" fmla="*/ 0 w 30"/>
                <a:gd name="T53" fmla="*/ 1275 h 161"/>
                <a:gd name="T54" fmla="*/ 0 w 30"/>
                <a:gd name="T55" fmla="*/ 1671 h 161"/>
                <a:gd name="T56" fmla="*/ 0 w 30"/>
                <a:gd name="T57" fmla="*/ 1671 h 161"/>
                <a:gd name="T58" fmla="*/ 0 w 30"/>
                <a:gd name="T59" fmla="*/ 2261 h 161"/>
                <a:gd name="T60" fmla="*/ 0 w 30"/>
                <a:gd name="T61" fmla="*/ 2261 h 161"/>
                <a:gd name="T62" fmla="*/ 95 w 30"/>
                <a:gd name="T63" fmla="*/ 3035 h 161"/>
                <a:gd name="T64" fmla="*/ 95 w 30"/>
                <a:gd name="T65" fmla="*/ 3035 h 161"/>
                <a:gd name="T66" fmla="*/ 118 w 30"/>
                <a:gd name="T67" fmla="*/ 3420 h 161"/>
                <a:gd name="T68" fmla="*/ 185 w 30"/>
                <a:gd name="T69" fmla="*/ 3906 h 161"/>
                <a:gd name="T70" fmla="*/ 156 w 30"/>
                <a:gd name="T71" fmla="*/ 4312 h 161"/>
                <a:gd name="T72" fmla="*/ 95 w 30"/>
                <a:gd name="T73" fmla="*/ 4881 h 161"/>
                <a:gd name="T74" fmla="*/ 185 w 30"/>
                <a:gd name="T75" fmla="*/ 4997 h 161"/>
                <a:gd name="T76" fmla="*/ 348 w 30"/>
                <a:gd name="T77" fmla="*/ 4902 h 161"/>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0"/>
                <a:gd name="T118" fmla="*/ 0 h 161"/>
                <a:gd name="T119" fmla="*/ 30 w 30"/>
                <a:gd name="T120" fmla="*/ 161 h 161"/>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0" h="161">
                  <a:moveTo>
                    <a:pt x="11" y="158"/>
                  </a:moveTo>
                  <a:cubicBezTo>
                    <a:pt x="13" y="140"/>
                    <a:pt x="13" y="140"/>
                    <a:pt x="13" y="140"/>
                  </a:cubicBezTo>
                  <a:cubicBezTo>
                    <a:pt x="13" y="140"/>
                    <a:pt x="13" y="140"/>
                    <a:pt x="13" y="140"/>
                  </a:cubicBezTo>
                  <a:cubicBezTo>
                    <a:pt x="14" y="126"/>
                    <a:pt x="14" y="126"/>
                    <a:pt x="14" y="126"/>
                  </a:cubicBezTo>
                  <a:cubicBezTo>
                    <a:pt x="14" y="126"/>
                    <a:pt x="14" y="126"/>
                    <a:pt x="14" y="126"/>
                  </a:cubicBezTo>
                  <a:cubicBezTo>
                    <a:pt x="12" y="110"/>
                    <a:pt x="12" y="110"/>
                    <a:pt x="12" y="110"/>
                  </a:cubicBezTo>
                  <a:cubicBezTo>
                    <a:pt x="12" y="110"/>
                    <a:pt x="12" y="110"/>
                    <a:pt x="12" y="110"/>
                  </a:cubicBezTo>
                  <a:cubicBezTo>
                    <a:pt x="11" y="97"/>
                    <a:pt x="11" y="97"/>
                    <a:pt x="11" y="97"/>
                  </a:cubicBezTo>
                  <a:cubicBezTo>
                    <a:pt x="8" y="73"/>
                    <a:pt x="8" y="73"/>
                    <a:pt x="8" y="73"/>
                  </a:cubicBezTo>
                  <a:cubicBezTo>
                    <a:pt x="8" y="54"/>
                    <a:pt x="8" y="54"/>
                    <a:pt x="8" y="54"/>
                  </a:cubicBezTo>
                  <a:cubicBezTo>
                    <a:pt x="8" y="42"/>
                    <a:pt x="8" y="42"/>
                    <a:pt x="8" y="42"/>
                  </a:cubicBezTo>
                  <a:cubicBezTo>
                    <a:pt x="9" y="38"/>
                    <a:pt x="9" y="38"/>
                    <a:pt x="9" y="38"/>
                  </a:cubicBezTo>
                  <a:cubicBezTo>
                    <a:pt x="10" y="34"/>
                    <a:pt x="10" y="34"/>
                    <a:pt x="10" y="34"/>
                  </a:cubicBezTo>
                  <a:cubicBezTo>
                    <a:pt x="18" y="22"/>
                    <a:pt x="18" y="22"/>
                    <a:pt x="18" y="22"/>
                  </a:cubicBezTo>
                  <a:cubicBezTo>
                    <a:pt x="20" y="19"/>
                    <a:pt x="20" y="19"/>
                    <a:pt x="20" y="19"/>
                  </a:cubicBezTo>
                  <a:cubicBezTo>
                    <a:pt x="29" y="7"/>
                    <a:pt x="29" y="7"/>
                    <a:pt x="29" y="7"/>
                  </a:cubicBezTo>
                  <a:cubicBezTo>
                    <a:pt x="30" y="5"/>
                    <a:pt x="29" y="2"/>
                    <a:pt x="27" y="1"/>
                  </a:cubicBezTo>
                  <a:cubicBezTo>
                    <a:pt x="26" y="0"/>
                    <a:pt x="23" y="0"/>
                    <a:pt x="22" y="2"/>
                  </a:cubicBezTo>
                  <a:cubicBezTo>
                    <a:pt x="14" y="14"/>
                    <a:pt x="14" y="14"/>
                    <a:pt x="14" y="14"/>
                  </a:cubicBezTo>
                  <a:cubicBezTo>
                    <a:pt x="14" y="14"/>
                    <a:pt x="14" y="14"/>
                    <a:pt x="14" y="14"/>
                  </a:cubicBezTo>
                  <a:cubicBezTo>
                    <a:pt x="12" y="17"/>
                    <a:pt x="12" y="17"/>
                    <a:pt x="12" y="17"/>
                  </a:cubicBezTo>
                  <a:cubicBezTo>
                    <a:pt x="3" y="30"/>
                    <a:pt x="3" y="30"/>
                    <a:pt x="3" y="30"/>
                  </a:cubicBezTo>
                  <a:cubicBezTo>
                    <a:pt x="3" y="31"/>
                    <a:pt x="3" y="31"/>
                    <a:pt x="3" y="31"/>
                  </a:cubicBezTo>
                  <a:cubicBezTo>
                    <a:pt x="1" y="35"/>
                    <a:pt x="1" y="35"/>
                    <a:pt x="1" y="35"/>
                  </a:cubicBezTo>
                  <a:cubicBezTo>
                    <a:pt x="1" y="36"/>
                    <a:pt x="1" y="36"/>
                    <a:pt x="1" y="36"/>
                  </a:cubicBezTo>
                  <a:cubicBezTo>
                    <a:pt x="0" y="41"/>
                    <a:pt x="0" y="41"/>
                    <a:pt x="0" y="41"/>
                  </a:cubicBezTo>
                  <a:cubicBezTo>
                    <a:pt x="0" y="41"/>
                    <a:pt x="0" y="41"/>
                    <a:pt x="0" y="41"/>
                  </a:cubicBezTo>
                  <a:cubicBezTo>
                    <a:pt x="0" y="54"/>
                    <a:pt x="0" y="54"/>
                    <a:pt x="0" y="54"/>
                  </a:cubicBezTo>
                  <a:cubicBezTo>
                    <a:pt x="0" y="54"/>
                    <a:pt x="0" y="54"/>
                    <a:pt x="0" y="54"/>
                  </a:cubicBezTo>
                  <a:cubicBezTo>
                    <a:pt x="0" y="73"/>
                    <a:pt x="0" y="73"/>
                    <a:pt x="0" y="73"/>
                  </a:cubicBezTo>
                  <a:cubicBezTo>
                    <a:pt x="0" y="73"/>
                    <a:pt x="0" y="73"/>
                    <a:pt x="0" y="73"/>
                  </a:cubicBezTo>
                  <a:cubicBezTo>
                    <a:pt x="3" y="98"/>
                    <a:pt x="3" y="98"/>
                    <a:pt x="3" y="98"/>
                  </a:cubicBezTo>
                  <a:cubicBezTo>
                    <a:pt x="3" y="98"/>
                    <a:pt x="3" y="98"/>
                    <a:pt x="3" y="98"/>
                  </a:cubicBezTo>
                  <a:cubicBezTo>
                    <a:pt x="4" y="110"/>
                    <a:pt x="4" y="110"/>
                    <a:pt x="4" y="110"/>
                  </a:cubicBezTo>
                  <a:cubicBezTo>
                    <a:pt x="6" y="126"/>
                    <a:pt x="6" y="126"/>
                    <a:pt x="6" y="126"/>
                  </a:cubicBezTo>
                  <a:cubicBezTo>
                    <a:pt x="5" y="139"/>
                    <a:pt x="5" y="139"/>
                    <a:pt x="5" y="139"/>
                  </a:cubicBezTo>
                  <a:cubicBezTo>
                    <a:pt x="3" y="157"/>
                    <a:pt x="3" y="157"/>
                    <a:pt x="3" y="157"/>
                  </a:cubicBezTo>
                  <a:cubicBezTo>
                    <a:pt x="2" y="159"/>
                    <a:pt x="4" y="161"/>
                    <a:pt x="6" y="161"/>
                  </a:cubicBezTo>
                  <a:cubicBezTo>
                    <a:pt x="8" y="161"/>
                    <a:pt x="10" y="160"/>
                    <a:pt x="11" y="15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49" name="Freeform 298"/>
            <p:cNvSpPr>
              <a:spLocks/>
            </p:cNvSpPr>
            <p:nvPr/>
          </p:nvSpPr>
          <p:spPr bwMode="auto">
            <a:xfrm>
              <a:off x="4006" y="3623"/>
              <a:ext cx="257" cy="38"/>
            </a:xfrm>
            <a:custGeom>
              <a:avLst/>
              <a:gdLst>
                <a:gd name="T0" fmla="*/ 184 w 109"/>
                <a:gd name="T1" fmla="*/ 480 h 16"/>
                <a:gd name="T2" fmla="*/ 184 w 109"/>
                <a:gd name="T3" fmla="*/ 480 h 16"/>
                <a:gd name="T4" fmla="*/ 523 w 109"/>
                <a:gd name="T5" fmla="*/ 321 h 16"/>
                <a:gd name="T6" fmla="*/ 773 w 109"/>
                <a:gd name="T7" fmla="*/ 254 h 16"/>
                <a:gd name="T8" fmla="*/ 1052 w 109"/>
                <a:gd name="T9" fmla="*/ 254 h 16"/>
                <a:gd name="T10" fmla="*/ 1363 w 109"/>
                <a:gd name="T11" fmla="*/ 283 h 16"/>
                <a:gd name="T12" fmla="*/ 1641 w 109"/>
                <a:gd name="T13" fmla="*/ 349 h 16"/>
                <a:gd name="T14" fmla="*/ 2006 w 109"/>
                <a:gd name="T15" fmla="*/ 439 h 16"/>
                <a:gd name="T16" fmla="*/ 2047 w 109"/>
                <a:gd name="T17" fmla="*/ 439 h 16"/>
                <a:gd name="T18" fmla="*/ 2384 w 109"/>
                <a:gd name="T19" fmla="*/ 480 h 16"/>
                <a:gd name="T20" fmla="*/ 2412 w 109"/>
                <a:gd name="T21" fmla="*/ 480 h 16"/>
                <a:gd name="T22" fmla="*/ 2869 w 109"/>
                <a:gd name="T23" fmla="*/ 418 h 16"/>
                <a:gd name="T24" fmla="*/ 2907 w 109"/>
                <a:gd name="T25" fmla="*/ 418 h 16"/>
                <a:gd name="T26" fmla="*/ 3275 w 109"/>
                <a:gd name="T27" fmla="*/ 349 h 16"/>
                <a:gd name="T28" fmla="*/ 3369 w 109"/>
                <a:gd name="T29" fmla="*/ 185 h 16"/>
                <a:gd name="T30" fmla="*/ 3214 w 109"/>
                <a:gd name="T31" fmla="*/ 95 h 16"/>
                <a:gd name="T32" fmla="*/ 2846 w 109"/>
                <a:gd name="T33" fmla="*/ 185 h 16"/>
                <a:gd name="T34" fmla="*/ 2412 w 109"/>
                <a:gd name="T35" fmla="*/ 226 h 16"/>
                <a:gd name="T36" fmla="*/ 2073 w 109"/>
                <a:gd name="T37" fmla="*/ 185 h 16"/>
                <a:gd name="T38" fmla="*/ 1707 w 109"/>
                <a:gd name="T39" fmla="*/ 95 h 16"/>
                <a:gd name="T40" fmla="*/ 1707 w 109"/>
                <a:gd name="T41" fmla="*/ 95 h 16"/>
                <a:gd name="T42" fmla="*/ 1389 w 109"/>
                <a:gd name="T43" fmla="*/ 29 h 16"/>
                <a:gd name="T44" fmla="*/ 1389 w 109"/>
                <a:gd name="T45" fmla="*/ 29 h 16"/>
                <a:gd name="T46" fmla="*/ 1089 w 109"/>
                <a:gd name="T47" fmla="*/ 0 h 16"/>
                <a:gd name="T48" fmla="*/ 1052 w 109"/>
                <a:gd name="T49" fmla="*/ 0 h 16"/>
                <a:gd name="T50" fmla="*/ 773 w 109"/>
                <a:gd name="T51" fmla="*/ 0 h 16"/>
                <a:gd name="T52" fmla="*/ 745 w 109"/>
                <a:gd name="T53" fmla="*/ 0 h 16"/>
                <a:gd name="T54" fmla="*/ 434 w 109"/>
                <a:gd name="T55" fmla="*/ 67 h 16"/>
                <a:gd name="T56" fmla="*/ 434 w 109"/>
                <a:gd name="T57" fmla="*/ 67 h 16"/>
                <a:gd name="T58" fmla="*/ 94 w 109"/>
                <a:gd name="T59" fmla="*/ 254 h 16"/>
                <a:gd name="T60" fmla="*/ 94 w 109"/>
                <a:gd name="T61" fmla="*/ 254 h 16"/>
                <a:gd name="T62" fmla="*/ 94 w 109"/>
                <a:gd name="T63" fmla="*/ 254 h 16"/>
                <a:gd name="T64" fmla="*/ 28 w 109"/>
                <a:gd name="T65" fmla="*/ 418 h 16"/>
                <a:gd name="T66" fmla="*/ 184 w 109"/>
                <a:gd name="T67" fmla="*/ 480 h 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9"/>
                <a:gd name="T103" fmla="*/ 0 h 16"/>
                <a:gd name="T104" fmla="*/ 109 w 109"/>
                <a:gd name="T105" fmla="*/ 16 h 1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9" h="16">
                  <a:moveTo>
                    <a:pt x="6" y="15"/>
                  </a:moveTo>
                  <a:cubicBezTo>
                    <a:pt x="6" y="15"/>
                    <a:pt x="6" y="15"/>
                    <a:pt x="6" y="15"/>
                  </a:cubicBezTo>
                  <a:cubicBezTo>
                    <a:pt x="17" y="10"/>
                    <a:pt x="17" y="10"/>
                    <a:pt x="17" y="10"/>
                  </a:cubicBezTo>
                  <a:cubicBezTo>
                    <a:pt x="25" y="8"/>
                    <a:pt x="25" y="8"/>
                    <a:pt x="25" y="8"/>
                  </a:cubicBezTo>
                  <a:cubicBezTo>
                    <a:pt x="34" y="8"/>
                    <a:pt x="34" y="8"/>
                    <a:pt x="34" y="8"/>
                  </a:cubicBezTo>
                  <a:cubicBezTo>
                    <a:pt x="44" y="9"/>
                    <a:pt x="44" y="9"/>
                    <a:pt x="44" y="9"/>
                  </a:cubicBezTo>
                  <a:cubicBezTo>
                    <a:pt x="53" y="11"/>
                    <a:pt x="53" y="11"/>
                    <a:pt x="53" y="11"/>
                  </a:cubicBezTo>
                  <a:cubicBezTo>
                    <a:pt x="65" y="14"/>
                    <a:pt x="65" y="14"/>
                    <a:pt x="65" y="14"/>
                  </a:cubicBezTo>
                  <a:cubicBezTo>
                    <a:pt x="66" y="14"/>
                    <a:pt x="66" y="14"/>
                    <a:pt x="66" y="14"/>
                  </a:cubicBezTo>
                  <a:cubicBezTo>
                    <a:pt x="77" y="15"/>
                    <a:pt x="77" y="15"/>
                    <a:pt x="77" y="15"/>
                  </a:cubicBezTo>
                  <a:cubicBezTo>
                    <a:pt x="78" y="15"/>
                    <a:pt x="78" y="15"/>
                    <a:pt x="78" y="15"/>
                  </a:cubicBezTo>
                  <a:cubicBezTo>
                    <a:pt x="93" y="13"/>
                    <a:pt x="93" y="13"/>
                    <a:pt x="93" y="13"/>
                  </a:cubicBezTo>
                  <a:cubicBezTo>
                    <a:pt x="94" y="13"/>
                    <a:pt x="94" y="13"/>
                    <a:pt x="94" y="13"/>
                  </a:cubicBezTo>
                  <a:cubicBezTo>
                    <a:pt x="106" y="11"/>
                    <a:pt x="106" y="11"/>
                    <a:pt x="106" y="11"/>
                  </a:cubicBezTo>
                  <a:cubicBezTo>
                    <a:pt x="108" y="10"/>
                    <a:pt x="109" y="8"/>
                    <a:pt x="109" y="6"/>
                  </a:cubicBezTo>
                  <a:cubicBezTo>
                    <a:pt x="108" y="4"/>
                    <a:pt x="106" y="2"/>
                    <a:pt x="104" y="3"/>
                  </a:cubicBezTo>
                  <a:cubicBezTo>
                    <a:pt x="92" y="6"/>
                    <a:pt x="92" y="6"/>
                    <a:pt x="92" y="6"/>
                  </a:cubicBezTo>
                  <a:cubicBezTo>
                    <a:pt x="78" y="7"/>
                    <a:pt x="78" y="7"/>
                    <a:pt x="78" y="7"/>
                  </a:cubicBezTo>
                  <a:cubicBezTo>
                    <a:pt x="67" y="6"/>
                    <a:pt x="67" y="6"/>
                    <a:pt x="67" y="6"/>
                  </a:cubicBezTo>
                  <a:cubicBezTo>
                    <a:pt x="55" y="3"/>
                    <a:pt x="55" y="3"/>
                    <a:pt x="55" y="3"/>
                  </a:cubicBezTo>
                  <a:cubicBezTo>
                    <a:pt x="55" y="3"/>
                    <a:pt x="55" y="3"/>
                    <a:pt x="55" y="3"/>
                  </a:cubicBezTo>
                  <a:cubicBezTo>
                    <a:pt x="45" y="1"/>
                    <a:pt x="45" y="1"/>
                    <a:pt x="45" y="1"/>
                  </a:cubicBezTo>
                  <a:cubicBezTo>
                    <a:pt x="45" y="1"/>
                    <a:pt x="45" y="1"/>
                    <a:pt x="45" y="1"/>
                  </a:cubicBezTo>
                  <a:cubicBezTo>
                    <a:pt x="35" y="0"/>
                    <a:pt x="35" y="0"/>
                    <a:pt x="35" y="0"/>
                  </a:cubicBezTo>
                  <a:cubicBezTo>
                    <a:pt x="34" y="0"/>
                    <a:pt x="34" y="0"/>
                    <a:pt x="34" y="0"/>
                  </a:cubicBezTo>
                  <a:cubicBezTo>
                    <a:pt x="25" y="0"/>
                    <a:pt x="25" y="0"/>
                    <a:pt x="25" y="0"/>
                  </a:cubicBezTo>
                  <a:cubicBezTo>
                    <a:pt x="24" y="0"/>
                    <a:pt x="24" y="0"/>
                    <a:pt x="24" y="0"/>
                  </a:cubicBezTo>
                  <a:cubicBezTo>
                    <a:pt x="14" y="2"/>
                    <a:pt x="14" y="2"/>
                    <a:pt x="14" y="2"/>
                  </a:cubicBezTo>
                  <a:cubicBezTo>
                    <a:pt x="14" y="2"/>
                    <a:pt x="14" y="2"/>
                    <a:pt x="14" y="2"/>
                  </a:cubicBezTo>
                  <a:cubicBezTo>
                    <a:pt x="3" y="8"/>
                    <a:pt x="3" y="8"/>
                    <a:pt x="3" y="8"/>
                  </a:cubicBezTo>
                  <a:cubicBezTo>
                    <a:pt x="3" y="8"/>
                    <a:pt x="3" y="8"/>
                    <a:pt x="3" y="8"/>
                  </a:cubicBezTo>
                  <a:cubicBezTo>
                    <a:pt x="3" y="8"/>
                    <a:pt x="3" y="8"/>
                    <a:pt x="3" y="8"/>
                  </a:cubicBezTo>
                  <a:cubicBezTo>
                    <a:pt x="1" y="9"/>
                    <a:pt x="0" y="11"/>
                    <a:pt x="1" y="13"/>
                  </a:cubicBezTo>
                  <a:cubicBezTo>
                    <a:pt x="2" y="15"/>
                    <a:pt x="4" y="16"/>
                    <a:pt x="6" y="15"/>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0" name="Freeform 299"/>
            <p:cNvSpPr>
              <a:spLocks/>
            </p:cNvSpPr>
            <p:nvPr/>
          </p:nvSpPr>
          <p:spPr bwMode="auto">
            <a:xfrm>
              <a:off x="4419" y="3625"/>
              <a:ext cx="201" cy="29"/>
            </a:xfrm>
            <a:custGeom>
              <a:avLst/>
              <a:gdLst>
                <a:gd name="T0" fmla="*/ 118 w 85"/>
                <a:gd name="T1" fmla="*/ 268 h 12"/>
                <a:gd name="T2" fmla="*/ 341 w 85"/>
                <a:gd name="T3" fmla="*/ 268 h 12"/>
                <a:gd name="T4" fmla="*/ 532 w 85"/>
                <a:gd name="T5" fmla="*/ 268 h 12"/>
                <a:gd name="T6" fmla="*/ 910 w 85"/>
                <a:gd name="T7" fmla="*/ 338 h 12"/>
                <a:gd name="T8" fmla="*/ 910 w 85"/>
                <a:gd name="T9" fmla="*/ 338 h 12"/>
                <a:gd name="T10" fmla="*/ 1220 w 85"/>
                <a:gd name="T11" fmla="*/ 379 h 12"/>
                <a:gd name="T12" fmla="*/ 1220 w 85"/>
                <a:gd name="T13" fmla="*/ 379 h 12"/>
                <a:gd name="T14" fmla="*/ 1532 w 85"/>
                <a:gd name="T15" fmla="*/ 408 h 12"/>
                <a:gd name="T16" fmla="*/ 1561 w 85"/>
                <a:gd name="T17" fmla="*/ 408 h 12"/>
                <a:gd name="T18" fmla="*/ 2090 w 85"/>
                <a:gd name="T19" fmla="*/ 379 h 12"/>
                <a:gd name="T20" fmla="*/ 2090 w 85"/>
                <a:gd name="T21" fmla="*/ 379 h 12"/>
                <a:gd name="T22" fmla="*/ 2540 w 85"/>
                <a:gd name="T23" fmla="*/ 338 h 12"/>
                <a:gd name="T24" fmla="*/ 2634 w 85"/>
                <a:gd name="T25" fmla="*/ 169 h 12"/>
                <a:gd name="T26" fmla="*/ 2499 w 85"/>
                <a:gd name="T27" fmla="*/ 70 h 12"/>
                <a:gd name="T28" fmla="*/ 2090 w 85"/>
                <a:gd name="T29" fmla="*/ 99 h 12"/>
                <a:gd name="T30" fmla="*/ 1561 w 85"/>
                <a:gd name="T31" fmla="*/ 140 h 12"/>
                <a:gd name="T32" fmla="*/ 1258 w 85"/>
                <a:gd name="T33" fmla="*/ 99 h 12"/>
                <a:gd name="T34" fmla="*/ 939 w 85"/>
                <a:gd name="T35" fmla="*/ 70 h 12"/>
                <a:gd name="T36" fmla="*/ 570 w 85"/>
                <a:gd name="T37" fmla="*/ 0 h 12"/>
                <a:gd name="T38" fmla="*/ 532 w 85"/>
                <a:gd name="T39" fmla="*/ 0 h 12"/>
                <a:gd name="T40" fmla="*/ 341 w 85"/>
                <a:gd name="T41" fmla="*/ 0 h 12"/>
                <a:gd name="T42" fmla="*/ 118 w 85"/>
                <a:gd name="T43" fmla="*/ 0 h 12"/>
                <a:gd name="T44" fmla="*/ 0 w 85"/>
                <a:gd name="T45" fmla="*/ 140 h 12"/>
                <a:gd name="T46" fmla="*/ 118 w 85"/>
                <a:gd name="T47" fmla="*/ 268 h 1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5"/>
                <a:gd name="T73" fmla="*/ 0 h 12"/>
                <a:gd name="T74" fmla="*/ 85 w 85"/>
                <a:gd name="T75" fmla="*/ 12 h 1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5" h="12">
                  <a:moveTo>
                    <a:pt x="4" y="8"/>
                  </a:moveTo>
                  <a:cubicBezTo>
                    <a:pt x="11" y="8"/>
                    <a:pt x="11" y="8"/>
                    <a:pt x="11" y="8"/>
                  </a:cubicBezTo>
                  <a:cubicBezTo>
                    <a:pt x="17" y="8"/>
                    <a:pt x="17" y="8"/>
                    <a:pt x="17" y="8"/>
                  </a:cubicBezTo>
                  <a:cubicBezTo>
                    <a:pt x="29" y="10"/>
                    <a:pt x="29" y="10"/>
                    <a:pt x="29" y="10"/>
                  </a:cubicBezTo>
                  <a:cubicBezTo>
                    <a:pt x="29" y="10"/>
                    <a:pt x="29" y="10"/>
                    <a:pt x="29" y="10"/>
                  </a:cubicBezTo>
                  <a:cubicBezTo>
                    <a:pt x="39" y="11"/>
                    <a:pt x="39" y="11"/>
                    <a:pt x="39" y="11"/>
                  </a:cubicBezTo>
                  <a:cubicBezTo>
                    <a:pt x="39" y="11"/>
                    <a:pt x="39" y="11"/>
                    <a:pt x="39" y="11"/>
                  </a:cubicBezTo>
                  <a:cubicBezTo>
                    <a:pt x="49" y="12"/>
                    <a:pt x="49" y="12"/>
                    <a:pt x="49" y="12"/>
                  </a:cubicBezTo>
                  <a:cubicBezTo>
                    <a:pt x="50" y="12"/>
                    <a:pt x="50" y="12"/>
                    <a:pt x="50" y="12"/>
                  </a:cubicBezTo>
                  <a:cubicBezTo>
                    <a:pt x="67" y="11"/>
                    <a:pt x="67" y="11"/>
                    <a:pt x="67" y="11"/>
                  </a:cubicBezTo>
                  <a:cubicBezTo>
                    <a:pt x="67" y="11"/>
                    <a:pt x="67" y="11"/>
                    <a:pt x="67" y="11"/>
                  </a:cubicBezTo>
                  <a:cubicBezTo>
                    <a:pt x="81" y="10"/>
                    <a:pt x="81" y="10"/>
                    <a:pt x="81" y="10"/>
                  </a:cubicBezTo>
                  <a:cubicBezTo>
                    <a:pt x="83" y="10"/>
                    <a:pt x="85" y="8"/>
                    <a:pt x="84" y="5"/>
                  </a:cubicBezTo>
                  <a:cubicBezTo>
                    <a:pt x="84" y="3"/>
                    <a:pt x="82" y="2"/>
                    <a:pt x="80" y="2"/>
                  </a:cubicBezTo>
                  <a:cubicBezTo>
                    <a:pt x="67" y="3"/>
                    <a:pt x="67" y="3"/>
                    <a:pt x="67" y="3"/>
                  </a:cubicBezTo>
                  <a:cubicBezTo>
                    <a:pt x="50" y="4"/>
                    <a:pt x="50" y="4"/>
                    <a:pt x="50" y="4"/>
                  </a:cubicBezTo>
                  <a:cubicBezTo>
                    <a:pt x="40" y="3"/>
                    <a:pt x="40" y="3"/>
                    <a:pt x="40" y="3"/>
                  </a:cubicBezTo>
                  <a:cubicBezTo>
                    <a:pt x="30" y="2"/>
                    <a:pt x="30" y="2"/>
                    <a:pt x="30" y="2"/>
                  </a:cubicBezTo>
                  <a:cubicBezTo>
                    <a:pt x="18" y="0"/>
                    <a:pt x="18" y="0"/>
                    <a:pt x="18" y="0"/>
                  </a:cubicBezTo>
                  <a:cubicBezTo>
                    <a:pt x="17" y="0"/>
                    <a:pt x="17" y="0"/>
                    <a:pt x="17" y="0"/>
                  </a:cubicBezTo>
                  <a:cubicBezTo>
                    <a:pt x="11" y="0"/>
                    <a:pt x="11" y="0"/>
                    <a:pt x="11" y="0"/>
                  </a:cubicBezTo>
                  <a:cubicBezTo>
                    <a:pt x="4" y="0"/>
                    <a:pt x="4" y="0"/>
                    <a:pt x="4" y="0"/>
                  </a:cubicBezTo>
                  <a:cubicBezTo>
                    <a:pt x="2" y="0"/>
                    <a:pt x="0" y="1"/>
                    <a:pt x="0" y="4"/>
                  </a:cubicBezTo>
                  <a:cubicBezTo>
                    <a:pt x="0" y="6"/>
                    <a:pt x="2" y="8"/>
                    <a:pt x="4"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1" name="Freeform 300"/>
            <p:cNvSpPr>
              <a:spLocks/>
            </p:cNvSpPr>
            <p:nvPr/>
          </p:nvSpPr>
          <p:spPr bwMode="auto">
            <a:xfrm>
              <a:off x="3909" y="3628"/>
              <a:ext cx="354" cy="198"/>
            </a:xfrm>
            <a:custGeom>
              <a:avLst/>
              <a:gdLst>
                <a:gd name="T0" fmla="*/ 4427 w 150"/>
                <a:gd name="T1" fmla="*/ 66 h 84"/>
                <a:gd name="T2" fmla="*/ 4194 w 150"/>
                <a:gd name="T3" fmla="*/ 339 h 84"/>
                <a:gd name="T4" fmla="*/ 4194 w 150"/>
                <a:gd name="T5" fmla="*/ 339 h 84"/>
                <a:gd name="T6" fmla="*/ 4038 w 150"/>
                <a:gd name="T7" fmla="*/ 589 h 84"/>
                <a:gd name="T8" fmla="*/ 4038 w 150"/>
                <a:gd name="T9" fmla="*/ 589 h 84"/>
                <a:gd name="T10" fmla="*/ 3903 w 150"/>
                <a:gd name="T11" fmla="*/ 867 h 84"/>
                <a:gd name="T12" fmla="*/ 3903 w 150"/>
                <a:gd name="T13" fmla="*/ 889 h 84"/>
                <a:gd name="T14" fmla="*/ 3809 w 150"/>
                <a:gd name="T15" fmla="*/ 1139 h 84"/>
                <a:gd name="T16" fmla="*/ 3809 w 150"/>
                <a:gd name="T17" fmla="*/ 1139 h 84"/>
                <a:gd name="T18" fmla="*/ 3809 w 150"/>
                <a:gd name="T19" fmla="*/ 1179 h 84"/>
                <a:gd name="T20" fmla="*/ 3809 w 150"/>
                <a:gd name="T21" fmla="*/ 1179 h 84"/>
                <a:gd name="T22" fmla="*/ 3759 w 150"/>
                <a:gd name="T23" fmla="*/ 1388 h 84"/>
                <a:gd name="T24" fmla="*/ 3653 w 150"/>
                <a:gd name="T25" fmla="*/ 1572 h 84"/>
                <a:gd name="T26" fmla="*/ 3382 w 150"/>
                <a:gd name="T27" fmla="*/ 2006 h 84"/>
                <a:gd name="T28" fmla="*/ 3219 w 150"/>
                <a:gd name="T29" fmla="*/ 2228 h 84"/>
                <a:gd name="T30" fmla="*/ 3191 w 150"/>
                <a:gd name="T31" fmla="*/ 2251 h 84"/>
                <a:gd name="T32" fmla="*/ 2785 w 150"/>
                <a:gd name="T33" fmla="*/ 2162 h 84"/>
                <a:gd name="T34" fmla="*/ 2785 w 150"/>
                <a:gd name="T35" fmla="*/ 2162 h 84"/>
                <a:gd name="T36" fmla="*/ 2417 w 150"/>
                <a:gd name="T37" fmla="*/ 2162 h 84"/>
                <a:gd name="T38" fmla="*/ 2395 w 150"/>
                <a:gd name="T39" fmla="*/ 2162 h 84"/>
                <a:gd name="T40" fmla="*/ 2011 w 150"/>
                <a:gd name="T41" fmla="*/ 2190 h 84"/>
                <a:gd name="T42" fmla="*/ 2011 w 150"/>
                <a:gd name="T43" fmla="*/ 2190 h 84"/>
                <a:gd name="T44" fmla="*/ 1643 w 150"/>
                <a:gd name="T45" fmla="*/ 2251 h 84"/>
                <a:gd name="T46" fmla="*/ 1364 w 150"/>
                <a:gd name="T47" fmla="*/ 2317 h 84"/>
                <a:gd name="T48" fmla="*/ 1093 w 150"/>
                <a:gd name="T49" fmla="*/ 2345 h 84"/>
                <a:gd name="T50" fmla="*/ 552 w 150"/>
                <a:gd name="T51" fmla="*/ 2345 h 84"/>
                <a:gd name="T52" fmla="*/ 156 w 150"/>
                <a:gd name="T53" fmla="*/ 2251 h 84"/>
                <a:gd name="T54" fmla="*/ 28 w 150"/>
                <a:gd name="T55" fmla="*/ 2345 h 84"/>
                <a:gd name="T56" fmla="*/ 118 w 150"/>
                <a:gd name="T57" fmla="*/ 2501 h 84"/>
                <a:gd name="T58" fmla="*/ 524 w 150"/>
                <a:gd name="T59" fmla="*/ 2567 h 84"/>
                <a:gd name="T60" fmla="*/ 552 w 150"/>
                <a:gd name="T61" fmla="*/ 2595 h 84"/>
                <a:gd name="T62" fmla="*/ 1093 w 150"/>
                <a:gd name="T63" fmla="*/ 2595 h 84"/>
                <a:gd name="T64" fmla="*/ 1093 w 150"/>
                <a:gd name="T65" fmla="*/ 2595 h 84"/>
                <a:gd name="T66" fmla="*/ 1392 w 150"/>
                <a:gd name="T67" fmla="*/ 2567 h 84"/>
                <a:gd name="T68" fmla="*/ 1392 w 150"/>
                <a:gd name="T69" fmla="*/ 2567 h 84"/>
                <a:gd name="T70" fmla="*/ 1671 w 150"/>
                <a:gd name="T71" fmla="*/ 2501 h 84"/>
                <a:gd name="T72" fmla="*/ 1711 w 150"/>
                <a:gd name="T73" fmla="*/ 2501 h 84"/>
                <a:gd name="T74" fmla="*/ 2048 w 150"/>
                <a:gd name="T75" fmla="*/ 2433 h 84"/>
                <a:gd name="T76" fmla="*/ 2417 w 150"/>
                <a:gd name="T77" fmla="*/ 2411 h 84"/>
                <a:gd name="T78" fmla="*/ 2764 w 150"/>
                <a:gd name="T79" fmla="*/ 2411 h 84"/>
                <a:gd name="T80" fmla="*/ 3191 w 150"/>
                <a:gd name="T81" fmla="*/ 2501 h 84"/>
                <a:gd name="T82" fmla="*/ 3325 w 150"/>
                <a:gd name="T83" fmla="*/ 2473 h 84"/>
                <a:gd name="T84" fmla="*/ 3420 w 150"/>
                <a:gd name="T85" fmla="*/ 2383 h 84"/>
                <a:gd name="T86" fmla="*/ 3420 w 150"/>
                <a:gd name="T87" fmla="*/ 2383 h 84"/>
                <a:gd name="T88" fmla="*/ 3604 w 150"/>
                <a:gd name="T89" fmla="*/ 2162 h 84"/>
                <a:gd name="T90" fmla="*/ 3604 w 150"/>
                <a:gd name="T91" fmla="*/ 2133 h 84"/>
                <a:gd name="T92" fmla="*/ 3877 w 150"/>
                <a:gd name="T93" fmla="*/ 1728 h 84"/>
                <a:gd name="T94" fmla="*/ 3877 w 150"/>
                <a:gd name="T95" fmla="*/ 1700 h 84"/>
                <a:gd name="T96" fmla="*/ 3993 w 150"/>
                <a:gd name="T97" fmla="*/ 1478 h 84"/>
                <a:gd name="T98" fmla="*/ 3993 w 150"/>
                <a:gd name="T99" fmla="*/ 1457 h 84"/>
                <a:gd name="T100" fmla="*/ 4059 w 150"/>
                <a:gd name="T101" fmla="*/ 1233 h 84"/>
                <a:gd name="T102" fmla="*/ 4059 w 150"/>
                <a:gd name="T103" fmla="*/ 1233 h 84"/>
                <a:gd name="T104" fmla="*/ 4059 w 150"/>
                <a:gd name="T105" fmla="*/ 1233 h 84"/>
                <a:gd name="T106" fmla="*/ 4156 w 150"/>
                <a:gd name="T107" fmla="*/ 955 h 84"/>
                <a:gd name="T108" fmla="*/ 4243 w 150"/>
                <a:gd name="T109" fmla="*/ 705 h 84"/>
                <a:gd name="T110" fmla="*/ 4378 w 150"/>
                <a:gd name="T111" fmla="*/ 500 h 84"/>
                <a:gd name="T112" fmla="*/ 4628 w 150"/>
                <a:gd name="T113" fmla="*/ 212 h 84"/>
                <a:gd name="T114" fmla="*/ 4628 w 150"/>
                <a:gd name="T115" fmla="*/ 66 h 84"/>
                <a:gd name="T116" fmla="*/ 4427 w 150"/>
                <a:gd name="T117" fmla="*/ 66 h 8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50"/>
                <a:gd name="T178" fmla="*/ 0 h 84"/>
                <a:gd name="T179" fmla="*/ 150 w 150"/>
                <a:gd name="T180" fmla="*/ 84 h 8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50" h="84">
                  <a:moveTo>
                    <a:pt x="143" y="2"/>
                  </a:moveTo>
                  <a:cubicBezTo>
                    <a:pt x="135" y="11"/>
                    <a:pt x="135" y="11"/>
                    <a:pt x="135" y="11"/>
                  </a:cubicBezTo>
                  <a:cubicBezTo>
                    <a:pt x="135" y="11"/>
                    <a:pt x="135" y="11"/>
                    <a:pt x="135" y="11"/>
                  </a:cubicBezTo>
                  <a:cubicBezTo>
                    <a:pt x="130" y="19"/>
                    <a:pt x="130" y="19"/>
                    <a:pt x="130" y="19"/>
                  </a:cubicBezTo>
                  <a:cubicBezTo>
                    <a:pt x="130" y="19"/>
                    <a:pt x="130" y="19"/>
                    <a:pt x="130" y="19"/>
                  </a:cubicBezTo>
                  <a:cubicBezTo>
                    <a:pt x="126" y="28"/>
                    <a:pt x="126" y="28"/>
                    <a:pt x="126" y="28"/>
                  </a:cubicBezTo>
                  <a:cubicBezTo>
                    <a:pt x="126" y="29"/>
                    <a:pt x="126" y="29"/>
                    <a:pt x="126" y="29"/>
                  </a:cubicBezTo>
                  <a:cubicBezTo>
                    <a:pt x="123" y="37"/>
                    <a:pt x="123" y="37"/>
                    <a:pt x="123" y="37"/>
                  </a:cubicBezTo>
                  <a:cubicBezTo>
                    <a:pt x="123" y="37"/>
                    <a:pt x="123" y="37"/>
                    <a:pt x="123" y="37"/>
                  </a:cubicBezTo>
                  <a:cubicBezTo>
                    <a:pt x="123" y="38"/>
                    <a:pt x="123" y="38"/>
                    <a:pt x="123" y="38"/>
                  </a:cubicBezTo>
                  <a:cubicBezTo>
                    <a:pt x="123" y="38"/>
                    <a:pt x="123" y="38"/>
                    <a:pt x="123" y="38"/>
                  </a:cubicBezTo>
                  <a:cubicBezTo>
                    <a:pt x="121" y="45"/>
                    <a:pt x="121" y="45"/>
                    <a:pt x="121" y="45"/>
                  </a:cubicBezTo>
                  <a:cubicBezTo>
                    <a:pt x="118" y="51"/>
                    <a:pt x="118" y="51"/>
                    <a:pt x="118" y="51"/>
                  </a:cubicBezTo>
                  <a:cubicBezTo>
                    <a:pt x="109" y="65"/>
                    <a:pt x="109" y="65"/>
                    <a:pt x="109" y="65"/>
                  </a:cubicBezTo>
                  <a:cubicBezTo>
                    <a:pt x="104" y="72"/>
                    <a:pt x="104" y="72"/>
                    <a:pt x="104" y="72"/>
                  </a:cubicBezTo>
                  <a:cubicBezTo>
                    <a:pt x="103" y="73"/>
                    <a:pt x="103" y="73"/>
                    <a:pt x="103" y="73"/>
                  </a:cubicBezTo>
                  <a:cubicBezTo>
                    <a:pt x="90" y="70"/>
                    <a:pt x="90" y="70"/>
                    <a:pt x="90" y="70"/>
                  </a:cubicBezTo>
                  <a:cubicBezTo>
                    <a:pt x="90" y="70"/>
                    <a:pt x="90" y="70"/>
                    <a:pt x="90" y="70"/>
                  </a:cubicBezTo>
                  <a:cubicBezTo>
                    <a:pt x="78" y="70"/>
                    <a:pt x="78" y="70"/>
                    <a:pt x="78" y="70"/>
                  </a:cubicBezTo>
                  <a:cubicBezTo>
                    <a:pt x="77" y="70"/>
                    <a:pt x="77" y="70"/>
                    <a:pt x="77" y="70"/>
                  </a:cubicBezTo>
                  <a:cubicBezTo>
                    <a:pt x="65" y="71"/>
                    <a:pt x="65" y="71"/>
                    <a:pt x="65" y="71"/>
                  </a:cubicBezTo>
                  <a:cubicBezTo>
                    <a:pt x="65" y="71"/>
                    <a:pt x="65" y="71"/>
                    <a:pt x="65" y="71"/>
                  </a:cubicBezTo>
                  <a:cubicBezTo>
                    <a:pt x="53" y="73"/>
                    <a:pt x="53" y="73"/>
                    <a:pt x="53" y="73"/>
                  </a:cubicBezTo>
                  <a:cubicBezTo>
                    <a:pt x="44" y="75"/>
                    <a:pt x="44" y="75"/>
                    <a:pt x="44" y="75"/>
                  </a:cubicBezTo>
                  <a:cubicBezTo>
                    <a:pt x="35" y="76"/>
                    <a:pt x="35" y="76"/>
                    <a:pt x="35" y="76"/>
                  </a:cubicBezTo>
                  <a:cubicBezTo>
                    <a:pt x="18" y="76"/>
                    <a:pt x="18" y="76"/>
                    <a:pt x="18" y="76"/>
                  </a:cubicBezTo>
                  <a:cubicBezTo>
                    <a:pt x="5" y="73"/>
                    <a:pt x="5" y="73"/>
                    <a:pt x="5" y="73"/>
                  </a:cubicBezTo>
                  <a:cubicBezTo>
                    <a:pt x="3" y="73"/>
                    <a:pt x="1" y="74"/>
                    <a:pt x="1" y="76"/>
                  </a:cubicBezTo>
                  <a:cubicBezTo>
                    <a:pt x="0" y="79"/>
                    <a:pt x="2" y="81"/>
                    <a:pt x="4" y="81"/>
                  </a:cubicBezTo>
                  <a:cubicBezTo>
                    <a:pt x="17" y="83"/>
                    <a:pt x="17" y="83"/>
                    <a:pt x="17" y="83"/>
                  </a:cubicBezTo>
                  <a:cubicBezTo>
                    <a:pt x="18" y="84"/>
                    <a:pt x="18" y="84"/>
                    <a:pt x="18" y="84"/>
                  </a:cubicBezTo>
                  <a:cubicBezTo>
                    <a:pt x="35" y="84"/>
                    <a:pt x="35" y="84"/>
                    <a:pt x="35" y="84"/>
                  </a:cubicBezTo>
                  <a:cubicBezTo>
                    <a:pt x="35" y="84"/>
                    <a:pt x="35" y="84"/>
                    <a:pt x="35" y="84"/>
                  </a:cubicBezTo>
                  <a:cubicBezTo>
                    <a:pt x="45" y="83"/>
                    <a:pt x="45" y="83"/>
                    <a:pt x="45" y="83"/>
                  </a:cubicBezTo>
                  <a:cubicBezTo>
                    <a:pt x="45" y="83"/>
                    <a:pt x="45" y="83"/>
                    <a:pt x="45" y="83"/>
                  </a:cubicBezTo>
                  <a:cubicBezTo>
                    <a:pt x="54" y="81"/>
                    <a:pt x="54" y="81"/>
                    <a:pt x="54" y="81"/>
                  </a:cubicBezTo>
                  <a:cubicBezTo>
                    <a:pt x="55" y="81"/>
                    <a:pt x="55" y="81"/>
                    <a:pt x="55" y="81"/>
                  </a:cubicBezTo>
                  <a:cubicBezTo>
                    <a:pt x="66" y="79"/>
                    <a:pt x="66" y="79"/>
                    <a:pt x="66" y="79"/>
                  </a:cubicBezTo>
                  <a:cubicBezTo>
                    <a:pt x="78" y="78"/>
                    <a:pt x="78" y="78"/>
                    <a:pt x="78" y="78"/>
                  </a:cubicBezTo>
                  <a:cubicBezTo>
                    <a:pt x="89" y="78"/>
                    <a:pt x="89" y="78"/>
                    <a:pt x="89" y="78"/>
                  </a:cubicBezTo>
                  <a:cubicBezTo>
                    <a:pt x="103" y="81"/>
                    <a:pt x="103" y="81"/>
                    <a:pt x="103" y="81"/>
                  </a:cubicBezTo>
                  <a:cubicBezTo>
                    <a:pt x="105" y="81"/>
                    <a:pt x="106" y="81"/>
                    <a:pt x="107" y="80"/>
                  </a:cubicBezTo>
                  <a:cubicBezTo>
                    <a:pt x="110" y="77"/>
                    <a:pt x="110" y="77"/>
                    <a:pt x="110" y="77"/>
                  </a:cubicBezTo>
                  <a:cubicBezTo>
                    <a:pt x="110" y="77"/>
                    <a:pt x="110" y="77"/>
                    <a:pt x="110" y="77"/>
                  </a:cubicBezTo>
                  <a:cubicBezTo>
                    <a:pt x="116" y="70"/>
                    <a:pt x="116" y="70"/>
                    <a:pt x="116" y="70"/>
                  </a:cubicBezTo>
                  <a:cubicBezTo>
                    <a:pt x="116" y="69"/>
                    <a:pt x="116" y="69"/>
                    <a:pt x="116" y="69"/>
                  </a:cubicBezTo>
                  <a:cubicBezTo>
                    <a:pt x="125" y="56"/>
                    <a:pt x="125" y="56"/>
                    <a:pt x="125" y="56"/>
                  </a:cubicBezTo>
                  <a:cubicBezTo>
                    <a:pt x="125" y="55"/>
                    <a:pt x="125" y="55"/>
                    <a:pt x="125" y="55"/>
                  </a:cubicBezTo>
                  <a:cubicBezTo>
                    <a:pt x="129" y="48"/>
                    <a:pt x="129" y="48"/>
                    <a:pt x="129" y="48"/>
                  </a:cubicBezTo>
                  <a:cubicBezTo>
                    <a:pt x="129" y="47"/>
                    <a:pt x="129" y="47"/>
                    <a:pt x="129" y="47"/>
                  </a:cubicBezTo>
                  <a:cubicBezTo>
                    <a:pt x="131" y="40"/>
                    <a:pt x="131" y="40"/>
                    <a:pt x="131" y="40"/>
                  </a:cubicBezTo>
                  <a:cubicBezTo>
                    <a:pt x="131" y="40"/>
                    <a:pt x="131" y="40"/>
                    <a:pt x="131" y="40"/>
                  </a:cubicBezTo>
                  <a:cubicBezTo>
                    <a:pt x="131" y="40"/>
                    <a:pt x="131" y="40"/>
                    <a:pt x="131" y="40"/>
                  </a:cubicBezTo>
                  <a:cubicBezTo>
                    <a:pt x="134" y="31"/>
                    <a:pt x="134" y="31"/>
                    <a:pt x="134" y="31"/>
                  </a:cubicBezTo>
                  <a:cubicBezTo>
                    <a:pt x="137" y="23"/>
                    <a:pt x="137" y="23"/>
                    <a:pt x="137" y="23"/>
                  </a:cubicBezTo>
                  <a:cubicBezTo>
                    <a:pt x="141" y="16"/>
                    <a:pt x="141" y="16"/>
                    <a:pt x="141" y="16"/>
                  </a:cubicBezTo>
                  <a:cubicBezTo>
                    <a:pt x="149" y="7"/>
                    <a:pt x="149" y="7"/>
                    <a:pt x="149" y="7"/>
                  </a:cubicBezTo>
                  <a:cubicBezTo>
                    <a:pt x="150" y="6"/>
                    <a:pt x="150" y="3"/>
                    <a:pt x="149" y="2"/>
                  </a:cubicBezTo>
                  <a:cubicBezTo>
                    <a:pt x="147" y="0"/>
                    <a:pt x="144" y="1"/>
                    <a:pt x="143" y="2"/>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2" name="Freeform 301"/>
            <p:cNvSpPr>
              <a:spLocks/>
            </p:cNvSpPr>
            <p:nvPr/>
          </p:nvSpPr>
          <p:spPr bwMode="auto">
            <a:xfrm>
              <a:off x="4289" y="3786"/>
              <a:ext cx="231" cy="106"/>
            </a:xfrm>
            <a:custGeom>
              <a:avLst/>
              <a:gdLst>
                <a:gd name="T0" fmla="*/ 2935 w 98"/>
                <a:gd name="T1" fmla="*/ 212 h 45"/>
                <a:gd name="T2" fmla="*/ 2935 w 98"/>
                <a:gd name="T3" fmla="*/ 184 h 45"/>
                <a:gd name="T4" fmla="*/ 2866 w 98"/>
                <a:gd name="T5" fmla="*/ 184 h 45"/>
                <a:gd name="T6" fmla="*/ 2866 w 98"/>
                <a:gd name="T7" fmla="*/ 184 h 45"/>
                <a:gd name="T8" fmla="*/ 2866 w 98"/>
                <a:gd name="T9" fmla="*/ 316 h 45"/>
                <a:gd name="T10" fmla="*/ 2906 w 98"/>
                <a:gd name="T11" fmla="*/ 184 h 45"/>
                <a:gd name="T12" fmla="*/ 2501 w 98"/>
                <a:gd name="T13" fmla="*/ 66 h 45"/>
                <a:gd name="T14" fmla="*/ 2501 w 98"/>
                <a:gd name="T15" fmla="*/ 66 h 45"/>
                <a:gd name="T16" fmla="*/ 2190 w 98"/>
                <a:gd name="T17" fmla="*/ 28 h 45"/>
                <a:gd name="T18" fmla="*/ 2133 w 98"/>
                <a:gd name="T19" fmla="*/ 28 h 45"/>
                <a:gd name="T20" fmla="*/ 1794 w 98"/>
                <a:gd name="T21" fmla="*/ 90 h 45"/>
                <a:gd name="T22" fmla="*/ 1756 w 98"/>
                <a:gd name="T23" fmla="*/ 90 h 45"/>
                <a:gd name="T24" fmla="*/ 1417 w 98"/>
                <a:gd name="T25" fmla="*/ 212 h 45"/>
                <a:gd name="T26" fmla="*/ 1417 w 98"/>
                <a:gd name="T27" fmla="*/ 212 h 45"/>
                <a:gd name="T28" fmla="*/ 1179 w 98"/>
                <a:gd name="T29" fmla="*/ 271 h 45"/>
                <a:gd name="T30" fmla="*/ 929 w 98"/>
                <a:gd name="T31" fmla="*/ 339 h 45"/>
                <a:gd name="T32" fmla="*/ 523 w 98"/>
                <a:gd name="T33" fmla="*/ 271 h 45"/>
                <a:gd name="T34" fmla="*/ 212 w 98"/>
                <a:gd name="T35" fmla="*/ 184 h 45"/>
                <a:gd name="T36" fmla="*/ 118 w 98"/>
                <a:gd name="T37" fmla="*/ 212 h 45"/>
                <a:gd name="T38" fmla="*/ 66 w 98"/>
                <a:gd name="T39" fmla="*/ 271 h 45"/>
                <a:gd name="T40" fmla="*/ 0 w 98"/>
                <a:gd name="T41" fmla="*/ 521 h 45"/>
                <a:gd name="T42" fmla="*/ 0 w 98"/>
                <a:gd name="T43" fmla="*/ 549 h 45"/>
                <a:gd name="T44" fmla="*/ 0 w 98"/>
                <a:gd name="T45" fmla="*/ 744 h 45"/>
                <a:gd name="T46" fmla="*/ 0 w 98"/>
                <a:gd name="T47" fmla="*/ 770 h 45"/>
                <a:gd name="T48" fmla="*/ 0 w 98"/>
                <a:gd name="T49" fmla="*/ 1044 h 45"/>
                <a:gd name="T50" fmla="*/ 0 w 98"/>
                <a:gd name="T51" fmla="*/ 1044 h 45"/>
                <a:gd name="T52" fmla="*/ 66 w 98"/>
                <a:gd name="T53" fmla="*/ 1265 h 45"/>
                <a:gd name="T54" fmla="*/ 212 w 98"/>
                <a:gd name="T55" fmla="*/ 1359 h 45"/>
                <a:gd name="T56" fmla="*/ 316 w 98"/>
                <a:gd name="T57" fmla="*/ 1227 h 45"/>
                <a:gd name="T58" fmla="*/ 250 w 98"/>
                <a:gd name="T59" fmla="*/ 1020 h 45"/>
                <a:gd name="T60" fmla="*/ 250 w 98"/>
                <a:gd name="T61" fmla="*/ 770 h 45"/>
                <a:gd name="T62" fmla="*/ 250 w 98"/>
                <a:gd name="T63" fmla="*/ 589 h 45"/>
                <a:gd name="T64" fmla="*/ 278 w 98"/>
                <a:gd name="T65" fmla="*/ 455 h 45"/>
                <a:gd name="T66" fmla="*/ 462 w 98"/>
                <a:gd name="T67" fmla="*/ 521 h 45"/>
                <a:gd name="T68" fmla="*/ 500 w 98"/>
                <a:gd name="T69" fmla="*/ 521 h 45"/>
                <a:gd name="T70" fmla="*/ 889 w 98"/>
                <a:gd name="T71" fmla="*/ 589 h 45"/>
                <a:gd name="T72" fmla="*/ 929 w 98"/>
                <a:gd name="T73" fmla="*/ 589 h 45"/>
                <a:gd name="T74" fmla="*/ 1205 w 98"/>
                <a:gd name="T75" fmla="*/ 521 h 45"/>
                <a:gd name="T76" fmla="*/ 1233 w 98"/>
                <a:gd name="T77" fmla="*/ 521 h 45"/>
                <a:gd name="T78" fmla="*/ 1518 w 98"/>
                <a:gd name="T79" fmla="*/ 433 h 45"/>
                <a:gd name="T80" fmla="*/ 1518 w 98"/>
                <a:gd name="T81" fmla="*/ 433 h 45"/>
                <a:gd name="T82" fmla="*/ 1846 w 98"/>
                <a:gd name="T83" fmla="*/ 316 h 45"/>
                <a:gd name="T84" fmla="*/ 2162 w 98"/>
                <a:gd name="T85" fmla="*/ 271 h 45"/>
                <a:gd name="T86" fmla="*/ 2433 w 98"/>
                <a:gd name="T87" fmla="*/ 316 h 45"/>
                <a:gd name="T88" fmla="*/ 2838 w 98"/>
                <a:gd name="T89" fmla="*/ 433 h 45"/>
                <a:gd name="T90" fmla="*/ 2866 w 98"/>
                <a:gd name="T91" fmla="*/ 433 h 45"/>
                <a:gd name="T92" fmla="*/ 2866 w 98"/>
                <a:gd name="T93" fmla="*/ 433 h 45"/>
                <a:gd name="T94" fmla="*/ 2866 w 98"/>
                <a:gd name="T95" fmla="*/ 316 h 45"/>
                <a:gd name="T96" fmla="*/ 2817 w 98"/>
                <a:gd name="T97" fmla="*/ 405 h 45"/>
                <a:gd name="T98" fmla="*/ 2838 w 98"/>
                <a:gd name="T99" fmla="*/ 433 h 45"/>
                <a:gd name="T100" fmla="*/ 3001 w 98"/>
                <a:gd name="T101" fmla="*/ 365 h 45"/>
                <a:gd name="T102" fmla="*/ 2935 w 98"/>
                <a:gd name="T103" fmla="*/ 212 h 4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98"/>
                <a:gd name="T157" fmla="*/ 0 h 45"/>
                <a:gd name="T158" fmla="*/ 98 w 98"/>
                <a:gd name="T159" fmla="*/ 45 h 4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98" h="45">
                  <a:moveTo>
                    <a:pt x="95" y="7"/>
                  </a:moveTo>
                  <a:cubicBezTo>
                    <a:pt x="95" y="6"/>
                    <a:pt x="95" y="6"/>
                    <a:pt x="95" y="6"/>
                  </a:cubicBezTo>
                  <a:cubicBezTo>
                    <a:pt x="94" y="6"/>
                    <a:pt x="94" y="6"/>
                    <a:pt x="93" y="6"/>
                  </a:cubicBezTo>
                  <a:cubicBezTo>
                    <a:pt x="93" y="6"/>
                    <a:pt x="93" y="6"/>
                    <a:pt x="93" y="6"/>
                  </a:cubicBezTo>
                  <a:cubicBezTo>
                    <a:pt x="93" y="10"/>
                    <a:pt x="93" y="10"/>
                    <a:pt x="93" y="10"/>
                  </a:cubicBezTo>
                  <a:cubicBezTo>
                    <a:pt x="94" y="6"/>
                    <a:pt x="94" y="6"/>
                    <a:pt x="94" y="6"/>
                  </a:cubicBezTo>
                  <a:cubicBezTo>
                    <a:pt x="81" y="2"/>
                    <a:pt x="81" y="2"/>
                    <a:pt x="81" y="2"/>
                  </a:cubicBezTo>
                  <a:cubicBezTo>
                    <a:pt x="81" y="2"/>
                    <a:pt x="81" y="2"/>
                    <a:pt x="81" y="2"/>
                  </a:cubicBezTo>
                  <a:cubicBezTo>
                    <a:pt x="71" y="1"/>
                    <a:pt x="71" y="1"/>
                    <a:pt x="71" y="1"/>
                  </a:cubicBezTo>
                  <a:cubicBezTo>
                    <a:pt x="70" y="0"/>
                    <a:pt x="70" y="0"/>
                    <a:pt x="69" y="1"/>
                  </a:cubicBezTo>
                  <a:cubicBezTo>
                    <a:pt x="58" y="3"/>
                    <a:pt x="58" y="3"/>
                    <a:pt x="58" y="3"/>
                  </a:cubicBezTo>
                  <a:cubicBezTo>
                    <a:pt x="57" y="3"/>
                    <a:pt x="57" y="3"/>
                    <a:pt x="57" y="3"/>
                  </a:cubicBezTo>
                  <a:cubicBezTo>
                    <a:pt x="46" y="7"/>
                    <a:pt x="46" y="7"/>
                    <a:pt x="46" y="7"/>
                  </a:cubicBezTo>
                  <a:cubicBezTo>
                    <a:pt x="46" y="7"/>
                    <a:pt x="46" y="7"/>
                    <a:pt x="46" y="7"/>
                  </a:cubicBezTo>
                  <a:cubicBezTo>
                    <a:pt x="38" y="9"/>
                    <a:pt x="38" y="9"/>
                    <a:pt x="38" y="9"/>
                  </a:cubicBezTo>
                  <a:cubicBezTo>
                    <a:pt x="30" y="11"/>
                    <a:pt x="30" y="11"/>
                    <a:pt x="30" y="11"/>
                  </a:cubicBezTo>
                  <a:cubicBezTo>
                    <a:pt x="17" y="9"/>
                    <a:pt x="17" y="9"/>
                    <a:pt x="17" y="9"/>
                  </a:cubicBezTo>
                  <a:cubicBezTo>
                    <a:pt x="7" y="6"/>
                    <a:pt x="7" y="6"/>
                    <a:pt x="7" y="6"/>
                  </a:cubicBezTo>
                  <a:cubicBezTo>
                    <a:pt x="6" y="6"/>
                    <a:pt x="5" y="6"/>
                    <a:pt x="4" y="7"/>
                  </a:cubicBezTo>
                  <a:cubicBezTo>
                    <a:pt x="3" y="7"/>
                    <a:pt x="2" y="8"/>
                    <a:pt x="2" y="9"/>
                  </a:cubicBezTo>
                  <a:cubicBezTo>
                    <a:pt x="0" y="17"/>
                    <a:pt x="0" y="17"/>
                    <a:pt x="0" y="17"/>
                  </a:cubicBezTo>
                  <a:cubicBezTo>
                    <a:pt x="0" y="18"/>
                    <a:pt x="0" y="18"/>
                    <a:pt x="0" y="18"/>
                  </a:cubicBezTo>
                  <a:cubicBezTo>
                    <a:pt x="0" y="24"/>
                    <a:pt x="0" y="24"/>
                    <a:pt x="0" y="24"/>
                  </a:cubicBezTo>
                  <a:cubicBezTo>
                    <a:pt x="0" y="25"/>
                    <a:pt x="0" y="25"/>
                    <a:pt x="0" y="25"/>
                  </a:cubicBezTo>
                  <a:cubicBezTo>
                    <a:pt x="0" y="34"/>
                    <a:pt x="0" y="34"/>
                    <a:pt x="0" y="34"/>
                  </a:cubicBezTo>
                  <a:cubicBezTo>
                    <a:pt x="0" y="34"/>
                    <a:pt x="0" y="34"/>
                    <a:pt x="0" y="34"/>
                  </a:cubicBezTo>
                  <a:cubicBezTo>
                    <a:pt x="2" y="41"/>
                    <a:pt x="2" y="41"/>
                    <a:pt x="2" y="41"/>
                  </a:cubicBezTo>
                  <a:cubicBezTo>
                    <a:pt x="2" y="43"/>
                    <a:pt x="4" y="45"/>
                    <a:pt x="7" y="44"/>
                  </a:cubicBezTo>
                  <a:cubicBezTo>
                    <a:pt x="9" y="44"/>
                    <a:pt x="10" y="42"/>
                    <a:pt x="10" y="40"/>
                  </a:cubicBezTo>
                  <a:cubicBezTo>
                    <a:pt x="8" y="33"/>
                    <a:pt x="8" y="33"/>
                    <a:pt x="8" y="33"/>
                  </a:cubicBezTo>
                  <a:cubicBezTo>
                    <a:pt x="8" y="25"/>
                    <a:pt x="8" y="25"/>
                    <a:pt x="8" y="25"/>
                  </a:cubicBezTo>
                  <a:cubicBezTo>
                    <a:pt x="8" y="19"/>
                    <a:pt x="8" y="19"/>
                    <a:pt x="8" y="19"/>
                  </a:cubicBezTo>
                  <a:cubicBezTo>
                    <a:pt x="9" y="15"/>
                    <a:pt x="9" y="15"/>
                    <a:pt x="9" y="15"/>
                  </a:cubicBezTo>
                  <a:cubicBezTo>
                    <a:pt x="15" y="17"/>
                    <a:pt x="15" y="17"/>
                    <a:pt x="15" y="17"/>
                  </a:cubicBezTo>
                  <a:cubicBezTo>
                    <a:pt x="16" y="17"/>
                    <a:pt x="16" y="17"/>
                    <a:pt x="16" y="17"/>
                  </a:cubicBezTo>
                  <a:cubicBezTo>
                    <a:pt x="29" y="19"/>
                    <a:pt x="29" y="19"/>
                    <a:pt x="29" y="19"/>
                  </a:cubicBezTo>
                  <a:cubicBezTo>
                    <a:pt x="30" y="19"/>
                    <a:pt x="30" y="19"/>
                    <a:pt x="30" y="19"/>
                  </a:cubicBezTo>
                  <a:cubicBezTo>
                    <a:pt x="39" y="17"/>
                    <a:pt x="39" y="17"/>
                    <a:pt x="39" y="17"/>
                  </a:cubicBezTo>
                  <a:cubicBezTo>
                    <a:pt x="40" y="17"/>
                    <a:pt x="40" y="17"/>
                    <a:pt x="40" y="17"/>
                  </a:cubicBezTo>
                  <a:cubicBezTo>
                    <a:pt x="49" y="14"/>
                    <a:pt x="49" y="14"/>
                    <a:pt x="49" y="14"/>
                  </a:cubicBezTo>
                  <a:cubicBezTo>
                    <a:pt x="49" y="14"/>
                    <a:pt x="49" y="14"/>
                    <a:pt x="49" y="14"/>
                  </a:cubicBezTo>
                  <a:cubicBezTo>
                    <a:pt x="60" y="10"/>
                    <a:pt x="60" y="10"/>
                    <a:pt x="60" y="10"/>
                  </a:cubicBezTo>
                  <a:cubicBezTo>
                    <a:pt x="70" y="9"/>
                    <a:pt x="70" y="9"/>
                    <a:pt x="70" y="9"/>
                  </a:cubicBezTo>
                  <a:cubicBezTo>
                    <a:pt x="79" y="10"/>
                    <a:pt x="79" y="10"/>
                    <a:pt x="79" y="10"/>
                  </a:cubicBezTo>
                  <a:cubicBezTo>
                    <a:pt x="92" y="14"/>
                    <a:pt x="92" y="14"/>
                    <a:pt x="92" y="14"/>
                  </a:cubicBezTo>
                  <a:cubicBezTo>
                    <a:pt x="92" y="14"/>
                    <a:pt x="92" y="14"/>
                    <a:pt x="93" y="14"/>
                  </a:cubicBezTo>
                  <a:cubicBezTo>
                    <a:pt x="93" y="14"/>
                    <a:pt x="93" y="14"/>
                    <a:pt x="93" y="14"/>
                  </a:cubicBezTo>
                  <a:cubicBezTo>
                    <a:pt x="93" y="10"/>
                    <a:pt x="93" y="10"/>
                    <a:pt x="93" y="10"/>
                  </a:cubicBezTo>
                  <a:cubicBezTo>
                    <a:pt x="91" y="13"/>
                    <a:pt x="91" y="13"/>
                    <a:pt x="91" y="13"/>
                  </a:cubicBezTo>
                  <a:cubicBezTo>
                    <a:pt x="92" y="14"/>
                    <a:pt x="92" y="14"/>
                    <a:pt x="92" y="14"/>
                  </a:cubicBezTo>
                  <a:cubicBezTo>
                    <a:pt x="94" y="15"/>
                    <a:pt x="96" y="14"/>
                    <a:pt x="97" y="12"/>
                  </a:cubicBezTo>
                  <a:cubicBezTo>
                    <a:pt x="98" y="10"/>
                    <a:pt x="97" y="8"/>
                    <a:pt x="95" y="7"/>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3" name="Freeform 302"/>
            <p:cNvSpPr>
              <a:spLocks/>
            </p:cNvSpPr>
            <p:nvPr/>
          </p:nvSpPr>
          <p:spPr bwMode="auto">
            <a:xfrm>
              <a:off x="4291" y="3706"/>
              <a:ext cx="78" cy="115"/>
            </a:xfrm>
            <a:custGeom>
              <a:avLst/>
              <a:gdLst>
                <a:gd name="T0" fmla="*/ 778 w 33"/>
                <a:gd name="T1" fmla="*/ 66 h 49"/>
                <a:gd name="T2" fmla="*/ 688 w 33"/>
                <a:gd name="T3" fmla="*/ 270 h 49"/>
                <a:gd name="T4" fmla="*/ 659 w 33"/>
                <a:gd name="T5" fmla="*/ 270 h 49"/>
                <a:gd name="T6" fmla="*/ 570 w 33"/>
                <a:gd name="T7" fmla="*/ 519 h 49"/>
                <a:gd name="T8" fmla="*/ 570 w 33"/>
                <a:gd name="T9" fmla="*/ 519 h 49"/>
                <a:gd name="T10" fmla="*/ 435 w 33"/>
                <a:gd name="T11" fmla="*/ 814 h 49"/>
                <a:gd name="T12" fmla="*/ 340 w 33"/>
                <a:gd name="T13" fmla="*/ 904 h 49"/>
                <a:gd name="T14" fmla="*/ 225 w 33"/>
                <a:gd name="T15" fmla="*/ 997 h 49"/>
                <a:gd name="T16" fmla="*/ 225 w 33"/>
                <a:gd name="T17" fmla="*/ 1035 h 49"/>
                <a:gd name="T18" fmla="*/ 95 w 33"/>
                <a:gd name="T19" fmla="*/ 1124 h 49"/>
                <a:gd name="T20" fmla="*/ 66 w 33"/>
                <a:gd name="T21" fmla="*/ 1190 h 49"/>
                <a:gd name="T22" fmla="*/ 28 w 33"/>
                <a:gd name="T23" fmla="*/ 1305 h 49"/>
                <a:gd name="T24" fmla="*/ 118 w 33"/>
                <a:gd name="T25" fmla="*/ 1460 h 49"/>
                <a:gd name="T26" fmla="*/ 279 w 33"/>
                <a:gd name="T27" fmla="*/ 1371 h 49"/>
                <a:gd name="T28" fmla="*/ 279 w 33"/>
                <a:gd name="T29" fmla="*/ 1277 h 49"/>
                <a:gd name="T30" fmla="*/ 369 w 33"/>
                <a:gd name="T31" fmla="*/ 1218 h 49"/>
                <a:gd name="T32" fmla="*/ 532 w 33"/>
                <a:gd name="T33" fmla="*/ 1124 h 49"/>
                <a:gd name="T34" fmla="*/ 532 w 33"/>
                <a:gd name="T35" fmla="*/ 1084 h 49"/>
                <a:gd name="T36" fmla="*/ 659 w 33"/>
                <a:gd name="T37" fmla="*/ 969 h 49"/>
                <a:gd name="T38" fmla="*/ 659 w 33"/>
                <a:gd name="T39" fmla="*/ 941 h 49"/>
                <a:gd name="T40" fmla="*/ 804 w 33"/>
                <a:gd name="T41" fmla="*/ 606 h 49"/>
                <a:gd name="T42" fmla="*/ 910 w 33"/>
                <a:gd name="T43" fmla="*/ 401 h 49"/>
                <a:gd name="T44" fmla="*/ 1005 w 33"/>
                <a:gd name="T45" fmla="*/ 181 h 49"/>
                <a:gd name="T46" fmla="*/ 967 w 33"/>
                <a:gd name="T47" fmla="*/ 28 h 49"/>
                <a:gd name="T48" fmla="*/ 778 w 33"/>
                <a:gd name="T49" fmla="*/ 66 h 4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3"/>
                <a:gd name="T76" fmla="*/ 0 h 49"/>
                <a:gd name="T77" fmla="*/ 33 w 33"/>
                <a:gd name="T78" fmla="*/ 49 h 4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3" h="49">
                  <a:moveTo>
                    <a:pt x="25" y="2"/>
                  </a:moveTo>
                  <a:cubicBezTo>
                    <a:pt x="22" y="9"/>
                    <a:pt x="22" y="9"/>
                    <a:pt x="22" y="9"/>
                  </a:cubicBezTo>
                  <a:cubicBezTo>
                    <a:pt x="21" y="9"/>
                    <a:pt x="21" y="9"/>
                    <a:pt x="21" y="9"/>
                  </a:cubicBezTo>
                  <a:cubicBezTo>
                    <a:pt x="18" y="17"/>
                    <a:pt x="18" y="17"/>
                    <a:pt x="18" y="17"/>
                  </a:cubicBezTo>
                  <a:cubicBezTo>
                    <a:pt x="18" y="17"/>
                    <a:pt x="18" y="17"/>
                    <a:pt x="18" y="17"/>
                  </a:cubicBezTo>
                  <a:cubicBezTo>
                    <a:pt x="14" y="27"/>
                    <a:pt x="14" y="27"/>
                    <a:pt x="14" y="27"/>
                  </a:cubicBezTo>
                  <a:cubicBezTo>
                    <a:pt x="11" y="30"/>
                    <a:pt x="11" y="30"/>
                    <a:pt x="11" y="30"/>
                  </a:cubicBezTo>
                  <a:cubicBezTo>
                    <a:pt x="7" y="33"/>
                    <a:pt x="7" y="33"/>
                    <a:pt x="7" y="33"/>
                  </a:cubicBezTo>
                  <a:cubicBezTo>
                    <a:pt x="7" y="34"/>
                    <a:pt x="7" y="34"/>
                    <a:pt x="7" y="34"/>
                  </a:cubicBezTo>
                  <a:cubicBezTo>
                    <a:pt x="3" y="37"/>
                    <a:pt x="3" y="37"/>
                    <a:pt x="3" y="37"/>
                  </a:cubicBezTo>
                  <a:cubicBezTo>
                    <a:pt x="3" y="37"/>
                    <a:pt x="2" y="38"/>
                    <a:pt x="2" y="39"/>
                  </a:cubicBezTo>
                  <a:cubicBezTo>
                    <a:pt x="1" y="43"/>
                    <a:pt x="1" y="43"/>
                    <a:pt x="1" y="43"/>
                  </a:cubicBezTo>
                  <a:cubicBezTo>
                    <a:pt x="0" y="45"/>
                    <a:pt x="1" y="47"/>
                    <a:pt x="4" y="48"/>
                  </a:cubicBezTo>
                  <a:cubicBezTo>
                    <a:pt x="6" y="49"/>
                    <a:pt x="8" y="47"/>
                    <a:pt x="9" y="45"/>
                  </a:cubicBezTo>
                  <a:cubicBezTo>
                    <a:pt x="9" y="42"/>
                    <a:pt x="9" y="42"/>
                    <a:pt x="9" y="42"/>
                  </a:cubicBezTo>
                  <a:cubicBezTo>
                    <a:pt x="12" y="40"/>
                    <a:pt x="12" y="40"/>
                    <a:pt x="12" y="40"/>
                  </a:cubicBezTo>
                  <a:cubicBezTo>
                    <a:pt x="17" y="37"/>
                    <a:pt x="17" y="37"/>
                    <a:pt x="17" y="37"/>
                  </a:cubicBezTo>
                  <a:cubicBezTo>
                    <a:pt x="17" y="36"/>
                    <a:pt x="17" y="36"/>
                    <a:pt x="17" y="36"/>
                  </a:cubicBezTo>
                  <a:cubicBezTo>
                    <a:pt x="21" y="32"/>
                    <a:pt x="21" y="32"/>
                    <a:pt x="21" y="32"/>
                  </a:cubicBezTo>
                  <a:cubicBezTo>
                    <a:pt x="21" y="32"/>
                    <a:pt x="21" y="32"/>
                    <a:pt x="21" y="31"/>
                  </a:cubicBezTo>
                  <a:cubicBezTo>
                    <a:pt x="26" y="20"/>
                    <a:pt x="26" y="20"/>
                    <a:pt x="26" y="20"/>
                  </a:cubicBezTo>
                  <a:cubicBezTo>
                    <a:pt x="29" y="13"/>
                    <a:pt x="29" y="13"/>
                    <a:pt x="29" y="13"/>
                  </a:cubicBezTo>
                  <a:cubicBezTo>
                    <a:pt x="32" y="6"/>
                    <a:pt x="32" y="6"/>
                    <a:pt x="32" y="6"/>
                  </a:cubicBezTo>
                  <a:cubicBezTo>
                    <a:pt x="33" y="4"/>
                    <a:pt x="32" y="2"/>
                    <a:pt x="31" y="1"/>
                  </a:cubicBezTo>
                  <a:cubicBezTo>
                    <a:pt x="29" y="0"/>
                    <a:pt x="26" y="0"/>
                    <a:pt x="25"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4" name="Freeform 303"/>
            <p:cNvSpPr>
              <a:spLocks/>
            </p:cNvSpPr>
            <p:nvPr/>
          </p:nvSpPr>
          <p:spPr bwMode="auto">
            <a:xfrm>
              <a:off x="3991" y="3852"/>
              <a:ext cx="90" cy="97"/>
            </a:xfrm>
            <a:custGeom>
              <a:avLst/>
              <a:gdLst>
                <a:gd name="T0" fmla="*/ 824 w 38"/>
                <a:gd name="T1" fmla="*/ 939 h 41"/>
                <a:gd name="T2" fmla="*/ 599 w 38"/>
                <a:gd name="T3" fmla="*/ 1036 h 41"/>
                <a:gd name="T4" fmla="*/ 410 w 38"/>
                <a:gd name="T5" fmla="*/ 939 h 41"/>
                <a:gd name="T6" fmla="*/ 279 w 38"/>
                <a:gd name="T7" fmla="*/ 660 h 41"/>
                <a:gd name="T8" fmla="*/ 320 w 38"/>
                <a:gd name="T9" fmla="*/ 348 h 41"/>
                <a:gd name="T10" fmla="*/ 410 w 38"/>
                <a:gd name="T11" fmla="*/ 279 h 41"/>
                <a:gd name="T12" fmla="*/ 824 w 38"/>
                <a:gd name="T13" fmla="*/ 279 h 41"/>
                <a:gd name="T14" fmla="*/ 914 w 38"/>
                <a:gd name="T15" fmla="*/ 319 h 41"/>
                <a:gd name="T16" fmla="*/ 943 w 38"/>
                <a:gd name="T17" fmla="*/ 438 h 41"/>
                <a:gd name="T18" fmla="*/ 914 w 38"/>
                <a:gd name="T19" fmla="*/ 783 h 41"/>
                <a:gd name="T20" fmla="*/ 874 w 38"/>
                <a:gd name="T21" fmla="*/ 823 h 41"/>
                <a:gd name="T22" fmla="*/ 943 w 38"/>
                <a:gd name="T23" fmla="*/ 1058 h 41"/>
                <a:gd name="T24" fmla="*/ 1127 w 38"/>
                <a:gd name="T25" fmla="*/ 913 h 41"/>
                <a:gd name="T26" fmla="*/ 1168 w 38"/>
                <a:gd name="T27" fmla="*/ 823 h 41"/>
                <a:gd name="T28" fmla="*/ 1194 w 38"/>
                <a:gd name="T29" fmla="*/ 594 h 41"/>
                <a:gd name="T30" fmla="*/ 1194 w 38"/>
                <a:gd name="T31" fmla="*/ 409 h 41"/>
                <a:gd name="T32" fmla="*/ 1168 w 38"/>
                <a:gd name="T33" fmla="*/ 251 h 41"/>
                <a:gd name="T34" fmla="*/ 1078 w 38"/>
                <a:gd name="T35" fmla="*/ 118 h 41"/>
                <a:gd name="T36" fmla="*/ 943 w 38"/>
                <a:gd name="T37" fmla="*/ 66 h 41"/>
                <a:gd name="T38" fmla="*/ 824 w 38"/>
                <a:gd name="T39" fmla="*/ 28 h 41"/>
                <a:gd name="T40" fmla="*/ 533 w 38"/>
                <a:gd name="T41" fmla="*/ 0 h 41"/>
                <a:gd name="T42" fmla="*/ 348 w 38"/>
                <a:gd name="T43" fmla="*/ 28 h 41"/>
                <a:gd name="T44" fmla="*/ 185 w 38"/>
                <a:gd name="T45" fmla="*/ 118 h 41"/>
                <a:gd name="T46" fmla="*/ 95 w 38"/>
                <a:gd name="T47" fmla="*/ 225 h 41"/>
                <a:gd name="T48" fmla="*/ 0 w 38"/>
                <a:gd name="T49" fmla="*/ 464 h 41"/>
                <a:gd name="T50" fmla="*/ 28 w 38"/>
                <a:gd name="T51" fmla="*/ 717 h 41"/>
                <a:gd name="T52" fmla="*/ 118 w 38"/>
                <a:gd name="T53" fmla="*/ 939 h 41"/>
                <a:gd name="T54" fmla="*/ 225 w 38"/>
                <a:gd name="T55" fmla="*/ 1098 h 41"/>
                <a:gd name="T56" fmla="*/ 348 w 38"/>
                <a:gd name="T57" fmla="*/ 1221 h 41"/>
                <a:gd name="T58" fmla="*/ 599 w 38"/>
                <a:gd name="T59" fmla="*/ 1282 h 41"/>
                <a:gd name="T60" fmla="*/ 874 w 38"/>
                <a:gd name="T61" fmla="*/ 1221 h 41"/>
                <a:gd name="T62" fmla="*/ 1037 w 38"/>
                <a:gd name="T63" fmla="*/ 1098 h 41"/>
                <a:gd name="T64" fmla="*/ 1078 w 38"/>
                <a:gd name="T65" fmla="*/ 755 h 4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41"/>
                <a:gd name="T101" fmla="*/ 38 w 38"/>
                <a:gd name="T102" fmla="*/ 41 h 4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41">
                  <a:moveTo>
                    <a:pt x="28" y="26"/>
                  </a:moveTo>
                  <a:cubicBezTo>
                    <a:pt x="26" y="30"/>
                    <a:pt x="26" y="30"/>
                    <a:pt x="26" y="30"/>
                  </a:cubicBezTo>
                  <a:cubicBezTo>
                    <a:pt x="24" y="31"/>
                    <a:pt x="24" y="31"/>
                    <a:pt x="24" y="31"/>
                  </a:cubicBezTo>
                  <a:cubicBezTo>
                    <a:pt x="19" y="33"/>
                    <a:pt x="19" y="33"/>
                    <a:pt x="19" y="33"/>
                  </a:cubicBezTo>
                  <a:cubicBezTo>
                    <a:pt x="15" y="31"/>
                    <a:pt x="15" y="31"/>
                    <a:pt x="15" y="31"/>
                  </a:cubicBezTo>
                  <a:cubicBezTo>
                    <a:pt x="13" y="30"/>
                    <a:pt x="13" y="30"/>
                    <a:pt x="13" y="30"/>
                  </a:cubicBezTo>
                  <a:cubicBezTo>
                    <a:pt x="11" y="27"/>
                    <a:pt x="11" y="27"/>
                    <a:pt x="11" y="27"/>
                  </a:cubicBezTo>
                  <a:cubicBezTo>
                    <a:pt x="9" y="21"/>
                    <a:pt x="9" y="21"/>
                    <a:pt x="9" y="21"/>
                  </a:cubicBezTo>
                  <a:cubicBezTo>
                    <a:pt x="8" y="15"/>
                    <a:pt x="8" y="15"/>
                    <a:pt x="8" y="15"/>
                  </a:cubicBezTo>
                  <a:cubicBezTo>
                    <a:pt x="10" y="11"/>
                    <a:pt x="10" y="11"/>
                    <a:pt x="10" y="11"/>
                  </a:cubicBezTo>
                  <a:cubicBezTo>
                    <a:pt x="11" y="10"/>
                    <a:pt x="11" y="10"/>
                    <a:pt x="11" y="10"/>
                  </a:cubicBezTo>
                  <a:cubicBezTo>
                    <a:pt x="13" y="9"/>
                    <a:pt x="13" y="9"/>
                    <a:pt x="13" y="9"/>
                  </a:cubicBezTo>
                  <a:cubicBezTo>
                    <a:pt x="18" y="8"/>
                    <a:pt x="18" y="8"/>
                    <a:pt x="18" y="8"/>
                  </a:cubicBezTo>
                  <a:cubicBezTo>
                    <a:pt x="26" y="9"/>
                    <a:pt x="26" y="9"/>
                    <a:pt x="26" y="9"/>
                  </a:cubicBezTo>
                  <a:cubicBezTo>
                    <a:pt x="27" y="9"/>
                    <a:pt x="27" y="9"/>
                    <a:pt x="27" y="9"/>
                  </a:cubicBezTo>
                  <a:cubicBezTo>
                    <a:pt x="29" y="10"/>
                    <a:pt x="29" y="10"/>
                    <a:pt x="29" y="10"/>
                  </a:cubicBezTo>
                  <a:cubicBezTo>
                    <a:pt x="30" y="12"/>
                    <a:pt x="30" y="12"/>
                    <a:pt x="30" y="12"/>
                  </a:cubicBezTo>
                  <a:cubicBezTo>
                    <a:pt x="30" y="14"/>
                    <a:pt x="30" y="14"/>
                    <a:pt x="30" y="14"/>
                  </a:cubicBezTo>
                  <a:cubicBezTo>
                    <a:pt x="30" y="19"/>
                    <a:pt x="30" y="19"/>
                    <a:pt x="30" y="19"/>
                  </a:cubicBezTo>
                  <a:cubicBezTo>
                    <a:pt x="29" y="25"/>
                    <a:pt x="29" y="25"/>
                    <a:pt x="29" y="25"/>
                  </a:cubicBezTo>
                  <a:cubicBezTo>
                    <a:pt x="28" y="26"/>
                    <a:pt x="28" y="26"/>
                    <a:pt x="28" y="26"/>
                  </a:cubicBezTo>
                  <a:cubicBezTo>
                    <a:pt x="28" y="26"/>
                    <a:pt x="28" y="26"/>
                    <a:pt x="28" y="26"/>
                  </a:cubicBezTo>
                  <a:cubicBezTo>
                    <a:pt x="27" y="29"/>
                    <a:pt x="27" y="29"/>
                    <a:pt x="27" y="29"/>
                  </a:cubicBezTo>
                  <a:cubicBezTo>
                    <a:pt x="27" y="31"/>
                    <a:pt x="28" y="33"/>
                    <a:pt x="30" y="34"/>
                  </a:cubicBezTo>
                  <a:cubicBezTo>
                    <a:pt x="32" y="35"/>
                    <a:pt x="34" y="34"/>
                    <a:pt x="35" y="32"/>
                  </a:cubicBezTo>
                  <a:cubicBezTo>
                    <a:pt x="36" y="29"/>
                    <a:pt x="36" y="29"/>
                    <a:pt x="36" y="29"/>
                  </a:cubicBezTo>
                  <a:cubicBezTo>
                    <a:pt x="37" y="27"/>
                    <a:pt x="37" y="27"/>
                    <a:pt x="37" y="27"/>
                  </a:cubicBezTo>
                  <a:cubicBezTo>
                    <a:pt x="37" y="26"/>
                    <a:pt x="37" y="26"/>
                    <a:pt x="37" y="26"/>
                  </a:cubicBezTo>
                  <a:cubicBezTo>
                    <a:pt x="38" y="20"/>
                    <a:pt x="38" y="20"/>
                    <a:pt x="38" y="20"/>
                  </a:cubicBezTo>
                  <a:cubicBezTo>
                    <a:pt x="38" y="19"/>
                    <a:pt x="38" y="19"/>
                    <a:pt x="38" y="19"/>
                  </a:cubicBezTo>
                  <a:cubicBezTo>
                    <a:pt x="38" y="14"/>
                    <a:pt x="38" y="14"/>
                    <a:pt x="38" y="14"/>
                  </a:cubicBezTo>
                  <a:cubicBezTo>
                    <a:pt x="38" y="13"/>
                    <a:pt x="38" y="13"/>
                    <a:pt x="38" y="13"/>
                  </a:cubicBezTo>
                  <a:cubicBezTo>
                    <a:pt x="38" y="10"/>
                    <a:pt x="38" y="10"/>
                    <a:pt x="38" y="10"/>
                  </a:cubicBezTo>
                  <a:cubicBezTo>
                    <a:pt x="37" y="9"/>
                    <a:pt x="37" y="9"/>
                    <a:pt x="37" y="8"/>
                  </a:cubicBezTo>
                  <a:cubicBezTo>
                    <a:pt x="35" y="5"/>
                    <a:pt x="35" y="5"/>
                    <a:pt x="35" y="5"/>
                  </a:cubicBezTo>
                  <a:cubicBezTo>
                    <a:pt x="35" y="5"/>
                    <a:pt x="35" y="5"/>
                    <a:pt x="34" y="4"/>
                  </a:cubicBezTo>
                  <a:cubicBezTo>
                    <a:pt x="32" y="2"/>
                    <a:pt x="32" y="2"/>
                    <a:pt x="32" y="2"/>
                  </a:cubicBezTo>
                  <a:cubicBezTo>
                    <a:pt x="31" y="2"/>
                    <a:pt x="31" y="2"/>
                    <a:pt x="30" y="2"/>
                  </a:cubicBezTo>
                  <a:cubicBezTo>
                    <a:pt x="27" y="1"/>
                    <a:pt x="27" y="1"/>
                    <a:pt x="27" y="1"/>
                  </a:cubicBezTo>
                  <a:cubicBezTo>
                    <a:pt x="26" y="1"/>
                    <a:pt x="26" y="1"/>
                    <a:pt x="26" y="1"/>
                  </a:cubicBezTo>
                  <a:cubicBezTo>
                    <a:pt x="18" y="0"/>
                    <a:pt x="18" y="0"/>
                    <a:pt x="18" y="0"/>
                  </a:cubicBezTo>
                  <a:cubicBezTo>
                    <a:pt x="17" y="0"/>
                    <a:pt x="17" y="0"/>
                    <a:pt x="17" y="0"/>
                  </a:cubicBezTo>
                  <a:cubicBezTo>
                    <a:pt x="12" y="1"/>
                    <a:pt x="12" y="1"/>
                    <a:pt x="12" y="1"/>
                  </a:cubicBezTo>
                  <a:cubicBezTo>
                    <a:pt x="11" y="1"/>
                    <a:pt x="11" y="1"/>
                    <a:pt x="11" y="1"/>
                  </a:cubicBezTo>
                  <a:cubicBezTo>
                    <a:pt x="7" y="3"/>
                    <a:pt x="7" y="3"/>
                    <a:pt x="7" y="3"/>
                  </a:cubicBezTo>
                  <a:cubicBezTo>
                    <a:pt x="7" y="3"/>
                    <a:pt x="6" y="3"/>
                    <a:pt x="6" y="4"/>
                  </a:cubicBezTo>
                  <a:cubicBezTo>
                    <a:pt x="3" y="6"/>
                    <a:pt x="3" y="6"/>
                    <a:pt x="3" y="6"/>
                  </a:cubicBezTo>
                  <a:cubicBezTo>
                    <a:pt x="3" y="6"/>
                    <a:pt x="3" y="7"/>
                    <a:pt x="3" y="7"/>
                  </a:cubicBezTo>
                  <a:cubicBezTo>
                    <a:pt x="1" y="13"/>
                    <a:pt x="1" y="13"/>
                    <a:pt x="1" y="13"/>
                  </a:cubicBezTo>
                  <a:cubicBezTo>
                    <a:pt x="0" y="13"/>
                    <a:pt x="0" y="14"/>
                    <a:pt x="0" y="15"/>
                  </a:cubicBezTo>
                  <a:cubicBezTo>
                    <a:pt x="1" y="22"/>
                    <a:pt x="1" y="22"/>
                    <a:pt x="1" y="22"/>
                  </a:cubicBezTo>
                  <a:cubicBezTo>
                    <a:pt x="1" y="23"/>
                    <a:pt x="1" y="23"/>
                    <a:pt x="1" y="23"/>
                  </a:cubicBezTo>
                  <a:cubicBezTo>
                    <a:pt x="3" y="30"/>
                    <a:pt x="3" y="30"/>
                    <a:pt x="3" y="30"/>
                  </a:cubicBezTo>
                  <a:cubicBezTo>
                    <a:pt x="4" y="30"/>
                    <a:pt x="4" y="30"/>
                    <a:pt x="4" y="30"/>
                  </a:cubicBezTo>
                  <a:cubicBezTo>
                    <a:pt x="6" y="34"/>
                    <a:pt x="6" y="34"/>
                    <a:pt x="6" y="34"/>
                  </a:cubicBezTo>
                  <a:cubicBezTo>
                    <a:pt x="7" y="35"/>
                    <a:pt x="7" y="35"/>
                    <a:pt x="7" y="35"/>
                  </a:cubicBezTo>
                  <a:cubicBezTo>
                    <a:pt x="10" y="38"/>
                    <a:pt x="10" y="38"/>
                    <a:pt x="10" y="38"/>
                  </a:cubicBezTo>
                  <a:cubicBezTo>
                    <a:pt x="10" y="38"/>
                    <a:pt x="11" y="39"/>
                    <a:pt x="11" y="39"/>
                  </a:cubicBezTo>
                  <a:cubicBezTo>
                    <a:pt x="17" y="40"/>
                    <a:pt x="17" y="40"/>
                    <a:pt x="17" y="40"/>
                  </a:cubicBezTo>
                  <a:cubicBezTo>
                    <a:pt x="18" y="41"/>
                    <a:pt x="19" y="41"/>
                    <a:pt x="19" y="41"/>
                  </a:cubicBezTo>
                  <a:cubicBezTo>
                    <a:pt x="27" y="39"/>
                    <a:pt x="27" y="39"/>
                    <a:pt x="27" y="39"/>
                  </a:cubicBezTo>
                  <a:cubicBezTo>
                    <a:pt x="27" y="39"/>
                    <a:pt x="28" y="39"/>
                    <a:pt x="28" y="39"/>
                  </a:cubicBezTo>
                  <a:cubicBezTo>
                    <a:pt x="32" y="36"/>
                    <a:pt x="32" y="36"/>
                    <a:pt x="32" y="36"/>
                  </a:cubicBezTo>
                  <a:cubicBezTo>
                    <a:pt x="32" y="36"/>
                    <a:pt x="33" y="35"/>
                    <a:pt x="33" y="35"/>
                  </a:cubicBezTo>
                  <a:cubicBezTo>
                    <a:pt x="35" y="29"/>
                    <a:pt x="35" y="29"/>
                    <a:pt x="35" y="29"/>
                  </a:cubicBezTo>
                  <a:cubicBezTo>
                    <a:pt x="36" y="27"/>
                    <a:pt x="36" y="25"/>
                    <a:pt x="34" y="24"/>
                  </a:cubicBezTo>
                  <a:cubicBezTo>
                    <a:pt x="32" y="23"/>
                    <a:pt x="29" y="24"/>
                    <a:pt x="28" y="2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5" name="Freeform 304"/>
            <p:cNvSpPr>
              <a:spLocks/>
            </p:cNvSpPr>
            <p:nvPr/>
          </p:nvSpPr>
          <p:spPr bwMode="auto">
            <a:xfrm>
              <a:off x="3987" y="3982"/>
              <a:ext cx="96" cy="99"/>
            </a:xfrm>
            <a:custGeom>
              <a:avLst/>
              <a:gdLst>
                <a:gd name="T0" fmla="*/ 604 w 41"/>
                <a:gd name="T1" fmla="*/ 1294 h 42"/>
                <a:gd name="T2" fmla="*/ 756 w 41"/>
                <a:gd name="T3" fmla="*/ 1273 h 42"/>
                <a:gd name="T4" fmla="*/ 871 w 41"/>
                <a:gd name="T5" fmla="*/ 1205 h 42"/>
                <a:gd name="T6" fmla="*/ 1054 w 41"/>
                <a:gd name="T7" fmla="*/ 1049 h 42"/>
                <a:gd name="T8" fmla="*/ 1140 w 41"/>
                <a:gd name="T9" fmla="*/ 929 h 42"/>
                <a:gd name="T10" fmla="*/ 1234 w 41"/>
                <a:gd name="T11" fmla="*/ 655 h 42"/>
                <a:gd name="T12" fmla="*/ 1206 w 41"/>
                <a:gd name="T13" fmla="*/ 405 h 42"/>
                <a:gd name="T14" fmla="*/ 1140 w 41"/>
                <a:gd name="T15" fmla="*/ 250 h 42"/>
                <a:gd name="T16" fmla="*/ 1054 w 41"/>
                <a:gd name="T17" fmla="*/ 118 h 42"/>
                <a:gd name="T18" fmla="*/ 812 w 41"/>
                <a:gd name="T19" fmla="*/ 0 h 42"/>
                <a:gd name="T20" fmla="*/ 670 w 41"/>
                <a:gd name="T21" fmla="*/ 28 h 42"/>
                <a:gd name="T22" fmla="*/ 536 w 41"/>
                <a:gd name="T23" fmla="*/ 66 h 42"/>
                <a:gd name="T24" fmla="*/ 363 w 41"/>
                <a:gd name="T25" fmla="*/ 156 h 42"/>
                <a:gd name="T26" fmla="*/ 115 w 41"/>
                <a:gd name="T27" fmla="*/ 316 h 42"/>
                <a:gd name="T28" fmla="*/ 28 w 41"/>
                <a:gd name="T29" fmla="*/ 500 h 42"/>
                <a:gd name="T30" fmla="*/ 0 w 41"/>
                <a:gd name="T31" fmla="*/ 655 h 42"/>
                <a:gd name="T32" fmla="*/ 28 w 41"/>
                <a:gd name="T33" fmla="*/ 799 h 42"/>
                <a:gd name="T34" fmla="*/ 115 w 41"/>
                <a:gd name="T35" fmla="*/ 1023 h 42"/>
                <a:gd name="T36" fmla="*/ 204 w 41"/>
                <a:gd name="T37" fmla="*/ 1089 h 42"/>
                <a:gd name="T38" fmla="*/ 384 w 41"/>
                <a:gd name="T39" fmla="*/ 1179 h 42"/>
                <a:gd name="T40" fmla="*/ 515 w 41"/>
                <a:gd name="T41" fmla="*/ 1273 h 42"/>
                <a:gd name="T42" fmla="*/ 604 w 41"/>
                <a:gd name="T43" fmla="*/ 1179 h 42"/>
                <a:gd name="T44" fmla="*/ 604 w 41"/>
                <a:gd name="T45" fmla="*/ 1023 h 42"/>
                <a:gd name="T46" fmla="*/ 515 w 41"/>
                <a:gd name="T47" fmla="*/ 955 h 42"/>
                <a:gd name="T48" fmla="*/ 384 w 41"/>
                <a:gd name="T49" fmla="*/ 889 h 42"/>
                <a:gd name="T50" fmla="*/ 335 w 41"/>
                <a:gd name="T51" fmla="*/ 867 h 42"/>
                <a:gd name="T52" fmla="*/ 241 w 41"/>
                <a:gd name="T53" fmla="*/ 705 h 42"/>
                <a:gd name="T54" fmla="*/ 241 w 41"/>
                <a:gd name="T55" fmla="*/ 589 h 42"/>
                <a:gd name="T56" fmla="*/ 478 w 41"/>
                <a:gd name="T57" fmla="*/ 368 h 42"/>
                <a:gd name="T58" fmla="*/ 719 w 41"/>
                <a:gd name="T59" fmla="*/ 250 h 42"/>
                <a:gd name="T60" fmla="*/ 899 w 41"/>
                <a:gd name="T61" fmla="*/ 339 h 42"/>
                <a:gd name="T62" fmla="*/ 986 w 41"/>
                <a:gd name="T63" fmla="*/ 462 h 42"/>
                <a:gd name="T64" fmla="*/ 899 w 41"/>
                <a:gd name="T65" fmla="*/ 799 h 42"/>
                <a:gd name="T66" fmla="*/ 756 w 41"/>
                <a:gd name="T67" fmla="*/ 1023 h 42"/>
                <a:gd name="T68" fmla="*/ 604 w 41"/>
                <a:gd name="T69" fmla="*/ 1049 h 42"/>
                <a:gd name="T70" fmla="*/ 670 w 41"/>
                <a:gd name="T71" fmla="*/ 1089 h 4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1"/>
                <a:gd name="T109" fmla="*/ 0 h 42"/>
                <a:gd name="T110" fmla="*/ 41 w 41"/>
                <a:gd name="T111" fmla="*/ 42 h 4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1" h="42">
                  <a:moveTo>
                    <a:pt x="20" y="38"/>
                  </a:moveTo>
                  <a:cubicBezTo>
                    <a:pt x="20" y="42"/>
                    <a:pt x="20" y="42"/>
                    <a:pt x="20" y="42"/>
                  </a:cubicBezTo>
                  <a:cubicBezTo>
                    <a:pt x="24" y="42"/>
                    <a:pt x="24" y="42"/>
                    <a:pt x="24" y="42"/>
                  </a:cubicBezTo>
                  <a:cubicBezTo>
                    <a:pt x="24" y="42"/>
                    <a:pt x="25" y="42"/>
                    <a:pt x="25" y="41"/>
                  </a:cubicBezTo>
                  <a:cubicBezTo>
                    <a:pt x="28" y="40"/>
                    <a:pt x="28" y="40"/>
                    <a:pt x="28" y="40"/>
                  </a:cubicBezTo>
                  <a:cubicBezTo>
                    <a:pt x="29" y="40"/>
                    <a:pt x="29" y="40"/>
                    <a:pt x="29" y="39"/>
                  </a:cubicBezTo>
                  <a:cubicBezTo>
                    <a:pt x="34" y="35"/>
                    <a:pt x="34" y="35"/>
                    <a:pt x="34" y="35"/>
                  </a:cubicBezTo>
                  <a:cubicBezTo>
                    <a:pt x="35" y="34"/>
                    <a:pt x="35" y="34"/>
                    <a:pt x="35" y="34"/>
                  </a:cubicBezTo>
                  <a:cubicBezTo>
                    <a:pt x="37" y="30"/>
                    <a:pt x="37" y="30"/>
                    <a:pt x="37" y="30"/>
                  </a:cubicBezTo>
                  <a:cubicBezTo>
                    <a:pt x="38" y="30"/>
                    <a:pt x="38" y="30"/>
                    <a:pt x="38" y="30"/>
                  </a:cubicBezTo>
                  <a:cubicBezTo>
                    <a:pt x="41" y="22"/>
                    <a:pt x="41" y="22"/>
                    <a:pt x="41" y="22"/>
                  </a:cubicBezTo>
                  <a:cubicBezTo>
                    <a:pt x="41" y="22"/>
                    <a:pt x="41" y="21"/>
                    <a:pt x="41" y="21"/>
                  </a:cubicBezTo>
                  <a:cubicBezTo>
                    <a:pt x="41" y="15"/>
                    <a:pt x="41" y="15"/>
                    <a:pt x="41" y="15"/>
                  </a:cubicBezTo>
                  <a:cubicBezTo>
                    <a:pt x="41" y="14"/>
                    <a:pt x="41" y="14"/>
                    <a:pt x="40" y="13"/>
                  </a:cubicBezTo>
                  <a:cubicBezTo>
                    <a:pt x="39" y="9"/>
                    <a:pt x="39" y="9"/>
                    <a:pt x="39" y="9"/>
                  </a:cubicBezTo>
                  <a:cubicBezTo>
                    <a:pt x="38" y="8"/>
                    <a:pt x="38" y="8"/>
                    <a:pt x="38" y="8"/>
                  </a:cubicBezTo>
                  <a:cubicBezTo>
                    <a:pt x="36" y="5"/>
                    <a:pt x="36" y="5"/>
                    <a:pt x="36" y="5"/>
                  </a:cubicBezTo>
                  <a:cubicBezTo>
                    <a:pt x="35" y="5"/>
                    <a:pt x="35" y="5"/>
                    <a:pt x="35" y="4"/>
                  </a:cubicBezTo>
                  <a:cubicBezTo>
                    <a:pt x="29" y="1"/>
                    <a:pt x="29" y="1"/>
                    <a:pt x="29" y="1"/>
                  </a:cubicBezTo>
                  <a:cubicBezTo>
                    <a:pt x="28" y="1"/>
                    <a:pt x="28" y="0"/>
                    <a:pt x="27" y="0"/>
                  </a:cubicBezTo>
                  <a:cubicBezTo>
                    <a:pt x="23" y="0"/>
                    <a:pt x="23" y="0"/>
                    <a:pt x="23" y="0"/>
                  </a:cubicBezTo>
                  <a:cubicBezTo>
                    <a:pt x="23" y="0"/>
                    <a:pt x="23" y="1"/>
                    <a:pt x="22" y="1"/>
                  </a:cubicBezTo>
                  <a:cubicBezTo>
                    <a:pt x="19" y="2"/>
                    <a:pt x="19" y="2"/>
                    <a:pt x="19" y="2"/>
                  </a:cubicBezTo>
                  <a:cubicBezTo>
                    <a:pt x="18" y="2"/>
                    <a:pt x="18" y="2"/>
                    <a:pt x="18" y="2"/>
                  </a:cubicBezTo>
                  <a:cubicBezTo>
                    <a:pt x="13" y="5"/>
                    <a:pt x="13" y="5"/>
                    <a:pt x="13" y="5"/>
                  </a:cubicBezTo>
                  <a:cubicBezTo>
                    <a:pt x="12" y="5"/>
                    <a:pt x="12" y="5"/>
                    <a:pt x="12" y="5"/>
                  </a:cubicBezTo>
                  <a:cubicBezTo>
                    <a:pt x="6" y="9"/>
                    <a:pt x="6" y="9"/>
                    <a:pt x="6" y="9"/>
                  </a:cubicBezTo>
                  <a:cubicBezTo>
                    <a:pt x="5" y="9"/>
                    <a:pt x="5" y="10"/>
                    <a:pt x="4" y="10"/>
                  </a:cubicBezTo>
                  <a:cubicBezTo>
                    <a:pt x="1" y="15"/>
                    <a:pt x="1" y="15"/>
                    <a:pt x="1" y="15"/>
                  </a:cubicBezTo>
                  <a:cubicBezTo>
                    <a:pt x="1" y="15"/>
                    <a:pt x="1" y="16"/>
                    <a:pt x="1" y="16"/>
                  </a:cubicBezTo>
                  <a:cubicBezTo>
                    <a:pt x="0" y="20"/>
                    <a:pt x="0" y="20"/>
                    <a:pt x="0" y="20"/>
                  </a:cubicBezTo>
                  <a:cubicBezTo>
                    <a:pt x="0" y="21"/>
                    <a:pt x="0" y="21"/>
                    <a:pt x="0" y="21"/>
                  </a:cubicBezTo>
                  <a:cubicBezTo>
                    <a:pt x="0" y="25"/>
                    <a:pt x="0" y="25"/>
                    <a:pt x="0" y="25"/>
                  </a:cubicBezTo>
                  <a:cubicBezTo>
                    <a:pt x="0" y="25"/>
                    <a:pt x="0" y="26"/>
                    <a:pt x="1" y="26"/>
                  </a:cubicBezTo>
                  <a:cubicBezTo>
                    <a:pt x="3" y="31"/>
                    <a:pt x="3" y="31"/>
                    <a:pt x="3" y="31"/>
                  </a:cubicBezTo>
                  <a:cubicBezTo>
                    <a:pt x="3" y="32"/>
                    <a:pt x="3" y="32"/>
                    <a:pt x="4" y="33"/>
                  </a:cubicBezTo>
                  <a:cubicBezTo>
                    <a:pt x="6" y="34"/>
                    <a:pt x="6" y="34"/>
                    <a:pt x="6" y="34"/>
                  </a:cubicBezTo>
                  <a:cubicBezTo>
                    <a:pt x="7" y="35"/>
                    <a:pt x="7" y="35"/>
                    <a:pt x="7" y="35"/>
                  </a:cubicBezTo>
                  <a:cubicBezTo>
                    <a:pt x="10" y="36"/>
                    <a:pt x="10" y="36"/>
                    <a:pt x="10" y="36"/>
                  </a:cubicBezTo>
                  <a:cubicBezTo>
                    <a:pt x="13" y="38"/>
                    <a:pt x="13" y="38"/>
                    <a:pt x="13" y="38"/>
                  </a:cubicBezTo>
                  <a:cubicBezTo>
                    <a:pt x="15" y="39"/>
                    <a:pt x="15" y="39"/>
                    <a:pt x="15" y="39"/>
                  </a:cubicBezTo>
                  <a:cubicBezTo>
                    <a:pt x="17" y="41"/>
                    <a:pt x="17" y="41"/>
                    <a:pt x="17" y="41"/>
                  </a:cubicBezTo>
                  <a:cubicBezTo>
                    <a:pt x="18" y="41"/>
                    <a:pt x="19" y="42"/>
                    <a:pt x="20" y="42"/>
                  </a:cubicBezTo>
                  <a:cubicBezTo>
                    <a:pt x="20" y="38"/>
                    <a:pt x="20" y="38"/>
                    <a:pt x="20" y="38"/>
                  </a:cubicBezTo>
                  <a:cubicBezTo>
                    <a:pt x="22" y="35"/>
                    <a:pt x="22" y="35"/>
                    <a:pt x="22" y="35"/>
                  </a:cubicBezTo>
                  <a:cubicBezTo>
                    <a:pt x="20" y="33"/>
                    <a:pt x="20" y="33"/>
                    <a:pt x="20" y="33"/>
                  </a:cubicBezTo>
                  <a:cubicBezTo>
                    <a:pt x="20" y="33"/>
                    <a:pt x="20" y="33"/>
                    <a:pt x="20" y="33"/>
                  </a:cubicBezTo>
                  <a:cubicBezTo>
                    <a:pt x="17" y="31"/>
                    <a:pt x="17" y="31"/>
                    <a:pt x="17" y="31"/>
                  </a:cubicBezTo>
                  <a:cubicBezTo>
                    <a:pt x="17" y="31"/>
                    <a:pt x="17" y="31"/>
                    <a:pt x="17" y="31"/>
                  </a:cubicBezTo>
                  <a:cubicBezTo>
                    <a:pt x="13" y="29"/>
                    <a:pt x="13" y="29"/>
                    <a:pt x="13" y="29"/>
                  </a:cubicBezTo>
                  <a:cubicBezTo>
                    <a:pt x="13" y="29"/>
                    <a:pt x="13" y="29"/>
                    <a:pt x="13" y="29"/>
                  </a:cubicBezTo>
                  <a:cubicBezTo>
                    <a:pt x="11" y="28"/>
                    <a:pt x="11" y="28"/>
                    <a:pt x="11" y="28"/>
                  </a:cubicBezTo>
                  <a:cubicBezTo>
                    <a:pt x="10" y="27"/>
                    <a:pt x="10" y="27"/>
                    <a:pt x="10" y="27"/>
                  </a:cubicBezTo>
                  <a:cubicBezTo>
                    <a:pt x="8" y="23"/>
                    <a:pt x="8" y="23"/>
                    <a:pt x="8" y="23"/>
                  </a:cubicBezTo>
                  <a:cubicBezTo>
                    <a:pt x="8" y="21"/>
                    <a:pt x="8" y="21"/>
                    <a:pt x="8" y="21"/>
                  </a:cubicBezTo>
                  <a:cubicBezTo>
                    <a:pt x="8" y="19"/>
                    <a:pt x="8" y="19"/>
                    <a:pt x="8" y="19"/>
                  </a:cubicBezTo>
                  <a:cubicBezTo>
                    <a:pt x="11" y="15"/>
                    <a:pt x="11" y="15"/>
                    <a:pt x="11" y="15"/>
                  </a:cubicBezTo>
                  <a:cubicBezTo>
                    <a:pt x="16" y="12"/>
                    <a:pt x="16" y="12"/>
                    <a:pt x="16" y="12"/>
                  </a:cubicBezTo>
                  <a:cubicBezTo>
                    <a:pt x="21" y="9"/>
                    <a:pt x="21" y="9"/>
                    <a:pt x="21" y="9"/>
                  </a:cubicBezTo>
                  <a:cubicBezTo>
                    <a:pt x="24" y="8"/>
                    <a:pt x="24" y="8"/>
                    <a:pt x="24" y="8"/>
                  </a:cubicBezTo>
                  <a:cubicBezTo>
                    <a:pt x="26" y="8"/>
                    <a:pt x="26" y="8"/>
                    <a:pt x="26" y="8"/>
                  </a:cubicBezTo>
                  <a:cubicBezTo>
                    <a:pt x="30" y="11"/>
                    <a:pt x="30" y="11"/>
                    <a:pt x="30" y="11"/>
                  </a:cubicBezTo>
                  <a:cubicBezTo>
                    <a:pt x="32" y="13"/>
                    <a:pt x="32" y="13"/>
                    <a:pt x="32" y="13"/>
                  </a:cubicBezTo>
                  <a:cubicBezTo>
                    <a:pt x="33" y="15"/>
                    <a:pt x="33" y="15"/>
                    <a:pt x="33" y="15"/>
                  </a:cubicBezTo>
                  <a:cubicBezTo>
                    <a:pt x="33" y="20"/>
                    <a:pt x="33" y="20"/>
                    <a:pt x="33" y="20"/>
                  </a:cubicBezTo>
                  <a:cubicBezTo>
                    <a:pt x="30" y="26"/>
                    <a:pt x="30" y="26"/>
                    <a:pt x="30" y="26"/>
                  </a:cubicBezTo>
                  <a:cubicBezTo>
                    <a:pt x="28" y="30"/>
                    <a:pt x="28" y="30"/>
                    <a:pt x="28" y="30"/>
                  </a:cubicBezTo>
                  <a:cubicBezTo>
                    <a:pt x="25" y="33"/>
                    <a:pt x="25" y="33"/>
                    <a:pt x="25" y="33"/>
                  </a:cubicBezTo>
                  <a:cubicBezTo>
                    <a:pt x="23" y="34"/>
                    <a:pt x="23" y="34"/>
                    <a:pt x="23" y="34"/>
                  </a:cubicBezTo>
                  <a:cubicBezTo>
                    <a:pt x="20" y="34"/>
                    <a:pt x="20" y="34"/>
                    <a:pt x="20" y="34"/>
                  </a:cubicBezTo>
                  <a:cubicBezTo>
                    <a:pt x="20" y="38"/>
                    <a:pt x="20" y="38"/>
                    <a:pt x="20" y="38"/>
                  </a:cubicBezTo>
                  <a:cubicBezTo>
                    <a:pt x="22" y="35"/>
                    <a:pt x="22" y="35"/>
                    <a:pt x="22" y="35"/>
                  </a:cubicBezTo>
                  <a:lnTo>
                    <a:pt x="20" y="3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6" name="Freeform 305"/>
            <p:cNvSpPr>
              <a:spLocks/>
            </p:cNvSpPr>
            <p:nvPr/>
          </p:nvSpPr>
          <p:spPr bwMode="auto">
            <a:xfrm>
              <a:off x="3663" y="3947"/>
              <a:ext cx="267" cy="30"/>
            </a:xfrm>
            <a:custGeom>
              <a:avLst/>
              <a:gdLst>
                <a:gd name="T0" fmla="*/ 3367 w 113"/>
                <a:gd name="T1" fmla="*/ 111 h 13"/>
                <a:gd name="T2" fmla="*/ 3154 w 113"/>
                <a:gd name="T3" fmla="*/ 150 h 13"/>
                <a:gd name="T4" fmla="*/ 2991 w 113"/>
                <a:gd name="T5" fmla="*/ 150 h 13"/>
                <a:gd name="T6" fmla="*/ 2741 w 113"/>
                <a:gd name="T7" fmla="*/ 150 h 13"/>
                <a:gd name="T8" fmla="*/ 2557 w 113"/>
                <a:gd name="T9" fmla="*/ 111 h 13"/>
                <a:gd name="T10" fmla="*/ 2372 w 113"/>
                <a:gd name="T11" fmla="*/ 65 h 13"/>
                <a:gd name="T12" fmla="*/ 2372 w 113"/>
                <a:gd name="T13" fmla="*/ 65 h 13"/>
                <a:gd name="T14" fmla="*/ 2216 w 113"/>
                <a:gd name="T15" fmla="*/ 0 h 13"/>
                <a:gd name="T16" fmla="*/ 2179 w 113"/>
                <a:gd name="T17" fmla="*/ 0 h 13"/>
                <a:gd name="T18" fmla="*/ 1994 w 113"/>
                <a:gd name="T19" fmla="*/ 28 h 13"/>
                <a:gd name="T20" fmla="*/ 1966 w 113"/>
                <a:gd name="T21" fmla="*/ 28 h 13"/>
                <a:gd name="T22" fmla="*/ 1831 w 113"/>
                <a:gd name="T23" fmla="*/ 65 h 13"/>
                <a:gd name="T24" fmla="*/ 1713 w 113"/>
                <a:gd name="T25" fmla="*/ 85 h 13"/>
                <a:gd name="T26" fmla="*/ 1647 w 113"/>
                <a:gd name="T27" fmla="*/ 111 h 13"/>
                <a:gd name="T28" fmla="*/ 1373 w 113"/>
                <a:gd name="T29" fmla="*/ 85 h 13"/>
                <a:gd name="T30" fmla="*/ 1373 w 113"/>
                <a:gd name="T31" fmla="*/ 85 h 13"/>
                <a:gd name="T32" fmla="*/ 1122 w 113"/>
                <a:gd name="T33" fmla="*/ 85 h 13"/>
                <a:gd name="T34" fmla="*/ 591 w 113"/>
                <a:gd name="T35" fmla="*/ 65 h 13"/>
                <a:gd name="T36" fmla="*/ 569 w 113"/>
                <a:gd name="T37" fmla="*/ 65 h 13"/>
                <a:gd name="T38" fmla="*/ 340 w 113"/>
                <a:gd name="T39" fmla="*/ 65 h 13"/>
                <a:gd name="T40" fmla="*/ 340 w 113"/>
                <a:gd name="T41" fmla="*/ 65 h 13"/>
                <a:gd name="T42" fmla="*/ 118 w 113"/>
                <a:gd name="T43" fmla="*/ 111 h 13"/>
                <a:gd name="T44" fmla="*/ 28 w 113"/>
                <a:gd name="T45" fmla="*/ 224 h 13"/>
                <a:gd name="T46" fmla="*/ 156 w 113"/>
                <a:gd name="T47" fmla="*/ 346 h 13"/>
                <a:gd name="T48" fmla="*/ 369 w 113"/>
                <a:gd name="T49" fmla="*/ 282 h 13"/>
                <a:gd name="T50" fmla="*/ 569 w 113"/>
                <a:gd name="T51" fmla="*/ 282 h 13"/>
                <a:gd name="T52" fmla="*/ 1122 w 113"/>
                <a:gd name="T53" fmla="*/ 309 h 13"/>
                <a:gd name="T54" fmla="*/ 1122 w 113"/>
                <a:gd name="T55" fmla="*/ 309 h 13"/>
                <a:gd name="T56" fmla="*/ 1373 w 113"/>
                <a:gd name="T57" fmla="*/ 309 h 13"/>
                <a:gd name="T58" fmla="*/ 1373 w 113"/>
                <a:gd name="T59" fmla="*/ 309 h 13"/>
                <a:gd name="T60" fmla="*/ 1647 w 113"/>
                <a:gd name="T61" fmla="*/ 346 h 13"/>
                <a:gd name="T62" fmla="*/ 1687 w 113"/>
                <a:gd name="T63" fmla="*/ 346 h 13"/>
                <a:gd name="T64" fmla="*/ 1782 w 113"/>
                <a:gd name="T65" fmla="*/ 309 h 13"/>
                <a:gd name="T66" fmla="*/ 1782 w 113"/>
                <a:gd name="T67" fmla="*/ 309 h 13"/>
                <a:gd name="T68" fmla="*/ 1897 w 113"/>
                <a:gd name="T69" fmla="*/ 282 h 13"/>
                <a:gd name="T70" fmla="*/ 1897 w 113"/>
                <a:gd name="T71" fmla="*/ 282 h 13"/>
                <a:gd name="T72" fmla="*/ 2032 w 113"/>
                <a:gd name="T73" fmla="*/ 256 h 13"/>
                <a:gd name="T74" fmla="*/ 2179 w 113"/>
                <a:gd name="T75" fmla="*/ 224 h 13"/>
                <a:gd name="T76" fmla="*/ 2306 w 113"/>
                <a:gd name="T77" fmla="*/ 256 h 13"/>
                <a:gd name="T78" fmla="*/ 2495 w 113"/>
                <a:gd name="T79" fmla="*/ 309 h 13"/>
                <a:gd name="T80" fmla="*/ 2495 w 113"/>
                <a:gd name="T81" fmla="*/ 346 h 13"/>
                <a:gd name="T82" fmla="*/ 2720 w 113"/>
                <a:gd name="T83" fmla="*/ 367 h 13"/>
                <a:gd name="T84" fmla="*/ 2720 w 113"/>
                <a:gd name="T85" fmla="*/ 367 h 13"/>
                <a:gd name="T86" fmla="*/ 2991 w 113"/>
                <a:gd name="T87" fmla="*/ 367 h 13"/>
                <a:gd name="T88" fmla="*/ 3020 w 113"/>
                <a:gd name="T89" fmla="*/ 367 h 13"/>
                <a:gd name="T90" fmla="*/ 3176 w 113"/>
                <a:gd name="T91" fmla="*/ 367 h 13"/>
                <a:gd name="T92" fmla="*/ 3176 w 113"/>
                <a:gd name="T93" fmla="*/ 367 h 13"/>
                <a:gd name="T94" fmla="*/ 3405 w 113"/>
                <a:gd name="T95" fmla="*/ 346 h 13"/>
                <a:gd name="T96" fmla="*/ 3523 w 113"/>
                <a:gd name="T97" fmla="*/ 196 h 13"/>
                <a:gd name="T98" fmla="*/ 3367 w 113"/>
                <a:gd name="T99" fmla="*/ 111 h 1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13"/>
                <a:gd name="T151" fmla="*/ 0 h 13"/>
                <a:gd name="T152" fmla="*/ 113 w 113"/>
                <a:gd name="T153" fmla="*/ 13 h 1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13" h="13">
                  <a:moveTo>
                    <a:pt x="108" y="4"/>
                  </a:moveTo>
                  <a:cubicBezTo>
                    <a:pt x="101" y="5"/>
                    <a:pt x="101" y="5"/>
                    <a:pt x="101" y="5"/>
                  </a:cubicBezTo>
                  <a:cubicBezTo>
                    <a:pt x="96" y="5"/>
                    <a:pt x="96" y="5"/>
                    <a:pt x="96" y="5"/>
                  </a:cubicBezTo>
                  <a:cubicBezTo>
                    <a:pt x="88" y="5"/>
                    <a:pt x="88" y="5"/>
                    <a:pt x="88" y="5"/>
                  </a:cubicBezTo>
                  <a:cubicBezTo>
                    <a:pt x="82" y="4"/>
                    <a:pt x="82" y="4"/>
                    <a:pt x="82" y="4"/>
                  </a:cubicBezTo>
                  <a:cubicBezTo>
                    <a:pt x="76" y="2"/>
                    <a:pt x="76" y="2"/>
                    <a:pt x="76" y="2"/>
                  </a:cubicBezTo>
                  <a:cubicBezTo>
                    <a:pt x="76" y="2"/>
                    <a:pt x="76" y="2"/>
                    <a:pt x="76" y="2"/>
                  </a:cubicBezTo>
                  <a:cubicBezTo>
                    <a:pt x="71" y="0"/>
                    <a:pt x="71" y="0"/>
                    <a:pt x="71" y="0"/>
                  </a:cubicBezTo>
                  <a:cubicBezTo>
                    <a:pt x="71" y="0"/>
                    <a:pt x="70" y="0"/>
                    <a:pt x="70" y="0"/>
                  </a:cubicBezTo>
                  <a:cubicBezTo>
                    <a:pt x="64" y="1"/>
                    <a:pt x="64" y="1"/>
                    <a:pt x="64" y="1"/>
                  </a:cubicBezTo>
                  <a:cubicBezTo>
                    <a:pt x="63" y="1"/>
                    <a:pt x="63" y="1"/>
                    <a:pt x="63" y="1"/>
                  </a:cubicBezTo>
                  <a:cubicBezTo>
                    <a:pt x="59" y="2"/>
                    <a:pt x="59" y="2"/>
                    <a:pt x="59" y="2"/>
                  </a:cubicBezTo>
                  <a:cubicBezTo>
                    <a:pt x="55" y="3"/>
                    <a:pt x="55" y="3"/>
                    <a:pt x="55" y="3"/>
                  </a:cubicBezTo>
                  <a:cubicBezTo>
                    <a:pt x="53" y="4"/>
                    <a:pt x="53" y="4"/>
                    <a:pt x="53" y="4"/>
                  </a:cubicBezTo>
                  <a:cubicBezTo>
                    <a:pt x="44" y="3"/>
                    <a:pt x="44" y="3"/>
                    <a:pt x="44" y="3"/>
                  </a:cubicBezTo>
                  <a:cubicBezTo>
                    <a:pt x="44" y="3"/>
                    <a:pt x="44" y="3"/>
                    <a:pt x="44" y="3"/>
                  </a:cubicBezTo>
                  <a:cubicBezTo>
                    <a:pt x="36" y="3"/>
                    <a:pt x="36" y="3"/>
                    <a:pt x="36" y="3"/>
                  </a:cubicBezTo>
                  <a:cubicBezTo>
                    <a:pt x="19" y="2"/>
                    <a:pt x="19" y="2"/>
                    <a:pt x="19" y="2"/>
                  </a:cubicBezTo>
                  <a:cubicBezTo>
                    <a:pt x="18" y="2"/>
                    <a:pt x="18" y="2"/>
                    <a:pt x="18" y="2"/>
                  </a:cubicBezTo>
                  <a:cubicBezTo>
                    <a:pt x="11" y="2"/>
                    <a:pt x="11" y="2"/>
                    <a:pt x="11" y="2"/>
                  </a:cubicBezTo>
                  <a:cubicBezTo>
                    <a:pt x="11" y="2"/>
                    <a:pt x="11" y="2"/>
                    <a:pt x="11" y="2"/>
                  </a:cubicBezTo>
                  <a:cubicBezTo>
                    <a:pt x="4" y="4"/>
                    <a:pt x="4" y="4"/>
                    <a:pt x="4" y="4"/>
                  </a:cubicBezTo>
                  <a:cubicBezTo>
                    <a:pt x="2" y="4"/>
                    <a:pt x="0" y="6"/>
                    <a:pt x="1" y="8"/>
                  </a:cubicBezTo>
                  <a:cubicBezTo>
                    <a:pt x="1" y="11"/>
                    <a:pt x="3" y="12"/>
                    <a:pt x="5" y="12"/>
                  </a:cubicBezTo>
                  <a:cubicBezTo>
                    <a:pt x="12" y="10"/>
                    <a:pt x="12" y="10"/>
                    <a:pt x="12" y="10"/>
                  </a:cubicBezTo>
                  <a:cubicBezTo>
                    <a:pt x="18" y="10"/>
                    <a:pt x="18" y="10"/>
                    <a:pt x="18" y="10"/>
                  </a:cubicBezTo>
                  <a:cubicBezTo>
                    <a:pt x="36" y="11"/>
                    <a:pt x="36" y="11"/>
                    <a:pt x="36" y="11"/>
                  </a:cubicBezTo>
                  <a:cubicBezTo>
                    <a:pt x="36" y="11"/>
                    <a:pt x="36" y="11"/>
                    <a:pt x="36" y="11"/>
                  </a:cubicBezTo>
                  <a:cubicBezTo>
                    <a:pt x="44" y="11"/>
                    <a:pt x="44" y="11"/>
                    <a:pt x="44" y="11"/>
                  </a:cubicBezTo>
                  <a:cubicBezTo>
                    <a:pt x="44" y="11"/>
                    <a:pt x="44" y="11"/>
                    <a:pt x="44" y="11"/>
                  </a:cubicBezTo>
                  <a:cubicBezTo>
                    <a:pt x="53" y="12"/>
                    <a:pt x="53" y="12"/>
                    <a:pt x="53" y="12"/>
                  </a:cubicBezTo>
                  <a:cubicBezTo>
                    <a:pt x="54" y="12"/>
                    <a:pt x="54" y="12"/>
                    <a:pt x="54" y="12"/>
                  </a:cubicBezTo>
                  <a:cubicBezTo>
                    <a:pt x="57" y="11"/>
                    <a:pt x="57" y="11"/>
                    <a:pt x="57" y="11"/>
                  </a:cubicBezTo>
                  <a:cubicBezTo>
                    <a:pt x="57" y="11"/>
                    <a:pt x="57" y="11"/>
                    <a:pt x="57" y="11"/>
                  </a:cubicBezTo>
                  <a:cubicBezTo>
                    <a:pt x="61" y="10"/>
                    <a:pt x="61" y="10"/>
                    <a:pt x="61" y="10"/>
                  </a:cubicBezTo>
                  <a:cubicBezTo>
                    <a:pt x="61" y="10"/>
                    <a:pt x="61" y="10"/>
                    <a:pt x="61" y="10"/>
                  </a:cubicBezTo>
                  <a:cubicBezTo>
                    <a:pt x="65" y="9"/>
                    <a:pt x="65" y="9"/>
                    <a:pt x="65" y="9"/>
                  </a:cubicBezTo>
                  <a:cubicBezTo>
                    <a:pt x="70" y="8"/>
                    <a:pt x="70" y="8"/>
                    <a:pt x="70" y="8"/>
                  </a:cubicBezTo>
                  <a:cubicBezTo>
                    <a:pt x="74" y="9"/>
                    <a:pt x="74" y="9"/>
                    <a:pt x="74" y="9"/>
                  </a:cubicBezTo>
                  <a:cubicBezTo>
                    <a:pt x="80" y="11"/>
                    <a:pt x="80" y="11"/>
                    <a:pt x="80" y="11"/>
                  </a:cubicBezTo>
                  <a:cubicBezTo>
                    <a:pt x="80" y="12"/>
                    <a:pt x="80" y="12"/>
                    <a:pt x="80" y="12"/>
                  </a:cubicBezTo>
                  <a:cubicBezTo>
                    <a:pt x="87" y="13"/>
                    <a:pt x="87" y="13"/>
                    <a:pt x="87" y="13"/>
                  </a:cubicBezTo>
                  <a:cubicBezTo>
                    <a:pt x="87" y="13"/>
                    <a:pt x="87" y="13"/>
                    <a:pt x="87" y="13"/>
                  </a:cubicBezTo>
                  <a:cubicBezTo>
                    <a:pt x="96" y="13"/>
                    <a:pt x="96" y="13"/>
                    <a:pt x="96" y="13"/>
                  </a:cubicBezTo>
                  <a:cubicBezTo>
                    <a:pt x="97" y="13"/>
                    <a:pt x="97" y="13"/>
                    <a:pt x="97" y="13"/>
                  </a:cubicBezTo>
                  <a:cubicBezTo>
                    <a:pt x="102" y="13"/>
                    <a:pt x="102" y="13"/>
                    <a:pt x="102" y="13"/>
                  </a:cubicBezTo>
                  <a:cubicBezTo>
                    <a:pt x="102" y="13"/>
                    <a:pt x="102" y="13"/>
                    <a:pt x="102" y="13"/>
                  </a:cubicBezTo>
                  <a:cubicBezTo>
                    <a:pt x="109" y="12"/>
                    <a:pt x="109" y="12"/>
                    <a:pt x="109" y="12"/>
                  </a:cubicBezTo>
                  <a:cubicBezTo>
                    <a:pt x="111" y="11"/>
                    <a:pt x="113" y="9"/>
                    <a:pt x="113" y="7"/>
                  </a:cubicBezTo>
                  <a:cubicBezTo>
                    <a:pt x="112" y="5"/>
                    <a:pt x="110" y="3"/>
                    <a:pt x="108"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7" name="Freeform 306"/>
            <p:cNvSpPr>
              <a:spLocks/>
            </p:cNvSpPr>
            <p:nvPr/>
          </p:nvSpPr>
          <p:spPr bwMode="auto">
            <a:xfrm>
              <a:off x="3795" y="3770"/>
              <a:ext cx="137" cy="37"/>
            </a:xfrm>
            <a:custGeom>
              <a:avLst/>
              <a:gdLst>
                <a:gd name="T0" fmla="*/ 1684 w 58"/>
                <a:gd name="T1" fmla="*/ 65 h 16"/>
                <a:gd name="T2" fmla="*/ 1434 w 58"/>
                <a:gd name="T3" fmla="*/ 65 h 16"/>
                <a:gd name="T4" fmla="*/ 1212 w 58"/>
                <a:gd name="T5" fmla="*/ 28 h 16"/>
                <a:gd name="T6" fmla="*/ 1188 w 58"/>
                <a:gd name="T7" fmla="*/ 28 h 16"/>
                <a:gd name="T8" fmla="*/ 1004 w 58"/>
                <a:gd name="T9" fmla="*/ 0 h 16"/>
                <a:gd name="T10" fmla="*/ 959 w 58"/>
                <a:gd name="T11" fmla="*/ 0 h 16"/>
                <a:gd name="T12" fmla="*/ 775 w 58"/>
                <a:gd name="T13" fmla="*/ 28 h 16"/>
                <a:gd name="T14" fmla="*/ 754 w 58"/>
                <a:gd name="T15" fmla="*/ 65 h 16"/>
                <a:gd name="T16" fmla="*/ 687 w 58"/>
                <a:gd name="T17" fmla="*/ 86 h 16"/>
                <a:gd name="T18" fmla="*/ 659 w 58"/>
                <a:gd name="T19" fmla="*/ 113 h 16"/>
                <a:gd name="T20" fmla="*/ 591 w 58"/>
                <a:gd name="T21" fmla="*/ 150 h 16"/>
                <a:gd name="T22" fmla="*/ 524 w 58"/>
                <a:gd name="T23" fmla="*/ 199 h 16"/>
                <a:gd name="T24" fmla="*/ 319 w 58"/>
                <a:gd name="T25" fmla="*/ 236 h 16"/>
                <a:gd name="T26" fmla="*/ 156 w 58"/>
                <a:gd name="T27" fmla="*/ 199 h 16"/>
                <a:gd name="T28" fmla="*/ 0 w 58"/>
                <a:gd name="T29" fmla="*/ 284 h 16"/>
                <a:gd name="T30" fmla="*/ 118 w 58"/>
                <a:gd name="T31" fmla="*/ 432 h 16"/>
                <a:gd name="T32" fmla="*/ 319 w 58"/>
                <a:gd name="T33" fmla="*/ 460 h 16"/>
                <a:gd name="T34" fmla="*/ 340 w 58"/>
                <a:gd name="T35" fmla="*/ 460 h 16"/>
                <a:gd name="T36" fmla="*/ 591 w 58"/>
                <a:gd name="T37" fmla="*/ 395 h 16"/>
                <a:gd name="T38" fmla="*/ 659 w 58"/>
                <a:gd name="T39" fmla="*/ 395 h 16"/>
                <a:gd name="T40" fmla="*/ 754 w 58"/>
                <a:gd name="T41" fmla="*/ 347 h 16"/>
                <a:gd name="T42" fmla="*/ 775 w 58"/>
                <a:gd name="T43" fmla="*/ 310 h 16"/>
                <a:gd name="T44" fmla="*/ 803 w 58"/>
                <a:gd name="T45" fmla="*/ 284 h 16"/>
                <a:gd name="T46" fmla="*/ 843 w 58"/>
                <a:gd name="T47" fmla="*/ 261 h 16"/>
                <a:gd name="T48" fmla="*/ 1004 w 58"/>
                <a:gd name="T49" fmla="*/ 236 h 16"/>
                <a:gd name="T50" fmla="*/ 1188 w 58"/>
                <a:gd name="T51" fmla="*/ 261 h 16"/>
                <a:gd name="T52" fmla="*/ 1396 w 58"/>
                <a:gd name="T53" fmla="*/ 284 h 16"/>
                <a:gd name="T54" fmla="*/ 1434 w 58"/>
                <a:gd name="T55" fmla="*/ 284 h 16"/>
                <a:gd name="T56" fmla="*/ 1684 w 58"/>
                <a:gd name="T57" fmla="*/ 284 h 16"/>
                <a:gd name="T58" fmla="*/ 1807 w 58"/>
                <a:gd name="T59" fmla="*/ 171 h 16"/>
                <a:gd name="T60" fmla="*/ 1684 w 58"/>
                <a:gd name="T61" fmla="*/ 65 h 1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8"/>
                <a:gd name="T94" fmla="*/ 0 h 16"/>
                <a:gd name="T95" fmla="*/ 58 w 58"/>
                <a:gd name="T96" fmla="*/ 16 h 1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8" h="16">
                  <a:moveTo>
                    <a:pt x="54" y="2"/>
                  </a:moveTo>
                  <a:cubicBezTo>
                    <a:pt x="46" y="2"/>
                    <a:pt x="46" y="2"/>
                    <a:pt x="46" y="2"/>
                  </a:cubicBezTo>
                  <a:cubicBezTo>
                    <a:pt x="39" y="1"/>
                    <a:pt x="39" y="1"/>
                    <a:pt x="39" y="1"/>
                  </a:cubicBezTo>
                  <a:cubicBezTo>
                    <a:pt x="38" y="1"/>
                    <a:pt x="38" y="1"/>
                    <a:pt x="38" y="1"/>
                  </a:cubicBezTo>
                  <a:cubicBezTo>
                    <a:pt x="32" y="0"/>
                    <a:pt x="32" y="0"/>
                    <a:pt x="32" y="0"/>
                  </a:cubicBezTo>
                  <a:cubicBezTo>
                    <a:pt x="31" y="0"/>
                    <a:pt x="31" y="0"/>
                    <a:pt x="31" y="0"/>
                  </a:cubicBezTo>
                  <a:cubicBezTo>
                    <a:pt x="25" y="1"/>
                    <a:pt x="25" y="1"/>
                    <a:pt x="25" y="1"/>
                  </a:cubicBezTo>
                  <a:cubicBezTo>
                    <a:pt x="25" y="1"/>
                    <a:pt x="24" y="2"/>
                    <a:pt x="24" y="2"/>
                  </a:cubicBezTo>
                  <a:cubicBezTo>
                    <a:pt x="22" y="3"/>
                    <a:pt x="22" y="3"/>
                    <a:pt x="22" y="3"/>
                  </a:cubicBezTo>
                  <a:cubicBezTo>
                    <a:pt x="21" y="4"/>
                    <a:pt x="21" y="4"/>
                    <a:pt x="21" y="4"/>
                  </a:cubicBezTo>
                  <a:cubicBezTo>
                    <a:pt x="19" y="5"/>
                    <a:pt x="19" y="5"/>
                    <a:pt x="19" y="5"/>
                  </a:cubicBezTo>
                  <a:cubicBezTo>
                    <a:pt x="17" y="7"/>
                    <a:pt x="17" y="7"/>
                    <a:pt x="17" y="7"/>
                  </a:cubicBezTo>
                  <a:cubicBezTo>
                    <a:pt x="10" y="8"/>
                    <a:pt x="10" y="8"/>
                    <a:pt x="10" y="8"/>
                  </a:cubicBezTo>
                  <a:cubicBezTo>
                    <a:pt x="5" y="7"/>
                    <a:pt x="5" y="7"/>
                    <a:pt x="5" y="7"/>
                  </a:cubicBezTo>
                  <a:cubicBezTo>
                    <a:pt x="3" y="7"/>
                    <a:pt x="1" y="8"/>
                    <a:pt x="0" y="10"/>
                  </a:cubicBezTo>
                  <a:cubicBezTo>
                    <a:pt x="0" y="13"/>
                    <a:pt x="2" y="15"/>
                    <a:pt x="4" y="15"/>
                  </a:cubicBezTo>
                  <a:cubicBezTo>
                    <a:pt x="10" y="16"/>
                    <a:pt x="10" y="16"/>
                    <a:pt x="10" y="16"/>
                  </a:cubicBezTo>
                  <a:cubicBezTo>
                    <a:pt x="10" y="16"/>
                    <a:pt x="11" y="16"/>
                    <a:pt x="11" y="16"/>
                  </a:cubicBezTo>
                  <a:cubicBezTo>
                    <a:pt x="19" y="14"/>
                    <a:pt x="19" y="14"/>
                    <a:pt x="19" y="14"/>
                  </a:cubicBezTo>
                  <a:cubicBezTo>
                    <a:pt x="20" y="14"/>
                    <a:pt x="21" y="14"/>
                    <a:pt x="21" y="14"/>
                  </a:cubicBezTo>
                  <a:cubicBezTo>
                    <a:pt x="24" y="12"/>
                    <a:pt x="24" y="12"/>
                    <a:pt x="24" y="12"/>
                  </a:cubicBezTo>
                  <a:cubicBezTo>
                    <a:pt x="25" y="11"/>
                    <a:pt x="25" y="11"/>
                    <a:pt x="25" y="11"/>
                  </a:cubicBezTo>
                  <a:cubicBezTo>
                    <a:pt x="26" y="10"/>
                    <a:pt x="26" y="10"/>
                    <a:pt x="26" y="10"/>
                  </a:cubicBezTo>
                  <a:cubicBezTo>
                    <a:pt x="27" y="9"/>
                    <a:pt x="27" y="9"/>
                    <a:pt x="27" y="9"/>
                  </a:cubicBezTo>
                  <a:cubicBezTo>
                    <a:pt x="32" y="8"/>
                    <a:pt x="32" y="8"/>
                    <a:pt x="32" y="8"/>
                  </a:cubicBezTo>
                  <a:cubicBezTo>
                    <a:pt x="38" y="9"/>
                    <a:pt x="38" y="9"/>
                    <a:pt x="38" y="9"/>
                  </a:cubicBezTo>
                  <a:cubicBezTo>
                    <a:pt x="45" y="10"/>
                    <a:pt x="45" y="10"/>
                    <a:pt x="45" y="10"/>
                  </a:cubicBezTo>
                  <a:cubicBezTo>
                    <a:pt x="46" y="10"/>
                    <a:pt x="46" y="10"/>
                    <a:pt x="46" y="10"/>
                  </a:cubicBezTo>
                  <a:cubicBezTo>
                    <a:pt x="54" y="10"/>
                    <a:pt x="54" y="10"/>
                    <a:pt x="54" y="10"/>
                  </a:cubicBezTo>
                  <a:cubicBezTo>
                    <a:pt x="57" y="10"/>
                    <a:pt x="58" y="8"/>
                    <a:pt x="58" y="6"/>
                  </a:cubicBezTo>
                  <a:cubicBezTo>
                    <a:pt x="58" y="4"/>
                    <a:pt x="57" y="2"/>
                    <a:pt x="54"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8" name="Freeform 307"/>
            <p:cNvSpPr>
              <a:spLocks/>
            </p:cNvSpPr>
            <p:nvPr/>
          </p:nvSpPr>
          <p:spPr bwMode="auto">
            <a:xfrm>
              <a:off x="3663" y="3770"/>
              <a:ext cx="102" cy="23"/>
            </a:xfrm>
            <a:custGeom>
              <a:avLst/>
              <a:gdLst>
                <a:gd name="T0" fmla="*/ 1198 w 43"/>
                <a:gd name="T1" fmla="*/ 0 h 10"/>
                <a:gd name="T2" fmla="*/ 923 w 43"/>
                <a:gd name="T3" fmla="*/ 28 h 10"/>
                <a:gd name="T4" fmla="*/ 923 w 43"/>
                <a:gd name="T5" fmla="*/ 28 h 10"/>
                <a:gd name="T6" fmla="*/ 693 w 43"/>
                <a:gd name="T7" fmla="*/ 64 h 10"/>
                <a:gd name="T8" fmla="*/ 417 w 43"/>
                <a:gd name="T9" fmla="*/ 64 h 10"/>
                <a:gd name="T10" fmla="*/ 157 w 43"/>
                <a:gd name="T11" fmla="*/ 0 h 10"/>
                <a:gd name="T12" fmla="*/ 28 w 43"/>
                <a:gd name="T13" fmla="*/ 110 h 10"/>
                <a:gd name="T14" fmla="*/ 119 w 43"/>
                <a:gd name="T15" fmla="*/ 216 h 10"/>
                <a:gd name="T16" fmla="*/ 372 w 43"/>
                <a:gd name="T17" fmla="*/ 281 h 10"/>
                <a:gd name="T18" fmla="*/ 372 w 43"/>
                <a:gd name="T19" fmla="*/ 281 h 10"/>
                <a:gd name="T20" fmla="*/ 693 w 43"/>
                <a:gd name="T21" fmla="*/ 281 h 10"/>
                <a:gd name="T22" fmla="*/ 731 w 43"/>
                <a:gd name="T23" fmla="*/ 281 h 10"/>
                <a:gd name="T24" fmla="*/ 946 w 43"/>
                <a:gd name="T25" fmla="*/ 253 h 10"/>
                <a:gd name="T26" fmla="*/ 946 w 43"/>
                <a:gd name="T27" fmla="*/ 253 h 10"/>
                <a:gd name="T28" fmla="*/ 1243 w 43"/>
                <a:gd name="T29" fmla="*/ 216 h 10"/>
                <a:gd name="T30" fmla="*/ 1333 w 43"/>
                <a:gd name="T31" fmla="*/ 85 h 10"/>
                <a:gd name="T32" fmla="*/ 1198 w 43"/>
                <a:gd name="T33" fmla="*/ 0 h 1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43"/>
                <a:gd name="T52" fmla="*/ 0 h 10"/>
                <a:gd name="T53" fmla="*/ 43 w 43"/>
                <a:gd name="T54" fmla="*/ 10 h 1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43" h="10">
                  <a:moveTo>
                    <a:pt x="38" y="0"/>
                  </a:moveTo>
                  <a:cubicBezTo>
                    <a:pt x="29" y="1"/>
                    <a:pt x="29" y="1"/>
                    <a:pt x="29" y="1"/>
                  </a:cubicBezTo>
                  <a:cubicBezTo>
                    <a:pt x="29" y="1"/>
                    <a:pt x="29" y="1"/>
                    <a:pt x="29" y="1"/>
                  </a:cubicBezTo>
                  <a:cubicBezTo>
                    <a:pt x="22" y="2"/>
                    <a:pt x="22" y="2"/>
                    <a:pt x="22" y="2"/>
                  </a:cubicBezTo>
                  <a:cubicBezTo>
                    <a:pt x="13" y="2"/>
                    <a:pt x="13" y="2"/>
                    <a:pt x="13" y="2"/>
                  </a:cubicBezTo>
                  <a:cubicBezTo>
                    <a:pt x="5" y="0"/>
                    <a:pt x="5" y="0"/>
                    <a:pt x="5" y="0"/>
                  </a:cubicBezTo>
                  <a:cubicBezTo>
                    <a:pt x="3" y="0"/>
                    <a:pt x="1" y="2"/>
                    <a:pt x="1" y="4"/>
                  </a:cubicBezTo>
                  <a:cubicBezTo>
                    <a:pt x="0" y="6"/>
                    <a:pt x="2" y="8"/>
                    <a:pt x="4" y="8"/>
                  </a:cubicBezTo>
                  <a:cubicBezTo>
                    <a:pt x="12" y="10"/>
                    <a:pt x="12" y="10"/>
                    <a:pt x="12" y="10"/>
                  </a:cubicBezTo>
                  <a:cubicBezTo>
                    <a:pt x="12" y="10"/>
                    <a:pt x="12" y="10"/>
                    <a:pt x="12" y="10"/>
                  </a:cubicBezTo>
                  <a:cubicBezTo>
                    <a:pt x="22" y="10"/>
                    <a:pt x="22" y="10"/>
                    <a:pt x="22" y="10"/>
                  </a:cubicBezTo>
                  <a:cubicBezTo>
                    <a:pt x="23" y="10"/>
                    <a:pt x="23" y="10"/>
                    <a:pt x="23" y="10"/>
                  </a:cubicBezTo>
                  <a:cubicBezTo>
                    <a:pt x="30" y="9"/>
                    <a:pt x="30" y="9"/>
                    <a:pt x="30" y="9"/>
                  </a:cubicBezTo>
                  <a:cubicBezTo>
                    <a:pt x="30" y="9"/>
                    <a:pt x="30" y="9"/>
                    <a:pt x="30" y="9"/>
                  </a:cubicBezTo>
                  <a:cubicBezTo>
                    <a:pt x="39" y="8"/>
                    <a:pt x="39" y="8"/>
                    <a:pt x="39" y="8"/>
                  </a:cubicBezTo>
                  <a:cubicBezTo>
                    <a:pt x="41" y="7"/>
                    <a:pt x="43" y="5"/>
                    <a:pt x="42" y="3"/>
                  </a:cubicBezTo>
                  <a:cubicBezTo>
                    <a:pt x="42" y="1"/>
                    <a:pt x="40" y="0"/>
                    <a:pt x="38"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59" name="Freeform 308"/>
            <p:cNvSpPr>
              <a:spLocks/>
            </p:cNvSpPr>
            <p:nvPr/>
          </p:nvSpPr>
          <p:spPr bwMode="auto">
            <a:xfrm>
              <a:off x="3776" y="3770"/>
              <a:ext cx="22" cy="21"/>
            </a:xfrm>
            <a:custGeom>
              <a:avLst/>
              <a:gdLst>
                <a:gd name="T0" fmla="*/ 174 w 9"/>
                <a:gd name="T1" fmla="*/ 0 h 9"/>
                <a:gd name="T2" fmla="*/ 174 w 9"/>
                <a:gd name="T3" fmla="*/ 0 h 9"/>
                <a:gd name="T4" fmla="*/ 71 w 9"/>
                <a:gd name="T5" fmla="*/ 28 h 9"/>
                <a:gd name="T6" fmla="*/ 71 w 9"/>
                <a:gd name="T7" fmla="*/ 65 h 9"/>
                <a:gd name="T8" fmla="*/ 71 w 9"/>
                <a:gd name="T9" fmla="*/ 201 h 9"/>
                <a:gd name="T10" fmla="*/ 293 w 9"/>
                <a:gd name="T11" fmla="*/ 201 h 9"/>
                <a:gd name="T12" fmla="*/ 293 w 9"/>
                <a:gd name="T13" fmla="*/ 201 h 9"/>
                <a:gd name="T14" fmla="*/ 174 w 9"/>
                <a:gd name="T15" fmla="*/ 114 h 9"/>
                <a:gd name="T16" fmla="*/ 174 w 9"/>
                <a:gd name="T17" fmla="*/ 240 h 9"/>
                <a:gd name="T18" fmla="*/ 174 w 9"/>
                <a:gd name="T19" fmla="*/ 240 h 9"/>
                <a:gd name="T20" fmla="*/ 323 w 9"/>
                <a:gd name="T21" fmla="*/ 114 h 9"/>
                <a:gd name="T22" fmla="*/ 174 w 9"/>
                <a:gd name="T23" fmla="*/ 0 h 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9"/>
                <a:gd name="T38" fmla="*/ 9 w 9"/>
                <a:gd name="T39" fmla="*/ 9 h 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9">
                  <a:moveTo>
                    <a:pt x="5" y="0"/>
                  </a:moveTo>
                  <a:cubicBezTo>
                    <a:pt x="5" y="0"/>
                    <a:pt x="5" y="0"/>
                    <a:pt x="5" y="0"/>
                  </a:cubicBezTo>
                  <a:cubicBezTo>
                    <a:pt x="4" y="0"/>
                    <a:pt x="3" y="1"/>
                    <a:pt x="2" y="1"/>
                  </a:cubicBezTo>
                  <a:cubicBezTo>
                    <a:pt x="2" y="2"/>
                    <a:pt x="2" y="2"/>
                    <a:pt x="2" y="2"/>
                  </a:cubicBezTo>
                  <a:cubicBezTo>
                    <a:pt x="0" y="3"/>
                    <a:pt x="0" y="6"/>
                    <a:pt x="2" y="7"/>
                  </a:cubicBezTo>
                  <a:cubicBezTo>
                    <a:pt x="4" y="9"/>
                    <a:pt x="6" y="9"/>
                    <a:pt x="8" y="7"/>
                  </a:cubicBezTo>
                  <a:cubicBezTo>
                    <a:pt x="8" y="7"/>
                    <a:pt x="8" y="7"/>
                    <a:pt x="8" y="7"/>
                  </a:cubicBezTo>
                  <a:cubicBezTo>
                    <a:pt x="5" y="4"/>
                    <a:pt x="5" y="4"/>
                    <a:pt x="5" y="4"/>
                  </a:cubicBezTo>
                  <a:cubicBezTo>
                    <a:pt x="5" y="8"/>
                    <a:pt x="5" y="8"/>
                    <a:pt x="5" y="8"/>
                  </a:cubicBezTo>
                  <a:cubicBezTo>
                    <a:pt x="5" y="8"/>
                    <a:pt x="5" y="8"/>
                    <a:pt x="5" y="8"/>
                  </a:cubicBezTo>
                  <a:cubicBezTo>
                    <a:pt x="8" y="8"/>
                    <a:pt x="9" y="6"/>
                    <a:pt x="9" y="4"/>
                  </a:cubicBezTo>
                  <a:cubicBezTo>
                    <a:pt x="9" y="2"/>
                    <a:pt x="8" y="0"/>
                    <a:pt x="5"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0" name="Freeform 309"/>
            <p:cNvSpPr>
              <a:spLocks/>
            </p:cNvSpPr>
            <p:nvPr/>
          </p:nvSpPr>
          <p:spPr bwMode="auto">
            <a:xfrm>
              <a:off x="3743" y="3770"/>
              <a:ext cx="74" cy="35"/>
            </a:xfrm>
            <a:custGeom>
              <a:avLst/>
              <a:gdLst>
                <a:gd name="T0" fmla="*/ 941 w 31"/>
                <a:gd name="T1" fmla="*/ 240 h 15"/>
                <a:gd name="T2" fmla="*/ 814 w 31"/>
                <a:gd name="T3" fmla="*/ 152 h 15"/>
                <a:gd name="T4" fmla="*/ 723 w 31"/>
                <a:gd name="T5" fmla="*/ 65 h 15"/>
                <a:gd name="T6" fmla="*/ 609 w 31"/>
                <a:gd name="T7" fmla="*/ 0 h 15"/>
                <a:gd name="T8" fmla="*/ 609 w 31"/>
                <a:gd name="T9" fmla="*/ 0 h 15"/>
                <a:gd name="T10" fmla="*/ 353 w 31"/>
                <a:gd name="T11" fmla="*/ 0 h 15"/>
                <a:gd name="T12" fmla="*/ 353 w 31"/>
                <a:gd name="T13" fmla="*/ 0 h 15"/>
                <a:gd name="T14" fmla="*/ 165 w 31"/>
                <a:gd name="T15" fmla="*/ 0 h 15"/>
                <a:gd name="T16" fmla="*/ 0 w 31"/>
                <a:gd name="T17" fmla="*/ 114 h 15"/>
                <a:gd name="T18" fmla="*/ 136 w 31"/>
                <a:gd name="T19" fmla="*/ 240 h 15"/>
                <a:gd name="T20" fmla="*/ 353 w 31"/>
                <a:gd name="T21" fmla="*/ 240 h 15"/>
                <a:gd name="T22" fmla="*/ 353 w 31"/>
                <a:gd name="T23" fmla="*/ 240 h 15"/>
                <a:gd name="T24" fmla="*/ 609 w 31"/>
                <a:gd name="T25" fmla="*/ 240 h 15"/>
                <a:gd name="T26" fmla="*/ 609 w 31"/>
                <a:gd name="T27" fmla="*/ 240 h 15"/>
                <a:gd name="T28" fmla="*/ 609 w 31"/>
                <a:gd name="T29" fmla="*/ 240 h 15"/>
                <a:gd name="T30" fmla="*/ 609 w 31"/>
                <a:gd name="T31" fmla="*/ 114 h 15"/>
                <a:gd name="T32" fmla="*/ 518 w 31"/>
                <a:gd name="T33" fmla="*/ 201 h 15"/>
                <a:gd name="T34" fmla="*/ 609 w 31"/>
                <a:gd name="T35" fmla="*/ 294 h 15"/>
                <a:gd name="T36" fmla="*/ 609 w 31"/>
                <a:gd name="T37" fmla="*/ 331 h 15"/>
                <a:gd name="T38" fmla="*/ 776 w 31"/>
                <a:gd name="T39" fmla="*/ 420 h 15"/>
                <a:gd name="T40" fmla="*/ 941 w 31"/>
                <a:gd name="T41" fmla="*/ 380 h 15"/>
                <a:gd name="T42" fmla="*/ 941 w 31"/>
                <a:gd name="T43" fmla="*/ 240 h 1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1"/>
                <a:gd name="T67" fmla="*/ 0 h 15"/>
                <a:gd name="T68" fmla="*/ 31 w 31"/>
                <a:gd name="T69" fmla="*/ 15 h 1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1" h="15">
                  <a:moveTo>
                    <a:pt x="29" y="8"/>
                  </a:moveTo>
                  <a:cubicBezTo>
                    <a:pt x="25" y="5"/>
                    <a:pt x="25" y="5"/>
                    <a:pt x="25" y="5"/>
                  </a:cubicBezTo>
                  <a:cubicBezTo>
                    <a:pt x="22" y="2"/>
                    <a:pt x="22" y="2"/>
                    <a:pt x="22" y="2"/>
                  </a:cubicBezTo>
                  <a:cubicBezTo>
                    <a:pt x="21" y="1"/>
                    <a:pt x="20" y="0"/>
                    <a:pt x="19" y="0"/>
                  </a:cubicBezTo>
                  <a:cubicBezTo>
                    <a:pt x="19" y="0"/>
                    <a:pt x="19" y="0"/>
                    <a:pt x="19" y="0"/>
                  </a:cubicBezTo>
                  <a:cubicBezTo>
                    <a:pt x="11" y="0"/>
                    <a:pt x="11" y="0"/>
                    <a:pt x="11" y="0"/>
                  </a:cubicBezTo>
                  <a:cubicBezTo>
                    <a:pt x="11" y="0"/>
                    <a:pt x="11" y="0"/>
                    <a:pt x="11" y="0"/>
                  </a:cubicBezTo>
                  <a:cubicBezTo>
                    <a:pt x="5" y="0"/>
                    <a:pt x="5" y="0"/>
                    <a:pt x="5" y="0"/>
                  </a:cubicBezTo>
                  <a:cubicBezTo>
                    <a:pt x="2" y="0"/>
                    <a:pt x="0" y="1"/>
                    <a:pt x="0" y="4"/>
                  </a:cubicBezTo>
                  <a:cubicBezTo>
                    <a:pt x="0" y="6"/>
                    <a:pt x="2" y="8"/>
                    <a:pt x="4" y="8"/>
                  </a:cubicBezTo>
                  <a:cubicBezTo>
                    <a:pt x="11" y="8"/>
                    <a:pt x="11" y="8"/>
                    <a:pt x="11" y="8"/>
                  </a:cubicBezTo>
                  <a:cubicBezTo>
                    <a:pt x="11" y="8"/>
                    <a:pt x="11" y="8"/>
                    <a:pt x="11" y="8"/>
                  </a:cubicBezTo>
                  <a:cubicBezTo>
                    <a:pt x="19" y="8"/>
                    <a:pt x="19" y="8"/>
                    <a:pt x="19" y="8"/>
                  </a:cubicBezTo>
                  <a:cubicBezTo>
                    <a:pt x="19" y="8"/>
                    <a:pt x="19" y="8"/>
                    <a:pt x="19" y="8"/>
                  </a:cubicBezTo>
                  <a:cubicBezTo>
                    <a:pt x="19" y="8"/>
                    <a:pt x="19" y="8"/>
                    <a:pt x="19" y="8"/>
                  </a:cubicBezTo>
                  <a:cubicBezTo>
                    <a:pt x="19" y="4"/>
                    <a:pt x="19" y="4"/>
                    <a:pt x="19" y="4"/>
                  </a:cubicBezTo>
                  <a:cubicBezTo>
                    <a:pt x="16" y="7"/>
                    <a:pt x="16" y="7"/>
                    <a:pt x="16" y="7"/>
                  </a:cubicBezTo>
                  <a:cubicBezTo>
                    <a:pt x="19" y="10"/>
                    <a:pt x="19" y="10"/>
                    <a:pt x="19" y="10"/>
                  </a:cubicBezTo>
                  <a:cubicBezTo>
                    <a:pt x="19" y="11"/>
                    <a:pt x="19" y="11"/>
                    <a:pt x="19" y="11"/>
                  </a:cubicBezTo>
                  <a:cubicBezTo>
                    <a:pt x="24" y="14"/>
                    <a:pt x="24" y="14"/>
                    <a:pt x="24" y="14"/>
                  </a:cubicBezTo>
                  <a:cubicBezTo>
                    <a:pt x="26" y="15"/>
                    <a:pt x="28" y="15"/>
                    <a:pt x="29" y="13"/>
                  </a:cubicBezTo>
                  <a:cubicBezTo>
                    <a:pt x="31" y="11"/>
                    <a:pt x="30" y="9"/>
                    <a:pt x="29" y="8"/>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1" name="Freeform 310"/>
            <p:cNvSpPr>
              <a:spLocks/>
            </p:cNvSpPr>
            <p:nvPr/>
          </p:nvSpPr>
          <p:spPr bwMode="auto">
            <a:xfrm>
              <a:off x="3632" y="3770"/>
              <a:ext cx="52" cy="205"/>
            </a:xfrm>
            <a:custGeom>
              <a:avLst/>
              <a:gdLst>
                <a:gd name="T0" fmla="*/ 435 w 22"/>
                <a:gd name="T1" fmla="*/ 28 h 87"/>
                <a:gd name="T2" fmla="*/ 369 w 22"/>
                <a:gd name="T3" fmla="*/ 66 h 87"/>
                <a:gd name="T4" fmla="*/ 340 w 22"/>
                <a:gd name="T5" fmla="*/ 90 h 87"/>
                <a:gd name="T6" fmla="*/ 319 w 22"/>
                <a:gd name="T7" fmla="*/ 115 h 87"/>
                <a:gd name="T8" fmla="*/ 279 w 22"/>
                <a:gd name="T9" fmla="*/ 156 h 87"/>
                <a:gd name="T10" fmla="*/ 251 w 22"/>
                <a:gd name="T11" fmla="*/ 250 h 87"/>
                <a:gd name="T12" fmla="*/ 251 w 22"/>
                <a:gd name="T13" fmla="*/ 271 h 87"/>
                <a:gd name="T14" fmla="*/ 225 w 22"/>
                <a:gd name="T15" fmla="*/ 405 h 87"/>
                <a:gd name="T16" fmla="*/ 225 w 22"/>
                <a:gd name="T17" fmla="*/ 405 h 87"/>
                <a:gd name="T18" fmla="*/ 184 w 22"/>
                <a:gd name="T19" fmla="*/ 549 h 87"/>
                <a:gd name="T20" fmla="*/ 118 w 22"/>
                <a:gd name="T21" fmla="*/ 867 h 87"/>
                <a:gd name="T22" fmla="*/ 118 w 22"/>
                <a:gd name="T23" fmla="*/ 867 h 87"/>
                <a:gd name="T24" fmla="*/ 66 w 22"/>
                <a:gd name="T25" fmla="*/ 1110 h 87"/>
                <a:gd name="T26" fmla="*/ 66 w 22"/>
                <a:gd name="T27" fmla="*/ 1110 h 87"/>
                <a:gd name="T28" fmla="*/ 0 w 22"/>
                <a:gd name="T29" fmla="*/ 1477 h 87"/>
                <a:gd name="T30" fmla="*/ 0 w 22"/>
                <a:gd name="T31" fmla="*/ 1506 h 87"/>
                <a:gd name="T32" fmla="*/ 0 w 22"/>
                <a:gd name="T33" fmla="*/ 1793 h 87"/>
                <a:gd name="T34" fmla="*/ 28 w 22"/>
                <a:gd name="T35" fmla="*/ 1821 h 87"/>
                <a:gd name="T36" fmla="*/ 66 w 22"/>
                <a:gd name="T37" fmla="*/ 1937 h 87"/>
                <a:gd name="T38" fmla="*/ 95 w 22"/>
                <a:gd name="T39" fmla="*/ 1977 h 87"/>
                <a:gd name="T40" fmla="*/ 156 w 22"/>
                <a:gd name="T41" fmla="*/ 2092 h 87"/>
                <a:gd name="T42" fmla="*/ 156 w 22"/>
                <a:gd name="T43" fmla="*/ 2092 h 87"/>
                <a:gd name="T44" fmla="*/ 184 w 22"/>
                <a:gd name="T45" fmla="*/ 2092 h 87"/>
                <a:gd name="T46" fmla="*/ 279 w 22"/>
                <a:gd name="T47" fmla="*/ 2043 h 87"/>
                <a:gd name="T48" fmla="*/ 156 w 22"/>
                <a:gd name="T49" fmla="*/ 2092 h 87"/>
                <a:gd name="T50" fmla="*/ 251 w 22"/>
                <a:gd name="T51" fmla="*/ 2276 h 87"/>
                <a:gd name="T52" fmla="*/ 279 w 22"/>
                <a:gd name="T53" fmla="*/ 2316 h 87"/>
                <a:gd name="T54" fmla="*/ 279 w 22"/>
                <a:gd name="T55" fmla="*/ 2411 h 87"/>
                <a:gd name="T56" fmla="*/ 279 w 22"/>
                <a:gd name="T57" fmla="*/ 2432 h 87"/>
                <a:gd name="T58" fmla="*/ 319 w 22"/>
                <a:gd name="T59" fmla="*/ 2526 h 87"/>
                <a:gd name="T60" fmla="*/ 340 w 22"/>
                <a:gd name="T61" fmla="*/ 2616 h 87"/>
                <a:gd name="T62" fmla="*/ 409 w 22"/>
                <a:gd name="T63" fmla="*/ 2653 h 87"/>
                <a:gd name="T64" fmla="*/ 463 w 22"/>
                <a:gd name="T65" fmla="*/ 2653 h 87"/>
                <a:gd name="T66" fmla="*/ 532 w 22"/>
                <a:gd name="T67" fmla="*/ 2681 h 87"/>
                <a:gd name="T68" fmla="*/ 688 w 22"/>
                <a:gd name="T69" fmla="*/ 2566 h 87"/>
                <a:gd name="T70" fmla="*/ 570 w 22"/>
                <a:gd name="T71" fmla="*/ 2432 h 87"/>
                <a:gd name="T72" fmla="*/ 532 w 22"/>
                <a:gd name="T73" fmla="*/ 2411 h 87"/>
                <a:gd name="T74" fmla="*/ 463 w 22"/>
                <a:gd name="T75" fmla="*/ 2411 h 87"/>
                <a:gd name="T76" fmla="*/ 409 w 22"/>
                <a:gd name="T77" fmla="*/ 2498 h 87"/>
                <a:gd name="T78" fmla="*/ 532 w 22"/>
                <a:gd name="T79" fmla="*/ 2472 h 87"/>
                <a:gd name="T80" fmla="*/ 532 w 22"/>
                <a:gd name="T81" fmla="*/ 2366 h 87"/>
                <a:gd name="T82" fmla="*/ 532 w 22"/>
                <a:gd name="T83" fmla="*/ 2316 h 87"/>
                <a:gd name="T84" fmla="*/ 503 w 22"/>
                <a:gd name="T85" fmla="*/ 2316 h 87"/>
                <a:gd name="T86" fmla="*/ 503 w 22"/>
                <a:gd name="T87" fmla="*/ 2227 h 87"/>
                <a:gd name="T88" fmla="*/ 503 w 22"/>
                <a:gd name="T89" fmla="*/ 2187 h 87"/>
                <a:gd name="T90" fmla="*/ 369 w 22"/>
                <a:gd name="T91" fmla="*/ 1977 h 87"/>
                <a:gd name="T92" fmla="*/ 369 w 22"/>
                <a:gd name="T93" fmla="*/ 1977 h 87"/>
                <a:gd name="T94" fmla="*/ 369 w 22"/>
                <a:gd name="T95" fmla="*/ 1937 h 87"/>
                <a:gd name="T96" fmla="*/ 319 w 22"/>
                <a:gd name="T97" fmla="*/ 1843 h 87"/>
                <a:gd name="T98" fmla="*/ 251 w 22"/>
                <a:gd name="T99" fmla="*/ 1755 h 87"/>
                <a:gd name="T100" fmla="*/ 251 w 22"/>
                <a:gd name="T101" fmla="*/ 1506 h 87"/>
                <a:gd name="T102" fmla="*/ 319 w 22"/>
                <a:gd name="T103" fmla="*/ 1178 h 87"/>
                <a:gd name="T104" fmla="*/ 369 w 22"/>
                <a:gd name="T105" fmla="*/ 928 h 87"/>
                <a:gd name="T106" fmla="*/ 369 w 22"/>
                <a:gd name="T107" fmla="*/ 928 h 87"/>
                <a:gd name="T108" fmla="*/ 435 w 22"/>
                <a:gd name="T109" fmla="*/ 617 h 87"/>
                <a:gd name="T110" fmla="*/ 435 w 22"/>
                <a:gd name="T111" fmla="*/ 617 h 87"/>
                <a:gd name="T112" fmla="*/ 463 w 22"/>
                <a:gd name="T113" fmla="*/ 434 h 87"/>
                <a:gd name="T114" fmla="*/ 463 w 22"/>
                <a:gd name="T115" fmla="*/ 339 h 87"/>
                <a:gd name="T116" fmla="*/ 532 w 22"/>
                <a:gd name="T117" fmla="*/ 271 h 87"/>
                <a:gd name="T118" fmla="*/ 532 w 22"/>
                <a:gd name="T119" fmla="*/ 250 h 87"/>
                <a:gd name="T120" fmla="*/ 570 w 22"/>
                <a:gd name="T121" fmla="*/ 250 h 87"/>
                <a:gd name="T122" fmla="*/ 619 w 22"/>
                <a:gd name="T123" fmla="*/ 66 h 87"/>
                <a:gd name="T124" fmla="*/ 435 w 22"/>
                <a:gd name="T125" fmla="*/ 28 h 8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2"/>
                <a:gd name="T190" fmla="*/ 0 h 87"/>
                <a:gd name="T191" fmla="*/ 22 w 22"/>
                <a:gd name="T192" fmla="*/ 87 h 8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2" h="87">
                  <a:moveTo>
                    <a:pt x="14" y="1"/>
                  </a:moveTo>
                  <a:cubicBezTo>
                    <a:pt x="12" y="2"/>
                    <a:pt x="12" y="2"/>
                    <a:pt x="12" y="2"/>
                  </a:cubicBezTo>
                  <a:cubicBezTo>
                    <a:pt x="12" y="2"/>
                    <a:pt x="11" y="2"/>
                    <a:pt x="11" y="3"/>
                  </a:cubicBezTo>
                  <a:cubicBezTo>
                    <a:pt x="10" y="4"/>
                    <a:pt x="10" y="4"/>
                    <a:pt x="10" y="4"/>
                  </a:cubicBezTo>
                  <a:cubicBezTo>
                    <a:pt x="9" y="5"/>
                    <a:pt x="9" y="5"/>
                    <a:pt x="9" y="5"/>
                  </a:cubicBezTo>
                  <a:cubicBezTo>
                    <a:pt x="8" y="8"/>
                    <a:pt x="8" y="8"/>
                    <a:pt x="8" y="8"/>
                  </a:cubicBezTo>
                  <a:cubicBezTo>
                    <a:pt x="8" y="9"/>
                    <a:pt x="8" y="9"/>
                    <a:pt x="8" y="9"/>
                  </a:cubicBezTo>
                  <a:cubicBezTo>
                    <a:pt x="7" y="13"/>
                    <a:pt x="7" y="13"/>
                    <a:pt x="7" y="13"/>
                  </a:cubicBezTo>
                  <a:cubicBezTo>
                    <a:pt x="7" y="13"/>
                    <a:pt x="7" y="13"/>
                    <a:pt x="7" y="13"/>
                  </a:cubicBezTo>
                  <a:cubicBezTo>
                    <a:pt x="6" y="18"/>
                    <a:pt x="6" y="18"/>
                    <a:pt x="6" y="18"/>
                  </a:cubicBezTo>
                  <a:cubicBezTo>
                    <a:pt x="4" y="28"/>
                    <a:pt x="4" y="28"/>
                    <a:pt x="4" y="28"/>
                  </a:cubicBezTo>
                  <a:cubicBezTo>
                    <a:pt x="4" y="28"/>
                    <a:pt x="4" y="28"/>
                    <a:pt x="4" y="28"/>
                  </a:cubicBezTo>
                  <a:cubicBezTo>
                    <a:pt x="2" y="36"/>
                    <a:pt x="2" y="36"/>
                    <a:pt x="2" y="36"/>
                  </a:cubicBezTo>
                  <a:cubicBezTo>
                    <a:pt x="2" y="36"/>
                    <a:pt x="2" y="36"/>
                    <a:pt x="2" y="36"/>
                  </a:cubicBezTo>
                  <a:cubicBezTo>
                    <a:pt x="0" y="48"/>
                    <a:pt x="0" y="48"/>
                    <a:pt x="0" y="48"/>
                  </a:cubicBezTo>
                  <a:cubicBezTo>
                    <a:pt x="0" y="49"/>
                    <a:pt x="0" y="49"/>
                    <a:pt x="0" y="49"/>
                  </a:cubicBezTo>
                  <a:cubicBezTo>
                    <a:pt x="0" y="58"/>
                    <a:pt x="0" y="58"/>
                    <a:pt x="0" y="58"/>
                  </a:cubicBezTo>
                  <a:cubicBezTo>
                    <a:pt x="0" y="58"/>
                    <a:pt x="0" y="59"/>
                    <a:pt x="1" y="59"/>
                  </a:cubicBezTo>
                  <a:cubicBezTo>
                    <a:pt x="2" y="63"/>
                    <a:pt x="2" y="63"/>
                    <a:pt x="2" y="63"/>
                  </a:cubicBezTo>
                  <a:cubicBezTo>
                    <a:pt x="3" y="64"/>
                    <a:pt x="3" y="64"/>
                    <a:pt x="3" y="64"/>
                  </a:cubicBezTo>
                  <a:cubicBezTo>
                    <a:pt x="5" y="68"/>
                    <a:pt x="5" y="68"/>
                    <a:pt x="5" y="68"/>
                  </a:cubicBezTo>
                  <a:cubicBezTo>
                    <a:pt x="5" y="68"/>
                    <a:pt x="5" y="68"/>
                    <a:pt x="5" y="68"/>
                  </a:cubicBezTo>
                  <a:cubicBezTo>
                    <a:pt x="6" y="68"/>
                    <a:pt x="6" y="68"/>
                    <a:pt x="6" y="68"/>
                  </a:cubicBezTo>
                  <a:cubicBezTo>
                    <a:pt x="9" y="66"/>
                    <a:pt x="9" y="66"/>
                    <a:pt x="9" y="66"/>
                  </a:cubicBezTo>
                  <a:cubicBezTo>
                    <a:pt x="5" y="68"/>
                    <a:pt x="5" y="68"/>
                    <a:pt x="5" y="68"/>
                  </a:cubicBezTo>
                  <a:cubicBezTo>
                    <a:pt x="8" y="74"/>
                    <a:pt x="8" y="74"/>
                    <a:pt x="8" y="74"/>
                  </a:cubicBezTo>
                  <a:cubicBezTo>
                    <a:pt x="9" y="75"/>
                    <a:pt x="9" y="75"/>
                    <a:pt x="9" y="75"/>
                  </a:cubicBezTo>
                  <a:cubicBezTo>
                    <a:pt x="9" y="78"/>
                    <a:pt x="9" y="78"/>
                    <a:pt x="9" y="78"/>
                  </a:cubicBezTo>
                  <a:cubicBezTo>
                    <a:pt x="9" y="79"/>
                    <a:pt x="9" y="79"/>
                    <a:pt x="9" y="79"/>
                  </a:cubicBezTo>
                  <a:cubicBezTo>
                    <a:pt x="10" y="82"/>
                    <a:pt x="10" y="82"/>
                    <a:pt x="10" y="82"/>
                  </a:cubicBezTo>
                  <a:cubicBezTo>
                    <a:pt x="10" y="83"/>
                    <a:pt x="10" y="84"/>
                    <a:pt x="11" y="85"/>
                  </a:cubicBezTo>
                  <a:cubicBezTo>
                    <a:pt x="13" y="86"/>
                    <a:pt x="13" y="86"/>
                    <a:pt x="13" y="86"/>
                  </a:cubicBezTo>
                  <a:cubicBezTo>
                    <a:pt x="14" y="86"/>
                    <a:pt x="14" y="86"/>
                    <a:pt x="15" y="86"/>
                  </a:cubicBezTo>
                  <a:cubicBezTo>
                    <a:pt x="17" y="87"/>
                    <a:pt x="17" y="87"/>
                    <a:pt x="17" y="87"/>
                  </a:cubicBezTo>
                  <a:cubicBezTo>
                    <a:pt x="19" y="87"/>
                    <a:pt x="21" y="85"/>
                    <a:pt x="22" y="83"/>
                  </a:cubicBezTo>
                  <a:cubicBezTo>
                    <a:pt x="22" y="81"/>
                    <a:pt x="20" y="79"/>
                    <a:pt x="18" y="79"/>
                  </a:cubicBezTo>
                  <a:cubicBezTo>
                    <a:pt x="17" y="78"/>
                    <a:pt x="17" y="78"/>
                    <a:pt x="17" y="78"/>
                  </a:cubicBezTo>
                  <a:cubicBezTo>
                    <a:pt x="15" y="78"/>
                    <a:pt x="15" y="78"/>
                    <a:pt x="15" y="78"/>
                  </a:cubicBezTo>
                  <a:cubicBezTo>
                    <a:pt x="13" y="81"/>
                    <a:pt x="13" y="81"/>
                    <a:pt x="13" y="81"/>
                  </a:cubicBezTo>
                  <a:cubicBezTo>
                    <a:pt x="17" y="80"/>
                    <a:pt x="17" y="80"/>
                    <a:pt x="17" y="80"/>
                  </a:cubicBezTo>
                  <a:cubicBezTo>
                    <a:pt x="17" y="77"/>
                    <a:pt x="17" y="77"/>
                    <a:pt x="17" y="77"/>
                  </a:cubicBezTo>
                  <a:cubicBezTo>
                    <a:pt x="17" y="75"/>
                    <a:pt x="17" y="75"/>
                    <a:pt x="17" y="75"/>
                  </a:cubicBezTo>
                  <a:cubicBezTo>
                    <a:pt x="16" y="75"/>
                    <a:pt x="16" y="75"/>
                    <a:pt x="16" y="75"/>
                  </a:cubicBezTo>
                  <a:cubicBezTo>
                    <a:pt x="16" y="72"/>
                    <a:pt x="16" y="72"/>
                    <a:pt x="16" y="72"/>
                  </a:cubicBezTo>
                  <a:cubicBezTo>
                    <a:pt x="16" y="72"/>
                    <a:pt x="16" y="71"/>
                    <a:pt x="16" y="71"/>
                  </a:cubicBezTo>
                  <a:cubicBezTo>
                    <a:pt x="12" y="64"/>
                    <a:pt x="12" y="64"/>
                    <a:pt x="12" y="64"/>
                  </a:cubicBezTo>
                  <a:cubicBezTo>
                    <a:pt x="12" y="64"/>
                    <a:pt x="12" y="64"/>
                    <a:pt x="12" y="64"/>
                  </a:cubicBezTo>
                  <a:cubicBezTo>
                    <a:pt x="12" y="63"/>
                    <a:pt x="12" y="63"/>
                    <a:pt x="12" y="63"/>
                  </a:cubicBezTo>
                  <a:cubicBezTo>
                    <a:pt x="10" y="60"/>
                    <a:pt x="10" y="60"/>
                    <a:pt x="10" y="60"/>
                  </a:cubicBezTo>
                  <a:cubicBezTo>
                    <a:pt x="8" y="57"/>
                    <a:pt x="8" y="57"/>
                    <a:pt x="8" y="57"/>
                  </a:cubicBezTo>
                  <a:cubicBezTo>
                    <a:pt x="8" y="49"/>
                    <a:pt x="8" y="49"/>
                    <a:pt x="8" y="49"/>
                  </a:cubicBezTo>
                  <a:cubicBezTo>
                    <a:pt x="10" y="38"/>
                    <a:pt x="10" y="38"/>
                    <a:pt x="10" y="38"/>
                  </a:cubicBezTo>
                  <a:cubicBezTo>
                    <a:pt x="12" y="30"/>
                    <a:pt x="12" y="30"/>
                    <a:pt x="12" y="30"/>
                  </a:cubicBezTo>
                  <a:cubicBezTo>
                    <a:pt x="12" y="30"/>
                    <a:pt x="12" y="30"/>
                    <a:pt x="12" y="30"/>
                  </a:cubicBezTo>
                  <a:cubicBezTo>
                    <a:pt x="14" y="20"/>
                    <a:pt x="14" y="20"/>
                    <a:pt x="14" y="20"/>
                  </a:cubicBezTo>
                  <a:cubicBezTo>
                    <a:pt x="14" y="20"/>
                    <a:pt x="14" y="20"/>
                    <a:pt x="14" y="20"/>
                  </a:cubicBezTo>
                  <a:cubicBezTo>
                    <a:pt x="15" y="14"/>
                    <a:pt x="15" y="14"/>
                    <a:pt x="15" y="14"/>
                  </a:cubicBezTo>
                  <a:cubicBezTo>
                    <a:pt x="15" y="11"/>
                    <a:pt x="15" y="11"/>
                    <a:pt x="15" y="11"/>
                  </a:cubicBezTo>
                  <a:cubicBezTo>
                    <a:pt x="17" y="9"/>
                    <a:pt x="17" y="9"/>
                    <a:pt x="17" y="9"/>
                  </a:cubicBezTo>
                  <a:cubicBezTo>
                    <a:pt x="17" y="8"/>
                    <a:pt x="17" y="8"/>
                    <a:pt x="17" y="8"/>
                  </a:cubicBezTo>
                  <a:cubicBezTo>
                    <a:pt x="18" y="8"/>
                    <a:pt x="18" y="8"/>
                    <a:pt x="18" y="8"/>
                  </a:cubicBezTo>
                  <a:cubicBezTo>
                    <a:pt x="20" y="6"/>
                    <a:pt x="21" y="4"/>
                    <a:pt x="20" y="2"/>
                  </a:cubicBezTo>
                  <a:cubicBezTo>
                    <a:pt x="19" y="0"/>
                    <a:pt x="16" y="0"/>
                    <a:pt x="14"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2" name="Freeform 311"/>
            <p:cNvSpPr>
              <a:spLocks/>
            </p:cNvSpPr>
            <p:nvPr/>
          </p:nvSpPr>
          <p:spPr bwMode="auto">
            <a:xfrm>
              <a:off x="3467" y="3803"/>
              <a:ext cx="201" cy="134"/>
            </a:xfrm>
            <a:custGeom>
              <a:avLst/>
              <a:gdLst>
                <a:gd name="T0" fmla="*/ 2152 w 85"/>
                <a:gd name="T1" fmla="*/ 89 h 57"/>
                <a:gd name="T2" fmla="*/ 1695 w 85"/>
                <a:gd name="T3" fmla="*/ 89 h 57"/>
                <a:gd name="T4" fmla="*/ 1466 w 85"/>
                <a:gd name="T5" fmla="*/ 66 h 57"/>
                <a:gd name="T6" fmla="*/ 1095 w 85"/>
                <a:gd name="T7" fmla="*/ 28 h 57"/>
                <a:gd name="T8" fmla="*/ 688 w 85"/>
                <a:gd name="T9" fmla="*/ 0 h 57"/>
                <a:gd name="T10" fmla="*/ 369 w 85"/>
                <a:gd name="T11" fmla="*/ 66 h 57"/>
                <a:gd name="T12" fmla="*/ 184 w 85"/>
                <a:gd name="T13" fmla="*/ 183 h 57"/>
                <a:gd name="T14" fmla="*/ 66 w 85"/>
                <a:gd name="T15" fmla="*/ 310 h 57"/>
                <a:gd name="T16" fmla="*/ 28 w 85"/>
                <a:gd name="T17" fmla="*/ 454 h 57"/>
                <a:gd name="T18" fmla="*/ 0 w 85"/>
                <a:gd name="T19" fmla="*/ 585 h 57"/>
                <a:gd name="T20" fmla="*/ 0 w 85"/>
                <a:gd name="T21" fmla="*/ 769 h 57"/>
                <a:gd name="T22" fmla="*/ 0 w 85"/>
                <a:gd name="T23" fmla="*/ 1067 h 57"/>
                <a:gd name="T24" fmla="*/ 66 w 85"/>
                <a:gd name="T25" fmla="*/ 1338 h 57"/>
                <a:gd name="T26" fmla="*/ 118 w 85"/>
                <a:gd name="T27" fmla="*/ 1530 h 57"/>
                <a:gd name="T28" fmla="*/ 251 w 85"/>
                <a:gd name="T29" fmla="*/ 1653 h 57"/>
                <a:gd name="T30" fmla="*/ 341 w 85"/>
                <a:gd name="T31" fmla="*/ 1714 h 57"/>
                <a:gd name="T32" fmla="*/ 435 w 85"/>
                <a:gd name="T33" fmla="*/ 1742 h 57"/>
                <a:gd name="T34" fmla="*/ 594 w 85"/>
                <a:gd name="T35" fmla="*/ 1742 h 57"/>
                <a:gd name="T36" fmla="*/ 754 w 85"/>
                <a:gd name="T37" fmla="*/ 1714 h 57"/>
                <a:gd name="T38" fmla="*/ 1376 w 85"/>
                <a:gd name="T39" fmla="*/ 1714 h 57"/>
                <a:gd name="T40" fmla="*/ 1695 w 85"/>
                <a:gd name="T41" fmla="*/ 1742 h 57"/>
                <a:gd name="T42" fmla="*/ 2131 w 85"/>
                <a:gd name="T43" fmla="*/ 1742 h 57"/>
                <a:gd name="T44" fmla="*/ 2433 w 85"/>
                <a:gd name="T45" fmla="*/ 1714 h 57"/>
                <a:gd name="T46" fmla="*/ 2433 w 85"/>
                <a:gd name="T47" fmla="*/ 1469 h 57"/>
                <a:gd name="T48" fmla="*/ 1695 w 85"/>
                <a:gd name="T49" fmla="*/ 1493 h 57"/>
                <a:gd name="T50" fmla="*/ 1376 w 85"/>
                <a:gd name="T51" fmla="*/ 1469 h 57"/>
                <a:gd name="T52" fmla="*/ 939 w 85"/>
                <a:gd name="T53" fmla="*/ 1432 h 57"/>
                <a:gd name="T54" fmla="*/ 570 w 85"/>
                <a:gd name="T55" fmla="*/ 1493 h 57"/>
                <a:gd name="T56" fmla="*/ 435 w 85"/>
                <a:gd name="T57" fmla="*/ 1469 h 57"/>
                <a:gd name="T58" fmla="*/ 341 w 85"/>
                <a:gd name="T59" fmla="*/ 1375 h 57"/>
                <a:gd name="T60" fmla="*/ 251 w 85"/>
                <a:gd name="T61" fmla="*/ 1067 h 57"/>
                <a:gd name="T62" fmla="*/ 251 w 85"/>
                <a:gd name="T63" fmla="*/ 585 h 57"/>
                <a:gd name="T64" fmla="*/ 279 w 85"/>
                <a:gd name="T65" fmla="*/ 430 h 57"/>
                <a:gd name="T66" fmla="*/ 463 w 85"/>
                <a:gd name="T67" fmla="*/ 270 h 57"/>
                <a:gd name="T68" fmla="*/ 1057 w 85"/>
                <a:gd name="T69" fmla="*/ 270 h 57"/>
                <a:gd name="T70" fmla="*/ 1442 w 85"/>
                <a:gd name="T71" fmla="*/ 310 h 57"/>
                <a:gd name="T72" fmla="*/ 1655 w 85"/>
                <a:gd name="T73" fmla="*/ 336 h 57"/>
                <a:gd name="T74" fmla="*/ 1906 w 85"/>
                <a:gd name="T75" fmla="*/ 364 h 57"/>
                <a:gd name="T76" fmla="*/ 2197 w 85"/>
                <a:gd name="T77" fmla="*/ 336 h 57"/>
                <a:gd name="T78" fmla="*/ 2634 w 85"/>
                <a:gd name="T79" fmla="*/ 155 h 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85"/>
                <a:gd name="T121" fmla="*/ 0 h 57"/>
                <a:gd name="T122" fmla="*/ 85 w 85"/>
                <a:gd name="T123" fmla="*/ 57 h 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85" h="57">
                  <a:moveTo>
                    <a:pt x="80" y="1"/>
                  </a:moveTo>
                  <a:cubicBezTo>
                    <a:pt x="69" y="3"/>
                    <a:pt x="69" y="3"/>
                    <a:pt x="69" y="3"/>
                  </a:cubicBezTo>
                  <a:cubicBezTo>
                    <a:pt x="60" y="4"/>
                    <a:pt x="60" y="4"/>
                    <a:pt x="60" y="4"/>
                  </a:cubicBezTo>
                  <a:cubicBezTo>
                    <a:pt x="54" y="3"/>
                    <a:pt x="54" y="3"/>
                    <a:pt x="54" y="3"/>
                  </a:cubicBezTo>
                  <a:cubicBezTo>
                    <a:pt x="47" y="2"/>
                    <a:pt x="47" y="2"/>
                    <a:pt x="47" y="2"/>
                  </a:cubicBezTo>
                  <a:cubicBezTo>
                    <a:pt x="47" y="2"/>
                    <a:pt x="47" y="2"/>
                    <a:pt x="47" y="2"/>
                  </a:cubicBezTo>
                  <a:cubicBezTo>
                    <a:pt x="35" y="1"/>
                    <a:pt x="35" y="1"/>
                    <a:pt x="35" y="1"/>
                  </a:cubicBezTo>
                  <a:cubicBezTo>
                    <a:pt x="35" y="1"/>
                    <a:pt x="35" y="1"/>
                    <a:pt x="35" y="1"/>
                  </a:cubicBezTo>
                  <a:cubicBezTo>
                    <a:pt x="23" y="0"/>
                    <a:pt x="23" y="0"/>
                    <a:pt x="23" y="0"/>
                  </a:cubicBezTo>
                  <a:cubicBezTo>
                    <a:pt x="22" y="0"/>
                    <a:pt x="22" y="0"/>
                    <a:pt x="22" y="0"/>
                  </a:cubicBezTo>
                  <a:cubicBezTo>
                    <a:pt x="13" y="2"/>
                    <a:pt x="13" y="2"/>
                    <a:pt x="13" y="2"/>
                  </a:cubicBezTo>
                  <a:cubicBezTo>
                    <a:pt x="13" y="2"/>
                    <a:pt x="12" y="2"/>
                    <a:pt x="12" y="2"/>
                  </a:cubicBezTo>
                  <a:cubicBezTo>
                    <a:pt x="7" y="5"/>
                    <a:pt x="7" y="5"/>
                    <a:pt x="7" y="5"/>
                  </a:cubicBezTo>
                  <a:cubicBezTo>
                    <a:pt x="6" y="6"/>
                    <a:pt x="6" y="6"/>
                    <a:pt x="6" y="6"/>
                  </a:cubicBezTo>
                  <a:cubicBezTo>
                    <a:pt x="3" y="9"/>
                    <a:pt x="3" y="9"/>
                    <a:pt x="3" y="9"/>
                  </a:cubicBezTo>
                  <a:cubicBezTo>
                    <a:pt x="3" y="9"/>
                    <a:pt x="3" y="10"/>
                    <a:pt x="2" y="10"/>
                  </a:cubicBezTo>
                  <a:cubicBezTo>
                    <a:pt x="1" y="14"/>
                    <a:pt x="1" y="14"/>
                    <a:pt x="1" y="14"/>
                  </a:cubicBezTo>
                  <a:cubicBezTo>
                    <a:pt x="1" y="14"/>
                    <a:pt x="1" y="15"/>
                    <a:pt x="1" y="15"/>
                  </a:cubicBezTo>
                  <a:cubicBezTo>
                    <a:pt x="0" y="19"/>
                    <a:pt x="0" y="19"/>
                    <a:pt x="0" y="19"/>
                  </a:cubicBezTo>
                  <a:cubicBezTo>
                    <a:pt x="0" y="19"/>
                    <a:pt x="0" y="19"/>
                    <a:pt x="0" y="19"/>
                  </a:cubicBezTo>
                  <a:cubicBezTo>
                    <a:pt x="0" y="25"/>
                    <a:pt x="0" y="25"/>
                    <a:pt x="0" y="25"/>
                  </a:cubicBezTo>
                  <a:cubicBezTo>
                    <a:pt x="0" y="25"/>
                    <a:pt x="0" y="25"/>
                    <a:pt x="0" y="25"/>
                  </a:cubicBezTo>
                  <a:cubicBezTo>
                    <a:pt x="0" y="35"/>
                    <a:pt x="0" y="35"/>
                    <a:pt x="0" y="35"/>
                  </a:cubicBezTo>
                  <a:cubicBezTo>
                    <a:pt x="0" y="35"/>
                    <a:pt x="0" y="35"/>
                    <a:pt x="0" y="35"/>
                  </a:cubicBezTo>
                  <a:cubicBezTo>
                    <a:pt x="1" y="43"/>
                    <a:pt x="1" y="43"/>
                    <a:pt x="1" y="43"/>
                  </a:cubicBezTo>
                  <a:cubicBezTo>
                    <a:pt x="1" y="43"/>
                    <a:pt x="1" y="44"/>
                    <a:pt x="2" y="44"/>
                  </a:cubicBezTo>
                  <a:cubicBezTo>
                    <a:pt x="4" y="49"/>
                    <a:pt x="4" y="49"/>
                    <a:pt x="4" y="49"/>
                  </a:cubicBezTo>
                  <a:cubicBezTo>
                    <a:pt x="4" y="50"/>
                    <a:pt x="4" y="50"/>
                    <a:pt x="4" y="50"/>
                  </a:cubicBezTo>
                  <a:cubicBezTo>
                    <a:pt x="7" y="53"/>
                    <a:pt x="7" y="53"/>
                    <a:pt x="7" y="53"/>
                  </a:cubicBezTo>
                  <a:cubicBezTo>
                    <a:pt x="8" y="54"/>
                    <a:pt x="8" y="54"/>
                    <a:pt x="8" y="54"/>
                  </a:cubicBezTo>
                  <a:cubicBezTo>
                    <a:pt x="10" y="55"/>
                    <a:pt x="10" y="55"/>
                    <a:pt x="10" y="55"/>
                  </a:cubicBezTo>
                  <a:cubicBezTo>
                    <a:pt x="11" y="56"/>
                    <a:pt x="11" y="56"/>
                    <a:pt x="11" y="56"/>
                  </a:cubicBezTo>
                  <a:cubicBezTo>
                    <a:pt x="13" y="56"/>
                    <a:pt x="13" y="56"/>
                    <a:pt x="13" y="56"/>
                  </a:cubicBezTo>
                  <a:cubicBezTo>
                    <a:pt x="14" y="57"/>
                    <a:pt x="14" y="57"/>
                    <a:pt x="14" y="57"/>
                  </a:cubicBezTo>
                  <a:cubicBezTo>
                    <a:pt x="18" y="57"/>
                    <a:pt x="18" y="57"/>
                    <a:pt x="18" y="57"/>
                  </a:cubicBezTo>
                  <a:cubicBezTo>
                    <a:pt x="19" y="57"/>
                    <a:pt x="19" y="57"/>
                    <a:pt x="19" y="57"/>
                  </a:cubicBezTo>
                  <a:cubicBezTo>
                    <a:pt x="24" y="56"/>
                    <a:pt x="24" y="56"/>
                    <a:pt x="24" y="56"/>
                  </a:cubicBezTo>
                  <a:cubicBezTo>
                    <a:pt x="24" y="56"/>
                    <a:pt x="24" y="56"/>
                    <a:pt x="24" y="56"/>
                  </a:cubicBezTo>
                  <a:cubicBezTo>
                    <a:pt x="31" y="55"/>
                    <a:pt x="31" y="55"/>
                    <a:pt x="31" y="55"/>
                  </a:cubicBezTo>
                  <a:cubicBezTo>
                    <a:pt x="44" y="56"/>
                    <a:pt x="44" y="56"/>
                    <a:pt x="44" y="56"/>
                  </a:cubicBezTo>
                  <a:cubicBezTo>
                    <a:pt x="44" y="56"/>
                    <a:pt x="44" y="56"/>
                    <a:pt x="44" y="56"/>
                  </a:cubicBezTo>
                  <a:cubicBezTo>
                    <a:pt x="54" y="57"/>
                    <a:pt x="54" y="57"/>
                    <a:pt x="54" y="57"/>
                  </a:cubicBezTo>
                  <a:cubicBezTo>
                    <a:pt x="54" y="57"/>
                    <a:pt x="54" y="57"/>
                    <a:pt x="54" y="57"/>
                  </a:cubicBezTo>
                  <a:cubicBezTo>
                    <a:pt x="68" y="57"/>
                    <a:pt x="68" y="57"/>
                    <a:pt x="68" y="57"/>
                  </a:cubicBezTo>
                  <a:cubicBezTo>
                    <a:pt x="68" y="57"/>
                    <a:pt x="68" y="57"/>
                    <a:pt x="68" y="57"/>
                  </a:cubicBezTo>
                  <a:cubicBezTo>
                    <a:pt x="78" y="56"/>
                    <a:pt x="78" y="56"/>
                    <a:pt x="78" y="56"/>
                  </a:cubicBezTo>
                  <a:cubicBezTo>
                    <a:pt x="81" y="56"/>
                    <a:pt x="82" y="54"/>
                    <a:pt x="82" y="52"/>
                  </a:cubicBezTo>
                  <a:cubicBezTo>
                    <a:pt x="82" y="49"/>
                    <a:pt x="80" y="48"/>
                    <a:pt x="78" y="48"/>
                  </a:cubicBezTo>
                  <a:cubicBezTo>
                    <a:pt x="67" y="49"/>
                    <a:pt x="67" y="49"/>
                    <a:pt x="67" y="49"/>
                  </a:cubicBezTo>
                  <a:cubicBezTo>
                    <a:pt x="54" y="49"/>
                    <a:pt x="54" y="49"/>
                    <a:pt x="54" y="49"/>
                  </a:cubicBezTo>
                  <a:cubicBezTo>
                    <a:pt x="44" y="48"/>
                    <a:pt x="44" y="48"/>
                    <a:pt x="44" y="48"/>
                  </a:cubicBezTo>
                  <a:cubicBezTo>
                    <a:pt x="44" y="48"/>
                    <a:pt x="44" y="48"/>
                    <a:pt x="44" y="48"/>
                  </a:cubicBezTo>
                  <a:cubicBezTo>
                    <a:pt x="31" y="47"/>
                    <a:pt x="31" y="47"/>
                    <a:pt x="31" y="47"/>
                  </a:cubicBezTo>
                  <a:cubicBezTo>
                    <a:pt x="30" y="47"/>
                    <a:pt x="30" y="47"/>
                    <a:pt x="30" y="47"/>
                  </a:cubicBezTo>
                  <a:cubicBezTo>
                    <a:pt x="23" y="48"/>
                    <a:pt x="23" y="48"/>
                    <a:pt x="23" y="48"/>
                  </a:cubicBezTo>
                  <a:cubicBezTo>
                    <a:pt x="18" y="49"/>
                    <a:pt x="18" y="49"/>
                    <a:pt x="18" y="49"/>
                  </a:cubicBezTo>
                  <a:cubicBezTo>
                    <a:pt x="15" y="49"/>
                    <a:pt x="15" y="49"/>
                    <a:pt x="15" y="49"/>
                  </a:cubicBezTo>
                  <a:cubicBezTo>
                    <a:pt x="14" y="48"/>
                    <a:pt x="14" y="48"/>
                    <a:pt x="14" y="48"/>
                  </a:cubicBezTo>
                  <a:cubicBezTo>
                    <a:pt x="13" y="48"/>
                    <a:pt x="13" y="48"/>
                    <a:pt x="13" y="48"/>
                  </a:cubicBezTo>
                  <a:cubicBezTo>
                    <a:pt x="11" y="45"/>
                    <a:pt x="11" y="45"/>
                    <a:pt x="11" y="45"/>
                  </a:cubicBezTo>
                  <a:cubicBezTo>
                    <a:pt x="9" y="41"/>
                    <a:pt x="9" y="41"/>
                    <a:pt x="9" y="41"/>
                  </a:cubicBezTo>
                  <a:cubicBezTo>
                    <a:pt x="8" y="35"/>
                    <a:pt x="8" y="35"/>
                    <a:pt x="8" y="35"/>
                  </a:cubicBezTo>
                  <a:cubicBezTo>
                    <a:pt x="8" y="25"/>
                    <a:pt x="8" y="25"/>
                    <a:pt x="8" y="25"/>
                  </a:cubicBezTo>
                  <a:cubicBezTo>
                    <a:pt x="8" y="19"/>
                    <a:pt x="8" y="19"/>
                    <a:pt x="8" y="19"/>
                  </a:cubicBezTo>
                  <a:cubicBezTo>
                    <a:pt x="9" y="16"/>
                    <a:pt x="9" y="16"/>
                    <a:pt x="9" y="16"/>
                  </a:cubicBezTo>
                  <a:cubicBezTo>
                    <a:pt x="9" y="14"/>
                    <a:pt x="9" y="14"/>
                    <a:pt x="9" y="14"/>
                  </a:cubicBezTo>
                  <a:cubicBezTo>
                    <a:pt x="12" y="12"/>
                    <a:pt x="12" y="12"/>
                    <a:pt x="12" y="12"/>
                  </a:cubicBezTo>
                  <a:cubicBezTo>
                    <a:pt x="15" y="9"/>
                    <a:pt x="15" y="9"/>
                    <a:pt x="15" y="9"/>
                  </a:cubicBezTo>
                  <a:cubicBezTo>
                    <a:pt x="23" y="8"/>
                    <a:pt x="23" y="8"/>
                    <a:pt x="23" y="8"/>
                  </a:cubicBezTo>
                  <a:cubicBezTo>
                    <a:pt x="34" y="9"/>
                    <a:pt x="34" y="9"/>
                    <a:pt x="34" y="9"/>
                  </a:cubicBezTo>
                  <a:cubicBezTo>
                    <a:pt x="46" y="10"/>
                    <a:pt x="46" y="10"/>
                    <a:pt x="46" y="10"/>
                  </a:cubicBezTo>
                  <a:cubicBezTo>
                    <a:pt x="46" y="10"/>
                    <a:pt x="46" y="10"/>
                    <a:pt x="46" y="10"/>
                  </a:cubicBezTo>
                  <a:cubicBezTo>
                    <a:pt x="53" y="11"/>
                    <a:pt x="53" y="11"/>
                    <a:pt x="53" y="11"/>
                  </a:cubicBezTo>
                  <a:cubicBezTo>
                    <a:pt x="53" y="11"/>
                    <a:pt x="53" y="11"/>
                    <a:pt x="53" y="11"/>
                  </a:cubicBezTo>
                  <a:cubicBezTo>
                    <a:pt x="60" y="12"/>
                    <a:pt x="60" y="12"/>
                    <a:pt x="60" y="12"/>
                  </a:cubicBezTo>
                  <a:cubicBezTo>
                    <a:pt x="61" y="12"/>
                    <a:pt x="61" y="12"/>
                    <a:pt x="61" y="12"/>
                  </a:cubicBezTo>
                  <a:cubicBezTo>
                    <a:pt x="69" y="11"/>
                    <a:pt x="69" y="11"/>
                    <a:pt x="69" y="11"/>
                  </a:cubicBezTo>
                  <a:cubicBezTo>
                    <a:pt x="70" y="11"/>
                    <a:pt x="70" y="11"/>
                    <a:pt x="70" y="11"/>
                  </a:cubicBezTo>
                  <a:cubicBezTo>
                    <a:pt x="81" y="9"/>
                    <a:pt x="81" y="9"/>
                    <a:pt x="81" y="9"/>
                  </a:cubicBezTo>
                  <a:cubicBezTo>
                    <a:pt x="83" y="9"/>
                    <a:pt x="85" y="7"/>
                    <a:pt x="84" y="5"/>
                  </a:cubicBezTo>
                  <a:cubicBezTo>
                    <a:pt x="84" y="2"/>
                    <a:pt x="82" y="1"/>
                    <a:pt x="80" y="1"/>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3" name="Freeform 312"/>
            <p:cNvSpPr>
              <a:spLocks/>
            </p:cNvSpPr>
            <p:nvPr/>
          </p:nvSpPr>
          <p:spPr bwMode="auto">
            <a:xfrm>
              <a:off x="4520" y="3760"/>
              <a:ext cx="86" cy="229"/>
            </a:xfrm>
            <a:custGeom>
              <a:avLst/>
              <a:gdLst>
                <a:gd name="T0" fmla="*/ 1147 w 36"/>
                <a:gd name="T1" fmla="*/ 1896 h 97"/>
                <a:gd name="T2" fmla="*/ 1171 w 36"/>
                <a:gd name="T3" fmla="*/ 1487 h 97"/>
                <a:gd name="T4" fmla="*/ 1171 w 36"/>
                <a:gd name="T5" fmla="*/ 1121 h 97"/>
                <a:gd name="T6" fmla="*/ 1039 w 36"/>
                <a:gd name="T7" fmla="*/ 753 h 97"/>
                <a:gd name="T8" fmla="*/ 941 w 36"/>
                <a:gd name="T9" fmla="*/ 368 h 97"/>
                <a:gd name="T10" fmla="*/ 913 w 36"/>
                <a:gd name="T11" fmla="*/ 222 h 97"/>
                <a:gd name="T12" fmla="*/ 846 w 36"/>
                <a:gd name="T13" fmla="*/ 94 h 97"/>
                <a:gd name="T14" fmla="*/ 748 w 36"/>
                <a:gd name="T15" fmla="*/ 0 h 97"/>
                <a:gd name="T16" fmla="*/ 588 w 36"/>
                <a:gd name="T17" fmla="*/ 0 h 97"/>
                <a:gd name="T18" fmla="*/ 452 w 36"/>
                <a:gd name="T19" fmla="*/ 28 h 97"/>
                <a:gd name="T20" fmla="*/ 303 w 36"/>
                <a:gd name="T21" fmla="*/ 156 h 97"/>
                <a:gd name="T22" fmla="*/ 189 w 36"/>
                <a:gd name="T23" fmla="*/ 340 h 97"/>
                <a:gd name="T24" fmla="*/ 165 w 36"/>
                <a:gd name="T25" fmla="*/ 552 h 97"/>
                <a:gd name="T26" fmla="*/ 29 w 36"/>
                <a:gd name="T27" fmla="*/ 1303 h 97"/>
                <a:gd name="T28" fmla="*/ 0 w 36"/>
                <a:gd name="T29" fmla="*/ 1712 h 97"/>
                <a:gd name="T30" fmla="*/ 69 w 36"/>
                <a:gd name="T31" fmla="*/ 2174 h 97"/>
                <a:gd name="T32" fmla="*/ 165 w 36"/>
                <a:gd name="T33" fmla="*/ 2552 h 97"/>
                <a:gd name="T34" fmla="*/ 234 w 36"/>
                <a:gd name="T35" fmla="*/ 2736 h 97"/>
                <a:gd name="T36" fmla="*/ 325 w 36"/>
                <a:gd name="T37" fmla="*/ 2892 h 97"/>
                <a:gd name="T38" fmla="*/ 394 w 36"/>
                <a:gd name="T39" fmla="*/ 2949 h 97"/>
                <a:gd name="T40" fmla="*/ 490 w 36"/>
                <a:gd name="T41" fmla="*/ 2986 h 97"/>
                <a:gd name="T42" fmla="*/ 657 w 36"/>
                <a:gd name="T43" fmla="*/ 3015 h 97"/>
                <a:gd name="T44" fmla="*/ 776 w 36"/>
                <a:gd name="T45" fmla="*/ 2920 h 97"/>
                <a:gd name="T46" fmla="*/ 872 w 36"/>
                <a:gd name="T47" fmla="*/ 2786 h 97"/>
                <a:gd name="T48" fmla="*/ 913 w 36"/>
                <a:gd name="T49" fmla="*/ 2646 h 97"/>
                <a:gd name="T50" fmla="*/ 941 w 36"/>
                <a:gd name="T51" fmla="*/ 2458 h 97"/>
                <a:gd name="T52" fmla="*/ 1147 w 36"/>
                <a:gd name="T53" fmla="*/ 1962 h 97"/>
                <a:gd name="T54" fmla="*/ 1011 w 36"/>
                <a:gd name="T55" fmla="*/ 1896 h 97"/>
                <a:gd name="T56" fmla="*/ 817 w 36"/>
                <a:gd name="T57" fmla="*/ 2080 h 97"/>
                <a:gd name="T58" fmla="*/ 678 w 36"/>
                <a:gd name="T59" fmla="*/ 2358 h 97"/>
                <a:gd name="T60" fmla="*/ 657 w 36"/>
                <a:gd name="T61" fmla="*/ 2580 h 97"/>
                <a:gd name="T62" fmla="*/ 588 w 36"/>
                <a:gd name="T63" fmla="*/ 2736 h 97"/>
                <a:gd name="T64" fmla="*/ 588 w 36"/>
                <a:gd name="T65" fmla="*/ 2765 h 97"/>
                <a:gd name="T66" fmla="*/ 490 w 36"/>
                <a:gd name="T67" fmla="*/ 2854 h 97"/>
                <a:gd name="T68" fmla="*/ 559 w 36"/>
                <a:gd name="T69" fmla="*/ 2736 h 97"/>
                <a:gd name="T70" fmla="*/ 423 w 36"/>
                <a:gd name="T71" fmla="*/ 2486 h 97"/>
                <a:gd name="T72" fmla="*/ 256 w 36"/>
                <a:gd name="T73" fmla="*/ 1712 h 97"/>
                <a:gd name="T74" fmla="*/ 394 w 36"/>
                <a:gd name="T75" fmla="*/ 897 h 97"/>
                <a:gd name="T76" fmla="*/ 423 w 36"/>
                <a:gd name="T77" fmla="*/ 552 h 97"/>
                <a:gd name="T78" fmla="*/ 518 w 36"/>
                <a:gd name="T79" fmla="*/ 279 h 97"/>
                <a:gd name="T80" fmla="*/ 612 w 36"/>
                <a:gd name="T81" fmla="*/ 250 h 97"/>
                <a:gd name="T82" fmla="*/ 657 w 36"/>
                <a:gd name="T83" fmla="*/ 250 h 97"/>
                <a:gd name="T84" fmla="*/ 678 w 36"/>
                <a:gd name="T85" fmla="*/ 406 h 97"/>
                <a:gd name="T86" fmla="*/ 678 w 36"/>
                <a:gd name="T87" fmla="*/ 500 h 97"/>
                <a:gd name="T88" fmla="*/ 817 w 36"/>
                <a:gd name="T89" fmla="*/ 803 h 97"/>
                <a:gd name="T90" fmla="*/ 913 w 36"/>
                <a:gd name="T91" fmla="*/ 1487 h 97"/>
                <a:gd name="T92" fmla="*/ 1011 w 36"/>
                <a:gd name="T93" fmla="*/ 1896 h 97"/>
                <a:gd name="T94" fmla="*/ 1011 w 36"/>
                <a:gd name="T95" fmla="*/ 1896 h 9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6"/>
                <a:gd name="T145" fmla="*/ 0 h 97"/>
                <a:gd name="T146" fmla="*/ 36 w 36"/>
                <a:gd name="T147" fmla="*/ 97 h 9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6" h="97">
                  <a:moveTo>
                    <a:pt x="31" y="61"/>
                  </a:moveTo>
                  <a:cubicBezTo>
                    <a:pt x="35" y="61"/>
                    <a:pt x="35" y="61"/>
                    <a:pt x="35" y="61"/>
                  </a:cubicBezTo>
                  <a:cubicBezTo>
                    <a:pt x="36" y="48"/>
                    <a:pt x="36" y="48"/>
                    <a:pt x="36" y="48"/>
                  </a:cubicBezTo>
                  <a:cubicBezTo>
                    <a:pt x="36" y="48"/>
                    <a:pt x="36" y="48"/>
                    <a:pt x="36" y="48"/>
                  </a:cubicBezTo>
                  <a:cubicBezTo>
                    <a:pt x="36" y="37"/>
                    <a:pt x="36" y="37"/>
                    <a:pt x="36" y="37"/>
                  </a:cubicBezTo>
                  <a:cubicBezTo>
                    <a:pt x="36" y="36"/>
                    <a:pt x="36" y="36"/>
                    <a:pt x="36" y="36"/>
                  </a:cubicBezTo>
                  <a:cubicBezTo>
                    <a:pt x="32" y="24"/>
                    <a:pt x="32" y="24"/>
                    <a:pt x="32" y="24"/>
                  </a:cubicBezTo>
                  <a:cubicBezTo>
                    <a:pt x="32" y="24"/>
                    <a:pt x="32" y="24"/>
                    <a:pt x="32" y="24"/>
                  </a:cubicBezTo>
                  <a:cubicBezTo>
                    <a:pt x="29" y="15"/>
                    <a:pt x="29" y="15"/>
                    <a:pt x="29" y="15"/>
                  </a:cubicBezTo>
                  <a:cubicBezTo>
                    <a:pt x="29" y="12"/>
                    <a:pt x="29" y="12"/>
                    <a:pt x="29" y="12"/>
                  </a:cubicBezTo>
                  <a:cubicBezTo>
                    <a:pt x="28" y="8"/>
                    <a:pt x="28" y="8"/>
                    <a:pt x="28" y="8"/>
                  </a:cubicBezTo>
                  <a:cubicBezTo>
                    <a:pt x="28" y="7"/>
                    <a:pt x="28" y="7"/>
                    <a:pt x="28" y="7"/>
                  </a:cubicBezTo>
                  <a:cubicBezTo>
                    <a:pt x="27" y="5"/>
                    <a:pt x="27" y="5"/>
                    <a:pt x="27" y="5"/>
                  </a:cubicBezTo>
                  <a:cubicBezTo>
                    <a:pt x="27" y="4"/>
                    <a:pt x="27" y="4"/>
                    <a:pt x="26" y="3"/>
                  </a:cubicBezTo>
                  <a:cubicBezTo>
                    <a:pt x="25" y="1"/>
                    <a:pt x="25" y="1"/>
                    <a:pt x="25" y="1"/>
                  </a:cubicBezTo>
                  <a:cubicBezTo>
                    <a:pt x="24" y="1"/>
                    <a:pt x="23" y="1"/>
                    <a:pt x="23" y="0"/>
                  </a:cubicBezTo>
                  <a:cubicBezTo>
                    <a:pt x="20" y="0"/>
                    <a:pt x="20" y="0"/>
                    <a:pt x="20" y="0"/>
                  </a:cubicBezTo>
                  <a:cubicBezTo>
                    <a:pt x="19" y="0"/>
                    <a:pt x="19" y="0"/>
                    <a:pt x="18" y="0"/>
                  </a:cubicBezTo>
                  <a:cubicBezTo>
                    <a:pt x="16" y="0"/>
                    <a:pt x="16" y="0"/>
                    <a:pt x="16" y="0"/>
                  </a:cubicBezTo>
                  <a:cubicBezTo>
                    <a:pt x="15" y="0"/>
                    <a:pt x="15" y="1"/>
                    <a:pt x="14" y="1"/>
                  </a:cubicBezTo>
                  <a:cubicBezTo>
                    <a:pt x="10" y="3"/>
                    <a:pt x="10" y="3"/>
                    <a:pt x="10" y="3"/>
                  </a:cubicBezTo>
                  <a:cubicBezTo>
                    <a:pt x="10" y="4"/>
                    <a:pt x="9" y="4"/>
                    <a:pt x="9" y="5"/>
                  </a:cubicBezTo>
                  <a:cubicBezTo>
                    <a:pt x="6" y="10"/>
                    <a:pt x="6" y="10"/>
                    <a:pt x="6" y="10"/>
                  </a:cubicBezTo>
                  <a:cubicBezTo>
                    <a:pt x="6" y="10"/>
                    <a:pt x="6" y="11"/>
                    <a:pt x="6" y="11"/>
                  </a:cubicBezTo>
                  <a:cubicBezTo>
                    <a:pt x="5" y="17"/>
                    <a:pt x="5" y="17"/>
                    <a:pt x="5" y="17"/>
                  </a:cubicBezTo>
                  <a:cubicBezTo>
                    <a:pt x="5" y="18"/>
                    <a:pt x="5" y="18"/>
                    <a:pt x="5" y="18"/>
                  </a:cubicBezTo>
                  <a:cubicBezTo>
                    <a:pt x="4" y="27"/>
                    <a:pt x="4" y="27"/>
                    <a:pt x="4" y="27"/>
                  </a:cubicBezTo>
                  <a:cubicBezTo>
                    <a:pt x="1" y="42"/>
                    <a:pt x="1" y="42"/>
                    <a:pt x="1" y="42"/>
                  </a:cubicBezTo>
                  <a:cubicBezTo>
                    <a:pt x="1" y="43"/>
                    <a:pt x="1" y="43"/>
                    <a:pt x="1" y="43"/>
                  </a:cubicBezTo>
                  <a:cubicBezTo>
                    <a:pt x="0" y="55"/>
                    <a:pt x="0" y="55"/>
                    <a:pt x="0" y="55"/>
                  </a:cubicBezTo>
                  <a:cubicBezTo>
                    <a:pt x="0" y="55"/>
                    <a:pt x="0" y="55"/>
                    <a:pt x="0" y="55"/>
                  </a:cubicBezTo>
                  <a:cubicBezTo>
                    <a:pt x="2" y="70"/>
                    <a:pt x="2" y="70"/>
                    <a:pt x="2" y="70"/>
                  </a:cubicBezTo>
                  <a:cubicBezTo>
                    <a:pt x="2" y="71"/>
                    <a:pt x="2" y="71"/>
                    <a:pt x="2" y="71"/>
                  </a:cubicBezTo>
                  <a:cubicBezTo>
                    <a:pt x="5" y="82"/>
                    <a:pt x="5" y="82"/>
                    <a:pt x="5" y="82"/>
                  </a:cubicBezTo>
                  <a:cubicBezTo>
                    <a:pt x="5" y="83"/>
                    <a:pt x="5" y="83"/>
                    <a:pt x="5" y="83"/>
                  </a:cubicBezTo>
                  <a:cubicBezTo>
                    <a:pt x="7" y="88"/>
                    <a:pt x="7" y="88"/>
                    <a:pt x="7" y="88"/>
                  </a:cubicBezTo>
                  <a:cubicBezTo>
                    <a:pt x="8" y="89"/>
                    <a:pt x="8" y="89"/>
                    <a:pt x="8" y="89"/>
                  </a:cubicBezTo>
                  <a:cubicBezTo>
                    <a:pt x="10" y="93"/>
                    <a:pt x="10" y="93"/>
                    <a:pt x="10" y="93"/>
                  </a:cubicBezTo>
                  <a:cubicBezTo>
                    <a:pt x="11" y="93"/>
                    <a:pt x="11" y="93"/>
                    <a:pt x="11" y="93"/>
                  </a:cubicBezTo>
                  <a:cubicBezTo>
                    <a:pt x="12" y="95"/>
                    <a:pt x="12" y="95"/>
                    <a:pt x="12" y="95"/>
                  </a:cubicBezTo>
                  <a:cubicBezTo>
                    <a:pt x="13" y="95"/>
                    <a:pt x="13" y="95"/>
                    <a:pt x="13" y="95"/>
                  </a:cubicBezTo>
                  <a:cubicBezTo>
                    <a:pt x="15" y="96"/>
                    <a:pt x="15" y="96"/>
                    <a:pt x="15" y="96"/>
                  </a:cubicBezTo>
                  <a:cubicBezTo>
                    <a:pt x="15" y="97"/>
                    <a:pt x="16" y="97"/>
                    <a:pt x="17" y="97"/>
                  </a:cubicBezTo>
                  <a:cubicBezTo>
                    <a:pt x="20" y="97"/>
                    <a:pt x="20" y="97"/>
                    <a:pt x="20" y="97"/>
                  </a:cubicBezTo>
                  <a:cubicBezTo>
                    <a:pt x="21" y="96"/>
                    <a:pt x="21" y="96"/>
                    <a:pt x="22" y="96"/>
                  </a:cubicBezTo>
                  <a:cubicBezTo>
                    <a:pt x="24" y="94"/>
                    <a:pt x="24" y="94"/>
                    <a:pt x="24" y="94"/>
                  </a:cubicBezTo>
                  <a:cubicBezTo>
                    <a:pt x="24" y="94"/>
                    <a:pt x="25" y="94"/>
                    <a:pt x="25" y="93"/>
                  </a:cubicBezTo>
                  <a:cubicBezTo>
                    <a:pt x="27" y="90"/>
                    <a:pt x="27" y="90"/>
                    <a:pt x="27" y="90"/>
                  </a:cubicBezTo>
                  <a:cubicBezTo>
                    <a:pt x="27" y="89"/>
                    <a:pt x="27" y="89"/>
                    <a:pt x="27" y="88"/>
                  </a:cubicBezTo>
                  <a:cubicBezTo>
                    <a:pt x="28" y="85"/>
                    <a:pt x="28" y="85"/>
                    <a:pt x="28" y="85"/>
                  </a:cubicBezTo>
                  <a:cubicBezTo>
                    <a:pt x="28" y="85"/>
                    <a:pt x="28" y="85"/>
                    <a:pt x="28" y="85"/>
                  </a:cubicBezTo>
                  <a:cubicBezTo>
                    <a:pt x="29" y="79"/>
                    <a:pt x="29" y="79"/>
                    <a:pt x="29" y="79"/>
                  </a:cubicBezTo>
                  <a:cubicBezTo>
                    <a:pt x="32" y="70"/>
                    <a:pt x="32" y="70"/>
                    <a:pt x="32" y="70"/>
                  </a:cubicBezTo>
                  <a:cubicBezTo>
                    <a:pt x="35" y="63"/>
                    <a:pt x="35" y="63"/>
                    <a:pt x="35" y="63"/>
                  </a:cubicBezTo>
                  <a:cubicBezTo>
                    <a:pt x="35" y="62"/>
                    <a:pt x="35" y="62"/>
                    <a:pt x="35" y="61"/>
                  </a:cubicBezTo>
                  <a:cubicBezTo>
                    <a:pt x="31" y="61"/>
                    <a:pt x="31" y="61"/>
                    <a:pt x="31" y="61"/>
                  </a:cubicBezTo>
                  <a:cubicBezTo>
                    <a:pt x="28" y="60"/>
                    <a:pt x="28" y="60"/>
                    <a:pt x="28" y="60"/>
                  </a:cubicBezTo>
                  <a:cubicBezTo>
                    <a:pt x="25" y="67"/>
                    <a:pt x="25" y="67"/>
                    <a:pt x="25" y="67"/>
                  </a:cubicBezTo>
                  <a:cubicBezTo>
                    <a:pt x="25" y="67"/>
                    <a:pt x="25" y="67"/>
                    <a:pt x="25" y="67"/>
                  </a:cubicBezTo>
                  <a:cubicBezTo>
                    <a:pt x="21" y="76"/>
                    <a:pt x="21" y="76"/>
                    <a:pt x="21" y="76"/>
                  </a:cubicBezTo>
                  <a:cubicBezTo>
                    <a:pt x="21" y="77"/>
                    <a:pt x="21" y="77"/>
                    <a:pt x="21" y="77"/>
                  </a:cubicBezTo>
                  <a:cubicBezTo>
                    <a:pt x="20" y="83"/>
                    <a:pt x="20" y="83"/>
                    <a:pt x="20" y="83"/>
                  </a:cubicBezTo>
                  <a:cubicBezTo>
                    <a:pt x="19" y="87"/>
                    <a:pt x="19" y="87"/>
                    <a:pt x="19" y="87"/>
                  </a:cubicBezTo>
                  <a:cubicBezTo>
                    <a:pt x="18" y="88"/>
                    <a:pt x="18" y="88"/>
                    <a:pt x="18" y="88"/>
                  </a:cubicBezTo>
                  <a:cubicBezTo>
                    <a:pt x="18" y="89"/>
                    <a:pt x="18" y="89"/>
                    <a:pt x="18" y="89"/>
                  </a:cubicBezTo>
                  <a:cubicBezTo>
                    <a:pt x="18" y="89"/>
                    <a:pt x="18" y="89"/>
                    <a:pt x="18" y="89"/>
                  </a:cubicBezTo>
                  <a:cubicBezTo>
                    <a:pt x="17" y="89"/>
                    <a:pt x="17" y="89"/>
                    <a:pt x="17" y="89"/>
                  </a:cubicBezTo>
                  <a:cubicBezTo>
                    <a:pt x="15" y="92"/>
                    <a:pt x="15" y="92"/>
                    <a:pt x="15" y="92"/>
                  </a:cubicBezTo>
                  <a:cubicBezTo>
                    <a:pt x="18" y="89"/>
                    <a:pt x="18" y="89"/>
                    <a:pt x="18" y="89"/>
                  </a:cubicBezTo>
                  <a:cubicBezTo>
                    <a:pt x="17" y="88"/>
                    <a:pt x="17" y="88"/>
                    <a:pt x="17" y="88"/>
                  </a:cubicBezTo>
                  <a:cubicBezTo>
                    <a:pt x="15" y="85"/>
                    <a:pt x="15" y="85"/>
                    <a:pt x="15" y="85"/>
                  </a:cubicBezTo>
                  <a:cubicBezTo>
                    <a:pt x="13" y="80"/>
                    <a:pt x="13" y="80"/>
                    <a:pt x="13" y="80"/>
                  </a:cubicBezTo>
                  <a:cubicBezTo>
                    <a:pt x="10" y="69"/>
                    <a:pt x="10" y="69"/>
                    <a:pt x="10" y="69"/>
                  </a:cubicBezTo>
                  <a:cubicBezTo>
                    <a:pt x="8" y="55"/>
                    <a:pt x="8" y="55"/>
                    <a:pt x="8" y="55"/>
                  </a:cubicBezTo>
                  <a:cubicBezTo>
                    <a:pt x="9" y="44"/>
                    <a:pt x="9" y="44"/>
                    <a:pt x="9" y="44"/>
                  </a:cubicBezTo>
                  <a:cubicBezTo>
                    <a:pt x="12" y="29"/>
                    <a:pt x="12" y="29"/>
                    <a:pt x="12" y="29"/>
                  </a:cubicBezTo>
                  <a:cubicBezTo>
                    <a:pt x="12" y="28"/>
                    <a:pt x="12" y="28"/>
                    <a:pt x="12" y="28"/>
                  </a:cubicBezTo>
                  <a:cubicBezTo>
                    <a:pt x="13" y="18"/>
                    <a:pt x="13" y="18"/>
                    <a:pt x="13" y="18"/>
                  </a:cubicBezTo>
                  <a:cubicBezTo>
                    <a:pt x="13" y="13"/>
                    <a:pt x="13" y="13"/>
                    <a:pt x="13" y="13"/>
                  </a:cubicBezTo>
                  <a:cubicBezTo>
                    <a:pt x="16" y="9"/>
                    <a:pt x="16" y="9"/>
                    <a:pt x="16" y="9"/>
                  </a:cubicBezTo>
                  <a:cubicBezTo>
                    <a:pt x="18" y="8"/>
                    <a:pt x="18" y="8"/>
                    <a:pt x="18" y="8"/>
                  </a:cubicBezTo>
                  <a:cubicBezTo>
                    <a:pt x="19" y="8"/>
                    <a:pt x="19" y="8"/>
                    <a:pt x="19" y="8"/>
                  </a:cubicBezTo>
                  <a:cubicBezTo>
                    <a:pt x="20" y="8"/>
                    <a:pt x="20" y="8"/>
                    <a:pt x="20" y="8"/>
                  </a:cubicBezTo>
                  <a:cubicBezTo>
                    <a:pt x="20" y="8"/>
                    <a:pt x="20" y="8"/>
                    <a:pt x="20" y="8"/>
                  </a:cubicBezTo>
                  <a:cubicBezTo>
                    <a:pt x="20" y="9"/>
                    <a:pt x="20" y="9"/>
                    <a:pt x="20" y="9"/>
                  </a:cubicBezTo>
                  <a:cubicBezTo>
                    <a:pt x="21" y="13"/>
                    <a:pt x="21" y="13"/>
                    <a:pt x="21" y="13"/>
                  </a:cubicBezTo>
                  <a:cubicBezTo>
                    <a:pt x="21" y="13"/>
                    <a:pt x="21" y="13"/>
                    <a:pt x="21" y="13"/>
                  </a:cubicBezTo>
                  <a:cubicBezTo>
                    <a:pt x="21" y="16"/>
                    <a:pt x="21" y="16"/>
                    <a:pt x="21" y="16"/>
                  </a:cubicBezTo>
                  <a:cubicBezTo>
                    <a:pt x="22" y="17"/>
                    <a:pt x="22" y="17"/>
                    <a:pt x="22" y="17"/>
                  </a:cubicBezTo>
                  <a:cubicBezTo>
                    <a:pt x="25" y="26"/>
                    <a:pt x="25" y="26"/>
                    <a:pt x="25" y="26"/>
                  </a:cubicBezTo>
                  <a:cubicBezTo>
                    <a:pt x="28" y="38"/>
                    <a:pt x="28" y="38"/>
                    <a:pt x="28" y="38"/>
                  </a:cubicBezTo>
                  <a:cubicBezTo>
                    <a:pt x="28" y="48"/>
                    <a:pt x="28" y="48"/>
                    <a:pt x="28" y="48"/>
                  </a:cubicBezTo>
                  <a:cubicBezTo>
                    <a:pt x="27" y="61"/>
                    <a:pt x="27" y="61"/>
                    <a:pt x="27" y="61"/>
                  </a:cubicBezTo>
                  <a:cubicBezTo>
                    <a:pt x="31" y="61"/>
                    <a:pt x="31" y="61"/>
                    <a:pt x="31" y="61"/>
                  </a:cubicBezTo>
                  <a:cubicBezTo>
                    <a:pt x="28" y="60"/>
                    <a:pt x="28" y="60"/>
                    <a:pt x="28" y="60"/>
                  </a:cubicBezTo>
                  <a:lnTo>
                    <a:pt x="31" y="6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4" name="Freeform 313"/>
            <p:cNvSpPr>
              <a:spLocks/>
            </p:cNvSpPr>
            <p:nvPr/>
          </p:nvSpPr>
          <p:spPr bwMode="auto">
            <a:xfrm>
              <a:off x="4348" y="3623"/>
              <a:ext cx="92" cy="104"/>
            </a:xfrm>
            <a:custGeom>
              <a:avLst/>
              <a:gdLst>
                <a:gd name="T0" fmla="*/ 958 w 39"/>
                <a:gd name="T1" fmla="*/ 66 h 44"/>
                <a:gd name="T2" fmla="*/ 745 w 39"/>
                <a:gd name="T3" fmla="*/ 409 h 44"/>
                <a:gd name="T4" fmla="*/ 250 w 39"/>
                <a:gd name="T5" fmla="*/ 910 h 44"/>
                <a:gd name="T6" fmla="*/ 250 w 39"/>
                <a:gd name="T7" fmla="*/ 910 h 44"/>
                <a:gd name="T8" fmla="*/ 94 w 39"/>
                <a:gd name="T9" fmla="*/ 1094 h 44"/>
                <a:gd name="T10" fmla="*/ 94 w 39"/>
                <a:gd name="T11" fmla="*/ 1094 h 44"/>
                <a:gd name="T12" fmla="*/ 66 w 39"/>
                <a:gd name="T13" fmla="*/ 1151 h 44"/>
                <a:gd name="T14" fmla="*/ 66 w 39"/>
                <a:gd name="T15" fmla="*/ 1307 h 44"/>
                <a:gd name="T16" fmla="*/ 250 w 39"/>
                <a:gd name="T17" fmla="*/ 1307 h 44"/>
                <a:gd name="T18" fmla="*/ 278 w 39"/>
                <a:gd name="T19" fmla="*/ 1257 h 44"/>
                <a:gd name="T20" fmla="*/ 278 w 39"/>
                <a:gd name="T21" fmla="*/ 1257 h 44"/>
                <a:gd name="T22" fmla="*/ 434 w 39"/>
                <a:gd name="T23" fmla="*/ 1057 h 44"/>
                <a:gd name="T24" fmla="*/ 929 w 39"/>
                <a:gd name="T25" fmla="*/ 570 h 44"/>
                <a:gd name="T26" fmla="*/ 929 w 39"/>
                <a:gd name="T27" fmla="*/ 532 h 44"/>
                <a:gd name="T28" fmla="*/ 1179 w 39"/>
                <a:gd name="T29" fmla="*/ 225 h 44"/>
                <a:gd name="T30" fmla="*/ 1142 w 39"/>
                <a:gd name="T31" fmla="*/ 28 h 44"/>
                <a:gd name="T32" fmla="*/ 958 w 39"/>
                <a:gd name="T33" fmla="*/ 66 h 4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44"/>
                <a:gd name="T53" fmla="*/ 39 w 39"/>
                <a:gd name="T54" fmla="*/ 44 h 44"/>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44">
                  <a:moveTo>
                    <a:pt x="31" y="2"/>
                  </a:moveTo>
                  <a:cubicBezTo>
                    <a:pt x="24" y="13"/>
                    <a:pt x="24" y="13"/>
                    <a:pt x="24" y="13"/>
                  </a:cubicBezTo>
                  <a:cubicBezTo>
                    <a:pt x="8" y="29"/>
                    <a:pt x="8" y="29"/>
                    <a:pt x="8" y="29"/>
                  </a:cubicBezTo>
                  <a:cubicBezTo>
                    <a:pt x="8" y="29"/>
                    <a:pt x="8" y="29"/>
                    <a:pt x="8" y="29"/>
                  </a:cubicBezTo>
                  <a:cubicBezTo>
                    <a:pt x="3" y="35"/>
                    <a:pt x="3" y="35"/>
                    <a:pt x="3" y="35"/>
                  </a:cubicBezTo>
                  <a:cubicBezTo>
                    <a:pt x="3" y="35"/>
                    <a:pt x="3" y="35"/>
                    <a:pt x="3" y="35"/>
                  </a:cubicBezTo>
                  <a:cubicBezTo>
                    <a:pt x="2" y="37"/>
                    <a:pt x="2" y="37"/>
                    <a:pt x="2" y="37"/>
                  </a:cubicBezTo>
                  <a:cubicBezTo>
                    <a:pt x="0" y="38"/>
                    <a:pt x="0" y="41"/>
                    <a:pt x="2" y="42"/>
                  </a:cubicBezTo>
                  <a:cubicBezTo>
                    <a:pt x="4" y="44"/>
                    <a:pt x="6" y="43"/>
                    <a:pt x="8" y="42"/>
                  </a:cubicBezTo>
                  <a:cubicBezTo>
                    <a:pt x="9" y="40"/>
                    <a:pt x="9" y="40"/>
                    <a:pt x="9" y="40"/>
                  </a:cubicBezTo>
                  <a:cubicBezTo>
                    <a:pt x="9" y="40"/>
                    <a:pt x="9" y="40"/>
                    <a:pt x="9" y="40"/>
                  </a:cubicBezTo>
                  <a:cubicBezTo>
                    <a:pt x="14" y="34"/>
                    <a:pt x="14" y="34"/>
                    <a:pt x="14" y="34"/>
                  </a:cubicBezTo>
                  <a:cubicBezTo>
                    <a:pt x="30" y="18"/>
                    <a:pt x="30" y="18"/>
                    <a:pt x="30" y="18"/>
                  </a:cubicBezTo>
                  <a:cubicBezTo>
                    <a:pt x="30" y="17"/>
                    <a:pt x="30" y="17"/>
                    <a:pt x="30" y="17"/>
                  </a:cubicBezTo>
                  <a:cubicBezTo>
                    <a:pt x="38" y="7"/>
                    <a:pt x="38" y="7"/>
                    <a:pt x="38" y="7"/>
                  </a:cubicBezTo>
                  <a:cubicBezTo>
                    <a:pt x="39" y="5"/>
                    <a:pt x="38" y="3"/>
                    <a:pt x="37" y="1"/>
                  </a:cubicBezTo>
                  <a:cubicBezTo>
                    <a:pt x="35" y="0"/>
                    <a:pt x="32" y="1"/>
                    <a:pt x="31" y="2"/>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5" name="Freeform 314"/>
            <p:cNvSpPr>
              <a:spLocks/>
            </p:cNvSpPr>
            <p:nvPr/>
          </p:nvSpPr>
          <p:spPr bwMode="auto">
            <a:xfrm>
              <a:off x="3954" y="3640"/>
              <a:ext cx="73" cy="115"/>
            </a:xfrm>
            <a:custGeom>
              <a:avLst/>
              <a:gdLst>
                <a:gd name="T0" fmla="*/ 250 w 31"/>
                <a:gd name="T1" fmla="*/ 1394 h 49"/>
                <a:gd name="T2" fmla="*/ 638 w 31"/>
                <a:gd name="T3" fmla="*/ 760 h 49"/>
                <a:gd name="T4" fmla="*/ 638 w 31"/>
                <a:gd name="T5" fmla="*/ 721 h 49"/>
                <a:gd name="T6" fmla="*/ 925 w 31"/>
                <a:gd name="T7" fmla="*/ 181 h 49"/>
                <a:gd name="T8" fmla="*/ 888 w 31"/>
                <a:gd name="T9" fmla="*/ 28 h 49"/>
                <a:gd name="T10" fmla="*/ 704 w 31"/>
                <a:gd name="T11" fmla="*/ 89 h 49"/>
                <a:gd name="T12" fmla="*/ 433 w 31"/>
                <a:gd name="T13" fmla="*/ 634 h 49"/>
                <a:gd name="T14" fmla="*/ 28 w 31"/>
                <a:gd name="T15" fmla="*/ 1277 h 49"/>
                <a:gd name="T16" fmla="*/ 66 w 31"/>
                <a:gd name="T17" fmla="*/ 1460 h 49"/>
                <a:gd name="T18" fmla="*/ 250 w 31"/>
                <a:gd name="T19" fmla="*/ 1394 h 4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1"/>
                <a:gd name="T31" fmla="*/ 0 h 49"/>
                <a:gd name="T32" fmla="*/ 31 w 31"/>
                <a:gd name="T33" fmla="*/ 49 h 4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1" h="49">
                  <a:moveTo>
                    <a:pt x="8" y="46"/>
                  </a:moveTo>
                  <a:cubicBezTo>
                    <a:pt x="21" y="25"/>
                    <a:pt x="21" y="25"/>
                    <a:pt x="21" y="25"/>
                  </a:cubicBezTo>
                  <a:cubicBezTo>
                    <a:pt x="21" y="24"/>
                    <a:pt x="21" y="24"/>
                    <a:pt x="21" y="24"/>
                  </a:cubicBezTo>
                  <a:cubicBezTo>
                    <a:pt x="30" y="6"/>
                    <a:pt x="30" y="6"/>
                    <a:pt x="30" y="6"/>
                  </a:cubicBezTo>
                  <a:cubicBezTo>
                    <a:pt x="31" y="4"/>
                    <a:pt x="31" y="2"/>
                    <a:pt x="29" y="1"/>
                  </a:cubicBezTo>
                  <a:cubicBezTo>
                    <a:pt x="27" y="0"/>
                    <a:pt x="24" y="1"/>
                    <a:pt x="23" y="3"/>
                  </a:cubicBezTo>
                  <a:cubicBezTo>
                    <a:pt x="14" y="21"/>
                    <a:pt x="14" y="21"/>
                    <a:pt x="14" y="21"/>
                  </a:cubicBezTo>
                  <a:cubicBezTo>
                    <a:pt x="1" y="42"/>
                    <a:pt x="1" y="42"/>
                    <a:pt x="1" y="42"/>
                  </a:cubicBezTo>
                  <a:cubicBezTo>
                    <a:pt x="0" y="44"/>
                    <a:pt x="0" y="46"/>
                    <a:pt x="2" y="48"/>
                  </a:cubicBezTo>
                  <a:cubicBezTo>
                    <a:pt x="4" y="49"/>
                    <a:pt x="6" y="48"/>
                    <a:pt x="8" y="46"/>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6" name="Freeform 315"/>
            <p:cNvSpPr>
              <a:spLocks/>
            </p:cNvSpPr>
            <p:nvPr/>
          </p:nvSpPr>
          <p:spPr bwMode="auto">
            <a:xfrm>
              <a:off x="3913" y="3770"/>
              <a:ext cx="41" cy="23"/>
            </a:xfrm>
            <a:custGeom>
              <a:avLst/>
              <a:gdLst>
                <a:gd name="T0" fmla="*/ 379 w 17"/>
                <a:gd name="T1" fmla="*/ 0 h 10"/>
                <a:gd name="T2" fmla="*/ 338 w 17"/>
                <a:gd name="T3" fmla="*/ 28 h 10"/>
                <a:gd name="T4" fmla="*/ 239 w 17"/>
                <a:gd name="T5" fmla="*/ 64 h 10"/>
                <a:gd name="T6" fmla="*/ 140 w 17"/>
                <a:gd name="T7" fmla="*/ 64 h 10"/>
                <a:gd name="T8" fmla="*/ 0 w 17"/>
                <a:gd name="T9" fmla="*/ 196 h 10"/>
                <a:gd name="T10" fmla="*/ 169 w 17"/>
                <a:gd name="T11" fmla="*/ 281 h 10"/>
                <a:gd name="T12" fmla="*/ 268 w 17"/>
                <a:gd name="T13" fmla="*/ 281 h 10"/>
                <a:gd name="T14" fmla="*/ 309 w 17"/>
                <a:gd name="T15" fmla="*/ 253 h 10"/>
                <a:gd name="T16" fmla="*/ 408 w 17"/>
                <a:gd name="T17" fmla="*/ 216 h 10"/>
                <a:gd name="T18" fmla="*/ 408 w 17"/>
                <a:gd name="T19" fmla="*/ 216 h 10"/>
                <a:gd name="T20" fmla="*/ 437 w 17"/>
                <a:gd name="T21" fmla="*/ 216 h 10"/>
                <a:gd name="T22" fmla="*/ 547 w 17"/>
                <a:gd name="T23" fmla="*/ 85 h 10"/>
                <a:gd name="T24" fmla="*/ 379 w 17"/>
                <a:gd name="T25" fmla="*/ 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0"/>
                <a:gd name="T41" fmla="*/ 17 w 17"/>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0">
                  <a:moveTo>
                    <a:pt x="11" y="0"/>
                  </a:moveTo>
                  <a:cubicBezTo>
                    <a:pt x="10" y="1"/>
                    <a:pt x="10" y="1"/>
                    <a:pt x="10" y="1"/>
                  </a:cubicBezTo>
                  <a:cubicBezTo>
                    <a:pt x="7" y="2"/>
                    <a:pt x="7" y="2"/>
                    <a:pt x="7" y="2"/>
                  </a:cubicBezTo>
                  <a:cubicBezTo>
                    <a:pt x="4" y="2"/>
                    <a:pt x="4" y="2"/>
                    <a:pt x="4" y="2"/>
                  </a:cubicBezTo>
                  <a:cubicBezTo>
                    <a:pt x="1" y="3"/>
                    <a:pt x="0" y="5"/>
                    <a:pt x="0" y="7"/>
                  </a:cubicBezTo>
                  <a:cubicBezTo>
                    <a:pt x="1" y="9"/>
                    <a:pt x="3" y="10"/>
                    <a:pt x="5" y="10"/>
                  </a:cubicBezTo>
                  <a:cubicBezTo>
                    <a:pt x="8" y="10"/>
                    <a:pt x="8" y="10"/>
                    <a:pt x="8" y="10"/>
                  </a:cubicBezTo>
                  <a:cubicBezTo>
                    <a:pt x="9" y="9"/>
                    <a:pt x="9" y="9"/>
                    <a:pt x="9" y="9"/>
                  </a:cubicBezTo>
                  <a:cubicBezTo>
                    <a:pt x="12" y="8"/>
                    <a:pt x="12" y="8"/>
                    <a:pt x="12" y="8"/>
                  </a:cubicBezTo>
                  <a:cubicBezTo>
                    <a:pt x="12" y="8"/>
                    <a:pt x="12" y="8"/>
                    <a:pt x="12" y="8"/>
                  </a:cubicBezTo>
                  <a:cubicBezTo>
                    <a:pt x="13" y="8"/>
                    <a:pt x="13" y="8"/>
                    <a:pt x="13" y="8"/>
                  </a:cubicBezTo>
                  <a:cubicBezTo>
                    <a:pt x="15" y="7"/>
                    <a:pt x="17" y="5"/>
                    <a:pt x="16" y="3"/>
                  </a:cubicBezTo>
                  <a:cubicBezTo>
                    <a:pt x="15" y="1"/>
                    <a:pt x="13" y="0"/>
                    <a:pt x="11" y="0"/>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267" name="Rectangle 390"/>
            <p:cNvSpPr>
              <a:spLocks noChangeArrowheads="1"/>
            </p:cNvSpPr>
            <p:nvPr/>
          </p:nvSpPr>
          <p:spPr bwMode="auto">
            <a:xfrm>
              <a:off x="3438" y="3009"/>
              <a:ext cx="54"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S</a:t>
              </a:r>
              <a:endParaRPr lang="en-US"/>
            </a:p>
          </p:txBody>
        </p:sp>
        <p:sp>
          <p:nvSpPr>
            <p:cNvPr id="38268" name="Rectangle 391"/>
            <p:cNvSpPr>
              <a:spLocks noChangeArrowheads="1"/>
            </p:cNvSpPr>
            <p:nvPr/>
          </p:nvSpPr>
          <p:spPr bwMode="auto">
            <a:xfrm>
              <a:off x="3501" y="3009"/>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i</a:t>
              </a:r>
              <a:endParaRPr lang="en-US"/>
            </a:p>
          </p:txBody>
        </p:sp>
        <p:sp>
          <p:nvSpPr>
            <p:cNvPr id="38269" name="Rectangle 392"/>
            <p:cNvSpPr>
              <a:spLocks noChangeArrowheads="1"/>
            </p:cNvSpPr>
            <p:nvPr/>
          </p:nvSpPr>
          <p:spPr bwMode="auto">
            <a:xfrm>
              <a:off x="3532" y="3009"/>
              <a:ext cx="76"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m</a:t>
              </a:r>
              <a:endParaRPr lang="en-US"/>
            </a:p>
          </p:txBody>
        </p:sp>
        <p:sp>
          <p:nvSpPr>
            <p:cNvPr id="38270" name="Rectangle 393"/>
            <p:cNvSpPr>
              <a:spLocks noChangeArrowheads="1"/>
            </p:cNvSpPr>
            <p:nvPr/>
          </p:nvSpPr>
          <p:spPr bwMode="auto">
            <a:xfrm>
              <a:off x="3621" y="3009"/>
              <a:ext cx="4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u</a:t>
              </a:r>
              <a:endParaRPr lang="en-US"/>
            </a:p>
          </p:txBody>
        </p:sp>
        <p:sp>
          <p:nvSpPr>
            <p:cNvPr id="38271" name="Rectangle 394"/>
            <p:cNvSpPr>
              <a:spLocks noChangeArrowheads="1"/>
            </p:cNvSpPr>
            <p:nvPr/>
          </p:nvSpPr>
          <p:spPr bwMode="auto">
            <a:xfrm>
              <a:off x="3677" y="3009"/>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l</a:t>
              </a:r>
              <a:endParaRPr lang="en-US"/>
            </a:p>
          </p:txBody>
        </p:sp>
        <p:sp>
          <p:nvSpPr>
            <p:cNvPr id="38272" name="Rectangle 395"/>
            <p:cNvSpPr>
              <a:spLocks noChangeArrowheads="1"/>
            </p:cNvSpPr>
            <p:nvPr/>
          </p:nvSpPr>
          <p:spPr bwMode="auto">
            <a:xfrm>
              <a:off x="3709" y="3009"/>
              <a:ext cx="44"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a:t>
              </a:r>
              <a:endParaRPr lang="en-US"/>
            </a:p>
          </p:txBody>
        </p:sp>
        <p:sp>
          <p:nvSpPr>
            <p:cNvPr id="38273" name="Rectangle 396"/>
            <p:cNvSpPr>
              <a:spLocks noChangeArrowheads="1"/>
            </p:cNvSpPr>
            <p:nvPr/>
          </p:nvSpPr>
          <p:spPr bwMode="auto">
            <a:xfrm>
              <a:off x="3759" y="3009"/>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274" name="Rectangle 397"/>
            <p:cNvSpPr>
              <a:spLocks noChangeArrowheads="1"/>
            </p:cNvSpPr>
            <p:nvPr/>
          </p:nvSpPr>
          <p:spPr bwMode="auto">
            <a:xfrm>
              <a:off x="3791" y="3009"/>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275" name="Rectangle 398"/>
            <p:cNvSpPr>
              <a:spLocks noChangeArrowheads="1"/>
            </p:cNvSpPr>
            <p:nvPr/>
          </p:nvSpPr>
          <p:spPr bwMode="auto">
            <a:xfrm>
              <a:off x="3841" y="3009"/>
              <a:ext cx="49"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d</a:t>
              </a:r>
              <a:endParaRPr lang="en-US"/>
            </a:p>
          </p:txBody>
        </p:sp>
        <p:sp>
          <p:nvSpPr>
            <p:cNvPr id="38276" name="Rectangle 399"/>
            <p:cNvSpPr>
              <a:spLocks noChangeArrowheads="1"/>
            </p:cNvSpPr>
            <p:nvPr/>
          </p:nvSpPr>
          <p:spPr bwMode="auto">
            <a:xfrm>
              <a:off x="3926" y="3009"/>
              <a:ext cx="4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d</a:t>
              </a:r>
              <a:endParaRPr lang="en-US"/>
            </a:p>
          </p:txBody>
        </p:sp>
        <p:sp>
          <p:nvSpPr>
            <p:cNvPr id="38277" name="Rectangle 400"/>
            <p:cNvSpPr>
              <a:spLocks noChangeArrowheads="1"/>
            </p:cNvSpPr>
            <p:nvPr/>
          </p:nvSpPr>
          <p:spPr bwMode="auto">
            <a:xfrm>
              <a:off x="3983" y="3009"/>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a:t>
              </a:r>
              <a:endParaRPr lang="en-US"/>
            </a:p>
          </p:txBody>
        </p:sp>
        <p:sp>
          <p:nvSpPr>
            <p:cNvPr id="38278" name="Rectangle 401"/>
            <p:cNvSpPr>
              <a:spLocks noChangeArrowheads="1"/>
            </p:cNvSpPr>
            <p:nvPr/>
          </p:nvSpPr>
          <p:spPr bwMode="auto">
            <a:xfrm>
              <a:off x="4033" y="3009"/>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279" name="Rectangle 402"/>
            <p:cNvSpPr>
              <a:spLocks noChangeArrowheads="1"/>
            </p:cNvSpPr>
            <p:nvPr/>
          </p:nvSpPr>
          <p:spPr bwMode="auto">
            <a:xfrm>
              <a:off x="4065" y="3009"/>
              <a:ext cx="4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u</a:t>
              </a:r>
              <a:endParaRPr lang="en-US"/>
            </a:p>
          </p:txBody>
        </p:sp>
        <p:sp>
          <p:nvSpPr>
            <p:cNvPr id="38280" name="Rectangle 403"/>
            <p:cNvSpPr>
              <a:spLocks noChangeArrowheads="1"/>
            </p:cNvSpPr>
            <p:nvPr/>
          </p:nvSpPr>
          <p:spPr bwMode="auto">
            <a:xfrm>
              <a:off x="4121" y="3009"/>
              <a:ext cx="75"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m</a:t>
              </a:r>
              <a:endParaRPr lang="en-US"/>
            </a:p>
          </p:txBody>
        </p:sp>
        <p:sp>
          <p:nvSpPr>
            <p:cNvPr id="38281" name="Rectangle 404"/>
            <p:cNvSpPr>
              <a:spLocks noChangeArrowheads="1"/>
            </p:cNvSpPr>
            <p:nvPr/>
          </p:nvSpPr>
          <p:spPr bwMode="auto">
            <a:xfrm>
              <a:off x="4238" y="3009"/>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c</a:t>
              </a:r>
              <a:endParaRPr lang="en-US"/>
            </a:p>
          </p:txBody>
        </p:sp>
        <p:sp>
          <p:nvSpPr>
            <p:cNvPr id="38282" name="Rectangle 405"/>
            <p:cNvSpPr>
              <a:spLocks noChangeArrowheads="1"/>
            </p:cNvSpPr>
            <p:nvPr/>
          </p:nvSpPr>
          <p:spPr bwMode="auto">
            <a:xfrm>
              <a:off x="4288" y="3009"/>
              <a:ext cx="44"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283" name="Rectangle 406"/>
            <p:cNvSpPr>
              <a:spLocks noChangeArrowheads="1"/>
            </p:cNvSpPr>
            <p:nvPr/>
          </p:nvSpPr>
          <p:spPr bwMode="auto">
            <a:xfrm>
              <a:off x="4338" y="3009"/>
              <a:ext cx="4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n</a:t>
              </a:r>
              <a:endParaRPr lang="en-US"/>
            </a:p>
          </p:txBody>
        </p:sp>
        <p:sp>
          <p:nvSpPr>
            <p:cNvPr id="38284" name="Rectangle 407"/>
            <p:cNvSpPr>
              <a:spLocks noChangeArrowheads="1"/>
            </p:cNvSpPr>
            <p:nvPr/>
          </p:nvSpPr>
          <p:spPr bwMode="auto">
            <a:xfrm>
              <a:off x="4395" y="3009"/>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285" name="Rectangle 408"/>
            <p:cNvSpPr>
              <a:spLocks noChangeArrowheads="1"/>
            </p:cNvSpPr>
            <p:nvPr/>
          </p:nvSpPr>
          <p:spPr bwMode="auto">
            <a:xfrm>
              <a:off x="4427" y="3009"/>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286" name="Rectangle 409"/>
            <p:cNvSpPr>
              <a:spLocks noChangeArrowheads="1"/>
            </p:cNvSpPr>
            <p:nvPr/>
          </p:nvSpPr>
          <p:spPr bwMode="auto">
            <a:xfrm>
              <a:off x="4477" y="3009"/>
              <a:ext cx="32"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r</a:t>
              </a:r>
              <a:endParaRPr lang="en-US"/>
            </a:p>
          </p:txBody>
        </p:sp>
        <p:sp>
          <p:nvSpPr>
            <p:cNvPr id="38287" name="Rectangle 410"/>
            <p:cNvSpPr>
              <a:spLocks noChangeArrowheads="1"/>
            </p:cNvSpPr>
            <p:nvPr/>
          </p:nvSpPr>
          <p:spPr bwMode="auto">
            <a:xfrm>
              <a:off x="4543" y="3009"/>
              <a:ext cx="49"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p</a:t>
              </a:r>
              <a:endParaRPr lang="en-US"/>
            </a:p>
          </p:txBody>
        </p:sp>
        <p:sp>
          <p:nvSpPr>
            <p:cNvPr id="38288" name="Rectangle 411"/>
            <p:cNvSpPr>
              <a:spLocks noChangeArrowheads="1"/>
            </p:cNvSpPr>
            <p:nvPr/>
          </p:nvSpPr>
          <p:spPr bwMode="auto">
            <a:xfrm>
              <a:off x="4600" y="3009"/>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l</a:t>
              </a:r>
              <a:endParaRPr lang="en-US"/>
            </a:p>
          </p:txBody>
        </p:sp>
        <p:sp>
          <p:nvSpPr>
            <p:cNvPr id="38289" name="Rectangle 412"/>
            <p:cNvSpPr>
              <a:spLocks noChangeArrowheads="1"/>
            </p:cNvSpPr>
            <p:nvPr/>
          </p:nvSpPr>
          <p:spPr bwMode="auto">
            <a:xfrm>
              <a:off x="4631" y="3009"/>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a:t>
              </a:r>
              <a:endParaRPr lang="en-US"/>
            </a:p>
          </p:txBody>
        </p:sp>
        <p:sp>
          <p:nvSpPr>
            <p:cNvPr id="38290" name="Rectangle 413"/>
            <p:cNvSpPr>
              <a:spLocks noChangeArrowheads="1"/>
            </p:cNvSpPr>
            <p:nvPr/>
          </p:nvSpPr>
          <p:spPr bwMode="auto">
            <a:xfrm>
              <a:off x="4682" y="3009"/>
              <a:ext cx="4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n</a:t>
              </a:r>
              <a:endParaRPr lang="en-US"/>
            </a:p>
          </p:txBody>
        </p:sp>
        <p:sp>
          <p:nvSpPr>
            <p:cNvPr id="38291" name="Rectangle 414"/>
            <p:cNvSpPr>
              <a:spLocks noChangeArrowheads="1"/>
            </p:cNvSpPr>
            <p:nvPr/>
          </p:nvSpPr>
          <p:spPr bwMode="auto">
            <a:xfrm>
              <a:off x="4738" y="3009"/>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292" name="Rectangle 415"/>
            <p:cNvSpPr>
              <a:spLocks noChangeArrowheads="1"/>
            </p:cNvSpPr>
            <p:nvPr/>
          </p:nvSpPr>
          <p:spPr bwMode="auto">
            <a:xfrm>
              <a:off x="4817" y="3009"/>
              <a:ext cx="65"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B</a:t>
              </a:r>
              <a:endParaRPr lang="en-US"/>
            </a:p>
          </p:txBody>
        </p:sp>
        <p:sp>
          <p:nvSpPr>
            <p:cNvPr id="38293" name="Rectangle 416"/>
            <p:cNvSpPr>
              <a:spLocks noChangeArrowheads="1"/>
            </p:cNvSpPr>
            <p:nvPr/>
          </p:nvSpPr>
          <p:spPr bwMode="auto">
            <a:xfrm>
              <a:off x="4921" y="3009"/>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i</a:t>
              </a:r>
              <a:endParaRPr lang="en-US"/>
            </a:p>
          </p:txBody>
        </p:sp>
        <p:sp>
          <p:nvSpPr>
            <p:cNvPr id="38294" name="Rectangle 417"/>
            <p:cNvSpPr>
              <a:spLocks noChangeArrowheads="1"/>
            </p:cNvSpPr>
            <p:nvPr/>
          </p:nvSpPr>
          <p:spPr bwMode="auto">
            <a:xfrm>
              <a:off x="4952" y="3009"/>
              <a:ext cx="3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s</a:t>
              </a:r>
              <a:endParaRPr lang="en-US"/>
            </a:p>
          </p:txBody>
        </p:sp>
        <p:sp>
          <p:nvSpPr>
            <p:cNvPr id="38295" name="Rectangle 418"/>
            <p:cNvSpPr>
              <a:spLocks noChangeArrowheads="1"/>
            </p:cNvSpPr>
            <p:nvPr/>
          </p:nvSpPr>
          <p:spPr bwMode="auto">
            <a:xfrm>
              <a:off x="3438" y="3145"/>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296" name="Rectangle 419"/>
            <p:cNvSpPr>
              <a:spLocks noChangeArrowheads="1"/>
            </p:cNvSpPr>
            <p:nvPr/>
          </p:nvSpPr>
          <p:spPr bwMode="auto">
            <a:xfrm>
              <a:off x="3469" y="3145"/>
              <a:ext cx="49"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h</a:t>
              </a:r>
              <a:endParaRPr lang="en-US"/>
            </a:p>
          </p:txBody>
        </p:sp>
        <p:sp>
          <p:nvSpPr>
            <p:cNvPr id="38297" name="Rectangle 420"/>
            <p:cNvSpPr>
              <a:spLocks noChangeArrowheads="1"/>
            </p:cNvSpPr>
            <p:nvPr/>
          </p:nvSpPr>
          <p:spPr bwMode="auto">
            <a:xfrm>
              <a:off x="3526" y="3145"/>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298" name="Rectangle 421"/>
            <p:cNvSpPr>
              <a:spLocks noChangeArrowheads="1"/>
            </p:cNvSpPr>
            <p:nvPr/>
          </p:nvSpPr>
          <p:spPr bwMode="auto">
            <a:xfrm>
              <a:off x="3605" y="3145"/>
              <a:ext cx="44"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c</a:t>
              </a:r>
              <a:endParaRPr lang="en-US"/>
            </a:p>
          </p:txBody>
        </p:sp>
        <p:sp>
          <p:nvSpPr>
            <p:cNvPr id="38299" name="Rectangle 422"/>
            <p:cNvSpPr>
              <a:spLocks noChangeArrowheads="1"/>
            </p:cNvSpPr>
            <p:nvPr/>
          </p:nvSpPr>
          <p:spPr bwMode="auto">
            <a:xfrm>
              <a:off x="3655" y="3145"/>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300" name="Rectangle 423"/>
            <p:cNvSpPr>
              <a:spLocks noChangeArrowheads="1"/>
            </p:cNvSpPr>
            <p:nvPr/>
          </p:nvSpPr>
          <p:spPr bwMode="auto">
            <a:xfrm>
              <a:off x="3705" y="3145"/>
              <a:ext cx="49"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n</a:t>
              </a:r>
              <a:endParaRPr lang="en-US"/>
            </a:p>
          </p:txBody>
        </p:sp>
        <p:sp>
          <p:nvSpPr>
            <p:cNvPr id="38301" name="Rectangle 424"/>
            <p:cNvSpPr>
              <a:spLocks noChangeArrowheads="1"/>
            </p:cNvSpPr>
            <p:nvPr/>
          </p:nvSpPr>
          <p:spPr bwMode="auto">
            <a:xfrm>
              <a:off x="3762" y="3145"/>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302" name="Rectangle 425"/>
            <p:cNvSpPr>
              <a:spLocks noChangeArrowheads="1"/>
            </p:cNvSpPr>
            <p:nvPr/>
          </p:nvSpPr>
          <p:spPr bwMode="auto">
            <a:xfrm>
              <a:off x="3794" y="3145"/>
              <a:ext cx="44"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303" name="Rectangle 426"/>
            <p:cNvSpPr>
              <a:spLocks noChangeArrowheads="1"/>
            </p:cNvSpPr>
            <p:nvPr/>
          </p:nvSpPr>
          <p:spPr bwMode="auto">
            <a:xfrm>
              <a:off x="3844" y="3145"/>
              <a:ext cx="32"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r</a:t>
              </a:r>
              <a:endParaRPr lang="en-US"/>
            </a:p>
          </p:txBody>
        </p:sp>
        <p:sp>
          <p:nvSpPr>
            <p:cNvPr id="38304" name="Rectangle 427"/>
            <p:cNvSpPr>
              <a:spLocks noChangeArrowheads="1"/>
            </p:cNvSpPr>
            <p:nvPr/>
          </p:nvSpPr>
          <p:spPr bwMode="auto">
            <a:xfrm>
              <a:off x="3910" y="3145"/>
              <a:ext cx="4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p</a:t>
              </a:r>
              <a:endParaRPr lang="en-US"/>
            </a:p>
          </p:txBody>
        </p:sp>
        <p:sp>
          <p:nvSpPr>
            <p:cNvPr id="38305" name="Rectangle 428"/>
            <p:cNvSpPr>
              <a:spLocks noChangeArrowheads="1"/>
            </p:cNvSpPr>
            <p:nvPr/>
          </p:nvSpPr>
          <p:spPr bwMode="auto">
            <a:xfrm>
              <a:off x="3967" y="3145"/>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l</a:t>
              </a:r>
              <a:endParaRPr lang="en-US"/>
            </a:p>
          </p:txBody>
        </p:sp>
        <p:sp>
          <p:nvSpPr>
            <p:cNvPr id="38306" name="Rectangle 429"/>
            <p:cNvSpPr>
              <a:spLocks noChangeArrowheads="1"/>
            </p:cNvSpPr>
            <p:nvPr/>
          </p:nvSpPr>
          <p:spPr bwMode="auto">
            <a:xfrm>
              <a:off x="3998" y="3145"/>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a:t>
              </a:r>
              <a:endParaRPr lang="en-US"/>
            </a:p>
          </p:txBody>
        </p:sp>
        <p:sp>
          <p:nvSpPr>
            <p:cNvPr id="38307" name="Rectangle 430"/>
            <p:cNvSpPr>
              <a:spLocks noChangeArrowheads="1"/>
            </p:cNvSpPr>
            <p:nvPr/>
          </p:nvSpPr>
          <p:spPr bwMode="auto">
            <a:xfrm>
              <a:off x="4049" y="3145"/>
              <a:ext cx="49"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n</a:t>
              </a:r>
              <a:endParaRPr lang="en-US"/>
            </a:p>
          </p:txBody>
        </p:sp>
        <p:sp>
          <p:nvSpPr>
            <p:cNvPr id="38308" name="Rectangle 431"/>
            <p:cNvSpPr>
              <a:spLocks noChangeArrowheads="1"/>
            </p:cNvSpPr>
            <p:nvPr/>
          </p:nvSpPr>
          <p:spPr bwMode="auto">
            <a:xfrm>
              <a:off x="4105" y="3145"/>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309" name="Rectangle 432"/>
            <p:cNvSpPr>
              <a:spLocks noChangeArrowheads="1"/>
            </p:cNvSpPr>
            <p:nvPr/>
          </p:nvSpPr>
          <p:spPr bwMode="auto">
            <a:xfrm>
              <a:off x="4184" y="3145"/>
              <a:ext cx="4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o</a:t>
              </a:r>
              <a:endParaRPr lang="en-US"/>
            </a:p>
          </p:txBody>
        </p:sp>
        <p:sp>
          <p:nvSpPr>
            <p:cNvPr id="38310" name="Rectangle 433"/>
            <p:cNvSpPr>
              <a:spLocks noChangeArrowheads="1"/>
            </p:cNvSpPr>
            <p:nvPr/>
          </p:nvSpPr>
          <p:spPr bwMode="auto">
            <a:xfrm>
              <a:off x="4241" y="3145"/>
              <a:ext cx="32"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f</a:t>
              </a:r>
              <a:endParaRPr lang="en-US"/>
            </a:p>
          </p:txBody>
        </p:sp>
        <p:sp>
          <p:nvSpPr>
            <p:cNvPr id="38311" name="Rectangle 434"/>
            <p:cNvSpPr>
              <a:spLocks noChangeArrowheads="1"/>
            </p:cNvSpPr>
            <p:nvPr/>
          </p:nvSpPr>
          <p:spPr bwMode="auto">
            <a:xfrm>
              <a:off x="4307" y="3145"/>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312" name="Rectangle 435"/>
            <p:cNvSpPr>
              <a:spLocks noChangeArrowheads="1"/>
            </p:cNvSpPr>
            <p:nvPr/>
          </p:nvSpPr>
          <p:spPr bwMode="auto">
            <a:xfrm>
              <a:off x="4338" y="3145"/>
              <a:ext cx="49"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h</a:t>
              </a:r>
              <a:endParaRPr lang="en-US"/>
            </a:p>
          </p:txBody>
        </p:sp>
        <p:sp>
          <p:nvSpPr>
            <p:cNvPr id="38313" name="Rectangle 436"/>
            <p:cNvSpPr>
              <a:spLocks noChangeArrowheads="1"/>
            </p:cNvSpPr>
            <p:nvPr/>
          </p:nvSpPr>
          <p:spPr bwMode="auto">
            <a:xfrm>
              <a:off x="4395" y="3145"/>
              <a:ext cx="44"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314" name="Rectangle 437"/>
            <p:cNvSpPr>
              <a:spLocks noChangeArrowheads="1"/>
            </p:cNvSpPr>
            <p:nvPr/>
          </p:nvSpPr>
          <p:spPr bwMode="auto">
            <a:xfrm>
              <a:off x="4474" y="3145"/>
              <a:ext cx="49"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g</a:t>
              </a:r>
              <a:endParaRPr lang="en-US"/>
            </a:p>
          </p:txBody>
        </p:sp>
        <p:sp>
          <p:nvSpPr>
            <p:cNvPr id="38315" name="Rectangle 438"/>
            <p:cNvSpPr>
              <a:spLocks noChangeArrowheads="1"/>
            </p:cNvSpPr>
            <p:nvPr/>
          </p:nvSpPr>
          <p:spPr bwMode="auto">
            <a:xfrm>
              <a:off x="4530" y="3145"/>
              <a:ext cx="44"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a:t>
              </a:r>
              <a:endParaRPr lang="en-US"/>
            </a:p>
          </p:txBody>
        </p:sp>
        <p:sp>
          <p:nvSpPr>
            <p:cNvPr id="38316" name="Rectangle 439"/>
            <p:cNvSpPr>
              <a:spLocks noChangeArrowheads="1"/>
            </p:cNvSpPr>
            <p:nvPr/>
          </p:nvSpPr>
          <p:spPr bwMode="auto">
            <a:xfrm>
              <a:off x="4581" y="3145"/>
              <a:ext cx="48"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g</a:t>
              </a:r>
              <a:endParaRPr lang="en-US"/>
            </a:p>
          </p:txBody>
        </p:sp>
        <p:sp>
          <p:nvSpPr>
            <p:cNvPr id="38317" name="Rectangle 440"/>
            <p:cNvSpPr>
              <a:spLocks noChangeArrowheads="1"/>
            </p:cNvSpPr>
            <p:nvPr/>
          </p:nvSpPr>
          <p:spPr bwMode="auto">
            <a:xfrm>
              <a:off x="4637" y="3145"/>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318" name="Rectangle 441"/>
            <p:cNvSpPr>
              <a:spLocks noChangeArrowheads="1"/>
            </p:cNvSpPr>
            <p:nvPr/>
          </p:nvSpPr>
          <p:spPr bwMode="auto">
            <a:xfrm>
              <a:off x="4716" y="3145"/>
              <a:ext cx="49"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b</a:t>
              </a:r>
              <a:endParaRPr lang="en-US"/>
            </a:p>
          </p:txBody>
        </p:sp>
        <p:sp>
          <p:nvSpPr>
            <p:cNvPr id="38319" name="Rectangle 442"/>
            <p:cNvSpPr>
              <a:spLocks noChangeArrowheads="1"/>
            </p:cNvSpPr>
            <p:nvPr/>
          </p:nvSpPr>
          <p:spPr bwMode="auto">
            <a:xfrm>
              <a:off x="4773" y="3145"/>
              <a:ext cx="27"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l</a:t>
              </a:r>
              <a:endParaRPr lang="en-US"/>
            </a:p>
          </p:txBody>
        </p:sp>
        <p:sp>
          <p:nvSpPr>
            <p:cNvPr id="38320" name="Rectangle 443"/>
            <p:cNvSpPr>
              <a:spLocks noChangeArrowheads="1"/>
            </p:cNvSpPr>
            <p:nvPr/>
          </p:nvSpPr>
          <p:spPr bwMode="auto">
            <a:xfrm>
              <a:off x="4804" y="3145"/>
              <a:ext cx="49"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o</a:t>
              </a:r>
              <a:endParaRPr lang="en-US"/>
            </a:p>
          </p:txBody>
        </p:sp>
        <p:sp>
          <p:nvSpPr>
            <p:cNvPr id="38321" name="Rectangle 444"/>
            <p:cNvSpPr>
              <a:spLocks noChangeArrowheads="1"/>
            </p:cNvSpPr>
            <p:nvPr/>
          </p:nvSpPr>
          <p:spPr bwMode="auto">
            <a:xfrm>
              <a:off x="4861" y="3145"/>
              <a:ext cx="43"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c</a:t>
              </a:r>
              <a:endParaRPr lang="en-US"/>
            </a:p>
          </p:txBody>
        </p:sp>
        <p:sp>
          <p:nvSpPr>
            <p:cNvPr id="38322" name="Rectangle 445"/>
            <p:cNvSpPr>
              <a:spLocks noChangeArrowheads="1"/>
            </p:cNvSpPr>
            <p:nvPr/>
          </p:nvSpPr>
          <p:spPr bwMode="auto">
            <a:xfrm>
              <a:off x="4911" y="3145"/>
              <a:ext cx="49"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k</a:t>
              </a:r>
              <a:endParaRPr lang="en-US"/>
            </a:p>
          </p:txBody>
        </p:sp>
        <p:sp>
          <p:nvSpPr>
            <p:cNvPr id="38323" name="Rectangle 446"/>
            <p:cNvSpPr>
              <a:spLocks noChangeArrowheads="1"/>
            </p:cNvSpPr>
            <p:nvPr/>
          </p:nvSpPr>
          <p:spPr bwMode="auto">
            <a:xfrm>
              <a:off x="4968" y="3145"/>
              <a:ext cx="25" cy="1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t>
              </a:r>
              <a:endParaRPr lang="en-US"/>
            </a:p>
          </p:txBody>
        </p:sp>
        <p:sp>
          <p:nvSpPr>
            <p:cNvPr id="38324" name="Freeform 507"/>
            <p:cNvSpPr>
              <a:spLocks/>
            </p:cNvSpPr>
            <p:nvPr/>
          </p:nvSpPr>
          <p:spPr bwMode="auto">
            <a:xfrm>
              <a:off x="4362" y="3481"/>
              <a:ext cx="29" cy="48"/>
            </a:xfrm>
            <a:custGeom>
              <a:avLst/>
              <a:gdLst>
                <a:gd name="T0" fmla="*/ 29 w 29"/>
                <a:gd name="T1" fmla="*/ 0 h 48"/>
                <a:gd name="T2" fmla="*/ 0 w 29"/>
                <a:gd name="T3" fmla="*/ 48 h 48"/>
                <a:gd name="T4" fmla="*/ 29 w 29"/>
                <a:gd name="T5" fmla="*/ 48 h 48"/>
                <a:gd name="T6" fmla="*/ 29 w 29"/>
                <a:gd name="T7" fmla="*/ 0 h 48"/>
                <a:gd name="T8" fmla="*/ 0 60000 65536"/>
                <a:gd name="T9" fmla="*/ 0 60000 65536"/>
                <a:gd name="T10" fmla="*/ 0 60000 65536"/>
                <a:gd name="T11" fmla="*/ 0 60000 65536"/>
                <a:gd name="T12" fmla="*/ 0 w 29"/>
                <a:gd name="T13" fmla="*/ 0 h 48"/>
                <a:gd name="T14" fmla="*/ 29 w 29"/>
                <a:gd name="T15" fmla="*/ 48 h 48"/>
              </a:gdLst>
              <a:ahLst/>
              <a:cxnLst>
                <a:cxn ang="T8">
                  <a:pos x="T0" y="T1"/>
                </a:cxn>
                <a:cxn ang="T9">
                  <a:pos x="T2" y="T3"/>
                </a:cxn>
                <a:cxn ang="T10">
                  <a:pos x="T4" y="T5"/>
                </a:cxn>
                <a:cxn ang="T11">
                  <a:pos x="T6" y="T7"/>
                </a:cxn>
              </a:cxnLst>
              <a:rect l="T12" t="T13" r="T14" b="T15"/>
              <a:pathLst>
                <a:path w="29" h="48">
                  <a:moveTo>
                    <a:pt x="29" y="0"/>
                  </a:moveTo>
                  <a:lnTo>
                    <a:pt x="0" y="48"/>
                  </a:lnTo>
                  <a:lnTo>
                    <a:pt x="29" y="48"/>
                  </a:lnTo>
                  <a:lnTo>
                    <a:pt x="29" y="0"/>
                  </a:lnTo>
                  <a:close/>
                </a:path>
              </a:pathLst>
            </a:custGeom>
            <a:solidFill>
              <a:srgbClr val="FFE6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5" name="Freeform 508"/>
            <p:cNvSpPr>
              <a:spLocks/>
            </p:cNvSpPr>
            <p:nvPr/>
          </p:nvSpPr>
          <p:spPr bwMode="auto">
            <a:xfrm>
              <a:off x="4362" y="3481"/>
              <a:ext cx="29" cy="48"/>
            </a:xfrm>
            <a:custGeom>
              <a:avLst/>
              <a:gdLst>
                <a:gd name="T0" fmla="*/ 29 w 29"/>
                <a:gd name="T1" fmla="*/ 0 h 48"/>
                <a:gd name="T2" fmla="*/ 0 w 29"/>
                <a:gd name="T3" fmla="*/ 48 h 48"/>
                <a:gd name="T4" fmla="*/ 29 w 29"/>
                <a:gd name="T5" fmla="*/ 48 h 48"/>
                <a:gd name="T6" fmla="*/ 29 w 29"/>
                <a:gd name="T7" fmla="*/ 0 h 48"/>
                <a:gd name="T8" fmla="*/ 0 60000 65536"/>
                <a:gd name="T9" fmla="*/ 0 60000 65536"/>
                <a:gd name="T10" fmla="*/ 0 60000 65536"/>
                <a:gd name="T11" fmla="*/ 0 60000 65536"/>
                <a:gd name="T12" fmla="*/ 0 w 29"/>
                <a:gd name="T13" fmla="*/ 0 h 48"/>
                <a:gd name="T14" fmla="*/ 29 w 29"/>
                <a:gd name="T15" fmla="*/ 48 h 48"/>
              </a:gdLst>
              <a:ahLst/>
              <a:cxnLst>
                <a:cxn ang="T8">
                  <a:pos x="T0" y="T1"/>
                </a:cxn>
                <a:cxn ang="T9">
                  <a:pos x="T2" y="T3"/>
                </a:cxn>
                <a:cxn ang="T10">
                  <a:pos x="T4" y="T5"/>
                </a:cxn>
                <a:cxn ang="T11">
                  <a:pos x="T6" y="T7"/>
                </a:cxn>
              </a:cxnLst>
              <a:rect l="T12" t="T13" r="T14" b="T15"/>
              <a:pathLst>
                <a:path w="29" h="48">
                  <a:moveTo>
                    <a:pt x="29" y="0"/>
                  </a:moveTo>
                  <a:lnTo>
                    <a:pt x="0" y="48"/>
                  </a:lnTo>
                  <a:lnTo>
                    <a:pt x="29" y="48"/>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6" name="Freeform 509"/>
            <p:cNvSpPr>
              <a:spLocks/>
            </p:cNvSpPr>
            <p:nvPr/>
          </p:nvSpPr>
          <p:spPr bwMode="auto">
            <a:xfrm>
              <a:off x="4263" y="3547"/>
              <a:ext cx="128" cy="159"/>
            </a:xfrm>
            <a:custGeom>
              <a:avLst/>
              <a:gdLst>
                <a:gd name="T0" fmla="*/ 128 w 128"/>
                <a:gd name="T1" fmla="*/ 0 h 159"/>
                <a:gd name="T2" fmla="*/ 87 w 128"/>
                <a:gd name="T3" fmla="*/ 0 h 159"/>
                <a:gd name="T4" fmla="*/ 2 w 128"/>
                <a:gd name="T5" fmla="*/ 147 h 159"/>
                <a:gd name="T6" fmla="*/ 0 w 128"/>
                <a:gd name="T7" fmla="*/ 156 h 159"/>
                <a:gd name="T8" fmla="*/ 9 w 128"/>
                <a:gd name="T9" fmla="*/ 156 h 159"/>
                <a:gd name="T10" fmla="*/ 21 w 128"/>
                <a:gd name="T11" fmla="*/ 159 h 159"/>
                <a:gd name="T12" fmla="*/ 47 w 128"/>
                <a:gd name="T13" fmla="*/ 159 h 159"/>
                <a:gd name="T14" fmla="*/ 59 w 128"/>
                <a:gd name="T15" fmla="*/ 159 h 159"/>
                <a:gd name="T16" fmla="*/ 128 w 128"/>
                <a:gd name="T17" fmla="*/ 43 h 159"/>
                <a:gd name="T18" fmla="*/ 128 w 128"/>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8"/>
                <a:gd name="T31" fmla="*/ 0 h 159"/>
                <a:gd name="T32" fmla="*/ 128 w 128"/>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8" h="159">
                  <a:moveTo>
                    <a:pt x="128" y="0"/>
                  </a:moveTo>
                  <a:lnTo>
                    <a:pt x="87" y="0"/>
                  </a:lnTo>
                  <a:lnTo>
                    <a:pt x="2" y="147"/>
                  </a:lnTo>
                  <a:lnTo>
                    <a:pt x="0" y="156"/>
                  </a:lnTo>
                  <a:lnTo>
                    <a:pt x="9" y="156"/>
                  </a:lnTo>
                  <a:lnTo>
                    <a:pt x="21" y="159"/>
                  </a:lnTo>
                  <a:lnTo>
                    <a:pt x="47" y="159"/>
                  </a:lnTo>
                  <a:lnTo>
                    <a:pt x="59" y="159"/>
                  </a:lnTo>
                  <a:lnTo>
                    <a:pt x="128" y="43"/>
                  </a:lnTo>
                  <a:lnTo>
                    <a:pt x="128" y="0"/>
                  </a:lnTo>
                  <a:close/>
                </a:path>
              </a:pathLst>
            </a:custGeom>
            <a:solidFill>
              <a:srgbClr val="F587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7" name="Freeform 510"/>
            <p:cNvSpPr>
              <a:spLocks/>
            </p:cNvSpPr>
            <p:nvPr/>
          </p:nvSpPr>
          <p:spPr bwMode="auto">
            <a:xfrm>
              <a:off x="4263" y="3547"/>
              <a:ext cx="128" cy="159"/>
            </a:xfrm>
            <a:custGeom>
              <a:avLst/>
              <a:gdLst>
                <a:gd name="T0" fmla="*/ 128 w 128"/>
                <a:gd name="T1" fmla="*/ 0 h 159"/>
                <a:gd name="T2" fmla="*/ 87 w 128"/>
                <a:gd name="T3" fmla="*/ 0 h 159"/>
                <a:gd name="T4" fmla="*/ 2 w 128"/>
                <a:gd name="T5" fmla="*/ 147 h 159"/>
                <a:gd name="T6" fmla="*/ 0 w 128"/>
                <a:gd name="T7" fmla="*/ 156 h 159"/>
                <a:gd name="T8" fmla="*/ 9 w 128"/>
                <a:gd name="T9" fmla="*/ 156 h 159"/>
                <a:gd name="T10" fmla="*/ 21 w 128"/>
                <a:gd name="T11" fmla="*/ 159 h 159"/>
                <a:gd name="T12" fmla="*/ 47 w 128"/>
                <a:gd name="T13" fmla="*/ 159 h 159"/>
                <a:gd name="T14" fmla="*/ 59 w 128"/>
                <a:gd name="T15" fmla="*/ 159 h 159"/>
                <a:gd name="T16" fmla="*/ 128 w 128"/>
                <a:gd name="T17" fmla="*/ 43 h 159"/>
                <a:gd name="T18" fmla="*/ 128 w 128"/>
                <a:gd name="T19" fmla="*/ 0 h 15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8"/>
                <a:gd name="T31" fmla="*/ 0 h 159"/>
                <a:gd name="T32" fmla="*/ 128 w 128"/>
                <a:gd name="T33" fmla="*/ 159 h 15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8" h="159">
                  <a:moveTo>
                    <a:pt x="128" y="0"/>
                  </a:moveTo>
                  <a:lnTo>
                    <a:pt x="87" y="0"/>
                  </a:lnTo>
                  <a:lnTo>
                    <a:pt x="2" y="147"/>
                  </a:lnTo>
                  <a:lnTo>
                    <a:pt x="0" y="156"/>
                  </a:lnTo>
                  <a:lnTo>
                    <a:pt x="9" y="156"/>
                  </a:lnTo>
                  <a:lnTo>
                    <a:pt x="21" y="159"/>
                  </a:lnTo>
                  <a:lnTo>
                    <a:pt x="47" y="159"/>
                  </a:lnTo>
                  <a:lnTo>
                    <a:pt x="59" y="159"/>
                  </a:lnTo>
                  <a:lnTo>
                    <a:pt x="128" y="43"/>
                  </a:lnTo>
                  <a:lnTo>
                    <a:pt x="12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8" name="Freeform 511"/>
            <p:cNvSpPr>
              <a:spLocks/>
            </p:cNvSpPr>
            <p:nvPr/>
          </p:nvSpPr>
          <p:spPr bwMode="auto">
            <a:xfrm>
              <a:off x="4173" y="3720"/>
              <a:ext cx="137" cy="156"/>
            </a:xfrm>
            <a:custGeom>
              <a:avLst/>
              <a:gdLst>
                <a:gd name="T0" fmla="*/ 1094 w 58"/>
                <a:gd name="T1" fmla="*/ 0 h 66"/>
                <a:gd name="T2" fmla="*/ 1004 w 58"/>
                <a:gd name="T3" fmla="*/ 95 h 66"/>
                <a:gd name="T4" fmla="*/ 938 w 58"/>
                <a:gd name="T5" fmla="*/ 225 h 66"/>
                <a:gd name="T6" fmla="*/ 843 w 58"/>
                <a:gd name="T7" fmla="*/ 503 h 66"/>
                <a:gd name="T8" fmla="*/ 754 w 58"/>
                <a:gd name="T9" fmla="*/ 716 h 66"/>
                <a:gd name="T10" fmla="*/ 754 w 58"/>
                <a:gd name="T11" fmla="*/ 716 h 66"/>
                <a:gd name="T12" fmla="*/ 619 w 58"/>
                <a:gd name="T13" fmla="*/ 1057 h 66"/>
                <a:gd name="T14" fmla="*/ 619 w 58"/>
                <a:gd name="T15" fmla="*/ 1057 h 66"/>
                <a:gd name="T16" fmla="*/ 503 w 58"/>
                <a:gd name="T17" fmla="*/ 1347 h 66"/>
                <a:gd name="T18" fmla="*/ 503 w 58"/>
                <a:gd name="T19" fmla="*/ 1347 h 66"/>
                <a:gd name="T20" fmla="*/ 503 w 58"/>
                <a:gd name="T21" fmla="*/ 1347 h 66"/>
                <a:gd name="T22" fmla="*/ 503 w 58"/>
                <a:gd name="T23" fmla="*/ 1347 h 66"/>
                <a:gd name="T24" fmla="*/ 463 w 58"/>
                <a:gd name="T25" fmla="*/ 1347 h 66"/>
                <a:gd name="T26" fmla="*/ 156 w 58"/>
                <a:gd name="T27" fmla="*/ 1839 h 66"/>
                <a:gd name="T28" fmla="*/ 156 w 58"/>
                <a:gd name="T29" fmla="*/ 1877 h 66"/>
                <a:gd name="T30" fmla="*/ 0 w 58"/>
                <a:gd name="T31" fmla="*/ 2033 h 66"/>
                <a:gd name="T32" fmla="*/ 66 w 58"/>
                <a:gd name="T33" fmla="*/ 2061 h 66"/>
                <a:gd name="T34" fmla="*/ 222 w 58"/>
                <a:gd name="T35" fmla="*/ 2033 h 66"/>
                <a:gd name="T36" fmla="*/ 435 w 58"/>
                <a:gd name="T37" fmla="*/ 1995 h 66"/>
                <a:gd name="T38" fmla="*/ 435 w 58"/>
                <a:gd name="T39" fmla="*/ 1967 h 66"/>
                <a:gd name="T40" fmla="*/ 619 w 58"/>
                <a:gd name="T41" fmla="*/ 1967 h 66"/>
                <a:gd name="T42" fmla="*/ 619 w 58"/>
                <a:gd name="T43" fmla="*/ 1967 h 66"/>
                <a:gd name="T44" fmla="*/ 619 w 58"/>
                <a:gd name="T45" fmla="*/ 1967 h 66"/>
                <a:gd name="T46" fmla="*/ 619 w 58"/>
                <a:gd name="T47" fmla="*/ 1967 h 66"/>
                <a:gd name="T48" fmla="*/ 659 w 58"/>
                <a:gd name="T49" fmla="*/ 1967 h 66"/>
                <a:gd name="T50" fmla="*/ 659 w 58"/>
                <a:gd name="T51" fmla="*/ 1967 h 66"/>
                <a:gd name="T52" fmla="*/ 659 w 58"/>
                <a:gd name="T53" fmla="*/ 1967 h 66"/>
                <a:gd name="T54" fmla="*/ 1807 w 58"/>
                <a:gd name="T55" fmla="*/ 66 h 66"/>
                <a:gd name="T56" fmla="*/ 1462 w 58"/>
                <a:gd name="T57" fmla="*/ 66 h 66"/>
                <a:gd name="T58" fmla="*/ 1434 w 58"/>
                <a:gd name="T59" fmla="*/ 66 h 66"/>
                <a:gd name="T60" fmla="*/ 1278 w 58"/>
                <a:gd name="T61" fmla="*/ 28 h 66"/>
                <a:gd name="T62" fmla="*/ 1238 w 58"/>
                <a:gd name="T63" fmla="*/ 28 h 66"/>
                <a:gd name="T64" fmla="*/ 1094 w 58"/>
                <a:gd name="T65" fmla="*/ 0 h 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8"/>
                <a:gd name="T100" fmla="*/ 0 h 66"/>
                <a:gd name="T101" fmla="*/ 58 w 58"/>
                <a:gd name="T102" fmla="*/ 66 h 6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8" h="66">
                  <a:moveTo>
                    <a:pt x="35" y="0"/>
                  </a:moveTo>
                  <a:cubicBezTo>
                    <a:pt x="32" y="3"/>
                    <a:pt x="32" y="3"/>
                    <a:pt x="32" y="3"/>
                  </a:cubicBezTo>
                  <a:cubicBezTo>
                    <a:pt x="30" y="7"/>
                    <a:pt x="30" y="7"/>
                    <a:pt x="30" y="7"/>
                  </a:cubicBezTo>
                  <a:cubicBezTo>
                    <a:pt x="27" y="16"/>
                    <a:pt x="27" y="16"/>
                    <a:pt x="27" y="16"/>
                  </a:cubicBezTo>
                  <a:cubicBezTo>
                    <a:pt x="24" y="23"/>
                    <a:pt x="24" y="23"/>
                    <a:pt x="24" y="23"/>
                  </a:cubicBezTo>
                  <a:cubicBezTo>
                    <a:pt x="24" y="23"/>
                    <a:pt x="24" y="23"/>
                    <a:pt x="24" y="23"/>
                  </a:cubicBezTo>
                  <a:cubicBezTo>
                    <a:pt x="20" y="34"/>
                    <a:pt x="20" y="34"/>
                    <a:pt x="20" y="34"/>
                  </a:cubicBezTo>
                  <a:cubicBezTo>
                    <a:pt x="20" y="34"/>
                    <a:pt x="20" y="34"/>
                    <a:pt x="20" y="34"/>
                  </a:cubicBezTo>
                  <a:cubicBezTo>
                    <a:pt x="16" y="43"/>
                    <a:pt x="16" y="43"/>
                    <a:pt x="16" y="43"/>
                  </a:cubicBezTo>
                  <a:cubicBezTo>
                    <a:pt x="16" y="43"/>
                    <a:pt x="16" y="43"/>
                    <a:pt x="16" y="43"/>
                  </a:cubicBezTo>
                  <a:cubicBezTo>
                    <a:pt x="16" y="43"/>
                    <a:pt x="16" y="43"/>
                    <a:pt x="16" y="43"/>
                  </a:cubicBezTo>
                  <a:cubicBezTo>
                    <a:pt x="16" y="43"/>
                    <a:pt x="16" y="43"/>
                    <a:pt x="16" y="43"/>
                  </a:cubicBezTo>
                  <a:cubicBezTo>
                    <a:pt x="15" y="43"/>
                    <a:pt x="15" y="43"/>
                    <a:pt x="15" y="43"/>
                  </a:cubicBezTo>
                  <a:cubicBezTo>
                    <a:pt x="5" y="59"/>
                    <a:pt x="5" y="59"/>
                    <a:pt x="5" y="59"/>
                  </a:cubicBezTo>
                  <a:cubicBezTo>
                    <a:pt x="5" y="60"/>
                    <a:pt x="5" y="60"/>
                    <a:pt x="5" y="60"/>
                  </a:cubicBezTo>
                  <a:cubicBezTo>
                    <a:pt x="0" y="65"/>
                    <a:pt x="0" y="65"/>
                    <a:pt x="0" y="65"/>
                  </a:cubicBezTo>
                  <a:cubicBezTo>
                    <a:pt x="2" y="66"/>
                    <a:pt x="2" y="66"/>
                    <a:pt x="2" y="66"/>
                  </a:cubicBezTo>
                  <a:cubicBezTo>
                    <a:pt x="7" y="65"/>
                    <a:pt x="7" y="65"/>
                    <a:pt x="7" y="65"/>
                  </a:cubicBezTo>
                  <a:cubicBezTo>
                    <a:pt x="14" y="64"/>
                    <a:pt x="14" y="64"/>
                    <a:pt x="14" y="64"/>
                  </a:cubicBezTo>
                  <a:cubicBezTo>
                    <a:pt x="14" y="63"/>
                    <a:pt x="14" y="63"/>
                    <a:pt x="14" y="63"/>
                  </a:cubicBezTo>
                  <a:cubicBezTo>
                    <a:pt x="20" y="63"/>
                    <a:pt x="20" y="63"/>
                    <a:pt x="20" y="63"/>
                  </a:cubicBezTo>
                  <a:cubicBezTo>
                    <a:pt x="20" y="63"/>
                    <a:pt x="20" y="63"/>
                    <a:pt x="20" y="63"/>
                  </a:cubicBezTo>
                  <a:cubicBezTo>
                    <a:pt x="20" y="63"/>
                    <a:pt x="20" y="63"/>
                    <a:pt x="20" y="63"/>
                  </a:cubicBezTo>
                  <a:cubicBezTo>
                    <a:pt x="20" y="63"/>
                    <a:pt x="20" y="63"/>
                    <a:pt x="20" y="63"/>
                  </a:cubicBezTo>
                  <a:cubicBezTo>
                    <a:pt x="20" y="63"/>
                    <a:pt x="21" y="63"/>
                    <a:pt x="21" y="63"/>
                  </a:cubicBezTo>
                  <a:cubicBezTo>
                    <a:pt x="21" y="63"/>
                    <a:pt x="21" y="63"/>
                    <a:pt x="21" y="63"/>
                  </a:cubicBezTo>
                  <a:cubicBezTo>
                    <a:pt x="21" y="63"/>
                    <a:pt x="21" y="63"/>
                    <a:pt x="21" y="63"/>
                  </a:cubicBezTo>
                  <a:cubicBezTo>
                    <a:pt x="58" y="2"/>
                    <a:pt x="58" y="2"/>
                    <a:pt x="58" y="2"/>
                  </a:cubicBezTo>
                  <a:cubicBezTo>
                    <a:pt x="47" y="2"/>
                    <a:pt x="47" y="2"/>
                    <a:pt x="47" y="2"/>
                  </a:cubicBezTo>
                  <a:cubicBezTo>
                    <a:pt x="46" y="2"/>
                    <a:pt x="46" y="2"/>
                    <a:pt x="46" y="2"/>
                  </a:cubicBezTo>
                  <a:cubicBezTo>
                    <a:pt x="41" y="1"/>
                    <a:pt x="41" y="1"/>
                    <a:pt x="41" y="1"/>
                  </a:cubicBezTo>
                  <a:cubicBezTo>
                    <a:pt x="40" y="1"/>
                    <a:pt x="40" y="1"/>
                    <a:pt x="40" y="1"/>
                  </a:cubicBezTo>
                  <a:cubicBezTo>
                    <a:pt x="35" y="0"/>
                    <a:pt x="35" y="0"/>
                    <a:pt x="35" y="0"/>
                  </a:cubicBezTo>
                </a:path>
              </a:pathLst>
            </a:custGeom>
            <a:solidFill>
              <a:srgbClr val="F587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29" name="Freeform 512"/>
            <p:cNvSpPr>
              <a:spLocks noEditPoints="1"/>
            </p:cNvSpPr>
            <p:nvPr/>
          </p:nvSpPr>
          <p:spPr bwMode="auto">
            <a:xfrm>
              <a:off x="4197" y="3694"/>
              <a:ext cx="68" cy="127"/>
            </a:xfrm>
            <a:custGeom>
              <a:avLst/>
              <a:gdLst>
                <a:gd name="T0" fmla="*/ 181 w 29"/>
                <a:gd name="T1" fmla="*/ 1653 h 54"/>
                <a:gd name="T2" fmla="*/ 155 w 29"/>
                <a:gd name="T3" fmla="*/ 1653 h 54"/>
                <a:gd name="T4" fmla="*/ 155 w 29"/>
                <a:gd name="T5" fmla="*/ 1653 h 54"/>
                <a:gd name="T6" fmla="*/ 181 w 29"/>
                <a:gd name="T7" fmla="*/ 1653 h 54"/>
                <a:gd name="T8" fmla="*/ 181 w 29"/>
                <a:gd name="T9" fmla="*/ 1653 h 54"/>
                <a:gd name="T10" fmla="*/ 181 w 29"/>
                <a:gd name="T11" fmla="*/ 1653 h 54"/>
                <a:gd name="T12" fmla="*/ 181 w 29"/>
                <a:gd name="T13" fmla="*/ 1653 h 54"/>
                <a:gd name="T14" fmla="*/ 699 w 29"/>
                <a:gd name="T15" fmla="*/ 336 h 54"/>
                <a:gd name="T16" fmla="*/ 0 w 29"/>
                <a:gd name="T17" fmla="*/ 1472 h 54"/>
                <a:gd name="T18" fmla="*/ 66 w 29"/>
                <a:gd name="T19" fmla="*/ 1472 h 54"/>
                <a:gd name="T20" fmla="*/ 115 w 29"/>
                <a:gd name="T21" fmla="*/ 1472 h 54"/>
                <a:gd name="T22" fmla="*/ 181 w 29"/>
                <a:gd name="T23" fmla="*/ 1653 h 54"/>
                <a:gd name="T24" fmla="*/ 298 w 29"/>
                <a:gd name="T25" fmla="*/ 1378 h 54"/>
                <a:gd name="T26" fmla="*/ 298 w 29"/>
                <a:gd name="T27" fmla="*/ 1378 h 54"/>
                <a:gd name="T28" fmla="*/ 424 w 29"/>
                <a:gd name="T29" fmla="*/ 1040 h 54"/>
                <a:gd name="T30" fmla="*/ 424 w 29"/>
                <a:gd name="T31" fmla="*/ 1040 h 54"/>
                <a:gd name="T32" fmla="*/ 516 w 29"/>
                <a:gd name="T33" fmla="*/ 835 h 54"/>
                <a:gd name="T34" fmla="*/ 605 w 29"/>
                <a:gd name="T35" fmla="*/ 548 h 54"/>
                <a:gd name="T36" fmla="*/ 671 w 29"/>
                <a:gd name="T37" fmla="*/ 430 h 54"/>
                <a:gd name="T38" fmla="*/ 760 w 29"/>
                <a:gd name="T39" fmla="*/ 336 h 54"/>
                <a:gd name="T40" fmla="*/ 699 w 29"/>
                <a:gd name="T41" fmla="*/ 336 h 54"/>
                <a:gd name="T42" fmla="*/ 699 w 29"/>
                <a:gd name="T43" fmla="*/ 336 h 54"/>
                <a:gd name="T44" fmla="*/ 875 w 29"/>
                <a:gd name="T45" fmla="*/ 0 h 54"/>
                <a:gd name="T46" fmla="*/ 814 w 29"/>
                <a:gd name="T47" fmla="*/ 89 h 54"/>
                <a:gd name="T48" fmla="*/ 851 w 29"/>
                <a:gd name="T49" fmla="*/ 115 h 54"/>
                <a:gd name="T50" fmla="*/ 875 w 29"/>
                <a:gd name="T51" fmla="*/ 0 h 5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9"/>
                <a:gd name="T79" fmla="*/ 0 h 54"/>
                <a:gd name="T80" fmla="*/ 29 w 29"/>
                <a:gd name="T81" fmla="*/ 54 h 5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9" h="54">
                  <a:moveTo>
                    <a:pt x="6" y="54"/>
                  </a:moveTo>
                  <a:cubicBezTo>
                    <a:pt x="5" y="54"/>
                    <a:pt x="5" y="54"/>
                    <a:pt x="5" y="54"/>
                  </a:cubicBezTo>
                  <a:cubicBezTo>
                    <a:pt x="5" y="54"/>
                    <a:pt x="5" y="54"/>
                    <a:pt x="5" y="54"/>
                  </a:cubicBezTo>
                  <a:cubicBezTo>
                    <a:pt x="5" y="54"/>
                    <a:pt x="5" y="54"/>
                    <a:pt x="6" y="54"/>
                  </a:cubicBezTo>
                  <a:moveTo>
                    <a:pt x="6" y="54"/>
                  </a:moveTo>
                  <a:cubicBezTo>
                    <a:pt x="6" y="54"/>
                    <a:pt x="6" y="54"/>
                    <a:pt x="6" y="54"/>
                  </a:cubicBezTo>
                  <a:cubicBezTo>
                    <a:pt x="6" y="54"/>
                    <a:pt x="6" y="54"/>
                    <a:pt x="6" y="54"/>
                  </a:cubicBezTo>
                  <a:moveTo>
                    <a:pt x="23" y="11"/>
                  </a:moveTo>
                  <a:cubicBezTo>
                    <a:pt x="0" y="48"/>
                    <a:pt x="0" y="48"/>
                    <a:pt x="0" y="48"/>
                  </a:cubicBezTo>
                  <a:cubicBezTo>
                    <a:pt x="1" y="48"/>
                    <a:pt x="1" y="48"/>
                    <a:pt x="2" y="48"/>
                  </a:cubicBezTo>
                  <a:cubicBezTo>
                    <a:pt x="3" y="48"/>
                    <a:pt x="3" y="48"/>
                    <a:pt x="4" y="48"/>
                  </a:cubicBezTo>
                  <a:cubicBezTo>
                    <a:pt x="6" y="50"/>
                    <a:pt x="6" y="52"/>
                    <a:pt x="6" y="54"/>
                  </a:cubicBezTo>
                  <a:cubicBezTo>
                    <a:pt x="10" y="45"/>
                    <a:pt x="10" y="45"/>
                    <a:pt x="10" y="45"/>
                  </a:cubicBezTo>
                  <a:cubicBezTo>
                    <a:pt x="10" y="45"/>
                    <a:pt x="10" y="45"/>
                    <a:pt x="10" y="45"/>
                  </a:cubicBezTo>
                  <a:cubicBezTo>
                    <a:pt x="14" y="34"/>
                    <a:pt x="14" y="34"/>
                    <a:pt x="14" y="34"/>
                  </a:cubicBezTo>
                  <a:cubicBezTo>
                    <a:pt x="14" y="34"/>
                    <a:pt x="14" y="34"/>
                    <a:pt x="14" y="34"/>
                  </a:cubicBezTo>
                  <a:cubicBezTo>
                    <a:pt x="17" y="27"/>
                    <a:pt x="17" y="27"/>
                    <a:pt x="17" y="27"/>
                  </a:cubicBezTo>
                  <a:cubicBezTo>
                    <a:pt x="20" y="18"/>
                    <a:pt x="20" y="18"/>
                    <a:pt x="20" y="18"/>
                  </a:cubicBezTo>
                  <a:cubicBezTo>
                    <a:pt x="22" y="14"/>
                    <a:pt x="22" y="14"/>
                    <a:pt x="22" y="14"/>
                  </a:cubicBezTo>
                  <a:cubicBezTo>
                    <a:pt x="25" y="11"/>
                    <a:pt x="25" y="11"/>
                    <a:pt x="25" y="11"/>
                  </a:cubicBezTo>
                  <a:cubicBezTo>
                    <a:pt x="23" y="11"/>
                    <a:pt x="23" y="11"/>
                    <a:pt x="23" y="11"/>
                  </a:cubicBezTo>
                  <a:cubicBezTo>
                    <a:pt x="23" y="11"/>
                    <a:pt x="23" y="11"/>
                    <a:pt x="23" y="11"/>
                  </a:cubicBezTo>
                  <a:moveTo>
                    <a:pt x="29" y="0"/>
                  </a:moveTo>
                  <a:cubicBezTo>
                    <a:pt x="27" y="3"/>
                    <a:pt x="27" y="3"/>
                    <a:pt x="27" y="3"/>
                  </a:cubicBezTo>
                  <a:cubicBezTo>
                    <a:pt x="28" y="4"/>
                    <a:pt x="28" y="4"/>
                    <a:pt x="28" y="4"/>
                  </a:cubicBezTo>
                  <a:cubicBezTo>
                    <a:pt x="29" y="0"/>
                    <a:pt x="29" y="0"/>
                    <a:pt x="29" y="0"/>
                  </a:cubicBezTo>
                </a:path>
              </a:pathLst>
            </a:custGeom>
            <a:solidFill>
              <a:srgbClr val="9083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0" name="Freeform 513"/>
            <p:cNvSpPr>
              <a:spLocks/>
            </p:cNvSpPr>
            <p:nvPr/>
          </p:nvSpPr>
          <p:spPr bwMode="auto">
            <a:xfrm>
              <a:off x="4251" y="3701"/>
              <a:ext cx="71" cy="24"/>
            </a:xfrm>
            <a:custGeom>
              <a:avLst/>
              <a:gdLst>
                <a:gd name="T0" fmla="*/ 118 w 30"/>
                <a:gd name="T1" fmla="*/ 0 h 10"/>
                <a:gd name="T2" fmla="*/ 0 w 30"/>
                <a:gd name="T3" fmla="*/ 264 h 10"/>
                <a:gd name="T4" fmla="*/ 0 w 30"/>
                <a:gd name="T5" fmla="*/ 264 h 10"/>
                <a:gd name="T6" fmla="*/ 66 w 30"/>
                <a:gd name="T7" fmla="*/ 264 h 10"/>
                <a:gd name="T8" fmla="*/ 225 w 30"/>
                <a:gd name="T9" fmla="*/ 305 h 10"/>
                <a:gd name="T10" fmla="*/ 253 w 30"/>
                <a:gd name="T11" fmla="*/ 305 h 10"/>
                <a:gd name="T12" fmla="*/ 409 w 30"/>
                <a:gd name="T13" fmla="*/ 334 h 10"/>
                <a:gd name="T14" fmla="*/ 438 w 30"/>
                <a:gd name="T15" fmla="*/ 334 h 10"/>
                <a:gd name="T16" fmla="*/ 783 w 30"/>
                <a:gd name="T17" fmla="*/ 334 h 10"/>
                <a:gd name="T18" fmla="*/ 942 w 30"/>
                <a:gd name="T19" fmla="*/ 70 h 10"/>
                <a:gd name="T20" fmla="*/ 783 w 30"/>
                <a:gd name="T21" fmla="*/ 70 h 10"/>
                <a:gd name="T22" fmla="*/ 438 w 30"/>
                <a:gd name="T23" fmla="*/ 70 h 10"/>
                <a:gd name="T24" fmla="*/ 279 w 30"/>
                <a:gd name="T25" fmla="*/ 29 h 10"/>
                <a:gd name="T26" fmla="*/ 156 w 30"/>
                <a:gd name="T27" fmla="*/ 29 h 10"/>
                <a:gd name="T28" fmla="*/ 118 w 30"/>
                <a:gd name="T29" fmla="*/ 0 h 1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
                <a:gd name="T46" fmla="*/ 0 h 10"/>
                <a:gd name="T47" fmla="*/ 30 w 30"/>
                <a:gd name="T48" fmla="*/ 10 h 1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 h="10">
                  <a:moveTo>
                    <a:pt x="4" y="0"/>
                  </a:moveTo>
                  <a:cubicBezTo>
                    <a:pt x="0" y="8"/>
                    <a:pt x="0" y="8"/>
                    <a:pt x="0" y="8"/>
                  </a:cubicBezTo>
                  <a:cubicBezTo>
                    <a:pt x="0" y="8"/>
                    <a:pt x="0" y="8"/>
                    <a:pt x="0" y="8"/>
                  </a:cubicBezTo>
                  <a:cubicBezTo>
                    <a:pt x="2" y="8"/>
                    <a:pt x="2" y="8"/>
                    <a:pt x="2" y="8"/>
                  </a:cubicBezTo>
                  <a:cubicBezTo>
                    <a:pt x="7" y="9"/>
                    <a:pt x="7" y="9"/>
                    <a:pt x="7" y="9"/>
                  </a:cubicBezTo>
                  <a:cubicBezTo>
                    <a:pt x="8" y="9"/>
                    <a:pt x="8" y="9"/>
                    <a:pt x="8" y="9"/>
                  </a:cubicBezTo>
                  <a:cubicBezTo>
                    <a:pt x="13" y="10"/>
                    <a:pt x="13" y="10"/>
                    <a:pt x="13" y="10"/>
                  </a:cubicBezTo>
                  <a:cubicBezTo>
                    <a:pt x="14" y="10"/>
                    <a:pt x="14" y="10"/>
                    <a:pt x="14" y="10"/>
                  </a:cubicBezTo>
                  <a:cubicBezTo>
                    <a:pt x="25" y="10"/>
                    <a:pt x="25" y="10"/>
                    <a:pt x="25" y="10"/>
                  </a:cubicBezTo>
                  <a:cubicBezTo>
                    <a:pt x="30" y="2"/>
                    <a:pt x="30" y="2"/>
                    <a:pt x="30" y="2"/>
                  </a:cubicBezTo>
                  <a:cubicBezTo>
                    <a:pt x="25" y="2"/>
                    <a:pt x="25" y="2"/>
                    <a:pt x="25" y="2"/>
                  </a:cubicBezTo>
                  <a:cubicBezTo>
                    <a:pt x="14" y="2"/>
                    <a:pt x="14" y="2"/>
                    <a:pt x="14" y="2"/>
                  </a:cubicBezTo>
                  <a:cubicBezTo>
                    <a:pt x="9" y="1"/>
                    <a:pt x="9" y="1"/>
                    <a:pt x="9" y="1"/>
                  </a:cubicBezTo>
                  <a:cubicBezTo>
                    <a:pt x="5" y="1"/>
                    <a:pt x="5" y="1"/>
                    <a:pt x="5" y="1"/>
                  </a:cubicBezTo>
                  <a:cubicBezTo>
                    <a:pt x="4" y="0"/>
                    <a:pt x="4" y="0"/>
                    <a:pt x="4" y="0"/>
                  </a:cubicBezTo>
                </a:path>
              </a:pathLst>
            </a:custGeom>
            <a:solidFill>
              <a:srgbClr val="9083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1" name="Freeform 514"/>
            <p:cNvSpPr>
              <a:spLocks/>
            </p:cNvSpPr>
            <p:nvPr/>
          </p:nvSpPr>
          <p:spPr bwMode="auto">
            <a:xfrm>
              <a:off x="4164" y="3807"/>
              <a:ext cx="47" cy="66"/>
            </a:xfrm>
            <a:custGeom>
              <a:avLst/>
              <a:gdLst>
                <a:gd name="T0" fmla="*/ 491 w 20"/>
                <a:gd name="T1" fmla="*/ 0 h 28"/>
                <a:gd name="T2" fmla="*/ 430 w 20"/>
                <a:gd name="T3" fmla="*/ 0 h 28"/>
                <a:gd name="T4" fmla="*/ 0 w 20"/>
                <a:gd name="T5" fmla="*/ 745 h 28"/>
                <a:gd name="T6" fmla="*/ 28 w 20"/>
                <a:gd name="T7" fmla="*/ 839 h 28"/>
                <a:gd name="T8" fmla="*/ 28 w 20"/>
                <a:gd name="T9" fmla="*/ 839 h 28"/>
                <a:gd name="T10" fmla="*/ 66 w 20"/>
                <a:gd name="T11" fmla="*/ 867 h 28"/>
                <a:gd name="T12" fmla="*/ 115 w 20"/>
                <a:gd name="T13" fmla="*/ 867 h 28"/>
                <a:gd name="T14" fmla="*/ 270 w 20"/>
                <a:gd name="T15" fmla="*/ 705 h 28"/>
                <a:gd name="T16" fmla="*/ 270 w 20"/>
                <a:gd name="T17" fmla="*/ 684 h 28"/>
                <a:gd name="T18" fmla="*/ 585 w 20"/>
                <a:gd name="T19" fmla="*/ 184 h 28"/>
                <a:gd name="T20" fmla="*/ 585 w 20"/>
                <a:gd name="T21" fmla="*/ 184 h 28"/>
                <a:gd name="T22" fmla="*/ 606 w 20"/>
                <a:gd name="T23" fmla="*/ 184 h 28"/>
                <a:gd name="T24" fmla="*/ 606 w 20"/>
                <a:gd name="T25" fmla="*/ 184 h 28"/>
                <a:gd name="T26" fmla="*/ 606 w 20"/>
                <a:gd name="T27" fmla="*/ 184 h 28"/>
                <a:gd name="T28" fmla="*/ 606 w 20"/>
                <a:gd name="T29" fmla="*/ 184 h 28"/>
                <a:gd name="T30" fmla="*/ 548 w 20"/>
                <a:gd name="T31" fmla="*/ 0 h 28"/>
                <a:gd name="T32" fmla="*/ 491 w 20"/>
                <a:gd name="T33" fmla="*/ 0 h 2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0"/>
                <a:gd name="T52" fmla="*/ 0 h 28"/>
                <a:gd name="T53" fmla="*/ 20 w 20"/>
                <a:gd name="T54" fmla="*/ 28 h 2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0" h="28">
                  <a:moveTo>
                    <a:pt x="16" y="0"/>
                  </a:moveTo>
                  <a:cubicBezTo>
                    <a:pt x="15" y="0"/>
                    <a:pt x="15" y="0"/>
                    <a:pt x="14" y="0"/>
                  </a:cubicBezTo>
                  <a:cubicBezTo>
                    <a:pt x="0" y="24"/>
                    <a:pt x="0" y="24"/>
                    <a:pt x="0" y="24"/>
                  </a:cubicBezTo>
                  <a:cubicBezTo>
                    <a:pt x="1" y="25"/>
                    <a:pt x="1" y="26"/>
                    <a:pt x="1" y="27"/>
                  </a:cubicBezTo>
                  <a:cubicBezTo>
                    <a:pt x="1" y="27"/>
                    <a:pt x="1" y="27"/>
                    <a:pt x="1" y="27"/>
                  </a:cubicBezTo>
                  <a:cubicBezTo>
                    <a:pt x="2" y="28"/>
                    <a:pt x="2" y="28"/>
                    <a:pt x="2" y="28"/>
                  </a:cubicBezTo>
                  <a:cubicBezTo>
                    <a:pt x="4" y="28"/>
                    <a:pt x="4" y="28"/>
                    <a:pt x="4" y="28"/>
                  </a:cubicBezTo>
                  <a:cubicBezTo>
                    <a:pt x="9" y="23"/>
                    <a:pt x="9" y="23"/>
                    <a:pt x="9" y="23"/>
                  </a:cubicBezTo>
                  <a:cubicBezTo>
                    <a:pt x="9" y="22"/>
                    <a:pt x="9" y="22"/>
                    <a:pt x="9" y="22"/>
                  </a:cubicBezTo>
                  <a:cubicBezTo>
                    <a:pt x="19" y="6"/>
                    <a:pt x="19" y="6"/>
                    <a:pt x="19" y="6"/>
                  </a:cubicBezTo>
                  <a:cubicBezTo>
                    <a:pt x="19" y="6"/>
                    <a:pt x="19" y="6"/>
                    <a:pt x="19" y="6"/>
                  </a:cubicBezTo>
                  <a:cubicBezTo>
                    <a:pt x="19" y="6"/>
                    <a:pt x="19" y="6"/>
                    <a:pt x="20" y="6"/>
                  </a:cubicBezTo>
                  <a:cubicBezTo>
                    <a:pt x="20" y="6"/>
                    <a:pt x="20" y="6"/>
                    <a:pt x="20" y="6"/>
                  </a:cubicBezTo>
                  <a:cubicBezTo>
                    <a:pt x="20" y="6"/>
                    <a:pt x="20" y="6"/>
                    <a:pt x="20" y="6"/>
                  </a:cubicBezTo>
                  <a:cubicBezTo>
                    <a:pt x="20" y="6"/>
                    <a:pt x="20" y="6"/>
                    <a:pt x="20" y="6"/>
                  </a:cubicBezTo>
                  <a:cubicBezTo>
                    <a:pt x="20" y="4"/>
                    <a:pt x="20" y="2"/>
                    <a:pt x="18" y="0"/>
                  </a:cubicBezTo>
                  <a:cubicBezTo>
                    <a:pt x="17" y="0"/>
                    <a:pt x="17" y="0"/>
                    <a:pt x="16" y="0"/>
                  </a:cubicBezTo>
                </a:path>
              </a:pathLst>
            </a:custGeom>
            <a:solidFill>
              <a:srgbClr val="9083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2" name="Freeform 515"/>
            <p:cNvSpPr>
              <a:spLocks/>
            </p:cNvSpPr>
            <p:nvPr/>
          </p:nvSpPr>
          <p:spPr bwMode="auto">
            <a:xfrm>
              <a:off x="4159" y="3888"/>
              <a:ext cx="52" cy="14"/>
            </a:xfrm>
            <a:custGeom>
              <a:avLst/>
              <a:gdLst>
                <a:gd name="T0" fmla="*/ 688 w 22"/>
                <a:gd name="T1" fmla="*/ 0 h 6"/>
                <a:gd name="T2" fmla="*/ 659 w 22"/>
                <a:gd name="T3" fmla="*/ 0 h 6"/>
                <a:gd name="T4" fmla="*/ 435 w 22"/>
                <a:gd name="T5" fmla="*/ 65 h 6"/>
                <a:gd name="T6" fmla="*/ 435 w 22"/>
                <a:gd name="T7" fmla="*/ 65 h 6"/>
                <a:gd name="T8" fmla="*/ 279 w 22"/>
                <a:gd name="T9" fmla="*/ 86 h 6"/>
                <a:gd name="T10" fmla="*/ 251 w 22"/>
                <a:gd name="T11" fmla="*/ 86 h 6"/>
                <a:gd name="T12" fmla="*/ 95 w 22"/>
                <a:gd name="T13" fmla="*/ 65 h 6"/>
                <a:gd name="T14" fmla="*/ 28 w 22"/>
                <a:gd name="T15" fmla="*/ 65 h 6"/>
                <a:gd name="T16" fmla="*/ 0 w 22"/>
                <a:gd name="T17" fmla="*/ 28 h 6"/>
                <a:gd name="T18" fmla="*/ 0 w 22"/>
                <a:gd name="T19" fmla="*/ 180 h 6"/>
                <a:gd name="T20" fmla="*/ 593 w 22"/>
                <a:gd name="T21" fmla="*/ 180 h 6"/>
                <a:gd name="T22" fmla="*/ 688 w 22"/>
                <a:gd name="T23" fmla="*/ 0 h 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
                <a:gd name="T37" fmla="*/ 0 h 6"/>
                <a:gd name="T38" fmla="*/ 22 w 22"/>
                <a:gd name="T39" fmla="*/ 6 h 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 h="6">
                  <a:moveTo>
                    <a:pt x="22" y="0"/>
                  </a:moveTo>
                  <a:cubicBezTo>
                    <a:pt x="21" y="0"/>
                    <a:pt x="21" y="0"/>
                    <a:pt x="21" y="0"/>
                  </a:cubicBezTo>
                  <a:cubicBezTo>
                    <a:pt x="14" y="2"/>
                    <a:pt x="14" y="2"/>
                    <a:pt x="14" y="2"/>
                  </a:cubicBezTo>
                  <a:cubicBezTo>
                    <a:pt x="14" y="2"/>
                    <a:pt x="14" y="2"/>
                    <a:pt x="14" y="2"/>
                  </a:cubicBezTo>
                  <a:cubicBezTo>
                    <a:pt x="9" y="3"/>
                    <a:pt x="9" y="3"/>
                    <a:pt x="9" y="3"/>
                  </a:cubicBezTo>
                  <a:cubicBezTo>
                    <a:pt x="8" y="3"/>
                    <a:pt x="8" y="3"/>
                    <a:pt x="8" y="3"/>
                  </a:cubicBezTo>
                  <a:cubicBezTo>
                    <a:pt x="3" y="2"/>
                    <a:pt x="3" y="2"/>
                    <a:pt x="3" y="2"/>
                  </a:cubicBezTo>
                  <a:cubicBezTo>
                    <a:pt x="2" y="2"/>
                    <a:pt x="2" y="2"/>
                    <a:pt x="1" y="2"/>
                  </a:cubicBezTo>
                  <a:cubicBezTo>
                    <a:pt x="0" y="1"/>
                    <a:pt x="0" y="1"/>
                    <a:pt x="0" y="1"/>
                  </a:cubicBezTo>
                  <a:cubicBezTo>
                    <a:pt x="0" y="6"/>
                    <a:pt x="0" y="6"/>
                    <a:pt x="0" y="6"/>
                  </a:cubicBezTo>
                  <a:cubicBezTo>
                    <a:pt x="19" y="6"/>
                    <a:pt x="19" y="6"/>
                    <a:pt x="19" y="6"/>
                  </a:cubicBezTo>
                  <a:cubicBezTo>
                    <a:pt x="22" y="0"/>
                    <a:pt x="22" y="0"/>
                    <a:pt x="22" y="0"/>
                  </a:cubicBezTo>
                </a:path>
              </a:pathLst>
            </a:custGeom>
            <a:solidFill>
              <a:srgbClr val="F587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3" name="Freeform 516"/>
            <p:cNvSpPr>
              <a:spLocks/>
            </p:cNvSpPr>
            <p:nvPr/>
          </p:nvSpPr>
          <p:spPr bwMode="auto">
            <a:xfrm>
              <a:off x="4161" y="3864"/>
              <a:ext cx="5" cy="7"/>
            </a:xfrm>
            <a:custGeom>
              <a:avLst/>
              <a:gdLst>
                <a:gd name="T0" fmla="*/ 43 w 2"/>
                <a:gd name="T1" fmla="*/ 0 h 3"/>
                <a:gd name="T2" fmla="*/ 0 w 2"/>
                <a:gd name="T3" fmla="*/ 65 h 3"/>
                <a:gd name="T4" fmla="*/ 0 w 2"/>
                <a:gd name="T5" fmla="*/ 65 h 3"/>
                <a:gd name="T6" fmla="*/ 0 w 2"/>
                <a:gd name="T7" fmla="*/ 86 h 3"/>
                <a:gd name="T8" fmla="*/ 75 w 2"/>
                <a:gd name="T9" fmla="*/ 86 h 3"/>
                <a:gd name="T10" fmla="*/ 75 w 2"/>
                <a:gd name="T11" fmla="*/ 86 h 3"/>
                <a:gd name="T12" fmla="*/ 43 w 2"/>
                <a:gd name="T13" fmla="*/ 0 h 3"/>
                <a:gd name="T14" fmla="*/ 0 60000 65536"/>
                <a:gd name="T15" fmla="*/ 0 60000 65536"/>
                <a:gd name="T16" fmla="*/ 0 60000 65536"/>
                <a:gd name="T17" fmla="*/ 0 60000 65536"/>
                <a:gd name="T18" fmla="*/ 0 60000 65536"/>
                <a:gd name="T19" fmla="*/ 0 60000 65536"/>
                <a:gd name="T20" fmla="*/ 0 60000 65536"/>
                <a:gd name="T21" fmla="*/ 0 w 2"/>
                <a:gd name="T22" fmla="*/ 0 h 3"/>
                <a:gd name="T23" fmla="*/ 2 w 2"/>
                <a:gd name="T24" fmla="*/ 3 h 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 h="3">
                  <a:moveTo>
                    <a:pt x="1" y="0"/>
                  </a:moveTo>
                  <a:cubicBezTo>
                    <a:pt x="0" y="2"/>
                    <a:pt x="0" y="2"/>
                    <a:pt x="0" y="2"/>
                  </a:cubicBezTo>
                  <a:cubicBezTo>
                    <a:pt x="0" y="2"/>
                    <a:pt x="0" y="2"/>
                    <a:pt x="0" y="2"/>
                  </a:cubicBezTo>
                  <a:cubicBezTo>
                    <a:pt x="0" y="3"/>
                    <a:pt x="0" y="3"/>
                    <a:pt x="0" y="3"/>
                  </a:cubicBezTo>
                  <a:cubicBezTo>
                    <a:pt x="2" y="3"/>
                    <a:pt x="2" y="3"/>
                    <a:pt x="2" y="3"/>
                  </a:cubicBezTo>
                  <a:cubicBezTo>
                    <a:pt x="2" y="3"/>
                    <a:pt x="2" y="3"/>
                    <a:pt x="2" y="3"/>
                  </a:cubicBezTo>
                  <a:cubicBezTo>
                    <a:pt x="2" y="2"/>
                    <a:pt x="2" y="1"/>
                    <a:pt x="1" y="0"/>
                  </a:cubicBezTo>
                </a:path>
              </a:pathLst>
            </a:custGeom>
            <a:solidFill>
              <a:srgbClr val="9083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4" name="Freeform 518"/>
            <p:cNvSpPr>
              <a:spLocks/>
            </p:cNvSpPr>
            <p:nvPr/>
          </p:nvSpPr>
          <p:spPr bwMode="auto">
            <a:xfrm>
              <a:off x="4159" y="3869"/>
              <a:ext cx="64" cy="26"/>
            </a:xfrm>
            <a:custGeom>
              <a:avLst/>
              <a:gdLst>
                <a:gd name="T0" fmla="*/ 853 w 27"/>
                <a:gd name="T1" fmla="*/ 0 h 11"/>
                <a:gd name="T2" fmla="*/ 825 w 27"/>
                <a:gd name="T3" fmla="*/ 0 h 11"/>
                <a:gd name="T4" fmla="*/ 825 w 27"/>
                <a:gd name="T5" fmla="*/ 0 h 11"/>
                <a:gd name="T6" fmla="*/ 825 w 27"/>
                <a:gd name="T7" fmla="*/ 0 h 11"/>
                <a:gd name="T8" fmla="*/ 825 w 27"/>
                <a:gd name="T9" fmla="*/ 0 h 11"/>
                <a:gd name="T10" fmla="*/ 825 w 27"/>
                <a:gd name="T11" fmla="*/ 0 h 11"/>
                <a:gd name="T12" fmla="*/ 623 w 27"/>
                <a:gd name="T13" fmla="*/ 0 h 11"/>
                <a:gd name="T14" fmla="*/ 623 w 27"/>
                <a:gd name="T15" fmla="*/ 28 h 11"/>
                <a:gd name="T16" fmla="*/ 410 w 27"/>
                <a:gd name="T17" fmla="*/ 66 h 11"/>
                <a:gd name="T18" fmla="*/ 254 w 27"/>
                <a:gd name="T19" fmla="*/ 95 h 11"/>
                <a:gd name="T20" fmla="*/ 185 w 27"/>
                <a:gd name="T21" fmla="*/ 66 h 11"/>
                <a:gd name="T22" fmla="*/ 119 w 27"/>
                <a:gd name="T23" fmla="*/ 66 h 11"/>
                <a:gd name="T24" fmla="*/ 95 w 27"/>
                <a:gd name="T25" fmla="*/ 28 h 11"/>
                <a:gd name="T26" fmla="*/ 28 w 27"/>
                <a:gd name="T27" fmla="*/ 28 h 11"/>
                <a:gd name="T28" fmla="*/ 28 w 27"/>
                <a:gd name="T29" fmla="*/ 0 h 11"/>
                <a:gd name="T30" fmla="*/ 28 w 27"/>
                <a:gd name="T31" fmla="*/ 0 h 11"/>
                <a:gd name="T32" fmla="*/ 0 w 27"/>
                <a:gd name="T33" fmla="*/ 66 h 11"/>
                <a:gd name="T34" fmla="*/ 0 w 27"/>
                <a:gd name="T35" fmla="*/ 66 h 11"/>
                <a:gd name="T36" fmla="*/ 0 w 27"/>
                <a:gd name="T37" fmla="*/ 279 h 11"/>
                <a:gd name="T38" fmla="*/ 28 w 27"/>
                <a:gd name="T39" fmla="*/ 319 h 11"/>
                <a:gd name="T40" fmla="*/ 95 w 27"/>
                <a:gd name="T41" fmla="*/ 319 h 11"/>
                <a:gd name="T42" fmla="*/ 254 w 27"/>
                <a:gd name="T43" fmla="*/ 340 h 11"/>
                <a:gd name="T44" fmla="*/ 282 w 27"/>
                <a:gd name="T45" fmla="*/ 340 h 11"/>
                <a:gd name="T46" fmla="*/ 439 w 27"/>
                <a:gd name="T47" fmla="*/ 319 h 11"/>
                <a:gd name="T48" fmla="*/ 439 w 27"/>
                <a:gd name="T49" fmla="*/ 319 h 11"/>
                <a:gd name="T50" fmla="*/ 668 w 27"/>
                <a:gd name="T51" fmla="*/ 251 h 11"/>
                <a:gd name="T52" fmla="*/ 692 w 27"/>
                <a:gd name="T53" fmla="*/ 251 h 11"/>
                <a:gd name="T54" fmla="*/ 853 w 27"/>
                <a:gd name="T55" fmla="*/ 0 h 11"/>
                <a:gd name="T56" fmla="*/ 853 w 27"/>
                <a:gd name="T57" fmla="*/ 0 h 11"/>
                <a:gd name="T58" fmla="*/ 853 w 27"/>
                <a:gd name="T59" fmla="*/ 0 h 1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7"/>
                <a:gd name="T91" fmla="*/ 0 h 11"/>
                <a:gd name="T92" fmla="*/ 27 w 27"/>
                <a:gd name="T93" fmla="*/ 11 h 11"/>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7" h="11">
                  <a:moveTo>
                    <a:pt x="27" y="0"/>
                  </a:moveTo>
                  <a:cubicBezTo>
                    <a:pt x="27" y="0"/>
                    <a:pt x="26" y="0"/>
                    <a:pt x="26" y="0"/>
                  </a:cubicBezTo>
                  <a:cubicBezTo>
                    <a:pt x="26" y="0"/>
                    <a:pt x="26" y="0"/>
                    <a:pt x="26" y="0"/>
                  </a:cubicBezTo>
                  <a:cubicBezTo>
                    <a:pt x="26" y="0"/>
                    <a:pt x="26" y="0"/>
                    <a:pt x="26" y="0"/>
                  </a:cubicBezTo>
                  <a:cubicBezTo>
                    <a:pt x="26" y="0"/>
                    <a:pt x="26" y="0"/>
                    <a:pt x="26" y="0"/>
                  </a:cubicBezTo>
                  <a:cubicBezTo>
                    <a:pt x="26" y="0"/>
                    <a:pt x="26" y="0"/>
                    <a:pt x="26" y="0"/>
                  </a:cubicBezTo>
                  <a:cubicBezTo>
                    <a:pt x="20" y="0"/>
                    <a:pt x="20" y="0"/>
                    <a:pt x="20" y="0"/>
                  </a:cubicBezTo>
                  <a:cubicBezTo>
                    <a:pt x="20" y="1"/>
                    <a:pt x="20" y="1"/>
                    <a:pt x="20" y="1"/>
                  </a:cubicBezTo>
                  <a:cubicBezTo>
                    <a:pt x="13" y="2"/>
                    <a:pt x="13" y="2"/>
                    <a:pt x="13" y="2"/>
                  </a:cubicBezTo>
                  <a:cubicBezTo>
                    <a:pt x="8" y="3"/>
                    <a:pt x="8" y="3"/>
                    <a:pt x="8" y="3"/>
                  </a:cubicBezTo>
                  <a:cubicBezTo>
                    <a:pt x="6" y="2"/>
                    <a:pt x="6" y="2"/>
                    <a:pt x="6" y="2"/>
                  </a:cubicBezTo>
                  <a:cubicBezTo>
                    <a:pt x="4" y="2"/>
                    <a:pt x="4" y="2"/>
                    <a:pt x="4" y="2"/>
                  </a:cubicBezTo>
                  <a:cubicBezTo>
                    <a:pt x="3" y="1"/>
                    <a:pt x="3" y="1"/>
                    <a:pt x="3" y="1"/>
                  </a:cubicBezTo>
                  <a:cubicBezTo>
                    <a:pt x="1" y="1"/>
                    <a:pt x="1" y="1"/>
                    <a:pt x="1" y="1"/>
                  </a:cubicBezTo>
                  <a:cubicBezTo>
                    <a:pt x="1" y="0"/>
                    <a:pt x="1" y="0"/>
                    <a:pt x="1" y="0"/>
                  </a:cubicBezTo>
                  <a:cubicBezTo>
                    <a:pt x="1" y="0"/>
                    <a:pt x="1" y="0"/>
                    <a:pt x="1" y="0"/>
                  </a:cubicBezTo>
                  <a:cubicBezTo>
                    <a:pt x="0" y="2"/>
                    <a:pt x="0" y="2"/>
                    <a:pt x="0" y="2"/>
                  </a:cubicBezTo>
                  <a:cubicBezTo>
                    <a:pt x="0" y="2"/>
                    <a:pt x="0" y="2"/>
                    <a:pt x="0" y="2"/>
                  </a:cubicBezTo>
                  <a:cubicBezTo>
                    <a:pt x="0" y="9"/>
                    <a:pt x="0" y="9"/>
                    <a:pt x="0" y="9"/>
                  </a:cubicBezTo>
                  <a:cubicBezTo>
                    <a:pt x="1" y="10"/>
                    <a:pt x="1" y="10"/>
                    <a:pt x="1" y="10"/>
                  </a:cubicBezTo>
                  <a:cubicBezTo>
                    <a:pt x="2" y="10"/>
                    <a:pt x="2" y="10"/>
                    <a:pt x="3" y="10"/>
                  </a:cubicBezTo>
                  <a:cubicBezTo>
                    <a:pt x="8" y="11"/>
                    <a:pt x="8" y="11"/>
                    <a:pt x="8" y="11"/>
                  </a:cubicBezTo>
                  <a:cubicBezTo>
                    <a:pt x="9" y="11"/>
                    <a:pt x="9" y="11"/>
                    <a:pt x="9" y="11"/>
                  </a:cubicBezTo>
                  <a:cubicBezTo>
                    <a:pt x="14" y="10"/>
                    <a:pt x="14" y="10"/>
                    <a:pt x="14" y="10"/>
                  </a:cubicBezTo>
                  <a:cubicBezTo>
                    <a:pt x="14" y="10"/>
                    <a:pt x="14" y="10"/>
                    <a:pt x="14" y="10"/>
                  </a:cubicBezTo>
                  <a:cubicBezTo>
                    <a:pt x="21" y="8"/>
                    <a:pt x="21" y="8"/>
                    <a:pt x="21" y="8"/>
                  </a:cubicBezTo>
                  <a:cubicBezTo>
                    <a:pt x="22" y="8"/>
                    <a:pt x="22" y="8"/>
                    <a:pt x="22" y="8"/>
                  </a:cubicBezTo>
                  <a:cubicBezTo>
                    <a:pt x="27" y="0"/>
                    <a:pt x="27" y="0"/>
                    <a:pt x="27" y="0"/>
                  </a:cubicBezTo>
                  <a:cubicBezTo>
                    <a:pt x="27" y="0"/>
                    <a:pt x="27" y="0"/>
                    <a:pt x="27" y="0"/>
                  </a:cubicBezTo>
                  <a:cubicBezTo>
                    <a:pt x="27" y="0"/>
                    <a:pt x="27" y="0"/>
                    <a:pt x="27" y="0"/>
                  </a:cubicBezTo>
                </a:path>
              </a:pathLst>
            </a:custGeom>
            <a:solidFill>
              <a:srgbClr val="9083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5" name="Freeform 519"/>
            <p:cNvSpPr>
              <a:spLocks/>
            </p:cNvSpPr>
            <p:nvPr/>
          </p:nvSpPr>
          <p:spPr bwMode="auto">
            <a:xfrm>
              <a:off x="4350" y="3529"/>
              <a:ext cx="41" cy="18"/>
            </a:xfrm>
            <a:custGeom>
              <a:avLst/>
              <a:gdLst>
                <a:gd name="T0" fmla="*/ 41 w 41"/>
                <a:gd name="T1" fmla="*/ 0 h 18"/>
                <a:gd name="T2" fmla="*/ 12 w 41"/>
                <a:gd name="T3" fmla="*/ 0 h 18"/>
                <a:gd name="T4" fmla="*/ 0 w 41"/>
                <a:gd name="T5" fmla="*/ 18 h 18"/>
                <a:gd name="T6" fmla="*/ 41 w 41"/>
                <a:gd name="T7" fmla="*/ 18 h 18"/>
                <a:gd name="T8" fmla="*/ 41 w 41"/>
                <a:gd name="T9" fmla="*/ 0 h 18"/>
                <a:gd name="T10" fmla="*/ 0 60000 65536"/>
                <a:gd name="T11" fmla="*/ 0 60000 65536"/>
                <a:gd name="T12" fmla="*/ 0 60000 65536"/>
                <a:gd name="T13" fmla="*/ 0 60000 65536"/>
                <a:gd name="T14" fmla="*/ 0 60000 65536"/>
                <a:gd name="T15" fmla="*/ 0 w 41"/>
                <a:gd name="T16" fmla="*/ 0 h 18"/>
                <a:gd name="T17" fmla="*/ 41 w 41"/>
                <a:gd name="T18" fmla="*/ 18 h 18"/>
              </a:gdLst>
              <a:ahLst/>
              <a:cxnLst>
                <a:cxn ang="T10">
                  <a:pos x="T0" y="T1"/>
                </a:cxn>
                <a:cxn ang="T11">
                  <a:pos x="T2" y="T3"/>
                </a:cxn>
                <a:cxn ang="T12">
                  <a:pos x="T4" y="T5"/>
                </a:cxn>
                <a:cxn ang="T13">
                  <a:pos x="T6" y="T7"/>
                </a:cxn>
                <a:cxn ang="T14">
                  <a:pos x="T8" y="T9"/>
                </a:cxn>
              </a:cxnLst>
              <a:rect l="T15" t="T16" r="T17" b="T18"/>
              <a:pathLst>
                <a:path w="41" h="18">
                  <a:moveTo>
                    <a:pt x="41" y="0"/>
                  </a:moveTo>
                  <a:lnTo>
                    <a:pt x="12" y="0"/>
                  </a:lnTo>
                  <a:lnTo>
                    <a:pt x="0" y="18"/>
                  </a:lnTo>
                  <a:lnTo>
                    <a:pt x="41" y="18"/>
                  </a:lnTo>
                  <a:lnTo>
                    <a:pt x="41" y="0"/>
                  </a:lnTo>
                  <a:close/>
                </a:path>
              </a:pathLst>
            </a:custGeom>
            <a:solidFill>
              <a:srgbClr val="9083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6" name="Freeform 520"/>
            <p:cNvSpPr>
              <a:spLocks/>
            </p:cNvSpPr>
            <p:nvPr/>
          </p:nvSpPr>
          <p:spPr bwMode="auto">
            <a:xfrm>
              <a:off x="4350" y="3529"/>
              <a:ext cx="41" cy="18"/>
            </a:xfrm>
            <a:custGeom>
              <a:avLst/>
              <a:gdLst>
                <a:gd name="T0" fmla="*/ 41 w 41"/>
                <a:gd name="T1" fmla="*/ 0 h 18"/>
                <a:gd name="T2" fmla="*/ 12 w 41"/>
                <a:gd name="T3" fmla="*/ 0 h 18"/>
                <a:gd name="T4" fmla="*/ 0 w 41"/>
                <a:gd name="T5" fmla="*/ 18 h 18"/>
                <a:gd name="T6" fmla="*/ 41 w 41"/>
                <a:gd name="T7" fmla="*/ 18 h 18"/>
                <a:gd name="T8" fmla="*/ 41 w 41"/>
                <a:gd name="T9" fmla="*/ 0 h 18"/>
                <a:gd name="T10" fmla="*/ 0 60000 65536"/>
                <a:gd name="T11" fmla="*/ 0 60000 65536"/>
                <a:gd name="T12" fmla="*/ 0 60000 65536"/>
                <a:gd name="T13" fmla="*/ 0 60000 65536"/>
                <a:gd name="T14" fmla="*/ 0 60000 65536"/>
                <a:gd name="T15" fmla="*/ 0 w 41"/>
                <a:gd name="T16" fmla="*/ 0 h 18"/>
                <a:gd name="T17" fmla="*/ 41 w 41"/>
                <a:gd name="T18" fmla="*/ 18 h 18"/>
              </a:gdLst>
              <a:ahLst/>
              <a:cxnLst>
                <a:cxn ang="T10">
                  <a:pos x="T0" y="T1"/>
                </a:cxn>
                <a:cxn ang="T11">
                  <a:pos x="T2" y="T3"/>
                </a:cxn>
                <a:cxn ang="T12">
                  <a:pos x="T4" y="T5"/>
                </a:cxn>
                <a:cxn ang="T13">
                  <a:pos x="T6" y="T7"/>
                </a:cxn>
                <a:cxn ang="T14">
                  <a:pos x="T8" y="T9"/>
                </a:cxn>
              </a:cxnLst>
              <a:rect l="T15" t="T16" r="T17" b="T18"/>
              <a:pathLst>
                <a:path w="41" h="18">
                  <a:moveTo>
                    <a:pt x="41" y="0"/>
                  </a:moveTo>
                  <a:lnTo>
                    <a:pt x="12" y="0"/>
                  </a:lnTo>
                  <a:lnTo>
                    <a:pt x="0" y="18"/>
                  </a:lnTo>
                  <a:lnTo>
                    <a:pt x="41" y="18"/>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7" name="Freeform 521"/>
            <p:cNvSpPr>
              <a:spLocks/>
            </p:cNvSpPr>
            <p:nvPr/>
          </p:nvSpPr>
          <p:spPr bwMode="auto">
            <a:xfrm>
              <a:off x="4154" y="3921"/>
              <a:ext cx="38" cy="61"/>
            </a:xfrm>
            <a:custGeom>
              <a:avLst/>
              <a:gdLst>
                <a:gd name="T0" fmla="*/ 38 w 38"/>
                <a:gd name="T1" fmla="*/ 0 h 61"/>
                <a:gd name="T2" fmla="*/ 5 w 38"/>
                <a:gd name="T3" fmla="*/ 0 h 61"/>
                <a:gd name="T4" fmla="*/ 0 w 38"/>
                <a:gd name="T5" fmla="*/ 61 h 61"/>
                <a:gd name="T6" fmla="*/ 38 w 38"/>
                <a:gd name="T7" fmla="*/ 0 h 61"/>
                <a:gd name="T8" fmla="*/ 0 60000 65536"/>
                <a:gd name="T9" fmla="*/ 0 60000 65536"/>
                <a:gd name="T10" fmla="*/ 0 60000 65536"/>
                <a:gd name="T11" fmla="*/ 0 60000 65536"/>
                <a:gd name="T12" fmla="*/ 0 w 38"/>
                <a:gd name="T13" fmla="*/ 0 h 61"/>
                <a:gd name="T14" fmla="*/ 38 w 38"/>
                <a:gd name="T15" fmla="*/ 61 h 61"/>
              </a:gdLst>
              <a:ahLst/>
              <a:cxnLst>
                <a:cxn ang="T8">
                  <a:pos x="T0" y="T1"/>
                </a:cxn>
                <a:cxn ang="T9">
                  <a:pos x="T2" y="T3"/>
                </a:cxn>
                <a:cxn ang="T10">
                  <a:pos x="T4" y="T5"/>
                </a:cxn>
                <a:cxn ang="T11">
                  <a:pos x="T6" y="T7"/>
                </a:cxn>
              </a:cxnLst>
              <a:rect l="T12" t="T13" r="T14" b="T15"/>
              <a:pathLst>
                <a:path w="38" h="61">
                  <a:moveTo>
                    <a:pt x="38" y="0"/>
                  </a:moveTo>
                  <a:lnTo>
                    <a:pt x="5" y="0"/>
                  </a:lnTo>
                  <a:lnTo>
                    <a:pt x="0" y="61"/>
                  </a:lnTo>
                  <a:lnTo>
                    <a:pt x="38" y="0"/>
                  </a:lnTo>
                  <a:close/>
                </a:path>
              </a:pathLst>
            </a:custGeom>
            <a:solidFill>
              <a:srgbClr val="F5872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8" name="Freeform 522"/>
            <p:cNvSpPr>
              <a:spLocks/>
            </p:cNvSpPr>
            <p:nvPr/>
          </p:nvSpPr>
          <p:spPr bwMode="auto">
            <a:xfrm>
              <a:off x="4154" y="3921"/>
              <a:ext cx="38" cy="61"/>
            </a:xfrm>
            <a:custGeom>
              <a:avLst/>
              <a:gdLst>
                <a:gd name="T0" fmla="*/ 38 w 38"/>
                <a:gd name="T1" fmla="*/ 0 h 61"/>
                <a:gd name="T2" fmla="*/ 5 w 38"/>
                <a:gd name="T3" fmla="*/ 0 h 61"/>
                <a:gd name="T4" fmla="*/ 0 w 38"/>
                <a:gd name="T5" fmla="*/ 61 h 61"/>
                <a:gd name="T6" fmla="*/ 38 w 38"/>
                <a:gd name="T7" fmla="*/ 0 h 61"/>
                <a:gd name="T8" fmla="*/ 0 60000 65536"/>
                <a:gd name="T9" fmla="*/ 0 60000 65536"/>
                <a:gd name="T10" fmla="*/ 0 60000 65536"/>
                <a:gd name="T11" fmla="*/ 0 60000 65536"/>
                <a:gd name="T12" fmla="*/ 0 w 38"/>
                <a:gd name="T13" fmla="*/ 0 h 61"/>
                <a:gd name="T14" fmla="*/ 38 w 38"/>
                <a:gd name="T15" fmla="*/ 61 h 61"/>
              </a:gdLst>
              <a:ahLst/>
              <a:cxnLst>
                <a:cxn ang="T8">
                  <a:pos x="T0" y="T1"/>
                </a:cxn>
                <a:cxn ang="T9">
                  <a:pos x="T2" y="T3"/>
                </a:cxn>
                <a:cxn ang="T10">
                  <a:pos x="T4" y="T5"/>
                </a:cxn>
                <a:cxn ang="T11">
                  <a:pos x="T6" y="T7"/>
                </a:cxn>
              </a:cxnLst>
              <a:rect l="T12" t="T13" r="T14" b="T15"/>
              <a:pathLst>
                <a:path w="38" h="61">
                  <a:moveTo>
                    <a:pt x="38" y="0"/>
                  </a:moveTo>
                  <a:lnTo>
                    <a:pt x="5" y="0"/>
                  </a:lnTo>
                  <a:lnTo>
                    <a:pt x="0" y="61"/>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39" name="Freeform 523"/>
            <p:cNvSpPr>
              <a:spLocks/>
            </p:cNvSpPr>
            <p:nvPr/>
          </p:nvSpPr>
          <p:spPr bwMode="auto">
            <a:xfrm>
              <a:off x="4159" y="3902"/>
              <a:ext cx="45" cy="19"/>
            </a:xfrm>
            <a:custGeom>
              <a:avLst/>
              <a:gdLst>
                <a:gd name="T0" fmla="*/ 45 w 45"/>
                <a:gd name="T1" fmla="*/ 0 h 19"/>
                <a:gd name="T2" fmla="*/ 0 w 45"/>
                <a:gd name="T3" fmla="*/ 0 h 19"/>
                <a:gd name="T4" fmla="*/ 0 w 45"/>
                <a:gd name="T5" fmla="*/ 19 h 19"/>
                <a:gd name="T6" fmla="*/ 33 w 45"/>
                <a:gd name="T7" fmla="*/ 19 h 19"/>
                <a:gd name="T8" fmla="*/ 45 w 45"/>
                <a:gd name="T9" fmla="*/ 0 h 19"/>
                <a:gd name="T10" fmla="*/ 0 60000 65536"/>
                <a:gd name="T11" fmla="*/ 0 60000 65536"/>
                <a:gd name="T12" fmla="*/ 0 60000 65536"/>
                <a:gd name="T13" fmla="*/ 0 60000 65536"/>
                <a:gd name="T14" fmla="*/ 0 60000 65536"/>
                <a:gd name="T15" fmla="*/ 0 w 45"/>
                <a:gd name="T16" fmla="*/ 0 h 19"/>
                <a:gd name="T17" fmla="*/ 45 w 45"/>
                <a:gd name="T18" fmla="*/ 19 h 19"/>
              </a:gdLst>
              <a:ahLst/>
              <a:cxnLst>
                <a:cxn ang="T10">
                  <a:pos x="T0" y="T1"/>
                </a:cxn>
                <a:cxn ang="T11">
                  <a:pos x="T2" y="T3"/>
                </a:cxn>
                <a:cxn ang="T12">
                  <a:pos x="T4" y="T5"/>
                </a:cxn>
                <a:cxn ang="T13">
                  <a:pos x="T6" y="T7"/>
                </a:cxn>
                <a:cxn ang="T14">
                  <a:pos x="T8" y="T9"/>
                </a:cxn>
              </a:cxnLst>
              <a:rect l="T15" t="T16" r="T17" b="T18"/>
              <a:pathLst>
                <a:path w="45" h="19">
                  <a:moveTo>
                    <a:pt x="45" y="0"/>
                  </a:moveTo>
                  <a:lnTo>
                    <a:pt x="0" y="0"/>
                  </a:lnTo>
                  <a:lnTo>
                    <a:pt x="0" y="19"/>
                  </a:lnTo>
                  <a:lnTo>
                    <a:pt x="33" y="19"/>
                  </a:lnTo>
                  <a:lnTo>
                    <a:pt x="45" y="0"/>
                  </a:lnTo>
                  <a:close/>
                </a:path>
              </a:pathLst>
            </a:custGeom>
            <a:solidFill>
              <a:srgbClr val="90835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0" name="Freeform 524"/>
            <p:cNvSpPr>
              <a:spLocks/>
            </p:cNvSpPr>
            <p:nvPr/>
          </p:nvSpPr>
          <p:spPr bwMode="auto">
            <a:xfrm>
              <a:off x="4159" y="3902"/>
              <a:ext cx="45" cy="19"/>
            </a:xfrm>
            <a:custGeom>
              <a:avLst/>
              <a:gdLst>
                <a:gd name="T0" fmla="*/ 45 w 45"/>
                <a:gd name="T1" fmla="*/ 0 h 19"/>
                <a:gd name="T2" fmla="*/ 0 w 45"/>
                <a:gd name="T3" fmla="*/ 0 h 19"/>
                <a:gd name="T4" fmla="*/ 0 w 45"/>
                <a:gd name="T5" fmla="*/ 19 h 19"/>
                <a:gd name="T6" fmla="*/ 33 w 45"/>
                <a:gd name="T7" fmla="*/ 19 h 19"/>
                <a:gd name="T8" fmla="*/ 45 w 45"/>
                <a:gd name="T9" fmla="*/ 0 h 19"/>
                <a:gd name="T10" fmla="*/ 0 60000 65536"/>
                <a:gd name="T11" fmla="*/ 0 60000 65536"/>
                <a:gd name="T12" fmla="*/ 0 60000 65536"/>
                <a:gd name="T13" fmla="*/ 0 60000 65536"/>
                <a:gd name="T14" fmla="*/ 0 60000 65536"/>
                <a:gd name="T15" fmla="*/ 0 w 45"/>
                <a:gd name="T16" fmla="*/ 0 h 19"/>
                <a:gd name="T17" fmla="*/ 45 w 45"/>
                <a:gd name="T18" fmla="*/ 19 h 19"/>
              </a:gdLst>
              <a:ahLst/>
              <a:cxnLst>
                <a:cxn ang="T10">
                  <a:pos x="T0" y="T1"/>
                </a:cxn>
                <a:cxn ang="T11">
                  <a:pos x="T2" y="T3"/>
                </a:cxn>
                <a:cxn ang="T12">
                  <a:pos x="T4" y="T5"/>
                </a:cxn>
                <a:cxn ang="T13">
                  <a:pos x="T6" y="T7"/>
                </a:cxn>
                <a:cxn ang="T14">
                  <a:pos x="T8" y="T9"/>
                </a:cxn>
              </a:cxnLst>
              <a:rect l="T15" t="T16" r="T17" b="T18"/>
              <a:pathLst>
                <a:path w="45" h="19">
                  <a:moveTo>
                    <a:pt x="45" y="0"/>
                  </a:moveTo>
                  <a:lnTo>
                    <a:pt x="0" y="0"/>
                  </a:lnTo>
                  <a:lnTo>
                    <a:pt x="0" y="19"/>
                  </a:lnTo>
                  <a:lnTo>
                    <a:pt x="33" y="19"/>
                  </a:lnTo>
                  <a:lnTo>
                    <a:pt x="4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1" name="Freeform 525"/>
            <p:cNvSpPr>
              <a:spLocks/>
            </p:cNvSpPr>
            <p:nvPr/>
          </p:nvSpPr>
          <p:spPr bwMode="auto">
            <a:xfrm>
              <a:off x="4350" y="3465"/>
              <a:ext cx="45" cy="64"/>
            </a:xfrm>
            <a:custGeom>
              <a:avLst/>
              <a:gdLst>
                <a:gd name="T0" fmla="*/ 38 w 45"/>
                <a:gd name="T1" fmla="*/ 0 h 64"/>
                <a:gd name="T2" fmla="*/ 38 w 45"/>
                <a:gd name="T3" fmla="*/ 2 h 64"/>
                <a:gd name="T4" fmla="*/ 0 w 45"/>
                <a:gd name="T5" fmla="*/ 64 h 64"/>
                <a:gd name="T6" fmla="*/ 12 w 45"/>
                <a:gd name="T7" fmla="*/ 64 h 64"/>
                <a:gd name="T8" fmla="*/ 41 w 45"/>
                <a:gd name="T9" fmla="*/ 16 h 64"/>
                <a:gd name="T10" fmla="*/ 41 w 45"/>
                <a:gd name="T11" fmla="*/ 5 h 64"/>
                <a:gd name="T12" fmla="*/ 45 w 45"/>
                <a:gd name="T13" fmla="*/ 5 h 64"/>
                <a:gd name="T14" fmla="*/ 45 w 45"/>
                <a:gd name="T15" fmla="*/ 5 h 64"/>
                <a:gd name="T16" fmla="*/ 38 w 45"/>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64"/>
                <a:gd name="T29" fmla="*/ 45 w 45"/>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64">
                  <a:moveTo>
                    <a:pt x="38" y="0"/>
                  </a:moveTo>
                  <a:lnTo>
                    <a:pt x="38" y="2"/>
                  </a:lnTo>
                  <a:lnTo>
                    <a:pt x="0" y="64"/>
                  </a:lnTo>
                  <a:lnTo>
                    <a:pt x="12" y="64"/>
                  </a:lnTo>
                  <a:lnTo>
                    <a:pt x="41" y="16"/>
                  </a:lnTo>
                  <a:lnTo>
                    <a:pt x="41" y="5"/>
                  </a:lnTo>
                  <a:lnTo>
                    <a:pt x="45" y="5"/>
                  </a:lnTo>
                  <a:lnTo>
                    <a:pt x="38" y="0"/>
                  </a:lnTo>
                  <a:close/>
                </a:path>
              </a:pathLst>
            </a:custGeom>
            <a:solidFill>
              <a:srgbClr val="6C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2" name="Freeform 526"/>
            <p:cNvSpPr>
              <a:spLocks/>
            </p:cNvSpPr>
            <p:nvPr/>
          </p:nvSpPr>
          <p:spPr bwMode="auto">
            <a:xfrm>
              <a:off x="4350" y="3465"/>
              <a:ext cx="45" cy="64"/>
            </a:xfrm>
            <a:custGeom>
              <a:avLst/>
              <a:gdLst>
                <a:gd name="T0" fmla="*/ 38 w 45"/>
                <a:gd name="T1" fmla="*/ 0 h 64"/>
                <a:gd name="T2" fmla="*/ 38 w 45"/>
                <a:gd name="T3" fmla="*/ 2 h 64"/>
                <a:gd name="T4" fmla="*/ 0 w 45"/>
                <a:gd name="T5" fmla="*/ 64 h 64"/>
                <a:gd name="T6" fmla="*/ 12 w 45"/>
                <a:gd name="T7" fmla="*/ 64 h 64"/>
                <a:gd name="T8" fmla="*/ 41 w 45"/>
                <a:gd name="T9" fmla="*/ 16 h 64"/>
                <a:gd name="T10" fmla="*/ 41 w 45"/>
                <a:gd name="T11" fmla="*/ 5 h 64"/>
                <a:gd name="T12" fmla="*/ 45 w 45"/>
                <a:gd name="T13" fmla="*/ 5 h 64"/>
                <a:gd name="T14" fmla="*/ 45 w 45"/>
                <a:gd name="T15" fmla="*/ 5 h 64"/>
                <a:gd name="T16" fmla="*/ 38 w 45"/>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5"/>
                <a:gd name="T28" fmla="*/ 0 h 64"/>
                <a:gd name="T29" fmla="*/ 45 w 45"/>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5" h="64">
                  <a:moveTo>
                    <a:pt x="38" y="0"/>
                  </a:moveTo>
                  <a:lnTo>
                    <a:pt x="38" y="2"/>
                  </a:lnTo>
                  <a:lnTo>
                    <a:pt x="0" y="64"/>
                  </a:lnTo>
                  <a:lnTo>
                    <a:pt x="12" y="64"/>
                  </a:lnTo>
                  <a:lnTo>
                    <a:pt x="41" y="16"/>
                  </a:lnTo>
                  <a:lnTo>
                    <a:pt x="41" y="5"/>
                  </a:lnTo>
                  <a:lnTo>
                    <a:pt x="45" y="5"/>
                  </a:lnTo>
                  <a:lnTo>
                    <a:pt x="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3" name="Freeform 527"/>
            <p:cNvSpPr>
              <a:spLocks/>
            </p:cNvSpPr>
            <p:nvPr/>
          </p:nvSpPr>
          <p:spPr bwMode="auto">
            <a:xfrm>
              <a:off x="4265" y="3547"/>
              <a:ext cx="85" cy="147"/>
            </a:xfrm>
            <a:custGeom>
              <a:avLst/>
              <a:gdLst>
                <a:gd name="T0" fmla="*/ 85 w 85"/>
                <a:gd name="T1" fmla="*/ 0 h 147"/>
                <a:gd name="T2" fmla="*/ 76 w 85"/>
                <a:gd name="T3" fmla="*/ 0 h 147"/>
                <a:gd name="T4" fmla="*/ 0 w 85"/>
                <a:gd name="T5" fmla="*/ 126 h 147"/>
                <a:gd name="T6" fmla="*/ 0 w 85"/>
                <a:gd name="T7" fmla="*/ 145 h 147"/>
                <a:gd name="T8" fmla="*/ 0 w 85"/>
                <a:gd name="T9" fmla="*/ 145 h 147"/>
                <a:gd name="T10" fmla="*/ 0 w 85"/>
                <a:gd name="T11" fmla="*/ 147 h 147"/>
                <a:gd name="T12" fmla="*/ 85 w 85"/>
                <a:gd name="T13" fmla="*/ 0 h 147"/>
                <a:gd name="T14" fmla="*/ 0 60000 65536"/>
                <a:gd name="T15" fmla="*/ 0 60000 65536"/>
                <a:gd name="T16" fmla="*/ 0 60000 65536"/>
                <a:gd name="T17" fmla="*/ 0 60000 65536"/>
                <a:gd name="T18" fmla="*/ 0 60000 65536"/>
                <a:gd name="T19" fmla="*/ 0 60000 65536"/>
                <a:gd name="T20" fmla="*/ 0 60000 65536"/>
                <a:gd name="T21" fmla="*/ 0 w 85"/>
                <a:gd name="T22" fmla="*/ 0 h 147"/>
                <a:gd name="T23" fmla="*/ 85 w 85"/>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147">
                  <a:moveTo>
                    <a:pt x="85" y="0"/>
                  </a:moveTo>
                  <a:lnTo>
                    <a:pt x="76" y="0"/>
                  </a:lnTo>
                  <a:lnTo>
                    <a:pt x="0" y="126"/>
                  </a:lnTo>
                  <a:lnTo>
                    <a:pt x="0" y="145"/>
                  </a:lnTo>
                  <a:lnTo>
                    <a:pt x="0" y="147"/>
                  </a:lnTo>
                  <a:lnTo>
                    <a:pt x="85" y="0"/>
                  </a:lnTo>
                  <a:close/>
                </a:path>
              </a:pathLst>
            </a:custGeom>
            <a:solidFill>
              <a:srgbClr val="6F31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4" name="Freeform 528"/>
            <p:cNvSpPr>
              <a:spLocks/>
            </p:cNvSpPr>
            <p:nvPr/>
          </p:nvSpPr>
          <p:spPr bwMode="auto">
            <a:xfrm>
              <a:off x="4265" y="3547"/>
              <a:ext cx="85" cy="147"/>
            </a:xfrm>
            <a:custGeom>
              <a:avLst/>
              <a:gdLst>
                <a:gd name="T0" fmla="*/ 85 w 85"/>
                <a:gd name="T1" fmla="*/ 0 h 147"/>
                <a:gd name="T2" fmla="*/ 76 w 85"/>
                <a:gd name="T3" fmla="*/ 0 h 147"/>
                <a:gd name="T4" fmla="*/ 0 w 85"/>
                <a:gd name="T5" fmla="*/ 126 h 147"/>
                <a:gd name="T6" fmla="*/ 0 w 85"/>
                <a:gd name="T7" fmla="*/ 145 h 147"/>
                <a:gd name="T8" fmla="*/ 0 w 85"/>
                <a:gd name="T9" fmla="*/ 145 h 147"/>
                <a:gd name="T10" fmla="*/ 0 w 85"/>
                <a:gd name="T11" fmla="*/ 147 h 147"/>
                <a:gd name="T12" fmla="*/ 85 w 85"/>
                <a:gd name="T13" fmla="*/ 0 h 147"/>
                <a:gd name="T14" fmla="*/ 0 60000 65536"/>
                <a:gd name="T15" fmla="*/ 0 60000 65536"/>
                <a:gd name="T16" fmla="*/ 0 60000 65536"/>
                <a:gd name="T17" fmla="*/ 0 60000 65536"/>
                <a:gd name="T18" fmla="*/ 0 60000 65536"/>
                <a:gd name="T19" fmla="*/ 0 60000 65536"/>
                <a:gd name="T20" fmla="*/ 0 60000 65536"/>
                <a:gd name="T21" fmla="*/ 0 w 85"/>
                <a:gd name="T22" fmla="*/ 0 h 147"/>
                <a:gd name="T23" fmla="*/ 85 w 85"/>
                <a:gd name="T24" fmla="*/ 147 h 1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 h="147">
                  <a:moveTo>
                    <a:pt x="85" y="0"/>
                  </a:moveTo>
                  <a:lnTo>
                    <a:pt x="76" y="0"/>
                  </a:lnTo>
                  <a:lnTo>
                    <a:pt x="0" y="126"/>
                  </a:lnTo>
                  <a:lnTo>
                    <a:pt x="0" y="145"/>
                  </a:lnTo>
                  <a:lnTo>
                    <a:pt x="0" y="147"/>
                  </a:lnTo>
                  <a:lnTo>
                    <a:pt x="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5" name="Freeform 529"/>
            <p:cNvSpPr>
              <a:spLocks/>
            </p:cNvSpPr>
            <p:nvPr/>
          </p:nvSpPr>
          <p:spPr bwMode="auto">
            <a:xfrm>
              <a:off x="4166" y="3758"/>
              <a:ext cx="50" cy="94"/>
            </a:xfrm>
            <a:custGeom>
              <a:avLst/>
              <a:gdLst>
                <a:gd name="T0" fmla="*/ 50 w 50"/>
                <a:gd name="T1" fmla="*/ 0 h 94"/>
                <a:gd name="T2" fmla="*/ 0 w 50"/>
                <a:gd name="T3" fmla="*/ 85 h 94"/>
                <a:gd name="T4" fmla="*/ 0 w 50"/>
                <a:gd name="T5" fmla="*/ 94 h 94"/>
                <a:gd name="T6" fmla="*/ 3 w 50"/>
                <a:gd name="T7" fmla="*/ 92 h 94"/>
                <a:gd name="T8" fmla="*/ 29 w 50"/>
                <a:gd name="T9" fmla="*/ 54 h 94"/>
                <a:gd name="T10" fmla="*/ 36 w 50"/>
                <a:gd name="T11" fmla="*/ 35 h 94"/>
                <a:gd name="T12" fmla="*/ 47 w 50"/>
                <a:gd name="T13" fmla="*/ 9 h 94"/>
                <a:gd name="T14" fmla="*/ 50 w 50"/>
                <a:gd name="T15" fmla="*/ 0 h 94"/>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94"/>
                <a:gd name="T26" fmla="*/ 50 w 50"/>
                <a:gd name="T27" fmla="*/ 94 h 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94">
                  <a:moveTo>
                    <a:pt x="50" y="0"/>
                  </a:moveTo>
                  <a:lnTo>
                    <a:pt x="0" y="85"/>
                  </a:lnTo>
                  <a:lnTo>
                    <a:pt x="0" y="94"/>
                  </a:lnTo>
                  <a:lnTo>
                    <a:pt x="3" y="92"/>
                  </a:lnTo>
                  <a:lnTo>
                    <a:pt x="29" y="54"/>
                  </a:lnTo>
                  <a:lnTo>
                    <a:pt x="36" y="35"/>
                  </a:lnTo>
                  <a:lnTo>
                    <a:pt x="47" y="9"/>
                  </a:lnTo>
                  <a:lnTo>
                    <a:pt x="50" y="0"/>
                  </a:lnTo>
                  <a:close/>
                </a:path>
              </a:pathLst>
            </a:custGeom>
            <a:solidFill>
              <a:srgbClr val="6F31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6" name="Freeform 530"/>
            <p:cNvSpPr>
              <a:spLocks/>
            </p:cNvSpPr>
            <p:nvPr/>
          </p:nvSpPr>
          <p:spPr bwMode="auto">
            <a:xfrm>
              <a:off x="4166" y="3758"/>
              <a:ext cx="50" cy="94"/>
            </a:xfrm>
            <a:custGeom>
              <a:avLst/>
              <a:gdLst>
                <a:gd name="T0" fmla="*/ 50 w 50"/>
                <a:gd name="T1" fmla="*/ 0 h 94"/>
                <a:gd name="T2" fmla="*/ 0 w 50"/>
                <a:gd name="T3" fmla="*/ 85 h 94"/>
                <a:gd name="T4" fmla="*/ 0 w 50"/>
                <a:gd name="T5" fmla="*/ 94 h 94"/>
                <a:gd name="T6" fmla="*/ 3 w 50"/>
                <a:gd name="T7" fmla="*/ 92 h 94"/>
                <a:gd name="T8" fmla="*/ 29 w 50"/>
                <a:gd name="T9" fmla="*/ 54 h 94"/>
                <a:gd name="T10" fmla="*/ 36 w 50"/>
                <a:gd name="T11" fmla="*/ 35 h 94"/>
                <a:gd name="T12" fmla="*/ 47 w 50"/>
                <a:gd name="T13" fmla="*/ 9 h 94"/>
                <a:gd name="T14" fmla="*/ 50 w 50"/>
                <a:gd name="T15" fmla="*/ 0 h 94"/>
                <a:gd name="T16" fmla="*/ 0 60000 65536"/>
                <a:gd name="T17" fmla="*/ 0 60000 65536"/>
                <a:gd name="T18" fmla="*/ 0 60000 65536"/>
                <a:gd name="T19" fmla="*/ 0 60000 65536"/>
                <a:gd name="T20" fmla="*/ 0 60000 65536"/>
                <a:gd name="T21" fmla="*/ 0 60000 65536"/>
                <a:gd name="T22" fmla="*/ 0 60000 65536"/>
                <a:gd name="T23" fmla="*/ 0 60000 65536"/>
                <a:gd name="T24" fmla="*/ 0 w 50"/>
                <a:gd name="T25" fmla="*/ 0 h 94"/>
                <a:gd name="T26" fmla="*/ 50 w 50"/>
                <a:gd name="T27" fmla="*/ 94 h 9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0" h="94">
                  <a:moveTo>
                    <a:pt x="50" y="0"/>
                  </a:moveTo>
                  <a:lnTo>
                    <a:pt x="0" y="85"/>
                  </a:lnTo>
                  <a:lnTo>
                    <a:pt x="0" y="94"/>
                  </a:lnTo>
                  <a:lnTo>
                    <a:pt x="3" y="92"/>
                  </a:lnTo>
                  <a:lnTo>
                    <a:pt x="29" y="54"/>
                  </a:lnTo>
                  <a:lnTo>
                    <a:pt x="36" y="35"/>
                  </a:lnTo>
                  <a:lnTo>
                    <a:pt x="47" y="9"/>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7" name="Freeform 531"/>
            <p:cNvSpPr>
              <a:spLocks noEditPoints="1"/>
            </p:cNvSpPr>
            <p:nvPr/>
          </p:nvSpPr>
          <p:spPr bwMode="auto">
            <a:xfrm>
              <a:off x="4195" y="3673"/>
              <a:ext cx="70" cy="139"/>
            </a:xfrm>
            <a:custGeom>
              <a:avLst/>
              <a:gdLst>
                <a:gd name="T0" fmla="*/ 621 w 30"/>
                <a:gd name="T1" fmla="*/ 499 h 59"/>
                <a:gd name="T2" fmla="*/ 266 w 30"/>
                <a:gd name="T3" fmla="*/ 1110 h 59"/>
                <a:gd name="T4" fmla="*/ 240 w 30"/>
                <a:gd name="T5" fmla="*/ 1227 h 59"/>
                <a:gd name="T6" fmla="*/ 86 w 30"/>
                <a:gd name="T7" fmla="*/ 1571 h 59"/>
                <a:gd name="T8" fmla="*/ 0 w 30"/>
                <a:gd name="T9" fmla="*/ 1814 h 59"/>
                <a:gd name="T10" fmla="*/ 0 w 30"/>
                <a:gd name="T11" fmla="*/ 1814 h 59"/>
                <a:gd name="T12" fmla="*/ 28 w 30"/>
                <a:gd name="T13" fmla="*/ 1753 h 59"/>
                <a:gd name="T14" fmla="*/ 714 w 30"/>
                <a:gd name="T15" fmla="*/ 617 h 59"/>
                <a:gd name="T16" fmla="*/ 621 w 30"/>
                <a:gd name="T17" fmla="*/ 499 h 59"/>
                <a:gd name="T18" fmla="*/ 887 w 30"/>
                <a:gd name="T19" fmla="*/ 0 h 59"/>
                <a:gd name="T20" fmla="*/ 686 w 30"/>
                <a:gd name="T21" fmla="*/ 365 h 59"/>
                <a:gd name="T22" fmla="*/ 735 w 30"/>
                <a:gd name="T23" fmla="*/ 365 h 59"/>
                <a:gd name="T24" fmla="*/ 772 w 30"/>
                <a:gd name="T25" fmla="*/ 365 h 59"/>
                <a:gd name="T26" fmla="*/ 828 w 30"/>
                <a:gd name="T27" fmla="*/ 365 h 59"/>
                <a:gd name="T28" fmla="*/ 887 w 30"/>
                <a:gd name="T29" fmla="*/ 271 h 59"/>
                <a:gd name="T30" fmla="*/ 887 w 30"/>
                <a:gd name="T31" fmla="*/ 250 h 59"/>
                <a:gd name="T32" fmla="*/ 887 w 30"/>
                <a:gd name="T33" fmla="*/ 250 h 59"/>
                <a:gd name="T34" fmla="*/ 887 w 30"/>
                <a:gd name="T35" fmla="*/ 0 h 5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30"/>
                <a:gd name="T55" fmla="*/ 0 h 59"/>
                <a:gd name="T56" fmla="*/ 30 w 30"/>
                <a:gd name="T57" fmla="*/ 59 h 5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30" h="59">
                  <a:moveTo>
                    <a:pt x="21" y="16"/>
                  </a:moveTo>
                  <a:cubicBezTo>
                    <a:pt x="9" y="36"/>
                    <a:pt x="9" y="36"/>
                    <a:pt x="9" y="36"/>
                  </a:cubicBezTo>
                  <a:cubicBezTo>
                    <a:pt x="8" y="40"/>
                    <a:pt x="8" y="40"/>
                    <a:pt x="8" y="40"/>
                  </a:cubicBezTo>
                  <a:cubicBezTo>
                    <a:pt x="3" y="51"/>
                    <a:pt x="3" y="51"/>
                    <a:pt x="3" y="51"/>
                  </a:cubicBezTo>
                  <a:cubicBezTo>
                    <a:pt x="0" y="59"/>
                    <a:pt x="0" y="59"/>
                    <a:pt x="0" y="59"/>
                  </a:cubicBezTo>
                  <a:cubicBezTo>
                    <a:pt x="0" y="59"/>
                    <a:pt x="0" y="59"/>
                    <a:pt x="0" y="59"/>
                  </a:cubicBezTo>
                  <a:cubicBezTo>
                    <a:pt x="0" y="58"/>
                    <a:pt x="1" y="57"/>
                    <a:pt x="1" y="57"/>
                  </a:cubicBezTo>
                  <a:cubicBezTo>
                    <a:pt x="24" y="20"/>
                    <a:pt x="24" y="20"/>
                    <a:pt x="24" y="20"/>
                  </a:cubicBezTo>
                  <a:cubicBezTo>
                    <a:pt x="22" y="19"/>
                    <a:pt x="21" y="18"/>
                    <a:pt x="21" y="16"/>
                  </a:cubicBezTo>
                  <a:moveTo>
                    <a:pt x="30" y="0"/>
                  </a:moveTo>
                  <a:cubicBezTo>
                    <a:pt x="23" y="12"/>
                    <a:pt x="23" y="12"/>
                    <a:pt x="23" y="12"/>
                  </a:cubicBezTo>
                  <a:cubicBezTo>
                    <a:pt x="24" y="12"/>
                    <a:pt x="24" y="12"/>
                    <a:pt x="25" y="12"/>
                  </a:cubicBezTo>
                  <a:cubicBezTo>
                    <a:pt x="25" y="12"/>
                    <a:pt x="25" y="12"/>
                    <a:pt x="26" y="12"/>
                  </a:cubicBezTo>
                  <a:cubicBezTo>
                    <a:pt x="28" y="12"/>
                    <a:pt x="28" y="12"/>
                    <a:pt x="28" y="12"/>
                  </a:cubicBezTo>
                  <a:cubicBezTo>
                    <a:pt x="30" y="9"/>
                    <a:pt x="30" y="9"/>
                    <a:pt x="30" y="9"/>
                  </a:cubicBezTo>
                  <a:cubicBezTo>
                    <a:pt x="30" y="8"/>
                    <a:pt x="30" y="8"/>
                    <a:pt x="30" y="8"/>
                  </a:cubicBezTo>
                  <a:cubicBezTo>
                    <a:pt x="30" y="8"/>
                    <a:pt x="30" y="8"/>
                    <a:pt x="30" y="8"/>
                  </a:cubicBezTo>
                  <a:cubicBezTo>
                    <a:pt x="30" y="0"/>
                    <a:pt x="30" y="0"/>
                    <a:pt x="30"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8" name="Freeform 532"/>
            <p:cNvSpPr>
              <a:spLocks/>
            </p:cNvSpPr>
            <p:nvPr/>
          </p:nvSpPr>
          <p:spPr bwMode="auto">
            <a:xfrm>
              <a:off x="4244" y="3701"/>
              <a:ext cx="17" cy="19"/>
            </a:xfrm>
            <a:custGeom>
              <a:avLst/>
              <a:gdLst>
                <a:gd name="T0" fmla="*/ 141 w 7"/>
                <a:gd name="T1" fmla="*/ 0 h 8"/>
                <a:gd name="T2" fmla="*/ 70 w 7"/>
                <a:gd name="T3" fmla="*/ 0 h 8"/>
                <a:gd name="T4" fmla="*/ 0 w 7"/>
                <a:gd name="T5" fmla="*/ 135 h 8"/>
                <a:gd name="T6" fmla="*/ 100 w 7"/>
                <a:gd name="T7" fmla="*/ 254 h 8"/>
                <a:gd name="T8" fmla="*/ 243 w 7"/>
                <a:gd name="T9" fmla="*/ 0 h 8"/>
                <a:gd name="T10" fmla="*/ 170 w 7"/>
                <a:gd name="T11" fmla="*/ 0 h 8"/>
                <a:gd name="T12" fmla="*/ 141 w 7"/>
                <a:gd name="T13" fmla="*/ 0 h 8"/>
                <a:gd name="T14" fmla="*/ 0 60000 65536"/>
                <a:gd name="T15" fmla="*/ 0 60000 65536"/>
                <a:gd name="T16" fmla="*/ 0 60000 65536"/>
                <a:gd name="T17" fmla="*/ 0 60000 65536"/>
                <a:gd name="T18" fmla="*/ 0 60000 65536"/>
                <a:gd name="T19" fmla="*/ 0 60000 65536"/>
                <a:gd name="T20" fmla="*/ 0 60000 65536"/>
                <a:gd name="T21" fmla="*/ 0 w 7"/>
                <a:gd name="T22" fmla="*/ 0 h 8"/>
                <a:gd name="T23" fmla="*/ 7 w 7"/>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 h="8">
                  <a:moveTo>
                    <a:pt x="4" y="0"/>
                  </a:moveTo>
                  <a:cubicBezTo>
                    <a:pt x="3" y="0"/>
                    <a:pt x="3" y="0"/>
                    <a:pt x="2" y="0"/>
                  </a:cubicBezTo>
                  <a:cubicBezTo>
                    <a:pt x="0" y="4"/>
                    <a:pt x="0" y="4"/>
                    <a:pt x="0" y="4"/>
                  </a:cubicBezTo>
                  <a:cubicBezTo>
                    <a:pt x="0" y="6"/>
                    <a:pt x="1" y="7"/>
                    <a:pt x="3" y="8"/>
                  </a:cubicBezTo>
                  <a:cubicBezTo>
                    <a:pt x="7" y="0"/>
                    <a:pt x="7" y="0"/>
                    <a:pt x="7" y="0"/>
                  </a:cubicBezTo>
                  <a:cubicBezTo>
                    <a:pt x="5" y="0"/>
                    <a:pt x="5" y="0"/>
                    <a:pt x="5" y="0"/>
                  </a:cubicBezTo>
                  <a:cubicBezTo>
                    <a:pt x="4" y="0"/>
                    <a:pt x="4" y="0"/>
                    <a:pt x="4"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49" name="Freeform 533"/>
            <p:cNvSpPr>
              <a:spLocks/>
            </p:cNvSpPr>
            <p:nvPr/>
          </p:nvSpPr>
          <p:spPr bwMode="auto">
            <a:xfrm>
              <a:off x="4157" y="3843"/>
              <a:ext cx="9" cy="19"/>
            </a:xfrm>
            <a:custGeom>
              <a:avLst/>
              <a:gdLst>
                <a:gd name="T0" fmla="*/ 101 w 4"/>
                <a:gd name="T1" fmla="*/ 0 h 8"/>
                <a:gd name="T2" fmla="*/ 0 w 4"/>
                <a:gd name="T3" fmla="*/ 226 h 8"/>
                <a:gd name="T4" fmla="*/ 0 w 4"/>
                <a:gd name="T5" fmla="*/ 226 h 8"/>
                <a:gd name="T6" fmla="*/ 25 w 4"/>
                <a:gd name="T7" fmla="*/ 226 h 8"/>
                <a:gd name="T8" fmla="*/ 25 w 4"/>
                <a:gd name="T9" fmla="*/ 254 h 8"/>
                <a:gd name="T10" fmla="*/ 101 w 4"/>
                <a:gd name="T11" fmla="*/ 135 h 8"/>
                <a:gd name="T12" fmla="*/ 101 w 4"/>
                <a:gd name="T13" fmla="*/ 0 h 8"/>
                <a:gd name="T14" fmla="*/ 0 60000 65536"/>
                <a:gd name="T15" fmla="*/ 0 60000 65536"/>
                <a:gd name="T16" fmla="*/ 0 60000 65536"/>
                <a:gd name="T17" fmla="*/ 0 60000 65536"/>
                <a:gd name="T18" fmla="*/ 0 60000 65536"/>
                <a:gd name="T19" fmla="*/ 0 60000 65536"/>
                <a:gd name="T20" fmla="*/ 0 60000 65536"/>
                <a:gd name="T21" fmla="*/ 0 w 4"/>
                <a:gd name="T22" fmla="*/ 0 h 8"/>
                <a:gd name="T23" fmla="*/ 4 w 4"/>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8">
                  <a:moveTo>
                    <a:pt x="4" y="0"/>
                  </a:moveTo>
                  <a:cubicBezTo>
                    <a:pt x="0" y="7"/>
                    <a:pt x="0" y="7"/>
                    <a:pt x="0" y="7"/>
                  </a:cubicBezTo>
                  <a:cubicBezTo>
                    <a:pt x="0" y="7"/>
                    <a:pt x="0" y="7"/>
                    <a:pt x="0" y="7"/>
                  </a:cubicBezTo>
                  <a:cubicBezTo>
                    <a:pt x="0" y="7"/>
                    <a:pt x="1" y="7"/>
                    <a:pt x="1" y="7"/>
                  </a:cubicBezTo>
                  <a:cubicBezTo>
                    <a:pt x="1" y="7"/>
                    <a:pt x="1" y="8"/>
                    <a:pt x="1" y="8"/>
                  </a:cubicBezTo>
                  <a:cubicBezTo>
                    <a:pt x="4" y="4"/>
                    <a:pt x="4" y="4"/>
                    <a:pt x="4" y="4"/>
                  </a:cubicBezTo>
                  <a:cubicBezTo>
                    <a:pt x="4" y="0"/>
                    <a:pt x="4" y="0"/>
                    <a:pt x="4"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0" name="Freeform 534"/>
            <p:cNvSpPr>
              <a:spLocks/>
            </p:cNvSpPr>
            <p:nvPr/>
          </p:nvSpPr>
          <p:spPr bwMode="auto">
            <a:xfrm>
              <a:off x="4159" y="3807"/>
              <a:ext cx="38" cy="57"/>
            </a:xfrm>
            <a:custGeom>
              <a:avLst/>
              <a:gdLst>
                <a:gd name="T0" fmla="*/ 508 w 16"/>
                <a:gd name="T1" fmla="*/ 0 h 24"/>
                <a:gd name="T2" fmla="*/ 480 w 16"/>
                <a:gd name="T3" fmla="*/ 69 h 24"/>
                <a:gd name="T4" fmla="*/ 480 w 16"/>
                <a:gd name="T5" fmla="*/ 69 h 24"/>
                <a:gd name="T6" fmla="*/ 135 w 16"/>
                <a:gd name="T7" fmla="*/ 575 h 24"/>
                <a:gd name="T8" fmla="*/ 95 w 16"/>
                <a:gd name="T9" fmla="*/ 603 h 24"/>
                <a:gd name="T10" fmla="*/ 0 w 16"/>
                <a:gd name="T11" fmla="*/ 739 h 24"/>
                <a:gd name="T12" fmla="*/ 67 w 16"/>
                <a:gd name="T13" fmla="*/ 762 h 24"/>
                <a:gd name="T14" fmla="*/ 508 w 16"/>
                <a:gd name="T15" fmla="*/ 0 h 24"/>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4"/>
                <a:gd name="T26" fmla="*/ 16 w 16"/>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4">
                  <a:moveTo>
                    <a:pt x="16" y="0"/>
                  </a:moveTo>
                  <a:cubicBezTo>
                    <a:pt x="16" y="0"/>
                    <a:pt x="15" y="1"/>
                    <a:pt x="15" y="2"/>
                  </a:cubicBezTo>
                  <a:cubicBezTo>
                    <a:pt x="15" y="2"/>
                    <a:pt x="15" y="2"/>
                    <a:pt x="15" y="2"/>
                  </a:cubicBezTo>
                  <a:cubicBezTo>
                    <a:pt x="4" y="18"/>
                    <a:pt x="4" y="18"/>
                    <a:pt x="4" y="18"/>
                  </a:cubicBezTo>
                  <a:cubicBezTo>
                    <a:pt x="3" y="19"/>
                    <a:pt x="3" y="19"/>
                    <a:pt x="3" y="19"/>
                  </a:cubicBezTo>
                  <a:cubicBezTo>
                    <a:pt x="0" y="23"/>
                    <a:pt x="0" y="23"/>
                    <a:pt x="0" y="23"/>
                  </a:cubicBezTo>
                  <a:cubicBezTo>
                    <a:pt x="1" y="23"/>
                    <a:pt x="2" y="23"/>
                    <a:pt x="2" y="24"/>
                  </a:cubicBezTo>
                  <a:cubicBezTo>
                    <a:pt x="16" y="0"/>
                    <a:pt x="16" y="0"/>
                    <a:pt x="16"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1" name="Freeform 535"/>
            <p:cNvSpPr>
              <a:spLocks/>
            </p:cNvSpPr>
            <p:nvPr/>
          </p:nvSpPr>
          <p:spPr bwMode="auto">
            <a:xfrm>
              <a:off x="4150" y="3859"/>
              <a:ext cx="14" cy="12"/>
            </a:xfrm>
            <a:custGeom>
              <a:avLst/>
              <a:gdLst>
                <a:gd name="T0" fmla="*/ 86 w 6"/>
                <a:gd name="T1" fmla="*/ 0 h 5"/>
                <a:gd name="T2" fmla="*/ 86 w 6"/>
                <a:gd name="T3" fmla="*/ 0 h 5"/>
                <a:gd name="T4" fmla="*/ 0 w 6"/>
                <a:gd name="T5" fmla="*/ 168 h 5"/>
                <a:gd name="T6" fmla="*/ 0 w 6"/>
                <a:gd name="T7" fmla="*/ 168 h 5"/>
                <a:gd name="T8" fmla="*/ 0 w 6"/>
                <a:gd name="T9" fmla="*/ 168 h 5"/>
                <a:gd name="T10" fmla="*/ 86 w 6"/>
                <a:gd name="T11" fmla="*/ 139 h 5"/>
                <a:gd name="T12" fmla="*/ 152 w 6"/>
                <a:gd name="T13" fmla="*/ 139 h 5"/>
                <a:gd name="T14" fmla="*/ 180 w 6"/>
                <a:gd name="T15" fmla="*/ 70 h 5"/>
                <a:gd name="T16" fmla="*/ 114 w 6"/>
                <a:gd name="T17" fmla="*/ 29 h 5"/>
                <a:gd name="T18" fmla="*/ 114 w 6"/>
                <a:gd name="T19" fmla="*/ 0 h 5"/>
                <a:gd name="T20" fmla="*/ 86 w 6"/>
                <a:gd name="T21" fmla="*/ 0 h 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
                <a:gd name="T34" fmla="*/ 0 h 5"/>
                <a:gd name="T35" fmla="*/ 6 w 6"/>
                <a:gd name="T36" fmla="*/ 5 h 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 h="5">
                  <a:moveTo>
                    <a:pt x="3" y="0"/>
                  </a:moveTo>
                  <a:cubicBezTo>
                    <a:pt x="3" y="0"/>
                    <a:pt x="3" y="0"/>
                    <a:pt x="3" y="0"/>
                  </a:cubicBezTo>
                  <a:cubicBezTo>
                    <a:pt x="0" y="5"/>
                    <a:pt x="0" y="5"/>
                    <a:pt x="0" y="5"/>
                  </a:cubicBezTo>
                  <a:cubicBezTo>
                    <a:pt x="0" y="5"/>
                    <a:pt x="0" y="5"/>
                    <a:pt x="0" y="5"/>
                  </a:cubicBezTo>
                  <a:cubicBezTo>
                    <a:pt x="0" y="5"/>
                    <a:pt x="0" y="5"/>
                    <a:pt x="0" y="5"/>
                  </a:cubicBezTo>
                  <a:cubicBezTo>
                    <a:pt x="1" y="4"/>
                    <a:pt x="2" y="4"/>
                    <a:pt x="3" y="4"/>
                  </a:cubicBezTo>
                  <a:cubicBezTo>
                    <a:pt x="4" y="4"/>
                    <a:pt x="4" y="4"/>
                    <a:pt x="5" y="4"/>
                  </a:cubicBezTo>
                  <a:cubicBezTo>
                    <a:pt x="6" y="2"/>
                    <a:pt x="6" y="2"/>
                    <a:pt x="6" y="2"/>
                  </a:cubicBezTo>
                  <a:cubicBezTo>
                    <a:pt x="6" y="1"/>
                    <a:pt x="5" y="1"/>
                    <a:pt x="4" y="1"/>
                  </a:cubicBezTo>
                  <a:cubicBezTo>
                    <a:pt x="4" y="1"/>
                    <a:pt x="4" y="0"/>
                    <a:pt x="4" y="0"/>
                  </a:cubicBezTo>
                  <a:cubicBezTo>
                    <a:pt x="4" y="0"/>
                    <a:pt x="3" y="0"/>
                    <a:pt x="3"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2" name="Freeform 536"/>
            <p:cNvSpPr>
              <a:spLocks/>
            </p:cNvSpPr>
            <p:nvPr/>
          </p:nvSpPr>
          <p:spPr bwMode="auto">
            <a:xfrm>
              <a:off x="4150" y="3869"/>
              <a:ext cx="11" cy="4"/>
            </a:xfrm>
            <a:custGeom>
              <a:avLst/>
              <a:gdLst>
                <a:gd name="T0" fmla="*/ 73 w 5"/>
                <a:gd name="T1" fmla="*/ 0 h 2"/>
                <a:gd name="T2" fmla="*/ 0 w 5"/>
                <a:gd name="T3" fmla="*/ 16 h 2"/>
                <a:gd name="T4" fmla="*/ 44 w 5"/>
                <a:gd name="T5" fmla="*/ 32 h 2"/>
                <a:gd name="T6" fmla="*/ 97 w 5"/>
                <a:gd name="T7" fmla="*/ 32 h 2"/>
                <a:gd name="T8" fmla="*/ 117 w 5"/>
                <a:gd name="T9" fmla="*/ 0 h 2"/>
                <a:gd name="T10" fmla="*/ 73 w 5"/>
                <a:gd name="T11" fmla="*/ 0 h 2"/>
                <a:gd name="T12" fmla="*/ 0 60000 65536"/>
                <a:gd name="T13" fmla="*/ 0 60000 65536"/>
                <a:gd name="T14" fmla="*/ 0 60000 65536"/>
                <a:gd name="T15" fmla="*/ 0 60000 65536"/>
                <a:gd name="T16" fmla="*/ 0 60000 65536"/>
                <a:gd name="T17" fmla="*/ 0 60000 65536"/>
                <a:gd name="T18" fmla="*/ 0 w 5"/>
                <a:gd name="T19" fmla="*/ 0 h 2"/>
                <a:gd name="T20" fmla="*/ 5 w 5"/>
                <a:gd name="T21" fmla="*/ 2 h 2"/>
              </a:gdLst>
              <a:ahLst/>
              <a:cxnLst>
                <a:cxn ang="T12">
                  <a:pos x="T0" y="T1"/>
                </a:cxn>
                <a:cxn ang="T13">
                  <a:pos x="T2" y="T3"/>
                </a:cxn>
                <a:cxn ang="T14">
                  <a:pos x="T4" y="T5"/>
                </a:cxn>
                <a:cxn ang="T15">
                  <a:pos x="T6" y="T7"/>
                </a:cxn>
                <a:cxn ang="T16">
                  <a:pos x="T8" y="T9"/>
                </a:cxn>
                <a:cxn ang="T17">
                  <a:pos x="T10" y="T11"/>
                </a:cxn>
              </a:cxnLst>
              <a:rect l="T18" t="T19" r="T20" b="T21"/>
              <a:pathLst>
                <a:path w="5" h="2">
                  <a:moveTo>
                    <a:pt x="3" y="0"/>
                  </a:moveTo>
                  <a:cubicBezTo>
                    <a:pt x="2" y="0"/>
                    <a:pt x="1" y="0"/>
                    <a:pt x="0" y="1"/>
                  </a:cubicBezTo>
                  <a:cubicBezTo>
                    <a:pt x="2" y="2"/>
                    <a:pt x="2" y="2"/>
                    <a:pt x="2" y="2"/>
                  </a:cubicBezTo>
                  <a:cubicBezTo>
                    <a:pt x="4" y="2"/>
                    <a:pt x="4" y="2"/>
                    <a:pt x="4" y="2"/>
                  </a:cubicBezTo>
                  <a:cubicBezTo>
                    <a:pt x="5" y="0"/>
                    <a:pt x="5" y="0"/>
                    <a:pt x="5" y="0"/>
                  </a:cubicBezTo>
                  <a:cubicBezTo>
                    <a:pt x="4" y="0"/>
                    <a:pt x="4" y="0"/>
                    <a:pt x="3"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3" name="Freeform 537"/>
            <p:cNvSpPr>
              <a:spLocks/>
            </p:cNvSpPr>
            <p:nvPr/>
          </p:nvSpPr>
          <p:spPr bwMode="auto">
            <a:xfrm>
              <a:off x="4341" y="3529"/>
              <a:ext cx="21" cy="18"/>
            </a:xfrm>
            <a:custGeom>
              <a:avLst/>
              <a:gdLst>
                <a:gd name="T0" fmla="*/ 21 w 21"/>
                <a:gd name="T1" fmla="*/ 0 h 18"/>
                <a:gd name="T2" fmla="*/ 9 w 21"/>
                <a:gd name="T3" fmla="*/ 0 h 18"/>
                <a:gd name="T4" fmla="*/ 0 w 21"/>
                <a:gd name="T5" fmla="*/ 18 h 18"/>
                <a:gd name="T6" fmla="*/ 9 w 21"/>
                <a:gd name="T7" fmla="*/ 18 h 18"/>
                <a:gd name="T8" fmla="*/ 21 w 21"/>
                <a:gd name="T9" fmla="*/ 0 h 18"/>
                <a:gd name="T10" fmla="*/ 0 60000 65536"/>
                <a:gd name="T11" fmla="*/ 0 60000 65536"/>
                <a:gd name="T12" fmla="*/ 0 60000 65536"/>
                <a:gd name="T13" fmla="*/ 0 60000 65536"/>
                <a:gd name="T14" fmla="*/ 0 60000 65536"/>
                <a:gd name="T15" fmla="*/ 0 w 21"/>
                <a:gd name="T16" fmla="*/ 0 h 18"/>
                <a:gd name="T17" fmla="*/ 21 w 21"/>
                <a:gd name="T18" fmla="*/ 18 h 18"/>
              </a:gdLst>
              <a:ahLst/>
              <a:cxnLst>
                <a:cxn ang="T10">
                  <a:pos x="T0" y="T1"/>
                </a:cxn>
                <a:cxn ang="T11">
                  <a:pos x="T2" y="T3"/>
                </a:cxn>
                <a:cxn ang="T12">
                  <a:pos x="T4" y="T5"/>
                </a:cxn>
                <a:cxn ang="T13">
                  <a:pos x="T6" y="T7"/>
                </a:cxn>
                <a:cxn ang="T14">
                  <a:pos x="T8" y="T9"/>
                </a:cxn>
              </a:cxnLst>
              <a:rect l="T15" t="T16" r="T17" b="T18"/>
              <a:pathLst>
                <a:path w="21" h="18">
                  <a:moveTo>
                    <a:pt x="21" y="0"/>
                  </a:moveTo>
                  <a:lnTo>
                    <a:pt x="9" y="0"/>
                  </a:lnTo>
                  <a:lnTo>
                    <a:pt x="0" y="18"/>
                  </a:lnTo>
                  <a:lnTo>
                    <a:pt x="9" y="18"/>
                  </a:lnTo>
                  <a:lnTo>
                    <a:pt x="21" y="0"/>
                  </a:lnTo>
                  <a:close/>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4" name="Freeform 538"/>
            <p:cNvSpPr>
              <a:spLocks/>
            </p:cNvSpPr>
            <p:nvPr/>
          </p:nvSpPr>
          <p:spPr bwMode="auto">
            <a:xfrm>
              <a:off x="4341" y="3529"/>
              <a:ext cx="21" cy="18"/>
            </a:xfrm>
            <a:custGeom>
              <a:avLst/>
              <a:gdLst>
                <a:gd name="T0" fmla="*/ 21 w 21"/>
                <a:gd name="T1" fmla="*/ 0 h 18"/>
                <a:gd name="T2" fmla="*/ 9 w 21"/>
                <a:gd name="T3" fmla="*/ 0 h 18"/>
                <a:gd name="T4" fmla="*/ 0 w 21"/>
                <a:gd name="T5" fmla="*/ 18 h 18"/>
                <a:gd name="T6" fmla="*/ 9 w 21"/>
                <a:gd name="T7" fmla="*/ 18 h 18"/>
                <a:gd name="T8" fmla="*/ 21 w 21"/>
                <a:gd name="T9" fmla="*/ 0 h 18"/>
                <a:gd name="T10" fmla="*/ 0 60000 65536"/>
                <a:gd name="T11" fmla="*/ 0 60000 65536"/>
                <a:gd name="T12" fmla="*/ 0 60000 65536"/>
                <a:gd name="T13" fmla="*/ 0 60000 65536"/>
                <a:gd name="T14" fmla="*/ 0 60000 65536"/>
                <a:gd name="T15" fmla="*/ 0 w 21"/>
                <a:gd name="T16" fmla="*/ 0 h 18"/>
                <a:gd name="T17" fmla="*/ 21 w 21"/>
                <a:gd name="T18" fmla="*/ 18 h 18"/>
              </a:gdLst>
              <a:ahLst/>
              <a:cxnLst>
                <a:cxn ang="T10">
                  <a:pos x="T0" y="T1"/>
                </a:cxn>
                <a:cxn ang="T11">
                  <a:pos x="T2" y="T3"/>
                </a:cxn>
                <a:cxn ang="T12">
                  <a:pos x="T4" y="T5"/>
                </a:cxn>
                <a:cxn ang="T13">
                  <a:pos x="T6" y="T7"/>
                </a:cxn>
                <a:cxn ang="T14">
                  <a:pos x="T8" y="T9"/>
                </a:cxn>
              </a:cxnLst>
              <a:rect l="T15" t="T16" r="T17" b="T18"/>
              <a:pathLst>
                <a:path w="21" h="18">
                  <a:moveTo>
                    <a:pt x="21" y="0"/>
                  </a:moveTo>
                  <a:lnTo>
                    <a:pt x="9" y="0"/>
                  </a:lnTo>
                  <a:lnTo>
                    <a:pt x="0" y="18"/>
                  </a:lnTo>
                  <a:lnTo>
                    <a:pt x="9" y="18"/>
                  </a:lnTo>
                  <a:lnTo>
                    <a:pt x="2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5" name="Freeform 539"/>
            <p:cNvSpPr>
              <a:spLocks/>
            </p:cNvSpPr>
            <p:nvPr/>
          </p:nvSpPr>
          <p:spPr bwMode="auto">
            <a:xfrm>
              <a:off x="4150" y="3890"/>
              <a:ext cx="9" cy="12"/>
            </a:xfrm>
            <a:custGeom>
              <a:avLst/>
              <a:gdLst>
                <a:gd name="T0" fmla="*/ 0 w 4"/>
                <a:gd name="T1" fmla="*/ 0 h 5"/>
                <a:gd name="T2" fmla="*/ 0 w 4"/>
                <a:gd name="T3" fmla="*/ 168 h 5"/>
                <a:gd name="T4" fmla="*/ 101 w 4"/>
                <a:gd name="T5" fmla="*/ 168 h 5"/>
                <a:gd name="T6" fmla="*/ 101 w 4"/>
                <a:gd name="T7" fmla="*/ 0 h 5"/>
                <a:gd name="T8" fmla="*/ 101 w 4"/>
                <a:gd name="T9" fmla="*/ 0 h 5"/>
                <a:gd name="T10" fmla="*/ 101 w 4"/>
                <a:gd name="T11" fmla="*/ 0 h 5"/>
                <a:gd name="T12" fmla="*/ 56 w 4"/>
                <a:gd name="T13" fmla="*/ 0 h 5"/>
                <a:gd name="T14" fmla="*/ 56 w 4"/>
                <a:gd name="T15" fmla="*/ 0 h 5"/>
                <a:gd name="T16" fmla="*/ 56 w 4"/>
                <a:gd name="T17" fmla="*/ 0 h 5"/>
                <a:gd name="T18" fmla="*/ 56 w 4"/>
                <a:gd name="T19" fmla="*/ 0 h 5"/>
                <a:gd name="T20" fmla="*/ 25 w 4"/>
                <a:gd name="T21" fmla="*/ 0 h 5"/>
                <a:gd name="T22" fmla="*/ 25 w 4"/>
                <a:gd name="T23" fmla="*/ 0 h 5"/>
                <a:gd name="T24" fmla="*/ 25 w 4"/>
                <a:gd name="T25" fmla="*/ 0 h 5"/>
                <a:gd name="T26" fmla="*/ 25 w 4"/>
                <a:gd name="T27" fmla="*/ 0 h 5"/>
                <a:gd name="T28" fmla="*/ 25 w 4"/>
                <a:gd name="T29" fmla="*/ 0 h 5"/>
                <a:gd name="T30" fmla="*/ 0 w 4"/>
                <a:gd name="T31" fmla="*/ 0 h 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
                <a:gd name="T49" fmla="*/ 0 h 5"/>
                <a:gd name="T50" fmla="*/ 4 w 4"/>
                <a:gd name="T51" fmla="*/ 5 h 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 h="5">
                  <a:moveTo>
                    <a:pt x="0" y="0"/>
                  </a:moveTo>
                  <a:cubicBezTo>
                    <a:pt x="0" y="5"/>
                    <a:pt x="0" y="5"/>
                    <a:pt x="0" y="5"/>
                  </a:cubicBezTo>
                  <a:cubicBezTo>
                    <a:pt x="4" y="5"/>
                    <a:pt x="4" y="5"/>
                    <a:pt x="4" y="5"/>
                  </a:cubicBezTo>
                  <a:cubicBezTo>
                    <a:pt x="4" y="0"/>
                    <a:pt x="4" y="0"/>
                    <a:pt x="4" y="0"/>
                  </a:cubicBezTo>
                  <a:cubicBezTo>
                    <a:pt x="4" y="0"/>
                    <a:pt x="4" y="0"/>
                    <a:pt x="4" y="0"/>
                  </a:cubicBezTo>
                  <a:cubicBezTo>
                    <a:pt x="4" y="0"/>
                    <a:pt x="4" y="0"/>
                    <a:pt x="4" y="0"/>
                  </a:cubicBezTo>
                  <a:cubicBezTo>
                    <a:pt x="3" y="0"/>
                    <a:pt x="3" y="0"/>
                    <a:pt x="2" y="0"/>
                  </a:cubicBezTo>
                  <a:cubicBezTo>
                    <a:pt x="2" y="0"/>
                    <a:pt x="2" y="0"/>
                    <a:pt x="2" y="0"/>
                  </a:cubicBezTo>
                  <a:cubicBezTo>
                    <a:pt x="2" y="0"/>
                    <a:pt x="2" y="0"/>
                    <a:pt x="2" y="0"/>
                  </a:cubicBezTo>
                  <a:cubicBezTo>
                    <a:pt x="2" y="0"/>
                    <a:pt x="2" y="0"/>
                    <a:pt x="2" y="0"/>
                  </a:cubicBezTo>
                  <a:cubicBezTo>
                    <a:pt x="2" y="0"/>
                    <a:pt x="1" y="0"/>
                    <a:pt x="1" y="0"/>
                  </a:cubicBezTo>
                  <a:cubicBezTo>
                    <a:pt x="1" y="0"/>
                    <a:pt x="1" y="0"/>
                    <a:pt x="1" y="0"/>
                  </a:cubicBezTo>
                  <a:cubicBezTo>
                    <a:pt x="1" y="0"/>
                    <a:pt x="1" y="0"/>
                    <a:pt x="1" y="0"/>
                  </a:cubicBezTo>
                  <a:cubicBezTo>
                    <a:pt x="1" y="0"/>
                    <a:pt x="1" y="0"/>
                    <a:pt x="1" y="0"/>
                  </a:cubicBezTo>
                  <a:cubicBezTo>
                    <a:pt x="1" y="0"/>
                    <a:pt x="1" y="0"/>
                    <a:pt x="1" y="0"/>
                  </a:cubicBezTo>
                  <a:cubicBezTo>
                    <a:pt x="1" y="0"/>
                    <a:pt x="0" y="0"/>
                    <a:pt x="0" y="0"/>
                  </a:cubicBezTo>
                </a:path>
              </a:pathLst>
            </a:custGeom>
            <a:solidFill>
              <a:srgbClr val="6F31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6" name="Freeform 541"/>
            <p:cNvSpPr>
              <a:spLocks/>
            </p:cNvSpPr>
            <p:nvPr/>
          </p:nvSpPr>
          <p:spPr bwMode="auto">
            <a:xfrm>
              <a:off x="4150" y="3885"/>
              <a:ext cx="9" cy="5"/>
            </a:xfrm>
            <a:custGeom>
              <a:avLst/>
              <a:gdLst>
                <a:gd name="T0" fmla="*/ 0 w 4"/>
                <a:gd name="T1" fmla="*/ 0 h 2"/>
                <a:gd name="T2" fmla="*/ 0 w 4"/>
                <a:gd name="T3" fmla="*/ 75 h 2"/>
                <a:gd name="T4" fmla="*/ 25 w 4"/>
                <a:gd name="T5" fmla="*/ 75 h 2"/>
                <a:gd name="T6" fmla="*/ 25 w 4"/>
                <a:gd name="T7" fmla="*/ 75 h 2"/>
                <a:gd name="T8" fmla="*/ 25 w 4"/>
                <a:gd name="T9" fmla="*/ 75 h 2"/>
                <a:gd name="T10" fmla="*/ 25 w 4"/>
                <a:gd name="T11" fmla="*/ 75 h 2"/>
                <a:gd name="T12" fmla="*/ 25 w 4"/>
                <a:gd name="T13" fmla="*/ 75 h 2"/>
                <a:gd name="T14" fmla="*/ 56 w 4"/>
                <a:gd name="T15" fmla="*/ 75 h 2"/>
                <a:gd name="T16" fmla="*/ 56 w 4"/>
                <a:gd name="T17" fmla="*/ 75 h 2"/>
                <a:gd name="T18" fmla="*/ 56 w 4"/>
                <a:gd name="T19" fmla="*/ 75 h 2"/>
                <a:gd name="T20" fmla="*/ 56 w 4"/>
                <a:gd name="T21" fmla="*/ 75 h 2"/>
                <a:gd name="T22" fmla="*/ 101 w 4"/>
                <a:gd name="T23" fmla="*/ 75 h 2"/>
                <a:gd name="T24" fmla="*/ 101 w 4"/>
                <a:gd name="T25" fmla="*/ 75 h 2"/>
                <a:gd name="T26" fmla="*/ 25 w 4"/>
                <a:gd name="T27" fmla="*/ 43 h 2"/>
                <a:gd name="T28" fmla="*/ 25 w 4"/>
                <a:gd name="T29" fmla="*/ 0 h 2"/>
                <a:gd name="T30" fmla="*/ 25 w 4"/>
                <a:gd name="T31" fmla="*/ 0 h 2"/>
                <a:gd name="T32" fmla="*/ 0 w 4"/>
                <a:gd name="T33" fmla="*/ 0 h 2"/>
                <a:gd name="T34" fmla="*/ 0 w 4"/>
                <a:gd name="T35" fmla="*/ 0 h 2"/>
                <a:gd name="T36" fmla="*/ 0 w 4"/>
                <a:gd name="T37" fmla="*/ 0 h 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
                <a:gd name="T58" fmla="*/ 0 h 2"/>
                <a:gd name="T59" fmla="*/ 4 w 4"/>
                <a:gd name="T60" fmla="*/ 2 h 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 h="2">
                  <a:moveTo>
                    <a:pt x="0" y="0"/>
                  </a:moveTo>
                  <a:cubicBezTo>
                    <a:pt x="0" y="2"/>
                    <a:pt x="0" y="2"/>
                    <a:pt x="0" y="2"/>
                  </a:cubicBezTo>
                  <a:cubicBezTo>
                    <a:pt x="0" y="2"/>
                    <a:pt x="1" y="2"/>
                    <a:pt x="1" y="2"/>
                  </a:cubicBezTo>
                  <a:cubicBezTo>
                    <a:pt x="1" y="2"/>
                    <a:pt x="1" y="2"/>
                    <a:pt x="1" y="2"/>
                  </a:cubicBezTo>
                  <a:cubicBezTo>
                    <a:pt x="1" y="2"/>
                    <a:pt x="1" y="2"/>
                    <a:pt x="1" y="2"/>
                  </a:cubicBezTo>
                  <a:cubicBezTo>
                    <a:pt x="1" y="2"/>
                    <a:pt x="1" y="2"/>
                    <a:pt x="1" y="2"/>
                  </a:cubicBezTo>
                  <a:cubicBezTo>
                    <a:pt x="1" y="2"/>
                    <a:pt x="1" y="2"/>
                    <a:pt x="1" y="2"/>
                  </a:cubicBezTo>
                  <a:cubicBezTo>
                    <a:pt x="1" y="2"/>
                    <a:pt x="2" y="2"/>
                    <a:pt x="2" y="2"/>
                  </a:cubicBezTo>
                  <a:cubicBezTo>
                    <a:pt x="2" y="2"/>
                    <a:pt x="2" y="2"/>
                    <a:pt x="2" y="2"/>
                  </a:cubicBezTo>
                  <a:cubicBezTo>
                    <a:pt x="2" y="2"/>
                    <a:pt x="2" y="2"/>
                    <a:pt x="2" y="2"/>
                  </a:cubicBezTo>
                  <a:cubicBezTo>
                    <a:pt x="2" y="2"/>
                    <a:pt x="2" y="2"/>
                    <a:pt x="2" y="2"/>
                  </a:cubicBezTo>
                  <a:cubicBezTo>
                    <a:pt x="3" y="2"/>
                    <a:pt x="3" y="2"/>
                    <a:pt x="4" y="2"/>
                  </a:cubicBezTo>
                  <a:cubicBezTo>
                    <a:pt x="4" y="2"/>
                    <a:pt x="4" y="2"/>
                    <a:pt x="4" y="2"/>
                  </a:cubicBezTo>
                  <a:cubicBezTo>
                    <a:pt x="1" y="1"/>
                    <a:pt x="1" y="1"/>
                    <a:pt x="1" y="1"/>
                  </a:cubicBezTo>
                  <a:cubicBezTo>
                    <a:pt x="1" y="0"/>
                    <a:pt x="1" y="0"/>
                    <a:pt x="1" y="0"/>
                  </a:cubicBezTo>
                  <a:cubicBezTo>
                    <a:pt x="1" y="0"/>
                    <a:pt x="1" y="0"/>
                    <a:pt x="1" y="0"/>
                  </a:cubicBezTo>
                  <a:cubicBezTo>
                    <a:pt x="1" y="0"/>
                    <a:pt x="0" y="0"/>
                    <a:pt x="0" y="0"/>
                  </a:cubicBezTo>
                  <a:cubicBezTo>
                    <a:pt x="0" y="0"/>
                    <a:pt x="0" y="0"/>
                    <a:pt x="0" y="0"/>
                  </a:cubicBezTo>
                  <a:cubicBezTo>
                    <a:pt x="0" y="0"/>
                    <a:pt x="0" y="0"/>
                    <a:pt x="0"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7" name="Freeform 543"/>
            <p:cNvSpPr>
              <a:spLocks/>
            </p:cNvSpPr>
            <p:nvPr/>
          </p:nvSpPr>
          <p:spPr bwMode="auto">
            <a:xfrm>
              <a:off x="4150" y="3873"/>
              <a:ext cx="9" cy="17"/>
            </a:xfrm>
            <a:custGeom>
              <a:avLst/>
              <a:gdLst>
                <a:gd name="T0" fmla="*/ 0 w 4"/>
                <a:gd name="T1" fmla="*/ 0 h 7"/>
                <a:gd name="T2" fmla="*/ 0 w 4"/>
                <a:gd name="T3" fmla="*/ 170 h 7"/>
                <a:gd name="T4" fmla="*/ 0 w 4"/>
                <a:gd name="T5" fmla="*/ 170 h 7"/>
                <a:gd name="T6" fmla="*/ 0 w 4"/>
                <a:gd name="T7" fmla="*/ 170 h 7"/>
                <a:gd name="T8" fmla="*/ 25 w 4"/>
                <a:gd name="T9" fmla="*/ 170 h 7"/>
                <a:gd name="T10" fmla="*/ 25 w 4"/>
                <a:gd name="T11" fmla="*/ 170 h 7"/>
                <a:gd name="T12" fmla="*/ 25 w 4"/>
                <a:gd name="T13" fmla="*/ 170 h 7"/>
                <a:gd name="T14" fmla="*/ 25 w 4"/>
                <a:gd name="T15" fmla="*/ 211 h 7"/>
                <a:gd name="T16" fmla="*/ 101 w 4"/>
                <a:gd name="T17" fmla="*/ 243 h 7"/>
                <a:gd name="T18" fmla="*/ 101 w 4"/>
                <a:gd name="T19" fmla="*/ 243 h 7"/>
                <a:gd name="T20" fmla="*/ 101 w 4"/>
                <a:gd name="T21" fmla="*/ 0 h 7"/>
                <a:gd name="T22" fmla="*/ 101 w 4"/>
                <a:gd name="T23" fmla="*/ 0 h 7"/>
                <a:gd name="T24" fmla="*/ 56 w 4"/>
                <a:gd name="T25" fmla="*/ 0 h 7"/>
                <a:gd name="T26" fmla="*/ 0 w 4"/>
                <a:gd name="T27" fmla="*/ 0 h 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
                <a:gd name="T43" fmla="*/ 0 h 7"/>
                <a:gd name="T44" fmla="*/ 4 w 4"/>
                <a:gd name="T45" fmla="*/ 7 h 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 h="7">
                  <a:moveTo>
                    <a:pt x="0" y="0"/>
                  </a:moveTo>
                  <a:cubicBezTo>
                    <a:pt x="0" y="5"/>
                    <a:pt x="0" y="5"/>
                    <a:pt x="0" y="5"/>
                  </a:cubicBezTo>
                  <a:cubicBezTo>
                    <a:pt x="0" y="5"/>
                    <a:pt x="0" y="5"/>
                    <a:pt x="0" y="5"/>
                  </a:cubicBezTo>
                  <a:cubicBezTo>
                    <a:pt x="0" y="5"/>
                    <a:pt x="0" y="5"/>
                    <a:pt x="0" y="5"/>
                  </a:cubicBezTo>
                  <a:cubicBezTo>
                    <a:pt x="0" y="5"/>
                    <a:pt x="1" y="5"/>
                    <a:pt x="1" y="5"/>
                  </a:cubicBezTo>
                  <a:cubicBezTo>
                    <a:pt x="1" y="5"/>
                    <a:pt x="1" y="5"/>
                    <a:pt x="1" y="5"/>
                  </a:cubicBezTo>
                  <a:cubicBezTo>
                    <a:pt x="1" y="5"/>
                    <a:pt x="1" y="5"/>
                    <a:pt x="1" y="5"/>
                  </a:cubicBezTo>
                  <a:cubicBezTo>
                    <a:pt x="1" y="6"/>
                    <a:pt x="1" y="6"/>
                    <a:pt x="1" y="6"/>
                  </a:cubicBezTo>
                  <a:cubicBezTo>
                    <a:pt x="4" y="7"/>
                    <a:pt x="4" y="7"/>
                    <a:pt x="4" y="7"/>
                  </a:cubicBezTo>
                  <a:cubicBezTo>
                    <a:pt x="4" y="7"/>
                    <a:pt x="4" y="7"/>
                    <a:pt x="4" y="7"/>
                  </a:cubicBezTo>
                  <a:cubicBezTo>
                    <a:pt x="4" y="0"/>
                    <a:pt x="4" y="0"/>
                    <a:pt x="4" y="0"/>
                  </a:cubicBezTo>
                  <a:cubicBezTo>
                    <a:pt x="4" y="0"/>
                    <a:pt x="4" y="0"/>
                    <a:pt x="4" y="0"/>
                  </a:cubicBezTo>
                  <a:cubicBezTo>
                    <a:pt x="2" y="0"/>
                    <a:pt x="2" y="0"/>
                    <a:pt x="2" y="0"/>
                  </a:cubicBezTo>
                  <a:cubicBezTo>
                    <a:pt x="0" y="0"/>
                    <a:pt x="0" y="0"/>
                    <a:pt x="0"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8" name="Freeform 544"/>
            <p:cNvSpPr>
              <a:spLocks/>
            </p:cNvSpPr>
            <p:nvPr/>
          </p:nvSpPr>
          <p:spPr bwMode="auto">
            <a:xfrm>
              <a:off x="4145" y="3921"/>
              <a:ext cx="14" cy="63"/>
            </a:xfrm>
            <a:custGeom>
              <a:avLst/>
              <a:gdLst>
                <a:gd name="T0" fmla="*/ 14 w 14"/>
                <a:gd name="T1" fmla="*/ 0 h 63"/>
                <a:gd name="T2" fmla="*/ 5 w 14"/>
                <a:gd name="T3" fmla="*/ 0 h 63"/>
                <a:gd name="T4" fmla="*/ 0 w 14"/>
                <a:gd name="T5" fmla="*/ 63 h 63"/>
                <a:gd name="T6" fmla="*/ 9 w 14"/>
                <a:gd name="T7" fmla="*/ 63 h 63"/>
                <a:gd name="T8" fmla="*/ 9 w 14"/>
                <a:gd name="T9" fmla="*/ 61 h 63"/>
                <a:gd name="T10" fmla="*/ 14 w 14"/>
                <a:gd name="T11" fmla="*/ 0 h 63"/>
                <a:gd name="T12" fmla="*/ 0 60000 65536"/>
                <a:gd name="T13" fmla="*/ 0 60000 65536"/>
                <a:gd name="T14" fmla="*/ 0 60000 65536"/>
                <a:gd name="T15" fmla="*/ 0 60000 65536"/>
                <a:gd name="T16" fmla="*/ 0 60000 65536"/>
                <a:gd name="T17" fmla="*/ 0 60000 65536"/>
                <a:gd name="T18" fmla="*/ 0 w 14"/>
                <a:gd name="T19" fmla="*/ 0 h 63"/>
                <a:gd name="T20" fmla="*/ 14 w 14"/>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 h="63">
                  <a:moveTo>
                    <a:pt x="14" y="0"/>
                  </a:moveTo>
                  <a:lnTo>
                    <a:pt x="5" y="0"/>
                  </a:lnTo>
                  <a:lnTo>
                    <a:pt x="0" y="63"/>
                  </a:lnTo>
                  <a:lnTo>
                    <a:pt x="9" y="63"/>
                  </a:lnTo>
                  <a:lnTo>
                    <a:pt x="9" y="61"/>
                  </a:lnTo>
                  <a:lnTo>
                    <a:pt x="14" y="0"/>
                  </a:lnTo>
                  <a:close/>
                </a:path>
              </a:pathLst>
            </a:custGeom>
            <a:solidFill>
              <a:srgbClr val="6F31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59" name="Freeform 545"/>
            <p:cNvSpPr>
              <a:spLocks/>
            </p:cNvSpPr>
            <p:nvPr/>
          </p:nvSpPr>
          <p:spPr bwMode="auto">
            <a:xfrm>
              <a:off x="4145" y="3921"/>
              <a:ext cx="14" cy="63"/>
            </a:xfrm>
            <a:custGeom>
              <a:avLst/>
              <a:gdLst>
                <a:gd name="T0" fmla="*/ 14 w 14"/>
                <a:gd name="T1" fmla="*/ 0 h 63"/>
                <a:gd name="T2" fmla="*/ 5 w 14"/>
                <a:gd name="T3" fmla="*/ 0 h 63"/>
                <a:gd name="T4" fmla="*/ 0 w 14"/>
                <a:gd name="T5" fmla="*/ 63 h 63"/>
                <a:gd name="T6" fmla="*/ 9 w 14"/>
                <a:gd name="T7" fmla="*/ 63 h 63"/>
                <a:gd name="T8" fmla="*/ 9 w 14"/>
                <a:gd name="T9" fmla="*/ 61 h 63"/>
                <a:gd name="T10" fmla="*/ 14 w 14"/>
                <a:gd name="T11" fmla="*/ 0 h 63"/>
                <a:gd name="T12" fmla="*/ 0 60000 65536"/>
                <a:gd name="T13" fmla="*/ 0 60000 65536"/>
                <a:gd name="T14" fmla="*/ 0 60000 65536"/>
                <a:gd name="T15" fmla="*/ 0 60000 65536"/>
                <a:gd name="T16" fmla="*/ 0 60000 65536"/>
                <a:gd name="T17" fmla="*/ 0 60000 65536"/>
                <a:gd name="T18" fmla="*/ 0 w 14"/>
                <a:gd name="T19" fmla="*/ 0 h 63"/>
                <a:gd name="T20" fmla="*/ 14 w 14"/>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14" h="63">
                  <a:moveTo>
                    <a:pt x="14" y="0"/>
                  </a:moveTo>
                  <a:lnTo>
                    <a:pt x="5" y="0"/>
                  </a:lnTo>
                  <a:lnTo>
                    <a:pt x="0" y="63"/>
                  </a:lnTo>
                  <a:lnTo>
                    <a:pt x="9" y="63"/>
                  </a:lnTo>
                  <a:lnTo>
                    <a:pt x="9" y="61"/>
                  </a:lnTo>
                  <a:lnTo>
                    <a:pt x="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0" name="Freeform 546"/>
            <p:cNvSpPr>
              <a:spLocks/>
            </p:cNvSpPr>
            <p:nvPr/>
          </p:nvSpPr>
          <p:spPr bwMode="auto">
            <a:xfrm>
              <a:off x="4145" y="3984"/>
              <a:ext cx="9" cy="15"/>
            </a:xfrm>
            <a:custGeom>
              <a:avLst/>
              <a:gdLst>
                <a:gd name="T0" fmla="*/ 9 w 9"/>
                <a:gd name="T1" fmla="*/ 0 h 15"/>
                <a:gd name="T2" fmla="*/ 0 w 9"/>
                <a:gd name="T3" fmla="*/ 0 h 15"/>
                <a:gd name="T4" fmla="*/ 0 w 9"/>
                <a:gd name="T5" fmla="*/ 12 h 15"/>
                <a:gd name="T6" fmla="*/ 0 w 9"/>
                <a:gd name="T7" fmla="*/ 15 h 15"/>
                <a:gd name="T8" fmla="*/ 9 w 9"/>
                <a:gd name="T9" fmla="*/ 15 h 15"/>
                <a:gd name="T10" fmla="*/ 9 w 9"/>
                <a:gd name="T11" fmla="*/ 12 h 15"/>
                <a:gd name="T12" fmla="*/ 2 w 9"/>
                <a:gd name="T13" fmla="*/ 10 h 15"/>
                <a:gd name="T14" fmla="*/ 9 w 9"/>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5"/>
                <a:gd name="T26" fmla="*/ 9 w 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5">
                  <a:moveTo>
                    <a:pt x="9" y="0"/>
                  </a:moveTo>
                  <a:lnTo>
                    <a:pt x="0" y="0"/>
                  </a:lnTo>
                  <a:lnTo>
                    <a:pt x="0" y="12"/>
                  </a:lnTo>
                  <a:lnTo>
                    <a:pt x="0" y="15"/>
                  </a:lnTo>
                  <a:lnTo>
                    <a:pt x="9" y="15"/>
                  </a:lnTo>
                  <a:lnTo>
                    <a:pt x="9" y="12"/>
                  </a:lnTo>
                  <a:lnTo>
                    <a:pt x="2" y="10"/>
                  </a:lnTo>
                  <a:lnTo>
                    <a:pt x="9" y="0"/>
                  </a:lnTo>
                  <a:close/>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1" name="Freeform 547"/>
            <p:cNvSpPr>
              <a:spLocks/>
            </p:cNvSpPr>
            <p:nvPr/>
          </p:nvSpPr>
          <p:spPr bwMode="auto">
            <a:xfrm>
              <a:off x="4145" y="3984"/>
              <a:ext cx="9" cy="15"/>
            </a:xfrm>
            <a:custGeom>
              <a:avLst/>
              <a:gdLst>
                <a:gd name="T0" fmla="*/ 9 w 9"/>
                <a:gd name="T1" fmla="*/ 0 h 15"/>
                <a:gd name="T2" fmla="*/ 0 w 9"/>
                <a:gd name="T3" fmla="*/ 0 h 15"/>
                <a:gd name="T4" fmla="*/ 0 w 9"/>
                <a:gd name="T5" fmla="*/ 12 h 15"/>
                <a:gd name="T6" fmla="*/ 0 w 9"/>
                <a:gd name="T7" fmla="*/ 15 h 15"/>
                <a:gd name="T8" fmla="*/ 9 w 9"/>
                <a:gd name="T9" fmla="*/ 15 h 15"/>
                <a:gd name="T10" fmla="*/ 9 w 9"/>
                <a:gd name="T11" fmla="*/ 12 h 15"/>
                <a:gd name="T12" fmla="*/ 2 w 9"/>
                <a:gd name="T13" fmla="*/ 10 h 15"/>
                <a:gd name="T14" fmla="*/ 9 w 9"/>
                <a:gd name="T15" fmla="*/ 0 h 15"/>
                <a:gd name="T16" fmla="*/ 0 60000 65536"/>
                <a:gd name="T17" fmla="*/ 0 60000 65536"/>
                <a:gd name="T18" fmla="*/ 0 60000 65536"/>
                <a:gd name="T19" fmla="*/ 0 60000 65536"/>
                <a:gd name="T20" fmla="*/ 0 60000 65536"/>
                <a:gd name="T21" fmla="*/ 0 60000 65536"/>
                <a:gd name="T22" fmla="*/ 0 60000 65536"/>
                <a:gd name="T23" fmla="*/ 0 60000 65536"/>
                <a:gd name="T24" fmla="*/ 0 w 9"/>
                <a:gd name="T25" fmla="*/ 0 h 15"/>
                <a:gd name="T26" fmla="*/ 9 w 9"/>
                <a:gd name="T27" fmla="*/ 15 h 1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9" h="15">
                  <a:moveTo>
                    <a:pt x="9" y="0"/>
                  </a:moveTo>
                  <a:lnTo>
                    <a:pt x="0" y="0"/>
                  </a:lnTo>
                  <a:lnTo>
                    <a:pt x="0" y="12"/>
                  </a:lnTo>
                  <a:lnTo>
                    <a:pt x="0" y="15"/>
                  </a:lnTo>
                  <a:lnTo>
                    <a:pt x="9" y="15"/>
                  </a:lnTo>
                  <a:lnTo>
                    <a:pt x="9" y="12"/>
                  </a:lnTo>
                  <a:lnTo>
                    <a:pt x="2" y="1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2" name="Rectangle 548"/>
            <p:cNvSpPr>
              <a:spLocks noChangeArrowheads="1"/>
            </p:cNvSpPr>
            <p:nvPr/>
          </p:nvSpPr>
          <p:spPr bwMode="auto">
            <a:xfrm>
              <a:off x="4150" y="3902"/>
              <a:ext cx="9" cy="19"/>
            </a:xfrm>
            <a:prstGeom prst="rect">
              <a:avLst/>
            </a:prstGeom>
            <a:solidFill>
              <a:srgbClr val="1513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363" name="Rectangle 549"/>
            <p:cNvSpPr>
              <a:spLocks noChangeArrowheads="1"/>
            </p:cNvSpPr>
            <p:nvPr/>
          </p:nvSpPr>
          <p:spPr bwMode="auto">
            <a:xfrm>
              <a:off x="4150" y="3902"/>
              <a:ext cx="9" cy="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364" name="Freeform 550"/>
            <p:cNvSpPr>
              <a:spLocks/>
            </p:cNvSpPr>
            <p:nvPr/>
          </p:nvSpPr>
          <p:spPr bwMode="auto">
            <a:xfrm>
              <a:off x="4400" y="3585"/>
              <a:ext cx="5" cy="7"/>
            </a:xfrm>
            <a:custGeom>
              <a:avLst/>
              <a:gdLst>
                <a:gd name="T0" fmla="*/ 0 w 5"/>
                <a:gd name="T1" fmla="*/ 0 h 7"/>
                <a:gd name="T2" fmla="*/ 0 w 5"/>
                <a:gd name="T3" fmla="*/ 7 h 7"/>
                <a:gd name="T4" fmla="*/ 0 w 5"/>
                <a:gd name="T5" fmla="*/ 7 h 7"/>
                <a:gd name="T6" fmla="*/ 5 w 5"/>
                <a:gd name="T7" fmla="*/ 3 h 7"/>
                <a:gd name="T8" fmla="*/ 0 w 5"/>
                <a:gd name="T9" fmla="*/ 0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0" y="0"/>
                  </a:moveTo>
                  <a:lnTo>
                    <a:pt x="0" y="7"/>
                  </a:lnTo>
                  <a:lnTo>
                    <a:pt x="5" y="3"/>
                  </a:lnTo>
                  <a:lnTo>
                    <a:pt x="0" y="0"/>
                  </a:lnTo>
                  <a:close/>
                </a:path>
              </a:pathLst>
            </a:custGeom>
            <a:solidFill>
              <a:srgbClr val="6F31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5" name="Freeform 551"/>
            <p:cNvSpPr>
              <a:spLocks/>
            </p:cNvSpPr>
            <p:nvPr/>
          </p:nvSpPr>
          <p:spPr bwMode="auto">
            <a:xfrm>
              <a:off x="4400" y="3585"/>
              <a:ext cx="5" cy="7"/>
            </a:xfrm>
            <a:custGeom>
              <a:avLst/>
              <a:gdLst>
                <a:gd name="T0" fmla="*/ 0 w 5"/>
                <a:gd name="T1" fmla="*/ 0 h 7"/>
                <a:gd name="T2" fmla="*/ 0 w 5"/>
                <a:gd name="T3" fmla="*/ 7 h 7"/>
                <a:gd name="T4" fmla="*/ 0 w 5"/>
                <a:gd name="T5" fmla="*/ 7 h 7"/>
                <a:gd name="T6" fmla="*/ 5 w 5"/>
                <a:gd name="T7" fmla="*/ 3 h 7"/>
                <a:gd name="T8" fmla="*/ 0 w 5"/>
                <a:gd name="T9" fmla="*/ 0 h 7"/>
                <a:gd name="T10" fmla="*/ 0 60000 65536"/>
                <a:gd name="T11" fmla="*/ 0 60000 65536"/>
                <a:gd name="T12" fmla="*/ 0 60000 65536"/>
                <a:gd name="T13" fmla="*/ 0 60000 65536"/>
                <a:gd name="T14" fmla="*/ 0 60000 65536"/>
                <a:gd name="T15" fmla="*/ 0 w 5"/>
                <a:gd name="T16" fmla="*/ 0 h 7"/>
                <a:gd name="T17" fmla="*/ 5 w 5"/>
                <a:gd name="T18" fmla="*/ 7 h 7"/>
              </a:gdLst>
              <a:ahLst/>
              <a:cxnLst>
                <a:cxn ang="T10">
                  <a:pos x="T0" y="T1"/>
                </a:cxn>
                <a:cxn ang="T11">
                  <a:pos x="T2" y="T3"/>
                </a:cxn>
                <a:cxn ang="T12">
                  <a:pos x="T4" y="T5"/>
                </a:cxn>
                <a:cxn ang="T13">
                  <a:pos x="T6" y="T7"/>
                </a:cxn>
                <a:cxn ang="T14">
                  <a:pos x="T8" y="T9"/>
                </a:cxn>
              </a:cxnLst>
              <a:rect l="T15" t="T16" r="T17" b="T18"/>
              <a:pathLst>
                <a:path w="5" h="7">
                  <a:moveTo>
                    <a:pt x="0" y="0"/>
                  </a:moveTo>
                  <a:lnTo>
                    <a:pt x="0" y="7"/>
                  </a:lnTo>
                  <a:lnTo>
                    <a:pt x="5"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6" name="Freeform 552"/>
            <p:cNvSpPr>
              <a:spLocks/>
            </p:cNvSpPr>
            <p:nvPr/>
          </p:nvSpPr>
          <p:spPr bwMode="auto">
            <a:xfrm>
              <a:off x="4154" y="3921"/>
              <a:ext cx="50" cy="63"/>
            </a:xfrm>
            <a:custGeom>
              <a:avLst/>
              <a:gdLst>
                <a:gd name="T0" fmla="*/ 50 w 50"/>
                <a:gd name="T1" fmla="*/ 0 h 63"/>
                <a:gd name="T2" fmla="*/ 38 w 50"/>
                <a:gd name="T3" fmla="*/ 0 h 63"/>
                <a:gd name="T4" fmla="*/ 0 w 50"/>
                <a:gd name="T5" fmla="*/ 61 h 63"/>
                <a:gd name="T6" fmla="*/ 0 w 50"/>
                <a:gd name="T7" fmla="*/ 63 h 63"/>
                <a:gd name="T8" fmla="*/ 10 w 50"/>
                <a:gd name="T9" fmla="*/ 63 h 63"/>
                <a:gd name="T10" fmla="*/ 50 w 50"/>
                <a:gd name="T11" fmla="*/ 0 h 63"/>
                <a:gd name="T12" fmla="*/ 0 60000 65536"/>
                <a:gd name="T13" fmla="*/ 0 60000 65536"/>
                <a:gd name="T14" fmla="*/ 0 60000 65536"/>
                <a:gd name="T15" fmla="*/ 0 60000 65536"/>
                <a:gd name="T16" fmla="*/ 0 60000 65536"/>
                <a:gd name="T17" fmla="*/ 0 60000 65536"/>
                <a:gd name="T18" fmla="*/ 0 w 50"/>
                <a:gd name="T19" fmla="*/ 0 h 63"/>
                <a:gd name="T20" fmla="*/ 50 w 50"/>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50" h="63">
                  <a:moveTo>
                    <a:pt x="50" y="0"/>
                  </a:moveTo>
                  <a:lnTo>
                    <a:pt x="38" y="0"/>
                  </a:lnTo>
                  <a:lnTo>
                    <a:pt x="0" y="61"/>
                  </a:lnTo>
                  <a:lnTo>
                    <a:pt x="0" y="63"/>
                  </a:lnTo>
                  <a:lnTo>
                    <a:pt x="10" y="63"/>
                  </a:lnTo>
                  <a:lnTo>
                    <a:pt x="50" y="0"/>
                  </a:lnTo>
                  <a:close/>
                </a:path>
              </a:pathLst>
            </a:custGeom>
            <a:solidFill>
              <a:srgbClr val="6F31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7" name="Freeform 553"/>
            <p:cNvSpPr>
              <a:spLocks/>
            </p:cNvSpPr>
            <p:nvPr/>
          </p:nvSpPr>
          <p:spPr bwMode="auto">
            <a:xfrm>
              <a:off x="4154" y="3921"/>
              <a:ext cx="50" cy="63"/>
            </a:xfrm>
            <a:custGeom>
              <a:avLst/>
              <a:gdLst>
                <a:gd name="T0" fmla="*/ 50 w 50"/>
                <a:gd name="T1" fmla="*/ 0 h 63"/>
                <a:gd name="T2" fmla="*/ 38 w 50"/>
                <a:gd name="T3" fmla="*/ 0 h 63"/>
                <a:gd name="T4" fmla="*/ 0 w 50"/>
                <a:gd name="T5" fmla="*/ 61 h 63"/>
                <a:gd name="T6" fmla="*/ 0 w 50"/>
                <a:gd name="T7" fmla="*/ 63 h 63"/>
                <a:gd name="T8" fmla="*/ 10 w 50"/>
                <a:gd name="T9" fmla="*/ 63 h 63"/>
                <a:gd name="T10" fmla="*/ 50 w 50"/>
                <a:gd name="T11" fmla="*/ 0 h 63"/>
                <a:gd name="T12" fmla="*/ 0 60000 65536"/>
                <a:gd name="T13" fmla="*/ 0 60000 65536"/>
                <a:gd name="T14" fmla="*/ 0 60000 65536"/>
                <a:gd name="T15" fmla="*/ 0 60000 65536"/>
                <a:gd name="T16" fmla="*/ 0 60000 65536"/>
                <a:gd name="T17" fmla="*/ 0 60000 65536"/>
                <a:gd name="T18" fmla="*/ 0 w 50"/>
                <a:gd name="T19" fmla="*/ 0 h 63"/>
                <a:gd name="T20" fmla="*/ 50 w 50"/>
                <a:gd name="T21" fmla="*/ 63 h 63"/>
              </a:gdLst>
              <a:ahLst/>
              <a:cxnLst>
                <a:cxn ang="T12">
                  <a:pos x="T0" y="T1"/>
                </a:cxn>
                <a:cxn ang="T13">
                  <a:pos x="T2" y="T3"/>
                </a:cxn>
                <a:cxn ang="T14">
                  <a:pos x="T4" y="T5"/>
                </a:cxn>
                <a:cxn ang="T15">
                  <a:pos x="T6" y="T7"/>
                </a:cxn>
                <a:cxn ang="T16">
                  <a:pos x="T8" y="T9"/>
                </a:cxn>
                <a:cxn ang="T17">
                  <a:pos x="T10" y="T11"/>
                </a:cxn>
              </a:cxnLst>
              <a:rect l="T18" t="T19" r="T20" b="T21"/>
              <a:pathLst>
                <a:path w="50" h="63">
                  <a:moveTo>
                    <a:pt x="50" y="0"/>
                  </a:moveTo>
                  <a:lnTo>
                    <a:pt x="38" y="0"/>
                  </a:lnTo>
                  <a:lnTo>
                    <a:pt x="0" y="61"/>
                  </a:lnTo>
                  <a:lnTo>
                    <a:pt x="0" y="63"/>
                  </a:lnTo>
                  <a:lnTo>
                    <a:pt x="10" y="63"/>
                  </a:lnTo>
                  <a:lnTo>
                    <a:pt x="5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8" name="Freeform 554"/>
            <p:cNvSpPr>
              <a:spLocks/>
            </p:cNvSpPr>
            <p:nvPr/>
          </p:nvSpPr>
          <p:spPr bwMode="auto">
            <a:xfrm>
              <a:off x="4147" y="3984"/>
              <a:ext cx="17" cy="15"/>
            </a:xfrm>
            <a:custGeom>
              <a:avLst/>
              <a:gdLst>
                <a:gd name="T0" fmla="*/ 17 w 17"/>
                <a:gd name="T1" fmla="*/ 0 h 15"/>
                <a:gd name="T2" fmla="*/ 7 w 17"/>
                <a:gd name="T3" fmla="*/ 0 h 15"/>
                <a:gd name="T4" fmla="*/ 0 w 17"/>
                <a:gd name="T5" fmla="*/ 10 h 15"/>
                <a:gd name="T6" fmla="*/ 7 w 17"/>
                <a:gd name="T7" fmla="*/ 12 h 15"/>
                <a:gd name="T8" fmla="*/ 10 w 17"/>
                <a:gd name="T9" fmla="*/ 15 h 15"/>
                <a:gd name="T10" fmla="*/ 17 w 17"/>
                <a:gd name="T11" fmla="*/ 0 h 15"/>
                <a:gd name="T12" fmla="*/ 0 60000 65536"/>
                <a:gd name="T13" fmla="*/ 0 60000 65536"/>
                <a:gd name="T14" fmla="*/ 0 60000 65536"/>
                <a:gd name="T15" fmla="*/ 0 60000 65536"/>
                <a:gd name="T16" fmla="*/ 0 60000 65536"/>
                <a:gd name="T17" fmla="*/ 0 60000 65536"/>
                <a:gd name="T18" fmla="*/ 0 w 17"/>
                <a:gd name="T19" fmla="*/ 0 h 15"/>
                <a:gd name="T20" fmla="*/ 17 w 17"/>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7" h="15">
                  <a:moveTo>
                    <a:pt x="17" y="0"/>
                  </a:moveTo>
                  <a:lnTo>
                    <a:pt x="7" y="0"/>
                  </a:lnTo>
                  <a:lnTo>
                    <a:pt x="0" y="10"/>
                  </a:lnTo>
                  <a:lnTo>
                    <a:pt x="7" y="12"/>
                  </a:lnTo>
                  <a:lnTo>
                    <a:pt x="10" y="15"/>
                  </a:lnTo>
                  <a:lnTo>
                    <a:pt x="17" y="0"/>
                  </a:lnTo>
                  <a:close/>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69" name="Freeform 555"/>
            <p:cNvSpPr>
              <a:spLocks/>
            </p:cNvSpPr>
            <p:nvPr/>
          </p:nvSpPr>
          <p:spPr bwMode="auto">
            <a:xfrm>
              <a:off x="4147" y="3984"/>
              <a:ext cx="17" cy="15"/>
            </a:xfrm>
            <a:custGeom>
              <a:avLst/>
              <a:gdLst>
                <a:gd name="T0" fmla="*/ 17 w 17"/>
                <a:gd name="T1" fmla="*/ 0 h 15"/>
                <a:gd name="T2" fmla="*/ 7 w 17"/>
                <a:gd name="T3" fmla="*/ 0 h 15"/>
                <a:gd name="T4" fmla="*/ 0 w 17"/>
                <a:gd name="T5" fmla="*/ 10 h 15"/>
                <a:gd name="T6" fmla="*/ 7 w 17"/>
                <a:gd name="T7" fmla="*/ 12 h 15"/>
                <a:gd name="T8" fmla="*/ 10 w 17"/>
                <a:gd name="T9" fmla="*/ 15 h 15"/>
                <a:gd name="T10" fmla="*/ 17 w 17"/>
                <a:gd name="T11" fmla="*/ 0 h 15"/>
                <a:gd name="T12" fmla="*/ 0 60000 65536"/>
                <a:gd name="T13" fmla="*/ 0 60000 65536"/>
                <a:gd name="T14" fmla="*/ 0 60000 65536"/>
                <a:gd name="T15" fmla="*/ 0 60000 65536"/>
                <a:gd name="T16" fmla="*/ 0 60000 65536"/>
                <a:gd name="T17" fmla="*/ 0 60000 65536"/>
                <a:gd name="T18" fmla="*/ 0 w 17"/>
                <a:gd name="T19" fmla="*/ 0 h 15"/>
                <a:gd name="T20" fmla="*/ 17 w 17"/>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17" h="15">
                  <a:moveTo>
                    <a:pt x="17" y="0"/>
                  </a:moveTo>
                  <a:lnTo>
                    <a:pt x="7" y="0"/>
                  </a:lnTo>
                  <a:lnTo>
                    <a:pt x="0" y="10"/>
                  </a:lnTo>
                  <a:lnTo>
                    <a:pt x="7" y="12"/>
                  </a:lnTo>
                  <a:lnTo>
                    <a:pt x="10" y="15"/>
                  </a:lnTo>
                  <a:lnTo>
                    <a:pt x="1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0" name="Freeform 556"/>
            <p:cNvSpPr>
              <a:spLocks/>
            </p:cNvSpPr>
            <p:nvPr/>
          </p:nvSpPr>
          <p:spPr bwMode="auto">
            <a:xfrm>
              <a:off x="4192" y="3902"/>
              <a:ext cx="24" cy="19"/>
            </a:xfrm>
            <a:custGeom>
              <a:avLst/>
              <a:gdLst>
                <a:gd name="T0" fmla="*/ 24 w 24"/>
                <a:gd name="T1" fmla="*/ 0 h 19"/>
                <a:gd name="T2" fmla="*/ 12 w 24"/>
                <a:gd name="T3" fmla="*/ 0 h 19"/>
                <a:gd name="T4" fmla="*/ 0 w 24"/>
                <a:gd name="T5" fmla="*/ 19 h 19"/>
                <a:gd name="T6" fmla="*/ 12 w 24"/>
                <a:gd name="T7" fmla="*/ 19 h 19"/>
                <a:gd name="T8" fmla="*/ 24 w 24"/>
                <a:gd name="T9" fmla="*/ 0 h 19"/>
                <a:gd name="T10" fmla="*/ 0 60000 65536"/>
                <a:gd name="T11" fmla="*/ 0 60000 65536"/>
                <a:gd name="T12" fmla="*/ 0 60000 65536"/>
                <a:gd name="T13" fmla="*/ 0 60000 65536"/>
                <a:gd name="T14" fmla="*/ 0 60000 65536"/>
                <a:gd name="T15" fmla="*/ 0 w 24"/>
                <a:gd name="T16" fmla="*/ 0 h 19"/>
                <a:gd name="T17" fmla="*/ 24 w 24"/>
                <a:gd name="T18" fmla="*/ 19 h 19"/>
              </a:gdLst>
              <a:ahLst/>
              <a:cxnLst>
                <a:cxn ang="T10">
                  <a:pos x="T0" y="T1"/>
                </a:cxn>
                <a:cxn ang="T11">
                  <a:pos x="T2" y="T3"/>
                </a:cxn>
                <a:cxn ang="T12">
                  <a:pos x="T4" y="T5"/>
                </a:cxn>
                <a:cxn ang="T13">
                  <a:pos x="T6" y="T7"/>
                </a:cxn>
                <a:cxn ang="T14">
                  <a:pos x="T8" y="T9"/>
                </a:cxn>
              </a:cxnLst>
              <a:rect l="T15" t="T16" r="T17" b="T18"/>
              <a:pathLst>
                <a:path w="24" h="19">
                  <a:moveTo>
                    <a:pt x="24" y="0"/>
                  </a:moveTo>
                  <a:lnTo>
                    <a:pt x="12" y="0"/>
                  </a:lnTo>
                  <a:lnTo>
                    <a:pt x="0" y="19"/>
                  </a:lnTo>
                  <a:lnTo>
                    <a:pt x="12" y="19"/>
                  </a:lnTo>
                  <a:lnTo>
                    <a:pt x="24" y="0"/>
                  </a:lnTo>
                  <a:close/>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1" name="Freeform 557"/>
            <p:cNvSpPr>
              <a:spLocks/>
            </p:cNvSpPr>
            <p:nvPr/>
          </p:nvSpPr>
          <p:spPr bwMode="auto">
            <a:xfrm>
              <a:off x="4192" y="3902"/>
              <a:ext cx="24" cy="19"/>
            </a:xfrm>
            <a:custGeom>
              <a:avLst/>
              <a:gdLst>
                <a:gd name="T0" fmla="*/ 24 w 24"/>
                <a:gd name="T1" fmla="*/ 0 h 19"/>
                <a:gd name="T2" fmla="*/ 12 w 24"/>
                <a:gd name="T3" fmla="*/ 0 h 19"/>
                <a:gd name="T4" fmla="*/ 0 w 24"/>
                <a:gd name="T5" fmla="*/ 19 h 19"/>
                <a:gd name="T6" fmla="*/ 12 w 24"/>
                <a:gd name="T7" fmla="*/ 19 h 19"/>
                <a:gd name="T8" fmla="*/ 24 w 24"/>
                <a:gd name="T9" fmla="*/ 0 h 19"/>
                <a:gd name="T10" fmla="*/ 0 60000 65536"/>
                <a:gd name="T11" fmla="*/ 0 60000 65536"/>
                <a:gd name="T12" fmla="*/ 0 60000 65536"/>
                <a:gd name="T13" fmla="*/ 0 60000 65536"/>
                <a:gd name="T14" fmla="*/ 0 60000 65536"/>
                <a:gd name="T15" fmla="*/ 0 w 24"/>
                <a:gd name="T16" fmla="*/ 0 h 19"/>
                <a:gd name="T17" fmla="*/ 24 w 24"/>
                <a:gd name="T18" fmla="*/ 19 h 19"/>
              </a:gdLst>
              <a:ahLst/>
              <a:cxnLst>
                <a:cxn ang="T10">
                  <a:pos x="T0" y="T1"/>
                </a:cxn>
                <a:cxn ang="T11">
                  <a:pos x="T2" y="T3"/>
                </a:cxn>
                <a:cxn ang="T12">
                  <a:pos x="T4" y="T5"/>
                </a:cxn>
                <a:cxn ang="T13">
                  <a:pos x="T6" y="T7"/>
                </a:cxn>
                <a:cxn ang="T14">
                  <a:pos x="T8" y="T9"/>
                </a:cxn>
              </a:cxnLst>
              <a:rect l="T15" t="T16" r="T17" b="T18"/>
              <a:pathLst>
                <a:path w="24" h="19">
                  <a:moveTo>
                    <a:pt x="24" y="0"/>
                  </a:moveTo>
                  <a:lnTo>
                    <a:pt x="12" y="0"/>
                  </a:lnTo>
                  <a:lnTo>
                    <a:pt x="0" y="19"/>
                  </a:lnTo>
                  <a:lnTo>
                    <a:pt x="12" y="19"/>
                  </a:lnTo>
                  <a:lnTo>
                    <a:pt x="2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2" name="Freeform 558"/>
            <p:cNvSpPr>
              <a:spLocks/>
            </p:cNvSpPr>
            <p:nvPr/>
          </p:nvSpPr>
          <p:spPr bwMode="auto">
            <a:xfrm>
              <a:off x="4322" y="3590"/>
              <a:ext cx="76" cy="116"/>
            </a:xfrm>
            <a:custGeom>
              <a:avLst/>
              <a:gdLst>
                <a:gd name="T0" fmla="*/ 69 w 76"/>
                <a:gd name="T1" fmla="*/ 0 h 116"/>
                <a:gd name="T2" fmla="*/ 0 w 76"/>
                <a:gd name="T3" fmla="*/ 116 h 116"/>
                <a:gd name="T4" fmla="*/ 7 w 76"/>
                <a:gd name="T5" fmla="*/ 116 h 116"/>
                <a:gd name="T6" fmla="*/ 10 w 76"/>
                <a:gd name="T7" fmla="*/ 116 h 116"/>
                <a:gd name="T8" fmla="*/ 76 w 76"/>
                <a:gd name="T9" fmla="*/ 7 h 116"/>
                <a:gd name="T10" fmla="*/ 69 w 76"/>
                <a:gd name="T11" fmla="*/ 7 h 116"/>
                <a:gd name="T12" fmla="*/ 69 w 76"/>
                <a:gd name="T13" fmla="*/ 2 h 116"/>
                <a:gd name="T14" fmla="*/ 69 w 76"/>
                <a:gd name="T15" fmla="*/ 0 h 116"/>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116"/>
                <a:gd name="T26" fmla="*/ 76 w 76"/>
                <a:gd name="T27" fmla="*/ 116 h 1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116">
                  <a:moveTo>
                    <a:pt x="69" y="0"/>
                  </a:moveTo>
                  <a:lnTo>
                    <a:pt x="0" y="116"/>
                  </a:lnTo>
                  <a:lnTo>
                    <a:pt x="7" y="116"/>
                  </a:lnTo>
                  <a:lnTo>
                    <a:pt x="10" y="116"/>
                  </a:lnTo>
                  <a:lnTo>
                    <a:pt x="76" y="7"/>
                  </a:lnTo>
                  <a:lnTo>
                    <a:pt x="69" y="7"/>
                  </a:lnTo>
                  <a:lnTo>
                    <a:pt x="69" y="2"/>
                  </a:lnTo>
                  <a:lnTo>
                    <a:pt x="69" y="0"/>
                  </a:lnTo>
                  <a:close/>
                </a:path>
              </a:pathLst>
            </a:custGeom>
            <a:solidFill>
              <a:srgbClr val="6F31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3" name="Freeform 559"/>
            <p:cNvSpPr>
              <a:spLocks/>
            </p:cNvSpPr>
            <p:nvPr/>
          </p:nvSpPr>
          <p:spPr bwMode="auto">
            <a:xfrm>
              <a:off x="4322" y="3590"/>
              <a:ext cx="76" cy="116"/>
            </a:xfrm>
            <a:custGeom>
              <a:avLst/>
              <a:gdLst>
                <a:gd name="T0" fmla="*/ 69 w 76"/>
                <a:gd name="T1" fmla="*/ 0 h 116"/>
                <a:gd name="T2" fmla="*/ 0 w 76"/>
                <a:gd name="T3" fmla="*/ 116 h 116"/>
                <a:gd name="T4" fmla="*/ 7 w 76"/>
                <a:gd name="T5" fmla="*/ 116 h 116"/>
                <a:gd name="T6" fmla="*/ 10 w 76"/>
                <a:gd name="T7" fmla="*/ 116 h 116"/>
                <a:gd name="T8" fmla="*/ 76 w 76"/>
                <a:gd name="T9" fmla="*/ 7 h 116"/>
                <a:gd name="T10" fmla="*/ 69 w 76"/>
                <a:gd name="T11" fmla="*/ 7 h 116"/>
                <a:gd name="T12" fmla="*/ 69 w 76"/>
                <a:gd name="T13" fmla="*/ 2 h 116"/>
                <a:gd name="T14" fmla="*/ 69 w 76"/>
                <a:gd name="T15" fmla="*/ 0 h 116"/>
                <a:gd name="T16" fmla="*/ 0 60000 65536"/>
                <a:gd name="T17" fmla="*/ 0 60000 65536"/>
                <a:gd name="T18" fmla="*/ 0 60000 65536"/>
                <a:gd name="T19" fmla="*/ 0 60000 65536"/>
                <a:gd name="T20" fmla="*/ 0 60000 65536"/>
                <a:gd name="T21" fmla="*/ 0 60000 65536"/>
                <a:gd name="T22" fmla="*/ 0 60000 65536"/>
                <a:gd name="T23" fmla="*/ 0 60000 65536"/>
                <a:gd name="T24" fmla="*/ 0 w 76"/>
                <a:gd name="T25" fmla="*/ 0 h 116"/>
                <a:gd name="T26" fmla="*/ 76 w 76"/>
                <a:gd name="T27" fmla="*/ 116 h 1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6" h="116">
                  <a:moveTo>
                    <a:pt x="69" y="0"/>
                  </a:moveTo>
                  <a:lnTo>
                    <a:pt x="0" y="116"/>
                  </a:lnTo>
                  <a:lnTo>
                    <a:pt x="7" y="116"/>
                  </a:lnTo>
                  <a:lnTo>
                    <a:pt x="10" y="116"/>
                  </a:lnTo>
                  <a:lnTo>
                    <a:pt x="76" y="7"/>
                  </a:lnTo>
                  <a:lnTo>
                    <a:pt x="69" y="7"/>
                  </a:lnTo>
                  <a:lnTo>
                    <a:pt x="69" y="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4" name="Freeform 560"/>
            <p:cNvSpPr>
              <a:spLocks/>
            </p:cNvSpPr>
            <p:nvPr/>
          </p:nvSpPr>
          <p:spPr bwMode="auto">
            <a:xfrm>
              <a:off x="4223" y="3725"/>
              <a:ext cx="97" cy="144"/>
            </a:xfrm>
            <a:custGeom>
              <a:avLst/>
              <a:gdLst>
                <a:gd name="T0" fmla="*/ 97 w 97"/>
                <a:gd name="T1" fmla="*/ 0 h 144"/>
                <a:gd name="T2" fmla="*/ 87 w 97"/>
                <a:gd name="T3" fmla="*/ 0 h 144"/>
                <a:gd name="T4" fmla="*/ 87 w 97"/>
                <a:gd name="T5" fmla="*/ 0 h 144"/>
                <a:gd name="T6" fmla="*/ 87 w 97"/>
                <a:gd name="T7" fmla="*/ 0 h 144"/>
                <a:gd name="T8" fmla="*/ 0 w 97"/>
                <a:gd name="T9" fmla="*/ 144 h 144"/>
                <a:gd name="T10" fmla="*/ 12 w 97"/>
                <a:gd name="T11" fmla="*/ 144 h 144"/>
                <a:gd name="T12" fmla="*/ 97 w 97"/>
                <a:gd name="T13" fmla="*/ 0 h 144"/>
                <a:gd name="T14" fmla="*/ 0 60000 65536"/>
                <a:gd name="T15" fmla="*/ 0 60000 65536"/>
                <a:gd name="T16" fmla="*/ 0 60000 65536"/>
                <a:gd name="T17" fmla="*/ 0 60000 65536"/>
                <a:gd name="T18" fmla="*/ 0 60000 65536"/>
                <a:gd name="T19" fmla="*/ 0 60000 65536"/>
                <a:gd name="T20" fmla="*/ 0 60000 65536"/>
                <a:gd name="T21" fmla="*/ 0 w 97"/>
                <a:gd name="T22" fmla="*/ 0 h 144"/>
                <a:gd name="T23" fmla="*/ 97 w 97"/>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144">
                  <a:moveTo>
                    <a:pt x="97" y="0"/>
                  </a:moveTo>
                  <a:lnTo>
                    <a:pt x="87" y="0"/>
                  </a:lnTo>
                  <a:lnTo>
                    <a:pt x="0" y="144"/>
                  </a:lnTo>
                  <a:lnTo>
                    <a:pt x="12" y="144"/>
                  </a:lnTo>
                  <a:lnTo>
                    <a:pt x="97" y="0"/>
                  </a:lnTo>
                  <a:close/>
                </a:path>
              </a:pathLst>
            </a:custGeom>
            <a:solidFill>
              <a:srgbClr val="6F31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5" name="Freeform 561"/>
            <p:cNvSpPr>
              <a:spLocks/>
            </p:cNvSpPr>
            <p:nvPr/>
          </p:nvSpPr>
          <p:spPr bwMode="auto">
            <a:xfrm>
              <a:off x="4223" y="3725"/>
              <a:ext cx="97" cy="144"/>
            </a:xfrm>
            <a:custGeom>
              <a:avLst/>
              <a:gdLst>
                <a:gd name="T0" fmla="*/ 97 w 97"/>
                <a:gd name="T1" fmla="*/ 0 h 144"/>
                <a:gd name="T2" fmla="*/ 87 w 97"/>
                <a:gd name="T3" fmla="*/ 0 h 144"/>
                <a:gd name="T4" fmla="*/ 87 w 97"/>
                <a:gd name="T5" fmla="*/ 0 h 144"/>
                <a:gd name="T6" fmla="*/ 87 w 97"/>
                <a:gd name="T7" fmla="*/ 0 h 144"/>
                <a:gd name="T8" fmla="*/ 0 w 97"/>
                <a:gd name="T9" fmla="*/ 144 h 144"/>
                <a:gd name="T10" fmla="*/ 12 w 97"/>
                <a:gd name="T11" fmla="*/ 144 h 144"/>
                <a:gd name="T12" fmla="*/ 97 w 97"/>
                <a:gd name="T13" fmla="*/ 0 h 144"/>
                <a:gd name="T14" fmla="*/ 0 60000 65536"/>
                <a:gd name="T15" fmla="*/ 0 60000 65536"/>
                <a:gd name="T16" fmla="*/ 0 60000 65536"/>
                <a:gd name="T17" fmla="*/ 0 60000 65536"/>
                <a:gd name="T18" fmla="*/ 0 60000 65536"/>
                <a:gd name="T19" fmla="*/ 0 60000 65536"/>
                <a:gd name="T20" fmla="*/ 0 60000 65536"/>
                <a:gd name="T21" fmla="*/ 0 w 97"/>
                <a:gd name="T22" fmla="*/ 0 h 144"/>
                <a:gd name="T23" fmla="*/ 97 w 97"/>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144">
                  <a:moveTo>
                    <a:pt x="97" y="0"/>
                  </a:moveTo>
                  <a:lnTo>
                    <a:pt x="87" y="0"/>
                  </a:lnTo>
                  <a:lnTo>
                    <a:pt x="0" y="144"/>
                  </a:lnTo>
                  <a:lnTo>
                    <a:pt x="12" y="144"/>
                  </a:lnTo>
                  <a:lnTo>
                    <a:pt x="9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6" name="Freeform 562"/>
            <p:cNvSpPr>
              <a:spLocks/>
            </p:cNvSpPr>
            <p:nvPr/>
          </p:nvSpPr>
          <p:spPr bwMode="auto">
            <a:xfrm>
              <a:off x="4310" y="3706"/>
              <a:ext cx="22" cy="19"/>
            </a:xfrm>
            <a:custGeom>
              <a:avLst/>
              <a:gdLst>
                <a:gd name="T0" fmla="*/ 22 w 22"/>
                <a:gd name="T1" fmla="*/ 0 h 19"/>
                <a:gd name="T2" fmla="*/ 19 w 22"/>
                <a:gd name="T3" fmla="*/ 0 h 19"/>
                <a:gd name="T4" fmla="*/ 12 w 22"/>
                <a:gd name="T5" fmla="*/ 0 h 19"/>
                <a:gd name="T6" fmla="*/ 0 w 22"/>
                <a:gd name="T7" fmla="*/ 19 h 19"/>
                <a:gd name="T8" fmla="*/ 0 w 22"/>
                <a:gd name="T9" fmla="*/ 19 h 19"/>
                <a:gd name="T10" fmla="*/ 0 w 22"/>
                <a:gd name="T11" fmla="*/ 19 h 19"/>
                <a:gd name="T12" fmla="*/ 10 w 22"/>
                <a:gd name="T13" fmla="*/ 19 h 19"/>
                <a:gd name="T14" fmla="*/ 22 w 22"/>
                <a:gd name="T15" fmla="*/ 0 h 19"/>
                <a:gd name="T16" fmla="*/ 0 60000 65536"/>
                <a:gd name="T17" fmla="*/ 0 60000 65536"/>
                <a:gd name="T18" fmla="*/ 0 60000 65536"/>
                <a:gd name="T19" fmla="*/ 0 60000 65536"/>
                <a:gd name="T20" fmla="*/ 0 60000 65536"/>
                <a:gd name="T21" fmla="*/ 0 60000 65536"/>
                <a:gd name="T22" fmla="*/ 0 60000 65536"/>
                <a:gd name="T23" fmla="*/ 0 60000 65536"/>
                <a:gd name="T24" fmla="*/ 0 w 22"/>
                <a:gd name="T25" fmla="*/ 0 h 19"/>
                <a:gd name="T26" fmla="*/ 22 w 22"/>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 h="19">
                  <a:moveTo>
                    <a:pt x="22" y="0"/>
                  </a:moveTo>
                  <a:lnTo>
                    <a:pt x="19" y="0"/>
                  </a:lnTo>
                  <a:lnTo>
                    <a:pt x="12" y="0"/>
                  </a:lnTo>
                  <a:lnTo>
                    <a:pt x="0" y="19"/>
                  </a:lnTo>
                  <a:lnTo>
                    <a:pt x="10" y="19"/>
                  </a:lnTo>
                  <a:lnTo>
                    <a:pt x="22" y="0"/>
                  </a:lnTo>
                  <a:close/>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7" name="Freeform 563"/>
            <p:cNvSpPr>
              <a:spLocks/>
            </p:cNvSpPr>
            <p:nvPr/>
          </p:nvSpPr>
          <p:spPr bwMode="auto">
            <a:xfrm>
              <a:off x="4310" y="3706"/>
              <a:ext cx="22" cy="19"/>
            </a:xfrm>
            <a:custGeom>
              <a:avLst/>
              <a:gdLst>
                <a:gd name="T0" fmla="*/ 22 w 22"/>
                <a:gd name="T1" fmla="*/ 0 h 19"/>
                <a:gd name="T2" fmla="*/ 19 w 22"/>
                <a:gd name="T3" fmla="*/ 0 h 19"/>
                <a:gd name="T4" fmla="*/ 12 w 22"/>
                <a:gd name="T5" fmla="*/ 0 h 19"/>
                <a:gd name="T6" fmla="*/ 0 w 22"/>
                <a:gd name="T7" fmla="*/ 19 h 19"/>
                <a:gd name="T8" fmla="*/ 0 w 22"/>
                <a:gd name="T9" fmla="*/ 19 h 19"/>
                <a:gd name="T10" fmla="*/ 0 w 22"/>
                <a:gd name="T11" fmla="*/ 19 h 19"/>
                <a:gd name="T12" fmla="*/ 10 w 22"/>
                <a:gd name="T13" fmla="*/ 19 h 19"/>
                <a:gd name="T14" fmla="*/ 22 w 22"/>
                <a:gd name="T15" fmla="*/ 0 h 19"/>
                <a:gd name="T16" fmla="*/ 0 60000 65536"/>
                <a:gd name="T17" fmla="*/ 0 60000 65536"/>
                <a:gd name="T18" fmla="*/ 0 60000 65536"/>
                <a:gd name="T19" fmla="*/ 0 60000 65536"/>
                <a:gd name="T20" fmla="*/ 0 60000 65536"/>
                <a:gd name="T21" fmla="*/ 0 60000 65536"/>
                <a:gd name="T22" fmla="*/ 0 60000 65536"/>
                <a:gd name="T23" fmla="*/ 0 60000 65536"/>
                <a:gd name="T24" fmla="*/ 0 w 22"/>
                <a:gd name="T25" fmla="*/ 0 h 19"/>
                <a:gd name="T26" fmla="*/ 22 w 22"/>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 h="19">
                  <a:moveTo>
                    <a:pt x="22" y="0"/>
                  </a:moveTo>
                  <a:lnTo>
                    <a:pt x="19" y="0"/>
                  </a:lnTo>
                  <a:lnTo>
                    <a:pt x="12" y="0"/>
                  </a:lnTo>
                  <a:lnTo>
                    <a:pt x="0" y="19"/>
                  </a:lnTo>
                  <a:lnTo>
                    <a:pt x="10" y="19"/>
                  </a:lnTo>
                  <a:lnTo>
                    <a:pt x="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8" name="Freeform 564"/>
            <p:cNvSpPr>
              <a:spLocks/>
            </p:cNvSpPr>
            <p:nvPr/>
          </p:nvSpPr>
          <p:spPr bwMode="auto">
            <a:xfrm>
              <a:off x="4204" y="3888"/>
              <a:ext cx="19" cy="14"/>
            </a:xfrm>
            <a:custGeom>
              <a:avLst/>
              <a:gdLst>
                <a:gd name="T0" fmla="*/ 19 w 19"/>
                <a:gd name="T1" fmla="*/ 0 h 14"/>
                <a:gd name="T2" fmla="*/ 7 w 19"/>
                <a:gd name="T3" fmla="*/ 0 h 14"/>
                <a:gd name="T4" fmla="*/ 0 w 19"/>
                <a:gd name="T5" fmla="*/ 14 h 14"/>
                <a:gd name="T6" fmla="*/ 12 w 19"/>
                <a:gd name="T7" fmla="*/ 14 h 14"/>
                <a:gd name="T8" fmla="*/ 19 w 19"/>
                <a:gd name="T9" fmla="*/ 0 h 14"/>
                <a:gd name="T10" fmla="*/ 19 w 19"/>
                <a:gd name="T11" fmla="*/ 0 h 14"/>
                <a:gd name="T12" fmla="*/ 0 60000 65536"/>
                <a:gd name="T13" fmla="*/ 0 60000 65536"/>
                <a:gd name="T14" fmla="*/ 0 60000 65536"/>
                <a:gd name="T15" fmla="*/ 0 60000 65536"/>
                <a:gd name="T16" fmla="*/ 0 60000 65536"/>
                <a:gd name="T17" fmla="*/ 0 60000 65536"/>
                <a:gd name="T18" fmla="*/ 0 w 19"/>
                <a:gd name="T19" fmla="*/ 0 h 14"/>
                <a:gd name="T20" fmla="*/ 19 w 1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9" h="14">
                  <a:moveTo>
                    <a:pt x="19" y="0"/>
                  </a:moveTo>
                  <a:lnTo>
                    <a:pt x="7" y="0"/>
                  </a:lnTo>
                  <a:lnTo>
                    <a:pt x="0" y="14"/>
                  </a:lnTo>
                  <a:lnTo>
                    <a:pt x="12" y="14"/>
                  </a:lnTo>
                  <a:lnTo>
                    <a:pt x="19" y="0"/>
                  </a:lnTo>
                  <a:close/>
                </a:path>
              </a:pathLst>
            </a:custGeom>
            <a:solidFill>
              <a:srgbClr val="6F31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79" name="Freeform 565"/>
            <p:cNvSpPr>
              <a:spLocks/>
            </p:cNvSpPr>
            <p:nvPr/>
          </p:nvSpPr>
          <p:spPr bwMode="auto">
            <a:xfrm>
              <a:off x="4204" y="3888"/>
              <a:ext cx="19" cy="14"/>
            </a:xfrm>
            <a:custGeom>
              <a:avLst/>
              <a:gdLst>
                <a:gd name="T0" fmla="*/ 19 w 19"/>
                <a:gd name="T1" fmla="*/ 0 h 14"/>
                <a:gd name="T2" fmla="*/ 7 w 19"/>
                <a:gd name="T3" fmla="*/ 0 h 14"/>
                <a:gd name="T4" fmla="*/ 0 w 19"/>
                <a:gd name="T5" fmla="*/ 14 h 14"/>
                <a:gd name="T6" fmla="*/ 12 w 19"/>
                <a:gd name="T7" fmla="*/ 14 h 14"/>
                <a:gd name="T8" fmla="*/ 19 w 19"/>
                <a:gd name="T9" fmla="*/ 0 h 14"/>
                <a:gd name="T10" fmla="*/ 19 w 19"/>
                <a:gd name="T11" fmla="*/ 0 h 14"/>
                <a:gd name="T12" fmla="*/ 0 60000 65536"/>
                <a:gd name="T13" fmla="*/ 0 60000 65536"/>
                <a:gd name="T14" fmla="*/ 0 60000 65536"/>
                <a:gd name="T15" fmla="*/ 0 60000 65536"/>
                <a:gd name="T16" fmla="*/ 0 60000 65536"/>
                <a:gd name="T17" fmla="*/ 0 60000 65536"/>
                <a:gd name="T18" fmla="*/ 0 w 19"/>
                <a:gd name="T19" fmla="*/ 0 h 14"/>
                <a:gd name="T20" fmla="*/ 19 w 19"/>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9" h="14">
                  <a:moveTo>
                    <a:pt x="19" y="0"/>
                  </a:moveTo>
                  <a:lnTo>
                    <a:pt x="7" y="0"/>
                  </a:lnTo>
                  <a:lnTo>
                    <a:pt x="0" y="14"/>
                  </a:lnTo>
                  <a:lnTo>
                    <a:pt x="12" y="14"/>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0" name="Freeform 566"/>
            <p:cNvSpPr>
              <a:spLocks noEditPoints="1"/>
            </p:cNvSpPr>
            <p:nvPr/>
          </p:nvSpPr>
          <p:spPr bwMode="auto">
            <a:xfrm>
              <a:off x="4223" y="3869"/>
              <a:ext cx="12" cy="19"/>
            </a:xfrm>
            <a:custGeom>
              <a:avLst/>
              <a:gdLst>
                <a:gd name="T0" fmla="*/ 0 w 5"/>
                <a:gd name="T1" fmla="*/ 254 h 8"/>
                <a:gd name="T2" fmla="*/ 0 w 5"/>
                <a:gd name="T3" fmla="*/ 254 h 8"/>
                <a:gd name="T4" fmla="*/ 0 w 5"/>
                <a:gd name="T5" fmla="*/ 254 h 8"/>
                <a:gd name="T6" fmla="*/ 0 w 5"/>
                <a:gd name="T7" fmla="*/ 254 h 8"/>
                <a:gd name="T8" fmla="*/ 0 w 5"/>
                <a:gd name="T9" fmla="*/ 254 h 8"/>
                <a:gd name="T10" fmla="*/ 0 w 5"/>
                <a:gd name="T11" fmla="*/ 0 h 8"/>
                <a:gd name="T12" fmla="*/ 0 w 5"/>
                <a:gd name="T13" fmla="*/ 0 h 8"/>
                <a:gd name="T14" fmla="*/ 98 w 5"/>
                <a:gd name="T15" fmla="*/ 67 h 8"/>
                <a:gd name="T16" fmla="*/ 168 w 5"/>
                <a:gd name="T17" fmla="*/ 0 h 8"/>
                <a:gd name="T18" fmla="*/ 0 w 5"/>
                <a:gd name="T19" fmla="*/ 0 h 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
                <a:gd name="T31" fmla="*/ 0 h 8"/>
                <a:gd name="T32" fmla="*/ 5 w 5"/>
                <a:gd name="T33" fmla="*/ 8 h 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 h="8">
                  <a:moveTo>
                    <a:pt x="0" y="8"/>
                  </a:moveTo>
                  <a:cubicBezTo>
                    <a:pt x="0" y="8"/>
                    <a:pt x="0" y="8"/>
                    <a:pt x="0" y="8"/>
                  </a:cubicBezTo>
                  <a:cubicBezTo>
                    <a:pt x="0" y="8"/>
                    <a:pt x="0" y="8"/>
                    <a:pt x="0" y="8"/>
                  </a:cubicBezTo>
                  <a:cubicBezTo>
                    <a:pt x="0" y="8"/>
                    <a:pt x="0" y="8"/>
                    <a:pt x="0" y="8"/>
                  </a:cubicBezTo>
                  <a:cubicBezTo>
                    <a:pt x="0" y="8"/>
                    <a:pt x="0" y="8"/>
                    <a:pt x="0" y="8"/>
                  </a:cubicBezTo>
                  <a:moveTo>
                    <a:pt x="0" y="0"/>
                  </a:moveTo>
                  <a:cubicBezTo>
                    <a:pt x="0" y="0"/>
                    <a:pt x="0" y="0"/>
                    <a:pt x="0" y="0"/>
                  </a:cubicBezTo>
                  <a:cubicBezTo>
                    <a:pt x="2" y="0"/>
                    <a:pt x="3" y="1"/>
                    <a:pt x="3" y="2"/>
                  </a:cubicBezTo>
                  <a:cubicBezTo>
                    <a:pt x="5" y="0"/>
                    <a:pt x="5" y="0"/>
                    <a:pt x="5" y="0"/>
                  </a:cubicBezTo>
                  <a:cubicBezTo>
                    <a:pt x="0" y="0"/>
                    <a:pt x="0" y="0"/>
                    <a:pt x="0"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1" name="Freeform 567"/>
            <p:cNvSpPr>
              <a:spLocks/>
            </p:cNvSpPr>
            <p:nvPr/>
          </p:nvSpPr>
          <p:spPr bwMode="auto">
            <a:xfrm>
              <a:off x="4211" y="3869"/>
              <a:ext cx="19" cy="19"/>
            </a:xfrm>
            <a:custGeom>
              <a:avLst/>
              <a:gdLst>
                <a:gd name="T0" fmla="*/ 157 w 8"/>
                <a:gd name="T1" fmla="*/ 0 h 8"/>
                <a:gd name="T2" fmla="*/ 0 w 8"/>
                <a:gd name="T3" fmla="*/ 254 h 8"/>
                <a:gd name="T4" fmla="*/ 157 w 8"/>
                <a:gd name="T5" fmla="*/ 254 h 8"/>
                <a:gd name="T6" fmla="*/ 157 w 8"/>
                <a:gd name="T7" fmla="*/ 254 h 8"/>
                <a:gd name="T8" fmla="*/ 157 w 8"/>
                <a:gd name="T9" fmla="*/ 254 h 8"/>
                <a:gd name="T10" fmla="*/ 254 w 8"/>
                <a:gd name="T11" fmla="*/ 67 h 8"/>
                <a:gd name="T12" fmla="*/ 157 w 8"/>
                <a:gd name="T13" fmla="*/ 0 h 8"/>
                <a:gd name="T14" fmla="*/ 0 60000 65536"/>
                <a:gd name="T15" fmla="*/ 0 60000 65536"/>
                <a:gd name="T16" fmla="*/ 0 60000 65536"/>
                <a:gd name="T17" fmla="*/ 0 60000 65536"/>
                <a:gd name="T18" fmla="*/ 0 60000 65536"/>
                <a:gd name="T19" fmla="*/ 0 60000 65536"/>
                <a:gd name="T20" fmla="*/ 0 60000 65536"/>
                <a:gd name="T21" fmla="*/ 0 w 8"/>
                <a:gd name="T22" fmla="*/ 0 h 8"/>
                <a:gd name="T23" fmla="*/ 8 w 8"/>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 h="8">
                  <a:moveTo>
                    <a:pt x="5" y="0"/>
                  </a:moveTo>
                  <a:cubicBezTo>
                    <a:pt x="0" y="8"/>
                    <a:pt x="0" y="8"/>
                    <a:pt x="0" y="8"/>
                  </a:cubicBezTo>
                  <a:cubicBezTo>
                    <a:pt x="5" y="8"/>
                    <a:pt x="5" y="8"/>
                    <a:pt x="5" y="8"/>
                  </a:cubicBezTo>
                  <a:cubicBezTo>
                    <a:pt x="5" y="8"/>
                    <a:pt x="5" y="8"/>
                    <a:pt x="5" y="8"/>
                  </a:cubicBezTo>
                  <a:cubicBezTo>
                    <a:pt x="5" y="8"/>
                    <a:pt x="5" y="8"/>
                    <a:pt x="5" y="8"/>
                  </a:cubicBezTo>
                  <a:cubicBezTo>
                    <a:pt x="8" y="2"/>
                    <a:pt x="8" y="2"/>
                    <a:pt x="8" y="2"/>
                  </a:cubicBezTo>
                  <a:cubicBezTo>
                    <a:pt x="8" y="1"/>
                    <a:pt x="7" y="0"/>
                    <a:pt x="5" y="0"/>
                  </a:cubicBezTo>
                </a:path>
              </a:pathLst>
            </a:custGeom>
            <a:solidFill>
              <a:srgbClr val="15131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2" name="Freeform 568"/>
            <p:cNvSpPr>
              <a:spLocks/>
            </p:cNvSpPr>
            <p:nvPr/>
          </p:nvSpPr>
          <p:spPr bwMode="auto">
            <a:xfrm>
              <a:off x="4391" y="3470"/>
              <a:ext cx="9" cy="59"/>
            </a:xfrm>
            <a:custGeom>
              <a:avLst/>
              <a:gdLst>
                <a:gd name="T0" fmla="*/ 9 w 9"/>
                <a:gd name="T1" fmla="*/ 0 h 59"/>
                <a:gd name="T2" fmla="*/ 4 w 9"/>
                <a:gd name="T3" fmla="*/ 0 h 59"/>
                <a:gd name="T4" fmla="*/ 0 w 9"/>
                <a:gd name="T5" fmla="*/ 0 h 59"/>
                <a:gd name="T6" fmla="*/ 0 w 9"/>
                <a:gd name="T7" fmla="*/ 11 h 59"/>
                <a:gd name="T8" fmla="*/ 0 w 9"/>
                <a:gd name="T9" fmla="*/ 59 h 59"/>
                <a:gd name="T10" fmla="*/ 9 w 9"/>
                <a:gd name="T11" fmla="*/ 59 h 59"/>
                <a:gd name="T12" fmla="*/ 9 w 9"/>
                <a:gd name="T13" fmla="*/ 0 h 59"/>
                <a:gd name="T14" fmla="*/ 0 60000 65536"/>
                <a:gd name="T15" fmla="*/ 0 60000 65536"/>
                <a:gd name="T16" fmla="*/ 0 60000 65536"/>
                <a:gd name="T17" fmla="*/ 0 60000 65536"/>
                <a:gd name="T18" fmla="*/ 0 60000 65536"/>
                <a:gd name="T19" fmla="*/ 0 60000 65536"/>
                <a:gd name="T20" fmla="*/ 0 60000 65536"/>
                <a:gd name="T21" fmla="*/ 0 w 9"/>
                <a:gd name="T22" fmla="*/ 0 h 59"/>
                <a:gd name="T23" fmla="*/ 9 w 9"/>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59">
                  <a:moveTo>
                    <a:pt x="9" y="0"/>
                  </a:moveTo>
                  <a:lnTo>
                    <a:pt x="4" y="0"/>
                  </a:lnTo>
                  <a:lnTo>
                    <a:pt x="0" y="0"/>
                  </a:lnTo>
                  <a:lnTo>
                    <a:pt x="0" y="11"/>
                  </a:lnTo>
                  <a:lnTo>
                    <a:pt x="0" y="59"/>
                  </a:lnTo>
                  <a:lnTo>
                    <a:pt x="9" y="59"/>
                  </a:lnTo>
                  <a:lnTo>
                    <a:pt x="9" y="0"/>
                  </a:lnTo>
                  <a:close/>
                </a:path>
              </a:pathLst>
            </a:custGeom>
            <a:solidFill>
              <a:srgbClr val="6C696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3" name="Freeform 569"/>
            <p:cNvSpPr>
              <a:spLocks/>
            </p:cNvSpPr>
            <p:nvPr/>
          </p:nvSpPr>
          <p:spPr bwMode="auto">
            <a:xfrm>
              <a:off x="4391" y="3470"/>
              <a:ext cx="9" cy="59"/>
            </a:xfrm>
            <a:custGeom>
              <a:avLst/>
              <a:gdLst>
                <a:gd name="T0" fmla="*/ 9 w 9"/>
                <a:gd name="T1" fmla="*/ 0 h 59"/>
                <a:gd name="T2" fmla="*/ 4 w 9"/>
                <a:gd name="T3" fmla="*/ 0 h 59"/>
                <a:gd name="T4" fmla="*/ 0 w 9"/>
                <a:gd name="T5" fmla="*/ 0 h 59"/>
                <a:gd name="T6" fmla="*/ 0 w 9"/>
                <a:gd name="T7" fmla="*/ 11 h 59"/>
                <a:gd name="T8" fmla="*/ 0 w 9"/>
                <a:gd name="T9" fmla="*/ 59 h 59"/>
                <a:gd name="T10" fmla="*/ 9 w 9"/>
                <a:gd name="T11" fmla="*/ 59 h 59"/>
                <a:gd name="T12" fmla="*/ 9 w 9"/>
                <a:gd name="T13" fmla="*/ 0 h 59"/>
                <a:gd name="T14" fmla="*/ 0 60000 65536"/>
                <a:gd name="T15" fmla="*/ 0 60000 65536"/>
                <a:gd name="T16" fmla="*/ 0 60000 65536"/>
                <a:gd name="T17" fmla="*/ 0 60000 65536"/>
                <a:gd name="T18" fmla="*/ 0 60000 65536"/>
                <a:gd name="T19" fmla="*/ 0 60000 65536"/>
                <a:gd name="T20" fmla="*/ 0 60000 65536"/>
                <a:gd name="T21" fmla="*/ 0 w 9"/>
                <a:gd name="T22" fmla="*/ 0 h 59"/>
                <a:gd name="T23" fmla="*/ 9 w 9"/>
                <a:gd name="T24" fmla="*/ 59 h 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59">
                  <a:moveTo>
                    <a:pt x="9" y="0"/>
                  </a:moveTo>
                  <a:lnTo>
                    <a:pt x="4" y="0"/>
                  </a:lnTo>
                  <a:lnTo>
                    <a:pt x="0" y="0"/>
                  </a:lnTo>
                  <a:lnTo>
                    <a:pt x="0" y="11"/>
                  </a:lnTo>
                  <a:lnTo>
                    <a:pt x="0" y="59"/>
                  </a:lnTo>
                  <a:lnTo>
                    <a:pt x="9" y="59"/>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4" name="Freeform 570"/>
            <p:cNvSpPr>
              <a:spLocks/>
            </p:cNvSpPr>
            <p:nvPr/>
          </p:nvSpPr>
          <p:spPr bwMode="auto">
            <a:xfrm>
              <a:off x="4391" y="3547"/>
              <a:ext cx="9" cy="50"/>
            </a:xfrm>
            <a:custGeom>
              <a:avLst/>
              <a:gdLst>
                <a:gd name="T0" fmla="*/ 9 w 9"/>
                <a:gd name="T1" fmla="*/ 0 h 50"/>
                <a:gd name="T2" fmla="*/ 0 w 9"/>
                <a:gd name="T3" fmla="*/ 0 h 50"/>
                <a:gd name="T4" fmla="*/ 0 w 9"/>
                <a:gd name="T5" fmla="*/ 43 h 50"/>
                <a:gd name="T6" fmla="*/ 0 w 9"/>
                <a:gd name="T7" fmla="*/ 45 h 50"/>
                <a:gd name="T8" fmla="*/ 0 w 9"/>
                <a:gd name="T9" fmla="*/ 50 h 50"/>
                <a:gd name="T10" fmla="*/ 7 w 9"/>
                <a:gd name="T11" fmla="*/ 50 h 50"/>
                <a:gd name="T12" fmla="*/ 9 w 9"/>
                <a:gd name="T13" fmla="*/ 50 h 50"/>
                <a:gd name="T14" fmla="*/ 9 w 9"/>
                <a:gd name="T15" fmla="*/ 45 h 50"/>
                <a:gd name="T16" fmla="*/ 9 w 9"/>
                <a:gd name="T17" fmla="*/ 45 h 50"/>
                <a:gd name="T18" fmla="*/ 9 w 9"/>
                <a:gd name="T19" fmla="*/ 38 h 50"/>
                <a:gd name="T20" fmla="*/ 9 w 9"/>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50"/>
                <a:gd name="T35" fmla="*/ 9 w 9"/>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50">
                  <a:moveTo>
                    <a:pt x="9" y="0"/>
                  </a:moveTo>
                  <a:lnTo>
                    <a:pt x="0" y="0"/>
                  </a:lnTo>
                  <a:lnTo>
                    <a:pt x="0" y="43"/>
                  </a:lnTo>
                  <a:lnTo>
                    <a:pt x="0" y="45"/>
                  </a:lnTo>
                  <a:lnTo>
                    <a:pt x="0" y="50"/>
                  </a:lnTo>
                  <a:lnTo>
                    <a:pt x="7" y="50"/>
                  </a:lnTo>
                  <a:lnTo>
                    <a:pt x="9" y="50"/>
                  </a:lnTo>
                  <a:lnTo>
                    <a:pt x="9" y="45"/>
                  </a:lnTo>
                  <a:lnTo>
                    <a:pt x="9" y="38"/>
                  </a:lnTo>
                  <a:lnTo>
                    <a:pt x="9" y="0"/>
                  </a:lnTo>
                  <a:close/>
                </a:path>
              </a:pathLst>
            </a:custGeom>
            <a:solidFill>
              <a:srgbClr val="6F31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5" name="Freeform 571"/>
            <p:cNvSpPr>
              <a:spLocks/>
            </p:cNvSpPr>
            <p:nvPr/>
          </p:nvSpPr>
          <p:spPr bwMode="auto">
            <a:xfrm>
              <a:off x="4391" y="3547"/>
              <a:ext cx="9" cy="50"/>
            </a:xfrm>
            <a:custGeom>
              <a:avLst/>
              <a:gdLst>
                <a:gd name="T0" fmla="*/ 9 w 9"/>
                <a:gd name="T1" fmla="*/ 0 h 50"/>
                <a:gd name="T2" fmla="*/ 0 w 9"/>
                <a:gd name="T3" fmla="*/ 0 h 50"/>
                <a:gd name="T4" fmla="*/ 0 w 9"/>
                <a:gd name="T5" fmla="*/ 43 h 50"/>
                <a:gd name="T6" fmla="*/ 0 w 9"/>
                <a:gd name="T7" fmla="*/ 45 h 50"/>
                <a:gd name="T8" fmla="*/ 0 w 9"/>
                <a:gd name="T9" fmla="*/ 50 h 50"/>
                <a:gd name="T10" fmla="*/ 7 w 9"/>
                <a:gd name="T11" fmla="*/ 50 h 50"/>
                <a:gd name="T12" fmla="*/ 9 w 9"/>
                <a:gd name="T13" fmla="*/ 50 h 50"/>
                <a:gd name="T14" fmla="*/ 9 w 9"/>
                <a:gd name="T15" fmla="*/ 45 h 50"/>
                <a:gd name="T16" fmla="*/ 9 w 9"/>
                <a:gd name="T17" fmla="*/ 45 h 50"/>
                <a:gd name="T18" fmla="*/ 9 w 9"/>
                <a:gd name="T19" fmla="*/ 38 h 50"/>
                <a:gd name="T20" fmla="*/ 9 w 9"/>
                <a:gd name="T21" fmla="*/ 0 h 5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
                <a:gd name="T34" fmla="*/ 0 h 50"/>
                <a:gd name="T35" fmla="*/ 9 w 9"/>
                <a:gd name="T36" fmla="*/ 50 h 5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 h="50">
                  <a:moveTo>
                    <a:pt x="9" y="0"/>
                  </a:moveTo>
                  <a:lnTo>
                    <a:pt x="0" y="0"/>
                  </a:lnTo>
                  <a:lnTo>
                    <a:pt x="0" y="43"/>
                  </a:lnTo>
                  <a:lnTo>
                    <a:pt x="0" y="45"/>
                  </a:lnTo>
                  <a:lnTo>
                    <a:pt x="0" y="50"/>
                  </a:lnTo>
                  <a:lnTo>
                    <a:pt x="7" y="50"/>
                  </a:lnTo>
                  <a:lnTo>
                    <a:pt x="9" y="50"/>
                  </a:lnTo>
                  <a:lnTo>
                    <a:pt x="9" y="45"/>
                  </a:lnTo>
                  <a:lnTo>
                    <a:pt x="9" y="38"/>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6" name="Rectangle 572"/>
            <p:cNvSpPr>
              <a:spLocks noChangeArrowheads="1"/>
            </p:cNvSpPr>
            <p:nvPr/>
          </p:nvSpPr>
          <p:spPr bwMode="auto">
            <a:xfrm>
              <a:off x="4391" y="3529"/>
              <a:ext cx="9" cy="18"/>
            </a:xfrm>
            <a:prstGeom prst="rect">
              <a:avLst/>
            </a:prstGeom>
            <a:solidFill>
              <a:srgbClr val="15131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387" name="Rectangle 573"/>
            <p:cNvSpPr>
              <a:spLocks noChangeArrowheads="1"/>
            </p:cNvSpPr>
            <p:nvPr/>
          </p:nvSpPr>
          <p:spPr bwMode="auto">
            <a:xfrm>
              <a:off x="4391" y="3529"/>
              <a:ext cx="9" cy="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388" name="Freeform 574"/>
            <p:cNvSpPr>
              <a:spLocks/>
            </p:cNvSpPr>
            <p:nvPr/>
          </p:nvSpPr>
          <p:spPr bwMode="auto">
            <a:xfrm>
              <a:off x="4376" y="3526"/>
              <a:ext cx="41" cy="21"/>
            </a:xfrm>
            <a:custGeom>
              <a:avLst/>
              <a:gdLst>
                <a:gd name="T0" fmla="*/ 0 w 41"/>
                <a:gd name="T1" fmla="*/ 21 h 21"/>
                <a:gd name="T2" fmla="*/ 41 w 41"/>
                <a:gd name="T3" fmla="*/ 19 h 21"/>
                <a:gd name="T4" fmla="*/ 41 w 41"/>
                <a:gd name="T5" fmla="*/ 0 h 21"/>
                <a:gd name="T6" fmla="*/ 0 w 41"/>
                <a:gd name="T7" fmla="*/ 3 h 21"/>
                <a:gd name="T8" fmla="*/ 0 w 41"/>
                <a:gd name="T9" fmla="*/ 21 h 21"/>
                <a:gd name="T10" fmla="*/ 0 60000 65536"/>
                <a:gd name="T11" fmla="*/ 0 60000 65536"/>
                <a:gd name="T12" fmla="*/ 0 60000 65536"/>
                <a:gd name="T13" fmla="*/ 0 60000 65536"/>
                <a:gd name="T14" fmla="*/ 0 60000 65536"/>
                <a:gd name="T15" fmla="*/ 0 w 41"/>
                <a:gd name="T16" fmla="*/ 0 h 21"/>
                <a:gd name="T17" fmla="*/ 41 w 41"/>
                <a:gd name="T18" fmla="*/ 21 h 21"/>
              </a:gdLst>
              <a:ahLst/>
              <a:cxnLst>
                <a:cxn ang="T10">
                  <a:pos x="T0" y="T1"/>
                </a:cxn>
                <a:cxn ang="T11">
                  <a:pos x="T2" y="T3"/>
                </a:cxn>
                <a:cxn ang="T12">
                  <a:pos x="T4" y="T5"/>
                </a:cxn>
                <a:cxn ang="T13">
                  <a:pos x="T6" y="T7"/>
                </a:cxn>
                <a:cxn ang="T14">
                  <a:pos x="T8" y="T9"/>
                </a:cxn>
              </a:cxnLst>
              <a:rect l="T15" t="T16" r="T17" b="T18"/>
              <a:pathLst>
                <a:path w="41" h="21">
                  <a:moveTo>
                    <a:pt x="0" y="21"/>
                  </a:moveTo>
                  <a:lnTo>
                    <a:pt x="41" y="19"/>
                  </a:lnTo>
                  <a:lnTo>
                    <a:pt x="41" y="0"/>
                  </a:lnTo>
                  <a:lnTo>
                    <a:pt x="0" y="3"/>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89" name="Freeform 575"/>
            <p:cNvSpPr>
              <a:spLocks/>
            </p:cNvSpPr>
            <p:nvPr/>
          </p:nvSpPr>
          <p:spPr bwMode="auto">
            <a:xfrm>
              <a:off x="4376" y="3526"/>
              <a:ext cx="41" cy="21"/>
            </a:xfrm>
            <a:custGeom>
              <a:avLst/>
              <a:gdLst>
                <a:gd name="T0" fmla="*/ 0 w 41"/>
                <a:gd name="T1" fmla="*/ 21 h 21"/>
                <a:gd name="T2" fmla="*/ 41 w 41"/>
                <a:gd name="T3" fmla="*/ 19 h 21"/>
                <a:gd name="T4" fmla="*/ 41 w 41"/>
                <a:gd name="T5" fmla="*/ 0 h 21"/>
                <a:gd name="T6" fmla="*/ 0 w 41"/>
                <a:gd name="T7" fmla="*/ 3 h 21"/>
                <a:gd name="T8" fmla="*/ 0 60000 65536"/>
                <a:gd name="T9" fmla="*/ 0 60000 65536"/>
                <a:gd name="T10" fmla="*/ 0 60000 65536"/>
                <a:gd name="T11" fmla="*/ 0 60000 65536"/>
                <a:gd name="T12" fmla="*/ 0 w 41"/>
                <a:gd name="T13" fmla="*/ 0 h 21"/>
                <a:gd name="T14" fmla="*/ 41 w 41"/>
                <a:gd name="T15" fmla="*/ 21 h 21"/>
              </a:gdLst>
              <a:ahLst/>
              <a:cxnLst>
                <a:cxn ang="T8">
                  <a:pos x="T0" y="T1"/>
                </a:cxn>
                <a:cxn ang="T9">
                  <a:pos x="T2" y="T3"/>
                </a:cxn>
                <a:cxn ang="T10">
                  <a:pos x="T4" y="T5"/>
                </a:cxn>
                <a:cxn ang="T11">
                  <a:pos x="T6" y="T7"/>
                </a:cxn>
              </a:cxnLst>
              <a:rect l="T12" t="T13" r="T14" b="T15"/>
              <a:pathLst>
                <a:path w="41" h="21">
                  <a:moveTo>
                    <a:pt x="0" y="21"/>
                  </a:moveTo>
                  <a:lnTo>
                    <a:pt x="41" y="19"/>
                  </a:lnTo>
                  <a:lnTo>
                    <a:pt x="41"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0" name="Freeform 576"/>
            <p:cNvSpPr>
              <a:spLocks/>
            </p:cNvSpPr>
            <p:nvPr/>
          </p:nvSpPr>
          <p:spPr bwMode="auto">
            <a:xfrm>
              <a:off x="4180" y="3899"/>
              <a:ext cx="43" cy="22"/>
            </a:xfrm>
            <a:custGeom>
              <a:avLst/>
              <a:gdLst>
                <a:gd name="T0" fmla="*/ 3 w 43"/>
                <a:gd name="T1" fmla="*/ 22 h 22"/>
                <a:gd name="T2" fmla="*/ 43 w 43"/>
                <a:gd name="T3" fmla="*/ 19 h 22"/>
                <a:gd name="T4" fmla="*/ 40 w 43"/>
                <a:gd name="T5" fmla="*/ 0 h 22"/>
                <a:gd name="T6" fmla="*/ 0 w 43"/>
                <a:gd name="T7" fmla="*/ 3 h 22"/>
                <a:gd name="T8" fmla="*/ 3 w 43"/>
                <a:gd name="T9" fmla="*/ 22 h 22"/>
                <a:gd name="T10" fmla="*/ 0 60000 65536"/>
                <a:gd name="T11" fmla="*/ 0 60000 65536"/>
                <a:gd name="T12" fmla="*/ 0 60000 65536"/>
                <a:gd name="T13" fmla="*/ 0 60000 65536"/>
                <a:gd name="T14" fmla="*/ 0 60000 65536"/>
                <a:gd name="T15" fmla="*/ 0 w 43"/>
                <a:gd name="T16" fmla="*/ 0 h 22"/>
                <a:gd name="T17" fmla="*/ 43 w 43"/>
                <a:gd name="T18" fmla="*/ 22 h 22"/>
              </a:gdLst>
              <a:ahLst/>
              <a:cxnLst>
                <a:cxn ang="T10">
                  <a:pos x="T0" y="T1"/>
                </a:cxn>
                <a:cxn ang="T11">
                  <a:pos x="T2" y="T3"/>
                </a:cxn>
                <a:cxn ang="T12">
                  <a:pos x="T4" y="T5"/>
                </a:cxn>
                <a:cxn ang="T13">
                  <a:pos x="T6" y="T7"/>
                </a:cxn>
                <a:cxn ang="T14">
                  <a:pos x="T8" y="T9"/>
                </a:cxn>
              </a:cxnLst>
              <a:rect l="T15" t="T16" r="T17" b="T18"/>
              <a:pathLst>
                <a:path w="43" h="22">
                  <a:moveTo>
                    <a:pt x="3" y="22"/>
                  </a:moveTo>
                  <a:lnTo>
                    <a:pt x="43" y="19"/>
                  </a:lnTo>
                  <a:lnTo>
                    <a:pt x="40" y="0"/>
                  </a:lnTo>
                  <a:lnTo>
                    <a:pt x="0" y="3"/>
                  </a:lnTo>
                  <a:lnTo>
                    <a:pt x="3"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1" name="Freeform 577"/>
            <p:cNvSpPr>
              <a:spLocks/>
            </p:cNvSpPr>
            <p:nvPr/>
          </p:nvSpPr>
          <p:spPr bwMode="auto">
            <a:xfrm>
              <a:off x="4180" y="3899"/>
              <a:ext cx="43" cy="22"/>
            </a:xfrm>
            <a:custGeom>
              <a:avLst/>
              <a:gdLst>
                <a:gd name="T0" fmla="*/ 3 w 43"/>
                <a:gd name="T1" fmla="*/ 22 h 22"/>
                <a:gd name="T2" fmla="*/ 43 w 43"/>
                <a:gd name="T3" fmla="*/ 19 h 22"/>
                <a:gd name="T4" fmla="*/ 40 w 43"/>
                <a:gd name="T5" fmla="*/ 0 h 22"/>
                <a:gd name="T6" fmla="*/ 0 w 43"/>
                <a:gd name="T7" fmla="*/ 3 h 22"/>
                <a:gd name="T8" fmla="*/ 0 60000 65536"/>
                <a:gd name="T9" fmla="*/ 0 60000 65536"/>
                <a:gd name="T10" fmla="*/ 0 60000 65536"/>
                <a:gd name="T11" fmla="*/ 0 60000 65536"/>
                <a:gd name="T12" fmla="*/ 0 w 43"/>
                <a:gd name="T13" fmla="*/ 0 h 22"/>
                <a:gd name="T14" fmla="*/ 43 w 43"/>
                <a:gd name="T15" fmla="*/ 22 h 22"/>
              </a:gdLst>
              <a:ahLst/>
              <a:cxnLst>
                <a:cxn ang="T8">
                  <a:pos x="T0" y="T1"/>
                </a:cxn>
                <a:cxn ang="T9">
                  <a:pos x="T2" y="T3"/>
                </a:cxn>
                <a:cxn ang="T10">
                  <a:pos x="T4" y="T5"/>
                </a:cxn>
                <a:cxn ang="T11">
                  <a:pos x="T6" y="T7"/>
                </a:cxn>
              </a:cxnLst>
              <a:rect l="T12" t="T13" r="T14" b="T15"/>
              <a:pathLst>
                <a:path w="43" h="22">
                  <a:moveTo>
                    <a:pt x="3" y="22"/>
                  </a:moveTo>
                  <a:lnTo>
                    <a:pt x="43" y="19"/>
                  </a:lnTo>
                  <a:lnTo>
                    <a:pt x="40" y="0"/>
                  </a:lnTo>
                  <a:lnTo>
                    <a:pt x="0" y="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2" name="Freeform 578"/>
            <p:cNvSpPr>
              <a:spLocks/>
            </p:cNvSpPr>
            <p:nvPr/>
          </p:nvSpPr>
          <p:spPr bwMode="auto">
            <a:xfrm>
              <a:off x="4150" y="3467"/>
              <a:ext cx="245" cy="411"/>
            </a:xfrm>
            <a:custGeom>
              <a:avLst/>
              <a:gdLst>
                <a:gd name="T0" fmla="*/ 238 w 245"/>
                <a:gd name="T1" fmla="*/ 0 h 411"/>
                <a:gd name="T2" fmla="*/ 238 w 245"/>
                <a:gd name="T3" fmla="*/ 3 h 411"/>
                <a:gd name="T4" fmla="*/ 0 w 245"/>
                <a:gd name="T5" fmla="*/ 406 h 411"/>
                <a:gd name="T6" fmla="*/ 0 w 245"/>
                <a:gd name="T7" fmla="*/ 406 h 411"/>
                <a:gd name="T8" fmla="*/ 7 w 245"/>
                <a:gd name="T9" fmla="*/ 411 h 411"/>
                <a:gd name="T10" fmla="*/ 9 w 245"/>
                <a:gd name="T11" fmla="*/ 411 h 411"/>
                <a:gd name="T12" fmla="*/ 9 w 245"/>
                <a:gd name="T13" fmla="*/ 411 h 411"/>
                <a:gd name="T14" fmla="*/ 245 w 245"/>
                <a:gd name="T15" fmla="*/ 7 h 411"/>
                <a:gd name="T16" fmla="*/ 245 w 245"/>
                <a:gd name="T17" fmla="*/ 5 h 411"/>
                <a:gd name="T18" fmla="*/ 238 w 245"/>
                <a:gd name="T19" fmla="*/ 0 h 4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5"/>
                <a:gd name="T31" fmla="*/ 0 h 411"/>
                <a:gd name="T32" fmla="*/ 245 w 245"/>
                <a:gd name="T33" fmla="*/ 411 h 41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5" h="411">
                  <a:moveTo>
                    <a:pt x="238" y="0"/>
                  </a:moveTo>
                  <a:lnTo>
                    <a:pt x="238" y="3"/>
                  </a:lnTo>
                  <a:lnTo>
                    <a:pt x="0" y="406"/>
                  </a:lnTo>
                  <a:lnTo>
                    <a:pt x="7" y="411"/>
                  </a:lnTo>
                  <a:lnTo>
                    <a:pt x="9" y="411"/>
                  </a:lnTo>
                  <a:lnTo>
                    <a:pt x="245" y="7"/>
                  </a:lnTo>
                  <a:lnTo>
                    <a:pt x="245" y="5"/>
                  </a:lnTo>
                  <a:lnTo>
                    <a:pt x="23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3" name="Freeform 579"/>
            <p:cNvSpPr>
              <a:spLocks/>
            </p:cNvSpPr>
            <p:nvPr/>
          </p:nvSpPr>
          <p:spPr bwMode="auto">
            <a:xfrm>
              <a:off x="4145" y="3876"/>
              <a:ext cx="14" cy="125"/>
            </a:xfrm>
            <a:custGeom>
              <a:avLst/>
              <a:gdLst>
                <a:gd name="T0" fmla="*/ 5 w 14"/>
                <a:gd name="T1" fmla="*/ 0 h 125"/>
                <a:gd name="T2" fmla="*/ 0 w 14"/>
                <a:gd name="T3" fmla="*/ 123 h 125"/>
                <a:gd name="T4" fmla="*/ 0 w 14"/>
                <a:gd name="T5" fmla="*/ 125 h 125"/>
                <a:gd name="T6" fmla="*/ 9 w 14"/>
                <a:gd name="T7" fmla="*/ 125 h 125"/>
                <a:gd name="T8" fmla="*/ 9 w 14"/>
                <a:gd name="T9" fmla="*/ 123 h 125"/>
                <a:gd name="T10" fmla="*/ 14 w 14"/>
                <a:gd name="T11" fmla="*/ 0 h 125"/>
                <a:gd name="T12" fmla="*/ 5 w 14"/>
                <a:gd name="T13" fmla="*/ 0 h 125"/>
                <a:gd name="T14" fmla="*/ 0 60000 65536"/>
                <a:gd name="T15" fmla="*/ 0 60000 65536"/>
                <a:gd name="T16" fmla="*/ 0 60000 65536"/>
                <a:gd name="T17" fmla="*/ 0 60000 65536"/>
                <a:gd name="T18" fmla="*/ 0 60000 65536"/>
                <a:gd name="T19" fmla="*/ 0 60000 65536"/>
                <a:gd name="T20" fmla="*/ 0 60000 65536"/>
                <a:gd name="T21" fmla="*/ 0 w 14"/>
                <a:gd name="T22" fmla="*/ 0 h 125"/>
                <a:gd name="T23" fmla="*/ 14 w 14"/>
                <a:gd name="T24" fmla="*/ 125 h 1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 h="125">
                  <a:moveTo>
                    <a:pt x="5" y="0"/>
                  </a:moveTo>
                  <a:lnTo>
                    <a:pt x="0" y="123"/>
                  </a:lnTo>
                  <a:lnTo>
                    <a:pt x="0" y="125"/>
                  </a:lnTo>
                  <a:lnTo>
                    <a:pt x="9" y="125"/>
                  </a:lnTo>
                  <a:lnTo>
                    <a:pt x="9" y="123"/>
                  </a:lnTo>
                  <a:lnTo>
                    <a:pt x="14" y="0"/>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4" name="Freeform 580"/>
            <p:cNvSpPr>
              <a:spLocks/>
            </p:cNvSpPr>
            <p:nvPr/>
          </p:nvSpPr>
          <p:spPr bwMode="auto">
            <a:xfrm>
              <a:off x="4147" y="3585"/>
              <a:ext cx="258" cy="416"/>
            </a:xfrm>
            <a:custGeom>
              <a:avLst/>
              <a:gdLst>
                <a:gd name="T0" fmla="*/ 10 w 258"/>
                <a:gd name="T1" fmla="*/ 416 h 416"/>
                <a:gd name="T2" fmla="*/ 253 w 258"/>
                <a:gd name="T3" fmla="*/ 12 h 416"/>
                <a:gd name="T4" fmla="*/ 258 w 258"/>
                <a:gd name="T5" fmla="*/ 5 h 416"/>
                <a:gd name="T6" fmla="*/ 248 w 258"/>
                <a:gd name="T7" fmla="*/ 0 h 416"/>
                <a:gd name="T8" fmla="*/ 244 w 258"/>
                <a:gd name="T9" fmla="*/ 7 h 416"/>
                <a:gd name="T10" fmla="*/ 0 w 258"/>
                <a:gd name="T11" fmla="*/ 411 h 416"/>
                <a:gd name="T12" fmla="*/ 10 w 258"/>
                <a:gd name="T13" fmla="*/ 416 h 416"/>
                <a:gd name="T14" fmla="*/ 0 60000 65536"/>
                <a:gd name="T15" fmla="*/ 0 60000 65536"/>
                <a:gd name="T16" fmla="*/ 0 60000 65536"/>
                <a:gd name="T17" fmla="*/ 0 60000 65536"/>
                <a:gd name="T18" fmla="*/ 0 60000 65536"/>
                <a:gd name="T19" fmla="*/ 0 60000 65536"/>
                <a:gd name="T20" fmla="*/ 0 60000 65536"/>
                <a:gd name="T21" fmla="*/ 0 w 258"/>
                <a:gd name="T22" fmla="*/ 0 h 416"/>
                <a:gd name="T23" fmla="*/ 258 w 258"/>
                <a:gd name="T24" fmla="*/ 416 h 4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416">
                  <a:moveTo>
                    <a:pt x="10" y="416"/>
                  </a:moveTo>
                  <a:lnTo>
                    <a:pt x="253" y="12"/>
                  </a:lnTo>
                  <a:lnTo>
                    <a:pt x="258" y="5"/>
                  </a:lnTo>
                  <a:lnTo>
                    <a:pt x="248" y="0"/>
                  </a:lnTo>
                  <a:lnTo>
                    <a:pt x="244" y="7"/>
                  </a:lnTo>
                  <a:lnTo>
                    <a:pt x="0" y="411"/>
                  </a:lnTo>
                  <a:lnTo>
                    <a:pt x="10" y="4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5" name="Freeform 581"/>
            <p:cNvSpPr>
              <a:spLocks/>
            </p:cNvSpPr>
            <p:nvPr/>
          </p:nvSpPr>
          <p:spPr bwMode="auto">
            <a:xfrm>
              <a:off x="4391" y="3472"/>
              <a:ext cx="9" cy="127"/>
            </a:xfrm>
            <a:custGeom>
              <a:avLst/>
              <a:gdLst>
                <a:gd name="T0" fmla="*/ 0 w 9"/>
                <a:gd name="T1" fmla="*/ 0 h 127"/>
                <a:gd name="T2" fmla="*/ 0 w 9"/>
                <a:gd name="T3" fmla="*/ 123 h 127"/>
                <a:gd name="T4" fmla="*/ 0 w 9"/>
                <a:gd name="T5" fmla="*/ 127 h 127"/>
                <a:gd name="T6" fmla="*/ 9 w 9"/>
                <a:gd name="T7" fmla="*/ 127 h 127"/>
                <a:gd name="T8" fmla="*/ 9 w 9"/>
                <a:gd name="T9" fmla="*/ 123 h 127"/>
                <a:gd name="T10" fmla="*/ 9 w 9"/>
                <a:gd name="T11" fmla="*/ 0 h 127"/>
                <a:gd name="T12" fmla="*/ 0 w 9"/>
                <a:gd name="T13" fmla="*/ 0 h 127"/>
                <a:gd name="T14" fmla="*/ 0 60000 65536"/>
                <a:gd name="T15" fmla="*/ 0 60000 65536"/>
                <a:gd name="T16" fmla="*/ 0 60000 65536"/>
                <a:gd name="T17" fmla="*/ 0 60000 65536"/>
                <a:gd name="T18" fmla="*/ 0 60000 65536"/>
                <a:gd name="T19" fmla="*/ 0 60000 65536"/>
                <a:gd name="T20" fmla="*/ 0 60000 65536"/>
                <a:gd name="T21" fmla="*/ 0 w 9"/>
                <a:gd name="T22" fmla="*/ 0 h 127"/>
                <a:gd name="T23" fmla="*/ 9 w 9"/>
                <a:gd name="T24" fmla="*/ 127 h 1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127">
                  <a:moveTo>
                    <a:pt x="0" y="0"/>
                  </a:moveTo>
                  <a:lnTo>
                    <a:pt x="0" y="123"/>
                  </a:lnTo>
                  <a:lnTo>
                    <a:pt x="0" y="127"/>
                  </a:lnTo>
                  <a:lnTo>
                    <a:pt x="9" y="127"/>
                  </a:lnTo>
                  <a:lnTo>
                    <a:pt x="9" y="123"/>
                  </a:lnTo>
                  <a:lnTo>
                    <a:pt x="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396" name="Line 582"/>
            <p:cNvSpPr>
              <a:spLocks noChangeShapeType="1"/>
            </p:cNvSpPr>
            <p:nvPr/>
          </p:nvSpPr>
          <p:spPr bwMode="auto">
            <a:xfrm>
              <a:off x="2832" y="2784"/>
              <a:ext cx="0" cy="1296"/>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397" name="Text Box 1037"/>
            <p:cNvSpPr txBox="1">
              <a:spLocks noChangeArrowheads="1"/>
            </p:cNvSpPr>
            <p:nvPr/>
          </p:nvSpPr>
          <p:spPr bwMode="auto">
            <a:xfrm>
              <a:off x="2976" y="2784"/>
              <a:ext cx="1152" cy="1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b="1"/>
                <a:t>Physical</a:t>
              </a:r>
            </a:p>
          </p:txBody>
        </p:sp>
      </p:grpSp>
      <p:grpSp>
        <p:nvGrpSpPr>
          <p:cNvPr id="4" name="Group 1040"/>
          <p:cNvGrpSpPr>
            <a:grpSpLocks/>
          </p:cNvGrpSpPr>
          <p:nvPr/>
        </p:nvGrpSpPr>
        <p:grpSpPr bwMode="auto">
          <a:xfrm>
            <a:off x="0" y="4267200"/>
            <a:ext cx="4340225" cy="1981200"/>
            <a:chOff x="144" y="2784"/>
            <a:chExt cx="2536" cy="1097"/>
          </a:xfrm>
        </p:grpSpPr>
        <p:sp>
          <p:nvSpPr>
            <p:cNvPr id="37912" name="Freeform 20"/>
            <p:cNvSpPr>
              <a:spLocks/>
            </p:cNvSpPr>
            <p:nvPr/>
          </p:nvSpPr>
          <p:spPr bwMode="auto">
            <a:xfrm>
              <a:off x="1407" y="3486"/>
              <a:ext cx="104" cy="168"/>
            </a:xfrm>
            <a:custGeom>
              <a:avLst/>
              <a:gdLst>
                <a:gd name="T0" fmla="*/ 102 w 104"/>
                <a:gd name="T1" fmla="*/ 0 h 168"/>
                <a:gd name="T2" fmla="*/ 104 w 104"/>
                <a:gd name="T3" fmla="*/ 0 h 168"/>
                <a:gd name="T4" fmla="*/ 104 w 104"/>
                <a:gd name="T5" fmla="*/ 0 h 168"/>
                <a:gd name="T6" fmla="*/ 45 w 104"/>
                <a:gd name="T7" fmla="*/ 109 h 168"/>
                <a:gd name="T8" fmla="*/ 50 w 104"/>
                <a:gd name="T9" fmla="*/ 168 h 168"/>
                <a:gd name="T10" fmla="*/ 50 w 104"/>
                <a:gd name="T11" fmla="*/ 168 h 168"/>
                <a:gd name="T12" fmla="*/ 21 w 104"/>
                <a:gd name="T13" fmla="*/ 168 h 168"/>
                <a:gd name="T14" fmla="*/ 3 w 104"/>
                <a:gd name="T15" fmla="*/ 168 h 168"/>
                <a:gd name="T16" fmla="*/ 0 w 104"/>
                <a:gd name="T17" fmla="*/ 168 h 168"/>
                <a:gd name="T18" fmla="*/ 92 w 104"/>
                <a:gd name="T19" fmla="*/ 0 h 168"/>
                <a:gd name="T20" fmla="*/ 102 w 104"/>
                <a:gd name="T21" fmla="*/ 0 h 1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4"/>
                <a:gd name="T34" fmla="*/ 0 h 168"/>
                <a:gd name="T35" fmla="*/ 104 w 104"/>
                <a:gd name="T36" fmla="*/ 168 h 1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4" h="168">
                  <a:moveTo>
                    <a:pt x="102" y="0"/>
                  </a:moveTo>
                  <a:lnTo>
                    <a:pt x="104" y="0"/>
                  </a:lnTo>
                  <a:lnTo>
                    <a:pt x="45" y="109"/>
                  </a:lnTo>
                  <a:lnTo>
                    <a:pt x="50" y="168"/>
                  </a:lnTo>
                  <a:lnTo>
                    <a:pt x="21" y="168"/>
                  </a:lnTo>
                  <a:lnTo>
                    <a:pt x="3" y="168"/>
                  </a:lnTo>
                  <a:lnTo>
                    <a:pt x="0" y="168"/>
                  </a:lnTo>
                  <a:lnTo>
                    <a:pt x="92" y="0"/>
                  </a:lnTo>
                  <a:lnTo>
                    <a:pt x="10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3" name="Freeform 21"/>
            <p:cNvSpPr>
              <a:spLocks/>
            </p:cNvSpPr>
            <p:nvPr/>
          </p:nvSpPr>
          <p:spPr bwMode="auto">
            <a:xfrm>
              <a:off x="1686" y="3410"/>
              <a:ext cx="109" cy="265"/>
            </a:xfrm>
            <a:custGeom>
              <a:avLst/>
              <a:gdLst>
                <a:gd name="T0" fmla="*/ 7 w 109"/>
                <a:gd name="T1" fmla="*/ 232 h 265"/>
                <a:gd name="T2" fmla="*/ 5 w 109"/>
                <a:gd name="T3" fmla="*/ 208 h 265"/>
                <a:gd name="T4" fmla="*/ 0 w 109"/>
                <a:gd name="T5" fmla="*/ 171 h 265"/>
                <a:gd name="T6" fmla="*/ 5 w 109"/>
                <a:gd name="T7" fmla="*/ 152 h 265"/>
                <a:gd name="T8" fmla="*/ 12 w 109"/>
                <a:gd name="T9" fmla="*/ 130 h 265"/>
                <a:gd name="T10" fmla="*/ 35 w 109"/>
                <a:gd name="T11" fmla="*/ 86 h 265"/>
                <a:gd name="T12" fmla="*/ 52 w 109"/>
                <a:gd name="T13" fmla="*/ 57 h 265"/>
                <a:gd name="T14" fmla="*/ 71 w 109"/>
                <a:gd name="T15" fmla="*/ 31 h 265"/>
                <a:gd name="T16" fmla="*/ 83 w 109"/>
                <a:gd name="T17" fmla="*/ 17 h 265"/>
                <a:gd name="T18" fmla="*/ 97 w 109"/>
                <a:gd name="T19" fmla="*/ 0 h 265"/>
                <a:gd name="T20" fmla="*/ 90 w 109"/>
                <a:gd name="T21" fmla="*/ 43 h 265"/>
                <a:gd name="T22" fmla="*/ 90 w 109"/>
                <a:gd name="T23" fmla="*/ 76 h 265"/>
                <a:gd name="T24" fmla="*/ 92 w 109"/>
                <a:gd name="T25" fmla="*/ 107 h 265"/>
                <a:gd name="T26" fmla="*/ 99 w 109"/>
                <a:gd name="T27" fmla="*/ 137 h 265"/>
                <a:gd name="T28" fmla="*/ 104 w 109"/>
                <a:gd name="T29" fmla="*/ 163 h 265"/>
                <a:gd name="T30" fmla="*/ 109 w 109"/>
                <a:gd name="T31" fmla="*/ 187 h 265"/>
                <a:gd name="T32" fmla="*/ 106 w 109"/>
                <a:gd name="T33" fmla="*/ 218 h 265"/>
                <a:gd name="T34" fmla="*/ 101 w 109"/>
                <a:gd name="T35" fmla="*/ 246 h 265"/>
                <a:gd name="T36" fmla="*/ 99 w 109"/>
                <a:gd name="T37" fmla="*/ 265 h 265"/>
                <a:gd name="T38" fmla="*/ 83 w 109"/>
                <a:gd name="T39" fmla="*/ 263 h 265"/>
                <a:gd name="T40" fmla="*/ 85 w 109"/>
                <a:gd name="T41" fmla="*/ 232 h 265"/>
                <a:gd name="T42" fmla="*/ 83 w 109"/>
                <a:gd name="T43" fmla="*/ 208 h 265"/>
                <a:gd name="T44" fmla="*/ 80 w 109"/>
                <a:gd name="T45" fmla="*/ 192 h 265"/>
                <a:gd name="T46" fmla="*/ 75 w 109"/>
                <a:gd name="T47" fmla="*/ 178 h 265"/>
                <a:gd name="T48" fmla="*/ 68 w 109"/>
                <a:gd name="T49" fmla="*/ 156 h 265"/>
                <a:gd name="T50" fmla="*/ 66 w 109"/>
                <a:gd name="T51" fmla="*/ 149 h 265"/>
                <a:gd name="T52" fmla="*/ 66 w 109"/>
                <a:gd name="T53" fmla="*/ 140 h 265"/>
                <a:gd name="T54" fmla="*/ 64 w 109"/>
                <a:gd name="T55" fmla="*/ 135 h 265"/>
                <a:gd name="T56" fmla="*/ 61 w 109"/>
                <a:gd name="T57" fmla="*/ 130 h 265"/>
                <a:gd name="T58" fmla="*/ 54 w 109"/>
                <a:gd name="T59" fmla="*/ 128 h 265"/>
                <a:gd name="T60" fmla="*/ 47 w 109"/>
                <a:gd name="T61" fmla="*/ 130 h 265"/>
                <a:gd name="T62" fmla="*/ 38 w 109"/>
                <a:gd name="T63" fmla="*/ 135 h 265"/>
                <a:gd name="T64" fmla="*/ 33 w 109"/>
                <a:gd name="T65" fmla="*/ 142 h 265"/>
                <a:gd name="T66" fmla="*/ 31 w 109"/>
                <a:gd name="T67" fmla="*/ 152 h 265"/>
                <a:gd name="T68" fmla="*/ 31 w 109"/>
                <a:gd name="T69" fmla="*/ 161 h 265"/>
                <a:gd name="T70" fmla="*/ 28 w 109"/>
                <a:gd name="T71" fmla="*/ 173 h 265"/>
                <a:gd name="T72" fmla="*/ 28 w 109"/>
                <a:gd name="T73" fmla="*/ 185 h 265"/>
                <a:gd name="T74" fmla="*/ 21 w 109"/>
                <a:gd name="T75" fmla="*/ 220 h 265"/>
                <a:gd name="T76" fmla="*/ 21 w 109"/>
                <a:gd name="T77" fmla="*/ 249 h 265"/>
                <a:gd name="T78" fmla="*/ 9 w 109"/>
                <a:gd name="T79" fmla="*/ 249 h 265"/>
                <a:gd name="T80" fmla="*/ 7 w 109"/>
                <a:gd name="T81" fmla="*/ 232 h 2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9"/>
                <a:gd name="T124" fmla="*/ 0 h 265"/>
                <a:gd name="T125" fmla="*/ 109 w 109"/>
                <a:gd name="T126" fmla="*/ 265 h 2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9" h="265">
                  <a:moveTo>
                    <a:pt x="7" y="232"/>
                  </a:moveTo>
                  <a:lnTo>
                    <a:pt x="5" y="208"/>
                  </a:lnTo>
                  <a:lnTo>
                    <a:pt x="0" y="171"/>
                  </a:lnTo>
                  <a:lnTo>
                    <a:pt x="5" y="152"/>
                  </a:lnTo>
                  <a:lnTo>
                    <a:pt x="12" y="130"/>
                  </a:lnTo>
                  <a:lnTo>
                    <a:pt x="35" y="86"/>
                  </a:lnTo>
                  <a:lnTo>
                    <a:pt x="52" y="57"/>
                  </a:lnTo>
                  <a:lnTo>
                    <a:pt x="71" y="31"/>
                  </a:lnTo>
                  <a:lnTo>
                    <a:pt x="83" y="17"/>
                  </a:lnTo>
                  <a:lnTo>
                    <a:pt x="97" y="0"/>
                  </a:lnTo>
                  <a:lnTo>
                    <a:pt x="90" y="43"/>
                  </a:lnTo>
                  <a:lnTo>
                    <a:pt x="90" y="76"/>
                  </a:lnTo>
                  <a:lnTo>
                    <a:pt x="92" y="107"/>
                  </a:lnTo>
                  <a:lnTo>
                    <a:pt x="99" y="137"/>
                  </a:lnTo>
                  <a:lnTo>
                    <a:pt x="104" y="163"/>
                  </a:lnTo>
                  <a:lnTo>
                    <a:pt x="109" y="187"/>
                  </a:lnTo>
                  <a:lnTo>
                    <a:pt x="106" y="218"/>
                  </a:lnTo>
                  <a:lnTo>
                    <a:pt x="101" y="246"/>
                  </a:lnTo>
                  <a:lnTo>
                    <a:pt x="99" y="265"/>
                  </a:lnTo>
                  <a:lnTo>
                    <a:pt x="83" y="263"/>
                  </a:lnTo>
                  <a:lnTo>
                    <a:pt x="85" y="232"/>
                  </a:lnTo>
                  <a:lnTo>
                    <a:pt x="83" y="208"/>
                  </a:lnTo>
                  <a:lnTo>
                    <a:pt x="80" y="192"/>
                  </a:lnTo>
                  <a:lnTo>
                    <a:pt x="75" y="178"/>
                  </a:lnTo>
                  <a:lnTo>
                    <a:pt x="68" y="156"/>
                  </a:lnTo>
                  <a:lnTo>
                    <a:pt x="66" y="149"/>
                  </a:lnTo>
                  <a:lnTo>
                    <a:pt x="66" y="140"/>
                  </a:lnTo>
                  <a:lnTo>
                    <a:pt x="64" y="135"/>
                  </a:lnTo>
                  <a:lnTo>
                    <a:pt x="61" y="130"/>
                  </a:lnTo>
                  <a:lnTo>
                    <a:pt x="54" y="128"/>
                  </a:lnTo>
                  <a:lnTo>
                    <a:pt x="47" y="130"/>
                  </a:lnTo>
                  <a:lnTo>
                    <a:pt x="38" y="135"/>
                  </a:lnTo>
                  <a:lnTo>
                    <a:pt x="33" y="142"/>
                  </a:lnTo>
                  <a:lnTo>
                    <a:pt x="31" y="152"/>
                  </a:lnTo>
                  <a:lnTo>
                    <a:pt x="31" y="161"/>
                  </a:lnTo>
                  <a:lnTo>
                    <a:pt x="28" y="173"/>
                  </a:lnTo>
                  <a:lnTo>
                    <a:pt x="28" y="185"/>
                  </a:lnTo>
                  <a:lnTo>
                    <a:pt x="21" y="220"/>
                  </a:lnTo>
                  <a:lnTo>
                    <a:pt x="21" y="249"/>
                  </a:lnTo>
                  <a:lnTo>
                    <a:pt x="9" y="249"/>
                  </a:lnTo>
                  <a:lnTo>
                    <a:pt x="7" y="23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4" name="Freeform 22"/>
            <p:cNvSpPr>
              <a:spLocks noEditPoints="1"/>
            </p:cNvSpPr>
            <p:nvPr/>
          </p:nvSpPr>
          <p:spPr bwMode="auto">
            <a:xfrm>
              <a:off x="1095" y="3571"/>
              <a:ext cx="258" cy="300"/>
            </a:xfrm>
            <a:custGeom>
              <a:avLst/>
              <a:gdLst>
                <a:gd name="T0" fmla="*/ 156 w 258"/>
                <a:gd name="T1" fmla="*/ 109 h 300"/>
                <a:gd name="T2" fmla="*/ 159 w 258"/>
                <a:gd name="T3" fmla="*/ 83 h 300"/>
                <a:gd name="T4" fmla="*/ 154 w 258"/>
                <a:gd name="T5" fmla="*/ 66 h 300"/>
                <a:gd name="T6" fmla="*/ 140 w 258"/>
                <a:gd name="T7" fmla="*/ 62 h 300"/>
                <a:gd name="T8" fmla="*/ 121 w 258"/>
                <a:gd name="T9" fmla="*/ 59 h 300"/>
                <a:gd name="T10" fmla="*/ 100 w 258"/>
                <a:gd name="T11" fmla="*/ 64 h 300"/>
                <a:gd name="T12" fmla="*/ 90 w 258"/>
                <a:gd name="T13" fmla="*/ 76 h 300"/>
                <a:gd name="T14" fmla="*/ 90 w 258"/>
                <a:gd name="T15" fmla="*/ 92 h 300"/>
                <a:gd name="T16" fmla="*/ 95 w 258"/>
                <a:gd name="T17" fmla="*/ 116 h 300"/>
                <a:gd name="T18" fmla="*/ 109 w 258"/>
                <a:gd name="T19" fmla="*/ 132 h 300"/>
                <a:gd name="T20" fmla="*/ 130 w 258"/>
                <a:gd name="T21" fmla="*/ 135 h 300"/>
                <a:gd name="T22" fmla="*/ 147 w 258"/>
                <a:gd name="T23" fmla="*/ 125 h 300"/>
                <a:gd name="T24" fmla="*/ 154 w 258"/>
                <a:gd name="T25" fmla="*/ 116 h 300"/>
                <a:gd name="T26" fmla="*/ 237 w 258"/>
                <a:gd name="T27" fmla="*/ 111 h 300"/>
                <a:gd name="T28" fmla="*/ 237 w 258"/>
                <a:gd name="T29" fmla="*/ 111 h 300"/>
                <a:gd name="T30" fmla="*/ 258 w 258"/>
                <a:gd name="T31" fmla="*/ 284 h 300"/>
                <a:gd name="T32" fmla="*/ 107 w 258"/>
                <a:gd name="T33" fmla="*/ 288 h 300"/>
                <a:gd name="T34" fmla="*/ 15 w 258"/>
                <a:gd name="T35" fmla="*/ 260 h 300"/>
                <a:gd name="T36" fmla="*/ 12 w 258"/>
                <a:gd name="T37" fmla="*/ 189 h 300"/>
                <a:gd name="T38" fmla="*/ 3 w 258"/>
                <a:gd name="T39" fmla="*/ 104 h 300"/>
                <a:gd name="T40" fmla="*/ 3 w 258"/>
                <a:gd name="T41" fmla="*/ 45 h 300"/>
                <a:gd name="T42" fmla="*/ 5 w 258"/>
                <a:gd name="T43" fmla="*/ 19 h 300"/>
                <a:gd name="T44" fmla="*/ 24 w 258"/>
                <a:gd name="T45" fmla="*/ 12 h 300"/>
                <a:gd name="T46" fmla="*/ 59 w 258"/>
                <a:gd name="T47" fmla="*/ 14 h 300"/>
                <a:gd name="T48" fmla="*/ 102 w 258"/>
                <a:gd name="T49" fmla="*/ 12 h 300"/>
                <a:gd name="T50" fmla="*/ 149 w 258"/>
                <a:gd name="T51" fmla="*/ 2 h 300"/>
                <a:gd name="T52" fmla="*/ 206 w 258"/>
                <a:gd name="T53" fmla="*/ 2 h 300"/>
                <a:gd name="T54" fmla="*/ 234 w 258"/>
                <a:gd name="T55" fmla="*/ 7 h 300"/>
                <a:gd name="T56" fmla="*/ 241 w 258"/>
                <a:gd name="T57" fmla="*/ 12 h 300"/>
                <a:gd name="T58" fmla="*/ 161 w 258"/>
                <a:gd name="T59" fmla="*/ 220 h 300"/>
                <a:gd name="T60" fmla="*/ 156 w 258"/>
                <a:gd name="T61" fmla="*/ 203 h 300"/>
                <a:gd name="T62" fmla="*/ 144 w 258"/>
                <a:gd name="T63" fmla="*/ 191 h 300"/>
                <a:gd name="T64" fmla="*/ 128 w 258"/>
                <a:gd name="T65" fmla="*/ 189 h 300"/>
                <a:gd name="T66" fmla="*/ 107 w 258"/>
                <a:gd name="T67" fmla="*/ 199 h 300"/>
                <a:gd name="T68" fmla="*/ 88 w 258"/>
                <a:gd name="T69" fmla="*/ 213 h 300"/>
                <a:gd name="T70" fmla="*/ 83 w 258"/>
                <a:gd name="T71" fmla="*/ 227 h 300"/>
                <a:gd name="T72" fmla="*/ 90 w 258"/>
                <a:gd name="T73" fmla="*/ 248 h 300"/>
                <a:gd name="T74" fmla="*/ 100 w 258"/>
                <a:gd name="T75" fmla="*/ 253 h 300"/>
                <a:gd name="T76" fmla="*/ 116 w 258"/>
                <a:gd name="T77" fmla="*/ 262 h 300"/>
                <a:gd name="T78" fmla="*/ 130 w 258"/>
                <a:gd name="T79" fmla="*/ 265 h 300"/>
                <a:gd name="T80" fmla="*/ 147 w 258"/>
                <a:gd name="T81" fmla="*/ 253 h 300"/>
                <a:gd name="T82" fmla="*/ 161 w 258"/>
                <a:gd name="T83" fmla="*/ 227 h 30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58"/>
                <a:gd name="T127" fmla="*/ 0 h 300"/>
                <a:gd name="T128" fmla="*/ 258 w 258"/>
                <a:gd name="T129" fmla="*/ 300 h 30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58" h="300">
                  <a:moveTo>
                    <a:pt x="154" y="116"/>
                  </a:moveTo>
                  <a:lnTo>
                    <a:pt x="156" y="109"/>
                  </a:lnTo>
                  <a:lnTo>
                    <a:pt x="159" y="95"/>
                  </a:lnTo>
                  <a:lnTo>
                    <a:pt x="159" y="83"/>
                  </a:lnTo>
                  <a:lnTo>
                    <a:pt x="156" y="73"/>
                  </a:lnTo>
                  <a:lnTo>
                    <a:pt x="154" y="66"/>
                  </a:lnTo>
                  <a:lnTo>
                    <a:pt x="147" y="64"/>
                  </a:lnTo>
                  <a:lnTo>
                    <a:pt x="140" y="62"/>
                  </a:lnTo>
                  <a:lnTo>
                    <a:pt x="130" y="59"/>
                  </a:lnTo>
                  <a:lnTo>
                    <a:pt x="121" y="59"/>
                  </a:lnTo>
                  <a:lnTo>
                    <a:pt x="107" y="62"/>
                  </a:lnTo>
                  <a:lnTo>
                    <a:pt x="100" y="64"/>
                  </a:lnTo>
                  <a:lnTo>
                    <a:pt x="95" y="71"/>
                  </a:lnTo>
                  <a:lnTo>
                    <a:pt x="90" y="76"/>
                  </a:lnTo>
                  <a:lnTo>
                    <a:pt x="90" y="83"/>
                  </a:lnTo>
                  <a:lnTo>
                    <a:pt x="90" y="92"/>
                  </a:lnTo>
                  <a:lnTo>
                    <a:pt x="90" y="102"/>
                  </a:lnTo>
                  <a:lnTo>
                    <a:pt x="95" y="116"/>
                  </a:lnTo>
                  <a:lnTo>
                    <a:pt x="102" y="125"/>
                  </a:lnTo>
                  <a:lnTo>
                    <a:pt x="109" y="132"/>
                  </a:lnTo>
                  <a:lnTo>
                    <a:pt x="123" y="135"/>
                  </a:lnTo>
                  <a:lnTo>
                    <a:pt x="130" y="135"/>
                  </a:lnTo>
                  <a:lnTo>
                    <a:pt x="140" y="132"/>
                  </a:lnTo>
                  <a:lnTo>
                    <a:pt x="147" y="125"/>
                  </a:lnTo>
                  <a:lnTo>
                    <a:pt x="154" y="116"/>
                  </a:lnTo>
                  <a:close/>
                  <a:moveTo>
                    <a:pt x="232" y="28"/>
                  </a:moveTo>
                  <a:lnTo>
                    <a:pt x="237" y="111"/>
                  </a:lnTo>
                  <a:lnTo>
                    <a:pt x="246" y="130"/>
                  </a:lnTo>
                  <a:lnTo>
                    <a:pt x="258" y="284"/>
                  </a:lnTo>
                  <a:lnTo>
                    <a:pt x="232" y="284"/>
                  </a:lnTo>
                  <a:lnTo>
                    <a:pt x="107" y="288"/>
                  </a:lnTo>
                  <a:lnTo>
                    <a:pt x="10" y="300"/>
                  </a:lnTo>
                  <a:lnTo>
                    <a:pt x="15" y="260"/>
                  </a:lnTo>
                  <a:lnTo>
                    <a:pt x="15" y="227"/>
                  </a:lnTo>
                  <a:lnTo>
                    <a:pt x="12" y="189"/>
                  </a:lnTo>
                  <a:lnTo>
                    <a:pt x="10" y="161"/>
                  </a:lnTo>
                  <a:lnTo>
                    <a:pt x="3" y="104"/>
                  </a:lnTo>
                  <a:lnTo>
                    <a:pt x="0" y="59"/>
                  </a:lnTo>
                  <a:lnTo>
                    <a:pt x="3" y="45"/>
                  </a:lnTo>
                  <a:lnTo>
                    <a:pt x="3" y="31"/>
                  </a:lnTo>
                  <a:lnTo>
                    <a:pt x="5" y="19"/>
                  </a:lnTo>
                  <a:lnTo>
                    <a:pt x="10" y="10"/>
                  </a:lnTo>
                  <a:lnTo>
                    <a:pt x="24" y="12"/>
                  </a:lnTo>
                  <a:lnTo>
                    <a:pt x="40" y="14"/>
                  </a:lnTo>
                  <a:lnTo>
                    <a:pt x="59" y="14"/>
                  </a:lnTo>
                  <a:lnTo>
                    <a:pt x="78" y="14"/>
                  </a:lnTo>
                  <a:lnTo>
                    <a:pt x="102" y="12"/>
                  </a:lnTo>
                  <a:lnTo>
                    <a:pt x="123" y="7"/>
                  </a:lnTo>
                  <a:lnTo>
                    <a:pt x="149" y="2"/>
                  </a:lnTo>
                  <a:lnTo>
                    <a:pt x="178" y="0"/>
                  </a:lnTo>
                  <a:lnTo>
                    <a:pt x="206" y="2"/>
                  </a:lnTo>
                  <a:lnTo>
                    <a:pt x="234" y="7"/>
                  </a:lnTo>
                  <a:lnTo>
                    <a:pt x="241" y="10"/>
                  </a:lnTo>
                  <a:lnTo>
                    <a:pt x="241" y="12"/>
                  </a:lnTo>
                  <a:lnTo>
                    <a:pt x="232" y="28"/>
                  </a:lnTo>
                  <a:close/>
                  <a:moveTo>
                    <a:pt x="161" y="220"/>
                  </a:moveTo>
                  <a:lnTo>
                    <a:pt x="161" y="213"/>
                  </a:lnTo>
                  <a:lnTo>
                    <a:pt x="156" y="203"/>
                  </a:lnTo>
                  <a:lnTo>
                    <a:pt x="149" y="196"/>
                  </a:lnTo>
                  <a:lnTo>
                    <a:pt x="144" y="191"/>
                  </a:lnTo>
                  <a:lnTo>
                    <a:pt x="137" y="189"/>
                  </a:lnTo>
                  <a:lnTo>
                    <a:pt x="128" y="189"/>
                  </a:lnTo>
                  <a:lnTo>
                    <a:pt x="121" y="191"/>
                  </a:lnTo>
                  <a:lnTo>
                    <a:pt x="107" y="199"/>
                  </a:lnTo>
                  <a:lnTo>
                    <a:pt x="92" y="206"/>
                  </a:lnTo>
                  <a:lnTo>
                    <a:pt x="88" y="213"/>
                  </a:lnTo>
                  <a:lnTo>
                    <a:pt x="85" y="217"/>
                  </a:lnTo>
                  <a:lnTo>
                    <a:pt x="83" y="227"/>
                  </a:lnTo>
                  <a:lnTo>
                    <a:pt x="85" y="234"/>
                  </a:lnTo>
                  <a:lnTo>
                    <a:pt x="90" y="248"/>
                  </a:lnTo>
                  <a:lnTo>
                    <a:pt x="95" y="250"/>
                  </a:lnTo>
                  <a:lnTo>
                    <a:pt x="100" y="253"/>
                  </a:lnTo>
                  <a:lnTo>
                    <a:pt x="111" y="258"/>
                  </a:lnTo>
                  <a:lnTo>
                    <a:pt x="116" y="262"/>
                  </a:lnTo>
                  <a:lnTo>
                    <a:pt x="121" y="265"/>
                  </a:lnTo>
                  <a:lnTo>
                    <a:pt x="130" y="265"/>
                  </a:lnTo>
                  <a:lnTo>
                    <a:pt x="137" y="262"/>
                  </a:lnTo>
                  <a:lnTo>
                    <a:pt x="147" y="253"/>
                  </a:lnTo>
                  <a:lnTo>
                    <a:pt x="154" y="243"/>
                  </a:lnTo>
                  <a:lnTo>
                    <a:pt x="161" y="227"/>
                  </a:lnTo>
                  <a:lnTo>
                    <a:pt x="161" y="22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5" name="Freeform 23"/>
            <p:cNvSpPr>
              <a:spLocks/>
            </p:cNvSpPr>
            <p:nvPr/>
          </p:nvSpPr>
          <p:spPr bwMode="auto">
            <a:xfrm>
              <a:off x="1516" y="3387"/>
              <a:ext cx="54" cy="97"/>
            </a:xfrm>
            <a:custGeom>
              <a:avLst/>
              <a:gdLst>
                <a:gd name="T0" fmla="*/ 0 w 54"/>
                <a:gd name="T1" fmla="*/ 92 h 97"/>
                <a:gd name="T2" fmla="*/ 12 w 54"/>
                <a:gd name="T3" fmla="*/ 71 h 97"/>
                <a:gd name="T4" fmla="*/ 9 w 54"/>
                <a:gd name="T5" fmla="*/ 71 h 97"/>
                <a:gd name="T6" fmla="*/ 35 w 54"/>
                <a:gd name="T7" fmla="*/ 26 h 97"/>
                <a:gd name="T8" fmla="*/ 35 w 54"/>
                <a:gd name="T9" fmla="*/ 26 h 97"/>
                <a:gd name="T10" fmla="*/ 49 w 54"/>
                <a:gd name="T11" fmla="*/ 0 h 97"/>
                <a:gd name="T12" fmla="*/ 54 w 54"/>
                <a:gd name="T13" fmla="*/ 64 h 97"/>
                <a:gd name="T14" fmla="*/ 52 w 54"/>
                <a:gd name="T15" fmla="*/ 64 h 97"/>
                <a:gd name="T16" fmla="*/ 35 w 54"/>
                <a:gd name="T17" fmla="*/ 83 h 97"/>
                <a:gd name="T18" fmla="*/ 23 w 54"/>
                <a:gd name="T19" fmla="*/ 94 h 97"/>
                <a:gd name="T20" fmla="*/ 21 w 54"/>
                <a:gd name="T21" fmla="*/ 94 h 97"/>
                <a:gd name="T22" fmla="*/ 9 w 54"/>
                <a:gd name="T23" fmla="*/ 97 h 97"/>
                <a:gd name="T24" fmla="*/ 0 w 54"/>
                <a:gd name="T25" fmla="*/ 97 h 97"/>
                <a:gd name="T26" fmla="*/ 0 w 54"/>
                <a:gd name="T27" fmla="*/ 92 h 97"/>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54"/>
                <a:gd name="T43" fmla="*/ 0 h 97"/>
                <a:gd name="T44" fmla="*/ 54 w 54"/>
                <a:gd name="T45" fmla="*/ 97 h 97"/>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54" h="97">
                  <a:moveTo>
                    <a:pt x="0" y="92"/>
                  </a:moveTo>
                  <a:lnTo>
                    <a:pt x="12" y="71"/>
                  </a:lnTo>
                  <a:lnTo>
                    <a:pt x="9" y="71"/>
                  </a:lnTo>
                  <a:lnTo>
                    <a:pt x="35" y="26"/>
                  </a:lnTo>
                  <a:lnTo>
                    <a:pt x="49" y="0"/>
                  </a:lnTo>
                  <a:lnTo>
                    <a:pt x="54" y="64"/>
                  </a:lnTo>
                  <a:lnTo>
                    <a:pt x="52" y="64"/>
                  </a:lnTo>
                  <a:lnTo>
                    <a:pt x="35" y="83"/>
                  </a:lnTo>
                  <a:lnTo>
                    <a:pt x="23" y="94"/>
                  </a:lnTo>
                  <a:lnTo>
                    <a:pt x="21" y="94"/>
                  </a:lnTo>
                  <a:lnTo>
                    <a:pt x="9" y="97"/>
                  </a:lnTo>
                  <a:lnTo>
                    <a:pt x="0" y="97"/>
                  </a:lnTo>
                  <a:lnTo>
                    <a:pt x="0" y="92"/>
                  </a:ln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6" name="Freeform 24"/>
            <p:cNvSpPr>
              <a:spLocks/>
            </p:cNvSpPr>
            <p:nvPr/>
          </p:nvSpPr>
          <p:spPr bwMode="auto">
            <a:xfrm>
              <a:off x="1348" y="3585"/>
              <a:ext cx="45" cy="74"/>
            </a:xfrm>
            <a:custGeom>
              <a:avLst/>
              <a:gdLst>
                <a:gd name="T0" fmla="*/ 38 w 45"/>
                <a:gd name="T1" fmla="*/ 0 h 74"/>
                <a:gd name="T2" fmla="*/ 40 w 45"/>
                <a:gd name="T3" fmla="*/ 69 h 74"/>
                <a:gd name="T4" fmla="*/ 45 w 45"/>
                <a:gd name="T5" fmla="*/ 69 h 74"/>
                <a:gd name="T6" fmla="*/ 45 w 45"/>
                <a:gd name="T7" fmla="*/ 69 h 74"/>
                <a:gd name="T8" fmla="*/ 45 w 45"/>
                <a:gd name="T9" fmla="*/ 69 h 74"/>
                <a:gd name="T10" fmla="*/ 43 w 45"/>
                <a:gd name="T11" fmla="*/ 71 h 74"/>
                <a:gd name="T12" fmla="*/ 40 w 45"/>
                <a:gd name="T13" fmla="*/ 74 h 74"/>
                <a:gd name="T14" fmla="*/ 33 w 45"/>
                <a:gd name="T15" fmla="*/ 74 h 74"/>
                <a:gd name="T16" fmla="*/ 24 w 45"/>
                <a:gd name="T17" fmla="*/ 71 h 74"/>
                <a:gd name="T18" fmla="*/ 12 w 45"/>
                <a:gd name="T19" fmla="*/ 69 h 74"/>
                <a:gd name="T20" fmla="*/ 0 w 45"/>
                <a:gd name="T21" fmla="*/ 66 h 74"/>
                <a:gd name="T22" fmla="*/ 38 w 45"/>
                <a:gd name="T23" fmla="*/ 0 h 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5"/>
                <a:gd name="T37" fmla="*/ 0 h 74"/>
                <a:gd name="T38" fmla="*/ 45 w 45"/>
                <a:gd name="T39" fmla="*/ 74 h 7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5" h="74">
                  <a:moveTo>
                    <a:pt x="38" y="0"/>
                  </a:moveTo>
                  <a:lnTo>
                    <a:pt x="40" y="69"/>
                  </a:lnTo>
                  <a:lnTo>
                    <a:pt x="45" y="69"/>
                  </a:lnTo>
                  <a:lnTo>
                    <a:pt x="43" y="71"/>
                  </a:lnTo>
                  <a:lnTo>
                    <a:pt x="40" y="74"/>
                  </a:lnTo>
                  <a:lnTo>
                    <a:pt x="33" y="74"/>
                  </a:lnTo>
                  <a:lnTo>
                    <a:pt x="24" y="71"/>
                  </a:lnTo>
                  <a:lnTo>
                    <a:pt x="12" y="69"/>
                  </a:lnTo>
                  <a:lnTo>
                    <a:pt x="0" y="66"/>
                  </a:lnTo>
                  <a:lnTo>
                    <a:pt x="38"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7" name="Freeform 25"/>
            <p:cNvSpPr>
              <a:spLocks/>
            </p:cNvSpPr>
            <p:nvPr/>
          </p:nvSpPr>
          <p:spPr bwMode="auto">
            <a:xfrm>
              <a:off x="1336" y="3514"/>
              <a:ext cx="48" cy="135"/>
            </a:xfrm>
            <a:custGeom>
              <a:avLst/>
              <a:gdLst>
                <a:gd name="T0" fmla="*/ 31 w 48"/>
                <a:gd name="T1" fmla="*/ 26 h 135"/>
                <a:gd name="T2" fmla="*/ 40 w 48"/>
                <a:gd name="T3" fmla="*/ 10 h 135"/>
                <a:gd name="T4" fmla="*/ 45 w 48"/>
                <a:gd name="T5" fmla="*/ 0 h 135"/>
                <a:gd name="T6" fmla="*/ 48 w 48"/>
                <a:gd name="T7" fmla="*/ 67 h 135"/>
                <a:gd name="T8" fmla="*/ 48 w 48"/>
                <a:gd name="T9" fmla="*/ 67 h 135"/>
                <a:gd name="T10" fmla="*/ 45 w 48"/>
                <a:gd name="T11" fmla="*/ 71 h 135"/>
                <a:gd name="T12" fmla="*/ 22 w 48"/>
                <a:gd name="T13" fmla="*/ 109 h 135"/>
                <a:gd name="T14" fmla="*/ 0 w 48"/>
                <a:gd name="T15" fmla="*/ 135 h 135"/>
                <a:gd name="T16" fmla="*/ 3 w 48"/>
                <a:gd name="T17" fmla="*/ 116 h 135"/>
                <a:gd name="T18" fmla="*/ 3 w 48"/>
                <a:gd name="T19" fmla="*/ 88 h 135"/>
                <a:gd name="T20" fmla="*/ 0 w 48"/>
                <a:gd name="T21" fmla="*/ 78 h 135"/>
                <a:gd name="T22" fmla="*/ 0 w 48"/>
                <a:gd name="T23" fmla="*/ 69 h 135"/>
                <a:gd name="T24" fmla="*/ 5 w 48"/>
                <a:gd name="T25" fmla="*/ 57 h 135"/>
                <a:gd name="T26" fmla="*/ 5 w 48"/>
                <a:gd name="T27" fmla="*/ 57 h 135"/>
                <a:gd name="T28" fmla="*/ 19 w 48"/>
                <a:gd name="T29" fmla="*/ 43 h 135"/>
                <a:gd name="T30" fmla="*/ 31 w 48"/>
                <a:gd name="T31" fmla="*/ 26 h 1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48"/>
                <a:gd name="T49" fmla="*/ 0 h 135"/>
                <a:gd name="T50" fmla="*/ 48 w 48"/>
                <a:gd name="T51" fmla="*/ 135 h 1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48" h="135">
                  <a:moveTo>
                    <a:pt x="31" y="26"/>
                  </a:moveTo>
                  <a:lnTo>
                    <a:pt x="40" y="10"/>
                  </a:lnTo>
                  <a:lnTo>
                    <a:pt x="45" y="0"/>
                  </a:lnTo>
                  <a:lnTo>
                    <a:pt x="48" y="67"/>
                  </a:lnTo>
                  <a:lnTo>
                    <a:pt x="45" y="71"/>
                  </a:lnTo>
                  <a:lnTo>
                    <a:pt x="22" y="109"/>
                  </a:lnTo>
                  <a:lnTo>
                    <a:pt x="0" y="135"/>
                  </a:lnTo>
                  <a:lnTo>
                    <a:pt x="3" y="116"/>
                  </a:lnTo>
                  <a:lnTo>
                    <a:pt x="3" y="88"/>
                  </a:lnTo>
                  <a:lnTo>
                    <a:pt x="0" y="78"/>
                  </a:lnTo>
                  <a:lnTo>
                    <a:pt x="0" y="69"/>
                  </a:lnTo>
                  <a:lnTo>
                    <a:pt x="5" y="57"/>
                  </a:lnTo>
                  <a:lnTo>
                    <a:pt x="19" y="43"/>
                  </a:lnTo>
                  <a:lnTo>
                    <a:pt x="31" y="26"/>
                  </a:ln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8" name="Freeform 26"/>
            <p:cNvSpPr>
              <a:spLocks/>
            </p:cNvSpPr>
            <p:nvPr/>
          </p:nvSpPr>
          <p:spPr bwMode="auto">
            <a:xfrm>
              <a:off x="1105" y="3403"/>
              <a:ext cx="276" cy="182"/>
            </a:xfrm>
            <a:custGeom>
              <a:avLst/>
              <a:gdLst>
                <a:gd name="T0" fmla="*/ 264 w 276"/>
                <a:gd name="T1" fmla="*/ 17 h 182"/>
                <a:gd name="T2" fmla="*/ 276 w 276"/>
                <a:gd name="T3" fmla="*/ 17 h 182"/>
                <a:gd name="T4" fmla="*/ 274 w 276"/>
                <a:gd name="T5" fmla="*/ 22 h 182"/>
                <a:gd name="T6" fmla="*/ 276 w 276"/>
                <a:gd name="T7" fmla="*/ 67 h 182"/>
                <a:gd name="T8" fmla="*/ 271 w 276"/>
                <a:gd name="T9" fmla="*/ 67 h 182"/>
                <a:gd name="T10" fmla="*/ 274 w 276"/>
                <a:gd name="T11" fmla="*/ 90 h 182"/>
                <a:gd name="T12" fmla="*/ 224 w 276"/>
                <a:gd name="T13" fmla="*/ 175 h 182"/>
                <a:gd name="T14" fmla="*/ 224 w 276"/>
                <a:gd name="T15" fmla="*/ 175 h 182"/>
                <a:gd name="T16" fmla="*/ 196 w 276"/>
                <a:gd name="T17" fmla="*/ 170 h 182"/>
                <a:gd name="T18" fmla="*/ 168 w 276"/>
                <a:gd name="T19" fmla="*/ 168 h 182"/>
                <a:gd name="T20" fmla="*/ 139 w 276"/>
                <a:gd name="T21" fmla="*/ 170 h 182"/>
                <a:gd name="T22" fmla="*/ 113 w 276"/>
                <a:gd name="T23" fmla="*/ 175 h 182"/>
                <a:gd name="T24" fmla="*/ 92 w 276"/>
                <a:gd name="T25" fmla="*/ 180 h 182"/>
                <a:gd name="T26" fmla="*/ 68 w 276"/>
                <a:gd name="T27" fmla="*/ 182 h 182"/>
                <a:gd name="T28" fmla="*/ 49 w 276"/>
                <a:gd name="T29" fmla="*/ 182 h 182"/>
                <a:gd name="T30" fmla="*/ 30 w 276"/>
                <a:gd name="T31" fmla="*/ 182 h 182"/>
                <a:gd name="T32" fmla="*/ 14 w 276"/>
                <a:gd name="T33" fmla="*/ 180 h 182"/>
                <a:gd name="T34" fmla="*/ 0 w 276"/>
                <a:gd name="T35" fmla="*/ 178 h 182"/>
                <a:gd name="T36" fmla="*/ 19 w 276"/>
                <a:gd name="T37" fmla="*/ 147 h 182"/>
                <a:gd name="T38" fmla="*/ 23 w 276"/>
                <a:gd name="T39" fmla="*/ 140 h 182"/>
                <a:gd name="T40" fmla="*/ 42 w 276"/>
                <a:gd name="T41" fmla="*/ 111 h 182"/>
                <a:gd name="T42" fmla="*/ 73 w 276"/>
                <a:gd name="T43" fmla="*/ 62 h 182"/>
                <a:gd name="T44" fmla="*/ 85 w 276"/>
                <a:gd name="T45" fmla="*/ 41 h 182"/>
                <a:gd name="T46" fmla="*/ 94 w 276"/>
                <a:gd name="T47" fmla="*/ 19 h 182"/>
                <a:gd name="T48" fmla="*/ 94 w 276"/>
                <a:gd name="T49" fmla="*/ 19 h 182"/>
                <a:gd name="T50" fmla="*/ 118 w 276"/>
                <a:gd name="T51" fmla="*/ 5 h 182"/>
                <a:gd name="T52" fmla="*/ 142 w 276"/>
                <a:gd name="T53" fmla="*/ 0 h 182"/>
                <a:gd name="T54" fmla="*/ 163 w 276"/>
                <a:gd name="T55" fmla="*/ 0 h 182"/>
                <a:gd name="T56" fmla="*/ 186 w 276"/>
                <a:gd name="T57" fmla="*/ 5 h 182"/>
                <a:gd name="T58" fmla="*/ 210 w 276"/>
                <a:gd name="T59" fmla="*/ 10 h 182"/>
                <a:gd name="T60" fmla="*/ 236 w 276"/>
                <a:gd name="T61" fmla="*/ 15 h 182"/>
                <a:gd name="T62" fmla="*/ 264 w 276"/>
                <a:gd name="T63" fmla="*/ 17 h 18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6"/>
                <a:gd name="T97" fmla="*/ 0 h 182"/>
                <a:gd name="T98" fmla="*/ 276 w 276"/>
                <a:gd name="T99" fmla="*/ 182 h 18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6" h="182">
                  <a:moveTo>
                    <a:pt x="264" y="17"/>
                  </a:moveTo>
                  <a:lnTo>
                    <a:pt x="276" y="17"/>
                  </a:lnTo>
                  <a:lnTo>
                    <a:pt x="274" y="22"/>
                  </a:lnTo>
                  <a:lnTo>
                    <a:pt x="276" y="67"/>
                  </a:lnTo>
                  <a:lnTo>
                    <a:pt x="271" y="67"/>
                  </a:lnTo>
                  <a:lnTo>
                    <a:pt x="274" y="90"/>
                  </a:lnTo>
                  <a:lnTo>
                    <a:pt x="224" y="175"/>
                  </a:lnTo>
                  <a:lnTo>
                    <a:pt x="196" y="170"/>
                  </a:lnTo>
                  <a:lnTo>
                    <a:pt x="168" y="168"/>
                  </a:lnTo>
                  <a:lnTo>
                    <a:pt x="139" y="170"/>
                  </a:lnTo>
                  <a:lnTo>
                    <a:pt x="113" y="175"/>
                  </a:lnTo>
                  <a:lnTo>
                    <a:pt x="92" y="180"/>
                  </a:lnTo>
                  <a:lnTo>
                    <a:pt x="68" y="182"/>
                  </a:lnTo>
                  <a:lnTo>
                    <a:pt x="49" y="182"/>
                  </a:lnTo>
                  <a:lnTo>
                    <a:pt x="30" y="182"/>
                  </a:lnTo>
                  <a:lnTo>
                    <a:pt x="14" y="180"/>
                  </a:lnTo>
                  <a:lnTo>
                    <a:pt x="0" y="178"/>
                  </a:lnTo>
                  <a:lnTo>
                    <a:pt x="19" y="147"/>
                  </a:lnTo>
                  <a:lnTo>
                    <a:pt x="23" y="140"/>
                  </a:lnTo>
                  <a:lnTo>
                    <a:pt x="42" y="111"/>
                  </a:lnTo>
                  <a:lnTo>
                    <a:pt x="73" y="62"/>
                  </a:lnTo>
                  <a:lnTo>
                    <a:pt x="85" y="41"/>
                  </a:lnTo>
                  <a:lnTo>
                    <a:pt x="94" y="19"/>
                  </a:lnTo>
                  <a:lnTo>
                    <a:pt x="118" y="5"/>
                  </a:lnTo>
                  <a:lnTo>
                    <a:pt x="142" y="0"/>
                  </a:lnTo>
                  <a:lnTo>
                    <a:pt x="163" y="0"/>
                  </a:lnTo>
                  <a:lnTo>
                    <a:pt x="186" y="5"/>
                  </a:lnTo>
                  <a:lnTo>
                    <a:pt x="210" y="10"/>
                  </a:lnTo>
                  <a:lnTo>
                    <a:pt x="236" y="15"/>
                  </a:lnTo>
                  <a:lnTo>
                    <a:pt x="264" y="1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9" name="Freeform 27"/>
            <p:cNvSpPr>
              <a:spLocks/>
            </p:cNvSpPr>
            <p:nvPr/>
          </p:nvSpPr>
          <p:spPr bwMode="auto">
            <a:xfrm>
              <a:off x="1457" y="3566"/>
              <a:ext cx="238" cy="305"/>
            </a:xfrm>
            <a:custGeom>
              <a:avLst/>
              <a:gdLst>
                <a:gd name="T0" fmla="*/ 219 w 238"/>
                <a:gd name="T1" fmla="*/ 244 h 305"/>
                <a:gd name="T2" fmla="*/ 219 w 238"/>
                <a:gd name="T3" fmla="*/ 244 h 305"/>
                <a:gd name="T4" fmla="*/ 222 w 238"/>
                <a:gd name="T5" fmla="*/ 272 h 305"/>
                <a:gd name="T6" fmla="*/ 229 w 238"/>
                <a:gd name="T7" fmla="*/ 300 h 305"/>
                <a:gd name="T8" fmla="*/ 229 w 238"/>
                <a:gd name="T9" fmla="*/ 303 h 305"/>
                <a:gd name="T10" fmla="*/ 229 w 238"/>
                <a:gd name="T11" fmla="*/ 305 h 305"/>
                <a:gd name="T12" fmla="*/ 158 w 238"/>
                <a:gd name="T13" fmla="*/ 298 h 305"/>
                <a:gd name="T14" fmla="*/ 104 w 238"/>
                <a:gd name="T15" fmla="*/ 293 h 305"/>
                <a:gd name="T16" fmla="*/ 12 w 238"/>
                <a:gd name="T17" fmla="*/ 291 h 305"/>
                <a:gd name="T18" fmla="*/ 12 w 238"/>
                <a:gd name="T19" fmla="*/ 291 h 305"/>
                <a:gd name="T20" fmla="*/ 2 w 238"/>
                <a:gd name="T21" fmla="*/ 130 h 305"/>
                <a:gd name="T22" fmla="*/ 0 w 238"/>
                <a:gd name="T23" fmla="*/ 111 h 305"/>
                <a:gd name="T24" fmla="*/ 0 w 238"/>
                <a:gd name="T25" fmla="*/ 111 h 305"/>
                <a:gd name="T26" fmla="*/ 14 w 238"/>
                <a:gd name="T27" fmla="*/ 85 h 305"/>
                <a:gd name="T28" fmla="*/ 14 w 238"/>
                <a:gd name="T29" fmla="*/ 88 h 305"/>
                <a:gd name="T30" fmla="*/ 16 w 238"/>
                <a:gd name="T31" fmla="*/ 88 h 305"/>
                <a:gd name="T32" fmla="*/ 19 w 238"/>
                <a:gd name="T33" fmla="*/ 85 h 305"/>
                <a:gd name="T34" fmla="*/ 23 w 238"/>
                <a:gd name="T35" fmla="*/ 83 h 305"/>
                <a:gd name="T36" fmla="*/ 21 w 238"/>
                <a:gd name="T37" fmla="*/ 74 h 305"/>
                <a:gd name="T38" fmla="*/ 21 w 238"/>
                <a:gd name="T39" fmla="*/ 69 h 305"/>
                <a:gd name="T40" fmla="*/ 19 w 238"/>
                <a:gd name="T41" fmla="*/ 48 h 305"/>
                <a:gd name="T42" fmla="*/ 21 w 238"/>
                <a:gd name="T43" fmla="*/ 33 h 305"/>
                <a:gd name="T44" fmla="*/ 23 w 238"/>
                <a:gd name="T45" fmla="*/ 15 h 305"/>
                <a:gd name="T46" fmla="*/ 47 w 238"/>
                <a:gd name="T47" fmla="*/ 19 h 305"/>
                <a:gd name="T48" fmla="*/ 64 w 238"/>
                <a:gd name="T49" fmla="*/ 24 h 305"/>
                <a:gd name="T50" fmla="*/ 80 w 238"/>
                <a:gd name="T51" fmla="*/ 24 h 305"/>
                <a:gd name="T52" fmla="*/ 101 w 238"/>
                <a:gd name="T53" fmla="*/ 22 h 305"/>
                <a:gd name="T54" fmla="*/ 120 w 238"/>
                <a:gd name="T55" fmla="*/ 15 h 305"/>
                <a:gd name="T56" fmla="*/ 139 w 238"/>
                <a:gd name="T57" fmla="*/ 7 h 305"/>
                <a:gd name="T58" fmla="*/ 156 w 238"/>
                <a:gd name="T59" fmla="*/ 3 h 305"/>
                <a:gd name="T60" fmla="*/ 175 w 238"/>
                <a:gd name="T61" fmla="*/ 0 h 305"/>
                <a:gd name="T62" fmla="*/ 198 w 238"/>
                <a:gd name="T63" fmla="*/ 3 h 305"/>
                <a:gd name="T64" fmla="*/ 227 w 238"/>
                <a:gd name="T65" fmla="*/ 12 h 305"/>
                <a:gd name="T66" fmla="*/ 227 w 238"/>
                <a:gd name="T67" fmla="*/ 12 h 305"/>
                <a:gd name="T68" fmla="*/ 229 w 238"/>
                <a:gd name="T69" fmla="*/ 15 h 305"/>
                <a:gd name="T70" fmla="*/ 234 w 238"/>
                <a:gd name="T71" fmla="*/ 52 h 305"/>
                <a:gd name="T72" fmla="*/ 236 w 238"/>
                <a:gd name="T73" fmla="*/ 76 h 305"/>
                <a:gd name="T74" fmla="*/ 238 w 238"/>
                <a:gd name="T75" fmla="*/ 93 h 305"/>
                <a:gd name="T76" fmla="*/ 238 w 238"/>
                <a:gd name="T77" fmla="*/ 100 h 305"/>
                <a:gd name="T78" fmla="*/ 236 w 238"/>
                <a:gd name="T79" fmla="*/ 133 h 305"/>
                <a:gd name="T80" fmla="*/ 229 w 238"/>
                <a:gd name="T81" fmla="*/ 163 h 305"/>
                <a:gd name="T82" fmla="*/ 224 w 238"/>
                <a:gd name="T83" fmla="*/ 192 h 305"/>
                <a:gd name="T84" fmla="*/ 219 w 238"/>
                <a:gd name="T85" fmla="*/ 218 h 305"/>
                <a:gd name="T86" fmla="*/ 219 w 238"/>
                <a:gd name="T87" fmla="*/ 244 h 30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38"/>
                <a:gd name="T133" fmla="*/ 0 h 305"/>
                <a:gd name="T134" fmla="*/ 238 w 238"/>
                <a:gd name="T135" fmla="*/ 305 h 30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38" h="305">
                  <a:moveTo>
                    <a:pt x="219" y="244"/>
                  </a:moveTo>
                  <a:lnTo>
                    <a:pt x="219" y="244"/>
                  </a:lnTo>
                  <a:lnTo>
                    <a:pt x="222" y="272"/>
                  </a:lnTo>
                  <a:lnTo>
                    <a:pt x="229" y="300"/>
                  </a:lnTo>
                  <a:lnTo>
                    <a:pt x="229" y="303"/>
                  </a:lnTo>
                  <a:lnTo>
                    <a:pt x="229" y="305"/>
                  </a:lnTo>
                  <a:lnTo>
                    <a:pt x="158" y="298"/>
                  </a:lnTo>
                  <a:lnTo>
                    <a:pt x="104" y="293"/>
                  </a:lnTo>
                  <a:lnTo>
                    <a:pt x="12" y="291"/>
                  </a:lnTo>
                  <a:lnTo>
                    <a:pt x="2" y="130"/>
                  </a:lnTo>
                  <a:lnTo>
                    <a:pt x="0" y="111"/>
                  </a:lnTo>
                  <a:lnTo>
                    <a:pt x="14" y="85"/>
                  </a:lnTo>
                  <a:lnTo>
                    <a:pt x="14" y="88"/>
                  </a:lnTo>
                  <a:lnTo>
                    <a:pt x="16" y="88"/>
                  </a:lnTo>
                  <a:lnTo>
                    <a:pt x="19" y="85"/>
                  </a:lnTo>
                  <a:lnTo>
                    <a:pt x="23" y="83"/>
                  </a:lnTo>
                  <a:lnTo>
                    <a:pt x="21" y="74"/>
                  </a:lnTo>
                  <a:lnTo>
                    <a:pt x="21" y="69"/>
                  </a:lnTo>
                  <a:lnTo>
                    <a:pt x="19" y="48"/>
                  </a:lnTo>
                  <a:lnTo>
                    <a:pt x="21" y="33"/>
                  </a:lnTo>
                  <a:lnTo>
                    <a:pt x="23" y="15"/>
                  </a:lnTo>
                  <a:lnTo>
                    <a:pt x="47" y="19"/>
                  </a:lnTo>
                  <a:lnTo>
                    <a:pt x="64" y="24"/>
                  </a:lnTo>
                  <a:lnTo>
                    <a:pt x="80" y="24"/>
                  </a:lnTo>
                  <a:lnTo>
                    <a:pt x="101" y="22"/>
                  </a:lnTo>
                  <a:lnTo>
                    <a:pt x="120" y="15"/>
                  </a:lnTo>
                  <a:lnTo>
                    <a:pt x="139" y="7"/>
                  </a:lnTo>
                  <a:lnTo>
                    <a:pt x="156" y="3"/>
                  </a:lnTo>
                  <a:lnTo>
                    <a:pt x="175" y="0"/>
                  </a:lnTo>
                  <a:lnTo>
                    <a:pt x="198" y="3"/>
                  </a:lnTo>
                  <a:lnTo>
                    <a:pt x="227" y="12"/>
                  </a:lnTo>
                  <a:lnTo>
                    <a:pt x="229" y="15"/>
                  </a:lnTo>
                  <a:lnTo>
                    <a:pt x="234" y="52"/>
                  </a:lnTo>
                  <a:lnTo>
                    <a:pt x="236" y="76"/>
                  </a:lnTo>
                  <a:lnTo>
                    <a:pt x="238" y="93"/>
                  </a:lnTo>
                  <a:lnTo>
                    <a:pt x="238" y="100"/>
                  </a:lnTo>
                  <a:lnTo>
                    <a:pt x="236" y="133"/>
                  </a:lnTo>
                  <a:lnTo>
                    <a:pt x="229" y="163"/>
                  </a:lnTo>
                  <a:lnTo>
                    <a:pt x="224" y="192"/>
                  </a:lnTo>
                  <a:lnTo>
                    <a:pt x="219" y="218"/>
                  </a:lnTo>
                  <a:lnTo>
                    <a:pt x="219" y="24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0" name="Freeform 28"/>
            <p:cNvSpPr>
              <a:spLocks/>
            </p:cNvSpPr>
            <p:nvPr/>
          </p:nvSpPr>
          <p:spPr bwMode="auto">
            <a:xfrm>
              <a:off x="1384" y="3481"/>
              <a:ext cx="115" cy="199"/>
            </a:xfrm>
            <a:custGeom>
              <a:avLst/>
              <a:gdLst>
                <a:gd name="T0" fmla="*/ 9 w 115"/>
                <a:gd name="T1" fmla="*/ 173 h 199"/>
                <a:gd name="T2" fmla="*/ 9 w 115"/>
                <a:gd name="T3" fmla="*/ 173 h 199"/>
                <a:gd name="T4" fmla="*/ 4 w 115"/>
                <a:gd name="T5" fmla="*/ 173 h 199"/>
                <a:gd name="T6" fmla="*/ 2 w 115"/>
                <a:gd name="T7" fmla="*/ 104 h 199"/>
                <a:gd name="T8" fmla="*/ 2 w 115"/>
                <a:gd name="T9" fmla="*/ 104 h 199"/>
                <a:gd name="T10" fmla="*/ 0 w 115"/>
                <a:gd name="T11" fmla="*/ 100 h 199"/>
                <a:gd name="T12" fmla="*/ 0 w 115"/>
                <a:gd name="T13" fmla="*/ 100 h 199"/>
                <a:gd name="T14" fmla="*/ 4 w 115"/>
                <a:gd name="T15" fmla="*/ 92 h 199"/>
                <a:gd name="T16" fmla="*/ 4 w 115"/>
                <a:gd name="T17" fmla="*/ 92 h 199"/>
                <a:gd name="T18" fmla="*/ 7 w 115"/>
                <a:gd name="T19" fmla="*/ 85 h 199"/>
                <a:gd name="T20" fmla="*/ 18 w 115"/>
                <a:gd name="T21" fmla="*/ 59 h 199"/>
                <a:gd name="T22" fmla="*/ 23 w 115"/>
                <a:gd name="T23" fmla="*/ 43 h 199"/>
                <a:gd name="T24" fmla="*/ 26 w 115"/>
                <a:gd name="T25" fmla="*/ 31 h 199"/>
                <a:gd name="T26" fmla="*/ 30 w 115"/>
                <a:gd name="T27" fmla="*/ 22 h 199"/>
                <a:gd name="T28" fmla="*/ 37 w 115"/>
                <a:gd name="T29" fmla="*/ 12 h 199"/>
                <a:gd name="T30" fmla="*/ 49 w 115"/>
                <a:gd name="T31" fmla="*/ 0 h 199"/>
                <a:gd name="T32" fmla="*/ 66 w 115"/>
                <a:gd name="T33" fmla="*/ 3 h 199"/>
                <a:gd name="T34" fmla="*/ 77 w 115"/>
                <a:gd name="T35" fmla="*/ 5 h 199"/>
                <a:gd name="T36" fmla="*/ 103 w 115"/>
                <a:gd name="T37" fmla="*/ 5 h 199"/>
                <a:gd name="T38" fmla="*/ 115 w 115"/>
                <a:gd name="T39" fmla="*/ 5 h 199"/>
                <a:gd name="T40" fmla="*/ 23 w 115"/>
                <a:gd name="T41" fmla="*/ 173 h 199"/>
                <a:gd name="T42" fmla="*/ 9 w 115"/>
                <a:gd name="T43" fmla="*/ 199 h 199"/>
                <a:gd name="T44" fmla="*/ 9 w 115"/>
                <a:gd name="T45" fmla="*/ 173 h 199"/>
                <a:gd name="T46" fmla="*/ 9 w 115"/>
                <a:gd name="T47" fmla="*/ 173 h 19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15"/>
                <a:gd name="T73" fmla="*/ 0 h 199"/>
                <a:gd name="T74" fmla="*/ 115 w 115"/>
                <a:gd name="T75" fmla="*/ 199 h 19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15" h="199">
                  <a:moveTo>
                    <a:pt x="9" y="173"/>
                  </a:moveTo>
                  <a:lnTo>
                    <a:pt x="9" y="173"/>
                  </a:lnTo>
                  <a:lnTo>
                    <a:pt x="4" y="173"/>
                  </a:lnTo>
                  <a:lnTo>
                    <a:pt x="2" y="104"/>
                  </a:lnTo>
                  <a:lnTo>
                    <a:pt x="0" y="100"/>
                  </a:lnTo>
                  <a:lnTo>
                    <a:pt x="4" y="92"/>
                  </a:lnTo>
                  <a:lnTo>
                    <a:pt x="7" y="85"/>
                  </a:lnTo>
                  <a:lnTo>
                    <a:pt x="18" y="59"/>
                  </a:lnTo>
                  <a:lnTo>
                    <a:pt x="23" y="43"/>
                  </a:lnTo>
                  <a:lnTo>
                    <a:pt x="26" y="31"/>
                  </a:lnTo>
                  <a:lnTo>
                    <a:pt x="30" y="22"/>
                  </a:lnTo>
                  <a:lnTo>
                    <a:pt x="37" y="12"/>
                  </a:lnTo>
                  <a:lnTo>
                    <a:pt x="49" y="0"/>
                  </a:lnTo>
                  <a:lnTo>
                    <a:pt x="66" y="3"/>
                  </a:lnTo>
                  <a:lnTo>
                    <a:pt x="77" y="5"/>
                  </a:lnTo>
                  <a:lnTo>
                    <a:pt x="103" y="5"/>
                  </a:lnTo>
                  <a:lnTo>
                    <a:pt x="115" y="5"/>
                  </a:lnTo>
                  <a:lnTo>
                    <a:pt x="23" y="173"/>
                  </a:lnTo>
                  <a:lnTo>
                    <a:pt x="9" y="199"/>
                  </a:lnTo>
                  <a:lnTo>
                    <a:pt x="9" y="173"/>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1" name="Freeform 29"/>
            <p:cNvSpPr>
              <a:spLocks/>
            </p:cNvSpPr>
            <p:nvPr/>
          </p:nvSpPr>
          <p:spPr bwMode="auto">
            <a:xfrm>
              <a:off x="668" y="3583"/>
              <a:ext cx="177" cy="113"/>
            </a:xfrm>
            <a:custGeom>
              <a:avLst/>
              <a:gdLst>
                <a:gd name="T0" fmla="*/ 172 w 177"/>
                <a:gd name="T1" fmla="*/ 111 h 113"/>
                <a:gd name="T2" fmla="*/ 146 w 177"/>
                <a:gd name="T3" fmla="*/ 113 h 113"/>
                <a:gd name="T4" fmla="*/ 116 w 177"/>
                <a:gd name="T5" fmla="*/ 113 h 113"/>
                <a:gd name="T6" fmla="*/ 92 w 177"/>
                <a:gd name="T7" fmla="*/ 111 h 113"/>
                <a:gd name="T8" fmla="*/ 75 w 177"/>
                <a:gd name="T9" fmla="*/ 109 h 113"/>
                <a:gd name="T10" fmla="*/ 61 w 177"/>
                <a:gd name="T11" fmla="*/ 109 h 113"/>
                <a:gd name="T12" fmla="*/ 45 w 177"/>
                <a:gd name="T13" fmla="*/ 111 h 113"/>
                <a:gd name="T14" fmla="*/ 33 w 177"/>
                <a:gd name="T15" fmla="*/ 113 h 113"/>
                <a:gd name="T16" fmla="*/ 23 w 177"/>
                <a:gd name="T17" fmla="*/ 111 h 113"/>
                <a:gd name="T18" fmla="*/ 19 w 177"/>
                <a:gd name="T19" fmla="*/ 111 h 113"/>
                <a:gd name="T20" fmla="*/ 14 w 177"/>
                <a:gd name="T21" fmla="*/ 106 h 113"/>
                <a:gd name="T22" fmla="*/ 7 w 177"/>
                <a:gd name="T23" fmla="*/ 99 h 113"/>
                <a:gd name="T24" fmla="*/ 2 w 177"/>
                <a:gd name="T25" fmla="*/ 87 h 113"/>
                <a:gd name="T26" fmla="*/ 0 w 177"/>
                <a:gd name="T27" fmla="*/ 71 h 113"/>
                <a:gd name="T28" fmla="*/ 0 w 177"/>
                <a:gd name="T29" fmla="*/ 47 h 113"/>
                <a:gd name="T30" fmla="*/ 0 w 177"/>
                <a:gd name="T31" fmla="*/ 33 h 113"/>
                <a:gd name="T32" fmla="*/ 0 w 177"/>
                <a:gd name="T33" fmla="*/ 24 h 113"/>
                <a:gd name="T34" fmla="*/ 5 w 177"/>
                <a:gd name="T35" fmla="*/ 16 h 113"/>
                <a:gd name="T36" fmla="*/ 12 w 177"/>
                <a:gd name="T37" fmla="*/ 9 h 113"/>
                <a:gd name="T38" fmla="*/ 23 w 177"/>
                <a:gd name="T39" fmla="*/ 2 h 113"/>
                <a:gd name="T40" fmla="*/ 33 w 177"/>
                <a:gd name="T41" fmla="*/ 0 h 113"/>
                <a:gd name="T42" fmla="*/ 42 w 177"/>
                <a:gd name="T43" fmla="*/ 0 h 113"/>
                <a:gd name="T44" fmla="*/ 71 w 177"/>
                <a:gd name="T45" fmla="*/ 0 h 113"/>
                <a:gd name="T46" fmla="*/ 97 w 177"/>
                <a:gd name="T47" fmla="*/ 2 h 113"/>
                <a:gd name="T48" fmla="*/ 113 w 177"/>
                <a:gd name="T49" fmla="*/ 5 h 113"/>
                <a:gd name="T50" fmla="*/ 130 w 177"/>
                <a:gd name="T51" fmla="*/ 7 h 113"/>
                <a:gd name="T52" fmla="*/ 151 w 177"/>
                <a:gd name="T53" fmla="*/ 5 h 113"/>
                <a:gd name="T54" fmla="*/ 177 w 177"/>
                <a:gd name="T55" fmla="*/ 0 h 113"/>
                <a:gd name="T56" fmla="*/ 177 w 177"/>
                <a:gd name="T57" fmla="*/ 0 h 113"/>
                <a:gd name="T58" fmla="*/ 177 w 177"/>
                <a:gd name="T59" fmla="*/ 2 h 113"/>
                <a:gd name="T60" fmla="*/ 170 w 177"/>
                <a:gd name="T61" fmla="*/ 24 h 113"/>
                <a:gd name="T62" fmla="*/ 165 w 177"/>
                <a:gd name="T63" fmla="*/ 42 h 113"/>
                <a:gd name="T64" fmla="*/ 160 w 177"/>
                <a:gd name="T65" fmla="*/ 68 h 113"/>
                <a:gd name="T66" fmla="*/ 160 w 177"/>
                <a:gd name="T67" fmla="*/ 80 h 113"/>
                <a:gd name="T68" fmla="*/ 163 w 177"/>
                <a:gd name="T69" fmla="*/ 90 h 113"/>
                <a:gd name="T70" fmla="*/ 165 w 177"/>
                <a:gd name="T71" fmla="*/ 101 h 113"/>
                <a:gd name="T72" fmla="*/ 172 w 177"/>
                <a:gd name="T73" fmla="*/ 111 h 113"/>
                <a:gd name="T74" fmla="*/ 172 w 177"/>
                <a:gd name="T75" fmla="*/ 111 h 11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77"/>
                <a:gd name="T115" fmla="*/ 0 h 113"/>
                <a:gd name="T116" fmla="*/ 177 w 177"/>
                <a:gd name="T117" fmla="*/ 113 h 113"/>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77" h="113">
                  <a:moveTo>
                    <a:pt x="172" y="111"/>
                  </a:moveTo>
                  <a:lnTo>
                    <a:pt x="146" y="113"/>
                  </a:lnTo>
                  <a:lnTo>
                    <a:pt x="116" y="113"/>
                  </a:lnTo>
                  <a:lnTo>
                    <a:pt x="92" y="111"/>
                  </a:lnTo>
                  <a:lnTo>
                    <a:pt x="75" y="109"/>
                  </a:lnTo>
                  <a:lnTo>
                    <a:pt x="61" y="109"/>
                  </a:lnTo>
                  <a:lnTo>
                    <a:pt x="45" y="111"/>
                  </a:lnTo>
                  <a:lnTo>
                    <a:pt x="33" y="113"/>
                  </a:lnTo>
                  <a:lnTo>
                    <a:pt x="23" y="111"/>
                  </a:lnTo>
                  <a:lnTo>
                    <a:pt x="19" y="111"/>
                  </a:lnTo>
                  <a:lnTo>
                    <a:pt x="14" y="106"/>
                  </a:lnTo>
                  <a:lnTo>
                    <a:pt x="7" y="99"/>
                  </a:lnTo>
                  <a:lnTo>
                    <a:pt x="2" y="87"/>
                  </a:lnTo>
                  <a:lnTo>
                    <a:pt x="0" y="71"/>
                  </a:lnTo>
                  <a:lnTo>
                    <a:pt x="0" y="47"/>
                  </a:lnTo>
                  <a:lnTo>
                    <a:pt x="0" y="33"/>
                  </a:lnTo>
                  <a:lnTo>
                    <a:pt x="0" y="24"/>
                  </a:lnTo>
                  <a:lnTo>
                    <a:pt x="5" y="16"/>
                  </a:lnTo>
                  <a:lnTo>
                    <a:pt x="12" y="9"/>
                  </a:lnTo>
                  <a:lnTo>
                    <a:pt x="23" y="2"/>
                  </a:lnTo>
                  <a:lnTo>
                    <a:pt x="33" y="0"/>
                  </a:lnTo>
                  <a:lnTo>
                    <a:pt x="42" y="0"/>
                  </a:lnTo>
                  <a:lnTo>
                    <a:pt x="71" y="0"/>
                  </a:lnTo>
                  <a:lnTo>
                    <a:pt x="97" y="2"/>
                  </a:lnTo>
                  <a:lnTo>
                    <a:pt x="113" y="5"/>
                  </a:lnTo>
                  <a:lnTo>
                    <a:pt x="130" y="7"/>
                  </a:lnTo>
                  <a:lnTo>
                    <a:pt x="151" y="5"/>
                  </a:lnTo>
                  <a:lnTo>
                    <a:pt x="177" y="0"/>
                  </a:lnTo>
                  <a:lnTo>
                    <a:pt x="177" y="2"/>
                  </a:lnTo>
                  <a:lnTo>
                    <a:pt x="170" y="24"/>
                  </a:lnTo>
                  <a:lnTo>
                    <a:pt x="165" y="42"/>
                  </a:lnTo>
                  <a:lnTo>
                    <a:pt x="160" y="68"/>
                  </a:lnTo>
                  <a:lnTo>
                    <a:pt x="160" y="80"/>
                  </a:lnTo>
                  <a:lnTo>
                    <a:pt x="163" y="90"/>
                  </a:lnTo>
                  <a:lnTo>
                    <a:pt x="165" y="101"/>
                  </a:lnTo>
                  <a:lnTo>
                    <a:pt x="172" y="11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2" name="Freeform 30"/>
            <p:cNvSpPr>
              <a:spLocks/>
            </p:cNvSpPr>
            <p:nvPr/>
          </p:nvSpPr>
          <p:spPr bwMode="auto">
            <a:xfrm>
              <a:off x="1381" y="3410"/>
              <a:ext cx="54" cy="171"/>
            </a:xfrm>
            <a:custGeom>
              <a:avLst/>
              <a:gdLst>
                <a:gd name="T0" fmla="*/ 3 w 54"/>
                <a:gd name="T1" fmla="*/ 171 h 171"/>
                <a:gd name="T2" fmla="*/ 0 w 54"/>
                <a:gd name="T3" fmla="*/ 104 h 171"/>
                <a:gd name="T4" fmla="*/ 0 w 54"/>
                <a:gd name="T5" fmla="*/ 104 h 171"/>
                <a:gd name="T6" fmla="*/ 3 w 54"/>
                <a:gd name="T7" fmla="*/ 97 h 171"/>
                <a:gd name="T8" fmla="*/ 3 w 54"/>
                <a:gd name="T9" fmla="*/ 97 h 171"/>
                <a:gd name="T10" fmla="*/ 3 w 54"/>
                <a:gd name="T11" fmla="*/ 97 h 171"/>
                <a:gd name="T12" fmla="*/ 7 w 54"/>
                <a:gd name="T13" fmla="*/ 81 h 171"/>
                <a:gd name="T14" fmla="*/ 14 w 54"/>
                <a:gd name="T15" fmla="*/ 60 h 171"/>
                <a:gd name="T16" fmla="*/ 21 w 54"/>
                <a:gd name="T17" fmla="*/ 38 h 171"/>
                <a:gd name="T18" fmla="*/ 33 w 54"/>
                <a:gd name="T19" fmla="*/ 22 h 171"/>
                <a:gd name="T20" fmla="*/ 52 w 54"/>
                <a:gd name="T21" fmla="*/ 0 h 171"/>
                <a:gd name="T22" fmla="*/ 54 w 54"/>
                <a:gd name="T23" fmla="*/ 17 h 171"/>
                <a:gd name="T24" fmla="*/ 54 w 54"/>
                <a:gd name="T25" fmla="*/ 29 h 171"/>
                <a:gd name="T26" fmla="*/ 54 w 54"/>
                <a:gd name="T27" fmla="*/ 52 h 171"/>
                <a:gd name="T28" fmla="*/ 52 w 54"/>
                <a:gd name="T29" fmla="*/ 71 h 171"/>
                <a:gd name="T30" fmla="*/ 40 w 54"/>
                <a:gd name="T31" fmla="*/ 83 h 171"/>
                <a:gd name="T32" fmla="*/ 33 w 54"/>
                <a:gd name="T33" fmla="*/ 93 h 171"/>
                <a:gd name="T34" fmla="*/ 29 w 54"/>
                <a:gd name="T35" fmla="*/ 102 h 171"/>
                <a:gd name="T36" fmla="*/ 26 w 54"/>
                <a:gd name="T37" fmla="*/ 114 h 171"/>
                <a:gd name="T38" fmla="*/ 21 w 54"/>
                <a:gd name="T39" fmla="*/ 130 h 171"/>
                <a:gd name="T40" fmla="*/ 10 w 54"/>
                <a:gd name="T41" fmla="*/ 156 h 171"/>
                <a:gd name="T42" fmla="*/ 7 w 54"/>
                <a:gd name="T43" fmla="*/ 163 h 171"/>
                <a:gd name="T44" fmla="*/ 7 w 54"/>
                <a:gd name="T45" fmla="*/ 163 h 171"/>
                <a:gd name="T46" fmla="*/ 3 w 54"/>
                <a:gd name="T47" fmla="*/ 171 h 17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54"/>
                <a:gd name="T73" fmla="*/ 0 h 171"/>
                <a:gd name="T74" fmla="*/ 54 w 54"/>
                <a:gd name="T75" fmla="*/ 171 h 17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54" h="171">
                  <a:moveTo>
                    <a:pt x="3" y="171"/>
                  </a:moveTo>
                  <a:lnTo>
                    <a:pt x="0" y="104"/>
                  </a:lnTo>
                  <a:lnTo>
                    <a:pt x="3" y="97"/>
                  </a:lnTo>
                  <a:lnTo>
                    <a:pt x="7" y="81"/>
                  </a:lnTo>
                  <a:lnTo>
                    <a:pt x="14" y="60"/>
                  </a:lnTo>
                  <a:lnTo>
                    <a:pt x="21" y="38"/>
                  </a:lnTo>
                  <a:lnTo>
                    <a:pt x="33" y="22"/>
                  </a:lnTo>
                  <a:lnTo>
                    <a:pt x="52" y="0"/>
                  </a:lnTo>
                  <a:lnTo>
                    <a:pt x="54" y="17"/>
                  </a:lnTo>
                  <a:lnTo>
                    <a:pt x="54" y="29"/>
                  </a:lnTo>
                  <a:lnTo>
                    <a:pt x="54" y="52"/>
                  </a:lnTo>
                  <a:lnTo>
                    <a:pt x="52" y="71"/>
                  </a:lnTo>
                  <a:lnTo>
                    <a:pt x="40" y="83"/>
                  </a:lnTo>
                  <a:lnTo>
                    <a:pt x="33" y="93"/>
                  </a:lnTo>
                  <a:lnTo>
                    <a:pt x="29" y="102"/>
                  </a:lnTo>
                  <a:lnTo>
                    <a:pt x="26" y="114"/>
                  </a:lnTo>
                  <a:lnTo>
                    <a:pt x="21" y="130"/>
                  </a:lnTo>
                  <a:lnTo>
                    <a:pt x="10" y="156"/>
                  </a:lnTo>
                  <a:lnTo>
                    <a:pt x="7" y="163"/>
                  </a:lnTo>
                  <a:lnTo>
                    <a:pt x="3" y="171"/>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3" name="Freeform 31"/>
            <p:cNvSpPr>
              <a:spLocks/>
            </p:cNvSpPr>
            <p:nvPr/>
          </p:nvSpPr>
          <p:spPr bwMode="auto">
            <a:xfrm>
              <a:off x="1676" y="3659"/>
              <a:ext cx="109" cy="207"/>
            </a:xfrm>
            <a:custGeom>
              <a:avLst/>
              <a:gdLst>
                <a:gd name="T0" fmla="*/ 19 w 109"/>
                <a:gd name="T1" fmla="*/ 7 h 207"/>
                <a:gd name="T2" fmla="*/ 19 w 109"/>
                <a:gd name="T3" fmla="*/ 0 h 207"/>
                <a:gd name="T4" fmla="*/ 31 w 109"/>
                <a:gd name="T5" fmla="*/ 0 h 207"/>
                <a:gd name="T6" fmla="*/ 34 w 109"/>
                <a:gd name="T7" fmla="*/ 33 h 207"/>
                <a:gd name="T8" fmla="*/ 41 w 109"/>
                <a:gd name="T9" fmla="*/ 59 h 207"/>
                <a:gd name="T10" fmla="*/ 45 w 109"/>
                <a:gd name="T11" fmla="*/ 73 h 207"/>
                <a:gd name="T12" fmla="*/ 50 w 109"/>
                <a:gd name="T13" fmla="*/ 82 h 207"/>
                <a:gd name="T14" fmla="*/ 55 w 109"/>
                <a:gd name="T15" fmla="*/ 85 h 207"/>
                <a:gd name="T16" fmla="*/ 59 w 109"/>
                <a:gd name="T17" fmla="*/ 87 h 207"/>
                <a:gd name="T18" fmla="*/ 64 w 109"/>
                <a:gd name="T19" fmla="*/ 87 h 207"/>
                <a:gd name="T20" fmla="*/ 69 w 109"/>
                <a:gd name="T21" fmla="*/ 85 h 207"/>
                <a:gd name="T22" fmla="*/ 74 w 109"/>
                <a:gd name="T23" fmla="*/ 75 h 207"/>
                <a:gd name="T24" fmla="*/ 76 w 109"/>
                <a:gd name="T25" fmla="*/ 66 h 207"/>
                <a:gd name="T26" fmla="*/ 76 w 109"/>
                <a:gd name="T27" fmla="*/ 51 h 207"/>
                <a:gd name="T28" fmla="*/ 85 w 109"/>
                <a:gd name="T29" fmla="*/ 30 h 207"/>
                <a:gd name="T30" fmla="*/ 93 w 109"/>
                <a:gd name="T31" fmla="*/ 14 h 207"/>
                <a:gd name="T32" fmla="*/ 109 w 109"/>
                <a:gd name="T33" fmla="*/ 16 h 207"/>
                <a:gd name="T34" fmla="*/ 107 w 109"/>
                <a:gd name="T35" fmla="*/ 42 h 207"/>
                <a:gd name="T36" fmla="*/ 104 w 109"/>
                <a:gd name="T37" fmla="*/ 59 h 207"/>
                <a:gd name="T38" fmla="*/ 102 w 109"/>
                <a:gd name="T39" fmla="*/ 70 h 207"/>
                <a:gd name="T40" fmla="*/ 100 w 109"/>
                <a:gd name="T41" fmla="*/ 80 h 207"/>
                <a:gd name="T42" fmla="*/ 85 w 109"/>
                <a:gd name="T43" fmla="*/ 99 h 207"/>
                <a:gd name="T44" fmla="*/ 71 w 109"/>
                <a:gd name="T45" fmla="*/ 113 h 207"/>
                <a:gd name="T46" fmla="*/ 57 w 109"/>
                <a:gd name="T47" fmla="*/ 125 h 207"/>
                <a:gd name="T48" fmla="*/ 43 w 109"/>
                <a:gd name="T49" fmla="*/ 139 h 207"/>
                <a:gd name="T50" fmla="*/ 34 w 109"/>
                <a:gd name="T51" fmla="*/ 153 h 207"/>
                <a:gd name="T52" fmla="*/ 26 w 109"/>
                <a:gd name="T53" fmla="*/ 162 h 207"/>
                <a:gd name="T54" fmla="*/ 24 w 109"/>
                <a:gd name="T55" fmla="*/ 174 h 207"/>
                <a:gd name="T56" fmla="*/ 17 w 109"/>
                <a:gd name="T57" fmla="*/ 191 h 207"/>
                <a:gd name="T58" fmla="*/ 12 w 109"/>
                <a:gd name="T59" fmla="*/ 205 h 207"/>
                <a:gd name="T60" fmla="*/ 10 w 109"/>
                <a:gd name="T61" fmla="*/ 207 h 207"/>
                <a:gd name="T62" fmla="*/ 3 w 109"/>
                <a:gd name="T63" fmla="*/ 179 h 207"/>
                <a:gd name="T64" fmla="*/ 0 w 109"/>
                <a:gd name="T65" fmla="*/ 151 h 207"/>
                <a:gd name="T66" fmla="*/ 0 w 109"/>
                <a:gd name="T67" fmla="*/ 151 h 207"/>
                <a:gd name="T68" fmla="*/ 0 w 109"/>
                <a:gd name="T69" fmla="*/ 125 h 207"/>
                <a:gd name="T70" fmla="*/ 5 w 109"/>
                <a:gd name="T71" fmla="*/ 99 h 207"/>
                <a:gd name="T72" fmla="*/ 10 w 109"/>
                <a:gd name="T73" fmla="*/ 70 h 207"/>
                <a:gd name="T74" fmla="*/ 17 w 109"/>
                <a:gd name="T75" fmla="*/ 40 h 207"/>
                <a:gd name="T76" fmla="*/ 19 w 109"/>
                <a:gd name="T77" fmla="*/ 7 h 20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09"/>
                <a:gd name="T118" fmla="*/ 0 h 207"/>
                <a:gd name="T119" fmla="*/ 109 w 109"/>
                <a:gd name="T120" fmla="*/ 207 h 20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09" h="207">
                  <a:moveTo>
                    <a:pt x="19" y="7"/>
                  </a:moveTo>
                  <a:lnTo>
                    <a:pt x="19" y="0"/>
                  </a:lnTo>
                  <a:lnTo>
                    <a:pt x="31" y="0"/>
                  </a:lnTo>
                  <a:lnTo>
                    <a:pt x="34" y="33"/>
                  </a:lnTo>
                  <a:lnTo>
                    <a:pt x="41" y="59"/>
                  </a:lnTo>
                  <a:lnTo>
                    <a:pt x="45" y="73"/>
                  </a:lnTo>
                  <a:lnTo>
                    <a:pt x="50" y="82"/>
                  </a:lnTo>
                  <a:lnTo>
                    <a:pt x="55" y="85"/>
                  </a:lnTo>
                  <a:lnTo>
                    <a:pt x="59" y="87"/>
                  </a:lnTo>
                  <a:lnTo>
                    <a:pt x="64" y="87"/>
                  </a:lnTo>
                  <a:lnTo>
                    <a:pt x="69" y="85"/>
                  </a:lnTo>
                  <a:lnTo>
                    <a:pt x="74" y="75"/>
                  </a:lnTo>
                  <a:lnTo>
                    <a:pt x="76" y="66"/>
                  </a:lnTo>
                  <a:lnTo>
                    <a:pt x="76" y="51"/>
                  </a:lnTo>
                  <a:lnTo>
                    <a:pt x="85" y="30"/>
                  </a:lnTo>
                  <a:lnTo>
                    <a:pt x="93" y="14"/>
                  </a:lnTo>
                  <a:lnTo>
                    <a:pt x="109" y="16"/>
                  </a:lnTo>
                  <a:lnTo>
                    <a:pt x="107" y="42"/>
                  </a:lnTo>
                  <a:lnTo>
                    <a:pt x="104" y="59"/>
                  </a:lnTo>
                  <a:lnTo>
                    <a:pt x="102" y="70"/>
                  </a:lnTo>
                  <a:lnTo>
                    <a:pt x="100" y="80"/>
                  </a:lnTo>
                  <a:lnTo>
                    <a:pt x="85" y="99"/>
                  </a:lnTo>
                  <a:lnTo>
                    <a:pt x="71" y="113"/>
                  </a:lnTo>
                  <a:lnTo>
                    <a:pt x="57" y="125"/>
                  </a:lnTo>
                  <a:lnTo>
                    <a:pt x="43" y="139"/>
                  </a:lnTo>
                  <a:lnTo>
                    <a:pt x="34" y="153"/>
                  </a:lnTo>
                  <a:lnTo>
                    <a:pt x="26" y="162"/>
                  </a:lnTo>
                  <a:lnTo>
                    <a:pt x="24" y="174"/>
                  </a:lnTo>
                  <a:lnTo>
                    <a:pt x="17" y="191"/>
                  </a:lnTo>
                  <a:lnTo>
                    <a:pt x="12" y="205"/>
                  </a:lnTo>
                  <a:lnTo>
                    <a:pt x="10" y="207"/>
                  </a:lnTo>
                  <a:lnTo>
                    <a:pt x="3" y="179"/>
                  </a:lnTo>
                  <a:lnTo>
                    <a:pt x="0" y="151"/>
                  </a:lnTo>
                  <a:lnTo>
                    <a:pt x="0" y="125"/>
                  </a:lnTo>
                  <a:lnTo>
                    <a:pt x="5" y="99"/>
                  </a:lnTo>
                  <a:lnTo>
                    <a:pt x="10" y="70"/>
                  </a:lnTo>
                  <a:lnTo>
                    <a:pt x="17" y="40"/>
                  </a:lnTo>
                  <a:lnTo>
                    <a:pt x="19" y="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4" name="Freeform 32"/>
            <p:cNvSpPr>
              <a:spLocks/>
            </p:cNvSpPr>
            <p:nvPr/>
          </p:nvSpPr>
          <p:spPr bwMode="auto">
            <a:xfrm>
              <a:off x="1381" y="3229"/>
              <a:ext cx="125" cy="257"/>
            </a:xfrm>
            <a:custGeom>
              <a:avLst/>
              <a:gdLst>
                <a:gd name="T0" fmla="*/ 83 w 125"/>
                <a:gd name="T1" fmla="*/ 40 h 257"/>
                <a:gd name="T2" fmla="*/ 83 w 125"/>
                <a:gd name="T3" fmla="*/ 40 h 257"/>
                <a:gd name="T4" fmla="*/ 106 w 125"/>
                <a:gd name="T5" fmla="*/ 0 h 257"/>
                <a:gd name="T6" fmla="*/ 111 w 125"/>
                <a:gd name="T7" fmla="*/ 0 h 257"/>
                <a:gd name="T8" fmla="*/ 118 w 125"/>
                <a:gd name="T9" fmla="*/ 104 h 257"/>
                <a:gd name="T10" fmla="*/ 118 w 125"/>
                <a:gd name="T11" fmla="*/ 118 h 257"/>
                <a:gd name="T12" fmla="*/ 121 w 125"/>
                <a:gd name="T13" fmla="*/ 132 h 257"/>
                <a:gd name="T14" fmla="*/ 121 w 125"/>
                <a:gd name="T15" fmla="*/ 144 h 257"/>
                <a:gd name="T16" fmla="*/ 121 w 125"/>
                <a:gd name="T17" fmla="*/ 160 h 257"/>
                <a:gd name="T18" fmla="*/ 123 w 125"/>
                <a:gd name="T19" fmla="*/ 174 h 257"/>
                <a:gd name="T20" fmla="*/ 125 w 125"/>
                <a:gd name="T21" fmla="*/ 243 h 257"/>
                <a:gd name="T22" fmla="*/ 118 w 125"/>
                <a:gd name="T23" fmla="*/ 257 h 257"/>
                <a:gd name="T24" fmla="*/ 106 w 125"/>
                <a:gd name="T25" fmla="*/ 257 h 257"/>
                <a:gd name="T26" fmla="*/ 80 w 125"/>
                <a:gd name="T27" fmla="*/ 257 h 257"/>
                <a:gd name="T28" fmla="*/ 69 w 125"/>
                <a:gd name="T29" fmla="*/ 255 h 257"/>
                <a:gd name="T30" fmla="*/ 52 w 125"/>
                <a:gd name="T31" fmla="*/ 252 h 257"/>
                <a:gd name="T32" fmla="*/ 54 w 125"/>
                <a:gd name="T33" fmla="*/ 233 h 257"/>
                <a:gd name="T34" fmla="*/ 54 w 125"/>
                <a:gd name="T35" fmla="*/ 210 h 257"/>
                <a:gd name="T36" fmla="*/ 54 w 125"/>
                <a:gd name="T37" fmla="*/ 198 h 257"/>
                <a:gd name="T38" fmla="*/ 52 w 125"/>
                <a:gd name="T39" fmla="*/ 181 h 257"/>
                <a:gd name="T40" fmla="*/ 24 w 125"/>
                <a:gd name="T41" fmla="*/ 189 h 257"/>
                <a:gd name="T42" fmla="*/ 0 w 125"/>
                <a:gd name="T43" fmla="*/ 191 h 257"/>
                <a:gd name="T44" fmla="*/ 52 w 125"/>
                <a:gd name="T45" fmla="*/ 94 h 257"/>
                <a:gd name="T46" fmla="*/ 50 w 125"/>
                <a:gd name="T47" fmla="*/ 94 h 257"/>
                <a:gd name="T48" fmla="*/ 83 w 125"/>
                <a:gd name="T49" fmla="*/ 40 h 25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25"/>
                <a:gd name="T76" fmla="*/ 0 h 257"/>
                <a:gd name="T77" fmla="*/ 125 w 125"/>
                <a:gd name="T78" fmla="*/ 257 h 25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25" h="257">
                  <a:moveTo>
                    <a:pt x="83" y="40"/>
                  </a:moveTo>
                  <a:lnTo>
                    <a:pt x="83" y="40"/>
                  </a:lnTo>
                  <a:lnTo>
                    <a:pt x="106" y="0"/>
                  </a:lnTo>
                  <a:lnTo>
                    <a:pt x="111" y="0"/>
                  </a:lnTo>
                  <a:lnTo>
                    <a:pt x="118" y="104"/>
                  </a:lnTo>
                  <a:lnTo>
                    <a:pt x="118" y="118"/>
                  </a:lnTo>
                  <a:lnTo>
                    <a:pt x="121" y="132"/>
                  </a:lnTo>
                  <a:lnTo>
                    <a:pt x="121" y="144"/>
                  </a:lnTo>
                  <a:lnTo>
                    <a:pt x="121" y="160"/>
                  </a:lnTo>
                  <a:lnTo>
                    <a:pt x="123" y="174"/>
                  </a:lnTo>
                  <a:lnTo>
                    <a:pt x="125" y="243"/>
                  </a:lnTo>
                  <a:lnTo>
                    <a:pt x="118" y="257"/>
                  </a:lnTo>
                  <a:lnTo>
                    <a:pt x="106" y="257"/>
                  </a:lnTo>
                  <a:lnTo>
                    <a:pt x="80" y="257"/>
                  </a:lnTo>
                  <a:lnTo>
                    <a:pt x="69" y="255"/>
                  </a:lnTo>
                  <a:lnTo>
                    <a:pt x="52" y="252"/>
                  </a:lnTo>
                  <a:lnTo>
                    <a:pt x="54" y="233"/>
                  </a:lnTo>
                  <a:lnTo>
                    <a:pt x="54" y="210"/>
                  </a:lnTo>
                  <a:lnTo>
                    <a:pt x="54" y="198"/>
                  </a:lnTo>
                  <a:lnTo>
                    <a:pt x="52" y="181"/>
                  </a:lnTo>
                  <a:lnTo>
                    <a:pt x="24" y="189"/>
                  </a:lnTo>
                  <a:lnTo>
                    <a:pt x="0" y="191"/>
                  </a:lnTo>
                  <a:lnTo>
                    <a:pt x="52" y="94"/>
                  </a:lnTo>
                  <a:lnTo>
                    <a:pt x="50" y="94"/>
                  </a:lnTo>
                  <a:lnTo>
                    <a:pt x="83" y="4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5" name="Freeform 33"/>
            <p:cNvSpPr>
              <a:spLocks/>
            </p:cNvSpPr>
            <p:nvPr/>
          </p:nvSpPr>
          <p:spPr bwMode="auto">
            <a:xfrm>
              <a:off x="1376" y="3410"/>
              <a:ext cx="57" cy="97"/>
            </a:xfrm>
            <a:custGeom>
              <a:avLst/>
              <a:gdLst>
                <a:gd name="T0" fmla="*/ 5 w 57"/>
                <a:gd name="T1" fmla="*/ 60 h 97"/>
                <a:gd name="T2" fmla="*/ 3 w 57"/>
                <a:gd name="T3" fmla="*/ 15 h 97"/>
                <a:gd name="T4" fmla="*/ 5 w 57"/>
                <a:gd name="T5" fmla="*/ 10 h 97"/>
                <a:gd name="T6" fmla="*/ 29 w 57"/>
                <a:gd name="T7" fmla="*/ 8 h 97"/>
                <a:gd name="T8" fmla="*/ 57 w 57"/>
                <a:gd name="T9" fmla="*/ 0 h 97"/>
                <a:gd name="T10" fmla="*/ 38 w 57"/>
                <a:gd name="T11" fmla="*/ 22 h 97"/>
                <a:gd name="T12" fmla="*/ 26 w 57"/>
                <a:gd name="T13" fmla="*/ 38 h 97"/>
                <a:gd name="T14" fmla="*/ 19 w 57"/>
                <a:gd name="T15" fmla="*/ 60 h 97"/>
                <a:gd name="T16" fmla="*/ 12 w 57"/>
                <a:gd name="T17" fmla="*/ 81 h 97"/>
                <a:gd name="T18" fmla="*/ 8 w 57"/>
                <a:gd name="T19" fmla="*/ 97 h 97"/>
                <a:gd name="T20" fmla="*/ 8 w 57"/>
                <a:gd name="T21" fmla="*/ 76 h 97"/>
                <a:gd name="T22" fmla="*/ 3 w 57"/>
                <a:gd name="T23" fmla="*/ 83 h 97"/>
                <a:gd name="T24" fmla="*/ 3 w 57"/>
                <a:gd name="T25" fmla="*/ 83 h 97"/>
                <a:gd name="T26" fmla="*/ 0 w 57"/>
                <a:gd name="T27" fmla="*/ 60 h 97"/>
                <a:gd name="T28" fmla="*/ 5 w 57"/>
                <a:gd name="T29" fmla="*/ 60 h 9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57"/>
                <a:gd name="T46" fmla="*/ 0 h 97"/>
                <a:gd name="T47" fmla="*/ 57 w 57"/>
                <a:gd name="T48" fmla="*/ 97 h 9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57" h="97">
                  <a:moveTo>
                    <a:pt x="5" y="60"/>
                  </a:moveTo>
                  <a:lnTo>
                    <a:pt x="3" y="15"/>
                  </a:lnTo>
                  <a:lnTo>
                    <a:pt x="5" y="10"/>
                  </a:lnTo>
                  <a:lnTo>
                    <a:pt x="29" y="8"/>
                  </a:lnTo>
                  <a:lnTo>
                    <a:pt x="57" y="0"/>
                  </a:lnTo>
                  <a:lnTo>
                    <a:pt x="38" y="22"/>
                  </a:lnTo>
                  <a:lnTo>
                    <a:pt x="26" y="38"/>
                  </a:lnTo>
                  <a:lnTo>
                    <a:pt x="19" y="60"/>
                  </a:lnTo>
                  <a:lnTo>
                    <a:pt x="12" y="81"/>
                  </a:lnTo>
                  <a:lnTo>
                    <a:pt x="8" y="97"/>
                  </a:lnTo>
                  <a:lnTo>
                    <a:pt x="8" y="76"/>
                  </a:lnTo>
                  <a:lnTo>
                    <a:pt x="3" y="83"/>
                  </a:lnTo>
                  <a:lnTo>
                    <a:pt x="0" y="60"/>
                  </a:lnTo>
                  <a:lnTo>
                    <a:pt x="5" y="6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6" name="Freeform 34"/>
            <p:cNvSpPr>
              <a:spLocks/>
            </p:cNvSpPr>
            <p:nvPr/>
          </p:nvSpPr>
          <p:spPr bwMode="auto">
            <a:xfrm>
              <a:off x="1480" y="3406"/>
              <a:ext cx="303" cy="184"/>
            </a:xfrm>
            <a:custGeom>
              <a:avLst/>
              <a:gdLst>
                <a:gd name="T0" fmla="*/ 204 w 303"/>
                <a:gd name="T1" fmla="*/ 172 h 184"/>
                <a:gd name="T2" fmla="*/ 175 w 303"/>
                <a:gd name="T3" fmla="*/ 163 h 184"/>
                <a:gd name="T4" fmla="*/ 152 w 303"/>
                <a:gd name="T5" fmla="*/ 160 h 184"/>
                <a:gd name="T6" fmla="*/ 133 w 303"/>
                <a:gd name="T7" fmla="*/ 163 h 184"/>
                <a:gd name="T8" fmla="*/ 116 w 303"/>
                <a:gd name="T9" fmla="*/ 167 h 184"/>
                <a:gd name="T10" fmla="*/ 97 w 303"/>
                <a:gd name="T11" fmla="*/ 175 h 184"/>
                <a:gd name="T12" fmla="*/ 78 w 303"/>
                <a:gd name="T13" fmla="*/ 182 h 184"/>
                <a:gd name="T14" fmla="*/ 57 w 303"/>
                <a:gd name="T15" fmla="*/ 184 h 184"/>
                <a:gd name="T16" fmla="*/ 41 w 303"/>
                <a:gd name="T17" fmla="*/ 184 h 184"/>
                <a:gd name="T18" fmla="*/ 24 w 303"/>
                <a:gd name="T19" fmla="*/ 179 h 184"/>
                <a:gd name="T20" fmla="*/ 0 w 303"/>
                <a:gd name="T21" fmla="*/ 175 h 184"/>
                <a:gd name="T22" fmla="*/ 0 w 303"/>
                <a:gd name="T23" fmla="*/ 167 h 184"/>
                <a:gd name="T24" fmla="*/ 3 w 303"/>
                <a:gd name="T25" fmla="*/ 163 h 184"/>
                <a:gd name="T26" fmla="*/ 12 w 303"/>
                <a:gd name="T27" fmla="*/ 156 h 184"/>
                <a:gd name="T28" fmla="*/ 22 w 303"/>
                <a:gd name="T29" fmla="*/ 149 h 184"/>
                <a:gd name="T30" fmla="*/ 31 w 303"/>
                <a:gd name="T31" fmla="*/ 139 h 184"/>
                <a:gd name="T32" fmla="*/ 41 w 303"/>
                <a:gd name="T33" fmla="*/ 113 h 184"/>
                <a:gd name="T34" fmla="*/ 48 w 303"/>
                <a:gd name="T35" fmla="*/ 97 h 184"/>
                <a:gd name="T36" fmla="*/ 57 w 303"/>
                <a:gd name="T37" fmla="*/ 80 h 184"/>
                <a:gd name="T38" fmla="*/ 59 w 303"/>
                <a:gd name="T39" fmla="*/ 75 h 184"/>
                <a:gd name="T40" fmla="*/ 71 w 303"/>
                <a:gd name="T41" fmla="*/ 64 h 184"/>
                <a:gd name="T42" fmla="*/ 88 w 303"/>
                <a:gd name="T43" fmla="*/ 45 h 184"/>
                <a:gd name="T44" fmla="*/ 90 w 303"/>
                <a:gd name="T45" fmla="*/ 45 h 184"/>
                <a:gd name="T46" fmla="*/ 102 w 303"/>
                <a:gd name="T47" fmla="*/ 30 h 184"/>
                <a:gd name="T48" fmla="*/ 114 w 303"/>
                <a:gd name="T49" fmla="*/ 16 h 184"/>
                <a:gd name="T50" fmla="*/ 126 w 303"/>
                <a:gd name="T51" fmla="*/ 0 h 184"/>
                <a:gd name="T52" fmla="*/ 154 w 303"/>
                <a:gd name="T53" fmla="*/ 2 h 184"/>
                <a:gd name="T54" fmla="*/ 185 w 303"/>
                <a:gd name="T55" fmla="*/ 4 h 184"/>
                <a:gd name="T56" fmla="*/ 208 w 303"/>
                <a:gd name="T57" fmla="*/ 9 h 184"/>
                <a:gd name="T58" fmla="*/ 230 w 303"/>
                <a:gd name="T59" fmla="*/ 9 h 184"/>
                <a:gd name="T60" fmla="*/ 272 w 303"/>
                <a:gd name="T61" fmla="*/ 9 h 184"/>
                <a:gd name="T62" fmla="*/ 303 w 303"/>
                <a:gd name="T63" fmla="*/ 4 h 184"/>
                <a:gd name="T64" fmla="*/ 289 w 303"/>
                <a:gd name="T65" fmla="*/ 21 h 184"/>
                <a:gd name="T66" fmla="*/ 277 w 303"/>
                <a:gd name="T67" fmla="*/ 35 h 184"/>
                <a:gd name="T68" fmla="*/ 258 w 303"/>
                <a:gd name="T69" fmla="*/ 61 h 184"/>
                <a:gd name="T70" fmla="*/ 241 w 303"/>
                <a:gd name="T71" fmla="*/ 90 h 184"/>
                <a:gd name="T72" fmla="*/ 218 w 303"/>
                <a:gd name="T73" fmla="*/ 134 h 184"/>
                <a:gd name="T74" fmla="*/ 211 w 303"/>
                <a:gd name="T75" fmla="*/ 156 h 184"/>
                <a:gd name="T76" fmla="*/ 206 w 303"/>
                <a:gd name="T77" fmla="*/ 175 h 184"/>
                <a:gd name="T78" fmla="*/ 204 w 303"/>
                <a:gd name="T79" fmla="*/ 172 h 184"/>
                <a:gd name="T80" fmla="*/ 204 w 303"/>
                <a:gd name="T81" fmla="*/ 172 h 18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3"/>
                <a:gd name="T124" fmla="*/ 0 h 184"/>
                <a:gd name="T125" fmla="*/ 303 w 303"/>
                <a:gd name="T126" fmla="*/ 184 h 184"/>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3" h="184">
                  <a:moveTo>
                    <a:pt x="204" y="172"/>
                  </a:moveTo>
                  <a:lnTo>
                    <a:pt x="175" y="163"/>
                  </a:lnTo>
                  <a:lnTo>
                    <a:pt x="152" y="160"/>
                  </a:lnTo>
                  <a:lnTo>
                    <a:pt x="133" y="163"/>
                  </a:lnTo>
                  <a:lnTo>
                    <a:pt x="116" y="167"/>
                  </a:lnTo>
                  <a:lnTo>
                    <a:pt x="97" y="175"/>
                  </a:lnTo>
                  <a:lnTo>
                    <a:pt x="78" y="182"/>
                  </a:lnTo>
                  <a:lnTo>
                    <a:pt x="57" y="184"/>
                  </a:lnTo>
                  <a:lnTo>
                    <a:pt x="41" y="184"/>
                  </a:lnTo>
                  <a:lnTo>
                    <a:pt x="24" y="179"/>
                  </a:lnTo>
                  <a:lnTo>
                    <a:pt x="0" y="175"/>
                  </a:lnTo>
                  <a:lnTo>
                    <a:pt x="0" y="167"/>
                  </a:lnTo>
                  <a:lnTo>
                    <a:pt x="3" y="163"/>
                  </a:lnTo>
                  <a:lnTo>
                    <a:pt x="12" y="156"/>
                  </a:lnTo>
                  <a:lnTo>
                    <a:pt x="22" y="149"/>
                  </a:lnTo>
                  <a:lnTo>
                    <a:pt x="31" y="139"/>
                  </a:lnTo>
                  <a:lnTo>
                    <a:pt x="41" y="113"/>
                  </a:lnTo>
                  <a:lnTo>
                    <a:pt x="48" y="97"/>
                  </a:lnTo>
                  <a:lnTo>
                    <a:pt x="57" y="80"/>
                  </a:lnTo>
                  <a:lnTo>
                    <a:pt x="59" y="75"/>
                  </a:lnTo>
                  <a:lnTo>
                    <a:pt x="71" y="64"/>
                  </a:lnTo>
                  <a:lnTo>
                    <a:pt x="88" y="45"/>
                  </a:lnTo>
                  <a:lnTo>
                    <a:pt x="90" y="45"/>
                  </a:lnTo>
                  <a:lnTo>
                    <a:pt x="102" y="30"/>
                  </a:lnTo>
                  <a:lnTo>
                    <a:pt x="114" y="16"/>
                  </a:lnTo>
                  <a:lnTo>
                    <a:pt x="126" y="0"/>
                  </a:lnTo>
                  <a:lnTo>
                    <a:pt x="154" y="2"/>
                  </a:lnTo>
                  <a:lnTo>
                    <a:pt x="185" y="4"/>
                  </a:lnTo>
                  <a:lnTo>
                    <a:pt x="208" y="9"/>
                  </a:lnTo>
                  <a:lnTo>
                    <a:pt x="230" y="9"/>
                  </a:lnTo>
                  <a:lnTo>
                    <a:pt x="272" y="9"/>
                  </a:lnTo>
                  <a:lnTo>
                    <a:pt x="303" y="4"/>
                  </a:lnTo>
                  <a:lnTo>
                    <a:pt x="289" y="21"/>
                  </a:lnTo>
                  <a:lnTo>
                    <a:pt x="277" y="35"/>
                  </a:lnTo>
                  <a:lnTo>
                    <a:pt x="258" y="61"/>
                  </a:lnTo>
                  <a:lnTo>
                    <a:pt x="241" y="90"/>
                  </a:lnTo>
                  <a:lnTo>
                    <a:pt x="218" y="134"/>
                  </a:lnTo>
                  <a:lnTo>
                    <a:pt x="211" y="156"/>
                  </a:lnTo>
                  <a:lnTo>
                    <a:pt x="206" y="175"/>
                  </a:lnTo>
                  <a:lnTo>
                    <a:pt x="204" y="17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7" name="Freeform 35"/>
            <p:cNvSpPr>
              <a:spLocks/>
            </p:cNvSpPr>
            <p:nvPr/>
          </p:nvSpPr>
          <p:spPr bwMode="auto">
            <a:xfrm>
              <a:off x="1452" y="3481"/>
              <a:ext cx="87" cy="196"/>
            </a:xfrm>
            <a:custGeom>
              <a:avLst/>
              <a:gdLst>
                <a:gd name="T0" fmla="*/ 73 w 87"/>
                <a:gd name="T1" fmla="*/ 3 h 196"/>
                <a:gd name="T2" fmla="*/ 85 w 87"/>
                <a:gd name="T3" fmla="*/ 0 h 196"/>
                <a:gd name="T4" fmla="*/ 87 w 87"/>
                <a:gd name="T5" fmla="*/ 0 h 196"/>
                <a:gd name="T6" fmla="*/ 85 w 87"/>
                <a:gd name="T7" fmla="*/ 5 h 196"/>
                <a:gd name="T8" fmla="*/ 76 w 87"/>
                <a:gd name="T9" fmla="*/ 22 h 196"/>
                <a:gd name="T10" fmla="*/ 69 w 87"/>
                <a:gd name="T11" fmla="*/ 38 h 196"/>
                <a:gd name="T12" fmla="*/ 59 w 87"/>
                <a:gd name="T13" fmla="*/ 64 h 196"/>
                <a:gd name="T14" fmla="*/ 50 w 87"/>
                <a:gd name="T15" fmla="*/ 74 h 196"/>
                <a:gd name="T16" fmla="*/ 40 w 87"/>
                <a:gd name="T17" fmla="*/ 81 h 196"/>
                <a:gd name="T18" fmla="*/ 31 w 87"/>
                <a:gd name="T19" fmla="*/ 88 h 196"/>
                <a:gd name="T20" fmla="*/ 28 w 87"/>
                <a:gd name="T21" fmla="*/ 92 h 196"/>
                <a:gd name="T22" fmla="*/ 28 w 87"/>
                <a:gd name="T23" fmla="*/ 100 h 196"/>
                <a:gd name="T24" fmla="*/ 26 w 87"/>
                <a:gd name="T25" fmla="*/ 118 h 196"/>
                <a:gd name="T26" fmla="*/ 24 w 87"/>
                <a:gd name="T27" fmla="*/ 133 h 196"/>
                <a:gd name="T28" fmla="*/ 26 w 87"/>
                <a:gd name="T29" fmla="*/ 154 h 196"/>
                <a:gd name="T30" fmla="*/ 26 w 87"/>
                <a:gd name="T31" fmla="*/ 159 h 196"/>
                <a:gd name="T32" fmla="*/ 19 w 87"/>
                <a:gd name="T33" fmla="*/ 170 h 196"/>
                <a:gd name="T34" fmla="*/ 5 w 87"/>
                <a:gd name="T35" fmla="*/ 196 h 196"/>
                <a:gd name="T36" fmla="*/ 5 w 87"/>
                <a:gd name="T37" fmla="*/ 196 h 196"/>
                <a:gd name="T38" fmla="*/ 5 w 87"/>
                <a:gd name="T39" fmla="*/ 173 h 196"/>
                <a:gd name="T40" fmla="*/ 0 w 87"/>
                <a:gd name="T41" fmla="*/ 114 h 196"/>
                <a:gd name="T42" fmla="*/ 59 w 87"/>
                <a:gd name="T43" fmla="*/ 5 h 196"/>
                <a:gd name="T44" fmla="*/ 59 w 87"/>
                <a:gd name="T45" fmla="*/ 5 h 196"/>
                <a:gd name="T46" fmla="*/ 64 w 87"/>
                <a:gd name="T47" fmla="*/ 3 h 196"/>
                <a:gd name="T48" fmla="*/ 64 w 87"/>
                <a:gd name="T49" fmla="*/ 3 h 196"/>
                <a:gd name="T50" fmla="*/ 73 w 87"/>
                <a:gd name="T51" fmla="*/ 3 h 1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7"/>
                <a:gd name="T79" fmla="*/ 0 h 196"/>
                <a:gd name="T80" fmla="*/ 87 w 87"/>
                <a:gd name="T81" fmla="*/ 196 h 19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7" h="196">
                  <a:moveTo>
                    <a:pt x="73" y="3"/>
                  </a:moveTo>
                  <a:lnTo>
                    <a:pt x="85" y="0"/>
                  </a:lnTo>
                  <a:lnTo>
                    <a:pt x="87" y="0"/>
                  </a:lnTo>
                  <a:lnTo>
                    <a:pt x="85" y="5"/>
                  </a:lnTo>
                  <a:lnTo>
                    <a:pt x="76" y="22"/>
                  </a:lnTo>
                  <a:lnTo>
                    <a:pt x="69" y="38"/>
                  </a:lnTo>
                  <a:lnTo>
                    <a:pt x="59" y="64"/>
                  </a:lnTo>
                  <a:lnTo>
                    <a:pt x="50" y="74"/>
                  </a:lnTo>
                  <a:lnTo>
                    <a:pt x="40" y="81"/>
                  </a:lnTo>
                  <a:lnTo>
                    <a:pt x="31" y="88"/>
                  </a:lnTo>
                  <a:lnTo>
                    <a:pt x="28" y="92"/>
                  </a:lnTo>
                  <a:lnTo>
                    <a:pt x="28" y="100"/>
                  </a:lnTo>
                  <a:lnTo>
                    <a:pt x="26" y="118"/>
                  </a:lnTo>
                  <a:lnTo>
                    <a:pt x="24" y="133"/>
                  </a:lnTo>
                  <a:lnTo>
                    <a:pt x="26" y="154"/>
                  </a:lnTo>
                  <a:lnTo>
                    <a:pt x="26" y="159"/>
                  </a:lnTo>
                  <a:lnTo>
                    <a:pt x="19" y="170"/>
                  </a:lnTo>
                  <a:lnTo>
                    <a:pt x="5" y="196"/>
                  </a:lnTo>
                  <a:lnTo>
                    <a:pt x="5" y="173"/>
                  </a:lnTo>
                  <a:lnTo>
                    <a:pt x="0" y="114"/>
                  </a:lnTo>
                  <a:lnTo>
                    <a:pt x="59" y="5"/>
                  </a:lnTo>
                  <a:lnTo>
                    <a:pt x="64" y="3"/>
                  </a:lnTo>
                  <a:lnTo>
                    <a:pt x="73" y="3"/>
                  </a:lnTo>
                  <a:close/>
                </a:path>
              </a:pathLst>
            </a:custGeom>
            <a:solidFill>
              <a:srgbClr val="F9ED2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8" name="Freeform 36"/>
            <p:cNvSpPr>
              <a:spLocks/>
            </p:cNvSpPr>
            <p:nvPr/>
          </p:nvSpPr>
          <p:spPr bwMode="auto">
            <a:xfrm>
              <a:off x="828" y="3547"/>
              <a:ext cx="296" cy="189"/>
            </a:xfrm>
            <a:custGeom>
              <a:avLst/>
              <a:gdLst>
                <a:gd name="T0" fmla="*/ 277 w 296"/>
                <a:gd name="T1" fmla="*/ 34 h 189"/>
                <a:gd name="T2" fmla="*/ 270 w 296"/>
                <a:gd name="T3" fmla="*/ 55 h 189"/>
                <a:gd name="T4" fmla="*/ 267 w 296"/>
                <a:gd name="T5" fmla="*/ 83 h 189"/>
                <a:gd name="T6" fmla="*/ 277 w 296"/>
                <a:gd name="T7" fmla="*/ 185 h 189"/>
                <a:gd name="T8" fmla="*/ 246 w 296"/>
                <a:gd name="T9" fmla="*/ 189 h 189"/>
                <a:gd name="T10" fmla="*/ 211 w 296"/>
                <a:gd name="T11" fmla="*/ 185 h 189"/>
                <a:gd name="T12" fmla="*/ 187 w 296"/>
                <a:gd name="T13" fmla="*/ 178 h 189"/>
                <a:gd name="T14" fmla="*/ 163 w 296"/>
                <a:gd name="T15" fmla="*/ 180 h 189"/>
                <a:gd name="T16" fmla="*/ 147 w 296"/>
                <a:gd name="T17" fmla="*/ 185 h 189"/>
                <a:gd name="T18" fmla="*/ 107 w 296"/>
                <a:gd name="T19" fmla="*/ 182 h 189"/>
                <a:gd name="T20" fmla="*/ 67 w 296"/>
                <a:gd name="T21" fmla="*/ 180 h 189"/>
                <a:gd name="T22" fmla="*/ 33 w 296"/>
                <a:gd name="T23" fmla="*/ 185 h 189"/>
                <a:gd name="T24" fmla="*/ 24 w 296"/>
                <a:gd name="T25" fmla="*/ 182 h 189"/>
                <a:gd name="T26" fmla="*/ 22 w 296"/>
                <a:gd name="T27" fmla="*/ 173 h 189"/>
                <a:gd name="T28" fmla="*/ 22 w 296"/>
                <a:gd name="T29" fmla="*/ 161 h 189"/>
                <a:gd name="T30" fmla="*/ 12 w 296"/>
                <a:gd name="T31" fmla="*/ 147 h 189"/>
                <a:gd name="T32" fmla="*/ 3 w 296"/>
                <a:gd name="T33" fmla="*/ 126 h 189"/>
                <a:gd name="T34" fmla="*/ 0 w 296"/>
                <a:gd name="T35" fmla="*/ 104 h 189"/>
                <a:gd name="T36" fmla="*/ 10 w 296"/>
                <a:gd name="T37" fmla="*/ 60 h 189"/>
                <a:gd name="T38" fmla="*/ 17 w 296"/>
                <a:gd name="T39" fmla="*/ 36 h 189"/>
                <a:gd name="T40" fmla="*/ 19 w 296"/>
                <a:gd name="T41" fmla="*/ 15 h 189"/>
                <a:gd name="T42" fmla="*/ 26 w 296"/>
                <a:gd name="T43" fmla="*/ 5 h 189"/>
                <a:gd name="T44" fmla="*/ 33 w 296"/>
                <a:gd name="T45" fmla="*/ 3 h 189"/>
                <a:gd name="T46" fmla="*/ 74 w 296"/>
                <a:gd name="T47" fmla="*/ 5 h 189"/>
                <a:gd name="T48" fmla="*/ 102 w 296"/>
                <a:gd name="T49" fmla="*/ 3 h 189"/>
                <a:gd name="T50" fmla="*/ 128 w 296"/>
                <a:gd name="T51" fmla="*/ 3 h 189"/>
                <a:gd name="T52" fmla="*/ 147 w 296"/>
                <a:gd name="T53" fmla="*/ 3 h 189"/>
                <a:gd name="T54" fmla="*/ 159 w 296"/>
                <a:gd name="T55" fmla="*/ 15 h 189"/>
                <a:gd name="T56" fmla="*/ 178 w 296"/>
                <a:gd name="T57" fmla="*/ 19 h 189"/>
                <a:gd name="T58" fmla="*/ 204 w 296"/>
                <a:gd name="T59" fmla="*/ 12 h 189"/>
                <a:gd name="T60" fmla="*/ 213 w 296"/>
                <a:gd name="T61" fmla="*/ 5 h 189"/>
                <a:gd name="T62" fmla="*/ 227 w 296"/>
                <a:gd name="T63" fmla="*/ 3 h 189"/>
                <a:gd name="T64" fmla="*/ 260 w 296"/>
                <a:gd name="T65" fmla="*/ 8 h 189"/>
                <a:gd name="T66" fmla="*/ 286 w 296"/>
                <a:gd name="T67" fmla="*/ 5 h 18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96"/>
                <a:gd name="T103" fmla="*/ 0 h 189"/>
                <a:gd name="T104" fmla="*/ 296 w 296"/>
                <a:gd name="T105" fmla="*/ 189 h 18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96" h="189">
                  <a:moveTo>
                    <a:pt x="296" y="3"/>
                  </a:moveTo>
                  <a:lnTo>
                    <a:pt x="277" y="34"/>
                  </a:lnTo>
                  <a:lnTo>
                    <a:pt x="272" y="43"/>
                  </a:lnTo>
                  <a:lnTo>
                    <a:pt x="270" y="55"/>
                  </a:lnTo>
                  <a:lnTo>
                    <a:pt x="270" y="69"/>
                  </a:lnTo>
                  <a:lnTo>
                    <a:pt x="267" y="83"/>
                  </a:lnTo>
                  <a:lnTo>
                    <a:pt x="270" y="128"/>
                  </a:lnTo>
                  <a:lnTo>
                    <a:pt x="277" y="185"/>
                  </a:lnTo>
                  <a:lnTo>
                    <a:pt x="260" y="187"/>
                  </a:lnTo>
                  <a:lnTo>
                    <a:pt x="246" y="189"/>
                  </a:lnTo>
                  <a:lnTo>
                    <a:pt x="227" y="187"/>
                  </a:lnTo>
                  <a:lnTo>
                    <a:pt x="211" y="185"/>
                  </a:lnTo>
                  <a:lnTo>
                    <a:pt x="196" y="180"/>
                  </a:lnTo>
                  <a:lnTo>
                    <a:pt x="187" y="178"/>
                  </a:lnTo>
                  <a:lnTo>
                    <a:pt x="173" y="178"/>
                  </a:lnTo>
                  <a:lnTo>
                    <a:pt x="163" y="180"/>
                  </a:lnTo>
                  <a:lnTo>
                    <a:pt x="154" y="182"/>
                  </a:lnTo>
                  <a:lnTo>
                    <a:pt x="147" y="185"/>
                  </a:lnTo>
                  <a:lnTo>
                    <a:pt x="126" y="185"/>
                  </a:lnTo>
                  <a:lnTo>
                    <a:pt x="107" y="182"/>
                  </a:lnTo>
                  <a:lnTo>
                    <a:pt x="88" y="182"/>
                  </a:lnTo>
                  <a:lnTo>
                    <a:pt x="67" y="180"/>
                  </a:lnTo>
                  <a:lnTo>
                    <a:pt x="50" y="182"/>
                  </a:lnTo>
                  <a:lnTo>
                    <a:pt x="33" y="185"/>
                  </a:lnTo>
                  <a:lnTo>
                    <a:pt x="29" y="185"/>
                  </a:lnTo>
                  <a:lnTo>
                    <a:pt x="24" y="182"/>
                  </a:lnTo>
                  <a:lnTo>
                    <a:pt x="22" y="178"/>
                  </a:lnTo>
                  <a:lnTo>
                    <a:pt x="22" y="173"/>
                  </a:lnTo>
                  <a:lnTo>
                    <a:pt x="22" y="168"/>
                  </a:lnTo>
                  <a:lnTo>
                    <a:pt x="22" y="161"/>
                  </a:lnTo>
                  <a:lnTo>
                    <a:pt x="17" y="154"/>
                  </a:lnTo>
                  <a:lnTo>
                    <a:pt x="12" y="147"/>
                  </a:lnTo>
                  <a:lnTo>
                    <a:pt x="5" y="137"/>
                  </a:lnTo>
                  <a:lnTo>
                    <a:pt x="3" y="126"/>
                  </a:lnTo>
                  <a:lnTo>
                    <a:pt x="0" y="116"/>
                  </a:lnTo>
                  <a:lnTo>
                    <a:pt x="0" y="104"/>
                  </a:lnTo>
                  <a:lnTo>
                    <a:pt x="5" y="78"/>
                  </a:lnTo>
                  <a:lnTo>
                    <a:pt x="10" y="60"/>
                  </a:lnTo>
                  <a:lnTo>
                    <a:pt x="17" y="38"/>
                  </a:lnTo>
                  <a:lnTo>
                    <a:pt x="17" y="36"/>
                  </a:lnTo>
                  <a:lnTo>
                    <a:pt x="19" y="24"/>
                  </a:lnTo>
                  <a:lnTo>
                    <a:pt x="19" y="15"/>
                  </a:lnTo>
                  <a:lnTo>
                    <a:pt x="22" y="8"/>
                  </a:lnTo>
                  <a:lnTo>
                    <a:pt x="26" y="5"/>
                  </a:lnTo>
                  <a:lnTo>
                    <a:pt x="31" y="3"/>
                  </a:lnTo>
                  <a:lnTo>
                    <a:pt x="33" y="3"/>
                  </a:lnTo>
                  <a:lnTo>
                    <a:pt x="50" y="5"/>
                  </a:lnTo>
                  <a:lnTo>
                    <a:pt x="74" y="5"/>
                  </a:lnTo>
                  <a:lnTo>
                    <a:pt x="90" y="3"/>
                  </a:lnTo>
                  <a:lnTo>
                    <a:pt x="102" y="3"/>
                  </a:lnTo>
                  <a:lnTo>
                    <a:pt x="111" y="0"/>
                  </a:lnTo>
                  <a:lnTo>
                    <a:pt x="128" y="3"/>
                  </a:lnTo>
                  <a:lnTo>
                    <a:pt x="145" y="3"/>
                  </a:lnTo>
                  <a:lnTo>
                    <a:pt x="147" y="3"/>
                  </a:lnTo>
                  <a:lnTo>
                    <a:pt x="154" y="10"/>
                  </a:lnTo>
                  <a:lnTo>
                    <a:pt x="159" y="15"/>
                  </a:lnTo>
                  <a:lnTo>
                    <a:pt x="163" y="17"/>
                  </a:lnTo>
                  <a:lnTo>
                    <a:pt x="178" y="19"/>
                  </a:lnTo>
                  <a:lnTo>
                    <a:pt x="196" y="17"/>
                  </a:lnTo>
                  <a:lnTo>
                    <a:pt x="204" y="12"/>
                  </a:lnTo>
                  <a:lnTo>
                    <a:pt x="208" y="8"/>
                  </a:lnTo>
                  <a:lnTo>
                    <a:pt x="213" y="5"/>
                  </a:lnTo>
                  <a:lnTo>
                    <a:pt x="218" y="5"/>
                  </a:lnTo>
                  <a:lnTo>
                    <a:pt x="227" y="3"/>
                  </a:lnTo>
                  <a:lnTo>
                    <a:pt x="241" y="5"/>
                  </a:lnTo>
                  <a:lnTo>
                    <a:pt x="260" y="8"/>
                  </a:lnTo>
                  <a:lnTo>
                    <a:pt x="279" y="8"/>
                  </a:lnTo>
                  <a:lnTo>
                    <a:pt x="286" y="5"/>
                  </a:lnTo>
                  <a:lnTo>
                    <a:pt x="296" y="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9" name="Freeform 37"/>
            <p:cNvSpPr>
              <a:spLocks/>
            </p:cNvSpPr>
            <p:nvPr/>
          </p:nvSpPr>
          <p:spPr bwMode="auto">
            <a:xfrm>
              <a:off x="1332" y="3651"/>
              <a:ext cx="137" cy="206"/>
            </a:xfrm>
            <a:custGeom>
              <a:avLst/>
              <a:gdLst>
                <a:gd name="T0" fmla="*/ 61 w 137"/>
                <a:gd name="T1" fmla="*/ 29 h 206"/>
                <a:gd name="T2" fmla="*/ 75 w 137"/>
                <a:gd name="T3" fmla="*/ 3 h 206"/>
                <a:gd name="T4" fmla="*/ 78 w 137"/>
                <a:gd name="T5" fmla="*/ 3 h 206"/>
                <a:gd name="T6" fmla="*/ 96 w 137"/>
                <a:gd name="T7" fmla="*/ 3 h 206"/>
                <a:gd name="T8" fmla="*/ 125 w 137"/>
                <a:gd name="T9" fmla="*/ 3 h 206"/>
                <a:gd name="T10" fmla="*/ 125 w 137"/>
                <a:gd name="T11" fmla="*/ 3 h 206"/>
                <a:gd name="T12" fmla="*/ 125 w 137"/>
                <a:gd name="T13" fmla="*/ 26 h 206"/>
                <a:gd name="T14" fmla="*/ 125 w 137"/>
                <a:gd name="T15" fmla="*/ 26 h 206"/>
                <a:gd name="T16" fmla="*/ 125 w 137"/>
                <a:gd name="T17" fmla="*/ 26 h 206"/>
                <a:gd name="T18" fmla="*/ 127 w 137"/>
                <a:gd name="T19" fmla="*/ 45 h 206"/>
                <a:gd name="T20" fmla="*/ 137 w 137"/>
                <a:gd name="T21" fmla="*/ 206 h 206"/>
                <a:gd name="T22" fmla="*/ 99 w 137"/>
                <a:gd name="T23" fmla="*/ 204 h 206"/>
                <a:gd name="T24" fmla="*/ 21 w 137"/>
                <a:gd name="T25" fmla="*/ 204 h 206"/>
                <a:gd name="T26" fmla="*/ 9 w 137"/>
                <a:gd name="T27" fmla="*/ 50 h 206"/>
                <a:gd name="T28" fmla="*/ 0 w 137"/>
                <a:gd name="T29" fmla="*/ 31 h 206"/>
                <a:gd name="T30" fmla="*/ 0 w 137"/>
                <a:gd name="T31" fmla="*/ 31 h 206"/>
                <a:gd name="T32" fmla="*/ 16 w 137"/>
                <a:gd name="T33" fmla="*/ 0 h 206"/>
                <a:gd name="T34" fmla="*/ 28 w 137"/>
                <a:gd name="T35" fmla="*/ 3 h 206"/>
                <a:gd name="T36" fmla="*/ 40 w 137"/>
                <a:gd name="T37" fmla="*/ 5 h 206"/>
                <a:gd name="T38" fmla="*/ 49 w 137"/>
                <a:gd name="T39" fmla="*/ 8 h 206"/>
                <a:gd name="T40" fmla="*/ 56 w 137"/>
                <a:gd name="T41" fmla="*/ 8 h 206"/>
                <a:gd name="T42" fmla="*/ 59 w 137"/>
                <a:gd name="T43" fmla="*/ 5 h 206"/>
                <a:gd name="T44" fmla="*/ 61 w 137"/>
                <a:gd name="T45" fmla="*/ 3 h 206"/>
                <a:gd name="T46" fmla="*/ 61 w 137"/>
                <a:gd name="T47" fmla="*/ 29 h 20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37"/>
                <a:gd name="T73" fmla="*/ 0 h 206"/>
                <a:gd name="T74" fmla="*/ 137 w 137"/>
                <a:gd name="T75" fmla="*/ 206 h 20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37" h="206">
                  <a:moveTo>
                    <a:pt x="61" y="29"/>
                  </a:moveTo>
                  <a:lnTo>
                    <a:pt x="75" y="3"/>
                  </a:lnTo>
                  <a:lnTo>
                    <a:pt x="78" y="3"/>
                  </a:lnTo>
                  <a:lnTo>
                    <a:pt x="96" y="3"/>
                  </a:lnTo>
                  <a:lnTo>
                    <a:pt x="125" y="3"/>
                  </a:lnTo>
                  <a:lnTo>
                    <a:pt x="125" y="26"/>
                  </a:lnTo>
                  <a:lnTo>
                    <a:pt x="127" y="45"/>
                  </a:lnTo>
                  <a:lnTo>
                    <a:pt x="137" y="206"/>
                  </a:lnTo>
                  <a:lnTo>
                    <a:pt x="99" y="204"/>
                  </a:lnTo>
                  <a:lnTo>
                    <a:pt x="21" y="204"/>
                  </a:lnTo>
                  <a:lnTo>
                    <a:pt x="9" y="50"/>
                  </a:lnTo>
                  <a:lnTo>
                    <a:pt x="0" y="31"/>
                  </a:lnTo>
                  <a:lnTo>
                    <a:pt x="16" y="0"/>
                  </a:lnTo>
                  <a:lnTo>
                    <a:pt x="28" y="3"/>
                  </a:lnTo>
                  <a:lnTo>
                    <a:pt x="40" y="5"/>
                  </a:lnTo>
                  <a:lnTo>
                    <a:pt x="49" y="8"/>
                  </a:lnTo>
                  <a:lnTo>
                    <a:pt x="56" y="8"/>
                  </a:lnTo>
                  <a:lnTo>
                    <a:pt x="59" y="5"/>
                  </a:lnTo>
                  <a:lnTo>
                    <a:pt x="61" y="3"/>
                  </a:lnTo>
                  <a:lnTo>
                    <a:pt x="61" y="2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0" name="Freeform 38"/>
            <p:cNvSpPr>
              <a:spLocks/>
            </p:cNvSpPr>
            <p:nvPr/>
          </p:nvSpPr>
          <p:spPr bwMode="auto">
            <a:xfrm>
              <a:off x="1334" y="3640"/>
              <a:ext cx="16" cy="21"/>
            </a:xfrm>
            <a:custGeom>
              <a:avLst/>
              <a:gdLst>
                <a:gd name="T0" fmla="*/ 0 w 16"/>
                <a:gd name="T1" fmla="*/ 19 h 21"/>
                <a:gd name="T2" fmla="*/ 0 w 16"/>
                <a:gd name="T3" fmla="*/ 19 h 21"/>
                <a:gd name="T4" fmla="*/ 7 w 16"/>
                <a:gd name="T5" fmla="*/ 19 h 21"/>
                <a:gd name="T6" fmla="*/ 14 w 16"/>
                <a:gd name="T7" fmla="*/ 21 h 21"/>
                <a:gd name="T8" fmla="*/ 16 w 16"/>
                <a:gd name="T9" fmla="*/ 2 h 21"/>
                <a:gd name="T10" fmla="*/ 9 w 16"/>
                <a:gd name="T11" fmla="*/ 0 h 21"/>
                <a:gd name="T12" fmla="*/ 9 w 16"/>
                <a:gd name="T13" fmla="*/ 0 h 21"/>
                <a:gd name="T14" fmla="*/ 2 w 16"/>
                <a:gd name="T15" fmla="*/ 0 h 21"/>
                <a:gd name="T16" fmla="*/ 2 w 16"/>
                <a:gd name="T17" fmla="*/ 0 h 21"/>
                <a:gd name="T18" fmla="*/ 0 w 16"/>
                <a:gd name="T19" fmla="*/ 0 h 21"/>
                <a:gd name="T20" fmla="*/ 0 w 16"/>
                <a:gd name="T21" fmla="*/ 19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1"/>
                <a:gd name="T35" fmla="*/ 16 w 16"/>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1">
                  <a:moveTo>
                    <a:pt x="0" y="19"/>
                  </a:moveTo>
                  <a:lnTo>
                    <a:pt x="0" y="19"/>
                  </a:lnTo>
                  <a:lnTo>
                    <a:pt x="7" y="19"/>
                  </a:lnTo>
                  <a:lnTo>
                    <a:pt x="14" y="21"/>
                  </a:lnTo>
                  <a:lnTo>
                    <a:pt x="16" y="2"/>
                  </a:lnTo>
                  <a:lnTo>
                    <a:pt x="9" y="0"/>
                  </a:lnTo>
                  <a:lnTo>
                    <a:pt x="2" y="0"/>
                  </a:lnTo>
                  <a:lnTo>
                    <a:pt x="0"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1" name="Freeform 39"/>
            <p:cNvSpPr>
              <a:spLocks/>
            </p:cNvSpPr>
            <p:nvPr/>
          </p:nvSpPr>
          <p:spPr bwMode="auto">
            <a:xfrm>
              <a:off x="1327" y="3602"/>
              <a:ext cx="21" cy="49"/>
            </a:xfrm>
            <a:custGeom>
              <a:avLst/>
              <a:gdLst>
                <a:gd name="T0" fmla="*/ 2 w 21"/>
                <a:gd name="T1" fmla="*/ 0 h 49"/>
                <a:gd name="T2" fmla="*/ 2 w 21"/>
                <a:gd name="T3" fmla="*/ 26 h 49"/>
                <a:gd name="T4" fmla="*/ 0 w 21"/>
                <a:gd name="T5" fmla="*/ 47 h 49"/>
                <a:gd name="T6" fmla="*/ 19 w 21"/>
                <a:gd name="T7" fmla="*/ 49 h 49"/>
                <a:gd name="T8" fmla="*/ 21 w 21"/>
                <a:gd name="T9" fmla="*/ 28 h 49"/>
                <a:gd name="T10" fmla="*/ 21 w 21"/>
                <a:gd name="T11" fmla="*/ 0 h 49"/>
                <a:gd name="T12" fmla="*/ 2 w 21"/>
                <a:gd name="T13" fmla="*/ 0 h 49"/>
                <a:gd name="T14" fmla="*/ 0 60000 65536"/>
                <a:gd name="T15" fmla="*/ 0 60000 65536"/>
                <a:gd name="T16" fmla="*/ 0 60000 65536"/>
                <a:gd name="T17" fmla="*/ 0 60000 65536"/>
                <a:gd name="T18" fmla="*/ 0 60000 65536"/>
                <a:gd name="T19" fmla="*/ 0 60000 65536"/>
                <a:gd name="T20" fmla="*/ 0 60000 65536"/>
                <a:gd name="T21" fmla="*/ 0 w 21"/>
                <a:gd name="T22" fmla="*/ 0 h 49"/>
                <a:gd name="T23" fmla="*/ 21 w 21"/>
                <a:gd name="T24" fmla="*/ 49 h 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49">
                  <a:moveTo>
                    <a:pt x="2" y="0"/>
                  </a:moveTo>
                  <a:lnTo>
                    <a:pt x="2" y="26"/>
                  </a:lnTo>
                  <a:lnTo>
                    <a:pt x="0" y="47"/>
                  </a:lnTo>
                  <a:lnTo>
                    <a:pt x="19" y="49"/>
                  </a:lnTo>
                  <a:lnTo>
                    <a:pt x="21" y="28"/>
                  </a:lnTo>
                  <a:lnTo>
                    <a:pt x="21" y="0"/>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2" name="Freeform 40"/>
            <p:cNvSpPr>
              <a:spLocks/>
            </p:cNvSpPr>
            <p:nvPr/>
          </p:nvSpPr>
          <p:spPr bwMode="auto">
            <a:xfrm>
              <a:off x="1327" y="3578"/>
              <a:ext cx="21" cy="26"/>
            </a:xfrm>
            <a:custGeom>
              <a:avLst/>
              <a:gdLst>
                <a:gd name="T0" fmla="*/ 0 w 21"/>
                <a:gd name="T1" fmla="*/ 3 h 26"/>
                <a:gd name="T2" fmla="*/ 0 w 21"/>
                <a:gd name="T3" fmla="*/ 7 h 26"/>
                <a:gd name="T4" fmla="*/ 0 w 21"/>
                <a:gd name="T5" fmla="*/ 7 h 26"/>
                <a:gd name="T6" fmla="*/ 0 w 21"/>
                <a:gd name="T7" fmla="*/ 17 h 26"/>
                <a:gd name="T8" fmla="*/ 2 w 21"/>
                <a:gd name="T9" fmla="*/ 26 h 26"/>
                <a:gd name="T10" fmla="*/ 21 w 21"/>
                <a:gd name="T11" fmla="*/ 24 h 26"/>
                <a:gd name="T12" fmla="*/ 19 w 21"/>
                <a:gd name="T13" fmla="*/ 14 h 26"/>
                <a:gd name="T14" fmla="*/ 19 w 21"/>
                <a:gd name="T15" fmla="*/ 14 h 26"/>
                <a:gd name="T16" fmla="*/ 19 w 21"/>
                <a:gd name="T17" fmla="*/ 3 h 26"/>
                <a:gd name="T18" fmla="*/ 19 w 21"/>
                <a:gd name="T19" fmla="*/ 3 h 26"/>
                <a:gd name="T20" fmla="*/ 16 w 21"/>
                <a:gd name="T21" fmla="*/ 0 h 26"/>
                <a:gd name="T22" fmla="*/ 0 w 21"/>
                <a:gd name="T23" fmla="*/ 3 h 2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1"/>
                <a:gd name="T37" fmla="*/ 0 h 26"/>
                <a:gd name="T38" fmla="*/ 21 w 21"/>
                <a:gd name="T39" fmla="*/ 26 h 2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1" h="26">
                  <a:moveTo>
                    <a:pt x="0" y="3"/>
                  </a:moveTo>
                  <a:lnTo>
                    <a:pt x="0" y="7"/>
                  </a:lnTo>
                  <a:lnTo>
                    <a:pt x="0" y="17"/>
                  </a:lnTo>
                  <a:lnTo>
                    <a:pt x="2" y="26"/>
                  </a:lnTo>
                  <a:lnTo>
                    <a:pt x="21" y="24"/>
                  </a:lnTo>
                  <a:lnTo>
                    <a:pt x="19" y="14"/>
                  </a:lnTo>
                  <a:lnTo>
                    <a:pt x="19" y="3"/>
                  </a:lnTo>
                  <a:lnTo>
                    <a:pt x="1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3" name="Freeform 41"/>
            <p:cNvSpPr>
              <a:spLocks/>
            </p:cNvSpPr>
            <p:nvPr/>
          </p:nvSpPr>
          <p:spPr bwMode="auto">
            <a:xfrm>
              <a:off x="1506" y="3472"/>
              <a:ext cx="33" cy="24"/>
            </a:xfrm>
            <a:custGeom>
              <a:avLst/>
              <a:gdLst>
                <a:gd name="T0" fmla="*/ 3 w 33"/>
                <a:gd name="T1" fmla="*/ 24 h 24"/>
                <a:gd name="T2" fmla="*/ 5 w 33"/>
                <a:gd name="T3" fmla="*/ 24 h 24"/>
                <a:gd name="T4" fmla="*/ 5 w 33"/>
                <a:gd name="T5" fmla="*/ 24 h 24"/>
                <a:gd name="T6" fmla="*/ 12 w 33"/>
                <a:gd name="T7" fmla="*/ 21 h 24"/>
                <a:gd name="T8" fmla="*/ 19 w 33"/>
                <a:gd name="T9" fmla="*/ 21 h 24"/>
                <a:gd name="T10" fmla="*/ 19 w 33"/>
                <a:gd name="T11" fmla="*/ 21 h 24"/>
                <a:gd name="T12" fmla="*/ 19 w 33"/>
                <a:gd name="T13" fmla="*/ 21 h 24"/>
                <a:gd name="T14" fmla="*/ 22 w 33"/>
                <a:gd name="T15" fmla="*/ 21 h 24"/>
                <a:gd name="T16" fmla="*/ 33 w 33"/>
                <a:gd name="T17" fmla="*/ 19 h 24"/>
                <a:gd name="T18" fmla="*/ 29 w 33"/>
                <a:gd name="T19" fmla="*/ 0 h 24"/>
                <a:gd name="T20" fmla="*/ 17 w 33"/>
                <a:gd name="T21" fmla="*/ 2 h 24"/>
                <a:gd name="T22" fmla="*/ 10 w 33"/>
                <a:gd name="T23" fmla="*/ 2 h 24"/>
                <a:gd name="T24" fmla="*/ 0 w 33"/>
                <a:gd name="T25" fmla="*/ 5 h 24"/>
                <a:gd name="T26" fmla="*/ 0 w 33"/>
                <a:gd name="T27" fmla="*/ 12 h 24"/>
                <a:gd name="T28" fmla="*/ 10 w 33"/>
                <a:gd name="T29" fmla="*/ 12 h 24"/>
                <a:gd name="T30" fmla="*/ 10 w 33"/>
                <a:gd name="T31" fmla="*/ 2 h 24"/>
                <a:gd name="T32" fmla="*/ 3 w 33"/>
                <a:gd name="T33" fmla="*/ 5 h 24"/>
                <a:gd name="T34" fmla="*/ 0 w 33"/>
                <a:gd name="T35" fmla="*/ 5 h 24"/>
                <a:gd name="T36" fmla="*/ 3 w 33"/>
                <a:gd name="T37" fmla="*/ 24 h 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
                <a:gd name="T58" fmla="*/ 0 h 24"/>
                <a:gd name="T59" fmla="*/ 33 w 33"/>
                <a:gd name="T60" fmla="*/ 24 h 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 h="24">
                  <a:moveTo>
                    <a:pt x="3" y="24"/>
                  </a:moveTo>
                  <a:lnTo>
                    <a:pt x="5" y="24"/>
                  </a:lnTo>
                  <a:lnTo>
                    <a:pt x="12" y="21"/>
                  </a:lnTo>
                  <a:lnTo>
                    <a:pt x="19" y="21"/>
                  </a:lnTo>
                  <a:lnTo>
                    <a:pt x="22" y="21"/>
                  </a:lnTo>
                  <a:lnTo>
                    <a:pt x="33" y="19"/>
                  </a:lnTo>
                  <a:lnTo>
                    <a:pt x="29" y="0"/>
                  </a:lnTo>
                  <a:lnTo>
                    <a:pt x="17" y="2"/>
                  </a:lnTo>
                  <a:lnTo>
                    <a:pt x="10" y="2"/>
                  </a:lnTo>
                  <a:lnTo>
                    <a:pt x="0" y="5"/>
                  </a:lnTo>
                  <a:lnTo>
                    <a:pt x="0" y="12"/>
                  </a:lnTo>
                  <a:lnTo>
                    <a:pt x="10" y="12"/>
                  </a:lnTo>
                  <a:lnTo>
                    <a:pt x="10" y="2"/>
                  </a:lnTo>
                  <a:lnTo>
                    <a:pt x="3" y="5"/>
                  </a:lnTo>
                  <a:lnTo>
                    <a:pt x="0" y="5"/>
                  </a:lnTo>
                  <a:lnTo>
                    <a:pt x="3"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4" name="Freeform 42"/>
            <p:cNvSpPr>
              <a:spLocks/>
            </p:cNvSpPr>
            <p:nvPr/>
          </p:nvSpPr>
          <p:spPr bwMode="auto">
            <a:xfrm>
              <a:off x="1461" y="3477"/>
              <a:ext cx="48" cy="19"/>
            </a:xfrm>
            <a:custGeom>
              <a:avLst/>
              <a:gdLst>
                <a:gd name="T0" fmla="*/ 0 w 48"/>
                <a:gd name="T1" fmla="*/ 19 h 19"/>
                <a:gd name="T2" fmla="*/ 26 w 48"/>
                <a:gd name="T3" fmla="*/ 19 h 19"/>
                <a:gd name="T4" fmla="*/ 38 w 48"/>
                <a:gd name="T5" fmla="*/ 19 h 19"/>
                <a:gd name="T6" fmla="*/ 48 w 48"/>
                <a:gd name="T7" fmla="*/ 19 h 19"/>
                <a:gd name="T8" fmla="*/ 48 w 48"/>
                <a:gd name="T9" fmla="*/ 0 h 19"/>
                <a:gd name="T10" fmla="*/ 38 w 48"/>
                <a:gd name="T11" fmla="*/ 0 h 19"/>
                <a:gd name="T12" fmla="*/ 26 w 48"/>
                <a:gd name="T13" fmla="*/ 0 h 19"/>
                <a:gd name="T14" fmla="*/ 0 w 48"/>
                <a:gd name="T15" fmla="*/ 0 h 19"/>
                <a:gd name="T16" fmla="*/ 0 w 48"/>
                <a:gd name="T17" fmla="*/ 19 h 1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8"/>
                <a:gd name="T28" fmla="*/ 0 h 19"/>
                <a:gd name="T29" fmla="*/ 48 w 48"/>
                <a:gd name="T30" fmla="*/ 19 h 1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8" h="19">
                  <a:moveTo>
                    <a:pt x="0" y="19"/>
                  </a:moveTo>
                  <a:lnTo>
                    <a:pt x="26" y="19"/>
                  </a:lnTo>
                  <a:lnTo>
                    <a:pt x="38" y="19"/>
                  </a:lnTo>
                  <a:lnTo>
                    <a:pt x="48" y="19"/>
                  </a:lnTo>
                  <a:lnTo>
                    <a:pt x="48" y="0"/>
                  </a:lnTo>
                  <a:lnTo>
                    <a:pt x="38" y="0"/>
                  </a:lnTo>
                  <a:lnTo>
                    <a:pt x="26" y="0"/>
                  </a:lnTo>
                  <a:lnTo>
                    <a:pt x="0"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5" name="Freeform 43"/>
            <p:cNvSpPr>
              <a:spLocks/>
            </p:cNvSpPr>
            <p:nvPr/>
          </p:nvSpPr>
          <p:spPr bwMode="auto">
            <a:xfrm>
              <a:off x="1431" y="3472"/>
              <a:ext cx="33" cy="24"/>
            </a:xfrm>
            <a:custGeom>
              <a:avLst/>
              <a:gdLst>
                <a:gd name="T0" fmla="*/ 0 w 33"/>
                <a:gd name="T1" fmla="*/ 19 h 24"/>
                <a:gd name="T2" fmla="*/ 16 w 33"/>
                <a:gd name="T3" fmla="*/ 21 h 24"/>
                <a:gd name="T4" fmla="*/ 30 w 33"/>
                <a:gd name="T5" fmla="*/ 24 h 24"/>
                <a:gd name="T6" fmla="*/ 33 w 33"/>
                <a:gd name="T7" fmla="*/ 5 h 24"/>
                <a:gd name="T8" fmla="*/ 19 w 33"/>
                <a:gd name="T9" fmla="*/ 2 h 24"/>
                <a:gd name="T10" fmla="*/ 2 w 33"/>
                <a:gd name="T11" fmla="*/ 0 h 24"/>
                <a:gd name="T12" fmla="*/ 0 w 33"/>
                <a:gd name="T13" fmla="*/ 19 h 24"/>
                <a:gd name="T14" fmla="*/ 0 60000 65536"/>
                <a:gd name="T15" fmla="*/ 0 60000 65536"/>
                <a:gd name="T16" fmla="*/ 0 60000 65536"/>
                <a:gd name="T17" fmla="*/ 0 60000 65536"/>
                <a:gd name="T18" fmla="*/ 0 60000 65536"/>
                <a:gd name="T19" fmla="*/ 0 60000 65536"/>
                <a:gd name="T20" fmla="*/ 0 60000 65536"/>
                <a:gd name="T21" fmla="*/ 0 w 33"/>
                <a:gd name="T22" fmla="*/ 0 h 24"/>
                <a:gd name="T23" fmla="*/ 33 w 33"/>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24">
                  <a:moveTo>
                    <a:pt x="0" y="19"/>
                  </a:moveTo>
                  <a:lnTo>
                    <a:pt x="16" y="21"/>
                  </a:lnTo>
                  <a:lnTo>
                    <a:pt x="30" y="24"/>
                  </a:lnTo>
                  <a:lnTo>
                    <a:pt x="33" y="5"/>
                  </a:lnTo>
                  <a:lnTo>
                    <a:pt x="19" y="2"/>
                  </a:lnTo>
                  <a:lnTo>
                    <a:pt x="2"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6" name="Freeform 44"/>
            <p:cNvSpPr>
              <a:spLocks/>
            </p:cNvSpPr>
            <p:nvPr/>
          </p:nvSpPr>
          <p:spPr bwMode="auto">
            <a:xfrm>
              <a:off x="1327" y="3581"/>
              <a:ext cx="64" cy="75"/>
            </a:xfrm>
            <a:custGeom>
              <a:avLst/>
              <a:gdLst>
                <a:gd name="T0" fmla="*/ 47 w 64"/>
                <a:gd name="T1" fmla="*/ 0 h 75"/>
                <a:gd name="T2" fmla="*/ 23 w 64"/>
                <a:gd name="T3" fmla="*/ 37 h 75"/>
                <a:gd name="T4" fmla="*/ 0 w 64"/>
                <a:gd name="T5" fmla="*/ 66 h 75"/>
                <a:gd name="T6" fmla="*/ 0 w 64"/>
                <a:gd name="T7" fmla="*/ 68 h 75"/>
                <a:gd name="T8" fmla="*/ 19 w 64"/>
                <a:gd name="T9" fmla="*/ 68 h 75"/>
                <a:gd name="T10" fmla="*/ 19 w 64"/>
                <a:gd name="T11" fmla="*/ 68 h 75"/>
                <a:gd name="T12" fmla="*/ 9 w 64"/>
                <a:gd name="T13" fmla="*/ 68 h 75"/>
                <a:gd name="T14" fmla="*/ 16 w 64"/>
                <a:gd name="T15" fmla="*/ 75 h 75"/>
                <a:gd name="T16" fmla="*/ 38 w 64"/>
                <a:gd name="T17" fmla="*/ 47 h 75"/>
                <a:gd name="T18" fmla="*/ 64 w 64"/>
                <a:gd name="T19" fmla="*/ 9 h 75"/>
                <a:gd name="T20" fmla="*/ 47 w 64"/>
                <a:gd name="T21" fmla="*/ 0 h 7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64"/>
                <a:gd name="T34" fmla="*/ 0 h 75"/>
                <a:gd name="T35" fmla="*/ 64 w 64"/>
                <a:gd name="T36" fmla="*/ 75 h 7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64" h="75">
                  <a:moveTo>
                    <a:pt x="47" y="0"/>
                  </a:moveTo>
                  <a:lnTo>
                    <a:pt x="23" y="37"/>
                  </a:lnTo>
                  <a:lnTo>
                    <a:pt x="0" y="66"/>
                  </a:lnTo>
                  <a:lnTo>
                    <a:pt x="0" y="68"/>
                  </a:lnTo>
                  <a:lnTo>
                    <a:pt x="19" y="68"/>
                  </a:lnTo>
                  <a:lnTo>
                    <a:pt x="9" y="68"/>
                  </a:lnTo>
                  <a:lnTo>
                    <a:pt x="16" y="75"/>
                  </a:lnTo>
                  <a:lnTo>
                    <a:pt x="38" y="47"/>
                  </a:lnTo>
                  <a:lnTo>
                    <a:pt x="64" y="9"/>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7" name="Freeform 45"/>
            <p:cNvSpPr>
              <a:spLocks/>
            </p:cNvSpPr>
            <p:nvPr/>
          </p:nvSpPr>
          <p:spPr bwMode="auto">
            <a:xfrm>
              <a:off x="1374" y="3576"/>
              <a:ext cx="19" cy="14"/>
            </a:xfrm>
            <a:custGeom>
              <a:avLst/>
              <a:gdLst>
                <a:gd name="T0" fmla="*/ 2 w 19"/>
                <a:gd name="T1" fmla="*/ 0 h 14"/>
                <a:gd name="T2" fmla="*/ 0 w 19"/>
                <a:gd name="T3" fmla="*/ 7 h 14"/>
                <a:gd name="T4" fmla="*/ 17 w 19"/>
                <a:gd name="T5" fmla="*/ 14 h 14"/>
                <a:gd name="T6" fmla="*/ 19 w 19"/>
                <a:gd name="T7" fmla="*/ 7 h 14"/>
                <a:gd name="T8" fmla="*/ 2 w 19"/>
                <a:gd name="T9" fmla="*/ 0 h 14"/>
                <a:gd name="T10" fmla="*/ 0 60000 65536"/>
                <a:gd name="T11" fmla="*/ 0 60000 65536"/>
                <a:gd name="T12" fmla="*/ 0 60000 65536"/>
                <a:gd name="T13" fmla="*/ 0 60000 65536"/>
                <a:gd name="T14" fmla="*/ 0 60000 65536"/>
                <a:gd name="T15" fmla="*/ 0 w 19"/>
                <a:gd name="T16" fmla="*/ 0 h 14"/>
                <a:gd name="T17" fmla="*/ 19 w 19"/>
                <a:gd name="T18" fmla="*/ 14 h 14"/>
              </a:gdLst>
              <a:ahLst/>
              <a:cxnLst>
                <a:cxn ang="T10">
                  <a:pos x="T0" y="T1"/>
                </a:cxn>
                <a:cxn ang="T11">
                  <a:pos x="T2" y="T3"/>
                </a:cxn>
                <a:cxn ang="T12">
                  <a:pos x="T4" y="T5"/>
                </a:cxn>
                <a:cxn ang="T13">
                  <a:pos x="T6" y="T7"/>
                </a:cxn>
                <a:cxn ang="T14">
                  <a:pos x="T8" y="T9"/>
                </a:cxn>
              </a:cxnLst>
              <a:rect l="T15" t="T16" r="T17" b="T18"/>
              <a:pathLst>
                <a:path w="19" h="14">
                  <a:moveTo>
                    <a:pt x="2" y="0"/>
                  </a:moveTo>
                  <a:lnTo>
                    <a:pt x="0" y="7"/>
                  </a:lnTo>
                  <a:lnTo>
                    <a:pt x="17" y="14"/>
                  </a:lnTo>
                  <a:lnTo>
                    <a:pt x="19" y="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8" name="Freeform 46"/>
            <p:cNvSpPr>
              <a:spLocks/>
            </p:cNvSpPr>
            <p:nvPr/>
          </p:nvSpPr>
          <p:spPr bwMode="auto">
            <a:xfrm>
              <a:off x="1374" y="3576"/>
              <a:ext cx="19" cy="14"/>
            </a:xfrm>
            <a:custGeom>
              <a:avLst/>
              <a:gdLst>
                <a:gd name="T0" fmla="*/ 2 w 19"/>
                <a:gd name="T1" fmla="*/ 0 h 14"/>
                <a:gd name="T2" fmla="*/ 0 w 19"/>
                <a:gd name="T3" fmla="*/ 7 h 14"/>
                <a:gd name="T4" fmla="*/ 17 w 19"/>
                <a:gd name="T5" fmla="*/ 14 h 14"/>
                <a:gd name="T6" fmla="*/ 19 w 19"/>
                <a:gd name="T7" fmla="*/ 7 h 14"/>
                <a:gd name="T8" fmla="*/ 0 60000 65536"/>
                <a:gd name="T9" fmla="*/ 0 60000 65536"/>
                <a:gd name="T10" fmla="*/ 0 60000 65536"/>
                <a:gd name="T11" fmla="*/ 0 60000 65536"/>
                <a:gd name="T12" fmla="*/ 0 w 19"/>
                <a:gd name="T13" fmla="*/ 0 h 14"/>
                <a:gd name="T14" fmla="*/ 19 w 19"/>
                <a:gd name="T15" fmla="*/ 14 h 14"/>
              </a:gdLst>
              <a:ahLst/>
              <a:cxnLst>
                <a:cxn ang="T8">
                  <a:pos x="T0" y="T1"/>
                </a:cxn>
                <a:cxn ang="T9">
                  <a:pos x="T2" y="T3"/>
                </a:cxn>
                <a:cxn ang="T10">
                  <a:pos x="T4" y="T5"/>
                </a:cxn>
                <a:cxn ang="T11">
                  <a:pos x="T6" y="T7"/>
                </a:cxn>
              </a:cxnLst>
              <a:rect l="T12" t="T13" r="T14" b="T15"/>
              <a:pathLst>
                <a:path w="19" h="14">
                  <a:moveTo>
                    <a:pt x="2" y="0"/>
                  </a:moveTo>
                  <a:lnTo>
                    <a:pt x="0" y="7"/>
                  </a:lnTo>
                  <a:lnTo>
                    <a:pt x="17" y="14"/>
                  </a:lnTo>
                  <a:lnTo>
                    <a:pt x="19"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9" name="Freeform 47"/>
            <p:cNvSpPr>
              <a:spLocks/>
            </p:cNvSpPr>
            <p:nvPr/>
          </p:nvSpPr>
          <p:spPr bwMode="auto">
            <a:xfrm>
              <a:off x="1376" y="3569"/>
              <a:ext cx="19" cy="14"/>
            </a:xfrm>
            <a:custGeom>
              <a:avLst/>
              <a:gdLst>
                <a:gd name="T0" fmla="*/ 3 w 19"/>
                <a:gd name="T1" fmla="*/ 0 h 14"/>
                <a:gd name="T2" fmla="*/ 0 w 19"/>
                <a:gd name="T3" fmla="*/ 7 h 14"/>
                <a:gd name="T4" fmla="*/ 17 w 19"/>
                <a:gd name="T5" fmla="*/ 14 h 14"/>
                <a:gd name="T6" fmla="*/ 19 w 19"/>
                <a:gd name="T7" fmla="*/ 9 h 14"/>
                <a:gd name="T8" fmla="*/ 3 w 19"/>
                <a:gd name="T9" fmla="*/ 0 h 14"/>
                <a:gd name="T10" fmla="*/ 0 60000 65536"/>
                <a:gd name="T11" fmla="*/ 0 60000 65536"/>
                <a:gd name="T12" fmla="*/ 0 60000 65536"/>
                <a:gd name="T13" fmla="*/ 0 60000 65536"/>
                <a:gd name="T14" fmla="*/ 0 60000 65536"/>
                <a:gd name="T15" fmla="*/ 0 w 19"/>
                <a:gd name="T16" fmla="*/ 0 h 14"/>
                <a:gd name="T17" fmla="*/ 19 w 19"/>
                <a:gd name="T18" fmla="*/ 14 h 14"/>
              </a:gdLst>
              <a:ahLst/>
              <a:cxnLst>
                <a:cxn ang="T10">
                  <a:pos x="T0" y="T1"/>
                </a:cxn>
                <a:cxn ang="T11">
                  <a:pos x="T2" y="T3"/>
                </a:cxn>
                <a:cxn ang="T12">
                  <a:pos x="T4" y="T5"/>
                </a:cxn>
                <a:cxn ang="T13">
                  <a:pos x="T6" y="T7"/>
                </a:cxn>
                <a:cxn ang="T14">
                  <a:pos x="T8" y="T9"/>
                </a:cxn>
              </a:cxnLst>
              <a:rect l="T15" t="T16" r="T17" b="T18"/>
              <a:pathLst>
                <a:path w="19" h="14">
                  <a:moveTo>
                    <a:pt x="3" y="0"/>
                  </a:moveTo>
                  <a:lnTo>
                    <a:pt x="0" y="7"/>
                  </a:lnTo>
                  <a:lnTo>
                    <a:pt x="17" y="14"/>
                  </a:lnTo>
                  <a:lnTo>
                    <a:pt x="19"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0" name="Freeform 48"/>
            <p:cNvSpPr>
              <a:spLocks/>
            </p:cNvSpPr>
            <p:nvPr/>
          </p:nvSpPr>
          <p:spPr bwMode="auto">
            <a:xfrm>
              <a:off x="1376" y="3569"/>
              <a:ext cx="19" cy="14"/>
            </a:xfrm>
            <a:custGeom>
              <a:avLst/>
              <a:gdLst>
                <a:gd name="T0" fmla="*/ 3 w 19"/>
                <a:gd name="T1" fmla="*/ 0 h 14"/>
                <a:gd name="T2" fmla="*/ 0 w 19"/>
                <a:gd name="T3" fmla="*/ 7 h 14"/>
                <a:gd name="T4" fmla="*/ 17 w 19"/>
                <a:gd name="T5" fmla="*/ 14 h 14"/>
                <a:gd name="T6" fmla="*/ 19 w 19"/>
                <a:gd name="T7" fmla="*/ 9 h 14"/>
                <a:gd name="T8" fmla="*/ 0 60000 65536"/>
                <a:gd name="T9" fmla="*/ 0 60000 65536"/>
                <a:gd name="T10" fmla="*/ 0 60000 65536"/>
                <a:gd name="T11" fmla="*/ 0 60000 65536"/>
                <a:gd name="T12" fmla="*/ 0 w 19"/>
                <a:gd name="T13" fmla="*/ 0 h 14"/>
                <a:gd name="T14" fmla="*/ 19 w 19"/>
                <a:gd name="T15" fmla="*/ 14 h 14"/>
              </a:gdLst>
              <a:ahLst/>
              <a:cxnLst>
                <a:cxn ang="T8">
                  <a:pos x="T0" y="T1"/>
                </a:cxn>
                <a:cxn ang="T9">
                  <a:pos x="T2" y="T3"/>
                </a:cxn>
                <a:cxn ang="T10">
                  <a:pos x="T4" y="T5"/>
                </a:cxn>
                <a:cxn ang="T11">
                  <a:pos x="T6" y="T7"/>
                </a:cxn>
              </a:cxnLst>
              <a:rect l="T12" t="T13" r="T14" b="T15"/>
              <a:pathLst>
                <a:path w="19" h="14">
                  <a:moveTo>
                    <a:pt x="3" y="0"/>
                  </a:moveTo>
                  <a:lnTo>
                    <a:pt x="0" y="7"/>
                  </a:lnTo>
                  <a:lnTo>
                    <a:pt x="17" y="14"/>
                  </a:lnTo>
                  <a:lnTo>
                    <a:pt x="1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1" name="Freeform 49"/>
            <p:cNvSpPr>
              <a:spLocks/>
            </p:cNvSpPr>
            <p:nvPr/>
          </p:nvSpPr>
          <p:spPr bwMode="auto">
            <a:xfrm>
              <a:off x="1379" y="3538"/>
              <a:ext cx="31" cy="40"/>
            </a:xfrm>
            <a:custGeom>
              <a:avLst/>
              <a:gdLst>
                <a:gd name="T0" fmla="*/ 14 w 31"/>
                <a:gd name="T1" fmla="*/ 0 h 40"/>
                <a:gd name="T2" fmla="*/ 5 w 31"/>
                <a:gd name="T3" fmla="*/ 24 h 40"/>
                <a:gd name="T4" fmla="*/ 0 w 31"/>
                <a:gd name="T5" fmla="*/ 31 h 40"/>
                <a:gd name="T6" fmla="*/ 16 w 31"/>
                <a:gd name="T7" fmla="*/ 40 h 40"/>
                <a:gd name="T8" fmla="*/ 21 w 31"/>
                <a:gd name="T9" fmla="*/ 33 h 40"/>
                <a:gd name="T10" fmla="*/ 21 w 31"/>
                <a:gd name="T11" fmla="*/ 33 h 40"/>
                <a:gd name="T12" fmla="*/ 31 w 31"/>
                <a:gd name="T13" fmla="*/ 7 h 40"/>
                <a:gd name="T14" fmla="*/ 14 w 31"/>
                <a:gd name="T15" fmla="*/ 0 h 40"/>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40"/>
                <a:gd name="T26" fmla="*/ 31 w 31"/>
                <a:gd name="T27" fmla="*/ 40 h 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40">
                  <a:moveTo>
                    <a:pt x="14" y="0"/>
                  </a:moveTo>
                  <a:lnTo>
                    <a:pt x="5" y="24"/>
                  </a:lnTo>
                  <a:lnTo>
                    <a:pt x="0" y="31"/>
                  </a:lnTo>
                  <a:lnTo>
                    <a:pt x="16" y="40"/>
                  </a:lnTo>
                  <a:lnTo>
                    <a:pt x="21" y="33"/>
                  </a:lnTo>
                  <a:lnTo>
                    <a:pt x="31" y="7"/>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2" name="Freeform 50"/>
            <p:cNvSpPr>
              <a:spLocks/>
            </p:cNvSpPr>
            <p:nvPr/>
          </p:nvSpPr>
          <p:spPr bwMode="auto">
            <a:xfrm>
              <a:off x="1393" y="3498"/>
              <a:ext cx="31" cy="45"/>
            </a:xfrm>
            <a:custGeom>
              <a:avLst/>
              <a:gdLst>
                <a:gd name="T0" fmla="*/ 12 w 31"/>
                <a:gd name="T1" fmla="*/ 0 h 45"/>
                <a:gd name="T2" fmla="*/ 7 w 31"/>
                <a:gd name="T3" fmla="*/ 12 h 45"/>
                <a:gd name="T4" fmla="*/ 5 w 31"/>
                <a:gd name="T5" fmla="*/ 24 h 45"/>
                <a:gd name="T6" fmla="*/ 0 w 31"/>
                <a:gd name="T7" fmla="*/ 40 h 45"/>
                <a:gd name="T8" fmla="*/ 19 w 31"/>
                <a:gd name="T9" fmla="*/ 45 h 45"/>
                <a:gd name="T10" fmla="*/ 24 w 31"/>
                <a:gd name="T11" fmla="*/ 28 h 45"/>
                <a:gd name="T12" fmla="*/ 26 w 31"/>
                <a:gd name="T13" fmla="*/ 19 h 45"/>
                <a:gd name="T14" fmla="*/ 31 w 31"/>
                <a:gd name="T15" fmla="*/ 9 h 45"/>
                <a:gd name="T16" fmla="*/ 12 w 31"/>
                <a:gd name="T17" fmla="*/ 0 h 4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1"/>
                <a:gd name="T28" fmla="*/ 0 h 45"/>
                <a:gd name="T29" fmla="*/ 31 w 31"/>
                <a:gd name="T30" fmla="*/ 45 h 4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1" h="45">
                  <a:moveTo>
                    <a:pt x="12" y="0"/>
                  </a:moveTo>
                  <a:lnTo>
                    <a:pt x="7" y="12"/>
                  </a:lnTo>
                  <a:lnTo>
                    <a:pt x="5" y="24"/>
                  </a:lnTo>
                  <a:lnTo>
                    <a:pt x="0" y="40"/>
                  </a:lnTo>
                  <a:lnTo>
                    <a:pt x="19" y="45"/>
                  </a:lnTo>
                  <a:lnTo>
                    <a:pt x="24" y="28"/>
                  </a:lnTo>
                  <a:lnTo>
                    <a:pt x="26" y="19"/>
                  </a:lnTo>
                  <a:lnTo>
                    <a:pt x="31"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3" name="Freeform 51"/>
            <p:cNvSpPr>
              <a:spLocks/>
            </p:cNvSpPr>
            <p:nvPr/>
          </p:nvSpPr>
          <p:spPr bwMode="auto">
            <a:xfrm>
              <a:off x="1407" y="3474"/>
              <a:ext cx="33" cy="33"/>
            </a:xfrm>
            <a:custGeom>
              <a:avLst/>
              <a:gdLst>
                <a:gd name="T0" fmla="*/ 19 w 33"/>
                <a:gd name="T1" fmla="*/ 0 h 33"/>
                <a:gd name="T2" fmla="*/ 7 w 33"/>
                <a:gd name="T3" fmla="*/ 12 h 33"/>
                <a:gd name="T4" fmla="*/ 0 w 33"/>
                <a:gd name="T5" fmla="*/ 24 h 33"/>
                <a:gd name="T6" fmla="*/ 14 w 33"/>
                <a:gd name="T7" fmla="*/ 33 h 33"/>
                <a:gd name="T8" fmla="*/ 21 w 33"/>
                <a:gd name="T9" fmla="*/ 24 h 33"/>
                <a:gd name="T10" fmla="*/ 33 w 33"/>
                <a:gd name="T11" fmla="*/ 14 h 33"/>
                <a:gd name="T12" fmla="*/ 19 w 33"/>
                <a:gd name="T13" fmla="*/ 0 h 33"/>
                <a:gd name="T14" fmla="*/ 19 w 33"/>
                <a:gd name="T15" fmla="*/ 0 h 33"/>
                <a:gd name="T16" fmla="*/ 0 60000 65536"/>
                <a:gd name="T17" fmla="*/ 0 60000 65536"/>
                <a:gd name="T18" fmla="*/ 0 60000 65536"/>
                <a:gd name="T19" fmla="*/ 0 60000 65536"/>
                <a:gd name="T20" fmla="*/ 0 60000 65536"/>
                <a:gd name="T21" fmla="*/ 0 60000 65536"/>
                <a:gd name="T22" fmla="*/ 0 60000 65536"/>
                <a:gd name="T23" fmla="*/ 0 60000 65536"/>
                <a:gd name="T24" fmla="*/ 0 w 33"/>
                <a:gd name="T25" fmla="*/ 0 h 33"/>
                <a:gd name="T26" fmla="*/ 33 w 33"/>
                <a:gd name="T27" fmla="*/ 33 h 3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3" h="33">
                  <a:moveTo>
                    <a:pt x="19" y="0"/>
                  </a:moveTo>
                  <a:lnTo>
                    <a:pt x="7" y="12"/>
                  </a:lnTo>
                  <a:lnTo>
                    <a:pt x="0" y="24"/>
                  </a:lnTo>
                  <a:lnTo>
                    <a:pt x="14" y="33"/>
                  </a:lnTo>
                  <a:lnTo>
                    <a:pt x="21" y="24"/>
                  </a:lnTo>
                  <a:lnTo>
                    <a:pt x="33" y="14"/>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4" name="Freeform 52"/>
            <p:cNvSpPr>
              <a:spLocks/>
            </p:cNvSpPr>
            <p:nvPr/>
          </p:nvSpPr>
          <p:spPr bwMode="auto">
            <a:xfrm>
              <a:off x="1424" y="3436"/>
              <a:ext cx="21" cy="45"/>
            </a:xfrm>
            <a:custGeom>
              <a:avLst/>
              <a:gdLst>
                <a:gd name="T0" fmla="*/ 2 w 21"/>
                <a:gd name="T1" fmla="*/ 0 h 45"/>
                <a:gd name="T2" fmla="*/ 2 w 21"/>
                <a:gd name="T3" fmla="*/ 26 h 45"/>
                <a:gd name="T4" fmla="*/ 0 w 21"/>
                <a:gd name="T5" fmla="*/ 43 h 45"/>
                <a:gd name="T6" fmla="*/ 19 w 21"/>
                <a:gd name="T7" fmla="*/ 45 h 45"/>
                <a:gd name="T8" fmla="*/ 21 w 21"/>
                <a:gd name="T9" fmla="*/ 26 h 45"/>
                <a:gd name="T10" fmla="*/ 21 w 21"/>
                <a:gd name="T11" fmla="*/ 3 h 45"/>
                <a:gd name="T12" fmla="*/ 2 w 21"/>
                <a:gd name="T13" fmla="*/ 0 h 45"/>
                <a:gd name="T14" fmla="*/ 0 60000 65536"/>
                <a:gd name="T15" fmla="*/ 0 60000 65536"/>
                <a:gd name="T16" fmla="*/ 0 60000 65536"/>
                <a:gd name="T17" fmla="*/ 0 60000 65536"/>
                <a:gd name="T18" fmla="*/ 0 60000 65536"/>
                <a:gd name="T19" fmla="*/ 0 60000 65536"/>
                <a:gd name="T20" fmla="*/ 0 60000 65536"/>
                <a:gd name="T21" fmla="*/ 0 w 21"/>
                <a:gd name="T22" fmla="*/ 0 h 45"/>
                <a:gd name="T23" fmla="*/ 21 w 21"/>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45">
                  <a:moveTo>
                    <a:pt x="2" y="0"/>
                  </a:moveTo>
                  <a:lnTo>
                    <a:pt x="2" y="26"/>
                  </a:lnTo>
                  <a:lnTo>
                    <a:pt x="0" y="43"/>
                  </a:lnTo>
                  <a:lnTo>
                    <a:pt x="19" y="45"/>
                  </a:lnTo>
                  <a:lnTo>
                    <a:pt x="21" y="26"/>
                  </a:lnTo>
                  <a:lnTo>
                    <a:pt x="21" y="3"/>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5" name="Freeform 53"/>
            <p:cNvSpPr>
              <a:spLocks/>
            </p:cNvSpPr>
            <p:nvPr/>
          </p:nvSpPr>
          <p:spPr bwMode="auto">
            <a:xfrm>
              <a:off x="1424" y="3410"/>
              <a:ext cx="21" cy="29"/>
            </a:xfrm>
            <a:custGeom>
              <a:avLst/>
              <a:gdLst>
                <a:gd name="T0" fmla="*/ 0 w 21"/>
                <a:gd name="T1" fmla="*/ 3 h 29"/>
                <a:gd name="T2" fmla="*/ 2 w 21"/>
                <a:gd name="T3" fmla="*/ 17 h 29"/>
                <a:gd name="T4" fmla="*/ 2 w 21"/>
                <a:gd name="T5" fmla="*/ 29 h 29"/>
                <a:gd name="T6" fmla="*/ 21 w 21"/>
                <a:gd name="T7" fmla="*/ 26 h 29"/>
                <a:gd name="T8" fmla="*/ 21 w 21"/>
                <a:gd name="T9" fmla="*/ 15 h 29"/>
                <a:gd name="T10" fmla="*/ 19 w 21"/>
                <a:gd name="T11" fmla="*/ 0 h 29"/>
                <a:gd name="T12" fmla="*/ 0 w 21"/>
                <a:gd name="T13" fmla="*/ 3 h 29"/>
                <a:gd name="T14" fmla="*/ 0 60000 65536"/>
                <a:gd name="T15" fmla="*/ 0 60000 65536"/>
                <a:gd name="T16" fmla="*/ 0 60000 65536"/>
                <a:gd name="T17" fmla="*/ 0 60000 65536"/>
                <a:gd name="T18" fmla="*/ 0 60000 65536"/>
                <a:gd name="T19" fmla="*/ 0 60000 65536"/>
                <a:gd name="T20" fmla="*/ 0 60000 65536"/>
                <a:gd name="T21" fmla="*/ 0 w 21"/>
                <a:gd name="T22" fmla="*/ 0 h 29"/>
                <a:gd name="T23" fmla="*/ 21 w 21"/>
                <a:gd name="T24" fmla="*/ 29 h 2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29">
                  <a:moveTo>
                    <a:pt x="0" y="3"/>
                  </a:moveTo>
                  <a:lnTo>
                    <a:pt x="2" y="17"/>
                  </a:lnTo>
                  <a:lnTo>
                    <a:pt x="2" y="29"/>
                  </a:lnTo>
                  <a:lnTo>
                    <a:pt x="21" y="26"/>
                  </a:lnTo>
                  <a:lnTo>
                    <a:pt x="21" y="15"/>
                  </a:lnTo>
                  <a:lnTo>
                    <a:pt x="19"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6" name="Freeform 54"/>
            <p:cNvSpPr>
              <a:spLocks/>
            </p:cNvSpPr>
            <p:nvPr/>
          </p:nvSpPr>
          <p:spPr bwMode="auto">
            <a:xfrm>
              <a:off x="1327" y="3566"/>
              <a:ext cx="21" cy="19"/>
            </a:xfrm>
            <a:custGeom>
              <a:avLst/>
              <a:gdLst>
                <a:gd name="T0" fmla="*/ 7 w 21"/>
                <a:gd name="T1" fmla="*/ 0 h 19"/>
                <a:gd name="T2" fmla="*/ 0 w 21"/>
                <a:gd name="T3" fmla="*/ 7 h 19"/>
                <a:gd name="T4" fmla="*/ 16 w 21"/>
                <a:gd name="T5" fmla="*/ 19 h 19"/>
                <a:gd name="T6" fmla="*/ 21 w 21"/>
                <a:gd name="T7" fmla="*/ 12 h 19"/>
                <a:gd name="T8" fmla="*/ 7 w 21"/>
                <a:gd name="T9" fmla="*/ 0 h 19"/>
                <a:gd name="T10" fmla="*/ 0 60000 65536"/>
                <a:gd name="T11" fmla="*/ 0 60000 65536"/>
                <a:gd name="T12" fmla="*/ 0 60000 65536"/>
                <a:gd name="T13" fmla="*/ 0 60000 65536"/>
                <a:gd name="T14" fmla="*/ 0 60000 65536"/>
                <a:gd name="T15" fmla="*/ 0 w 21"/>
                <a:gd name="T16" fmla="*/ 0 h 19"/>
                <a:gd name="T17" fmla="*/ 21 w 21"/>
                <a:gd name="T18" fmla="*/ 19 h 19"/>
              </a:gdLst>
              <a:ahLst/>
              <a:cxnLst>
                <a:cxn ang="T10">
                  <a:pos x="T0" y="T1"/>
                </a:cxn>
                <a:cxn ang="T11">
                  <a:pos x="T2" y="T3"/>
                </a:cxn>
                <a:cxn ang="T12">
                  <a:pos x="T4" y="T5"/>
                </a:cxn>
                <a:cxn ang="T13">
                  <a:pos x="T6" y="T7"/>
                </a:cxn>
                <a:cxn ang="T14">
                  <a:pos x="T8" y="T9"/>
                </a:cxn>
              </a:cxnLst>
              <a:rect l="T15" t="T16" r="T17" b="T18"/>
              <a:pathLst>
                <a:path w="21" h="19">
                  <a:moveTo>
                    <a:pt x="7" y="0"/>
                  </a:moveTo>
                  <a:lnTo>
                    <a:pt x="0" y="7"/>
                  </a:lnTo>
                  <a:lnTo>
                    <a:pt x="16" y="19"/>
                  </a:lnTo>
                  <a:lnTo>
                    <a:pt x="21" y="1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7" name="Freeform 55"/>
            <p:cNvSpPr>
              <a:spLocks/>
            </p:cNvSpPr>
            <p:nvPr/>
          </p:nvSpPr>
          <p:spPr bwMode="auto">
            <a:xfrm>
              <a:off x="1327" y="3566"/>
              <a:ext cx="21" cy="19"/>
            </a:xfrm>
            <a:custGeom>
              <a:avLst/>
              <a:gdLst>
                <a:gd name="T0" fmla="*/ 7 w 21"/>
                <a:gd name="T1" fmla="*/ 0 h 19"/>
                <a:gd name="T2" fmla="*/ 0 w 21"/>
                <a:gd name="T3" fmla="*/ 7 h 19"/>
                <a:gd name="T4" fmla="*/ 16 w 21"/>
                <a:gd name="T5" fmla="*/ 19 h 19"/>
                <a:gd name="T6" fmla="*/ 21 w 21"/>
                <a:gd name="T7" fmla="*/ 12 h 19"/>
                <a:gd name="T8" fmla="*/ 0 60000 65536"/>
                <a:gd name="T9" fmla="*/ 0 60000 65536"/>
                <a:gd name="T10" fmla="*/ 0 60000 65536"/>
                <a:gd name="T11" fmla="*/ 0 60000 65536"/>
                <a:gd name="T12" fmla="*/ 0 w 21"/>
                <a:gd name="T13" fmla="*/ 0 h 19"/>
                <a:gd name="T14" fmla="*/ 21 w 21"/>
                <a:gd name="T15" fmla="*/ 19 h 19"/>
              </a:gdLst>
              <a:ahLst/>
              <a:cxnLst>
                <a:cxn ang="T8">
                  <a:pos x="T0" y="T1"/>
                </a:cxn>
                <a:cxn ang="T9">
                  <a:pos x="T2" y="T3"/>
                </a:cxn>
                <a:cxn ang="T10">
                  <a:pos x="T4" y="T5"/>
                </a:cxn>
                <a:cxn ang="T11">
                  <a:pos x="T6" y="T7"/>
                </a:cxn>
              </a:cxnLst>
              <a:rect l="T12" t="T13" r="T14" b="T15"/>
              <a:pathLst>
                <a:path w="21" h="19">
                  <a:moveTo>
                    <a:pt x="7" y="0"/>
                  </a:moveTo>
                  <a:lnTo>
                    <a:pt x="0" y="7"/>
                  </a:lnTo>
                  <a:lnTo>
                    <a:pt x="16" y="19"/>
                  </a:lnTo>
                  <a:lnTo>
                    <a:pt x="21"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8" name="Freeform 56"/>
            <p:cNvSpPr>
              <a:spLocks/>
            </p:cNvSpPr>
            <p:nvPr/>
          </p:nvSpPr>
          <p:spPr bwMode="auto">
            <a:xfrm>
              <a:off x="1334" y="3519"/>
              <a:ext cx="50" cy="59"/>
            </a:xfrm>
            <a:custGeom>
              <a:avLst/>
              <a:gdLst>
                <a:gd name="T0" fmla="*/ 33 w 50"/>
                <a:gd name="T1" fmla="*/ 0 h 59"/>
                <a:gd name="T2" fmla="*/ 24 w 50"/>
                <a:gd name="T3" fmla="*/ 17 h 59"/>
                <a:gd name="T4" fmla="*/ 14 w 50"/>
                <a:gd name="T5" fmla="*/ 31 h 59"/>
                <a:gd name="T6" fmla="*/ 0 w 50"/>
                <a:gd name="T7" fmla="*/ 47 h 59"/>
                <a:gd name="T8" fmla="*/ 14 w 50"/>
                <a:gd name="T9" fmla="*/ 59 h 59"/>
                <a:gd name="T10" fmla="*/ 28 w 50"/>
                <a:gd name="T11" fmla="*/ 43 h 59"/>
                <a:gd name="T12" fmla="*/ 40 w 50"/>
                <a:gd name="T13" fmla="*/ 26 h 59"/>
                <a:gd name="T14" fmla="*/ 50 w 50"/>
                <a:gd name="T15" fmla="*/ 10 h 59"/>
                <a:gd name="T16" fmla="*/ 33 w 50"/>
                <a:gd name="T17" fmla="*/ 0 h 5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0"/>
                <a:gd name="T28" fmla="*/ 0 h 59"/>
                <a:gd name="T29" fmla="*/ 50 w 50"/>
                <a:gd name="T30" fmla="*/ 59 h 5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0" h="59">
                  <a:moveTo>
                    <a:pt x="33" y="0"/>
                  </a:moveTo>
                  <a:lnTo>
                    <a:pt x="24" y="17"/>
                  </a:lnTo>
                  <a:lnTo>
                    <a:pt x="14" y="31"/>
                  </a:lnTo>
                  <a:lnTo>
                    <a:pt x="0" y="47"/>
                  </a:lnTo>
                  <a:lnTo>
                    <a:pt x="14" y="59"/>
                  </a:lnTo>
                  <a:lnTo>
                    <a:pt x="28" y="43"/>
                  </a:lnTo>
                  <a:lnTo>
                    <a:pt x="40" y="26"/>
                  </a:lnTo>
                  <a:lnTo>
                    <a:pt x="50" y="10"/>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9" name="Freeform 57"/>
            <p:cNvSpPr>
              <a:spLocks/>
            </p:cNvSpPr>
            <p:nvPr/>
          </p:nvSpPr>
          <p:spPr bwMode="auto">
            <a:xfrm>
              <a:off x="1367" y="3510"/>
              <a:ext cx="21" cy="19"/>
            </a:xfrm>
            <a:custGeom>
              <a:avLst/>
              <a:gdLst>
                <a:gd name="T0" fmla="*/ 5 w 21"/>
                <a:gd name="T1" fmla="*/ 0 h 19"/>
                <a:gd name="T2" fmla="*/ 0 w 21"/>
                <a:gd name="T3" fmla="*/ 9 h 19"/>
                <a:gd name="T4" fmla="*/ 17 w 21"/>
                <a:gd name="T5" fmla="*/ 19 h 19"/>
                <a:gd name="T6" fmla="*/ 21 w 21"/>
                <a:gd name="T7" fmla="*/ 9 h 19"/>
                <a:gd name="T8" fmla="*/ 5 w 21"/>
                <a:gd name="T9" fmla="*/ 0 h 19"/>
                <a:gd name="T10" fmla="*/ 0 60000 65536"/>
                <a:gd name="T11" fmla="*/ 0 60000 65536"/>
                <a:gd name="T12" fmla="*/ 0 60000 65536"/>
                <a:gd name="T13" fmla="*/ 0 60000 65536"/>
                <a:gd name="T14" fmla="*/ 0 60000 65536"/>
                <a:gd name="T15" fmla="*/ 0 w 21"/>
                <a:gd name="T16" fmla="*/ 0 h 19"/>
                <a:gd name="T17" fmla="*/ 21 w 21"/>
                <a:gd name="T18" fmla="*/ 19 h 19"/>
              </a:gdLst>
              <a:ahLst/>
              <a:cxnLst>
                <a:cxn ang="T10">
                  <a:pos x="T0" y="T1"/>
                </a:cxn>
                <a:cxn ang="T11">
                  <a:pos x="T2" y="T3"/>
                </a:cxn>
                <a:cxn ang="T12">
                  <a:pos x="T4" y="T5"/>
                </a:cxn>
                <a:cxn ang="T13">
                  <a:pos x="T6" y="T7"/>
                </a:cxn>
                <a:cxn ang="T14">
                  <a:pos x="T8" y="T9"/>
                </a:cxn>
              </a:cxnLst>
              <a:rect l="T15" t="T16" r="T17" b="T18"/>
              <a:pathLst>
                <a:path w="21" h="19">
                  <a:moveTo>
                    <a:pt x="5" y="0"/>
                  </a:moveTo>
                  <a:lnTo>
                    <a:pt x="0" y="9"/>
                  </a:lnTo>
                  <a:lnTo>
                    <a:pt x="17" y="19"/>
                  </a:lnTo>
                  <a:lnTo>
                    <a:pt x="21" y="9"/>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0" name="Freeform 58"/>
            <p:cNvSpPr>
              <a:spLocks/>
            </p:cNvSpPr>
            <p:nvPr/>
          </p:nvSpPr>
          <p:spPr bwMode="auto">
            <a:xfrm>
              <a:off x="1367" y="3510"/>
              <a:ext cx="21" cy="19"/>
            </a:xfrm>
            <a:custGeom>
              <a:avLst/>
              <a:gdLst>
                <a:gd name="T0" fmla="*/ 5 w 21"/>
                <a:gd name="T1" fmla="*/ 0 h 19"/>
                <a:gd name="T2" fmla="*/ 0 w 21"/>
                <a:gd name="T3" fmla="*/ 9 h 19"/>
                <a:gd name="T4" fmla="*/ 17 w 21"/>
                <a:gd name="T5" fmla="*/ 19 h 19"/>
                <a:gd name="T6" fmla="*/ 21 w 21"/>
                <a:gd name="T7" fmla="*/ 9 h 19"/>
                <a:gd name="T8" fmla="*/ 0 60000 65536"/>
                <a:gd name="T9" fmla="*/ 0 60000 65536"/>
                <a:gd name="T10" fmla="*/ 0 60000 65536"/>
                <a:gd name="T11" fmla="*/ 0 60000 65536"/>
                <a:gd name="T12" fmla="*/ 0 w 21"/>
                <a:gd name="T13" fmla="*/ 0 h 19"/>
                <a:gd name="T14" fmla="*/ 21 w 21"/>
                <a:gd name="T15" fmla="*/ 19 h 19"/>
              </a:gdLst>
              <a:ahLst/>
              <a:cxnLst>
                <a:cxn ang="T8">
                  <a:pos x="T0" y="T1"/>
                </a:cxn>
                <a:cxn ang="T9">
                  <a:pos x="T2" y="T3"/>
                </a:cxn>
                <a:cxn ang="T10">
                  <a:pos x="T4" y="T5"/>
                </a:cxn>
                <a:cxn ang="T11">
                  <a:pos x="T6" y="T7"/>
                </a:cxn>
              </a:cxnLst>
              <a:rect l="T12" t="T13" r="T14" b="T15"/>
              <a:pathLst>
                <a:path w="21" h="19">
                  <a:moveTo>
                    <a:pt x="5" y="0"/>
                  </a:moveTo>
                  <a:lnTo>
                    <a:pt x="0" y="9"/>
                  </a:lnTo>
                  <a:lnTo>
                    <a:pt x="17" y="19"/>
                  </a:lnTo>
                  <a:lnTo>
                    <a:pt x="21"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1" name="Freeform 59"/>
            <p:cNvSpPr>
              <a:spLocks/>
            </p:cNvSpPr>
            <p:nvPr/>
          </p:nvSpPr>
          <p:spPr bwMode="auto">
            <a:xfrm>
              <a:off x="1372" y="3503"/>
              <a:ext cx="21" cy="16"/>
            </a:xfrm>
            <a:custGeom>
              <a:avLst/>
              <a:gdLst>
                <a:gd name="T0" fmla="*/ 2 w 21"/>
                <a:gd name="T1" fmla="*/ 0 h 16"/>
                <a:gd name="T2" fmla="*/ 2 w 21"/>
                <a:gd name="T3" fmla="*/ 2 h 16"/>
                <a:gd name="T4" fmla="*/ 0 w 21"/>
                <a:gd name="T5" fmla="*/ 7 h 16"/>
                <a:gd name="T6" fmla="*/ 16 w 21"/>
                <a:gd name="T7" fmla="*/ 16 h 16"/>
                <a:gd name="T8" fmla="*/ 21 w 21"/>
                <a:gd name="T9" fmla="*/ 9 h 16"/>
                <a:gd name="T10" fmla="*/ 21 w 21"/>
                <a:gd name="T11" fmla="*/ 9 h 16"/>
                <a:gd name="T12" fmla="*/ 21 w 21"/>
                <a:gd name="T13" fmla="*/ 7 h 16"/>
                <a:gd name="T14" fmla="*/ 2 w 21"/>
                <a:gd name="T15" fmla="*/ 0 h 16"/>
                <a:gd name="T16" fmla="*/ 0 60000 65536"/>
                <a:gd name="T17" fmla="*/ 0 60000 65536"/>
                <a:gd name="T18" fmla="*/ 0 60000 65536"/>
                <a:gd name="T19" fmla="*/ 0 60000 65536"/>
                <a:gd name="T20" fmla="*/ 0 60000 65536"/>
                <a:gd name="T21" fmla="*/ 0 60000 65536"/>
                <a:gd name="T22" fmla="*/ 0 60000 65536"/>
                <a:gd name="T23" fmla="*/ 0 60000 65536"/>
                <a:gd name="T24" fmla="*/ 0 w 21"/>
                <a:gd name="T25" fmla="*/ 0 h 16"/>
                <a:gd name="T26" fmla="*/ 21 w 21"/>
                <a:gd name="T27" fmla="*/ 16 h 1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1" h="16">
                  <a:moveTo>
                    <a:pt x="2" y="0"/>
                  </a:moveTo>
                  <a:lnTo>
                    <a:pt x="2" y="2"/>
                  </a:lnTo>
                  <a:lnTo>
                    <a:pt x="0" y="7"/>
                  </a:lnTo>
                  <a:lnTo>
                    <a:pt x="16" y="16"/>
                  </a:lnTo>
                  <a:lnTo>
                    <a:pt x="21" y="9"/>
                  </a:lnTo>
                  <a:lnTo>
                    <a:pt x="21" y="7"/>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2" name="Freeform 60"/>
            <p:cNvSpPr>
              <a:spLocks/>
            </p:cNvSpPr>
            <p:nvPr/>
          </p:nvSpPr>
          <p:spPr bwMode="auto">
            <a:xfrm>
              <a:off x="1374" y="3446"/>
              <a:ext cx="38" cy="64"/>
            </a:xfrm>
            <a:custGeom>
              <a:avLst/>
              <a:gdLst>
                <a:gd name="T0" fmla="*/ 21 w 38"/>
                <a:gd name="T1" fmla="*/ 0 h 64"/>
                <a:gd name="T2" fmla="*/ 12 w 38"/>
                <a:gd name="T3" fmla="*/ 19 h 64"/>
                <a:gd name="T4" fmla="*/ 5 w 38"/>
                <a:gd name="T5" fmla="*/ 42 h 64"/>
                <a:gd name="T6" fmla="*/ 0 w 38"/>
                <a:gd name="T7" fmla="*/ 59 h 64"/>
                <a:gd name="T8" fmla="*/ 19 w 38"/>
                <a:gd name="T9" fmla="*/ 64 h 64"/>
                <a:gd name="T10" fmla="*/ 24 w 38"/>
                <a:gd name="T11" fmla="*/ 47 h 64"/>
                <a:gd name="T12" fmla="*/ 28 w 38"/>
                <a:gd name="T13" fmla="*/ 26 h 64"/>
                <a:gd name="T14" fmla="*/ 38 w 38"/>
                <a:gd name="T15" fmla="*/ 7 h 64"/>
                <a:gd name="T16" fmla="*/ 21 w 38"/>
                <a:gd name="T17" fmla="*/ 0 h 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
                <a:gd name="T28" fmla="*/ 0 h 64"/>
                <a:gd name="T29" fmla="*/ 38 w 38"/>
                <a:gd name="T30" fmla="*/ 64 h 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 h="64">
                  <a:moveTo>
                    <a:pt x="21" y="0"/>
                  </a:moveTo>
                  <a:lnTo>
                    <a:pt x="12" y="19"/>
                  </a:lnTo>
                  <a:lnTo>
                    <a:pt x="5" y="42"/>
                  </a:lnTo>
                  <a:lnTo>
                    <a:pt x="0" y="59"/>
                  </a:lnTo>
                  <a:lnTo>
                    <a:pt x="19" y="64"/>
                  </a:lnTo>
                  <a:lnTo>
                    <a:pt x="24" y="47"/>
                  </a:lnTo>
                  <a:lnTo>
                    <a:pt x="28" y="26"/>
                  </a:lnTo>
                  <a:lnTo>
                    <a:pt x="38" y="7"/>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3" name="Freeform 61"/>
            <p:cNvSpPr>
              <a:spLocks/>
            </p:cNvSpPr>
            <p:nvPr/>
          </p:nvSpPr>
          <p:spPr bwMode="auto">
            <a:xfrm>
              <a:off x="1395" y="3406"/>
              <a:ext cx="45" cy="47"/>
            </a:xfrm>
            <a:custGeom>
              <a:avLst/>
              <a:gdLst>
                <a:gd name="T0" fmla="*/ 31 w 45"/>
                <a:gd name="T1" fmla="*/ 0 h 47"/>
                <a:gd name="T2" fmla="*/ 12 w 45"/>
                <a:gd name="T3" fmla="*/ 19 h 47"/>
                <a:gd name="T4" fmla="*/ 0 w 45"/>
                <a:gd name="T5" fmla="*/ 38 h 47"/>
                <a:gd name="T6" fmla="*/ 17 w 45"/>
                <a:gd name="T7" fmla="*/ 47 h 47"/>
                <a:gd name="T8" fmla="*/ 26 w 45"/>
                <a:gd name="T9" fmla="*/ 30 h 47"/>
                <a:gd name="T10" fmla="*/ 45 w 45"/>
                <a:gd name="T11" fmla="*/ 12 h 47"/>
                <a:gd name="T12" fmla="*/ 31 w 45"/>
                <a:gd name="T13" fmla="*/ 0 h 47"/>
                <a:gd name="T14" fmla="*/ 0 60000 65536"/>
                <a:gd name="T15" fmla="*/ 0 60000 65536"/>
                <a:gd name="T16" fmla="*/ 0 60000 65536"/>
                <a:gd name="T17" fmla="*/ 0 60000 65536"/>
                <a:gd name="T18" fmla="*/ 0 60000 65536"/>
                <a:gd name="T19" fmla="*/ 0 60000 65536"/>
                <a:gd name="T20" fmla="*/ 0 60000 65536"/>
                <a:gd name="T21" fmla="*/ 0 w 45"/>
                <a:gd name="T22" fmla="*/ 0 h 47"/>
                <a:gd name="T23" fmla="*/ 45 w 45"/>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 h="47">
                  <a:moveTo>
                    <a:pt x="31" y="0"/>
                  </a:moveTo>
                  <a:lnTo>
                    <a:pt x="12" y="19"/>
                  </a:lnTo>
                  <a:lnTo>
                    <a:pt x="0" y="38"/>
                  </a:lnTo>
                  <a:lnTo>
                    <a:pt x="17" y="47"/>
                  </a:lnTo>
                  <a:lnTo>
                    <a:pt x="26" y="30"/>
                  </a:lnTo>
                  <a:lnTo>
                    <a:pt x="45" y="12"/>
                  </a:lnTo>
                  <a:lnTo>
                    <a:pt x="3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4" name="Freeform 62"/>
            <p:cNvSpPr>
              <a:spLocks/>
            </p:cNvSpPr>
            <p:nvPr/>
          </p:nvSpPr>
          <p:spPr bwMode="auto">
            <a:xfrm>
              <a:off x="1369" y="3401"/>
              <a:ext cx="66" cy="28"/>
            </a:xfrm>
            <a:custGeom>
              <a:avLst/>
              <a:gdLst>
                <a:gd name="T0" fmla="*/ 0 w 66"/>
                <a:gd name="T1" fmla="*/ 28 h 28"/>
                <a:gd name="T2" fmla="*/ 15 w 66"/>
                <a:gd name="T3" fmla="*/ 28 h 28"/>
                <a:gd name="T4" fmla="*/ 38 w 66"/>
                <a:gd name="T5" fmla="*/ 26 h 28"/>
                <a:gd name="T6" fmla="*/ 66 w 66"/>
                <a:gd name="T7" fmla="*/ 19 h 28"/>
                <a:gd name="T8" fmla="*/ 62 w 66"/>
                <a:gd name="T9" fmla="*/ 0 h 28"/>
                <a:gd name="T10" fmla="*/ 33 w 66"/>
                <a:gd name="T11" fmla="*/ 7 h 28"/>
                <a:gd name="T12" fmla="*/ 12 w 66"/>
                <a:gd name="T13" fmla="*/ 9 h 28"/>
                <a:gd name="T14" fmla="*/ 0 w 66"/>
                <a:gd name="T15" fmla="*/ 9 h 28"/>
                <a:gd name="T16" fmla="*/ 0 w 66"/>
                <a:gd name="T17" fmla="*/ 28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6"/>
                <a:gd name="T28" fmla="*/ 0 h 28"/>
                <a:gd name="T29" fmla="*/ 66 w 66"/>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6" h="28">
                  <a:moveTo>
                    <a:pt x="0" y="28"/>
                  </a:moveTo>
                  <a:lnTo>
                    <a:pt x="15" y="28"/>
                  </a:lnTo>
                  <a:lnTo>
                    <a:pt x="38" y="26"/>
                  </a:lnTo>
                  <a:lnTo>
                    <a:pt x="66" y="19"/>
                  </a:lnTo>
                  <a:lnTo>
                    <a:pt x="62" y="0"/>
                  </a:lnTo>
                  <a:lnTo>
                    <a:pt x="33" y="7"/>
                  </a:lnTo>
                  <a:lnTo>
                    <a:pt x="12" y="9"/>
                  </a:lnTo>
                  <a:lnTo>
                    <a:pt x="0" y="9"/>
                  </a:lnTo>
                  <a:lnTo>
                    <a:pt x="0"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5" name="Freeform 63"/>
            <p:cNvSpPr>
              <a:spLocks/>
            </p:cNvSpPr>
            <p:nvPr/>
          </p:nvSpPr>
          <p:spPr bwMode="auto">
            <a:xfrm>
              <a:off x="1384" y="3649"/>
              <a:ext cx="18" cy="7"/>
            </a:xfrm>
            <a:custGeom>
              <a:avLst/>
              <a:gdLst>
                <a:gd name="T0" fmla="*/ 18 w 18"/>
                <a:gd name="T1" fmla="*/ 7 h 7"/>
                <a:gd name="T2" fmla="*/ 18 w 18"/>
                <a:gd name="T3" fmla="*/ 7 h 7"/>
                <a:gd name="T4" fmla="*/ 0 w 18"/>
                <a:gd name="T5" fmla="*/ 0 h 7"/>
                <a:gd name="T6" fmla="*/ 0 w 18"/>
                <a:gd name="T7" fmla="*/ 2 h 7"/>
                <a:gd name="T8" fmla="*/ 18 w 18"/>
                <a:gd name="T9" fmla="*/ 7 h 7"/>
                <a:gd name="T10" fmla="*/ 0 60000 65536"/>
                <a:gd name="T11" fmla="*/ 0 60000 65536"/>
                <a:gd name="T12" fmla="*/ 0 60000 65536"/>
                <a:gd name="T13" fmla="*/ 0 60000 65536"/>
                <a:gd name="T14" fmla="*/ 0 60000 65536"/>
                <a:gd name="T15" fmla="*/ 0 w 18"/>
                <a:gd name="T16" fmla="*/ 0 h 7"/>
                <a:gd name="T17" fmla="*/ 18 w 18"/>
                <a:gd name="T18" fmla="*/ 7 h 7"/>
              </a:gdLst>
              <a:ahLst/>
              <a:cxnLst>
                <a:cxn ang="T10">
                  <a:pos x="T0" y="T1"/>
                </a:cxn>
                <a:cxn ang="T11">
                  <a:pos x="T2" y="T3"/>
                </a:cxn>
                <a:cxn ang="T12">
                  <a:pos x="T4" y="T5"/>
                </a:cxn>
                <a:cxn ang="T13">
                  <a:pos x="T6" y="T7"/>
                </a:cxn>
                <a:cxn ang="T14">
                  <a:pos x="T8" y="T9"/>
                </a:cxn>
              </a:cxnLst>
              <a:rect l="T15" t="T16" r="T17" b="T18"/>
              <a:pathLst>
                <a:path w="18" h="7">
                  <a:moveTo>
                    <a:pt x="18" y="7"/>
                  </a:moveTo>
                  <a:lnTo>
                    <a:pt x="18" y="7"/>
                  </a:lnTo>
                  <a:lnTo>
                    <a:pt x="0" y="0"/>
                  </a:lnTo>
                  <a:lnTo>
                    <a:pt x="0" y="2"/>
                  </a:lnTo>
                  <a:lnTo>
                    <a:pt x="18"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6" name="Freeform 64"/>
            <p:cNvSpPr>
              <a:spLocks/>
            </p:cNvSpPr>
            <p:nvPr/>
          </p:nvSpPr>
          <p:spPr bwMode="auto">
            <a:xfrm>
              <a:off x="1384" y="3649"/>
              <a:ext cx="18" cy="7"/>
            </a:xfrm>
            <a:custGeom>
              <a:avLst/>
              <a:gdLst>
                <a:gd name="T0" fmla="*/ 18 w 18"/>
                <a:gd name="T1" fmla="*/ 7 h 7"/>
                <a:gd name="T2" fmla="*/ 18 w 18"/>
                <a:gd name="T3" fmla="*/ 7 h 7"/>
                <a:gd name="T4" fmla="*/ 0 w 18"/>
                <a:gd name="T5" fmla="*/ 0 h 7"/>
                <a:gd name="T6" fmla="*/ 0 w 18"/>
                <a:gd name="T7" fmla="*/ 2 h 7"/>
                <a:gd name="T8" fmla="*/ 0 60000 65536"/>
                <a:gd name="T9" fmla="*/ 0 60000 65536"/>
                <a:gd name="T10" fmla="*/ 0 60000 65536"/>
                <a:gd name="T11" fmla="*/ 0 60000 65536"/>
                <a:gd name="T12" fmla="*/ 0 w 18"/>
                <a:gd name="T13" fmla="*/ 0 h 7"/>
                <a:gd name="T14" fmla="*/ 18 w 18"/>
                <a:gd name="T15" fmla="*/ 7 h 7"/>
              </a:gdLst>
              <a:ahLst/>
              <a:cxnLst>
                <a:cxn ang="T8">
                  <a:pos x="T0" y="T1"/>
                </a:cxn>
                <a:cxn ang="T9">
                  <a:pos x="T2" y="T3"/>
                </a:cxn>
                <a:cxn ang="T10">
                  <a:pos x="T4" y="T5"/>
                </a:cxn>
                <a:cxn ang="T11">
                  <a:pos x="T6" y="T7"/>
                </a:cxn>
              </a:cxnLst>
              <a:rect l="T12" t="T13" r="T14" b="T15"/>
              <a:pathLst>
                <a:path w="18" h="7">
                  <a:moveTo>
                    <a:pt x="18" y="7"/>
                  </a:moveTo>
                  <a:lnTo>
                    <a:pt x="18" y="7"/>
                  </a:lnTo>
                  <a:lnTo>
                    <a:pt x="0" y="0"/>
                  </a:lnTo>
                  <a:lnTo>
                    <a:pt x="0" y="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7" name="Freeform 65"/>
            <p:cNvSpPr>
              <a:spLocks/>
            </p:cNvSpPr>
            <p:nvPr/>
          </p:nvSpPr>
          <p:spPr bwMode="auto">
            <a:xfrm>
              <a:off x="1348" y="3642"/>
              <a:ext cx="54" cy="26"/>
            </a:xfrm>
            <a:custGeom>
              <a:avLst/>
              <a:gdLst>
                <a:gd name="T0" fmla="*/ 0 w 54"/>
                <a:gd name="T1" fmla="*/ 19 h 26"/>
                <a:gd name="T2" fmla="*/ 10 w 54"/>
                <a:gd name="T3" fmla="*/ 19 h 26"/>
                <a:gd name="T4" fmla="*/ 21 w 54"/>
                <a:gd name="T5" fmla="*/ 24 h 26"/>
                <a:gd name="T6" fmla="*/ 31 w 54"/>
                <a:gd name="T7" fmla="*/ 26 h 26"/>
                <a:gd name="T8" fmla="*/ 31 w 54"/>
                <a:gd name="T9" fmla="*/ 26 h 26"/>
                <a:gd name="T10" fmla="*/ 40 w 54"/>
                <a:gd name="T11" fmla="*/ 26 h 26"/>
                <a:gd name="T12" fmla="*/ 43 w 54"/>
                <a:gd name="T13" fmla="*/ 26 h 26"/>
                <a:gd name="T14" fmla="*/ 47 w 54"/>
                <a:gd name="T15" fmla="*/ 24 h 26"/>
                <a:gd name="T16" fmla="*/ 52 w 54"/>
                <a:gd name="T17" fmla="*/ 21 h 26"/>
                <a:gd name="T18" fmla="*/ 54 w 54"/>
                <a:gd name="T19" fmla="*/ 14 h 26"/>
                <a:gd name="T20" fmla="*/ 36 w 54"/>
                <a:gd name="T21" fmla="*/ 9 h 26"/>
                <a:gd name="T22" fmla="*/ 36 w 54"/>
                <a:gd name="T23" fmla="*/ 12 h 26"/>
                <a:gd name="T24" fmla="*/ 43 w 54"/>
                <a:gd name="T25" fmla="*/ 14 h 26"/>
                <a:gd name="T26" fmla="*/ 38 w 54"/>
                <a:gd name="T27" fmla="*/ 7 h 26"/>
                <a:gd name="T28" fmla="*/ 38 w 54"/>
                <a:gd name="T29" fmla="*/ 7 h 26"/>
                <a:gd name="T30" fmla="*/ 33 w 54"/>
                <a:gd name="T31" fmla="*/ 7 h 26"/>
                <a:gd name="T32" fmla="*/ 26 w 54"/>
                <a:gd name="T33" fmla="*/ 5 h 26"/>
                <a:gd name="T34" fmla="*/ 14 w 54"/>
                <a:gd name="T35" fmla="*/ 2 h 26"/>
                <a:gd name="T36" fmla="*/ 2 w 54"/>
                <a:gd name="T37" fmla="*/ 0 h 26"/>
                <a:gd name="T38" fmla="*/ 0 w 54"/>
                <a:gd name="T39" fmla="*/ 19 h 2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54"/>
                <a:gd name="T61" fmla="*/ 0 h 26"/>
                <a:gd name="T62" fmla="*/ 54 w 54"/>
                <a:gd name="T63" fmla="*/ 26 h 2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54" h="26">
                  <a:moveTo>
                    <a:pt x="0" y="19"/>
                  </a:moveTo>
                  <a:lnTo>
                    <a:pt x="10" y="19"/>
                  </a:lnTo>
                  <a:lnTo>
                    <a:pt x="21" y="24"/>
                  </a:lnTo>
                  <a:lnTo>
                    <a:pt x="31" y="26"/>
                  </a:lnTo>
                  <a:lnTo>
                    <a:pt x="40" y="26"/>
                  </a:lnTo>
                  <a:lnTo>
                    <a:pt x="43" y="26"/>
                  </a:lnTo>
                  <a:lnTo>
                    <a:pt x="47" y="24"/>
                  </a:lnTo>
                  <a:lnTo>
                    <a:pt x="52" y="21"/>
                  </a:lnTo>
                  <a:lnTo>
                    <a:pt x="54" y="14"/>
                  </a:lnTo>
                  <a:lnTo>
                    <a:pt x="36" y="9"/>
                  </a:lnTo>
                  <a:lnTo>
                    <a:pt x="36" y="12"/>
                  </a:lnTo>
                  <a:lnTo>
                    <a:pt x="43" y="14"/>
                  </a:lnTo>
                  <a:lnTo>
                    <a:pt x="38" y="7"/>
                  </a:lnTo>
                  <a:lnTo>
                    <a:pt x="33" y="7"/>
                  </a:lnTo>
                  <a:lnTo>
                    <a:pt x="26" y="5"/>
                  </a:lnTo>
                  <a:lnTo>
                    <a:pt x="14" y="2"/>
                  </a:lnTo>
                  <a:lnTo>
                    <a:pt x="2"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8" name="Freeform 66"/>
            <p:cNvSpPr>
              <a:spLocks/>
            </p:cNvSpPr>
            <p:nvPr/>
          </p:nvSpPr>
          <p:spPr bwMode="auto">
            <a:xfrm>
              <a:off x="1410" y="3644"/>
              <a:ext cx="47" cy="19"/>
            </a:xfrm>
            <a:custGeom>
              <a:avLst/>
              <a:gdLst>
                <a:gd name="T0" fmla="*/ 44 w 47"/>
                <a:gd name="T1" fmla="*/ 0 h 19"/>
                <a:gd name="T2" fmla="*/ 18 w 47"/>
                <a:gd name="T3" fmla="*/ 0 h 19"/>
                <a:gd name="T4" fmla="*/ 0 w 47"/>
                <a:gd name="T5" fmla="*/ 0 h 19"/>
                <a:gd name="T6" fmla="*/ 0 w 47"/>
                <a:gd name="T7" fmla="*/ 19 h 19"/>
                <a:gd name="T8" fmla="*/ 18 w 47"/>
                <a:gd name="T9" fmla="*/ 19 h 19"/>
                <a:gd name="T10" fmla="*/ 47 w 47"/>
                <a:gd name="T11" fmla="*/ 19 h 19"/>
                <a:gd name="T12" fmla="*/ 44 w 47"/>
                <a:gd name="T13" fmla="*/ 0 h 19"/>
                <a:gd name="T14" fmla="*/ 0 60000 65536"/>
                <a:gd name="T15" fmla="*/ 0 60000 65536"/>
                <a:gd name="T16" fmla="*/ 0 60000 65536"/>
                <a:gd name="T17" fmla="*/ 0 60000 65536"/>
                <a:gd name="T18" fmla="*/ 0 60000 65536"/>
                <a:gd name="T19" fmla="*/ 0 60000 65536"/>
                <a:gd name="T20" fmla="*/ 0 60000 65536"/>
                <a:gd name="T21" fmla="*/ 0 w 47"/>
                <a:gd name="T22" fmla="*/ 0 h 19"/>
                <a:gd name="T23" fmla="*/ 47 w 47"/>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7" h="19">
                  <a:moveTo>
                    <a:pt x="44" y="0"/>
                  </a:moveTo>
                  <a:lnTo>
                    <a:pt x="18" y="0"/>
                  </a:lnTo>
                  <a:lnTo>
                    <a:pt x="0" y="0"/>
                  </a:lnTo>
                  <a:lnTo>
                    <a:pt x="0" y="19"/>
                  </a:lnTo>
                  <a:lnTo>
                    <a:pt x="18" y="19"/>
                  </a:lnTo>
                  <a:lnTo>
                    <a:pt x="47" y="19"/>
                  </a:lnTo>
                  <a:lnTo>
                    <a:pt x="4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59" name="Freeform 67"/>
            <p:cNvSpPr>
              <a:spLocks/>
            </p:cNvSpPr>
            <p:nvPr/>
          </p:nvSpPr>
          <p:spPr bwMode="auto">
            <a:xfrm>
              <a:off x="1464" y="3642"/>
              <a:ext cx="21" cy="21"/>
            </a:xfrm>
            <a:custGeom>
              <a:avLst/>
              <a:gdLst>
                <a:gd name="T0" fmla="*/ 12 w 21"/>
                <a:gd name="T1" fmla="*/ 0 h 21"/>
                <a:gd name="T2" fmla="*/ 9 w 21"/>
                <a:gd name="T3" fmla="*/ 0 h 21"/>
                <a:gd name="T4" fmla="*/ 5 w 21"/>
                <a:gd name="T5" fmla="*/ 2 h 21"/>
                <a:gd name="T6" fmla="*/ 9 w 21"/>
                <a:gd name="T7" fmla="*/ 12 h 21"/>
                <a:gd name="T8" fmla="*/ 9 w 21"/>
                <a:gd name="T9" fmla="*/ 2 h 21"/>
                <a:gd name="T10" fmla="*/ 7 w 21"/>
                <a:gd name="T11" fmla="*/ 2 h 21"/>
                <a:gd name="T12" fmla="*/ 7 w 21"/>
                <a:gd name="T13" fmla="*/ 12 h 21"/>
                <a:gd name="T14" fmla="*/ 16 w 21"/>
                <a:gd name="T15" fmla="*/ 7 h 21"/>
                <a:gd name="T16" fmla="*/ 16 w 21"/>
                <a:gd name="T17" fmla="*/ 5 h 21"/>
                <a:gd name="T18" fmla="*/ 16 w 21"/>
                <a:gd name="T19" fmla="*/ 5 h 21"/>
                <a:gd name="T20" fmla="*/ 0 w 21"/>
                <a:gd name="T21" fmla="*/ 14 h 21"/>
                <a:gd name="T22" fmla="*/ 0 w 21"/>
                <a:gd name="T23" fmla="*/ 14 h 21"/>
                <a:gd name="T24" fmla="*/ 0 w 21"/>
                <a:gd name="T25" fmla="*/ 14 h 21"/>
                <a:gd name="T26" fmla="*/ 2 w 21"/>
                <a:gd name="T27" fmla="*/ 21 h 21"/>
                <a:gd name="T28" fmla="*/ 9 w 21"/>
                <a:gd name="T29" fmla="*/ 21 h 21"/>
                <a:gd name="T30" fmla="*/ 9 w 21"/>
                <a:gd name="T31" fmla="*/ 21 h 21"/>
                <a:gd name="T32" fmla="*/ 14 w 21"/>
                <a:gd name="T33" fmla="*/ 19 h 21"/>
                <a:gd name="T34" fmla="*/ 14 w 21"/>
                <a:gd name="T35" fmla="*/ 19 h 21"/>
                <a:gd name="T36" fmla="*/ 21 w 21"/>
                <a:gd name="T37" fmla="*/ 17 h 21"/>
                <a:gd name="T38" fmla="*/ 12 w 21"/>
                <a:gd name="T39" fmla="*/ 0 h 2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1"/>
                <a:gd name="T61" fmla="*/ 0 h 21"/>
                <a:gd name="T62" fmla="*/ 21 w 21"/>
                <a:gd name="T63" fmla="*/ 21 h 21"/>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1" h="21">
                  <a:moveTo>
                    <a:pt x="12" y="0"/>
                  </a:moveTo>
                  <a:lnTo>
                    <a:pt x="9" y="0"/>
                  </a:lnTo>
                  <a:lnTo>
                    <a:pt x="5" y="2"/>
                  </a:lnTo>
                  <a:lnTo>
                    <a:pt x="9" y="12"/>
                  </a:lnTo>
                  <a:lnTo>
                    <a:pt x="9" y="2"/>
                  </a:lnTo>
                  <a:lnTo>
                    <a:pt x="7" y="2"/>
                  </a:lnTo>
                  <a:lnTo>
                    <a:pt x="7" y="12"/>
                  </a:lnTo>
                  <a:lnTo>
                    <a:pt x="16" y="7"/>
                  </a:lnTo>
                  <a:lnTo>
                    <a:pt x="16" y="5"/>
                  </a:lnTo>
                  <a:lnTo>
                    <a:pt x="0" y="14"/>
                  </a:lnTo>
                  <a:lnTo>
                    <a:pt x="2" y="21"/>
                  </a:lnTo>
                  <a:lnTo>
                    <a:pt x="9" y="21"/>
                  </a:lnTo>
                  <a:lnTo>
                    <a:pt x="14" y="19"/>
                  </a:lnTo>
                  <a:lnTo>
                    <a:pt x="21" y="17"/>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0" name="Freeform 68"/>
            <p:cNvSpPr>
              <a:spLocks/>
            </p:cNvSpPr>
            <p:nvPr/>
          </p:nvSpPr>
          <p:spPr bwMode="auto">
            <a:xfrm>
              <a:off x="1679" y="3807"/>
              <a:ext cx="38" cy="62"/>
            </a:xfrm>
            <a:custGeom>
              <a:avLst/>
              <a:gdLst>
                <a:gd name="T0" fmla="*/ 19 w 38"/>
                <a:gd name="T1" fmla="*/ 62 h 62"/>
                <a:gd name="T2" fmla="*/ 23 w 38"/>
                <a:gd name="T3" fmla="*/ 45 h 62"/>
                <a:gd name="T4" fmla="*/ 28 w 38"/>
                <a:gd name="T5" fmla="*/ 31 h 62"/>
                <a:gd name="T6" fmla="*/ 33 w 38"/>
                <a:gd name="T7" fmla="*/ 19 h 62"/>
                <a:gd name="T8" fmla="*/ 38 w 38"/>
                <a:gd name="T9" fmla="*/ 10 h 62"/>
                <a:gd name="T10" fmla="*/ 38 w 38"/>
                <a:gd name="T11" fmla="*/ 7 h 62"/>
                <a:gd name="T12" fmla="*/ 21 w 38"/>
                <a:gd name="T13" fmla="*/ 0 h 62"/>
                <a:gd name="T14" fmla="*/ 21 w 38"/>
                <a:gd name="T15" fmla="*/ 0 h 62"/>
                <a:gd name="T16" fmla="*/ 16 w 38"/>
                <a:gd name="T17" fmla="*/ 12 h 62"/>
                <a:gd name="T18" fmla="*/ 12 w 38"/>
                <a:gd name="T19" fmla="*/ 24 h 62"/>
                <a:gd name="T20" fmla="*/ 7 w 38"/>
                <a:gd name="T21" fmla="*/ 40 h 62"/>
                <a:gd name="T22" fmla="*/ 0 w 38"/>
                <a:gd name="T23" fmla="*/ 55 h 62"/>
                <a:gd name="T24" fmla="*/ 19 w 38"/>
                <a:gd name="T25" fmla="*/ 62 h 6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8"/>
                <a:gd name="T40" fmla="*/ 0 h 62"/>
                <a:gd name="T41" fmla="*/ 38 w 38"/>
                <a:gd name="T42" fmla="*/ 62 h 6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8" h="62">
                  <a:moveTo>
                    <a:pt x="19" y="62"/>
                  </a:moveTo>
                  <a:lnTo>
                    <a:pt x="23" y="45"/>
                  </a:lnTo>
                  <a:lnTo>
                    <a:pt x="28" y="31"/>
                  </a:lnTo>
                  <a:lnTo>
                    <a:pt x="33" y="19"/>
                  </a:lnTo>
                  <a:lnTo>
                    <a:pt x="38" y="10"/>
                  </a:lnTo>
                  <a:lnTo>
                    <a:pt x="38" y="7"/>
                  </a:lnTo>
                  <a:lnTo>
                    <a:pt x="21" y="0"/>
                  </a:lnTo>
                  <a:lnTo>
                    <a:pt x="16" y="12"/>
                  </a:lnTo>
                  <a:lnTo>
                    <a:pt x="12" y="24"/>
                  </a:lnTo>
                  <a:lnTo>
                    <a:pt x="7" y="40"/>
                  </a:lnTo>
                  <a:lnTo>
                    <a:pt x="0" y="55"/>
                  </a:lnTo>
                  <a:lnTo>
                    <a:pt x="1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1" name="Freeform 69"/>
            <p:cNvSpPr>
              <a:spLocks/>
            </p:cNvSpPr>
            <p:nvPr/>
          </p:nvSpPr>
          <p:spPr bwMode="auto">
            <a:xfrm>
              <a:off x="1667" y="3810"/>
              <a:ext cx="28" cy="61"/>
            </a:xfrm>
            <a:custGeom>
              <a:avLst/>
              <a:gdLst>
                <a:gd name="T0" fmla="*/ 28 w 28"/>
                <a:gd name="T1" fmla="*/ 56 h 61"/>
                <a:gd name="T2" fmla="*/ 28 w 28"/>
                <a:gd name="T3" fmla="*/ 54 h 61"/>
                <a:gd name="T4" fmla="*/ 28 w 28"/>
                <a:gd name="T5" fmla="*/ 54 h 61"/>
                <a:gd name="T6" fmla="*/ 21 w 28"/>
                <a:gd name="T7" fmla="*/ 26 h 61"/>
                <a:gd name="T8" fmla="*/ 19 w 28"/>
                <a:gd name="T9" fmla="*/ 0 h 61"/>
                <a:gd name="T10" fmla="*/ 0 w 28"/>
                <a:gd name="T11" fmla="*/ 2 h 61"/>
                <a:gd name="T12" fmla="*/ 2 w 28"/>
                <a:gd name="T13" fmla="*/ 28 h 61"/>
                <a:gd name="T14" fmla="*/ 9 w 28"/>
                <a:gd name="T15" fmla="*/ 59 h 61"/>
                <a:gd name="T16" fmla="*/ 9 w 28"/>
                <a:gd name="T17" fmla="*/ 61 h 61"/>
                <a:gd name="T18" fmla="*/ 28 w 28"/>
                <a:gd name="T19" fmla="*/ 56 h 6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61"/>
                <a:gd name="T32" fmla="*/ 28 w 28"/>
                <a:gd name="T33" fmla="*/ 61 h 6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61">
                  <a:moveTo>
                    <a:pt x="28" y="56"/>
                  </a:moveTo>
                  <a:lnTo>
                    <a:pt x="28" y="54"/>
                  </a:lnTo>
                  <a:lnTo>
                    <a:pt x="21" y="26"/>
                  </a:lnTo>
                  <a:lnTo>
                    <a:pt x="19" y="0"/>
                  </a:lnTo>
                  <a:lnTo>
                    <a:pt x="0" y="2"/>
                  </a:lnTo>
                  <a:lnTo>
                    <a:pt x="2" y="28"/>
                  </a:lnTo>
                  <a:lnTo>
                    <a:pt x="9" y="59"/>
                  </a:lnTo>
                  <a:lnTo>
                    <a:pt x="9" y="61"/>
                  </a:lnTo>
                  <a:lnTo>
                    <a:pt x="28" y="5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2" name="Freeform 70"/>
            <p:cNvSpPr>
              <a:spLocks/>
            </p:cNvSpPr>
            <p:nvPr/>
          </p:nvSpPr>
          <p:spPr bwMode="auto">
            <a:xfrm>
              <a:off x="1032" y="3540"/>
              <a:ext cx="16" cy="22"/>
            </a:xfrm>
            <a:custGeom>
              <a:avLst/>
              <a:gdLst>
                <a:gd name="T0" fmla="*/ 16 w 16"/>
                <a:gd name="T1" fmla="*/ 3 h 22"/>
                <a:gd name="T2" fmla="*/ 16 w 16"/>
                <a:gd name="T3" fmla="*/ 3 h 22"/>
                <a:gd name="T4" fmla="*/ 16 w 16"/>
                <a:gd name="T5" fmla="*/ 3 h 22"/>
                <a:gd name="T6" fmla="*/ 9 w 16"/>
                <a:gd name="T7" fmla="*/ 0 h 22"/>
                <a:gd name="T8" fmla="*/ 9 w 16"/>
                <a:gd name="T9" fmla="*/ 0 h 22"/>
                <a:gd name="T10" fmla="*/ 4 w 16"/>
                <a:gd name="T11" fmla="*/ 0 h 22"/>
                <a:gd name="T12" fmla="*/ 0 w 16"/>
                <a:gd name="T13" fmla="*/ 19 h 22"/>
                <a:gd name="T14" fmla="*/ 4 w 16"/>
                <a:gd name="T15" fmla="*/ 19 h 22"/>
                <a:gd name="T16" fmla="*/ 11 w 16"/>
                <a:gd name="T17" fmla="*/ 22 h 22"/>
                <a:gd name="T18" fmla="*/ 11 w 16"/>
                <a:gd name="T19" fmla="*/ 22 h 22"/>
                <a:gd name="T20" fmla="*/ 16 w 16"/>
                <a:gd name="T21" fmla="*/ 3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
                <a:gd name="T34" fmla="*/ 0 h 22"/>
                <a:gd name="T35" fmla="*/ 16 w 16"/>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 h="22">
                  <a:moveTo>
                    <a:pt x="16" y="3"/>
                  </a:moveTo>
                  <a:lnTo>
                    <a:pt x="16" y="3"/>
                  </a:lnTo>
                  <a:lnTo>
                    <a:pt x="9" y="0"/>
                  </a:lnTo>
                  <a:lnTo>
                    <a:pt x="4" y="0"/>
                  </a:lnTo>
                  <a:lnTo>
                    <a:pt x="0" y="19"/>
                  </a:lnTo>
                  <a:lnTo>
                    <a:pt x="4" y="19"/>
                  </a:lnTo>
                  <a:lnTo>
                    <a:pt x="11" y="22"/>
                  </a:lnTo>
                  <a:lnTo>
                    <a:pt x="16"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3" name="Freeform 71"/>
            <p:cNvSpPr>
              <a:spLocks/>
            </p:cNvSpPr>
            <p:nvPr/>
          </p:nvSpPr>
          <p:spPr bwMode="auto">
            <a:xfrm>
              <a:off x="1105" y="3540"/>
              <a:ext cx="23" cy="24"/>
            </a:xfrm>
            <a:custGeom>
              <a:avLst/>
              <a:gdLst>
                <a:gd name="T0" fmla="*/ 19 w 23"/>
                <a:gd name="T1" fmla="*/ 0 h 24"/>
                <a:gd name="T2" fmla="*/ 16 w 23"/>
                <a:gd name="T3" fmla="*/ 0 h 24"/>
                <a:gd name="T4" fmla="*/ 16 w 23"/>
                <a:gd name="T5" fmla="*/ 0 h 24"/>
                <a:gd name="T6" fmla="*/ 7 w 23"/>
                <a:gd name="T7" fmla="*/ 3 h 24"/>
                <a:gd name="T8" fmla="*/ 0 w 23"/>
                <a:gd name="T9" fmla="*/ 5 h 24"/>
                <a:gd name="T10" fmla="*/ 5 w 23"/>
                <a:gd name="T11" fmla="*/ 24 h 24"/>
                <a:gd name="T12" fmla="*/ 12 w 23"/>
                <a:gd name="T13" fmla="*/ 22 h 24"/>
                <a:gd name="T14" fmla="*/ 12 w 23"/>
                <a:gd name="T15" fmla="*/ 22 h 24"/>
                <a:gd name="T16" fmla="*/ 21 w 23"/>
                <a:gd name="T17" fmla="*/ 19 h 24"/>
                <a:gd name="T18" fmla="*/ 23 w 23"/>
                <a:gd name="T19" fmla="*/ 19 h 24"/>
                <a:gd name="T20" fmla="*/ 19 w 23"/>
                <a:gd name="T21" fmla="*/ 0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3"/>
                <a:gd name="T34" fmla="*/ 0 h 24"/>
                <a:gd name="T35" fmla="*/ 23 w 23"/>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3" h="24">
                  <a:moveTo>
                    <a:pt x="19" y="0"/>
                  </a:moveTo>
                  <a:lnTo>
                    <a:pt x="16" y="0"/>
                  </a:lnTo>
                  <a:lnTo>
                    <a:pt x="7" y="3"/>
                  </a:lnTo>
                  <a:lnTo>
                    <a:pt x="0" y="5"/>
                  </a:lnTo>
                  <a:lnTo>
                    <a:pt x="5" y="24"/>
                  </a:lnTo>
                  <a:lnTo>
                    <a:pt x="12" y="22"/>
                  </a:lnTo>
                  <a:lnTo>
                    <a:pt x="21" y="19"/>
                  </a:lnTo>
                  <a:lnTo>
                    <a:pt x="23" y="19"/>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4" name="Freeform 72"/>
            <p:cNvSpPr>
              <a:spLocks/>
            </p:cNvSpPr>
            <p:nvPr/>
          </p:nvSpPr>
          <p:spPr bwMode="auto">
            <a:xfrm>
              <a:off x="1138" y="3418"/>
              <a:ext cx="71" cy="101"/>
            </a:xfrm>
            <a:custGeom>
              <a:avLst/>
              <a:gdLst>
                <a:gd name="T0" fmla="*/ 16 w 71"/>
                <a:gd name="T1" fmla="*/ 101 h 101"/>
                <a:gd name="T2" fmla="*/ 49 w 71"/>
                <a:gd name="T3" fmla="*/ 52 h 101"/>
                <a:gd name="T4" fmla="*/ 61 w 71"/>
                <a:gd name="T5" fmla="*/ 30 h 101"/>
                <a:gd name="T6" fmla="*/ 71 w 71"/>
                <a:gd name="T7" fmla="*/ 7 h 101"/>
                <a:gd name="T8" fmla="*/ 52 w 71"/>
                <a:gd name="T9" fmla="*/ 0 h 101"/>
                <a:gd name="T10" fmla="*/ 42 w 71"/>
                <a:gd name="T11" fmla="*/ 21 h 101"/>
                <a:gd name="T12" fmla="*/ 33 w 71"/>
                <a:gd name="T13" fmla="*/ 42 h 101"/>
                <a:gd name="T14" fmla="*/ 0 w 71"/>
                <a:gd name="T15" fmla="*/ 92 h 101"/>
                <a:gd name="T16" fmla="*/ 16 w 71"/>
                <a:gd name="T17" fmla="*/ 101 h 101"/>
                <a:gd name="T18" fmla="*/ 16 w 71"/>
                <a:gd name="T19" fmla="*/ 101 h 10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1"/>
                <a:gd name="T31" fmla="*/ 0 h 101"/>
                <a:gd name="T32" fmla="*/ 71 w 71"/>
                <a:gd name="T33" fmla="*/ 101 h 10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1" h="101">
                  <a:moveTo>
                    <a:pt x="16" y="101"/>
                  </a:moveTo>
                  <a:lnTo>
                    <a:pt x="49" y="52"/>
                  </a:lnTo>
                  <a:lnTo>
                    <a:pt x="61" y="30"/>
                  </a:lnTo>
                  <a:lnTo>
                    <a:pt x="71" y="7"/>
                  </a:lnTo>
                  <a:lnTo>
                    <a:pt x="52" y="0"/>
                  </a:lnTo>
                  <a:lnTo>
                    <a:pt x="42" y="21"/>
                  </a:lnTo>
                  <a:lnTo>
                    <a:pt x="33" y="42"/>
                  </a:lnTo>
                  <a:lnTo>
                    <a:pt x="0" y="92"/>
                  </a:lnTo>
                  <a:lnTo>
                    <a:pt x="16" y="10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5" name="Freeform 73"/>
            <p:cNvSpPr>
              <a:spLocks/>
            </p:cNvSpPr>
            <p:nvPr/>
          </p:nvSpPr>
          <p:spPr bwMode="auto">
            <a:xfrm>
              <a:off x="1530" y="3401"/>
              <a:ext cx="83" cy="92"/>
            </a:xfrm>
            <a:custGeom>
              <a:avLst/>
              <a:gdLst>
                <a:gd name="T0" fmla="*/ 68 w 83"/>
                <a:gd name="T1" fmla="*/ 0 h 92"/>
                <a:gd name="T2" fmla="*/ 57 w 83"/>
                <a:gd name="T3" fmla="*/ 17 h 92"/>
                <a:gd name="T4" fmla="*/ 45 w 83"/>
                <a:gd name="T5" fmla="*/ 31 h 92"/>
                <a:gd name="T6" fmla="*/ 33 w 83"/>
                <a:gd name="T7" fmla="*/ 43 h 92"/>
                <a:gd name="T8" fmla="*/ 31 w 83"/>
                <a:gd name="T9" fmla="*/ 43 h 92"/>
                <a:gd name="T10" fmla="*/ 31 w 83"/>
                <a:gd name="T11" fmla="*/ 45 h 92"/>
                <a:gd name="T12" fmla="*/ 14 w 83"/>
                <a:gd name="T13" fmla="*/ 61 h 92"/>
                <a:gd name="T14" fmla="*/ 2 w 83"/>
                <a:gd name="T15" fmla="*/ 76 h 92"/>
                <a:gd name="T16" fmla="*/ 0 w 83"/>
                <a:gd name="T17" fmla="*/ 78 h 92"/>
                <a:gd name="T18" fmla="*/ 14 w 83"/>
                <a:gd name="T19" fmla="*/ 92 h 92"/>
                <a:gd name="T20" fmla="*/ 17 w 83"/>
                <a:gd name="T21" fmla="*/ 87 h 92"/>
                <a:gd name="T22" fmla="*/ 17 w 83"/>
                <a:gd name="T23" fmla="*/ 87 h 92"/>
                <a:gd name="T24" fmla="*/ 28 w 83"/>
                <a:gd name="T25" fmla="*/ 73 h 92"/>
                <a:gd name="T26" fmla="*/ 45 w 83"/>
                <a:gd name="T27" fmla="*/ 57 h 92"/>
                <a:gd name="T28" fmla="*/ 47 w 83"/>
                <a:gd name="T29" fmla="*/ 54 h 92"/>
                <a:gd name="T30" fmla="*/ 59 w 83"/>
                <a:gd name="T31" fmla="*/ 43 h 92"/>
                <a:gd name="T32" fmla="*/ 73 w 83"/>
                <a:gd name="T33" fmla="*/ 26 h 92"/>
                <a:gd name="T34" fmla="*/ 83 w 83"/>
                <a:gd name="T35" fmla="*/ 9 h 92"/>
                <a:gd name="T36" fmla="*/ 68 w 83"/>
                <a:gd name="T37" fmla="*/ 0 h 9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92"/>
                <a:gd name="T59" fmla="*/ 83 w 83"/>
                <a:gd name="T60" fmla="*/ 92 h 9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92">
                  <a:moveTo>
                    <a:pt x="68" y="0"/>
                  </a:moveTo>
                  <a:lnTo>
                    <a:pt x="57" y="17"/>
                  </a:lnTo>
                  <a:lnTo>
                    <a:pt x="45" y="31"/>
                  </a:lnTo>
                  <a:lnTo>
                    <a:pt x="33" y="43"/>
                  </a:lnTo>
                  <a:lnTo>
                    <a:pt x="31" y="43"/>
                  </a:lnTo>
                  <a:lnTo>
                    <a:pt x="31" y="45"/>
                  </a:lnTo>
                  <a:lnTo>
                    <a:pt x="14" y="61"/>
                  </a:lnTo>
                  <a:lnTo>
                    <a:pt x="2" y="76"/>
                  </a:lnTo>
                  <a:lnTo>
                    <a:pt x="0" y="78"/>
                  </a:lnTo>
                  <a:lnTo>
                    <a:pt x="14" y="92"/>
                  </a:lnTo>
                  <a:lnTo>
                    <a:pt x="17" y="87"/>
                  </a:lnTo>
                  <a:lnTo>
                    <a:pt x="28" y="73"/>
                  </a:lnTo>
                  <a:lnTo>
                    <a:pt x="45" y="57"/>
                  </a:lnTo>
                  <a:lnTo>
                    <a:pt x="47" y="54"/>
                  </a:lnTo>
                  <a:lnTo>
                    <a:pt x="59" y="43"/>
                  </a:lnTo>
                  <a:lnTo>
                    <a:pt x="73" y="26"/>
                  </a:lnTo>
                  <a:lnTo>
                    <a:pt x="83" y="9"/>
                  </a:lnTo>
                  <a:lnTo>
                    <a:pt x="6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6" name="Freeform 74"/>
            <p:cNvSpPr>
              <a:spLocks/>
            </p:cNvSpPr>
            <p:nvPr/>
          </p:nvSpPr>
          <p:spPr bwMode="auto">
            <a:xfrm>
              <a:off x="1745" y="3668"/>
              <a:ext cx="33" cy="47"/>
            </a:xfrm>
            <a:custGeom>
              <a:avLst/>
              <a:gdLst>
                <a:gd name="T0" fmla="*/ 16 w 33"/>
                <a:gd name="T1" fmla="*/ 47 h 47"/>
                <a:gd name="T2" fmla="*/ 26 w 33"/>
                <a:gd name="T3" fmla="*/ 26 h 47"/>
                <a:gd name="T4" fmla="*/ 33 w 33"/>
                <a:gd name="T5" fmla="*/ 7 h 47"/>
                <a:gd name="T6" fmla="*/ 14 w 33"/>
                <a:gd name="T7" fmla="*/ 0 h 47"/>
                <a:gd name="T8" fmla="*/ 7 w 33"/>
                <a:gd name="T9" fmla="*/ 19 h 47"/>
                <a:gd name="T10" fmla="*/ 0 w 33"/>
                <a:gd name="T11" fmla="*/ 40 h 47"/>
                <a:gd name="T12" fmla="*/ 16 w 33"/>
                <a:gd name="T13" fmla="*/ 47 h 47"/>
                <a:gd name="T14" fmla="*/ 0 60000 65536"/>
                <a:gd name="T15" fmla="*/ 0 60000 65536"/>
                <a:gd name="T16" fmla="*/ 0 60000 65536"/>
                <a:gd name="T17" fmla="*/ 0 60000 65536"/>
                <a:gd name="T18" fmla="*/ 0 60000 65536"/>
                <a:gd name="T19" fmla="*/ 0 60000 65536"/>
                <a:gd name="T20" fmla="*/ 0 60000 65536"/>
                <a:gd name="T21" fmla="*/ 0 w 33"/>
                <a:gd name="T22" fmla="*/ 0 h 47"/>
                <a:gd name="T23" fmla="*/ 33 w 33"/>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3" h="47">
                  <a:moveTo>
                    <a:pt x="16" y="47"/>
                  </a:moveTo>
                  <a:lnTo>
                    <a:pt x="26" y="26"/>
                  </a:lnTo>
                  <a:lnTo>
                    <a:pt x="33" y="7"/>
                  </a:lnTo>
                  <a:lnTo>
                    <a:pt x="14" y="0"/>
                  </a:lnTo>
                  <a:lnTo>
                    <a:pt x="7" y="19"/>
                  </a:lnTo>
                  <a:lnTo>
                    <a:pt x="0" y="40"/>
                  </a:lnTo>
                  <a:lnTo>
                    <a:pt x="16" y="4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7" name="Freeform 75"/>
            <p:cNvSpPr>
              <a:spLocks/>
            </p:cNvSpPr>
            <p:nvPr/>
          </p:nvSpPr>
          <p:spPr bwMode="auto">
            <a:xfrm>
              <a:off x="1738" y="3710"/>
              <a:ext cx="23" cy="36"/>
            </a:xfrm>
            <a:custGeom>
              <a:avLst/>
              <a:gdLst>
                <a:gd name="T0" fmla="*/ 16 w 23"/>
                <a:gd name="T1" fmla="*/ 36 h 36"/>
                <a:gd name="T2" fmla="*/ 19 w 23"/>
                <a:gd name="T3" fmla="*/ 29 h 36"/>
                <a:gd name="T4" fmla="*/ 21 w 23"/>
                <a:gd name="T5" fmla="*/ 29 h 36"/>
                <a:gd name="T6" fmla="*/ 23 w 23"/>
                <a:gd name="T7" fmla="*/ 17 h 36"/>
                <a:gd name="T8" fmla="*/ 23 w 23"/>
                <a:gd name="T9" fmla="*/ 3 h 36"/>
                <a:gd name="T10" fmla="*/ 5 w 23"/>
                <a:gd name="T11" fmla="*/ 0 h 36"/>
                <a:gd name="T12" fmla="*/ 5 w 23"/>
                <a:gd name="T13" fmla="*/ 15 h 36"/>
                <a:gd name="T14" fmla="*/ 2 w 23"/>
                <a:gd name="T15" fmla="*/ 22 h 36"/>
                <a:gd name="T16" fmla="*/ 0 w 23"/>
                <a:gd name="T17" fmla="*/ 29 h 36"/>
                <a:gd name="T18" fmla="*/ 16 w 23"/>
                <a:gd name="T19" fmla="*/ 36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3"/>
                <a:gd name="T31" fmla="*/ 0 h 36"/>
                <a:gd name="T32" fmla="*/ 23 w 23"/>
                <a:gd name="T33" fmla="*/ 36 h 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3" h="36">
                  <a:moveTo>
                    <a:pt x="16" y="36"/>
                  </a:moveTo>
                  <a:lnTo>
                    <a:pt x="19" y="29"/>
                  </a:lnTo>
                  <a:lnTo>
                    <a:pt x="21" y="29"/>
                  </a:lnTo>
                  <a:lnTo>
                    <a:pt x="23" y="17"/>
                  </a:lnTo>
                  <a:lnTo>
                    <a:pt x="23" y="3"/>
                  </a:lnTo>
                  <a:lnTo>
                    <a:pt x="5" y="0"/>
                  </a:lnTo>
                  <a:lnTo>
                    <a:pt x="5" y="15"/>
                  </a:lnTo>
                  <a:lnTo>
                    <a:pt x="2" y="22"/>
                  </a:lnTo>
                  <a:lnTo>
                    <a:pt x="0" y="29"/>
                  </a:lnTo>
                  <a:lnTo>
                    <a:pt x="16"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8" name="Freeform 76"/>
            <p:cNvSpPr>
              <a:spLocks/>
            </p:cNvSpPr>
            <p:nvPr/>
          </p:nvSpPr>
          <p:spPr bwMode="auto">
            <a:xfrm>
              <a:off x="1733" y="3734"/>
              <a:ext cx="17" cy="21"/>
            </a:xfrm>
            <a:custGeom>
              <a:avLst/>
              <a:gdLst>
                <a:gd name="T0" fmla="*/ 2 w 17"/>
                <a:gd name="T1" fmla="*/ 21 h 21"/>
                <a:gd name="T2" fmla="*/ 10 w 17"/>
                <a:gd name="T3" fmla="*/ 21 h 21"/>
                <a:gd name="T4" fmla="*/ 12 w 17"/>
                <a:gd name="T5" fmla="*/ 19 h 21"/>
                <a:gd name="T6" fmla="*/ 17 w 17"/>
                <a:gd name="T7" fmla="*/ 17 h 21"/>
                <a:gd name="T8" fmla="*/ 7 w 17"/>
                <a:gd name="T9" fmla="*/ 0 h 21"/>
                <a:gd name="T10" fmla="*/ 5 w 17"/>
                <a:gd name="T11" fmla="*/ 2 h 21"/>
                <a:gd name="T12" fmla="*/ 0 w 17"/>
                <a:gd name="T13" fmla="*/ 2 h 21"/>
                <a:gd name="T14" fmla="*/ 2 w 17"/>
                <a:gd name="T15" fmla="*/ 21 h 21"/>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21"/>
                <a:gd name="T26" fmla="*/ 17 w 17"/>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21">
                  <a:moveTo>
                    <a:pt x="2" y="21"/>
                  </a:moveTo>
                  <a:lnTo>
                    <a:pt x="10" y="21"/>
                  </a:lnTo>
                  <a:lnTo>
                    <a:pt x="12" y="19"/>
                  </a:lnTo>
                  <a:lnTo>
                    <a:pt x="17" y="17"/>
                  </a:lnTo>
                  <a:lnTo>
                    <a:pt x="7" y="0"/>
                  </a:lnTo>
                  <a:lnTo>
                    <a:pt x="5" y="2"/>
                  </a:lnTo>
                  <a:lnTo>
                    <a:pt x="0" y="2"/>
                  </a:lnTo>
                  <a:lnTo>
                    <a:pt x="2"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69" name="Freeform 77"/>
            <p:cNvSpPr>
              <a:spLocks/>
            </p:cNvSpPr>
            <p:nvPr/>
          </p:nvSpPr>
          <p:spPr bwMode="auto">
            <a:xfrm>
              <a:off x="1721" y="3734"/>
              <a:ext cx="19" cy="21"/>
            </a:xfrm>
            <a:custGeom>
              <a:avLst/>
              <a:gdLst>
                <a:gd name="T0" fmla="*/ 0 w 19"/>
                <a:gd name="T1" fmla="*/ 14 h 21"/>
                <a:gd name="T2" fmla="*/ 3 w 19"/>
                <a:gd name="T3" fmla="*/ 17 h 21"/>
                <a:gd name="T4" fmla="*/ 5 w 19"/>
                <a:gd name="T5" fmla="*/ 17 h 21"/>
                <a:gd name="T6" fmla="*/ 10 w 19"/>
                <a:gd name="T7" fmla="*/ 21 h 21"/>
                <a:gd name="T8" fmla="*/ 19 w 19"/>
                <a:gd name="T9" fmla="*/ 5 h 21"/>
                <a:gd name="T10" fmla="*/ 14 w 19"/>
                <a:gd name="T11" fmla="*/ 2 h 21"/>
                <a:gd name="T12" fmla="*/ 12 w 19"/>
                <a:gd name="T13" fmla="*/ 0 h 21"/>
                <a:gd name="T14" fmla="*/ 0 w 19"/>
                <a:gd name="T15" fmla="*/ 14 h 21"/>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21"/>
                <a:gd name="T26" fmla="*/ 19 w 19"/>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21">
                  <a:moveTo>
                    <a:pt x="0" y="14"/>
                  </a:moveTo>
                  <a:lnTo>
                    <a:pt x="3" y="17"/>
                  </a:lnTo>
                  <a:lnTo>
                    <a:pt x="5" y="17"/>
                  </a:lnTo>
                  <a:lnTo>
                    <a:pt x="10" y="21"/>
                  </a:lnTo>
                  <a:lnTo>
                    <a:pt x="19" y="5"/>
                  </a:lnTo>
                  <a:lnTo>
                    <a:pt x="14" y="2"/>
                  </a:lnTo>
                  <a:lnTo>
                    <a:pt x="12"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0" name="Freeform 78"/>
            <p:cNvSpPr>
              <a:spLocks/>
            </p:cNvSpPr>
            <p:nvPr/>
          </p:nvSpPr>
          <p:spPr bwMode="auto">
            <a:xfrm>
              <a:off x="1707" y="3715"/>
              <a:ext cx="28" cy="31"/>
            </a:xfrm>
            <a:custGeom>
              <a:avLst/>
              <a:gdLst>
                <a:gd name="T0" fmla="*/ 0 w 28"/>
                <a:gd name="T1" fmla="*/ 7 h 31"/>
                <a:gd name="T2" fmla="*/ 5 w 28"/>
                <a:gd name="T3" fmla="*/ 21 h 31"/>
                <a:gd name="T4" fmla="*/ 12 w 28"/>
                <a:gd name="T5" fmla="*/ 31 h 31"/>
                <a:gd name="T6" fmla="*/ 28 w 28"/>
                <a:gd name="T7" fmla="*/ 19 h 31"/>
                <a:gd name="T8" fmla="*/ 21 w 28"/>
                <a:gd name="T9" fmla="*/ 12 h 31"/>
                <a:gd name="T10" fmla="*/ 17 w 28"/>
                <a:gd name="T11" fmla="*/ 0 h 31"/>
                <a:gd name="T12" fmla="*/ 0 w 28"/>
                <a:gd name="T13" fmla="*/ 7 h 31"/>
                <a:gd name="T14" fmla="*/ 0 60000 65536"/>
                <a:gd name="T15" fmla="*/ 0 60000 65536"/>
                <a:gd name="T16" fmla="*/ 0 60000 65536"/>
                <a:gd name="T17" fmla="*/ 0 60000 65536"/>
                <a:gd name="T18" fmla="*/ 0 60000 65536"/>
                <a:gd name="T19" fmla="*/ 0 60000 65536"/>
                <a:gd name="T20" fmla="*/ 0 60000 65536"/>
                <a:gd name="T21" fmla="*/ 0 w 28"/>
                <a:gd name="T22" fmla="*/ 0 h 31"/>
                <a:gd name="T23" fmla="*/ 28 w 28"/>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31">
                  <a:moveTo>
                    <a:pt x="0" y="7"/>
                  </a:moveTo>
                  <a:lnTo>
                    <a:pt x="5" y="21"/>
                  </a:lnTo>
                  <a:lnTo>
                    <a:pt x="12" y="31"/>
                  </a:lnTo>
                  <a:lnTo>
                    <a:pt x="28" y="19"/>
                  </a:lnTo>
                  <a:lnTo>
                    <a:pt x="21" y="12"/>
                  </a:lnTo>
                  <a:lnTo>
                    <a:pt x="17"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1" name="Freeform 79"/>
            <p:cNvSpPr>
              <a:spLocks/>
            </p:cNvSpPr>
            <p:nvPr/>
          </p:nvSpPr>
          <p:spPr bwMode="auto">
            <a:xfrm>
              <a:off x="1698" y="3656"/>
              <a:ext cx="28" cy="64"/>
            </a:xfrm>
            <a:custGeom>
              <a:avLst/>
              <a:gdLst>
                <a:gd name="T0" fmla="*/ 0 w 28"/>
                <a:gd name="T1" fmla="*/ 3 h 64"/>
                <a:gd name="T2" fmla="*/ 2 w 28"/>
                <a:gd name="T3" fmla="*/ 38 h 64"/>
                <a:gd name="T4" fmla="*/ 9 w 28"/>
                <a:gd name="T5" fmla="*/ 64 h 64"/>
                <a:gd name="T6" fmla="*/ 28 w 28"/>
                <a:gd name="T7" fmla="*/ 59 h 64"/>
                <a:gd name="T8" fmla="*/ 21 w 28"/>
                <a:gd name="T9" fmla="*/ 33 h 64"/>
                <a:gd name="T10" fmla="*/ 16 w 28"/>
                <a:gd name="T11" fmla="*/ 0 h 64"/>
                <a:gd name="T12" fmla="*/ 0 w 28"/>
                <a:gd name="T13" fmla="*/ 3 h 64"/>
                <a:gd name="T14" fmla="*/ 0 60000 65536"/>
                <a:gd name="T15" fmla="*/ 0 60000 65536"/>
                <a:gd name="T16" fmla="*/ 0 60000 65536"/>
                <a:gd name="T17" fmla="*/ 0 60000 65536"/>
                <a:gd name="T18" fmla="*/ 0 60000 65536"/>
                <a:gd name="T19" fmla="*/ 0 60000 65536"/>
                <a:gd name="T20" fmla="*/ 0 60000 65536"/>
                <a:gd name="T21" fmla="*/ 0 w 28"/>
                <a:gd name="T22" fmla="*/ 0 h 64"/>
                <a:gd name="T23" fmla="*/ 28 w 28"/>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64">
                  <a:moveTo>
                    <a:pt x="0" y="3"/>
                  </a:moveTo>
                  <a:lnTo>
                    <a:pt x="2" y="38"/>
                  </a:lnTo>
                  <a:lnTo>
                    <a:pt x="9" y="64"/>
                  </a:lnTo>
                  <a:lnTo>
                    <a:pt x="28" y="59"/>
                  </a:lnTo>
                  <a:lnTo>
                    <a:pt x="21" y="33"/>
                  </a:lnTo>
                  <a:lnTo>
                    <a:pt x="16" y="0"/>
                  </a:lnTo>
                  <a:lnTo>
                    <a:pt x="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2" name="Freeform 80"/>
            <p:cNvSpPr>
              <a:spLocks/>
            </p:cNvSpPr>
            <p:nvPr/>
          </p:nvSpPr>
          <p:spPr bwMode="auto">
            <a:xfrm>
              <a:off x="1698" y="3595"/>
              <a:ext cx="26" cy="64"/>
            </a:xfrm>
            <a:custGeom>
              <a:avLst/>
              <a:gdLst>
                <a:gd name="T0" fmla="*/ 7 w 26"/>
                <a:gd name="T1" fmla="*/ 0 h 64"/>
                <a:gd name="T2" fmla="*/ 0 w 26"/>
                <a:gd name="T3" fmla="*/ 33 h 64"/>
                <a:gd name="T4" fmla="*/ 0 w 26"/>
                <a:gd name="T5" fmla="*/ 61 h 64"/>
                <a:gd name="T6" fmla="*/ 16 w 26"/>
                <a:gd name="T7" fmla="*/ 64 h 64"/>
                <a:gd name="T8" fmla="*/ 19 w 26"/>
                <a:gd name="T9" fmla="*/ 35 h 64"/>
                <a:gd name="T10" fmla="*/ 26 w 26"/>
                <a:gd name="T11" fmla="*/ 2 h 64"/>
                <a:gd name="T12" fmla="*/ 7 w 26"/>
                <a:gd name="T13" fmla="*/ 0 h 64"/>
                <a:gd name="T14" fmla="*/ 0 60000 65536"/>
                <a:gd name="T15" fmla="*/ 0 60000 65536"/>
                <a:gd name="T16" fmla="*/ 0 60000 65536"/>
                <a:gd name="T17" fmla="*/ 0 60000 65536"/>
                <a:gd name="T18" fmla="*/ 0 60000 65536"/>
                <a:gd name="T19" fmla="*/ 0 60000 65536"/>
                <a:gd name="T20" fmla="*/ 0 60000 65536"/>
                <a:gd name="T21" fmla="*/ 0 w 26"/>
                <a:gd name="T22" fmla="*/ 0 h 64"/>
                <a:gd name="T23" fmla="*/ 26 w 26"/>
                <a:gd name="T24" fmla="*/ 64 h 6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64">
                  <a:moveTo>
                    <a:pt x="7" y="0"/>
                  </a:moveTo>
                  <a:lnTo>
                    <a:pt x="0" y="33"/>
                  </a:lnTo>
                  <a:lnTo>
                    <a:pt x="0" y="61"/>
                  </a:lnTo>
                  <a:lnTo>
                    <a:pt x="16" y="64"/>
                  </a:lnTo>
                  <a:lnTo>
                    <a:pt x="19" y="35"/>
                  </a:lnTo>
                  <a:lnTo>
                    <a:pt x="26" y="2"/>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3" name="Freeform 81"/>
            <p:cNvSpPr>
              <a:spLocks/>
            </p:cNvSpPr>
            <p:nvPr/>
          </p:nvSpPr>
          <p:spPr bwMode="auto">
            <a:xfrm>
              <a:off x="1705" y="3540"/>
              <a:ext cx="28" cy="57"/>
            </a:xfrm>
            <a:custGeom>
              <a:avLst/>
              <a:gdLst>
                <a:gd name="T0" fmla="*/ 12 w 28"/>
                <a:gd name="T1" fmla="*/ 0 h 57"/>
                <a:gd name="T2" fmla="*/ 7 w 28"/>
                <a:gd name="T3" fmla="*/ 7 h 57"/>
                <a:gd name="T4" fmla="*/ 7 w 28"/>
                <a:gd name="T5" fmla="*/ 10 h 57"/>
                <a:gd name="T6" fmla="*/ 2 w 28"/>
                <a:gd name="T7" fmla="*/ 19 h 57"/>
                <a:gd name="T8" fmla="*/ 2 w 28"/>
                <a:gd name="T9" fmla="*/ 31 h 57"/>
                <a:gd name="T10" fmla="*/ 2 w 28"/>
                <a:gd name="T11" fmla="*/ 31 h 57"/>
                <a:gd name="T12" fmla="*/ 0 w 28"/>
                <a:gd name="T13" fmla="*/ 43 h 57"/>
                <a:gd name="T14" fmla="*/ 0 w 28"/>
                <a:gd name="T15" fmla="*/ 55 h 57"/>
                <a:gd name="T16" fmla="*/ 19 w 28"/>
                <a:gd name="T17" fmla="*/ 57 h 57"/>
                <a:gd name="T18" fmla="*/ 19 w 28"/>
                <a:gd name="T19" fmla="*/ 45 h 57"/>
                <a:gd name="T20" fmla="*/ 19 w 28"/>
                <a:gd name="T21" fmla="*/ 45 h 57"/>
                <a:gd name="T22" fmla="*/ 21 w 28"/>
                <a:gd name="T23" fmla="*/ 33 h 57"/>
                <a:gd name="T24" fmla="*/ 21 w 28"/>
                <a:gd name="T25" fmla="*/ 24 h 57"/>
                <a:gd name="T26" fmla="*/ 23 w 28"/>
                <a:gd name="T27" fmla="*/ 17 h 57"/>
                <a:gd name="T28" fmla="*/ 28 w 28"/>
                <a:gd name="T29" fmla="*/ 10 h 57"/>
                <a:gd name="T30" fmla="*/ 12 w 28"/>
                <a:gd name="T31" fmla="*/ 0 h 5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8"/>
                <a:gd name="T49" fmla="*/ 0 h 57"/>
                <a:gd name="T50" fmla="*/ 28 w 28"/>
                <a:gd name="T51" fmla="*/ 57 h 5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8" h="57">
                  <a:moveTo>
                    <a:pt x="12" y="0"/>
                  </a:moveTo>
                  <a:lnTo>
                    <a:pt x="7" y="7"/>
                  </a:lnTo>
                  <a:lnTo>
                    <a:pt x="7" y="10"/>
                  </a:lnTo>
                  <a:lnTo>
                    <a:pt x="2" y="19"/>
                  </a:lnTo>
                  <a:lnTo>
                    <a:pt x="2" y="31"/>
                  </a:lnTo>
                  <a:lnTo>
                    <a:pt x="0" y="43"/>
                  </a:lnTo>
                  <a:lnTo>
                    <a:pt x="0" y="55"/>
                  </a:lnTo>
                  <a:lnTo>
                    <a:pt x="19" y="57"/>
                  </a:lnTo>
                  <a:lnTo>
                    <a:pt x="19" y="45"/>
                  </a:lnTo>
                  <a:lnTo>
                    <a:pt x="21" y="33"/>
                  </a:lnTo>
                  <a:lnTo>
                    <a:pt x="21" y="24"/>
                  </a:lnTo>
                  <a:lnTo>
                    <a:pt x="23" y="17"/>
                  </a:lnTo>
                  <a:lnTo>
                    <a:pt x="28" y="1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4" name="Freeform 82"/>
            <p:cNvSpPr>
              <a:spLocks/>
            </p:cNvSpPr>
            <p:nvPr/>
          </p:nvSpPr>
          <p:spPr bwMode="auto">
            <a:xfrm>
              <a:off x="1719" y="3529"/>
              <a:ext cx="31" cy="26"/>
            </a:xfrm>
            <a:custGeom>
              <a:avLst/>
              <a:gdLst>
                <a:gd name="T0" fmla="*/ 31 w 31"/>
                <a:gd name="T1" fmla="*/ 2 h 26"/>
                <a:gd name="T2" fmla="*/ 24 w 31"/>
                <a:gd name="T3" fmla="*/ 0 h 26"/>
                <a:gd name="T4" fmla="*/ 21 w 31"/>
                <a:gd name="T5" fmla="*/ 0 h 26"/>
                <a:gd name="T6" fmla="*/ 12 w 31"/>
                <a:gd name="T7" fmla="*/ 2 h 26"/>
                <a:gd name="T8" fmla="*/ 12 w 31"/>
                <a:gd name="T9" fmla="*/ 2 h 26"/>
                <a:gd name="T10" fmla="*/ 0 w 31"/>
                <a:gd name="T11" fmla="*/ 9 h 26"/>
                <a:gd name="T12" fmla="*/ 12 w 31"/>
                <a:gd name="T13" fmla="*/ 26 h 26"/>
                <a:gd name="T14" fmla="*/ 19 w 31"/>
                <a:gd name="T15" fmla="*/ 21 h 26"/>
                <a:gd name="T16" fmla="*/ 21 w 31"/>
                <a:gd name="T17" fmla="*/ 18 h 26"/>
                <a:gd name="T18" fmla="*/ 26 w 31"/>
                <a:gd name="T19" fmla="*/ 21 h 26"/>
                <a:gd name="T20" fmla="*/ 31 w 31"/>
                <a:gd name="T21" fmla="*/ 2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26"/>
                <a:gd name="T35" fmla="*/ 31 w 31"/>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26">
                  <a:moveTo>
                    <a:pt x="31" y="2"/>
                  </a:moveTo>
                  <a:lnTo>
                    <a:pt x="24" y="0"/>
                  </a:lnTo>
                  <a:lnTo>
                    <a:pt x="21" y="0"/>
                  </a:lnTo>
                  <a:lnTo>
                    <a:pt x="12" y="2"/>
                  </a:lnTo>
                  <a:lnTo>
                    <a:pt x="0" y="9"/>
                  </a:lnTo>
                  <a:lnTo>
                    <a:pt x="12" y="26"/>
                  </a:lnTo>
                  <a:lnTo>
                    <a:pt x="19" y="21"/>
                  </a:lnTo>
                  <a:lnTo>
                    <a:pt x="21" y="18"/>
                  </a:lnTo>
                  <a:lnTo>
                    <a:pt x="26" y="21"/>
                  </a:lnTo>
                  <a:lnTo>
                    <a:pt x="31"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5" name="Freeform 83"/>
            <p:cNvSpPr>
              <a:spLocks/>
            </p:cNvSpPr>
            <p:nvPr/>
          </p:nvSpPr>
          <p:spPr bwMode="auto">
            <a:xfrm>
              <a:off x="1740" y="3533"/>
              <a:ext cx="24" cy="36"/>
            </a:xfrm>
            <a:custGeom>
              <a:avLst/>
              <a:gdLst>
                <a:gd name="T0" fmla="*/ 24 w 24"/>
                <a:gd name="T1" fmla="*/ 33 h 36"/>
                <a:gd name="T2" fmla="*/ 21 w 24"/>
                <a:gd name="T3" fmla="*/ 24 h 36"/>
                <a:gd name="T4" fmla="*/ 21 w 24"/>
                <a:gd name="T5" fmla="*/ 24 h 36"/>
                <a:gd name="T6" fmla="*/ 21 w 24"/>
                <a:gd name="T7" fmla="*/ 14 h 36"/>
                <a:gd name="T8" fmla="*/ 21 w 24"/>
                <a:gd name="T9" fmla="*/ 14 h 36"/>
                <a:gd name="T10" fmla="*/ 19 w 24"/>
                <a:gd name="T11" fmla="*/ 7 h 36"/>
                <a:gd name="T12" fmla="*/ 19 w 24"/>
                <a:gd name="T13" fmla="*/ 5 h 36"/>
                <a:gd name="T14" fmla="*/ 14 w 24"/>
                <a:gd name="T15" fmla="*/ 0 h 36"/>
                <a:gd name="T16" fmla="*/ 0 w 24"/>
                <a:gd name="T17" fmla="*/ 12 h 36"/>
                <a:gd name="T18" fmla="*/ 3 w 24"/>
                <a:gd name="T19" fmla="*/ 17 h 36"/>
                <a:gd name="T20" fmla="*/ 3 w 24"/>
                <a:gd name="T21" fmla="*/ 19 h 36"/>
                <a:gd name="T22" fmla="*/ 3 w 24"/>
                <a:gd name="T23" fmla="*/ 26 h 36"/>
                <a:gd name="T24" fmla="*/ 3 w 24"/>
                <a:gd name="T25" fmla="*/ 26 h 36"/>
                <a:gd name="T26" fmla="*/ 5 w 24"/>
                <a:gd name="T27" fmla="*/ 36 h 36"/>
                <a:gd name="T28" fmla="*/ 24 w 24"/>
                <a:gd name="T29" fmla="*/ 33 h 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24"/>
                <a:gd name="T46" fmla="*/ 0 h 36"/>
                <a:gd name="T47" fmla="*/ 24 w 24"/>
                <a:gd name="T48" fmla="*/ 36 h 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24" h="36">
                  <a:moveTo>
                    <a:pt x="24" y="33"/>
                  </a:moveTo>
                  <a:lnTo>
                    <a:pt x="21" y="24"/>
                  </a:lnTo>
                  <a:lnTo>
                    <a:pt x="21" y="14"/>
                  </a:lnTo>
                  <a:lnTo>
                    <a:pt x="19" y="7"/>
                  </a:lnTo>
                  <a:lnTo>
                    <a:pt x="19" y="5"/>
                  </a:lnTo>
                  <a:lnTo>
                    <a:pt x="14" y="0"/>
                  </a:lnTo>
                  <a:lnTo>
                    <a:pt x="0" y="12"/>
                  </a:lnTo>
                  <a:lnTo>
                    <a:pt x="3" y="17"/>
                  </a:lnTo>
                  <a:lnTo>
                    <a:pt x="3" y="19"/>
                  </a:lnTo>
                  <a:lnTo>
                    <a:pt x="3" y="26"/>
                  </a:lnTo>
                  <a:lnTo>
                    <a:pt x="5" y="36"/>
                  </a:lnTo>
                  <a:lnTo>
                    <a:pt x="24"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6" name="Freeform 84"/>
            <p:cNvSpPr>
              <a:spLocks/>
            </p:cNvSpPr>
            <p:nvPr/>
          </p:nvSpPr>
          <p:spPr bwMode="auto">
            <a:xfrm>
              <a:off x="1745" y="3564"/>
              <a:ext cx="33" cy="54"/>
            </a:xfrm>
            <a:custGeom>
              <a:avLst/>
              <a:gdLst>
                <a:gd name="T0" fmla="*/ 33 w 33"/>
                <a:gd name="T1" fmla="*/ 52 h 54"/>
                <a:gd name="T2" fmla="*/ 31 w 33"/>
                <a:gd name="T3" fmla="*/ 35 h 54"/>
                <a:gd name="T4" fmla="*/ 26 w 33"/>
                <a:gd name="T5" fmla="*/ 21 h 54"/>
                <a:gd name="T6" fmla="*/ 19 w 33"/>
                <a:gd name="T7" fmla="*/ 0 h 54"/>
                <a:gd name="T8" fmla="*/ 0 w 33"/>
                <a:gd name="T9" fmla="*/ 5 h 54"/>
                <a:gd name="T10" fmla="*/ 7 w 33"/>
                <a:gd name="T11" fmla="*/ 28 h 54"/>
                <a:gd name="T12" fmla="*/ 12 w 33"/>
                <a:gd name="T13" fmla="*/ 40 h 54"/>
                <a:gd name="T14" fmla="*/ 14 w 33"/>
                <a:gd name="T15" fmla="*/ 54 h 54"/>
                <a:gd name="T16" fmla="*/ 33 w 33"/>
                <a:gd name="T17" fmla="*/ 52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54"/>
                <a:gd name="T29" fmla="*/ 33 w 33"/>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54">
                  <a:moveTo>
                    <a:pt x="33" y="52"/>
                  </a:moveTo>
                  <a:lnTo>
                    <a:pt x="31" y="35"/>
                  </a:lnTo>
                  <a:lnTo>
                    <a:pt x="26" y="21"/>
                  </a:lnTo>
                  <a:lnTo>
                    <a:pt x="19" y="0"/>
                  </a:lnTo>
                  <a:lnTo>
                    <a:pt x="0" y="5"/>
                  </a:lnTo>
                  <a:lnTo>
                    <a:pt x="7" y="28"/>
                  </a:lnTo>
                  <a:lnTo>
                    <a:pt x="12" y="40"/>
                  </a:lnTo>
                  <a:lnTo>
                    <a:pt x="14" y="54"/>
                  </a:lnTo>
                  <a:lnTo>
                    <a:pt x="33" y="5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7" name="Freeform 85"/>
            <p:cNvSpPr>
              <a:spLocks/>
            </p:cNvSpPr>
            <p:nvPr/>
          </p:nvSpPr>
          <p:spPr bwMode="auto">
            <a:xfrm>
              <a:off x="1759" y="3616"/>
              <a:ext cx="21" cy="57"/>
            </a:xfrm>
            <a:custGeom>
              <a:avLst/>
              <a:gdLst>
                <a:gd name="T0" fmla="*/ 19 w 21"/>
                <a:gd name="T1" fmla="*/ 57 h 57"/>
                <a:gd name="T2" fmla="*/ 21 w 21"/>
                <a:gd name="T3" fmla="*/ 26 h 57"/>
                <a:gd name="T4" fmla="*/ 19 w 21"/>
                <a:gd name="T5" fmla="*/ 0 h 57"/>
                <a:gd name="T6" fmla="*/ 0 w 21"/>
                <a:gd name="T7" fmla="*/ 2 h 57"/>
                <a:gd name="T8" fmla="*/ 2 w 21"/>
                <a:gd name="T9" fmla="*/ 26 h 57"/>
                <a:gd name="T10" fmla="*/ 0 w 21"/>
                <a:gd name="T11" fmla="*/ 54 h 57"/>
                <a:gd name="T12" fmla="*/ 19 w 21"/>
                <a:gd name="T13" fmla="*/ 57 h 57"/>
                <a:gd name="T14" fmla="*/ 0 60000 65536"/>
                <a:gd name="T15" fmla="*/ 0 60000 65536"/>
                <a:gd name="T16" fmla="*/ 0 60000 65536"/>
                <a:gd name="T17" fmla="*/ 0 60000 65536"/>
                <a:gd name="T18" fmla="*/ 0 60000 65536"/>
                <a:gd name="T19" fmla="*/ 0 60000 65536"/>
                <a:gd name="T20" fmla="*/ 0 60000 65536"/>
                <a:gd name="T21" fmla="*/ 0 w 21"/>
                <a:gd name="T22" fmla="*/ 0 h 57"/>
                <a:gd name="T23" fmla="*/ 21 w 21"/>
                <a:gd name="T24" fmla="*/ 57 h 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57">
                  <a:moveTo>
                    <a:pt x="19" y="57"/>
                  </a:moveTo>
                  <a:lnTo>
                    <a:pt x="21" y="26"/>
                  </a:lnTo>
                  <a:lnTo>
                    <a:pt x="19" y="0"/>
                  </a:lnTo>
                  <a:lnTo>
                    <a:pt x="0" y="2"/>
                  </a:lnTo>
                  <a:lnTo>
                    <a:pt x="2" y="26"/>
                  </a:lnTo>
                  <a:lnTo>
                    <a:pt x="0" y="54"/>
                  </a:lnTo>
                  <a:lnTo>
                    <a:pt x="19" y="5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8" name="Freeform 86"/>
            <p:cNvSpPr>
              <a:spLocks/>
            </p:cNvSpPr>
            <p:nvPr/>
          </p:nvSpPr>
          <p:spPr bwMode="auto">
            <a:xfrm>
              <a:off x="784" y="3684"/>
              <a:ext cx="56" cy="22"/>
            </a:xfrm>
            <a:custGeom>
              <a:avLst/>
              <a:gdLst>
                <a:gd name="T0" fmla="*/ 0 w 56"/>
                <a:gd name="T1" fmla="*/ 22 h 22"/>
                <a:gd name="T2" fmla="*/ 30 w 56"/>
                <a:gd name="T3" fmla="*/ 22 h 22"/>
                <a:gd name="T4" fmla="*/ 56 w 56"/>
                <a:gd name="T5" fmla="*/ 19 h 22"/>
                <a:gd name="T6" fmla="*/ 54 w 56"/>
                <a:gd name="T7" fmla="*/ 0 h 22"/>
                <a:gd name="T8" fmla="*/ 30 w 56"/>
                <a:gd name="T9" fmla="*/ 3 h 22"/>
                <a:gd name="T10" fmla="*/ 0 w 56"/>
                <a:gd name="T11" fmla="*/ 3 h 22"/>
                <a:gd name="T12" fmla="*/ 0 w 56"/>
                <a:gd name="T13" fmla="*/ 22 h 22"/>
                <a:gd name="T14" fmla="*/ 0 60000 65536"/>
                <a:gd name="T15" fmla="*/ 0 60000 65536"/>
                <a:gd name="T16" fmla="*/ 0 60000 65536"/>
                <a:gd name="T17" fmla="*/ 0 60000 65536"/>
                <a:gd name="T18" fmla="*/ 0 60000 65536"/>
                <a:gd name="T19" fmla="*/ 0 60000 65536"/>
                <a:gd name="T20" fmla="*/ 0 60000 65536"/>
                <a:gd name="T21" fmla="*/ 0 w 56"/>
                <a:gd name="T22" fmla="*/ 0 h 22"/>
                <a:gd name="T23" fmla="*/ 56 w 56"/>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6" h="22">
                  <a:moveTo>
                    <a:pt x="0" y="22"/>
                  </a:moveTo>
                  <a:lnTo>
                    <a:pt x="30" y="22"/>
                  </a:lnTo>
                  <a:lnTo>
                    <a:pt x="56" y="19"/>
                  </a:lnTo>
                  <a:lnTo>
                    <a:pt x="54" y="0"/>
                  </a:lnTo>
                  <a:lnTo>
                    <a:pt x="30" y="3"/>
                  </a:lnTo>
                  <a:lnTo>
                    <a:pt x="0" y="3"/>
                  </a:lnTo>
                  <a:lnTo>
                    <a:pt x="0" y="2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79" name="Freeform 87"/>
            <p:cNvSpPr>
              <a:spLocks/>
            </p:cNvSpPr>
            <p:nvPr/>
          </p:nvSpPr>
          <p:spPr bwMode="auto">
            <a:xfrm>
              <a:off x="729" y="3682"/>
              <a:ext cx="57" cy="24"/>
            </a:xfrm>
            <a:custGeom>
              <a:avLst/>
              <a:gdLst>
                <a:gd name="T0" fmla="*/ 0 w 57"/>
                <a:gd name="T1" fmla="*/ 19 h 24"/>
                <a:gd name="T2" fmla="*/ 14 w 57"/>
                <a:gd name="T3" fmla="*/ 19 h 24"/>
                <a:gd name="T4" fmla="*/ 31 w 57"/>
                <a:gd name="T5" fmla="*/ 21 h 24"/>
                <a:gd name="T6" fmla="*/ 55 w 57"/>
                <a:gd name="T7" fmla="*/ 24 h 24"/>
                <a:gd name="T8" fmla="*/ 57 w 57"/>
                <a:gd name="T9" fmla="*/ 5 h 24"/>
                <a:gd name="T10" fmla="*/ 33 w 57"/>
                <a:gd name="T11" fmla="*/ 2 h 24"/>
                <a:gd name="T12" fmla="*/ 17 w 57"/>
                <a:gd name="T13" fmla="*/ 0 h 24"/>
                <a:gd name="T14" fmla="*/ 0 w 57"/>
                <a:gd name="T15" fmla="*/ 0 h 24"/>
                <a:gd name="T16" fmla="*/ 0 w 57"/>
                <a:gd name="T17" fmla="*/ 19 h 24"/>
                <a:gd name="T18" fmla="*/ 0 w 57"/>
                <a:gd name="T19" fmla="*/ 19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7"/>
                <a:gd name="T31" fmla="*/ 0 h 24"/>
                <a:gd name="T32" fmla="*/ 57 w 57"/>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7" h="24">
                  <a:moveTo>
                    <a:pt x="0" y="19"/>
                  </a:moveTo>
                  <a:lnTo>
                    <a:pt x="14" y="19"/>
                  </a:lnTo>
                  <a:lnTo>
                    <a:pt x="31" y="21"/>
                  </a:lnTo>
                  <a:lnTo>
                    <a:pt x="55" y="24"/>
                  </a:lnTo>
                  <a:lnTo>
                    <a:pt x="57" y="5"/>
                  </a:lnTo>
                  <a:lnTo>
                    <a:pt x="33" y="2"/>
                  </a:lnTo>
                  <a:lnTo>
                    <a:pt x="17" y="0"/>
                  </a:lnTo>
                  <a:lnTo>
                    <a:pt x="0"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0" name="Freeform 88"/>
            <p:cNvSpPr>
              <a:spLocks/>
            </p:cNvSpPr>
            <p:nvPr/>
          </p:nvSpPr>
          <p:spPr bwMode="auto">
            <a:xfrm>
              <a:off x="689" y="3682"/>
              <a:ext cx="40" cy="24"/>
            </a:xfrm>
            <a:custGeom>
              <a:avLst/>
              <a:gdLst>
                <a:gd name="T0" fmla="*/ 0 w 40"/>
                <a:gd name="T1" fmla="*/ 21 h 24"/>
                <a:gd name="T2" fmla="*/ 12 w 40"/>
                <a:gd name="T3" fmla="*/ 24 h 24"/>
                <a:gd name="T4" fmla="*/ 12 w 40"/>
                <a:gd name="T5" fmla="*/ 24 h 24"/>
                <a:gd name="T6" fmla="*/ 24 w 40"/>
                <a:gd name="T7" fmla="*/ 21 h 24"/>
                <a:gd name="T8" fmla="*/ 40 w 40"/>
                <a:gd name="T9" fmla="*/ 19 h 24"/>
                <a:gd name="T10" fmla="*/ 38 w 40"/>
                <a:gd name="T11" fmla="*/ 0 h 24"/>
                <a:gd name="T12" fmla="*/ 21 w 40"/>
                <a:gd name="T13" fmla="*/ 2 h 24"/>
                <a:gd name="T14" fmla="*/ 12 w 40"/>
                <a:gd name="T15" fmla="*/ 5 h 24"/>
                <a:gd name="T16" fmla="*/ 2 w 40"/>
                <a:gd name="T17" fmla="*/ 2 h 24"/>
                <a:gd name="T18" fmla="*/ 0 w 40"/>
                <a:gd name="T19" fmla="*/ 21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24"/>
                <a:gd name="T32" fmla="*/ 40 w 40"/>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24">
                  <a:moveTo>
                    <a:pt x="0" y="21"/>
                  </a:moveTo>
                  <a:lnTo>
                    <a:pt x="12" y="24"/>
                  </a:lnTo>
                  <a:lnTo>
                    <a:pt x="24" y="21"/>
                  </a:lnTo>
                  <a:lnTo>
                    <a:pt x="40" y="19"/>
                  </a:lnTo>
                  <a:lnTo>
                    <a:pt x="38" y="0"/>
                  </a:lnTo>
                  <a:lnTo>
                    <a:pt x="21" y="2"/>
                  </a:lnTo>
                  <a:lnTo>
                    <a:pt x="12" y="5"/>
                  </a:lnTo>
                  <a:lnTo>
                    <a:pt x="2" y="2"/>
                  </a:lnTo>
                  <a:lnTo>
                    <a:pt x="0"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1" name="Freeform 89"/>
            <p:cNvSpPr>
              <a:spLocks/>
            </p:cNvSpPr>
            <p:nvPr/>
          </p:nvSpPr>
          <p:spPr bwMode="auto">
            <a:xfrm>
              <a:off x="677" y="3682"/>
              <a:ext cx="17" cy="21"/>
            </a:xfrm>
            <a:custGeom>
              <a:avLst/>
              <a:gdLst>
                <a:gd name="T0" fmla="*/ 0 w 17"/>
                <a:gd name="T1" fmla="*/ 17 h 21"/>
                <a:gd name="T2" fmla="*/ 5 w 17"/>
                <a:gd name="T3" fmla="*/ 19 h 21"/>
                <a:gd name="T4" fmla="*/ 5 w 17"/>
                <a:gd name="T5" fmla="*/ 19 h 21"/>
                <a:gd name="T6" fmla="*/ 10 w 17"/>
                <a:gd name="T7" fmla="*/ 21 h 21"/>
                <a:gd name="T8" fmla="*/ 17 w 17"/>
                <a:gd name="T9" fmla="*/ 5 h 21"/>
                <a:gd name="T10" fmla="*/ 14 w 17"/>
                <a:gd name="T11" fmla="*/ 2 h 21"/>
                <a:gd name="T12" fmla="*/ 10 w 17"/>
                <a:gd name="T13" fmla="*/ 0 h 21"/>
                <a:gd name="T14" fmla="*/ 0 w 17"/>
                <a:gd name="T15" fmla="*/ 17 h 21"/>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21"/>
                <a:gd name="T26" fmla="*/ 17 w 17"/>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21">
                  <a:moveTo>
                    <a:pt x="0" y="17"/>
                  </a:moveTo>
                  <a:lnTo>
                    <a:pt x="5" y="19"/>
                  </a:lnTo>
                  <a:lnTo>
                    <a:pt x="10" y="21"/>
                  </a:lnTo>
                  <a:lnTo>
                    <a:pt x="17" y="5"/>
                  </a:lnTo>
                  <a:lnTo>
                    <a:pt x="14" y="2"/>
                  </a:lnTo>
                  <a:lnTo>
                    <a:pt x="10" y="0"/>
                  </a:lnTo>
                  <a:lnTo>
                    <a:pt x="0"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2" name="Freeform 90"/>
            <p:cNvSpPr>
              <a:spLocks/>
            </p:cNvSpPr>
            <p:nvPr/>
          </p:nvSpPr>
          <p:spPr bwMode="auto">
            <a:xfrm>
              <a:off x="661" y="3666"/>
              <a:ext cx="28" cy="30"/>
            </a:xfrm>
            <a:custGeom>
              <a:avLst/>
              <a:gdLst>
                <a:gd name="T0" fmla="*/ 0 w 28"/>
                <a:gd name="T1" fmla="*/ 9 h 30"/>
                <a:gd name="T2" fmla="*/ 7 w 28"/>
                <a:gd name="T3" fmla="*/ 21 h 30"/>
                <a:gd name="T4" fmla="*/ 14 w 28"/>
                <a:gd name="T5" fmla="*/ 30 h 30"/>
                <a:gd name="T6" fmla="*/ 28 w 28"/>
                <a:gd name="T7" fmla="*/ 18 h 30"/>
                <a:gd name="T8" fmla="*/ 23 w 28"/>
                <a:gd name="T9" fmla="*/ 11 h 30"/>
                <a:gd name="T10" fmla="*/ 16 w 28"/>
                <a:gd name="T11" fmla="*/ 0 h 30"/>
                <a:gd name="T12" fmla="*/ 0 w 28"/>
                <a:gd name="T13" fmla="*/ 9 h 30"/>
                <a:gd name="T14" fmla="*/ 0 60000 65536"/>
                <a:gd name="T15" fmla="*/ 0 60000 65536"/>
                <a:gd name="T16" fmla="*/ 0 60000 65536"/>
                <a:gd name="T17" fmla="*/ 0 60000 65536"/>
                <a:gd name="T18" fmla="*/ 0 60000 65536"/>
                <a:gd name="T19" fmla="*/ 0 60000 65536"/>
                <a:gd name="T20" fmla="*/ 0 60000 65536"/>
                <a:gd name="T21" fmla="*/ 0 w 28"/>
                <a:gd name="T22" fmla="*/ 0 h 30"/>
                <a:gd name="T23" fmla="*/ 28 w 28"/>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30">
                  <a:moveTo>
                    <a:pt x="0" y="9"/>
                  </a:moveTo>
                  <a:lnTo>
                    <a:pt x="7" y="21"/>
                  </a:lnTo>
                  <a:lnTo>
                    <a:pt x="14" y="30"/>
                  </a:lnTo>
                  <a:lnTo>
                    <a:pt x="28" y="18"/>
                  </a:lnTo>
                  <a:lnTo>
                    <a:pt x="23" y="11"/>
                  </a:lnTo>
                  <a:lnTo>
                    <a:pt x="16"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3" name="Freeform 91"/>
            <p:cNvSpPr>
              <a:spLocks/>
            </p:cNvSpPr>
            <p:nvPr/>
          </p:nvSpPr>
          <p:spPr bwMode="auto">
            <a:xfrm>
              <a:off x="658" y="3630"/>
              <a:ext cx="22" cy="43"/>
            </a:xfrm>
            <a:custGeom>
              <a:avLst/>
              <a:gdLst>
                <a:gd name="T0" fmla="*/ 0 w 22"/>
                <a:gd name="T1" fmla="*/ 0 h 43"/>
                <a:gd name="T2" fmla="*/ 0 w 22"/>
                <a:gd name="T3" fmla="*/ 24 h 43"/>
                <a:gd name="T4" fmla="*/ 3 w 22"/>
                <a:gd name="T5" fmla="*/ 43 h 43"/>
                <a:gd name="T6" fmla="*/ 22 w 22"/>
                <a:gd name="T7" fmla="*/ 38 h 43"/>
                <a:gd name="T8" fmla="*/ 19 w 22"/>
                <a:gd name="T9" fmla="*/ 21 h 43"/>
                <a:gd name="T10" fmla="*/ 19 w 22"/>
                <a:gd name="T11" fmla="*/ 0 h 43"/>
                <a:gd name="T12" fmla="*/ 0 w 22"/>
                <a:gd name="T13" fmla="*/ 0 h 43"/>
                <a:gd name="T14" fmla="*/ 0 60000 65536"/>
                <a:gd name="T15" fmla="*/ 0 60000 65536"/>
                <a:gd name="T16" fmla="*/ 0 60000 65536"/>
                <a:gd name="T17" fmla="*/ 0 60000 65536"/>
                <a:gd name="T18" fmla="*/ 0 60000 65536"/>
                <a:gd name="T19" fmla="*/ 0 60000 65536"/>
                <a:gd name="T20" fmla="*/ 0 60000 65536"/>
                <a:gd name="T21" fmla="*/ 0 w 22"/>
                <a:gd name="T22" fmla="*/ 0 h 43"/>
                <a:gd name="T23" fmla="*/ 22 w 22"/>
                <a:gd name="T24" fmla="*/ 43 h 4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43">
                  <a:moveTo>
                    <a:pt x="0" y="0"/>
                  </a:moveTo>
                  <a:lnTo>
                    <a:pt x="0" y="24"/>
                  </a:lnTo>
                  <a:lnTo>
                    <a:pt x="3" y="43"/>
                  </a:lnTo>
                  <a:lnTo>
                    <a:pt x="22" y="38"/>
                  </a:lnTo>
                  <a:lnTo>
                    <a:pt x="19" y="21"/>
                  </a:lnTo>
                  <a:lnTo>
                    <a:pt x="1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4" name="Freeform 92"/>
            <p:cNvSpPr>
              <a:spLocks/>
            </p:cNvSpPr>
            <p:nvPr/>
          </p:nvSpPr>
          <p:spPr bwMode="auto">
            <a:xfrm>
              <a:off x="658" y="3597"/>
              <a:ext cx="22" cy="33"/>
            </a:xfrm>
            <a:custGeom>
              <a:avLst/>
              <a:gdLst>
                <a:gd name="T0" fmla="*/ 5 w 22"/>
                <a:gd name="T1" fmla="*/ 0 h 33"/>
                <a:gd name="T2" fmla="*/ 3 w 22"/>
                <a:gd name="T3" fmla="*/ 7 h 33"/>
                <a:gd name="T4" fmla="*/ 0 w 22"/>
                <a:gd name="T5" fmla="*/ 10 h 33"/>
                <a:gd name="T6" fmla="*/ 0 w 22"/>
                <a:gd name="T7" fmla="*/ 19 h 33"/>
                <a:gd name="T8" fmla="*/ 0 w 22"/>
                <a:gd name="T9" fmla="*/ 19 h 33"/>
                <a:gd name="T10" fmla="*/ 0 w 22"/>
                <a:gd name="T11" fmla="*/ 33 h 33"/>
                <a:gd name="T12" fmla="*/ 19 w 22"/>
                <a:gd name="T13" fmla="*/ 33 h 33"/>
                <a:gd name="T14" fmla="*/ 19 w 22"/>
                <a:gd name="T15" fmla="*/ 19 h 33"/>
                <a:gd name="T16" fmla="*/ 19 w 22"/>
                <a:gd name="T17" fmla="*/ 12 h 33"/>
                <a:gd name="T18" fmla="*/ 22 w 22"/>
                <a:gd name="T19" fmla="*/ 5 h 33"/>
                <a:gd name="T20" fmla="*/ 5 w 22"/>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2"/>
                <a:gd name="T34" fmla="*/ 0 h 33"/>
                <a:gd name="T35" fmla="*/ 22 w 22"/>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2" h="33">
                  <a:moveTo>
                    <a:pt x="5" y="0"/>
                  </a:moveTo>
                  <a:lnTo>
                    <a:pt x="3" y="7"/>
                  </a:lnTo>
                  <a:lnTo>
                    <a:pt x="0" y="10"/>
                  </a:lnTo>
                  <a:lnTo>
                    <a:pt x="0" y="19"/>
                  </a:lnTo>
                  <a:lnTo>
                    <a:pt x="0" y="33"/>
                  </a:lnTo>
                  <a:lnTo>
                    <a:pt x="19" y="33"/>
                  </a:lnTo>
                  <a:lnTo>
                    <a:pt x="19" y="19"/>
                  </a:lnTo>
                  <a:lnTo>
                    <a:pt x="19" y="12"/>
                  </a:lnTo>
                  <a:lnTo>
                    <a:pt x="22"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5" name="Freeform 93"/>
            <p:cNvSpPr>
              <a:spLocks/>
            </p:cNvSpPr>
            <p:nvPr/>
          </p:nvSpPr>
          <p:spPr bwMode="auto">
            <a:xfrm>
              <a:off x="665" y="3576"/>
              <a:ext cx="31" cy="31"/>
            </a:xfrm>
            <a:custGeom>
              <a:avLst/>
              <a:gdLst>
                <a:gd name="T0" fmla="*/ 19 w 31"/>
                <a:gd name="T1" fmla="*/ 0 h 31"/>
                <a:gd name="T2" fmla="*/ 8 w 31"/>
                <a:gd name="T3" fmla="*/ 7 h 31"/>
                <a:gd name="T4" fmla="*/ 0 w 31"/>
                <a:gd name="T5" fmla="*/ 16 h 31"/>
                <a:gd name="T6" fmla="*/ 15 w 31"/>
                <a:gd name="T7" fmla="*/ 31 h 31"/>
                <a:gd name="T8" fmla="*/ 19 w 31"/>
                <a:gd name="T9" fmla="*/ 23 h 31"/>
                <a:gd name="T10" fmla="*/ 31 w 31"/>
                <a:gd name="T11" fmla="*/ 16 h 31"/>
                <a:gd name="T12" fmla="*/ 19 w 31"/>
                <a:gd name="T13" fmla="*/ 0 h 31"/>
                <a:gd name="T14" fmla="*/ 0 60000 65536"/>
                <a:gd name="T15" fmla="*/ 0 60000 65536"/>
                <a:gd name="T16" fmla="*/ 0 60000 65536"/>
                <a:gd name="T17" fmla="*/ 0 60000 65536"/>
                <a:gd name="T18" fmla="*/ 0 60000 65536"/>
                <a:gd name="T19" fmla="*/ 0 60000 65536"/>
                <a:gd name="T20" fmla="*/ 0 60000 65536"/>
                <a:gd name="T21" fmla="*/ 0 w 31"/>
                <a:gd name="T22" fmla="*/ 0 h 31"/>
                <a:gd name="T23" fmla="*/ 31 w 31"/>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1">
                  <a:moveTo>
                    <a:pt x="19" y="0"/>
                  </a:moveTo>
                  <a:lnTo>
                    <a:pt x="8" y="7"/>
                  </a:lnTo>
                  <a:lnTo>
                    <a:pt x="0" y="16"/>
                  </a:lnTo>
                  <a:lnTo>
                    <a:pt x="15" y="31"/>
                  </a:lnTo>
                  <a:lnTo>
                    <a:pt x="19" y="23"/>
                  </a:lnTo>
                  <a:lnTo>
                    <a:pt x="31" y="16"/>
                  </a:lnTo>
                  <a:lnTo>
                    <a:pt x="1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6" name="Freeform 94"/>
            <p:cNvSpPr>
              <a:spLocks/>
            </p:cNvSpPr>
            <p:nvPr/>
          </p:nvSpPr>
          <p:spPr bwMode="auto">
            <a:xfrm>
              <a:off x="689" y="3573"/>
              <a:ext cx="50" cy="22"/>
            </a:xfrm>
            <a:custGeom>
              <a:avLst/>
              <a:gdLst>
                <a:gd name="T0" fmla="*/ 50 w 50"/>
                <a:gd name="T1" fmla="*/ 0 h 22"/>
                <a:gd name="T2" fmla="*/ 21 w 50"/>
                <a:gd name="T3" fmla="*/ 0 h 22"/>
                <a:gd name="T4" fmla="*/ 12 w 50"/>
                <a:gd name="T5" fmla="*/ 0 h 22"/>
                <a:gd name="T6" fmla="*/ 9 w 50"/>
                <a:gd name="T7" fmla="*/ 0 h 22"/>
                <a:gd name="T8" fmla="*/ 0 w 50"/>
                <a:gd name="T9" fmla="*/ 3 h 22"/>
                <a:gd name="T10" fmla="*/ 2 w 50"/>
                <a:gd name="T11" fmla="*/ 22 h 22"/>
                <a:gd name="T12" fmla="*/ 12 w 50"/>
                <a:gd name="T13" fmla="*/ 19 h 22"/>
                <a:gd name="T14" fmla="*/ 21 w 50"/>
                <a:gd name="T15" fmla="*/ 19 h 22"/>
                <a:gd name="T16" fmla="*/ 50 w 50"/>
                <a:gd name="T17" fmla="*/ 19 h 22"/>
                <a:gd name="T18" fmla="*/ 50 w 50"/>
                <a:gd name="T19" fmla="*/ 0 h 2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0"/>
                <a:gd name="T31" fmla="*/ 0 h 22"/>
                <a:gd name="T32" fmla="*/ 50 w 50"/>
                <a:gd name="T33" fmla="*/ 22 h 2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0" h="22">
                  <a:moveTo>
                    <a:pt x="50" y="0"/>
                  </a:moveTo>
                  <a:lnTo>
                    <a:pt x="21" y="0"/>
                  </a:lnTo>
                  <a:lnTo>
                    <a:pt x="12" y="0"/>
                  </a:lnTo>
                  <a:lnTo>
                    <a:pt x="9" y="0"/>
                  </a:lnTo>
                  <a:lnTo>
                    <a:pt x="0" y="3"/>
                  </a:lnTo>
                  <a:lnTo>
                    <a:pt x="2" y="22"/>
                  </a:lnTo>
                  <a:lnTo>
                    <a:pt x="12" y="19"/>
                  </a:lnTo>
                  <a:lnTo>
                    <a:pt x="21" y="19"/>
                  </a:lnTo>
                  <a:lnTo>
                    <a:pt x="50" y="19"/>
                  </a:lnTo>
                  <a:lnTo>
                    <a:pt x="5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7" name="Freeform 95"/>
            <p:cNvSpPr>
              <a:spLocks/>
            </p:cNvSpPr>
            <p:nvPr/>
          </p:nvSpPr>
          <p:spPr bwMode="auto">
            <a:xfrm>
              <a:off x="736" y="3573"/>
              <a:ext cx="62" cy="26"/>
            </a:xfrm>
            <a:custGeom>
              <a:avLst/>
              <a:gdLst>
                <a:gd name="T0" fmla="*/ 62 w 62"/>
                <a:gd name="T1" fmla="*/ 8 h 26"/>
                <a:gd name="T2" fmla="*/ 48 w 62"/>
                <a:gd name="T3" fmla="*/ 5 h 26"/>
                <a:gd name="T4" fmla="*/ 31 w 62"/>
                <a:gd name="T5" fmla="*/ 3 h 26"/>
                <a:gd name="T6" fmla="*/ 3 w 62"/>
                <a:gd name="T7" fmla="*/ 0 h 26"/>
                <a:gd name="T8" fmla="*/ 0 w 62"/>
                <a:gd name="T9" fmla="*/ 19 h 26"/>
                <a:gd name="T10" fmla="*/ 29 w 62"/>
                <a:gd name="T11" fmla="*/ 22 h 26"/>
                <a:gd name="T12" fmla="*/ 45 w 62"/>
                <a:gd name="T13" fmla="*/ 24 h 26"/>
                <a:gd name="T14" fmla="*/ 62 w 62"/>
                <a:gd name="T15" fmla="*/ 26 h 26"/>
                <a:gd name="T16" fmla="*/ 62 w 62"/>
                <a:gd name="T17" fmla="*/ 8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62"/>
                <a:gd name="T28" fmla="*/ 0 h 26"/>
                <a:gd name="T29" fmla="*/ 62 w 62"/>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62" h="26">
                  <a:moveTo>
                    <a:pt x="62" y="8"/>
                  </a:moveTo>
                  <a:lnTo>
                    <a:pt x="48" y="5"/>
                  </a:lnTo>
                  <a:lnTo>
                    <a:pt x="31" y="3"/>
                  </a:lnTo>
                  <a:lnTo>
                    <a:pt x="3" y="0"/>
                  </a:lnTo>
                  <a:lnTo>
                    <a:pt x="0" y="19"/>
                  </a:lnTo>
                  <a:lnTo>
                    <a:pt x="29" y="22"/>
                  </a:lnTo>
                  <a:lnTo>
                    <a:pt x="45" y="24"/>
                  </a:lnTo>
                  <a:lnTo>
                    <a:pt x="62" y="26"/>
                  </a:lnTo>
                  <a:lnTo>
                    <a:pt x="62" y="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8" name="Freeform 96"/>
            <p:cNvSpPr>
              <a:spLocks/>
            </p:cNvSpPr>
            <p:nvPr/>
          </p:nvSpPr>
          <p:spPr bwMode="auto">
            <a:xfrm>
              <a:off x="798" y="3573"/>
              <a:ext cx="49" cy="26"/>
            </a:xfrm>
            <a:custGeom>
              <a:avLst/>
              <a:gdLst>
                <a:gd name="T0" fmla="*/ 45 w 49"/>
                <a:gd name="T1" fmla="*/ 0 h 26"/>
                <a:gd name="T2" fmla="*/ 21 w 49"/>
                <a:gd name="T3" fmla="*/ 5 h 26"/>
                <a:gd name="T4" fmla="*/ 0 w 49"/>
                <a:gd name="T5" fmla="*/ 8 h 26"/>
                <a:gd name="T6" fmla="*/ 0 w 49"/>
                <a:gd name="T7" fmla="*/ 26 h 26"/>
                <a:gd name="T8" fmla="*/ 23 w 49"/>
                <a:gd name="T9" fmla="*/ 24 h 26"/>
                <a:gd name="T10" fmla="*/ 49 w 49"/>
                <a:gd name="T11" fmla="*/ 19 h 26"/>
                <a:gd name="T12" fmla="*/ 45 w 49"/>
                <a:gd name="T13" fmla="*/ 0 h 26"/>
                <a:gd name="T14" fmla="*/ 0 60000 65536"/>
                <a:gd name="T15" fmla="*/ 0 60000 65536"/>
                <a:gd name="T16" fmla="*/ 0 60000 65536"/>
                <a:gd name="T17" fmla="*/ 0 60000 65536"/>
                <a:gd name="T18" fmla="*/ 0 60000 65536"/>
                <a:gd name="T19" fmla="*/ 0 60000 65536"/>
                <a:gd name="T20" fmla="*/ 0 60000 65536"/>
                <a:gd name="T21" fmla="*/ 0 w 49"/>
                <a:gd name="T22" fmla="*/ 0 h 26"/>
                <a:gd name="T23" fmla="*/ 49 w 4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 h="26">
                  <a:moveTo>
                    <a:pt x="45" y="0"/>
                  </a:moveTo>
                  <a:lnTo>
                    <a:pt x="21" y="5"/>
                  </a:lnTo>
                  <a:lnTo>
                    <a:pt x="0" y="8"/>
                  </a:lnTo>
                  <a:lnTo>
                    <a:pt x="0" y="26"/>
                  </a:lnTo>
                  <a:lnTo>
                    <a:pt x="23" y="24"/>
                  </a:lnTo>
                  <a:lnTo>
                    <a:pt x="49" y="19"/>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89" name="Freeform 97"/>
            <p:cNvSpPr>
              <a:spLocks/>
            </p:cNvSpPr>
            <p:nvPr/>
          </p:nvSpPr>
          <p:spPr bwMode="auto">
            <a:xfrm>
              <a:off x="847" y="3720"/>
              <a:ext cx="17" cy="21"/>
            </a:xfrm>
            <a:custGeom>
              <a:avLst/>
              <a:gdLst>
                <a:gd name="T0" fmla="*/ 0 w 17"/>
                <a:gd name="T1" fmla="*/ 16 h 21"/>
                <a:gd name="T2" fmla="*/ 5 w 17"/>
                <a:gd name="T3" fmla="*/ 19 h 21"/>
                <a:gd name="T4" fmla="*/ 7 w 17"/>
                <a:gd name="T5" fmla="*/ 19 h 21"/>
                <a:gd name="T6" fmla="*/ 12 w 17"/>
                <a:gd name="T7" fmla="*/ 21 h 21"/>
                <a:gd name="T8" fmla="*/ 17 w 17"/>
                <a:gd name="T9" fmla="*/ 2 h 21"/>
                <a:gd name="T10" fmla="*/ 12 w 17"/>
                <a:gd name="T11" fmla="*/ 2 h 21"/>
                <a:gd name="T12" fmla="*/ 10 w 17"/>
                <a:gd name="T13" fmla="*/ 0 h 21"/>
                <a:gd name="T14" fmla="*/ 0 w 17"/>
                <a:gd name="T15" fmla="*/ 16 h 21"/>
                <a:gd name="T16" fmla="*/ 0 60000 65536"/>
                <a:gd name="T17" fmla="*/ 0 60000 65536"/>
                <a:gd name="T18" fmla="*/ 0 60000 65536"/>
                <a:gd name="T19" fmla="*/ 0 60000 65536"/>
                <a:gd name="T20" fmla="*/ 0 60000 65536"/>
                <a:gd name="T21" fmla="*/ 0 60000 65536"/>
                <a:gd name="T22" fmla="*/ 0 60000 65536"/>
                <a:gd name="T23" fmla="*/ 0 60000 65536"/>
                <a:gd name="T24" fmla="*/ 0 w 17"/>
                <a:gd name="T25" fmla="*/ 0 h 21"/>
                <a:gd name="T26" fmla="*/ 17 w 17"/>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7" h="21">
                  <a:moveTo>
                    <a:pt x="0" y="16"/>
                  </a:moveTo>
                  <a:lnTo>
                    <a:pt x="5" y="19"/>
                  </a:lnTo>
                  <a:lnTo>
                    <a:pt x="7" y="19"/>
                  </a:lnTo>
                  <a:lnTo>
                    <a:pt x="12" y="21"/>
                  </a:lnTo>
                  <a:lnTo>
                    <a:pt x="17" y="2"/>
                  </a:lnTo>
                  <a:lnTo>
                    <a:pt x="12" y="2"/>
                  </a:lnTo>
                  <a:lnTo>
                    <a:pt x="10" y="0"/>
                  </a:lnTo>
                  <a:lnTo>
                    <a:pt x="0"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0" name="Freeform 98"/>
            <p:cNvSpPr>
              <a:spLocks/>
            </p:cNvSpPr>
            <p:nvPr/>
          </p:nvSpPr>
          <p:spPr bwMode="auto">
            <a:xfrm>
              <a:off x="840" y="3708"/>
              <a:ext cx="21" cy="24"/>
            </a:xfrm>
            <a:custGeom>
              <a:avLst/>
              <a:gdLst>
                <a:gd name="T0" fmla="*/ 0 w 21"/>
                <a:gd name="T1" fmla="*/ 0 h 24"/>
                <a:gd name="T2" fmla="*/ 0 w 21"/>
                <a:gd name="T3" fmla="*/ 7 h 24"/>
                <a:gd name="T4" fmla="*/ 0 w 21"/>
                <a:gd name="T5" fmla="*/ 12 h 24"/>
                <a:gd name="T6" fmla="*/ 0 w 21"/>
                <a:gd name="T7" fmla="*/ 12 h 24"/>
                <a:gd name="T8" fmla="*/ 0 w 21"/>
                <a:gd name="T9" fmla="*/ 17 h 24"/>
                <a:gd name="T10" fmla="*/ 0 w 21"/>
                <a:gd name="T11" fmla="*/ 19 h 24"/>
                <a:gd name="T12" fmla="*/ 3 w 21"/>
                <a:gd name="T13" fmla="*/ 24 h 24"/>
                <a:gd name="T14" fmla="*/ 21 w 21"/>
                <a:gd name="T15" fmla="*/ 17 h 24"/>
                <a:gd name="T16" fmla="*/ 19 w 21"/>
                <a:gd name="T17" fmla="*/ 14 h 24"/>
                <a:gd name="T18" fmla="*/ 19 w 21"/>
                <a:gd name="T19" fmla="*/ 12 h 24"/>
                <a:gd name="T20" fmla="*/ 19 w 21"/>
                <a:gd name="T21" fmla="*/ 7 h 24"/>
                <a:gd name="T22" fmla="*/ 19 w 21"/>
                <a:gd name="T23" fmla="*/ 5 h 24"/>
                <a:gd name="T24" fmla="*/ 19 w 21"/>
                <a:gd name="T25" fmla="*/ 0 h 24"/>
                <a:gd name="T26" fmla="*/ 0 w 21"/>
                <a:gd name="T27" fmla="*/ 0 h 2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24"/>
                <a:gd name="T44" fmla="*/ 21 w 21"/>
                <a:gd name="T45" fmla="*/ 24 h 2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24">
                  <a:moveTo>
                    <a:pt x="0" y="0"/>
                  </a:moveTo>
                  <a:lnTo>
                    <a:pt x="0" y="7"/>
                  </a:lnTo>
                  <a:lnTo>
                    <a:pt x="0" y="12"/>
                  </a:lnTo>
                  <a:lnTo>
                    <a:pt x="0" y="17"/>
                  </a:lnTo>
                  <a:lnTo>
                    <a:pt x="0" y="19"/>
                  </a:lnTo>
                  <a:lnTo>
                    <a:pt x="3" y="24"/>
                  </a:lnTo>
                  <a:lnTo>
                    <a:pt x="21" y="17"/>
                  </a:lnTo>
                  <a:lnTo>
                    <a:pt x="19" y="14"/>
                  </a:lnTo>
                  <a:lnTo>
                    <a:pt x="19" y="12"/>
                  </a:lnTo>
                  <a:lnTo>
                    <a:pt x="19" y="7"/>
                  </a:lnTo>
                  <a:lnTo>
                    <a:pt x="19" y="5"/>
                  </a:lnTo>
                  <a:lnTo>
                    <a:pt x="1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1" name="Freeform 99"/>
            <p:cNvSpPr>
              <a:spLocks/>
            </p:cNvSpPr>
            <p:nvPr/>
          </p:nvSpPr>
          <p:spPr bwMode="auto">
            <a:xfrm>
              <a:off x="821" y="3670"/>
              <a:ext cx="36" cy="43"/>
            </a:xfrm>
            <a:custGeom>
              <a:avLst/>
              <a:gdLst>
                <a:gd name="T0" fmla="*/ 0 w 36"/>
                <a:gd name="T1" fmla="*/ 7 h 43"/>
                <a:gd name="T2" fmla="*/ 5 w 36"/>
                <a:gd name="T3" fmla="*/ 17 h 43"/>
                <a:gd name="T4" fmla="*/ 12 w 36"/>
                <a:gd name="T5" fmla="*/ 29 h 43"/>
                <a:gd name="T6" fmla="*/ 17 w 36"/>
                <a:gd name="T7" fmla="*/ 36 h 43"/>
                <a:gd name="T8" fmla="*/ 19 w 36"/>
                <a:gd name="T9" fmla="*/ 43 h 43"/>
                <a:gd name="T10" fmla="*/ 36 w 36"/>
                <a:gd name="T11" fmla="*/ 33 h 43"/>
                <a:gd name="T12" fmla="*/ 33 w 36"/>
                <a:gd name="T13" fmla="*/ 26 h 43"/>
                <a:gd name="T14" fmla="*/ 33 w 36"/>
                <a:gd name="T15" fmla="*/ 26 h 43"/>
                <a:gd name="T16" fmla="*/ 26 w 36"/>
                <a:gd name="T17" fmla="*/ 17 h 43"/>
                <a:gd name="T18" fmla="*/ 22 w 36"/>
                <a:gd name="T19" fmla="*/ 10 h 43"/>
                <a:gd name="T20" fmla="*/ 17 w 36"/>
                <a:gd name="T21" fmla="*/ 0 h 43"/>
                <a:gd name="T22" fmla="*/ 0 w 36"/>
                <a:gd name="T23" fmla="*/ 7 h 4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6"/>
                <a:gd name="T37" fmla="*/ 0 h 43"/>
                <a:gd name="T38" fmla="*/ 36 w 36"/>
                <a:gd name="T39" fmla="*/ 43 h 4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6" h="43">
                  <a:moveTo>
                    <a:pt x="0" y="7"/>
                  </a:moveTo>
                  <a:lnTo>
                    <a:pt x="5" y="17"/>
                  </a:lnTo>
                  <a:lnTo>
                    <a:pt x="12" y="29"/>
                  </a:lnTo>
                  <a:lnTo>
                    <a:pt x="17" y="36"/>
                  </a:lnTo>
                  <a:lnTo>
                    <a:pt x="19" y="43"/>
                  </a:lnTo>
                  <a:lnTo>
                    <a:pt x="36" y="33"/>
                  </a:lnTo>
                  <a:lnTo>
                    <a:pt x="33" y="26"/>
                  </a:lnTo>
                  <a:lnTo>
                    <a:pt x="26" y="17"/>
                  </a:lnTo>
                  <a:lnTo>
                    <a:pt x="22" y="10"/>
                  </a:lnTo>
                  <a:lnTo>
                    <a:pt x="17" y="0"/>
                  </a:lnTo>
                  <a:lnTo>
                    <a:pt x="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2" name="Freeform 100"/>
            <p:cNvSpPr>
              <a:spLocks/>
            </p:cNvSpPr>
            <p:nvPr/>
          </p:nvSpPr>
          <p:spPr bwMode="auto">
            <a:xfrm>
              <a:off x="819" y="3623"/>
              <a:ext cx="24" cy="52"/>
            </a:xfrm>
            <a:custGeom>
              <a:avLst/>
              <a:gdLst>
                <a:gd name="T0" fmla="*/ 5 w 24"/>
                <a:gd name="T1" fmla="*/ 0 h 52"/>
                <a:gd name="T2" fmla="*/ 0 w 24"/>
                <a:gd name="T3" fmla="*/ 28 h 52"/>
                <a:gd name="T4" fmla="*/ 0 w 24"/>
                <a:gd name="T5" fmla="*/ 40 h 52"/>
                <a:gd name="T6" fmla="*/ 0 w 24"/>
                <a:gd name="T7" fmla="*/ 40 h 52"/>
                <a:gd name="T8" fmla="*/ 2 w 24"/>
                <a:gd name="T9" fmla="*/ 52 h 52"/>
                <a:gd name="T10" fmla="*/ 21 w 24"/>
                <a:gd name="T11" fmla="*/ 50 h 52"/>
                <a:gd name="T12" fmla="*/ 19 w 24"/>
                <a:gd name="T13" fmla="*/ 40 h 52"/>
                <a:gd name="T14" fmla="*/ 19 w 24"/>
                <a:gd name="T15" fmla="*/ 31 h 52"/>
                <a:gd name="T16" fmla="*/ 24 w 24"/>
                <a:gd name="T17" fmla="*/ 2 h 52"/>
                <a:gd name="T18" fmla="*/ 5 w 24"/>
                <a:gd name="T19" fmla="*/ 0 h 5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52"/>
                <a:gd name="T32" fmla="*/ 24 w 24"/>
                <a:gd name="T33" fmla="*/ 52 h 5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52">
                  <a:moveTo>
                    <a:pt x="5" y="0"/>
                  </a:moveTo>
                  <a:lnTo>
                    <a:pt x="0" y="28"/>
                  </a:lnTo>
                  <a:lnTo>
                    <a:pt x="0" y="40"/>
                  </a:lnTo>
                  <a:lnTo>
                    <a:pt x="2" y="52"/>
                  </a:lnTo>
                  <a:lnTo>
                    <a:pt x="21" y="50"/>
                  </a:lnTo>
                  <a:lnTo>
                    <a:pt x="19" y="40"/>
                  </a:lnTo>
                  <a:lnTo>
                    <a:pt x="19" y="31"/>
                  </a:lnTo>
                  <a:lnTo>
                    <a:pt x="24"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3" name="Freeform 101"/>
            <p:cNvSpPr>
              <a:spLocks/>
            </p:cNvSpPr>
            <p:nvPr/>
          </p:nvSpPr>
          <p:spPr bwMode="auto">
            <a:xfrm>
              <a:off x="826" y="3583"/>
              <a:ext cx="28" cy="45"/>
            </a:xfrm>
            <a:custGeom>
              <a:avLst/>
              <a:gdLst>
                <a:gd name="T0" fmla="*/ 10 w 28"/>
                <a:gd name="T1" fmla="*/ 0 h 45"/>
                <a:gd name="T2" fmla="*/ 5 w 28"/>
                <a:gd name="T3" fmla="*/ 21 h 45"/>
                <a:gd name="T4" fmla="*/ 0 w 28"/>
                <a:gd name="T5" fmla="*/ 40 h 45"/>
                <a:gd name="T6" fmla="*/ 17 w 28"/>
                <a:gd name="T7" fmla="*/ 45 h 45"/>
                <a:gd name="T8" fmla="*/ 21 w 28"/>
                <a:gd name="T9" fmla="*/ 26 h 45"/>
                <a:gd name="T10" fmla="*/ 28 w 28"/>
                <a:gd name="T11" fmla="*/ 5 h 45"/>
                <a:gd name="T12" fmla="*/ 10 w 28"/>
                <a:gd name="T13" fmla="*/ 0 h 45"/>
                <a:gd name="T14" fmla="*/ 0 60000 65536"/>
                <a:gd name="T15" fmla="*/ 0 60000 65536"/>
                <a:gd name="T16" fmla="*/ 0 60000 65536"/>
                <a:gd name="T17" fmla="*/ 0 60000 65536"/>
                <a:gd name="T18" fmla="*/ 0 60000 65536"/>
                <a:gd name="T19" fmla="*/ 0 60000 65536"/>
                <a:gd name="T20" fmla="*/ 0 60000 65536"/>
                <a:gd name="T21" fmla="*/ 0 w 28"/>
                <a:gd name="T22" fmla="*/ 0 h 45"/>
                <a:gd name="T23" fmla="*/ 28 w 28"/>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45">
                  <a:moveTo>
                    <a:pt x="10" y="0"/>
                  </a:moveTo>
                  <a:lnTo>
                    <a:pt x="5" y="21"/>
                  </a:lnTo>
                  <a:lnTo>
                    <a:pt x="0" y="40"/>
                  </a:lnTo>
                  <a:lnTo>
                    <a:pt x="17" y="45"/>
                  </a:lnTo>
                  <a:lnTo>
                    <a:pt x="21" y="26"/>
                  </a:lnTo>
                  <a:lnTo>
                    <a:pt x="28" y="5"/>
                  </a:lnTo>
                  <a:lnTo>
                    <a:pt x="1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4" name="Freeform 102"/>
            <p:cNvSpPr>
              <a:spLocks/>
            </p:cNvSpPr>
            <p:nvPr/>
          </p:nvSpPr>
          <p:spPr bwMode="auto">
            <a:xfrm>
              <a:off x="836" y="3552"/>
              <a:ext cx="23" cy="33"/>
            </a:xfrm>
            <a:custGeom>
              <a:avLst/>
              <a:gdLst>
                <a:gd name="T0" fmla="*/ 7 w 23"/>
                <a:gd name="T1" fmla="*/ 0 h 33"/>
                <a:gd name="T2" fmla="*/ 4 w 23"/>
                <a:gd name="T3" fmla="*/ 7 h 33"/>
                <a:gd name="T4" fmla="*/ 2 w 23"/>
                <a:gd name="T5" fmla="*/ 7 h 33"/>
                <a:gd name="T6" fmla="*/ 2 w 23"/>
                <a:gd name="T7" fmla="*/ 17 h 33"/>
                <a:gd name="T8" fmla="*/ 2 w 23"/>
                <a:gd name="T9" fmla="*/ 17 h 33"/>
                <a:gd name="T10" fmla="*/ 0 w 23"/>
                <a:gd name="T11" fmla="*/ 31 h 33"/>
                <a:gd name="T12" fmla="*/ 0 w 23"/>
                <a:gd name="T13" fmla="*/ 31 h 33"/>
                <a:gd name="T14" fmla="*/ 18 w 23"/>
                <a:gd name="T15" fmla="*/ 33 h 33"/>
                <a:gd name="T16" fmla="*/ 18 w 23"/>
                <a:gd name="T17" fmla="*/ 33 h 33"/>
                <a:gd name="T18" fmla="*/ 18 w 23"/>
                <a:gd name="T19" fmla="*/ 33 h 33"/>
                <a:gd name="T20" fmla="*/ 21 w 23"/>
                <a:gd name="T21" fmla="*/ 21 h 33"/>
                <a:gd name="T22" fmla="*/ 21 w 23"/>
                <a:gd name="T23" fmla="*/ 12 h 33"/>
                <a:gd name="T24" fmla="*/ 23 w 23"/>
                <a:gd name="T25" fmla="*/ 5 h 33"/>
                <a:gd name="T26" fmla="*/ 7 w 23"/>
                <a:gd name="T27" fmla="*/ 0 h 3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3"/>
                <a:gd name="T43" fmla="*/ 0 h 33"/>
                <a:gd name="T44" fmla="*/ 23 w 23"/>
                <a:gd name="T45" fmla="*/ 33 h 3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3" h="33">
                  <a:moveTo>
                    <a:pt x="7" y="0"/>
                  </a:moveTo>
                  <a:lnTo>
                    <a:pt x="4" y="7"/>
                  </a:lnTo>
                  <a:lnTo>
                    <a:pt x="2" y="7"/>
                  </a:lnTo>
                  <a:lnTo>
                    <a:pt x="2" y="17"/>
                  </a:lnTo>
                  <a:lnTo>
                    <a:pt x="0" y="31"/>
                  </a:lnTo>
                  <a:lnTo>
                    <a:pt x="18" y="33"/>
                  </a:lnTo>
                  <a:lnTo>
                    <a:pt x="21" y="21"/>
                  </a:lnTo>
                  <a:lnTo>
                    <a:pt x="21" y="12"/>
                  </a:lnTo>
                  <a:lnTo>
                    <a:pt x="23" y="5"/>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5" name="Freeform 103"/>
            <p:cNvSpPr>
              <a:spLocks/>
            </p:cNvSpPr>
            <p:nvPr/>
          </p:nvSpPr>
          <p:spPr bwMode="auto">
            <a:xfrm>
              <a:off x="845" y="3540"/>
              <a:ext cx="19" cy="22"/>
            </a:xfrm>
            <a:custGeom>
              <a:avLst/>
              <a:gdLst>
                <a:gd name="T0" fmla="*/ 9 w 19"/>
                <a:gd name="T1" fmla="*/ 0 h 22"/>
                <a:gd name="T2" fmla="*/ 5 w 19"/>
                <a:gd name="T3" fmla="*/ 3 h 22"/>
                <a:gd name="T4" fmla="*/ 2 w 19"/>
                <a:gd name="T5" fmla="*/ 3 h 22"/>
                <a:gd name="T6" fmla="*/ 0 w 19"/>
                <a:gd name="T7" fmla="*/ 7 h 22"/>
                <a:gd name="T8" fmla="*/ 12 w 19"/>
                <a:gd name="T9" fmla="*/ 22 h 22"/>
                <a:gd name="T10" fmla="*/ 14 w 19"/>
                <a:gd name="T11" fmla="*/ 19 h 22"/>
                <a:gd name="T12" fmla="*/ 19 w 19"/>
                <a:gd name="T13" fmla="*/ 17 h 22"/>
                <a:gd name="T14" fmla="*/ 9 w 19"/>
                <a:gd name="T15" fmla="*/ 0 h 22"/>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22"/>
                <a:gd name="T26" fmla="*/ 19 w 19"/>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22">
                  <a:moveTo>
                    <a:pt x="9" y="0"/>
                  </a:moveTo>
                  <a:lnTo>
                    <a:pt x="5" y="3"/>
                  </a:lnTo>
                  <a:lnTo>
                    <a:pt x="2" y="3"/>
                  </a:lnTo>
                  <a:lnTo>
                    <a:pt x="0" y="7"/>
                  </a:lnTo>
                  <a:lnTo>
                    <a:pt x="12" y="22"/>
                  </a:lnTo>
                  <a:lnTo>
                    <a:pt x="14" y="19"/>
                  </a:lnTo>
                  <a:lnTo>
                    <a:pt x="19" y="17"/>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6" name="Freeform 104"/>
            <p:cNvSpPr>
              <a:spLocks/>
            </p:cNvSpPr>
            <p:nvPr/>
          </p:nvSpPr>
          <p:spPr bwMode="auto">
            <a:xfrm>
              <a:off x="939" y="3538"/>
              <a:ext cx="36" cy="21"/>
            </a:xfrm>
            <a:custGeom>
              <a:avLst/>
              <a:gdLst>
                <a:gd name="T0" fmla="*/ 36 w 36"/>
                <a:gd name="T1" fmla="*/ 2 h 21"/>
                <a:gd name="T2" fmla="*/ 36 w 36"/>
                <a:gd name="T3" fmla="*/ 2 h 21"/>
                <a:gd name="T4" fmla="*/ 17 w 36"/>
                <a:gd name="T5" fmla="*/ 2 h 21"/>
                <a:gd name="T6" fmla="*/ 3 w 36"/>
                <a:gd name="T7" fmla="*/ 0 h 21"/>
                <a:gd name="T8" fmla="*/ 0 w 36"/>
                <a:gd name="T9" fmla="*/ 19 h 21"/>
                <a:gd name="T10" fmla="*/ 15 w 36"/>
                <a:gd name="T11" fmla="*/ 21 h 21"/>
                <a:gd name="T12" fmla="*/ 34 w 36"/>
                <a:gd name="T13" fmla="*/ 21 h 21"/>
                <a:gd name="T14" fmla="*/ 36 w 36"/>
                <a:gd name="T15" fmla="*/ 21 h 21"/>
                <a:gd name="T16" fmla="*/ 36 w 36"/>
                <a:gd name="T17" fmla="*/ 2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6"/>
                <a:gd name="T28" fmla="*/ 0 h 21"/>
                <a:gd name="T29" fmla="*/ 36 w 36"/>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6" h="21">
                  <a:moveTo>
                    <a:pt x="36" y="2"/>
                  </a:moveTo>
                  <a:lnTo>
                    <a:pt x="36" y="2"/>
                  </a:lnTo>
                  <a:lnTo>
                    <a:pt x="17" y="2"/>
                  </a:lnTo>
                  <a:lnTo>
                    <a:pt x="3" y="0"/>
                  </a:lnTo>
                  <a:lnTo>
                    <a:pt x="0" y="19"/>
                  </a:lnTo>
                  <a:lnTo>
                    <a:pt x="15" y="21"/>
                  </a:lnTo>
                  <a:lnTo>
                    <a:pt x="34" y="21"/>
                  </a:lnTo>
                  <a:lnTo>
                    <a:pt x="36" y="21"/>
                  </a:lnTo>
                  <a:lnTo>
                    <a:pt x="3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7" name="Freeform 105"/>
            <p:cNvSpPr>
              <a:spLocks/>
            </p:cNvSpPr>
            <p:nvPr/>
          </p:nvSpPr>
          <p:spPr bwMode="auto">
            <a:xfrm>
              <a:off x="968" y="3543"/>
              <a:ext cx="28" cy="30"/>
            </a:xfrm>
            <a:custGeom>
              <a:avLst/>
              <a:gdLst>
                <a:gd name="T0" fmla="*/ 28 w 28"/>
                <a:gd name="T1" fmla="*/ 14 h 30"/>
                <a:gd name="T2" fmla="*/ 23 w 28"/>
                <a:gd name="T3" fmla="*/ 12 h 30"/>
                <a:gd name="T4" fmla="*/ 19 w 28"/>
                <a:gd name="T5" fmla="*/ 7 h 30"/>
                <a:gd name="T6" fmla="*/ 14 w 28"/>
                <a:gd name="T7" fmla="*/ 0 h 30"/>
                <a:gd name="T8" fmla="*/ 0 w 28"/>
                <a:gd name="T9" fmla="*/ 14 h 30"/>
                <a:gd name="T10" fmla="*/ 7 w 28"/>
                <a:gd name="T11" fmla="*/ 21 h 30"/>
                <a:gd name="T12" fmla="*/ 12 w 28"/>
                <a:gd name="T13" fmla="*/ 26 h 30"/>
                <a:gd name="T14" fmla="*/ 12 w 28"/>
                <a:gd name="T15" fmla="*/ 26 h 30"/>
                <a:gd name="T16" fmla="*/ 19 w 28"/>
                <a:gd name="T17" fmla="*/ 30 h 30"/>
                <a:gd name="T18" fmla="*/ 28 w 28"/>
                <a:gd name="T19" fmla="*/ 14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8"/>
                <a:gd name="T31" fmla="*/ 0 h 30"/>
                <a:gd name="T32" fmla="*/ 28 w 28"/>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8" h="30">
                  <a:moveTo>
                    <a:pt x="28" y="14"/>
                  </a:moveTo>
                  <a:lnTo>
                    <a:pt x="23" y="12"/>
                  </a:lnTo>
                  <a:lnTo>
                    <a:pt x="19" y="7"/>
                  </a:lnTo>
                  <a:lnTo>
                    <a:pt x="14" y="0"/>
                  </a:lnTo>
                  <a:lnTo>
                    <a:pt x="0" y="14"/>
                  </a:lnTo>
                  <a:lnTo>
                    <a:pt x="7" y="21"/>
                  </a:lnTo>
                  <a:lnTo>
                    <a:pt x="12" y="26"/>
                  </a:lnTo>
                  <a:lnTo>
                    <a:pt x="19" y="30"/>
                  </a:lnTo>
                  <a:lnTo>
                    <a:pt x="28"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8" name="Freeform 106"/>
            <p:cNvSpPr>
              <a:spLocks/>
            </p:cNvSpPr>
            <p:nvPr/>
          </p:nvSpPr>
          <p:spPr bwMode="auto">
            <a:xfrm>
              <a:off x="968" y="3540"/>
              <a:ext cx="12" cy="19"/>
            </a:xfrm>
            <a:custGeom>
              <a:avLst/>
              <a:gdLst>
                <a:gd name="T0" fmla="*/ 7 w 12"/>
                <a:gd name="T1" fmla="*/ 0 h 19"/>
                <a:gd name="T2" fmla="*/ 7 w 12"/>
                <a:gd name="T3" fmla="*/ 0 h 19"/>
                <a:gd name="T4" fmla="*/ 2 w 12"/>
                <a:gd name="T5" fmla="*/ 0 h 19"/>
                <a:gd name="T6" fmla="*/ 0 w 12"/>
                <a:gd name="T7" fmla="*/ 3 h 19"/>
                <a:gd name="T8" fmla="*/ 12 w 12"/>
                <a:gd name="T9" fmla="*/ 17 h 19"/>
                <a:gd name="T10" fmla="*/ 12 w 12"/>
                <a:gd name="T11" fmla="*/ 17 h 19"/>
                <a:gd name="T12" fmla="*/ 7 w 12"/>
                <a:gd name="T13" fmla="*/ 10 h 19"/>
                <a:gd name="T14" fmla="*/ 7 w 12"/>
                <a:gd name="T15" fmla="*/ 19 h 19"/>
                <a:gd name="T16" fmla="*/ 7 w 12"/>
                <a:gd name="T17" fmla="*/ 19 h 19"/>
                <a:gd name="T18" fmla="*/ 7 w 12"/>
                <a:gd name="T19" fmla="*/ 0 h 19"/>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
                <a:gd name="T31" fmla="*/ 0 h 19"/>
                <a:gd name="T32" fmla="*/ 12 w 12"/>
                <a:gd name="T33" fmla="*/ 19 h 19"/>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 h="19">
                  <a:moveTo>
                    <a:pt x="7" y="0"/>
                  </a:moveTo>
                  <a:lnTo>
                    <a:pt x="7" y="0"/>
                  </a:lnTo>
                  <a:lnTo>
                    <a:pt x="2" y="0"/>
                  </a:lnTo>
                  <a:lnTo>
                    <a:pt x="0" y="3"/>
                  </a:lnTo>
                  <a:lnTo>
                    <a:pt x="12" y="17"/>
                  </a:lnTo>
                  <a:lnTo>
                    <a:pt x="7" y="10"/>
                  </a:lnTo>
                  <a:lnTo>
                    <a:pt x="7" y="19"/>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99" name="Freeform 107"/>
            <p:cNvSpPr>
              <a:spLocks/>
            </p:cNvSpPr>
            <p:nvPr/>
          </p:nvSpPr>
          <p:spPr bwMode="auto">
            <a:xfrm>
              <a:off x="975" y="3540"/>
              <a:ext cx="12" cy="19"/>
            </a:xfrm>
            <a:custGeom>
              <a:avLst/>
              <a:gdLst>
                <a:gd name="T0" fmla="*/ 12 w 12"/>
                <a:gd name="T1" fmla="*/ 0 h 19"/>
                <a:gd name="T2" fmla="*/ 7 w 12"/>
                <a:gd name="T3" fmla="*/ 0 h 19"/>
                <a:gd name="T4" fmla="*/ 5 w 12"/>
                <a:gd name="T5" fmla="*/ 0 h 19"/>
                <a:gd name="T6" fmla="*/ 0 w 12"/>
                <a:gd name="T7" fmla="*/ 0 h 19"/>
                <a:gd name="T8" fmla="*/ 0 w 12"/>
                <a:gd name="T9" fmla="*/ 19 h 19"/>
                <a:gd name="T10" fmla="*/ 5 w 12"/>
                <a:gd name="T11" fmla="*/ 19 h 19"/>
                <a:gd name="T12" fmla="*/ 9 w 12"/>
                <a:gd name="T13" fmla="*/ 19 h 19"/>
                <a:gd name="T14" fmla="*/ 12 w 12"/>
                <a:gd name="T15" fmla="*/ 0 h 19"/>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9"/>
                <a:gd name="T26" fmla="*/ 12 w 12"/>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9">
                  <a:moveTo>
                    <a:pt x="12" y="0"/>
                  </a:moveTo>
                  <a:lnTo>
                    <a:pt x="7" y="0"/>
                  </a:lnTo>
                  <a:lnTo>
                    <a:pt x="5" y="0"/>
                  </a:lnTo>
                  <a:lnTo>
                    <a:pt x="0" y="0"/>
                  </a:lnTo>
                  <a:lnTo>
                    <a:pt x="0" y="19"/>
                  </a:lnTo>
                  <a:lnTo>
                    <a:pt x="5" y="19"/>
                  </a:lnTo>
                  <a:lnTo>
                    <a:pt x="9" y="1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0" name="Freeform 108"/>
            <p:cNvSpPr>
              <a:spLocks/>
            </p:cNvSpPr>
            <p:nvPr/>
          </p:nvSpPr>
          <p:spPr bwMode="auto">
            <a:xfrm>
              <a:off x="982" y="3540"/>
              <a:ext cx="26" cy="24"/>
            </a:xfrm>
            <a:custGeom>
              <a:avLst/>
              <a:gdLst>
                <a:gd name="T0" fmla="*/ 26 w 26"/>
                <a:gd name="T1" fmla="*/ 5 h 24"/>
                <a:gd name="T2" fmla="*/ 14 w 26"/>
                <a:gd name="T3" fmla="*/ 3 h 24"/>
                <a:gd name="T4" fmla="*/ 7 w 26"/>
                <a:gd name="T5" fmla="*/ 0 h 24"/>
                <a:gd name="T6" fmla="*/ 0 w 26"/>
                <a:gd name="T7" fmla="*/ 19 h 24"/>
                <a:gd name="T8" fmla="*/ 9 w 26"/>
                <a:gd name="T9" fmla="*/ 22 h 24"/>
                <a:gd name="T10" fmla="*/ 12 w 26"/>
                <a:gd name="T11" fmla="*/ 22 h 24"/>
                <a:gd name="T12" fmla="*/ 24 w 26"/>
                <a:gd name="T13" fmla="*/ 24 h 24"/>
                <a:gd name="T14" fmla="*/ 26 w 26"/>
                <a:gd name="T15" fmla="*/ 5 h 24"/>
                <a:gd name="T16" fmla="*/ 0 60000 65536"/>
                <a:gd name="T17" fmla="*/ 0 60000 65536"/>
                <a:gd name="T18" fmla="*/ 0 60000 65536"/>
                <a:gd name="T19" fmla="*/ 0 60000 65536"/>
                <a:gd name="T20" fmla="*/ 0 60000 65536"/>
                <a:gd name="T21" fmla="*/ 0 60000 65536"/>
                <a:gd name="T22" fmla="*/ 0 60000 65536"/>
                <a:gd name="T23" fmla="*/ 0 60000 65536"/>
                <a:gd name="T24" fmla="*/ 0 w 26"/>
                <a:gd name="T25" fmla="*/ 0 h 24"/>
                <a:gd name="T26" fmla="*/ 26 w 26"/>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6" h="24">
                  <a:moveTo>
                    <a:pt x="26" y="5"/>
                  </a:moveTo>
                  <a:lnTo>
                    <a:pt x="14" y="3"/>
                  </a:lnTo>
                  <a:lnTo>
                    <a:pt x="7" y="0"/>
                  </a:lnTo>
                  <a:lnTo>
                    <a:pt x="0" y="19"/>
                  </a:lnTo>
                  <a:lnTo>
                    <a:pt x="9" y="22"/>
                  </a:lnTo>
                  <a:lnTo>
                    <a:pt x="12" y="22"/>
                  </a:lnTo>
                  <a:lnTo>
                    <a:pt x="24" y="24"/>
                  </a:lnTo>
                  <a:lnTo>
                    <a:pt x="26"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1" name="Freeform 109"/>
            <p:cNvSpPr>
              <a:spLocks/>
            </p:cNvSpPr>
            <p:nvPr/>
          </p:nvSpPr>
          <p:spPr bwMode="auto">
            <a:xfrm>
              <a:off x="1006" y="3540"/>
              <a:ext cx="30" cy="24"/>
            </a:xfrm>
            <a:custGeom>
              <a:avLst/>
              <a:gdLst>
                <a:gd name="T0" fmla="*/ 26 w 30"/>
                <a:gd name="T1" fmla="*/ 0 h 24"/>
                <a:gd name="T2" fmla="*/ 18 w 30"/>
                <a:gd name="T3" fmla="*/ 0 h 24"/>
                <a:gd name="T4" fmla="*/ 18 w 30"/>
                <a:gd name="T5" fmla="*/ 0 h 24"/>
                <a:gd name="T6" fmla="*/ 11 w 30"/>
                <a:gd name="T7" fmla="*/ 3 h 24"/>
                <a:gd name="T8" fmla="*/ 0 w 30"/>
                <a:gd name="T9" fmla="*/ 5 h 24"/>
                <a:gd name="T10" fmla="*/ 2 w 30"/>
                <a:gd name="T11" fmla="*/ 24 h 24"/>
                <a:gd name="T12" fmla="*/ 14 w 30"/>
                <a:gd name="T13" fmla="*/ 22 h 24"/>
                <a:gd name="T14" fmla="*/ 23 w 30"/>
                <a:gd name="T15" fmla="*/ 19 h 24"/>
                <a:gd name="T16" fmla="*/ 30 w 30"/>
                <a:gd name="T17" fmla="*/ 19 h 24"/>
                <a:gd name="T18" fmla="*/ 26 w 30"/>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24"/>
                <a:gd name="T32" fmla="*/ 30 w 30"/>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24">
                  <a:moveTo>
                    <a:pt x="26" y="0"/>
                  </a:moveTo>
                  <a:lnTo>
                    <a:pt x="18" y="0"/>
                  </a:lnTo>
                  <a:lnTo>
                    <a:pt x="11" y="3"/>
                  </a:lnTo>
                  <a:lnTo>
                    <a:pt x="0" y="5"/>
                  </a:lnTo>
                  <a:lnTo>
                    <a:pt x="2" y="24"/>
                  </a:lnTo>
                  <a:lnTo>
                    <a:pt x="14" y="22"/>
                  </a:lnTo>
                  <a:lnTo>
                    <a:pt x="23" y="19"/>
                  </a:lnTo>
                  <a:lnTo>
                    <a:pt x="30" y="19"/>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2" name="Freeform 110"/>
            <p:cNvSpPr>
              <a:spLocks/>
            </p:cNvSpPr>
            <p:nvPr/>
          </p:nvSpPr>
          <p:spPr bwMode="auto">
            <a:xfrm>
              <a:off x="859" y="3540"/>
              <a:ext cx="43" cy="22"/>
            </a:xfrm>
            <a:custGeom>
              <a:avLst/>
              <a:gdLst>
                <a:gd name="T0" fmla="*/ 43 w 43"/>
                <a:gd name="T1" fmla="*/ 3 h 22"/>
                <a:gd name="T2" fmla="*/ 21 w 43"/>
                <a:gd name="T3" fmla="*/ 3 h 22"/>
                <a:gd name="T4" fmla="*/ 5 w 43"/>
                <a:gd name="T5" fmla="*/ 0 h 22"/>
                <a:gd name="T6" fmla="*/ 0 w 43"/>
                <a:gd name="T7" fmla="*/ 19 h 22"/>
                <a:gd name="T8" fmla="*/ 19 w 43"/>
                <a:gd name="T9" fmla="*/ 22 h 22"/>
                <a:gd name="T10" fmla="*/ 43 w 43"/>
                <a:gd name="T11" fmla="*/ 22 h 22"/>
                <a:gd name="T12" fmla="*/ 43 w 43"/>
                <a:gd name="T13" fmla="*/ 3 h 22"/>
                <a:gd name="T14" fmla="*/ 0 60000 65536"/>
                <a:gd name="T15" fmla="*/ 0 60000 65536"/>
                <a:gd name="T16" fmla="*/ 0 60000 65536"/>
                <a:gd name="T17" fmla="*/ 0 60000 65536"/>
                <a:gd name="T18" fmla="*/ 0 60000 65536"/>
                <a:gd name="T19" fmla="*/ 0 60000 65536"/>
                <a:gd name="T20" fmla="*/ 0 60000 65536"/>
                <a:gd name="T21" fmla="*/ 0 w 43"/>
                <a:gd name="T22" fmla="*/ 0 h 22"/>
                <a:gd name="T23" fmla="*/ 43 w 43"/>
                <a:gd name="T24" fmla="*/ 22 h 2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22">
                  <a:moveTo>
                    <a:pt x="43" y="3"/>
                  </a:moveTo>
                  <a:lnTo>
                    <a:pt x="21" y="3"/>
                  </a:lnTo>
                  <a:lnTo>
                    <a:pt x="5" y="0"/>
                  </a:lnTo>
                  <a:lnTo>
                    <a:pt x="0" y="19"/>
                  </a:lnTo>
                  <a:lnTo>
                    <a:pt x="19" y="22"/>
                  </a:lnTo>
                  <a:lnTo>
                    <a:pt x="43" y="22"/>
                  </a:lnTo>
                  <a:lnTo>
                    <a:pt x="43"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3" name="Freeform 111"/>
            <p:cNvSpPr>
              <a:spLocks/>
            </p:cNvSpPr>
            <p:nvPr/>
          </p:nvSpPr>
          <p:spPr bwMode="auto">
            <a:xfrm>
              <a:off x="902" y="3538"/>
              <a:ext cx="40" cy="24"/>
            </a:xfrm>
            <a:custGeom>
              <a:avLst/>
              <a:gdLst>
                <a:gd name="T0" fmla="*/ 37 w 40"/>
                <a:gd name="T1" fmla="*/ 0 h 24"/>
                <a:gd name="T2" fmla="*/ 26 w 40"/>
                <a:gd name="T3" fmla="*/ 2 h 24"/>
                <a:gd name="T4" fmla="*/ 26 w 40"/>
                <a:gd name="T5" fmla="*/ 2 h 24"/>
                <a:gd name="T6" fmla="*/ 16 w 40"/>
                <a:gd name="T7" fmla="*/ 2 h 24"/>
                <a:gd name="T8" fmla="*/ 0 w 40"/>
                <a:gd name="T9" fmla="*/ 5 h 24"/>
                <a:gd name="T10" fmla="*/ 2 w 40"/>
                <a:gd name="T11" fmla="*/ 24 h 24"/>
                <a:gd name="T12" fmla="*/ 19 w 40"/>
                <a:gd name="T13" fmla="*/ 21 h 24"/>
                <a:gd name="T14" fmla="*/ 28 w 40"/>
                <a:gd name="T15" fmla="*/ 21 h 24"/>
                <a:gd name="T16" fmla="*/ 40 w 40"/>
                <a:gd name="T17" fmla="*/ 19 h 24"/>
                <a:gd name="T18" fmla="*/ 37 w 40"/>
                <a:gd name="T19" fmla="*/ 0 h 2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
                <a:gd name="T31" fmla="*/ 0 h 24"/>
                <a:gd name="T32" fmla="*/ 40 w 40"/>
                <a:gd name="T33" fmla="*/ 24 h 2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 h="24">
                  <a:moveTo>
                    <a:pt x="37" y="0"/>
                  </a:moveTo>
                  <a:lnTo>
                    <a:pt x="26" y="2"/>
                  </a:lnTo>
                  <a:lnTo>
                    <a:pt x="16" y="2"/>
                  </a:lnTo>
                  <a:lnTo>
                    <a:pt x="0" y="5"/>
                  </a:lnTo>
                  <a:lnTo>
                    <a:pt x="2" y="24"/>
                  </a:lnTo>
                  <a:lnTo>
                    <a:pt x="19" y="21"/>
                  </a:lnTo>
                  <a:lnTo>
                    <a:pt x="28" y="21"/>
                  </a:lnTo>
                  <a:lnTo>
                    <a:pt x="40" y="19"/>
                  </a:lnTo>
                  <a:lnTo>
                    <a:pt x="3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4" name="Freeform 112"/>
            <p:cNvSpPr>
              <a:spLocks/>
            </p:cNvSpPr>
            <p:nvPr/>
          </p:nvSpPr>
          <p:spPr bwMode="auto">
            <a:xfrm>
              <a:off x="989" y="3555"/>
              <a:ext cx="38" cy="21"/>
            </a:xfrm>
            <a:custGeom>
              <a:avLst/>
              <a:gdLst>
                <a:gd name="T0" fmla="*/ 35 w 38"/>
                <a:gd name="T1" fmla="*/ 0 h 21"/>
                <a:gd name="T2" fmla="*/ 17 w 38"/>
                <a:gd name="T3" fmla="*/ 2 h 21"/>
                <a:gd name="T4" fmla="*/ 5 w 38"/>
                <a:gd name="T5" fmla="*/ 0 h 21"/>
                <a:gd name="T6" fmla="*/ 0 w 38"/>
                <a:gd name="T7" fmla="*/ 18 h 21"/>
                <a:gd name="T8" fmla="*/ 17 w 38"/>
                <a:gd name="T9" fmla="*/ 21 h 21"/>
                <a:gd name="T10" fmla="*/ 38 w 38"/>
                <a:gd name="T11" fmla="*/ 18 h 21"/>
                <a:gd name="T12" fmla="*/ 35 w 38"/>
                <a:gd name="T13" fmla="*/ 0 h 21"/>
                <a:gd name="T14" fmla="*/ 35 w 38"/>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38"/>
                <a:gd name="T25" fmla="*/ 0 h 21"/>
                <a:gd name="T26" fmla="*/ 38 w 38"/>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8" h="21">
                  <a:moveTo>
                    <a:pt x="35" y="0"/>
                  </a:moveTo>
                  <a:lnTo>
                    <a:pt x="17" y="2"/>
                  </a:lnTo>
                  <a:lnTo>
                    <a:pt x="5" y="0"/>
                  </a:lnTo>
                  <a:lnTo>
                    <a:pt x="0" y="18"/>
                  </a:lnTo>
                  <a:lnTo>
                    <a:pt x="17" y="21"/>
                  </a:lnTo>
                  <a:lnTo>
                    <a:pt x="38" y="18"/>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5" name="Freeform 113"/>
            <p:cNvSpPr>
              <a:spLocks/>
            </p:cNvSpPr>
            <p:nvPr/>
          </p:nvSpPr>
          <p:spPr bwMode="auto">
            <a:xfrm>
              <a:off x="1020" y="3545"/>
              <a:ext cx="26" cy="26"/>
            </a:xfrm>
            <a:custGeom>
              <a:avLst/>
              <a:gdLst>
                <a:gd name="T0" fmla="*/ 16 w 26"/>
                <a:gd name="T1" fmla="*/ 0 h 26"/>
                <a:gd name="T2" fmla="*/ 12 w 26"/>
                <a:gd name="T3" fmla="*/ 2 h 26"/>
                <a:gd name="T4" fmla="*/ 9 w 26"/>
                <a:gd name="T5" fmla="*/ 2 h 26"/>
                <a:gd name="T6" fmla="*/ 4 w 26"/>
                <a:gd name="T7" fmla="*/ 7 h 26"/>
                <a:gd name="T8" fmla="*/ 0 w 26"/>
                <a:gd name="T9" fmla="*/ 12 h 26"/>
                <a:gd name="T10" fmla="*/ 12 w 26"/>
                <a:gd name="T11" fmla="*/ 26 h 26"/>
                <a:gd name="T12" fmla="*/ 16 w 26"/>
                <a:gd name="T13" fmla="*/ 21 h 26"/>
                <a:gd name="T14" fmla="*/ 19 w 26"/>
                <a:gd name="T15" fmla="*/ 21 h 26"/>
                <a:gd name="T16" fmla="*/ 21 w 26"/>
                <a:gd name="T17" fmla="*/ 17 h 26"/>
                <a:gd name="T18" fmla="*/ 26 w 26"/>
                <a:gd name="T19" fmla="*/ 14 h 26"/>
                <a:gd name="T20" fmla="*/ 16 w 26"/>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26"/>
                <a:gd name="T35" fmla="*/ 26 w 26"/>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26">
                  <a:moveTo>
                    <a:pt x="16" y="0"/>
                  </a:moveTo>
                  <a:lnTo>
                    <a:pt x="12" y="2"/>
                  </a:lnTo>
                  <a:lnTo>
                    <a:pt x="9" y="2"/>
                  </a:lnTo>
                  <a:lnTo>
                    <a:pt x="4" y="7"/>
                  </a:lnTo>
                  <a:lnTo>
                    <a:pt x="0" y="12"/>
                  </a:lnTo>
                  <a:lnTo>
                    <a:pt x="12" y="26"/>
                  </a:lnTo>
                  <a:lnTo>
                    <a:pt x="16" y="21"/>
                  </a:lnTo>
                  <a:lnTo>
                    <a:pt x="19" y="21"/>
                  </a:lnTo>
                  <a:lnTo>
                    <a:pt x="21" y="17"/>
                  </a:lnTo>
                  <a:lnTo>
                    <a:pt x="26" y="14"/>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6" name="Freeform 114"/>
            <p:cNvSpPr>
              <a:spLocks/>
            </p:cNvSpPr>
            <p:nvPr/>
          </p:nvSpPr>
          <p:spPr bwMode="auto">
            <a:xfrm>
              <a:off x="1039" y="3540"/>
              <a:ext cx="68" cy="24"/>
            </a:xfrm>
            <a:custGeom>
              <a:avLst/>
              <a:gdLst>
                <a:gd name="T0" fmla="*/ 68 w 68"/>
                <a:gd name="T1" fmla="*/ 5 h 24"/>
                <a:gd name="T2" fmla="*/ 49 w 68"/>
                <a:gd name="T3" fmla="*/ 5 h 24"/>
                <a:gd name="T4" fmla="*/ 30 w 68"/>
                <a:gd name="T5" fmla="*/ 3 h 24"/>
                <a:gd name="T6" fmla="*/ 16 w 68"/>
                <a:gd name="T7" fmla="*/ 0 h 24"/>
                <a:gd name="T8" fmla="*/ 4 w 68"/>
                <a:gd name="T9" fmla="*/ 3 h 24"/>
                <a:gd name="T10" fmla="*/ 4 w 68"/>
                <a:gd name="T11" fmla="*/ 3 h 24"/>
                <a:gd name="T12" fmla="*/ 0 w 68"/>
                <a:gd name="T13" fmla="*/ 3 h 24"/>
                <a:gd name="T14" fmla="*/ 2 w 68"/>
                <a:gd name="T15" fmla="*/ 22 h 24"/>
                <a:gd name="T16" fmla="*/ 7 w 68"/>
                <a:gd name="T17" fmla="*/ 22 h 24"/>
                <a:gd name="T18" fmla="*/ 7 w 68"/>
                <a:gd name="T19" fmla="*/ 22 h 24"/>
                <a:gd name="T20" fmla="*/ 16 w 68"/>
                <a:gd name="T21" fmla="*/ 19 h 24"/>
                <a:gd name="T22" fmla="*/ 30 w 68"/>
                <a:gd name="T23" fmla="*/ 22 h 24"/>
                <a:gd name="T24" fmla="*/ 49 w 68"/>
                <a:gd name="T25" fmla="*/ 24 h 24"/>
                <a:gd name="T26" fmla="*/ 68 w 68"/>
                <a:gd name="T27" fmla="*/ 24 h 24"/>
                <a:gd name="T28" fmla="*/ 68 w 68"/>
                <a:gd name="T29" fmla="*/ 5 h 2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68"/>
                <a:gd name="T46" fmla="*/ 0 h 24"/>
                <a:gd name="T47" fmla="*/ 68 w 68"/>
                <a:gd name="T48" fmla="*/ 24 h 2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68" h="24">
                  <a:moveTo>
                    <a:pt x="68" y="5"/>
                  </a:moveTo>
                  <a:lnTo>
                    <a:pt x="49" y="5"/>
                  </a:lnTo>
                  <a:lnTo>
                    <a:pt x="30" y="3"/>
                  </a:lnTo>
                  <a:lnTo>
                    <a:pt x="16" y="0"/>
                  </a:lnTo>
                  <a:lnTo>
                    <a:pt x="4" y="3"/>
                  </a:lnTo>
                  <a:lnTo>
                    <a:pt x="0" y="3"/>
                  </a:lnTo>
                  <a:lnTo>
                    <a:pt x="2" y="22"/>
                  </a:lnTo>
                  <a:lnTo>
                    <a:pt x="7" y="22"/>
                  </a:lnTo>
                  <a:lnTo>
                    <a:pt x="16" y="19"/>
                  </a:lnTo>
                  <a:lnTo>
                    <a:pt x="30" y="22"/>
                  </a:lnTo>
                  <a:lnTo>
                    <a:pt x="49" y="24"/>
                  </a:lnTo>
                  <a:lnTo>
                    <a:pt x="68" y="24"/>
                  </a:lnTo>
                  <a:lnTo>
                    <a:pt x="68"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7" name="Freeform 115"/>
            <p:cNvSpPr>
              <a:spLocks/>
            </p:cNvSpPr>
            <p:nvPr/>
          </p:nvSpPr>
          <p:spPr bwMode="auto">
            <a:xfrm>
              <a:off x="859" y="3718"/>
              <a:ext cx="76" cy="23"/>
            </a:xfrm>
            <a:custGeom>
              <a:avLst/>
              <a:gdLst>
                <a:gd name="T0" fmla="*/ 76 w 76"/>
                <a:gd name="T1" fmla="*/ 2 h 23"/>
                <a:gd name="T2" fmla="*/ 57 w 76"/>
                <a:gd name="T3" fmla="*/ 2 h 23"/>
                <a:gd name="T4" fmla="*/ 36 w 76"/>
                <a:gd name="T5" fmla="*/ 0 h 23"/>
                <a:gd name="T6" fmla="*/ 17 w 76"/>
                <a:gd name="T7" fmla="*/ 2 h 23"/>
                <a:gd name="T8" fmla="*/ 0 w 76"/>
                <a:gd name="T9" fmla="*/ 4 h 23"/>
                <a:gd name="T10" fmla="*/ 5 w 76"/>
                <a:gd name="T11" fmla="*/ 23 h 23"/>
                <a:gd name="T12" fmla="*/ 19 w 76"/>
                <a:gd name="T13" fmla="*/ 21 h 23"/>
                <a:gd name="T14" fmla="*/ 36 w 76"/>
                <a:gd name="T15" fmla="*/ 18 h 23"/>
                <a:gd name="T16" fmla="*/ 54 w 76"/>
                <a:gd name="T17" fmla="*/ 21 h 23"/>
                <a:gd name="T18" fmla="*/ 76 w 76"/>
                <a:gd name="T19" fmla="*/ 21 h 23"/>
                <a:gd name="T20" fmla="*/ 76 w 76"/>
                <a:gd name="T21" fmla="*/ 2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23"/>
                <a:gd name="T35" fmla="*/ 76 w 76"/>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23">
                  <a:moveTo>
                    <a:pt x="76" y="2"/>
                  </a:moveTo>
                  <a:lnTo>
                    <a:pt x="57" y="2"/>
                  </a:lnTo>
                  <a:lnTo>
                    <a:pt x="36" y="0"/>
                  </a:lnTo>
                  <a:lnTo>
                    <a:pt x="17" y="2"/>
                  </a:lnTo>
                  <a:lnTo>
                    <a:pt x="0" y="4"/>
                  </a:lnTo>
                  <a:lnTo>
                    <a:pt x="5" y="23"/>
                  </a:lnTo>
                  <a:lnTo>
                    <a:pt x="19" y="21"/>
                  </a:lnTo>
                  <a:lnTo>
                    <a:pt x="36" y="18"/>
                  </a:lnTo>
                  <a:lnTo>
                    <a:pt x="54" y="21"/>
                  </a:lnTo>
                  <a:lnTo>
                    <a:pt x="76" y="21"/>
                  </a:lnTo>
                  <a:lnTo>
                    <a:pt x="7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8" name="Freeform 116"/>
            <p:cNvSpPr>
              <a:spLocks/>
            </p:cNvSpPr>
            <p:nvPr/>
          </p:nvSpPr>
          <p:spPr bwMode="auto">
            <a:xfrm>
              <a:off x="935" y="3720"/>
              <a:ext cx="40" cy="21"/>
            </a:xfrm>
            <a:custGeom>
              <a:avLst/>
              <a:gdLst>
                <a:gd name="T0" fmla="*/ 40 w 40"/>
                <a:gd name="T1" fmla="*/ 2 h 21"/>
                <a:gd name="T2" fmla="*/ 19 w 40"/>
                <a:gd name="T3" fmla="*/ 2 h 21"/>
                <a:gd name="T4" fmla="*/ 2 w 40"/>
                <a:gd name="T5" fmla="*/ 0 h 21"/>
                <a:gd name="T6" fmla="*/ 0 w 40"/>
                <a:gd name="T7" fmla="*/ 19 h 21"/>
                <a:gd name="T8" fmla="*/ 16 w 40"/>
                <a:gd name="T9" fmla="*/ 21 h 21"/>
                <a:gd name="T10" fmla="*/ 40 w 40"/>
                <a:gd name="T11" fmla="*/ 21 h 21"/>
                <a:gd name="T12" fmla="*/ 40 w 40"/>
                <a:gd name="T13" fmla="*/ 2 h 21"/>
                <a:gd name="T14" fmla="*/ 0 60000 65536"/>
                <a:gd name="T15" fmla="*/ 0 60000 65536"/>
                <a:gd name="T16" fmla="*/ 0 60000 65536"/>
                <a:gd name="T17" fmla="*/ 0 60000 65536"/>
                <a:gd name="T18" fmla="*/ 0 60000 65536"/>
                <a:gd name="T19" fmla="*/ 0 60000 65536"/>
                <a:gd name="T20" fmla="*/ 0 60000 65536"/>
                <a:gd name="T21" fmla="*/ 0 w 40"/>
                <a:gd name="T22" fmla="*/ 0 h 21"/>
                <a:gd name="T23" fmla="*/ 40 w 40"/>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21">
                  <a:moveTo>
                    <a:pt x="40" y="2"/>
                  </a:moveTo>
                  <a:lnTo>
                    <a:pt x="19" y="2"/>
                  </a:lnTo>
                  <a:lnTo>
                    <a:pt x="2" y="0"/>
                  </a:lnTo>
                  <a:lnTo>
                    <a:pt x="0" y="19"/>
                  </a:lnTo>
                  <a:lnTo>
                    <a:pt x="16" y="21"/>
                  </a:lnTo>
                  <a:lnTo>
                    <a:pt x="40" y="21"/>
                  </a:lnTo>
                  <a:lnTo>
                    <a:pt x="40"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09" name="Freeform 117"/>
            <p:cNvSpPr>
              <a:spLocks/>
            </p:cNvSpPr>
            <p:nvPr/>
          </p:nvSpPr>
          <p:spPr bwMode="auto">
            <a:xfrm>
              <a:off x="973" y="3720"/>
              <a:ext cx="18" cy="21"/>
            </a:xfrm>
            <a:custGeom>
              <a:avLst/>
              <a:gdLst>
                <a:gd name="T0" fmla="*/ 16 w 18"/>
                <a:gd name="T1" fmla="*/ 0 h 21"/>
                <a:gd name="T2" fmla="*/ 7 w 18"/>
                <a:gd name="T3" fmla="*/ 0 h 21"/>
                <a:gd name="T4" fmla="*/ 0 w 18"/>
                <a:gd name="T5" fmla="*/ 2 h 21"/>
                <a:gd name="T6" fmla="*/ 4 w 18"/>
                <a:gd name="T7" fmla="*/ 21 h 21"/>
                <a:gd name="T8" fmla="*/ 11 w 18"/>
                <a:gd name="T9" fmla="*/ 19 h 21"/>
                <a:gd name="T10" fmla="*/ 11 w 18"/>
                <a:gd name="T11" fmla="*/ 19 h 21"/>
                <a:gd name="T12" fmla="*/ 18 w 18"/>
                <a:gd name="T13" fmla="*/ 16 h 21"/>
                <a:gd name="T14" fmla="*/ 16 w 18"/>
                <a:gd name="T15" fmla="*/ 0 h 21"/>
                <a:gd name="T16" fmla="*/ 0 60000 65536"/>
                <a:gd name="T17" fmla="*/ 0 60000 65536"/>
                <a:gd name="T18" fmla="*/ 0 60000 65536"/>
                <a:gd name="T19" fmla="*/ 0 60000 65536"/>
                <a:gd name="T20" fmla="*/ 0 60000 65536"/>
                <a:gd name="T21" fmla="*/ 0 60000 65536"/>
                <a:gd name="T22" fmla="*/ 0 60000 65536"/>
                <a:gd name="T23" fmla="*/ 0 60000 65536"/>
                <a:gd name="T24" fmla="*/ 0 w 18"/>
                <a:gd name="T25" fmla="*/ 0 h 21"/>
                <a:gd name="T26" fmla="*/ 18 w 18"/>
                <a:gd name="T27" fmla="*/ 21 h 2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8" h="21">
                  <a:moveTo>
                    <a:pt x="16" y="0"/>
                  </a:moveTo>
                  <a:lnTo>
                    <a:pt x="7" y="0"/>
                  </a:lnTo>
                  <a:lnTo>
                    <a:pt x="0" y="2"/>
                  </a:lnTo>
                  <a:lnTo>
                    <a:pt x="4" y="21"/>
                  </a:lnTo>
                  <a:lnTo>
                    <a:pt x="11" y="19"/>
                  </a:lnTo>
                  <a:lnTo>
                    <a:pt x="18" y="16"/>
                  </a:lnTo>
                  <a:lnTo>
                    <a:pt x="1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0" name="Freeform 118"/>
            <p:cNvSpPr>
              <a:spLocks/>
            </p:cNvSpPr>
            <p:nvPr/>
          </p:nvSpPr>
          <p:spPr bwMode="auto">
            <a:xfrm>
              <a:off x="989" y="3715"/>
              <a:ext cx="26" cy="21"/>
            </a:xfrm>
            <a:custGeom>
              <a:avLst/>
              <a:gdLst>
                <a:gd name="T0" fmla="*/ 24 w 26"/>
                <a:gd name="T1" fmla="*/ 0 h 21"/>
                <a:gd name="T2" fmla="*/ 9 w 26"/>
                <a:gd name="T3" fmla="*/ 0 h 21"/>
                <a:gd name="T4" fmla="*/ 0 w 26"/>
                <a:gd name="T5" fmla="*/ 5 h 21"/>
                <a:gd name="T6" fmla="*/ 2 w 26"/>
                <a:gd name="T7" fmla="*/ 21 h 21"/>
                <a:gd name="T8" fmla="*/ 14 w 26"/>
                <a:gd name="T9" fmla="*/ 19 h 21"/>
                <a:gd name="T10" fmla="*/ 26 w 26"/>
                <a:gd name="T11" fmla="*/ 19 h 21"/>
                <a:gd name="T12" fmla="*/ 24 w 26"/>
                <a:gd name="T13" fmla="*/ 0 h 21"/>
                <a:gd name="T14" fmla="*/ 0 60000 65536"/>
                <a:gd name="T15" fmla="*/ 0 60000 65536"/>
                <a:gd name="T16" fmla="*/ 0 60000 65536"/>
                <a:gd name="T17" fmla="*/ 0 60000 65536"/>
                <a:gd name="T18" fmla="*/ 0 60000 65536"/>
                <a:gd name="T19" fmla="*/ 0 60000 65536"/>
                <a:gd name="T20" fmla="*/ 0 60000 65536"/>
                <a:gd name="T21" fmla="*/ 0 w 26"/>
                <a:gd name="T22" fmla="*/ 0 h 21"/>
                <a:gd name="T23" fmla="*/ 26 w 26"/>
                <a:gd name="T24" fmla="*/ 21 h 2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1">
                  <a:moveTo>
                    <a:pt x="24" y="0"/>
                  </a:moveTo>
                  <a:lnTo>
                    <a:pt x="9" y="0"/>
                  </a:lnTo>
                  <a:lnTo>
                    <a:pt x="0" y="5"/>
                  </a:lnTo>
                  <a:lnTo>
                    <a:pt x="2" y="21"/>
                  </a:lnTo>
                  <a:lnTo>
                    <a:pt x="14" y="19"/>
                  </a:lnTo>
                  <a:lnTo>
                    <a:pt x="26" y="19"/>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1" name="Freeform 119"/>
            <p:cNvSpPr>
              <a:spLocks/>
            </p:cNvSpPr>
            <p:nvPr/>
          </p:nvSpPr>
          <p:spPr bwMode="auto">
            <a:xfrm>
              <a:off x="1013" y="3715"/>
              <a:ext cx="30" cy="26"/>
            </a:xfrm>
            <a:custGeom>
              <a:avLst/>
              <a:gdLst>
                <a:gd name="T0" fmla="*/ 30 w 30"/>
                <a:gd name="T1" fmla="*/ 7 h 26"/>
                <a:gd name="T2" fmla="*/ 14 w 30"/>
                <a:gd name="T3" fmla="*/ 3 h 26"/>
                <a:gd name="T4" fmla="*/ 4 w 30"/>
                <a:gd name="T5" fmla="*/ 0 h 26"/>
                <a:gd name="T6" fmla="*/ 0 w 30"/>
                <a:gd name="T7" fmla="*/ 19 h 26"/>
                <a:gd name="T8" fmla="*/ 9 w 30"/>
                <a:gd name="T9" fmla="*/ 21 h 26"/>
                <a:gd name="T10" fmla="*/ 23 w 30"/>
                <a:gd name="T11" fmla="*/ 26 h 26"/>
                <a:gd name="T12" fmla="*/ 30 w 30"/>
                <a:gd name="T13" fmla="*/ 7 h 26"/>
                <a:gd name="T14" fmla="*/ 0 60000 65536"/>
                <a:gd name="T15" fmla="*/ 0 60000 65536"/>
                <a:gd name="T16" fmla="*/ 0 60000 65536"/>
                <a:gd name="T17" fmla="*/ 0 60000 65536"/>
                <a:gd name="T18" fmla="*/ 0 60000 65536"/>
                <a:gd name="T19" fmla="*/ 0 60000 65536"/>
                <a:gd name="T20" fmla="*/ 0 60000 65536"/>
                <a:gd name="T21" fmla="*/ 0 w 30"/>
                <a:gd name="T22" fmla="*/ 0 h 26"/>
                <a:gd name="T23" fmla="*/ 30 w 30"/>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0" h="26">
                  <a:moveTo>
                    <a:pt x="30" y="7"/>
                  </a:moveTo>
                  <a:lnTo>
                    <a:pt x="14" y="3"/>
                  </a:lnTo>
                  <a:lnTo>
                    <a:pt x="4" y="0"/>
                  </a:lnTo>
                  <a:lnTo>
                    <a:pt x="0" y="19"/>
                  </a:lnTo>
                  <a:lnTo>
                    <a:pt x="9" y="21"/>
                  </a:lnTo>
                  <a:lnTo>
                    <a:pt x="23" y="26"/>
                  </a:lnTo>
                  <a:lnTo>
                    <a:pt x="30"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2" name="Freeform 120"/>
            <p:cNvSpPr>
              <a:spLocks/>
            </p:cNvSpPr>
            <p:nvPr/>
          </p:nvSpPr>
          <p:spPr bwMode="auto">
            <a:xfrm>
              <a:off x="1039" y="3722"/>
              <a:ext cx="37" cy="24"/>
            </a:xfrm>
            <a:custGeom>
              <a:avLst/>
              <a:gdLst>
                <a:gd name="T0" fmla="*/ 37 w 37"/>
                <a:gd name="T1" fmla="*/ 5 h 24"/>
                <a:gd name="T2" fmla="*/ 16 w 37"/>
                <a:gd name="T3" fmla="*/ 3 h 24"/>
                <a:gd name="T4" fmla="*/ 2 w 37"/>
                <a:gd name="T5" fmla="*/ 0 h 24"/>
                <a:gd name="T6" fmla="*/ 0 w 37"/>
                <a:gd name="T7" fmla="*/ 19 h 24"/>
                <a:gd name="T8" fmla="*/ 14 w 37"/>
                <a:gd name="T9" fmla="*/ 22 h 24"/>
                <a:gd name="T10" fmla="*/ 35 w 37"/>
                <a:gd name="T11" fmla="*/ 24 h 24"/>
                <a:gd name="T12" fmla="*/ 37 w 37"/>
                <a:gd name="T13" fmla="*/ 5 h 24"/>
                <a:gd name="T14" fmla="*/ 0 60000 65536"/>
                <a:gd name="T15" fmla="*/ 0 60000 65536"/>
                <a:gd name="T16" fmla="*/ 0 60000 65536"/>
                <a:gd name="T17" fmla="*/ 0 60000 65536"/>
                <a:gd name="T18" fmla="*/ 0 60000 65536"/>
                <a:gd name="T19" fmla="*/ 0 60000 65536"/>
                <a:gd name="T20" fmla="*/ 0 60000 65536"/>
                <a:gd name="T21" fmla="*/ 0 w 37"/>
                <a:gd name="T22" fmla="*/ 0 h 24"/>
                <a:gd name="T23" fmla="*/ 37 w 37"/>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24">
                  <a:moveTo>
                    <a:pt x="37" y="5"/>
                  </a:moveTo>
                  <a:lnTo>
                    <a:pt x="16" y="3"/>
                  </a:lnTo>
                  <a:lnTo>
                    <a:pt x="2" y="0"/>
                  </a:lnTo>
                  <a:lnTo>
                    <a:pt x="0" y="19"/>
                  </a:lnTo>
                  <a:lnTo>
                    <a:pt x="14" y="22"/>
                  </a:lnTo>
                  <a:lnTo>
                    <a:pt x="35" y="24"/>
                  </a:lnTo>
                  <a:lnTo>
                    <a:pt x="37"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3" name="Freeform 121"/>
            <p:cNvSpPr>
              <a:spLocks/>
            </p:cNvSpPr>
            <p:nvPr/>
          </p:nvSpPr>
          <p:spPr bwMode="auto">
            <a:xfrm>
              <a:off x="1074" y="3722"/>
              <a:ext cx="31" cy="24"/>
            </a:xfrm>
            <a:custGeom>
              <a:avLst/>
              <a:gdLst>
                <a:gd name="T0" fmla="*/ 28 w 31"/>
                <a:gd name="T1" fmla="*/ 0 h 24"/>
                <a:gd name="T2" fmla="*/ 12 w 31"/>
                <a:gd name="T3" fmla="*/ 3 h 24"/>
                <a:gd name="T4" fmla="*/ 0 w 31"/>
                <a:gd name="T5" fmla="*/ 5 h 24"/>
                <a:gd name="T6" fmla="*/ 2 w 31"/>
                <a:gd name="T7" fmla="*/ 24 h 24"/>
                <a:gd name="T8" fmla="*/ 14 w 31"/>
                <a:gd name="T9" fmla="*/ 22 h 24"/>
                <a:gd name="T10" fmla="*/ 31 w 31"/>
                <a:gd name="T11" fmla="*/ 19 h 24"/>
                <a:gd name="T12" fmla="*/ 28 w 31"/>
                <a:gd name="T13" fmla="*/ 0 h 24"/>
                <a:gd name="T14" fmla="*/ 0 60000 65536"/>
                <a:gd name="T15" fmla="*/ 0 60000 65536"/>
                <a:gd name="T16" fmla="*/ 0 60000 65536"/>
                <a:gd name="T17" fmla="*/ 0 60000 65536"/>
                <a:gd name="T18" fmla="*/ 0 60000 65536"/>
                <a:gd name="T19" fmla="*/ 0 60000 65536"/>
                <a:gd name="T20" fmla="*/ 0 60000 65536"/>
                <a:gd name="T21" fmla="*/ 0 w 31"/>
                <a:gd name="T22" fmla="*/ 0 h 24"/>
                <a:gd name="T23" fmla="*/ 31 w 31"/>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24">
                  <a:moveTo>
                    <a:pt x="28" y="0"/>
                  </a:moveTo>
                  <a:lnTo>
                    <a:pt x="12" y="3"/>
                  </a:lnTo>
                  <a:lnTo>
                    <a:pt x="0" y="5"/>
                  </a:lnTo>
                  <a:lnTo>
                    <a:pt x="2" y="24"/>
                  </a:lnTo>
                  <a:lnTo>
                    <a:pt x="14" y="22"/>
                  </a:lnTo>
                  <a:lnTo>
                    <a:pt x="31" y="19"/>
                  </a:lnTo>
                  <a:lnTo>
                    <a:pt x="2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4" name="Freeform 122"/>
            <p:cNvSpPr>
              <a:spLocks/>
            </p:cNvSpPr>
            <p:nvPr/>
          </p:nvSpPr>
          <p:spPr bwMode="auto">
            <a:xfrm>
              <a:off x="1199" y="3821"/>
              <a:ext cx="22" cy="24"/>
            </a:xfrm>
            <a:custGeom>
              <a:avLst/>
              <a:gdLst>
                <a:gd name="T0" fmla="*/ 0 w 22"/>
                <a:gd name="T1" fmla="*/ 15 h 24"/>
                <a:gd name="T2" fmla="*/ 7 w 22"/>
                <a:gd name="T3" fmla="*/ 19 h 24"/>
                <a:gd name="T4" fmla="*/ 7 w 22"/>
                <a:gd name="T5" fmla="*/ 19 h 24"/>
                <a:gd name="T6" fmla="*/ 12 w 22"/>
                <a:gd name="T7" fmla="*/ 24 h 24"/>
                <a:gd name="T8" fmla="*/ 22 w 22"/>
                <a:gd name="T9" fmla="*/ 8 h 24"/>
                <a:gd name="T10" fmla="*/ 17 w 22"/>
                <a:gd name="T11" fmla="*/ 5 h 24"/>
                <a:gd name="T12" fmla="*/ 12 w 22"/>
                <a:gd name="T13" fmla="*/ 0 h 24"/>
                <a:gd name="T14" fmla="*/ 0 w 22"/>
                <a:gd name="T15" fmla="*/ 15 h 24"/>
                <a:gd name="T16" fmla="*/ 0 60000 65536"/>
                <a:gd name="T17" fmla="*/ 0 60000 65536"/>
                <a:gd name="T18" fmla="*/ 0 60000 65536"/>
                <a:gd name="T19" fmla="*/ 0 60000 65536"/>
                <a:gd name="T20" fmla="*/ 0 60000 65536"/>
                <a:gd name="T21" fmla="*/ 0 60000 65536"/>
                <a:gd name="T22" fmla="*/ 0 60000 65536"/>
                <a:gd name="T23" fmla="*/ 0 60000 65536"/>
                <a:gd name="T24" fmla="*/ 0 w 22"/>
                <a:gd name="T25" fmla="*/ 0 h 24"/>
                <a:gd name="T26" fmla="*/ 22 w 22"/>
                <a:gd name="T27" fmla="*/ 24 h 2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2" h="24">
                  <a:moveTo>
                    <a:pt x="0" y="15"/>
                  </a:moveTo>
                  <a:lnTo>
                    <a:pt x="7" y="19"/>
                  </a:lnTo>
                  <a:lnTo>
                    <a:pt x="12" y="24"/>
                  </a:lnTo>
                  <a:lnTo>
                    <a:pt x="22" y="8"/>
                  </a:lnTo>
                  <a:lnTo>
                    <a:pt x="17" y="5"/>
                  </a:lnTo>
                  <a:lnTo>
                    <a:pt x="12" y="0"/>
                  </a:lnTo>
                  <a:lnTo>
                    <a:pt x="0"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5" name="Freeform 123"/>
            <p:cNvSpPr>
              <a:spLocks/>
            </p:cNvSpPr>
            <p:nvPr/>
          </p:nvSpPr>
          <p:spPr bwMode="auto">
            <a:xfrm>
              <a:off x="1178" y="3812"/>
              <a:ext cx="31" cy="26"/>
            </a:xfrm>
            <a:custGeom>
              <a:avLst/>
              <a:gdLst>
                <a:gd name="T0" fmla="*/ 0 w 31"/>
                <a:gd name="T1" fmla="*/ 14 h 26"/>
                <a:gd name="T2" fmla="*/ 5 w 31"/>
                <a:gd name="T3" fmla="*/ 17 h 26"/>
                <a:gd name="T4" fmla="*/ 7 w 31"/>
                <a:gd name="T5" fmla="*/ 19 h 26"/>
                <a:gd name="T6" fmla="*/ 14 w 31"/>
                <a:gd name="T7" fmla="*/ 21 h 26"/>
                <a:gd name="T8" fmla="*/ 14 w 31"/>
                <a:gd name="T9" fmla="*/ 21 h 26"/>
                <a:gd name="T10" fmla="*/ 24 w 31"/>
                <a:gd name="T11" fmla="*/ 26 h 26"/>
                <a:gd name="T12" fmla="*/ 31 w 31"/>
                <a:gd name="T13" fmla="*/ 7 h 26"/>
                <a:gd name="T14" fmla="*/ 21 w 31"/>
                <a:gd name="T15" fmla="*/ 5 h 26"/>
                <a:gd name="T16" fmla="*/ 17 w 31"/>
                <a:gd name="T17" fmla="*/ 2 h 26"/>
                <a:gd name="T18" fmla="*/ 14 w 31"/>
                <a:gd name="T19" fmla="*/ 0 h 26"/>
                <a:gd name="T20" fmla="*/ 0 w 31"/>
                <a:gd name="T21" fmla="*/ 14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26"/>
                <a:gd name="T35" fmla="*/ 31 w 31"/>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26">
                  <a:moveTo>
                    <a:pt x="0" y="14"/>
                  </a:moveTo>
                  <a:lnTo>
                    <a:pt x="5" y="17"/>
                  </a:lnTo>
                  <a:lnTo>
                    <a:pt x="7" y="19"/>
                  </a:lnTo>
                  <a:lnTo>
                    <a:pt x="14" y="21"/>
                  </a:lnTo>
                  <a:lnTo>
                    <a:pt x="24" y="26"/>
                  </a:lnTo>
                  <a:lnTo>
                    <a:pt x="31" y="7"/>
                  </a:lnTo>
                  <a:lnTo>
                    <a:pt x="21" y="5"/>
                  </a:lnTo>
                  <a:lnTo>
                    <a:pt x="17" y="2"/>
                  </a:lnTo>
                  <a:lnTo>
                    <a:pt x="14"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6" name="Freeform 124"/>
            <p:cNvSpPr>
              <a:spLocks/>
            </p:cNvSpPr>
            <p:nvPr/>
          </p:nvSpPr>
          <p:spPr bwMode="auto">
            <a:xfrm>
              <a:off x="1169" y="3786"/>
              <a:ext cx="26" cy="35"/>
            </a:xfrm>
            <a:custGeom>
              <a:avLst/>
              <a:gdLst>
                <a:gd name="T0" fmla="*/ 2 w 26"/>
                <a:gd name="T1" fmla="*/ 0 h 35"/>
                <a:gd name="T2" fmla="*/ 0 w 26"/>
                <a:gd name="T3" fmla="*/ 10 h 35"/>
                <a:gd name="T4" fmla="*/ 0 w 26"/>
                <a:gd name="T5" fmla="*/ 10 h 35"/>
                <a:gd name="T6" fmla="*/ 2 w 26"/>
                <a:gd name="T7" fmla="*/ 21 h 35"/>
                <a:gd name="T8" fmla="*/ 2 w 26"/>
                <a:gd name="T9" fmla="*/ 21 h 35"/>
                <a:gd name="T10" fmla="*/ 7 w 26"/>
                <a:gd name="T11" fmla="*/ 35 h 35"/>
                <a:gd name="T12" fmla="*/ 26 w 26"/>
                <a:gd name="T13" fmla="*/ 28 h 35"/>
                <a:gd name="T14" fmla="*/ 21 w 26"/>
                <a:gd name="T15" fmla="*/ 17 h 35"/>
                <a:gd name="T16" fmla="*/ 18 w 26"/>
                <a:gd name="T17" fmla="*/ 12 h 35"/>
                <a:gd name="T18" fmla="*/ 21 w 26"/>
                <a:gd name="T19" fmla="*/ 5 h 35"/>
                <a:gd name="T20" fmla="*/ 2 w 26"/>
                <a:gd name="T21" fmla="*/ 0 h 3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35"/>
                <a:gd name="T35" fmla="*/ 26 w 26"/>
                <a:gd name="T36" fmla="*/ 35 h 3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35">
                  <a:moveTo>
                    <a:pt x="2" y="0"/>
                  </a:moveTo>
                  <a:lnTo>
                    <a:pt x="0" y="10"/>
                  </a:lnTo>
                  <a:lnTo>
                    <a:pt x="2" y="21"/>
                  </a:lnTo>
                  <a:lnTo>
                    <a:pt x="7" y="35"/>
                  </a:lnTo>
                  <a:lnTo>
                    <a:pt x="26" y="28"/>
                  </a:lnTo>
                  <a:lnTo>
                    <a:pt x="21" y="17"/>
                  </a:lnTo>
                  <a:lnTo>
                    <a:pt x="18" y="12"/>
                  </a:lnTo>
                  <a:lnTo>
                    <a:pt x="21" y="5"/>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7" name="Freeform 125"/>
            <p:cNvSpPr>
              <a:spLocks/>
            </p:cNvSpPr>
            <p:nvPr/>
          </p:nvSpPr>
          <p:spPr bwMode="auto">
            <a:xfrm>
              <a:off x="1171" y="3760"/>
              <a:ext cx="38" cy="33"/>
            </a:xfrm>
            <a:custGeom>
              <a:avLst/>
              <a:gdLst>
                <a:gd name="T0" fmla="*/ 26 w 38"/>
                <a:gd name="T1" fmla="*/ 0 h 33"/>
                <a:gd name="T2" fmla="*/ 12 w 38"/>
                <a:gd name="T3" fmla="*/ 10 h 33"/>
                <a:gd name="T4" fmla="*/ 5 w 38"/>
                <a:gd name="T5" fmla="*/ 17 h 33"/>
                <a:gd name="T6" fmla="*/ 5 w 38"/>
                <a:gd name="T7" fmla="*/ 17 h 33"/>
                <a:gd name="T8" fmla="*/ 0 w 38"/>
                <a:gd name="T9" fmla="*/ 24 h 33"/>
                <a:gd name="T10" fmla="*/ 16 w 38"/>
                <a:gd name="T11" fmla="*/ 33 h 33"/>
                <a:gd name="T12" fmla="*/ 19 w 38"/>
                <a:gd name="T13" fmla="*/ 28 h 33"/>
                <a:gd name="T14" fmla="*/ 24 w 38"/>
                <a:gd name="T15" fmla="*/ 26 h 33"/>
                <a:gd name="T16" fmla="*/ 38 w 38"/>
                <a:gd name="T17" fmla="*/ 17 h 33"/>
                <a:gd name="T18" fmla="*/ 26 w 38"/>
                <a:gd name="T19" fmla="*/ 0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8"/>
                <a:gd name="T31" fmla="*/ 0 h 33"/>
                <a:gd name="T32" fmla="*/ 38 w 38"/>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8" h="33">
                  <a:moveTo>
                    <a:pt x="26" y="0"/>
                  </a:moveTo>
                  <a:lnTo>
                    <a:pt x="12" y="10"/>
                  </a:lnTo>
                  <a:lnTo>
                    <a:pt x="5" y="17"/>
                  </a:lnTo>
                  <a:lnTo>
                    <a:pt x="0" y="24"/>
                  </a:lnTo>
                  <a:lnTo>
                    <a:pt x="16" y="33"/>
                  </a:lnTo>
                  <a:lnTo>
                    <a:pt x="19" y="28"/>
                  </a:lnTo>
                  <a:lnTo>
                    <a:pt x="24" y="26"/>
                  </a:lnTo>
                  <a:lnTo>
                    <a:pt x="38" y="17"/>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8" name="Freeform 126"/>
            <p:cNvSpPr>
              <a:spLocks/>
            </p:cNvSpPr>
            <p:nvPr/>
          </p:nvSpPr>
          <p:spPr bwMode="auto">
            <a:xfrm>
              <a:off x="1199" y="3751"/>
              <a:ext cx="33" cy="26"/>
            </a:xfrm>
            <a:custGeom>
              <a:avLst/>
              <a:gdLst>
                <a:gd name="T0" fmla="*/ 33 w 33"/>
                <a:gd name="T1" fmla="*/ 0 h 26"/>
                <a:gd name="T2" fmla="*/ 26 w 33"/>
                <a:gd name="T3" fmla="*/ 0 h 26"/>
                <a:gd name="T4" fmla="*/ 24 w 33"/>
                <a:gd name="T5" fmla="*/ 0 h 26"/>
                <a:gd name="T6" fmla="*/ 12 w 33"/>
                <a:gd name="T7" fmla="*/ 2 h 26"/>
                <a:gd name="T8" fmla="*/ 0 w 33"/>
                <a:gd name="T9" fmla="*/ 9 h 26"/>
                <a:gd name="T10" fmla="*/ 7 w 33"/>
                <a:gd name="T11" fmla="*/ 26 h 26"/>
                <a:gd name="T12" fmla="*/ 19 w 33"/>
                <a:gd name="T13" fmla="*/ 19 h 26"/>
                <a:gd name="T14" fmla="*/ 26 w 33"/>
                <a:gd name="T15" fmla="*/ 19 h 26"/>
                <a:gd name="T16" fmla="*/ 33 w 33"/>
                <a:gd name="T17" fmla="*/ 19 h 26"/>
                <a:gd name="T18" fmla="*/ 33 w 33"/>
                <a:gd name="T19" fmla="*/ 0 h 26"/>
                <a:gd name="T20" fmla="*/ 33 w 33"/>
                <a:gd name="T21" fmla="*/ 0 h 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3"/>
                <a:gd name="T34" fmla="*/ 0 h 26"/>
                <a:gd name="T35" fmla="*/ 33 w 33"/>
                <a:gd name="T36" fmla="*/ 26 h 2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3" h="26">
                  <a:moveTo>
                    <a:pt x="33" y="0"/>
                  </a:moveTo>
                  <a:lnTo>
                    <a:pt x="26" y="0"/>
                  </a:lnTo>
                  <a:lnTo>
                    <a:pt x="24" y="0"/>
                  </a:lnTo>
                  <a:lnTo>
                    <a:pt x="12" y="2"/>
                  </a:lnTo>
                  <a:lnTo>
                    <a:pt x="0" y="9"/>
                  </a:lnTo>
                  <a:lnTo>
                    <a:pt x="7" y="26"/>
                  </a:lnTo>
                  <a:lnTo>
                    <a:pt x="19" y="19"/>
                  </a:lnTo>
                  <a:lnTo>
                    <a:pt x="26" y="19"/>
                  </a:lnTo>
                  <a:lnTo>
                    <a:pt x="33" y="19"/>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19" name="Freeform 127"/>
            <p:cNvSpPr>
              <a:spLocks/>
            </p:cNvSpPr>
            <p:nvPr/>
          </p:nvSpPr>
          <p:spPr bwMode="auto">
            <a:xfrm>
              <a:off x="1230" y="3751"/>
              <a:ext cx="33" cy="35"/>
            </a:xfrm>
            <a:custGeom>
              <a:avLst/>
              <a:gdLst>
                <a:gd name="T0" fmla="*/ 33 w 33"/>
                <a:gd name="T1" fmla="*/ 28 h 35"/>
                <a:gd name="T2" fmla="*/ 31 w 33"/>
                <a:gd name="T3" fmla="*/ 19 h 35"/>
                <a:gd name="T4" fmla="*/ 28 w 33"/>
                <a:gd name="T5" fmla="*/ 19 h 35"/>
                <a:gd name="T6" fmla="*/ 21 w 33"/>
                <a:gd name="T7" fmla="*/ 9 h 35"/>
                <a:gd name="T8" fmla="*/ 17 w 33"/>
                <a:gd name="T9" fmla="*/ 4 h 35"/>
                <a:gd name="T10" fmla="*/ 14 w 33"/>
                <a:gd name="T11" fmla="*/ 2 h 35"/>
                <a:gd name="T12" fmla="*/ 7 w 33"/>
                <a:gd name="T13" fmla="*/ 0 h 35"/>
                <a:gd name="T14" fmla="*/ 0 w 33"/>
                <a:gd name="T15" fmla="*/ 19 h 35"/>
                <a:gd name="T16" fmla="*/ 5 w 33"/>
                <a:gd name="T17" fmla="*/ 19 h 35"/>
                <a:gd name="T18" fmla="*/ 9 w 33"/>
                <a:gd name="T19" fmla="*/ 23 h 35"/>
                <a:gd name="T20" fmla="*/ 14 w 33"/>
                <a:gd name="T21" fmla="*/ 28 h 35"/>
                <a:gd name="T22" fmla="*/ 17 w 33"/>
                <a:gd name="T23" fmla="*/ 35 h 35"/>
                <a:gd name="T24" fmla="*/ 33 w 33"/>
                <a:gd name="T25" fmla="*/ 28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3"/>
                <a:gd name="T40" fmla="*/ 0 h 35"/>
                <a:gd name="T41" fmla="*/ 33 w 33"/>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3" h="35">
                  <a:moveTo>
                    <a:pt x="33" y="28"/>
                  </a:moveTo>
                  <a:lnTo>
                    <a:pt x="31" y="19"/>
                  </a:lnTo>
                  <a:lnTo>
                    <a:pt x="28" y="19"/>
                  </a:lnTo>
                  <a:lnTo>
                    <a:pt x="21" y="9"/>
                  </a:lnTo>
                  <a:lnTo>
                    <a:pt x="17" y="4"/>
                  </a:lnTo>
                  <a:lnTo>
                    <a:pt x="14" y="2"/>
                  </a:lnTo>
                  <a:lnTo>
                    <a:pt x="7" y="0"/>
                  </a:lnTo>
                  <a:lnTo>
                    <a:pt x="0" y="19"/>
                  </a:lnTo>
                  <a:lnTo>
                    <a:pt x="5" y="19"/>
                  </a:lnTo>
                  <a:lnTo>
                    <a:pt x="9" y="23"/>
                  </a:lnTo>
                  <a:lnTo>
                    <a:pt x="14" y="28"/>
                  </a:lnTo>
                  <a:lnTo>
                    <a:pt x="17" y="35"/>
                  </a:lnTo>
                  <a:lnTo>
                    <a:pt x="33"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0" name="Freeform 128"/>
            <p:cNvSpPr>
              <a:spLocks/>
            </p:cNvSpPr>
            <p:nvPr/>
          </p:nvSpPr>
          <p:spPr bwMode="auto">
            <a:xfrm>
              <a:off x="1239" y="3781"/>
              <a:ext cx="26" cy="36"/>
            </a:xfrm>
            <a:custGeom>
              <a:avLst/>
              <a:gdLst>
                <a:gd name="T0" fmla="*/ 19 w 26"/>
                <a:gd name="T1" fmla="*/ 36 h 36"/>
                <a:gd name="T2" fmla="*/ 26 w 26"/>
                <a:gd name="T3" fmla="*/ 19 h 36"/>
                <a:gd name="T4" fmla="*/ 26 w 26"/>
                <a:gd name="T5" fmla="*/ 10 h 36"/>
                <a:gd name="T6" fmla="*/ 26 w 26"/>
                <a:gd name="T7" fmla="*/ 10 h 36"/>
                <a:gd name="T8" fmla="*/ 26 w 26"/>
                <a:gd name="T9" fmla="*/ 0 h 36"/>
                <a:gd name="T10" fmla="*/ 8 w 26"/>
                <a:gd name="T11" fmla="*/ 3 h 36"/>
                <a:gd name="T12" fmla="*/ 8 w 26"/>
                <a:gd name="T13" fmla="*/ 10 h 36"/>
                <a:gd name="T14" fmla="*/ 8 w 26"/>
                <a:gd name="T15" fmla="*/ 15 h 36"/>
                <a:gd name="T16" fmla="*/ 0 w 26"/>
                <a:gd name="T17" fmla="*/ 31 h 36"/>
                <a:gd name="T18" fmla="*/ 19 w 26"/>
                <a:gd name="T19" fmla="*/ 36 h 3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6"/>
                <a:gd name="T31" fmla="*/ 0 h 36"/>
                <a:gd name="T32" fmla="*/ 26 w 26"/>
                <a:gd name="T33" fmla="*/ 36 h 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6" h="36">
                  <a:moveTo>
                    <a:pt x="19" y="36"/>
                  </a:moveTo>
                  <a:lnTo>
                    <a:pt x="26" y="19"/>
                  </a:lnTo>
                  <a:lnTo>
                    <a:pt x="26" y="10"/>
                  </a:lnTo>
                  <a:lnTo>
                    <a:pt x="26" y="0"/>
                  </a:lnTo>
                  <a:lnTo>
                    <a:pt x="8" y="3"/>
                  </a:lnTo>
                  <a:lnTo>
                    <a:pt x="8" y="10"/>
                  </a:lnTo>
                  <a:lnTo>
                    <a:pt x="8" y="15"/>
                  </a:lnTo>
                  <a:lnTo>
                    <a:pt x="0" y="31"/>
                  </a:lnTo>
                  <a:lnTo>
                    <a:pt x="19"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1" name="Freeform 129"/>
            <p:cNvSpPr>
              <a:spLocks/>
            </p:cNvSpPr>
            <p:nvPr/>
          </p:nvSpPr>
          <p:spPr bwMode="auto">
            <a:xfrm>
              <a:off x="1225" y="3810"/>
              <a:ext cx="31" cy="30"/>
            </a:xfrm>
            <a:custGeom>
              <a:avLst/>
              <a:gdLst>
                <a:gd name="T0" fmla="*/ 12 w 31"/>
                <a:gd name="T1" fmla="*/ 30 h 30"/>
                <a:gd name="T2" fmla="*/ 24 w 31"/>
                <a:gd name="T3" fmla="*/ 21 h 30"/>
                <a:gd name="T4" fmla="*/ 31 w 31"/>
                <a:gd name="T5" fmla="*/ 9 h 30"/>
                <a:gd name="T6" fmla="*/ 17 w 31"/>
                <a:gd name="T7" fmla="*/ 0 h 30"/>
                <a:gd name="T8" fmla="*/ 10 w 31"/>
                <a:gd name="T9" fmla="*/ 9 h 30"/>
                <a:gd name="T10" fmla="*/ 0 w 31"/>
                <a:gd name="T11" fmla="*/ 16 h 30"/>
                <a:gd name="T12" fmla="*/ 12 w 31"/>
                <a:gd name="T13" fmla="*/ 30 h 30"/>
                <a:gd name="T14" fmla="*/ 0 60000 65536"/>
                <a:gd name="T15" fmla="*/ 0 60000 65536"/>
                <a:gd name="T16" fmla="*/ 0 60000 65536"/>
                <a:gd name="T17" fmla="*/ 0 60000 65536"/>
                <a:gd name="T18" fmla="*/ 0 60000 65536"/>
                <a:gd name="T19" fmla="*/ 0 60000 65536"/>
                <a:gd name="T20" fmla="*/ 0 60000 65536"/>
                <a:gd name="T21" fmla="*/ 0 w 31"/>
                <a:gd name="T22" fmla="*/ 0 h 30"/>
                <a:gd name="T23" fmla="*/ 31 w 31"/>
                <a:gd name="T24" fmla="*/ 30 h 3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30">
                  <a:moveTo>
                    <a:pt x="12" y="30"/>
                  </a:moveTo>
                  <a:lnTo>
                    <a:pt x="24" y="21"/>
                  </a:lnTo>
                  <a:lnTo>
                    <a:pt x="31" y="9"/>
                  </a:lnTo>
                  <a:lnTo>
                    <a:pt x="17" y="0"/>
                  </a:lnTo>
                  <a:lnTo>
                    <a:pt x="10" y="9"/>
                  </a:lnTo>
                  <a:lnTo>
                    <a:pt x="0" y="16"/>
                  </a:lnTo>
                  <a:lnTo>
                    <a:pt x="12" y="3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2" name="Freeform 130"/>
            <p:cNvSpPr>
              <a:spLocks/>
            </p:cNvSpPr>
            <p:nvPr/>
          </p:nvSpPr>
          <p:spPr bwMode="auto">
            <a:xfrm>
              <a:off x="1216" y="3826"/>
              <a:ext cx="19" cy="19"/>
            </a:xfrm>
            <a:custGeom>
              <a:avLst/>
              <a:gdLst>
                <a:gd name="T0" fmla="*/ 0 w 19"/>
                <a:gd name="T1" fmla="*/ 19 h 19"/>
                <a:gd name="T2" fmla="*/ 9 w 19"/>
                <a:gd name="T3" fmla="*/ 19 h 19"/>
                <a:gd name="T4" fmla="*/ 12 w 19"/>
                <a:gd name="T5" fmla="*/ 19 h 19"/>
                <a:gd name="T6" fmla="*/ 19 w 19"/>
                <a:gd name="T7" fmla="*/ 17 h 19"/>
                <a:gd name="T8" fmla="*/ 12 w 19"/>
                <a:gd name="T9" fmla="*/ 0 h 19"/>
                <a:gd name="T10" fmla="*/ 7 w 19"/>
                <a:gd name="T11" fmla="*/ 0 h 19"/>
                <a:gd name="T12" fmla="*/ 0 w 19"/>
                <a:gd name="T13" fmla="*/ 0 h 19"/>
                <a:gd name="T14" fmla="*/ 0 w 19"/>
                <a:gd name="T15" fmla="*/ 19 h 1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19"/>
                <a:gd name="T26" fmla="*/ 19 w 19"/>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19">
                  <a:moveTo>
                    <a:pt x="0" y="19"/>
                  </a:moveTo>
                  <a:lnTo>
                    <a:pt x="9" y="19"/>
                  </a:lnTo>
                  <a:lnTo>
                    <a:pt x="12" y="19"/>
                  </a:lnTo>
                  <a:lnTo>
                    <a:pt x="19" y="17"/>
                  </a:lnTo>
                  <a:lnTo>
                    <a:pt x="12" y="0"/>
                  </a:lnTo>
                  <a:lnTo>
                    <a:pt x="7" y="0"/>
                  </a:lnTo>
                  <a:lnTo>
                    <a:pt x="0"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3" name="Freeform 131"/>
            <p:cNvSpPr>
              <a:spLocks/>
            </p:cNvSpPr>
            <p:nvPr/>
          </p:nvSpPr>
          <p:spPr bwMode="auto">
            <a:xfrm>
              <a:off x="1239" y="3666"/>
              <a:ext cx="24" cy="28"/>
            </a:xfrm>
            <a:custGeom>
              <a:avLst/>
              <a:gdLst>
                <a:gd name="T0" fmla="*/ 5 w 24"/>
                <a:gd name="T1" fmla="*/ 0 h 28"/>
                <a:gd name="T2" fmla="*/ 3 w 24"/>
                <a:gd name="T3" fmla="*/ 11 h 28"/>
                <a:gd name="T4" fmla="*/ 0 w 24"/>
                <a:gd name="T5" fmla="*/ 16 h 28"/>
                <a:gd name="T6" fmla="*/ 0 w 24"/>
                <a:gd name="T7" fmla="*/ 16 h 28"/>
                <a:gd name="T8" fmla="*/ 0 w 24"/>
                <a:gd name="T9" fmla="*/ 21 h 28"/>
                <a:gd name="T10" fmla="*/ 17 w 24"/>
                <a:gd name="T11" fmla="*/ 28 h 28"/>
                <a:gd name="T12" fmla="*/ 19 w 24"/>
                <a:gd name="T13" fmla="*/ 23 h 28"/>
                <a:gd name="T14" fmla="*/ 22 w 24"/>
                <a:gd name="T15" fmla="*/ 18 h 28"/>
                <a:gd name="T16" fmla="*/ 22 w 24"/>
                <a:gd name="T17" fmla="*/ 16 h 28"/>
                <a:gd name="T18" fmla="*/ 24 w 24"/>
                <a:gd name="T19" fmla="*/ 2 h 28"/>
                <a:gd name="T20" fmla="*/ 5 w 24"/>
                <a:gd name="T21" fmla="*/ 0 h 2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4"/>
                <a:gd name="T34" fmla="*/ 0 h 28"/>
                <a:gd name="T35" fmla="*/ 24 w 24"/>
                <a:gd name="T36" fmla="*/ 28 h 2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4" h="28">
                  <a:moveTo>
                    <a:pt x="5" y="0"/>
                  </a:moveTo>
                  <a:lnTo>
                    <a:pt x="3" y="11"/>
                  </a:lnTo>
                  <a:lnTo>
                    <a:pt x="0" y="16"/>
                  </a:lnTo>
                  <a:lnTo>
                    <a:pt x="0" y="21"/>
                  </a:lnTo>
                  <a:lnTo>
                    <a:pt x="17" y="28"/>
                  </a:lnTo>
                  <a:lnTo>
                    <a:pt x="19" y="23"/>
                  </a:lnTo>
                  <a:lnTo>
                    <a:pt x="22" y="18"/>
                  </a:lnTo>
                  <a:lnTo>
                    <a:pt x="22" y="16"/>
                  </a:lnTo>
                  <a:lnTo>
                    <a:pt x="24"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4" name="Freeform 132"/>
            <p:cNvSpPr>
              <a:spLocks/>
            </p:cNvSpPr>
            <p:nvPr/>
          </p:nvSpPr>
          <p:spPr bwMode="auto">
            <a:xfrm>
              <a:off x="1239" y="3633"/>
              <a:ext cx="24" cy="33"/>
            </a:xfrm>
            <a:custGeom>
              <a:avLst/>
              <a:gdLst>
                <a:gd name="T0" fmla="*/ 0 w 24"/>
                <a:gd name="T1" fmla="*/ 9 h 33"/>
                <a:gd name="T2" fmla="*/ 5 w 24"/>
                <a:gd name="T3" fmla="*/ 16 h 33"/>
                <a:gd name="T4" fmla="*/ 5 w 24"/>
                <a:gd name="T5" fmla="*/ 21 h 33"/>
                <a:gd name="T6" fmla="*/ 5 w 24"/>
                <a:gd name="T7" fmla="*/ 33 h 33"/>
                <a:gd name="T8" fmla="*/ 24 w 24"/>
                <a:gd name="T9" fmla="*/ 33 h 33"/>
                <a:gd name="T10" fmla="*/ 24 w 24"/>
                <a:gd name="T11" fmla="*/ 18 h 33"/>
                <a:gd name="T12" fmla="*/ 22 w 24"/>
                <a:gd name="T13" fmla="*/ 11 h 33"/>
                <a:gd name="T14" fmla="*/ 22 w 24"/>
                <a:gd name="T15" fmla="*/ 9 h 33"/>
                <a:gd name="T16" fmla="*/ 17 w 24"/>
                <a:gd name="T17" fmla="*/ 0 h 33"/>
                <a:gd name="T18" fmla="*/ 0 w 24"/>
                <a:gd name="T19" fmla="*/ 9 h 3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33"/>
                <a:gd name="T32" fmla="*/ 24 w 24"/>
                <a:gd name="T33" fmla="*/ 33 h 3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33">
                  <a:moveTo>
                    <a:pt x="0" y="9"/>
                  </a:moveTo>
                  <a:lnTo>
                    <a:pt x="5" y="16"/>
                  </a:lnTo>
                  <a:lnTo>
                    <a:pt x="5" y="21"/>
                  </a:lnTo>
                  <a:lnTo>
                    <a:pt x="5" y="33"/>
                  </a:lnTo>
                  <a:lnTo>
                    <a:pt x="24" y="33"/>
                  </a:lnTo>
                  <a:lnTo>
                    <a:pt x="24" y="18"/>
                  </a:lnTo>
                  <a:lnTo>
                    <a:pt x="22" y="11"/>
                  </a:lnTo>
                  <a:lnTo>
                    <a:pt x="22" y="9"/>
                  </a:lnTo>
                  <a:lnTo>
                    <a:pt x="17"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5" name="Freeform 133"/>
            <p:cNvSpPr>
              <a:spLocks/>
            </p:cNvSpPr>
            <p:nvPr/>
          </p:nvSpPr>
          <p:spPr bwMode="auto">
            <a:xfrm>
              <a:off x="1216" y="3621"/>
              <a:ext cx="38" cy="26"/>
            </a:xfrm>
            <a:custGeom>
              <a:avLst/>
              <a:gdLst>
                <a:gd name="T0" fmla="*/ 0 w 38"/>
                <a:gd name="T1" fmla="*/ 19 h 26"/>
                <a:gd name="T2" fmla="*/ 9 w 38"/>
                <a:gd name="T3" fmla="*/ 19 h 26"/>
                <a:gd name="T4" fmla="*/ 16 w 38"/>
                <a:gd name="T5" fmla="*/ 21 h 26"/>
                <a:gd name="T6" fmla="*/ 21 w 38"/>
                <a:gd name="T7" fmla="*/ 21 h 26"/>
                <a:gd name="T8" fmla="*/ 28 w 38"/>
                <a:gd name="T9" fmla="*/ 26 h 26"/>
                <a:gd name="T10" fmla="*/ 38 w 38"/>
                <a:gd name="T11" fmla="*/ 9 h 26"/>
                <a:gd name="T12" fmla="*/ 31 w 38"/>
                <a:gd name="T13" fmla="*/ 4 h 26"/>
                <a:gd name="T14" fmla="*/ 31 w 38"/>
                <a:gd name="T15" fmla="*/ 4 h 26"/>
                <a:gd name="T16" fmla="*/ 21 w 38"/>
                <a:gd name="T17" fmla="*/ 2 h 26"/>
                <a:gd name="T18" fmla="*/ 21 w 38"/>
                <a:gd name="T19" fmla="*/ 2 h 26"/>
                <a:gd name="T20" fmla="*/ 12 w 38"/>
                <a:gd name="T21" fmla="*/ 0 h 26"/>
                <a:gd name="T22" fmla="*/ 9 w 38"/>
                <a:gd name="T23" fmla="*/ 0 h 26"/>
                <a:gd name="T24" fmla="*/ 0 w 38"/>
                <a:gd name="T25" fmla="*/ 0 h 26"/>
                <a:gd name="T26" fmla="*/ 0 w 38"/>
                <a:gd name="T27" fmla="*/ 19 h 2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8"/>
                <a:gd name="T43" fmla="*/ 0 h 26"/>
                <a:gd name="T44" fmla="*/ 38 w 38"/>
                <a:gd name="T45" fmla="*/ 26 h 2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8" h="26">
                  <a:moveTo>
                    <a:pt x="0" y="19"/>
                  </a:moveTo>
                  <a:lnTo>
                    <a:pt x="9" y="19"/>
                  </a:lnTo>
                  <a:lnTo>
                    <a:pt x="16" y="21"/>
                  </a:lnTo>
                  <a:lnTo>
                    <a:pt x="21" y="21"/>
                  </a:lnTo>
                  <a:lnTo>
                    <a:pt x="28" y="26"/>
                  </a:lnTo>
                  <a:lnTo>
                    <a:pt x="38" y="9"/>
                  </a:lnTo>
                  <a:lnTo>
                    <a:pt x="31" y="4"/>
                  </a:lnTo>
                  <a:lnTo>
                    <a:pt x="21" y="2"/>
                  </a:lnTo>
                  <a:lnTo>
                    <a:pt x="12" y="0"/>
                  </a:lnTo>
                  <a:lnTo>
                    <a:pt x="9" y="0"/>
                  </a:lnTo>
                  <a:lnTo>
                    <a:pt x="0"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6" name="Freeform 134"/>
            <p:cNvSpPr>
              <a:spLocks/>
            </p:cNvSpPr>
            <p:nvPr/>
          </p:nvSpPr>
          <p:spPr bwMode="auto">
            <a:xfrm>
              <a:off x="1183" y="3621"/>
              <a:ext cx="35" cy="28"/>
            </a:xfrm>
            <a:custGeom>
              <a:avLst/>
              <a:gdLst>
                <a:gd name="T0" fmla="*/ 12 w 35"/>
                <a:gd name="T1" fmla="*/ 28 h 28"/>
                <a:gd name="T2" fmla="*/ 16 w 35"/>
                <a:gd name="T3" fmla="*/ 23 h 28"/>
                <a:gd name="T4" fmla="*/ 21 w 35"/>
                <a:gd name="T5" fmla="*/ 21 h 28"/>
                <a:gd name="T6" fmla="*/ 35 w 35"/>
                <a:gd name="T7" fmla="*/ 19 h 28"/>
                <a:gd name="T8" fmla="*/ 30 w 35"/>
                <a:gd name="T9" fmla="*/ 0 h 28"/>
                <a:gd name="T10" fmla="*/ 16 w 35"/>
                <a:gd name="T11" fmla="*/ 2 h 28"/>
                <a:gd name="T12" fmla="*/ 9 w 35"/>
                <a:gd name="T13" fmla="*/ 7 h 28"/>
                <a:gd name="T14" fmla="*/ 7 w 35"/>
                <a:gd name="T15" fmla="*/ 7 h 28"/>
                <a:gd name="T16" fmla="*/ 0 w 35"/>
                <a:gd name="T17" fmla="*/ 14 h 28"/>
                <a:gd name="T18" fmla="*/ 12 w 35"/>
                <a:gd name="T19" fmla="*/ 28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
                <a:gd name="T31" fmla="*/ 0 h 28"/>
                <a:gd name="T32" fmla="*/ 35 w 35"/>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 h="28">
                  <a:moveTo>
                    <a:pt x="12" y="28"/>
                  </a:moveTo>
                  <a:lnTo>
                    <a:pt x="16" y="23"/>
                  </a:lnTo>
                  <a:lnTo>
                    <a:pt x="21" y="21"/>
                  </a:lnTo>
                  <a:lnTo>
                    <a:pt x="35" y="19"/>
                  </a:lnTo>
                  <a:lnTo>
                    <a:pt x="30" y="0"/>
                  </a:lnTo>
                  <a:lnTo>
                    <a:pt x="16" y="2"/>
                  </a:lnTo>
                  <a:lnTo>
                    <a:pt x="9" y="7"/>
                  </a:lnTo>
                  <a:lnTo>
                    <a:pt x="7" y="7"/>
                  </a:lnTo>
                  <a:lnTo>
                    <a:pt x="0" y="14"/>
                  </a:lnTo>
                  <a:lnTo>
                    <a:pt x="12" y="2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7" name="Freeform 135"/>
            <p:cNvSpPr>
              <a:spLocks/>
            </p:cNvSpPr>
            <p:nvPr/>
          </p:nvSpPr>
          <p:spPr bwMode="auto">
            <a:xfrm>
              <a:off x="1176" y="3637"/>
              <a:ext cx="21" cy="36"/>
            </a:xfrm>
            <a:custGeom>
              <a:avLst/>
              <a:gdLst>
                <a:gd name="T0" fmla="*/ 19 w 21"/>
                <a:gd name="T1" fmla="*/ 33 h 36"/>
                <a:gd name="T2" fmla="*/ 19 w 21"/>
                <a:gd name="T3" fmla="*/ 26 h 36"/>
                <a:gd name="T4" fmla="*/ 19 w 21"/>
                <a:gd name="T5" fmla="*/ 19 h 36"/>
                <a:gd name="T6" fmla="*/ 19 w 21"/>
                <a:gd name="T7" fmla="*/ 14 h 36"/>
                <a:gd name="T8" fmla="*/ 21 w 21"/>
                <a:gd name="T9" fmla="*/ 7 h 36"/>
                <a:gd name="T10" fmla="*/ 4 w 21"/>
                <a:gd name="T11" fmla="*/ 0 h 36"/>
                <a:gd name="T12" fmla="*/ 2 w 21"/>
                <a:gd name="T13" fmla="*/ 7 h 36"/>
                <a:gd name="T14" fmla="*/ 0 w 21"/>
                <a:gd name="T15" fmla="*/ 7 h 36"/>
                <a:gd name="T16" fmla="*/ 0 w 21"/>
                <a:gd name="T17" fmla="*/ 14 h 36"/>
                <a:gd name="T18" fmla="*/ 0 w 21"/>
                <a:gd name="T19" fmla="*/ 17 h 36"/>
                <a:gd name="T20" fmla="*/ 0 w 21"/>
                <a:gd name="T21" fmla="*/ 26 h 36"/>
                <a:gd name="T22" fmla="*/ 0 w 21"/>
                <a:gd name="T23" fmla="*/ 26 h 36"/>
                <a:gd name="T24" fmla="*/ 0 w 21"/>
                <a:gd name="T25" fmla="*/ 36 h 36"/>
                <a:gd name="T26" fmla="*/ 19 w 21"/>
                <a:gd name="T27" fmla="*/ 33 h 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1"/>
                <a:gd name="T43" fmla="*/ 0 h 36"/>
                <a:gd name="T44" fmla="*/ 21 w 21"/>
                <a:gd name="T45" fmla="*/ 36 h 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1" h="36">
                  <a:moveTo>
                    <a:pt x="19" y="33"/>
                  </a:moveTo>
                  <a:lnTo>
                    <a:pt x="19" y="26"/>
                  </a:lnTo>
                  <a:lnTo>
                    <a:pt x="19" y="19"/>
                  </a:lnTo>
                  <a:lnTo>
                    <a:pt x="19" y="14"/>
                  </a:lnTo>
                  <a:lnTo>
                    <a:pt x="21" y="7"/>
                  </a:lnTo>
                  <a:lnTo>
                    <a:pt x="4" y="0"/>
                  </a:lnTo>
                  <a:lnTo>
                    <a:pt x="2" y="7"/>
                  </a:lnTo>
                  <a:lnTo>
                    <a:pt x="0" y="7"/>
                  </a:lnTo>
                  <a:lnTo>
                    <a:pt x="0" y="14"/>
                  </a:lnTo>
                  <a:lnTo>
                    <a:pt x="0" y="17"/>
                  </a:lnTo>
                  <a:lnTo>
                    <a:pt x="0" y="26"/>
                  </a:lnTo>
                  <a:lnTo>
                    <a:pt x="0" y="36"/>
                  </a:lnTo>
                  <a:lnTo>
                    <a:pt x="19" y="3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8" name="Freeform 136"/>
            <p:cNvSpPr>
              <a:spLocks/>
            </p:cNvSpPr>
            <p:nvPr/>
          </p:nvSpPr>
          <p:spPr bwMode="auto">
            <a:xfrm>
              <a:off x="1176" y="3668"/>
              <a:ext cx="33" cy="42"/>
            </a:xfrm>
            <a:custGeom>
              <a:avLst/>
              <a:gdLst>
                <a:gd name="T0" fmla="*/ 33 w 33"/>
                <a:gd name="T1" fmla="*/ 26 h 42"/>
                <a:gd name="T2" fmla="*/ 28 w 33"/>
                <a:gd name="T3" fmla="*/ 21 h 42"/>
                <a:gd name="T4" fmla="*/ 23 w 33"/>
                <a:gd name="T5" fmla="*/ 14 h 42"/>
                <a:gd name="T6" fmla="*/ 19 w 33"/>
                <a:gd name="T7" fmla="*/ 0 h 42"/>
                <a:gd name="T8" fmla="*/ 0 w 33"/>
                <a:gd name="T9" fmla="*/ 7 h 42"/>
                <a:gd name="T10" fmla="*/ 7 w 33"/>
                <a:gd name="T11" fmla="*/ 24 h 42"/>
                <a:gd name="T12" fmla="*/ 14 w 33"/>
                <a:gd name="T13" fmla="*/ 35 h 42"/>
                <a:gd name="T14" fmla="*/ 21 w 33"/>
                <a:gd name="T15" fmla="*/ 42 h 42"/>
                <a:gd name="T16" fmla="*/ 33 w 33"/>
                <a:gd name="T17" fmla="*/ 26 h 4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42"/>
                <a:gd name="T29" fmla="*/ 33 w 33"/>
                <a:gd name="T30" fmla="*/ 42 h 4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42">
                  <a:moveTo>
                    <a:pt x="33" y="26"/>
                  </a:moveTo>
                  <a:lnTo>
                    <a:pt x="28" y="21"/>
                  </a:lnTo>
                  <a:lnTo>
                    <a:pt x="23" y="14"/>
                  </a:lnTo>
                  <a:lnTo>
                    <a:pt x="19" y="0"/>
                  </a:lnTo>
                  <a:lnTo>
                    <a:pt x="0" y="7"/>
                  </a:lnTo>
                  <a:lnTo>
                    <a:pt x="7" y="24"/>
                  </a:lnTo>
                  <a:lnTo>
                    <a:pt x="14" y="35"/>
                  </a:lnTo>
                  <a:lnTo>
                    <a:pt x="21" y="42"/>
                  </a:lnTo>
                  <a:lnTo>
                    <a:pt x="33"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29" name="Freeform 137"/>
            <p:cNvSpPr>
              <a:spLocks/>
            </p:cNvSpPr>
            <p:nvPr/>
          </p:nvSpPr>
          <p:spPr bwMode="auto">
            <a:xfrm>
              <a:off x="1202" y="3694"/>
              <a:ext cx="35" cy="21"/>
            </a:xfrm>
            <a:custGeom>
              <a:avLst/>
              <a:gdLst>
                <a:gd name="T0" fmla="*/ 30 w 35"/>
                <a:gd name="T1" fmla="*/ 0 h 21"/>
                <a:gd name="T2" fmla="*/ 23 w 35"/>
                <a:gd name="T3" fmla="*/ 2 h 21"/>
                <a:gd name="T4" fmla="*/ 16 w 35"/>
                <a:gd name="T5" fmla="*/ 2 h 21"/>
                <a:gd name="T6" fmla="*/ 4 w 35"/>
                <a:gd name="T7" fmla="*/ 0 h 21"/>
                <a:gd name="T8" fmla="*/ 0 w 35"/>
                <a:gd name="T9" fmla="*/ 16 h 21"/>
                <a:gd name="T10" fmla="*/ 14 w 35"/>
                <a:gd name="T11" fmla="*/ 21 h 21"/>
                <a:gd name="T12" fmla="*/ 26 w 35"/>
                <a:gd name="T13" fmla="*/ 21 h 21"/>
                <a:gd name="T14" fmla="*/ 26 w 35"/>
                <a:gd name="T15" fmla="*/ 21 h 21"/>
                <a:gd name="T16" fmla="*/ 35 w 35"/>
                <a:gd name="T17" fmla="*/ 19 h 21"/>
                <a:gd name="T18" fmla="*/ 30 w 35"/>
                <a:gd name="T19" fmla="*/ 0 h 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5"/>
                <a:gd name="T31" fmla="*/ 0 h 21"/>
                <a:gd name="T32" fmla="*/ 35 w 35"/>
                <a:gd name="T33" fmla="*/ 21 h 21"/>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5" h="21">
                  <a:moveTo>
                    <a:pt x="30" y="0"/>
                  </a:moveTo>
                  <a:lnTo>
                    <a:pt x="23" y="2"/>
                  </a:lnTo>
                  <a:lnTo>
                    <a:pt x="16" y="2"/>
                  </a:lnTo>
                  <a:lnTo>
                    <a:pt x="4" y="0"/>
                  </a:lnTo>
                  <a:lnTo>
                    <a:pt x="0" y="16"/>
                  </a:lnTo>
                  <a:lnTo>
                    <a:pt x="14" y="21"/>
                  </a:lnTo>
                  <a:lnTo>
                    <a:pt x="26" y="21"/>
                  </a:lnTo>
                  <a:lnTo>
                    <a:pt x="35" y="19"/>
                  </a:lnTo>
                  <a:lnTo>
                    <a:pt x="3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0" name="Freeform 138"/>
            <p:cNvSpPr>
              <a:spLocks/>
            </p:cNvSpPr>
            <p:nvPr/>
          </p:nvSpPr>
          <p:spPr bwMode="auto">
            <a:xfrm>
              <a:off x="1230" y="3682"/>
              <a:ext cx="26" cy="28"/>
            </a:xfrm>
            <a:custGeom>
              <a:avLst/>
              <a:gdLst>
                <a:gd name="T0" fmla="*/ 9 w 26"/>
                <a:gd name="T1" fmla="*/ 0 h 28"/>
                <a:gd name="T2" fmla="*/ 5 w 26"/>
                <a:gd name="T3" fmla="*/ 10 h 28"/>
                <a:gd name="T4" fmla="*/ 0 w 26"/>
                <a:gd name="T5" fmla="*/ 14 h 28"/>
                <a:gd name="T6" fmla="*/ 12 w 26"/>
                <a:gd name="T7" fmla="*/ 28 h 28"/>
                <a:gd name="T8" fmla="*/ 21 w 26"/>
                <a:gd name="T9" fmla="*/ 21 h 28"/>
                <a:gd name="T10" fmla="*/ 26 w 26"/>
                <a:gd name="T11" fmla="*/ 7 h 28"/>
                <a:gd name="T12" fmla="*/ 9 w 26"/>
                <a:gd name="T13" fmla="*/ 0 h 28"/>
                <a:gd name="T14" fmla="*/ 0 60000 65536"/>
                <a:gd name="T15" fmla="*/ 0 60000 65536"/>
                <a:gd name="T16" fmla="*/ 0 60000 65536"/>
                <a:gd name="T17" fmla="*/ 0 60000 65536"/>
                <a:gd name="T18" fmla="*/ 0 60000 65536"/>
                <a:gd name="T19" fmla="*/ 0 60000 65536"/>
                <a:gd name="T20" fmla="*/ 0 60000 65536"/>
                <a:gd name="T21" fmla="*/ 0 w 26"/>
                <a:gd name="T22" fmla="*/ 0 h 28"/>
                <a:gd name="T23" fmla="*/ 26 w 26"/>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8">
                  <a:moveTo>
                    <a:pt x="9" y="0"/>
                  </a:moveTo>
                  <a:lnTo>
                    <a:pt x="5" y="10"/>
                  </a:lnTo>
                  <a:lnTo>
                    <a:pt x="0" y="14"/>
                  </a:lnTo>
                  <a:lnTo>
                    <a:pt x="12" y="28"/>
                  </a:lnTo>
                  <a:lnTo>
                    <a:pt x="21" y="21"/>
                  </a:lnTo>
                  <a:lnTo>
                    <a:pt x="26" y="7"/>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1" name="Freeform 139"/>
            <p:cNvSpPr>
              <a:spLocks/>
            </p:cNvSpPr>
            <p:nvPr/>
          </p:nvSpPr>
          <p:spPr bwMode="auto">
            <a:xfrm>
              <a:off x="1471" y="3538"/>
              <a:ext cx="47" cy="43"/>
            </a:xfrm>
            <a:custGeom>
              <a:avLst/>
              <a:gdLst>
                <a:gd name="T0" fmla="*/ 33 w 47"/>
                <a:gd name="T1" fmla="*/ 0 h 43"/>
                <a:gd name="T2" fmla="*/ 26 w 47"/>
                <a:gd name="T3" fmla="*/ 9 h 43"/>
                <a:gd name="T4" fmla="*/ 16 w 47"/>
                <a:gd name="T5" fmla="*/ 17 h 43"/>
                <a:gd name="T6" fmla="*/ 5 w 47"/>
                <a:gd name="T7" fmla="*/ 26 h 43"/>
                <a:gd name="T8" fmla="*/ 2 w 47"/>
                <a:gd name="T9" fmla="*/ 31 h 43"/>
                <a:gd name="T10" fmla="*/ 0 w 47"/>
                <a:gd name="T11" fmla="*/ 33 h 43"/>
                <a:gd name="T12" fmla="*/ 0 w 47"/>
                <a:gd name="T13" fmla="*/ 40 h 43"/>
                <a:gd name="T14" fmla="*/ 19 w 47"/>
                <a:gd name="T15" fmla="*/ 43 h 43"/>
                <a:gd name="T16" fmla="*/ 19 w 47"/>
                <a:gd name="T17" fmla="*/ 38 h 43"/>
                <a:gd name="T18" fmla="*/ 19 w 47"/>
                <a:gd name="T19" fmla="*/ 38 h 43"/>
                <a:gd name="T20" fmla="*/ 28 w 47"/>
                <a:gd name="T21" fmla="*/ 31 h 43"/>
                <a:gd name="T22" fmla="*/ 38 w 47"/>
                <a:gd name="T23" fmla="*/ 24 h 43"/>
                <a:gd name="T24" fmla="*/ 47 w 47"/>
                <a:gd name="T25" fmla="*/ 14 h 43"/>
                <a:gd name="T26" fmla="*/ 33 w 47"/>
                <a:gd name="T27" fmla="*/ 0 h 4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7"/>
                <a:gd name="T43" fmla="*/ 0 h 43"/>
                <a:gd name="T44" fmla="*/ 47 w 47"/>
                <a:gd name="T45" fmla="*/ 43 h 4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7" h="43">
                  <a:moveTo>
                    <a:pt x="33" y="0"/>
                  </a:moveTo>
                  <a:lnTo>
                    <a:pt x="26" y="9"/>
                  </a:lnTo>
                  <a:lnTo>
                    <a:pt x="16" y="17"/>
                  </a:lnTo>
                  <a:lnTo>
                    <a:pt x="5" y="26"/>
                  </a:lnTo>
                  <a:lnTo>
                    <a:pt x="2" y="31"/>
                  </a:lnTo>
                  <a:lnTo>
                    <a:pt x="0" y="33"/>
                  </a:lnTo>
                  <a:lnTo>
                    <a:pt x="0" y="40"/>
                  </a:lnTo>
                  <a:lnTo>
                    <a:pt x="19" y="43"/>
                  </a:lnTo>
                  <a:lnTo>
                    <a:pt x="19" y="38"/>
                  </a:lnTo>
                  <a:lnTo>
                    <a:pt x="28" y="31"/>
                  </a:lnTo>
                  <a:lnTo>
                    <a:pt x="38" y="24"/>
                  </a:lnTo>
                  <a:lnTo>
                    <a:pt x="47" y="14"/>
                  </a:lnTo>
                  <a:lnTo>
                    <a:pt x="3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2" name="Freeform 140"/>
            <p:cNvSpPr>
              <a:spLocks/>
            </p:cNvSpPr>
            <p:nvPr/>
          </p:nvSpPr>
          <p:spPr bwMode="auto">
            <a:xfrm>
              <a:off x="1502" y="3481"/>
              <a:ext cx="42" cy="66"/>
            </a:xfrm>
            <a:custGeom>
              <a:avLst/>
              <a:gdLst>
                <a:gd name="T0" fmla="*/ 26 w 42"/>
                <a:gd name="T1" fmla="*/ 0 h 66"/>
                <a:gd name="T2" fmla="*/ 19 w 42"/>
                <a:gd name="T3" fmla="*/ 17 h 66"/>
                <a:gd name="T4" fmla="*/ 11 w 42"/>
                <a:gd name="T5" fmla="*/ 36 h 66"/>
                <a:gd name="T6" fmla="*/ 0 w 42"/>
                <a:gd name="T7" fmla="*/ 59 h 66"/>
                <a:gd name="T8" fmla="*/ 19 w 42"/>
                <a:gd name="T9" fmla="*/ 66 h 66"/>
                <a:gd name="T10" fmla="*/ 28 w 42"/>
                <a:gd name="T11" fmla="*/ 41 h 66"/>
                <a:gd name="T12" fmla="*/ 35 w 42"/>
                <a:gd name="T13" fmla="*/ 24 h 66"/>
                <a:gd name="T14" fmla="*/ 42 w 42"/>
                <a:gd name="T15" fmla="*/ 10 h 66"/>
                <a:gd name="T16" fmla="*/ 26 w 42"/>
                <a:gd name="T17" fmla="*/ 0 h 6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2"/>
                <a:gd name="T28" fmla="*/ 0 h 66"/>
                <a:gd name="T29" fmla="*/ 42 w 42"/>
                <a:gd name="T30" fmla="*/ 66 h 6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2" h="66">
                  <a:moveTo>
                    <a:pt x="26" y="0"/>
                  </a:moveTo>
                  <a:lnTo>
                    <a:pt x="19" y="17"/>
                  </a:lnTo>
                  <a:lnTo>
                    <a:pt x="11" y="36"/>
                  </a:lnTo>
                  <a:lnTo>
                    <a:pt x="0" y="59"/>
                  </a:lnTo>
                  <a:lnTo>
                    <a:pt x="19" y="66"/>
                  </a:lnTo>
                  <a:lnTo>
                    <a:pt x="28" y="41"/>
                  </a:lnTo>
                  <a:lnTo>
                    <a:pt x="35" y="24"/>
                  </a:lnTo>
                  <a:lnTo>
                    <a:pt x="42" y="10"/>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3" name="Freeform 141"/>
            <p:cNvSpPr>
              <a:spLocks/>
            </p:cNvSpPr>
            <p:nvPr/>
          </p:nvSpPr>
          <p:spPr bwMode="auto">
            <a:xfrm>
              <a:off x="1466" y="3614"/>
              <a:ext cx="24" cy="37"/>
            </a:xfrm>
            <a:custGeom>
              <a:avLst/>
              <a:gdLst>
                <a:gd name="T0" fmla="*/ 0 w 24"/>
                <a:gd name="T1" fmla="*/ 0 h 37"/>
                <a:gd name="T2" fmla="*/ 3 w 24"/>
                <a:gd name="T3" fmla="*/ 21 h 37"/>
                <a:gd name="T4" fmla="*/ 3 w 24"/>
                <a:gd name="T5" fmla="*/ 26 h 37"/>
                <a:gd name="T6" fmla="*/ 3 w 24"/>
                <a:gd name="T7" fmla="*/ 26 h 37"/>
                <a:gd name="T8" fmla="*/ 5 w 24"/>
                <a:gd name="T9" fmla="*/ 37 h 37"/>
                <a:gd name="T10" fmla="*/ 24 w 24"/>
                <a:gd name="T11" fmla="*/ 33 h 37"/>
                <a:gd name="T12" fmla="*/ 21 w 24"/>
                <a:gd name="T13" fmla="*/ 23 h 37"/>
                <a:gd name="T14" fmla="*/ 21 w 24"/>
                <a:gd name="T15" fmla="*/ 19 h 37"/>
                <a:gd name="T16" fmla="*/ 19 w 24"/>
                <a:gd name="T17" fmla="*/ 0 h 37"/>
                <a:gd name="T18" fmla="*/ 0 w 24"/>
                <a:gd name="T19" fmla="*/ 0 h 3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4"/>
                <a:gd name="T31" fmla="*/ 0 h 37"/>
                <a:gd name="T32" fmla="*/ 24 w 24"/>
                <a:gd name="T33" fmla="*/ 37 h 3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4" h="37">
                  <a:moveTo>
                    <a:pt x="0" y="0"/>
                  </a:moveTo>
                  <a:lnTo>
                    <a:pt x="3" y="21"/>
                  </a:lnTo>
                  <a:lnTo>
                    <a:pt x="3" y="26"/>
                  </a:lnTo>
                  <a:lnTo>
                    <a:pt x="5" y="37"/>
                  </a:lnTo>
                  <a:lnTo>
                    <a:pt x="24" y="33"/>
                  </a:lnTo>
                  <a:lnTo>
                    <a:pt x="21" y="23"/>
                  </a:lnTo>
                  <a:lnTo>
                    <a:pt x="21" y="19"/>
                  </a:lnTo>
                  <a:lnTo>
                    <a:pt x="1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4" name="Freeform 142"/>
            <p:cNvSpPr>
              <a:spLocks/>
            </p:cNvSpPr>
            <p:nvPr/>
          </p:nvSpPr>
          <p:spPr bwMode="auto">
            <a:xfrm>
              <a:off x="1466" y="3578"/>
              <a:ext cx="24" cy="36"/>
            </a:xfrm>
            <a:custGeom>
              <a:avLst/>
              <a:gdLst>
                <a:gd name="T0" fmla="*/ 5 w 24"/>
                <a:gd name="T1" fmla="*/ 0 h 36"/>
                <a:gd name="T2" fmla="*/ 3 w 24"/>
                <a:gd name="T3" fmla="*/ 19 h 36"/>
                <a:gd name="T4" fmla="*/ 0 w 24"/>
                <a:gd name="T5" fmla="*/ 36 h 36"/>
                <a:gd name="T6" fmla="*/ 19 w 24"/>
                <a:gd name="T7" fmla="*/ 36 h 36"/>
                <a:gd name="T8" fmla="*/ 21 w 24"/>
                <a:gd name="T9" fmla="*/ 21 h 36"/>
                <a:gd name="T10" fmla="*/ 24 w 24"/>
                <a:gd name="T11" fmla="*/ 3 h 36"/>
                <a:gd name="T12" fmla="*/ 5 w 24"/>
                <a:gd name="T13" fmla="*/ 0 h 36"/>
                <a:gd name="T14" fmla="*/ 0 60000 65536"/>
                <a:gd name="T15" fmla="*/ 0 60000 65536"/>
                <a:gd name="T16" fmla="*/ 0 60000 65536"/>
                <a:gd name="T17" fmla="*/ 0 60000 65536"/>
                <a:gd name="T18" fmla="*/ 0 60000 65536"/>
                <a:gd name="T19" fmla="*/ 0 60000 65536"/>
                <a:gd name="T20" fmla="*/ 0 60000 65536"/>
                <a:gd name="T21" fmla="*/ 0 w 24"/>
                <a:gd name="T22" fmla="*/ 0 h 36"/>
                <a:gd name="T23" fmla="*/ 24 w 24"/>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36">
                  <a:moveTo>
                    <a:pt x="5" y="0"/>
                  </a:moveTo>
                  <a:lnTo>
                    <a:pt x="3" y="19"/>
                  </a:lnTo>
                  <a:lnTo>
                    <a:pt x="0" y="36"/>
                  </a:lnTo>
                  <a:lnTo>
                    <a:pt x="19" y="36"/>
                  </a:lnTo>
                  <a:lnTo>
                    <a:pt x="21" y="21"/>
                  </a:lnTo>
                  <a:lnTo>
                    <a:pt x="24" y="3"/>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5" name="Freeform 143"/>
            <p:cNvSpPr>
              <a:spLocks/>
            </p:cNvSpPr>
            <p:nvPr/>
          </p:nvSpPr>
          <p:spPr bwMode="auto">
            <a:xfrm>
              <a:off x="1478" y="3571"/>
              <a:ext cx="59" cy="28"/>
            </a:xfrm>
            <a:custGeom>
              <a:avLst/>
              <a:gdLst>
                <a:gd name="T0" fmla="*/ 59 w 59"/>
                <a:gd name="T1" fmla="*/ 10 h 28"/>
                <a:gd name="T2" fmla="*/ 45 w 59"/>
                <a:gd name="T3" fmla="*/ 10 h 28"/>
                <a:gd name="T4" fmla="*/ 28 w 59"/>
                <a:gd name="T5" fmla="*/ 7 h 28"/>
                <a:gd name="T6" fmla="*/ 5 w 59"/>
                <a:gd name="T7" fmla="*/ 0 h 28"/>
                <a:gd name="T8" fmla="*/ 0 w 59"/>
                <a:gd name="T9" fmla="*/ 19 h 28"/>
                <a:gd name="T10" fmla="*/ 24 w 59"/>
                <a:gd name="T11" fmla="*/ 24 h 28"/>
                <a:gd name="T12" fmla="*/ 43 w 59"/>
                <a:gd name="T13" fmla="*/ 28 h 28"/>
                <a:gd name="T14" fmla="*/ 59 w 59"/>
                <a:gd name="T15" fmla="*/ 28 h 28"/>
                <a:gd name="T16" fmla="*/ 59 w 59"/>
                <a:gd name="T17" fmla="*/ 10 h 28"/>
                <a:gd name="T18" fmla="*/ 59 w 59"/>
                <a:gd name="T19" fmla="*/ 10 h 2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28"/>
                <a:gd name="T32" fmla="*/ 59 w 59"/>
                <a:gd name="T33" fmla="*/ 28 h 2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28">
                  <a:moveTo>
                    <a:pt x="59" y="10"/>
                  </a:moveTo>
                  <a:lnTo>
                    <a:pt x="45" y="10"/>
                  </a:lnTo>
                  <a:lnTo>
                    <a:pt x="28" y="7"/>
                  </a:lnTo>
                  <a:lnTo>
                    <a:pt x="5" y="0"/>
                  </a:lnTo>
                  <a:lnTo>
                    <a:pt x="0" y="19"/>
                  </a:lnTo>
                  <a:lnTo>
                    <a:pt x="24" y="24"/>
                  </a:lnTo>
                  <a:lnTo>
                    <a:pt x="43" y="28"/>
                  </a:lnTo>
                  <a:lnTo>
                    <a:pt x="59" y="28"/>
                  </a:lnTo>
                  <a:lnTo>
                    <a:pt x="59" y="1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6" name="Freeform 144"/>
            <p:cNvSpPr>
              <a:spLocks/>
            </p:cNvSpPr>
            <p:nvPr/>
          </p:nvSpPr>
          <p:spPr bwMode="auto">
            <a:xfrm>
              <a:off x="1535" y="3557"/>
              <a:ext cx="97" cy="42"/>
            </a:xfrm>
            <a:custGeom>
              <a:avLst/>
              <a:gdLst>
                <a:gd name="T0" fmla="*/ 94 w 97"/>
                <a:gd name="T1" fmla="*/ 0 h 42"/>
                <a:gd name="T2" fmla="*/ 75 w 97"/>
                <a:gd name="T3" fmla="*/ 2 h 42"/>
                <a:gd name="T4" fmla="*/ 56 w 97"/>
                <a:gd name="T5" fmla="*/ 7 h 42"/>
                <a:gd name="T6" fmla="*/ 40 w 97"/>
                <a:gd name="T7" fmla="*/ 14 h 42"/>
                <a:gd name="T8" fmla="*/ 21 w 97"/>
                <a:gd name="T9" fmla="*/ 21 h 42"/>
                <a:gd name="T10" fmla="*/ 0 w 97"/>
                <a:gd name="T11" fmla="*/ 24 h 42"/>
                <a:gd name="T12" fmla="*/ 2 w 97"/>
                <a:gd name="T13" fmla="*/ 42 h 42"/>
                <a:gd name="T14" fmla="*/ 26 w 97"/>
                <a:gd name="T15" fmla="*/ 40 h 42"/>
                <a:gd name="T16" fmla="*/ 47 w 97"/>
                <a:gd name="T17" fmla="*/ 33 h 42"/>
                <a:gd name="T18" fmla="*/ 63 w 97"/>
                <a:gd name="T19" fmla="*/ 26 h 42"/>
                <a:gd name="T20" fmla="*/ 80 w 97"/>
                <a:gd name="T21" fmla="*/ 21 h 42"/>
                <a:gd name="T22" fmla="*/ 97 w 97"/>
                <a:gd name="T23" fmla="*/ 19 h 42"/>
                <a:gd name="T24" fmla="*/ 94 w 97"/>
                <a:gd name="T25" fmla="*/ 0 h 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7"/>
                <a:gd name="T40" fmla="*/ 0 h 42"/>
                <a:gd name="T41" fmla="*/ 97 w 97"/>
                <a:gd name="T42" fmla="*/ 42 h 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7" h="42">
                  <a:moveTo>
                    <a:pt x="94" y="0"/>
                  </a:moveTo>
                  <a:lnTo>
                    <a:pt x="75" y="2"/>
                  </a:lnTo>
                  <a:lnTo>
                    <a:pt x="56" y="7"/>
                  </a:lnTo>
                  <a:lnTo>
                    <a:pt x="40" y="14"/>
                  </a:lnTo>
                  <a:lnTo>
                    <a:pt x="21" y="21"/>
                  </a:lnTo>
                  <a:lnTo>
                    <a:pt x="0" y="24"/>
                  </a:lnTo>
                  <a:lnTo>
                    <a:pt x="2" y="42"/>
                  </a:lnTo>
                  <a:lnTo>
                    <a:pt x="26" y="40"/>
                  </a:lnTo>
                  <a:lnTo>
                    <a:pt x="47" y="33"/>
                  </a:lnTo>
                  <a:lnTo>
                    <a:pt x="63" y="26"/>
                  </a:lnTo>
                  <a:lnTo>
                    <a:pt x="80" y="21"/>
                  </a:lnTo>
                  <a:lnTo>
                    <a:pt x="97" y="19"/>
                  </a:lnTo>
                  <a:lnTo>
                    <a:pt x="9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7" name="Freeform 145"/>
            <p:cNvSpPr>
              <a:spLocks/>
            </p:cNvSpPr>
            <p:nvPr/>
          </p:nvSpPr>
          <p:spPr bwMode="auto">
            <a:xfrm>
              <a:off x="1629" y="3557"/>
              <a:ext cx="57" cy="31"/>
            </a:xfrm>
            <a:custGeom>
              <a:avLst/>
              <a:gdLst>
                <a:gd name="T0" fmla="*/ 57 w 57"/>
                <a:gd name="T1" fmla="*/ 12 h 31"/>
                <a:gd name="T2" fmla="*/ 26 w 57"/>
                <a:gd name="T3" fmla="*/ 2 h 31"/>
                <a:gd name="T4" fmla="*/ 3 w 57"/>
                <a:gd name="T5" fmla="*/ 0 h 31"/>
                <a:gd name="T6" fmla="*/ 0 w 57"/>
                <a:gd name="T7" fmla="*/ 19 h 31"/>
                <a:gd name="T8" fmla="*/ 24 w 57"/>
                <a:gd name="T9" fmla="*/ 21 h 31"/>
                <a:gd name="T10" fmla="*/ 52 w 57"/>
                <a:gd name="T11" fmla="*/ 31 h 31"/>
                <a:gd name="T12" fmla="*/ 57 w 57"/>
                <a:gd name="T13" fmla="*/ 12 h 31"/>
                <a:gd name="T14" fmla="*/ 0 60000 65536"/>
                <a:gd name="T15" fmla="*/ 0 60000 65536"/>
                <a:gd name="T16" fmla="*/ 0 60000 65536"/>
                <a:gd name="T17" fmla="*/ 0 60000 65536"/>
                <a:gd name="T18" fmla="*/ 0 60000 65536"/>
                <a:gd name="T19" fmla="*/ 0 60000 65536"/>
                <a:gd name="T20" fmla="*/ 0 60000 65536"/>
                <a:gd name="T21" fmla="*/ 0 w 57"/>
                <a:gd name="T22" fmla="*/ 0 h 31"/>
                <a:gd name="T23" fmla="*/ 57 w 57"/>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 h="31">
                  <a:moveTo>
                    <a:pt x="57" y="12"/>
                  </a:moveTo>
                  <a:lnTo>
                    <a:pt x="26" y="2"/>
                  </a:lnTo>
                  <a:lnTo>
                    <a:pt x="3" y="0"/>
                  </a:lnTo>
                  <a:lnTo>
                    <a:pt x="0" y="19"/>
                  </a:lnTo>
                  <a:lnTo>
                    <a:pt x="24" y="21"/>
                  </a:lnTo>
                  <a:lnTo>
                    <a:pt x="52" y="31"/>
                  </a:lnTo>
                  <a:lnTo>
                    <a:pt x="57"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8" name="Freeform 146"/>
            <p:cNvSpPr>
              <a:spLocks/>
            </p:cNvSpPr>
            <p:nvPr/>
          </p:nvSpPr>
          <p:spPr bwMode="auto">
            <a:xfrm>
              <a:off x="1679" y="3569"/>
              <a:ext cx="12" cy="19"/>
            </a:xfrm>
            <a:custGeom>
              <a:avLst/>
              <a:gdLst>
                <a:gd name="T0" fmla="*/ 12 w 12"/>
                <a:gd name="T1" fmla="*/ 2 h 19"/>
                <a:gd name="T2" fmla="*/ 12 w 12"/>
                <a:gd name="T3" fmla="*/ 2 h 19"/>
                <a:gd name="T4" fmla="*/ 9 w 12"/>
                <a:gd name="T5" fmla="*/ 2 h 19"/>
                <a:gd name="T6" fmla="*/ 9 w 12"/>
                <a:gd name="T7" fmla="*/ 0 h 19"/>
                <a:gd name="T8" fmla="*/ 0 w 12"/>
                <a:gd name="T9" fmla="*/ 19 h 19"/>
                <a:gd name="T10" fmla="*/ 0 w 12"/>
                <a:gd name="T11" fmla="*/ 19 h 19"/>
                <a:gd name="T12" fmla="*/ 2 w 12"/>
                <a:gd name="T13" fmla="*/ 19 h 19"/>
                <a:gd name="T14" fmla="*/ 12 w 12"/>
                <a:gd name="T15" fmla="*/ 2 h 19"/>
                <a:gd name="T16" fmla="*/ 0 60000 65536"/>
                <a:gd name="T17" fmla="*/ 0 60000 65536"/>
                <a:gd name="T18" fmla="*/ 0 60000 65536"/>
                <a:gd name="T19" fmla="*/ 0 60000 65536"/>
                <a:gd name="T20" fmla="*/ 0 60000 65536"/>
                <a:gd name="T21" fmla="*/ 0 60000 65536"/>
                <a:gd name="T22" fmla="*/ 0 60000 65536"/>
                <a:gd name="T23" fmla="*/ 0 60000 65536"/>
                <a:gd name="T24" fmla="*/ 0 w 12"/>
                <a:gd name="T25" fmla="*/ 0 h 19"/>
                <a:gd name="T26" fmla="*/ 12 w 12"/>
                <a:gd name="T27" fmla="*/ 19 h 1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 h="19">
                  <a:moveTo>
                    <a:pt x="12" y="2"/>
                  </a:moveTo>
                  <a:lnTo>
                    <a:pt x="12" y="2"/>
                  </a:lnTo>
                  <a:lnTo>
                    <a:pt x="9" y="2"/>
                  </a:lnTo>
                  <a:lnTo>
                    <a:pt x="9" y="0"/>
                  </a:lnTo>
                  <a:lnTo>
                    <a:pt x="0" y="19"/>
                  </a:lnTo>
                  <a:lnTo>
                    <a:pt x="2" y="19"/>
                  </a:lnTo>
                  <a:lnTo>
                    <a:pt x="1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39" name="Freeform 147"/>
            <p:cNvSpPr>
              <a:spLocks/>
            </p:cNvSpPr>
            <p:nvPr/>
          </p:nvSpPr>
          <p:spPr bwMode="auto">
            <a:xfrm>
              <a:off x="1102" y="3571"/>
              <a:ext cx="74" cy="24"/>
            </a:xfrm>
            <a:custGeom>
              <a:avLst/>
              <a:gdLst>
                <a:gd name="T0" fmla="*/ 71 w 74"/>
                <a:gd name="T1" fmla="*/ 5 h 24"/>
                <a:gd name="T2" fmla="*/ 52 w 74"/>
                <a:gd name="T3" fmla="*/ 5 h 24"/>
                <a:gd name="T4" fmla="*/ 33 w 74"/>
                <a:gd name="T5" fmla="*/ 5 h 24"/>
                <a:gd name="T6" fmla="*/ 19 w 74"/>
                <a:gd name="T7" fmla="*/ 2 h 24"/>
                <a:gd name="T8" fmla="*/ 5 w 74"/>
                <a:gd name="T9" fmla="*/ 0 h 24"/>
                <a:gd name="T10" fmla="*/ 0 w 74"/>
                <a:gd name="T11" fmla="*/ 19 h 24"/>
                <a:gd name="T12" fmla="*/ 15 w 74"/>
                <a:gd name="T13" fmla="*/ 21 h 24"/>
                <a:gd name="T14" fmla="*/ 31 w 74"/>
                <a:gd name="T15" fmla="*/ 24 h 24"/>
                <a:gd name="T16" fmla="*/ 52 w 74"/>
                <a:gd name="T17" fmla="*/ 24 h 24"/>
                <a:gd name="T18" fmla="*/ 74 w 74"/>
                <a:gd name="T19" fmla="*/ 24 h 24"/>
                <a:gd name="T20" fmla="*/ 71 w 74"/>
                <a:gd name="T21" fmla="*/ 5 h 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4"/>
                <a:gd name="T34" fmla="*/ 0 h 24"/>
                <a:gd name="T35" fmla="*/ 74 w 74"/>
                <a:gd name="T36" fmla="*/ 24 h 2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4" h="24">
                  <a:moveTo>
                    <a:pt x="71" y="5"/>
                  </a:moveTo>
                  <a:lnTo>
                    <a:pt x="52" y="5"/>
                  </a:lnTo>
                  <a:lnTo>
                    <a:pt x="33" y="5"/>
                  </a:lnTo>
                  <a:lnTo>
                    <a:pt x="19" y="2"/>
                  </a:lnTo>
                  <a:lnTo>
                    <a:pt x="5" y="0"/>
                  </a:lnTo>
                  <a:lnTo>
                    <a:pt x="0" y="19"/>
                  </a:lnTo>
                  <a:lnTo>
                    <a:pt x="15" y="21"/>
                  </a:lnTo>
                  <a:lnTo>
                    <a:pt x="31" y="24"/>
                  </a:lnTo>
                  <a:lnTo>
                    <a:pt x="52" y="24"/>
                  </a:lnTo>
                  <a:lnTo>
                    <a:pt x="74" y="24"/>
                  </a:lnTo>
                  <a:lnTo>
                    <a:pt x="71" y="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0" name="Freeform 148"/>
            <p:cNvSpPr>
              <a:spLocks/>
            </p:cNvSpPr>
            <p:nvPr/>
          </p:nvSpPr>
          <p:spPr bwMode="auto">
            <a:xfrm>
              <a:off x="1173" y="3562"/>
              <a:ext cx="102" cy="33"/>
            </a:xfrm>
            <a:custGeom>
              <a:avLst/>
              <a:gdLst>
                <a:gd name="T0" fmla="*/ 100 w 102"/>
                <a:gd name="T1" fmla="*/ 0 h 33"/>
                <a:gd name="T2" fmla="*/ 71 w 102"/>
                <a:gd name="T3" fmla="*/ 2 h 33"/>
                <a:gd name="T4" fmla="*/ 43 w 102"/>
                <a:gd name="T5" fmla="*/ 7 h 33"/>
                <a:gd name="T6" fmla="*/ 22 w 102"/>
                <a:gd name="T7" fmla="*/ 11 h 33"/>
                <a:gd name="T8" fmla="*/ 0 w 102"/>
                <a:gd name="T9" fmla="*/ 14 h 33"/>
                <a:gd name="T10" fmla="*/ 3 w 102"/>
                <a:gd name="T11" fmla="*/ 33 h 33"/>
                <a:gd name="T12" fmla="*/ 24 w 102"/>
                <a:gd name="T13" fmla="*/ 30 h 33"/>
                <a:gd name="T14" fmla="*/ 48 w 102"/>
                <a:gd name="T15" fmla="*/ 26 h 33"/>
                <a:gd name="T16" fmla="*/ 74 w 102"/>
                <a:gd name="T17" fmla="*/ 21 h 33"/>
                <a:gd name="T18" fmla="*/ 102 w 102"/>
                <a:gd name="T19" fmla="*/ 19 h 33"/>
                <a:gd name="T20" fmla="*/ 100 w 102"/>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2"/>
                <a:gd name="T34" fmla="*/ 0 h 33"/>
                <a:gd name="T35" fmla="*/ 102 w 102"/>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2" h="33">
                  <a:moveTo>
                    <a:pt x="100" y="0"/>
                  </a:moveTo>
                  <a:lnTo>
                    <a:pt x="71" y="2"/>
                  </a:lnTo>
                  <a:lnTo>
                    <a:pt x="43" y="7"/>
                  </a:lnTo>
                  <a:lnTo>
                    <a:pt x="22" y="11"/>
                  </a:lnTo>
                  <a:lnTo>
                    <a:pt x="0" y="14"/>
                  </a:lnTo>
                  <a:lnTo>
                    <a:pt x="3" y="33"/>
                  </a:lnTo>
                  <a:lnTo>
                    <a:pt x="24" y="30"/>
                  </a:lnTo>
                  <a:lnTo>
                    <a:pt x="48" y="26"/>
                  </a:lnTo>
                  <a:lnTo>
                    <a:pt x="74" y="21"/>
                  </a:lnTo>
                  <a:lnTo>
                    <a:pt x="102" y="19"/>
                  </a:lnTo>
                  <a:lnTo>
                    <a:pt x="10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1" name="Freeform 149"/>
            <p:cNvSpPr>
              <a:spLocks/>
            </p:cNvSpPr>
            <p:nvPr/>
          </p:nvSpPr>
          <p:spPr bwMode="auto">
            <a:xfrm>
              <a:off x="1273" y="3562"/>
              <a:ext cx="59" cy="26"/>
            </a:xfrm>
            <a:custGeom>
              <a:avLst/>
              <a:gdLst>
                <a:gd name="T0" fmla="*/ 59 w 59"/>
                <a:gd name="T1" fmla="*/ 7 h 26"/>
                <a:gd name="T2" fmla="*/ 28 w 59"/>
                <a:gd name="T3" fmla="*/ 2 h 26"/>
                <a:gd name="T4" fmla="*/ 0 w 59"/>
                <a:gd name="T5" fmla="*/ 0 h 26"/>
                <a:gd name="T6" fmla="*/ 0 w 59"/>
                <a:gd name="T7" fmla="*/ 19 h 26"/>
                <a:gd name="T8" fmla="*/ 25 w 59"/>
                <a:gd name="T9" fmla="*/ 21 h 26"/>
                <a:gd name="T10" fmla="*/ 56 w 59"/>
                <a:gd name="T11" fmla="*/ 26 h 26"/>
                <a:gd name="T12" fmla="*/ 59 w 59"/>
                <a:gd name="T13" fmla="*/ 7 h 26"/>
                <a:gd name="T14" fmla="*/ 0 60000 65536"/>
                <a:gd name="T15" fmla="*/ 0 60000 65536"/>
                <a:gd name="T16" fmla="*/ 0 60000 65536"/>
                <a:gd name="T17" fmla="*/ 0 60000 65536"/>
                <a:gd name="T18" fmla="*/ 0 60000 65536"/>
                <a:gd name="T19" fmla="*/ 0 60000 65536"/>
                <a:gd name="T20" fmla="*/ 0 60000 65536"/>
                <a:gd name="T21" fmla="*/ 0 w 59"/>
                <a:gd name="T22" fmla="*/ 0 h 26"/>
                <a:gd name="T23" fmla="*/ 59 w 59"/>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 h="26">
                  <a:moveTo>
                    <a:pt x="59" y="7"/>
                  </a:moveTo>
                  <a:lnTo>
                    <a:pt x="28" y="2"/>
                  </a:lnTo>
                  <a:lnTo>
                    <a:pt x="0" y="0"/>
                  </a:lnTo>
                  <a:lnTo>
                    <a:pt x="0" y="19"/>
                  </a:lnTo>
                  <a:lnTo>
                    <a:pt x="25" y="21"/>
                  </a:lnTo>
                  <a:lnTo>
                    <a:pt x="56" y="26"/>
                  </a:lnTo>
                  <a:lnTo>
                    <a:pt x="59"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2" name="Freeform 150"/>
            <p:cNvSpPr>
              <a:spLocks/>
            </p:cNvSpPr>
            <p:nvPr/>
          </p:nvSpPr>
          <p:spPr bwMode="auto">
            <a:xfrm>
              <a:off x="1329" y="3569"/>
              <a:ext cx="7" cy="21"/>
            </a:xfrm>
            <a:custGeom>
              <a:avLst/>
              <a:gdLst>
                <a:gd name="T0" fmla="*/ 7 w 7"/>
                <a:gd name="T1" fmla="*/ 2 h 21"/>
                <a:gd name="T2" fmla="*/ 3 w 7"/>
                <a:gd name="T3" fmla="*/ 0 h 21"/>
                <a:gd name="T4" fmla="*/ 0 w 7"/>
                <a:gd name="T5" fmla="*/ 19 h 21"/>
                <a:gd name="T6" fmla="*/ 5 w 7"/>
                <a:gd name="T7" fmla="*/ 21 h 21"/>
                <a:gd name="T8" fmla="*/ 7 w 7"/>
                <a:gd name="T9" fmla="*/ 2 h 21"/>
                <a:gd name="T10" fmla="*/ 0 60000 65536"/>
                <a:gd name="T11" fmla="*/ 0 60000 65536"/>
                <a:gd name="T12" fmla="*/ 0 60000 65536"/>
                <a:gd name="T13" fmla="*/ 0 60000 65536"/>
                <a:gd name="T14" fmla="*/ 0 60000 65536"/>
                <a:gd name="T15" fmla="*/ 0 w 7"/>
                <a:gd name="T16" fmla="*/ 0 h 21"/>
                <a:gd name="T17" fmla="*/ 7 w 7"/>
                <a:gd name="T18" fmla="*/ 21 h 21"/>
              </a:gdLst>
              <a:ahLst/>
              <a:cxnLst>
                <a:cxn ang="T10">
                  <a:pos x="T0" y="T1"/>
                </a:cxn>
                <a:cxn ang="T11">
                  <a:pos x="T2" y="T3"/>
                </a:cxn>
                <a:cxn ang="T12">
                  <a:pos x="T4" y="T5"/>
                </a:cxn>
                <a:cxn ang="T13">
                  <a:pos x="T6" y="T7"/>
                </a:cxn>
                <a:cxn ang="T14">
                  <a:pos x="T8" y="T9"/>
                </a:cxn>
              </a:cxnLst>
              <a:rect l="T15" t="T16" r="T17" b="T18"/>
              <a:pathLst>
                <a:path w="7" h="21">
                  <a:moveTo>
                    <a:pt x="7" y="2"/>
                  </a:moveTo>
                  <a:lnTo>
                    <a:pt x="3" y="0"/>
                  </a:lnTo>
                  <a:lnTo>
                    <a:pt x="0" y="19"/>
                  </a:lnTo>
                  <a:lnTo>
                    <a:pt x="5" y="21"/>
                  </a:lnTo>
                  <a:lnTo>
                    <a:pt x="7"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3" name="Freeform 151"/>
            <p:cNvSpPr>
              <a:spLocks/>
            </p:cNvSpPr>
            <p:nvPr/>
          </p:nvSpPr>
          <p:spPr bwMode="auto">
            <a:xfrm>
              <a:off x="1329" y="3569"/>
              <a:ext cx="7" cy="21"/>
            </a:xfrm>
            <a:custGeom>
              <a:avLst/>
              <a:gdLst>
                <a:gd name="T0" fmla="*/ 7 w 7"/>
                <a:gd name="T1" fmla="*/ 2 h 21"/>
                <a:gd name="T2" fmla="*/ 3 w 7"/>
                <a:gd name="T3" fmla="*/ 0 h 21"/>
                <a:gd name="T4" fmla="*/ 0 w 7"/>
                <a:gd name="T5" fmla="*/ 19 h 21"/>
                <a:gd name="T6" fmla="*/ 5 w 7"/>
                <a:gd name="T7" fmla="*/ 21 h 21"/>
                <a:gd name="T8" fmla="*/ 0 60000 65536"/>
                <a:gd name="T9" fmla="*/ 0 60000 65536"/>
                <a:gd name="T10" fmla="*/ 0 60000 65536"/>
                <a:gd name="T11" fmla="*/ 0 60000 65536"/>
                <a:gd name="T12" fmla="*/ 0 w 7"/>
                <a:gd name="T13" fmla="*/ 0 h 21"/>
                <a:gd name="T14" fmla="*/ 7 w 7"/>
                <a:gd name="T15" fmla="*/ 21 h 21"/>
              </a:gdLst>
              <a:ahLst/>
              <a:cxnLst>
                <a:cxn ang="T8">
                  <a:pos x="T0" y="T1"/>
                </a:cxn>
                <a:cxn ang="T9">
                  <a:pos x="T2" y="T3"/>
                </a:cxn>
                <a:cxn ang="T10">
                  <a:pos x="T4" y="T5"/>
                </a:cxn>
                <a:cxn ang="T11">
                  <a:pos x="T6" y="T7"/>
                </a:cxn>
              </a:cxnLst>
              <a:rect l="T12" t="T13" r="T14" b="T15"/>
              <a:pathLst>
                <a:path w="7" h="21">
                  <a:moveTo>
                    <a:pt x="7" y="2"/>
                  </a:moveTo>
                  <a:lnTo>
                    <a:pt x="3" y="0"/>
                  </a:lnTo>
                  <a:lnTo>
                    <a:pt x="0" y="19"/>
                  </a:lnTo>
                  <a:lnTo>
                    <a:pt x="5"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4" name="Freeform 152"/>
            <p:cNvSpPr>
              <a:spLocks/>
            </p:cNvSpPr>
            <p:nvPr/>
          </p:nvSpPr>
          <p:spPr bwMode="auto">
            <a:xfrm>
              <a:off x="1710" y="3401"/>
              <a:ext cx="75" cy="24"/>
            </a:xfrm>
            <a:custGeom>
              <a:avLst/>
              <a:gdLst>
                <a:gd name="T0" fmla="*/ 2 w 75"/>
                <a:gd name="T1" fmla="*/ 24 h 24"/>
                <a:gd name="T2" fmla="*/ 42 w 75"/>
                <a:gd name="T3" fmla="*/ 24 h 24"/>
                <a:gd name="T4" fmla="*/ 75 w 75"/>
                <a:gd name="T5" fmla="*/ 19 h 24"/>
                <a:gd name="T6" fmla="*/ 73 w 75"/>
                <a:gd name="T7" fmla="*/ 0 h 24"/>
                <a:gd name="T8" fmla="*/ 40 w 75"/>
                <a:gd name="T9" fmla="*/ 5 h 24"/>
                <a:gd name="T10" fmla="*/ 0 w 75"/>
                <a:gd name="T11" fmla="*/ 5 h 24"/>
                <a:gd name="T12" fmla="*/ 2 w 75"/>
                <a:gd name="T13" fmla="*/ 24 h 24"/>
                <a:gd name="T14" fmla="*/ 0 60000 65536"/>
                <a:gd name="T15" fmla="*/ 0 60000 65536"/>
                <a:gd name="T16" fmla="*/ 0 60000 65536"/>
                <a:gd name="T17" fmla="*/ 0 60000 65536"/>
                <a:gd name="T18" fmla="*/ 0 60000 65536"/>
                <a:gd name="T19" fmla="*/ 0 60000 65536"/>
                <a:gd name="T20" fmla="*/ 0 60000 65536"/>
                <a:gd name="T21" fmla="*/ 0 w 75"/>
                <a:gd name="T22" fmla="*/ 0 h 24"/>
                <a:gd name="T23" fmla="*/ 75 w 75"/>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24">
                  <a:moveTo>
                    <a:pt x="2" y="24"/>
                  </a:moveTo>
                  <a:lnTo>
                    <a:pt x="42" y="24"/>
                  </a:lnTo>
                  <a:lnTo>
                    <a:pt x="75" y="19"/>
                  </a:lnTo>
                  <a:lnTo>
                    <a:pt x="73" y="0"/>
                  </a:lnTo>
                  <a:lnTo>
                    <a:pt x="40" y="5"/>
                  </a:lnTo>
                  <a:lnTo>
                    <a:pt x="0" y="5"/>
                  </a:lnTo>
                  <a:lnTo>
                    <a:pt x="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5" name="Freeform 153"/>
            <p:cNvSpPr>
              <a:spLocks/>
            </p:cNvSpPr>
            <p:nvPr/>
          </p:nvSpPr>
          <p:spPr bwMode="auto">
            <a:xfrm>
              <a:off x="1606" y="3396"/>
              <a:ext cx="106" cy="29"/>
            </a:xfrm>
            <a:custGeom>
              <a:avLst/>
              <a:gdLst>
                <a:gd name="T0" fmla="*/ 0 w 106"/>
                <a:gd name="T1" fmla="*/ 19 h 29"/>
                <a:gd name="T2" fmla="*/ 0 w 106"/>
                <a:gd name="T3" fmla="*/ 19 h 29"/>
                <a:gd name="T4" fmla="*/ 28 w 106"/>
                <a:gd name="T5" fmla="*/ 22 h 29"/>
                <a:gd name="T6" fmla="*/ 56 w 106"/>
                <a:gd name="T7" fmla="*/ 24 h 29"/>
                <a:gd name="T8" fmla="*/ 80 w 106"/>
                <a:gd name="T9" fmla="*/ 29 h 29"/>
                <a:gd name="T10" fmla="*/ 104 w 106"/>
                <a:gd name="T11" fmla="*/ 29 h 29"/>
                <a:gd name="T12" fmla="*/ 106 w 106"/>
                <a:gd name="T13" fmla="*/ 10 h 29"/>
                <a:gd name="T14" fmla="*/ 82 w 106"/>
                <a:gd name="T15" fmla="*/ 10 h 29"/>
                <a:gd name="T16" fmla="*/ 59 w 106"/>
                <a:gd name="T17" fmla="*/ 5 h 29"/>
                <a:gd name="T18" fmla="*/ 30 w 106"/>
                <a:gd name="T19" fmla="*/ 3 h 29"/>
                <a:gd name="T20" fmla="*/ 0 w 106"/>
                <a:gd name="T21" fmla="*/ 0 h 29"/>
                <a:gd name="T22" fmla="*/ 0 w 106"/>
                <a:gd name="T23" fmla="*/ 0 h 29"/>
                <a:gd name="T24" fmla="*/ 0 w 106"/>
                <a:gd name="T25" fmla="*/ 19 h 2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6"/>
                <a:gd name="T40" fmla="*/ 0 h 29"/>
                <a:gd name="T41" fmla="*/ 106 w 106"/>
                <a:gd name="T42" fmla="*/ 29 h 2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6" h="29">
                  <a:moveTo>
                    <a:pt x="0" y="19"/>
                  </a:moveTo>
                  <a:lnTo>
                    <a:pt x="0" y="19"/>
                  </a:lnTo>
                  <a:lnTo>
                    <a:pt x="28" y="22"/>
                  </a:lnTo>
                  <a:lnTo>
                    <a:pt x="56" y="24"/>
                  </a:lnTo>
                  <a:lnTo>
                    <a:pt x="80" y="29"/>
                  </a:lnTo>
                  <a:lnTo>
                    <a:pt x="104" y="29"/>
                  </a:lnTo>
                  <a:lnTo>
                    <a:pt x="106" y="10"/>
                  </a:lnTo>
                  <a:lnTo>
                    <a:pt x="82" y="10"/>
                  </a:lnTo>
                  <a:lnTo>
                    <a:pt x="59" y="5"/>
                  </a:lnTo>
                  <a:lnTo>
                    <a:pt x="30" y="3"/>
                  </a:lnTo>
                  <a:lnTo>
                    <a:pt x="0"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6" name="Freeform 154"/>
            <p:cNvSpPr>
              <a:spLocks/>
            </p:cNvSpPr>
            <p:nvPr/>
          </p:nvSpPr>
          <p:spPr bwMode="auto">
            <a:xfrm>
              <a:off x="1247" y="3394"/>
              <a:ext cx="122" cy="35"/>
            </a:xfrm>
            <a:custGeom>
              <a:avLst/>
              <a:gdLst>
                <a:gd name="T0" fmla="*/ 0 w 122"/>
                <a:gd name="T1" fmla="*/ 19 h 35"/>
                <a:gd name="T2" fmla="*/ 21 w 122"/>
                <a:gd name="T3" fmla="*/ 19 h 35"/>
                <a:gd name="T4" fmla="*/ 42 w 122"/>
                <a:gd name="T5" fmla="*/ 21 h 35"/>
                <a:gd name="T6" fmla="*/ 66 w 122"/>
                <a:gd name="T7" fmla="*/ 28 h 35"/>
                <a:gd name="T8" fmla="*/ 94 w 122"/>
                <a:gd name="T9" fmla="*/ 33 h 35"/>
                <a:gd name="T10" fmla="*/ 122 w 122"/>
                <a:gd name="T11" fmla="*/ 35 h 35"/>
                <a:gd name="T12" fmla="*/ 122 w 122"/>
                <a:gd name="T13" fmla="*/ 16 h 35"/>
                <a:gd name="T14" fmla="*/ 96 w 122"/>
                <a:gd name="T15" fmla="*/ 14 h 35"/>
                <a:gd name="T16" fmla="*/ 70 w 122"/>
                <a:gd name="T17" fmla="*/ 9 h 35"/>
                <a:gd name="T18" fmla="*/ 47 w 122"/>
                <a:gd name="T19" fmla="*/ 5 h 35"/>
                <a:gd name="T20" fmla="*/ 23 w 122"/>
                <a:gd name="T21" fmla="*/ 0 h 35"/>
                <a:gd name="T22" fmla="*/ 0 w 122"/>
                <a:gd name="T23" fmla="*/ 0 h 35"/>
                <a:gd name="T24" fmla="*/ 0 w 122"/>
                <a:gd name="T25" fmla="*/ 19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2"/>
                <a:gd name="T40" fmla="*/ 0 h 35"/>
                <a:gd name="T41" fmla="*/ 122 w 122"/>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2" h="35">
                  <a:moveTo>
                    <a:pt x="0" y="19"/>
                  </a:moveTo>
                  <a:lnTo>
                    <a:pt x="21" y="19"/>
                  </a:lnTo>
                  <a:lnTo>
                    <a:pt x="42" y="21"/>
                  </a:lnTo>
                  <a:lnTo>
                    <a:pt x="66" y="28"/>
                  </a:lnTo>
                  <a:lnTo>
                    <a:pt x="94" y="33"/>
                  </a:lnTo>
                  <a:lnTo>
                    <a:pt x="122" y="35"/>
                  </a:lnTo>
                  <a:lnTo>
                    <a:pt x="122" y="16"/>
                  </a:lnTo>
                  <a:lnTo>
                    <a:pt x="96" y="14"/>
                  </a:lnTo>
                  <a:lnTo>
                    <a:pt x="70" y="9"/>
                  </a:lnTo>
                  <a:lnTo>
                    <a:pt x="47" y="5"/>
                  </a:lnTo>
                  <a:lnTo>
                    <a:pt x="23" y="0"/>
                  </a:lnTo>
                  <a:lnTo>
                    <a:pt x="0" y="0"/>
                  </a:lnTo>
                  <a:lnTo>
                    <a:pt x="0" y="1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7" name="Freeform 155"/>
            <p:cNvSpPr>
              <a:spLocks/>
            </p:cNvSpPr>
            <p:nvPr/>
          </p:nvSpPr>
          <p:spPr bwMode="auto">
            <a:xfrm>
              <a:off x="1195" y="3394"/>
              <a:ext cx="54" cy="35"/>
            </a:xfrm>
            <a:custGeom>
              <a:avLst/>
              <a:gdLst>
                <a:gd name="T0" fmla="*/ 9 w 54"/>
                <a:gd name="T1" fmla="*/ 35 h 35"/>
                <a:gd name="T2" fmla="*/ 9 w 54"/>
                <a:gd name="T3" fmla="*/ 35 h 35"/>
                <a:gd name="T4" fmla="*/ 9 w 54"/>
                <a:gd name="T5" fmla="*/ 35 h 35"/>
                <a:gd name="T6" fmla="*/ 33 w 54"/>
                <a:gd name="T7" fmla="*/ 24 h 35"/>
                <a:gd name="T8" fmla="*/ 54 w 54"/>
                <a:gd name="T9" fmla="*/ 19 h 35"/>
                <a:gd name="T10" fmla="*/ 49 w 54"/>
                <a:gd name="T11" fmla="*/ 0 h 35"/>
                <a:gd name="T12" fmla="*/ 26 w 54"/>
                <a:gd name="T13" fmla="*/ 7 h 35"/>
                <a:gd name="T14" fmla="*/ 0 w 54"/>
                <a:gd name="T15" fmla="*/ 19 h 35"/>
                <a:gd name="T16" fmla="*/ 0 w 54"/>
                <a:gd name="T17" fmla="*/ 19 h 35"/>
                <a:gd name="T18" fmla="*/ 9 w 54"/>
                <a:gd name="T19" fmla="*/ 35 h 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4"/>
                <a:gd name="T31" fmla="*/ 0 h 35"/>
                <a:gd name="T32" fmla="*/ 54 w 54"/>
                <a:gd name="T33" fmla="*/ 35 h 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4" h="35">
                  <a:moveTo>
                    <a:pt x="9" y="35"/>
                  </a:moveTo>
                  <a:lnTo>
                    <a:pt x="9" y="35"/>
                  </a:lnTo>
                  <a:lnTo>
                    <a:pt x="33" y="24"/>
                  </a:lnTo>
                  <a:lnTo>
                    <a:pt x="54" y="19"/>
                  </a:lnTo>
                  <a:lnTo>
                    <a:pt x="49" y="0"/>
                  </a:lnTo>
                  <a:lnTo>
                    <a:pt x="26" y="7"/>
                  </a:lnTo>
                  <a:lnTo>
                    <a:pt x="0" y="19"/>
                  </a:lnTo>
                  <a:lnTo>
                    <a:pt x="9"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8" name="Freeform 156"/>
            <p:cNvSpPr>
              <a:spLocks/>
            </p:cNvSpPr>
            <p:nvPr/>
          </p:nvSpPr>
          <p:spPr bwMode="auto">
            <a:xfrm>
              <a:off x="1095" y="3510"/>
              <a:ext cx="59" cy="75"/>
            </a:xfrm>
            <a:custGeom>
              <a:avLst/>
              <a:gdLst>
                <a:gd name="T0" fmla="*/ 17 w 59"/>
                <a:gd name="T1" fmla="*/ 75 h 75"/>
                <a:gd name="T2" fmla="*/ 36 w 59"/>
                <a:gd name="T3" fmla="*/ 45 h 75"/>
                <a:gd name="T4" fmla="*/ 40 w 59"/>
                <a:gd name="T5" fmla="*/ 37 h 75"/>
                <a:gd name="T6" fmla="*/ 59 w 59"/>
                <a:gd name="T7" fmla="*/ 9 h 75"/>
                <a:gd name="T8" fmla="*/ 45 w 59"/>
                <a:gd name="T9" fmla="*/ 0 h 75"/>
                <a:gd name="T10" fmla="*/ 24 w 59"/>
                <a:gd name="T11" fmla="*/ 28 h 75"/>
                <a:gd name="T12" fmla="*/ 22 w 59"/>
                <a:gd name="T13" fmla="*/ 35 h 75"/>
                <a:gd name="T14" fmla="*/ 19 w 59"/>
                <a:gd name="T15" fmla="*/ 35 h 75"/>
                <a:gd name="T16" fmla="*/ 0 w 59"/>
                <a:gd name="T17" fmla="*/ 63 h 75"/>
                <a:gd name="T18" fmla="*/ 17 w 59"/>
                <a:gd name="T19" fmla="*/ 75 h 7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9"/>
                <a:gd name="T31" fmla="*/ 0 h 75"/>
                <a:gd name="T32" fmla="*/ 59 w 59"/>
                <a:gd name="T33" fmla="*/ 75 h 7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9" h="75">
                  <a:moveTo>
                    <a:pt x="17" y="75"/>
                  </a:moveTo>
                  <a:lnTo>
                    <a:pt x="36" y="45"/>
                  </a:lnTo>
                  <a:lnTo>
                    <a:pt x="40" y="37"/>
                  </a:lnTo>
                  <a:lnTo>
                    <a:pt x="59" y="9"/>
                  </a:lnTo>
                  <a:lnTo>
                    <a:pt x="45" y="0"/>
                  </a:lnTo>
                  <a:lnTo>
                    <a:pt x="24" y="28"/>
                  </a:lnTo>
                  <a:lnTo>
                    <a:pt x="22" y="35"/>
                  </a:lnTo>
                  <a:lnTo>
                    <a:pt x="19" y="35"/>
                  </a:lnTo>
                  <a:lnTo>
                    <a:pt x="0" y="63"/>
                  </a:lnTo>
                  <a:lnTo>
                    <a:pt x="17" y="7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49" name="Freeform 157"/>
            <p:cNvSpPr>
              <a:spLocks/>
            </p:cNvSpPr>
            <p:nvPr/>
          </p:nvSpPr>
          <p:spPr bwMode="auto">
            <a:xfrm>
              <a:off x="1086" y="3576"/>
              <a:ext cx="26" cy="54"/>
            </a:xfrm>
            <a:custGeom>
              <a:avLst/>
              <a:gdLst>
                <a:gd name="T0" fmla="*/ 19 w 26"/>
                <a:gd name="T1" fmla="*/ 54 h 54"/>
                <a:gd name="T2" fmla="*/ 21 w 26"/>
                <a:gd name="T3" fmla="*/ 40 h 54"/>
                <a:gd name="T4" fmla="*/ 21 w 26"/>
                <a:gd name="T5" fmla="*/ 26 h 54"/>
                <a:gd name="T6" fmla="*/ 24 w 26"/>
                <a:gd name="T7" fmla="*/ 16 h 54"/>
                <a:gd name="T8" fmla="*/ 26 w 26"/>
                <a:gd name="T9" fmla="*/ 7 h 54"/>
                <a:gd name="T10" fmla="*/ 9 w 26"/>
                <a:gd name="T11" fmla="*/ 0 h 54"/>
                <a:gd name="T12" fmla="*/ 5 w 26"/>
                <a:gd name="T13" fmla="*/ 12 h 54"/>
                <a:gd name="T14" fmla="*/ 2 w 26"/>
                <a:gd name="T15" fmla="*/ 23 h 54"/>
                <a:gd name="T16" fmla="*/ 2 w 26"/>
                <a:gd name="T17" fmla="*/ 38 h 54"/>
                <a:gd name="T18" fmla="*/ 0 w 26"/>
                <a:gd name="T19" fmla="*/ 54 h 54"/>
                <a:gd name="T20" fmla="*/ 19 w 26"/>
                <a:gd name="T21" fmla="*/ 54 h 5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6"/>
                <a:gd name="T34" fmla="*/ 0 h 54"/>
                <a:gd name="T35" fmla="*/ 26 w 26"/>
                <a:gd name="T36" fmla="*/ 54 h 5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6" h="54">
                  <a:moveTo>
                    <a:pt x="19" y="54"/>
                  </a:moveTo>
                  <a:lnTo>
                    <a:pt x="21" y="40"/>
                  </a:lnTo>
                  <a:lnTo>
                    <a:pt x="21" y="26"/>
                  </a:lnTo>
                  <a:lnTo>
                    <a:pt x="24" y="16"/>
                  </a:lnTo>
                  <a:lnTo>
                    <a:pt x="26" y="7"/>
                  </a:lnTo>
                  <a:lnTo>
                    <a:pt x="9" y="0"/>
                  </a:lnTo>
                  <a:lnTo>
                    <a:pt x="5" y="12"/>
                  </a:lnTo>
                  <a:lnTo>
                    <a:pt x="2" y="23"/>
                  </a:lnTo>
                  <a:lnTo>
                    <a:pt x="2" y="38"/>
                  </a:lnTo>
                  <a:lnTo>
                    <a:pt x="0" y="54"/>
                  </a:lnTo>
                  <a:lnTo>
                    <a:pt x="19" y="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0" name="Freeform 158"/>
            <p:cNvSpPr>
              <a:spLocks/>
            </p:cNvSpPr>
            <p:nvPr/>
          </p:nvSpPr>
          <p:spPr bwMode="auto">
            <a:xfrm>
              <a:off x="1086" y="3630"/>
              <a:ext cx="28" cy="102"/>
            </a:xfrm>
            <a:custGeom>
              <a:avLst/>
              <a:gdLst>
                <a:gd name="T0" fmla="*/ 28 w 28"/>
                <a:gd name="T1" fmla="*/ 102 h 102"/>
                <a:gd name="T2" fmla="*/ 21 w 28"/>
                <a:gd name="T3" fmla="*/ 45 h 102"/>
                <a:gd name="T4" fmla="*/ 19 w 28"/>
                <a:gd name="T5" fmla="*/ 0 h 102"/>
                <a:gd name="T6" fmla="*/ 0 w 28"/>
                <a:gd name="T7" fmla="*/ 0 h 102"/>
                <a:gd name="T8" fmla="*/ 2 w 28"/>
                <a:gd name="T9" fmla="*/ 45 h 102"/>
                <a:gd name="T10" fmla="*/ 9 w 28"/>
                <a:gd name="T11" fmla="*/ 102 h 102"/>
                <a:gd name="T12" fmla="*/ 28 w 28"/>
                <a:gd name="T13" fmla="*/ 102 h 102"/>
                <a:gd name="T14" fmla="*/ 0 60000 65536"/>
                <a:gd name="T15" fmla="*/ 0 60000 65536"/>
                <a:gd name="T16" fmla="*/ 0 60000 65536"/>
                <a:gd name="T17" fmla="*/ 0 60000 65536"/>
                <a:gd name="T18" fmla="*/ 0 60000 65536"/>
                <a:gd name="T19" fmla="*/ 0 60000 65536"/>
                <a:gd name="T20" fmla="*/ 0 60000 65536"/>
                <a:gd name="T21" fmla="*/ 0 w 28"/>
                <a:gd name="T22" fmla="*/ 0 h 102"/>
                <a:gd name="T23" fmla="*/ 28 w 28"/>
                <a:gd name="T24" fmla="*/ 102 h 1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8" h="102">
                  <a:moveTo>
                    <a:pt x="28" y="102"/>
                  </a:moveTo>
                  <a:lnTo>
                    <a:pt x="21" y="45"/>
                  </a:lnTo>
                  <a:lnTo>
                    <a:pt x="19" y="0"/>
                  </a:lnTo>
                  <a:lnTo>
                    <a:pt x="0" y="0"/>
                  </a:lnTo>
                  <a:lnTo>
                    <a:pt x="2" y="45"/>
                  </a:lnTo>
                  <a:lnTo>
                    <a:pt x="9" y="102"/>
                  </a:lnTo>
                  <a:lnTo>
                    <a:pt x="28" y="10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1" name="Freeform 159"/>
            <p:cNvSpPr>
              <a:spLocks/>
            </p:cNvSpPr>
            <p:nvPr/>
          </p:nvSpPr>
          <p:spPr bwMode="auto">
            <a:xfrm>
              <a:off x="1095" y="3732"/>
              <a:ext cx="24" cy="66"/>
            </a:xfrm>
            <a:custGeom>
              <a:avLst/>
              <a:gdLst>
                <a:gd name="T0" fmla="*/ 24 w 24"/>
                <a:gd name="T1" fmla="*/ 64 h 66"/>
                <a:gd name="T2" fmla="*/ 22 w 24"/>
                <a:gd name="T3" fmla="*/ 28 h 66"/>
                <a:gd name="T4" fmla="*/ 19 w 24"/>
                <a:gd name="T5" fmla="*/ 0 h 66"/>
                <a:gd name="T6" fmla="*/ 0 w 24"/>
                <a:gd name="T7" fmla="*/ 0 h 66"/>
                <a:gd name="T8" fmla="*/ 3 w 24"/>
                <a:gd name="T9" fmla="*/ 30 h 66"/>
                <a:gd name="T10" fmla="*/ 5 w 24"/>
                <a:gd name="T11" fmla="*/ 66 h 66"/>
                <a:gd name="T12" fmla="*/ 24 w 24"/>
                <a:gd name="T13" fmla="*/ 64 h 66"/>
                <a:gd name="T14" fmla="*/ 0 60000 65536"/>
                <a:gd name="T15" fmla="*/ 0 60000 65536"/>
                <a:gd name="T16" fmla="*/ 0 60000 65536"/>
                <a:gd name="T17" fmla="*/ 0 60000 65536"/>
                <a:gd name="T18" fmla="*/ 0 60000 65536"/>
                <a:gd name="T19" fmla="*/ 0 60000 65536"/>
                <a:gd name="T20" fmla="*/ 0 60000 65536"/>
                <a:gd name="T21" fmla="*/ 0 w 24"/>
                <a:gd name="T22" fmla="*/ 0 h 66"/>
                <a:gd name="T23" fmla="*/ 24 w 24"/>
                <a:gd name="T24" fmla="*/ 66 h 6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6">
                  <a:moveTo>
                    <a:pt x="24" y="64"/>
                  </a:moveTo>
                  <a:lnTo>
                    <a:pt x="22" y="28"/>
                  </a:lnTo>
                  <a:lnTo>
                    <a:pt x="19" y="0"/>
                  </a:lnTo>
                  <a:lnTo>
                    <a:pt x="0" y="0"/>
                  </a:lnTo>
                  <a:lnTo>
                    <a:pt x="3" y="30"/>
                  </a:lnTo>
                  <a:lnTo>
                    <a:pt x="5" y="66"/>
                  </a:lnTo>
                  <a:lnTo>
                    <a:pt x="24" y="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2" name="Freeform 160"/>
            <p:cNvSpPr>
              <a:spLocks/>
            </p:cNvSpPr>
            <p:nvPr/>
          </p:nvSpPr>
          <p:spPr bwMode="auto">
            <a:xfrm>
              <a:off x="1095" y="3798"/>
              <a:ext cx="24" cy="73"/>
            </a:xfrm>
            <a:custGeom>
              <a:avLst/>
              <a:gdLst>
                <a:gd name="T0" fmla="*/ 19 w 24"/>
                <a:gd name="T1" fmla="*/ 73 h 73"/>
                <a:gd name="T2" fmla="*/ 24 w 24"/>
                <a:gd name="T3" fmla="*/ 33 h 73"/>
                <a:gd name="T4" fmla="*/ 24 w 24"/>
                <a:gd name="T5" fmla="*/ 0 h 73"/>
                <a:gd name="T6" fmla="*/ 5 w 24"/>
                <a:gd name="T7" fmla="*/ 0 h 73"/>
                <a:gd name="T8" fmla="*/ 5 w 24"/>
                <a:gd name="T9" fmla="*/ 31 h 73"/>
                <a:gd name="T10" fmla="*/ 0 w 24"/>
                <a:gd name="T11" fmla="*/ 71 h 73"/>
                <a:gd name="T12" fmla="*/ 19 w 24"/>
                <a:gd name="T13" fmla="*/ 73 h 73"/>
                <a:gd name="T14" fmla="*/ 0 60000 65536"/>
                <a:gd name="T15" fmla="*/ 0 60000 65536"/>
                <a:gd name="T16" fmla="*/ 0 60000 65536"/>
                <a:gd name="T17" fmla="*/ 0 60000 65536"/>
                <a:gd name="T18" fmla="*/ 0 60000 65536"/>
                <a:gd name="T19" fmla="*/ 0 60000 65536"/>
                <a:gd name="T20" fmla="*/ 0 60000 65536"/>
                <a:gd name="T21" fmla="*/ 0 w 24"/>
                <a:gd name="T22" fmla="*/ 0 h 73"/>
                <a:gd name="T23" fmla="*/ 24 w 24"/>
                <a:gd name="T24" fmla="*/ 73 h 7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73">
                  <a:moveTo>
                    <a:pt x="19" y="73"/>
                  </a:moveTo>
                  <a:lnTo>
                    <a:pt x="24" y="33"/>
                  </a:lnTo>
                  <a:lnTo>
                    <a:pt x="24" y="0"/>
                  </a:lnTo>
                  <a:lnTo>
                    <a:pt x="5" y="0"/>
                  </a:lnTo>
                  <a:lnTo>
                    <a:pt x="5" y="31"/>
                  </a:lnTo>
                  <a:lnTo>
                    <a:pt x="0" y="71"/>
                  </a:lnTo>
                  <a:lnTo>
                    <a:pt x="19" y="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3" name="Freeform 161"/>
            <p:cNvSpPr>
              <a:spLocks/>
            </p:cNvSpPr>
            <p:nvPr/>
          </p:nvSpPr>
          <p:spPr bwMode="auto">
            <a:xfrm>
              <a:off x="1676" y="3538"/>
              <a:ext cx="31" cy="45"/>
            </a:xfrm>
            <a:custGeom>
              <a:avLst/>
              <a:gdLst>
                <a:gd name="T0" fmla="*/ 12 w 31"/>
                <a:gd name="T1" fmla="*/ 0 h 45"/>
                <a:gd name="T2" fmla="*/ 5 w 31"/>
                <a:gd name="T3" fmla="*/ 21 h 45"/>
                <a:gd name="T4" fmla="*/ 0 w 31"/>
                <a:gd name="T5" fmla="*/ 40 h 45"/>
                <a:gd name="T6" fmla="*/ 19 w 31"/>
                <a:gd name="T7" fmla="*/ 45 h 45"/>
                <a:gd name="T8" fmla="*/ 24 w 31"/>
                <a:gd name="T9" fmla="*/ 26 h 45"/>
                <a:gd name="T10" fmla="*/ 31 w 31"/>
                <a:gd name="T11" fmla="*/ 5 h 45"/>
                <a:gd name="T12" fmla="*/ 12 w 31"/>
                <a:gd name="T13" fmla="*/ 0 h 45"/>
                <a:gd name="T14" fmla="*/ 0 60000 65536"/>
                <a:gd name="T15" fmla="*/ 0 60000 65536"/>
                <a:gd name="T16" fmla="*/ 0 60000 65536"/>
                <a:gd name="T17" fmla="*/ 0 60000 65536"/>
                <a:gd name="T18" fmla="*/ 0 60000 65536"/>
                <a:gd name="T19" fmla="*/ 0 60000 65536"/>
                <a:gd name="T20" fmla="*/ 0 60000 65536"/>
                <a:gd name="T21" fmla="*/ 0 w 31"/>
                <a:gd name="T22" fmla="*/ 0 h 45"/>
                <a:gd name="T23" fmla="*/ 31 w 31"/>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 h="45">
                  <a:moveTo>
                    <a:pt x="12" y="0"/>
                  </a:moveTo>
                  <a:lnTo>
                    <a:pt x="5" y="21"/>
                  </a:lnTo>
                  <a:lnTo>
                    <a:pt x="0" y="40"/>
                  </a:lnTo>
                  <a:lnTo>
                    <a:pt x="19" y="45"/>
                  </a:lnTo>
                  <a:lnTo>
                    <a:pt x="24" y="26"/>
                  </a:lnTo>
                  <a:lnTo>
                    <a:pt x="31" y="5"/>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4" name="Freeform 162"/>
            <p:cNvSpPr>
              <a:spLocks/>
            </p:cNvSpPr>
            <p:nvPr/>
          </p:nvSpPr>
          <p:spPr bwMode="auto">
            <a:xfrm>
              <a:off x="1688" y="3436"/>
              <a:ext cx="76" cy="109"/>
            </a:xfrm>
            <a:custGeom>
              <a:avLst/>
              <a:gdLst>
                <a:gd name="T0" fmla="*/ 62 w 76"/>
                <a:gd name="T1" fmla="*/ 0 h 109"/>
                <a:gd name="T2" fmla="*/ 43 w 76"/>
                <a:gd name="T3" fmla="*/ 26 h 109"/>
                <a:gd name="T4" fmla="*/ 24 w 76"/>
                <a:gd name="T5" fmla="*/ 55 h 109"/>
                <a:gd name="T6" fmla="*/ 0 w 76"/>
                <a:gd name="T7" fmla="*/ 100 h 109"/>
                <a:gd name="T8" fmla="*/ 17 w 76"/>
                <a:gd name="T9" fmla="*/ 109 h 109"/>
                <a:gd name="T10" fmla="*/ 40 w 76"/>
                <a:gd name="T11" fmla="*/ 64 h 109"/>
                <a:gd name="T12" fmla="*/ 57 w 76"/>
                <a:gd name="T13" fmla="*/ 38 h 109"/>
                <a:gd name="T14" fmla="*/ 76 w 76"/>
                <a:gd name="T15" fmla="*/ 10 h 109"/>
                <a:gd name="T16" fmla="*/ 62 w 76"/>
                <a:gd name="T17" fmla="*/ 0 h 10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76"/>
                <a:gd name="T28" fmla="*/ 0 h 109"/>
                <a:gd name="T29" fmla="*/ 76 w 76"/>
                <a:gd name="T30" fmla="*/ 109 h 10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76" h="109">
                  <a:moveTo>
                    <a:pt x="62" y="0"/>
                  </a:moveTo>
                  <a:lnTo>
                    <a:pt x="43" y="26"/>
                  </a:lnTo>
                  <a:lnTo>
                    <a:pt x="24" y="55"/>
                  </a:lnTo>
                  <a:lnTo>
                    <a:pt x="0" y="100"/>
                  </a:lnTo>
                  <a:lnTo>
                    <a:pt x="17" y="109"/>
                  </a:lnTo>
                  <a:lnTo>
                    <a:pt x="40" y="64"/>
                  </a:lnTo>
                  <a:lnTo>
                    <a:pt x="57" y="38"/>
                  </a:lnTo>
                  <a:lnTo>
                    <a:pt x="76" y="10"/>
                  </a:lnTo>
                  <a:lnTo>
                    <a:pt x="6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5" name="Freeform 163"/>
            <p:cNvSpPr>
              <a:spLocks/>
            </p:cNvSpPr>
            <p:nvPr/>
          </p:nvSpPr>
          <p:spPr bwMode="auto">
            <a:xfrm>
              <a:off x="1750" y="3406"/>
              <a:ext cx="40" cy="42"/>
            </a:xfrm>
            <a:custGeom>
              <a:avLst/>
              <a:gdLst>
                <a:gd name="T0" fmla="*/ 26 w 40"/>
                <a:gd name="T1" fmla="*/ 0 h 42"/>
                <a:gd name="T2" fmla="*/ 11 w 40"/>
                <a:gd name="T3" fmla="*/ 16 h 42"/>
                <a:gd name="T4" fmla="*/ 0 w 40"/>
                <a:gd name="T5" fmla="*/ 30 h 42"/>
                <a:gd name="T6" fmla="*/ 14 w 40"/>
                <a:gd name="T7" fmla="*/ 42 h 42"/>
                <a:gd name="T8" fmla="*/ 26 w 40"/>
                <a:gd name="T9" fmla="*/ 28 h 42"/>
                <a:gd name="T10" fmla="*/ 40 w 40"/>
                <a:gd name="T11" fmla="*/ 12 h 42"/>
                <a:gd name="T12" fmla="*/ 26 w 40"/>
                <a:gd name="T13" fmla="*/ 0 h 42"/>
                <a:gd name="T14" fmla="*/ 0 60000 65536"/>
                <a:gd name="T15" fmla="*/ 0 60000 65536"/>
                <a:gd name="T16" fmla="*/ 0 60000 65536"/>
                <a:gd name="T17" fmla="*/ 0 60000 65536"/>
                <a:gd name="T18" fmla="*/ 0 60000 65536"/>
                <a:gd name="T19" fmla="*/ 0 60000 65536"/>
                <a:gd name="T20" fmla="*/ 0 60000 65536"/>
                <a:gd name="T21" fmla="*/ 0 w 40"/>
                <a:gd name="T22" fmla="*/ 0 h 42"/>
                <a:gd name="T23" fmla="*/ 40 w 40"/>
                <a:gd name="T24" fmla="*/ 42 h 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2">
                  <a:moveTo>
                    <a:pt x="26" y="0"/>
                  </a:moveTo>
                  <a:lnTo>
                    <a:pt x="11" y="16"/>
                  </a:lnTo>
                  <a:lnTo>
                    <a:pt x="0" y="30"/>
                  </a:lnTo>
                  <a:lnTo>
                    <a:pt x="14" y="42"/>
                  </a:lnTo>
                  <a:lnTo>
                    <a:pt x="26" y="28"/>
                  </a:lnTo>
                  <a:lnTo>
                    <a:pt x="40" y="12"/>
                  </a:lnTo>
                  <a:lnTo>
                    <a:pt x="26"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6" name="Freeform 164"/>
            <p:cNvSpPr>
              <a:spLocks/>
            </p:cNvSpPr>
            <p:nvPr/>
          </p:nvSpPr>
          <p:spPr bwMode="auto">
            <a:xfrm>
              <a:off x="1773" y="3597"/>
              <a:ext cx="31" cy="106"/>
            </a:xfrm>
            <a:custGeom>
              <a:avLst/>
              <a:gdLst>
                <a:gd name="T0" fmla="*/ 12 w 31"/>
                <a:gd name="T1" fmla="*/ 0 h 106"/>
                <a:gd name="T2" fmla="*/ 10 w 31"/>
                <a:gd name="T3" fmla="*/ 28 h 106"/>
                <a:gd name="T4" fmla="*/ 5 w 31"/>
                <a:gd name="T5" fmla="*/ 57 h 106"/>
                <a:gd name="T6" fmla="*/ 3 w 31"/>
                <a:gd name="T7" fmla="*/ 76 h 106"/>
                <a:gd name="T8" fmla="*/ 0 w 31"/>
                <a:gd name="T9" fmla="*/ 104 h 106"/>
                <a:gd name="T10" fmla="*/ 19 w 31"/>
                <a:gd name="T11" fmla="*/ 106 h 106"/>
                <a:gd name="T12" fmla="*/ 22 w 31"/>
                <a:gd name="T13" fmla="*/ 78 h 106"/>
                <a:gd name="T14" fmla="*/ 24 w 31"/>
                <a:gd name="T15" fmla="*/ 59 h 106"/>
                <a:gd name="T16" fmla="*/ 29 w 31"/>
                <a:gd name="T17" fmla="*/ 31 h 106"/>
                <a:gd name="T18" fmla="*/ 31 w 31"/>
                <a:gd name="T19" fmla="*/ 0 h 106"/>
                <a:gd name="T20" fmla="*/ 12 w 31"/>
                <a:gd name="T21" fmla="*/ 0 h 10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1"/>
                <a:gd name="T34" fmla="*/ 0 h 106"/>
                <a:gd name="T35" fmla="*/ 31 w 31"/>
                <a:gd name="T36" fmla="*/ 106 h 10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1" h="106">
                  <a:moveTo>
                    <a:pt x="12" y="0"/>
                  </a:moveTo>
                  <a:lnTo>
                    <a:pt x="10" y="28"/>
                  </a:lnTo>
                  <a:lnTo>
                    <a:pt x="5" y="57"/>
                  </a:lnTo>
                  <a:lnTo>
                    <a:pt x="3" y="76"/>
                  </a:lnTo>
                  <a:lnTo>
                    <a:pt x="0" y="104"/>
                  </a:lnTo>
                  <a:lnTo>
                    <a:pt x="19" y="106"/>
                  </a:lnTo>
                  <a:lnTo>
                    <a:pt x="22" y="78"/>
                  </a:lnTo>
                  <a:lnTo>
                    <a:pt x="24" y="59"/>
                  </a:lnTo>
                  <a:lnTo>
                    <a:pt x="29" y="31"/>
                  </a:lnTo>
                  <a:lnTo>
                    <a:pt x="31" y="0"/>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7" name="Freeform 165"/>
            <p:cNvSpPr>
              <a:spLocks/>
            </p:cNvSpPr>
            <p:nvPr/>
          </p:nvSpPr>
          <p:spPr bwMode="auto">
            <a:xfrm>
              <a:off x="1766" y="3486"/>
              <a:ext cx="36" cy="111"/>
            </a:xfrm>
            <a:custGeom>
              <a:avLst/>
              <a:gdLst>
                <a:gd name="T0" fmla="*/ 0 w 36"/>
                <a:gd name="T1" fmla="*/ 0 h 111"/>
                <a:gd name="T2" fmla="*/ 3 w 36"/>
                <a:gd name="T3" fmla="*/ 33 h 111"/>
                <a:gd name="T4" fmla="*/ 10 w 36"/>
                <a:gd name="T5" fmla="*/ 64 h 111"/>
                <a:gd name="T6" fmla="*/ 14 w 36"/>
                <a:gd name="T7" fmla="*/ 87 h 111"/>
                <a:gd name="T8" fmla="*/ 19 w 36"/>
                <a:gd name="T9" fmla="*/ 111 h 111"/>
                <a:gd name="T10" fmla="*/ 36 w 36"/>
                <a:gd name="T11" fmla="*/ 111 h 111"/>
                <a:gd name="T12" fmla="*/ 33 w 36"/>
                <a:gd name="T13" fmla="*/ 85 h 111"/>
                <a:gd name="T14" fmla="*/ 29 w 36"/>
                <a:gd name="T15" fmla="*/ 59 h 111"/>
                <a:gd name="T16" fmla="*/ 21 w 36"/>
                <a:gd name="T17" fmla="*/ 31 h 111"/>
                <a:gd name="T18" fmla="*/ 19 w 36"/>
                <a:gd name="T19" fmla="*/ 0 h 111"/>
                <a:gd name="T20" fmla="*/ 0 w 36"/>
                <a:gd name="T21" fmla="*/ 0 h 11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111"/>
                <a:gd name="T35" fmla="*/ 36 w 36"/>
                <a:gd name="T36" fmla="*/ 111 h 11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111">
                  <a:moveTo>
                    <a:pt x="0" y="0"/>
                  </a:moveTo>
                  <a:lnTo>
                    <a:pt x="3" y="33"/>
                  </a:lnTo>
                  <a:lnTo>
                    <a:pt x="10" y="64"/>
                  </a:lnTo>
                  <a:lnTo>
                    <a:pt x="14" y="87"/>
                  </a:lnTo>
                  <a:lnTo>
                    <a:pt x="19" y="111"/>
                  </a:lnTo>
                  <a:lnTo>
                    <a:pt x="36" y="111"/>
                  </a:lnTo>
                  <a:lnTo>
                    <a:pt x="33" y="85"/>
                  </a:lnTo>
                  <a:lnTo>
                    <a:pt x="29" y="59"/>
                  </a:lnTo>
                  <a:lnTo>
                    <a:pt x="21" y="31"/>
                  </a:lnTo>
                  <a:lnTo>
                    <a:pt x="1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8" name="Freeform 166"/>
            <p:cNvSpPr>
              <a:spLocks/>
            </p:cNvSpPr>
            <p:nvPr/>
          </p:nvSpPr>
          <p:spPr bwMode="auto">
            <a:xfrm>
              <a:off x="1766" y="3410"/>
              <a:ext cx="26" cy="76"/>
            </a:xfrm>
            <a:custGeom>
              <a:avLst/>
              <a:gdLst>
                <a:gd name="T0" fmla="*/ 7 w 26"/>
                <a:gd name="T1" fmla="*/ 0 h 76"/>
                <a:gd name="T2" fmla="*/ 0 w 26"/>
                <a:gd name="T3" fmla="*/ 43 h 76"/>
                <a:gd name="T4" fmla="*/ 0 w 26"/>
                <a:gd name="T5" fmla="*/ 76 h 76"/>
                <a:gd name="T6" fmla="*/ 19 w 26"/>
                <a:gd name="T7" fmla="*/ 76 h 76"/>
                <a:gd name="T8" fmla="*/ 19 w 26"/>
                <a:gd name="T9" fmla="*/ 43 h 76"/>
                <a:gd name="T10" fmla="*/ 26 w 26"/>
                <a:gd name="T11" fmla="*/ 3 h 76"/>
                <a:gd name="T12" fmla="*/ 7 w 26"/>
                <a:gd name="T13" fmla="*/ 0 h 76"/>
                <a:gd name="T14" fmla="*/ 0 60000 65536"/>
                <a:gd name="T15" fmla="*/ 0 60000 65536"/>
                <a:gd name="T16" fmla="*/ 0 60000 65536"/>
                <a:gd name="T17" fmla="*/ 0 60000 65536"/>
                <a:gd name="T18" fmla="*/ 0 60000 65536"/>
                <a:gd name="T19" fmla="*/ 0 60000 65536"/>
                <a:gd name="T20" fmla="*/ 0 60000 65536"/>
                <a:gd name="T21" fmla="*/ 0 w 26"/>
                <a:gd name="T22" fmla="*/ 0 h 76"/>
                <a:gd name="T23" fmla="*/ 26 w 26"/>
                <a:gd name="T24" fmla="*/ 76 h 7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76">
                  <a:moveTo>
                    <a:pt x="7" y="0"/>
                  </a:moveTo>
                  <a:lnTo>
                    <a:pt x="0" y="43"/>
                  </a:lnTo>
                  <a:lnTo>
                    <a:pt x="0" y="76"/>
                  </a:lnTo>
                  <a:lnTo>
                    <a:pt x="19" y="76"/>
                  </a:lnTo>
                  <a:lnTo>
                    <a:pt x="19" y="43"/>
                  </a:lnTo>
                  <a:lnTo>
                    <a:pt x="26" y="3"/>
                  </a:lnTo>
                  <a:lnTo>
                    <a:pt x="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59" name="Freeform 167"/>
            <p:cNvSpPr>
              <a:spLocks/>
            </p:cNvSpPr>
            <p:nvPr/>
          </p:nvSpPr>
          <p:spPr bwMode="auto">
            <a:xfrm>
              <a:off x="1766" y="3701"/>
              <a:ext cx="26" cy="40"/>
            </a:xfrm>
            <a:custGeom>
              <a:avLst/>
              <a:gdLst>
                <a:gd name="T0" fmla="*/ 17 w 26"/>
                <a:gd name="T1" fmla="*/ 40 h 40"/>
                <a:gd name="T2" fmla="*/ 21 w 26"/>
                <a:gd name="T3" fmla="*/ 31 h 40"/>
                <a:gd name="T4" fmla="*/ 24 w 26"/>
                <a:gd name="T5" fmla="*/ 19 h 40"/>
                <a:gd name="T6" fmla="*/ 26 w 26"/>
                <a:gd name="T7" fmla="*/ 2 h 40"/>
                <a:gd name="T8" fmla="*/ 7 w 26"/>
                <a:gd name="T9" fmla="*/ 0 h 40"/>
                <a:gd name="T10" fmla="*/ 5 w 26"/>
                <a:gd name="T11" fmla="*/ 17 h 40"/>
                <a:gd name="T12" fmla="*/ 3 w 26"/>
                <a:gd name="T13" fmla="*/ 26 h 40"/>
                <a:gd name="T14" fmla="*/ 0 w 26"/>
                <a:gd name="T15" fmla="*/ 33 h 40"/>
                <a:gd name="T16" fmla="*/ 17 w 26"/>
                <a:gd name="T17" fmla="*/ 40 h 4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6"/>
                <a:gd name="T28" fmla="*/ 0 h 40"/>
                <a:gd name="T29" fmla="*/ 26 w 26"/>
                <a:gd name="T30" fmla="*/ 40 h 4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6" h="40">
                  <a:moveTo>
                    <a:pt x="17" y="40"/>
                  </a:moveTo>
                  <a:lnTo>
                    <a:pt x="21" y="31"/>
                  </a:lnTo>
                  <a:lnTo>
                    <a:pt x="24" y="19"/>
                  </a:lnTo>
                  <a:lnTo>
                    <a:pt x="26" y="2"/>
                  </a:lnTo>
                  <a:lnTo>
                    <a:pt x="7" y="0"/>
                  </a:lnTo>
                  <a:lnTo>
                    <a:pt x="5" y="17"/>
                  </a:lnTo>
                  <a:lnTo>
                    <a:pt x="3" y="26"/>
                  </a:lnTo>
                  <a:lnTo>
                    <a:pt x="0" y="33"/>
                  </a:lnTo>
                  <a:lnTo>
                    <a:pt x="17" y="4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0" name="Freeform 168"/>
            <p:cNvSpPr>
              <a:spLocks/>
            </p:cNvSpPr>
            <p:nvPr/>
          </p:nvSpPr>
          <p:spPr bwMode="auto">
            <a:xfrm>
              <a:off x="1700" y="3734"/>
              <a:ext cx="83" cy="83"/>
            </a:xfrm>
            <a:custGeom>
              <a:avLst/>
              <a:gdLst>
                <a:gd name="T0" fmla="*/ 17 w 83"/>
                <a:gd name="T1" fmla="*/ 83 h 83"/>
                <a:gd name="T2" fmla="*/ 26 w 83"/>
                <a:gd name="T3" fmla="*/ 69 h 83"/>
                <a:gd name="T4" fmla="*/ 40 w 83"/>
                <a:gd name="T5" fmla="*/ 57 h 83"/>
                <a:gd name="T6" fmla="*/ 54 w 83"/>
                <a:gd name="T7" fmla="*/ 45 h 83"/>
                <a:gd name="T8" fmla="*/ 69 w 83"/>
                <a:gd name="T9" fmla="*/ 28 h 83"/>
                <a:gd name="T10" fmla="*/ 83 w 83"/>
                <a:gd name="T11" fmla="*/ 10 h 83"/>
                <a:gd name="T12" fmla="*/ 66 w 83"/>
                <a:gd name="T13" fmla="*/ 0 h 83"/>
                <a:gd name="T14" fmla="*/ 54 w 83"/>
                <a:gd name="T15" fmla="*/ 17 h 83"/>
                <a:gd name="T16" fmla="*/ 40 w 83"/>
                <a:gd name="T17" fmla="*/ 31 h 83"/>
                <a:gd name="T18" fmla="*/ 26 w 83"/>
                <a:gd name="T19" fmla="*/ 43 h 83"/>
                <a:gd name="T20" fmla="*/ 12 w 83"/>
                <a:gd name="T21" fmla="*/ 57 h 83"/>
                <a:gd name="T22" fmla="*/ 0 w 83"/>
                <a:gd name="T23" fmla="*/ 73 h 83"/>
                <a:gd name="T24" fmla="*/ 17 w 83"/>
                <a:gd name="T25" fmla="*/ 83 h 8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83"/>
                <a:gd name="T40" fmla="*/ 0 h 83"/>
                <a:gd name="T41" fmla="*/ 83 w 83"/>
                <a:gd name="T42" fmla="*/ 83 h 8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83" h="83">
                  <a:moveTo>
                    <a:pt x="17" y="83"/>
                  </a:moveTo>
                  <a:lnTo>
                    <a:pt x="26" y="69"/>
                  </a:lnTo>
                  <a:lnTo>
                    <a:pt x="40" y="57"/>
                  </a:lnTo>
                  <a:lnTo>
                    <a:pt x="54" y="45"/>
                  </a:lnTo>
                  <a:lnTo>
                    <a:pt x="69" y="28"/>
                  </a:lnTo>
                  <a:lnTo>
                    <a:pt x="83" y="10"/>
                  </a:lnTo>
                  <a:lnTo>
                    <a:pt x="66" y="0"/>
                  </a:lnTo>
                  <a:lnTo>
                    <a:pt x="54" y="17"/>
                  </a:lnTo>
                  <a:lnTo>
                    <a:pt x="40" y="31"/>
                  </a:lnTo>
                  <a:lnTo>
                    <a:pt x="26" y="43"/>
                  </a:lnTo>
                  <a:lnTo>
                    <a:pt x="12" y="57"/>
                  </a:lnTo>
                  <a:lnTo>
                    <a:pt x="0" y="73"/>
                  </a:lnTo>
                  <a:lnTo>
                    <a:pt x="17"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1" name="Freeform 169"/>
            <p:cNvSpPr>
              <a:spLocks/>
            </p:cNvSpPr>
            <p:nvPr/>
          </p:nvSpPr>
          <p:spPr bwMode="auto">
            <a:xfrm>
              <a:off x="1676" y="3578"/>
              <a:ext cx="29" cy="88"/>
            </a:xfrm>
            <a:custGeom>
              <a:avLst/>
              <a:gdLst>
                <a:gd name="T0" fmla="*/ 29 w 29"/>
                <a:gd name="T1" fmla="*/ 88 h 88"/>
                <a:gd name="T2" fmla="*/ 29 w 29"/>
                <a:gd name="T3" fmla="*/ 81 h 88"/>
                <a:gd name="T4" fmla="*/ 29 w 29"/>
                <a:gd name="T5" fmla="*/ 81 h 88"/>
                <a:gd name="T6" fmla="*/ 26 w 29"/>
                <a:gd name="T7" fmla="*/ 62 h 88"/>
                <a:gd name="T8" fmla="*/ 24 w 29"/>
                <a:gd name="T9" fmla="*/ 38 h 88"/>
                <a:gd name="T10" fmla="*/ 19 w 29"/>
                <a:gd name="T11" fmla="*/ 0 h 88"/>
                <a:gd name="T12" fmla="*/ 0 w 29"/>
                <a:gd name="T13" fmla="*/ 3 h 88"/>
                <a:gd name="T14" fmla="*/ 5 w 29"/>
                <a:gd name="T15" fmla="*/ 40 h 88"/>
                <a:gd name="T16" fmla="*/ 8 w 29"/>
                <a:gd name="T17" fmla="*/ 64 h 88"/>
                <a:gd name="T18" fmla="*/ 10 w 29"/>
                <a:gd name="T19" fmla="*/ 81 h 88"/>
                <a:gd name="T20" fmla="*/ 10 w 29"/>
                <a:gd name="T21" fmla="*/ 88 h 88"/>
                <a:gd name="T22" fmla="*/ 29 w 29"/>
                <a:gd name="T23" fmla="*/ 88 h 8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88"/>
                <a:gd name="T38" fmla="*/ 29 w 29"/>
                <a:gd name="T39" fmla="*/ 88 h 8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88">
                  <a:moveTo>
                    <a:pt x="29" y="88"/>
                  </a:moveTo>
                  <a:lnTo>
                    <a:pt x="29" y="81"/>
                  </a:lnTo>
                  <a:lnTo>
                    <a:pt x="26" y="62"/>
                  </a:lnTo>
                  <a:lnTo>
                    <a:pt x="24" y="38"/>
                  </a:lnTo>
                  <a:lnTo>
                    <a:pt x="19" y="0"/>
                  </a:lnTo>
                  <a:lnTo>
                    <a:pt x="0" y="3"/>
                  </a:lnTo>
                  <a:lnTo>
                    <a:pt x="5" y="40"/>
                  </a:lnTo>
                  <a:lnTo>
                    <a:pt x="8" y="64"/>
                  </a:lnTo>
                  <a:lnTo>
                    <a:pt x="10" y="81"/>
                  </a:lnTo>
                  <a:lnTo>
                    <a:pt x="10" y="88"/>
                  </a:lnTo>
                  <a:lnTo>
                    <a:pt x="29" y="8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2" name="Freeform 170"/>
            <p:cNvSpPr>
              <a:spLocks/>
            </p:cNvSpPr>
            <p:nvPr/>
          </p:nvSpPr>
          <p:spPr bwMode="auto">
            <a:xfrm>
              <a:off x="1667" y="3666"/>
              <a:ext cx="38" cy="146"/>
            </a:xfrm>
            <a:custGeom>
              <a:avLst/>
              <a:gdLst>
                <a:gd name="T0" fmla="*/ 19 w 38"/>
                <a:gd name="T1" fmla="*/ 146 h 146"/>
                <a:gd name="T2" fmla="*/ 19 w 38"/>
                <a:gd name="T3" fmla="*/ 146 h 146"/>
                <a:gd name="T4" fmla="*/ 19 w 38"/>
                <a:gd name="T5" fmla="*/ 146 h 146"/>
                <a:gd name="T6" fmla="*/ 19 w 38"/>
                <a:gd name="T7" fmla="*/ 120 h 146"/>
                <a:gd name="T8" fmla="*/ 24 w 38"/>
                <a:gd name="T9" fmla="*/ 92 h 146"/>
                <a:gd name="T10" fmla="*/ 28 w 38"/>
                <a:gd name="T11" fmla="*/ 66 h 146"/>
                <a:gd name="T12" fmla="*/ 35 w 38"/>
                <a:gd name="T13" fmla="*/ 33 h 146"/>
                <a:gd name="T14" fmla="*/ 38 w 38"/>
                <a:gd name="T15" fmla="*/ 0 h 146"/>
                <a:gd name="T16" fmla="*/ 19 w 38"/>
                <a:gd name="T17" fmla="*/ 0 h 146"/>
                <a:gd name="T18" fmla="*/ 17 w 38"/>
                <a:gd name="T19" fmla="*/ 30 h 146"/>
                <a:gd name="T20" fmla="*/ 9 w 38"/>
                <a:gd name="T21" fmla="*/ 63 h 146"/>
                <a:gd name="T22" fmla="*/ 5 w 38"/>
                <a:gd name="T23" fmla="*/ 89 h 146"/>
                <a:gd name="T24" fmla="*/ 0 w 38"/>
                <a:gd name="T25" fmla="*/ 118 h 146"/>
                <a:gd name="T26" fmla="*/ 0 w 38"/>
                <a:gd name="T27" fmla="*/ 144 h 146"/>
                <a:gd name="T28" fmla="*/ 0 w 38"/>
                <a:gd name="T29" fmla="*/ 146 h 146"/>
                <a:gd name="T30" fmla="*/ 19 w 38"/>
                <a:gd name="T31" fmla="*/ 146 h 14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38"/>
                <a:gd name="T49" fmla="*/ 0 h 146"/>
                <a:gd name="T50" fmla="*/ 38 w 38"/>
                <a:gd name="T51" fmla="*/ 146 h 14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38" h="146">
                  <a:moveTo>
                    <a:pt x="19" y="146"/>
                  </a:moveTo>
                  <a:lnTo>
                    <a:pt x="19" y="146"/>
                  </a:lnTo>
                  <a:lnTo>
                    <a:pt x="19" y="120"/>
                  </a:lnTo>
                  <a:lnTo>
                    <a:pt x="24" y="92"/>
                  </a:lnTo>
                  <a:lnTo>
                    <a:pt x="28" y="66"/>
                  </a:lnTo>
                  <a:lnTo>
                    <a:pt x="35" y="33"/>
                  </a:lnTo>
                  <a:lnTo>
                    <a:pt x="38" y="0"/>
                  </a:lnTo>
                  <a:lnTo>
                    <a:pt x="19" y="0"/>
                  </a:lnTo>
                  <a:lnTo>
                    <a:pt x="17" y="30"/>
                  </a:lnTo>
                  <a:lnTo>
                    <a:pt x="9" y="63"/>
                  </a:lnTo>
                  <a:lnTo>
                    <a:pt x="5" y="89"/>
                  </a:lnTo>
                  <a:lnTo>
                    <a:pt x="0" y="118"/>
                  </a:lnTo>
                  <a:lnTo>
                    <a:pt x="0" y="144"/>
                  </a:lnTo>
                  <a:lnTo>
                    <a:pt x="0" y="146"/>
                  </a:lnTo>
                  <a:lnTo>
                    <a:pt x="19" y="14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3" name="Freeform 171"/>
            <p:cNvSpPr>
              <a:spLocks/>
            </p:cNvSpPr>
            <p:nvPr/>
          </p:nvSpPr>
          <p:spPr bwMode="auto">
            <a:xfrm>
              <a:off x="1102" y="3845"/>
              <a:ext cx="227" cy="36"/>
            </a:xfrm>
            <a:custGeom>
              <a:avLst/>
              <a:gdLst>
                <a:gd name="T0" fmla="*/ 225 w 227"/>
                <a:gd name="T1" fmla="*/ 0 h 36"/>
                <a:gd name="T2" fmla="*/ 100 w 227"/>
                <a:gd name="T3" fmla="*/ 5 h 36"/>
                <a:gd name="T4" fmla="*/ 0 w 227"/>
                <a:gd name="T5" fmla="*/ 17 h 36"/>
                <a:gd name="T6" fmla="*/ 3 w 227"/>
                <a:gd name="T7" fmla="*/ 36 h 36"/>
                <a:gd name="T8" fmla="*/ 102 w 227"/>
                <a:gd name="T9" fmla="*/ 24 h 36"/>
                <a:gd name="T10" fmla="*/ 227 w 227"/>
                <a:gd name="T11" fmla="*/ 19 h 36"/>
                <a:gd name="T12" fmla="*/ 225 w 227"/>
                <a:gd name="T13" fmla="*/ 0 h 36"/>
                <a:gd name="T14" fmla="*/ 0 60000 65536"/>
                <a:gd name="T15" fmla="*/ 0 60000 65536"/>
                <a:gd name="T16" fmla="*/ 0 60000 65536"/>
                <a:gd name="T17" fmla="*/ 0 60000 65536"/>
                <a:gd name="T18" fmla="*/ 0 60000 65536"/>
                <a:gd name="T19" fmla="*/ 0 60000 65536"/>
                <a:gd name="T20" fmla="*/ 0 60000 65536"/>
                <a:gd name="T21" fmla="*/ 0 w 227"/>
                <a:gd name="T22" fmla="*/ 0 h 36"/>
                <a:gd name="T23" fmla="*/ 227 w 227"/>
                <a:gd name="T24" fmla="*/ 36 h 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7" h="36">
                  <a:moveTo>
                    <a:pt x="225" y="0"/>
                  </a:moveTo>
                  <a:lnTo>
                    <a:pt x="100" y="5"/>
                  </a:lnTo>
                  <a:lnTo>
                    <a:pt x="0" y="17"/>
                  </a:lnTo>
                  <a:lnTo>
                    <a:pt x="3" y="36"/>
                  </a:lnTo>
                  <a:lnTo>
                    <a:pt x="102" y="24"/>
                  </a:lnTo>
                  <a:lnTo>
                    <a:pt x="227" y="19"/>
                  </a:lnTo>
                  <a:lnTo>
                    <a:pt x="22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4" name="Freeform 172"/>
            <p:cNvSpPr>
              <a:spLocks/>
            </p:cNvSpPr>
            <p:nvPr/>
          </p:nvSpPr>
          <p:spPr bwMode="auto">
            <a:xfrm>
              <a:off x="1327" y="3845"/>
              <a:ext cx="142" cy="21"/>
            </a:xfrm>
            <a:custGeom>
              <a:avLst/>
              <a:gdLst>
                <a:gd name="T0" fmla="*/ 142 w 142"/>
                <a:gd name="T1" fmla="*/ 2 h 21"/>
                <a:gd name="T2" fmla="*/ 104 w 142"/>
                <a:gd name="T3" fmla="*/ 0 h 21"/>
                <a:gd name="T4" fmla="*/ 26 w 142"/>
                <a:gd name="T5" fmla="*/ 0 h 21"/>
                <a:gd name="T6" fmla="*/ 2 w 142"/>
                <a:gd name="T7" fmla="*/ 0 h 21"/>
                <a:gd name="T8" fmla="*/ 0 w 142"/>
                <a:gd name="T9" fmla="*/ 19 h 21"/>
                <a:gd name="T10" fmla="*/ 23 w 142"/>
                <a:gd name="T11" fmla="*/ 19 h 21"/>
                <a:gd name="T12" fmla="*/ 104 w 142"/>
                <a:gd name="T13" fmla="*/ 19 h 21"/>
                <a:gd name="T14" fmla="*/ 142 w 142"/>
                <a:gd name="T15" fmla="*/ 21 h 21"/>
                <a:gd name="T16" fmla="*/ 142 w 142"/>
                <a:gd name="T17" fmla="*/ 2 h 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2"/>
                <a:gd name="T28" fmla="*/ 0 h 21"/>
                <a:gd name="T29" fmla="*/ 142 w 142"/>
                <a:gd name="T30" fmla="*/ 21 h 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2" h="21">
                  <a:moveTo>
                    <a:pt x="142" y="2"/>
                  </a:moveTo>
                  <a:lnTo>
                    <a:pt x="104" y="0"/>
                  </a:lnTo>
                  <a:lnTo>
                    <a:pt x="26" y="0"/>
                  </a:lnTo>
                  <a:lnTo>
                    <a:pt x="2" y="0"/>
                  </a:lnTo>
                  <a:lnTo>
                    <a:pt x="0" y="19"/>
                  </a:lnTo>
                  <a:lnTo>
                    <a:pt x="23" y="19"/>
                  </a:lnTo>
                  <a:lnTo>
                    <a:pt x="104" y="19"/>
                  </a:lnTo>
                  <a:lnTo>
                    <a:pt x="142" y="21"/>
                  </a:lnTo>
                  <a:lnTo>
                    <a:pt x="142"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5" name="Freeform 173"/>
            <p:cNvSpPr>
              <a:spLocks/>
            </p:cNvSpPr>
            <p:nvPr/>
          </p:nvSpPr>
          <p:spPr bwMode="auto">
            <a:xfrm>
              <a:off x="1469" y="3847"/>
              <a:ext cx="94" cy="22"/>
            </a:xfrm>
            <a:custGeom>
              <a:avLst/>
              <a:gdLst>
                <a:gd name="T0" fmla="*/ 94 w 94"/>
                <a:gd name="T1" fmla="*/ 3 h 22"/>
                <a:gd name="T2" fmla="*/ 0 w 94"/>
                <a:gd name="T3" fmla="*/ 0 h 22"/>
                <a:gd name="T4" fmla="*/ 0 w 94"/>
                <a:gd name="T5" fmla="*/ 19 h 22"/>
                <a:gd name="T6" fmla="*/ 92 w 94"/>
                <a:gd name="T7" fmla="*/ 22 h 22"/>
                <a:gd name="T8" fmla="*/ 94 w 94"/>
                <a:gd name="T9" fmla="*/ 3 h 22"/>
                <a:gd name="T10" fmla="*/ 0 60000 65536"/>
                <a:gd name="T11" fmla="*/ 0 60000 65536"/>
                <a:gd name="T12" fmla="*/ 0 60000 65536"/>
                <a:gd name="T13" fmla="*/ 0 60000 65536"/>
                <a:gd name="T14" fmla="*/ 0 60000 65536"/>
                <a:gd name="T15" fmla="*/ 0 w 94"/>
                <a:gd name="T16" fmla="*/ 0 h 22"/>
                <a:gd name="T17" fmla="*/ 94 w 94"/>
                <a:gd name="T18" fmla="*/ 22 h 22"/>
              </a:gdLst>
              <a:ahLst/>
              <a:cxnLst>
                <a:cxn ang="T10">
                  <a:pos x="T0" y="T1"/>
                </a:cxn>
                <a:cxn ang="T11">
                  <a:pos x="T2" y="T3"/>
                </a:cxn>
                <a:cxn ang="T12">
                  <a:pos x="T4" y="T5"/>
                </a:cxn>
                <a:cxn ang="T13">
                  <a:pos x="T6" y="T7"/>
                </a:cxn>
                <a:cxn ang="T14">
                  <a:pos x="T8" y="T9"/>
                </a:cxn>
              </a:cxnLst>
              <a:rect l="T15" t="T16" r="T17" b="T18"/>
              <a:pathLst>
                <a:path w="94" h="22">
                  <a:moveTo>
                    <a:pt x="94" y="3"/>
                  </a:moveTo>
                  <a:lnTo>
                    <a:pt x="0" y="0"/>
                  </a:lnTo>
                  <a:lnTo>
                    <a:pt x="0" y="19"/>
                  </a:lnTo>
                  <a:lnTo>
                    <a:pt x="92" y="22"/>
                  </a:lnTo>
                  <a:lnTo>
                    <a:pt x="94"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6" name="Freeform 174"/>
            <p:cNvSpPr>
              <a:spLocks/>
            </p:cNvSpPr>
            <p:nvPr/>
          </p:nvSpPr>
          <p:spPr bwMode="auto">
            <a:xfrm>
              <a:off x="1469" y="3847"/>
              <a:ext cx="94" cy="22"/>
            </a:xfrm>
            <a:custGeom>
              <a:avLst/>
              <a:gdLst>
                <a:gd name="T0" fmla="*/ 94 w 94"/>
                <a:gd name="T1" fmla="*/ 3 h 22"/>
                <a:gd name="T2" fmla="*/ 0 w 94"/>
                <a:gd name="T3" fmla="*/ 0 h 22"/>
                <a:gd name="T4" fmla="*/ 0 w 94"/>
                <a:gd name="T5" fmla="*/ 19 h 22"/>
                <a:gd name="T6" fmla="*/ 92 w 94"/>
                <a:gd name="T7" fmla="*/ 22 h 22"/>
                <a:gd name="T8" fmla="*/ 0 60000 65536"/>
                <a:gd name="T9" fmla="*/ 0 60000 65536"/>
                <a:gd name="T10" fmla="*/ 0 60000 65536"/>
                <a:gd name="T11" fmla="*/ 0 60000 65536"/>
                <a:gd name="T12" fmla="*/ 0 w 94"/>
                <a:gd name="T13" fmla="*/ 0 h 22"/>
                <a:gd name="T14" fmla="*/ 94 w 94"/>
                <a:gd name="T15" fmla="*/ 22 h 22"/>
              </a:gdLst>
              <a:ahLst/>
              <a:cxnLst>
                <a:cxn ang="T8">
                  <a:pos x="T0" y="T1"/>
                </a:cxn>
                <a:cxn ang="T9">
                  <a:pos x="T2" y="T3"/>
                </a:cxn>
                <a:cxn ang="T10">
                  <a:pos x="T4" y="T5"/>
                </a:cxn>
                <a:cxn ang="T11">
                  <a:pos x="T6" y="T7"/>
                </a:cxn>
              </a:cxnLst>
              <a:rect l="T12" t="T13" r="T14" b="T15"/>
              <a:pathLst>
                <a:path w="94" h="22">
                  <a:moveTo>
                    <a:pt x="94" y="3"/>
                  </a:moveTo>
                  <a:lnTo>
                    <a:pt x="0" y="0"/>
                  </a:lnTo>
                  <a:lnTo>
                    <a:pt x="0" y="19"/>
                  </a:lnTo>
                  <a:lnTo>
                    <a:pt x="92"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7" name="Freeform 175"/>
            <p:cNvSpPr>
              <a:spLocks/>
            </p:cNvSpPr>
            <p:nvPr/>
          </p:nvSpPr>
          <p:spPr bwMode="auto">
            <a:xfrm>
              <a:off x="1561" y="3850"/>
              <a:ext cx="125" cy="31"/>
            </a:xfrm>
            <a:custGeom>
              <a:avLst/>
              <a:gdLst>
                <a:gd name="T0" fmla="*/ 125 w 125"/>
                <a:gd name="T1" fmla="*/ 12 h 31"/>
                <a:gd name="T2" fmla="*/ 56 w 125"/>
                <a:gd name="T3" fmla="*/ 5 h 31"/>
                <a:gd name="T4" fmla="*/ 2 w 125"/>
                <a:gd name="T5" fmla="*/ 0 h 31"/>
                <a:gd name="T6" fmla="*/ 0 w 125"/>
                <a:gd name="T7" fmla="*/ 19 h 31"/>
                <a:gd name="T8" fmla="*/ 54 w 125"/>
                <a:gd name="T9" fmla="*/ 23 h 31"/>
                <a:gd name="T10" fmla="*/ 125 w 125"/>
                <a:gd name="T11" fmla="*/ 31 h 31"/>
                <a:gd name="T12" fmla="*/ 125 w 125"/>
                <a:gd name="T13" fmla="*/ 12 h 31"/>
                <a:gd name="T14" fmla="*/ 0 60000 65536"/>
                <a:gd name="T15" fmla="*/ 0 60000 65536"/>
                <a:gd name="T16" fmla="*/ 0 60000 65536"/>
                <a:gd name="T17" fmla="*/ 0 60000 65536"/>
                <a:gd name="T18" fmla="*/ 0 60000 65536"/>
                <a:gd name="T19" fmla="*/ 0 60000 65536"/>
                <a:gd name="T20" fmla="*/ 0 60000 65536"/>
                <a:gd name="T21" fmla="*/ 0 w 125"/>
                <a:gd name="T22" fmla="*/ 0 h 31"/>
                <a:gd name="T23" fmla="*/ 125 w 125"/>
                <a:gd name="T24" fmla="*/ 31 h 3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1">
                  <a:moveTo>
                    <a:pt x="125" y="12"/>
                  </a:moveTo>
                  <a:lnTo>
                    <a:pt x="56" y="5"/>
                  </a:lnTo>
                  <a:lnTo>
                    <a:pt x="2" y="0"/>
                  </a:lnTo>
                  <a:lnTo>
                    <a:pt x="0" y="19"/>
                  </a:lnTo>
                  <a:lnTo>
                    <a:pt x="54" y="23"/>
                  </a:lnTo>
                  <a:lnTo>
                    <a:pt x="125" y="31"/>
                  </a:lnTo>
                  <a:lnTo>
                    <a:pt x="125"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8" name="Freeform 176"/>
            <p:cNvSpPr>
              <a:spLocks/>
            </p:cNvSpPr>
            <p:nvPr/>
          </p:nvSpPr>
          <p:spPr bwMode="auto">
            <a:xfrm>
              <a:off x="1381" y="3611"/>
              <a:ext cx="21" cy="69"/>
            </a:xfrm>
            <a:custGeom>
              <a:avLst/>
              <a:gdLst>
                <a:gd name="T0" fmla="*/ 0 w 21"/>
                <a:gd name="T1" fmla="*/ 0 h 69"/>
                <a:gd name="T2" fmla="*/ 3 w 21"/>
                <a:gd name="T3" fmla="*/ 43 h 69"/>
                <a:gd name="T4" fmla="*/ 3 w 21"/>
                <a:gd name="T5" fmla="*/ 43 h 69"/>
                <a:gd name="T6" fmla="*/ 12 w 21"/>
                <a:gd name="T7" fmla="*/ 43 h 69"/>
                <a:gd name="T8" fmla="*/ 3 w 21"/>
                <a:gd name="T9" fmla="*/ 43 h 69"/>
                <a:gd name="T10" fmla="*/ 3 w 21"/>
                <a:gd name="T11" fmla="*/ 43 h 69"/>
                <a:gd name="T12" fmla="*/ 3 w 21"/>
                <a:gd name="T13" fmla="*/ 43 h 69"/>
                <a:gd name="T14" fmla="*/ 3 w 21"/>
                <a:gd name="T15" fmla="*/ 69 h 69"/>
                <a:gd name="T16" fmla="*/ 21 w 21"/>
                <a:gd name="T17" fmla="*/ 69 h 69"/>
                <a:gd name="T18" fmla="*/ 21 w 21"/>
                <a:gd name="T19" fmla="*/ 43 h 69"/>
                <a:gd name="T20" fmla="*/ 12 w 21"/>
                <a:gd name="T21" fmla="*/ 43 h 69"/>
                <a:gd name="T22" fmla="*/ 21 w 21"/>
                <a:gd name="T23" fmla="*/ 43 h 69"/>
                <a:gd name="T24" fmla="*/ 21 w 21"/>
                <a:gd name="T25" fmla="*/ 43 h 69"/>
                <a:gd name="T26" fmla="*/ 21 w 21"/>
                <a:gd name="T27" fmla="*/ 43 h 69"/>
                <a:gd name="T28" fmla="*/ 21 w 21"/>
                <a:gd name="T29" fmla="*/ 40 h 69"/>
                <a:gd name="T30" fmla="*/ 19 w 21"/>
                <a:gd name="T31" fmla="*/ 0 h 69"/>
                <a:gd name="T32" fmla="*/ 0 w 21"/>
                <a:gd name="T33" fmla="*/ 0 h 69"/>
                <a:gd name="T34" fmla="*/ 0 w 21"/>
                <a:gd name="T35" fmla="*/ 0 h 6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69"/>
                <a:gd name="T56" fmla="*/ 21 w 21"/>
                <a:gd name="T57" fmla="*/ 69 h 6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69">
                  <a:moveTo>
                    <a:pt x="0" y="0"/>
                  </a:moveTo>
                  <a:lnTo>
                    <a:pt x="3" y="43"/>
                  </a:lnTo>
                  <a:lnTo>
                    <a:pt x="12" y="43"/>
                  </a:lnTo>
                  <a:lnTo>
                    <a:pt x="3" y="43"/>
                  </a:lnTo>
                  <a:lnTo>
                    <a:pt x="3" y="69"/>
                  </a:lnTo>
                  <a:lnTo>
                    <a:pt x="21" y="69"/>
                  </a:lnTo>
                  <a:lnTo>
                    <a:pt x="21" y="43"/>
                  </a:lnTo>
                  <a:lnTo>
                    <a:pt x="12" y="43"/>
                  </a:lnTo>
                  <a:lnTo>
                    <a:pt x="21" y="43"/>
                  </a:lnTo>
                  <a:lnTo>
                    <a:pt x="21" y="40"/>
                  </a:lnTo>
                  <a:lnTo>
                    <a:pt x="1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69" name="Freeform 177"/>
            <p:cNvSpPr>
              <a:spLocks/>
            </p:cNvSpPr>
            <p:nvPr/>
          </p:nvSpPr>
          <p:spPr bwMode="auto">
            <a:xfrm>
              <a:off x="1376" y="3529"/>
              <a:ext cx="22" cy="66"/>
            </a:xfrm>
            <a:custGeom>
              <a:avLst/>
              <a:gdLst>
                <a:gd name="T0" fmla="*/ 22 w 22"/>
                <a:gd name="T1" fmla="*/ 66 h 66"/>
                <a:gd name="T2" fmla="*/ 22 w 22"/>
                <a:gd name="T3" fmla="*/ 44 h 66"/>
                <a:gd name="T4" fmla="*/ 12 w 22"/>
                <a:gd name="T5" fmla="*/ 44 h 66"/>
                <a:gd name="T6" fmla="*/ 22 w 22"/>
                <a:gd name="T7" fmla="*/ 44 h 66"/>
                <a:gd name="T8" fmla="*/ 22 w 22"/>
                <a:gd name="T9" fmla="*/ 44 h 66"/>
                <a:gd name="T10" fmla="*/ 22 w 22"/>
                <a:gd name="T11" fmla="*/ 44 h 66"/>
                <a:gd name="T12" fmla="*/ 19 w 22"/>
                <a:gd name="T13" fmla="*/ 0 h 66"/>
                <a:gd name="T14" fmla="*/ 0 w 22"/>
                <a:gd name="T15" fmla="*/ 2 h 66"/>
                <a:gd name="T16" fmla="*/ 3 w 22"/>
                <a:gd name="T17" fmla="*/ 44 h 66"/>
                <a:gd name="T18" fmla="*/ 12 w 22"/>
                <a:gd name="T19" fmla="*/ 44 h 66"/>
                <a:gd name="T20" fmla="*/ 3 w 22"/>
                <a:gd name="T21" fmla="*/ 44 h 66"/>
                <a:gd name="T22" fmla="*/ 3 w 22"/>
                <a:gd name="T23" fmla="*/ 44 h 66"/>
                <a:gd name="T24" fmla="*/ 3 w 22"/>
                <a:gd name="T25" fmla="*/ 44 h 66"/>
                <a:gd name="T26" fmla="*/ 3 w 22"/>
                <a:gd name="T27" fmla="*/ 66 h 66"/>
                <a:gd name="T28" fmla="*/ 22 w 22"/>
                <a:gd name="T29" fmla="*/ 66 h 66"/>
                <a:gd name="T30" fmla="*/ 22 w 22"/>
                <a:gd name="T31" fmla="*/ 66 h 6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22"/>
                <a:gd name="T49" fmla="*/ 0 h 66"/>
                <a:gd name="T50" fmla="*/ 22 w 22"/>
                <a:gd name="T51" fmla="*/ 66 h 6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22" h="66">
                  <a:moveTo>
                    <a:pt x="22" y="66"/>
                  </a:moveTo>
                  <a:lnTo>
                    <a:pt x="22" y="44"/>
                  </a:lnTo>
                  <a:lnTo>
                    <a:pt x="12" y="44"/>
                  </a:lnTo>
                  <a:lnTo>
                    <a:pt x="22" y="44"/>
                  </a:lnTo>
                  <a:lnTo>
                    <a:pt x="19" y="0"/>
                  </a:lnTo>
                  <a:lnTo>
                    <a:pt x="0" y="2"/>
                  </a:lnTo>
                  <a:lnTo>
                    <a:pt x="3" y="44"/>
                  </a:lnTo>
                  <a:lnTo>
                    <a:pt x="12" y="44"/>
                  </a:lnTo>
                  <a:lnTo>
                    <a:pt x="3" y="44"/>
                  </a:lnTo>
                  <a:lnTo>
                    <a:pt x="3" y="66"/>
                  </a:lnTo>
                  <a:lnTo>
                    <a:pt x="22" y="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0" name="Freeform 178"/>
            <p:cNvSpPr>
              <a:spLocks/>
            </p:cNvSpPr>
            <p:nvPr/>
          </p:nvSpPr>
          <p:spPr bwMode="auto">
            <a:xfrm>
              <a:off x="1372" y="3484"/>
              <a:ext cx="21" cy="35"/>
            </a:xfrm>
            <a:custGeom>
              <a:avLst/>
              <a:gdLst>
                <a:gd name="T0" fmla="*/ 21 w 21"/>
                <a:gd name="T1" fmla="*/ 35 h 35"/>
                <a:gd name="T2" fmla="*/ 21 w 21"/>
                <a:gd name="T3" fmla="*/ 23 h 35"/>
                <a:gd name="T4" fmla="*/ 12 w 21"/>
                <a:gd name="T5" fmla="*/ 23 h 35"/>
                <a:gd name="T6" fmla="*/ 21 w 21"/>
                <a:gd name="T7" fmla="*/ 23 h 35"/>
                <a:gd name="T8" fmla="*/ 21 w 21"/>
                <a:gd name="T9" fmla="*/ 23 h 35"/>
                <a:gd name="T10" fmla="*/ 21 w 21"/>
                <a:gd name="T11" fmla="*/ 23 h 35"/>
                <a:gd name="T12" fmla="*/ 21 w 21"/>
                <a:gd name="T13" fmla="*/ 2 h 35"/>
                <a:gd name="T14" fmla="*/ 19 w 21"/>
                <a:gd name="T15" fmla="*/ 0 h 35"/>
                <a:gd name="T16" fmla="*/ 0 w 21"/>
                <a:gd name="T17" fmla="*/ 0 h 35"/>
                <a:gd name="T18" fmla="*/ 2 w 21"/>
                <a:gd name="T19" fmla="*/ 4 h 35"/>
                <a:gd name="T20" fmla="*/ 2 w 21"/>
                <a:gd name="T21" fmla="*/ 4 h 35"/>
                <a:gd name="T22" fmla="*/ 2 w 21"/>
                <a:gd name="T23" fmla="*/ 23 h 35"/>
                <a:gd name="T24" fmla="*/ 12 w 21"/>
                <a:gd name="T25" fmla="*/ 23 h 35"/>
                <a:gd name="T26" fmla="*/ 2 w 21"/>
                <a:gd name="T27" fmla="*/ 23 h 35"/>
                <a:gd name="T28" fmla="*/ 2 w 21"/>
                <a:gd name="T29" fmla="*/ 23 h 35"/>
                <a:gd name="T30" fmla="*/ 2 w 21"/>
                <a:gd name="T31" fmla="*/ 23 h 35"/>
                <a:gd name="T32" fmla="*/ 2 w 21"/>
                <a:gd name="T33" fmla="*/ 35 h 35"/>
                <a:gd name="T34" fmla="*/ 21 w 21"/>
                <a:gd name="T35" fmla="*/ 35 h 3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1"/>
                <a:gd name="T55" fmla="*/ 0 h 35"/>
                <a:gd name="T56" fmla="*/ 21 w 21"/>
                <a:gd name="T57" fmla="*/ 35 h 3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1" h="35">
                  <a:moveTo>
                    <a:pt x="21" y="35"/>
                  </a:moveTo>
                  <a:lnTo>
                    <a:pt x="21" y="23"/>
                  </a:lnTo>
                  <a:lnTo>
                    <a:pt x="12" y="23"/>
                  </a:lnTo>
                  <a:lnTo>
                    <a:pt x="21" y="23"/>
                  </a:lnTo>
                  <a:lnTo>
                    <a:pt x="21" y="2"/>
                  </a:lnTo>
                  <a:lnTo>
                    <a:pt x="19" y="0"/>
                  </a:lnTo>
                  <a:lnTo>
                    <a:pt x="0" y="0"/>
                  </a:lnTo>
                  <a:lnTo>
                    <a:pt x="2" y="4"/>
                  </a:lnTo>
                  <a:lnTo>
                    <a:pt x="2" y="23"/>
                  </a:lnTo>
                  <a:lnTo>
                    <a:pt x="12" y="23"/>
                  </a:lnTo>
                  <a:lnTo>
                    <a:pt x="2" y="23"/>
                  </a:lnTo>
                  <a:lnTo>
                    <a:pt x="2" y="35"/>
                  </a:lnTo>
                  <a:lnTo>
                    <a:pt x="21" y="3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1" name="Freeform 179"/>
            <p:cNvSpPr>
              <a:spLocks/>
            </p:cNvSpPr>
            <p:nvPr/>
          </p:nvSpPr>
          <p:spPr bwMode="auto">
            <a:xfrm>
              <a:off x="1369" y="3425"/>
              <a:ext cx="22" cy="45"/>
            </a:xfrm>
            <a:custGeom>
              <a:avLst/>
              <a:gdLst>
                <a:gd name="T0" fmla="*/ 22 w 22"/>
                <a:gd name="T1" fmla="*/ 45 h 45"/>
                <a:gd name="T2" fmla="*/ 19 w 22"/>
                <a:gd name="T3" fmla="*/ 0 h 45"/>
                <a:gd name="T4" fmla="*/ 0 w 22"/>
                <a:gd name="T5" fmla="*/ 2 h 45"/>
                <a:gd name="T6" fmla="*/ 3 w 22"/>
                <a:gd name="T7" fmla="*/ 45 h 45"/>
                <a:gd name="T8" fmla="*/ 22 w 22"/>
                <a:gd name="T9" fmla="*/ 45 h 45"/>
                <a:gd name="T10" fmla="*/ 0 60000 65536"/>
                <a:gd name="T11" fmla="*/ 0 60000 65536"/>
                <a:gd name="T12" fmla="*/ 0 60000 65536"/>
                <a:gd name="T13" fmla="*/ 0 60000 65536"/>
                <a:gd name="T14" fmla="*/ 0 60000 65536"/>
                <a:gd name="T15" fmla="*/ 0 w 22"/>
                <a:gd name="T16" fmla="*/ 0 h 45"/>
                <a:gd name="T17" fmla="*/ 22 w 22"/>
                <a:gd name="T18" fmla="*/ 45 h 45"/>
              </a:gdLst>
              <a:ahLst/>
              <a:cxnLst>
                <a:cxn ang="T10">
                  <a:pos x="T0" y="T1"/>
                </a:cxn>
                <a:cxn ang="T11">
                  <a:pos x="T2" y="T3"/>
                </a:cxn>
                <a:cxn ang="T12">
                  <a:pos x="T4" y="T5"/>
                </a:cxn>
                <a:cxn ang="T13">
                  <a:pos x="T6" y="T7"/>
                </a:cxn>
                <a:cxn ang="T14">
                  <a:pos x="T8" y="T9"/>
                </a:cxn>
              </a:cxnLst>
              <a:rect l="T15" t="T16" r="T17" b="T18"/>
              <a:pathLst>
                <a:path w="22" h="45">
                  <a:moveTo>
                    <a:pt x="22" y="45"/>
                  </a:moveTo>
                  <a:lnTo>
                    <a:pt x="19" y="0"/>
                  </a:lnTo>
                  <a:lnTo>
                    <a:pt x="0" y="2"/>
                  </a:lnTo>
                  <a:lnTo>
                    <a:pt x="3" y="45"/>
                  </a:lnTo>
                  <a:lnTo>
                    <a:pt x="22" y="4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2" name="Freeform 180"/>
            <p:cNvSpPr>
              <a:spLocks/>
            </p:cNvSpPr>
            <p:nvPr/>
          </p:nvSpPr>
          <p:spPr bwMode="auto">
            <a:xfrm>
              <a:off x="1369" y="3425"/>
              <a:ext cx="22" cy="45"/>
            </a:xfrm>
            <a:custGeom>
              <a:avLst/>
              <a:gdLst>
                <a:gd name="T0" fmla="*/ 22 w 22"/>
                <a:gd name="T1" fmla="*/ 45 h 45"/>
                <a:gd name="T2" fmla="*/ 19 w 22"/>
                <a:gd name="T3" fmla="*/ 0 h 45"/>
                <a:gd name="T4" fmla="*/ 0 w 22"/>
                <a:gd name="T5" fmla="*/ 2 h 45"/>
                <a:gd name="T6" fmla="*/ 3 w 22"/>
                <a:gd name="T7" fmla="*/ 45 h 45"/>
                <a:gd name="T8" fmla="*/ 0 60000 65536"/>
                <a:gd name="T9" fmla="*/ 0 60000 65536"/>
                <a:gd name="T10" fmla="*/ 0 60000 65536"/>
                <a:gd name="T11" fmla="*/ 0 60000 65536"/>
                <a:gd name="T12" fmla="*/ 0 w 22"/>
                <a:gd name="T13" fmla="*/ 0 h 45"/>
                <a:gd name="T14" fmla="*/ 22 w 22"/>
                <a:gd name="T15" fmla="*/ 45 h 45"/>
              </a:gdLst>
              <a:ahLst/>
              <a:cxnLst>
                <a:cxn ang="T8">
                  <a:pos x="T0" y="T1"/>
                </a:cxn>
                <a:cxn ang="T9">
                  <a:pos x="T2" y="T3"/>
                </a:cxn>
                <a:cxn ang="T10">
                  <a:pos x="T4" y="T5"/>
                </a:cxn>
                <a:cxn ang="T11">
                  <a:pos x="T6" y="T7"/>
                </a:cxn>
              </a:cxnLst>
              <a:rect l="T12" t="T13" r="T14" b="T15"/>
              <a:pathLst>
                <a:path w="22" h="45">
                  <a:moveTo>
                    <a:pt x="22" y="45"/>
                  </a:moveTo>
                  <a:lnTo>
                    <a:pt x="19" y="0"/>
                  </a:lnTo>
                  <a:lnTo>
                    <a:pt x="0" y="2"/>
                  </a:lnTo>
                  <a:lnTo>
                    <a:pt x="3" y="4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3" name="Freeform 181"/>
            <p:cNvSpPr>
              <a:spLocks/>
            </p:cNvSpPr>
            <p:nvPr/>
          </p:nvSpPr>
          <p:spPr bwMode="auto">
            <a:xfrm>
              <a:off x="1348" y="3529"/>
              <a:ext cx="24" cy="23"/>
            </a:xfrm>
            <a:custGeom>
              <a:avLst/>
              <a:gdLst>
                <a:gd name="T0" fmla="*/ 17 w 24"/>
                <a:gd name="T1" fmla="*/ 23 h 23"/>
                <a:gd name="T2" fmla="*/ 24 w 24"/>
                <a:gd name="T3" fmla="*/ 9 h 23"/>
                <a:gd name="T4" fmla="*/ 7 w 24"/>
                <a:gd name="T5" fmla="*/ 0 h 23"/>
                <a:gd name="T6" fmla="*/ 0 w 24"/>
                <a:gd name="T7" fmla="*/ 14 h 23"/>
                <a:gd name="T8" fmla="*/ 17 w 24"/>
                <a:gd name="T9" fmla="*/ 23 h 23"/>
                <a:gd name="T10" fmla="*/ 0 60000 65536"/>
                <a:gd name="T11" fmla="*/ 0 60000 65536"/>
                <a:gd name="T12" fmla="*/ 0 60000 65536"/>
                <a:gd name="T13" fmla="*/ 0 60000 65536"/>
                <a:gd name="T14" fmla="*/ 0 60000 65536"/>
                <a:gd name="T15" fmla="*/ 0 w 24"/>
                <a:gd name="T16" fmla="*/ 0 h 23"/>
                <a:gd name="T17" fmla="*/ 24 w 24"/>
                <a:gd name="T18" fmla="*/ 23 h 23"/>
              </a:gdLst>
              <a:ahLst/>
              <a:cxnLst>
                <a:cxn ang="T10">
                  <a:pos x="T0" y="T1"/>
                </a:cxn>
                <a:cxn ang="T11">
                  <a:pos x="T2" y="T3"/>
                </a:cxn>
                <a:cxn ang="T12">
                  <a:pos x="T4" y="T5"/>
                </a:cxn>
                <a:cxn ang="T13">
                  <a:pos x="T6" y="T7"/>
                </a:cxn>
                <a:cxn ang="T14">
                  <a:pos x="T8" y="T9"/>
                </a:cxn>
              </a:cxnLst>
              <a:rect l="T15" t="T16" r="T17" b="T18"/>
              <a:pathLst>
                <a:path w="24" h="23">
                  <a:moveTo>
                    <a:pt x="17" y="23"/>
                  </a:moveTo>
                  <a:lnTo>
                    <a:pt x="24" y="9"/>
                  </a:lnTo>
                  <a:lnTo>
                    <a:pt x="7" y="0"/>
                  </a:lnTo>
                  <a:lnTo>
                    <a:pt x="0" y="14"/>
                  </a:lnTo>
                  <a:lnTo>
                    <a:pt x="17" y="2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4" name="Freeform 182"/>
            <p:cNvSpPr>
              <a:spLocks/>
            </p:cNvSpPr>
            <p:nvPr/>
          </p:nvSpPr>
          <p:spPr bwMode="auto">
            <a:xfrm>
              <a:off x="1348" y="3529"/>
              <a:ext cx="24" cy="23"/>
            </a:xfrm>
            <a:custGeom>
              <a:avLst/>
              <a:gdLst>
                <a:gd name="T0" fmla="*/ 17 w 24"/>
                <a:gd name="T1" fmla="*/ 23 h 23"/>
                <a:gd name="T2" fmla="*/ 24 w 24"/>
                <a:gd name="T3" fmla="*/ 9 h 23"/>
                <a:gd name="T4" fmla="*/ 7 w 24"/>
                <a:gd name="T5" fmla="*/ 0 h 23"/>
                <a:gd name="T6" fmla="*/ 0 w 24"/>
                <a:gd name="T7" fmla="*/ 14 h 23"/>
                <a:gd name="T8" fmla="*/ 0 60000 65536"/>
                <a:gd name="T9" fmla="*/ 0 60000 65536"/>
                <a:gd name="T10" fmla="*/ 0 60000 65536"/>
                <a:gd name="T11" fmla="*/ 0 60000 65536"/>
                <a:gd name="T12" fmla="*/ 0 w 24"/>
                <a:gd name="T13" fmla="*/ 0 h 23"/>
                <a:gd name="T14" fmla="*/ 24 w 24"/>
                <a:gd name="T15" fmla="*/ 23 h 23"/>
              </a:gdLst>
              <a:ahLst/>
              <a:cxnLst>
                <a:cxn ang="T8">
                  <a:pos x="T0" y="T1"/>
                </a:cxn>
                <a:cxn ang="T9">
                  <a:pos x="T2" y="T3"/>
                </a:cxn>
                <a:cxn ang="T10">
                  <a:pos x="T4" y="T5"/>
                </a:cxn>
                <a:cxn ang="T11">
                  <a:pos x="T6" y="T7"/>
                </a:cxn>
              </a:cxnLst>
              <a:rect l="T12" t="T13" r="T14" b="T15"/>
              <a:pathLst>
                <a:path w="24" h="23">
                  <a:moveTo>
                    <a:pt x="17" y="23"/>
                  </a:moveTo>
                  <a:lnTo>
                    <a:pt x="24" y="9"/>
                  </a:lnTo>
                  <a:lnTo>
                    <a:pt x="7" y="0"/>
                  </a:lnTo>
                  <a:lnTo>
                    <a:pt x="0"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5" name="Freeform 183"/>
            <p:cNvSpPr>
              <a:spLocks/>
            </p:cNvSpPr>
            <p:nvPr/>
          </p:nvSpPr>
          <p:spPr bwMode="auto">
            <a:xfrm>
              <a:off x="1317" y="3557"/>
              <a:ext cx="38" cy="47"/>
            </a:xfrm>
            <a:custGeom>
              <a:avLst/>
              <a:gdLst>
                <a:gd name="T0" fmla="*/ 22 w 38"/>
                <a:gd name="T1" fmla="*/ 0 h 47"/>
                <a:gd name="T2" fmla="*/ 17 w 38"/>
                <a:gd name="T3" fmla="*/ 9 h 47"/>
                <a:gd name="T4" fmla="*/ 24 w 38"/>
                <a:gd name="T5" fmla="*/ 14 h 47"/>
                <a:gd name="T6" fmla="*/ 19 w 38"/>
                <a:gd name="T7" fmla="*/ 7 h 47"/>
                <a:gd name="T8" fmla="*/ 19 w 38"/>
                <a:gd name="T9" fmla="*/ 7 h 47"/>
                <a:gd name="T10" fmla="*/ 17 w 38"/>
                <a:gd name="T11" fmla="*/ 9 h 47"/>
                <a:gd name="T12" fmla="*/ 10 w 38"/>
                <a:gd name="T13" fmla="*/ 21 h 47"/>
                <a:gd name="T14" fmla="*/ 0 w 38"/>
                <a:gd name="T15" fmla="*/ 38 h 47"/>
                <a:gd name="T16" fmla="*/ 17 w 38"/>
                <a:gd name="T17" fmla="*/ 47 h 47"/>
                <a:gd name="T18" fmla="*/ 26 w 38"/>
                <a:gd name="T19" fmla="*/ 31 h 47"/>
                <a:gd name="T20" fmla="*/ 33 w 38"/>
                <a:gd name="T21" fmla="*/ 19 h 47"/>
                <a:gd name="T22" fmla="*/ 24 w 38"/>
                <a:gd name="T23" fmla="*/ 14 h 47"/>
                <a:gd name="T24" fmla="*/ 31 w 38"/>
                <a:gd name="T25" fmla="*/ 21 h 47"/>
                <a:gd name="T26" fmla="*/ 31 w 38"/>
                <a:gd name="T27" fmla="*/ 21 h 47"/>
                <a:gd name="T28" fmla="*/ 33 w 38"/>
                <a:gd name="T29" fmla="*/ 21 h 47"/>
                <a:gd name="T30" fmla="*/ 38 w 38"/>
                <a:gd name="T31" fmla="*/ 9 h 47"/>
                <a:gd name="T32" fmla="*/ 22 w 38"/>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8"/>
                <a:gd name="T52" fmla="*/ 0 h 47"/>
                <a:gd name="T53" fmla="*/ 38 w 38"/>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8" h="47">
                  <a:moveTo>
                    <a:pt x="22" y="0"/>
                  </a:moveTo>
                  <a:lnTo>
                    <a:pt x="17" y="9"/>
                  </a:lnTo>
                  <a:lnTo>
                    <a:pt x="24" y="14"/>
                  </a:lnTo>
                  <a:lnTo>
                    <a:pt x="19" y="7"/>
                  </a:lnTo>
                  <a:lnTo>
                    <a:pt x="17" y="9"/>
                  </a:lnTo>
                  <a:lnTo>
                    <a:pt x="10" y="21"/>
                  </a:lnTo>
                  <a:lnTo>
                    <a:pt x="0" y="38"/>
                  </a:lnTo>
                  <a:lnTo>
                    <a:pt x="17" y="47"/>
                  </a:lnTo>
                  <a:lnTo>
                    <a:pt x="26" y="31"/>
                  </a:lnTo>
                  <a:lnTo>
                    <a:pt x="33" y="19"/>
                  </a:lnTo>
                  <a:lnTo>
                    <a:pt x="24" y="14"/>
                  </a:lnTo>
                  <a:lnTo>
                    <a:pt x="31" y="21"/>
                  </a:lnTo>
                  <a:lnTo>
                    <a:pt x="33" y="21"/>
                  </a:lnTo>
                  <a:lnTo>
                    <a:pt x="38" y="9"/>
                  </a:lnTo>
                  <a:lnTo>
                    <a:pt x="2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6" name="Freeform 184"/>
            <p:cNvSpPr>
              <a:spLocks/>
            </p:cNvSpPr>
            <p:nvPr/>
          </p:nvSpPr>
          <p:spPr bwMode="auto">
            <a:xfrm>
              <a:off x="1360" y="3498"/>
              <a:ext cx="28" cy="28"/>
            </a:xfrm>
            <a:custGeom>
              <a:avLst/>
              <a:gdLst>
                <a:gd name="T0" fmla="*/ 12 w 28"/>
                <a:gd name="T1" fmla="*/ 0 h 28"/>
                <a:gd name="T2" fmla="*/ 0 w 28"/>
                <a:gd name="T3" fmla="*/ 19 h 28"/>
                <a:gd name="T4" fmla="*/ 19 w 28"/>
                <a:gd name="T5" fmla="*/ 28 h 28"/>
                <a:gd name="T6" fmla="*/ 28 w 28"/>
                <a:gd name="T7" fmla="*/ 9 h 28"/>
                <a:gd name="T8" fmla="*/ 12 w 28"/>
                <a:gd name="T9" fmla="*/ 0 h 28"/>
                <a:gd name="T10" fmla="*/ 0 60000 65536"/>
                <a:gd name="T11" fmla="*/ 0 60000 65536"/>
                <a:gd name="T12" fmla="*/ 0 60000 65536"/>
                <a:gd name="T13" fmla="*/ 0 60000 65536"/>
                <a:gd name="T14" fmla="*/ 0 60000 65536"/>
                <a:gd name="T15" fmla="*/ 0 w 28"/>
                <a:gd name="T16" fmla="*/ 0 h 28"/>
                <a:gd name="T17" fmla="*/ 28 w 28"/>
                <a:gd name="T18" fmla="*/ 28 h 28"/>
              </a:gdLst>
              <a:ahLst/>
              <a:cxnLst>
                <a:cxn ang="T10">
                  <a:pos x="T0" y="T1"/>
                </a:cxn>
                <a:cxn ang="T11">
                  <a:pos x="T2" y="T3"/>
                </a:cxn>
                <a:cxn ang="T12">
                  <a:pos x="T4" y="T5"/>
                </a:cxn>
                <a:cxn ang="T13">
                  <a:pos x="T6" y="T7"/>
                </a:cxn>
                <a:cxn ang="T14">
                  <a:pos x="T8" y="T9"/>
                </a:cxn>
              </a:cxnLst>
              <a:rect l="T15" t="T16" r="T17" b="T18"/>
              <a:pathLst>
                <a:path w="28" h="28">
                  <a:moveTo>
                    <a:pt x="12" y="0"/>
                  </a:moveTo>
                  <a:lnTo>
                    <a:pt x="0" y="19"/>
                  </a:lnTo>
                  <a:lnTo>
                    <a:pt x="19" y="28"/>
                  </a:lnTo>
                  <a:lnTo>
                    <a:pt x="28" y="9"/>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7" name="Freeform 185"/>
            <p:cNvSpPr>
              <a:spLocks/>
            </p:cNvSpPr>
            <p:nvPr/>
          </p:nvSpPr>
          <p:spPr bwMode="auto">
            <a:xfrm>
              <a:off x="1360" y="3498"/>
              <a:ext cx="28" cy="28"/>
            </a:xfrm>
            <a:custGeom>
              <a:avLst/>
              <a:gdLst>
                <a:gd name="T0" fmla="*/ 12 w 28"/>
                <a:gd name="T1" fmla="*/ 0 h 28"/>
                <a:gd name="T2" fmla="*/ 0 w 28"/>
                <a:gd name="T3" fmla="*/ 19 h 28"/>
                <a:gd name="T4" fmla="*/ 19 w 28"/>
                <a:gd name="T5" fmla="*/ 28 h 28"/>
                <a:gd name="T6" fmla="*/ 28 w 28"/>
                <a:gd name="T7" fmla="*/ 9 h 28"/>
                <a:gd name="T8" fmla="*/ 0 60000 65536"/>
                <a:gd name="T9" fmla="*/ 0 60000 65536"/>
                <a:gd name="T10" fmla="*/ 0 60000 65536"/>
                <a:gd name="T11" fmla="*/ 0 60000 65536"/>
                <a:gd name="T12" fmla="*/ 0 w 28"/>
                <a:gd name="T13" fmla="*/ 0 h 28"/>
                <a:gd name="T14" fmla="*/ 28 w 28"/>
                <a:gd name="T15" fmla="*/ 28 h 28"/>
              </a:gdLst>
              <a:ahLst/>
              <a:cxnLst>
                <a:cxn ang="T8">
                  <a:pos x="T0" y="T1"/>
                </a:cxn>
                <a:cxn ang="T9">
                  <a:pos x="T2" y="T3"/>
                </a:cxn>
                <a:cxn ang="T10">
                  <a:pos x="T4" y="T5"/>
                </a:cxn>
                <a:cxn ang="T11">
                  <a:pos x="T6" y="T7"/>
                </a:cxn>
              </a:cxnLst>
              <a:rect l="T12" t="T13" r="T14" b="T15"/>
              <a:pathLst>
                <a:path w="28" h="28">
                  <a:moveTo>
                    <a:pt x="12" y="0"/>
                  </a:moveTo>
                  <a:lnTo>
                    <a:pt x="0" y="19"/>
                  </a:lnTo>
                  <a:lnTo>
                    <a:pt x="19" y="28"/>
                  </a:lnTo>
                  <a:lnTo>
                    <a:pt x="28"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8" name="Freeform 186"/>
            <p:cNvSpPr>
              <a:spLocks/>
            </p:cNvSpPr>
            <p:nvPr/>
          </p:nvSpPr>
          <p:spPr bwMode="auto">
            <a:xfrm>
              <a:off x="1372" y="3491"/>
              <a:ext cx="19" cy="16"/>
            </a:xfrm>
            <a:custGeom>
              <a:avLst/>
              <a:gdLst>
                <a:gd name="T0" fmla="*/ 2 w 19"/>
                <a:gd name="T1" fmla="*/ 0 h 16"/>
                <a:gd name="T2" fmla="*/ 0 w 19"/>
                <a:gd name="T3" fmla="*/ 7 h 16"/>
                <a:gd name="T4" fmla="*/ 16 w 19"/>
                <a:gd name="T5" fmla="*/ 16 h 16"/>
                <a:gd name="T6" fmla="*/ 19 w 19"/>
                <a:gd name="T7" fmla="*/ 9 h 16"/>
                <a:gd name="T8" fmla="*/ 2 w 19"/>
                <a:gd name="T9" fmla="*/ 0 h 16"/>
                <a:gd name="T10" fmla="*/ 0 60000 65536"/>
                <a:gd name="T11" fmla="*/ 0 60000 65536"/>
                <a:gd name="T12" fmla="*/ 0 60000 65536"/>
                <a:gd name="T13" fmla="*/ 0 60000 65536"/>
                <a:gd name="T14" fmla="*/ 0 60000 65536"/>
                <a:gd name="T15" fmla="*/ 0 w 19"/>
                <a:gd name="T16" fmla="*/ 0 h 16"/>
                <a:gd name="T17" fmla="*/ 19 w 19"/>
                <a:gd name="T18" fmla="*/ 16 h 16"/>
              </a:gdLst>
              <a:ahLst/>
              <a:cxnLst>
                <a:cxn ang="T10">
                  <a:pos x="T0" y="T1"/>
                </a:cxn>
                <a:cxn ang="T11">
                  <a:pos x="T2" y="T3"/>
                </a:cxn>
                <a:cxn ang="T12">
                  <a:pos x="T4" y="T5"/>
                </a:cxn>
                <a:cxn ang="T13">
                  <a:pos x="T6" y="T7"/>
                </a:cxn>
                <a:cxn ang="T14">
                  <a:pos x="T8" y="T9"/>
                </a:cxn>
              </a:cxnLst>
              <a:rect l="T15" t="T16" r="T17" b="T18"/>
              <a:pathLst>
                <a:path w="19" h="16">
                  <a:moveTo>
                    <a:pt x="2" y="0"/>
                  </a:moveTo>
                  <a:lnTo>
                    <a:pt x="0" y="7"/>
                  </a:lnTo>
                  <a:lnTo>
                    <a:pt x="16" y="16"/>
                  </a:lnTo>
                  <a:lnTo>
                    <a:pt x="19" y="9"/>
                  </a:lnTo>
                  <a:lnTo>
                    <a:pt x="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79" name="Freeform 187"/>
            <p:cNvSpPr>
              <a:spLocks/>
            </p:cNvSpPr>
            <p:nvPr/>
          </p:nvSpPr>
          <p:spPr bwMode="auto">
            <a:xfrm>
              <a:off x="1372" y="3491"/>
              <a:ext cx="19" cy="16"/>
            </a:xfrm>
            <a:custGeom>
              <a:avLst/>
              <a:gdLst>
                <a:gd name="T0" fmla="*/ 2 w 19"/>
                <a:gd name="T1" fmla="*/ 0 h 16"/>
                <a:gd name="T2" fmla="*/ 0 w 19"/>
                <a:gd name="T3" fmla="*/ 7 h 16"/>
                <a:gd name="T4" fmla="*/ 16 w 19"/>
                <a:gd name="T5" fmla="*/ 16 h 16"/>
                <a:gd name="T6" fmla="*/ 19 w 19"/>
                <a:gd name="T7" fmla="*/ 9 h 16"/>
                <a:gd name="T8" fmla="*/ 0 60000 65536"/>
                <a:gd name="T9" fmla="*/ 0 60000 65536"/>
                <a:gd name="T10" fmla="*/ 0 60000 65536"/>
                <a:gd name="T11" fmla="*/ 0 60000 65536"/>
                <a:gd name="T12" fmla="*/ 0 w 19"/>
                <a:gd name="T13" fmla="*/ 0 h 16"/>
                <a:gd name="T14" fmla="*/ 19 w 19"/>
                <a:gd name="T15" fmla="*/ 16 h 16"/>
              </a:gdLst>
              <a:ahLst/>
              <a:cxnLst>
                <a:cxn ang="T8">
                  <a:pos x="T0" y="T1"/>
                </a:cxn>
                <a:cxn ang="T9">
                  <a:pos x="T2" y="T3"/>
                </a:cxn>
                <a:cxn ang="T10">
                  <a:pos x="T4" y="T5"/>
                </a:cxn>
                <a:cxn ang="T11">
                  <a:pos x="T6" y="T7"/>
                </a:cxn>
              </a:cxnLst>
              <a:rect l="T12" t="T13" r="T14" b="T15"/>
              <a:pathLst>
                <a:path w="19" h="16">
                  <a:moveTo>
                    <a:pt x="2" y="0"/>
                  </a:moveTo>
                  <a:lnTo>
                    <a:pt x="0" y="7"/>
                  </a:lnTo>
                  <a:lnTo>
                    <a:pt x="16" y="16"/>
                  </a:lnTo>
                  <a:lnTo>
                    <a:pt x="1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0" name="Freeform 188"/>
            <p:cNvSpPr>
              <a:spLocks/>
            </p:cNvSpPr>
            <p:nvPr/>
          </p:nvSpPr>
          <p:spPr bwMode="auto">
            <a:xfrm>
              <a:off x="1443" y="3484"/>
              <a:ext cx="75" cy="115"/>
            </a:xfrm>
            <a:custGeom>
              <a:avLst/>
              <a:gdLst>
                <a:gd name="T0" fmla="*/ 59 w 75"/>
                <a:gd name="T1" fmla="*/ 0 h 115"/>
                <a:gd name="T2" fmla="*/ 0 w 75"/>
                <a:gd name="T3" fmla="*/ 106 h 115"/>
                <a:gd name="T4" fmla="*/ 18 w 75"/>
                <a:gd name="T5" fmla="*/ 115 h 115"/>
                <a:gd name="T6" fmla="*/ 75 w 75"/>
                <a:gd name="T7" fmla="*/ 7 h 115"/>
                <a:gd name="T8" fmla="*/ 59 w 75"/>
                <a:gd name="T9" fmla="*/ 0 h 115"/>
                <a:gd name="T10" fmla="*/ 0 60000 65536"/>
                <a:gd name="T11" fmla="*/ 0 60000 65536"/>
                <a:gd name="T12" fmla="*/ 0 60000 65536"/>
                <a:gd name="T13" fmla="*/ 0 60000 65536"/>
                <a:gd name="T14" fmla="*/ 0 60000 65536"/>
                <a:gd name="T15" fmla="*/ 0 w 75"/>
                <a:gd name="T16" fmla="*/ 0 h 115"/>
                <a:gd name="T17" fmla="*/ 75 w 75"/>
                <a:gd name="T18" fmla="*/ 115 h 115"/>
              </a:gdLst>
              <a:ahLst/>
              <a:cxnLst>
                <a:cxn ang="T10">
                  <a:pos x="T0" y="T1"/>
                </a:cxn>
                <a:cxn ang="T11">
                  <a:pos x="T2" y="T3"/>
                </a:cxn>
                <a:cxn ang="T12">
                  <a:pos x="T4" y="T5"/>
                </a:cxn>
                <a:cxn ang="T13">
                  <a:pos x="T6" y="T7"/>
                </a:cxn>
                <a:cxn ang="T14">
                  <a:pos x="T8" y="T9"/>
                </a:cxn>
              </a:cxnLst>
              <a:rect l="T15" t="T16" r="T17" b="T18"/>
              <a:pathLst>
                <a:path w="75" h="115">
                  <a:moveTo>
                    <a:pt x="59" y="0"/>
                  </a:moveTo>
                  <a:lnTo>
                    <a:pt x="0" y="106"/>
                  </a:lnTo>
                  <a:lnTo>
                    <a:pt x="18" y="115"/>
                  </a:lnTo>
                  <a:lnTo>
                    <a:pt x="75" y="7"/>
                  </a:lnTo>
                  <a:lnTo>
                    <a:pt x="5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1" name="Freeform 189"/>
            <p:cNvSpPr>
              <a:spLocks/>
            </p:cNvSpPr>
            <p:nvPr/>
          </p:nvSpPr>
          <p:spPr bwMode="auto">
            <a:xfrm>
              <a:off x="1443" y="3484"/>
              <a:ext cx="75" cy="115"/>
            </a:xfrm>
            <a:custGeom>
              <a:avLst/>
              <a:gdLst>
                <a:gd name="T0" fmla="*/ 59 w 75"/>
                <a:gd name="T1" fmla="*/ 0 h 115"/>
                <a:gd name="T2" fmla="*/ 0 w 75"/>
                <a:gd name="T3" fmla="*/ 106 h 115"/>
                <a:gd name="T4" fmla="*/ 18 w 75"/>
                <a:gd name="T5" fmla="*/ 115 h 115"/>
                <a:gd name="T6" fmla="*/ 75 w 75"/>
                <a:gd name="T7" fmla="*/ 7 h 115"/>
                <a:gd name="T8" fmla="*/ 0 60000 65536"/>
                <a:gd name="T9" fmla="*/ 0 60000 65536"/>
                <a:gd name="T10" fmla="*/ 0 60000 65536"/>
                <a:gd name="T11" fmla="*/ 0 60000 65536"/>
                <a:gd name="T12" fmla="*/ 0 w 75"/>
                <a:gd name="T13" fmla="*/ 0 h 115"/>
                <a:gd name="T14" fmla="*/ 75 w 75"/>
                <a:gd name="T15" fmla="*/ 115 h 115"/>
              </a:gdLst>
              <a:ahLst/>
              <a:cxnLst>
                <a:cxn ang="T8">
                  <a:pos x="T0" y="T1"/>
                </a:cxn>
                <a:cxn ang="T9">
                  <a:pos x="T2" y="T3"/>
                </a:cxn>
                <a:cxn ang="T10">
                  <a:pos x="T4" y="T5"/>
                </a:cxn>
                <a:cxn ang="T11">
                  <a:pos x="T6" y="T7"/>
                </a:cxn>
              </a:cxnLst>
              <a:rect l="T12" t="T13" r="T14" b="T15"/>
              <a:pathLst>
                <a:path w="75" h="115">
                  <a:moveTo>
                    <a:pt x="59" y="0"/>
                  </a:moveTo>
                  <a:lnTo>
                    <a:pt x="0" y="106"/>
                  </a:lnTo>
                  <a:lnTo>
                    <a:pt x="18" y="115"/>
                  </a:lnTo>
                  <a:lnTo>
                    <a:pt x="7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2" name="Freeform 190"/>
            <p:cNvSpPr>
              <a:spLocks/>
            </p:cNvSpPr>
            <p:nvPr/>
          </p:nvSpPr>
          <p:spPr bwMode="auto">
            <a:xfrm>
              <a:off x="1506" y="3453"/>
              <a:ext cx="29" cy="31"/>
            </a:xfrm>
            <a:custGeom>
              <a:avLst/>
              <a:gdLst>
                <a:gd name="T0" fmla="*/ 17 w 29"/>
                <a:gd name="T1" fmla="*/ 31 h 31"/>
                <a:gd name="T2" fmla="*/ 29 w 29"/>
                <a:gd name="T3" fmla="*/ 9 h 31"/>
                <a:gd name="T4" fmla="*/ 12 w 29"/>
                <a:gd name="T5" fmla="*/ 0 h 31"/>
                <a:gd name="T6" fmla="*/ 0 w 29"/>
                <a:gd name="T7" fmla="*/ 21 h 31"/>
                <a:gd name="T8" fmla="*/ 17 w 29"/>
                <a:gd name="T9" fmla="*/ 31 h 31"/>
                <a:gd name="T10" fmla="*/ 0 60000 65536"/>
                <a:gd name="T11" fmla="*/ 0 60000 65536"/>
                <a:gd name="T12" fmla="*/ 0 60000 65536"/>
                <a:gd name="T13" fmla="*/ 0 60000 65536"/>
                <a:gd name="T14" fmla="*/ 0 60000 65536"/>
                <a:gd name="T15" fmla="*/ 0 w 29"/>
                <a:gd name="T16" fmla="*/ 0 h 31"/>
                <a:gd name="T17" fmla="*/ 29 w 29"/>
                <a:gd name="T18" fmla="*/ 31 h 31"/>
              </a:gdLst>
              <a:ahLst/>
              <a:cxnLst>
                <a:cxn ang="T10">
                  <a:pos x="T0" y="T1"/>
                </a:cxn>
                <a:cxn ang="T11">
                  <a:pos x="T2" y="T3"/>
                </a:cxn>
                <a:cxn ang="T12">
                  <a:pos x="T4" y="T5"/>
                </a:cxn>
                <a:cxn ang="T13">
                  <a:pos x="T6" y="T7"/>
                </a:cxn>
                <a:cxn ang="T14">
                  <a:pos x="T8" y="T9"/>
                </a:cxn>
              </a:cxnLst>
              <a:rect l="T15" t="T16" r="T17" b="T18"/>
              <a:pathLst>
                <a:path w="29" h="31">
                  <a:moveTo>
                    <a:pt x="17" y="31"/>
                  </a:moveTo>
                  <a:lnTo>
                    <a:pt x="29" y="9"/>
                  </a:lnTo>
                  <a:lnTo>
                    <a:pt x="12" y="0"/>
                  </a:lnTo>
                  <a:lnTo>
                    <a:pt x="0" y="21"/>
                  </a:lnTo>
                  <a:lnTo>
                    <a:pt x="17"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3" name="Freeform 191"/>
            <p:cNvSpPr>
              <a:spLocks/>
            </p:cNvSpPr>
            <p:nvPr/>
          </p:nvSpPr>
          <p:spPr bwMode="auto">
            <a:xfrm>
              <a:off x="1506" y="3453"/>
              <a:ext cx="29" cy="31"/>
            </a:xfrm>
            <a:custGeom>
              <a:avLst/>
              <a:gdLst>
                <a:gd name="T0" fmla="*/ 17 w 29"/>
                <a:gd name="T1" fmla="*/ 31 h 31"/>
                <a:gd name="T2" fmla="*/ 29 w 29"/>
                <a:gd name="T3" fmla="*/ 9 h 31"/>
                <a:gd name="T4" fmla="*/ 12 w 29"/>
                <a:gd name="T5" fmla="*/ 0 h 31"/>
                <a:gd name="T6" fmla="*/ 0 w 29"/>
                <a:gd name="T7" fmla="*/ 21 h 31"/>
                <a:gd name="T8" fmla="*/ 0 60000 65536"/>
                <a:gd name="T9" fmla="*/ 0 60000 65536"/>
                <a:gd name="T10" fmla="*/ 0 60000 65536"/>
                <a:gd name="T11" fmla="*/ 0 60000 65536"/>
                <a:gd name="T12" fmla="*/ 0 w 29"/>
                <a:gd name="T13" fmla="*/ 0 h 31"/>
                <a:gd name="T14" fmla="*/ 29 w 29"/>
                <a:gd name="T15" fmla="*/ 31 h 31"/>
              </a:gdLst>
              <a:ahLst/>
              <a:cxnLst>
                <a:cxn ang="T8">
                  <a:pos x="T0" y="T1"/>
                </a:cxn>
                <a:cxn ang="T9">
                  <a:pos x="T2" y="T3"/>
                </a:cxn>
                <a:cxn ang="T10">
                  <a:pos x="T4" y="T5"/>
                </a:cxn>
                <a:cxn ang="T11">
                  <a:pos x="T6" y="T7"/>
                </a:cxn>
              </a:cxnLst>
              <a:rect l="T12" t="T13" r="T14" b="T15"/>
              <a:pathLst>
                <a:path w="29" h="31">
                  <a:moveTo>
                    <a:pt x="17" y="31"/>
                  </a:moveTo>
                  <a:lnTo>
                    <a:pt x="29" y="9"/>
                  </a:lnTo>
                  <a:lnTo>
                    <a:pt x="12" y="0"/>
                  </a:lnTo>
                  <a:lnTo>
                    <a:pt x="0" y="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4" name="Freeform 192"/>
            <p:cNvSpPr>
              <a:spLocks/>
            </p:cNvSpPr>
            <p:nvPr/>
          </p:nvSpPr>
          <p:spPr bwMode="auto">
            <a:xfrm>
              <a:off x="1523" y="3429"/>
              <a:ext cx="26" cy="26"/>
            </a:xfrm>
            <a:custGeom>
              <a:avLst/>
              <a:gdLst>
                <a:gd name="T0" fmla="*/ 16 w 26"/>
                <a:gd name="T1" fmla="*/ 26 h 26"/>
                <a:gd name="T2" fmla="*/ 26 w 26"/>
                <a:gd name="T3" fmla="*/ 7 h 26"/>
                <a:gd name="T4" fmla="*/ 9 w 26"/>
                <a:gd name="T5" fmla="*/ 0 h 26"/>
                <a:gd name="T6" fmla="*/ 0 w 26"/>
                <a:gd name="T7" fmla="*/ 17 h 26"/>
                <a:gd name="T8" fmla="*/ 16 w 26"/>
                <a:gd name="T9" fmla="*/ 26 h 26"/>
                <a:gd name="T10" fmla="*/ 0 60000 65536"/>
                <a:gd name="T11" fmla="*/ 0 60000 65536"/>
                <a:gd name="T12" fmla="*/ 0 60000 65536"/>
                <a:gd name="T13" fmla="*/ 0 60000 65536"/>
                <a:gd name="T14" fmla="*/ 0 60000 65536"/>
                <a:gd name="T15" fmla="*/ 0 w 26"/>
                <a:gd name="T16" fmla="*/ 0 h 26"/>
                <a:gd name="T17" fmla="*/ 26 w 26"/>
                <a:gd name="T18" fmla="*/ 26 h 26"/>
              </a:gdLst>
              <a:ahLst/>
              <a:cxnLst>
                <a:cxn ang="T10">
                  <a:pos x="T0" y="T1"/>
                </a:cxn>
                <a:cxn ang="T11">
                  <a:pos x="T2" y="T3"/>
                </a:cxn>
                <a:cxn ang="T12">
                  <a:pos x="T4" y="T5"/>
                </a:cxn>
                <a:cxn ang="T13">
                  <a:pos x="T6" y="T7"/>
                </a:cxn>
                <a:cxn ang="T14">
                  <a:pos x="T8" y="T9"/>
                </a:cxn>
              </a:cxnLst>
              <a:rect l="T15" t="T16" r="T17" b="T18"/>
              <a:pathLst>
                <a:path w="26" h="26">
                  <a:moveTo>
                    <a:pt x="16" y="26"/>
                  </a:moveTo>
                  <a:lnTo>
                    <a:pt x="26" y="7"/>
                  </a:lnTo>
                  <a:lnTo>
                    <a:pt x="9" y="0"/>
                  </a:lnTo>
                  <a:lnTo>
                    <a:pt x="0" y="17"/>
                  </a:lnTo>
                  <a:lnTo>
                    <a:pt x="16" y="2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5" name="Freeform 193"/>
            <p:cNvSpPr>
              <a:spLocks/>
            </p:cNvSpPr>
            <p:nvPr/>
          </p:nvSpPr>
          <p:spPr bwMode="auto">
            <a:xfrm>
              <a:off x="1523" y="3429"/>
              <a:ext cx="26" cy="26"/>
            </a:xfrm>
            <a:custGeom>
              <a:avLst/>
              <a:gdLst>
                <a:gd name="T0" fmla="*/ 16 w 26"/>
                <a:gd name="T1" fmla="*/ 26 h 26"/>
                <a:gd name="T2" fmla="*/ 26 w 26"/>
                <a:gd name="T3" fmla="*/ 7 h 26"/>
                <a:gd name="T4" fmla="*/ 9 w 26"/>
                <a:gd name="T5" fmla="*/ 0 h 26"/>
                <a:gd name="T6" fmla="*/ 0 w 26"/>
                <a:gd name="T7" fmla="*/ 17 h 26"/>
                <a:gd name="T8" fmla="*/ 0 60000 65536"/>
                <a:gd name="T9" fmla="*/ 0 60000 65536"/>
                <a:gd name="T10" fmla="*/ 0 60000 65536"/>
                <a:gd name="T11" fmla="*/ 0 60000 65536"/>
                <a:gd name="T12" fmla="*/ 0 w 26"/>
                <a:gd name="T13" fmla="*/ 0 h 26"/>
                <a:gd name="T14" fmla="*/ 26 w 26"/>
                <a:gd name="T15" fmla="*/ 26 h 26"/>
              </a:gdLst>
              <a:ahLst/>
              <a:cxnLst>
                <a:cxn ang="T8">
                  <a:pos x="T0" y="T1"/>
                </a:cxn>
                <a:cxn ang="T9">
                  <a:pos x="T2" y="T3"/>
                </a:cxn>
                <a:cxn ang="T10">
                  <a:pos x="T4" y="T5"/>
                </a:cxn>
                <a:cxn ang="T11">
                  <a:pos x="T6" y="T7"/>
                </a:cxn>
              </a:cxnLst>
              <a:rect l="T12" t="T13" r="T14" b="T15"/>
              <a:pathLst>
                <a:path w="26" h="26">
                  <a:moveTo>
                    <a:pt x="16" y="26"/>
                  </a:moveTo>
                  <a:lnTo>
                    <a:pt x="26" y="7"/>
                  </a:lnTo>
                  <a:lnTo>
                    <a:pt x="9" y="0"/>
                  </a:lnTo>
                  <a:lnTo>
                    <a:pt x="0"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6" name="Freeform 194"/>
            <p:cNvSpPr>
              <a:spLocks/>
            </p:cNvSpPr>
            <p:nvPr/>
          </p:nvSpPr>
          <p:spPr bwMode="auto">
            <a:xfrm>
              <a:off x="1542" y="3382"/>
              <a:ext cx="31" cy="36"/>
            </a:xfrm>
            <a:custGeom>
              <a:avLst/>
              <a:gdLst>
                <a:gd name="T0" fmla="*/ 16 w 31"/>
                <a:gd name="T1" fmla="*/ 36 h 36"/>
                <a:gd name="T2" fmla="*/ 31 w 31"/>
                <a:gd name="T3" fmla="*/ 10 h 36"/>
                <a:gd name="T4" fmla="*/ 14 w 31"/>
                <a:gd name="T5" fmla="*/ 0 h 36"/>
                <a:gd name="T6" fmla="*/ 0 w 31"/>
                <a:gd name="T7" fmla="*/ 26 h 36"/>
                <a:gd name="T8" fmla="*/ 16 w 31"/>
                <a:gd name="T9" fmla="*/ 36 h 36"/>
                <a:gd name="T10" fmla="*/ 0 60000 65536"/>
                <a:gd name="T11" fmla="*/ 0 60000 65536"/>
                <a:gd name="T12" fmla="*/ 0 60000 65536"/>
                <a:gd name="T13" fmla="*/ 0 60000 65536"/>
                <a:gd name="T14" fmla="*/ 0 60000 65536"/>
                <a:gd name="T15" fmla="*/ 0 w 31"/>
                <a:gd name="T16" fmla="*/ 0 h 36"/>
                <a:gd name="T17" fmla="*/ 31 w 31"/>
                <a:gd name="T18" fmla="*/ 36 h 36"/>
              </a:gdLst>
              <a:ahLst/>
              <a:cxnLst>
                <a:cxn ang="T10">
                  <a:pos x="T0" y="T1"/>
                </a:cxn>
                <a:cxn ang="T11">
                  <a:pos x="T2" y="T3"/>
                </a:cxn>
                <a:cxn ang="T12">
                  <a:pos x="T4" y="T5"/>
                </a:cxn>
                <a:cxn ang="T13">
                  <a:pos x="T6" y="T7"/>
                </a:cxn>
                <a:cxn ang="T14">
                  <a:pos x="T8" y="T9"/>
                </a:cxn>
              </a:cxnLst>
              <a:rect l="T15" t="T16" r="T17" b="T18"/>
              <a:pathLst>
                <a:path w="31" h="36">
                  <a:moveTo>
                    <a:pt x="16" y="36"/>
                  </a:moveTo>
                  <a:lnTo>
                    <a:pt x="31" y="10"/>
                  </a:lnTo>
                  <a:lnTo>
                    <a:pt x="14" y="0"/>
                  </a:lnTo>
                  <a:lnTo>
                    <a:pt x="0" y="26"/>
                  </a:lnTo>
                  <a:lnTo>
                    <a:pt x="16"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7" name="Freeform 195"/>
            <p:cNvSpPr>
              <a:spLocks/>
            </p:cNvSpPr>
            <p:nvPr/>
          </p:nvSpPr>
          <p:spPr bwMode="auto">
            <a:xfrm>
              <a:off x="1542" y="3382"/>
              <a:ext cx="31" cy="36"/>
            </a:xfrm>
            <a:custGeom>
              <a:avLst/>
              <a:gdLst>
                <a:gd name="T0" fmla="*/ 16 w 31"/>
                <a:gd name="T1" fmla="*/ 36 h 36"/>
                <a:gd name="T2" fmla="*/ 31 w 31"/>
                <a:gd name="T3" fmla="*/ 10 h 36"/>
                <a:gd name="T4" fmla="*/ 14 w 31"/>
                <a:gd name="T5" fmla="*/ 0 h 36"/>
                <a:gd name="T6" fmla="*/ 0 w 31"/>
                <a:gd name="T7" fmla="*/ 26 h 36"/>
                <a:gd name="T8" fmla="*/ 0 60000 65536"/>
                <a:gd name="T9" fmla="*/ 0 60000 65536"/>
                <a:gd name="T10" fmla="*/ 0 60000 65536"/>
                <a:gd name="T11" fmla="*/ 0 60000 65536"/>
                <a:gd name="T12" fmla="*/ 0 w 31"/>
                <a:gd name="T13" fmla="*/ 0 h 36"/>
                <a:gd name="T14" fmla="*/ 31 w 31"/>
                <a:gd name="T15" fmla="*/ 36 h 36"/>
              </a:gdLst>
              <a:ahLst/>
              <a:cxnLst>
                <a:cxn ang="T8">
                  <a:pos x="T0" y="T1"/>
                </a:cxn>
                <a:cxn ang="T9">
                  <a:pos x="T2" y="T3"/>
                </a:cxn>
                <a:cxn ang="T10">
                  <a:pos x="T4" y="T5"/>
                </a:cxn>
                <a:cxn ang="T11">
                  <a:pos x="T6" y="T7"/>
                </a:cxn>
              </a:cxnLst>
              <a:rect l="T12" t="T13" r="T14" b="T15"/>
              <a:pathLst>
                <a:path w="31" h="36">
                  <a:moveTo>
                    <a:pt x="16" y="36"/>
                  </a:moveTo>
                  <a:lnTo>
                    <a:pt x="31" y="10"/>
                  </a:lnTo>
                  <a:lnTo>
                    <a:pt x="14" y="0"/>
                  </a:lnTo>
                  <a:lnTo>
                    <a:pt x="0" y="2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8" name="Freeform 196"/>
            <p:cNvSpPr>
              <a:spLocks/>
            </p:cNvSpPr>
            <p:nvPr/>
          </p:nvSpPr>
          <p:spPr bwMode="auto">
            <a:xfrm>
              <a:off x="1537" y="3410"/>
              <a:ext cx="21" cy="17"/>
            </a:xfrm>
            <a:custGeom>
              <a:avLst/>
              <a:gdLst>
                <a:gd name="T0" fmla="*/ 17 w 21"/>
                <a:gd name="T1" fmla="*/ 17 h 17"/>
                <a:gd name="T2" fmla="*/ 21 w 21"/>
                <a:gd name="T3" fmla="*/ 8 h 17"/>
                <a:gd name="T4" fmla="*/ 5 w 21"/>
                <a:gd name="T5" fmla="*/ 0 h 17"/>
                <a:gd name="T6" fmla="*/ 0 w 21"/>
                <a:gd name="T7" fmla="*/ 8 h 17"/>
                <a:gd name="T8" fmla="*/ 17 w 21"/>
                <a:gd name="T9" fmla="*/ 17 h 17"/>
                <a:gd name="T10" fmla="*/ 0 60000 65536"/>
                <a:gd name="T11" fmla="*/ 0 60000 65536"/>
                <a:gd name="T12" fmla="*/ 0 60000 65536"/>
                <a:gd name="T13" fmla="*/ 0 60000 65536"/>
                <a:gd name="T14" fmla="*/ 0 60000 65536"/>
                <a:gd name="T15" fmla="*/ 0 w 21"/>
                <a:gd name="T16" fmla="*/ 0 h 17"/>
                <a:gd name="T17" fmla="*/ 21 w 21"/>
                <a:gd name="T18" fmla="*/ 17 h 17"/>
              </a:gdLst>
              <a:ahLst/>
              <a:cxnLst>
                <a:cxn ang="T10">
                  <a:pos x="T0" y="T1"/>
                </a:cxn>
                <a:cxn ang="T11">
                  <a:pos x="T2" y="T3"/>
                </a:cxn>
                <a:cxn ang="T12">
                  <a:pos x="T4" y="T5"/>
                </a:cxn>
                <a:cxn ang="T13">
                  <a:pos x="T6" y="T7"/>
                </a:cxn>
                <a:cxn ang="T14">
                  <a:pos x="T8" y="T9"/>
                </a:cxn>
              </a:cxnLst>
              <a:rect l="T15" t="T16" r="T17" b="T18"/>
              <a:pathLst>
                <a:path w="21" h="17">
                  <a:moveTo>
                    <a:pt x="17" y="17"/>
                  </a:moveTo>
                  <a:lnTo>
                    <a:pt x="21" y="8"/>
                  </a:lnTo>
                  <a:lnTo>
                    <a:pt x="5" y="0"/>
                  </a:lnTo>
                  <a:lnTo>
                    <a:pt x="0" y="8"/>
                  </a:lnTo>
                  <a:lnTo>
                    <a:pt x="17" y="1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89" name="Freeform 197"/>
            <p:cNvSpPr>
              <a:spLocks/>
            </p:cNvSpPr>
            <p:nvPr/>
          </p:nvSpPr>
          <p:spPr bwMode="auto">
            <a:xfrm>
              <a:off x="1537" y="3410"/>
              <a:ext cx="21" cy="17"/>
            </a:xfrm>
            <a:custGeom>
              <a:avLst/>
              <a:gdLst>
                <a:gd name="T0" fmla="*/ 17 w 21"/>
                <a:gd name="T1" fmla="*/ 17 h 17"/>
                <a:gd name="T2" fmla="*/ 21 w 21"/>
                <a:gd name="T3" fmla="*/ 8 h 17"/>
                <a:gd name="T4" fmla="*/ 5 w 21"/>
                <a:gd name="T5" fmla="*/ 0 h 17"/>
                <a:gd name="T6" fmla="*/ 0 w 21"/>
                <a:gd name="T7" fmla="*/ 8 h 17"/>
                <a:gd name="T8" fmla="*/ 0 60000 65536"/>
                <a:gd name="T9" fmla="*/ 0 60000 65536"/>
                <a:gd name="T10" fmla="*/ 0 60000 65536"/>
                <a:gd name="T11" fmla="*/ 0 60000 65536"/>
                <a:gd name="T12" fmla="*/ 0 w 21"/>
                <a:gd name="T13" fmla="*/ 0 h 17"/>
                <a:gd name="T14" fmla="*/ 21 w 21"/>
                <a:gd name="T15" fmla="*/ 17 h 17"/>
              </a:gdLst>
              <a:ahLst/>
              <a:cxnLst>
                <a:cxn ang="T8">
                  <a:pos x="T0" y="T1"/>
                </a:cxn>
                <a:cxn ang="T9">
                  <a:pos x="T2" y="T3"/>
                </a:cxn>
                <a:cxn ang="T10">
                  <a:pos x="T4" y="T5"/>
                </a:cxn>
                <a:cxn ang="T11">
                  <a:pos x="T6" y="T7"/>
                </a:cxn>
              </a:cxnLst>
              <a:rect l="T12" t="T13" r="T14" b="T15"/>
              <a:pathLst>
                <a:path w="21" h="17">
                  <a:moveTo>
                    <a:pt x="17" y="17"/>
                  </a:moveTo>
                  <a:lnTo>
                    <a:pt x="21" y="8"/>
                  </a:lnTo>
                  <a:lnTo>
                    <a:pt x="5" y="0"/>
                  </a:lnTo>
                  <a:lnTo>
                    <a:pt x="0"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0" name="Freeform 198"/>
            <p:cNvSpPr>
              <a:spLocks/>
            </p:cNvSpPr>
            <p:nvPr/>
          </p:nvSpPr>
          <p:spPr bwMode="auto">
            <a:xfrm>
              <a:off x="1495" y="3403"/>
              <a:ext cx="21" cy="69"/>
            </a:xfrm>
            <a:custGeom>
              <a:avLst/>
              <a:gdLst>
                <a:gd name="T0" fmla="*/ 0 w 21"/>
                <a:gd name="T1" fmla="*/ 0 h 69"/>
                <a:gd name="T2" fmla="*/ 2 w 21"/>
                <a:gd name="T3" fmla="*/ 69 h 69"/>
                <a:gd name="T4" fmla="*/ 21 w 21"/>
                <a:gd name="T5" fmla="*/ 69 h 69"/>
                <a:gd name="T6" fmla="*/ 18 w 21"/>
                <a:gd name="T7" fmla="*/ 0 h 69"/>
                <a:gd name="T8" fmla="*/ 0 w 21"/>
                <a:gd name="T9" fmla="*/ 0 h 69"/>
                <a:gd name="T10" fmla="*/ 0 60000 65536"/>
                <a:gd name="T11" fmla="*/ 0 60000 65536"/>
                <a:gd name="T12" fmla="*/ 0 60000 65536"/>
                <a:gd name="T13" fmla="*/ 0 60000 65536"/>
                <a:gd name="T14" fmla="*/ 0 60000 65536"/>
                <a:gd name="T15" fmla="*/ 0 w 21"/>
                <a:gd name="T16" fmla="*/ 0 h 69"/>
                <a:gd name="T17" fmla="*/ 21 w 21"/>
                <a:gd name="T18" fmla="*/ 69 h 69"/>
              </a:gdLst>
              <a:ahLst/>
              <a:cxnLst>
                <a:cxn ang="T10">
                  <a:pos x="T0" y="T1"/>
                </a:cxn>
                <a:cxn ang="T11">
                  <a:pos x="T2" y="T3"/>
                </a:cxn>
                <a:cxn ang="T12">
                  <a:pos x="T4" y="T5"/>
                </a:cxn>
                <a:cxn ang="T13">
                  <a:pos x="T6" y="T7"/>
                </a:cxn>
                <a:cxn ang="T14">
                  <a:pos x="T8" y="T9"/>
                </a:cxn>
              </a:cxnLst>
              <a:rect l="T15" t="T16" r="T17" b="T18"/>
              <a:pathLst>
                <a:path w="21" h="69">
                  <a:moveTo>
                    <a:pt x="0" y="0"/>
                  </a:moveTo>
                  <a:lnTo>
                    <a:pt x="2" y="69"/>
                  </a:lnTo>
                  <a:lnTo>
                    <a:pt x="21" y="69"/>
                  </a:lnTo>
                  <a:lnTo>
                    <a:pt x="18"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1" name="Freeform 199"/>
            <p:cNvSpPr>
              <a:spLocks/>
            </p:cNvSpPr>
            <p:nvPr/>
          </p:nvSpPr>
          <p:spPr bwMode="auto">
            <a:xfrm>
              <a:off x="1495" y="3403"/>
              <a:ext cx="21" cy="69"/>
            </a:xfrm>
            <a:custGeom>
              <a:avLst/>
              <a:gdLst>
                <a:gd name="T0" fmla="*/ 0 w 21"/>
                <a:gd name="T1" fmla="*/ 0 h 69"/>
                <a:gd name="T2" fmla="*/ 2 w 21"/>
                <a:gd name="T3" fmla="*/ 69 h 69"/>
                <a:gd name="T4" fmla="*/ 21 w 21"/>
                <a:gd name="T5" fmla="*/ 69 h 69"/>
                <a:gd name="T6" fmla="*/ 18 w 21"/>
                <a:gd name="T7" fmla="*/ 0 h 69"/>
                <a:gd name="T8" fmla="*/ 0 60000 65536"/>
                <a:gd name="T9" fmla="*/ 0 60000 65536"/>
                <a:gd name="T10" fmla="*/ 0 60000 65536"/>
                <a:gd name="T11" fmla="*/ 0 60000 65536"/>
                <a:gd name="T12" fmla="*/ 0 w 21"/>
                <a:gd name="T13" fmla="*/ 0 h 69"/>
                <a:gd name="T14" fmla="*/ 21 w 21"/>
                <a:gd name="T15" fmla="*/ 69 h 69"/>
              </a:gdLst>
              <a:ahLst/>
              <a:cxnLst>
                <a:cxn ang="T8">
                  <a:pos x="T0" y="T1"/>
                </a:cxn>
                <a:cxn ang="T9">
                  <a:pos x="T2" y="T3"/>
                </a:cxn>
                <a:cxn ang="T10">
                  <a:pos x="T4" y="T5"/>
                </a:cxn>
                <a:cxn ang="T11">
                  <a:pos x="T6" y="T7"/>
                </a:cxn>
              </a:cxnLst>
              <a:rect l="T12" t="T13" r="T14" b="T15"/>
              <a:pathLst>
                <a:path w="21" h="69">
                  <a:moveTo>
                    <a:pt x="0" y="0"/>
                  </a:moveTo>
                  <a:lnTo>
                    <a:pt x="2" y="69"/>
                  </a:lnTo>
                  <a:lnTo>
                    <a:pt x="21" y="69"/>
                  </a:lnTo>
                  <a:lnTo>
                    <a:pt x="1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2" name="Freeform 200"/>
            <p:cNvSpPr>
              <a:spLocks/>
            </p:cNvSpPr>
            <p:nvPr/>
          </p:nvSpPr>
          <p:spPr bwMode="auto">
            <a:xfrm>
              <a:off x="1492" y="3373"/>
              <a:ext cx="19" cy="19"/>
            </a:xfrm>
            <a:custGeom>
              <a:avLst/>
              <a:gdLst>
                <a:gd name="T0" fmla="*/ 19 w 19"/>
                <a:gd name="T1" fmla="*/ 16 h 19"/>
                <a:gd name="T2" fmla="*/ 19 w 19"/>
                <a:gd name="T3" fmla="*/ 0 h 19"/>
                <a:gd name="T4" fmla="*/ 0 w 19"/>
                <a:gd name="T5" fmla="*/ 0 h 19"/>
                <a:gd name="T6" fmla="*/ 0 w 19"/>
                <a:gd name="T7" fmla="*/ 19 h 19"/>
                <a:gd name="T8" fmla="*/ 19 w 19"/>
                <a:gd name="T9" fmla="*/ 16 h 19"/>
                <a:gd name="T10" fmla="*/ 0 60000 65536"/>
                <a:gd name="T11" fmla="*/ 0 60000 65536"/>
                <a:gd name="T12" fmla="*/ 0 60000 65536"/>
                <a:gd name="T13" fmla="*/ 0 60000 65536"/>
                <a:gd name="T14" fmla="*/ 0 60000 65536"/>
                <a:gd name="T15" fmla="*/ 0 w 19"/>
                <a:gd name="T16" fmla="*/ 0 h 19"/>
                <a:gd name="T17" fmla="*/ 19 w 19"/>
                <a:gd name="T18" fmla="*/ 19 h 19"/>
              </a:gdLst>
              <a:ahLst/>
              <a:cxnLst>
                <a:cxn ang="T10">
                  <a:pos x="T0" y="T1"/>
                </a:cxn>
                <a:cxn ang="T11">
                  <a:pos x="T2" y="T3"/>
                </a:cxn>
                <a:cxn ang="T12">
                  <a:pos x="T4" y="T5"/>
                </a:cxn>
                <a:cxn ang="T13">
                  <a:pos x="T6" y="T7"/>
                </a:cxn>
                <a:cxn ang="T14">
                  <a:pos x="T8" y="T9"/>
                </a:cxn>
              </a:cxnLst>
              <a:rect l="T15" t="T16" r="T17" b="T18"/>
              <a:pathLst>
                <a:path w="19" h="19">
                  <a:moveTo>
                    <a:pt x="19" y="16"/>
                  </a:moveTo>
                  <a:lnTo>
                    <a:pt x="19" y="0"/>
                  </a:lnTo>
                  <a:lnTo>
                    <a:pt x="0" y="0"/>
                  </a:lnTo>
                  <a:lnTo>
                    <a:pt x="0" y="19"/>
                  </a:lnTo>
                  <a:lnTo>
                    <a:pt x="19" y="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3" name="Freeform 201"/>
            <p:cNvSpPr>
              <a:spLocks/>
            </p:cNvSpPr>
            <p:nvPr/>
          </p:nvSpPr>
          <p:spPr bwMode="auto">
            <a:xfrm>
              <a:off x="1492" y="3373"/>
              <a:ext cx="19" cy="19"/>
            </a:xfrm>
            <a:custGeom>
              <a:avLst/>
              <a:gdLst>
                <a:gd name="T0" fmla="*/ 19 w 19"/>
                <a:gd name="T1" fmla="*/ 16 h 19"/>
                <a:gd name="T2" fmla="*/ 19 w 19"/>
                <a:gd name="T3" fmla="*/ 0 h 19"/>
                <a:gd name="T4" fmla="*/ 0 w 19"/>
                <a:gd name="T5" fmla="*/ 0 h 19"/>
                <a:gd name="T6" fmla="*/ 0 w 19"/>
                <a:gd name="T7" fmla="*/ 19 h 19"/>
                <a:gd name="T8" fmla="*/ 0 60000 65536"/>
                <a:gd name="T9" fmla="*/ 0 60000 65536"/>
                <a:gd name="T10" fmla="*/ 0 60000 65536"/>
                <a:gd name="T11" fmla="*/ 0 60000 65536"/>
                <a:gd name="T12" fmla="*/ 0 w 19"/>
                <a:gd name="T13" fmla="*/ 0 h 19"/>
                <a:gd name="T14" fmla="*/ 19 w 19"/>
                <a:gd name="T15" fmla="*/ 19 h 19"/>
              </a:gdLst>
              <a:ahLst/>
              <a:cxnLst>
                <a:cxn ang="T8">
                  <a:pos x="T0" y="T1"/>
                </a:cxn>
                <a:cxn ang="T9">
                  <a:pos x="T2" y="T3"/>
                </a:cxn>
                <a:cxn ang="T10">
                  <a:pos x="T4" y="T5"/>
                </a:cxn>
                <a:cxn ang="T11">
                  <a:pos x="T6" y="T7"/>
                </a:cxn>
              </a:cxnLst>
              <a:rect l="T12" t="T13" r="T14" b="T15"/>
              <a:pathLst>
                <a:path w="19" h="19">
                  <a:moveTo>
                    <a:pt x="19" y="16"/>
                  </a:moveTo>
                  <a:lnTo>
                    <a:pt x="19" y="0"/>
                  </a:lnTo>
                  <a:lnTo>
                    <a:pt x="0" y="0"/>
                  </a:lnTo>
                  <a:lnTo>
                    <a:pt x="0" y="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4" name="Freeform 202"/>
            <p:cNvSpPr>
              <a:spLocks/>
            </p:cNvSpPr>
            <p:nvPr/>
          </p:nvSpPr>
          <p:spPr bwMode="auto">
            <a:xfrm>
              <a:off x="1490" y="3347"/>
              <a:ext cx="21" cy="14"/>
            </a:xfrm>
            <a:custGeom>
              <a:avLst/>
              <a:gdLst>
                <a:gd name="T0" fmla="*/ 21 w 21"/>
                <a:gd name="T1" fmla="*/ 12 h 14"/>
                <a:gd name="T2" fmla="*/ 19 w 21"/>
                <a:gd name="T3" fmla="*/ 0 h 14"/>
                <a:gd name="T4" fmla="*/ 0 w 21"/>
                <a:gd name="T5" fmla="*/ 0 h 14"/>
                <a:gd name="T6" fmla="*/ 2 w 21"/>
                <a:gd name="T7" fmla="*/ 14 h 14"/>
                <a:gd name="T8" fmla="*/ 21 w 21"/>
                <a:gd name="T9" fmla="*/ 12 h 14"/>
                <a:gd name="T10" fmla="*/ 0 60000 65536"/>
                <a:gd name="T11" fmla="*/ 0 60000 65536"/>
                <a:gd name="T12" fmla="*/ 0 60000 65536"/>
                <a:gd name="T13" fmla="*/ 0 60000 65536"/>
                <a:gd name="T14" fmla="*/ 0 60000 65536"/>
                <a:gd name="T15" fmla="*/ 0 w 21"/>
                <a:gd name="T16" fmla="*/ 0 h 14"/>
                <a:gd name="T17" fmla="*/ 21 w 21"/>
                <a:gd name="T18" fmla="*/ 14 h 14"/>
              </a:gdLst>
              <a:ahLst/>
              <a:cxnLst>
                <a:cxn ang="T10">
                  <a:pos x="T0" y="T1"/>
                </a:cxn>
                <a:cxn ang="T11">
                  <a:pos x="T2" y="T3"/>
                </a:cxn>
                <a:cxn ang="T12">
                  <a:pos x="T4" y="T5"/>
                </a:cxn>
                <a:cxn ang="T13">
                  <a:pos x="T6" y="T7"/>
                </a:cxn>
                <a:cxn ang="T14">
                  <a:pos x="T8" y="T9"/>
                </a:cxn>
              </a:cxnLst>
              <a:rect l="T15" t="T16" r="T17" b="T18"/>
              <a:pathLst>
                <a:path w="21" h="14">
                  <a:moveTo>
                    <a:pt x="21" y="12"/>
                  </a:moveTo>
                  <a:lnTo>
                    <a:pt x="19" y="0"/>
                  </a:lnTo>
                  <a:lnTo>
                    <a:pt x="0" y="0"/>
                  </a:lnTo>
                  <a:lnTo>
                    <a:pt x="2" y="14"/>
                  </a:lnTo>
                  <a:lnTo>
                    <a:pt x="21" y="1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5" name="Freeform 203"/>
            <p:cNvSpPr>
              <a:spLocks/>
            </p:cNvSpPr>
            <p:nvPr/>
          </p:nvSpPr>
          <p:spPr bwMode="auto">
            <a:xfrm>
              <a:off x="1490" y="3347"/>
              <a:ext cx="21" cy="14"/>
            </a:xfrm>
            <a:custGeom>
              <a:avLst/>
              <a:gdLst>
                <a:gd name="T0" fmla="*/ 21 w 21"/>
                <a:gd name="T1" fmla="*/ 12 h 14"/>
                <a:gd name="T2" fmla="*/ 19 w 21"/>
                <a:gd name="T3" fmla="*/ 0 h 14"/>
                <a:gd name="T4" fmla="*/ 0 w 21"/>
                <a:gd name="T5" fmla="*/ 0 h 14"/>
                <a:gd name="T6" fmla="*/ 2 w 21"/>
                <a:gd name="T7" fmla="*/ 14 h 14"/>
                <a:gd name="T8" fmla="*/ 0 60000 65536"/>
                <a:gd name="T9" fmla="*/ 0 60000 65536"/>
                <a:gd name="T10" fmla="*/ 0 60000 65536"/>
                <a:gd name="T11" fmla="*/ 0 60000 65536"/>
                <a:gd name="T12" fmla="*/ 0 w 21"/>
                <a:gd name="T13" fmla="*/ 0 h 14"/>
                <a:gd name="T14" fmla="*/ 21 w 21"/>
                <a:gd name="T15" fmla="*/ 14 h 14"/>
              </a:gdLst>
              <a:ahLst/>
              <a:cxnLst>
                <a:cxn ang="T8">
                  <a:pos x="T0" y="T1"/>
                </a:cxn>
                <a:cxn ang="T9">
                  <a:pos x="T2" y="T3"/>
                </a:cxn>
                <a:cxn ang="T10">
                  <a:pos x="T4" y="T5"/>
                </a:cxn>
                <a:cxn ang="T11">
                  <a:pos x="T6" y="T7"/>
                </a:cxn>
              </a:cxnLst>
              <a:rect l="T12" t="T13" r="T14" b="T15"/>
              <a:pathLst>
                <a:path w="21" h="14">
                  <a:moveTo>
                    <a:pt x="21" y="12"/>
                  </a:moveTo>
                  <a:lnTo>
                    <a:pt x="19" y="0"/>
                  </a:lnTo>
                  <a:lnTo>
                    <a:pt x="0" y="0"/>
                  </a:lnTo>
                  <a:lnTo>
                    <a:pt x="2" y="1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6" name="Freeform 204"/>
            <p:cNvSpPr>
              <a:spLocks/>
            </p:cNvSpPr>
            <p:nvPr/>
          </p:nvSpPr>
          <p:spPr bwMode="auto">
            <a:xfrm>
              <a:off x="1483" y="3217"/>
              <a:ext cx="26" cy="116"/>
            </a:xfrm>
            <a:custGeom>
              <a:avLst/>
              <a:gdLst>
                <a:gd name="T0" fmla="*/ 26 w 26"/>
                <a:gd name="T1" fmla="*/ 116 h 116"/>
                <a:gd name="T2" fmla="*/ 19 w 26"/>
                <a:gd name="T3" fmla="*/ 12 h 116"/>
                <a:gd name="T4" fmla="*/ 19 w 26"/>
                <a:gd name="T5" fmla="*/ 0 h 116"/>
                <a:gd name="T6" fmla="*/ 0 w 26"/>
                <a:gd name="T7" fmla="*/ 0 h 116"/>
                <a:gd name="T8" fmla="*/ 0 w 26"/>
                <a:gd name="T9" fmla="*/ 14 h 116"/>
                <a:gd name="T10" fmla="*/ 7 w 26"/>
                <a:gd name="T11" fmla="*/ 116 h 116"/>
                <a:gd name="T12" fmla="*/ 26 w 26"/>
                <a:gd name="T13" fmla="*/ 116 h 116"/>
                <a:gd name="T14" fmla="*/ 0 60000 65536"/>
                <a:gd name="T15" fmla="*/ 0 60000 65536"/>
                <a:gd name="T16" fmla="*/ 0 60000 65536"/>
                <a:gd name="T17" fmla="*/ 0 60000 65536"/>
                <a:gd name="T18" fmla="*/ 0 60000 65536"/>
                <a:gd name="T19" fmla="*/ 0 60000 65536"/>
                <a:gd name="T20" fmla="*/ 0 60000 65536"/>
                <a:gd name="T21" fmla="*/ 0 w 26"/>
                <a:gd name="T22" fmla="*/ 0 h 116"/>
                <a:gd name="T23" fmla="*/ 26 w 26"/>
                <a:gd name="T24" fmla="*/ 116 h 1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116">
                  <a:moveTo>
                    <a:pt x="26" y="116"/>
                  </a:moveTo>
                  <a:lnTo>
                    <a:pt x="19" y="12"/>
                  </a:lnTo>
                  <a:lnTo>
                    <a:pt x="19" y="0"/>
                  </a:lnTo>
                  <a:lnTo>
                    <a:pt x="0" y="0"/>
                  </a:lnTo>
                  <a:lnTo>
                    <a:pt x="0" y="14"/>
                  </a:lnTo>
                  <a:lnTo>
                    <a:pt x="7" y="116"/>
                  </a:lnTo>
                  <a:lnTo>
                    <a:pt x="26" y="11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7" name="Freeform 205"/>
            <p:cNvSpPr>
              <a:spLocks/>
            </p:cNvSpPr>
            <p:nvPr/>
          </p:nvSpPr>
          <p:spPr bwMode="auto">
            <a:xfrm>
              <a:off x="1369" y="3321"/>
              <a:ext cx="74" cy="108"/>
            </a:xfrm>
            <a:custGeom>
              <a:avLst/>
              <a:gdLst>
                <a:gd name="T0" fmla="*/ 57 w 74"/>
                <a:gd name="T1" fmla="*/ 0 h 108"/>
                <a:gd name="T2" fmla="*/ 5 w 74"/>
                <a:gd name="T3" fmla="*/ 94 h 108"/>
                <a:gd name="T4" fmla="*/ 0 w 74"/>
                <a:gd name="T5" fmla="*/ 99 h 108"/>
                <a:gd name="T6" fmla="*/ 17 w 74"/>
                <a:gd name="T7" fmla="*/ 108 h 108"/>
                <a:gd name="T8" fmla="*/ 22 w 74"/>
                <a:gd name="T9" fmla="*/ 104 h 108"/>
                <a:gd name="T10" fmla="*/ 22 w 74"/>
                <a:gd name="T11" fmla="*/ 104 h 108"/>
                <a:gd name="T12" fmla="*/ 74 w 74"/>
                <a:gd name="T13" fmla="*/ 7 h 108"/>
                <a:gd name="T14" fmla="*/ 57 w 74"/>
                <a:gd name="T15" fmla="*/ 0 h 108"/>
                <a:gd name="T16" fmla="*/ 0 60000 65536"/>
                <a:gd name="T17" fmla="*/ 0 60000 65536"/>
                <a:gd name="T18" fmla="*/ 0 60000 65536"/>
                <a:gd name="T19" fmla="*/ 0 60000 65536"/>
                <a:gd name="T20" fmla="*/ 0 60000 65536"/>
                <a:gd name="T21" fmla="*/ 0 60000 65536"/>
                <a:gd name="T22" fmla="*/ 0 60000 65536"/>
                <a:gd name="T23" fmla="*/ 0 60000 65536"/>
                <a:gd name="T24" fmla="*/ 0 w 74"/>
                <a:gd name="T25" fmla="*/ 0 h 108"/>
                <a:gd name="T26" fmla="*/ 74 w 74"/>
                <a:gd name="T27" fmla="*/ 108 h 1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4" h="108">
                  <a:moveTo>
                    <a:pt x="57" y="0"/>
                  </a:moveTo>
                  <a:lnTo>
                    <a:pt x="5" y="94"/>
                  </a:lnTo>
                  <a:lnTo>
                    <a:pt x="0" y="99"/>
                  </a:lnTo>
                  <a:lnTo>
                    <a:pt x="17" y="108"/>
                  </a:lnTo>
                  <a:lnTo>
                    <a:pt x="22" y="104"/>
                  </a:lnTo>
                  <a:lnTo>
                    <a:pt x="74" y="7"/>
                  </a:lnTo>
                  <a:lnTo>
                    <a:pt x="5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8" name="Freeform 206"/>
            <p:cNvSpPr>
              <a:spLocks/>
            </p:cNvSpPr>
            <p:nvPr/>
          </p:nvSpPr>
          <p:spPr bwMode="auto">
            <a:xfrm>
              <a:off x="1433" y="3285"/>
              <a:ext cx="28" cy="31"/>
            </a:xfrm>
            <a:custGeom>
              <a:avLst/>
              <a:gdLst>
                <a:gd name="T0" fmla="*/ 17 w 28"/>
                <a:gd name="T1" fmla="*/ 31 h 31"/>
                <a:gd name="T2" fmla="*/ 28 w 28"/>
                <a:gd name="T3" fmla="*/ 10 h 31"/>
                <a:gd name="T4" fmla="*/ 12 w 28"/>
                <a:gd name="T5" fmla="*/ 0 h 31"/>
                <a:gd name="T6" fmla="*/ 0 w 28"/>
                <a:gd name="T7" fmla="*/ 22 h 31"/>
                <a:gd name="T8" fmla="*/ 17 w 28"/>
                <a:gd name="T9" fmla="*/ 31 h 31"/>
                <a:gd name="T10" fmla="*/ 0 60000 65536"/>
                <a:gd name="T11" fmla="*/ 0 60000 65536"/>
                <a:gd name="T12" fmla="*/ 0 60000 65536"/>
                <a:gd name="T13" fmla="*/ 0 60000 65536"/>
                <a:gd name="T14" fmla="*/ 0 60000 65536"/>
                <a:gd name="T15" fmla="*/ 0 w 28"/>
                <a:gd name="T16" fmla="*/ 0 h 31"/>
                <a:gd name="T17" fmla="*/ 28 w 28"/>
                <a:gd name="T18" fmla="*/ 31 h 31"/>
              </a:gdLst>
              <a:ahLst/>
              <a:cxnLst>
                <a:cxn ang="T10">
                  <a:pos x="T0" y="T1"/>
                </a:cxn>
                <a:cxn ang="T11">
                  <a:pos x="T2" y="T3"/>
                </a:cxn>
                <a:cxn ang="T12">
                  <a:pos x="T4" y="T5"/>
                </a:cxn>
                <a:cxn ang="T13">
                  <a:pos x="T6" y="T7"/>
                </a:cxn>
                <a:cxn ang="T14">
                  <a:pos x="T8" y="T9"/>
                </a:cxn>
              </a:cxnLst>
              <a:rect l="T15" t="T16" r="T17" b="T18"/>
              <a:pathLst>
                <a:path w="28" h="31">
                  <a:moveTo>
                    <a:pt x="17" y="31"/>
                  </a:moveTo>
                  <a:lnTo>
                    <a:pt x="28" y="10"/>
                  </a:lnTo>
                  <a:lnTo>
                    <a:pt x="12" y="0"/>
                  </a:lnTo>
                  <a:lnTo>
                    <a:pt x="0" y="22"/>
                  </a:lnTo>
                  <a:lnTo>
                    <a:pt x="17" y="3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099" name="Freeform 207"/>
            <p:cNvSpPr>
              <a:spLocks/>
            </p:cNvSpPr>
            <p:nvPr/>
          </p:nvSpPr>
          <p:spPr bwMode="auto">
            <a:xfrm>
              <a:off x="1433" y="3285"/>
              <a:ext cx="28" cy="31"/>
            </a:xfrm>
            <a:custGeom>
              <a:avLst/>
              <a:gdLst>
                <a:gd name="T0" fmla="*/ 17 w 28"/>
                <a:gd name="T1" fmla="*/ 31 h 31"/>
                <a:gd name="T2" fmla="*/ 28 w 28"/>
                <a:gd name="T3" fmla="*/ 10 h 31"/>
                <a:gd name="T4" fmla="*/ 12 w 28"/>
                <a:gd name="T5" fmla="*/ 0 h 31"/>
                <a:gd name="T6" fmla="*/ 0 w 28"/>
                <a:gd name="T7" fmla="*/ 22 h 31"/>
                <a:gd name="T8" fmla="*/ 0 60000 65536"/>
                <a:gd name="T9" fmla="*/ 0 60000 65536"/>
                <a:gd name="T10" fmla="*/ 0 60000 65536"/>
                <a:gd name="T11" fmla="*/ 0 60000 65536"/>
                <a:gd name="T12" fmla="*/ 0 w 28"/>
                <a:gd name="T13" fmla="*/ 0 h 31"/>
                <a:gd name="T14" fmla="*/ 28 w 28"/>
                <a:gd name="T15" fmla="*/ 31 h 31"/>
              </a:gdLst>
              <a:ahLst/>
              <a:cxnLst>
                <a:cxn ang="T8">
                  <a:pos x="T0" y="T1"/>
                </a:cxn>
                <a:cxn ang="T9">
                  <a:pos x="T2" y="T3"/>
                </a:cxn>
                <a:cxn ang="T10">
                  <a:pos x="T4" y="T5"/>
                </a:cxn>
                <a:cxn ang="T11">
                  <a:pos x="T6" y="T7"/>
                </a:cxn>
              </a:cxnLst>
              <a:rect l="T12" t="T13" r="T14" b="T15"/>
              <a:pathLst>
                <a:path w="28" h="31">
                  <a:moveTo>
                    <a:pt x="17" y="31"/>
                  </a:moveTo>
                  <a:lnTo>
                    <a:pt x="28" y="10"/>
                  </a:lnTo>
                  <a:lnTo>
                    <a:pt x="12" y="0"/>
                  </a:lnTo>
                  <a:lnTo>
                    <a:pt x="0" y="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0" name="Freeform 208"/>
            <p:cNvSpPr>
              <a:spLocks/>
            </p:cNvSpPr>
            <p:nvPr/>
          </p:nvSpPr>
          <p:spPr bwMode="auto">
            <a:xfrm>
              <a:off x="1457" y="3255"/>
              <a:ext cx="21" cy="18"/>
            </a:xfrm>
            <a:custGeom>
              <a:avLst/>
              <a:gdLst>
                <a:gd name="T0" fmla="*/ 16 w 21"/>
                <a:gd name="T1" fmla="*/ 18 h 18"/>
                <a:gd name="T2" fmla="*/ 21 w 21"/>
                <a:gd name="T3" fmla="*/ 9 h 18"/>
                <a:gd name="T4" fmla="*/ 4 w 21"/>
                <a:gd name="T5" fmla="*/ 0 h 18"/>
                <a:gd name="T6" fmla="*/ 0 w 21"/>
                <a:gd name="T7" fmla="*/ 9 h 18"/>
                <a:gd name="T8" fmla="*/ 16 w 21"/>
                <a:gd name="T9" fmla="*/ 18 h 18"/>
                <a:gd name="T10" fmla="*/ 0 60000 65536"/>
                <a:gd name="T11" fmla="*/ 0 60000 65536"/>
                <a:gd name="T12" fmla="*/ 0 60000 65536"/>
                <a:gd name="T13" fmla="*/ 0 60000 65536"/>
                <a:gd name="T14" fmla="*/ 0 60000 65536"/>
                <a:gd name="T15" fmla="*/ 0 w 21"/>
                <a:gd name="T16" fmla="*/ 0 h 18"/>
                <a:gd name="T17" fmla="*/ 21 w 21"/>
                <a:gd name="T18" fmla="*/ 18 h 18"/>
              </a:gdLst>
              <a:ahLst/>
              <a:cxnLst>
                <a:cxn ang="T10">
                  <a:pos x="T0" y="T1"/>
                </a:cxn>
                <a:cxn ang="T11">
                  <a:pos x="T2" y="T3"/>
                </a:cxn>
                <a:cxn ang="T12">
                  <a:pos x="T4" y="T5"/>
                </a:cxn>
                <a:cxn ang="T13">
                  <a:pos x="T6" y="T7"/>
                </a:cxn>
                <a:cxn ang="T14">
                  <a:pos x="T8" y="T9"/>
                </a:cxn>
              </a:cxnLst>
              <a:rect l="T15" t="T16" r="T17" b="T18"/>
              <a:pathLst>
                <a:path w="21" h="18">
                  <a:moveTo>
                    <a:pt x="16" y="18"/>
                  </a:moveTo>
                  <a:lnTo>
                    <a:pt x="21" y="9"/>
                  </a:lnTo>
                  <a:lnTo>
                    <a:pt x="4" y="0"/>
                  </a:lnTo>
                  <a:lnTo>
                    <a:pt x="0" y="9"/>
                  </a:lnTo>
                  <a:lnTo>
                    <a:pt x="16"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1" name="Freeform 209"/>
            <p:cNvSpPr>
              <a:spLocks/>
            </p:cNvSpPr>
            <p:nvPr/>
          </p:nvSpPr>
          <p:spPr bwMode="auto">
            <a:xfrm>
              <a:off x="1457" y="3255"/>
              <a:ext cx="21" cy="18"/>
            </a:xfrm>
            <a:custGeom>
              <a:avLst/>
              <a:gdLst>
                <a:gd name="T0" fmla="*/ 16 w 21"/>
                <a:gd name="T1" fmla="*/ 18 h 18"/>
                <a:gd name="T2" fmla="*/ 21 w 21"/>
                <a:gd name="T3" fmla="*/ 9 h 18"/>
                <a:gd name="T4" fmla="*/ 4 w 21"/>
                <a:gd name="T5" fmla="*/ 0 h 18"/>
                <a:gd name="T6" fmla="*/ 0 w 21"/>
                <a:gd name="T7" fmla="*/ 9 h 18"/>
                <a:gd name="T8" fmla="*/ 0 60000 65536"/>
                <a:gd name="T9" fmla="*/ 0 60000 65536"/>
                <a:gd name="T10" fmla="*/ 0 60000 65536"/>
                <a:gd name="T11" fmla="*/ 0 60000 65536"/>
                <a:gd name="T12" fmla="*/ 0 w 21"/>
                <a:gd name="T13" fmla="*/ 0 h 18"/>
                <a:gd name="T14" fmla="*/ 21 w 21"/>
                <a:gd name="T15" fmla="*/ 18 h 18"/>
              </a:gdLst>
              <a:ahLst/>
              <a:cxnLst>
                <a:cxn ang="T8">
                  <a:pos x="T0" y="T1"/>
                </a:cxn>
                <a:cxn ang="T9">
                  <a:pos x="T2" y="T3"/>
                </a:cxn>
                <a:cxn ang="T10">
                  <a:pos x="T4" y="T5"/>
                </a:cxn>
                <a:cxn ang="T11">
                  <a:pos x="T6" y="T7"/>
                </a:cxn>
              </a:cxnLst>
              <a:rect l="T12" t="T13" r="T14" b="T15"/>
              <a:pathLst>
                <a:path w="21" h="18">
                  <a:moveTo>
                    <a:pt x="16" y="18"/>
                  </a:moveTo>
                  <a:lnTo>
                    <a:pt x="21" y="9"/>
                  </a:lnTo>
                  <a:lnTo>
                    <a:pt x="4" y="0"/>
                  </a:lnTo>
                  <a:lnTo>
                    <a:pt x="0"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2" name="Freeform 210"/>
            <p:cNvSpPr>
              <a:spLocks/>
            </p:cNvSpPr>
            <p:nvPr/>
          </p:nvSpPr>
          <p:spPr bwMode="auto">
            <a:xfrm>
              <a:off x="1450" y="3264"/>
              <a:ext cx="21" cy="21"/>
            </a:xfrm>
            <a:custGeom>
              <a:avLst/>
              <a:gdLst>
                <a:gd name="T0" fmla="*/ 16 w 21"/>
                <a:gd name="T1" fmla="*/ 21 h 21"/>
                <a:gd name="T2" fmla="*/ 21 w 21"/>
                <a:gd name="T3" fmla="*/ 9 h 21"/>
                <a:gd name="T4" fmla="*/ 4 w 21"/>
                <a:gd name="T5" fmla="*/ 0 h 21"/>
                <a:gd name="T6" fmla="*/ 0 w 21"/>
                <a:gd name="T7" fmla="*/ 12 h 21"/>
                <a:gd name="T8" fmla="*/ 16 w 21"/>
                <a:gd name="T9" fmla="*/ 21 h 21"/>
                <a:gd name="T10" fmla="*/ 0 60000 65536"/>
                <a:gd name="T11" fmla="*/ 0 60000 65536"/>
                <a:gd name="T12" fmla="*/ 0 60000 65536"/>
                <a:gd name="T13" fmla="*/ 0 60000 65536"/>
                <a:gd name="T14" fmla="*/ 0 60000 65536"/>
                <a:gd name="T15" fmla="*/ 0 w 21"/>
                <a:gd name="T16" fmla="*/ 0 h 21"/>
                <a:gd name="T17" fmla="*/ 21 w 21"/>
                <a:gd name="T18" fmla="*/ 21 h 21"/>
              </a:gdLst>
              <a:ahLst/>
              <a:cxnLst>
                <a:cxn ang="T10">
                  <a:pos x="T0" y="T1"/>
                </a:cxn>
                <a:cxn ang="T11">
                  <a:pos x="T2" y="T3"/>
                </a:cxn>
                <a:cxn ang="T12">
                  <a:pos x="T4" y="T5"/>
                </a:cxn>
                <a:cxn ang="T13">
                  <a:pos x="T6" y="T7"/>
                </a:cxn>
                <a:cxn ang="T14">
                  <a:pos x="T8" y="T9"/>
                </a:cxn>
              </a:cxnLst>
              <a:rect l="T15" t="T16" r="T17" b="T18"/>
              <a:pathLst>
                <a:path w="21" h="21">
                  <a:moveTo>
                    <a:pt x="16" y="21"/>
                  </a:moveTo>
                  <a:lnTo>
                    <a:pt x="21" y="9"/>
                  </a:lnTo>
                  <a:lnTo>
                    <a:pt x="4" y="0"/>
                  </a:lnTo>
                  <a:lnTo>
                    <a:pt x="0" y="12"/>
                  </a:lnTo>
                  <a:lnTo>
                    <a:pt x="16"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3" name="Freeform 211"/>
            <p:cNvSpPr>
              <a:spLocks/>
            </p:cNvSpPr>
            <p:nvPr/>
          </p:nvSpPr>
          <p:spPr bwMode="auto">
            <a:xfrm>
              <a:off x="1450" y="3264"/>
              <a:ext cx="21" cy="21"/>
            </a:xfrm>
            <a:custGeom>
              <a:avLst/>
              <a:gdLst>
                <a:gd name="T0" fmla="*/ 16 w 21"/>
                <a:gd name="T1" fmla="*/ 21 h 21"/>
                <a:gd name="T2" fmla="*/ 21 w 21"/>
                <a:gd name="T3" fmla="*/ 9 h 21"/>
                <a:gd name="T4" fmla="*/ 4 w 21"/>
                <a:gd name="T5" fmla="*/ 0 h 21"/>
                <a:gd name="T6" fmla="*/ 0 w 21"/>
                <a:gd name="T7" fmla="*/ 12 h 21"/>
                <a:gd name="T8" fmla="*/ 0 60000 65536"/>
                <a:gd name="T9" fmla="*/ 0 60000 65536"/>
                <a:gd name="T10" fmla="*/ 0 60000 65536"/>
                <a:gd name="T11" fmla="*/ 0 60000 65536"/>
                <a:gd name="T12" fmla="*/ 0 w 21"/>
                <a:gd name="T13" fmla="*/ 0 h 21"/>
                <a:gd name="T14" fmla="*/ 21 w 21"/>
                <a:gd name="T15" fmla="*/ 21 h 21"/>
              </a:gdLst>
              <a:ahLst/>
              <a:cxnLst>
                <a:cxn ang="T8">
                  <a:pos x="T0" y="T1"/>
                </a:cxn>
                <a:cxn ang="T9">
                  <a:pos x="T2" y="T3"/>
                </a:cxn>
                <a:cxn ang="T10">
                  <a:pos x="T4" y="T5"/>
                </a:cxn>
                <a:cxn ang="T11">
                  <a:pos x="T6" y="T7"/>
                </a:cxn>
              </a:cxnLst>
              <a:rect l="T12" t="T13" r="T14" b="T15"/>
              <a:pathLst>
                <a:path w="21" h="21">
                  <a:moveTo>
                    <a:pt x="16" y="21"/>
                  </a:moveTo>
                  <a:lnTo>
                    <a:pt x="21" y="9"/>
                  </a:lnTo>
                  <a:lnTo>
                    <a:pt x="4" y="0"/>
                  </a:lnTo>
                  <a:lnTo>
                    <a:pt x="0" y="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4" name="Freeform 212"/>
            <p:cNvSpPr>
              <a:spLocks/>
            </p:cNvSpPr>
            <p:nvPr/>
          </p:nvSpPr>
          <p:spPr bwMode="auto">
            <a:xfrm>
              <a:off x="1317" y="3599"/>
              <a:ext cx="24" cy="83"/>
            </a:xfrm>
            <a:custGeom>
              <a:avLst/>
              <a:gdLst>
                <a:gd name="T0" fmla="*/ 24 w 24"/>
                <a:gd name="T1" fmla="*/ 81 h 83"/>
                <a:gd name="T2" fmla="*/ 19 w 24"/>
                <a:gd name="T3" fmla="*/ 0 h 83"/>
                <a:gd name="T4" fmla="*/ 0 w 24"/>
                <a:gd name="T5" fmla="*/ 3 h 83"/>
                <a:gd name="T6" fmla="*/ 5 w 24"/>
                <a:gd name="T7" fmla="*/ 83 h 83"/>
                <a:gd name="T8" fmla="*/ 24 w 24"/>
                <a:gd name="T9" fmla="*/ 81 h 83"/>
                <a:gd name="T10" fmla="*/ 0 60000 65536"/>
                <a:gd name="T11" fmla="*/ 0 60000 65536"/>
                <a:gd name="T12" fmla="*/ 0 60000 65536"/>
                <a:gd name="T13" fmla="*/ 0 60000 65536"/>
                <a:gd name="T14" fmla="*/ 0 60000 65536"/>
                <a:gd name="T15" fmla="*/ 0 w 24"/>
                <a:gd name="T16" fmla="*/ 0 h 83"/>
                <a:gd name="T17" fmla="*/ 24 w 24"/>
                <a:gd name="T18" fmla="*/ 83 h 83"/>
              </a:gdLst>
              <a:ahLst/>
              <a:cxnLst>
                <a:cxn ang="T10">
                  <a:pos x="T0" y="T1"/>
                </a:cxn>
                <a:cxn ang="T11">
                  <a:pos x="T2" y="T3"/>
                </a:cxn>
                <a:cxn ang="T12">
                  <a:pos x="T4" y="T5"/>
                </a:cxn>
                <a:cxn ang="T13">
                  <a:pos x="T6" y="T7"/>
                </a:cxn>
                <a:cxn ang="T14">
                  <a:pos x="T8" y="T9"/>
                </a:cxn>
              </a:cxnLst>
              <a:rect l="T15" t="T16" r="T17" b="T18"/>
              <a:pathLst>
                <a:path w="24" h="83">
                  <a:moveTo>
                    <a:pt x="24" y="81"/>
                  </a:moveTo>
                  <a:lnTo>
                    <a:pt x="19" y="0"/>
                  </a:lnTo>
                  <a:lnTo>
                    <a:pt x="0" y="3"/>
                  </a:lnTo>
                  <a:lnTo>
                    <a:pt x="5" y="83"/>
                  </a:lnTo>
                  <a:lnTo>
                    <a:pt x="24" y="8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5" name="Freeform 213"/>
            <p:cNvSpPr>
              <a:spLocks/>
            </p:cNvSpPr>
            <p:nvPr/>
          </p:nvSpPr>
          <p:spPr bwMode="auto">
            <a:xfrm>
              <a:off x="1317" y="3599"/>
              <a:ext cx="24" cy="83"/>
            </a:xfrm>
            <a:custGeom>
              <a:avLst/>
              <a:gdLst>
                <a:gd name="T0" fmla="*/ 24 w 24"/>
                <a:gd name="T1" fmla="*/ 81 h 83"/>
                <a:gd name="T2" fmla="*/ 19 w 24"/>
                <a:gd name="T3" fmla="*/ 0 h 83"/>
                <a:gd name="T4" fmla="*/ 0 w 24"/>
                <a:gd name="T5" fmla="*/ 3 h 83"/>
                <a:gd name="T6" fmla="*/ 5 w 24"/>
                <a:gd name="T7" fmla="*/ 83 h 83"/>
                <a:gd name="T8" fmla="*/ 0 60000 65536"/>
                <a:gd name="T9" fmla="*/ 0 60000 65536"/>
                <a:gd name="T10" fmla="*/ 0 60000 65536"/>
                <a:gd name="T11" fmla="*/ 0 60000 65536"/>
                <a:gd name="T12" fmla="*/ 0 w 24"/>
                <a:gd name="T13" fmla="*/ 0 h 83"/>
                <a:gd name="T14" fmla="*/ 24 w 24"/>
                <a:gd name="T15" fmla="*/ 83 h 83"/>
              </a:gdLst>
              <a:ahLst/>
              <a:cxnLst>
                <a:cxn ang="T8">
                  <a:pos x="T0" y="T1"/>
                </a:cxn>
                <a:cxn ang="T9">
                  <a:pos x="T2" y="T3"/>
                </a:cxn>
                <a:cxn ang="T10">
                  <a:pos x="T4" y="T5"/>
                </a:cxn>
                <a:cxn ang="T11">
                  <a:pos x="T6" y="T7"/>
                </a:cxn>
              </a:cxnLst>
              <a:rect l="T12" t="T13" r="T14" b="T15"/>
              <a:pathLst>
                <a:path w="24" h="83">
                  <a:moveTo>
                    <a:pt x="24" y="81"/>
                  </a:moveTo>
                  <a:lnTo>
                    <a:pt x="19" y="0"/>
                  </a:lnTo>
                  <a:lnTo>
                    <a:pt x="0" y="3"/>
                  </a:lnTo>
                  <a:lnTo>
                    <a:pt x="5" y="8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6" name="Freeform 214"/>
            <p:cNvSpPr>
              <a:spLocks/>
            </p:cNvSpPr>
            <p:nvPr/>
          </p:nvSpPr>
          <p:spPr bwMode="auto">
            <a:xfrm>
              <a:off x="1443" y="3595"/>
              <a:ext cx="23" cy="82"/>
            </a:xfrm>
            <a:custGeom>
              <a:avLst/>
              <a:gdLst>
                <a:gd name="T0" fmla="*/ 23 w 23"/>
                <a:gd name="T1" fmla="*/ 82 h 82"/>
                <a:gd name="T2" fmla="*/ 23 w 23"/>
                <a:gd name="T3" fmla="*/ 59 h 82"/>
                <a:gd name="T4" fmla="*/ 18 w 23"/>
                <a:gd name="T5" fmla="*/ 0 h 82"/>
                <a:gd name="T6" fmla="*/ 0 w 23"/>
                <a:gd name="T7" fmla="*/ 0 h 82"/>
                <a:gd name="T8" fmla="*/ 4 w 23"/>
                <a:gd name="T9" fmla="*/ 59 h 82"/>
                <a:gd name="T10" fmla="*/ 4 w 23"/>
                <a:gd name="T11" fmla="*/ 82 h 82"/>
                <a:gd name="T12" fmla="*/ 23 w 23"/>
                <a:gd name="T13" fmla="*/ 82 h 82"/>
                <a:gd name="T14" fmla="*/ 0 60000 65536"/>
                <a:gd name="T15" fmla="*/ 0 60000 65536"/>
                <a:gd name="T16" fmla="*/ 0 60000 65536"/>
                <a:gd name="T17" fmla="*/ 0 60000 65536"/>
                <a:gd name="T18" fmla="*/ 0 60000 65536"/>
                <a:gd name="T19" fmla="*/ 0 60000 65536"/>
                <a:gd name="T20" fmla="*/ 0 60000 65536"/>
                <a:gd name="T21" fmla="*/ 0 w 23"/>
                <a:gd name="T22" fmla="*/ 0 h 82"/>
                <a:gd name="T23" fmla="*/ 23 w 23"/>
                <a:gd name="T24" fmla="*/ 82 h 8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3" h="82">
                  <a:moveTo>
                    <a:pt x="23" y="82"/>
                  </a:moveTo>
                  <a:lnTo>
                    <a:pt x="23" y="59"/>
                  </a:lnTo>
                  <a:lnTo>
                    <a:pt x="18" y="0"/>
                  </a:lnTo>
                  <a:lnTo>
                    <a:pt x="0" y="0"/>
                  </a:lnTo>
                  <a:lnTo>
                    <a:pt x="4" y="59"/>
                  </a:lnTo>
                  <a:lnTo>
                    <a:pt x="4" y="82"/>
                  </a:lnTo>
                  <a:lnTo>
                    <a:pt x="23" y="8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7" name="Freeform 215"/>
            <p:cNvSpPr>
              <a:spLocks/>
            </p:cNvSpPr>
            <p:nvPr/>
          </p:nvSpPr>
          <p:spPr bwMode="auto">
            <a:xfrm>
              <a:off x="1450" y="3633"/>
              <a:ext cx="37" cy="49"/>
            </a:xfrm>
            <a:custGeom>
              <a:avLst/>
              <a:gdLst>
                <a:gd name="T0" fmla="*/ 21 w 37"/>
                <a:gd name="T1" fmla="*/ 0 h 49"/>
                <a:gd name="T2" fmla="*/ 21 w 37"/>
                <a:gd name="T3" fmla="*/ 2 h 49"/>
                <a:gd name="T4" fmla="*/ 21 w 37"/>
                <a:gd name="T5" fmla="*/ 2 h 49"/>
                <a:gd name="T6" fmla="*/ 14 w 37"/>
                <a:gd name="T7" fmla="*/ 14 h 49"/>
                <a:gd name="T8" fmla="*/ 0 w 37"/>
                <a:gd name="T9" fmla="*/ 40 h 49"/>
                <a:gd name="T10" fmla="*/ 0 w 37"/>
                <a:gd name="T11" fmla="*/ 40 h 49"/>
                <a:gd name="T12" fmla="*/ 16 w 37"/>
                <a:gd name="T13" fmla="*/ 49 h 49"/>
                <a:gd name="T14" fmla="*/ 16 w 37"/>
                <a:gd name="T15" fmla="*/ 49 h 49"/>
                <a:gd name="T16" fmla="*/ 16 w 37"/>
                <a:gd name="T17" fmla="*/ 49 h 49"/>
                <a:gd name="T18" fmla="*/ 30 w 37"/>
                <a:gd name="T19" fmla="*/ 23 h 49"/>
                <a:gd name="T20" fmla="*/ 37 w 37"/>
                <a:gd name="T21" fmla="*/ 11 h 49"/>
                <a:gd name="T22" fmla="*/ 37 w 37"/>
                <a:gd name="T23" fmla="*/ 9 h 49"/>
                <a:gd name="T24" fmla="*/ 21 w 37"/>
                <a:gd name="T25" fmla="*/ 0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7"/>
                <a:gd name="T40" fmla="*/ 0 h 49"/>
                <a:gd name="T41" fmla="*/ 37 w 37"/>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7" h="49">
                  <a:moveTo>
                    <a:pt x="21" y="0"/>
                  </a:moveTo>
                  <a:lnTo>
                    <a:pt x="21" y="2"/>
                  </a:lnTo>
                  <a:lnTo>
                    <a:pt x="14" y="14"/>
                  </a:lnTo>
                  <a:lnTo>
                    <a:pt x="0" y="40"/>
                  </a:lnTo>
                  <a:lnTo>
                    <a:pt x="16" y="49"/>
                  </a:lnTo>
                  <a:lnTo>
                    <a:pt x="30" y="23"/>
                  </a:lnTo>
                  <a:lnTo>
                    <a:pt x="37" y="11"/>
                  </a:lnTo>
                  <a:lnTo>
                    <a:pt x="37" y="9"/>
                  </a:lnTo>
                  <a:lnTo>
                    <a:pt x="21"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8" name="Freeform 216"/>
            <p:cNvSpPr>
              <a:spLocks/>
            </p:cNvSpPr>
            <p:nvPr/>
          </p:nvSpPr>
          <p:spPr bwMode="auto">
            <a:xfrm>
              <a:off x="1556" y="3385"/>
              <a:ext cx="24" cy="66"/>
            </a:xfrm>
            <a:custGeom>
              <a:avLst/>
              <a:gdLst>
                <a:gd name="T0" fmla="*/ 24 w 24"/>
                <a:gd name="T1" fmla="*/ 63 h 66"/>
                <a:gd name="T2" fmla="*/ 19 w 24"/>
                <a:gd name="T3" fmla="*/ 0 h 66"/>
                <a:gd name="T4" fmla="*/ 0 w 24"/>
                <a:gd name="T5" fmla="*/ 2 h 66"/>
                <a:gd name="T6" fmla="*/ 5 w 24"/>
                <a:gd name="T7" fmla="*/ 66 h 66"/>
                <a:gd name="T8" fmla="*/ 24 w 24"/>
                <a:gd name="T9" fmla="*/ 63 h 66"/>
                <a:gd name="T10" fmla="*/ 0 60000 65536"/>
                <a:gd name="T11" fmla="*/ 0 60000 65536"/>
                <a:gd name="T12" fmla="*/ 0 60000 65536"/>
                <a:gd name="T13" fmla="*/ 0 60000 65536"/>
                <a:gd name="T14" fmla="*/ 0 60000 65536"/>
                <a:gd name="T15" fmla="*/ 0 w 24"/>
                <a:gd name="T16" fmla="*/ 0 h 66"/>
                <a:gd name="T17" fmla="*/ 24 w 24"/>
                <a:gd name="T18" fmla="*/ 66 h 66"/>
              </a:gdLst>
              <a:ahLst/>
              <a:cxnLst>
                <a:cxn ang="T10">
                  <a:pos x="T0" y="T1"/>
                </a:cxn>
                <a:cxn ang="T11">
                  <a:pos x="T2" y="T3"/>
                </a:cxn>
                <a:cxn ang="T12">
                  <a:pos x="T4" y="T5"/>
                </a:cxn>
                <a:cxn ang="T13">
                  <a:pos x="T6" y="T7"/>
                </a:cxn>
                <a:cxn ang="T14">
                  <a:pos x="T8" y="T9"/>
                </a:cxn>
              </a:cxnLst>
              <a:rect l="T15" t="T16" r="T17" b="T18"/>
              <a:pathLst>
                <a:path w="24" h="66">
                  <a:moveTo>
                    <a:pt x="24" y="63"/>
                  </a:moveTo>
                  <a:lnTo>
                    <a:pt x="19" y="0"/>
                  </a:lnTo>
                  <a:lnTo>
                    <a:pt x="0" y="2"/>
                  </a:lnTo>
                  <a:lnTo>
                    <a:pt x="5" y="66"/>
                  </a:lnTo>
                  <a:lnTo>
                    <a:pt x="24" y="6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09" name="Freeform 217"/>
            <p:cNvSpPr>
              <a:spLocks/>
            </p:cNvSpPr>
            <p:nvPr/>
          </p:nvSpPr>
          <p:spPr bwMode="auto">
            <a:xfrm>
              <a:off x="1556" y="3385"/>
              <a:ext cx="24" cy="66"/>
            </a:xfrm>
            <a:custGeom>
              <a:avLst/>
              <a:gdLst>
                <a:gd name="T0" fmla="*/ 24 w 24"/>
                <a:gd name="T1" fmla="*/ 63 h 66"/>
                <a:gd name="T2" fmla="*/ 19 w 24"/>
                <a:gd name="T3" fmla="*/ 0 h 66"/>
                <a:gd name="T4" fmla="*/ 0 w 24"/>
                <a:gd name="T5" fmla="*/ 2 h 66"/>
                <a:gd name="T6" fmla="*/ 5 w 24"/>
                <a:gd name="T7" fmla="*/ 66 h 66"/>
                <a:gd name="T8" fmla="*/ 0 60000 65536"/>
                <a:gd name="T9" fmla="*/ 0 60000 65536"/>
                <a:gd name="T10" fmla="*/ 0 60000 65536"/>
                <a:gd name="T11" fmla="*/ 0 60000 65536"/>
                <a:gd name="T12" fmla="*/ 0 w 24"/>
                <a:gd name="T13" fmla="*/ 0 h 66"/>
                <a:gd name="T14" fmla="*/ 24 w 24"/>
                <a:gd name="T15" fmla="*/ 66 h 66"/>
              </a:gdLst>
              <a:ahLst/>
              <a:cxnLst>
                <a:cxn ang="T8">
                  <a:pos x="T0" y="T1"/>
                </a:cxn>
                <a:cxn ang="T9">
                  <a:pos x="T2" y="T3"/>
                </a:cxn>
                <a:cxn ang="T10">
                  <a:pos x="T4" y="T5"/>
                </a:cxn>
                <a:cxn ang="T11">
                  <a:pos x="T6" y="T7"/>
                </a:cxn>
              </a:cxnLst>
              <a:rect l="T12" t="T13" r="T14" b="T15"/>
              <a:pathLst>
                <a:path w="24" h="66">
                  <a:moveTo>
                    <a:pt x="24" y="63"/>
                  </a:moveTo>
                  <a:lnTo>
                    <a:pt x="19" y="0"/>
                  </a:lnTo>
                  <a:lnTo>
                    <a:pt x="0" y="2"/>
                  </a:lnTo>
                  <a:lnTo>
                    <a:pt x="5"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0" name="Freeform 218"/>
            <p:cNvSpPr>
              <a:spLocks/>
            </p:cNvSpPr>
            <p:nvPr/>
          </p:nvSpPr>
          <p:spPr bwMode="auto">
            <a:xfrm>
              <a:off x="1324" y="3581"/>
              <a:ext cx="69" cy="106"/>
            </a:xfrm>
            <a:custGeom>
              <a:avLst/>
              <a:gdLst>
                <a:gd name="T0" fmla="*/ 52 w 69"/>
                <a:gd name="T1" fmla="*/ 0 h 106"/>
                <a:gd name="T2" fmla="*/ 17 w 69"/>
                <a:gd name="T3" fmla="*/ 66 h 106"/>
                <a:gd name="T4" fmla="*/ 0 w 69"/>
                <a:gd name="T5" fmla="*/ 96 h 106"/>
                <a:gd name="T6" fmla="*/ 0 w 69"/>
                <a:gd name="T7" fmla="*/ 96 h 106"/>
                <a:gd name="T8" fmla="*/ 17 w 69"/>
                <a:gd name="T9" fmla="*/ 106 h 106"/>
                <a:gd name="T10" fmla="*/ 17 w 69"/>
                <a:gd name="T11" fmla="*/ 106 h 106"/>
                <a:gd name="T12" fmla="*/ 17 w 69"/>
                <a:gd name="T13" fmla="*/ 106 h 106"/>
                <a:gd name="T14" fmla="*/ 34 w 69"/>
                <a:gd name="T15" fmla="*/ 75 h 106"/>
                <a:gd name="T16" fmla="*/ 69 w 69"/>
                <a:gd name="T17" fmla="*/ 9 h 106"/>
                <a:gd name="T18" fmla="*/ 52 w 69"/>
                <a:gd name="T19" fmla="*/ 0 h 10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9"/>
                <a:gd name="T31" fmla="*/ 0 h 106"/>
                <a:gd name="T32" fmla="*/ 69 w 69"/>
                <a:gd name="T33" fmla="*/ 106 h 10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9" h="106">
                  <a:moveTo>
                    <a:pt x="52" y="0"/>
                  </a:moveTo>
                  <a:lnTo>
                    <a:pt x="17" y="66"/>
                  </a:lnTo>
                  <a:lnTo>
                    <a:pt x="0" y="96"/>
                  </a:lnTo>
                  <a:lnTo>
                    <a:pt x="17" y="106"/>
                  </a:lnTo>
                  <a:lnTo>
                    <a:pt x="34" y="75"/>
                  </a:lnTo>
                  <a:lnTo>
                    <a:pt x="69" y="9"/>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1" name="Freeform 219"/>
            <p:cNvSpPr>
              <a:spLocks/>
            </p:cNvSpPr>
            <p:nvPr/>
          </p:nvSpPr>
          <p:spPr bwMode="auto">
            <a:xfrm>
              <a:off x="1376" y="3573"/>
              <a:ext cx="19" cy="17"/>
            </a:xfrm>
            <a:custGeom>
              <a:avLst/>
              <a:gdLst>
                <a:gd name="T0" fmla="*/ 3 w 19"/>
                <a:gd name="T1" fmla="*/ 0 h 17"/>
                <a:gd name="T2" fmla="*/ 0 w 19"/>
                <a:gd name="T3" fmla="*/ 8 h 17"/>
                <a:gd name="T4" fmla="*/ 17 w 19"/>
                <a:gd name="T5" fmla="*/ 17 h 17"/>
                <a:gd name="T6" fmla="*/ 19 w 19"/>
                <a:gd name="T7" fmla="*/ 10 h 17"/>
                <a:gd name="T8" fmla="*/ 3 w 19"/>
                <a:gd name="T9" fmla="*/ 0 h 17"/>
                <a:gd name="T10" fmla="*/ 0 60000 65536"/>
                <a:gd name="T11" fmla="*/ 0 60000 65536"/>
                <a:gd name="T12" fmla="*/ 0 60000 65536"/>
                <a:gd name="T13" fmla="*/ 0 60000 65536"/>
                <a:gd name="T14" fmla="*/ 0 60000 65536"/>
                <a:gd name="T15" fmla="*/ 0 w 19"/>
                <a:gd name="T16" fmla="*/ 0 h 17"/>
                <a:gd name="T17" fmla="*/ 19 w 19"/>
                <a:gd name="T18" fmla="*/ 17 h 17"/>
              </a:gdLst>
              <a:ahLst/>
              <a:cxnLst>
                <a:cxn ang="T10">
                  <a:pos x="T0" y="T1"/>
                </a:cxn>
                <a:cxn ang="T11">
                  <a:pos x="T2" y="T3"/>
                </a:cxn>
                <a:cxn ang="T12">
                  <a:pos x="T4" y="T5"/>
                </a:cxn>
                <a:cxn ang="T13">
                  <a:pos x="T6" y="T7"/>
                </a:cxn>
                <a:cxn ang="T14">
                  <a:pos x="T8" y="T9"/>
                </a:cxn>
              </a:cxnLst>
              <a:rect l="T15" t="T16" r="T17" b="T18"/>
              <a:pathLst>
                <a:path w="19" h="17">
                  <a:moveTo>
                    <a:pt x="3" y="0"/>
                  </a:moveTo>
                  <a:lnTo>
                    <a:pt x="0" y="8"/>
                  </a:lnTo>
                  <a:lnTo>
                    <a:pt x="17" y="17"/>
                  </a:lnTo>
                  <a:lnTo>
                    <a:pt x="19" y="1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2" name="Freeform 220"/>
            <p:cNvSpPr>
              <a:spLocks/>
            </p:cNvSpPr>
            <p:nvPr/>
          </p:nvSpPr>
          <p:spPr bwMode="auto">
            <a:xfrm>
              <a:off x="1376" y="3573"/>
              <a:ext cx="19" cy="17"/>
            </a:xfrm>
            <a:custGeom>
              <a:avLst/>
              <a:gdLst>
                <a:gd name="T0" fmla="*/ 3 w 19"/>
                <a:gd name="T1" fmla="*/ 0 h 17"/>
                <a:gd name="T2" fmla="*/ 0 w 19"/>
                <a:gd name="T3" fmla="*/ 8 h 17"/>
                <a:gd name="T4" fmla="*/ 17 w 19"/>
                <a:gd name="T5" fmla="*/ 17 h 17"/>
                <a:gd name="T6" fmla="*/ 19 w 19"/>
                <a:gd name="T7" fmla="*/ 10 h 17"/>
                <a:gd name="T8" fmla="*/ 0 60000 65536"/>
                <a:gd name="T9" fmla="*/ 0 60000 65536"/>
                <a:gd name="T10" fmla="*/ 0 60000 65536"/>
                <a:gd name="T11" fmla="*/ 0 60000 65536"/>
                <a:gd name="T12" fmla="*/ 0 w 19"/>
                <a:gd name="T13" fmla="*/ 0 h 17"/>
                <a:gd name="T14" fmla="*/ 19 w 19"/>
                <a:gd name="T15" fmla="*/ 17 h 17"/>
              </a:gdLst>
              <a:ahLst/>
              <a:cxnLst>
                <a:cxn ang="T8">
                  <a:pos x="T0" y="T1"/>
                </a:cxn>
                <a:cxn ang="T9">
                  <a:pos x="T2" y="T3"/>
                </a:cxn>
                <a:cxn ang="T10">
                  <a:pos x="T4" y="T5"/>
                </a:cxn>
                <a:cxn ang="T11">
                  <a:pos x="T6" y="T7"/>
                </a:cxn>
              </a:cxnLst>
              <a:rect l="T12" t="T13" r="T14" b="T15"/>
              <a:pathLst>
                <a:path w="19" h="17">
                  <a:moveTo>
                    <a:pt x="3" y="0"/>
                  </a:moveTo>
                  <a:lnTo>
                    <a:pt x="0" y="8"/>
                  </a:lnTo>
                  <a:lnTo>
                    <a:pt x="17" y="17"/>
                  </a:lnTo>
                  <a:lnTo>
                    <a:pt x="19" y="1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3" name="Freeform 221"/>
            <p:cNvSpPr>
              <a:spLocks/>
            </p:cNvSpPr>
            <p:nvPr/>
          </p:nvSpPr>
          <p:spPr bwMode="auto">
            <a:xfrm>
              <a:off x="1384" y="3467"/>
              <a:ext cx="132" cy="217"/>
            </a:xfrm>
            <a:custGeom>
              <a:avLst/>
              <a:gdLst>
                <a:gd name="T0" fmla="*/ 18 w 132"/>
                <a:gd name="T1" fmla="*/ 213 h 217"/>
                <a:gd name="T2" fmla="*/ 18 w 132"/>
                <a:gd name="T3" fmla="*/ 213 h 217"/>
                <a:gd name="T4" fmla="*/ 9 w 132"/>
                <a:gd name="T5" fmla="*/ 213 h 217"/>
                <a:gd name="T6" fmla="*/ 18 w 132"/>
                <a:gd name="T7" fmla="*/ 217 h 217"/>
                <a:gd name="T8" fmla="*/ 33 w 132"/>
                <a:gd name="T9" fmla="*/ 192 h 217"/>
                <a:gd name="T10" fmla="*/ 125 w 132"/>
                <a:gd name="T11" fmla="*/ 24 h 217"/>
                <a:gd name="T12" fmla="*/ 132 w 132"/>
                <a:gd name="T13" fmla="*/ 10 h 217"/>
                <a:gd name="T14" fmla="*/ 115 w 132"/>
                <a:gd name="T15" fmla="*/ 0 h 217"/>
                <a:gd name="T16" fmla="*/ 108 w 132"/>
                <a:gd name="T17" fmla="*/ 14 h 217"/>
                <a:gd name="T18" fmla="*/ 16 w 132"/>
                <a:gd name="T19" fmla="*/ 182 h 217"/>
                <a:gd name="T20" fmla="*/ 0 w 132"/>
                <a:gd name="T21" fmla="*/ 210 h 217"/>
                <a:gd name="T22" fmla="*/ 0 w 132"/>
                <a:gd name="T23" fmla="*/ 213 h 217"/>
                <a:gd name="T24" fmla="*/ 18 w 132"/>
                <a:gd name="T25" fmla="*/ 213 h 2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32"/>
                <a:gd name="T40" fmla="*/ 0 h 217"/>
                <a:gd name="T41" fmla="*/ 132 w 132"/>
                <a:gd name="T42" fmla="*/ 217 h 2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32" h="217">
                  <a:moveTo>
                    <a:pt x="18" y="213"/>
                  </a:moveTo>
                  <a:lnTo>
                    <a:pt x="18" y="213"/>
                  </a:lnTo>
                  <a:lnTo>
                    <a:pt x="9" y="213"/>
                  </a:lnTo>
                  <a:lnTo>
                    <a:pt x="18" y="217"/>
                  </a:lnTo>
                  <a:lnTo>
                    <a:pt x="33" y="192"/>
                  </a:lnTo>
                  <a:lnTo>
                    <a:pt x="125" y="24"/>
                  </a:lnTo>
                  <a:lnTo>
                    <a:pt x="132" y="10"/>
                  </a:lnTo>
                  <a:lnTo>
                    <a:pt x="115" y="0"/>
                  </a:lnTo>
                  <a:lnTo>
                    <a:pt x="108" y="14"/>
                  </a:lnTo>
                  <a:lnTo>
                    <a:pt x="16" y="182"/>
                  </a:lnTo>
                  <a:lnTo>
                    <a:pt x="0" y="210"/>
                  </a:lnTo>
                  <a:lnTo>
                    <a:pt x="0" y="213"/>
                  </a:lnTo>
                  <a:lnTo>
                    <a:pt x="18" y="2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4" name="Freeform 222"/>
            <p:cNvSpPr>
              <a:spLocks/>
            </p:cNvSpPr>
            <p:nvPr/>
          </p:nvSpPr>
          <p:spPr bwMode="auto">
            <a:xfrm>
              <a:off x="1414" y="3266"/>
              <a:ext cx="55" cy="81"/>
            </a:xfrm>
            <a:custGeom>
              <a:avLst/>
              <a:gdLst>
                <a:gd name="T0" fmla="*/ 45 w 55"/>
                <a:gd name="T1" fmla="*/ 0 h 81"/>
                <a:gd name="T2" fmla="*/ 14 w 55"/>
                <a:gd name="T3" fmla="*/ 55 h 81"/>
                <a:gd name="T4" fmla="*/ 0 w 55"/>
                <a:gd name="T5" fmla="*/ 76 h 81"/>
                <a:gd name="T6" fmla="*/ 10 w 55"/>
                <a:gd name="T7" fmla="*/ 81 h 81"/>
                <a:gd name="T8" fmla="*/ 21 w 55"/>
                <a:gd name="T9" fmla="*/ 59 h 81"/>
                <a:gd name="T10" fmla="*/ 55 w 55"/>
                <a:gd name="T11" fmla="*/ 5 h 81"/>
                <a:gd name="T12" fmla="*/ 45 w 55"/>
                <a:gd name="T13" fmla="*/ 0 h 81"/>
                <a:gd name="T14" fmla="*/ 0 60000 65536"/>
                <a:gd name="T15" fmla="*/ 0 60000 65536"/>
                <a:gd name="T16" fmla="*/ 0 60000 65536"/>
                <a:gd name="T17" fmla="*/ 0 60000 65536"/>
                <a:gd name="T18" fmla="*/ 0 60000 65536"/>
                <a:gd name="T19" fmla="*/ 0 60000 65536"/>
                <a:gd name="T20" fmla="*/ 0 60000 65536"/>
                <a:gd name="T21" fmla="*/ 0 w 55"/>
                <a:gd name="T22" fmla="*/ 0 h 81"/>
                <a:gd name="T23" fmla="*/ 55 w 55"/>
                <a:gd name="T24" fmla="*/ 81 h 8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 h="81">
                  <a:moveTo>
                    <a:pt x="45" y="0"/>
                  </a:moveTo>
                  <a:lnTo>
                    <a:pt x="14" y="55"/>
                  </a:lnTo>
                  <a:lnTo>
                    <a:pt x="0" y="76"/>
                  </a:lnTo>
                  <a:lnTo>
                    <a:pt x="10" y="81"/>
                  </a:lnTo>
                  <a:lnTo>
                    <a:pt x="21" y="59"/>
                  </a:lnTo>
                  <a:lnTo>
                    <a:pt x="55" y="5"/>
                  </a:lnTo>
                  <a:lnTo>
                    <a:pt x="4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5" name="Freeform 223"/>
            <p:cNvSpPr>
              <a:spLocks/>
            </p:cNvSpPr>
            <p:nvPr/>
          </p:nvSpPr>
          <p:spPr bwMode="auto">
            <a:xfrm>
              <a:off x="1454" y="3264"/>
              <a:ext cx="19" cy="9"/>
            </a:xfrm>
            <a:custGeom>
              <a:avLst/>
              <a:gdLst>
                <a:gd name="T0" fmla="*/ 3 w 19"/>
                <a:gd name="T1" fmla="*/ 0 h 9"/>
                <a:gd name="T2" fmla="*/ 0 w 19"/>
                <a:gd name="T3" fmla="*/ 0 h 9"/>
                <a:gd name="T4" fmla="*/ 17 w 19"/>
                <a:gd name="T5" fmla="*/ 9 h 9"/>
                <a:gd name="T6" fmla="*/ 19 w 19"/>
                <a:gd name="T7" fmla="*/ 9 h 9"/>
                <a:gd name="T8" fmla="*/ 3 w 19"/>
                <a:gd name="T9" fmla="*/ 0 h 9"/>
                <a:gd name="T10" fmla="*/ 0 60000 65536"/>
                <a:gd name="T11" fmla="*/ 0 60000 65536"/>
                <a:gd name="T12" fmla="*/ 0 60000 65536"/>
                <a:gd name="T13" fmla="*/ 0 60000 65536"/>
                <a:gd name="T14" fmla="*/ 0 60000 65536"/>
                <a:gd name="T15" fmla="*/ 0 w 19"/>
                <a:gd name="T16" fmla="*/ 0 h 9"/>
                <a:gd name="T17" fmla="*/ 19 w 19"/>
                <a:gd name="T18" fmla="*/ 9 h 9"/>
              </a:gdLst>
              <a:ahLst/>
              <a:cxnLst>
                <a:cxn ang="T10">
                  <a:pos x="T0" y="T1"/>
                </a:cxn>
                <a:cxn ang="T11">
                  <a:pos x="T2" y="T3"/>
                </a:cxn>
                <a:cxn ang="T12">
                  <a:pos x="T4" y="T5"/>
                </a:cxn>
                <a:cxn ang="T13">
                  <a:pos x="T6" y="T7"/>
                </a:cxn>
                <a:cxn ang="T14">
                  <a:pos x="T8" y="T9"/>
                </a:cxn>
              </a:cxnLst>
              <a:rect l="T15" t="T16" r="T17" b="T18"/>
              <a:pathLst>
                <a:path w="19" h="9">
                  <a:moveTo>
                    <a:pt x="3" y="0"/>
                  </a:moveTo>
                  <a:lnTo>
                    <a:pt x="0" y="0"/>
                  </a:lnTo>
                  <a:lnTo>
                    <a:pt x="17" y="9"/>
                  </a:lnTo>
                  <a:lnTo>
                    <a:pt x="19" y="9"/>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6" name="Freeform 224"/>
            <p:cNvSpPr>
              <a:spLocks/>
            </p:cNvSpPr>
            <p:nvPr/>
          </p:nvSpPr>
          <p:spPr bwMode="auto">
            <a:xfrm>
              <a:off x="1454" y="3264"/>
              <a:ext cx="19" cy="9"/>
            </a:xfrm>
            <a:custGeom>
              <a:avLst/>
              <a:gdLst>
                <a:gd name="T0" fmla="*/ 3 w 19"/>
                <a:gd name="T1" fmla="*/ 0 h 9"/>
                <a:gd name="T2" fmla="*/ 0 w 19"/>
                <a:gd name="T3" fmla="*/ 0 h 9"/>
                <a:gd name="T4" fmla="*/ 17 w 19"/>
                <a:gd name="T5" fmla="*/ 9 h 9"/>
                <a:gd name="T6" fmla="*/ 19 w 19"/>
                <a:gd name="T7" fmla="*/ 9 h 9"/>
                <a:gd name="T8" fmla="*/ 0 60000 65536"/>
                <a:gd name="T9" fmla="*/ 0 60000 65536"/>
                <a:gd name="T10" fmla="*/ 0 60000 65536"/>
                <a:gd name="T11" fmla="*/ 0 60000 65536"/>
                <a:gd name="T12" fmla="*/ 0 w 19"/>
                <a:gd name="T13" fmla="*/ 0 h 9"/>
                <a:gd name="T14" fmla="*/ 19 w 19"/>
                <a:gd name="T15" fmla="*/ 9 h 9"/>
              </a:gdLst>
              <a:ahLst/>
              <a:cxnLst>
                <a:cxn ang="T8">
                  <a:pos x="T0" y="T1"/>
                </a:cxn>
                <a:cxn ang="T9">
                  <a:pos x="T2" y="T3"/>
                </a:cxn>
                <a:cxn ang="T10">
                  <a:pos x="T4" y="T5"/>
                </a:cxn>
                <a:cxn ang="T11">
                  <a:pos x="T6" y="T7"/>
                </a:cxn>
              </a:cxnLst>
              <a:rect l="T12" t="T13" r="T14" b="T15"/>
              <a:pathLst>
                <a:path w="19" h="9">
                  <a:moveTo>
                    <a:pt x="3" y="0"/>
                  </a:moveTo>
                  <a:lnTo>
                    <a:pt x="0" y="0"/>
                  </a:lnTo>
                  <a:lnTo>
                    <a:pt x="17" y="9"/>
                  </a:lnTo>
                  <a:lnTo>
                    <a:pt x="19" y="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7" name="Freeform 225"/>
            <p:cNvSpPr>
              <a:spLocks/>
            </p:cNvSpPr>
            <p:nvPr/>
          </p:nvSpPr>
          <p:spPr bwMode="auto">
            <a:xfrm>
              <a:off x="1459" y="3226"/>
              <a:ext cx="31" cy="45"/>
            </a:xfrm>
            <a:custGeom>
              <a:avLst/>
              <a:gdLst>
                <a:gd name="T0" fmla="*/ 24 w 31"/>
                <a:gd name="T1" fmla="*/ 0 h 45"/>
                <a:gd name="T2" fmla="*/ 0 w 31"/>
                <a:gd name="T3" fmla="*/ 40 h 45"/>
                <a:gd name="T4" fmla="*/ 10 w 31"/>
                <a:gd name="T5" fmla="*/ 45 h 45"/>
                <a:gd name="T6" fmla="*/ 31 w 31"/>
                <a:gd name="T7" fmla="*/ 7 h 45"/>
                <a:gd name="T8" fmla="*/ 24 w 31"/>
                <a:gd name="T9" fmla="*/ 0 h 45"/>
                <a:gd name="T10" fmla="*/ 0 60000 65536"/>
                <a:gd name="T11" fmla="*/ 0 60000 65536"/>
                <a:gd name="T12" fmla="*/ 0 60000 65536"/>
                <a:gd name="T13" fmla="*/ 0 60000 65536"/>
                <a:gd name="T14" fmla="*/ 0 60000 65536"/>
                <a:gd name="T15" fmla="*/ 0 w 31"/>
                <a:gd name="T16" fmla="*/ 0 h 45"/>
                <a:gd name="T17" fmla="*/ 31 w 31"/>
                <a:gd name="T18" fmla="*/ 45 h 45"/>
              </a:gdLst>
              <a:ahLst/>
              <a:cxnLst>
                <a:cxn ang="T10">
                  <a:pos x="T0" y="T1"/>
                </a:cxn>
                <a:cxn ang="T11">
                  <a:pos x="T2" y="T3"/>
                </a:cxn>
                <a:cxn ang="T12">
                  <a:pos x="T4" y="T5"/>
                </a:cxn>
                <a:cxn ang="T13">
                  <a:pos x="T6" y="T7"/>
                </a:cxn>
                <a:cxn ang="T14">
                  <a:pos x="T8" y="T9"/>
                </a:cxn>
              </a:cxnLst>
              <a:rect l="T15" t="T16" r="T17" b="T18"/>
              <a:pathLst>
                <a:path w="31" h="45">
                  <a:moveTo>
                    <a:pt x="24" y="0"/>
                  </a:moveTo>
                  <a:lnTo>
                    <a:pt x="0" y="40"/>
                  </a:lnTo>
                  <a:lnTo>
                    <a:pt x="10" y="45"/>
                  </a:lnTo>
                  <a:lnTo>
                    <a:pt x="31" y="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8" name="Freeform 226"/>
            <p:cNvSpPr>
              <a:spLocks/>
            </p:cNvSpPr>
            <p:nvPr/>
          </p:nvSpPr>
          <p:spPr bwMode="auto">
            <a:xfrm>
              <a:off x="1459" y="3226"/>
              <a:ext cx="31" cy="45"/>
            </a:xfrm>
            <a:custGeom>
              <a:avLst/>
              <a:gdLst>
                <a:gd name="T0" fmla="*/ 24 w 31"/>
                <a:gd name="T1" fmla="*/ 0 h 45"/>
                <a:gd name="T2" fmla="*/ 0 w 31"/>
                <a:gd name="T3" fmla="*/ 40 h 45"/>
                <a:gd name="T4" fmla="*/ 10 w 31"/>
                <a:gd name="T5" fmla="*/ 45 h 45"/>
                <a:gd name="T6" fmla="*/ 31 w 31"/>
                <a:gd name="T7" fmla="*/ 7 h 45"/>
                <a:gd name="T8" fmla="*/ 0 60000 65536"/>
                <a:gd name="T9" fmla="*/ 0 60000 65536"/>
                <a:gd name="T10" fmla="*/ 0 60000 65536"/>
                <a:gd name="T11" fmla="*/ 0 60000 65536"/>
                <a:gd name="T12" fmla="*/ 0 w 31"/>
                <a:gd name="T13" fmla="*/ 0 h 45"/>
                <a:gd name="T14" fmla="*/ 31 w 31"/>
                <a:gd name="T15" fmla="*/ 45 h 45"/>
              </a:gdLst>
              <a:ahLst/>
              <a:cxnLst>
                <a:cxn ang="T8">
                  <a:pos x="T0" y="T1"/>
                </a:cxn>
                <a:cxn ang="T9">
                  <a:pos x="T2" y="T3"/>
                </a:cxn>
                <a:cxn ang="T10">
                  <a:pos x="T4" y="T5"/>
                </a:cxn>
                <a:cxn ang="T11">
                  <a:pos x="T6" y="T7"/>
                </a:cxn>
              </a:cxnLst>
              <a:rect l="T12" t="T13" r="T14" b="T15"/>
              <a:pathLst>
                <a:path w="31" h="45">
                  <a:moveTo>
                    <a:pt x="24" y="0"/>
                  </a:moveTo>
                  <a:lnTo>
                    <a:pt x="0" y="40"/>
                  </a:lnTo>
                  <a:lnTo>
                    <a:pt x="10" y="45"/>
                  </a:lnTo>
                  <a:lnTo>
                    <a:pt x="31"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19" name="Freeform 227"/>
            <p:cNvSpPr>
              <a:spLocks/>
            </p:cNvSpPr>
            <p:nvPr/>
          </p:nvSpPr>
          <p:spPr bwMode="auto">
            <a:xfrm>
              <a:off x="1513" y="3410"/>
              <a:ext cx="41" cy="67"/>
            </a:xfrm>
            <a:custGeom>
              <a:avLst/>
              <a:gdLst>
                <a:gd name="T0" fmla="*/ 34 w 41"/>
                <a:gd name="T1" fmla="*/ 0 h 67"/>
                <a:gd name="T2" fmla="*/ 8 w 41"/>
                <a:gd name="T3" fmla="*/ 45 h 67"/>
                <a:gd name="T4" fmla="*/ 0 w 41"/>
                <a:gd name="T5" fmla="*/ 62 h 67"/>
                <a:gd name="T6" fmla="*/ 8 w 41"/>
                <a:gd name="T7" fmla="*/ 67 h 67"/>
                <a:gd name="T8" fmla="*/ 17 w 41"/>
                <a:gd name="T9" fmla="*/ 50 h 67"/>
                <a:gd name="T10" fmla="*/ 41 w 41"/>
                <a:gd name="T11" fmla="*/ 5 h 67"/>
                <a:gd name="T12" fmla="*/ 34 w 41"/>
                <a:gd name="T13" fmla="*/ 0 h 67"/>
                <a:gd name="T14" fmla="*/ 0 60000 65536"/>
                <a:gd name="T15" fmla="*/ 0 60000 65536"/>
                <a:gd name="T16" fmla="*/ 0 60000 65536"/>
                <a:gd name="T17" fmla="*/ 0 60000 65536"/>
                <a:gd name="T18" fmla="*/ 0 60000 65536"/>
                <a:gd name="T19" fmla="*/ 0 60000 65536"/>
                <a:gd name="T20" fmla="*/ 0 60000 65536"/>
                <a:gd name="T21" fmla="*/ 0 w 41"/>
                <a:gd name="T22" fmla="*/ 0 h 67"/>
                <a:gd name="T23" fmla="*/ 41 w 41"/>
                <a:gd name="T24" fmla="*/ 67 h 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1" h="67">
                  <a:moveTo>
                    <a:pt x="34" y="0"/>
                  </a:moveTo>
                  <a:lnTo>
                    <a:pt x="8" y="45"/>
                  </a:lnTo>
                  <a:lnTo>
                    <a:pt x="0" y="62"/>
                  </a:lnTo>
                  <a:lnTo>
                    <a:pt x="8" y="67"/>
                  </a:lnTo>
                  <a:lnTo>
                    <a:pt x="17" y="50"/>
                  </a:lnTo>
                  <a:lnTo>
                    <a:pt x="41" y="5"/>
                  </a:lnTo>
                  <a:lnTo>
                    <a:pt x="3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0" name="Freeform 228"/>
            <p:cNvSpPr>
              <a:spLocks/>
            </p:cNvSpPr>
            <p:nvPr/>
          </p:nvSpPr>
          <p:spPr bwMode="auto">
            <a:xfrm>
              <a:off x="1542" y="3410"/>
              <a:ext cx="16" cy="8"/>
            </a:xfrm>
            <a:custGeom>
              <a:avLst/>
              <a:gdLst>
                <a:gd name="T0" fmla="*/ 0 w 16"/>
                <a:gd name="T1" fmla="*/ 0 h 8"/>
                <a:gd name="T2" fmla="*/ 0 w 16"/>
                <a:gd name="T3" fmla="*/ 0 h 8"/>
                <a:gd name="T4" fmla="*/ 16 w 16"/>
                <a:gd name="T5" fmla="*/ 8 h 8"/>
                <a:gd name="T6" fmla="*/ 16 w 16"/>
                <a:gd name="T7" fmla="*/ 8 h 8"/>
                <a:gd name="T8" fmla="*/ 0 w 16"/>
                <a:gd name="T9" fmla="*/ 0 h 8"/>
                <a:gd name="T10" fmla="*/ 0 60000 65536"/>
                <a:gd name="T11" fmla="*/ 0 60000 65536"/>
                <a:gd name="T12" fmla="*/ 0 60000 65536"/>
                <a:gd name="T13" fmla="*/ 0 60000 65536"/>
                <a:gd name="T14" fmla="*/ 0 60000 65536"/>
                <a:gd name="T15" fmla="*/ 0 w 16"/>
                <a:gd name="T16" fmla="*/ 0 h 8"/>
                <a:gd name="T17" fmla="*/ 16 w 16"/>
                <a:gd name="T18" fmla="*/ 8 h 8"/>
              </a:gdLst>
              <a:ahLst/>
              <a:cxnLst>
                <a:cxn ang="T10">
                  <a:pos x="T0" y="T1"/>
                </a:cxn>
                <a:cxn ang="T11">
                  <a:pos x="T2" y="T3"/>
                </a:cxn>
                <a:cxn ang="T12">
                  <a:pos x="T4" y="T5"/>
                </a:cxn>
                <a:cxn ang="T13">
                  <a:pos x="T6" y="T7"/>
                </a:cxn>
                <a:cxn ang="T14">
                  <a:pos x="T8" y="T9"/>
                </a:cxn>
              </a:cxnLst>
              <a:rect l="T15" t="T16" r="T17" b="T18"/>
              <a:pathLst>
                <a:path w="16" h="8">
                  <a:moveTo>
                    <a:pt x="0" y="0"/>
                  </a:moveTo>
                  <a:lnTo>
                    <a:pt x="0" y="0"/>
                  </a:lnTo>
                  <a:lnTo>
                    <a:pt x="16" y="8"/>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1" name="Freeform 229"/>
            <p:cNvSpPr>
              <a:spLocks/>
            </p:cNvSpPr>
            <p:nvPr/>
          </p:nvSpPr>
          <p:spPr bwMode="auto">
            <a:xfrm>
              <a:off x="1542" y="3410"/>
              <a:ext cx="16" cy="8"/>
            </a:xfrm>
            <a:custGeom>
              <a:avLst/>
              <a:gdLst>
                <a:gd name="T0" fmla="*/ 0 w 16"/>
                <a:gd name="T1" fmla="*/ 0 h 8"/>
                <a:gd name="T2" fmla="*/ 0 w 16"/>
                <a:gd name="T3" fmla="*/ 0 h 8"/>
                <a:gd name="T4" fmla="*/ 16 w 16"/>
                <a:gd name="T5" fmla="*/ 8 h 8"/>
                <a:gd name="T6" fmla="*/ 16 w 16"/>
                <a:gd name="T7" fmla="*/ 8 h 8"/>
                <a:gd name="T8" fmla="*/ 0 60000 65536"/>
                <a:gd name="T9" fmla="*/ 0 60000 65536"/>
                <a:gd name="T10" fmla="*/ 0 60000 65536"/>
                <a:gd name="T11" fmla="*/ 0 60000 65536"/>
                <a:gd name="T12" fmla="*/ 0 w 16"/>
                <a:gd name="T13" fmla="*/ 0 h 8"/>
                <a:gd name="T14" fmla="*/ 16 w 16"/>
                <a:gd name="T15" fmla="*/ 8 h 8"/>
              </a:gdLst>
              <a:ahLst/>
              <a:cxnLst>
                <a:cxn ang="T8">
                  <a:pos x="T0" y="T1"/>
                </a:cxn>
                <a:cxn ang="T9">
                  <a:pos x="T2" y="T3"/>
                </a:cxn>
                <a:cxn ang="T10">
                  <a:pos x="T4" y="T5"/>
                </a:cxn>
                <a:cxn ang="T11">
                  <a:pos x="T6" y="T7"/>
                </a:cxn>
              </a:cxnLst>
              <a:rect l="T12" t="T13" r="T14" b="T15"/>
              <a:pathLst>
                <a:path w="16" h="8">
                  <a:moveTo>
                    <a:pt x="0" y="0"/>
                  </a:moveTo>
                  <a:lnTo>
                    <a:pt x="0" y="0"/>
                  </a:lnTo>
                  <a:lnTo>
                    <a:pt x="16" y="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2" name="Freeform 230"/>
            <p:cNvSpPr>
              <a:spLocks/>
            </p:cNvSpPr>
            <p:nvPr/>
          </p:nvSpPr>
          <p:spPr bwMode="auto">
            <a:xfrm>
              <a:off x="1547" y="3403"/>
              <a:ext cx="11" cy="12"/>
            </a:xfrm>
            <a:custGeom>
              <a:avLst/>
              <a:gdLst>
                <a:gd name="T0" fmla="*/ 4 w 11"/>
                <a:gd name="T1" fmla="*/ 0 h 12"/>
                <a:gd name="T2" fmla="*/ 0 w 11"/>
                <a:gd name="T3" fmla="*/ 7 h 12"/>
                <a:gd name="T4" fmla="*/ 7 w 11"/>
                <a:gd name="T5" fmla="*/ 12 h 12"/>
                <a:gd name="T6" fmla="*/ 11 w 11"/>
                <a:gd name="T7" fmla="*/ 5 h 12"/>
                <a:gd name="T8" fmla="*/ 4 w 11"/>
                <a:gd name="T9" fmla="*/ 0 h 12"/>
                <a:gd name="T10" fmla="*/ 0 60000 65536"/>
                <a:gd name="T11" fmla="*/ 0 60000 65536"/>
                <a:gd name="T12" fmla="*/ 0 60000 65536"/>
                <a:gd name="T13" fmla="*/ 0 60000 65536"/>
                <a:gd name="T14" fmla="*/ 0 60000 65536"/>
                <a:gd name="T15" fmla="*/ 0 w 11"/>
                <a:gd name="T16" fmla="*/ 0 h 12"/>
                <a:gd name="T17" fmla="*/ 11 w 11"/>
                <a:gd name="T18" fmla="*/ 12 h 12"/>
              </a:gdLst>
              <a:ahLst/>
              <a:cxnLst>
                <a:cxn ang="T10">
                  <a:pos x="T0" y="T1"/>
                </a:cxn>
                <a:cxn ang="T11">
                  <a:pos x="T2" y="T3"/>
                </a:cxn>
                <a:cxn ang="T12">
                  <a:pos x="T4" y="T5"/>
                </a:cxn>
                <a:cxn ang="T13">
                  <a:pos x="T6" y="T7"/>
                </a:cxn>
                <a:cxn ang="T14">
                  <a:pos x="T8" y="T9"/>
                </a:cxn>
              </a:cxnLst>
              <a:rect l="T15" t="T16" r="T17" b="T18"/>
              <a:pathLst>
                <a:path w="11" h="12">
                  <a:moveTo>
                    <a:pt x="4" y="0"/>
                  </a:moveTo>
                  <a:lnTo>
                    <a:pt x="0" y="7"/>
                  </a:lnTo>
                  <a:lnTo>
                    <a:pt x="7" y="12"/>
                  </a:lnTo>
                  <a:lnTo>
                    <a:pt x="11" y="5"/>
                  </a:lnTo>
                  <a:lnTo>
                    <a:pt x="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3" name="Freeform 231"/>
            <p:cNvSpPr>
              <a:spLocks/>
            </p:cNvSpPr>
            <p:nvPr/>
          </p:nvSpPr>
          <p:spPr bwMode="auto">
            <a:xfrm>
              <a:off x="1547" y="3403"/>
              <a:ext cx="11" cy="12"/>
            </a:xfrm>
            <a:custGeom>
              <a:avLst/>
              <a:gdLst>
                <a:gd name="T0" fmla="*/ 4 w 11"/>
                <a:gd name="T1" fmla="*/ 0 h 12"/>
                <a:gd name="T2" fmla="*/ 0 w 11"/>
                <a:gd name="T3" fmla="*/ 7 h 12"/>
                <a:gd name="T4" fmla="*/ 7 w 11"/>
                <a:gd name="T5" fmla="*/ 12 h 12"/>
                <a:gd name="T6" fmla="*/ 11 w 11"/>
                <a:gd name="T7" fmla="*/ 5 h 12"/>
                <a:gd name="T8" fmla="*/ 0 60000 65536"/>
                <a:gd name="T9" fmla="*/ 0 60000 65536"/>
                <a:gd name="T10" fmla="*/ 0 60000 65536"/>
                <a:gd name="T11" fmla="*/ 0 60000 65536"/>
                <a:gd name="T12" fmla="*/ 0 w 11"/>
                <a:gd name="T13" fmla="*/ 0 h 12"/>
                <a:gd name="T14" fmla="*/ 11 w 11"/>
                <a:gd name="T15" fmla="*/ 12 h 12"/>
              </a:gdLst>
              <a:ahLst/>
              <a:cxnLst>
                <a:cxn ang="T8">
                  <a:pos x="T0" y="T1"/>
                </a:cxn>
                <a:cxn ang="T9">
                  <a:pos x="T2" y="T3"/>
                </a:cxn>
                <a:cxn ang="T10">
                  <a:pos x="T4" y="T5"/>
                </a:cxn>
                <a:cxn ang="T11">
                  <a:pos x="T6" y="T7"/>
                </a:cxn>
              </a:cxnLst>
              <a:rect l="T12" t="T13" r="T14" b="T15"/>
              <a:pathLst>
                <a:path w="11" h="12">
                  <a:moveTo>
                    <a:pt x="4" y="0"/>
                  </a:moveTo>
                  <a:lnTo>
                    <a:pt x="0" y="7"/>
                  </a:lnTo>
                  <a:lnTo>
                    <a:pt x="7" y="12"/>
                  </a:lnTo>
                  <a:lnTo>
                    <a:pt x="11"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4" name="Freeform 232"/>
            <p:cNvSpPr>
              <a:spLocks/>
            </p:cNvSpPr>
            <p:nvPr/>
          </p:nvSpPr>
          <p:spPr bwMode="auto">
            <a:xfrm>
              <a:off x="1322" y="3576"/>
              <a:ext cx="12" cy="14"/>
            </a:xfrm>
            <a:custGeom>
              <a:avLst/>
              <a:gdLst>
                <a:gd name="T0" fmla="*/ 5 w 12"/>
                <a:gd name="T1" fmla="*/ 0 h 14"/>
                <a:gd name="T2" fmla="*/ 0 w 12"/>
                <a:gd name="T3" fmla="*/ 9 h 14"/>
                <a:gd name="T4" fmla="*/ 7 w 12"/>
                <a:gd name="T5" fmla="*/ 14 h 14"/>
                <a:gd name="T6" fmla="*/ 12 w 12"/>
                <a:gd name="T7" fmla="*/ 5 h 14"/>
                <a:gd name="T8" fmla="*/ 5 w 12"/>
                <a:gd name="T9" fmla="*/ 0 h 14"/>
                <a:gd name="T10" fmla="*/ 0 60000 65536"/>
                <a:gd name="T11" fmla="*/ 0 60000 65536"/>
                <a:gd name="T12" fmla="*/ 0 60000 65536"/>
                <a:gd name="T13" fmla="*/ 0 60000 65536"/>
                <a:gd name="T14" fmla="*/ 0 60000 65536"/>
                <a:gd name="T15" fmla="*/ 0 w 12"/>
                <a:gd name="T16" fmla="*/ 0 h 14"/>
                <a:gd name="T17" fmla="*/ 12 w 12"/>
                <a:gd name="T18" fmla="*/ 14 h 14"/>
              </a:gdLst>
              <a:ahLst/>
              <a:cxnLst>
                <a:cxn ang="T10">
                  <a:pos x="T0" y="T1"/>
                </a:cxn>
                <a:cxn ang="T11">
                  <a:pos x="T2" y="T3"/>
                </a:cxn>
                <a:cxn ang="T12">
                  <a:pos x="T4" y="T5"/>
                </a:cxn>
                <a:cxn ang="T13">
                  <a:pos x="T6" y="T7"/>
                </a:cxn>
                <a:cxn ang="T14">
                  <a:pos x="T8" y="T9"/>
                </a:cxn>
              </a:cxnLst>
              <a:rect l="T15" t="T16" r="T17" b="T18"/>
              <a:pathLst>
                <a:path w="12" h="14">
                  <a:moveTo>
                    <a:pt x="5" y="0"/>
                  </a:moveTo>
                  <a:lnTo>
                    <a:pt x="0" y="9"/>
                  </a:lnTo>
                  <a:lnTo>
                    <a:pt x="7" y="14"/>
                  </a:lnTo>
                  <a:lnTo>
                    <a:pt x="12" y="5"/>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5" name="Freeform 233"/>
            <p:cNvSpPr>
              <a:spLocks/>
            </p:cNvSpPr>
            <p:nvPr/>
          </p:nvSpPr>
          <p:spPr bwMode="auto">
            <a:xfrm>
              <a:off x="1322" y="3576"/>
              <a:ext cx="12" cy="14"/>
            </a:xfrm>
            <a:custGeom>
              <a:avLst/>
              <a:gdLst>
                <a:gd name="T0" fmla="*/ 5 w 12"/>
                <a:gd name="T1" fmla="*/ 0 h 14"/>
                <a:gd name="T2" fmla="*/ 0 w 12"/>
                <a:gd name="T3" fmla="*/ 9 h 14"/>
                <a:gd name="T4" fmla="*/ 7 w 12"/>
                <a:gd name="T5" fmla="*/ 14 h 14"/>
                <a:gd name="T6" fmla="*/ 12 w 12"/>
                <a:gd name="T7" fmla="*/ 5 h 14"/>
                <a:gd name="T8" fmla="*/ 0 60000 65536"/>
                <a:gd name="T9" fmla="*/ 0 60000 65536"/>
                <a:gd name="T10" fmla="*/ 0 60000 65536"/>
                <a:gd name="T11" fmla="*/ 0 60000 65536"/>
                <a:gd name="T12" fmla="*/ 0 w 12"/>
                <a:gd name="T13" fmla="*/ 0 h 14"/>
                <a:gd name="T14" fmla="*/ 12 w 12"/>
                <a:gd name="T15" fmla="*/ 14 h 14"/>
              </a:gdLst>
              <a:ahLst/>
              <a:cxnLst>
                <a:cxn ang="T8">
                  <a:pos x="T0" y="T1"/>
                </a:cxn>
                <a:cxn ang="T9">
                  <a:pos x="T2" y="T3"/>
                </a:cxn>
                <a:cxn ang="T10">
                  <a:pos x="T4" y="T5"/>
                </a:cxn>
                <a:cxn ang="T11">
                  <a:pos x="T6" y="T7"/>
                </a:cxn>
              </a:cxnLst>
              <a:rect l="T12" t="T13" r="T14" b="T15"/>
              <a:pathLst>
                <a:path w="12" h="14">
                  <a:moveTo>
                    <a:pt x="5" y="0"/>
                  </a:moveTo>
                  <a:lnTo>
                    <a:pt x="0" y="9"/>
                  </a:lnTo>
                  <a:lnTo>
                    <a:pt x="7" y="14"/>
                  </a:lnTo>
                  <a:lnTo>
                    <a:pt x="12"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6" name="Freeform 236"/>
            <p:cNvSpPr>
              <a:spLocks/>
            </p:cNvSpPr>
            <p:nvPr/>
          </p:nvSpPr>
          <p:spPr bwMode="auto">
            <a:xfrm>
              <a:off x="1327" y="3491"/>
              <a:ext cx="57" cy="90"/>
            </a:xfrm>
            <a:custGeom>
              <a:avLst/>
              <a:gdLst>
                <a:gd name="T0" fmla="*/ 47 w 57"/>
                <a:gd name="T1" fmla="*/ 0 h 90"/>
                <a:gd name="T2" fmla="*/ 0 w 57"/>
                <a:gd name="T3" fmla="*/ 85 h 90"/>
                <a:gd name="T4" fmla="*/ 7 w 57"/>
                <a:gd name="T5" fmla="*/ 90 h 90"/>
                <a:gd name="T6" fmla="*/ 57 w 57"/>
                <a:gd name="T7" fmla="*/ 5 h 90"/>
                <a:gd name="T8" fmla="*/ 47 w 57"/>
                <a:gd name="T9" fmla="*/ 0 h 90"/>
                <a:gd name="T10" fmla="*/ 0 60000 65536"/>
                <a:gd name="T11" fmla="*/ 0 60000 65536"/>
                <a:gd name="T12" fmla="*/ 0 60000 65536"/>
                <a:gd name="T13" fmla="*/ 0 60000 65536"/>
                <a:gd name="T14" fmla="*/ 0 60000 65536"/>
                <a:gd name="T15" fmla="*/ 0 w 57"/>
                <a:gd name="T16" fmla="*/ 0 h 90"/>
                <a:gd name="T17" fmla="*/ 57 w 57"/>
                <a:gd name="T18" fmla="*/ 90 h 90"/>
              </a:gdLst>
              <a:ahLst/>
              <a:cxnLst>
                <a:cxn ang="T10">
                  <a:pos x="T0" y="T1"/>
                </a:cxn>
                <a:cxn ang="T11">
                  <a:pos x="T2" y="T3"/>
                </a:cxn>
                <a:cxn ang="T12">
                  <a:pos x="T4" y="T5"/>
                </a:cxn>
                <a:cxn ang="T13">
                  <a:pos x="T6" y="T7"/>
                </a:cxn>
                <a:cxn ang="T14">
                  <a:pos x="T8" y="T9"/>
                </a:cxn>
              </a:cxnLst>
              <a:rect l="T15" t="T16" r="T17" b="T18"/>
              <a:pathLst>
                <a:path w="57" h="90">
                  <a:moveTo>
                    <a:pt x="47" y="0"/>
                  </a:moveTo>
                  <a:lnTo>
                    <a:pt x="0" y="85"/>
                  </a:lnTo>
                  <a:lnTo>
                    <a:pt x="7" y="90"/>
                  </a:lnTo>
                  <a:lnTo>
                    <a:pt x="57" y="5"/>
                  </a:lnTo>
                  <a:lnTo>
                    <a:pt x="47"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7" name="Freeform 237"/>
            <p:cNvSpPr>
              <a:spLocks/>
            </p:cNvSpPr>
            <p:nvPr/>
          </p:nvSpPr>
          <p:spPr bwMode="auto">
            <a:xfrm>
              <a:off x="1327" y="3491"/>
              <a:ext cx="57" cy="90"/>
            </a:xfrm>
            <a:custGeom>
              <a:avLst/>
              <a:gdLst>
                <a:gd name="T0" fmla="*/ 47 w 57"/>
                <a:gd name="T1" fmla="*/ 0 h 90"/>
                <a:gd name="T2" fmla="*/ 0 w 57"/>
                <a:gd name="T3" fmla="*/ 85 h 90"/>
                <a:gd name="T4" fmla="*/ 7 w 57"/>
                <a:gd name="T5" fmla="*/ 90 h 90"/>
                <a:gd name="T6" fmla="*/ 57 w 57"/>
                <a:gd name="T7" fmla="*/ 5 h 90"/>
                <a:gd name="T8" fmla="*/ 0 60000 65536"/>
                <a:gd name="T9" fmla="*/ 0 60000 65536"/>
                <a:gd name="T10" fmla="*/ 0 60000 65536"/>
                <a:gd name="T11" fmla="*/ 0 60000 65536"/>
                <a:gd name="T12" fmla="*/ 0 w 57"/>
                <a:gd name="T13" fmla="*/ 0 h 90"/>
                <a:gd name="T14" fmla="*/ 57 w 57"/>
                <a:gd name="T15" fmla="*/ 90 h 90"/>
              </a:gdLst>
              <a:ahLst/>
              <a:cxnLst>
                <a:cxn ang="T8">
                  <a:pos x="T0" y="T1"/>
                </a:cxn>
                <a:cxn ang="T9">
                  <a:pos x="T2" y="T3"/>
                </a:cxn>
                <a:cxn ang="T10">
                  <a:pos x="T4" y="T5"/>
                </a:cxn>
                <a:cxn ang="T11">
                  <a:pos x="T6" y="T7"/>
                </a:cxn>
              </a:cxnLst>
              <a:rect l="T12" t="T13" r="T14" b="T15"/>
              <a:pathLst>
                <a:path w="57" h="90">
                  <a:moveTo>
                    <a:pt x="47" y="0"/>
                  </a:moveTo>
                  <a:lnTo>
                    <a:pt x="0" y="85"/>
                  </a:lnTo>
                  <a:lnTo>
                    <a:pt x="7" y="90"/>
                  </a:lnTo>
                  <a:lnTo>
                    <a:pt x="57"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8" name="Freeform 238"/>
            <p:cNvSpPr>
              <a:spLocks/>
            </p:cNvSpPr>
            <p:nvPr/>
          </p:nvSpPr>
          <p:spPr bwMode="auto">
            <a:xfrm>
              <a:off x="1374" y="3474"/>
              <a:ext cx="19" cy="22"/>
            </a:xfrm>
            <a:custGeom>
              <a:avLst/>
              <a:gdLst>
                <a:gd name="T0" fmla="*/ 12 w 19"/>
                <a:gd name="T1" fmla="*/ 0 h 22"/>
                <a:gd name="T2" fmla="*/ 5 w 19"/>
                <a:gd name="T3" fmla="*/ 10 h 22"/>
                <a:gd name="T4" fmla="*/ 0 w 19"/>
                <a:gd name="T5" fmla="*/ 17 h 22"/>
                <a:gd name="T6" fmla="*/ 10 w 19"/>
                <a:gd name="T7" fmla="*/ 22 h 22"/>
                <a:gd name="T8" fmla="*/ 12 w 19"/>
                <a:gd name="T9" fmla="*/ 14 h 22"/>
                <a:gd name="T10" fmla="*/ 12 w 19"/>
                <a:gd name="T11" fmla="*/ 14 h 22"/>
                <a:gd name="T12" fmla="*/ 19 w 19"/>
                <a:gd name="T13" fmla="*/ 5 h 22"/>
                <a:gd name="T14" fmla="*/ 12 w 19"/>
                <a:gd name="T15" fmla="*/ 0 h 22"/>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22"/>
                <a:gd name="T26" fmla="*/ 19 w 19"/>
                <a:gd name="T27" fmla="*/ 22 h 2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22">
                  <a:moveTo>
                    <a:pt x="12" y="0"/>
                  </a:moveTo>
                  <a:lnTo>
                    <a:pt x="5" y="10"/>
                  </a:lnTo>
                  <a:lnTo>
                    <a:pt x="0" y="17"/>
                  </a:lnTo>
                  <a:lnTo>
                    <a:pt x="10" y="22"/>
                  </a:lnTo>
                  <a:lnTo>
                    <a:pt x="12" y="14"/>
                  </a:lnTo>
                  <a:lnTo>
                    <a:pt x="19" y="5"/>
                  </a:lnTo>
                  <a:lnTo>
                    <a:pt x="1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29" name="Freeform 239"/>
            <p:cNvSpPr>
              <a:spLocks/>
            </p:cNvSpPr>
            <p:nvPr/>
          </p:nvSpPr>
          <p:spPr bwMode="auto">
            <a:xfrm>
              <a:off x="1381" y="3585"/>
              <a:ext cx="12" cy="69"/>
            </a:xfrm>
            <a:custGeom>
              <a:avLst/>
              <a:gdLst>
                <a:gd name="T0" fmla="*/ 0 w 12"/>
                <a:gd name="T1" fmla="*/ 0 h 69"/>
                <a:gd name="T2" fmla="*/ 3 w 12"/>
                <a:gd name="T3" fmla="*/ 69 h 69"/>
                <a:gd name="T4" fmla="*/ 12 w 12"/>
                <a:gd name="T5" fmla="*/ 69 h 69"/>
                <a:gd name="T6" fmla="*/ 10 w 12"/>
                <a:gd name="T7" fmla="*/ 0 h 69"/>
                <a:gd name="T8" fmla="*/ 0 w 12"/>
                <a:gd name="T9" fmla="*/ 0 h 69"/>
                <a:gd name="T10" fmla="*/ 0 60000 65536"/>
                <a:gd name="T11" fmla="*/ 0 60000 65536"/>
                <a:gd name="T12" fmla="*/ 0 60000 65536"/>
                <a:gd name="T13" fmla="*/ 0 60000 65536"/>
                <a:gd name="T14" fmla="*/ 0 60000 65536"/>
                <a:gd name="T15" fmla="*/ 0 w 12"/>
                <a:gd name="T16" fmla="*/ 0 h 69"/>
                <a:gd name="T17" fmla="*/ 12 w 12"/>
                <a:gd name="T18" fmla="*/ 69 h 69"/>
              </a:gdLst>
              <a:ahLst/>
              <a:cxnLst>
                <a:cxn ang="T10">
                  <a:pos x="T0" y="T1"/>
                </a:cxn>
                <a:cxn ang="T11">
                  <a:pos x="T2" y="T3"/>
                </a:cxn>
                <a:cxn ang="T12">
                  <a:pos x="T4" y="T5"/>
                </a:cxn>
                <a:cxn ang="T13">
                  <a:pos x="T6" y="T7"/>
                </a:cxn>
                <a:cxn ang="T14">
                  <a:pos x="T8" y="T9"/>
                </a:cxn>
              </a:cxnLst>
              <a:rect l="T15" t="T16" r="T17" b="T18"/>
              <a:pathLst>
                <a:path w="12" h="69">
                  <a:moveTo>
                    <a:pt x="0" y="0"/>
                  </a:moveTo>
                  <a:lnTo>
                    <a:pt x="3" y="69"/>
                  </a:lnTo>
                  <a:lnTo>
                    <a:pt x="12" y="69"/>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0" name="Freeform 240"/>
            <p:cNvSpPr>
              <a:spLocks/>
            </p:cNvSpPr>
            <p:nvPr/>
          </p:nvSpPr>
          <p:spPr bwMode="auto">
            <a:xfrm>
              <a:off x="1381" y="3585"/>
              <a:ext cx="12" cy="69"/>
            </a:xfrm>
            <a:custGeom>
              <a:avLst/>
              <a:gdLst>
                <a:gd name="T0" fmla="*/ 0 w 12"/>
                <a:gd name="T1" fmla="*/ 0 h 69"/>
                <a:gd name="T2" fmla="*/ 3 w 12"/>
                <a:gd name="T3" fmla="*/ 69 h 69"/>
                <a:gd name="T4" fmla="*/ 12 w 12"/>
                <a:gd name="T5" fmla="*/ 69 h 69"/>
                <a:gd name="T6" fmla="*/ 10 w 12"/>
                <a:gd name="T7" fmla="*/ 0 h 69"/>
                <a:gd name="T8" fmla="*/ 0 60000 65536"/>
                <a:gd name="T9" fmla="*/ 0 60000 65536"/>
                <a:gd name="T10" fmla="*/ 0 60000 65536"/>
                <a:gd name="T11" fmla="*/ 0 60000 65536"/>
                <a:gd name="T12" fmla="*/ 0 w 12"/>
                <a:gd name="T13" fmla="*/ 0 h 69"/>
                <a:gd name="T14" fmla="*/ 12 w 12"/>
                <a:gd name="T15" fmla="*/ 69 h 69"/>
              </a:gdLst>
              <a:ahLst/>
              <a:cxnLst>
                <a:cxn ang="T8">
                  <a:pos x="T0" y="T1"/>
                </a:cxn>
                <a:cxn ang="T9">
                  <a:pos x="T2" y="T3"/>
                </a:cxn>
                <a:cxn ang="T10">
                  <a:pos x="T4" y="T5"/>
                </a:cxn>
                <a:cxn ang="T11">
                  <a:pos x="T6" y="T7"/>
                </a:cxn>
              </a:cxnLst>
              <a:rect l="T12" t="T13" r="T14" b="T15"/>
              <a:pathLst>
                <a:path w="12" h="69">
                  <a:moveTo>
                    <a:pt x="0" y="0"/>
                  </a:moveTo>
                  <a:lnTo>
                    <a:pt x="3" y="69"/>
                  </a:lnTo>
                  <a:lnTo>
                    <a:pt x="12" y="69"/>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1" name="Freeform 243"/>
            <p:cNvSpPr>
              <a:spLocks/>
            </p:cNvSpPr>
            <p:nvPr/>
          </p:nvSpPr>
          <p:spPr bwMode="auto">
            <a:xfrm>
              <a:off x="1379" y="3581"/>
              <a:ext cx="12" cy="4"/>
            </a:xfrm>
            <a:custGeom>
              <a:avLst/>
              <a:gdLst>
                <a:gd name="T0" fmla="*/ 0 w 12"/>
                <a:gd name="T1" fmla="*/ 0 h 4"/>
                <a:gd name="T2" fmla="*/ 2 w 12"/>
                <a:gd name="T3" fmla="*/ 4 h 4"/>
                <a:gd name="T4" fmla="*/ 12 w 12"/>
                <a:gd name="T5" fmla="*/ 2 h 4"/>
                <a:gd name="T6" fmla="*/ 9 w 12"/>
                <a:gd name="T7" fmla="*/ 0 h 4"/>
                <a:gd name="T8" fmla="*/ 0 w 12"/>
                <a:gd name="T9" fmla="*/ 0 h 4"/>
                <a:gd name="T10" fmla="*/ 0 60000 65536"/>
                <a:gd name="T11" fmla="*/ 0 60000 65536"/>
                <a:gd name="T12" fmla="*/ 0 60000 65536"/>
                <a:gd name="T13" fmla="*/ 0 60000 65536"/>
                <a:gd name="T14" fmla="*/ 0 60000 65536"/>
                <a:gd name="T15" fmla="*/ 0 w 12"/>
                <a:gd name="T16" fmla="*/ 0 h 4"/>
                <a:gd name="T17" fmla="*/ 12 w 12"/>
                <a:gd name="T18" fmla="*/ 4 h 4"/>
              </a:gdLst>
              <a:ahLst/>
              <a:cxnLst>
                <a:cxn ang="T10">
                  <a:pos x="T0" y="T1"/>
                </a:cxn>
                <a:cxn ang="T11">
                  <a:pos x="T2" y="T3"/>
                </a:cxn>
                <a:cxn ang="T12">
                  <a:pos x="T4" y="T5"/>
                </a:cxn>
                <a:cxn ang="T13">
                  <a:pos x="T6" y="T7"/>
                </a:cxn>
                <a:cxn ang="T14">
                  <a:pos x="T8" y="T9"/>
                </a:cxn>
              </a:cxnLst>
              <a:rect l="T15" t="T16" r="T17" b="T18"/>
              <a:pathLst>
                <a:path w="12" h="4">
                  <a:moveTo>
                    <a:pt x="0" y="0"/>
                  </a:moveTo>
                  <a:lnTo>
                    <a:pt x="2" y="4"/>
                  </a:lnTo>
                  <a:lnTo>
                    <a:pt x="12" y="2"/>
                  </a:lnTo>
                  <a:lnTo>
                    <a:pt x="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2" name="Freeform 244"/>
            <p:cNvSpPr>
              <a:spLocks/>
            </p:cNvSpPr>
            <p:nvPr/>
          </p:nvSpPr>
          <p:spPr bwMode="auto">
            <a:xfrm>
              <a:off x="1379" y="3581"/>
              <a:ext cx="12" cy="4"/>
            </a:xfrm>
            <a:custGeom>
              <a:avLst/>
              <a:gdLst>
                <a:gd name="T0" fmla="*/ 0 w 12"/>
                <a:gd name="T1" fmla="*/ 0 h 4"/>
                <a:gd name="T2" fmla="*/ 2 w 12"/>
                <a:gd name="T3" fmla="*/ 4 h 4"/>
                <a:gd name="T4" fmla="*/ 12 w 12"/>
                <a:gd name="T5" fmla="*/ 2 h 4"/>
                <a:gd name="T6" fmla="*/ 9 w 12"/>
                <a:gd name="T7" fmla="*/ 0 h 4"/>
                <a:gd name="T8" fmla="*/ 0 60000 65536"/>
                <a:gd name="T9" fmla="*/ 0 60000 65536"/>
                <a:gd name="T10" fmla="*/ 0 60000 65536"/>
                <a:gd name="T11" fmla="*/ 0 60000 65536"/>
                <a:gd name="T12" fmla="*/ 0 w 12"/>
                <a:gd name="T13" fmla="*/ 0 h 4"/>
                <a:gd name="T14" fmla="*/ 12 w 12"/>
                <a:gd name="T15" fmla="*/ 4 h 4"/>
              </a:gdLst>
              <a:ahLst/>
              <a:cxnLst>
                <a:cxn ang="T8">
                  <a:pos x="T0" y="T1"/>
                </a:cxn>
                <a:cxn ang="T9">
                  <a:pos x="T2" y="T3"/>
                </a:cxn>
                <a:cxn ang="T10">
                  <a:pos x="T4" y="T5"/>
                </a:cxn>
                <a:cxn ang="T11">
                  <a:pos x="T6" y="T7"/>
                </a:cxn>
              </a:cxnLst>
              <a:rect l="T12" t="T13" r="T14" b="T15"/>
              <a:pathLst>
                <a:path w="12" h="4">
                  <a:moveTo>
                    <a:pt x="0" y="0"/>
                  </a:moveTo>
                  <a:lnTo>
                    <a:pt x="2" y="4"/>
                  </a:lnTo>
                  <a:lnTo>
                    <a:pt x="12" y="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3" name="Freeform 247"/>
            <p:cNvSpPr>
              <a:spLocks/>
            </p:cNvSpPr>
            <p:nvPr/>
          </p:nvSpPr>
          <p:spPr bwMode="auto">
            <a:xfrm>
              <a:off x="1376" y="3514"/>
              <a:ext cx="12" cy="67"/>
            </a:xfrm>
            <a:custGeom>
              <a:avLst/>
              <a:gdLst>
                <a:gd name="T0" fmla="*/ 0 w 12"/>
                <a:gd name="T1" fmla="*/ 0 h 67"/>
                <a:gd name="T2" fmla="*/ 3 w 12"/>
                <a:gd name="T3" fmla="*/ 67 h 67"/>
                <a:gd name="T4" fmla="*/ 12 w 12"/>
                <a:gd name="T5" fmla="*/ 67 h 67"/>
                <a:gd name="T6" fmla="*/ 10 w 12"/>
                <a:gd name="T7" fmla="*/ 0 h 67"/>
                <a:gd name="T8" fmla="*/ 0 w 12"/>
                <a:gd name="T9" fmla="*/ 0 h 67"/>
                <a:gd name="T10" fmla="*/ 0 60000 65536"/>
                <a:gd name="T11" fmla="*/ 0 60000 65536"/>
                <a:gd name="T12" fmla="*/ 0 60000 65536"/>
                <a:gd name="T13" fmla="*/ 0 60000 65536"/>
                <a:gd name="T14" fmla="*/ 0 60000 65536"/>
                <a:gd name="T15" fmla="*/ 0 w 12"/>
                <a:gd name="T16" fmla="*/ 0 h 67"/>
                <a:gd name="T17" fmla="*/ 12 w 12"/>
                <a:gd name="T18" fmla="*/ 67 h 67"/>
              </a:gdLst>
              <a:ahLst/>
              <a:cxnLst>
                <a:cxn ang="T10">
                  <a:pos x="T0" y="T1"/>
                </a:cxn>
                <a:cxn ang="T11">
                  <a:pos x="T2" y="T3"/>
                </a:cxn>
                <a:cxn ang="T12">
                  <a:pos x="T4" y="T5"/>
                </a:cxn>
                <a:cxn ang="T13">
                  <a:pos x="T6" y="T7"/>
                </a:cxn>
                <a:cxn ang="T14">
                  <a:pos x="T8" y="T9"/>
                </a:cxn>
              </a:cxnLst>
              <a:rect l="T15" t="T16" r="T17" b="T18"/>
              <a:pathLst>
                <a:path w="12" h="67">
                  <a:moveTo>
                    <a:pt x="0" y="0"/>
                  </a:moveTo>
                  <a:lnTo>
                    <a:pt x="3" y="67"/>
                  </a:lnTo>
                  <a:lnTo>
                    <a:pt x="12" y="67"/>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4" name="Freeform 248"/>
            <p:cNvSpPr>
              <a:spLocks/>
            </p:cNvSpPr>
            <p:nvPr/>
          </p:nvSpPr>
          <p:spPr bwMode="auto">
            <a:xfrm>
              <a:off x="1376" y="3514"/>
              <a:ext cx="12" cy="67"/>
            </a:xfrm>
            <a:custGeom>
              <a:avLst/>
              <a:gdLst>
                <a:gd name="T0" fmla="*/ 0 w 12"/>
                <a:gd name="T1" fmla="*/ 0 h 67"/>
                <a:gd name="T2" fmla="*/ 3 w 12"/>
                <a:gd name="T3" fmla="*/ 67 h 67"/>
                <a:gd name="T4" fmla="*/ 12 w 12"/>
                <a:gd name="T5" fmla="*/ 67 h 67"/>
                <a:gd name="T6" fmla="*/ 10 w 12"/>
                <a:gd name="T7" fmla="*/ 0 h 67"/>
                <a:gd name="T8" fmla="*/ 0 60000 65536"/>
                <a:gd name="T9" fmla="*/ 0 60000 65536"/>
                <a:gd name="T10" fmla="*/ 0 60000 65536"/>
                <a:gd name="T11" fmla="*/ 0 60000 65536"/>
                <a:gd name="T12" fmla="*/ 0 w 12"/>
                <a:gd name="T13" fmla="*/ 0 h 67"/>
                <a:gd name="T14" fmla="*/ 12 w 12"/>
                <a:gd name="T15" fmla="*/ 67 h 67"/>
              </a:gdLst>
              <a:ahLst/>
              <a:cxnLst>
                <a:cxn ang="T8">
                  <a:pos x="T0" y="T1"/>
                </a:cxn>
                <a:cxn ang="T9">
                  <a:pos x="T2" y="T3"/>
                </a:cxn>
                <a:cxn ang="T10">
                  <a:pos x="T4" y="T5"/>
                </a:cxn>
                <a:cxn ang="T11">
                  <a:pos x="T6" y="T7"/>
                </a:cxn>
              </a:cxnLst>
              <a:rect l="T12" t="T13" r="T14" b="T15"/>
              <a:pathLst>
                <a:path w="12" h="67">
                  <a:moveTo>
                    <a:pt x="0" y="0"/>
                  </a:moveTo>
                  <a:lnTo>
                    <a:pt x="3" y="67"/>
                  </a:lnTo>
                  <a:lnTo>
                    <a:pt x="12" y="67"/>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5" name="Freeform 251"/>
            <p:cNvSpPr>
              <a:spLocks/>
            </p:cNvSpPr>
            <p:nvPr/>
          </p:nvSpPr>
          <p:spPr bwMode="auto">
            <a:xfrm>
              <a:off x="1374" y="3503"/>
              <a:ext cx="12" cy="11"/>
            </a:xfrm>
            <a:custGeom>
              <a:avLst/>
              <a:gdLst>
                <a:gd name="T0" fmla="*/ 0 w 12"/>
                <a:gd name="T1" fmla="*/ 0 h 11"/>
                <a:gd name="T2" fmla="*/ 2 w 12"/>
                <a:gd name="T3" fmla="*/ 11 h 11"/>
                <a:gd name="T4" fmla="*/ 12 w 12"/>
                <a:gd name="T5" fmla="*/ 11 h 11"/>
                <a:gd name="T6" fmla="*/ 10 w 12"/>
                <a:gd name="T7" fmla="*/ 0 h 11"/>
                <a:gd name="T8" fmla="*/ 0 w 12"/>
                <a:gd name="T9" fmla="*/ 0 h 11"/>
                <a:gd name="T10" fmla="*/ 0 60000 65536"/>
                <a:gd name="T11" fmla="*/ 0 60000 65536"/>
                <a:gd name="T12" fmla="*/ 0 60000 65536"/>
                <a:gd name="T13" fmla="*/ 0 60000 65536"/>
                <a:gd name="T14" fmla="*/ 0 60000 65536"/>
                <a:gd name="T15" fmla="*/ 0 w 12"/>
                <a:gd name="T16" fmla="*/ 0 h 11"/>
                <a:gd name="T17" fmla="*/ 12 w 12"/>
                <a:gd name="T18" fmla="*/ 11 h 11"/>
              </a:gdLst>
              <a:ahLst/>
              <a:cxnLst>
                <a:cxn ang="T10">
                  <a:pos x="T0" y="T1"/>
                </a:cxn>
                <a:cxn ang="T11">
                  <a:pos x="T2" y="T3"/>
                </a:cxn>
                <a:cxn ang="T12">
                  <a:pos x="T4" y="T5"/>
                </a:cxn>
                <a:cxn ang="T13">
                  <a:pos x="T6" y="T7"/>
                </a:cxn>
                <a:cxn ang="T14">
                  <a:pos x="T8" y="T9"/>
                </a:cxn>
              </a:cxnLst>
              <a:rect l="T15" t="T16" r="T17" b="T18"/>
              <a:pathLst>
                <a:path w="12" h="11">
                  <a:moveTo>
                    <a:pt x="0" y="0"/>
                  </a:moveTo>
                  <a:lnTo>
                    <a:pt x="2" y="11"/>
                  </a:lnTo>
                  <a:lnTo>
                    <a:pt x="12" y="11"/>
                  </a:lnTo>
                  <a:lnTo>
                    <a:pt x="10"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6" name="Freeform 252"/>
            <p:cNvSpPr>
              <a:spLocks/>
            </p:cNvSpPr>
            <p:nvPr/>
          </p:nvSpPr>
          <p:spPr bwMode="auto">
            <a:xfrm>
              <a:off x="1374" y="3503"/>
              <a:ext cx="12" cy="11"/>
            </a:xfrm>
            <a:custGeom>
              <a:avLst/>
              <a:gdLst>
                <a:gd name="T0" fmla="*/ 0 w 12"/>
                <a:gd name="T1" fmla="*/ 0 h 11"/>
                <a:gd name="T2" fmla="*/ 2 w 12"/>
                <a:gd name="T3" fmla="*/ 11 h 11"/>
                <a:gd name="T4" fmla="*/ 12 w 12"/>
                <a:gd name="T5" fmla="*/ 11 h 11"/>
                <a:gd name="T6" fmla="*/ 10 w 12"/>
                <a:gd name="T7" fmla="*/ 0 h 11"/>
                <a:gd name="T8" fmla="*/ 0 60000 65536"/>
                <a:gd name="T9" fmla="*/ 0 60000 65536"/>
                <a:gd name="T10" fmla="*/ 0 60000 65536"/>
                <a:gd name="T11" fmla="*/ 0 60000 65536"/>
                <a:gd name="T12" fmla="*/ 0 w 12"/>
                <a:gd name="T13" fmla="*/ 0 h 11"/>
                <a:gd name="T14" fmla="*/ 12 w 12"/>
                <a:gd name="T15" fmla="*/ 11 h 11"/>
              </a:gdLst>
              <a:ahLst/>
              <a:cxnLst>
                <a:cxn ang="T8">
                  <a:pos x="T0" y="T1"/>
                </a:cxn>
                <a:cxn ang="T9">
                  <a:pos x="T2" y="T3"/>
                </a:cxn>
                <a:cxn ang="T10">
                  <a:pos x="T4" y="T5"/>
                </a:cxn>
                <a:cxn ang="T11">
                  <a:pos x="T6" y="T7"/>
                </a:cxn>
              </a:cxnLst>
              <a:rect l="T12" t="T13" r="T14" b="T15"/>
              <a:pathLst>
                <a:path w="12" h="11">
                  <a:moveTo>
                    <a:pt x="0" y="0"/>
                  </a:moveTo>
                  <a:lnTo>
                    <a:pt x="2" y="11"/>
                  </a:lnTo>
                  <a:lnTo>
                    <a:pt x="12" y="11"/>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7" name="Freeform 255"/>
            <p:cNvSpPr>
              <a:spLocks/>
            </p:cNvSpPr>
            <p:nvPr/>
          </p:nvSpPr>
          <p:spPr bwMode="auto">
            <a:xfrm>
              <a:off x="1372" y="3434"/>
              <a:ext cx="12" cy="69"/>
            </a:xfrm>
            <a:custGeom>
              <a:avLst/>
              <a:gdLst>
                <a:gd name="T0" fmla="*/ 0 w 12"/>
                <a:gd name="T1" fmla="*/ 0 h 69"/>
                <a:gd name="T2" fmla="*/ 0 w 12"/>
                <a:gd name="T3" fmla="*/ 36 h 69"/>
                <a:gd name="T4" fmla="*/ 2 w 12"/>
                <a:gd name="T5" fmla="*/ 64 h 69"/>
                <a:gd name="T6" fmla="*/ 2 w 12"/>
                <a:gd name="T7" fmla="*/ 64 h 69"/>
                <a:gd name="T8" fmla="*/ 2 w 12"/>
                <a:gd name="T9" fmla="*/ 69 h 69"/>
                <a:gd name="T10" fmla="*/ 12 w 12"/>
                <a:gd name="T11" fmla="*/ 69 h 69"/>
                <a:gd name="T12" fmla="*/ 12 w 12"/>
                <a:gd name="T13" fmla="*/ 59 h 69"/>
                <a:gd name="T14" fmla="*/ 12 w 12"/>
                <a:gd name="T15" fmla="*/ 54 h 69"/>
                <a:gd name="T16" fmla="*/ 12 w 12"/>
                <a:gd name="T17" fmla="*/ 54 h 69"/>
                <a:gd name="T18" fmla="*/ 9 w 12"/>
                <a:gd name="T19" fmla="*/ 36 h 69"/>
                <a:gd name="T20" fmla="*/ 9 w 12"/>
                <a:gd name="T21" fmla="*/ 0 h 69"/>
                <a:gd name="T22" fmla="*/ 0 w 12"/>
                <a:gd name="T23" fmla="*/ 0 h 6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
                <a:gd name="T37" fmla="*/ 0 h 69"/>
                <a:gd name="T38" fmla="*/ 12 w 12"/>
                <a:gd name="T39" fmla="*/ 69 h 6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 h="69">
                  <a:moveTo>
                    <a:pt x="0" y="0"/>
                  </a:moveTo>
                  <a:lnTo>
                    <a:pt x="0" y="36"/>
                  </a:lnTo>
                  <a:lnTo>
                    <a:pt x="2" y="64"/>
                  </a:lnTo>
                  <a:lnTo>
                    <a:pt x="2" y="69"/>
                  </a:lnTo>
                  <a:lnTo>
                    <a:pt x="12" y="69"/>
                  </a:lnTo>
                  <a:lnTo>
                    <a:pt x="12" y="59"/>
                  </a:lnTo>
                  <a:lnTo>
                    <a:pt x="12" y="54"/>
                  </a:lnTo>
                  <a:lnTo>
                    <a:pt x="9" y="36"/>
                  </a:lnTo>
                  <a:lnTo>
                    <a:pt x="9" y="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8" name="Freeform 316"/>
            <p:cNvSpPr>
              <a:spLocks/>
            </p:cNvSpPr>
            <p:nvPr/>
          </p:nvSpPr>
          <p:spPr bwMode="auto">
            <a:xfrm>
              <a:off x="1277" y="2903"/>
              <a:ext cx="102" cy="349"/>
            </a:xfrm>
            <a:custGeom>
              <a:avLst/>
              <a:gdLst>
                <a:gd name="T0" fmla="*/ 0 w 102"/>
                <a:gd name="T1" fmla="*/ 4 h 349"/>
                <a:gd name="T2" fmla="*/ 92 w 102"/>
                <a:gd name="T3" fmla="*/ 349 h 349"/>
                <a:gd name="T4" fmla="*/ 102 w 102"/>
                <a:gd name="T5" fmla="*/ 347 h 349"/>
                <a:gd name="T6" fmla="*/ 10 w 102"/>
                <a:gd name="T7" fmla="*/ 0 h 349"/>
                <a:gd name="T8" fmla="*/ 0 w 102"/>
                <a:gd name="T9" fmla="*/ 4 h 349"/>
                <a:gd name="T10" fmla="*/ 0 60000 65536"/>
                <a:gd name="T11" fmla="*/ 0 60000 65536"/>
                <a:gd name="T12" fmla="*/ 0 60000 65536"/>
                <a:gd name="T13" fmla="*/ 0 60000 65536"/>
                <a:gd name="T14" fmla="*/ 0 60000 65536"/>
                <a:gd name="T15" fmla="*/ 0 w 102"/>
                <a:gd name="T16" fmla="*/ 0 h 349"/>
                <a:gd name="T17" fmla="*/ 102 w 102"/>
                <a:gd name="T18" fmla="*/ 349 h 349"/>
              </a:gdLst>
              <a:ahLst/>
              <a:cxnLst>
                <a:cxn ang="T10">
                  <a:pos x="T0" y="T1"/>
                </a:cxn>
                <a:cxn ang="T11">
                  <a:pos x="T2" y="T3"/>
                </a:cxn>
                <a:cxn ang="T12">
                  <a:pos x="T4" y="T5"/>
                </a:cxn>
                <a:cxn ang="T13">
                  <a:pos x="T6" y="T7"/>
                </a:cxn>
                <a:cxn ang="T14">
                  <a:pos x="T8" y="T9"/>
                </a:cxn>
              </a:cxnLst>
              <a:rect l="T15" t="T16" r="T17" b="T18"/>
              <a:pathLst>
                <a:path w="102" h="349">
                  <a:moveTo>
                    <a:pt x="0" y="4"/>
                  </a:moveTo>
                  <a:lnTo>
                    <a:pt x="92" y="349"/>
                  </a:lnTo>
                  <a:lnTo>
                    <a:pt x="102" y="347"/>
                  </a:lnTo>
                  <a:lnTo>
                    <a:pt x="10" y="0"/>
                  </a:lnTo>
                  <a:lnTo>
                    <a:pt x="0" y="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39" name="Freeform 317"/>
            <p:cNvSpPr>
              <a:spLocks/>
            </p:cNvSpPr>
            <p:nvPr/>
          </p:nvSpPr>
          <p:spPr bwMode="auto">
            <a:xfrm>
              <a:off x="1277" y="2903"/>
              <a:ext cx="102" cy="349"/>
            </a:xfrm>
            <a:custGeom>
              <a:avLst/>
              <a:gdLst>
                <a:gd name="T0" fmla="*/ 0 w 102"/>
                <a:gd name="T1" fmla="*/ 4 h 349"/>
                <a:gd name="T2" fmla="*/ 92 w 102"/>
                <a:gd name="T3" fmla="*/ 349 h 349"/>
                <a:gd name="T4" fmla="*/ 102 w 102"/>
                <a:gd name="T5" fmla="*/ 347 h 349"/>
                <a:gd name="T6" fmla="*/ 10 w 102"/>
                <a:gd name="T7" fmla="*/ 0 h 349"/>
                <a:gd name="T8" fmla="*/ 0 60000 65536"/>
                <a:gd name="T9" fmla="*/ 0 60000 65536"/>
                <a:gd name="T10" fmla="*/ 0 60000 65536"/>
                <a:gd name="T11" fmla="*/ 0 60000 65536"/>
                <a:gd name="T12" fmla="*/ 0 w 102"/>
                <a:gd name="T13" fmla="*/ 0 h 349"/>
                <a:gd name="T14" fmla="*/ 102 w 102"/>
                <a:gd name="T15" fmla="*/ 349 h 349"/>
              </a:gdLst>
              <a:ahLst/>
              <a:cxnLst>
                <a:cxn ang="T8">
                  <a:pos x="T0" y="T1"/>
                </a:cxn>
                <a:cxn ang="T9">
                  <a:pos x="T2" y="T3"/>
                </a:cxn>
                <a:cxn ang="T10">
                  <a:pos x="T4" y="T5"/>
                </a:cxn>
                <a:cxn ang="T11">
                  <a:pos x="T6" y="T7"/>
                </a:cxn>
              </a:cxnLst>
              <a:rect l="T12" t="T13" r="T14" b="T15"/>
              <a:pathLst>
                <a:path w="102" h="349">
                  <a:moveTo>
                    <a:pt x="0" y="4"/>
                  </a:moveTo>
                  <a:lnTo>
                    <a:pt x="92" y="349"/>
                  </a:lnTo>
                  <a:lnTo>
                    <a:pt x="102" y="347"/>
                  </a:lnTo>
                  <a:lnTo>
                    <a:pt x="1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0" name="Freeform 318"/>
            <p:cNvSpPr>
              <a:spLocks/>
            </p:cNvSpPr>
            <p:nvPr/>
          </p:nvSpPr>
          <p:spPr bwMode="auto">
            <a:xfrm>
              <a:off x="1343" y="3226"/>
              <a:ext cx="55" cy="107"/>
            </a:xfrm>
            <a:custGeom>
              <a:avLst/>
              <a:gdLst>
                <a:gd name="T0" fmla="*/ 0 w 55"/>
                <a:gd name="T1" fmla="*/ 14 h 107"/>
                <a:gd name="T2" fmla="*/ 55 w 55"/>
                <a:gd name="T3" fmla="*/ 107 h 107"/>
                <a:gd name="T4" fmla="*/ 55 w 55"/>
                <a:gd name="T5" fmla="*/ 0 h 107"/>
                <a:gd name="T6" fmla="*/ 0 w 55"/>
                <a:gd name="T7" fmla="*/ 14 h 107"/>
                <a:gd name="T8" fmla="*/ 0 60000 65536"/>
                <a:gd name="T9" fmla="*/ 0 60000 65536"/>
                <a:gd name="T10" fmla="*/ 0 60000 65536"/>
                <a:gd name="T11" fmla="*/ 0 60000 65536"/>
                <a:gd name="T12" fmla="*/ 0 w 55"/>
                <a:gd name="T13" fmla="*/ 0 h 107"/>
                <a:gd name="T14" fmla="*/ 55 w 55"/>
                <a:gd name="T15" fmla="*/ 107 h 107"/>
              </a:gdLst>
              <a:ahLst/>
              <a:cxnLst>
                <a:cxn ang="T8">
                  <a:pos x="T0" y="T1"/>
                </a:cxn>
                <a:cxn ang="T9">
                  <a:pos x="T2" y="T3"/>
                </a:cxn>
                <a:cxn ang="T10">
                  <a:pos x="T4" y="T5"/>
                </a:cxn>
                <a:cxn ang="T11">
                  <a:pos x="T6" y="T7"/>
                </a:cxn>
              </a:cxnLst>
              <a:rect l="T12" t="T13" r="T14" b="T15"/>
              <a:pathLst>
                <a:path w="55" h="107">
                  <a:moveTo>
                    <a:pt x="0" y="14"/>
                  </a:moveTo>
                  <a:lnTo>
                    <a:pt x="55" y="107"/>
                  </a:lnTo>
                  <a:lnTo>
                    <a:pt x="55" y="0"/>
                  </a:lnTo>
                  <a:lnTo>
                    <a:pt x="0" y="1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1" name="Rectangle 319"/>
            <p:cNvSpPr>
              <a:spLocks noChangeArrowheads="1"/>
            </p:cNvSpPr>
            <p:nvPr/>
          </p:nvSpPr>
          <p:spPr bwMode="auto">
            <a:xfrm>
              <a:off x="1280" y="2907"/>
              <a:ext cx="217" cy="1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8142" name="Freeform 320"/>
            <p:cNvSpPr>
              <a:spLocks/>
            </p:cNvSpPr>
            <p:nvPr/>
          </p:nvSpPr>
          <p:spPr bwMode="auto">
            <a:xfrm>
              <a:off x="1280" y="2907"/>
              <a:ext cx="217" cy="10"/>
            </a:xfrm>
            <a:custGeom>
              <a:avLst/>
              <a:gdLst>
                <a:gd name="T0" fmla="*/ 0 w 217"/>
                <a:gd name="T1" fmla="*/ 10 h 10"/>
                <a:gd name="T2" fmla="*/ 217 w 217"/>
                <a:gd name="T3" fmla="*/ 10 h 10"/>
                <a:gd name="T4" fmla="*/ 217 w 217"/>
                <a:gd name="T5" fmla="*/ 0 h 10"/>
                <a:gd name="T6" fmla="*/ 0 w 217"/>
                <a:gd name="T7" fmla="*/ 0 h 10"/>
                <a:gd name="T8" fmla="*/ 0 60000 65536"/>
                <a:gd name="T9" fmla="*/ 0 60000 65536"/>
                <a:gd name="T10" fmla="*/ 0 60000 65536"/>
                <a:gd name="T11" fmla="*/ 0 60000 65536"/>
                <a:gd name="T12" fmla="*/ 0 w 217"/>
                <a:gd name="T13" fmla="*/ 0 h 10"/>
                <a:gd name="T14" fmla="*/ 217 w 217"/>
                <a:gd name="T15" fmla="*/ 10 h 10"/>
              </a:gdLst>
              <a:ahLst/>
              <a:cxnLst>
                <a:cxn ang="T8">
                  <a:pos x="T0" y="T1"/>
                </a:cxn>
                <a:cxn ang="T9">
                  <a:pos x="T2" y="T3"/>
                </a:cxn>
                <a:cxn ang="T10">
                  <a:pos x="T4" y="T5"/>
                </a:cxn>
                <a:cxn ang="T11">
                  <a:pos x="T6" y="T7"/>
                </a:cxn>
              </a:cxnLst>
              <a:rect l="T12" t="T13" r="T14" b="T15"/>
              <a:pathLst>
                <a:path w="217" h="10">
                  <a:moveTo>
                    <a:pt x="0" y="10"/>
                  </a:moveTo>
                  <a:lnTo>
                    <a:pt x="217" y="10"/>
                  </a:lnTo>
                  <a:lnTo>
                    <a:pt x="217"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8143" name="Rectangle 447"/>
            <p:cNvSpPr>
              <a:spLocks noChangeArrowheads="1"/>
            </p:cNvSpPr>
            <p:nvPr/>
          </p:nvSpPr>
          <p:spPr bwMode="auto">
            <a:xfrm>
              <a:off x="1571" y="2850"/>
              <a:ext cx="7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D</a:t>
              </a:r>
              <a:endParaRPr lang="en-US"/>
            </a:p>
          </p:txBody>
        </p:sp>
        <p:sp>
          <p:nvSpPr>
            <p:cNvPr id="38144" name="Rectangle 448"/>
            <p:cNvSpPr>
              <a:spLocks noChangeArrowheads="1"/>
            </p:cNvSpPr>
            <p:nvPr/>
          </p:nvSpPr>
          <p:spPr bwMode="auto">
            <a:xfrm>
              <a:off x="1653" y="2850"/>
              <a:ext cx="4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a:t>
              </a:r>
              <a:endParaRPr lang="en-US"/>
            </a:p>
          </p:txBody>
        </p:sp>
        <p:sp>
          <p:nvSpPr>
            <p:cNvPr id="38145" name="Rectangle 449"/>
            <p:cNvSpPr>
              <a:spLocks noChangeArrowheads="1"/>
            </p:cNvSpPr>
            <p:nvPr/>
          </p:nvSpPr>
          <p:spPr bwMode="auto">
            <a:xfrm>
              <a:off x="1703" y="2850"/>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146" name="Rectangle 450"/>
            <p:cNvSpPr>
              <a:spLocks noChangeArrowheads="1"/>
            </p:cNvSpPr>
            <p:nvPr/>
          </p:nvSpPr>
          <p:spPr bwMode="auto">
            <a:xfrm>
              <a:off x="1735" y="2850"/>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u</a:t>
              </a:r>
              <a:endParaRPr lang="en-US"/>
            </a:p>
          </p:txBody>
        </p:sp>
        <p:sp>
          <p:nvSpPr>
            <p:cNvPr id="38147" name="Rectangle 451"/>
            <p:cNvSpPr>
              <a:spLocks noChangeArrowheads="1"/>
            </p:cNvSpPr>
            <p:nvPr/>
          </p:nvSpPr>
          <p:spPr bwMode="auto">
            <a:xfrm>
              <a:off x="1791" y="2850"/>
              <a:ext cx="8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m</a:t>
              </a:r>
              <a:endParaRPr lang="en-US"/>
            </a:p>
          </p:txBody>
        </p:sp>
        <p:sp>
          <p:nvSpPr>
            <p:cNvPr id="38148" name="Rectangle 452"/>
            <p:cNvSpPr>
              <a:spLocks noChangeArrowheads="1"/>
            </p:cNvSpPr>
            <p:nvPr/>
          </p:nvSpPr>
          <p:spPr bwMode="auto">
            <a:xfrm>
              <a:off x="1908" y="2850"/>
              <a:ext cx="4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c</a:t>
              </a:r>
              <a:endParaRPr lang="en-US"/>
            </a:p>
          </p:txBody>
        </p:sp>
        <p:sp>
          <p:nvSpPr>
            <p:cNvPr id="38149" name="Rectangle 453"/>
            <p:cNvSpPr>
              <a:spLocks noChangeArrowheads="1"/>
            </p:cNvSpPr>
            <p:nvPr/>
          </p:nvSpPr>
          <p:spPr bwMode="auto">
            <a:xfrm>
              <a:off x="1958" y="2850"/>
              <a:ext cx="4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150" name="Rectangle 454"/>
            <p:cNvSpPr>
              <a:spLocks noChangeArrowheads="1"/>
            </p:cNvSpPr>
            <p:nvPr/>
          </p:nvSpPr>
          <p:spPr bwMode="auto">
            <a:xfrm>
              <a:off x="2009" y="2850"/>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n</a:t>
              </a:r>
              <a:endParaRPr lang="en-US"/>
            </a:p>
          </p:txBody>
        </p:sp>
        <p:sp>
          <p:nvSpPr>
            <p:cNvPr id="38151" name="Rectangle 455"/>
            <p:cNvSpPr>
              <a:spLocks noChangeArrowheads="1"/>
            </p:cNvSpPr>
            <p:nvPr/>
          </p:nvSpPr>
          <p:spPr bwMode="auto">
            <a:xfrm>
              <a:off x="2065" y="2850"/>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152" name="Rectangle 456"/>
            <p:cNvSpPr>
              <a:spLocks noChangeArrowheads="1"/>
            </p:cNvSpPr>
            <p:nvPr/>
          </p:nvSpPr>
          <p:spPr bwMode="auto">
            <a:xfrm>
              <a:off x="2097" y="2850"/>
              <a:ext cx="4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153" name="Rectangle 457"/>
            <p:cNvSpPr>
              <a:spLocks noChangeArrowheads="1"/>
            </p:cNvSpPr>
            <p:nvPr/>
          </p:nvSpPr>
          <p:spPr bwMode="auto">
            <a:xfrm>
              <a:off x="2147" y="2850"/>
              <a:ext cx="3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r</a:t>
              </a:r>
              <a:endParaRPr lang="en-US"/>
            </a:p>
          </p:txBody>
        </p:sp>
        <p:sp>
          <p:nvSpPr>
            <p:cNvPr id="38154" name="Rectangle 458"/>
            <p:cNvSpPr>
              <a:spLocks noChangeArrowheads="1"/>
            </p:cNvSpPr>
            <p:nvPr/>
          </p:nvSpPr>
          <p:spPr bwMode="auto">
            <a:xfrm>
              <a:off x="2213" y="2850"/>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p</a:t>
              </a:r>
              <a:endParaRPr lang="en-US"/>
            </a:p>
          </p:txBody>
        </p:sp>
        <p:sp>
          <p:nvSpPr>
            <p:cNvPr id="38155" name="Rectangle 459"/>
            <p:cNvSpPr>
              <a:spLocks noChangeArrowheads="1"/>
            </p:cNvSpPr>
            <p:nvPr/>
          </p:nvSpPr>
          <p:spPr bwMode="auto">
            <a:xfrm>
              <a:off x="2270" y="2850"/>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l</a:t>
              </a:r>
              <a:endParaRPr lang="en-US"/>
            </a:p>
          </p:txBody>
        </p:sp>
        <p:sp>
          <p:nvSpPr>
            <p:cNvPr id="38156" name="Rectangle 460"/>
            <p:cNvSpPr>
              <a:spLocks noChangeArrowheads="1"/>
            </p:cNvSpPr>
            <p:nvPr/>
          </p:nvSpPr>
          <p:spPr bwMode="auto">
            <a:xfrm>
              <a:off x="2301" y="2850"/>
              <a:ext cx="4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a:t>
              </a:r>
              <a:endParaRPr lang="en-US"/>
            </a:p>
          </p:txBody>
        </p:sp>
        <p:sp>
          <p:nvSpPr>
            <p:cNvPr id="38157" name="Rectangle 461"/>
            <p:cNvSpPr>
              <a:spLocks noChangeArrowheads="1"/>
            </p:cNvSpPr>
            <p:nvPr/>
          </p:nvSpPr>
          <p:spPr bwMode="auto">
            <a:xfrm>
              <a:off x="2352" y="2850"/>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n</a:t>
              </a:r>
              <a:endParaRPr lang="en-US"/>
            </a:p>
          </p:txBody>
        </p:sp>
        <p:sp>
          <p:nvSpPr>
            <p:cNvPr id="38158" name="Rectangle 462"/>
            <p:cNvSpPr>
              <a:spLocks noChangeArrowheads="1"/>
            </p:cNvSpPr>
            <p:nvPr/>
          </p:nvSpPr>
          <p:spPr bwMode="auto">
            <a:xfrm>
              <a:off x="2408" y="2850"/>
              <a:ext cx="4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159" name="Rectangle 463"/>
            <p:cNvSpPr>
              <a:spLocks noChangeArrowheads="1"/>
            </p:cNvSpPr>
            <p:nvPr/>
          </p:nvSpPr>
          <p:spPr bwMode="auto">
            <a:xfrm>
              <a:off x="2487" y="2850"/>
              <a:ext cx="7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B</a:t>
              </a:r>
              <a:endParaRPr lang="en-US"/>
            </a:p>
          </p:txBody>
        </p:sp>
        <p:sp>
          <p:nvSpPr>
            <p:cNvPr id="38160" name="Rectangle 464"/>
            <p:cNvSpPr>
              <a:spLocks noChangeArrowheads="1"/>
            </p:cNvSpPr>
            <p:nvPr/>
          </p:nvSpPr>
          <p:spPr bwMode="auto">
            <a:xfrm>
              <a:off x="2591" y="2850"/>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i</a:t>
              </a:r>
              <a:endParaRPr lang="en-US"/>
            </a:p>
          </p:txBody>
        </p:sp>
        <p:sp>
          <p:nvSpPr>
            <p:cNvPr id="38161" name="Rectangle 465"/>
            <p:cNvSpPr>
              <a:spLocks noChangeArrowheads="1"/>
            </p:cNvSpPr>
            <p:nvPr/>
          </p:nvSpPr>
          <p:spPr bwMode="auto">
            <a:xfrm>
              <a:off x="2623" y="2850"/>
              <a:ext cx="4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s</a:t>
              </a:r>
              <a:endParaRPr lang="en-US"/>
            </a:p>
          </p:txBody>
        </p:sp>
        <p:sp>
          <p:nvSpPr>
            <p:cNvPr id="38162" name="Rectangle 466"/>
            <p:cNvSpPr>
              <a:spLocks noChangeArrowheads="1"/>
            </p:cNvSpPr>
            <p:nvPr/>
          </p:nvSpPr>
          <p:spPr bwMode="auto">
            <a:xfrm>
              <a:off x="1571" y="2988"/>
              <a:ext cx="28"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163" name="Rectangle 467"/>
            <p:cNvSpPr>
              <a:spLocks noChangeArrowheads="1"/>
            </p:cNvSpPr>
            <p:nvPr/>
          </p:nvSpPr>
          <p:spPr bwMode="auto">
            <a:xfrm>
              <a:off x="1603" y="2988"/>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h</a:t>
              </a:r>
              <a:endParaRPr lang="en-US"/>
            </a:p>
          </p:txBody>
        </p:sp>
        <p:sp>
          <p:nvSpPr>
            <p:cNvPr id="38164" name="Rectangle 468"/>
            <p:cNvSpPr>
              <a:spLocks noChangeArrowheads="1"/>
            </p:cNvSpPr>
            <p:nvPr/>
          </p:nvSpPr>
          <p:spPr bwMode="auto">
            <a:xfrm>
              <a:off x="1659" y="2988"/>
              <a:ext cx="4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165" name="Rectangle 469"/>
            <p:cNvSpPr>
              <a:spLocks noChangeArrowheads="1"/>
            </p:cNvSpPr>
            <p:nvPr/>
          </p:nvSpPr>
          <p:spPr bwMode="auto">
            <a:xfrm>
              <a:off x="1738" y="2988"/>
              <a:ext cx="4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c</a:t>
              </a:r>
              <a:endParaRPr lang="en-US"/>
            </a:p>
          </p:txBody>
        </p:sp>
        <p:sp>
          <p:nvSpPr>
            <p:cNvPr id="38166" name="Rectangle 470"/>
            <p:cNvSpPr>
              <a:spLocks noChangeArrowheads="1"/>
            </p:cNvSpPr>
            <p:nvPr/>
          </p:nvSpPr>
          <p:spPr bwMode="auto">
            <a:xfrm>
              <a:off x="1788" y="2988"/>
              <a:ext cx="4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167" name="Rectangle 471"/>
            <p:cNvSpPr>
              <a:spLocks noChangeArrowheads="1"/>
            </p:cNvSpPr>
            <p:nvPr/>
          </p:nvSpPr>
          <p:spPr bwMode="auto">
            <a:xfrm>
              <a:off x="1839" y="2988"/>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n</a:t>
              </a:r>
              <a:endParaRPr lang="en-US"/>
            </a:p>
          </p:txBody>
        </p:sp>
        <p:sp>
          <p:nvSpPr>
            <p:cNvPr id="38168" name="Rectangle 472"/>
            <p:cNvSpPr>
              <a:spLocks noChangeArrowheads="1"/>
            </p:cNvSpPr>
            <p:nvPr/>
          </p:nvSpPr>
          <p:spPr bwMode="auto">
            <a:xfrm>
              <a:off x="1895" y="2988"/>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169" name="Rectangle 473"/>
            <p:cNvSpPr>
              <a:spLocks noChangeArrowheads="1"/>
            </p:cNvSpPr>
            <p:nvPr/>
          </p:nvSpPr>
          <p:spPr bwMode="auto">
            <a:xfrm>
              <a:off x="1927" y="2988"/>
              <a:ext cx="4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170" name="Rectangle 474"/>
            <p:cNvSpPr>
              <a:spLocks noChangeArrowheads="1"/>
            </p:cNvSpPr>
            <p:nvPr/>
          </p:nvSpPr>
          <p:spPr bwMode="auto">
            <a:xfrm>
              <a:off x="1977" y="2988"/>
              <a:ext cx="3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r</a:t>
              </a:r>
              <a:endParaRPr lang="en-US"/>
            </a:p>
          </p:txBody>
        </p:sp>
        <p:sp>
          <p:nvSpPr>
            <p:cNvPr id="38171" name="Rectangle 475"/>
            <p:cNvSpPr>
              <a:spLocks noChangeArrowheads="1"/>
            </p:cNvSpPr>
            <p:nvPr/>
          </p:nvSpPr>
          <p:spPr bwMode="auto">
            <a:xfrm>
              <a:off x="2043" y="2988"/>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p</a:t>
              </a:r>
              <a:endParaRPr lang="en-US"/>
            </a:p>
          </p:txBody>
        </p:sp>
        <p:sp>
          <p:nvSpPr>
            <p:cNvPr id="38172" name="Rectangle 476"/>
            <p:cNvSpPr>
              <a:spLocks noChangeArrowheads="1"/>
            </p:cNvSpPr>
            <p:nvPr/>
          </p:nvSpPr>
          <p:spPr bwMode="auto">
            <a:xfrm>
              <a:off x="2100" y="2988"/>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l</a:t>
              </a:r>
              <a:endParaRPr lang="en-US"/>
            </a:p>
          </p:txBody>
        </p:sp>
        <p:sp>
          <p:nvSpPr>
            <p:cNvPr id="38173" name="Rectangle 477"/>
            <p:cNvSpPr>
              <a:spLocks noChangeArrowheads="1"/>
            </p:cNvSpPr>
            <p:nvPr/>
          </p:nvSpPr>
          <p:spPr bwMode="auto">
            <a:xfrm>
              <a:off x="2131" y="2988"/>
              <a:ext cx="4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a:t>
              </a:r>
              <a:endParaRPr lang="en-US"/>
            </a:p>
          </p:txBody>
        </p:sp>
        <p:sp>
          <p:nvSpPr>
            <p:cNvPr id="38174" name="Rectangle 478"/>
            <p:cNvSpPr>
              <a:spLocks noChangeArrowheads="1"/>
            </p:cNvSpPr>
            <p:nvPr/>
          </p:nvSpPr>
          <p:spPr bwMode="auto">
            <a:xfrm>
              <a:off x="2182" y="2988"/>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n</a:t>
              </a:r>
              <a:endParaRPr lang="en-US"/>
            </a:p>
          </p:txBody>
        </p:sp>
        <p:sp>
          <p:nvSpPr>
            <p:cNvPr id="38175" name="Rectangle 479"/>
            <p:cNvSpPr>
              <a:spLocks noChangeArrowheads="1"/>
            </p:cNvSpPr>
            <p:nvPr/>
          </p:nvSpPr>
          <p:spPr bwMode="auto">
            <a:xfrm>
              <a:off x="2238" y="2988"/>
              <a:ext cx="4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176" name="Rectangle 480"/>
            <p:cNvSpPr>
              <a:spLocks noChangeArrowheads="1"/>
            </p:cNvSpPr>
            <p:nvPr/>
          </p:nvSpPr>
          <p:spPr bwMode="auto">
            <a:xfrm>
              <a:off x="2317" y="2988"/>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o</a:t>
              </a:r>
              <a:endParaRPr lang="en-US"/>
            </a:p>
          </p:txBody>
        </p:sp>
        <p:sp>
          <p:nvSpPr>
            <p:cNvPr id="38177" name="Rectangle 481"/>
            <p:cNvSpPr>
              <a:spLocks noChangeArrowheads="1"/>
            </p:cNvSpPr>
            <p:nvPr/>
          </p:nvSpPr>
          <p:spPr bwMode="auto">
            <a:xfrm>
              <a:off x="2374" y="2988"/>
              <a:ext cx="3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f</a:t>
              </a:r>
              <a:endParaRPr lang="en-US"/>
            </a:p>
          </p:txBody>
        </p:sp>
        <p:sp>
          <p:nvSpPr>
            <p:cNvPr id="38178" name="Rectangle 482"/>
            <p:cNvSpPr>
              <a:spLocks noChangeArrowheads="1"/>
            </p:cNvSpPr>
            <p:nvPr/>
          </p:nvSpPr>
          <p:spPr bwMode="auto">
            <a:xfrm>
              <a:off x="2440" y="2988"/>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179" name="Rectangle 483"/>
            <p:cNvSpPr>
              <a:spLocks noChangeArrowheads="1"/>
            </p:cNvSpPr>
            <p:nvPr/>
          </p:nvSpPr>
          <p:spPr bwMode="auto">
            <a:xfrm>
              <a:off x="2471" y="2988"/>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h</a:t>
              </a:r>
              <a:endParaRPr lang="en-US"/>
            </a:p>
          </p:txBody>
        </p:sp>
        <p:sp>
          <p:nvSpPr>
            <p:cNvPr id="38180" name="Rectangle 484"/>
            <p:cNvSpPr>
              <a:spLocks noChangeArrowheads="1"/>
            </p:cNvSpPr>
            <p:nvPr/>
          </p:nvSpPr>
          <p:spPr bwMode="auto">
            <a:xfrm>
              <a:off x="2528" y="2988"/>
              <a:ext cx="4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181" name="Rectangle 485"/>
            <p:cNvSpPr>
              <a:spLocks noChangeArrowheads="1"/>
            </p:cNvSpPr>
            <p:nvPr/>
          </p:nvSpPr>
          <p:spPr bwMode="auto">
            <a:xfrm>
              <a:off x="1571" y="3124"/>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d</a:t>
              </a:r>
              <a:endParaRPr lang="en-US"/>
            </a:p>
          </p:txBody>
        </p:sp>
        <p:sp>
          <p:nvSpPr>
            <p:cNvPr id="38182" name="Rectangle 486"/>
            <p:cNvSpPr>
              <a:spLocks noChangeArrowheads="1"/>
            </p:cNvSpPr>
            <p:nvPr/>
          </p:nvSpPr>
          <p:spPr bwMode="auto">
            <a:xfrm>
              <a:off x="1628" y="3124"/>
              <a:ext cx="4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a:t>
              </a:r>
              <a:endParaRPr lang="en-US"/>
            </a:p>
          </p:txBody>
        </p:sp>
        <p:sp>
          <p:nvSpPr>
            <p:cNvPr id="38183" name="Rectangle 487"/>
            <p:cNvSpPr>
              <a:spLocks noChangeArrowheads="1"/>
            </p:cNvSpPr>
            <p:nvPr/>
          </p:nvSpPr>
          <p:spPr bwMode="auto">
            <a:xfrm>
              <a:off x="1678" y="3124"/>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184" name="Rectangle 488"/>
            <p:cNvSpPr>
              <a:spLocks noChangeArrowheads="1"/>
            </p:cNvSpPr>
            <p:nvPr/>
          </p:nvSpPr>
          <p:spPr bwMode="auto">
            <a:xfrm>
              <a:off x="1710" y="3124"/>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u</a:t>
              </a:r>
              <a:endParaRPr lang="en-US"/>
            </a:p>
          </p:txBody>
        </p:sp>
        <p:sp>
          <p:nvSpPr>
            <p:cNvPr id="38185" name="Rectangle 489"/>
            <p:cNvSpPr>
              <a:spLocks noChangeArrowheads="1"/>
            </p:cNvSpPr>
            <p:nvPr/>
          </p:nvSpPr>
          <p:spPr bwMode="auto">
            <a:xfrm>
              <a:off x="1766" y="3124"/>
              <a:ext cx="8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m</a:t>
              </a:r>
              <a:endParaRPr lang="en-US"/>
            </a:p>
          </p:txBody>
        </p:sp>
        <p:sp>
          <p:nvSpPr>
            <p:cNvPr id="38186" name="Rectangle 490"/>
            <p:cNvSpPr>
              <a:spLocks noChangeArrowheads="1"/>
            </p:cNvSpPr>
            <p:nvPr/>
          </p:nvSpPr>
          <p:spPr bwMode="auto">
            <a:xfrm>
              <a:off x="1883" y="3124"/>
              <a:ext cx="35"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f</a:t>
              </a:r>
              <a:endParaRPr lang="en-US"/>
            </a:p>
          </p:txBody>
        </p:sp>
        <p:sp>
          <p:nvSpPr>
            <p:cNvPr id="38187" name="Rectangle 491"/>
            <p:cNvSpPr>
              <a:spLocks noChangeArrowheads="1"/>
            </p:cNvSpPr>
            <p:nvPr/>
          </p:nvSpPr>
          <p:spPr bwMode="auto">
            <a:xfrm>
              <a:off x="1921" y="3124"/>
              <a:ext cx="4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188" name="Rectangle 492"/>
            <p:cNvSpPr>
              <a:spLocks noChangeArrowheads="1"/>
            </p:cNvSpPr>
            <p:nvPr/>
          </p:nvSpPr>
          <p:spPr bwMode="auto">
            <a:xfrm>
              <a:off x="1971" y="3124"/>
              <a:ext cx="47"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a:t>
              </a:r>
              <a:endParaRPr lang="en-US"/>
            </a:p>
          </p:txBody>
        </p:sp>
        <p:sp>
          <p:nvSpPr>
            <p:cNvPr id="38189" name="Rectangle 493"/>
            <p:cNvSpPr>
              <a:spLocks noChangeArrowheads="1"/>
            </p:cNvSpPr>
            <p:nvPr/>
          </p:nvSpPr>
          <p:spPr bwMode="auto">
            <a:xfrm>
              <a:off x="2021" y="3124"/>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190" name="Rectangle 494"/>
            <p:cNvSpPr>
              <a:spLocks noChangeArrowheads="1"/>
            </p:cNvSpPr>
            <p:nvPr/>
          </p:nvSpPr>
          <p:spPr bwMode="auto">
            <a:xfrm>
              <a:off x="2053" y="3124"/>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u</a:t>
              </a:r>
              <a:endParaRPr lang="en-US"/>
            </a:p>
          </p:txBody>
        </p:sp>
        <p:sp>
          <p:nvSpPr>
            <p:cNvPr id="38191" name="Rectangle 495"/>
            <p:cNvSpPr>
              <a:spLocks noChangeArrowheads="1"/>
            </p:cNvSpPr>
            <p:nvPr/>
          </p:nvSpPr>
          <p:spPr bwMode="auto">
            <a:xfrm>
              <a:off x="2109" y="3124"/>
              <a:ext cx="3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r</a:t>
              </a:r>
              <a:endParaRPr lang="en-US"/>
            </a:p>
          </p:txBody>
        </p:sp>
        <p:sp>
          <p:nvSpPr>
            <p:cNvPr id="38192" name="Rectangle 496"/>
            <p:cNvSpPr>
              <a:spLocks noChangeArrowheads="1"/>
            </p:cNvSpPr>
            <p:nvPr/>
          </p:nvSpPr>
          <p:spPr bwMode="auto">
            <a:xfrm>
              <a:off x="2147" y="3124"/>
              <a:ext cx="4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e</a:t>
              </a:r>
              <a:endParaRPr lang="en-US"/>
            </a:p>
          </p:txBody>
        </p:sp>
        <p:sp>
          <p:nvSpPr>
            <p:cNvPr id="38193" name="Rectangle 497"/>
            <p:cNvSpPr>
              <a:spLocks noChangeArrowheads="1"/>
            </p:cNvSpPr>
            <p:nvPr/>
          </p:nvSpPr>
          <p:spPr bwMode="auto">
            <a:xfrm>
              <a:off x="2226" y="3124"/>
              <a:ext cx="41"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s</a:t>
              </a:r>
              <a:endParaRPr lang="en-US"/>
            </a:p>
          </p:txBody>
        </p:sp>
        <p:sp>
          <p:nvSpPr>
            <p:cNvPr id="38194" name="Rectangle 498"/>
            <p:cNvSpPr>
              <a:spLocks noChangeArrowheads="1"/>
            </p:cNvSpPr>
            <p:nvPr/>
          </p:nvSpPr>
          <p:spPr bwMode="auto">
            <a:xfrm>
              <a:off x="2270" y="3124"/>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i</a:t>
              </a:r>
              <a:endParaRPr lang="en-US"/>
            </a:p>
          </p:txBody>
        </p:sp>
        <p:sp>
          <p:nvSpPr>
            <p:cNvPr id="38195" name="Rectangle 499"/>
            <p:cNvSpPr>
              <a:spLocks noChangeArrowheads="1"/>
            </p:cNvSpPr>
            <p:nvPr/>
          </p:nvSpPr>
          <p:spPr bwMode="auto">
            <a:xfrm>
              <a:off x="2301" y="3124"/>
              <a:ext cx="80"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m</a:t>
              </a:r>
              <a:endParaRPr lang="en-US"/>
            </a:p>
          </p:txBody>
        </p:sp>
        <p:sp>
          <p:nvSpPr>
            <p:cNvPr id="38196" name="Rectangle 500"/>
            <p:cNvSpPr>
              <a:spLocks noChangeArrowheads="1"/>
            </p:cNvSpPr>
            <p:nvPr/>
          </p:nvSpPr>
          <p:spPr bwMode="auto">
            <a:xfrm>
              <a:off x="2390" y="3124"/>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u</a:t>
              </a:r>
              <a:endParaRPr lang="en-US"/>
            </a:p>
          </p:txBody>
        </p:sp>
        <p:sp>
          <p:nvSpPr>
            <p:cNvPr id="38197" name="Rectangle 501"/>
            <p:cNvSpPr>
              <a:spLocks noChangeArrowheads="1"/>
            </p:cNvSpPr>
            <p:nvPr/>
          </p:nvSpPr>
          <p:spPr bwMode="auto">
            <a:xfrm>
              <a:off x="2446" y="3124"/>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l</a:t>
              </a:r>
              <a:endParaRPr lang="en-US"/>
            </a:p>
          </p:txBody>
        </p:sp>
        <p:sp>
          <p:nvSpPr>
            <p:cNvPr id="38198" name="Rectangle 502"/>
            <p:cNvSpPr>
              <a:spLocks noChangeArrowheads="1"/>
            </p:cNvSpPr>
            <p:nvPr/>
          </p:nvSpPr>
          <p:spPr bwMode="auto">
            <a:xfrm>
              <a:off x="2478" y="3124"/>
              <a:ext cx="4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a:t>
              </a:r>
              <a:endParaRPr lang="en-US"/>
            </a:p>
          </p:txBody>
        </p:sp>
        <p:sp>
          <p:nvSpPr>
            <p:cNvPr id="38199" name="Rectangle 503"/>
            <p:cNvSpPr>
              <a:spLocks noChangeArrowheads="1"/>
            </p:cNvSpPr>
            <p:nvPr/>
          </p:nvSpPr>
          <p:spPr bwMode="auto">
            <a:xfrm>
              <a:off x="2528" y="3124"/>
              <a:ext cx="29"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t</a:t>
              </a:r>
              <a:endParaRPr lang="en-US"/>
            </a:p>
          </p:txBody>
        </p:sp>
        <p:sp>
          <p:nvSpPr>
            <p:cNvPr id="38200" name="Rectangle 504"/>
            <p:cNvSpPr>
              <a:spLocks noChangeArrowheads="1"/>
            </p:cNvSpPr>
            <p:nvPr/>
          </p:nvSpPr>
          <p:spPr bwMode="auto">
            <a:xfrm>
              <a:off x="2560" y="3124"/>
              <a:ext cx="52"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o</a:t>
              </a:r>
              <a:endParaRPr lang="en-US"/>
            </a:p>
          </p:txBody>
        </p:sp>
        <p:sp>
          <p:nvSpPr>
            <p:cNvPr id="38201" name="Rectangle 505"/>
            <p:cNvSpPr>
              <a:spLocks noChangeArrowheads="1"/>
            </p:cNvSpPr>
            <p:nvPr/>
          </p:nvSpPr>
          <p:spPr bwMode="auto">
            <a:xfrm>
              <a:off x="2616" y="3124"/>
              <a:ext cx="34"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r</a:t>
              </a:r>
              <a:endParaRPr lang="en-US"/>
            </a:p>
          </p:txBody>
        </p:sp>
        <p:sp>
          <p:nvSpPr>
            <p:cNvPr id="38202" name="Rectangle 506"/>
            <p:cNvSpPr>
              <a:spLocks noChangeArrowheads="1"/>
            </p:cNvSpPr>
            <p:nvPr/>
          </p:nvSpPr>
          <p:spPr bwMode="auto">
            <a:xfrm>
              <a:off x="2654" y="3124"/>
              <a:ext cx="26" cy="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400">
                  <a:solidFill>
                    <a:srgbClr val="000000"/>
                  </a:solidFill>
                  <a:latin typeface="Times New Roman" pitchFamily="18" charset="0"/>
                </a:rPr>
                <a:t>.</a:t>
              </a:r>
              <a:endParaRPr lang="en-US"/>
            </a:p>
          </p:txBody>
        </p:sp>
        <p:sp>
          <p:nvSpPr>
            <p:cNvPr id="38203" name="Text Box 1038"/>
            <p:cNvSpPr txBox="1">
              <a:spLocks noChangeArrowheads="1"/>
            </p:cNvSpPr>
            <p:nvPr/>
          </p:nvSpPr>
          <p:spPr bwMode="auto">
            <a:xfrm>
              <a:off x="144" y="2784"/>
              <a:ext cx="816"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b="1"/>
                <a:t>Theory</a:t>
              </a:r>
            </a:p>
          </p:txBody>
        </p:sp>
      </p:grpSp>
      <p:sp>
        <p:nvSpPr>
          <p:cNvPr id="37909" name="Line 1039"/>
          <p:cNvSpPr>
            <a:spLocks noChangeShapeType="1"/>
          </p:cNvSpPr>
          <p:nvPr/>
        </p:nvSpPr>
        <p:spPr bwMode="auto">
          <a:xfrm>
            <a:off x="685800" y="4038600"/>
            <a:ext cx="746760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910" name="Text Box 1042"/>
          <p:cNvSpPr txBox="1">
            <a:spLocks noChangeArrowheads="1"/>
          </p:cNvSpPr>
          <p:nvPr/>
        </p:nvSpPr>
        <p:spPr bwMode="auto">
          <a:xfrm>
            <a:off x="228600" y="152400"/>
            <a:ext cx="1828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dirty="0"/>
              <a:t>Datum Features of </a:t>
            </a:r>
            <a:r>
              <a:rPr lang="en-US" dirty="0" smtClean="0"/>
              <a:t>Size</a:t>
            </a:r>
            <a:endParaRPr lang="en-US" dirty="0"/>
          </a:p>
        </p:txBody>
      </p:sp>
      <p:sp>
        <p:nvSpPr>
          <p:cNvPr id="37911" name="Text Box 1043"/>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6.19</a:t>
            </a:r>
          </a:p>
        </p:txBody>
      </p:sp>
      <p:pic>
        <p:nvPicPr>
          <p:cNvPr id="962"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377" y="1295400"/>
            <a:ext cx="2210246"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1124694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1011"/>
          <p:cNvSpPr>
            <a:spLocks noChangeArrowheads="1"/>
          </p:cNvSpPr>
          <p:nvPr/>
        </p:nvSpPr>
        <p:spPr bwMode="auto">
          <a:xfrm>
            <a:off x="2108200" y="274638"/>
            <a:ext cx="15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endParaRPr lang="en-US"/>
          </a:p>
        </p:txBody>
      </p:sp>
      <p:sp>
        <p:nvSpPr>
          <p:cNvPr id="40963" name="Rectangle 1012"/>
          <p:cNvSpPr>
            <a:spLocks noChangeArrowheads="1"/>
          </p:cNvSpPr>
          <p:nvPr/>
        </p:nvSpPr>
        <p:spPr bwMode="auto">
          <a:xfrm>
            <a:off x="2163763" y="274638"/>
            <a:ext cx="1587"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endParaRPr lang="en-US"/>
          </a:p>
        </p:txBody>
      </p:sp>
      <p:sp>
        <p:nvSpPr>
          <p:cNvPr id="40964" name="Rectangle 1015"/>
          <p:cNvSpPr>
            <a:spLocks noChangeArrowheads="1"/>
          </p:cNvSpPr>
          <p:nvPr/>
        </p:nvSpPr>
        <p:spPr bwMode="auto">
          <a:xfrm>
            <a:off x="2400300" y="274638"/>
            <a:ext cx="1588"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endParaRPr lang="en-US"/>
          </a:p>
        </p:txBody>
      </p:sp>
      <p:sp>
        <p:nvSpPr>
          <p:cNvPr id="40965" name="Line 1286"/>
          <p:cNvSpPr>
            <a:spLocks noChangeShapeType="1"/>
          </p:cNvSpPr>
          <p:nvPr/>
        </p:nvSpPr>
        <p:spPr bwMode="auto">
          <a:xfrm>
            <a:off x="1371600" y="3962400"/>
            <a:ext cx="6477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77" name="AutoShape 1293"/>
          <p:cNvSpPr>
            <a:spLocks noChangeArrowheads="1"/>
          </p:cNvSpPr>
          <p:nvPr/>
        </p:nvSpPr>
        <p:spPr bwMode="auto">
          <a:xfrm>
            <a:off x="4514850" y="152400"/>
            <a:ext cx="1219200" cy="304800"/>
          </a:xfrm>
          <a:prstGeom prst="leftArrow">
            <a:avLst>
              <a:gd name="adj1" fmla="val 50000"/>
              <a:gd name="adj2" fmla="val 100000"/>
            </a:avLst>
          </a:prstGeom>
          <a:solidFill>
            <a:srgbClr val="FF9900"/>
          </a:solidFill>
          <a:ln w="9525">
            <a:solidFill>
              <a:schemeClr val="tx1"/>
            </a:solidFill>
            <a:miter lim="800000"/>
            <a:headEnd/>
            <a:tailEnd/>
          </a:ln>
        </p:spPr>
        <p:txBody>
          <a:bodyPr wrap="none" anchor="ctr"/>
          <a:lstStyle/>
          <a:p>
            <a:endParaRPr lang="en-US"/>
          </a:p>
        </p:txBody>
      </p:sp>
      <p:grpSp>
        <p:nvGrpSpPr>
          <p:cNvPr id="2" name="Group 1299"/>
          <p:cNvGrpSpPr>
            <a:grpSpLocks/>
          </p:cNvGrpSpPr>
          <p:nvPr/>
        </p:nvGrpSpPr>
        <p:grpSpPr bwMode="auto">
          <a:xfrm>
            <a:off x="304800" y="3962400"/>
            <a:ext cx="4343400" cy="2346325"/>
            <a:chOff x="192" y="2496"/>
            <a:chExt cx="2736" cy="1478"/>
          </a:xfrm>
        </p:grpSpPr>
        <p:sp>
          <p:nvSpPr>
            <p:cNvPr id="41502" name="Text Box 1288"/>
            <p:cNvSpPr txBox="1">
              <a:spLocks noChangeArrowheads="1"/>
            </p:cNvSpPr>
            <p:nvPr/>
          </p:nvSpPr>
          <p:spPr bwMode="auto">
            <a:xfrm>
              <a:off x="1200" y="2544"/>
              <a:ext cx="1728"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sz="1400">
                  <a:latin typeface="Times New Roman" pitchFamily="18" charset="0"/>
                </a:rPr>
                <a:t>Datum axis C is the axis of the datum feature simulator</a:t>
              </a:r>
            </a:p>
          </p:txBody>
        </p:sp>
        <p:grpSp>
          <p:nvGrpSpPr>
            <p:cNvPr id="41503" name="Group 1289"/>
            <p:cNvGrpSpPr>
              <a:grpSpLocks/>
            </p:cNvGrpSpPr>
            <p:nvPr/>
          </p:nvGrpSpPr>
          <p:grpSpPr bwMode="auto">
            <a:xfrm>
              <a:off x="720" y="2640"/>
              <a:ext cx="1776" cy="1334"/>
              <a:chOff x="974" y="2855"/>
              <a:chExt cx="1316" cy="988"/>
            </a:xfrm>
          </p:grpSpPr>
          <p:sp>
            <p:nvSpPr>
              <p:cNvPr id="41505" name="Line 1029"/>
              <p:cNvSpPr>
                <a:spLocks noChangeShapeType="1"/>
              </p:cNvSpPr>
              <p:nvPr/>
            </p:nvSpPr>
            <p:spPr bwMode="auto">
              <a:xfrm>
                <a:off x="1894" y="3485"/>
                <a:ext cx="2" cy="1"/>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41506" name="Rectangle 1031"/>
              <p:cNvSpPr>
                <a:spLocks noChangeArrowheads="1"/>
              </p:cNvSpPr>
              <p:nvPr/>
            </p:nvSpPr>
            <p:spPr bwMode="auto">
              <a:xfrm>
                <a:off x="1323" y="3682"/>
                <a:ext cx="64" cy="140"/>
              </a:xfrm>
              <a:prstGeom prst="rect">
                <a:avLst/>
              </a:prstGeom>
              <a:solidFill>
                <a:srgbClr val="ED1C2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1507" name="Freeform 1032"/>
              <p:cNvSpPr>
                <a:spLocks/>
              </p:cNvSpPr>
              <p:nvPr/>
            </p:nvSpPr>
            <p:spPr bwMode="auto">
              <a:xfrm>
                <a:off x="1329" y="3195"/>
                <a:ext cx="36" cy="71"/>
              </a:xfrm>
              <a:custGeom>
                <a:avLst/>
                <a:gdLst>
                  <a:gd name="T0" fmla="*/ 39 w 28"/>
                  <a:gd name="T1" fmla="*/ 0 h 55"/>
                  <a:gd name="T2" fmla="*/ 76 w 28"/>
                  <a:gd name="T3" fmla="*/ 154 h 55"/>
                  <a:gd name="T4" fmla="*/ 0 w 28"/>
                  <a:gd name="T5" fmla="*/ 13 h 55"/>
                  <a:gd name="T6" fmla="*/ 39 w 28"/>
                  <a:gd name="T7" fmla="*/ 0 h 55"/>
                  <a:gd name="T8" fmla="*/ 0 60000 65536"/>
                  <a:gd name="T9" fmla="*/ 0 60000 65536"/>
                  <a:gd name="T10" fmla="*/ 0 60000 65536"/>
                  <a:gd name="T11" fmla="*/ 0 60000 65536"/>
                  <a:gd name="T12" fmla="*/ 0 w 28"/>
                  <a:gd name="T13" fmla="*/ 0 h 55"/>
                  <a:gd name="T14" fmla="*/ 28 w 28"/>
                  <a:gd name="T15" fmla="*/ 55 h 55"/>
                </a:gdLst>
                <a:ahLst/>
                <a:cxnLst>
                  <a:cxn ang="T8">
                    <a:pos x="T0" y="T1"/>
                  </a:cxn>
                  <a:cxn ang="T9">
                    <a:pos x="T2" y="T3"/>
                  </a:cxn>
                  <a:cxn ang="T10">
                    <a:pos x="T4" y="T5"/>
                  </a:cxn>
                  <a:cxn ang="T11">
                    <a:pos x="T6" y="T7"/>
                  </a:cxn>
                </a:cxnLst>
                <a:rect l="T12" t="T13" r="T14" b="T15"/>
                <a:pathLst>
                  <a:path w="28" h="55">
                    <a:moveTo>
                      <a:pt x="14" y="0"/>
                    </a:moveTo>
                    <a:lnTo>
                      <a:pt x="28" y="55"/>
                    </a:lnTo>
                    <a:lnTo>
                      <a:pt x="0" y="5"/>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08" name="Freeform 1033"/>
              <p:cNvSpPr>
                <a:spLocks/>
              </p:cNvSpPr>
              <p:nvPr/>
            </p:nvSpPr>
            <p:spPr bwMode="auto">
              <a:xfrm>
                <a:off x="1311" y="3202"/>
                <a:ext cx="58" cy="76"/>
              </a:xfrm>
              <a:custGeom>
                <a:avLst/>
                <a:gdLst>
                  <a:gd name="T0" fmla="*/ 39 w 45"/>
                  <a:gd name="T1" fmla="*/ 0 h 59"/>
                  <a:gd name="T2" fmla="*/ 116 w 45"/>
                  <a:gd name="T3" fmla="*/ 137 h 59"/>
                  <a:gd name="T4" fmla="*/ 125 w 45"/>
                  <a:gd name="T5" fmla="*/ 162 h 59"/>
                  <a:gd name="T6" fmla="*/ 0 w 45"/>
                  <a:gd name="T7" fmla="*/ 24 h 59"/>
                  <a:gd name="T8" fmla="*/ 39 w 45"/>
                  <a:gd name="T9" fmla="*/ 0 h 59"/>
                  <a:gd name="T10" fmla="*/ 0 60000 65536"/>
                  <a:gd name="T11" fmla="*/ 0 60000 65536"/>
                  <a:gd name="T12" fmla="*/ 0 60000 65536"/>
                  <a:gd name="T13" fmla="*/ 0 60000 65536"/>
                  <a:gd name="T14" fmla="*/ 0 60000 65536"/>
                  <a:gd name="T15" fmla="*/ 0 w 45"/>
                  <a:gd name="T16" fmla="*/ 0 h 59"/>
                  <a:gd name="T17" fmla="*/ 45 w 45"/>
                  <a:gd name="T18" fmla="*/ 59 h 59"/>
                </a:gdLst>
                <a:ahLst/>
                <a:cxnLst>
                  <a:cxn ang="T10">
                    <a:pos x="T0" y="T1"/>
                  </a:cxn>
                  <a:cxn ang="T11">
                    <a:pos x="T2" y="T3"/>
                  </a:cxn>
                  <a:cxn ang="T12">
                    <a:pos x="T4" y="T5"/>
                  </a:cxn>
                  <a:cxn ang="T13">
                    <a:pos x="T6" y="T7"/>
                  </a:cxn>
                  <a:cxn ang="T14">
                    <a:pos x="T8" y="T9"/>
                  </a:cxn>
                </a:cxnLst>
                <a:rect l="T15" t="T16" r="T17" b="T18"/>
                <a:pathLst>
                  <a:path w="45" h="59">
                    <a:moveTo>
                      <a:pt x="14" y="0"/>
                    </a:moveTo>
                    <a:lnTo>
                      <a:pt x="42" y="50"/>
                    </a:lnTo>
                    <a:lnTo>
                      <a:pt x="45" y="59"/>
                    </a:lnTo>
                    <a:lnTo>
                      <a:pt x="0" y="9"/>
                    </a:lnTo>
                    <a:lnTo>
                      <a:pt x="1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09" name="Freeform 1034"/>
              <p:cNvSpPr>
                <a:spLocks/>
              </p:cNvSpPr>
              <p:nvPr/>
            </p:nvSpPr>
            <p:spPr bwMode="auto">
              <a:xfrm>
                <a:off x="2166" y="3302"/>
                <a:ext cx="124" cy="310"/>
              </a:xfrm>
              <a:custGeom>
                <a:avLst/>
                <a:gdLst>
                  <a:gd name="T0" fmla="*/ 257 w 96"/>
                  <a:gd name="T1" fmla="*/ 347 h 241"/>
                  <a:gd name="T2" fmla="*/ 267 w 96"/>
                  <a:gd name="T3" fmla="*/ 467 h 241"/>
                  <a:gd name="T4" fmla="*/ 261 w 96"/>
                  <a:gd name="T5" fmla="*/ 612 h 241"/>
                  <a:gd name="T6" fmla="*/ 257 w 96"/>
                  <a:gd name="T7" fmla="*/ 660 h 241"/>
                  <a:gd name="T8" fmla="*/ 208 w 96"/>
                  <a:gd name="T9" fmla="*/ 660 h 241"/>
                  <a:gd name="T10" fmla="*/ 217 w 96"/>
                  <a:gd name="T11" fmla="*/ 583 h 241"/>
                  <a:gd name="T12" fmla="*/ 208 w 96"/>
                  <a:gd name="T13" fmla="*/ 518 h 241"/>
                  <a:gd name="T14" fmla="*/ 194 w 96"/>
                  <a:gd name="T15" fmla="*/ 446 h 241"/>
                  <a:gd name="T16" fmla="*/ 171 w 96"/>
                  <a:gd name="T17" fmla="*/ 394 h 241"/>
                  <a:gd name="T18" fmla="*/ 164 w 96"/>
                  <a:gd name="T19" fmla="*/ 347 h 241"/>
                  <a:gd name="T20" fmla="*/ 150 w 96"/>
                  <a:gd name="T21" fmla="*/ 324 h 241"/>
                  <a:gd name="T22" fmla="*/ 125 w 96"/>
                  <a:gd name="T23" fmla="*/ 324 h 241"/>
                  <a:gd name="T24" fmla="*/ 97 w 96"/>
                  <a:gd name="T25" fmla="*/ 342 h 241"/>
                  <a:gd name="T26" fmla="*/ 79 w 96"/>
                  <a:gd name="T27" fmla="*/ 370 h 241"/>
                  <a:gd name="T28" fmla="*/ 74 w 96"/>
                  <a:gd name="T29" fmla="*/ 400 h 241"/>
                  <a:gd name="T30" fmla="*/ 74 w 96"/>
                  <a:gd name="T31" fmla="*/ 467 h 241"/>
                  <a:gd name="T32" fmla="*/ 53 w 96"/>
                  <a:gd name="T33" fmla="*/ 551 h 241"/>
                  <a:gd name="T34" fmla="*/ 53 w 96"/>
                  <a:gd name="T35" fmla="*/ 623 h 241"/>
                  <a:gd name="T36" fmla="*/ 53 w 96"/>
                  <a:gd name="T37" fmla="*/ 641 h 241"/>
                  <a:gd name="T38" fmla="*/ 27 w 96"/>
                  <a:gd name="T39" fmla="*/ 641 h 241"/>
                  <a:gd name="T40" fmla="*/ 10 w 96"/>
                  <a:gd name="T41" fmla="*/ 518 h 241"/>
                  <a:gd name="T42" fmla="*/ 0 w 96"/>
                  <a:gd name="T43" fmla="*/ 418 h 241"/>
                  <a:gd name="T44" fmla="*/ 10 w 96"/>
                  <a:gd name="T45" fmla="*/ 381 h 241"/>
                  <a:gd name="T46" fmla="*/ 27 w 96"/>
                  <a:gd name="T47" fmla="*/ 324 h 241"/>
                  <a:gd name="T48" fmla="*/ 93 w 96"/>
                  <a:gd name="T49" fmla="*/ 214 h 241"/>
                  <a:gd name="T50" fmla="*/ 176 w 96"/>
                  <a:gd name="T51" fmla="*/ 76 h 241"/>
                  <a:gd name="T52" fmla="*/ 208 w 96"/>
                  <a:gd name="T53" fmla="*/ 45 h 241"/>
                  <a:gd name="T54" fmla="*/ 248 w 96"/>
                  <a:gd name="T55" fmla="*/ 0 h 241"/>
                  <a:gd name="T56" fmla="*/ 229 w 96"/>
                  <a:gd name="T57" fmla="*/ 109 h 241"/>
                  <a:gd name="T58" fmla="*/ 229 w 96"/>
                  <a:gd name="T59" fmla="*/ 193 h 241"/>
                  <a:gd name="T60" fmla="*/ 236 w 96"/>
                  <a:gd name="T61" fmla="*/ 270 h 241"/>
                  <a:gd name="T62" fmla="*/ 257 w 96"/>
                  <a:gd name="T63" fmla="*/ 347 h 24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96"/>
                  <a:gd name="T97" fmla="*/ 0 h 241"/>
                  <a:gd name="T98" fmla="*/ 96 w 96"/>
                  <a:gd name="T99" fmla="*/ 241 h 24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96" h="241">
                    <a:moveTo>
                      <a:pt x="92" y="127"/>
                    </a:moveTo>
                    <a:lnTo>
                      <a:pt x="96" y="170"/>
                    </a:lnTo>
                    <a:lnTo>
                      <a:pt x="94" y="224"/>
                    </a:lnTo>
                    <a:lnTo>
                      <a:pt x="92" y="241"/>
                    </a:lnTo>
                    <a:lnTo>
                      <a:pt x="75" y="241"/>
                    </a:lnTo>
                    <a:lnTo>
                      <a:pt x="78" y="213"/>
                    </a:lnTo>
                    <a:lnTo>
                      <a:pt x="75" y="189"/>
                    </a:lnTo>
                    <a:lnTo>
                      <a:pt x="70" y="163"/>
                    </a:lnTo>
                    <a:lnTo>
                      <a:pt x="61" y="144"/>
                    </a:lnTo>
                    <a:lnTo>
                      <a:pt x="59" y="127"/>
                    </a:lnTo>
                    <a:lnTo>
                      <a:pt x="54" y="118"/>
                    </a:lnTo>
                    <a:lnTo>
                      <a:pt x="45" y="118"/>
                    </a:lnTo>
                    <a:lnTo>
                      <a:pt x="35" y="125"/>
                    </a:lnTo>
                    <a:lnTo>
                      <a:pt x="28" y="135"/>
                    </a:lnTo>
                    <a:lnTo>
                      <a:pt x="26" y="146"/>
                    </a:lnTo>
                    <a:lnTo>
                      <a:pt x="26" y="170"/>
                    </a:lnTo>
                    <a:lnTo>
                      <a:pt x="19" y="201"/>
                    </a:lnTo>
                    <a:lnTo>
                      <a:pt x="19" y="227"/>
                    </a:lnTo>
                    <a:lnTo>
                      <a:pt x="19" y="234"/>
                    </a:lnTo>
                    <a:lnTo>
                      <a:pt x="9" y="234"/>
                    </a:lnTo>
                    <a:lnTo>
                      <a:pt x="4" y="189"/>
                    </a:lnTo>
                    <a:lnTo>
                      <a:pt x="0" y="153"/>
                    </a:lnTo>
                    <a:lnTo>
                      <a:pt x="4" y="139"/>
                    </a:lnTo>
                    <a:lnTo>
                      <a:pt x="9" y="118"/>
                    </a:lnTo>
                    <a:lnTo>
                      <a:pt x="33" y="78"/>
                    </a:lnTo>
                    <a:lnTo>
                      <a:pt x="63" y="28"/>
                    </a:lnTo>
                    <a:lnTo>
                      <a:pt x="75" y="16"/>
                    </a:lnTo>
                    <a:lnTo>
                      <a:pt x="89" y="0"/>
                    </a:lnTo>
                    <a:lnTo>
                      <a:pt x="82" y="40"/>
                    </a:lnTo>
                    <a:lnTo>
                      <a:pt x="82" y="71"/>
                    </a:lnTo>
                    <a:lnTo>
                      <a:pt x="85" y="99"/>
                    </a:lnTo>
                    <a:lnTo>
                      <a:pt x="92" y="12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0" name="Freeform 1035"/>
              <p:cNvSpPr>
                <a:spLocks/>
              </p:cNvSpPr>
              <p:nvPr/>
            </p:nvSpPr>
            <p:spPr bwMode="auto">
              <a:xfrm>
                <a:off x="2157" y="3603"/>
                <a:ext cx="128" cy="240"/>
              </a:xfrm>
              <a:custGeom>
                <a:avLst/>
                <a:gdLst>
                  <a:gd name="T0" fmla="*/ 275 w 99"/>
                  <a:gd name="T1" fmla="*/ 19 h 186"/>
                  <a:gd name="T2" fmla="*/ 268 w 99"/>
                  <a:gd name="T3" fmla="*/ 92 h 186"/>
                  <a:gd name="T4" fmla="*/ 257 w 99"/>
                  <a:gd name="T5" fmla="*/ 132 h 186"/>
                  <a:gd name="T6" fmla="*/ 250 w 99"/>
                  <a:gd name="T7" fmla="*/ 183 h 186"/>
                  <a:gd name="T8" fmla="*/ 216 w 99"/>
                  <a:gd name="T9" fmla="*/ 228 h 186"/>
                  <a:gd name="T10" fmla="*/ 176 w 99"/>
                  <a:gd name="T11" fmla="*/ 268 h 186"/>
                  <a:gd name="T12" fmla="*/ 124 w 99"/>
                  <a:gd name="T13" fmla="*/ 314 h 186"/>
                  <a:gd name="T14" fmla="*/ 79 w 99"/>
                  <a:gd name="T15" fmla="*/ 365 h 186"/>
                  <a:gd name="T16" fmla="*/ 50 w 99"/>
                  <a:gd name="T17" fmla="*/ 423 h 186"/>
                  <a:gd name="T18" fmla="*/ 27 w 99"/>
                  <a:gd name="T19" fmla="*/ 505 h 186"/>
                  <a:gd name="T20" fmla="*/ 27 w 99"/>
                  <a:gd name="T21" fmla="*/ 510 h 186"/>
                  <a:gd name="T22" fmla="*/ 21 w 99"/>
                  <a:gd name="T23" fmla="*/ 516 h 186"/>
                  <a:gd name="T24" fmla="*/ 0 w 99"/>
                  <a:gd name="T25" fmla="*/ 431 h 186"/>
                  <a:gd name="T26" fmla="*/ 0 w 99"/>
                  <a:gd name="T27" fmla="*/ 365 h 186"/>
                  <a:gd name="T28" fmla="*/ 6 w 99"/>
                  <a:gd name="T29" fmla="*/ 259 h 186"/>
                  <a:gd name="T30" fmla="*/ 27 w 99"/>
                  <a:gd name="T31" fmla="*/ 163 h 186"/>
                  <a:gd name="T32" fmla="*/ 45 w 99"/>
                  <a:gd name="T33" fmla="*/ 0 h 186"/>
                  <a:gd name="T34" fmla="*/ 74 w 99"/>
                  <a:gd name="T35" fmla="*/ 0 h 186"/>
                  <a:gd name="T36" fmla="*/ 79 w 99"/>
                  <a:gd name="T37" fmla="*/ 65 h 186"/>
                  <a:gd name="T38" fmla="*/ 93 w 99"/>
                  <a:gd name="T39" fmla="*/ 132 h 186"/>
                  <a:gd name="T40" fmla="*/ 112 w 99"/>
                  <a:gd name="T41" fmla="*/ 163 h 186"/>
                  <a:gd name="T42" fmla="*/ 124 w 99"/>
                  <a:gd name="T43" fmla="*/ 190 h 186"/>
                  <a:gd name="T44" fmla="*/ 136 w 99"/>
                  <a:gd name="T45" fmla="*/ 199 h 186"/>
                  <a:gd name="T46" fmla="*/ 145 w 99"/>
                  <a:gd name="T47" fmla="*/ 201 h 186"/>
                  <a:gd name="T48" fmla="*/ 155 w 99"/>
                  <a:gd name="T49" fmla="*/ 199 h 186"/>
                  <a:gd name="T50" fmla="*/ 171 w 99"/>
                  <a:gd name="T51" fmla="*/ 190 h 186"/>
                  <a:gd name="T52" fmla="*/ 184 w 99"/>
                  <a:gd name="T53" fmla="*/ 150 h 186"/>
                  <a:gd name="T54" fmla="*/ 190 w 99"/>
                  <a:gd name="T55" fmla="*/ 116 h 186"/>
                  <a:gd name="T56" fmla="*/ 216 w 99"/>
                  <a:gd name="T57" fmla="*/ 58 h 186"/>
                  <a:gd name="T58" fmla="*/ 229 w 99"/>
                  <a:gd name="T59" fmla="*/ 19 h 186"/>
                  <a:gd name="T60" fmla="*/ 275 w 99"/>
                  <a:gd name="T61" fmla="*/ 19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9"/>
                  <a:gd name="T94" fmla="*/ 0 h 186"/>
                  <a:gd name="T95" fmla="*/ 99 w 99"/>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9" h="186">
                    <a:moveTo>
                      <a:pt x="99" y="7"/>
                    </a:moveTo>
                    <a:lnTo>
                      <a:pt x="96" y="33"/>
                    </a:lnTo>
                    <a:lnTo>
                      <a:pt x="92" y="47"/>
                    </a:lnTo>
                    <a:lnTo>
                      <a:pt x="89" y="66"/>
                    </a:lnTo>
                    <a:lnTo>
                      <a:pt x="77" y="82"/>
                    </a:lnTo>
                    <a:lnTo>
                      <a:pt x="63" y="97"/>
                    </a:lnTo>
                    <a:lnTo>
                      <a:pt x="44" y="113"/>
                    </a:lnTo>
                    <a:lnTo>
                      <a:pt x="28" y="132"/>
                    </a:lnTo>
                    <a:lnTo>
                      <a:pt x="18" y="153"/>
                    </a:lnTo>
                    <a:lnTo>
                      <a:pt x="9" y="182"/>
                    </a:lnTo>
                    <a:lnTo>
                      <a:pt x="9" y="184"/>
                    </a:lnTo>
                    <a:lnTo>
                      <a:pt x="7" y="186"/>
                    </a:lnTo>
                    <a:lnTo>
                      <a:pt x="0" y="156"/>
                    </a:lnTo>
                    <a:lnTo>
                      <a:pt x="0" y="132"/>
                    </a:lnTo>
                    <a:lnTo>
                      <a:pt x="2" y="94"/>
                    </a:lnTo>
                    <a:lnTo>
                      <a:pt x="9" y="59"/>
                    </a:lnTo>
                    <a:lnTo>
                      <a:pt x="16" y="0"/>
                    </a:lnTo>
                    <a:lnTo>
                      <a:pt x="26" y="0"/>
                    </a:lnTo>
                    <a:lnTo>
                      <a:pt x="28" y="23"/>
                    </a:lnTo>
                    <a:lnTo>
                      <a:pt x="33" y="47"/>
                    </a:lnTo>
                    <a:lnTo>
                      <a:pt x="40" y="59"/>
                    </a:lnTo>
                    <a:lnTo>
                      <a:pt x="44" y="68"/>
                    </a:lnTo>
                    <a:lnTo>
                      <a:pt x="49" y="71"/>
                    </a:lnTo>
                    <a:lnTo>
                      <a:pt x="52" y="73"/>
                    </a:lnTo>
                    <a:lnTo>
                      <a:pt x="56" y="71"/>
                    </a:lnTo>
                    <a:lnTo>
                      <a:pt x="61" y="68"/>
                    </a:lnTo>
                    <a:lnTo>
                      <a:pt x="66" y="54"/>
                    </a:lnTo>
                    <a:lnTo>
                      <a:pt x="68" y="42"/>
                    </a:lnTo>
                    <a:lnTo>
                      <a:pt x="77" y="21"/>
                    </a:lnTo>
                    <a:lnTo>
                      <a:pt x="82" y="7"/>
                    </a:lnTo>
                    <a:lnTo>
                      <a:pt x="99" y="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1" name="Freeform 1036"/>
              <p:cNvSpPr>
                <a:spLocks/>
              </p:cNvSpPr>
              <p:nvPr/>
            </p:nvSpPr>
            <p:spPr bwMode="auto">
              <a:xfrm>
                <a:off x="1925" y="3299"/>
                <a:ext cx="356" cy="216"/>
              </a:xfrm>
              <a:custGeom>
                <a:avLst/>
                <a:gdLst>
                  <a:gd name="T0" fmla="*/ 764 w 276"/>
                  <a:gd name="T1" fmla="*/ 6 h 167"/>
                  <a:gd name="T2" fmla="*/ 725 w 276"/>
                  <a:gd name="T3" fmla="*/ 50 h 167"/>
                  <a:gd name="T4" fmla="*/ 690 w 276"/>
                  <a:gd name="T5" fmla="*/ 84 h 167"/>
                  <a:gd name="T6" fmla="*/ 609 w 276"/>
                  <a:gd name="T7" fmla="*/ 222 h 167"/>
                  <a:gd name="T8" fmla="*/ 542 w 276"/>
                  <a:gd name="T9" fmla="*/ 335 h 167"/>
                  <a:gd name="T10" fmla="*/ 528 w 276"/>
                  <a:gd name="T11" fmla="*/ 393 h 167"/>
                  <a:gd name="T12" fmla="*/ 517 w 276"/>
                  <a:gd name="T13" fmla="*/ 433 h 167"/>
                  <a:gd name="T14" fmla="*/ 517 w 276"/>
                  <a:gd name="T15" fmla="*/ 433 h 167"/>
                  <a:gd name="T16" fmla="*/ 509 w 276"/>
                  <a:gd name="T17" fmla="*/ 433 h 167"/>
                  <a:gd name="T18" fmla="*/ 437 w 276"/>
                  <a:gd name="T19" fmla="*/ 413 h 167"/>
                  <a:gd name="T20" fmla="*/ 379 w 276"/>
                  <a:gd name="T21" fmla="*/ 409 h 167"/>
                  <a:gd name="T22" fmla="*/ 312 w 276"/>
                  <a:gd name="T23" fmla="*/ 413 h 167"/>
                  <a:gd name="T24" fmla="*/ 240 w 276"/>
                  <a:gd name="T25" fmla="*/ 441 h 167"/>
                  <a:gd name="T26" fmla="*/ 197 w 276"/>
                  <a:gd name="T27" fmla="*/ 460 h 167"/>
                  <a:gd name="T28" fmla="*/ 143 w 276"/>
                  <a:gd name="T29" fmla="*/ 467 h 167"/>
                  <a:gd name="T30" fmla="*/ 58 w 276"/>
                  <a:gd name="T31" fmla="*/ 457 h 167"/>
                  <a:gd name="T32" fmla="*/ 0 w 276"/>
                  <a:gd name="T33" fmla="*/ 433 h 167"/>
                  <a:gd name="T34" fmla="*/ 6 w 276"/>
                  <a:gd name="T35" fmla="*/ 413 h 167"/>
                  <a:gd name="T36" fmla="*/ 53 w 276"/>
                  <a:gd name="T37" fmla="*/ 375 h 167"/>
                  <a:gd name="T38" fmla="*/ 76 w 276"/>
                  <a:gd name="T39" fmla="*/ 354 h 167"/>
                  <a:gd name="T40" fmla="*/ 104 w 276"/>
                  <a:gd name="T41" fmla="*/ 283 h 167"/>
                  <a:gd name="T42" fmla="*/ 143 w 276"/>
                  <a:gd name="T43" fmla="*/ 204 h 167"/>
                  <a:gd name="T44" fmla="*/ 150 w 276"/>
                  <a:gd name="T45" fmla="*/ 198 h 167"/>
                  <a:gd name="T46" fmla="*/ 222 w 276"/>
                  <a:gd name="T47" fmla="*/ 113 h 167"/>
                  <a:gd name="T48" fmla="*/ 275 w 276"/>
                  <a:gd name="T49" fmla="*/ 58 h 167"/>
                  <a:gd name="T50" fmla="*/ 312 w 276"/>
                  <a:gd name="T51" fmla="*/ 0 h 167"/>
                  <a:gd name="T52" fmla="*/ 392 w 276"/>
                  <a:gd name="T53" fmla="*/ 0 h 167"/>
                  <a:gd name="T54" fmla="*/ 466 w 276"/>
                  <a:gd name="T55" fmla="*/ 6 h 167"/>
                  <a:gd name="T56" fmla="*/ 582 w 276"/>
                  <a:gd name="T57" fmla="*/ 21 h 167"/>
                  <a:gd name="T58" fmla="*/ 681 w 276"/>
                  <a:gd name="T59" fmla="*/ 21 h 167"/>
                  <a:gd name="T60" fmla="*/ 764 w 276"/>
                  <a:gd name="T61" fmla="*/ 6 h 16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6"/>
                  <a:gd name="T94" fmla="*/ 0 h 167"/>
                  <a:gd name="T95" fmla="*/ 276 w 276"/>
                  <a:gd name="T96" fmla="*/ 167 h 167"/>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6" h="167">
                    <a:moveTo>
                      <a:pt x="276" y="2"/>
                    </a:moveTo>
                    <a:lnTo>
                      <a:pt x="262" y="18"/>
                    </a:lnTo>
                    <a:lnTo>
                      <a:pt x="250" y="30"/>
                    </a:lnTo>
                    <a:lnTo>
                      <a:pt x="220" y="80"/>
                    </a:lnTo>
                    <a:lnTo>
                      <a:pt x="196" y="120"/>
                    </a:lnTo>
                    <a:lnTo>
                      <a:pt x="191" y="141"/>
                    </a:lnTo>
                    <a:lnTo>
                      <a:pt x="187" y="155"/>
                    </a:lnTo>
                    <a:lnTo>
                      <a:pt x="184" y="155"/>
                    </a:lnTo>
                    <a:lnTo>
                      <a:pt x="158" y="148"/>
                    </a:lnTo>
                    <a:lnTo>
                      <a:pt x="137" y="146"/>
                    </a:lnTo>
                    <a:lnTo>
                      <a:pt x="113" y="148"/>
                    </a:lnTo>
                    <a:lnTo>
                      <a:pt x="87" y="158"/>
                    </a:lnTo>
                    <a:lnTo>
                      <a:pt x="71" y="165"/>
                    </a:lnTo>
                    <a:lnTo>
                      <a:pt x="52" y="167"/>
                    </a:lnTo>
                    <a:lnTo>
                      <a:pt x="21" y="163"/>
                    </a:lnTo>
                    <a:lnTo>
                      <a:pt x="0" y="155"/>
                    </a:lnTo>
                    <a:lnTo>
                      <a:pt x="2" y="148"/>
                    </a:lnTo>
                    <a:lnTo>
                      <a:pt x="19" y="134"/>
                    </a:lnTo>
                    <a:lnTo>
                      <a:pt x="28" y="127"/>
                    </a:lnTo>
                    <a:lnTo>
                      <a:pt x="38" y="101"/>
                    </a:lnTo>
                    <a:lnTo>
                      <a:pt x="52" y="73"/>
                    </a:lnTo>
                    <a:lnTo>
                      <a:pt x="54" y="70"/>
                    </a:lnTo>
                    <a:lnTo>
                      <a:pt x="80" y="40"/>
                    </a:lnTo>
                    <a:lnTo>
                      <a:pt x="99" y="21"/>
                    </a:lnTo>
                    <a:lnTo>
                      <a:pt x="113" y="0"/>
                    </a:lnTo>
                    <a:lnTo>
                      <a:pt x="142" y="0"/>
                    </a:lnTo>
                    <a:lnTo>
                      <a:pt x="168" y="2"/>
                    </a:lnTo>
                    <a:lnTo>
                      <a:pt x="210" y="7"/>
                    </a:lnTo>
                    <a:lnTo>
                      <a:pt x="246" y="7"/>
                    </a:lnTo>
                    <a:lnTo>
                      <a:pt x="276"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2" name="Freeform 1037"/>
              <p:cNvSpPr>
                <a:spLocks noEditPoints="1"/>
              </p:cNvSpPr>
              <p:nvPr/>
            </p:nvSpPr>
            <p:spPr bwMode="auto">
              <a:xfrm>
                <a:off x="1475" y="3487"/>
                <a:ext cx="703" cy="356"/>
              </a:xfrm>
              <a:custGeom>
                <a:avLst/>
                <a:gdLst>
                  <a:gd name="T0" fmla="*/ 385 w 546"/>
                  <a:gd name="T1" fmla="*/ 288 h 276"/>
                  <a:gd name="T2" fmla="*/ 391 w 546"/>
                  <a:gd name="T3" fmla="*/ 217 h 276"/>
                  <a:gd name="T4" fmla="*/ 346 w 546"/>
                  <a:gd name="T5" fmla="*/ 163 h 276"/>
                  <a:gd name="T6" fmla="*/ 267 w 546"/>
                  <a:gd name="T7" fmla="*/ 163 h 276"/>
                  <a:gd name="T8" fmla="*/ 223 w 546"/>
                  <a:gd name="T9" fmla="*/ 217 h 276"/>
                  <a:gd name="T10" fmla="*/ 232 w 546"/>
                  <a:gd name="T11" fmla="*/ 303 h 276"/>
                  <a:gd name="T12" fmla="*/ 305 w 546"/>
                  <a:gd name="T13" fmla="*/ 346 h 276"/>
                  <a:gd name="T14" fmla="*/ 364 w 546"/>
                  <a:gd name="T15" fmla="*/ 326 h 276"/>
                  <a:gd name="T16" fmla="*/ 385 w 546"/>
                  <a:gd name="T17" fmla="*/ 294 h 276"/>
                  <a:gd name="T18" fmla="*/ 1500 w 546"/>
                  <a:gd name="T19" fmla="*/ 249 h 276"/>
                  <a:gd name="T20" fmla="*/ 1463 w 546"/>
                  <a:gd name="T21" fmla="*/ 509 h 276"/>
                  <a:gd name="T22" fmla="*/ 1455 w 546"/>
                  <a:gd name="T23" fmla="*/ 681 h 276"/>
                  <a:gd name="T24" fmla="*/ 1299 w 546"/>
                  <a:gd name="T25" fmla="*/ 746 h 276"/>
                  <a:gd name="T26" fmla="*/ 838 w 546"/>
                  <a:gd name="T27" fmla="*/ 718 h 276"/>
                  <a:gd name="T28" fmla="*/ 267 w 546"/>
                  <a:gd name="T29" fmla="*/ 739 h 276"/>
                  <a:gd name="T30" fmla="*/ 31 w 546"/>
                  <a:gd name="T31" fmla="*/ 660 h 276"/>
                  <a:gd name="T32" fmla="*/ 28 w 546"/>
                  <a:gd name="T33" fmla="*/ 489 h 276"/>
                  <a:gd name="T34" fmla="*/ 8 w 546"/>
                  <a:gd name="T35" fmla="*/ 268 h 276"/>
                  <a:gd name="T36" fmla="*/ 8 w 546"/>
                  <a:gd name="T37" fmla="*/ 86 h 276"/>
                  <a:gd name="T38" fmla="*/ 98 w 546"/>
                  <a:gd name="T39" fmla="*/ 46 h 276"/>
                  <a:gd name="T40" fmla="*/ 305 w 546"/>
                  <a:gd name="T41" fmla="*/ 25 h 276"/>
                  <a:gd name="T42" fmla="*/ 443 w 546"/>
                  <a:gd name="T43" fmla="*/ 6 h 276"/>
                  <a:gd name="T44" fmla="*/ 600 w 546"/>
                  <a:gd name="T45" fmla="*/ 25 h 276"/>
                  <a:gd name="T46" fmla="*/ 604 w 546"/>
                  <a:gd name="T47" fmla="*/ 92 h 276"/>
                  <a:gd name="T48" fmla="*/ 600 w 546"/>
                  <a:gd name="T49" fmla="*/ 210 h 276"/>
                  <a:gd name="T50" fmla="*/ 722 w 546"/>
                  <a:gd name="T51" fmla="*/ 217 h 276"/>
                  <a:gd name="T52" fmla="*/ 936 w 546"/>
                  <a:gd name="T53" fmla="*/ 210 h 276"/>
                  <a:gd name="T54" fmla="*/ 957 w 546"/>
                  <a:gd name="T55" fmla="*/ 170 h 276"/>
                  <a:gd name="T56" fmla="*/ 957 w 546"/>
                  <a:gd name="T57" fmla="*/ 76 h 276"/>
                  <a:gd name="T58" fmla="*/ 1020 w 546"/>
                  <a:gd name="T59" fmla="*/ 46 h 276"/>
                  <a:gd name="T60" fmla="*/ 1158 w 546"/>
                  <a:gd name="T61" fmla="*/ 53 h 276"/>
                  <a:gd name="T62" fmla="*/ 1272 w 546"/>
                  <a:gd name="T63" fmla="*/ 6 h 276"/>
                  <a:gd name="T64" fmla="*/ 1396 w 546"/>
                  <a:gd name="T65" fmla="*/ 6 h 276"/>
                  <a:gd name="T66" fmla="*/ 1476 w 546"/>
                  <a:gd name="T67" fmla="*/ 25 h 276"/>
                  <a:gd name="T68" fmla="*/ 1487 w 546"/>
                  <a:gd name="T69" fmla="*/ 125 h 276"/>
                  <a:gd name="T70" fmla="*/ 403 w 546"/>
                  <a:gd name="T71" fmla="*/ 542 h 276"/>
                  <a:gd name="T72" fmla="*/ 336 w 546"/>
                  <a:gd name="T73" fmla="*/ 486 h 276"/>
                  <a:gd name="T74" fmla="*/ 267 w 546"/>
                  <a:gd name="T75" fmla="*/ 509 h 276"/>
                  <a:gd name="T76" fmla="*/ 209 w 546"/>
                  <a:gd name="T77" fmla="*/ 556 h 276"/>
                  <a:gd name="T78" fmla="*/ 223 w 546"/>
                  <a:gd name="T79" fmla="*/ 629 h 276"/>
                  <a:gd name="T80" fmla="*/ 276 w 546"/>
                  <a:gd name="T81" fmla="*/ 653 h 276"/>
                  <a:gd name="T82" fmla="*/ 299 w 546"/>
                  <a:gd name="T83" fmla="*/ 672 h 276"/>
                  <a:gd name="T84" fmla="*/ 336 w 546"/>
                  <a:gd name="T85" fmla="*/ 667 h 276"/>
                  <a:gd name="T86" fmla="*/ 385 w 546"/>
                  <a:gd name="T87" fmla="*/ 620 h 27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6"/>
                  <a:gd name="T133" fmla="*/ 0 h 276"/>
                  <a:gd name="T134" fmla="*/ 546 w 546"/>
                  <a:gd name="T135" fmla="*/ 276 h 27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6" h="276">
                    <a:moveTo>
                      <a:pt x="140" y="106"/>
                    </a:moveTo>
                    <a:lnTo>
                      <a:pt x="140" y="104"/>
                    </a:lnTo>
                    <a:lnTo>
                      <a:pt x="142" y="90"/>
                    </a:lnTo>
                    <a:lnTo>
                      <a:pt x="142" y="78"/>
                    </a:lnTo>
                    <a:lnTo>
                      <a:pt x="137" y="64"/>
                    </a:lnTo>
                    <a:lnTo>
                      <a:pt x="126" y="59"/>
                    </a:lnTo>
                    <a:lnTo>
                      <a:pt x="109" y="59"/>
                    </a:lnTo>
                    <a:lnTo>
                      <a:pt x="97" y="59"/>
                    </a:lnTo>
                    <a:lnTo>
                      <a:pt x="85" y="66"/>
                    </a:lnTo>
                    <a:lnTo>
                      <a:pt x="81" y="78"/>
                    </a:lnTo>
                    <a:lnTo>
                      <a:pt x="83" y="94"/>
                    </a:lnTo>
                    <a:lnTo>
                      <a:pt x="85" y="109"/>
                    </a:lnTo>
                    <a:lnTo>
                      <a:pt x="97" y="123"/>
                    </a:lnTo>
                    <a:lnTo>
                      <a:pt x="111" y="125"/>
                    </a:lnTo>
                    <a:lnTo>
                      <a:pt x="126" y="123"/>
                    </a:lnTo>
                    <a:lnTo>
                      <a:pt x="133" y="118"/>
                    </a:lnTo>
                    <a:lnTo>
                      <a:pt x="137" y="106"/>
                    </a:lnTo>
                    <a:lnTo>
                      <a:pt x="140" y="106"/>
                    </a:lnTo>
                    <a:close/>
                    <a:moveTo>
                      <a:pt x="541" y="45"/>
                    </a:moveTo>
                    <a:lnTo>
                      <a:pt x="546" y="90"/>
                    </a:lnTo>
                    <a:lnTo>
                      <a:pt x="539" y="149"/>
                    </a:lnTo>
                    <a:lnTo>
                      <a:pt x="532" y="184"/>
                    </a:lnTo>
                    <a:lnTo>
                      <a:pt x="530" y="222"/>
                    </a:lnTo>
                    <a:lnTo>
                      <a:pt x="530" y="246"/>
                    </a:lnTo>
                    <a:lnTo>
                      <a:pt x="537" y="276"/>
                    </a:lnTo>
                    <a:lnTo>
                      <a:pt x="473" y="269"/>
                    </a:lnTo>
                    <a:lnTo>
                      <a:pt x="423" y="267"/>
                    </a:lnTo>
                    <a:lnTo>
                      <a:pt x="305" y="260"/>
                    </a:lnTo>
                    <a:lnTo>
                      <a:pt x="211" y="260"/>
                    </a:lnTo>
                    <a:lnTo>
                      <a:pt x="97" y="267"/>
                    </a:lnTo>
                    <a:lnTo>
                      <a:pt x="7" y="276"/>
                    </a:lnTo>
                    <a:lnTo>
                      <a:pt x="12" y="239"/>
                    </a:lnTo>
                    <a:lnTo>
                      <a:pt x="12" y="210"/>
                    </a:lnTo>
                    <a:lnTo>
                      <a:pt x="10" y="177"/>
                    </a:lnTo>
                    <a:lnTo>
                      <a:pt x="7" y="149"/>
                    </a:lnTo>
                    <a:lnTo>
                      <a:pt x="3" y="97"/>
                    </a:lnTo>
                    <a:lnTo>
                      <a:pt x="0" y="57"/>
                    </a:lnTo>
                    <a:lnTo>
                      <a:pt x="3" y="31"/>
                    </a:lnTo>
                    <a:lnTo>
                      <a:pt x="7" y="9"/>
                    </a:lnTo>
                    <a:lnTo>
                      <a:pt x="36" y="17"/>
                    </a:lnTo>
                    <a:lnTo>
                      <a:pt x="71" y="17"/>
                    </a:lnTo>
                    <a:lnTo>
                      <a:pt x="111" y="9"/>
                    </a:lnTo>
                    <a:lnTo>
                      <a:pt x="135" y="5"/>
                    </a:lnTo>
                    <a:lnTo>
                      <a:pt x="161" y="2"/>
                    </a:lnTo>
                    <a:lnTo>
                      <a:pt x="187" y="5"/>
                    </a:lnTo>
                    <a:lnTo>
                      <a:pt x="218" y="9"/>
                    </a:lnTo>
                    <a:lnTo>
                      <a:pt x="220" y="24"/>
                    </a:lnTo>
                    <a:lnTo>
                      <a:pt x="220" y="33"/>
                    </a:lnTo>
                    <a:lnTo>
                      <a:pt x="220" y="57"/>
                    </a:lnTo>
                    <a:lnTo>
                      <a:pt x="218" y="76"/>
                    </a:lnTo>
                    <a:lnTo>
                      <a:pt x="241" y="76"/>
                    </a:lnTo>
                    <a:lnTo>
                      <a:pt x="263" y="78"/>
                    </a:lnTo>
                    <a:lnTo>
                      <a:pt x="326" y="78"/>
                    </a:lnTo>
                    <a:lnTo>
                      <a:pt x="341" y="76"/>
                    </a:lnTo>
                    <a:lnTo>
                      <a:pt x="350" y="76"/>
                    </a:lnTo>
                    <a:lnTo>
                      <a:pt x="348" y="61"/>
                    </a:lnTo>
                    <a:lnTo>
                      <a:pt x="345" y="43"/>
                    </a:lnTo>
                    <a:lnTo>
                      <a:pt x="348" y="28"/>
                    </a:lnTo>
                    <a:lnTo>
                      <a:pt x="350" y="9"/>
                    </a:lnTo>
                    <a:lnTo>
                      <a:pt x="371" y="17"/>
                    </a:lnTo>
                    <a:lnTo>
                      <a:pt x="402" y="21"/>
                    </a:lnTo>
                    <a:lnTo>
                      <a:pt x="421" y="19"/>
                    </a:lnTo>
                    <a:lnTo>
                      <a:pt x="437" y="12"/>
                    </a:lnTo>
                    <a:lnTo>
                      <a:pt x="463" y="2"/>
                    </a:lnTo>
                    <a:lnTo>
                      <a:pt x="487" y="0"/>
                    </a:lnTo>
                    <a:lnTo>
                      <a:pt x="508" y="2"/>
                    </a:lnTo>
                    <a:lnTo>
                      <a:pt x="534" y="9"/>
                    </a:lnTo>
                    <a:lnTo>
                      <a:pt x="537" y="9"/>
                    </a:lnTo>
                    <a:lnTo>
                      <a:pt x="541" y="45"/>
                    </a:lnTo>
                    <a:close/>
                    <a:moveTo>
                      <a:pt x="147" y="210"/>
                    </a:moveTo>
                    <a:lnTo>
                      <a:pt x="147" y="196"/>
                    </a:lnTo>
                    <a:lnTo>
                      <a:pt x="135" y="182"/>
                    </a:lnTo>
                    <a:lnTo>
                      <a:pt x="123" y="175"/>
                    </a:lnTo>
                    <a:lnTo>
                      <a:pt x="109" y="177"/>
                    </a:lnTo>
                    <a:lnTo>
                      <a:pt x="97" y="184"/>
                    </a:lnTo>
                    <a:lnTo>
                      <a:pt x="83" y="191"/>
                    </a:lnTo>
                    <a:lnTo>
                      <a:pt x="76" y="201"/>
                    </a:lnTo>
                    <a:lnTo>
                      <a:pt x="76" y="217"/>
                    </a:lnTo>
                    <a:lnTo>
                      <a:pt x="81" y="227"/>
                    </a:lnTo>
                    <a:lnTo>
                      <a:pt x="90" y="234"/>
                    </a:lnTo>
                    <a:lnTo>
                      <a:pt x="100" y="236"/>
                    </a:lnTo>
                    <a:lnTo>
                      <a:pt x="104" y="241"/>
                    </a:lnTo>
                    <a:lnTo>
                      <a:pt x="109" y="243"/>
                    </a:lnTo>
                    <a:lnTo>
                      <a:pt x="119" y="243"/>
                    </a:lnTo>
                    <a:lnTo>
                      <a:pt x="123" y="241"/>
                    </a:lnTo>
                    <a:lnTo>
                      <a:pt x="133" y="234"/>
                    </a:lnTo>
                    <a:lnTo>
                      <a:pt x="140" y="224"/>
                    </a:lnTo>
                    <a:lnTo>
                      <a:pt x="147" y="2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3" name="Freeform 1038"/>
              <p:cNvSpPr>
                <a:spLocks/>
              </p:cNvSpPr>
              <p:nvPr/>
            </p:nvSpPr>
            <p:spPr bwMode="auto">
              <a:xfrm>
                <a:off x="1755" y="3387"/>
                <a:ext cx="240" cy="201"/>
              </a:xfrm>
              <a:custGeom>
                <a:avLst/>
                <a:gdLst>
                  <a:gd name="T0" fmla="*/ 516 w 186"/>
                  <a:gd name="T1" fmla="*/ 6 h 156"/>
                  <a:gd name="T2" fmla="*/ 510 w 186"/>
                  <a:gd name="T3" fmla="*/ 13 h 156"/>
                  <a:gd name="T4" fmla="*/ 471 w 186"/>
                  <a:gd name="T5" fmla="*/ 91 h 156"/>
                  <a:gd name="T6" fmla="*/ 443 w 186"/>
                  <a:gd name="T7" fmla="*/ 162 h 156"/>
                  <a:gd name="T8" fmla="*/ 419 w 186"/>
                  <a:gd name="T9" fmla="*/ 183 h 156"/>
                  <a:gd name="T10" fmla="*/ 372 w 186"/>
                  <a:gd name="T11" fmla="*/ 220 h 156"/>
                  <a:gd name="T12" fmla="*/ 365 w 186"/>
                  <a:gd name="T13" fmla="*/ 240 h 156"/>
                  <a:gd name="T14" fmla="*/ 361 w 186"/>
                  <a:gd name="T15" fmla="*/ 294 h 156"/>
                  <a:gd name="T16" fmla="*/ 354 w 186"/>
                  <a:gd name="T17" fmla="*/ 334 h 156"/>
                  <a:gd name="T18" fmla="*/ 361 w 186"/>
                  <a:gd name="T19" fmla="*/ 384 h 156"/>
                  <a:gd name="T20" fmla="*/ 365 w 186"/>
                  <a:gd name="T21" fmla="*/ 424 h 156"/>
                  <a:gd name="T22" fmla="*/ 342 w 186"/>
                  <a:gd name="T23" fmla="*/ 424 h 156"/>
                  <a:gd name="T24" fmla="*/ 298 w 186"/>
                  <a:gd name="T25" fmla="*/ 430 h 156"/>
                  <a:gd name="T26" fmla="*/ 125 w 186"/>
                  <a:gd name="T27" fmla="*/ 430 h 156"/>
                  <a:gd name="T28" fmla="*/ 65 w 186"/>
                  <a:gd name="T29" fmla="*/ 424 h 156"/>
                  <a:gd name="T30" fmla="*/ 0 w 186"/>
                  <a:gd name="T31" fmla="*/ 424 h 156"/>
                  <a:gd name="T32" fmla="*/ 58 w 186"/>
                  <a:gd name="T33" fmla="*/ 353 h 156"/>
                  <a:gd name="T34" fmla="*/ 116 w 186"/>
                  <a:gd name="T35" fmla="*/ 260 h 156"/>
                  <a:gd name="T36" fmla="*/ 143 w 186"/>
                  <a:gd name="T37" fmla="*/ 216 h 156"/>
                  <a:gd name="T38" fmla="*/ 170 w 186"/>
                  <a:gd name="T39" fmla="*/ 143 h 156"/>
                  <a:gd name="T40" fmla="*/ 183 w 186"/>
                  <a:gd name="T41" fmla="*/ 104 h 156"/>
                  <a:gd name="T42" fmla="*/ 199 w 186"/>
                  <a:gd name="T43" fmla="*/ 52 h 156"/>
                  <a:gd name="T44" fmla="*/ 217 w 186"/>
                  <a:gd name="T45" fmla="*/ 24 h 156"/>
                  <a:gd name="T46" fmla="*/ 246 w 186"/>
                  <a:gd name="T47" fmla="*/ 0 h 156"/>
                  <a:gd name="T48" fmla="*/ 288 w 186"/>
                  <a:gd name="T49" fmla="*/ 6 h 156"/>
                  <a:gd name="T50" fmla="*/ 317 w 186"/>
                  <a:gd name="T51" fmla="*/ 6 h 156"/>
                  <a:gd name="T52" fmla="*/ 385 w 186"/>
                  <a:gd name="T53" fmla="*/ 13 h 156"/>
                  <a:gd name="T54" fmla="*/ 437 w 186"/>
                  <a:gd name="T55" fmla="*/ 6 h 156"/>
                  <a:gd name="T56" fmla="*/ 476 w 186"/>
                  <a:gd name="T57" fmla="*/ 0 h 156"/>
                  <a:gd name="T58" fmla="*/ 510 w 186"/>
                  <a:gd name="T59" fmla="*/ 0 h 156"/>
                  <a:gd name="T60" fmla="*/ 516 w 186"/>
                  <a:gd name="T61" fmla="*/ 6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86"/>
                  <a:gd name="T94" fmla="*/ 0 h 156"/>
                  <a:gd name="T95" fmla="*/ 186 w 186"/>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86" h="156">
                    <a:moveTo>
                      <a:pt x="186" y="2"/>
                    </a:moveTo>
                    <a:lnTo>
                      <a:pt x="184" y="5"/>
                    </a:lnTo>
                    <a:lnTo>
                      <a:pt x="170" y="33"/>
                    </a:lnTo>
                    <a:lnTo>
                      <a:pt x="160" y="59"/>
                    </a:lnTo>
                    <a:lnTo>
                      <a:pt x="151" y="66"/>
                    </a:lnTo>
                    <a:lnTo>
                      <a:pt x="134" y="80"/>
                    </a:lnTo>
                    <a:lnTo>
                      <a:pt x="132" y="87"/>
                    </a:lnTo>
                    <a:lnTo>
                      <a:pt x="130" y="106"/>
                    </a:lnTo>
                    <a:lnTo>
                      <a:pt x="127" y="121"/>
                    </a:lnTo>
                    <a:lnTo>
                      <a:pt x="130" y="139"/>
                    </a:lnTo>
                    <a:lnTo>
                      <a:pt x="132" y="154"/>
                    </a:lnTo>
                    <a:lnTo>
                      <a:pt x="123" y="154"/>
                    </a:lnTo>
                    <a:lnTo>
                      <a:pt x="108" y="156"/>
                    </a:lnTo>
                    <a:lnTo>
                      <a:pt x="45" y="156"/>
                    </a:lnTo>
                    <a:lnTo>
                      <a:pt x="23" y="154"/>
                    </a:lnTo>
                    <a:lnTo>
                      <a:pt x="0" y="154"/>
                    </a:lnTo>
                    <a:lnTo>
                      <a:pt x="21" y="128"/>
                    </a:lnTo>
                    <a:lnTo>
                      <a:pt x="42" y="95"/>
                    </a:lnTo>
                    <a:lnTo>
                      <a:pt x="52" y="78"/>
                    </a:lnTo>
                    <a:lnTo>
                      <a:pt x="61" y="52"/>
                    </a:lnTo>
                    <a:lnTo>
                      <a:pt x="66" y="38"/>
                    </a:lnTo>
                    <a:lnTo>
                      <a:pt x="71" y="19"/>
                    </a:lnTo>
                    <a:lnTo>
                      <a:pt x="78" y="9"/>
                    </a:lnTo>
                    <a:lnTo>
                      <a:pt x="89" y="0"/>
                    </a:lnTo>
                    <a:lnTo>
                      <a:pt x="104" y="2"/>
                    </a:lnTo>
                    <a:lnTo>
                      <a:pt x="115" y="2"/>
                    </a:lnTo>
                    <a:lnTo>
                      <a:pt x="139" y="5"/>
                    </a:lnTo>
                    <a:lnTo>
                      <a:pt x="158" y="2"/>
                    </a:lnTo>
                    <a:lnTo>
                      <a:pt x="172" y="0"/>
                    </a:lnTo>
                    <a:lnTo>
                      <a:pt x="184" y="0"/>
                    </a:lnTo>
                    <a:lnTo>
                      <a:pt x="186" y="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4" name="Freeform 1039"/>
              <p:cNvSpPr>
                <a:spLocks/>
              </p:cNvSpPr>
              <p:nvPr/>
            </p:nvSpPr>
            <p:spPr bwMode="auto">
              <a:xfrm>
                <a:off x="1755" y="3302"/>
                <a:ext cx="119" cy="283"/>
              </a:xfrm>
              <a:custGeom>
                <a:avLst/>
                <a:gdLst>
                  <a:gd name="T0" fmla="*/ 257 w 92"/>
                  <a:gd name="T1" fmla="*/ 45 h 220"/>
                  <a:gd name="T2" fmla="*/ 257 w 92"/>
                  <a:gd name="T3" fmla="*/ 69 h 220"/>
                  <a:gd name="T4" fmla="*/ 250 w 92"/>
                  <a:gd name="T5" fmla="*/ 135 h 220"/>
                  <a:gd name="T6" fmla="*/ 250 w 92"/>
                  <a:gd name="T7" fmla="*/ 180 h 220"/>
                  <a:gd name="T8" fmla="*/ 219 w 92"/>
                  <a:gd name="T9" fmla="*/ 203 h 220"/>
                  <a:gd name="T10" fmla="*/ 199 w 92"/>
                  <a:gd name="T11" fmla="*/ 232 h 220"/>
                  <a:gd name="T12" fmla="*/ 184 w 92"/>
                  <a:gd name="T13" fmla="*/ 284 h 220"/>
                  <a:gd name="T14" fmla="*/ 171 w 92"/>
                  <a:gd name="T15" fmla="*/ 324 h 220"/>
                  <a:gd name="T16" fmla="*/ 146 w 92"/>
                  <a:gd name="T17" fmla="*/ 394 h 220"/>
                  <a:gd name="T18" fmla="*/ 118 w 92"/>
                  <a:gd name="T19" fmla="*/ 440 h 220"/>
                  <a:gd name="T20" fmla="*/ 58 w 92"/>
                  <a:gd name="T21" fmla="*/ 533 h 220"/>
                  <a:gd name="T22" fmla="*/ 0 w 92"/>
                  <a:gd name="T23" fmla="*/ 602 h 220"/>
                  <a:gd name="T24" fmla="*/ 6 w 92"/>
                  <a:gd name="T25" fmla="*/ 551 h 220"/>
                  <a:gd name="T26" fmla="*/ 6 w 92"/>
                  <a:gd name="T27" fmla="*/ 485 h 220"/>
                  <a:gd name="T28" fmla="*/ 6 w 92"/>
                  <a:gd name="T29" fmla="*/ 461 h 220"/>
                  <a:gd name="T30" fmla="*/ 0 w 92"/>
                  <a:gd name="T31" fmla="*/ 418 h 220"/>
                  <a:gd name="T32" fmla="*/ 53 w 92"/>
                  <a:gd name="T33" fmla="*/ 370 h 220"/>
                  <a:gd name="T34" fmla="*/ 105 w 92"/>
                  <a:gd name="T35" fmla="*/ 284 h 220"/>
                  <a:gd name="T36" fmla="*/ 136 w 92"/>
                  <a:gd name="T37" fmla="*/ 201 h 220"/>
                  <a:gd name="T38" fmla="*/ 153 w 92"/>
                  <a:gd name="T39" fmla="*/ 147 h 220"/>
                  <a:gd name="T40" fmla="*/ 171 w 92"/>
                  <a:gd name="T41" fmla="*/ 96 h 220"/>
                  <a:gd name="T42" fmla="*/ 204 w 92"/>
                  <a:gd name="T43" fmla="*/ 51 h 220"/>
                  <a:gd name="T44" fmla="*/ 250 w 92"/>
                  <a:gd name="T45" fmla="*/ 0 h 220"/>
                  <a:gd name="T46" fmla="*/ 257 w 92"/>
                  <a:gd name="T47" fmla="*/ 45 h 22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2"/>
                  <a:gd name="T73" fmla="*/ 0 h 220"/>
                  <a:gd name="T74" fmla="*/ 92 w 92"/>
                  <a:gd name="T75" fmla="*/ 220 h 22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2" h="220">
                    <a:moveTo>
                      <a:pt x="92" y="16"/>
                    </a:moveTo>
                    <a:lnTo>
                      <a:pt x="92" y="26"/>
                    </a:lnTo>
                    <a:lnTo>
                      <a:pt x="89" y="50"/>
                    </a:lnTo>
                    <a:lnTo>
                      <a:pt x="89" y="66"/>
                    </a:lnTo>
                    <a:lnTo>
                      <a:pt x="78" y="75"/>
                    </a:lnTo>
                    <a:lnTo>
                      <a:pt x="71" y="85"/>
                    </a:lnTo>
                    <a:lnTo>
                      <a:pt x="66" y="104"/>
                    </a:lnTo>
                    <a:lnTo>
                      <a:pt x="61" y="118"/>
                    </a:lnTo>
                    <a:lnTo>
                      <a:pt x="52" y="144"/>
                    </a:lnTo>
                    <a:lnTo>
                      <a:pt x="42" y="161"/>
                    </a:lnTo>
                    <a:lnTo>
                      <a:pt x="21" y="194"/>
                    </a:lnTo>
                    <a:lnTo>
                      <a:pt x="0" y="220"/>
                    </a:lnTo>
                    <a:lnTo>
                      <a:pt x="2" y="201"/>
                    </a:lnTo>
                    <a:lnTo>
                      <a:pt x="2" y="177"/>
                    </a:lnTo>
                    <a:lnTo>
                      <a:pt x="2" y="168"/>
                    </a:lnTo>
                    <a:lnTo>
                      <a:pt x="0" y="153"/>
                    </a:lnTo>
                    <a:lnTo>
                      <a:pt x="19" y="135"/>
                    </a:lnTo>
                    <a:lnTo>
                      <a:pt x="38" y="104"/>
                    </a:lnTo>
                    <a:lnTo>
                      <a:pt x="49" y="73"/>
                    </a:lnTo>
                    <a:lnTo>
                      <a:pt x="54" y="54"/>
                    </a:lnTo>
                    <a:lnTo>
                      <a:pt x="61" y="35"/>
                    </a:lnTo>
                    <a:lnTo>
                      <a:pt x="73" y="19"/>
                    </a:lnTo>
                    <a:lnTo>
                      <a:pt x="89" y="0"/>
                    </a:lnTo>
                    <a:lnTo>
                      <a:pt x="92" y="1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5" name="Freeform 1040"/>
              <p:cNvSpPr>
                <a:spLocks/>
              </p:cNvSpPr>
              <p:nvPr/>
            </p:nvSpPr>
            <p:spPr bwMode="auto">
              <a:xfrm>
                <a:off x="1484" y="3296"/>
                <a:ext cx="386" cy="213"/>
              </a:xfrm>
              <a:custGeom>
                <a:avLst/>
                <a:gdLst>
                  <a:gd name="T0" fmla="*/ 46 w 300"/>
                  <a:gd name="T1" fmla="*/ 357 h 166"/>
                  <a:gd name="T2" fmla="*/ 104 w 300"/>
                  <a:gd name="T3" fmla="*/ 277 h 166"/>
                  <a:gd name="T4" fmla="*/ 190 w 300"/>
                  <a:gd name="T5" fmla="*/ 150 h 166"/>
                  <a:gd name="T6" fmla="*/ 237 w 300"/>
                  <a:gd name="T7" fmla="*/ 46 h 166"/>
                  <a:gd name="T8" fmla="*/ 299 w 300"/>
                  <a:gd name="T9" fmla="*/ 13 h 166"/>
                  <a:gd name="T10" fmla="*/ 351 w 300"/>
                  <a:gd name="T11" fmla="*/ 0 h 166"/>
                  <a:gd name="T12" fmla="*/ 440 w 300"/>
                  <a:gd name="T13" fmla="*/ 0 h 166"/>
                  <a:gd name="T14" fmla="*/ 526 w 300"/>
                  <a:gd name="T15" fmla="*/ 19 h 166"/>
                  <a:gd name="T16" fmla="*/ 596 w 300"/>
                  <a:gd name="T17" fmla="*/ 31 h 166"/>
                  <a:gd name="T18" fmla="*/ 660 w 300"/>
                  <a:gd name="T19" fmla="*/ 38 h 166"/>
                  <a:gd name="T20" fmla="*/ 751 w 300"/>
                  <a:gd name="T21" fmla="*/ 31 h 166"/>
                  <a:gd name="T22" fmla="*/ 822 w 300"/>
                  <a:gd name="T23" fmla="*/ 13 h 166"/>
                  <a:gd name="T24" fmla="*/ 778 w 300"/>
                  <a:gd name="T25" fmla="*/ 65 h 166"/>
                  <a:gd name="T26" fmla="*/ 745 w 300"/>
                  <a:gd name="T27" fmla="*/ 107 h 166"/>
                  <a:gd name="T28" fmla="*/ 727 w 300"/>
                  <a:gd name="T29" fmla="*/ 162 h 166"/>
                  <a:gd name="T30" fmla="*/ 714 w 300"/>
                  <a:gd name="T31" fmla="*/ 210 h 166"/>
                  <a:gd name="T32" fmla="*/ 682 w 300"/>
                  <a:gd name="T33" fmla="*/ 296 h 166"/>
                  <a:gd name="T34" fmla="*/ 630 w 300"/>
                  <a:gd name="T35" fmla="*/ 380 h 166"/>
                  <a:gd name="T36" fmla="*/ 578 w 300"/>
                  <a:gd name="T37" fmla="*/ 429 h 166"/>
                  <a:gd name="T38" fmla="*/ 495 w 300"/>
                  <a:gd name="T39" fmla="*/ 418 h 166"/>
                  <a:gd name="T40" fmla="*/ 422 w 300"/>
                  <a:gd name="T41" fmla="*/ 409 h 166"/>
                  <a:gd name="T42" fmla="*/ 351 w 300"/>
                  <a:gd name="T43" fmla="*/ 418 h 166"/>
                  <a:gd name="T44" fmla="*/ 284 w 300"/>
                  <a:gd name="T45" fmla="*/ 429 h 166"/>
                  <a:gd name="T46" fmla="*/ 175 w 300"/>
                  <a:gd name="T47" fmla="*/ 449 h 166"/>
                  <a:gd name="T48" fmla="*/ 80 w 300"/>
                  <a:gd name="T49" fmla="*/ 449 h 166"/>
                  <a:gd name="T50" fmla="*/ 0 w 300"/>
                  <a:gd name="T51" fmla="*/ 429 h 166"/>
                  <a:gd name="T52" fmla="*/ 46 w 300"/>
                  <a:gd name="T53" fmla="*/ 357 h 16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00"/>
                  <a:gd name="T82" fmla="*/ 0 h 166"/>
                  <a:gd name="T83" fmla="*/ 300 w 300"/>
                  <a:gd name="T84" fmla="*/ 166 h 16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00" h="166">
                    <a:moveTo>
                      <a:pt x="17" y="132"/>
                    </a:moveTo>
                    <a:lnTo>
                      <a:pt x="38" y="102"/>
                    </a:lnTo>
                    <a:lnTo>
                      <a:pt x="69" y="55"/>
                    </a:lnTo>
                    <a:lnTo>
                      <a:pt x="86" y="17"/>
                    </a:lnTo>
                    <a:lnTo>
                      <a:pt x="109" y="5"/>
                    </a:lnTo>
                    <a:lnTo>
                      <a:pt x="128" y="0"/>
                    </a:lnTo>
                    <a:lnTo>
                      <a:pt x="161" y="0"/>
                    </a:lnTo>
                    <a:lnTo>
                      <a:pt x="192" y="7"/>
                    </a:lnTo>
                    <a:lnTo>
                      <a:pt x="218" y="12"/>
                    </a:lnTo>
                    <a:lnTo>
                      <a:pt x="241" y="14"/>
                    </a:lnTo>
                    <a:lnTo>
                      <a:pt x="274" y="12"/>
                    </a:lnTo>
                    <a:lnTo>
                      <a:pt x="300" y="5"/>
                    </a:lnTo>
                    <a:lnTo>
                      <a:pt x="284" y="24"/>
                    </a:lnTo>
                    <a:lnTo>
                      <a:pt x="272" y="40"/>
                    </a:lnTo>
                    <a:lnTo>
                      <a:pt x="265" y="59"/>
                    </a:lnTo>
                    <a:lnTo>
                      <a:pt x="260" y="78"/>
                    </a:lnTo>
                    <a:lnTo>
                      <a:pt x="249" y="109"/>
                    </a:lnTo>
                    <a:lnTo>
                      <a:pt x="230" y="140"/>
                    </a:lnTo>
                    <a:lnTo>
                      <a:pt x="211" y="158"/>
                    </a:lnTo>
                    <a:lnTo>
                      <a:pt x="180" y="154"/>
                    </a:lnTo>
                    <a:lnTo>
                      <a:pt x="154" y="151"/>
                    </a:lnTo>
                    <a:lnTo>
                      <a:pt x="128" y="154"/>
                    </a:lnTo>
                    <a:lnTo>
                      <a:pt x="104" y="158"/>
                    </a:lnTo>
                    <a:lnTo>
                      <a:pt x="64" y="166"/>
                    </a:lnTo>
                    <a:lnTo>
                      <a:pt x="29" y="166"/>
                    </a:lnTo>
                    <a:lnTo>
                      <a:pt x="0" y="158"/>
                    </a:lnTo>
                    <a:lnTo>
                      <a:pt x="17" y="132"/>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6" name="Freeform 1041"/>
              <p:cNvSpPr>
                <a:spLocks/>
              </p:cNvSpPr>
              <p:nvPr/>
            </p:nvSpPr>
            <p:spPr bwMode="auto">
              <a:xfrm>
                <a:off x="1162" y="3466"/>
                <a:ext cx="344" cy="220"/>
              </a:xfrm>
              <a:custGeom>
                <a:avLst/>
                <a:gdLst>
                  <a:gd name="T0" fmla="*/ 416 w 267"/>
                  <a:gd name="T1" fmla="*/ 440 h 171"/>
                  <a:gd name="T2" fmla="*/ 405 w 267"/>
                  <a:gd name="T3" fmla="*/ 440 h 171"/>
                  <a:gd name="T4" fmla="*/ 384 w 267"/>
                  <a:gd name="T5" fmla="*/ 446 h 171"/>
                  <a:gd name="T6" fmla="*/ 357 w 267"/>
                  <a:gd name="T7" fmla="*/ 446 h 171"/>
                  <a:gd name="T8" fmla="*/ 339 w 267"/>
                  <a:gd name="T9" fmla="*/ 455 h 171"/>
                  <a:gd name="T10" fmla="*/ 339 w 267"/>
                  <a:gd name="T11" fmla="*/ 461 h 171"/>
                  <a:gd name="T12" fmla="*/ 326 w 267"/>
                  <a:gd name="T13" fmla="*/ 461 h 171"/>
                  <a:gd name="T14" fmla="*/ 294 w 267"/>
                  <a:gd name="T15" fmla="*/ 455 h 171"/>
                  <a:gd name="T16" fmla="*/ 267 w 267"/>
                  <a:gd name="T17" fmla="*/ 455 h 171"/>
                  <a:gd name="T18" fmla="*/ 162 w 267"/>
                  <a:gd name="T19" fmla="*/ 446 h 171"/>
                  <a:gd name="T20" fmla="*/ 76 w 267"/>
                  <a:gd name="T21" fmla="*/ 455 h 171"/>
                  <a:gd name="T22" fmla="*/ 71 w 267"/>
                  <a:gd name="T23" fmla="*/ 455 h 171"/>
                  <a:gd name="T24" fmla="*/ 58 w 267"/>
                  <a:gd name="T25" fmla="*/ 446 h 171"/>
                  <a:gd name="T26" fmla="*/ 52 w 267"/>
                  <a:gd name="T27" fmla="*/ 428 h 171"/>
                  <a:gd name="T28" fmla="*/ 52 w 267"/>
                  <a:gd name="T29" fmla="*/ 399 h 171"/>
                  <a:gd name="T30" fmla="*/ 31 w 267"/>
                  <a:gd name="T31" fmla="*/ 356 h 171"/>
                  <a:gd name="T32" fmla="*/ 28 w 267"/>
                  <a:gd name="T33" fmla="*/ 356 h 171"/>
                  <a:gd name="T34" fmla="*/ 0 w 267"/>
                  <a:gd name="T35" fmla="*/ 313 h 171"/>
                  <a:gd name="T36" fmla="*/ 0 w 267"/>
                  <a:gd name="T37" fmla="*/ 255 h 171"/>
                  <a:gd name="T38" fmla="*/ 13 w 267"/>
                  <a:gd name="T39" fmla="*/ 190 h 171"/>
                  <a:gd name="T40" fmla="*/ 28 w 267"/>
                  <a:gd name="T41" fmla="*/ 143 h 171"/>
                  <a:gd name="T42" fmla="*/ 39 w 267"/>
                  <a:gd name="T43" fmla="*/ 94 h 171"/>
                  <a:gd name="T44" fmla="*/ 46 w 267"/>
                  <a:gd name="T45" fmla="*/ 51 h 171"/>
                  <a:gd name="T46" fmla="*/ 52 w 267"/>
                  <a:gd name="T47" fmla="*/ 13 h 171"/>
                  <a:gd name="T48" fmla="*/ 58 w 267"/>
                  <a:gd name="T49" fmla="*/ 8 h 171"/>
                  <a:gd name="T50" fmla="*/ 71 w 267"/>
                  <a:gd name="T51" fmla="*/ 0 h 171"/>
                  <a:gd name="T52" fmla="*/ 76 w 267"/>
                  <a:gd name="T53" fmla="*/ 0 h 171"/>
                  <a:gd name="T54" fmla="*/ 125 w 267"/>
                  <a:gd name="T55" fmla="*/ 8 h 171"/>
                  <a:gd name="T56" fmla="*/ 183 w 267"/>
                  <a:gd name="T57" fmla="*/ 8 h 171"/>
                  <a:gd name="T58" fmla="*/ 229 w 267"/>
                  <a:gd name="T59" fmla="*/ 8 h 171"/>
                  <a:gd name="T60" fmla="*/ 281 w 267"/>
                  <a:gd name="T61" fmla="*/ 0 h 171"/>
                  <a:gd name="T62" fmla="*/ 312 w 267"/>
                  <a:gd name="T63" fmla="*/ 0 h 171"/>
                  <a:gd name="T64" fmla="*/ 363 w 267"/>
                  <a:gd name="T65" fmla="*/ 0 h 171"/>
                  <a:gd name="T66" fmla="*/ 372 w 267"/>
                  <a:gd name="T67" fmla="*/ 8 h 171"/>
                  <a:gd name="T68" fmla="*/ 379 w 267"/>
                  <a:gd name="T69" fmla="*/ 22 h 171"/>
                  <a:gd name="T70" fmla="*/ 405 w 267"/>
                  <a:gd name="T71" fmla="*/ 40 h 171"/>
                  <a:gd name="T72" fmla="*/ 443 w 267"/>
                  <a:gd name="T73" fmla="*/ 46 h 171"/>
                  <a:gd name="T74" fmla="*/ 443 w 267"/>
                  <a:gd name="T75" fmla="*/ 46 h 171"/>
                  <a:gd name="T76" fmla="*/ 488 w 267"/>
                  <a:gd name="T77" fmla="*/ 31 h 171"/>
                  <a:gd name="T78" fmla="*/ 506 w 267"/>
                  <a:gd name="T79" fmla="*/ 28 h 171"/>
                  <a:gd name="T80" fmla="*/ 526 w 267"/>
                  <a:gd name="T81" fmla="*/ 8 h 171"/>
                  <a:gd name="T82" fmla="*/ 526 w 267"/>
                  <a:gd name="T83" fmla="*/ 8 h 171"/>
                  <a:gd name="T84" fmla="*/ 606 w 267"/>
                  <a:gd name="T85" fmla="*/ 8 h 171"/>
                  <a:gd name="T86" fmla="*/ 651 w 267"/>
                  <a:gd name="T87" fmla="*/ 13 h 171"/>
                  <a:gd name="T88" fmla="*/ 697 w 267"/>
                  <a:gd name="T89" fmla="*/ 13 h 171"/>
                  <a:gd name="T90" fmla="*/ 718 w 267"/>
                  <a:gd name="T91" fmla="*/ 8 h 171"/>
                  <a:gd name="T92" fmla="*/ 736 w 267"/>
                  <a:gd name="T93" fmla="*/ 0 h 171"/>
                  <a:gd name="T94" fmla="*/ 689 w 267"/>
                  <a:gd name="T95" fmla="*/ 69 h 171"/>
                  <a:gd name="T96" fmla="*/ 678 w 267"/>
                  <a:gd name="T97" fmla="*/ 133 h 171"/>
                  <a:gd name="T98" fmla="*/ 669 w 267"/>
                  <a:gd name="T99" fmla="*/ 202 h 171"/>
                  <a:gd name="T100" fmla="*/ 678 w 267"/>
                  <a:gd name="T101" fmla="*/ 313 h 171"/>
                  <a:gd name="T102" fmla="*/ 689 w 267"/>
                  <a:gd name="T103" fmla="*/ 455 h 171"/>
                  <a:gd name="T104" fmla="*/ 651 w 267"/>
                  <a:gd name="T105" fmla="*/ 461 h 171"/>
                  <a:gd name="T106" fmla="*/ 617 w 267"/>
                  <a:gd name="T107" fmla="*/ 468 h 171"/>
                  <a:gd name="T108" fmla="*/ 566 w 267"/>
                  <a:gd name="T109" fmla="*/ 461 h 171"/>
                  <a:gd name="T110" fmla="*/ 526 w 267"/>
                  <a:gd name="T111" fmla="*/ 455 h 171"/>
                  <a:gd name="T112" fmla="*/ 500 w 267"/>
                  <a:gd name="T113" fmla="*/ 446 h 171"/>
                  <a:gd name="T114" fmla="*/ 482 w 267"/>
                  <a:gd name="T115" fmla="*/ 440 h 171"/>
                  <a:gd name="T116" fmla="*/ 443 w 267"/>
                  <a:gd name="T117" fmla="*/ 437 h 171"/>
                  <a:gd name="T118" fmla="*/ 416 w 267"/>
                  <a:gd name="T119" fmla="*/ 440 h 1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67"/>
                  <a:gd name="T181" fmla="*/ 0 h 171"/>
                  <a:gd name="T182" fmla="*/ 267 w 267"/>
                  <a:gd name="T183" fmla="*/ 171 h 1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67" h="171">
                    <a:moveTo>
                      <a:pt x="151" y="161"/>
                    </a:moveTo>
                    <a:lnTo>
                      <a:pt x="147" y="161"/>
                    </a:lnTo>
                    <a:lnTo>
                      <a:pt x="139" y="163"/>
                    </a:lnTo>
                    <a:lnTo>
                      <a:pt x="130" y="163"/>
                    </a:lnTo>
                    <a:lnTo>
                      <a:pt x="123" y="166"/>
                    </a:lnTo>
                    <a:lnTo>
                      <a:pt x="123" y="168"/>
                    </a:lnTo>
                    <a:lnTo>
                      <a:pt x="118" y="168"/>
                    </a:lnTo>
                    <a:lnTo>
                      <a:pt x="106" y="166"/>
                    </a:lnTo>
                    <a:lnTo>
                      <a:pt x="97" y="166"/>
                    </a:lnTo>
                    <a:lnTo>
                      <a:pt x="59" y="163"/>
                    </a:lnTo>
                    <a:lnTo>
                      <a:pt x="28" y="166"/>
                    </a:lnTo>
                    <a:lnTo>
                      <a:pt x="26" y="166"/>
                    </a:lnTo>
                    <a:lnTo>
                      <a:pt x="21" y="163"/>
                    </a:lnTo>
                    <a:lnTo>
                      <a:pt x="19" y="156"/>
                    </a:lnTo>
                    <a:lnTo>
                      <a:pt x="19" y="145"/>
                    </a:lnTo>
                    <a:lnTo>
                      <a:pt x="12" y="130"/>
                    </a:lnTo>
                    <a:lnTo>
                      <a:pt x="10" y="130"/>
                    </a:lnTo>
                    <a:lnTo>
                      <a:pt x="0" y="114"/>
                    </a:lnTo>
                    <a:lnTo>
                      <a:pt x="0" y="93"/>
                    </a:lnTo>
                    <a:lnTo>
                      <a:pt x="5" y="69"/>
                    </a:lnTo>
                    <a:lnTo>
                      <a:pt x="10" y="52"/>
                    </a:lnTo>
                    <a:lnTo>
                      <a:pt x="14" y="34"/>
                    </a:lnTo>
                    <a:lnTo>
                      <a:pt x="17" y="19"/>
                    </a:lnTo>
                    <a:lnTo>
                      <a:pt x="19" y="5"/>
                    </a:lnTo>
                    <a:lnTo>
                      <a:pt x="21" y="3"/>
                    </a:lnTo>
                    <a:lnTo>
                      <a:pt x="26" y="0"/>
                    </a:lnTo>
                    <a:lnTo>
                      <a:pt x="28" y="0"/>
                    </a:lnTo>
                    <a:lnTo>
                      <a:pt x="45" y="3"/>
                    </a:lnTo>
                    <a:lnTo>
                      <a:pt x="66" y="3"/>
                    </a:lnTo>
                    <a:lnTo>
                      <a:pt x="83" y="3"/>
                    </a:lnTo>
                    <a:lnTo>
                      <a:pt x="102" y="0"/>
                    </a:lnTo>
                    <a:lnTo>
                      <a:pt x="113" y="0"/>
                    </a:lnTo>
                    <a:lnTo>
                      <a:pt x="132" y="0"/>
                    </a:lnTo>
                    <a:lnTo>
                      <a:pt x="135" y="3"/>
                    </a:lnTo>
                    <a:lnTo>
                      <a:pt x="137" y="8"/>
                    </a:lnTo>
                    <a:lnTo>
                      <a:pt x="147" y="15"/>
                    </a:lnTo>
                    <a:lnTo>
                      <a:pt x="161" y="17"/>
                    </a:lnTo>
                    <a:lnTo>
                      <a:pt x="177" y="12"/>
                    </a:lnTo>
                    <a:lnTo>
                      <a:pt x="184" y="10"/>
                    </a:lnTo>
                    <a:lnTo>
                      <a:pt x="191" y="3"/>
                    </a:lnTo>
                    <a:lnTo>
                      <a:pt x="220" y="3"/>
                    </a:lnTo>
                    <a:lnTo>
                      <a:pt x="236" y="5"/>
                    </a:lnTo>
                    <a:lnTo>
                      <a:pt x="253" y="5"/>
                    </a:lnTo>
                    <a:lnTo>
                      <a:pt x="260" y="3"/>
                    </a:lnTo>
                    <a:lnTo>
                      <a:pt x="267" y="0"/>
                    </a:lnTo>
                    <a:lnTo>
                      <a:pt x="250" y="26"/>
                    </a:lnTo>
                    <a:lnTo>
                      <a:pt x="246" y="48"/>
                    </a:lnTo>
                    <a:lnTo>
                      <a:pt x="243" y="74"/>
                    </a:lnTo>
                    <a:lnTo>
                      <a:pt x="246" y="114"/>
                    </a:lnTo>
                    <a:lnTo>
                      <a:pt x="250" y="166"/>
                    </a:lnTo>
                    <a:lnTo>
                      <a:pt x="236" y="168"/>
                    </a:lnTo>
                    <a:lnTo>
                      <a:pt x="224" y="171"/>
                    </a:lnTo>
                    <a:lnTo>
                      <a:pt x="206" y="168"/>
                    </a:lnTo>
                    <a:lnTo>
                      <a:pt x="191" y="166"/>
                    </a:lnTo>
                    <a:lnTo>
                      <a:pt x="182" y="163"/>
                    </a:lnTo>
                    <a:lnTo>
                      <a:pt x="175" y="161"/>
                    </a:lnTo>
                    <a:lnTo>
                      <a:pt x="161" y="159"/>
                    </a:lnTo>
                    <a:lnTo>
                      <a:pt x="151" y="1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7" name="Freeform 1042"/>
              <p:cNvSpPr>
                <a:spLocks/>
              </p:cNvSpPr>
              <p:nvPr/>
            </p:nvSpPr>
            <p:spPr bwMode="auto">
              <a:xfrm>
                <a:off x="1336" y="3347"/>
                <a:ext cx="78" cy="140"/>
              </a:xfrm>
              <a:custGeom>
                <a:avLst/>
                <a:gdLst>
                  <a:gd name="T0" fmla="*/ 891 w 26"/>
                  <a:gd name="T1" fmla="*/ 3947 h 46"/>
                  <a:gd name="T2" fmla="*/ 405 w 26"/>
                  <a:gd name="T3" fmla="*/ 3862 h 46"/>
                  <a:gd name="T4" fmla="*/ 81 w 26"/>
                  <a:gd name="T5" fmla="*/ 3613 h 46"/>
                  <a:gd name="T6" fmla="*/ 0 w 26"/>
                  <a:gd name="T7" fmla="*/ 3436 h 46"/>
                  <a:gd name="T8" fmla="*/ 0 w 26"/>
                  <a:gd name="T9" fmla="*/ 3436 h 46"/>
                  <a:gd name="T10" fmla="*/ 0 w 26"/>
                  <a:gd name="T11" fmla="*/ 2648 h 46"/>
                  <a:gd name="T12" fmla="*/ 0 w 26"/>
                  <a:gd name="T13" fmla="*/ 2483 h 46"/>
                  <a:gd name="T14" fmla="*/ 0 w 26"/>
                  <a:gd name="T15" fmla="*/ 2057 h 46"/>
                  <a:gd name="T16" fmla="*/ 81 w 26"/>
                  <a:gd name="T17" fmla="*/ 1890 h 46"/>
                  <a:gd name="T18" fmla="*/ 81 w 26"/>
                  <a:gd name="T19" fmla="*/ 1546 h 46"/>
                  <a:gd name="T20" fmla="*/ 81 w 26"/>
                  <a:gd name="T21" fmla="*/ 1379 h 46"/>
                  <a:gd name="T22" fmla="*/ 162 w 26"/>
                  <a:gd name="T23" fmla="*/ 0 h 46"/>
                  <a:gd name="T24" fmla="*/ 162 w 26"/>
                  <a:gd name="T25" fmla="*/ 0 h 46"/>
                  <a:gd name="T26" fmla="*/ 162 w 26"/>
                  <a:gd name="T27" fmla="*/ 0 h 46"/>
                  <a:gd name="T28" fmla="*/ 405 w 26"/>
                  <a:gd name="T29" fmla="*/ 82 h 46"/>
                  <a:gd name="T30" fmla="*/ 1782 w 26"/>
                  <a:gd name="T31" fmla="*/ 167 h 46"/>
                  <a:gd name="T32" fmla="*/ 2025 w 26"/>
                  <a:gd name="T33" fmla="*/ 82 h 46"/>
                  <a:gd name="T34" fmla="*/ 2106 w 26"/>
                  <a:gd name="T35" fmla="*/ 82 h 46"/>
                  <a:gd name="T36" fmla="*/ 2025 w 26"/>
                  <a:gd name="T37" fmla="*/ 1047 h 46"/>
                  <a:gd name="T38" fmla="*/ 2025 w 26"/>
                  <a:gd name="T39" fmla="*/ 1214 h 46"/>
                  <a:gd name="T40" fmla="*/ 2025 w 26"/>
                  <a:gd name="T41" fmla="*/ 1464 h 46"/>
                  <a:gd name="T42" fmla="*/ 2025 w 26"/>
                  <a:gd name="T43" fmla="*/ 1640 h 46"/>
                  <a:gd name="T44" fmla="*/ 2025 w 26"/>
                  <a:gd name="T45" fmla="*/ 1972 h 46"/>
                  <a:gd name="T46" fmla="*/ 2025 w 26"/>
                  <a:gd name="T47" fmla="*/ 2222 h 46"/>
                  <a:gd name="T48" fmla="*/ 1944 w 26"/>
                  <a:gd name="T49" fmla="*/ 3436 h 46"/>
                  <a:gd name="T50" fmla="*/ 1944 w 26"/>
                  <a:gd name="T51" fmla="*/ 3436 h 46"/>
                  <a:gd name="T52" fmla="*/ 1944 w 26"/>
                  <a:gd name="T53" fmla="*/ 3436 h 46"/>
                  <a:gd name="T54" fmla="*/ 1701 w 26"/>
                  <a:gd name="T55" fmla="*/ 3695 h 46"/>
                  <a:gd name="T56" fmla="*/ 1458 w 26"/>
                  <a:gd name="T57" fmla="*/ 3780 h 46"/>
                  <a:gd name="T58" fmla="*/ 891 w 26"/>
                  <a:gd name="T59" fmla="*/ 3947 h 4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6"/>
                  <a:gd name="T91" fmla="*/ 0 h 46"/>
                  <a:gd name="T92" fmla="*/ 26 w 26"/>
                  <a:gd name="T93" fmla="*/ 46 h 4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6" h="46">
                    <a:moveTo>
                      <a:pt x="11" y="46"/>
                    </a:moveTo>
                    <a:cubicBezTo>
                      <a:pt x="5" y="45"/>
                      <a:pt x="5" y="45"/>
                      <a:pt x="5" y="45"/>
                    </a:cubicBezTo>
                    <a:cubicBezTo>
                      <a:pt x="1" y="42"/>
                      <a:pt x="1" y="42"/>
                      <a:pt x="1" y="42"/>
                    </a:cubicBezTo>
                    <a:cubicBezTo>
                      <a:pt x="0" y="40"/>
                      <a:pt x="0" y="40"/>
                      <a:pt x="0" y="40"/>
                    </a:cubicBezTo>
                    <a:cubicBezTo>
                      <a:pt x="0" y="40"/>
                      <a:pt x="0" y="40"/>
                      <a:pt x="0" y="40"/>
                    </a:cubicBezTo>
                    <a:cubicBezTo>
                      <a:pt x="0" y="31"/>
                      <a:pt x="0" y="31"/>
                      <a:pt x="0" y="31"/>
                    </a:cubicBezTo>
                    <a:cubicBezTo>
                      <a:pt x="0" y="29"/>
                      <a:pt x="0" y="29"/>
                      <a:pt x="0" y="29"/>
                    </a:cubicBezTo>
                    <a:cubicBezTo>
                      <a:pt x="0" y="24"/>
                      <a:pt x="0" y="24"/>
                      <a:pt x="0" y="24"/>
                    </a:cubicBezTo>
                    <a:cubicBezTo>
                      <a:pt x="1" y="22"/>
                      <a:pt x="1" y="22"/>
                      <a:pt x="1" y="22"/>
                    </a:cubicBezTo>
                    <a:cubicBezTo>
                      <a:pt x="1" y="18"/>
                      <a:pt x="1" y="18"/>
                      <a:pt x="1" y="18"/>
                    </a:cubicBezTo>
                    <a:cubicBezTo>
                      <a:pt x="1" y="16"/>
                      <a:pt x="1" y="16"/>
                      <a:pt x="1" y="16"/>
                    </a:cubicBezTo>
                    <a:cubicBezTo>
                      <a:pt x="2" y="0"/>
                      <a:pt x="2" y="0"/>
                      <a:pt x="2" y="0"/>
                    </a:cubicBezTo>
                    <a:cubicBezTo>
                      <a:pt x="2" y="0"/>
                      <a:pt x="2" y="0"/>
                      <a:pt x="2" y="0"/>
                    </a:cubicBezTo>
                    <a:cubicBezTo>
                      <a:pt x="2" y="0"/>
                      <a:pt x="2" y="0"/>
                      <a:pt x="2" y="0"/>
                    </a:cubicBezTo>
                    <a:cubicBezTo>
                      <a:pt x="5" y="1"/>
                      <a:pt x="5" y="1"/>
                      <a:pt x="5" y="1"/>
                    </a:cubicBezTo>
                    <a:cubicBezTo>
                      <a:pt x="12" y="4"/>
                      <a:pt x="15" y="4"/>
                      <a:pt x="22" y="2"/>
                    </a:cubicBezTo>
                    <a:cubicBezTo>
                      <a:pt x="25" y="1"/>
                      <a:pt x="25" y="1"/>
                      <a:pt x="25" y="1"/>
                    </a:cubicBezTo>
                    <a:cubicBezTo>
                      <a:pt x="26" y="1"/>
                      <a:pt x="26" y="1"/>
                      <a:pt x="26" y="1"/>
                    </a:cubicBezTo>
                    <a:cubicBezTo>
                      <a:pt x="25" y="12"/>
                      <a:pt x="25" y="12"/>
                      <a:pt x="25" y="12"/>
                    </a:cubicBezTo>
                    <a:cubicBezTo>
                      <a:pt x="25" y="14"/>
                      <a:pt x="25" y="14"/>
                      <a:pt x="25" y="14"/>
                    </a:cubicBezTo>
                    <a:cubicBezTo>
                      <a:pt x="25" y="17"/>
                      <a:pt x="25" y="17"/>
                      <a:pt x="25" y="17"/>
                    </a:cubicBezTo>
                    <a:cubicBezTo>
                      <a:pt x="25" y="19"/>
                      <a:pt x="25" y="19"/>
                      <a:pt x="25" y="19"/>
                    </a:cubicBezTo>
                    <a:cubicBezTo>
                      <a:pt x="25" y="23"/>
                      <a:pt x="25" y="23"/>
                      <a:pt x="25" y="23"/>
                    </a:cubicBezTo>
                    <a:cubicBezTo>
                      <a:pt x="25" y="26"/>
                      <a:pt x="25" y="26"/>
                      <a:pt x="25" y="26"/>
                    </a:cubicBezTo>
                    <a:cubicBezTo>
                      <a:pt x="24" y="40"/>
                      <a:pt x="24" y="40"/>
                      <a:pt x="24" y="40"/>
                    </a:cubicBezTo>
                    <a:cubicBezTo>
                      <a:pt x="24" y="40"/>
                      <a:pt x="24" y="40"/>
                      <a:pt x="24" y="40"/>
                    </a:cubicBezTo>
                    <a:cubicBezTo>
                      <a:pt x="24" y="40"/>
                      <a:pt x="24" y="40"/>
                      <a:pt x="24" y="40"/>
                    </a:cubicBezTo>
                    <a:cubicBezTo>
                      <a:pt x="21" y="43"/>
                      <a:pt x="21" y="43"/>
                      <a:pt x="21" y="43"/>
                    </a:cubicBezTo>
                    <a:cubicBezTo>
                      <a:pt x="18" y="44"/>
                      <a:pt x="18" y="44"/>
                      <a:pt x="18" y="44"/>
                    </a:cubicBezTo>
                    <a:cubicBezTo>
                      <a:pt x="11" y="46"/>
                      <a:pt x="11" y="46"/>
                      <a:pt x="11" y="46"/>
                    </a:cubicBez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8" name="Freeform 1045"/>
              <p:cNvSpPr>
                <a:spLocks/>
              </p:cNvSpPr>
              <p:nvPr/>
            </p:nvSpPr>
            <p:spPr bwMode="auto">
              <a:xfrm>
                <a:off x="974" y="3503"/>
                <a:ext cx="206" cy="134"/>
              </a:xfrm>
              <a:custGeom>
                <a:avLst/>
                <a:gdLst>
                  <a:gd name="T0" fmla="*/ 439 w 160"/>
                  <a:gd name="T1" fmla="*/ 13 h 104"/>
                  <a:gd name="T2" fmla="*/ 429 w 160"/>
                  <a:gd name="T3" fmla="*/ 64 h 104"/>
                  <a:gd name="T4" fmla="*/ 415 w 160"/>
                  <a:gd name="T5" fmla="*/ 111 h 104"/>
                  <a:gd name="T6" fmla="*/ 402 w 160"/>
                  <a:gd name="T7" fmla="*/ 177 h 104"/>
                  <a:gd name="T8" fmla="*/ 402 w 160"/>
                  <a:gd name="T9" fmla="*/ 236 h 104"/>
                  <a:gd name="T10" fmla="*/ 429 w 160"/>
                  <a:gd name="T11" fmla="*/ 278 h 104"/>
                  <a:gd name="T12" fmla="*/ 429 w 160"/>
                  <a:gd name="T13" fmla="*/ 278 h 104"/>
                  <a:gd name="T14" fmla="*/ 370 w 160"/>
                  <a:gd name="T15" fmla="*/ 287 h 104"/>
                  <a:gd name="T16" fmla="*/ 290 w 160"/>
                  <a:gd name="T17" fmla="*/ 287 h 104"/>
                  <a:gd name="T18" fmla="*/ 225 w 160"/>
                  <a:gd name="T19" fmla="*/ 287 h 104"/>
                  <a:gd name="T20" fmla="*/ 149 w 160"/>
                  <a:gd name="T21" fmla="*/ 278 h 104"/>
                  <a:gd name="T22" fmla="*/ 111 w 160"/>
                  <a:gd name="T23" fmla="*/ 287 h 104"/>
                  <a:gd name="T24" fmla="*/ 52 w 160"/>
                  <a:gd name="T25" fmla="*/ 287 h 104"/>
                  <a:gd name="T26" fmla="*/ 45 w 160"/>
                  <a:gd name="T27" fmla="*/ 278 h 104"/>
                  <a:gd name="T28" fmla="*/ 30 w 160"/>
                  <a:gd name="T29" fmla="*/ 274 h 104"/>
                  <a:gd name="T30" fmla="*/ 19 w 160"/>
                  <a:gd name="T31" fmla="*/ 254 h 104"/>
                  <a:gd name="T32" fmla="*/ 6 w 160"/>
                  <a:gd name="T33" fmla="*/ 228 h 104"/>
                  <a:gd name="T34" fmla="*/ 0 w 160"/>
                  <a:gd name="T35" fmla="*/ 183 h 104"/>
                  <a:gd name="T36" fmla="*/ 0 w 160"/>
                  <a:gd name="T37" fmla="*/ 131 h 104"/>
                  <a:gd name="T38" fmla="*/ 0 w 160"/>
                  <a:gd name="T39" fmla="*/ 91 h 104"/>
                  <a:gd name="T40" fmla="*/ 10 w 160"/>
                  <a:gd name="T41" fmla="*/ 45 h 104"/>
                  <a:gd name="T42" fmla="*/ 24 w 160"/>
                  <a:gd name="T43" fmla="*/ 24 h 104"/>
                  <a:gd name="T44" fmla="*/ 52 w 160"/>
                  <a:gd name="T45" fmla="*/ 13 h 104"/>
                  <a:gd name="T46" fmla="*/ 111 w 160"/>
                  <a:gd name="T47" fmla="*/ 0 h 104"/>
                  <a:gd name="T48" fmla="*/ 173 w 160"/>
                  <a:gd name="T49" fmla="*/ 6 h 104"/>
                  <a:gd name="T50" fmla="*/ 238 w 160"/>
                  <a:gd name="T51" fmla="*/ 13 h 104"/>
                  <a:gd name="T52" fmla="*/ 324 w 160"/>
                  <a:gd name="T53" fmla="*/ 24 h 104"/>
                  <a:gd name="T54" fmla="*/ 376 w 160"/>
                  <a:gd name="T55" fmla="*/ 19 h 104"/>
                  <a:gd name="T56" fmla="*/ 439 w 160"/>
                  <a:gd name="T57" fmla="*/ 13 h 10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60"/>
                  <a:gd name="T88" fmla="*/ 0 h 104"/>
                  <a:gd name="T89" fmla="*/ 160 w 160"/>
                  <a:gd name="T90" fmla="*/ 104 h 10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60" h="104">
                    <a:moveTo>
                      <a:pt x="160" y="5"/>
                    </a:moveTo>
                    <a:lnTo>
                      <a:pt x="156" y="23"/>
                    </a:lnTo>
                    <a:lnTo>
                      <a:pt x="151" y="40"/>
                    </a:lnTo>
                    <a:lnTo>
                      <a:pt x="146" y="64"/>
                    </a:lnTo>
                    <a:lnTo>
                      <a:pt x="146" y="85"/>
                    </a:lnTo>
                    <a:lnTo>
                      <a:pt x="156" y="101"/>
                    </a:lnTo>
                    <a:lnTo>
                      <a:pt x="134" y="104"/>
                    </a:lnTo>
                    <a:lnTo>
                      <a:pt x="106" y="104"/>
                    </a:lnTo>
                    <a:lnTo>
                      <a:pt x="82" y="104"/>
                    </a:lnTo>
                    <a:lnTo>
                      <a:pt x="54" y="101"/>
                    </a:lnTo>
                    <a:lnTo>
                      <a:pt x="40" y="104"/>
                    </a:lnTo>
                    <a:lnTo>
                      <a:pt x="19" y="104"/>
                    </a:lnTo>
                    <a:lnTo>
                      <a:pt x="16" y="101"/>
                    </a:lnTo>
                    <a:lnTo>
                      <a:pt x="11" y="99"/>
                    </a:lnTo>
                    <a:lnTo>
                      <a:pt x="7" y="92"/>
                    </a:lnTo>
                    <a:lnTo>
                      <a:pt x="2" y="82"/>
                    </a:lnTo>
                    <a:lnTo>
                      <a:pt x="0" y="66"/>
                    </a:lnTo>
                    <a:lnTo>
                      <a:pt x="0" y="47"/>
                    </a:lnTo>
                    <a:lnTo>
                      <a:pt x="0" y="33"/>
                    </a:lnTo>
                    <a:lnTo>
                      <a:pt x="4" y="16"/>
                    </a:lnTo>
                    <a:lnTo>
                      <a:pt x="9" y="9"/>
                    </a:lnTo>
                    <a:lnTo>
                      <a:pt x="19" y="5"/>
                    </a:lnTo>
                    <a:lnTo>
                      <a:pt x="40" y="0"/>
                    </a:lnTo>
                    <a:lnTo>
                      <a:pt x="63" y="2"/>
                    </a:lnTo>
                    <a:lnTo>
                      <a:pt x="87" y="5"/>
                    </a:lnTo>
                    <a:lnTo>
                      <a:pt x="118" y="9"/>
                    </a:lnTo>
                    <a:lnTo>
                      <a:pt x="137" y="7"/>
                    </a:lnTo>
                    <a:lnTo>
                      <a:pt x="160"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519" name="Line 1046"/>
              <p:cNvSpPr>
                <a:spLocks noChangeShapeType="1"/>
              </p:cNvSpPr>
              <p:nvPr/>
            </p:nvSpPr>
            <p:spPr bwMode="auto">
              <a:xfrm flipH="1">
                <a:off x="1378" y="3284"/>
                <a:ext cx="3" cy="5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20" name="Freeform 1047"/>
              <p:cNvSpPr>
                <a:spLocks/>
              </p:cNvSpPr>
              <p:nvPr/>
            </p:nvSpPr>
            <p:spPr bwMode="auto">
              <a:xfrm>
                <a:off x="1365" y="3430"/>
                <a:ext cx="7" cy="94"/>
              </a:xfrm>
              <a:custGeom>
                <a:avLst/>
                <a:gdLst>
                  <a:gd name="T0" fmla="*/ 20 w 5"/>
                  <a:gd name="T1" fmla="*/ 0 h 73"/>
                  <a:gd name="T2" fmla="*/ 11 w 5"/>
                  <a:gd name="T3" fmla="*/ 125 h 73"/>
                  <a:gd name="T4" fmla="*/ 0 w 5"/>
                  <a:gd name="T5" fmla="*/ 201 h 73"/>
                  <a:gd name="T6" fmla="*/ 0 60000 65536"/>
                  <a:gd name="T7" fmla="*/ 0 60000 65536"/>
                  <a:gd name="T8" fmla="*/ 0 60000 65536"/>
                  <a:gd name="T9" fmla="*/ 0 w 5"/>
                  <a:gd name="T10" fmla="*/ 0 h 73"/>
                  <a:gd name="T11" fmla="*/ 5 w 5"/>
                  <a:gd name="T12" fmla="*/ 73 h 73"/>
                </a:gdLst>
                <a:ahLst/>
                <a:cxnLst>
                  <a:cxn ang="T6">
                    <a:pos x="T0" y="T1"/>
                  </a:cxn>
                  <a:cxn ang="T7">
                    <a:pos x="T2" y="T3"/>
                  </a:cxn>
                  <a:cxn ang="T8">
                    <a:pos x="T4" y="T5"/>
                  </a:cxn>
                </a:cxnLst>
                <a:rect l="T9" t="T10" r="T11" b="T12"/>
                <a:pathLst>
                  <a:path w="5" h="73">
                    <a:moveTo>
                      <a:pt x="5" y="0"/>
                    </a:moveTo>
                    <a:lnTo>
                      <a:pt x="3" y="45"/>
                    </a:lnTo>
                    <a:lnTo>
                      <a:pt x="0" y="7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21" name="Freeform 1048"/>
              <p:cNvSpPr>
                <a:spLocks/>
              </p:cNvSpPr>
              <p:nvPr/>
            </p:nvSpPr>
            <p:spPr bwMode="auto">
              <a:xfrm>
                <a:off x="1356" y="3619"/>
                <a:ext cx="4" cy="54"/>
              </a:xfrm>
              <a:custGeom>
                <a:avLst/>
                <a:gdLst>
                  <a:gd name="T0" fmla="*/ 9 w 3"/>
                  <a:gd name="T1" fmla="*/ 0 h 42"/>
                  <a:gd name="T2" fmla="*/ 0 w 3"/>
                  <a:gd name="T3" fmla="*/ 114 h 42"/>
                  <a:gd name="T4" fmla="*/ 0 w 3"/>
                  <a:gd name="T5" fmla="*/ 114 h 42"/>
                  <a:gd name="T6" fmla="*/ 0 60000 65536"/>
                  <a:gd name="T7" fmla="*/ 0 60000 65536"/>
                  <a:gd name="T8" fmla="*/ 0 60000 65536"/>
                  <a:gd name="T9" fmla="*/ 0 w 3"/>
                  <a:gd name="T10" fmla="*/ 0 h 42"/>
                  <a:gd name="T11" fmla="*/ 3 w 3"/>
                  <a:gd name="T12" fmla="*/ 42 h 42"/>
                </a:gdLst>
                <a:ahLst/>
                <a:cxnLst>
                  <a:cxn ang="T6">
                    <a:pos x="T0" y="T1"/>
                  </a:cxn>
                  <a:cxn ang="T7">
                    <a:pos x="T2" y="T3"/>
                  </a:cxn>
                  <a:cxn ang="T8">
                    <a:pos x="T4" y="T5"/>
                  </a:cxn>
                </a:cxnLst>
                <a:rect l="T9" t="T10" r="T11" b="T12"/>
                <a:pathLst>
                  <a:path w="3" h="42">
                    <a:moveTo>
                      <a:pt x="3" y="0"/>
                    </a:moveTo>
                    <a:lnTo>
                      <a:pt x="0" y="4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22" name="Line 1049"/>
              <p:cNvSpPr>
                <a:spLocks noChangeShapeType="1"/>
              </p:cNvSpPr>
              <p:nvPr/>
            </p:nvSpPr>
            <p:spPr bwMode="auto">
              <a:xfrm flipH="1">
                <a:off x="1351" y="3762"/>
                <a:ext cx="3" cy="63"/>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23" name="Line 1050"/>
              <p:cNvSpPr>
                <a:spLocks noChangeShapeType="1"/>
              </p:cNvSpPr>
              <p:nvPr/>
            </p:nvSpPr>
            <p:spPr bwMode="auto">
              <a:xfrm flipV="1">
                <a:off x="1356" y="3728"/>
                <a:ext cx="2" cy="2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24" name="Line 1051"/>
              <p:cNvSpPr>
                <a:spLocks noChangeShapeType="1"/>
              </p:cNvSpPr>
              <p:nvPr/>
            </p:nvSpPr>
            <p:spPr bwMode="auto">
              <a:xfrm flipV="1">
                <a:off x="1356" y="3682"/>
                <a:ext cx="4" cy="40"/>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25" name="Freeform 1052"/>
              <p:cNvSpPr>
                <a:spLocks/>
              </p:cNvSpPr>
              <p:nvPr/>
            </p:nvSpPr>
            <p:spPr bwMode="auto">
              <a:xfrm>
                <a:off x="1311" y="3195"/>
                <a:ext cx="58" cy="83"/>
              </a:xfrm>
              <a:custGeom>
                <a:avLst/>
                <a:gdLst>
                  <a:gd name="T0" fmla="*/ 39 w 45"/>
                  <a:gd name="T1" fmla="*/ 13 h 64"/>
                  <a:gd name="T2" fmla="*/ 0 w 45"/>
                  <a:gd name="T3" fmla="*/ 39 h 64"/>
                  <a:gd name="T4" fmla="*/ 125 w 45"/>
                  <a:gd name="T5" fmla="*/ 182 h 64"/>
                  <a:gd name="T6" fmla="*/ 116 w 45"/>
                  <a:gd name="T7" fmla="*/ 154 h 64"/>
                  <a:gd name="T8" fmla="*/ 76 w 45"/>
                  <a:gd name="T9" fmla="*/ 0 h 64"/>
                  <a:gd name="T10" fmla="*/ 39 w 45"/>
                  <a:gd name="T11" fmla="*/ 13 h 64"/>
                  <a:gd name="T12" fmla="*/ 0 60000 65536"/>
                  <a:gd name="T13" fmla="*/ 0 60000 65536"/>
                  <a:gd name="T14" fmla="*/ 0 60000 65536"/>
                  <a:gd name="T15" fmla="*/ 0 60000 65536"/>
                  <a:gd name="T16" fmla="*/ 0 60000 65536"/>
                  <a:gd name="T17" fmla="*/ 0 60000 65536"/>
                  <a:gd name="T18" fmla="*/ 0 w 45"/>
                  <a:gd name="T19" fmla="*/ 0 h 64"/>
                  <a:gd name="T20" fmla="*/ 45 w 45"/>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45" h="64">
                    <a:moveTo>
                      <a:pt x="14" y="5"/>
                    </a:moveTo>
                    <a:lnTo>
                      <a:pt x="0" y="14"/>
                    </a:lnTo>
                    <a:lnTo>
                      <a:pt x="45" y="64"/>
                    </a:lnTo>
                    <a:lnTo>
                      <a:pt x="42" y="55"/>
                    </a:lnTo>
                    <a:lnTo>
                      <a:pt x="28" y="0"/>
                    </a:lnTo>
                    <a:lnTo>
                      <a:pt x="14" y="5"/>
                    </a:lnTo>
                    <a:close/>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26" name="Freeform 1054"/>
              <p:cNvSpPr>
                <a:spLocks/>
              </p:cNvSpPr>
              <p:nvPr/>
            </p:nvSpPr>
            <p:spPr bwMode="auto">
              <a:xfrm>
                <a:off x="1141" y="2855"/>
                <a:ext cx="228" cy="416"/>
              </a:xfrm>
              <a:custGeom>
                <a:avLst/>
                <a:gdLst>
                  <a:gd name="T0" fmla="*/ 488 w 177"/>
                  <a:gd name="T1" fmla="*/ 889 h 323"/>
                  <a:gd name="T2" fmla="*/ 479 w 177"/>
                  <a:gd name="T3" fmla="*/ 877 h 323"/>
                  <a:gd name="T4" fmla="*/ 402 w 177"/>
                  <a:gd name="T5" fmla="*/ 739 h 323"/>
                  <a:gd name="T6" fmla="*/ 0 w 177"/>
                  <a:gd name="T7" fmla="*/ 0 h 323"/>
                  <a:gd name="T8" fmla="*/ 0 60000 65536"/>
                  <a:gd name="T9" fmla="*/ 0 60000 65536"/>
                  <a:gd name="T10" fmla="*/ 0 60000 65536"/>
                  <a:gd name="T11" fmla="*/ 0 60000 65536"/>
                  <a:gd name="T12" fmla="*/ 0 w 177"/>
                  <a:gd name="T13" fmla="*/ 0 h 323"/>
                  <a:gd name="T14" fmla="*/ 177 w 177"/>
                  <a:gd name="T15" fmla="*/ 323 h 323"/>
                </a:gdLst>
                <a:ahLst/>
                <a:cxnLst>
                  <a:cxn ang="T8">
                    <a:pos x="T0" y="T1"/>
                  </a:cxn>
                  <a:cxn ang="T9">
                    <a:pos x="T2" y="T3"/>
                  </a:cxn>
                  <a:cxn ang="T10">
                    <a:pos x="T4" y="T5"/>
                  </a:cxn>
                  <a:cxn ang="T11">
                    <a:pos x="T6" y="T7"/>
                  </a:cxn>
                </a:cxnLst>
                <a:rect l="T12" t="T13" r="T14" b="T15"/>
                <a:pathLst>
                  <a:path w="177" h="323">
                    <a:moveTo>
                      <a:pt x="177" y="323"/>
                    </a:moveTo>
                    <a:lnTo>
                      <a:pt x="174" y="319"/>
                    </a:lnTo>
                    <a:lnTo>
                      <a:pt x="146" y="269"/>
                    </a:lnTo>
                    <a:lnTo>
                      <a:pt x="0" y="0"/>
                    </a:lnTo>
                  </a:path>
                </a:pathLst>
              </a:custGeom>
              <a:noFill/>
              <a:ln w="158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27" name="Line 1055"/>
              <p:cNvSpPr>
                <a:spLocks noChangeShapeType="1"/>
              </p:cNvSpPr>
              <p:nvPr/>
            </p:nvSpPr>
            <p:spPr bwMode="auto">
              <a:xfrm>
                <a:off x="1314" y="3813"/>
                <a:ext cx="1" cy="3"/>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28" name="Line 1056"/>
              <p:cNvSpPr>
                <a:spLocks noChangeShapeType="1"/>
              </p:cNvSpPr>
              <p:nvPr/>
            </p:nvSpPr>
            <p:spPr bwMode="auto">
              <a:xfrm flipV="1">
                <a:off x="1314" y="3776"/>
                <a:ext cx="4" cy="28"/>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29" name="Line 1057"/>
              <p:cNvSpPr>
                <a:spLocks noChangeShapeType="1"/>
              </p:cNvSpPr>
              <p:nvPr/>
            </p:nvSpPr>
            <p:spPr bwMode="auto">
              <a:xfrm flipV="1">
                <a:off x="1320" y="3743"/>
                <a:ext cx="2" cy="2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30" name="Line 1058"/>
              <p:cNvSpPr>
                <a:spLocks noChangeShapeType="1"/>
              </p:cNvSpPr>
              <p:nvPr/>
            </p:nvSpPr>
            <p:spPr bwMode="auto">
              <a:xfrm flipV="1">
                <a:off x="1320" y="3682"/>
                <a:ext cx="3" cy="52"/>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31" name="Line 1059"/>
              <p:cNvSpPr>
                <a:spLocks noChangeShapeType="1"/>
              </p:cNvSpPr>
              <p:nvPr/>
            </p:nvSpPr>
            <p:spPr bwMode="auto">
              <a:xfrm flipH="1">
                <a:off x="1390" y="3758"/>
                <a:ext cx="4" cy="64"/>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32" name="Line 1060"/>
              <p:cNvSpPr>
                <a:spLocks noChangeShapeType="1"/>
              </p:cNvSpPr>
              <p:nvPr/>
            </p:nvSpPr>
            <p:spPr bwMode="auto">
              <a:xfrm flipV="1">
                <a:off x="1394" y="3722"/>
                <a:ext cx="2" cy="3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33" name="Line 1061"/>
              <p:cNvSpPr>
                <a:spLocks noChangeShapeType="1"/>
              </p:cNvSpPr>
              <p:nvPr/>
            </p:nvSpPr>
            <p:spPr bwMode="auto">
              <a:xfrm flipV="1">
                <a:off x="1396" y="3676"/>
                <a:ext cx="2" cy="39"/>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34" name="Line 1062"/>
              <p:cNvSpPr>
                <a:spLocks noChangeShapeType="1"/>
              </p:cNvSpPr>
              <p:nvPr/>
            </p:nvSpPr>
            <p:spPr bwMode="auto">
              <a:xfrm>
                <a:off x="1336" y="3442"/>
                <a:ext cx="1" cy="27"/>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35" name="Line 1063"/>
              <p:cNvSpPr>
                <a:spLocks noChangeShapeType="1"/>
              </p:cNvSpPr>
              <p:nvPr/>
            </p:nvSpPr>
            <p:spPr bwMode="auto">
              <a:xfrm flipV="1">
                <a:off x="1336" y="3421"/>
                <a:ext cx="1" cy="15"/>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36" name="Line 1064"/>
              <p:cNvSpPr>
                <a:spLocks noChangeShapeType="1"/>
              </p:cNvSpPr>
              <p:nvPr/>
            </p:nvSpPr>
            <p:spPr bwMode="auto">
              <a:xfrm flipV="1">
                <a:off x="1338" y="3402"/>
                <a:ext cx="2" cy="12"/>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37" name="Line 1065"/>
              <p:cNvSpPr>
                <a:spLocks noChangeShapeType="1"/>
              </p:cNvSpPr>
              <p:nvPr/>
            </p:nvSpPr>
            <p:spPr bwMode="auto">
              <a:xfrm flipV="1">
                <a:off x="1338" y="3347"/>
                <a:ext cx="3" cy="49"/>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38" name="Freeform 1066"/>
              <p:cNvSpPr>
                <a:spLocks/>
              </p:cNvSpPr>
              <p:nvPr/>
            </p:nvSpPr>
            <p:spPr bwMode="auto">
              <a:xfrm>
                <a:off x="1408" y="3427"/>
                <a:ext cx="4" cy="42"/>
              </a:xfrm>
              <a:custGeom>
                <a:avLst/>
                <a:gdLst>
                  <a:gd name="T0" fmla="*/ 9 w 3"/>
                  <a:gd name="T1" fmla="*/ 0 h 33"/>
                  <a:gd name="T2" fmla="*/ 0 w 3"/>
                  <a:gd name="T3" fmla="*/ 85 h 33"/>
                  <a:gd name="T4" fmla="*/ 0 w 3"/>
                  <a:gd name="T5" fmla="*/ 85 h 33"/>
                  <a:gd name="T6" fmla="*/ 0 60000 65536"/>
                  <a:gd name="T7" fmla="*/ 0 60000 65536"/>
                  <a:gd name="T8" fmla="*/ 0 60000 65536"/>
                  <a:gd name="T9" fmla="*/ 0 w 3"/>
                  <a:gd name="T10" fmla="*/ 0 h 33"/>
                  <a:gd name="T11" fmla="*/ 3 w 3"/>
                  <a:gd name="T12" fmla="*/ 33 h 33"/>
                </a:gdLst>
                <a:ahLst/>
                <a:cxnLst>
                  <a:cxn ang="T6">
                    <a:pos x="T0" y="T1"/>
                  </a:cxn>
                  <a:cxn ang="T7">
                    <a:pos x="T2" y="T3"/>
                  </a:cxn>
                  <a:cxn ang="T8">
                    <a:pos x="T4" y="T5"/>
                  </a:cxn>
                </a:cxnLst>
                <a:rect l="T9" t="T10" r="T11" b="T12"/>
                <a:pathLst>
                  <a:path w="3" h="33">
                    <a:moveTo>
                      <a:pt x="3" y="0"/>
                    </a:moveTo>
                    <a:lnTo>
                      <a:pt x="0" y="3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39" name="Line 1067"/>
              <p:cNvSpPr>
                <a:spLocks noChangeShapeType="1"/>
              </p:cNvSpPr>
              <p:nvPr/>
            </p:nvSpPr>
            <p:spPr bwMode="auto">
              <a:xfrm flipV="1">
                <a:off x="1412" y="3405"/>
                <a:ext cx="1" cy="13"/>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40" name="Line 1068"/>
              <p:cNvSpPr>
                <a:spLocks noChangeShapeType="1"/>
              </p:cNvSpPr>
              <p:nvPr/>
            </p:nvSpPr>
            <p:spPr bwMode="auto">
              <a:xfrm flipV="1">
                <a:off x="1412" y="3390"/>
                <a:ext cx="1" cy="9"/>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41" name="Freeform 1069"/>
              <p:cNvSpPr>
                <a:spLocks/>
              </p:cNvSpPr>
              <p:nvPr/>
            </p:nvSpPr>
            <p:spPr bwMode="auto">
              <a:xfrm>
                <a:off x="1412" y="3351"/>
                <a:ext cx="2" cy="33"/>
              </a:xfrm>
              <a:custGeom>
                <a:avLst/>
                <a:gdLst>
                  <a:gd name="T0" fmla="*/ 0 w 2"/>
                  <a:gd name="T1" fmla="*/ 67 h 26"/>
                  <a:gd name="T2" fmla="*/ 2 w 2"/>
                  <a:gd name="T3" fmla="*/ 0 h 26"/>
                  <a:gd name="T4" fmla="*/ 2 w 2"/>
                  <a:gd name="T5" fmla="*/ 0 h 26"/>
                  <a:gd name="T6" fmla="*/ 0 60000 65536"/>
                  <a:gd name="T7" fmla="*/ 0 60000 65536"/>
                  <a:gd name="T8" fmla="*/ 0 60000 65536"/>
                  <a:gd name="T9" fmla="*/ 0 w 2"/>
                  <a:gd name="T10" fmla="*/ 0 h 26"/>
                  <a:gd name="T11" fmla="*/ 2 w 2"/>
                  <a:gd name="T12" fmla="*/ 26 h 26"/>
                </a:gdLst>
                <a:ahLst/>
                <a:cxnLst>
                  <a:cxn ang="T6">
                    <a:pos x="T0" y="T1"/>
                  </a:cxn>
                  <a:cxn ang="T7">
                    <a:pos x="T2" y="T3"/>
                  </a:cxn>
                  <a:cxn ang="T8">
                    <a:pos x="T4" y="T5"/>
                  </a:cxn>
                </a:cxnLst>
                <a:rect l="T9" t="T10" r="T11" b="T12"/>
                <a:pathLst>
                  <a:path w="2" h="26">
                    <a:moveTo>
                      <a:pt x="0" y="26"/>
                    </a:moveTo>
                    <a:lnTo>
                      <a:pt x="2"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42" name="Freeform 1073"/>
              <p:cNvSpPr>
                <a:spLocks/>
              </p:cNvSpPr>
              <p:nvPr/>
            </p:nvSpPr>
            <p:spPr bwMode="auto">
              <a:xfrm>
                <a:off x="1341" y="3345"/>
                <a:ext cx="1" cy="2"/>
              </a:xfrm>
              <a:custGeom>
                <a:avLst/>
                <a:gdLst>
                  <a:gd name="T0" fmla="*/ 0 w 1"/>
                  <a:gd name="T1" fmla="*/ 0 h 2"/>
                  <a:gd name="T2" fmla="*/ 0 w 1"/>
                  <a:gd name="T3" fmla="*/ 0 h 2"/>
                  <a:gd name="T4" fmla="*/ 0 w 1"/>
                  <a:gd name="T5" fmla="*/ 2 h 2"/>
                  <a:gd name="T6" fmla="*/ 0 w 1"/>
                  <a:gd name="T7" fmla="*/ 2 h 2"/>
                  <a:gd name="T8" fmla="*/ 0 w 1"/>
                  <a:gd name="T9" fmla="*/ 2 h 2"/>
                  <a:gd name="T10" fmla="*/ 0 60000 65536"/>
                  <a:gd name="T11" fmla="*/ 0 60000 65536"/>
                  <a:gd name="T12" fmla="*/ 0 60000 65536"/>
                  <a:gd name="T13" fmla="*/ 0 60000 65536"/>
                  <a:gd name="T14" fmla="*/ 0 60000 65536"/>
                  <a:gd name="T15" fmla="*/ 0 w 1"/>
                  <a:gd name="T16" fmla="*/ 0 h 2"/>
                  <a:gd name="T17" fmla="*/ 1 w 1"/>
                  <a:gd name="T18" fmla="*/ 2 h 2"/>
                </a:gdLst>
                <a:ahLst/>
                <a:cxnLst>
                  <a:cxn ang="T10">
                    <a:pos x="T0" y="T1"/>
                  </a:cxn>
                  <a:cxn ang="T11">
                    <a:pos x="T2" y="T3"/>
                  </a:cxn>
                  <a:cxn ang="T12">
                    <a:pos x="T4" y="T5"/>
                  </a:cxn>
                  <a:cxn ang="T13">
                    <a:pos x="T6" y="T7"/>
                  </a:cxn>
                  <a:cxn ang="T14">
                    <a:pos x="T8" y="T9"/>
                  </a:cxn>
                </a:cxnLst>
                <a:rect l="T15" t="T16" r="T17" b="T18"/>
                <a:pathLst>
                  <a:path w="1" h="2">
                    <a:moveTo>
                      <a:pt x="0" y="0"/>
                    </a:moveTo>
                    <a:lnTo>
                      <a:pt x="0" y="0"/>
                    </a:lnTo>
                    <a:lnTo>
                      <a:pt x="0" y="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43" name="Freeform 1074"/>
              <p:cNvSpPr>
                <a:spLocks/>
              </p:cNvSpPr>
              <p:nvPr/>
            </p:nvSpPr>
            <p:spPr bwMode="auto">
              <a:xfrm>
                <a:off x="1320" y="3819"/>
                <a:ext cx="67" cy="10"/>
              </a:xfrm>
              <a:custGeom>
                <a:avLst/>
                <a:gdLst>
                  <a:gd name="T0" fmla="*/ 0 w 52"/>
                  <a:gd name="T1" fmla="*/ 0 h 8"/>
                  <a:gd name="T2" fmla="*/ 31 w 52"/>
                  <a:gd name="T3" fmla="*/ 11 h 8"/>
                  <a:gd name="T4" fmla="*/ 52 w 52"/>
                  <a:gd name="T5" fmla="*/ 19 h 8"/>
                  <a:gd name="T6" fmla="*/ 111 w 52"/>
                  <a:gd name="T7" fmla="*/ 19 h 8"/>
                  <a:gd name="T8" fmla="*/ 125 w 52"/>
                  <a:gd name="T9" fmla="*/ 11 h 8"/>
                  <a:gd name="T10" fmla="*/ 143 w 52"/>
                  <a:gd name="T11" fmla="*/ 8 h 8"/>
                  <a:gd name="T12" fmla="*/ 0 60000 65536"/>
                  <a:gd name="T13" fmla="*/ 0 60000 65536"/>
                  <a:gd name="T14" fmla="*/ 0 60000 65536"/>
                  <a:gd name="T15" fmla="*/ 0 60000 65536"/>
                  <a:gd name="T16" fmla="*/ 0 60000 65536"/>
                  <a:gd name="T17" fmla="*/ 0 60000 65536"/>
                  <a:gd name="T18" fmla="*/ 0 w 52"/>
                  <a:gd name="T19" fmla="*/ 0 h 8"/>
                  <a:gd name="T20" fmla="*/ 52 w 52"/>
                  <a:gd name="T21" fmla="*/ 8 h 8"/>
                </a:gdLst>
                <a:ahLst/>
                <a:cxnLst>
                  <a:cxn ang="T12">
                    <a:pos x="T0" y="T1"/>
                  </a:cxn>
                  <a:cxn ang="T13">
                    <a:pos x="T2" y="T3"/>
                  </a:cxn>
                  <a:cxn ang="T14">
                    <a:pos x="T4" y="T5"/>
                  </a:cxn>
                  <a:cxn ang="T15">
                    <a:pos x="T6" y="T7"/>
                  </a:cxn>
                  <a:cxn ang="T16">
                    <a:pos x="T8" y="T9"/>
                  </a:cxn>
                  <a:cxn ang="T17">
                    <a:pos x="T10" y="T11"/>
                  </a:cxn>
                </a:cxnLst>
                <a:rect l="T18" t="T19" r="T20" b="T21"/>
                <a:pathLst>
                  <a:path w="52" h="8">
                    <a:moveTo>
                      <a:pt x="0" y="0"/>
                    </a:moveTo>
                    <a:lnTo>
                      <a:pt x="12" y="5"/>
                    </a:lnTo>
                    <a:lnTo>
                      <a:pt x="19" y="8"/>
                    </a:lnTo>
                    <a:lnTo>
                      <a:pt x="40" y="8"/>
                    </a:lnTo>
                    <a:lnTo>
                      <a:pt x="45" y="5"/>
                    </a:lnTo>
                    <a:lnTo>
                      <a:pt x="52" y="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44" name="Freeform 1075"/>
              <p:cNvSpPr>
                <a:spLocks/>
              </p:cNvSpPr>
              <p:nvPr/>
            </p:nvSpPr>
            <p:spPr bwMode="auto">
              <a:xfrm>
                <a:off x="1318" y="3816"/>
                <a:ext cx="2" cy="3"/>
              </a:xfrm>
              <a:custGeom>
                <a:avLst/>
                <a:gdLst>
                  <a:gd name="T0" fmla="*/ 0 w 2"/>
                  <a:gd name="T1" fmla="*/ 0 h 2"/>
                  <a:gd name="T2" fmla="*/ 0 w 2"/>
                  <a:gd name="T3" fmla="*/ 9 h 2"/>
                  <a:gd name="T4" fmla="*/ 2 w 2"/>
                  <a:gd name="T5" fmla="*/ 9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0"/>
                    </a:moveTo>
                    <a:lnTo>
                      <a:pt x="0" y="2"/>
                    </a:lnTo>
                    <a:lnTo>
                      <a:pt x="2" y="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45" name="Freeform 1076"/>
              <p:cNvSpPr>
                <a:spLocks/>
              </p:cNvSpPr>
              <p:nvPr/>
            </p:nvSpPr>
            <p:spPr bwMode="auto">
              <a:xfrm>
                <a:off x="1387" y="3822"/>
                <a:ext cx="3" cy="2"/>
              </a:xfrm>
              <a:custGeom>
                <a:avLst/>
                <a:gdLst>
                  <a:gd name="T0" fmla="*/ 0 w 2"/>
                  <a:gd name="T1" fmla="*/ 0 h 2"/>
                  <a:gd name="T2" fmla="*/ 9 w 2"/>
                  <a:gd name="T3" fmla="*/ 0 h 2"/>
                  <a:gd name="T4" fmla="*/ 9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0" y="0"/>
                    </a:moveTo>
                    <a:lnTo>
                      <a:pt x="2"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46" name="Freeform 1077"/>
              <p:cNvSpPr>
                <a:spLocks/>
              </p:cNvSpPr>
              <p:nvPr/>
            </p:nvSpPr>
            <p:spPr bwMode="auto">
              <a:xfrm>
                <a:off x="1412" y="3347"/>
                <a:ext cx="2" cy="4"/>
              </a:xfrm>
              <a:custGeom>
                <a:avLst/>
                <a:gdLst>
                  <a:gd name="T0" fmla="*/ 0 w 2"/>
                  <a:gd name="T1" fmla="*/ 9 h 3"/>
                  <a:gd name="T2" fmla="*/ 2 w 2"/>
                  <a:gd name="T3" fmla="*/ 9 h 3"/>
                  <a:gd name="T4" fmla="*/ 2 w 2"/>
                  <a:gd name="T5" fmla="*/ 9 h 3"/>
                  <a:gd name="T6" fmla="*/ 2 w 2"/>
                  <a:gd name="T7" fmla="*/ 9 h 3"/>
                  <a:gd name="T8" fmla="*/ 2 w 2"/>
                  <a:gd name="T9" fmla="*/ 0 h 3"/>
                  <a:gd name="T10" fmla="*/ 0 w 2"/>
                  <a:gd name="T11" fmla="*/ 0 h 3"/>
                  <a:gd name="T12" fmla="*/ 0 60000 65536"/>
                  <a:gd name="T13" fmla="*/ 0 60000 65536"/>
                  <a:gd name="T14" fmla="*/ 0 60000 65536"/>
                  <a:gd name="T15" fmla="*/ 0 60000 65536"/>
                  <a:gd name="T16" fmla="*/ 0 60000 65536"/>
                  <a:gd name="T17" fmla="*/ 0 60000 65536"/>
                  <a:gd name="T18" fmla="*/ 0 w 2"/>
                  <a:gd name="T19" fmla="*/ 0 h 3"/>
                  <a:gd name="T20" fmla="*/ 2 w 2"/>
                  <a:gd name="T21" fmla="*/ 3 h 3"/>
                </a:gdLst>
                <a:ahLst/>
                <a:cxnLst>
                  <a:cxn ang="T12">
                    <a:pos x="T0" y="T1"/>
                  </a:cxn>
                  <a:cxn ang="T13">
                    <a:pos x="T2" y="T3"/>
                  </a:cxn>
                  <a:cxn ang="T14">
                    <a:pos x="T4" y="T5"/>
                  </a:cxn>
                  <a:cxn ang="T15">
                    <a:pos x="T6" y="T7"/>
                  </a:cxn>
                  <a:cxn ang="T16">
                    <a:pos x="T8" y="T9"/>
                  </a:cxn>
                  <a:cxn ang="T17">
                    <a:pos x="T10" y="T11"/>
                  </a:cxn>
                </a:cxnLst>
                <a:rect l="T18" t="T19" r="T20" b="T21"/>
                <a:pathLst>
                  <a:path w="2" h="3">
                    <a:moveTo>
                      <a:pt x="0" y="3"/>
                    </a:moveTo>
                    <a:lnTo>
                      <a:pt x="2" y="3"/>
                    </a:lnTo>
                    <a:lnTo>
                      <a:pt x="2"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47" name="Freeform 1078"/>
              <p:cNvSpPr>
                <a:spLocks/>
              </p:cNvSpPr>
              <p:nvPr/>
            </p:nvSpPr>
            <p:spPr bwMode="auto">
              <a:xfrm>
                <a:off x="1341" y="3347"/>
                <a:ext cx="71" cy="13"/>
              </a:xfrm>
              <a:custGeom>
                <a:avLst/>
                <a:gdLst>
                  <a:gd name="T0" fmla="*/ 0 w 23"/>
                  <a:gd name="T1" fmla="*/ 0 h 4"/>
                  <a:gd name="T2" fmla="*/ 265 w 23"/>
                  <a:gd name="T3" fmla="*/ 104 h 4"/>
                  <a:gd name="T4" fmla="*/ 1821 w 23"/>
                  <a:gd name="T5" fmla="*/ 244 h 4"/>
                  <a:gd name="T6" fmla="*/ 2087 w 23"/>
                  <a:gd name="T7" fmla="*/ 104 h 4"/>
                  <a:gd name="T8" fmla="*/ 0 60000 65536"/>
                  <a:gd name="T9" fmla="*/ 0 60000 65536"/>
                  <a:gd name="T10" fmla="*/ 0 60000 65536"/>
                  <a:gd name="T11" fmla="*/ 0 60000 65536"/>
                  <a:gd name="T12" fmla="*/ 0 w 23"/>
                  <a:gd name="T13" fmla="*/ 0 h 4"/>
                  <a:gd name="T14" fmla="*/ 23 w 23"/>
                  <a:gd name="T15" fmla="*/ 4 h 4"/>
                </a:gdLst>
                <a:ahLst/>
                <a:cxnLst>
                  <a:cxn ang="T8">
                    <a:pos x="T0" y="T1"/>
                  </a:cxn>
                  <a:cxn ang="T9">
                    <a:pos x="T2" y="T3"/>
                  </a:cxn>
                  <a:cxn ang="T10">
                    <a:pos x="T4" y="T5"/>
                  </a:cxn>
                  <a:cxn ang="T11">
                    <a:pos x="T6" y="T7"/>
                  </a:cxn>
                </a:cxnLst>
                <a:rect l="T12" t="T13" r="T14" b="T15"/>
                <a:pathLst>
                  <a:path w="23" h="4">
                    <a:moveTo>
                      <a:pt x="0" y="0"/>
                    </a:moveTo>
                    <a:cubicBezTo>
                      <a:pt x="3" y="1"/>
                      <a:pt x="3" y="1"/>
                      <a:pt x="3" y="1"/>
                    </a:cubicBezTo>
                    <a:cubicBezTo>
                      <a:pt x="10" y="4"/>
                      <a:pt x="13" y="4"/>
                      <a:pt x="20" y="2"/>
                    </a:cubicBezTo>
                    <a:cubicBezTo>
                      <a:pt x="23" y="1"/>
                      <a:pt x="23" y="1"/>
                      <a:pt x="23" y="1"/>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48" name="Freeform 1079"/>
              <p:cNvSpPr>
                <a:spLocks/>
              </p:cNvSpPr>
              <p:nvPr/>
            </p:nvSpPr>
            <p:spPr bwMode="auto">
              <a:xfrm>
                <a:off x="1341" y="3338"/>
                <a:ext cx="71" cy="9"/>
              </a:xfrm>
              <a:custGeom>
                <a:avLst/>
                <a:gdLst>
                  <a:gd name="T0" fmla="*/ 154 w 55"/>
                  <a:gd name="T1" fmla="*/ 19 h 7"/>
                  <a:gd name="T2" fmla="*/ 139 w 55"/>
                  <a:gd name="T3" fmla="*/ 13 h 7"/>
                  <a:gd name="T4" fmla="*/ 120 w 55"/>
                  <a:gd name="T5" fmla="*/ 8 h 7"/>
                  <a:gd name="T6" fmla="*/ 98 w 55"/>
                  <a:gd name="T7" fmla="*/ 0 h 7"/>
                  <a:gd name="T8" fmla="*/ 41 w 55"/>
                  <a:gd name="T9" fmla="*/ 0 h 7"/>
                  <a:gd name="T10" fmla="*/ 22 w 55"/>
                  <a:gd name="T11" fmla="*/ 8 h 7"/>
                  <a:gd name="T12" fmla="*/ 0 w 55"/>
                  <a:gd name="T13" fmla="*/ 13 h 7"/>
                  <a:gd name="T14" fmla="*/ 0 60000 65536"/>
                  <a:gd name="T15" fmla="*/ 0 60000 65536"/>
                  <a:gd name="T16" fmla="*/ 0 60000 65536"/>
                  <a:gd name="T17" fmla="*/ 0 60000 65536"/>
                  <a:gd name="T18" fmla="*/ 0 60000 65536"/>
                  <a:gd name="T19" fmla="*/ 0 60000 65536"/>
                  <a:gd name="T20" fmla="*/ 0 60000 65536"/>
                  <a:gd name="T21" fmla="*/ 0 w 55"/>
                  <a:gd name="T22" fmla="*/ 0 h 7"/>
                  <a:gd name="T23" fmla="*/ 55 w 55"/>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5" h="7">
                    <a:moveTo>
                      <a:pt x="55" y="7"/>
                    </a:moveTo>
                    <a:lnTo>
                      <a:pt x="50" y="5"/>
                    </a:lnTo>
                    <a:lnTo>
                      <a:pt x="43" y="3"/>
                    </a:lnTo>
                    <a:lnTo>
                      <a:pt x="36" y="0"/>
                    </a:lnTo>
                    <a:lnTo>
                      <a:pt x="15" y="0"/>
                    </a:lnTo>
                    <a:lnTo>
                      <a:pt x="8" y="3"/>
                    </a:lnTo>
                    <a:lnTo>
                      <a:pt x="0"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49" name="Freeform 1080"/>
              <p:cNvSpPr>
                <a:spLocks/>
              </p:cNvSpPr>
              <p:nvPr/>
            </p:nvSpPr>
            <p:spPr bwMode="auto">
              <a:xfrm>
                <a:off x="1484" y="3822"/>
                <a:ext cx="682" cy="21"/>
              </a:xfrm>
              <a:custGeom>
                <a:avLst/>
                <a:gdLst>
                  <a:gd name="T0" fmla="*/ 1454 w 530"/>
                  <a:gd name="T1" fmla="*/ 49 h 16"/>
                  <a:gd name="T2" fmla="*/ 1278 w 530"/>
                  <a:gd name="T3" fmla="*/ 28 h 16"/>
                  <a:gd name="T4" fmla="*/ 1139 w 530"/>
                  <a:gd name="T5" fmla="*/ 21 h 16"/>
                  <a:gd name="T6" fmla="*/ 816 w 530"/>
                  <a:gd name="T7" fmla="*/ 0 h 16"/>
                  <a:gd name="T8" fmla="*/ 560 w 530"/>
                  <a:gd name="T9" fmla="*/ 0 h 16"/>
                  <a:gd name="T10" fmla="*/ 247 w 530"/>
                  <a:gd name="T11" fmla="*/ 21 h 16"/>
                  <a:gd name="T12" fmla="*/ 0 w 530"/>
                  <a:gd name="T13" fmla="*/ 49 h 16"/>
                  <a:gd name="T14" fmla="*/ 0 60000 65536"/>
                  <a:gd name="T15" fmla="*/ 0 60000 65536"/>
                  <a:gd name="T16" fmla="*/ 0 60000 65536"/>
                  <a:gd name="T17" fmla="*/ 0 60000 65536"/>
                  <a:gd name="T18" fmla="*/ 0 60000 65536"/>
                  <a:gd name="T19" fmla="*/ 0 60000 65536"/>
                  <a:gd name="T20" fmla="*/ 0 60000 65536"/>
                  <a:gd name="T21" fmla="*/ 0 w 530"/>
                  <a:gd name="T22" fmla="*/ 0 h 16"/>
                  <a:gd name="T23" fmla="*/ 530 w 530"/>
                  <a:gd name="T24" fmla="*/ 16 h 1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30" h="16">
                    <a:moveTo>
                      <a:pt x="530" y="16"/>
                    </a:moveTo>
                    <a:lnTo>
                      <a:pt x="466" y="9"/>
                    </a:lnTo>
                    <a:lnTo>
                      <a:pt x="416" y="7"/>
                    </a:lnTo>
                    <a:lnTo>
                      <a:pt x="298" y="0"/>
                    </a:lnTo>
                    <a:lnTo>
                      <a:pt x="204" y="0"/>
                    </a:lnTo>
                    <a:lnTo>
                      <a:pt x="90" y="7"/>
                    </a:lnTo>
                    <a:lnTo>
                      <a:pt x="0" y="1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0" name="Freeform 1081"/>
              <p:cNvSpPr>
                <a:spLocks/>
              </p:cNvSpPr>
              <p:nvPr/>
            </p:nvSpPr>
            <p:spPr bwMode="auto">
              <a:xfrm>
                <a:off x="2157" y="3499"/>
                <a:ext cx="21" cy="344"/>
              </a:xfrm>
              <a:custGeom>
                <a:avLst/>
                <a:gdLst>
                  <a:gd name="T0" fmla="*/ 21 w 16"/>
                  <a:gd name="T1" fmla="*/ 736 h 267"/>
                  <a:gd name="T2" fmla="*/ 0 w 16"/>
                  <a:gd name="T3" fmla="*/ 652 h 267"/>
                  <a:gd name="T4" fmla="*/ 0 w 16"/>
                  <a:gd name="T5" fmla="*/ 586 h 267"/>
                  <a:gd name="T6" fmla="*/ 7 w 16"/>
                  <a:gd name="T7" fmla="*/ 482 h 267"/>
                  <a:gd name="T8" fmla="*/ 28 w 16"/>
                  <a:gd name="T9" fmla="*/ 385 h 267"/>
                  <a:gd name="T10" fmla="*/ 49 w 16"/>
                  <a:gd name="T11" fmla="*/ 223 h 267"/>
                  <a:gd name="T12" fmla="*/ 32 w 16"/>
                  <a:gd name="T13" fmla="*/ 98 h 267"/>
                  <a:gd name="T14" fmla="*/ 21 w 16"/>
                  <a:gd name="T15" fmla="*/ 0 h 267"/>
                  <a:gd name="T16" fmla="*/ 0 60000 65536"/>
                  <a:gd name="T17" fmla="*/ 0 60000 65536"/>
                  <a:gd name="T18" fmla="*/ 0 60000 65536"/>
                  <a:gd name="T19" fmla="*/ 0 60000 65536"/>
                  <a:gd name="T20" fmla="*/ 0 60000 65536"/>
                  <a:gd name="T21" fmla="*/ 0 60000 65536"/>
                  <a:gd name="T22" fmla="*/ 0 60000 65536"/>
                  <a:gd name="T23" fmla="*/ 0 60000 65536"/>
                  <a:gd name="T24" fmla="*/ 0 w 16"/>
                  <a:gd name="T25" fmla="*/ 0 h 267"/>
                  <a:gd name="T26" fmla="*/ 16 w 16"/>
                  <a:gd name="T27" fmla="*/ 267 h 267"/>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6" h="267">
                    <a:moveTo>
                      <a:pt x="7" y="267"/>
                    </a:moveTo>
                    <a:lnTo>
                      <a:pt x="0" y="237"/>
                    </a:lnTo>
                    <a:lnTo>
                      <a:pt x="0" y="213"/>
                    </a:lnTo>
                    <a:lnTo>
                      <a:pt x="2" y="175"/>
                    </a:lnTo>
                    <a:lnTo>
                      <a:pt x="9" y="140"/>
                    </a:lnTo>
                    <a:lnTo>
                      <a:pt x="16" y="81"/>
                    </a:lnTo>
                    <a:lnTo>
                      <a:pt x="11" y="36"/>
                    </a:lnTo>
                    <a:lnTo>
                      <a:pt x="7"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1" name="Freeform 1082"/>
              <p:cNvSpPr>
                <a:spLocks/>
              </p:cNvSpPr>
              <p:nvPr/>
            </p:nvSpPr>
            <p:spPr bwMode="auto">
              <a:xfrm>
                <a:off x="2166" y="3646"/>
                <a:ext cx="115" cy="197"/>
              </a:xfrm>
              <a:custGeom>
                <a:avLst/>
                <a:gdLst>
                  <a:gd name="T0" fmla="*/ 0 w 89"/>
                  <a:gd name="T1" fmla="*/ 421 h 153"/>
                  <a:gd name="T2" fmla="*/ 6 w 89"/>
                  <a:gd name="T3" fmla="*/ 415 h 153"/>
                  <a:gd name="T4" fmla="*/ 6 w 89"/>
                  <a:gd name="T5" fmla="*/ 409 h 153"/>
                  <a:gd name="T6" fmla="*/ 30 w 89"/>
                  <a:gd name="T7" fmla="*/ 332 h 153"/>
                  <a:gd name="T8" fmla="*/ 58 w 89"/>
                  <a:gd name="T9" fmla="*/ 272 h 153"/>
                  <a:gd name="T10" fmla="*/ 103 w 89"/>
                  <a:gd name="T11" fmla="*/ 220 h 153"/>
                  <a:gd name="T12" fmla="*/ 155 w 89"/>
                  <a:gd name="T13" fmla="*/ 175 h 153"/>
                  <a:gd name="T14" fmla="*/ 194 w 89"/>
                  <a:gd name="T15" fmla="*/ 134 h 153"/>
                  <a:gd name="T16" fmla="*/ 229 w 89"/>
                  <a:gd name="T17" fmla="*/ 90 h 153"/>
                  <a:gd name="T18" fmla="*/ 236 w 89"/>
                  <a:gd name="T19" fmla="*/ 39 h 153"/>
                  <a:gd name="T20" fmla="*/ 249 w 89"/>
                  <a:gd name="T21" fmla="*/ 0 h 15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9"/>
                  <a:gd name="T34" fmla="*/ 0 h 153"/>
                  <a:gd name="T35" fmla="*/ 89 w 89"/>
                  <a:gd name="T36" fmla="*/ 153 h 15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9" h="153">
                    <a:moveTo>
                      <a:pt x="0" y="153"/>
                    </a:moveTo>
                    <a:lnTo>
                      <a:pt x="2" y="151"/>
                    </a:lnTo>
                    <a:lnTo>
                      <a:pt x="2" y="149"/>
                    </a:lnTo>
                    <a:lnTo>
                      <a:pt x="11" y="120"/>
                    </a:lnTo>
                    <a:lnTo>
                      <a:pt x="21" y="99"/>
                    </a:lnTo>
                    <a:lnTo>
                      <a:pt x="37" y="80"/>
                    </a:lnTo>
                    <a:lnTo>
                      <a:pt x="56" y="64"/>
                    </a:lnTo>
                    <a:lnTo>
                      <a:pt x="70" y="49"/>
                    </a:lnTo>
                    <a:lnTo>
                      <a:pt x="82" y="33"/>
                    </a:lnTo>
                    <a:lnTo>
                      <a:pt x="85" y="14"/>
                    </a:lnTo>
                    <a:lnTo>
                      <a:pt x="89"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2" name="Freeform 1083"/>
              <p:cNvSpPr>
                <a:spLocks/>
              </p:cNvSpPr>
              <p:nvPr/>
            </p:nvSpPr>
            <p:spPr bwMode="auto">
              <a:xfrm>
                <a:off x="2272" y="3302"/>
                <a:ext cx="18" cy="344"/>
              </a:xfrm>
              <a:custGeom>
                <a:avLst/>
                <a:gdLst>
                  <a:gd name="T0" fmla="*/ 19 w 14"/>
                  <a:gd name="T1" fmla="*/ 0 h 267"/>
                  <a:gd name="T2" fmla="*/ 0 w 14"/>
                  <a:gd name="T3" fmla="*/ 111 h 267"/>
                  <a:gd name="T4" fmla="*/ 0 w 14"/>
                  <a:gd name="T5" fmla="*/ 195 h 267"/>
                  <a:gd name="T6" fmla="*/ 8 w 14"/>
                  <a:gd name="T7" fmla="*/ 274 h 267"/>
                  <a:gd name="T8" fmla="*/ 28 w 14"/>
                  <a:gd name="T9" fmla="*/ 350 h 267"/>
                  <a:gd name="T10" fmla="*/ 39 w 14"/>
                  <a:gd name="T11" fmla="*/ 468 h 267"/>
                  <a:gd name="T12" fmla="*/ 31 w 14"/>
                  <a:gd name="T13" fmla="*/ 617 h 267"/>
                  <a:gd name="T14" fmla="*/ 28 w 14"/>
                  <a:gd name="T15" fmla="*/ 666 h 267"/>
                  <a:gd name="T16" fmla="*/ 19 w 14"/>
                  <a:gd name="T17" fmla="*/ 736 h 26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
                  <a:gd name="T28" fmla="*/ 0 h 267"/>
                  <a:gd name="T29" fmla="*/ 14 w 14"/>
                  <a:gd name="T30" fmla="*/ 267 h 26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 h="267">
                    <a:moveTo>
                      <a:pt x="7" y="0"/>
                    </a:moveTo>
                    <a:lnTo>
                      <a:pt x="0" y="40"/>
                    </a:lnTo>
                    <a:lnTo>
                      <a:pt x="0" y="71"/>
                    </a:lnTo>
                    <a:lnTo>
                      <a:pt x="3" y="99"/>
                    </a:lnTo>
                    <a:lnTo>
                      <a:pt x="10" y="127"/>
                    </a:lnTo>
                    <a:lnTo>
                      <a:pt x="14" y="170"/>
                    </a:lnTo>
                    <a:lnTo>
                      <a:pt x="12" y="224"/>
                    </a:lnTo>
                    <a:lnTo>
                      <a:pt x="10" y="241"/>
                    </a:lnTo>
                    <a:lnTo>
                      <a:pt x="7" y="26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3" name="Freeform 1084"/>
              <p:cNvSpPr>
                <a:spLocks/>
              </p:cNvSpPr>
              <p:nvPr/>
            </p:nvSpPr>
            <p:spPr bwMode="auto">
              <a:xfrm>
                <a:off x="2166" y="3302"/>
                <a:ext cx="115" cy="197"/>
              </a:xfrm>
              <a:custGeom>
                <a:avLst/>
                <a:gdLst>
                  <a:gd name="T0" fmla="*/ 249 w 89"/>
                  <a:gd name="T1" fmla="*/ 0 h 153"/>
                  <a:gd name="T2" fmla="*/ 209 w 89"/>
                  <a:gd name="T3" fmla="*/ 45 h 153"/>
                  <a:gd name="T4" fmla="*/ 176 w 89"/>
                  <a:gd name="T5" fmla="*/ 76 h 153"/>
                  <a:gd name="T6" fmla="*/ 93 w 89"/>
                  <a:gd name="T7" fmla="*/ 214 h 153"/>
                  <a:gd name="T8" fmla="*/ 27 w 89"/>
                  <a:gd name="T9" fmla="*/ 324 h 153"/>
                  <a:gd name="T10" fmla="*/ 10 w 89"/>
                  <a:gd name="T11" fmla="*/ 381 h 153"/>
                  <a:gd name="T12" fmla="*/ 0 w 89"/>
                  <a:gd name="T13" fmla="*/ 421 h 153"/>
                  <a:gd name="T14" fmla="*/ 0 60000 65536"/>
                  <a:gd name="T15" fmla="*/ 0 60000 65536"/>
                  <a:gd name="T16" fmla="*/ 0 60000 65536"/>
                  <a:gd name="T17" fmla="*/ 0 60000 65536"/>
                  <a:gd name="T18" fmla="*/ 0 60000 65536"/>
                  <a:gd name="T19" fmla="*/ 0 60000 65536"/>
                  <a:gd name="T20" fmla="*/ 0 60000 65536"/>
                  <a:gd name="T21" fmla="*/ 0 w 89"/>
                  <a:gd name="T22" fmla="*/ 0 h 153"/>
                  <a:gd name="T23" fmla="*/ 89 w 89"/>
                  <a:gd name="T24" fmla="*/ 153 h 15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9" h="153">
                    <a:moveTo>
                      <a:pt x="89" y="0"/>
                    </a:moveTo>
                    <a:lnTo>
                      <a:pt x="75" y="16"/>
                    </a:lnTo>
                    <a:lnTo>
                      <a:pt x="63" y="28"/>
                    </a:lnTo>
                    <a:lnTo>
                      <a:pt x="33" y="78"/>
                    </a:lnTo>
                    <a:lnTo>
                      <a:pt x="9" y="118"/>
                    </a:lnTo>
                    <a:lnTo>
                      <a:pt x="4" y="139"/>
                    </a:lnTo>
                    <a:lnTo>
                      <a:pt x="0" y="15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4" name="Freeform 1085"/>
              <p:cNvSpPr>
                <a:spLocks/>
              </p:cNvSpPr>
              <p:nvPr/>
            </p:nvSpPr>
            <p:spPr bwMode="auto">
              <a:xfrm>
                <a:off x="1475" y="3427"/>
                <a:ext cx="58" cy="416"/>
              </a:xfrm>
              <a:custGeom>
                <a:avLst/>
                <a:gdLst>
                  <a:gd name="T0" fmla="*/ 19 w 45"/>
                  <a:gd name="T1" fmla="*/ 889 h 323"/>
                  <a:gd name="T2" fmla="*/ 31 w 45"/>
                  <a:gd name="T3" fmla="*/ 786 h 323"/>
                  <a:gd name="T4" fmla="*/ 31 w 45"/>
                  <a:gd name="T5" fmla="*/ 707 h 323"/>
                  <a:gd name="T6" fmla="*/ 28 w 45"/>
                  <a:gd name="T7" fmla="*/ 616 h 323"/>
                  <a:gd name="T8" fmla="*/ 19 w 45"/>
                  <a:gd name="T9" fmla="*/ 540 h 323"/>
                  <a:gd name="T10" fmla="*/ 8 w 45"/>
                  <a:gd name="T11" fmla="*/ 395 h 323"/>
                  <a:gd name="T12" fmla="*/ 0 w 45"/>
                  <a:gd name="T13" fmla="*/ 287 h 323"/>
                  <a:gd name="T14" fmla="*/ 8 w 45"/>
                  <a:gd name="T15" fmla="*/ 214 h 323"/>
                  <a:gd name="T16" fmla="*/ 19 w 45"/>
                  <a:gd name="T17" fmla="*/ 155 h 323"/>
                  <a:gd name="T18" fmla="*/ 67 w 45"/>
                  <a:gd name="T19" fmla="*/ 82 h 323"/>
                  <a:gd name="T20" fmla="*/ 125 w 45"/>
                  <a:gd name="T21" fmla="*/ 0 h 3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
                  <a:gd name="T34" fmla="*/ 0 h 323"/>
                  <a:gd name="T35" fmla="*/ 45 w 45"/>
                  <a:gd name="T36" fmla="*/ 323 h 3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 h="323">
                    <a:moveTo>
                      <a:pt x="7" y="323"/>
                    </a:moveTo>
                    <a:lnTo>
                      <a:pt x="12" y="286"/>
                    </a:lnTo>
                    <a:lnTo>
                      <a:pt x="12" y="257"/>
                    </a:lnTo>
                    <a:lnTo>
                      <a:pt x="10" y="224"/>
                    </a:lnTo>
                    <a:lnTo>
                      <a:pt x="7" y="196"/>
                    </a:lnTo>
                    <a:lnTo>
                      <a:pt x="3" y="144"/>
                    </a:lnTo>
                    <a:lnTo>
                      <a:pt x="0" y="104"/>
                    </a:lnTo>
                    <a:lnTo>
                      <a:pt x="3" y="78"/>
                    </a:lnTo>
                    <a:lnTo>
                      <a:pt x="7" y="56"/>
                    </a:lnTo>
                    <a:lnTo>
                      <a:pt x="24" y="30"/>
                    </a:lnTo>
                    <a:lnTo>
                      <a:pt x="45"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5" name="Freeform 1086"/>
              <p:cNvSpPr>
                <a:spLocks/>
              </p:cNvSpPr>
              <p:nvPr/>
            </p:nvSpPr>
            <p:spPr bwMode="auto">
              <a:xfrm>
                <a:off x="1595" y="3296"/>
                <a:ext cx="275" cy="21"/>
              </a:xfrm>
              <a:custGeom>
                <a:avLst/>
                <a:gdLst>
                  <a:gd name="T0" fmla="*/ 0 w 214"/>
                  <a:gd name="T1" fmla="*/ 40 h 17"/>
                  <a:gd name="T2" fmla="*/ 64 w 214"/>
                  <a:gd name="T3" fmla="*/ 11 h 17"/>
                  <a:gd name="T4" fmla="*/ 114 w 214"/>
                  <a:gd name="T5" fmla="*/ 0 h 17"/>
                  <a:gd name="T6" fmla="*/ 203 w 214"/>
                  <a:gd name="T7" fmla="*/ 0 h 17"/>
                  <a:gd name="T8" fmla="*/ 289 w 214"/>
                  <a:gd name="T9" fmla="*/ 17 h 17"/>
                  <a:gd name="T10" fmla="*/ 360 w 214"/>
                  <a:gd name="T11" fmla="*/ 28 h 17"/>
                  <a:gd name="T12" fmla="*/ 423 w 214"/>
                  <a:gd name="T13" fmla="*/ 32 h 17"/>
                  <a:gd name="T14" fmla="*/ 514 w 214"/>
                  <a:gd name="T15" fmla="*/ 28 h 17"/>
                  <a:gd name="T16" fmla="*/ 583 w 214"/>
                  <a:gd name="T17" fmla="*/ 11 h 17"/>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4"/>
                  <a:gd name="T28" fmla="*/ 0 h 17"/>
                  <a:gd name="T29" fmla="*/ 214 w 214"/>
                  <a:gd name="T30" fmla="*/ 17 h 17"/>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4" h="17">
                    <a:moveTo>
                      <a:pt x="0" y="17"/>
                    </a:moveTo>
                    <a:lnTo>
                      <a:pt x="23" y="5"/>
                    </a:lnTo>
                    <a:lnTo>
                      <a:pt x="42" y="0"/>
                    </a:lnTo>
                    <a:lnTo>
                      <a:pt x="75" y="0"/>
                    </a:lnTo>
                    <a:lnTo>
                      <a:pt x="106" y="7"/>
                    </a:lnTo>
                    <a:lnTo>
                      <a:pt x="132" y="12"/>
                    </a:lnTo>
                    <a:lnTo>
                      <a:pt x="155" y="14"/>
                    </a:lnTo>
                    <a:lnTo>
                      <a:pt x="188" y="12"/>
                    </a:lnTo>
                    <a:lnTo>
                      <a:pt x="214"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6" name="Freeform 1087"/>
              <p:cNvSpPr>
                <a:spLocks/>
              </p:cNvSpPr>
              <p:nvPr/>
            </p:nvSpPr>
            <p:spPr bwMode="auto">
              <a:xfrm>
                <a:off x="2071" y="3299"/>
                <a:ext cx="210" cy="9"/>
              </a:xfrm>
              <a:custGeom>
                <a:avLst/>
                <a:gdLst>
                  <a:gd name="T0" fmla="*/ 0 w 163"/>
                  <a:gd name="T1" fmla="*/ 0 h 7"/>
                  <a:gd name="T2" fmla="*/ 80 w 163"/>
                  <a:gd name="T3" fmla="*/ 0 h 7"/>
                  <a:gd name="T4" fmla="*/ 151 w 163"/>
                  <a:gd name="T5" fmla="*/ 6 h 7"/>
                  <a:gd name="T6" fmla="*/ 267 w 163"/>
                  <a:gd name="T7" fmla="*/ 19 h 7"/>
                  <a:gd name="T8" fmla="*/ 365 w 163"/>
                  <a:gd name="T9" fmla="*/ 19 h 7"/>
                  <a:gd name="T10" fmla="*/ 450 w 163"/>
                  <a:gd name="T11" fmla="*/ 6 h 7"/>
                  <a:gd name="T12" fmla="*/ 0 60000 65536"/>
                  <a:gd name="T13" fmla="*/ 0 60000 65536"/>
                  <a:gd name="T14" fmla="*/ 0 60000 65536"/>
                  <a:gd name="T15" fmla="*/ 0 60000 65536"/>
                  <a:gd name="T16" fmla="*/ 0 60000 65536"/>
                  <a:gd name="T17" fmla="*/ 0 60000 65536"/>
                  <a:gd name="T18" fmla="*/ 0 w 163"/>
                  <a:gd name="T19" fmla="*/ 0 h 7"/>
                  <a:gd name="T20" fmla="*/ 163 w 163"/>
                  <a:gd name="T21" fmla="*/ 7 h 7"/>
                </a:gdLst>
                <a:ahLst/>
                <a:cxnLst>
                  <a:cxn ang="T12">
                    <a:pos x="T0" y="T1"/>
                  </a:cxn>
                  <a:cxn ang="T13">
                    <a:pos x="T2" y="T3"/>
                  </a:cxn>
                  <a:cxn ang="T14">
                    <a:pos x="T4" y="T5"/>
                  </a:cxn>
                  <a:cxn ang="T15">
                    <a:pos x="T6" y="T7"/>
                  </a:cxn>
                  <a:cxn ang="T16">
                    <a:pos x="T8" y="T9"/>
                  </a:cxn>
                  <a:cxn ang="T17">
                    <a:pos x="T10" y="T11"/>
                  </a:cxn>
                </a:cxnLst>
                <a:rect l="T18" t="T19" r="T20" b="T21"/>
                <a:pathLst>
                  <a:path w="163" h="7">
                    <a:moveTo>
                      <a:pt x="0" y="0"/>
                    </a:moveTo>
                    <a:lnTo>
                      <a:pt x="29" y="0"/>
                    </a:lnTo>
                    <a:lnTo>
                      <a:pt x="55" y="2"/>
                    </a:lnTo>
                    <a:lnTo>
                      <a:pt x="97" y="7"/>
                    </a:lnTo>
                    <a:lnTo>
                      <a:pt x="133" y="7"/>
                    </a:lnTo>
                    <a:lnTo>
                      <a:pt x="163" y="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7" name="Freeform 1088"/>
              <p:cNvSpPr>
                <a:spLocks/>
              </p:cNvSpPr>
              <p:nvPr/>
            </p:nvSpPr>
            <p:spPr bwMode="auto">
              <a:xfrm>
                <a:off x="1484" y="3302"/>
                <a:ext cx="386" cy="207"/>
              </a:xfrm>
              <a:custGeom>
                <a:avLst/>
                <a:gdLst>
                  <a:gd name="T0" fmla="*/ 822 w 300"/>
                  <a:gd name="T1" fmla="*/ 0 h 161"/>
                  <a:gd name="T2" fmla="*/ 778 w 300"/>
                  <a:gd name="T3" fmla="*/ 51 h 161"/>
                  <a:gd name="T4" fmla="*/ 745 w 300"/>
                  <a:gd name="T5" fmla="*/ 96 h 161"/>
                  <a:gd name="T6" fmla="*/ 727 w 300"/>
                  <a:gd name="T7" fmla="*/ 147 h 161"/>
                  <a:gd name="T8" fmla="*/ 714 w 300"/>
                  <a:gd name="T9" fmla="*/ 201 h 161"/>
                  <a:gd name="T10" fmla="*/ 682 w 300"/>
                  <a:gd name="T11" fmla="*/ 284 h 161"/>
                  <a:gd name="T12" fmla="*/ 630 w 300"/>
                  <a:gd name="T13" fmla="*/ 370 h 161"/>
                  <a:gd name="T14" fmla="*/ 578 w 300"/>
                  <a:gd name="T15" fmla="*/ 418 h 161"/>
                  <a:gd name="T16" fmla="*/ 495 w 300"/>
                  <a:gd name="T17" fmla="*/ 409 h 161"/>
                  <a:gd name="T18" fmla="*/ 422 w 300"/>
                  <a:gd name="T19" fmla="*/ 400 h 161"/>
                  <a:gd name="T20" fmla="*/ 351 w 300"/>
                  <a:gd name="T21" fmla="*/ 409 h 161"/>
                  <a:gd name="T22" fmla="*/ 284 w 300"/>
                  <a:gd name="T23" fmla="*/ 418 h 161"/>
                  <a:gd name="T24" fmla="*/ 175 w 300"/>
                  <a:gd name="T25" fmla="*/ 440 h 161"/>
                  <a:gd name="T26" fmla="*/ 80 w 300"/>
                  <a:gd name="T27" fmla="*/ 440 h 161"/>
                  <a:gd name="T28" fmla="*/ 0 w 300"/>
                  <a:gd name="T29" fmla="*/ 418 h 16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00"/>
                  <a:gd name="T46" fmla="*/ 0 h 161"/>
                  <a:gd name="T47" fmla="*/ 300 w 300"/>
                  <a:gd name="T48" fmla="*/ 161 h 16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00" h="161">
                    <a:moveTo>
                      <a:pt x="300" y="0"/>
                    </a:moveTo>
                    <a:lnTo>
                      <a:pt x="284" y="19"/>
                    </a:lnTo>
                    <a:lnTo>
                      <a:pt x="272" y="35"/>
                    </a:lnTo>
                    <a:lnTo>
                      <a:pt x="265" y="54"/>
                    </a:lnTo>
                    <a:lnTo>
                      <a:pt x="260" y="73"/>
                    </a:lnTo>
                    <a:lnTo>
                      <a:pt x="249" y="104"/>
                    </a:lnTo>
                    <a:lnTo>
                      <a:pt x="230" y="135"/>
                    </a:lnTo>
                    <a:lnTo>
                      <a:pt x="211" y="153"/>
                    </a:lnTo>
                    <a:lnTo>
                      <a:pt x="180" y="149"/>
                    </a:lnTo>
                    <a:lnTo>
                      <a:pt x="154" y="146"/>
                    </a:lnTo>
                    <a:lnTo>
                      <a:pt x="128" y="149"/>
                    </a:lnTo>
                    <a:lnTo>
                      <a:pt x="104" y="153"/>
                    </a:lnTo>
                    <a:lnTo>
                      <a:pt x="64" y="161"/>
                    </a:lnTo>
                    <a:lnTo>
                      <a:pt x="29" y="161"/>
                    </a:lnTo>
                    <a:lnTo>
                      <a:pt x="0" y="15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8" name="Freeform 1089"/>
              <p:cNvSpPr>
                <a:spLocks/>
              </p:cNvSpPr>
              <p:nvPr/>
            </p:nvSpPr>
            <p:spPr bwMode="auto">
              <a:xfrm>
                <a:off x="1925" y="3487"/>
                <a:ext cx="241" cy="28"/>
              </a:xfrm>
              <a:custGeom>
                <a:avLst/>
                <a:gdLst>
                  <a:gd name="T0" fmla="*/ 517 w 187"/>
                  <a:gd name="T1" fmla="*/ 28 h 21"/>
                  <a:gd name="T2" fmla="*/ 517 w 187"/>
                  <a:gd name="T3" fmla="*/ 28 h 21"/>
                  <a:gd name="T4" fmla="*/ 506 w 187"/>
                  <a:gd name="T5" fmla="*/ 28 h 21"/>
                  <a:gd name="T6" fmla="*/ 437 w 187"/>
                  <a:gd name="T7" fmla="*/ 7 h 21"/>
                  <a:gd name="T8" fmla="*/ 379 w 187"/>
                  <a:gd name="T9" fmla="*/ 0 h 21"/>
                  <a:gd name="T10" fmla="*/ 312 w 187"/>
                  <a:gd name="T11" fmla="*/ 7 h 21"/>
                  <a:gd name="T12" fmla="*/ 240 w 187"/>
                  <a:gd name="T13" fmla="*/ 37 h 21"/>
                  <a:gd name="T14" fmla="*/ 197 w 187"/>
                  <a:gd name="T15" fmla="*/ 59 h 21"/>
                  <a:gd name="T16" fmla="*/ 143 w 187"/>
                  <a:gd name="T17" fmla="*/ 65 h 21"/>
                  <a:gd name="T18" fmla="*/ 58 w 187"/>
                  <a:gd name="T19" fmla="*/ 55 h 21"/>
                  <a:gd name="T20" fmla="*/ 0 w 187"/>
                  <a:gd name="T21" fmla="*/ 28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7"/>
                  <a:gd name="T34" fmla="*/ 0 h 21"/>
                  <a:gd name="T35" fmla="*/ 187 w 187"/>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7" h="21">
                    <a:moveTo>
                      <a:pt x="187" y="9"/>
                    </a:moveTo>
                    <a:lnTo>
                      <a:pt x="187" y="9"/>
                    </a:lnTo>
                    <a:lnTo>
                      <a:pt x="184" y="9"/>
                    </a:lnTo>
                    <a:lnTo>
                      <a:pt x="158" y="2"/>
                    </a:lnTo>
                    <a:lnTo>
                      <a:pt x="137" y="0"/>
                    </a:lnTo>
                    <a:lnTo>
                      <a:pt x="113" y="2"/>
                    </a:lnTo>
                    <a:lnTo>
                      <a:pt x="87" y="12"/>
                    </a:lnTo>
                    <a:lnTo>
                      <a:pt x="71" y="19"/>
                    </a:lnTo>
                    <a:lnTo>
                      <a:pt x="52" y="21"/>
                    </a:lnTo>
                    <a:lnTo>
                      <a:pt x="21" y="17"/>
                    </a:lnTo>
                    <a:lnTo>
                      <a:pt x="0" y="9"/>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59" name="Freeform 1090"/>
              <p:cNvSpPr>
                <a:spLocks/>
              </p:cNvSpPr>
              <p:nvPr/>
            </p:nvSpPr>
            <p:spPr bwMode="auto">
              <a:xfrm>
                <a:off x="1755" y="3302"/>
                <a:ext cx="170" cy="286"/>
              </a:xfrm>
              <a:custGeom>
                <a:avLst/>
                <a:gdLst>
                  <a:gd name="T0" fmla="*/ 246 w 132"/>
                  <a:gd name="T1" fmla="*/ 0 h 222"/>
                  <a:gd name="T2" fmla="*/ 252 w 132"/>
                  <a:gd name="T3" fmla="*/ 45 h 222"/>
                  <a:gd name="T4" fmla="*/ 252 w 132"/>
                  <a:gd name="T5" fmla="*/ 71 h 222"/>
                  <a:gd name="T6" fmla="*/ 246 w 132"/>
                  <a:gd name="T7" fmla="*/ 137 h 222"/>
                  <a:gd name="T8" fmla="*/ 246 w 132"/>
                  <a:gd name="T9" fmla="*/ 183 h 222"/>
                  <a:gd name="T10" fmla="*/ 214 w 132"/>
                  <a:gd name="T11" fmla="*/ 207 h 222"/>
                  <a:gd name="T12" fmla="*/ 194 w 132"/>
                  <a:gd name="T13" fmla="*/ 236 h 222"/>
                  <a:gd name="T14" fmla="*/ 180 w 132"/>
                  <a:gd name="T15" fmla="*/ 287 h 222"/>
                  <a:gd name="T16" fmla="*/ 169 w 132"/>
                  <a:gd name="T17" fmla="*/ 326 h 222"/>
                  <a:gd name="T18" fmla="*/ 143 w 132"/>
                  <a:gd name="T19" fmla="*/ 398 h 222"/>
                  <a:gd name="T20" fmla="*/ 116 w 132"/>
                  <a:gd name="T21" fmla="*/ 443 h 222"/>
                  <a:gd name="T22" fmla="*/ 58 w 132"/>
                  <a:gd name="T23" fmla="*/ 535 h 222"/>
                  <a:gd name="T24" fmla="*/ 0 w 132"/>
                  <a:gd name="T25" fmla="*/ 605 h 222"/>
                  <a:gd name="T26" fmla="*/ 64 w 132"/>
                  <a:gd name="T27" fmla="*/ 605 h 222"/>
                  <a:gd name="T28" fmla="*/ 125 w 132"/>
                  <a:gd name="T29" fmla="*/ 611 h 222"/>
                  <a:gd name="T30" fmla="*/ 298 w 132"/>
                  <a:gd name="T31" fmla="*/ 611 h 222"/>
                  <a:gd name="T32" fmla="*/ 336 w 132"/>
                  <a:gd name="T33" fmla="*/ 605 h 222"/>
                  <a:gd name="T34" fmla="*/ 363 w 132"/>
                  <a:gd name="T35" fmla="*/ 605 h 2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222"/>
                  <a:gd name="T56" fmla="*/ 132 w 132"/>
                  <a:gd name="T57" fmla="*/ 222 h 2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222">
                    <a:moveTo>
                      <a:pt x="89" y="0"/>
                    </a:moveTo>
                    <a:lnTo>
                      <a:pt x="92" y="16"/>
                    </a:lnTo>
                    <a:lnTo>
                      <a:pt x="92" y="26"/>
                    </a:lnTo>
                    <a:lnTo>
                      <a:pt x="89" y="50"/>
                    </a:lnTo>
                    <a:lnTo>
                      <a:pt x="89" y="66"/>
                    </a:lnTo>
                    <a:lnTo>
                      <a:pt x="78" y="75"/>
                    </a:lnTo>
                    <a:lnTo>
                      <a:pt x="71" y="85"/>
                    </a:lnTo>
                    <a:lnTo>
                      <a:pt x="66" y="104"/>
                    </a:lnTo>
                    <a:lnTo>
                      <a:pt x="61" y="118"/>
                    </a:lnTo>
                    <a:lnTo>
                      <a:pt x="52" y="144"/>
                    </a:lnTo>
                    <a:lnTo>
                      <a:pt x="42" y="161"/>
                    </a:lnTo>
                    <a:lnTo>
                      <a:pt x="21" y="194"/>
                    </a:lnTo>
                    <a:lnTo>
                      <a:pt x="0" y="220"/>
                    </a:lnTo>
                    <a:lnTo>
                      <a:pt x="23" y="220"/>
                    </a:lnTo>
                    <a:lnTo>
                      <a:pt x="45" y="222"/>
                    </a:lnTo>
                    <a:lnTo>
                      <a:pt x="108" y="222"/>
                    </a:lnTo>
                    <a:lnTo>
                      <a:pt x="123" y="220"/>
                    </a:lnTo>
                    <a:lnTo>
                      <a:pt x="132" y="22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0" name="Freeform 1091"/>
              <p:cNvSpPr>
                <a:spLocks/>
              </p:cNvSpPr>
              <p:nvPr/>
            </p:nvSpPr>
            <p:spPr bwMode="auto">
              <a:xfrm>
                <a:off x="1870" y="3387"/>
                <a:ext cx="122" cy="6"/>
              </a:xfrm>
              <a:custGeom>
                <a:avLst/>
                <a:gdLst>
                  <a:gd name="T0" fmla="*/ 0 w 95"/>
                  <a:gd name="T1" fmla="*/ 0 h 5"/>
                  <a:gd name="T2" fmla="*/ 40 w 95"/>
                  <a:gd name="T3" fmla="*/ 2 h 5"/>
                  <a:gd name="T4" fmla="*/ 69 w 95"/>
                  <a:gd name="T5" fmla="*/ 2 h 5"/>
                  <a:gd name="T6" fmla="*/ 135 w 95"/>
                  <a:gd name="T7" fmla="*/ 10 h 5"/>
                  <a:gd name="T8" fmla="*/ 187 w 95"/>
                  <a:gd name="T9" fmla="*/ 2 h 5"/>
                  <a:gd name="T10" fmla="*/ 226 w 95"/>
                  <a:gd name="T11" fmla="*/ 0 h 5"/>
                  <a:gd name="T12" fmla="*/ 259 w 95"/>
                  <a:gd name="T13" fmla="*/ 0 h 5"/>
                  <a:gd name="T14" fmla="*/ 0 60000 65536"/>
                  <a:gd name="T15" fmla="*/ 0 60000 65536"/>
                  <a:gd name="T16" fmla="*/ 0 60000 65536"/>
                  <a:gd name="T17" fmla="*/ 0 60000 65536"/>
                  <a:gd name="T18" fmla="*/ 0 60000 65536"/>
                  <a:gd name="T19" fmla="*/ 0 60000 65536"/>
                  <a:gd name="T20" fmla="*/ 0 60000 65536"/>
                  <a:gd name="T21" fmla="*/ 0 w 95"/>
                  <a:gd name="T22" fmla="*/ 0 h 5"/>
                  <a:gd name="T23" fmla="*/ 95 w 95"/>
                  <a:gd name="T24" fmla="*/ 5 h 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5" h="5">
                    <a:moveTo>
                      <a:pt x="0" y="0"/>
                    </a:moveTo>
                    <a:lnTo>
                      <a:pt x="15" y="2"/>
                    </a:lnTo>
                    <a:lnTo>
                      <a:pt x="26" y="2"/>
                    </a:lnTo>
                    <a:lnTo>
                      <a:pt x="50" y="5"/>
                    </a:lnTo>
                    <a:lnTo>
                      <a:pt x="69" y="2"/>
                    </a:lnTo>
                    <a:lnTo>
                      <a:pt x="83" y="0"/>
                    </a:lnTo>
                    <a:lnTo>
                      <a:pt x="95"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1" name="Freeform 1092"/>
              <p:cNvSpPr>
                <a:spLocks/>
              </p:cNvSpPr>
              <p:nvPr/>
            </p:nvSpPr>
            <p:spPr bwMode="auto">
              <a:xfrm>
                <a:off x="1755" y="3499"/>
                <a:ext cx="3" cy="86"/>
              </a:xfrm>
              <a:custGeom>
                <a:avLst/>
                <a:gdLst>
                  <a:gd name="T0" fmla="*/ 0 w 2"/>
                  <a:gd name="T1" fmla="*/ 0 h 67"/>
                  <a:gd name="T2" fmla="*/ 9 w 2"/>
                  <a:gd name="T3" fmla="*/ 40 h 67"/>
                  <a:gd name="T4" fmla="*/ 9 w 2"/>
                  <a:gd name="T5" fmla="*/ 65 h 67"/>
                  <a:gd name="T6" fmla="*/ 9 w 2"/>
                  <a:gd name="T7" fmla="*/ 132 h 67"/>
                  <a:gd name="T8" fmla="*/ 0 w 2"/>
                  <a:gd name="T9" fmla="*/ 181 h 67"/>
                  <a:gd name="T10" fmla="*/ 0 60000 65536"/>
                  <a:gd name="T11" fmla="*/ 0 60000 65536"/>
                  <a:gd name="T12" fmla="*/ 0 60000 65536"/>
                  <a:gd name="T13" fmla="*/ 0 60000 65536"/>
                  <a:gd name="T14" fmla="*/ 0 60000 65536"/>
                  <a:gd name="T15" fmla="*/ 0 w 2"/>
                  <a:gd name="T16" fmla="*/ 0 h 67"/>
                  <a:gd name="T17" fmla="*/ 2 w 2"/>
                  <a:gd name="T18" fmla="*/ 67 h 67"/>
                </a:gdLst>
                <a:ahLst/>
                <a:cxnLst>
                  <a:cxn ang="T10">
                    <a:pos x="T0" y="T1"/>
                  </a:cxn>
                  <a:cxn ang="T11">
                    <a:pos x="T2" y="T3"/>
                  </a:cxn>
                  <a:cxn ang="T12">
                    <a:pos x="T4" y="T5"/>
                  </a:cxn>
                  <a:cxn ang="T13">
                    <a:pos x="T6" y="T7"/>
                  </a:cxn>
                  <a:cxn ang="T14">
                    <a:pos x="T8" y="T9"/>
                  </a:cxn>
                </a:cxnLst>
                <a:rect l="T15" t="T16" r="T17" b="T18"/>
                <a:pathLst>
                  <a:path w="2" h="67">
                    <a:moveTo>
                      <a:pt x="0" y="0"/>
                    </a:moveTo>
                    <a:lnTo>
                      <a:pt x="2" y="15"/>
                    </a:lnTo>
                    <a:lnTo>
                      <a:pt x="2" y="24"/>
                    </a:lnTo>
                    <a:lnTo>
                      <a:pt x="2" y="48"/>
                    </a:lnTo>
                    <a:lnTo>
                      <a:pt x="0" y="6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2" name="Freeform 1093"/>
              <p:cNvSpPr>
                <a:spLocks/>
              </p:cNvSpPr>
              <p:nvPr/>
            </p:nvSpPr>
            <p:spPr bwMode="auto">
              <a:xfrm>
                <a:off x="1919" y="3499"/>
                <a:ext cx="6" cy="86"/>
              </a:xfrm>
              <a:custGeom>
                <a:avLst/>
                <a:gdLst>
                  <a:gd name="T0" fmla="*/ 10 w 5"/>
                  <a:gd name="T1" fmla="*/ 0 h 67"/>
                  <a:gd name="T2" fmla="*/ 7 w 5"/>
                  <a:gd name="T3" fmla="*/ 51 h 67"/>
                  <a:gd name="T4" fmla="*/ 0 w 5"/>
                  <a:gd name="T5" fmla="*/ 92 h 67"/>
                  <a:gd name="T6" fmla="*/ 7 w 5"/>
                  <a:gd name="T7" fmla="*/ 141 h 67"/>
                  <a:gd name="T8" fmla="*/ 10 w 5"/>
                  <a:gd name="T9" fmla="*/ 181 h 67"/>
                  <a:gd name="T10" fmla="*/ 0 60000 65536"/>
                  <a:gd name="T11" fmla="*/ 0 60000 65536"/>
                  <a:gd name="T12" fmla="*/ 0 60000 65536"/>
                  <a:gd name="T13" fmla="*/ 0 60000 65536"/>
                  <a:gd name="T14" fmla="*/ 0 60000 65536"/>
                  <a:gd name="T15" fmla="*/ 0 w 5"/>
                  <a:gd name="T16" fmla="*/ 0 h 67"/>
                  <a:gd name="T17" fmla="*/ 5 w 5"/>
                  <a:gd name="T18" fmla="*/ 67 h 67"/>
                </a:gdLst>
                <a:ahLst/>
                <a:cxnLst>
                  <a:cxn ang="T10">
                    <a:pos x="T0" y="T1"/>
                  </a:cxn>
                  <a:cxn ang="T11">
                    <a:pos x="T2" y="T3"/>
                  </a:cxn>
                  <a:cxn ang="T12">
                    <a:pos x="T4" y="T5"/>
                  </a:cxn>
                  <a:cxn ang="T13">
                    <a:pos x="T6" y="T7"/>
                  </a:cxn>
                  <a:cxn ang="T14">
                    <a:pos x="T8" y="T9"/>
                  </a:cxn>
                </a:cxnLst>
                <a:rect l="T15" t="T16" r="T17" b="T18"/>
                <a:pathLst>
                  <a:path w="5" h="67">
                    <a:moveTo>
                      <a:pt x="5" y="0"/>
                    </a:moveTo>
                    <a:lnTo>
                      <a:pt x="3" y="19"/>
                    </a:lnTo>
                    <a:lnTo>
                      <a:pt x="0" y="34"/>
                    </a:lnTo>
                    <a:lnTo>
                      <a:pt x="3" y="52"/>
                    </a:lnTo>
                    <a:lnTo>
                      <a:pt x="5" y="6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3" name="Freeform 1094"/>
              <p:cNvSpPr>
                <a:spLocks/>
              </p:cNvSpPr>
              <p:nvPr/>
            </p:nvSpPr>
            <p:spPr bwMode="auto">
              <a:xfrm>
                <a:off x="1925" y="3393"/>
                <a:ext cx="67" cy="106"/>
              </a:xfrm>
              <a:custGeom>
                <a:avLst/>
                <a:gdLst>
                  <a:gd name="T0" fmla="*/ 143 w 52"/>
                  <a:gd name="T1" fmla="*/ 0 h 82"/>
                  <a:gd name="T2" fmla="*/ 104 w 52"/>
                  <a:gd name="T3" fmla="*/ 79 h 82"/>
                  <a:gd name="T4" fmla="*/ 76 w 52"/>
                  <a:gd name="T5" fmla="*/ 150 h 82"/>
                  <a:gd name="T6" fmla="*/ 52 w 52"/>
                  <a:gd name="T7" fmla="*/ 171 h 82"/>
                  <a:gd name="T8" fmla="*/ 6 w 52"/>
                  <a:gd name="T9" fmla="*/ 209 h 82"/>
                  <a:gd name="T10" fmla="*/ 0 w 52"/>
                  <a:gd name="T11" fmla="*/ 229 h 82"/>
                  <a:gd name="T12" fmla="*/ 0 60000 65536"/>
                  <a:gd name="T13" fmla="*/ 0 60000 65536"/>
                  <a:gd name="T14" fmla="*/ 0 60000 65536"/>
                  <a:gd name="T15" fmla="*/ 0 60000 65536"/>
                  <a:gd name="T16" fmla="*/ 0 60000 65536"/>
                  <a:gd name="T17" fmla="*/ 0 60000 65536"/>
                  <a:gd name="T18" fmla="*/ 0 w 52"/>
                  <a:gd name="T19" fmla="*/ 0 h 82"/>
                  <a:gd name="T20" fmla="*/ 52 w 52"/>
                  <a:gd name="T21" fmla="*/ 82 h 82"/>
                </a:gdLst>
                <a:ahLst/>
                <a:cxnLst>
                  <a:cxn ang="T12">
                    <a:pos x="T0" y="T1"/>
                  </a:cxn>
                  <a:cxn ang="T13">
                    <a:pos x="T2" y="T3"/>
                  </a:cxn>
                  <a:cxn ang="T14">
                    <a:pos x="T4" y="T5"/>
                  </a:cxn>
                  <a:cxn ang="T15">
                    <a:pos x="T6" y="T7"/>
                  </a:cxn>
                  <a:cxn ang="T16">
                    <a:pos x="T8" y="T9"/>
                  </a:cxn>
                  <a:cxn ang="T17">
                    <a:pos x="T10" y="T11"/>
                  </a:cxn>
                </a:cxnLst>
                <a:rect l="T18" t="T19" r="T20" b="T21"/>
                <a:pathLst>
                  <a:path w="52" h="82">
                    <a:moveTo>
                      <a:pt x="52" y="0"/>
                    </a:moveTo>
                    <a:lnTo>
                      <a:pt x="38" y="28"/>
                    </a:lnTo>
                    <a:lnTo>
                      <a:pt x="28" y="54"/>
                    </a:lnTo>
                    <a:lnTo>
                      <a:pt x="19" y="61"/>
                    </a:lnTo>
                    <a:lnTo>
                      <a:pt x="2" y="75"/>
                    </a:lnTo>
                    <a:lnTo>
                      <a:pt x="0" y="8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4" name="Freeform 1095"/>
              <p:cNvSpPr>
                <a:spLocks/>
              </p:cNvSpPr>
              <p:nvPr/>
            </p:nvSpPr>
            <p:spPr bwMode="auto">
              <a:xfrm>
                <a:off x="1579" y="3563"/>
                <a:ext cx="79" cy="85"/>
              </a:xfrm>
              <a:custGeom>
                <a:avLst/>
                <a:gdLst>
                  <a:gd name="T0" fmla="*/ 159 w 61"/>
                  <a:gd name="T1" fmla="*/ 131 h 66"/>
                  <a:gd name="T2" fmla="*/ 146 w 61"/>
                  <a:gd name="T3" fmla="*/ 162 h 66"/>
                  <a:gd name="T4" fmla="*/ 126 w 61"/>
                  <a:gd name="T5" fmla="*/ 176 h 66"/>
                  <a:gd name="T6" fmla="*/ 85 w 61"/>
                  <a:gd name="T7" fmla="*/ 180 h 66"/>
                  <a:gd name="T8" fmla="*/ 45 w 61"/>
                  <a:gd name="T9" fmla="*/ 176 h 66"/>
                  <a:gd name="T10" fmla="*/ 10 w 61"/>
                  <a:gd name="T11" fmla="*/ 137 h 66"/>
                  <a:gd name="T12" fmla="*/ 6 w 61"/>
                  <a:gd name="T13" fmla="*/ 97 h 66"/>
                  <a:gd name="T14" fmla="*/ 0 w 61"/>
                  <a:gd name="T15" fmla="*/ 52 h 66"/>
                  <a:gd name="T16" fmla="*/ 10 w 61"/>
                  <a:gd name="T17" fmla="*/ 19 h 66"/>
                  <a:gd name="T18" fmla="*/ 45 w 61"/>
                  <a:gd name="T19" fmla="*/ 0 h 66"/>
                  <a:gd name="T20" fmla="*/ 79 w 61"/>
                  <a:gd name="T21" fmla="*/ 0 h 66"/>
                  <a:gd name="T22" fmla="*/ 126 w 61"/>
                  <a:gd name="T23" fmla="*/ 0 h 66"/>
                  <a:gd name="T24" fmla="*/ 159 w 61"/>
                  <a:gd name="T25" fmla="*/ 13 h 66"/>
                  <a:gd name="T26" fmla="*/ 171 w 61"/>
                  <a:gd name="T27" fmla="*/ 52 h 66"/>
                  <a:gd name="T28" fmla="*/ 171 w 61"/>
                  <a:gd name="T29" fmla="*/ 86 h 66"/>
                  <a:gd name="T30" fmla="*/ 164 w 61"/>
                  <a:gd name="T31" fmla="*/ 125 h 66"/>
                  <a:gd name="T32" fmla="*/ 164 w 61"/>
                  <a:gd name="T33" fmla="*/ 131 h 66"/>
                  <a:gd name="T34" fmla="*/ 159 w 61"/>
                  <a:gd name="T35" fmla="*/ 149 h 6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1"/>
                  <a:gd name="T55" fmla="*/ 0 h 66"/>
                  <a:gd name="T56" fmla="*/ 61 w 61"/>
                  <a:gd name="T57" fmla="*/ 66 h 6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1" h="66">
                    <a:moveTo>
                      <a:pt x="56" y="47"/>
                    </a:moveTo>
                    <a:lnTo>
                      <a:pt x="52" y="59"/>
                    </a:lnTo>
                    <a:lnTo>
                      <a:pt x="45" y="64"/>
                    </a:lnTo>
                    <a:lnTo>
                      <a:pt x="30" y="66"/>
                    </a:lnTo>
                    <a:lnTo>
                      <a:pt x="16" y="64"/>
                    </a:lnTo>
                    <a:lnTo>
                      <a:pt x="4" y="50"/>
                    </a:lnTo>
                    <a:lnTo>
                      <a:pt x="2" y="35"/>
                    </a:lnTo>
                    <a:lnTo>
                      <a:pt x="0" y="19"/>
                    </a:lnTo>
                    <a:lnTo>
                      <a:pt x="4" y="7"/>
                    </a:lnTo>
                    <a:lnTo>
                      <a:pt x="16" y="0"/>
                    </a:lnTo>
                    <a:lnTo>
                      <a:pt x="28" y="0"/>
                    </a:lnTo>
                    <a:lnTo>
                      <a:pt x="45" y="0"/>
                    </a:lnTo>
                    <a:lnTo>
                      <a:pt x="56" y="5"/>
                    </a:lnTo>
                    <a:lnTo>
                      <a:pt x="61" y="19"/>
                    </a:lnTo>
                    <a:lnTo>
                      <a:pt x="61" y="31"/>
                    </a:lnTo>
                    <a:lnTo>
                      <a:pt x="59" y="45"/>
                    </a:lnTo>
                    <a:lnTo>
                      <a:pt x="59" y="47"/>
                    </a:lnTo>
                    <a:lnTo>
                      <a:pt x="56" y="54"/>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5" name="Freeform 1096"/>
              <p:cNvSpPr>
                <a:spLocks/>
              </p:cNvSpPr>
              <p:nvPr/>
            </p:nvSpPr>
            <p:spPr bwMode="auto">
              <a:xfrm>
                <a:off x="1573" y="3713"/>
                <a:ext cx="91" cy="87"/>
              </a:xfrm>
              <a:custGeom>
                <a:avLst/>
                <a:gdLst>
                  <a:gd name="T0" fmla="*/ 88 w 71"/>
                  <a:gd name="T1" fmla="*/ 182 h 68"/>
                  <a:gd name="T2" fmla="*/ 115 w 71"/>
                  <a:gd name="T3" fmla="*/ 182 h 68"/>
                  <a:gd name="T4" fmla="*/ 127 w 71"/>
                  <a:gd name="T5" fmla="*/ 175 h 68"/>
                  <a:gd name="T6" fmla="*/ 154 w 71"/>
                  <a:gd name="T7" fmla="*/ 157 h 68"/>
                  <a:gd name="T8" fmla="*/ 173 w 71"/>
                  <a:gd name="T9" fmla="*/ 133 h 68"/>
                  <a:gd name="T10" fmla="*/ 192 w 71"/>
                  <a:gd name="T11" fmla="*/ 95 h 68"/>
                  <a:gd name="T12" fmla="*/ 192 w 71"/>
                  <a:gd name="T13" fmla="*/ 58 h 68"/>
                  <a:gd name="T14" fmla="*/ 159 w 71"/>
                  <a:gd name="T15" fmla="*/ 19 h 68"/>
                  <a:gd name="T16" fmla="*/ 127 w 71"/>
                  <a:gd name="T17" fmla="*/ 0 h 68"/>
                  <a:gd name="T18" fmla="*/ 88 w 71"/>
                  <a:gd name="T19" fmla="*/ 6 h 68"/>
                  <a:gd name="T20" fmla="*/ 58 w 71"/>
                  <a:gd name="T21" fmla="*/ 24 h 68"/>
                  <a:gd name="T22" fmla="*/ 19 w 71"/>
                  <a:gd name="T23" fmla="*/ 42 h 68"/>
                  <a:gd name="T24" fmla="*/ 0 w 71"/>
                  <a:gd name="T25" fmla="*/ 69 h 68"/>
                  <a:gd name="T26" fmla="*/ 0 w 71"/>
                  <a:gd name="T27" fmla="*/ 113 h 68"/>
                  <a:gd name="T28" fmla="*/ 13 w 71"/>
                  <a:gd name="T29" fmla="*/ 141 h 68"/>
                  <a:gd name="T30" fmla="*/ 37 w 71"/>
                  <a:gd name="T31" fmla="*/ 157 h 68"/>
                  <a:gd name="T32" fmla="*/ 65 w 71"/>
                  <a:gd name="T33" fmla="*/ 164 h 68"/>
                  <a:gd name="T34" fmla="*/ 76 w 71"/>
                  <a:gd name="T35" fmla="*/ 175 h 68"/>
                  <a:gd name="T36" fmla="*/ 88 w 71"/>
                  <a:gd name="T37" fmla="*/ 182 h 6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1"/>
                  <a:gd name="T58" fmla="*/ 0 h 68"/>
                  <a:gd name="T59" fmla="*/ 71 w 71"/>
                  <a:gd name="T60" fmla="*/ 68 h 6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1" h="68">
                    <a:moveTo>
                      <a:pt x="33" y="68"/>
                    </a:moveTo>
                    <a:lnTo>
                      <a:pt x="43" y="68"/>
                    </a:lnTo>
                    <a:lnTo>
                      <a:pt x="47" y="66"/>
                    </a:lnTo>
                    <a:lnTo>
                      <a:pt x="57" y="59"/>
                    </a:lnTo>
                    <a:lnTo>
                      <a:pt x="64" y="49"/>
                    </a:lnTo>
                    <a:lnTo>
                      <a:pt x="71" y="35"/>
                    </a:lnTo>
                    <a:lnTo>
                      <a:pt x="71" y="21"/>
                    </a:lnTo>
                    <a:lnTo>
                      <a:pt x="59" y="7"/>
                    </a:lnTo>
                    <a:lnTo>
                      <a:pt x="47" y="0"/>
                    </a:lnTo>
                    <a:lnTo>
                      <a:pt x="33" y="2"/>
                    </a:lnTo>
                    <a:lnTo>
                      <a:pt x="21" y="9"/>
                    </a:lnTo>
                    <a:lnTo>
                      <a:pt x="7" y="16"/>
                    </a:lnTo>
                    <a:lnTo>
                      <a:pt x="0" y="26"/>
                    </a:lnTo>
                    <a:lnTo>
                      <a:pt x="0" y="42"/>
                    </a:lnTo>
                    <a:lnTo>
                      <a:pt x="5" y="52"/>
                    </a:lnTo>
                    <a:lnTo>
                      <a:pt x="14" y="59"/>
                    </a:lnTo>
                    <a:lnTo>
                      <a:pt x="24" y="61"/>
                    </a:lnTo>
                    <a:lnTo>
                      <a:pt x="28" y="66"/>
                    </a:lnTo>
                    <a:lnTo>
                      <a:pt x="33" y="68"/>
                    </a:lnTo>
                    <a:close/>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6" name="Freeform 1097"/>
              <p:cNvSpPr>
                <a:spLocks/>
              </p:cNvSpPr>
              <p:nvPr/>
            </p:nvSpPr>
            <p:spPr bwMode="auto">
              <a:xfrm>
                <a:off x="1450" y="3679"/>
                <a:ext cx="34" cy="7"/>
              </a:xfrm>
              <a:custGeom>
                <a:avLst/>
                <a:gdLst>
                  <a:gd name="T0" fmla="*/ 76 w 26"/>
                  <a:gd name="T1" fmla="*/ 0 h 5"/>
                  <a:gd name="T2" fmla="*/ 35 w 26"/>
                  <a:gd name="T3" fmla="*/ 8 h 5"/>
                  <a:gd name="T4" fmla="*/ 0 w 26"/>
                  <a:gd name="T5" fmla="*/ 20 h 5"/>
                  <a:gd name="T6" fmla="*/ 0 60000 65536"/>
                  <a:gd name="T7" fmla="*/ 0 60000 65536"/>
                  <a:gd name="T8" fmla="*/ 0 60000 65536"/>
                  <a:gd name="T9" fmla="*/ 0 w 26"/>
                  <a:gd name="T10" fmla="*/ 0 h 5"/>
                  <a:gd name="T11" fmla="*/ 26 w 26"/>
                  <a:gd name="T12" fmla="*/ 5 h 5"/>
                </a:gdLst>
                <a:ahLst/>
                <a:cxnLst>
                  <a:cxn ang="T6">
                    <a:pos x="T0" y="T1"/>
                  </a:cxn>
                  <a:cxn ang="T7">
                    <a:pos x="T2" y="T3"/>
                  </a:cxn>
                  <a:cxn ang="T8">
                    <a:pos x="T4" y="T5"/>
                  </a:cxn>
                </a:cxnLst>
                <a:rect l="T9" t="T10" r="T11" b="T12"/>
                <a:pathLst>
                  <a:path w="26" h="5">
                    <a:moveTo>
                      <a:pt x="26" y="0"/>
                    </a:moveTo>
                    <a:lnTo>
                      <a:pt x="12" y="2"/>
                    </a:lnTo>
                    <a:lnTo>
                      <a:pt x="0"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7" name="Freeform 1098"/>
              <p:cNvSpPr>
                <a:spLocks/>
              </p:cNvSpPr>
              <p:nvPr/>
            </p:nvSpPr>
            <p:spPr bwMode="auto">
              <a:xfrm>
                <a:off x="1198" y="3676"/>
                <a:ext cx="89" cy="3"/>
              </a:xfrm>
              <a:custGeom>
                <a:avLst/>
                <a:gdLst>
                  <a:gd name="T0" fmla="*/ 191 w 69"/>
                  <a:gd name="T1" fmla="*/ 3 h 3"/>
                  <a:gd name="T2" fmla="*/ 86 w 69"/>
                  <a:gd name="T3" fmla="*/ 0 h 3"/>
                  <a:gd name="T4" fmla="*/ 0 w 69"/>
                  <a:gd name="T5" fmla="*/ 3 h 3"/>
                  <a:gd name="T6" fmla="*/ 0 60000 65536"/>
                  <a:gd name="T7" fmla="*/ 0 60000 65536"/>
                  <a:gd name="T8" fmla="*/ 0 60000 65536"/>
                  <a:gd name="T9" fmla="*/ 0 w 69"/>
                  <a:gd name="T10" fmla="*/ 0 h 3"/>
                  <a:gd name="T11" fmla="*/ 69 w 69"/>
                  <a:gd name="T12" fmla="*/ 3 h 3"/>
                </a:gdLst>
                <a:ahLst/>
                <a:cxnLst>
                  <a:cxn ang="T6">
                    <a:pos x="T0" y="T1"/>
                  </a:cxn>
                  <a:cxn ang="T7">
                    <a:pos x="T2" y="T3"/>
                  </a:cxn>
                  <a:cxn ang="T8">
                    <a:pos x="T4" y="T5"/>
                  </a:cxn>
                </a:cxnLst>
                <a:rect l="T9" t="T10" r="T11" b="T12"/>
                <a:pathLst>
                  <a:path w="69" h="3">
                    <a:moveTo>
                      <a:pt x="69" y="3"/>
                    </a:moveTo>
                    <a:lnTo>
                      <a:pt x="31" y="0"/>
                    </a:lnTo>
                    <a:lnTo>
                      <a:pt x="0" y="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8" name="Freeform 1099"/>
              <p:cNvSpPr>
                <a:spLocks/>
              </p:cNvSpPr>
              <p:nvPr/>
            </p:nvSpPr>
            <p:spPr bwMode="auto">
              <a:xfrm>
                <a:off x="1351" y="3469"/>
                <a:ext cx="137" cy="18"/>
              </a:xfrm>
              <a:custGeom>
                <a:avLst/>
                <a:gdLst>
                  <a:gd name="T0" fmla="*/ 296 w 106"/>
                  <a:gd name="T1" fmla="*/ 6 h 14"/>
                  <a:gd name="T2" fmla="*/ 249 w 106"/>
                  <a:gd name="T3" fmla="*/ 6 h 14"/>
                  <a:gd name="T4" fmla="*/ 202 w 106"/>
                  <a:gd name="T5" fmla="*/ 0 h 14"/>
                  <a:gd name="T6" fmla="*/ 124 w 106"/>
                  <a:gd name="T7" fmla="*/ 0 h 14"/>
                  <a:gd name="T8" fmla="*/ 124 w 106"/>
                  <a:gd name="T9" fmla="*/ 0 h 14"/>
                  <a:gd name="T10" fmla="*/ 103 w 106"/>
                  <a:gd name="T11" fmla="*/ 19 h 14"/>
                  <a:gd name="T12" fmla="*/ 84 w 106"/>
                  <a:gd name="T13" fmla="*/ 24 h 14"/>
                  <a:gd name="T14" fmla="*/ 39 w 106"/>
                  <a:gd name="T15" fmla="*/ 39 h 14"/>
                  <a:gd name="T16" fmla="*/ 39 w 106"/>
                  <a:gd name="T17" fmla="*/ 39 h 14"/>
                  <a:gd name="T18" fmla="*/ 0 w 106"/>
                  <a:gd name="T19" fmla="*/ 31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6"/>
                  <a:gd name="T31" fmla="*/ 0 h 14"/>
                  <a:gd name="T32" fmla="*/ 106 w 106"/>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6" h="14">
                    <a:moveTo>
                      <a:pt x="106" y="2"/>
                    </a:moveTo>
                    <a:lnTo>
                      <a:pt x="89" y="2"/>
                    </a:lnTo>
                    <a:lnTo>
                      <a:pt x="73" y="0"/>
                    </a:lnTo>
                    <a:lnTo>
                      <a:pt x="44" y="0"/>
                    </a:lnTo>
                    <a:lnTo>
                      <a:pt x="37" y="7"/>
                    </a:lnTo>
                    <a:lnTo>
                      <a:pt x="30" y="9"/>
                    </a:lnTo>
                    <a:lnTo>
                      <a:pt x="14" y="14"/>
                    </a:lnTo>
                    <a:lnTo>
                      <a:pt x="0" y="1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69" name="Freeform 1100"/>
              <p:cNvSpPr>
                <a:spLocks/>
              </p:cNvSpPr>
              <p:nvPr/>
            </p:nvSpPr>
            <p:spPr bwMode="auto">
              <a:xfrm>
                <a:off x="1198" y="3466"/>
                <a:ext cx="95" cy="3"/>
              </a:xfrm>
              <a:custGeom>
                <a:avLst/>
                <a:gdLst>
                  <a:gd name="T0" fmla="*/ 202 w 74"/>
                  <a:gd name="T1" fmla="*/ 0 h 3"/>
                  <a:gd name="T2" fmla="*/ 150 w 74"/>
                  <a:gd name="T3" fmla="*/ 3 h 3"/>
                  <a:gd name="T4" fmla="*/ 104 w 74"/>
                  <a:gd name="T5" fmla="*/ 3 h 3"/>
                  <a:gd name="T6" fmla="*/ 46 w 74"/>
                  <a:gd name="T7" fmla="*/ 3 h 3"/>
                  <a:gd name="T8" fmla="*/ 0 w 74"/>
                  <a:gd name="T9" fmla="*/ 0 h 3"/>
                  <a:gd name="T10" fmla="*/ 0 60000 65536"/>
                  <a:gd name="T11" fmla="*/ 0 60000 65536"/>
                  <a:gd name="T12" fmla="*/ 0 60000 65536"/>
                  <a:gd name="T13" fmla="*/ 0 60000 65536"/>
                  <a:gd name="T14" fmla="*/ 0 60000 65536"/>
                  <a:gd name="T15" fmla="*/ 0 w 74"/>
                  <a:gd name="T16" fmla="*/ 0 h 3"/>
                  <a:gd name="T17" fmla="*/ 74 w 74"/>
                  <a:gd name="T18" fmla="*/ 3 h 3"/>
                </a:gdLst>
                <a:ahLst/>
                <a:cxnLst>
                  <a:cxn ang="T10">
                    <a:pos x="T0" y="T1"/>
                  </a:cxn>
                  <a:cxn ang="T11">
                    <a:pos x="T2" y="T3"/>
                  </a:cxn>
                  <a:cxn ang="T12">
                    <a:pos x="T4" y="T5"/>
                  </a:cxn>
                  <a:cxn ang="T13">
                    <a:pos x="T6" y="T7"/>
                  </a:cxn>
                  <a:cxn ang="T14">
                    <a:pos x="T8" y="T9"/>
                  </a:cxn>
                </a:cxnLst>
                <a:rect l="T15" t="T16" r="T17" b="T18"/>
                <a:pathLst>
                  <a:path w="74" h="3">
                    <a:moveTo>
                      <a:pt x="74" y="0"/>
                    </a:moveTo>
                    <a:lnTo>
                      <a:pt x="55" y="3"/>
                    </a:lnTo>
                    <a:lnTo>
                      <a:pt x="38" y="3"/>
                    </a:lnTo>
                    <a:lnTo>
                      <a:pt x="17" y="3"/>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0" name="Line 1101"/>
              <p:cNvSpPr>
                <a:spLocks noChangeShapeType="1"/>
              </p:cNvSpPr>
              <p:nvPr/>
            </p:nvSpPr>
            <p:spPr bwMode="auto">
              <a:xfrm>
                <a:off x="1332" y="3466"/>
                <a:ext cx="1"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571" name="Freeform 1102"/>
              <p:cNvSpPr>
                <a:spLocks/>
              </p:cNvSpPr>
              <p:nvPr/>
            </p:nvSpPr>
            <p:spPr bwMode="auto">
              <a:xfrm>
                <a:off x="1293" y="3466"/>
                <a:ext cx="58" cy="19"/>
              </a:xfrm>
              <a:custGeom>
                <a:avLst/>
                <a:gdLst>
                  <a:gd name="T0" fmla="*/ 125 w 45"/>
                  <a:gd name="T1" fmla="*/ 38 h 15"/>
                  <a:gd name="T2" fmla="*/ 97 w 45"/>
                  <a:gd name="T3" fmla="*/ 20 h 15"/>
                  <a:gd name="T4" fmla="*/ 92 w 45"/>
                  <a:gd name="T5" fmla="*/ 8 h 15"/>
                  <a:gd name="T6" fmla="*/ 82 w 45"/>
                  <a:gd name="T7" fmla="*/ 0 h 15"/>
                  <a:gd name="T8" fmla="*/ 30 w 45"/>
                  <a:gd name="T9" fmla="*/ 0 h 15"/>
                  <a:gd name="T10" fmla="*/ 0 w 45"/>
                  <a:gd name="T11" fmla="*/ 0 h 15"/>
                  <a:gd name="T12" fmla="*/ 0 60000 65536"/>
                  <a:gd name="T13" fmla="*/ 0 60000 65536"/>
                  <a:gd name="T14" fmla="*/ 0 60000 65536"/>
                  <a:gd name="T15" fmla="*/ 0 60000 65536"/>
                  <a:gd name="T16" fmla="*/ 0 60000 65536"/>
                  <a:gd name="T17" fmla="*/ 0 60000 65536"/>
                  <a:gd name="T18" fmla="*/ 0 w 45"/>
                  <a:gd name="T19" fmla="*/ 0 h 15"/>
                  <a:gd name="T20" fmla="*/ 45 w 4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45" h="15">
                    <a:moveTo>
                      <a:pt x="45" y="15"/>
                    </a:moveTo>
                    <a:lnTo>
                      <a:pt x="35" y="8"/>
                    </a:lnTo>
                    <a:lnTo>
                      <a:pt x="33" y="3"/>
                    </a:lnTo>
                    <a:lnTo>
                      <a:pt x="30" y="0"/>
                    </a:lnTo>
                    <a:lnTo>
                      <a:pt x="11"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2" name="Freeform 1103"/>
              <p:cNvSpPr>
                <a:spLocks/>
              </p:cNvSpPr>
              <p:nvPr/>
            </p:nvSpPr>
            <p:spPr bwMode="auto">
              <a:xfrm>
                <a:off x="1162" y="3466"/>
                <a:ext cx="34" cy="186"/>
              </a:xfrm>
              <a:custGeom>
                <a:avLst/>
                <a:gdLst>
                  <a:gd name="T0" fmla="*/ 76 w 26"/>
                  <a:gd name="T1" fmla="*/ 0 h 145"/>
                  <a:gd name="T2" fmla="*/ 60 w 26"/>
                  <a:gd name="T3" fmla="*/ 8 h 145"/>
                  <a:gd name="T4" fmla="*/ 56 w 26"/>
                  <a:gd name="T5" fmla="*/ 13 h 145"/>
                  <a:gd name="T6" fmla="*/ 50 w 26"/>
                  <a:gd name="T7" fmla="*/ 51 h 145"/>
                  <a:gd name="T8" fmla="*/ 41 w 26"/>
                  <a:gd name="T9" fmla="*/ 92 h 145"/>
                  <a:gd name="T10" fmla="*/ 29 w 26"/>
                  <a:gd name="T11" fmla="*/ 141 h 145"/>
                  <a:gd name="T12" fmla="*/ 16 w 26"/>
                  <a:gd name="T13" fmla="*/ 187 h 145"/>
                  <a:gd name="T14" fmla="*/ 0 w 26"/>
                  <a:gd name="T15" fmla="*/ 251 h 145"/>
                  <a:gd name="T16" fmla="*/ 0 w 26"/>
                  <a:gd name="T17" fmla="*/ 308 h 145"/>
                  <a:gd name="T18" fmla="*/ 29 w 26"/>
                  <a:gd name="T19" fmla="*/ 353 h 145"/>
                  <a:gd name="T20" fmla="*/ 35 w 26"/>
                  <a:gd name="T21" fmla="*/ 353 h 145"/>
                  <a:gd name="T22" fmla="*/ 56 w 26"/>
                  <a:gd name="T23" fmla="*/ 394 h 1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6"/>
                  <a:gd name="T37" fmla="*/ 0 h 145"/>
                  <a:gd name="T38" fmla="*/ 26 w 26"/>
                  <a:gd name="T39" fmla="*/ 145 h 1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6" h="145">
                    <a:moveTo>
                      <a:pt x="26" y="0"/>
                    </a:moveTo>
                    <a:lnTo>
                      <a:pt x="21" y="3"/>
                    </a:lnTo>
                    <a:lnTo>
                      <a:pt x="19" y="5"/>
                    </a:lnTo>
                    <a:lnTo>
                      <a:pt x="17" y="19"/>
                    </a:lnTo>
                    <a:lnTo>
                      <a:pt x="14" y="34"/>
                    </a:lnTo>
                    <a:lnTo>
                      <a:pt x="10" y="52"/>
                    </a:lnTo>
                    <a:lnTo>
                      <a:pt x="5" y="69"/>
                    </a:lnTo>
                    <a:lnTo>
                      <a:pt x="0" y="93"/>
                    </a:lnTo>
                    <a:lnTo>
                      <a:pt x="0" y="114"/>
                    </a:lnTo>
                    <a:lnTo>
                      <a:pt x="10" y="130"/>
                    </a:lnTo>
                    <a:lnTo>
                      <a:pt x="12" y="130"/>
                    </a:lnTo>
                    <a:lnTo>
                      <a:pt x="19" y="14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3" name="Freeform 1104"/>
              <p:cNvSpPr>
                <a:spLocks/>
              </p:cNvSpPr>
              <p:nvPr/>
            </p:nvSpPr>
            <p:spPr bwMode="auto">
              <a:xfrm>
                <a:off x="1186" y="3652"/>
                <a:ext cx="12" cy="27"/>
              </a:xfrm>
              <a:custGeom>
                <a:avLst/>
                <a:gdLst>
                  <a:gd name="T0" fmla="*/ 0 w 9"/>
                  <a:gd name="T1" fmla="*/ 0 h 21"/>
                  <a:gd name="T2" fmla="*/ 0 w 9"/>
                  <a:gd name="T3" fmla="*/ 30 h 21"/>
                  <a:gd name="T4" fmla="*/ 7 w 9"/>
                  <a:gd name="T5" fmla="*/ 50 h 21"/>
                  <a:gd name="T6" fmla="*/ 21 w 9"/>
                  <a:gd name="T7" fmla="*/ 58 h 21"/>
                  <a:gd name="T8" fmla="*/ 28 w 9"/>
                  <a:gd name="T9" fmla="*/ 58 h 21"/>
                  <a:gd name="T10" fmla="*/ 0 60000 65536"/>
                  <a:gd name="T11" fmla="*/ 0 60000 65536"/>
                  <a:gd name="T12" fmla="*/ 0 60000 65536"/>
                  <a:gd name="T13" fmla="*/ 0 60000 65536"/>
                  <a:gd name="T14" fmla="*/ 0 60000 65536"/>
                  <a:gd name="T15" fmla="*/ 0 w 9"/>
                  <a:gd name="T16" fmla="*/ 0 h 21"/>
                  <a:gd name="T17" fmla="*/ 9 w 9"/>
                  <a:gd name="T18" fmla="*/ 21 h 21"/>
                </a:gdLst>
                <a:ahLst/>
                <a:cxnLst>
                  <a:cxn ang="T10">
                    <a:pos x="T0" y="T1"/>
                  </a:cxn>
                  <a:cxn ang="T11">
                    <a:pos x="T2" y="T3"/>
                  </a:cxn>
                  <a:cxn ang="T12">
                    <a:pos x="T4" y="T5"/>
                  </a:cxn>
                  <a:cxn ang="T13">
                    <a:pos x="T6" y="T7"/>
                  </a:cxn>
                  <a:cxn ang="T14">
                    <a:pos x="T8" y="T9"/>
                  </a:cxn>
                </a:cxnLst>
                <a:rect l="T15" t="T16" r="T17" b="T18"/>
                <a:pathLst>
                  <a:path w="9" h="21">
                    <a:moveTo>
                      <a:pt x="0" y="0"/>
                    </a:moveTo>
                    <a:lnTo>
                      <a:pt x="0" y="11"/>
                    </a:lnTo>
                    <a:lnTo>
                      <a:pt x="2" y="18"/>
                    </a:lnTo>
                    <a:lnTo>
                      <a:pt x="7" y="21"/>
                    </a:lnTo>
                    <a:lnTo>
                      <a:pt x="9" y="2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4" name="Freeform 1105"/>
              <p:cNvSpPr>
                <a:spLocks/>
              </p:cNvSpPr>
              <p:nvPr/>
            </p:nvSpPr>
            <p:spPr bwMode="auto">
              <a:xfrm>
                <a:off x="974" y="3503"/>
                <a:ext cx="206" cy="134"/>
              </a:xfrm>
              <a:custGeom>
                <a:avLst/>
                <a:gdLst>
                  <a:gd name="T0" fmla="*/ 439 w 160"/>
                  <a:gd name="T1" fmla="*/ 13 h 104"/>
                  <a:gd name="T2" fmla="*/ 376 w 160"/>
                  <a:gd name="T3" fmla="*/ 19 h 104"/>
                  <a:gd name="T4" fmla="*/ 324 w 160"/>
                  <a:gd name="T5" fmla="*/ 24 h 104"/>
                  <a:gd name="T6" fmla="*/ 238 w 160"/>
                  <a:gd name="T7" fmla="*/ 13 h 104"/>
                  <a:gd name="T8" fmla="*/ 173 w 160"/>
                  <a:gd name="T9" fmla="*/ 6 h 104"/>
                  <a:gd name="T10" fmla="*/ 111 w 160"/>
                  <a:gd name="T11" fmla="*/ 0 h 104"/>
                  <a:gd name="T12" fmla="*/ 52 w 160"/>
                  <a:gd name="T13" fmla="*/ 13 h 104"/>
                  <a:gd name="T14" fmla="*/ 24 w 160"/>
                  <a:gd name="T15" fmla="*/ 24 h 104"/>
                  <a:gd name="T16" fmla="*/ 10 w 160"/>
                  <a:gd name="T17" fmla="*/ 45 h 104"/>
                  <a:gd name="T18" fmla="*/ 0 w 160"/>
                  <a:gd name="T19" fmla="*/ 91 h 104"/>
                  <a:gd name="T20" fmla="*/ 0 w 160"/>
                  <a:gd name="T21" fmla="*/ 131 h 104"/>
                  <a:gd name="T22" fmla="*/ 0 w 160"/>
                  <a:gd name="T23" fmla="*/ 183 h 104"/>
                  <a:gd name="T24" fmla="*/ 6 w 160"/>
                  <a:gd name="T25" fmla="*/ 228 h 104"/>
                  <a:gd name="T26" fmla="*/ 19 w 160"/>
                  <a:gd name="T27" fmla="*/ 254 h 104"/>
                  <a:gd name="T28" fmla="*/ 30 w 160"/>
                  <a:gd name="T29" fmla="*/ 274 h 104"/>
                  <a:gd name="T30" fmla="*/ 45 w 160"/>
                  <a:gd name="T31" fmla="*/ 278 h 104"/>
                  <a:gd name="T32" fmla="*/ 52 w 160"/>
                  <a:gd name="T33" fmla="*/ 287 h 104"/>
                  <a:gd name="T34" fmla="*/ 111 w 160"/>
                  <a:gd name="T35" fmla="*/ 287 h 104"/>
                  <a:gd name="T36" fmla="*/ 149 w 160"/>
                  <a:gd name="T37" fmla="*/ 278 h 104"/>
                  <a:gd name="T38" fmla="*/ 225 w 160"/>
                  <a:gd name="T39" fmla="*/ 287 h 104"/>
                  <a:gd name="T40" fmla="*/ 290 w 160"/>
                  <a:gd name="T41" fmla="*/ 287 h 104"/>
                  <a:gd name="T42" fmla="*/ 370 w 160"/>
                  <a:gd name="T43" fmla="*/ 287 h 104"/>
                  <a:gd name="T44" fmla="*/ 429 w 160"/>
                  <a:gd name="T45" fmla="*/ 278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0"/>
                  <a:gd name="T70" fmla="*/ 0 h 104"/>
                  <a:gd name="T71" fmla="*/ 160 w 160"/>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0" h="104">
                    <a:moveTo>
                      <a:pt x="160" y="5"/>
                    </a:moveTo>
                    <a:lnTo>
                      <a:pt x="137" y="7"/>
                    </a:lnTo>
                    <a:lnTo>
                      <a:pt x="118" y="9"/>
                    </a:lnTo>
                    <a:lnTo>
                      <a:pt x="87" y="5"/>
                    </a:lnTo>
                    <a:lnTo>
                      <a:pt x="63" y="2"/>
                    </a:lnTo>
                    <a:lnTo>
                      <a:pt x="40" y="0"/>
                    </a:lnTo>
                    <a:lnTo>
                      <a:pt x="19" y="5"/>
                    </a:lnTo>
                    <a:lnTo>
                      <a:pt x="9" y="9"/>
                    </a:lnTo>
                    <a:lnTo>
                      <a:pt x="4" y="16"/>
                    </a:lnTo>
                    <a:lnTo>
                      <a:pt x="0" y="33"/>
                    </a:lnTo>
                    <a:lnTo>
                      <a:pt x="0" y="47"/>
                    </a:lnTo>
                    <a:lnTo>
                      <a:pt x="0" y="66"/>
                    </a:lnTo>
                    <a:lnTo>
                      <a:pt x="2" y="82"/>
                    </a:lnTo>
                    <a:lnTo>
                      <a:pt x="7" y="92"/>
                    </a:lnTo>
                    <a:lnTo>
                      <a:pt x="11" y="99"/>
                    </a:lnTo>
                    <a:lnTo>
                      <a:pt x="16" y="101"/>
                    </a:lnTo>
                    <a:lnTo>
                      <a:pt x="19" y="104"/>
                    </a:lnTo>
                    <a:lnTo>
                      <a:pt x="40" y="104"/>
                    </a:lnTo>
                    <a:lnTo>
                      <a:pt x="54" y="101"/>
                    </a:lnTo>
                    <a:lnTo>
                      <a:pt x="82" y="104"/>
                    </a:lnTo>
                    <a:lnTo>
                      <a:pt x="106" y="104"/>
                    </a:lnTo>
                    <a:lnTo>
                      <a:pt x="134" y="104"/>
                    </a:lnTo>
                    <a:lnTo>
                      <a:pt x="156" y="10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5" name="Freeform 1106"/>
              <p:cNvSpPr>
                <a:spLocks/>
              </p:cNvSpPr>
              <p:nvPr/>
            </p:nvSpPr>
            <p:spPr bwMode="auto">
              <a:xfrm>
                <a:off x="2191" y="3454"/>
                <a:ext cx="75" cy="243"/>
              </a:xfrm>
              <a:custGeom>
                <a:avLst/>
                <a:gdLst>
                  <a:gd name="T0" fmla="*/ 145 w 59"/>
                  <a:gd name="T1" fmla="*/ 336 h 189"/>
                  <a:gd name="T2" fmla="*/ 154 w 59"/>
                  <a:gd name="T3" fmla="*/ 260 h 189"/>
                  <a:gd name="T4" fmla="*/ 145 w 59"/>
                  <a:gd name="T5" fmla="*/ 193 h 189"/>
                  <a:gd name="T6" fmla="*/ 135 w 59"/>
                  <a:gd name="T7" fmla="*/ 123 h 189"/>
                  <a:gd name="T8" fmla="*/ 108 w 59"/>
                  <a:gd name="T9" fmla="*/ 69 h 189"/>
                  <a:gd name="T10" fmla="*/ 106 w 59"/>
                  <a:gd name="T11" fmla="*/ 24 h 189"/>
                  <a:gd name="T12" fmla="*/ 90 w 59"/>
                  <a:gd name="T13" fmla="*/ 0 h 189"/>
                  <a:gd name="T14" fmla="*/ 67 w 59"/>
                  <a:gd name="T15" fmla="*/ 0 h 189"/>
                  <a:gd name="T16" fmla="*/ 41 w 59"/>
                  <a:gd name="T17" fmla="*/ 19 h 189"/>
                  <a:gd name="T18" fmla="*/ 23 w 59"/>
                  <a:gd name="T19" fmla="*/ 46 h 189"/>
                  <a:gd name="T20" fmla="*/ 18 w 59"/>
                  <a:gd name="T21" fmla="*/ 76 h 189"/>
                  <a:gd name="T22" fmla="*/ 18 w 59"/>
                  <a:gd name="T23" fmla="*/ 143 h 189"/>
                  <a:gd name="T24" fmla="*/ 0 w 59"/>
                  <a:gd name="T25" fmla="*/ 228 h 189"/>
                  <a:gd name="T26" fmla="*/ 0 w 59"/>
                  <a:gd name="T27" fmla="*/ 297 h 189"/>
                  <a:gd name="T28" fmla="*/ 0 w 59"/>
                  <a:gd name="T29" fmla="*/ 318 h 189"/>
                  <a:gd name="T30" fmla="*/ 6 w 59"/>
                  <a:gd name="T31" fmla="*/ 381 h 189"/>
                  <a:gd name="T32" fmla="*/ 18 w 59"/>
                  <a:gd name="T33" fmla="*/ 446 h 189"/>
                  <a:gd name="T34" fmla="*/ 37 w 59"/>
                  <a:gd name="T35" fmla="*/ 478 h 189"/>
                  <a:gd name="T36" fmla="*/ 47 w 59"/>
                  <a:gd name="T37" fmla="*/ 504 h 189"/>
                  <a:gd name="T38" fmla="*/ 60 w 59"/>
                  <a:gd name="T39" fmla="*/ 510 h 189"/>
                  <a:gd name="T40" fmla="*/ 67 w 59"/>
                  <a:gd name="T41" fmla="*/ 516 h 189"/>
                  <a:gd name="T42" fmla="*/ 78 w 59"/>
                  <a:gd name="T43" fmla="*/ 510 h 189"/>
                  <a:gd name="T44" fmla="*/ 90 w 59"/>
                  <a:gd name="T45" fmla="*/ 504 h 189"/>
                  <a:gd name="T46" fmla="*/ 106 w 59"/>
                  <a:gd name="T47" fmla="*/ 467 h 189"/>
                  <a:gd name="T48" fmla="*/ 108 w 59"/>
                  <a:gd name="T49" fmla="*/ 432 h 189"/>
                  <a:gd name="T50" fmla="*/ 135 w 59"/>
                  <a:gd name="T51" fmla="*/ 374 h 189"/>
                  <a:gd name="T52" fmla="*/ 145 w 59"/>
                  <a:gd name="T53" fmla="*/ 336 h 18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9"/>
                  <a:gd name="T82" fmla="*/ 0 h 189"/>
                  <a:gd name="T83" fmla="*/ 59 w 59"/>
                  <a:gd name="T84" fmla="*/ 189 h 18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9" h="189">
                    <a:moveTo>
                      <a:pt x="56" y="123"/>
                    </a:moveTo>
                    <a:lnTo>
                      <a:pt x="59" y="95"/>
                    </a:lnTo>
                    <a:lnTo>
                      <a:pt x="56" y="71"/>
                    </a:lnTo>
                    <a:lnTo>
                      <a:pt x="51" y="45"/>
                    </a:lnTo>
                    <a:lnTo>
                      <a:pt x="42" y="26"/>
                    </a:lnTo>
                    <a:lnTo>
                      <a:pt x="40" y="9"/>
                    </a:lnTo>
                    <a:lnTo>
                      <a:pt x="35" y="0"/>
                    </a:lnTo>
                    <a:lnTo>
                      <a:pt x="26" y="0"/>
                    </a:lnTo>
                    <a:lnTo>
                      <a:pt x="16" y="7"/>
                    </a:lnTo>
                    <a:lnTo>
                      <a:pt x="9" y="17"/>
                    </a:lnTo>
                    <a:lnTo>
                      <a:pt x="7" y="28"/>
                    </a:lnTo>
                    <a:lnTo>
                      <a:pt x="7" y="52"/>
                    </a:lnTo>
                    <a:lnTo>
                      <a:pt x="0" y="83"/>
                    </a:lnTo>
                    <a:lnTo>
                      <a:pt x="0" y="109"/>
                    </a:lnTo>
                    <a:lnTo>
                      <a:pt x="0" y="116"/>
                    </a:lnTo>
                    <a:lnTo>
                      <a:pt x="2" y="139"/>
                    </a:lnTo>
                    <a:lnTo>
                      <a:pt x="7" y="163"/>
                    </a:lnTo>
                    <a:lnTo>
                      <a:pt x="14" y="175"/>
                    </a:lnTo>
                    <a:lnTo>
                      <a:pt x="18" y="184"/>
                    </a:lnTo>
                    <a:lnTo>
                      <a:pt x="23" y="187"/>
                    </a:lnTo>
                    <a:lnTo>
                      <a:pt x="26" y="189"/>
                    </a:lnTo>
                    <a:lnTo>
                      <a:pt x="30" y="187"/>
                    </a:lnTo>
                    <a:lnTo>
                      <a:pt x="35" y="184"/>
                    </a:lnTo>
                    <a:lnTo>
                      <a:pt x="40" y="170"/>
                    </a:lnTo>
                    <a:lnTo>
                      <a:pt x="42" y="158"/>
                    </a:lnTo>
                    <a:lnTo>
                      <a:pt x="51" y="137"/>
                    </a:lnTo>
                    <a:lnTo>
                      <a:pt x="56" y="12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6" name="Freeform 1107"/>
              <p:cNvSpPr>
                <a:spLocks/>
              </p:cNvSpPr>
              <p:nvPr/>
            </p:nvSpPr>
            <p:spPr bwMode="auto">
              <a:xfrm>
                <a:off x="1992" y="3299"/>
                <a:ext cx="79" cy="94"/>
              </a:xfrm>
              <a:custGeom>
                <a:avLst/>
                <a:gdLst>
                  <a:gd name="T0" fmla="*/ 171 w 61"/>
                  <a:gd name="T1" fmla="*/ 0 h 73"/>
                  <a:gd name="T2" fmla="*/ 132 w 61"/>
                  <a:gd name="T3" fmla="*/ 58 h 73"/>
                  <a:gd name="T4" fmla="*/ 79 w 61"/>
                  <a:gd name="T5" fmla="*/ 111 h 73"/>
                  <a:gd name="T6" fmla="*/ 6 w 61"/>
                  <a:gd name="T7" fmla="*/ 192 h 73"/>
                  <a:gd name="T8" fmla="*/ 0 w 61"/>
                  <a:gd name="T9" fmla="*/ 201 h 73"/>
                  <a:gd name="T10" fmla="*/ 0 60000 65536"/>
                  <a:gd name="T11" fmla="*/ 0 60000 65536"/>
                  <a:gd name="T12" fmla="*/ 0 60000 65536"/>
                  <a:gd name="T13" fmla="*/ 0 60000 65536"/>
                  <a:gd name="T14" fmla="*/ 0 60000 65536"/>
                  <a:gd name="T15" fmla="*/ 0 w 61"/>
                  <a:gd name="T16" fmla="*/ 0 h 73"/>
                  <a:gd name="T17" fmla="*/ 61 w 61"/>
                  <a:gd name="T18" fmla="*/ 73 h 73"/>
                </a:gdLst>
                <a:ahLst/>
                <a:cxnLst>
                  <a:cxn ang="T10">
                    <a:pos x="T0" y="T1"/>
                  </a:cxn>
                  <a:cxn ang="T11">
                    <a:pos x="T2" y="T3"/>
                  </a:cxn>
                  <a:cxn ang="T12">
                    <a:pos x="T4" y="T5"/>
                  </a:cxn>
                  <a:cxn ang="T13">
                    <a:pos x="T6" y="T7"/>
                  </a:cxn>
                  <a:cxn ang="T14">
                    <a:pos x="T8" y="T9"/>
                  </a:cxn>
                </a:cxnLst>
                <a:rect l="T15" t="T16" r="T17" b="T18"/>
                <a:pathLst>
                  <a:path w="61" h="73">
                    <a:moveTo>
                      <a:pt x="61" y="0"/>
                    </a:moveTo>
                    <a:lnTo>
                      <a:pt x="47" y="21"/>
                    </a:lnTo>
                    <a:lnTo>
                      <a:pt x="28" y="40"/>
                    </a:lnTo>
                    <a:lnTo>
                      <a:pt x="2" y="70"/>
                    </a:lnTo>
                    <a:lnTo>
                      <a:pt x="0" y="7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7" name="Freeform 1108"/>
              <p:cNvSpPr>
                <a:spLocks/>
              </p:cNvSpPr>
              <p:nvPr/>
            </p:nvSpPr>
            <p:spPr bwMode="auto">
              <a:xfrm>
                <a:off x="1533" y="3317"/>
                <a:ext cx="62" cy="110"/>
              </a:xfrm>
              <a:custGeom>
                <a:avLst/>
                <a:gdLst>
                  <a:gd name="T0" fmla="*/ 0 w 48"/>
                  <a:gd name="T1" fmla="*/ 238 h 85"/>
                  <a:gd name="T2" fmla="*/ 87 w 48"/>
                  <a:gd name="T3" fmla="*/ 106 h 85"/>
                  <a:gd name="T4" fmla="*/ 133 w 48"/>
                  <a:gd name="T5" fmla="*/ 0 h 85"/>
                  <a:gd name="T6" fmla="*/ 133 w 48"/>
                  <a:gd name="T7" fmla="*/ 0 h 85"/>
                  <a:gd name="T8" fmla="*/ 0 60000 65536"/>
                  <a:gd name="T9" fmla="*/ 0 60000 65536"/>
                  <a:gd name="T10" fmla="*/ 0 60000 65536"/>
                  <a:gd name="T11" fmla="*/ 0 60000 65536"/>
                  <a:gd name="T12" fmla="*/ 0 w 48"/>
                  <a:gd name="T13" fmla="*/ 0 h 85"/>
                  <a:gd name="T14" fmla="*/ 48 w 48"/>
                  <a:gd name="T15" fmla="*/ 85 h 85"/>
                </a:gdLst>
                <a:ahLst/>
                <a:cxnLst>
                  <a:cxn ang="T8">
                    <a:pos x="T0" y="T1"/>
                  </a:cxn>
                  <a:cxn ang="T9">
                    <a:pos x="T2" y="T3"/>
                  </a:cxn>
                  <a:cxn ang="T10">
                    <a:pos x="T4" y="T5"/>
                  </a:cxn>
                  <a:cxn ang="T11">
                    <a:pos x="T6" y="T7"/>
                  </a:cxn>
                </a:cxnLst>
                <a:rect l="T12" t="T13" r="T14" b="T15"/>
                <a:pathLst>
                  <a:path w="48" h="85">
                    <a:moveTo>
                      <a:pt x="0" y="85"/>
                    </a:moveTo>
                    <a:lnTo>
                      <a:pt x="31" y="38"/>
                    </a:lnTo>
                    <a:lnTo>
                      <a:pt x="48"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8" name="Freeform 1109"/>
              <p:cNvSpPr>
                <a:spLocks/>
              </p:cNvSpPr>
              <p:nvPr/>
            </p:nvSpPr>
            <p:spPr bwMode="auto">
              <a:xfrm>
                <a:off x="1488" y="3466"/>
                <a:ext cx="20" cy="6"/>
              </a:xfrm>
              <a:custGeom>
                <a:avLst/>
                <a:gdLst>
                  <a:gd name="T0" fmla="*/ 39 w 16"/>
                  <a:gd name="T1" fmla="*/ 0 h 5"/>
                  <a:gd name="T2" fmla="*/ 33 w 16"/>
                  <a:gd name="T3" fmla="*/ 0 h 5"/>
                  <a:gd name="T4" fmla="*/ 18 w 16"/>
                  <a:gd name="T5" fmla="*/ 7 h 5"/>
                  <a:gd name="T6" fmla="*/ 0 w 16"/>
                  <a:gd name="T7" fmla="*/ 10 h 5"/>
                  <a:gd name="T8" fmla="*/ 0 60000 65536"/>
                  <a:gd name="T9" fmla="*/ 0 60000 65536"/>
                  <a:gd name="T10" fmla="*/ 0 60000 65536"/>
                  <a:gd name="T11" fmla="*/ 0 60000 65536"/>
                  <a:gd name="T12" fmla="*/ 0 w 16"/>
                  <a:gd name="T13" fmla="*/ 0 h 5"/>
                  <a:gd name="T14" fmla="*/ 16 w 16"/>
                  <a:gd name="T15" fmla="*/ 5 h 5"/>
                </a:gdLst>
                <a:ahLst/>
                <a:cxnLst>
                  <a:cxn ang="T8">
                    <a:pos x="T0" y="T1"/>
                  </a:cxn>
                  <a:cxn ang="T9">
                    <a:pos x="T2" y="T3"/>
                  </a:cxn>
                  <a:cxn ang="T10">
                    <a:pos x="T4" y="T5"/>
                  </a:cxn>
                  <a:cxn ang="T11">
                    <a:pos x="T6" y="T7"/>
                  </a:cxn>
                </a:cxnLst>
                <a:rect l="T12" t="T13" r="T14" b="T15"/>
                <a:pathLst>
                  <a:path w="16" h="5">
                    <a:moveTo>
                      <a:pt x="16" y="0"/>
                    </a:moveTo>
                    <a:lnTo>
                      <a:pt x="14" y="0"/>
                    </a:lnTo>
                    <a:lnTo>
                      <a:pt x="7" y="3"/>
                    </a:lnTo>
                    <a:lnTo>
                      <a:pt x="0"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79" name="Freeform 1110"/>
              <p:cNvSpPr>
                <a:spLocks/>
              </p:cNvSpPr>
              <p:nvPr/>
            </p:nvSpPr>
            <p:spPr bwMode="auto">
              <a:xfrm>
                <a:off x="1408" y="3469"/>
                <a:ext cx="4" cy="2"/>
              </a:xfrm>
              <a:custGeom>
                <a:avLst/>
                <a:gdLst>
                  <a:gd name="T0" fmla="*/ 9 w 3"/>
                  <a:gd name="T1" fmla="*/ 0 h 2"/>
                  <a:gd name="T2" fmla="*/ 0 w 3"/>
                  <a:gd name="T3" fmla="*/ 0 h 2"/>
                  <a:gd name="T4" fmla="*/ 0 w 3"/>
                  <a:gd name="T5" fmla="*/ 0 h 2"/>
                  <a:gd name="T6" fmla="*/ 0 60000 65536"/>
                  <a:gd name="T7" fmla="*/ 0 60000 65536"/>
                  <a:gd name="T8" fmla="*/ 0 60000 65536"/>
                  <a:gd name="T9" fmla="*/ 0 w 3"/>
                  <a:gd name="T10" fmla="*/ 0 h 2"/>
                  <a:gd name="T11" fmla="*/ 3 w 3"/>
                  <a:gd name="T12" fmla="*/ 2 h 2"/>
                </a:gdLst>
                <a:ahLst/>
                <a:cxnLst>
                  <a:cxn ang="T6">
                    <a:pos x="T0" y="T1"/>
                  </a:cxn>
                  <a:cxn ang="T7">
                    <a:pos x="T2" y="T3"/>
                  </a:cxn>
                  <a:cxn ang="T8">
                    <a:pos x="T4" y="T5"/>
                  </a:cxn>
                </a:cxnLst>
                <a:rect l="T9" t="T10" r="T11" b="T12"/>
                <a:pathLst>
                  <a:path w="3" h="2">
                    <a:moveTo>
                      <a:pt x="3" y="0"/>
                    </a:move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80" name="Freeform 1111"/>
              <p:cNvSpPr>
                <a:spLocks/>
              </p:cNvSpPr>
              <p:nvPr/>
            </p:nvSpPr>
            <p:spPr bwMode="auto">
              <a:xfrm>
                <a:off x="1287" y="3670"/>
                <a:ext cx="121" cy="12"/>
              </a:xfrm>
              <a:custGeom>
                <a:avLst/>
                <a:gdLst>
                  <a:gd name="T0" fmla="*/ 259 w 94"/>
                  <a:gd name="T1" fmla="*/ 21 h 9"/>
                  <a:gd name="T2" fmla="*/ 232 w 94"/>
                  <a:gd name="T3" fmla="*/ 12 h 9"/>
                  <a:gd name="T4" fmla="*/ 214 w 94"/>
                  <a:gd name="T5" fmla="*/ 7 h 9"/>
                  <a:gd name="T6" fmla="*/ 175 w 94"/>
                  <a:gd name="T7" fmla="*/ 0 h 9"/>
                  <a:gd name="T8" fmla="*/ 149 w 94"/>
                  <a:gd name="T9" fmla="*/ 7 h 9"/>
                  <a:gd name="T10" fmla="*/ 136 w 94"/>
                  <a:gd name="T11" fmla="*/ 7 h 9"/>
                  <a:gd name="T12" fmla="*/ 116 w 94"/>
                  <a:gd name="T13" fmla="*/ 12 h 9"/>
                  <a:gd name="T14" fmla="*/ 90 w 94"/>
                  <a:gd name="T15" fmla="*/ 12 h 9"/>
                  <a:gd name="T16" fmla="*/ 70 w 94"/>
                  <a:gd name="T17" fmla="*/ 21 h 9"/>
                  <a:gd name="T18" fmla="*/ 70 w 94"/>
                  <a:gd name="T19" fmla="*/ 28 h 9"/>
                  <a:gd name="T20" fmla="*/ 58 w 94"/>
                  <a:gd name="T21" fmla="*/ 28 h 9"/>
                  <a:gd name="T22" fmla="*/ 24 w 94"/>
                  <a:gd name="T23" fmla="*/ 21 h 9"/>
                  <a:gd name="T24" fmla="*/ 0 w 94"/>
                  <a:gd name="T25" fmla="*/ 21 h 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94"/>
                  <a:gd name="T40" fmla="*/ 0 h 9"/>
                  <a:gd name="T41" fmla="*/ 94 w 94"/>
                  <a:gd name="T42" fmla="*/ 9 h 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94" h="9">
                    <a:moveTo>
                      <a:pt x="94" y="7"/>
                    </a:moveTo>
                    <a:lnTo>
                      <a:pt x="85" y="4"/>
                    </a:lnTo>
                    <a:lnTo>
                      <a:pt x="78" y="2"/>
                    </a:lnTo>
                    <a:lnTo>
                      <a:pt x="64" y="0"/>
                    </a:lnTo>
                    <a:lnTo>
                      <a:pt x="54" y="2"/>
                    </a:lnTo>
                    <a:lnTo>
                      <a:pt x="50" y="2"/>
                    </a:lnTo>
                    <a:lnTo>
                      <a:pt x="42" y="4"/>
                    </a:lnTo>
                    <a:lnTo>
                      <a:pt x="33" y="4"/>
                    </a:lnTo>
                    <a:lnTo>
                      <a:pt x="26" y="7"/>
                    </a:lnTo>
                    <a:lnTo>
                      <a:pt x="26" y="9"/>
                    </a:lnTo>
                    <a:lnTo>
                      <a:pt x="21" y="9"/>
                    </a:lnTo>
                    <a:lnTo>
                      <a:pt x="9" y="7"/>
                    </a:lnTo>
                    <a:lnTo>
                      <a:pt x="0" y="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81" name="Freeform 1112"/>
              <p:cNvSpPr>
                <a:spLocks/>
              </p:cNvSpPr>
              <p:nvPr/>
            </p:nvSpPr>
            <p:spPr bwMode="auto">
              <a:xfrm>
                <a:off x="1408" y="3679"/>
                <a:ext cx="42" cy="7"/>
              </a:xfrm>
              <a:custGeom>
                <a:avLst/>
                <a:gdLst>
                  <a:gd name="T0" fmla="*/ 85 w 33"/>
                  <a:gd name="T1" fmla="*/ 20 h 5"/>
                  <a:gd name="T2" fmla="*/ 39 w 33"/>
                  <a:gd name="T3" fmla="*/ 8 h 5"/>
                  <a:gd name="T4" fmla="*/ 0 w 33"/>
                  <a:gd name="T5" fmla="*/ 0 h 5"/>
                  <a:gd name="T6" fmla="*/ 0 60000 65536"/>
                  <a:gd name="T7" fmla="*/ 0 60000 65536"/>
                  <a:gd name="T8" fmla="*/ 0 60000 65536"/>
                  <a:gd name="T9" fmla="*/ 0 w 33"/>
                  <a:gd name="T10" fmla="*/ 0 h 5"/>
                  <a:gd name="T11" fmla="*/ 33 w 33"/>
                  <a:gd name="T12" fmla="*/ 5 h 5"/>
                </a:gdLst>
                <a:ahLst/>
                <a:cxnLst>
                  <a:cxn ang="T6">
                    <a:pos x="T0" y="T1"/>
                  </a:cxn>
                  <a:cxn ang="T7">
                    <a:pos x="T2" y="T3"/>
                  </a:cxn>
                  <a:cxn ang="T8">
                    <a:pos x="T4" y="T5"/>
                  </a:cxn>
                </a:cxnLst>
                <a:rect l="T9" t="T10" r="T11" b="T12"/>
                <a:pathLst>
                  <a:path w="33" h="5">
                    <a:moveTo>
                      <a:pt x="33" y="5"/>
                    </a:moveTo>
                    <a:lnTo>
                      <a:pt x="15" y="2"/>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82" name="Line 1159"/>
              <p:cNvSpPr>
                <a:spLocks noChangeShapeType="1"/>
              </p:cNvSpPr>
              <p:nvPr/>
            </p:nvSpPr>
            <p:spPr bwMode="auto">
              <a:xfrm>
                <a:off x="1141" y="2855"/>
                <a:ext cx="155" cy="1"/>
              </a:xfrm>
              <a:prstGeom prst="line">
                <a:avLst/>
              </a:prstGeom>
              <a:noFill/>
              <a:ln w="158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1504" name="Text Box 1294"/>
            <p:cNvSpPr txBox="1">
              <a:spLocks noChangeArrowheads="1"/>
            </p:cNvSpPr>
            <p:nvPr/>
          </p:nvSpPr>
          <p:spPr bwMode="auto">
            <a:xfrm>
              <a:off x="192" y="2496"/>
              <a:ext cx="1152"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b="1"/>
                <a:t>Theory</a:t>
              </a:r>
            </a:p>
          </p:txBody>
        </p:sp>
      </p:grpSp>
      <p:sp>
        <p:nvSpPr>
          <p:cNvPr id="40968" name="Line 1285"/>
          <p:cNvSpPr>
            <a:spLocks noChangeShapeType="1"/>
          </p:cNvSpPr>
          <p:nvPr/>
        </p:nvSpPr>
        <p:spPr bwMode="auto">
          <a:xfrm>
            <a:off x="4876800" y="4038600"/>
            <a:ext cx="0" cy="2590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4" name="Group 1758"/>
          <p:cNvGrpSpPr>
            <a:grpSpLocks/>
          </p:cNvGrpSpPr>
          <p:nvPr/>
        </p:nvGrpSpPr>
        <p:grpSpPr bwMode="auto">
          <a:xfrm>
            <a:off x="5181600" y="3962400"/>
            <a:ext cx="3810000" cy="2303463"/>
            <a:chOff x="3264" y="2496"/>
            <a:chExt cx="2400" cy="1451"/>
          </a:xfrm>
        </p:grpSpPr>
        <p:grpSp>
          <p:nvGrpSpPr>
            <p:cNvPr id="41425" name="Group 1757"/>
            <p:cNvGrpSpPr>
              <a:grpSpLocks/>
            </p:cNvGrpSpPr>
            <p:nvPr/>
          </p:nvGrpSpPr>
          <p:grpSpPr bwMode="auto">
            <a:xfrm>
              <a:off x="3408" y="2650"/>
              <a:ext cx="2256" cy="1297"/>
              <a:chOff x="3408" y="2650"/>
              <a:chExt cx="2256" cy="1297"/>
            </a:xfrm>
          </p:grpSpPr>
          <p:sp>
            <p:nvSpPr>
              <p:cNvPr id="41427" name="Line 1207"/>
              <p:cNvSpPr>
                <a:spLocks noChangeShapeType="1"/>
              </p:cNvSpPr>
              <p:nvPr/>
            </p:nvSpPr>
            <p:spPr bwMode="auto">
              <a:xfrm flipH="1">
                <a:off x="4071" y="2928"/>
                <a:ext cx="153" cy="163"/>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41428" name="Freeform 1208"/>
              <p:cNvSpPr>
                <a:spLocks/>
              </p:cNvSpPr>
              <p:nvPr/>
            </p:nvSpPr>
            <p:spPr bwMode="auto">
              <a:xfrm>
                <a:off x="3984" y="3034"/>
                <a:ext cx="143" cy="161"/>
              </a:xfrm>
              <a:custGeom>
                <a:avLst/>
                <a:gdLst>
                  <a:gd name="T0" fmla="*/ 343 w 85"/>
                  <a:gd name="T1" fmla="*/ 0 h 96"/>
                  <a:gd name="T2" fmla="*/ 0 w 85"/>
                  <a:gd name="T3" fmla="*/ 760 h 96"/>
                  <a:gd name="T4" fmla="*/ 681 w 85"/>
                  <a:gd name="T5" fmla="*/ 278 h 96"/>
                  <a:gd name="T6" fmla="*/ 343 w 85"/>
                  <a:gd name="T7" fmla="*/ 0 h 96"/>
                  <a:gd name="T8" fmla="*/ 0 60000 65536"/>
                  <a:gd name="T9" fmla="*/ 0 60000 65536"/>
                  <a:gd name="T10" fmla="*/ 0 60000 65536"/>
                  <a:gd name="T11" fmla="*/ 0 60000 65536"/>
                  <a:gd name="T12" fmla="*/ 0 w 85"/>
                  <a:gd name="T13" fmla="*/ 0 h 96"/>
                  <a:gd name="T14" fmla="*/ 85 w 85"/>
                  <a:gd name="T15" fmla="*/ 96 h 96"/>
                </a:gdLst>
                <a:ahLst/>
                <a:cxnLst>
                  <a:cxn ang="T8">
                    <a:pos x="T0" y="T1"/>
                  </a:cxn>
                  <a:cxn ang="T9">
                    <a:pos x="T2" y="T3"/>
                  </a:cxn>
                  <a:cxn ang="T10">
                    <a:pos x="T4" y="T5"/>
                  </a:cxn>
                  <a:cxn ang="T11">
                    <a:pos x="T6" y="T7"/>
                  </a:cxn>
                </a:cxnLst>
                <a:rect l="T12" t="T13" r="T14" b="T15"/>
                <a:pathLst>
                  <a:path w="85" h="96">
                    <a:moveTo>
                      <a:pt x="43" y="0"/>
                    </a:moveTo>
                    <a:lnTo>
                      <a:pt x="0" y="96"/>
                    </a:lnTo>
                    <a:lnTo>
                      <a:pt x="85" y="35"/>
                    </a:lnTo>
                    <a:lnTo>
                      <a:pt x="4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29" name="Rectangle 1211"/>
              <p:cNvSpPr>
                <a:spLocks noChangeArrowheads="1"/>
              </p:cNvSpPr>
              <p:nvPr/>
            </p:nvSpPr>
            <p:spPr bwMode="auto">
              <a:xfrm>
                <a:off x="3908" y="3720"/>
                <a:ext cx="91" cy="198"/>
              </a:xfrm>
              <a:prstGeom prst="rect">
                <a:avLst/>
              </a:prstGeom>
              <a:solidFill>
                <a:srgbClr val="777777"/>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1430" name="Freeform 1212"/>
              <p:cNvSpPr>
                <a:spLocks/>
              </p:cNvSpPr>
              <p:nvPr/>
            </p:nvSpPr>
            <p:spPr bwMode="auto">
              <a:xfrm>
                <a:off x="5102" y="3186"/>
                <a:ext cx="178" cy="436"/>
              </a:xfrm>
              <a:custGeom>
                <a:avLst/>
                <a:gdLst>
                  <a:gd name="T0" fmla="*/ 788 w 106"/>
                  <a:gd name="T1" fmla="*/ 1067 h 260"/>
                  <a:gd name="T2" fmla="*/ 843 w 106"/>
                  <a:gd name="T3" fmla="*/ 1457 h 260"/>
                  <a:gd name="T4" fmla="*/ 804 w 106"/>
                  <a:gd name="T5" fmla="*/ 1903 h 260"/>
                  <a:gd name="T6" fmla="*/ 788 w 106"/>
                  <a:gd name="T7" fmla="*/ 2056 h 260"/>
                  <a:gd name="T8" fmla="*/ 655 w 106"/>
                  <a:gd name="T9" fmla="*/ 2056 h 260"/>
                  <a:gd name="T10" fmla="*/ 677 w 106"/>
                  <a:gd name="T11" fmla="*/ 1811 h 260"/>
                  <a:gd name="T12" fmla="*/ 655 w 106"/>
                  <a:gd name="T13" fmla="*/ 1603 h 260"/>
                  <a:gd name="T14" fmla="*/ 598 w 106"/>
                  <a:gd name="T15" fmla="*/ 1380 h 260"/>
                  <a:gd name="T16" fmla="*/ 524 w 106"/>
                  <a:gd name="T17" fmla="*/ 1217 h 260"/>
                  <a:gd name="T18" fmla="*/ 507 w 106"/>
                  <a:gd name="T19" fmla="*/ 1085 h 260"/>
                  <a:gd name="T20" fmla="*/ 469 w 106"/>
                  <a:gd name="T21" fmla="*/ 1015 h 260"/>
                  <a:gd name="T22" fmla="*/ 374 w 106"/>
                  <a:gd name="T23" fmla="*/ 1015 h 260"/>
                  <a:gd name="T24" fmla="*/ 302 w 106"/>
                  <a:gd name="T25" fmla="*/ 1043 h 260"/>
                  <a:gd name="T26" fmla="*/ 237 w 106"/>
                  <a:gd name="T27" fmla="*/ 1135 h 260"/>
                  <a:gd name="T28" fmla="*/ 223 w 106"/>
                  <a:gd name="T29" fmla="*/ 1249 h 260"/>
                  <a:gd name="T30" fmla="*/ 223 w 106"/>
                  <a:gd name="T31" fmla="*/ 1437 h 260"/>
                  <a:gd name="T32" fmla="*/ 166 w 106"/>
                  <a:gd name="T33" fmla="*/ 1715 h 260"/>
                  <a:gd name="T34" fmla="*/ 153 w 106"/>
                  <a:gd name="T35" fmla="*/ 1920 h 260"/>
                  <a:gd name="T36" fmla="*/ 166 w 106"/>
                  <a:gd name="T37" fmla="*/ 1977 h 260"/>
                  <a:gd name="T38" fmla="*/ 71 w 106"/>
                  <a:gd name="T39" fmla="*/ 1999 h 260"/>
                  <a:gd name="T40" fmla="*/ 34 w 106"/>
                  <a:gd name="T41" fmla="*/ 1603 h 260"/>
                  <a:gd name="T42" fmla="*/ 0 w 106"/>
                  <a:gd name="T43" fmla="*/ 1308 h 260"/>
                  <a:gd name="T44" fmla="*/ 34 w 106"/>
                  <a:gd name="T45" fmla="*/ 1179 h 260"/>
                  <a:gd name="T46" fmla="*/ 71 w 106"/>
                  <a:gd name="T47" fmla="*/ 1015 h 260"/>
                  <a:gd name="T48" fmla="*/ 259 w 106"/>
                  <a:gd name="T49" fmla="*/ 656 h 260"/>
                  <a:gd name="T50" fmla="*/ 564 w 106"/>
                  <a:gd name="T51" fmla="*/ 245 h 260"/>
                  <a:gd name="T52" fmla="*/ 635 w 106"/>
                  <a:gd name="T53" fmla="*/ 138 h 260"/>
                  <a:gd name="T54" fmla="*/ 772 w 106"/>
                  <a:gd name="T55" fmla="*/ 0 h 260"/>
                  <a:gd name="T56" fmla="*/ 690 w 106"/>
                  <a:gd name="T57" fmla="*/ 329 h 260"/>
                  <a:gd name="T58" fmla="*/ 690 w 106"/>
                  <a:gd name="T59" fmla="*/ 599 h 260"/>
                  <a:gd name="T60" fmla="*/ 730 w 106"/>
                  <a:gd name="T61" fmla="*/ 838 h 260"/>
                  <a:gd name="T62" fmla="*/ 788 w 106"/>
                  <a:gd name="T63" fmla="*/ 1067 h 2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06"/>
                  <a:gd name="T97" fmla="*/ 0 h 260"/>
                  <a:gd name="T98" fmla="*/ 106 w 106"/>
                  <a:gd name="T99" fmla="*/ 260 h 26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06" h="260">
                    <a:moveTo>
                      <a:pt x="99" y="135"/>
                    </a:moveTo>
                    <a:lnTo>
                      <a:pt x="106" y="184"/>
                    </a:lnTo>
                    <a:lnTo>
                      <a:pt x="101" y="241"/>
                    </a:lnTo>
                    <a:lnTo>
                      <a:pt x="99" y="260"/>
                    </a:lnTo>
                    <a:lnTo>
                      <a:pt x="82" y="260"/>
                    </a:lnTo>
                    <a:lnTo>
                      <a:pt x="85" y="229"/>
                    </a:lnTo>
                    <a:lnTo>
                      <a:pt x="82" y="203"/>
                    </a:lnTo>
                    <a:lnTo>
                      <a:pt x="75" y="175"/>
                    </a:lnTo>
                    <a:lnTo>
                      <a:pt x="66" y="154"/>
                    </a:lnTo>
                    <a:lnTo>
                      <a:pt x="64" y="137"/>
                    </a:lnTo>
                    <a:lnTo>
                      <a:pt x="59" y="128"/>
                    </a:lnTo>
                    <a:lnTo>
                      <a:pt x="47" y="128"/>
                    </a:lnTo>
                    <a:lnTo>
                      <a:pt x="38" y="132"/>
                    </a:lnTo>
                    <a:lnTo>
                      <a:pt x="30" y="144"/>
                    </a:lnTo>
                    <a:lnTo>
                      <a:pt x="28" y="158"/>
                    </a:lnTo>
                    <a:lnTo>
                      <a:pt x="28" y="182"/>
                    </a:lnTo>
                    <a:lnTo>
                      <a:pt x="21" y="217"/>
                    </a:lnTo>
                    <a:lnTo>
                      <a:pt x="19" y="243"/>
                    </a:lnTo>
                    <a:lnTo>
                      <a:pt x="21" y="250"/>
                    </a:lnTo>
                    <a:lnTo>
                      <a:pt x="9" y="253"/>
                    </a:lnTo>
                    <a:lnTo>
                      <a:pt x="4" y="203"/>
                    </a:lnTo>
                    <a:lnTo>
                      <a:pt x="0" y="165"/>
                    </a:lnTo>
                    <a:lnTo>
                      <a:pt x="4" y="149"/>
                    </a:lnTo>
                    <a:lnTo>
                      <a:pt x="9" y="128"/>
                    </a:lnTo>
                    <a:lnTo>
                      <a:pt x="33" y="83"/>
                    </a:lnTo>
                    <a:lnTo>
                      <a:pt x="71" y="31"/>
                    </a:lnTo>
                    <a:lnTo>
                      <a:pt x="80" y="17"/>
                    </a:lnTo>
                    <a:lnTo>
                      <a:pt x="97" y="0"/>
                    </a:lnTo>
                    <a:lnTo>
                      <a:pt x="87" y="42"/>
                    </a:lnTo>
                    <a:lnTo>
                      <a:pt x="87" y="76"/>
                    </a:lnTo>
                    <a:lnTo>
                      <a:pt x="92" y="106"/>
                    </a:lnTo>
                    <a:lnTo>
                      <a:pt x="99" y="13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1" name="Freeform 1213"/>
              <p:cNvSpPr>
                <a:spLocks/>
              </p:cNvSpPr>
              <p:nvPr/>
            </p:nvSpPr>
            <p:spPr bwMode="auto">
              <a:xfrm>
                <a:off x="5086" y="3604"/>
                <a:ext cx="182" cy="343"/>
              </a:xfrm>
              <a:custGeom>
                <a:avLst/>
                <a:gdLst>
                  <a:gd name="T0" fmla="*/ 848 w 109"/>
                  <a:gd name="T1" fmla="*/ 82 h 204"/>
                  <a:gd name="T2" fmla="*/ 833 w 109"/>
                  <a:gd name="T3" fmla="*/ 306 h 204"/>
                  <a:gd name="T4" fmla="*/ 791 w 109"/>
                  <a:gd name="T5" fmla="*/ 439 h 204"/>
                  <a:gd name="T6" fmla="*/ 753 w 109"/>
                  <a:gd name="T7" fmla="*/ 588 h 204"/>
                  <a:gd name="T8" fmla="*/ 661 w 109"/>
                  <a:gd name="T9" fmla="*/ 718 h 204"/>
                  <a:gd name="T10" fmla="*/ 554 w 109"/>
                  <a:gd name="T11" fmla="*/ 856 h 204"/>
                  <a:gd name="T12" fmla="*/ 387 w 109"/>
                  <a:gd name="T13" fmla="*/ 1007 h 204"/>
                  <a:gd name="T14" fmla="*/ 242 w 109"/>
                  <a:gd name="T15" fmla="*/ 1174 h 204"/>
                  <a:gd name="T16" fmla="*/ 174 w 109"/>
                  <a:gd name="T17" fmla="*/ 1340 h 204"/>
                  <a:gd name="T18" fmla="*/ 92 w 109"/>
                  <a:gd name="T19" fmla="*/ 1592 h 204"/>
                  <a:gd name="T20" fmla="*/ 78 w 109"/>
                  <a:gd name="T21" fmla="*/ 1606 h 204"/>
                  <a:gd name="T22" fmla="*/ 78 w 109"/>
                  <a:gd name="T23" fmla="*/ 1631 h 204"/>
                  <a:gd name="T24" fmla="*/ 22 w 109"/>
                  <a:gd name="T25" fmla="*/ 1360 h 204"/>
                  <a:gd name="T26" fmla="*/ 0 w 109"/>
                  <a:gd name="T27" fmla="*/ 1174 h 204"/>
                  <a:gd name="T28" fmla="*/ 22 w 109"/>
                  <a:gd name="T29" fmla="*/ 831 h 204"/>
                  <a:gd name="T30" fmla="*/ 78 w 109"/>
                  <a:gd name="T31" fmla="*/ 536 h 204"/>
                  <a:gd name="T32" fmla="*/ 147 w 109"/>
                  <a:gd name="T33" fmla="*/ 22 h 204"/>
                  <a:gd name="T34" fmla="*/ 242 w 109"/>
                  <a:gd name="T35" fmla="*/ 0 h 204"/>
                  <a:gd name="T36" fmla="*/ 242 w 109"/>
                  <a:gd name="T37" fmla="*/ 208 h 204"/>
                  <a:gd name="T38" fmla="*/ 292 w 109"/>
                  <a:gd name="T39" fmla="*/ 439 h 204"/>
                  <a:gd name="T40" fmla="*/ 334 w 109"/>
                  <a:gd name="T41" fmla="*/ 536 h 204"/>
                  <a:gd name="T42" fmla="*/ 387 w 109"/>
                  <a:gd name="T43" fmla="*/ 607 h 204"/>
                  <a:gd name="T44" fmla="*/ 429 w 109"/>
                  <a:gd name="T45" fmla="*/ 622 h 204"/>
                  <a:gd name="T46" fmla="*/ 442 w 109"/>
                  <a:gd name="T47" fmla="*/ 647 h 204"/>
                  <a:gd name="T48" fmla="*/ 499 w 109"/>
                  <a:gd name="T49" fmla="*/ 647 h 204"/>
                  <a:gd name="T50" fmla="*/ 536 w 109"/>
                  <a:gd name="T51" fmla="*/ 622 h 204"/>
                  <a:gd name="T52" fmla="*/ 578 w 109"/>
                  <a:gd name="T53" fmla="*/ 469 h 204"/>
                  <a:gd name="T54" fmla="*/ 591 w 109"/>
                  <a:gd name="T55" fmla="*/ 385 h 204"/>
                  <a:gd name="T56" fmla="*/ 661 w 109"/>
                  <a:gd name="T57" fmla="*/ 190 h 204"/>
                  <a:gd name="T58" fmla="*/ 716 w 109"/>
                  <a:gd name="T59" fmla="*/ 82 h 204"/>
                  <a:gd name="T60" fmla="*/ 848 w 109"/>
                  <a:gd name="T61" fmla="*/ 82 h 2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9"/>
                  <a:gd name="T94" fmla="*/ 0 h 204"/>
                  <a:gd name="T95" fmla="*/ 109 w 109"/>
                  <a:gd name="T96" fmla="*/ 204 h 2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9" h="204">
                    <a:moveTo>
                      <a:pt x="109" y="10"/>
                    </a:moveTo>
                    <a:lnTo>
                      <a:pt x="107" y="38"/>
                    </a:lnTo>
                    <a:lnTo>
                      <a:pt x="102" y="55"/>
                    </a:lnTo>
                    <a:lnTo>
                      <a:pt x="97" y="74"/>
                    </a:lnTo>
                    <a:lnTo>
                      <a:pt x="85" y="90"/>
                    </a:lnTo>
                    <a:lnTo>
                      <a:pt x="71" y="107"/>
                    </a:lnTo>
                    <a:lnTo>
                      <a:pt x="50" y="126"/>
                    </a:lnTo>
                    <a:lnTo>
                      <a:pt x="31" y="147"/>
                    </a:lnTo>
                    <a:lnTo>
                      <a:pt x="22" y="168"/>
                    </a:lnTo>
                    <a:lnTo>
                      <a:pt x="12" y="199"/>
                    </a:lnTo>
                    <a:lnTo>
                      <a:pt x="10" y="201"/>
                    </a:lnTo>
                    <a:lnTo>
                      <a:pt x="10" y="204"/>
                    </a:lnTo>
                    <a:lnTo>
                      <a:pt x="3" y="170"/>
                    </a:lnTo>
                    <a:lnTo>
                      <a:pt x="0" y="147"/>
                    </a:lnTo>
                    <a:lnTo>
                      <a:pt x="3" y="104"/>
                    </a:lnTo>
                    <a:lnTo>
                      <a:pt x="10" y="67"/>
                    </a:lnTo>
                    <a:lnTo>
                      <a:pt x="19" y="3"/>
                    </a:lnTo>
                    <a:lnTo>
                      <a:pt x="31" y="0"/>
                    </a:lnTo>
                    <a:lnTo>
                      <a:pt x="31" y="26"/>
                    </a:lnTo>
                    <a:lnTo>
                      <a:pt x="38" y="55"/>
                    </a:lnTo>
                    <a:lnTo>
                      <a:pt x="43" y="67"/>
                    </a:lnTo>
                    <a:lnTo>
                      <a:pt x="50" y="76"/>
                    </a:lnTo>
                    <a:lnTo>
                      <a:pt x="55" y="78"/>
                    </a:lnTo>
                    <a:lnTo>
                      <a:pt x="57" y="81"/>
                    </a:lnTo>
                    <a:lnTo>
                      <a:pt x="64" y="81"/>
                    </a:lnTo>
                    <a:lnTo>
                      <a:pt x="69" y="78"/>
                    </a:lnTo>
                    <a:lnTo>
                      <a:pt x="74" y="59"/>
                    </a:lnTo>
                    <a:lnTo>
                      <a:pt x="76" y="48"/>
                    </a:lnTo>
                    <a:lnTo>
                      <a:pt x="85" y="24"/>
                    </a:lnTo>
                    <a:lnTo>
                      <a:pt x="92" y="10"/>
                    </a:lnTo>
                    <a:lnTo>
                      <a:pt x="109" y="1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2" name="Freeform 1214"/>
              <p:cNvSpPr>
                <a:spLocks/>
              </p:cNvSpPr>
              <p:nvPr/>
            </p:nvSpPr>
            <p:spPr bwMode="auto">
              <a:xfrm>
                <a:off x="4761" y="3177"/>
                <a:ext cx="504" cy="305"/>
              </a:xfrm>
              <a:custGeom>
                <a:avLst/>
                <a:gdLst>
                  <a:gd name="T0" fmla="*/ 2391 w 300"/>
                  <a:gd name="T1" fmla="*/ 37 h 182"/>
                  <a:gd name="T2" fmla="*/ 2253 w 300"/>
                  <a:gd name="T3" fmla="*/ 174 h 182"/>
                  <a:gd name="T4" fmla="*/ 2182 w 300"/>
                  <a:gd name="T5" fmla="*/ 283 h 182"/>
                  <a:gd name="T6" fmla="*/ 1877 w 300"/>
                  <a:gd name="T7" fmla="*/ 690 h 182"/>
                  <a:gd name="T8" fmla="*/ 1688 w 300"/>
                  <a:gd name="T9" fmla="*/ 1051 h 182"/>
                  <a:gd name="T10" fmla="*/ 1651 w 300"/>
                  <a:gd name="T11" fmla="*/ 1213 h 182"/>
                  <a:gd name="T12" fmla="*/ 1618 w 300"/>
                  <a:gd name="T13" fmla="*/ 1342 h 182"/>
                  <a:gd name="T14" fmla="*/ 1593 w 300"/>
                  <a:gd name="T15" fmla="*/ 1342 h 182"/>
                  <a:gd name="T16" fmla="*/ 1593 w 300"/>
                  <a:gd name="T17" fmla="*/ 1342 h 182"/>
                  <a:gd name="T18" fmla="*/ 1354 w 300"/>
                  <a:gd name="T19" fmla="*/ 1269 h 182"/>
                  <a:gd name="T20" fmla="*/ 1179 w 300"/>
                  <a:gd name="T21" fmla="*/ 1252 h 182"/>
                  <a:gd name="T22" fmla="*/ 971 w 300"/>
                  <a:gd name="T23" fmla="*/ 1287 h 182"/>
                  <a:gd name="T24" fmla="*/ 763 w 300"/>
                  <a:gd name="T25" fmla="*/ 1364 h 182"/>
                  <a:gd name="T26" fmla="*/ 598 w 300"/>
                  <a:gd name="T27" fmla="*/ 1421 h 182"/>
                  <a:gd name="T28" fmla="*/ 445 w 300"/>
                  <a:gd name="T29" fmla="*/ 1435 h 182"/>
                  <a:gd name="T30" fmla="*/ 186 w 300"/>
                  <a:gd name="T31" fmla="*/ 1399 h 182"/>
                  <a:gd name="T32" fmla="*/ 0 w 300"/>
                  <a:gd name="T33" fmla="*/ 1342 h 182"/>
                  <a:gd name="T34" fmla="*/ 13 w 300"/>
                  <a:gd name="T35" fmla="*/ 1269 h 182"/>
                  <a:gd name="T36" fmla="*/ 166 w 300"/>
                  <a:gd name="T37" fmla="*/ 1156 h 182"/>
                  <a:gd name="T38" fmla="*/ 223 w 300"/>
                  <a:gd name="T39" fmla="*/ 1081 h 182"/>
                  <a:gd name="T40" fmla="*/ 319 w 300"/>
                  <a:gd name="T41" fmla="*/ 876 h 182"/>
                  <a:gd name="T42" fmla="*/ 445 w 300"/>
                  <a:gd name="T43" fmla="*/ 640 h 182"/>
                  <a:gd name="T44" fmla="*/ 469 w 300"/>
                  <a:gd name="T45" fmla="*/ 598 h 182"/>
                  <a:gd name="T46" fmla="*/ 692 w 300"/>
                  <a:gd name="T47" fmla="*/ 354 h 182"/>
                  <a:gd name="T48" fmla="*/ 858 w 300"/>
                  <a:gd name="T49" fmla="*/ 188 h 182"/>
                  <a:gd name="T50" fmla="*/ 971 w 300"/>
                  <a:gd name="T51" fmla="*/ 0 h 182"/>
                  <a:gd name="T52" fmla="*/ 1220 w 300"/>
                  <a:gd name="T53" fmla="*/ 22 h 182"/>
                  <a:gd name="T54" fmla="*/ 1452 w 300"/>
                  <a:gd name="T55" fmla="*/ 37 h 182"/>
                  <a:gd name="T56" fmla="*/ 1826 w 300"/>
                  <a:gd name="T57" fmla="*/ 79 h 182"/>
                  <a:gd name="T58" fmla="*/ 2129 w 300"/>
                  <a:gd name="T59" fmla="*/ 57 h 182"/>
                  <a:gd name="T60" fmla="*/ 2391 w 300"/>
                  <a:gd name="T61" fmla="*/ 37 h 18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00"/>
                  <a:gd name="T94" fmla="*/ 0 h 182"/>
                  <a:gd name="T95" fmla="*/ 300 w 300"/>
                  <a:gd name="T96" fmla="*/ 182 h 18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00" h="182">
                    <a:moveTo>
                      <a:pt x="300" y="5"/>
                    </a:moveTo>
                    <a:lnTo>
                      <a:pt x="283" y="22"/>
                    </a:lnTo>
                    <a:lnTo>
                      <a:pt x="274" y="36"/>
                    </a:lnTo>
                    <a:lnTo>
                      <a:pt x="236" y="88"/>
                    </a:lnTo>
                    <a:lnTo>
                      <a:pt x="212" y="133"/>
                    </a:lnTo>
                    <a:lnTo>
                      <a:pt x="207" y="154"/>
                    </a:lnTo>
                    <a:lnTo>
                      <a:pt x="203" y="170"/>
                    </a:lnTo>
                    <a:lnTo>
                      <a:pt x="200" y="170"/>
                    </a:lnTo>
                    <a:lnTo>
                      <a:pt x="170" y="161"/>
                    </a:lnTo>
                    <a:lnTo>
                      <a:pt x="148" y="159"/>
                    </a:lnTo>
                    <a:lnTo>
                      <a:pt x="122" y="163"/>
                    </a:lnTo>
                    <a:lnTo>
                      <a:pt x="96" y="173"/>
                    </a:lnTo>
                    <a:lnTo>
                      <a:pt x="75" y="180"/>
                    </a:lnTo>
                    <a:lnTo>
                      <a:pt x="56" y="182"/>
                    </a:lnTo>
                    <a:lnTo>
                      <a:pt x="23" y="177"/>
                    </a:lnTo>
                    <a:lnTo>
                      <a:pt x="0" y="170"/>
                    </a:lnTo>
                    <a:lnTo>
                      <a:pt x="2" y="161"/>
                    </a:lnTo>
                    <a:lnTo>
                      <a:pt x="21" y="147"/>
                    </a:lnTo>
                    <a:lnTo>
                      <a:pt x="28" y="137"/>
                    </a:lnTo>
                    <a:lnTo>
                      <a:pt x="40" y="111"/>
                    </a:lnTo>
                    <a:lnTo>
                      <a:pt x="56" y="81"/>
                    </a:lnTo>
                    <a:lnTo>
                      <a:pt x="59" y="76"/>
                    </a:lnTo>
                    <a:lnTo>
                      <a:pt x="87" y="45"/>
                    </a:lnTo>
                    <a:lnTo>
                      <a:pt x="108" y="24"/>
                    </a:lnTo>
                    <a:lnTo>
                      <a:pt x="122" y="0"/>
                    </a:lnTo>
                    <a:lnTo>
                      <a:pt x="153" y="3"/>
                    </a:lnTo>
                    <a:lnTo>
                      <a:pt x="182" y="5"/>
                    </a:lnTo>
                    <a:lnTo>
                      <a:pt x="229" y="10"/>
                    </a:lnTo>
                    <a:lnTo>
                      <a:pt x="267" y="7"/>
                    </a:lnTo>
                    <a:lnTo>
                      <a:pt x="300" y="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3" name="Freeform 1215"/>
              <p:cNvSpPr>
                <a:spLocks noEditPoints="1"/>
              </p:cNvSpPr>
              <p:nvPr/>
            </p:nvSpPr>
            <p:spPr bwMode="auto">
              <a:xfrm>
                <a:off x="4122" y="3443"/>
                <a:ext cx="995" cy="504"/>
              </a:xfrm>
              <a:custGeom>
                <a:avLst/>
                <a:gdLst>
                  <a:gd name="T0" fmla="*/ 1220 w 593"/>
                  <a:gd name="T1" fmla="*/ 900 h 300"/>
                  <a:gd name="T2" fmla="*/ 1238 w 593"/>
                  <a:gd name="T3" fmla="*/ 677 h 300"/>
                  <a:gd name="T4" fmla="*/ 1087 w 593"/>
                  <a:gd name="T5" fmla="*/ 502 h 300"/>
                  <a:gd name="T6" fmla="*/ 851 w 593"/>
                  <a:gd name="T7" fmla="*/ 524 h 300"/>
                  <a:gd name="T8" fmla="*/ 698 w 593"/>
                  <a:gd name="T9" fmla="*/ 692 h 300"/>
                  <a:gd name="T10" fmla="*/ 752 w 593"/>
                  <a:gd name="T11" fmla="*/ 958 h 300"/>
                  <a:gd name="T12" fmla="*/ 960 w 593"/>
                  <a:gd name="T13" fmla="*/ 1109 h 300"/>
                  <a:gd name="T14" fmla="*/ 1143 w 593"/>
                  <a:gd name="T15" fmla="*/ 1030 h 300"/>
                  <a:gd name="T16" fmla="*/ 1196 w 593"/>
                  <a:gd name="T17" fmla="*/ 939 h 300"/>
                  <a:gd name="T18" fmla="*/ 4702 w 593"/>
                  <a:gd name="T19" fmla="*/ 788 h 300"/>
                  <a:gd name="T20" fmla="*/ 4572 w 593"/>
                  <a:gd name="T21" fmla="*/ 1593 h 300"/>
                  <a:gd name="T22" fmla="*/ 4572 w 593"/>
                  <a:gd name="T23" fmla="*/ 2120 h 300"/>
                  <a:gd name="T24" fmla="*/ 4082 w 593"/>
                  <a:gd name="T25" fmla="*/ 2350 h 300"/>
                  <a:gd name="T26" fmla="*/ 2621 w 593"/>
                  <a:gd name="T27" fmla="*/ 2253 h 300"/>
                  <a:gd name="T28" fmla="*/ 851 w 593"/>
                  <a:gd name="T29" fmla="*/ 2308 h 300"/>
                  <a:gd name="T30" fmla="*/ 96 w 593"/>
                  <a:gd name="T31" fmla="*/ 2063 h 300"/>
                  <a:gd name="T32" fmla="*/ 96 w 593"/>
                  <a:gd name="T33" fmla="*/ 1536 h 300"/>
                  <a:gd name="T34" fmla="*/ 22 w 593"/>
                  <a:gd name="T35" fmla="*/ 843 h 300"/>
                  <a:gd name="T36" fmla="*/ 22 w 593"/>
                  <a:gd name="T37" fmla="*/ 260 h 300"/>
                  <a:gd name="T38" fmla="*/ 302 w 593"/>
                  <a:gd name="T39" fmla="*/ 141 h 300"/>
                  <a:gd name="T40" fmla="*/ 960 w 593"/>
                  <a:gd name="T41" fmla="*/ 84 h 300"/>
                  <a:gd name="T42" fmla="*/ 1388 w 593"/>
                  <a:gd name="T43" fmla="*/ 34 h 300"/>
                  <a:gd name="T44" fmla="*/ 1881 w 593"/>
                  <a:gd name="T45" fmla="*/ 84 h 300"/>
                  <a:gd name="T46" fmla="*/ 1894 w 593"/>
                  <a:gd name="T47" fmla="*/ 279 h 300"/>
                  <a:gd name="T48" fmla="*/ 1881 w 593"/>
                  <a:gd name="T49" fmla="*/ 655 h 300"/>
                  <a:gd name="T50" fmla="*/ 2267 w 593"/>
                  <a:gd name="T51" fmla="*/ 677 h 300"/>
                  <a:gd name="T52" fmla="*/ 2925 w 593"/>
                  <a:gd name="T53" fmla="*/ 677 h 300"/>
                  <a:gd name="T54" fmla="*/ 2982 w 593"/>
                  <a:gd name="T55" fmla="*/ 524 h 300"/>
                  <a:gd name="T56" fmla="*/ 2982 w 593"/>
                  <a:gd name="T57" fmla="*/ 237 h 300"/>
                  <a:gd name="T58" fmla="*/ 3203 w 593"/>
                  <a:gd name="T59" fmla="*/ 141 h 300"/>
                  <a:gd name="T60" fmla="*/ 3614 w 593"/>
                  <a:gd name="T61" fmla="*/ 166 h 300"/>
                  <a:gd name="T62" fmla="*/ 3987 w 593"/>
                  <a:gd name="T63" fmla="*/ 34 h 300"/>
                  <a:gd name="T64" fmla="*/ 4369 w 593"/>
                  <a:gd name="T65" fmla="*/ 13 h 300"/>
                  <a:gd name="T66" fmla="*/ 4606 w 593"/>
                  <a:gd name="T67" fmla="*/ 84 h 300"/>
                  <a:gd name="T68" fmla="*/ 4663 w 593"/>
                  <a:gd name="T69" fmla="*/ 390 h 300"/>
                  <a:gd name="T70" fmla="*/ 1262 w 593"/>
                  <a:gd name="T71" fmla="*/ 1707 h 300"/>
                  <a:gd name="T72" fmla="*/ 1072 w 593"/>
                  <a:gd name="T73" fmla="*/ 1522 h 300"/>
                  <a:gd name="T74" fmla="*/ 851 w 593"/>
                  <a:gd name="T75" fmla="*/ 1593 h 300"/>
                  <a:gd name="T76" fmla="*/ 656 w 593"/>
                  <a:gd name="T77" fmla="*/ 1744 h 300"/>
                  <a:gd name="T78" fmla="*/ 698 w 593"/>
                  <a:gd name="T79" fmla="*/ 1979 h 300"/>
                  <a:gd name="T80" fmla="*/ 864 w 593"/>
                  <a:gd name="T81" fmla="*/ 2063 h 300"/>
                  <a:gd name="T82" fmla="*/ 935 w 593"/>
                  <a:gd name="T83" fmla="*/ 2120 h 300"/>
                  <a:gd name="T84" fmla="*/ 1072 w 593"/>
                  <a:gd name="T85" fmla="*/ 2105 h 300"/>
                  <a:gd name="T86" fmla="*/ 1196 w 593"/>
                  <a:gd name="T87" fmla="*/ 1954 h 30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93"/>
                  <a:gd name="T133" fmla="*/ 0 h 300"/>
                  <a:gd name="T134" fmla="*/ 593 w 593"/>
                  <a:gd name="T135" fmla="*/ 300 h 30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93" h="300">
                    <a:moveTo>
                      <a:pt x="151" y="118"/>
                    </a:moveTo>
                    <a:lnTo>
                      <a:pt x="154" y="113"/>
                    </a:lnTo>
                    <a:lnTo>
                      <a:pt x="156" y="99"/>
                    </a:lnTo>
                    <a:lnTo>
                      <a:pt x="156" y="85"/>
                    </a:lnTo>
                    <a:lnTo>
                      <a:pt x="151" y="70"/>
                    </a:lnTo>
                    <a:lnTo>
                      <a:pt x="137" y="63"/>
                    </a:lnTo>
                    <a:lnTo>
                      <a:pt x="118" y="63"/>
                    </a:lnTo>
                    <a:lnTo>
                      <a:pt x="107" y="66"/>
                    </a:lnTo>
                    <a:lnTo>
                      <a:pt x="92" y="73"/>
                    </a:lnTo>
                    <a:lnTo>
                      <a:pt x="88" y="87"/>
                    </a:lnTo>
                    <a:lnTo>
                      <a:pt x="90" y="103"/>
                    </a:lnTo>
                    <a:lnTo>
                      <a:pt x="95" y="120"/>
                    </a:lnTo>
                    <a:lnTo>
                      <a:pt x="107" y="134"/>
                    </a:lnTo>
                    <a:lnTo>
                      <a:pt x="121" y="139"/>
                    </a:lnTo>
                    <a:lnTo>
                      <a:pt x="137" y="134"/>
                    </a:lnTo>
                    <a:lnTo>
                      <a:pt x="144" y="129"/>
                    </a:lnTo>
                    <a:lnTo>
                      <a:pt x="151" y="118"/>
                    </a:lnTo>
                    <a:close/>
                    <a:moveTo>
                      <a:pt x="588" y="49"/>
                    </a:moveTo>
                    <a:lnTo>
                      <a:pt x="593" y="99"/>
                    </a:lnTo>
                    <a:lnTo>
                      <a:pt x="584" y="163"/>
                    </a:lnTo>
                    <a:lnTo>
                      <a:pt x="577" y="200"/>
                    </a:lnTo>
                    <a:lnTo>
                      <a:pt x="574" y="243"/>
                    </a:lnTo>
                    <a:lnTo>
                      <a:pt x="577" y="266"/>
                    </a:lnTo>
                    <a:lnTo>
                      <a:pt x="584" y="300"/>
                    </a:lnTo>
                    <a:lnTo>
                      <a:pt x="515" y="295"/>
                    </a:lnTo>
                    <a:lnTo>
                      <a:pt x="461" y="290"/>
                    </a:lnTo>
                    <a:lnTo>
                      <a:pt x="331" y="283"/>
                    </a:lnTo>
                    <a:lnTo>
                      <a:pt x="229" y="283"/>
                    </a:lnTo>
                    <a:lnTo>
                      <a:pt x="107" y="290"/>
                    </a:lnTo>
                    <a:lnTo>
                      <a:pt x="7" y="300"/>
                    </a:lnTo>
                    <a:lnTo>
                      <a:pt x="12" y="259"/>
                    </a:lnTo>
                    <a:lnTo>
                      <a:pt x="14" y="229"/>
                    </a:lnTo>
                    <a:lnTo>
                      <a:pt x="12" y="193"/>
                    </a:lnTo>
                    <a:lnTo>
                      <a:pt x="7" y="163"/>
                    </a:lnTo>
                    <a:lnTo>
                      <a:pt x="3" y="106"/>
                    </a:lnTo>
                    <a:lnTo>
                      <a:pt x="0" y="63"/>
                    </a:lnTo>
                    <a:lnTo>
                      <a:pt x="3" y="33"/>
                    </a:lnTo>
                    <a:lnTo>
                      <a:pt x="7" y="11"/>
                    </a:lnTo>
                    <a:lnTo>
                      <a:pt x="38" y="18"/>
                    </a:lnTo>
                    <a:lnTo>
                      <a:pt x="78" y="18"/>
                    </a:lnTo>
                    <a:lnTo>
                      <a:pt x="121" y="11"/>
                    </a:lnTo>
                    <a:lnTo>
                      <a:pt x="149" y="7"/>
                    </a:lnTo>
                    <a:lnTo>
                      <a:pt x="175" y="4"/>
                    </a:lnTo>
                    <a:lnTo>
                      <a:pt x="203" y="7"/>
                    </a:lnTo>
                    <a:lnTo>
                      <a:pt x="237" y="11"/>
                    </a:lnTo>
                    <a:lnTo>
                      <a:pt x="239" y="26"/>
                    </a:lnTo>
                    <a:lnTo>
                      <a:pt x="239" y="35"/>
                    </a:lnTo>
                    <a:lnTo>
                      <a:pt x="239" y="61"/>
                    </a:lnTo>
                    <a:lnTo>
                      <a:pt x="237" y="82"/>
                    </a:lnTo>
                    <a:lnTo>
                      <a:pt x="263" y="85"/>
                    </a:lnTo>
                    <a:lnTo>
                      <a:pt x="286" y="85"/>
                    </a:lnTo>
                    <a:lnTo>
                      <a:pt x="355" y="85"/>
                    </a:lnTo>
                    <a:lnTo>
                      <a:pt x="369" y="85"/>
                    </a:lnTo>
                    <a:lnTo>
                      <a:pt x="381" y="82"/>
                    </a:lnTo>
                    <a:lnTo>
                      <a:pt x="376" y="66"/>
                    </a:lnTo>
                    <a:lnTo>
                      <a:pt x="376" y="47"/>
                    </a:lnTo>
                    <a:lnTo>
                      <a:pt x="376" y="30"/>
                    </a:lnTo>
                    <a:lnTo>
                      <a:pt x="381" y="11"/>
                    </a:lnTo>
                    <a:lnTo>
                      <a:pt x="404" y="18"/>
                    </a:lnTo>
                    <a:lnTo>
                      <a:pt x="437" y="23"/>
                    </a:lnTo>
                    <a:lnTo>
                      <a:pt x="456" y="21"/>
                    </a:lnTo>
                    <a:lnTo>
                      <a:pt x="477" y="14"/>
                    </a:lnTo>
                    <a:lnTo>
                      <a:pt x="503" y="4"/>
                    </a:lnTo>
                    <a:lnTo>
                      <a:pt x="529" y="0"/>
                    </a:lnTo>
                    <a:lnTo>
                      <a:pt x="551" y="2"/>
                    </a:lnTo>
                    <a:lnTo>
                      <a:pt x="581" y="11"/>
                    </a:lnTo>
                    <a:lnTo>
                      <a:pt x="584" y="11"/>
                    </a:lnTo>
                    <a:lnTo>
                      <a:pt x="588" y="49"/>
                    </a:lnTo>
                    <a:close/>
                    <a:moveTo>
                      <a:pt x="159" y="229"/>
                    </a:moveTo>
                    <a:lnTo>
                      <a:pt x="159" y="214"/>
                    </a:lnTo>
                    <a:lnTo>
                      <a:pt x="149" y="198"/>
                    </a:lnTo>
                    <a:lnTo>
                      <a:pt x="135" y="191"/>
                    </a:lnTo>
                    <a:lnTo>
                      <a:pt x="118" y="193"/>
                    </a:lnTo>
                    <a:lnTo>
                      <a:pt x="107" y="200"/>
                    </a:lnTo>
                    <a:lnTo>
                      <a:pt x="90" y="207"/>
                    </a:lnTo>
                    <a:lnTo>
                      <a:pt x="83" y="219"/>
                    </a:lnTo>
                    <a:lnTo>
                      <a:pt x="83" y="236"/>
                    </a:lnTo>
                    <a:lnTo>
                      <a:pt x="88" y="248"/>
                    </a:lnTo>
                    <a:lnTo>
                      <a:pt x="100" y="255"/>
                    </a:lnTo>
                    <a:lnTo>
                      <a:pt x="109" y="259"/>
                    </a:lnTo>
                    <a:lnTo>
                      <a:pt x="114" y="264"/>
                    </a:lnTo>
                    <a:lnTo>
                      <a:pt x="118" y="266"/>
                    </a:lnTo>
                    <a:lnTo>
                      <a:pt x="128" y="266"/>
                    </a:lnTo>
                    <a:lnTo>
                      <a:pt x="135" y="264"/>
                    </a:lnTo>
                    <a:lnTo>
                      <a:pt x="144" y="255"/>
                    </a:lnTo>
                    <a:lnTo>
                      <a:pt x="151" y="245"/>
                    </a:lnTo>
                    <a:lnTo>
                      <a:pt x="159" y="22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4" name="Freeform 1216"/>
              <p:cNvSpPr>
                <a:spLocks/>
              </p:cNvSpPr>
              <p:nvPr/>
            </p:nvSpPr>
            <p:spPr bwMode="auto">
              <a:xfrm>
                <a:off x="4520" y="3300"/>
                <a:ext cx="340" cy="286"/>
              </a:xfrm>
              <a:custGeom>
                <a:avLst/>
                <a:gdLst>
                  <a:gd name="T0" fmla="*/ 1596 w 203"/>
                  <a:gd name="T1" fmla="*/ 22 h 171"/>
                  <a:gd name="T2" fmla="*/ 1574 w 203"/>
                  <a:gd name="T3" fmla="*/ 62 h 171"/>
                  <a:gd name="T4" fmla="*/ 1447 w 203"/>
                  <a:gd name="T5" fmla="*/ 299 h 171"/>
                  <a:gd name="T6" fmla="*/ 1352 w 203"/>
                  <a:gd name="T7" fmla="*/ 500 h 171"/>
                  <a:gd name="T8" fmla="*/ 1296 w 203"/>
                  <a:gd name="T9" fmla="*/ 579 h 171"/>
                  <a:gd name="T10" fmla="*/ 1151 w 203"/>
                  <a:gd name="T11" fmla="*/ 687 h 171"/>
                  <a:gd name="T12" fmla="*/ 1134 w 203"/>
                  <a:gd name="T13" fmla="*/ 758 h 171"/>
                  <a:gd name="T14" fmla="*/ 1094 w 203"/>
                  <a:gd name="T15" fmla="*/ 907 h 171"/>
                  <a:gd name="T16" fmla="*/ 1094 w 203"/>
                  <a:gd name="T17" fmla="*/ 1039 h 171"/>
                  <a:gd name="T18" fmla="*/ 1094 w 203"/>
                  <a:gd name="T19" fmla="*/ 1189 h 171"/>
                  <a:gd name="T20" fmla="*/ 1134 w 203"/>
                  <a:gd name="T21" fmla="*/ 1315 h 171"/>
                  <a:gd name="T22" fmla="*/ 1038 w 203"/>
                  <a:gd name="T23" fmla="*/ 1336 h 171"/>
                  <a:gd name="T24" fmla="*/ 931 w 203"/>
                  <a:gd name="T25" fmla="*/ 1336 h 171"/>
                  <a:gd name="T26" fmla="*/ 384 w 203"/>
                  <a:gd name="T27" fmla="*/ 1336 h 171"/>
                  <a:gd name="T28" fmla="*/ 208 w 203"/>
                  <a:gd name="T29" fmla="*/ 1336 h 171"/>
                  <a:gd name="T30" fmla="*/ 0 w 203"/>
                  <a:gd name="T31" fmla="*/ 1315 h 171"/>
                  <a:gd name="T32" fmla="*/ 183 w 203"/>
                  <a:gd name="T33" fmla="*/ 1107 h 171"/>
                  <a:gd name="T34" fmla="*/ 370 w 203"/>
                  <a:gd name="T35" fmla="*/ 815 h 171"/>
                  <a:gd name="T36" fmla="*/ 440 w 203"/>
                  <a:gd name="T37" fmla="*/ 674 h 171"/>
                  <a:gd name="T38" fmla="*/ 523 w 203"/>
                  <a:gd name="T39" fmla="*/ 467 h 171"/>
                  <a:gd name="T40" fmla="*/ 549 w 203"/>
                  <a:gd name="T41" fmla="*/ 336 h 171"/>
                  <a:gd name="T42" fmla="*/ 606 w 203"/>
                  <a:gd name="T43" fmla="*/ 174 h 171"/>
                  <a:gd name="T44" fmla="*/ 668 w 203"/>
                  <a:gd name="T45" fmla="*/ 92 h 171"/>
                  <a:gd name="T46" fmla="*/ 757 w 203"/>
                  <a:gd name="T47" fmla="*/ 0 h 171"/>
                  <a:gd name="T48" fmla="*/ 889 w 203"/>
                  <a:gd name="T49" fmla="*/ 37 h 171"/>
                  <a:gd name="T50" fmla="*/ 981 w 203"/>
                  <a:gd name="T51" fmla="*/ 37 h 171"/>
                  <a:gd name="T52" fmla="*/ 1189 w 203"/>
                  <a:gd name="T53" fmla="*/ 62 h 171"/>
                  <a:gd name="T54" fmla="*/ 1338 w 203"/>
                  <a:gd name="T55" fmla="*/ 37 h 171"/>
                  <a:gd name="T56" fmla="*/ 1481 w 203"/>
                  <a:gd name="T57" fmla="*/ 22 h 171"/>
                  <a:gd name="T58" fmla="*/ 1574 w 203"/>
                  <a:gd name="T59" fmla="*/ 0 h 171"/>
                  <a:gd name="T60" fmla="*/ 1596 w 203"/>
                  <a:gd name="T61" fmla="*/ 22 h 17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03"/>
                  <a:gd name="T94" fmla="*/ 0 h 171"/>
                  <a:gd name="T95" fmla="*/ 203 w 203"/>
                  <a:gd name="T96" fmla="*/ 171 h 171"/>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03" h="171">
                    <a:moveTo>
                      <a:pt x="203" y="3"/>
                    </a:moveTo>
                    <a:lnTo>
                      <a:pt x="200" y="8"/>
                    </a:lnTo>
                    <a:lnTo>
                      <a:pt x="184" y="38"/>
                    </a:lnTo>
                    <a:lnTo>
                      <a:pt x="172" y="64"/>
                    </a:lnTo>
                    <a:lnTo>
                      <a:pt x="165" y="74"/>
                    </a:lnTo>
                    <a:lnTo>
                      <a:pt x="146" y="88"/>
                    </a:lnTo>
                    <a:lnTo>
                      <a:pt x="144" y="97"/>
                    </a:lnTo>
                    <a:lnTo>
                      <a:pt x="139" y="116"/>
                    </a:lnTo>
                    <a:lnTo>
                      <a:pt x="139" y="133"/>
                    </a:lnTo>
                    <a:lnTo>
                      <a:pt x="139" y="152"/>
                    </a:lnTo>
                    <a:lnTo>
                      <a:pt x="144" y="168"/>
                    </a:lnTo>
                    <a:lnTo>
                      <a:pt x="132" y="171"/>
                    </a:lnTo>
                    <a:lnTo>
                      <a:pt x="118" y="171"/>
                    </a:lnTo>
                    <a:lnTo>
                      <a:pt x="49" y="171"/>
                    </a:lnTo>
                    <a:lnTo>
                      <a:pt x="26" y="171"/>
                    </a:lnTo>
                    <a:lnTo>
                      <a:pt x="0" y="168"/>
                    </a:lnTo>
                    <a:lnTo>
                      <a:pt x="23" y="142"/>
                    </a:lnTo>
                    <a:lnTo>
                      <a:pt x="47" y="104"/>
                    </a:lnTo>
                    <a:lnTo>
                      <a:pt x="56" y="86"/>
                    </a:lnTo>
                    <a:lnTo>
                      <a:pt x="66" y="60"/>
                    </a:lnTo>
                    <a:lnTo>
                      <a:pt x="70" y="43"/>
                    </a:lnTo>
                    <a:lnTo>
                      <a:pt x="77" y="22"/>
                    </a:lnTo>
                    <a:lnTo>
                      <a:pt x="85" y="12"/>
                    </a:lnTo>
                    <a:lnTo>
                      <a:pt x="96" y="0"/>
                    </a:lnTo>
                    <a:lnTo>
                      <a:pt x="113" y="5"/>
                    </a:lnTo>
                    <a:lnTo>
                      <a:pt x="125" y="5"/>
                    </a:lnTo>
                    <a:lnTo>
                      <a:pt x="151" y="8"/>
                    </a:lnTo>
                    <a:lnTo>
                      <a:pt x="170" y="5"/>
                    </a:lnTo>
                    <a:lnTo>
                      <a:pt x="188" y="3"/>
                    </a:lnTo>
                    <a:lnTo>
                      <a:pt x="200" y="0"/>
                    </a:lnTo>
                    <a:lnTo>
                      <a:pt x="203" y="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5" name="Freeform 1217"/>
              <p:cNvSpPr>
                <a:spLocks/>
              </p:cNvSpPr>
              <p:nvPr/>
            </p:nvSpPr>
            <p:spPr bwMode="auto">
              <a:xfrm>
                <a:off x="4520" y="3186"/>
                <a:ext cx="166" cy="395"/>
              </a:xfrm>
              <a:custGeom>
                <a:avLst/>
                <a:gdLst>
                  <a:gd name="T0" fmla="*/ 781 w 99"/>
                  <a:gd name="T1" fmla="*/ 107 h 236"/>
                  <a:gd name="T2" fmla="*/ 781 w 99"/>
                  <a:gd name="T3" fmla="*/ 208 h 236"/>
                  <a:gd name="T4" fmla="*/ 781 w 99"/>
                  <a:gd name="T5" fmla="*/ 408 h 236"/>
                  <a:gd name="T6" fmla="*/ 760 w 99"/>
                  <a:gd name="T7" fmla="*/ 536 h 236"/>
                  <a:gd name="T8" fmla="*/ 674 w 99"/>
                  <a:gd name="T9" fmla="*/ 628 h 236"/>
                  <a:gd name="T10" fmla="*/ 607 w 99"/>
                  <a:gd name="T11" fmla="*/ 708 h 236"/>
                  <a:gd name="T12" fmla="*/ 552 w 99"/>
                  <a:gd name="T13" fmla="*/ 872 h 236"/>
                  <a:gd name="T14" fmla="*/ 523 w 99"/>
                  <a:gd name="T15" fmla="*/ 1003 h 236"/>
                  <a:gd name="T16" fmla="*/ 444 w 99"/>
                  <a:gd name="T17" fmla="*/ 1210 h 236"/>
                  <a:gd name="T18" fmla="*/ 371 w 99"/>
                  <a:gd name="T19" fmla="*/ 1351 h 236"/>
                  <a:gd name="T20" fmla="*/ 183 w 99"/>
                  <a:gd name="T21" fmla="*/ 1644 h 236"/>
                  <a:gd name="T22" fmla="*/ 0 w 99"/>
                  <a:gd name="T23" fmla="*/ 1851 h 236"/>
                  <a:gd name="T24" fmla="*/ 13 w 99"/>
                  <a:gd name="T25" fmla="*/ 1689 h 236"/>
                  <a:gd name="T26" fmla="*/ 13 w 99"/>
                  <a:gd name="T27" fmla="*/ 1481 h 236"/>
                  <a:gd name="T28" fmla="*/ 13 w 99"/>
                  <a:gd name="T29" fmla="*/ 1413 h 236"/>
                  <a:gd name="T30" fmla="*/ 0 w 99"/>
                  <a:gd name="T31" fmla="*/ 1294 h 236"/>
                  <a:gd name="T32" fmla="*/ 141 w 99"/>
                  <a:gd name="T33" fmla="*/ 1130 h 236"/>
                  <a:gd name="T34" fmla="*/ 315 w 99"/>
                  <a:gd name="T35" fmla="*/ 872 h 236"/>
                  <a:gd name="T36" fmla="*/ 431 w 99"/>
                  <a:gd name="T37" fmla="*/ 614 h 236"/>
                  <a:gd name="T38" fmla="*/ 466 w 99"/>
                  <a:gd name="T39" fmla="*/ 445 h 236"/>
                  <a:gd name="T40" fmla="*/ 537 w 99"/>
                  <a:gd name="T41" fmla="*/ 278 h 236"/>
                  <a:gd name="T42" fmla="*/ 632 w 99"/>
                  <a:gd name="T43" fmla="*/ 151 h 236"/>
                  <a:gd name="T44" fmla="*/ 760 w 99"/>
                  <a:gd name="T45" fmla="*/ 0 h 236"/>
                  <a:gd name="T46" fmla="*/ 781 w 99"/>
                  <a:gd name="T47" fmla="*/ 107 h 2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9"/>
                  <a:gd name="T73" fmla="*/ 0 h 236"/>
                  <a:gd name="T74" fmla="*/ 99 w 99"/>
                  <a:gd name="T75" fmla="*/ 236 h 2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9" h="236">
                    <a:moveTo>
                      <a:pt x="99" y="14"/>
                    </a:moveTo>
                    <a:lnTo>
                      <a:pt x="99" y="26"/>
                    </a:lnTo>
                    <a:lnTo>
                      <a:pt x="99" y="52"/>
                    </a:lnTo>
                    <a:lnTo>
                      <a:pt x="96" y="68"/>
                    </a:lnTo>
                    <a:lnTo>
                      <a:pt x="85" y="80"/>
                    </a:lnTo>
                    <a:lnTo>
                      <a:pt x="77" y="90"/>
                    </a:lnTo>
                    <a:lnTo>
                      <a:pt x="70" y="111"/>
                    </a:lnTo>
                    <a:lnTo>
                      <a:pt x="66" y="128"/>
                    </a:lnTo>
                    <a:lnTo>
                      <a:pt x="56" y="154"/>
                    </a:lnTo>
                    <a:lnTo>
                      <a:pt x="47" y="172"/>
                    </a:lnTo>
                    <a:lnTo>
                      <a:pt x="23" y="210"/>
                    </a:lnTo>
                    <a:lnTo>
                      <a:pt x="0" y="236"/>
                    </a:lnTo>
                    <a:lnTo>
                      <a:pt x="2" y="215"/>
                    </a:lnTo>
                    <a:lnTo>
                      <a:pt x="2" y="189"/>
                    </a:lnTo>
                    <a:lnTo>
                      <a:pt x="2" y="180"/>
                    </a:lnTo>
                    <a:lnTo>
                      <a:pt x="0" y="165"/>
                    </a:lnTo>
                    <a:lnTo>
                      <a:pt x="18" y="144"/>
                    </a:lnTo>
                    <a:lnTo>
                      <a:pt x="40" y="111"/>
                    </a:lnTo>
                    <a:lnTo>
                      <a:pt x="54" y="78"/>
                    </a:lnTo>
                    <a:lnTo>
                      <a:pt x="59" y="57"/>
                    </a:lnTo>
                    <a:lnTo>
                      <a:pt x="68" y="35"/>
                    </a:lnTo>
                    <a:lnTo>
                      <a:pt x="80" y="19"/>
                    </a:lnTo>
                    <a:lnTo>
                      <a:pt x="96" y="0"/>
                    </a:lnTo>
                    <a:lnTo>
                      <a:pt x="99" y="1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6" name="Freeform 1218"/>
              <p:cNvSpPr>
                <a:spLocks/>
              </p:cNvSpPr>
              <p:nvPr/>
            </p:nvSpPr>
            <p:spPr bwMode="auto">
              <a:xfrm>
                <a:off x="4134" y="3173"/>
                <a:ext cx="547" cy="300"/>
              </a:xfrm>
              <a:custGeom>
                <a:avLst/>
                <a:gdLst>
                  <a:gd name="T0" fmla="*/ 175 w 326"/>
                  <a:gd name="T1" fmla="*/ 1135 h 179"/>
                  <a:gd name="T2" fmla="*/ 341 w 326"/>
                  <a:gd name="T3" fmla="*/ 863 h 179"/>
                  <a:gd name="T4" fmla="*/ 606 w 326"/>
                  <a:gd name="T5" fmla="*/ 466 h 179"/>
                  <a:gd name="T6" fmla="*/ 752 w 326"/>
                  <a:gd name="T7" fmla="*/ 126 h 179"/>
                  <a:gd name="T8" fmla="*/ 960 w 326"/>
                  <a:gd name="T9" fmla="*/ 37 h 179"/>
                  <a:gd name="T10" fmla="*/ 1123 w 326"/>
                  <a:gd name="T11" fmla="*/ 0 h 179"/>
                  <a:gd name="T12" fmla="*/ 1388 w 326"/>
                  <a:gd name="T13" fmla="*/ 0 h 179"/>
                  <a:gd name="T14" fmla="*/ 1673 w 326"/>
                  <a:gd name="T15" fmla="*/ 57 h 179"/>
                  <a:gd name="T16" fmla="*/ 1881 w 326"/>
                  <a:gd name="T17" fmla="*/ 109 h 179"/>
                  <a:gd name="T18" fmla="*/ 2102 w 326"/>
                  <a:gd name="T19" fmla="*/ 126 h 179"/>
                  <a:gd name="T20" fmla="*/ 2363 w 326"/>
                  <a:gd name="T21" fmla="*/ 109 h 179"/>
                  <a:gd name="T22" fmla="*/ 2584 w 326"/>
                  <a:gd name="T23" fmla="*/ 57 h 179"/>
                  <a:gd name="T24" fmla="*/ 2458 w 326"/>
                  <a:gd name="T25" fmla="*/ 208 h 179"/>
                  <a:gd name="T26" fmla="*/ 2363 w 326"/>
                  <a:gd name="T27" fmla="*/ 328 h 179"/>
                  <a:gd name="T28" fmla="*/ 2292 w 326"/>
                  <a:gd name="T29" fmla="*/ 503 h 179"/>
                  <a:gd name="T30" fmla="*/ 2252 w 326"/>
                  <a:gd name="T31" fmla="*/ 669 h 179"/>
                  <a:gd name="T32" fmla="*/ 2139 w 326"/>
                  <a:gd name="T33" fmla="*/ 932 h 179"/>
                  <a:gd name="T34" fmla="*/ 1965 w 326"/>
                  <a:gd name="T35" fmla="*/ 1192 h 179"/>
                  <a:gd name="T36" fmla="*/ 1824 w 326"/>
                  <a:gd name="T37" fmla="*/ 1356 h 179"/>
                  <a:gd name="T38" fmla="*/ 1554 w 326"/>
                  <a:gd name="T39" fmla="*/ 1329 h 179"/>
                  <a:gd name="T40" fmla="*/ 1332 w 326"/>
                  <a:gd name="T41" fmla="*/ 1304 h 179"/>
                  <a:gd name="T42" fmla="*/ 1123 w 326"/>
                  <a:gd name="T43" fmla="*/ 1329 h 179"/>
                  <a:gd name="T44" fmla="*/ 901 w 326"/>
                  <a:gd name="T45" fmla="*/ 1356 h 179"/>
                  <a:gd name="T46" fmla="*/ 564 w 326"/>
                  <a:gd name="T47" fmla="*/ 1413 h 179"/>
                  <a:gd name="T48" fmla="*/ 245 w 326"/>
                  <a:gd name="T49" fmla="*/ 1413 h 179"/>
                  <a:gd name="T50" fmla="*/ 0 w 326"/>
                  <a:gd name="T51" fmla="*/ 1356 h 179"/>
                  <a:gd name="T52" fmla="*/ 175 w 326"/>
                  <a:gd name="T53" fmla="*/ 1135 h 179"/>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26"/>
                  <a:gd name="T82" fmla="*/ 0 h 179"/>
                  <a:gd name="T83" fmla="*/ 326 w 326"/>
                  <a:gd name="T84" fmla="*/ 179 h 179"/>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26" h="179">
                    <a:moveTo>
                      <a:pt x="22" y="144"/>
                    </a:moveTo>
                    <a:lnTo>
                      <a:pt x="43" y="109"/>
                    </a:lnTo>
                    <a:lnTo>
                      <a:pt x="76" y="59"/>
                    </a:lnTo>
                    <a:lnTo>
                      <a:pt x="95" y="16"/>
                    </a:lnTo>
                    <a:lnTo>
                      <a:pt x="121" y="5"/>
                    </a:lnTo>
                    <a:lnTo>
                      <a:pt x="142" y="0"/>
                    </a:lnTo>
                    <a:lnTo>
                      <a:pt x="175" y="0"/>
                    </a:lnTo>
                    <a:lnTo>
                      <a:pt x="211" y="7"/>
                    </a:lnTo>
                    <a:lnTo>
                      <a:pt x="237" y="14"/>
                    </a:lnTo>
                    <a:lnTo>
                      <a:pt x="265" y="16"/>
                    </a:lnTo>
                    <a:lnTo>
                      <a:pt x="298" y="14"/>
                    </a:lnTo>
                    <a:lnTo>
                      <a:pt x="326" y="7"/>
                    </a:lnTo>
                    <a:lnTo>
                      <a:pt x="310" y="26"/>
                    </a:lnTo>
                    <a:lnTo>
                      <a:pt x="298" y="42"/>
                    </a:lnTo>
                    <a:lnTo>
                      <a:pt x="289" y="64"/>
                    </a:lnTo>
                    <a:lnTo>
                      <a:pt x="284" y="85"/>
                    </a:lnTo>
                    <a:lnTo>
                      <a:pt x="270" y="118"/>
                    </a:lnTo>
                    <a:lnTo>
                      <a:pt x="248" y="151"/>
                    </a:lnTo>
                    <a:lnTo>
                      <a:pt x="230" y="172"/>
                    </a:lnTo>
                    <a:lnTo>
                      <a:pt x="196" y="168"/>
                    </a:lnTo>
                    <a:lnTo>
                      <a:pt x="168" y="165"/>
                    </a:lnTo>
                    <a:lnTo>
                      <a:pt x="142" y="168"/>
                    </a:lnTo>
                    <a:lnTo>
                      <a:pt x="114" y="172"/>
                    </a:lnTo>
                    <a:lnTo>
                      <a:pt x="71" y="179"/>
                    </a:lnTo>
                    <a:lnTo>
                      <a:pt x="31" y="179"/>
                    </a:lnTo>
                    <a:lnTo>
                      <a:pt x="0" y="172"/>
                    </a:lnTo>
                    <a:lnTo>
                      <a:pt x="22" y="14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7" name="Freeform 1219"/>
              <p:cNvSpPr>
                <a:spLocks/>
              </p:cNvSpPr>
              <p:nvPr/>
            </p:nvSpPr>
            <p:spPr bwMode="auto">
              <a:xfrm>
                <a:off x="3678" y="3411"/>
                <a:ext cx="492" cy="313"/>
              </a:xfrm>
              <a:custGeom>
                <a:avLst/>
                <a:gdLst>
                  <a:gd name="T0" fmla="*/ 1394 w 293"/>
                  <a:gd name="T1" fmla="*/ 153 h 186"/>
                  <a:gd name="T2" fmla="*/ 1394 w 293"/>
                  <a:gd name="T3" fmla="*/ 153 h 186"/>
                  <a:gd name="T4" fmla="*/ 1533 w 293"/>
                  <a:gd name="T5" fmla="*/ 128 h 186"/>
                  <a:gd name="T6" fmla="*/ 1602 w 293"/>
                  <a:gd name="T7" fmla="*/ 91 h 186"/>
                  <a:gd name="T8" fmla="*/ 1652 w 293"/>
                  <a:gd name="T9" fmla="*/ 34 h 186"/>
                  <a:gd name="T10" fmla="*/ 1672 w 293"/>
                  <a:gd name="T11" fmla="*/ 34 h 186"/>
                  <a:gd name="T12" fmla="*/ 1894 w 293"/>
                  <a:gd name="T13" fmla="*/ 34 h 186"/>
                  <a:gd name="T14" fmla="*/ 2044 w 293"/>
                  <a:gd name="T15" fmla="*/ 57 h 186"/>
                  <a:gd name="T16" fmla="*/ 2191 w 293"/>
                  <a:gd name="T17" fmla="*/ 57 h 186"/>
                  <a:gd name="T18" fmla="*/ 2250 w 293"/>
                  <a:gd name="T19" fmla="*/ 34 h 186"/>
                  <a:gd name="T20" fmla="*/ 2329 w 293"/>
                  <a:gd name="T21" fmla="*/ 13 h 186"/>
                  <a:gd name="T22" fmla="*/ 2154 w 293"/>
                  <a:gd name="T23" fmla="*/ 237 h 186"/>
                  <a:gd name="T24" fmla="*/ 2121 w 293"/>
                  <a:gd name="T25" fmla="*/ 419 h 186"/>
                  <a:gd name="T26" fmla="*/ 2097 w 293"/>
                  <a:gd name="T27" fmla="*/ 656 h 186"/>
                  <a:gd name="T28" fmla="*/ 2121 w 293"/>
                  <a:gd name="T29" fmla="*/ 1000 h 186"/>
                  <a:gd name="T30" fmla="*/ 2154 w 293"/>
                  <a:gd name="T31" fmla="*/ 1459 h 186"/>
                  <a:gd name="T32" fmla="*/ 2027 w 293"/>
                  <a:gd name="T33" fmla="*/ 1477 h 186"/>
                  <a:gd name="T34" fmla="*/ 1931 w 293"/>
                  <a:gd name="T35" fmla="*/ 1493 h 186"/>
                  <a:gd name="T36" fmla="*/ 1780 w 293"/>
                  <a:gd name="T37" fmla="*/ 1477 h 186"/>
                  <a:gd name="T38" fmla="*/ 1652 w 293"/>
                  <a:gd name="T39" fmla="*/ 1459 h 186"/>
                  <a:gd name="T40" fmla="*/ 1570 w 293"/>
                  <a:gd name="T41" fmla="*/ 1435 h 186"/>
                  <a:gd name="T42" fmla="*/ 1500 w 293"/>
                  <a:gd name="T43" fmla="*/ 1419 h 186"/>
                  <a:gd name="T44" fmla="*/ 1394 w 293"/>
                  <a:gd name="T45" fmla="*/ 1397 h 186"/>
                  <a:gd name="T46" fmla="*/ 1311 w 293"/>
                  <a:gd name="T47" fmla="*/ 1397 h 186"/>
                  <a:gd name="T48" fmla="*/ 1274 w 293"/>
                  <a:gd name="T49" fmla="*/ 1397 h 186"/>
                  <a:gd name="T50" fmla="*/ 1204 w 293"/>
                  <a:gd name="T51" fmla="*/ 1435 h 186"/>
                  <a:gd name="T52" fmla="*/ 1122 w 293"/>
                  <a:gd name="T53" fmla="*/ 1435 h 186"/>
                  <a:gd name="T54" fmla="*/ 1066 w 293"/>
                  <a:gd name="T55" fmla="*/ 1459 h 186"/>
                  <a:gd name="T56" fmla="*/ 1051 w 293"/>
                  <a:gd name="T57" fmla="*/ 1477 h 186"/>
                  <a:gd name="T58" fmla="*/ 1033 w 293"/>
                  <a:gd name="T59" fmla="*/ 1477 h 186"/>
                  <a:gd name="T60" fmla="*/ 935 w 293"/>
                  <a:gd name="T61" fmla="*/ 1459 h 186"/>
                  <a:gd name="T62" fmla="*/ 843 w 293"/>
                  <a:gd name="T63" fmla="*/ 1459 h 186"/>
                  <a:gd name="T64" fmla="*/ 507 w 293"/>
                  <a:gd name="T65" fmla="*/ 1435 h 186"/>
                  <a:gd name="T66" fmla="*/ 259 w 293"/>
                  <a:gd name="T67" fmla="*/ 1459 h 186"/>
                  <a:gd name="T68" fmla="*/ 223 w 293"/>
                  <a:gd name="T69" fmla="*/ 1459 h 186"/>
                  <a:gd name="T70" fmla="*/ 183 w 293"/>
                  <a:gd name="T71" fmla="*/ 1435 h 186"/>
                  <a:gd name="T72" fmla="*/ 166 w 293"/>
                  <a:gd name="T73" fmla="*/ 1361 h 186"/>
                  <a:gd name="T74" fmla="*/ 166 w 293"/>
                  <a:gd name="T75" fmla="*/ 1282 h 186"/>
                  <a:gd name="T76" fmla="*/ 96 w 293"/>
                  <a:gd name="T77" fmla="*/ 1153 h 186"/>
                  <a:gd name="T78" fmla="*/ 96 w 293"/>
                  <a:gd name="T79" fmla="*/ 1153 h 186"/>
                  <a:gd name="T80" fmla="*/ 13 w 293"/>
                  <a:gd name="T81" fmla="*/ 1000 h 186"/>
                  <a:gd name="T82" fmla="*/ 0 w 293"/>
                  <a:gd name="T83" fmla="*/ 833 h 186"/>
                  <a:gd name="T84" fmla="*/ 57 w 293"/>
                  <a:gd name="T85" fmla="*/ 601 h 186"/>
                  <a:gd name="T86" fmla="*/ 71 w 293"/>
                  <a:gd name="T87" fmla="*/ 473 h 186"/>
                  <a:gd name="T88" fmla="*/ 128 w 293"/>
                  <a:gd name="T89" fmla="*/ 294 h 186"/>
                  <a:gd name="T90" fmla="*/ 153 w 293"/>
                  <a:gd name="T91" fmla="*/ 187 h 186"/>
                  <a:gd name="T92" fmla="*/ 166 w 293"/>
                  <a:gd name="T93" fmla="*/ 57 h 186"/>
                  <a:gd name="T94" fmla="*/ 183 w 293"/>
                  <a:gd name="T95" fmla="*/ 34 h 186"/>
                  <a:gd name="T96" fmla="*/ 237 w 293"/>
                  <a:gd name="T97" fmla="*/ 13 h 186"/>
                  <a:gd name="T98" fmla="*/ 259 w 293"/>
                  <a:gd name="T99" fmla="*/ 13 h 186"/>
                  <a:gd name="T100" fmla="*/ 390 w 293"/>
                  <a:gd name="T101" fmla="*/ 34 h 186"/>
                  <a:gd name="T102" fmla="*/ 584 w 293"/>
                  <a:gd name="T103" fmla="*/ 34 h 186"/>
                  <a:gd name="T104" fmla="*/ 705 w 293"/>
                  <a:gd name="T105" fmla="*/ 34 h 186"/>
                  <a:gd name="T106" fmla="*/ 880 w 293"/>
                  <a:gd name="T107" fmla="*/ 0 h 186"/>
                  <a:gd name="T108" fmla="*/ 996 w 293"/>
                  <a:gd name="T109" fmla="*/ 0 h 186"/>
                  <a:gd name="T110" fmla="*/ 1145 w 293"/>
                  <a:gd name="T111" fmla="*/ 13 h 186"/>
                  <a:gd name="T112" fmla="*/ 1159 w 293"/>
                  <a:gd name="T113" fmla="*/ 34 h 186"/>
                  <a:gd name="T114" fmla="*/ 1204 w 293"/>
                  <a:gd name="T115" fmla="*/ 71 h 186"/>
                  <a:gd name="T116" fmla="*/ 1274 w 293"/>
                  <a:gd name="T117" fmla="*/ 128 h 186"/>
                  <a:gd name="T118" fmla="*/ 1394 w 293"/>
                  <a:gd name="T119" fmla="*/ 153 h 18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93"/>
                  <a:gd name="T181" fmla="*/ 0 h 186"/>
                  <a:gd name="T182" fmla="*/ 293 w 293"/>
                  <a:gd name="T183" fmla="*/ 186 h 18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93" h="186">
                    <a:moveTo>
                      <a:pt x="175" y="19"/>
                    </a:moveTo>
                    <a:lnTo>
                      <a:pt x="175" y="19"/>
                    </a:lnTo>
                    <a:lnTo>
                      <a:pt x="193" y="16"/>
                    </a:lnTo>
                    <a:lnTo>
                      <a:pt x="201" y="11"/>
                    </a:lnTo>
                    <a:lnTo>
                      <a:pt x="208" y="4"/>
                    </a:lnTo>
                    <a:lnTo>
                      <a:pt x="210" y="4"/>
                    </a:lnTo>
                    <a:lnTo>
                      <a:pt x="238" y="4"/>
                    </a:lnTo>
                    <a:lnTo>
                      <a:pt x="257" y="7"/>
                    </a:lnTo>
                    <a:lnTo>
                      <a:pt x="276" y="7"/>
                    </a:lnTo>
                    <a:lnTo>
                      <a:pt x="283" y="4"/>
                    </a:lnTo>
                    <a:lnTo>
                      <a:pt x="293" y="2"/>
                    </a:lnTo>
                    <a:lnTo>
                      <a:pt x="271" y="30"/>
                    </a:lnTo>
                    <a:lnTo>
                      <a:pt x="267" y="52"/>
                    </a:lnTo>
                    <a:lnTo>
                      <a:pt x="264" y="82"/>
                    </a:lnTo>
                    <a:lnTo>
                      <a:pt x="267" y="125"/>
                    </a:lnTo>
                    <a:lnTo>
                      <a:pt x="271" y="182"/>
                    </a:lnTo>
                    <a:lnTo>
                      <a:pt x="255" y="184"/>
                    </a:lnTo>
                    <a:lnTo>
                      <a:pt x="243" y="186"/>
                    </a:lnTo>
                    <a:lnTo>
                      <a:pt x="224" y="184"/>
                    </a:lnTo>
                    <a:lnTo>
                      <a:pt x="208" y="182"/>
                    </a:lnTo>
                    <a:lnTo>
                      <a:pt x="198" y="179"/>
                    </a:lnTo>
                    <a:lnTo>
                      <a:pt x="189" y="177"/>
                    </a:lnTo>
                    <a:lnTo>
                      <a:pt x="175" y="174"/>
                    </a:lnTo>
                    <a:lnTo>
                      <a:pt x="165" y="174"/>
                    </a:lnTo>
                    <a:lnTo>
                      <a:pt x="160" y="174"/>
                    </a:lnTo>
                    <a:lnTo>
                      <a:pt x="151" y="179"/>
                    </a:lnTo>
                    <a:lnTo>
                      <a:pt x="141" y="179"/>
                    </a:lnTo>
                    <a:lnTo>
                      <a:pt x="134" y="182"/>
                    </a:lnTo>
                    <a:lnTo>
                      <a:pt x="132" y="184"/>
                    </a:lnTo>
                    <a:lnTo>
                      <a:pt x="130" y="184"/>
                    </a:lnTo>
                    <a:lnTo>
                      <a:pt x="118" y="182"/>
                    </a:lnTo>
                    <a:lnTo>
                      <a:pt x="106" y="182"/>
                    </a:lnTo>
                    <a:lnTo>
                      <a:pt x="64" y="179"/>
                    </a:lnTo>
                    <a:lnTo>
                      <a:pt x="33" y="182"/>
                    </a:lnTo>
                    <a:lnTo>
                      <a:pt x="28" y="182"/>
                    </a:lnTo>
                    <a:lnTo>
                      <a:pt x="23" y="179"/>
                    </a:lnTo>
                    <a:lnTo>
                      <a:pt x="21" y="170"/>
                    </a:lnTo>
                    <a:lnTo>
                      <a:pt x="21" y="160"/>
                    </a:lnTo>
                    <a:lnTo>
                      <a:pt x="12" y="144"/>
                    </a:lnTo>
                    <a:lnTo>
                      <a:pt x="2" y="125"/>
                    </a:lnTo>
                    <a:lnTo>
                      <a:pt x="0" y="104"/>
                    </a:lnTo>
                    <a:lnTo>
                      <a:pt x="7" y="75"/>
                    </a:lnTo>
                    <a:lnTo>
                      <a:pt x="9" y="59"/>
                    </a:lnTo>
                    <a:lnTo>
                      <a:pt x="16" y="37"/>
                    </a:lnTo>
                    <a:lnTo>
                      <a:pt x="19" y="23"/>
                    </a:lnTo>
                    <a:lnTo>
                      <a:pt x="21" y="7"/>
                    </a:lnTo>
                    <a:lnTo>
                      <a:pt x="23" y="4"/>
                    </a:lnTo>
                    <a:lnTo>
                      <a:pt x="30" y="2"/>
                    </a:lnTo>
                    <a:lnTo>
                      <a:pt x="33" y="2"/>
                    </a:lnTo>
                    <a:lnTo>
                      <a:pt x="49" y="4"/>
                    </a:lnTo>
                    <a:lnTo>
                      <a:pt x="73" y="4"/>
                    </a:lnTo>
                    <a:lnTo>
                      <a:pt x="89" y="4"/>
                    </a:lnTo>
                    <a:lnTo>
                      <a:pt x="111" y="0"/>
                    </a:lnTo>
                    <a:lnTo>
                      <a:pt x="125" y="0"/>
                    </a:lnTo>
                    <a:lnTo>
                      <a:pt x="144" y="2"/>
                    </a:lnTo>
                    <a:lnTo>
                      <a:pt x="146" y="4"/>
                    </a:lnTo>
                    <a:lnTo>
                      <a:pt x="151" y="9"/>
                    </a:lnTo>
                    <a:lnTo>
                      <a:pt x="160" y="16"/>
                    </a:lnTo>
                    <a:lnTo>
                      <a:pt x="175" y="1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8" name="Freeform 1220"/>
              <p:cNvSpPr>
                <a:spLocks/>
              </p:cNvSpPr>
              <p:nvPr/>
            </p:nvSpPr>
            <p:spPr bwMode="auto">
              <a:xfrm>
                <a:off x="3923" y="3243"/>
                <a:ext cx="112" cy="200"/>
              </a:xfrm>
              <a:custGeom>
                <a:avLst/>
                <a:gdLst>
                  <a:gd name="T0" fmla="*/ 6656 w 28"/>
                  <a:gd name="T1" fmla="*/ 11264 h 50"/>
                  <a:gd name="T2" fmla="*/ 6656 w 28"/>
                  <a:gd name="T3" fmla="*/ 11264 h 50"/>
                  <a:gd name="T4" fmla="*/ 6656 w 28"/>
                  <a:gd name="T5" fmla="*/ 11264 h 50"/>
                  <a:gd name="T6" fmla="*/ 5888 w 28"/>
                  <a:gd name="T7" fmla="*/ 12032 h 50"/>
                  <a:gd name="T8" fmla="*/ 5120 w 28"/>
                  <a:gd name="T9" fmla="*/ 12544 h 50"/>
                  <a:gd name="T10" fmla="*/ 3072 w 28"/>
                  <a:gd name="T11" fmla="*/ 12800 h 50"/>
                  <a:gd name="T12" fmla="*/ 3072 w 28"/>
                  <a:gd name="T13" fmla="*/ 12800 h 50"/>
                  <a:gd name="T14" fmla="*/ 1536 w 28"/>
                  <a:gd name="T15" fmla="*/ 12544 h 50"/>
                  <a:gd name="T16" fmla="*/ 512 w 28"/>
                  <a:gd name="T17" fmla="*/ 11776 h 50"/>
                  <a:gd name="T18" fmla="*/ 0 w 28"/>
                  <a:gd name="T19" fmla="*/ 11264 h 50"/>
                  <a:gd name="T20" fmla="*/ 0 w 28"/>
                  <a:gd name="T21" fmla="*/ 11264 h 50"/>
                  <a:gd name="T22" fmla="*/ 0 w 28"/>
                  <a:gd name="T23" fmla="*/ 8704 h 50"/>
                  <a:gd name="T24" fmla="*/ 0 w 28"/>
                  <a:gd name="T25" fmla="*/ 8192 h 50"/>
                  <a:gd name="T26" fmla="*/ 0 w 28"/>
                  <a:gd name="T27" fmla="*/ 6912 h 50"/>
                  <a:gd name="T28" fmla="*/ 256 w 28"/>
                  <a:gd name="T29" fmla="*/ 6144 h 50"/>
                  <a:gd name="T30" fmla="*/ 256 w 28"/>
                  <a:gd name="T31" fmla="*/ 5120 h 50"/>
                  <a:gd name="T32" fmla="*/ 256 w 28"/>
                  <a:gd name="T33" fmla="*/ 4608 h 50"/>
                  <a:gd name="T34" fmla="*/ 512 w 28"/>
                  <a:gd name="T35" fmla="*/ 0 h 50"/>
                  <a:gd name="T36" fmla="*/ 512 w 28"/>
                  <a:gd name="T37" fmla="*/ 256 h 50"/>
                  <a:gd name="T38" fmla="*/ 768 w 28"/>
                  <a:gd name="T39" fmla="*/ 256 h 50"/>
                  <a:gd name="T40" fmla="*/ 1536 w 28"/>
                  <a:gd name="T41" fmla="*/ 512 h 50"/>
                  <a:gd name="T42" fmla="*/ 6400 w 28"/>
                  <a:gd name="T43" fmla="*/ 768 h 50"/>
                  <a:gd name="T44" fmla="*/ 7168 w 28"/>
                  <a:gd name="T45" fmla="*/ 512 h 50"/>
                  <a:gd name="T46" fmla="*/ 7168 w 28"/>
                  <a:gd name="T47" fmla="*/ 512 h 50"/>
                  <a:gd name="T48" fmla="*/ 7168 w 28"/>
                  <a:gd name="T49" fmla="*/ 3328 h 50"/>
                  <a:gd name="T50" fmla="*/ 7168 w 28"/>
                  <a:gd name="T51" fmla="*/ 4096 h 50"/>
                  <a:gd name="T52" fmla="*/ 7168 w 28"/>
                  <a:gd name="T53" fmla="*/ 4864 h 50"/>
                  <a:gd name="T54" fmla="*/ 6912 w 28"/>
                  <a:gd name="T55" fmla="*/ 5632 h 50"/>
                  <a:gd name="T56" fmla="*/ 6912 w 28"/>
                  <a:gd name="T57" fmla="*/ 6656 h 50"/>
                  <a:gd name="T58" fmla="*/ 6912 w 28"/>
                  <a:gd name="T59" fmla="*/ 7168 h 50"/>
                  <a:gd name="T60" fmla="*/ 6656 w 28"/>
                  <a:gd name="T61" fmla="*/ 11264 h 5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8"/>
                  <a:gd name="T94" fmla="*/ 0 h 50"/>
                  <a:gd name="T95" fmla="*/ 28 w 28"/>
                  <a:gd name="T96" fmla="*/ 50 h 50"/>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8" h="50">
                    <a:moveTo>
                      <a:pt x="26" y="44"/>
                    </a:moveTo>
                    <a:cubicBezTo>
                      <a:pt x="26" y="44"/>
                      <a:pt x="26" y="44"/>
                      <a:pt x="26" y="44"/>
                    </a:cubicBezTo>
                    <a:cubicBezTo>
                      <a:pt x="26" y="44"/>
                      <a:pt x="26" y="44"/>
                      <a:pt x="26" y="44"/>
                    </a:cubicBezTo>
                    <a:cubicBezTo>
                      <a:pt x="23" y="47"/>
                      <a:pt x="23" y="47"/>
                      <a:pt x="23" y="47"/>
                    </a:cubicBezTo>
                    <a:cubicBezTo>
                      <a:pt x="20" y="49"/>
                      <a:pt x="20" y="49"/>
                      <a:pt x="20" y="49"/>
                    </a:cubicBezTo>
                    <a:cubicBezTo>
                      <a:pt x="12" y="50"/>
                      <a:pt x="12" y="50"/>
                      <a:pt x="12" y="50"/>
                    </a:cubicBezTo>
                    <a:cubicBezTo>
                      <a:pt x="12" y="50"/>
                      <a:pt x="12" y="50"/>
                      <a:pt x="12" y="50"/>
                    </a:cubicBezTo>
                    <a:cubicBezTo>
                      <a:pt x="6" y="49"/>
                      <a:pt x="6" y="49"/>
                      <a:pt x="6" y="49"/>
                    </a:cubicBezTo>
                    <a:cubicBezTo>
                      <a:pt x="2" y="46"/>
                      <a:pt x="2" y="46"/>
                      <a:pt x="2" y="46"/>
                    </a:cubicBezTo>
                    <a:cubicBezTo>
                      <a:pt x="0" y="44"/>
                      <a:pt x="0" y="44"/>
                      <a:pt x="0" y="44"/>
                    </a:cubicBezTo>
                    <a:cubicBezTo>
                      <a:pt x="0" y="44"/>
                      <a:pt x="0" y="44"/>
                      <a:pt x="0" y="44"/>
                    </a:cubicBezTo>
                    <a:cubicBezTo>
                      <a:pt x="0" y="34"/>
                      <a:pt x="0" y="34"/>
                      <a:pt x="0" y="34"/>
                    </a:cubicBezTo>
                    <a:cubicBezTo>
                      <a:pt x="0" y="32"/>
                      <a:pt x="0" y="32"/>
                      <a:pt x="0" y="32"/>
                    </a:cubicBezTo>
                    <a:cubicBezTo>
                      <a:pt x="0" y="27"/>
                      <a:pt x="0" y="27"/>
                      <a:pt x="0" y="27"/>
                    </a:cubicBezTo>
                    <a:cubicBezTo>
                      <a:pt x="1" y="24"/>
                      <a:pt x="1" y="24"/>
                      <a:pt x="1" y="24"/>
                    </a:cubicBezTo>
                    <a:cubicBezTo>
                      <a:pt x="1" y="20"/>
                      <a:pt x="1" y="20"/>
                      <a:pt x="1" y="20"/>
                    </a:cubicBezTo>
                    <a:cubicBezTo>
                      <a:pt x="1" y="18"/>
                      <a:pt x="1" y="18"/>
                      <a:pt x="1" y="18"/>
                    </a:cubicBezTo>
                    <a:cubicBezTo>
                      <a:pt x="2" y="0"/>
                      <a:pt x="2" y="0"/>
                      <a:pt x="2" y="0"/>
                    </a:cubicBezTo>
                    <a:cubicBezTo>
                      <a:pt x="2" y="1"/>
                      <a:pt x="2" y="1"/>
                      <a:pt x="2" y="1"/>
                    </a:cubicBezTo>
                    <a:cubicBezTo>
                      <a:pt x="3" y="1"/>
                      <a:pt x="3" y="1"/>
                      <a:pt x="3" y="1"/>
                    </a:cubicBezTo>
                    <a:cubicBezTo>
                      <a:pt x="6" y="2"/>
                      <a:pt x="6" y="2"/>
                      <a:pt x="6" y="2"/>
                    </a:cubicBezTo>
                    <a:cubicBezTo>
                      <a:pt x="13" y="5"/>
                      <a:pt x="17" y="5"/>
                      <a:pt x="25" y="3"/>
                    </a:cubicBezTo>
                    <a:cubicBezTo>
                      <a:pt x="28" y="2"/>
                      <a:pt x="28" y="2"/>
                      <a:pt x="28" y="2"/>
                    </a:cubicBezTo>
                    <a:cubicBezTo>
                      <a:pt x="28" y="2"/>
                      <a:pt x="28" y="2"/>
                      <a:pt x="28" y="2"/>
                    </a:cubicBezTo>
                    <a:cubicBezTo>
                      <a:pt x="28" y="13"/>
                      <a:pt x="28" y="13"/>
                      <a:pt x="28" y="13"/>
                    </a:cubicBezTo>
                    <a:cubicBezTo>
                      <a:pt x="28" y="16"/>
                      <a:pt x="28" y="16"/>
                      <a:pt x="28" y="16"/>
                    </a:cubicBezTo>
                    <a:cubicBezTo>
                      <a:pt x="28" y="19"/>
                      <a:pt x="28" y="19"/>
                      <a:pt x="28" y="19"/>
                    </a:cubicBezTo>
                    <a:cubicBezTo>
                      <a:pt x="27" y="22"/>
                      <a:pt x="27" y="22"/>
                      <a:pt x="27" y="22"/>
                    </a:cubicBezTo>
                    <a:cubicBezTo>
                      <a:pt x="27" y="26"/>
                      <a:pt x="27" y="26"/>
                      <a:pt x="27" y="26"/>
                    </a:cubicBezTo>
                    <a:cubicBezTo>
                      <a:pt x="27" y="28"/>
                      <a:pt x="27" y="28"/>
                      <a:pt x="27" y="28"/>
                    </a:cubicBezTo>
                    <a:lnTo>
                      <a:pt x="26" y="44"/>
                    </a:lnTo>
                    <a:close/>
                  </a:path>
                </a:pathLst>
              </a:custGeom>
              <a:solidFill>
                <a:srgbClr val="77777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39" name="Freeform 1221"/>
              <p:cNvSpPr>
                <a:spLocks/>
              </p:cNvSpPr>
              <p:nvPr/>
            </p:nvSpPr>
            <p:spPr bwMode="auto">
              <a:xfrm>
                <a:off x="3408" y="3467"/>
                <a:ext cx="298" cy="190"/>
              </a:xfrm>
              <a:custGeom>
                <a:avLst/>
                <a:gdLst>
                  <a:gd name="T0" fmla="*/ 1423 w 177"/>
                  <a:gd name="T1" fmla="*/ 34 h 113"/>
                  <a:gd name="T2" fmla="*/ 1367 w 177"/>
                  <a:gd name="T3" fmla="*/ 208 h 113"/>
                  <a:gd name="T4" fmla="*/ 1349 w 177"/>
                  <a:gd name="T5" fmla="*/ 336 h 113"/>
                  <a:gd name="T6" fmla="*/ 1293 w 177"/>
                  <a:gd name="T7" fmla="*/ 565 h 113"/>
                  <a:gd name="T8" fmla="*/ 1306 w 177"/>
                  <a:gd name="T9" fmla="*/ 738 h 113"/>
                  <a:gd name="T10" fmla="*/ 1389 w 177"/>
                  <a:gd name="T11" fmla="*/ 888 h 113"/>
                  <a:gd name="T12" fmla="*/ 1389 w 177"/>
                  <a:gd name="T13" fmla="*/ 888 h 113"/>
                  <a:gd name="T14" fmla="*/ 1199 w 177"/>
                  <a:gd name="T15" fmla="*/ 901 h 113"/>
                  <a:gd name="T16" fmla="*/ 950 w 177"/>
                  <a:gd name="T17" fmla="*/ 901 h 113"/>
                  <a:gd name="T18" fmla="*/ 739 w 177"/>
                  <a:gd name="T19" fmla="*/ 901 h 113"/>
                  <a:gd name="T20" fmla="*/ 497 w 177"/>
                  <a:gd name="T21" fmla="*/ 866 h 113"/>
                  <a:gd name="T22" fmla="*/ 364 w 177"/>
                  <a:gd name="T23" fmla="*/ 901 h 113"/>
                  <a:gd name="T24" fmla="*/ 190 w 177"/>
                  <a:gd name="T25" fmla="*/ 901 h 113"/>
                  <a:gd name="T26" fmla="*/ 153 w 177"/>
                  <a:gd name="T27" fmla="*/ 888 h 113"/>
                  <a:gd name="T28" fmla="*/ 138 w 177"/>
                  <a:gd name="T29" fmla="*/ 866 h 113"/>
                  <a:gd name="T30" fmla="*/ 82 w 177"/>
                  <a:gd name="T31" fmla="*/ 789 h 113"/>
                  <a:gd name="T32" fmla="*/ 37 w 177"/>
                  <a:gd name="T33" fmla="*/ 693 h 113"/>
                  <a:gd name="T34" fmla="*/ 0 w 177"/>
                  <a:gd name="T35" fmla="*/ 565 h 113"/>
                  <a:gd name="T36" fmla="*/ 0 w 177"/>
                  <a:gd name="T37" fmla="*/ 390 h 113"/>
                  <a:gd name="T38" fmla="*/ 0 w 177"/>
                  <a:gd name="T39" fmla="*/ 279 h 113"/>
                  <a:gd name="T40" fmla="*/ 57 w 177"/>
                  <a:gd name="T41" fmla="*/ 153 h 113"/>
                  <a:gd name="T42" fmla="*/ 113 w 177"/>
                  <a:gd name="T43" fmla="*/ 71 h 113"/>
                  <a:gd name="T44" fmla="*/ 190 w 177"/>
                  <a:gd name="T45" fmla="*/ 34 h 113"/>
                  <a:gd name="T46" fmla="*/ 364 w 177"/>
                  <a:gd name="T47" fmla="*/ 0 h 113"/>
                  <a:gd name="T48" fmla="*/ 572 w 177"/>
                  <a:gd name="T49" fmla="*/ 13 h 113"/>
                  <a:gd name="T50" fmla="*/ 776 w 177"/>
                  <a:gd name="T51" fmla="*/ 34 h 113"/>
                  <a:gd name="T52" fmla="*/ 1046 w 177"/>
                  <a:gd name="T53" fmla="*/ 71 h 113"/>
                  <a:gd name="T54" fmla="*/ 1214 w 177"/>
                  <a:gd name="T55" fmla="*/ 57 h 113"/>
                  <a:gd name="T56" fmla="*/ 1423 w 177"/>
                  <a:gd name="T57" fmla="*/ 34 h 113"/>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7"/>
                  <a:gd name="T88" fmla="*/ 0 h 113"/>
                  <a:gd name="T89" fmla="*/ 177 w 177"/>
                  <a:gd name="T90" fmla="*/ 113 h 113"/>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7" h="113">
                    <a:moveTo>
                      <a:pt x="177" y="4"/>
                    </a:moveTo>
                    <a:lnTo>
                      <a:pt x="170" y="26"/>
                    </a:lnTo>
                    <a:lnTo>
                      <a:pt x="168" y="42"/>
                    </a:lnTo>
                    <a:lnTo>
                      <a:pt x="161" y="71"/>
                    </a:lnTo>
                    <a:lnTo>
                      <a:pt x="163" y="92"/>
                    </a:lnTo>
                    <a:lnTo>
                      <a:pt x="173" y="111"/>
                    </a:lnTo>
                    <a:lnTo>
                      <a:pt x="149" y="113"/>
                    </a:lnTo>
                    <a:lnTo>
                      <a:pt x="118" y="113"/>
                    </a:lnTo>
                    <a:lnTo>
                      <a:pt x="92" y="113"/>
                    </a:lnTo>
                    <a:lnTo>
                      <a:pt x="62" y="108"/>
                    </a:lnTo>
                    <a:lnTo>
                      <a:pt x="45" y="113"/>
                    </a:lnTo>
                    <a:lnTo>
                      <a:pt x="24" y="113"/>
                    </a:lnTo>
                    <a:lnTo>
                      <a:pt x="19" y="111"/>
                    </a:lnTo>
                    <a:lnTo>
                      <a:pt x="17" y="108"/>
                    </a:lnTo>
                    <a:lnTo>
                      <a:pt x="10" y="99"/>
                    </a:lnTo>
                    <a:lnTo>
                      <a:pt x="5" y="87"/>
                    </a:lnTo>
                    <a:lnTo>
                      <a:pt x="0" y="71"/>
                    </a:lnTo>
                    <a:lnTo>
                      <a:pt x="0" y="49"/>
                    </a:lnTo>
                    <a:lnTo>
                      <a:pt x="0" y="35"/>
                    </a:lnTo>
                    <a:lnTo>
                      <a:pt x="7" y="19"/>
                    </a:lnTo>
                    <a:lnTo>
                      <a:pt x="14" y="9"/>
                    </a:lnTo>
                    <a:lnTo>
                      <a:pt x="24" y="4"/>
                    </a:lnTo>
                    <a:lnTo>
                      <a:pt x="45" y="0"/>
                    </a:lnTo>
                    <a:lnTo>
                      <a:pt x="71" y="2"/>
                    </a:lnTo>
                    <a:lnTo>
                      <a:pt x="97" y="4"/>
                    </a:lnTo>
                    <a:lnTo>
                      <a:pt x="130" y="9"/>
                    </a:lnTo>
                    <a:lnTo>
                      <a:pt x="151" y="7"/>
                    </a:lnTo>
                    <a:lnTo>
                      <a:pt x="177" y="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40" name="Line 1222"/>
              <p:cNvSpPr>
                <a:spLocks noChangeShapeType="1"/>
              </p:cNvSpPr>
              <p:nvPr/>
            </p:nvSpPr>
            <p:spPr bwMode="auto">
              <a:xfrm flipH="1">
                <a:off x="3984" y="3154"/>
                <a:ext cx="4" cy="74"/>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41" name="Freeform 1223"/>
              <p:cNvSpPr>
                <a:spLocks/>
              </p:cNvSpPr>
              <p:nvPr/>
            </p:nvSpPr>
            <p:spPr bwMode="auto">
              <a:xfrm>
                <a:off x="3967" y="3363"/>
                <a:ext cx="9" cy="137"/>
              </a:xfrm>
              <a:custGeom>
                <a:avLst/>
                <a:gdLst>
                  <a:gd name="T0" fmla="*/ 52 w 5"/>
                  <a:gd name="T1" fmla="*/ 0 h 81"/>
                  <a:gd name="T2" fmla="*/ 29 w 5"/>
                  <a:gd name="T3" fmla="*/ 392 h 81"/>
                  <a:gd name="T4" fmla="*/ 0 w 5"/>
                  <a:gd name="T5" fmla="*/ 663 h 81"/>
                  <a:gd name="T6" fmla="*/ 0 60000 65536"/>
                  <a:gd name="T7" fmla="*/ 0 60000 65536"/>
                  <a:gd name="T8" fmla="*/ 0 60000 65536"/>
                  <a:gd name="T9" fmla="*/ 0 w 5"/>
                  <a:gd name="T10" fmla="*/ 0 h 81"/>
                  <a:gd name="T11" fmla="*/ 5 w 5"/>
                  <a:gd name="T12" fmla="*/ 81 h 81"/>
                </a:gdLst>
                <a:ahLst/>
                <a:cxnLst>
                  <a:cxn ang="T6">
                    <a:pos x="T0" y="T1"/>
                  </a:cxn>
                  <a:cxn ang="T7">
                    <a:pos x="T2" y="T3"/>
                  </a:cxn>
                  <a:cxn ang="T8">
                    <a:pos x="T4" y="T5"/>
                  </a:cxn>
                </a:cxnLst>
                <a:rect l="T9" t="T10" r="T11" b="T12"/>
                <a:pathLst>
                  <a:path w="5" h="81">
                    <a:moveTo>
                      <a:pt x="5" y="0"/>
                    </a:moveTo>
                    <a:lnTo>
                      <a:pt x="3" y="48"/>
                    </a:lnTo>
                    <a:lnTo>
                      <a:pt x="0" y="8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42" name="Freeform 1224"/>
              <p:cNvSpPr>
                <a:spLocks/>
              </p:cNvSpPr>
              <p:nvPr/>
            </p:nvSpPr>
            <p:spPr bwMode="auto">
              <a:xfrm>
                <a:off x="3955" y="3630"/>
                <a:ext cx="4" cy="79"/>
              </a:xfrm>
              <a:custGeom>
                <a:avLst/>
                <a:gdLst>
                  <a:gd name="T0" fmla="*/ 32 w 2"/>
                  <a:gd name="T1" fmla="*/ 0 h 47"/>
                  <a:gd name="T2" fmla="*/ 0 w 2"/>
                  <a:gd name="T3" fmla="*/ 350 h 47"/>
                  <a:gd name="T4" fmla="*/ 0 w 2"/>
                  <a:gd name="T5" fmla="*/ 377 h 47"/>
                  <a:gd name="T6" fmla="*/ 0 60000 65536"/>
                  <a:gd name="T7" fmla="*/ 0 60000 65536"/>
                  <a:gd name="T8" fmla="*/ 0 60000 65536"/>
                  <a:gd name="T9" fmla="*/ 0 w 2"/>
                  <a:gd name="T10" fmla="*/ 0 h 47"/>
                  <a:gd name="T11" fmla="*/ 2 w 2"/>
                  <a:gd name="T12" fmla="*/ 47 h 47"/>
                </a:gdLst>
                <a:ahLst/>
                <a:cxnLst>
                  <a:cxn ang="T6">
                    <a:pos x="T0" y="T1"/>
                  </a:cxn>
                  <a:cxn ang="T7">
                    <a:pos x="T2" y="T3"/>
                  </a:cxn>
                  <a:cxn ang="T8">
                    <a:pos x="T4" y="T5"/>
                  </a:cxn>
                </a:cxnLst>
                <a:rect l="T9" t="T10" r="T11" b="T12"/>
                <a:pathLst>
                  <a:path w="2" h="47">
                    <a:moveTo>
                      <a:pt x="2" y="0"/>
                    </a:moveTo>
                    <a:lnTo>
                      <a:pt x="0" y="44"/>
                    </a:lnTo>
                    <a:lnTo>
                      <a:pt x="0" y="4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43" name="Line 1225"/>
              <p:cNvSpPr>
                <a:spLocks noChangeShapeType="1"/>
              </p:cNvSpPr>
              <p:nvPr/>
            </p:nvSpPr>
            <p:spPr bwMode="auto">
              <a:xfrm flipH="1">
                <a:off x="3947" y="3831"/>
                <a:ext cx="5" cy="9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44" name="Line 1226"/>
              <p:cNvSpPr>
                <a:spLocks noChangeShapeType="1"/>
              </p:cNvSpPr>
              <p:nvPr/>
            </p:nvSpPr>
            <p:spPr bwMode="auto">
              <a:xfrm flipV="1">
                <a:off x="3955" y="3787"/>
                <a:ext cx="3" cy="29"/>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45" name="Line 1227"/>
              <p:cNvSpPr>
                <a:spLocks noChangeShapeType="1"/>
              </p:cNvSpPr>
              <p:nvPr/>
            </p:nvSpPr>
            <p:spPr bwMode="auto">
              <a:xfrm flipV="1">
                <a:off x="3955" y="3720"/>
                <a:ext cx="4" cy="5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46" name="Line 1228"/>
              <p:cNvSpPr>
                <a:spLocks noChangeShapeType="1"/>
              </p:cNvSpPr>
              <p:nvPr/>
            </p:nvSpPr>
            <p:spPr bwMode="auto">
              <a:xfrm>
                <a:off x="3897" y="3903"/>
                <a:ext cx="1" cy="7"/>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47" name="Line 1229"/>
              <p:cNvSpPr>
                <a:spLocks noChangeShapeType="1"/>
              </p:cNvSpPr>
              <p:nvPr/>
            </p:nvSpPr>
            <p:spPr bwMode="auto">
              <a:xfrm flipV="1">
                <a:off x="3897" y="3855"/>
                <a:ext cx="3" cy="3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48" name="Line 1230"/>
              <p:cNvSpPr>
                <a:spLocks noChangeShapeType="1"/>
              </p:cNvSpPr>
              <p:nvPr/>
            </p:nvSpPr>
            <p:spPr bwMode="auto">
              <a:xfrm flipV="1">
                <a:off x="3900" y="3808"/>
                <a:ext cx="4" cy="2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49" name="Line 1231"/>
              <p:cNvSpPr>
                <a:spLocks noChangeShapeType="1"/>
              </p:cNvSpPr>
              <p:nvPr/>
            </p:nvSpPr>
            <p:spPr bwMode="auto">
              <a:xfrm flipV="1">
                <a:off x="3904" y="3720"/>
                <a:ext cx="4" cy="7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50" name="Line 1232"/>
              <p:cNvSpPr>
                <a:spLocks noChangeShapeType="1"/>
              </p:cNvSpPr>
              <p:nvPr/>
            </p:nvSpPr>
            <p:spPr bwMode="auto">
              <a:xfrm flipH="1">
                <a:off x="4003" y="3827"/>
                <a:ext cx="4" cy="9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51" name="Line 1233"/>
              <p:cNvSpPr>
                <a:spLocks noChangeShapeType="1"/>
              </p:cNvSpPr>
              <p:nvPr/>
            </p:nvSpPr>
            <p:spPr bwMode="auto">
              <a:xfrm flipV="1">
                <a:off x="4007" y="3776"/>
                <a:ext cx="4" cy="43"/>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52" name="Line 1234"/>
              <p:cNvSpPr>
                <a:spLocks noChangeShapeType="1"/>
              </p:cNvSpPr>
              <p:nvPr/>
            </p:nvSpPr>
            <p:spPr bwMode="auto">
              <a:xfrm flipV="1">
                <a:off x="4011" y="3712"/>
                <a:ext cx="2" cy="5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53" name="Line 1235"/>
              <p:cNvSpPr>
                <a:spLocks noChangeShapeType="1"/>
              </p:cNvSpPr>
              <p:nvPr/>
            </p:nvSpPr>
            <p:spPr bwMode="auto">
              <a:xfrm>
                <a:off x="3923" y="3380"/>
                <a:ext cx="3" cy="38"/>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54" name="Line 1236"/>
              <p:cNvSpPr>
                <a:spLocks noChangeShapeType="1"/>
              </p:cNvSpPr>
              <p:nvPr/>
            </p:nvSpPr>
            <p:spPr bwMode="auto">
              <a:xfrm flipV="1">
                <a:off x="3923" y="3351"/>
                <a:ext cx="3" cy="2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55" name="Line 1237"/>
              <p:cNvSpPr>
                <a:spLocks noChangeShapeType="1"/>
              </p:cNvSpPr>
              <p:nvPr/>
            </p:nvSpPr>
            <p:spPr bwMode="auto">
              <a:xfrm flipV="1">
                <a:off x="3929" y="3325"/>
                <a:ext cx="1" cy="15"/>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56" name="Line 1238"/>
              <p:cNvSpPr>
                <a:spLocks noChangeShapeType="1"/>
              </p:cNvSpPr>
              <p:nvPr/>
            </p:nvSpPr>
            <p:spPr bwMode="auto">
              <a:xfrm flipV="1">
                <a:off x="3929" y="3243"/>
                <a:ext cx="2" cy="73"/>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57" name="Freeform 1239"/>
              <p:cNvSpPr>
                <a:spLocks/>
              </p:cNvSpPr>
              <p:nvPr/>
            </p:nvSpPr>
            <p:spPr bwMode="auto">
              <a:xfrm>
                <a:off x="4028" y="3356"/>
                <a:ext cx="3" cy="62"/>
              </a:xfrm>
              <a:custGeom>
                <a:avLst/>
                <a:gdLst>
                  <a:gd name="T0" fmla="*/ 9 w 2"/>
                  <a:gd name="T1" fmla="*/ 0 h 37"/>
                  <a:gd name="T2" fmla="*/ 0 w 2"/>
                  <a:gd name="T3" fmla="*/ 292 h 37"/>
                  <a:gd name="T4" fmla="*/ 0 w 2"/>
                  <a:gd name="T5" fmla="*/ 292 h 37"/>
                  <a:gd name="T6" fmla="*/ 0 60000 65536"/>
                  <a:gd name="T7" fmla="*/ 0 60000 65536"/>
                  <a:gd name="T8" fmla="*/ 0 60000 65536"/>
                  <a:gd name="T9" fmla="*/ 0 w 2"/>
                  <a:gd name="T10" fmla="*/ 0 h 37"/>
                  <a:gd name="T11" fmla="*/ 2 w 2"/>
                  <a:gd name="T12" fmla="*/ 37 h 37"/>
                </a:gdLst>
                <a:ahLst/>
                <a:cxnLst>
                  <a:cxn ang="T6">
                    <a:pos x="T0" y="T1"/>
                  </a:cxn>
                  <a:cxn ang="T7">
                    <a:pos x="T2" y="T3"/>
                  </a:cxn>
                  <a:cxn ang="T8">
                    <a:pos x="T4" y="T5"/>
                  </a:cxn>
                </a:cxnLst>
                <a:rect l="T9" t="T10" r="T11" b="T12"/>
                <a:pathLst>
                  <a:path w="2" h="37">
                    <a:moveTo>
                      <a:pt x="2" y="0"/>
                    </a:moveTo>
                    <a:lnTo>
                      <a:pt x="0" y="3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58" name="Line 1240"/>
              <p:cNvSpPr>
                <a:spLocks noChangeShapeType="1"/>
              </p:cNvSpPr>
              <p:nvPr/>
            </p:nvSpPr>
            <p:spPr bwMode="auto">
              <a:xfrm flipV="1">
                <a:off x="4031" y="3332"/>
                <a:ext cx="2" cy="16"/>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59" name="Line 1241"/>
              <p:cNvSpPr>
                <a:spLocks noChangeShapeType="1"/>
              </p:cNvSpPr>
              <p:nvPr/>
            </p:nvSpPr>
            <p:spPr bwMode="auto">
              <a:xfrm flipV="1">
                <a:off x="4035" y="3308"/>
                <a:ext cx="1" cy="1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60" name="Freeform 1242"/>
              <p:cNvSpPr>
                <a:spLocks/>
              </p:cNvSpPr>
              <p:nvPr/>
            </p:nvSpPr>
            <p:spPr bwMode="auto">
              <a:xfrm>
                <a:off x="4035" y="3252"/>
                <a:ext cx="4" cy="44"/>
              </a:xfrm>
              <a:custGeom>
                <a:avLst/>
                <a:gdLst>
                  <a:gd name="T0" fmla="*/ 0 w 3"/>
                  <a:gd name="T1" fmla="*/ 212 h 26"/>
                  <a:gd name="T2" fmla="*/ 0 w 3"/>
                  <a:gd name="T3" fmla="*/ 0 h 26"/>
                  <a:gd name="T4" fmla="*/ 9 w 3"/>
                  <a:gd name="T5" fmla="*/ 0 h 26"/>
                  <a:gd name="T6" fmla="*/ 0 60000 65536"/>
                  <a:gd name="T7" fmla="*/ 0 60000 65536"/>
                  <a:gd name="T8" fmla="*/ 0 60000 65536"/>
                  <a:gd name="T9" fmla="*/ 0 w 3"/>
                  <a:gd name="T10" fmla="*/ 0 h 26"/>
                  <a:gd name="T11" fmla="*/ 3 w 3"/>
                  <a:gd name="T12" fmla="*/ 26 h 26"/>
                </a:gdLst>
                <a:ahLst/>
                <a:cxnLst>
                  <a:cxn ang="T6">
                    <a:pos x="T0" y="T1"/>
                  </a:cxn>
                  <a:cxn ang="T7">
                    <a:pos x="T2" y="T3"/>
                  </a:cxn>
                  <a:cxn ang="T8">
                    <a:pos x="T4" y="T5"/>
                  </a:cxn>
                </a:cxnLst>
                <a:rect l="T9" t="T10" r="T11" b="T12"/>
                <a:pathLst>
                  <a:path w="3" h="26">
                    <a:moveTo>
                      <a:pt x="0" y="26"/>
                    </a:moveTo>
                    <a:lnTo>
                      <a:pt x="0" y="0"/>
                    </a:lnTo>
                    <a:lnTo>
                      <a:pt x="3"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61" name="Freeform 1243"/>
              <p:cNvSpPr>
                <a:spLocks/>
              </p:cNvSpPr>
              <p:nvPr/>
            </p:nvSpPr>
            <p:spPr bwMode="auto">
              <a:xfrm>
                <a:off x="3931" y="3241"/>
                <a:ext cx="5" cy="8"/>
              </a:xfrm>
              <a:custGeom>
                <a:avLst/>
                <a:gdLst>
                  <a:gd name="T0" fmla="*/ 75 w 2"/>
                  <a:gd name="T1" fmla="*/ 0 h 5"/>
                  <a:gd name="T2" fmla="*/ 0 w 2"/>
                  <a:gd name="T3" fmla="*/ 13 h 5"/>
                  <a:gd name="T4" fmla="*/ 0 w 2"/>
                  <a:gd name="T5" fmla="*/ 13 h 5"/>
                  <a:gd name="T6" fmla="*/ 0 w 2"/>
                  <a:gd name="T7" fmla="*/ 34 h 5"/>
                  <a:gd name="T8" fmla="*/ 75 w 2"/>
                  <a:gd name="T9" fmla="*/ 34 h 5"/>
                  <a:gd name="T10" fmla="*/ 0 60000 65536"/>
                  <a:gd name="T11" fmla="*/ 0 60000 65536"/>
                  <a:gd name="T12" fmla="*/ 0 60000 65536"/>
                  <a:gd name="T13" fmla="*/ 0 60000 65536"/>
                  <a:gd name="T14" fmla="*/ 0 60000 65536"/>
                  <a:gd name="T15" fmla="*/ 0 w 2"/>
                  <a:gd name="T16" fmla="*/ 0 h 5"/>
                  <a:gd name="T17" fmla="*/ 2 w 2"/>
                  <a:gd name="T18" fmla="*/ 5 h 5"/>
                </a:gdLst>
                <a:ahLst/>
                <a:cxnLst>
                  <a:cxn ang="T10">
                    <a:pos x="T0" y="T1"/>
                  </a:cxn>
                  <a:cxn ang="T11">
                    <a:pos x="T2" y="T3"/>
                  </a:cxn>
                  <a:cxn ang="T12">
                    <a:pos x="T4" y="T5"/>
                  </a:cxn>
                  <a:cxn ang="T13">
                    <a:pos x="T6" y="T7"/>
                  </a:cxn>
                  <a:cxn ang="T14">
                    <a:pos x="T8" y="T9"/>
                  </a:cxn>
                </a:cxnLst>
                <a:rect l="T15" t="T16" r="T17" b="T18"/>
                <a:pathLst>
                  <a:path w="2" h="5">
                    <a:moveTo>
                      <a:pt x="2" y="0"/>
                    </a:moveTo>
                    <a:lnTo>
                      <a:pt x="0" y="2"/>
                    </a:lnTo>
                    <a:lnTo>
                      <a:pt x="0" y="5"/>
                    </a:lnTo>
                    <a:lnTo>
                      <a:pt x="2"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62" name="Freeform 1244"/>
              <p:cNvSpPr>
                <a:spLocks/>
              </p:cNvSpPr>
              <p:nvPr/>
            </p:nvSpPr>
            <p:spPr bwMode="auto">
              <a:xfrm>
                <a:off x="3900" y="3915"/>
                <a:ext cx="99" cy="11"/>
              </a:xfrm>
              <a:custGeom>
                <a:avLst/>
                <a:gdLst>
                  <a:gd name="T0" fmla="*/ 0 w 59"/>
                  <a:gd name="T1" fmla="*/ 0 h 7"/>
                  <a:gd name="T2" fmla="*/ 109 w 59"/>
                  <a:gd name="T3" fmla="*/ 22 h 7"/>
                  <a:gd name="T4" fmla="*/ 166 w 59"/>
                  <a:gd name="T5" fmla="*/ 42 h 7"/>
                  <a:gd name="T6" fmla="*/ 361 w 59"/>
                  <a:gd name="T7" fmla="*/ 42 h 7"/>
                  <a:gd name="T8" fmla="*/ 411 w 59"/>
                  <a:gd name="T9" fmla="*/ 22 h 7"/>
                  <a:gd name="T10" fmla="*/ 468 w 59"/>
                  <a:gd name="T11" fmla="*/ 13 h 7"/>
                  <a:gd name="T12" fmla="*/ 0 60000 65536"/>
                  <a:gd name="T13" fmla="*/ 0 60000 65536"/>
                  <a:gd name="T14" fmla="*/ 0 60000 65536"/>
                  <a:gd name="T15" fmla="*/ 0 60000 65536"/>
                  <a:gd name="T16" fmla="*/ 0 60000 65536"/>
                  <a:gd name="T17" fmla="*/ 0 60000 65536"/>
                  <a:gd name="T18" fmla="*/ 0 w 59"/>
                  <a:gd name="T19" fmla="*/ 0 h 7"/>
                  <a:gd name="T20" fmla="*/ 59 w 59"/>
                  <a:gd name="T21" fmla="*/ 7 h 7"/>
                </a:gdLst>
                <a:ahLst/>
                <a:cxnLst>
                  <a:cxn ang="T12">
                    <a:pos x="T0" y="T1"/>
                  </a:cxn>
                  <a:cxn ang="T13">
                    <a:pos x="T2" y="T3"/>
                  </a:cxn>
                  <a:cxn ang="T14">
                    <a:pos x="T4" y="T5"/>
                  </a:cxn>
                  <a:cxn ang="T15">
                    <a:pos x="T6" y="T7"/>
                  </a:cxn>
                  <a:cxn ang="T16">
                    <a:pos x="T8" y="T9"/>
                  </a:cxn>
                  <a:cxn ang="T17">
                    <a:pos x="T10" y="T11"/>
                  </a:cxn>
                </a:cxnLst>
                <a:rect l="T18" t="T19" r="T20" b="T21"/>
                <a:pathLst>
                  <a:path w="59" h="7">
                    <a:moveTo>
                      <a:pt x="0" y="0"/>
                    </a:moveTo>
                    <a:lnTo>
                      <a:pt x="14" y="4"/>
                    </a:lnTo>
                    <a:lnTo>
                      <a:pt x="21" y="7"/>
                    </a:lnTo>
                    <a:lnTo>
                      <a:pt x="45" y="7"/>
                    </a:lnTo>
                    <a:lnTo>
                      <a:pt x="52" y="4"/>
                    </a:lnTo>
                    <a:lnTo>
                      <a:pt x="59" y="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63" name="Freeform 1245"/>
              <p:cNvSpPr>
                <a:spLocks/>
              </p:cNvSpPr>
              <p:nvPr/>
            </p:nvSpPr>
            <p:spPr bwMode="auto">
              <a:xfrm>
                <a:off x="3900" y="3910"/>
                <a:ext cx="1" cy="5"/>
              </a:xfrm>
              <a:custGeom>
                <a:avLst/>
                <a:gdLst>
                  <a:gd name="T0" fmla="*/ 0 w 1"/>
                  <a:gd name="T1" fmla="*/ 0 h 3"/>
                  <a:gd name="T2" fmla="*/ 0 w 1"/>
                  <a:gd name="T3" fmla="*/ 22 h 3"/>
                  <a:gd name="T4" fmla="*/ 0 w 1"/>
                  <a:gd name="T5" fmla="*/ 22 h 3"/>
                  <a:gd name="T6" fmla="*/ 0 60000 65536"/>
                  <a:gd name="T7" fmla="*/ 0 60000 65536"/>
                  <a:gd name="T8" fmla="*/ 0 60000 65536"/>
                  <a:gd name="T9" fmla="*/ 0 w 1"/>
                  <a:gd name="T10" fmla="*/ 0 h 3"/>
                  <a:gd name="T11" fmla="*/ 1 w 1"/>
                  <a:gd name="T12" fmla="*/ 3 h 3"/>
                </a:gdLst>
                <a:ahLst/>
                <a:cxnLst>
                  <a:cxn ang="T6">
                    <a:pos x="T0" y="T1"/>
                  </a:cxn>
                  <a:cxn ang="T7">
                    <a:pos x="T2" y="T3"/>
                  </a:cxn>
                  <a:cxn ang="T8">
                    <a:pos x="T4" y="T5"/>
                  </a:cxn>
                </a:cxnLst>
                <a:rect l="T9" t="T10" r="T11" b="T12"/>
                <a:pathLst>
                  <a:path w="1" h="3">
                    <a:moveTo>
                      <a:pt x="0" y="0"/>
                    </a:moveTo>
                    <a:lnTo>
                      <a:pt x="0" y="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64" name="Freeform 1246"/>
              <p:cNvSpPr>
                <a:spLocks/>
              </p:cNvSpPr>
              <p:nvPr/>
            </p:nvSpPr>
            <p:spPr bwMode="auto">
              <a:xfrm>
                <a:off x="3999" y="3918"/>
                <a:ext cx="4" cy="3"/>
              </a:xfrm>
              <a:custGeom>
                <a:avLst/>
                <a:gdLst>
                  <a:gd name="T0" fmla="*/ 0 w 2"/>
                  <a:gd name="T1" fmla="*/ 0 h 3"/>
                  <a:gd name="T2" fmla="*/ 32 w 2"/>
                  <a:gd name="T3" fmla="*/ 0 h 3"/>
                  <a:gd name="T4" fmla="*/ 32 w 2"/>
                  <a:gd name="T5" fmla="*/ 0 h 3"/>
                  <a:gd name="T6" fmla="*/ 0 60000 65536"/>
                  <a:gd name="T7" fmla="*/ 0 60000 65536"/>
                  <a:gd name="T8" fmla="*/ 0 60000 65536"/>
                  <a:gd name="T9" fmla="*/ 0 w 2"/>
                  <a:gd name="T10" fmla="*/ 0 h 3"/>
                  <a:gd name="T11" fmla="*/ 2 w 2"/>
                  <a:gd name="T12" fmla="*/ 3 h 3"/>
                </a:gdLst>
                <a:ahLst/>
                <a:cxnLst>
                  <a:cxn ang="T6">
                    <a:pos x="T0" y="T1"/>
                  </a:cxn>
                  <a:cxn ang="T7">
                    <a:pos x="T2" y="T3"/>
                  </a:cxn>
                  <a:cxn ang="T8">
                    <a:pos x="T4" y="T5"/>
                  </a:cxn>
                </a:cxnLst>
                <a:rect l="T9" t="T10" r="T11" b="T12"/>
                <a:pathLst>
                  <a:path w="2" h="3">
                    <a:moveTo>
                      <a:pt x="0" y="0"/>
                    </a:moveTo>
                    <a:lnTo>
                      <a:pt x="2"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65" name="Freeform 1247"/>
              <p:cNvSpPr>
                <a:spLocks/>
              </p:cNvSpPr>
              <p:nvPr/>
            </p:nvSpPr>
            <p:spPr bwMode="auto">
              <a:xfrm>
                <a:off x="4035" y="3243"/>
                <a:ext cx="4" cy="9"/>
              </a:xfrm>
              <a:custGeom>
                <a:avLst/>
                <a:gdLst>
                  <a:gd name="T0" fmla="*/ 0 w 3"/>
                  <a:gd name="T1" fmla="*/ 52 h 5"/>
                  <a:gd name="T2" fmla="*/ 0 w 3"/>
                  <a:gd name="T3" fmla="*/ 52 h 5"/>
                  <a:gd name="T4" fmla="*/ 9 w 3"/>
                  <a:gd name="T5" fmla="*/ 52 h 5"/>
                  <a:gd name="T6" fmla="*/ 9 w 3"/>
                  <a:gd name="T7" fmla="*/ 52 h 5"/>
                  <a:gd name="T8" fmla="*/ 9 w 3"/>
                  <a:gd name="T9" fmla="*/ 29 h 5"/>
                  <a:gd name="T10" fmla="*/ 0 w 3"/>
                  <a:gd name="T11" fmla="*/ 0 h 5"/>
                  <a:gd name="T12" fmla="*/ 0 60000 65536"/>
                  <a:gd name="T13" fmla="*/ 0 60000 65536"/>
                  <a:gd name="T14" fmla="*/ 0 60000 65536"/>
                  <a:gd name="T15" fmla="*/ 0 60000 65536"/>
                  <a:gd name="T16" fmla="*/ 0 60000 65536"/>
                  <a:gd name="T17" fmla="*/ 0 60000 65536"/>
                  <a:gd name="T18" fmla="*/ 0 w 3"/>
                  <a:gd name="T19" fmla="*/ 0 h 5"/>
                  <a:gd name="T20" fmla="*/ 3 w 3"/>
                  <a:gd name="T21" fmla="*/ 5 h 5"/>
                </a:gdLst>
                <a:ahLst/>
                <a:cxnLst>
                  <a:cxn ang="T12">
                    <a:pos x="T0" y="T1"/>
                  </a:cxn>
                  <a:cxn ang="T13">
                    <a:pos x="T2" y="T3"/>
                  </a:cxn>
                  <a:cxn ang="T14">
                    <a:pos x="T4" y="T5"/>
                  </a:cxn>
                  <a:cxn ang="T15">
                    <a:pos x="T6" y="T7"/>
                  </a:cxn>
                  <a:cxn ang="T16">
                    <a:pos x="T8" y="T9"/>
                  </a:cxn>
                  <a:cxn ang="T17">
                    <a:pos x="T10" y="T11"/>
                  </a:cxn>
                </a:cxnLst>
                <a:rect l="T18" t="T19" r="T20" b="T21"/>
                <a:pathLst>
                  <a:path w="3" h="5">
                    <a:moveTo>
                      <a:pt x="0" y="5"/>
                    </a:moveTo>
                    <a:lnTo>
                      <a:pt x="0" y="5"/>
                    </a:lnTo>
                    <a:lnTo>
                      <a:pt x="3" y="5"/>
                    </a:lnTo>
                    <a:lnTo>
                      <a:pt x="3" y="3"/>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66" name="Freeform 1248"/>
              <p:cNvSpPr>
                <a:spLocks/>
              </p:cNvSpPr>
              <p:nvPr/>
            </p:nvSpPr>
            <p:spPr bwMode="auto">
              <a:xfrm>
                <a:off x="3936" y="3249"/>
                <a:ext cx="99" cy="15"/>
              </a:xfrm>
              <a:custGeom>
                <a:avLst/>
                <a:gdLst>
                  <a:gd name="T0" fmla="*/ 0 w 25"/>
                  <a:gd name="T1" fmla="*/ 0 h 4"/>
                  <a:gd name="T2" fmla="*/ 752 w 25"/>
                  <a:gd name="T3" fmla="*/ 210 h 4"/>
                  <a:gd name="T4" fmla="*/ 5409 w 25"/>
                  <a:gd name="T5" fmla="*/ 420 h 4"/>
                  <a:gd name="T6" fmla="*/ 6146 w 25"/>
                  <a:gd name="T7" fmla="*/ 210 h 4"/>
                  <a:gd name="T8" fmla="*/ 0 60000 65536"/>
                  <a:gd name="T9" fmla="*/ 0 60000 65536"/>
                  <a:gd name="T10" fmla="*/ 0 60000 65536"/>
                  <a:gd name="T11" fmla="*/ 0 60000 65536"/>
                  <a:gd name="T12" fmla="*/ 0 w 25"/>
                  <a:gd name="T13" fmla="*/ 0 h 4"/>
                  <a:gd name="T14" fmla="*/ 25 w 25"/>
                  <a:gd name="T15" fmla="*/ 4 h 4"/>
                </a:gdLst>
                <a:ahLst/>
                <a:cxnLst>
                  <a:cxn ang="T8">
                    <a:pos x="T0" y="T1"/>
                  </a:cxn>
                  <a:cxn ang="T9">
                    <a:pos x="T2" y="T3"/>
                  </a:cxn>
                  <a:cxn ang="T10">
                    <a:pos x="T4" y="T5"/>
                  </a:cxn>
                  <a:cxn ang="T11">
                    <a:pos x="T6" y="T7"/>
                  </a:cxn>
                </a:cxnLst>
                <a:rect l="T12" t="T13" r="T14" b="T15"/>
                <a:pathLst>
                  <a:path w="25" h="4">
                    <a:moveTo>
                      <a:pt x="0" y="0"/>
                    </a:moveTo>
                    <a:cubicBezTo>
                      <a:pt x="3" y="1"/>
                      <a:pt x="3" y="1"/>
                      <a:pt x="3" y="1"/>
                    </a:cubicBezTo>
                    <a:cubicBezTo>
                      <a:pt x="10" y="4"/>
                      <a:pt x="14" y="4"/>
                      <a:pt x="22" y="2"/>
                    </a:cubicBezTo>
                    <a:cubicBezTo>
                      <a:pt x="25" y="1"/>
                      <a:pt x="25" y="1"/>
                      <a:pt x="25" y="1"/>
                    </a:cubicBez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67" name="Freeform 1249"/>
              <p:cNvSpPr>
                <a:spLocks/>
              </p:cNvSpPr>
              <p:nvPr/>
            </p:nvSpPr>
            <p:spPr bwMode="auto">
              <a:xfrm>
                <a:off x="3936" y="3238"/>
                <a:ext cx="99" cy="5"/>
              </a:xfrm>
              <a:custGeom>
                <a:avLst/>
                <a:gdLst>
                  <a:gd name="T0" fmla="*/ 468 w 59"/>
                  <a:gd name="T1" fmla="*/ 9 h 4"/>
                  <a:gd name="T2" fmla="*/ 411 w 59"/>
                  <a:gd name="T3" fmla="*/ 6 h 4"/>
                  <a:gd name="T4" fmla="*/ 361 w 59"/>
                  <a:gd name="T5" fmla="*/ 0 h 4"/>
                  <a:gd name="T6" fmla="*/ 284 w 59"/>
                  <a:gd name="T7" fmla="*/ 0 h 4"/>
                  <a:gd name="T8" fmla="*/ 109 w 59"/>
                  <a:gd name="T9" fmla="*/ 0 h 4"/>
                  <a:gd name="T10" fmla="*/ 57 w 59"/>
                  <a:gd name="T11" fmla="*/ 0 h 4"/>
                  <a:gd name="T12" fmla="*/ 0 w 59"/>
                  <a:gd name="T13" fmla="*/ 6 h 4"/>
                  <a:gd name="T14" fmla="*/ 0 60000 65536"/>
                  <a:gd name="T15" fmla="*/ 0 60000 65536"/>
                  <a:gd name="T16" fmla="*/ 0 60000 65536"/>
                  <a:gd name="T17" fmla="*/ 0 60000 65536"/>
                  <a:gd name="T18" fmla="*/ 0 60000 65536"/>
                  <a:gd name="T19" fmla="*/ 0 60000 65536"/>
                  <a:gd name="T20" fmla="*/ 0 60000 65536"/>
                  <a:gd name="T21" fmla="*/ 0 w 59"/>
                  <a:gd name="T22" fmla="*/ 0 h 4"/>
                  <a:gd name="T23" fmla="*/ 59 w 59"/>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 h="4">
                    <a:moveTo>
                      <a:pt x="59" y="4"/>
                    </a:moveTo>
                    <a:lnTo>
                      <a:pt x="52" y="2"/>
                    </a:lnTo>
                    <a:lnTo>
                      <a:pt x="45" y="0"/>
                    </a:lnTo>
                    <a:lnTo>
                      <a:pt x="36" y="0"/>
                    </a:lnTo>
                    <a:lnTo>
                      <a:pt x="14" y="0"/>
                    </a:lnTo>
                    <a:lnTo>
                      <a:pt x="7" y="0"/>
                    </a:lnTo>
                    <a:lnTo>
                      <a:pt x="0" y="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68" name="Freeform 1250"/>
              <p:cNvSpPr>
                <a:spLocks/>
              </p:cNvSpPr>
              <p:nvPr/>
            </p:nvSpPr>
            <p:spPr bwMode="auto">
              <a:xfrm>
                <a:off x="4134" y="3918"/>
                <a:ext cx="968" cy="29"/>
              </a:xfrm>
              <a:custGeom>
                <a:avLst/>
                <a:gdLst>
                  <a:gd name="T0" fmla="*/ 4570 w 577"/>
                  <a:gd name="T1" fmla="*/ 143 h 17"/>
                  <a:gd name="T2" fmla="*/ 4021 w 577"/>
                  <a:gd name="T3" fmla="*/ 99 h 17"/>
                  <a:gd name="T4" fmla="*/ 3597 w 577"/>
                  <a:gd name="T5" fmla="*/ 58 h 17"/>
                  <a:gd name="T6" fmla="*/ 2570 w 577"/>
                  <a:gd name="T7" fmla="*/ 0 h 17"/>
                  <a:gd name="T8" fmla="*/ 1756 w 577"/>
                  <a:gd name="T9" fmla="*/ 0 h 17"/>
                  <a:gd name="T10" fmla="*/ 794 w 577"/>
                  <a:gd name="T11" fmla="*/ 58 h 17"/>
                  <a:gd name="T12" fmla="*/ 0 w 577"/>
                  <a:gd name="T13" fmla="*/ 143 h 17"/>
                  <a:gd name="T14" fmla="*/ 0 60000 65536"/>
                  <a:gd name="T15" fmla="*/ 0 60000 65536"/>
                  <a:gd name="T16" fmla="*/ 0 60000 65536"/>
                  <a:gd name="T17" fmla="*/ 0 60000 65536"/>
                  <a:gd name="T18" fmla="*/ 0 60000 65536"/>
                  <a:gd name="T19" fmla="*/ 0 60000 65536"/>
                  <a:gd name="T20" fmla="*/ 0 60000 65536"/>
                  <a:gd name="T21" fmla="*/ 0 w 577"/>
                  <a:gd name="T22" fmla="*/ 0 h 17"/>
                  <a:gd name="T23" fmla="*/ 577 w 577"/>
                  <a:gd name="T24" fmla="*/ 17 h 1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7" h="17">
                    <a:moveTo>
                      <a:pt x="577" y="17"/>
                    </a:moveTo>
                    <a:lnTo>
                      <a:pt x="508" y="12"/>
                    </a:lnTo>
                    <a:lnTo>
                      <a:pt x="454" y="7"/>
                    </a:lnTo>
                    <a:lnTo>
                      <a:pt x="324" y="0"/>
                    </a:lnTo>
                    <a:lnTo>
                      <a:pt x="222" y="0"/>
                    </a:lnTo>
                    <a:lnTo>
                      <a:pt x="100" y="7"/>
                    </a:lnTo>
                    <a:lnTo>
                      <a:pt x="0" y="1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69" name="Freeform 1251"/>
              <p:cNvSpPr>
                <a:spLocks/>
              </p:cNvSpPr>
              <p:nvPr/>
            </p:nvSpPr>
            <p:spPr bwMode="auto">
              <a:xfrm>
                <a:off x="5086" y="3462"/>
                <a:ext cx="31" cy="485"/>
              </a:xfrm>
              <a:custGeom>
                <a:avLst/>
                <a:gdLst>
                  <a:gd name="T0" fmla="*/ 69 w 19"/>
                  <a:gd name="T1" fmla="*/ 2292 h 289"/>
                  <a:gd name="T2" fmla="*/ 21 w 19"/>
                  <a:gd name="T3" fmla="*/ 2022 h 289"/>
                  <a:gd name="T4" fmla="*/ 0 w 19"/>
                  <a:gd name="T5" fmla="*/ 1839 h 289"/>
                  <a:gd name="T6" fmla="*/ 21 w 19"/>
                  <a:gd name="T7" fmla="*/ 1499 h 289"/>
                  <a:gd name="T8" fmla="*/ 69 w 19"/>
                  <a:gd name="T9" fmla="*/ 1205 h 289"/>
                  <a:gd name="T10" fmla="*/ 135 w 19"/>
                  <a:gd name="T11" fmla="*/ 698 h 289"/>
                  <a:gd name="T12" fmla="*/ 101 w 19"/>
                  <a:gd name="T13" fmla="*/ 302 h 289"/>
                  <a:gd name="T14" fmla="*/ 69 w 19"/>
                  <a:gd name="T15" fmla="*/ 0 h 289"/>
                  <a:gd name="T16" fmla="*/ 0 60000 65536"/>
                  <a:gd name="T17" fmla="*/ 0 60000 65536"/>
                  <a:gd name="T18" fmla="*/ 0 60000 65536"/>
                  <a:gd name="T19" fmla="*/ 0 60000 65536"/>
                  <a:gd name="T20" fmla="*/ 0 60000 65536"/>
                  <a:gd name="T21" fmla="*/ 0 60000 65536"/>
                  <a:gd name="T22" fmla="*/ 0 60000 65536"/>
                  <a:gd name="T23" fmla="*/ 0 60000 65536"/>
                  <a:gd name="T24" fmla="*/ 0 w 19"/>
                  <a:gd name="T25" fmla="*/ 0 h 289"/>
                  <a:gd name="T26" fmla="*/ 19 w 19"/>
                  <a:gd name="T27" fmla="*/ 289 h 2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 h="289">
                    <a:moveTo>
                      <a:pt x="10" y="289"/>
                    </a:moveTo>
                    <a:lnTo>
                      <a:pt x="3" y="255"/>
                    </a:lnTo>
                    <a:lnTo>
                      <a:pt x="0" y="232"/>
                    </a:lnTo>
                    <a:lnTo>
                      <a:pt x="3" y="189"/>
                    </a:lnTo>
                    <a:lnTo>
                      <a:pt x="10" y="152"/>
                    </a:lnTo>
                    <a:lnTo>
                      <a:pt x="19" y="88"/>
                    </a:lnTo>
                    <a:lnTo>
                      <a:pt x="14" y="38"/>
                    </a:lnTo>
                    <a:lnTo>
                      <a:pt x="1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0" name="Freeform 1252"/>
              <p:cNvSpPr>
                <a:spLocks/>
              </p:cNvSpPr>
              <p:nvPr/>
            </p:nvSpPr>
            <p:spPr bwMode="auto">
              <a:xfrm>
                <a:off x="5102" y="3669"/>
                <a:ext cx="163" cy="278"/>
              </a:xfrm>
              <a:custGeom>
                <a:avLst/>
                <a:gdLst>
                  <a:gd name="T0" fmla="*/ 0 w 97"/>
                  <a:gd name="T1" fmla="*/ 1306 h 166"/>
                  <a:gd name="T2" fmla="*/ 0 w 97"/>
                  <a:gd name="T3" fmla="*/ 1281 h 166"/>
                  <a:gd name="T4" fmla="*/ 13 w 97"/>
                  <a:gd name="T5" fmla="*/ 1268 h 166"/>
                  <a:gd name="T6" fmla="*/ 96 w 97"/>
                  <a:gd name="T7" fmla="*/ 1023 h 166"/>
                  <a:gd name="T8" fmla="*/ 166 w 97"/>
                  <a:gd name="T9" fmla="*/ 857 h 166"/>
                  <a:gd name="T10" fmla="*/ 319 w 97"/>
                  <a:gd name="T11" fmla="*/ 690 h 166"/>
                  <a:gd name="T12" fmla="*/ 489 w 97"/>
                  <a:gd name="T13" fmla="*/ 544 h 166"/>
                  <a:gd name="T14" fmla="*/ 598 w 97"/>
                  <a:gd name="T15" fmla="*/ 410 h 166"/>
                  <a:gd name="T16" fmla="*/ 692 w 97"/>
                  <a:gd name="T17" fmla="*/ 280 h 166"/>
                  <a:gd name="T18" fmla="*/ 734 w 97"/>
                  <a:gd name="T19" fmla="*/ 132 h 166"/>
                  <a:gd name="T20" fmla="*/ 773 w 97"/>
                  <a:gd name="T21" fmla="*/ 0 h 16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97"/>
                  <a:gd name="T34" fmla="*/ 0 h 166"/>
                  <a:gd name="T35" fmla="*/ 97 w 97"/>
                  <a:gd name="T36" fmla="*/ 166 h 16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97" h="166">
                    <a:moveTo>
                      <a:pt x="0" y="166"/>
                    </a:moveTo>
                    <a:lnTo>
                      <a:pt x="0" y="163"/>
                    </a:lnTo>
                    <a:lnTo>
                      <a:pt x="2" y="161"/>
                    </a:lnTo>
                    <a:lnTo>
                      <a:pt x="12" y="130"/>
                    </a:lnTo>
                    <a:lnTo>
                      <a:pt x="21" y="109"/>
                    </a:lnTo>
                    <a:lnTo>
                      <a:pt x="40" y="88"/>
                    </a:lnTo>
                    <a:lnTo>
                      <a:pt x="61" y="69"/>
                    </a:lnTo>
                    <a:lnTo>
                      <a:pt x="75" y="52"/>
                    </a:lnTo>
                    <a:lnTo>
                      <a:pt x="87" y="36"/>
                    </a:lnTo>
                    <a:lnTo>
                      <a:pt x="92" y="17"/>
                    </a:lnTo>
                    <a:lnTo>
                      <a:pt x="97"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1" name="Freeform 1253"/>
              <p:cNvSpPr>
                <a:spLocks/>
              </p:cNvSpPr>
              <p:nvPr/>
            </p:nvSpPr>
            <p:spPr bwMode="auto">
              <a:xfrm>
                <a:off x="5248" y="3186"/>
                <a:ext cx="32" cy="483"/>
              </a:xfrm>
              <a:custGeom>
                <a:avLst/>
                <a:gdLst>
                  <a:gd name="T0" fmla="*/ 83 w 19"/>
                  <a:gd name="T1" fmla="*/ 0 h 288"/>
                  <a:gd name="T2" fmla="*/ 0 w 19"/>
                  <a:gd name="T3" fmla="*/ 329 h 288"/>
                  <a:gd name="T4" fmla="*/ 0 w 19"/>
                  <a:gd name="T5" fmla="*/ 599 h 288"/>
                  <a:gd name="T6" fmla="*/ 37 w 19"/>
                  <a:gd name="T7" fmla="*/ 840 h 288"/>
                  <a:gd name="T8" fmla="*/ 96 w 19"/>
                  <a:gd name="T9" fmla="*/ 1067 h 288"/>
                  <a:gd name="T10" fmla="*/ 153 w 19"/>
                  <a:gd name="T11" fmla="*/ 1457 h 288"/>
                  <a:gd name="T12" fmla="*/ 113 w 19"/>
                  <a:gd name="T13" fmla="*/ 1907 h 288"/>
                  <a:gd name="T14" fmla="*/ 96 w 19"/>
                  <a:gd name="T15" fmla="*/ 2056 h 288"/>
                  <a:gd name="T16" fmla="*/ 83 w 19"/>
                  <a:gd name="T17" fmla="*/ 2277 h 28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9"/>
                  <a:gd name="T28" fmla="*/ 0 h 288"/>
                  <a:gd name="T29" fmla="*/ 19 w 19"/>
                  <a:gd name="T30" fmla="*/ 288 h 28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9" h="288">
                    <a:moveTo>
                      <a:pt x="10" y="0"/>
                    </a:moveTo>
                    <a:lnTo>
                      <a:pt x="0" y="42"/>
                    </a:lnTo>
                    <a:lnTo>
                      <a:pt x="0" y="76"/>
                    </a:lnTo>
                    <a:lnTo>
                      <a:pt x="5" y="106"/>
                    </a:lnTo>
                    <a:lnTo>
                      <a:pt x="12" y="135"/>
                    </a:lnTo>
                    <a:lnTo>
                      <a:pt x="19" y="184"/>
                    </a:lnTo>
                    <a:lnTo>
                      <a:pt x="14" y="241"/>
                    </a:lnTo>
                    <a:lnTo>
                      <a:pt x="12" y="260"/>
                    </a:lnTo>
                    <a:lnTo>
                      <a:pt x="10" y="288"/>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2" name="Freeform 1254"/>
              <p:cNvSpPr>
                <a:spLocks/>
              </p:cNvSpPr>
              <p:nvPr/>
            </p:nvSpPr>
            <p:spPr bwMode="auto">
              <a:xfrm>
                <a:off x="5102" y="3186"/>
                <a:ext cx="163" cy="276"/>
              </a:xfrm>
              <a:custGeom>
                <a:avLst/>
                <a:gdLst>
                  <a:gd name="T0" fmla="*/ 773 w 97"/>
                  <a:gd name="T1" fmla="*/ 0 h 165"/>
                  <a:gd name="T2" fmla="*/ 635 w 97"/>
                  <a:gd name="T3" fmla="*/ 132 h 165"/>
                  <a:gd name="T4" fmla="*/ 565 w 97"/>
                  <a:gd name="T5" fmla="*/ 244 h 165"/>
                  <a:gd name="T6" fmla="*/ 260 w 97"/>
                  <a:gd name="T7" fmla="*/ 652 h 165"/>
                  <a:gd name="T8" fmla="*/ 71 w 97"/>
                  <a:gd name="T9" fmla="*/ 1002 h 165"/>
                  <a:gd name="T10" fmla="*/ 34 w 97"/>
                  <a:gd name="T11" fmla="*/ 1168 h 165"/>
                  <a:gd name="T12" fmla="*/ 0 w 97"/>
                  <a:gd name="T13" fmla="*/ 1293 h 165"/>
                  <a:gd name="T14" fmla="*/ 0 60000 65536"/>
                  <a:gd name="T15" fmla="*/ 0 60000 65536"/>
                  <a:gd name="T16" fmla="*/ 0 60000 65536"/>
                  <a:gd name="T17" fmla="*/ 0 60000 65536"/>
                  <a:gd name="T18" fmla="*/ 0 60000 65536"/>
                  <a:gd name="T19" fmla="*/ 0 60000 65536"/>
                  <a:gd name="T20" fmla="*/ 0 60000 65536"/>
                  <a:gd name="T21" fmla="*/ 0 w 97"/>
                  <a:gd name="T22" fmla="*/ 0 h 165"/>
                  <a:gd name="T23" fmla="*/ 97 w 97"/>
                  <a:gd name="T24" fmla="*/ 165 h 16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165">
                    <a:moveTo>
                      <a:pt x="97" y="0"/>
                    </a:moveTo>
                    <a:lnTo>
                      <a:pt x="80" y="17"/>
                    </a:lnTo>
                    <a:lnTo>
                      <a:pt x="71" y="31"/>
                    </a:lnTo>
                    <a:lnTo>
                      <a:pt x="33" y="83"/>
                    </a:lnTo>
                    <a:lnTo>
                      <a:pt x="9" y="128"/>
                    </a:lnTo>
                    <a:lnTo>
                      <a:pt x="4" y="149"/>
                    </a:lnTo>
                    <a:lnTo>
                      <a:pt x="0" y="16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3" name="Freeform 1255"/>
              <p:cNvSpPr>
                <a:spLocks/>
              </p:cNvSpPr>
              <p:nvPr/>
            </p:nvSpPr>
            <p:spPr bwMode="auto">
              <a:xfrm>
                <a:off x="4122" y="3356"/>
                <a:ext cx="84" cy="591"/>
              </a:xfrm>
              <a:custGeom>
                <a:avLst/>
                <a:gdLst>
                  <a:gd name="T0" fmla="*/ 57 w 50"/>
                  <a:gd name="T1" fmla="*/ 2797 h 352"/>
                  <a:gd name="T2" fmla="*/ 96 w 50"/>
                  <a:gd name="T3" fmla="*/ 2470 h 352"/>
                  <a:gd name="T4" fmla="*/ 113 w 50"/>
                  <a:gd name="T5" fmla="*/ 2233 h 352"/>
                  <a:gd name="T6" fmla="*/ 96 w 50"/>
                  <a:gd name="T7" fmla="*/ 1944 h 352"/>
                  <a:gd name="T8" fmla="*/ 57 w 50"/>
                  <a:gd name="T9" fmla="*/ 1708 h 352"/>
                  <a:gd name="T10" fmla="*/ 22 w 50"/>
                  <a:gd name="T11" fmla="*/ 1254 h 352"/>
                  <a:gd name="T12" fmla="*/ 0 w 50"/>
                  <a:gd name="T13" fmla="*/ 913 h 352"/>
                  <a:gd name="T14" fmla="*/ 22 w 50"/>
                  <a:gd name="T15" fmla="*/ 677 h 352"/>
                  <a:gd name="T16" fmla="*/ 57 w 50"/>
                  <a:gd name="T17" fmla="*/ 502 h 352"/>
                  <a:gd name="T18" fmla="*/ 232 w 50"/>
                  <a:gd name="T19" fmla="*/ 279 h 352"/>
                  <a:gd name="T20" fmla="*/ 398 w 50"/>
                  <a:gd name="T21" fmla="*/ 0 h 35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
                  <a:gd name="T34" fmla="*/ 0 h 352"/>
                  <a:gd name="T35" fmla="*/ 50 w 50"/>
                  <a:gd name="T36" fmla="*/ 352 h 35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 h="352">
                    <a:moveTo>
                      <a:pt x="7" y="352"/>
                    </a:moveTo>
                    <a:lnTo>
                      <a:pt x="12" y="311"/>
                    </a:lnTo>
                    <a:lnTo>
                      <a:pt x="14" y="281"/>
                    </a:lnTo>
                    <a:lnTo>
                      <a:pt x="12" y="245"/>
                    </a:lnTo>
                    <a:lnTo>
                      <a:pt x="7" y="215"/>
                    </a:lnTo>
                    <a:lnTo>
                      <a:pt x="3" y="158"/>
                    </a:lnTo>
                    <a:lnTo>
                      <a:pt x="0" y="115"/>
                    </a:lnTo>
                    <a:lnTo>
                      <a:pt x="3" y="85"/>
                    </a:lnTo>
                    <a:lnTo>
                      <a:pt x="7" y="63"/>
                    </a:lnTo>
                    <a:lnTo>
                      <a:pt x="29" y="35"/>
                    </a:lnTo>
                    <a:lnTo>
                      <a:pt x="5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4" name="Freeform 1256"/>
              <p:cNvSpPr>
                <a:spLocks/>
              </p:cNvSpPr>
              <p:nvPr/>
            </p:nvSpPr>
            <p:spPr bwMode="auto">
              <a:xfrm>
                <a:off x="4292" y="3173"/>
                <a:ext cx="389" cy="28"/>
              </a:xfrm>
              <a:custGeom>
                <a:avLst/>
                <a:gdLst>
                  <a:gd name="T0" fmla="*/ 0 w 231"/>
                  <a:gd name="T1" fmla="*/ 151 h 16"/>
                  <a:gd name="T2" fmla="*/ 210 w 231"/>
                  <a:gd name="T3" fmla="*/ 49 h 16"/>
                  <a:gd name="T4" fmla="*/ 377 w 231"/>
                  <a:gd name="T5" fmla="*/ 0 h 16"/>
                  <a:gd name="T6" fmla="*/ 643 w 231"/>
                  <a:gd name="T7" fmla="*/ 0 h 16"/>
                  <a:gd name="T8" fmla="*/ 930 w 231"/>
                  <a:gd name="T9" fmla="*/ 65 h 16"/>
                  <a:gd name="T10" fmla="*/ 1140 w 231"/>
                  <a:gd name="T11" fmla="*/ 128 h 16"/>
                  <a:gd name="T12" fmla="*/ 1367 w 231"/>
                  <a:gd name="T13" fmla="*/ 151 h 16"/>
                  <a:gd name="T14" fmla="*/ 1633 w 231"/>
                  <a:gd name="T15" fmla="*/ 128 h 16"/>
                  <a:gd name="T16" fmla="*/ 1857 w 231"/>
                  <a:gd name="T17" fmla="*/ 65 h 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1"/>
                  <a:gd name="T28" fmla="*/ 0 h 16"/>
                  <a:gd name="T29" fmla="*/ 231 w 231"/>
                  <a:gd name="T30" fmla="*/ 16 h 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1" h="16">
                    <a:moveTo>
                      <a:pt x="0" y="16"/>
                    </a:moveTo>
                    <a:lnTo>
                      <a:pt x="26" y="5"/>
                    </a:lnTo>
                    <a:lnTo>
                      <a:pt x="47" y="0"/>
                    </a:lnTo>
                    <a:lnTo>
                      <a:pt x="80" y="0"/>
                    </a:lnTo>
                    <a:lnTo>
                      <a:pt x="116" y="7"/>
                    </a:lnTo>
                    <a:lnTo>
                      <a:pt x="142" y="14"/>
                    </a:lnTo>
                    <a:lnTo>
                      <a:pt x="170" y="16"/>
                    </a:lnTo>
                    <a:lnTo>
                      <a:pt x="203" y="14"/>
                    </a:lnTo>
                    <a:lnTo>
                      <a:pt x="231" y="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5" name="Freeform 1257"/>
              <p:cNvSpPr>
                <a:spLocks/>
              </p:cNvSpPr>
              <p:nvPr/>
            </p:nvSpPr>
            <p:spPr bwMode="auto">
              <a:xfrm>
                <a:off x="4966" y="3177"/>
                <a:ext cx="299" cy="17"/>
              </a:xfrm>
              <a:custGeom>
                <a:avLst/>
                <a:gdLst>
                  <a:gd name="T0" fmla="*/ 0 w 178"/>
                  <a:gd name="T1" fmla="*/ 0 h 10"/>
                  <a:gd name="T2" fmla="*/ 245 w 178"/>
                  <a:gd name="T3" fmla="*/ 26 h 10"/>
                  <a:gd name="T4" fmla="*/ 480 w 178"/>
                  <a:gd name="T5" fmla="*/ 43 h 10"/>
                  <a:gd name="T6" fmla="*/ 852 w 178"/>
                  <a:gd name="T7" fmla="*/ 83 h 10"/>
                  <a:gd name="T8" fmla="*/ 1157 w 178"/>
                  <a:gd name="T9" fmla="*/ 58 h 10"/>
                  <a:gd name="T10" fmla="*/ 1416 w 178"/>
                  <a:gd name="T11" fmla="*/ 43 h 10"/>
                  <a:gd name="T12" fmla="*/ 0 60000 65536"/>
                  <a:gd name="T13" fmla="*/ 0 60000 65536"/>
                  <a:gd name="T14" fmla="*/ 0 60000 65536"/>
                  <a:gd name="T15" fmla="*/ 0 60000 65536"/>
                  <a:gd name="T16" fmla="*/ 0 60000 65536"/>
                  <a:gd name="T17" fmla="*/ 0 60000 65536"/>
                  <a:gd name="T18" fmla="*/ 0 w 178"/>
                  <a:gd name="T19" fmla="*/ 0 h 10"/>
                  <a:gd name="T20" fmla="*/ 178 w 178"/>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78" h="10">
                    <a:moveTo>
                      <a:pt x="0" y="0"/>
                    </a:moveTo>
                    <a:lnTo>
                      <a:pt x="31" y="3"/>
                    </a:lnTo>
                    <a:lnTo>
                      <a:pt x="60" y="5"/>
                    </a:lnTo>
                    <a:lnTo>
                      <a:pt x="107" y="10"/>
                    </a:lnTo>
                    <a:lnTo>
                      <a:pt x="145" y="7"/>
                    </a:lnTo>
                    <a:lnTo>
                      <a:pt x="178"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6" name="Freeform 1258"/>
              <p:cNvSpPr>
                <a:spLocks/>
              </p:cNvSpPr>
              <p:nvPr/>
            </p:nvSpPr>
            <p:spPr bwMode="auto">
              <a:xfrm>
                <a:off x="4134" y="3186"/>
                <a:ext cx="547" cy="287"/>
              </a:xfrm>
              <a:custGeom>
                <a:avLst/>
                <a:gdLst>
                  <a:gd name="T0" fmla="*/ 2584 w 326"/>
                  <a:gd name="T1" fmla="*/ 0 h 172"/>
                  <a:gd name="T2" fmla="*/ 2458 w 326"/>
                  <a:gd name="T3" fmla="*/ 147 h 172"/>
                  <a:gd name="T4" fmla="*/ 2363 w 326"/>
                  <a:gd name="T5" fmla="*/ 270 h 172"/>
                  <a:gd name="T6" fmla="*/ 2292 w 326"/>
                  <a:gd name="T7" fmla="*/ 442 h 172"/>
                  <a:gd name="T8" fmla="*/ 2252 w 326"/>
                  <a:gd name="T9" fmla="*/ 604 h 172"/>
                  <a:gd name="T10" fmla="*/ 2139 w 326"/>
                  <a:gd name="T11" fmla="*/ 861 h 172"/>
                  <a:gd name="T12" fmla="*/ 1965 w 326"/>
                  <a:gd name="T13" fmla="*/ 1113 h 172"/>
                  <a:gd name="T14" fmla="*/ 1824 w 326"/>
                  <a:gd name="T15" fmla="*/ 1278 h 172"/>
                  <a:gd name="T16" fmla="*/ 1554 w 326"/>
                  <a:gd name="T17" fmla="*/ 1250 h 172"/>
                  <a:gd name="T18" fmla="*/ 1332 w 326"/>
                  <a:gd name="T19" fmla="*/ 1228 h 172"/>
                  <a:gd name="T20" fmla="*/ 1123 w 326"/>
                  <a:gd name="T21" fmla="*/ 1250 h 172"/>
                  <a:gd name="T22" fmla="*/ 901 w 326"/>
                  <a:gd name="T23" fmla="*/ 1278 h 172"/>
                  <a:gd name="T24" fmla="*/ 564 w 326"/>
                  <a:gd name="T25" fmla="*/ 1333 h 172"/>
                  <a:gd name="T26" fmla="*/ 245 w 326"/>
                  <a:gd name="T27" fmla="*/ 1333 h 172"/>
                  <a:gd name="T28" fmla="*/ 0 w 326"/>
                  <a:gd name="T29" fmla="*/ 1278 h 17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26"/>
                  <a:gd name="T46" fmla="*/ 0 h 172"/>
                  <a:gd name="T47" fmla="*/ 326 w 326"/>
                  <a:gd name="T48" fmla="*/ 172 h 17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26" h="172">
                    <a:moveTo>
                      <a:pt x="326" y="0"/>
                    </a:moveTo>
                    <a:lnTo>
                      <a:pt x="310" y="19"/>
                    </a:lnTo>
                    <a:lnTo>
                      <a:pt x="298" y="35"/>
                    </a:lnTo>
                    <a:lnTo>
                      <a:pt x="289" y="57"/>
                    </a:lnTo>
                    <a:lnTo>
                      <a:pt x="284" y="78"/>
                    </a:lnTo>
                    <a:lnTo>
                      <a:pt x="270" y="111"/>
                    </a:lnTo>
                    <a:lnTo>
                      <a:pt x="248" y="144"/>
                    </a:lnTo>
                    <a:lnTo>
                      <a:pt x="230" y="165"/>
                    </a:lnTo>
                    <a:lnTo>
                      <a:pt x="196" y="161"/>
                    </a:lnTo>
                    <a:lnTo>
                      <a:pt x="168" y="158"/>
                    </a:lnTo>
                    <a:lnTo>
                      <a:pt x="142" y="161"/>
                    </a:lnTo>
                    <a:lnTo>
                      <a:pt x="114" y="165"/>
                    </a:lnTo>
                    <a:lnTo>
                      <a:pt x="71" y="172"/>
                    </a:lnTo>
                    <a:lnTo>
                      <a:pt x="31" y="172"/>
                    </a:lnTo>
                    <a:lnTo>
                      <a:pt x="0" y="16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7" name="Freeform 1259"/>
              <p:cNvSpPr>
                <a:spLocks/>
              </p:cNvSpPr>
              <p:nvPr/>
            </p:nvSpPr>
            <p:spPr bwMode="auto">
              <a:xfrm>
                <a:off x="4761" y="3443"/>
                <a:ext cx="341" cy="39"/>
              </a:xfrm>
              <a:custGeom>
                <a:avLst/>
                <a:gdLst>
                  <a:gd name="T0" fmla="*/ 1618 w 203"/>
                  <a:gd name="T1" fmla="*/ 92 h 23"/>
                  <a:gd name="T2" fmla="*/ 1591 w 203"/>
                  <a:gd name="T3" fmla="*/ 92 h 23"/>
                  <a:gd name="T4" fmla="*/ 1591 w 203"/>
                  <a:gd name="T5" fmla="*/ 92 h 23"/>
                  <a:gd name="T6" fmla="*/ 1354 w 203"/>
                  <a:gd name="T7" fmla="*/ 14 h 23"/>
                  <a:gd name="T8" fmla="*/ 1179 w 203"/>
                  <a:gd name="T9" fmla="*/ 0 h 23"/>
                  <a:gd name="T10" fmla="*/ 971 w 203"/>
                  <a:gd name="T11" fmla="*/ 34 h 23"/>
                  <a:gd name="T12" fmla="*/ 763 w 203"/>
                  <a:gd name="T13" fmla="*/ 119 h 23"/>
                  <a:gd name="T14" fmla="*/ 598 w 203"/>
                  <a:gd name="T15" fmla="*/ 175 h 23"/>
                  <a:gd name="T16" fmla="*/ 445 w 203"/>
                  <a:gd name="T17" fmla="*/ 190 h 23"/>
                  <a:gd name="T18" fmla="*/ 186 w 203"/>
                  <a:gd name="T19" fmla="*/ 153 h 23"/>
                  <a:gd name="T20" fmla="*/ 0 w 203"/>
                  <a:gd name="T21" fmla="*/ 92 h 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23"/>
                  <a:gd name="T35" fmla="*/ 203 w 203"/>
                  <a:gd name="T36" fmla="*/ 23 h 2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23">
                    <a:moveTo>
                      <a:pt x="203" y="11"/>
                    </a:moveTo>
                    <a:lnTo>
                      <a:pt x="200" y="11"/>
                    </a:lnTo>
                    <a:lnTo>
                      <a:pt x="170" y="2"/>
                    </a:lnTo>
                    <a:lnTo>
                      <a:pt x="148" y="0"/>
                    </a:lnTo>
                    <a:lnTo>
                      <a:pt x="122" y="4"/>
                    </a:lnTo>
                    <a:lnTo>
                      <a:pt x="96" y="14"/>
                    </a:lnTo>
                    <a:lnTo>
                      <a:pt x="75" y="21"/>
                    </a:lnTo>
                    <a:lnTo>
                      <a:pt x="56" y="23"/>
                    </a:lnTo>
                    <a:lnTo>
                      <a:pt x="23" y="18"/>
                    </a:lnTo>
                    <a:lnTo>
                      <a:pt x="0" y="1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8" name="Freeform 1260"/>
              <p:cNvSpPr>
                <a:spLocks/>
              </p:cNvSpPr>
              <p:nvPr/>
            </p:nvSpPr>
            <p:spPr bwMode="auto">
              <a:xfrm>
                <a:off x="4520" y="3186"/>
                <a:ext cx="241" cy="400"/>
              </a:xfrm>
              <a:custGeom>
                <a:avLst/>
                <a:gdLst>
                  <a:gd name="T0" fmla="*/ 753 w 144"/>
                  <a:gd name="T1" fmla="*/ 0 h 239"/>
                  <a:gd name="T2" fmla="*/ 778 w 144"/>
                  <a:gd name="T3" fmla="*/ 107 h 239"/>
                  <a:gd name="T4" fmla="*/ 778 w 144"/>
                  <a:gd name="T5" fmla="*/ 208 h 239"/>
                  <a:gd name="T6" fmla="*/ 778 w 144"/>
                  <a:gd name="T7" fmla="*/ 408 h 239"/>
                  <a:gd name="T8" fmla="*/ 753 w 144"/>
                  <a:gd name="T9" fmla="*/ 536 h 239"/>
                  <a:gd name="T10" fmla="*/ 666 w 144"/>
                  <a:gd name="T11" fmla="*/ 628 h 239"/>
                  <a:gd name="T12" fmla="*/ 604 w 144"/>
                  <a:gd name="T13" fmla="*/ 708 h 239"/>
                  <a:gd name="T14" fmla="*/ 549 w 144"/>
                  <a:gd name="T15" fmla="*/ 872 h 239"/>
                  <a:gd name="T16" fmla="*/ 515 w 144"/>
                  <a:gd name="T17" fmla="*/ 1003 h 239"/>
                  <a:gd name="T18" fmla="*/ 440 w 144"/>
                  <a:gd name="T19" fmla="*/ 1210 h 239"/>
                  <a:gd name="T20" fmla="*/ 370 w 144"/>
                  <a:gd name="T21" fmla="*/ 1351 h 239"/>
                  <a:gd name="T22" fmla="*/ 179 w 144"/>
                  <a:gd name="T23" fmla="*/ 1644 h 239"/>
                  <a:gd name="T24" fmla="*/ 0 w 144"/>
                  <a:gd name="T25" fmla="*/ 1851 h 239"/>
                  <a:gd name="T26" fmla="*/ 208 w 144"/>
                  <a:gd name="T27" fmla="*/ 1874 h 239"/>
                  <a:gd name="T28" fmla="*/ 383 w 144"/>
                  <a:gd name="T29" fmla="*/ 1874 h 239"/>
                  <a:gd name="T30" fmla="*/ 924 w 144"/>
                  <a:gd name="T31" fmla="*/ 1874 h 239"/>
                  <a:gd name="T32" fmla="*/ 1036 w 144"/>
                  <a:gd name="T33" fmla="*/ 1874 h 239"/>
                  <a:gd name="T34" fmla="*/ 1128 w 144"/>
                  <a:gd name="T35" fmla="*/ 1851 h 23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4"/>
                  <a:gd name="T55" fmla="*/ 0 h 239"/>
                  <a:gd name="T56" fmla="*/ 144 w 144"/>
                  <a:gd name="T57" fmla="*/ 239 h 23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4" h="239">
                    <a:moveTo>
                      <a:pt x="96" y="0"/>
                    </a:moveTo>
                    <a:lnTo>
                      <a:pt x="99" y="14"/>
                    </a:lnTo>
                    <a:lnTo>
                      <a:pt x="99" y="26"/>
                    </a:lnTo>
                    <a:lnTo>
                      <a:pt x="99" y="52"/>
                    </a:lnTo>
                    <a:lnTo>
                      <a:pt x="96" y="68"/>
                    </a:lnTo>
                    <a:lnTo>
                      <a:pt x="85" y="80"/>
                    </a:lnTo>
                    <a:lnTo>
                      <a:pt x="77" y="90"/>
                    </a:lnTo>
                    <a:lnTo>
                      <a:pt x="70" y="111"/>
                    </a:lnTo>
                    <a:lnTo>
                      <a:pt x="66" y="128"/>
                    </a:lnTo>
                    <a:lnTo>
                      <a:pt x="56" y="154"/>
                    </a:lnTo>
                    <a:lnTo>
                      <a:pt x="47" y="172"/>
                    </a:lnTo>
                    <a:lnTo>
                      <a:pt x="23" y="210"/>
                    </a:lnTo>
                    <a:lnTo>
                      <a:pt x="0" y="236"/>
                    </a:lnTo>
                    <a:lnTo>
                      <a:pt x="26" y="239"/>
                    </a:lnTo>
                    <a:lnTo>
                      <a:pt x="49" y="239"/>
                    </a:lnTo>
                    <a:lnTo>
                      <a:pt x="118" y="239"/>
                    </a:lnTo>
                    <a:lnTo>
                      <a:pt x="132" y="239"/>
                    </a:lnTo>
                    <a:lnTo>
                      <a:pt x="144" y="23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79" name="Freeform 1261"/>
              <p:cNvSpPr>
                <a:spLocks/>
              </p:cNvSpPr>
              <p:nvPr/>
            </p:nvSpPr>
            <p:spPr bwMode="auto">
              <a:xfrm>
                <a:off x="4681" y="3300"/>
                <a:ext cx="175" cy="12"/>
              </a:xfrm>
              <a:custGeom>
                <a:avLst/>
                <a:gdLst>
                  <a:gd name="T0" fmla="*/ 0 w 104"/>
                  <a:gd name="T1" fmla="*/ 0 h 8"/>
                  <a:gd name="T2" fmla="*/ 138 w 104"/>
                  <a:gd name="T3" fmla="*/ 23 h 8"/>
                  <a:gd name="T4" fmla="*/ 232 w 104"/>
                  <a:gd name="T5" fmla="*/ 23 h 8"/>
                  <a:gd name="T6" fmla="*/ 443 w 104"/>
                  <a:gd name="T7" fmla="*/ 41 h 8"/>
                  <a:gd name="T8" fmla="*/ 594 w 104"/>
                  <a:gd name="T9" fmla="*/ 23 h 8"/>
                  <a:gd name="T10" fmla="*/ 739 w 104"/>
                  <a:gd name="T11" fmla="*/ 14 h 8"/>
                  <a:gd name="T12" fmla="*/ 833 w 104"/>
                  <a:gd name="T13" fmla="*/ 0 h 8"/>
                  <a:gd name="T14" fmla="*/ 0 60000 65536"/>
                  <a:gd name="T15" fmla="*/ 0 60000 65536"/>
                  <a:gd name="T16" fmla="*/ 0 60000 65536"/>
                  <a:gd name="T17" fmla="*/ 0 60000 65536"/>
                  <a:gd name="T18" fmla="*/ 0 60000 65536"/>
                  <a:gd name="T19" fmla="*/ 0 60000 65536"/>
                  <a:gd name="T20" fmla="*/ 0 60000 65536"/>
                  <a:gd name="T21" fmla="*/ 0 w 104"/>
                  <a:gd name="T22" fmla="*/ 0 h 8"/>
                  <a:gd name="T23" fmla="*/ 104 w 104"/>
                  <a:gd name="T24" fmla="*/ 8 h 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4" h="8">
                    <a:moveTo>
                      <a:pt x="0" y="0"/>
                    </a:moveTo>
                    <a:lnTo>
                      <a:pt x="17" y="5"/>
                    </a:lnTo>
                    <a:lnTo>
                      <a:pt x="29" y="5"/>
                    </a:lnTo>
                    <a:lnTo>
                      <a:pt x="55" y="8"/>
                    </a:lnTo>
                    <a:lnTo>
                      <a:pt x="74" y="5"/>
                    </a:lnTo>
                    <a:lnTo>
                      <a:pt x="92" y="3"/>
                    </a:lnTo>
                    <a:lnTo>
                      <a:pt x="104"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0" name="Freeform 1262"/>
              <p:cNvSpPr>
                <a:spLocks/>
              </p:cNvSpPr>
              <p:nvPr/>
            </p:nvSpPr>
            <p:spPr bwMode="auto">
              <a:xfrm>
                <a:off x="4520" y="3462"/>
                <a:ext cx="2" cy="119"/>
              </a:xfrm>
              <a:custGeom>
                <a:avLst/>
                <a:gdLst>
                  <a:gd name="T0" fmla="*/ 0 w 2"/>
                  <a:gd name="T1" fmla="*/ 0 h 71"/>
                  <a:gd name="T2" fmla="*/ 2 w 2"/>
                  <a:gd name="T3" fmla="*/ 117 h 71"/>
                  <a:gd name="T4" fmla="*/ 2 w 2"/>
                  <a:gd name="T5" fmla="*/ 188 h 71"/>
                  <a:gd name="T6" fmla="*/ 2 w 2"/>
                  <a:gd name="T7" fmla="*/ 396 h 71"/>
                  <a:gd name="T8" fmla="*/ 0 w 2"/>
                  <a:gd name="T9" fmla="*/ 560 h 71"/>
                  <a:gd name="T10" fmla="*/ 0 60000 65536"/>
                  <a:gd name="T11" fmla="*/ 0 60000 65536"/>
                  <a:gd name="T12" fmla="*/ 0 60000 65536"/>
                  <a:gd name="T13" fmla="*/ 0 60000 65536"/>
                  <a:gd name="T14" fmla="*/ 0 60000 65536"/>
                  <a:gd name="T15" fmla="*/ 0 w 2"/>
                  <a:gd name="T16" fmla="*/ 0 h 71"/>
                  <a:gd name="T17" fmla="*/ 2 w 2"/>
                  <a:gd name="T18" fmla="*/ 71 h 71"/>
                </a:gdLst>
                <a:ahLst/>
                <a:cxnLst>
                  <a:cxn ang="T10">
                    <a:pos x="T0" y="T1"/>
                  </a:cxn>
                  <a:cxn ang="T11">
                    <a:pos x="T2" y="T3"/>
                  </a:cxn>
                  <a:cxn ang="T12">
                    <a:pos x="T4" y="T5"/>
                  </a:cxn>
                  <a:cxn ang="T13">
                    <a:pos x="T6" y="T7"/>
                  </a:cxn>
                  <a:cxn ang="T14">
                    <a:pos x="T8" y="T9"/>
                  </a:cxn>
                </a:cxnLst>
                <a:rect l="T15" t="T16" r="T17" b="T18"/>
                <a:pathLst>
                  <a:path w="2" h="71">
                    <a:moveTo>
                      <a:pt x="0" y="0"/>
                    </a:moveTo>
                    <a:lnTo>
                      <a:pt x="2" y="15"/>
                    </a:lnTo>
                    <a:lnTo>
                      <a:pt x="2" y="24"/>
                    </a:lnTo>
                    <a:lnTo>
                      <a:pt x="2" y="50"/>
                    </a:lnTo>
                    <a:lnTo>
                      <a:pt x="0" y="7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1" name="Freeform 1263"/>
              <p:cNvSpPr>
                <a:spLocks/>
              </p:cNvSpPr>
              <p:nvPr/>
            </p:nvSpPr>
            <p:spPr bwMode="auto">
              <a:xfrm>
                <a:off x="4752" y="3462"/>
                <a:ext cx="9" cy="119"/>
              </a:xfrm>
              <a:custGeom>
                <a:avLst/>
                <a:gdLst>
                  <a:gd name="T0" fmla="*/ 52 w 5"/>
                  <a:gd name="T1" fmla="*/ 0 h 71"/>
                  <a:gd name="T2" fmla="*/ 0 w 5"/>
                  <a:gd name="T3" fmla="*/ 153 h 71"/>
                  <a:gd name="T4" fmla="*/ 0 w 5"/>
                  <a:gd name="T5" fmla="*/ 283 h 71"/>
                  <a:gd name="T6" fmla="*/ 0 w 5"/>
                  <a:gd name="T7" fmla="*/ 432 h 71"/>
                  <a:gd name="T8" fmla="*/ 52 w 5"/>
                  <a:gd name="T9" fmla="*/ 560 h 71"/>
                  <a:gd name="T10" fmla="*/ 0 60000 65536"/>
                  <a:gd name="T11" fmla="*/ 0 60000 65536"/>
                  <a:gd name="T12" fmla="*/ 0 60000 65536"/>
                  <a:gd name="T13" fmla="*/ 0 60000 65536"/>
                  <a:gd name="T14" fmla="*/ 0 60000 65536"/>
                  <a:gd name="T15" fmla="*/ 0 w 5"/>
                  <a:gd name="T16" fmla="*/ 0 h 71"/>
                  <a:gd name="T17" fmla="*/ 5 w 5"/>
                  <a:gd name="T18" fmla="*/ 71 h 71"/>
                </a:gdLst>
                <a:ahLst/>
                <a:cxnLst>
                  <a:cxn ang="T10">
                    <a:pos x="T0" y="T1"/>
                  </a:cxn>
                  <a:cxn ang="T11">
                    <a:pos x="T2" y="T3"/>
                  </a:cxn>
                  <a:cxn ang="T12">
                    <a:pos x="T4" y="T5"/>
                  </a:cxn>
                  <a:cxn ang="T13">
                    <a:pos x="T6" y="T7"/>
                  </a:cxn>
                  <a:cxn ang="T14">
                    <a:pos x="T8" y="T9"/>
                  </a:cxn>
                </a:cxnLst>
                <a:rect l="T15" t="T16" r="T17" b="T18"/>
                <a:pathLst>
                  <a:path w="5" h="71">
                    <a:moveTo>
                      <a:pt x="5" y="0"/>
                    </a:moveTo>
                    <a:lnTo>
                      <a:pt x="0" y="19"/>
                    </a:lnTo>
                    <a:lnTo>
                      <a:pt x="0" y="36"/>
                    </a:lnTo>
                    <a:lnTo>
                      <a:pt x="0" y="55"/>
                    </a:lnTo>
                    <a:lnTo>
                      <a:pt x="5" y="7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2" name="Freeform 1264"/>
              <p:cNvSpPr>
                <a:spLocks/>
              </p:cNvSpPr>
              <p:nvPr/>
            </p:nvSpPr>
            <p:spPr bwMode="auto">
              <a:xfrm>
                <a:off x="4761" y="3312"/>
                <a:ext cx="95" cy="150"/>
              </a:xfrm>
              <a:custGeom>
                <a:avLst/>
                <a:gdLst>
                  <a:gd name="T0" fmla="*/ 463 w 56"/>
                  <a:gd name="T1" fmla="*/ 0 h 89"/>
                  <a:gd name="T2" fmla="*/ 331 w 56"/>
                  <a:gd name="T3" fmla="*/ 244 h 89"/>
                  <a:gd name="T4" fmla="*/ 232 w 56"/>
                  <a:gd name="T5" fmla="*/ 448 h 89"/>
                  <a:gd name="T6" fmla="*/ 175 w 56"/>
                  <a:gd name="T7" fmla="*/ 531 h 89"/>
                  <a:gd name="T8" fmla="*/ 14 w 56"/>
                  <a:gd name="T9" fmla="*/ 647 h 89"/>
                  <a:gd name="T10" fmla="*/ 0 w 56"/>
                  <a:gd name="T11" fmla="*/ 718 h 89"/>
                  <a:gd name="T12" fmla="*/ 0 60000 65536"/>
                  <a:gd name="T13" fmla="*/ 0 60000 65536"/>
                  <a:gd name="T14" fmla="*/ 0 60000 65536"/>
                  <a:gd name="T15" fmla="*/ 0 60000 65536"/>
                  <a:gd name="T16" fmla="*/ 0 60000 65536"/>
                  <a:gd name="T17" fmla="*/ 0 60000 65536"/>
                  <a:gd name="T18" fmla="*/ 0 w 56"/>
                  <a:gd name="T19" fmla="*/ 0 h 89"/>
                  <a:gd name="T20" fmla="*/ 56 w 56"/>
                  <a:gd name="T21" fmla="*/ 89 h 89"/>
                </a:gdLst>
                <a:ahLst/>
                <a:cxnLst>
                  <a:cxn ang="T12">
                    <a:pos x="T0" y="T1"/>
                  </a:cxn>
                  <a:cxn ang="T13">
                    <a:pos x="T2" y="T3"/>
                  </a:cxn>
                  <a:cxn ang="T14">
                    <a:pos x="T4" y="T5"/>
                  </a:cxn>
                  <a:cxn ang="T15">
                    <a:pos x="T6" y="T7"/>
                  </a:cxn>
                  <a:cxn ang="T16">
                    <a:pos x="T8" y="T9"/>
                  </a:cxn>
                  <a:cxn ang="T17">
                    <a:pos x="T10" y="T11"/>
                  </a:cxn>
                </a:cxnLst>
                <a:rect l="T18" t="T19" r="T20" b="T21"/>
                <a:pathLst>
                  <a:path w="56" h="89">
                    <a:moveTo>
                      <a:pt x="56" y="0"/>
                    </a:moveTo>
                    <a:lnTo>
                      <a:pt x="40" y="30"/>
                    </a:lnTo>
                    <a:lnTo>
                      <a:pt x="28" y="56"/>
                    </a:lnTo>
                    <a:lnTo>
                      <a:pt x="21" y="66"/>
                    </a:lnTo>
                    <a:lnTo>
                      <a:pt x="2" y="80"/>
                    </a:lnTo>
                    <a:lnTo>
                      <a:pt x="0" y="89"/>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3" name="Freeform 1265"/>
              <p:cNvSpPr>
                <a:spLocks/>
              </p:cNvSpPr>
              <p:nvPr/>
            </p:nvSpPr>
            <p:spPr bwMode="auto">
              <a:xfrm>
                <a:off x="4269" y="3549"/>
                <a:ext cx="114" cy="128"/>
              </a:xfrm>
              <a:custGeom>
                <a:avLst/>
                <a:gdLst>
                  <a:gd name="T0" fmla="*/ 500 w 68"/>
                  <a:gd name="T1" fmla="*/ 445 h 76"/>
                  <a:gd name="T2" fmla="*/ 444 w 68"/>
                  <a:gd name="T3" fmla="*/ 531 h 76"/>
                  <a:gd name="T4" fmla="*/ 386 w 68"/>
                  <a:gd name="T5" fmla="*/ 573 h 76"/>
                  <a:gd name="T6" fmla="*/ 258 w 68"/>
                  <a:gd name="T7" fmla="*/ 613 h 76"/>
                  <a:gd name="T8" fmla="*/ 153 w 68"/>
                  <a:gd name="T9" fmla="*/ 573 h 76"/>
                  <a:gd name="T10" fmla="*/ 57 w 68"/>
                  <a:gd name="T11" fmla="*/ 460 h 76"/>
                  <a:gd name="T12" fmla="*/ 13 w 68"/>
                  <a:gd name="T13" fmla="*/ 320 h 76"/>
                  <a:gd name="T14" fmla="*/ 0 w 68"/>
                  <a:gd name="T15" fmla="*/ 190 h 76"/>
                  <a:gd name="T16" fmla="*/ 34 w 68"/>
                  <a:gd name="T17" fmla="*/ 83 h 76"/>
                  <a:gd name="T18" fmla="*/ 153 w 68"/>
                  <a:gd name="T19" fmla="*/ 22 h 76"/>
                  <a:gd name="T20" fmla="*/ 236 w 68"/>
                  <a:gd name="T21" fmla="*/ 0 h 76"/>
                  <a:gd name="T22" fmla="*/ 386 w 68"/>
                  <a:gd name="T23" fmla="*/ 0 h 76"/>
                  <a:gd name="T24" fmla="*/ 500 w 68"/>
                  <a:gd name="T25" fmla="*/ 57 h 76"/>
                  <a:gd name="T26" fmla="*/ 536 w 68"/>
                  <a:gd name="T27" fmla="*/ 175 h 76"/>
                  <a:gd name="T28" fmla="*/ 536 w 68"/>
                  <a:gd name="T29" fmla="*/ 291 h 76"/>
                  <a:gd name="T30" fmla="*/ 523 w 68"/>
                  <a:gd name="T31" fmla="*/ 399 h 76"/>
                  <a:gd name="T32" fmla="*/ 500 w 68"/>
                  <a:gd name="T33" fmla="*/ 445 h 76"/>
                  <a:gd name="T34" fmla="*/ 481 w 68"/>
                  <a:gd name="T35" fmla="*/ 473 h 7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8"/>
                  <a:gd name="T55" fmla="*/ 0 h 76"/>
                  <a:gd name="T56" fmla="*/ 68 w 68"/>
                  <a:gd name="T57" fmla="*/ 76 h 7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8" h="76">
                    <a:moveTo>
                      <a:pt x="63" y="55"/>
                    </a:moveTo>
                    <a:lnTo>
                      <a:pt x="56" y="66"/>
                    </a:lnTo>
                    <a:lnTo>
                      <a:pt x="49" y="71"/>
                    </a:lnTo>
                    <a:lnTo>
                      <a:pt x="33" y="76"/>
                    </a:lnTo>
                    <a:lnTo>
                      <a:pt x="19" y="71"/>
                    </a:lnTo>
                    <a:lnTo>
                      <a:pt x="7" y="57"/>
                    </a:lnTo>
                    <a:lnTo>
                      <a:pt x="2" y="40"/>
                    </a:lnTo>
                    <a:lnTo>
                      <a:pt x="0" y="24"/>
                    </a:lnTo>
                    <a:lnTo>
                      <a:pt x="4" y="10"/>
                    </a:lnTo>
                    <a:lnTo>
                      <a:pt x="19" y="3"/>
                    </a:lnTo>
                    <a:lnTo>
                      <a:pt x="30" y="0"/>
                    </a:lnTo>
                    <a:lnTo>
                      <a:pt x="49" y="0"/>
                    </a:lnTo>
                    <a:lnTo>
                      <a:pt x="63" y="7"/>
                    </a:lnTo>
                    <a:lnTo>
                      <a:pt x="68" y="22"/>
                    </a:lnTo>
                    <a:lnTo>
                      <a:pt x="68" y="36"/>
                    </a:lnTo>
                    <a:lnTo>
                      <a:pt x="66" y="50"/>
                    </a:lnTo>
                    <a:lnTo>
                      <a:pt x="63" y="55"/>
                    </a:lnTo>
                    <a:lnTo>
                      <a:pt x="61" y="59"/>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4" name="Freeform 1266"/>
              <p:cNvSpPr>
                <a:spLocks/>
              </p:cNvSpPr>
              <p:nvPr/>
            </p:nvSpPr>
            <p:spPr bwMode="auto">
              <a:xfrm>
                <a:off x="4261" y="3764"/>
                <a:ext cx="128" cy="127"/>
              </a:xfrm>
              <a:custGeom>
                <a:avLst/>
                <a:gdLst>
                  <a:gd name="T0" fmla="*/ 281 w 76"/>
                  <a:gd name="T1" fmla="*/ 616 h 75"/>
                  <a:gd name="T2" fmla="*/ 364 w 76"/>
                  <a:gd name="T3" fmla="*/ 616 h 75"/>
                  <a:gd name="T4" fmla="*/ 419 w 76"/>
                  <a:gd name="T5" fmla="*/ 603 h 75"/>
                  <a:gd name="T6" fmla="*/ 490 w 76"/>
                  <a:gd name="T7" fmla="*/ 525 h 75"/>
                  <a:gd name="T8" fmla="*/ 551 w 76"/>
                  <a:gd name="T9" fmla="*/ 442 h 75"/>
                  <a:gd name="T10" fmla="*/ 613 w 76"/>
                  <a:gd name="T11" fmla="*/ 310 h 75"/>
                  <a:gd name="T12" fmla="*/ 613 w 76"/>
                  <a:gd name="T13" fmla="*/ 190 h 75"/>
                  <a:gd name="T14" fmla="*/ 531 w 76"/>
                  <a:gd name="T15" fmla="*/ 58 h 75"/>
                  <a:gd name="T16" fmla="*/ 419 w 76"/>
                  <a:gd name="T17" fmla="*/ 0 h 75"/>
                  <a:gd name="T18" fmla="*/ 281 w 76"/>
                  <a:gd name="T19" fmla="*/ 14 h 75"/>
                  <a:gd name="T20" fmla="*/ 190 w 76"/>
                  <a:gd name="T21" fmla="*/ 71 h 75"/>
                  <a:gd name="T22" fmla="*/ 57 w 76"/>
                  <a:gd name="T23" fmla="*/ 132 h 75"/>
                  <a:gd name="T24" fmla="*/ 0 w 76"/>
                  <a:gd name="T25" fmla="*/ 229 h 75"/>
                  <a:gd name="T26" fmla="*/ 0 w 76"/>
                  <a:gd name="T27" fmla="*/ 369 h 75"/>
                  <a:gd name="T28" fmla="*/ 37 w 76"/>
                  <a:gd name="T29" fmla="*/ 471 h 75"/>
                  <a:gd name="T30" fmla="*/ 140 w 76"/>
                  <a:gd name="T31" fmla="*/ 525 h 75"/>
                  <a:gd name="T32" fmla="*/ 211 w 76"/>
                  <a:gd name="T33" fmla="*/ 559 h 75"/>
                  <a:gd name="T34" fmla="*/ 249 w 76"/>
                  <a:gd name="T35" fmla="*/ 603 h 75"/>
                  <a:gd name="T36" fmla="*/ 281 w 76"/>
                  <a:gd name="T37" fmla="*/ 616 h 7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76"/>
                  <a:gd name="T58" fmla="*/ 0 h 75"/>
                  <a:gd name="T59" fmla="*/ 76 w 76"/>
                  <a:gd name="T60" fmla="*/ 75 h 7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76" h="75">
                    <a:moveTo>
                      <a:pt x="35" y="75"/>
                    </a:moveTo>
                    <a:lnTo>
                      <a:pt x="45" y="75"/>
                    </a:lnTo>
                    <a:lnTo>
                      <a:pt x="52" y="73"/>
                    </a:lnTo>
                    <a:lnTo>
                      <a:pt x="61" y="64"/>
                    </a:lnTo>
                    <a:lnTo>
                      <a:pt x="68" y="54"/>
                    </a:lnTo>
                    <a:lnTo>
                      <a:pt x="76" y="38"/>
                    </a:lnTo>
                    <a:lnTo>
                      <a:pt x="76" y="23"/>
                    </a:lnTo>
                    <a:lnTo>
                      <a:pt x="66" y="7"/>
                    </a:lnTo>
                    <a:lnTo>
                      <a:pt x="52" y="0"/>
                    </a:lnTo>
                    <a:lnTo>
                      <a:pt x="35" y="2"/>
                    </a:lnTo>
                    <a:lnTo>
                      <a:pt x="24" y="9"/>
                    </a:lnTo>
                    <a:lnTo>
                      <a:pt x="7" y="16"/>
                    </a:lnTo>
                    <a:lnTo>
                      <a:pt x="0" y="28"/>
                    </a:lnTo>
                    <a:lnTo>
                      <a:pt x="0" y="45"/>
                    </a:lnTo>
                    <a:lnTo>
                      <a:pt x="5" y="57"/>
                    </a:lnTo>
                    <a:lnTo>
                      <a:pt x="17" y="64"/>
                    </a:lnTo>
                    <a:lnTo>
                      <a:pt x="26" y="68"/>
                    </a:lnTo>
                    <a:lnTo>
                      <a:pt x="31" y="73"/>
                    </a:lnTo>
                    <a:lnTo>
                      <a:pt x="35" y="75"/>
                    </a:lnTo>
                    <a:close/>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5" name="Freeform 1267"/>
              <p:cNvSpPr>
                <a:spLocks/>
              </p:cNvSpPr>
              <p:nvPr/>
            </p:nvSpPr>
            <p:spPr bwMode="auto">
              <a:xfrm>
                <a:off x="4087" y="3717"/>
                <a:ext cx="47" cy="7"/>
              </a:xfrm>
              <a:custGeom>
                <a:avLst/>
                <a:gdLst>
                  <a:gd name="T0" fmla="*/ 223 w 28"/>
                  <a:gd name="T1" fmla="*/ 0 h 4"/>
                  <a:gd name="T2" fmla="*/ 96 w 28"/>
                  <a:gd name="T3" fmla="*/ 21 h 4"/>
                  <a:gd name="T4" fmla="*/ 0 w 28"/>
                  <a:gd name="T5" fmla="*/ 37 h 4"/>
                  <a:gd name="T6" fmla="*/ 0 60000 65536"/>
                  <a:gd name="T7" fmla="*/ 0 60000 65536"/>
                  <a:gd name="T8" fmla="*/ 0 60000 65536"/>
                  <a:gd name="T9" fmla="*/ 0 w 28"/>
                  <a:gd name="T10" fmla="*/ 0 h 4"/>
                  <a:gd name="T11" fmla="*/ 28 w 28"/>
                  <a:gd name="T12" fmla="*/ 4 h 4"/>
                </a:gdLst>
                <a:ahLst/>
                <a:cxnLst>
                  <a:cxn ang="T6">
                    <a:pos x="T0" y="T1"/>
                  </a:cxn>
                  <a:cxn ang="T7">
                    <a:pos x="T2" y="T3"/>
                  </a:cxn>
                  <a:cxn ang="T8">
                    <a:pos x="T4" y="T5"/>
                  </a:cxn>
                </a:cxnLst>
                <a:rect l="T9" t="T10" r="T11" b="T12"/>
                <a:pathLst>
                  <a:path w="28" h="4">
                    <a:moveTo>
                      <a:pt x="28" y="0"/>
                    </a:moveTo>
                    <a:lnTo>
                      <a:pt x="12" y="2"/>
                    </a:lnTo>
                    <a:lnTo>
                      <a:pt x="0" y="4"/>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6" name="Freeform 1268"/>
              <p:cNvSpPr>
                <a:spLocks/>
              </p:cNvSpPr>
              <p:nvPr/>
            </p:nvSpPr>
            <p:spPr bwMode="auto">
              <a:xfrm>
                <a:off x="3734" y="3712"/>
                <a:ext cx="123" cy="5"/>
              </a:xfrm>
              <a:custGeom>
                <a:avLst/>
                <a:gdLst>
                  <a:gd name="T0" fmla="*/ 588 w 73"/>
                  <a:gd name="T1" fmla="*/ 22 h 3"/>
                  <a:gd name="T2" fmla="*/ 249 w 73"/>
                  <a:gd name="T3" fmla="*/ 0 h 3"/>
                  <a:gd name="T4" fmla="*/ 0 w 73"/>
                  <a:gd name="T5" fmla="*/ 22 h 3"/>
                  <a:gd name="T6" fmla="*/ 0 60000 65536"/>
                  <a:gd name="T7" fmla="*/ 0 60000 65536"/>
                  <a:gd name="T8" fmla="*/ 0 60000 65536"/>
                  <a:gd name="T9" fmla="*/ 0 w 73"/>
                  <a:gd name="T10" fmla="*/ 0 h 3"/>
                  <a:gd name="T11" fmla="*/ 73 w 73"/>
                  <a:gd name="T12" fmla="*/ 3 h 3"/>
                </a:gdLst>
                <a:ahLst/>
                <a:cxnLst>
                  <a:cxn ang="T6">
                    <a:pos x="T0" y="T1"/>
                  </a:cxn>
                  <a:cxn ang="T7">
                    <a:pos x="T2" y="T3"/>
                  </a:cxn>
                  <a:cxn ang="T8">
                    <a:pos x="T4" y="T5"/>
                  </a:cxn>
                </a:cxnLst>
                <a:rect l="T9" t="T10" r="T11" b="T12"/>
                <a:pathLst>
                  <a:path w="73" h="3">
                    <a:moveTo>
                      <a:pt x="73" y="3"/>
                    </a:moveTo>
                    <a:lnTo>
                      <a:pt x="31" y="0"/>
                    </a:lnTo>
                    <a:lnTo>
                      <a:pt x="0" y="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7" name="Freeform 1269"/>
              <p:cNvSpPr>
                <a:spLocks/>
              </p:cNvSpPr>
              <p:nvPr/>
            </p:nvSpPr>
            <p:spPr bwMode="auto">
              <a:xfrm>
                <a:off x="3947" y="3418"/>
                <a:ext cx="195" cy="25"/>
              </a:xfrm>
              <a:custGeom>
                <a:avLst/>
                <a:gdLst>
                  <a:gd name="T0" fmla="*/ 926 w 116"/>
                  <a:gd name="T1" fmla="*/ 22 h 15"/>
                  <a:gd name="T2" fmla="*/ 775 w 116"/>
                  <a:gd name="T3" fmla="*/ 22 h 15"/>
                  <a:gd name="T4" fmla="*/ 622 w 116"/>
                  <a:gd name="T5" fmla="*/ 0 h 15"/>
                  <a:gd name="T6" fmla="*/ 398 w 116"/>
                  <a:gd name="T7" fmla="*/ 0 h 15"/>
                  <a:gd name="T8" fmla="*/ 385 w 116"/>
                  <a:gd name="T9" fmla="*/ 0 h 15"/>
                  <a:gd name="T10" fmla="*/ 328 w 116"/>
                  <a:gd name="T11" fmla="*/ 55 h 15"/>
                  <a:gd name="T12" fmla="*/ 261 w 116"/>
                  <a:gd name="T13" fmla="*/ 92 h 15"/>
                  <a:gd name="T14" fmla="*/ 119 w 116"/>
                  <a:gd name="T15" fmla="*/ 117 h 15"/>
                  <a:gd name="T16" fmla="*/ 119 w 116"/>
                  <a:gd name="T17" fmla="*/ 117 h 15"/>
                  <a:gd name="T18" fmla="*/ 0 w 116"/>
                  <a:gd name="T19" fmla="*/ 92 h 1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6"/>
                  <a:gd name="T31" fmla="*/ 0 h 15"/>
                  <a:gd name="T32" fmla="*/ 116 w 116"/>
                  <a:gd name="T33" fmla="*/ 15 h 1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6" h="15">
                    <a:moveTo>
                      <a:pt x="116" y="3"/>
                    </a:moveTo>
                    <a:lnTo>
                      <a:pt x="97" y="3"/>
                    </a:lnTo>
                    <a:lnTo>
                      <a:pt x="78" y="0"/>
                    </a:lnTo>
                    <a:lnTo>
                      <a:pt x="50" y="0"/>
                    </a:lnTo>
                    <a:lnTo>
                      <a:pt x="48" y="0"/>
                    </a:lnTo>
                    <a:lnTo>
                      <a:pt x="41" y="7"/>
                    </a:lnTo>
                    <a:lnTo>
                      <a:pt x="33" y="12"/>
                    </a:lnTo>
                    <a:lnTo>
                      <a:pt x="15" y="15"/>
                    </a:lnTo>
                    <a:lnTo>
                      <a:pt x="0" y="1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8" name="Freeform 1270"/>
              <p:cNvSpPr>
                <a:spLocks/>
              </p:cNvSpPr>
              <p:nvPr/>
            </p:nvSpPr>
            <p:spPr bwMode="auto">
              <a:xfrm>
                <a:off x="3734" y="3411"/>
                <a:ext cx="131" cy="7"/>
              </a:xfrm>
              <a:custGeom>
                <a:avLst/>
                <a:gdLst>
                  <a:gd name="T0" fmla="*/ 620 w 78"/>
                  <a:gd name="T1" fmla="*/ 0 h 4"/>
                  <a:gd name="T2" fmla="*/ 445 w 78"/>
                  <a:gd name="T3" fmla="*/ 37 h 4"/>
                  <a:gd name="T4" fmla="*/ 319 w 78"/>
                  <a:gd name="T5" fmla="*/ 37 h 4"/>
                  <a:gd name="T6" fmla="*/ 128 w 78"/>
                  <a:gd name="T7" fmla="*/ 37 h 4"/>
                  <a:gd name="T8" fmla="*/ 0 w 78"/>
                  <a:gd name="T9" fmla="*/ 21 h 4"/>
                  <a:gd name="T10" fmla="*/ 0 60000 65536"/>
                  <a:gd name="T11" fmla="*/ 0 60000 65536"/>
                  <a:gd name="T12" fmla="*/ 0 60000 65536"/>
                  <a:gd name="T13" fmla="*/ 0 60000 65536"/>
                  <a:gd name="T14" fmla="*/ 0 60000 65536"/>
                  <a:gd name="T15" fmla="*/ 0 w 78"/>
                  <a:gd name="T16" fmla="*/ 0 h 4"/>
                  <a:gd name="T17" fmla="*/ 78 w 78"/>
                  <a:gd name="T18" fmla="*/ 4 h 4"/>
                </a:gdLst>
                <a:ahLst/>
                <a:cxnLst>
                  <a:cxn ang="T10">
                    <a:pos x="T0" y="T1"/>
                  </a:cxn>
                  <a:cxn ang="T11">
                    <a:pos x="T2" y="T3"/>
                  </a:cxn>
                  <a:cxn ang="T12">
                    <a:pos x="T4" y="T5"/>
                  </a:cxn>
                  <a:cxn ang="T13">
                    <a:pos x="T6" y="T7"/>
                  </a:cxn>
                  <a:cxn ang="T14">
                    <a:pos x="T8" y="T9"/>
                  </a:cxn>
                </a:cxnLst>
                <a:rect l="T15" t="T16" r="T17" b="T18"/>
                <a:pathLst>
                  <a:path w="78" h="4">
                    <a:moveTo>
                      <a:pt x="78" y="0"/>
                    </a:moveTo>
                    <a:lnTo>
                      <a:pt x="56" y="4"/>
                    </a:lnTo>
                    <a:lnTo>
                      <a:pt x="40" y="4"/>
                    </a:lnTo>
                    <a:lnTo>
                      <a:pt x="16" y="4"/>
                    </a:lnTo>
                    <a:lnTo>
                      <a:pt x="0" y="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89" name="Line 1271"/>
              <p:cNvSpPr>
                <a:spLocks noChangeShapeType="1"/>
              </p:cNvSpPr>
              <p:nvPr/>
            </p:nvSpPr>
            <p:spPr bwMode="auto">
              <a:xfrm>
                <a:off x="3920" y="3416"/>
                <a:ext cx="2" cy="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90" name="Freeform 1272"/>
              <p:cNvSpPr>
                <a:spLocks/>
              </p:cNvSpPr>
              <p:nvPr/>
            </p:nvSpPr>
            <p:spPr bwMode="auto">
              <a:xfrm>
                <a:off x="3865" y="3411"/>
                <a:ext cx="82" cy="28"/>
              </a:xfrm>
              <a:custGeom>
                <a:avLst/>
                <a:gdLst>
                  <a:gd name="T0" fmla="*/ 383 w 49"/>
                  <a:gd name="T1" fmla="*/ 151 h 16"/>
                  <a:gd name="T2" fmla="*/ 313 w 49"/>
                  <a:gd name="T3" fmla="*/ 86 h 16"/>
                  <a:gd name="T4" fmla="*/ 278 w 49"/>
                  <a:gd name="T5" fmla="*/ 37 h 16"/>
                  <a:gd name="T6" fmla="*/ 258 w 49"/>
                  <a:gd name="T7" fmla="*/ 21 h 16"/>
                  <a:gd name="T8" fmla="*/ 107 w 49"/>
                  <a:gd name="T9" fmla="*/ 0 h 16"/>
                  <a:gd name="T10" fmla="*/ 0 w 49"/>
                  <a:gd name="T11" fmla="*/ 0 h 16"/>
                  <a:gd name="T12" fmla="*/ 0 60000 65536"/>
                  <a:gd name="T13" fmla="*/ 0 60000 65536"/>
                  <a:gd name="T14" fmla="*/ 0 60000 65536"/>
                  <a:gd name="T15" fmla="*/ 0 60000 65536"/>
                  <a:gd name="T16" fmla="*/ 0 60000 65536"/>
                  <a:gd name="T17" fmla="*/ 0 60000 65536"/>
                  <a:gd name="T18" fmla="*/ 0 w 49"/>
                  <a:gd name="T19" fmla="*/ 0 h 16"/>
                  <a:gd name="T20" fmla="*/ 49 w 49"/>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49" h="16">
                    <a:moveTo>
                      <a:pt x="49" y="16"/>
                    </a:moveTo>
                    <a:lnTo>
                      <a:pt x="40" y="9"/>
                    </a:lnTo>
                    <a:lnTo>
                      <a:pt x="35" y="4"/>
                    </a:lnTo>
                    <a:lnTo>
                      <a:pt x="33" y="2"/>
                    </a:lnTo>
                    <a:lnTo>
                      <a:pt x="14"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1" name="Freeform 1273"/>
              <p:cNvSpPr>
                <a:spLocks/>
              </p:cNvSpPr>
              <p:nvPr/>
            </p:nvSpPr>
            <p:spPr bwMode="auto">
              <a:xfrm>
                <a:off x="3678" y="3416"/>
                <a:ext cx="51" cy="264"/>
              </a:xfrm>
              <a:custGeom>
                <a:avLst/>
                <a:gdLst>
                  <a:gd name="T0" fmla="*/ 252 w 30"/>
                  <a:gd name="T1" fmla="*/ 0 h 158"/>
                  <a:gd name="T2" fmla="*/ 190 w 30"/>
                  <a:gd name="T3" fmla="*/ 13 h 158"/>
                  <a:gd name="T4" fmla="*/ 177 w 30"/>
                  <a:gd name="T5" fmla="*/ 37 h 158"/>
                  <a:gd name="T6" fmla="*/ 156 w 30"/>
                  <a:gd name="T7" fmla="*/ 162 h 158"/>
                  <a:gd name="T8" fmla="*/ 133 w 30"/>
                  <a:gd name="T9" fmla="*/ 271 h 158"/>
                  <a:gd name="T10" fmla="*/ 75 w 30"/>
                  <a:gd name="T11" fmla="*/ 444 h 158"/>
                  <a:gd name="T12" fmla="*/ 58 w 30"/>
                  <a:gd name="T13" fmla="*/ 570 h 158"/>
                  <a:gd name="T14" fmla="*/ 0 w 30"/>
                  <a:gd name="T15" fmla="*/ 794 h 158"/>
                  <a:gd name="T16" fmla="*/ 15 w 30"/>
                  <a:gd name="T17" fmla="*/ 961 h 158"/>
                  <a:gd name="T18" fmla="*/ 99 w 30"/>
                  <a:gd name="T19" fmla="*/ 1106 h 158"/>
                  <a:gd name="T20" fmla="*/ 99 w 30"/>
                  <a:gd name="T21" fmla="*/ 1106 h 158"/>
                  <a:gd name="T22" fmla="*/ 177 w 30"/>
                  <a:gd name="T23" fmla="*/ 1231 h 15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158"/>
                  <a:gd name="T38" fmla="*/ 30 w 30"/>
                  <a:gd name="T39" fmla="*/ 158 h 15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158">
                    <a:moveTo>
                      <a:pt x="30" y="0"/>
                    </a:moveTo>
                    <a:lnTo>
                      <a:pt x="23" y="2"/>
                    </a:lnTo>
                    <a:lnTo>
                      <a:pt x="21" y="5"/>
                    </a:lnTo>
                    <a:lnTo>
                      <a:pt x="19" y="21"/>
                    </a:lnTo>
                    <a:lnTo>
                      <a:pt x="16" y="35"/>
                    </a:lnTo>
                    <a:lnTo>
                      <a:pt x="9" y="57"/>
                    </a:lnTo>
                    <a:lnTo>
                      <a:pt x="7" y="73"/>
                    </a:lnTo>
                    <a:lnTo>
                      <a:pt x="0" y="102"/>
                    </a:lnTo>
                    <a:lnTo>
                      <a:pt x="2" y="123"/>
                    </a:lnTo>
                    <a:lnTo>
                      <a:pt x="12" y="142"/>
                    </a:lnTo>
                    <a:lnTo>
                      <a:pt x="21" y="158"/>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2" name="Freeform 1274"/>
              <p:cNvSpPr>
                <a:spLocks/>
              </p:cNvSpPr>
              <p:nvPr/>
            </p:nvSpPr>
            <p:spPr bwMode="auto">
              <a:xfrm>
                <a:off x="3714" y="3680"/>
                <a:ext cx="20" cy="37"/>
              </a:xfrm>
              <a:custGeom>
                <a:avLst/>
                <a:gdLst>
                  <a:gd name="T0" fmla="*/ 0 w 12"/>
                  <a:gd name="T1" fmla="*/ 0 h 22"/>
                  <a:gd name="T2" fmla="*/ 0 w 12"/>
                  <a:gd name="T3" fmla="*/ 82 h 22"/>
                  <a:gd name="T4" fmla="*/ 13 w 12"/>
                  <a:gd name="T5" fmla="*/ 153 h 22"/>
                  <a:gd name="T6" fmla="*/ 55 w 12"/>
                  <a:gd name="T7" fmla="*/ 175 h 22"/>
                  <a:gd name="T8" fmla="*/ 92 w 12"/>
                  <a:gd name="T9" fmla="*/ 175 h 22"/>
                  <a:gd name="T10" fmla="*/ 0 60000 65536"/>
                  <a:gd name="T11" fmla="*/ 0 60000 65536"/>
                  <a:gd name="T12" fmla="*/ 0 60000 65536"/>
                  <a:gd name="T13" fmla="*/ 0 60000 65536"/>
                  <a:gd name="T14" fmla="*/ 0 60000 65536"/>
                  <a:gd name="T15" fmla="*/ 0 w 12"/>
                  <a:gd name="T16" fmla="*/ 0 h 22"/>
                  <a:gd name="T17" fmla="*/ 12 w 12"/>
                  <a:gd name="T18" fmla="*/ 22 h 22"/>
                </a:gdLst>
                <a:ahLst/>
                <a:cxnLst>
                  <a:cxn ang="T10">
                    <a:pos x="T0" y="T1"/>
                  </a:cxn>
                  <a:cxn ang="T11">
                    <a:pos x="T2" y="T3"/>
                  </a:cxn>
                  <a:cxn ang="T12">
                    <a:pos x="T4" y="T5"/>
                  </a:cxn>
                  <a:cxn ang="T13">
                    <a:pos x="T6" y="T7"/>
                  </a:cxn>
                  <a:cxn ang="T14">
                    <a:pos x="T8" y="T9"/>
                  </a:cxn>
                </a:cxnLst>
                <a:rect l="T15" t="T16" r="T17" b="T18"/>
                <a:pathLst>
                  <a:path w="12" h="22">
                    <a:moveTo>
                      <a:pt x="0" y="0"/>
                    </a:moveTo>
                    <a:lnTo>
                      <a:pt x="0" y="10"/>
                    </a:lnTo>
                    <a:lnTo>
                      <a:pt x="2" y="19"/>
                    </a:lnTo>
                    <a:lnTo>
                      <a:pt x="7" y="22"/>
                    </a:lnTo>
                    <a:lnTo>
                      <a:pt x="12" y="2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3" name="Freeform 1275"/>
              <p:cNvSpPr>
                <a:spLocks/>
              </p:cNvSpPr>
              <p:nvPr/>
            </p:nvSpPr>
            <p:spPr bwMode="auto">
              <a:xfrm>
                <a:off x="3408" y="3467"/>
                <a:ext cx="298" cy="190"/>
              </a:xfrm>
              <a:custGeom>
                <a:avLst/>
                <a:gdLst>
                  <a:gd name="T0" fmla="*/ 1423 w 177"/>
                  <a:gd name="T1" fmla="*/ 34 h 113"/>
                  <a:gd name="T2" fmla="*/ 1214 w 177"/>
                  <a:gd name="T3" fmla="*/ 57 h 113"/>
                  <a:gd name="T4" fmla="*/ 1046 w 177"/>
                  <a:gd name="T5" fmla="*/ 71 h 113"/>
                  <a:gd name="T6" fmla="*/ 776 w 177"/>
                  <a:gd name="T7" fmla="*/ 34 h 113"/>
                  <a:gd name="T8" fmla="*/ 572 w 177"/>
                  <a:gd name="T9" fmla="*/ 13 h 113"/>
                  <a:gd name="T10" fmla="*/ 364 w 177"/>
                  <a:gd name="T11" fmla="*/ 0 h 113"/>
                  <a:gd name="T12" fmla="*/ 190 w 177"/>
                  <a:gd name="T13" fmla="*/ 34 h 113"/>
                  <a:gd name="T14" fmla="*/ 113 w 177"/>
                  <a:gd name="T15" fmla="*/ 71 h 113"/>
                  <a:gd name="T16" fmla="*/ 57 w 177"/>
                  <a:gd name="T17" fmla="*/ 153 h 113"/>
                  <a:gd name="T18" fmla="*/ 0 w 177"/>
                  <a:gd name="T19" fmla="*/ 279 h 113"/>
                  <a:gd name="T20" fmla="*/ 0 w 177"/>
                  <a:gd name="T21" fmla="*/ 390 h 113"/>
                  <a:gd name="T22" fmla="*/ 0 w 177"/>
                  <a:gd name="T23" fmla="*/ 565 h 113"/>
                  <a:gd name="T24" fmla="*/ 37 w 177"/>
                  <a:gd name="T25" fmla="*/ 693 h 113"/>
                  <a:gd name="T26" fmla="*/ 82 w 177"/>
                  <a:gd name="T27" fmla="*/ 789 h 113"/>
                  <a:gd name="T28" fmla="*/ 138 w 177"/>
                  <a:gd name="T29" fmla="*/ 866 h 113"/>
                  <a:gd name="T30" fmla="*/ 153 w 177"/>
                  <a:gd name="T31" fmla="*/ 888 h 113"/>
                  <a:gd name="T32" fmla="*/ 190 w 177"/>
                  <a:gd name="T33" fmla="*/ 901 h 113"/>
                  <a:gd name="T34" fmla="*/ 364 w 177"/>
                  <a:gd name="T35" fmla="*/ 901 h 113"/>
                  <a:gd name="T36" fmla="*/ 497 w 177"/>
                  <a:gd name="T37" fmla="*/ 866 h 113"/>
                  <a:gd name="T38" fmla="*/ 739 w 177"/>
                  <a:gd name="T39" fmla="*/ 901 h 113"/>
                  <a:gd name="T40" fmla="*/ 950 w 177"/>
                  <a:gd name="T41" fmla="*/ 901 h 113"/>
                  <a:gd name="T42" fmla="*/ 1199 w 177"/>
                  <a:gd name="T43" fmla="*/ 901 h 113"/>
                  <a:gd name="T44" fmla="*/ 1389 w 177"/>
                  <a:gd name="T45" fmla="*/ 888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77"/>
                  <a:gd name="T70" fmla="*/ 0 h 113"/>
                  <a:gd name="T71" fmla="*/ 177 w 177"/>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77" h="113">
                    <a:moveTo>
                      <a:pt x="177" y="4"/>
                    </a:moveTo>
                    <a:lnTo>
                      <a:pt x="151" y="7"/>
                    </a:lnTo>
                    <a:lnTo>
                      <a:pt x="130" y="9"/>
                    </a:lnTo>
                    <a:lnTo>
                      <a:pt x="97" y="4"/>
                    </a:lnTo>
                    <a:lnTo>
                      <a:pt x="71" y="2"/>
                    </a:lnTo>
                    <a:lnTo>
                      <a:pt x="45" y="0"/>
                    </a:lnTo>
                    <a:lnTo>
                      <a:pt x="24" y="4"/>
                    </a:lnTo>
                    <a:lnTo>
                      <a:pt x="14" y="9"/>
                    </a:lnTo>
                    <a:lnTo>
                      <a:pt x="7" y="19"/>
                    </a:lnTo>
                    <a:lnTo>
                      <a:pt x="0" y="35"/>
                    </a:lnTo>
                    <a:lnTo>
                      <a:pt x="0" y="49"/>
                    </a:lnTo>
                    <a:lnTo>
                      <a:pt x="0" y="71"/>
                    </a:lnTo>
                    <a:lnTo>
                      <a:pt x="5" y="87"/>
                    </a:lnTo>
                    <a:lnTo>
                      <a:pt x="10" y="99"/>
                    </a:lnTo>
                    <a:lnTo>
                      <a:pt x="17" y="108"/>
                    </a:lnTo>
                    <a:lnTo>
                      <a:pt x="19" y="111"/>
                    </a:lnTo>
                    <a:lnTo>
                      <a:pt x="24" y="113"/>
                    </a:lnTo>
                    <a:lnTo>
                      <a:pt x="45" y="113"/>
                    </a:lnTo>
                    <a:lnTo>
                      <a:pt x="62" y="108"/>
                    </a:lnTo>
                    <a:lnTo>
                      <a:pt x="92" y="113"/>
                    </a:lnTo>
                    <a:lnTo>
                      <a:pt x="118" y="113"/>
                    </a:lnTo>
                    <a:lnTo>
                      <a:pt x="149" y="113"/>
                    </a:lnTo>
                    <a:lnTo>
                      <a:pt x="173" y="11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4" name="Freeform 1276"/>
              <p:cNvSpPr>
                <a:spLocks/>
              </p:cNvSpPr>
              <p:nvPr/>
            </p:nvSpPr>
            <p:spPr bwMode="auto">
              <a:xfrm>
                <a:off x="5134" y="3400"/>
                <a:ext cx="110" cy="340"/>
              </a:xfrm>
              <a:custGeom>
                <a:avLst/>
                <a:gdLst>
                  <a:gd name="T0" fmla="*/ 487 w 66"/>
                  <a:gd name="T1" fmla="*/ 1038 h 203"/>
                  <a:gd name="T2" fmla="*/ 508 w 66"/>
                  <a:gd name="T3" fmla="*/ 794 h 203"/>
                  <a:gd name="T4" fmla="*/ 487 w 66"/>
                  <a:gd name="T5" fmla="*/ 591 h 203"/>
                  <a:gd name="T6" fmla="*/ 430 w 66"/>
                  <a:gd name="T7" fmla="*/ 370 h 203"/>
                  <a:gd name="T8" fmla="*/ 362 w 66"/>
                  <a:gd name="T9" fmla="*/ 208 h 203"/>
                  <a:gd name="T10" fmla="*/ 347 w 66"/>
                  <a:gd name="T11" fmla="*/ 70 h 203"/>
                  <a:gd name="T12" fmla="*/ 312 w 66"/>
                  <a:gd name="T13" fmla="*/ 0 h 203"/>
                  <a:gd name="T14" fmla="*/ 217 w 66"/>
                  <a:gd name="T15" fmla="*/ 0 h 203"/>
                  <a:gd name="T16" fmla="*/ 147 w 66"/>
                  <a:gd name="T17" fmla="*/ 33 h 203"/>
                  <a:gd name="T18" fmla="*/ 83 w 66"/>
                  <a:gd name="T19" fmla="*/ 126 h 203"/>
                  <a:gd name="T20" fmla="*/ 70 w 66"/>
                  <a:gd name="T21" fmla="*/ 236 h 203"/>
                  <a:gd name="T22" fmla="*/ 70 w 66"/>
                  <a:gd name="T23" fmla="*/ 424 h 203"/>
                  <a:gd name="T24" fmla="*/ 13 w 66"/>
                  <a:gd name="T25" fmla="*/ 702 h 203"/>
                  <a:gd name="T26" fmla="*/ 0 w 66"/>
                  <a:gd name="T27" fmla="*/ 906 h 203"/>
                  <a:gd name="T28" fmla="*/ 13 w 66"/>
                  <a:gd name="T29" fmla="*/ 960 h 203"/>
                  <a:gd name="T30" fmla="*/ 13 w 66"/>
                  <a:gd name="T31" fmla="*/ 1164 h 203"/>
                  <a:gd name="T32" fmla="*/ 70 w 66"/>
                  <a:gd name="T33" fmla="*/ 1392 h 203"/>
                  <a:gd name="T34" fmla="*/ 105 w 66"/>
                  <a:gd name="T35" fmla="*/ 1489 h 203"/>
                  <a:gd name="T36" fmla="*/ 162 w 66"/>
                  <a:gd name="T37" fmla="*/ 1559 h 203"/>
                  <a:gd name="T38" fmla="*/ 200 w 66"/>
                  <a:gd name="T39" fmla="*/ 1574 h 203"/>
                  <a:gd name="T40" fmla="*/ 217 w 66"/>
                  <a:gd name="T41" fmla="*/ 1596 h 203"/>
                  <a:gd name="T42" fmla="*/ 270 w 66"/>
                  <a:gd name="T43" fmla="*/ 1596 h 203"/>
                  <a:gd name="T44" fmla="*/ 312 w 66"/>
                  <a:gd name="T45" fmla="*/ 1574 h 203"/>
                  <a:gd name="T46" fmla="*/ 347 w 66"/>
                  <a:gd name="T47" fmla="*/ 1422 h 203"/>
                  <a:gd name="T48" fmla="*/ 362 w 66"/>
                  <a:gd name="T49" fmla="*/ 1338 h 203"/>
                  <a:gd name="T50" fmla="*/ 430 w 66"/>
                  <a:gd name="T51" fmla="*/ 1151 h 203"/>
                  <a:gd name="T52" fmla="*/ 487 w 66"/>
                  <a:gd name="T53" fmla="*/ 1038 h 20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6"/>
                  <a:gd name="T82" fmla="*/ 0 h 203"/>
                  <a:gd name="T83" fmla="*/ 66 w 66"/>
                  <a:gd name="T84" fmla="*/ 203 h 20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6" h="203">
                    <a:moveTo>
                      <a:pt x="63" y="132"/>
                    </a:moveTo>
                    <a:lnTo>
                      <a:pt x="66" y="101"/>
                    </a:lnTo>
                    <a:lnTo>
                      <a:pt x="63" y="75"/>
                    </a:lnTo>
                    <a:lnTo>
                      <a:pt x="56" y="47"/>
                    </a:lnTo>
                    <a:lnTo>
                      <a:pt x="47" y="26"/>
                    </a:lnTo>
                    <a:lnTo>
                      <a:pt x="45" y="9"/>
                    </a:lnTo>
                    <a:lnTo>
                      <a:pt x="40" y="0"/>
                    </a:lnTo>
                    <a:lnTo>
                      <a:pt x="28" y="0"/>
                    </a:lnTo>
                    <a:lnTo>
                      <a:pt x="19" y="4"/>
                    </a:lnTo>
                    <a:lnTo>
                      <a:pt x="11" y="16"/>
                    </a:lnTo>
                    <a:lnTo>
                      <a:pt x="9" y="30"/>
                    </a:lnTo>
                    <a:lnTo>
                      <a:pt x="9" y="54"/>
                    </a:lnTo>
                    <a:lnTo>
                      <a:pt x="2" y="89"/>
                    </a:lnTo>
                    <a:lnTo>
                      <a:pt x="0" y="115"/>
                    </a:lnTo>
                    <a:lnTo>
                      <a:pt x="2" y="122"/>
                    </a:lnTo>
                    <a:lnTo>
                      <a:pt x="2" y="148"/>
                    </a:lnTo>
                    <a:lnTo>
                      <a:pt x="9" y="177"/>
                    </a:lnTo>
                    <a:lnTo>
                      <a:pt x="14" y="189"/>
                    </a:lnTo>
                    <a:lnTo>
                      <a:pt x="21" y="198"/>
                    </a:lnTo>
                    <a:lnTo>
                      <a:pt x="26" y="200"/>
                    </a:lnTo>
                    <a:lnTo>
                      <a:pt x="28" y="203"/>
                    </a:lnTo>
                    <a:lnTo>
                      <a:pt x="35" y="203"/>
                    </a:lnTo>
                    <a:lnTo>
                      <a:pt x="40" y="200"/>
                    </a:lnTo>
                    <a:lnTo>
                      <a:pt x="45" y="181"/>
                    </a:lnTo>
                    <a:lnTo>
                      <a:pt x="47" y="170"/>
                    </a:lnTo>
                    <a:lnTo>
                      <a:pt x="56" y="146"/>
                    </a:lnTo>
                    <a:lnTo>
                      <a:pt x="63" y="13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5" name="Freeform 1277"/>
              <p:cNvSpPr>
                <a:spLocks/>
              </p:cNvSpPr>
              <p:nvPr/>
            </p:nvSpPr>
            <p:spPr bwMode="auto">
              <a:xfrm>
                <a:off x="4856" y="3177"/>
                <a:ext cx="110" cy="135"/>
              </a:xfrm>
              <a:custGeom>
                <a:avLst/>
                <a:gdLst>
                  <a:gd name="T0" fmla="*/ 508 w 66"/>
                  <a:gd name="T1" fmla="*/ 0 h 81"/>
                  <a:gd name="T2" fmla="*/ 403 w 66"/>
                  <a:gd name="T3" fmla="*/ 187 h 81"/>
                  <a:gd name="T4" fmla="*/ 242 w 66"/>
                  <a:gd name="T5" fmla="*/ 347 h 81"/>
                  <a:gd name="T6" fmla="*/ 22 w 66"/>
                  <a:gd name="T7" fmla="*/ 588 h 81"/>
                  <a:gd name="T8" fmla="*/ 0 w 66"/>
                  <a:gd name="T9" fmla="*/ 625 h 81"/>
                  <a:gd name="T10" fmla="*/ 0 60000 65536"/>
                  <a:gd name="T11" fmla="*/ 0 60000 65536"/>
                  <a:gd name="T12" fmla="*/ 0 60000 65536"/>
                  <a:gd name="T13" fmla="*/ 0 60000 65536"/>
                  <a:gd name="T14" fmla="*/ 0 60000 65536"/>
                  <a:gd name="T15" fmla="*/ 0 w 66"/>
                  <a:gd name="T16" fmla="*/ 0 h 81"/>
                  <a:gd name="T17" fmla="*/ 66 w 66"/>
                  <a:gd name="T18" fmla="*/ 81 h 81"/>
                </a:gdLst>
                <a:ahLst/>
                <a:cxnLst>
                  <a:cxn ang="T10">
                    <a:pos x="T0" y="T1"/>
                  </a:cxn>
                  <a:cxn ang="T11">
                    <a:pos x="T2" y="T3"/>
                  </a:cxn>
                  <a:cxn ang="T12">
                    <a:pos x="T4" y="T5"/>
                  </a:cxn>
                  <a:cxn ang="T13">
                    <a:pos x="T6" y="T7"/>
                  </a:cxn>
                  <a:cxn ang="T14">
                    <a:pos x="T8" y="T9"/>
                  </a:cxn>
                </a:cxnLst>
                <a:rect l="T15" t="T16" r="T17" b="T18"/>
                <a:pathLst>
                  <a:path w="66" h="81">
                    <a:moveTo>
                      <a:pt x="66" y="0"/>
                    </a:moveTo>
                    <a:lnTo>
                      <a:pt x="52" y="24"/>
                    </a:lnTo>
                    <a:lnTo>
                      <a:pt x="31" y="45"/>
                    </a:lnTo>
                    <a:lnTo>
                      <a:pt x="3" y="76"/>
                    </a:lnTo>
                    <a:lnTo>
                      <a:pt x="0" y="8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6" name="Freeform 1278"/>
              <p:cNvSpPr>
                <a:spLocks/>
              </p:cNvSpPr>
              <p:nvPr/>
            </p:nvSpPr>
            <p:spPr bwMode="auto">
              <a:xfrm>
                <a:off x="4206" y="3201"/>
                <a:ext cx="86" cy="155"/>
              </a:xfrm>
              <a:custGeom>
                <a:avLst/>
                <a:gdLst>
                  <a:gd name="T0" fmla="*/ 0 w 52"/>
                  <a:gd name="T1" fmla="*/ 717 h 93"/>
                  <a:gd name="T2" fmla="*/ 250 w 52"/>
                  <a:gd name="T3" fmla="*/ 333 h 93"/>
                  <a:gd name="T4" fmla="*/ 389 w 52"/>
                  <a:gd name="T5" fmla="*/ 0 h 93"/>
                  <a:gd name="T6" fmla="*/ 389 w 52"/>
                  <a:gd name="T7" fmla="*/ 0 h 93"/>
                  <a:gd name="T8" fmla="*/ 0 60000 65536"/>
                  <a:gd name="T9" fmla="*/ 0 60000 65536"/>
                  <a:gd name="T10" fmla="*/ 0 60000 65536"/>
                  <a:gd name="T11" fmla="*/ 0 60000 65536"/>
                  <a:gd name="T12" fmla="*/ 0 w 52"/>
                  <a:gd name="T13" fmla="*/ 0 h 93"/>
                  <a:gd name="T14" fmla="*/ 52 w 52"/>
                  <a:gd name="T15" fmla="*/ 93 h 93"/>
                </a:gdLst>
                <a:ahLst/>
                <a:cxnLst>
                  <a:cxn ang="T8">
                    <a:pos x="T0" y="T1"/>
                  </a:cxn>
                  <a:cxn ang="T9">
                    <a:pos x="T2" y="T3"/>
                  </a:cxn>
                  <a:cxn ang="T10">
                    <a:pos x="T4" y="T5"/>
                  </a:cxn>
                  <a:cxn ang="T11">
                    <a:pos x="T6" y="T7"/>
                  </a:cxn>
                </a:cxnLst>
                <a:rect l="T12" t="T13" r="T14" b="T15"/>
                <a:pathLst>
                  <a:path w="52" h="93">
                    <a:moveTo>
                      <a:pt x="0" y="93"/>
                    </a:moveTo>
                    <a:lnTo>
                      <a:pt x="33" y="43"/>
                    </a:lnTo>
                    <a:lnTo>
                      <a:pt x="52"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7" name="Freeform 1279"/>
              <p:cNvSpPr>
                <a:spLocks/>
              </p:cNvSpPr>
              <p:nvPr/>
            </p:nvSpPr>
            <p:spPr bwMode="auto">
              <a:xfrm>
                <a:off x="4142" y="3411"/>
                <a:ext cx="28" cy="13"/>
              </a:xfrm>
              <a:custGeom>
                <a:avLst/>
                <a:gdLst>
                  <a:gd name="T0" fmla="*/ 125 w 17"/>
                  <a:gd name="T1" fmla="*/ 0 h 7"/>
                  <a:gd name="T2" fmla="*/ 125 w 17"/>
                  <a:gd name="T3" fmla="*/ 24 h 7"/>
                  <a:gd name="T4" fmla="*/ 54 w 17"/>
                  <a:gd name="T5" fmla="*/ 45 h 7"/>
                  <a:gd name="T6" fmla="*/ 0 w 17"/>
                  <a:gd name="T7" fmla="*/ 84 h 7"/>
                  <a:gd name="T8" fmla="*/ 0 60000 65536"/>
                  <a:gd name="T9" fmla="*/ 0 60000 65536"/>
                  <a:gd name="T10" fmla="*/ 0 60000 65536"/>
                  <a:gd name="T11" fmla="*/ 0 60000 65536"/>
                  <a:gd name="T12" fmla="*/ 0 w 17"/>
                  <a:gd name="T13" fmla="*/ 0 h 7"/>
                  <a:gd name="T14" fmla="*/ 17 w 17"/>
                  <a:gd name="T15" fmla="*/ 7 h 7"/>
                </a:gdLst>
                <a:ahLst/>
                <a:cxnLst>
                  <a:cxn ang="T8">
                    <a:pos x="T0" y="T1"/>
                  </a:cxn>
                  <a:cxn ang="T9">
                    <a:pos x="T2" y="T3"/>
                  </a:cxn>
                  <a:cxn ang="T10">
                    <a:pos x="T4" y="T5"/>
                  </a:cxn>
                  <a:cxn ang="T11">
                    <a:pos x="T6" y="T7"/>
                  </a:cxn>
                </a:cxnLst>
                <a:rect l="T12" t="T13" r="T14" b="T15"/>
                <a:pathLst>
                  <a:path w="17" h="7">
                    <a:moveTo>
                      <a:pt x="17" y="0"/>
                    </a:moveTo>
                    <a:lnTo>
                      <a:pt x="17" y="2"/>
                    </a:lnTo>
                    <a:lnTo>
                      <a:pt x="7" y="4"/>
                    </a:lnTo>
                    <a:lnTo>
                      <a:pt x="0" y="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8" name="Freeform 1280"/>
              <p:cNvSpPr>
                <a:spLocks/>
              </p:cNvSpPr>
              <p:nvPr/>
            </p:nvSpPr>
            <p:spPr bwMode="auto">
              <a:xfrm>
                <a:off x="4028" y="3418"/>
                <a:ext cx="3" cy="2"/>
              </a:xfrm>
              <a:custGeom>
                <a:avLst/>
                <a:gdLst>
                  <a:gd name="T0" fmla="*/ 9 w 2"/>
                  <a:gd name="T1" fmla="*/ 0 h 2"/>
                  <a:gd name="T2" fmla="*/ 0 w 2"/>
                  <a:gd name="T3" fmla="*/ 0 h 2"/>
                  <a:gd name="T4" fmla="*/ 0 w 2"/>
                  <a:gd name="T5" fmla="*/ 0 h 2"/>
                  <a:gd name="T6" fmla="*/ 0 60000 65536"/>
                  <a:gd name="T7" fmla="*/ 0 60000 65536"/>
                  <a:gd name="T8" fmla="*/ 0 60000 65536"/>
                  <a:gd name="T9" fmla="*/ 0 w 2"/>
                  <a:gd name="T10" fmla="*/ 0 h 2"/>
                  <a:gd name="T11" fmla="*/ 2 w 2"/>
                  <a:gd name="T12" fmla="*/ 2 h 2"/>
                </a:gdLst>
                <a:ahLst/>
                <a:cxnLst>
                  <a:cxn ang="T6">
                    <a:pos x="T0" y="T1"/>
                  </a:cxn>
                  <a:cxn ang="T7">
                    <a:pos x="T2" y="T3"/>
                  </a:cxn>
                  <a:cxn ang="T8">
                    <a:pos x="T4" y="T5"/>
                  </a:cxn>
                </a:cxnLst>
                <a:rect l="T9" t="T10" r="T11" b="T12"/>
                <a:pathLst>
                  <a:path w="2" h="2">
                    <a:moveTo>
                      <a:pt x="2" y="0"/>
                    </a:move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99" name="Freeform 1281"/>
              <p:cNvSpPr>
                <a:spLocks/>
              </p:cNvSpPr>
              <p:nvPr/>
            </p:nvSpPr>
            <p:spPr bwMode="auto">
              <a:xfrm>
                <a:off x="3857" y="3703"/>
                <a:ext cx="171" cy="17"/>
              </a:xfrm>
              <a:custGeom>
                <a:avLst/>
                <a:gdLst>
                  <a:gd name="T0" fmla="*/ 806 w 102"/>
                  <a:gd name="T1" fmla="*/ 70 h 10"/>
                  <a:gd name="T2" fmla="*/ 726 w 102"/>
                  <a:gd name="T3" fmla="*/ 43 h 10"/>
                  <a:gd name="T4" fmla="*/ 656 w 102"/>
                  <a:gd name="T5" fmla="*/ 26 h 10"/>
                  <a:gd name="T6" fmla="*/ 545 w 102"/>
                  <a:gd name="T7" fmla="*/ 0 h 10"/>
                  <a:gd name="T8" fmla="*/ 466 w 102"/>
                  <a:gd name="T9" fmla="*/ 0 h 10"/>
                  <a:gd name="T10" fmla="*/ 431 w 102"/>
                  <a:gd name="T11" fmla="*/ 0 h 10"/>
                  <a:gd name="T12" fmla="*/ 354 w 102"/>
                  <a:gd name="T13" fmla="*/ 43 h 10"/>
                  <a:gd name="T14" fmla="*/ 278 w 102"/>
                  <a:gd name="T15" fmla="*/ 43 h 10"/>
                  <a:gd name="T16" fmla="*/ 221 w 102"/>
                  <a:gd name="T17" fmla="*/ 70 h 10"/>
                  <a:gd name="T18" fmla="*/ 208 w 102"/>
                  <a:gd name="T19" fmla="*/ 83 h 10"/>
                  <a:gd name="T20" fmla="*/ 188 w 102"/>
                  <a:gd name="T21" fmla="*/ 83 h 10"/>
                  <a:gd name="T22" fmla="*/ 96 w 102"/>
                  <a:gd name="T23" fmla="*/ 70 h 10"/>
                  <a:gd name="T24" fmla="*/ 0 w 102"/>
                  <a:gd name="T25" fmla="*/ 70 h 1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2"/>
                  <a:gd name="T40" fmla="*/ 0 h 10"/>
                  <a:gd name="T41" fmla="*/ 102 w 102"/>
                  <a:gd name="T42" fmla="*/ 10 h 1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2" h="10">
                    <a:moveTo>
                      <a:pt x="102" y="8"/>
                    </a:moveTo>
                    <a:lnTo>
                      <a:pt x="92" y="5"/>
                    </a:lnTo>
                    <a:lnTo>
                      <a:pt x="83" y="3"/>
                    </a:lnTo>
                    <a:lnTo>
                      <a:pt x="69" y="0"/>
                    </a:lnTo>
                    <a:lnTo>
                      <a:pt x="59" y="0"/>
                    </a:lnTo>
                    <a:lnTo>
                      <a:pt x="54" y="0"/>
                    </a:lnTo>
                    <a:lnTo>
                      <a:pt x="45" y="5"/>
                    </a:lnTo>
                    <a:lnTo>
                      <a:pt x="35" y="5"/>
                    </a:lnTo>
                    <a:lnTo>
                      <a:pt x="28" y="8"/>
                    </a:lnTo>
                    <a:lnTo>
                      <a:pt x="26" y="10"/>
                    </a:lnTo>
                    <a:lnTo>
                      <a:pt x="24" y="10"/>
                    </a:lnTo>
                    <a:lnTo>
                      <a:pt x="12" y="8"/>
                    </a:lnTo>
                    <a:lnTo>
                      <a:pt x="0" y="8"/>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00" name="Freeform 1282"/>
              <p:cNvSpPr>
                <a:spLocks/>
              </p:cNvSpPr>
              <p:nvPr/>
            </p:nvSpPr>
            <p:spPr bwMode="auto">
              <a:xfrm>
                <a:off x="4028" y="3717"/>
                <a:ext cx="59" cy="7"/>
              </a:xfrm>
              <a:custGeom>
                <a:avLst/>
                <a:gdLst>
                  <a:gd name="T0" fmla="*/ 282 w 35"/>
                  <a:gd name="T1" fmla="*/ 37 h 4"/>
                  <a:gd name="T2" fmla="*/ 131 w 35"/>
                  <a:gd name="T3" fmla="*/ 21 h 4"/>
                  <a:gd name="T4" fmla="*/ 0 w 35"/>
                  <a:gd name="T5" fmla="*/ 0 h 4"/>
                  <a:gd name="T6" fmla="*/ 0 60000 65536"/>
                  <a:gd name="T7" fmla="*/ 0 60000 65536"/>
                  <a:gd name="T8" fmla="*/ 0 60000 65536"/>
                  <a:gd name="T9" fmla="*/ 0 w 35"/>
                  <a:gd name="T10" fmla="*/ 0 h 4"/>
                  <a:gd name="T11" fmla="*/ 35 w 35"/>
                  <a:gd name="T12" fmla="*/ 4 h 4"/>
                </a:gdLst>
                <a:ahLst/>
                <a:cxnLst>
                  <a:cxn ang="T6">
                    <a:pos x="T0" y="T1"/>
                  </a:cxn>
                  <a:cxn ang="T7">
                    <a:pos x="T2" y="T3"/>
                  </a:cxn>
                  <a:cxn ang="T8">
                    <a:pos x="T4" y="T5"/>
                  </a:cxn>
                </a:cxnLst>
                <a:rect l="T9" t="T10" r="T11" b="T12"/>
                <a:pathLst>
                  <a:path w="35" h="4">
                    <a:moveTo>
                      <a:pt x="35" y="4"/>
                    </a:moveTo>
                    <a:lnTo>
                      <a:pt x="16" y="2"/>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501" name="Text Box 1287"/>
              <p:cNvSpPr txBox="1">
                <a:spLocks noChangeArrowheads="1"/>
              </p:cNvSpPr>
              <p:nvPr/>
            </p:nvSpPr>
            <p:spPr bwMode="auto">
              <a:xfrm>
                <a:off x="4214" y="2650"/>
                <a:ext cx="1450"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400">
                    <a:latin typeface="Times New Roman" pitchFamily="18" charset="0"/>
                  </a:rPr>
                  <a:t>Simulated datum axis C is the axis of the gage pin</a:t>
                </a:r>
              </a:p>
            </p:txBody>
          </p:sp>
        </p:grpSp>
        <p:sp>
          <p:nvSpPr>
            <p:cNvPr id="41426" name="Text Box 1295"/>
            <p:cNvSpPr txBox="1">
              <a:spLocks noChangeArrowheads="1"/>
            </p:cNvSpPr>
            <p:nvPr/>
          </p:nvSpPr>
          <p:spPr bwMode="auto">
            <a:xfrm>
              <a:off x="3264" y="2496"/>
              <a:ext cx="816"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b="1"/>
                <a:t>Physical</a:t>
              </a:r>
            </a:p>
          </p:txBody>
        </p:sp>
      </p:grpSp>
      <p:sp>
        <p:nvSpPr>
          <p:cNvPr id="40970" name="Text Box 1302"/>
          <p:cNvSpPr txBox="1">
            <a:spLocks noChangeArrowheads="1"/>
          </p:cNvSpPr>
          <p:nvPr/>
        </p:nvSpPr>
        <p:spPr bwMode="auto">
          <a:xfrm>
            <a:off x="228600" y="152400"/>
            <a:ext cx="1828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dirty="0"/>
              <a:t>Datum Features of Size </a:t>
            </a:r>
          </a:p>
        </p:txBody>
      </p:sp>
      <p:sp>
        <p:nvSpPr>
          <p:cNvPr id="40971" name="Text Box 1303"/>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6.20</a:t>
            </a:r>
          </a:p>
        </p:txBody>
      </p:sp>
      <p:grpSp>
        <p:nvGrpSpPr>
          <p:cNvPr id="40972" name="Group 1304"/>
          <p:cNvGrpSpPr>
            <a:grpSpLocks/>
          </p:cNvGrpSpPr>
          <p:nvPr/>
        </p:nvGrpSpPr>
        <p:grpSpPr bwMode="auto">
          <a:xfrm>
            <a:off x="2355850" y="187325"/>
            <a:ext cx="4146550" cy="3646488"/>
            <a:chOff x="1484" y="118"/>
            <a:chExt cx="2612" cy="2297"/>
          </a:xfrm>
        </p:grpSpPr>
        <p:sp>
          <p:nvSpPr>
            <p:cNvPr id="40973" name="Rectangle 1305"/>
            <p:cNvSpPr>
              <a:spLocks noChangeArrowheads="1"/>
            </p:cNvSpPr>
            <p:nvPr/>
          </p:nvSpPr>
          <p:spPr bwMode="auto">
            <a:xfrm>
              <a:off x="3778" y="1935"/>
              <a:ext cx="295" cy="10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974" name="Rectangle 1306"/>
            <p:cNvSpPr>
              <a:spLocks noChangeArrowheads="1"/>
            </p:cNvSpPr>
            <p:nvPr/>
          </p:nvSpPr>
          <p:spPr bwMode="auto">
            <a:xfrm>
              <a:off x="3778" y="1935"/>
              <a:ext cx="295" cy="105"/>
            </a:xfrm>
            <a:prstGeom prst="rect">
              <a:avLst/>
            </a:prstGeom>
            <a:noFill/>
            <a:ln w="1428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75" name="Rectangle 1307"/>
            <p:cNvSpPr>
              <a:spLocks noChangeArrowheads="1"/>
            </p:cNvSpPr>
            <p:nvPr/>
          </p:nvSpPr>
          <p:spPr bwMode="auto">
            <a:xfrm>
              <a:off x="1680" y="1961"/>
              <a:ext cx="608" cy="120"/>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976" name="Rectangle 1308"/>
            <p:cNvSpPr>
              <a:spLocks noChangeArrowheads="1"/>
            </p:cNvSpPr>
            <p:nvPr/>
          </p:nvSpPr>
          <p:spPr bwMode="auto">
            <a:xfrm>
              <a:off x="1905" y="2184"/>
              <a:ext cx="150" cy="153"/>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977" name="Rectangle 1309"/>
            <p:cNvSpPr>
              <a:spLocks noChangeArrowheads="1"/>
            </p:cNvSpPr>
            <p:nvPr/>
          </p:nvSpPr>
          <p:spPr bwMode="auto">
            <a:xfrm>
              <a:off x="2504" y="120"/>
              <a:ext cx="158"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978" name="Rectangle 1310"/>
            <p:cNvSpPr>
              <a:spLocks noChangeArrowheads="1"/>
            </p:cNvSpPr>
            <p:nvPr/>
          </p:nvSpPr>
          <p:spPr bwMode="auto">
            <a:xfrm>
              <a:off x="3796" y="207"/>
              <a:ext cx="155" cy="157"/>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979" name="Rectangle 1311"/>
            <p:cNvSpPr>
              <a:spLocks noChangeArrowheads="1"/>
            </p:cNvSpPr>
            <p:nvPr/>
          </p:nvSpPr>
          <p:spPr bwMode="auto">
            <a:xfrm>
              <a:off x="1499" y="982"/>
              <a:ext cx="157" cy="15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980" name="Rectangle 1312"/>
            <p:cNvSpPr>
              <a:spLocks noChangeArrowheads="1"/>
            </p:cNvSpPr>
            <p:nvPr/>
          </p:nvSpPr>
          <p:spPr bwMode="auto">
            <a:xfrm>
              <a:off x="1865" y="1126"/>
              <a:ext cx="153" cy="15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981" name="Rectangle 1313"/>
            <p:cNvSpPr>
              <a:spLocks noChangeArrowheads="1"/>
            </p:cNvSpPr>
            <p:nvPr/>
          </p:nvSpPr>
          <p:spPr bwMode="auto">
            <a:xfrm>
              <a:off x="2520" y="1211"/>
              <a:ext cx="155"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982" name="Rectangle 1314"/>
            <p:cNvSpPr>
              <a:spLocks noChangeArrowheads="1"/>
            </p:cNvSpPr>
            <p:nvPr/>
          </p:nvSpPr>
          <p:spPr bwMode="auto">
            <a:xfrm>
              <a:off x="3813" y="1145"/>
              <a:ext cx="153"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0983" name="Rectangle 1315"/>
            <p:cNvSpPr>
              <a:spLocks noChangeArrowheads="1"/>
            </p:cNvSpPr>
            <p:nvPr/>
          </p:nvSpPr>
          <p:spPr bwMode="auto">
            <a:xfrm>
              <a:off x="1915" y="196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0984" name="Rectangle 1316"/>
            <p:cNvSpPr>
              <a:spLocks noChangeArrowheads="1"/>
            </p:cNvSpPr>
            <p:nvPr/>
          </p:nvSpPr>
          <p:spPr bwMode="auto">
            <a:xfrm>
              <a:off x="1966" y="19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0985" name="Rectangle 1317"/>
            <p:cNvSpPr>
              <a:spLocks noChangeArrowheads="1"/>
            </p:cNvSpPr>
            <p:nvPr/>
          </p:nvSpPr>
          <p:spPr bwMode="auto">
            <a:xfrm>
              <a:off x="1992" y="196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0986" name="Line 1318"/>
            <p:cNvSpPr>
              <a:spLocks noChangeShapeType="1"/>
            </p:cNvSpPr>
            <p:nvPr/>
          </p:nvSpPr>
          <p:spPr bwMode="auto">
            <a:xfrm>
              <a:off x="1983" y="2081"/>
              <a:ext cx="1" cy="10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87" name="Rectangle 1319"/>
            <p:cNvSpPr>
              <a:spLocks noChangeArrowheads="1"/>
            </p:cNvSpPr>
            <p:nvPr/>
          </p:nvSpPr>
          <p:spPr bwMode="auto">
            <a:xfrm>
              <a:off x="1905" y="2182"/>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88" name="Rectangle 1320"/>
            <p:cNvSpPr>
              <a:spLocks noChangeArrowheads="1"/>
            </p:cNvSpPr>
            <p:nvPr/>
          </p:nvSpPr>
          <p:spPr bwMode="auto">
            <a:xfrm>
              <a:off x="1953" y="2203"/>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D</a:t>
              </a:r>
              <a:endParaRPr lang="en-US"/>
            </a:p>
          </p:txBody>
        </p:sp>
        <p:sp>
          <p:nvSpPr>
            <p:cNvPr id="40989" name="Freeform 1321"/>
            <p:cNvSpPr>
              <a:spLocks/>
            </p:cNvSpPr>
            <p:nvPr/>
          </p:nvSpPr>
          <p:spPr bwMode="auto">
            <a:xfrm>
              <a:off x="2049" y="1957"/>
              <a:ext cx="96" cy="127"/>
            </a:xfrm>
            <a:custGeom>
              <a:avLst/>
              <a:gdLst>
                <a:gd name="T0" fmla="*/ 995 w 44"/>
                <a:gd name="T1" fmla="*/ 642 h 58"/>
                <a:gd name="T2" fmla="*/ 995 w 44"/>
                <a:gd name="T3" fmla="*/ 556 h 58"/>
                <a:gd name="T4" fmla="*/ 975 w 44"/>
                <a:gd name="T5" fmla="*/ 460 h 58"/>
                <a:gd name="T6" fmla="*/ 20 w 44"/>
                <a:gd name="T7" fmla="*/ 504 h 58"/>
                <a:gd name="T8" fmla="*/ 0 w 44"/>
                <a:gd name="T9" fmla="*/ 600 h 58"/>
                <a:gd name="T10" fmla="*/ 0 w 44"/>
                <a:gd name="T11" fmla="*/ 696 h 58"/>
                <a:gd name="T12" fmla="*/ 975 w 44"/>
                <a:gd name="T13" fmla="*/ 830 h 58"/>
                <a:gd name="T14" fmla="*/ 995 w 44"/>
                <a:gd name="T15" fmla="*/ 734 h 58"/>
                <a:gd name="T16" fmla="*/ 995 w 44"/>
                <a:gd name="T17" fmla="*/ 64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58"/>
                <a:gd name="T29" fmla="*/ 44 w 44"/>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58">
                  <a:moveTo>
                    <a:pt x="44" y="28"/>
                  </a:moveTo>
                  <a:cubicBezTo>
                    <a:pt x="44" y="24"/>
                    <a:pt x="44" y="24"/>
                    <a:pt x="44" y="24"/>
                  </a:cubicBezTo>
                  <a:cubicBezTo>
                    <a:pt x="43" y="20"/>
                    <a:pt x="43" y="20"/>
                    <a:pt x="43" y="20"/>
                  </a:cubicBezTo>
                  <a:cubicBezTo>
                    <a:pt x="35" y="0"/>
                    <a:pt x="7" y="2"/>
                    <a:pt x="1" y="22"/>
                  </a:cubicBezTo>
                  <a:cubicBezTo>
                    <a:pt x="0" y="26"/>
                    <a:pt x="0" y="26"/>
                    <a:pt x="0" y="26"/>
                  </a:cubicBezTo>
                  <a:cubicBezTo>
                    <a:pt x="0" y="30"/>
                    <a:pt x="0" y="30"/>
                    <a:pt x="0" y="30"/>
                  </a:cubicBezTo>
                  <a:cubicBezTo>
                    <a:pt x="3" y="53"/>
                    <a:pt x="34" y="58"/>
                    <a:pt x="43" y="36"/>
                  </a:cubicBezTo>
                  <a:cubicBezTo>
                    <a:pt x="44" y="32"/>
                    <a:pt x="44" y="32"/>
                    <a:pt x="44" y="32"/>
                  </a:cubicBezTo>
                  <a:cubicBezTo>
                    <a:pt x="44" y="28"/>
                    <a:pt x="44" y="28"/>
                    <a:pt x="44" y="28"/>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0" name="Rectangle 1322"/>
            <p:cNvSpPr>
              <a:spLocks noChangeArrowheads="1"/>
            </p:cNvSpPr>
            <p:nvPr/>
          </p:nvSpPr>
          <p:spPr bwMode="auto">
            <a:xfrm>
              <a:off x="2067" y="1977"/>
              <a:ext cx="6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900">
                  <a:solidFill>
                    <a:srgbClr val="000000"/>
                  </a:solidFill>
                </a:rPr>
                <a:t>M</a:t>
              </a:r>
              <a:endParaRPr lang="en-US"/>
            </a:p>
          </p:txBody>
        </p:sp>
        <p:sp>
          <p:nvSpPr>
            <p:cNvPr id="40991" name="Freeform 1323"/>
            <p:cNvSpPr>
              <a:spLocks/>
            </p:cNvSpPr>
            <p:nvPr/>
          </p:nvSpPr>
          <p:spPr bwMode="auto">
            <a:xfrm>
              <a:off x="2275" y="1964"/>
              <a:ext cx="18" cy="113"/>
            </a:xfrm>
            <a:custGeom>
              <a:avLst/>
              <a:gdLst>
                <a:gd name="T0" fmla="*/ 126 w 8"/>
                <a:gd name="T1" fmla="*/ 1163 h 52"/>
                <a:gd name="T2" fmla="*/ 0 w 8"/>
                <a:gd name="T3" fmla="*/ 689 h 52"/>
                <a:gd name="T4" fmla="*/ 146 w 8"/>
                <a:gd name="T5" fmla="*/ 0 h 52"/>
                <a:gd name="T6" fmla="*/ 0 60000 65536"/>
                <a:gd name="T7" fmla="*/ 0 60000 65536"/>
                <a:gd name="T8" fmla="*/ 0 60000 65536"/>
                <a:gd name="T9" fmla="*/ 0 w 8"/>
                <a:gd name="T10" fmla="*/ 0 h 52"/>
                <a:gd name="T11" fmla="*/ 8 w 8"/>
                <a:gd name="T12" fmla="*/ 52 h 52"/>
              </a:gdLst>
              <a:ahLst/>
              <a:cxnLst>
                <a:cxn ang="T6">
                  <a:pos x="T0" y="T1"/>
                </a:cxn>
                <a:cxn ang="T7">
                  <a:pos x="T2" y="T3"/>
                </a:cxn>
                <a:cxn ang="T8">
                  <a:pos x="T4" y="T5"/>
                </a:cxn>
              </a:cxnLst>
              <a:rect l="T9" t="T10" r="T11" b="T12"/>
              <a:pathLst>
                <a:path w="8" h="52">
                  <a:moveTo>
                    <a:pt x="5" y="52"/>
                  </a:moveTo>
                  <a:cubicBezTo>
                    <a:pt x="1" y="50"/>
                    <a:pt x="1" y="36"/>
                    <a:pt x="0" y="31"/>
                  </a:cubicBezTo>
                  <a:cubicBezTo>
                    <a:pt x="8" y="27"/>
                    <a:pt x="6" y="8"/>
                    <a:pt x="6"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2" name="Line 1324"/>
            <p:cNvSpPr>
              <a:spLocks noChangeShapeType="1"/>
            </p:cNvSpPr>
            <p:nvPr/>
          </p:nvSpPr>
          <p:spPr bwMode="auto">
            <a:xfrm>
              <a:off x="217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93" name="Freeform 1325"/>
            <p:cNvSpPr>
              <a:spLocks/>
            </p:cNvSpPr>
            <p:nvPr/>
          </p:nvSpPr>
          <p:spPr bwMode="auto">
            <a:xfrm>
              <a:off x="1684" y="1961"/>
              <a:ext cx="609" cy="120"/>
            </a:xfrm>
            <a:custGeom>
              <a:avLst/>
              <a:gdLst>
                <a:gd name="T0" fmla="*/ 0 w 609"/>
                <a:gd name="T1" fmla="*/ 0 h 120"/>
                <a:gd name="T2" fmla="*/ 0 w 609"/>
                <a:gd name="T3" fmla="*/ 120 h 120"/>
                <a:gd name="T4" fmla="*/ 609 w 609"/>
                <a:gd name="T5" fmla="*/ 120 h 120"/>
                <a:gd name="T6" fmla="*/ 0 60000 65536"/>
                <a:gd name="T7" fmla="*/ 0 60000 65536"/>
                <a:gd name="T8" fmla="*/ 0 60000 65536"/>
                <a:gd name="T9" fmla="*/ 0 w 609"/>
                <a:gd name="T10" fmla="*/ 0 h 120"/>
                <a:gd name="T11" fmla="*/ 609 w 609"/>
                <a:gd name="T12" fmla="*/ 120 h 120"/>
              </a:gdLst>
              <a:ahLst/>
              <a:cxnLst>
                <a:cxn ang="T6">
                  <a:pos x="T0" y="T1"/>
                </a:cxn>
                <a:cxn ang="T7">
                  <a:pos x="T2" y="T3"/>
                </a:cxn>
                <a:cxn ang="T8">
                  <a:pos x="T4" y="T5"/>
                </a:cxn>
              </a:cxnLst>
              <a:rect l="T9" t="T10" r="T11" b="T12"/>
              <a:pathLst>
                <a:path w="609" h="120">
                  <a:moveTo>
                    <a:pt x="0" y="0"/>
                  </a:moveTo>
                  <a:lnTo>
                    <a:pt x="0" y="120"/>
                  </a:lnTo>
                  <a:lnTo>
                    <a:pt x="609" y="1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4" name="Line 1326"/>
            <p:cNvSpPr>
              <a:spLocks noChangeShapeType="1"/>
            </p:cNvSpPr>
            <p:nvPr/>
          </p:nvSpPr>
          <p:spPr bwMode="auto">
            <a:xfrm flipH="1">
              <a:off x="1684" y="1961"/>
              <a:ext cx="609"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95" name="Line 1327"/>
            <p:cNvSpPr>
              <a:spLocks noChangeShapeType="1"/>
            </p:cNvSpPr>
            <p:nvPr/>
          </p:nvSpPr>
          <p:spPr bwMode="auto">
            <a:xfrm>
              <a:off x="1704" y="2018"/>
              <a:ext cx="9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96" name="Line 1328"/>
            <p:cNvSpPr>
              <a:spLocks noChangeShapeType="1"/>
            </p:cNvSpPr>
            <p:nvPr/>
          </p:nvSpPr>
          <p:spPr bwMode="auto">
            <a:xfrm flipV="1">
              <a:off x="1752" y="1970"/>
              <a:ext cx="1" cy="9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997" name="Freeform 1329"/>
            <p:cNvSpPr>
              <a:spLocks/>
            </p:cNvSpPr>
            <p:nvPr/>
          </p:nvSpPr>
          <p:spPr bwMode="auto">
            <a:xfrm>
              <a:off x="1719" y="1977"/>
              <a:ext cx="66" cy="83"/>
            </a:xfrm>
            <a:custGeom>
              <a:avLst/>
              <a:gdLst>
                <a:gd name="T0" fmla="*/ 702 w 30"/>
                <a:gd name="T1" fmla="*/ 439 h 38"/>
                <a:gd name="T2" fmla="*/ 682 w 30"/>
                <a:gd name="T3" fmla="*/ 363 h 38"/>
                <a:gd name="T4" fmla="*/ 658 w 30"/>
                <a:gd name="T5" fmla="*/ 291 h 38"/>
                <a:gd name="T6" fmla="*/ 20 w 30"/>
                <a:gd name="T7" fmla="*/ 363 h 38"/>
                <a:gd name="T8" fmla="*/ 0 w 30"/>
                <a:gd name="T9" fmla="*/ 439 h 38"/>
                <a:gd name="T10" fmla="*/ 20 w 30"/>
                <a:gd name="T11" fmla="*/ 500 h 38"/>
                <a:gd name="T12" fmla="*/ 658 w 30"/>
                <a:gd name="T13" fmla="*/ 592 h 38"/>
                <a:gd name="T14" fmla="*/ 682 w 30"/>
                <a:gd name="T15" fmla="*/ 500 h 38"/>
                <a:gd name="T16" fmla="*/ 702 w 30"/>
                <a:gd name="T17" fmla="*/ 43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38"/>
                <a:gd name="T29" fmla="*/ 30 w 30"/>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38">
                  <a:moveTo>
                    <a:pt x="30" y="19"/>
                  </a:moveTo>
                  <a:cubicBezTo>
                    <a:pt x="29" y="16"/>
                    <a:pt x="29" y="16"/>
                    <a:pt x="29" y="16"/>
                  </a:cubicBezTo>
                  <a:cubicBezTo>
                    <a:pt x="28" y="13"/>
                    <a:pt x="28" y="13"/>
                    <a:pt x="28" y="13"/>
                  </a:cubicBezTo>
                  <a:cubicBezTo>
                    <a:pt x="22" y="0"/>
                    <a:pt x="4" y="2"/>
                    <a:pt x="1" y="16"/>
                  </a:cubicBezTo>
                  <a:cubicBezTo>
                    <a:pt x="0" y="19"/>
                    <a:pt x="0" y="19"/>
                    <a:pt x="0" y="19"/>
                  </a:cubicBezTo>
                  <a:cubicBezTo>
                    <a:pt x="1" y="22"/>
                    <a:pt x="1" y="22"/>
                    <a:pt x="1" y="22"/>
                  </a:cubicBezTo>
                  <a:cubicBezTo>
                    <a:pt x="4" y="36"/>
                    <a:pt x="22" y="38"/>
                    <a:pt x="28" y="26"/>
                  </a:cubicBezTo>
                  <a:cubicBezTo>
                    <a:pt x="29" y="22"/>
                    <a:pt x="29" y="22"/>
                    <a:pt x="29" y="22"/>
                  </a:cubicBezTo>
                  <a:cubicBezTo>
                    <a:pt x="30" y="19"/>
                    <a:pt x="30" y="19"/>
                    <a:pt x="30" y="19"/>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8" name="Freeform 1330"/>
            <p:cNvSpPr>
              <a:spLocks/>
            </p:cNvSpPr>
            <p:nvPr/>
          </p:nvSpPr>
          <p:spPr bwMode="auto">
            <a:xfrm>
              <a:off x="1684" y="1961"/>
              <a:ext cx="131" cy="120"/>
            </a:xfrm>
            <a:custGeom>
              <a:avLst/>
              <a:gdLst>
                <a:gd name="T0" fmla="*/ 0 w 131"/>
                <a:gd name="T1" fmla="*/ 0 h 120"/>
                <a:gd name="T2" fmla="*/ 0 w 131"/>
                <a:gd name="T3" fmla="*/ 120 h 120"/>
                <a:gd name="T4" fmla="*/ 131 w 131"/>
                <a:gd name="T5" fmla="*/ 120 h 120"/>
                <a:gd name="T6" fmla="*/ 0 60000 65536"/>
                <a:gd name="T7" fmla="*/ 0 60000 65536"/>
                <a:gd name="T8" fmla="*/ 0 60000 65536"/>
                <a:gd name="T9" fmla="*/ 0 w 131"/>
                <a:gd name="T10" fmla="*/ 0 h 120"/>
                <a:gd name="T11" fmla="*/ 131 w 131"/>
                <a:gd name="T12" fmla="*/ 120 h 120"/>
              </a:gdLst>
              <a:ahLst/>
              <a:cxnLst>
                <a:cxn ang="T6">
                  <a:pos x="T0" y="T1"/>
                </a:cxn>
                <a:cxn ang="T7">
                  <a:pos x="T2" y="T3"/>
                </a:cxn>
                <a:cxn ang="T8">
                  <a:pos x="T4" y="T5"/>
                </a:cxn>
              </a:cxnLst>
              <a:rect l="T9" t="T10" r="T11" b="T12"/>
              <a:pathLst>
                <a:path w="131" h="120">
                  <a:moveTo>
                    <a:pt x="0" y="0"/>
                  </a:moveTo>
                  <a:lnTo>
                    <a:pt x="0" y="120"/>
                  </a:lnTo>
                  <a:lnTo>
                    <a:pt x="131" y="1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0999" name="Line 1331"/>
            <p:cNvSpPr>
              <a:spLocks noChangeShapeType="1"/>
            </p:cNvSpPr>
            <p:nvPr/>
          </p:nvSpPr>
          <p:spPr bwMode="auto">
            <a:xfrm flipH="1">
              <a:off x="1684" y="1961"/>
              <a:ext cx="13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0" name="Line 1332"/>
            <p:cNvSpPr>
              <a:spLocks noChangeShapeType="1"/>
            </p:cNvSpPr>
            <p:nvPr/>
          </p:nvSpPr>
          <p:spPr bwMode="auto">
            <a:xfrm>
              <a:off x="181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1" name="Line 1333"/>
            <p:cNvSpPr>
              <a:spLocks noChangeShapeType="1"/>
            </p:cNvSpPr>
            <p:nvPr/>
          </p:nvSpPr>
          <p:spPr bwMode="auto">
            <a:xfrm>
              <a:off x="217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2" name="Line 1334"/>
            <p:cNvSpPr>
              <a:spLocks noChangeShapeType="1"/>
            </p:cNvSpPr>
            <p:nvPr/>
          </p:nvSpPr>
          <p:spPr bwMode="auto">
            <a:xfrm flipV="1">
              <a:off x="1850" y="1988"/>
              <a:ext cx="26" cy="6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3" name="Freeform 1335"/>
            <p:cNvSpPr>
              <a:spLocks/>
            </p:cNvSpPr>
            <p:nvPr/>
          </p:nvSpPr>
          <p:spPr bwMode="auto">
            <a:xfrm>
              <a:off x="1841" y="1990"/>
              <a:ext cx="44" cy="56"/>
            </a:xfrm>
            <a:custGeom>
              <a:avLst/>
              <a:gdLst>
                <a:gd name="T0" fmla="*/ 469 w 20"/>
                <a:gd name="T1" fmla="*/ 278 h 26"/>
                <a:gd name="T2" fmla="*/ 469 w 20"/>
                <a:gd name="T3" fmla="*/ 218 h 26"/>
                <a:gd name="T4" fmla="*/ 444 w 20"/>
                <a:gd name="T5" fmla="*/ 172 h 26"/>
                <a:gd name="T6" fmla="*/ 0 w 20"/>
                <a:gd name="T7" fmla="*/ 218 h 26"/>
                <a:gd name="T8" fmla="*/ 0 w 20"/>
                <a:gd name="T9" fmla="*/ 278 h 26"/>
                <a:gd name="T10" fmla="*/ 0 w 20"/>
                <a:gd name="T11" fmla="*/ 338 h 26"/>
                <a:gd name="T12" fmla="*/ 444 w 20"/>
                <a:gd name="T13" fmla="*/ 390 h 26"/>
                <a:gd name="T14" fmla="*/ 469 w 20"/>
                <a:gd name="T15" fmla="*/ 338 h 26"/>
                <a:gd name="T16" fmla="*/ 469 w 20"/>
                <a:gd name="T17" fmla="*/ 278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6"/>
                <a:gd name="T29" fmla="*/ 20 w 20"/>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6">
                  <a:moveTo>
                    <a:pt x="20" y="13"/>
                  </a:moveTo>
                  <a:cubicBezTo>
                    <a:pt x="20" y="10"/>
                    <a:pt x="20" y="10"/>
                    <a:pt x="20" y="10"/>
                  </a:cubicBezTo>
                  <a:cubicBezTo>
                    <a:pt x="19" y="8"/>
                    <a:pt x="19" y="8"/>
                    <a:pt x="19" y="8"/>
                  </a:cubicBezTo>
                  <a:cubicBezTo>
                    <a:pt x="14" y="0"/>
                    <a:pt x="3" y="2"/>
                    <a:pt x="0" y="10"/>
                  </a:cubicBezTo>
                  <a:cubicBezTo>
                    <a:pt x="0" y="13"/>
                    <a:pt x="0" y="13"/>
                    <a:pt x="0" y="13"/>
                  </a:cubicBezTo>
                  <a:cubicBezTo>
                    <a:pt x="0" y="16"/>
                    <a:pt x="0" y="16"/>
                    <a:pt x="0" y="16"/>
                  </a:cubicBezTo>
                  <a:cubicBezTo>
                    <a:pt x="2" y="25"/>
                    <a:pt x="14" y="26"/>
                    <a:pt x="19" y="18"/>
                  </a:cubicBezTo>
                  <a:cubicBezTo>
                    <a:pt x="20" y="16"/>
                    <a:pt x="20" y="16"/>
                    <a:pt x="20" y="16"/>
                  </a:cubicBezTo>
                  <a:cubicBezTo>
                    <a:pt x="20" y="13"/>
                    <a:pt x="20" y="13"/>
                    <a:pt x="20" y="13"/>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4" name="Line 1336"/>
            <p:cNvSpPr>
              <a:spLocks noChangeShapeType="1"/>
            </p:cNvSpPr>
            <p:nvPr/>
          </p:nvSpPr>
          <p:spPr bwMode="auto">
            <a:xfrm flipH="1">
              <a:off x="2677" y="1289"/>
              <a:ext cx="2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05" name="Rectangle 1337"/>
            <p:cNvSpPr>
              <a:spLocks noChangeArrowheads="1"/>
            </p:cNvSpPr>
            <p:nvPr/>
          </p:nvSpPr>
          <p:spPr bwMode="auto">
            <a:xfrm>
              <a:off x="2520" y="1211"/>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06" name="Rectangle 1338"/>
            <p:cNvSpPr>
              <a:spLocks noChangeArrowheads="1"/>
            </p:cNvSpPr>
            <p:nvPr/>
          </p:nvSpPr>
          <p:spPr bwMode="auto">
            <a:xfrm>
              <a:off x="2571" y="1231"/>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B</a:t>
              </a:r>
              <a:endParaRPr lang="en-US"/>
            </a:p>
          </p:txBody>
        </p:sp>
        <p:sp>
          <p:nvSpPr>
            <p:cNvPr id="41007" name="Rectangle 1339"/>
            <p:cNvSpPr>
              <a:spLocks noChangeArrowheads="1"/>
            </p:cNvSpPr>
            <p:nvPr/>
          </p:nvSpPr>
          <p:spPr bwMode="auto">
            <a:xfrm>
              <a:off x="1889"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6</a:t>
              </a:r>
              <a:endParaRPr lang="en-US"/>
            </a:p>
          </p:txBody>
        </p:sp>
        <p:sp>
          <p:nvSpPr>
            <p:cNvPr id="41008" name="Rectangle 1340"/>
            <p:cNvSpPr>
              <a:spLocks noChangeArrowheads="1"/>
            </p:cNvSpPr>
            <p:nvPr/>
          </p:nvSpPr>
          <p:spPr bwMode="auto">
            <a:xfrm>
              <a:off x="1941"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009" name="Rectangle 1341"/>
            <p:cNvSpPr>
              <a:spLocks noChangeArrowheads="1"/>
            </p:cNvSpPr>
            <p:nvPr/>
          </p:nvSpPr>
          <p:spPr bwMode="auto">
            <a:xfrm>
              <a:off x="1992"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1010" name="Rectangle 1342"/>
            <p:cNvSpPr>
              <a:spLocks noChangeArrowheads="1"/>
            </p:cNvSpPr>
            <p:nvPr/>
          </p:nvSpPr>
          <p:spPr bwMode="auto">
            <a:xfrm>
              <a:off x="2044" y="184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011" name="Rectangle 1343"/>
            <p:cNvSpPr>
              <a:spLocks noChangeArrowheads="1"/>
            </p:cNvSpPr>
            <p:nvPr/>
          </p:nvSpPr>
          <p:spPr bwMode="auto">
            <a:xfrm>
              <a:off x="2069"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1012" name="Rectangle 1344"/>
            <p:cNvSpPr>
              <a:spLocks noChangeArrowheads="1"/>
            </p:cNvSpPr>
            <p:nvPr/>
          </p:nvSpPr>
          <p:spPr bwMode="auto">
            <a:xfrm>
              <a:off x="2121"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1013" name="Rectangle 1345"/>
            <p:cNvSpPr>
              <a:spLocks noChangeArrowheads="1"/>
            </p:cNvSpPr>
            <p:nvPr/>
          </p:nvSpPr>
          <p:spPr bwMode="auto">
            <a:xfrm>
              <a:off x="1704"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1014" name="Rectangle 1346"/>
            <p:cNvSpPr>
              <a:spLocks noChangeArrowheads="1"/>
            </p:cNvSpPr>
            <p:nvPr/>
          </p:nvSpPr>
          <p:spPr bwMode="auto">
            <a:xfrm>
              <a:off x="1755" y="1846"/>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X</a:t>
              </a:r>
              <a:endParaRPr lang="en-US"/>
            </a:p>
          </p:txBody>
        </p:sp>
        <p:sp>
          <p:nvSpPr>
            <p:cNvPr id="41015" name="Line 1347"/>
            <p:cNvSpPr>
              <a:spLocks noChangeShapeType="1"/>
            </p:cNvSpPr>
            <p:nvPr/>
          </p:nvSpPr>
          <p:spPr bwMode="auto">
            <a:xfrm flipV="1">
              <a:off x="1839" y="1868"/>
              <a:ext cx="26" cy="7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16" name="Rectangle 1348"/>
            <p:cNvSpPr>
              <a:spLocks noChangeArrowheads="1"/>
            </p:cNvSpPr>
            <p:nvPr/>
          </p:nvSpPr>
          <p:spPr bwMode="auto">
            <a:xfrm>
              <a:off x="3272"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1017" name="Rectangle 1349"/>
            <p:cNvSpPr>
              <a:spLocks noChangeArrowheads="1"/>
            </p:cNvSpPr>
            <p:nvPr/>
          </p:nvSpPr>
          <p:spPr bwMode="auto">
            <a:xfrm>
              <a:off x="3324"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1018" name="Rectangle 1350"/>
            <p:cNvSpPr>
              <a:spLocks noChangeArrowheads="1"/>
            </p:cNvSpPr>
            <p:nvPr/>
          </p:nvSpPr>
          <p:spPr bwMode="auto">
            <a:xfrm>
              <a:off x="3375" y="122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019" name="Rectangle 1351"/>
            <p:cNvSpPr>
              <a:spLocks noChangeArrowheads="1"/>
            </p:cNvSpPr>
            <p:nvPr/>
          </p:nvSpPr>
          <p:spPr bwMode="auto">
            <a:xfrm>
              <a:off x="3401"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7</a:t>
              </a:r>
              <a:endParaRPr lang="en-US"/>
            </a:p>
          </p:txBody>
        </p:sp>
        <p:sp>
          <p:nvSpPr>
            <p:cNvPr id="41020" name="Rectangle 1352"/>
            <p:cNvSpPr>
              <a:spLocks noChangeArrowheads="1"/>
            </p:cNvSpPr>
            <p:nvPr/>
          </p:nvSpPr>
          <p:spPr bwMode="auto">
            <a:xfrm>
              <a:off x="3464"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021" name="Rectangle 1353"/>
            <p:cNvSpPr>
              <a:spLocks noChangeArrowheads="1"/>
            </p:cNvSpPr>
            <p:nvPr/>
          </p:nvSpPr>
          <p:spPr bwMode="auto">
            <a:xfrm>
              <a:off x="3515"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1022" name="Rectangle 1354"/>
            <p:cNvSpPr>
              <a:spLocks noChangeArrowheads="1"/>
            </p:cNvSpPr>
            <p:nvPr/>
          </p:nvSpPr>
          <p:spPr bwMode="auto">
            <a:xfrm>
              <a:off x="3566" y="122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023" name="Rectangle 1355"/>
            <p:cNvSpPr>
              <a:spLocks noChangeArrowheads="1"/>
            </p:cNvSpPr>
            <p:nvPr/>
          </p:nvSpPr>
          <p:spPr bwMode="auto">
            <a:xfrm>
              <a:off x="3592"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1024" name="Line 1356"/>
            <p:cNvSpPr>
              <a:spLocks noChangeShapeType="1"/>
            </p:cNvSpPr>
            <p:nvPr/>
          </p:nvSpPr>
          <p:spPr bwMode="auto">
            <a:xfrm>
              <a:off x="3126" y="1285"/>
              <a:ext cx="11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25" name="Line 1357"/>
            <p:cNvSpPr>
              <a:spLocks noChangeShapeType="1"/>
            </p:cNvSpPr>
            <p:nvPr/>
          </p:nvSpPr>
          <p:spPr bwMode="auto">
            <a:xfrm>
              <a:off x="2901" y="1285"/>
              <a:ext cx="22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26" name="Line 1358"/>
            <p:cNvSpPr>
              <a:spLocks noChangeShapeType="1"/>
            </p:cNvSpPr>
            <p:nvPr/>
          </p:nvSpPr>
          <p:spPr bwMode="auto">
            <a:xfrm>
              <a:off x="3890" y="1433"/>
              <a:ext cx="1" cy="16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27" name="Rectangle 1359"/>
            <p:cNvSpPr>
              <a:spLocks noChangeArrowheads="1"/>
            </p:cNvSpPr>
            <p:nvPr/>
          </p:nvSpPr>
          <p:spPr bwMode="auto">
            <a:xfrm>
              <a:off x="3743"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1028" name="Rectangle 1360"/>
            <p:cNvSpPr>
              <a:spLocks noChangeArrowheads="1"/>
            </p:cNvSpPr>
            <p:nvPr/>
          </p:nvSpPr>
          <p:spPr bwMode="auto">
            <a:xfrm>
              <a:off x="3795"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1029" name="Rectangle 1361"/>
            <p:cNvSpPr>
              <a:spLocks noChangeArrowheads="1"/>
            </p:cNvSpPr>
            <p:nvPr/>
          </p:nvSpPr>
          <p:spPr bwMode="auto">
            <a:xfrm>
              <a:off x="3846"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030" name="Rectangle 1362"/>
            <p:cNvSpPr>
              <a:spLocks noChangeArrowheads="1"/>
            </p:cNvSpPr>
            <p:nvPr/>
          </p:nvSpPr>
          <p:spPr bwMode="auto">
            <a:xfrm>
              <a:off x="3897"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1031" name="Rectangle 1363"/>
            <p:cNvSpPr>
              <a:spLocks noChangeArrowheads="1"/>
            </p:cNvSpPr>
            <p:nvPr/>
          </p:nvSpPr>
          <p:spPr bwMode="auto">
            <a:xfrm>
              <a:off x="3949" y="158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032" name="Rectangle 1364"/>
            <p:cNvSpPr>
              <a:spLocks noChangeArrowheads="1"/>
            </p:cNvSpPr>
            <p:nvPr/>
          </p:nvSpPr>
          <p:spPr bwMode="auto">
            <a:xfrm>
              <a:off x="3975"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1033" name="Line 1365"/>
            <p:cNvSpPr>
              <a:spLocks noChangeShapeType="1"/>
            </p:cNvSpPr>
            <p:nvPr/>
          </p:nvSpPr>
          <p:spPr bwMode="auto">
            <a:xfrm flipV="1">
              <a:off x="3890" y="1691"/>
              <a:ext cx="1" cy="19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34" name="Rectangle 1366"/>
            <p:cNvSpPr>
              <a:spLocks noChangeArrowheads="1"/>
            </p:cNvSpPr>
            <p:nvPr/>
          </p:nvSpPr>
          <p:spPr bwMode="auto">
            <a:xfrm>
              <a:off x="3804" y="1950"/>
              <a:ext cx="53"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S</a:t>
              </a:r>
              <a:endParaRPr lang="en-US"/>
            </a:p>
          </p:txBody>
        </p:sp>
        <p:sp>
          <p:nvSpPr>
            <p:cNvPr id="41035" name="Rectangle 1367"/>
            <p:cNvSpPr>
              <a:spLocks noChangeArrowheads="1"/>
            </p:cNvSpPr>
            <p:nvPr/>
          </p:nvSpPr>
          <p:spPr bwMode="auto">
            <a:xfrm>
              <a:off x="3857" y="1950"/>
              <a:ext cx="5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R</a:t>
              </a:r>
              <a:endParaRPr lang="en-US"/>
            </a:p>
          </p:txBody>
        </p:sp>
        <p:sp>
          <p:nvSpPr>
            <p:cNvPr id="41036" name="Rectangle 1368"/>
            <p:cNvSpPr>
              <a:spLocks noChangeArrowheads="1"/>
            </p:cNvSpPr>
            <p:nvPr/>
          </p:nvSpPr>
          <p:spPr bwMode="auto">
            <a:xfrm>
              <a:off x="3945" y="1950"/>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8</a:t>
              </a:r>
              <a:endParaRPr lang="en-US"/>
            </a:p>
          </p:txBody>
        </p:sp>
        <p:sp>
          <p:nvSpPr>
            <p:cNvPr id="41037" name="Rectangle 1369"/>
            <p:cNvSpPr>
              <a:spLocks noChangeArrowheads="1"/>
            </p:cNvSpPr>
            <p:nvPr/>
          </p:nvSpPr>
          <p:spPr bwMode="auto">
            <a:xfrm>
              <a:off x="3989" y="1950"/>
              <a:ext cx="2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a:t>
              </a:r>
              <a:endParaRPr lang="en-US"/>
            </a:p>
          </p:txBody>
        </p:sp>
        <p:sp>
          <p:nvSpPr>
            <p:cNvPr id="41038" name="Rectangle 1370"/>
            <p:cNvSpPr>
              <a:spLocks noChangeArrowheads="1"/>
            </p:cNvSpPr>
            <p:nvPr/>
          </p:nvSpPr>
          <p:spPr bwMode="auto">
            <a:xfrm>
              <a:off x="4011" y="1950"/>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5</a:t>
              </a:r>
              <a:endParaRPr lang="en-US"/>
            </a:p>
          </p:txBody>
        </p:sp>
        <p:sp>
          <p:nvSpPr>
            <p:cNvPr id="41039" name="Line 1371"/>
            <p:cNvSpPr>
              <a:spLocks noChangeShapeType="1"/>
            </p:cNvSpPr>
            <p:nvPr/>
          </p:nvSpPr>
          <p:spPr bwMode="auto">
            <a:xfrm>
              <a:off x="3663" y="1985"/>
              <a:ext cx="11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40" name="Freeform 1372"/>
            <p:cNvSpPr>
              <a:spLocks/>
            </p:cNvSpPr>
            <p:nvPr/>
          </p:nvSpPr>
          <p:spPr bwMode="auto">
            <a:xfrm>
              <a:off x="2901" y="1272"/>
              <a:ext cx="86" cy="28"/>
            </a:xfrm>
            <a:custGeom>
              <a:avLst/>
              <a:gdLst>
                <a:gd name="T0" fmla="*/ 0 w 86"/>
                <a:gd name="T1" fmla="*/ 13 h 28"/>
                <a:gd name="T2" fmla="*/ 86 w 86"/>
                <a:gd name="T3" fmla="*/ 0 h 28"/>
                <a:gd name="T4" fmla="*/ 86 w 86"/>
                <a:gd name="T5" fmla="*/ 28 h 28"/>
                <a:gd name="T6" fmla="*/ 0 w 86"/>
                <a:gd name="T7" fmla="*/ 13 h 28"/>
                <a:gd name="T8" fmla="*/ 0 60000 65536"/>
                <a:gd name="T9" fmla="*/ 0 60000 65536"/>
                <a:gd name="T10" fmla="*/ 0 60000 65536"/>
                <a:gd name="T11" fmla="*/ 0 60000 65536"/>
                <a:gd name="T12" fmla="*/ 0 w 86"/>
                <a:gd name="T13" fmla="*/ 0 h 28"/>
                <a:gd name="T14" fmla="*/ 86 w 86"/>
                <a:gd name="T15" fmla="*/ 28 h 28"/>
              </a:gdLst>
              <a:ahLst/>
              <a:cxnLst>
                <a:cxn ang="T8">
                  <a:pos x="T0" y="T1"/>
                </a:cxn>
                <a:cxn ang="T9">
                  <a:pos x="T2" y="T3"/>
                </a:cxn>
                <a:cxn ang="T10">
                  <a:pos x="T4" y="T5"/>
                </a:cxn>
                <a:cxn ang="T11">
                  <a:pos x="T6" y="T7"/>
                </a:cxn>
              </a:cxnLst>
              <a:rect l="T12" t="T13" r="T14" b="T15"/>
              <a:pathLst>
                <a:path w="86" h="28">
                  <a:moveTo>
                    <a:pt x="0" y="13"/>
                  </a:moveTo>
                  <a:lnTo>
                    <a:pt x="86" y="0"/>
                  </a:lnTo>
                  <a:lnTo>
                    <a:pt x="86" y="28"/>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1" name="Freeform 1373"/>
            <p:cNvSpPr>
              <a:spLocks/>
            </p:cNvSpPr>
            <p:nvPr/>
          </p:nvSpPr>
          <p:spPr bwMode="auto">
            <a:xfrm>
              <a:off x="2901" y="1272"/>
              <a:ext cx="86" cy="28"/>
            </a:xfrm>
            <a:custGeom>
              <a:avLst/>
              <a:gdLst>
                <a:gd name="T0" fmla="*/ 0 w 86"/>
                <a:gd name="T1" fmla="*/ 13 h 28"/>
                <a:gd name="T2" fmla="*/ 86 w 86"/>
                <a:gd name="T3" fmla="*/ 0 h 28"/>
                <a:gd name="T4" fmla="*/ 86 w 86"/>
                <a:gd name="T5" fmla="*/ 28 h 28"/>
                <a:gd name="T6" fmla="*/ 0 w 86"/>
                <a:gd name="T7" fmla="*/ 13 h 28"/>
                <a:gd name="T8" fmla="*/ 0 60000 65536"/>
                <a:gd name="T9" fmla="*/ 0 60000 65536"/>
                <a:gd name="T10" fmla="*/ 0 60000 65536"/>
                <a:gd name="T11" fmla="*/ 0 60000 65536"/>
                <a:gd name="T12" fmla="*/ 0 w 86"/>
                <a:gd name="T13" fmla="*/ 0 h 28"/>
                <a:gd name="T14" fmla="*/ 86 w 86"/>
                <a:gd name="T15" fmla="*/ 28 h 28"/>
              </a:gdLst>
              <a:ahLst/>
              <a:cxnLst>
                <a:cxn ang="T8">
                  <a:pos x="T0" y="T1"/>
                </a:cxn>
                <a:cxn ang="T9">
                  <a:pos x="T2" y="T3"/>
                </a:cxn>
                <a:cxn ang="T10">
                  <a:pos x="T4" y="T5"/>
                </a:cxn>
                <a:cxn ang="T11">
                  <a:pos x="T6" y="T7"/>
                </a:cxn>
              </a:cxnLst>
              <a:rect l="T12" t="T13" r="T14" b="T15"/>
              <a:pathLst>
                <a:path w="86" h="28">
                  <a:moveTo>
                    <a:pt x="0" y="13"/>
                  </a:moveTo>
                  <a:lnTo>
                    <a:pt x="86" y="0"/>
                  </a:lnTo>
                  <a:lnTo>
                    <a:pt x="86" y="28"/>
                  </a:lnTo>
                  <a:lnTo>
                    <a:pt x="0" y="1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2" name="Freeform 1374"/>
            <p:cNvSpPr>
              <a:spLocks/>
            </p:cNvSpPr>
            <p:nvPr/>
          </p:nvSpPr>
          <p:spPr bwMode="auto">
            <a:xfrm>
              <a:off x="3043" y="1272"/>
              <a:ext cx="83" cy="28"/>
            </a:xfrm>
            <a:custGeom>
              <a:avLst/>
              <a:gdLst>
                <a:gd name="T0" fmla="*/ 83 w 83"/>
                <a:gd name="T1" fmla="*/ 13 h 28"/>
                <a:gd name="T2" fmla="*/ 0 w 83"/>
                <a:gd name="T3" fmla="*/ 28 h 28"/>
                <a:gd name="T4" fmla="*/ 0 w 83"/>
                <a:gd name="T5" fmla="*/ 0 h 28"/>
                <a:gd name="T6" fmla="*/ 83 w 83"/>
                <a:gd name="T7" fmla="*/ 13 h 28"/>
                <a:gd name="T8" fmla="*/ 0 60000 65536"/>
                <a:gd name="T9" fmla="*/ 0 60000 65536"/>
                <a:gd name="T10" fmla="*/ 0 60000 65536"/>
                <a:gd name="T11" fmla="*/ 0 60000 65536"/>
                <a:gd name="T12" fmla="*/ 0 w 83"/>
                <a:gd name="T13" fmla="*/ 0 h 28"/>
                <a:gd name="T14" fmla="*/ 83 w 83"/>
                <a:gd name="T15" fmla="*/ 28 h 28"/>
              </a:gdLst>
              <a:ahLst/>
              <a:cxnLst>
                <a:cxn ang="T8">
                  <a:pos x="T0" y="T1"/>
                </a:cxn>
                <a:cxn ang="T9">
                  <a:pos x="T2" y="T3"/>
                </a:cxn>
                <a:cxn ang="T10">
                  <a:pos x="T4" y="T5"/>
                </a:cxn>
                <a:cxn ang="T11">
                  <a:pos x="T6" y="T7"/>
                </a:cxn>
              </a:cxnLst>
              <a:rect l="T12" t="T13" r="T14" b="T15"/>
              <a:pathLst>
                <a:path w="83" h="28">
                  <a:moveTo>
                    <a:pt x="83" y="13"/>
                  </a:moveTo>
                  <a:lnTo>
                    <a:pt x="0" y="28"/>
                  </a:lnTo>
                  <a:lnTo>
                    <a:pt x="0" y="0"/>
                  </a:lnTo>
                  <a:lnTo>
                    <a:pt x="8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3" name="Freeform 1375"/>
            <p:cNvSpPr>
              <a:spLocks/>
            </p:cNvSpPr>
            <p:nvPr/>
          </p:nvSpPr>
          <p:spPr bwMode="auto">
            <a:xfrm>
              <a:off x="3043" y="1272"/>
              <a:ext cx="83" cy="28"/>
            </a:xfrm>
            <a:custGeom>
              <a:avLst/>
              <a:gdLst>
                <a:gd name="T0" fmla="*/ 83 w 83"/>
                <a:gd name="T1" fmla="*/ 13 h 28"/>
                <a:gd name="T2" fmla="*/ 0 w 83"/>
                <a:gd name="T3" fmla="*/ 28 h 28"/>
                <a:gd name="T4" fmla="*/ 0 w 83"/>
                <a:gd name="T5" fmla="*/ 0 h 28"/>
                <a:gd name="T6" fmla="*/ 83 w 83"/>
                <a:gd name="T7" fmla="*/ 13 h 28"/>
                <a:gd name="T8" fmla="*/ 0 60000 65536"/>
                <a:gd name="T9" fmla="*/ 0 60000 65536"/>
                <a:gd name="T10" fmla="*/ 0 60000 65536"/>
                <a:gd name="T11" fmla="*/ 0 60000 65536"/>
                <a:gd name="T12" fmla="*/ 0 w 83"/>
                <a:gd name="T13" fmla="*/ 0 h 28"/>
                <a:gd name="T14" fmla="*/ 83 w 83"/>
                <a:gd name="T15" fmla="*/ 28 h 28"/>
              </a:gdLst>
              <a:ahLst/>
              <a:cxnLst>
                <a:cxn ang="T8">
                  <a:pos x="T0" y="T1"/>
                </a:cxn>
                <a:cxn ang="T9">
                  <a:pos x="T2" y="T3"/>
                </a:cxn>
                <a:cxn ang="T10">
                  <a:pos x="T4" y="T5"/>
                </a:cxn>
                <a:cxn ang="T11">
                  <a:pos x="T6" y="T7"/>
                </a:cxn>
              </a:cxnLst>
              <a:rect l="T12" t="T13" r="T14" b="T15"/>
              <a:pathLst>
                <a:path w="83" h="28">
                  <a:moveTo>
                    <a:pt x="83" y="13"/>
                  </a:moveTo>
                  <a:lnTo>
                    <a:pt x="0" y="28"/>
                  </a:lnTo>
                  <a:lnTo>
                    <a:pt x="0" y="0"/>
                  </a:lnTo>
                  <a:lnTo>
                    <a:pt x="83" y="1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4" name="Freeform 1376"/>
            <p:cNvSpPr>
              <a:spLocks/>
            </p:cNvSpPr>
            <p:nvPr/>
          </p:nvSpPr>
          <p:spPr bwMode="auto">
            <a:xfrm>
              <a:off x="3877" y="1800"/>
              <a:ext cx="26" cy="83"/>
            </a:xfrm>
            <a:custGeom>
              <a:avLst/>
              <a:gdLst>
                <a:gd name="T0" fmla="*/ 13 w 26"/>
                <a:gd name="T1" fmla="*/ 83 h 83"/>
                <a:gd name="T2" fmla="*/ 0 w 26"/>
                <a:gd name="T3" fmla="*/ 0 h 83"/>
                <a:gd name="T4" fmla="*/ 26 w 26"/>
                <a:gd name="T5" fmla="*/ 0 h 83"/>
                <a:gd name="T6" fmla="*/ 13 w 26"/>
                <a:gd name="T7" fmla="*/ 83 h 83"/>
                <a:gd name="T8" fmla="*/ 0 60000 65536"/>
                <a:gd name="T9" fmla="*/ 0 60000 65536"/>
                <a:gd name="T10" fmla="*/ 0 60000 65536"/>
                <a:gd name="T11" fmla="*/ 0 60000 65536"/>
                <a:gd name="T12" fmla="*/ 0 w 26"/>
                <a:gd name="T13" fmla="*/ 0 h 83"/>
                <a:gd name="T14" fmla="*/ 26 w 26"/>
                <a:gd name="T15" fmla="*/ 83 h 83"/>
              </a:gdLst>
              <a:ahLst/>
              <a:cxnLst>
                <a:cxn ang="T8">
                  <a:pos x="T0" y="T1"/>
                </a:cxn>
                <a:cxn ang="T9">
                  <a:pos x="T2" y="T3"/>
                </a:cxn>
                <a:cxn ang="T10">
                  <a:pos x="T4" y="T5"/>
                </a:cxn>
                <a:cxn ang="T11">
                  <a:pos x="T6" y="T7"/>
                </a:cxn>
              </a:cxnLst>
              <a:rect l="T12" t="T13" r="T14" b="T15"/>
              <a:pathLst>
                <a:path w="26" h="83">
                  <a:moveTo>
                    <a:pt x="13" y="83"/>
                  </a:moveTo>
                  <a:lnTo>
                    <a:pt x="0" y="0"/>
                  </a:lnTo>
                  <a:lnTo>
                    <a:pt x="26" y="0"/>
                  </a:lnTo>
                  <a:lnTo>
                    <a:pt x="1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5" name="Freeform 1377"/>
            <p:cNvSpPr>
              <a:spLocks/>
            </p:cNvSpPr>
            <p:nvPr/>
          </p:nvSpPr>
          <p:spPr bwMode="auto">
            <a:xfrm>
              <a:off x="3877" y="1800"/>
              <a:ext cx="26" cy="83"/>
            </a:xfrm>
            <a:custGeom>
              <a:avLst/>
              <a:gdLst>
                <a:gd name="T0" fmla="*/ 13 w 26"/>
                <a:gd name="T1" fmla="*/ 83 h 83"/>
                <a:gd name="T2" fmla="*/ 0 w 26"/>
                <a:gd name="T3" fmla="*/ 0 h 83"/>
                <a:gd name="T4" fmla="*/ 26 w 26"/>
                <a:gd name="T5" fmla="*/ 0 h 83"/>
                <a:gd name="T6" fmla="*/ 13 w 26"/>
                <a:gd name="T7" fmla="*/ 83 h 83"/>
                <a:gd name="T8" fmla="*/ 0 60000 65536"/>
                <a:gd name="T9" fmla="*/ 0 60000 65536"/>
                <a:gd name="T10" fmla="*/ 0 60000 65536"/>
                <a:gd name="T11" fmla="*/ 0 60000 65536"/>
                <a:gd name="T12" fmla="*/ 0 w 26"/>
                <a:gd name="T13" fmla="*/ 0 h 83"/>
                <a:gd name="T14" fmla="*/ 26 w 26"/>
                <a:gd name="T15" fmla="*/ 83 h 83"/>
              </a:gdLst>
              <a:ahLst/>
              <a:cxnLst>
                <a:cxn ang="T8">
                  <a:pos x="T0" y="T1"/>
                </a:cxn>
                <a:cxn ang="T9">
                  <a:pos x="T2" y="T3"/>
                </a:cxn>
                <a:cxn ang="T10">
                  <a:pos x="T4" y="T5"/>
                </a:cxn>
                <a:cxn ang="T11">
                  <a:pos x="T6" y="T7"/>
                </a:cxn>
              </a:cxnLst>
              <a:rect l="T12" t="T13" r="T14" b="T15"/>
              <a:pathLst>
                <a:path w="26" h="83">
                  <a:moveTo>
                    <a:pt x="13" y="83"/>
                  </a:moveTo>
                  <a:lnTo>
                    <a:pt x="0" y="0"/>
                  </a:lnTo>
                  <a:lnTo>
                    <a:pt x="26" y="0"/>
                  </a:lnTo>
                  <a:lnTo>
                    <a:pt x="13" y="8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6" name="Freeform 1378"/>
            <p:cNvSpPr>
              <a:spLocks/>
            </p:cNvSpPr>
            <p:nvPr/>
          </p:nvSpPr>
          <p:spPr bwMode="auto">
            <a:xfrm>
              <a:off x="3877" y="1433"/>
              <a:ext cx="26" cy="85"/>
            </a:xfrm>
            <a:custGeom>
              <a:avLst/>
              <a:gdLst>
                <a:gd name="T0" fmla="*/ 13 w 26"/>
                <a:gd name="T1" fmla="*/ 0 h 85"/>
                <a:gd name="T2" fmla="*/ 26 w 26"/>
                <a:gd name="T3" fmla="*/ 85 h 85"/>
                <a:gd name="T4" fmla="*/ 0 w 26"/>
                <a:gd name="T5" fmla="*/ 85 h 85"/>
                <a:gd name="T6" fmla="*/ 13 w 26"/>
                <a:gd name="T7" fmla="*/ 0 h 85"/>
                <a:gd name="T8" fmla="*/ 0 60000 65536"/>
                <a:gd name="T9" fmla="*/ 0 60000 65536"/>
                <a:gd name="T10" fmla="*/ 0 60000 65536"/>
                <a:gd name="T11" fmla="*/ 0 60000 65536"/>
                <a:gd name="T12" fmla="*/ 0 w 26"/>
                <a:gd name="T13" fmla="*/ 0 h 85"/>
                <a:gd name="T14" fmla="*/ 26 w 26"/>
                <a:gd name="T15" fmla="*/ 85 h 85"/>
              </a:gdLst>
              <a:ahLst/>
              <a:cxnLst>
                <a:cxn ang="T8">
                  <a:pos x="T0" y="T1"/>
                </a:cxn>
                <a:cxn ang="T9">
                  <a:pos x="T2" y="T3"/>
                </a:cxn>
                <a:cxn ang="T10">
                  <a:pos x="T4" y="T5"/>
                </a:cxn>
                <a:cxn ang="T11">
                  <a:pos x="T6" y="T7"/>
                </a:cxn>
              </a:cxnLst>
              <a:rect l="T12" t="T13" r="T14" b="T15"/>
              <a:pathLst>
                <a:path w="26" h="85">
                  <a:moveTo>
                    <a:pt x="13" y="0"/>
                  </a:moveTo>
                  <a:lnTo>
                    <a:pt x="26" y="85"/>
                  </a:lnTo>
                  <a:lnTo>
                    <a:pt x="0" y="8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7" name="Freeform 1379"/>
            <p:cNvSpPr>
              <a:spLocks/>
            </p:cNvSpPr>
            <p:nvPr/>
          </p:nvSpPr>
          <p:spPr bwMode="auto">
            <a:xfrm>
              <a:off x="3877" y="1433"/>
              <a:ext cx="26" cy="85"/>
            </a:xfrm>
            <a:custGeom>
              <a:avLst/>
              <a:gdLst>
                <a:gd name="T0" fmla="*/ 13 w 26"/>
                <a:gd name="T1" fmla="*/ 0 h 85"/>
                <a:gd name="T2" fmla="*/ 26 w 26"/>
                <a:gd name="T3" fmla="*/ 85 h 85"/>
                <a:gd name="T4" fmla="*/ 0 w 26"/>
                <a:gd name="T5" fmla="*/ 85 h 85"/>
                <a:gd name="T6" fmla="*/ 13 w 26"/>
                <a:gd name="T7" fmla="*/ 0 h 85"/>
                <a:gd name="T8" fmla="*/ 0 60000 65536"/>
                <a:gd name="T9" fmla="*/ 0 60000 65536"/>
                <a:gd name="T10" fmla="*/ 0 60000 65536"/>
                <a:gd name="T11" fmla="*/ 0 60000 65536"/>
                <a:gd name="T12" fmla="*/ 0 w 26"/>
                <a:gd name="T13" fmla="*/ 0 h 85"/>
                <a:gd name="T14" fmla="*/ 26 w 26"/>
                <a:gd name="T15" fmla="*/ 85 h 85"/>
              </a:gdLst>
              <a:ahLst/>
              <a:cxnLst>
                <a:cxn ang="T8">
                  <a:pos x="T0" y="T1"/>
                </a:cxn>
                <a:cxn ang="T9">
                  <a:pos x="T2" y="T3"/>
                </a:cxn>
                <a:cxn ang="T10">
                  <a:pos x="T4" y="T5"/>
                </a:cxn>
                <a:cxn ang="T11">
                  <a:pos x="T6" y="T7"/>
                </a:cxn>
              </a:cxnLst>
              <a:rect l="T12" t="T13" r="T14" b="T15"/>
              <a:pathLst>
                <a:path w="26" h="85">
                  <a:moveTo>
                    <a:pt x="13" y="0"/>
                  </a:moveTo>
                  <a:lnTo>
                    <a:pt x="26" y="85"/>
                  </a:lnTo>
                  <a:lnTo>
                    <a:pt x="0" y="85"/>
                  </a:lnTo>
                  <a:lnTo>
                    <a:pt x="1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48" name="Freeform 1380"/>
            <p:cNvSpPr>
              <a:spLocks/>
            </p:cNvSpPr>
            <p:nvPr/>
          </p:nvSpPr>
          <p:spPr bwMode="auto">
            <a:xfrm>
              <a:off x="3381" y="1523"/>
              <a:ext cx="44" cy="81"/>
            </a:xfrm>
            <a:custGeom>
              <a:avLst/>
              <a:gdLst>
                <a:gd name="T0" fmla="*/ 0 w 44"/>
                <a:gd name="T1" fmla="*/ 0 h 81"/>
                <a:gd name="T2" fmla="*/ 44 w 44"/>
                <a:gd name="T3" fmla="*/ 72 h 81"/>
                <a:gd name="T4" fmla="*/ 33 w 44"/>
                <a:gd name="T5" fmla="*/ 81 h 81"/>
                <a:gd name="T6" fmla="*/ 0 w 44"/>
                <a:gd name="T7" fmla="*/ 0 h 81"/>
                <a:gd name="T8" fmla="*/ 0 60000 65536"/>
                <a:gd name="T9" fmla="*/ 0 60000 65536"/>
                <a:gd name="T10" fmla="*/ 0 60000 65536"/>
                <a:gd name="T11" fmla="*/ 0 60000 65536"/>
                <a:gd name="T12" fmla="*/ 0 w 44"/>
                <a:gd name="T13" fmla="*/ 0 h 81"/>
                <a:gd name="T14" fmla="*/ 44 w 44"/>
                <a:gd name="T15" fmla="*/ 81 h 81"/>
              </a:gdLst>
              <a:ahLst/>
              <a:cxnLst>
                <a:cxn ang="T8">
                  <a:pos x="T0" y="T1"/>
                </a:cxn>
                <a:cxn ang="T9">
                  <a:pos x="T2" y="T3"/>
                </a:cxn>
                <a:cxn ang="T10">
                  <a:pos x="T4" y="T5"/>
                </a:cxn>
                <a:cxn ang="T11">
                  <a:pos x="T6" y="T7"/>
                </a:cxn>
              </a:cxnLst>
              <a:rect l="T12" t="T13" r="T14" b="T15"/>
              <a:pathLst>
                <a:path w="44" h="81">
                  <a:moveTo>
                    <a:pt x="0" y="0"/>
                  </a:moveTo>
                  <a:lnTo>
                    <a:pt x="44" y="72"/>
                  </a:lnTo>
                  <a:lnTo>
                    <a:pt x="33" y="8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49" name="Freeform 1381"/>
            <p:cNvSpPr>
              <a:spLocks/>
            </p:cNvSpPr>
            <p:nvPr/>
          </p:nvSpPr>
          <p:spPr bwMode="auto">
            <a:xfrm>
              <a:off x="2609" y="1769"/>
              <a:ext cx="83" cy="33"/>
            </a:xfrm>
            <a:custGeom>
              <a:avLst/>
              <a:gdLst>
                <a:gd name="T0" fmla="*/ 83 w 83"/>
                <a:gd name="T1" fmla="*/ 0 h 33"/>
                <a:gd name="T2" fmla="*/ 5 w 83"/>
                <a:gd name="T3" fmla="*/ 33 h 33"/>
                <a:gd name="T4" fmla="*/ 0 w 83"/>
                <a:gd name="T5" fmla="*/ 20 h 33"/>
                <a:gd name="T6" fmla="*/ 83 w 83"/>
                <a:gd name="T7" fmla="*/ 0 h 33"/>
                <a:gd name="T8" fmla="*/ 0 60000 65536"/>
                <a:gd name="T9" fmla="*/ 0 60000 65536"/>
                <a:gd name="T10" fmla="*/ 0 60000 65536"/>
                <a:gd name="T11" fmla="*/ 0 60000 65536"/>
                <a:gd name="T12" fmla="*/ 0 w 83"/>
                <a:gd name="T13" fmla="*/ 0 h 33"/>
                <a:gd name="T14" fmla="*/ 83 w 83"/>
                <a:gd name="T15" fmla="*/ 33 h 33"/>
              </a:gdLst>
              <a:ahLst/>
              <a:cxnLst>
                <a:cxn ang="T8">
                  <a:pos x="T0" y="T1"/>
                </a:cxn>
                <a:cxn ang="T9">
                  <a:pos x="T2" y="T3"/>
                </a:cxn>
                <a:cxn ang="T10">
                  <a:pos x="T4" y="T5"/>
                </a:cxn>
                <a:cxn ang="T11">
                  <a:pos x="T6" y="T7"/>
                </a:cxn>
              </a:cxnLst>
              <a:rect l="T12" t="T13" r="T14" b="T15"/>
              <a:pathLst>
                <a:path w="83" h="33">
                  <a:moveTo>
                    <a:pt x="83" y="0"/>
                  </a:moveTo>
                  <a:lnTo>
                    <a:pt x="5" y="33"/>
                  </a:lnTo>
                  <a:lnTo>
                    <a:pt x="0" y="20"/>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0" name="Freeform 1382"/>
            <p:cNvSpPr>
              <a:spLocks/>
            </p:cNvSpPr>
            <p:nvPr/>
          </p:nvSpPr>
          <p:spPr bwMode="auto">
            <a:xfrm>
              <a:off x="1833" y="1658"/>
              <a:ext cx="24" cy="63"/>
            </a:xfrm>
            <a:custGeom>
              <a:avLst/>
              <a:gdLst>
                <a:gd name="T0" fmla="*/ 24 w 24"/>
                <a:gd name="T1" fmla="*/ 13 h 63"/>
                <a:gd name="T2" fmla="*/ 24 w 24"/>
                <a:gd name="T3" fmla="*/ 63 h 63"/>
                <a:gd name="T4" fmla="*/ 0 w 24"/>
                <a:gd name="T5" fmla="*/ 63 h 63"/>
                <a:gd name="T6" fmla="*/ 0 w 24"/>
                <a:gd name="T7" fmla="*/ 61 h 63"/>
                <a:gd name="T8" fmla="*/ 0 w 24"/>
                <a:gd name="T9" fmla="*/ 0 h 63"/>
                <a:gd name="T10" fmla="*/ 24 w 24"/>
                <a:gd name="T11" fmla="*/ 0 h 63"/>
                <a:gd name="T12" fmla="*/ 24 w 24"/>
                <a:gd name="T13" fmla="*/ 13 h 63"/>
                <a:gd name="T14" fmla="*/ 0 60000 65536"/>
                <a:gd name="T15" fmla="*/ 0 60000 65536"/>
                <a:gd name="T16" fmla="*/ 0 60000 65536"/>
                <a:gd name="T17" fmla="*/ 0 60000 65536"/>
                <a:gd name="T18" fmla="*/ 0 60000 65536"/>
                <a:gd name="T19" fmla="*/ 0 60000 65536"/>
                <a:gd name="T20" fmla="*/ 0 60000 65536"/>
                <a:gd name="T21" fmla="*/ 0 w 24"/>
                <a:gd name="T22" fmla="*/ 0 h 63"/>
                <a:gd name="T23" fmla="*/ 24 w 24"/>
                <a:gd name="T24" fmla="*/ 63 h 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3">
                  <a:moveTo>
                    <a:pt x="24" y="13"/>
                  </a:moveTo>
                  <a:lnTo>
                    <a:pt x="24" y="63"/>
                  </a:lnTo>
                  <a:lnTo>
                    <a:pt x="0" y="63"/>
                  </a:lnTo>
                  <a:lnTo>
                    <a:pt x="0" y="61"/>
                  </a:lnTo>
                  <a:lnTo>
                    <a:pt x="0" y="0"/>
                  </a:lnTo>
                  <a:lnTo>
                    <a:pt x="24" y="0"/>
                  </a:lnTo>
                  <a:lnTo>
                    <a:pt x="24"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1" name="Freeform 1383"/>
            <p:cNvSpPr>
              <a:spLocks/>
            </p:cNvSpPr>
            <p:nvPr/>
          </p:nvSpPr>
          <p:spPr bwMode="auto">
            <a:xfrm>
              <a:off x="2114" y="1518"/>
              <a:ext cx="181" cy="140"/>
            </a:xfrm>
            <a:custGeom>
              <a:avLst/>
              <a:gdLst>
                <a:gd name="T0" fmla="*/ 181 w 181"/>
                <a:gd name="T1" fmla="*/ 136 h 140"/>
                <a:gd name="T2" fmla="*/ 181 w 181"/>
                <a:gd name="T3" fmla="*/ 140 h 140"/>
                <a:gd name="T4" fmla="*/ 168 w 181"/>
                <a:gd name="T5" fmla="*/ 140 h 140"/>
                <a:gd name="T6" fmla="*/ 0 w 181"/>
                <a:gd name="T7" fmla="*/ 140 h 140"/>
                <a:gd name="T8" fmla="*/ 0 w 181"/>
                <a:gd name="T9" fmla="*/ 79 h 140"/>
                <a:gd name="T10" fmla="*/ 0 w 181"/>
                <a:gd name="T11" fmla="*/ 57 h 140"/>
                <a:gd name="T12" fmla="*/ 0 w 181"/>
                <a:gd name="T13" fmla="*/ 0 h 140"/>
                <a:gd name="T14" fmla="*/ 0 w 181"/>
                <a:gd name="T15" fmla="*/ 0 h 140"/>
                <a:gd name="T16" fmla="*/ 181 w 181"/>
                <a:gd name="T17" fmla="*/ 0 h 140"/>
                <a:gd name="T18" fmla="*/ 181 w 181"/>
                <a:gd name="T19" fmla="*/ 22 h 140"/>
                <a:gd name="T20" fmla="*/ 181 w 181"/>
                <a:gd name="T21" fmla="*/ 33 h 140"/>
                <a:gd name="T22" fmla="*/ 181 w 181"/>
                <a:gd name="T23" fmla="*/ 57 h 140"/>
                <a:gd name="T24" fmla="*/ 181 w 181"/>
                <a:gd name="T25" fmla="*/ 68 h 140"/>
                <a:gd name="T26" fmla="*/ 181 w 181"/>
                <a:gd name="T27" fmla="*/ 90 h 140"/>
                <a:gd name="T28" fmla="*/ 181 w 181"/>
                <a:gd name="T29" fmla="*/ 101 h 140"/>
                <a:gd name="T30" fmla="*/ 181 w 181"/>
                <a:gd name="T31" fmla="*/ 125 h 140"/>
                <a:gd name="T32" fmla="*/ 181 w 181"/>
                <a:gd name="T33" fmla="*/ 136 h 1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40"/>
                <a:gd name="T53" fmla="*/ 181 w 181"/>
                <a:gd name="T54" fmla="*/ 140 h 1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40">
                  <a:moveTo>
                    <a:pt x="181" y="136"/>
                  </a:moveTo>
                  <a:lnTo>
                    <a:pt x="181" y="140"/>
                  </a:lnTo>
                  <a:lnTo>
                    <a:pt x="168" y="140"/>
                  </a:lnTo>
                  <a:lnTo>
                    <a:pt x="0" y="140"/>
                  </a:lnTo>
                  <a:lnTo>
                    <a:pt x="0" y="79"/>
                  </a:lnTo>
                  <a:lnTo>
                    <a:pt x="0" y="57"/>
                  </a:lnTo>
                  <a:lnTo>
                    <a:pt x="0" y="0"/>
                  </a:lnTo>
                  <a:lnTo>
                    <a:pt x="181" y="0"/>
                  </a:lnTo>
                  <a:lnTo>
                    <a:pt x="181" y="22"/>
                  </a:lnTo>
                  <a:lnTo>
                    <a:pt x="181" y="33"/>
                  </a:lnTo>
                  <a:lnTo>
                    <a:pt x="181" y="57"/>
                  </a:lnTo>
                  <a:lnTo>
                    <a:pt x="181" y="68"/>
                  </a:lnTo>
                  <a:lnTo>
                    <a:pt x="181" y="90"/>
                  </a:lnTo>
                  <a:lnTo>
                    <a:pt x="181" y="101"/>
                  </a:lnTo>
                  <a:lnTo>
                    <a:pt x="181" y="125"/>
                  </a:lnTo>
                  <a:lnTo>
                    <a:pt x="181" y="13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2" name="Freeform 1384"/>
            <p:cNvSpPr>
              <a:spLocks/>
            </p:cNvSpPr>
            <p:nvPr/>
          </p:nvSpPr>
          <p:spPr bwMode="auto">
            <a:xfrm>
              <a:off x="3222" y="1658"/>
              <a:ext cx="72" cy="72"/>
            </a:xfrm>
            <a:custGeom>
              <a:avLst/>
              <a:gdLst>
                <a:gd name="T0" fmla="*/ 5 w 72"/>
                <a:gd name="T1" fmla="*/ 55 h 72"/>
                <a:gd name="T2" fmla="*/ 13 w 72"/>
                <a:gd name="T3" fmla="*/ 24 h 72"/>
                <a:gd name="T4" fmla="*/ 24 w 72"/>
                <a:gd name="T5" fmla="*/ 0 h 72"/>
                <a:gd name="T6" fmla="*/ 72 w 72"/>
                <a:gd name="T7" fmla="*/ 0 h 72"/>
                <a:gd name="T8" fmla="*/ 0 w 72"/>
                <a:gd name="T9" fmla="*/ 72 h 72"/>
                <a:gd name="T10" fmla="*/ 0 w 72"/>
                <a:gd name="T11" fmla="*/ 72 h 72"/>
                <a:gd name="T12" fmla="*/ 5 w 72"/>
                <a:gd name="T13" fmla="*/ 55 h 72"/>
                <a:gd name="T14" fmla="*/ 0 60000 65536"/>
                <a:gd name="T15" fmla="*/ 0 60000 65536"/>
                <a:gd name="T16" fmla="*/ 0 60000 65536"/>
                <a:gd name="T17" fmla="*/ 0 60000 65536"/>
                <a:gd name="T18" fmla="*/ 0 60000 65536"/>
                <a:gd name="T19" fmla="*/ 0 60000 65536"/>
                <a:gd name="T20" fmla="*/ 0 60000 65536"/>
                <a:gd name="T21" fmla="*/ 0 w 72"/>
                <a:gd name="T22" fmla="*/ 0 h 72"/>
                <a:gd name="T23" fmla="*/ 72 w 7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2">
                  <a:moveTo>
                    <a:pt x="5" y="55"/>
                  </a:moveTo>
                  <a:lnTo>
                    <a:pt x="13" y="24"/>
                  </a:lnTo>
                  <a:lnTo>
                    <a:pt x="24" y="0"/>
                  </a:lnTo>
                  <a:lnTo>
                    <a:pt x="72" y="0"/>
                  </a:lnTo>
                  <a:lnTo>
                    <a:pt x="0" y="72"/>
                  </a:lnTo>
                  <a:lnTo>
                    <a:pt x="5" y="5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3" name="Freeform 1385"/>
            <p:cNvSpPr>
              <a:spLocks/>
            </p:cNvSpPr>
            <p:nvPr/>
          </p:nvSpPr>
          <p:spPr bwMode="auto">
            <a:xfrm>
              <a:off x="1857" y="1721"/>
              <a:ext cx="257" cy="22"/>
            </a:xfrm>
            <a:custGeom>
              <a:avLst/>
              <a:gdLst>
                <a:gd name="T0" fmla="*/ 257 w 257"/>
                <a:gd name="T1" fmla="*/ 0 h 22"/>
                <a:gd name="T2" fmla="*/ 257 w 257"/>
                <a:gd name="T3" fmla="*/ 22 h 22"/>
                <a:gd name="T4" fmla="*/ 0 w 257"/>
                <a:gd name="T5" fmla="*/ 22 h 22"/>
                <a:gd name="T6" fmla="*/ 0 w 257"/>
                <a:gd name="T7" fmla="*/ 22 h 22"/>
                <a:gd name="T8" fmla="*/ 0 w 257"/>
                <a:gd name="T9" fmla="*/ 0 h 22"/>
                <a:gd name="T10" fmla="*/ 10 w 257"/>
                <a:gd name="T11" fmla="*/ 0 h 22"/>
                <a:gd name="T12" fmla="*/ 32 w 257"/>
                <a:gd name="T13" fmla="*/ 0 h 22"/>
                <a:gd name="T14" fmla="*/ 43 w 257"/>
                <a:gd name="T15" fmla="*/ 0 h 22"/>
                <a:gd name="T16" fmla="*/ 67 w 257"/>
                <a:gd name="T17" fmla="*/ 0 h 22"/>
                <a:gd name="T18" fmla="*/ 78 w 257"/>
                <a:gd name="T19" fmla="*/ 0 h 22"/>
                <a:gd name="T20" fmla="*/ 100 w 257"/>
                <a:gd name="T21" fmla="*/ 0 h 22"/>
                <a:gd name="T22" fmla="*/ 111 w 257"/>
                <a:gd name="T23" fmla="*/ 0 h 22"/>
                <a:gd name="T24" fmla="*/ 135 w 257"/>
                <a:gd name="T25" fmla="*/ 0 h 22"/>
                <a:gd name="T26" fmla="*/ 146 w 257"/>
                <a:gd name="T27" fmla="*/ 0 h 22"/>
                <a:gd name="T28" fmla="*/ 168 w 257"/>
                <a:gd name="T29" fmla="*/ 0 h 22"/>
                <a:gd name="T30" fmla="*/ 178 w 257"/>
                <a:gd name="T31" fmla="*/ 0 h 22"/>
                <a:gd name="T32" fmla="*/ 200 w 257"/>
                <a:gd name="T33" fmla="*/ 0 h 22"/>
                <a:gd name="T34" fmla="*/ 213 w 257"/>
                <a:gd name="T35" fmla="*/ 0 h 22"/>
                <a:gd name="T36" fmla="*/ 235 w 257"/>
                <a:gd name="T37" fmla="*/ 0 h 22"/>
                <a:gd name="T38" fmla="*/ 246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0" y="22"/>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4" name="Freeform 1386"/>
            <p:cNvSpPr>
              <a:spLocks/>
            </p:cNvSpPr>
            <p:nvPr/>
          </p:nvSpPr>
          <p:spPr bwMode="auto">
            <a:xfrm>
              <a:off x="2384" y="1658"/>
              <a:ext cx="182" cy="142"/>
            </a:xfrm>
            <a:custGeom>
              <a:avLst/>
              <a:gdLst>
                <a:gd name="T0" fmla="*/ 0 w 182"/>
                <a:gd name="T1" fmla="*/ 18 h 142"/>
                <a:gd name="T2" fmla="*/ 0 w 182"/>
                <a:gd name="T3" fmla="*/ 7 h 142"/>
                <a:gd name="T4" fmla="*/ 0 w 182"/>
                <a:gd name="T5" fmla="*/ 0 h 142"/>
                <a:gd name="T6" fmla="*/ 182 w 182"/>
                <a:gd name="T7" fmla="*/ 0 h 142"/>
                <a:gd name="T8" fmla="*/ 182 w 182"/>
                <a:gd name="T9" fmla="*/ 142 h 142"/>
                <a:gd name="T10" fmla="*/ 0 w 182"/>
                <a:gd name="T11" fmla="*/ 142 h 142"/>
                <a:gd name="T12" fmla="*/ 0 w 182"/>
                <a:gd name="T13" fmla="*/ 118 h 142"/>
                <a:gd name="T14" fmla="*/ 0 w 182"/>
                <a:gd name="T15" fmla="*/ 107 h 142"/>
                <a:gd name="T16" fmla="*/ 0 w 182"/>
                <a:gd name="T17" fmla="*/ 85 h 142"/>
                <a:gd name="T18" fmla="*/ 0 w 182"/>
                <a:gd name="T19" fmla="*/ 74 h 142"/>
                <a:gd name="T20" fmla="*/ 0 w 182"/>
                <a:gd name="T21" fmla="*/ 52 h 142"/>
                <a:gd name="T22" fmla="*/ 0 w 182"/>
                <a:gd name="T23" fmla="*/ 39 h 142"/>
                <a:gd name="T24" fmla="*/ 0 w 182"/>
                <a:gd name="T25" fmla="*/ 18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42"/>
                <a:gd name="T41" fmla="*/ 182 w 182"/>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42">
                  <a:moveTo>
                    <a:pt x="0" y="18"/>
                  </a:moveTo>
                  <a:lnTo>
                    <a:pt x="0" y="7"/>
                  </a:lnTo>
                  <a:lnTo>
                    <a:pt x="0" y="0"/>
                  </a:lnTo>
                  <a:lnTo>
                    <a:pt x="182" y="0"/>
                  </a:lnTo>
                  <a:lnTo>
                    <a:pt x="182" y="142"/>
                  </a:lnTo>
                  <a:lnTo>
                    <a:pt x="0" y="142"/>
                  </a:lnTo>
                  <a:lnTo>
                    <a:pt x="0" y="118"/>
                  </a:lnTo>
                  <a:lnTo>
                    <a:pt x="0" y="107"/>
                  </a:lnTo>
                  <a:lnTo>
                    <a:pt x="0" y="85"/>
                  </a:lnTo>
                  <a:lnTo>
                    <a:pt x="0" y="74"/>
                  </a:lnTo>
                  <a:lnTo>
                    <a:pt x="0" y="52"/>
                  </a:lnTo>
                  <a:lnTo>
                    <a:pt x="0" y="39"/>
                  </a:lnTo>
                  <a:lnTo>
                    <a:pt x="0" y="1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5" name="Freeform 1387"/>
            <p:cNvSpPr>
              <a:spLocks/>
            </p:cNvSpPr>
            <p:nvPr/>
          </p:nvSpPr>
          <p:spPr bwMode="auto">
            <a:xfrm>
              <a:off x="3381" y="1523"/>
              <a:ext cx="57" cy="72"/>
            </a:xfrm>
            <a:custGeom>
              <a:avLst/>
              <a:gdLst>
                <a:gd name="T0" fmla="*/ 0 w 57"/>
                <a:gd name="T1" fmla="*/ 0 h 72"/>
                <a:gd name="T2" fmla="*/ 57 w 57"/>
                <a:gd name="T3" fmla="*/ 65 h 72"/>
                <a:gd name="T4" fmla="*/ 44 w 57"/>
                <a:gd name="T5" fmla="*/ 72 h 72"/>
                <a:gd name="T6" fmla="*/ 0 w 57"/>
                <a:gd name="T7" fmla="*/ 0 h 72"/>
                <a:gd name="T8" fmla="*/ 0 60000 65536"/>
                <a:gd name="T9" fmla="*/ 0 60000 65536"/>
                <a:gd name="T10" fmla="*/ 0 60000 65536"/>
                <a:gd name="T11" fmla="*/ 0 60000 65536"/>
                <a:gd name="T12" fmla="*/ 0 w 57"/>
                <a:gd name="T13" fmla="*/ 0 h 72"/>
                <a:gd name="T14" fmla="*/ 57 w 57"/>
                <a:gd name="T15" fmla="*/ 72 h 72"/>
              </a:gdLst>
              <a:ahLst/>
              <a:cxnLst>
                <a:cxn ang="T8">
                  <a:pos x="T0" y="T1"/>
                </a:cxn>
                <a:cxn ang="T9">
                  <a:pos x="T2" y="T3"/>
                </a:cxn>
                <a:cxn ang="T10">
                  <a:pos x="T4" y="T5"/>
                </a:cxn>
                <a:cxn ang="T11">
                  <a:pos x="T6" y="T7"/>
                </a:cxn>
              </a:cxnLst>
              <a:rect l="T12" t="T13" r="T14" b="T15"/>
              <a:pathLst>
                <a:path w="57" h="72">
                  <a:moveTo>
                    <a:pt x="0" y="0"/>
                  </a:moveTo>
                  <a:lnTo>
                    <a:pt x="57" y="65"/>
                  </a:lnTo>
                  <a:lnTo>
                    <a:pt x="44"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6" name="Freeform 1388"/>
            <p:cNvSpPr>
              <a:spLocks/>
            </p:cNvSpPr>
            <p:nvPr/>
          </p:nvSpPr>
          <p:spPr bwMode="auto">
            <a:xfrm>
              <a:off x="2295" y="1654"/>
              <a:ext cx="89" cy="146"/>
            </a:xfrm>
            <a:custGeom>
              <a:avLst/>
              <a:gdLst>
                <a:gd name="T0" fmla="*/ 44 w 89"/>
                <a:gd name="T1" fmla="*/ 139 h 146"/>
                <a:gd name="T2" fmla="*/ 41 w 89"/>
                <a:gd name="T3" fmla="*/ 139 h 146"/>
                <a:gd name="T4" fmla="*/ 41 w 89"/>
                <a:gd name="T5" fmla="*/ 139 h 146"/>
                <a:gd name="T6" fmla="*/ 31 w 89"/>
                <a:gd name="T7" fmla="*/ 139 h 146"/>
                <a:gd name="T8" fmla="*/ 17 w 89"/>
                <a:gd name="T9" fmla="*/ 142 h 146"/>
                <a:gd name="T10" fmla="*/ 7 w 89"/>
                <a:gd name="T11" fmla="*/ 144 h 146"/>
                <a:gd name="T12" fmla="*/ 0 w 89"/>
                <a:gd name="T13" fmla="*/ 146 h 146"/>
                <a:gd name="T14" fmla="*/ 0 w 89"/>
                <a:gd name="T15" fmla="*/ 146 h 146"/>
                <a:gd name="T16" fmla="*/ 0 w 89"/>
                <a:gd name="T17" fmla="*/ 146 h 146"/>
                <a:gd name="T18" fmla="*/ 0 w 89"/>
                <a:gd name="T19" fmla="*/ 135 h 146"/>
                <a:gd name="T20" fmla="*/ 0 w 89"/>
                <a:gd name="T21" fmla="*/ 122 h 146"/>
                <a:gd name="T22" fmla="*/ 0 w 89"/>
                <a:gd name="T23" fmla="*/ 100 h 146"/>
                <a:gd name="T24" fmla="*/ 0 w 89"/>
                <a:gd name="T25" fmla="*/ 89 h 146"/>
                <a:gd name="T26" fmla="*/ 0 w 89"/>
                <a:gd name="T27" fmla="*/ 67 h 146"/>
                <a:gd name="T28" fmla="*/ 0 w 89"/>
                <a:gd name="T29" fmla="*/ 56 h 146"/>
                <a:gd name="T30" fmla="*/ 0 w 89"/>
                <a:gd name="T31" fmla="*/ 32 h 146"/>
                <a:gd name="T32" fmla="*/ 0 w 89"/>
                <a:gd name="T33" fmla="*/ 22 h 146"/>
                <a:gd name="T34" fmla="*/ 0 w 89"/>
                <a:gd name="T35" fmla="*/ 4 h 146"/>
                <a:gd name="T36" fmla="*/ 9 w 89"/>
                <a:gd name="T37" fmla="*/ 4 h 146"/>
                <a:gd name="T38" fmla="*/ 33 w 89"/>
                <a:gd name="T39" fmla="*/ 4 h 146"/>
                <a:gd name="T40" fmla="*/ 41 w 89"/>
                <a:gd name="T41" fmla="*/ 0 h 146"/>
                <a:gd name="T42" fmla="*/ 55 w 89"/>
                <a:gd name="T43" fmla="*/ 4 h 146"/>
                <a:gd name="T44" fmla="*/ 89 w 89"/>
                <a:gd name="T45" fmla="*/ 4 h 146"/>
                <a:gd name="T46" fmla="*/ 89 w 89"/>
                <a:gd name="T47" fmla="*/ 11 h 146"/>
                <a:gd name="T48" fmla="*/ 89 w 89"/>
                <a:gd name="T49" fmla="*/ 22 h 146"/>
                <a:gd name="T50" fmla="*/ 89 w 89"/>
                <a:gd name="T51" fmla="*/ 43 h 146"/>
                <a:gd name="T52" fmla="*/ 89 w 89"/>
                <a:gd name="T53" fmla="*/ 56 h 146"/>
                <a:gd name="T54" fmla="*/ 89 w 89"/>
                <a:gd name="T55" fmla="*/ 78 h 146"/>
                <a:gd name="T56" fmla="*/ 89 w 89"/>
                <a:gd name="T57" fmla="*/ 89 h 146"/>
                <a:gd name="T58" fmla="*/ 89 w 89"/>
                <a:gd name="T59" fmla="*/ 111 h 146"/>
                <a:gd name="T60" fmla="*/ 89 w 89"/>
                <a:gd name="T61" fmla="*/ 122 h 146"/>
                <a:gd name="T62" fmla="*/ 89 w 89"/>
                <a:gd name="T63" fmla="*/ 146 h 146"/>
                <a:gd name="T64" fmla="*/ 89 w 89"/>
                <a:gd name="T65" fmla="*/ 146 h 146"/>
                <a:gd name="T66" fmla="*/ 87 w 89"/>
                <a:gd name="T67" fmla="*/ 146 h 146"/>
                <a:gd name="T68" fmla="*/ 83 w 89"/>
                <a:gd name="T69" fmla="*/ 144 h 146"/>
                <a:gd name="T70" fmla="*/ 72 w 89"/>
                <a:gd name="T71" fmla="*/ 142 h 146"/>
                <a:gd name="T72" fmla="*/ 59 w 89"/>
                <a:gd name="T73" fmla="*/ 139 h 146"/>
                <a:gd name="T74" fmla="*/ 44 w 89"/>
                <a:gd name="T75" fmla="*/ 139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9"/>
                <a:gd name="T115" fmla="*/ 0 h 146"/>
                <a:gd name="T116" fmla="*/ 89 w 89"/>
                <a:gd name="T117" fmla="*/ 146 h 1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9" h="146">
                  <a:moveTo>
                    <a:pt x="44" y="139"/>
                  </a:moveTo>
                  <a:lnTo>
                    <a:pt x="41" y="139"/>
                  </a:lnTo>
                  <a:lnTo>
                    <a:pt x="31" y="139"/>
                  </a:lnTo>
                  <a:lnTo>
                    <a:pt x="17" y="142"/>
                  </a:lnTo>
                  <a:lnTo>
                    <a:pt x="7" y="144"/>
                  </a:lnTo>
                  <a:lnTo>
                    <a:pt x="0" y="146"/>
                  </a:lnTo>
                  <a:lnTo>
                    <a:pt x="0" y="135"/>
                  </a:lnTo>
                  <a:lnTo>
                    <a:pt x="0" y="122"/>
                  </a:lnTo>
                  <a:lnTo>
                    <a:pt x="0" y="100"/>
                  </a:lnTo>
                  <a:lnTo>
                    <a:pt x="0" y="89"/>
                  </a:lnTo>
                  <a:lnTo>
                    <a:pt x="0" y="67"/>
                  </a:lnTo>
                  <a:lnTo>
                    <a:pt x="0" y="56"/>
                  </a:lnTo>
                  <a:lnTo>
                    <a:pt x="0" y="32"/>
                  </a:lnTo>
                  <a:lnTo>
                    <a:pt x="0" y="22"/>
                  </a:lnTo>
                  <a:lnTo>
                    <a:pt x="0" y="4"/>
                  </a:lnTo>
                  <a:lnTo>
                    <a:pt x="9" y="4"/>
                  </a:lnTo>
                  <a:lnTo>
                    <a:pt x="33" y="4"/>
                  </a:lnTo>
                  <a:lnTo>
                    <a:pt x="41" y="0"/>
                  </a:lnTo>
                  <a:lnTo>
                    <a:pt x="55" y="4"/>
                  </a:lnTo>
                  <a:lnTo>
                    <a:pt x="89" y="4"/>
                  </a:lnTo>
                  <a:lnTo>
                    <a:pt x="89" y="11"/>
                  </a:lnTo>
                  <a:lnTo>
                    <a:pt x="89" y="22"/>
                  </a:lnTo>
                  <a:lnTo>
                    <a:pt x="89" y="43"/>
                  </a:lnTo>
                  <a:lnTo>
                    <a:pt x="89" y="56"/>
                  </a:lnTo>
                  <a:lnTo>
                    <a:pt x="89" y="78"/>
                  </a:lnTo>
                  <a:lnTo>
                    <a:pt x="89" y="89"/>
                  </a:lnTo>
                  <a:lnTo>
                    <a:pt x="89" y="111"/>
                  </a:lnTo>
                  <a:lnTo>
                    <a:pt x="89" y="122"/>
                  </a:lnTo>
                  <a:lnTo>
                    <a:pt x="89" y="146"/>
                  </a:lnTo>
                  <a:lnTo>
                    <a:pt x="87" y="146"/>
                  </a:lnTo>
                  <a:lnTo>
                    <a:pt x="83" y="144"/>
                  </a:lnTo>
                  <a:lnTo>
                    <a:pt x="72" y="142"/>
                  </a:lnTo>
                  <a:lnTo>
                    <a:pt x="59" y="139"/>
                  </a:lnTo>
                  <a:lnTo>
                    <a:pt x="44" y="13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7" name="Freeform 1389"/>
            <p:cNvSpPr>
              <a:spLocks/>
            </p:cNvSpPr>
            <p:nvPr/>
          </p:nvSpPr>
          <p:spPr bwMode="auto">
            <a:xfrm>
              <a:off x="3307" y="1800"/>
              <a:ext cx="146" cy="83"/>
            </a:xfrm>
            <a:custGeom>
              <a:avLst/>
              <a:gdLst>
                <a:gd name="T0" fmla="*/ 1510 w 67"/>
                <a:gd name="T1" fmla="*/ 177 h 38"/>
                <a:gd name="T2" fmla="*/ 1510 w 67"/>
                <a:gd name="T3" fmla="*/ 177 h 38"/>
                <a:gd name="T4" fmla="*/ 841 w 67"/>
                <a:gd name="T5" fmla="*/ 863 h 38"/>
                <a:gd name="T6" fmla="*/ 0 w 67"/>
                <a:gd name="T7" fmla="*/ 863 h 38"/>
                <a:gd name="T8" fmla="*/ 878 w 67"/>
                <a:gd name="T9" fmla="*/ 0 h 38"/>
                <a:gd name="T10" fmla="*/ 878 w 67"/>
                <a:gd name="T11" fmla="*/ 0 h 38"/>
                <a:gd name="T12" fmla="*/ 1510 w 67"/>
                <a:gd name="T13" fmla="*/ 177 h 38"/>
                <a:gd name="T14" fmla="*/ 0 60000 65536"/>
                <a:gd name="T15" fmla="*/ 0 60000 65536"/>
                <a:gd name="T16" fmla="*/ 0 60000 65536"/>
                <a:gd name="T17" fmla="*/ 0 60000 65536"/>
                <a:gd name="T18" fmla="*/ 0 60000 65536"/>
                <a:gd name="T19" fmla="*/ 0 60000 65536"/>
                <a:gd name="T20" fmla="*/ 0 60000 65536"/>
                <a:gd name="T21" fmla="*/ 0 w 67"/>
                <a:gd name="T22" fmla="*/ 0 h 38"/>
                <a:gd name="T23" fmla="*/ 67 w 67"/>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38">
                  <a:moveTo>
                    <a:pt x="67" y="8"/>
                  </a:moveTo>
                  <a:cubicBezTo>
                    <a:pt x="67" y="8"/>
                    <a:pt x="67" y="8"/>
                    <a:pt x="67" y="8"/>
                  </a:cubicBezTo>
                  <a:cubicBezTo>
                    <a:pt x="37" y="38"/>
                    <a:pt x="37" y="38"/>
                    <a:pt x="37" y="38"/>
                  </a:cubicBezTo>
                  <a:cubicBezTo>
                    <a:pt x="0" y="38"/>
                    <a:pt x="0" y="38"/>
                    <a:pt x="0" y="38"/>
                  </a:cubicBezTo>
                  <a:cubicBezTo>
                    <a:pt x="39" y="0"/>
                    <a:pt x="39" y="0"/>
                    <a:pt x="39" y="0"/>
                  </a:cubicBezTo>
                  <a:cubicBezTo>
                    <a:pt x="39" y="0"/>
                    <a:pt x="39" y="0"/>
                    <a:pt x="39" y="0"/>
                  </a:cubicBezTo>
                  <a:cubicBezTo>
                    <a:pt x="47" y="4"/>
                    <a:pt x="57" y="7"/>
                    <a:pt x="67" y="8"/>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8" name="Freeform 1390"/>
            <p:cNvSpPr>
              <a:spLocks/>
            </p:cNvSpPr>
            <p:nvPr/>
          </p:nvSpPr>
          <p:spPr bwMode="auto">
            <a:xfrm>
              <a:off x="1857" y="1575"/>
              <a:ext cx="257" cy="22"/>
            </a:xfrm>
            <a:custGeom>
              <a:avLst/>
              <a:gdLst>
                <a:gd name="T0" fmla="*/ 257 w 257"/>
                <a:gd name="T1" fmla="*/ 0 h 22"/>
                <a:gd name="T2" fmla="*/ 257 w 257"/>
                <a:gd name="T3" fmla="*/ 22 h 22"/>
                <a:gd name="T4" fmla="*/ 246 w 257"/>
                <a:gd name="T5" fmla="*/ 22 h 22"/>
                <a:gd name="T6" fmla="*/ 235 w 257"/>
                <a:gd name="T7" fmla="*/ 22 h 22"/>
                <a:gd name="T8" fmla="*/ 213 w 257"/>
                <a:gd name="T9" fmla="*/ 22 h 22"/>
                <a:gd name="T10" fmla="*/ 200 w 257"/>
                <a:gd name="T11" fmla="*/ 22 h 22"/>
                <a:gd name="T12" fmla="*/ 178 w 257"/>
                <a:gd name="T13" fmla="*/ 22 h 22"/>
                <a:gd name="T14" fmla="*/ 168 w 257"/>
                <a:gd name="T15" fmla="*/ 22 h 22"/>
                <a:gd name="T16" fmla="*/ 146 w 257"/>
                <a:gd name="T17" fmla="*/ 22 h 22"/>
                <a:gd name="T18" fmla="*/ 135 w 257"/>
                <a:gd name="T19" fmla="*/ 22 h 22"/>
                <a:gd name="T20" fmla="*/ 111 w 257"/>
                <a:gd name="T21" fmla="*/ 22 h 22"/>
                <a:gd name="T22" fmla="*/ 100 w 257"/>
                <a:gd name="T23" fmla="*/ 22 h 22"/>
                <a:gd name="T24" fmla="*/ 78 w 257"/>
                <a:gd name="T25" fmla="*/ 22 h 22"/>
                <a:gd name="T26" fmla="*/ 67 w 257"/>
                <a:gd name="T27" fmla="*/ 22 h 22"/>
                <a:gd name="T28" fmla="*/ 43 w 257"/>
                <a:gd name="T29" fmla="*/ 22 h 22"/>
                <a:gd name="T30" fmla="*/ 32 w 257"/>
                <a:gd name="T31" fmla="*/ 22 h 22"/>
                <a:gd name="T32" fmla="*/ 10 w 257"/>
                <a:gd name="T33" fmla="*/ 22 h 22"/>
                <a:gd name="T34" fmla="*/ 0 w 257"/>
                <a:gd name="T35" fmla="*/ 22 h 22"/>
                <a:gd name="T36" fmla="*/ 0 w 257"/>
                <a:gd name="T37" fmla="*/ 0 h 22"/>
                <a:gd name="T38" fmla="*/ 0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246" y="22"/>
                  </a:lnTo>
                  <a:lnTo>
                    <a:pt x="235" y="22"/>
                  </a:lnTo>
                  <a:lnTo>
                    <a:pt x="213" y="22"/>
                  </a:lnTo>
                  <a:lnTo>
                    <a:pt x="200" y="22"/>
                  </a:lnTo>
                  <a:lnTo>
                    <a:pt x="178" y="22"/>
                  </a:lnTo>
                  <a:lnTo>
                    <a:pt x="168" y="22"/>
                  </a:lnTo>
                  <a:lnTo>
                    <a:pt x="146" y="22"/>
                  </a:lnTo>
                  <a:lnTo>
                    <a:pt x="135" y="22"/>
                  </a:lnTo>
                  <a:lnTo>
                    <a:pt x="111" y="22"/>
                  </a:lnTo>
                  <a:lnTo>
                    <a:pt x="100" y="22"/>
                  </a:lnTo>
                  <a:lnTo>
                    <a:pt x="78" y="22"/>
                  </a:lnTo>
                  <a:lnTo>
                    <a:pt x="67" y="22"/>
                  </a:lnTo>
                  <a:lnTo>
                    <a:pt x="43" y="22"/>
                  </a:lnTo>
                  <a:lnTo>
                    <a:pt x="32" y="22"/>
                  </a:lnTo>
                  <a:lnTo>
                    <a:pt x="10" y="22"/>
                  </a:lnTo>
                  <a:lnTo>
                    <a:pt x="0" y="22"/>
                  </a:lnTo>
                  <a:lnTo>
                    <a:pt x="0"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59" name="Freeform 1391"/>
            <p:cNvSpPr>
              <a:spLocks/>
            </p:cNvSpPr>
            <p:nvPr/>
          </p:nvSpPr>
          <p:spPr bwMode="auto">
            <a:xfrm>
              <a:off x="3246" y="1765"/>
              <a:ext cx="146" cy="118"/>
            </a:xfrm>
            <a:custGeom>
              <a:avLst/>
              <a:gdLst>
                <a:gd name="T0" fmla="*/ 1035 w 67"/>
                <a:gd name="T1" fmla="*/ 0 h 54"/>
                <a:gd name="T2" fmla="*/ 1510 w 67"/>
                <a:gd name="T3" fmla="*/ 363 h 54"/>
                <a:gd name="T4" fmla="*/ 1510 w 67"/>
                <a:gd name="T5" fmla="*/ 363 h 54"/>
                <a:gd name="T6" fmla="*/ 632 w 67"/>
                <a:gd name="T7" fmla="*/ 1232 h 54"/>
                <a:gd name="T8" fmla="*/ 113 w 67"/>
                <a:gd name="T9" fmla="*/ 1232 h 54"/>
                <a:gd name="T10" fmla="*/ 0 w 67"/>
                <a:gd name="T11" fmla="*/ 1055 h 54"/>
                <a:gd name="T12" fmla="*/ 0 w 67"/>
                <a:gd name="T13" fmla="*/ 1055 h 54"/>
                <a:gd name="T14" fmla="*/ 1035 w 67"/>
                <a:gd name="T15" fmla="*/ 0 h 54"/>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54"/>
                <a:gd name="T26" fmla="*/ 67 w 67"/>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54">
                  <a:moveTo>
                    <a:pt x="46" y="0"/>
                  </a:moveTo>
                  <a:cubicBezTo>
                    <a:pt x="52" y="7"/>
                    <a:pt x="59" y="12"/>
                    <a:pt x="67" y="16"/>
                  </a:cubicBezTo>
                  <a:cubicBezTo>
                    <a:pt x="67" y="16"/>
                    <a:pt x="67" y="16"/>
                    <a:pt x="67" y="16"/>
                  </a:cubicBezTo>
                  <a:cubicBezTo>
                    <a:pt x="28" y="54"/>
                    <a:pt x="28" y="54"/>
                    <a:pt x="28" y="54"/>
                  </a:cubicBezTo>
                  <a:cubicBezTo>
                    <a:pt x="5" y="54"/>
                    <a:pt x="5" y="54"/>
                    <a:pt x="5" y="54"/>
                  </a:cubicBezTo>
                  <a:cubicBezTo>
                    <a:pt x="0" y="46"/>
                    <a:pt x="0" y="46"/>
                    <a:pt x="0" y="46"/>
                  </a:cubicBezTo>
                  <a:cubicBezTo>
                    <a:pt x="0" y="46"/>
                    <a:pt x="0" y="46"/>
                    <a:pt x="0" y="46"/>
                  </a:cubicBezTo>
                  <a:cubicBezTo>
                    <a:pt x="46" y="0"/>
                    <a:pt x="46" y="0"/>
                    <a:pt x="46" y="0"/>
                  </a:cubicBez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0" name="Freeform 1392"/>
            <p:cNvSpPr>
              <a:spLocks/>
            </p:cNvSpPr>
            <p:nvPr/>
          </p:nvSpPr>
          <p:spPr bwMode="auto">
            <a:xfrm>
              <a:off x="2614" y="1769"/>
              <a:ext cx="78" cy="44"/>
            </a:xfrm>
            <a:custGeom>
              <a:avLst/>
              <a:gdLst>
                <a:gd name="T0" fmla="*/ 78 w 78"/>
                <a:gd name="T1" fmla="*/ 0 h 44"/>
                <a:gd name="T2" fmla="*/ 6 w 78"/>
                <a:gd name="T3" fmla="*/ 44 h 44"/>
                <a:gd name="T4" fmla="*/ 0 w 78"/>
                <a:gd name="T5" fmla="*/ 33 h 44"/>
                <a:gd name="T6" fmla="*/ 78 w 78"/>
                <a:gd name="T7" fmla="*/ 0 h 44"/>
                <a:gd name="T8" fmla="*/ 0 60000 65536"/>
                <a:gd name="T9" fmla="*/ 0 60000 65536"/>
                <a:gd name="T10" fmla="*/ 0 60000 65536"/>
                <a:gd name="T11" fmla="*/ 0 60000 65536"/>
                <a:gd name="T12" fmla="*/ 0 w 78"/>
                <a:gd name="T13" fmla="*/ 0 h 44"/>
                <a:gd name="T14" fmla="*/ 78 w 78"/>
                <a:gd name="T15" fmla="*/ 44 h 44"/>
              </a:gdLst>
              <a:ahLst/>
              <a:cxnLst>
                <a:cxn ang="T8">
                  <a:pos x="T0" y="T1"/>
                </a:cxn>
                <a:cxn ang="T9">
                  <a:pos x="T2" y="T3"/>
                </a:cxn>
                <a:cxn ang="T10">
                  <a:pos x="T4" y="T5"/>
                </a:cxn>
                <a:cxn ang="T11">
                  <a:pos x="T6" y="T7"/>
                </a:cxn>
              </a:cxnLst>
              <a:rect l="T12" t="T13" r="T14" b="T15"/>
              <a:pathLst>
                <a:path w="78" h="44">
                  <a:moveTo>
                    <a:pt x="78" y="0"/>
                  </a:moveTo>
                  <a:lnTo>
                    <a:pt x="6" y="44"/>
                  </a:lnTo>
                  <a:lnTo>
                    <a:pt x="0" y="33"/>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1" name="Freeform 1393"/>
            <p:cNvSpPr>
              <a:spLocks/>
            </p:cNvSpPr>
            <p:nvPr/>
          </p:nvSpPr>
          <p:spPr bwMode="auto">
            <a:xfrm>
              <a:off x="3220" y="1647"/>
              <a:ext cx="96" cy="159"/>
            </a:xfrm>
            <a:custGeom>
              <a:avLst/>
              <a:gdLst>
                <a:gd name="T0" fmla="*/ 881 w 44"/>
                <a:gd name="T1" fmla="*/ 96 h 73"/>
                <a:gd name="T2" fmla="*/ 881 w 44"/>
                <a:gd name="T3" fmla="*/ 133 h 73"/>
                <a:gd name="T4" fmla="*/ 995 w 44"/>
                <a:gd name="T5" fmla="*/ 721 h 73"/>
                <a:gd name="T6" fmla="*/ 995 w 44"/>
                <a:gd name="T7" fmla="*/ 721 h 73"/>
                <a:gd name="T8" fmla="*/ 44 w 44"/>
                <a:gd name="T9" fmla="*/ 1642 h 73"/>
                <a:gd name="T10" fmla="*/ 44 w 44"/>
                <a:gd name="T11" fmla="*/ 1642 h 73"/>
                <a:gd name="T12" fmla="*/ 20 w 44"/>
                <a:gd name="T13" fmla="*/ 1570 h 73"/>
                <a:gd name="T14" fmla="*/ 0 w 44"/>
                <a:gd name="T15" fmla="*/ 1281 h 73"/>
                <a:gd name="T16" fmla="*/ 0 w 44"/>
                <a:gd name="T17" fmla="*/ 974 h 73"/>
                <a:gd name="T18" fmla="*/ 20 w 44"/>
                <a:gd name="T19" fmla="*/ 858 h 73"/>
                <a:gd name="T20" fmla="*/ 20 w 44"/>
                <a:gd name="T21" fmla="*/ 858 h 73"/>
                <a:gd name="T22" fmla="*/ 766 w 44"/>
                <a:gd name="T23" fmla="*/ 113 h 73"/>
                <a:gd name="T24" fmla="*/ 905 w 44"/>
                <a:gd name="T25" fmla="*/ 0 h 73"/>
                <a:gd name="T26" fmla="*/ 905 w 44"/>
                <a:gd name="T27" fmla="*/ 0 h 73"/>
                <a:gd name="T28" fmla="*/ 881 w 44"/>
                <a:gd name="T29" fmla="*/ 96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73"/>
                <a:gd name="T47" fmla="*/ 44 w 44"/>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73">
                  <a:moveTo>
                    <a:pt x="39" y="4"/>
                  </a:moveTo>
                  <a:cubicBezTo>
                    <a:pt x="39" y="6"/>
                    <a:pt x="39" y="6"/>
                    <a:pt x="39" y="6"/>
                  </a:cubicBezTo>
                  <a:cubicBezTo>
                    <a:pt x="40" y="15"/>
                    <a:pt x="41" y="24"/>
                    <a:pt x="44" y="32"/>
                  </a:cubicBezTo>
                  <a:cubicBezTo>
                    <a:pt x="44" y="32"/>
                    <a:pt x="44" y="32"/>
                    <a:pt x="44" y="32"/>
                  </a:cubicBezTo>
                  <a:cubicBezTo>
                    <a:pt x="2" y="73"/>
                    <a:pt x="2" y="73"/>
                    <a:pt x="2" y="73"/>
                  </a:cubicBezTo>
                  <a:cubicBezTo>
                    <a:pt x="2" y="73"/>
                    <a:pt x="2" y="73"/>
                    <a:pt x="2" y="73"/>
                  </a:cubicBezTo>
                  <a:cubicBezTo>
                    <a:pt x="1" y="70"/>
                    <a:pt x="1" y="70"/>
                    <a:pt x="1" y="70"/>
                  </a:cubicBezTo>
                  <a:cubicBezTo>
                    <a:pt x="0" y="57"/>
                    <a:pt x="0" y="57"/>
                    <a:pt x="0" y="57"/>
                  </a:cubicBezTo>
                  <a:cubicBezTo>
                    <a:pt x="0" y="43"/>
                    <a:pt x="0" y="43"/>
                    <a:pt x="0" y="43"/>
                  </a:cubicBezTo>
                  <a:cubicBezTo>
                    <a:pt x="1" y="38"/>
                    <a:pt x="1" y="38"/>
                    <a:pt x="1" y="38"/>
                  </a:cubicBezTo>
                  <a:cubicBezTo>
                    <a:pt x="1" y="38"/>
                    <a:pt x="1" y="38"/>
                    <a:pt x="1" y="38"/>
                  </a:cubicBezTo>
                  <a:cubicBezTo>
                    <a:pt x="34" y="5"/>
                    <a:pt x="34" y="5"/>
                    <a:pt x="34" y="5"/>
                  </a:cubicBezTo>
                  <a:cubicBezTo>
                    <a:pt x="40" y="0"/>
                    <a:pt x="40" y="0"/>
                    <a:pt x="40" y="0"/>
                  </a:cubicBezTo>
                  <a:cubicBezTo>
                    <a:pt x="40" y="0"/>
                    <a:pt x="40" y="0"/>
                    <a:pt x="40" y="0"/>
                  </a:cubicBezTo>
                  <a:cubicBezTo>
                    <a:pt x="40" y="1"/>
                    <a:pt x="39" y="3"/>
                    <a:pt x="39" y="4"/>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2" name="Freeform 1394"/>
            <p:cNvSpPr>
              <a:spLocks/>
            </p:cNvSpPr>
            <p:nvPr/>
          </p:nvSpPr>
          <p:spPr bwMode="auto">
            <a:xfrm>
              <a:off x="3318" y="1433"/>
              <a:ext cx="42" cy="42"/>
            </a:xfrm>
            <a:custGeom>
              <a:avLst/>
              <a:gdLst>
                <a:gd name="T0" fmla="*/ 42 w 42"/>
                <a:gd name="T1" fmla="*/ 0 h 42"/>
                <a:gd name="T2" fmla="*/ 0 w 42"/>
                <a:gd name="T3" fmla="*/ 42 h 42"/>
                <a:gd name="T4" fmla="*/ 0 w 42"/>
                <a:gd name="T5" fmla="*/ 42 h 42"/>
                <a:gd name="T6" fmla="*/ 0 w 42"/>
                <a:gd name="T7" fmla="*/ 40 h 42"/>
                <a:gd name="T8" fmla="*/ 20 w 42"/>
                <a:gd name="T9" fmla="*/ 0 h 42"/>
                <a:gd name="T10" fmla="*/ 42 w 42"/>
                <a:gd name="T11" fmla="*/ 0 h 42"/>
                <a:gd name="T12" fmla="*/ 0 60000 65536"/>
                <a:gd name="T13" fmla="*/ 0 60000 65536"/>
                <a:gd name="T14" fmla="*/ 0 60000 65536"/>
                <a:gd name="T15" fmla="*/ 0 60000 65536"/>
                <a:gd name="T16" fmla="*/ 0 60000 65536"/>
                <a:gd name="T17" fmla="*/ 0 60000 65536"/>
                <a:gd name="T18" fmla="*/ 0 w 42"/>
                <a:gd name="T19" fmla="*/ 0 h 42"/>
                <a:gd name="T20" fmla="*/ 42 w 4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42" h="42">
                  <a:moveTo>
                    <a:pt x="42" y="0"/>
                  </a:moveTo>
                  <a:lnTo>
                    <a:pt x="0" y="42"/>
                  </a:lnTo>
                  <a:lnTo>
                    <a:pt x="0" y="40"/>
                  </a:lnTo>
                  <a:lnTo>
                    <a:pt x="20" y="0"/>
                  </a:lnTo>
                  <a:lnTo>
                    <a:pt x="4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3" name="Freeform 1395"/>
            <p:cNvSpPr>
              <a:spLocks/>
            </p:cNvSpPr>
            <p:nvPr/>
          </p:nvSpPr>
          <p:spPr bwMode="auto">
            <a:xfrm>
              <a:off x="2295" y="1518"/>
              <a:ext cx="89" cy="140"/>
            </a:xfrm>
            <a:custGeom>
              <a:avLst/>
              <a:gdLst>
                <a:gd name="T0" fmla="*/ 0 w 41"/>
                <a:gd name="T1" fmla="*/ 0 h 64"/>
                <a:gd name="T2" fmla="*/ 20 w 41"/>
                <a:gd name="T3" fmla="*/ 0 h 64"/>
                <a:gd name="T4" fmla="*/ 419 w 41"/>
                <a:gd name="T5" fmla="*/ 72 h 64"/>
                <a:gd name="T6" fmla="*/ 838 w 41"/>
                <a:gd name="T7" fmla="*/ 20 h 64"/>
                <a:gd name="T8" fmla="*/ 910 w 41"/>
                <a:gd name="T9" fmla="*/ 0 h 64"/>
                <a:gd name="T10" fmla="*/ 910 w 41"/>
                <a:gd name="T11" fmla="*/ 0 h 64"/>
                <a:gd name="T12" fmla="*/ 910 w 41"/>
                <a:gd name="T13" fmla="*/ 0 h 64"/>
                <a:gd name="T14" fmla="*/ 910 w 41"/>
                <a:gd name="T15" fmla="*/ 114 h 64"/>
                <a:gd name="T16" fmla="*/ 910 w 41"/>
                <a:gd name="T17" fmla="*/ 230 h 64"/>
                <a:gd name="T18" fmla="*/ 910 w 41"/>
                <a:gd name="T19" fmla="*/ 459 h 64"/>
                <a:gd name="T20" fmla="*/ 910 w 41"/>
                <a:gd name="T21" fmla="*/ 597 h 64"/>
                <a:gd name="T22" fmla="*/ 910 w 41"/>
                <a:gd name="T23" fmla="*/ 827 h 64"/>
                <a:gd name="T24" fmla="*/ 910 w 41"/>
                <a:gd name="T25" fmla="*/ 943 h 64"/>
                <a:gd name="T26" fmla="*/ 910 w 41"/>
                <a:gd name="T27" fmla="*/ 1173 h 64"/>
                <a:gd name="T28" fmla="*/ 910 w 41"/>
                <a:gd name="T29" fmla="*/ 1306 h 64"/>
                <a:gd name="T30" fmla="*/ 910 w 41"/>
                <a:gd name="T31" fmla="*/ 1463 h 64"/>
                <a:gd name="T32" fmla="*/ 551 w 41"/>
                <a:gd name="T33" fmla="*/ 1463 h 64"/>
                <a:gd name="T34" fmla="*/ 419 w 41"/>
                <a:gd name="T35" fmla="*/ 1422 h 64"/>
                <a:gd name="T36" fmla="*/ 339 w 41"/>
                <a:gd name="T37" fmla="*/ 1463 h 64"/>
                <a:gd name="T38" fmla="*/ 93 w 41"/>
                <a:gd name="T39" fmla="*/ 1463 h 64"/>
                <a:gd name="T40" fmla="*/ 0 w 41"/>
                <a:gd name="T41" fmla="*/ 1463 h 64"/>
                <a:gd name="T42" fmla="*/ 0 w 41"/>
                <a:gd name="T43" fmla="*/ 1422 h 64"/>
                <a:gd name="T44" fmla="*/ 0 w 41"/>
                <a:gd name="T45" fmla="*/ 1306 h 64"/>
                <a:gd name="T46" fmla="*/ 0 w 41"/>
                <a:gd name="T47" fmla="*/ 1057 h 64"/>
                <a:gd name="T48" fmla="*/ 0 w 41"/>
                <a:gd name="T49" fmla="*/ 943 h 64"/>
                <a:gd name="T50" fmla="*/ 0 w 41"/>
                <a:gd name="T51" fmla="*/ 713 h 64"/>
                <a:gd name="T52" fmla="*/ 0 w 41"/>
                <a:gd name="T53" fmla="*/ 597 h 64"/>
                <a:gd name="T54" fmla="*/ 0 w 41"/>
                <a:gd name="T55" fmla="*/ 343 h 64"/>
                <a:gd name="T56" fmla="*/ 0 w 41"/>
                <a:gd name="T57" fmla="*/ 230 h 64"/>
                <a:gd name="T58" fmla="*/ 0 w 41"/>
                <a:gd name="T59" fmla="*/ 0 h 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64"/>
                <a:gd name="T92" fmla="*/ 41 w 41"/>
                <a:gd name="T93" fmla="*/ 64 h 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64">
                  <a:moveTo>
                    <a:pt x="0" y="0"/>
                  </a:moveTo>
                  <a:cubicBezTo>
                    <a:pt x="1" y="0"/>
                    <a:pt x="1" y="0"/>
                    <a:pt x="1" y="0"/>
                  </a:cubicBezTo>
                  <a:cubicBezTo>
                    <a:pt x="6" y="2"/>
                    <a:pt x="12" y="3"/>
                    <a:pt x="19" y="3"/>
                  </a:cubicBezTo>
                  <a:cubicBezTo>
                    <a:pt x="25" y="3"/>
                    <a:pt x="32" y="3"/>
                    <a:pt x="38" y="1"/>
                  </a:cubicBezTo>
                  <a:cubicBezTo>
                    <a:pt x="41" y="0"/>
                    <a:pt x="41" y="0"/>
                    <a:pt x="41" y="0"/>
                  </a:cubicBezTo>
                  <a:cubicBezTo>
                    <a:pt x="41" y="0"/>
                    <a:pt x="41" y="0"/>
                    <a:pt x="41" y="0"/>
                  </a:cubicBezTo>
                  <a:cubicBezTo>
                    <a:pt x="41" y="0"/>
                    <a:pt x="41" y="0"/>
                    <a:pt x="41" y="0"/>
                  </a:cubicBezTo>
                  <a:cubicBezTo>
                    <a:pt x="41" y="5"/>
                    <a:pt x="41" y="5"/>
                    <a:pt x="41" y="5"/>
                  </a:cubicBezTo>
                  <a:cubicBezTo>
                    <a:pt x="41" y="10"/>
                    <a:pt x="41" y="10"/>
                    <a:pt x="41" y="10"/>
                  </a:cubicBezTo>
                  <a:cubicBezTo>
                    <a:pt x="41" y="20"/>
                    <a:pt x="41" y="20"/>
                    <a:pt x="41" y="20"/>
                  </a:cubicBezTo>
                  <a:cubicBezTo>
                    <a:pt x="41" y="26"/>
                    <a:pt x="41" y="26"/>
                    <a:pt x="41" y="26"/>
                  </a:cubicBezTo>
                  <a:cubicBezTo>
                    <a:pt x="41" y="36"/>
                    <a:pt x="41" y="36"/>
                    <a:pt x="41" y="36"/>
                  </a:cubicBezTo>
                  <a:cubicBezTo>
                    <a:pt x="41" y="41"/>
                    <a:pt x="41" y="41"/>
                    <a:pt x="41" y="41"/>
                  </a:cubicBezTo>
                  <a:cubicBezTo>
                    <a:pt x="41" y="51"/>
                    <a:pt x="41" y="51"/>
                    <a:pt x="41" y="51"/>
                  </a:cubicBezTo>
                  <a:cubicBezTo>
                    <a:pt x="41" y="57"/>
                    <a:pt x="41" y="57"/>
                    <a:pt x="41" y="57"/>
                  </a:cubicBezTo>
                  <a:cubicBezTo>
                    <a:pt x="41" y="64"/>
                    <a:pt x="41" y="64"/>
                    <a:pt x="41" y="64"/>
                  </a:cubicBezTo>
                  <a:cubicBezTo>
                    <a:pt x="25" y="64"/>
                    <a:pt x="25" y="64"/>
                    <a:pt x="25" y="64"/>
                  </a:cubicBezTo>
                  <a:cubicBezTo>
                    <a:pt x="19" y="62"/>
                    <a:pt x="19" y="62"/>
                    <a:pt x="19" y="62"/>
                  </a:cubicBezTo>
                  <a:cubicBezTo>
                    <a:pt x="15" y="64"/>
                    <a:pt x="15" y="64"/>
                    <a:pt x="15" y="64"/>
                  </a:cubicBezTo>
                  <a:cubicBezTo>
                    <a:pt x="4" y="64"/>
                    <a:pt x="4" y="64"/>
                    <a:pt x="4" y="64"/>
                  </a:cubicBezTo>
                  <a:cubicBezTo>
                    <a:pt x="0" y="64"/>
                    <a:pt x="0" y="64"/>
                    <a:pt x="0" y="64"/>
                  </a:cubicBezTo>
                  <a:cubicBezTo>
                    <a:pt x="0" y="62"/>
                    <a:pt x="0" y="62"/>
                    <a:pt x="0" y="62"/>
                  </a:cubicBezTo>
                  <a:cubicBezTo>
                    <a:pt x="0" y="57"/>
                    <a:pt x="0" y="57"/>
                    <a:pt x="0" y="57"/>
                  </a:cubicBezTo>
                  <a:cubicBezTo>
                    <a:pt x="0" y="46"/>
                    <a:pt x="0" y="46"/>
                    <a:pt x="0" y="46"/>
                  </a:cubicBezTo>
                  <a:cubicBezTo>
                    <a:pt x="0" y="41"/>
                    <a:pt x="0" y="41"/>
                    <a:pt x="0" y="41"/>
                  </a:cubicBezTo>
                  <a:cubicBezTo>
                    <a:pt x="0" y="31"/>
                    <a:pt x="0" y="31"/>
                    <a:pt x="0" y="31"/>
                  </a:cubicBezTo>
                  <a:cubicBezTo>
                    <a:pt x="0" y="26"/>
                    <a:pt x="0" y="26"/>
                    <a:pt x="0" y="26"/>
                  </a:cubicBezTo>
                  <a:cubicBezTo>
                    <a:pt x="0" y="15"/>
                    <a:pt x="0" y="15"/>
                    <a:pt x="0" y="15"/>
                  </a:cubicBezTo>
                  <a:cubicBezTo>
                    <a:pt x="0" y="10"/>
                    <a:pt x="0" y="10"/>
                    <a:pt x="0" y="10"/>
                  </a:cubicBezTo>
                  <a:lnTo>
                    <a:pt x="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4" name="Freeform 1396"/>
            <p:cNvSpPr>
              <a:spLocks/>
            </p:cNvSpPr>
            <p:nvPr/>
          </p:nvSpPr>
          <p:spPr bwMode="auto">
            <a:xfrm>
              <a:off x="1833" y="1597"/>
              <a:ext cx="24" cy="61"/>
            </a:xfrm>
            <a:custGeom>
              <a:avLst/>
              <a:gdLst>
                <a:gd name="T0" fmla="*/ 24 w 24"/>
                <a:gd name="T1" fmla="*/ 50 h 61"/>
                <a:gd name="T2" fmla="*/ 24 w 24"/>
                <a:gd name="T3" fmla="*/ 61 h 61"/>
                <a:gd name="T4" fmla="*/ 0 w 24"/>
                <a:gd name="T5" fmla="*/ 61 h 61"/>
                <a:gd name="T6" fmla="*/ 0 w 24"/>
                <a:gd name="T7" fmla="*/ 0 h 61"/>
                <a:gd name="T8" fmla="*/ 0 w 24"/>
                <a:gd name="T9" fmla="*/ 0 h 61"/>
                <a:gd name="T10" fmla="*/ 24 w 24"/>
                <a:gd name="T11" fmla="*/ 0 h 61"/>
                <a:gd name="T12" fmla="*/ 24 w 24"/>
                <a:gd name="T13" fmla="*/ 50 h 61"/>
                <a:gd name="T14" fmla="*/ 0 60000 65536"/>
                <a:gd name="T15" fmla="*/ 0 60000 65536"/>
                <a:gd name="T16" fmla="*/ 0 60000 65536"/>
                <a:gd name="T17" fmla="*/ 0 60000 65536"/>
                <a:gd name="T18" fmla="*/ 0 60000 65536"/>
                <a:gd name="T19" fmla="*/ 0 60000 65536"/>
                <a:gd name="T20" fmla="*/ 0 60000 65536"/>
                <a:gd name="T21" fmla="*/ 0 w 24"/>
                <a:gd name="T22" fmla="*/ 0 h 61"/>
                <a:gd name="T23" fmla="*/ 24 w 24"/>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1">
                  <a:moveTo>
                    <a:pt x="24" y="50"/>
                  </a:moveTo>
                  <a:lnTo>
                    <a:pt x="24" y="61"/>
                  </a:lnTo>
                  <a:lnTo>
                    <a:pt x="0" y="61"/>
                  </a:lnTo>
                  <a:lnTo>
                    <a:pt x="0" y="0"/>
                  </a:lnTo>
                  <a:lnTo>
                    <a:pt x="24" y="0"/>
                  </a:lnTo>
                  <a:lnTo>
                    <a:pt x="24" y="5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5" name="Freeform 1397"/>
            <p:cNvSpPr>
              <a:spLocks/>
            </p:cNvSpPr>
            <p:nvPr/>
          </p:nvSpPr>
          <p:spPr bwMode="auto">
            <a:xfrm>
              <a:off x="3224" y="1717"/>
              <a:ext cx="123" cy="148"/>
            </a:xfrm>
            <a:custGeom>
              <a:avLst/>
              <a:gdLst>
                <a:gd name="T0" fmla="*/ 193 w 56"/>
                <a:gd name="T1" fmla="*/ 1434 h 68"/>
                <a:gd name="T2" fmla="*/ 72 w 56"/>
                <a:gd name="T3" fmla="*/ 1164 h 68"/>
                <a:gd name="T4" fmla="*/ 0 w 56"/>
                <a:gd name="T5" fmla="*/ 918 h 68"/>
                <a:gd name="T6" fmla="*/ 0 w 56"/>
                <a:gd name="T7" fmla="*/ 918 h 68"/>
                <a:gd name="T8" fmla="*/ 975 w 56"/>
                <a:gd name="T9" fmla="*/ 0 h 68"/>
                <a:gd name="T10" fmla="*/ 975 w 56"/>
                <a:gd name="T11" fmla="*/ 0 h 68"/>
                <a:gd name="T12" fmla="*/ 1302 w 56"/>
                <a:gd name="T13" fmla="*/ 492 h 68"/>
                <a:gd name="T14" fmla="*/ 1302 w 56"/>
                <a:gd name="T15" fmla="*/ 492 h 68"/>
                <a:gd name="T16" fmla="*/ 231 w 56"/>
                <a:gd name="T17" fmla="*/ 1526 h 68"/>
                <a:gd name="T18" fmla="*/ 231 w 56"/>
                <a:gd name="T19" fmla="*/ 1526 h 68"/>
                <a:gd name="T20" fmla="*/ 193 w 56"/>
                <a:gd name="T21" fmla="*/ 1434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68"/>
                <a:gd name="T35" fmla="*/ 56 w 56"/>
                <a:gd name="T36" fmla="*/ 68 h 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68">
                  <a:moveTo>
                    <a:pt x="8" y="64"/>
                  </a:moveTo>
                  <a:cubicBezTo>
                    <a:pt x="3" y="52"/>
                    <a:pt x="3" y="52"/>
                    <a:pt x="3" y="52"/>
                  </a:cubicBezTo>
                  <a:cubicBezTo>
                    <a:pt x="0" y="41"/>
                    <a:pt x="0" y="41"/>
                    <a:pt x="0" y="41"/>
                  </a:cubicBezTo>
                  <a:cubicBezTo>
                    <a:pt x="0" y="41"/>
                    <a:pt x="0" y="41"/>
                    <a:pt x="0" y="41"/>
                  </a:cubicBezTo>
                  <a:cubicBezTo>
                    <a:pt x="42" y="0"/>
                    <a:pt x="42" y="0"/>
                    <a:pt x="42" y="0"/>
                  </a:cubicBezTo>
                  <a:cubicBezTo>
                    <a:pt x="42" y="0"/>
                    <a:pt x="42" y="0"/>
                    <a:pt x="42" y="0"/>
                  </a:cubicBezTo>
                  <a:cubicBezTo>
                    <a:pt x="46" y="8"/>
                    <a:pt x="50" y="16"/>
                    <a:pt x="56" y="22"/>
                  </a:cubicBezTo>
                  <a:cubicBezTo>
                    <a:pt x="56" y="22"/>
                    <a:pt x="56" y="22"/>
                    <a:pt x="56" y="22"/>
                  </a:cubicBezTo>
                  <a:cubicBezTo>
                    <a:pt x="10" y="68"/>
                    <a:pt x="10" y="68"/>
                    <a:pt x="10" y="68"/>
                  </a:cubicBezTo>
                  <a:cubicBezTo>
                    <a:pt x="10" y="68"/>
                    <a:pt x="10" y="68"/>
                    <a:pt x="10" y="68"/>
                  </a:cubicBezTo>
                  <a:lnTo>
                    <a:pt x="8" y="6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6" name="Freeform 1398"/>
            <p:cNvSpPr>
              <a:spLocks/>
            </p:cNvSpPr>
            <p:nvPr/>
          </p:nvSpPr>
          <p:spPr bwMode="auto">
            <a:xfrm>
              <a:off x="2114" y="1658"/>
              <a:ext cx="181" cy="142"/>
            </a:xfrm>
            <a:custGeom>
              <a:avLst/>
              <a:gdLst>
                <a:gd name="T0" fmla="*/ 181 w 181"/>
                <a:gd name="T1" fmla="*/ 131 h 142"/>
                <a:gd name="T2" fmla="*/ 181 w 181"/>
                <a:gd name="T3" fmla="*/ 142 h 142"/>
                <a:gd name="T4" fmla="*/ 0 w 181"/>
                <a:gd name="T5" fmla="*/ 142 h 142"/>
                <a:gd name="T6" fmla="*/ 0 w 181"/>
                <a:gd name="T7" fmla="*/ 140 h 142"/>
                <a:gd name="T8" fmla="*/ 0 w 181"/>
                <a:gd name="T9" fmla="*/ 85 h 142"/>
                <a:gd name="T10" fmla="*/ 0 w 181"/>
                <a:gd name="T11" fmla="*/ 63 h 142"/>
                <a:gd name="T12" fmla="*/ 0 w 181"/>
                <a:gd name="T13" fmla="*/ 0 h 142"/>
                <a:gd name="T14" fmla="*/ 168 w 181"/>
                <a:gd name="T15" fmla="*/ 0 h 142"/>
                <a:gd name="T16" fmla="*/ 181 w 181"/>
                <a:gd name="T17" fmla="*/ 0 h 142"/>
                <a:gd name="T18" fmla="*/ 181 w 181"/>
                <a:gd name="T19" fmla="*/ 18 h 142"/>
                <a:gd name="T20" fmla="*/ 181 w 181"/>
                <a:gd name="T21" fmla="*/ 28 h 142"/>
                <a:gd name="T22" fmla="*/ 181 w 181"/>
                <a:gd name="T23" fmla="*/ 52 h 142"/>
                <a:gd name="T24" fmla="*/ 181 w 181"/>
                <a:gd name="T25" fmla="*/ 63 h 142"/>
                <a:gd name="T26" fmla="*/ 181 w 181"/>
                <a:gd name="T27" fmla="*/ 85 h 142"/>
                <a:gd name="T28" fmla="*/ 181 w 181"/>
                <a:gd name="T29" fmla="*/ 96 h 142"/>
                <a:gd name="T30" fmla="*/ 181 w 181"/>
                <a:gd name="T31" fmla="*/ 118 h 142"/>
                <a:gd name="T32" fmla="*/ 181 w 181"/>
                <a:gd name="T33" fmla="*/ 131 h 1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42"/>
                <a:gd name="T53" fmla="*/ 181 w 181"/>
                <a:gd name="T54" fmla="*/ 142 h 1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42">
                  <a:moveTo>
                    <a:pt x="181" y="131"/>
                  </a:moveTo>
                  <a:lnTo>
                    <a:pt x="181" y="142"/>
                  </a:lnTo>
                  <a:lnTo>
                    <a:pt x="0" y="142"/>
                  </a:lnTo>
                  <a:lnTo>
                    <a:pt x="0" y="140"/>
                  </a:lnTo>
                  <a:lnTo>
                    <a:pt x="0" y="85"/>
                  </a:lnTo>
                  <a:lnTo>
                    <a:pt x="0" y="63"/>
                  </a:lnTo>
                  <a:lnTo>
                    <a:pt x="0" y="0"/>
                  </a:lnTo>
                  <a:lnTo>
                    <a:pt x="168" y="0"/>
                  </a:lnTo>
                  <a:lnTo>
                    <a:pt x="181" y="0"/>
                  </a:lnTo>
                  <a:lnTo>
                    <a:pt x="181" y="18"/>
                  </a:lnTo>
                  <a:lnTo>
                    <a:pt x="181" y="28"/>
                  </a:lnTo>
                  <a:lnTo>
                    <a:pt x="181" y="52"/>
                  </a:lnTo>
                  <a:lnTo>
                    <a:pt x="181" y="63"/>
                  </a:lnTo>
                  <a:lnTo>
                    <a:pt x="181" y="85"/>
                  </a:lnTo>
                  <a:lnTo>
                    <a:pt x="181" y="96"/>
                  </a:lnTo>
                  <a:lnTo>
                    <a:pt x="181" y="118"/>
                  </a:lnTo>
                  <a:lnTo>
                    <a:pt x="181" y="13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7" name="Freeform 1399"/>
            <p:cNvSpPr>
              <a:spLocks/>
            </p:cNvSpPr>
            <p:nvPr/>
          </p:nvSpPr>
          <p:spPr bwMode="auto">
            <a:xfrm>
              <a:off x="2566" y="1433"/>
              <a:ext cx="178" cy="389"/>
            </a:xfrm>
            <a:custGeom>
              <a:avLst/>
              <a:gdLst>
                <a:gd name="T0" fmla="*/ 1819 w 82"/>
                <a:gd name="T1" fmla="*/ 2236 h 178"/>
                <a:gd name="T2" fmla="*/ 1819 w 82"/>
                <a:gd name="T3" fmla="*/ 2349 h 178"/>
                <a:gd name="T4" fmla="*/ 1819 w 82"/>
                <a:gd name="T5" fmla="*/ 2712 h 178"/>
                <a:gd name="T6" fmla="*/ 1268 w 82"/>
                <a:gd name="T7" fmla="*/ 3151 h 178"/>
                <a:gd name="T8" fmla="*/ 1248 w 82"/>
                <a:gd name="T9" fmla="*/ 3234 h 178"/>
                <a:gd name="T10" fmla="*/ 1248 w 82"/>
                <a:gd name="T11" fmla="*/ 3309 h 178"/>
                <a:gd name="T12" fmla="*/ 1248 w 82"/>
                <a:gd name="T13" fmla="*/ 3352 h 178"/>
                <a:gd name="T14" fmla="*/ 1292 w 82"/>
                <a:gd name="T15" fmla="*/ 3514 h 178"/>
                <a:gd name="T16" fmla="*/ 438 w 82"/>
                <a:gd name="T17" fmla="*/ 3715 h 178"/>
                <a:gd name="T18" fmla="*/ 491 w 82"/>
                <a:gd name="T19" fmla="*/ 3848 h 178"/>
                <a:gd name="T20" fmla="*/ 0 w 82"/>
                <a:gd name="T21" fmla="*/ 4060 h 178"/>
                <a:gd name="T22" fmla="*/ 0 w 82"/>
                <a:gd name="T23" fmla="*/ 3831 h 178"/>
                <a:gd name="T24" fmla="*/ 0 w 82"/>
                <a:gd name="T25" fmla="*/ 2349 h 178"/>
                <a:gd name="T26" fmla="*/ 0 w 82"/>
                <a:gd name="T27" fmla="*/ 887 h 178"/>
                <a:gd name="T28" fmla="*/ 0 w 82"/>
                <a:gd name="T29" fmla="*/ 0 h 178"/>
                <a:gd name="T30" fmla="*/ 1819 w 82"/>
                <a:gd name="T31" fmla="*/ 0 h 178"/>
                <a:gd name="T32" fmla="*/ 1819 w 82"/>
                <a:gd name="T33" fmla="*/ 133 h 178"/>
                <a:gd name="T34" fmla="*/ 1819 w 82"/>
                <a:gd name="T35" fmla="*/ 826 h 178"/>
                <a:gd name="T36" fmla="*/ 1268 w 82"/>
                <a:gd name="T37" fmla="*/ 1252 h 178"/>
                <a:gd name="T38" fmla="*/ 1248 w 82"/>
                <a:gd name="T39" fmla="*/ 1366 h 178"/>
                <a:gd name="T40" fmla="*/ 1248 w 82"/>
                <a:gd name="T41" fmla="*/ 1410 h 178"/>
                <a:gd name="T42" fmla="*/ 1248 w 82"/>
                <a:gd name="T43" fmla="*/ 1462 h 178"/>
                <a:gd name="T44" fmla="*/ 1819 w 82"/>
                <a:gd name="T45" fmla="*/ 2006 h 178"/>
                <a:gd name="T46" fmla="*/ 1819 w 82"/>
                <a:gd name="T47" fmla="*/ 2236 h 17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
                <a:gd name="T73" fmla="*/ 0 h 178"/>
                <a:gd name="T74" fmla="*/ 82 w 82"/>
                <a:gd name="T75" fmla="*/ 178 h 17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 h="178">
                  <a:moveTo>
                    <a:pt x="82" y="98"/>
                  </a:moveTo>
                  <a:cubicBezTo>
                    <a:pt x="82" y="103"/>
                    <a:pt x="82" y="103"/>
                    <a:pt x="82" y="103"/>
                  </a:cubicBezTo>
                  <a:cubicBezTo>
                    <a:pt x="82" y="119"/>
                    <a:pt x="82" y="119"/>
                    <a:pt x="82" y="119"/>
                  </a:cubicBezTo>
                  <a:cubicBezTo>
                    <a:pt x="71" y="119"/>
                    <a:pt x="61" y="125"/>
                    <a:pt x="57" y="138"/>
                  </a:cubicBezTo>
                  <a:cubicBezTo>
                    <a:pt x="56" y="142"/>
                    <a:pt x="56" y="142"/>
                    <a:pt x="56" y="142"/>
                  </a:cubicBezTo>
                  <a:cubicBezTo>
                    <a:pt x="56" y="145"/>
                    <a:pt x="56" y="145"/>
                    <a:pt x="56" y="145"/>
                  </a:cubicBezTo>
                  <a:cubicBezTo>
                    <a:pt x="56" y="147"/>
                    <a:pt x="56" y="147"/>
                    <a:pt x="56" y="147"/>
                  </a:cubicBezTo>
                  <a:cubicBezTo>
                    <a:pt x="57" y="150"/>
                    <a:pt x="57" y="152"/>
                    <a:pt x="58" y="154"/>
                  </a:cubicBezTo>
                  <a:cubicBezTo>
                    <a:pt x="20" y="163"/>
                    <a:pt x="20" y="163"/>
                    <a:pt x="20" y="163"/>
                  </a:cubicBezTo>
                  <a:cubicBezTo>
                    <a:pt x="22" y="169"/>
                    <a:pt x="22" y="169"/>
                    <a:pt x="22" y="169"/>
                  </a:cubicBezTo>
                  <a:cubicBezTo>
                    <a:pt x="0" y="178"/>
                    <a:pt x="0" y="178"/>
                    <a:pt x="0" y="178"/>
                  </a:cubicBezTo>
                  <a:cubicBezTo>
                    <a:pt x="0" y="168"/>
                    <a:pt x="0" y="168"/>
                    <a:pt x="0" y="168"/>
                  </a:cubicBezTo>
                  <a:cubicBezTo>
                    <a:pt x="0" y="103"/>
                    <a:pt x="0" y="103"/>
                    <a:pt x="0" y="103"/>
                  </a:cubicBezTo>
                  <a:cubicBezTo>
                    <a:pt x="0" y="39"/>
                    <a:pt x="0" y="39"/>
                    <a:pt x="0" y="39"/>
                  </a:cubicBezTo>
                  <a:cubicBezTo>
                    <a:pt x="0" y="0"/>
                    <a:pt x="0" y="0"/>
                    <a:pt x="0" y="0"/>
                  </a:cubicBezTo>
                  <a:cubicBezTo>
                    <a:pt x="82" y="0"/>
                    <a:pt x="82" y="0"/>
                    <a:pt x="82" y="0"/>
                  </a:cubicBezTo>
                  <a:cubicBezTo>
                    <a:pt x="82" y="6"/>
                    <a:pt x="82" y="6"/>
                    <a:pt x="82" y="6"/>
                  </a:cubicBezTo>
                  <a:cubicBezTo>
                    <a:pt x="82" y="36"/>
                    <a:pt x="82" y="36"/>
                    <a:pt x="82" y="36"/>
                  </a:cubicBezTo>
                  <a:cubicBezTo>
                    <a:pt x="71" y="36"/>
                    <a:pt x="61" y="43"/>
                    <a:pt x="57" y="55"/>
                  </a:cubicBezTo>
                  <a:cubicBezTo>
                    <a:pt x="56" y="60"/>
                    <a:pt x="56" y="60"/>
                    <a:pt x="56" y="60"/>
                  </a:cubicBezTo>
                  <a:cubicBezTo>
                    <a:pt x="56" y="62"/>
                    <a:pt x="56" y="62"/>
                    <a:pt x="56" y="62"/>
                  </a:cubicBezTo>
                  <a:cubicBezTo>
                    <a:pt x="56" y="64"/>
                    <a:pt x="56" y="64"/>
                    <a:pt x="56" y="64"/>
                  </a:cubicBezTo>
                  <a:cubicBezTo>
                    <a:pt x="58" y="80"/>
                    <a:pt x="70" y="88"/>
                    <a:pt x="82" y="88"/>
                  </a:cubicBezTo>
                  <a:lnTo>
                    <a:pt x="82" y="9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8" name="Freeform 1400"/>
            <p:cNvSpPr>
              <a:spLocks/>
            </p:cNvSpPr>
            <p:nvPr/>
          </p:nvSpPr>
          <p:spPr bwMode="auto">
            <a:xfrm>
              <a:off x="2384" y="1518"/>
              <a:ext cx="182" cy="140"/>
            </a:xfrm>
            <a:custGeom>
              <a:avLst/>
              <a:gdLst>
                <a:gd name="T0" fmla="*/ 182 w 182"/>
                <a:gd name="T1" fmla="*/ 0 h 140"/>
                <a:gd name="T2" fmla="*/ 182 w 182"/>
                <a:gd name="T3" fmla="*/ 140 h 140"/>
                <a:gd name="T4" fmla="*/ 0 w 182"/>
                <a:gd name="T5" fmla="*/ 140 h 140"/>
                <a:gd name="T6" fmla="*/ 0 w 182"/>
                <a:gd name="T7" fmla="*/ 125 h 140"/>
                <a:gd name="T8" fmla="*/ 0 w 182"/>
                <a:gd name="T9" fmla="*/ 112 h 140"/>
                <a:gd name="T10" fmla="*/ 0 w 182"/>
                <a:gd name="T11" fmla="*/ 90 h 140"/>
                <a:gd name="T12" fmla="*/ 0 w 182"/>
                <a:gd name="T13" fmla="*/ 79 h 140"/>
                <a:gd name="T14" fmla="*/ 0 w 182"/>
                <a:gd name="T15" fmla="*/ 57 h 140"/>
                <a:gd name="T16" fmla="*/ 0 w 182"/>
                <a:gd name="T17" fmla="*/ 44 h 140"/>
                <a:gd name="T18" fmla="*/ 0 w 182"/>
                <a:gd name="T19" fmla="*/ 22 h 140"/>
                <a:gd name="T20" fmla="*/ 0 w 182"/>
                <a:gd name="T21" fmla="*/ 11 h 140"/>
                <a:gd name="T22" fmla="*/ 0 w 182"/>
                <a:gd name="T23" fmla="*/ 0 h 140"/>
                <a:gd name="T24" fmla="*/ 182 w 182"/>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40"/>
                <a:gd name="T41" fmla="*/ 182 w 182"/>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40">
                  <a:moveTo>
                    <a:pt x="182" y="0"/>
                  </a:moveTo>
                  <a:lnTo>
                    <a:pt x="182" y="140"/>
                  </a:lnTo>
                  <a:lnTo>
                    <a:pt x="0" y="140"/>
                  </a:lnTo>
                  <a:lnTo>
                    <a:pt x="0" y="125"/>
                  </a:lnTo>
                  <a:lnTo>
                    <a:pt x="0" y="112"/>
                  </a:lnTo>
                  <a:lnTo>
                    <a:pt x="0" y="90"/>
                  </a:lnTo>
                  <a:lnTo>
                    <a:pt x="0" y="79"/>
                  </a:lnTo>
                  <a:lnTo>
                    <a:pt x="0" y="57"/>
                  </a:lnTo>
                  <a:lnTo>
                    <a:pt x="0" y="44"/>
                  </a:lnTo>
                  <a:lnTo>
                    <a:pt x="0" y="22"/>
                  </a:lnTo>
                  <a:lnTo>
                    <a:pt x="0" y="11"/>
                  </a:lnTo>
                  <a:lnTo>
                    <a:pt x="0" y="0"/>
                  </a:lnTo>
                  <a:lnTo>
                    <a:pt x="18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69" name="Freeform 1401"/>
            <p:cNvSpPr>
              <a:spLocks/>
            </p:cNvSpPr>
            <p:nvPr/>
          </p:nvSpPr>
          <p:spPr bwMode="auto">
            <a:xfrm>
              <a:off x="1857" y="1597"/>
              <a:ext cx="257" cy="124"/>
            </a:xfrm>
            <a:custGeom>
              <a:avLst/>
              <a:gdLst>
                <a:gd name="T0" fmla="*/ 257 w 257"/>
                <a:gd name="T1" fmla="*/ 61 h 124"/>
                <a:gd name="T2" fmla="*/ 257 w 257"/>
                <a:gd name="T3" fmla="*/ 124 h 124"/>
                <a:gd name="T4" fmla="*/ 246 w 257"/>
                <a:gd name="T5" fmla="*/ 124 h 124"/>
                <a:gd name="T6" fmla="*/ 235 w 257"/>
                <a:gd name="T7" fmla="*/ 124 h 124"/>
                <a:gd name="T8" fmla="*/ 213 w 257"/>
                <a:gd name="T9" fmla="*/ 124 h 124"/>
                <a:gd name="T10" fmla="*/ 200 w 257"/>
                <a:gd name="T11" fmla="*/ 124 h 124"/>
                <a:gd name="T12" fmla="*/ 178 w 257"/>
                <a:gd name="T13" fmla="*/ 124 h 124"/>
                <a:gd name="T14" fmla="*/ 168 w 257"/>
                <a:gd name="T15" fmla="*/ 124 h 124"/>
                <a:gd name="T16" fmla="*/ 146 w 257"/>
                <a:gd name="T17" fmla="*/ 124 h 124"/>
                <a:gd name="T18" fmla="*/ 135 w 257"/>
                <a:gd name="T19" fmla="*/ 124 h 124"/>
                <a:gd name="T20" fmla="*/ 111 w 257"/>
                <a:gd name="T21" fmla="*/ 124 h 124"/>
                <a:gd name="T22" fmla="*/ 100 w 257"/>
                <a:gd name="T23" fmla="*/ 124 h 124"/>
                <a:gd name="T24" fmla="*/ 78 w 257"/>
                <a:gd name="T25" fmla="*/ 124 h 124"/>
                <a:gd name="T26" fmla="*/ 67 w 257"/>
                <a:gd name="T27" fmla="*/ 124 h 124"/>
                <a:gd name="T28" fmla="*/ 43 w 257"/>
                <a:gd name="T29" fmla="*/ 124 h 124"/>
                <a:gd name="T30" fmla="*/ 32 w 257"/>
                <a:gd name="T31" fmla="*/ 124 h 124"/>
                <a:gd name="T32" fmla="*/ 10 w 257"/>
                <a:gd name="T33" fmla="*/ 124 h 124"/>
                <a:gd name="T34" fmla="*/ 0 w 257"/>
                <a:gd name="T35" fmla="*/ 124 h 124"/>
                <a:gd name="T36" fmla="*/ 0 w 257"/>
                <a:gd name="T37" fmla="*/ 74 h 124"/>
                <a:gd name="T38" fmla="*/ 0 w 257"/>
                <a:gd name="T39" fmla="*/ 61 h 124"/>
                <a:gd name="T40" fmla="*/ 0 w 257"/>
                <a:gd name="T41" fmla="*/ 50 h 124"/>
                <a:gd name="T42" fmla="*/ 0 w 257"/>
                <a:gd name="T43" fmla="*/ 0 h 124"/>
                <a:gd name="T44" fmla="*/ 10 w 257"/>
                <a:gd name="T45" fmla="*/ 0 h 124"/>
                <a:gd name="T46" fmla="*/ 32 w 257"/>
                <a:gd name="T47" fmla="*/ 0 h 124"/>
                <a:gd name="T48" fmla="*/ 43 w 257"/>
                <a:gd name="T49" fmla="*/ 0 h 124"/>
                <a:gd name="T50" fmla="*/ 67 w 257"/>
                <a:gd name="T51" fmla="*/ 0 h 124"/>
                <a:gd name="T52" fmla="*/ 78 w 257"/>
                <a:gd name="T53" fmla="*/ 0 h 124"/>
                <a:gd name="T54" fmla="*/ 100 w 257"/>
                <a:gd name="T55" fmla="*/ 0 h 124"/>
                <a:gd name="T56" fmla="*/ 111 w 257"/>
                <a:gd name="T57" fmla="*/ 0 h 124"/>
                <a:gd name="T58" fmla="*/ 135 w 257"/>
                <a:gd name="T59" fmla="*/ 0 h 124"/>
                <a:gd name="T60" fmla="*/ 146 w 257"/>
                <a:gd name="T61" fmla="*/ 0 h 124"/>
                <a:gd name="T62" fmla="*/ 168 w 257"/>
                <a:gd name="T63" fmla="*/ 0 h 124"/>
                <a:gd name="T64" fmla="*/ 178 w 257"/>
                <a:gd name="T65" fmla="*/ 0 h 124"/>
                <a:gd name="T66" fmla="*/ 200 w 257"/>
                <a:gd name="T67" fmla="*/ 0 h 124"/>
                <a:gd name="T68" fmla="*/ 213 w 257"/>
                <a:gd name="T69" fmla="*/ 0 h 124"/>
                <a:gd name="T70" fmla="*/ 235 w 257"/>
                <a:gd name="T71" fmla="*/ 0 h 124"/>
                <a:gd name="T72" fmla="*/ 246 w 257"/>
                <a:gd name="T73" fmla="*/ 0 h 124"/>
                <a:gd name="T74" fmla="*/ 257 w 257"/>
                <a:gd name="T75" fmla="*/ 0 h 124"/>
                <a:gd name="T76" fmla="*/ 257 w 257"/>
                <a:gd name="T77" fmla="*/ 61 h 1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7"/>
                <a:gd name="T118" fmla="*/ 0 h 124"/>
                <a:gd name="T119" fmla="*/ 257 w 257"/>
                <a:gd name="T120" fmla="*/ 124 h 12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7" h="124">
                  <a:moveTo>
                    <a:pt x="257" y="61"/>
                  </a:moveTo>
                  <a:lnTo>
                    <a:pt x="257" y="124"/>
                  </a:lnTo>
                  <a:lnTo>
                    <a:pt x="246" y="124"/>
                  </a:lnTo>
                  <a:lnTo>
                    <a:pt x="235" y="124"/>
                  </a:lnTo>
                  <a:lnTo>
                    <a:pt x="213" y="124"/>
                  </a:lnTo>
                  <a:lnTo>
                    <a:pt x="200" y="124"/>
                  </a:lnTo>
                  <a:lnTo>
                    <a:pt x="178" y="124"/>
                  </a:lnTo>
                  <a:lnTo>
                    <a:pt x="168" y="124"/>
                  </a:lnTo>
                  <a:lnTo>
                    <a:pt x="146" y="124"/>
                  </a:lnTo>
                  <a:lnTo>
                    <a:pt x="135" y="124"/>
                  </a:lnTo>
                  <a:lnTo>
                    <a:pt x="111" y="124"/>
                  </a:lnTo>
                  <a:lnTo>
                    <a:pt x="100" y="124"/>
                  </a:lnTo>
                  <a:lnTo>
                    <a:pt x="78" y="124"/>
                  </a:lnTo>
                  <a:lnTo>
                    <a:pt x="67" y="124"/>
                  </a:lnTo>
                  <a:lnTo>
                    <a:pt x="43" y="124"/>
                  </a:lnTo>
                  <a:lnTo>
                    <a:pt x="32" y="124"/>
                  </a:lnTo>
                  <a:lnTo>
                    <a:pt x="10" y="124"/>
                  </a:lnTo>
                  <a:lnTo>
                    <a:pt x="0" y="124"/>
                  </a:lnTo>
                  <a:lnTo>
                    <a:pt x="0" y="74"/>
                  </a:lnTo>
                  <a:lnTo>
                    <a:pt x="0" y="61"/>
                  </a:lnTo>
                  <a:lnTo>
                    <a:pt x="0" y="50"/>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lnTo>
                    <a:pt x="257" y="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0" name="Freeform 1402"/>
            <p:cNvSpPr>
              <a:spLocks/>
            </p:cNvSpPr>
            <p:nvPr/>
          </p:nvSpPr>
          <p:spPr bwMode="auto">
            <a:xfrm>
              <a:off x="3270" y="1433"/>
              <a:ext cx="170" cy="171"/>
            </a:xfrm>
            <a:custGeom>
              <a:avLst/>
              <a:gdLst>
                <a:gd name="T0" fmla="*/ 170 w 170"/>
                <a:gd name="T1" fmla="*/ 0 h 171"/>
                <a:gd name="T2" fmla="*/ 0 w 170"/>
                <a:gd name="T3" fmla="*/ 171 h 171"/>
                <a:gd name="T4" fmla="*/ 2 w 170"/>
                <a:gd name="T5" fmla="*/ 164 h 171"/>
                <a:gd name="T6" fmla="*/ 20 w 170"/>
                <a:gd name="T7" fmla="*/ 123 h 171"/>
                <a:gd name="T8" fmla="*/ 33 w 170"/>
                <a:gd name="T9" fmla="*/ 79 h 171"/>
                <a:gd name="T10" fmla="*/ 48 w 170"/>
                <a:gd name="T11" fmla="*/ 42 h 171"/>
                <a:gd name="T12" fmla="*/ 48 w 170"/>
                <a:gd name="T13" fmla="*/ 42 h 171"/>
                <a:gd name="T14" fmla="*/ 90 w 170"/>
                <a:gd name="T15" fmla="*/ 0 h 171"/>
                <a:gd name="T16" fmla="*/ 170 w 170"/>
                <a:gd name="T17" fmla="*/ 0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
                <a:gd name="T28" fmla="*/ 0 h 171"/>
                <a:gd name="T29" fmla="*/ 170 w 170"/>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 h="171">
                  <a:moveTo>
                    <a:pt x="170" y="0"/>
                  </a:moveTo>
                  <a:lnTo>
                    <a:pt x="0" y="171"/>
                  </a:lnTo>
                  <a:lnTo>
                    <a:pt x="2" y="164"/>
                  </a:lnTo>
                  <a:lnTo>
                    <a:pt x="20" y="123"/>
                  </a:lnTo>
                  <a:lnTo>
                    <a:pt x="33" y="79"/>
                  </a:lnTo>
                  <a:lnTo>
                    <a:pt x="48" y="42"/>
                  </a:lnTo>
                  <a:lnTo>
                    <a:pt x="90" y="0"/>
                  </a:lnTo>
                  <a:lnTo>
                    <a:pt x="17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1" name="Freeform 1403"/>
            <p:cNvSpPr>
              <a:spLocks/>
            </p:cNvSpPr>
            <p:nvPr/>
          </p:nvSpPr>
          <p:spPr bwMode="auto">
            <a:xfrm>
              <a:off x="3246" y="1433"/>
              <a:ext cx="218" cy="225"/>
            </a:xfrm>
            <a:custGeom>
              <a:avLst/>
              <a:gdLst>
                <a:gd name="T0" fmla="*/ 1397 w 100"/>
                <a:gd name="T1" fmla="*/ 939 h 103"/>
                <a:gd name="T2" fmla="*/ 632 w 100"/>
                <a:gd name="T3" fmla="*/ 2228 h 103"/>
                <a:gd name="T4" fmla="*/ 632 w 100"/>
                <a:gd name="T5" fmla="*/ 2228 h 103"/>
                <a:gd name="T6" fmla="*/ 499 w 100"/>
                <a:gd name="T7" fmla="*/ 2348 h 103"/>
                <a:gd name="T8" fmla="*/ 0 w 100"/>
                <a:gd name="T9" fmla="*/ 2348 h 103"/>
                <a:gd name="T10" fmla="*/ 0 w 100"/>
                <a:gd name="T11" fmla="*/ 2305 h 103"/>
                <a:gd name="T12" fmla="*/ 133 w 100"/>
                <a:gd name="T13" fmla="*/ 1999 h 103"/>
                <a:gd name="T14" fmla="*/ 246 w 100"/>
                <a:gd name="T15" fmla="*/ 1769 h 103"/>
                <a:gd name="T16" fmla="*/ 2010 w 100"/>
                <a:gd name="T17" fmla="*/ 0 h 103"/>
                <a:gd name="T18" fmla="*/ 2256 w 100"/>
                <a:gd name="T19" fmla="*/ 0 h 103"/>
                <a:gd name="T20" fmla="*/ 2256 w 100"/>
                <a:gd name="T21" fmla="*/ 572 h 103"/>
                <a:gd name="T22" fmla="*/ 2143 w 100"/>
                <a:gd name="T23" fmla="*/ 710 h 103"/>
                <a:gd name="T24" fmla="*/ 1397 w 100"/>
                <a:gd name="T25" fmla="*/ 939 h 1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103"/>
                <a:gd name="T41" fmla="*/ 100 w 100"/>
                <a:gd name="T42" fmla="*/ 103 h 1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103">
                  <a:moveTo>
                    <a:pt x="62" y="41"/>
                  </a:moveTo>
                  <a:cubicBezTo>
                    <a:pt x="43" y="53"/>
                    <a:pt x="29" y="74"/>
                    <a:pt x="28" y="98"/>
                  </a:cubicBezTo>
                  <a:cubicBezTo>
                    <a:pt x="28" y="98"/>
                    <a:pt x="28" y="98"/>
                    <a:pt x="28" y="98"/>
                  </a:cubicBezTo>
                  <a:cubicBezTo>
                    <a:pt x="22" y="103"/>
                    <a:pt x="22" y="103"/>
                    <a:pt x="22" y="103"/>
                  </a:cubicBezTo>
                  <a:cubicBezTo>
                    <a:pt x="0" y="103"/>
                    <a:pt x="0" y="103"/>
                    <a:pt x="0" y="103"/>
                  </a:cubicBezTo>
                  <a:cubicBezTo>
                    <a:pt x="0" y="101"/>
                    <a:pt x="0" y="101"/>
                    <a:pt x="0" y="101"/>
                  </a:cubicBezTo>
                  <a:cubicBezTo>
                    <a:pt x="6" y="88"/>
                    <a:pt x="6" y="88"/>
                    <a:pt x="6" y="88"/>
                  </a:cubicBezTo>
                  <a:cubicBezTo>
                    <a:pt x="11" y="78"/>
                    <a:pt x="11" y="78"/>
                    <a:pt x="11" y="78"/>
                  </a:cubicBezTo>
                  <a:cubicBezTo>
                    <a:pt x="89" y="0"/>
                    <a:pt x="89" y="0"/>
                    <a:pt x="89" y="0"/>
                  </a:cubicBezTo>
                  <a:cubicBezTo>
                    <a:pt x="100" y="0"/>
                    <a:pt x="100" y="0"/>
                    <a:pt x="100" y="0"/>
                  </a:cubicBezTo>
                  <a:cubicBezTo>
                    <a:pt x="100" y="25"/>
                    <a:pt x="100" y="25"/>
                    <a:pt x="100" y="25"/>
                  </a:cubicBezTo>
                  <a:cubicBezTo>
                    <a:pt x="95" y="31"/>
                    <a:pt x="95" y="31"/>
                    <a:pt x="95" y="31"/>
                  </a:cubicBezTo>
                  <a:cubicBezTo>
                    <a:pt x="83" y="32"/>
                    <a:pt x="72" y="35"/>
                    <a:pt x="62" y="41"/>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2" name="Freeform 1404"/>
            <p:cNvSpPr>
              <a:spLocks/>
            </p:cNvSpPr>
            <p:nvPr/>
          </p:nvSpPr>
          <p:spPr bwMode="auto">
            <a:xfrm>
              <a:off x="2566" y="1433"/>
              <a:ext cx="691" cy="450"/>
            </a:xfrm>
            <a:custGeom>
              <a:avLst/>
              <a:gdLst>
                <a:gd name="T0" fmla="*/ 1853 w 317"/>
                <a:gd name="T1" fmla="*/ 2348 h 206"/>
                <a:gd name="T2" fmla="*/ 1853 w 317"/>
                <a:gd name="T3" fmla="*/ 2228 h 206"/>
                <a:gd name="T4" fmla="*/ 1853 w 317"/>
                <a:gd name="T5" fmla="*/ 1999 h 206"/>
                <a:gd name="T6" fmla="*/ 2396 w 317"/>
                <a:gd name="T7" fmla="*/ 1619 h 206"/>
                <a:gd name="T8" fmla="*/ 2433 w 317"/>
                <a:gd name="T9" fmla="*/ 1523 h 206"/>
                <a:gd name="T10" fmla="*/ 2433 w 317"/>
                <a:gd name="T11" fmla="*/ 1407 h 206"/>
                <a:gd name="T12" fmla="*/ 2433 w 317"/>
                <a:gd name="T13" fmla="*/ 1322 h 206"/>
                <a:gd name="T14" fmla="*/ 2396 w 317"/>
                <a:gd name="T15" fmla="*/ 1208 h 206"/>
                <a:gd name="T16" fmla="*/ 1853 w 317"/>
                <a:gd name="T17" fmla="*/ 826 h 206"/>
                <a:gd name="T18" fmla="*/ 1853 w 317"/>
                <a:gd name="T19" fmla="*/ 133 h 206"/>
                <a:gd name="T20" fmla="*/ 1853 w 317"/>
                <a:gd name="T21" fmla="*/ 0 h 206"/>
                <a:gd name="T22" fmla="*/ 3479 w 317"/>
                <a:gd name="T23" fmla="*/ 0 h 206"/>
                <a:gd name="T24" fmla="*/ 3479 w 317"/>
                <a:gd name="T25" fmla="*/ 939 h 206"/>
                <a:gd name="T26" fmla="*/ 4608 w 317"/>
                <a:gd name="T27" fmla="*/ 939 h 206"/>
                <a:gd name="T28" fmla="*/ 4608 w 317"/>
                <a:gd name="T29" fmla="*/ 1136 h 206"/>
                <a:gd name="T30" fmla="*/ 4608 w 317"/>
                <a:gd name="T31" fmla="*/ 1232 h 206"/>
                <a:gd name="T32" fmla="*/ 4608 w 317"/>
                <a:gd name="T33" fmla="*/ 1365 h 206"/>
                <a:gd name="T34" fmla="*/ 4608 w 317"/>
                <a:gd name="T35" fmla="*/ 2348 h 206"/>
                <a:gd name="T36" fmla="*/ 4741 w 317"/>
                <a:gd name="T37" fmla="*/ 2348 h 206"/>
                <a:gd name="T38" fmla="*/ 7041 w 317"/>
                <a:gd name="T39" fmla="*/ 2348 h 206"/>
                <a:gd name="T40" fmla="*/ 6927 w 317"/>
                <a:gd name="T41" fmla="*/ 2595 h 206"/>
                <a:gd name="T42" fmla="*/ 6838 w 317"/>
                <a:gd name="T43" fmla="*/ 2921 h 206"/>
                <a:gd name="T44" fmla="*/ 6794 w 317"/>
                <a:gd name="T45" fmla="*/ 3098 h 206"/>
                <a:gd name="T46" fmla="*/ 6775 w 317"/>
                <a:gd name="T47" fmla="*/ 3211 h 206"/>
                <a:gd name="T48" fmla="*/ 6775 w 317"/>
                <a:gd name="T49" fmla="*/ 3537 h 206"/>
                <a:gd name="T50" fmla="*/ 6794 w 317"/>
                <a:gd name="T51" fmla="*/ 3827 h 206"/>
                <a:gd name="T52" fmla="*/ 6814 w 317"/>
                <a:gd name="T53" fmla="*/ 3899 h 206"/>
                <a:gd name="T54" fmla="*/ 6890 w 317"/>
                <a:gd name="T55" fmla="*/ 4146 h 206"/>
                <a:gd name="T56" fmla="*/ 7004 w 317"/>
                <a:gd name="T57" fmla="*/ 4419 h 206"/>
                <a:gd name="T58" fmla="*/ 7041 w 317"/>
                <a:gd name="T59" fmla="*/ 4515 h 206"/>
                <a:gd name="T60" fmla="*/ 7156 w 317"/>
                <a:gd name="T61" fmla="*/ 4690 h 206"/>
                <a:gd name="T62" fmla="*/ 0 w 317"/>
                <a:gd name="T63" fmla="*/ 4690 h 206"/>
                <a:gd name="T64" fmla="*/ 0 w 317"/>
                <a:gd name="T65" fmla="*/ 4057 h 206"/>
                <a:gd name="T66" fmla="*/ 499 w 317"/>
                <a:gd name="T67" fmla="*/ 3847 h 206"/>
                <a:gd name="T68" fmla="*/ 560 w 317"/>
                <a:gd name="T69" fmla="*/ 3960 h 206"/>
                <a:gd name="T70" fmla="*/ 1306 w 317"/>
                <a:gd name="T71" fmla="*/ 3502 h 206"/>
                <a:gd name="T72" fmla="*/ 1853 w 317"/>
                <a:gd name="T73" fmla="*/ 3864 h 206"/>
                <a:gd name="T74" fmla="*/ 2396 w 317"/>
                <a:gd name="T75" fmla="*/ 3502 h 206"/>
                <a:gd name="T76" fmla="*/ 2433 w 317"/>
                <a:gd name="T77" fmla="*/ 3388 h 206"/>
                <a:gd name="T78" fmla="*/ 2433 w 317"/>
                <a:gd name="T79" fmla="*/ 3303 h 206"/>
                <a:gd name="T80" fmla="*/ 2433 w 317"/>
                <a:gd name="T81" fmla="*/ 3187 h 206"/>
                <a:gd name="T82" fmla="*/ 2396 w 317"/>
                <a:gd name="T83" fmla="*/ 3098 h 206"/>
                <a:gd name="T84" fmla="*/ 1853 w 317"/>
                <a:gd name="T85" fmla="*/ 2711 h 206"/>
                <a:gd name="T86" fmla="*/ 1853 w 317"/>
                <a:gd name="T87" fmla="*/ 2348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7"/>
                <a:gd name="T133" fmla="*/ 0 h 206"/>
                <a:gd name="T134" fmla="*/ 317 w 317"/>
                <a:gd name="T135" fmla="*/ 206 h 2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7" h="206">
                  <a:moveTo>
                    <a:pt x="82" y="103"/>
                  </a:moveTo>
                  <a:cubicBezTo>
                    <a:pt x="82" y="98"/>
                    <a:pt x="82" y="98"/>
                    <a:pt x="82" y="98"/>
                  </a:cubicBezTo>
                  <a:cubicBezTo>
                    <a:pt x="82" y="88"/>
                    <a:pt x="82" y="88"/>
                    <a:pt x="82" y="88"/>
                  </a:cubicBezTo>
                  <a:cubicBezTo>
                    <a:pt x="92" y="88"/>
                    <a:pt x="102" y="83"/>
                    <a:pt x="106" y="71"/>
                  </a:cubicBezTo>
                  <a:cubicBezTo>
                    <a:pt x="108" y="67"/>
                    <a:pt x="108" y="67"/>
                    <a:pt x="108" y="67"/>
                  </a:cubicBezTo>
                  <a:cubicBezTo>
                    <a:pt x="108" y="62"/>
                    <a:pt x="108" y="62"/>
                    <a:pt x="108" y="62"/>
                  </a:cubicBezTo>
                  <a:cubicBezTo>
                    <a:pt x="108" y="58"/>
                    <a:pt x="108" y="58"/>
                    <a:pt x="108" y="58"/>
                  </a:cubicBezTo>
                  <a:cubicBezTo>
                    <a:pt x="106" y="53"/>
                    <a:pt x="106" y="53"/>
                    <a:pt x="106" y="53"/>
                  </a:cubicBezTo>
                  <a:cubicBezTo>
                    <a:pt x="102" y="42"/>
                    <a:pt x="92" y="36"/>
                    <a:pt x="82" y="36"/>
                  </a:cubicBezTo>
                  <a:cubicBezTo>
                    <a:pt x="82" y="6"/>
                    <a:pt x="82" y="6"/>
                    <a:pt x="82" y="6"/>
                  </a:cubicBezTo>
                  <a:cubicBezTo>
                    <a:pt x="82" y="0"/>
                    <a:pt x="82" y="0"/>
                    <a:pt x="82" y="0"/>
                  </a:cubicBezTo>
                  <a:cubicBezTo>
                    <a:pt x="154" y="0"/>
                    <a:pt x="154" y="0"/>
                    <a:pt x="154" y="0"/>
                  </a:cubicBezTo>
                  <a:cubicBezTo>
                    <a:pt x="154" y="41"/>
                    <a:pt x="154" y="41"/>
                    <a:pt x="154" y="41"/>
                  </a:cubicBezTo>
                  <a:cubicBezTo>
                    <a:pt x="204" y="41"/>
                    <a:pt x="204" y="41"/>
                    <a:pt x="204" y="41"/>
                  </a:cubicBezTo>
                  <a:cubicBezTo>
                    <a:pt x="204" y="50"/>
                    <a:pt x="204" y="50"/>
                    <a:pt x="204" y="50"/>
                  </a:cubicBezTo>
                  <a:cubicBezTo>
                    <a:pt x="204" y="54"/>
                    <a:pt x="204" y="54"/>
                    <a:pt x="204" y="54"/>
                  </a:cubicBezTo>
                  <a:cubicBezTo>
                    <a:pt x="204" y="60"/>
                    <a:pt x="204" y="60"/>
                    <a:pt x="204" y="60"/>
                  </a:cubicBezTo>
                  <a:cubicBezTo>
                    <a:pt x="204" y="103"/>
                    <a:pt x="204" y="103"/>
                    <a:pt x="204" y="103"/>
                  </a:cubicBezTo>
                  <a:cubicBezTo>
                    <a:pt x="210" y="103"/>
                    <a:pt x="210" y="103"/>
                    <a:pt x="210" y="103"/>
                  </a:cubicBezTo>
                  <a:cubicBezTo>
                    <a:pt x="312" y="103"/>
                    <a:pt x="312" y="103"/>
                    <a:pt x="312" y="103"/>
                  </a:cubicBezTo>
                  <a:cubicBezTo>
                    <a:pt x="307" y="114"/>
                    <a:pt x="307" y="114"/>
                    <a:pt x="307" y="114"/>
                  </a:cubicBezTo>
                  <a:cubicBezTo>
                    <a:pt x="303" y="128"/>
                    <a:pt x="303" y="128"/>
                    <a:pt x="303" y="128"/>
                  </a:cubicBezTo>
                  <a:cubicBezTo>
                    <a:pt x="301" y="136"/>
                    <a:pt x="301" y="136"/>
                    <a:pt x="301" y="136"/>
                  </a:cubicBezTo>
                  <a:cubicBezTo>
                    <a:pt x="300" y="141"/>
                    <a:pt x="300" y="141"/>
                    <a:pt x="300" y="141"/>
                  </a:cubicBezTo>
                  <a:cubicBezTo>
                    <a:pt x="300" y="155"/>
                    <a:pt x="300" y="155"/>
                    <a:pt x="300" y="155"/>
                  </a:cubicBezTo>
                  <a:cubicBezTo>
                    <a:pt x="301" y="168"/>
                    <a:pt x="301" y="168"/>
                    <a:pt x="301" y="168"/>
                  </a:cubicBezTo>
                  <a:cubicBezTo>
                    <a:pt x="302" y="171"/>
                    <a:pt x="302" y="171"/>
                    <a:pt x="302" y="171"/>
                  </a:cubicBezTo>
                  <a:cubicBezTo>
                    <a:pt x="305" y="182"/>
                    <a:pt x="305" y="182"/>
                    <a:pt x="305" y="182"/>
                  </a:cubicBezTo>
                  <a:cubicBezTo>
                    <a:pt x="310" y="194"/>
                    <a:pt x="310" y="194"/>
                    <a:pt x="310" y="194"/>
                  </a:cubicBezTo>
                  <a:cubicBezTo>
                    <a:pt x="312" y="198"/>
                    <a:pt x="312" y="198"/>
                    <a:pt x="312" y="198"/>
                  </a:cubicBezTo>
                  <a:cubicBezTo>
                    <a:pt x="317" y="206"/>
                    <a:pt x="317" y="206"/>
                    <a:pt x="317" y="206"/>
                  </a:cubicBezTo>
                  <a:cubicBezTo>
                    <a:pt x="0" y="206"/>
                    <a:pt x="0" y="206"/>
                    <a:pt x="0" y="206"/>
                  </a:cubicBezTo>
                  <a:cubicBezTo>
                    <a:pt x="0" y="178"/>
                    <a:pt x="0" y="178"/>
                    <a:pt x="0" y="178"/>
                  </a:cubicBezTo>
                  <a:cubicBezTo>
                    <a:pt x="22" y="169"/>
                    <a:pt x="22" y="169"/>
                    <a:pt x="22" y="169"/>
                  </a:cubicBezTo>
                  <a:cubicBezTo>
                    <a:pt x="25" y="174"/>
                    <a:pt x="25" y="174"/>
                    <a:pt x="25" y="174"/>
                  </a:cubicBezTo>
                  <a:cubicBezTo>
                    <a:pt x="58" y="154"/>
                    <a:pt x="58" y="154"/>
                    <a:pt x="58" y="154"/>
                  </a:cubicBezTo>
                  <a:cubicBezTo>
                    <a:pt x="62" y="165"/>
                    <a:pt x="72" y="170"/>
                    <a:pt x="82" y="170"/>
                  </a:cubicBezTo>
                  <a:cubicBezTo>
                    <a:pt x="92" y="170"/>
                    <a:pt x="102" y="165"/>
                    <a:pt x="106" y="154"/>
                  </a:cubicBezTo>
                  <a:cubicBezTo>
                    <a:pt x="108" y="149"/>
                    <a:pt x="108" y="149"/>
                    <a:pt x="108" y="149"/>
                  </a:cubicBezTo>
                  <a:cubicBezTo>
                    <a:pt x="108" y="145"/>
                    <a:pt x="108" y="145"/>
                    <a:pt x="108" y="145"/>
                  </a:cubicBezTo>
                  <a:cubicBezTo>
                    <a:pt x="108" y="140"/>
                    <a:pt x="108" y="140"/>
                    <a:pt x="108" y="140"/>
                  </a:cubicBezTo>
                  <a:cubicBezTo>
                    <a:pt x="106" y="136"/>
                    <a:pt x="106" y="136"/>
                    <a:pt x="106" y="136"/>
                  </a:cubicBezTo>
                  <a:cubicBezTo>
                    <a:pt x="102" y="124"/>
                    <a:pt x="92" y="119"/>
                    <a:pt x="82" y="119"/>
                  </a:cubicBezTo>
                  <a:lnTo>
                    <a:pt x="82" y="10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3" name="Freeform 1405"/>
            <p:cNvSpPr>
              <a:spLocks/>
            </p:cNvSpPr>
            <p:nvPr/>
          </p:nvSpPr>
          <p:spPr bwMode="auto">
            <a:xfrm>
              <a:off x="3388" y="1817"/>
              <a:ext cx="76" cy="66"/>
            </a:xfrm>
            <a:custGeom>
              <a:avLst/>
              <a:gdLst>
                <a:gd name="T0" fmla="*/ 736 w 35"/>
                <a:gd name="T1" fmla="*/ 0 h 30"/>
                <a:gd name="T2" fmla="*/ 760 w 35"/>
                <a:gd name="T3" fmla="*/ 0 h 30"/>
                <a:gd name="T4" fmla="*/ 777 w 35"/>
                <a:gd name="T5" fmla="*/ 0 h 30"/>
                <a:gd name="T6" fmla="*/ 777 w 35"/>
                <a:gd name="T7" fmla="*/ 702 h 30"/>
                <a:gd name="T8" fmla="*/ 0 w 35"/>
                <a:gd name="T9" fmla="*/ 702 h 30"/>
                <a:gd name="T10" fmla="*/ 664 w 35"/>
                <a:gd name="T11" fmla="*/ 0 h 30"/>
                <a:gd name="T12" fmla="*/ 664 w 35"/>
                <a:gd name="T13" fmla="*/ 0 h 30"/>
                <a:gd name="T14" fmla="*/ 736 w 35"/>
                <a:gd name="T15" fmla="*/ 0 h 30"/>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30"/>
                <a:gd name="T26" fmla="*/ 35 w 35"/>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30">
                  <a:moveTo>
                    <a:pt x="33" y="0"/>
                  </a:moveTo>
                  <a:cubicBezTo>
                    <a:pt x="34" y="0"/>
                    <a:pt x="34" y="0"/>
                    <a:pt x="34" y="0"/>
                  </a:cubicBezTo>
                  <a:cubicBezTo>
                    <a:pt x="35" y="0"/>
                    <a:pt x="35" y="0"/>
                    <a:pt x="35" y="0"/>
                  </a:cubicBezTo>
                  <a:cubicBezTo>
                    <a:pt x="35" y="30"/>
                    <a:pt x="35" y="30"/>
                    <a:pt x="35" y="30"/>
                  </a:cubicBezTo>
                  <a:cubicBezTo>
                    <a:pt x="0" y="30"/>
                    <a:pt x="0" y="30"/>
                    <a:pt x="0" y="30"/>
                  </a:cubicBezTo>
                  <a:cubicBezTo>
                    <a:pt x="30" y="0"/>
                    <a:pt x="30" y="0"/>
                    <a:pt x="30" y="0"/>
                  </a:cubicBezTo>
                  <a:cubicBezTo>
                    <a:pt x="30" y="0"/>
                    <a:pt x="30" y="0"/>
                    <a:pt x="30" y="0"/>
                  </a:cubicBezTo>
                  <a:cubicBezTo>
                    <a:pt x="31" y="0"/>
                    <a:pt x="32" y="0"/>
                    <a:pt x="33" y="0"/>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4" name="Freeform 1406"/>
            <p:cNvSpPr>
              <a:spLocks/>
            </p:cNvSpPr>
            <p:nvPr/>
          </p:nvSpPr>
          <p:spPr bwMode="auto">
            <a:xfrm>
              <a:off x="3011" y="1433"/>
              <a:ext cx="327" cy="225"/>
            </a:xfrm>
            <a:custGeom>
              <a:avLst/>
              <a:gdLst>
                <a:gd name="T0" fmla="*/ 259 w 327"/>
                <a:gd name="T1" fmla="*/ 171 h 225"/>
                <a:gd name="T2" fmla="*/ 248 w 327"/>
                <a:gd name="T3" fmla="*/ 192 h 225"/>
                <a:gd name="T4" fmla="*/ 235 w 327"/>
                <a:gd name="T5" fmla="*/ 221 h 225"/>
                <a:gd name="T6" fmla="*/ 235 w 327"/>
                <a:gd name="T7" fmla="*/ 225 h 225"/>
                <a:gd name="T8" fmla="*/ 13 w 327"/>
                <a:gd name="T9" fmla="*/ 225 h 225"/>
                <a:gd name="T10" fmla="*/ 0 w 327"/>
                <a:gd name="T11" fmla="*/ 225 h 225"/>
                <a:gd name="T12" fmla="*/ 0 w 327"/>
                <a:gd name="T13" fmla="*/ 131 h 225"/>
                <a:gd name="T14" fmla="*/ 0 w 327"/>
                <a:gd name="T15" fmla="*/ 118 h 225"/>
                <a:gd name="T16" fmla="*/ 0 w 327"/>
                <a:gd name="T17" fmla="*/ 109 h 225"/>
                <a:gd name="T18" fmla="*/ 0 w 327"/>
                <a:gd name="T19" fmla="*/ 90 h 225"/>
                <a:gd name="T20" fmla="*/ 115 w 327"/>
                <a:gd name="T21" fmla="*/ 90 h 225"/>
                <a:gd name="T22" fmla="*/ 115 w 327"/>
                <a:gd name="T23" fmla="*/ 0 h 225"/>
                <a:gd name="T24" fmla="*/ 327 w 327"/>
                <a:gd name="T25" fmla="*/ 0 h 225"/>
                <a:gd name="T26" fmla="*/ 307 w 327"/>
                <a:gd name="T27" fmla="*/ 40 h 225"/>
                <a:gd name="T28" fmla="*/ 307 w 327"/>
                <a:gd name="T29" fmla="*/ 42 h 225"/>
                <a:gd name="T30" fmla="*/ 292 w 327"/>
                <a:gd name="T31" fmla="*/ 79 h 225"/>
                <a:gd name="T32" fmla="*/ 279 w 327"/>
                <a:gd name="T33" fmla="*/ 123 h 225"/>
                <a:gd name="T34" fmla="*/ 261 w 327"/>
                <a:gd name="T35" fmla="*/ 164 h 225"/>
                <a:gd name="T36" fmla="*/ 259 w 327"/>
                <a:gd name="T37" fmla="*/ 17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7"/>
                <a:gd name="T58" fmla="*/ 0 h 225"/>
                <a:gd name="T59" fmla="*/ 327 w 327"/>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7" h="225">
                  <a:moveTo>
                    <a:pt x="259" y="171"/>
                  </a:moveTo>
                  <a:lnTo>
                    <a:pt x="248" y="192"/>
                  </a:lnTo>
                  <a:lnTo>
                    <a:pt x="235" y="221"/>
                  </a:lnTo>
                  <a:lnTo>
                    <a:pt x="235" y="225"/>
                  </a:lnTo>
                  <a:lnTo>
                    <a:pt x="13" y="225"/>
                  </a:lnTo>
                  <a:lnTo>
                    <a:pt x="0" y="225"/>
                  </a:lnTo>
                  <a:lnTo>
                    <a:pt x="0" y="131"/>
                  </a:lnTo>
                  <a:lnTo>
                    <a:pt x="0" y="118"/>
                  </a:lnTo>
                  <a:lnTo>
                    <a:pt x="0" y="109"/>
                  </a:lnTo>
                  <a:lnTo>
                    <a:pt x="0" y="90"/>
                  </a:lnTo>
                  <a:lnTo>
                    <a:pt x="115" y="90"/>
                  </a:lnTo>
                  <a:lnTo>
                    <a:pt x="115" y="0"/>
                  </a:lnTo>
                  <a:lnTo>
                    <a:pt x="327" y="0"/>
                  </a:lnTo>
                  <a:lnTo>
                    <a:pt x="307" y="40"/>
                  </a:lnTo>
                  <a:lnTo>
                    <a:pt x="307" y="42"/>
                  </a:lnTo>
                  <a:lnTo>
                    <a:pt x="292" y="79"/>
                  </a:lnTo>
                  <a:lnTo>
                    <a:pt x="279" y="123"/>
                  </a:lnTo>
                  <a:lnTo>
                    <a:pt x="261" y="164"/>
                  </a:lnTo>
                  <a:lnTo>
                    <a:pt x="259" y="17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075" name="Freeform 1407"/>
            <p:cNvSpPr>
              <a:spLocks/>
            </p:cNvSpPr>
            <p:nvPr/>
          </p:nvSpPr>
          <p:spPr bwMode="auto">
            <a:xfrm>
              <a:off x="2336" y="1793"/>
              <a:ext cx="7" cy="1"/>
            </a:xfrm>
            <a:custGeom>
              <a:avLst/>
              <a:gdLst>
                <a:gd name="T0" fmla="*/ 7 w 7"/>
                <a:gd name="T1" fmla="*/ 0 h 1"/>
                <a:gd name="T2" fmla="*/ 3 w 7"/>
                <a:gd name="T3" fmla="*/ 0 h 1"/>
                <a:gd name="T4" fmla="*/ 0 w 7"/>
                <a:gd name="T5" fmla="*/ 0 h 1"/>
                <a:gd name="T6" fmla="*/ 0 60000 65536"/>
                <a:gd name="T7" fmla="*/ 0 60000 65536"/>
                <a:gd name="T8" fmla="*/ 0 60000 65536"/>
                <a:gd name="T9" fmla="*/ 0 w 7"/>
                <a:gd name="T10" fmla="*/ 0 h 1"/>
                <a:gd name="T11" fmla="*/ 7 w 7"/>
                <a:gd name="T12" fmla="*/ 1 h 1"/>
              </a:gdLst>
              <a:ahLst/>
              <a:cxnLst>
                <a:cxn ang="T6">
                  <a:pos x="T0" y="T1"/>
                </a:cxn>
                <a:cxn ang="T7">
                  <a:pos x="T2" y="T3"/>
                </a:cxn>
                <a:cxn ang="T8">
                  <a:pos x="T4" y="T5"/>
                </a:cxn>
              </a:cxnLst>
              <a:rect l="T9" t="T10" r="T11" b="T12"/>
              <a:pathLst>
                <a:path w="7" h="1">
                  <a:moveTo>
                    <a:pt x="7" y="0"/>
                  </a:moveTo>
                  <a:lnTo>
                    <a:pt x="3"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76" name="Line 1408"/>
            <p:cNvSpPr>
              <a:spLocks noChangeShapeType="1"/>
            </p:cNvSpPr>
            <p:nvPr/>
          </p:nvSpPr>
          <p:spPr bwMode="auto">
            <a:xfrm>
              <a:off x="2295" y="151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77" name="Line 1409"/>
            <p:cNvSpPr>
              <a:spLocks noChangeShapeType="1"/>
            </p:cNvSpPr>
            <p:nvPr/>
          </p:nvSpPr>
          <p:spPr bwMode="auto">
            <a:xfrm>
              <a:off x="2295" y="1551"/>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78" name="Line 1410"/>
            <p:cNvSpPr>
              <a:spLocks noChangeShapeType="1"/>
            </p:cNvSpPr>
            <p:nvPr/>
          </p:nvSpPr>
          <p:spPr bwMode="auto">
            <a:xfrm>
              <a:off x="2295" y="1586"/>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79" name="Line 1411"/>
            <p:cNvSpPr>
              <a:spLocks noChangeShapeType="1"/>
            </p:cNvSpPr>
            <p:nvPr/>
          </p:nvSpPr>
          <p:spPr bwMode="auto">
            <a:xfrm>
              <a:off x="2295" y="1619"/>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80" name="Freeform 1412"/>
            <p:cNvSpPr>
              <a:spLocks/>
            </p:cNvSpPr>
            <p:nvPr/>
          </p:nvSpPr>
          <p:spPr bwMode="auto">
            <a:xfrm>
              <a:off x="2295" y="1654"/>
              <a:ext cx="1" cy="22"/>
            </a:xfrm>
            <a:custGeom>
              <a:avLst/>
              <a:gdLst>
                <a:gd name="T0" fmla="*/ 0 w 1"/>
                <a:gd name="T1" fmla="*/ 0 h 22"/>
                <a:gd name="T2" fmla="*/ 0 w 1"/>
                <a:gd name="T3" fmla="*/ 4 h 22"/>
                <a:gd name="T4" fmla="*/ 0 w 1"/>
                <a:gd name="T5" fmla="*/ 22 h 22"/>
                <a:gd name="T6" fmla="*/ 0 60000 65536"/>
                <a:gd name="T7" fmla="*/ 0 60000 65536"/>
                <a:gd name="T8" fmla="*/ 0 60000 65536"/>
                <a:gd name="T9" fmla="*/ 0 w 1"/>
                <a:gd name="T10" fmla="*/ 0 h 22"/>
                <a:gd name="T11" fmla="*/ 1 w 1"/>
                <a:gd name="T12" fmla="*/ 22 h 22"/>
              </a:gdLst>
              <a:ahLst/>
              <a:cxnLst>
                <a:cxn ang="T6">
                  <a:pos x="T0" y="T1"/>
                </a:cxn>
                <a:cxn ang="T7">
                  <a:pos x="T2" y="T3"/>
                </a:cxn>
                <a:cxn ang="T8">
                  <a:pos x="T4" y="T5"/>
                </a:cxn>
              </a:cxnLst>
              <a:rect l="T9" t="T10" r="T11" b="T12"/>
              <a:pathLst>
                <a:path w="1" h="22">
                  <a:moveTo>
                    <a:pt x="0" y="0"/>
                  </a:moveTo>
                  <a:lnTo>
                    <a:pt x="0" y="4"/>
                  </a:lnTo>
                  <a:lnTo>
                    <a:pt x="0"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1" name="Line 1413"/>
            <p:cNvSpPr>
              <a:spLocks noChangeShapeType="1"/>
            </p:cNvSpPr>
            <p:nvPr/>
          </p:nvSpPr>
          <p:spPr bwMode="auto">
            <a:xfrm>
              <a:off x="2295" y="168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82" name="Line 1414"/>
            <p:cNvSpPr>
              <a:spLocks noChangeShapeType="1"/>
            </p:cNvSpPr>
            <p:nvPr/>
          </p:nvSpPr>
          <p:spPr bwMode="auto">
            <a:xfrm>
              <a:off x="2295" y="1721"/>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83" name="Freeform 1415"/>
            <p:cNvSpPr>
              <a:spLocks/>
            </p:cNvSpPr>
            <p:nvPr/>
          </p:nvSpPr>
          <p:spPr bwMode="auto">
            <a:xfrm>
              <a:off x="2295" y="1754"/>
              <a:ext cx="1" cy="46"/>
            </a:xfrm>
            <a:custGeom>
              <a:avLst/>
              <a:gdLst>
                <a:gd name="T0" fmla="*/ 0 w 1"/>
                <a:gd name="T1" fmla="*/ 0 h 46"/>
                <a:gd name="T2" fmla="*/ 0 w 1"/>
                <a:gd name="T3" fmla="*/ 22 h 46"/>
                <a:gd name="T4" fmla="*/ 0 w 1"/>
                <a:gd name="T5" fmla="*/ 35 h 46"/>
                <a:gd name="T6" fmla="*/ 0 w 1"/>
                <a:gd name="T7" fmla="*/ 46 h 46"/>
                <a:gd name="T8" fmla="*/ 0 60000 65536"/>
                <a:gd name="T9" fmla="*/ 0 60000 65536"/>
                <a:gd name="T10" fmla="*/ 0 60000 65536"/>
                <a:gd name="T11" fmla="*/ 0 60000 65536"/>
                <a:gd name="T12" fmla="*/ 0 w 1"/>
                <a:gd name="T13" fmla="*/ 0 h 46"/>
                <a:gd name="T14" fmla="*/ 1 w 1"/>
                <a:gd name="T15" fmla="*/ 46 h 46"/>
              </a:gdLst>
              <a:ahLst/>
              <a:cxnLst>
                <a:cxn ang="T8">
                  <a:pos x="T0" y="T1"/>
                </a:cxn>
                <a:cxn ang="T9">
                  <a:pos x="T2" y="T3"/>
                </a:cxn>
                <a:cxn ang="T10">
                  <a:pos x="T4" y="T5"/>
                </a:cxn>
                <a:cxn ang="T11">
                  <a:pos x="T6" y="T7"/>
                </a:cxn>
              </a:cxnLst>
              <a:rect l="T12" t="T13" r="T14" b="T15"/>
              <a:pathLst>
                <a:path w="1" h="46">
                  <a:moveTo>
                    <a:pt x="0" y="0"/>
                  </a:moveTo>
                  <a:lnTo>
                    <a:pt x="0" y="22"/>
                  </a:lnTo>
                  <a:lnTo>
                    <a:pt x="0" y="35"/>
                  </a:lnTo>
                  <a:lnTo>
                    <a:pt x="0" y="4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4" name="Line 1416"/>
            <p:cNvSpPr>
              <a:spLocks noChangeShapeType="1"/>
            </p:cNvSpPr>
            <p:nvPr/>
          </p:nvSpPr>
          <p:spPr bwMode="auto">
            <a:xfrm flipV="1">
              <a:off x="2384" y="177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85" name="Line 1417"/>
            <p:cNvSpPr>
              <a:spLocks noChangeShapeType="1"/>
            </p:cNvSpPr>
            <p:nvPr/>
          </p:nvSpPr>
          <p:spPr bwMode="auto">
            <a:xfrm flipV="1">
              <a:off x="2384" y="1743"/>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86" name="Line 1418"/>
            <p:cNvSpPr>
              <a:spLocks noChangeShapeType="1"/>
            </p:cNvSpPr>
            <p:nvPr/>
          </p:nvSpPr>
          <p:spPr bwMode="auto">
            <a:xfrm flipV="1">
              <a:off x="2384" y="171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87" name="Line 1419"/>
            <p:cNvSpPr>
              <a:spLocks noChangeShapeType="1"/>
            </p:cNvSpPr>
            <p:nvPr/>
          </p:nvSpPr>
          <p:spPr bwMode="auto">
            <a:xfrm flipV="1">
              <a:off x="2384" y="1676"/>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88" name="Freeform 1420"/>
            <p:cNvSpPr>
              <a:spLocks/>
            </p:cNvSpPr>
            <p:nvPr/>
          </p:nvSpPr>
          <p:spPr bwMode="auto">
            <a:xfrm>
              <a:off x="2384" y="1643"/>
              <a:ext cx="1" cy="22"/>
            </a:xfrm>
            <a:custGeom>
              <a:avLst/>
              <a:gdLst>
                <a:gd name="T0" fmla="*/ 0 w 1"/>
                <a:gd name="T1" fmla="*/ 22 h 22"/>
                <a:gd name="T2" fmla="*/ 0 w 1"/>
                <a:gd name="T3" fmla="*/ 15 h 22"/>
                <a:gd name="T4" fmla="*/ 0 w 1"/>
                <a:gd name="T5" fmla="*/ 0 h 22"/>
                <a:gd name="T6" fmla="*/ 0 60000 65536"/>
                <a:gd name="T7" fmla="*/ 0 60000 65536"/>
                <a:gd name="T8" fmla="*/ 0 60000 65536"/>
                <a:gd name="T9" fmla="*/ 0 w 1"/>
                <a:gd name="T10" fmla="*/ 0 h 22"/>
                <a:gd name="T11" fmla="*/ 1 w 1"/>
                <a:gd name="T12" fmla="*/ 22 h 22"/>
              </a:gdLst>
              <a:ahLst/>
              <a:cxnLst>
                <a:cxn ang="T6">
                  <a:pos x="T0" y="T1"/>
                </a:cxn>
                <a:cxn ang="T7">
                  <a:pos x="T2" y="T3"/>
                </a:cxn>
                <a:cxn ang="T8">
                  <a:pos x="T4" y="T5"/>
                </a:cxn>
              </a:cxnLst>
              <a:rect l="T9" t="T10" r="T11" b="T12"/>
              <a:pathLst>
                <a:path w="1" h="22">
                  <a:moveTo>
                    <a:pt x="0" y="22"/>
                  </a:moveTo>
                  <a:lnTo>
                    <a:pt x="0" y="1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89" name="Line 1421"/>
            <p:cNvSpPr>
              <a:spLocks noChangeShapeType="1"/>
            </p:cNvSpPr>
            <p:nvPr/>
          </p:nvSpPr>
          <p:spPr bwMode="auto">
            <a:xfrm flipV="1">
              <a:off x="2384" y="160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90" name="Line 1422"/>
            <p:cNvSpPr>
              <a:spLocks noChangeShapeType="1"/>
            </p:cNvSpPr>
            <p:nvPr/>
          </p:nvSpPr>
          <p:spPr bwMode="auto">
            <a:xfrm flipV="1">
              <a:off x="2384" y="1575"/>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91" name="Freeform 1423"/>
            <p:cNvSpPr>
              <a:spLocks/>
            </p:cNvSpPr>
            <p:nvPr/>
          </p:nvSpPr>
          <p:spPr bwMode="auto">
            <a:xfrm>
              <a:off x="2384" y="1518"/>
              <a:ext cx="1" cy="44"/>
            </a:xfrm>
            <a:custGeom>
              <a:avLst/>
              <a:gdLst>
                <a:gd name="T0" fmla="*/ 0 w 1"/>
                <a:gd name="T1" fmla="*/ 44 h 44"/>
                <a:gd name="T2" fmla="*/ 0 w 1"/>
                <a:gd name="T3" fmla="*/ 22 h 44"/>
                <a:gd name="T4" fmla="*/ 0 w 1"/>
                <a:gd name="T5" fmla="*/ 11 h 44"/>
                <a:gd name="T6" fmla="*/ 0 w 1"/>
                <a:gd name="T7" fmla="*/ 0 h 44"/>
                <a:gd name="T8" fmla="*/ 0 60000 65536"/>
                <a:gd name="T9" fmla="*/ 0 60000 65536"/>
                <a:gd name="T10" fmla="*/ 0 60000 65536"/>
                <a:gd name="T11" fmla="*/ 0 60000 65536"/>
                <a:gd name="T12" fmla="*/ 0 w 1"/>
                <a:gd name="T13" fmla="*/ 0 h 44"/>
                <a:gd name="T14" fmla="*/ 1 w 1"/>
                <a:gd name="T15" fmla="*/ 44 h 44"/>
              </a:gdLst>
              <a:ahLst/>
              <a:cxnLst>
                <a:cxn ang="T8">
                  <a:pos x="T0" y="T1"/>
                </a:cxn>
                <a:cxn ang="T9">
                  <a:pos x="T2" y="T3"/>
                </a:cxn>
                <a:cxn ang="T10">
                  <a:pos x="T4" y="T5"/>
                </a:cxn>
                <a:cxn ang="T11">
                  <a:pos x="T6" y="T7"/>
                </a:cxn>
              </a:cxnLst>
              <a:rect l="T12" t="T13" r="T14" b="T15"/>
              <a:pathLst>
                <a:path w="1" h="44">
                  <a:moveTo>
                    <a:pt x="0" y="44"/>
                  </a:moveTo>
                  <a:lnTo>
                    <a:pt x="0" y="22"/>
                  </a:lnTo>
                  <a:lnTo>
                    <a:pt x="0" y="1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2" name="Line 1424"/>
            <p:cNvSpPr>
              <a:spLocks noChangeShapeType="1"/>
            </p:cNvSpPr>
            <p:nvPr/>
          </p:nvSpPr>
          <p:spPr bwMode="auto">
            <a:xfrm flipH="1">
              <a:off x="2114" y="1518"/>
              <a:ext cx="18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93" name="Freeform 1425"/>
            <p:cNvSpPr>
              <a:spLocks/>
            </p:cNvSpPr>
            <p:nvPr/>
          </p:nvSpPr>
          <p:spPr bwMode="auto">
            <a:xfrm>
              <a:off x="2384" y="1518"/>
              <a:ext cx="182" cy="1"/>
            </a:xfrm>
            <a:custGeom>
              <a:avLst/>
              <a:gdLst>
                <a:gd name="T0" fmla="*/ 182 w 182"/>
                <a:gd name="T1" fmla="*/ 0 h 1"/>
                <a:gd name="T2" fmla="*/ 0 w 182"/>
                <a:gd name="T3" fmla="*/ 0 h 1"/>
                <a:gd name="T4" fmla="*/ 0 w 182"/>
                <a:gd name="T5" fmla="*/ 0 h 1"/>
                <a:gd name="T6" fmla="*/ 0 60000 65536"/>
                <a:gd name="T7" fmla="*/ 0 60000 65536"/>
                <a:gd name="T8" fmla="*/ 0 60000 65536"/>
                <a:gd name="T9" fmla="*/ 0 w 182"/>
                <a:gd name="T10" fmla="*/ 0 h 1"/>
                <a:gd name="T11" fmla="*/ 182 w 182"/>
                <a:gd name="T12" fmla="*/ 1 h 1"/>
              </a:gdLst>
              <a:ahLst/>
              <a:cxnLst>
                <a:cxn ang="T6">
                  <a:pos x="T0" y="T1"/>
                </a:cxn>
                <a:cxn ang="T7">
                  <a:pos x="T2" y="T3"/>
                </a:cxn>
                <a:cxn ang="T8">
                  <a:pos x="T4" y="T5"/>
                </a:cxn>
              </a:cxnLst>
              <a:rect l="T9" t="T10" r="T11" b="T12"/>
              <a:pathLst>
                <a:path w="182" h="1">
                  <a:moveTo>
                    <a:pt x="182" y="0"/>
                  </a:move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4" name="Freeform 1426"/>
            <p:cNvSpPr>
              <a:spLocks/>
            </p:cNvSpPr>
            <p:nvPr/>
          </p:nvSpPr>
          <p:spPr bwMode="auto">
            <a:xfrm>
              <a:off x="2384" y="1800"/>
              <a:ext cx="182" cy="1"/>
            </a:xfrm>
            <a:custGeom>
              <a:avLst/>
              <a:gdLst>
                <a:gd name="T0" fmla="*/ 0 w 182"/>
                <a:gd name="T1" fmla="*/ 0 h 1"/>
                <a:gd name="T2" fmla="*/ 0 w 182"/>
                <a:gd name="T3" fmla="*/ 0 h 1"/>
                <a:gd name="T4" fmla="*/ 182 w 182"/>
                <a:gd name="T5" fmla="*/ 0 h 1"/>
                <a:gd name="T6" fmla="*/ 0 60000 65536"/>
                <a:gd name="T7" fmla="*/ 0 60000 65536"/>
                <a:gd name="T8" fmla="*/ 0 60000 65536"/>
                <a:gd name="T9" fmla="*/ 0 w 182"/>
                <a:gd name="T10" fmla="*/ 0 h 1"/>
                <a:gd name="T11" fmla="*/ 182 w 182"/>
                <a:gd name="T12" fmla="*/ 1 h 1"/>
              </a:gdLst>
              <a:ahLst/>
              <a:cxnLst>
                <a:cxn ang="T6">
                  <a:pos x="T0" y="T1"/>
                </a:cxn>
                <a:cxn ang="T7">
                  <a:pos x="T2" y="T3"/>
                </a:cxn>
                <a:cxn ang="T8">
                  <a:pos x="T4" y="T5"/>
                </a:cxn>
              </a:cxnLst>
              <a:rect l="T9" t="T10" r="T11" b="T12"/>
              <a:pathLst>
                <a:path w="182" h="1">
                  <a:moveTo>
                    <a:pt x="0" y="0"/>
                  </a:moveTo>
                  <a:lnTo>
                    <a:pt x="0" y="0"/>
                  </a:lnTo>
                  <a:lnTo>
                    <a:pt x="182"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5" name="Freeform 1427"/>
            <p:cNvSpPr>
              <a:spLocks/>
            </p:cNvSpPr>
            <p:nvPr/>
          </p:nvSpPr>
          <p:spPr bwMode="auto">
            <a:xfrm>
              <a:off x="2114" y="1800"/>
              <a:ext cx="181" cy="1"/>
            </a:xfrm>
            <a:custGeom>
              <a:avLst/>
              <a:gdLst>
                <a:gd name="T0" fmla="*/ 0 w 181"/>
                <a:gd name="T1" fmla="*/ 0 h 1"/>
                <a:gd name="T2" fmla="*/ 181 w 181"/>
                <a:gd name="T3" fmla="*/ 0 h 1"/>
                <a:gd name="T4" fmla="*/ 181 w 181"/>
                <a:gd name="T5" fmla="*/ 0 h 1"/>
                <a:gd name="T6" fmla="*/ 0 60000 65536"/>
                <a:gd name="T7" fmla="*/ 0 60000 65536"/>
                <a:gd name="T8" fmla="*/ 0 60000 65536"/>
                <a:gd name="T9" fmla="*/ 0 w 181"/>
                <a:gd name="T10" fmla="*/ 0 h 1"/>
                <a:gd name="T11" fmla="*/ 181 w 181"/>
                <a:gd name="T12" fmla="*/ 1 h 1"/>
              </a:gdLst>
              <a:ahLst/>
              <a:cxnLst>
                <a:cxn ang="T6">
                  <a:pos x="T0" y="T1"/>
                </a:cxn>
                <a:cxn ang="T7">
                  <a:pos x="T2" y="T3"/>
                </a:cxn>
                <a:cxn ang="T8">
                  <a:pos x="T4" y="T5"/>
                </a:cxn>
              </a:cxnLst>
              <a:rect l="T9" t="T10" r="T11" b="T12"/>
              <a:pathLst>
                <a:path w="181" h="1">
                  <a:moveTo>
                    <a:pt x="0" y="0"/>
                  </a:moveTo>
                  <a:lnTo>
                    <a:pt x="181"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096" name="Line 1428"/>
            <p:cNvSpPr>
              <a:spLocks noChangeShapeType="1"/>
            </p:cNvSpPr>
            <p:nvPr/>
          </p:nvSpPr>
          <p:spPr bwMode="auto">
            <a:xfrm flipH="1">
              <a:off x="1833" y="1575"/>
              <a:ext cx="24" cy="2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97" name="Line 1429"/>
            <p:cNvSpPr>
              <a:spLocks noChangeShapeType="1"/>
            </p:cNvSpPr>
            <p:nvPr/>
          </p:nvSpPr>
          <p:spPr bwMode="auto">
            <a:xfrm>
              <a:off x="1833" y="1721"/>
              <a:ext cx="24" cy="2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98" name="Line 1430"/>
            <p:cNvSpPr>
              <a:spLocks noChangeShapeType="1"/>
            </p:cNvSpPr>
            <p:nvPr/>
          </p:nvSpPr>
          <p:spPr bwMode="auto">
            <a:xfrm flipH="1">
              <a:off x="1857" y="1575"/>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099" name="Line 1431"/>
            <p:cNvSpPr>
              <a:spLocks noChangeShapeType="1"/>
            </p:cNvSpPr>
            <p:nvPr/>
          </p:nvSpPr>
          <p:spPr bwMode="auto">
            <a:xfrm>
              <a:off x="1857" y="1743"/>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00" name="Line 1432"/>
            <p:cNvSpPr>
              <a:spLocks noChangeShapeType="1"/>
            </p:cNvSpPr>
            <p:nvPr/>
          </p:nvSpPr>
          <p:spPr bwMode="auto">
            <a:xfrm flipH="1">
              <a:off x="3318" y="1433"/>
              <a:ext cx="42" cy="4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01" name="Freeform 1433"/>
            <p:cNvSpPr>
              <a:spLocks/>
            </p:cNvSpPr>
            <p:nvPr/>
          </p:nvSpPr>
          <p:spPr bwMode="auto">
            <a:xfrm>
              <a:off x="3270" y="1433"/>
              <a:ext cx="170" cy="171"/>
            </a:xfrm>
            <a:custGeom>
              <a:avLst/>
              <a:gdLst>
                <a:gd name="T0" fmla="*/ 170 w 170"/>
                <a:gd name="T1" fmla="*/ 0 h 171"/>
                <a:gd name="T2" fmla="*/ 0 w 170"/>
                <a:gd name="T3" fmla="*/ 171 h 171"/>
                <a:gd name="T4" fmla="*/ 0 w 170"/>
                <a:gd name="T5" fmla="*/ 171 h 171"/>
                <a:gd name="T6" fmla="*/ 0 60000 65536"/>
                <a:gd name="T7" fmla="*/ 0 60000 65536"/>
                <a:gd name="T8" fmla="*/ 0 60000 65536"/>
                <a:gd name="T9" fmla="*/ 0 w 170"/>
                <a:gd name="T10" fmla="*/ 0 h 171"/>
                <a:gd name="T11" fmla="*/ 170 w 170"/>
                <a:gd name="T12" fmla="*/ 171 h 171"/>
              </a:gdLst>
              <a:ahLst/>
              <a:cxnLst>
                <a:cxn ang="T6">
                  <a:pos x="T0" y="T1"/>
                </a:cxn>
                <a:cxn ang="T7">
                  <a:pos x="T2" y="T3"/>
                </a:cxn>
                <a:cxn ang="T8">
                  <a:pos x="T4" y="T5"/>
                </a:cxn>
              </a:cxnLst>
              <a:rect l="T9" t="T10" r="T11" b="T12"/>
              <a:pathLst>
                <a:path w="170" h="171">
                  <a:moveTo>
                    <a:pt x="170" y="0"/>
                  </a:moveTo>
                  <a:lnTo>
                    <a:pt x="0" y="17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2" name="Freeform 1434"/>
            <p:cNvSpPr>
              <a:spLocks/>
            </p:cNvSpPr>
            <p:nvPr/>
          </p:nvSpPr>
          <p:spPr bwMode="auto">
            <a:xfrm>
              <a:off x="3222" y="1647"/>
              <a:ext cx="85" cy="83"/>
            </a:xfrm>
            <a:custGeom>
              <a:avLst/>
              <a:gdLst>
                <a:gd name="T0" fmla="*/ 85 w 85"/>
                <a:gd name="T1" fmla="*/ 0 h 83"/>
                <a:gd name="T2" fmla="*/ 72 w 85"/>
                <a:gd name="T3" fmla="*/ 11 h 83"/>
                <a:gd name="T4" fmla="*/ 0 w 85"/>
                <a:gd name="T5" fmla="*/ 83 h 83"/>
                <a:gd name="T6" fmla="*/ 0 60000 65536"/>
                <a:gd name="T7" fmla="*/ 0 60000 65536"/>
                <a:gd name="T8" fmla="*/ 0 60000 65536"/>
                <a:gd name="T9" fmla="*/ 0 w 85"/>
                <a:gd name="T10" fmla="*/ 0 h 83"/>
                <a:gd name="T11" fmla="*/ 85 w 85"/>
                <a:gd name="T12" fmla="*/ 83 h 83"/>
              </a:gdLst>
              <a:ahLst/>
              <a:cxnLst>
                <a:cxn ang="T6">
                  <a:pos x="T0" y="T1"/>
                </a:cxn>
                <a:cxn ang="T7">
                  <a:pos x="T2" y="T3"/>
                </a:cxn>
                <a:cxn ang="T8">
                  <a:pos x="T4" y="T5"/>
                </a:cxn>
              </a:cxnLst>
              <a:rect l="T9" t="T10" r="T11" b="T12"/>
              <a:pathLst>
                <a:path w="85" h="83">
                  <a:moveTo>
                    <a:pt x="85" y="0"/>
                  </a:moveTo>
                  <a:lnTo>
                    <a:pt x="72" y="11"/>
                  </a:lnTo>
                  <a:lnTo>
                    <a:pt x="0" y="8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3" name="Freeform 1435"/>
            <p:cNvSpPr>
              <a:spLocks/>
            </p:cNvSpPr>
            <p:nvPr/>
          </p:nvSpPr>
          <p:spPr bwMode="auto">
            <a:xfrm>
              <a:off x="3451" y="1488"/>
              <a:ext cx="13" cy="13"/>
            </a:xfrm>
            <a:custGeom>
              <a:avLst/>
              <a:gdLst>
                <a:gd name="T0" fmla="*/ 13 w 13"/>
                <a:gd name="T1" fmla="*/ 0 h 13"/>
                <a:gd name="T2" fmla="*/ 2 w 13"/>
                <a:gd name="T3" fmla="*/ 13 h 13"/>
                <a:gd name="T4" fmla="*/ 0 w 13"/>
                <a:gd name="T5" fmla="*/ 13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13" y="0"/>
                  </a:moveTo>
                  <a:lnTo>
                    <a:pt x="2" y="13"/>
                  </a:lnTo>
                  <a:lnTo>
                    <a:pt x="0" y="1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4" name="Line 1436"/>
            <p:cNvSpPr>
              <a:spLocks noChangeShapeType="1"/>
            </p:cNvSpPr>
            <p:nvPr/>
          </p:nvSpPr>
          <p:spPr bwMode="auto">
            <a:xfrm flipH="1">
              <a:off x="3224" y="1717"/>
              <a:ext cx="92" cy="8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05" name="Line 1437"/>
            <p:cNvSpPr>
              <a:spLocks noChangeShapeType="1"/>
            </p:cNvSpPr>
            <p:nvPr/>
          </p:nvSpPr>
          <p:spPr bwMode="auto">
            <a:xfrm flipH="1">
              <a:off x="3246" y="1765"/>
              <a:ext cx="101" cy="10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06" name="Line 1438"/>
            <p:cNvSpPr>
              <a:spLocks noChangeShapeType="1"/>
            </p:cNvSpPr>
            <p:nvPr/>
          </p:nvSpPr>
          <p:spPr bwMode="auto">
            <a:xfrm flipH="1">
              <a:off x="3307" y="1800"/>
              <a:ext cx="85" cy="8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07" name="Line 1439"/>
            <p:cNvSpPr>
              <a:spLocks noChangeShapeType="1"/>
            </p:cNvSpPr>
            <p:nvPr/>
          </p:nvSpPr>
          <p:spPr bwMode="auto">
            <a:xfrm flipH="1">
              <a:off x="3388" y="1817"/>
              <a:ext cx="65" cy="6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08" name="Freeform 1440"/>
            <p:cNvSpPr>
              <a:spLocks/>
            </p:cNvSpPr>
            <p:nvPr/>
          </p:nvSpPr>
          <p:spPr bwMode="auto">
            <a:xfrm>
              <a:off x="2901" y="1433"/>
              <a:ext cx="225" cy="90"/>
            </a:xfrm>
            <a:custGeom>
              <a:avLst/>
              <a:gdLst>
                <a:gd name="T0" fmla="*/ 0 w 225"/>
                <a:gd name="T1" fmla="*/ 0 h 90"/>
                <a:gd name="T2" fmla="*/ 0 w 225"/>
                <a:gd name="T3" fmla="*/ 90 h 90"/>
                <a:gd name="T4" fmla="*/ 110 w 225"/>
                <a:gd name="T5" fmla="*/ 90 h 90"/>
                <a:gd name="T6" fmla="*/ 225 w 225"/>
                <a:gd name="T7" fmla="*/ 90 h 90"/>
                <a:gd name="T8" fmla="*/ 0 60000 65536"/>
                <a:gd name="T9" fmla="*/ 0 60000 65536"/>
                <a:gd name="T10" fmla="*/ 0 60000 65536"/>
                <a:gd name="T11" fmla="*/ 0 60000 65536"/>
                <a:gd name="T12" fmla="*/ 0 w 225"/>
                <a:gd name="T13" fmla="*/ 0 h 90"/>
                <a:gd name="T14" fmla="*/ 225 w 225"/>
                <a:gd name="T15" fmla="*/ 90 h 90"/>
              </a:gdLst>
              <a:ahLst/>
              <a:cxnLst>
                <a:cxn ang="T8">
                  <a:pos x="T0" y="T1"/>
                </a:cxn>
                <a:cxn ang="T9">
                  <a:pos x="T2" y="T3"/>
                </a:cxn>
                <a:cxn ang="T10">
                  <a:pos x="T4" y="T5"/>
                </a:cxn>
                <a:cxn ang="T11">
                  <a:pos x="T6" y="T7"/>
                </a:cxn>
              </a:cxnLst>
              <a:rect l="T12" t="T13" r="T14" b="T15"/>
              <a:pathLst>
                <a:path w="225" h="90">
                  <a:moveTo>
                    <a:pt x="0" y="0"/>
                  </a:moveTo>
                  <a:lnTo>
                    <a:pt x="0" y="90"/>
                  </a:lnTo>
                  <a:lnTo>
                    <a:pt x="110" y="90"/>
                  </a:lnTo>
                  <a:lnTo>
                    <a:pt x="225" y="9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09" name="Freeform 1441"/>
            <p:cNvSpPr>
              <a:spLocks/>
            </p:cNvSpPr>
            <p:nvPr/>
          </p:nvSpPr>
          <p:spPr bwMode="auto">
            <a:xfrm>
              <a:off x="3220" y="1433"/>
              <a:ext cx="118" cy="450"/>
            </a:xfrm>
            <a:custGeom>
              <a:avLst/>
              <a:gdLst>
                <a:gd name="T0" fmla="*/ 118 w 118"/>
                <a:gd name="T1" fmla="*/ 0 h 450"/>
                <a:gd name="T2" fmla="*/ 98 w 118"/>
                <a:gd name="T3" fmla="*/ 40 h 450"/>
                <a:gd name="T4" fmla="*/ 98 w 118"/>
                <a:gd name="T5" fmla="*/ 42 h 450"/>
                <a:gd name="T6" fmla="*/ 83 w 118"/>
                <a:gd name="T7" fmla="*/ 79 h 450"/>
                <a:gd name="T8" fmla="*/ 70 w 118"/>
                <a:gd name="T9" fmla="*/ 123 h 450"/>
                <a:gd name="T10" fmla="*/ 52 w 118"/>
                <a:gd name="T11" fmla="*/ 164 h 450"/>
                <a:gd name="T12" fmla="*/ 50 w 118"/>
                <a:gd name="T13" fmla="*/ 171 h 450"/>
                <a:gd name="T14" fmla="*/ 39 w 118"/>
                <a:gd name="T15" fmla="*/ 192 h 450"/>
                <a:gd name="T16" fmla="*/ 26 w 118"/>
                <a:gd name="T17" fmla="*/ 221 h 450"/>
                <a:gd name="T18" fmla="*/ 26 w 118"/>
                <a:gd name="T19" fmla="*/ 225 h 450"/>
                <a:gd name="T20" fmla="*/ 15 w 118"/>
                <a:gd name="T21" fmla="*/ 249 h 450"/>
                <a:gd name="T22" fmla="*/ 7 w 118"/>
                <a:gd name="T23" fmla="*/ 280 h 450"/>
                <a:gd name="T24" fmla="*/ 2 w 118"/>
                <a:gd name="T25" fmla="*/ 297 h 450"/>
                <a:gd name="T26" fmla="*/ 0 w 118"/>
                <a:gd name="T27" fmla="*/ 308 h 450"/>
                <a:gd name="T28" fmla="*/ 0 w 118"/>
                <a:gd name="T29" fmla="*/ 339 h 450"/>
                <a:gd name="T30" fmla="*/ 2 w 118"/>
                <a:gd name="T31" fmla="*/ 367 h 450"/>
                <a:gd name="T32" fmla="*/ 4 w 118"/>
                <a:gd name="T33" fmla="*/ 373 h 450"/>
                <a:gd name="T34" fmla="*/ 11 w 118"/>
                <a:gd name="T35" fmla="*/ 397 h 450"/>
                <a:gd name="T36" fmla="*/ 22 w 118"/>
                <a:gd name="T37" fmla="*/ 424 h 450"/>
                <a:gd name="T38" fmla="*/ 26 w 118"/>
                <a:gd name="T39" fmla="*/ 432 h 450"/>
                <a:gd name="T40" fmla="*/ 37 w 118"/>
                <a:gd name="T41" fmla="*/ 450 h 4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450"/>
                <a:gd name="T65" fmla="*/ 118 w 118"/>
                <a:gd name="T66" fmla="*/ 450 h 4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450">
                  <a:moveTo>
                    <a:pt x="118" y="0"/>
                  </a:moveTo>
                  <a:lnTo>
                    <a:pt x="98" y="40"/>
                  </a:lnTo>
                  <a:lnTo>
                    <a:pt x="98" y="42"/>
                  </a:lnTo>
                  <a:lnTo>
                    <a:pt x="83" y="79"/>
                  </a:lnTo>
                  <a:lnTo>
                    <a:pt x="70" y="123"/>
                  </a:lnTo>
                  <a:lnTo>
                    <a:pt x="52" y="164"/>
                  </a:lnTo>
                  <a:lnTo>
                    <a:pt x="50" y="171"/>
                  </a:lnTo>
                  <a:lnTo>
                    <a:pt x="39" y="192"/>
                  </a:lnTo>
                  <a:lnTo>
                    <a:pt x="26" y="221"/>
                  </a:lnTo>
                  <a:lnTo>
                    <a:pt x="26" y="225"/>
                  </a:lnTo>
                  <a:lnTo>
                    <a:pt x="15" y="249"/>
                  </a:lnTo>
                  <a:lnTo>
                    <a:pt x="7" y="280"/>
                  </a:lnTo>
                  <a:lnTo>
                    <a:pt x="2" y="297"/>
                  </a:lnTo>
                  <a:lnTo>
                    <a:pt x="0" y="308"/>
                  </a:lnTo>
                  <a:lnTo>
                    <a:pt x="0" y="339"/>
                  </a:lnTo>
                  <a:lnTo>
                    <a:pt x="2" y="367"/>
                  </a:lnTo>
                  <a:lnTo>
                    <a:pt x="4" y="373"/>
                  </a:lnTo>
                  <a:lnTo>
                    <a:pt x="11" y="397"/>
                  </a:lnTo>
                  <a:lnTo>
                    <a:pt x="22" y="424"/>
                  </a:lnTo>
                  <a:lnTo>
                    <a:pt x="26" y="432"/>
                  </a:lnTo>
                  <a:lnTo>
                    <a:pt x="37" y="45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0" name="Freeform 1442"/>
            <p:cNvSpPr>
              <a:spLocks/>
            </p:cNvSpPr>
            <p:nvPr/>
          </p:nvSpPr>
          <p:spPr bwMode="auto">
            <a:xfrm>
              <a:off x="2688" y="1693"/>
              <a:ext cx="113" cy="111"/>
            </a:xfrm>
            <a:custGeom>
              <a:avLst/>
              <a:gdLst>
                <a:gd name="T0" fmla="*/ 1163 w 52"/>
                <a:gd name="T1" fmla="*/ 588 h 51"/>
                <a:gd name="T2" fmla="*/ 1163 w 52"/>
                <a:gd name="T3" fmla="*/ 474 h 51"/>
                <a:gd name="T4" fmla="*/ 1119 w 52"/>
                <a:gd name="T5" fmla="*/ 383 h 51"/>
                <a:gd name="T6" fmla="*/ 585 w 52"/>
                <a:gd name="T7" fmla="*/ 0 h 51"/>
                <a:gd name="T8" fmla="*/ 20 w 52"/>
                <a:gd name="T9" fmla="*/ 422 h 51"/>
                <a:gd name="T10" fmla="*/ 0 w 52"/>
                <a:gd name="T11" fmla="*/ 516 h 51"/>
                <a:gd name="T12" fmla="*/ 0 w 52"/>
                <a:gd name="T13" fmla="*/ 588 h 51"/>
                <a:gd name="T14" fmla="*/ 0 w 52"/>
                <a:gd name="T15" fmla="*/ 629 h 51"/>
                <a:gd name="T16" fmla="*/ 43 w 52"/>
                <a:gd name="T17" fmla="*/ 781 h 51"/>
                <a:gd name="T18" fmla="*/ 585 w 52"/>
                <a:gd name="T19" fmla="*/ 1147 h 51"/>
                <a:gd name="T20" fmla="*/ 1119 w 52"/>
                <a:gd name="T21" fmla="*/ 781 h 51"/>
                <a:gd name="T22" fmla="*/ 1163 w 52"/>
                <a:gd name="T23" fmla="*/ 668 h 51"/>
                <a:gd name="T24" fmla="*/ 1163 w 52"/>
                <a:gd name="T25" fmla="*/ 58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51"/>
                <a:gd name="T41" fmla="*/ 52 w 52"/>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51">
                  <a:moveTo>
                    <a:pt x="52" y="26"/>
                  </a:moveTo>
                  <a:cubicBezTo>
                    <a:pt x="52" y="21"/>
                    <a:pt x="52" y="21"/>
                    <a:pt x="52" y="21"/>
                  </a:cubicBezTo>
                  <a:cubicBezTo>
                    <a:pt x="50" y="17"/>
                    <a:pt x="50" y="17"/>
                    <a:pt x="50" y="17"/>
                  </a:cubicBezTo>
                  <a:cubicBezTo>
                    <a:pt x="46" y="5"/>
                    <a:pt x="36" y="0"/>
                    <a:pt x="26" y="0"/>
                  </a:cubicBezTo>
                  <a:cubicBezTo>
                    <a:pt x="15" y="0"/>
                    <a:pt x="5" y="6"/>
                    <a:pt x="1" y="19"/>
                  </a:cubicBezTo>
                  <a:cubicBezTo>
                    <a:pt x="0" y="23"/>
                    <a:pt x="0" y="23"/>
                    <a:pt x="0" y="23"/>
                  </a:cubicBezTo>
                  <a:cubicBezTo>
                    <a:pt x="0" y="26"/>
                    <a:pt x="0" y="26"/>
                    <a:pt x="0" y="26"/>
                  </a:cubicBezTo>
                  <a:cubicBezTo>
                    <a:pt x="0" y="28"/>
                    <a:pt x="0" y="28"/>
                    <a:pt x="0" y="28"/>
                  </a:cubicBezTo>
                  <a:cubicBezTo>
                    <a:pt x="1" y="31"/>
                    <a:pt x="1" y="33"/>
                    <a:pt x="2" y="35"/>
                  </a:cubicBezTo>
                  <a:cubicBezTo>
                    <a:pt x="6" y="46"/>
                    <a:pt x="16" y="51"/>
                    <a:pt x="26" y="51"/>
                  </a:cubicBezTo>
                  <a:cubicBezTo>
                    <a:pt x="36" y="51"/>
                    <a:pt x="46" y="46"/>
                    <a:pt x="50" y="35"/>
                  </a:cubicBezTo>
                  <a:cubicBezTo>
                    <a:pt x="52" y="30"/>
                    <a:pt x="52" y="30"/>
                    <a:pt x="52" y="30"/>
                  </a:cubicBezTo>
                  <a:cubicBezTo>
                    <a:pt x="52" y="26"/>
                    <a:pt x="52" y="26"/>
                    <a:pt x="52" y="26"/>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1" name="Freeform 1443"/>
            <p:cNvSpPr>
              <a:spLocks/>
            </p:cNvSpPr>
            <p:nvPr/>
          </p:nvSpPr>
          <p:spPr bwMode="auto">
            <a:xfrm>
              <a:off x="2688" y="1512"/>
              <a:ext cx="113" cy="113"/>
            </a:xfrm>
            <a:custGeom>
              <a:avLst/>
              <a:gdLst>
                <a:gd name="T0" fmla="*/ 1163 w 52"/>
                <a:gd name="T1" fmla="*/ 585 h 52"/>
                <a:gd name="T2" fmla="*/ 1163 w 52"/>
                <a:gd name="T3" fmla="*/ 491 h 52"/>
                <a:gd name="T4" fmla="*/ 1119 w 52"/>
                <a:gd name="T5" fmla="*/ 378 h 52"/>
                <a:gd name="T6" fmla="*/ 585 w 52"/>
                <a:gd name="T7" fmla="*/ 0 h 52"/>
                <a:gd name="T8" fmla="*/ 20 w 52"/>
                <a:gd name="T9" fmla="*/ 419 h 52"/>
                <a:gd name="T10" fmla="*/ 0 w 52"/>
                <a:gd name="T11" fmla="*/ 535 h 52"/>
                <a:gd name="T12" fmla="*/ 0 w 52"/>
                <a:gd name="T13" fmla="*/ 585 h 52"/>
                <a:gd name="T14" fmla="*/ 0 w 52"/>
                <a:gd name="T15" fmla="*/ 628 h 52"/>
                <a:gd name="T16" fmla="*/ 585 w 52"/>
                <a:gd name="T17" fmla="*/ 1163 h 52"/>
                <a:gd name="T18" fmla="*/ 1119 w 52"/>
                <a:gd name="T19" fmla="*/ 780 h 52"/>
                <a:gd name="T20" fmla="*/ 1163 w 52"/>
                <a:gd name="T21" fmla="*/ 689 h 52"/>
                <a:gd name="T22" fmla="*/ 1163 w 52"/>
                <a:gd name="T23" fmla="*/ 585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52"/>
                <a:gd name="T38" fmla="*/ 52 w 5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52">
                  <a:moveTo>
                    <a:pt x="52" y="26"/>
                  </a:moveTo>
                  <a:cubicBezTo>
                    <a:pt x="52" y="22"/>
                    <a:pt x="52" y="22"/>
                    <a:pt x="52" y="22"/>
                  </a:cubicBezTo>
                  <a:cubicBezTo>
                    <a:pt x="50" y="17"/>
                    <a:pt x="50" y="17"/>
                    <a:pt x="50" y="17"/>
                  </a:cubicBezTo>
                  <a:cubicBezTo>
                    <a:pt x="46" y="6"/>
                    <a:pt x="36" y="0"/>
                    <a:pt x="26" y="0"/>
                  </a:cubicBezTo>
                  <a:cubicBezTo>
                    <a:pt x="15" y="0"/>
                    <a:pt x="5" y="7"/>
                    <a:pt x="1" y="19"/>
                  </a:cubicBezTo>
                  <a:cubicBezTo>
                    <a:pt x="0" y="24"/>
                    <a:pt x="0" y="24"/>
                    <a:pt x="0" y="24"/>
                  </a:cubicBezTo>
                  <a:cubicBezTo>
                    <a:pt x="0" y="26"/>
                    <a:pt x="0" y="26"/>
                    <a:pt x="0" y="26"/>
                  </a:cubicBezTo>
                  <a:cubicBezTo>
                    <a:pt x="0" y="28"/>
                    <a:pt x="0" y="28"/>
                    <a:pt x="0" y="28"/>
                  </a:cubicBezTo>
                  <a:cubicBezTo>
                    <a:pt x="2" y="44"/>
                    <a:pt x="14" y="52"/>
                    <a:pt x="26" y="52"/>
                  </a:cubicBezTo>
                  <a:cubicBezTo>
                    <a:pt x="36" y="52"/>
                    <a:pt x="46" y="47"/>
                    <a:pt x="50" y="35"/>
                  </a:cubicBezTo>
                  <a:cubicBezTo>
                    <a:pt x="52" y="31"/>
                    <a:pt x="52" y="31"/>
                    <a:pt x="52" y="31"/>
                  </a:cubicBezTo>
                  <a:cubicBezTo>
                    <a:pt x="52" y="26"/>
                    <a:pt x="52" y="26"/>
                    <a:pt x="52" y="26"/>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2" name="Freeform 1444"/>
            <p:cNvSpPr>
              <a:spLocks/>
            </p:cNvSpPr>
            <p:nvPr/>
          </p:nvSpPr>
          <p:spPr bwMode="auto">
            <a:xfrm>
              <a:off x="2566" y="1433"/>
              <a:ext cx="1" cy="450"/>
            </a:xfrm>
            <a:custGeom>
              <a:avLst/>
              <a:gdLst>
                <a:gd name="T0" fmla="*/ 0 w 1"/>
                <a:gd name="T1" fmla="*/ 0 h 450"/>
                <a:gd name="T2" fmla="*/ 0 w 1"/>
                <a:gd name="T3" fmla="*/ 85 h 450"/>
                <a:gd name="T4" fmla="*/ 0 w 1"/>
                <a:gd name="T5" fmla="*/ 225 h 450"/>
                <a:gd name="T6" fmla="*/ 0 w 1"/>
                <a:gd name="T7" fmla="*/ 367 h 450"/>
                <a:gd name="T8" fmla="*/ 0 w 1"/>
                <a:gd name="T9" fmla="*/ 389 h 450"/>
                <a:gd name="T10" fmla="*/ 0 w 1"/>
                <a:gd name="T11" fmla="*/ 450 h 450"/>
                <a:gd name="T12" fmla="*/ 0 60000 65536"/>
                <a:gd name="T13" fmla="*/ 0 60000 65536"/>
                <a:gd name="T14" fmla="*/ 0 60000 65536"/>
                <a:gd name="T15" fmla="*/ 0 60000 65536"/>
                <a:gd name="T16" fmla="*/ 0 60000 65536"/>
                <a:gd name="T17" fmla="*/ 0 60000 65536"/>
                <a:gd name="T18" fmla="*/ 0 w 1"/>
                <a:gd name="T19" fmla="*/ 0 h 450"/>
                <a:gd name="T20" fmla="*/ 1 w 1"/>
                <a:gd name="T21" fmla="*/ 450 h 450"/>
              </a:gdLst>
              <a:ahLst/>
              <a:cxnLst>
                <a:cxn ang="T12">
                  <a:pos x="T0" y="T1"/>
                </a:cxn>
                <a:cxn ang="T13">
                  <a:pos x="T2" y="T3"/>
                </a:cxn>
                <a:cxn ang="T14">
                  <a:pos x="T4" y="T5"/>
                </a:cxn>
                <a:cxn ang="T15">
                  <a:pos x="T6" y="T7"/>
                </a:cxn>
                <a:cxn ang="T16">
                  <a:pos x="T8" y="T9"/>
                </a:cxn>
                <a:cxn ang="T17">
                  <a:pos x="T10" y="T11"/>
                </a:cxn>
              </a:cxnLst>
              <a:rect l="T18" t="T19" r="T20" b="T21"/>
              <a:pathLst>
                <a:path w="1" h="450">
                  <a:moveTo>
                    <a:pt x="0" y="0"/>
                  </a:moveTo>
                  <a:lnTo>
                    <a:pt x="0" y="85"/>
                  </a:lnTo>
                  <a:lnTo>
                    <a:pt x="0" y="225"/>
                  </a:lnTo>
                  <a:lnTo>
                    <a:pt x="0" y="367"/>
                  </a:lnTo>
                  <a:lnTo>
                    <a:pt x="0" y="389"/>
                  </a:lnTo>
                  <a:lnTo>
                    <a:pt x="0" y="45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3" name="Line 1445"/>
            <p:cNvSpPr>
              <a:spLocks noChangeShapeType="1"/>
            </p:cNvSpPr>
            <p:nvPr/>
          </p:nvSpPr>
          <p:spPr bwMode="auto">
            <a:xfrm flipV="1">
              <a:off x="3126" y="1433"/>
              <a:ext cx="1" cy="90"/>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14" name="Freeform 1446"/>
            <p:cNvSpPr>
              <a:spLocks/>
            </p:cNvSpPr>
            <p:nvPr/>
          </p:nvSpPr>
          <p:spPr bwMode="auto">
            <a:xfrm>
              <a:off x="2566" y="1433"/>
              <a:ext cx="335" cy="1"/>
            </a:xfrm>
            <a:custGeom>
              <a:avLst/>
              <a:gdLst>
                <a:gd name="T0" fmla="*/ 335 w 335"/>
                <a:gd name="T1" fmla="*/ 0 h 1"/>
                <a:gd name="T2" fmla="*/ 178 w 335"/>
                <a:gd name="T3" fmla="*/ 0 h 1"/>
                <a:gd name="T4" fmla="*/ 0 w 335"/>
                <a:gd name="T5" fmla="*/ 0 h 1"/>
                <a:gd name="T6" fmla="*/ 0 60000 65536"/>
                <a:gd name="T7" fmla="*/ 0 60000 65536"/>
                <a:gd name="T8" fmla="*/ 0 60000 65536"/>
                <a:gd name="T9" fmla="*/ 0 w 335"/>
                <a:gd name="T10" fmla="*/ 0 h 1"/>
                <a:gd name="T11" fmla="*/ 335 w 335"/>
                <a:gd name="T12" fmla="*/ 1 h 1"/>
              </a:gdLst>
              <a:ahLst/>
              <a:cxnLst>
                <a:cxn ang="T6">
                  <a:pos x="T0" y="T1"/>
                </a:cxn>
                <a:cxn ang="T7">
                  <a:pos x="T2" y="T3"/>
                </a:cxn>
                <a:cxn ang="T8">
                  <a:pos x="T4" y="T5"/>
                </a:cxn>
              </a:cxnLst>
              <a:rect l="T9" t="T10" r="T11" b="T12"/>
              <a:pathLst>
                <a:path w="335" h="1">
                  <a:moveTo>
                    <a:pt x="335" y="0"/>
                  </a:moveTo>
                  <a:lnTo>
                    <a:pt x="178"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5" name="Line 1447"/>
            <p:cNvSpPr>
              <a:spLocks noChangeShapeType="1"/>
            </p:cNvSpPr>
            <p:nvPr/>
          </p:nvSpPr>
          <p:spPr bwMode="auto">
            <a:xfrm flipH="1">
              <a:off x="3126" y="1433"/>
              <a:ext cx="212"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16" name="Line 1448"/>
            <p:cNvSpPr>
              <a:spLocks noChangeShapeType="1"/>
            </p:cNvSpPr>
            <p:nvPr/>
          </p:nvSpPr>
          <p:spPr bwMode="auto">
            <a:xfrm>
              <a:off x="2566" y="1883"/>
              <a:ext cx="69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17" name="Freeform 1449"/>
            <p:cNvSpPr>
              <a:spLocks/>
            </p:cNvSpPr>
            <p:nvPr/>
          </p:nvSpPr>
          <p:spPr bwMode="auto">
            <a:xfrm>
              <a:off x="2114" y="1518"/>
              <a:ext cx="1" cy="282"/>
            </a:xfrm>
            <a:custGeom>
              <a:avLst/>
              <a:gdLst>
                <a:gd name="T0" fmla="*/ 0 w 1"/>
                <a:gd name="T1" fmla="*/ 282 h 282"/>
                <a:gd name="T2" fmla="*/ 0 w 1"/>
                <a:gd name="T3" fmla="*/ 280 h 282"/>
                <a:gd name="T4" fmla="*/ 0 w 1"/>
                <a:gd name="T5" fmla="*/ 225 h 282"/>
                <a:gd name="T6" fmla="*/ 0 w 1"/>
                <a:gd name="T7" fmla="*/ 203 h 282"/>
                <a:gd name="T8" fmla="*/ 0 w 1"/>
                <a:gd name="T9" fmla="*/ 140 h 282"/>
                <a:gd name="T10" fmla="*/ 0 w 1"/>
                <a:gd name="T11" fmla="*/ 79 h 282"/>
                <a:gd name="T12" fmla="*/ 0 w 1"/>
                <a:gd name="T13" fmla="*/ 57 h 282"/>
                <a:gd name="T14" fmla="*/ 0 w 1"/>
                <a:gd name="T15" fmla="*/ 0 h 282"/>
                <a:gd name="T16" fmla="*/ 0 w 1"/>
                <a:gd name="T17" fmla="*/ 0 h 2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82"/>
                <a:gd name="T29" fmla="*/ 1 w 1"/>
                <a:gd name="T30" fmla="*/ 282 h 2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82">
                  <a:moveTo>
                    <a:pt x="0" y="282"/>
                  </a:moveTo>
                  <a:lnTo>
                    <a:pt x="0" y="280"/>
                  </a:lnTo>
                  <a:lnTo>
                    <a:pt x="0" y="225"/>
                  </a:lnTo>
                  <a:lnTo>
                    <a:pt x="0" y="203"/>
                  </a:lnTo>
                  <a:lnTo>
                    <a:pt x="0" y="140"/>
                  </a:lnTo>
                  <a:lnTo>
                    <a:pt x="0" y="79"/>
                  </a:lnTo>
                  <a:lnTo>
                    <a:pt x="0" y="57"/>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8" name="Freeform 1450"/>
            <p:cNvSpPr>
              <a:spLocks/>
            </p:cNvSpPr>
            <p:nvPr/>
          </p:nvSpPr>
          <p:spPr bwMode="auto">
            <a:xfrm>
              <a:off x="2339" y="1793"/>
              <a:ext cx="45" cy="7"/>
            </a:xfrm>
            <a:custGeom>
              <a:avLst/>
              <a:gdLst>
                <a:gd name="T0" fmla="*/ 0 w 45"/>
                <a:gd name="T1" fmla="*/ 0 h 7"/>
                <a:gd name="T2" fmla="*/ 15 w 45"/>
                <a:gd name="T3" fmla="*/ 0 h 7"/>
                <a:gd name="T4" fmla="*/ 28 w 45"/>
                <a:gd name="T5" fmla="*/ 3 h 7"/>
                <a:gd name="T6" fmla="*/ 39 w 45"/>
                <a:gd name="T7" fmla="*/ 5 h 7"/>
                <a:gd name="T8" fmla="*/ 43 w 45"/>
                <a:gd name="T9" fmla="*/ 7 h 7"/>
                <a:gd name="T10" fmla="*/ 45 w 45"/>
                <a:gd name="T11" fmla="*/ 7 h 7"/>
                <a:gd name="T12" fmla="*/ 0 60000 65536"/>
                <a:gd name="T13" fmla="*/ 0 60000 65536"/>
                <a:gd name="T14" fmla="*/ 0 60000 65536"/>
                <a:gd name="T15" fmla="*/ 0 60000 65536"/>
                <a:gd name="T16" fmla="*/ 0 60000 65536"/>
                <a:gd name="T17" fmla="*/ 0 60000 65536"/>
                <a:gd name="T18" fmla="*/ 0 w 45"/>
                <a:gd name="T19" fmla="*/ 0 h 7"/>
                <a:gd name="T20" fmla="*/ 45 w 45"/>
                <a:gd name="T21" fmla="*/ 7 h 7"/>
              </a:gdLst>
              <a:ahLst/>
              <a:cxnLst>
                <a:cxn ang="T12">
                  <a:pos x="T0" y="T1"/>
                </a:cxn>
                <a:cxn ang="T13">
                  <a:pos x="T2" y="T3"/>
                </a:cxn>
                <a:cxn ang="T14">
                  <a:pos x="T4" y="T5"/>
                </a:cxn>
                <a:cxn ang="T15">
                  <a:pos x="T6" y="T7"/>
                </a:cxn>
                <a:cxn ang="T16">
                  <a:pos x="T8" y="T9"/>
                </a:cxn>
                <a:cxn ang="T17">
                  <a:pos x="T10" y="T11"/>
                </a:cxn>
              </a:cxnLst>
              <a:rect l="T18" t="T19" r="T20" b="T21"/>
              <a:pathLst>
                <a:path w="45" h="7">
                  <a:moveTo>
                    <a:pt x="0" y="0"/>
                  </a:moveTo>
                  <a:lnTo>
                    <a:pt x="15" y="0"/>
                  </a:lnTo>
                  <a:lnTo>
                    <a:pt x="28" y="3"/>
                  </a:lnTo>
                  <a:lnTo>
                    <a:pt x="39" y="5"/>
                  </a:lnTo>
                  <a:lnTo>
                    <a:pt x="43" y="7"/>
                  </a:lnTo>
                  <a:lnTo>
                    <a:pt x="45" y="7"/>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19" name="Freeform 1451"/>
            <p:cNvSpPr>
              <a:spLocks/>
            </p:cNvSpPr>
            <p:nvPr/>
          </p:nvSpPr>
          <p:spPr bwMode="auto">
            <a:xfrm>
              <a:off x="2295" y="1793"/>
              <a:ext cx="44" cy="7"/>
            </a:xfrm>
            <a:custGeom>
              <a:avLst/>
              <a:gdLst>
                <a:gd name="T0" fmla="*/ 0 w 44"/>
                <a:gd name="T1" fmla="*/ 7 h 7"/>
                <a:gd name="T2" fmla="*/ 0 w 44"/>
                <a:gd name="T3" fmla="*/ 7 h 7"/>
                <a:gd name="T4" fmla="*/ 7 w 44"/>
                <a:gd name="T5" fmla="*/ 5 h 7"/>
                <a:gd name="T6" fmla="*/ 17 w 44"/>
                <a:gd name="T7" fmla="*/ 3 h 7"/>
                <a:gd name="T8" fmla="*/ 31 w 44"/>
                <a:gd name="T9" fmla="*/ 0 h 7"/>
                <a:gd name="T10" fmla="*/ 41 w 44"/>
                <a:gd name="T11" fmla="*/ 0 h 7"/>
                <a:gd name="T12" fmla="*/ 44 w 44"/>
                <a:gd name="T13" fmla="*/ 0 h 7"/>
                <a:gd name="T14" fmla="*/ 0 60000 65536"/>
                <a:gd name="T15" fmla="*/ 0 60000 65536"/>
                <a:gd name="T16" fmla="*/ 0 60000 65536"/>
                <a:gd name="T17" fmla="*/ 0 60000 65536"/>
                <a:gd name="T18" fmla="*/ 0 60000 65536"/>
                <a:gd name="T19" fmla="*/ 0 60000 65536"/>
                <a:gd name="T20" fmla="*/ 0 60000 65536"/>
                <a:gd name="T21" fmla="*/ 0 w 44"/>
                <a:gd name="T22" fmla="*/ 0 h 7"/>
                <a:gd name="T23" fmla="*/ 44 w 4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
                  <a:moveTo>
                    <a:pt x="0" y="7"/>
                  </a:moveTo>
                  <a:lnTo>
                    <a:pt x="0" y="7"/>
                  </a:lnTo>
                  <a:lnTo>
                    <a:pt x="7" y="5"/>
                  </a:lnTo>
                  <a:lnTo>
                    <a:pt x="17" y="3"/>
                  </a:lnTo>
                  <a:lnTo>
                    <a:pt x="31" y="0"/>
                  </a:lnTo>
                  <a:lnTo>
                    <a:pt x="41" y="0"/>
                  </a:lnTo>
                  <a:lnTo>
                    <a:pt x="44"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0" name="Freeform 1452"/>
            <p:cNvSpPr>
              <a:spLocks/>
            </p:cNvSpPr>
            <p:nvPr/>
          </p:nvSpPr>
          <p:spPr bwMode="auto">
            <a:xfrm>
              <a:off x="2295" y="1518"/>
              <a:ext cx="89" cy="7"/>
            </a:xfrm>
            <a:custGeom>
              <a:avLst/>
              <a:gdLst>
                <a:gd name="T0" fmla="*/ 910 w 41"/>
                <a:gd name="T1" fmla="*/ 0 h 3"/>
                <a:gd name="T2" fmla="*/ 838 w 41"/>
                <a:gd name="T3" fmla="*/ 28 h 3"/>
                <a:gd name="T4" fmla="*/ 419 w 41"/>
                <a:gd name="T5" fmla="*/ 86 h 3"/>
                <a:gd name="T6" fmla="*/ 20 w 41"/>
                <a:gd name="T7" fmla="*/ 0 h 3"/>
                <a:gd name="T8" fmla="*/ 0 w 41"/>
                <a:gd name="T9" fmla="*/ 0 h 3"/>
                <a:gd name="T10" fmla="*/ 0 60000 65536"/>
                <a:gd name="T11" fmla="*/ 0 60000 65536"/>
                <a:gd name="T12" fmla="*/ 0 60000 65536"/>
                <a:gd name="T13" fmla="*/ 0 60000 65536"/>
                <a:gd name="T14" fmla="*/ 0 60000 65536"/>
                <a:gd name="T15" fmla="*/ 0 w 41"/>
                <a:gd name="T16" fmla="*/ 0 h 3"/>
                <a:gd name="T17" fmla="*/ 41 w 41"/>
                <a:gd name="T18" fmla="*/ 3 h 3"/>
              </a:gdLst>
              <a:ahLst/>
              <a:cxnLst>
                <a:cxn ang="T10">
                  <a:pos x="T0" y="T1"/>
                </a:cxn>
                <a:cxn ang="T11">
                  <a:pos x="T2" y="T3"/>
                </a:cxn>
                <a:cxn ang="T12">
                  <a:pos x="T4" y="T5"/>
                </a:cxn>
                <a:cxn ang="T13">
                  <a:pos x="T6" y="T7"/>
                </a:cxn>
                <a:cxn ang="T14">
                  <a:pos x="T8" y="T9"/>
                </a:cxn>
              </a:cxnLst>
              <a:rect l="T15" t="T16" r="T17" b="T18"/>
              <a:pathLst>
                <a:path w="41" h="3">
                  <a:moveTo>
                    <a:pt x="41" y="0"/>
                  </a:moveTo>
                  <a:cubicBezTo>
                    <a:pt x="38" y="1"/>
                    <a:pt x="38" y="1"/>
                    <a:pt x="38" y="1"/>
                  </a:cubicBezTo>
                  <a:cubicBezTo>
                    <a:pt x="32" y="3"/>
                    <a:pt x="25" y="3"/>
                    <a:pt x="19" y="3"/>
                  </a:cubicBezTo>
                  <a:cubicBezTo>
                    <a:pt x="12" y="3"/>
                    <a:pt x="6" y="2"/>
                    <a:pt x="1" y="0"/>
                  </a:cubicBezTo>
                  <a:cubicBezTo>
                    <a:pt x="0" y="0"/>
                    <a:pt x="0" y="0"/>
                    <a:pt x="0" y="0"/>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1" name="Freeform 1453"/>
            <p:cNvSpPr>
              <a:spLocks/>
            </p:cNvSpPr>
            <p:nvPr/>
          </p:nvSpPr>
          <p:spPr bwMode="auto">
            <a:xfrm>
              <a:off x="1833" y="1597"/>
              <a:ext cx="1" cy="124"/>
            </a:xfrm>
            <a:custGeom>
              <a:avLst/>
              <a:gdLst>
                <a:gd name="T0" fmla="*/ 0 w 1"/>
                <a:gd name="T1" fmla="*/ 124 h 124"/>
                <a:gd name="T2" fmla="*/ 0 w 1"/>
                <a:gd name="T3" fmla="*/ 122 h 124"/>
                <a:gd name="T4" fmla="*/ 0 w 1"/>
                <a:gd name="T5" fmla="*/ 61 h 124"/>
                <a:gd name="T6" fmla="*/ 0 w 1"/>
                <a:gd name="T7" fmla="*/ 0 h 124"/>
                <a:gd name="T8" fmla="*/ 0 w 1"/>
                <a:gd name="T9" fmla="*/ 0 h 124"/>
                <a:gd name="T10" fmla="*/ 0 60000 65536"/>
                <a:gd name="T11" fmla="*/ 0 60000 65536"/>
                <a:gd name="T12" fmla="*/ 0 60000 65536"/>
                <a:gd name="T13" fmla="*/ 0 60000 65536"/>
                <a:gd name="T14" fmla="*/ 0 60000 65536"/>
                <a:gd name="T15" fmla="*/ 0 w 1"/>
                <a:gd name="T16" fmla="*/ 0 h 124"/>
                <a:gd name="T17" fmla="*/ 1 w 1"/>
                <a:gd name="T18" fmla="*/ 124 h 124"/>
              </a:gdLst>
              <a:ahLst/>
              <a:cxnLst>
                <a:cxn ang="T10">
                  <a:pos x="T0" y="T1"/>
                </a:cxn>
                <a:cxn ang="T11">
                  <a:pos x="T2" y="T3"/>
                </a:cxn>
                <a:cxn ang="T12">
                  <a:pos x="T4" y="T5"/>
                </a:cxn>
                <a:cxn ang="T13">
                  <a:pos x="T6" y="T7"/>
                </a:cxn>
                <a:cxn ang="T14">
                  <a:pos x="T8" y="T9"/>
                </a:cxn>
              </a:cxnLst>
              <a:rect l="T15" t="T16" r="T17" b="T18"/>
              <a:pathLst>
                <a:path w="1" h="124">
                  <a:moveTo>
                    <a:pt x="0" y="124"/>
                  </a:moveTo>
                  <a:lnTo>
                    <a:pt x="0" y="122"/>
                  </a:lnTo>
                  <a:lnTo>
                    <a:pt x="0" y="61"/>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2" name="Freeform 1454"/>
            <p:cNvSpPr>
              <a:spLocks/>
            </p:cNvSpPr>
            <p:nvPr/>
          </p:nvSpPr>
          <p:spPr bwMode="auto">
            <a:xfrm>
              <a:off x="1857" y="1658"/>
              <a:ext cx="1" cy="85"/>
            </a:xfrm>
            <a:custGeom>
              <a:avLst/>
              <a:gdLst>
                <a:gd name="T0" fmla="*/ 0 w 1"/>
                <a:gd name="T1" fmla="*/ 0 h 85"/>
                <a:gd name="T2" fmla="*/ 0 w 1"/>
                <a:gd name="T3" fmla="*/ 13 h 85"/>
                <a:gd name="T4" fmla="*/ 0 w 1"/>
                <a:gd name="T5" fmla="*/ 63 h 85"/>
                <a:gd name="T6" fmla="*/ 0 w 1"/>
                <a:gd name="T7" fmla="*/ 85 h 85"/>
                <a:gd name="T8" fmla="*/ 0 w 1"/>
                <a:gd name="T9" fmla="*/ 85 h 85"/>
                <a:gd name="T10" fmla="*/ 0 60000 65536"/>
                <a:gd name="T11" fmla="*/ 0 60000 65536"/>
                <a:gd name="T12" fmla="*/ 0 60000 65536"/>
                <a:gd name="T13" fmla="*/ 0 60000 65536"/>
                <a:gd name="T14" fmla="*/ 0 60000 65536"/>
                <a:gd name="T15" fmla="*/ 0 w 1"/>
                <a:gd name="T16" fmla="*/ 0 h 85"/>
                <a:gd name="T17" fmla="*/ 1 w 1"/>
                <a:gd name="T18" fmla="*/ 85 h 85"/>
              </a:gdLst>
              <a:ahLst/>
              <a:cxnLst>
                <a:cxn ang="T10">
                  <a:pos x="T0" y="T1"/>
                </a:cxn>
                <a:cxn ang="T11">
                  <a:pos x="T2" y="T3"/>
                </a:cxn>
                <a:cxn ang="T12">
                  <a:pos x="T4" y="T5"/>
                </a:cxn>
                <a:cxn ang="T13">
                  <a:pos x="T6" y="T7"/>
                </a:cxn>
                <a:cxn ang="T14">
                  <a:pos x="T8" y="T9"/>
                </a:cxn>
              </a:cxnLst>
              <a:rect l="T15" t="T16" r="T17" b="T18"/>
              <a:pathLst>
                <a:path w="1" h="85">
                  <a:moveTo>
                    <a:pt x="0" y="0"/>
                  </a:moveTo>
                  <a:lnTo>
                    <a:pt x="0" y="13"/>
                  </a:lnTo>
                  <a:lnTo>
                    <a:pt x="0" y="63"/>
                  </a:lnTo>
                  <a:lnTo>
                    <a:pt x="0" y="85"/>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3" name="Freeform 1455"/>
            <p:cNvSpPr>
              <a:spLocks/>
            </p:cNvSpPr>
            <p:nvPr/>
          </p:nvSpPr>
          <p:spPr bwMode="auto">
            <a:xfrm>
              <a:off x="1857" y="1575"/>
              <a:ext cx="1" cy="83"/>
            </a:xfrm>
            <a:custGeom>
              <a:avLst/>
              <a:gdLst>
                <a:gd name="T0" fmla="*/ 0 w 1"/>
                <a:gd name="T1" fmla="*/ 0 h 83"/>
                <a:gd name="T2" fmla="*/ 0 w 1"/>
                <a:gd name="T3" fmla="*/ 0 h 83"/>
                <a:gd name="T4" fmla="*/ 0 w 1"/>
                <a:gd name="T5" fmla="*/ 22 h 83"/>
                <a:gd name="T6" fmla="*/ 0 w 1"/>
                <a:gd name="T7" fmla="*/ 72 h 83"/>
                <a:gd name="T8" fmla="*/ 0 w 1"/>
                <a:gd name="T9" fmla="*/ 83 h 83"/>
                <a:gd name="T10" fmla="*/ 0 60000 65536"/>
                <a:gd name="T11" fmla="*/ 0 60000 65536"/>
                <a:gd name="T12" fmla="*/ 0 60000 65536"/>
                <a:gd name="T13" fmla="*/ 0 60000 65536"/>
                <a:gd name="T14" fmla="*/ 0 60000 65536"/>
                <a:gd name="T15" fmla="*/ 0 w 1"/>
                <a:gd name="T16" fmla="*/ 0 h 83"/>
                <a:gd name="T17" fmla="*/ 1 w 1"/>
                <a:gd name="T18" fmla="*/ 83 h 83"/>
              </a:gdLst>
              <a:ahLst/>
              <a:cxnLst>
                <a:cxn ang="T10">
                  <a:pos x="T0" y="T1"/>
                </a:cxn>
                <a:cxn ang="T11">
                  <a:pos x="T2" y="T3"/>
                </a:cxn>
                <a:cxn ang="T12">
                  <a:pos x="T4" y="T5"/>
                </a:cxn>
                <a:cxn ang="T13">
                  <a:pos x="T6" y="T7"/>
                </a:cxn>
                <a:cxn ang="T14">
                  <a:pos x="T8" y="T9"/>
                </a:cxn>
              </a:cxnLst>
              <a:rect l="T15" t="T16" r="T17" b="T18"/>
              <a:pathLst>
                <a:path w="1" h="83">
                  <a:moveTo>
                    <a:pt x="0" y="0"/>
                  </a:moveTo>
                  <a:lnTo>
                    <a:pt x="0" y="0"/>
                  </a:lnTo>
                  <a:lnTo>
                    <a:pt x="0" y="22"/>
                  </a:lnTo>
                  <a:lnTo>
                    <a:pt x="0" y="72"/>
                  </a:lnTo>
                  <a:lnTo>
                    <a:pt x="0" y="83"/>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4" name="Freeform 1456"/>
            <p:cNvSpPr>
              <a:spLocks/>
            </p:cNvSpPr>
            <p:nvPr/>
          </p:nvSpPr>
          <p:spPr bwMode="auto">
            <a:xfrm>
              <a:off x="3464" y="1433"/>
              <a:ext cx="1" cy="225"/>
            </a:xfrm>
            <a:custGeom>
              <a:avLst/>
              <a:gdLst>
                <a:gd name="T0" fmla="*/ 0 w 1"/>
                <a:gd name="T1" fmla="*/ 225 h 225"/>
                <a:gd name="T2" fmla="*/ 0 w 1"/>
                <a:gd name="T3" fmla="*/ 68 h 225"/>
                <a:gd name="T4" fmla="*/ 0 w 1"/>
                <a:gd name="T5" fmla="*/ 68 h 225"/>
                <a:gd name="T6" fmla="*/ 0 w 1"/>
                <a:gd name="T7" fmla="*/ 55 h 225"/>
                <a:gd name="T8" fmla="*/ 0 w 1"/>
                <a:gd name="T9" fmla="*/ 0 h 225"/>
                <a:gd name="T10" fmla="*/ 0 60000 65536"/>
                <a:gd name="T11" fmla="*/ 0 60000 65536"/>
                <a:gd name="T12" fmla="*/ 0 60000 65536"/>
                <a:gd name="T13" fmla="*/ 0 60000 65536"/>
                <a:gd name="T14" fmla="*/ 0 60000 65536"/>
                <a:gd name="T15" fmla="*/ 0 w 1"/>
                <a:gd name="T16" fmla="*/ 0 h 225"/>
                <a:gd name="T17" fmla="*/ 1 w 1"/>
                <a:gd name="T18" fmla="*/ 225 h 225"/>
              </a:gdLst>
              <a:ahLst/>
              <a:cxnLst>
                <a:cxn ang="T10">
                  <a:pos x="T0" y="T1"/>
                </a:cxn>
                <a:cxn ang="T11">
                  <a:pos x="T2" y="T3"/>
                </a:cxn>
                <a:cxn ang="T12">
                  <a:pos x="T4" y="T5"/>
                </a:cxn>
                <a:cxn ang="T13">
                  <a:pos x="T6" y="T7"/>
                </a:cxn>
                <a:cxn ang="T14">
                  <a:pos x="T8" y="T9"/>
                </a:cxn>
              </a:cxnLst>
              <a:rect l="T15" t="T16" r="T17" b="T18"/>
              <a:pathLst>
                <a:path w="1" h="225">
                  <a:moveTo>
                    <a:pt x="0" y="225"/>
                  </a:moveTo>
                  <a:lnTo>
                    <a:pt x="0" y="68"/>
                  </a:lnTo>
                  <a:lnTo>
                    <a:pt x="0" y="55"/>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5" name="Freeform 1457"/>
            <p:cNvSpPr>
              <a:spLocks/>
            </p:cNvSpPr>
            <p:nvPr/>
          </p:nvSpPr>
          <p:spPr bwMode="auto">
            <a:xfrm>
              <a:off x="3305" y="1501"/>
              <a:ext cx="159" cy="316"/>
            </a:xfrm>
            <a:custGeom>
              <a:avLst/>
              <a:gdLst>
                <a:gd name="T0" fmla="*/ 1642 w 73"/>
                <a:gd name="T1" fmla="*/ 0 h 145"/>
                <a:gd name="T2" fmla="*/ 1603 w 73"/>
                <a:gd name="T3" fmla="*/ 0 h 145"/>
                <a:gd name="T4" fmla="*/ 1527 w 73"/>
                <a:gd name="T5" fmla="*/ 0 h 145"/>
                <a:gd name="T6" fmla="*/ 788 w 73"/>
                <a:gd name="T7" fmla="*/ 229 h 145"/>
                <a:gd name="T8" fmla="*/ 20 w 73"/>
                <a:gd name="T9" fmla="*/ 1510 h 145"/>
                <a:gd name="T10" fmla="*/ 0 w 73"/>
                <a:gd name="T11" fmla="*/ 1606 h 145"/>
                <a:gd name="T12" fmla="*/ 0 w 73"/>
                <a:gd name="T13" fmla="*/ 1648 h 145"/>
                <a:gd name="T14" fmla="*/ 113 w 73"/>
                <a:gd name="T15" fmla="*/ 2236 h 145"/>
                <a:gd name="T16" fmla="*/ 423 w 73"/>
                <a:gd name="T17" fmla="*/ 2731 h 145"/>
                <a:gd name="T18" fmla="*/ 897 w 73"/>
                <a:gd name="T19" fmla="*/ 3097 h 145"/>
                <a:gd name="T20" fmla="*/ 1527 w 73"/>
                <a:gd name="T21" fmla="*/ 3273 h 145"/>
                <a:gd name="T22" fmla="*/ 1603 w 73"/>
                <a:gd name="T23" fmla="*/ 3273 h 145"/>
                <a:gd name="T24" fmla="*/ 1623 w 73"/>
                <a:gd name="T25" fmla="*/ 3273 h 145"/>
                <a:gd name="T26" fmla="*/ 1642 w 73"/>
                <a:gd name="T27" fmla="*/ 3273 h 145"/>
                <a:gd name="T28" fmla="*/ 1642 w 73"/>
                <a:gd name="T29" fmla="*/ 3273 h 145"/>
                <a:gd name="T30" fmla="*/ 1642 w 73"/>
                <a:gd name="T31" fmla="*/ 1624 h 1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5"/>
                <a:gd name="T50" fmla="*/ 73 w 73"/>
                <a:gd name="T51" fmla="*/ 145 h 1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5">
                  <a:moveTo>
                    <a:pt x="73" y="0"/>
                  </a:moveTo>
                  <a:cubicBezTo>
                    <a:pt x="71" y="0"/>
                    <a:pt x="71" y="0"/>
                    <a:pt x="71" y="0"/>
                  </a:cubicBezTo>
                  <a:cubicBezTo>
                    <a:pt x="70" y="0"/>
                    <a:pt x="69" y="0"/>
                    <a:pt x="68" y="0"/>
                  </a:cubicBezTo>
                  <a:cubicBezTo>
                    <a:pt x="56" y="1"/>
                    <a:pt x="45" y="4"/>
                    <a:pt x="35" y="10"/>
                  </a:cubicBezTo>
                  <a:cubicBezTo>
                    <a:pt x="16" y="22"/>
                    <a:pt x="2" y="43"/>
                    <a:pt x="1" y="67"/>
                  </a:cubicBezTo>
                  <a:cubicBezTo>
                    <a:pt x="1" y="68"/>
                    <a:pt x="0" y="70"/>
                    <a:pt x="0" y="71"/>
                  </a:cubicBezTo>
                  <a:cubicBezTo>
                    <a:pt x="0" y="73"/>
                    <a:pt x="0" y="73"/>
                    <a:pt x="0" y="73"/>
                  </a:cubicBezTo>
                  <a:cubicBezTo>
                    <a:pt x="1" y="82"/>
                    <a:pt x="2" y="91"/>
                    <a:pt x="5" y="99"/>
                  </a:cubicBezTo>
                  <a:cubicBezTo>
                    <a:pt x="9" y="107"/>
                    <a:pt x="13" y="115"/>
                    <a:pt x="19" y="121"/>
                  </a:cubicBezTo>
                  <a:cubicBezTo>
                    <a:pt x="25" y="128"/>
                    <a:pt x="32" y="133"/>
                    <a:pt x="40" y="137"/>
                  </a:cubicBezTo>
                  <a:cubicBezTo>
                    <a:pt x="48" y="141"/>
                    <a:pt x="58" y="144"/>
                    <a:pt x="68" y="145"/>
                  </a:cubicBezTo>
                  <a:cubicBezTo>
                    <a:pt x="69" y="145"/>
                    <a:pt x="70" y="145"/>
                    <a:pt x="71" y="145"/>
                  </a:cubicBezTo>
                  <a:cubicBezTo>
                    <a:pt x="72" y="145"/>
                    <a:pt x="72" y="145"/>
                    <a:pt x="72" y="145"/>
                  </a:cubicBezTo>
                  <a:cubicBezTo>
                    <a:pt x="73" y="145"/>
                    <a:pt x="73" y="145"/>
                    <a:pt x="73" y="145"/>
                  </a:cubicBezTo>
                  <a:cubicBezTo>
                    <a:pt x="73" y="145"/>
                    <a:pt x="73" y="145"/>
                    <a:pt x="73" y="145"/>
                  </a:cubicBezTo>
                  <a:cubicBezTo>
                    <a:pt x="73" y="72"/>
                    <a:pt x="73" y="72"/>
                    <a:pt x="73" y="72"/>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6" name="Line 1458"/>
            <p:cNvSpPr>
              <a:spLocks noChangeShapeType="1"/>
            </p:cNvSpPr>
            <p:nvPr/>
          </p:nvSpPr>
          <p:spPr bwMode="auto">
            <a:xfrm flipV="1">
              <a:off x="3464" y="1817"/>
              <a:ext cx="1" cy="66"/>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27" name="Freeform 1459"/>
            <p:cNvSpPr>
              <a:spLocks/>
            </p:cNvSpPr>
            <p:nvPr/>
          </p:nvSpPr>
          <p:spPr bwMode="auto">
            <a:xfrm>
              <a:off x="3338" y="1433"/>
              <a:ext cx="126" cy="1"/>
            </a:xfrm>
            <a:custGeom>
              <a:avLst/>
              <a:gdLst>
                <a:gd name="T0" fmla="*/ 126 w 126"/>
                <a:gd name="T1" fmla="*/ 0 h 1"/>
                <a:gd name="T2" fmla="*/ 102 w 126"/>
                <a:gd name="T3" fmla="*/ 0 h 1"/>
                <a:gd name="T4" fmla="*/ 22 w 126"/>
                <a:gd name="T5" fmla="*/ 0 h 1"/>
                <a:gd name="T6" fmla="*/ 0 w 126"/>
                <a:gd name="T7" fmla="*/ 0 h 1"/>
                <a:gd name="T8" fmla="*/ 0 60000 65536"/>
                <a:gd name="T9" fmla="*/ 0 60000 65536"/>
                <a:gd name="T10" fmla="*/ 0 60000 65536"/>
                <a:gd name="T11" fmla="*/ 0 60000 65536"/>
                <a:gd name="T12" fmla="*/ 0 w 126"/>
                <a:gd name="T13" fmla="*/ 0 h 1"/>
                <a:gd name="T14" fmla="*/ 126 w 126"/>
                <a:gd name="T15" fmla="*/ 1 h 1"/>
              </a:gdLst>
              <a:ahLst/>
              <a:cxnLst>
                <a:cxn ang="T8">
                  <a:pos x="T0" y="T1"/>
                </a:cxn>
                <a:cxn ang="T9">
                  <a:pos x="T2" y="T3"/>
                </a:cxn>
                <a:cxn ang="T10">
                  <a:pos x="T4" y="T5"/>
                </a:cxn>
                <a:cxn ang="T11">
                  <a:pos x="T6" y="T7"/>
                </a:cxn>
              </a:cxnLst>
              <a:rect l="T12" t="T13" r="T14" b="T15"/>
              <a:pathLst>
                <a:path w="126" h="1">
                  <a:moveTo>
                    <a:pt x="126" y="0"/>
                  </a:moveTo>
                  <a:lnTo>
                    <a:pt x="102" y="0"/>
                  </a:lnTo>
                  <a:lnTo>
                    <a:pt x="22"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8" name="Freeform 1460"/>
            <p:cNvSpPr>
              <a:spLocks/>
            </p:cNvSpPr>
            <p:nvPr/>
          </p:nvSpPr>
          <p:spPr bwMode="auto">
            <a:xfrm>
              <a:off x="3257" y="1883"/>
              <a:ext cx="207" cy="1"/>
            </a:xfrm>
            <a:custGeom>
              <a:avLst/>
              <a:gdLst>
                <a:gd name="T0" fmla="*/ 0 w 207"/>
                <a:gd name="T1" fmla="*/ 0 h 1"/>
                <a:gd name="T2" fmla="*/ 50 w 207"/>
                <a:gd name="T3" fmla="*/ 0 h 1"/>
                <a:gd name="T4" fmla="*/ 131 w 207"/>
                <a:gd name="T5" fmla="*/ 0 h 1"/>
                <a:gd name="T6" fmla="*/ 207 w 207"/>
                <a:gd name="T7" fmla="*/ 0 h 1"/>
                <a:gd name="T8" fmla="*/ 0 60000 65536"/>
                <a:gd name="T9" fmla="*/ 0 60000 65536"/>
                <a:gd name="T10" fmla="*/ 0 60000 65536"/>
                <a:gd name="T11" fmla="*/ 0 60000 65536"/>
                <a:gd name="T12" fmla="*/ 0 w 207"/>
                <a:gd name="T13" fmla="*/ 0 h 1"/>
                <a:gd name="T14" fmla="*/ 207 w 207"/>
                <a:gd name="T15" fmla="*/ 1 h 1"/>
              </a:gdLst>
              <a:ahLst/>
              <a:cxnLst>
                <a:cxn ang="T8">
                  <a:pos x="T0" y="T1"/>
                </a:cxn>
                <a:cxn ang="T9">
                  <a:pos x="T2" y="T3"/>
                </a:cxn>
                <a:cxn ang="T10">
                  <a:pos x="T4" y="T5"/>
                </a:cxn>
                <a:cxn ang="T11">
                  <a:pos x="T6" y="T7"/>
                </a:cxn>
              </a:cxnLst>
              <a:rect l="T12" t="T13" r="T14" b="T15"/>
              <a:pathLst>
                <a:path w="207" h="1">
                  <a:moveTo>
                    <a:pt x="0" y="0"/>
                  </a:moveTo>
                  <a:lnTo>
                    <a:pt x="50" y="0"/>
                  </a:lnTo>
                  <a:lnTo>
                    <a:pt x="131" y="0"/>
                  </a:lnTo>
                  <a:lnTo>
                    <a:pt x="207"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29" name="Line 1461"/>
            <p:cNvSpPr>
              <a:spLocks noChangeShapeType="1"/>
            </p:cNvSpPr>
            <p:nvPr/>
          </p:nvSpPr>
          <p:spPr bwMode="auto">
            <a:xfrm>
              <a:off x="3011" y="1403"/>
              <a:ext cx="1" cy="9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30" name="Freeform 1462"/>
            <p:cNvSpPr>
              <a:spLocks/>
            </p:cNvSpPr>
            <p:nvPr/>
          </p:nvSpPr>
          <p:spPr bwMode="auto">
            <a:xfrm>
              <a:off x="3011" y="1518"/>
              <a:ext cx="1" cy="24"/>
            </a:xfrm>
            <a:custGeom>
              <a:avLst/>
              <a:gdLst>
                <a:gd name="T0" fmla="*/ 0 w 1"/>
                <a:gd name="T1" fmla="*/ 0 h 24"/>
                <a:gd name="T2" fmla="*/ 0 w 1"/>
                <a:gd name="T3" fmla="*/ 5 h 24"/>
                <a:gd name="T4" fmla="*/ 0 w 1"/>
                <a:gd name="T5" fmla="*/ 24 h 24"/>
                <a:gd name="T6" fmla="*/ 0 60000 65536"/>
                <a:gd name="T7" fmla="*/ 0 60000 65536"/>
                <a:gd name="T8" fmla="*/ 0 60000 65536"/>
                <a:gd name="T9" fmla="*/ 0 w 1"/>
                <a:gd name="T10" fmla="*/ 0 h 24"/>
                <a:gd name="T11" fmla="*/ 1 w 1"/>
                <a:gd name="T12" fmla="*/ 24 h 24"/>
              </a:gdLst>
              <a:ahLst/>
              <a:cxnLst>
                <a:cxn ang="T6">
                  <a:pos x="T0" y="T1"/>
                </a:cxn>
                <a:cxn ang="T7">
                  <a:pos x="T2" y="T3"/>
                </a:cxn>
                <a:cxn ang="T8">
                  <a:pos x="T4" y="T5"/>
                </a:cxn>
              </a:cxnLst>
              <a:rect l="T9" t="T10" r="T11" b="T12"/>
              <a:pathLst>
                <a:path w="1" h="24">
                  <a:moveTo>
                    <a:pt x="0" y="0"/>
                  </a:moveTo>
                  <a:lnTo>
                    <a:pt x="0" y="5"/>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1" name="Freeform 1463"/>
            <p:cNvSpPr>
              <a:spLocks/>
            </p:cNvSpPr>
            <p:nvPr/>
          </p:nvSpPr>
          <p:spPr bwMode="auto">
            <a:xfrm>
              <a:off x="3011" y="1551"/>
              <a:ext cx="1" cy="142"/>
            </a:xfrm>
            <a:custGeom>
              <a:avLst/>
              <a:gdLst>
                <a:gd name="T0" fmla="*/ 0 w 1"/>
                <a:gd name="T1" fmla="*/ 0 h 142"/>
                <a:gd name="T2" fmla="*/ 0 w 1"/>
                <a:gd name="T3" fmla="*/ 13 h 142"/>
                <a:gd name="T4" fmla="*/ 0 w 1"/>
                <a:gd name="T5" fmla="*/ 107 h 142"/>
                <a:gd name="T6" fmla="*/ 0 w 1"/>
                <a:gd name="T7" fmla="*/ 142 h 142"/>
                <a:gd name="T8" fmla="*/ 0 60000 65536"/>
                <a:gd name="T9" fmla="*/ 0 60000 65536"/>
                <a:gd name="T10" fmla="*/ 0 60000 65536"/>
                <a:gd name="T11" fmla="*/ 0 60000 65536"/>
                <a:gd name="T12" fmla="*/ 0 w 1"/>
                <a:gd name="T13" fmla="*/ 0 h 142"/>
                <a:gd name="T14" fmla="*/ 1 w 1"/>
                <a:gd name="T15" fmla="*/ 142 h 142"/>
              </a:gdLst>
              <a:ahLst/>
              <a:cxnLst>
                <a:cxn ang="T8">
                  <a:pos x="T0" y="T1"/>
                </a:cxn>
                <a:cxn ang="T9">
                  <a:pos x="T2" y="T3"/>
                </a:cxn>
                <a:cxn ang="T10">
                  <a:pos x="T4" y="T5"/>
                </a:cxn>
                <a:cxn ang="T11">
                  <a:pos x="T6" y="T7"/>
                </a:cxn>
              </a:cxnLst>
              <a:rect l="T12" t="T13" r="T14" b="T15"/>
              <a:pathLst>
                <a:path w="1" h="142">
                  <a:moveTo>
                    <a:pt x="0" y="0"/>
                  </a:moveTo>
                  <a:lnTo>
                    <a:pt x="0" y="13"/>
                  </a:lnTo>
                  <a:lnTo>
                    <a:pt x="0" y="107"/>
                  </a:lnTo>
                  <a:lnTo>
                    <a:pt x="0" y="14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2" name="Freeform 1464"/>
            <p:cNvSpPr>
              <a:spLocks/>
            </p:cNvSpPr>
            <p:nvPr/>
          </p:nvSpPr>
          <p:spPr bwMode="auto">
            <a:xfrm>
              <a:off x="2336" y="1446"/>
              <a:ext cx="1" cy="162"/>
            </a:xfrm>
            <a:custGeom>
              <a:avLst/>
              <a:gdLst>
                <a:gd name="T0" fmla="*/ 0 w 1"/>
                <a:gd name="T1" fmla="*/ 0 h 162"/>
                <a:gd name="T2" fmla="*/ 0 w 1"/>
                <a:gd name="T3" fmla="*/ 79 h 162"/>
                <a:gd name="T4" fmla="*/ 0 w 1"/>
                <a:gd name="T5" fmla="*/ 162 h 162"/>
                <a:gd name="T6" fmla="*/ 0 60000 65536"/>
                <a:gd name="T7" fmla="*/ 0 60000 65536"/>
                <a:gd name="T8" fmla="*/ 0 60000 65536"/>
                <a:gd name="T9" fmla="*/ 0 w 1"/>
                <a:gd name="T10" fmla="*/ 0 h 162"/>
                <a:gd name="T11" fmla="*/ 1 w 1"/>
                <a:gd name="T12" fmla="*/ 162 h 162"/>
              </a:gdLst>
              <a:ahLst/>
              <a:cxnLst>
                <a:cxn ang="T6">
                  <a:pos x="T0" y="T1"/>
                </a:cxn>
                <a:cxn ang="T7">
                  <a:pos x="T2" y="T3"/>
                </a:cxn>
                <a:cxn ang="T8">
                  <a:pos x="T4" y="T5"/>
                </a:cxn>
              </a:cxnLst>
              <a:rect l="T9" t="T10" r="T11" b="T12"/>
              <a:pathLst>
                <a:path w="1" h="162">
                  <a:moveTo>
                    <a:pt x="0" y="0"/>
                  </a:moveTo>
                  <a:lnTo>
                    <a:pt x="0" y="79"/>
                  </a:lnTo>
                  <a:lnTo>
                    <a:pt x="0" y="16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3" name="Line 1465"/>
            <p:cNvSpPr>
              <a:spLocks noChangeShapeType="1"/>
            </p:cNvSpPr>
            <p:nvPr/>
          </p:nvSpPr>
          <p:spPr bwMode="auto">
            <a:xfrm>
              <a:off x="2336" y="163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34" name="Freeform 1466"/>
            <p:cNvSpPr>
              <a:spLocks/>
            </p:cNvSpPr>
            <p:nvPr/>
          </p:nvSpPr>
          <p:spPr bwMode="auto">
            <a:xfrm>
              <a:off x="2336" y="1676"/>
              <a:ext cx="1" cy="161"/>
            </a:xfrm>
            <a:custGeom>
              <a:avLst/>
              <a:gdLst>
                <a:gd name="T0" fmla="*/ 0 w 1"/>
                <a:gd name="T1" fmla="*/ 0 h 161"/>
                <a:gd name="T2" fmla="*/ 0 w 1"/>
                <a:gd name="T3" fmla="*/ 117 h 161"/>
                <a:gd name="T4" fmla="*/ 0 w 1"/>
                <a:gd name="T5" fmla="*/ 117 h 161"/>
                <a:gd name="T6" fmla="*/ 0 w 1"/>
                <a:gd name="T7" fmla="*/ 161 h 161"/>
                <a:gd name="T8" fmla="*/ 0 60000 65536"/>
                <a:gd name="T9" fmla="*/ 0 60000 65536"/>
                <a:gd name="T10" fmla="*/ 0 60000 65536"/>
                <a:gd name="T11" fmla="*/ 0 60000 65536"/>
                <a:gd name="T12" fmla="*/ 0 w 1"/>
                <a:gd name="T13" fmla="*/ 0 h 161"/>
                <a:gd name="T14" fmla="*/ 1 w 1"/>
                <a:gd name="T15" fmla="*/ 161 h 161"/>
              </a:gdLst>
              <a:ahLst/>
              <a:cxnLst>
                <a:cxn ang="T8">
                  <a:pos x="T0" y="T1"/>
                </a:cxn>
                <a:cxn ang="T9">
                  <a:pos x="T2" y="T3"/>
                </a:cxn>
                <a:cxn ang="T10">
                  <a:pos x="T4" y="T5"/>
                </a:cxn>
                <a:cxn ang="T11">
                  <a:pos x="T6" y="T7"/>
                </a:cxn>
              </a:cxnLst>
              <a:rect l="T12" t="T13" r="T14" b="T15"/>
              <a:pathLst>
                <a:path w="1" h="161">
                  <a:moveTo>
                    <a:pt x="0" y="0"/>
                  </a:moveTo>
                  <a:lnTo>
                    <a:pt x="0" y="117"/>
                  </a:lnTo>
                  <a:lnTo>
                    <a:pt x="0" y="16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5" name="Freeform 1467"/>
            <p:cNvSpPr>
              <a:spLocks/>
            </p:cNvSpPr>
            <p:nvPr/>
          </p:nvSpPr>
          <p:spPr bwMode="auto">
            <a:xfrm>
              <a:off x="1721" y="1658"/>
              <a:ext cx="223" cy="1"/>
            </a:xfrm>
            <a:custGeom>
              <a:avLst/>
              <a:gdLst>
                <a:gd name="T0" fmla="*/ 0 w 223"/>
                <a:gd name="T1" fmla="*/ 0 h 1"/>
                <a:gd name="T2" fmla="*/ 112 w 223"/>
                <a:gd name="T3" fmla="*/ 0 h 1"/>
                <a:gd name="T4" fmla="*/ 136 w 223"/>
                <a:gd name="T5" fmla="*/ 0 h 1"/>
                <a:gd name="T6" fmla="*/ 223 w 223"/>
                <a:gd name="T7" fmla="*/ 0 h 1"/>
                <a:gd name="T8" fmla="*/ 0 60000 65536"/>
                <a:gd name="T9" fmla="*/ 0 60000 65536"/>
                <a:gd name="T10" fmla="*/ 0 60000 65536"/>
                <a:gd name="T11" fmla="*/ 0 60000 65536"/>
                <a:gd name="T12" fmla="*/ 0 w 223"/>
                <a:gd name="T13" fmla="*/ 0 h 1"/>
                <a:gd name="T14" fmla="*/ 223 w 223"/>
                <a:gd name="T15" fmla="*/ 1 h 1"/>
              </a:gdLst>
              <a:ahLst/>
              <a:cxnLst>
                <a:cxn ang="T8">
                  <a:pos x="T0" y="T1"/>
                </a:cxn>
                <a:cxn ang="T9">
                  <a:pos x="T2" y="T3"/>
                </a:cxn>
                <a:cxn ang="T10">
                  <a:pos x="T4" y="T5"/>
                </a:cxn>
                <a:cxn ang="T11">
                  <a:pos x="T6" y="T7"/>
                </a:cxn>
              </a:cxnLst>
              <a:rect l="T12" t="T13" r="T14" b="T15"/>
              <a:pathLst>
                <a:path w="223" h="1">
                  <a:moveTo>
                    <a:pt x="0" y="0"/>
                  </a:moveTo>
                  <a:lnTo>
                    <a:pt x="112" y="0"/>
                  </a:lnTo>
                  <a:lnTo>
                    <a:pt x="136" y="0"/>
                  </a:lnTo>
                  <a:lnTo>
                    <a:pt x="22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6" name="Line 1468"/>
            <p:cNvSpPr>
              <a:spLocks noChangeShapeType="1"/>
            </p:cNvSpPr>
            <p:nvPr/>
          </p:nvSpPr>
          <p:spPr bwMode="auto">
            <a:xfrm>
              <a:off x="1968"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37" name="Freeform 1469"/>
            <p:cNvSpPr>
              <a:spLocks/>
            </p:cNvSpPr>
            <p:nvPr/>
          </p:nvSpPr>
          <p:spPr bwMode="auto">
            <a:xfrm>
              <a:off x="2011" y="1658"/>
              <a:ext cx="271" cy="1"/>
            </a:xfrm>
            <a:custGeom>
              <a:avLst/>
              <a:gdLst>
                <a:gd name="T0" fmla="*/ 0 w 271"/>
                <a:gd name="T1" fmla="*/ 0 h 1"/>
                <a:gd name="T2" fmla="*/ 103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03"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38" name="Line 1470"/>
            <p:cNvSpPr>
              <a:spLocks noChangeShapeType="1"/>
            </p:cNvSpPr>
            <p:nvPr/>
          </p:nvSpPr>
          <p:spPr bwMode="auto">
            <a:xfrm>
              <a:off x="2304" y="165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39" name="Freeform 1471"/>
            <p:cNvSpPr>
              <a:spLocks/>
            </p:cNvSpPr>
            <p:nvPr/>
          </p:nvSpPr>
          <p:spPr bwMode="auto">
            <a:xfrm>
              <a:off x="2350" y="1658"/>
              <a:ext cx="270" cy="1"/>
            </a:xfrm>
            <a:custGeom>
              <a:avLst/>
              <a:gdLst>
                <a:gd name="T0" fmla="*/ 0 w 270"/>
                <a:gd name="T1" fmla="*/ 0 h 1"/>
                <a:gd name="T2" fmla="*/ 34 w 270"/>
                <a:gd name="T3" fmla="*/ 0 h 1"/>
                <a:gd name="T4" fmla="*/ 216 w 270"/>
                <a:gd name="T5" fmla="*/ 0 h 1"/>
                <a:gd name="T6" fmla="*/ 270 w 270"/>
                <a:gd name="T7" fmla="*/ 0 h 1"/>
                <a:gd name="T8" fmla="*/ 0 60000 65536"/>
                <a:gd name="T9" fmla="*/ 0 60000 65536"/>
                <a:gd name="T10" fmla="*/ 0 60000 65536"/>
                <a:gd name="T11" fmla="*/ 0 60000 65536"/>
                <a:gd name="T12" fmla="*/ 0 w 270"/>
                <a:gd name="T13" fmla="*/ 0 h 1"/>
                <a:gd name="T14" fmla="*/ 270 w 270"/>
                <a:gd name="T15" fmla="*/ 1 h 1"/>
              </a:gdLst>
              <a:ahLst/>
              <a:cxnLst>
                <a:cxn ang="T8">
                  <a:pos x="T0" y="T1"/>
                </a:cxn>
                <a:cxn ang="T9">
                  <a:pos x="T2" y="T3"/>
                </a:cxn>
                <a:cxn ang="T10">
                  <a:pos x="T4" y="T5"/>
                </a:cxn>
                <a:cxn ang="T11">
                  <a:pos x="T6" y="T7"/>
                </a:cxn>
              </a:cxnLst>
              <a:rect l="T12" t="T13" r="T14" b="T15"/>
              <a:pathLst>
                <a:path w="270" h="1">
                  <a:moveTo>
                    <a:pt x="0" y="0"/>
                  </a:moveTo>
                  <a:lnTo>
                    <a:pt x="34" y="0"/>
                  </a:lnTo>
                  <a:lnTo>
                    <a:pt x="216"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0" name="Line 1472"/>
            <p:cNvSpPr>
              <a:spLocks noChangeShapeType="1"/>
            </p:cNvSpPr>
            <p:nvPr/>
          </p:nvSpPr>
          <p:spPr bwMode="auto">
            <a:xfrm>
              <a:off x="2642"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41" name="Freeform 1473"/>
            <p:cNvSpPr>
              <a:spLocks/>
            </p:cNvSpPr>
            <p:nvPr/>
          </p:nvSpPr>
          <p:spPr bwMode="auto">
            <a:xfrm>
              <a:off x="2688" y="1658"/>
              <a:ext cx="270" cy="1"/>
            </a:xfrm>
            <a:custGeom>
              <a:avLst/>
              <a:gdLst>
                <a:gd name="T0" fmla="*/ 0 w 270"/>
                <a:gd name="T1" fmla="*/ 0 h 1"/>
                <a:gd name="T2" fmla="*/ 56 w 270"/>
                <a:gd name="T3" fmla="*/ 0 h 1"/>
                <a:gd name="T4" fmla="*/ 270 w 270"/>
                <a:gd name="T5" fmla="*/ 0 h 1"/>
                <a:gd name="T6" fmla="*/ 0 60000 65536"/>
                <a:gd name="T7" fmla="*/ 0 60000 65536"/>
                <a:gd name="T8" fmla="*/ 0 60000 65536"/>
                <a:gd name="T9" fmla="*/ 0 w 270"/>
                <a:gd name="T10" fmla="*/ 0 h 1"/>
                <a:gd name="T11" fmla="*/ 270 w 270"/>
                <a:gd name="T12" fmla="*/ 1 h 1"/>
              </a:gdLst>
              <a:ahLst/>
              <a:cxnLst>
                <a:cxn ang="T6">
                  <a:pos x="T0" y="T1"/>
                </a:cxn>
                <a:cxn ang="T7">
                  <a:pos x="T2" y="T3"/>
                </a:cxn>
                <a:cxn ang="T8">
                  <a:pos x="T4" y="T5"/>
                </a:cxn>
              </a:cxnLst>
              <a:rect l="T9" t="T10" r="T11" b="T12"/>
              <a:pathLst>
                <a:path w="270" h="1">
                  <a:moveTo>
                    <a:pt x="0" y="0"/>
                  </a:moveTo>
                  <a:lnTo>
                    <a:pt x="56"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2" name="Line 1474"/>
            <p:cNvSpPr>
              <a:spLocks noChangeShapeType="1"/>
            </p:cNvSpPr>
            <p:nvPr/>
          </p:nvSpPr>
          <p:spPr bwMode="auto">
            <a:xfrm>
              <a:off x="2980"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43" name="Freeform 1475"/>
            <p:cNvSpPr>
              <a:spLocks/>
            </p:cNvSpPr>
            <p:nvPr/>
          </p:nvSpPr>
          <p:spPr bwMode="auto">
            <a:xfrm>
              <a:off x="3024" y="1658"/>
              <a:ext cx="270" cy="1"/>
            </a:xfrm>
            <a:custGeom>
              <a:avLst/>
              <a:gdLst>
                <a:gd name="T0" fmla="*/ 0 w 270"/>
                <a:gd name="T1" fmla="*/ 0 h 1"/>
                <a:gd name="T2" fmla="*/ 222 w 270"/>
                <a:gd name="T3" fmla="*/ 0 h 1"/>
                <a:gd name="T4" fmla="*/ 270 w 270"/>
                <a:gd name="T5" fmla="*/ 0 h 1"/>
                <a:gd name="T6" fmla="*/ 270 w 270"/>
                <a:gd name="T7" fmla="*/ 0 h 1"/>
                <a:gd name="T8" fmla="*/ 0 60000 65536"/>
                <a:gd name="T9" fmla="*/ 0 60000 65536"/>
                <a:gd name="T10" fmla="*/ 0 60000 65536"/>
                <a:gd name="T11" fmla="*/ 0 60000 65536"/>
                <a:gd name="T12" fmla="*/ 0 w 270"/>
                <a:gd name="T13" fmla="*/ 0 h 1"/>
                <a:gd name="T14" fmla="*/ 270 w 270"/>
                <a:gd name="T15" fmla="*/ 1 h 1"/>
              </a:gdLst>
              <a:ahLst/>
              <a:cxnLst>
                <a:cxn ang="T8">
                  <a:pos x="T0" y="T1"/>
                </a:cxn>
                <a:cxn ang="T9">
                  <a:pos x="T2" y="T3"/>
                </a:cxn>
                <a:cxn ang="T10">
                  <a:pos x="T4" y="T5"/>
                </a:cxn>
                <a:cxn ang="T11">
                  <a:pos x="T6" y="T7"/>
                </a:cxn>
              </a:cxnLst>
              <a:rect l="T12" t="T13" r="T14" b="T15"/>
              <a:pathLst>
                <a:path w="270" h="1">
                  <a:moveTo>
                    <a:pt x="0" y="0"/>
                  </a:moveTo>
                  <a:lnTo>
                    <a:pt x="222"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4" name="Line 1476"/>
            <p:cNvSpPr>
              <a:spLocks noChangeShapeType="1"/>
            </p:cNvSpPr>
            <p:nvPr/>
          </p:nvSpPr>
          <p:spPr bwMode="auto">
            <a:xfrm>
              <a:off x="3318"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45" name="Freeform 1477"/>
            <p:cNvSpPr>
              <a:spLocks/>
            </p:cNvSpPr>
            <p:nvPr/>
          </p:nvSpPr>
          <p:spPr bwMode="auto">
            <a:xfrm>
              <a:off x="3362" y="1658"/>
              <a:ext cx="224" cy="1"/>
            </a:xfrm>
            <a:custGeom>
              <a:avLst/>
              <a:gdLst>
                <a:gd name="T0" fmla="*/ 0 w 224"/>
                <a:gd name="T1" fmla="*/ 0 h 1"/>
                <a:gd name="T2" fmla="*/ 102 w 224"/>
                <a:gd name="T3" fmla="*/ 0 h 1"/>
                <a:gd name="T4" fmla="*/ 102 w 224"/>
                <a:gd name="T5" fmla="*/ 0 h 1"/>
                <a:gd name="T6" fmla="*/ 224 w 224"/>
                <a:gd name="T7" fmla="*/ 0 h 1"/>
                <a:gd name="T8" fmla="*/ 0 60000 65536"/>
                <a:gd name="T9" fmla="*/ 0 60000 65536"/>
                <a:gd name="T10" fmla="*/ 0 60000 65536"/>
                <a:gd name="T11" fmla="*/ 0 60000 65536"/>
                <a:gd name="T12" fmla="*/ 0 w 224"/>
                <a:gd name="T13" fmla="*/ 0 h 1"/>
                <a:gd name="T14" fmla="*/ 224 w 224"/>
                <a:gd name="T15" fmla="*/ 1 h 1"/>
              </a:gdLst>
              <a:ahLst/>
              <a:cxnLst>
                <a:cxn ang="T8">
                  <a:pos x="T0" y="T1"/>
                </a:cxn>
                <a:cxn ang="T9">
                  <a:pos x="T2" y="T3"/>
                </a:cxn>
                <a:cxn ang="T10">
                  <a:pos x="T4" y="T5"/>
                </a:cxn>
                <a:cxn ang="T11">
                  <a:pos x="T6" y="T7"/>
                </a:cxn>
              </a:cxnLst>
              <a:rect l="T12" t="T13" r="T14" b="T15"/>
              <a:pathLst>
                <a:path w="224" h="1">
                  <a:moveTo>
                    <a:pt x="0" y="0"/>
                  </a:moveTo>
                  <a:lnTo>
                    <a:pt x="102" y="0"/>
                  </a:lnTo>
                  <a:lnTo>
                    <a:pt x="22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46" name="Line 1478"/>
            <p:cNvSpPr>
              <a:spLocks noChangeShapeType="1"/>
            </p:cNvSpPr>
            <p:nvPr/>
          </p:nvSpPr>
          <p:spPr bwMode="auto">
            <a:xfrm>
              <a:off x="1833"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47" name="Line 1479"/>
            <p:cNvSpPr>
              <a:spLocks noChangeShapeType="1"/>
            </p:cNvSpPr>
            <p:nvPr/>
          </p:nvSpPr>
          <p:spPr bwMode="auto">
            <a:xfrm>
              <a:off x="1867"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48" name="Line 1480"/>
            <p:cNvSpPr>
              <a:spLocks noChangeShapeType="1"/>
            </p:cNvSpPr>
            <p:nvPr/>
          </p:nvSpPr>
          <p:spPr bwMode="auto">
            <a:xfrm>
              <a:off x="1900"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49" name="Line 1481"/>
            <p:cNvSpPr>
              <a:spLocks noChangeShapeType="1"/>
            </p:cNvSpPr>
            <p:nvPr/>
          </p:nvSpPr>
          <p:spPr bwMode="auto">
            <a:xfrm>
              <a:off x="1935"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50" name="Line 1482"/>
            <p:cNvSpPr>
              <a:spLocks noChangeShapeType="1"/>
            </p:cNvSpPr>
            <p:nvPr/>
          </p:nvSpPr>
          <p:spPr bwMode="auto">
            <a:xfrm>
              <a:off x="1968"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51" name="Line 1483"/>
            <p:cNvSpPr>
              <a:spLocks noChangeShapeType="1"/>
            </p:cNvSpPr>
            <p:nvPr/>
          </p:nvSpPr>
          <p:spPr bwMode="auto">
            <a:xfrm>
              <a:off x="2003"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52" name="Line 1484"/>
            <p:cNvSpPr>
              <a:spLocks noChangeShapeType="1"/>
            </p:cNvSpPr>
            <p:nvPr/>
          </p:nvSpPr>
          <p:spPr bwMode="auto">
            <a:xfrm>
              <a:off x="2035"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53" name="Freeform 1485"/>
            <p:cNvSpPr>
              <a:spLocks/>
            </p:cNvSpPr>
            <p:nvPr/>
          </p:nvSpPr>
          <p:spPr bwMode="auto">
            <a:xfrm>
              <a:off x="2070" y="1721"/>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54" name="Line 1486"/>
            <p:cNvSpPr>
              <a:spLocks noChangeShapeType="1"/>
            </p:cNvSpPr>
            <p:nvPr/>
          </p:nvSpPr>
          <p:spPr bwMode="auto">
            <a:xfrm>
              <a:off x="1833"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55" name="Line 1487"/>
            <p:cNvSpPr>
              <a:spLocks noChangeShapeType="1"/>
            </p:cNvSpPr>
            <p:nvPr/>
          </p:nvSpPr>
          <p:spPr bwMode="auto">
            <a:xfrm>
              <a:off x="1867"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56" name="Line 1488"/>
            <p:cNvSpPr>
              <a:spLocks noChangeShapeType="1"/>
            </p:cNvSpPr>
            <p:nvPr/>
          </p:nvSpPr>
          <p:spPr bwMode="auto">
            <a:xfrm>
              <a:off x="1900"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57" name="Line 1489"/>
            <p:cNvSpPr>
              <a:spLocks noChangeShapeType="1"/>
            </p:cNvSpPr>
            <p:nvPr/>
          </p:nvSpPr>
          <p:spPr bwMode="auto">
            <a:xfrm>
              <a:off x="1935"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58" name="Line 1490"/>
            <p:cNvSpPr>
              <a:spLocks noChangeShapeType="1"/>
            </p:cNvSpPr>
            <p:nvPr/>
          </p:nvSpPr>
          <p:spPr bwMode="auto">
            <a:xfrm>
              <a:off x="1968"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59" name="Line 1491"/>
            <p:cNvSpPr>
              <a:spLocks noChangeShapeType="1"/>
            </p:cNvSpPr>
            <p:nvPr/>
          </p:nvSpPr>
          <p:spPr bwMode="auto">
            <a:xfrm>
              <a:off x="2003"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60" name="Line 1492"/>
            <p:cNvSpPr>
              <a:spLocks noChangeShapeType="1"/>
            </p:cNvSpPr>
            <p:nvPr/>
          </p:nvSpPr>
          <p:spPr bwMode="auto">
            <a:xfrm>
              <a:off x="2035"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61" name="Freeform 1493"/>
            <p:cNvSpPr>
              <a:spLocks/>
            </p:cNvSpPr>
            <p:nvPr/>
          </p:nvSpPr>
          <p:spPr bwMode="auto">
            <a:xfrm>
              <a:off x="2070" y="1597"/>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62" name="Freeform 1494"/>
            <p:cNvSpPr>
              <a:spLocks/>
            </p:cNvSpPr>
            <p:nvPr/>
          </p:nvSpPr>
          <p:spPr bwMode="auto">
            <a:xfrm>
              <a:off x="2790" y="1569"/>
              <a:ext cx="77" cy="1"/>
            </a:xfrm>
            <a:custGeom>
              <a:avLst/>
              <a:gdLst>
                <a:gd name="T0" fmla="*/ 0 w 77"/>
                <a:gd name="T1" fmla="*/ 0 h 1"/>
                <a:gd name="T2" fmla="*/ 11 w 77"/>
                <a:gd name="T3" fmla="*/ 0 h 1"/>
                <a:gd name="T4" fmla="*/ 77 w 77"/>
                <a:gd name="T5" fmla="*/ 0 h 1"/>
                <a:gd name="T6" fmla="*/ 0 60000 65536"/>
                <a:gd name="T7" fmla="*/ 0 60000 65536"/>
                <a:gd name="T8" fmla="*/ 0 60000 65536"/>
                <a:gd name="T9" fmla="*/ 0 w 77"/>
                <a:gd name="T10" fmla="*/ 0 h 1"/>
                <a:gd name="T11" fmla="*/ 77 w 77"/>
                <a:gd name="T12" fmla="*/ 1 h 1"/>
              </a:gdLst>
              <a:ahLst/>
              <a:cxnLst>
                <a:cxn ang="T6">
                  <a:pos x="T0" y="T1"/>
                </a:cxn>
                <a:cxn ang="T7">
                  <a:pos x="T2" y="T3"/>
                </a:cxn>
                <a:cxn ang="T8">
                  <a:pos x="T4" y="T5"/>
                </a:cxn>
              </a:cxnLst>
              <a:rect l="T9" t="T10" r="T11" b="T12"/>
              <a:pathLst>
                <a:path w="77" h="1">
                  <a:moveTo>
                    <a:pt x="0" y="0"/>
                  </a:moveTo>
                  <a:lnTo>
                    <a:pt x="11" y="0"/>
                  </a:lnTo>
                  <a:lnTo>
                    <a:pt x="7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63" name="Line 1495"/>
            <p:cNvSpPr>
              <a:spLocks noChangeShapeType="1"/>
            </p:cNvSpPr>
            <p:nvPr/>
          </p:nvSpPr>
          <p:spPr bwMode="auto">
            <a:xfrm>
              <a:off x="2744" y="1614"/>
              <a:ext cx="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64" name="Freeform 1496"/>
            <p:cNvSpPr>
              <a:spLocks/>
            </p:cNvSpPr>
            <p:nvPr/>
          </p:nvSpPr>
          <p:spPr bwMode="auto">
            <a:xfrm>
              <a:off x="2616" y="1569"/>
              <a:ext cx="83" cy="1"/>
            </a:xfrm>
            <a:custGeom>
              <a:avLst/>
              <a:gdLst>
                <a:gd name="T0" fmla="*/ 83 w 83"/>
                <a:gd name="T1" fmla="*/ 0 h 1"/>
                <a:gd name="T2" fmla="*/ 72 w 83"/>
                <a:gd name="T3" fmla="*/ 0 h 1"/>
                <a:gd name="T4" fmla="*/ 0 w 83"/>
                <a:gd name="T5" fmla="*/ 0 h 1"/>
                <a:gd name="T6" fmla="*/ 0 60000 65536"/>
                <a:gd name="T7" fmla="*/ 0 60000 65536"/>
                <a:gd name="T8" fmla="*/ 0 60000 65536"/>
                <a:gd name="T9" fmla="*/ 0 w 83"/>
                <a:gd name="T10" fmla="*/ 0 h 1"/>
                <a:gd name="T11" fmla="*/ 83 w 83"/>
                <a:gd name="T12" fmla="*/ 1 h 1"/>
              </a:gdLst>
              <a:ahLst/>
              <a:cxnLst>
                <a:cxn ang="T6">
                  <a:pos x="T0" y="T1"/>
                </a:cxn>
                <a:cxn ang="T7">
                  <a:pos x="T2" y="T3"/>
                </a:cxn>
                <a:cxn ang="T8">
                  <a:pos x="T4" y="T5"/>
                </a:cxn>
              </a:cxnLst>
              <a:rect l="T9" t="T10" r="T11" b="T12"/>
              <a:pathLst>
                <a:path w="83" h="1">
                  <a:moveTo>
                    <a:pt x="83" y="0"/>
                  </a:moveTo>
                  <a:lnTo>
                    <a:pt x="72"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65" name="Freeform 1497"/>
            <p:cNvSpPr>
              <a:spLocks/>
            </p:cNvSpPr>
            <p:nvPr/>
          </p:nvSpPr>
          <p:spPr bwMode="auto">
            <a:xfrm>
              <a:off x="2744" y="1446"/>
              <a:ext cx="1" cy="77"/>
            </a:xfrm>
            <a:custGeom>
              <a:avLst/>
              <a:gdLst>
                <a:gd name="T0" fmla="*/ 0 w 1"/>
                <a:gd name="T1" fmla="*/ 77 h 77"/>
                <a:gd name="T2" fmla="*/ 0 w 1"/>
                <a:gd name="T3" fmla="*/ 66 h 77"/>
                <a:gd name="T4" fmla="*/ 0 w 1"/>
                <a:gd name="T5" fmla="*/ 0 h 77"/>
                <a:gd name="T6" fmla="*/ 0 60000 65536"/>
                <a:gd name="T7" fmla="*/ 0 60000 65536"/>
                <a:gd name="T8" fmla="*/ 0 60000 65536"/>
                <a:gd name="T9" fmla="*/ 0 w 1"/>
                <a:gd name="T10" fmla="*/ 0 h 77"/>
                <a:gd name="T11" fmla="*/ 1 w 1"/>
                <a:gd name="T12" fmla="*/ 77 h 77"/>
              </a:gdLst>
              <a:ahLst/>
              <a:cxnLst>
                <a:cxn ang="T6">
                  <a:pos x="T0" y="T1"/>
                </a:cxn>
                <a:cxn ang="T7">
                  <a:pos x="T2" y="T3"/>
                </a:cxn>
                <a:cxn ang="T8">
                  <a:pos x="T4" y="T5"/>
                </a:cxn>
              </a:cxnLst>
              <a:rect l="T9" t="T10" r="T11" b="T12"/>
              <a:pathLst>
                <a:path w="1" h="77">
                  <a:moveTo>
                    <a:pt x="0" y="77"/>
                  </a:moveTo>
                  <a:lnTo>
                    <a:pt x="0" y="66"/>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66" name="Line 1498"/>
            <p:cNvSpPr>
              <a:spLocks noChangeShapeType="1"/>
            </p:cNvSpPr>
            <p:nvPr/>
          </p:nvSpPr>
          <p:spPr bwMode="auto">
            <a:xfrm>
              <a:off x="2744" y="1569"/>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67" name="Line 1499"/>
            <p:cNvSpPr>
              <a:spLocks noChangeShapeType="1"/>
            </p:cNvSpPr>
            <p:nvPr/>
          </p:nvSpPr>
          <p:spPr bwMode="auto">
            <a:xfrm>
              <a:off x="2744" y="1569"/>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68" name="Line 1500"/>
            <p:cNvSpPr>
              <a:spLocks noChangeShapeType="1"/>
            </p:cNvSpPr>
            <p:nvPr/>
          </p:nvSpPr>
          <p:spPr bwMode="auto">
            <a:xfrm flipH="1">
              <a:off x="2723" y="1569"/>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69" name="Line 1501"/>
            <p:cNvSpPr>
              <a:spLocks noChangeShapeType="1"/>
            </p:cNvSpPr>
            <p:nvPr/>
          </p:nvSpPr>
          <p:spPr bwMode="auto">
            <a:xfrm flipV="1">
              <a:off x="2744" y="154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70" name="Freeform 1502"/>
            <p:cNvSpPr>
              <a:spLocks/>
            </p:cNvSpPr>
            <p:nvPr/>
          </p:nvSpPr>
          <p:spPr bwMode="auto">
            <a:xfrm>
              <a:off x="2790" y="1750"/>
              <a:ext cx="74" cy="1"/>
            </a:xfrm>
            <a:custGeom>
              <a:avLst/>
              <a:gdLst>
                <a:gd name="T0" fmla="*/ 0 w 74"/>
                <a:gd name="T1" fmla="*/ 0 h 1"/>
                <a:gd name="T2" fmla="*/ 11 w 74"/>
                <a:gd name="T3" fmla="*/ 0 h 1"/>
                <a:gd name="T4" fmla="*/ 74 w 74"/>
                <a:gd name="T5" fmla="*/ 0 h 1"/>
                <a:gd name="T6" fmla="*/ 0 60000 65536"/>
                <a:gd name="T7" fmla="*/ 0 60000 65536"/>
                <a:gd name="T8" fmla="*/ 0 60000 65536"/>
                <a:gd name="T9" fmla="*/ 0 w 74"/>
                <a:gd name="T10" fmla="*/ 0 h 1"/>
                <a:gd name="T11" fmla="*/ 74 w 74"/>
                <a:gd name="T12" fmla="*/ 1 h 1"/>
              </a:gdLst>
              <a:ahLst/>
              <a:cxnLst>
                <a:cxn ang="T6">
                  <a:pos x="T0" y="T1"/>
                </a:cxn>
                <a:cxn ang="T7">
                  <a:pos x="T2" y="T3"/>
                </a:cxn>
                <a:cxn ang="T8">
                  <a:pos x="T4" y="T5"/>
                </a:cxn>
              </a:cxnLst>
              <a:rect l="T9" t="T10" r="T11" b="T12"/>
              <a:pathLst>
                <a:path w="74" h="1">
                  <a:moveTo>
                    <a:pt x="0" y="0"/>
                  </a:moveTo>
                  <a:lnTo>
                    <a:pt x="11" y="0"/>
                  </a:lnTo>
                  <a:lnTo>
                    <a:pt x="7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1" name="Freeform 1503"/>
            <p:cNvSpPr>
              <a:spLocks/>
            </p:cNvSpPr>
            <p:nvPr/>
          </p:nvSpPr>
          <p:spPr bwMode="auto">
            <a:xfrm>
              <a:off x="2744" y="1793"/>
              <a:ext cx="1" cy="59"/>
            </a:xfrm>
            <a:custGeom>
              <a:avLst/>
              <a:gdLst>
                <a:gd name="T0" fmla="*/ 0 w 1"/>
                <a:gd name="T1" fmla="*/ 0 h 59"/>
                <a:gd name="T2" fmla="*/ 0 w 1"/>
                <a:gd name="T3" fmla="*/ 11 h 59"/>
                <a:gd name="T4" fmla="*/ 0 w 1"/>
                <a:gd name="T5" fmla="*/ 59 h 59"/>
                <a:gd name="T6" fmla="*/ 0 60000 65536"/>
                <a:gd name="T7" fmla="*/ 0 60000 65536"/>
                <a:gd name="T8" fmla="*/ 0 60000 65536"/>
                <a:gd name="T9" fmla="*/ 0 w 1"/>
                <a:gd name="T10" fmla="*/ 0 h 59"/>
                <a:gd name="T11" fmla="*/ 1 w 1"/>
                <a:gd name="T12" fmla="*/ 59 h 59"/>
              </a:gdLst>
              <a:ahLst/>
              <a:cxnLst>
                <a:cxn ang="T6">
                  <a:pos x="T0" y="T1"/>
                </a:cxn>
                <a:cxn ang="T7">
                  <a:pos x="T2" y="T3"/>
                </a:cxn>
                <a:cxn ang="T8">
                  <a:pos x="T4" y="T5"/>
                </a:cxn>
              </a:cxnLst>
              <a:rect l="T9" t="T10" r="T11" b="T12"/>
              <a:pathLst>
                <a:path w="1" h="59">
                  <a:moveTo>
                    <a:pt x="0" y="0"/>
                  </a:moveTo>
                  <a:lnTo>
                    <a:pt x="0" y="11"/>
                  </a:lnTo>
                  <a:lnTo>
                    <a:pt x="0" y="5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2" name="Freeform 1504"/>
            <p:cNvSpPr>
              <a:spLocks/>
            </p:cNvSpPr>
            <p:nvPr/>
          </p:nvSpPr>
          <p:spPr bwMode="auto">
            <a:xfrm>
              <a:off x="2609" y="1750"/>
              <a:ext cx="90" cy="1"/>
            </a:xfrm>
            <a:custGeom>
              <a:avLst/>
              <a:gdLst>
                <a:gd name="T0" fmla="*/ 90 w 90"/>
                <a:gd name="T1" fmla="*/ 0 h 1"/>
                <a:gd name="T2" fmla="*/ 79 w 90"/>
                <a:gd name="T3" fmla="*/ 0 h 1"/>
                <a:gd name="T4" fmla="*/ 0 w 90"/>
                <a:gd name="T5" fmla="*/ 0 h 1"/>
                <a:gd name="T6" fmla="*/ 0 60000 65536"/>
                <a:gd name="T7" fmla="*/ 0 60000 65536"/>
                <a:gd name="T8" fmla="*/ 0 60000 65536"/>
                <a:gd name="T9" fmla="*/ 0 w 90"/>
                <a:gd name="T10" fmla="*/ 0 h 1"/>
                <a:gd name="T11" fmla="*/ 90 w 90"/>
                <a:gd name="T12" fmla="*/ 1 h 1"/>
              </a:gdLst>
              <a:ahLst/>
              <a:cxnLst>
                <a:cxn ang="T6">
                  <a:pos x="T0" y="T1"/>
                </a:cxn>
                <a:cxn ang="T7">
                  <a:pos x="T2" y="T3"/>
                </a:cxn>
                <a:cxn ang="T8">
                  <a:pos x="T4" y="T5"/>
                </a:cxn>
              </a:cxnLst>
              <a:rect l="T9" t="T10" r="T11" b="T12"/>
              <a:pathLst>
                <a:path w="90" h="1">
                  <a:moveTo>
                    <a:pt x="90" y="0"/>
                  </a:moveTo>
                  <a:lnTo>
                    <a:pt x="79"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3" name="Freeform 1505"/>
            <p:cNvSpPr>
              <a:spLocks/>
            </p:cNvSpPr>
            <p:nvPr/>
          </p:nvSpPr>
          <p:spPr bwMode="auto">
            <a:xfrm>
              <a:off x="2744" y="1614"/>
              <a:ext cx="1" cy="90"/>
            </a:xfrm>
            <a:custGeom>
              <a:avLst/>
              <a:gdLst>
                <a:gd name="T0" fmla="*/ 0 w 1"/>
                <a:gd name="T1" fmla="*/ 90 h 90"/>
                <a:gd name="T2" fmla="*/ 0 w 1"/>
                <a:gd name="T3" fmla="*/ 79 h 90"/>
                <a:gd name="T4" fmla="*/ 0 w 1"/>
                <a:gd name="T5" fmla="*/ 44 h 90"/>
                <a:gd name="T6" fmla="*/ 0 w 1"/>
                <a:gd name="T7" fmla="*/ 33 h 90"/>
                <a:gd name="T8" fmla="*/ 0 w 1"/>
                <a:gd name="T9" fmla="*/ 11 h 90"/>
                <a:gd name="T10" fmla="*/ 0 w 1"/>
                <a:gd name="T11" fmla="*/ 0 h 90"/>
                <a:gd name="T12" fmla="*/ 0 60000 65536"/>
                <a:gd name="T13" fmla="*/ 0 60000 65536"/>
                <a:gd name="T14" fmla="*/ 0 60000 65536"/>
                <a:gd name="T15" fmla="*/ 0 60000 65536"/>
                <a:gd name="T16" fmla="*/ 0 60000 65536"/>
                <a:gd name="T17" fmla="*/ 0 60000 65536"/>
                <a:gd name="T18" fmla="*/ 0 w 1"/>
                <a:gd name="T19" fmla="*/ 0 h 90"/>
                <a:gd name="T20" fmla="*/ 1 w 1"/>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1" h="90">
                  <a:moveTo>
                    <a:pt x="0" y="90"/>
                  </a:moveTo>
                  <a:lnTo>
                    <a:pt x="0" y="79"/>
                  </a:lnTo>
                  <a:lnTo>
                    <a:pt x="0" y="44"/>
                  </a:lnTo>
                  <a:lnTo>
                    <a:pt x="0" y="33"/>
                  </a:lnTo>
                  <a:lnTo>
                    <a:pt x="0" y="1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74" name="Line 1506"/>
            <p:cNvSpPr>
              <a:spLocks noChangeShapeType="1"/>
            </p:cNvSpPr>
            <p:nvPr/>
          </p:nvSpPr>
          <p:spPr bwMode="auto">
            <a:xfrm>
              <a:off x="2744" y="1750"/>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75" name="Line 1507"/>
            <p:cNvSpPr>
              <a:spLocks noChangeShapeType="1"/>
            </p:cNvSpPr>
            <p:nvPr/>
          </p:nvSpPr>
          <p:spPr bwMode="auto">
            <a:xfrm>
              <a:off x="2744" y="175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76" name="Line 1508"/>
            <p:cNvSpPr>
              <a:spLocks noChangeShapeType="1"/>
            </p:cNvSpPr>
            <p:nvPr/>
          </p:nvSpPr>
          <p:spPr bwMode="auto">
            <a:xfrm flipH="1">
              <a:off x="2723" y="1750"/>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77" name="Line 1509"/>
            <p:cNvSpPr>
              <a:spLocks noChangeShapeType="1"/>
            </p:cNvSpPr>
            <p:nvPr/>
          </p:nvSpPr>
          <p:spPr bwMode="auto">
            <a:xfrm flipV="1">
              <a:off x="2744" y="172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78" name="Line 1510"/>
            <p:cNvSpPr>
              <a:spLocks noChangeShapeType="1"/>
            </p:cNvSpPr>
            <p:nvPr/>
          </p:nvSpPr>
          <p:spPr bwMode="auto">
            <a:xfrm flipV="1">
              <a:off x="2901" y="1193"/>
              <a:ext cx="1" cy="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79" name="Freeform 1511"/>
            <p:cNvSpPr>
              <a:spLocks/>
            </p:cNvSpPr>
            <p:nvPr/>
          </p:nvSpPr>
          <p:spPr bwMode="auto">
            <a:xfrm>
              <a:off x="2223" y="1802"/>
              <a:ext cx="391" cy="109"/>
            </a:xfrm>
            <a:custGeom>
              <a:avLst/>
              <a:gdLst>
                <a:gd name="T0" fmla="*/ 391 w 391"/>
                <a:gd name="T1" fmla="*/ 0 h 109"/>
                <a:gd name="T2" fmla="*/ 343 w 391"/>
                <a:gd name="T3" fmla="*/ 20 h 109"/>
                <a:gd name="T4" fmla="*/ 113 w 391"/>
                <a:gd name="T5" fmla="*/ 109 h 109"/>
                <a:gd name="T6" fmla="*/ 0 w 391"/>
                <a:gd name="T7" fmla="*/ 109 h 109"/>
                <a:gd name="T8" fmla="*/ 0 60000 65536"/>
                <a:gd name="T9" fmla="*/ 0 60000 65536"/>
                <a:gd name="T10" fmla="*/ 0 60000 65536"/>
                <a:gd name="T11" fmla="*/ 0 60000 65536"/>
                <a:gd name="T12" fmla="*/ 0 w 391"/>
                <a:gd name="T13" fmla="*/ 0 h 109"/>
                <a:gd name="T14" fmla="*/ 391 w 391"/>
                <a:gd name="T15" fmla="*/ 109 h 109"/>
              </a:gdLst>
              <a:ahLst/>
              <a:cxnLst>
                <a:cxn ang="T8">
                  <a:pos x="T0" y="T1"/>
                </a:cxn>
                <a:cxn ang="T9">
                  <a:pos x="T2" y="T3"/>
                </a:cxn>
                <a:cxn ang="T10">
                  <a:pos x="T4" y="T5"/>
                </a:cxn>
                <a:cxn ang="T11">
                  <a:pos x="T6" y="T7"/>
                </a:cxn>
              </a:cxnLst>
              <a:rect l="T12" t="T13" r="T14" b="T15"/>
              <a:pathLst>
                <a:path w="391" h="109">
                  <a:moveTo>
                    <a:pt x="391" y="0"/>
                  </a:moveTo>
                  <a:lnTo>
                    <a:pt x="343" y="20"/>
                  </a:lnTo>
                  <a:lnTo>
                    <a:pt x="113" y="109"/>
                  </a:lnTo>
                  <a:lnTo>
                    <a:pt x="0" y="10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0" name="Freeform 1512"/>
            <p:cNvSpPr>
              <a:spLocks/>
            </p:cNvSpPr>
            <p:nvPr/>
          </p:nvSpPr>
          <p:spPr bwMode="auto">
            <a:xfrm>
              <a:off x="1824" y="1872"/>
              <a:ext cx="50" cy="65"/>
            </a:xfrm>
            <a:custGeom>
              <a:avLst/>
              <a:gdLst>
                <a:gd name="T0" fmla="*/ 515 w 23"/>
                <a:gd name="T1" fmla="*/ 306 h 30"/>
                <a:gd name="T2" fmla="*/ 515 w 23"/>
                <a:gd name="T3" fmla="*/ 262 h 30"/>
                <a:gd name="T4" fmla="*/ 472 w 23"/>
                <a:gd name="T5" fmla="*/ 202 h 30"/>
                <a:gd name="T6" fmla="*/ 0 w 23"/>
                <a:gd name="T7" fmla="*/ 225 h 30"/>
                <a:gd name="T8" fmla="*/ 0 w 23"/>
                <a:gd name="T9" fmla="*/ 286 h 30"/>
                <a:gd name="T10" fmla="*/ 0 w 23"/>
                <a:gd name="T11" fmla="*/ 358 h 30"/>
                <a:gd name="T12" fmla="*/ 472 w 23"/>
                <a:gd name="T13" fmla="*/ 438 h 30"/>
                <a:gd name="T14" fmla="*/ 515 w 23"/>
                <a:gd name="T15" fmla="*/ 375 h 30"/>
                <a:gd name="T16" fmla="*/ 515 w 23"/>
                <a:gd name="T17" fmla="*/ 30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2"/>
                    <a:pt x="23" y="12"/>
                    <a:pt x="23" y="12"/>
                  </a:cubicBezTo>
                  <a:cubicBezTo>
                    <a:pt x="21" y="9"/>
                    <a:pt x="21" y="9"/>
                    <a:pt x="21" y="9"/>
                  </a:cubicBezTo>
                  <a:cubicBezTo>
                    <a:pt x="17" y="0"/>
                    <a:pt x="4" y="1"/>
                    <a:pt x="0" y="10"/>
                  </a:cubicBezTo>
                  <a:cubicBezTo>
                    <a:pt x="0" y="13"/>
                    <a:pt x="0" y="13"/>
                    <a:pt x="0" y="13"/>
                  </a:cubicBezTo>
                  <a:cubicBezTo>
                    <a:pt x="0" y="16"/>
                    <a:pt x="0" y="16"/>
                    <a:pt x="0" y="16"/>
                  </a:cubicBezTo>
                  <a:cubicBezTo>
                    <a:pt x="1" y="27"/>
                    <a:pt x="16" y="30"/>
                    <a:pt x="21" y="20"/>
                  </a:cubicBezTo>
                  <a:cubicBezTo>
                    <a:pt x="23" y="17"/>
                    <a:pt x="23" y="17"/>
                    <a:pt x="23" y="17"/>
                  </a:cubicBezTo>
                  <a:lnTo>
                    <a:pt x="23" y="14"/>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1" name="Line 1513"/>
            <p:cNvSpPr>
              <a:spLocks noChangeShapeType="1"/>
            </p:cNvSpPr>
            <p:nvPr/>
          </p:nvSpPr>
          <p:spPr bwMode="auto">
            <a:xfrm flipV="1">
              <a:off x="3126" y="1228"/>
              <a:ext cx="1" cy="18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82" name="Line 1514"/>
            <p:cNvSpPr>
              <a:spLocks noChangeShapeType="1"/>
            </p:cNvSpPr>
            <p:nvPr/>
          </p:nvSpPr>
          <p:spPr bwMode="auto">
            <a:xfrm flipV="1">
              <a:off x="2901" y="1228"/>
              <a:ext cx="1" cy="18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83" name="Line 1515"/>
            <p:cNvSpPr>
              <a:spLocks noChangeShapeType="1"/>
            </p:cNvSpPr>
            <p:nvPr/>
          </p:nvSpPr>
          <p:spPr bwMode="auto">
            <a:xfrm>
              <a:off x="3602" y="1883"/>
              <a:ext cx="34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84" name="Line 1516"/>
            <p:cNvSpPr>
              <a:spLocks noChangeShapeType="1"/>
            </p:cNvSpPr>
            <p:nvPr/>
          </p:nvSpPr>
          <p:spPr bwMode="auto">
            <a:xfrm>
              <a:off x="3486" y="1883"/>
              <a:ext cx="11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85" name="Line 1517"/>
            <p:cNvSpPr>
              <a:spLocks noChangeShapeType="1"/>
            </p:cNvSpPr>
            <p:nvPr/>
          </p:nvSpPr>
          <p:spPr bwMode="auto">
            <a:xfrm>
              <a:off x="3486" y="1433"/>
              <a:ext cx="460"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86" name="Freeform 1518"/>
            <p:cNvSpPr>
              <a:spLocks/>
            </p:cNvSpPr>
            <p:nvPr/>
          </p:nvSpPr>
          <p:spPr bwMode="auto">
            <a:xfrm>
              <a:off x="3458" y="1649"/>
              <a:ext cx="292" cy="478"/>
            </a:xfrm>
            <a:custGeom>
              <a:avLst/>
              <a:gdLst>
                <a:gd name="T0" fmla="*/ 0 w 292"/>
                <a:gd name="T1" fmla="*/ 0 h 478"/>
                <a:gd name="T2" fmla="*/ 6 w 292"/>
                <a:gd name="T3" fmla="*/ 9 h 478"/>
                <a:gd name="T4" fmla="*/ 6 w 292"/>
                <a:gd name="T5" fmla="*/ 9 h 478"/>
                <a:gd name="T6" fmla="*/ 6 w 292"/>
                <a:gd name="T7" fmla="*/ 9 h 478"/>
                <a:gd name="T8" fmla="*/ 89 w 292"/>
                <a:gd name="T9" fmla="*/ 144 h 478"/>
                <a:gd name="T10" fmla="*/ 144 w 292"/>
                <a:gd name="T11" fmla="*/ 234 h 478"/>
                <a:gd name="T12" fmla="*/ 144 w 292"/>
                <a:gd name="T13" fmla="*/ 234 h 478"/>
                <a:gd name="T14" fmla="*/ 292 w 292"/>
                <a:gd name="T15" fmla="*/ 478 h 478"/>
                <a:gd name="T16" fmla="*/ 0 60000 65536"/>
                <a:gd name="T17" fmla="*/ 0 60000 65536"/>
                <a:gd name="T18" fmla="*/ 0 60000 65536"/>
                <a:gd name="T19" fmla="*/ 0 60000 65536"/>
                <a:gd name="T20" fmla="*/ 0 60000 65536"/>
                <a:gd name="T21" fmla="*/ 0 60000 65536"/>
                <a:gd name="T22" fmla="*/ 0 60000 65536"/>
                <a:gd name="T23" fmla="*/ 0 60000 65536"/>
                <a:gd name="T24" fmla="*/ 0 w 292"/>
                <a:gd name="T25" fmla="*/ 0 h 478"/>
                <a:gd name="T26" fmla="*/ 292 w 292"/>
                <a:gd name="T27" fmla="*/ 478 h 4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2" h="478">
                  <a:moveTo>
                    <a:pt x="0" y="0"/>
                  </a:moveTo>
                  <a:lnTo>
                    <a:pt x="6" y="9"/>
                  </a:lnTo>
                  <a:lnTo>
                    <a:pt x="89" y="144"/>
                  </a:lnTo>
                  <a:lnTo>
                    <a:pt x="144" y="234"/>
                  </a:lnTo>
                  <a:lnTo>
                    <a:pt x="292" y="47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87" name="Line 1519"/>
            <p:cNvSpPr>
              <a:spLocks noChangeShapeType="1"/>
            </p:cNvSpPr>
            <p:nvPr/>
          </p:nvSpPr>
          <p:spPr bwMode="auto">
            <a:xfrm>
              <a:off x="3464" y="1658"/>
              <a:ext cx="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88" name="Line 1520"/>
            <p:cNvSpPr>
              <a:spLocks noChangeShapeType="1"/>
            </p:cNvSpPr>
            <p:nvPr/>
          </p:nvSpPr>
          <p:spPr bwMode="auto">
            <a:xfrm>
              <a:off x="3425" y="1595"/>
              <a:ext cx="39" cy="6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89" name="Freeform 1521"/>
            <p:cNvSpPr>
              <a:spLocks/>
            </p:cNvSpPr>
            <p:nvPr/>
          </p:nvSpPr>
          <p:spPr bwMode="auto">
            <a:xfrm>
              <a:off x="2609" y="1769"/>
              <a:ext cx="83" cy="44"/>
            </a:xfrm>
            <a:custGeom>
              <a:avLst/>
              <a:gdLst>
                <a:gd name="T0" fmla="*/ 83 w 83"/>
                <a:gd name="T1" fmla="*/ 0 h 44"/>
                <a:gd name="T2" fmla="*/ 0 w 83"/>
                <a:gd name="T3" fmla="*/ 20 h 44"/>
                <a:gd name="T4" fmla="*/ 5 w 83"/>
                <a:gd name="T5" fmla="*/ 33 h 44"/>
                <a:gd name="T6" fmla="*/ 11 w 83"/>
                <a:gd name="T7" fmla="*/ 44 h 44"/>
                <a:gd name="T8" fmla="*/ 83 w 83"/>
                <a:gd name="T9" fmla="*/ 0 h 44"/>
                <a:gd name="T10" fmla="*/ 0 60000 65536"/>
                <a:gd name="T11" fmla="*/ 0 60000 65536"/>
                <a:gd name="T12" fmla="*/ 0 60000 65536"/>
                <a:gd name="T13" fmla="*/ 0 60000 65536"/>
                <a:gd name="T14" fmla="*/ 0 60000 65536"/>
                <a:gd name="T15" fmla="*/ 0 w 83"/>
                <a:gd name="T16" fmla="*/ 0 h 44"/>
                <a:gd name="T17" fmla="*/ 83 w 83"/>
                <a:gd name="T18" fmla="*/ 44 h 44"/>
              </a:gdLst>
              <a:ahLst/>
              <a:cxnLst>
                <a:cxn ang="T10">
                  <a:pos x="T0" y="T1"/>
                </a:cxn>
                <a:cxn ang="T11">
                  <a:pos x="T2" y="T3"/>
                </a:cxn>
                <a:cxn ang="T12">
                  <a:pos x="T4" y="T5"/>
                </a:cxn>
                <a:cxn ang="T13">
                  <a:pos x="T6" y="T7"/>
                </a:cxn>
                <a:cxn ang="T14">
                  <a:pos x="T8" y="T9"/>
                </a:cxn>
              </a:cxnLst>
              <a:rect l="T15" t="T16" r="T17" b="T18"/>
              <a:pathLst>
                <a:path w="83" h="44">
                  <a:moveTo>
                    <a:pt x="83" y="0"/>
                  </a:moveTo>
                  <a:lnTo>
                    <a:pt x="0" y="20"/>
                  </a:lnTo>
                  <a:lnTo>
                    <a:pt x="5" y="33"/>
                  </a:lnTo>
                  <a:lnTo>
                    <a:pt x="11" y="44"/>
                  </a:lnTo>
                  <a:lnTo>
                    <a:pt x="8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0" name="Freeform 1522"/>
            <p:cNvSpPr>
              <a:spLocks/>
            </p:cNvSpPr>
            <p:nvPr/>
          </p:nvSpPr>
          <p:spPr bwMode="auto">
            <a:xfrm>
              <a:off x="3381" y="1523"/>
              <a:ext cx="57" cy="81"/>
            </a:xfrm>
            <a:custGeom>
              <a:avLst/>
              <a:gdLst>
                <a:gd name="T0" fmla="*/ 0 w 57"/>
                <a:gd name="T1" fmla="*/ 0 h 81"/>
                <a:gd name="T2" fmla="*/ 33 w 57"/>
                <a:gd name="T3" fmla="*/ 81 h 81"/>
                <a:gd name="T4" fmla="*/ 44 w 57"/>
                <a:gd name="T5" fmla="*/ 72 h 81"/>
                <a:gd name="T6" fmla="*/ 57 w 57"/>
                <a:gd name="T7" fmla="*/ 65 h 81"/>
                <a:gd name="T8" fmla="*/ 0 w 57"/>
                <a:gd name="T9" fmla="*/ 0 h 81"/>
                <a:gd name="T10" fmla="*/ 0 60000 65536"/>
                <a:gd name="T11" fmla="*/ 0 60000 65536"/>
                <a:gd name="T12" fmla="*/ 0 60000 65536"/>
                <a:gd name="T13" fmla="*/ 0 60000 65536"/>
                <a:gd name="T14" fmla="*/ 0 60000 65536"/>
                <a:gd name="T15" fmla="*/ 0 w 57"/>
                <a:gd name="T16" fmla="*/ 0 h 81"/>
                <a:gd name="T17" fmla="*/ 57 w 57"/>
                <a:gd name="T18" fmla="*/ 81 h 81"/>
              </a:gdLst>
              <a:ahLst/>
              <a:cxnLst>
                <a:cxn ang="T10">
                  <a:pos x="T0" y="T1"/>
                </a:cxn>
                <a:cxn ang="T11">
                  <a:pos x="T2" y="T3"/>
                </a:cxn>
                <a:cxn ang="T12">
                  <a:pos x="T4" y="T5"/>
                </a:cxn>
                <a:cxn ang="T13">
                  <a:pos x="T6" y="T7"/>
                </a:cxn>
                <a:cxn ang="T14">
                  <a:pos x="T8" y="T9"/>
                </a:cxn>
              </a:cxnLst>
              <a:rect l="T15" t="T16" r="T17" b="T18"/>
              <a:pathLst>
                <a:path w="57" h="81">
                  <a:moveTo>
                    <a:pt x="0" y="0"/>
                  </a:moveTo>
                  <a:lnTo>
                    <a:pt x="33" y="81"/>
                  </a:lnTo>
                  <a:lnTo>
                    <a:pt x="44" y="72"/>
                  </a:lnTo>
                  <a:lnTo>
                    <a:pt x="57" y="65"/>
                  </a:lnTo>
                  <a:lnTo>
                    <a:pt x="0"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1" name="Freeform 1523"/>
            <p:cNvSpPr>
              <a:spLocks/>
            </p:cNvSpPr>
            <p:nvPr/>
          </p:nvSpPr>
          <p:spPr bwMode="auto">
            <a:xfrm>
              <a:off x="1944" y="2081"/>
              <a:ext cx="78" cy="77"/>
            </a:xfrm>
            <a:custGeom>
              <a:avLst/>
              <a:gdLst>
                <a:gd name="T0" fmla="*/ 78 w 78"/>
                <a:gd name="T1" fmla="*/ 0 h 77"/>
                <a:gd name="T2" fmla="*/ 0 w 78"/>
                <a:gd name="T3" fmla="*/ 0 h 77"/>
                <a:gd name="T4" fmla="*/ 39 w 78"/>
                <a:gd name="T5" fmla="*/ 77 h 77"/>
                <a:gd name="T6" fmla="*/ 78 w 78"/>
                <a:gd name="T7" fmla="*/ 0 h 77"/>
                <a:gd name="T8" fmla="*/ 0 60000 65536"/>
                <a:gd name="T9" fmla="*/ 0 60000 65536"/>
                <a:gd name="T10" fmla="*/ 0 60000 65536"/>
                <a:gd name="T11" fmla="*/ 0 60000 65536"/>
                <a:gd name="T12" fmla="*/ 0 w 78"/>
                <a:gd name="T13" fmla="*/ 0 h 77"/>
                <a:gd name="T14" fmla="*/ 78 w 78"/>
                <a:gd name="T15" fmla="*/ 77 h 77"/>
              </a:gdLst>
              <a:ahLst/>
              <a:cxnLst>
                <a:cxn ang="T8">
                  <a:pos x="T0" y="T1"/>
                </a:cxn>
                <a:cxn ang="T9">
                  <a:pos x="T2" y="T3"/>
                </a:cxn>
                <a:cxn ang="T10">
                  <a:pos x="T4" y="T5"/>
                </a:cxn>
                <a:cxn ang="T11">
                  <a:pos x="T6" y="T7"/>
                </a:cxn>
              </a:cxnLst>
              <a:rect l="T12" t="T13" r="T14" b="T15"/>
              <a:pathLst>
                <a:path w="78" h="77">
                  <a:moveTo>
                    <a:pt x="78" y="0"/>
                  </a:moveTo>
                  <a:lnTo>
                    <a:pt x="0" y="0"/>
                  </a:lnTo>
                  <a:lnTo>
                    <a:pt x="39" y="77"/>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2" name="Freeform 1524"/>
            <p:cNvSpPr>
              <a:spLocks/>
            </p:cNvSpPr>
            <p:nvPr/>
          </p:nvSpPr>
          <p:spPr bwMode="auto">
            <a:xfrm>
              <a:off x="1944" y="2081"/>
              <a:ext cx="78" cy="77"/>
            </a:xfrm>
            <a:custGeom>
              <a:avLst/>
              <a:gdLst>
                <a:gd name="T0" fmla="*/ 78 w 78"/>
                <a:gd name="T1" fmla="*/ 0 h 77"/>
                <a:gd name="T2" fmla="*/ 0 w 78"/>
                <a:gd name="T3" fmla="*/ 0 h 77"/>
                <a:gd name="T4" fmla="*/ 39 w 78"/>
                <a:gd name="T5" fmla="*/ 77 h 77"/>
                <a:gd name="T6" fmla="*/ 78 w 78"/>
                <a:gd name="T7" fmla="*/ 0 h 77"/>
                <a:gd name="T8" fmla="*/ 0 60000 65536"/>
                <a:gd name="T9" fmla="*/ 0 60000 65536"/>
                <a:gd name="T10" fmla="*/ 0 60000 65536"/>
                <a:gd name="T11" fmla="*/ 0 60000 65536"/>
                <a:gd name="T12" fmla="*/ 0 w 78"/>
                <a:gd name="T13" fmla="*/ 0 h 77"/>
                <a:gd name="T14" fmla="*/ 78 w 78"/>
                <a:gd name="T15" fmla="*/ 77 h 77"/>
              </a:gdLst>
              <a:ahLst/>
              <a:cxnLst>
                <a:cxn ang="T8">
                  <a:pos x="T0" y="T1"/>
                </a:cxn>
                <a:cxn ang="T9">
                  <a:pos x="T2" y="T3"/>
                </a:cxn>
                <a:cxn ang="T10">
                  <a:pos x="T4" y="T5"/>
                </a:cxn>
                <a:cxn ang="T11">
                  <a:pos x="T6" y="T7"/>
                </a:cxn>
              </a:cxnLst>
              <a:rect l="T12" t="T13" r="T14" b="T15"/>
              <a:pathLst>
                <a:path w="78" h="77">
                  <a:moveTo>
                    <a:pt x="78" y="0"/>
                  </a:moveTo>
                  <a:lnTo>
                    <a:pt x="0" y="0"/>
                  </a:lnTo>
                  <a:lnTo>
                    <a:pt x="39" y="77"/>
                  </a:lnTo>
                  <a:lnTo>
                    <a:pt x="78"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3" name="Freeform 1525"/>
            <p:cNvSpPr>
              <a:spLocks/>
            </p:cNvSpPr>
            <p:nvPr/>
          </p:nvSpPr>
          <p:spPr bwMode="auto">
            <a:xfrm>
              <a:off x="2823" y="1250"/>
              <a:ext cx="78" cy="79"/>
            </a:xfrm>
            <a:custGeom>
              <a:avLst/>
              <a:gdLst>
                <a:gd name="T0" fmla="*/ 78 w 78"/>
                <a:gd name="T1" fmla="*/ 79 h 79"/>
                <a:gd name="T2" fmla="*/ 78 w 78"/>
                <a:gd name="T3" fmla="*/ 0 h 79"/>
                <a:gd name="T4" fmla="*/ 0 w 78"/>
                <a:gd name="T5" fmla="*/ 39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78" y="0"/>
                  </a:lnTo>
                  <a:lnTo>
                    <a:pt x="0" y="39"/>
                  </a:lnTo>
                  <a:lnTo>
                    <a:pt x="7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194" name="Freeform 1526"/>
            <p:cNvSpPr>
              <a:spLocks/>
            </p:cNvSpPr>
            <p:nvPr/>
          </p:nvSpPr>
          <p:spPr bwMode="auto">
            <a:xfrm>
              <a:off x="2823" y="1250"/>
              <a:ext cx="78" cy="79"/>
            </a:xfrm>
            <a:custGeom>
              <a:avLst/>
              <a:gdLst>
                <a:gd name="T0" fmla="*/ 78 w 78"/>
                <a:gd name="T1" fmla="*/ 79 h 79"/>
                <a:gd name="T2" fmla="*/ 78 w 78"/>
                <a:gd name="T3" fmla="*/ 0 h 79"/>
                <a:gd name="T4" fmla="*/ 0 w 78"/>
                <a:gd name="T5" fmla="*/ 39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78" y="0"/>
                  </a:lnTo>
                  <a:lnTo>
                    <a:pt x="0" y="39"/>
                  </a:lnTo>
                  <a:lnTo>
                    <a:pt x="78"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195" name="Rectangle 1527"/>
            <p:cNvSpPr>
              <a:spLocks noChangeArrowheads="1"/>
            </p:cNvSpPr>
            <p:nvPr/>
          </p:nvSpPr>
          <p:spPr bwMode="auto">
            <a:xfrm>
              <a:off x="2554" y="14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C</a:t>
              </a:r>
              <a:endParaRPr lang="en-US"/>
            </a:p>
          </p:txBody>
        </p:sp>
        <p:sp>
          <p:nvSpPr>
            <p:cNvPr id="41196" name="Line 1528"/>
            <p:cNvSpPr>
              <a:spLocks noChangeShapeType="1"/>
            </p:cNvSpPr>
            <p:nvPr/>
          </p:nvSpPr>
          <p:spPr bwMode="auto">
            <a:xfrm>
              <a:off x="2662" y="118"/>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97" name="Line 1529"/>
            <p:cNvSpPr>
              <a:spLocks noChangeShapeType="1"/>
            </p:cNvSpPr>
            <p:nvPr/>
          </p:nvSpPr>
          <p:spPr bwMode="auto">
            <a:xfrm>
              <a:off x="2504" y="118"/>
              <a:ext cx="15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98" name="Line 1530"/>
            <p:cNvSpPr>
              <a:spLocks noChangeShapeType="1"/>
            </p:cNvSpPr>
            <p:nvPr/>
          </p:nvSpPr>
          <p:spPr bwMode="auto">
            <a:xfrm flipV="1">
              <a:off x="2504" y="118"/>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199" name="Line 1531"/>
            <p:cNvSpPr>
              <a:spLocks noChangeShapeType="1"/>
            </p:cNvSpPr>
            <p:nvPr/>
          </p:nvSpPr>
          <p:spPr bwMode="auto">
            <a:xfrm flipH="1">
              <a:off x="2504" y="275"/>
              <a:ext cx="15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00" name="Line 1532"/>
            <p:cNvSpPr>
              <a:spLocks noChangeShapeType="1"/>
            </p:cNvSpPr>
            <p:nvPr/>
          </p:nvSpPr>
          <p:spPr bwMode="auto">
            <a:xfrm flipV="1">
              <a:off x="2583" y="275"/>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01" name="Line 1533"/>
            <p:cNvSpPr>
              <a:spLocks noChangeShapeType="1"/>
            </p:cNvSpPr>
            <p:nvPr/>
          </p:nvSpPr>
          <p:spPr bwMode="auto">
            <a:xfrm>
              <a:off x="1942" y="1012"/>
              <a:ext cx="1" cy="11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02" name="Rectangle 1534"/>
            <p:cNvSpPr>
              <a:spLocks noChangeArrowheads="1"/>
            </p:cNvSpPr>
            <p:nvPr/>
          </p:nvSpPr>
          <p:spPr bwMode="auto">
            <a:xfrm>
              <a:off x="1863" y="1126"/>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03" name="Rectangle 1535"/>
            <p:cNvSpPr>
              <a:spLocks noChangeArrowheads="1"/>
            </p:cNvSpPr>
            <p:nvPr/>
          </p:nvSpPr>
          <p:spPr bwMode="auto">
            <a:xfrm>
              <a:off x="1916" y="1147"/>
              <a:ext cx="5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F</a:t>
              </a:r>
              <a:endParaRPr lang="en-US"/>
            </a:p>
          </p:txBody>
        </p:sp>
        <p:sp>
          <p:nvSpPr>
            <p:cNvPr id="41204" name="Rectangle 1536"/>
            <p:cNvSpPr>
              <a:spLocks noChangeArrowheads="1"/>
            </p:cNvSpPr>
            <p:nvPr/>
          </p:nvSpPr>
          <p:spPr bwMode="auto">
            <a:xfrm>
              <a:off x="3862" y="1165"/>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a:t>
              </a:r>
              <a:endParaRPr lang="en-US"/>
            </a:p>
          </p:txBody>
        </p:sp>
        <p:sp>
          <p:nvSpPr>
            <p:cNvPr id="41205" name="Line 1537"/>
            <p:cNvSpPr>
              <a:spLocks noChangeShapeType="1"/>
            </p:cNvSpPr>
            <p:nvPr/>
          </p:nvSpPr>
          <p:spPr bwMode="auto">
            <a:xfrm>
              <a:off x="3968" y="1143"/>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06" name="Line 1538"/>
            <p:cNvSpPr>
              <a:spLocks noChangeShapeType="1"/>
            </p:cNvSpPr>
            <p:nvPr/>
          </p:nvSpPr>
          <p:spPr bwMode="auto">
            <a:xfrm>
              <a:off x="3811" y="1143"/>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07" name="Line 1539"/>
            <p:cNvSpPr>
              <a:spLocks noChangeShapeType="1"/>
            </p:cNvSpPr>
            <p:nvPr/>
          </p:nvSpPr>
          <p:spPr bwMode="auto">
            <a:xfrm flipV="1">
              <a:off x="3811" y="1143"/>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08" name="Line 1540"/>
            <p:cNvSpPr>
              <a:spLocks noChangeShapeType="1"/>
            </p:cNvSpPr>
            <p:nvPr/>
          </p:nvSpPr>
          <p:spPr bwMode="auto">
            <a:xfrm flipH="1">
              <a:off x="3811" y="1300"/>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09" name="Line 1541"/>
            <p:cNvSpPr>
              <a:spLocks noChangeShapeType="1"/>
            </p:cNvSpPr>
            <p:nvPr/>
          </p:nvSpPr>
          <p:spPr bwMode="auto">
            <a:xfrm flipV="1">
              <a:off x="3890" y="1300"/>
              <a:ext cx="1" cy="13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10" name="Line 1542"/>
            <p:cNvSpPr>
              <a:spLocks noChangeShapeType="1"/>
            </p:cNvSpPr>
            <p:nvPr/>
          </p:nvSpPr>
          <p:spPr bwMode="auto">
            <a:xfrm flipV="1">
              <a:off x="3872" y="364"/>
              <a:ext cx="1" cy="13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11" name="Rectangle 1543"/>
            <p:cNvSpPr>
              <a:spLocks noChangeArrowheads="1"/>
            </p:cNvSpPr>
            <p:nvPr/>
          </p:nvSpPr>
          <p:spPr bwMode="auto">
            <a:xfrm>
              <a:off x="3794" y="209"/>
              <a:ext cx="157" cy="155"/>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12" name="Rectangle 1544"/>
            <p:cNvSpPr>
              <a:spLocks noChangeArrowheads="1"/>
            </p:cNvSpPr>
            <p:nvPr/>
          </p:nvSpPr>
          <p:spPr bwMode="auto">
            <a:xfrm>
              <a:off x="3844" y="23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R</a:t>
              </a:r>
              <a:endParaRPr lang="en-US"/>
            </a:p>
          </p:txBody>
        </p:sp>
        <p:sp>
          <p:nvSpPr>
            <p:cNvPr id="41213" name="Freeform 1545"/>
            <p:cNvSpPr>
              <a:spLocks/>
            </p:cNvSpPr>
            <p:nvPr/>
          </p:nvSpPr>
          <p:spPr bwMode="auto">
            <a:xfrm>
              <a:off x="2544" y="316"/>
              <a:ext cx="78" cy="79"/>
            </a:xfrm>
            <a:custGeom>
              <a:avLst/>
              <a:gdLst>
                <a:gd name="T0" fmla="*/ 78 w 78"/>
                <a:gd name="T1" fmla="*/ 79 h 79"/>
                <a:gd name="T2" fmla="*/ 0 w 78"/>
                <a:gd name="T3" fmla="*/ 79 h 79"/>
                <a:gd name="T4" fmla="*/ 39 w 78"/>
                <a:gd name="T5" fmla="*/ 0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0" y="79"/>
                  </a:lnTo>
                  <a:lnTo>
                    <a:pt x="39" y="0"/>
                  </a:lnTo>
                  <a:lnTo>
                    <a:pt x="7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14" name="Freeform 1546"/>
            <p:cNvSpPr>
              <a:spLocks/>
            </p:cNvSpPr>
            <p:nvPr/>
          </p:nvSpPr>
          <p:spPr bwMode="auto">
            <a:xfrm>
              <a:off x="2544" y="316"/>
              <a:ext cx="78" cy="79"/>
            </a:xfrm>
            <a:custGeom>
              <a:avLst/>
              <a:gdLst>
                <a:gd name="T0" fmla="*/ 78 w 78"/>
                <a:gd name="T1" fmla="*/ 79 h 79"/>
                <a:gd name="T2" fmla="*/ 0 w 78"/>
                <a:gd name="T3" fmla="*/ 79 h 79"/>
                <a:gd name="T4" fmla="*/ 39 w 78"/>
                <a:gd name="T5" fmla="*/ 0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0" y="79"/>
                  </a:lnTo>
                  <a:lnTo>
                    <a:pt x="39" y="0"/>
                  </a:lnTo>
                  <a:lnTo>
                    <a:pt x="78"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15" name="Freeform 1547"/>
            <p:cNvSpPr>
              <a:spLocks/>
            </p:cNvSpPr>
            <p:nvPr/>
          </p:nvSpPr>
          <p:spPr bwMode="auto">
            <a:xfrm>
              <a:off x="1902" y="1012"/>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16" name="Freeform 1548"/>
            <p:cNvSpPr>
              <a:spLocks/>
            </p:cNvSpPr>
            <p:nvPr/>
          </p:nvSpPr>
          <p:spPr bwMode="auto">
            <a:xfrm>
              <a:off x="1902" y="1012"/>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17" name="Freeform 1549"/>
            <p:cNvSpPr>
              <a:spLocks/>
            </p:cNvSpPr>
            <p:nvPr/>
          </p:nvSpPr>
          <p:spPr bwMode="auto">
            <a:xfrm>
              <a:off x="3850" y="1355"/>
              <a:ext cx="79" cy="78"/>
            </a:xfrm>
            <a:custGeom>
              <a:avLst/>
              <a:gdLst>
                <a:gd name="T0" fmla="*/ 79 w 79"/>
                <a:gd name="T1" fmla="*/ 78 h 78"/>
                <a:gd name="T2" fmla="*/ 0 w 79"/>
                <a:gd name="T3" fmla="*/ 78 h 78"/>
                <a:gd name="T4" fmla="*/ 40 w 79"/>
                <a:gd name="T5" fmla="*/ 0 h 78"/>
                <a:gd name="T6" fmla="*/ 79 w 79"/>
                <a:gd name="T7" fmla="*/ 78 h 78"/>
                <a:gd name="T8" fmla="*/ 0 60000 65536"/>
                <a:gd name="T9" fmla="*/ 0 60000 65536"/>
                <a:gd name="T10" fmla="*/ 0 60000 65536"/>
                <a:gd name="T11" fmla="*/ 0 60000 65536"/>
                <a:gd name="T12" fmla="*/ 0 w 79"/>
                <a:gd name="T13" fmla="*/ 0 h 78"/>
                <a:gd name="T14" fmla="*/ 79 w 79"/>
                <a:gd name="T15" fmla="*/ 78 h 78"/>
              </a:gdLst>
              <a:ahLst/>
              <a:cxnLst>
                <a:cxn ang="T8">
                  <a:pos x="T0" y="T1"/>
                </a:cxn>
                <a:cxn ang="T9">
                  <a:pos x="T2" y="T3"/>
                </a:cxn>
                <a:cxn ang="T10">
                  <a:pos x="T4" y="T5"/>
                </a:cxn>
                <a:cxn ang="T11">
                  <a:pos x="T6" y="T7"/>
                </a:cxn>
              </a:cxnLst>
              <a:rect l="T12" t="T13" r="T14" b="T15"/>
              <a:pathLst>
                <a:path w="79" h="78">
                  <a:moveTo>
                    <a:pt x="79" y="78"/>
                  </a:moveTo>
                  <a:lnTo>
                    <a:pt x="0" y="78"/>
                  </a:lnTo>
                  <a:lnTo>
                    <a:pt x="40" y="0"/>
                  </a:lnTo>
                  <a:lnTo>
                    <a:pt x="79"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18" name="Freeform 1550"/>
            <p:cNvSpPr>
              <a:spLocks/>
            </p:cNvSpPr>
            <p:nvPr/>
          </p:nvSpPr>
          <p:spPr bwMode="auto">
            <a:xfrm>
              <a:off x="3850" y="1355"/>
              <a:ext cx="79" cy="78"/>
            </a:xfrm>
            <a:custGeom>
              <a:avLst/>
              <a:gdLst>
                <a:gd name="T0" fmla="*/ 79 w 79"/>
                <a:gd name="T1" fmla="*/ 78 h 78"/>
                <a:gd name="T2" fmla="*/ 0 w 79"/>
                <a:gd name="T3" fmla="*/ 78 h 78"/>
                <a:gd name="T4" fmla="*/ 40 w 79"/>
                <a:gd name="T5" fmla="*/ 0 h 78"/>
                <a:gd name="T6" fmla="*/ 79 w 79"/>
                <a:gd name="T7" fmla="*/ 78 h 78"/>
                <a:gd name="T8" fmla="*/ 0 60000 65536"/>
                <a:gd name="T9" fmla="*/ 0 60000 65536"/>
                <a:gd name="T10" fmla="*/ 0 60000 65536"/>
                <a:gd name="T11" fmla="*/ 0 60000 65536"/>
                <a:gd name="T12" fmla="*/ 0 w 79"/>
                <a:gd name="T13" fmla="*/ 0 h 78"/>
                <a:gd name="T14" fmla="*/ 79 w 79"/>
                <a:gd name="T15" fmla="*/ 78 h 78"/>
              </a:gdLst>
              <a:ahLst/>
              <a:cxnLst>
                <a:cxn ang="T8">
                  <a:pos x="T0" y="T1"/>
                </a:cxn>
                <a:cxn ang="T9">
                  <a:pos x="T2" y="T3"/>
                </a:cxn>
                <a:cxn ang="T10">
                  <a:pos x="T4" y="T5"/>
                </a:cxn>
                <a:cxn ang="T11">
                  <a:pos x="T6" y="T7"/>
                </a:cxn>
              </a:cxnLst>
              <a:rect l="T12" t="T13" r="T14" b="T15"/>
              <a:pathLst>
                <a:path w="79" h="78">
                  <a:moveTo>
                    <a:pt x="79" y="78"/>
                  </a:moveTo>
                  <a:lnTo>
                    <a:pt x="0" y="78"/>
                  </a:lnTo>
                  <a:lnTo>
                    <a:pt x="40" y="0"/>
                  </a:lnTo>
                  <a:lnTo>
                    <a:pt x="79" y="78"/>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19" name="Freeform 1551"/>
            <p:cNvSpPr>
              <a:spLocks/>
            </p:cNvSpPr>
            <p:nvPr/>
          </p:nvSpPr>
          <p:spPr bwMode="auto">
            <a:xfrm>
              <a:off x="3833" y="423"/>
              <a:ext cx="79" cy="79"/>
            </a:xfrm>
            <a:custGeom>
              <a:avLst/>
              <a:gdLst>
                <a:gd name="T0" fmla="*/ 79 w 79"/>
                <a:gd name="T1" fmla="*/ 79 h 79"/>
                <a:gd name="T2" fmla="*/ 0 w 79"/>
                <a:gd name="T3" fmla="*/ 79 h 79"/>
                <a:gd name="T4" fmla="*/ 39 w 79"/>
                <a:gd name="T5" fmla="*/ 0 h 79"/>
                <a:gd name="T6" fmla="*/ 79 w 79"/>
                <a:gd name="T7" fmla="*/ 79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79"/>
                  </a:moveTo>
                  <a:lnTo>
                    <a:pt x="0" y="79"/>
                  </a:lnTo>
                  <a:lnTo>
                    <a:pt x="39" y="0"/>
                  </a:lnTo>
                  <a:lnTo>
                    <a:pt x="79"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20" name="Freeform 1552"/>
            <p:cNvSpPr>
              <a:spLocks/>
            </p:cNvSpPr>
            <p:nvPr/>
          </p:nvSpPr>
          <p:spPr bwMode="auto">
            <a:xfrm>
              <a:off x="3833" y="423"/>
              <a:ext cx="79" cy="79"/>
            </a:xfrm>
            <a:custGeom>
              <a:avLst/>
              <a:gdLst>
                <a:gd name="T0" fmla="*/ 79 w 79"/>
                <a:gd name="T1" fmla="*/ 79 h 79"/>
                <a:gd name="T2" fmla="*/ 0 w 79"/>
                <a:gd name="T3" fmla="*/ 79 h 79"/>
                <a:gd name="T4" fmla="*/ 39 w 79"/>
                <a:gd name="T5" fmla="*/ 0 h 79"/>
                <a:gd name="T6" fmla="*/ 79 w 79"/>
                <a:gd name="T7" fmla="*/ 79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79"/>
                  </a:moveTo>
                  <a:lnTo>
                    <a:pt x="0" y="79"/>
                  </a:lnTo>
                  <a:lnTo>
                    <a:pt x="39" y="0"/>
                  </a:lnTo>
                  <a:lnTo>
                    <a:pt x="79"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21" name="Line 1553"/>
            <p:cNvSpPr>
              <a:spLocks noChangeShapeType="1"/>
            </p:cNvSpPr>
            <p:nvPr/>
          </p:nvSpPr>
          <p:spPr bwMode="auto">
            <a:xfrm>
              <a:off x="1580" y="866"/>
              <a:ext cx="1" cy="11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22" name="Rectangle 1554"/>
            <p:cNvSpPr>
              <a:spLocks noChangeArrowheads="1"/>
            </p:cNvSpPr>
            <p:nvPr/>
          </p:nvSpPr>
          <p:spPr bwMode="auto">
            <a:xfrm>
              <a:off x="1501" y="977"/>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23" name="Rectangle 1555"/>
            <p:cNvSpPr>
              <a:spLocks noChangeArrowheads="1"/>
            </p:cNvSpPr>
            <p:nvPr/>
          </p:nvSpPr>
          <p:spPr bwMode="auto">
            <a:xfrm>
              <a:off x="1552" y="999"/>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E</a:t>
              </a:r>
              <a:endParaRPr lang="en-US"/>
            </a:p>
          </p:txBody>
        </p:sp>
        <p:sp>
          <p:nvSpPr>
            <p:cNvPr id="41224" name="Rectangle 1556"/>
            <p:cNvSpPr>
              <a:spLocks noChangeArrowheads="1"/>
            </p:cNvSpPr>
            <p:nvPr/>
          </p:nvSpPr>
          <p:spPr bwMode="auto">
            <a:xfrm>
              <a:off x="2005" y="958"/>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M</a:t>
              </a:r>
              <a:endParaRPr lang="en-US"/>
            </a:p>
          </p:txBody>
        </p:sp>
        <p:sp>
          <p:nvSpPr>
            <p:cNvPr id="41225" name="Rectangle 1557"/>
            <p:cNvSpPr>
              <a:spLocks noChangeArrowheads="1"/>
            </p:cNvSpPr>
            <p:nvPr/>
          </p:nvSpPr>
          <p:spPr bwMode="auto">
            <a:xfrm>
              <a:off x="2082"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1226" name="Rectangle 1558"/>
            <p:cNvSpPr>
              <a:spLocks noChangeArrowheads="1"/>
            </p:cNvSpPr>
            <p:nvPr/>
          </p:nvSpPr>
          <p:spPr bwMode="auto">
            <a:xfrm>
              <a:off x="2134"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1227" name="Rectangle 1559"/>
            <p:cNvSpPr>
              <a:spLocks noChangeArrowheads="1"/>
            </p:cNvSpPr>
            <p:nvPr/>
          </p:nvSpPr>
          <p:spPr bwMode="auto">
            <a:xfrm>
              <a:off x="2185" y="95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x</a:t>
              </a:r>
              <a:endParaRPr lang="en-US"/>
            </a:p>
          </p:txBody>
        </p:sp>
        <p:sp>
          <p:nvSpPr>
            <p:cNvPr id="41228" name="Rectangle 1560"/>
            <p:cNvSpPr>
              <a:spLocks noChangeArrowheads="1"/>
            </p:cNvSpPr>
            <p:nvPr/>
          </p:nvSpPr>
          <p:spPr bwMode="auto">
            <a:xfrm>
              <a:off x="2232"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1229" name="Rectangle 1561"/>
            <p:cNvSpPr>
              <a:spLocks noChangeArrowheads="1"/>
            </p:cNvSpPr>
            <p:nvPr/>
          </p:nvSpPr>
          <p:spPr bwMode="auto">
            <a:xfrm>
              <a:off x="2283" y="95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230" name="Rectangle 1562"/>
            <p:cNvSpPr>
              <a:spLocks noChangeArrowheads="1"/>
            </p:cNvSpPr>
            <p:nvPr/>
          </p:nvSpPr>
          <p:spPr bwMode="auto">
            <a:xfrm>
              <a:off x="2309"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1231" name="Rectangle 1563"/>
            <p:cNvSpPr>
              <a:spLocks noChangeArrowheads="1"/>
            </p:cNvSpPr>
            <p:nvPr/>
          </p:nvSpPr>
          <p:spPr bwMode="auto">
            <a:xfrm>
              <a:off x="2360"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1232" name="Line 1564"/>
            <p:cNvSpPr>
              <a:spLocks noChangeShapeType="1"/>
            </p:cNvSpPr>
            <p:nvPr/>
          </p:nvSpPr>
          <p:spPr bwMode="auto">
            <a:xfrm flipV="1">
              <a:off x="1575" y="585"/>
              <a:ext cx="1" cy="28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33" name="Line 1565"/>
            <p:cNvSpPr>
              <a:spLocks noChangeShapeType="1"/>
            </p:cNvSpPr>
            <p:nvPr/>
          </p:nvSpPr>
          <p:spPr bwMode="auto">
            <a:xfrm flipV="1">
              <a:off x="2705" y="360"/>
              <a:ext cx="29" cy="7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34" name="Freeform 1566"/>
            <p:cNvSpPr>
              <a:spLocks/>
            </p:cNvSpPr>
            <p:nvPr/>
          </p:nvSpPr>
          <p:spPr bwMode="auto">
            <a:xfrm>
              <a:off x="2694" y="364"/>
              <a:ext cx="50" cy="66"/>
            </a:xfrm>
            <a:custGeom>
              <a:avLst/>
              <a:gdLst>
                <a:gd name="T0" fmla="*/ 515 w 23"/>
                <a:gd name="T1" fmla="*/ 330 h 30"/>
                <a:gd name="T2" fmla="*/ 515 w 23"/>
                <a:gd name="T3" fmla="*/ 257 h 30"/>
                <a:gd name="T4" fmla="*/ 491 w 23"/>
                <a:gd name="T5" fmla="*/ 213 h 30"/>
                <a:gd name="T6" fmla="*/ 20 w 23"/>
                <a:gd name="T7" fmla="*/ 233 h 30"/>
                <a:gd name="T8" fmla="*/ 0 w 23"/>
                <a:gd name="T9" fmla="*/ 310 h 30"/>
                <a:gd name="T10" fmla="*/ 0 w 23"/>
                <a:gd name="T11" fmla="*/ 372 h 30"/>
                <a:gd name="T12" fmla="*/ 491 w 23"/>
                <a:gd name="T13" fmla="*/ 469 h 30"/>
                <a:gd name="T14" fmla="*/ 515 w 23"/>
                <a:gd name="T15" fmla="*/ 392 h 30"/>
                <a:gd name="T16" fmla="*/ 515 w 23"/>
                <a:gd name="T17" fmla="*/ 3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1"/>
                    <a:pt x="23" y="11"/>
                    <a:pt x="23" y="11"/>
                  </a:cubicBezTo>
                  <a:cubicBezTo>
                    <a:pt x="22" y="9"/>
                    <a:pt x="22" y="9"/>
                    <a:pt x="22" y="9"/>
                  </a:cubicBezTo>
                  <a:cubicBezTo>
                    <a:pt x="17" y="0"/>
                    <a:pt x="4" y="1"/>
                    <a:pt x="1" y="10"/>
                  </a:cubicBezTo>
                  <a:cubicBezTo>
                    <a:pt x="0" y="13"/>
                    <a:pt x="0" y="13"/>
                    <a:pt x="0" y="13"/>
                  </a:cubicBezTo>
                  <a:cubicBezTo>
                    <a:pt x="0" y="16"/>
                    <a:pt x="0" y="16"/>
                    <a:pt x="0" y="16"/>
                  </a:cubicBezTo>
                  <a:cubicBezTo>
                    <a:pt x="2" y="27"/>
                    <a:pt x="16" y="30"/>
                    <a:pt x="22" y="20"/>
                  </a:cubicBezTo>
                  <a:cubicBezTo>
                    <a:pt x="23" y="17"/>
                    <a:pt x="23" y="17"/>
                    <a:pt x="23" y="17"/>
                  </a:cubicBezTo>
                  <a:cubicBezTo>
                    <a:pt x="23" y="14"/>
                    <a:pt x="23" y="14"/>
                    <a:pt x="23" y="1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35" name="Line 1567"/>
            <p:cNvSpPr>
              <a:spLocks noChangeShapeType="1"/>
            </p:cNvSpPr>
            <p:nvPr/>
          </p:nvSpPr>
          <p:spPr bwMode="auto">
            <a:xfrm>
              <a:off x="1575" y="388"/>
              <a:ext cx="1" cy="19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36" name="Rectangle 1568"/>
            <p:cNvSpPr>
              <a:spLocks noChangeArrowheads="1"/>
            </p:cNvSpPr>
            <p:nvPr/>
          </p:nvSpPr>
          <p:spPr bwMode="auto">
            <a:xfrm>
              <a:off x="2761"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1237" name="Rectangle 1569"/>
            <p:cNvSpPr>
              <a:spLocks noChangeArrowheads="1"/>
            </p:cNvSpPr>
            <p:nvPr/>
          </p:nvSpPr>
          <p:spPr bwMode="auto">
            <a:xfrm>
              <a:off x="2812" y="338"/>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H</a:t>
              </a:r>
              <a:endParaRPr lang="en-US"/>
            </a:p>
          </p:txBody>
        </p:sp>
        <p:sp>
          <p:nvSpPr>
            <p:cNvPr id="41238" name="Rectangle 1570"/>
            <p:cNvSpPr>
              <a:spLocks noChangeArrowheads="1"/>
            </p:cNvSpPr>
            <p:nvPr/>
          </p:nvSpPr>
          <p:spPr bwMode="auto">
            <a:xfrm>
              <a:off x="2879"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7</a:t>
              </a:r>
              <a:endParaRPr lang="en-US"/>
            </a:p>
          </p:txBody>
        </p:sp>
        <p:sp>
          <p:nvSpPr>
            <p:cNvPr id="41239" name="Rectangle 1571"/>
            <p:cNvSpPr>
              <a:spLocks noChangeArrowheads="1"/>
            </p:cNvSpPr>
            <p:nvPr/>
          </p:nvSpPr>
          <p:spPr bwMode="auto">
            <a:xfrm>
              <a:off x="2931" y="33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240" name="Rectangle 1572"/>
            <p:cNvSpPr>
              <a:spLocks noChangeArrowheads="1"/>
            </p:cNvSpPr>
            <p:nvPr/>
          </p:nvSpPr>
          <p:spPr bwMode="auto">
            <a:xfrm>
              <a:off x="2962"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1241" name="Rectangle 1573"/>
            <p:cNvSpPr>
              <a:spLocks noChangeArrowheads="1"/>
            </p:cNvSpPr>
            <p:nvPr/>
          </p:nvSpPr>
          <p:spPr bwMode="auto">
            <a:xfrm>
              <a:off x="3013" y="33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242" name="Rectangle 1574"/>
            <p:cNvSpPr>
              <a:spLocks noChangeArrowheads="1"/>
            </p:cNvSpPr>
            <p:nvPr/>
          </p:nvSpPr>
          <p:spPr bwMode="auto">
            <a:xfrm>
              <a:off x="3039"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1243" name="Rectangle 1575"/>
            <p:cNvSpPr>
              <a:spLocks noChangeArrowheads="1"/>
            </p:cNvSpPr>
            <p:nvPr/>
          </p:nvSpPr>
          <p:spPr bwMode="auto">
            <a:xfrm>
              <a:off x="3091" y="33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244" name="Rectangle 1576"/>
            <p:cNvSpPr>
              <a:spLocks noChangeArrowheads="1"/>
            </p:cNvSpPr>
            <p:nvPr/>
          </p:nvSpPr>
          <p:spPr bwMode="auto">
            <a:xfrm>
              <a:off x="3116"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1245" name="Rectangle 1577"/>
            <p:cNvSpPr>
              <a:spLocks noChangeArrowheads="1"/>
            </p:cNvSpPr>
            <p:nvPr/>
          </p:nvSpPr>
          <p:spPr bwMode="auto">
            <a:xfrm>
              <a:off x="3168"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1246" name="Rectangle 1578"/>
            <p:cNvSpPr>
              <a:spLocks noChangeArrowheads="1"/>
            </p:cNvSpPr>
            <p:nvPr/>
          </p:nvSpPr>
          <p:spPr bwMode="auto">
            <a:xfrm>
              <a:off x="3220"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1247" name="Rectangle 1579"/>
            <p:cNvSpPr>
              <a:spLocks noChangeArrowheads="1"/>
            </p:cNvSpPr>
            <p:nvPr/>
          </p:nvSpPr>
          <p:spPr bwMode="auto">
            <a:xfrm>
              <a:off x="3271" y="33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248" name="Rectangle 1580"/>
            <p:cNvSpPr>
              <a:spLocks noChangeArrowheads="1"/>
            </p:cNvSpPr>
            <p:nvPr/>
          </p:nvSpPr>
          <p:spPr bwMode="auto">
            <a:xfrm>
              <a:off x="1946"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249" name="Rectangle 1581"/>
            <p:cNvSpPr>
              <a:spLocks noChangeArrowheads="1"/>
            </p:cNvSpPr>
            <p:nvPr/>
          </p:nvSpPr>
          <p:spPr bwMode="auto">
            <a:xfrm>
              <a:off x="1997"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1250" name="Rectangle 1582"/>
            <p:cNvSpPr>
              <a:spLocks noChangeArrowheads="1"/>
            </p:cNvSpPr>
            <p:nvPr/>
          </p:nvSpPr>
          <p:spPr bwMode="auto">
            <a:xfrm>
              <a:off x="2048" y="331"/>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251" name="Rectangle 1583"/>
            <p:cNvSpPr>
              <a:spLocks noChangeArrowheads="1"/>
            </p:cNvSpPr>
            <p:nvPr/>
          </p:nvSpPr>
          <p:spPr bwMode="auto">
            <a:xfrm>
              <a:off x="2074"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1252" name="Line 1584"/>
            <p:cNvSpPr>
              <a:spLocks noChangeShapeType="1"/>
            </p:cNvSpPr>
            <p:nvPr/>
          </p:nvSpPr>
          <p:spPr bwMode="auto">
            <a:xfrm flipH="1">
              <a:off x="1575" y="388"/>
              <a:ext cx="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53" name="Line 1585"/>
            <p:cNvSpPr>
              <a:spLocks noChangeShapeType="1"/>
            </p:cNvSpPr>
            <p:nvPr/>
          </p:nvSpPr>
          <p:spPr bwMode="auto">
            <a:xfrm flipV="1">
              <a:off x="1691" y="351"/>
              <a:ext cx="28" cy="7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54" name="Freeform 1586"/>
            <p:cNvSpPr>
              <a:spLocks/>
            </p:cNvSpPr>
            <p:nvPr/>
          </p:nvSpPr>
          <p:spPr bwMode="auto">
            <a:xfrm>
              <a:off x="1680" y="358"/>
              <a:ext cx="50" cy="63"/>
            </a:xfrm>
            <a:custGeom>
              <a:avLst/>
              <a:gdLst>
                <a:gd name="T0" fmla="*/ 515 w 23"/>
                <a:gd name="T1" fmla="*/ 306 h 29"/>
                <a:gd name="T2" fmla="*/ 515 w 23"/>
                <a:gd name="T3" fmla="*/ 245 h 29"/>
                <a:gd name="T4" fmla="*/ 491 w 23"/>
                <a:gd name="T5" fmla="*/ 174 h 29"/>
                <a:gd name="T6" fmla="*/ 20 w 23"/>
                <a:gd name="T7" fmla="*/ 226 h 29"/>
                <a:gd name="T8" fmla="*/ 0 w 23"/>
                <a:gd name="T9" fmla="*/ 289 h 29"/>
                <a:gd name="T10" fmla="*/ 0 w 23"/>
                <a:gd name="T11" fmla="*/ 339 h 29"/>
                <a:gd name="T12" fmla="*/ 491 w 23"/>
                <a:gd name="T13" fmla="*/ 439 h 29"/>
                <a:gd name="T14" fmla="*/ 515 w 23"/>
                <a:gd name="T15" fmla="*/ 378 h 29"/>
                <a:gd name="T16" fmla="*/ 515 w 23"/>
                <a:gd name="T17" fmla="*/ 30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9"/>
                <a:gd name="T29" fmla="*/ 23 w 23"/>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9">
                  <a:moveTo>
                    <a:pt x="23" y="14"/>
                  </a:moveTo>
                  <a:cubicBezTo>
                    <a:pt x="23" y="11"/>
                    <a:pt x="23" y="11"/>
                    <a:pt x="23" y="11"/>
                  </a:cubicBezTo>
                  <a:cubicBezTo>
                    <a:pt x="22" y="8"/>
                    <a:pt x="22" y="8"/>
                    <a:pt x="22" y="8"/>
                  </a:cubicBezTo>
                  <a:cubicBezTo>
                    <a:pt x="17" y="0"/>
                    <a:pt x="4" y="1"/>
                    <a:pt x="1" y="10"/>
                  </a:cubicBezTo>
                  <a:cubicBezTo>
                    <a:pt x="0" y="13"/>
                    <a:pt x="0" y="13"/>
                    <a:pt x="0" y="13"/>
                  </a:cubicBezTo>
                  <a:cubicBezTo>
                    <a:pt x="0" y="15"/>
                    <a:pt x="0" y="15"/>
                    <a:pt x="0" y="15"/>
                  </a:cubicBezTo>
                  <a:cubicBezTo>
                    <a:pt x="2" y="27"/>
                    <a:pt x="16" y="29"/>
                    <a:pt x="22" y="20"/>
                  </a:cubicBezTo>
                  <a:cubicBezTo>
                    <a:pt x="23" y="17"/>
                    <a:pt x="23" y="17"/>
                    <a:pt x="23" y="17"/>
                  </a:cubicBezTo>
                  <a:cubicBezTo>
                    <a:pt x="23" y="14"/>
                    <a:pt x="23" y="14"/>
                    <a:pt x="23" y="1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55" name="Rectangle 1587"/>
            <p:cNvSpPr>
              <a:spLocks noChangeArrowheads="1"/>
            </p:cNvSpPr>
            <p:nvPr/>
          </p:nvSpPr>
          <p:spPr bwMode="auto">
            <a:xfrm>
              <a:off x="1746"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1256" name="Rectangle 1588"/>
            <p:cNvSpPr>
              <a:spLocks noChangeArrowheads="1"/>
            </p:cNvSpPr>
            <p:nvPr/>
          </p:nvSpPr>
          <p:spPr bwMode="auto">
            <a:xfrm>
              <a:off x="1797"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1257" name="Rectangle 1589"/>
            <p:cNvSpPr>
              <a:spLocks noChangeArrowheads="1"/>
            </p:cNvSpPr>
            <p:nvPr/>
          </p:nvSpPr>
          <p:spPr bwMode="auto">
            <a:xfrm>
              <a:off x="1849" y="331"/>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258" name="Rectangle 1590"/>
            <p:cNvSpPr>
              <a:spLocks noChangeArrowheads="1"/>
            </p:cNvSpPr>
            <p:nvPr/>
          </p:nvSpPr>
          <p:spPr bwMode="auto">
            <a:xfrm>
              <a:off x="1875"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9</a:t>
              </a:r>
              <a:endParaRPr lang="en-US"/>
            </a:p>
          </p:txBody>
        </p:sp>
        <p:sp>
          <p:nvSpPr>
            <p:cNvPr id="41259" name="Rectangle 1591"/>
            <p:cNvSpPr>
              <a:spLocks noChangeArrowheads="1"/>
            </p:cNvSpPr>
            <p:nvPr/>
          </p:nvSpPr>
          <p:spPr bwMode="auto">
            <a:xfrm>
              <a:off x="3731"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1260" name="Rectangle 1592"/>
            <p:cNvSpPr>
              <a:spLocks noChangeArrowheads="1"/>
            </p:cNvSpPr>
            <p:nvPr/>
          </p:nvSpPr>
          <p:spPr bwMode="auto">
            <a:xfrm>
              <a:off x="3783"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1261" name="Rectangle 1593"/>
            <p:cNvSpPr>
              <a:spLocks noChangeArrowheads="1"/>
            </p:cNvSpPr>
            <p:nvPr/>
          </p:nvSpPr>
          <p:spPr bwMode="auto">
            <a:xfrm>
              <a:off x="3835"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262" name="Rectangle 1594"/>
            <p:cNvSpPr>
              <a:spLocks noChangeArrowheads="1"/>
            </p:cNvSpPr>
            <p:nvPr/>
          </p:nvSpPr>
          <p:spPr bwMode="auto">
            <a:xfrm>
              <a:off x="3885"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1263" name="Rectangle 1595"/>
            <p:cNvSpPr>
              <a:spLocks noChangeArrowheads="1"/>
            </p:cNvSpPr>
            <p:nvPr/>
          </p:nvSpPr>
          <p:spPr bwMode="auto">
            <a:xfrm>
              <a:off x="3937" y="66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1264" name="Rectangle 1596"/>
            <p:cNvSpPr>
              <a:spLocks noChangeArrowheads="1"/>
            </p:cNvSpPr>
            <p:nvPr/>
          </p:nvSpPr>
          <p:spPr bwMode="auto">
            <a:xfrm>
              <a:off x="3963"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1265" name="Line 1597"/>
            <p:cNvSpPr>
              <a:spLocks noChangeShapeType="1"/>
            </p:cNvSpPr>
            <p:nvPr/>
          </p:nvSpPr>
          <p:spPr bwMode="auto">
            <a:xfrm flipV="1">
              <a:off x="3877" y="770"/>
              <a:ext cx="1" cy="17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66" name="Line 1598"/>
            <p:cNvSpPr>
              <a:spLocks noChangeShapeType="1"/>
            </p:cNvSpPr>
            <p:nvPr/>
          </p:nvSpPr>
          <p:spPr bwMode="auto">
            <a:xfrm>
              <a:off x="3877" y="500"/>
              <a:ext cx="1" cy="17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267" name="Freeform 1599"/>
            <p:cNvSpPr>
              <a:spLocks/>
            </p:cNvSpPr>
            <p:nvPr/>
          </p:nvSpPr>
          <p:spPr bwMode="auto">
            <a:xfrm>
              <a:off x="1560" y="781"/>
              <a:ext cx="28" cy="85"/>
            </a:xfrm>
            <a:custGeom>
              <a:avLst/>
              <a:gdLst>
                <a:gd name="T0" fmla="*/ 15 w 28"/>
                <a:gd name="T1" fmla="*/ 85 h 85"/>
                <a:gd name="T2" fmla="*/ 0 w 28"/>
                <a:gd name="T3" fmla="*/ 0 h 85"/>
                <a:gd name="T4" fmla="*/ 28 w 28"/>
                <a:gd name="T5" fmla="*/ 0 h 85"/>
                <a:gd name="T6" fmla="*/ 15 w 28"/>
                <a:gd name="T7" fmla="*/ 85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85"/>
                  </a:moveTo>
                  <a:lnTo>
                    <a:pt x="0" y="0"/>
                  </a:lnTo>
                  <a:lnTo>
                    <a:pt x="28" y="0"/>
                  </a:lnTo>
                  <a:lnTo>
                    <a:pt x="15"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68" name="Freeform 1600"/>
            <p:cNvSpPr>
              <a:spLocks/>
            </p:cNvSpPr>
            <p:nvPr/>
          </p:nvSpPr>
          <p:spPr bwMode="auto">
            <a:xfrm>
              <a:off x="1560" y="781"/>
              <a:ext cx="28" cy="85"/>
            </a:xfrm>
            <a:custGeom>
              <a:avLst/>
              <a:gdLst>
                <a:gd name="T0" fmla="*/ 15 w 28"/>
                <a:gd name="T1" fmla="*/ 85 h 85"/>
                <a:gd name="T2" fmla="*/ 0 w 28"/>
                <a:gd name="T3" fmla="*/ 0 h 85"/>
                <a:gd name="T4" fmla="*/ 28 w 28"/>
                <a:gd name="T5" fmla="*/ 0 h 85"/>
                <a:gd name="T6" fmla="*/ 15 w 28"/>
                <a:gd name="T7" fmla="*/ 85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85"/>
                  </a:moveTo>
                  <a:lnTo>
                    <a:pt x="0" y="0"/>
                  </a:lnTo>
                  <a:lnTo>
                    <a:pt x="28" y="0"/>
                  </a:lnTo>
                  <a:lnTo>
                    <a:pt x="15" y="85"/>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69" name="Freeform 1601"/>
            <p:cNvSpPr>
              <a:spLocks/>
            </p:cNvSpPr>
            <p:nvPr/>
          </p:nvSpPr>
          <p:spPr bwMode="auto">
            <a:xfrm>
              <a:off x="1560" y="585"/>
              <a:ext cx="28" cy="85"/>
            </a:xfrm>
            <a:custGeom>
              <a:avLst/>
              <a:gdLst>
                <a:gd name="T0" fmla="*/ 15 w 28"/>
                <a:gd name="T1" fmla="*/ 0 h 85"/>
                <a:gd name="T2" fmla="*/ 28 w 28"/>
                <a:gd name="T3" fmla="*/ 85 h 85"/>
                <a:gd name="T4" fmla="*/ 0 w 28"/>
                <a:gd name="T5" fmla="*/ 85 h 85"/>
                <a:gd name="T6" fmla="*/ 15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0"/>
                  </a:moveTo>
                  <a:lnTo>
                    <a:pt x="28" y="85"/>
                  </a:lnTo>
                  <a:lnTo>
                    <a:pt x="0" y="85"/>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0" name="Freeform 1602"/>
            <p:cNvSpPr>
              <a:spLocks/>
            </p:cNvSpPr>
            <p:nvPr/>
          </p:nvSpPr>
          <p:spPr bwMode="auto">
            <a:xfrm>
              <a:off x="1560" y="585"/>
              <a:ext cx="28" cy="85"/>
            </a:xfrm>
            <a:custGeom>
              <a:avLst/>
              <a:gdLst>
                <a:gd name="T0" fmla="*/ 15 w 28"/>
                <a:gd name="T1" fmla="*/ 0 h 85"/>
                <a:gd name="T2" fmla="*/ 28 w 28"/>
                <a:gd name="T3" fmla="*/ 85 h 85"/>
                <a:gd name="T4" fmla="*/ 0 w 28"/>
                <a:gd name="T5" fmla="*/ 85 h 85"/>
                <a:gd name="T6" fmla="*/ 15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0"/>
                  </a:moveTo>
                  <a:lnTo>
                    <a:pt x="28" y="85"/>
                  </a:lnTo>
                  <a:lnTo>
                    <a:pt x="0" y="85"/>
                  </a:lnTo>
                  <a:lnTo>
                    <a:pt x="15"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71" name="Freeform 1603"/>
            <p:cNvSpPr>
              <a:spLocks/>
            </p:cNvSpPr>
            <p:nvPr/>
          </p:nvSpPr>
          <p:spPr bwMode="auto">
            <a:xfrm>
              <a:off x="3864" y="866"/>
              <a:ext cx="28" cy="83"/>
            </a:xfrm>
            <a:custGeom>
              <a:avLst/>
              <a:gdLst>
                <a:gd name="T0" fmla="*/ 13 w 28"/>
                <a:gd name="T1" fmla="*/ 83 h 83"/>
                <a:gd name="T2" fmla="*/ 0 w 28"/>
                <a:gd name="T3" fmla="*/ 0 h 83"/>
                <a:gd name="T4" fmla="*/ 28 w 28"/>
                <a:gd name="T5" fmla="*/ 0 h 83"/>
                <a:gd name="T6" fmla="*/ 13 w 28"/>
                <a:gd name="T7" fmla="*/ 83 h 83"/>
                <a:gd name="T8" fmla="*/ 0 60000 65536"/>
                <a:gd name="T9" fmla="*/ 0 60000 65536"/>
                <a:gd name="T10" fmla="*/ 0 60000 65536"/>
                <a:gd name="T11" fmla="*/ 0 60000 65536"/>
                <a:gd name="T12" fmla="*/ 0 w 28"/>
                <a:gd name="T13" fmla="*/ 0 h 83"/>
                <a:gd name="T14" fmla="*/ 28 w 28"/>
                <a:gd name="T15" fmla="*/ 83 h 83"/>
              </a:gdLst>
              <a:ahLst/>
              <a:cxnLst>
                <a:cxn ang="T8">
                  <a:pos x="T0" y="T1"/>
                </a:cxn>
                <a:cxn ang="T9">
                  <a:pos x="T2" y="T3"/>
                </a:cxn>
                <a:cxn ang="T10">
                  <a:pos x="T4" y="T5"/>
                </a:cxn>
                <a:cxn ang="T11">
                  <a:pos x="T6" y="T7"/>
                </a:cxn>
              </a:cxnLst>
              <a:rect l="T12" t="T13" r="T14" b="T15"/>
              <a:pathLst>
                <a:path w="28" h="83">
                  <a:moveTo>
                    <a:pt x="13" y="83"/>
                  </a:moveTo>
                  <a:lnTo>
                    <a:pt x="0" y="0"/>
                  </a:lnTo>
                  <a:lnTo>
                    <a:pt x="28" y="0"/>
                  </a:lnTo>
                  <a:lnTo>
                    <a:pt x="1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2" name="Freeform 1604"/>
            <p:cNvSpPr>
              <a:spLocks/>
            </p:cNvSpPr>
            <p:nvPr/>
          </p:nvSpPr>
          <p:spPr bwMode="auto">
            <a:xfrm>
              <a:off x="3864" y="866"/>
              <a:ext cx="28" cy="83"/>
            </a:xfrm>
            <a:custGeom>
              <a:avLst/>
              <a:gdLst>
                <a:gd name="T0" fmla="*/ 13 w 28"/>
                <a:gd name="T1" fmla="*/ 83 h 83"/>
                <a:gd name="T2" fmla="*/ 0 w 28"/>
                <a:gd name="T3" fmla="*/ 0 h 83"/>
                <a:gd name="T4" fmla="*/ 28 w 28"/>
                <a:gd name="T5" fmla="*/ 0 h 83"/>
                <a:gd name="T6" fmla="*/ 13 w 28"/>
                <a:gd name="T7" fmla="*/ 83 h 83"/>
                <a:gd name="T8" fmla="*/ 0 60000 65536"/>
                <a:gd name="T9" fmla="*/ 0 60000 65536"/>
                <a:gd name="T10" fmla="*/ 0 60000 65536"/>
                <a:gd name="T11" fmla="*/ 0 60000 65536"/>
                <a:gd name="T12" fmla="*/ 0 w 28"/>
                <a:gd name="T13" fmla="*/ 0 h 83"/>
                <a:gd name="T14" fmla="*/ 28 w 28"/>
                <a:gd name="T15" fmla="*/ 83 h 83"/>
              </a:gdLst>
              <a:ahLst/>
              <a:cxnLst>
                <a:cxn ang="T8">
                  <a:pos x="T0" y="T1"/>
                </a:cxn>
                <a:cxn ang="T9">
                  <a:pos x="T2" y="T3"/>
                </a:cxn>
                <a:cxn ang="T10">
                  <a:pos x="T4" y="T5"/>
                </a:cxn>
                <a:cxn ang="T11">
                  <a:pos x="T6" y="T7"/>
                </a:cxn>
              </a:cxnLst>
              <a:rect l="T12" t="T13" r="T14" b="T15"/>
              <a:pathLst>
                <a:path w="28" h="83">
                  <a:moveTo>
                    <a:pt x="13" y="83"/>
                  </a:moveTo>
                  <a:lnTo>
                    <a:pt x="0" y="0"/>
                  </a:lnTo>
                  <a:lnTo>
                    <a:pt x="28" y="0"/>
                  </a:lnTo>
                  <a:lnTo>
                    <a:pt x="13" y="8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73" name="Freeform 1605"/>
            <p:cNvSpPr>
              <a:spLocks/>
            </p:cNvSpPr>
            <p:nvPr/>
          </p:nvSpPr>
          <p:spPr bwMode="auto">
            <a:xfrm>
              <a:off x="3864" y="500"/>
              <a:ext cx="28" cy="85"/>
            </a:xfrm>
            <a:custGeom>
              <a:avLst/>
              <a:gdLst>
                <a:gd name="T0" fmla="*/ 13 w 28"/>
                <a:gd name="T1" fmla="*/ 0 h 85"/>
                <a:gd name="T2" fmla="*/ 28 w 28"/>
                <a:gd name="T3" fmla="*/ 85 h 85"/>
                <a:gd name="T4" fmla="*/ 0 w 28"/>
                <a:gd name="T5" fmla="*/ 85 h 85"/>
                <a:gd name="T6" fmla="*/ 13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3" y="0"/>
                  </a:moveTo>
                  <a:lnTo>
                    <a:pt x="28" y="85"/>
                  </a:lnTo>
                  <a:lnTo>
                    <a:pt x="0" y="8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4" name="Freeform 1606"/>
            <p:cNvSpPr>
              <a:spLocks/>
            </p:cNvSpPr>
            <p:nvPr/>
          </p:nvSpPr>
          <p:spPr bwMode="auto">
            <a:xfrm>
              <a:off x="3864" y="500"/>
              <a:ext cx="28" cy="85"/>
            </a:xfrm>
            <a:custGeom>
              <a:avLst/>
              <a:gdLst>
                <a:gd name="T0" fmla="*/ 13 w 28"/>
                <a:gd name="T1" fmla="*/ 0 h 85"/>
                <a:gd name="T2" fmla="*/ 28 w 28"/>
                <a:gd name="T3" fmla="*/ 85 h 85"/>
                <a:gd name="T4" fmla="*/ 0 w 28"/>
                <a:gd name="T5" fmla="*/ 85 h 85"/>
                <a:gd name="T6" fmla="*/ 13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3" y="0"/>
                  </a:moveTo>
                  <a:lnTo>
                    <a:pt x="28" y="85"/>
                  </a:lnTo>
                  <a:lnTo>
                    <a:pt x="0" y="85"/>
                  </a:lnTo>
                  <a:lnTo>
                    <a:pt x="1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75" name="Freeform 1607"/>
            <p:cNvSpPr>
              <a:spLocks/>
            </p:cNvSpPr>
            <p:nvPr/>
          </p:nvSpPr>
          <p:spPr bwMode="auto">
            <a:xfrm>
              <a:off x="1540" y="866"/>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6" name="Freeform 1608"/>
            <p:cNvSpPr>
              <a:spLocks/>
            </p:cNvSpPr>
            <p:nvPr/>
          </p:nvSpPr>
          <p:spPr bwMode="auto">
            <a:xfrm>
              <a:off x="1540" y="866"/>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277" name="Freeform 1609"/>
            <p:cNvSpPr>
              <a:spLocks/>
            </p:cNvSpPr>
            <p:nvPr/>
          </p:nvSpPr>
          <p:spPr bwMode="auto">
            <a:xfrm>
              <a:off x="3126" y="500"/>
              <a:ext cx="338" cy="449"/>
            </a:xfrm>
            <a:custGeom>
              <a:avLst/>
              <a:gdLst>
                <a:gd name="T0" fmla="*/ 0 w 338"/>
                <a:gd name="T1" fmla="*/ 224 h 449"/>
                <a:gd name="T2" fmla="*/ 0 w 338"/>
                <a:gd name="T3" fmla="*/ 0 h 449"/>
                <a:gd name="T4" fmla="*/ 338 w 338"/>
                <a:gd name="T5" fmla="*/ 0 h 449"/>
                <a:gd name="T6" fmla="*/ 338 w 338"/>
                <a:gd name="T7" fmla="*/ 67 h 449"/>
                <a:gd name="T8" fmla="*/ 321 w 338"/>
                <a:gd name="T9" fmla="*/ 67 h 449"/>
                <a:gd name="T10" fmla="*/ 317 w 338"/>
                <a:gd name="T11" fmla="*/ 67 h 449"/>
                <a:gd name="T12" fmla="*/ 306 w 338"/>
                <a:gd name="T13" fmla="*/ 69 h 449"/>
                <a:gd name="T14" fmla="*/ 303 w 338"/>
                <a:gd name="T15" fmla="*/ 69 h 449"/>
                <a:gd name="T16" fmla="*/ 288 w 338"/>
                <a:gd name="T17" fmla="*/ 74 h 449"/>
                <a:gd name="T18" fmla="*/ 284 w 338"/>
                <a:gd name="T19" fmla="*/ 76 h 449"/>
                <a:gd name="T20" fmla="*/ 273 w 338"/>
                <a:gd name="T21" fmla="*/ 80 h 449"/>
                <a:gd name="T22" fmla="*/ 273 w 338"/>
                <a:gd name="T23" fmla="*/ 80 h 449"/>
                <a:gd name="T24" fmla="*/ 258 w 338"/>
                <a:gd name="T25" fmla="*/ 89 h 449"/>
                <a:gd name="T26" fmla="*/ 253 w 338"/>
                <a:gd name="T27" fmla="*/ 91 h 449"/>
                <a:gd name="T28" fmla="*/ 245 w 338"/>
                <a:gd name="T29" fmla="*/ 98 h 449"/>
                <a:gd name="T30" fmla="*/ 242 w 338"/>
                <a:gd name="T31" fmla="*/ 98 h 449"/>
                <a:gd name="T32" fmla="*/ 229 w 338"/>
                <a:gd name="T33" fmla="*/ 111 h 449"/>
                <a:gd name="T34" fmla="*/ 227 w 338"/>
                <a:gd name="T35" fmla="*/ 113 h 449"/>
                <a:gd name="T36" fmla="*/ 218 w 338"/>
                <a:gd name="T37" fmla="*/ 120 h 449"/>
                <a:gd name="T38" fmla="*/ 218 w 338"/>
                <a:gd name="T39" fmla="*/ 122 h 449"/>
                <a:gd name="T40" fmla="*/ 207 w 338"/>
                <a:gd name="T41" fmla="*/ 137 h 449"/>
                <a:gd name="T42" fmla="*/ 205 w 338"/>
                <a:gd name="T43" fmla="*/ 139 h 449"/>
                <a:gd name="T44" fmla="*/ 201 w 338"/>
                <a:gd name="T45" fmla="*/ 148 h 449"/>
                <a:gd name="T46" fmla="*/ 199 w 338"/>
                <a:gd name="T47" fmla="*/ 150 h 449"/>
                <a:gd name="T48" fmla="*/ 192 w 338"/>
                <a:gd name="T49" fmla="*/ 165 h 449"/>
                <a:gd name="T50" fmla="*/ 190 w 338"/>
                <a:gd name="T51" fmla="*/ 168 h 449"/>
                <a:gd name="T52" fmla="*/ 188 w 338"/>
                <a:gd name="T53" fmla="*/ 178 h 449"/>
                <a:gd name="T54" fmla="*/ 186 w 338"/>
                <a:gd name="T55" fmla="*/ 183 h 449"/>
                <a:gd name="T56" fmla="*/ 181 w 338"/>
                <a:gd name="T57" fmla="*/ 200 h 449"/>
                <a:gd name="T58" fmla="*/ 181 w 338"/>
                <a:gd name="T59" fmla="*/ 200 h 449"/>
                <a:gd name="T60" fmla="*/ 181 w 338"/>
                <a:gd name="T61" fmla="*/ 211 h 449"/>
                <a:gd name="T62" fmla="*/ 181 w 338"/>
                <a:gd name="T63" fmla="*/ 216 h 449"/>
                <a:gd name="T64" fmla="*/ 181 w 338"/>
                <a:gd name="T65" fmla="*/ 224 h 449"/>
                <a:gd name="T66" fmla="*/ 181 w 338"/>
                <a:gd name="T67" fmla="*/ 233 h 449"/>
                <a:gd name="T68" fmla="*/ 181 w 338"/>
                <a:gd name="T69" fmla="*/ 235 h 449"/>
                <a:gd name="T70" fmla="*/ 181 w 338"/>
                <a:gd name="T71" fmla="*/ 246 h 449"/>
                <a:gd name="T72" fmla="*/ 181 w 338"/>
                <a:gd name="T73" fmla="*/ 250 h 449"/>
                <a:gd name="T74" fmla="*/ 186 w 338"/>
                <a:gd name="T75" fmla="*/ 268 h 449"/>
                <a:gd name="T76" fmla="*/ 186 w 338"/>
                <a:gd name="T77" fmla="*/ 268 h 449"/>
                <a:gd name="T78" fmla="*/ 190 w 338"/>
                <a:gd name="T79" fmla="*/ 279 h 449"/>
                <a:gd name="T80" fmla="*/ 192 w 338"/>
                <a:gd name="T81" fmla="*/ 283 h 449"/>
                <a:gd name="T82" fmla="*/ 199 w 338"/>
                <a:gd name="T83" fmla="*/ 298 h 449"/>
                <a:gd name="T84" fmla="*/ 203 w 338"/>
                <a:gd name="T85" fmla="*/ 309 h 449"/>
                <a:gd name="T86" fmla="*/ 207 w 338"/>
                <a:gd name="T87" fmla="*/ 314 h 449"/>
                <a:gd name="T88" fmla="*/ 216 w 338"/>
                <a:gd name="T89" fmla="*/ 327 h 449"/>
                <a:gd name="T90" fmla="*/ 225 w 338"/>
                <a:gd name="T91" fmla="*/ 336 h 449"/>
                <a:gd name="T92" fmla="*/ 229 w 338"/>
                <a:gd name="T93" fmla="*/ 340 h 449"/>
                <a:gd name="T94" fmla="*/ 242 w 338"/>
                <a:gd name="T95" fmla="*/ 351 h 449"/>
                <a:gd name="T96" fmla="*/ 251 w 338"/>
                <a:gd name="T97" fmla="*/ 357 h 449"/>
                <a:gd name="T98" fmla="*/ 258 w 338"/>
                <a:gd name="T99" fmla="*/ 362 h 449"/>
                <a:gd name="T100" fmla="*/ 271 w 338"/>
                <a:gd name="T101" fmla="*/ 368 h 449"/>
                <a:gd name="T102" fmla="*/ 279 w 338"/>
                <a:gd name="T103" fmla="*/ 373 h 449"/>
                <a:gd name="T104" fmla="*/ 288 w 338"/>
                <a:gd name="T105" fmla="*/ 375 h 449"/>
                <a:gd name="T106" fmla="*/ 301 w 338"/>
                <a:gd name="T107" fmla="*/ 379 h 449"/>
                <a:gd name="T108" fmla="*/ 312 w 338"/>
                <a:gd name="T109" fmla="*/ 381 h 449"/>
                <a:gd name="T110" fmla="*/ 321 w 338"/>
                <a:gd name="T111" fmla="*/ 384 h 449"/>
                <a:gd name="T112" fmla="*/ 336 w 338"/>
                <a:gd name="T113" fmla="*/ 384 h 449"/>
                <a:gd name="T114" fmla="*/ 338 w 338"/>
                <a:gd name="T115" fmla="*/ 384 h 449"/>
                <a:gd name="T116" fmla="*/ 338 w 338"/>
                <a:gd name="T117" fmla="*/ 449 h 449"/>
                <a:gd name="T118" fmla="*/ 0 w 338"/>
                <a:gd name="T119" fmla="*/ 449 h 449"/>
                <a:gd name="T120" fmla="*/ 0 w 338"/>
                <a:gd name="T121" fmla="*/ 224 h 44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8"/>
                <a:gd name="T184" fmla="*/ 0 h 449"/>
                <a:gd name="T185" fmla="*/ 338 w 338"/>
                <a:gd name="T186" fmla="*/ 449 h 44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8" h="449">
                  <a:moveTo>
                    <a:pt x="0" y="224"/>
                  </a:moveTo>
                  <a:lnTo>
                    <a:pt x="0" y="0"/>
                  </a:lnTo>
                  <a:lnTo>
                    <a:pt x="338" y="0"/>
                  </a:lnTo>
                  <a:lnTo>
                    <a:pt x="338" y="67"/>
                  </a:lnTo>
                  <a:lnTo>
                    <a:pt x="321" y="67"/>
                  </a:lnTo>
                  <a:lnTo>
                    <a:pt x="317" y="67"/>
                  </a:lnTo>
                  <a:lnTo>
                    <a:pt x="306" y="69"/>
                  </a:lnTo>
                  <a:lnTo>
                    <a:pt x="303" y="69"/>
                  </a:lnTo>
                  <a:lnTo>
                    <a:pt x="288" y="74"/>
                  </a:lnTo>
                  <a:lnTo>
                    <a:pt x="284" y="76"/>
                  </a:lnTo>
                  <a:lnTo>
                    <a:pt x="273" y="80"/>
                  </a:lnTo>
                  <a:lnTo>
                    <a:pt x="258" y="89"/>
                  </a:lnTo>
                  <a:lnTo>
                    <a:pt x="253" y="91"/>
                  </a:lnTo>
                  <a:lnTo>
                    <a:pt x="245" y="98"/>
                  </a:lnTo>
                  <a:lnTo>
                    <a:pt x="242" y="98"/>
                  </a:lnTo>
                  <a:lnTo>
                    <a:pt x="229" y="111"/>
                  </a:lnTo>
                  <a:lnTo>
                    <a:pt x="227" y="113"/>
                  </a:lnTo>
                  <a:lnTo>
                    <a:pt x="218" y="120"/>
                  </a:lnTo>
                  <a:lnTo>
                    <a:pt x="218" y="122"/>
                  </a:lnTo>
                  <a:lnTo>
                    <a:pt x="207" y="137"/>
                  </a:lnTo>
                  <a:lnTo>
                    <a:pt x="205" y="139"/>
                  </a:lnTo>
                  <a:lnTo>
                    <a:pt x="201" y="148"/>
                  </a:lnTo>
                  <a:lnTo>
                    <a:pt x="199" y="150"/>
                  </a:lnTo>
                  <a:lnTo>
                    <a:pt x="192" y="165"/>
                  </a:lnTo>
                  <a:lnTo>
                    <a:pt x="190" y="168"/>
                  </a:lnTo>
                  <a:lnTo>
                    <a:pt x="188" y="178"/>
                  </a:lnTo>
                  <a:lnTo>
                    <a:pt x="186" y="183"/>
                  </a:lnTo>
                  <a:lnTo>
                    <a:pt x="181" y="200"/>
                  </a:lnTo>
                  <a:lnTo>
                    <a:pt x="181" y="211"/>
                  </a:lnTo>
                  <a:lnTo>
                    <a:pt x="181" y="216"/>
                  </a:lnTo>
                  <a:lnTo>
                    <a:pt x="181" y="224"/>
                  </a:lnTo>
                  <a:lnTo>
                    <a:pt x="181" y="233"/>
                  </a:lnTo>
                  <a:lnTo>
                    <a:pt x="181" y="235"/>
                  </a:lnTo>
                  <a:lnTo>
                    <a:pt x="181" y="246"/>
                  </a:lnTo>
                  <a:lnTo>
                    <a:pt x="181" y="250"/>
                  </a:lnTo>
                  <a:lnTo>
                    <a:pt x="186" y="268"/>
                  </a:lnTo>
                  <a:lnTo>
                    <a:pt x="190" y="279"/>
                  </a:lnTo>
                  <a:lnTo>
                    <a:pt x="192" y="283"/>
                  </a:lnTo>
                  <a:lnTo>
                    <a:pt x="199" y="298"/>
                  </a:lnTo>
                  <a:lnTo>
                    <a:pt x="203" y="309"/>
                  </a:lnTo>
                  <a:lnTo>
                    <a:pt x="207" y="314"/>
                  </a:lnTo>
                  <a:lnTo>
                    <a:pt x="216" y="327"/>
                  </a:lnTo>
                  <a:lnTo>
                    <a:pt x="225" y="336"/>
                  </a:lnTo>
                  <a:lnTo>
                    <a:pt x="229" y="340"/>
                  </a:lnTo>
                  <a:lnTo>
                    <a:pt x="242" y="351"/>
                  </a:lnTo>
                  <a:lnTo>
                    <a:pt x="251" y="357"/>
                  </a:lnTo>
                  <a:lnTo>
                    <a:pt x="258" y="362"/>
                  </a:lnTo>
                  <a:lnTo>
                    <a:pt x="271" y="368"/>
                  </a:lnTo>
                  <a:lnTo>
                    <a:pt x="279" y="373"/>
                  </a:lnTo>
                  <a:lnTo>
                    <a:pt x="288" y="375"/>
                  </a:lnTo>
                  <a:lnTo>
                    <a:pt x="301" y="379"/>
                  </a:lnTo>
                  <a:lnTo>
                    <a:pt x="312" y="381"/>
                  </a:lnTo>
                  <a:lnTo>
                    <a:pt x="321" y="384"/>
                  </a:lnTo>
                  <a:lnTo>
                    <a:pt x="336" y="384"/>
                  </a:lnTo>
                  <a:lnTo>
                    <a:pt x="338" y="384"/>
                  </a:lnTo>
                  <a:lnTo>
                    <a:pt x="338" y="449"/>
                  </a:lnTo>
                  <a:lnTo>
                    <a:pt x="0" y="449"/>
                  </a:lnTo>
                  <a:lnTo>
                    <a:pt x="0"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8" name="Freeform 1610"/>
            <p:cNvSpPr>
              <a:spLocks/>
            </p:cNvSpPr>
            <p:nvPr/>
          </p:nvSpPr>
          <p:spPr bwMode="auto">
            <a:xfrm>
              <a:off x="3307" y="724"/>
              <a:ext cx="157" cy="160"/>
            </a:xfrm>
            <a:custGeom>
              <a:avLst/>
              <a:gdLst>
                <a:gd name="T0" fmla="*/ 157 w 157"/>
                <a:gd name="T1" fmla="*/ 0 h 160"/>
                <a:gd name="T2" fmla="*/ 157 w 157"/>
                <a:gd name="T3" fmla="*/ 160 h 160"/>
                <a:gd name="T4" fmla="*/ 155 w 157"/>
                <a:gd name="T5" fmla="*/ 160 h 160"/>
                <a:gd name="T6" fmla="*/ 140 w 157"/>
                <a:gd name="T7" fmla="*/ 160 h 160"/>
                <a:gd name="T8" fmla="*/ 131 w 157"/>
                <a:gd name="T9" fmla="*/ 157 h 160"/>
                <a:gd name="T10" fmla="*/ 120 w 157"/>
                <a:gd name="T11" fmla="*/ 155 h 160"/>
                <a:gd name="T12" fmla="*/ 107 w 157"/>
                <a:gd name="T13" fmla="*/ 151 h 160"/>
                <a:gd name="T14" fmla="*/ 98 w 157"/>
                <a:gd name="T15" fmla="*/ 149 h 160"/>
                <a:gd name="T16" fmla="*/ 90 w 157"/>
                <a:gd name="T17" fmla="*/ 144 h 160"/>
                <a:gd name="T18" fmla="*/ 77 w 157"/>
                <a:gd name="T19" fmla="*/ 138 h 160"/>
                <a:gd name="T20" fmla="*/ 70 w 157"/>
                <a:gd name="T21" fmla="*/ 133 h 160"/>
                <a:gd name="T22" fmla="*/ 61 w 157"/>
                <a:gd name="T23" fmla="*/ 127 h 160"/>
                <a:gd name="T24" fmla="*/ 48 w 157"/>
                <a:gd name="T25" fmla="*/ 116 h 160"/>
                <a:gd name="T26" fmla="*/ 44 w 157"/>
                <a:gd name="T27" fmla="*/ 112 h 160"/>
                <a:gd name="T28" fmla="*/ 35 w 157"/>
                <a:gd name="T29" fmla="*/ 103 h 160"/>
                <a:gd name="T30" fmla="*/ 26 w 157"/>
                <a:gd name="T31" fmla="*/ 90 h 160"/>
                <a:gd name="T32" fmla="*/ 22 w 157"/>
                <a:gd name="T33" fmla="*/ 85 h 160"/>
                <a:gd name="T34" fmla="*/ 18 w 157"/>
                <a:gd name="T35" fmla="*/ 74 h 160"/>
                <a:gd name="T36" fmla="*/ 11 w 157"/>
                <a:gd name="T37" fmla="*/ 59 h 160"/>
                <a:gd name="T38" fmla="*/ 9 w 157"/>
                <a:gd name="T39" fmla="*/ 55 h 160"/>
                <a:gd name="T40" fmla="*/ 5 w 157"/>
                <a:gd name="T41" fmla="*/ 44 h 160"/>
                <a:gd name="T42" fmla="*/ 5 w 157"/>
                <a:gd name="T43" fmla="*/ 44 h 160"/>
                <a:gd name="T44" fmla="*/ 0 w 157"/>
                <a:gd name="T45" fmla="*/ 26 h 160"/>
                <a:gd name="T46" fmla="*/ 0 w 157"/>
                <a:gd name="T47" fmla="*/ 22 h 160"/>
                <a:gd name="T48" fmla="*/ 0 w 157"/>
                <a:gd name="T49" fmla="*/ 11 h 160"/>
                <a:gd name="T50" fmla="*/ 0 w 157"/>
                <a:gd name="T51" fmla="*/ 9 h 160"/>
                <a:gd name="T52" fmla="*/ 0 w 157"/>
                <a:gd name="T53" fmla="*/ 0 h 160"/>
                <a:gd name="T54" fmla="*/ 16 w 157"/>
                <a:gd name="T55" fmla="*/ 0 h 160"/>
                <a:gd name="T56" fmla="*/ 157 w 157"/>
                <a:gd name="T57" fmla="*/ 0 h 1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7"/>
                <a:gd name="T88" fmla="*/ 0 h 160"/>
                <a:gd name="T89" fmla="*/ 157 w 157"/>
                <a:gd name="T90" fmla="*/ 160 h 1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7" h="160">
                  <a:moveTo>
                    <a:pt x="157" y="0"/>
                  </a:moveTo>
                  <a:lnTo>
                    <a:pt x="157" y="160"/>
                  </a:lnTo>
                  <a:lnTo>
                    <a:pt x="155" y="160"/>
                  </a:lnTo>
                  <a:lnTo>
                    <a:pt x="140" y="160"/>
                  </a:lnTo>
                  <a:lnTo>
                    <a:pt x="131" y="157"/>
                  </a:lnTo>
                  <a:lnTo>
                    <a:pt x="120" y="155"/>
                  </a:lnTo>
                  <a:lnTo>
                    <a:pt x="107" y="151"/>
                  </a:lnTo>
                  <a:lnTo>
                    <a:pt x="98" y="149"/>
                  </a:lnTo>
                  <a:lnTo>
                    <a:pt x="90" y="144"/>
                  </a:lnTo>
                  <a:lnTo>
                    <a:pt x="77" y="138"/>
                  </a:lnTo>
                  <a:lnTo>
                    <a:pt x="70" y="133"/>
                  </a:lnTo>
                  <a:lnTo>
                    <a:pt x="61" y="127"/>
                  </a:lnTo>
                  <a:lnTo>
                    <a:pt x="48" y="116"/>
                  </a:lnTo>
                  <a:lnTo>
                    <a:pt x="44" y="112"/>
                  </a:lnTo>
                  <a:lnTo>
                    <a:pt x="35" y="103"/>
                  </a:lnTo>
                  <a:lnTo>
                    <a:pt x="26" y="90"/>
                  </a:lnTo>
                  <a:lnTo>
                    <a:pt x="22" y="85"/>
                  </a:lnTo>
                  <a:lnTo>
                    <a:pt x="18" y="74"/>
                  </a:lnTo>
                  <a:lnTo>
                    <a:pt x="11" y="59"/>
                  </a:lnTo>
                  <a:lnTo>
                    <a:pt x="9" y="55"/>
                  </a:lnTo>
                  <a:lnTo>
                    <a:pt x="5" y="44"/>
                  </a:lnTo>
                  <a:lnTo>
                    <a:pt x="0" y="26"/>
                  </a:lnTo>
                  <a:lnTo>
                    <a:pt x="0" y="22"/>
                  </a:lnTo>
                  <a:lnTo>
                    <a:pt x="0" y="11"/>
                  </a:lnTo>
                  <a:lnTo>
                    <a:pt x="0" y="9"/>
                  </a:lnTo>
                  <a:lnTo>
                    <a:pt x="0" y="0"/>
                  </a:lnTo>
                  <a:lnTo>
                    <a:pt x="16" y="0"/>
                  </a:lnTo>
                  <a:lnTo>
                    <a:pt x="1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79" name="Freeform 1611"/>
            <p:cNvSpPr>
              <a:spLocks/>
            </p:cNvSpPr>
            <p:nvPr/>
          </p:nvSpPr>
          <p:spPr bwMode="auto">
            <a:xfrm>
              <a:off x="3307" y="567"/>
              <a:ext cx="157" cy="157"/>
            </a:xfrm>
            <a:custGeom>
              <a:avLst/>
              <a:gdLst>
                <a:gd name="T0" fmla="*/ 157 w 157"/>
                <a:gd name="T1" fmla="*/ 0 h 157"/>
                <a:gd name="T2" fmla="*/ 157 w 157"/>
                <a:gd name="T3" fmla="*/ 157 h 157"/>
                <a:gd name="T4" fmla="*/ 16 w 157"/>
                <a:gd name="T5" fmla="*/ 157 h 157"/>
                <a:gd name="T6" fmla="*/ 0 w 157"/>
                <a:gd name="T7" fmla="*/ 157 h 157"/>
                <a:gd name="T8" fmla="*/ 0 w 157"/>
                <a:gd name="T9" fmla="*/ 149 h 157"/>
                <a:gd name="T10" fmla="*/ 0 w 157"/>
                <a:gd name="T11" fmla="*/ 144 h 157"/>
                <a:gd name="T12" fmla="*/ 0 w 157"/>
                <a:gd name="T13" fmla="*/ 133 h 157"/>
                <a:gd name="T14" fmla="*/ 0 w 157"/>
                <a:gd name="T15" fmla="*/ 133 h 157"/>
                <a:gd name="T16" fmla="*/ 5 w 157"/>
                <a:gd name="T17" fmla="*/ 116 h 157"/>
                <a:gd name="T18" fmla="*/ 7 w 157"/>
                <a:gd name="T19" fmla="*/ 111 h 157"/>
                <a:gd name="T20" fmla="*/ 9 w 157"/>
                <a:gd name="T21" fmla="*/ 101 h 157"/>
                <a:gd name="T22" fmla="*/ 11 w 157"/>
                <a:gd name="T23" fmla="*/ 98 h 157"/>
                <a:gd name="T24" fmla="*/ 18 w 157"/>
                <a:gd name="T25" fmla="*/ 83 h 157"/>
                <a:gd name="T26" fmla="*/ 20 w 157"/>
                <a:gd name="T27" fmla="*/ 81 h 157"/>
                <a:gd name="T28" fmla="*/ 24 w 157"/>
                <a:gd name="T29" fmla="*/ 72 h 157"/>
                <a:gd name="T30" fmla="*/ 26 w 157"/>
                <a:gd name="T31" fmla="*/ 70 h 157"/>
                <a:gd name="T32" fmla="*/ 37 w 157"/>
                <a:gd name="T33" fmla="*/ 55 h 157"/>
                <a:gd name="T34" fmla="*/ 37 w 157"/>
                <a:gd name="T35" fmla="*/ 53 h 157"/>
                <a:gd name="T36" fmla="*/ 46 w 157"/>
                <a:gd name="T37" fmla="*/ 46 h 157"/>
                <a:gd name="T38" fmla="*/ 48 w 157"/>
                <a:gd name="T39" fmla="*/ 44 h 157"/>
                <a:gd name="T40" fmla="*/ 61 w 157"/>
                <a:gd name="T41" fmla="*/ 31 h 157"/>
                <a:gd name="T42" fmla="*/ 64 w 157"/>
                <a:gd name="T43" fmla="*/ 31 h 157"/>
                <a:gd name="T44" fmla="*/ 72 w 157"/>
                <a:gd name="T45" fmla="*/ 24 h 157"/>
                <a:gd name="T46" fmla="*/ 77 w 157"/>
                <a:gd name="T47" fmla="*/ 22 h 157"/>
                <a:gd name="T48" fmla="*/ 92 w 157"/>
                <a:gd name="T49" fmla="*/ 13 h 157"/>
                <a:gd name="T50" fmla="*/ 92 w 157"/>
                <a:gd name="T51" fmla="*/ 13 h 157"/>
                <a:gd name="T52" fmla="*/ 103 w 157"/>
                <a:gd name="T53" fmla="*/ 9 h 157"/>
                <a:gd name="T54" fmla="*/ 107 w 157"/>
                <a:gd name="T55" fmla="*/ 7 h 157"/>
                <a:gd name="T56" fmla="*/ 122 w 157"/>
                <a:gd name="T57" fmla="*/ 2 h 157"/>
                <a:gd name="T58" fmla="*/ 125 w 157"/>
                <a:gd name="T59" fmla="*/ 2 h 157"/>
                <a:gd name="T60" fmla="*/ 136 w 157"/>
                <a:gd name="T61" fmla="*/ 0 h 157"/>
                <a:gd name="T62" fmla="*/ 140 w 157"/>
                <a:gd name="T63" fmla="*/ 0 h 157"/>
                <a:gd name="T64" fmla="*/ 157 w 157"/>
                <a:gd name="T65" fmla="*/ 0 h 1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157"/>
                <a:gd name="T101" fmla="*/ 157 w 157"/>
                <a:gd name="T102" fmla="*/ 157 h 1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157">
                  <a:moveTo>
                    <a:pt x="157" y="0"/>
                  </a:moveTo>
                  <a:lnTo>
                    <a:pt x="157" y="157"/>
                  </a:lnTo>
                  <a:lnTo>
                    <a:pt x="16" y="157"/>
                  </a:lnTo>
                  <a:lnTo>
                    <a:pt x="0" y="157"/>
                  </a:lnTo>
                  <a:lnTo>
                    <a:pt x="0" y="149"/>
                  </a:lnTo>
                  <a:lnTo>
                    <a:pt x="0" y="144"/>
                  </a:lnTo>
                  <a:lnTo>
                    <a:pt x="0" y="133"/>
                  </a:lnTo>
                  <a:lnTo>
                    <a:pt x="5" y="116"/>
                  </a:lnTo>
                  <a:lnTo>
                    <a:pt x="7" y="111"/>
                  </a:lnTo>
                  <a:lnTo>
                    <a:pt x="9" y="101"/>
                  </a:lnTo>
                  <a:lnTo>
                    <a:pt x="11" y="98"/>
                  </a:lnTo>
                  <a:lnTo>
                    <a:pt x="18" y="83"/>
                  </a:lnTo>
                  <a:lnTo>
                    <a:pt x="20" y="81"/>
                  </a:lnTo>
                  <a:lnTo>
                    <a:pt x="24" y="72"/>
                  </a:lnTo>
                  <a:lnTo>
                    <a:pt x="26" y="70"/>
                  </a:lnTo>
                  <a:lnTo>
                    <a:pt x="37" y="55"/>
                  </a:lnTo>
                  <a:lnTo>
                    <a:pt x="37" y="53"/>
                  </a:lnTo>
                  <a:lnTo>
                    <a:pt x="46" y="46"/>
                  </a:lnTo>
                  <a:lnTo>
                    <a:pt x="48" y="44"/>
                  </a:lnTo>
                  <a:lnTo>
                    <a:pt x="61" y="31"/>
                  </a:lnTo>
                  <a:lnTo>
                    <a:pt x="64" y="31"/>
                  </a:lnTo>
                  <a:lnTo>
                    <a:pt x="72" y="24"/>
                  </a:lnTo>
                  <a:lnTo>
                    <a:pt x="77" y="22"/>
                  </a:lnTo>
                  <a:lnTo>
                    <a:pt x="92" y="13"/>
                  </a:lnTo>
                  <a:lnTo>
                    <a:pt x="103" y="9"/>
                  </a:lnTo>
                  <a:lnTo>
                    <a:pt x="107" y="7"/>
                  </a:lnTo>
                  <a:lnTo>
                    <a:pt x="122" y="2"/>
                  </a:lnTo>
                  <a:lnTo>
                    <a:pt x="125" y="2"/>
                  </a:lnTo>
                  <a:lnTo>
                    <a:pt x="136" y="0"/>
                  </a:lnTo>
                  <a:lnTo>
                    <a:pt x="140" y="0"/>
                  </a:lnTo>
                  <a:lnTo>
                    <a:pt x="1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0" name="Freeform 1612"/>
            <p:cNvSpPr>
              <a:spLocks/>
            </p:cNvSpPr>
            <p:nvPr/>
          </p:nvSpPr>
          <p:spPr bwMode="auto">
            <a:xfrm>
              <a:off x="2901" y="500"/>
              <a:ext cx="225" cy="449"/>
            </a:xfrm>
            <a:custGeom>
              <a:avLst/>
              <a:gdLst>
                <a:gd name="T0" fmla="*/ 0 w 225"/>
                <a:gd name="T1" fmla="*/ 224 h 449"/>
                <a:gd name="T2" fmla="*/ 0 w 225"/>
                <a:gd name="T3" fmla="*/ 0 h 449"/>
                <a:gd name="T4" fmla="*/ 225 w 225"/>
                <a:gd name="T5" fmla="*/ 0 h 449"/>
                <a:gd name="T6" fmla="*/ 225 w 225"/>
                <a:gd name="T7" fmla="*/ 224 h 449"/>
                <a:gd name="T8" fmla="*/ 225 w 225"/>
                <a:gd name="T9" fmla="*/ 449 h 449"/>
                <a:gd name="T10" fmla="*/ 0 w 225"/>
                <a:gd name="T11" fmla="*/ 449 h 449"/>
                <a:gd name="T12" fmla="*/ 0 w 225"/>
                <a:gd name="T13" fmla="*/ 224 h 449"/>
                <a:gd name="T14" fmla="*/ 0 60000 65536"/>
                <a:gd name="T15" fmla="*/ 0 60000 65536"/>
                <a:gd name="T16" fmla="*/ 0 60000 65536"/>
                <a:gd name="T17" fmla="*/ 0 60000 65536"/>
                <a:gd name="T18" fmla="*/ 0 60000 65536"/>
                <a:gd name="T19" fmla="*/ 0 60000 65536"/>
                <a:gd name="T20" fmla="*/ 0 60000 65536"/>
                <a:gd name="T21" fmla="*/ 0 w 225"/>
                <a:gd name="T22" fmla="*/ 0 h 449"/>
                <a:gd name="T23" fmla="*/ 225 w 225"/>
                <a:gd name="T24" fmla="*/ 449 h 4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449">
                  <a:moveTo>
                    <a:pt x="0" y="224"/>
                  </a:moveTo>
                  <a:lnTo>
                    <a:pt x="0" y="0"/>
                  </a:lnTo>
                  <a:lnTo>
                    <a:pt x="225" y="0"/>
                  </a:lnTo>
                  <a:lnTo>
                    <a:pt x="225" y="224"/>
                  </a:lnTo>
                  <a:lnTo>
                    <a:pt x="225" y="449"/>
                  </a:lnTo>
                  <a:lnTo>
                    <a:pt x="0" y="449"/>
                  </a:lnTo>
                  <a:lnTo>
                    <a:pt x="0"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1" name="Freeform 1613"/>
            <p:cNvSpPr>
              <a:spLocks/>
            </p:cNvSpPr>
            <p:nvPr/>
          </p:nvSpPr>
          <p:spPr bwMode="auto">
            <a:xfrm>
              <a:off x="2801" y="724"/>
              <a:ext cx="100" cy="225"/>
            </a:xfrm>
            <a:custGeom>
              <a:avLst/>
              <a:gdLst>
                <a:gd name="T0" fmla="*/ 100 w 100"/>
                <a:gd name="T1" fmla="*/ 0 h 225"/>
                <a:gd name="T2" fmla="*/ 100 w 100"/>
                <a:gd name="T3" fmla="*/ 225 h 225"/>
                <a:gd name="T4" fmla="*/ 0 w 100"/>
                <a:gd name="T5" fmla="*/ 225 h 225"/>
                <a:gd name="T6" fmla="*/ 0 w 100"/>
                <a:gd name="T7" fmla="*/ 203 h 225"/>
                <a:gd name="T8" fmla="*/ 0 w 100"/>
                <a:gd name="T9" fmla="*/ 192 h 225"/>
                <a:gd name="T10" fmla="*/ 0 w 100"/>
                <a:gd name="T11" fmla="*/ 170 h 225"/>
                <a:gd name="T12" fmla="*/ 0 w 100"/>
                <a:gd name="T13" fmla="*/ 160 h 225"/>
                <a:gd name="T14" fmla="*/ 0 w 100"/>
                <a:gd name="T15" fmla="*/ 136 h 225"/>
                <a:gd name="T16" fmla="*/ 0 w 100"/>
                <a:gd name="T17" fmla="*/ 125 h 225"/>
                <a:gd name="T18" fmla="*/ 0 w 100"/>
                <a:gd name="T19" fmla="*/ 103 h 225"/>
                <a:gd name="T20" fmla="*/ 0 w 100"/>
                <a:gd name="T21" fmla="*/ 92 h 225"/>
                <a:gd name="T22" fmla="*/ 0 w 100"/>
                <a:gd name="T23" fmla="*/ 68 h 225"/>
                <a:gd name="T24" fmla="*/ 0 w 100"/>
                <a:gd name="T25" fmla="*/ 57 h 225"/>
                <a:gd name="T26" fmla="*/ 0 w 100"/>
                <a:gd name="T27" fmla="*/ 35 h 225"/>
                <a:gd name="T28" fmla="*/ 0 w 100"/>
                <a:gd name="T29" fmla="*/ 24 h 225"/>
                <a:gd name="T30" fmla="*/ 0 w 100"/>
                <a:gd name="T31" fmla="*/ 0 h 225"/>
                <a:gd name="T32" fmla="*/ 100 w 100"/>
                <a:gd name="T33" fmla="*/ 0 h 2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225"/>
                <a:gd name="T53" fmla="*/ 100 w 100"/>
                <a:gd name="T54" fmla="*/ 225 h 2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225">
                  <a:moveTo>
                    <a:pt x="100" y="0"/>
                  </a:moveTo>
                  <a:lnTo>
                    <a:pt x="100" y="225"/>
                  </a:lnTo>
                  <a:lnTo>
                    <a:pt x="0" y="225"/>
                  </a:lnTo>
                  <a:lnTo>
                    <a:pt x="0" y="203"/>
                  </a:lnTo>
                  <a:lnTo>
                    <a:pt x="0" y="192"/>
                  </a:lnTo>
                  <a:lnTo>
                    <a:pt x="0" y="170"/>
                  </a:lnTo>
                  <a:lnTo>
                    <a:pt x="0" y="160"/>
                  </a:lnTo>
                  <a:lnTo>
                    <a:pt x="0" y="136"/>
                  </a:lnTo>
                  <a:lnTo>
                    <a:pt x="0" y="125"/>
                  </a:lnTo>
                  <a:lnTo>
                    <a:pt x="0" y="103"/>
                  </a:lnTo>
                  <a:lnTo>
                    <a:pt x="0" y="92"/>
                  </a:lnTo>
                  <a:lnTo>
                    <a:pt x="0" y="68"/>
                  </a:lnTo>
                  <a:lnTo>
                    <a:pt x="0" y="57"/>
                  </a:lnTo>
                  <a:lnTo>
                    <a:pt x="0" y="35"/>
                  </a:lnTo>
                  <a:lnTo>
                    <a:pt x="0" y="24"/>
                  </a:lnTo>
                  <a:lnTo>
                    <a:pt x="0" y="0"/>
                  </a:lnTo>
                  <a:lnTo>
                    <a:pt x="10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2" name="Freeform 1614"/>
            <p:cNvSpPr>
              <a:spLocks/>
            </p:cNvSpPr>
            <p:nvPr/>
          </p:nvSpPr>
          <p:spPr bwMode="auto">
            <a:xfrm>
              <a:off x="2801" y="500"/>
              <a:ext cx="100" cy="224"/>
            </a:xfrm>
            <a:custGeom>
              <a:avLst/>
              <a:gdLst>
                <a:gd name="T0" fmla="*/ 100 w 100"/>
                <a:gd name="T1" fmla="*/ 0 h 224"/>
                <a:gd name="T2" fmla="*/ 100 w 100"/>
                <a:gd name="T3" fmla="*/ 224 h 224"/>
                <a:gd name="T4" fmla="*/ 0 w 100"/>
                <a:gd name="T5" fmla="*/ 224 h 224"/>
                <a:gd name="T6" fmla="*/ 0 w 100"/>
                <a:gd name="T7" fmla="*/ 213 h 224"/>
                <a:gd name="T8" fmla="*/ 0 w 100"/>
                <a:gd name="T9" fmla="*/ 192 h 224"/>
                <a:gd name="T10" fmla="*/ 0 w 100"/>
                <a:gd name="T11" fmla="*/ 181 h 224"/>
                <a:gd name="T12" fmla="*/ 0 w 100"/>
                <a:gd name="T13" fmla="*/ 157 h 224"/>
                <a:gd name="T14" fmla="*/ 0 w 100"/>
                <a:gd name="T15" fmla="*/ 146 h 224"/>
                <a:gd name="T16" fmla="*/ 0 w 100"/>
                <a:gd name="T17" fmla="*/ 124 h 224"/>
                <a:gd name="T18" fmla="*/ 0 w 100"/>
                <a:gd name="T19" fmla="*/ 113 h 224"/>
                <a:gd name="T20" fmla="*/ 0 w 100"/>
                <a:gd name="T21" fmla="*/ 89 h 224"/>
                <a:gd name="T22" fmla="*/ 0 w 100"/>
                <a:gd name="T23" fmla="*/ 78 h 224"/>
                <a:gd name="T24" fmla="*/ 0 w 100"/>
                <a:gd name="T25" fmla="*/ 56 h 224"/>
                <a:gd name="T26" fmla="*/ 0 w 100"/>
                <a:gd name="T27" fmla="*/ 45 h 224"/>
                <a:gd name="T28" fmla="*/ 0 w 100"/>
                <a:gd name="T29" fmla="*/ 21 h 224"/>
                <a:gd name="T30" fmla="*/ 0 w 100"/>
                <a:gd name="T31" fmla="*/ 10 h 224"/>
                <a:gd name="T32" fmla="*/ 0 w 100"/>
                <a:gd name="T33" fmla="*/ 0 h 224"/>
                <a:gd name="T34" fmla="*/ 100 w 100"/>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224"/>
                <a:gd name="T56" fmla="*/ 100 w 100"/>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224">
                  <a:moveTo>
                    <a:pt x="100" y="0"/>
                  </a:moveTo>
                  <a:lnTo>
                    <a:pt x="100" y="224"/>
                  </a:lnTo>
                  <a:lnTo>
                    <a:pt x="0" y="224"/>
                  </a:lnTo>
                  <a:lnTo>
                    <a:pt x="0" y="213"/>
                  </a:lnTo>
                  <a:lnTo>
                    <a:pt x="0" y="192"/>
                  </a:lnTo>
                  <a:lnTo>
                    <a:pt x="0" y="181"/>
                  </a:lnTo>
                  <a:lnTo>
                    <a:pt x="0" y="157"/>
                  </a:lnTo>
                  <a:lnTo>
                    <a:pt x="0" y="146"/>
                  </a:lnTo>
                  <a:lnTo>
                    <a:pt x="0" y="124"/>
                  </a:lnTo>
                  <a:lnTo>
                    <a:pt x="0" y="113"/>
                  </a:lnTo>
                  <a:lnTo>
                    <a:pt x="0" y="89"/>
                  </a:lnTo>
                  <a:lnTo>
                    <a:pt x="0" y="78"/>
                  </a:lnTo>
                  <a:lnTo>
                    <a:pt x="0" y="56"/>
                  </a:lnTo>
                  <a:lnTo>
                    <a:pt x="0" y="45"/>
                  </a:lnTo>
                  <a:lnTo>
                    <a:pt x="0" y="21"/>
                  </a:lnTo>
                  <a:lnTo>
                    <a:pt x="0" y="10"/>
                  </a:lnTo>
                  <a:lnTo>
                    <a:pt x="0" y="0"/>
                  </a:lnTo>
                  <a:lnTo>
                    <a:pt x="10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3" name="Freeform 1615"/>
            <p:cNvSpPr>
              <a:spLocks/>
            </p:cNvSpPr>
            <p:nvPr/>
          </p:nvSpPr>
          <p:spPr bwMode="auto">
            <a:xfrm>
              <a:off x="2688" y="724"/>
              <a:ext cx="113" cy="225"/>
            </a:xfrm>
            <a:custGeom>
              <a:avLst/>
              <a:gdLst>
                <a:gd name="T0" fmla="*/ 113 w 113"/>
                <a:gd name="T1" fmla="*/ 203 h 225"/>
                <a:gd name="T2" fmla="*/ 113 w 113"/>
                <a:gd name="T3" fmla="*/ 225 h 225"/>
                <a:gd name="T4" fmla="*/ 0 w 113"/>
                <a:gd name="T5" fmla="*/ 225 h 225"/>
                <a:gd name="T6" fmla="*/ 0 w 113"/>
                <a:gd name="T7" fmla="*/ 214 h 225"/>
                <a:gd name="T8" fmla="*/ 0 w 113"/>
                <a:gd name="T9" fmla="*/ 203 h 225"/>
                <a:gd name="T10" fmla="*/ 0 w 113"/>
                <a:gd name="T11" fmla="*/ 181 h 225"/>
                <a:gd name="T12" fmla="*/ 0 w 113"/>
                <a:gd name="T13" fmla="*/ 170 h 225"/>
                <a:gd name="T14" fmla="*/ 0 w 113"/>
                <a:gd name="T15" fmla="*/ 146 h 225"/>
                <a:gd name="T16" fmla="*/ 0 w 113"/>
                <a:gd name="T17" fmla="*/ 136 h 225"/>
                <a:gd name="T18" fmla="*/ 0 w 113"/>
                <a:gd name="T19" fmla="*/ 114 h 225"/>
                <a:gd name="T20" fmla="*/ 0 w 113"/>
                <a:gd name="T21" fmla="*/ 103 h 225"/>
                <a:gd name="T22" fmla="*/ 0 w 113"/>
                <a:gd name="T23" fmla="*/ 79 h 225"/>
                <a:gd name="T24" fmla="*/ 0 w 113"/>
                <a:gd name="T25" fmla="*/ 68 h 225"/>
                <a:gd name="T26" fmla="*/ 0 w 113"/>
                <a:gd name="T27" fmla="*/ 46 h 225"/>
                <a:gd name="T28" fmla="*/ 0 w 113"/>
                <a:gd name="T29" fmla="*/ 35 h 225"/>
                <a:gd name="T30" fmla="*/ 0 w 113"/>
                <a:gd name="T31" fmla="*/ 11 h 225"/>
                <a:gd name="T32" fmla="*/ 0 w 113"/>
                <a:gd name="T33" fmla="*/ 0 h 225"/>
                <a:gd name="T34" fmla="*/ 113 w 113"/>
                <a:gd name="T35" fmla="*/ 0 h 225"/>
                <a:gd name="T36" fmla="*/ 113 w 113"/>
                <a:gd name="T37" fmla="*/ 24 h 225"/>
                <a:gd name="T38" fmla="*/ 113 w 113"/>
                <a:gd name="T39" fmla="*/ 35 h 225"/>
                <a:gd name="T40" fmla="*/ 113 w 113"/>
                <a:gd name="T41" fmla="*/ 57 h 225"/>
                <a:gd name="T42" fmla="*/ 113 w 113"/>
                <a:gd name="T43" fmla="*/ 68 h 225"/>
                <a:gd name="T44" fmla="*/ 113 w 113"/>
                <a:gd name="T45" fmla="*/ 92 h 225"/>
                <a:gd name="T46" fmla="*/ 113 w 113"/>
                <a:gd name="T47" fmla="*/ 103 h 225"/>
                <a:gd name="T48" fmla="*/ 113 w 113"/>
                <a:gd name="T49" fmla="*/ 125 h 225"/>
                <a:gd name="T50" fmla="*/ 113 w 113"/>
                <a:gd name="T51" fmla="*/ 136 h 225"/>
                <a:gd name="T52" fmla="*/ 113 w 113"/>
                <a:gd name="T53" fmla="*/ 160 h 225"/>
                <a:gd name="T54" fmla="*/ 113 w 113"/>
                <a:gd name="T55" fmla="*/ 170 h 225"/>
                <a:gd name="T56" fmla="*/ 113 w 113"/>
                <a:gd name="T57" fmla="*/ 192 h 225"/>
                <a:gd name="T58" fmla="*/ 113 w 113"/>
                <a:gd name="T59" fmla="*/ 203 h 2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3"/>
                <a:gd name="T91" fmla="*/ 0 h 225"/>
                <a:gd name="T92" fmla="*/ 113 w 113"/>
                <a:gd name="T93" fmla="*/ 225 h 2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3" h="225">
                  <a:moveTo>
                    <a:pt x="113" y="203"/>
                  </a:moveTo>
                  <a:lnTo>
                    <a:pt x="113" y="225"/>
                  </a:lnTo>
                  <a:lnTo>
                    <a:pt x="0" y="225"/>
                  </a:lnTo>
                  <a:lnTo>
                    <a:pt x="0" y="214"/>
                  </a:lnTo>
                  <a:lnTo>
                    <a:pt x="0" y="203"/>
                  </a:lnTo>
                  <a:lnTo>
                    <a:pt x="0" y="181"/>
                  </a:lnTo>
                  <a:lnTo>
                    <a:pt x="0" y="170"/>
                  </a:lnTo>
                  <a:lnTo>
                    <a:pt x="0" y="146"/>
                  </a:lnTo>
                  <a:lnTo>
                    <a:pt x="0" y="136"/>
                  </a:lnTo>
                  <a:lnTo>
                    <a:pt x="0" y="114"/>
                  </a:lnTo>
                  <a:lnTo>
                    <a:pt x="0" y="103"/>
                  </a:lnTo>
                  <a:lnTo>
                    <a:pt x="0" y="79"/>
                  </a:lnTo>
                  <a:lnTo>
                    <a:pt x="0" y="68"/>
                  </a:lnTo>
                  <a:lnTo>
                    <a:pt x="0" y="46"/>
                  </a:lnTo>
                  <a:lnTo>
                    <a:pt x="0" y="35"/>
                  </a:lnTo>
                  <a:lnTo>
                    <a:pt x="0" y="11"/>
                  </a:lnTo>
                  <a:lnTo>
                    <a:pt x="0" y="0"/>
                  </a:lnTo>
                  <a:lnTo>
                    <a:pt x="113" y="0"/>
                  </a:lnTo>
                  <a:lnTo>
                    <a:pt x="113" y="24"/>
                  </a:lnTo>
                  <a:lnTo>
                    <a:pt x="113" y="35"/>
                  </a:lnTo>
                  <a:lnTo>
                    <a:pt x="113" y="57"/>
                  </a:lnTo>
                  <a:lnTo>
                    <a:pt x="113" y="68"/>
                  </a:lnTo>
                  <a:lnTo>
                    <a:pt x="113" y="92"/>
                  </a:lnTo>
                  <a:lnTo>
                    <a:pt x="113" y="103"/>
                  </a:lnTo>
                  <a:lnTo>
                    <a:pt x="113" y="125"/>
                  </a:lnTo>
                  <a:lnTo>
                    <a:pt x="113" y="136"/>
                  </a:lnTo>
                  <a:lnTo>
                    <a:pt x="113" y="160"/>
                  </a:lnTo>
                  <a:lnTo>
                    <a:pt x="113" y="170"/>
                  </a:lnTo>
                  <a:lnTo>
                    <a:pt x="113" y="192"/>
                  </a:lnTo>
                  <a:lnTo>
                    <a:pt x="113" y="20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4" name="Freeform 1616"/>
            <p:cNvSpPr>
              <a:spLocks/>
            </p:cNvSpPr>
            <p:nvPr/>
          </p:nvSpPr>
          <p:spPr bwMode="auto">
            <a:xfrm>
              <a:off x="2688" y="500"/>
              <a:ext cx="113" cy="224"/>
            </a:xfrm>
            <a:custGeom>
              <a:avLst/>
              <a:gdLst>
                <a:gd name="T0" fmla="*/ 113 w 113"/>
                <a:gd name="T1" fmla="*/ 213 h 224"/>
                <a:gd name="T2" fmla="*/ 113 w 113"/>
                <a:gd name="T3" fmla="*/ 224 h 224"/>
                <a:gd name="T4" fmla="*/ 0 w 113"/>
                <a:gd name="T5" fmla="*/ 224 h 224"/>
                <a:gd name="T6" fmla="*/ 0 w 113"/>
                <a:gd name="T7" fmla="*/ 202 h 224"/>
                <a:gd name="T8" fmla="*/ 0 w 113"/>
                <a:gd name="T9" fmla="*/ 192 h 224"/>
                <a:gd name="T10" fmla="*/ 0 w 113"/>
                <a:gd name="T11" fmla="*/ 170 h 224"/>
                <a:gd name="T12" fmla="*/ 0 w 113"/>
                <a:gd name="T13" fmla="*/ 157 h 224"/>
                <a:gd name="T14" fmla="*/ 0 w 113"/>
                <a:gd name="T15" fmla="*/ 135 h 224"/>
                <a:gd name="T16" fmla="*/ 0 w 113"/>
                <a:gd name="T17" fmla="*/ 124 h 224"/>
                <a:gd name="T18" fmla="*/ 0 w 113"/>
                <a:gd name="T19" fmla="*/ 102 h 224"/>
                <a:gd name="T20" fmla="*/ 0 w 113"/>
                <a:gd name="T21" fmla="*/ 89 h 224"/>
                <a:gd name="T22" fmla="*/ 0 w 113"/>
                <a:gd name="T23" fmla="*/ 67 h 224"/>
                <a:gd name="T24" fmla="*/ 0 w 113"/>
                <a:gd name="T25" fmla="*/ 56 h 224"/>
                <a:gd name="T26" fmla="*/ 0 w 113"/>
                <a:gd name="T27" fmla="*/ 34 h 224"/>
                <a:gd name="T28" fmla="*/ 0 w 113"/>
                <a:gd name="T29" fmla="*/ 21 h 224"/>
                <a:gd name="T30" fmla="*/ 0 w 113"/>
                <a:gd name="T31" fmla="*/ 0 h 224"/>
                <a:gd name="T32" fmla="*/ 113 w 113"/>
                <a:gd name="T33" fmla="*/ 0 h 224"/>
                <a:gd name="T34" fmla="*/ 113 w 113"/>
                <a:gd name="T35" fmla="*/ 10 h 224"/>
                <a:gd name="T36" fmla="*/ 113 w 113"/>
                <a:gd name="T37" fmla="*/ 21 h 224"/>
                <a:gd name="T38" fmla="*/ 113 w 113"/>
                <a:gd name="T39" fmla="*/ 45 h 224"/>
                <a:gd name="T40" fmla="*/ 113 w 113"/>
                <a:gd name="T41" fmla="*/ 56 h 224"/>
                <a:gd name="T42" fmla="*/ 113 w 113"/>
                <a:gd name="T43" fmla="*/ 78 h 224"/>
                <a:gd name="T44" fmla="*/ 113 w 113"/>
                <a:gd name="T45" fmla="*/ 89 h 224"/>
                <a:gd name="T46" fmla="*/ 113 w 113"/>
                <a:gd name="T47" fmla="*/ 113 h 224"/>
                <a:gd name="T48" fmla="*/ 113 w 113"/>
                <a:gd name="T49" fmla="*/ 124 h 224"/>
                <a:gd name="T50" fmla="*/ 113 w 113"/>
                <a:gd name="T51" fmla="*/ 146 h 224"/>
                <a:gd name="T52" fmla="*/ 113 w 113"/>
                <a:gd name="T53" fmla="*/ 157 h 224"/>
                <a:gd name="T54" fmla="*/ 113 w 113"/>
                <a:gd name="T55" fmla="*/ 181 h 224"/>
                <a:gd name="T56" fmla="*/ 113 w 113"/>
                <a:gd name="T57" fmla="*/ 192 h 224"/>
                <a:gd name="T58" fmla="*/ 113 w 113"/>
                <a:gd name="T59" fmla="*/ 213 h 2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3"/>
                <a:gd name="T91" fmla="*/ 0 h 224"/>
                <a:gd name="T92" fmla="*/ 113 w 113"/>
                <a:gd name="T93" fmla="*/ 224 h 2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3" h="224">
                  <a:moveTo>
                    <a:pt x="113" y="213"/>
                  </a:moveTo>
                  <a:lnTo>
                    <a:pt x="113" y="224"/>
                  </a:lnTo>
                  <a:lnTo>
                    <a:pt x="0" y="224"/>
                  </a:lnTo>
                  <a:lnTo>
                    <a:pt x="0" y="202"/>
                  </a:lnTo>
                  <a:lnTo>
                    <a:pt x="0" y="192"/>
                  </a:lnTo>
                  <a:lnTo>
                    <a:pt x="0" y="170"/>
                  </a:lnTo>
                  <a:lnTo>
                    <a:pt x="0" y="157"/>
                  </a:lnTo>
                  <a:lnTo>
                    <a:pt x="0" y="135"/>
                  </a:lnTo>
                  <a:lnTo>
                    <a:pt x="0" y="124"/>
                  </a:lnTo>
                  <a:lnTo>
                    <a:pt x="0" y="102"/>
                  </a:lnTo>
                  <a:lnTo>
                    <a:pt x="0" y="89"/>
                  </a:lnTo>
                  <a:lnTo>
                    <a:pt x="0" y="67"/>
                  </a:lnTo>
                  <a:lnTo>
                    <a:pt x="0" y="56"/>
                  </a:lnTo>
                  <a:lnTo>
                    <a:pt x="0" y="34"/>
                  </a:lnTo>
                  <a:lnTo>
                    <a:pt x="0" y="21"/>
                  </a:lnTo>
                  <a:lnTo>
                    <a:pt x="0" y="0"/>
                  </a:lnTo>
                  <a:lnTo>
                    <a:pt x="113" y="0"/>
                  </a:lnTo>
                  <a:lnTo>
                    <a:pt x="113" y="10"/>
                  </a:lnTo>
                  <a:lnTo>
                    <a:pt x="113" y="21"/>
                  </a:lnTo>
                  <a:lnTo>
                    <a:pt x="113" y="45"/>
                  </a:lnTo>
                  <a:lnTo>
                    <a:pt x="113" y="56"/>
                  </a:lnTo>
                  <a:lnTo>
                    <a:pt x="113" y="78"/>
                  </a:lnTo>
                  <a:lnTo>
                    <a:pt x="113" y="89"/>
                  </a:lnTo>
                  <a:lnTo>
                    <a:pt x="113" y="113"/>
                  </a:lnTo>
                  <a:lnTo>
                    <a:pt x="113" y="124"/>
                  </a:lnTo>
                  <a:lnTo>
                    <a:pt x="113" y="146"/>
                  </a:lnTo>
                  <a:lnTo>
                    <a:pt x="113" y="157"/>
                  </a:lnTo>
                  <a:lnTo>
                    <a:pt x="113" y="181"/>
                  </a:lnTo>
                  <a:lnTo>
                    <a:pt x="113" y="192"/>
                  </a:lnTo>
                  <a:lnTo>
                    <a:pt x="113" y="2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5" name="Freeform 1617"/>
            <p:cNvSpPr>
              <a:spLocks/>
            </p:cNvSpPr>
            <p:nvPr/>
          </p:nvSpPr>
          <p:spPr bwMode="auto">
            <a:xfrm>
              <a:off x="2566" y="500"/>
              <a:ext cx="122" cy="449"/>
            </a:xfrm>
            <a:custGeom>
              <a:avLst/>
              <a:gdLst>
                <a:gd name="T0" fmla="*/ 122 w 122"/>
                <a:gd name="T1" fmla="*/ 224 h 449"/>
                <a:gd name="T2" fmla="*/ 122 w 122"/>
                <a:gd name="T3" fmla="*/ 235 h 449"/>
                <a:gd name="T4" fmla="*/ 122 w 122"/>
                <a:gd name="T5" fmla="*/ 259 h 449"/>
                <a:gd name="T6" fmla="*/ 122 w 122"/>
                <a:gd name="T7" fmla="*/ 270 h 449"/>
                <a:gd name="T8" fmla="*/ 122 w 122"/>
                <a:gd name="T9" fmla="*/ 292 h 449"/>
                <a:gd name="T10" fmla="*/ 122 w 122"/>
                <a:gd name="T11" fmla="*/ 303 h 449"/>
                <a:gd name="T12" fmla="*/ 122 w 122"/>
                <a:gd name="T13" fmla="*/ 327 h 449"/>
                <a:gd name="T14" fmla="*/ 122 w 122"/>
                <a:gd name="T15" fmla="*/ 338 h 449"/>
                <a:gd name="T16" fmla="*/ 122 w 122"/>
                <a:gd name="T17" fmla="*/ 360 h 449"/>
                <a:gd name="T18" fmla="*/ 122 w 122"/>
                <a:gd name="T19" fmla="*/ 370 h 449"/>
                <a:gd name="T20" fmla="*/ 122 w 122"/>
                <a:gd name="T21" fmla="*/ 394 h 449"/>
                <a:gd name="T22" fmla="*/ 122 w 122"/>
                <a:gd name="T23" fmla="*/ 405 h 449"/>
                <a:gd name="T24" fmla="*/ 122 w 122"/>
                <a:gd name="T25" fmla="*/ 427 h 449"/>
                <a:gd name="T26" fmla="*/ 122 w 122"/>
                <a:gd name="T27" fmla="*/ 438 h 449"/>
                <a:gd name="T28" fmla="*/ 122 w 122"/>
                <a:gd name="T29" fmla="*/ 449 h 449"/>
                <a:gd name="T30" fmla="*/ 0 w 122"/>
                <a:gd name="T31" fmla="*/ 449 h 449"/>
                <a:gd name="T32" fmla="*/ 0 w 122"/>
                <a:gd name="T33" fmla="*/ 366 h 449"/>
                <a:gd name="T34" fmla="*/ 0 w 122"/>
                <a:gd name="T35" fmla="*/ 224 h 449"/>
                <a:gd name="T36" fmla="*/ 0 w 122"/>
                <a:gd name="T37" fmla="*/ 85 h 449"/>
                <a:gd name="T38" fmla="*/ 0 w 122"/>
                <a:gd name="T39" fmla="*/ 0 h 449"/>
                <a:gd name="T40" fmla="*/ 122 w 122"/>
                <a:gd name="T41" fmla="*/ 0 h 449"/>
                <a:gd name="T42" fmla="*/ 122 w 122"/>
                <a:gd name="T43" fmla="*/ 21 h 449"/>
                <a:gd name="T44" fmla="*/ 122 w 122"/>
                <a:gd name="T45" fmla="*/ 34 h 449"/>
                <a:gd name="T46" fmla="*/ 122 w 122"/>
                <a:gd name="T47" fmla="*/ 56 h 449"/>
                <a:gd name="T48" fmla="*/ 122 w 122"/>
                <a:gd name="T49" fmla="*/ 67 h 449"/>
                <a:gd name="T50" fmla="*/ 122 w 122"/>
                <a:gd name="T51" fmla="*/ 89 h 449"/>
                <a:gd name="T52" fmla="*/ 122 w 122"/>
                <a:gd name="T53" fmla="*/ 102 h 449"/>
                <a:gd name="T54" fmla="*/ 122 w 122"/>
                <a:gd name="T55" fmla="*/ 124 h 449"/>
                <a:gd name="T56" fmla="*/ 122 w 122"/>
                <a:gd name="T57" fmla="*/ 135 h 449"/>
                <a:gd name="T58" fmla="*/ 122 w 122"/>
                <a:gd name="T59" fmla="*/ 157 h 449"/>
                <a:gd name="T60" fmla="*/ 122 w 122"/>
                <a:gd name="T61" fmla="*/ 170 h 449"/>
                <a:gd name="T62" fmla="*/ 122 w 122"/>
                <a:gd name="T63" fmla="*/ 192 h 449"/>
                <a:gd name="T64" fmla="*/ 122 w 122"/>
                <a:gd name="T65" fmla="*/ 202 h 449"/>
                <a:gd name="T66" fmla="*/ 122 w 122"/>
                <a:gd name="T67" fmla="*/ 224 h 4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2"/>
                <a:gd name="T103" fmla="*/ 0 h 449"/>
                <a:gd name="T104" fmla="*/ 122 w 122"/>
                <a:gd name="T105" fmla="*/ 449 h 4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2" h="449">
                  <a:moveTo>
                    <a:pt x="122" y="224"/>
                  </a:moveTo>
                  <a:lnTo>
                    <a:pt x="122" y="235"/>
                  </a:lnTo>
                  <a:lnTo>
                    <a:pt x="122" y="259"/>
                  </a:lnTo>
                  <a:lnTo>
                    <a:pt x="122" y="270"/>
                  </a:lnTo>
                  <a:lnTo>
                    <a:pt x="122" y="292"/>
                  </a:lnTo>
                  <a:lnTo>
                    <a:pt x="122" y="303"/>
                  </a:lnTo>
                  <a:lnTo>
                    <a:pt x="122" y="327"/>
                  </a:lnTo>
                  <a:lnTo>
                    <a:pt x="122" y="338"/>
                  </a:lnTo>
                  <a:lnTo>
                    <a:pt x="122" y="360"/>
                  </a:lnTo>
                  <a:lnTo>
                    <a:pt x="122" y="370"/>
                  </a:lnTo>
                  <a:lnTo>
                    <a:pt x="122" y="394"/>
                  </a:lnTo>
                  <a:lnTo>
                    <a:pt x="122" y="405"/>
                  </a:lnTo>
                  <a:lnTo>
                    <a:pt x="122" y="427"/>
                  </a:lnTo>
                  <a:lnTo>
                    <a:pt x="122" y="438"/>
                  </a:lnTo>
                  <a:lnTo>
                    <a:pt x="122" y="449"/>
                  </a:lnTo>
                  <a:lnTo>
                    <a:pt x="0" y="449"/>
                  </a:lnTo>
                  <a:lnTo>
                    <a:pt x="0" y="366"/>
                  </a:lnTo>
                  <a:lnTo>
                    <a:pt x="0" y="224"/>
                  </a:lnTo>
                  <a:lnTo>
                    <a:pt x="0" y="85"/>
                  </a:lnTo>
                  <a:lnTo>
                    <a:pt x="0" y="0"/>
                  </a:lnTo>
                  <a:lnTo>
                    <a:pt x="122" y="0"/>
                  </a:lnTo>
                  <a:lnTo>
                    <a:pt x="122" y="21"/>
                  </a:lnTo>
                  <a:lnTo>
                    <a:pt x="122" y="34"/>
                  </a:lnTo>
                  <a:lnTo>
                    <a:pt x="122" y="56"/>
                  </a:lnTo>
                  <a:lnTo>
                    <a:pt x="122" y="67"/>
                  </a:lnTo>
                  <a:lnTo>
                    <a:pt x="122" y="89"/>
                  </a:lnTo>
                  <a:lnTo>
                    <a:pt x="122" y="102"/>
                  </a:lnTo>
                  <a:lnTo>
                    <a:pt x="122" y="124"/>
                  </a:lnTo>
                  <a:lnTo>
                    <a:pt x="122" y="135"/>
                  </a:lnTo>
                  <a:lnTo>
                    <a:pt x="122" y="157"/>
                  </a:lnTo>
                  <a:lnTo>
                    <a:pt x="122" y="170"/>
                  </a:lnTo>
                  <a:lnTo>
                    <a:pt x="122" y="192"/>
                  </a:lnTo>
                  <a:lnTo>
                    <a:pt x="122" y="202"/>
                  </a:lnTo>
                  <a:lnTo>
                    <a:pt x="122"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6" name="Freeform 1618"/>
            <p:cNvSpPr>
              <a:spLocks/>
            </p:cNvSpPr>
            <p:nvPr/>
          </p:nvSpPr>
          <p:spPr bwMode="auto">
            <a:xfrm>
              <a:off x="2114" y="585"/>
              <a:ext cx="452" cy="281"/>
            </a:xfrm>
            <a:custGeom>
              <a:avLst/>
              <a:gdLst>
                <a:gd name="T0" fmla="*/ 0 w 452"/>
                <a:gd name="T1" fmla="*/ 139 h 281"/>
                <a:gd name="T2" fmla="*/ 0 w 452"/>
                <a:gd name="T3" fmla="*/ 78 h 281"/>
                <a:gd name="T4" fmla="*/ 0 w 452"/>
                <a:gd name="T5" fmla="*/ 56 h 281"/>
                <a:gd name="T6" fmla="*/ 0 w 452"/>
                <a:gd name="T7" fmla="*/ 0 h 281"/>
                <a:gd name="T8" fmla="*/ 0 w 452"/>
                <a:gd name="T9" fmla="*/ 0 h 281"/>
                <a:gd name="T10" fmla="*/ 308 w 452"/>
                <a:gd name="T11" fmla="*/ 0 h 281"/>
                <a:gd name="T12" fmla="*/ 290 w 452"/>
                <a:gd name="T13" fmla="*/ 28 h 281"/>
                <a:gd name="T14" fmla="*/ 277 w 452"/>
                <a:gd name="T15" fmla="*/ 21 h 281"/>
                <a:gd name="T16" fmla="*/ 249 w 452"/>
                <a:gd name="T17" fmla="*/ 100 h 281"/>
                <a:gd name="T18" fmla="*/ 249 w 452"/>
                <a:gd name="T19" fmla="*/ 102 h 281"/>
                <a:gd name="T20" fmla="*/ 244 w 452"/>
                <a:gd name="T21" fmla="*/ 98 h 281"/>
                <a:gd name="T22" fmla="*/ 229 w 452"/>
                <a:gd name="T23" fmla="*/ 96 h 281"/>
                <a:gd name="T24" fmla="*/ 214 w 452"/>
                <a:gd name="T25" fmla="*/ 96 h 281"/>
                <a:gd name="T26" fmla="*/ 201 w 452"/>
                <a:gd name="T27" fmla="*/ 102 h 281"/>
                <a:gd name="T28" fmla="*/ 190 w 452"/>
                <a:gd name="T29" fmla="*/ 113 h 281"/>
                <a:gd name="T30" fmla="*/ 183 w 452"/>
                <a:gd name="T31" fmla="*/ 126 h 281"/>
                <a:gd name="T32" fmla="*/ 181 w 452"/>
                <a:gd name="T33" fmla="*/ 139 h 281"/>
                <a:gd name="T34" fmla="*/ 183 w 452"/>
                <a:gd name="T35" fmla="*/ 155 h 281"/>
                <a:gd name="T36" fmla="*/ 190 w 452"/>
                <a:gd name="T37" fmla="*/ 168 h 281"/>
                <a:gd name="T38" fmla="*/ 201 w 452"/>
                <a:gd name="T39" fmla="*/ 179 h 281"/>
                <a:gd name="T40" fmla="*/ 214 w 452"/>
                <a:gd name="T41" fmla="*/ 183 h 281"/>
                <a:gd name="T42" fmla="*/ 229 w 452"/>
                <a:gd name="T43" fmla="*/ 185 h 281"/>
                <a:gd name="T44" fmla="*/ 244 w 452"/>
                <a:gd name="T45" fmla="*/ 181 h 281"/>
                <a:gd name="T46" fmla="*/ 257 w 452"/>
                <a:gd name="T47" fmla="*/ 172 h 281"/>
                <a:gd name="T48" fmla="*/ 264 w 452"/>
                <a:gd name="T49" fmla="*/ 161 h 281"/>
                <a:gd name="T50" fmla="*/ 270 w 452"/>
                <a:gd name="T51" fmla="*/ 148 h 281"/>
                <a:gd name="T52" fmla="*/ 270 w 452"/>
                <a:gd name="T53" fmla="*/ 139 h 281"/>
                <a:gd name="T54" fmla="*/ 270 w 452"/>
                <a:gd name="T55" fmla="*/ 139 h 281"/>
                <a:gd name="T56" fmla="*/ 292 w 452"/>
                <a:gd name="T57" fmla="*/ 139 h 281"/>
                <a:gd name="T58" fmla="*/ 452 w 452"/>
                <a:gd name="T59" fmla="*/ 139 h 281"/>
                <a:gd name="T60" fmla="*/ 452 w 452"/>
                <a:gd name="T61" fmla="*/ 281 h 281"/>
                <a:gd name="T62" fmla="*/ 0 w 452"/>
                <a:gd name="T63" fmla="*/ 281 h 281"/>
                <a:gd name="T64" fmla="*/ 0 w 452"/>
                <a:gd name="T65" fmla="*/ 279 h 281"/>
                <a:gd name="T66" fmla="*/ 0 w 452"/>
                <a:gd name="T67" fmla="*/ 224 h 281"/>
                <a:gd name="T68" fmla="*/ 0 w 452"/>
                <a:gd name="T69" fmla="*/ 203 h 281"/>
                <a:gd name="T70" fmla="*/ 0 w 452"/>
                <a:gd name="T71" fmla="*/ 139 h 2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281"/>
                <a:gd name="T110" fmla="*/ 452 w 452"/>
                <a:gd name="T111" fmla="*/ 281 h 2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281">
                  <a:moveTo>
                    <a:pt x="0" y="139"/>
                  </a:moveTo>
                  <a:lnTo>
                    <a:pt x="0" y="78"/>
                  </a:lnTo>
                  <a:lnTo>
                    <a:pt x="0" y="56"/>
                  </a:lnTo>
                  <a:lnTo>
                    <a:pt x="0" y="0"/>
                  </a:lnTo>
                  <a:lnTo>
                    <a:pt x="308" y="0"/>
                  </a:lnTo>
                  <a:lnTo>
                    <a:pt x="290" y="28"/>
                  </a:lnTo>
                  <a:lnTo>
                    <a:pt x="277" y="21"/>
                  </a:lnTo>
                  <a:lnTo>
                    <a:pt x="249" y="100"/>
                  </a:lnTo>
                  <a:lnTo>
                    <a:pt x="249" y="102"/>
                  </a:lnTo>
                  <a:lnTo>
                    <a:pt x="244" y="98"/>
                  </a:lnTo>
                  <a:lnTo>
                    <a:pt x="229" y="96"/>
                  </a:lnTo>
                  <a:lnTo>
                    <a:pt x="214" y="96"/>
                  </a:lnTo>
                  <a:lnTo>
                    <a:pt x="201" y="102"/>
                  </a:lnTo>
                  <a:lnTo>
                    <a:pt x="190" y="113"/>
                  </a:lnTo>
                  <a:lnTo>
                    <a:pt x="183" y="126"/>
                  </a:lnTo>
                  <a:lnTo>
                    <a:pt x="181" y="139"/>
                  </a:lnTo>
                  <a:lnTo>
                    <a:pt x="183" y="155"/>
                  </a:lnTo>
                  <a:lnTo>
                    <a:pt x="190" y="168"/>
                  </a:lnTo>
                  <a:lnTo>
                    <a:pt x="201" y="179"/>
                  </a:lnTo>
                  <a:lnTo>
                    <a:pt x="214" y="183"/>
                  </a:lnTo>
                  <a:lnTo>
                    <a:pt x="229" y="185"/>
                  </a:lnTo>
                  <a:lnTo>
                    <a:pt x="244" y="181"/>
                  </a:lnTo>
                  <a:lnTo>
                    <a:pt x="257" y="172"/>
                  </a:lnTo>
                  <a:lnTo>
                    <a:pt x="264" y="161"/>
                  </a:lnTo>
                  <a:lnTo>
                    <a:pt x="270" y="148"/>
                  </a:lnTo>
                  <a:lnTo>
                    <a:pt x="270" y="139"/>
                  </a:lnTo>
                  <a:lnTo>
                    <a:pt x="292" y="139"/>
                  </a:lnTo>
                  <a:lnTo>
                    <a:pt x="452" y="139"/>
                  </a:lnTo>
                  <a:lnTo>
                    <a:pt x="452" y="281"/>
                  </a:lnTo>
                  <a:lnTo>
                    <a:pt x="0" y="281"/>
                  </a:lnTo>
                  <a:lnTo>
                    <a:pt x="0" y="279"/>
                  </a:lnTo>
                  <a:lnTo>
                    <a:pt x="0" y="224"/>
                  </a:lnTo>
                  <a:lnTo>
                    <a:pt x="0" y="203"/>
                  </a:lnTo>
                  <a:lnTo>
                    <a:pt x="0" y="13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7" name="Freeform 1619"/>
            <p:cNvSpPr>
              <a:spLocks/>
            </p:cNvSpPr>
            <p:nvPr/>
          </p:nvSpPr>
          <p:spPr bwMode="auto">
            <a:xfrm>
              <a:off x="2363" y="585"/>
              <a:ext cx="203" cy="139"/>
            </a:xfrm>
            <a:custGeom>
              <a:avLst/>
              <a:gdLst>
                <a:gd name="T0" fmla="*/ 203 w 203"/>
                <a:gd name="T1" fmla="*/ 0 h 139"/>
                <a:gd name="T2" fmla="*/ 203 w 203"/>
                <a:gd name="T3" fmla="*/ 139 h 139"/>
                <a:gd name="T4" fmla="*/ 43 w 203"/>
                <a:gd name="T5" fmla="*/ 139 h 139"/>
                <a:gd name="T6" fmla="*/ 21 w 203"/>
                <a:gd name="T7" fmla="*/ 139 h 139"/>
                <a:gd name="T8" fmla="*/ 21 w 203"/>
                <a:gd name="T9" fmla="*/ 139 h 139"/>
                <a:gd name="T10" fmla="*/ 21 w 203"/>
                <a:gd name="T11" fmla="*/ 133 h 139"/>
                <a:gd name="T12" fmla="*/ 15 w 203"/>
                <a:gd name="T13" fmla="*/ 120 h 139"/>
                <a:gd name="T14" fmla="*/ 6 w 203"/>
                <a:gd name="T15" fmla="*/ 107 h 139"/>
                <a:gd name="T16" fmla="*/ 0 w 203"/>
                <a:gd name="T17" fmla="*/ 102 h 139"/>
                <a:gd name="T18" fmla="*/ 0 w 203"/>
                <a:gd name="T19" fmla="*/ 100 h 139"/>
                <a:gd name="T20" fmla="*/ 54 w 203"/>
                <a:gd name="T21" fmla="*/ 35 h 139"/>
                <a:gd name="T22" fmla="*/ 41 w 203"/>
                <a:gd name="T23" fmla="*/ 28 h 139"/>
                <a:gd name="T24" fmla="*/ 59 w 203"/>
                <a:gd name="T25" fmla="*/ 0 h 139"/>
                <a:gd name="T26" fmla="*/ 203 w 203"/>
                <a:gd name="T27" fmla="*/ 0 h 1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3"/>
                <a:gd name="T43" fmla="*/ 0 h 139"/>
                <a:gd name="T44" fmla="*/ 203 w 203"/>
                <a:gd name="T45" fmla="*/ 139 h 1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3" h="139">
                  <a:moveTo>
                    <a:pt x="203" y="0"/>
                  </a:moveTo>
                  <a:lnTo>
                    <a:pt x="203" y="139"/>
                  </a:lnTo>
                  <a:lnTo>
                    <a:pt x="43" y="139"/>
                  </a:lnTo>
                  <a:lnTo>
                    <a:pt x="21" y="139"/>
                  </a:lnTo>
                  <a:lnTo>
                    <a:pt x="21" y="133"/>
                  </a:lnTo>
                  <a:lnTo>
                    <a:pt x="15" y="120"/>
                  </a:lnTo>
                  <a:lnTo>
                    <a:pt x="6" y="107"/>
                  </a:lnTo>
                  <a:lnTo>
                    <a:pt x="0" y="102"/>
                  </a:lnTo>
                  <a:lnTo>
                    <a:pt x="0" y="100"/>
                  </a:lnTo>
                  <a:lnTo>
                    <a:pt x="54" y="35"/>
                  </a:lnTo>
                  <a:lnTo>
                    <a:pt x="41" y="28"/>
                  </a:lnTo>
                  <a:lnTo>
                    <a:pt x="59" y="0"/>
                  </a:lnTo>
                  <a:lnTo>
                    <a:pt x="203"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8" name="Freeform 1620"/>
            <p:cNvSpPr>
              <a:spLocks/>
            </p:cNvSpPr>
            <p:nvPr/>
          </p:nvSpPr>
          <p:spPr bwMode="auto">
            <a:xfrm>
              <a:off x="2363" y="613"/>
              <a:ext cx="54" cy="72"/>
            </a:xfrm>
            <a:custGeom>
              <a:avLst/>
              <a:gdLst>
                <a:gd name="T0" fmla="*/ 54 w 54"/>
                <a:gd name="T1" fmla="*/ 7 h 72"/>
                <a:gd name="T2" fmla="*/ 0 w 54"/>
                <a:gd name="T3" fmla="*/ 72 h 72"/>
                <a:gd name="T4" fmla="*/ 41 w 54"/>
                <a:gd name="T5" fmla="*/ 0 h 72"/>
                <a:gd name="T6" fmla="*/ 54 w 54"/>
                <a:gd name="T7" fmla="*/ 7 h 72"/>
                <a:gd name="T8" fmla="*/ 0 60000 65536"/>
                <a:gd name="T9" fmla="*/ 0 60000 65536"/>
                <a:gd name="T10" fmla="*/ 0 60000 65536"/>
                <a:gd name="T11" fmla="*/ 0 60000 65536"/>
                <a:gd name="T12" fmla="*/ 0 w 54"/>
                <a:gd name="T13" fmla="*/ 0 h 72"/>
                <a:gd name="T14" fmla="*/ 54 w 54"/>
                <a:gd name="T15" fmla="*/ 72 h 72"/>
              </a:gdLst>
              <a:ahLst/>
              <a:cxnLst>
                <a:cxn ang="T8">
                  <a:pos x="T0" y="T1"/>
                </a:cxn>
                <a:cxn ang="T9">
                  <a:pos x="T2" y="T3"/>
                </a:cxn>
                <a:cxn ang="T10">
                  <a:pos x="T4" y="T5"/>
                </a:cxn>
                <a:cxn ang="T11">
                  <a:pos x="T6" y="T7"/>
                </a:cxn>
              </a:cxnLst>
              <a:rect l="T12" t="T13" r="T14" b="T15"/>
              <a:pathLst>
                <a:path w="54" h="72">
                  <a:moveTo>
                    <a:pt x="54" y="7"/>
                  </a:moveTo>
                  <a:lnTo>
                    <a:pt x="0" y="72"/>
                  </a:lnTo>
                  <a:lnTo>
                    <a:pt x="41" y="0"/>
                  </a:lnTo>
                  <a:lnTo>
                    <a:pt x="5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89" name="Freeform 1621"/>
            <p:cNvSpPr>
              <a:spLocks/>
            </p:cNvSpPr>
            <p:nvPr/>
          </p:nvSpPr>
          <p:spPr bwMode="auto">
            <a:xfrm>
              <a:off x="2363" y="606"/>
              <a:ext cx="41" cy="79"/>
            </a:xfrm>
            <a:custGeom>
              <a:avLst/>
              <a:gdLst>
                <a:gd name="T0" fmla="*/ 41 w 41"/>
                <a:gd name="T1" fmla="*/ 7 h 79"/>
                <a:gd name="T2" fmla="*/ 0 w 41"/>
                <a:gd name="T3" fmla="*/ 79 h 79"/>
                <a:gd name="T4" fmla="*/ 28 w 41"/>
                <a:gd name="T5" fmla="*/ 0 h 79"/>
                <a:gd name="T6" fmla="*/ 41 w 41"/>
                <a:gd name="T7" fmla="*/ 7 h 79"/>
                <a:gd name="T8" fmla="*/ 0 60000 65536"/>
                <a:gd name="T9" fmla="*/ 0 60000 65536"/>
                <a:gd name="T10" fmla="*/ 0 60000 65536"/>
                <a:gd name="T11" fmla="*/ 0 60000 65536"/>
                <a:gd name="T12" fmla="*/ 0 w 41"/>
                <a:gd name="T13" fmla="*/ 0 h 79"/>
                <a:gd name="T14" fmla="*/ 41 w 41"/>
                <a:gd name="T15" fmla="*/ 79 h 79"/>
              </a:gdLst>
              <a:ahLst/>
              <a:cxnLst>
                <a:cxn ang="T8">
                  <a:pos x="T0" y="T1"/>
                </a:cxn>
                <a:cxn ang="T9">
                  <a:pos x="T2" y="T3"/>
                </a:cxn>
                <a:cxn ang="T10">
                  <a:pos x="T4" y="T5"/>
                </a:cxn>
                <a:cxn ang="T11">
                  <a:pos x="T6" y="T7"/>
                </a:cxn>
              </a:cxnLst>
              <a:rect l="T12" t="T13" r="T14" b="T15"/>
              <a:pathLst>
                <a:path w="41" h="79">
                  <a:moveTo>
                    <a:pt x="41" y="7"/>
                  </a:moveTo>
                  <a:lnTo>
                    <a:pt x="0" y="79"/>
                  </a:lnTo>
                  <a:lnTo>
                    <a:pt x="28" y="0"/>
                  </a:lnTo>
                  <a:lnTo>
                    <a:pt x="4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0" name="Freeform 1622"/>
            <p:cNvSpPr>
              <a:spLocks/>
            </p:cNvSpPr>
            <p:nvPr/>
          </p:nvSpPr>
          <p:spPr bwMode="auto">
            <a:xfrm>
              <a:off x="1857" y="788"/>
              <a:ext cx="257" cy="21"/>
            </a:xfrm>
            <a:custGeom>
              <a:avLst/>
              <a:gdLst>
                <a:gd name="T0" fmla="*/ 257 w 257"/>
                <a:gd name="T1" fmla="*/ 0 h 21"/>
                <a:gd name="T2" fmla="*/ 257 w 257"/>
                <a:gd name="T3" fmla="*/ 21 h 21"/>
                <a:gd name="T4" fmla="*/ 113 w 257"/>
                <a:gd name="T5" fmla="*/ 21 h 21"/>
                <a:gd name="T6" fmla="*/ 0 w 257"/>
                <a:gd name="T7" fmla="*/ 21 h 21"/>
                <a:gd name="T8" fmla="*/ 0 w 257"/>
                <a:gd name="T9" fmla="*/ 21 h 21"/>
                <a:gd name="T10" fmla="*/ 0 w 257"/>
                <a:gd name="T11" fmla="*/ 0 h 21"/>
                <a:gd name="T12" fmla="*/ 10 w 257"/>
                <a:gd name="T13" fmla="*/ 0 h 21"/>
                <a:gd name="T14" fmla="*/ 32 w 257"/>
                <a:gd name="T15" fmla="*/ 0 h 21"/>
                <a:gd name="T16" fmla="*/ 43 w 257"/>
                <a:gd name="T17" fmla="*/ 0 h 21"/>
                <a:gd name="T18" fmla="*/ 67 w 257"/>
                <a:gd name="T19" fmla="*/ 0 h 21"/>
                <a:gd name="T20" fmla="*/ 78 w 257"/>
                <a:gd name="T21" fmla="*/ 0 h 21"/>
                <a:gd name="T22" fmla="*/ 100 w 257"/>
                <a:gd name="T23" fmla="*/ 0 h 21"/>
                <a:gd name="T24" fmla="*/ 111 w 257"/>
                <a:gd name="T25" fmla="*/ 0 h 21"/>
                <a:gd name="T26" fmla="*/ 135 w 257"/>
                <a:gd name="T27" fmla="*/ 0 h 21"/>
                <a:gd name="T28" fmla="*/ 146 w 257"/>
                <a:gd name="T29" fmla="*/ 0 h 21"/>
                <a:gd name="T30" fmla="*/ 168 w 257"/>
                <a:gd name="T31" fmla="*/ 0 h 21"/>
                <a:gd name="T32" fmla="*/ 178 w 257"/>
                <a:gd name="T33" fmla="*/ 0 h 21"/>
                <a:gd name="T34" fmla="*/ 200 w 257"/>
                <a:gd name="T35" fmla="*/ 0 h 21"/>
                <a:gd name="T36" fmla="*/ 213 w 257"/>
                <a:gd name="T37" fmla="*/ 0 h 21"/>
                <a:gd name="T38" fmla="*/ 235 w 257"/>
                <a:gd name="T39" fmla="*/ 0 h 21"/>
                <a:gd name="T40" fmla="*/ 246 w 257"/>
                <a:gd name="T41" fmla="*/ 0 h 21"/>
                <a:gd name="T42" fmla="*/ 257 w 257"/>
                <a:gd name="T43" fmla="*/ 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7"/>
                <a:gd name="T67" fmla="*/ 0 h 21"/>
                <a:gd name="T68" fmla="*/ 257 w 257"/>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7" h="21">
                  <a:moveTo>
                    <a:pt x="257" y="0"/>
                  </a:moveTo>
                  <a:lnTo>
                    <a:pt x="257" y="21"/>
                  </a:lnTo>
                  <a:lnTo>
                    <a:pt x="113" y="21"/>
                  </a:lnTo>
                  <a:lnTo>
                    <a:pt x="0" y="21"/>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1" name="Freeform 1623"/>
            <p:cNvSpPr>
              <a:spLocks/>
            </p:cNvSpPr>
            <p:nvPr/>
          </p:nvSpPr>
          <p:spPr bwMode="auto">
            <a:xfrm>
              <a:off x="1857" y="663"/>
              <a:ext cx="257" cy="125"/>
            </a:xfrm>
            <a:custGeom>
              <a:avLst/>
              <a:gdLst>
                <a:gd name="T0" fmla="*/ 0 w 257"/>
                <a:gd name="T1" fmla="*/ 61 h 125"/>
                <a:gd name="T2" fmla="*/ 0 w 257"/>
                <a:gd name="T3" fmla="*/ 0 h 125"/>
                <a:gd name="T4" fmla="*/ 10 w 257"/>
                <a:gd name="T5" fmla="*/ 0 h 125"/>
                <a:gd name="T6" fmla="*/ 32 w 257"/>
                <a:gd name="T7" fmla="*/ 0 h 125"/>
                <a:gd name="T8" fmla="*/ 43 w 257"/>
                <a:gd name="T9" fmla="*/ 0 h 125"/>
                <a:gd name="T10" fmla="*/ 67 w 257"/>
                <a:gd name="T11" fmla="*/ 0 h 125"/>
                <a:gd name="T12" fmla="*/ 78 w 257"/>
                <a:gd name="T13" fmla="*/ 0 h 125"/>
                <a:gd name="T14" fmla="*/ 100 w 257"/>
                <a:gd name="T15" fmla="*/ 0 h 125"/>
                <a:gd name="T16" fmla="*/ 111 w 257"/>
                <a:gd name="T17" fmla="*/ 0 h 125"/>
                <a:gd name="T18" fmla="*/ 135 w 257"/>
                <a:gd name="T19" fmla="*/ 0 h 125"/>
                <a:gd name="T20" fmla="*/ 146 w 257"/>
                <a:gd name="T21" fmla="*/ 0 h 125"/>
                <a:gd name="T22" fmla="*/ 168 w 257"/>
                <a:gd name="T23" fmla="*/ 0 h 125"/>
                <a:gd name="T24" fmla="*/ 178 w 257"/>
                <a:gd name="T25" fmla="*/ 0 h 125"/>
                <a:gd name="T26" fmla="*/ 200 w 257"/>
                <a:gd name="T27" fmla="*/ 0 h 125"/>
                <a:gd name="T28" fmla="*/ 213 w 257"/>
                <a:gd name="T29" fmla="*/ 0 h 125"/>
                <a:gd name="T30" fmla="*/ 235 w 257"/>
                <a:gd name="T31" fmla="*/ 0 h 125"/>
                <a:gd name="T32" fmla="*/ 246 w 257"/>
                <a:gd name="T33" fmla="*/ 0 h 125"/>
                <a:gd name="T34" fmla="*/ 257 w 257"/>
                <a:gd name="T35" fmla="*/ 0 h 125"/>
                <a:gd name="T36" fmla="*/ 257 w 257"/>
                <a:gd name="T37" fmla="*/ 61 h 125"/>
                <a:gd name="T38" fmla="*/ 257 w 257"/>
                <a:gd name="T39" fmla="*/ 125 h 125"/>
                <a:gd name="T40" fmla="*/ 246 w 257"/>
                <a:gd name="T41" fmla="*/ 125 h 125"/>
                <a:gd name="T42" fmla="*/ 235 w 257"/>
                <a:gd name="T43" fmla="*/ 125 h 125"/>
                <a:gd name="T44" fmla="*/ 213 w 257"/>
                <a:gd name="T45" fmla="*/ 125 h 125"/>
                <a:gd name="T46" fmla="*/ 200 w 257"/>
                <a:gd name="T47" fmla="*/ 125 h 125"/>
                <a:gd name="T48" fmla="*/ 178 w 257"/>
                <a:gd name="T49" fmla="*/ 125 h 125"/>
                <a:gd name="T50" fmla="*/ 168 w 257"/>
                <a:gd name="T51" fmla="*/ 125 h 125"/>
                <a:gd name="T52" fmla="*/ 146 w 257"/>
                <a:gd name="T53" fmla="*/ 125 h 125"/>
                <a:gd name="T54" fmla="*/ 135 w 257"/>
                <a:gd name="T55" fmla="*/ 125 h 125"/>
                <a:gd name="T56" fmla="*/ 111 w 257"/>
                <a:gd name="T57" fmla="*/ 125 h 125"/>
                <a:gd name="T58" fmla="*/ 100 w 257"/>
                <a:gd name="T59" fmla="*/ 125 h 125"/>
                <a:gd name="T60" fmla="*/ 78 w 257"/>
                <a:gd name="T61" fmla="*/ 125 h 125"/>
                <a:gd name="T62" fmla="*/ 67 w 257"/>
                <a:gd name="T63" fmla="*/ 125 h 125"/>
                <a:gd name="T64" fmla="*/ 43 w 257"/>
                <a:gd name="T65" fmla="*/ 125 h 125"/>
                <a:gd name="T66" fmla="*/ 32 w 257"/>
                <a:gd name="T67" fmla="*/ 125 h 125"/>
                <a:gd name="T68" fmla="*/ 10 w 257"/>
                <a:gd name="T69" fmla="*/ 125 h 125"/>
                <a:gd name="T70" fmla="*/ 0 w 257"/>
                <a:gd name="T71" fmla="*/ 125 h 125"/>
                <a:gd name="T72" fmla="*/ 0 w 257"/>
                <a:gd name="T73" fmla="*/ 61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7"/>
                <a:gd name="T112" fmla="*/ 0 h 125"/>
                <a:gd name="T113" fmla="*/ 257 w 25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7" h="125">
                  <a:moveTo>
                    <a:pt x="0" y="61"/>
                  </a:move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lnTo>
                    <a:pt x="257" y="61"/>
                  </a:lnTo>
                  <a:lnTo>
                    <a:pt x="257" y="125"/>
                  </a:lnTo>
                  <a:lnTo>
                    <a:pt x="246" y="125"/>
                  </a:lnTo>
                  <a:lnTo>
                    <a:pt x="235" y="125"/>
                  </a:lnTo>
                  <a:lnTo>
                    <a:pt x="213" y="125"/>
                  </a:lnTo>
                  <a:lnTo>
                    <a:pt x="200" y="125"/>
                  </a:lnTo>
                  <a:lnTo>
                    <a:pt x="178" y="125"/>
                  </a:lnTo>
                  <a:lnTo>
                    <a:pt x="168" y="125"/>
                  </a:lnTo>
                  <a:lnTo>
                    <a:pt x="146" y="125"/>
                  </a:lnTo>
                  <a:lnTo>
                    <a:pt x="135" y="125"/>
                  </a:lnTo>
                  <a:lnTo>
                    <a:pt x="111" y="125"/>
                  </a:lnTo>
                  <a:lnTo>
                    <a:pt x="100" y="125"/>
                  </a:lnTo>
                  <a:lnTo>
                    <a:pt x="78" y="125"/>
                  </a:lnTo>
                  <a:lnTo>
                    <a:pt x="67" y="125"/>
                  </a:lnTo>
                  <a:lnTo>
                    <a:pt x="43" y="125"/>
                  </a:lnTo>
                  <a:lnTo>
                    <a:pt x="32" y="125"/>
                  </a:lnTo>
                  <a:lnTo>
                    <a:pt x="10" y="125"/>
                  </a:lnTo>
                  <a:lnTo>
                    <a:pt x="0" y="125"/>
                  </a:lnTo>
                  <a:lnTo>
                    <a:pt x="0" y="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2" name="Freeform 1624"/>
            <p:cNvSpPr>
              <a:spLocks/>
            </p:cNvSpPr>
            <p:nvPr/>
          </p:nvSpPr>
          <p:spPr bwMode="auto">
            <a:xfrm>
              <a:off x="1857" y="641"/>
              <a:ext cx="257" cy="22"/>
            </a:xfrm>
            <a:custGeom>
              <a:avLst/>
              <a:gdLst>
                <a:gd name="T0" fmla="*/ 257 w 257"/>
                <a:gd name="T1" fmla="*/ 0 h 22"/>
                <a:gd name="T2" fmla="*/ 257 w 257"/>
                <a:gd name="T3" fmla="*/ 22 h 22"/>
                <a:gd name="T4" fmla="*/ 246 w 257"/>
                <a:gd name="T5" fmla="*/ 22 h 22"/>
                <a:gd name="T6" fmla="*/ 235 w 257"/>
                <a:gd name="T7" fmla="*/ 22 h 22"/>
                <a:gd name="T8" fmla="*/ 213 w 257"/>
                <a:gd name="T9" fmla="*/ 22 h 22"/>
                <a:gd name="T10" fmla="*/ 200 w 257"/>
                <a:gd name="T11" fmla="*/ 22 h 22"/>
                <a:gd name="T12" fmla="*/ 178 w 257"/>
                <a:gd name="T13" fmla="*/ 22 h 22"/>
                <a:gd name="T14" fmla="*/ 168 w 257"/>
                <a:gd name="T15" fmla="*/ 22 h 22"/>
                <a:gd name="T16" fmla="*/ 146 w 257"/>
                <a:gd name="T17" fmla="*/ 22 h 22"/>
                <a:gd name="T18" fmla="*/ 135 w 257"/>
                <a:gd name="T19" fmla="*/ 22 h 22"/>
                <a:gd name="T20" fmla="*/ 111 w 257"/>
                <a:gd name="T21" fmla="*/ 22 h 22"/>
                <a:gd name="T22" fmla="*/ 100 w 257"/>
                <a:gd name="T23" fmla="*/ 22 h 22"/>
                <a:gd name="T24" fmla="*/ 78 w 257"/>
                <a:gd name="T25" fmla="*/ 22 h 22"/>
                <a:gd name="T26" fmla="*/ 67 w 257"/>
                <a:gd name="T27" fmla="*/ 22 h 22"/>
                <a:gd name="T28" fmla="*/ 43 w 257"/>
                <a:gd name="T29" fmla="*/ 22 h 22"/>
                <a:gd name="T30" fmla="*/ 32 w 257"/>
                <a:gd name="T31" fmla="*/ 22 h 22"/>
                <a:gd name="T32" fmla="*/ 10 w 257"/>
                <a:gd name="T33" fmla="*/ 22 h 22"/>
                <a:gd name="T34" fmla="*/ 0 w 257"/>
                <a:gd name="T35" fmla="*/ 22 h 22"/>
                <a:gd name="T36" fmla="*/ 0 w 257"/>
                <a:gd name="T37" fmla="*/ 0 h 22"/>
                <a:gd name="T38" fmla="*/ 0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246" y="22"/>
                  </a:lnTo>
                  <a:lnTo>
                    <a:pt x="235" y="22"/>
                  </a:lnTo>
                  <a:lnTo>
                    <a:pt x="213" y="22"/>
                  </a:lnTo>
                  <a:lnTo>
                    <a:pt x="200" y="22"/>
                  </a:lnTo>
                  <a:lnTo>
                    <a:pt x="178" y="22"/>
                  </a:lnTo>
                  <a:lnTo>
                    <a:pt x="168" y="22"/>
                  </a:lnTo>
                  <a:lnTo>
                    <a:pt x="146" y="22"/>
                  </a:lnTo>
                  <a:lnTo>
                    <a:pt x="135" y="22"/>
                  </a:lnTo>
                  <a:lnTo>
                    <a:pt x="111" y="22"/>
                  </a:lnTo>
                  <a:lnTo>
                    <a:pt x="100" y="22"/>
                  </a:lnTo>
                  <a:lnTo>
                    <a:pt x="78" y="22"/>
                  </a:lnTo>
                  <a:lnTo>
                    <a:pt x="67" y="22"/>
                  </a:lnTo>
                  <a:lnTo>
                    <a:pt x="43" y="22"/>
                  </a:lnTo>
                  <a:lnTo>
                    <a:pt x="32" y="22"/>
                  </a:lnTo>
                  <a:lnTo>
                    <a:pt x="10" y="22"/>
                  </a:lnTo>
                  <a:lnTo>
                    <a:pt x="0" y="22"/>
                  </a:lnTo>
                  <a:lnTo>
                    <a:pt x="0"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3" name="Freeform 1625"/>
            <p:cNvSpPr>
              <a:spLocks/>
            </p:cNvSpPr>
            <p:nvPr/>
          </p:nvSpPr>
          <p:spPr bwMode="auto">
            <a:xfrm>
              <a:off x="1946" y="809"/>
              <a:ext cx="24" cy="57"/>
            </a:xfrm>
            <a:custGeom>
              <a:avLst/>
              <a:gdLst>
                <a:gd name="T0" fmla="*/ 24 w 24"/>
                <a:gd name="T1" fmla="*/ 0 h 57"/>
                <a:gd name="T2" fmla="*/ 11 w 24"/>
                <a:gd name="T3" fmla="*/ 57 h 57"/>
                <a:gd name="T4" fmla="*/ 0 w 24"/>
                <a:gd name="T5" fmla="*/ 57 h 57"/>
                <a:gd name="T6" fmla="*/ 24 w 24"/>
                <a:gd name="T7" fmla="*/ 0 h 57"/>
                <a:gd name="T8" fmla="*/ 0 60000 65536"/>
                <a:gd name="T9" fmla="*/ 0 60000 65536"/>
                <a:gd name="T10" fmla="*/ 0 60000 65536"/>
                <a:gd name="T11" fmla="*/ 0 60000 65536"/>
                <a:gd name="T12" fmla="*/ 0 w 24"/>
                <a:gd name="T13" fmla="*/ 0 h 57"/>
                <a:gd name="T14" fmla="*/ 24 w 24"/>
                <a:gd name="T15" fmla="*/ 57 h 57"/>
              </a:gdLst>
              <a:ahLst/>
              <a:cxnLst>
                <a:cxn ang="T8">
                  <a:pos x="T0" y="T1"/>
                </a:cxn>
                <a:cxn ang="T9">
                  <a:pos x="T2" y="T3"/>
                </a:cxn>
                <a:cxn ang="T10">
                  <a:pos x="T4" y="T5"/>
                </a:cxn>
                <a:cxn ang="T11">
                  <a:pos x="T6" y="T7"/>
                </a:cxn>
              </a:cxnLst>
              <a:rect l="T12" t="T13" r="T14" b="T15"/>
              <a:pathLst>
                <a:path w="24" h="57">
                  <a:moveTo>
                    <a:pt x="24" y="0"/>
                  </a:moveTo>
                  <a:lnTo>
                    <a:pt x="11" y="57"/>
                  </a:lnTo>
                  <a:lnTo>
                    <a:pt x="0" y="5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4" name="Freeform 1626"/>
            <p:cNvSpPr>
              <a:spLocks/>
            </p:cNvSpPr>
            <p:nvPr/>
          </p:nvSpPr>
          <p:spPr bwMode="auto">
            <a:xfrm>
              <a:off x="1935" y="809"/>
              <a:ext cx="35" cy="57"/>
            </a:xfrm>
            <a:custGeom>
              <a:avLst/>
              <a:gdLst>
                <a:gd name="T0" fmla="*/ 35 w 35"/>
                <a:gd name="T1" fmla="*/ 0 h 57"/>
                <a:gd name="T2" fmla="*/ 11 w 35"/>
                <a:gd name="T3" fmla="*/ 57 h 57"/>
                <a:gd name="T4" fmla="*/ 0 w 35"/>
                <a:gd name="T5" fmla="*/ 57 h 57"/>
                <a:gd name="T6" fmla="*/ 35 w 35"/>
                <a:gd name="T7" fmla="*/ 0 h 57"/>
                <a:gd name="T8" fmla="*/ 0 60000 65536"/>
                <a:gd name="T9" fmla="*/ 0 60000 65536"/>
                <a:gd name="T10" fmla="*/ 0 60000 65536"/>
                <a:gd name="T11" fmla="*/ 0 60000 65536"/>
                <a:gd name="T12" fmla="*/ 0 w 35"/>
                <a:gd name="T13" fmla="*/ 0 h 57"/>
                <a:gd name="T14" fmla="*/ 35 w 35"/>
                <a:gd name="T15" fmla="*/ 57 h 57"/>
              </a:gdLst>
              <a:ahLst/>
              <a:cxnLst>
                <a:cxn ang="T8">
                  <a:pos x="T0" y="T1"/>
                </a:cxn>
                <a:cxn ang="T9">
                  <a:pos x="T2" y="T3"/>
                </a:cxn>
                <a:cxn ang="T10">
                  <a:pos x="T4" y="T5"/>
                </a:cxn>
                <a:cxn ang="T11">
                  <a:pos x="T6" y="T7"/>
                </a:cxn>
              </a:cxnLst>
              <a:rect l="T12" t="T13" r="T14" b="T15"/>
              <a:pathLst>
                <a:path w="35" h="57">
                  <a:moveTo>
                    <a:pt x="35" y="0"/>
                  </a:moveTo>
                  <a:lnTo>
                    <a:pt x="11" y="57"/>
                  </a:lnTo>
                  <a:lnTo>
                    <a:pt x="0" y="57"/>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5" name="Freeform 1627"/>
            <p:cNvSpPr>
              <a:spLocks/>
            </p:cNvSpPr>
            <p:nvPr/>
          </p:nvSpPr>
          <p:spPr bwMode="auto">
            <a:xfrm>
              <a:off x="1937" y="866"/>
              <a:ext cx="20" cy="26"/>
            </a:xfrm>
            <a:custGeom>
              <a:avLst/>
              <a:gdLst>
                <a:gd name="T0" fmla="*/ 20 w 20"/>
                <a:gd name="T1" fmla="*/ 0 h 26"/>
                <a:gd name="T2" fmla="*/ 16 w 20"/>
                <a:gd name="T3" fmla="*/ 26 h 26"/>
                <a:gd name="T4" fmla="*/ 0 w 20"/>
                <a:gd name="T5" fmla="*/ 22 h 26"/>
                <a:gd name="T6" fmla="*/ 9 w 20"/>
                <a:gd name="T7" fmla="*/ 0 h 26"/>
                <a:gd name="T8" fmla="*/ 20 w 20"/>
                <a:gd name="T9" fmla="*/ 0 h 26"/>
                <a:gd name="T10" fmla="*/ 0 60000 65536"/>
                <a:gd name="T11" fmla="*/ 0 60000 65536"/>
                <a:gd name="T12" fmla="*/ 0 60000 65536"/>
                <a:gd name="T13" fmla="*/ 0 60000 65536"/>
                <a:gd name="T14" fmla="*/ 0 60000 65536"/>
                <a:gd name="T15" fmla="*/ 0 w 20"/>
                <a:gd name="T16" fmla="*/ 0 h 26"/>
                <a:gd name="T17" fmla="*/ 20 w 20"/>
                <a:gd name="T18" fmla="*/ 26 h 26"/>
              </a:gdLst>
              <a:ahLst/>
              <a:cxnLst>
                <a:cxn ang="T10">
                  <a:pos x="T0" y="T1"/>
                </a:cxn>
                <a:cxn ang="T11">
                  <a:pos x="T2" y="T3"/>
                </a:cxn>
                <a:cxn ang="T12">
                  <a:pos x="T4" y="T5"/>
                </a:cxn>
                <a:cxn ang="T13">
                  <a:pos x="T6" y="T7"/>
                </a:cxn>
                <a:cxn ang="T14">
                  <a:pos x="T8" y="T9"/>
                </a:cxn>
              </a:cxnLst>
              <a:rect l="T15" t="T16" r="T17" b="T18"/>
              <a:pathLst>
                <a:path w="20" h="26">
                  <a:moveTo>
                    <a:pt x="20" y="0"/>
                  </a:moveTo>
                  <a:lnTo>
                    <a:pt x="16" y="26"/>
                  </a:lnTo>
                  <a:lnTo>
                    <a:pt x="0" y="22"/>
                  </a:lnTo>
                  <a:lnTo>
                    <a:pt x="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6" name="Freeform 1628"/>
            <p:cNvSpPr>
              <a:spLocks/>
            </p:cNvSpPr>
            <p:nvPr/>
          </p:nvSpPr>
          <p:spPr bwMode="auto">
            <a:xfrm>
              <a:off x="1926" y="866"/>
              <a:ext cx="20" cy="22"/>
            </a:xfrm>
            <a:custGeom>
              <a:avLst/>
              <a:gdLst>
                <a:gd name="T0" fmla="*/ 20 w 20"/>
                <a:gd name="T1" fmla="*/ 0 h 22"/>
                <a:gd name="T2" fmla="*/ 11 w 20"/>
                <a:gd name="T3" fmla="*/ 22 h 22"/>
                <a:gd name="T4" fmla="*/ 0 w 20"/>
                <a:gd name="T5" fmla="*/ 18 h 22"/>
                <a:gd name="T6" fmla="*/ 9 w 20"/>
                <a:gd name="T7" fmla="*/ 0 h 22"/>
                <a:gd name="T8" fmla="*/ 20 w 20"/>
                <a:gd name="T9" fmla="*/ 0 h 22"/>
                <a:gd name="T10" fmla="*/ 0 60000 65536"/>
                <a:gd name="T11" fmla="*/ 0 60000 65536"/>
                <a:gd name="T12" fmla="*/ 0 60000 65536"/>
                <a:gd name="T13" fmla="*/ 0 60000 65536"/>
                <a:gd name="T14" fmla="*/ 0 60000 65536"/>
                <a:gd name="T15" fmla="*/ 0 w 20"/>
                <a:gd name="T16" fmla="*/ 0 h 22"/>
                <a:gd name="T17" fmla="*/ 20 w 20"/>
                <a:gd name="T18" fmla="*/ 22 h 22"/>
              </a:gdLst>
              <a:ahLst/>
              <a:cxnLst>
                <a:cxn ang="T10">
                  <a:pos x="T0" y="T1"/>
                </a:cxn>
                <a:cxn ang="T11">
                  <a:pos x="T2" y="T3"/>
                </a:cxn>
                <a:cxn ang="T12">
                  <a:pos x="T4" y="T5"/>
                </a:cxn>
                <a:cxn ang="T13">
                  <a:pos x="T6" y="T7"/>
                </a:cxn>
                <a:cxn ang="T14">
                  <a:pos x="T8" y="T9"/>
                </a:cxn>
              </a:cxnLst>
              <a:rect l="T15" t="T16" r="T17" b="T18"/>
              <a:pathLst>
                <a:path w="20" h="22">
                  <a:moveTo>
                    <a:pt x="20" y="0"/>
                  </a:moveTo>
                  <a:lnTo>
                    <a:pt x="11" y="22"/>
                  </a:lnTo>
                  <a:lnTo>
                    <a:pt x="0" y="18"/>
                  </a:lnTo>
                  <a:lnTo>
                    <a:pt x="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7" name="Freeform 1629"/>
            <p:cNvSpPr>
              <a:spLocks/>
            </p:cNvSpPr>
            <p:nvPr/>
          </p:nvSpPr>
          <p:spPr bwMode="auto">
            <a:xfrm>
              <a:off x="1833" y="724"/>
              <a:ext cx="24" cy="64"/>
            </a:xfrm>
            <a:custGeom>
              <a:avLst/>
              <a:gdLst>
                <a:gd name="T0" fmla="*/ 24 w 24"/>
                <a:gd name="T1" fmla="*/ 0 h 64"/>
                <a:gd name="T2" fmla="*/ 24 w 24"/>
                <a:gd name="T3" fmla="*/ 64 h 64"/>
                <a:gd name="T4" fmla="*/ 0 w 24"/>
                <a:gd name="T5" fmla="*/ 64 h 64"/>
                <a:gd name="T6" fmla="*/ 0 w 24"/>
                <a:gd name="T7" fmla="*/ 61 h 64"/>
                <a:gd name="T8" fmla="*/ 0 w 24"/>
                <a:gd name="T9" fmla="*/ 0 h 64"/>
                <a:gd name="T10" fmla="*/ 24 w 24"/>
                <a:gd name="T11" fmla="*/ 0 h 64"/>
                <a:gd name="T12" fmla="*/ 0 60000 65536"/>
                <a:gd name="T13" fmla="*/ 0 60000 65536"/>
                <a:gd name="T14" fmla="*/ 0 60000 65536"/>
                <a:gd name="T15" fmla="*/ 0 60000 65536"/>
                <a:gd name="T16" fmla="*/ 0 60000 65536"/>
                <a:gd name="T17" fmla="*/ 0 60000 65536"/>
                <a:gd name="T18" fmla="*/ 0 w 24"/>
                <a:gd name="T19" fmla="*/ 0 h 64"/>
                <a:gd name="T20" fmla="*/ 24 w 2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24" h="64">
                  <a:moveTo>
                    <a:pt x="24" y="0"/>
                  </a:moveTo>
                  <a:lnTo>
                    <a:pt x="24" y="64"/>
                  </a:lnTo>
                  <a:lnTo>
                    <a:pt x="0" y="64"/>
                  </a:lnTo>
                  <a:lnTo>
                    <a:pt x="0" y="61"/>
                  </a:lnTo>
                  <a:lnTo>
                    <a:pt x="0" y="0"/>
                  </a:lnTo>
                  <a:lnTo>
                    <a:pt x="2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8" name="Freeform 1630"/>
            <p:cNvSpPr>
              <a:spLocks/>
            </p:cNvSpPr>
            <p:nvPr/>
          </p:nvSpPr>
          <p:spPr bwMode="auto">
            <a:xfrm>
              <a:off x="1833" y="663"/>
              <a:ext cx="24" cy="61"/>
            </a:xfrm>
            <a:custGeom>
              <a:avLst/>
              <a:gdLst>
                <a:gd name="T0" fmla="*/ 24 w 24"/>
                <a:gd name="T1" fmla="*/ 0 h 61"/>
                <a:gd name="T2" fmla="*/ 24 w 24"/>
                <a:gd name="T3" fmla="*/ 61 h 61"/>
                <a:gd name="T4" fmla="*/ 0 w 24"/>
                <a:gd name="T5" fmla="*/ 61 h 61"/>
                <a:gd name="T6" fmla="*/ 0 w 24"/>
                <a:gd name="T7" fmla="*/ 0 h 61"/>
                <a:gd name="T8" fmla="*/ 0 w 24"/>
                <a:gd name="T9" fmla="*/ 0 h 61"/>
                <a:gd name="T10" fmla="*/ 24 w 24"/>
                <a:gd name="T11" fmla="*/ 0 h 61"/>
                <a:gd name="T12" fmla="*/ 0 60000 65536"/>
                <a:gd name="T13" fmla="*/ 0 60000 65536"/>
                <a:gd name="T14" fmla="*/ 0 60000 65536"/>
                <a:gd name="T15" fmla="*/ 0 60000 65536"/>
                <a:gd name="T16" fmla="*/ 0 60000 65536"/>
                <a:gd name="T17" fmla="*/ 0 60000 65536"/>
                <a:gd name="T18" fmla="*/ 0 w 24"/>
                <a:gd name="T19" fmla="*/ 0 h 61"/>
                <a:gd name="T20" fmla="*/ 24 w 24"/>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24" h="61">
                  <a:moveTo>
                    <a:pt x="24" y="0"/>
                  </a:moveTo>
                  <a:lnTo>
                    <a:pt x="24" y="61"/>
                  </a:lnTo>
                  <a:lnTo>
                    <a:pt x="0" y="61"/>
                  </a:lnTo>
                  <a:lnTo>
                    <a:pt x="0" y="0"/>
                  </a:lnTo>
                  <a:lnTo>
                    <a:pt x="2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299" name="Freeform 1631"/>
            <p:cNvSpPr>
              <a:spLocks/>
            </p:cNvSpPr>
            <p:nvPr/>
          </p:nvSpPr>
          <p:spPr bwMode="auto">
            <a:xfrm>
              <a:off x="3443" y="567"/>
              <a:ext cx="21" cy="1"/>
            </a:xfrm>
            <a:custGeom>
              <a:avLst/>
              <a:gdLst>
                <a:gd name="T0" fmla="*/ 21 w 21"/>
                <a:gd name="T1" fmla="*/ 0 h 1"/>
                <a:gd name="T2" fmla="*/ 4 w 21"/>
                <a:gd name="T3" fmla="*/ 0 h 1"/>
                <a:gd name="T4" fmla="*/ 0 w 21"/>
                <a:gd name="T5" fmla="*/ 0 h 1"/>
                <a:gd name="T6" fmla="*/ 0 60000 65536"/>
                <a:gd name="T7" fmla="*/ 0 60000 65536"/>
                <a:gd name="T8" fmla="*/ 0 60000 65536"/>
                <a:gd name="T9" fmla="*/ 0 w 21"/>
                <a:gd name="T10" fmla="*/ 0 h 1"/>
                <a:gd name="T11" fmla="*/ 21 w 21"/>
                <a:gd name="T12" fmla="*/ 1 h 1"/>
              </a:gdLst>
              <a:ahLst/>
              <a:cxnLst>
                <a:cxn ang="T6">
                  <a:pos x="T0" y="T1"/>
                </a:cxn>
                <a:cxn ang="T7">
                  <a:pos x="T2" y="T3"/>
                </a:cxn>
                <a:cxn ang="T8">
                  <a:pos x="T4" y="T5"/>
                </a:cxn>
              </a:cxnLst>
              <a:rect l="T9" t="T10" r="T11" b="T12"/>
              <a:pathLst>
                <a:path w="21" h="1">
                  <a:moveTo>
                    <a:pt x="21" y="0"/>
                  </a:moveTo>
                  <a:lnTo>
                    <a:pt x="4"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0" name="Freeform 1632"/>
            <p:cNvSpPr>
              <a:spLocks/>
            </p:cNvSpPr>
            <p:nvPr/>
          </p:nvSpPr>
          <p:spPr bwMode="auto">
            <a:xfrm>
              <a:off x="3410" y="569"/>
              <a:ext cx="22" cy="7"/>
            </a:xfrm>
            <a:custGeom>
              <a:avLst/>
              <a:gdLst>
                <a:gd name="T0" fmla="*/ 22 w 22"/>
                <a:gd name="T1" fmla="*/ 0 h 7"/>
                <a:gd name="T2" fmla="*/ 19 w 22"/>
                <a:gd name="T3" fmla="*/ 0 h 7"/>
                <a:gd name="T4" fmla="*/ 4 w 22"/>
                <a:gd name="T5" fmla="*/ 5 h 7"/>
                <a:gd name="T6" fmla="*/ 0 w 22"/>
                <a:gd name="T7" fmla="*/ 7 h 7"/>
                <a:gd name="T8" fmla="*/ 0 60000 65536"/>
                <a:gd name="T9" fmla="*/ 0 60000 65536"/>
                <a:gd name="T10" fmla="*/ 0 60000 65536"/>
                <a:gd name="T11" fmla="*/ 0 60000 65536"/>
                <a:gd name="T12" fmla="*/ 0 w 22"/>
                <a:gd name="T13" fmla="*/ 0 h 7"/>
                <a:gd name="T14" fmla="*/ 22 w 22"/>
                <a:gd name="T15" fmla="*/ 7 h 7"/>
              </a:gdLst>
              <a:ahLst/>
              <a:cxnLst>
                <a:cxn ang="T8">
                  <a:pos x="T0" y="T1"/>
                </a:cxn>
                <a:cxn ang="T9">
                  <a:pos x="T2" y="T3"/>
                </a:cxn>
                <a:cxn ang="T10">
                  <a:pos x="T4" y="T5"/>
                </a:cxn>
                <a:cxn ang="T11">
                  <a:pos x="T6" y="T7"/>
                </a:cxn>
              </a:cxnLst>
              <a:rect l="T12" t="T13" r="T14" b="T15"/>
              <a:pathLst>
                <a:path w="22" h="7">
                  <a:moveTo>
                    <a:pt x="22" y="0"/>
                  </a:moveTo>
                  <a:lnTo>
                    <a:pt x="19" y="0"/>
                  </a:lnTo>
                  <a:lnTo>
                    <a:pt x="4" y="5"/>
                  </a:lnTo>
                  <a:lnTo>
                    <a:pt x="0" y="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1" name="Freeform 1633"/>
            <p:cNvSpPr>
              <a:spLocks/>
            </p:cNvSpPr>
            <p:nvPr/>
          </p:nvSpPr>
          <p:spPr bwMode="auto">
            <a:xfrm>
              <a:off x="3379" y="580"/>
              <a:ext cx="20" cy="11"/>
            </a:xfrm>
            <a:custGeom>
              <a:avLst/>
              <a:gdLst>
                <a:gd name="T0" fmla="*/ 20 w 20"/>
                <a:gd name="T1" fmla="*/ 0 h 11"/>
                <a:gd name="T2" fmla="*/ 20 w 20"/>
                <a:gd name="T3" fmla="*/ 0 h 11"/>
                <a:gd name="T4" fmla="*/ 5 w 20"/>
                <a:gd name="T5" fmla="*/ 9 h 11"/>
                <a:gd name="T6" fmla="*/ 0 w 20"/>
                <a:gd name="T7" fmla="*/ 11 h 11"/>
                <a:gd name="T8" fmla="*/ 0 60000 65536"/>
                <a:gd name="T9" fmla="*/ 0 60000 65536"/>
                <a:gd name="T10" fmla="*/ 0 60000 65536"/>
                <a:gd name="T11" fmla="*/ 0 60000 65536"/>
                <a:gd name="T12" fmla="*/ 0 w 20"/>
                <a:gd name="T13" fmla="*/ 0 h 11"/>
                <a:gd name="T14" fmla="*/ 20 w 20"/>
                <a:gd name="T15" fmla="*/ 11 h 11"/>
              </a:gdLst>
              <a:ahLst/>
              <a:cxnLst>
                <a:cxn ang="T8">
                  <a:pos x="T0" y="T1"/>
                </a:cxn>
                <a:cxn ang="T9">
                  <a:pos x="T2" y="T3"/>
                </a:cxn>
                <a:cxn ang="T10">
                  <a:pos x="T4" y="T5"/>
                </a:cxn>
                <a:cxn ang="T11">
                  <a:pos x="T6" y="T7"/>
                </a:cxn>
              </a:cxnLst>
              <a:rect l="T12" t="T13" r="T14" b="T15"/>
              <a:pathLst>
                <a:path w="20" h="11">
                  <a:moveTo>
                    <a:pt x="20" y="0"/>
                  </a:moveTo>
                  <a:lnTo>
                    <a:pt x="20" y="0"/>
                  </a:lnTo>
                  <a:lnTo>
                    <a:pt x="5" y="9"/>
                  </a:lnTo>
                  <a:lnTo>
                    <a:pt x="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2" name="Freeform 1634"/>
            <p:cNvSpPr>
              <a:spLocks/>
            </p:cNvSpPr>
            <p:nvPr/>
          </p:nvSpPr>
          <p:spPr bwMode="auto">
            <a:xfrm>
              <a:off x="3353" y="598"/>
              <a:ext cx="18" cy="15"/>
            </a:xfrm>
            <a:custGeom>
              <a:avLst/>
              <a:gdLst>
                <a:gd name="T0" fmla="*/ 18 w 18"/>
                <a:gd name="T1" fmla="*/ 0 h 15"/>
                <a:gd name="T2" fmla="*/ 15 w 18"/>
                <a:gd name="T3" fmla="*/ 0 h 15"/>
                <a:gd name="T4" fmla="*/ 2 w 18"/>
                <a:gd name="T5" fmla="*/ 13 h 15"/>
                <a:gd name="T6" fmla="*/ 0 w 18"/>
                <a:gd name="T7" fmla="*/ 15 h 15"/>
                <a:gd name="T8" fmla="*/ 0 60000 65536"/>
                <a:gd name="T9" fmla="*/ 0 60000 65536"/>
                <a:gd name="T10" fmla="*/ 0 60000 65536"/>
                <a:gd name="T11" fmla="*/ 0 60000 65536"/>
                <a:gd name="T12" fmla="*/ 0 w 18"/>
                <a:gd name="T13" fmla="*/ 0 h 15"/>
                <a:gd name="T14" fmla="*/ 18 w 18"/>
                <a:gd name="T15" fmla="*/ 15 h 15"/>
              </a:gdLst>
              <a:ahLst/>
              <a:cxnLst>
                <a:cxn ang="T8">
                  <a:pos x="T0" y="T1"/>
                </a:cxn>
                <a:cxn ang="T9">
                  <a:pos x="T2" y="T3"/>
                </a:cxn>
                <a:cxn ang="T10">
                  <a:pos x="T4" y="T5"/>
                </a:cxn>
                <a:cxn ang="T11">
                  <a:pos x="T6" y="T7"/>
                </a:cxn>
              </a:cxnLst>
              <a:rect l="T12" t="T13" r="T14" b="T15"/>
              <a:pathLst>
                <a:path w="18" h="15">
                  <a:moveTo>
                    <a:pt x="18" y="0"/>
                  </a:moveTo>
                  <a:lnTo>
                    <a:pt x="15" y="0"/>
                  </a:lnTo>
                  <a:lnTo>
                    <a:pt x="2" y="13"/>
                  </a:lnTo>
                  <a:lnTo>
                    <a:pt x="0" y="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3" name="Freeform 1635"/>
            <p:cNvSpPr>
              <a:spLocks/>
            </p:cNvSpPr>
            <p:nvPr/>
          </p:nvSpPr>
          <p:spPr bwMode="auto">
            <a:xfrm>
              <a:off x="3331" y="620"/>
              <a:ext cx="13" cy="19"/>
            </a:xfrm>
            <a:custGeom>
              <a:avLst/>
              <a:gdLst>
                <a:gd name="T0" fmla="*/ 13 w 13"/>
                <a:gd name="T1" fmla="*/ 0 h 19"/>
                <a:gd name="T2" fmla="*/ 13 w 13"/>
                <a:gd name="T3" fmla="*/ 2 h 19"/>
                <a:gd name="T4" fmla="*/ 2 w 13"/>
                <a:gd name="T5" fmla="*/ 17 h 19"/>
                <a:gd name="T6" fmla="*/ 0 w 13"/>
                <a:gd name="T7" fmla="*/ 19 h 19"/>
                <a:gd name="T8" fmla="*/ 0 60000 65536"/>
                <a:gd name="T9" fmla="*/ 0 60000 65536"/>
                <a:gd name="T10" fmla="*/ 0 60000 65536"/>
                <a:gd name="T11" fmla="*/ 0 60000 65536"/>
                <a:gd name="T12" fmla="*/ 0 w 13"/>
                <a:gd name="T13" fmla="*/ 0 h 19"/>
                <a:gd name="T14" fmla="*/ 13 w 13"/>
                <a:gd name="T15" fmla="*/ 19 h 19"/>
              </a:gdLst>
              <a:ahLst/>
              <a:cxnLst>
                <a:cxn ang="T8">
                  <a:pos x="T0" y="T1"/>
                </a:cxn>
                <a:cxn ang="T9">
                  <a:pos x="T2" y="T3"/>
                </a:cxn>
                <a:cxn ang="T10">
                  <a:pos x="T4" y="T5"/>
                </a:cxn>
                <a:cxn ang="T11">
                  <a:pos x="T6" y="T7"/>
                </a:cxn>
              </a:cxnLst>
              <a:rect l="T12" t="T13" r="T14" b="T15"/>
              <a:pathLst>
                <a:path w="13" h="19">
                  <a:moveTo>
                    <a:pt x="13" y="0"/>
                  </a:moveTo>
                  <a:lnTo>
                    <a:pt x="13" y="2"/>
                  </a:lnTo>
                  <a:lnTo>
                    <a:pt x="2" y="17"/>
                  </a:lnTo>
                  <a:lnTo>
                    <a:pt x="0"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4" name="Freeform 1636"/>
            <p:cNvSpPr>
              <a:spLocks/>
            </p:cNvSpPr>
            <p:nvPr/>
          </p:nvSpPr>
          <p:spPr bwMode="auto">
            <a:xfrm>
              <a:off x="3316" y="648"/>
              <a:ext cx="11" cy="20"/>
            </a:xfrm>
            <a:custGeom>
              <a:avLst/>
              <a:gdLst>
                <a:gd name="T0" fmla="*/ 11 w 11"/>
                <a:gd name="T1" fmla="*/ 0 h 20"/>
                <a:gd name="T2" fmla="*/ 9 w 11"/>
                <a:gd name="T3" fmla="*/ 2 h 20"/>
                <a:gd name="T4" fmla="*/ 2 w 11"/>
                <a:gd name="T5" fmla="*/ 17 h 20"/>
                <a:gd name="T6" fmla="*/ 0 w 11"/>
                <a:gd name="T7" fmla="*/ 20 h 20"/>
                <a:gd name="T8" fmla="*/ 0 60000 65536"/>
                <a:gd name="T9" fmla="*/ 0 60000 65536"/>
                <a:gd name="T10" fmla="*/ 0 60000 65536"/>
                <a:gd name="T11" fmla="*/ 0 60000 65536"/>
                <a:gd name="T12" fmla="*/ 0 w 11"/>
                <a:gd name="T13" fmla="*/ 0 h 20"/>
                <a:gd name="T14" fmla="*/ 11 w 11"/>
                <a:gd name="T15" fmla="*/ 20 h 20"/>
              </a:gdLst>
              <a:ahLst/>
              <a:cxnLst>
                <a:cxn ang="T8">
                  <a:pos x="T0" y="T1"/>
                </a:cxn>
                <a:cxn ang="T9">
                  <a:pos x="T2" y="T3"/>
                </a:cxn>
                <a:cxn ang="T10">
                  <a:pos x="T4" y="T5"/>
                </a:cxn>
                <a:cxn ang="T11">
                  <a:pos x="T6" y="T7"/>
                </a:cxn>
              </a:cxnLst>
              <a:rect l="T12" t="T13" r="T14" b="T15"/>
              <a:pathLst>
                <a:path w="11" h="20">
                  <a:moveTo>
                    <a:pt x="11" y="0"/>
                  </a:moveTo>
                  <a:lnTo>
                    <a:pt x="9" y="2"/>
                  </a:lnTo>
                  <a:lnTo>
                    <a:pt x="2" y="17"/>
                  </a:lnTo>
                  <a:lnTo>
                    <a:pt x="0" y="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5" name="Freeform 1637"/>
            <p:cNvSpPr>
              <a:spLocks/>
            </p:cNvSpPr>
            <p:nvPr/>
          </p:nvSpPr>
          <p:spPr bwMode="auto">
            <a:xfrm>
              <a:off x="3307" y="678"/>
              <a:ext cx="7" cy="22"/>
            </a:xfrm>
            <a:custGeom>
              <a:avLst/>
              <a:gdLst>
                <a:gd name="T0" fmla="*/ 7 w 7"/>
                <a:gd name="T1" fmla="*/ 0 h 22"/>
                <a:gd name="T2" fmla="*/ 5 w 7"/>
                <a:gd name="T3" fmla="*/ 5 h 22"/>
                <a:gd name="T4" fmla="*/ 0 w 7"/>
                <a:gd name="T5" fmla="*/ 22 h 22"/>
                <a:gd name="T6" fmla="*/ 0 w 7"/>
                <a:gd name="T7" fmla="*/ 22 h 22"/>
                <a:gd name="T8" fmla="*/ 0 60000 65536"/>
                <a:gd name="T9" fmla="*/ 0 60000 65536"/>
                <a:gd name="T10" fmla="*/ 0 60000 65536"/>
                <a:gd name="T11" fmla="*/ 0 60000 65536"/>
                <a:gd name="T12" fmla="*/ 0 w 7"/>
                <a:gd name="T13" fmla="*/ 0 h 22"/>
                <a:gd name="T14" fmla="*/ 7 w 7"/>
                <a:gd name="T15" fmla="*/ 22 h 22"/>
              </a:gdLst>
              <a:ahLst/>
              <a:cxnLst>
                <a:cxn ang="T8">
                  <a:pos x="T0" y="T1"/>
                </a:cxn>
                <a:cxn ang="T9">
                  <a:pos x="T2" y="T3"/>
                </a:cxn>
                <a:cxn ang="T10">
                  <a:pos x="T4" y="T5"/>
                </a:cxn>
                <a:cxn ang="T11">
                  <a:pos x="T6" y="T7"/>
                </a:cxn>
              </a:cxnLst>
              <a:rect l="T12" t="T13" r="T14" b="T15"/>
              <a:pathLst>
                <a:path w="7" h="22">
                  <a:moveTo>
                    <a:pt x="7" y="0"/>
                  </a:moveTo>
                  <a:lnTo>
                    <a:pt x="5" y="5"/>
                  </a:lnTo>
                  <a:lnTo>
                    <a:pt x="0"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6" name="Freeform 1638"/>
            <p:cNvSpPr>
              <a:spLocks/>
            </p:cNvSpPr>
            <p:nvPr/>
          </p:nvSpPr>
          <p:spPr bwMode="auto">
            <a:xfrm>
              <a:off x="3307" y="711"/>
              <a:ext cx="1" cy="24"/>
            </a:xfrm>
            <a:custGeom>
              <a:avLst/>
              <a:gdLst>
                <a:gd name="T0" fmla="*/ 0 w 1"/>
                <a:gd name="T1" fmla="*/ 0 h 24"/>
                <a:gd name="T2" fmla="*/ 0 w 1"/>
                <a:gd name="T3" fmla="*/ 5 h 24"/>
                <a:gd name="T4" fmla="*/ 0 w 1"/>
                <a:gd name="T5" fmla="*/ 13 h 24"/>
                <a:gd name="T6" fmla="*/ 0 w 1"/>
                <a:gd name="T7" fmla="*/ 22 h 24"/>
                <a:gd name="T8" fmla="*/ 0 w 1"/>
                <a:gd name="T9" fmla="*/ 24 h 24"/>
                <a:gd name="T10" fmla="*/ 0 60000 65536"/>
                <a:gd name="T11" fmla="*/ 0 60000 65536"/>
                <a:gd name="T12" fmla="*/ 0 60000 65536"/>
                <a:gd name="T13" fmla="*/ 0 60000 65536"/>
                <a:gd name="T14" fmla="*/ 0 60000 65536"/>
                <a:gd name="T15" fmla="*/ 0 w 1"/>
                <a:gd name="T16" fmla="*/ 0 h 24"/>
                <a:gd name="T17" fmla="*/ 1 w 1"/>
                <a:gd name="T18" fmla="*/ 24 h 24"/>
              </a:gdLst>
              <a:ahLst/>
              <a:cxnLst>
                <a:cxn ang="T10">
                  <a:pos x="T0" y="T1"/>
                </a:cxn>
                <a:cxn ang="T11">
                  <a:pos x="T2" y="T3"/>
                </a:cxn>
                <a:cxn ang="T12">
                  <a:pos x="T4" y="T5"/>
                </a:cxn>
                <a:cxn ang="T13">
                  <a:pos x="T6" y="T7"/>
                </a:cxn>
                <a:cxn ang="T14">
                  <a:pos x="T8" y="T9"/>
                </a:cxn>
              </a:cxnLst>
              <a:rect l="T15" t="T16" r="T17" b="T18"/>
              <a:pathLst>
                <a:path w="1" h="24">
                  <a:moveTo>
                    <a:pt x="0" y="0"/>
                  </a:moveTo>
                  <a:lnTo>
                    <a:pt x="0" y="5"/>
                  </a:lnTo>
                  <a:lnTo>
                    <a:pt x="0" y="13"/>
                  </a:lnTo>
                  <a:lnTo>
                    <a:pt x="0" y="22"/>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7" name="Freeform 1639"/>
            <p:cNvSpPr>
              <a:spLocks/>
            </p:cNvSpPr>
            <p:nvPr/>
          </p:nvSpPr>
          <p:spPr bwMode="auto">
            <a:xfrm>
              <a:off x="3307" y="746"/>
              <a:ext cx="5" cy="22"/>
            </a:xfrm>
            <a:custGeom>
              <a:avLst/>
              <a:gdLst>
                <a:gd name="T0" fmla="*/ 0 w 5"/>
                <a:gd name="T1" fmla="*/ 0 h 22"/>
                <a:gd name="T2" fmla="*/ 0 w 5"/>
                <a:gd name="T3" fmla="*/ 4 h 22"/>
                <a:gd name="T4" fmla="*/ 5 w 5"/>
                <a:gd name="T5" fmla="*/ 22 h 22"/>
                <a:gd name="T6" fmla="*/ 5 w 5"/>
                <a:gd name="T7" fmla="*/ 22 h 22"/>
                <a:gd name="T8" fmla="*/ 0 60000 65536"/>
                <a:gd name="T9" fmla="*/ 0 60000 65536"/>
                <a:gd name="T10" fmla="*/ 0 60000 65536"/>
                <a:gd name="T11" fmla="*/ 0 60000 65536"/>
                <a:gd name="T12" fmla="*/ 0 w 5"/>
                <a:gd name="T13" fmla="*/ 0 h 22"/>
                <a:gd name="T14" fmla="*/ 5 w 5"/>
                <a:gd name="T15" fmla="*/ 22 h 22"/>
              </a:gdLst>
              <a:ahLst/>
              <a:cxnLst>
                <a:cxn ang="T8">
                  <a:pos x="T0" y="T1"/>
                </a:cxn>
                <a:cxn ang="T9">
                  <a:pos x="T2" y="T3"/>
                </a:cxn>
                <a:cxn ang="T10">
                  <a:pos x="T4" y="T5"/>
                </a:cxn>
                <a:cxn ang="T11">
                  <a:pos x="T6" y="T7"/>
                </a:cxn>
              </a:cxnLst>
              <a:rect l="T12" t="T13" r="T14" b="T15"/>
              <a:pathLst>
                <a:path w="5" h="22">
                  <a:moveTo>
                    <a:pt x="0" y="0"/>
                  </a:moveTo>
                  <a:lnTo>
                    <a:pt x="0" y="4"/>
                  </a:lnTo>
                  <a:lnTo>
                    <a:pt x="5"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8" name="Freeform 1640"/>
            <p:cNvSpPr>
              <a:spLocks/>
            </p:cNvSpPr>
            <p:nvPr/>
          </p:nvSpPr>
          <p:spPr bwMode="auto">
            <a:xfrm>
              <a:off x="3316" y="779"/>
              <a:ext cx="9" cy="19"/>
            </a:xfrm>
            <a:custGeom>
              <a:avLst/>
              <a:gdLst>
                <a:gd name="T0" fmla="*/ 0 w 9"/>
                <a:gd name="T1" fmla="*/ 0 h 19"/>
                <a:gd name="T2" fmla="*/ 2 w 9"/>
                <a:gd name="T3" fmla="*/ 4 h 19"/>
                <a:gd name="T4" fmla="*/ 9 w 9"/>
                <a:gd name="T5" fmla="*/ 19 h 19"/>
                <a:gd name="T6" fmla="*/ 0 60000 65536"/>
                <a:gd name="T7" fmla="*/ 0 60000 65536"/>
                <a:gd name="T8" fmla="*/ 0 60000 65536"/>
                <a:gd name="T9" fmla="*/ 0 w 9"/>
                <a:gd name="T10" fmla="*/ 0 h 19"/>
                <a:gd name="T11" fmla="*/ 9 w 9"/>
                <a:gd name="T12" fmla="*/ 19 h 19"/>
              </a:gdLst>
              <a:ahLst/>
              <a:cxnLst>
                <a:cxn ang="T6">
                  <a:pos x="T0" y="T1"/>
                </a:cxn>
                <a:cxn ang="T7">
                  <a:pos x="T2" y="T3"/>
                </a:cxn>
                <a:cxn ang="T8">
                  <a:pos x="T4" y="T5"/>
                </a:cxn>
              </a:cxnLst>
              <a:rect l="T9" t="T10" r="T11" b="T12"/>
              <a:pathLst>
                <a:path w="9" h="19">
                  <a:moveTo>
                    <a:pt x="0" y="0"/>
                  </a:moveTo>
                  <a:lnTo>
                    <a:pt x="2" y="4"/>
                  </a:lnTo>
                  <a:lnTo>
                    <a:pt x="9"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09" name="Freeform 1641"/>
            <p:cNvSpPr>
              <a:spLocks/>
            </p:cNvSpPr>
            <p:nvPr/>
          </p:nvSpPr>
          <p:spPr bwMode="auto">
            <a:xfrm>
              <a:off x="3329" y="809"/>
              <a:ext cx="13" cy="18"/>
            </a:xfrm>
            <a:custGeom>
              <a:avLst/>
              <a:gdLst>
                <a:gd name="T0" fmla="*/ 0 w 13"/>
                <a:gd name="T1" fmla="*/ 0 h 18"/>
                <a:gd name="T2" fmla="*/ 4 w 13"/>
                <a:gd name="T3" fmla="*/ 5 h 18"/>
                <a:gd name="T4" fmla="*/ 13 w 13"/>
                <a:gd name="T5" fmla="*/ 18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0" y="0"/>
                  </a:moveTo>
                  <a:lnTo>
                    <a:pt x="4" y="5"/>
                  </a:lnTo>
                  <a:lnTo>
                    <a:pt x="13" y="1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10" name="Freeform 1642"/>
            <p:cNvSpPr>
              <a:spLocks/>
            </p:cNvSpPr>
            <p:nvPr/>
          </p:nvSpPr>
          <p:spPr bwMode="auto">
            <a:xfrm>
              <a:off x="3351" y="836"/>
              <a:ext cx="17" cy="15"/>
            </a:xfrm>
            <a:custGeom>
              <a:avLst/>
              <a:gdLst>
                <a:gd name="T0" fmla="*/ 0 w 17"/>
                <a:gd name="T1" fmla="*/ 0 h 15"/>
                <a:gd name="T2" fmla="*/ 4 w 17"/>
                <a:gd name="T3" fmla="*/ 4 h 15"/>
                <a:gd name="T4" fmla="*/ 17 w 17"/>
                <a:gd name="T5" fmla="*/ 15 h 15"/>
                <a:gd name="T6" fmla="*/ 0 60000 65536"/>
                <a:gd name="T7" fmla="*/ 0 60000 65536"/>
                <a:gd name="T8" fmla="*/ 0 60000 65536"/>
                <a:gd name="T9" fmla="*/ 0 w 17"/>
                <a:gd name="T10" fmla="*/ 0 h 15"/>
                <a:gd name="T11" fmla="*/ 17 w 17"/>
                <a:gd name="T12" fmla="*/ 15 h 15"/>
              </a:gdLst>
              <a:ahLst/>
              <a:cxnLst>
                <a:cxn ang="T6">
                  <a:pos x="T0" y="T1"/>
                </a:cxn>
                <a:cxn ang="T7">
                  <a:pos x="T2" y="T3"/>
                </a:cxn>
                <a:cxn ang="T8">
                  <a:pos x="T4" y="T5"/>
                </a:cxn>
              </a:cxnLst>
              <a:rect l="T9" t="T10" r="T11" b="T12"/>
              <a:pathLst>
                <a:path w="17" h="15">
                  <a:moveTo>
                    <a:pt x="0" y="0"/>
                  </a:moveTo>
                  <a:lnTo>
                    <a:pt x="4" y="4"/>
                  </a:lnTo>
                  <a:lnTo>
                    <a:pt x="17" y="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11" name="Freeform 1643"/>
            <p:cNvSpPr>
              <a:spLocks/>
            </p:cNvSpPr>
            <p:nvPr/>
          </p:nvSpPr>
          <p:spPr bwMode="auto">
            <a:xfrm>
              <a:off x="3377" y="857"/>
              <a:ext cx="20" cy="11"/>
            </a:xfrm>
            <a:custGeom>
              <a:avLst/>
              <a:gdLst>
                <a:gd name="T0" fmla="*/ 0 w 20"/>
                <a:gd name="T1" fmla="*/ 0 h 11"/>
                <a:gd name="T2" fmla="*/ 7 w 20"/>
                <a:gd name="T3" fmla="*/ 5 h 11"/>
                <a:gd name="T4" fmla="*/ 20 w 20"/>
                <a:gd name="T5" fmla="*/ 11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0" y="0"/>
                  </a:moveTo>
                  <a:lnTo>
                    <a:pt x="7" y="5"/>
                  </a:lnTo>
                  <a:lnTo>
                    <a:pt x="2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12" name="Freeform 1644"/>
            <p:cNvSpPr>
              <a:spLocks/>
            </p:cNvSpPr>
            <p:nvPr/>
          </p:nvSpPr>
          <p:spPr bwMode="auto">
            <a:xfrm>
              <a:off x="3405" y="873"/>
              <a:ext cx="22" cy="6"/>
            </a:xfrm>
            <a:custGeom>
              <a:avLst/>
              <a:gdLst>
                <a:gd name="T0" fmla="*/ 0 w 22"/>
                <a:gd name="T1" fmla="*/ 0 h 6"/>
                <a:gd name="T2" fmla="*/ 9 w 22"/>
                <a:gd name="T3" fmla="*/ 2 h 6"/>
                <a:gd name="T4" fmla="*/ 22 w 22"/>
                <a:gd name="T5" fmla="*/ 6 h 6"/>
                <a:gd name="T6" fmla="*/ 0 60000 65536"/>
                <a:gd name="T7" fmla="*/ 0 60000 65536"/>
                <a:gd name="T8" fmla="*/ 0 60000 65536"/>
                <a:gd name="T9" fmla="*/ 0 w 22"/>
                <a:gd name="T10" fmla="*/ 0 h 6"/>
                <a:gd name="T11" fmla="*/ 22 w 22"/>
                <a:gd name="T12" fmla="*/ 6 h 6"/>
              </a:gdLst>
              <a:ahLst/>
              <a:cxnLst>
                <a:cxn ang="T6">
                  <a:pos x="T0" y="T1"/>
                </a:cxn>
                <a:cxn ang="T7">
                  <a:pos x="T2" y="T3"/>
                </a:cxn>
                <a:cxn ang="T8">
                  <a:pos x="T4" y="T5"/>
                </a:cxn>
              </a:cxnLst>
              <a:rect l="T9" t="T10" r="T11" b="T12"/>
              <a:pathLst>
                <a:path w="22" h="6">
                  <a:moveTo>
                    <a:pt x="0" y="0"/>
                  </a:moveTo>
                  <a:lnTo>
                    <a:pt x="9" y="2"/>
                  </a:lnTo>
                  <a:lnTo>
                    <a:pt x="22" y="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13" name="Freeform 1645"/>
            <p:cNvSpPr>
              <a:spLocks/>
            </p:cNvSpPr>
            <p:nvPr/>
          </p:nvSpPr>
          <p:spPr bwMode="auto">
            <a:xfrm>
              <a:off x="3438" y="881"/>
              <a:ext cx="24" cy="3"/>
            </a:xfrm>
            <a:custGeom>
              <a:avLst/>
              <a:gdLst>
                <a:gd name="T0" fmla="*/ 0 w 24"/>
                <a:gd name="T1" fmla="*/ 0 h 3"/>
                <a:gd name="T2" fmla="*/ 9 w 24"/>
                <a:gd name="T3" fmla="*/ 3 h 3"/>
                <a:gd name="T4" fmla="*/ 24 w 24"/>
                <a:gd name="T5" fmla="*/ 3 h 3"/>
                <a:gd name="T6" fmla="*/ 0 60000 65536"/>
                <a:gd name="T7" fmla="*/ 0 60000 65536"/>
                <a:gd name="T8" fmla="*/ 0 60000 65536"/>
                <a:gd name="T9" fmla="*/ 0 w 24"/>
                <a:gd name="T10" fmla="*/ 0 h 3"/>
                <a:gd name="T11" fmla="*/ 24 w 24"/>
                <a:gd name="T12" fmla="*/ 3 h 3"/>
              </a:gdLst>
              <a:ahLst/>
              <a:cxnLst>
                <a:cxn ang="T6">
                  <a:pos x="T0" y="T1"/>
                </a:cxn>
                <a:cxn ang="T7">
                  <a:pos x="T2" y="T3"/>
                </a:cxn>
                <a:cxn ang="T8">
                  <a:pos x="T4" y="T5"/>
                </a:cxn>
              </a:cxnLst>
              <a:rect l="T9" t="T10" r="T11" b="T12"/>
              <a:pathLst>
                <a:path w="24" h="3">
                  <a:moveTo>
                    <a:pt x="0" y="0"/>
                  </a:moveTo>
                  <a:lnTo>
                    <a:pt x="9" y="3"/>
                  </a:lnTo>
                  <a:lnTo>
                    <a:pt x="24" y="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14" name="Line 1646"/>
            <p:cNvSpPr>
              <a:spLocks noChangeShapeType="1"/>
            </p:cNvSpPr>
            <p:nvPr/>
          </p:nvSpPr>
          <p:spPr bwMode="auto">
            <a:xfrm flipV="1">
              <a:off x="2801" y="92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15" name="Line 1647"/>
            <p:cNvSpPr>
              <a:spLocks noChangeShapeType="1"/>
            </p:cNvSpPr>
            <p:nvPr/>
          </p:nvSpPr>
          <p:spPr bwMode="auto">
            <a:xfrm flipV="1">
              <a:off x="2801" y="89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16" name="Line 1648"/>
            <p:cNvSpPr>
              <a:spLocks noChangeShapeType="1"/>
            </p:cNvSpPr>
            <p:nvPr/>
          </p:nvSpPr>
          <p:spPr bwMode="auto">
            <a:xfrm flipV="1">
              <a:off x="2801" y="86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17" name="Line 1649"/>
            <p:cNvSpPr>
              <a:spLocks noChangeShapeType="1"/>
            </p:cNvSpPr>
            <p:nvPr/>
          </p:nvSpPr>
          <p:spPr bwMode="auto">
            <a:xfrm flipV="1">
              <a:off x="2801" y="82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18" name="Line 1650"/>
            <p:cNvSpPr>
              <a:spLocks noChangeShapeType="1"/>
            </p:cNvSpPr>
            <p:nvPr/>
          </p:nvSpPr>
          <p:spPr bwMode="auto">
            <a:xfrm flipV="1">
              <a:off x="2801" y="792"/>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19" name="Line 1651"/>
            <p:cNvSpPr>
              <a:spLocks noChangeShapeType="1"/>
            </p:cNvSpPr>
            <p:nvPr/>
          </p:nvSpPr>
          <p:spPr bwMode="auto">
            <a:xfrm flipV="1">
              <a:off x="2801" y="759"/>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20" name="Line 1652"/>
            <p:cNvSpPr>
              <a:spLocks noChangeShapeType="1"/>
            </p:cNvSpPr>
            <p:nvPr/>
          </p:nvSpPr>
          <p:spPr bwMode="auto">
            <a:xfrm flipV="1">
              <a:off x="2801" y="724"/>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21" name="Line 1653"/>
            <p:cNvSpPr>
              <a:spLocks noChangeShapeType="1"/>
            </p:cNvSpPr>
            <p:nvPr/>
          </p:nvSpPr>
          <p:spPr bwMode="auto">
            <a:xfrm flipV="1">
              <a:off x="2801" y="692"/>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22" name="Line 1654"/>
            <p:cNvSpPr>
              <a:spLocks noChangeShapeType="1"/>
            </p:cNvSpPr>
            <p:nvPr/>
          </p:nvSpPr>
          <p:spPr bwMode="auto">
            <a:xfrm flipV="1">
              <a:off x="2801" y="657"/>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23" name="Line 1655"/>
            <p:cNvSpPr>
              <a:spLocks noChangeShapeType="1"/>
            </p:cNvSpPr>
            <p:nvPr/>
          </p:nvSpPr>
          <p:spPr bwMode="auto">
            <a:xfrm flipV="1">
              <a:off x="2801" y="62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24" name="Line 1656"/>
            <p:cNvSpPr>
              <a:spLocks noChangeShapeType="1"/>
            </p:cNvSpPr>
            <p:nvPr/>
          </p:nvSpPr>
          <p:spPr bwMode="auto">
            <a:xfrm flipV="1">
              <a:off x="2801" y="589"/>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25" name="Line 1657"/>
            <p:cNvSpPr>
              <a:spLocks noChangeShapeType="1"/>
            </p:cNvSpPr>
            <p:nvPr/>
          </p:nvSpPr>
          <p:spPr bwMode="auto">
            <a:xfrm flipV="1">
              <a:off x="2801" y="556"/>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26" name="Freeform 1658"/>
            <p:cNvSpPr>
              <a:spLocks/>
            </p:cNvSpPr>
            <p:nvPr/>
          </p:nvSpPr>
          <p:spPr bwMode="auto">
            <a:xfrm>
              <a:off x="2801" y="500"/>
              <a:ext cx="1" cy="45"/>
            </a:xfrm>
            <a:custGeom>
              <a:avLst/>
              <a:gdLst>
                <a:gd name="T0" fmla="*/ 0 w 1"/>
                <a:gd name="T1" fmla="*/ 45 h 45"/>
                <a:gd name="T2" fmla="*/ 0 w 1"/>
                <a:gd name="T3" fmla="*/ 21 h 45"/>
                <a:gd name="T4" fmla="*/ 0 w 1"/>
                <a:gd name="T5" fmla="*/ 10 h 45"/>
                <a:gd name="T6" fmla="*/ 0 w 1"/>
                <a:gd name="T7" fmla="*/ 0 h 45"/>
                <a:gd name="T8" fmla="*/ 0 60000 65536"/>
                <a:gd name="T9" fmla="*/ 0 60000 65536"/>
                <a:gd name="T10" fmla="*/ 0 60000 65536"/>
                <a:gd name="T11" fmla="*/ 0 60000 65536"/>
                <a:gd name="T12" fmla="*/ 0 w 1"/>
                <a:gd name="T13" fmla="*/ 0 h 45"/>
                <a:gd name="T14" fmla="*/ 1 w 1"/>
                <a:gd name="T15" fmla="*/ 45 h 45"/>
              </a:gdLst>
              <a:ahLst/>
              <a:cxnLst>
                <a:cxn ang="T8">
                  <a:pos x="T0" y="T1"/>
                </a:cxn>
                <a:cxn ang="T9">
                  <a:pos x="T2" y="T3"/>
                </a:cxn>
                <a:cxn ang="T10">
                  <a:pos x="T4" y="T5"/>
                </a:cxn>
                <a:cxn ang="T11">
                  <a:pos x="T6" y="T7"/>
                </a:cxn>
              </a:cxnLst>
              <a:rect l="T12" t="T13" r="T14" b="T15"/>
              <a:pathLst>
                <a:path w="1" h="45">
                  <a:moveTo>
                    <a:pt x="0" y="45"/>
                  </a:moveTo>
                  <a:lnTo>
                    <a:pt x="0" y="21"/>
                  </a:lnTo>
                  <a:lnTo>
                    <a:pt x="0" y="1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27" name="Line 1659"/>
            <p:cNvSpPr>
              <a:spLocks noChangeShapeType="1"/>
            </p:cNvSpPr>
            <p:nvPr/>
          </p:nvSpPr>
          <p:spPr bwMode="auto">
            <a:xfrm>
              <a:off x="2688" y="500"/>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28" name="Line 1660"/>
            <p:cNvSpPr>
              <a:spLocks noChangeShapeType="1"/>
            </p:cNvSpPr>
            <p:nvPr/>
          </p:nvSpPr>
          <p:spPr bwMode="auto">
            <a:xfrm>
              <a:off x="2688" y="53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29" name="Line 1661"/>
            <p:cNvSpPr>
              <a:spLocks noChangeShapeType="1"/>
            </p:cNvSpPr>
            <p:nvPr/>
          </p:nvSpPr>
          <p:spPr bwMode="auto">
            <a:xfrm>
              <a:off x="2688" y="56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30" name="Line 1662"/>
            <p:cNvSpPr>
              <a:spLocks noChangeShapeType="1"/>
            </p:cNvSpPr>
            <p:nvPr/>
          </p:nvSpPr>
          <p:spPr bwMode="auto">
            <a:xfrm>
              <a:off x="2688" y="6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31" name="Line 1663"/>
            <p:cNvSpPr>
              <a:spLocks noChangeShapeType="1"/>
            </p:cNvSpPr>
            <p:nvPr/>
          </p:nvSpPr>
          <p:spPr bwMode="auto">
            <a:xfrm>
              <a:off x="2688" y="635"/>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32" name="Line 1664"/>
            <p:cNvSpPr>
              <a:spLocks noChangeShapeType="1"/>
            </p:cNvSpPr>
            <p:nvPr/>
          </p:nvSpPr>
          <p:spPr bwMode="auto">
            <a:xfrm>
              <a:off x="2688" y="6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33" name="Line 1665"/>
            <p:cNvSpPr>
              <a:spLocks noChangeShapeType="1"/>
            </p:cNvSpPr>
            <p:nvPr/>
          </p:nvSpPr>
          <p:spPr bwMode="auto">
            <a:xfrm>
              <a:off x="2688" y="7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34" name="Line 1666"/>
            <p:cNvSpPr>
              <a:spLocks noChangeShapeType="1"/>
            </p:cNvSpPr>
            <p:nvPr/>
          </p:nvSpPr>
          <p:spPr bwMode="auto">
            <a:xfrm>
              <a:off x="2688" y="735"/>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35" name="Line 1667"/>
            <p:cNvSpPr>
              <a:spLocks noChangeShapeType="1"/>
            </p:cNvSpPr>
            <p:nvPr/>
          </p:nvSpPr>
          <p:spPr bwMode="auto">
            <a:xfrm>
              <a:off x="2688" y="7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36" name="Line 1668"/>
            <p:cNvSpPr>
              <a:spLocks noChangeShapeType="1"/>
            </p:cNvSpPr>
            <p:nvPr/>
          </p:nvSpPr>
          <p:spPr bwMode="auto">
            <a:xfrm>
              <a:off x="2688" y="803"/>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37" name="Line 1669"/>
            <p:cNvSpPr>
              <a:spLocks noChangeShapeType="1"/>
            </p:cNvSpPr>
            <p:nvPr/>
          </p:nvSpPr>
          <p:spPr bwMode="auto">
            <a:xfrm>
              <a:off x="2688" y="83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38" name="Line 1670"/>
            <p:cNvSpPr>
              <a:spLocks noChangeShapeType="1"/>
            </p:cNvSpPr>
            <p:nvPr/>
          </p:nvSpPr>
          <p:spPr bwMode="auto">
            <a:xfrm>
              <a:off x="2688" y="87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39" name="Freeform 1671"/>
            <p:cNvSpPr>
              <a:spLocks/>
            </p:cNvSpPr>
            <p:nvPr/>
          </p:nvSpPr>
          <p:spPr bwMode="auto">
            <a:xfrm>
              <a:off x="2688" y="905"/>
              <a:ext cx="1" cy="44"/>
            </a:xfrm>
            <a:custGeom>
              <a:avLst/>
              <a:gdLst>
                <a:gd name="T0" fmla="*/ 0 w 1"/>
                <a:gd name="T1" fmla="*/ 0 h 44"/>
                <a:gd name="T2" fmla="*/ 0 w 1"/>
                <a:gd name="T3" fmla="*/ 22 h 44"/>
                <a:gd name="T4" fmla="*/ 0 w 1"/>
                <a:gd name="T5" fmla="*/ 33 h 44"/>
                <a:gd name="T6" fmla="*/ 0 w 1"/>
                <a:gd name="T7" fmla="*/ 44 h 44"/>
                <a:gd name="T8" fmla="*/ 0 60000 65536"/>
                <a:gd name="T9" fmla="*/ 0 60000 65536"/>
                <a:gd name="T10" fmla="*/ 0 60000 65536"/>
                <a:gd name="T11" fmla="*/ 0 60000 65536"/>
                <a:gd name="T12" fmla="*/ 0 w 1"/>
                <a:gd name="T13" fmla="*/ 0 h 44"/>
                <a:gd name="T14" fmla="*/ 1 w 1"/>
                <a:gd name="T15" fmla="*/ 44 h 44"/>
              </a:gdLst>
              <a:ahLst/>
              <a:cxnLst>
                <a:cxn ang="T8">
                  <a:pos x="T0" y="T1"/>
                </a:cxn>
                <a:cxn ang="T9">
                  <a:pos x="T2" y="T3"/>
                </a:cxn>
                <a:cxn ang="T10">
                  <a:pos x="T4" y="T5"/>
                </a:cxn>
                <a:cxn ang="T11">
                  <a:pos x="T6" y="T7"/>
                </a:cxn>
              </a:cxnLst>
              <a:rect l="T12" t="T13" r="T14" b="T15"/>
              <a:pathLst>
                <a:path w="1" h="44">
                  <a:moveTo>
                    <a:pt x="0" y="0"/>
                  </a:moveTo>
                  <a:lnTo>
                    <a:pt x="0" y="22"/>
                  </a:lnTo>
                  <a:lnTo>
                    <a:pt x="0" y="33"/>
                  </a:lnTo>
                  <a:lnTo>
                    <a:pt x="0" y="4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40" name="Freeform 1672"/>
            <p:cNvSpPr>
              <a:spLocks/>
            </p:cNvSpPr>
            <p:nvPr/>
          </p:nvSpPr>
          <p:spPr bwMode="auto">
            <a:xfrm>
              <a:off x="2114" y="585"/>
              <a:ext cx="452" cy="1"/>
            </a:xfrm>
            <a:custGeom>
              <a:avLst/>
              <a:gdLst>
                <a:gd name="T0" fmla="*/ 452 w 452"/>
                <a:gd name="T1" fmla="*/ 0 h 1"/>
                <a:gd name="T2" fmla="*/ 308 w 452"/>
                <a:gd name="T3" fmla="*/ 0 h 1"/>
                <a:gd name="T4" fmla="*/ 0 w 452"/>
                <a:gd name="T5" fmla="*/ 0 h 1"/>
                <a:gd name="T6" fmla="*/ 0 60000 65536"/>
                <a:gd name="T7" fmla="*/ 0 60000 65536"/>
                <a:gd name="T8" fmla="*/ 0 60000 65536"/>
                <a:gd name="T9" fmla="*/ 0 w 452"/>
                <a:gd name="T10" fmla="*/ 0 h 1"/>
                <a:gd name="T11" fmla="*/ 452 w 452"/>
                <a:gd name="T12" fmla="*/ 1 h 1"/>
              </a:gdLst>
              <a:ahLst/>
              <a:cxnLst>
                <a:cxn ang="T6">
                  <a:pos x="T0" y="T1"/>
                </a:cxn>
                <a:cxn ang="T7">
                  <a:pos x="T2" y="T3"/>
                </a:cxn>
                <a:cxn ang="T8">
                  <a:pos x="T4" y="T5"/>
                </a:cxn>
              </a:cxnLst>
              <a:rect l="T9" t="T10" r="T11" b="T12"/>
              <a:pathLst>
                <a:path w="452" h="1">
                  <a:moveTo>
                    <a:pt x="452" y="0"/>
                  </a:moveTo>
                  <a:lnTo>
                    <a:pt x="308"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41" name="Line 1673"/>
            <p:cNvSpPr>
              <a:spLocks noChangeShapeType="1"/>
            </p:cNvSpPr>
            <p:nvPr/>
          </p:nvSpPr>
          <p:spPr bwMode="auto">
            <a:xfrm>
              <a:off x="2114" y="866"/>
              <a:ext cx="452"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42" name="Line 1674"/>
            <p:cNvSpPr>
              <a:spLocks noChangeShapeType="1"/>
            </p:cNvSpPr>
            <p:nvPr/>
          </p:nvSpPr>
          <p:spPr bwMode="auto">
            <a:xfrm flipH="1">
              <a:off x="1857" y="641"/>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43" name="Freeform 1675"/>
            <p:cNvSpPr>
              <a:spLocks/>
            </p:cNvSpPr>
            <p:nvPr/>
          </p:nvSpPr>
          <p:spPr bwMode="auto">
            <a:xfrm>
              <a:off x="1857" y="809"/>
              <a:ext cx="257" cy="1"/>
            </a:xfrm>
            <a:custGeom>
              <a:avLst/>
              <a:gdLst>
                <a:gd name="T0" fmla="*/ 0 w 257"/>
                <a:gd name="T1" fmla="*/ 0 h 1"/>
                <a:gd name="T2" fmla="*/ 113 w 257"/>
                <a:gd name="T3" fmla="*/ 0 h 1"/>
                <a:gd name="T4" fmla="*/ 257 w 257"/>
                <a:gd name="T5" fmla="*/ 0 h 1"/>
                <a:gd name="T6" fmla="*/ 0 60000 65536"/>
                <a:gd name="T7" fmla="*/ 0 60000 65536"/>
                <a:gd name="T8" fmla="*/ 0 60000 65536"/>
                <a:gd name="T9" fmla="*/ 0 w 257"/>
                <a:gd name="T10" fmla="*/ 0 h 1"/>
                <a:gd name="T11" fmla="*/ 257 w 257"/>
                <a:gd name="T12" fmla="*/ 1 h 1"/>
              </a:gdLst>
              <a:ahLst/>
              <a:cxnLst>
                <a:cxn ang="T6">
                  <a:pos x="T0" y="T1"/>
                </a:cxn>
                <a:cxn ang="T7">
                  <a:pos x="T2" y="T3"/>
                </a:cxn>
                <a:cxn ang="T8">
                  <a:pos x="T4" y="T5"/>
                </a:cxn>
              </a:cxnLst>
              <a:rect l="T9" t="T10" r="T11" b="T12"/>
              <a:pathLst>
                <a:path w="257" h="1">
                  <a:moveTo>
                    <a:pt x="0" y="0"/>
                  </a:moveTo>
                  <a:lnTo>
                    <a:pt x="113" y="0"/>
                  </a:lnTo>
                  <a:lnTo>
                    <a:pt x="257"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44" name="Line 1676"/>
            <p:cNvSpPr>
              <a:spLocks noChangeShapeType="1"/>
            </p:cNvSpPr>
            <p:nvPr/>
          </p:nvSpPr>
          <p:spPr bwMode="auto">
            <a:xfrm flipH="1">
              <a:off x="1833" y="641"/>
              <a:ext cx="24"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45" name="Line 1677"/>
            <p:cNvSpPr>
              <a:spLocks noChangeShapeType="1"/>
            </p:cNvSpPr>
            <p:nvPr/>
          </p:nvSpPr>
          <p:spPr bwMode="auto">
            <a:xfrm>
              <a:off x="1833" y="788"/>
              <a:ext cx="24" cy="2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46" name="Freeform 1678"/>
            <p:cNvSpPr>
              <a:spLocks/>
            </p:cNvSpPr>
            <p:nvPr/>
          </p:nvSpPr>
          <p:spPr bwMode="auto">
            <a:xfrm>
              <a:off x="2566" y="500"/>
              <a:ext cx="1" cy="449"/>
            </a:xfrm>
            <a:custGeom>
              <a:avLst/>
              <a:gdLst>
                <a:gd name="T0" fmla="*/ 0 w 1"/>
                <a:gd name="T1" fmla="*/ 449 h 449"/>
                <a:gd name="T2" fmla="*/ 0 w 1"/>
                <a:gd name="T3" fmla="*/ 366 h 449"/>
                <a:gd name="T4" fmla="*/ 0 w 1"/>
                <a:gd name="T5" fmla="*/ 224 h 449"/>
                <a:gd name="T6" fmla="*/ 0 w 1"/>
                <a:gd name="T7" fmla="*/ 85 h 449"/>
                <a:gd name="T8" fmla="*/ 0 w 1"/>
                <a:gd name="T9" fmla="*/ 0 h 449"/>
                <a:gd name="T10" fmla="*/ 0 60000 65536"/>
                <a:gd name="T11" fmla="*/ 0 60000 65536"/>
                <a:gd name="T12" fmla="*/ 0 60000 65536"/>
                <a:gd name="T13" fmla="*/ 0 60000 65536"/>
                <a:gd name="T14" fmla="*/ 0 60000 65536"/>
                <a:gd name="T15" fmla="*/ 0 w 1"/>
                <a:gd name="T16" fmla="*/ 0 h 449"/>
                <a:gd name="T17" fmla="*/ 1 w 1"/>
                <a:gd name="T18" fmla="*/ 449 h 449"/>
              </a:gdLst>
              <a:ahLst/>
              <a:cxnLst>
                <a:cxn ang="T10">
                  <a:pos x="T0" y="T1"/>
                </a:cxn>
                <a:cxn ang="T11">
                  <a:pos x="T2" y="T3"/>
                </a:cxn>
                <a:cxn ang="T12">
                  <a:pos x="T4" y="T5"/>
                </a:cxn>
                <a:cxn ang="T13">
                  <a:pos x="T6" y="T7"/>
                </a:cxn>
                <a:cxn ang="T14">
                  <a:pos x="T8" y="T9"/>
                </a:cxn>
              </a:cxnLst>
              <a:rect l="T15" t="T16" r="T17" b="T18"/>
              <a:pathLst>
                <a:path w="1" h="449">
                  <a:moveTo>
                    <a:pt x="0" y="449"/>
                  </a:moveTo>
                  <a:lnTo>
                    <a:pt x="0" y="366"/>
                  </a:lnTo>
                  <a:lnTo>
                    <a:pt x="0" y="224"/>
                  </a:lnTo>
                  <a:lnTo>
                    <a:pt x="0" y="85"/>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47" name="Freeform 1679"/>
            <p:cNvSpPr>
              <a:spLocks/>
            </p:cNvSpPr>
            <p:nvPr/>
          </p:nvSpPr>
          <p:spPr bwMode="auto">
            <a:xfrm>
              <a:off x="2566" y="500"/>
              <a:ext cx="335" cy="1"/>
            </a:xfrm>
            <a:custGeom>
              <a:avLst/>
              <a:gdLst>
                <a:gd name="T0" fmla="*/ 335 w 335"/>
                <a:gd name="T1" fmla="*/ 0 h 1"/>
                <a:gd name="T2" fmla="*/ 235 w 335"/>
                <a:gd name="T3" fmla="*/ 0 h 1"/>
                <a:gd name="T4" fmla="*/ 122 w 335"/>
                <a:gd name="T5" fmla="*/ 0 h 1"/>
                <a:gd name="T6" fmla="*/ 0 w 335"/>
                <a:gd name="T7" fmla="*/ 0 h 1"/>
                <a:gd name="T8" fmla="*/ 0 60000 65536"/>
                <a:gd name="T9" fmla="*/ 0 60000 65536"/>
                <a:gd name="T10" fmla="*/ 0 60000 65536"/>
                <a:gd name="T11" fmla="*/ 0 60000 65536"/>
                <a:gd name="T12" fmla="*/ 0 w 335"/>
                <a:gd name="T13" fmla="*/ 0 h 1"/>
                <a:gd name="T14" fmla="*/ 335 w 335"/>
                <a:gd name="T15" fmla="*/ 1 h 1"/>
              </a:gdLst>
              <a:ahLst/>
              <a:cxnLst>
                <a:cxn ang="T8">
                  <a:pos x="T0" y="T1"/>
                </a:cxn>
                <a:cxn ang="T9">
                  <a:pos x="T2" y="T3"/>
                </a:cxn>
                <a:cxn ang="T10">
                  <a:pos x="T4" y="T5"/>
                </a:cxn>
                <a:cxn ang="T11">
                  <a:pos x="T6" y="T7"/>
                </a:cxn>
              </a:cxnLst>
              <a:rect l="T12" t="T13" r="T14" b="T15"/>
              <a:pathLst>
                <a:path w="335" h="1">
                  <a:moveTo>
                    <a:pt x="335" y="0"/>
                  </a:moveTo>
                  <a:lnTo>
                    <a:pt x="235" y="0"/>
                  </a:lnTo>
                  <a:lnTo>
                    <a:pt x="122"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48" name="Freeform 1680"/>
            <p:cNvSpPr>
              <a:spLocks/>
            </p:cNvSpPr>
            <p:nvPr/>
          </p:nvSpPr>
          <p:spPr bwMode="auto">
            <a:xfrm>
              <a:off x="2566" y="500"/>
              <a:ext cx="335" cy="449"/>
            </a:xfrm>
            <a:custGeom>
              <a:avLst/>
              <a:gdLst>
                <a:gd name="T0" fmla="*/ 335 w 335"/>
                <a:gd name="T1" fmla="*/ 0 h 449"/>
                <a:gd name="T2" fmla="*/ 335 w 335"/>
                <a:gd name="T3" fmla="*/ 224 h 449"/>
                <a:gd name="T4" fmla="*/ 335 w 335"/>
                <a:gd name="T5" fmla="*/ 449 h 449"/>
                <a:gd name="T6" fmla="*/ 235 w 335"/>
                <a:gd name="T7" fmla="*/ 449 h 449"/>
                <a:gd name="T8" fmla="*/ 122 w 335"/>
                <a:gd name="T9" fmla="*/ 449 h 449"/>
                <a:gd name="T10" fmla="*/ 0 w 335"/>
                <a:gd name="T11" fmla="*/ 449 h 449"/>
                <a:gd name="T12" fmla="*/ 0 60000 65536"/>
                <a:gd name="T13" fmla="*/ 0 60000 65536"/>
                <a:gd name="T14" fmla="*/ 0 60000 65536"/>
                <a:gd name="T15" fmla="*/ 0 60000 65536"/>
                <a:gd name="T16" fmla="*/ 0 60000 65536"/>
                <a:gd name="T17" fmla="*/ 0 60000 65536"/>
                <a:gd name="T18" fmla="*/ 0 w 335"/>
                <a:gd name="T19" fmla="*/ 0 h 449"/>
                <a:gd name="T20" fmla="*/ 335 w 335"/>
                <a:gd name="T21" fmla="*/ 449 h 449"/>
              </a:gdLst>
              <a:ahLst/>
              <a:cxnLst>
                <a:cxn ang="T12">
                  <a:pos x="T0" y="T1"/>
                </a:cxn>
                <a:cxn ang="T13">
                  <a:pos x="T2" y="T3"/>
                </a:cxn>
                <a:cxn ang="T14">
                  <a:pos x="T4" y="T5"/>
                </a:cxn>
                <a:cxn ang="T15">
                  <a:pos x="T6" y="T7"/>
                </a:cxn>
                <a:cxn ang="T16">
                  <a:pos x="T8" y="T9"/>
                </a:cxn>
                <a:cxn ang="T17">
                  <a:pos x="T10" y="T11"/>
                </a:cxn>
              </a:cxnLst>
              <a:rect l="T18" t="T19" r="T20" b="T21"/>
              <a:pathLst>
                <a:path w="335" h="449">
                  <a:moveTo>
                    <a:pt x="335" y="0"/>
                  </a:moveTo>
                  <a:lnTo>
                    <a:pt x="335" y="224"/>
                  </a:lnTo>
                  <a:lnTo>
                    <a:pt x="335" y="449"/>
                  </a:lnTo>
                  <a:lnTo>
                    <a:pt x="235" y="449"/>
                  </a:lnTo>
                  <a:lnTo>
                    <a:pt x="122" y="449"/>
                  </a:lnTo>
                  <a:lnTo>
                    <a:pt x="0" y="449"/>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49" name="Line 1681"/>
            <p:cNvSpPr>
              <a:spLocks noChangeShapeType="1"/>
            </p:cNvSpPr>
            <p:nvPr/>
          </p:nvSpPr>
          <p:spPr bwMode="auto">
            <a:xfrm flipH="1">
              <a:off x="3126" y="949"/>
              <a:ext cx="338"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50" name="Freeform 1682"/>
            <p:cNvSpPr>
              <a:spLocks/>
            </p:cNvSpPr>
            <p:nvPr/>
          </p:nvSpPr>
          <p:spPr bwMode="auto">
            <a:xfrm>
              <a:off x="3126" y="500"/>
              <a:ext cx="338" cy="449"/>
            </a:xfrm>
            <a:custGeom>
              <a:avLst/>
              <a:gdLst>
                <a:gd name="T0" fmla="*/ 338 w 338"/>
                <a:gd name="T1" fmla="*/ 0 h 449"/>
                <a:gd name="T2" fmla="*/ 0 w 338"/>
                <a:gd name="T3" fmla="*/ 0 h 449"/>
                <a:gd name="T4" fmla="*/ 0 w 338"/>
                <a:gd name="T5" fmla="*/ 224 h 449"/>
                <a:gd name="T6" fmla="*/ 0 w 338"/>
                <a:gd name="T7" fmla="*/ 449 h 449"/>
                <a:gd name="T8" fmla="*/ 0 60000 65536"/>
                <a:gd name="T9" fmla="*/ 0 60000 65536"/>
                <a:gd name="T10" fmla="*/ 0 60000 65536"/>
                <a:gd name="T11" fmla="*/ 0 60000 65536"/>
                <a:gd name="T12" fmla="*/ 0 w 338"/>
                <a:gd name="T13" fmla="*/ 0 h 449"/>
                <a:gd name="T14" fmla="*/ 338 w 338"/>
                <a:gd name="T15" fmla="*/ 449 h 449"/>
              </a:gdLst>
              <a:ahLst/>
              <a:cxnLst>
                <a:cxn ang="T8">
                  <a:pos x="T0" y="T1"/>
                </a:cxn>
                <a:cxn ang="T9">
                  <a:pos x="T2" y="T3"/>
                </a:cxn>
                <a:cxn ang="T10">
                  <a:pos x="T4" y="T5"/>
                </a:cxn>
                <a:cxn ang="T11">
                  <a:pos x="T6" y="T7"/>
                </a:cxn>
              </a:cxnLst>
              <a:rect l="T12" t="T13" r="T14" b="T15"/>
              <a:pathLst>
                <a:path w="338" h="449">
                  <a:moveTo>
                    <a:pt x="338" y="0"/>
                  </a:moveTo>
                  <a:lnTo>
                    <a:pt x="0" y="0"/>
                  </a:lnTo>
                  <a:lnTo>
                    <a:pt x="0" y="224"/>
                  </a:lnTo>
                  <a:lnTo>
                    <a:pt x="0" y="449"/>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51" name="Freeform 1683"/>
            <p:cNvSpPr>
              <a:spLocks/>
            </p:cNvSpPr>
            <p:nvPr/>
          </p:nvSpPr>
          <p:spPr bwMode="auto">
            <a:xfrm>
              <a:off x="3464" y="500"/>
              <a:ext cx="1" cy="449"/>
            </a:xfrm>
            <a:custGeom>
              <a:avLst/>
              <a:gdLst>
                <a:gd name="T0" fmla="*/ 0 w 1"/>
                <a:gd name="T1" fmla="*/ 449 h 449"/>
                <a:gd name="T2" fmla="*/ 0 w 1"/>
                <a:gd name="T3" fmla="*/ 384 h 449"/>
                <a:gd name="T4" fmla="*/ 0 w 1"/>
                <a:gd name="T5" fmla="*/ 224 h 449"/>
                <a:gd name="T6" fmla="*/ 0 w 1"/>
                <a:gd name="T7" fmla="*/ 67 h 449"/>
                <a:gd name="T8" fmla="*/ 0 w 1"/>
                <a:gd name="T9" fmla="*/ 0 h 449"/>
                <a:gd name="T10" fmla="*/ 0 60000 65536"/>
                <a:gd name="T11" fmla="*/ 0 60000 65536"/>
                <a:gd name="T12" fmla="*/ 0 60000 65536"/>
                <a:gd name="T13" fmla="*/ 0 60000 65536"/>
                <a:gd name="T14" fmla="*/ 0 60000 65536"/>
                <a:gd name="T15" fmla="*/ 0 w 1"/>
                <a:gd name="T16" fmla="*/ 0 h 449"/>
                <a:gd name="T17" fmla="*/ 1 w 1"/>
                <a:gd name="T18" fmla="*/ 449 h 449"/>
              </a:gdLst>
              <a:ahLst/>
              <a:cxnLst>
                <a:cxn ang="T10">
                  <a:pos x="T0" y="T1"/>
                </a:cxn>
                <a:cxn ang="T11">
                  <a:pos x="T2" y="T3"/>
                </a:cxn>
                <a:cxn ang="T12">
                  <a:pos x="T4" y="T5"/>
                </a:cxn>
                <a:cxn ang="T13">
                  <a:pos x="T6" y="T7"/>
                </a:cxn>
                <a:cxn ang="T14">
                  <a:pos x="T8" y="T9"/>
                </a:cxn>
              </a:cxnLst>
              <a:rect l="T15" t="T16" r="T17" b="T18"/>
              <a:pathLst>
                <a:path w="1" h="449">
                  <a:moveTo>
                    <a:pt x="0" y="449"/>
                  </a:moveTo>
                  <a:lnTo>
                    <a:pt x="0" y="384"/>
                  </a:lnTo>
                  <a:lnTo>
                    <a:pt x="0" y="224"/>
                  </a:lnTo>
                  <a:lnTo>
                    <a:pt x="0" y="67"/>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52" name="Freeform 1684"/>
            <p:cNvSpPr>
              <a:spLocks/>
            </p:cNvSpPr>
            <p:nvPr/>
          </p:nvSpPr>
          <p:spPr bwMode="auto">
            <a:xfrm>
              <a:off x="2114" y="585"/>
              <a:ext cx="1" cy="281"/>
            </a:xfrm>
            <a:custGeom>
              <a:avLst/>
              <a:gdLst>
                <a:gd name="T0" fmla="*/ 0 w 1"/>
                <a:gd name="T1" fmla="*/ 281 h 281"/>
                <a:gd name="T2" fmla="*/ 0 w 1"/>
                <a:gd name="T3" fmla="*/ 279 h 281"/>
                <a:gd name="T4" fmla="*/ 0 w 1"/>
                <a:gd name="T5" fmla="*/ 224 h 281"/>
                <a:gd name="T6" fmla="*/ 0 w 1"/>
                <a:gd name="T7" fmla="*/ 203 h 281"/>
                <a:gd name="T8" fmla="*/ 0 w 1"/>
                <a:gd name="T9" fmla="*/ 139 h 281"/>
                <a:gd name="T10" fmla="*/ 0 w 1"/>
                <a:gd name="T11" fmla="*/ 78 h 281"/>
                <a:gd name="T12" fmla="*/ 0 w 1"/>
                <a:gd name="T13" fmla="*/ 56 h 281"/>
                <a:gd name="T14" fmla="*/ 0 w 1"/>
                <a:gd name="T15" fmla="*/ 0 h 281"/>
                <a:gd name="T16" fmla="*/ 0 w 1"/>
                <a:gd name="T17" fmla="*/ 0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81"/>
                <a:gd name="T29" fmla="*/ 1 w 1"/>
                <a:gd name="T30" fmla="*/ 281 h 2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81">
                  <a:moveTo>
                    <a:pt x="0" y="281"/>
                  </a:moveTo>
                  <a:lnTo>
                    <a:pt x="0" y="279"/>
                  </a:lnTo>
                  <a:lnTo>
                    <a:pt x="0" y="224"/>
                  </a:lnTo>
                  <a:lnTo>
                    <a:pt x="0" y="203"/>
                  </a:lnTo>
                  <a:lnTo>
                    <a:pt x="0" y="139"/>
                  </a:lnTo>
                  <a:lnTo>
                    <a:pt x="0" y="78"/>
                  </a:lnTo>
                  <a:lnTo>
                    <a:pt x="0" y="56"/>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53" name="Freeform 1685"/>
            <p:cNvSpPr>
              <a:spLocks/>
            </p:cNvSpPr>
            <p:nvPr/>
          </p:nvSpPr>
          <p:spPr bwMode="auto">
            <a:xfrm>
              <a:off x="2295" y="681"/>
              <a:ext cx="89" cy="89"/>
            </a:xfrm>
            <a:custGeom>
              <a:avLst/>
              <a:gdLst>
                <a:gd name="T0" fmla="*/ 0 w 89"/>
                <a:gd name="T1" fmla="*/ 43 h 89"/>
                <a:gd name="T2" fmla="*/ 2 w 89"/>
                <a:gd name="T3" fmla="*/ 30 h 89"/>
                <a:gd name="T4" fmla="*/ 9 w 89"/>
                <a:gd name="T5" fmla="*/ 17 h 89"/>
                <a:gd name="T6" fmla="*/ 20 w 89"/>
                <a:gd name="T7" fmla="*/ 6 h 89"/>
                <a:gd name="T8" fmla="*/ 33 w 89"/>
                <a:gd name="T9" fmla="*/ 0 h 89"/>
                <a:gd name="T10" fmla="*/ 48 w 89"/>
                <a:gd name="T11" fmla="*/ 0 h 89"/>
                <a:gd name="T12" fmla="*/ 63 w 89"/>
                <a:gd name="T13" fmla="*/ 2 h 89"/>
                <a:gd name="T14" fmla="*/ 68 w 89"/>
                <a:gd name="T15" fmla="*/ 6 h 89"/>
                <a:gd name="T16" fmla="*/ 74 w 89"/>
                <a:gd name="T17" fmla="*/ 11 h 89"/>
                <a:gd name="T18" fmla="*/ 83 w 89"/>
                <a:gd name="T19" fmla="*/ 24 h 89"/>
                <a:gd name="T20" fmla="*/ 89 w 89"/>
                <a:gd name="T21" fmla="*/ 37 h 89"/>
                <a:gd name="T22" fmla="*/ 89 w 89"/>
                <a:gd name="T23" fmla="*/ 43 h 89"/>
                <a:gd name="T24" fmla="*/ 89 w 89"/>
                <a:gd name="T25" fmla="*/ 52 h 89"/>
                <a:gd name="T26" fmla="*/ 83 w 89"/>
                <a:gd name="T27" fmla="*/ 65 h 89"/>
                <a:gd name="T28" fmla="*/ 76 w 89"/>
                <a:gd name="T29" fmla="*/ 76 h 89"/>
                <a:gd name="T30" fmla="*/ 63 w 89"/>
                <a:gd name="T31" fmla="*/ 85 h 89"/>
                <a:gd name="T32" fmla="*/ 48 w 89"/>
                <a:gd name="T33" fmla="*/ 89 h 89"/>
                <a:gd name="T34" fmla="*/ 33 w 89"/>
                <a:gd name="T35" fmla="*/ 87 h 89"/>
                <a:gd name="T36" fmla="*/ 20 w 89"/>
                <a:gd name="T37" fmla="*/ 83 h 89"/>
                <a:gd name="T38" fmla="*/ 9 w 89"/>
                <a:gd name="T39" fmla="*/ 72 h 89"/>
                <a:gd name="T40" fmla="*/ 2 w 89"/>
                <a:gd name="T41" fmla="*/ 59 h 89"/>
                <a:gd name="T42" fmla="*/ 0 w 89"/>
                <a:gd name="T43" fmla="*/ 43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9"/>
                <a:gd name="T67" fmla="*/ 0 h 89"/>
                <a:gd name="T68" fmla="*/ 89 w 89"/>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9" h="89">
                  <a:moveTo>
                    <a:pt x="0" y="43"/>
                  </a:moveTo>
                  <a:lnTo>
                    <a:pt x="2" y="30"/>
                  </a:lnTo>
                  <a:lnTo>
                    <a:pt x="9" y="17"/>
                  </a:lnTo>
                  <a:lnTo>
                    <a:pt x="20" y="6"/>
                  </a:lnTo>
                  <a:lnTo>
                    <a:pt x="33" y="0"/>
                  </a:lnTo>
                  <a:lnTo>
                    <a:pt x="48" y="0"/>
                  </a:lnTo>
                  <a:lnTo>
                    <a:pt x="63" y="2"/>
                  </a:lnTo>
                  <a:lnTo>
                    <a:pt x="68" y="6"/>
                  </a:lnTo>
                  <a:lnTo>
                    <a:pt x="74" y="11"/>
                  </a:lnTo>
                  <a:lnTo>
                    <a:pt x="83" y="24"/>
                  </a:lnTo>
                  <a:lnTo>
                    <a:pt x="89" y="37"/>
                  </a:lnTo>
                  <a:lnTo>
                    <a:pt x="89" y="43"/>
                  </a:lnTo>
                  <a:lnTo>
                    <a:pt x="89" y="52"/>
                  </a:lnTo>
                  <a:lnTo>
                    <a:pt x="83" y="65"/>
                  </a:lnTo>
                  <a:lnTo>
                    <a:pt x="76" y="76"/>
                  </a:lnTo>
                  <a:lnTo>
                    <a:pt x="63" y="85"/>
                  </a:lnTo>
                  <a:lnTo>
                    <a:pt x="48" y="89"/>
                  </a:lnTo>
                  <a:lnTo>
                    <a:pt x="33" y="87"/>
                  </a:lnTo>
                  <a:lnTo>
                    <a:pt x="20" y="83"/>
                  </a:lnTo>
                  <a:lnTo>
                    <a:pt x="9" y="72"/>
                  </a:lnTo>
                  <a:lnTo>
                    <a:pt x="2" y="59"/>
                  </a:lnTo>
                  <a:lnTo>
                    <a:pt x="0" y="43"/>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54" name="Line 1686"/>
            <p:cNvSpPr>
              <a:spLocks noChangeShapeType="1"/>
            </p:cNvSpPr>
            <p:nvPr/>
          </p:nvSpPr>
          <p:spPr bwMode="auto">
            <a:xfrm>
              <a:off x="2901" y="949"/>
              <a:ext cx="225"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55" name="Line 1687"/>
            <p:cNvSpPr>
              <a:spLocks noChangeShapeType="1"/>
            </p:cNvSpPr>
            <p:nvPr/>
          </p:nvSpPr>
          <p:spPr bwMode="auto">
            <a:xfrm>
              <a:off x="2901" y="500"/>
              <a:ext cx="225"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56" name="Freeform 1688"/>
            <p:cNvSpPr>
              <a:spLocks/>
            </p:cNvSpPr>
            <p:nvPr/>
          </p:nvSpPr>
          <p:spPr bwMode="auto">
            <a:xfrm>
              <a:off x="1857" y="641"/>
              <a:ext cx="1" cy="168"/>
            </a:xfrm>
            <a:custGeom>
              <a:avLst/>
              <a:gdLst>
                <a:gd name="T0" fmla="*/ 0 w 1"/>
                <a:gd name="T1" fmla="*/ 0 h 168"/>
                <a:gd name="T2" fmla="*/ 0 w 1"/>
                <a:gd name="T3" fmla="*/ 0 h 168"/>
                <a:gd name="T4" fmla="*/ 0 w 1"/>
                <a:gd name="T5" fmla="*/ 22 h 168"/>
                <a:gd name="T6" fmla="*/ 0 w 1"/>
                <a:gd name="T7" fmla="*/ 83 h 168"/>
                <a:gd name="T8" fmla="*/ 0 w 1"/>
                <a:gd name="T9" fmla="*/ 147 h 168"/>
                <a:gd name="T10" fmla="*/ 0 w 1"/>
                <a:gd name="T11" fmla="*/ 168 h 168"/>
                <a:gd name="T12" fmla="*/ 0 w 1"/>
                <a:gd name="T13" fmla="*/ 168 h 168"/>
                <a:gd name="T14" fmla="*/ 0 60000 65536"/>
                <a:gd name="T15" fmla="*/ 0 60000 65536"/>
                <a:gd name="T16" fmla="*/ 0 60000 65536"/>
                <a:gd name="T17" fmla="*/ 0 60000 65536"/>
                <a:gd name="T18" fmla="*/ 0 60000 65536"/>
                <a:gd name="T19" fmla="*/ 0 60000 65536"/>
                <a:gd name="T20" fmla="*/ 0 60000 65536"/>
                <a:gd name="T21" fmla="*/ 0 w 1"/>
                <a:gd name="T22" fmla="*/ 0 h 168"/>
                <a:gd name="T23" fmla="*/ 1 w 1"/>
                <a:gd name="T24" fmla="*/ 168 h 1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68">
                  <a:moveTo>
                    <a:pt x="0" y="0"/>
                  </a:moveTo>
                  <a:lnTo>
                    <a:pt x="0" y="0"/>
                  </a:lnTo>
                  <a:lnTo>
                    <a:pt x="0" y="22"/>
                  </a:lnTo>
                  <a:lnTo>
                    <a:pt x="0" y="83"/>
                  </a:lnTo>
                  <a:lnTo>
                    <a:pt x="0" y="147"/>
                  </a:lnTo>
                  <a:lnTo>
                    <a:pt x="0" y="168"/>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57" name="Freeform 1689"/>
            <p:cNvSpPr>
              <a:spLocks/>
            </p:cNvSpPr>
            <p:nvPr/>
          </p:nvSpPr>
          <p:spPr bwMode="auto">
            <a:xfrm>
              <a:off x="1833" y="663"/>
              <a:ext cx="1" cy="125"/>
            </a:xfrm>
            <a:custGeom>
              <a:avLst/>
              <a:gdLst>
                <a:gd name="T0" fmla="*/ 0 w 1"/>
                <a:gd name="T1" fmla="*/ 125 h 125"/>
                <a:gd name="T2" fmla="*/ 0 w 1"/>
                <a:gd name="T3" fmla="*/ 122 h 125"/>
                <a:gd name="T4" fmla="*/ 0 w 1"/>
                <a:gd name="T5" fmla="*/ 61 h 125"/>
                <a:gd name="T6" fmla="*/ 0 w 1"/>
                <a:gd name="T7" fmla="*/ 0 h 125"/>
                <a:gd name="T8" fmla="*/ 0 w 1"/>
                <a:gd name="T9" fmla="*/ 0 h 125"/>
                <a:gd name="T10" fmla="*/ 0 60000 65536"/>
                <a:gd name="T11" fmla="*/ 0 60000 65536"/>
                <a:gd name="T12" fmla="*/ 0 60000 65536"/>
                <a:gd name="T13" fmla="*/ 0 60000 65536"/>
                <a:gd name="T14" fmla="*/ 0 60000 65536"/>
                <a:gd name="T15" fmla="*/ 0 w 1"/>
                <a:gd name="T16" fmla="*/ 0 h 125"/>
                <a:gd name="T17" fmla="*/ 1 w 1"/>
                <a:gd name="T18" fmla="*/ 125 h 125"/>
              </a:gdLst>
              <a:ahLst/>
              <a:cxnLst>
                <a:cxn ang="T10">
                  <a:pos x="T0" y="T1"/>
                </a:cxn>
                <a:cxn ang="T11">
                  <a:pos x="T2" y="T3"/>
                </a:cxn>
                <a:cxn ang="T12">
                  <a:pos x="T4" y="T5"/>
                </a:cxn>
                <a:cxn ang="T13">
                  <a:pos x="T6" y="T7"/>
                </a:cxn>
                <a:cxn ang="T14">
                  <a:pos x="T8" y="T9"/>
                </a:cxn>
              </a:cxnLst>
              <a:rect l="T15" t="T16" r="T17" b="T18"/>
              <a:pathLst>
                <a:path w="1" h="125">
                  <a:moveTo>
                    <a:pt x="0" y="125"/>
                  </a:moveTo>
                  <a:lnTo>
                    <a:pt x="0" y="122"/>
                  </a:lnTo>
                  <a:lnTo>
                    <a:pt x="0" y="61"/>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58" name="Freeform 1690"/>
            <p:cNvSpPr>
              <a:spLocks/>
            </p:cNvSpPr>
            <p:nvPr/>
          </p:nvSpPr>
          <p:spPr bwMode="auto">
            <a:xfrm>
              <a:off x="1660" y="724"/>
              <a:ext cx="245" cy="1"/>
            </a:xfrm>
            <a:custGeom>
              <a:avLst/>
              <a:gdLst>
                <a:gd name="T0" fmla="*/ 0 w 245"/>
                <a:gd name="T1" fmla="*/ 0 h 1"/>
                <a:gd name="T2" fmla="*/ 173 w 245"/>
                <a:gd name="T3" fmla="*/ 0 h 1"/>
                <a:gd name="T4" fmla="*/ 197 w 245"/>
                <a:gd name="T5" fmla="*/ 0 h 1"/>
                <a:gd name="T6" fmla="*/ 245 w 245"/>
                <a:gd name="T7" fmla="*/ 0 h 1"/>
                <a:gd name="T8" fmla="*/ 0 60000 65536"/>
                <a:gd name="T9" fmla="*/ 0 60000 65536"/>
                <a:gd name="T10" fmla="*/ 0 60000 65536"/>
                <a:gd name="T11" fmla="*/ 0 60000 65536"/>
                <a:gd name="T12" fmla="*/ 0 w 245"/>
                <a:gd name="T13" fmla="*/ 0 h 1"/>
                <a:gd name="T14" fmla="*/ 245 w 245"/>
                <a:gd name="T15" fmla="*/ 1 h 1"/>
              </a:gdLst>
              <a:ahLst/>
              <a:cxnLst>
                <a:cxn ang="T8">
                  <a:pos x="T0" y="T1"/>
                </a:cxn>
                <a:cxn ang="T9">
                  <a:pos x="T2" y="T3"/>
                </a:cxn>
                <a:cxn ang="T10">
                  <a:pos x="T4" y="T5"/>
                </a:cxn>
                <a:cxn ang="T11">
                  <a:pos x="T6" y="T7"/>
                </a:cxn>
              </a:cxnLst>
              <a:rect l="T12" t="T13" r="T14" b="T15"/>
              <a:pathLst>
                <a:path w="245" h="1">
                  <a:moveTo>
                    <a:pt x="0" y="0"/>
                  </a:moveTo>
                  <a:lnTo>
                    <a:pt x="173" y="0"/>
                  </a:lnTo>
                  <a:lnTo>
                    <a:pt x="197" y="0"/>
                  </a:lnTo>
                  <a:lnTo>
                    <a:pt x="24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59" name="Line 1691"/>
            <p:cNvSpPr>
              <a:spLocks noChangeShapeType="1"/>
            </p:cNvSpPr>
            <p:nvPr/>
          </p:nvSpPr>
          <p:spPr bwMode="auto">
            <a:xfrm>
              <a:off x="1926"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60" name="Freeform 1692"/>
            <p:cNvSpPr>
              <a:spLocks/>
            </p:cNvSpPr>
            <p:nvPr/>
          </p:nvSpPr>
          <p:spPr bwMode="auto">
            <a:xfrm>
              <a:off x="1972" y="724"/>
              <a:ext cx="271" cy="1"/>
            </a:xfrm>
            <a:custGeom>
              <a:avLst/>
              <a:gdLst>
                <a:gd name="T0" fmla="*/ 0 w 271"/>
                <a:gd name="T1" fmla="*/ 0 h 1"/>
                <a:gd name="T2" fmla="*/ 142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42"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61" name="Line 1693"/>
            <p:cNvSpPr>
              <a:spLocks noChangeShapeType="1"/>
            </p:cNvSpPr>
            <p:nvPr/>
          </p:nvSpPr>
          <p:spPr bwMode="auto">
            <a:xfrm>
              <a:off x="2264" y="724"/>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62" name="Freeform 1694"/>
            <p:cNvSpPr>
              <a:spLocks/>
            </p:cNvSpPr>
            <p:nvPr/>
          </p:nvSpPr>
          <p:spPr bwMode="auto">
            <a:xfrm>
              <a:off x="2406" y="724"/>
              <a:ext cx="175" cy="1"/>
            </a:xfrm>
            <a:custGeom>
              <a:avLst/>
              <a:gdLst>
                <a:gd name="T0" fmla="*/ 0 w 175"/>
                <a:gd name="T1" fmla="*/ 0 h 1"/>
                <a:gd name="T2" fmla="*/ 160 w 175"/>
                <a:gd name="T3" fmla="*/ 0 h 1"/>
                <a:gd name="T4" fmla="*/ 175 w 175"/>
                <a:gd name="T5" fmla="*/ 0 h 1"/>
                <a:gd name="T6" fmla="*/ 0 60000 65536"/>
                <a:gd name="T7" fmla="*/ 0 60000 65536"/>
                <a:gd name="T8" fmla="*/ 0 60000 65536"/>
                <a:gd name="T9" fmla="*/ 0 w 175"/>
                <a:gd name="T10" fmla="*/ 0 h 1"/>
                <a:gd name="T11" fmla="*/ 175 w 175"/>
                <a:gd name="T12" fmla="*/ 1 h 1"/>
              </a:gdLst>
              <a:ahLst/>
              <a:cxnLst>
                <a:cxn ang="T6">
                  <a:pos x="T0" y="T1"/>
                </a:cxn>
                <a:cxn ang="T7">
                  <a:pos x="T2" y="T3"/>
                </a:cxn>
                <a:cxn ang="T8">
                  <a:pos x="T4" y="T5"/>
                </a:cxn>
              </a:cxnLst>
              <a:rect l="T9" t="T10" r="T11" b="T12"/>
              <a:pathLst>
                <a:path w="175" h="1">
                  <a:moveTo>
                    <a:pt x="0" y="0"/>
                  </a:moveTo>
                  <a:lnTo>
                    <a:pt x="160" y="0"/>
                  </a:lnTo>
                  <a:lnTo>
                    <a:pt x="17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63" name="Freeform 1695"/>
            <p:cNvSpPr>
              <a:spLocks/>
            </p:cNvSpPr>
            <p:nvPr/>
          </p:nvSpPr>
          <p:spPr bwMode="auto">
            <a:xfrm>
              <a:off x="2363" y="724"/>
              <a:ext cx="21" cy="1"/>
            </a:xfrm>
            <a:custGeom>
              <a:avLst/>
              <a:gdLst>
                <a:gd name="T0" fmla="*/ 0 w 21"/>
                <a:gd name="T1" fmla="*/ 0 h 1"/>
                <a:gd name="T2" fmla="*/ 21 w 21"/>
                <a:gd name="T3" fmla="*/ 0 h 1"/>
                <a:gd name="T4" fmla="*/ 21 w 21"/>
                <a:gd name="T5" fmla="*/ 0 h 1"/>
                <a:gd name="T6" fmla="*/ 0 60000 65536"/>
                <a:gd name="T7" fmla="*/ 0 60000 65536"/>
                <a:gd name="T8" fmla="*/ 0 60000 65536"/>
                <a:gd name="T9" fmla="*/ 0 w 21"/>
                <a:gd name="T10" fmla="*/ 0 h 1"/>
                <a:gd name="T11" fmla="*/ 21 w 21"/>
                <a:gd name="T12" fmla="*/ 1 h 1"/>
              </a:gdLst>
              <a:ahLst/>
              <a:cxnLst>
                <a:cxn ang="T6">
                  <a:pos x="T0" y="T1"/>
                </a:cxn>
                <a:cxn ang="T7">
                  <a:pos x="T2" y="T3"/>
                </a:cxn>
                <a:cxn ang="T8">
                  <a:pos x="T4" y="T5"/>
                </a:cxn>
              </a:cxnLst>
              <a:rect l="T9" t="T10" r="T11" b="T12"/>
              <a:pathLst>
                <a:path w="21" h="1">
                  <a:moveTo>
                    <a:pt x="0" y="0"/>
                  </a:moveTo>
                  <a:lnTo>
                    <a:pt x="2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64" name="Line 1696"/>
            <p:cNvSpPr>
              <a:spLocks noChangeShapeType="1"/>
            </p:cNvSpPr>
            <p:nvPr/>
          </p:nvSpPr>
          <p:spPr bwMode="auto">
            <a:xfrm>
              <a:off x="2310" y="724"/>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65" name="Line 1697"/>
            <p:cNvSpPr>
              <a:spLocks noChangeShapeType="1"/>
            </p:cNvSpPr>
            <p:nvPr/>
          </p:nvSpPr>
          <p:spPr bwMode="auto">
            <a:xfrm>
              <a:off x="2603" y="724"/>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66" name="Freeform 1698"/>
            <p:cNvSpPr>
              <a:spLocks/>
            </p:cNvSpPr>
            <p:nvPr/>
          </p:nvSpPr>
          <p:spPr bwMode="auto">
            <a:xfrm>
              <a:off x="2648" y="724"/>
              <a:ext cx="269" cy="1"/>
            </a:xfrm>
            <a:custGeom>
              <a:avLst/>
              <a:gdLst>
                <a:gd name="T0" fmla="*/ 0 w 269"/>
                <a:gd name="T1" fmla="*/ 0 h 1"/>
                <a:gd name="T2" fmla="*/ 40 w 269"/>
                <a:gd name="T3" fmla="*/ 0 h 1"/>
                <a:gd name="T4" fmla="*/ 153 w 269"/>
                <a:gd name="T5" fmla="*/ 0 h 1"/>
                <a:gd name="T6" fmla="*/ 253 w 269"/>
                <a:gd name="T7" fmla="*/ 0 h 1"/>
                <a:gd name="T8" fmla="*/ 269 w 269"/>
                <a:gd name="T9" fmla="*/ 0 h 1"/>
                <a:gd name="T10" fmla="*/ 0 60000 65536"/>
                <a:gd name="T11" fmla="*/ 0 60000 65536"/>
                <a:gd name="T12" fmla="*/ 0 60000 65536"/>
                <a:gd name="T13" fmla="*/ 0 60000 65536"/>
                <a:gd name="T14" fmla="*/ 0 60000 65536"/>
                <a:gd name="T15" fmla="*/ 0 w 269"/>
                <a:gd name="T16" fmla="*/ 0 h 1"/>
                <a:gd name="T17" fmla="*/ 269 w 269"/>
                <a:gd name="T18" fmla="*/ 1 h 1"/>
              </a:gdLst>
              <a:ahLst/>
              <a:cxnLst>
                <a:cxn ang="T10">
                  <a:pos x="T0" y="T1"/>
                </a:cxn>
                <a:cxn ang="T11">
                  <a:pos x="T2" y="T3"/>
                </a:cxn>
                <a:cxn ang="T12">
                  <a:pos x="T4" y="T5"/>
                </a:cxn>
                <a:cxn ang="T13">
                  <a:pos x="T6" y="T7"/>
                </a:cxn>
                <a:cxn ang="T14">
                  <a:pos x="T8" y="T9"/>
                </a:cxn>
              </a:cxnLst>
              <a:rect l="T15" t="T16" r="T17" b="T18"/>
              <a:pathLst>
                <a:path w="269" h="1">
                  <a:moveTo>
                    <a:pt x="0" y="0"/>
                  </a:moveTo>
                  <a:lnTo>
                    <a:pt x="40" y="0"/>
                  </a:lnTo>
                  <a:lnTo>
                    <a:pt x="153" y="0"/>
                  </a:lnTo>
                  <a:lnTo>
                    <a:pt x="253" y="0"/>
                  </a:lnTo>
                  <a:lnTo>
                    <a:pt x="26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67" name="Line 1699"/>
            <p:cNvSpPr>
              <a:spLocks noChangeShapeType="1"/>
            </p:cNvSpPr>
            <p:nvPr/>
          </p:nvSpPr>
          <p:spPr bwMode="auto">
            <a:xfrm>
              <a:off x="2941"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68" name="Freeform 1700"/>
            <p:cNvSpPr>
              <a:spLocks/>
            </p:cNvSpPr>
            <p:nvPr/>
          </p:nvSpPr>
          <p:spPr bwMode="auto">
            <a:xfrm>
              <a:off x="2984" y="724"/>
              <a:ext cx="271" cy="1"/>
            </a:xfrm>
            <a:custGeom>
              <a:avLst/>
              <a:gdLst>
                <a:gd name="T0" fmla="*/ 0 w 271"/>
                <a:gd name="T1" fmla="*/ 0 h 1"/>
                <a:gd name="T2" fmla="*/ 142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42"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69" name="Line 1701"/>
            <p:cNvSpPr>
              <a:spLocks noChangeShapeType="1"/>
            </p:cNvSpPr>
            <p:nvPr/>
          </p:nvSpPr>
          <p:spPr bwMode="auto">
            <a:xfrm>
              <a:off x="3277"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70" name="Freeform 1702"/>
            <p:cNvSpPr>
              <a:spLocks/>
            </p:cNvSpPr>
            <p:nvPr/>
          </p:nvSpPr>
          <p:spPr bwMode="auto">
            <a:xfrm>
              <a:off x="3323" y="724"/>
              <a:ext cx="246" cy="1"/>
            </a:xfrm>
            <a:custGeom>
              <a:avLst/>
              <a:gdLst>
                <a:gd name="T0" fmla="*/ 0 w 246"/>
                <a:gd name="T1" fmla="*/ 0 h 1"/>
                <a:gd name="T2" fmla="*/ 141 w 246"/>
                <a:gd name="T3" fmla="*/ 0 h 1"/>
                <a:gd name="T4" fmla="*/ 246 w 246"/>
                <a:gd name="T5" fmla="*/ 0 h 1"/>
                <a:gd name="T6" fmla="*/ 0 60000 65536"/>
                <a:gd name="T7" fmla="*/ 0 60000 65536"/>
                <a:gd name="T8" fmla="*/ 0 60000 65536"/>
                <a:gd name="T9" fmla="*/ 0 w 246"/>
                <a:gd name="T10" fmla="*/ 0 h 1"/>
                <a:gd name="T11" fmla="*/ 246 w 246"/>
                <a:gd name="T12" fmla="*/ 1 h 1"/>
              </a:gdLst>
              <a:ahLst/>
              <a:cxnLst>
                <a:cxn ang="T6">
                  <a:pos x="T0" y="T1"/>
                </a:cxn>
                <a:cxn ang="T7">
                  <a:pos x="T2" y="T3"/>
                </a:cxn>
                <a:cxn ang="T8">
                  <a:pos x="T4" y="T5"/>
                </a:cxn>
              </a:cxnLst>
              <a:rect l="T9" t="T10" r="T11" b="T12"/>
              <a:pathLst>
                <a:path w="246" h="1">
                  <a:moveTo>
                    <a:pt x="0" y="0"/>
                  </a:moveTo>
                  <a:lnTo>
                    <a:pt x="141" y="0"/>
                  </a:lnTo>
                  <a:lnTo>
                    <a:pt x="24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71" name="Line 1703"/>
            <p:cNvSpPr>
              <a:spLocks noChangeShapeType="1"/>
            </p:cNvSpPr>
            <p:nvPr/>
          </p:nvSpPr>
          <p:spPr bwMode="auto">
            <a:xfrm>
              <a:off x="1833" y="663"/>
              <a:ext cx="24"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72" name="Line 1704"/>
            <p:cNvSpPr>
              <a:spLocks noChangeShapeType="1"/>
            </p:cNvSpPr>
            <p:nvPr/>
          </p:nvSpPr>
          <p:spPr bwMode="auto">
            <a:xfrm>
              <a:off x="1867"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73" name="Line 1705"/>
            <p:cNvSpPr>
              <a:spLocks noChangeShapeType="1"/>
            </p:cNvSpPr>
            <p:nvPr/>
          </p:nvSpPr>
          <p:spPr bwMode="auto">
            <a:xfrm>
              <a:off x="1900" y="663"/>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74" name="Line 1706"/>
            <p:cNvSpPr>
              <a:spLocks noChangeShapeType="1"/>
            </p:cNvSpPr>
            <p:nvPr/>
          </p:nvSpPr>
          <p:spPr bwMode="auto">
            <a:xfrm>
              <a:off x="1935"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75" name="Line 1707"/>
            <p:cNvSpPr>
              <a:spLocks noChangeShapeType="1"/>
            </p:cNvSpPr>
            <p:nvPr/>
          </p:nvSpPr>
          <p:spPr bwMode="auto">
            <a:xfrm>
              <a:off x="1968" y="663"/>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76" name="Line 1708"/>
            <p:cNvSpPr>
              <a:spLocks noChangeShapeType="1"/>
            </p:cNvSpPr>
            <p:nvPr/>
          </p:nvSpPr>
          <p:spPr bwMode="auto">
            <a:xfrm>
              <a:off x="2003"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77" name="Line 1709"/>
            <p:cNvSpPr>
              <a:spLocks noChangeShapeType="1"/>
            </p:cNvSpPr>
            <p:nvPr/>
          </p:nvSpPr>
          <p:spPr bwMode="auto">
            <a:xfrm>
              <a:off x="2035"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78" name="Freeform 1710"/>
            <p:cNvSpPr>
              <a:spLocks/>
            </p:cNvSpPr>
            <p:nvPr/>
          </p:nvSpPr>
          <p:spPr bwMode="auto">
            <a:xfrm>
              <a:off x="2070" y="663"/>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79" name="Line 1711"/>
            <p:cNvSpPr>
              <a:spLocks noChangeShapeType="1"/>
            </p:cNvSpPr>
            <p:nvPr/>
          </p:nvSpPr>
          <p:spPr bwMode="auto">
            <a:xfrm>
              <a:off x="1833"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80" name="Line 1712"/>
            <p:cNvSpPr>
              <a:spLocks noChangeShapeType="1"/>
            </p:cNvSpPr>
            <p:nvPr/>
          </p:nvSpPr>
          <p:spPr bwMode="auto">
            <a:xfrm>
              <a:off x="1867"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81" name="Line 1713"/>
            <p:cNvSpPr>
              <a:spLocks noChangeShapeType="1"/>
            </p:cNvSpPr>
            <p:nvPr/>
          </p:nvSpPr>
          <p:spPr bwMode="auto">
            <a:xfrm>
              <a:off x="1900"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82" name="Line 1714"/>
            <p:cNvSpPr>
              <a:spLocks noChangeShapeType="1"/>
            </p:cNvSpPr>
            <p:nvPr/>
          </p:nvSpPr>
          <p:spPr bwMode="auto">
            <a:xfrm>
              <a:off x="1935"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83" name="Line 1715"/>
            <p:cNvSpPr>
              <a:spLocks noChangeShapeType="1"/>
            </p:cNvSpPr>
            <p:nvPr/>
          </p:nvSpPr>
          <p:spPr bwMode="auto">
            <a:xfrm>
              <a:off x="1968"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84" name="Line 1716"/>
            <p:cNvSpPr>
              <a:spLocks noChangeShapeType="1"/>
            </p:cNvSpPr>
            <p:nvPr/>
          </p:nvSpPr>
          <p:spPr bwMode="auto">
            <a:xfrm>
              <a:off x="2003"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85" name="Line 1717"/>
            <p:cNvSpPr>
              <a:spLocks noChangeShapeType="1"/>
            </p:cNvSpPr>
            <p:nvPr/>
          </p:nvSpPr>
          <p:spPr bwMode="auto">
            <a:xfrm>
              <a:off x="2035"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86" name="Freeform 1718"/>
            <p:cNvSpPr>
              <a:spLocks/>
            </p:cNvSpPr>
            <p:nvPr/>
          </p:nvSpPr>
          <p:spPr bwMode="auto">
            <a:xfrm>
              <a:off x="2070" y="788"/>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87" name="Line 1719"/>
            <p:cNvSpPr>
              <a:spLocks noChangeShapeType="1"/>
            </p:cNvSpPr>
            <p:nvPr/>
          </p:nvSpPr>
          <p:spPr bwMode="auto">
            <a:xfrm flipH="1">
              <a:off x="2317"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88" name="Line 1720"/>
            <p:cNvSpPr>
              <a:spLocks noChangeShapeType="1"/>
            </p:cNvSpPr>
            <p:nvPr/>
          </p:nvSpPr>
          <p:spPr bwMode="auto">
            <a:xfrm>
              <a:off x="2339" y="724"/>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89" name="Line 1721"/>
            <p:cNvSpPr>
              <a:spLocks noChangeShapeType="1"/>
            </p:cNvSpPr>
            <p:nvPr/>
          </p:nvSpPr>
          <p:spPr bwMode="auto">
            <a:xfrm>
              <a:off x="2339"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90" name="Line 1722"/>
            <p:cNvSpPr>
              <a:spLocks noChangeShapeType="1"/>
            </p:cNvSpPr>
            <p:nvPr/>
          </p:nvSpPr>
          <p:spPr bwMode="auto">
            <a:xfrm flipV="1">
              <a:off x="2339" y="657"/>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91" name="Freeform 1723"/>
            <p:cNvSpPr>
              <a:spLocks/>
            </p:cNvSpPr>
            <p:nvPr/>
          </p:nvSpPr>
          <p:spPr bwMode="auto">
            <a:xfrm>
              <a:off x="2271" y="724"/>
              <a:ext cx="24" cy="1"/>
            </a:xfrm>
            <a:custGeom>
              <a:avLst/>
              <a:gdLst>
                <a:gd name="T0" fmla="*/ 24 w 24"/>
                <a:gd name="T1" fmla="*/ 0 h 1"/>
                <a:gd name="T2" fmla="*/ 17 w 24"/>
                <a:gd name="T3" fmla="*/ 0 h 1"/>
                <a:gd name="T4" fmla="*/ 0 w 24"/>
                <a:gd name="T5" fmla="*/ 0 h 1"/>
                <a:gd name="T6" fmla="*/ 0 60000 65536"/>
                <a:gd name="T7" fmla="*/ 0 60000 65536"/>
                <a:gd name="T8" fmla="*/ 0 60000 65536"/>
                <a:gd name="T9" fmla="*/ 0 w 24"/>
                <a:gd name="T10" fmla="*/ 0 h 1"/>
                <a:gd name="T11" fmla="*/ 24 w 24"/>
                <a:gd name="T12" fmla="*/ 1 h 1"/>
              </a:gdLst>
              <a:ahLst/>
              <a:cxnLst>
                <a:cxn ang="T6">
                  <a:pos x="T0" y="T1"/>
                </a:cxn>
                <a:cxn ang="T7">
                  <a:pos x="T2" y="T3"/>
                </a:cxn>
                <a:cxn ang="T8">
                  <a:pos x="T4" y="T5"/>
                </a:cxn>
              </a:cxnLst>
              <a:rect l="T9" t="T10" r="T11" b="T12"/>
              <a:pathLst>
                <a:path w="24" h="1">
                  <a:moveTo>
                    <a:pt x="24" y="0"/>
                  </a:moveTo>
                  <a:lnTo>
                    <a:pt x="17"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92" name="Line 1724"/>
            <p:cNvSpPr>
              <a:spLocks noChangeShapeType="1"/>
            </p:cNvSpPr>
            <p:nvPr/>
          </p:nvSpPr>
          <p:spPr bwMode="auto">
            <a:xfrm>
              <a:off x="2339" y="7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93" name="Line 1725"/>
            <p:cNvSpPr>
              <a:spLocks noChangeShapeType="1"/>
            </p:cNvSpPr>
            <p:nvPr/>
          </p:nvSpPr>
          <p:spPr bwMode="auto">
            <a:xfrm>
              <a:off x="2384"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94" name="Line 1726"/>
            <p:cNvSpPr>
              <a:spLocks noChangeShapeType="1"/>
            </p:cNvSpPr>
            <p:nvPr/>
          </p:nvSpPr>
          <p:spPr bwMode="auto">
            <a:xfrm flipV="1">
              <a:off x="2339" y="7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95" name="Line 1727"/>
            <p:cNvSpPr>
              <a:spLocks noChangeShapeType="1"/>
            </p:cNvSpPr>
            <p:nvPr/>
          </p:nvSpPr>
          <p:spPr bwMode="auto">
            <a:xfrm flipH="1">
              <a:off x="1484" y="866"/>
              <a:ext cx="3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96" name="Freeform 1728"/>
            <p:cNvSpPr>
              <a:spLocks/>
            </p:cNvSpPr>
            <p:nvPr/>
          </p:nvSpPr>
          <p:spPr bwMode="auto">
            <a:xfrm>
              <a:off x="1883" y="888"/>
              <a:ext cx="113" cy="124"/>
            </a:xfrm>
            <a:custGeom>
              <a:avLst/>
              <a:gdLst>
                <a:gd name="T0" fmla="*/ 113 w 113"/>
                <a:gd name="T1" fmla="*/ 124 h 124"/>
                <a:gd name="T2" fmla="*/ 0 w 113"/>
                <a:gd name="T3" fmla="*/ 124 h 124"/>
                <a:gd name="T4" fmla="*/ 54 w 113"/>
                <a:gd name="T5" fmla="*/ 0 h 124"/>
                <a:gd name="T6" fmla="*/ 0 60000 65536"/>
                <a:gd name="T7" fmla="*/ 0 60000 65536"/>
                <a:gd name="T8" fmla="*/ 0 60000 65536"/>
                <a:gd name="T9" fmla="*/ 0 w 113"/>
                <a:gd name="T10" fmla="*/ 0 h 124"/>
                <a:gd name="T11" fmla="*/ 113 w 113"/>
                <a:gd name="T12" fmla="*/ 124 h 124"/>
              </a:gdLst>
              <a:ahLst/>
              <a:cxnLst>
                <a:cxn ang="T6">
                  <a:pos x="T0" y="T1"/>
                </a:cxn>
                <a:cxn ang="T7">
                  <a:pos x="T2" y="T3"/>
                </a:cxn>
                <a:cxn ang="T8">
                  <a:pos x="T4" y="T5"/>
                </a:cxn>
              </a:cxnLst>
              <a:rect l="T9" t="T10" r="T11" b="T12"/>
              <a:pathLst>
                <a:path w="113" h="124">
                  <a:moveTo>
                    <a:pt x="113" y="124"/>
                  </a:moveTo>
                  <a:lnTo>
                    <a:pt x="0" y="124"/>
                  </a:lnTo>
                  <a:lnTo>
                    <a:pt x="5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97" name="Freeform 1729"/>
            <p:cNvSpPr>
              <a:spLocks/>
            </p:cNvSpPr>
            <p:nvPr/>
          </p:nvSpPr>
          <p:spPr bwMode="auto">
            <a:xfrm>
              <a:off x="2404" y="395"/>
              <a:ext cx="242" cy="218"/>
            </a:xfrm>
            <a:custGeom>
              <a:avLst/>
              <a:gdLst>
                <a:gd name="T0" fmla="*/ 0 w 242"/>
                <a:gd name="T1" fmla="*/ 218 h 218"/>
                <a:gd name="T2" fmla="*/ 18 w 242"/>
                <a:gd name="T3" fmla="*/ 190 h 218"/>
                <a:gd name="T4" fmla="*/ 129 w 242"/>
                <a:gd name="T5" fmla="*/ 0 h 218"/>
                <a:gd name="T6" fmla="*/ 242 w 242"/>
                <a:gd name="T7" fmla="*/ 0 h 218"/>
                <a:gd name="T8" fmla="*/ 0 60000 65536"/>
                <a:gd name="T9" fmla="*/ 0 60000 65536"/>
                <a:gd name="T10" fmla="*/ 0 60000 65536"/>
                <a:gd name="T11" fmla="*/ 0 60000 65536"/>
                <a:gd name="T12" fmla="*/ 0 w 242"/>
                <a:gd name="T13" fmla="*/ 0 h 218"/>
                <a:gd name="T14" fmla="*/ 242 w 242"/>
                <a:gd name="T15" fmla="*/ 218 h 218"/>
              </a:gdLst>
              <a:ahLst/>
              <a:cxnLst>
                <a:cxn ang="T8">
                  <a:pos x="T0" y="T1"/>
                </a:cxn>
                <a:cxn ang="T9">
                  <a:pos x="T2" y="T3"/>
                </a:cxn>
                <a:cxn ang="T10">
                  <a:pos x="T4" y="T5"/>
                </a:cxn>
                <a:cxn ang="T11">
                  <a:pos x="T6" y="T7"/>
                </a:cxn>
              </a:cxnLst>
              <a:rect l="T12" t="T13" r="T14" b="T15"/>
              <a:pathLst>
                <a:path w="242" h="218">
                  <a:moveTo>
                    <a:pt x="0" y="218"/>
                  </a:moveTo>
                  <a:lnTo>
                    <a:pt x="18" y="190"/>
                  </a:lnTo>
                  <a:lnTo>
                    <a:pt x="129" y="0"/>
                  </a:lnTo>
                  <a:lnTo>
                    <a:pt x="24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398" name="Line 1730"/>
            <p:cNvSpPr>
              <a:spLocks noChangeShapeType="1"/>
            </p:cNvSpPr>
            <p:nvPr/>
          </p:nvSpPr>
          <p:spPr bwMode="auto">
            <a:xfrm flipH="1">
              <a:off x="1518" y="866"/>
              <a:ext cx="41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399" name="Line 1731"/>
            <p:cNvSpPr>
              <a:spLocks noChangeShapeType="1"/>
            </p:cNvSpPr>
            <p:nvPr/>
          </p:nvSpPr>
          <p:spPr bwMode="auto">
            <a:xfrm flipH="1">
              <a:off x="1957" y="866"/>
              <a:ext cx="13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00" name="Line 1732"/>
            <p:cNvSpPr>
              <a:spLocks noChangeShapeType="1"/>
            </p:cNvSpPr>
            <p:nvPr/>
          </p:nvSpPr>
          <p:spPr bwMode="auto">
            <a:xfrm flipH="1">
              <a:off x="1518" y="585"/>
              <a:ext cx="57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01" name="Line 1733"/>
            <p:cNvSpPr>
              <a:spLocks noChangeShapeType="1"/>
            </p:cNvSpPr>
            <p:nvPr/>
          </p:nvSpPr>
          <p:spPr bwMode="auto">
            <a:xfrm>
              <a:off x="3486" y="949"/>
              <a:ext cx="44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02" name="Line 1734"/>
            <p:cNvSpPr>
              <a:spLocks noChangeShapeType="1"/>
            </p:cNvSpPr>
            <p:nvPr/>
          </p:nvSpPr>
          <p:spPr bwMode="auto">
            <a:xfrm>
              <a:off x="3486" y="500"/>
              <a:ext cx="44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03" name="Freeform 1735"/>
            <p:cNvSpPr>
              <a:spLocks/>
            </p:cNvSpPr>
            <p:nvPr/>
          </p:nvSpPr>
          <p:spPr bwMode="auto">
            <a:xfrm>
              <a:off x="2363" y="606"/>
              <a:ext cx="54" cy="79"/>
            </a:xfrm>
            <a:custGeom>
              <a:avLst/>
              <a:gdLst>
                <a:gd name="T0" fmla="*/ 0 w 54"/>
                <a:gd name="T1" fmla="*/ 79 h 79"/>
                <a:gd name="T2" fmla="*/ 54 w 54"/>
                <a:gd name="T3" fmla="*/ 14 h 79"/>
                <a:gd name="T4" fmla="*/ 41 w 54"/>
                <a:gd name="T5" fmla="*/ 7 h 79"/>
                <a:gd name="T6" fmla="*/ 28 w 54"/>
                <a:gd name="T7" fmla="*/ 0 h 79"/>
                <a:gd name="T8" fmla="*/ 0 w 54"/>
                <a:gd name="T9" fmla="*/ 79 h 79"/>
                <a:gd name="T10" fmla="*/ 0 60000 65536"/>
                <a:gd name="T11" fmla="*/ 0 60000 65536"/>
                <a:gd name="T12" fmla="*/ 0 60000 65536"/>
                <a:gd name="T13" fmla="*/ 0 60000 65536"/>
                <a:gd name="T14" fmla="*/ 0 60000 65536"/>
                <a:gd name="T15" fmla="*/ 0 w 54"/>
                <a:gd name="T16" fmla="*/ 0 h 79"/>
                <a:gd name="T17" fmla="*/ 54 w 54"/>
                <a:gd name="T18" fmla="*/ 79 h 79"/>
              </a:gdLst>
              <a:ahLst/>
              <a:cxnLst>
                <a:cxn ang="T10">
                  <a:pos x="T0" y="T1"/>
                </a:cxn>
                <a:cxn ang="T11">
                  <a:pos x="T2" y="T3"/>
                </a:cxn>
                <a:cxn ang="T12">
                  <a:pos x="T4" y="T5"/>
                </a:cxn>
                <a:cxn ang="T13">
                  <a:pos x="T6" y="T7"/>
                </a:cxn>
                <a:cxn ang="T14">
                  <a:pos x="T8" y="T9"/>
                </a:cxn>
              </a:cxnLst>
              <a:rect l="T15" t="T16" r="T17" b="T18"/>
              <a:pathLst>
                <a:path w="54" h="79">
                  <a:moveTo>
                    <a:pt x="0" y="79"/>
                  </a:moveTo>
                  <a:lnTo>
                    <a:pt x="54" y="14"/>
                  </a:lnTo>
                  <a:lnTo>
                    <a:pt x="41" y="7"/>
                  </a:lnTo>
                  <a:lnTo>
                    <a:pt x="28" y="0"/>
                  </a:lnTo>
                  <a:lnTo>
                    <a:pt x="0"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04" name="Freeform 1736"/>
            <p:cNvSpPr>
              <a:spLocks/>
            </p:cNvSpPr>
            <p:nvPr/>
          </p:nvSpPr>
          <p:spPr bwMode="auto">
            <a:xfrm>
              <a:off x="1926" y="809"/>
              <a:ext cx="44" cy="83"/>
            </a:xfrm>
            <a:custGeom>
              <a:avLst/>
              <a:gdLst>
                <a:gd name="T0" fmla="*/ 44 w 44"/>
                <a:gd name="T1" fmla="*/ 0 h 83"/>
                <a:gd name="T2" fmla="*/ 31 w 44"/>
                <a:gd name="T3" fmla="*/ 57 h 83"/>
                <a:gd name="T4" fmla="*/ 27 w 44"/>
                <a:gd name="T5" fmla="*/ 83 h 83"/>
                <a:gd name="T6" fmla="*/ 11 w 44"/>
                <a:gd name="T7" fmla="*/ 79 h 83"/>
                <a:gd name="T8" fmla="*/ 0 w 44"/>
                <a:gd name="T9" fmla="*/ 75 h 83"/>
                <a:gd name="T10" fmla="*/ 9 w 44"/>
                <a:gd name="T11" fmla="*/ 57 h 83"/>
                <a:gd name="T12" fmla="*/ 44 w 44"/>
                <a:gd name="T13" fmla="*/ 0 h 83"/>
                <a:gd name="T14" fmla="*/ 0 60000 65536"/>
                <a:gd name="T15" fmla="*/ 0 60000 65536"/>
                <a:gd name="T16" fmla="*/ 0 60000 65536"/>
                <a:gd name="T17" fmla="*/ 0 60000 65536"/>
                <a:gd name="T18" fmla="*/ 0 60000 65536"/>
                <a:gd name="T19" fmla="*/ 0 60000 65536"/>
                <a:gd name="T20" fmla="*/ 0 60000 65536"/>
                <a:gd name="T21" fmla="*/ 0 w 44"/>
                <a:gd name="T22" fmla="*/ 0 h 83"/>
                <a:gd name="T23" fmla="*/ 44 w 44"/>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83">
                  <a:moveTo>
                    <a:pt x="44" y="0"/>
                  </a:moveTo>
                  <a:lnTo>
                    <a:pt x="31" y="57"/>
                  </a:lnTo>
                  <a:lnTo>
                    <a:pt x="27" y="83"/>
                  </a:lnTo>
                  <a:lnTo>
                    <a:pt x="11" y="79"/>
                  </a:lnTo>
                  <a:lnTo>
                    <a:pt x="0" y="75"/>
                  </a:lnTo>
                  <a:lnTo>
                    <a:pt x="9" y="57"/>
                  </a:lnTo>
                  <a:lnTo>
                    <a:pt x="44"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05" name="Rectangle 1737"/>
            <p:cNvSpPr>
              <a:spLocks noChangeArrowheads="1"/>
            </p:cNvSpPr>
            <p:nvPr/>
          </p:nvSpPr>
          <p:spPr bwMode="auto">
            <a:xfrm>
              <a:off x="3776" y="2062"/>
              <a:ext cx="317" cy="111"/>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1406" name="Line 1738"/>
            <p:cNvSpPr>
              <a:spLocks noChangeShapeType="1"/>
            </p:cNvSpPr>
            <p:nvPr/>
          </p:nvSpPr>
          <p:spPr bwMode="auto">
            <a:xfrm flipH="1">
              <a:off x="3772" y="2062"/>
              <a:ext cx="3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07" name="Line 1739"/>
            <p:cNvSpPr>
              <a:spLocks noChangeShapeType="1"/>
            </p:cNvSpPr>
            <p:nvPr/>
          </p:nvSpPr>
          <p:spPr bwMode="auto">
            <a:xfrm>
              <a:off x="3929"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08" name="Line 1740"/>
            <p:cNvSpPr>
              <a:spLocks noChangeShapeType="1"/>
            </p:cNvSpPr>
            <p:nvPr/>
          </p:nvSpPr>
          <p:spPr bwMode="auto">
            <a:xfrm>
              <a:off x="3772" y="2177"/>
              <a:ext cx="3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09" name="Line 1741"/>
            <p:cNvSpPr>
              <a:spLocks noChangeShapeType="1"/>
            </p:cNvSpPr>
            <p:nvPr/>
          </p:nvSpPr>
          <p:spPr bwMode="auto">
            <a:xfrm>
              <a:off x="4095"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10" name="Line 1742"/>
            <p:cNvSpPr>
              <a:spLocks noChangeShapeType="1"/>
            </p:cNvSpPr>
            <p:nvPr/>
          </p:nvSpPr>
          <p:spPr bwMode="auto">
            <a:xfrm>
              <a:off x="4095"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11" name="Line 1743"/>
            <p:cNvSpPr>
              <a:spLocks noChangeShapeType="1"/>
            </p:cNvSpPr>
            <p:nvPr/>
          </p:nvSpPr>
          <p:spPr bwMode="auto">
            <a:xfrm flipH="1">
              <a:off x="3772" y="2062"/>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12" name="Line 1744"/>
            <p:cNvSpPr>
              <a:spLocks noChangeShapeType="1"/>
            </p:cNvSpPr>
            <p:nvPr/>
          </p:nvSpPr>
          <p:spPr bwMode="auto">
            <a:xfrm>
              <a:off x="3772"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13" name="Rectangle 1745"/>
            <p:cNvSpPr>
              <a:spLocks noChangeArrowheads="1"/>
            </p:cNvSpPr>
            <p:nvPr/>
          </p:nvSpPr>
          <p:spPr bwMode="auto">
            <a:xfrm>
              <a:off x="3958" y="2075"/>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0</a:t>
              </a:r>
              <a:endParaRPr lang="en-US"/>
            </a:p>
          </p:txBody>
        </p:sp>
        <p:sp>
          <p:nvSpPr>
            <p:cNvPr id="41414" name="Rectangle 1746"/>
            <p:cNvSpPr>
              <a:spLocks noChangeArrowheads="1"/>
            </p:cNvSpPr>
            <p:nvPr/>
          </p:nvSpPr>
          <p:spPr bwMode="auto">
            <a:xfrm>
              <a:off x="4002" y="2075"/>
              <a:ext cx="2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a:t>
              </a:r>
              <a:endParaRPr lang="en-US"/>
            </a:p>
          </p:txBody>
        </p:sp>
        <p:sp>
          <p:nvSpPr>
            <p:cNvPr id="41415" name="Rectangle 1747"/>
            <p:cNvSpPr>
              <a:spLocks noChangeArrowheads="1"/>
            </p:cNvSpPr>
            <p:nvPr/>
          </p:nvSpPr>
          <p:spPr bwMode="auto">
            <a:xfrm>
              <a:off x="4024" y="2075"/>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4</a:t>
              </a:r>
              <a:endParaRPr lang="en-US"/>
            </a:p>
          </p:txBody>
        </p:sp>
        <p:sp>
          <p:nvSpPr>
            <p:cNvPr id="41416" name="Line 1748"/>
            <p:cNvSpPr>
              <a:spLocks noChangeShapeType="1"/>
            </p:cNvSpPr>
            <p:nvPr/>
          </p:nvSpPr>
          <p:spPr bwMode="auto">
            <a:xfrm>
              <a:off x="3772"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17" name="Freeform 1749"/>
            <p:cNvSpPr>
              <a:spLocks/>
            </p:cNvSpPr>
            <p:nvPr/>
          </p:nvSpPr>
          <p:spPr bwMode="auto">
            <a:xfrm>
              <a:off x="3792" y="2068"/>
              <a:ext cx="124" cy="81"/>
            </a:xfrm>
            <a:custGeom>
              <a:avLst/>
              <a:gdLst>
                <a:gd name="T0" fmla="*/ 0 w 57"/>
                <a:gd name="T1" fmla="*/ 847 h 37"/>
                <a:gd name="T2" fmla="*/ 1277 w 57"/>
                <a:gd name="T3" fmla="*/ 847 h 37"/>
                <a:gd name="T4" fmla="*/ 1277 w 57"/>
                <a:gd name="T5" fmla="*/ 733 h 37"/>
                <a:gd name="T6" fmla="*/ 20 w 57"/>
                <a:gd name="T7" fmla="*/ 733 h 37"/>
                <a:gd name="T8" fmla="*/ 0 w 57"/>
                <a:gd name="T9" fmla="*/ 847 h 37"/>
                <a:gd name="T10" fmla="*/ 0 60000 65536"/>
                <a:gd name="T11" fmla="*/ 0 60000 65536"/>
                <a:gd name="T12" fmla="*/ 0 60000 65536"/>
                <a:gd name="T13" fmla="*/ 0 60000 65536"/>
                <a:gd name="T14" fmla="*/ 0 60000 65536"/>
                <a:gd name="T15" fmla="*/ 0 w 57"/>
                <a:gd name="T16" fmla="*/ 0 h 37"/>
                <a:gd name="T17" fmla="*/ 57 w 57"/>
                <a:gd name="T18" fmla="*/ 37 h 37"/>
              </a:gdLst>
              <a:ahLst/>
              <a:cxnLst>
                <a:cxn ang="T10">
                  <a:pos x="T0" y="T1"/>
                </a:cxn>
                <a:cxn ang="T11">
                  <a:pos x="T2" y="T3"/>
                </a:cxn>
                <a:cxn ang="T12">
                  <a:pos x="T4" y="T5"/>
                </a:cxn>
                <a:cxn ang="T13">
                  <a:pos x="T6" y="T7"/>
                </a:cxn>
                <a:cxn ang="T14">
                  <a:pos x="T8" y="T9"/>
                </a:cxn>
              </a:cxnLst>
              <a:rect l="T15" t="T16" r="T17" b="T18"/>
              <a:pathLst>
                <a:path w="57" h="37">
                  <a:moveTo>
                    <a:pt x="0" y="37"/>
                  </a:moveTo>
                  <a:cubicBezTo>
                    <a:pt x="57" y="37"/>
                    <a:pt x="57" y="37"/>
                    <a:pt x="57" y="37"/>
                  </a:cubicBezTo>
                  <a:cubicBezTo>
                    <a:pt x="57" y="32"/>
                    <a:pt x="57" y="32"/>
                    <a:pt x="57" y="32"/>
                  </a:cubicBezTo>
                  <a:cubicBezTo>
                    <a:pt x="51" y="0"/>
                    <a:pt x="6" y="0"/>
                    <a:pt x="1" y="32"/>
                  </a:cubicBezTo>
                  <a:cubicBezTo>
                    <a:pt x="0" y="37"/>
                    <a:pt x="0" y="37"/>
                    <a:pt x="0" y="37"/>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18" name="Line 1750"/>
            <p:cNvSpPr>
              <a:spLocks noChangeShapeType="1"/>
            </p:cNvSpPr>
            <p:nvPr/>
          </p:nvSpPr>
          <p:spPr bwMode="auto">
            <a:xfrm>
              <a:off x="3748" y="212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19" name="Rectangle 1751"/>
            <p:cNvSpPr>
              <a:spLocks noChangeArrowheads="1"/>
            </p:cNvSpPr>
            <p:nvPr/>
          </p:nvSpPr>
          <p:spPr bwMode="auto">
            <a:xfrm>
              <a:off x="3833" y="2280"/>
              <a:ext cx="137" cy="13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1420" name="Line 1752"/>
            <p:cNvSpPr>
              <a:spLocks noChangeShapeType="1"/>
            </p:cNvSpPr>
            <p:nvPr/>
          </p:nvSpPr>
          <p:spPr bwMode="auto">
            <a:xfrm>
              <a:off x="3903" y="2180"/>
              <a:ext cx="1" cy="9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421" name="Rectangle 1753"/>
            <p:cNvSpPr>
              <a:spLocks noChangeArrowheads="1"/>
            </p:cNvSpPr>
            <p:nvPr/>
          </p:nvSpPr>
          <p:spPr bwMode="auto">
            <a:xfrm>
              <a:off x="3835" y="2276"/>
              <a:ext cx="135" cy="13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1422" name="Rectangle 1754"/>
            <p:cNvSpPr>
              <a:spLocks noChangeArrowheads="1"/>
            </p:cNvSpPr>
            <p:nvPr/>
          </p:nvSpPr>
          <p:spPr bwMode="auto">
            <a:xfrm>
              <a:off x="3870" y="2306"/>
              <a:ext cx="6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G</a:t>
              </a:r>
              <a:endParaRPr lang="en-US"/>
            </a:p>
          </p:txBody>
        </p:sp>
        <p:sp>
          <p:nvSpPr>
            <p:cNvPr id="41423" name="Freeform 1755"/>
            <p:cNvSpPr>
              <a:spLocks/>
            </p:cNvSpPr>
            <p:nvPr/>
          </p:nvSpPr>
          <p:spPr bwMode="auto">
            <a:xfrm>
              <a:off x="3868" y="2180"/>
              <a:ext cx="70" cy="67"/>
            </a:xfrm>
            <a:custGeom>
              <a:avLst/>
              <a:gdLst>
                <a:gd name="T0" fmla="*/ 70 w 70"/>
                <a:gd name="T1" fmla="*/ 0 h 67"/>
                <a:gd name="T2" fmla="*/ 0 w 70"/>
                <a:gd name="T3" fmla="*/ 0 h 67"/>
                <a:gd name="T4" fmla="*/ 35 w 70"/>
                <a:gd name="T5" fmla="*/ 67 h 67"/>
                <a:gd name="T6" fmla="*/ 70 w 70"/>
                <a:gd name="T7" fmla="*/ 0 h 67"/>
                <a:gd name="T8" fmla="*/ 0 60000 65536"/>
                <a:gd name="T9" fmla="*/ 0 60000 65536"/>
                <a:gd name="T10" fmla="*/ 0 60000 65536"/>
                <a:gd name="T11" fmla="*/ 0 60000 65536"/>
                <a:gd name="T12" fmla="*/ 0 w 70"/>
                <a:gd name="T13" fmla="*/ 0 h 67"/>
                <a:gd name="T14" fmla="*/ 70 w 70"/>
                <a:gd name="T15" fmla="*/ 67 h 67"/>
              </a:gdLst>
              <a:ahLst/>
              <a:cxnLst>
                <a:cxn ang="T8">
                  <a:pos x="T0" y="T1"/>
                </a:cxn>
                <a:cxn ang="T9">
                  <a:pos x="T2" y="T3"/>
                </a:cxn>
                <a:cxn ang="T10">
                  <a:pos x="T4" y="T5"/>
                </a:cxn>
                <a:cxn ang="T11">
                  <a:pos x="T6" y="T7"/>
                </a:cxn>
              </a:cxnLst>
              <a:rect l="T12" t="T13" r="T14" b="T15"/>
              <a:pathLst>
                <a:path w="70" h="67">
                  <a:moveTo>
                    <a:pt x="70" y="0"/>
                  </a:moveTo>
                  <a:lnTo>
                    <a:pt x="0" y="0"/>
                  </a:lnTo>
                  <a:lnTo>
                    <a:pt x="35" y="67"/>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1424" name="Freeform 1756"/>
            <p:cNvSpPr>
              <a:spLocks/>
            </p:cNvSpPr>
            <p:nvPr/>
          </p:nvSpPr>
          <p:spPr bwMode="auto">
            <a:xfrm>
              <a:off x="3868" y="2180"/>
              <a:ext cx="70" cy="67"/>
            </a:xfrm>
            <a:custGeom>
              <a:avLst/>
              <a:gdLst>
                <a:gd name="T0" fmla="*/ 70 w 70"/>
                <a:gd name="T1" fmla="*/ 0 h 67"/>
                <a:gd name="T2" fmla="*/ 0 w 70"/>
                <a:gd name="T3" fmla="*/ 0 h 67"/>
                <a:gd name="T4" fmla="*/ 35 w 70"/>
                <a:gd name="T5" fmla="*/ 67 h 67"/>
                <a:gd name="T6" fmla="*/ 70 w 70"/>
                <a:gd name="T7" fmla="*/ 0 h 67"/>
                <a:gd name="T8" fmla="*/ 0 60000 65536"/>
                <a:gd name="T9" fmla="*/ 0 60000 65536"/>
                <a:gd name="T10" fmla="*/ 0 60000 65536"/>
                <a:gd name="T11" fmla="*/ 0 60000 65536"/>
                <a:gd name="T12" fmla="*/ 0 w 70"/>
                <a:gd name="T13" fmla="*/ 0 h 67"/>
                <a:gd name="T14" fmla="*/ 70 w 70"/>
                <a:gd name="T15" fmla="*/ 67 h 67"/>
              </a:gdLst>
              <a:ahLst/>
              <a:cxnLst>
                <a:cxn ang="T8">
                  <a:pos x="T0" y="T1"/>
                </a:cxn>
                <a:cxn ang="T9">
                  <a:pos x="T2" y="T3"/>
                </a:cxn>
                <a:cxn ang="T10">
                  <a:pos x="T4" y="T5"/>
                </a:cxn>
                <a:cxn ang="T11">
                  <a:pos x="T6" y="T7"/>
                </a:cxn>
              </a:cxnLst>
              <a:rect l="T12" t="T13" r="T14" b="T15"/>
              <a:pathLst>
                <a:path w="70" h="67">
                  <a:moveTo>
                    <a:pt x="70" y="0"/>
                  </a:moveTo>
                  <a:lnTo>
                    <a:pt x="0" y="0"/>
                  </a:lnTo>
                  <a:lnTo>
                    <a:pt x="35" y="67"/>
                  </a:lnTo>
                  <a:lnTo>
                    <a:pt x="70"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pic>
        <p:nvPicPr>
          <p:cNvPr id="623"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1377" y="1295400"/>
            <a:ext cx="2210246"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7931607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3277"/>
                                        </p:tgtEl>
                                        <p:attrNameLst>
                                          <p:attrName>style.visibility</p:attrName>
                                        </p:attrNameLst>
                                      </p:cBhvr>
                                      <p:to>
                                        <p:strVal val="visible"/>
                                      </p:to>
                                    </p:set>
                                    <p:animEffect transition="in" filter="blinds(horizontal)">
                                      <p:cBhvr>
                                        <p:cTn id="7" dur="500"/>
                                        <p:tgtEl>
                                          <p:spTgt spid="432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linds(horizontal)">
                                      <p:cBhvr>
                                        <p:cTn id="12" dur="500"/>
                                        <p:tgtEl>
                                          <p:spTgt spid="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linds(horizontal)">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7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ext Box 1193"/>
          <p:cNvSpPr txBox="1">
            <a:spLocks noChangeArrowheads="1"/>
          </p:cNvSpPr>
          <p:nvPr/>
        </p:nvSpPr>
        <p:spPr bwMode="auto">
          <a:xfrm>
            <a:off x="381000" y="3048000"/>
            <a:ext cx="1828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endParaRPr lang="en-US"/>
          </a:p>
        </p:txBody>
      </p:sp>
      <p:sp>
        <p:nvSpPr>
          <p:cNvPr id="43011" name="Line 1270"/>
          <p:cNvSpPr>
            <a:spLocks noChangeShapeType="1"/>
          </p:cNvSpPr>
          <p:nvPr/>
        </p:nvSpPr>
        <p:spPr bwMode="auto">
          <a:xfrm>
            <a:off x="685800" y="3886200"/>
            <a:ext cx="76962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 name="Group 1737"/>
          <p:cNvGrpSpPr>
            <a:grpSpLocks/>
          </p:cNvGrpSpPr>
          <p:nvPr/>
        </p:nvGrpSpPr>
        <p:grpSpPr bwMode="auto">
          <a:xfrm>
            <a:off x="685800" y="4038600"/>
            <a:ext cx="4038600" cy="2514600"/>
            <a:chOff x="432" y="2544"/>
            <a:chExt cx="2544" cy="1584"/>
          </a:xfrm>
        </p:grpSpPr>
        <p:grpSp>
          <p:nvGrpSpPr>
            <p:cNvPr id="43478" name="Group 1274"/>
            <p:cNvGrpSpPr>
              <a:grpSpLocks/>
            </p:cNvGrpSpPr>
            <p:nvPr/>
          </p:nvGrpSpPr>
          <p:grpSpPr bwMode="auto">
            <a:xfrm>
              <a:off x="432" y="2544"/>
              <a:ext cx="2400" cy="1440"/>
              <a:chOff x="432" y="2544"/>
              <a:chExt cx="2400" cy="1440"/>
            </a:xfrm>
          </p:grpSpPr>
          <p:grpSp>
            <p:nvGrpSpPr>
              <p:cNvPr id="43480" name="Group 1272"/>
              <p:cNvGrpSpPr>
                <a:grpSpLocks/>
              </p:cNvGrpSpPr>
              <p:nvPr/>
            </p:nvGrpSpPr>
            <p:grpSpPr bwMode="auto">
              <a:xfrm>
                <a:off x="432" y="2784"/>
                <a:ext cx="2400" cy="1200"/>
                <a:chOff x="432" y="2784"/>
                <a:chExt cx="2400" cy="1200"/>
              </a:xfrm>
            </p:grpSpPr>
            <p:sp>
              <p:nvSpPr>
                <p:cNvPr id="43482" name="Line 950"/>
                <p:cNvSpPr>
                  <a:spLocks noChangeShapeType="1"/>
                </p:cNvSpPr>
                <p:nvPr/>
              </p:nvSpPr>
              <p:spPr bwMode="auto">
                <a:xfrm>
                  <a:off x="1001" y="2927"/>
                  <a:ext cx="201" cy="1"/>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43483" name="Freeform 969"/>
                <p:cNvSpPr>
                  <a:spLocks/>
                </p:cNvSpPr>
                <p:nvPr/>
              </p:nvSpPr>
              <p:spPr bwMode="auto">
                <a:xfrm>
                  <a:off x="1766" y="3345"/>
                  <a:ext cx="394" cy="347"/>
                </a:xfrm>
                <a:custGeom>
                  <a:avLst/>
                  <a:gdLst>
                    <a:gd name="T0" fmla="*/ 731 w 278"/>
                    <a:gd name="T1" fmla="*/ 664 h 245"/>
                    <a:gd name="T2" fmla="*/ 581 w 278"/>
                    <a:gd name="T3" fmla="*/ 940 h 245"/>
                    <a:gd name="T4" fmla="*/ 360 w 278"/>
                    <a:gd name="T5" fmla="*/ 957 h 245"/>
                    <a:gd name="T6" fmla="*/ 240 w 278"/>
                    <a:gd name="T7" fmla="*/ 969 h 245"/>
                    <a:gd name="T8" fmla="*/ 57 w 278"/>
                    <a:gd name="T9" fmla="*/ 984 h 245"/>
                    <a:gd name="T10" fmla="*/ 0 w 278"/>
                    <a:gd name="T11" fmla="*/ 984 h 245"/>
                    <a:gd name="T12" fmla="*/ 0 w 278"/>
                    <a:gd name="T13" fmla="*/ 984 h 245"/>
                    <a:gd name="T14" fmla="*/ 18 w 278"/>
                    <a:gd name="T15" fmla="*/ 977 h 245"/>
                    <a:gd name="T16" fmla="*/ 28 w 278"/>
                    <a:gd name="T17" fmla="*/ 949 h 245"/>
                    <a:gd name="T18" fmla="*/ 57 w 278"/>
                    <a:gd name="T19" fmla="*/ 892 h 245"/>
                    <a:gd name="T20" fmla="*/ 67 w 278"/>
                    <a:gd name="T21" fmla="*/ 770 h 245"/>
                    <a:gd name="T22" fmla="*/ 86 w 278"/>
                    <a:gd name="T23" fmla="*/ 636 h 245"/>
                    <a:gd name="T24" fmla="*/ 86 w 278"/>
                    <a:gd name="T25" fmla="*/ 646 h 245"/>
                    <a:gd name="T26" fmla="*/ 149 w 278"/>
                    <a:gd name="T27" fmla="*/ 599 h 245"/>
                    <a:gd name="T28" fmla="*/ 245 w 278"/>
                    <a:gd name="T29" fmla="*/ 559 h 245"/>
                    <a:gd name="T30" fmla="*/ 293 w 278"/>
                    <a:gd name="T31" fmla="*/ 483 h 245"/>
                    <a:gd name="T32" fmla="*/ 342 w 278"/>
                    <a:gd name="T33" fmla="*/ 389 h 245"/>
                    <a:gd name="T34" fmla="*/ 342 w 278"/>
                    <a:gd name="T35" fmla="*/ 389 h 245"/>
                    <a:gd name="T36" fmla="*/ 322 w 278"/>
                    <a:gd name="T37" fmla="*/ 191 h 245"/>
                    <a:gd name="T38" fmla="*/ 322 w 278"/>
                    <a:gd name="T39" fmla="*/ 67 h 245"/>
                    <a:gd name="T40" fmla="*/ 1121 w 278"/>
                    <a:gd name="T41" fmla="*/ 0 h 245"/>
                    <a:gd name="T42" fmla="*/ 988 w 278"/>
                    <a:gd name="T43" fmla="*/ 239 h 245"/>
                    <a:gd name="T44" fmla="*/ 988 w 278"/>
                    <a:gd name="T45" fmla="*/ 245 h 245"/>
                    <a:gd name="T46" fmla="*/ 743 w 278"/>
                    <a:gd name="T47" fmla="*/ 674 h 245"/>
                    <a:gd name="T48" fmla="*/ 731 w 278"/>
                    <a:gd name="T49" fmla="*/ 664 h 24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78"/>
                    <a:gd name="T76" fmla="*/ 0 h 245"/>
                    <a:gd name="T77" fmla="*/ 278 w 278"/>
                    <a:gd name="T78" fmla="*/ 245 h 24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78" h="245">
                      <a:moveTo>
                        <a:pt x="181" y="165"/>
                      </a:moveTo>
                      <a:lnTo>
                        <a:pt x="144" y="234"/>
                      </a:lnTo>
                      <a:lnTo>
                        <a:pt x="89" y="238"/>
                      </a:lnTo>
                      <a:lnTo>
                        <a:pt x="59" y="241"/>
                      </a:lnTo>
                      <a:lnTo>
                        <a:pt x="14" y="245"/>
                      </a:lnTo>
                      <a:lnTo>
                        <a:pt x="0" y="245"/>
                      </a:lnTo>
                      <a:lnTo>
                        <a:pt x="4" y="243"/>
                      </a:lnTo>
                      <a:lnTo>
                        <a:pt x="7" y="236"/>
                      </a:lnTo>
                      <a:lnTo>
                        <a:pt x="14" y="222"/>
                      </a:lnTo>
                      <a:lnTo>
                        <a:pt x="16" y="191"/>
                      </a:lnTo>
                      <a:lnTo>
                        <a:pt x="21" y="158"/>
                      </a:lnTo>
                      <a:lnTo>
                        <a:pt x="21" y="160"/>
                      </a:lnTo>
                      <a:lnTo>
                        <a:pt x="37" y="149"/>
                      </a:lnTo>
                      <a:lnTo>
                        <a:pt x="61" y="139"/>
                      </a:lnTo>
                      <a:lnTo>
                        <a:pt x="73" y="120"/>
                      </a:lnTo>
                      <a:lnTo>
                        <a:pt x="85" y="97"/>
                      </a:lnTo>
                      <a:lnTo>
                        <a:pt x="80" y="47"/>
                      </a:lnTo>
                      <a:lnTo>
                        <a:pt x="80" y="16"/>
                      </a:lnTo>
                      <a:lnTo>
                        <a:pt x="278" y="0"/>
                      </a:lnTo>
                      <a:lnTo>
                        <a:pt x="245" y="59"/>
                      </a:lnTo>
                      <a:lnTo>
                        <a:pt x="245" y="61"/>
                      </a:lnTo>
                      <a:lnTo>
                        <a:pt x="184" y="167"/>
                      </a:lnTo>
                      <a:lnTo>
                        <a:pt x="181" y="165"/>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84" name="Freeform 970"/>
                <p:cNvSpPr>
                  <a:spLocks/>
                </p:cNvSpPr>
                <p:nvPr/>
              </p:nvSpPr>
              <p:spPr bwMode="auto">
                <a:xfrm>
                  <a:off x="1745" y="3682"/>
                  <a:ext cx="147" cy="241"/>
                </a:xfrm>
                <a:custGeom>
                  <a:avLst/>
                  <a:gdLst>
                    <a:gd name="T0" fmla="*/ 295 w 104"/>
                    <a:gd name="T1" fmla="*/ 13 h 170"/>
                    <a:gd name="T2" fmla="*/ 295 w 104"/>
                    <a:gd name="T3" fmla="*/ 13 h 170"/>
                    <a:gd name="T4" fmla="*/ 416 w 104"/>
                    <a:gd name="T5" fmla="*/ 0 h 170"/>
                    <a:gd name="T6" fmla="*/ 416 w 104"/>
                    <a:gd name="T7" fmla="*/ 13 h 170"/>
                    <a:gd name="T8" fmla="*/ 397 w 104"/>
                    <a:gd name="T9" fmla="*/ 96 h 170"/>
                    <a:gd name="T10" fmla="*/ 369 w 104"/>
                    <a:gd name="T11" fmla="*/ 203 h 170"/>
                    <a:gd name="T12" fmla="*/ 322 w 104"/>
                    <a:gd name="T13" fmla="*/ 259 h 170"/>
                    <a:gd name="T14" fmla="*/ 267 w 104"/>
                    <a:gd name="T15" fmla="*/ 327 h 170"/>
                    <a:gd name="T16" fmla="*/ 192 w 104"/>
                    <a:gd name="T17" fmla="*/ 394 h 170"/>
                    <a:gd name="T18" fmla="*/ 124 w 104"/>
                    <a:gd name="T19" fmla="*/ 466 h 170"/>
                    <a:gd name="T20" fmla="*/ 88 w 104"/>
                    <a:gd name="T21" fmla="*/ 553 h 170"/>
                    <a:gd name="T22" fmla="*/ 48 w 104"/>
                    <a:gd name="T23" fmla="*/ 669 h 170"/>
                    <a:gd name="T24" fmla="*/ 40 w 104"/>
                    <a:gd name="T25" fmla="*/ 678 h 170"/>
                    <a:gd name="T26" fmla="*/ 40 w 104"/>
                    <a:gd name="T27" fmla="*/ 688 h 170"/>
                    <a:gd name="T28" fmla="*/ 11 w 104"/>
                    <a:gd name="T29" fmla="*/ 564 h 170"/>
                    <a:gd name="T30" fmla="*/ 0 w 104"/>
                    <a:gd name="T31" fmla="*/ 466 h 170"/>
                    <a:gd name="T32" fmla="*/ 20 w 104"/>
                    <a:gd name="T33" fmla="*/ 316 h 170"/>
                    <a:gd name="T34" fmla="*/ 40 w 104"/>
                    <a:gd name="T35" fmla="*/ 163 h 170"/>
                    <a:gd name="T36" fmla="*/ 59 w 104"/>
                    <a:gd name="T37" fmla="*/ 28 h 170"/>
                    <a:gd name="T38" fmla="*/ 116 w 104"/>
                    <a:gd name="T39" fmla="*/ 28 h 170"/>
                    <a:gd name="T40" fmla="*/ 116 w 104"/>
                    <a:gd name="T41" fmla="*/ 28 h 170"/>
                    <a:gd name="T42" fmla="*/ 131 w 104"/>
                    <a:gd name="T43" fmla="*/ 68 h 170"/>
                    <a:gd name="T44" fmla="*/ 151 w 104"/>
                    <a:gd name="T45" fmla="*/ 125 h 170"/>
                    <a:gd name="T46" fmla="*/ 172 w 104"/>
                    <a:gd name="T47" fmla="*/ 173 h 170"/>
                    <a:gd name="T48" fmla="*/ 192 w 104"/>
                    <a:gd name="T49" fmla="*/ 203 h 170"/>
                    <a:gd name="T50" fmla="*/ 209 w 104"/>
                    <a:gd name="T51" fmla="*/ 223 h 170"/>
                    <a:gd name="T52" fmla="*/ 219 w 104"/>
                    <a:gd name="T53" fmla="*/ 231 h 170"/>
                    <a:gd name="T54" fmla="*/ 247 w 104"/>
                    <a:gd name="T55" fmla="*/ 223 h 170"/>
                    <a:gd name="T56" fmla="*/ 254 w 104"/>
                    <a:gd name="T57" fmla="*/ 211 h 170"/>
                    <a:gd name="T58" fmla="*/ 277 w 104"/>
                    <a:gd name="T59" fmla="*/ 183 h 170"/>
                    <a:gd name="T60" fmla="*/ 281 w 104"/>
                    <a:gd name="T61" fmla="*/ 145 h 170"/>
                    <a:gd name="T62" fmla="*/ 281 w 104"/>
                    <a:gd name="T63" fmla="*/ 88 h 170"/>
                    <a:gd name="T64" fmla="*/ 281 w 104"/>
                    <a:gd name="T65" fmla="*/ 20 h 170"/>
                    <a:gd name="T66" fmla="*/ 295 w 104"/>
                    <a:gd name="T67" fmla="*/ 13 h 1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04"/>
                    <a:gd name="T103" fmla="*/ 0 h 170"/>
                    <a:gd name="T104" fmla="*/ 104 w 104"/>
                    <a:gd name="T105" fmla="*/ 170 h 1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04" h="170">
                      <a:moveTo>
                        <a:pt x="74" y="3"/>
                      </a:moveTo>
                      <a:lnTo>
                        <a:pt x="74" y="3"/>
                      </a:lnTo>
                      <a:lnTo>
                        <a:pt x="104" y="0"/>
                      </a:lnTo>
                      <a:lnTo>
                        <a:pt x="104" y="3"/>
                      </a:lnTo>
                      <a:lnTo>
                        <a:pt x="100" y="24"/>
                      </a:lnTo>
                      <a:lnTo>
                        <a:pt x="93" y="50"/>
                      </a:lnTo>
                      <a:lnTo>
                        <a:pt x="81" y="64"/>
                      </a:lnTo>
                      <a:lnTo>
                        <a:pt x="67" y="81"/>
                      </a:lnTo>
                      <a:lnTo>
                        <a:pt x="48" y="97"/>
                      </a:lnTo>
                      <a:lnTo>
                        <a:pt x="31" y="116"/>
                      </a:lnTo>
                      <a:lnTo>
                        <a:pt x="22" y="137"/>
                      </a:lnTo>
                      <a:lnTo>
                        <a:pt x="12" y="166"/>
                      </a:lnTo>
                      <a:lnTo>
                        <a:pt x="10" y="168"/>
                      </a:lnTo>
                      <a:lnTo>
                        <a:pt x="10" y="170"/>
                      </a:lnTo>
                      <a:lnTo>
                        <a:pt x="3" y="140"/>
                      </a:lnTo>
                      <a:lnTo>
                        <a:pt x="0" y="116"/>
                      </a:lnTo>
                      <a:lnTo>
                        <a:pt x="5" y="78"/>
                      </a:lnTo>
                      <a:lnTo>
                        <a:pt x="10" y="40"/>
                      </a:lnTo>
                      <a:lnTo>
                        <a:pt x="15" y="7"/>
                      </a:lnTo>
                      <a:lnTo>
                        <a:pt x="29" y="7"/>
                      </a:lnTo>
                      <a:lnTo>
                        <a:pt x="33" y="17"/>
                      </a:lnTo>
                      <a:lnTo>
                        <a:pt x="38" y="31"/>
                      </a:lnTo>
                      <a:lnTo>
                        <a:pt x="43" y="43"/>
                      </a:lnTo>
                      <a:lnTo>
                        <a:pt x="48" y="50"/>
                      </a:lnTo>
                      <a:lnTo>
                        <a:pt x="52" y="55"/>
                      </a:lnTo>
                      <a:lnTo>
                        <a:pt x="55" y="57"/>
                      </a:lnTo>
                      <a:lnTo>
                        <a:pt x="62" y="55"/>
                      </a:lnTo>
                      <a:lnTo>
                        <a:pt x="64" y="52"/>
                      </a:lnTo>
                      <a:lnTo>
                        <a:pt x="69" y="45"/>
                      </a:lnTo>
                      <a:lnTo>
                        <a:pt x="71" y="36"/>
                      </a:lnTo>
                      <a:lnTo>
                        <a:pt x="71" y="22"/>
                      </a:lnTo>
                      <a:lnTo>
                        <a:pt x="71" y="5"/>
                      </a:lnTo>
                      <a:lnTo>
                        <a:pt x="74" y="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85" name="Freeform 971"/>
                <p:cNvSpPr>
                  <a:spLocks/>
                </p:cNvSpPr>
                <p:nvPr/>
              </p:nvSpPr>
              <p:spPr bwMode="auto">
                <a:xfrm>
                  <a:off x="1759" y="3325"/>
                  <a:ext cx="127" cy="367"/>
                </a:xfrm>
                <a:custGeom>
                  <a:avLst/>
                  <a:gdLst>
                    <a:gd name="T0" fmla="*/ 336 w 90"/>
                    <a:gd name="T1" fmla="*/ 122 h 259"/>
                    <a:gd name="T2" fmla="*/ 336 w 90"/>
                    <a:gd name="T3" fmla="*/ 245 h 259"/>
                    <a:gd name="T4" fmla="*/ 357 w 90"/>
                    <a:gd name="T5" fmla="*/ 446 h 259"/>
                    <a:gd name="T6" fmla="*/ 357 w 90"/>
                    <a:gd name="T7" fmla="*/ 446 h 259"/>
                    <a:gd name="T8" fmla="*/ 309 w 90"/>
                    <a:gd name="T9" fmla="*/ 540 h 259"/>
                    <a:gd name="T10" fmla="*/ 261 w 90"/>
                    <a:gd name="T11" fmla="*/ 616 h 259"/>
                    <a:gd name="T12" fmla="*/ 241 w 90"/>
                    <a:gd name="T13" fmla="*/ 533 h 259"/>
                    <a:gd name="T14" fmla="*/ 233 w 90"/>
                    <a:gd name="T15" fmla="*/ 504 h 259"/>
                    <a:gd name="T16" fmla="*/ 213 w 90"/>
                    <a:gd name="T17" fmla="*/ 476 h 259"/>
                    <a:gd name="T18" fmla="*/ 179 w 90"/>
                    <a:gd name="T19" fmla="*/ 476 h 259"/>
                    <a:gd name="T20" fmla="*/ 137 w 90"/>
                    <a:gd name="T21" fmla="*/ 504 h 259"/>
                    <a:gd name="T22" fmla="*/ 111 w 90"/>
                    <a:gd name="T23" fmla="*/ 540 h 259"/>
                    <a:gd name="T24" fmla="*/ 111 w 90"/>
                    <a:gd name="T25" fmla="*/ 598 h 259"/>
                    <a:gd name="T26" fmla="*/ 103 w 90"/>
                    <a:gd name="T27" fmla="*/ 684 h 259"/>
                    <a:gd name="T28" fmla="*/ 103 w 90"/>
                    <a:gd name="T29" fmla="*/ 694 h 259"/>
                    <a:gd name="T30" fmla="*/ 83 w 90"/>
                    <a:gd name="T31" fmla="*/ 825 h 259"/>
                    <a:gd name="T32" fmla="*/ 76 w 90"/>
                    <a:gd name="T33" fmla="*/ 949 h 259"/>
                    <a:gd name="T34" fmla="*/ 48 w 90"/>
                    <a:gd name="T35" fmla="*/ 1007 h 259"/>
                    <a:gd name="T36" fmla="*/ 35 w 90"/>
                    <a:gd name="T37" fmla="*/ 1036 h 259"/>
                    <a:gd name="T38" fmla="*/ 20 w 90"/>
                    <a:gd name="T39" fmla="*/ 1044 h 259"/>
                    <a:gd name="T40" fmla="*/ 35 w 90"/>
                    <a:gd name="T41" fmla="*/ 939 h 259"/>
                    <a:gd name="T42" fmla="*/ 20 w 90"/>
                    <a:gd name="T43" fmla="*/ 762 h 259"/>
                    <a:gd name="T44" fmla="*/ 0 w 90"/>
                    <a:gd name="T45" fmla="*/ 626 h 259"/>
                    <a:gd name="T46" fmla="*/ 20 w 90"/>
                    <a:gd name="T47" fmla="*/ 560 h 259"/>
                    <a:gd name="T48" fmla="*/ 48 w 90"/>
                    <a:gd name="T49" fmla="*/ 483 h 259"/>
                    <a:gd name="T50" fmla="*/ 123 w 90"/>
                    <a:gd name="T51" fmla="*/ 309 h 259"/>
                    <a:gd name="T52" fmla="*/ 261 w 90"/>
                    <a:gd name="T53" fmla="*/ 115 h 259"/>
                    <a:gd name="T54" fmla="*/ 299 w 90"/>
                    <a:gd name="T55" fmla="*/ 67 h 259"/>
                    <a:gd name="T56" fmla="*/ 357 w 90"/>
                    <a:gd name="T57" fmla="*/ 0 h 259"/>
                    <a:gd name="T58" fmla="*/ 336 w 90"/>
                    <a:gd name="T59" fmla="*/ 122 h 259"/>
                    <a:gd name="T60" fmla="*/ 336 w 90"/>
                    <a:gd name="T61" fmla="*/ 122 h 259"/>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90"/>
                    <a:gd name="T94" fmla="*/ 0 h 259"/>
                    <a:gd name="T95" fmla="*/ 90 w 90"/>
                    <a:gd name="T96" fmla="*/ 259 h 259"/>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90" h="259">
                      <a:moveTo>
                        <a:pt x="85" y="30"/>
                      </a:moveTo>
                      <a:lnTo>
                        <a:pt x="85" y="61"/>
                      </a:lnTo>
                      <a:lnTo>
                        <a:pt x="90" y="111"/>
                      </a:lnTo>
                      <a:lnTo>
                        <a:pt x="78" y="134"/>
                      </a:lnTo>
                      <a:lnTo>
                        <a:pt x="66" y="153"/>
                      </a:lnTo>
                      <a:lnTo>
                        <a:pt x="61" y="132"/>
                      </a:lnTo>
                      <a:lnTo>
                        <a:pt x="59" y="125"/>
                      </a:lnTo>
                      <a:lnTo>
                        <a:pt x="54" y="118"/>
                      </a:lnTo>
                      <a:lnTo>
                        <a:pt x="45" y="118"/>
                      </a:lnTo>
                      <a:lnTo>
                        <a:pt x="35" y="125"/>
                      </a:lnTo>
                      <a:lnTo>
                        <a:pt x="28" y="134"/>
                      </a:lnTo>
                      <a:lnTo>
                        <a:pt x="28" y="148"/>
                      </a:lnTo>
                      <a:lnTo>
                        <a:pt x="26" y="170"/>
                      </a:lnTo>
                      <a:lnTo>
                        <a:pt x="26" y="172"/>
                      </a:lnTo>
                      <a:lnTo>
                        <a:pt x="21" y="205"/>
                      </a:lnTo>
                      <a:lnTo>
                        <a:pt x="19" y="236"/>
                      </a:lnTo>
                      <a:lnTo>
                        <a:pt x="12" y="250"/>
                      </a:lnTo>
                      <a:lnTo>
                        <a:pt x="9" y="257"/>
                      </a:lnTo>
                      <a:lnTo>
                        <a:pt x="5" y="259"/>
                      </a:lnTo>
                      <a:lnTo>
                        <a:pt x="9" y="233"/>
                      </a:lnTo>
                      <a:lnTo>
                        <a:pt x="5" y="189"/>
                      </a:lnTo>
                      <a:lnTo>
                        <a:pt x="0" y="155"/>
                      </a:lnTo>
                      <a:lnTo>
                        <a:pt x="5" y="139"/>
                      </a:lnTo>
                      <a:lnTo>
                        <a:pt x="12" y="120"/>
                      </a:lnTo>
                      <a:lnTo>
                        <a:pt x="31" y="77"/>
                      </a:lnTo>
                      <a:lnTo>
                        <a:pt x="66" y="28"/>
                      </a:lnTo>
                      <a:lnTo>
                        <a:pt x="75" y="16"/>
                      </a:lnTo>
                      <a:lnTo>
                        <a:pt x="90" y="0"/>
                      </a:lnTo>
                      <a:lnTo>
                        <a:pt x="85" y="3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86" name="Freeform 972"/>
                <p:cNvSpPr>
                  <a:spLocks/>
                </p:cNvSpPr>
                <p:nvPr/>
              </p:nvSpPr>
              <p:spPr bwMode="auto">
                <a:xfrm>
                  <a:off x="1491" y="3321"/>
                  <a:ext cx="395" cy="238"/>
                </a:xfrm>
                <a:custGeom>
                  <a:avLst/>
                  <a:gdLst>
                    <a:gd name="T0" fmla="*/ 1120 w 279"/>
                    <a:gd name="T1" fmla="*/ 11 h 168"/>
                    <a:gd name="T2" fmla="*/ 1060 w 279"/>
                    <a:gd name="T3" fmla="*/ 77 h 168"/>
                    <a:gd name="T4" fmla="*/ 1024 w 279"/>
                    <a:gd name="T5" fmla="*/ 125 h 168"/>
                    <a:gd name="T6" fmla="*/ 882 w 279"/>
                    <a:gd name="T7" fmla="*/ 322 h 168"/>
                    <a:gd name="T8" fmla="*/ 808 w 279"/>
                    <a:gd name="T9" fmla="*/ 493 h 168"/>
                    <a:gd name="T10" fmla="*/ 780 w 279"/>
                    <a:gd name="T11" fmla="*/ 572 h 168"/>
                    <a:gd name="T12" fmla="*/ 760 w 279"/>
                    <a:gd name="T13" fmla="*/ 636 h 168"/>
                    <a:gd name="T14" fmla="*/ 752 w 279"/>
                    <a:gd name="T15" fmla="*/ 636 h 168"/>
                    <a:gd name="T16" fmla="*/ 752 w 279"/>
                    <a:gd name="T17" fmla="*/ 628 h 168"/>
                    <a:gd name="T18" fmla="*/ 647 w 279"/>
                    <a:gd name="T19" fmla="*/ 601 h 168"/>
                    <a:gd name="T20" fmla="*/ 559 w 279"/>
                    <a:gd name="T21" fmla="*/ 592 h 168"/>
                    <a:gd name="T22" fmla="*/ 454 w 279"/>
                    <a:gd name="T23" fmla="*/ 608 h 168"/>
                    <a:gd name="T24" fmla="*/ 361 w 279"/>
                    <a:gd name="T25" fmla="*/ 636 h 168"/>
                    <a:gd name="T26" fmla="*/ 286 w 279"/>
                    <a:gd name="T27" fmla="*/ 669 h 168"/>
                    <a:gd name="T28" fmla="*/ 211 w 279"/>
                    <a:gd name="T29" fmla="*/ 676 h 168"/>
                    <a:gd name="T30" fmla="*/ 96 w 279"/>
                    <a:gd name="T31" fmla="*/ 656 h 168"/>
                    <a:gd name="T32" fmla="*/ 0 w 279"/>
                    <a:gd name="T33" fmla="*/ 636 h 168"/>
                    <a:gd name="T34" fmla="*/ 8 w 279"/>
                    <a:gd name="T35" fmla="*/ 601 h 168"/>
                    <a:gd name="T36" fmla="*/ 48 w 279"/>
                    <a:gd name="T37" fmla="*/ 572 h 168"/>
                    <a:gd name="T38" fmla="*/ 84 w 279"/>
                    <a:gd name="T39" fmla="*/ 544 h 168"/>
                    <a:gd name="T40" fmla="*/ 115 w 279"/>
                    <a:gd name="T41" fmla="*/ 514 h 168"/>
                    <a:gd name="T42" fmla="*/ 153 w 279"/>
                    <a:gd name="T43" fmla="*/ 409 h 168"/>
                    <a:gd name="T44" fmla="*/ 211 w 279"/>
                    <a:gd name="T45" fmla="*/ 288 h 168"/>
                    <a:gd name="T46" fmla="*/ 217 w 279"/>
                    <a:gd name="T47" fmla="*/ 279 h 168"/>
                    <a:gd name="T48" fmla="*/ 321 w 279"/>
                    <a:gd name="T49" fmla="*/ 163 h 168"/>
                    <a:gd name="T50" fmla="*/ 396 w 279"/>
                    <a:gd name="T51" fmla="*/ 85 h 168"/>
                    <a:gd name="T52" fmla="*/ 464 w 279"/>
                    <a:gd name="T53" fmla="*/ 0 h 168"/>
                    <a:gd name="T54" fmla="*/ 571 w 279"/>
                    <a:gd name="T55" fmla="*/ 0 h 168"/>
                    <a:gd name="T56" fmla="*/ 684 w 279"/>
                    <a:gd name="T57" fmla="*/ 11 h 168"/>
                    <a:gd name="T58" fmla="*/ 852 w 279"/>
                    <a:gd name="T59" fmla="*/ 28 h 168"/>
                    <a:gd name="T60" fmla="*/ 997 w 279"/>
                    <a:gd name="T61" fmla="*/ 28 h 168"/>
                    <a:gd name="T62" fmla="*/ 1120 w 279"/>
                    <a:gd name="T63" fmla="*/ 11 h 16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9"/>
                    <a:gd name="T97" fmla="*/ 0 h 168"/>
                    <a:gd name="T98" fmla="*/ 279 w 279"/>
                    <a:gd name="T99" fmla="*/ 168 h 16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9" h="168">
                      <a:moveTo>
                        <a:pt x="279" y="3"/>
                      </a:moveTo>
                      <a:lnTo>
                        <a:pt x="264" y="19"/>
                      </a:lnTo>
                      <a:lnTo>
                        <a:pt x="255" y="31"/>
                      </a:lnTo>
                      <a:lnTo>
                        <a:pt x="220" y="80"/>
                      </a:lnTo>
                      <a:lnTo>
                        <a:pt x="201" y="123"/>
                      </a:lnTo>
                      <a:lnTo>
                        <a:pt x="194" y="142"/>
                      </a:lnTo>
                      <a:lnTo>
                        <a:pt x="189" y="158"/>
                      </a:lnTo>
                      <a:lnTo>
                        <a:pt x="187" y="158"/>
                      </a:lnTo>
                      <a:lnTo>
                        <a:pt x="187" y="156"/>
                      </a:lnTo>
                      <a:lnTo>
                        <a:pt x="161" y="149"/>
                      </a:lnTo>
                      <a:lnTo>
                        <a:pt x="139" y="147"/>
                      </a:lnTo>
                      <a:lnTo>
                        <a:pt x="113" y="151"/>
                      </a:lnTo>
                      <a:lnTo>
                        <a:pt x="90" y="158"/>
                      </a:lnTo>
                      <a:lnTo>
                        <a:pt x="71" y="166"/>
                      </a:lnTo>
                      <a:lnTo>
                        <a:pt x="52" y="168"/>
                      </a:lnTo>
                      <a:lnTo>
                        <a:pt x="24" y="163"/>
                      </a:lnTo>
                      <a:lnTo>
                        <a:pt x="0" y="158"/>
                      </a:lnTo>
                      <a:lnTo>
                        <a:pt x="2" y="149"/>
                      </a:lnTo>
                      <a:lnTo>
                        <a:pt x="12" y="142"/>
                      </a:lnTo>
                      <a:lnTo>
                        <a:pt x="21" y="135"/>
                      </a:lnTo>
                      <a:lnTo>
                        <a:pt x="28" y="128"/>
                      </a:lnTo>
                      <a:lnTo>
                        <a:pt x="38" y="102"/>
                      </a:lnTo>
                      <a:lnTo>
                        <a:pt x="52" y="71"/>
                      </a:lnTo>
                      <a:lnTo>
                        <a:pt x="54" y="69"/>
                      </a:lnTo>
                      <a:lnTo>
                        <a:pt x="80" y="40"/>
                      </a:lnTo>
                      <a:lnTo>
                        <a:pt x="99" y="21"/>
                      </a:lnTo>
                      <a:lnTo>
                        <a:pt x="116" y="0"/>
                      </a:lnTo>
                      <a:lnTo>
                        <a:pt x="142" y="0"/>
                      </a:lnTo>
                      <a:lnTo>
                        <a:pt x="170" y="3"/>
                      </a:lnTo>
                      <a:lnTo>
                        <a:pt x="212" y="7"/>
                      </a:lnTo>
                      <a:lnTo>
                        <a:pt x="248" y="7"/>
                      </a:lnTo>
                      <a:lnTo>
                        <a:pt x="279" y="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87" name="Freeform 973"/>
                <p:cNvSpPr>
                  <a:spLocks/>
                </p:cNvSpPr>
                <p:nvPr/>
              </p:nvSpPr>
              <p:spPr bwMode="auto">
                <a:xfrm>
                  <a:off x="1135" y="3529"/>
                  <a:ext cx="637" cy="394"/>
                </a:xfrm>
                <a:custGeom>
                  <a:avLst/>
                  <a:gdLst>
                    <a:gd name="T0" fmla="*/ 1802 w 449"/>
                    <a:gd name="T1" fmla="*/ 463 h 278"/>
                    <a:gd name="T2" fmla="*/ 1761 w 449"/>
                    <a:gd name="T3" fmla="*/ 751 h 278"/>
                    <a:gd name="T4" fmla="*/ 1754 w 449"/>
                    <a:gd name="T5" fmla="*/ 998 h 278"/>
                    <a:gd name="T6" fmla="*/ 1522 w 449"/>
                    <a:gd name="T7" fmla="*/ 1093 h 278"/>
                    <a:gd name="T8" fmla="*/ 833 w 449"/>
                    <a:gd name="T9" fmla="*/ 1056 h 278"/>
                    <a:gd name="T10" fmla="*/ 231 w 449"/>
                    <a:gd name="T11" fmla="*/ 1077 h 278"/>
                    <a:gd name="T12" fmla="*/ 77 w 449"/>
                    <a:gd name="T13" fmla="*/ 988 h 278"/>
                    <a:gd name="T14" fmla="*/ 125 w 449"/>
                    <a:gd name="T15" fmla="*/ 981 h 278"/>
                    <a:gd name="T16" fmla="*/ 183 w 449"/>
                    <a:gd name="T17" fmla="*/ 901 h 278"/>
                    <a:gd name="T18" fmla="*/ 193 w 449"/>
                    <a:gd name="T19" fmla="*/ 791 h 278"/>
                    <a:gd name="T20" fmla="*/ 105 w 449"/>
                    <a:gd name="T21" fmla="*/ 703 h 278"/>
                    <a:gd name="T22" fmla="*/ 48 w 449"/>
                    <a:gd name="T23" fmla="*/ 619 h 278"/>
                    <a:gd name="T24" fmla="*/ 96 w 449"/>
                    <a:gd name="T25" fmla="*/ 505 h 278"/>
                    <a:gd name="T26" fmla="*/ 145 w 449"/>
                    <a:gd name="T27" fmla="*/ 418 h 278"/>
                    <a:gd name="T28" fmla="*/ 155 w 449"/>
                    <a:gd name="T29" fmla="*/ 398 h 278"/>
                    <a:gd name="T30" fmla="*/ 155 w 449"/>
                    <a:gd name="T31" fmla="*/ 316 h 278"/>
                    <a:gd name="T32" fmla="*/ 68 w 449"/>
                    <a:gd name="T33" fmla="*/ 225 h 278"/>
                    <a:gd name="T34" fmla="*/ 0 w 449"/>
                    <a:gd name="T35" fmla="*/ 57 h 278"/>
                    <a:gd name="T36" fmla="*/ 40 w 449"/>
                    <a:gd name="T37" fmla="*/ 47 h 278"/>
                    <a:gd name="T38" fmla="*/ 251 w 449"/>
                    <a:gd name="T39" fmla="*/ 18 h 278"/>
                    <a:gd name="T40" fmla="*/ 482 w 449"/>
                    <a:gd name="T41" fmla="*/ 47 h 278"/>
                    <a:gd name="T42" fmla="*/ 491 w 449"/>
                    <a:gd name="T43" fmla="*/ 135 h 278"/>
                    <a:gd name="T44" fmla="*/ 482 w 449"/>
                    <a:gd name="T45" fmla="*/ 302 h 278"/>
                    <a:gd name="T46" fmla="*/ 660 w 449"/>
                    <a:gd name="T47" fmla="*/ 316 h 278"/>
                    <a:gd name="T48" fmla="*/ 976 w 449"/>
                    <a:gd name="T49" fmla="*/ 316 h 278"/>
                    <a:gd name="T50" fmla="*/ 1009 w 449"/>
                    <a:gd name="T51" fmla="*/ 245 h 278"/>
                    <a:gd name="T52" fmla="*/ 1009 w 449"/>
                    <a:gd name="T53" fmla="*/ 115 h 278"/>
                    <a:gd name="T54" fmla="*/ 1114 w 449"/>
                    <a:gd name="T55" fmla="*/ 67 h 278"/>
                    <a:gd name="T56" fmla="*/ 1304 w 449"/>
                    <a:gd name="T57" fmla="*/ 77 h 278"/>
                    <a:gd name="T58" fmla="*/ 1473 w 449"/>
                    <a:gd name="T59" fmla="*/ 18 h 278"/>
                    <a:gd name="T60" fmla="*/ 1671 w 449"/>
                    <a:gd name="T61" fmla="*/ 9 h 278"/>
                    <a:gd name="T62" fmla="*/ 1773 w 449"/>
                    <a:gd name="T63" fmla="*/ 47 h 278"/>
                    <a:gd name="T64" fmla="*/ 1802 w 449"/>
                    <a:gd name="T65" fmla="*/ 183 h 278"/>
                    <a:gd name="T66" fmla="*/ 1802 w 449"/>
                    <a:gd name="T67" fmla="*/ 463 h 2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9"/>
                    <a:gd name="T103" fmla="*/ 0 h 278"/>
                    <a:gd name="T104" fmla="*/ 449 w 449"/>
                    <a:gd name="T105" fmla="*/ 278 h 2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9" h="278">
                      <a:moveTo>
                        <a:pt x="445" y="115"/>
                      </a:moveTo>
                      <a:lnTo>
                        <a:pt x="445" y="115"/>
                      </a:lnTo>
                      <a:lnTo>
                        <a:pt x="440" y="148"/>
                      </a:lnTo>
                      <a:lnTo>
                        <a:pt x="435" y="186"/>
                      </a:lnTo>
                      <a:lnTo>
                        <a:pt x="430" y="224"/>
                      </a:lnTo>
                      <a:lnTo>
                        <a:pt x="433" y="248"/>
                      </a:lnTo>
                      <a:lnTo>
                        <a:pt x="440" y="278"/>
                      </a:lnTo>
                      <a:lnTo>
                        <a:pt x="376" y="271"/>
                      </a:lnTo>
                      <a:lnTo>
                        <a:pt x="326" y="269"/>
                      </a:lnTo>
                      <a:lnTo>
                        <a:pt x="206" y="262"/>
                      </a:lnTo>
                      <a:lnTo>
                        <a:pt x="112" y="262"/>
                      </a:lnTo>
                      <a:lnTo>
                        <a:pt x="57" y="267"/>
                      </a:lnTo>
                      <a:lnTo>
                        <a:pt x="22" y="267"/>
                      </a:lnTo>
                      <a:lnTo>
                        <a:pt x="19" y="245"/>
                      </a:lnTo>
                      <a:lnTo>
                        <a:pt x="26" y="245"/>
                      </a:lnTo>
                      <a:lnTo>
                        <a:pt x="31" y="243"/>
                      </a:lnTo>
                      <a:lnTo>
                        <a:pt x="41" y="234"/>
                      </a:lnTo>
                      <a:lnTo>
                        <a:pt x="45" y="224"/>
                      </a:lnTo>
                      <a:lnTo>
                        <a:pt x="50" y="208"/>
                      </a:lnTo>
                      <a:lnTo>
                        <a:pt x="48" y="196"/>
                      </a:lnTo>
                      <a:lnTo>
                        <a:pt x="38" y="182"/>
                      </a:lnTo>
                      <a:lnTo>
                        <a:pt x="26" y="174"/>
                      </a:lnTo>
                      <a:lnTo>
                        <a:pt x="15" y="179"/>
                      </a:lnTo>
                      <a:lnTo>
                        <a:pt x="12" y="153"/>
                      </a:lnTo>
                      <a:lnTo>
                        <a:pt x="10" y="127"/>
                      </a:lnTo>
                      <a:lnTo>
                        <a:pt x="24" y="125"/>
                      </a:lnTo>
                      <a:lnTo>
                        <a:pt x="34" y="111"/>
                      </a:lnTo>
                      <a:lnTo>
                        <a:pt x="36" y="104"/>
                      </a:lnTo>
                      <a:lnTo>
                        <a:pt x="38" y="99"/>
                      </a:lnTo>
                      <a:lnTo>
                        <a:pt x="41" y="89"/>
                      </a:lnTo>
                      <a:lnTo>
                        <a:pt x="38" y="78"/>
                      </a:lnTo>
                      <a:lnTo>
                        <a:pt x="31" y="63"/>
                      </a:lnTo>
                      <a:lnTo>
                        <a:pt x="17" y="56"/>
                      </a:lnTo>
                      <a:lnTo>
                        <a:pt x="3" y="59"/>
                      </a:lnTo>
                      <a:lnTo>
                        <a:pt x="0" y="14"/>
                      </a:lnTo>
                      <a:lnTo>
                        <a:pt x="0" y="11"/>
                      </a:lnTo>
                      <a:lnTo>
                        <a:pt x="10" y="11"/>
                      </a:lnTo>
                      <a:lnTo>
                        <a:pt x="36" y="7"/>
                      </a:lnTo>
                      <a:lnTo>
                        <a:pt x="62" y="4"/>
                      </a:lnTo>
                      <a:lnTo>
                        <a:pt x="88" y="4"/>
                      </a:lnTo>
                      <a:lnTo>
                        <a:pt x="119" y="11"/>
                      </a:lnTo>
                      <a:lnTo>
                        <a:pt x="121" y="23"/>
                      </a:lnTo>
                      <a:lnTo>
                        <a:pt x="121" y="33"/>
                      </a:lnTo>
                      <a:lnTo>
                        <a:pt x="121" y="56"/>
                      </a:lnTo>
                      <a:lnTo>
                        <a:pt x="119" y="75"/>
                      </a:lnTo>
                      <a:lnTo>
                        <a:pt x="145" y="78"/>
                      </a:lnTo>
                      <a:lnTo>
                        <a:pt x="163" y="78"/>
                      </a:lnTo>
                      <a:lnTo>
                        <a:pt x="227" y="78"/>
                      </a:lnTo>
                      <a:lnTo>
                        <a:pt x="241" y="78"/>
                      </a:lnTo>
                      <a:lnTo>
                        <a:pt x="251" y="75"/>
                      </a:lnTo>
                      <a:lnTo>
                        <a:pt x="249" y="61"/>
                      </a:lnTo>
                      <a:lnTo>
                        <a:pt x="249" y="42"/>
                      </a:lnTo>
                      <a:lnTo>
                        <a:pt x="249" y="28"/>
                      </a:lnTo>
                      <a:lnTo>
                        <a:pt x="251" y="11"/>
                      </a:lnTo>
                      <a:lnTo>
                        <a:pt x="275" y="16"/>
                      </a:lnTo>
                      <a:lnTo>
                        <a:pt x="303" y="21"/>
                      </a:lnTo>
                      <a:lnTo>
                        <a:pt x="322" y="19"/>
                      </a:lnTo>
                      <a:lnTo>
                        <a:pt x="341" y="11"/>
                      </a:lnTo>
                      <a:lnTo>
                        <a:pt x="364" y="4"/>
                      </a:lnTo>
                      <a:lnTo>
                        <a:pt x="390" y="0"/>
                      </a:lnTo>
                      <a:lnTo>
                        <a:pt x="412" y="2"/>
                      </a:lnTo>
                      <a:lnTo>
                        <a:pt x="438" y="9"/>
                      </a:lnTo>
                      <a:lnTo>
                        <a:pt x="438" y="11"/>
                      </a:lnTo>
                      <a:lnTo>
                        <a:pt x="440" y="11"/>
                      </a:lnTo>
                      <a:lnTo>
                        <a:pt x="445" y="45"/>
                      </a:lnTo>
                      <a:lnTo>
                        <a:pt x="449" y="89"/>
                      </a:lnTo>
                      <a:lnTo>
                        <a:pt x="445" y="11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88" name="Freeform 974"/>
                <p:cNvSpPr>
                  <a:spLocks/>
                </p:cNvSpPr>
                <p:nvPr/>
              </p:nvSpPr>
              <p:spPr bwMode="auto">
                <a:xfrm>
                  <a:off x="1304" y="3419"/>
                  <a:ext cx="263" cy="221"/>
                </a:xfrm>
                <a:custGeom>
                  <a:avLst/>
                  <a:gdLst>
                    <a:gd name="T0" fmla="*/ 744 w 186"/>
                    <a:gd name="T1" fmla="*/ 0 h 156"/>
                    <a:gd name="T2" fmla="*/ 735 w 186"/>
                    <a:gd name="T3" fmla="*/ 9 h 156"/>
                    <a:gd name="T4" fmla="*/ 677 w 186"/>
                    <a:gd name="T5" fmla="*/ 135 h 156"/>
                    <a:gd name="T6" fmla="*/ 639 w 186"/>
                    <a:gd name="T7" fmla="*/ 239 h 156"/>
                    <a:gd name="T8" fmla="*/ 609 w 186"/>
                    <a:gd name="T9" fmla="*/ 266 h 156"/>
                    <a:gd name="T10" fmla="*/ 575 w 186"/>
                    <a:gd name="T11" fmla="*/ 293 h 156"/>
                    <a:gd name="T12" fmla="*/ 534 w 186"/>
                    <a:gd name="T13" fmla="*/ 322 h 156"/>
                    <a:gd name="T14" fmla="*/ 527 w 186"/>
                    <a:gd name="T15" fmla="*/ 357 h 156"/>
                    <a:gd name="T16" fmla="*/ 520 w 186"/>
                    <a:gd name="T17" fmla="*/ 428 h 156"/>
                    <a:gd name="T18" fmla="*/ 520 w 186"/>
                    <a:gd name="T19" fmla="*/ 483 h 156"/>
                    <a:gd name="T20" fmla="*/ 520 w 186"/>
                    <a:gd name="T21" fmla="*/ 560 h 156"/>
                    <a:gd name="T22" fmla="*/ 527 w 186"/>
                    <a:gd name="T23" fmla="*/ 616 h 156"/>
                    <a:gd name="T24" fmla="*/ 489 w 186"/>
                    <a:gd name="T25" fmla="*/ 628 h 156"/>
                    <a:gd name="T26" fmla="*/ 431 w 186"/>
                    <a:gd name="T27" fmla="*/ 628 h 156"/>
                    <a:gd name="T28" fmla="*/ 175 w 186"/>
                    <a:gd name="T29" fmla="*/ 628 h 156"/>
                    <a:gd name="T30" fmla="*/ 105 w 186"/>
                    <a:gd name="T31" fmla="*/ 628 h 156"/>
                    <a:gd name="T32" fmla="*/ 0 w 186"/>
                    <a:gd name="T33" fmla="*/ 616 h 156"/>
                    <a:gd name="T34" fmla="*/ 76 w 186"/>
                    <a:gd name="T35" fmla="*/ 524 h 156"/>
                    <a:gd name="T36" fmla="*/ 165 w 186"/>
                    <a:gd name="T37" fmla="*/ 377 h 156"/>
                    <a:gd name="T38" fmla="*/ 197 w 186"/>
                    <a:gd name="T39" fmla="*/ 315 h 156"/>
                    <a:gd name="T40" fmla="*/ 245 w 186"/>
                    <a:gd name="T41" fmla="*/ 217 h 156"/>
                    <a:gd name="T42" fmla="*/ 264 w 186"/>
                    <a:gd name="T43" fmla="*/ 149 h 156"/>
                    <a:gd name="T44" fmla="*/ 291 w 186"/>
                    <a:gd name="T45" fmla="*/ 77 h 156"/>
                    <a:gd name="T46" fmla="*/ 312 w 186"/>
                    <a:gd name="T47" fmla="*/ 37 h 156"/>
                    <a:gd name="T48" fmla="*/ 356 w 186"/>
                    <a:gd name="T49" fmla="*/ 0 h 156"/>
                    <a:gd name="T50" fmla="*/ 416 w 186"/>
                    <a:gd name="T51" fmla="*/ 9 h 156"/>
                    <a:gd name="T52" fmla="*/ 460 w 186"/>
                    <a:gd name="T53" fmla="*/ 9 h 156"/>
                    <a:gd name="T54" fmla="*/ 559 w 186"/>
                    <a:gd name="T55" fmla="*/ 16 h 156"/>
                    <a:gd name="T56" fmla="*/ 629 w 186"/>
                    <a:gd name="T57" fmla="*/ 9 h 156"/>
                    <a:gd name="T58" fmla="*/ 687 w 186"/>
                    <a:gd name="T59" fmla="*/ 0 h 156"/>
                    <a:gd name="T60" fmla="*/ 744 w 186"/>
                    <a:gd name="T61" fmla="*/ 0 h 156"/>
                    <a:gd name="T62" fmla="*/ 744 w 186"/>
                    <a:gd name="T63" fmla="*/ 0 h 15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6"/>
                    <a:gd name="T97" fmla="*/ 0 h 156"/>
                    <a:gd name="T98" fmla="*/ 186 w 186"/>
                    <a:gd name="T99" fmla="*/ 156 h 15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6" h="156">
                      <a:moveTo>
                        <a:pt x="186" y="0"/>
                      </a:moveTo>
                      <a:lnTo>
                        <a:pt x="184" y="2"/>
                      </a:lnTo>
                      <a:lnTo>
                        <a:pt x="170" y="33"/>
                      </a:lnTo>
                      <a:lnTo>
                        <a:pt x="160" y="59"/>
                      </a:lnTo>
                      <a:lnTo>
                        <a:pt x="153" y="66"/>
                      </a:lnTo>
                      <a:lnTo>
                        <a:pt x="144" y="73"/>
                      </a:lnTo>
                      <a:lnTo>
                        <a:pt x="134" y="80"/>
                      </a:lnTo>
                      <a:lnTo>
                        <a:pt x="132" y="89"/>
                      </a:lnTo>
                      <a:lnTo>
                        <a:pt x="130" y="106"/>
                      </a:lnTo>
                      <a:lnTo>
                        <a:pt x="130" y="120"/>
                      </a:lnTo>
                      <a:lnTo>
                        <a:pt x="130" y="139"/>
                      </a:lnTo>
                      <a:lnTo>
                        <a:pt x="132" y="153"/>
                      </a:lnTo>
                      <a:lnTo>
                        <a:pt x="122" y="156"/>
                      </a:lnTo>
                      <a:lnTo>
                        <a:pt x="108" y="156"/>
                      </a:lnTo>
                      <a:lnTo>
                        <a:pt x="44" y="156"/>
                      </a:lnTo>
                      <a:lnTo>
                        <a:pt x="26" y="156"/>
                      </a:lnTo>
                      <a:lnTo>
                        <a:pt x="0" y="153"/>
                      </a:lnTo>
                      <a:lnTo>
                        <a:pt x="19" y="130"/>
                      </a:lnTo>
                      <a:lnTo>
                        <a:pt x="42" y="94"/>
                      </a:lnTo>
                      <a:lnTo>
                        <a:pt x="49" y="78"/>
                      </a:lnTo>
                      <a:lnTo>
                        <a:pt x="61" y="54"/>
                      </a:lnTo>
                      <a:lnTo>
                        <a:pt x="66" y="37"/>
                      </a:lnTo>
                      <a:lnTo>
                        <a:pt x="73" y="19"/>
                      </a:lnTo>
                      <a:lnTo>
                        <a:pt x="78" y="9"/>
                      </a:lnTo>
                      <a:lnTo>
                        <a:pt x="89" y="0"/>
                      </a:lnTo>
                      <a:lnTo>
                        <a:pt x="104" y="2"/>
                      </a:lnTo>
                      <a:lnTo>
                        <a:pt x="115" y="2"/>
                      </a:lnTo>
                      <a:lnTo>
                        <a:pt x="139" y="4"/>
                      </a:lnTo>
                      <a:lnTo>
                        <a:pt x="158" y="2"/>
                      </a:lnTo>
                      <a:lnTo>
                        <a:pt x="172" y="0"/>
                      </a:lnTo>
                      <a:lnTo>
                        <a:pt x="186"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89" name="Freeform 975"/>
                <p:cNvSpPr>
                  <a:spLocks/>
                </p:cNvSpPr>
                <p:nvPr/>
              </p:nvSpPr>
              <p:spPr bwMode="auto">
                <a:xfrm>
                  <a:off x="1304" y="3325"/>
                  <a:ext cx="130" cy="310"/>
                </a:xfrm>
                <a:custGeom>
                  <a:avLst/>
                  <a:gdLst>
                    <a:gd name="T0" fmla="*/ 367 w 92"/>
                    <a:gd name="T1" fmla="*/ 57 h 219"/>
                    <a:gd name="T2" fmla="*/ 367 w 92"/>
                    <a:gd name="T3" fmla="*/ 105 h 219"/>
                    <a:gd name="T4" fmla="*/ 367 w 92"/>
                    <a:gd name="T5" fmla="*/ 190 h 219"/>
                    <a:gd name="T6" fmla="*/ 356 w 92"/>
                    <a:gd name="T7" fmla="*/ 265 h 219"/>
                    <a:gd name="T8" fmla="*/ 309 w 92"/>
                    <a:gd name="T9" fmla="*/ 300 h 219"/>
                    <a:gd name="T10" fmla="*/ 291 w 92"/>
                    <a:gd name="T11" fmla="*/ 341 h 219"/>
                    <a:gd name="T12" fmla="*/ 261 w 92"/>
                    <a:gd name="T13" fmla="*/ 415 h 219"/>
                    <a:gd name="T14" fmla="*/ 243 w 92"/>
                    <a:gd name="T15" fmla="*/ 483 h 219"/>
                    <a:gd name="T16" fmla="*/ 195 w 92"/>
                    <a:gd name="T17" fmla="*/ 579 h 219"/>
                    <a:gd name="T18" fmla="*/ 165 w 92"/>
                    <a:gd name="T19" fmla="*/ 641 h 219"/>
                    <a:gd name="T20" fmla="*/ 76 w 92"/>
                    <a:gd name="T21" fmla="*/ 786 h 219"/>
                    <a:gd name="T22" fmla="*/ 0 w 92"/>
                    <a:gd name="T23" fmla="*/ 879 h 219"/>
                    <a:gd name="T24" fmla="*/ 8 w 92"/>
                    <a:gd name="T25" fmla="*/ 804 h 219"/>
                    <a:gd name="T26" fmla="*/ 8 w 92"/>
                    <a:gd name="T27" fmla="*/ 712 h 219"/>
                    <a:gd name="T28" fmla="*/ 8 w 92"/>
                    <a:gd name="T29" fmla="*/ 670 h 219"/>
                    <a:gd name="T30" fmla="*/ 0 w 92"/>
                    <a:gd name="T31" fmla="*/ 621 h 219"/>
                    <a:gd name="T32" fmla="*/ 66 w 92"/>
                    <a:gd name="T33" fmla="*/ 539 h 219"/>
                    <a:gd name="T34" fmla="*/ 146 w 92"/>
                    <a:gd name="T35" fmla="*/ 415 h 219"/>
                    <a:gd name="T36" fmla="*/ 185 w 92"/>
                    <a:gd name="T37" fmla="*/ 293 h 219"/>
                    <a:gd name="T38" fmla="*/ 213 w 92"/>
                    <a:gd name="T39" fmla="*/ 217 h 219"/>
                    <a:gd name="T40" fmla="*/ 252 w 92"/>
                    <a:gd name="T41" fmla="*/ 143 h 219"/>
                    <a:gd name="T42" fmla="*/ 291 w 92"/>
                    <a:gd name="T43" fmla="*/ 71 h 219"/>
                    <a:gd name="T44" fmla="*/ 356 w 92"/>
                    <a:gd name="T45" fmla="*/ 0 h 219"/>
                    <a:gd name="T46" fmla="*/ 367 w 92"/>
                    <a:gd name="T47" fmla="*/ 57 h 21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2"/>
                    <a:gd name="T73" fmla="*/ 0 h 219"/>
                    <a:gd name="T74" fmla="*/ 92 w 92"/>
                    <a:gd name="T75" fmla="*/ 219 h 21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2" h="219">
                      <a:moveTo>
                        <a:pt x="92" y="14"/>
                      </a:moveTo>
                      <a:lnTo>
                        <a:pt x="92" y="26"/>
                      </a:lnTo>
                      <a:lnTo>
                        <a:pt x="92" y="47"/>
                      </a:lnTo>
                      <a:lnTo>
                        <a:pt x="89" y="66"/>
                      </a:lnTo>
                      <a:lnTo>
                        <a:pt x="78" y="75"/>
                      </a:lnTo>
                      <a:lnTo>
                        <a:pt x="73" y="85"/>
                      </a:lnTo>
                      <a:lnTo>
                        <a:pt x="66" y="103"/>
                      </a:lnTo>
                      <a:lnTo>
                        <a:pt x="61" y="120"/>
                      </a:lnTo>
                      <a:lnTo>
                        <a:pt x="49" y="144"/>
                      </a:lnTo>
                      <a:lnTo>
                        <a:pt x="42" y="160"/>
                      </a:lnTo>
                      <a:lnTo>
                        <a:pt x="19" y="196"/>
                      </a:lnTo>
                      <a:lnTo>
                        <a:pt x="0" y="219"/>
                      </a:lnTo>
                      <a:lnTo>
                        <a:pt x="2" y="200"/>
                      </a:lnTo>
                      <a:lnTo>
                        <a:pt x="2" y="177"/>
                      </a:lnTo>
                      <a:lnTo>
                        <a:pt x="2" y="167"/>
                      </a:lnTo>
                      <a:lnTo>
                        <a:pt x="0" y="155"/>
                      </a:lnTo>
                      <a:lnTo>
                        <a:pt x="16" y="134"/>
                      </a:lnTo>
                      <a:lnTo>
                        <a:pt x="37" y="103"/>
                      </a:lnTo>
                      <a:lnTo>
                        <a:pt x="47" y="73"/>
                      </a:lnTo>
                      <a:lnTo>
                        <a:pt x="54" y="54"/>
                      </a:lnTo>
                      <a:lnTo>
                        <a:pt x="63" y="35"/>
                      </a:lnTo>
                      <a:lnTo>
                        <a:pt x="73" y="18"/>
                      </a:lnTo>
                      <a:lnTo>
                        <a:pt x="89" y="0"/>
                      </a:lnTo>
                      <a:lnTo>
                        <a:pt x="92" y="1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90" name="Freeform 976"/>
                <p:cNvSpPr>
                  <a:spLocks/>
                </p:cNvSpPr>
                <p:nvPr/>
              </p:nvSpPr>
              <p:spPr bwMode="auto">
                <a:xfrm>
                  <a:off x="1135" y="3325"/>
                  <a:ext cx="295" cy="220"/>
                </a:xfrm>
                <a:custGeom>
                  <a:avLst/>
                  <a:gdLst>
                    <a:gd name="T0" fmla="*/ 841 w 208"/>
                    <a:gd name="T1" fmla="*/ 0 h 155"/>
                    <a:gd name="T2" fmla="*/ 776 w 208"/>
                    <a:gd name="T3" fmla="*/ 75 h 155"/>
                    <a:gd name="T4" fmla="*/ 736 w 208"/>
                    <a:gd name="T5" fmla="*/ 143 h 155"/>
                    <a:gd name="T6" fmla="*/ 698 w 208"/>
                    <a:gd name="T7" fmla="*/ 220 h 155"/>
                    <a:gd name="T8" fmla="*/ 669 w 208"/>
                    <a:gd name="T9" fmla="*/ 298 h 155"/>
                    <a:gd name="T10" fmla="*/ 630 w 208"/>
                    <a:gd name="T11" fmla="*/ 417 h 155"/>
                    <a:gd name="T12" fmla="*/ 545 w 208"/>
                    <a:gd name="T13" fmla="*/ 544 h 155"/>
                    <a:gd name="T14" fmla="*/ 482 w 208"/>
                    <a:gd name="T15" fmla="*/ 629 h 155"/>
                    <a:gd name="T16" fmla="*/ 356 w 208"/>
                    <a:gd name="T17" fmla="*/ 600 h 155"/>
                    <a:gd name="T18" fmla="*/ 251 w 208"/>
                    <a:gd name="T19" fmla="*/ 600 h 155"/>
                    <a:gd name="T20" fmla="*/ 145 w 208"/>
                    <a:gd name="T21" fmla="*/ 612 h 155"/>
                    <a:gd name="T22" fmla="*/ 40 w 208"/>
                    <a:gd name="T23" fmla="*/ 629 h 155"/>
                    <a:gd name="T24" fmla="*/ 0 w 208"/>
                    <a:gd name="T25" fmla="*/ 629 h 155"/>
                    <a:gd name="T26" fmla="*/ 125 w 208"/>
                    <a:gd name="T27" fmla="*/ 514 h 155"/>
                    <a:gd name="T28" fmla="*/ 203 w 208"/>
                    <a:gd name="T29" fmla="*/ 437 h 155"/>
                    <a:gd name="T30" fmla="*/ 279 w 208"/>
                    <a:gd name="T31" fmla="*/ 352 h 155"/>
                    <a:gd name="T32" fmla="*/ 299 w 208"/>
                    <a:gd name="T33" fmla="*/ 268 h 155"/>
                    <a:gd name="T34" fmla="*/ 328 w 208"/>
                    <a:gd name="T35" fmla="*/ 163 h 155"/>
                    <a:gd name="T36" fmla="*/ 366 w 208"/>
                    <a:gd name="T37" fmla="*/ 95 h 155"/>
                    <a:gd name="T38" fmla="*/ 423 w 208"/>
                    <a:gd name="T39" fmla="*/ 18 h 155"/>
                    <a:gd name="T40" fmla="*/ 434 w 208"/>
                    <a:gd name="T41" fmla="*/ 28 h 155"/>
                    <a:gd name="T42" fmla="*/ 659 w 208"/>
                    <a:gd name="T43" fmla="*/ 28 h 155"/>
                    <a:gd name="T44" fmla="*/ 841 w 208"/>
                    <a:gd name="T45" fmla="*/ 0 h 15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55"/>
                    <a:gd name="T71" fmla="*/ 208 w 208"/>
                    <a:gd name="T72" fmla="*/ 155 h 155"/>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55">
                      <a:moveTo>
                        <a:pt x="208" y="0"/>
                      </a:moveTo>
                      <a:lnTo>
                        <a:pt x="192" y="18"/>
                      </a:lnTo>
                      <a:lnTo>
                        <a:pt x="182" y="35"/>
                      </a:lnTo>
                      <a:lnTo>
                        <a:pt x="173" y="54"/>
                      </a:lnTo>
                      <a:lnTo>
                        <a:pt x="166" y="73"/>
                      </a:lnTo>
                      <a:lnTo>
                        <a:pt x="156" y="103"/>
                      </a:lnTo>
                      <a:lnTo>
                        <a:pt x="135" y="134"/>
                      </a:lnTo>
                      <a:lnTo>
                        <a:pt x="119" y="155"/>
                      </a:lnTo>
                      <a:lnTo>
                        <a:pt x="88" y="148"/>
                      </a:lnTo>
                      <a:lnTo>
                        <a:pt x="62" y="148"/>
                      </a:lnTo>
                      <a:lnTo>
                        <a:pt x="36" y="151"/>
                      </a:lnTo>
                      <a:lnTo>
                        <a:pt x="10" y="155"/>
                      </a:lnTo>
                      <a:lnTo>
                        <a:pt x="0" y="155"/>
                      </a:lnTo>
                      <a:lnTo>
                        <a:pt x="31" y="127"/>
                      </a:lnTo>
                      <a:lnTo>
                        <a:pt x="50" y="108"/>
                      </a:lnTo>
                      <a:lnTo>
                        <a:pt x="69" y="87"/>
                      </a:lnTo>
                      <a:lnTo>
                        <a:pt x="74" y="66"/>
                      </a:lnTo>
                      <a:lnTo>
                        <a:pt x="81" y="40"/>
                      </a:lnTo>
                      <a:lnTo>
                        <a:pt x="90" y="23"/>
                      </a:lnTo>
                      <a:lnTo>
                        <a:pt x="104" y="4"/>
                      </a:lnTo>
                      <a:lnTo>
                        <a:pt x="107" y="7"/>
                      </a:lnTo>
                      <a:lnTo>
                        <a:pt x="163" y="7"/>
                      </a:lnTo>
                      <a:lnTo>
                        <a:pt x="208"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91" name="Freeform 977"/>
                <p:cNvSpPr>
                  <a:spLocks/>
                </p:cNvSpPr>
                <p:nvPr/>
              </p:nvSpPr>
              <p:spPr bwMode="auto">
                <a:xfrm>
                  <a:off x="1129" y="3230"/>
                  <a:ext cx="154" cy="315"/>
                </a:xfrm>
                <a:custGeom>
                  <a:avLst/>
                  <a:gdLst>
                    <a:gd name="T0" fmla="*/ 416 w 108"/>
                    <a:gd name="T1" fmla="*/ 0 h 222"/>
                    <a:gd name="T2" fmla="*/ 448 w 108"/>
                    <a:gd name="T3" fmla="*/ 288 h 222"/>
                    <a:gd name="T4" fmla="*/ 388 w 108"/>
                    <a:gd name="T5" fmla="*/ 366 h 222"/>
                    <a:gd name="T6" fmla="*/ 352 w 108"/>
                    <a:gd name="T7" fmla="*/ 434 h 222"/>
                    <a:gd name="T8" fmla="*/ 321 w 108"/>
                    <a:gd name="T9" fmla="*/ 539 h 222"/>
                    <a:gd name="T10" fmla="*/ 301 w 108"/>
                    <a:gd name="T11" fmla="*/ 626 h 222"/>
                    <a:gd name="T12" fmla="*/ 224 w 108"/>
                    <a:gd name="T13" fmla="*/ 708 h 222"/>
                    <a:gd name="T14" fmla="*/ 144 w 108"/>
                    <a:gd name="T15" fmla="*/ 785 h 222"/>
                    <a:gd name="T16" fmla="*/ 19 w 108"/>
                    <a:gd name="T17" fmla="*/ 900 h 222"/>
                    <a:gd name="T18" fmla="*/ 19 w 108"/>
                    <a:gd name="T19" fmla="*/ 900 h 222"/>
                    <a:gd name="T20" fmla="*/ 0 w 108"/>
                    <a:gd name="T21" fmla="*/ 722 h 222"/>
                    <a:gd name="T22" fmla="*/ 19 w 108"/>
                    <a:gd name="T23" fmla="*/ 701 h 222"/>
                    <a:gd name="T24" fmla="*/ 48 w 108"/>
                    <a:gd name="T25" fmla="*/ 633 h 222"/>
                    <a:gd name="T26" fmla="*/ 87 w 108"/>
                    <a:gd name="T27" fmla="*/ 568 h 222"/>
                    <a:gd name="T28" fmla="*/ 124 w 108"/>
                    <a:gd name="T29" fmla="*/ 499 h 222"/>
                    <a:gd name="T30" fmla="*/ 165 w 108"/>
                    <a:gd name="T31" fmla="*/ 443 h 222"/>
                    <a:gd name="T32" fmla="*/ 204 w 108"/>
                    <a:gd name="T33" fmla="*/ 376 h 222"/>
                    <a:gd name="T34" fmla="*/ 264 w 108"/>
                    <a:gd name="T35" fmla="*/ 280 h 222"/>
                    <a:gd name="T36" fmla="*/ 416 w 108"/>
                    <a:gd name="T37" fmla="*/ 0 h 22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08"/>
                    <a:gd name="T58" fmla="*/ 0 h 222"/>
                    <a:gd name="T59" fmla="*/ 108 w 108"/>
                    <a:gd name="T60" fmla="*/ 222 h 22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08" h="222">
                      <a:moveTo>
                        <a:pt x="101" y="0"/>
                      </a:moveTo>
                      <a:lnTo>
                        <a:pt x="108" y="71"/>
                      </a:lnTo>
                      <a:lnTo>
                        <a:pt x="94" y="90"/>
                      </a:lnTo>
                      <a:lnTo>
                        <a:pt x="85" y="107"/>
                      </a:lnTo>
                      <a:lnTo>
                        <a:pt x="78" y="133"/>
                      </a:lnTo>
                      <a:lnTo>
                        <a:pt x="73" y="154"/>
                      </a:lnTo>
                      <a:lnTo>
                        <a:pt x="54" y="175"/>
                      </a:lnTo>
                      <a:lnTo>
                        <a:pt x="35" y="194"/>
                      </a:lnTo>
                      <a:lnTo>
                        <a:pt x="4" y="222"/>
                      </a:lnTo>
                      <a:lnTo>
                        <a:pt x="0" y="178"/>
                      </a:lnTo>
                      <a:lnTo>
                        <a:pt x="4" y="173"/>
                      </a:lnTo>
                      <a:lnTo>
                        <a:pt x="12" y="156"/>
                      </a:lnTo>
                      <a:lnTo>
                        <a:pt x="21" y="140"/>
                      </a:lnTo>
                      <a:lnTo>
                        <a:pt x="30" y="123"/>
                      </a:lnTo>
                      <a:lnTo>
                        <a:pt x="40" y="109"/>
                      </a:lnTo>
                      <a:lnTo>
                        <a:pt x="49" y="93"/>
                      </a:lnTo>
                      <a:lnTo>
                        <a:pt x="64" y="69"/>
                      </a:lnTo>
                      <a:lnTo>
                        <a:pt x="101" y="0"/>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92" name="Freeform 978"/>
                <p:cNvSpPr>
                  <a:spLocks/>
                </p:cNvSpPr>
                <p:nvPr/>
              </p:nvSpPr>
              <p:spPr bwMode="auto">
                <a:xfrm>
                  <a:off x="1002" y="3325"/>
                  <a:ext cx="218" cy="227"/>
                </a:xfrm>
                <a:custGeom>
                  <a:avLst/>
                  <a:gdLst>
                    <a:gd name="T0" fmla="*/ 202 w 154"/>
                    <a:gd name="T1" fmla="*/ 312 h 160"/>
                    <a:gd name="T2" fmla="*/ 279 w 154"/>
                    <a:gd name="T3" fmla="*/ 199 h 160"/>
                    <a:gd name="T4" fmla="*/ 348 w 154"/>
                    <a:gd name="T5" fmla="*/ 37 h 160"/>
                    <a:gd name="T6" fmla="*/ 348 w 154"/>
                    <a:gd name="T7" fmla="*/ 37 h 160"/>
                    <a:gd name="T8" fmla="*/ 416 w 154"/>
                    <a:gd name="T9" fmla="*/ 18 h 160"/>
                    <a:gd name="T10" fmla="*/ 493 w 154"/>
                    <a:gd name="T11" fmla="*/ 9 h 160"/>
                    <a:gd name="T12" fmla="*/ 607 w 154"/>
                    <a:gd name="T13" fmla="*/ 0 h 160"/>
                    <a:gd name="T14" fmla="*/ 619 w 154"/>
                    <a:gd name="T15" fmla="*/ 9 h 160"/>
                    <a:gd name="T16" fmla="*/ 559 w 154"/>
                    <a:gd name="T17" fmla="*/ 105 h 160"/>
                    <a:gd name="T18" fmla="*/ 521 w 154"/>
                    <a:gd name="T19" fmla="*/ 172 h 160"/>
                    <a:gd name="T20" fmla="*/ 483 w 154"/>
                    <a:gd name="T21" fmla="*/ 226 h 160"/>
                    <a:gd name="T22" fmla="*/ 444 w 154"/>
                    <a:gd name="T23" fmla="*/ 298 h 160"/>
                    <a:gd name="T24" fmla="*/ 409 w 154"/>
                    <a:gd name="T25" fmla="*/ 360 h 160"/>
                    <a:gd name="T26" fmla="*/ 377 w 154"/>
                    <a:gd name="T27" fmla="*/ 428 h 160"/>
                    <a:gd name="T28" fmla="*/ 361 w 154"/>
                    <a:gd name="T29" fmla="*/ 448 h 160"/>
                    <a:gd name="T30" fmla="*/ 377 w 154"/>
                    <a:gd name="T31" fmla="*/ 629 h 160"/>
                    <a:gd name="T32" fmla="*/ 259 w 154"/>
                    <a:gd name="T33" fmla="*/ 648 h 160"/>
                    <a:gd name="T34" fmla="*/ 115 w 154"/>
                    <a:gd name="T35" fmla="*/ 648 h 160"/>
                    <a:gd name="T36" fmla="*/ 0 w 154"/>
                    <a:gd name="T37" fmla="*/ 629 h 160"/>
                    <a:gd name="T38" fmla="*/ 76 w 154"/>
                    <a:gd name="T39" fmla="*/ 514 h 160"/>
                    <a:gd name="T40" fmla="*/ 163 w 154"/>
                    <a:gd name="T41" fmla="*/ 389 h 160"/>
                    <a:gd name="T42" fmla="*/ 202 w 154"/>
                    <a:gd name="T43" fmla="*/ 312 h 160"/>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54"/>
                    <a:gd name="T67" fmla="*/ 0 h 160"/>
                    <a:gd name="T68" fmla="*/ 154 w 154"/>
                    <a:gd name="T69" fmla="*/ 160 h 160"/>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54" h="160">
                      <a:moveTo>
                        <a:pt x="50" y="77"/>
                      </a:moveTo>
                      <a:lnTo>
                        <a:pt x="69" y="49"/>
                      </a:lnTo>
                      <a:lnTo>
                        <a:pt x="87" y="9"/>
                      </a:lnTo>
                      <a:lnTo>
                        <a:pt x="104" y="4"/>
                      </a:lnTo>
                      <a:lnTo>
                        <a:pt x="123" y="2"/>
                      </a:lnTo>
                      <a:lnTo>
                        <a:pt x="151" y="0"/>
                      </a:lnTo>
                      <a:lnTo>
                        <a:pt x="154" y="2"/>
                      </a:lnTo>
                      <a:lnTo>
                        <a:pt x="139" y="26"/>
                      </a:lnTo>
                      <a:lnTo>
                        <a:pt x="130" y="42"/>
                      </a:lnTo>
                      <a:lnTo>
                        <a:pt x="120" y="56"/>
                      </a:lnTo>
                      <a:lnTo>
                        <a:pt x="111" y="73"/>
                      </a:lnTo>
                      <a:lnTo>
                        <a:pt x="102" y="89"/>
                      </a:lnTo>
                      <a:lnTo>
                        <a:pt x="94" y="106"/>
                      </a:lnTo>
                      <a:lnTo>
                        <a:pt x="90" y="111"/>
                      </a:lnTo>
                      <a:lnTo>
                        <a:pt x="94" y="155"/>
                      </a:lnTo>
                      <a:lnTo>
                        <a:pt x="64" y="160"/>
                      </a:lnTo>
                      <a:lnTo>
                        <a:pt x="28" y="160"/>
                      </a:lnTo>
                      <a:lnTo>
                        <a:pt x="0" y="155"/>
                      </a:lnTo>
                      <a:lnTo>
                        <a:pt x="19" y="127"/>
                      </a:lnTo>
                      <a:lnTo>
                        <a:pt x="40" y="96"/>
                      </a:lnTo>
                      <a:lnTo>
                        <a:pt x="50" y="77"/>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93" name="Freeform 979"/>
                <p:cNvSpPr>
                  <a:spLocks/>
                </p:cNvSpPr>
                <p:nvPr/>
              </p:nvSpPr>
              <p:spPr bwMode="auto">
                <a:xfrm>
                  <a:off x="1083" y="3854"/>
                  <a:ext cx="83" cy="59"/>
                </a:xfrm>
                <a:custGeom>
                  <a:avLst/>
                  <a:gdLst>
                    <a:gd name="T0" fmla="*/ 219 w 59"/>
                    <a:gd name="T1" fmla="*/ 62 h 42"/>
                    <a:gd name="T2" fmla="*/ 232 w 59"/>
                    <a:gd name="T3" fmla="*/ 146 h 42"/>
                    <a:gd name="T4" fmla="*/ 128 w 59"/>
                    <a:gd name="T5" fmla="*/ 156 h 42"/>
                    <a:gd name="T6" fmla="*/ 0 w 59"/>
                    <a:gd name="T7" fmla="*/ 164 h 42"/>
                    <a:gd name="T8" fmla="*/ 89 w 59"/>
                    <a:gd name="T9" fmla="*/ 0 h 42"/>
                    <a:gd name="T10" fmla="*/ 89 w 59"/>
                    <a:gd name="T11" fmla="*/ 8 h 42"/>
                    <a:gd name="T12" fmla="*/ 136 w 59"/>
                    <a:gd name="T13" fmla="*/ 35 h 42"/>
                    <a:gd name="T14" fmla="*/ 176 w 59"/>
                    <a:gd name="T15" fmla="*/ 48 h 42"/>
                    <a:gd name="T16" fmla="*/ 191 w 59"/>
                    <a:gd name="T17" fmla="*/ 62 h 42"/>
                    <a:gd name="T18" fmla="*/ 212 w 59"/>
                    <a:gd name="T19" fmla="*/ 74 h 42"/>
                    <a:gd name="T20" fmla="*/ 219 w 59"/>
                    <a:gd name="T21" fmla="*/ 62 h 4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9"/>
                    <a:gd name="T34" fmla="*/ 0 h 42"/>
                    <a:gd name="T35" fmla="*/ 59 w 59"/>
                    <a:gd name="T36" fmla="*/ 42 h 4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9" h="42">
                      <a:moveTo>
                        <a:pt x="56" y="16"/>
                      </a:moveTo>
                      <a:lnTo>
                        <a:pt x="59" y="38"/>
                      </a:lnTo>
                      <a:lnTo>
                        <a:pt x="33" y="40"/>
                      </a:lnTo>
                      <a:lnTo>
                        <a:pt x="0" y="42"/>
                      </a:lnTo>
                      <a:lnTo>
                        <a:pt x="23" y="0"/>
                      </a:lnTo>
                      <a:lnTo>
                        <a:pt x="23" y="2"/>
                      </a:lnTo>
                      <a:lnTo>
                        <a:pt x="35" y="9"/>
                      </a:lnTo>
                      <a:lnTo>
                        <a:pt x="45" y="12"/>
                      </a:lnTo>
                      <a:lnTo>
                        <a:pt x="49" y="16"/>
                      </a:lnTo>
                      <a:lnTo>
                        <a:pt x="54" y="19"/>
                      </a:lnTo>
                      <a:lnTo>
                        <a:pt x="56" y="1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94" name="Freeform 980"/>
                <p:cNvSpPr>
                  <a:spLocks/>
                </p:cNvSpPr>
                <p:nvPr/>
              </p:nvSpPr>
              <p:spPr bwMode="auto">
                <a:xfrm>
                  <a:off x="1002" y="3746"/>
                  <a:ext cx="154" cy="177"/>
                </a:xfrm>
                <a:custGeom>
                  <a:avLst/>
                  <a:gdLst>
                    <a:gd name="T0" fmla="*/ 424 w 109"/>
                    <a:gd name="T1" fmla="*/ 0 h 125"/>
                    <a:gd name="T2" fmla="*/ 435 w 109"/>
                    <a:gd name="T3" fmla="*/ 105 h 125"/>
                    <a:gd name="T4" fmla="*/ 415 w 109"/>
                    <a:gd name="T5" fmla="*/ 105 h 125"/>
                    <a:gd name="T6" fmla="*/ 376 w 109"/>
                    <a:gd name="T7" fmla="*/ 135 h 125"/>
                    <a:gd name="T8" fmla="*/ 319 w 109"/>
                    <a:gd name="T9" fmla="*/ 173 h 125"/>
                    <a:gd name="T10" fmla="*/ 291 w 109"/>
                    <a:gd name="T11" fmla="*/ 211 h 125"/>
                    <a:gd name="T12" fmla="*/ 301 w 109"/>
                    <a:gd name="T13" fmla="*/ 279 h 125"/>
                    <a:gd name="T14" fmla="*/ 309 w 109"/>
                    <a:gd name="T15" fmla="*/ 293 h 125"/>
                    <a:gd name="T16" fmla="*/ 161 w 109"/>
                    <a:gd name="T17" fmla="*/ 438 h 125"/>
                    <a:gd name="T18" fmla="*/ 213 w 109"/>
                    <a:gd name="T19" fmla="*/ 473 h 125"/>
                    <a:gd name="T20" fmla="*/ 0 w 109"/>
                    <a:gd name="T21" fmla="*/ 503 h 125"/>
                    <a:gd name="T22" fmla="*/ 20 w 109"/>
                    <a:gd name="T23" fmla="*/ 355 h 125"/>
                    <a:gd name="T24" fmla="*/ 20 w 109"/>
                    <a:gd name="T25" fmla="*/ 239 h 125"/>
                    <a:gd name="T26" fmla="*/ 8 w 109"/>
                    <a:gd name="T27" fmla="*/ 96 h 125"/>
                    <a:gd name="T28" fmla="*/ 8 w 109"/>
                    <a:gd name="T29" fmla="*/ 40 h 125"/>
                    <a:gd name="T30" fmla="*/ 424 w 109"/>
                    <a:gd name="T31" fmla="*/ 0 h 12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9"/>
                    <a:gd name="T49" fmla="*/ 0 h 125"/>
                    <a:gd name="T50" fmla="*/ 109 w 109"/>
                    <a:gd name="T51" fmla="*/ 125 h 12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9" h="125">
                      <a:moveTo>
                        <a:pt x="106" y="0"/>
                      </a:moveTo>
                      <a:lnTo>
                        <a:pt x="109" y="26"/>
                      </a:lnTo>
                      <a:lnTo>
                        <a:pt x="104" y="26"/>
                      </a:lnTo>
                      <a:lnTo>
                        <a:pt x="94" y="33"/>
                      </a:lnTo>
                      <a:lnTo>
                        <a:pt x="80" y="43"/>
                      </a:lnTo>
                      <a:lnTo>
                        <a:pt x="73" y="52"/>
                      </a:lnTo>
                      <a:lnTo>
                        <a:pt x="76" y="69"/>
                      </a:lnTo>
                      <a:lnTo>
                        <a:pt x="78" y="73"/>
                      </a:lnTo>
                      <a:lnTo>
                        <a:pt x="40" y="109"/>
                      </a:lnTo>
                      <a:lnTo>
                        <a:pt x="54" y="118"/>
                      </a:lnTo>
                      <a:lnTo>
                        <a:pt x="0" y="125"/>
                      </a:lnTo>
                      <a:lnTo>
                        <a:pt x="5" y="88"/>
                      </a:lnTo>
                      <a:lnTo>
                        <a:pt x="5" y="59"/>
                      </a:lnTo>
                      <a:lnTo>
                        <a:pt x="2" y="24"/>
                      </a:lnTo>
                      <a:lnTo>
                        <a:pt x="2" y="10"/>
                      </a:lnTo>
                      <a:lnTo>
                        <a:pt x="106"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95" name="Freeform 981"/>
                <p:cNvSpPr>
                  <a:spLocks/>
                </p:cNvSpPr>
                <p:nvPr/>
              </p:nvSpPr>
              <p:spPr bwMode="auto">
                <a:xfrm>
                  <a:off x="992" y="3545"/>
                  <a:ext cx="160" cy="215"/>
                </a:xfrm>
                <a:custGeom>
                  <a:avLst/>
                  <a:gdLst>
                    <a:gd name="T0" fmla="*/ 405 w 113"/>
                    <a:gd name="T1" fmla="*/ 11 h 152"/>
                    <a:gd name="T2" fmla="*/ 418 w 113"/>
                    <a:gd name="T3" fmla="*/ 192 h 152"/>
                    <a:gd name="T4" fmla="*/ 405 w 113"/>
                    <a:gd name="T5" fmla="*/ 192 h 152"/>
                    <a:gd name="T6" fmla="*/ 361 w 113"/>
                    <a:gd name="T7" fmla="*/ 199 h 152"/>
                    <a:gd name="T8" fmla="*/ 313 w 113"/>
                    <a:gd name="T9" fmla="*/ 240 h 152"/>
                    <a:gd name="T10" fmla="*/ 307 w 113"/>
                    <a:gd name="T11" fmla="*/ 281 h 152"/>
                    <a:gd name="T12" fmla="*/ 307 w 113"/>
                    <a:gd name="T13" fmla="*/ 313 h 152"/>
                    <a:gd name="T14" fmla="*/ 307 w 113"/>
                    <a:gd name="T15" fmla="*/ 327 h 152"/>
                    <a:gd name="T16" fmla="*/ 307 w 113"/>
                    <a:gd name="T17" fmla="*/ 339 h 152"/>
                    <a:gd name="T18" fmla="*/ 307 w 113"/>
                    <a:gd name="T19" fmla="*/ 351 h 152"/>
                    <a:gd name="T20" fmla="*/ 313 w 113"/>
                    <a:gd name="T21" fmla="*/ 361 h 152"/>
                    <a:gd name="T22" fmla="*/ 313 w 113"/>
                    <a:gd name="T23" fmla="*/ 375 h 152"/>
                    <a:gd name="T24" fmla="*/ 341 w 113"/>
                    <a:gd name="T25" fmla="*/ 409 h 152"/>
                    <a:gd name="T26" fmla="*/ 348 w 113"/>
                    <a:gd name="T27" fmla="*/ 416 h 152"/>
                    <a:gd name="T28" fmla="*/ 389 w 113"/>
                    <a:gd name="T29" fmla="*/ 455 h 152"/>
                    <a:gd name="T30" fmla="*/ 438 w 113"/>
                    <a:gd name="T31" fmla="*/ 464 h 152"/>
                    <a:gd name="T32" fmla="*/ 445 w 113"/>
                    <a:gd name="T33" fmla="*/ 464 h 152"/>
                    <a:gd name="T34" fmla="*/ 455 w 113"/>
                    <a:gd name="T35" fmla="*/ 569 h 152"/>
                    <a:gd name="T36" fmla="*/ 35 w 113"/>
                    <a:gd name="T37" fmla="*/ 608 h 152"/>
                    <a:gd name="T38" fmla="*/ 28 w 113"/>
                    <a:gd name="T39" fmla="*/ 560 h 152"/>
                    <a:gd name="T40" fmla="*/ 0 w 113"/>
                    <a:gd name="T41" fmla="*/ 351 h 152"/>
                    <a:gd name="T42" fmla="*/ 0 w 113"/>
                    <a:gd name="T43" fmla="*/ 257 h 152"/>
                    <a:gd name="T44" fmla="*/ 0 w 113"/>
                    <a:gd name="T45" fmla="*/ 182 h 152"/>
                    <a:gd name="T46" fmla="*/ 0 w 113"/>
                    <a:gd name="T47" fmla="*/ 76 h 152"/>
                    <a:gd name="T48" fmla="*/ 28 w 113"/>
                    <a:gd name="T49" fmla="*/ 0 h 152"/>
                    <a:gd name="T50" fmla="*/ 143 w 113"/>
                    <a:gd name="T51" fmla="*/ 20 h 152"/>
                    <a:gd name="T52" fmla="*/ 286 w 113"/>
                    <a:gd name="T53" fmla="*/ 20 h 152"/>
                    <a:gd name="T54" fmla="*/ 405 w 113"/>
                    <a:gd name="T55" fmla="*/ 0 h 152"/>
                    <a:gd name="T56" fmla="*/ 405 w 113"/>
                    <a:gd name="T57" fmla="*/ 11 h 152"/>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13"/>
                    <a:gd name="T88" fmla="*/ 0 h 152"/>
                    <a:gd name="T89" fmla="*/ 113 w 113"/>
                    <a:gd name="T90" fmla="*/ 152 h 152"/>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13" h="152">
                      <a:moveTo>
                        <a:pt x="101" y="3"/>
                      </a:moveTo>
                      <a:lnTo>
                        <a:pt x="104" y="48"/>
                      </a:lnTo>
                      <a:lnTo>
                        <a:pt x="101" y="48"/>
                      </a:lnTo>
                      <a:lnTo>
                        <a:pt x="90" y="50"/>
                      </a:lnTo>
                      <a:lnTo>
                        <a:pt x="78" y="60"/>
                      </a:lnTo>
                      <a:lnTo>
                        <a:pt x="76" y="71"/>
                      </a:lnTo>
                      <a:lnTo>
                        <a:pt x="76" y="78"/>
                      </a:lnTo>
                      <a:lnTo>
                        <a:pt x="76" y="81"/>
                      </a:lnTo>
                      <a:lnTo>
                        <a:pt x="76" y="85"/>
                      </a:lnTo>
                      <a:lnTo>
                        <a:pt x="76" y="88"/>
                      </a:lnTo>
                      <a:lnTo>
                        <a:pt x="78" y="90"/>
                      </a:lnTo>
                      <a:lnTo>
                        <a:pt x="78" y="93"/>
                      </a:lnTo>
                      <a:lnTo>
                        <a:pt x="85" y="102"/>
                      </a:lnTo>
                      <a:lnTo>
                        <a:pt x="87" y="104"/>
                      </a:lnTo>
                      <a:lnTo>
                        <a:pt x="97" y="114"/>
                      </a:lnTo>
                      <a:lnTo>
                        <a:pt x="109" y="116"/>
                      </a:lnTo>
                      <a:lnTo>
                        <a:pt x="111" y="116"/>
                      </a:lnTo>
                      <a:lnTo>
                        <a:pt x="113" y="142"/>
                      </a:lnTo>
                      <a:lnTo>
                        <a:pt x="9" y="152"/>
                      </a:lnTo>
                      <a:lnTo>
                        <a:pt x="7" y="140"/>
                      </a:lnTo>
                      <a:lnTo>
                        <a:pt x="0" y="88"/>
                      </a:lnTo>
                      <a:lnTo>
                        <a:pt x="0" y="64"/>
                      </a:lnTo>
                      <a:lnTo>
                        <a:pt x="0" y="45"/>
                      </a:lnTo>
                      <a:lnTo>
                        <a:pt x="0" y="19"/>
                      </a:lnTo>
                      <a:lnTo>
                        <a:pt x="7" y="0"/>
                      </a:lnTo>
                      <a:lnTo>
                        <a:pt x="35" y="5"/>
                      </a:lnTo>
                      <a:lnTo>
                        <a:pt x="71" y="5"/>
                      </a:lnTo>
                      <a:lnTo>
                        <a:pt x="101" y="0"/>
                      </a:lnTo>
                      <a:lnTo>
                        <a:pt x="101" y="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96" name="Freeform 982"/>
                <p:cNvSpPr>
                  <a:spLocks/>
                </p:cNvSpPr>
                <p:nvPr/>
              </p:nvSpPr>
              <p:spPr bwMode="auto">
                <a:xfrm>
                  <a:off x="1112" y="3847"/>
                  <a:ext cx="8" cy="7"/>
                </a:xfrm>
                <a:custGeom>
                  <a:avLst/>
                  <a:gdLst>
                    <a:gd name="T0" fmla="*/ 34 w 5"/>
                    <a:gd name="T1" fmla="*/ 0 h 5"/>
                    <a:gd name="T2" fmla="*/ 13 w 5"/>
                    <a:gd name="T3" fmla="*/ 20 h 5"/>
                    <a:gd name="T4" fmla="*/ 0 w 5"/>
                    <a:gd name="T5" fmla="*/ 8 h 5"/>
                    <a:gd name="T6" fmla="*/ 34 w 5"/>
                    <a:gd name="T7" fmla="*/ 0 h 5"/>
                    <a:gd name="T8" fmla="*/ 0 60000 65536"/>
                    <a:gd name="T9" fmla="*/ 0 60000 65536"/>
                    <a:gd name="T10" fmla="*/ 0 60000 65536"/>
                    <a:gd name="T11" fmla="*/ 0 60000 65536"/>
                    <a:gd name="T12" fmla="*/ 0 w 5"/>
                    <a:gd name="T13" fmla="*/ 0 h 5"/>
                    <a:gd name="T14" fmla="*/ 5 w 5"/>
                    <a:gd name="T15" fmla="*/ 5 h 5"/>
                  </a:gdLst>
                  <a:ahLst/>
                  <a:cxnLst>
                    <a:cxn ang="T8">
                      <a:pos x="T0" y="T1"/>
                    </a:cxn>
                    <a:cxn ang="T9">
                      <a:pos x="T2" y="T3"/>
                    </a:cxn>
                    <a:cxn ang="T10">
                      <a:pos x="T4" y="T5"/>
                    </a:cxn>
                    <a:cxn ang="T11">
                      <a:pos x="T6" y="T7"/>
                    </a:cxn>
                  </a:cxnLst>
                  <a:rect l="T12" t="T13" r="T14" b="T15"/>
                  <a:pathLst>
                    <a:path w="5" h="5">
                      <a:moveTo>
                        <a:pt x="5" y="0"/>
                      </a:moveTo>
                      <a:lnTo>
                        <a:pt x="2" y="5"/>
                      </a:lnTo>
                      <a:lnTo>
                        <a:pt x="0" y="2"/>
                      </a:lnTo>
                      <a:lnTo>
                        <a:pt x="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97" name="Freeform 983"/>
                <p:cNvSpPr>
                  <a:spLocks/>
                </p:cNvSpPr>
                <p:nvPr/>
              </p:nvSpPr>
              <p:spPr bwMode="auto">
                <a:xfrm>
                  <a:off x="1059" y="3849"/>
                  <a:ext cx="56" cy="64"/>
                </a:xfrm>
                <a:custGeom>
                  <a:avLst/>
                  <a:gdLst>
                    <a:gd name="T0" fmla="*/ 153 w 40"/>
                    <a:gd name="T1" fmla="*/ 13 h 45"/>
                    <a:gd name="T2" fmla="*/ 67 w 40"/>
                    <a:gd name="T3" fmla="*/ 183 h 45"/>
                    <a:gd name="T4" fmla="*/ 55 w 40"/>
                    <a:gd name="T5" fmla="*/ 183 h 45"/>
                    <a:gd name="T6" fmla="*/ 55 w 40"/>
                    <a:gd name="T7" fmla="*/ 183 h 45"/>
                    <a:gd name="T8" fmla="*/ 0 w 40"/>
                    <a:gd name="T9" fmla="*/ 148 h 45"/>
                    <a:gd name="T10" fmla="*/ 146 w 40"/>
                    <a:gd name="T11" fmla="*/ 0 h 45"/>
                    <a:gd name="T12" fmla="*/ 153 w 40"/>
                    <a:gd name="T13" fmla="*/ 13 h 45"/>
                    <a:gd name="T14" fmla="*/ 0 60000 65536"/>
                    <a:gd name="T15" fmla="*/ 0 60000 65536"/>
                    <a:gd name="T16" fmla="*/ 0 60000 65536"/>
                    <a:gd name="T17" fmla="*/ 0 60000 65536"/>
                    <a:gd name="T18" fmla="*/ 0 60000 65536"/>
                    <a:gd name="T19" fmla="*/ 0 60000 65536"/>
                    <a:gd name="T20" fmla="*/ 0 60000 65536"/>
                    <a:gd name="T21" fmla="*/ 0 w 40"/>
                    <a:gd name="T22" fmla="*/ 0 h 45"/>
                    <a:gd name="T23" fmla="*/ 40 w 40"/>
                    <a:gd name="T24" fmla="*/ 45 h 4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0" h="45">
                      <a:moveTo>
                        <a:pt x="40" y="3"/>
                      </a:moveTo>
                      <a:lnTo>
                        <a:pt x="17" y="45"/>
                      </a:lnTo>
                      <a:lnTo>
                        <a:pt x="14" y="45"/>
                      </a:lnTo>
                      <a:lnTo>
                        <a:pt x="0" y="36"/>
                      </a:lnTo>
                      <a:lnTo>
                        <a:pt x="38" y="0"/>
                      </a:lnTo>
                      <a:lnTo>
                        <a:pt x="40" y="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98" name="Freeform 984"/>
                <p:cNvSpPr>
                  <a:spLocks/>
                </p:cNvSpPr>
                <p:nvPr/>
              </p:nvSpPr>
              <p:spPr bwMode="auto">
                <a:xfrm>
                  <a:off x="1078" y="3913"/>
                  <a:ext cx="5" cy="4"/>
                </a:xfrm>
                <a:custGeom>
                  <a:avLst/>
                  <a:gdLst>
                    <a:gd name="T0" fmla="*/ 22 w 3"/>
                    <a:gd name="T1" fmla="*/ 0 h 3"/>
                    <a:gd name="T2" fmla="*/ 0 w 3"/>
                    <a:gd name="T3" fmla="*/ 9 h 3"/>
                    <a:gd name="T4" fmla="*/ 0 w 3"/>
                    <a:gd name="T5" fmla="*/ 0 h 3"/>
                    <a:gd name="T6" fmla="*/ 22 w 3"/>
                    <a:gd name="T7" fmla="*/ 0 h 3"/>
                    <a:gd name="T8" fmla="*/ 0 60000 65536"/>
                    <a:gd name="T9" fmla="*/ 0 60000 65536"/>
                    <a:gd name="T10" fmla="*/ 0 60000 65536"/>
                    <a:gd name="T11" fmla="*/ 0 60000 65536"/>
                    <a:gd name="T12" fmla="*/ 0 w 3"/>
                    <a:gd name="T13" fmla="*/ 0 h 3"/>
                    <a:gd name="T14" fmla="*/ 3 w 3"/>
                    <a:gd name="T15" fmla="*/ 3 h 3"/>
                  </a:gdLst>
                  <a:ahLst/>
                  <a:cxnLst>
                    <a:cxn ang="T8">
                      <a:pos x="T0" y="T1"/>
                    </a:cxn>
                    <a:cxn ang="T9">
                      <a:pos x="T2" y="T3"/>
                    </a:cxn>
                    <a:cxn ang="T10">
                      <a:pos x="T4" y="T5"/>
                    </a:cxn>
                    <a:cxn ang="T11">
                      <a:pos x="T6" y="T7"/>
                    </a:cxn>
                  </a:cxnLst>
                  <a:rect l="T12" t="T13" r="T14" b="T15"/>
                  <a:pathLst>
                    <a:path w="3" h="3">
                      <a:moveTo>
                        <a:pt x="3" y="0"/>
                      </a:moveTo>
                      <a:lnTo>
                        <a:pt x="0" y="3"/>
                      </a:lnTo>
                      <a:lnTo>
                        <a:pt x="0" y="0"/>
                      </a:lnTo>
                      <a:lnTo>
                        <a:pt x="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99" name="Freeform 985"/>
                <p:cNvSpPr>
                  <a:spLocks/>
                </p:cNvSpPr>
                <p:nvPr/>
              </p:nvSpPr>
              <p:spPr bwMode="auto">
                <a:xfrm>
                  <a:off x="999" y="3434"/>
                  <a:ext cx="74" cy="78"/>
                </a:xfrm>
                <a:custGeom>
                  <a:avLst/>
                  <a:gdLst>
                    <a:gd name="T0" fmla="*/ 212 w 52"/>
                    <a:gd name="T1" fmla="*/ 0 h 55"/>
                    <a:gd name="T2" fmla="*/ 172 w 52"/>
                    <a:gd name="T3" fmla="*/ 77 h 55"/>
                    <a:gd name="T4" fmla="*/ 87 w 52"/>
                    <a:gd name="T5" fmla="*/ 203 h 55"/>
                    <a:gd name="T6" fmla="*/ 47 w 52"/>
                    <a:gd name="T7" fmla="*/ 211 h 55"/>
                    <a:gd name="T8" fmla="*/ 19 w 52"/>
                    <a:gd name="T9" fmla="*/ 223 h 55"/>
                    <a:gd name="T10" fmla="*/ 0 w 52"/>
                    <a:gd name="T11" fmla="*/ 223 h 55"/>
                    <a:gd name="T12" fmla="*/ 124 w 52"/>
                    <a:gd name="T13" fmla="*/ 13 h 55"/>
                    <a:gd name="T14" fmla="*/ 212 w 52"/>
                    <a:gd name="T15" fmla="*/ 0 h 55"/>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55"/>
                    <a:gd name="T26" fmla="*/ 52 w 52"/>
                    <a:gd name="T27" fmla="*/ 55 h 5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55">
                      <a:moveTo>
                        <a:pt x="52" y="0"/>
                      </a:moveTo>
                      <a:lnTo>
                        <a:pt x="42" y="19"/>
                      </a:lnTo>
                      <a:lnTo>
                        <a:pt x="21" y="50"/>
                      </a:lnTo>
                      <a:lnTo>
                        <a:pt x="11" y="52"/>
                      </a:lnTo>
                      <a:lnTo>
                        <a:pt x="4" y="55"/>
                      </a:lnTo>
                      <a:lnTo>
                        <a:pt x="0" y="55"/>
                      </a:lnTo>
                      <a:lnTo>
                        <a:pt x="30" y="3"/>
                      </a:lnTo>
                      <a:lnTo>
                        <a:pt x="5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00" name="Freeform 986"/>
                <p:cNvSpPr>
                  <a:spLocks/>
                </p:cNvSpPr>
                <p:nvPr/>
              </p:nvSpPr>
              <p:spPr bwMode="auto">
                <a:xfrm>
                  <a:off x="643" y="3505"/>
                  <a:ext cx="386" cy="238"/>
                </a:xfrm>
                <a:custGeom>
                  <a:avLst/>
                  <a:gdLst>
                    <a:gd name="T0" fmla="*/ 806 w 272"/>
                    <a:gd name="T1" fmla="*/ 384 h 168"/>
                    <a:gd name="T2" fmla="*/ 806 w 272"/>
                    <a:gd name="T3" fmla="*/ 384 h 168"/>
                    <a:gd name="T4" fmla="*/ 647 w 272"/>
                    <a:gd name="T5" fmla="*/ 656 h 168"/>
                    <a:gd name="T6" fmla="*/ 647 w 272"/>
                    <a:gd name="T7" fmla="*/ 656 h 168"/>
                    <a:gd name="T8" fmla="*/ 582 w 272"/>
                    <a:gd name="T9" fmla="*/ 664 h 168"/>
                    <a:gd name="T10" fmla="*/ 548 w 272"/>
                    <a:gd name="T11" fmla="*/ 676 h 168"/>
                    <a:gd name="T12" fmla="*/ 463 w 272"/>
                    <a:gd name="T13" fmla="*/ 676 h 168"/>
                    <a:gd name="T14" fmla="*/ 400 w 272"/>
                    <a:gd name="T15" fmla="*/ 676 h 168"/>
                    <a:gd name="T16" fmla="*/ 240 w 272"/>
                    <a:gd name="T17" fmla="*/ 656 h 168"/>
                    <a:gd name="T18" fmla="*/ 125 w 272"/>
                    <a:gd name="T19" fmla="*/ 676 h 168"/>
                    <a:gd name="T20" fmla="*/ 106 w 272"/>
                    <a:gd name="T21" fmla="*/ 676 h 168"/>
                    <a:gd name="T22" fmla="*/ 88 w 272"/>
                    <a:gd name="T23" fmla="*/ 656 h 168"/>
                    <a:gd name="T24" fmla="*/ 77 w 272"/>
                    <a:gd name="T25" fmla="*/ 628 h 168"/>
                    <a:gd name="T26" fmla="*/ 77 w 272"/>
                    <a:gd name="T27" fmla="*/ 592 h 168"/>
                    <a:gd name="T28" fmla="*/ 48 w 272"/>
                    <a:gd name="T29" fmla="*/ 531 h 168"/>
                    <a:gd name="T30" fmla="*/ 40 w 272"/>
                    <a:gd name="T31" fmla="*/ 531 h 168"/>
                    <a:gd name="T32" fmla="*/ 0 w 272"/>
                    <a:gd name="T33" fmla="*/ 456 h 168"/>
                    <a:gd name="T34" fmla="*/ 0 w 272"/>
                    <a:gd name="T35" fmla="*/ 384 h 168"/>
                    <a:gd name="T36" fmla="*/ 20 w 272"/>
                    <a:gd name="T37" fmla="*/ 279 h 168"/>
                    <a:gd name="T38" fmla="*/ 40 w 272"/>
                    <a:gd name="T39" fmla="*/ 217 h 168"/>
                    <a:gd name="T40" fmla="*/ 57 w 272"/>
                    <a:gd name="T41" fmla="*/ 135 h 168"/>
                    <a:gd name="T42" fmla="*/ 57 w 272"/>
                    <a:gd name="T43" fmla="*/ 125 h 168"/>
                    <a:gd name="T44" fmla="*/ 68 w 272"/>
                    <a:gd name="T45" fmla="*/ 85 h 168"/>
                    <a:gd name="T46" fmla="*/ 88 w 272"/>
                    <a:gd name="T47" fmla="*/ 20 h 168"/>
                    <a:gd name="T48" fmla="*/ 97 w 272"/>
                    <a:gd name="T49" fmla="*/ 9 h 168"/>
                    <a:gd name="T50" fmla="*/ 116 w 272"/>
                    <a:gd name="T51" fmla="*/ 0 h 168"/>
                    <a:gd name="T52" fmla="*/ 125 w 272"/>
                    <a:gd name="T53" fmla="*/ 0 h 168"/>
                    <a:gd name="T54" fmla="*/ 192 w 272"/>
                    <a:gd name="T55" fmla="*/ 9 h 168"/>
                    <a:gd name="T56" fmla="*/ 268 w 272"/>
                    <a:gd name="T57" fmla="*/ 9 h 168"/>
                    <a:gd name="T58" fmla="*/ 336 w 272"/>
                    <a:gd name="T59" fmla="*/ 9 h 168"/>
                    <a:gd name="T60" fmla="*/ 414 w 272"/>
                    <a:gd name="T61" fmla="*/ 0 h 168"/>
                    <a:gd name="T62" fmla="*/ 471 w 272"/>
                    <a:gd name="T63" fmla="*/ 0 h 168"/>
                    <a:gd name="T64" fmla="*/ 548 w 272"/>
                    <a:gd name="T65" fmla="*/ 0 h 168"/>
                    <a:gd name="T66" fmla="*/ 568 w 272"/>
                    <a:gd name="T67" fmla="*/ 28 h 168"/>
                    <a:gd name="T68" fmla="*/ 602 w 272"/>
                    <a:gd name="T69" fmla="*/ 57 h 168"/>
                    <a:gd name="T70" fmla="*/ 660 w 272"/>
                    <a:gd name="T71" fmla="*/ 68 h 168"/>
                    <a:gd name="T72" fmla="*/ 729 w 272"/>
                    <a:gd name="T73" fmla="*/ 48 h 168"/>
                    <a:gd name="T74" fmla="*/ 785 w 272"/>
                    <a:gd name="T75" fmla="*/ 9 h 168"/>
                    <a:gd name="T76" fmla="*/ 806 w 272"/>
                    <a:gd name="T77" fmla="*/ 9 h 168"/>
                    <a:gd name="T78" fmla="*/ 900 w 272"/>
                    <a:gd name="T79" fmla="*/ 9 h 168"/>
                    <a:gd name="T80" fmla="*/ 969 w 272"/>
                    <a:gd name="T81" fmla="*/ 20 h 168"/>
                    <a:gd name="T82" fmla="*/ 1018 w 272"/>
                    <a:gd name="T83" fmla="*/ 20 h 168"/>
                    <a:gd name="T84" fmla="*/ 1035 w 272"/>
                    <a:gd name="T85" fmla="*/ 20 h 168"/>
                    <a:gd name="T86" fmla="*/ 1063 w 272"/>
                    <a:gd name="T87" fmla="*/ 9 h 168"/>
                    <a:gd name="T88" fmla="*/ 1104 w 272"/>
                    <a:gd name="T89" fmla="*/ 0 h 168"/>
                    <a:gd name="T90" fmla="*/ 1025 w 272"/>
                    <a:gd name="T91" fmla="*/ 115 h 168"/>
                    <a:gd name="T92" fmla="*/ 996 w 272"/>
                    <a:gd name="T93" fmla="*/ 191 h 168"/>
                    <a:gd name="T94" fmla="*/ 996 w 272"/>
                    <a:gd name="T95" fmla="*/ 293 h 168"/>
                    <a:gd name="T96" fmla="*/ 996 w 272"/>
                    <a:gd name="T97" fmla="*/ 370 h 168"/>
                    <a:gd name="T98" fmla="*/ 996 w 272"/>
                    <a:gd name="T99" fmla="*/ 370 h 168"/>
                    <a:gd name="T100" fmla="*/ 912 w 272"/>
                    <a:gd name="T101" fmla="*/ 370 h 168"/>
                    <a:gd name="T102" fmla="*/ 806 w 272"/>
                    <a:gd name="T103" fmla="*/ 384 h 16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272"/>
                    <a:gd name="T157" fmla="*/ 0 h 168"/>
                    <a:gd name="T158" fmla="*/ 272 w 272"/>
                    <a:gd name="T159" fmla="*/ 168 h 16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272" h="168">
                      <a:moveTo>
                        <a:pt x="199" y="95"/>
                      </a:moveTo>
                      <a:lnTo>
                        <a:pt x="199" y="95"/>
                      </a:lnTo>
                      <a:lnTo>
                        <a:pt x="159" y="163"/>
                      </a:lnTo>
                      <a:lnTo>
                        <a:pt x="144" y="165"/>
                      </a:lnTo>
                      <a:lnTo>
                        <a:pt x="135" y="168"/>
                      </a:lnTo>
                      <a:lnTo>
                        <a:pt x="114" y="168"/>
                      </a:lnTo>
                      <a:lnTo>
                        <a:pt x="99" y="168"/>
                      </a:lnTo>
                      <a:lnTo>
                        <a:pt x="59" y="163"/>
                      </a:lnTo>
                      <a:lnTo>
                        <a:pt x="31" y="168"/>
                      </a:lnTo>
                      <a:lnTo>
                        <a:pt x="26" y="168"/>
                      </a:lnTo>
                      <a:lnTo>
                        <a:pt x="22" y="163"/>
                      </a:lnTo>
                      <a:lnTo>
                        <a:pt x="19" y="156"/>
                      </a:lnTo>
                      <a:lnTo>
                        <a:pt x="19" y="147"/>
                      </a:lnTo>
                      <a:lnTo>
                        <a:pt x="12" y="132"/>
                      </a:lnTo>
                      <a:lnTo>
                        <a:pt x="10" y="132"/>
                      </a:lnTo>
                      <a:lnTo>
                        <a:pt x="0" y="113"/>
                      </a:lnTo>
                      <a:lnTo>
                        <a:pt x="0" y="95"/>
                      </a:lnTo>
                      <a:lnTo>
                        <a:pt x="5" y="69"/>
                      </a:lnTo>
                      <a:lnTo>
                        <a:pt x="10" y="54"/>
                      </a:lnTo>
                      <a:lnTo>
                        <a:pt x="14" y="33"/>
                      </a:lnTo>
                      <a:lnTo>
                        <a:pt x="14" y="31"/>
                      </a:lnTo>
                      <a:lnTo>
                        <a:pt x="17" y="21"/>
                      </a:lnTo>
                      <a:lnTo>
                        <a:pt x="22" y="5"/>
                      </a:lnTo>
                      <a:lnTo>
                        <a:pt x="24" y="2"/>
                      </a:lnTo>
                      <a:lnTo>
                        <a:pt x="29" y="0"/>
                      </a:lnTo>
                      <a:lnTo>
                        <a:pt x="31" y="0"/>
                      </a:lnTo>
                      <a:lnTo>
                        <a:pt x="47" y="2"/>
                      </a:lnTo>
                      <a:lnTo>
                        <a:pt x="66" y="2"/>
                      </a:lnTo>
                      <a:lnTo>
                        <a:pt x="83" y="2"/>
                      </a:lnTo>
                      <a:lnTo>
                        <a:pt x="102" y="0"/>
                      </a:lnTo>
                      <a:lnTo>
                        <a:pt x="116" y="0"/>
                      </a:lnTo>
                      <a:lnTo>
                        <a:pt x="135" y="0"/>
                      </a:lnTo>
                      <a:lnTo>
                        <a:pt x="140" y="7"/>
                      </a:lnTo>
                      <a:lnTo>
                        <a:pt x="149" y="14"/>
                      </a:lnTo>
                      <a:lnTo>
                        <a:pt x="163" y="17"/>
                      </a:lnTo>
                      <a:lnTo>
                        <a:pt x="180" y="12"/>
                      </a:lnTo>
                      <a:lnTo>
                        <a:pt x="194" y="2"/>
                      </a:lnTo>
                      <a:lnTo>
                        <a:pt x="199" y="2"/>
                      </a:lnTo>
                      <a:lnTo>
                        <a:pt x="222" y="2"/>
                      </a:lnTo>
                      <a:lnTo>
                        <a:pt x="239" y="5"/>
                      </a:lnTo>
                      <a:lnTo>
                        <a:pt x="251" y="5"/>
                      </a:lnTo>
                      <a:lnTo>
                        <a:pt x="255" y="5"/>
                      </a:lnTo>
                      <a:lnTo>
                        <a:pt x="262" y="2"/>
                      </a:lnTo>
                      <a:lnTo>
                        <a:pt x="272" y="0"/>
                      </a:lnTo>
                      <a:lnTo>
                        <a:pt x="253" y="28"/>
                      </a:lnTo>
                      <a:lnTo>
                        <a:pt x="246" y="47"/>
                      </a:lnTo>
                      <a:lnTo>
                        <a:pt x="246" y="73"/>
                      </a:lnTo>
                      <a:lnTo>
                        <a:pt x="246" y="92"/>
                      </a:lnTo>
                      <a:lnTo>
                        <a:pt x="225" y="92"/>
                      </a:lnTo>
                      <a:lnTo>
                        <a:pt x="199" y="9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01" name="Freeform 987"/>
                <p:cNvSpPr>
                  <a:spLocks/>
                </p:cNvSpPr>
                <p:nvPr/>
              </p:nvSpPr>
              <p:spPr bwMode="auto">
                <a:xfrm>
                  <a:off x="847" y="3635"/>
                  <a:ext cx="158" cy="135"/>
                </a:xfrm>
                <a:custGeom>
                  <a:avLst/>
                  <a:gdLst>
                    <a:gd name="T0" fmla="*/ 455 w 111"/>
                    <a:gd name="T1" fmla="*/ 360 h 95"/>
                    <a:gd name="T2" fmla="*/ 0 w 111"/>
                    <a:gd name="T3" fmla="*/ 388 h 95"/>
                    <a:gd name="T4" fmla="*/ 61 w 111"/>
                    <a:gd name="T5" fmla="*/ 291 h 95"/>
                    <a:gd name="T6" fmla="*/ 225 w 111"/>
                    <a:gd name="T7" fmla="*/ 13 h 95"/>
                    <a:gd name="T8" fmla="*/ 225 w 111"/>
                    <a:gd name="T9" fmla="*/ 13 h 95"/>
                    <a:gd name="T10" fmla="*/ 332 w 111"/>
                    <a:gd name="T11" fmla="*/ 0 h 95"/>
                    <a:gd name="T12" fmla="*/ 417 w 111"/>
                    <a:gd name="T13" fmla="*/ 0 h 95"/>
                    <a:gd name="T14" fmla="*/ 417 w 111"/>
                    <a:gd name="T15" fmla="*/ 0 h 95"/>
                    <a:gd name="T16" fmla="*/ 417 w 111"/>
                    <a:gd name="T17" fmla="*/ 97 h 95"/>
                    <a:gd name="T18" fmla="*/ 448 w 111"/>
                    <a:gd name="T19" fmla="*/ 308 h 95"/>
                    <a:gd name="T20" fmla="*/ 455 w 111"/>
                    <a:gd name="T21" fmla="*/ 360 h 9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1"/>
                    <a:gd name="T34" fmla="*/ 0 h 95"/>
                    <a:gd name="T35" fmla="*/ 111 w 111"/>
                    <a:gd name="T36" fmla="*/ 95 h 9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1" h="95">
                      <a:moveTo>
                        <a:pt x="111" y="88"/>
                      </a:moveTo>
                      <a:lnTo>
                        <a:pt x="0" y="95"/>
                      </a:lnTo>
                      <a:lnTo>
                        <a:pt x="15" y="71"/>
                      </a:lnTo>
                      <a:lnTo>
                        <a:pt x="55" y="3"/>
                      </a:lnTo>
                      <a:lnTo>
                        <a:pt x="81" y="0"/>
                      </a:lnTo>
                      <a:lnTo>
                        <a:pt x="102" y="0"/>
                      </a:lnTo>
                      <a:lnTo>
                        <a:pt x="102" y="24"/>
                      </a:lnTo>
                      <a:lnTo>
                        <a:pt x="109" y="76"/>
                      </a:lnTo>
                      <a:lnTo>
                        <a:pt x="111" y="88"/>
                      </a:lnTo>
                      <a:close/>
                    </a:path>
                  </a:pathLst>
                </a:custGeom>
                <a:solidFill>
                  <a:srgbClr val="ED1C2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02" name="Freeform 988"/>
                <p:cNvSpPr>
                  <a:spLocks/>
                </p:cNvSpPr>
                <p:nvPr/>
              </p:nvSpPr>
              <p:spPr bwMode="auto">
                <a:xfrm>
                  <a:off x="432" y="3549"/>
                  <a:ext cx="231" cy="147"/>
                </a:xfrm>
                <a:custGeom>
                  <a:avLst/>
                  <a:gdLst>
                    <a:gd name="T0" fmla="*/ 656 w 163"/>
                    <a:gd name="T1" fmla="*/ 0 h 104"/>
                    <a:gd name="T2" fmla="*/ 656 w 163"/>
                    <a:gd name="T3" fmla="*/ 8 h 104"/>
                    <a:gd name="T4" fmla="*/ 641 w 163"/>
                    <a:gd name="T5" fmla="*/ 93 h 104"/>
                    <a:gd name="T6" fmla="*/ 621 w 163"/>
                    <a:gd name="T7" fmla="*/ 151 h 104"/>
                    <a:gd name="T8" fmla="*/ 601 w 163"/>
                    <a:gd name="T9" fmla="*/ 254 h 104"/>
                    <a:gd name="T10" fmla="*/ 601 w 163"/>
                    <a:gd name="T11" fmla="*/ 328 h 104"/>
                    <a:gd name="T12" fmla="*/ 641 w 163"/>
                    <a:gd name="T13" fmla="*/ 404 h 104"/>
                    <a:gd name="T14" fmla="*/ 641 w 163"/>
                    <a:gd name="T15" fmla="*/ 404 h 104"/>
                    <a:gd name="T16" fmla="*/ 553 w 163"/>
                    <a:gd name="T17" fmla="*/ 416 h 104"/>
                    <a:gd name="T18" fmla="*/ 438 w 163"/>
                    <a:gd name="T19" fmla="*/ 416 h 104"/>
                    <a:gd name="T20" fmla="*/ 342 w 163"/>
                    <a:gd name="T21" fmla="*/ 404 h 104"/>
                    <a:gd name="T22" fmla="*/ 231 w 163"/>
                    <a:gd name="T23" fmla="*/ 396 h 104"/>
                    <a:gd name="T24" fmla="*/ 173 w 163"/>
                    <a:gd name="T25" fmla="*/ 404 h 104"/>
                    <a:gd name="T26" fmla="*/ 88 w 163"/>
                    <a:gd name="T27" fmla="*/ 404 h 104"/>
                    <a:gd name="T28" fmla="*/ 77 w 163"/>
                    <a:gd name="T29" fmla="*/ 404 h 104"/>
                    <a:gd name="T30" fmla="*/ 61 w 163"/>
                    <a:gd name="T31" fmla="*/ 396 h 104"/>
                    <a:gd name="T32" fmla="*/ 40 w 163"/>
                    <a:gd name="T33" fmla="*/ 368 h 104"/>
                    <a:gd name="T34" fmla="*/ 13 w 163"/>
                    <a:gd name="T35" fmla="*/ 319 h 104"/>
                    <a:gd name="T36" fmla="*/ 0 w 163"/>
                    <a:gd name="T37" fmla="*/ 254 h 104"/>
                    <a:gd name="T38" fmla="*/ 0 w 163"/>
                    <a:gd name="T39" fmla="*/ 180 h 104"/>
                    <a:gd name="T40" fmla="*/ 0 w 163"/>
                    <a:gd name="T41" fmla="*/ 124 h 104"/>
                    <a:gd name="T42" fmla="*/ 20 w 163"/>
                    <a:gd name="T43" fmla="*/ 66 h 104"/>
                    <a:gd name="T44" fmla="*/ 48 w 163"/>
                    <a:gd name="T45" fmla="*/ 28 h 104"/>
                    <a:gd name="T46" fmla="*/ 88 w 163"/>
                    <a:gd name="T47" fmla="*/ 8 h 104"/>
                    <a:gd name="T48" fmla="*/ 164 w 163"/>
                    <a:gd name="T49" fmla="*/ 0 h 104"/>
                    <a:gd name="T50" fmla="*/ 271 w 163"/>
                    <a:gd name="T51" fmla="*/ 0 h 104"/>
                    <a:gd name="T52" fmla="*/ 364 w 163"/>
                    <a:gd name="T53" fmla="*/ 8 h 104"/>
                    <a:gd name="T54" fmla="*/ 486 w 163"/>
                    <a:gd name="T55" fmla="*/ 28 h 104"/>
                    <a:gd name="T56" fmla="*/ 564 w 163"/>
                    <a:gd name="T57" fmla="*/ 20 h 104"/>
                    <a:gd name="T58" fmla="*/ 656 w 163"/>
                    <a:gd name="T59" fmla="*/ 0 h 104"/>
                    <a:gd name="T60" fmla="*/ 656 w 163"/>
                    <a:gd name="T61" fmla="*/ 0 h 104"/>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3"/>
                    <a:gd name="T94" fmla="*/ 0 h 104"/>
                    <a:gd name="T95" fmla="*/ 163 w 163"/>
                    <a:gd name="T96" fmla="*/ 104 h 104"/>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3" h="104">
                      <a:moveTo>
                        <a:pt x="163" y="0"/>
                      </a:moveTo>
                      <a:lnTo>
                        <a:pt x="163" y="2"/>
                      </a:lnTo>
                      <a:lnTo>
                        <a:pt x="159" y="23"/>
                      </a:lnTo>
                      <a:lnTo>
                        <a:pt x="154" y="38"/>
                      </a:lnTo>
                      <a:lnTo>
                        <a:pt x="149" y="64"/>
                      </a:lnTo>
                      <a:lnTo>
                        <a:pt x="149" y="82"/>
                      </a:lnTo>
                      <a:lnTo>
                        <a:pt x="159" y="101"/>
                      </a:lnTo>
                      <a:lnTo>
                        <a:pt x="137" y="104"/>
                      </a:lnTo>
                      <a:lnTo>
                        <a:pt x="109" y="104"/>
                      </a:lnTo>
                      <a:lnTo>
                        <a:pt x="85" y="101"/>
                      </a:lnTo>
                      <a:lnTo>
                        <a:pt x="57" y="99"/>
                      </a:lnTo>
                      <a:lnTo>
                        <a:pt x="43" y="101"/>
                      </a:lnTo>
                      <a:lnTo>
                        <a:pt x="22" y="101"/>
                      </a:lnTo>
                      <a:lnTo>
                        <a:pt x="19" y="101"/>
                      </a:lnTo>
                      <a:lnTo>
                        <a:pt x="15" y="99"/>
                      </a:lnTo>
                      <a:lnTo>
                        <a:pt x="10" y="92"/>
                      </a:lnTo>
                      <a:lnTo>
                        <a:pt x="3" y="80"/>
                      </a:lnTo>
                      <a:lnTo>
                        <a:pt x="0" y="64"/>
                      </a:lnTo>
                      <a:lnTo>
                        <a:pt x="0" y="45"/>
                      </a:lnTo>
                      <a:lnTo>
                        <a:pt x="0" y="31"/>
                      </a:lnTo>
                      <a:lnTo>
                        <a:pt x="5" y="16"/>
                      </a:lnTo>
                      <a:lnTo>
                        <a:pt x="12" y="7"/>
                      </a:lnTo>
                      <a:lnTo>
                        <a:pt x="22" y="2"/>
                      </a:lnTo>
                      <a:lnTo>
                        <a:pt x="41" y="0"/>
                      </a:lnTo>
                      <a:lnTo>
                        <a:pt x="67" y="0"/>
                      </a:lnTo>
                      <a:lnTo>
                        <a:pt x="90" y="2"/>
                      </a:lnTo>
                      <a:lnTo>
                        <a:pt x="121" y="7"/>
                      </a:lnTo>
                      <a:lnTo>
                        <a:pt x="140" y="5"/>
                      </a:lnTo>
                      <a:lnTo>
                        <a:pt x="163"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03" name="Line 989"/>
                <p:cNvSpPr>
                  <a:spLocks noChangeShapeType="1"/>
                </p:cNvSpPr>
                <p:nvPr/>
              </p:nvSpPr>
              <p:spPr bwMode="auto">
                <a:xfrm flipH="1">
                  <a:off x="1129" y="3475"/>
                  <a:ext cx="6" cy="7"/>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4" name="Line 990"/>
                <p:cNvSpPr>
                  <a:spLocks noChangeShapeType="1"/>
                </p:cNvSpPr>
                <p:nvPr/>
              </p:nvSpPr>
              <p:spPr bwMode="auto">
                <a:xfrm flipV="1">
                  <a:off x="1146" y="3428"/>
                  <a:ext cx="13" cy="23"/>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5" name="Line 991"/>
                <p:cNvSpPr>
                  <a:spLocks noChangeShapeType="1"/>
                </p:cNvSpPr>
                <p:nvPr/>
              </p:nvSpPr>
              <p:spPr bwMode="auto">
                <a:xfrm flipV="1">
                  <a:off x="1172" y="3385"/>
                  <a:ext cx="14" cy="19"/>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6" name="Freeform 992"/>
                <p:cNvSpPr>
                  <a:spLocks/>
                </p:cNvSpPr>
                <p:nvPr/>
              </p:nvSpPr>
              <p:spPr bwMode="auto">
                <a:xfrm>
                  <a:off x="1199" y="3230"/>
                  <a:ext cx="74" cy="132"/>
                </a:xfrm>
                <a:custGeom>
                  <a:avLst/>
                  <a:gdLst>
                    <a:gd name="T0" fmla="*/ 0 w 52"/>
                    <a:gd name="T1" fmla="*/ 376 h 93"/>
                    <a:gd name="T2" fmla="*/ 61 w 52"/>
                    <a:gd name="T3" fmla="*/ 280 h 93"/>
                    <a:gd name="T4" fmla="*/ 212 w 52"/>
                    <a:gd name="T5" fmla="*/ 0 h 93"/>
                    <a:gd name="T6" fmla="*/ 0 60000 65536"/>
                    <a:gd name="T7" fmla="*/ 0 60000 65536"/>
                    <a:gd name="T8" fmla="*/ 0 60000 65536"/>
                    <a:gd name="T9" fmla="*/ 0 w 52"/>
                    <a:gd name="T10" fmla="*/ 0 h 93"/>
                    <a:gd name="T11" fmla="*/ 52 w 52"/>
                    <a:gd name="T12" fmla="*/ 93 h 93"/>
                  </a:gdLst>
                  <a:ahLst/>
                  <a:cxnLst>
                    <a:cxn ang="T6">
                      <a:pos x="T0" y="T1"/>
                    </a:cxn>
                    <a:cxn ang="T7">
                      <a:pos x="T2" y="T3"/>
                    </a:cxn>
                    <a:cxn ang="T8">
                      <a:pos x="T4" y="T5"/>
                    </a:cxn>
                  </a:cxnLst>
                  <a:rect l="T9" t="T10" r="T11" b="T12"/>
                  <a:pathLst>
                    <a:path w="52" h="93">
                      <a:moveTo>
                        <a:pt x="0" y="93"/>
                      </a:moveTo>
                      <a:lnTo>
                        <a:pt x="15" y="69"/>
                      </a:lnTo>
                      <a:lnTo>
                        <a:pt x="52"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07" name="Freeform 993"/>
                <p:cNvSpPr>
                  <a:spLocks/>
                </p:cNvSpPr>
                <p:nvPr/>
              </p:nvSpPr>
              <p:spPr bwMode="auto">
                <a:xfrm>
                  <a:off x="847" y="3739"/>
                  <a:ext cx="379" cy="31"/>
                </a:xfrm>
                <a:custGeom>
                  <a:avLst/>
                  <a:gdLst>
                    <a:gd name="T0" fmla="*/ 1084 w 267"/>
                    <a:gd name="T1" fmla="*/ 0 h 22"/>
                    <a:gd name="T2" fmla="*/ 873 w 267"/>
                    <a:gd name="T3" fmla="*/ 20 h 22"/>
                    <a:gd name="T4" fmla="*/ 451 w 267"/>
                    <a:gd name="T5" fmla="*/ 59 h 22"/>
                    <a:gd name="T6" fmla="*/ 0 w 267"/>
                    <a:gd name="T7" fmla="*/ 87 h 22"/>
                    <a:gd name="T8" fmla="*/ 0 60000 65536"/>
                    <a:gd name="T9" fmla="*/ 0 60000 65536"/>
                    <a:gd name="T10" fmla="*/ 0 60000 65536"/>
                    <a:gd name="T11" fmla="*/ 0 60000 65536"/>
                    <a:gd name="T12" fmla="*/ 0 w 267"/>
                    <a:gd name="T13" fmla="*/ 0 h 22"/>
                    <a:gd name="T14" fmla="*/ 267 w 267"/>
                    <a:gd name="T15" fmla="*/ 22 h 22"/>
                  </a:gdLst>
                  <a:ahLst/>
                  <a:cxnLst>
                    <a:cxn ang="T8">
                      <a:pos x="T0" y="T1"/>
                    </a:cxn>
                    <a:cxn ang="T9">
                      <a:pos x="T2" y="T3"/>
                    </a:cxn>
                    <a:cxn ang="T10">
                      <a:pos x="T4" y="T5"/>
                    </a:cxn>
                    <a:cxn ang="T11">
                      <a:pos x="T6" y="T7"/>
                    </a:cxn>
                  </a:cxnLst>
                  <a:rect l="T12" t="T13" r="T14" b="T15"/>
                  <a:pathLst>
                    <a:path w="267" h="22">
                      <a:moveTo>
                        <a:pt x="267" y="0"/>
                      </a:moveTo>
                      <a:lnTo>
                        <a:pt x="215" y="5"/>
                      </a:lnTo>
                      <a:lnTo>
                        <a:pt x="111" y="15"/>
                      </a:lnTo>
                      <a:lnTo>
                        <a:pt x="0" y="2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08" name="Line 994"/>
                <p:cNvSpPr>
                  <a:spLocks noChangeShapeType="1"/>
                </p:cNvSpPr>
                <p:nvPr/>
              </p:nvSpPr>
              <p:spPr bwMode="auto">
                <a:xfrm flipV="1">
                  <a:off x="1267" y="3726"/>
                  <a:ext cx="99" cy="10"/>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09" name="Line 995"/>
                <p:cNvSpPr>
                  <a:spLocks noChangeShapeType="1"/>
                </p:cNvSpPr>
                <p:nvPr/>
              </p:nvSpPr>
              <p:spPr bwMode="auto">
                <a:xfrm flipV="1">
                  <a:off x="1407" y="3716"/>
                  <a:ext cx="81" cy="7"/>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0" name="Freeform 996"/>
                <p:cNvSpPr>
                  <a:spLocks/>
                </p:cNvSpPr>
                <p:nvPr/>
              </p:nvSpPr>
              <p:spPr bwMode="auto">
                <a:xfrm>
                  <a:off x="1531" y="3676"/>
                  <a:ext cx="439" cy="37"/>
                </a:xfrm>
                <a:custGeom>
                  <a:avLst/>
                  <a:gdLst>
                    <a:gd name="T0" fmla="*/ 0 w 310"/>
                    <a:gd name="T1" fmla="*/ 107 h 26"/>
                    <a:gd name="T2" fmla="*/ 668 w 310"/>
                    <a:gd name="T3" fmla="*/ 47 h 26"/>
                    <a:gd name="T4" fmla="*/ 724 w 310"/>
                    <a:gd name="T5" fmla="*/ 47 h 26"/>
                    <a:gd name="T6" fmla="*/ 906 w 310"/>
                    <a:gd name="T7" fmla="*/ 28 h 26"/>
                    <a:gd name="T8" fmla="*/ 1025 w 310"/>
                    <a:gd name="T9" fmla="*/ 19 h 26"/>
                    <a:gd name="T10" fmla="*/ 1248 w 310"/>
                    <a:gd name="T11" fmla="*/ 0 h 26"/>
                    <a:gd name="T12" fmla="*/ 0 60000 65536"/>
                    <a:gd name="T13" fmla="*/ 0 60000 65536"/>
                    <a:gd name="T14" fmla="*/ 0 60000 65536"/>
                    <a:gd name="T15" fmla="*/ 0 60000 65536"/>
                    <a:gd name="T16" fmla="*/ 0 60000 65536"/>
                    <a:gd name="T17" fmla="*/ 0 60000 65536"/>
                    <a:gd name="T18" fmla="*/ 0 w 310"/>
                    <a:gd name="T19" fmla="*/ 0 h 26"/>
                    <a:gd name="T20" fmla="*/ 310 w 310"/>
                    <a:gd name="T21" fmla="*/ 26 h 26"/>
                  </a:gdLst>
                  <a:ahLst/>
                  <a:cxnLst>
                    <a:cxn ang="T12">
                      <a:pos x="T0" y="T1"/>
                    </a:cxn>
                    <a:cxn ang="T13">
                      <a:pos x="T2" y="T3"/>
                    </a:cxn>
                    <a:cxn ang="T14">
                      <a:pos x="T4" y="T5"/>
                    </a:cxn>
                    <a:cxn ang="T15">
                      <a:pos x="T6" y="T7"/>
                    </a:cxn>
                    <a:cxn ang="T16">
                      <a:pos x="T8" y="T9"/>
                    </a:cxn>
                    <a:cxn ang="T17">
                      <a:pos x="T10" y="T11"/>
                    </a:cxn>
                  </a:cxnLst>
                  <a:rect l="T18" t="T19" r="T20" b="T21"/>
                  <a:pathLst>
                    <a:path w="310" h="26">
                      <a:moveTo>
                        <a:pt x="0" y="26"/>
                      </a:moveTo>
                      <a:lnTo>
                        <a:pt x="166" y="11"/>
                      </a:lnTo>
                      <a:lnTo>
                        <a:pt x="180" y="11"/>
                      </a:lnTo>
                      <a:lnTo>
                        <a:pt x="225" y="7"/>
                      </a:lnTo>
                      <a:lnTo>
                        <a:pt x="255" y="4"/>
                      </a:lnTo>
                      <a:lnTo>
                        <a:pt x="31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11" name="Freeform 997"/>
                <p:cNvSpPr>
                  <a:spLocks/>
                </p:cNvSpPr>
                <p:nvPr/>
              </p:nvSpPr>
              <p:spPr bwMode="auto">
                <a:xfrm>
                  <a:off x="1970" y="3562"/>
                  <a:ext cx="67" cy="114"/>
                </a:xfrm>
                <a:custGeom>
                  <a:avLst/>
                  <a:gdLst>
                    <a:gd name="T0" fmla="*/ 195 w 47"/>
                    <a:gd name="T1" fmla="*/ 0 h 81"/>
                    <a:gd name="T2" fmla="*/ 154 w 47"/>
                    <a:gd name="T3" fmla="*/ 48 h 81"/>
                    <a:gd name="T4" fmla="*/ 0 w 47"/>
                    <a:gd name="T5" fmla="*/ 317 h 81"/>
                    <a:gd name="T6" fmla="*/ 0 60000 65536"/>
                    <a:gd name="T7" fmla="*/ 0 60000 65536"/>
                    <a:gd name="T8" fmla="*/ 0 60000 65536"/>
                    <a:gd name="T9" fmla="*/ 0 w 47"/>
                    <a:gd name="T10" fmla="*/ 0 h 81"/>
                    <a:gd name="T11" fmla="*/ 47 w 47"/>
                    <a:gd name="T12" fmla="*/ 81 h 81"/>
                  </a:gdLst>
                  <a:ahLst/>
                  <a:cxnLst>
                    <a:cxn ang="T6">
                      <a:pos x="T0" y="T1"/>
                    </a:cxn>
                    <a:cxn ang="T7">
                      <a:pos x="T2" y="T3"/>
                    </a:cxn>
                    <a:cxn ang="T8">
                      <a:pos x="T4" y="T5"/>
                    </a:cxn>
                  </a:cxnLst>
                  <a:rect l="T9" t="T10" r="T11" b="T12"/>
                  <a:pathLst>
                    <a:path w="47" h="81">
                      <a:moveTo>
                        <a:pt x="47" y="0"/>
                      </a:moveTo>
                      <a:lnTo>
                        <a:pt x="37" y="12"/>
                      </a:lnTo>
                      <a:lnTo>
                        <a:pt x="0" y="8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12" name="Line 998"/>
                <p:cNvSpPr>
                  <a:spLocks noChangeShapeType="1"/>
                </p:cNvSpPr>
                <p:nvPr/>
              </p:nvSpPr>
              <p:spPr bwMode="auto">
                <a:xfrm flipV="1">
                  <a:off x="2049" y="3512"/>
                  <a:ext cx="15" cy="27"/>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3" name="Line 999"/>
                <p:cNvSpPr>
                  <a:spLocks noChangeShapeType="1"/>
                </p:cNvSpPr>
                <p:nvPr/>
              </p:nvSpPr>
              <p:spPr bwMode="auto">
                <a:xfrm flipV="1">
                  <a:off x="2076" y="3458"/>
                  <a:ext cx="20" cy="34"/>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4" name="Line 1000"/>
                <p:cNvSpPr>
                  <a:spLocks noChangeShapeType="1"/>
                </p:cNvSpPr>
                <p:nvPr/>
              </p:nvSpPr>
              <p:spPr bwMode="auto">
                <a:xfrm flipV="1">
                  <a:off x="2113" y="3345"/>
                  <a:ext cx="47" cy="83"/>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5" name="Line 1001"/>
                <p:cNvSpPr>
                  <a:spLocks noChangeShapeType="1"/>
                </p:cNvSpPr>
                <p:nvPr/>
              </p:nvSpPr>
              <p:spPr bwMode="auto">
                <a:xfrm flipV="1">
                  <a:off x="999" y="3438"/>
                  <a:ext cx="43" cy="74"/>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16" name="Freeform 1002"/>
                <p:cNvSpPr>
                  <a:spLocks/>
                </p:cNvSpPr>
                <p:nvPr/>
              </p:nvSpPr>
              <p:spPr bwMode="auto">
                <a:xfrm>
                  <a:off x="847" y="3640"/>
                  <a:ext cx="78" cy="130"/>
                </a:xfrm>
                <a:custGeom>
                  <a:avLst/>
                  <a:gdLst>
                    <a:gd name="T0" fmla="*/ 223 w 55"/>
                    <a:gd name="T1" fmla="*/ 0 h 92"/>
                    <a:gd name="T2" fmla="*/ 61 w 55"/>
                    <a:gd name="T3" fmla="*/ 271 h 92"/>
                    <a:gd name="T4" fmla="*/ 0 w 55"/>
                    <a:gd name="T5" fmla="*/ 367 h 92"/>
                    <a:gd name="T6" fmla="*/ 0 w 55"/>
                    <a:gd name="T7" fmla="*/ 367 h 92"/>
                    <a:gd name="T8" fmla="*/ 0 w 55"/>
                    <a:gd name="T9" fmla="*/ 367 h 92"/>
                    <a:gd name="T10" fmla="*/ 0 60000 65536"/>
                    <a:gd name="T11" fmla="*/ 0 60000 65536"/>
                    <a:gd name="T12" fmla="*/ 0 60000 65536"/>
                    <a:gd name="T13" fmla="*/ 0 60000 65536"/>
                    <a:gd name="T14" fmla="*/ 0 60000 65536"/>
                    <a:gd name="T15" fmla="*/ 0 w 55"/>
                    <a:gd name="T16" fmla="*/ 0 h 92"/>
                    <a:gd name="T17" fmla="*/ 55 w 55"/>
                    <a:gd name="T18" fmla="*/ 92 h 92"/>
                  </a:gdLst>
                  <a:ahLst/>
                  <a:cxnLst>
                    <a:cxn ang="T10">
                      <a:pos x="T0" y="T1"/>
                    </a:cxn>
                    <a:cxn ang="T11">
                      <a:pos x="T2" y="T3"/>
                    </a:cxn>
                    <a:cxn ang="T12">
                      <a:pos x="T4" y="T5"/>
                    </a:cxn>
                    <a:cxn ang="T13">
                      <a:pos x="T6" y="T7"/>
                    </a:cxn>
                    <a:cxn ang="T14">
                      <a:pos x="T8" y="T9"/>
                    </a:cxn>
                  </a:cxnLst>
                  <a:rect l="T15" t="T16" r="T17" b="T18"/>
                  <a:pathLst>
                    <a:path w="55" h="92">
                      <a:moveTo>
                        <a:pt x="55" y="0"/>
                      </a:moveTo>
                      <a:lnTo>
                        <a:pt x="15" y="68"/>
                      </a:lnTo>
                      <a:lnTo>
                        <a:pt x="0" y="9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17" name="Freeform 1003"/>
                <p:cNvSpPr>
                  <a:spLocks/>
                </p:cNvSpPr>
                <p:nvPr/>
              </p:nvSpPr>
              <p:spPr bwMode="auto">
                <a:xfrm>
                  <a:off x="1869" y="3345"/>
                  <a:ext cx="291" cy="27"/>
                </a:xfrm>
                <a:custGeom>
                  <a:avLst/>
                  <a:gdLst>
                    <a:gd name="T0" fmla="*/ 0 w 205"/>
                    <a:gd name="T1" fmla="*/ 77 h 19"/>
                    <a:gd name="T2" fmla="*/ 28 w 205"/>
                    <a:gd name="T3" fmla="*/ 67 h 19"/>
                    <a:gd name="T4" fmla="*/ 832 w 205"/>
                    <a:gd name="T5" fmla="*/ 0 h 19"/>
                    <a:gd name="T6" fmla="*/ 0 60000 65536"/>
                    <a:gd name="T7" fmla="*/ 0 60000 65536"/>
                    <a:gd name="T8" fmla="*/ 0 60000 65536"/>
                    <a:gd name="T9" fmla="*/ 0 w 205"/>
                    <a:gd name="T10" fmla="*/ 0 h 19"/>
                    <a:gd name="T11" fmla="*/ 205 w 205"/>
                    <a:gd name="T12" fmla="*/ 19 h 19"/>
                  </a:gdLst>
                  <a:ahLst/>
                  <a:cxnLst>
                    <a:cxn ang="T6">
                      <a:pos x="T0" y="T1"/>
                    </a:cxn>
                    <a:cxn ang="T7">
                      <a:pos x="T2" y="T3"/>
                    </a:cxn>
                    <a:cxn ang="T8">
                      <a:pos x="T4" y="T5"/>
                    </a:cxn>
                  </a:cxnLst>
                  <a:rect l="T9" t="T10" r="T11" b="T12"/>
                  <a:pathLst>
                    <a:path w="205" h="19">
                      <a:moveTo>
                        <a:pt x="0" y="19"/>
                      </a:moveTo>
                      <a:lnTo>
                        <a:pt x="7" y="16"/>
                      </a:lnTo>
                      <a:lnTo>
                        <a:pt x="205"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18" name="Freeform 1004"/>
                <p:cNvSpPr>
                  <a:spLocks/>
                </p:cNvSpPr>
                <p:nvPr/>
              </p:nvSpPr>
              <p:spPr bwMode="auto">
                <a:xfrm>
                  <a:off x="1042" y="3434"/>
                  <a:ext cx="31" cy="4"/>
                </a:xfrm>
                <a:custGeom>
                  <a:avLst/>
                  <a:gdLst>
                    <a:gd name="T0" fmla="*/ 87 w 22"/>
                    <a:gd name="T1" fmla="*/ 0 h 3"/>
                    <a:gd name="T2" fmla="*/ 87 w 22"/>
                    <a:gd name="T3" fmla="*/ 0 h 3"/>
                    <a:gd name="T4" fmla="*/ 0 w 22"/>
                    <a:gd name="T5" fmla="*/ 9 h 3"/>
                    <a:gd name="T6" fmla="*/ 0 60000 65536"/>
                    <a:gd name="T7" fmla="*/ 0 60000 65536"/>
                    <a:gd name="T8" fmla="*/ 0 60000 65536"/>
                    <a:gd name="T9" fmla="*/ 0 w 22"/>
                    <a:gd name="T10" fmla="*/ 0 h 3"/>
                    <a:gd name="T11" fmla="*/ 22 w 22"/>
                    <a:gd name="T12" fmla="*/ 3 h 3"/>
                  </a:gdLst>
                  <a:ahLst/>
                  <a:cxnLst>
                    <a:cxn ang="T6">
                      <a:pos x="T0" y="T1"/>
                    </a:cxn>
                    <a:cxn ang="T7">
                      <a:pos x="T2" y="T3"/>
                    </a:cxn>
                    <a:cxn ang="T8">
                      <a:pos x="T4" y="T5"/>
                    </a:cxn>
                  </a:cxnLst>
                  <a:rect l="T9" t="T10" r="T11" b="T12"/>
                  <a:pathLst>
                    <a:path w="22" h="3">
                      <a:moveTo>
                        <a:pt x="22" y="0"/>
                      </a:moveTo>
                      <a:lnTo>
                        <a:pt x="22" y="0"/>
                      </a:lnTo>
                      <a:lnTo>
                        <a:pt x="0" y="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19" name="Line 1005"/>
                <p:cNvSpPr>
                  <a:spLocks noChangeShapeType="1"/>
                </p:cNvSpPr>
                <p:nvPr/>
              </p:nvSpPr>
              <p:spPr bwMode="auto">
                <a:xfrm>
                  <a:off x="1273" y="3230"/>
                  <a:ext cx="10" cy="101"/>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20" name="Freeform 1006"/>
                <p:cNvSpPr>
                  <a:spLocks/>
                </p:cNvSpPr>
                <p:nvPr/>
              </p:nvSpPr>
              <p:spPr bwMode="auto">
                <a:xfrm>
                  <a:off x="1172" y="3903"/>
                  <a:ext cx="48" cy="81"/>
                </a:xfrm>
                <a:custGeom>
                  <a:avLst/>
                  <a:gdLst>
                    <a:gd name="T0" fmla="*/ 136 w 34"/>
                    <a:gd name="T1" fmla="*/ 0 h 57"/>
                    <a:gd name="T2" fmla="*/ 124 w 34"/>
                    <a:gd name="T3" fmla="*/ 13 h 57"/>
                    <a:gd name="T4" fmla="*/ 0 w 34"/>
                    <a:gd name="T5" fmla="*/ 232 h 57"/>
                    <a:gd name="T6" fmla="*/ 0 60000 65536"/>
                    <a:gd name="T7" fmla="*/ 0 60000 65536"/>
                    <a:gd name="T8" fmla="*/ 0 60000 65536"/>
                    <a:gd name="T9" fmla="*/ 0 w 34"/>
                    <a:gd name="T10" fmla="*/ 0 h 57"/>
                    <a:gd name="T11" fmla="*/ 34 w 34"/>
                    <a:gd name="T12" fmla="*/ 57 h 57"/>
                  </a:gdLst>
                  <a:ahLst/>
                  <a:cxnLst>
                    <a:cxn ang="T6">
                      <a:pos x="T0" y="T1"/>
                    </a:cxn>
                    <a:cxn ang="T7">
                      <a:pos x="T2" y="T3"/>
                    </a:cxn>
                    <a:cxn ang="T8">
                      <a:pos x="T4" y="T5"/>
                    </a:cxn>
                  </a:cxnLst>
                  <a:rect l="T9" t="T10" r="T11" b="T12"/>
                  <a:pathLst>
                    <a:path w="34" h="57">
                      <a:moveTo>
                        <a:pt x="34" y="0"/>
                      </a:moveTo>
                      <a:lnTo>
                        <a:pt x="31" y="3"/>
                      </a:lnTo>
                      <a:lnTo>
                        <a:pt x="0" y="5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21" name="Freeform 1007"/>
                <p:cNvSpPr>
                  <a:spLocks/>
                </p:cNvSpPr>
                <p:nvPr/>
              </p:nvSpPr>
              <p:spPr bwMode="auto">
                <a:xfrm>
                  <a:off x="1129" y="3482"/>
                  <a:ext cx="43" cy="502"/>
                </a:xfrm>
                <a:custGeom>
                  <a:avLst/>
                  <a:gdLst>
                    <a:gd name="T0" fmla="*/ 0 w 30"/>
                    <a:gd name="T1" fmla="*/ 0 h 354"/>
                    <a:gd name="T2" fmla="*/ 19 w 30"/>
                    <a:gd name="T3" fmla="*/ 177 h 354"/>
                    <a:gd name="T4" fmla="*/ 19 w 30"/>
                    <a:gd name="T5" fmla="*/ 191 h 354"/>
                    <a:gd name="T6" fmla="*/ 29 w 30"/>
                    <a:gd name="T7" fmla="*/ 370 h 354"/>
                    <a:gd name="T8" fmla="*/ 29 w 30"/>
                    <a:gd name="T9" fmla="*/ 370 h 354"/>
                    <a:gd name="T10" fmla="*/ 60 w 30"/>
                    <a:gd name="T11" fmla="*/ 627 h 354"/>
                    <a:gd name="T12" fmla="*/ 60 w 30"/>
                    <a:gd name="T13" fmla="*/ 648 h 354"/>
                    <a:gd name="T14" fmla="*/ 67 w 30"/>
                    <a:gd name="T15" fmla="*/ 752 h 354"/>
                    <a:gd name="T16" fmla="*/ 80 w 30"/>
                    <a:gd name="T17" fmla="*/ 859 h 354"/>
                    <a:gd name="T18" fmla="*/ 80 w 30"/>
                    <a:gd name="T19" fmla="*/ 871 h 354"/>
                    <a:gd name="T20" fmla="*/ 96 w 30"/>
                    <a:gd name="T21" fmla="*/ 1110 h 354"/>
                    <a:gd name="T22" fmla="*/ 96 w 30"/>
                    <a:gd name="T23" fmla="*/ 1125 h 354"/>
                    <a:gd name="T24" fmla="*/ 109 w 30"/>
                    <a:gd name="T25" fmla="*/ 1212 h 354"/>
                    <a:gd name="T26" fmla="*/ 128 w 30"/>
                    <a:gd name="T27" fmla="*/ 1432 h 354"/>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0"/>
                    <a:gd name="T43" fmla="*/ 0 h 354"/>
                    <a:gd name="T44" fmla="*/ 30 w 30"/>
                    <a:gd name="T45" fmla="*/ 354 h 354"/>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0" h="354">
                      <a:moveTo>
                        <a:pt x="0" y="0"/>
                      </a:moveTo>
                      <a:lnTo>
                        <a:pt x="4" y="44"/>
                      </a:lnTo>
                      <a:lnTo>
                        <a:pt x="4" y="47"/>
                      </a:lnTo>
                      <a:lnTo>
                        <a:pt x="7" y="92"/>
                      </a:lnTo>
                      <a:lnTo>
                        <a:pt x="14" y="155"/>
                      </a:lnTo>
                      <a:lnTo>
                        <a:pt x="14" y="160"/>
                      </a:lnTo>
                      <a:lnTo>
                        <a:pt x="16" y="186"/>
                      </a:lnTo>
                      <a:lnTo>
                        <a:pt x="19" y="212"/>
                      </a:lnTo>
                      <a:lnTo>
                        <a:pt x="19" y="215"/>
                      </a:lnTo>
                      <a:lnTo>
                        <a:pt x="23" y="274"/>
                      </a:lnTo>
                      <a:lnTo>
                        <a:pt x="23" y="278"/>
                      </a:lnTo>
                      <a:lnTo>
                        <a:pt x="26" y="300"/>
                      </a:lnTo>
                      <a:lnTo>
                        <a:pt x="30" y="354"/>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22" name="Freeform 1008"/>
                <p:cNvSpPr>
                  <a:spLocks/>
                </p:cNvSpPr>
                <p:nvPr/>
              </p:nvSpPr>
              <p:spPr bwMode="auto">
                <a:xfrm>
                  <a:off x="1059" y="3847"/>
                  <a:ext cx="61" cy="53"/>
                </a:xfrm>
                <a:custGeom>
                  <a:avLst/>
                  <a:gdLst>
                    <a:gd name="T0" fmla="*/ 0 w 43"/>
                    <a:gd name="T1" fmla="*/ 144 h 38"/>
                    <a:gd name="T2" fmla="*/ 155 w 43"/>
                    <a:gd name="T3" fmla="*/ 8 h 38"/>
                    <a:gd name="T4" fmla="*/ 174 w 43"/>
                    <a:gd name="T5" fmla="*/ 0 h 38"/>
                    <a:gd name="T6" fmla="*/ 0 60000 65536"/>
                    <a:gd name="T7" fmla="*/ 0 60000 65536"/>
                    <a:gd name="T8" fmla="*/ 0 60000 65536"/>
                    <a:gd name="T9" fmla="*/ 0 w 43"/>
                    <a:gd name="T10" fmla="*/ 0 h 38"/>
                    <a:gd name="T11" fmla="*/ 43 w 43"/>
                    <a:gd name="T12" fmla="*/ 38 h 38"/>
                  </a:gdLst>
                  <a:ahLst/>
                  <a:cxnLst>
                    <a:cxn ang="T6">
                      <a:pos x="T0" y="T1"/>
                    </a:cxn>
                    <a:cxn ang="T7">
                      <a:pos x="T2" y="T3"/>
                    </a:cxn>
                    <a:cxn ang="T8">
                      <a:pos x="T4" y="T5"/>
                    </a:cxn>
                  </a:cxnLst>
                  <a:rect l="T9" t="T10" r="T11" b="T12"/>
                  <a:pathLst>
                    <a:path w="43" h="38">
                      <a:moveTo>
                        <a:pt x="0" y="38"/>
                      </a:moveTo>
                      <a:lnTo>
                        <a:pt x="38" y="2"/>
                      </a:lnTo>
                      <a:lnTo>
                        <a:pt x="43"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23" name="Line 1009"/>
                <p:cNvSpPr>
                  <a:spLocks noChangeShapeType="1"/>
                </p:cNvSpPr>
                <p:nvPr/>
              </p:nvSpPr>
              <p:spPr bwMode="auto">
                <a:xfrm flipH="1" flipV="1">
                  <a:off x="1059" y="3900"/>
                  <a:ext cx="19" cy="13"/>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24" name="Line 1010"/>
                <p:cNvSpPr>
                  <a:spLocks noChangeShapeType="1"/>
                </p:cNvSpPr>
                <p:nvPr/>
              </p:nvSpPr>
              <p:spPr bwMode="auto">
                <a:xfrm flipV="1">
                  <a:off x="1078" y="3913"/>
                  <a:ext cx="2" cy="4"/>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25" name="Freeform 1011"/>
                <p:cNvSpPr>
                  <a:spLocks/>
                </p:cNvSpPr>
                <p:nvPr/>
              </p:nvSpPr>
              <p:spPr bwMode="auto">
                <a:xfrm>
                  <a:off x="1078" y="3847"/>
                  <a:ext cx="42" cy="70"/>
                </a:xfrm>
                <a:custGeom>
                  <a:avLst/>
                  <a:gdLst>
                    <a:gd name="T0" fmla="*/ 127 w 29"/>
                    <a:gd name="T1" fmla="*/ 0 h 50"/>
                    <a:gd name="T2" fmla="*/ 116 w 29"/>
                    <a:gd name="T3" fmla="*/ 20 h 50"/>
                    <a:gd name="T4" fmla="*/ 13 w 29"/>
                    <a:gd name="T5" fmla="*/ 181 h 50"/>
                    <a:gd name="T6" fmla="*/ 0 w 29"/>
                    <a:gd name="T7" fmla="*/ 192 h 50"/>
                    <a:gd name="T8" fmla="*/ 0 60000 65536"/>
                    <a:gd name="T9" fmla="*/ 0 60000 65536"/>
                    <a:gd name="T10" fmla="*/ 0 60000 65536"/>
                    <a:gd name="T11" fmla="*/ 0 60000 65536"/>
                    <a:gd name="T12" fmla="*/ 0 w 29"/>
                    <a:gd name="T13" fmla="*/ 0 h 50"/>
                    <a:gd name="T14" fmla="*/ 29 w 29"/>
                    <a:gd name="T15" fmla="*/ 50 h 50"/>
                  </a:gdLst>
                  <a:ahLst/>
                  <a:cxnLst>
                    <a:cxn ang="T8">
                      <a:pos x="T0" y="T1"/>
                    </a:cxn>
                    <a:cxn ang="T9">
                      <a:pos x="T2" y="T3"/>
                    </a:cxn>
                    <a:cxn ang="T10">
                      <a:pos x="T4" y="T5"/>
                    </a:cxn>
                    <a:cxn ang="T11">
                      <a:pos x="T6" y="T7"/>
                    </a:cxn>
                  </a:cxnLst>
                  <a:rect l="T12" t="T13" r="T14" b="T15"/>
                  <a:pathLst>
                    <a:path w="29" h="50">
                      <a:moveTo>
                        <a:pt x="29" y="0"/>
                      </a:moveTo>
                      <a:lnTo>
                        <a:pt x="26" y="5"/>
                      </a:lnTo>
                      <a:lnTo>
                        <a:pt x="3" y="47"/>
                      </a:lnTo>
                      <a:lnTo>
                        <a:pt x="0" y="5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26" name="Freeform 1012"/>
                <p:cNvSpPr>
                  <a:spLocks/>
                </p:cNvSpPr>
                <p:nvPr/>
              </p:nvSpPr>
              <p:spPr bwMode="auto">
                <a:xfrm>
                  <a:off x="1762" y="3659"/>
                  <a:ext cx="24" cy="33"/>
                </a:xfrm>
                <a:custGeom>
                  <a:avLst/>
                  <a:gdLst>
                    <a:gd name="T0" fmla="*/ 68 w 17"/>
                    <a:gd name="T1" fmla="*/ 0 h 23"/>
                    <a:gd name="T2" fmla="*/ 40 w 17"/>
                    <a:gd name="T3" fmla="*/ 60 h 23"/>
                    <a:gd name="T4" fmla="*/ 28 w 17"/>
                    <a:gd name="T5" fmla="*/ 89 h 23"/>
                    <a:gd name="T6" fmla="*/ 11 w 17"/>
                    <a:gd name="T7" fmla="*/ 96 h 23"/>
                    <a:gd name="T8" fmla="*/ 0 w 17"/>
                    <a:gd name="T9" fmla="*/ 96 h 23"/>
                    <a:gd name="T10" fmla="*/ 0 60000 65536"/>
                    <a:gd name="T11" fmla="*/ 0 60000 65536"/>
                    <a:gd name="T12" fmla="*/ 0 60000 65536"/>
                    <a:gd name="T13" fmla="*/ 0 60000 65536"/>
                    <a:gd name="T14" fmla="*/ 0 60000 65536"/>
                    <a:gd name="T15" fmla="*/ 0 w 17"/>
                    <a:gd name="T16" fmla="*/ 0 h 23"/>
                    <a:gd name="T17" fmla="*/ 17 w 17"/>
                    <a:gd name="T18" fmla="*/ 23 h 23"/>
                  </a:gdLst>
                  <a:ahLst/>
                  <a:cxnLst>
                    <a:cxn ang="T10">
                      <a:pos x="T0" y="T1"/>
                    </a:cxn>
                    <a:cxn ang="T11">
                      <a:pos x="T2" y="T3"/>
                    </a:cxn>
                    <a:cxn ang="T12">
                      <a:pos x="T4" y="T5"/>
                    </a:cxn>
                    <a:cxn ang="T13">
                      <a:pos x="T6" y="T7"/>
                    </a:cxn>
                    <a:cxn ang="T14">
                      <a:pos x="T8" y="T9"/>
                    </a:cxn>
                  </a:cxnLst>
                  <a:rect l="T15" t="T16" r="T17" b="T18"/>
                  <a:pathLst>
                    <a:path w="17" h="23">
                      <a:moveTo>
                        <a:pt x="17" y="0"/>
                      </a:moveTo>
                      <a:lnTo>
                        <a:pt x="10" y="14"/>
                      </a:lnTo>
                      <a:lnTo>
                        <a:pt x="7" y="21"/>
                      </a:lnTo>
                      <a:lnTo>
                        <a:pt x="3" y="23"/>
                      </a:lnTo>
                      <a:lnTo>
                        <a:pt x="0" y="2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27" name="Freeform 1013"/>
                <p:cNvSpPr>
                  <a:spLocks/>
                </p:cNvSpPr>
                <p:nvPr/>
              </p:nvSpPr>
              <p:spPr bwMode="auto">
                <a:xfrm>
                  <a:off x="1100" y="3613"/>
                  <a:ext cx="89" cy="93"/>
                </a:xfrm>
                <a:custGeom>
                  <a:avLst/>
                  <a:gdLst>
                    <a:gd name="T0" fmla="*/ 251 w 63"/>
                    <a:gd name="T1" fmla="*/ 131 h 66"/>
                    <a:gd name="T2" fmla="*/ 242 w 63"/>
                    <a:gd name="T3" fmla="*/ 76 h 66"/>
                    <a:gd name="T4" fmla="*/ 223 w 63"/>
                    <a:gd name="T5" fmla="*/ 35 h 66"/>
                    <a:gd name="T6" fmla="*/ 175 w 63"/>
                    <a:gd name="T7" fmla="*/ 8 h 66"/>
                    <a:gd name="T8" fmla="*/ 131 w 63"/>
                    <a:gd name="T9" fmla="*/ 0 h 66"/>
                    <a:gd name="T10" fmla="*/ 114 w 63"/>
                    <a:gd name="T11" fmla="*/ 0 h 66"/>
                    <a:gd name="T12" fmla="*/ 83 w 63"/>
                    <a:gd name="T13" fmla="*/ 8 h 66"/>
                    <a:gd name="T14" fmla="*/ 35 w 63"/>
                    <a:gd name="T15" fmla="*/ 35 h 66"/>
                    <a:gd name="T16" fmla="*/ 8 w 63"/>
                    <a:gd name="T17" fmla="*/ 76 h 66"/>
                    <a:gd name="T18" fmla="*/ 0 w 63"/>
                    <a:gd name="T19" fmla="*/ 117 h 66"/>
                    <a:gd name="T20" fmla="*/ 0 w 63"/>
                    <a:gd name="T21" fmla="*/ 131 h 66"/>
                    <a:gd name="T22" fmla="*/ 0 w 63"/>
                    <a:gd name="T23" fmla="*/ 145 h 66"/>
                    <a:gd name="T24" fmla="*/ 8 w 63"/>
                    <a:gd name="T25" fmla="*/ 165 h 66"/>
                    <a:gd name="T26" fmla="*/ 8 w 63"/>
                    <a:gd name="T27" fmla="*/ 176 h 66"/>
                    <a:gd name="T28" fmla="*/ 35 w 63"/>
                    <a:gd name="T29" fmla="*/ 213 h 66"/>
                    <a:gd name="T30" fmla="*/ 45 w 63"/>
                    <a:gd name="T31" fmla="*/ 220 h 66"/>
                    <a:gd name="T32" fmla="*/ 83 w 63"/>
                    <a:gd name="T33" fmla="*/ 248 h 66"/>
                    <a:gd name="T34" fmla="*/ 131 w 63"/>
                    <a:gd name="T35" fmla="*/ 261 h 66"/>
                    <a:gd name="T36" fmla="*/ 137 w 63"/>
                    <a:gd name="T37" fmla="*/ 248 h 66"/>
                    <a:gd name="T38" fmla="*/ 175 w 63"/>
                    <a:gd name="T39" fmla="*/ 248 h 66"/>
                    <a:gd name="T40" fmla="*/ 223 w 63"/>
                    <a:gd name="T41" fmla="*/ 213 h 66"/>
                    <a:gd name="T42" fmla="*/ 242 w 63"/>
                    <a:gd name="T43" fmla="*/ 176 h 66"/>
                    <a:gd name="T44" fmla="*/ 242 w 63"/>
                    <a:gd name="T45" fmla="*/ 176 h 66"/>
                    <a:gd name="T46" fmla="*/ 251 w 63"/>
                    <a:gd name="T47" fmla="*/ 156 h 66"/>
                    <a:gd name="T48" fmla="*/ 251 w 63"/>
                    <a:gd name="T49" fmla="*/ 131 h 6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3"/>
                    <a:gd name="T76" fmla="*/ 0 h 66"/>
                    <a:gd name="T77" fmla="*/ 63 w 63"/>
                    <a:gd name="T78" fmla="*/ 66 h 6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3" h="66">
                      <a:moveTo>
                        <a:pt x="63" y="33"/>
                      </a:moveTo>
                      <a:lnTo>
                        <a:pt x="61" y="19"/>
                      </a:lnTo>
                      <a:lnTo>
                        <a:pt x="56" y="9"/>
                      </a:lnTo>
                      <a:lnTo>
                        <a:pt x="44" y="2"/>
                      </a:lnTo>
                      <a:lnTo>
                        <a:pt x="33" y="0"/>
                      </a:lnTo>
                      <a:lnTo>
                        <a:pt x="28" y="0"/>
                      </a:lnTo>
                      <a:lnTo>
                        <a:pt x="21" y="2"/>
                      </a:lnTo>
                      <a:lnTo>
                        <a:pt x="9" y="9"/>
                      </a:lnTo>
                      <a:lnTo>
                        <a:pt x="2" y="19"/>
                      </a:lnTo>
                      <a:lnTo>
                        <a:pt x="0" y="30"/>
                      </a:lnTo>
                      <a:lnTo>
                        <a:pt x="0" y="33"/>
                      </a:lnTo>
                      <a:lnTo>
                        <a:pt x="0" y="37"/>
                      </a:lnTo>
                      <a:lnTo>
                        <a:pt x="2" y="42"/>
                      </a:lnTo>
                      <a:lnTo>
                        <a:pt x="2" y="45"/>
                      </a:lnTo>
                      <a:lnTo>
                        <a:pt x="9" y="54"/>
                      </a:lnTo>
                      <a:lnTo>
                        <a:pt x="11" y="56"/>
                      </a:lnTo>
                      <a:lnTo>
                        <a:pt x="21" y="63"/>
                      </a:lnTo>
                      <a:lnTo>
                        <a:pt x="33" y="66"/>
                      </a:lnTo>
                      <a:lnTo>
                        <a:pt x="35" y="63"/>
                      </a:lnTo>
                      <a:lnTo>
                        <a:pt x="44" y="63"/>
                      </a:lnTo>
                      <a:lnTo>
                        <a:pt x="56" y="54"/>
                      </a:lnTo>
                      <a:lnTo>
                        <a:pt x="61" y="45"/>
                      </a:lnTo>
                      <a:lnTo>
                        <a:pt x="63" y="40"/>
                      </a:lnTo>
                      <a:lnTo>
                        <a:pt x="63" y="3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28" name="Freeform 1014"/>
                <p:cNvSpPr>
                  <a:spLocks/>
                </p:cNvSpPr>
                <p:nvPr/>
              </p:nvSpPr>
              <p:spPr bwMode="auto">
                <a:xfrm>
                  <a:off x="1115" y="3787"/>
                  <a:ext cx="88" cy="86"/>
                </a:xfrm>
                <a:custGeom>
                  <a:avLst/>
                  <a:gdLst>
                    <a:gd name="T0" fmla="*/ 251 w 62"/>
                    <a:gd name="T1" fmla="*/ 117 h 61"/>
                    <a:gd name="T2" fmla="*/ 240 w 62"/>
                    <a:gd name="T3" fmla="*/ 69 h 61"/>
                    <a:gd name="T4" fmla="*/ 211 w 62"/>
                    <a:gd name="T5" fmla="*/ 35 h 61"/>
                    <a:gd name="T6" fmla="*/ 175 w 62"/>
                    <a:gd name="T7" fmla="*/ 8 h 61"/>
                    <a:gd name="T8" fmla="*/ 125 w 62"/>
                    <a:gd name="T9" fmla="*/ 0 h 61"/>
                    <a:gd name="T10" fmla="*/ 116 w 62"/>
                    <a:gd name="T11" fmla="*/ 0 h 61"/>
                    <a:gd name="T12" fmla="*/ 77 w 62"/>
                    <a:gd name="T13" fmla="*/ 8 h 61"/>
                    <a:gd name="T14" fmla="*/ 40 w 62"/>
                    <a:gd name="T15" fmla="*/ 35 h 61"/>
                    <a:gd name="T16" fmla="*/ 13 w 62"/>
                    <a:gd name="T17" fmla="*/ 69 h 61"/>
                    <a:gd name="T18" fmla="*/ 0 w 62"/>
                    <a:gd name="T19" fmla="*/ 117 h 61"/>
                    <a:gd name="T20" fmla="*/ 13 w 62"/>
                    <a:gd name="T21" fmla="*/ 165 h 61"/>
                    <a:gd name="T22" fmla="*/ 40 w 62"/>
                    <a:gd name="T23" fmla="*/ 204 h 61"/>
                    <a:gd name="T24" fmla="*/ 77 w 62"/>
                    <a:gd name="T25" fmla="*/ 233 h 61"/>
                    <a:gd name="T26" fmla="*/ 125 w 62"/>
                    <a:gd name="T27" fmla="*/ 241 h 61"/>
                    <a:gd name="T28" fmla="*/ 135 w 62"/>
                    <a:gd name="T29" fmla="*/ 233 h 61"/>
                    <a:gd name="T30" fmla="*/ 175 w 62"/>
                    <a:gd name="T31" fmla="*/ 233 h 61"/>
                    <a:gd name="T32" fmla="*/ 211 w 62"/>
                    <a:gd name="T33" fmla="*/ 204 h 61"/>
                    <a:gd name="T34" fmla="*/ 240 w 62"/>
                    <a:gd name="T35" fmla="*/ 165 h 61"/>
                    <a:gd name="T36" fmla="*/ 251 w 62"/>
                    <a:gd name="T37" fmla="*/ 117 h 6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2"/>
                    <a:gd name="T58" fmla="*/ 0 h 61"/>
                    <a:gd name="T59" fmla="*/ 62 w 62"/>
                    <a:gd name="T60" fmla="*/ 61 h 6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2" h="61">
                      <a:moveTo>
                        <a:pt x="62" y="30"/>
                      </a:moveTo>
                      <a:lnTo>
                        <a:pt x="59" y="18"/>
                      </a:lnTo>
                      <a:lnTo>
                        <a:pt x="52" y="9"/>
                      </a:lnTo>
                      <a:lnTo>
                        <a:pt x="43" y="2"/>
                      </a:lnTo>
                      <a:lnTo>
                        <a:pt x="31" y="0"/>
                      </a:lnTo>
                      <a:lnTo>
                        <a:pt x="29" y="0"/>
                      </a:lnTo>
                      <a:lnTo>
                        <a:pt x="19" y="2"/>
                      </a:lnTo>
                      <a:lnTo>
                        <a:pt x="10" y="9"/>
                      </a:lnTo>
                      <a:lnTo>
                        <a:pt x="3" y="18"/>
                      </a:lnTo>
                      <a:lnTo>
                        <a:pt x="0" y="30"/>
                      </a:lnTo>
                      <a:lnTo>
                        <a:pt x="3" y="42"/>
                      </a:lnTo>
                      <a:lnTo>
                        <a:pt x="10" y="52"/>
                      </a:lnTo>
                      <a:lnTo>
                        <a:pt x="19" y="59"/>
                      </a:lnTo>
                      <a:lnTo>
                        <a:pt x="31" y="61"/>
                      </a:lnTo>
                      <a:lnTo>
                        <a:pt x="33" y="59"/>
                      </a:lnTo>
                      <a:lnTo>
                        <a:pt x="43" y="59"/>
                      </a:lnTo>
                      <a:lnTo>
                        <a:pt x="52" y="52"/>
                      </a:lnTo>
                      <a:lnTo>
                        <a:pt x="59" y="42"/>
                      </a:lnTo>
                      <a:lnTo>
                        <a:pt x="62" y="3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29" name="Freeform 1015"/>
                <p:cNvSpPr>
                  <a:spLocks/>
                </p:cNvSpPr>
                <p:nvPr/>
              </p:nvSpPr>
              <p:spPr bwMode="auto">
                <a:xfrm>
                  <a:off x="1002" y="3900"/>
                  <a:ext cx="757" cy="23"/>
                </a:xfrm>
                <a:custGeom>
                  <a:avLst/>
                  <a:gdLst>
                    <a:gd name="T0" fmla="*/ 2156 w 534"/>
                    <a:gd name="T1" fmla="*/ 68 h 16"/>
                    <a:gd name="T2" fmla="*/ 1897 w 534"/>
                    <a:gd name="T3" fmla="*/ 39 h 16"/>
                    <a:gd name="T4" fmla="*/ 1694 w 534"/>
                    <a:gd name="T5" fmla="*/ 29 h 16"/>
                    <a:gd name="T6" fmla="*/ 1209 w 534"/>
                    <a:gd name="T7" fmla="*/ 0 h 16"/>
                    <a:gd name="T8" fmla="*/ 832 w 534"/>
                    <a:gd name="T9" fmla="*/ 0 h 16"/>
                    <a:gd name="T10" fmla="*/ 610 w 534"/>
                    <a:gd name="T11" fmla="*/ 20 h 16"/>
                    <a:gd name="T12" fmla="*/ 466 w 534"/>
                    <a:gd name="T13" fmla="*/ 20 h 16"/>
                    <a:gd name="T14" fmla="*/ 364 w 534"/>
                    <a:gd name="T15" fmla="*/ 29 h 16"/>
                    <a:gd name="T16" fmla="*/ 231 w 534"/>
                    <a:gd name="T17" fmla="*/ 39 h 16"/>
                    <a:gd name="T18" fmla="*/ 220 w 534"/>
                    <a:gd name="T19" fmla="*/ 39 h 16"/>
                    <a:gd name="T20" fmla="*/ 220 w 534"/>
                    <a:gd name="T21" fmla="*/ 39 h 16"/>
                    <a:gd name="T22" fmla="*/ 0 w 534"/>
                    <a:gd name="T23" fmla="*/ 68 h 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34"/>
                    <a:gd name="T37" fmla="*/ 0 h 16"/>
                    <a:gd name="T38" fmla="*/ 534 w 534"/>
                    <a:gd name="T39" fmla="*/ 16 h 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34" h="16">
                      <a:moveTo>
                        <a:pt x="534" y="16"/>
                      </a:moveTo>
                      <a:lnTo>
                        <a:pt x="470" y="9"/>
                      </a:lnTo>
                      <a:lnTo>
                        <a:pt x="420" y="7"/>
                      </a:lnTo>
                      <a:lnTo>
                        <a:pt x="300" y="0"/>
                      </a:lnTo>
                      <a:lnTo>
                        <a:pt x="206" y="0"/>
                      </a:lnTo>
                      <a:lnTo>
                        <a:pt x="151" y="5"/>
                      </a:lnTo>
                      <a:lnTo>
                        <a:pt x="116" y="5"/>
                      </a:lnTo>
                      <a:lnTo>
                        <a:pt x="90" y="7"/>
                      </a:lnTo>
                      <a:lnTo>
                        <a:pt x="57" y="9"/>
                      </a:lnTo>
                      <a:lnTo>
                        <a:pt x="54" y="9"/>
                      </a:lnTo>
                      <a:lnTo>
                        <a:pt x="0" y="1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30" name="Freeform 1016"/>
                <p:cNvSpPr>
                  <a:spLocks/>
                </p:cNvSpPr>
                <p:nvPr/>
              </p:nvSpPr>
              <p:spPr bwMode="auto">
                <a:xfrm>
                  <a:off x="1745" y="3545"/>
                  <a:ext cx="27" cy="378"/>
                </a:xfrm>
                <a:custGeom>
                  <a:avLst/>
                  <a:gdLst>
                    <a:gd name="T0" fmla="*/ 40 w 19"/>
                    <a:gd name="T1" fmla="*/ 1072 h 267"/>
                    <a:gd name="T2" fmla="*/ 13 w 19"/>
                    <a:gd name="T3" fmla="*/ 954 h 267"/>
                    <a:gd name="T4" fmla="*/ 0 w 19"/>
                    <a:gd name="T5" fmla="*/ 858 h 267"/>
                    <a:gd name="T6" fmla="*/ 20 w 19"/>
                    <a:gd name="T7" fmla="*/ 704 h 267"/>
                    <a:gd name="T8" fmla="*/ 40 w 19"/>
                    <a:gd name="T9" fmla="*/ 551 h 267"/>
                    <a:gd name="T10" fmla="*/ 61 w 19"/>
                    <a:gd name="T11" fmla="*/ 416 h 267"/>
                    <a:gd name="T12" fmla="*/ 61 w 19"/>
                    <a:gd name="T13" fmla="*/ 416 h 267"/>
                    <a:gd name="T14" fmla="*/ 77 w 19"/>
                    <a:gd name="T15" fmla="*/ 313 h 267"/>
                    <a:gd name="T16" fmla="*/ 61 w 19"/>
                    <a:gd name="T17" fmla="*/ 136 h 267"/>
                    <a:gd name="T18" fmla="*/ 40 w 19"/>
                    <a:gd name="T19" fmla="*/ 0 h 26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9"/>
                    <a:gd name="T31" fmla="*/ 0 h 267"/>
                    <a:gd name="T32" fmla="*/ 19 w 19"/>
                    <a:gd name="T33" fmla="*/ 267 h 26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9" h="267">
                      <a:moveTo>
                        <a:pt x="10" y="267"/>
                      </a:moveTo>
                      <a:lnTo>
                        <a:pt x="3" y="237"/>
                      </a:lnTo>
                      <a:lnTo>
                        <a:pt x="0" y="213"/>
                      </a:lnTo>
                      <a:lnTo>
                        <a:pt x="5" y="175"/>
                      </a:lnTo>
                      <a:lnTo>
                        <a:pt x="10" y="137"/>
                      </a:lnTo>
                      <a:lnTo>
                        <a:pt x="15" y="104"/>
                      </a:lnTo>
                      <a:lnTo>
                        <a:pt x="19" y="78"/>
                      </a:lnTo>
                      <a:lnTo>
                        <a:pt x="15" y="34"/>
                      </a:lnTo>
                      <a:lnTo>
                        <a:pt x="1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31" name="Freeform 1017"/>
                <p:cNvSpPr>
                  <a:spLocks/>
                </p:cNvSpPr>
                <p:nvPr/>
              </p:nvSpPr>
              <p:spPr bwMode="auto">
                <a:xfrm>
                  <a:off x="1759" y="3753"/>
                  <a:ext cx="117" cy="170"/>
                </a:xfrm>
                <a:custGeom>
                  <a:avLst/>
                  <a:gdLst>
                    <a:gd name="T0" fmla="*/ 0 w 83"/>
                    <a:gd name="T1" fmla="*/ 483 h 120"/>
                    <a:gd name="T2" fmla="*/ 0 w 83"/>
                    <a:gd name="T3" fmla="*/ 476 h 120"/>
                    <a:gd name="T4" fmla="*/ 8 w 83"/>
                    <a:gd name="T5" fmla="*/ 466 h 120"/>
                    <a:gd name="T6" fmla="*/ 48 w 83"/>
                    <a:gd name="T7" fmla="*/ 350 h 120"/>
                    <a:gd name="T8" fmla="*/ 83 w 83"/>
                    <a:gd name="T9" fmla="*/ 266 h 120"/>
                    <a:gd name="T10" fmla="*/ 151 w 83"/>
                    <a:gd name="T11" fmla="*/ 191 h 120"/>
                    <a:gd name="T12" fmla="*/ 224 w 83"/>
                    <a:gd name="T13" fmla="*/ 125 h 120"/>
                    <a:gd name="T14" fmla="*/ 281 w 83"/>
                    <a:gd name="T15" fmla="*/ 57 h 120"/>
                    <a:gd name="T16" fmla="*/ 328 w 83"/>
                    <a:gd name="T17" fmla="*/ 0 h 12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83"/>
                    <a:gd name="T28" fmla="*/ 0 h 120"/>
                    <a:gd name="T29" fmla="*/ 83 w 83"/>
                    <a:gd name="T30" fmla="*/ 120 h 12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83" h="120">
                      <a:moveTo>
                        <a:pt x="0" y="120"/>
                      </a:moveTo>
                      <a:lnTo>
                        <a:pt x="0" y="118"/>
                      </a:lnTo>
                      <a:lnTo>
                        <a:pt x="2" y="116"/>
                      </a:lnTo>
                      <a:lnTo>
                        <a:pt x="12" y="87"/>
                      </a:lnTo>
                      <a:lnTo>
                        <a:pt x="21" y="66"/>
                      </a:lnTo>
                      <a:lnTo>
                        <a:pt x="38" y="47"/>
                      </a:lnTo>
                      <a:lnTo>
                        <a:pt x="57" y="31"/>
                      </a:lnTo>
                      <a:lnTo>
                        <a:pt x="71" y="14"/>
                      </a:lnTo>
                      <a:lnTo>
                        <a:pt x="83"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32" name="Freeform 1018"/>
                <p:cNvSpPr>
                  <a:spLocks/>
                </p:cNvSpPr>
                <p:nvPr/>
              </p:nvSpPr>
              <p:spPr bwMode="auto">
                <a:xfrm>
                  <a:off x="1759" y="3325"/>
                  <a:ext cx="127" cy="220"/>
                </a:xfrm>
                <a:custGeom>
                  <a:avLst/>
                  <a:gdLst>
                    <a:gd name="T0" fmla="*/ 357 w 90"/>
                    <a:gd name="T1" fmla="*/ 0 h 155"/>
                    <a:gd name="T2" fmla="*/ 299 w 90"/>
                    <a:gd name="T3" fmla="*/ 67 h 155"/>
                    <a:gd name="T4" fmla="*/ 261 w 90"/>
                    <a:gd name="T5" fmla="*/ 115 h 155"/>
                    <a:gd name="T6" fmla="*/ 123 w 90"/>
                    <a:gd name="T7" fmla="*/ 312 h 155"/>
                    <a:gd name="T8" fmla="*/ 48 w 90"/>
                    <a:gd name="T9" fmla="*/ 485 h 155"/>
                    <a:gd name="T10" fmla="*/ 20 w 90"/>
                    <a:gd name="T11" fmla="*/ 563 h 155"/>
                    <a:gd name="T12" fmla="*/ 0 w 90"/>
                    <a:gd name="T13" fmla="*/ 629 h 155"/>
                    <a:gd name="T14" fmla="*/ 0 60000 65536"/>
                    <a:gd name="T15" fmla="*/ 0 60000 65536"/>
                    <a:gd name="T16" fmla="*/ 0 60000 65536"/>
                    <a:gd name="T17" fmla="*/ 0 60000 65536"/>
                    <a:gd name="T18" fmla="*/ 0 60000 65536"/>
                    <a:gd name="T19" fmla="*/ 0 60000 65536"/>
                    <a:gd name="T20" fmla="*/ 0 60000 65536"/>
                    <a:gd name="T21" fmla="*/ 0 w 90"/>
                    <a:gd name="T22" fmla="*/ 0 h 155"/>
                    <a:gd name="T23" fmla="*/ 90 w 90"/>
                    <a:gd name="T24" fmla="*/ 155 h 1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0" h="155">
                      <a:moveTo>
                        <a:pt x="90" y="0"/>
                      </a:moveTo>
                      <a:lnTo>
                        <a:pt x="75" y="16"/>
                      </a:lnTo>
                      <a:lnTo>
                        <a:pt x="66" y="28"/>
                      </a:lnTo>
                      <a:lnTo>
                        <a:pt x="31" y="77"/>
                      </a:lnTo>
                      <a:lnTo>
                        <a:pt x="12" y="120"/>
                      </a:lnTo>
                      <a:lnTo>
                        <a:pt x="5" y="139"/>
                      </a:lnTo>
                      <a:lnTo>
                        <a:pt x="0" y="15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33" name="Freeform 1019"/>
                <p:cNvSpPr>
                  <a:spLocks/>
                </p:cNvSpPr>
                <p:nvPr/>
              </p:nvSpPr>
              <p:spPr bwMode="auto">
                <a:xfrm>
                  <a:off x="992" y="3461"/>
                  <a:ext cx="67" cy="462"/>
                </a:xfrm>
                <a:custGeom>
                  <a:avLst/>
                  <a:gdLst>
                    <a:gd name="T0" fmla="*/ 29 w 47"/>
                    <a:gd name="T1" fmla="*/ 1315 h 326"/>
                    <a:gd name="T2" fmla="*/ 48 w 47"/>
                    <a:gd name="T3" fmla="*/ 1166 h 326"/>
                    <a:gd name="T4" fmla="*/ 48 w 47"/>
                    <a:gd name="T5" fmla="*/ 1049 h 326"/>
                    <a:gd name="T6" fmla="*/ 38 w 47"/>
                    <a:gd name="T7" fmla="*/ 908 h 326"/>
                    <a:gd name="T8" fmla="*/ 38 w 47"/>
                    <a:gd name="T9" fmla="*/ 852 h 326"/>
                    <a:gd name="T10" fmla="*/ 29 w 47"/>
                    <a:gd name="T11" fmla="*/ 804 h 326"/>
                    <a:gd name="T12" fmla="*/ 0 w 47"/>
                    <a:gd name="T13" fmla="*/ 592 h 326"/>
                    <a:gd name="T14" fmla="*/ 0 w 47"/>
                    <a:gd name="T15" fmla="*/ 496 h 326"/>
                    <a:gd name="T16" fmla="*/ 0 w 47"/>
                    <a:gd name="T17" fmla="*/ 418 h 326"/>
                    <a:gd name="T18" fmla="*/ 0 w 47"/>
                    <a:gd name="T19" fmla="*/ 315 h 326"/>
                    <a:gd name="T20" fmla="*/ 29 w 47"/>
                    <a:gd name="T21" fmla="*/ 240 h 326"/>
                    <a:gd name="T22" fmla="*/ 108 w 47"/>
                    <a:gd name="T23" fmla="*/ 125 h 326"/>
                    <a:gd name="T24" fmla="*/ 195 w 47"/>
                    <a:gd name="T25" fmla="*/ 0 h 32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7"/>
                    <a:gd name="T40" fmla="*/ 0 h 326"/>
                    <a:gd name="T41" fmla="*/ 47 w 47"/>
                    <a:gd name="T42" fmla="*/ 326 h 32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7" h="326">
                      <a:moveTo>
                        <a:pt x="7" y="326"/>
                      </a:moveTo>
                      <a:lnTo>
                        <a:pt x="12" y="289"/>
                      </a:lnTo>
                      <a:lnTo>
                        <a:pt x="12" y="260"/>
                      </a:lnTo>
                      <a:lnTo>
                        <a:pt x="9" y="225"/>
                      </a:lnTo>
                      <a:lnTo>
                        <a:pt x="9" y="211"/>
                      </a:lnTo>
                      <a:lnTo>
                        <a:pt x="7" y="199"/>
                      </a:lnTo>
                      <a:lnTo>
                        <a:pt x="0" y="147"/>
                      </a:lnTo>
                      <a:lnTo>
                        <a:pt x="0" y="123"/>
                      </a:lnTo>
                      <a:lnTo>
                        <a:pt x="0" y="104"/>
                      </a:lnTo>
                      <a:lnTo>
                        <a:pt x="0" y="78"/>
                      </a:lnTo>
                      <a:lnTo>
                        <a:pt x="7" y="59"/>
                      </a:lnTo>
                      <a:lnTo>
                        <a:pt x="26" y="31"/>
                      </a:lnTo>
                      <a:lnTo>
                        <a:pt x="47"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34" name="Freeform 1020"/>
                <p:cNvSpPr>
                  <a:spLocks/>
                </p:cNvSpPr>
                <p:nvPr/>
              </p:nvSpPr>
              <p:spPr bwMode="auto">
                <a:xfrm>
                  <a:off x="1655" y="3321"/>
                  <a:ext cx="231" cy="10"/>
                </a:xfrm>
                <a:custGeom>
                  <a:avLst/>
                  <a:gdLst>
                    <a:gd name="T0" fmla="*/ 0 w 163"/>
                    <a:gd name="T1" fmla="*/ 0 h 7"/>
                    <a:gd name="T2" fmla="*/ 0 w 163"/>
                    <a:gd name="T3" fmla="*/ 0 h 7"/>
                    <a:gd name="T4" fmla="*/ 105 w 163"/>
                    <a:gd name="T5" fmla="*/ 0 h 7"/>
                    <a:gd name="T6" fmla="*/ 218 w 163"/>
                    <a:gd name="T7" fmla="*/ 13 h 7"/>
                    <a:gd name="T8" fmla="*/ 388 w 163"/>
                    <a:gd name="T9" fmla="*/ 29 h 7"/>
                    <a:gd name="T10" fmla="*/ 533 w 163"/>
                    <a:gd name="T11" fmla="*/ 29 h 7"/>
                    <a:gd name="T12" fmla="*/ 656 w 163"/>
                    <a:gd name="T13" fmla="*/ 13 h 7"/>
                    <a:gd name="T14" fmla="*/ 0 60000 65536"/>
                    <a:gd name="T15" fmla="*/ 0 60000 65536"/>
                    <a:gd name="T16" fmla="*/ 0 60000 65536"/>
                    <a:gd name="T17" fmla="*/ 0 60000 65536"/>
                    <a:gd name="T18" fmla="*/ 0 60000 65536"/>
                    <a:gd name="T19" fmla="*/ 0 60000 65536"/>
                    <a:gd name="T20" fmla="*/ 0 60000 65536"/>
                    <a:gd name="T21" fmla="*/ 0 w 163"/>
                    <a:gd name="T22" fmla="*/ 0 h 7"/>
                    <a:gd name="T23" fmla="*/ 163 w 163"/>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63" h="7">
                      <a:moveTo>
                        <a:pt x="0" y="0"/>
                      </a:moveTo>
                      <a:lnTo>
                        <a:pt x="0" y="0"/>
                      </a:lnTo>
                      <a:lnTo>
                        <a:pt x="26" y="0"/>
                      </a:lnTo>
                      <a:lnTo>
                        <a:pt x="54" y="3"/>
                      </a:lnTo>
                      <a:lnTo>
                        <a:pt x="96" y="7"/>
                      </a:lnTo>
                      <a:lnTo>
                        <a:pt x="132" y="7"/>
                      </a:lnTo>
                      <a:lnTo>
                        <a:pt x="163" y="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35" name="Freeform 1021"/>
                <p:cNvSpPr>
                  <a:spLocks/>
                </p:cNvSpPr>
                <p:nvPr/>
              </p:nvSpPr>
              <p:spPr bwMode="auto">
                <a:xfrm>
                  <a:off x="1002" y="3325"/>
                  <a:ext cx="428" cy="227"/>
                </a:xfrm>
                <a:custGeom>
                  <a:avLst/>
                  <a:gdLst>
                    <a:gd name="T0" fmla="*/ 1219 w 302"/>
                    <a:gd name="T1" fmla="*/ 0 h 160"/>
                    <a:gd name="T2" fmla="*/ 1152 w 302"/>
                    <a:gd name="T3" fmla="*/ 74 h 160"/>
                    <a:gd name="T4" fmla="*/ 1113 w 302"/>
                    <a:gd name="T5" fmla="*/ 143 h 160"/>
                    <a:gd name="T6" fmla="*/ 1077 w 302"/>
                    <a:gd name="T7" fmla="*/ 220 h 160"/>
                    <a:gd name="T8" fmla="*/ 1049 w 302"/>
                    <a:gd name="T9" fmla="*/ 298 h 160"/>
                    <a:gd name="T10" fmla="*/ 1008 w 302"/>
                    <a:gd name="T11" fmla="*/ 417 h 160"/>
                    <a:gd name="T12" fmla="*/ 925 w 302"/>
                    <a:gd name="T13" fmla="*/ 543 h 160"/>
                    <a:gd name="T14" fmla="*/ 860 w 302"/>
                    <a:gd name="T15" fmla="*/ 629 h 160"/>
                    <a:gd name="T16" fmla="*/ 736 w 302"/>
                    <a:gd name="T17" fmla="*/ 600 h 160"/>
                    <a:gd name="T18" fmla="*/ 629 w 302"/>
                    <a:gd name="T19" fmla="*/ 600 h 160"/>
                    <a:gd name="T20" fmla="*/ 524 w 302"/>
                    <a:gd name="T21" fmla="*/ 611 h 160"/>
                    <a:gd name="T22" fmla="*/ 418 w 302"/>
                    <a:gd name="T23" fmla="*/ 629 h 160"/>
                    <a:gd name="T24" fmla="*/ 377 w 302"/>
                    <a:gd name="T25" fmla="*/ 629 h 160"/>
                    <a:gd name="T26" fmla="*/ 377 w 302"/>
                    <a:gd name="T27" fmla="*/ 629 h 160"/>
                    <a:gd name="T28" fmla="*/ 259 w 302"/>
                    <a:gd name="T29" fmla="*/ 648 h 160"/>
                    <a:gd name="T30" fmla="*/ 115 w 302"/>
                    <a:gd name="T31" fmla="*/ 648 h 160"/>
                    <a:gd name="T32" fmla="*/ 0 w 302"/>
                    <a:gd name="T33" fmla="*/ 629 h 1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02"/>
                    <a:gd name="T52" fmla="*/ 0 h 160"/>
                    <a:gd name="T53" fmla="*/ 302 w 302"/>
                    <a:gd name="T54" fmla="*/ 160 h 16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02" h="160">
                      <a:moveTo>
                        <a:pt x="302" y="0"/>
                      </a:moveTo>
                      <a:lnTo>
                        <a:pt x="286" y="18"/>
                      </a:lnTo>
                      <a:lnTo>
                        <a:pt x="276" y="35"/>
                      </a:lnTo>
                      <a:lnTo>
                        <a:pt x="267" y="54"/>
                      </a:lnTo>
                      <a:lnTo>
                        <a:pt x="260" y="73"/>
                      </a:lnTo>
                      <a:lnTo>
                        <a:pt x="250" y="103"/>
                      </a:lnTo>
                      <a:lnTo>
                        <a:pt x="229" y="134"/>
                      </a:lnTo>
                      <a:lnTo>
                        <a:pt x="213" y="155"/>
                      </a:lnTo>
                      <a:lnTo>
                        <a:pt x="182" y="148"/>
                      </a:lnTo>
                      <a:lnTo>
                        <a:pt x="156" y="148"/>
                      </a:lnTo>
                      <a:lnTo>
                        <a:pt x="130" y="151"/>
                      </a:lnTo>
                      <a:lnTo>
                        <a:pt x="104" y="155"/>
                      </a:lnTo>
                      <a:lnTo>
                        <a:pt x="94" y="155"/>
                      </a:lnTo>
                      <a:lnTo>
                        <a:pt x="64" y="160"/>
                      </a:lnTo>
                      <a:lnTo>
                        <a:pt x="28" y="160"/>
                      </a:lnTo>
                      <a:lnTo>
                        <a:pt x="0" y="15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36" name="Freeform 1022"/>
                <p:cNvSpPr>
                  <a:spLocks/>
                </p:cNvSpPr>
                <p:nvPr/>
              </p:nvSpPr>
              <p:spPr bwMode="auto">
                <a:xfrm>
                  <a:off x="1491" y="3529"/>
                  <a:ext cx="268" cy="30"/>
                </a:xfrm>
                <a:custGeom>
                  <a:avLst/>
                  <a:gdLst>
                    <a:gd name="T0" fmla="*/ 764 w 189"/>
                    <a:gd name="T1" fmla="*/ 47 h 21"/>
                    <a:gd name="T2" fmla="*/ 756 w 189"/>
                    <a:gd name="T3" fmla="*/ 47 h 21"/>
                    <a:gd name="T4" fmla="*/ 756 w 189"/>
                    <a:gd name="T5" fmla="*/ 39 h 21"/>
                    <a:gd name="T6" fmla="*/ 649 w 189"/>
                    <a:gd name="T7" fmla="*/ 9 h 21"/>
                    <a:gd name="T8" fmla="*/ 562 w 189"/>
                    <a:gd name="T9" fmla="*/ 0 h 21"/>
                    <a:gd name="T10" fmla="*/ 457 w 189"/>
                    <a:gd name="T11" fmla="*/ 19 h 21"/>
                    <a:gd name="T12" fmla="*/ 366 w 189"/>
                    <a:gd name="T13" fmla="*/ 47 h 21"/>
                    <a:gd name="T14" fmla="*/ 288 w 189"/>
                    <a:gd name="T15" fmla="*/ 80 h 21"/>
                    <a:gd name="T16" fmla="*/ 211 w 189"/>
                    <a:gd name="T17" fmla="*/ 87 h 21"/>
                    <a:gd name="T18" fmla="*/ 96 w 189"/>
                    <a:gd name="T19" fmla="*/ 67 h 21"/>
                    <a:gd name="T20" fmla="*/ 0 w 189"/>
                    <a:gd name="T21" fmla="*/ 47 h 2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9"/>
                    <a:gd name="T34" fmla="*/ 0 h 21"/>
                    <a:gd name="T35" fmla="*/ 189 w 189"/>
                    <a:gd name="T36" fmla="*/ 21 h 21"/>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9" h="21">
                      <a:moveTo>
                        <a:pt x="189" y="11"/>
                      </a:moveTo>
                      <a:lnTo>
                        <a:pt x="187" y="11"/>
                      </a:lnTo>
                      <a:lnTo>
                        <a:pt x="187" y="9"/>
                      </a:lnTo>
                      <a:lnTo>
                        <a:pt x="161" y="2"/>
                      </a:lnTo>
                      <a:lnTo>
                        <a:pt x="139" y="0"/>
                      </a:lnTo>
                      <a:lnTo>
                        <a:pt x="113" y="4"/>
                      </a:lnTo>
                      <a:lnTo>
                        <a:pt x="90" y="11"/>
                      </a:lnTo>
                      <a:lnTo>
                        <a:pt x="71" y="19"/>
                      </a:lnTo>
                      <a:lnTo>
                        <a:pt x="52" y="21"/>
                      </a:lnTo>
                      <a:lnTo>
                        <a:pt x="24" y="16"/>
                      </a:lnTo>
                      <a:lnTo>
                        <a:pt x="0" y="1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37" name="Freeform 1023"/>
                <p:cNvSpPr>
                  <a:spLocks/>
                </p:cNvSpPr>
                <p:nvPr/>
              </p:nvSpPr>
              <p:spPr bwMode="auto">
                <a:xfrm>
                  <a:off x="1304" y="3325"/>
                  <a:ext cx="187" cy="315"/>
                </a:xfrm>
                <a:custGeom>
                  <a:avLst/>
                  <a:gdLst>
                    <a:gd name="T0" fmla="*/ 357 w 132"/>
                    <a:gd name="T1" fmla="*/ 0 h 222"/>
                    <a:gd name="T2" fmla="*/ 370 w 132"/>
                    <a:gd name="T3" fmla="*/ 57 h 222"/>
                    <a:gd name="T4" fmla="*/ 370 w 132"/>
                    <a:gd name="T5" fmla="*/ 106 h 222"/>
                    <a:gd name="T6" fmla="*/ 370 w 132"/>
                    <a:gd name="T7" fmla="*/ 192 h 222"/>
                    <a:gd name="T8" fmla="*/ 357 w 132"/>
                    <a:gd name="T9" fmla="*/ 268 h 222"/>
                    <a:gd name="T10" fmla="*/ 313 w 132"/>
                    <a:gd name="T11" fmla="*/ 302 h 222"/>
                    <a:gd name="T12" fmla="*/ 293 w 132"/>
                    <a:gd name="T13" fmla="*/ 346 h 222"/>
                    <a:gd name="T14" fmla="*/ 266 w 132"/>
                    <a:gd name="T15" fmla="*/ 417 h 222"/>
                    <a:gd name="T16" fmla="*/ 245 w 132"/>
                    <a:gd name="T17" fmla="*/ 485 h 222"/>
                    <a:gd name="T18" fmla="*/ 197 w 132"/>
                    <a:gd name="T19" fmla="*/ 582 h 222"/>
                    <a:gd name="T20" fmla="*/ 169 w 132"/>
                    <a:gd name="T21" fmla="*/ 648 h 222"/>
                    <a:gd name="T22" fmla="*/ 77 w 132"/>
                    <a:gd name="T23" fmla="*/ 793 h 222"/>
                    <a:gd name="T24" fmla="*/ 0 w 132"/>
                    <a:gd name="T25" fmla="*/ 888 h 222"/>
                    <a:gd name="T26" fmla="*/ 105 w 132"/>
                    <a:gd name="T27" fmla="*/ 900 h 222"/>
                    <a:gd name="T28" fmla="*/ 177 w 132"/>
                    <a:gd name="T29" fmla="*/ 900 h 222"/>
                    <a:gd name="T30" fmla="*/ 435 w 132"/>
                    <a:gd name="T31" fmla="*/ 900 h 222"/>
                    <a:gd name="T32" fmla="*/ 492 w 132"/>
                    <a:gd name="T33" fmla="*/ 900 h 222"/>
                    <a:gd name="T34" fmla="*/ 531 w 132"/>
                    <a:gd name="T35" fmla="*/ 888 h 22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2"/>
                    <a:gd name="T55" fmla="*/ 0 h 222"/>
                    <a:gd name="T56" fmla="*/ 132 w 132"/>
                    <a:gd name="T57" fmla="*/ 222 h 222"/>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2" h="222">
                      <a:moveTo>
                        <a:pt x="89" y="0"/>
                      </a:moveTo>
                      <a:lnTo>
                        <a:pt x="92" y="14"/>
                      </a:lnTo>
                      <a:lnTo>
                        <a:pt x="92" y="26"/>
                      </a:lnTo>
                      <a:lnTo>
                        <a:pt x="92" y="47"/>
                      </a:lnTo>
                      <a:lnTo>
                        <a:pt x="89" y="66"/>
                      </a:lnTo>
                      <a:lnTo>
                        <a:pt x="78" y="75"/>
                      </a:lnTo>
                      <a:lnTo>
                        <a:pt x="73" y="85"/>
                      </a:lnTo>
                      <a:lnTo>
                        <a:pt x="66" y="103"/>
                      </a:lnTo>
                      <a:lnTo>
                        <a:pt x="61" y="120"/>
                      </a:lnTo>
                      <a:lnTo>
                        <a:pt x="49" y="144"/>
                      </a:lnTo>
                      <a:lnTo>
                        <a:pt x="42" y="160"/>
                      </a:lnTo>
                      <a:lnTo>
                        <a:pt x="19" y="196"/>
                      </a:lnTo>
                      <a:lnTo>
                        <a:pt x="0" y="219"/>
                      </a:lnTo>
                      <a:lnTo>
                        <a:pt x="26" y="222"/>
                      </a:lnTo>
                      <a:lnTo>
                        <a:pt x="44" y="222"/>
                      </a:lnTo>
                      <a:lnTo>
                        <a:pt x="108" y="222"/>
                      </a:lnTo>
                      <a:lnTo>
                        <a:pt x="122" y="222"/>
                      </a:lnTo>
                      <a:lnTo>
                        <a:pt x="132" y="219"/>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38" name="Freeform 1024"/>
                <p:cNvSpPr>
                  <a:spLocks/>
                </p:cNvSpPr>
                <p:nvPr/>
              </p:nvSpPr>
              <p:spPr bwMode="auto">
                <a:xfrm>
                  <a:off x="1430" y="3419"/>
                  <a:ext cx="137" cy="5"/>
                </a:xfrm>
                <a:custGeom>
                  <a:avLst/>
                  <a:gdLst>
                    <a:gd name="T0" fmla="*/ 0 w 97"/>
                    <a:gd name="T1" fmla="*/ 0 h 4"/>
                    <a:gd name="T2" fmla="*/ 59 w 97"/>
                    <a:gd name="T3" fmla="*/ 6 h 4"/>
                    <a:gd name="T4" fmla="*/ 103 w 97"/>
                    <a:gd name="T5" fmla="*/ 6 h 4"/>
                    <a:gd name="T6" fmla="*/ 199 w 97"/>
                    <a:gd name="T7" fmla="*/ 9 h 4"/>
                    <a:gd name="T8" fmla="*/ 273 w 97"/>
                    <a:gd name="T9" fmla="*/ 6 h 4"/>
                    <a:gd name="T10" fmla="*/ 329 w 97"/>
                    <a:gd name="T11" fmla="*/ 0 h 4"/>
                    <a:gd name="T12" fmla="*/ 386 w 97"/>
                    <a:gd name="T13" fmla="*/ 0 h 4"/>
                    <a:gd name="T14" fmla="*/ 0 60000 65536"/>
                    <a:gd name="T15" fmla="*/ 0 60000 65536"/>
                    <a:gd name="T16" fmla="*/ 0 60000 65536"/>
                    <a:gd name="T17" fmla="*/ 0 60000 65536"/>
                    <a:gd name="T18" fmla="*/ 0 60000 65536"/>
                    <a:gd name="T19" fmla="*/ 0 60000 65536"/>
                    <a:gd name="T20" fmla="*/ 0 60000 65536"/>
                    <a:gd name="T21" fmla="*/ 0 w 97"/>
                    <a:gd name="T22" fmla="*/ 0 h 4"/>
                    <a:gd name="T23" fmla="*/ 97 w 97"/>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7" h="4">
                      <a:moveTo>
                        <a:pt x="0" y="0"/>
                      </a:moveTo>
                      <a:lnTo>
                        <a:pt x="15" y="2"/>
                      </a:lnTo>
                      <a:lnTo>
                        <a:pt x="26" y="2"/>
                      </a:lnTo>
                      <a:lnTo>
                        <a:pt x="50" y="4"/>
                      </a:lnTo>
                      <a:lnTo>
                        <a:pt x="69" y="2"/>
                      </a:lnTo>
                      <a:lnTo>
                        <a:pt x="83" y="0"/>
                      </a:lnTo>
                      <a:lnTo>
                        <a:pt x="97"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39" name="Freeform 1025"/>
                <p:cNvSpPr>
                  <a:spLocks/>
                </p:cNvSpPr>
                <p:nvPr/>
              </p:nvSpPr>
              <p:spPr bwMode="auto">
                <a:xfrm>
                  <a:off x="1304" y="3545"/>
                  <a:ext cx="3" cy="90"/>
                </a:xfrm>
                <a:custGeom>
                  <a:avLst/>
                  <a:gdLst>
                    <a:gd name="T0" fmla="*/ 0 w 2"/>
                    <a:gd name="T1" fmla="*/ 0 h 64"/>
                    <a:gd name="T2" fmla="*/ 9 w 2"/>
                    <a:gd name="T3" fmla="*/ 48 h 64"/>
                    <a:gd name="T4" fmla="*/ 9 w 2"/>
                    <a:gd name="T5" fmla="*/ 87 h 64"/>
                    <a:gd name="T6" fmla="*/ 9 w 2"/>
                    <a:gd name="T7" fmla="*/ 176 h 64"/>
                    <a:gd name="T8" fmla="*/ 0 w 2"/>
                    <a:gd name="T9" fmla="*/ 252 h 64"/>
                    <a:gd name="T10" fmla="*/ 0 60000 65536"/>
                    <a:gd name="T11" fmla="*/ 0 60000 65536"/>
                    <a:gd name="T12" fmla="*/ 0 60000 65536"/>
                    <a:gd name="T13" fmla="*/ 0 60000 65536"/>
                    <a:gd name="T14" fmla="*/ 0 60000 65536"/>
                    <a:gd name="T15" fmla="*/ 0 w 2"/>
                    <a:gd name="T16" fmla="*/ 0 h 64"/>
                    <a:gd name="T17" fmla="*/ 2 w 2"/>
                    <a:gd name="T18" fmla="*/ 64 h 64"/>
                  </a:gdLst>
                  <a:ahLst/>
                  <a:cxnLst>
                    <a:cxn ang="T10">
                      <a:pos x="T0" y="T1"/>
                    </a:cxn>
                    <a:cxn ang="T11">
                      <a:pos x="T2" y="T3"/>
                    </a:cxn>
                    <a:cxn ang="T12">
                      <a:pos x="T4" y="T5"/>
                    </a:cxn>
                    <a:cxn ang="T13">
                      <a:pos x="T6" y="T7"/>
                    </a:cxn>
                    <a:cxn ang="T14">
                      <a:pos x="T8" y="T9"/>
                    </a:cxn>
                  </a:cxnLst>
                  <a:rect l="T15" t="T16" r="T17" b="T18"/>
                  <a:pathLst>
                    <a:path w="2" h="64">
                      <a:moveTo>
                        <a:pt x="0" y="0"/>
                      </a:moveTo>
                      <a:lnTo>
                        <a:pt x="2" y="12"/>
                      </a:lnTo>
                      <a:lnTo>
                        <a:pt x="2" y="22"/>
                      </a:lnTo>
                      <a:lnTo>
                        <a:pt x="2" y="45"/>
                      </a:lnTo>
                      <a:lnTo>
                        <a:pt x="0" y="64"/>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0" name="Freeform 1026"/>
                <p:cNvSpPr>
                  <a:spLocks/>
                </p:cNvSpPr>
                <p:nvPr/>
              </p:nvSpPr>
              <p:spPr bwMode="auto">
                <a:xfrm>
                  <a:off x="1488" y="3545"/>
                  <a:ext cx="3" cy="90"/>
                </a:xfrm>
                <a:custGeom>
                  <a:avLst/>
                  <a:gdLst>
                    <a:gd name="T0" fmla="*/ 9 w 2"/>
                    <a:gd name="T1" fmla="*/ 0 h 64"/>
                    <a:gd name="T2" fmla="*/ 0 w 2"/>
                    <a:gd name="T3" fmla="*/ 68 h 64"/>
                    <a:gd name="T4" fmla="*/ 0 w 2"/>
                    <a:gd name="T5" fmla="*/ 122 h 64"/>
                    <a:gd name="T6" fmla="*/ 0 w 2"/>
                    <a:gd name="T7" fmla="*/ 194 h 64"/>
                    <a:gd name="T8" fmla="*/ 9 w 2"/>
                    <a:gd name="T9" fmla="*/ 252 h 64"/>
                    <a:gd name="T10" fmla="*/ 0 60000 65536"/>
                    <a:gd name="T11" fmla="*/ 0 60000 65536"/>
                    <a:gd name="T12" fmla="*/ 0 60000 65536"/>
                    <a:gd name="T13" fmla="*/ 0 60000 65536"/>
                    <a:gd name="T14" fmla="*/ 0 60000 65536"/>
                    <a:gd name="T15" fmla="*/ 0 w 2"/>
                    <a:gd name="T16" fmla="*/ 0 h 64"/>
                    <a:gd name="T17" fmla="*/ 2 w 2"/>
                    <a:gd name="T18" fmla="*/ 64 h 64"/>
                  </a:gdLst>
                  <a:ahLst/>
                  <a:cxnLst>
                    <a:cxn ang="T10">
                      <a:pos x="T0" y="T1"/>
                    </a:cxn>
                    <a:cxn ang="T11">
                      <a:pos x="T2" y="T3"/>
                    </a:cxn>
                    <a:cxn ang="T12">
                      <a:pos x="T4" y="T5"/>
                    </a:cxn>
                    <a:cxn ang="T13">
                      <a:pos x="T6" y="T7"/>
                    </a:cxn>
                    <a:cxn ang="T14">
                      <a:pos x="T8" y="T9"/>
                    </a:cxn>
                  </a:cxnLst>
                  <a:rect l="T15" t="T16" r="T17" b="T18"/>
                  <a:pathLst>
                    <a:path w="2" h="64">
                      <a:moveTo>
                        <a:pt x="2" y="0"/>
                      </a:moveTo>
                      <a:lnTo>
                        <a:pt x="0" y="17"/>
                      </a:lnTo>
                      <a:lnTo>
                        <a:pt x="0" y="31"/>
                      </a:lnTo>
                      <a:lnTo>
                        <a:pt x="0" y="50"/>
                      </a:lnTo>
                      <a:lnTo>
                        <a:pt x="2" y="64"/>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1" name="Freeform 1027"/>
                <p:cNvSpPr>
                  <a:spLocks/>
                </p:cNvSpPr>
                <p:nvPr/>
              </p:nvSpPr>
              <p:spPr bwMode="auto">
                <a:xfrm>
                  <a:off x="1491" y="3421"/>
                  <a:ext cx="74" cy="124"/>
                </a:xfrm>
                <a:custGeom>
                  <a:avLst/>
                  <a:gdLst>
                    <a:gd name="T0" fmla="*/ 212 w 52"/>
                    <a:gd name="T1" fmla="*/ 0 h 87"/>
                    <a:gd name="T2" fmla="*/ 157 w 52"/>
                    <a:gd name="T3" fmla="*/ 128 h 87"/>
                    <a:gd name="T4" fmla="*/ 115 w 52"/>
                    <a:gd name="T5" fmla="*/ 234 h 87"/>
                    <a:gd name="T6" fmla="*/ 87 w 52"/>
                    <a:gd name="T7" fmla="*/ 264 h 87"/>
                    <a:gd name="T8" fmla="*/ 48 w 52"/>
                    <a:gd name="T9" fmla="*/ 292 h 87"/>
                    <a:gd name="T10" fmla="*/ 9 w 52"/>
                    <a:gd name="T11" fmla="*/ 321 h 87"/>
                    <a:gd name="T12" fmla="*/ 0 w 52"/>
                    <a:gd name="T13" fmla="*/ 359 h 87"/>
                    <a:gd name="T14" fmla="*/ 0 60000 65536"/>
                    <a:gd name="T15" fmla="*/ 0 60000 65536"/>
                    <a:gd name="T16" fmla="*/ 0 60000 65536"/>
                    <a:gd name="T17" fmla="*/ 0 60000 65536"/>
                    <a:gd name="T18" fmla="*/ 0 60000 65536"/>
                    <a:gd name="T19" fmla="*/ 0 60000 65536"/>
                    <a:gd name="T20" fmla="*/ 0 60000 65536"/>
                    <a:gd name="T21" fmla="*/ 0 w 52"/>
                    <a:gd name="T22" fmla="*/ 0 h 87"/>
                    <a:gd name="T23" fmla="*/ 52 w 52"/>
                    <a:gd name="T24" fmla="*/ 87 h 8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2" h="87">
                      <a:moveTo>
                        <a:pt x="52" y="0"/>
                      </a:moveTo>
                      <a:lnTo>
                        <a:pt x="38" y="31"/>
                      </a:lnTo>
                      <a:lnTo>
                        <a:pt x="28" y="57"/>
                      </a:lnTo>
                      <a:lnTo>
                        <a:pt x="21" y="64"/>
                      </a:lnTo>
                      <a:lnTo>
                        <a:pt x="12" y="71"/>
                      </a:lnTo>
                      <a:lnTo>
                        <a:pt x="2" y="78"/>
                      </a:lnTo>
                      <a:lnTo>
                        <a:pt x="0" y="8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2" name="Freeform 1028"/>
                <p:cNvSpPr>
                  <a:spLocks/>
                </p:cNvSpPr>
                <p:nvPr/>
              </p:nvSpPr>
              <p:spPr bwMode="auto">
                <a:xfrm>
                  <a:off x="687" y="3736"/>
                  <a:ext cx="148" cy="7"/>
                </a:xfrm>
                <a:custGeom>
                  <a:avLst/>
                  <a:gdLst>
                    <a:gd name="T0" fmla="*/ 427 w 104"/>
                    <a:gd name="T1" fmla="*/ 20 h 5"/>
                    <a:gd name="T2" fmla="*/ 340 w 104"/>
                    <a:gd name="T3" fmla="*/ 20 h 5"/>
                    <a:gd name="T4" fmla="*/ 279 w 104"/>
                    <a:gd name="T5" fmla="*/ 20 h 5"/>
                    <a:gd name="T6" fmla="*/ 115 w 104"/>
                    <a:gd name="T7" fmla="*/ 0 h 5"/>
                    <a:gd name="T8" fmla="*/ 0 w 104"/>
                    <a:gd name="T9" fmla="*/ 20 h 5"/>
                    <a:gd name="T10" fmla="*/ 0 60000 65536"/>
                    <a:gd name="T11" fmla="*/ 0 60000 65536"/>
                    <a:gd name="T12" fmla="*/ 0 60000 65536"/>
                    <a:gd name="T13" fmla="*/ 0 60000 65536"/>
                    <a:gd name="T14" fmla="*/ 0 60000 65536"/>
                    <a:gd name="T15" fmla="*/ 0 w 104"/>
                    <a:gd name="T16" fmla="*/ 0 h 5"/>
                    <a:gd name="T17" fmla="*/ 104 w 104"/>
                    <a:gd name="T18" fmla="*/ 5 h 5"/>
                  </a:gdLst>
                  <a:ahLst/>
                  <a:cxnLst>
                    <a:cxn ang="T10">
                      <a:pos x="T0" y="T1"/>
                    </a:cxn>
                    <a:cxn ang="T11">
                      <a:pos x="T2" y="T3"/>
                    </a:cxn>
                    <a:cxn ang="T12">
                      <a:pos x="T4" y="T5"/>
                    </a:cxn>
                    <a:cxn ang="T13">
                      <a:pos x="T6" y="T7"/>
                    </a:cxn>
                    <a:cxn ang="T14">
                      <a:pos x="T8" y="T9"/>
                    </a:cxn>
                  </a:cxnLst>
                  <a:rect l="T15" t="T16" r="T17" b="T18"/>
                  <a:pathLst>
                    <a:path w="104" h="5">
                      <a:moveTo>
                        <a:pt x="104" y="5"/>
                      </a:moveTo>
                      <a:lnTo>
                        <a:pt x="83" y="5"/>
                      </a:lnTo>
                      <a:lnTo>
                        <a:pt x="68" y="5"/>
                      </a:lnTo>
                      <a:lnTo>
                        <a:pt x="28" y="0"/>
                      </a:lnTo>
                      <a:lnTo>
                        <a:pt x="0"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3" name="Freeform 1029"/>
                <p:cNvSpPr>
                  <a:spLocks/>
                </p:cNvSpPr>
                <p:nvPr/>
              </p:nvSpPr>
              <p:spPr bwMode="auto">
                <a:xfrm>
                  <a:off x="854" y="3508"/>
                  <a:ext cx="151" cy="21"/>
                </a:xfrm>
                <a:custGeom>
                  <a:avLst/>
                  <a:gdLst>
                    <a:gd name="T0" fmla="*/ 436 w 106"/>
                    <a:gd name="T1" fmla="*/ 11 h 15"/>
                    <a:gd name="T2" fmla="*/ 420 w 106"/>
                    <a:gd name="T3" fmla="*/ 11 h 15"/>
                    <a:gd name="T4" fmla="*/ 369 w 106"/>
                    <a:gd name="T5" fmla="*/ 11 h 15"/>
                    <a:gd name="T6" fmla="*/ 301 w 106"/>
                    <a:gd name="T7" fmla="*/ 0 h 15"/>
                    <a:gd name="T8" fmla="*/ 205 w 106"/>
                    <a:gd name="T9" fmla="*/ 0 h 15"/>
                    <a:gd name="T10" fmla="*/ 185 w 106"/>
                    <a:gd name="T11" fmla="*/ 0 h 15"/>
                    <a:gd name="T12" fmla="*/ 128 w 106"/>
                    <a:gd name="T13" fmla="*/ 39 h 15"/>
                    <a:gd name="T14" fmla="*/ 57 w 106"/>
                    <a:gd name="T15" fmla="*/ 57 h 15"/>
                    <a:gd name="T16" fmla="*/ 0 w 106"/>
                    <a:gd name="T17" fmla="*/ 48 h 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06"/>
                    <a:gd name="T28" fmla="*/ 0 h 15"/>
                    <a:gd name="T29" fmla="*/ 106 w 106"/>
                    <a:gd name="T30" fmla="*/ 15 h 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06" h="15">
                      <a:moveTo>
                        <a:pt x="106" y="3"/>
                      </a:moveTo>
                      <a:lnTo>
                        <a:pt x="102" y="3"/>
                      </a:lnTo>
                      <a:lnTo>
                        <a:pt x="90" y="3"/>
                      </a:lnTo>
                      <a:lnTo>
                        <a:pt x="73" y="0"/>
                      </a:lnTo>
                      <a:lnTo>
                        <a:pt x="50" y="0"/>
                      </a:lnTo>
                      <a:lnTo>
                        <a:pt x="45" y="0"/>
                      </a:lnTo>
                      <a:lnTo>
                        <a:pt x="31" y="10"/>
                      </a:lnTo>
                      <a:lnTo>
                        <a:pt x="14" y="15"/>
                      </a:lnTo>
                      <a:lnTo>
                        <a:pt x="0" y="1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4" name="Freeform 1030"/>
                <p:cNvSpPr>
                  <a:spLocks/>
                </p:cNvSpPr>
                <p:nvPr/>
              </p:nvSpPr>
              <p:spPr bwMode="auto">
                <a:xfrm>
                  <a:off x="687" y="3505"/>
                  <a:ext cx="101" cy="3"/>
                </a:xfrm>
                <a:custGeom>
                  <a:avLst/>
                  <a:gdLst>
                    <a:gd name="T0" fmla="*/ 292 w 71"/>
                    <a:gd name="T1" fmla="*/ 0 h 2"/>
                    <a:gd name="T2" fmla="*/ 212 w 71"/>
                    <a:gd name="T3" fmla="*/ 9 h 2"/>
                    <a:gd name="T4" fmla="*/ 144 w 71"/>
                    <a:gd name="T5" fmla="*/ 9 h 2"/>
                    <a:gd name="T6" fmla="*/ 67 w 71"/>
                    <a:gd name="T7" fmla="*/ 9 h 2"/>
                    <a:gd name="T8" fmla="*/ 0 w 71"/>
                    <a:gd name="T9" fmla="*/ 0 h 2"/>
                    <a:gd name="T10" fmla="*/ 0 60000 65536"/>
                    <a:gd name="T11" fmla="*/ 0 60000 65536"/>
                    <a:gd name="T12" fmla="*/ 0 60000 65536"/>
                    <a:gd name="T13" fmla="*/ 0 60000 65536"/>
                    <a:gd name="T14" fmla="*/ 0 60000 65536"/>
                    <a:gd name="T15" fmla="*/ 0 w 71"/>
                    <a:gd name="T16" fmla="*/ 0 h 2"/>
                    <a:gd name="T17" fmla="*/ 71 w 71"/>
                    <a:gd name="T18" fmla="*/ 2 h 2"/>
                  </a:gdLst>
                  <a:ahLst/>
                  <a:cxnLst>
                    <a:cxn ang="T10">
                      <a:pos x="T0" y="T1"/>
                    </a:cxn>
                    <a:cxn ang="T11">
                      <a:pos x="T2" y="T3"/>
                    </a:cxn>
                    <a:cxn ang="T12">
                      <a:pos x="T4" y="T5"/>
                    </a:cxn>
                    <a:cxn ang="T13">
                      <a:pos x="T6" y="T7"/>
                    </a:cxn>
                    <a:cxn ang="T14">
                      <a:pos x="T8" y="T9"/>
                    </a:cxn>
                  </a:cxnLst>
                  <a:rect l="T15" t="T16" r="T17" b="T18"/>
                  <a:pathLst>
                    <a:path w="71" h="2">
                      <a:moveTo>
                        <a:pt x="71" y="0"/>
                      </a:moveTo>
                      <a:lnTo>
                        <a:pt x="52" y="2"/>
                      </a:lnTo>
                      <a:lnTo>
                        <a:pt x="35" y="2"/>
                      </a:lnTo>
                      <a:lnTo>
                        <a:pt x="16" y="2"/>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5" name="Freeform 1031"/>
                <p:cNvSpPr>
                  <a:spLocks/>
                </p:cNvSpPr>
                <p:nvPr/>
              </p:nvSpPr>
              <p:spPr bwMode="auto">
                <a:xfrm>
                  <a:off x="835" y="3505"/>
                  <a:ext cx="73" cy="7"/>
                </a:xfrm>
                <a:custGeom>
                  <a:avLst/>
                  <a:gdLst>
                    <a:gd name="T0" fmla="*/ 201 w 52"/>
                    <a:gd name="T1" fmla="*/ 0 h 5"/>
                    <a:gd name="T2" fmla="*/ 156 w 52"/>
                    <a:gd name="T3" fmla="*/ 8 h 5"/>
                    <a:gd name="T4" fmla="*/ 108 w 52"/>
                    <a:gd name="T5" fmla="*/ 20 h 5"/>
                    <a:gd name="T6" fmla="*/ 62 w 52"/>
                    <a:gd name="T7" fmla="*/ 8 h 5"/>
                    <a:gd name="T8" fmla="*/ 35 w 52"/>
                    <a:gd name="T9" fmla="*/ 0 h 5"/>
                    <a:gd name="T10" fmla="*/ 20 w 52"/>
                    <a:gd name="T11" fmla="*/ 0 h 5"/>
                    <a:gd name="T12" fmla="*/ 0 w 52"/>
                    <a:gd name="T13" fmla="*/ 0 h 5"/>
                    <a:gd name="T14" fmla="*/ 0 w 52"/>
                    <a:gd name="T15" fmla="*/ 0 h 5"/>
                    <a:gd name="T16" fmla="*/ 0 60000 65536"/>
                    <a:gd name="T17" fmla="*/ 0 60000 65536"/>
                    <a:gd name="T18" fmla="*/ 0 60000 65536"/>
                    <a:gd name="T19" fmla="*/ 0 60000 65536"/>
                    <a:gd name="T20" fmla="*/ 0 60000 65536"/>
                    <a:gd name="T21" fmla="*/ 0 60000 65536"/>
                    <a:gd name="T22" fmla="*/ 0 60000 65536"/>
                    <a:gd name="T23" fmla="*/ 0 60000 65536"/>
                    <a:gd name="T24" fmla="*/ 0 w 52"/>
                    <a:gd name="T25" fmla="*/ 0 h 5"/>
                    <a:gd name="T26" fmla="*/ 52 w 52"/>
                    <a:gd name="T27" fmla="*/ 5 h 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52" h="5">
                      <a:moveTo>
                        <a:pt x="52" y="0"/>
                      </a:moveTo>
                      <a:lnTo>
                        <a:pt x="40" y="2"/>
                      </a:lnTo>
                      <a:lnTo>
                        <a:pt x="28" y="5"/>
                      </a:lnTo>
                      <a:lnTo>
                        <a:pt x="16" y="2"/>
                      </a:lnTo>
                      <a:lnTo>
                        <a:pt x="9" y="0"/>
                      </a:lnTo>
                      <a:lnTo>
                        <a:pt x="5"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6" name="Freeform 1032"/>
                <p:cNvSpPr>
                  <a:spLocks/>
                </p:cNvSpPr>
                <p:nvPr/>
              </p:nvSpPr>
              <p:spPr bwMode="auto">
                <a:xfrm>
                  <a:off x="788" y="3505"/>
                  <a:ext cx="66" cy="20"/>
                </a:xfrm>
                <a:custGeom>
                  <a:avLst/>
                  <a:gdLst>
                    <a:gd name="T0" fmla="*/ 184 w 47"/>
                    <a:gd name="T1" fmla="*/ 59 h 14"/>
                    <a:gd name="T2" fmla="*/ 146 w 47"/>
                    <a:gd name="T3" fmla="*/ 29 h 14"/>
                    <a:gd name="T4" fmla="*/ 128 w 47"/>
                    <a:gd name="T5" fmla="*/ 0 h 14"/>
                    <a:gd name="T6" fmla="*/ 55 w 47"/>
                    <a:gd name="T7" fmla="*/ 0 h 14"/>
                    <a:gd name="T8" fmla="*/ 0 w 47"/>
                    <a:gd name="T9" fmla="*/ 0 h 14"/>
                    <a:gd name="T10" fmla="*/ 0 60000 65536"/>
                    <a:gd name="T11" fmla="*/ 0 60000 65536"/>
                    <a:gd name="T12" fmla="*/ 0 60000 65536"/>
                    <a:gd name="T13" fmla="*/ 0 60000 65536"/>
                    <a:gd name="T14" fmla="*/ 0 60000 65536"/>
                    <a:gd name="T15" fmla="*/ 0 w 47"/>
                    <a:gd name="T16" fmla="*/ 0 h 14"/>
                    <a:gd name="T17" fmla="*/ 47 w 47"/>
                    <a:gd name="T18" fmla="*/ 14 h 14"/>
                  </a:gdLst>
                  <a:ahLst/>
                  <a:cxnLst>
                    <a:cxn ang="T10">
                      <a:pos x="T0" y="T1"/>
                    </a:cxn>
                    <a:cxn ang="T11">
                      <a:pos x="T2" y="T3"/>
                    </a:cxn>
                    <a:cxn ang="T12">
                      <a:pos x="T4" y="T5"/>
                    </a:cxn>
                    <a:cxn ang="T13">
                      <a:pos x="T6" y="T7"/>
                    </a:cxn>
                    <a:cxn ang="T14">
                      <a:pos x="T8" y="T9"/>
                    </a:cxn>
                  </a:cxnLst>
                  <a:rect l="T15" t="T16" r="T17" b="T18"/>
                  <a:pathLst>
                    <a:path w="47" h="14">
                      <a:moveTo>
                        <a:pt x="47" y="14"/>
                      </a:moveTo>
                      <a:lnTo>
                        <a:pt x="38" y="7"/>
                      </a:lnTo>
                      <a:lnTo>
                        <a:pt x="33" y="0"/>
                      </a:lnTo>
                      <a:lnTo>
                        <a:pt x="14"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7" name="Freeform 1033"/>
                <p:cNvSpPr>
                  <a:spLocks/>
                </p:cNvSpPr>
                <p:nvPr/>
              </p:nvSpPr>
              <p:spPr bwMode="auto">
                <a:xfrm>
                  <a:off x="643" y="3505"/>
                  <a:ext cx="44" cy="238"/>
                </a:xfrm>
                <a:custGeom>
                  <a:avLst/>
                  <a:gdLst>
                    <a:gd name="T0" fmla="*/ 116 w 31"/>
                    <a:gd name="T1" fmla="*/ 0 h 168"/>
                    <a:gd name="T2" fmla="*/ 97 w 31"/>
                    <a:gd name="T3" fmla="*/ 9 h 168"/>
                    <a:gd name="T4" fmla="*/ 88 w 31"/>
                    <a:gd name="T5" fmla="*/ 20 h 168"/>
                    <a:gd name="T6" fmla="*/ 68 w 31"/>
                    <a:gd name="T7" fmla="*/ 85 h 168"/>
                    <a:gd name="T8" fmla="*/ 57 w 31"/>
                    <a:gd name="T9" fmla="*/ 125 h 168"/>
                    <a:gd name="T10" fmla="*/ 57 w 31"/>
                    <a:gd name="T11" fmla="*/ 135 h 168"/>
                    <a:gd name="T12" fmla="*/ 40 w 31"/>
                    <a:gd name="T13" fmla="*/ 217 h 168"/>
                    <a:gd name="T14" fmla="*/ 20 w 31"/>
                    <a:gd name="T15" fmla="*/ 279 h 168"/>
                    <a:gd name="T16" fmla="*/ 0 w 31"/>
                    <a:gd name="T17" fmla="*/ 384 h 168"/>
                    <a:gd name="T18" fmla="*/ 0 w 31"/>
                    <a:gd name="T19" fmla="*/ 456 h 168"/>
                    <a:gd name="T20" fmla="*/ 40 w 31"/>
                    <a:gd name="T21" fmla="*/ 531 h 168"/>
                    <a:gd name="T22" fmla="*/ 48 w 31"/>
                    <a:gd name="T23" fmla="*/ 531 h 168"/>
                    <a:gd name="T24" fmla="*/ 77 w 31"/>
                    <a:gd name="T25" fmla="*/ 592 h 168"/>
                    <a:gd name="T26" fmla="*/ 77 w 31"/>
                    <a:gd name="T27" fmla="*/ 628 h 168"/>
                    <a:gd name="T28" fmla="*/ 88 w 31"/>
                    <a:gd name="T29" fmla="*/ 656 h 168"/>
                    <a:gd name="T30" fmla="*/ 106 w 31"/>
                    <a:gd name="T31" fmla="*/ 676 h 168"/>
                    <a:gd name="T32" fmla="*/ 125 w 31"/>
                    <a:gd name="T33" fmla="*/ 676 h 168"/>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1"/>
                    <a:gd name="T52" fmla="*/ 0 h 168"/>
                    <a:gd name="T53" fmla="*/ 31 w 31"/>
                    <a:gd name="T54" fmla="*/ 168 h 168"/>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1" h="168">
                      <a:moveTo>
                        <a:pt x="29" y="0"/>
                      </a:moveTo>
                      <a:lnTo>
                        <a:pt x="24" y="2"/>
                      </a:lnTo>
                      <a:lnTo>
                        <a:pt x="22" y="5"/>
                      </a:lnTo>
                      <a:lnTo>
                        <a:pt x="17" y="21"/>
                      </a:lnTo>
                      <a:lnTo>
                        <a:pt x="14" y="31"/>
                      </a:lnTo>
                      <a:lnTo>
                        <a:pt x="14" y="33"/>
                      </a:lnTo>
                      <a:lnTo>
                        <a:pt x="10" y="54"/>
                      </a:lnTo>
                      <a:lnTo>
                        <a:pt x="5" y="69"/>
                      </a:lnTo>
                      <a:lnTo>
                        <a:pt x="0" y="95"/>
                      </a:lnTo>
                      <a:lnTo>
                        <a:pt x="0" y="113"/>
                      </a:lnTo>
                      <a:lnTo>
                        <a:pt x="10" y="132"/>
                      </a:lnTo>
                      <a:lnTo>
                        <a:pt x="12" y="132"/>
                      </a:lnTo>
                      <a:lnTo>
                        <a:pt x="19" y="147"/>
                      </a:lnTo>
                      <a:lnTo>
                        <a:pt x="19" y="156"/>
                      </a:lnTo>
                      <a:lnTo>
                        <a:pt x="22" y="163"/>
                      </a:lnTo>
                      <a:lnTo>
                        <a:pt x="26" y="168"/>
                      </a:lnTo>
                      <a:lnTo>
                        <a:pt x="31" y="168"/>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8" name="Freeform 1034"/>
                <p:cNvSpPr>
                  <a:spLocks/>
                </p:cNvSpPr>
                <p:nvPr/>
              </p:nvSpPr>
              <p:spPr bwMode="auto">
                <a:xfrm>
                  <a:off x="432" y="3549"/>
                  <a:ext cx="231" cy="147"/>
                </a:xfrm>
                <a:custGeom>
                  <a:avLst/>
                  <a:gdLst>
                    <a:gd name="T0" fmla="*/ 656 w 163"/>
                    <a:gd name="T1" fmla="*/ 0 h 104"/>
                    <a:gd name="T2" fmla="*/ 564 w 163"/>
                    <a:gd name="T3" fmla="*/ 20 h 104"/>
                    <a:gd name="T4" fmla="*/ 486 w 163"/>
                    <a:gd name="T5" fmla="*/ 28 h 104"/>
                    <a:gd name="T6" fmla="*/ 364 w 163"/>
                    <a:gd name="T7" fmla="*/ 8 h 104"/>
                    <a:gd name="T8" fmla="*/ 271 w 163"/>
                    <a:gd name="T9" fmla="*/ 0 h 104"/>
                    <a:gd name="T10" fmla="*/ 164 w 163"/>
                    <a:gd name="T11" fmla="*/ 0 h 104"/>
                    <a:gd name="T12" fmla="*/ 88 w 163"/>
                    <a:gd name="T13" fmla="*/ 8 h 104"/>
                    <a:gd name="T14" fmla="*/ 48 w 163"/>
                    <a:gd name="T15" fmla="*/ 28 h 104"/>
                    <a:gd name="T16" fmla="*/ 20 w 163"/>
                    <a:gd name="T17" fmla="*/ 66 h 104"/>
                    <a:gd name="T18" fmla="*/ 0 w 163"/>
                    <a:gd name="T19" fmla="*/ 124 h 104"/>
                    <a:gd name="T20" fmla="*/ 0 w 163"/>
                    <a:gd name="T21" fmla="*/ 180 h 104"/>
                    <a:gd name="T22" fmla="*/ 0 w 163"/>
                    <a:gd name="T23" fmla="*/ 254 h 104"/>
                    <a:gd name="T24" fmla="*/ 13 w 163"/>
                    <a:gd name="T25" fmla="*/ 319 h 104"/>
                    <a:gd name="T26" fmla="*/ 40 w 163"/>
                    <a:gd name="T27" fmla="*/ 368 h 104"/>
                    <a:gd name="T28" fmla="*/ 61 w 163"/>
                    <a:gd name="T29" fmla="*/ 396 h 104"/>
                    <a:gd name="T30" fmla="*/ 77 w 163"/>
                    <a:gd name="T31" fmla="*/ 404 h 104"/>
                    <a:gd name="T32" fmla="*/ 88 w 163"/>
                    <a:gd name="T33" fmla="*/ 404 h 104"/>
                    <a:gd name="T34" fmla="*/ 173 w 163"/>
                    <a:gd name="T35" fmla="*/ 404 h 104"/>
                    <a:gd name="T36" fmla="*/ 231 w 163"/>
                    <a:gd name="T37" fmla="*/ 396 h 104"/>
                    <a:gd name="T38" fmla="*/ 342 w 163"/>
                    <a:gd name="T39" fmla="*/ 404 h 104"/>
                    <a:gd name="T40" fmla="*/ 438 w 163"/>
                    <a:gd name="T41" fmla="*/ 416 h 104"/>
                    <a:gd name="T42" fmla="*/ 553 w 163"/>
                    <a:gd name="T43" fmla="*/ 416 h 104"/>
                    <a:gd name="T44" fmla="*/ 641 w 163"/>
                    <a:gd name="T45" fmla="*/ 404 h 10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3"/>
                    <a:gd name="T70" fmla="*/ 0 h 104"/>
                    <a:gd name="T71" fmla="*/ 163 w 163"/>
                    <a:gd name="T72" fmla="*/ 104 h 10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3" h="104">
                      <a:moveTo>
                        <a:pt x="163" y="0"/>
                      </a:moveTo>
                      <a:lnTo>
                        <a:pt x="140" y="5"/>
                      </a:lnTo>
                      <a:lnTo>
                        <a:pt x="121" y="7"/>
                      </a:lnTo>
                      <a:lnTo>
                        <a:pt x="90" y="2"/>
                      </a:lnTo>
                      <a:lnTo>
                        <a:pt x="67" y="0"/>
                      </a:lnTo>
                      <a:lnTo>
                        <a:pt x="41" y="0"/>
                      </a:lnTo>
                      <a:lnTo>
                        <a:pt x="22" y="2"/>
                      </a:lnTo>
                      <a:lnTo>
                        <a:pt x="12" y="7"/>
                      </a:lnTo>
                      <a:lnTo>
                        <a:pt x="5" y="16"/>
                      </a:lnTo>
                      <a:lnTo>
                        <a:pt x="0" y="31"/>
                      </a:lnTo>
                      <a:lnTo>
                        <a:pt x="0" y="45"/>
                      </a:lnTo>
                      <a:lnTo>
                        <a:pt x="0" y="64"/>
                      </a:lnTo>
                      <a:lnTo>
                        <a:pt x="3" y="80"/>
                      </a:lnTo>
                      <a:lnTo>
                        <a:pt x="10" y="92"/>
                      </a:lnTo>
                      <a:lnTo>
                        <a:pt x="15" y="99"/>
                      </a:lnTo>
                      <a:lnTo>
                        <a:pt x="19" y="101"/>
                      </a:lnTo>
                      <a:lnTo>
                        <a:pt x="22" y="101"/>
                      </a:lnTo>
                      <a:lnTo>
                        <a:pt x="43" y="101"/>
                      </a:lnTo>
                      <a:lnTo>
                        <a:pt x="57" y="99"/>
                      </a:lnTo>
                      <a:lnTo>
                        <a:pt x="85" y="101"/>
                      </a:lnTo>
                      <a:lnTo>
                        <a:pt x="109" y="104"/>
                      </a:lnTo>
                      <a:lnTo>
                        <a:pt x="137" y="104"/>
                      </a:lnTo>
                      <a:lnTo>
                        <a:pt x="159" y="10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49" name="Freeform 1035"/>
                <p:cNvSpPr>
                  <a:spLocks/>
                </p:cNvSpPr>
                <p:nvPr/>
              </p:nvSpPr>
              <p:spPr bwMode="auto">
                <a:xfrm>
                  <a:off x="1796" y="3492"/>
                  <a:ext cx="39" cy="74"/>
                </a:xfrm>
                <a:custGeom>
                  <a:avLst/>
                  <a:gdLst>
                    <a:gd name="T0" fmla="*/ 104 w 28"/>
                    <a:gd name="T1" fmla="*/ 0 h 52"/>
                    <a:gd name="T2" fmla="*/ 70 w 28"/>
                    <a:gd name="T3" fmla="*/ 0 h 52"/>
                    <a:gd name="T4" fmla="*/ 35 w 28"/>
                    <a:gd name="T5" fmla="*/ 28 h 52"/>
                    <a:gd name="T6" fmla="*/ 8 w 28"/>
                    <a:gd name="T7" fmla="*/ 67 h 52"/>
                    <a:gd name="T8" fmla="*/ 8 w 28"/>
                    <a:gd name="T9" fmla="*/ 124 h 52"/>
                    <a:gd name="T10" fmla="*/ 0 w 28"/>
                    <a:gd name="T11" fmla="*/ 212 h 52"/>
                    <a:gd name="T12" fmla="*/ 0 60000 65536"/>
                    <a:gd name="T13" fmla="*/ 0 60000 65536"/>
                    <a:gd name="T14" fmla="*/ 0 60000 65536"/>
                    <a:gd name="T15" fmla="*/ 0 60000 65536"/>
                    <a:gd name="T16" fmla="*/ 0 60000 65536"/>
                    <a:gd name="T17" fmla="*/ 0 60000 65536"/>
                    <a:gd name="T18" fmla="*/ 0 w 28"/>
                    <a:gd name="T19" fmla="*/ 0 h 52"/>
                    <a:gd name="T20" fmla="*/ 28 w 28"/>
                    <a:gd name="T21" fmla="*/ 52 h 52"/>
                  </a:gdLst>
                  <a:ahLst/>
                  <a:cxnLst>
                    <a:cxn ang="T12">
                      <a:pos x="T0" y="T1"/>
                    </a:cxn>
                    <a:cxn ang="T13">
                      <a:pos x="T2" y="T3"/>
                    </a:cxn>
                    <a:cxn ang="T14">
                      <a:pos x="T4" y="T5"/>
                    </a:cxn>
                    <a:cxn ang="T15">
                      <a:pos x="T6" y="T7"/>
                    </a:cxn>
                    <a:cxn ang="T16">
                      <a:pos x="T8" y="T9"/>
                    </a:cxn>
                    <a:cxn ang="T17">
                      <a:pos x="T10" y="T11"/>
                    </a:cxn>
                  </a:cxnLst>
                  <a:rect l="T18" t="T19" r="T20" b="T21"/>
                  <a:pathLst>
                    <a:path w="28" h="52">
                      <a:moveTo>
                        <a:pt x="28" y="0"/>
                      </a:moveTo>
                      <a:lnTo>
                        <a:pt x="19" y="0"/>
                      </a:lnTo>
                      <a:lnTo>
                        <a:pt x="9" y="7"/>
                      </a:lnTo>
                      <a:lnTo>
                        <a:pt x="2" y="16"/>
                      </a:lnTo>
                      <a:lnTo>
                        <a:pt x="2" y="30"/>
                      </a:lnTo>
                      <a:lnTo>
                        <a:pt x="0" y="52"/>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50" name="Freeform 1036"/>
                <p:cNvSpPr>
                  <a:spLocks/>
                </p:cNvSpPr>
                <p:nvPr/>
              </p:nvSpPr>
              <p:spPr bwMode="auto">
                <a:xfrm>
                  <a:off x="1799" y="3726"/>
                  <a:ext cx="36" cy="37"/>
                </a:xfrm>
                <a:custGeom>
                  <a:avLst/>
                  <a:gdLst>
                    <a:gd name="T0" fmla="*/ 0 w 26"/>
                    <a:gd name="T1" fmla="*/ 0 h 26"/>
                    <a:gd name="T2" fmla="*/ 19 w 26"/>
                    <a:gd name="T3" fmla="*/ 48 h 26"/>
                    <a:gd name="T4" fmla="*/ 36 w 26"/>
                    <a:gd name="T5" fmla="*/ 77 h 26"/>
                    <a:gd name="T6" fmla="*/ 50 w 26"/>
                    <a:gd name="T7" fmla="*/ 97 h 26"/>
                    <a:gd name="T8" fmla="*/ 64 w 26"/>
                    <a:gd name="T9" fmla="*/ 107 h 26"/>
                    <a:gd name="T10" fmla="*/ 89 w 26"/>
                    <a:gd name="T11" fmla="*/ 97 h 26"/>
                    <a:gd name="T12" fmla="*/ 96 w 26"/>
                    <a:gd name="T13" fmla="*/ 87 h 26"/>
                    <a:gd name="T14" fmla="*/ 0 60000 65536"/>
                    <a:gd name="T15" fmla="*/ 0 60000 65536"/>
                    <a:gd name="T16" fmla="*/ 0 60000 65536"/>
                    <a:gd name="T17" fmla="*/ 0 60000 65536"/>
                    <a:gd name="T18" fmla="*/ 0 60000 65536"/>
                    <a:gd name="T19" fmla="*/ 0 60000 65536"/>
                    <a:gd name="T20" fmla="*/ 0 60000 65536"/>
                    <a:gd name="T21" fmla="*/ 0 w 26"/>
                    <a:gd name="T22" fmla="*/ 0 h 26"/>
                    <a:gd name="T23" fmla="*/ 26 w 26"/>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6" h="26">
                      <a:moveTo>
                        <a:pt x="0" y="0"/>
                      </a:moveTo>
                      <a:lnTo>
                        <a:pt x="5" y="12"/>
                      </a:lnTo>
                      <a:lnTo>
                        <a:pt x="10" y="19"/>
                      </a:lnTo>
                      <a:lnTo>
                        <a:pt x="14" y="24"/>
                      </a:lnTo>
                      <a:lnTo>
                        <a:pt x="17" y="26"/>
                      </a:lnTo>
                      <a:lnTo>
                        <a:pt x="24" y="24"/>
                      </a:lnTo>
                      <a:lnTo>
                        <a:pt x="26" y="2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51" name="Freeform 1037"/>
                <p:cNvSpPr>
                  <a:spLocks/>
                </p:cNvSpPr>
                <p:nvPr/>
              </p:nvSpPr>
              <p:spPr bwMode="auto">
                <a:xfrm>
                  <a:off x="1565" y="3321"/>
                  <a:ext cx="90" cy="100"/>
                </a:xfrm>
                <a:custGeom>
                  <a:avLst/>
                  <a:gdLst>
                    <a:gd name="T0" fmla="*/ 252 w 64"/>
                    <a:gd name="T1" fmla="*/ 0 h 71"/>
                    <a:gd name="T2" fmla="*/ 184 w 64"/>
                    <a:gd name="T3" fmla="*/ 83 h 71"/>
                    <a:gd name="T4" fmla="*/ 108 w 64"/>
                    <a:gd name="T5" fmla="*/ 156 h 71"/>
                    <a:gd name="T6" fmla="*/ 8 w 64"/>
                    <a:gd name="T7" fmla="*/ 272 h 71"/>
                    <a:gd name="T8" fmla="*/ 0 w 64"/>
                    <a:gd name="T9" fmla="*/ 280 h 71"/>
                    <a:gd name="T10" fmla="*/ 0 60000 65536"/>
                    <a:gd name="T11" fmla="*/ 0 60000 65536"/>
                    <a:gd name="T12" fmla="*/ 0 60000 65536"/>
                    <a:gd name="T13" fmla="*/ 0 60000 65536"/>
                    <a:gd name="T14" fmla="*/ 0 60000 65536"/>
                    <a:gd name="T15" fmla="*/ 0 w 64"/>
                    <a:gd name="T16" fmla="*/ 0 h 71"/>
                    <a:gd name="T17" fmla="*/ 64 w 64"/>
                    <a:gd name="T18" fmla="*/ 71 h 71"/>
                  </a:gdLst>
                  <a:ahLst/>
                  <a:cxnLst>
                    <a:cxn ang="T10">
                      <a:pos x="T0" y="T1"/>
                    </a:cxn>
                    <a:cxn ang="T11">
                      <a:pos x="T2" y="T3"/>
                    </a:cxn>
                    <a:cxn ang="T12">
                      <a:pos x="T4" y="T5"/>
                    </a:cxn>
                    <a:cxn ang="T13">
                      <a:pos x="T6" y="T7"/>
                    </a:cxn>
                    <a:cxn ang="T14">
                      <a:pos x="T8" y="T9"/>
                    </a:cxn>
                  </a:cxnLst>
                  <a:rect l="T15" t="T16" r="T17" b="T18"/>
                  <a:pathLst>
                    <a:path w="64" h="71">
                      <a:moveTo>
                        <a:pt x="64" y="0"/>
                      </a:moveTo>
                      <a:lnTo>
                        <a:pt x="47" y="21"/>
                      </a:lnTo>
                      <a:lnTo>
                        <a:pt x="28" y="40"/>
                      </a:lnTo>
                      <a:lnTo>
                        <a:pt x="2" y="69"/>
                      </a:lnTo>
                      <a:lnTo>
                        <a:pt x="0" y="7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52" name="Freeform 1038"/>
                <p:cNvSpPr>
                  <a:spLocks/>
                </p:cNvSpPr>
                <p:nvPr/>
              </p:nvSpPr>
              <p:spPr bwMode="auto">
                <a:xfrm>
                  <a:off x="1059" y="3338"/>
                  <a:ext cx="66" cy="123"/>
                </a:xfrm>
                <a:custGeom>
                  <a:avLst/>
                  <a:gdLst>
                    <a:gd name="T0" fmla="*/ 0 w 47"/>
                    <a:gd name="T1" fmla="*/ 348 h 87"/>
                    <a:gd name="T2" fmla="*/ 39 w 47"/>
                    <a:gd name="T3" fmla="*/ 271 h 87"/>
                    <a:gd name="T4" fmla="*/ 114 w 47"/>
                    <a:gd name="T5" fmla="*/ 163 h 87"/>
                    <a:gd name="T6" fmla="*/ 184 w 47"/>
                    <a:gd name="T7" fmla="*/ 0 h 87"/>
                    <a:gd name="T8" fmla="*/ 0 60000 65536"/>
                    <a:gd name="T9" fmla="*/ 0 60000 65536"/>
                    <a:gd name="T10" fmla="*/ 0 60000 65536"/>
                    <a:gd name="T11" fmla="*/ 0 60000 65536"/>
                    <a:gd name="T12" fmla="*/ 0 w 47"/>
                    <a:gd name="T13" fmla="*/ 0 h 87"/>
                    <a:gd name="T14" fmla="*/ 47 w 47"/>
                    <a:gd name="T15" fmla="*/ 87 h 87"/>
                  </a:gdLst>
                  <a:ahLst/>
                  <a:cxnLst>
                    <a:cxn ang="T8">
                      <a:pos x="T0" y="T1"/>
                    </a:cxn>
                    <a:cxn ang="T9">
                      <a:pos x="T2" y="T3"/>
                    </a:cxn>
                    <a:cxn ang="T10">
                      <a:pos x="T4" y="T5"/>
                    </a:cxn>
                    <a:cxn ang="T11">
                      <a:pos x="T6" y="T7"/>
                    </a:cxn>
                  </a:cxnLst>
                  <a:rect l="T12" t="T13" r="T14" b="T15"/>
                  <a:pathLst>
                    <a:path w="47" h="87">
                      <a:moveTo>
                        <a:pt x="0" y="87"/>
                      </a:moveTo>
                      <a:lnTo>
                        <a:pt x="10" y="68"/>
                      </a:lnTo>
                      <a:lnTo>
                        <a:pt x="29" y="40"/>
                      </a:lnTo>
                      <a:lnTo>
                        <a:pt x="47"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53" name="Freeform 1039"/>
                <p:cNvSpPr>
                  <a:spLocks/>
                </p:cNvSpPr>
                <p:nvPr/>
              </p:nvSpPr>
              <p:spPr bwMode="auto">
                <a:xfrm>
                  <a:off x="1005" y="3505"/>
                  <a:ext cx="24" cy="7"/>
                </a:xfrm>
                <a:custGeom>
                  <a:avLst/>
                  <a:gdLst>
                    <a:gd name="T0" fmla="*/ 68 w 17"/>
                    <a:gd name="T1" fmla="*/ 0 h 5"/>
                    <a:gd name="T2" fmla="*/ 68 w 17"/>
                    <a:gd name="T3" fmla="*/ 0 h 5"/>
                    <a:gd name="T4" fmla="*/ 28 w 17"/>
                    <a:gd name="T5" fmla="*/ 8 h 5"/>
                    <a:gd name="T6" fmla="*/ 0 w 17"/>
                    <a:gd name="T7" fmla="*/ 20 h 5"/>
                    <a:gd name="T8" fmla="*/ 0 60000 65536"/>
                    <a:gd name="T9" fmla="*/ 0 60000 65536"/>
                    <a:gd name="T10" fmla="*/ 0 60000 65536"/>
                    <a:gd name="T11" fmla="*/ 0 60000 65536"/>
                    <a:gd name="T12" fmla="*/ 0 w 17"/>
                    <a:gd name="T13" fmla="*/ 0 h 5"/>
                    <a:gd name="T14" fmla="*/ 17 w 17"/>
                    <a:gd name="T15" fmla="*/ 5 h 5"/>
                  </a:gdLst>
                  <a:ahLst/>
                  <a:cxnLst>
                    <a:cxn ang="T8">
                      <a:pos x="T0" y="T1"/>
                    </a:cxn>
                    <a:cxn ang="T9">
                      <a:pos x="T2" y="T3"/>
                    </a:cxn>
                    <a:cxn ang="T10">
                      <a:pos x="T4" y="T5"/>
                    </a:cxn>
                    <a:cxn ang="T11">
                      <a:pos x="T6" y="T7"/>
                    </a:cxn>
                  </a:cxnLst>
                  <a:rect l="T12" t="T13" r="T14" b="T15"/>
                  <a:pathLst>
                    <a:path w="17" h="5">
                      <a:moveTo>
                        <a:pt x="17" y="0"/>
                      </a:moveTo>
                      <a:lnTo>
                        <a:pt x="17" y="0"/>
                      </a:lnTo>
                      <a:lnTo>
                        <a:pt x="7" y="2"/>
                      </a:lnTo>
                      <a:lnTo>
                        <a:pt x="0"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54" name="Freeform 1040"/>
                <p:cNvSpPr>
                  <a:spLocks/>
                </p:cNvSpPr>
                <p:nvPr/>
              </p:nvSpPr>
              <p:spPr bwMode="auto">
                <a:xfrm>
                  <a:off x="908" y="3505"/>
                  <a:ext cx="17" cy="3"/>
                </a:xfrm>
                <a:custGeom>
                  <a:avLst/>
                  <a:gdLst>
                    <a:gd name="T0" fmla="*/ 48 w 12"/>
                    <a:gd name="T1" fmla="*/ 9 h 2"/>
                    <a:gd name="T2" fmla="*/ 28 w 12"/>
                    <a:gd name="T3" fmla="*/ 0 h 2"/>
                    <a:gd name="T4" fmla="*/ 0 w 12"/>
                    <a:gd name="T5" fmla="*/ 0 h 2"/>
                    <a:gd name="T6" fmla="*/ 0 60000 65536"/>
                    <a:gd name="T7" fmla="*/ 0 60000 65536"/>
                    <a:gd name="T8" fmla="*/ 0 60000 65536"/>
                    <a:gd name="T9" fmla="*/ 0 w 12"/>
                    <a:gd name="T10" fmla="*/ 0 h 2"/>
                    <a:gd name="T11" fmla="*/ 12 w 12"/>
                    <a:gd name="T12" fmla="*/ 2 h 2"/>
                  </a:gdLst>
                  <a:ahLst/>
                  <a:cxnLst>
                    <a:cxn ang="T6">
                      <a:pos x="T0" y="T1"/>
                    </a:cxn>
                    <a:cxn ang="T7">
                      <a:pos x="T2" y="T3"/>
                    </a:cxn>
                    <a:cxn ang="T8">
                      <a:pos x="T4" y="T5"/>
                    </a:cxn>
                  </a:cxnLst>
                  <a:rect l="T9" t="T10" r="T11" b="T12"/>
                  <a:pathLst>
                    <a:path w="12" h="2">
                      <a:moveTo>
                        <a:pt x="12" y="2"/>
                      </a:moveTo>
                      <a:lnTo>
                        <a:pt x="7" y="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55" name="Freeform 1041"/>
                <p:cNvSpPr>
                  <a:spLocks/>
                </p:cNvSpPr>
                <p:nvPr/>
              </p:nvSpPr>
              <p:spPr bwMode="auto">
                <a:xfrm>
                  <a:off x="1129" y="3706"/>
                  <a:ext cx="40" cy="3"/>
                </a:xfrm>
                <a:custGeom>
                  <a:avLst/>
                  <a:gdLst>
                    <a:gd name="T0" fmla="*/ 116 w 28"/>
                    <a:gd name="T1" fmla="*/ 0 h 2"/>
                    <a:gd name="T2" fmla="*/ 59 w 28"/>
                    <a:gd name="T3" fmla="*/ 9 h 2"/>
                    <a:gd name="T4" fmla="*/ 49 w 28"/>
                    <a:gd name="T5" fmla="*/ 9 h 2"/>
                    <a:gd name="T6" fmla="*/ 0 w 28"/>
                    <a:gd name="T7" fmla="*/ 0 h 2"/>
                    <a:gd name="T8" fmla="*/ 0 60000 65536"/>
                    <a:gd name="T9" fmla="*/ 0 60000 65536"/>
                    <a:gd name="T10" fmla="*/ 0 60000 65536"/>
                    <a:gd name="T11" fmla="*/ 0 60000 65536"/>
                    <a:gd name="T12" fmla="*/ 0 w 28"/>
                    <a:gd name="T13" fmla="*/ 0 h 2"/>
                    <a:gd name="T14" fmla="*/ 28 w 28"/>
                    <a:gd name="T15" fmla="*/ 2 h 2"/>
                  </a:gdLst>
                  <a:ahLst/>
                  <a:cxnLst>
                    <a:cxn ang="T8">
                      <a:pos x="T0" y="T1"/>
                    </a:cxn>
                    <a:cxn ang="T9">
                      <a:pos x="T2" y="T3"/>
                    </a:cxn>
                    <a:cxn ang="T10">
                      <a:pos x="T4" y="T5"/>
                    </a:cxn>
                    <a:cxn ang="T11">
                      <a:pos x="T6" y="T7"/>
                    </a:cxn>
                  </a:cxnLst>
                  <a:rect l="T12" t="T13" r="T14" b="T15"/>
                  <a:pathLst>
                    <a:path w="28" h="2">
                      <a:moveTo>
                        <a:pt x="28" y="0"/>
                      </a:moveTo>
                      <a:lnTo>
                        <a:pt x="14" y="2"/>
                      </a:lnTo>
                      <a:lnTo>
                        <a:pt x="12" y="2"/>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56" name="Freeform 1042"/>
                <p:cNvSpPr>
                  <a:spLocks/>
                </p:cNvSpPr>
                <p:nvPr/>
              </p:nvSpPr>
              <p:spPr bwMode="auto">
                <a:xfrm>
                  <a:off x="1103" y="3608"/>
                  <a:ext cx="76" cy="22"/>
                </a:xfrm>
                <a:custGeom>
                  <a:avLst/>
                  <a:gdLst>
                    <a:gd name="T0" fmla="*/ 0 w 54"/>
                    <a:gd name="T1" fmla="*/ 69 h 15"/>
                    <a:gd name="T2" fmla="*/ 48 w 54"/>
                    <a:gd name="T3" fmla="*/ 22 h 15"/>
                    <a:gd name="T4" fmla="*/ 89 w 54"/>
                    <a:gd name="T5" fmla="*/ 13 h 15"/>
                    <a:gd name="T6" fmla="*/ 103 w 54"/>
                    <a:gd name="T7" fmla="*/ 13 h 15"/>
                    <a:gd name="T8" fmla="*/ 156 w 54"/>
                    <a:gd name="T9" fmla="*/ 0 h 15"/>
                    <a:gd name="T10" fmla="*/ 213 w 54"/>
                    <a:gd name="T11" fmla="*/ 32 h 15"/>
                    <a:gd name="T12" fmla="*/ 0 60000 65536"/>
                    <a:gd name="T13" fmla="*/ 0 60000 65536"/>
                    <a:gd name="T14" fmla="*/ 0 60000 65536"/>
                    <a:gd name="T15" fmla="*/ 0 60000 65536"/>
                    <a:gd name="T16" fmla="*/ 0 60000 65536"/>
                    <a:gd name="T17" fmla="*/ 0 60000 65536"/>
                    <a:gd name="T18" fmla="*/ 0 w 54"/>
                    <a:gd name="T19" fmla="*/ 0 h 15"/>
                    <a:gd name="T20" fmla="*/ 54 w 5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54" h="15">
                      <a:moveTo>
                        <a:pt x="0" y="15"/>
                      </a:moveTo>
                      <a:lnTo>
                        <a:pt x="12" y="5"/>
                      </a:lnTo>
                      <a:lnTo>
                        <a:pt x="23" y="3"/>
                      </a:lnTo>
                      <a:lnTo>
                        <a:pt x="26" y="3"/>
                      </a:lnTo>
                      <a:lnTo>
                        <a:pt x="40" y="0"/>
                      </a:lnTo>
                      <a:lnTo>
                        <a:pt x="54" y="7"/>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57" name="Freeform 1043"/>
                <p:cNvSpPr>
                  <a:spLocks/>
                </p:cNvSpPr>
                <p:nvPr/>
              </p:nvSpPr>
              <p:spPr bwMode="auto">
                <a:xfrm>
                  <a:off x="1105" y="3776"/>
                  <a:ext cx="101" cy="105"/>
                </a:xfrm>
                <a:custGeom>
                  <a:avLst/>
                  <a:gdLst>
                    <a:gd name="T0" fmla="*/ 156 w 71"/>
                    <a:gd name="T1" fmla="*/ 299 h 74"/>
                    <a:gd name="T2" fmla="*/ 164 w 71"/>
                    <a:gd name="T3" fmla="*/ 288 h 74"/>
                    <a:gd name="T4" fmla="*/ 192 w 71"/>
                    <a:gd name="T5" fmla="*/ 288 h 74"/>
                    <a:gd name="T6" fmla="*/ 212 w 71"/>
                    <a:gd name="T7" fmla="*/ 280 h 74"/>
                    <a:gd name="T8" fmla="*/ 253 w 71"/>
                    <a:gd name="T9" fmla="*/ 244 h 74"/>
                    <a:gd name="T10" fmla="*/ 272 w 71"/>
                    <a:gd name="T11" fmla="*/ 203 h 74"/>
                    <a:gd name="T12" fmla="*/ 292 w 71"/>
                    <a:gd name="T13" fmla="*/ 136 h 74"/>
                    <a:gd name="T14" fmla="*/ 282 w 71"/>
                    <a:gd name="T15" fmla="*/ 88 h 74"/>
                    <a:gd name="T16" fmla="*/ 240 w 71"/>
                    <a:gd name="T17" fmla="*/ 33 h 74"/>
                    <a:gd name="T18" fmla="*/ 192 w 71"/>
                    <a:gd name="T19" fmla="*/ 0 h 74"/>
                    <a:gd name="T20" fmla="*/ 148 w 71"/>
                    <a:gd name="T21" fmla="*/ 20 h 74"/>
                    <a:gd name="T22" fmla="*/ 128 w 71"/>
                    <a:gd name="T23" fmla="*/ 20 h 74"/>
                    <a:gd name="T24" fmla="*/ 87 w 71"/>
                    <a:gd name="T25" fmla="*/ 48 h 74"/>
                    <a:gd name="T26" fmla="*/ 28 w 71"/>
                    <a:gd name="T27" fmla="*/ 88 h 74"/>
                    <a:gd name="T28" fmla="*/ 0 w 71"/>
                    <a:gd name="T29" fmla="*/ 125 h 74"/>
                    <a:gd name="T30" fmla="*/ 13 w 71"/>
                    <a:gd name="T31" fmla="*/ 193 h 74"/>
                    <a:gd name="T32" fmla="*/ 20 w 71"/>
                    <a:gd name="T33" fmla="*/ 211 h 74"/>
                    <a:gd name="T34" fmla="*/ 28 w 71"/>
                    <a:gd name="T35" fmla="*/ 223 h 74"/>
                    <a:gd name="T36" fmla="*/ 28 w 71"/>
                    <a:gd name="T37" fmla="*/ 231 h 74"/>
                    <a:gd name="T38" fmla="*/ 77 w 71"/>
                    <a:gd name="T39" fmla="*/ 260 h 74"/>
                    <a:gd name="T40" fmla="*/ 118 w 71"/>
                    <a:gd name="T41" fmla="*/ 272 h 74"/>
                    <a:gd name="T42" fmla="*/ 135 w 71"/>
                    <a:gd name="T43" fmla="*/ 288 h 74"/>
                    <a:gd name="T44" fmla="*/ 156 w 71"/>
                    <a:gd name="T45" fmla="*/ 299 h 7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71"/>
                    <a:gd name="T70" fmla="*/ 0 h 74"/>
                    <a:gd name="T71" fmla="*/ 71 w 71"/>
                    <a:gd name="T72" fmla="*/ 74 h 7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71" h="74">
                      <a:moveTo>
                        <a:pt x="38" y="74"/>
                      </a:moveTo>
                      <a:lnTo>
                        <a:pt x="40" y="71"/>
                      </a:lnTo>
                      <a:lnTo>
                        <a:pt x="47" y="71"/>
                      </a:lnTo>
                      <a:lnTo>
                        <a:pt x="52" y="69"/>
                      </a:lnTo>
                      <a:lnTo>
                        <a:pt x="62" y="60"/>
                      </a:lnTo>
                      <a:lnTo>
                        <a:pt x="66" y="50"/>
                      </a:lnTo>
                      <a:lnTo>
                        <a:pt x="71" y="34"/>
                      </a:lnTo>
                      <a:lnTo>
                        <a:pt x="69" y="22"/>
                      </a:lnTo>
                      <a:lnTo>
                        <a:pt x="59" y="8"/>
                      </a:lnTo>
                      <a:lnTo>
                        <a:pt x="47" y="0"/>
                      </a:lnTo>
                      <a:lnTo>
                        <a:pt x="36" y="5"/>
                      </a:lnTo>
                      <a:lnTo>
                        <a:pt x="31" y="5"/>
                      </a:lnTo>
                      <a:lnTo>
                        <a:pt x="21" y="12"/>
                      </a:lnTo>
                      <a:lnTo>
                        <a:pt x="7" y="22"/>
                      </a:lnTo>
                      <a:lnTo>
                        <a:pt x="0" y="31"/>
                      </a:lnTo>
                      <a:lnTo>
                        <a:pt x="3" y="48"/>
                      </a:lnTo>
                      <a:lnTo>
                        <a:pt x="5" y="52"/>
                      </a:lnTo>
                      <a:lnTo>
                        <a:pt x="7" y="55"/>
                      </a:lnTo>
                      <a:lnTo>
                        <a:pt x="7" y="57"/>
                      </a:lnTo>
                      <a:lnTo>
                        <a:pt x="19" y="64"/>
                      </a:lnTo>
                      <a:lnTo>
                        <a:pt x="29" y="67"/>
                      </a:lnTo>
                      <a:lnTo>
                        <a:pt x="33" y="71"/>
                      </a:lnTo>
                      <a:lnTo>
                        <a:pt x="38" y="74"/>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58" name="Line 1044"/>
                <p:cNvSpPr>
                  <a:spLocks noChangeShapeType="1"/>
                </p:cNvSpPr>
                <p:nvPr/>
              </p:nvSpPr>
              <p:spPr bwMode="auto">
                <a:xfrm flipH="1">
                  <a:off x="1169" y="3686"/>
                  <a:ext cx="14" cy="20"/>
                </a:xfrm>
                <a:prstGeom prst="line">
                  <a:avLst/>
                </a:prstGeom>
                <a:noFill/>
                <a:ln w="30163"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559" name="Freeform 1045"/>
                <p:cNvSpPr>
                  <a:spLocks/>
                </p:cNvSpPr>
                <p:nvPr/>
              </p:nvSpPr>
              <p:spPr bwMode="auto">
                <a:xfrm>
                  <a:off x="1100" y="3630"/>
                  <a:ext cx="29" cy="76"/>
                </a:xfrm>
                <a:custGeom>
                  <a:avLst/>
                  <a:gdLst>
                    <a:gd name="T0" fmla="*/ 76 w 21"/>
                    <a:gd name="T1" fmla="*/ 213 h 54"/>
                    <a:gd name="T2" fmla="*/ 40 w 21"/>
                    <a:gd name="T3" fmla="*/ 172 h 54"/>
                    <a:gd name="T4" fmla="*/ 26 w 21"/>
                    <a:gd name="T5" fmla="*/ 156 h 54"/>
                    <a:gd name="T6" fmla="*/ 8 w 21"/>
                    <a:gd name="T7" fmla="*/ 117 h 54"/>
                    <a:gd name="T8" fmla="*/ 0 w 21"/>
                    <a:gd name="T9" fmla="*/ 108 h 54"/>
                    <a:gd name="T10" fmla="*/ 0 w 21"/>
                    <a:gd name="T11" fmla="*/ 97 h 54"/>
                    <a:gd name="T12" fmla="*/ 0 w 21"/>
                    <a:gd name="T13" fmla="*/ 69 h 54"/>
                    <a:gd name="T14" fmla="*/ 0 w 21"/>
                    <a:gd name="T15" fmla="*/ 42 h 54"/>
                    <a:gd name="T16" fmla="*/ 8 w 21"/>
                    <a:gd name="T17" fmla="*/ 0 h 5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1"/>
                    <a:gd name="T28" fmla="*/ 0 h 54"/>
                    <a:gd name="T29" fmla="*/ 21 w 21"/>
                    <a:gd name="T30" fmla="*/ 54 h 5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1" h="54">
                      <a:moveTo>
                        <a:pt x="21" y="54"/>
                      </a:moveTo>
                      <a:lnTo>
                        <a:pt x="11" y="44"/>
                      </a:lnTo>
                      <a:lnTo>
                        <a:pt x="7" y="40"/>
                      </a:lnTo>
                      <a:lnTo>
                        <a:pt x="2" y="30"/>
                      </a:lnTo>
                      <a:lnTo>
                        <a:pt x="0" y="28"/>
                      </a:lnTo>
                      <a:lnTo>
                        <a:pt x="0" y="25"/>
                      </a:lnTo>
                      <a:lnTo>
                        <a:pt x="0" y="18"/>
                      </a:lnTo>
                      <a:lnTo>
                        <a:pt x="0" y="11"/>
                      </a:lnTo>
                      <a:lnTo>
                        <a:pt x="2"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0" name="Freeform 1046"/>
                <p:cNvSpPr>
                  <a:spLocks/>
                </p:cNvSpPr>
                <p:nvPr/>
              </p:nvSpPr>
              <p:spPr bwMode="auto">
                <a:xfrm>
                  <a:off x="1179" y="3618"/>
                  <a:ext cx="14" cy="68"/>
                </a:xfrm>
                <a:custGeom>
                  <a:avLst/>
                  <a:gdLst>
                    <a:gd name="T0" fmla="*/ 0 w 10"/>
                    <a:gd name="T1" fmla="*/ 0 h 48"/>
                    <a:gd name="T2" fmla="*/ 28 w 10"/>
                    <a:gd name="T3" fmla="*/ 60 h 48"/>
                    <a:gd name="T4" fmla="*/ 39 w 10"/>
                    <a:gd name="T5" fmla="*/ 105 h 48"/>
                    <a:gd name="T6" fmla="*/ 28 w 10"/>
                    <a:gd name="T7" fmla="*/ 145 h 48"/>
                    <a:gd name="T8" fmla="*/ 20 w 10"/>
                    <a:gd name="T9" fmla="*/ 153 h 48"/>
                    <a:gd name="T10" fmla="*/ 20 w 10"/>
                    <a:gd name="T11" fmla="*/ 164 h 48"/>
                    <a:gd name="T12" fmla="*/ 11 w 10"/>
                    <a:gd name="T13" fmla="*/ 193 h 48"/>
                    <a:gd name="T14" fmla="*/ 0 60000 65536"/>
                    <a:gd name="T15" fmla="*/ 0 60000 65536"/>
                    <a:gd name="T16" fmla="*/ 0 60000 65536"/>
                    <a:gd name="T17" fmla="*/ 0 60000 65536"/>
                    <a:gd name="T18" fmla="*/ 0 60000 65536"/>
                    <a:gd name="T19" fmla="*/ 0 60000 65536"/>
                    <a:gd name="T20" fmla="*/ 0 60000 65536"/>
                    <a:gd name="T21" fmla="*/ 0 w 10"/>
                    <a:gd name="T22" fmla="*/ 0 h 48"/>
                    <a:gd name="T23" fmla="*/ 10 w 10"/>
                    <a:gd name="T24" fmla="*/ 48 h 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48">
                      <a:moveTo>
                        <a:pt x="0" y="0"/>
                      </a:moveTo>
                      <a:lnTo>
                        <a:pt x="7" y="15"/>
                      </a:lnTo>
                      <a:lnTo>
                        <a:pt x="10" y="26"/>
                      </a:lnTo>
                      <a:lnTo>
                        <a:pt x="7" y="36"/>
                      </a:lnTo>
                      <a:lnTo>
                        <a:pt x="5" y="38"/>
                      </a:lnTo>
                      <a:lnTo>
                        <a:pt x="5" y="41"/>
                      </a:lnTo>
                      <a:lnTo>
                        <a:pt x="3" y="48"/>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1" name="Freeform 1047"/>
                <p:cNvSpPr>
                  <a:spLocks/>
                </p:cNvSpPr>
                <p:nvPr/>
              </p:nvSpPr>
              <p:spPr bwMode="auto">
                <a:xfrm>
                  <a:off x="1135" y="3331"/>
                  <a:ext cx="148" cy="218"/>
                </a:xfrm>
                <a:custGeom>
                  <a:avLst/>
                  <a:gdLst>
                    <a:gd name="T0" fmla="*/ 427 w 104"/>
                    <a:gd name="T1" fmla="*/ 0 h 154"/>
                    <a:gd name="T2" fmla="*/ 369 w 104"/>
                    <a:gd name="T3" fmla="*/ 76 h 154"/>
                    <a:gd name="T4" fmla="*/ 332 w 104"/>
                    <a:gd name="T5" fmla="*/ 144 h 154"/>
                    <a:gd name="T6" fmla="*/ 302 w 104"/>
                    <a:gd name="T7" fmla="*/ 251 h 154"/>
                    <a:gd name="T8" fmla="*/ 282 w 104"/>
                    <a:gd name="T9" fmla="*/ 333 h 154"/>
                    <a:gd name="T10" fmla="*/ 205 w 104"/>
                    <a:gd name="T11" fmla="*/ 416 h 154"/>
                    <a:gd name="T12" fmla="*/ 128 w 104"/>
                    <a:gd name="T13" fmla="*/ 493 h 154"/>
                    <a:gd name="T14" fmla="*/ 0 w 104"/>
                    <a:gd name="T15" fmla="*/ 607 h 154"/>
                    <a:gd name="T16" fmla="*/ 0 w 104"/>
                    <a:gd name="T17" fmla="*/ 619 h 154"/>
                    <a:gd name="T18" fmla="*/ 0 w 104"/>
                    <a:gd name="T19" fmla="*/ 619 h 15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
                    <a:gd name="T31" fmla="*/ 0 h 154"/>
                    <a:gd name="T32" fmla="*/ 104 w 104"/>
                    <a:gd name="T33" fmla="*/ 154 h 15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 h="154">
                      <a:moveTo>
                        <a:pt x="104" y="0"/>
                      </a:moveTo>
                      <a:lnTo>
                        <a:pt x="90" y="19"/>
                      </a:lnTo>
                      <a:lnTo>
                        <a:pt x="81" y="36"/>
                      </a:lnTo>
                      <a:lnTo>
                        <a:pt x="74" y="62"/>
                      </a:lnTo>
                      <a:lnTo>
                        <a:pt x="69" y="83"/>
                      </a:lnTo>
                      <a:lnTo>
                        <a:pt x="50" y="104"/>
                      </a:lnTo>
                      <a:lnTo>
                        <a:pt x="31" y="123"/>
                      </a:lnTo>
                      <a:lnTo>
                        <a:pt x="0" y="151"/>
                      </a:lnTo>
                      <a:lnTo>
                        <a:pt x="0" y="154"/>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2" name="Freeform 1048"/>
                <p:cNvSpPr>
                  <a:spLocks/>
                </p:cNvSpPr>
                <p:nvPr/>
              </p:nvSpPr>
              <p:spPr bwMode="auto">
                <a:xfrm>
                  <a:off x="1287" y="3325"/>
                  <a:ext cx="143" cy="10"/>
                </a:xfrm>
                <a:custGeom>
                  <a:avLst/>
                  <a:gdLst>
                    <a:gd name="T0" fmla="*/ 0 w 101"/>
                    <a:gd name="T1" fmla="*/ 29 h 7"/>
                    <a:gd name="T2" fmla="*/ 225 w 101"/>
                    <a:gd name="T3" fmla="*/ 29 h 7"/>
                    <a:gd name="T4" fmla="*/ 405 w 101"/>
                    <a:gd name="T5" fmla="*/ 0 h 7"/>
                    <a:gd name="T6" fmla="*/ 0 60000 65536"/>
                    <a:gd name="T7" fmla="*/ 0 60000 65536"/>
                    <a:gd name="T8" fmla="*/ 0 60000 65536"/>
                    <a:gd name="T9" fmla="*/ 0 w 101"/>
                    <a:gd name="T10" fmla="*/ 0 h 7"/>
                    <a:gd name="T11" fmla="*/ 101 w 101"/>
                    <a:gd name="T12" fmla="*/ 7 h 7"/>
                  </a:gdLst>
                  <a:ahLst/>
                  <a:cxnLst>
                    <a:cxn ang="T6">
                      <a:pos x="T0" y="T1"/>
                    </a:cxn>
                    <a:cxn ang="T7">
                      <a:pos x="T2" y="T3"/>
                    </a:cxn>
                    <a:cxn ang="T8">
                      <a:pos x="T4" y="T5"/>
                    </a:cxn>
                  </a:cxnLst>
                  <a:rect l="T9" t="T10" r="T11" b="T12"/>
                  <a:pathLst>
                    <a:path w="101" h="7">
                      <a:moveTo>
                        <a:pt x="0" y="7"/>
                      </a:moveTo>
                      <a:lnTo>
                        <a:pt x="56" y="7"/>
                      </a:lnTo>
                      <a:lnTo>
                        <a:pt x="101"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3" name="Freeform 1049"/>
                <p:cNvSpPr>
                  <a:spLocks/>
                </p:cNvSpPr>
                <p:nvPr/>
              </p:nvSpPr>
              <p:spPr bwMode="auto">
                <a:xfrm>
                  <a:off x="1122" y="3325"/>
                  <a:ext cx="94" cy="13"/>
                </a:xfrm>
                <a:custGeom>
                  <a:avLst/>
                  <a:gdLst>
                    <a:gd name="T0" fmla="*/ 0 w 66"/>
                    <a:gd name="T1" fmla="*/ 39 h 9"/>
                    <a:gd name="T2" fmla="*/ 9 w 66"/>
                    <a:gd name="T3" fmla="*/ 39 h 9"/>
                    <a:gd name="T4" fmla="*/ 77 w 66"/>
                    <a:gd name="T5" fmla="*/ 19 h 9"/>
                    <a:gd name="T6" fmla="*/ 157 w 66"/>
                    <a:gd name="T7" fmla="*/ 9 h 9"/>
                    <a:gd name="T8" fmla="*/ 272 w 66"/>
                    <a:gd name="T9" fmla="*/ 0 h 9"/>
                    <a:gd name="T10" fmla="*/ 0 60000 65536"/>
                    <a:gd name="T11" fmla="*/ 0 60000 65536"/>
                    <a:gd name="T12" fmla="*/ 0 60000 65536"/>
                    <a:gd name="T13" fmla="*/ 0 60000 65536"/>
                    <a:gd name="T14" fmla="*/ 0 60000 65536"/>
                    <a:gd name="T15" fmla="*/ 0 w 66"/>
                    <a:gd name="T16" fmla="*/ 0 h 9"/>
                    <a:gd name="T17" fmla="*/ 66 w 66"/>
                    <a:gd name="T18" fmla="*/ 9 h 9"/>
                  </a:gdLst>
                  <a:ahLst/>
                  <a:cxnLst>
                    <a:cxn ang="T10">
                      <a:pos x="T0" y="T1"/>
                    </a:cxn>
                    <a:cxn ang="T11">
                      <a:pos x="T2" y="T3"/>
                    </a:cxn>
                    <a:cxn ang="T12">
                      <a:pos x="T4" y="T5"/>
                    </a:cxn>
                    <a:cxn ang="T13">
                      <a:pos x="T6" y="T7"/>
                    </a:cxn>
                    <a:cxn ang="T14">
                      <a:pos x="T8" y="T9"/>
                    </a:cxn>
                  </a:cxnLst>
                  <a:rect l="T15" t="T16" r="T17" b="T18"/>
                  <a:pathLst>
                    <a:path w="66" h="9">
                      <a:moveTo>
                        <a:pt x="0" y="9"/>
                      </a:moveTo>
                      <a:lnTo>
                        <a:pt x="2" y="9"/>
                      </a:lnTo>
                      <a:lnTo>
                        <a:pt x="19" y="4"/>
                      </a:lnTo>
                      <a:lnTo>
                        <a:pt x="38" y="2"/>
                      </a:lnTo>
                      <a:lnTo>
                        <a:pt x="66"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4" name="Freeform 1050"/>
                <p:cNvSpPr>
                  <a:spLocks/>
                </p:cNvSpPr>
                <p:nvPr/>
              </p:nvSpPr>
              <p:spPr bwMode="auto">
                <a:xfrm>
                  <a:off x="835" y="3736"/>
                  <a:ext cx="34" cy="7"/>
                </a:xfrm>
                <a:custGeom>
                  <a:avLst/>
                  <a:gdLst>
                    <a:gd name="T0" fmla="*/ 96 w 24"/>
                    <a:gd name="T1" fmla="*/ 0 h 5"/>
                    <a:gd name="T2" fmla="*/ 37 w 24"/>
                    <a:gd name="T3" fmla="*/ 8 h 5"/>
                    <a:gd name="T4" fmla="*/ 0 w 24"/>
                    <a:gd name="T5" fmla="*/ 20 h 5"/>
                    <a:gd name="T6" fmla="*/ 0 60000 65536"/>
                    <a:gd name="T7" fmla="*/ 0 60000 65536"/>
                    <a:gd name="T8" fmla="*/ 0 60000 65536"/>
                    <a:gd name="T9" fmla="*/ 0 w 24"/>
                    <a:gd name="T10" fmla="*/ 0 h 5"/>
                    <a:gd name="T11" fmla="*/ 24 w 24"/>
                    <a:gd name="T12" fmla="*/ 5 h 5"/>
                  </a:gdLst>
                  <a:ahLst/>
                  <a:cxnLst>
                    <a:cxn ang="T6">
                      <a:pos x="T0" y="T1"/>
                    </a:cxn>
                    <a:cxn ang="T7">
                      <a:pos x="T2" y="T3"/>
                    </a:cxn>
                    <a:cxn ang="T8">
                      <a:pos x="T4" y="T5"/>
                    </a:cxn>
                  </a:cxnLst>
                  <a:rect l="T9" t="T10" r="T11" b="T12"/>
                  <a:pathLst>
                    <a:path w="24" h="5">
                      <a:moveTo>
                        <a:pt x="24" y="0"/>
                      </a:moveTo>
                      <a:lnTo>
                        <a:pt x="9" y="2"/>
                      </a:lnTo>
                      <a:lnTo>
                        <a:pt x="0" y="5"/>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5" name="Freeform 1051"/>
                <p:cNvSpPr>
                  <a:spLocks/>
                </p:cNvSpPr>
                <p:nvPr/>
              </p:nvSpPr>
              <p:spPr bwMode="auto">
                <a:xfrm>
                  <a:off x="925" y="3635"/>
                  <a:ext cx="67" cy="5"/>
                </a:xfrm>
                <a:custGeom>
                  <a:avLst/>
                  <a:gdLst>
                    <a:gd name="T0" fmla="*/ 0 w 47"/>
                    <a:gd name="T1" fmla="*/ 22 h 3"/>
                    <a:gd name="T2" fmla="*/ 0 w 47"/>
                    <a:gd name="T3" fmla="*/ 22 h 3"/>
                    <a:gd name="T4" fmla="*/ 108 w 47"/>
                    <a:gd name="T5" fmla="*/ 0 h 3"/>
                    <a:gd name="T6" fmla="*/ 195 w 47"/>
                    <a:gd name="T7" fmla="*/ 0 h 3"/>
                    <a:gd name="T8" fmla="*/ 0 60000 65536"/>
                    <a:gd name="T9" fmla="*/ 0 60000 65536"/>
                    <a:gd name="T10" fmla="*/ 0 60000 65536"/>
                    <a:gd name="T11" fmla="*/ 0 60000 65536"/>
                    <a:gd name="T12" fmla="*/ 0 w 47"/>
                    <a:gd name="T13" fmla="*/ 0 h 3"/>
                    <a:gd name="T14" fmla="*/ 47 w 47"/>
                    <a:gd name="T15" fmla="*/ 3 h 3"/>
                  </a:gdLst>
                  <a:ahLst/>
                  <a:cxnLst>
                    <a:cxn ang="T8">
                      <a:pos x="T0" y="T1"/>
                    </a:cxn>
                    <a:cxn ang="T9">
                      <a:pos x="T2" y="T3"/>
                    </a:cxn>
                    <a:cxn ang="T10">
                      <a:pos x="T4" y="T5"/>
                    </a:cxn>
                    <a:cxn ang="T11">
                      <a:pos x="T6" y="T7"/>
                    </a:cxn>
                  </a:cxnLst>
                  <a:rect l="T12" t="T13" r="T14" b="T15"/>
                  <a:pathLst>
                    <a:path w="47" h="3">
                      <a:moveTo>
                        <a:pt x="0" y="3"/>
                      </a:moveTo>
                      <a:lnTo>
                        <a:pt x="0" y="3"/>
                      </a:lnTo>
                      <a:lnTo>
                        <a:pt x="26" y="0"/>
                      </a:lnTo>
                      <a:lnTo>
                        <a:pt x="47"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6" name="Freeform 1052"/>
                <p:cNvSpPr>
                  <a:spLocks/>
                </p:cNvSpPr>
                <p:nvPr/>
              </p:nvSpPr>
              <p:spPr bwMode="auto">
                <a:xfrm>
                  <a:off x="1879" y="3325"/>
                  <a:ext cx="7" cy="157"/>
                </a:xfrm>
                <a:custGeom>
                  <a:avLst/>
                  <a:gdLst>
                    <a:gd name="T0" fmla="*/ 20 w 5"/>
                    <a:gd name="T1" fmla="*/ 0 h 111"/>
                    <a:gd name="T2" fmla="*/ 0 w 5"/>
                    <a:gd name="T3" fmla="*/ 117 h 111"/>
                    <a:gd name="T4" fmla="*/ 0 w 5"/>
                    <a:gd name="T5" fmla="*/ 117 h 111"/>
                    <a:gd name="T6" fmla="*/ 0 w 5"/>
                    <a:gd name="T7" fmla="*/ 245 h 111"/>
                    <a:gd name="T8" fmla="*/ 20 w 5"/>
                    <a:gd name="T9" fmla="*/ 444 h 111"/>
                    <a:gd name="T10" fmla="*/ 0 60000 65536"/>
                    <a:gd name="T11" fmla="*/ 0 60000 65536"/>
                    <a:gd name="T12" fmla="*/ 0 60000 65536"/>
                    <a:gd name="T13" fmla="*/ 0 60000 65536"/>
                    <a:gd name="T14" fmla="*/ 0 60000 65536"/>
                    <a:gd name="T15" fmla="*/ 0 w 5"/>
                    <a:gd name="T16" fmla="*/ 0 h 111"/>
                    <a:gd name="T17" fmla="*/ 5 w 5"/>
                    <a:gd name="T18" fmla="*/ 111 h 111"/>
                  </a:gdLst>
                  <a:ahLst/>
                  <a:cxnLst>
                    <a:cxn ang="T10">
                      <a:pos x="T0" y="T1"/>
                    </a:cxn>
                    <a:cxn ang="T11">
                      <a:pos x="T2" y="T3"/>
                    </a:cxn>
                    <a:cxn ang="T12">
                      <a:pos x="T4" y="T5"/>
                    </a:cxn>
                    <a:cxn ang="T13">
                      <a:pos x="T6" y="T7"/>
                    </a:cxn>
                    <a:cxn ang="T14">
                      <a:pos x="T8" y="T9"/>
                    </a:cxn>
                  </a:cxnLst>
                  <a:rect l="T15" t="T16" r="T17" b="T18"/>
                  <a:pathLst>
                    <a:path w="5" h="111">
                      <a:moveTo>
                        <a:pt x="5" y="0"/>
                      </a:moveTo>
                      <a:lnTo>
                        <a:pt x="0" y="30"/>
                      </a:lnTo>
                      <a:lnTo>
                        <a:pt x="0" y="61"/>
                      </a:lnTo>
                      <a:lnTo>
                        <a:pt x="5" y="111"/>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7" name="Freeform 1053"/>
                <p:cNvSpPr>
                  <a:spLocks/>
                </p:cNvSpPr>
                <p:nvPr/>
              </p:nvSpPr>
              <p:spPr bwMode="auto">
                <a:xfrm>
                  <a:off x="1876" y="3686"/>
                  <a:ext cx="16" cy="67"/>
                </a:xfrm>
                <a:custGeom>
                  <a:avLst/>
                  <a:gdLst>
                    <a:gd name="T0" fmla="*/ 0 w 11"/>
                    <a:gd name="T1" fmla="*/ 195 h 47"/>
                    <a:gd name="T2" fmla="*/ 32 w 11"/>
                    <a:gd name="T3" fmla="*/ 87 h 47"/>
                    <a:gd name="T4" fmla="*/ 48 w 11"/>
                    <a:gd name="T5" fmla="*/ 0 h 47"/>
                    <a:gd name="T6" fmla="*/ 0 60000 65536"/>
                    <a:gd name="T7" fmla="*/ 0 60000 65536"/>
                    <a:gd name="T8" fmla="*/ 0 60000 65536"/>
                    <a:gd name="T9" fmla="*/ 0 w 11"/>
                    <a:gd name="T10" fmla="*/ 0 h 47"/>
                    <a:gd name="T11" fmla="*/ 11 w 11"/>
                    <a:gd name="T12" fmla="*/ 47 h 47"/>
                  </a:gdLst>
                  <a:ahLst/>
                  <a:cxnLst>
                    <a:cxn ang="T6">
                      <a:pos x="T0" y="T1"/>
                    </a:cxn>
                    <a:cxn ang="T7">
                      <a:pos x="T2" y="T3"/>
                    </a:cxn>
                    <a:cxn ang="T8">
                      <a:pos x="T4" y="T5"/>
                    </a:cxn>
                  </a:cxnLst>
                  <a:rect l="T9" t="T10" r="T11" b="T12"/>
                  <a:pathLst>
                    <a:path w="11" h="47">
                      <a:moveTo>
                        <a:pt x="0" y="47"/>
                      </a:moveTo>
                      <a:lnTo>
                        <a:pt x="7" y="21"/>
                      </a:lnTo>
                      <a:lnTo>
                        <a:pt x="11"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8" name="Freeform 1054"/>
                <p:cNvSpPr>
                  <a:spLocks/>
                </p:cNvSpPr>
                <p:nvPr/>
              </p:nvSpPr>
              <p:spPr bwMode="auto">
                <a:xfrm>
                  <a:off x="1835" y="3713"/>
                  <a:ext cx="10" cy="43"/>
                </a:xfrm>
                <a:custGeom>
                  <a:avLst/>
                  <a:gdLst>
                    <a:gd name="T0" fmla="*/ 0 w 7"/>
                    <a:gd name="T1" fmla="*/ 128 h 30"/>
                    <a:gd name="T2" fmla="*/ 20 w 7"/>
                    <a:gd name="T3" fmla="*/ 96 h 30"/>
                    <a:gd name="T4" fmla="*/ 29 w 7"/>
                    <a:gd name="T5" fmla="*/ 60 h 30"/>
                    <a:gd name="T6" fmla="*/ 29 w 7"/>
                    <a:gd name="T7" fmla="*/ 0 h 30"/>
                    <a:gd name="T8" fmla="*/ 0 60000 65536"/>
                    <a:gd name="T9" fmla="*/ 0 60000 65536"/>
                    <a:gd name="T10" fmla="*/ 0 60000 65536"/>
                    <a:gd name="T11" fmla="*/ 0 60000 65536"/>
                    <a:gd name="T12" fmla="*/ 0 w 7"/>
                    <a:gd name="T13" fmla="*/ 0 h 30"/>
                    <a:gd name="T14" fmla="*/ 7 w 7"/>
                    <a:gd name="T15" fmla="*/ 30 h 30"/>
                  </a:gdLst>
                  <a:ahLst/>
                  <a:cxnLst>
                    <a:cxn ang="T8">
                      <a:pos x="T0" y="T1"/>
                    </a:cxn>
                    <a:cxn ang="T9">
                      <a:pos x="T2" y="T3"/>
                    </a:cxn>
                    <a:cxn ang="T10">
                      <a:pos x="T4" y="T5"/>
                    </a:cxn>
                    <a:cxn ang="T11">
                      <a:pos x="T6" y="T7"/>
                    </a:cxn>
                  </a:cxnLst>
                  <a:rect l="T12" t="T13" r="T14" b="T15"/>
                  <a:pathLst>
                    <a:path w="7" h="30">
                      <a:moveTo>
                        <a:pt x="0" y="30"/>
                      </a:moveTo>
                      <a:lnTo>
                        <a:pt x="5" y="23"/>
                      </a:lnTo>
                      <a:lnTo>
                        <a:pt x="7" y="14"/>
                      </a:lnTo>
                      <a:lnTo>
                        <a:pt x="7"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69" name="Freeform 1055"/>
                <p:cNvSpPr>
                  <a:spLocks/>
                </p:cNvSpPr>
                <p:nvPr/>
              </p:nvSpPr>
              <p:spPr bwMode="auto">
                <a:xfrm>
                  <a:off x="1786" y="3692"/>
                  <a:ext cx="13" cy="34"/>
                </a:xfrm>
                <a:custGeom>
                  <a:avLst/>
                  <a:gdLst>
                    <a:gd name="T0" fmla="*/ 39 w 9"/>
                    <a:gd name="T1" fmla="*/ 96 h 24"/>
                    <a:gd name="T2" fmla="*/ 19 w 9"/>
                    <a:gd name="T3" fmla="*/ 40 h 24"/>
                    <a:gd name="T4" fmla="*/ 0 w 9"/>
                    <a:gd name="T5" fmla="*/ 0 h 24"/>
                    <a:gd name="T6" fmla="*/ 0 60000 65536"/>
                    <a:gd name="T7" fmla="*/ 0 60000 65536"/>
                    <a:gd name="T8" fmla="*/ 0 60000 65536"/>
                    <a:gd name="T9" fmla="*/ 0 w 9"/>
                    <a:gd name="T10" fmla="*/ 0 h 24"/>
                    <a:gd name="T11" fmla="*/ 9 w 9"/>
                    <a:gd name="T12" fmla="*/ 24 h 24"/>
                  </a:gdLst>
                  <a:ahLst/>
                  <a:cxnLst>
                    <a:cxn ang="T6">
                      <a:pos x="T0" y="T1"/>
                    </a:cxn>
                    <a:cxn ang="T7">
                      <a:pos x="T2" y="T3"/>
                    </a:cxn>
                    <a:cxn ang="T8">
                      <a:pos x="T4" y="T5"/>
                    </a:cxn>
                  </a:cxnLst>
                  <a:rect l="T9" t="T10" r="T11" b="T12"/>
                  <a:pathLst>
                    <a:path w="9" h="24">
                      <a:moveTo>
                        <a:pt x="9" y="24"/>
                      </a:moveTo>
                      <a:lnTo>
                        <a:pt x="4" y="10"/>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70" name="Freeform 1056"/>
                <p:cNvSpPr>
                  <a:spLocks/>
                </p:cNvSpPr>
                <p:nvPr/>
              </p:nvSpPr>
              <p:spPr bwMode="auto">
                <a:xfrm>
                  <a:off x="1845" y="3686"/>
                  <a:ext cx="7" cy="27"/>
                </a:xfrm>
                <a:custGeom>
                  <a:avLst/>
                  <a:gdLst>
                    <a:gd name="T0" fmla="*/ 0 w 5"/>
                    <a:gd name="T1" fmla="*/ 77 h 19"/>
                    <a:gd name="T2" fmla="*/ 0 w 5"/>
                    <a:gd name="T3" fmla="*/ 9 h 19"/>
                    <a:gd name="T4" fmla="*/ 11 w 5"/>
                    <a:gd name="T5" fmla="*/ 0 h 19"/>
                    <a:gd name="T6" fmla="*/ 20 w 5"/>
                    <a:gd name="T7" fmla="*/ 0 h 19"/>
                    <a:gd name="T8" fmla="*/ 0 60000 65536"/>
                    <a:gd name="T9" fmla="*/ 0 60000 65536"/>
                    <a:gd name="T10" fmla="*/ 0 60000 65536"/>
                    <a:gd name="T11" fmla="*/ 0 60000 65536"/>
                    <a:gd name="T12" fmla="*/ 0 w 5"/>
                    <a:gd name="T13" fmla="*/ 0 h 19"/>
                    <a:gd name="T14" fmla="*/ 5 w 5"/>
                    <a:gd name="T15" fmla="*/ 19 h 19"/>
                  </a:gdLst>
                  <a:ahLst/>
                  <a:cxnLst>
                    <a:cxn ang="T8">
                      <a:pos x="T0" y="T1"/>
                    </a:cxn>
                    <a:cxn ang="T9">
                      <a:pos x="T2" y="T3"/>
                    </a:cxn>
                    <a:cxn ang="T10">
                      <a:pos x="T4" y="T5"/>
                    </a:cxn>
                    <a:cxn ang="T11">
                      <a:pos x="T6" y="T7"/>
                    </a:cxn>
                  </a:cxnLst>
                  <a:rect l="T12" t="T13" r="T14" b="T15"/>
                  <a:pathLst>
                    <a:path w="5" h="19">
                      <a:moveTo>
                        <a:pt x="0" y="19"/>
                      </a:moveTo>
                      <a:lnTo>
                        <a:pt x="0" y="2"/>
                      </a:lnTo>
                      <a:lnTo>
                        <a:pt x="3" y="0"/>
                      </a:lnTo>
                      <a:lnTo>
                        <a:pt x="5"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71" name="Freeform 1057"/>
                <p:cNvSpPr>
                  <a:spLocks/>
                </p:cNvSpPr>
                <p:nvPr/>
              </p:nvSpPr>
              <p:spPr bwMode="auto">
                <a:xfrm>
                  <a:off x="1835" y="3492"/>
                  <a:ext cx="17" cy="50"/>
                </a:xfrm>
                <a:custGeom>
                  <a:avLst/>
                  <a:gdLst>
                    <a:gd name="T0" fmla="*/ 48 w 12"/>
                    <a:gd name="T1" fmla="*/ 144 h 35"/>
                    <a:gd name="T2" fmla="*/ 28 w 12"/>
                    <a:gd name="T3" fmla="*/ 59 h 35"/>
                    <a:gd name="T4" fmla="*/ 20 w 12"/>
                    <a:gd name="T5" fmla="*/ 29 h 35"/>
                    <a:gd name="T6" fmla="*/ 0 w 12"/>
                    <a:gd name="T7" fmla="*/ 0 h 35"/>
                    <a:gd name="T8" fmla="*/ 0 60000 65536"/>
                    <a:gd name="T9" fmla="*/ 0 60000 65536"/>
                    <a:gd name="T10" fmla="*/ 0 60000 65536"/>
                    <a:gd name="T11" fmla="*/ 0 60000 65536"/>
                    <a:gd name="T12" fmla="*/ 0 w 12"/>
                    <a:gd name="T13" fmla="*/ 0 h 35"/>
                    <a:gd name="T14" fmla="*/ 12 w 12"/>
                    <a:gd name="T15" fmla="*/ 35 h 35"/>
                  </a:gdLst>
                  <a:ahLst/>
                  <a:cxnLst>
                    <a:cxn ang="T8">
                      <a:pos x="T0" y="T1"/>
                    </a:cxn>
                    <a:cxn ang="T9">
                      <a:pos x="T2" y="T3"/>
                    </a:cxn>
                    <a:cxn ang="T10">
                      <a:pos x="T4" y="T5"/>
                    </a:cxn>
                    <a:cxn ang="T11">
                      <a:pos x="T6" y="T7"/>
                    </a:cxn>
                  </a:cxnLst>
                  <a:rect l="T12" t="T13" r="T14" b="T15"/>
                  <a:pathLst>
                    <a:path w="12" h="35">
                      <a:moveTo>
                        <a:pt x="12" y="35"/>
                      </a:moveTo>
                      <a:lnTo>
                        <a:pt x="7" y="14"/>
                      </a:lnTo>
                      <a:lnTo>
                        <a:pt x="5" y="7"/>
                      </a:lnTo>
                      <a:lnTo>
                        <a:pt x="0" y="0"/>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72" name="Freeform 1058"/>
                <p:cNvSpPr>
                  <a:spLocks/>
                </p:cNvSpPr>
                <p:nvPr/>
              </p:nvSpPr>
              <p:spPr bwMode="auto">
                <a:xfrm>
                  <a:off x="1786" y="3566"/>
                  <a:ext cx="10" cy="93"/>
                </a:xfrm>
                <a:custGeom>
                  <a:avLst/>
                  <a:gdLst>
                    <a:gd name="T0" fmla="*/ 29 w 7"/>
                    <a:gd name="T1" fmla="*/ 0 h 66"/>
                    <a:gd name="T2" fmla="*/ 29 w 7"/>
                    <a:gd name="T3" fmla="*/ 8 h 66"/>
                    <a:gd name="T4" fmla="*/ 9 w 7"/>
                    <a:gd name="T5" fmla="*/ 137 h 66"/>
                    <a:gd name="T6" fmla="*/ 0 w 7"/>
                    <a:gd name="T7" fmla="*/ 261 h 66"/>
                    <a:gd name="T8" fmla="*/ 0 60000 65536"/>
                    <a:gd name="T9" fmla="*/ 0 60000 65536"/>
                    <a:gd name="T10" fmla="*/ 0 60000 65536"/>
                    <a:gd name="T11" fmla="*/ 0 60000 65536"/>
                    <a:gd name="T12" fmla="*/ 0 w 7"/>
                    <a:gd name="T13" fmla="*/ 0 h 66"/>
                    <a:gd name="T14" fmla="*/ 7 w 7"/>
                    <a:gd name="T15" fmla="*/ 66 h 66"/>
                  </a:gdLst>
                  <a:ahLst/>
                  <a:cxnLst>
                    <a:cxn ang="T8">
                      <a:pos x="T0" y="T1"/>
                    </a:cxn>
                    <a:cxn ang="T9">
                      <a:pos x="T2" y="T3"/>
                    </a:cxn>
                    <a:cxn ang="T10">
                      <a:pos x="T4" y="T5"/>
                    </a:cxn>
                    <a:cxn ang="T11">
                      <a:pos x="T6" y="T7"/>
                    </a:cxn>
                  </a:cxnLst>
                  <a:rect l="T12" t="T13" r="T14" b="T15"/>
                  <a:pathLst>
                    <a:path w="7" h="66">
                      <a:moveTo>
                        <a:pt x="7" y="0"/>
                      </a:moveTo>
                      <a:lnTo>
                        <a:pt x="7" y="2"/>
                      </a:lnTo>
                      <a:lnTo>
                        <a:pt x="2" y="35"/>
                      </a:lnTo>
                      <a:lnTo>
                        <a:pt x="0" y="66"/>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73" name="Freeform 1059"/>
                <p:cNvSpPr>
                  <a:spLocks/>
                </p:cNvSpPr>
                <p:nvPr/>
              </p:nvSpPr>
              <p:spPr bwMode="auto">
                <a:xfrm>
                  <a:off x="1796" y="3482"/>
                  <a:ext cx="90" cy="90"/>
                </a:xfrm>
                <a:custGeom>
                  <a:avLst/>
                  <a:gdLst>
                    <a:gd name="T0" fmla="*/ 252 w 64"/>
                    <a:gd name="T1" fmla="*/ 0 h 63"/>
                    <a:gd name="T2" fmla="*/ 204 w 64"/>
                    <a:gd name="T3" fmla="*/ 96 h 63"/>
                    <a:gd name="T4" fmla="*/ 156 w 64"/>
                    <a:gd name="T5" fmla="*/ 176 h 63"/>
                    <a:gd name="T6" fmla="*/ 63 w 64"/>
                    <a:gd name="T7" fmla="*/ 216 h 63"/>
                    <a:gd name="T8" fmla="*/ 0 w 64"/>
                    <a:gd name="T9" fmla="*/ 263 h 63"/>
                    <a:gd name="T10" fmla="*/ 0 60000 65536"/>
                    <a:gd name="T11" fmla="*/ 0 60000 65536"/>
                    <a:gd name="T12" fmla="*/ 0 60000 65536"/>
                    <a:gd name="T13" fmla="*/ 0 60000 65536"/>
                    <a:gd name="T14" fmla="*/ 0 60000 65536"/>
                    <a:gd name="T15" fmla="*/ 0 w 64"/>
                    <a:gd name="T16" fmla="*/ 0 h 63"/>
                    <a:gd name="T17" fmla="*/ 64 w 64"/>
                    <a:gd name="T18" fmla="*/ 63 h 63"/>
                  </a:gdLst>
                  <a:ahLst/>
                  <a:cxnLst>
                    <a:cxn ang="T10">
                      <a:pos x="T0" y="T1"/>
                    </a:cxn>
                    <a:cxn ang="T11">
                      <a:pos x="T2" y="T3"/>
                    </a:cxn>
                    <a:cxn ang="T12">
                      <a:pos x="T4" y="T5"/>
                    </a:cxn>
                    <a:cxn ang="T13">
                      <a:pos x="T6" y="T7"/>
                    </a:cxn>
                    <a:cxn ang="T14">
                      <a:pos x="T8" y="T9"/>
                    </a:cxn>
                  </a:cxnLst>
                  <a:rect l="T15" t="T16" r="T17" b="T18"/>
                  <a:pathLst>
                    <a:path w="64" h="63">
                      <a:moveTo>
                        <a:pt x="64" y="0"/>
                      </a:moveTo>
                      <a:lnTo>
                        <a:pt x="52" y="23"/>
                      </a:lnTo>
                      <a:lnTo>
                        <a:pt x="40" y="42"/>
                      </a:lnTo>
                      <a:lnTo>
                        <a:pt x="16" y="52"/>
                      </a:lnTo>
                      <a:lnTo>
                        <a:pt x="0" y="63"/>
                      </a:lnTo>
                    </a:path>
                  </a:pathLst>
                </a:custGeom>
                <a:noFill/>
                <a:ln w="30163"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74" name="Freeform 1060"/>
                <p:cNvSpPr>
                  <a:spLocks/>
                </p:cNvSpPr>
                <p:nvPr/>
              </p:nvSpPr>
              <p:spPr bwMode="auto">
                <a:xfrm>
                  <a:off x="2027" y="3421"/>
                  <a:ext cx="93" cy="161"/>
                </a:xfrm>
                <a:custGeom>
                  <a:avLst/>
                  <a:gdLst>
                    <a:gd name="T0" fmla="*/ 261 w 66"/>
                    <a:gd name="T1" fmla="*/ 0 h 113"/>
                    <a:gd name="T2" fmla="*/ 240 w 66"/>
                    <a:gd name="T3" fmla="*/ 28 h 113"/>
                    <a:gd name="T4" fmla="*/ 0 w 66"/>
                    <a:gd name="T5" fmla="*/ 464 h 113"/>
                    <a:gd name="T6" fmla="*/ 0 60000 65536"/>
                    <a:gd name="T7" fmla="*/ 0 60000 65536"/>
                    <a:gd name="T8" fmla="*/ 0 60000 65536"/>
                    <a:gd name="T9" fmla="*/ 0 w 66"/>
                    <a:gd name="T10" fmla="*/ 0 h 113"/>
                    <a:gd name="T11" fmla="*/ 66 w 66"/>
                    <a:gd name="T12" fmla="*/ 113 h 113"/>
                  </a:gdLst>
                  <a:ahLst/>
                  <a:cxnLst>
                    <a:cxn ang="T6">
                      <a:pos x="T0" y="T1"/>
                    </a:cxn>
                    <a:cxn ang="T7">
                      <a:pos x="T2" y="T3"/>
                    </a:cxn>
                    <a:cxn ang="T8">
                      <a:pos x="T4" y="T5"/>
                    </a:cxn>
                  </a:cxnLst>
                  <a:rect l="T9" t="T10" r="T11" b="T12"/>
                  <a:pathLst>
                    <a:path w="66" h="113">
                      <a:moveTo>
                        <a:pt x="66" y="0"/>
                      </a:moveTo>
                      <a:lnTo>
                        <a:pt x="61" y="7"/>
                      </a:lnTo>
                      <a:lnTo>
                        <a:pt x="0" y="113"/>
                      </a:lnTo>
                    </a:path>
                  </a:pathLst>
                </a:custGeom>
                <a:noFill/>
                <a:ln w="7938"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575" name="Line 1119"/>
                <p:cNvSpPr>
                  <a:spLocks noChangeShapeType="1"/>
                </p:cNvSpPr>
                <p:nvPr/>
              </p:nvSpPr>
              <p:spPr bwMode="auto">
                <a:xfrm>
                  <a:off x="1008" y="2928"/>
                  <a:ext cx="43" cy="316"/>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43576" name="Freeform 1120"/>
                <p:cNvSpPr>
                  <a:spLocks/>
                </p:cNvSpPr>
                <p:nvPr/>
              </p:nvSpPr>
              <p:spPr bwMode="auto">
                <a:xfrm>
                  <a:off x="1009" y="3210"/>
                  <a:ext cx="76" cy="150"/>
                </a:xfrm>
                <a:custGeom>
                  <a:avLst/>
                  <a:gdLst>
                    <a:gd name="T0" fmla="*/ 0 w 54"/>
                    <a:gd name="T1" fmla="*/ 35 h 106"/>
                    <a:gd name="T2" fmla="*/ 176 w 54"/>
                    <a:gd name="T3" fmla="*/ 425 h 106"/>
                    <a:gd name="T4" fmla="*/ 213 w 54"/>
                    <a:gd name="T5" fmla="*/ 0 h 106"/>
                    <a:gd name="T6" fmla="*/ 0 w 54"/>
                    <a:gd name="T7" fmla="*/ 35 h 106"/>
                    <a:gd name="T8" fmla="*/ 0 60000 65536"/>
                    <a:gd name="T9" fmla="*/ 0 60000 65536"/>
                    <a:gd name="T10" fmla="*/ 0 60000 65536"/>
                    <a:gd name="T11" fmla="*/ 0 60000 65536"/>
                    <a:gd name="T12" fmla="*/ 0 w 54"/>
                    <a:gd name="T13" fmla="*/ 0 h 106"/>
                    <a:gd name="T14" fmla="*/ 54 w 54"/>
                    <a:gd name="T15" fmla="*/ 106 h 106"/>
                  </a:gdLst>
                  <a:ahLst/>
                  <a:cxnLst>
                    <a:cxn ang="T8">
                      <a:pos x="T0" y="T1"/>
                    </a:cxn>
                    <a:cxn ang="T9">
                      <a:pos x="T2" y="T3"/>
                    </a:cxn>
                    <a:cxn ang="T10">
                      <a:pos x="T4" y="T5"/>
                    </a:cxn>
                    <a:cxn ang="T11">
                      <a:pos x="T6" y="T7"/>
                    </a:cxn>
                  </a:cxnLst>
                  <a:rect l="T12" t="T13" r="T14" b="T15"/>
                  <a:pathLst>
                    <a:path w="54" h="106">
                      <a:moveTo>
                        <a:pt x="0" y="9"/>
                      </a:moveTo>
                      <a:lnTo>
                        <a:pt x="45" y="106"/>
                      </a:lnTo>
                      <a:lnTo>
                        <a:pt x="54" y="0"/>
                      </a:lnTo>
                      <a:lnTo>
                        <a:pt x="0"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577" name="Text Box 1265"/>
                <p:cNvSpPr txBox="1">
                  <a:spLocks noChangeArrowheads="1"/>
                </p:cNvSpPr>
                <p:nvPr/>
              </p:nvSpPr>
              <p:spPr bwMode="auto">
                <a:xfrm>
                  <a:off x="1200" y="2784"/>
                  <a:ext cx="1632"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sz="1400">
                      <a:latin typeface="Times New Roman" pitchFamily="18" charset="0"/>
                    </a:rPr>
                    <a:t>Datum D axis and two planes are established from a pattern of two holes</a:t>
                  </a:r>
                </a:p>
              </p:txBody>
            </p:sp>
          </p:grpSp>
          <p:sp>
            <p:nvSpPr>
              <p:cNvPr id="43481" name="Text Box 1266"/>
              <p:cNvSpPr txBox="1">
                <a:spLocks noChangeArrowheads="1"/>
              </p:cNvSpPr>
              <p:nvPr/>
            </p:nvSpPr>
            <p:spPr bwMode="auto">
              <a:xfrm>
                <a:off x="576" y="2544"/>
                <a:ext cx="51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b="1">
                    <a:latin typeface="Times New Roman" pitchFamily="18" charset="0"/>
                  </a:rPr>
                  <a:t>Theory</a:t>
                </a:r>
              </a:p>
            </p:txBody>
          </p:sp>
        </p:grpSp>
        <p:sp>
          <p:nvSpPr>
            <p:cNvPr id="43479" name="Line 1271"/>
            <p:cNvSpPr>
              <a:spLocks noChangeShapeType="1"/>
            </p:cNvSpPr>
            <p:nvPr/>
          </p:nvSpPr>
          <p:spPr bwMode="auto">
            <a:xfrm>
              <a:off x="2976" y="2592"/>
              <a:ext cx="0" cy="15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45305" name="AutoShape 1273"/>
          <p:cNvSpPr>
            <a:spLocks noChangeArrowheads="1"/>
          </p:cNvSpPr>
          <p:nvPr/>
        </p:nvSpPr>
        <p:spPr bwMode="auto">
          <a:xfrm rot="-257844">
            <a:off x="1524000" y="3429000"/>
            <a:ext cx="1295400" cy="381000"/>
          </a:xfrm>
          <a:prstGeom prst="rightArrow">
            <a:avLst>
              <a:gd name="adj1" fmla="val 50000"/>
              <a:gd name="adj2" fmla="val 85000"/>
            </a:avLst>
          </a:prstGeom>
          <a:solidFill>
            <a:srgbClr val="FF9900"/>
          </a:solidFill>
          <a:ln w="9525">
            <a:solidFill>
              <a:schemeClr val="tx1"/>
            </a:solidFill>
            <a:miter lim="800000"/>
            <a:headEnd/>
            <a:tailEnd/>
          </a:ln>
        </p:spPr>
        <p:txBody>
          <a:bodyPr wrap="none" anchor="ctr"/>
          <a:lstStyle/>
          <a:p>
            <a:endParaRPr lang="en-US"/>
          </a:p>
        </p:txBody>
      </p:sp>
      <p:sp>
        <p:nvSpPr>
          <p:cNvPr id="43014" name="Rectangle 1275"/>
          <p:cNvSpPr>
            <a:spLocks noChangeArrowheads="1"/>
          </p:cNvSpPr>
          <p:nvPr/>
        </p:nvSpPr>
        <p:spPr bwMode="auto">
          <a:xfrm>
            <a:off x="1219200" y="152400"/>
            <a:ext cx="1371600" cy="914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3015" name="Text Box 1276"/>
          <p:cNvSpPr txBox="1">
            <a:spLocks noChangeArrowheads="1"/>
          </p:cNvSpPr>
          <p:nvPr/>
        </p:nvSpPr>
        <p:spPr bwMode="auto">
          <a:xfrm>
            <a:off x="228600" y="152400"/>
            <a:ext cx="182880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dirty="0"/>
              <a:t>Datum Features of </a:t>
            </a:r>
            <a:r>
              <a:rPr lang="en-US" dirty="0" smtClean="0"/>
              <a:t>Size</a:t>
            </a:r>
            <a:endParaRPr lang="en-US" dirty="0"/>
          </a:p>
        </p:txBody>
      </p:sp>
      <p:sp>
        <p:nvSpPr>
          <p:cNvPr id="43016" name="Text Box 1277"/>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6.20</a:t>
            </a:r>
          </a:p>
        </p:txBody>
      </p:sp>
      <p:grpSp>
        <p:nvGrpSpPr>
          <p:cNvPr id="43017" name="Group 1278"/>
          <p:cNvGrpSpPr>
            <a:grpSpLocks/>
          </p:cNvGrpSpPr>
          <p:nvPr/>
        </p:nvGrpSpPr>
        <p:grpSpPr bwMode="auto">
          <a:xfrm>
            <a:off x="2355850" y="187325"/>
            <a:ext cx="4146550" cy="3646488"/>
            <a:chOff x="1484" y="118"/>
            <a:chExt cx="2612" cy="2297"/>
          </a:xfrm>
        </p:grpSpPr>
        <p:sp>
          <p:nvSpPr>
            <p:cNvPr id="43026" name="Rectangle 1279"/>
            <p:cNvSpPr>
              <a:spLocks noChangeArrowheads="1"/>
            </p:cNvSpPr>
            <p:nvPr/>
          </p:nvSpPr>
          <p:spPr bwMode="auto">
            <a:xfrm>
              <a:off x="3778" y="1935"/>
              <a:ext cx="295" cy="10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3027" name="Rectangle 1280"/>
            <p:cNvSpPr>
              <a:spLocks noChangeArrowheads="1"/>
            </p:cNvSpPr>
            <p:nvPr/>
          </p:nvSpPr>
          <p:spPr bwMode="auto">
            <a:xfrm>
              <a:off x="3778" y="1935"/>
              <a:ext cx="295" cy="105"/>
            </a:xfrm>
            <a:prstGeom prst="rect">
              <a:avLst/>
            </a:prstGeom>
            <a:noFill/>
            <a:ln w="14288">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28" name="Rectangle 1281"/>
            <p:cNvSpPr>
              <a:spLocks noChangeArrowheads="1"/>
            </p:cNvSpPr>
            <p:nvPr/>
          </p:nvSpPr>
          <p:spPr bwMode="auto">
            <a:xfrm>
              <a:off x="1680" y="1961"/>
              <a:ext cx="608" cy="120"/>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3029" name="Rectangle 1282"/>
            <p:cNvSpPr>
              <a:spLocks noChangeArrowheads="1"/>
            </p:cNvSpPr>
            <p:nvPr/>
          </p:nvSpPr>
          <p:spPr bwMode="auto">
            <a:xfrm>
              <a:off x="1905" y="2184"/>
              <a:ext cx="150" cy="153"/>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3030" name="Rectangle 1283"/>
            <p:cNvSpPr>
              <a:spLocks noChangeArrowheads="1"/>
            </p:cNvSpPr>
            <p:nvPr/>
          </p:nvSpPr>
          <p:spPr bwMode="auto">
            <a:xfrm>
              <a:off x="2504" y="120"/>
              <a:ext cx="158"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3031" name="Rectangle 1284"/>
            <p:cNvSpPr>
              <a:spLocks noChangeArrowheads="1"/>
            </p:cNvSpPr>
            <p:nvPr/>
          </p:nvSpPr>
          <p:spPr bwMode="auto">
            <a:xfrm>
              <a:off x="3796" y="207"/>
              <a:ext cx="155" cy="157"/>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3032" name="Rectangle 1285"/>
            <p:cNvSpPr>
              <a:spLocks noChangeArrowheads="1"/>
            </p:cNvSpPr>
            <p:nvPr/>
          </p:nvSpPr>
          <p:spPr bwMode="auto">
            <a:xfrm>
              <a:off x="1499" y="982"/>
              <a:ext cx="157" cy="15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3033" name="Rectangle 1286"/>
            <p:cNvSpPr>
              <a:spLocks noChangeArrowheads="1"/>
            </p:cNvSpPr>
            <p:nvPr/>
          </p:nvSpPr>
          <p:spPr bwMode="auto">
            <a:xfrm>
              <a:off x="1865" y="1126"/>
              <a:ext cx="153" cy="152"/>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3034" name="Rectangle 1287"/>
            <p:cNvSpPr>
              <a:spLocks noChangeArrowheads="1"/>
            </p:cNvSpPr>
            <p:nvPr/>
          </p:nvSpPr>
          <p:spPr bwMode="auto">
            <a:xfrm>
              <a:off x="2520" y="1211"/>
              <a:ext cx="155"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3035" name="Rectangle 1288"/>
            <p:cNvSpPr>
              <a:spLocks noChangeArrowheads="1"/>
            </p:cNvSpPr>
            <p:nvPr/>
          </p:nvSpPr>
          <p:spPr bwMode="auto">
            <a:xfrm>
              <a:off x="3813" y="1145"/>
              <a:ext cx="153" cy="15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3036" name="Rectangle 1289"/>
            <p:cNvSpPr>
              <a:spLocks noChangeArrowheads="1"/>
            </p:cNvSpPr>
            <p:nvPr/>
          </p:nvSpPr>
          <p:spPr bwMode="auto">
            <a:xfrm>
              <a:off x="1915" y="196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3037" name="Rectangle 1290"/>
            <p:cNvSpPr>
              <a:spLocks noChangeArrowheads="1"/>
            </p:cNvSpPr>
            <p:nvPr/>
          </p:nvSpPr>
          <p:spPr bwMode="auto">
            <a:xfrm>
              <a:off x="1966" y="1964"/>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038" name="Rectangle 1291"/>
            <p:cNvSpPr>
              <a:spLocks noChangeArrowheads="1"/>
            </p:cNvSpPr>
            <p:nvPr/>
          </p:nvSpPr>
          <p:spPr bwMode="auto">
            <a:xfrm>
              <a:off x="1992" y="1964"/>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3039" name="Line 1292"/>
            <p:cNvSpPr>
              <a:spLocks noChangeShapeType="1"/>
            </p:cNvSpPr>
            <p:nvPr/>
          </p:nvSpPr>
          <p:spPr bwMode="auto">
            <a:xfrm>
              <a:off x="1983" y="2081"/>
              <a:ext cx="1" cy="10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40" name="Rectangle 1293"/>
            <p:cNvSpPr>
              <a:spLocks noChangeArrowheads="1"/>
            </p:cNvSpPr>
            <p:nvPr/>
          </p:nvSpPr>
          <p:spPr bwMode="auto">
            <a:xfrm>
              <a:off x="1905" y="2182"/>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41" name="Rectangle 1294"/>
            <p:cNvSpPr>
              <a:spLocks noChangeArrowheads="1"/>
            </p:cNvSpPr>
            <p:nvPr/>
          </p:nvSpPr>
          <p:spPr bwMode="auto">
            <a:xfrm>
              <a:off x="1953" y="2203"/>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D</a:t>
              </a:r>
              <a:endParaRPr lang="en-US"/>
            </a:p>
          </p:txBody>
        </p:sp>
        <p:sp>
          <p:nvSpPr>
            <p:cNvPr id="43042" name="Freeform 1295"/>
            <p:cNvSpPr>
              <a:spLocks/>
            </p:cNvSpPr>
            <p:nvPr/>
          </p:nvSpPr>
          <p:spPr bwMode="auto">
            <a:xfrm>
              <a:off x="2049" y="1957"/>
              <a:ext cx="96" cy="127"/>
            </a:xfrm>
            <a:custGeom>
              <a:avLst/>
              <a:gdLst>
                <a:gd name="T0" fmla="*/ 995 w 44"/>
                <a:gd name="T1" fmla="*/ 642 h 58"/>
                <a:gd name="T2" fmla="*/ 995 w 44"/>
                <a:gd name="T3" fmla="*/ 556 h 58"/>
                <a:gd name="T4" fmla="*/ 975 w 44"/>
                <a:gd name="T5" fmla="*/ 460 h 58"/>
                <a:gd name="T6" fmla="*/ 20 w 44"/>
                <a:gd name="T7" fmla="*/ 504 h 58"/>
                <a:gd name="T8" fmla="*/ 0 w 44"/>
                <a:gd name="T9" fmla="*/ 600 h 58"/>
                <a:gd name="T10" fmla="*/ 0 w 44"/>
                <a:gd name="T11" fmla="*/ 696 h 58"/>
                <a:gd name="T12" fmla="*/ 975 w 44"/>
                <a:gd name="T13" fmla="*/ 830 h 58"/>
                <a:gd name="T14" fmla="*/ 995 w 44"/>
                <a:gd name="T15" fmla="*/ 734 h 58"/>
                <a:gd name="T16" fmla="*/ 995 w 44"/>
                <a:gd name="T17" fmla="*/ 642 h 5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4"/>
                <a:gd name="T28" fmla="*/ 0 h 58"/>
                <a:gd name="T29" fmla="*/ 44 w 44"/>
                <a:gd name="T30" fmla="*/ 58 h 5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4" h="58">
                  <a:moveTo>
                    <a:pt x="44" y="28"/>
                  </a:moveTo>
                  <a:cubicBezTo>
                    <a:pt x="44" y="24"/>
                    <a:pt x="44" y="24"/>
                    <a:pt x="44" y="24"/>
                  </a:cubicBezTo>
                  <a:cubicBezTo>
                    <a:pt x="43" y="20"/>
                    <a:pt x="43" y="20"/>
                    <a:pt x="43" y="20"/>
                  </a:cubicBezTo>
                  <a:cubicBezTo>
                    <a:pt x="35" y="0"/>
                    <a:pt x="7" y="2"/>
                    <a:pt x="1" y="22"/>
                  </a:cubicBezTo>
                  <a:cubicBezTo>
                    <a:pt x="0" y="26"/>
                    <a:pt x="0" y="26"/>
                    <a:pt x="0" y="26"/>
                  </a:cubicBezTo>
                  <a:cubicBezTo>
                    <a:pt x="0" y="30"/>
                    <a:pt x="0" y="30"/>
                    <a:pt x="0" y="30"/>
                  </a:cubicBezTo>
                  <a:cubicBezTo>
                    <a:pt x="3" y="53"/>
                    <a:pt x="34" y="58"/>
                    <a:pt x="43" y="36"/>
                  </a:cubicBezTo>
                  <a:cubicBezTo>
                    <a:pt x="44" y="32"/>
                    <a:pt x="44" y="32"/>
                    <a:pt x="44" y="32"/>
                  </a:cubicBezTo>
                  <a:cubicBezTo>
                    <a:pt x="44" y="28"/>
                    <a:pt x="44" y="28"/>
                    <a:pt x="44" y="28"/>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43" name="Rectangle 1296"/>
            <p:cNvSpPr>
              <a:spLocks noChangeArrowheads="1"/>
            </p:cNvSpPr>
            <p:nvPr/>
          </p:nvSpPr>
          <p:spPr bwMode="auto">
            <a:xfrm>
              <a:off x="2067" y="1977"/>
              <a:ext cx="60" cy="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900">
                  <a:solidFill>
                    <a:srgbClr val="000000"/>
                  </a:solidFill>
                </a:rPr>
                <a:t>M</a:t>
              </a:r>
              <a:endParaRPr lang="en-US"/>
            </a:p>
          </p:txBody>
        </p:sp>
        <p:sp>
          <p:nvSpPr>
            <p:cNvPr id="43044" name="Freeform 1297"/>
            <p:cNvSpPr>
              <a:spLocks/>
            </p:cNvSpPr>
            <p:nvPr/>
          </p:nvSpPr>
          <p:spPr bwMode="auto">
            <a:xfrm>
              <a:off x="2275" y="1964"/>
              <a:ext cx="18" cy="113"/>
            </a:xfrm>
            <a:custGeom>
              <a:avLst/>
              <a:gdLst>
                <a:gd name="T0" fmla="*/ 126 w 8"/>
                <a:gd name="T1" fmla="*/ 1163 h 52"/>
                <a:gd name="T2" fmla="*/ 0 w 8"/>
                <a:gd name="T3" fmla="*/ 689 h 52"/>
                <a:gd name="T4" fmla="*/ 146 w 8"/>
                <a:gd name="T5" fmla="*/ 0 h 52"/>
                <a:gd name="T6" fmla="*/ 0 60000 65536"/>
                <a:gd name="T7" fmla="*/ 0 60000 65536"/>
                <a:gd name="T8" fmla="*/ 0 60000 65536"/>
                <a:gd name="T9" fmla="*/ 0 w 8"/>
                <a:gd name="T10" fmla="*/ 0 h 52"/>
                <a:gd name="T11" fmla="*/ 8 w 8"/>
                <a:gd name="T12" fmla="*/ 52 h 52"/>
              </a:gdLst>
              <a:ahLst/>
              <a:cxnLst>
                <a:cxn ang="T6">
                  <a:pos x="T0" y="T1"/>
                </a:cxn>
                <a:cxn ang="T7">
                  <a:pos x="T2" y="T3"/>
                </a:cxn>
                <a:cxn ang="T8">
                  <a:pos x="T4" y="T5"/>
                </a:cxn>
              </a:cxnLst>
              <a:rect l="T9" t="T10" r="T11" b="T12"/>
              <a:pathLst>
                <a:path w="8" h="52">
                  <a:moveTo>
                    <a:pt x="5" y="52"/>
                  </a:moveTo>
                  <a:cubicBezTo>
                    <a:pt x="1" y="50"/>
                    <a:pt x="1" y="36"/>
                    <a:pt x="0" y="31"/>
                  </a:cubicBezTo>
                  <a:cubicBezTo>
                    <a:pt x="8" y="27"/>
                    <a:pt x="6" y="8"/>
                    <a:pt x="6" y="0"/>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45" name="Line 1298"/>
            <p:cNvSpPr>
              <a:spLocks noChangeShapeType="1"/>
            </p:cNvSpPr>
            <p:nvPr/>
          </p:nvSpPr>
          <p:spPr bwMode="auto">
            <a:xfrm>
              <a:off x="217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46" name="Freeform 1299"/>
            <p:cNvSpPr>
              <a:spLocks/>
            </p:cNvSpPr>
            <p:nvPr/>
          </p:nvSpPr>
          <p:spPr bwMode="auto">
            <a:xfrm>
              <a:off x="1684" y="1961"/>
              <a:ext cx="609" cy="120"/>
            </a:xfrm>
            <a:custGeom>
              <a:avLst/>
              <a:gdLst>
                <a:gd name="T0" fmla="*/ 0 w 609"/>
                <a:gd name="T1" fmla="*/ 0 h 120"/>
                <a:gd name="T2" fmla="*/ 0 w 609"/>
                <a:gd name="T3" fmla="*/ 120 h 120"/>
                <a:gd name="T4" fmla="*/ 609 w 609"/>
                <a:gd name="T5" fmla="*/ 120 h 120"/>
                <a:gd name="T6" fmla="*/ 0 60000 65536"/>
                <a:gd name="T7" fmla="*/ 0 60000 65536"/>
                <a:gd name="T8" fmla="*/ 0 60000 65536"/>
                <a:gd name="T9" fmla="*/ 0 w 609"/>
                <a:gd name="T10" fmla="*/ 0 h 120"/>
                <a:gd name="T11" fmla="*/ 609 w 609"/>
                <a:gd name="T12" fmla="*/ 120 h 120"/>
              </a:gdLst>
              <a:ahLst/>
              <a:cxnLst>
                <a:cxn ang="T6">
                  <a:pos x="T0" y="T1"/>
                </a:cxn>
                <a:cxn ang="T7">
                  <a:pos x="T2" y="T3"/>
                </a:cxn>
                <a:cxn ang="T8">
                  <a:pos x="T4" y="T5"/>
                </a:cxn>
              </a:cxnLst>
              <a:rect l="T9" t="T10" r="T11" b="T12"/>
              <a:pathLst>
                <a:path w="609" h="120">
                  <a:moveTo>
                    <a:pt x="0" y="0"/>
                  </a:moveTo>
                  <a:lnTo>
                    <a:pt x="0" y="120"/>
                  </a:lnTo>
                  <a:lnTo>
                    <a:pt x="609" y="1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47" name="Line 1300"/>
            <p:cNvSpPr>
              <a:spLocks noChangeShapeType="1"/>
            </p:cNvSpPr>
            <p:nvPr/>
          </p:nvSpPr>
          <p:spPr bwMode="auto">
            <a:xfrm flipH="1">
              <a:off x="1684" y="1961"/>
              <a:ext cx="609"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48" name="Line 1301"/>
            <p:cNvSpPr>
              <a:spLocks noChangeShapeType="1"/>
            </p:cNvSpPr>
            <p:nvPr/>
          </p:nvSpPr>
          <p:spPr bwMode="auto">
            <a:xfrm>
              <a:off x="1704" y="2018"/>
              <a:ext cx="9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49" name="Line 1302"/>
            <p:cNvSpPr>
              <a:spLocks noChangeShapeType="1"/>
            </p:cNvSpPr>
            <p:nvPr/>
          </p:nvSpPr>
          <p:spPr bwMode="auto">
            <a:xfrm flipV="1">
              <a:off x="1752" y="1970"/>
              <a:ext cx="1" cy="9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50" name="Freeform 1303"/>
            <p:cNvSpPr>
              <a:spLocks/>
            </p:cNvSpPr>
            <p:nvPr/>
          </p:nvSpPr>
          <p:spPr bwMode="auto">
            <a:xfrm>
              <a:off x="1719" y="1977"/>
              <a:ext cx="66" cy="83"/>
            </a:xfrm>
            <a:custGeom>
              <a:avLst/>
              <a:gdLst>
                <a:gd name="T0" fmla="*/ 702 w 30"/>
                <a:gd name="T1" fmla="*/ 439 h 38"/>
                <a:gd name="T2" fmla="*/ 682 w 30"/>
                <a:gd name="T3" fmla="*/ 363 h 38"/>
                <a:gd name="T4" fmla="*/ 658 w 30"/>
                <a:gd name="T5" fmla="*/ 291 h 38"/>
                <a:gd name="T6" fmla="*/ 20 w 30"/>
                <a:gd name="T7" fmla="*/ 363 h 38"/>
                <a:gd name="T8" fmla="*/ 0 w 30"/>
                <a:gd name="T9" fmla="*/ 439 h 38"/>
                <a:gd name="T10" fmla="*/ 20 w 30"/>
                <a:gd name="T11" fmla="*/ 500 h 38"/>
                <a:gd name="T12" fmla="*/ 658 w 30"/>
                <a:gd name="T13" fmla="*/ 592 h 38"/>
                <a:gd name="T14" fmla="*/ 682 w 30"/>
                <a:gd name="T15" fmla="*/ 500 h 38"/>
                <a:gd name="T16" fmla="*/ 702 w 30"/>
                <a:gd name="T17" fmla="*/ 439 h 3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
                <a:gd name="T28" fmla="*/ 0 h 38"/>
                <a:gd name="T29" fmla="*/ 30 w 30"/>
                <a:gd name="T30" fmla="*/ 38 h 3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 h="38">
                  <a:moveTo>
                    <a:pt x="30" y="19"/>
                  </a:moveTo>
                  <a:cubicBezTo>
                    <a:pt x="29" y="16"/>
                    <a:pt x="29" y="16"/>
                    <a:pt x="29" y="16"/>
                  </a:cubicBezTo>
                  <a:cubicBezTo>
                    <a:pt x="28" y="13"/>
                    <a:pt x="28" y="13"/>
                    <a:pt x="28" y="13"/>
                  </a:cubicBezTo>
                  <a:cubicBezTo>
                    <a:pt x="22" y="0"/>
                    <a:pt x="4" y="2"/>
                    <a:pt x="1" y="16"/>
                  </a:cubicBezTo>
                  <a:cubicBezTo>
                    <a:pt x="0" y="19"/>
                    <a:pt x="0" y="19"/>
                    <a:pt x="0" y="19"/>
                  </a:cubicBezTo>
                  <a:cubicBezTo>
                    <a:pt x="1" y="22"/>
                    <a:pt x="1" y="22"/>
                    <a:pt x="1" y="22"/>
                  </a:cubicBezTo>
                  <a:cubicBezTo>
                    <a:pt x="4" y="36"/>
                    <a:pt x="22" y="38"/>
                    <a:pt x="28" y="26"/>
                  </a:cubicBezTo>
                  <a:cubicBezTo>
                    <a:pt x="29" y="22"/>
                    <a:pt x="29" y="22"/>
                    <a:pt x="29" y="22"/>
                  </a:cubicBezTo>
                  <a:cubicBezTo>
                    <a:pt x="30" y="19"/>
                    <a:pt x="30" y="19"/>
                    <a:pt x="30" y="19"/>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51" name="Freeform 1304"/>
            <p:cNvSpPr>
              <a:spLocks/>
            </p:cNvSpPr>
            <p:nvPr/>
          </p:nvSpPr>
          <p:spPr bwMode="auto">
            <a:xfrm>
              <a:off x="1684" y="1961"/>
              <a:ext cx="131" cy="120"/>
            </a:xfrm>
            <a:custGeom>
              <a:avLst/>
              <a:gdLst>
                <a:gd name="T0" fmla="*/ 0 w 131"/>
                <a:gd name="T1" fmla="*/ 0 h 120"/>
                <a:gd name="T2" fmla="*/ 0 w 131"/>
                <a:gd name="T3" fmla="*/ 120 h 120"/>
                <a:gd name="T4" fmla="*/ 131 w 131"/>
                <a:gd name="T5" fmla="*/ 120 h 120"/>
                <a:gd name="T6" fmla="*/ 0 60000 65536"/>
                <a:gd name="T7" fmla="*/ 0 60000 65536"/>
                <a:gd name="T8" fmla="*/ 0 60000 65536"/>
                <a:gd name="T9" fmla="*/ 0 w 131"/>
                <a:gd name="T10" fmla="*/ 0 h 120"/>
                <a:gd name="T11" fmla="*/ 131 w 131"/>
                <a:gd name="T12" fmla="*/ 120 h 120"/>
              </a:gdLst>
              <a:ahLst/>
              <a:cxnLst>
                <a:cxn ang="T6">
                  <a:pos x="T0" y="T1"/>
                </a:cxn>
                <a:cxn ang="T7">
                  <a:pos x="T2" y="T3"/>
                </a:cxn>
                <a:cxn ang="T8">
                  <a:pos x="T4" y="T5"/>
                </a:cxn>
              </a:cxnLst>
              <a:rect l="T9" t="T10" r="T11" b="T12"/>
              <a:pathLst>
                <a:path w="131" h="120">
                  <a:moveTo>
                    <a:pt x="0" y="0"/>
                  </a:moveTo>
                  <a:lnTo>
                    <a:pt x="0" y="120"/>
                  </a:lnTo>
                  <a:lnTo>
                    <a:pt x="131" y="1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52" name="Line 1305"/>
            <p:cNvSpPr>
              <a:spLocks noChangeShapeType="1"/>
            </p:cNvSpPr>
            <p:nvPr/>
          </p:nvSpPr>
          <p:spPr bwMode="auto">
            <a:xfrm flipH="1">
              <a:off x="1684" y="1961"/>
              <a:ext cx="13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53" name="Line 1306"/>
            <p:cNvSpPr>
              <a:spLocks noChangeShapeType="1"/>
            </p:cNvSpPr>
            <p:nvPr/>
          </p:nvSpPr>
          <p:spPr bwMode="auto">
            <a:xfrm>
              <a:off x="181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54" name="Line 1307"/>
            <p:cNvSpPr>
              <a:spLocks noChangeShapeType="1"/>
            </p:cNvSpPr>
            <p:nvPr/>
          </p:nvSpPr>
          <p:spPr bwMode="auto">
            <a:xfrm>
              <a:off x="2175" y="1961"/>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55" name="Line 1308"/>
            <p:cNvSpPr>
              <a:spLocks noChangeShapeType="1"/>
            </p:cNvSpPr>
            <p:nvPr/>
          </p:nvSpPr>
          <p:spPr bwMode="auto">
            <a:xfrm flipV="1">
              <a:off x="1850" y="1988"/>
              <a:ext cx="26" cy="6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56" name="Freeform 1309"/>
            <p:cNvSpPr>
              <a:spLocks/>
            </p:cNvSpPr>
            <p:nvPr/>
          </p:nvSpPr>
          <p:spPr bwMode="auto">
            <a:xfrm>
              <a:off x="1841" y="1990"/>
              <a:ext cx="44" cy="56"/>
            </a:xfrm>
            <a:custGeom>
              <a:avLst/>
              <a:gdLst>
                <a:gd name="T0" fmla="*/ 469 w 20"/>
                <a:gd name="T1" fmla="*/ 278 h 26"/>
                <a:gd name="T2" fmla="*/ 469 w 20"/>
                <a:gd name="T3" fmla="*/ 218 h 26"/>
                <a:gd name="T4" fmla="*/ 444 w 20"/>
                <a:gd name="T5" fmla="*/ 172 h 26"/>
                <a:gd name="T6" fmla="*/ 0 w 20"/>
                <a:gd name="T7" fmla="*/ 218 h 26"/>
                <a:gd name="T8" fmla="*/ 0 w 20"/>
                <a:gd name="T9" fmla="*/ 278 h 26"/>
                <a:gd name="T10" fmla="*/ 0 w 20"/>
                <a:gd name="T11" fmla="*/ 338 h 26"/>
                <a:gd name="T12" fmla="*/ 444 w 20"/>
                <a:gd name="T13" fmla="*/ 390 h 26"/>
                <a:gd name="T14" fmla="*/ 469 w 20"/>
                <a:gd name="T15" fmla="*/ 338 h 26"/>
                <a:gd name="T16" fmla="*/ 469 w 20"/>
                <a:gd name="T17" fmla="*/ 278 h 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0"/>
                <a:gd name="T28" fmla="*/ 0 h 26"/>
                <a:gd name="T29" fmla="*/ 20 w 20"/>
                <a:gd name="T30" fmla="*/ 26 h 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0" h="26">
                  <a:moveTo>
                    <a:pt x="20" y="13"/>
                  </a:moveTo>
                  <a:cubicBezTo>
                    <a:pt x="20" y="10"/>
                    <a:pt x="20" y="10"/>
                    <a:pt x="20" y="10"/>
                  </a:cubicBezTo>
                  <a:cubicBezTo>
                    <a:pt x="19" y="8"/>
                    <a:pt x="19" y="8"/>
                    <a:pt x="19" y="8"/>
                  </a:cubicBezTo>
                  <a:cubicBezTo>
                    <a:pt x="14" y="0"/>
                    <a:pt x="3" y="2"/>
                    <a:pt x="0" y="10"/>
                  </a:cubicBezTo>
                  <a:cubicBezTo>
                    <a:pt x="0" y="13"/>
                    <a:pt x="0" y="13"/>
                    <a:pt x="0" y="13"/>
                  </a:cubicBezTo>
                  <a:cubicBezTo>
                    <a:pt x="0" y="16"/>
                    <a:pt x="0" y="16"/>
                    <a:pt x="0" y="16"/>
                  </a:cubicBezTo>
                  <a:cubicBezTo>
                    <a:pt x="2" y="25"/>
                    <a:pt x="14" y="26"/>
                    <a:pt x="19" y="18"/>
                  </a:cubicBezTo>
                  <a:cubicBezTo>
                    <a:pt x="20" y="16"/>
                    <a:pt x="20" y="16"/>
                    <a:pt x="20" y="16"/>
                  </a:cubicBezTo>
                  <a:cubicBezTo>
                    <a:pt x="20" y="13"/>
                    <a:pt x="20" y="13"/>
                    <a:pt x="20" y="13"/>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57" name="Line 1310"/>
            <p:cNvSpPr>
              <a:spLocks noChangeShapeType="1"/>
            </p:cNvSpPr>
            <p:nvPr/>
          </p:nvSpPr>
          <p:spPr bwMode="auto">
            <a:xfrm flipH="1">
              <a:off x="2677" y="1289"/>
              <a:ext cx="2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58" name="Rectangle 1311"/>
            <p:cNvSpPr>
              <a:spLocks noChangeArrowheads="1"/>
            </p:cNvSpPr>
            <p:nvPr/>
          </p:nvSpPr>
          <p:spPr bwMode="auto">
            <a:xfrm>
              <a:off x="2520" y="1211"/>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59" name="Rectangle 1312"/>
            <p:cNvSpPr>
              <a:spLocks noChangeArrowheads="1"/>
            </p:cNvSpPr>
            <p:nvPr/>
          </p:nvSpPr>
          <p:spPr bwMode="auto">
            <a:xfrm>
              <a:off x="2571" y="1231"/>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B</a:t>
              </a:r>
              <a:endParaRPr lang="en-US"/>
            </a:p>
          </p:txBody>
        </p:sp>
        <p:sp>
          <p:nvSpPr>
            <p:cNvPr id="43060" name="Rectangle 1313"/>
            <p:cNvSpPr>
              <a:spLocks noChangeArrowheads="1"/>
            </p:cNvSpPr>
            <p:nvPr/>
          </p:nvSpPr>
          <p:spPr bwMode="auto">
            <a:xfrm>
              <a:off x="1889"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6</a:t>
              </a:r>
              <a:endParaRPr lang="en-US"/>
            </a:p>
          </p:txBody>
        </p:sp>
        <p:sp>
          <p:nvSpPr>
            <p:cNvPr id="43061" name="Rectangle 1314"/>
            <p:cNvSpPr>
              <a:spLocks noChangeArrowheads="1"/>
            </p:cNvSpPr>
            <p:nvPr/>
          </p:nvSpPr>
          <p:spPr bwMode="auto">
            <a:xfrm>
              <a:off x="1941"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062" name="Rectangle 1315"/>
            <p:cNvSpPr>
              <a:spLocks noChangeArrowheads="1"/>
            </p:cNvSpPr>
            <p:nvPr/>
          </p:nvSpPr>
          <p:spPr bwMode="auto">
            <a:xfrm>
              <a:off x="1992"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3063" name="Rectangle 1316"/>
            <p:cNvSpPr>
              <a:spLocks noChangeArrowheads="1"/>
            </p:cNvSpPr>
            <p:nvPr/>
          </p:nvSpPr>
          <p:spPr bwMode="auto">
            <a:xfrm>
              <a:off x="2044" y="1846"/>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064" name="Rectangle 1317"/>
            <p:cNvSpPr>
              <a:spLocks noChangeArrowheads="1"/>
            </p:cNvSpPr>
            <p:nvPr/>
          </p:nvSpPr>
          <p:spPr bwMode="auto">
            <a:xfrm>
              <a:off x="2069"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3065" name="Rectangle 1318"/>
            <p:cNvSpPr>
              <a:spLocks noChangeArrowheads="1"/>
            </p:cNvSpPr>
            <p:nvPr/>
          </p:nvSpPr>
          <p:spPr bwMode="auto">
            <a:xfrm>
              <a:off x="2121"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3066" name="Rectangle 1319"/>
            <p:cNvSpPr>
              <a:spLocks noChangeArrowheads="1"/>
            </p:cNvSpPr>
            <p:nvPr/>
          </p:nvSpPr>
          <p:spPr bwMode="auto">
            <a:xfrm>
              <a:off x="1704" y="1846"/>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3067" name="Rectangle 1320"/>
            <p:cNvSpPr>
              <a:spLocks noChangeArrowheads="1"/>
            </p:cNvSpPr>
            <p:nvPr/>
          </p:nvSpPr>
          <p:spPr bwMode="auto">
            <a:xfrm>
              <a:off x="1755" y="1846"/>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X</a:t>
              </a:r>
              <a:endParaRPr lang="en-US"/>
            </a:p>
          </p:txBody>
        </p:sp>
        <p:sp>
          <p:nvSpPr>
            <p:cNvPr id="43068" name="Line 1321"/>
            <p:cNvSpPr>
              <a:spLocks noChangeShapeType="1"/>
            </p:cNvSpPr>
            <p:nvPr/>
          </p:nvSpPr>
          <p:spPr bwMode="auto">
            <a:xfrm flipV="1">
              <a:off x="1839" y="1868"/>
              <a:ext cx="26" cy="7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69" name="Rectangle 1322"/>
            <p:cNvSpPr>
              <a:spLocks noChangeArrowheads="1"/>
            </p:cNvSpPr>
            <p:nvPr/>
          </p:nvSpPr>
          <p:spPr bwMode="auto">
            <a:xfrm>
              <a:off x="3272"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3070" name="Rectangle 1323"/>
            <p:cNvSpPr>
              <a:spLocks noChangeArrowheads="1"/>
            </p:cNvSpPr>
            <p:nvPr/>
          </p:nvSpPr>
          <p:spPr bwMode="auto">
            <a:xfrm>
              <a:off x="3324"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3071" name="Rectangle 1324"/>
            <p:cNvSpPr>
              <a:spLocks noChangeArrowheads="1"/>
            </p:cNvSpPr>
            <p:nvPr/>
          </p:nvSpPr>
          <p:spPr bwMode="auto">
            <a:xfrm>
              <a:off x="3375" y="122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072" name="Rectangle 1325"/>
            <p:cNvSpPr>
              <a:spLocks noChangeArrowheads="1"/>
            </p:cNvSpPr>
            <p:nvPr/>
          </p:nvSpPr>
          <p:spPr bwMode="auto">
            <a:xfrm>
              <a:off x="3401"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7</a:t>
              </a:r>
              <a:endParaRPr lang="en-US"/>
            </a:p>
          </p:txBody>
        </p:sp>
        <p:sp>
          <p:nvSpPr>
            <p:cNvPr id="43073" name="Rectangle 1326"/>
            <p:cNvSpPr>
              <a:spLocks noChangeArrowheads="1"/>
            </p:cNvSpPr>
            <p:nvPr/>
          </p:nvSpPr>
          <p:spPr bwMode="auto">
            <a:xfrm>
              <a:off x="3464"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074" name="Rectangle 1327"/>
            <p:cNvSpPr>
              <a:spLocks noChangeArrowheads="1"/>
            </p:cNvSpPr>
            <p:nvPr/>
          </p:nvSpPr>
          <p:spPr bwMode="auto">
            <a:xfrm>
              <a:off x="3515"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3075" name="Rectangle 1328"/>
            <p:cNvSpPr>
              <a:spLocks noChangeArrowheads="1"/>
            </p:cNvSpPr>
            <p:nvPr/>
          </p:nvSpPr>
          <p:spPr bwMode="auto">
            <a:xfrm>
              <a:off x="3566" y="122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076" name="Rectangle 1329"/>
            <p:cNvSpPr>
              <a:spLocks noChangeArrowheads="1"/>
            </p:cNvSpPr>
            <p:nvPr/>
          </p:nvSpPr>
          <p:spPr bwMode="auto">
            <a:xfrm>
              <a:off x="3592" y="122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3077" name="Line 1330"/>
            <p:cNvSpPr>
              <a:spLocks noChangeShapeType="1"/>
            </p:cNvSpPr>
            <p:nvPr/>
          </p:nvSpPr>
          <p:spPr bwMode="auto">
            <a:xfrm>
              <a:off x="3126" y="1285"/>
              <a:ext cx="11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78" name="Line 1331"/>
            <p:cNvSpPr>
              <a:spLocks noChangeShapeType="1"/>
            </p:cNvSpPr>
            <p:nvPr/>
          </p:nvSpPr>
          <p:spPr bwMode="auto">
            <a:xfrm>
              <a:off x="2901" y="1285"/>
              <a:ext cx="22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79" name="Line 1332"/>
            <p:cNvSpPr>
              <a:spLocks noChangeShapeType="1"/>
            </p:cNvSpPr>
            <p:nvPr/>
          </p:nvSpPr>
          <p:spPr bwMode="auto">
            <a:xfrm>
              <a:off x="3890" y="1433"/>
              <a:ext cx="1" cy="16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80" name="Rectangle 1333"/>
            <p:cNvSpPr>
              <a:spLocks noChangeArrowheads="1"/>
            </p:cNvSpPr>
            <p:nvPr/>
          </p:nvSpPr>
          <p:spPr bwMode="auto">
            <a:xfrm>
              <a:off x="3743"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3081" name="Rectangle 1334"/>
            <p:cNvSpPr>
              <a:spLocks noChangeArrowheads="1"/>
            </p:cNvSpPr>
            <p:nvPr/>
          </p:nvSpPr>
          <p:spPr bwMode="auto">
            <a:xfrm>
              <a:off x="3795"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3082" name="Rectangle 1335"/>
            <p:cNvSpPr>
              <a:spLocks noChangeArrowheads="1"/>
            </p:cNvSpPr>
            <p:nvPr/>
          </p:nvSpPr>
          <p:spPr bwMode="auto">
            <a:xfrm>
              <a:off x="3846"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083" name="Rectangle 1336"/>
            <p:cNvSpPr>
              <a:spLocks noChangeArrowheads="1"/>
            </p:cNvSpPr>
            <p:nvPr/>
          </p:nvSpPr>
          <p:spPr bwMode="auto">
            <a:xfrm>
              <a:off x="3897"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3084" name="Rectangle 1337"/>
            <p:cNvSpPr>
              <a:spLocks noChangeArrowheads="1"/>
            </p:cNvSpPr>
            <p:nvPr/>
          </p:nvSpPr>
          <p:spPr bwMode="auto">
            <a:xfrm>
              <a:off x="3949" y="158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085" name="Rectangle 1338"/>
            <p:cNvSpPr>
              <a:spLocks noChangeArrowheads="1"/>
            </p:cNvSpPr>
            <p:nvPr/>
          </p:nvSpPr>
          <p:spPr bwMode="auto">
            <a:xfrm>
              <a:off x="3975" y="158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3086" name="Line 1339"/>
            <p:cNvSpPr>
              <a:spLocks noChangeShapeType="1"/>
            </p:cNvSpPr>
            <p:nvPr/>
          </p:nvSpPr>
          <p:spPr bwMode="auto">
            <a:xfrm flipV="1">
              <a:off x="3890" y="1691"/>
              <a:ext cx="1" cy="19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87" name="Rectangle 1340"/>
            <p:cNvSpPr>
              <a:spLocks noChangeArrowheads="1"/>
            </p:cNvSpPr>
            <p:nvPr/>
          </p:nvSpPr>
          <p:spPr bwMode="auto">
            <a:xfrm>
              <a:off x="3804" y="1950"/>
              <a:ext cx="53"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S</a:t>
              </a:r>
              <a:endParaRPr lang="en-US"/>
            </a:p>
          </p:txBody>
        </p:sp>
        <p:sp>
          <p:nvSpPr>
            <p:cNvPr id="43088" name="Rectangle 1341"/>
            <p:cNvSpPr>
              <a:spLocks noChangeArrowheads="1"/>
            </p:cNvSpPr>
            <p:nvPr/>
          </p:nvSpPr>
          <p:spPr bwMode="auto">
            <a:xfrm>
              <a:off x="3857" y="1950"/>
              <a:ext cx="58"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R</a:t>
              </a:r>
              <a:endParaRPr lang="en-US"/>
            </a:p>
          </p:txBody>
        </p:sp>
        <p:sp>
          <p:nvSpPr>
            <p:cNvPr id="43089" name="Rectangle 1342"/>
            <p:cNvSpPr>
              <a:spLocks noChangeArrowheads="1"/>
            </p:cNvSpPr>
            <p:nvPr/>
          </p:nvSpPr>
          <p:spPr bwMode="auto">
            <a:xfrm>
              <a:off x="3945" y="1950"/>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8</a:t>
              </a:r>
              <a:endParaRPr lang="en-US"/>
            </a:p>
          </p:txBody>
        </p:sp>
        <p:sp>
          <p:nvSpPr>
            <p:cNvPr id="43090" name="Rectangle 1343"/>
            <p:cNvSpPr>
              <a:spLocks noChangeArrowheads="1"/>
            </p:cNvSpPr>
            <p:nvPr/>
          </p:nvSpPr>
          <p:spPr bwMode="auto">
            <a:xfrm>
              <a:off x="3989" y="1950"/>
              <a:ext cx="2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a:t>
              </a:r>
              <a:endParaRPr lang="en-US"/>
            </a:p>
          </p:txBody>
        </p:sp>
        <p:sp>
          <p:nvSpPr>
            <p:cNvPr id="43091" name="Rectangle 1344"/>
            <p:cNvSpPr>
              <a:spLocks noChangeArrowheads="1"/>
            </p:cNvSpPr>
            <p:nvPr/>
          </p:nvSpPr>
          <p:spPr bwMode="auto">
            <a:xfrm>
              <a:off x="4011" y="1950"/>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5</a:t>
              </a:r>
              <a:endParaRPr lang="en-US"/>
            </a:p>
          </p:txBody>
        </p:sp>
        <p:sp>
          <p:nvSpPr>
            <p:cNvPr id="43092" name="Line 1345"/>
            <p:cNvSpPr>
              <a:spLocks noChangeShapeType="1"/>
            </p:cNvSpPr>
            <p:nvPr/>
          </p:nvSpPr>
          <p:spPr bwMode="auto">
            <a:xfrm>
              <a:off x="3663" y="1985"/>
              <a:ext cx="11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093" name="Freeform 1346"/>
            <p:cNvSpPr>
              <a:spLocks/>
            </p:cNvSpPr>
            <p:nvPr/>
          </p:nvSpPr>
          <p:spPr bwMode="auto">
            <a:xfrm>
              <a:off x="2901" y="1272"/>
              <a:ext cx="86" cy="28"/>
            </a:xfrm>
            <a:custGeom>
              <a:avLst/>
              <a:gdLst>
                <a:gd name="T0" fmla="*/ 0 w 86"/>
                <a:gd name="T1" fmla="*/ 13 h 28"/>
                <a:gd name="T2" fmla="*/ 86 w 86"/>
                <a:gd name="T3" fmla="*/ 0 h 28"/>
                <a:gd name="T4" fmla="*/ 86 w 86"/>
                <a:gd name="T5" fmla="*/ 28 h 28"/>
                <a:gd name="T6" fmla="*/ 0 w 86"/>
                <a:gd name="T7" fmla="*/ 13 h 28"/>
                <a:gd name="T8" fmla="*/ 0 60000 65536"/>
                <a:gd name="T9" fmla="*/ 0 60000 65536"/>
                <a:gd name="T10" fmla="*/ 0 60000 65536"/>
                <a:gd name="T11" fmla="*/ 0 60000 65536"/>
                <a:gd name="T12" fmla="*/ 0 w 86"/>
                <a:gd name="T13" fmla="*/ 0 h 28"/>
                <a:gd name="T14" fmla="*/ 86 w 86"/>
                <a:gd name="T15" fmla="*/ 28 h 28"/>
              </a:gdLst>
              <a:ahLst/>
              <a:cxnLst>
                <a:cxn ang="T8">
                  <a:pos x="T0" y="T1"/>
                </a:cxn>
                <a:cxn ang="T9">
                  <a:pos x="T2" y="T3"/>
                </a:cxn>
                <a:cxn ang="T10">
                  <a:pos x="T4" y="T5"/>
                </a:cxn>
                <a:cxn ang="T11">
                  <a:pos x="T6" y="T7"/>
                </a:cxn>
              </a:cxnLst>
              <a:rect l="T12" t="T13" r="T14" b="T15"/>
              <a:pathLst>
                <a:path w="86" h="28">
                  <a:moveTo>
                    <a:pt x="0" y="13"/>
                  </a:moveTo>
                  <a:lnTo>
                    <a:pt x="86" y="0"/>
                  </a:lnTo>
                  <a:lnTo>
                    <a:pt x="86" y="28"/>
                  </a:lnTo>
                  <a:lnTo>
                    <a:pt x="0"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4" name="Freeform 1347"/>
            <p:cNvSpPr>
              <a:spLocks/>
            </p:cNvSpPr>
            <p:nvPr/>
          </p:nvSpPr>
          <p:spPr bwMode="auto">
            <a:xfrm>
              <a:off x="2901" y="1272"/>
              <a:ext cx="86" cy="28"/>
            </a:xfrm>
            <a:custGeom>
              <a:avLst/>
              <a:gdLst>
                <a:gd name="T0" fmla="*/ 0 w 86"/>
                <a:gd name="T1" fmla="*/ 13 h 28"/>
                <a:gd name="T2" fmla="*/ 86 w 86"/>
                <a:gd name="T3" fmla="*/ 0 h 28"/>
                <a:gd name="T4" fmla="*/ 86 w 86"/>
                <a:gd name="T5" fmla="*/ 28 h 28"/>
                <a:gd name="T6" fmla="*/ 0 w 86"/>
                <a:gd name="T7" fmla="*/ 13 h 28"/>
                <a:gd name="T8" fmla="*/ 0 60000 65536"/>
                <a:gd name="T9" fmla="*/ 0 60000 65536"/>
                <a:gd name="T10" fmla="*/ 0 60000 65536"/>
                <a:gd name="T11" fmla="*/ 0 60000 65536"/>
                <a:gd name="T12" fmla="*/ 0 w 86"/>
                <a:gd name="T13" fmla="*/ 0 h 28"/>
                <a:gd name="T14" fmla="*/ 86 w 86"/>
                <a:gd name="T15" fmla="*/ 28 h 28"/>
              </a:gdLst>
              <a:ahLst/>
              <a:cxnLst>
                <a:cxn ang="T8">
                  <a:pos x="T0" y="T1"/>
                </a:cxn>
                <a:cxn ang="T9">
                  <a:pos x="T2" y="T3"/>
                </a:cxn>
                <a:cxn ang="T10">
                  <a:pos x="T4" y="T5"/>
                </a:cxn>
                <a:cxn ang="T11">
                  <a:pos x="T6" y="T7"/>
                </a:cxn>
              </a:cxnLst>
              <a:rect l="T12" t="T13" r="T14" b="T15"/>
              <a:pathLst>
                <a:path w="86" h="28">
                  <a:moveTo>
                    <a:pt x="0" y="13"/>
                  </a:moveTo>
                  <a:lnTo>
                    <a:pt x="86" y="0"/>
                  </a:lnTo>
                  <a:lnTo>
                    <a:pt x="86" y="28"/>
                  </a:lnTo>
                  <a:lnTo>
                    <a:pt x="0" y="1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95" name="Freeform 1348"/>
            <p:cNvSpPr>
              <a:spLocks/>
            </p:cNvSpPr>
            <p:nvPr/>
          </p:nvSpPr>
          <p:spPr bwMode="auto">
            <a:xfrm>
              <a:off x="3043" y="1272"/>
              <a:ext cx="83" cy="28"/>
            </a:xfrm>
            <a:custGeom>
              <a:avLst/>
              <a:gdLst>
                <a:gd name="T0" fmla="*/ 83 w 83"/>
                <a:gd name="T1" fmla="*/ 13 h 28"/>
                <a:gd name="T2" fmla="*/ 0 w 83"/>
                <a:gd name="T3" fmla="*/ 28 h 28"/>
                <a:gd name="T4" fmla="*/ 0 w 83"/>
                <a:gd name="T5" fmla="*/ 0 h 28"/>
                <a:gd name="T6" fmla="*/ 83 w 83"/>
                <a:gd name="T7" fmla="*/ 13 h 28"/>
                <a:gd name="T8" fmla="*/ 0 60000 65536"/>
                <a:gd name="T9" fmla="*/ 0 60000 65536"/>
                <a:gd name="T10" fmla="*/ 0 60000 65536"/>
                <a:gd name="T11" fmla="*/ 0 60000 65536"/>
                <a:gd name="T12" fmla="*/ 0 w 83"/>
                <a:gd name="T13" fmla="*/ 0 h 28"/>
                <a:gd name="T14" fmla="*/ 83 w 83"/>
                <a:gd name="T15" fmla="*/ 28 h 28"/>
              </a:gdLst>
              <a:ahLst/>
              <a:cxnLst>
                <a:cxn ang="T8">
                  <a:pos x="T0" y="T1"/>
                </a:cxn>
                <a:cxn ang="T9">
                  <a:pos x="T2" y="T3"/>
                </a:cxn>
                <a:cxn ang="T10">
                  <a:pos x="T4" y="T5"/>
                </a:cxn>
                <a:cxn ang="T11">
                  <a:pos x="T6" y="T7"/>
                </a:cxn>
              </a:cxnLst>
              <a:rect l="T12" t="T13" r="T14" b="T15"/>
              <a:pathLst>
                <a:path w="83" h="28">
                  <a:moveTo>
                    <a:pt x="83" y="13"/>
                  </a:moveTo>
                  <a:lnTo>
                    <a:pt x="0" y="28"/>
                  </a:lnTo>
                  <a:lnTo>
                    <a:pt x="0" y="0"/>
                  </a:lnTo>
                  <a:lnTo>
                    <a:pt x="83" y="1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6" name="Freeform 1349"/>
            <p:cNvSpPr>
              <a:spLocks/>
            </p:cNvSpPr>
            <p:nvPr/>
          </p:nvSpPr>
          <p:spPr bwMode="auto">
            <a:xfrm>
              <a:off x="3043" y="1272"/>
              <a:ext cx="83" cy="28"/>
            </a:xfrm>
            <a:custGeom>
              <a:avLst/>
              <a:gdLst>
                <a:gd name="T0" fmla="*/ 83 w 83"/>
                <a:gd name="T1" fmla="*/ 13 h 28"/>
                <a:gd name="T2" fmla="*/ 0 w 83"/>
                <a:gd name="T3" fmla="*/ 28 h 28"/>
                <a:gd name="T4" fmla="*/ 0 w 83"/>
                <a:gd name="T5" fmla="*/ 0 h 28"/>
                <a:gd name="T6" fmla="*/ 83 w 83"/>
                <a:gd name="T7" fmla="*/ 13 h 28"/>
                <a:gd name="T8" fmla="*/ 0 60000 65536"/>
                <a:gd name="T9" fmla="*/ 0 60000 65536"/>
                <a:gd name="T10" fmla="*/ 0 60000 65536"/>
                <a:gd name="T11" fmla="*/ 0 60000 65536"/>
                <a:gd name="T12" fmla="*/ 0 w 83"/>
                <a:gd name="T13" fmla="*/ 0 h 28"/>
                <a:gd name="T14" fmla="*/ 83 w 83"/>
                <a:gd name="T15" fmla="*/ 28 h 28"/>
              </a:gdLst>
              <a:ahLst/>
              <a:cxnLst>
                <a:cxn ang="T8">
                  <a:pos x="T0" y="T1"/>
                </a:cxn>
                <a:cxn ang="T9">
                  <a:pos x="T2" y="T3"/>
                </a:cxn>
                <a:cxn ang="T10">
                  <a:pos x="T4" y="T5"/>
                </a:cxn>
                <a:cxn ang="T11">
                  <a:pos x="T6" y="T7"/>
                </a:cxn>
              </a:cxnLst>
              <a:rect l="T12" t="T13" r="T14" b="T15"/>
              <a:pathLst>
                <a:path w="83" h="28">
                  <a:moveTo>
                    <a:pt x="83" y="13"/>
                  </a:moveTo>
                  <a:lnTo>
                    <a:pt x="0" y="28"/>
                  </a:lnTo>
                  <a:lnTo>
                    <a:pt x="0" y="0"/>
                  </a:lnTo>
                  <a:lnTo>
                    <a:pt x="83" y="1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97" name="Freeform 1350"/>
            <p:cNvSpPr>
              <a:spLocks/>
            </p:cNvSpPr>
            <p:nvPr/>
          </p:nvSpPr>
          <p:spPr bwMode="auto">
            <a:xfrm>
              <a:off x="3877" y="1800"/>
              <a:ext cx="26" cy="83"/>
            </a:xfrm>
            <a:custGeom>
              <a:avLst/>
              <a:gdLst>
                <a:gd name="T0" fmla="*/ 13 w 26"/>
                <a:gd name="T1" fmla="*/ 83 h 83"/>
                <a:gd name="T2" fmla="*/ 0 w 26"/>
                <a:gd name="T3" fmla="*/ 0 h 83"/>
                <a:gd name="T4" fmla="*/ 26 w 26"/>
                <a:gd name="T5" fmla="*/ 0 h 83"/>
                <a:gd name="T6" fmla="*/ 13 w 26"/>
                <a:gd name="T7" fmla="*/ 83 h 83"/>
                <a:gd name="T8" fmla="*/ 0 60000 65536"/>
                <a:gd name="T9" fmla="*/ 0 60000 65536"/>
                <a:gd name="T10" fmla="*/ 0 60000 65536"/>
                <a:gd name="T11" fmla="*/ 0 60000 65536"/>
                <a:gd name="T12" fmla="*/ 0 w 26"/>
                <a:gd name="T13" fmla="*/ 0 h 83"/>
                <a:gd name="T14" fmla="*/ 26 w 26"/>
                <a:gd name="T15" fmla="*/ 83 h 83"/>
              </a:gdLst>
              <a:ahLst/>
              <a:cxnLst>
                <a:cxn ang="T8">
                  <a:pos x="T0" y="T1"/>
                </a:cxn>
                <a:cxn ang="T9">
                  <a:pos x="T2" y="T3"/>
                </a:cxn>
                <a:cxn ang="T10">
                  <a:pos x="T4" y="T5"/>
                </a:cxn>
                <a:cxn ang="T11">
                  <a:pos x="T6" y="T7"/>
                </a:cxn>
              </a:cxnLst>
              <a:rect l="T12" t="T13" r="T14" b="T15"/>
              <a:pathLst>
                <a:path w="26" h="83">
                  <a:moveTo>
                    <a:pt x="13" y="83"/>
                  </a:moveTo>
                  <a:lnTo>
                    <a:pt x="0" y="0"/>
                  </a:lnTo>
                  <a:lnTo>
                    <a:pt x="26" y="0"/>
                  </a:lnTo>
                  <a:lnTo>
                    <a:pt x="1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98" name="Freeform 1351"/>
            <p:cNvSpPr>
              <a:spLocks/>
            </p:cNvSpPr>
            <p:nvPr/>
          </p:nvSpPr>
          <p:spPr bwMode="auto">
            <a:xfrm>
              <a:off x="3877" y="1800"/>
              <a:ext cx="26" cy="83"/>
            </a:xfrm>
            <a:custGeom>
              <a:avLst/>
              <a:gdLst>
                <a:gd name="T0" fmla="*/ 13 w 26"/>
                <a:gd name="T1" fmla="*/ 83 h 83"/>
                <a:gd name="T2" fmla="*/ 0 w 26"/>
                <a:gd name="T3" fmla="*/ 0 h 83"/>
                <a:gd name="T4" fmla="*/ 26 w 26"/>
                <a:gd name="T5" fmla="*/ 0 h 83"/>
                <a:gd name="T6" fmla="*/ 13 w 26"/>
                <a:gd name="T7" fmla="*/ 83 h 83"/>
                <a:gd name="T8" fmla="*/ 0 60000 65536"/>
                <a:gd name="T9" fmla="*/ 0 60000 65536"/>
                <a:gd name="T10" fmla="*/ 0 60000 65536"/>
                <a:gd name="T11" fmla="*/ 0 60000 65536"/>
                <a:gd name="T12" fmla="*/ 0 w 26"/>
                <a:gd name="T13" fmla="*/ 0 h 83"/>
                <a:gd name="T14" fmla="*/ 26 w 26"/>
                <a:gd name="T15" fmla="*/ 83 h 83"/>
              </a:gdLst>
              <a:ahLst/>
              <a:cxnLst>
                <a:cxn ang="T8">
                  <a:pos x="T0" y="T1"/>
                </a:cxn>
                <a:cxn ang="T9">
                  <a:pos x="T2" y="T3"/>
                </a:cxn>
                <a:cxn ang="T10">
                  <a:pos x="T4" y="T5"/>
                </a:cxn>
                <a:cxn ang="T11">
                  <a:pos x="T6" y="T7"/>
                </a:cxn>
              </a:cxnLst>
              <a:rect l="T12" t="T13" r="T14" b="T15"/>
              <a:pathLst>
                <a:path w="26" h="83">
                  <a:moveTo>
                    <a:pt x="13" y="83"/>
                  </a:moveTo>
                  <a:lnTo>
                    <a:pt x="0" y="0"/>
                  </a:lnTo>
                  <a:lnTo>
                    <a:pt x="26" y="0"/>
                  </a:lnTo>
                  <a:lnTo>
                    <a:pt x="13" y="8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099" name="Freeform 1352"/>
            <p:cNvSpPr>
              <a:spLocks/>
            </p:cNvSpPr>
            <p:nvPr/>
          </p:nvSpPr>
          <p:spPr bwMode="auto">
            <a:xfrm>
              <a:off x="3877" y="1433"/>
              <a:ext cx="26" cy="85"/>
            </a:xfrm>
            <a:custGeom>
              <a:avLst/>
              <a:gdLst>
                <a:gd name="T0" fmla="*/ 13 w 26"/>
                <a:gd name="T1" fmla="*/ 0 h 85"/>
                <a:gd name="T2" fmla="*/ 26 w 26"/>
                <a:gd name="T3" fmla="*/ 85 h 85"/>
                <a:gd name="T4" fmla="*/ 0 w 26"/>
                <a:gd name="T5" fmla="*/ 85 h 85"/>
                <a:gd name="T6" fmla="*/ 13 w 26"/>
                <a:gd name="T7" fmla="*/ 0 h 85"/>
                <a:gd name="T8" fmla="*/ 0 60000 65536"/>
                <a:gd name="T9" fmla="*/ 0 60000 65536"/>
                <a:gd name="T10" fmla="*/ 0 60000 65536"/>
                <a:gd name="T11" fmla="*/ 0 60000 65536"/>
                <a:gd name="T12" fmla="*/ 0 w 26"/>
                <a:gd name="T13" fmla="*/ 0 h 85"/>
                <a:gd name="T14" fmla="*/ 26 w 26"/>
                <a:gd name="T15" fmla="*/ 85 h 85"/>
              </a:gdLst>
              <a:ahLst/>
              <a:cxnLst>
                <a:cxn ang="T8">
                  <a:pos x="T0" y="T1"/>
                </a:cxn>
                <a:cxn ang="T9">
                  <a:pos x="T2" y="T3"/>
                </a:cxn>
                <a:cxn ang="T10">
                  <a:pos x="T4" y="T5"/>
                </a:cxn>
                <a:cxn ang="T11">
                  <a:pos x="T6" y="T7"/>
                </a:cxn>
              </a:cxnLst>
              <a:rect l="T12" t="T13" r="T14" b="T15"/>
              <a:pathLst>
                <a:path w="26" h="85">
                  <a:moveTo>
                    <a:pt x="13" y="0"/>
                  </a:moveTo>
                  <a:lnTo>
                    <a:pt x="26" y="85"/>
                  </a:lnTo>
                  <a:lnTo>
                    <a:pt x="0" y="8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0" name="Freeform 1353"/>
            <p:cNvSpPr>
              <a:spLocks/>
            </p:cNvSpPr>
            <p:nvPr/>
          </p:nvSpPr>
          <p:spPr bwMode="auto">
            <a:xfrm>
              <a:off x="3877" y="1433"/>
              <a:ext cx="26" cy="85"/>
            </a:xfrm>
            <a:custGeom>
              <a:avLst/>
              <a:gdLst>
                <a:gd name="T0" fmla="*/ 13 w 26"/>
                <a:gd name="T1" fmla="*/ 0 h 85"/>
                <a:gd name="T2" fmla="*/ 26 w 26"/>
                <a:gd name="T3" fmla="*/ 85 h 85"/>
                <a:gd name="T4" fmla="*/ 0 w 26"/>
                <a:gd name="T5" fmla="*/ 85 h 85"/>
                <a:gd name="T6" fmla="*/ 13 w 26"/>
                <a:gd name="T7" fmla="*/ 0 h 85"/>
                <a:gd name="T8" fmla="*/ 0 60000 65536"/>
                <a:gd name="T9" fmla="*/ 0 60000 65536"/>
                <a:gd name="T10" fmla="*/ 0 60000 65536"/>
                <a:gd name="T11" fmla="*/ 0 60000 65536"/>
                <a:gd name="T12" fmla="*/ 0 w 26"/>
                <a:gd name="T13" fmla="*/ 0 h 85"/>
                <a:gd name="T14" fmla="*/ 26 w 26"/>
                <a:gd name="T15" fmla="*/ 85 h 85"/>
              </a:gdLst>
              <a:ahLst/>
              <a:cxnLst>
                <a:cxn ang="T8">
                  <a:pos x="T0" y="T1"/>
                </a:cxn>
                <a:cxn ang="T9">
                  <a:pos x="T2" y="T3"/>
                </a:cxn>
                <a:cxn ang="T10">
                  <a:pos x="T4" y="T5"/>
                </a:cxn>
                <a:cxn ang="T11">
                  <a:pos x="T6" y="T7"/>
                </a:cxn>
              </a:cxnLst>
              <a:rect l="T12" t="T13" r="T14" b="T15"/>
              <a:pathLst>
                <a:path w="26" h="85">
                  <a:moveTo>
                    <a:pt x="13" y="0"/>
                  </a:moveTo>
                  <a:lnTo>
                    <a:pt x="26" y="85"/>
                  </a:lnTo>
                  <a:lnTo>
                    <a:pt x="0" y="85"/>
                  </a:lnTo>
                  <a:lnTo>
                    <a:pt x="1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01" name="Freeform 1354"/>
            <p:cNvSpPr>
              <a:spLocks/>
            </p:cNvSpPr>
            <p:nvPr/>
          </p:nvSpPr>
          <p:spPr bwMode="auto">
            <a:xfrm>
              <a:off x="3381" y="1523"/>
              <a:ext cx="44" cy="81"/>
            </a:xfrm>
            <a:custGeom>
              <a:avLst/>
              <a:gdLst>
                <a:gd name="T0" fmla="*/ 0 w 44"/>
                <a:gd name="T1" fmla="*/ 0 h 81"/>
                <a:gd name="T2" fmla="*/ 44 w 44"/>
                <a:gd name="T3" fmla="*/ 72 h 81"/>
                <a:gd name="T4" fmla="*/ 33 w 44"/>
                <a:gd name="T5" fmla="*/ 81 h 81"/>
                <a:gd name="T6" fmla="*/ 0 w 44"/>
                <a:gd name="T7" fmla="*/ 0 h 81"/>
                <a:gd name="T8" fmla="*/ 0 60000 65536"/>
                <a:gd name="T9" fmla="*/ 0 60000 65536"/>
                <a:gd name="T10" fmla="*/ 0 60000 65536"/>
                <a:gd name="T11" fmla="*/ 0 60000 65536"/>
                <a:gd name="T12" fmla="*/ 0 w 44"/>
                <a:gd name="T13" fmla="*/ 0 h 81"/>
                <a:gd name="T14" fmla="*/ 44 w 44"/>
                <a:gd name="T15" fmla="*/ 81 h 81"/>
              </a:gdLst>
              <a:ahLst/>
              <a:cxnLst>
                <a:cxn ang="T8">
                  <a:pos x="T0" y="T1"/>
                </a:cxn>
                <a:cxn ang="T9">
                  <a:pos x="T2" y="T3"/>
                </a:cxn>
                <a:cxn ang="T10">
                  <a:pos x="T4" y="T5"/>
                </a:cxn>
                <a:cxn ang="T11">
                  <a:pos x="T6" y="T7"/>
                </a:cxn>
              </a:cxnLst>
              <a:rect l="T12" t="T13" r="T14" b="T15"/>
              <a:pathLst>
                <a:path w="44" h="81">
                  <a:moveTo>
                    <a:pt x="0" y="0"/>
                  </a:moveTo>
                  <a:lnTo>
                    <a:pt x="44" y="72"/>
                  </a:lnTo>
                  <a:lnTo>
                    <a:pt x="33" y="81"/>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2" name="Freeform 1355"/>
            <p:cNvSpPr>
              <a:spLocks/>
            </p:cNvSpPr>
            <p:nvPr/>
          </p:nvSpPr>
          <p:spPr bwMode="auto">
            <a:xfrm>
              <a:off x="2609" y="1769"/>
              <a:ext cx="83" cy="33"/>
            </a:xfrm>
            <a:custGeom>
              <a:avLst/>
              <a:gdLst>
                <a:gd name="T0" fmla="*/ 83 w 83"/>
                <a:gd name="T1" fmla="*/ 0 h 33"/>
                <a:gd name="T2" fmla="*/ 5 w 83"/>
                <a:gd name="T3" fmla="*/ 33 h 33"/>
                <a:gd name="T4" fmla="*/ 0 w 83"/>
                <a:gd name="T5" fmla="*/ 20 h 33"/>
                <a:gd name="T6" fmla="*/ 83 w 83"/>
                <a:gd name="T7" fmla="*/ 0 h 33"/>
                <a:gd name="T8" fmla="*/ 0 60000 65536"/>
                <a:gd name="T9" fmla="*/ 0 60000 65536"/>
                <a:gd name="T10" fmla="*/ 0 60000 65536"/>
                <a:gd name="T11" fmla="*/ 0 60000 65536"/>
                <a:gd name="T12" fmla="*/ 0 w 83"/>
                <a:gd name="T13" fmla="*/ 0 h 33"/>
                <a:gd name="T14" fmla="*/ 83 w 83"/>
                <a:gd name="T15" fmla="*/ 33 h 33"/>
              </a:gdLst>
              <a:ahLst/>
              <a:cxnLst>
                <a:cxn ang="T8">
                  <a:pos x="T0" y="T1"/>
                </a:cxn>
                <a:cxn ang="T9">
                  <a:pos x="T2" y="T3"/>
                </a:cxn>
                <a:cxn ang="T10">
                  <a:pos x="T4" y="T5"/>
                </a:cxn>
                <a:cxn ang="T11">
                  <a:pos x="T6" y="T7"/>
                </a:cxn>
              </a:cxnLst>
              <a:rect l="T12" t="T13" r="T14" b="T15"/>
              <a:pathLst>
                <a:path w="83" h="33">
                  <a:moveTo>
                    <a:pt x="83" y="0"/>
                  </a:moveTo>
                  <a:lnTo>
                    <a:pt x="5" y="33"/>
                  </a:lnTo>
                  <a:lnTo>
                    <a:pt x="0" y="20"/>
                  </a:lnTo>
                  <a:lnTo>
                    <a:pt x="8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3" name="Freeform 1356"/>
            <p:cNvSpPr>
              <a:spLocks/>
            </p:cNvSpPr>
            <p:nvPr/>
          </p:nvSpPr>
          <p:spPr bwMode="auto">
            <a:xfrm>
              <a:off x="1833" y="1658"/>
              <a:ext cx="24" cy="63"/>
            </a:xfrm>
            <a:custGeom>
              <a:avLst/>
              <a:gdLst>
                <a:gd name="T0" fmla="*/ 24 w 24"/>
                <a:gd name="T1" fmla="*/ 13 h 63"/>
                <a:gd name="T2" fmla="*/ 24 w 24"/>
                <a:gd name="T3" fmla="*/ 63 h 63"/>
                <a:gd name="T4" fmla="*/ 0 w 24"/>
                <a:gd name="T5" fmla="*/ 63 h 63"/>
                <a:gd name="T6" fmla="*/ 0 w 24"/>
                <a:gd name="T7" fmla="*/ 61 h 63"/>
                <a:gd name="T8" fmla="*/ 0 w 24"/>
                <a:gd name="T9" fmla="*/ 0 h 63"/>
                <a:gd name="T10" fmla="*/ 24 w 24"/>
                <a:gd name="T11" fmla="*/ 0 h 63"/>
                <a:gd name="T12" fmla="*/ 24 w 24"/>
                <a:gd name="T13" fmla="*/ 13 h 63"/>
                <a:gd name="T14" fmla="*/ 0 60000 65536"/>
                <a:gd name="T15" fmla="*/ 0 60000 65536"/>
                <a:gd name="T16" fmla="*/ 0 60000 65536"/>
                <a:gd name="T17" fmla="*/ 0 60000 65536"/>
                <a:gd name="T18" fmla="*/ 0 60000 65536"/>
                <a:gd name="T19" fmla="*/ 0 60000 65536"/>
                <a:gd name="T20" fmla="*/ 0 60000 65536"/>
                <a:gd name="T21" fmla="*/ 0 w 24"/>
                <a:gd name="T22" fmla="*/ 0 h 63"/>
                <a:gd name="T23" fmla="*/ 24 w 24"/>
                <a:gd name="T24" fmla="*/ 63 h 6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3">
                  <a:moveTo>
                    <a:pt x="24" y="13"/>
                  </a:moveTo>
                  <a:lnTo>
                    <a:pt x="24" y="63"/>
                  </a:lnTo>
                  <a:lnTo>
                    <a:pt x="0" y="63"/>
                  </a:lnTo>
                  <a:lnTo>
                    <a:pt x="0" y="61"/>
                  </a:lnTo>
                  <a:lnTo>
                    <a:pt x="0" y="0"/>
                  </a:lnTo>
                  <a:lnTo>
                    <a:pt x="24" y="0"/>
                  </a:lnTo>
                  <a:lnTo>
                    <a:pt x="24" y="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4" name="Freeform 1357"/>
            <p:cNvSpPr>
              <a:spLocks/>
            </p:cNvSpPr>
            <p:nvPr/>
          </p:nvSpPr>
          <p:spPr bwMode="auto">
            <a:xfrm>
              <a:off x="2114" y="1518"/>
              <a:ext cx="181" cy="140"/>
            </a:xfrm>
            <a:custGeom>
              <a:avLst/>
              <a:gdLst>
                <a:gd name="T0" fmla="*/ 181 w 181"/>
                <a:gd name="T1" fmla="*/ 136 h 140"/>
                <a:gd name="T2" fmla="*/ 181 w 181"/>
                <a:gd name="T3" fmla="*/ 140 h 140"/>
                <a:gd name="T4" fmla="*/ 168 w 181"/>
                <a:gd name="T5" fmla="*/ 140 h 140"/>
                <a:gd name="T6" fmla="*/ 0 w 181"/>
                <a:gd name="T7" fmla="*/ 140 h 140"/>
                <a:gd name="T8" fmla="*/ 0 w 181"/>
                <a:gd name="T9" fmla="*/ 79 h 140"/>
                <a:gd name="T10" fmla="*/ 0 w 181"/>
                <a:gd name="T11" fmla="*/ 57 h 140"/>
                <a:gd name="T12" fmla="*/ 0 w 181"/>
                <a:gd name="T13" fmla="*/ 0 h 140"/>
                <a:gd name="T14" fmla="*/ 0 w 181"/>
                <a:gd name="T15" fmla="*/ 0 h 140"/>
                <a:gd name="T16" fmla="*/ 181 w 181"/>
                <a:gd name="T17" fmla="*/ 0 h 140"/>
                <a:gd name="T18" fmla="*/ 181 w 181"/>
                <a:gd name="T19" fmla="*/ 22 h 140"/>
                <a:gd name="T20" fmla="*/ 181 w 181"/>
                <a:gd name="T21" fmla="*/ 33 h 140"/>
                <a:gd name="T22" fmla="*/ 181 w 181"/>
                <a:gd name="T23" fmla="*/ 57 h 140"/>
                <a:gd name="T24" fmla="*/ 181 w 181"/>
                <a:gd name="T25" fmla="*/ 68 h 140"/>
                <a:gd name="T26" fmla="*/ 181 w 181"/>
                <a:gd name="T27" fmla="*/ 90 h 140"/>
                <a:gd name="T28" fmla="*/ 181 w 181"/>
                <a:gd name="T29" fmla="*/ 101 h 140"/>
                <a:gd name="T30" fmla="*/ 181 w 181"/>
                <a:gd name="T31" fmla="*/ 125 h 140"/>
                <a:gd name="T32" fmla="*/ 181 w 181"/>
                <a:gd name="T33" fmla="*/ 136 h 14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40"/>
                <a:gd name="T53" fmla="*/ 181 w 181"/>
                <a:gd name="T54" fmla="*/ 140 h 140"/>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40">
                  <a:moveTo>
                    <a:pt x="181" y="136"/>
                  </a:moveTo>
                  <a:lnTo>
                    <a:pt x="181" y="140"/>
                  </a:lnTo>
                  <a:lnTo>
                    <a:pt x="168" y="140"/>
                  </a:lnTo>
                  <a:lnTo>
                    <a:pt x="0" y="140"/>
                  </a:lnTo>
                  <a:lnTo>
                    <a:pt x="0" y="79"/>
                  </a:lnTo>
                  <a:lnTo>
                    <a:pt x="0" y="57"/>
                  </a:lnTo>
                  <a:lnTo>
                    <a:pt x="0" y="0"/>
                  </a:lnTo>
                  <a:lnTo>
                    <a:pt x="181" y="0"/>
                  </a:lnTo>
                  <a:lnTo>
                    <a:pt x="181" y="22"/>
                  </a:lnTo>
                  <a:lnTo>
                    <a:pt x="181" y="33"/>
                  </a:lnTo>
                  <a:lnTo>
                    <a:pt x="181" y="57"/>
                  </a:lnTo>
                  <a:lnTo>
                    <a:pt x="181" y="68"/>
                  </a:lnTo>
                  <a:lnTo>
                    <a:pt x="181" y="90"/>
                  </a:lnTo>
                  <a:lnTo>
                    <a:pt x="181" y="101"/>
                  </a:lnTo>
                  <a:lnTo>
                    <a:pt x="181" y="125"/>
                  </a:lnTo>
                  <a:lnTo>
                    <a:pt x="181" y="136"/>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5" name="Freeform 1358"/>
            <p:cNvSpPr>
              <a:spLocks/>
            </p:cNvSpPr>
            <p:nvPr/>
          </p:nvSpPr>
          <p:spPr bwMode="auto">
            <a:xfrm>
              <a:off x="3222" y="1658"/>
              <a:ext cx="72" cy="72"/>
            </a:xfrm>
            <a:custGeom>
              <a:avLst/>
              <a:gdLst>
                <a:gd name="T0" fmla="*/ 5 w 72"/>
                <a:gd name="T1" fmla="*/ 55 h 72"/>
                <a:gd name="T2" fmla="*/ 13 w 72"/>
                <a:gd name="T3" fmla="*/ 24 h 72"/>
                <a:gd name="T4" fmla="*/ 24 w 72"/>
                <a:gd name="T5" fmla="*/ 0 h 72"/>
                <a:gd name="T6" fmla="*/ 72 w 72"/>
                <a:gd name="T7" fmla="*/ 0 h 72"/>
                <a:gd name="T8" fmla="*/ 0 w 72"/>
                <a:gd name="T9" fmla="*/ 72 h 72"/>
                <a:gd name="T10" fmla="*/ 0 w 72"/>
                <a:gd name="T11" fmla="*/ 72 h 72"/>
                <a:gd name="T12" fmla="*/ 5 w 72"/>
                <a:gd name="T13" fmla="*/ 55 h 72"/>
                <a:gd name="T14" fmla="*/ 0 60000 65536"/>
                <a:gd name="T15" fmla="*/ 0 60000 65536"/>
                <a:gd name="T16" fmla="*/ 0 60000 65536"/>
                <a:gd name="T17" fmla="*/ 0 60000 65536"/>
                <a:gd name="T18" fmla="*/ 0 60000 65536"/>
                <a:gd name="T19" fmla="*/ 0 60000 65536"/>
                <a:gd name="T20" fmla="*/ 0 60000 65536"/>
                <a:gd name="T21" fmla="*/ 0 w 72"/>
                <a:gd name="T22" fmla="*/ 0 h 72"/>
                <a:gd name="T23" fmla="*/ 72 w 72"/>
                <a:gd name="T24" fmla="*/ 72 h 7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2" h="72">
                  <a:moveTo>
                    <a:pt x="5" y="55"/>
                  </a:moveTo>
                  <a:lnTo>
                    <a:pt x="13" y="24"/>
                  </a:lnTo>
                  <a:lnTo>
                    <a:pt x="24" y="0"/>
                  </a:lnTo>
                  <a:lnTo>
                    <a:pt x="72" y="0"/>
                  </a:lnTo>
                  <a:lnTo>
                    <a:pt x="0" y="72"/>
                  </a:lnTo>
                  <a:lnTo>
                    <a:pt x="5" y="55"/>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6" name="Freeform 1359"/>
            <p:cNvSpPr>
              <a:spLocks/>
            </p:cNvSpPr>
            <p:nvPr/>
          </p:nvSpPr>
          <p:spPr bwMode="auto">
            <a:xfrm>
              <a:off x="1857" y="1721"/>
              <a:ext cx="257" cy="22"/>
            </a:xfrm>
            <a:custGeom>
              <a:avLst/>
              <a:gdLst>
                <a:gd name="T0" fmla="*/ 257 w 257"/>
                <a:gd name="T1" fmla="*/ 0 h 22"/>
                <a:gd name="T2" fmla="*/ 257 w 257"/>
                <a:gd name="T3" fmla="*/ 22 h 22"/>
                <a:gd name="T4" fmla="*/ 0 w 257"/>
                <a:gd name="T5" fmla="*/ 22 h 22"/>
                <a:gd name="T6" fmla="*/ 0 w 257"/>
                <a:gd name="T7" fmla="*/ 22 h 22"/>
                <a:gd name="T8" fmla="*/ 0 w 257"/>
                <a:gd name="T9" fmla="*/ 0 h 22"/>
                <a:gd name="T10" fmla="*/ 10 w 257"/>
                <a:gd name="T11" fmla="*/ 0 h 22"/>
                <a:gd name="T12" fmla="*/ 32 w 257"/>
                <a:gd name="T13" fmla="*/ 0 h 22"/>
                <a:gd name="T14" fmla="*/ 43 w 257"/>
                <a:gd name="T15" fmla="*/ 0 h 22"/>
                <a:gd name="T16" fmla="*/ 67 w 257"/>
                <a:gd name="T17" fmla="*/ 0 h 22"/>
                <a:gd name="T18" fmla="*/ 78 w 257"/>
                <a:gd name="T19" fmla="*/ 0 h 22"/>
                <a:gd name="T20" fmla="*/ 100 w 257"/>
                <a:gd name="T21" fmla="*/ 0 h 22"/>
                <a:gd name="T22" fmla="*/ 111 w 257"/>
                <a:gd name="T23" fmla="*/ 0 h 22"/>
                <a:gd name="T24" fmla="*/ 135 w 257"/>
                <a:gd name="T25" fmla="*/ 0 h 22"/>
                <a:gd name="T26" fmla="*/ 146 w 257"/>
                <a:gd name="T27" fmla="*/ 0 h 22"/>
                <a:gd name="T28" fmla="*/ 168 w 257"/>
                <a:gd name="T29" fmla="*/ 0 h 22"/>
                <a:gd name="T30" fmla="*/ 178 w 257"/>
                <a:gd name="T31" fmla="*/ 0 h 22"/>
                <a:gd name="T32" fmla="*/ 200 w 257"/>
                <a:gd name="T33" fmla="*/ 0 h 22"/>
                <a:gd name="T34" fmla="*/ 213 w 257"/>
                <a:gd name="T35" fmla="*/ 0 h 22"/>
                <a:gd name="T36" fmla="*/ 235 w 257"/>
                <a:gd name="T37" fmla="*/ 0 h 22"/>
                <a:gd name="T38" fmla="*/ 246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0" y="22"/>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7" name="Freeform 1360"/>
            <p:cNvSpPr>
              <a:spLocks/>
            </p:cNvSpPr>
            <p:nvPr/>
          </p:nvSpPr>
          <p:spPr bwMode="auto">
            <a:xfrm>
              <a:off x="2384" y="1658"/>
              <a:ext cx="182" cy="142"/>
            </a:xfrm>
            <a:custGeom>
              <a:avLst/>
              <a:gdLst>
                <a:gd name="T0" fmla="*/ 0 w 182"/>
                <a:gd name="T1" fmla="*/ 18 h 142"/>
                <a:gd name="T2" fmla="*/ 0 w 182"/>
                <a:gd name="T3" fmla="*/ 7 h 142"/>
                <a:gd name="T4" fmla="*/ 0 w 182"/>
                <a:gd name="T5" fmla="*/ 0 h 142"/>
                <a:gd name="T6" fmla="*/ 182 w 182"/>
                <a:gd name="T7" fmla="*/ 0 h 142"/>
                <a:gd name="T8" fmla="*/ 182 w 182"/>
                <a:gd name="T9" fmla="*/ 142 h 142"/>
                <a:gd name="T10" fmla="*/ 0 w 182"/>
                <a:gd name="T11" fmla="*/ 142 h 142"/>
                <a:gd name="T12" fmla="*/ 0 w 182"/>
                <a:gd name="T13" fmla="*/ 118 h 142"/>
                <a:gd name="T14" fmla="*/ 0 w 182"/>
                <a:gd name="T15" fmla="*/ 107 h 142"/>
                <a:gd name="T16" fmla="*/ 0 w 182"/>
                <a:gd name="T17" fmla="*/ 85 h 142"/>
                <a:gd name="T18" fmla="*/ 0 w 182"/>
                <a:gd name="T19" fmla="*/ 74 h 142"/>
                <a:gd name="T20" fmla="*/ 0 w 182"/>
                <a:gd name="T21" fmla="*/ 52 h 142"/>
                <a:gd name="T22" fmla="*/ 0 w 182"/>
                <a:gd name="T23" fmla="*/ 39 h 142"/>
                <a:gd name="T24" fmla="*/ 0 w 182"/>
                <a:gd name="T25" fmla="*/ 18 h 14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42"/>
                <a:gd name="T41" fmla="*/ 182 w 182"/>
                <a:gd name="T42" fmla="*/ 142 h 14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42">
                  <a:moveTo>
                    <a:pt x="0" y="18"/>
                  </a:moveTo>
                  <a:lnTo>
                    <a:pt x="0" y="7"/>
                  </a:lnTo>
                  <a:lnTo>
                    <a:pt x="0" y="0"/>
                  </a:lnTo>
                  <a:lnTo>
                    <a:pt x="182" y="0"/>
                  </a:lnTo>
                  <a:lnTo>
                    <a:pt x="182" y="142"/>
                  </a:lnTo>
                  <a:lnTo>
                    <a:pt x="0" y="142"/>
                  </a:lnTo>
                  <a:lnTo>
                    <a:pt x="0" y="118"/>
                  </a:lnTo>
                  <a:lnTo>
                    <a:pt x="0" y="107"/>
                  </a:lnTo>
                  <a:lnTo>
                    <a:pt x="0" y="85"/>
                  </a:lnTo>
                  <a:lnTo>
                    <a:pt x="0" y="74"/>
                  </a:lnTo>
                  <a:lnTo>
                    <a:pt x="0" y="52"/>
                  </a:lnTo>
                  <a:lnTo>
                    <a:pt x="0" y="39"/>
                  </a:lnTo>
                  <a:lnTo>
                    <a:pt x="0" y="1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8" name="Freeform 1361"/>
            <p:cNvSpPr>
              <a:spLocks/>
            </p:cNvSpPr>
            <p:nvPr/>
          </p:nvSpPr>
          <p:spPr bwMode="auto">
            <a:xfrm>
              <a:off x="3381" y="1523"/>
              <a:ext cx="57" cy="72"/>
            </a:xfrm>
            <a:custGeom>
              <a:avLst/>
              <a:gdLst>
                <a:gd name="T0" fmla="*/ 0 w 57"/>
                <a:gd name="T1" fmla="*/ 0 h 72"/>
                <a:gd name="T2" fmla="*/ 57 w 57"/>
                <a:gd name="T3" fmla="*/ 65 h 72"/>
                <a:gd name="T4" fmla="*/ 44 w 57"/>
                <a:gd name="T5" fmla="*/ 72 h 72"/>
                <a:gd name="T6" fmla="*/ 0 w 57"/>
                <a:gd name="T7" fmla="*/ 0 h 72"/>
                <a:gd name="T8" fmla="*/ 0 60000 65536"/>
                <a:gd name="T9" fmla="*/ 0 60000 65536"/>
                <a:gd name="T10" fmla="*/ 0 60000 65536"/>
                <a:gd name="T11" fmla="*/ 0 60000 65536"/>
                <a:gd name="T12" fmla="*/ 0 w 57"/>
                <a:gd name="T13" fmla="*/ 0 h 72"/>
                <a:gd name="T14" fmla="*/ 57 w 57"/>
                <a:gd name="T15" fmla="*/ 72 h 72"/>
              </a:gdLst>
              <a:ahLst/>
              <a:cxnLst>
                <a:cxn ang="T8">
                  <a:pos x="T0" y="T1"/>
                </a:cxn>
                <a:cxn ang="T9">
                  <a:pos x="T2" y="T3"/>
                </a:cxn>
                <a:cxn ang="T10">
                  <a:pos x="T4" y="T5"/>
                </a:cxn>
                <a:cxn ang="T11">
                  <a:pos x="T6" y="T7"/>
                </a:cxn>
              </a:cxnLst>
              <a:rect l="T12" t="T13" r="T14" b="T15"/>
              <a:pathLst>
                <a:path w="57" h="72">
                  <a:moveTo>
                    <a:pt x="0" y="0"/>
                  </a:moveTo>
                  <a:lnTo>
                    <a:pt x="57" y="65"/>
                  </a:lnTo>
                  <a:lnTo>
                    <a:pt x="44" y="7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09" name="Freeform 1362"/>
            <p:cNvSpPr>
              <a:spLocks/>
            </p:cNvSpPr>
            <p:nvPr/>
          </p:nvSpPr>
          <p:spPr bwMode="auto">
            <a:xfrm>
              <a:off x="2295" y="1654"/>
              <a:ext cx="89" cy="146"/>
            </a:xfrm>
            <a:custGeom>
              <a:avLst/>
              <a:gdLst>
                <a:gd name="T0" fmla="*/ 44 w 89"/>
                <a:gd name="T1" fmla="*/ 139 h 146"/>
                <a:gd name="T2" fmla="*/ 41 w 89"/>
                <a:gd name="T3" fmla="*/ 139 h 146"/>
                <a:gd name="T4" fmla="*/ 41 w 89"/>
                <a:gd name="T5" fmla="*/ 139 h 146"/>
                <a:gd name="T6" fmla="*/ 31 w 89"/>
                <a:gd name="T7" fmla="*/ 139 h 146"/>
                <a:gd name="T8" fmla="*/ 17 w 89"/>
                <a:gd name="T9" fmla="*/ 142 h 146"/>
                <a:gd name="T10" fmla="*/ 7 w 89"/>
                <a:gd name="T11" fmla="*/ 144 h 146"/>
                <a:gd name="T12" fmla="*/ 0 w 89"/>
                <a:gd name="T13" fmla="*/ 146 h 146"/>
                <a:gd name="T14" fmla="*/ 0 w 89"/>
                <a:gd name="T15" fmla="*/ 146 h 146"/>
                <a:gd name="T16" fmla="*/ 0 w 89"/>
                <a:gd name="T17" fmla="*/ 146 h 146"/>
                <a:gd name="T18" fmla="*/ 0 w 89"/>
                <a:gd name="T19" fmla="*/ 135 h 146"/>
                <a:gd name="T20" fmla="*/ 0 w 89"/>
                <a:gd name="T21" fmla="*/ 122 h 146"/>
                <a:gd name="T22" fmla="*/ 0 w 89"/>
                <a:gd name="T23" fmla="*/ 100 h 146"/>
                <a:gd name="T24" fmla="*/ 0 w 89"/>
                <a:gd name="T25" fmla="*/ 89 h 146"/>
                <a:gd name="T26" fmla="*/ 0 w 89"/>
                <a:gd name="T27" fmla="*/ 67 h 146"/>
                <a:gd name="T28" fmla="*/ 0 w 89"/>
                <a:gd name="T29" fmla="*/ 56 h 146"/>
                <a:gd name="T30" fmla="*/ 0 w 89"/>
                <a:gd name="T31" fmla="*/ 32 h 146"/>
                <a:gd name="T32" fmla="*/ 0 w 89"/>
                <a:gd name="T33" fmla="*/ 22 h 146"/>
                <a:gd name="T34" fmla="*/ 0 w 89"/>
                <a:gd name="T35" fmla="*/ 4 h 146"/>
                <a:gd name="T36" fmla="*/ 9 w 89"/>
                <a:gd name="T37" fmla="*/ 4 h 146"/>
                <a:gd name="T38" fmla="*/ 33 w 89"/>
                <a:gd name="T39" fmla="*/ 4 h 146"/>
                <a:gd name="T40" fmla="*/ 41 w 89"/>
                <a:gd name="T41" fmla="*/ 0 h 146"/>
                <a:gd name="T42" fmla="*/ 55 w 89"/>
                <a:gd name="T43" fmla="*/ 4 h 146"/>
                <a:gd name="T44" fmla="*/ 89 w 89"/>
                <a:gd name="T45" fmla="*/ 4 h 146"/>
                <a:gd name="T46" fmla="*/ 89 w 89"/>
                <a:gd name="T47" fmla="*/ 11 h 146"/>
                <a:gd name="T48" fmla="*/ 89 w 89"/>
                <a:gd name="T49" fmla="*/ 22 h 146"/>
                <a:gd name="T50" fmla="*/ 89 w 89"/>
                <a:gd name="T51" fmla="*/ 43 h 146"/>
                <a:gd name="T52" fmla="*/ 89 w 89"/>
                <a:gd name="T53" fmla="*/ 56 h 146"/>
                <a:gd name="T54" fmla="*/ 89 w 89"/>
                <a:gd name="T55" fmla="*/ 78 h 146"/>
                <a:gd name="T56" fmla="*/ 89 w 89"/>
                <a:gd name="T57" fmla="*/ 89 h 146"/>
                <a:gd name="T58" fmla="*/ 89 w 89"/>
                <a:gd name="T59" fmla="*/ 111 h 146"/>
                <a:gd name="T60" fmla="*/ 89 w 89"/>
                <a:gd name="T61" fmla="*/ 122 h 146"/>
                <a:gd name="T62" fmla="*/ 89 w 89"/>
                <a:gd name="T63" fmla="*/ 146 h 146"/>
                <a:gd name="T64" fmla="*/ 89 w 89"/>
                <a:gd name="T65" fmla="*/ 146 h 146"/>
                <a:gd name="T66" fmla="*/ 87 w 89"/>
                <a:gd name="T67" fmla="*/ 146 h 146"/>
                <a:gd name="T68" fmla="*/ 83 w 89"/>
                <a:gd name="T69" fmla="*/ 144 h 146"/>
                <a:gd name="T70" fmla="*/ 72 w 89"/>
                <a:gd name="T71" fmla="*/ 142 h 146"/>
                <a:gd name="T72" fmla="*/ 59 w 89"/>
                <a:gd name="T73" fmla="*/ 139 h 146"/>
                <a:gd name="T74" fmla="*/ 44 w 89"/>
                <a:gd name="T75" fmla="*/ 139 h 14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89"/>
                <a:gd name="T115" fmla="*/ 0 h 146"/>
                <a:gd name="T116" fmla="*/ 89 w 89"/>
                <a:gd name="T117" fmla="*/ 146 h 14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89" h="146">
                  <a:moveTo>
                    <a:pt x="44" y="139"/>
                  </a:moveTo>
                  <a:lnTo>
                    <a:pt x="41" y="139"/>
                  </a:lnTo>
                  <a:lnTo>
                    <a:pt x="31" y="139"/>
                  </a:lnTo>
                  <a:lnTo>
                    <a:pt x="17" y="142"/>
                  </a:lnTo>
                  <a:lnTo>
                    <a:pt x="7" y="144"/>
                  </a:lnTo>
                  <a:lnTo>
                    <a:pt x="0" y="146"/>
                  </a:lnTo>
                  <a:lnTo>
                    <a:pt x="0" y="135"/>
                  </a:lnTo>
                  <a:lnTo>
                    <a:pt x="0" y="122"/>
                  </a:lnTo>
                  <a:lnTo>
                    <a:pt x="0" y="100"/>
                  </a:lnTo>
                  <a:lnTo>
                    <a:pt x="0" y="89"/>
                  </a:lnTo>
                  <a:lnTo>
                    <a:pt x="0" y="67"/>
                  </a:lnTo>
                  <a:lnTo>
                    <a:pt x="0" y="56"/>
                  </a:lnTo>
                  <a:lnTo>
                    <a:pt x="0" y="32"/>
                  </a:lnTo>
                  <a:lnTo>
                    <a:pt x="0" y="22"/>
                  </a:lnTo>
                  <a:lnTo>
                    <a:pt x="0" y="4"/>
                  </a:lnTo>
                  <a:lnTo>
                    <a:pt x="9" y="4"/>
                  </a:lnTo>
                  <a:lnTo>
                    <a:pt x="33" y="4"/>
                  </a:lnTo>
                  <a:lnTo>
                    <a:pt x="41" y="0"/>
                  </a:lnTo>
                  <a:lnTo>
                    <a:pt x="55" y="4"/>
                  </a:lnTo>
                  <a:lnTo>
                    <a:pt x="89" y="4"/>
                  </a:lnTo>
                  <a:lnTo>
                    <a:pt x="89" y="11"/>
                  </a:lnTo>
                  <a:lnTo>
                    <a:pt x="89" y="22"/>
                  </a:lnTo>
                  <a:lnTo>
                    <a:pt x="89" y="43"/>
                  </a:lnTo>
                  <a:lnTo>
                    <a:pt x="89" y="56"/>
                  </a:lnTo>
                  <a:lnTo>
                    <a:pt x="89" y="78"/>
                  </a:lnTo>
                  <a:lnTo>
                    <a:pt x="89" y="89"/>
                  </a:lnTo>
                  <a:lnTo>
                    <a:pt x="89" y="111"/>
                  </a:lnTo>
                  <a:lnTo>
                    <a:pt x="89" y="122"/>
                  </a:lnTo>
                  <a:lnTo>
                    <a:pt x="89" y="146"/>
                  </a:lnTo>
                  <a:lnTo>
                    <a:pt x="87" y="146"/>
                  </a:lnTo>
                  <a:lnTo>
                    <a:pt x="83" y="144"/>
                  </a:lnTo>
                  <a:lnTo>
                    <a:pt x="72" y="142"/>
                  </a:lnTo>
                  <a:lnTo>
                    <a:pt x="59" y="139"/>
                  </a:lnTo>
                  <a:lnTo>
                    <a:pt x="44" y="13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0" name="Freeform 1363"/>
            <p:cNvSpPr>
              <a:spLocks/>
            </p:cNvSpPr>
            <p:nvPr/>
          </p:nvSpPr>
          <p:spPr bwMode="auto">
            <a:xfrm>
              <a:off x="3307" y="1800"/>
              <a:ext cx="146" cy="83"/>
            </a:xfrm>
            <a:custGeom>
              <a:avLst/>
              <a:gdLst>
                <a:gd name="T0" fmla="*/ 1510 w 67"/>
                <a:gd name="T1" fmla="*/ 177 h 38"/>
                <a:gd name="T2" fmla="*/ 1510 w 67"/>
                <a:gd name="T3" fmla="*/ 177 h 38"/>
                <a:gd name="T4" fmla="*/ 841 w 67"/>
                <a:gd name="T5" fmla="*/ 863 h 38"/>
                <a:gd name="T6" fmla="*/ 0 w 67"/>
                <a:gd name="T7" fmla="*/ 863 h 38"/>
                <a:gd name="T8" fmla="*/ 878 w 67"/>
                <a:gd name="T9" fmla="*/ 0 h 38"/>
                <a:gd name="T10" fmla="*/ 878 w 67"/>
                <a:gd name="T11" fmla="*/ 0 h 38"/>
                <a:gd name="T12" fmla="*/ 1510 w 67"/>
                <a:gd name="T13" fmla="*/ 177 h 38"/>
                <a:gd name="T14" fmla="*/ 0 60000 65536"/>
                <a:gd name="T15" fmla="*/ 0 60000 65536"/>
                <a:gd name="T16" fmla="*/ 0 60000 65536"/>
                <a:gd name="T17" fmla="*/ 0 60000 65536"/>
                <a:gd name="T18" fmla="*/ 0 60000 65536"/>
                <a:gd name="T19" fmla="*/ 0 60000 65536"/>
                <a:gd name="T20" fmla="*/ 0 60000 65536"/>
                <a:gd name="T21" fmla="*/ 0 w 67"/>
                <a:gd name="T22" fmla="*/ 0 h 38"/>
                <a:gd name="T23" fmla="*/ 67 w 67"/>
                <a:gd name="T24" fmla="*/ 38 h 3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7" h="38">
                  <a:moveTo>
                    <a:pt x="67" y="8"/>
                  </a:moveTo>
                  <a:cubicBezTo>
                    <a:pt x="67" y="8"/>
                    <a:pt x="67" y="8"/>
                    <a:pt x="67" y="8"/>
                  </a:cubicBezTo>
                  <a:cubicBezTo>
                    <a:pt x="37" y="38"/>
                    <a:pt x="37" y="38"/>
                    <a:pt x="37" y="38"/>
                  </a:cubicBezTo>
                  <a:cubicBezTo>
                    <a:pt x="0" y="38"/>
                    <a:pt x="0" y="38"/>
                    <a:pt x="0" y="38"/>
                  </a:cubicBezTo>
                  <a:cubicBezTo>
                    <a:pt x="39" y="0"/>
                    <a:pt x="39" y="0"/>
                    <a:pt x="39" y="0"/>
                  </a:cubicBezTo>
                  <a:cubicBezTo>
                    <a:pt x="39" y="0"/>
                    <a:pt x="39" y="0"/>
                    <a:pt x="39" y="0"/>
                  </a:cubicBezTo>
                  <a:cubicBezTo>
                    <a:pt x="47" y="4"/>
                    <a:pt x="57" y="7"/>
                    <a:pt x="67" y="8"/>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1" name="Freeform 1364"/>
            <p:cNvSpPr>
              <a:spLocks/>
            </p:cNvSpPr>
            <p:nvPr/>
          </p:nvSpPr>
          <p:spPr bwMode="auto">
            <a:xfrm>
              <a:off x="1857" y="1575"/>
              <a:ext cx="257" cy="22"/>
            </a:xfrm>
            <a:custGeom>
              <a:avLst/>
              <a:gdLst>
                <a:gd name="T0" fmla="*/ 257 w 257"/>
                <a:gd name="T1" fmla="*/ 0 h 22"/>
                <a:gd name="T2" fmla="*/ 257 w 257"/>
                <a:gd name="T3" fmla="*/ 22 h 22"/>
                <a:gd name="T4" fmla="*/ 246 w 257"/>
                <a:gd name="T5" fmla="*/ 22 h 22"/>
                <a:gd name="T6" fmla="*/ 235 w 257"/>
                <a:gd name="T7" fmla="*/ 22 h 22"/>
                <a:gd name="T8" fmla="*/ 213 w 257"/>
                <a:gd name="T9" fmla="*/ 22 h 22"/>
                <a:gd name="T10" fmla="*/ 200 w 257"/>
                <a:gd name="T11" fmla="*/ 22 h 22"/>
                <a:gd name="T12" fmla="*/ 178 w 257"/>
                <a:gd name="T13" fmla="*/ 22 h 22"/>
                <a:gd name="T14" fmla="*/ 168 w 257"/>
                <a:gd name="T15" fmla="*/ 22 h 22"/>
                <a:gd name="T16" fmla="*/ 146 w 257"/>
                <a:gd name="T17" fmla="*/ 22 h 22"/>
                <a:gd name="T18" fmla="*/ 135 w 257"/>
                <a:gd name="T19" fmla="*/ 22 h 22"/>
                <a:gd name="T20" fmla="*/ 111 w 257"/>
                <a:gd name="T21" fmla="*/ 22 h 22"/>
                <a:gd name="T22" fmla="*/ 100 w 257"/>
                <a:gd name="T23" fmla="*/ 22 h 22"/>
                <a:gd name="T24" fmla="*/ 78 w 257"/>
                <a:gd name="T25" fmla="*/ 22 h 22"/>
                <a:gd name="T26" fmla="*/ 67 w 257"/>
                <a:gd name="T27" fmla="*/ 22 h 22"/>
                <a:gd name="T28" fmla="*/ 43 w 257"/>
                <a:gd name="T29" fmla="*/ 22 h 22"/>
                <a:gd name="T30" fmla="*/ 32 w 257"/>
                <a:gd name="T31" fmla="*/ 22 h 22"/>
                <a:gd name="T32" fmla="*/ 10 w 257"/>
                <a:gd name="T33" fmla="*/ 22 h 22"/>
                <a:gd name="T34" fmla="*/ 0 w 257"/>
                <a:gd name="T35" fmla="*/ 22 h 22"/>
                <a:gd name="T36" fmla="*/ 0 w 257"/>
                <a:gd name="T37" fmla="*/ 0 h 22"/>
                <a:gd name="T38" fmla="*/ 0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246" y="22"/>
                  </a:lnTo>
                  <a:lnTo>
                    <a:pt x="235" y="22"/>
                  </a:lnTo>
                  <a:lnTo>
                    <a:pt x="213" y="22"/>
                  </a:lnTo>
                  <a:lnTo>
                    <a:pt x="200" y="22"/>
                  </a:lnTo>
                  <a:lnTo>
                    <a:pt x="178" y="22"/>
                  </a:lnTo>
                  <a:lnTo>
                    <a:pt x="168" y="22"/>
                  </a:lnTo>
                  <a:lnTo>
                    <a:pt x="146" y="22"/>
                  </a:lnTo>
                  <a:lnTo>
                    <a:pt x="135" y="22"/>
                  </a:lnTo>
                  <a:lnTo>
                    <a:pt x="111" y="22"/>
                  </a:lnTo>
                  <a:lnTo>
                    <a:pt x="100" y="22"/>
                  </a:lnTo>
                  <a:lnTo>
                    <a:pt x="78" y="22"/>
                  </a:lnTo>
                  <a:lnTo>
                    <a:pt x="67" y="22"/>
                  </a:lnTo>
                  <a:lnTo>
                    <a:pt x="43" y="22"/>
                  </a:lnTo>
                  <a:lnTo>
                    <a:pt x="32" y="22"/>
                  </a:lnTo>
                  <a:lnTo>
                    <a:pt x="10" y="22"/>
                  </a:lnTo>
                  <a:lnTo>
                    <a:pt x="0" y="22"/>
                  </a:lnTo>
                  <a:lnTo>
                    <a:pt x="0"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2" name="Freeform 1365"/>
            <p:cNvSpPr>
              <a:spLocks/>
            </p:cNvSpPr>
            <p:nvPr/>
          </p:nvSpPr>
          <p:spPr bwMode="auto">
            <a:xfrm>
              <a:off x="3246" y="1765"/>
              <a:ext cx="146" cy="118"/>
            </a:xfrm>
            <a:custGeom>
              <a:avLst/>
              <a:gdLst>
                <a:gd name="T0" fmla="*/ 1035 w 67"/>
                <a:gd name="T1" fmla="*/ 0 h 54"/>
                <a:gd name="T2" fmla="*/ 1510 w 67"/>
                <a:gd name="T3" fmla="*/ 363 h 54"/>
                <a:gd name="T4" fmla="*/ 1510 w 67"/>
                <a:gd name="T5" fmla="*/ 363 h 54"/>
                <a:gd name="T6" fmla="*/ 632 w 67"/>
                <a:gd name="T7" fmla="*/ 1232 h 54"/>
                <a:gd name="T8" fmla="*/ 113 w 67"/>
                <a:gd name="T9" fmla="*/ 1232 h 54"/>
                <a:gd name="T10" fmla="*/ 0 w 67"/>
                <a:gd name="T11" fmla="*/ 1055 h 54"/>
                <a:gd name="T12" fmla="*/ 0 w 67"/>
                <a:gd name="T13" fmla="*/ 1055 h 54"/>
                <a:gd name="T14" fmla="*/ 1035 w 67"/>
                <a:gd name="T15" fmla="*/ 0 h 54"/>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54"/>
                <a:gd name="T26" fmla="*/ 67 w 67"/>
                <a:gd name="T27" fmla="*/ 54 h 5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54">
                  <a:moveTo>
                    <a:pt x="46" y="0"/>
                  </a:moveTo>
                  <a:cubicBezTo>
                    <a:pt x="52" y="7"/>
                    <a:pt x="59" y="12"/>
                    <a:pt x="67" y="16"/>
                  </a:cubicBezTo>
                  <a:cubicBezTo>
                    <a:pt x="67" y="16"/>
                    <a:pt x="67" y="16"/>
                    <a:pt x="67" y="16"/>
                  </a:cubicBezTo>
                  <a:cubicBezTo>
                    <a:pt x="28" y="54"/>
                    <a:pt x="28" y="54"/>
                    <a:pt x="28" y="54"/>
                  </a:cubicBezTo>
                  <a:cubicBezTo>
                    <a:pt x="5" y="54"/>
                    <a:pt x="5" y="54"/>
                    <a:pt x="5" y="54"/>
                  </a:cubicBezTo>
                  <a:cubicBezTo>
                    <a:pt x="0" y="46"/>
                    <a:pt x="0" y="46"/>
                    <a:pt x="0" y="46"/>
                  </a:cubicBezTo>
                  <a:cubicBezTo>
                    <a:pt x="0" y="46"/>
                    <a:pt x="0" y="46"/>
                    <a:pt x="0" y="46"/>
                  </a:cubicBezTo>
                  <a:cubicBezTo>
                    <a:pt x="46" y="0"/>
                    <a:pt x="46" y="0"/>
                    <a:pt x="46" y="0"/>
                  </a:cubicBez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3" name="Freeform 1366"/>
            <p:cNvSpPr>
              <a:spLocks/>
            </p:cNvSpPr>
            <p:nvPr/>
          </p:nvSpPr>
          <p:spPr bwMode="auto">
            <a:xfrm>
              <a:off x="2614" y="1769"/>
              <a:ext cx="78" cy="44"/>
            </a:xfrm>
            <a:custGeom>
              <a:avLst/>
              <a:gdLst>
                <a:gd name="T0" fmla="*/ 78 w 78"/>
                <a:gd name="T1" fmla="*/ 0 h 44"/>
                <a:gd name="T2" fmla="*/ 6 w 78"/>
                <a:gd name="T3" fmla="*/ 44 h 44"/>
                <a:gd name="T4" fmla="*/ 0 w 78"/>
                <a:gd name="T5" fmla="*/ 33 h 44"/>
                <a:gd name="T6" fmla="*/ 78 w 78"/>
                <a:gd name="T7" fmla="*/ 0 h 44"/>
                <a:gd name="T8" fmla="*/ 0 60000 65536"/>
                <a:gd name="T9" fmla="*/ 0 60000 65536"/>
                <a:gd name="T10" fmla="*/ 0 60000 65536"/>
                <a:gd name="T11" fmla="*/ 0 60000 65536"/>
                <a:gd name="T12" fmla="*/ 0 w 78"/>
                <a:gd name="T13" fmla="*/ 0 h 44"/>
                <a:gd name="T14" fmla="*/ 78 w 78"/>
                <a:gd name="T15" fmla="*/ 44 h 44"/>
              </a:gdLst>
              <a:ahLst/>
              <a:cxnLst>
                <a:cxn ang="T8">
                  <a:pos x="T0" y="T1"/>
                </a:cxn>
                <a:cxn ang="T9">
                  <a:pos x="T2" y="T3"/>
                </a:cxn>
                <a:cxn ang="T10">
                  <a:pos x="T4" y="T5"/>
                </a:cxn>
                <a:cxn ang="T11">
                  <a:pos x="T6" y="T7"/>
                </a:cxn>
              </a:cxnLst>
              <a:rect l="T12" t="T13" r="T14" b="T15"/>
              <a:pathLst>
                <a:path w="78" h="44">
                  <a:moveTo>
                    <a:pt x="78" y="0"/>
                  </a:moveTo>
                  <a:lnTo>
                    <a:pt x="6" y="44"/>
                  </a:lnTo>
                  <a:lnTo>
                    <a:pt x="0" y="33"/>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4" name="Freeform 1367"/>
            <p:cNvSpPr>
              <a:spLocks/>
            </p:cNvSpPr>
            <p:nvPr/>
          </p:nvSpPr>
          <p:spPr bwMode="auto">
            <a:xfrm>
              <a:off x="3220" y="1647"/>
              <a:ext cx="96" cy="159"/>
            </a:xfrm>
            <a:custGeom>
              <a:avLst/>
              <a:gdLst>
                <a:gd name="T0" fmla="*/ 881 w 44"/>
                <a:gd name="T1" fmla="*/ 96 h 73"/>
                <a:gd name="T2" fmla="*/ 881 w 44"/>
                <a:gd name="T3" fmla="*/ 133 h 73"/>
                <a:gd name="T4" fmla="*/ 995 w 44"/>
                <a:gd name="T5" fmla="*/ 721 h 73"/>
                <a:gd name="T6" fmla="*/ 995 w 44"/>
                <a:gd name="T7" fmla="*/ 721 h 73"/>
                <a:gd name="T8" fmla="*/ 44 w 44"/>
                <a:gd name="T9" fmla="*/ 1642 h 73"/>
                <a:gd name="T10" fmla="*/ 44 w 44"/>
                <a:gd name="T11" fmla="*/ 1642 h 73"/>
                <a:gd name="T12" fmla="*/ 20 w 44"/>
                <a:gd name="T13" fmla="*/ 1570 h 73"/>
                <a:gd name="T14" fmla="*/ 0 w 44"/>
                <a:gd name="T15" fmla="*/ 1281 h 73"/>
                <a:gd name="T16" fmla="*/ 0 w 44"/>
                <a:gd name="T17" fmla="*/ 974 h 73"/>
                <a:gd name="T18" fmla="*/ 20 w 44"/>
                <a:gd name="T19" fmla="*/ 858 h 73"/>
                <a:gd name="T20" fmla="*/ 20 w 44"/>
                <a:gd name="T21" fmla="*/ 858 h 73"/>
                <a:gd name="T22" fmla="*/ 766 w 44"/>
                <a:gd name="T23" fmla="*/ 113 h 73"/>
                <a:gd name="T24" fmla="*/ 905 w 44"/>
                <a:gd name="T25" fmla="*/ 0 h 73"/>
                <a:gd name="T26" fmla="*/ 905 w 44"/>
                <a:gd name="T27" fmla="*/ 0 h 73"/>
                <a:gd name="T28" fmla="*/ 881 w 44"/>
                <a:gd name="T29" fmla="*/ 96 h 73"/>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73"/>
                <a:gd name="T47" fmla="*/ 44 w 44"/>
                <a:gd name="T48" fmla="*/ 73 h 73"/>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73">
                  <a:moveTo>
                    <a:pt x="39" y="4"/>
                  </a:moveTo>
                  <a:cubicBezTo>
                    <a:pt x="39" y="6"/>
                    <a:pt x="39" y="6"/>
                    <a:pt x="39" y="6"/>
                  </a:cubicBezTo>
                  <a:cubicBezTo>
                    <a:pt x="40" y="15"/>
                    <a:pt x="41" y="24"/>
                    <a:pt x="44" y="32"/>
                  </a:cubicBezTo>
                  <a:cubicBezTo>
                    <a:pt x="44" y="32"/>
                    <a:pt x="44" y="32"/>
                    <a:pt x="44" y="32"/>
                  </a:cubicBezTo>
                  <a:cubicBezTo>
                    <a:pt x="2" y="73"/>
                    <a:pt x="2" y="73"/>
                    <a:pt x="2" y="73"/>
                  </a:cubicBezTo>
                  <a:cubicBezTo>
                    <a:pt x="2" y="73"/>
                    <a:pt x="2" y="73"/>
                    <a:pt x="2" y="73"/>
                  </a:cubicBezTo>
                  <a:cubicBezTo>
                    <a:pt x="1" y="70"/>
                    <a:pt x="1" y="70"/>
                    <a:pt x="1" y="70"/>
                  </a:cubicBezTo>
                  <a:cubicBezTo>
                    <a:pt x="0" y="57"/>
                    <a:pt x="0" y="57"/>
                    <a:pt x="0" y="57"/>
                  </a:cubicBezTo>
                  <a:cubicBezTo>
                    <a:pt x="0" y="43"/>
                    <a:pt x="0" y="43"/>
                    <a:pt x="0" y="43"/>
                  </a:cubicBezTo>
                  <a:cubicBezTo>
                    <a:pt x="1" y="38"/>
                    <a:pt x="1" y="38"/>
                    <a:pt x="1" y="38"/>
                  </a:cubicBezTo>
                  <a:cubicBezTo>
                    <a:pt x="1" y="38"/>
                    <a:pt x="1" y="38"/>
                    <a:pt x="1" y="38"/>
                  </a:cubicBezTo>
                  <a:cubicBezTo>
                    <a:pt x="34" y="5"/>
                    <a:pt x="34" y="5"/>
                    <a:pt x="34" y="5"/>
                  </a:cubicBezTo>
                  <a:cubicBezTo>
                    <a:pt x="40" y="0"/>
                    <a:pt x="40" y="0"/>
                    <a:pt x="40" y="0"/>
                  </a:cubicBezTo>
                  <a:cubicBezTo>
                    <a:pt x="40" y="0"/>
                    <a:pt x="40" y="0"/>
                    <a:pt x="40" y="0"/>
                  </a:cubicBezTo>
                  <a:cubicBezTo>
                    <a:pt x="40" y="1"/>
                    <a:pt x="39" y="3"/>
                    <a:pt x="39" y="4"/>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5" name="Freeform 1368"/>
            <p:cNvSpPr>
              <a:spLocks/>
            </p:cNvSpPr>
            <p:nvPr/>
          </p:nvSpPr>
          <p:spPr bwMode="auto">
            <a:xfrm>
              <a:off x="3318" y="1433"/>
              <a:ext cx="42" cy="42"/>
            </a:xfrm>
            <a:custGeom>
              <a:avLst/>
              <a:gdLst>
                <a:gd name="T0" fmla="*/ 42 w 42"/>
                <a:gd name="T1" fmla="*/ 0 h 42"/>
                <a:gd name="T2" fmla="*/ 0 w 42"/>
                <a:gd name="T3" fmla="*/ 42 h 42"/>
                <a:gd name="T4" fmla="*/ 0 w 42"/>
                <a:gd name="T5" fmla="*/ 42 h 42"/>
                <a:gd name="T6" fmla="*/ 0 w 42"/>
                <a:gd name="T7" fmla="*/ 40 h 42"/>
                <a:gd name="T8" fmla="*/ 20 w 42"/>
                <a:gd name="T9" fmla="*/ 0 h 42"/>
                <a:gd name="T10" fmla="*/ 42 w 42"/>
                <a:gd name="T11" fmla="*/ 0 h 42"/>
                <a:gd name="T12" fmla="*/ 0 60000 65536"/>
                <a:gd name="T13" fmla="*/ 0 60000 65536"/>
                <a:gd name="T14" fmla="*/ 0 60000 65536"/>
                <a:gd name="T15" fmla="*/ 0 60000 65536"/>
                <a:gd name="T16" fmla="*/ 0 60000 65536"/>
                <a:gd name="T17" fmla="*/ 0 60000 65536"/>
                <a:gd name="T18" fmla="*/ 0 w 42"/>
                <a:gd name="T19" fmla="*/ 0 h 42"/>
                <a:gd name="T20" fmla="*/ 42 w 42"/>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42" h="42">
                  <a:moveTo>
                    <a:pt x="42" y="0"/>
                  </a:moveTo>
                  <a:lnTo>
                    <a:pt x="0" y="42"/>
                  </a:lnTo>
                  <a:lnTo>
                    <a:pt x="0" y="40"/>
                  </a:lnTo>
                  <a:lnTo>
                    <a:pt x="20" y="0"/>
                  </a:lnTo>
                  <a:lnTo>
                    <a:pt x="4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6" name="Freeform 1369"/>
            <p:cNvSpPr>
              <a:spLocks/>
            </p:cNvSpPr>
            <p:nvPr/>
          </p:nvSpPr>
          <p:spPr bwMode="auto">
            <a:xfrm>
              <a:off x="2295" y="1518"/>
              <a:ext cx="89" cy="140"/>
            </a:xfrm>
            <a:custGeom>
              <a:avLst/>
              <a:gdLst>
                <a:gd name="T0" fmla="*/ 0 w 41"/>
                <a:gd name="T1" fmla="*/ 0 h 64"/>
                <a:gd name="T2" fmla="*/ 20 w 41"/>
                <a:gd name="T3" fmla="*/ 0 h 64"/>
                <a:gd name="T4" fmla="*/ 419 w 41"/>
                <a:gd name="T5" fmla="*/ 72 h 64"/>
                <a:gd name="T6" fmla="*/ 838 w 41"/>
                <a:gd name="T7" fmla="*/ 20 h 64"/>
                <a:gd name="T8" fmla="*/ 910 w 41"/>
                <a:gd name="T9" fmla="*/ 0 h 64"/>
                <a:gd name="T10" fmla="*/ 910 w 41"/>
                <a:gd name="T11" fmla="*/ 0 h 64"/>
                <a:gd name="T12" fmla="*/ 910 w 41"/>
                <a:gd name="T13" fmla="*/ 0 h 64"/>
                <a:gd name="T14" fmla="*/ 910 w 41"/>
                <a:gd name="T15" fmla="*/ 114 h 64"/>
                <a:gd name="T16" fmla="*/ 910 w 41"/>
                <a:gd name="T17" fmla="*/ 230 h 64"/>
                <a:gd name="T18" fmla="*/ 910 w 41"/>
                <a:gd name="T19" fmla="*/ 459 h 64"/>
                <a:gd name="T20" fmla="*/ 910 w 41"/>
                <a:gd name="T21" fmla="*/ 597 h 64"/>
                <a:gd name="T22" fmla="*/ 910 w 41"/>
                <a:gd name="T23" fmla="*/ 827 h 64"/>
                <a:gd name="T24" fmla="*/ 910 w 41"/>
                <a:gd name="T25" fmla="*/ 943 h 64"/>
                <a:gd name="T26" fmla="*/ 910 w 41"/>
                <a:gd name="T27" fmla="*/ 1173 h 64"/>
                <a:gd name="T28" fmla="*/ 910 w 41"/>
                <a:gd name="T29" fmla="*/ 1306 h 64"/>
                <a:gd name="T30" fmla="*/ 910 w 41"/>
                <a:gd name="T31" fmla="*/ 1463 h 64"/>
                <a:gd name="T32" fmla="*/ 551 w 41"/>
                <a:gd name="T33" fmla="*/ 1463 h 64"/>
                <a:gd name="T34" fmla="*/ 419 w 41"/>
                <a:gd name="T35" fmla="*/ 1422 h 64"/>
                <a:gd name="T36" fmla="*/ 339 w 41"/>
                <a:gd name="T37" fmla="*/ 1463 h 64"/>
                <a:gd name="T38" fmla="*/ 93 w 41"/>
                <a:gd name="T39" fmla="*/ 1463 h 64"/>
                <a:gd name="T40" fmla="*/ 0 w 41"/>
                <a:gd name="T41" fmla="*/ 1463 h 64"/>
                <a:gd name="T42" fmla="*/ 0 w 41"/>
                <a:gd name="T43" fmla="*/ 1422 h 64"/>
                <a:gd name="T44" fmla="*/ 0 w 41"/>
                <a:gd name="T45" fmla="*/ 1306 h 64"/>
                <a:gd name="T46" fmla="*/ 0 w 41"/>
                <a:gd name="T47" fmla="*/ 1057 h 64"/>
                <a:gd name="T48" fmla="*/ 0 w 41"/>
                <a:gd name="T49" fmla="*/ 943 h 64"/>
                <a:gd name="T50" fmla="*/ 0 w 41"/>
                <a:gd name="T51" fmla="*/ 713 h 64"/>
                <a:gd name="T52" fmla="*/ 0 w 41"/>
                <a:gd name="T53" fmla="*/ 597 h 64"/>
                <a:gd name="T54" fmla="*/ 0 w 41"/>
                <a:gd name="T55" fmla="*/ 343 h 64"/>
                <a:gd name="T56" fmla="*/ 0 w 41"/>
                <a:gd name="T57" fmla="*/ 230 h 64"/>
                <a:gd name="T58" fmla="*/ 0 w 41"/>
                <a:gd name="T59" fmla="*/ 0 h 6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41"/>
                <a:gd name="T91" fmla="*/ 0 h 64"/>
                <a:gd name="T92" fmla="*/ 41 w 41"/>
                <a:gd name="T93" fmla="*/ 64 h 6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41" h="64">
                  <a:moveTo>
                    <a:pt x="0" y="0"/>
                  </a:moveTo>
                  <a:cubicBezTo>
                    <a:pt x="1" y="0"/>
                    <a:pt x="1" y="0"/>
                    <a:pt x="1" y="0"/>
                  </a:cubicBezTo>
                  <a:cubicBezTo>
                    <a:pt x="6" y="2"/>
                    <a:pt x="12" y="3"/>
                    <a:pt x="19" y="3"/>
                  </a:cubicBezTo>
                  <a:cubicBezTo>
                    <a:pt x="25" y="3"/>
                    <a:pt x="32" y="3"/>
                    <a:pt x="38" y="1"/>
                  </a:cubicBezTo>
                  <a:cubicBezTo>
                    <a:pt x="41" y="0"/>
                    <a:pt x="41" y="0"/>
                    <a:pt x="41" y="0"/>
                  </a:cubicBezTo>
                  <a:cubicBezTo>
                    <a:pt x="41" y="0"/>
                    <a:pt x="41" y="0"/>
                    <a:pt x="41" y="0"/>
                  </a:cubicBezTo>
                  <a:cubicBezTo>
                    <a:pt x="41" y="0"/>
                    <a:pt x="41" y="0"/>
                    <a:pt x="41" y="0"/>
                  </a:cubicBezTo>
                  <a:cubicBezTo>
                    <a:pt x="41" y="5"/>
                    <a:pt x="41" y="5"/>
                    <a:pt x="41" y="5"/>
                  </a:cubicBezTo>
                  <a:cubicBezTo>
                    <a:pt x="41" y="10"/>
                    <a:pt x="41" y="10"/>
                    <a:pt x="41" y="10"/>
                  </a:cubicBezTo>
                  <a:cubicBezTo>
                    <a:pt x="41" y="20"/>
                    <a:pt x="41" y="20"/>
                    <a:pt x="41" y="20"/>
                  </a:cubicBezTo>
                  <a:cubicBezTo>
                    <a:pt x="41" y="26"/>
                    <a:pt x="41" y="26"/>
                    <a:pt x="41" y="26"/>
                  </a:cubicBezTo>
                  <a:cubicBezTo>
                    <a:pt x="41" y="36"/>
                    <a:pt x="41" y="36"/>
                    <a:pt x="41" y="36"/>
                  </a:cubicBezTo>
                  <a:cubicBezTo>
                    <a:pt x="41" y="41"/>
                    <a:pt x="41" y="41"/>
                    <a:pt x="41" y="41"/>
                  </a:cubicBezTo>
                  <a:cubicBezTo>
                    <a:pt x="41" y="51"/>
                    <a:pt x="41" y="51"/>
                    <a:pt x="41" y="51"/>
                  </a:cubicBezTo>
                  <a:cubicBezTo>
                    <a:pt x="41" y="57"/>
                    <a:pt x="41" y="57"/>
                    <a:pt x="41" y="57"/>
                  </a:cubicBezTo>
                  <a:cubicBezTo>
                    <a:pt x="41" y="64"/>
                    <a:pt x="41" y="64"/>
                    <a:pt x="41" y="64"/>
                  </a:cubicBezTo>
                  <a:cubicBezTo>
                    <a:pt x="25" y="64"/>
                    <a:pt x="25" y="64"/>
                    <a:pt x="25" y="64"/>
                  </a:cubicBezTo>
                  <a:cubicBezTo>
                    <a:pt x="19" y="62"/>
                    <a:pt x="19" y="62"/>
                    <a:pt x="19" y="62"/>
                  </a:cubicBezTo>
                  <a:cubicBezTo>
                    <a:pt x="15" y="64"/>
                    <a:pt x="15" y="64"/>
                    <a:pt x="15" y="64"/>
                  </a:cubicBezTo>
                  <a:cubicBezTo>
                    <a:pt x="4" y="64"/>
                    <a:pt x="4" y="64"/>
                    <a:pt x="4" y="64"/>
                  </a:cubicBezTo>
                  <a:cubicBezTo>
                    <a:pt x="0" y="64"/>
                    <a:pt x="0" y="64"/>
                    <a:pt x="0" y="64"/>
                  </a:cubicBezTo>
                  <a:cubicBezTo>
                    <a:pt x="0" y="62"/>
                    <a:pt x="0" y="62"/>
                    <a:pt x="0" y="62"/>
                  </a:cubicBezTo>
                  <a:cubicBezTo>
                    <a:pt x="0" y="57"/>
                    <a:pt x="0" y="57"/>
                    <a:pt x="0" y="57"/>
                  </a:cubicBezTo>
                  <a:cubicBezTo>
                    <a:pt x="0" y="46"/>
                    <a:pt x="0" y="46"/>
                    <a:pt x="0" y="46"/>
                  </a:cubicBezTo>
                  <a:cubicBezTo>
                    <a:pt x="0" y="41"/>
                    <a:pt x="0" y="41"/>
                    <a:pt x="0" y="41"/>
                  </a:cubicBezTo>
                  <a:cubicBezTo>
                    <a:pt x="0" y="31"/>
                    <a:pt x="0" y="31"/>
                    <a:pt x="0" y="31"/>
                  </a:cubicBezTo>
                  <a:cubicBezTo>
                    <a:pt x="0" y="26"/>
                    <a:pt x="0" y="26"/>
                    <a:pt x="0" y="26"/>
                  </a:cubicBezTo>
                  <a:cubicBezTo>
                    <a:pt x="0" y="15"/>
                    <a:pt x="0" y="15"/>
                    <a:pt x="0" y="15"/>
                  </a:cubicBezTo>
                  <a:cubicBezTo>
                    <a:pt x="0" y="10"/>
                    <a:pt x="0" y="10"/>
                    <a:pt x="0" y="10"/>
                  </a:cubicBezTo>
                  <a:lnTo>
                    <a:pt x="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7" name="Freeform 1370"/>
            <p:cNvSpPr>
              <a:spLocks/>
            </p:cNvSpPr>
            <p:nvPr/>
          </p:nvSpPr>
          <p:spPr bwMode="auto">
            <a:xfrm>
              <a:off x="1833" y="1597"/>
              <a:ext cx="24" cy="61"/>
            </a:xfrm>
            <a:custGeom>
              <a:avLst/>
              <a:gdLst>
                <a:gd name="T0" fmla="*/ 24 w 24"/>
                <a:gd name="T1" fmla="*/ 50 h 61"/>
                <a:gd name="T2" fmla="*/ 24 w 24"/>
                <a:gd name="T3" fmla="*/ 61 h 61"/>
                <a:gd name="T4" fmla="*/ 0 w 24"/>
                <a:gd name="T5" fmla="*/ 61 h 61"/>
                <a:gd name="T6" fmla="*/ 0 w 24"/>
                <a:gd name="T7" fmla="*/ 0 h 61"/>
                <a:gd name="T8" fmla="*/ 0 w 24"/>
                <a:gd name="T9" fmla="*/ 0 h 61"/>
                <a:gd name="T10" fmla="*/ 24 w 24"/>
                <a:gd name="T11" fmla="*/ 0 h 61"/>
                <a:gd name="T12" fmla="*/ 24 w 24"/>
                <a:gd name="T13" fmla="*/ 50 h 61"/>
                <a:gd name="T14" fmla="*/ 0 60000 65536"/>
                <a:gd name="T15" fmla="*/ 0 60000 65536"/>
                <a:gd name="T16" fmla="*/ 0 60000 65536"/>
                <a:gd name="T17" fmla="*/ 0 60000 65536"/>
                <a:gd name="T18" fmla="*/ 0 60000 65536"/>
                <a:gd name="T19" fmla="*/ 0 60000 65536"/>
                <a:gd name="T20" fmla="*/ 0 60000 65536"/>
                <a:gd name="T21" fmla="*/ 0 w 24"/>
                <a:gd name="T22" fmla="*/ 0 h 61"/>
                <a:gd name="T23" fmla="*/ 24 w 24"/>
                <a:gd name="T24" fmla="*/ 61 h 6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 h="61">
                  <a:moveTo>
                    <a:pt x="24" y="50"/>
                  </a:moveTo>
                  <a:lnTo>
                    <a:pt x="24" y="61"/>
                  </a:lnTo>
                  <a:lnTo>
                    <a:pt x="0" y="61"/>
                  </a:lnTo>
                  <a:lnTo>
                    <a:pt x="0" y="0"/>
                  </a:lnTo>
                  <a:lnTo>
                    <a:pt x="24" y="0"/>
                  </a:lnTo>
                  <a:lnTo>
                    <a:pt x="24" y="5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8" name="Freeform 1371"/>
            <p:cNvSpPr>
              <a:spLocks/>
            </p:cNvSpPr>
            <p:nvPr/>
          </p:nvSpPr>
          <p:spPr bwMode="auto">
            <a:xfrm>
              <a:off x="3224" y="1717"/>
              <a:ext cx="123" cy="148"/>
            </a:xfrm>
            <a:custGeom>
              <a:avLst/>
              <a:gdLst>
                <a:gd name="T0" fmla="*/ 193 w 56"/>
                <a:gd name="T1" fmla="*/ 1434 h 68"/>
                <a:gd name="T2" fmla="*/ 72 w 56"/>
                <a:gd name="T3" fmla="*/ 1164 h 68"/>
                <a:gd name="T4" fmla="*/ 0 w 56"/>
                <a:gd name="T5" fmla="*/ 918 h 68"/>
                <a:gd name="T6" fmla="*/ 0 w 56"/>
                <a:gd name="T7" fmla="*/ 918 h 68"/>
                <a:gd name="T8" fmla="*/ 975 w 56"/>
                <a:gd name="T9" fmla="*/ 0 h 68"/>
                <a:gd name="T10" fmla="*/ 975 w 56"/>
                <a:gd name="T11" fmla="*/ 0 h 68"/>
                <a:gd name="T12" fmla="*/ 1302 w 56"/>
                <a:gd name="T13" fmla="*/ 492 h 68"/>
                <a:gd name="T14" fmla="*/ 1302 w 56"/>
                <a:gd name="T15" fmla="*/ 492 h 68"/>
                <a:gd name="T16" fmla="*/ 231 w 56"/>
                <a:gd name="T17" fmla="*/ 1526 h 68"/>
                <a:gd name="T18" fmla="*/ 231 w 56"/>
                <a:gd name="T19" fmla="*/ 1526 h 68"/>
                <a:gd name="T20" fmla="*/ 193 w 56"/>
                <a:gd name="T21" fmla="*/ 1434 h 6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6"/>
                <a:gd name="T34" fmla="*/ 0 h 68"/>
                <a:gd name="T35" fmla="*/ 56 w 56"/>
                <a:gd name="T36" fmla="*/ 68 h 6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6" h="68">
                  <a:moveTo>
                    <a:pt x="8" y="64"/>
                  </a:moveTo>
                  <a:cubicBezTo>
                    <a:pt x="3" y="52"/>
                    <a:pt x="3" y="52"/>
                    <a:pt x="3" y="52"/>
                  </a:cubicBezTo>
                  <a:cubicBezTo>
                    <a:pt x="0" y="41"/>
                    <a:pt x="0" y="41"/>
                    <a:pt x="0" y="41"/>
                  </a:cubicBezTo>
                  <a:cubicBezTo>
                    <a:pt x="0" y="41"/>
                    <a:pt x="0" y="41"/>
                    <a:pt x="0" y="41"/>
                  </a:cubicBezTo>
                  <a:cubicBezTo>
                    <a:pt x="42" y="0"/>
                    <a:pt x="42" y="0"/>
                    <a:pt x="42" y="0"/>
                  </a:cubicBezTo>
                  <a:cubicBezTo>
                    <a:pt x="42" y="0"/>
                    <a:pt x="42" y="0"/>
                    <a:pt x="42" y="0"/>
                  </a:cubicBezTo>
                  <a:cubicBezTo>
                    <a:pt x="46" y="8"/>
                    <a:pt x="50" y="16"/>
                    <a:pt x="56" y="22"/>
                  </a:cubicBezTo>
                  <a:cubicBezTo>
                    <a:pt x="56" y="22"/>
                    <a:pt x="56" y="22"/>
                    <a:pt x="56" y="22"/>
                  </a:cubicBezTo>
                  <a:cubicBezTo>
                    <a:pt x="10" y="68"/>
                    <a:pt x="10" y="68"/>
                    <a:pt x="10" y="68"/>
                  </a:cubicBezTo>
                  <a:cubicBezTo>
                    <a:pt x="10" y="68"/>
                    <a:pt x="10" y="68"/>
                    <a:pt x="10" y="68"/>
                  </a:cubicBezTo>
                  <a:lnTo>
                    <a:pt x="8" y="6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19" name="Freeform 1372"/>
            <p:cNvSpPr>
              <a:spLocks/>
            </p:cNvSpPr>
            <p:nvPr/>
          </p:nvSpPr>
          <p:spPr bwMode="auto">
            <a:xfrm>
              <a:off x="2114" y="1658"/>
              <a:ext cx="181" cy="142"/>
            </a:xfrm>
            <a:custGeom>
              <a:avLst/>
              <a:gdLst>
                <a:gd name="T0" fmla="*/ 181 w 181"/>
                <a:gd name="T1" fmla="*/ 131 h 142"/>
                <a:gd name="T2" fmla="*/ 181 w 181"/>
                <a:gd name="T3" fmla="*/ 142 h 142"/>
                <a:gd name="T4" fmla="*/ 0 w 181"/>
                <a:gd name="T5" fmla="*/ 142 h 142"/>
                <a:gd name="T6" fmla="*/ 0 w 181"/>
                <a:gd name="T7" fmla="*/ 140 h 142"/>
                <a:gd name="T8" fmla="*/ 0 w 181"/>
                <a:gd name="T9" fmla="*/ 85 h 142"/>
                <a:gd name="T10" fmla="*/ 0 w 181"/>
                <a:gd name="T11" fmla="*/ 63 h 142"/>
                <a:gd name="T12" fmla="*/ 0 w 181"/>
                <a:gd name="T13" fmla="*/ 0 h 142"/>
                <a:gd name="T14" fmla="*/ 168 w 181"/>
                <a:gd name="T15" fmla="*/ 0 h 142"/>
                <a:gd name="T16" fmla="*/ 181 w 181"/>
                <a:gd name="T17" fmla="*/ 0 h 142"/>
                <a:gd name="T18" fmla="*/ 181 w 181"/>
                <a:gd name="T19" fmla="*/ 18 h 142"/>
                <a:gd name="T20" fmla="*/ 181 w 181"/>
                <a:gd name="T21" fmla="*/ 28 h 142"/>
                <a:gd name="T22" fmla="*/ 181 w 181"/>
                <a:gd name="T23" fmla="*/ 52 h 142"/>
                <a:gd name="T24" fmla="*/ 181 w 181"/>
                <a:gd name="T25" fmla="*/ 63 h 142"/>
                <a:gd name="T26" fmla="*/ 181 w 181"/>
                <a:gd name="T27" fmla="*/ 85 h 142"/>
                <a:gd name="T28" fmla="*/ 181 w 181"/>
                <a:gd name="T29" fmla="*/ 96 h 142"/>
                <a:gd name="T30" fmla="*/ 181 w 181"/>
                <a:gd name="T31" fmla="*/ 118 h 142"/>
                <a:gd name="T32" fmla="*/ 181 w 181"/>
                <a:gd name="T33" fmla="*/ 131 h 14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42"/>
                <a:gd name="T53" fmla="*/ 181 w 181"/>
                <a:gd name="T54" fmla="*/ 142 h 14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42">
                  <a:moveTo>
                    <a:pt x="181" y="131"/>
                  </a:moveTo>
                  <a:lnTo>
                    <a:pt x="181" y="142"/>
                  </a:lnTo>
                  <a:lnTo>
                    <a:pt x="0" y="142"/>
                  </a:lnTo>
                  <a:lnTo>
                    <a:pt x="0" y="140"/>
                  </a:lnTo>
                  <a:lnTo>
                    <a:pt x="0" y="85"/>
                  </a:lnTo>
                  <a:lnTo>
                    <a:pt x="0" y="63"/>
                  </a:lnTo>
                  <a:lnTo>
                    <a:pt x="0" y="0"/>
                  </a:lnTo>
                  <a:lnTo>
                    <a:pt x="168" y="0"/>
                  </a:lnTo>
                  <a:lnTo>
                    <a:pt x="181" y="0"/>
                  </a:lnTo>
                  <a:lnTo>
                    <a:pt x="181" y="18"/>
                  </a:lnTo>
                  <a:lnTo>
                    <a:pt x="181" y="28"/>
                  </a:lnTo>
                  <a:lnTo>
                    <a:pt x="181" y="52"/>
                  </a:lnTo>
                  <a:lnTo>
                    <a:pt x="181" y="63"/>
                  </a:lnTo>
                  <a:lnTo>
                    <a:pt x="181" y="85"/>
                  </a:lnTo>
                  <a:lnTo>
                    <a:pt x="181" y="96"/>
                  </a:lnTo>
                  <a:lnTo>
                    <a:pt x="181" y="118"/>
                  </a:lnTo>
                  <a:lnTo>
                    <a:pt x="181" y="13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0" name="Freeform 1373"/>
            <p:cNvSpPr>
              <a:spLocks/>
            </p:cNvSpPr>
            <p:nvPr/>
          </p:nvSpPr>
          <p:spPr bwMode="auto">
            <a:xfrm>
              <a:off x="2566" y="1433"/>
              <a:ext cx="178" cy="389"/>
            </a:xfrm>
            <a:custGeom>
              <a:avLst/>
              <a:gdLst>
                <a:gd name="T0" fmla="*/ 1819 w 82"/>
                <a:gd name="T1" fmla="*/ 2236 h 178"/>
                <a:gd name="T2" fmla="*/ 1819 w 82"/>
                <a:gd name="T3" fmla="*/ 2349 h 178"/>
                <a:gd name="T4" fmla="*/ 1819 w 82"/>
                <a:gd name="T5" fmla="*/ 2712 h 178"/>
                <a:gd name="T6" fmla="*/ 1268 w 82"/>
                <a:gd name="T7" fmla="*/ 3151 h 178"/>
                <a:gd name="T8" fmla="*/ 1248 w 82"/>
                <a:gd name="T9" fmla="*/ 3234 h 178"/>
                <a:gd name="T10" fmla="*/ 1248 w 82"/>
                <a:gd name="T11" fmla="*/ 3309 h 178"/>
                <a:gd name="T12" fmla="*/ 1248 w 82"/>
                <a:gd name="T13" fmla="*/ 3352 h 178"/>
                <a:gd name="T14" fmla="*/ 1292 w 82"/>
                <a:gd name="T15" fmla="*/ 3514 h 178"/>
                <a:gd name="T16" fmla="*/ 438 w 82"/>
                <a:gd name="T17" fmla="*/ 3715 h 178"/>
                <a:gd name="T18" fmla="*/ 491 w 82"/>
                <a:gd name="T19" fmla="*/ 3848 h 178"/>
                <a:gd name="T20" fmla="*/ 0 w 82"/>
                <a:gd name="T21" fmla="*/ 4060 h 178"/>
                <a:gd name="T22" fmla="*/ 0 w 82"/>
                <a:gd name="T23" fmla="*/ 3831 h 178"/>
                <a:gd name="T24" fmla="*/ 0 w 82"/>
                <a:gd name="T25" fmla="*/ 2349 h 178"/>
                <a:gd name="T26" fmla="*/ 0 w 82"/>
                <a:gd name="T27" fmla="*/ 887 h 178"/>
                <a:gd name="T28" fmla="*/ 0 w 82"/>
                <a:gd name="T29" fmla="*/ 0 h 178"/>
                <a:gd name="T30" fmla="*/ 1819 w 82"/>
                <a:gd name="T31" fmla="*/ 0 h 178"/>
                <a:gd name="T32" fmla="*/ 1819 w 82"/>
                <a:gd name="T33" fmla="*/ 133 h 178"/>
                <a:gd name="T34" fmla="*/ 1819 w 82"/>
                <a:gd name="T35" fmla="*/ 826 h 178"/>
                <a:gd name="T36" fmla="*/ 1268 w 82"/>
                <a:gd name="T37" fmla="*/ 1252 h 178"/>
                <a:gd name="T38" fmla="*/ 1248 w 82"/>
                <a:gd name="T39" fmla="*/ 1366 h 178"/>
                <a:gd name="T40" fmla="*/ 1248 w 82"/>
                <a:gd name="T41" fmla="*/ 1410 h 178"/>
                <a:gd name="T42" fmla="*/ 1248 w 82"/>
                <a:gd name="T43" fmla="*/ 1462 h 178"/>
                <a:gd name="T44" fmla="*/ 1819 w 82"/>
                <a:gd name="T45" fmla="*/ 2006 h 178"/>
                <a:gd name="T46" fmla="*/ 1819 w 82"/>
                <a:gd name="T47" fmla="*/ 2236 h 178"/>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
                <a:gd name="T73" fmla="*/ 0 h 178"/>
                <a:gd name="T74" fmla="*/ 82 w 82"/>
                <a:gd name="T75" fmla="*/ 178 h 178"/>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 h="178">
                  <a:moveTo>
                    <a:pt x="82" y="98"/>
                  </a:moveTo>
                  <a:cubicBezTo>
                    <a:pt x="82" y="103"/>
                    <a:pt x="82" y="103"/>
                    <a:pt x="82" y="103"/>
                  </a:cubicBezTo>
                  <a:cubicBezTo>
                    <a:pt x="82" y="119"/>
                    <a:pt x="82" y="119"/>
                    <a:pt x="82" y="119"/>
                  </a:cubicBezTo>
                  <a:cubicBezTo>
                    <a:pt x="71" y="119"/>
                    <a:pt x="61" y="125"/>
                    <a:pt x="57" y="138"/>
                  </a:cubicBezTo>
                  <a:cubicBezTo>
                    <a:pt x="56" y="142"/>
                    <a:pt x="56" y="142"/>
                    <a:pt x="56" y="142"/>
                  </a:cubicBezTo>
                  <a:cubicBezTo>
                    <a:pt x="56" y="145"/>
                    <a:pt x="56" y="145"/>
                    <a:pt x="56" y="145"/>
                  </a:cubicBezTo>
                  <a:cubicBezTo>
                    <a:pt x="56" y="147"/>
                    <a:pt x="56" y="147"/>
                    <a:pt x="56" y="147"/>
                  </a:cubicBezTo>
                  <a:cubicBezTo>
                    <a:pt x="57" y="150"/>
                    <a:pt x="57" y="152"/>
                    <a:pt x="58" y="154"/>
                  </a:cubicBezTo>
                  <a:cubicBezTo>
                    <a:pt x="20" y="163"/>
                    <a:pt x="20" y="163"/>
                    <a:pt x="20" y="163"/>
                  </a:cubicBezTo>
                  <a:cubicBezTo>
                    <a:pt x="22" y="169"/>
                    <a:pt x="22" y="169"/>
                    <a:pt x="22" y="169"/>
                  </a:cubicBezTo>
                  <a:cubicBezTo>
                    <a:pt x="0" y="178"/>
                    <a:pt x="0" y="178"/>
                    <a:pt x="0" y="178"/>
                  </a:cubicBezTo>
                  <a:cubicBezTo>
                    <a:pt x="0" y="168"/>
                    <a:pt x="0" y="168"/>
                    <a:pt x="0" y="168"/>
                  </a:cubicBezTo>
                  <a:cubicBezTo>
                    <a:pt x="0" y="103"/>
                    <a:pt x="0" y="103"/>
                    <a:pt x="0" y="103"/>
                  </a:cubicBezTo>
                  <a:cubicBezTo>
                    <a:pt x="0" y="39"/>
                    <a:pt x="0" y="39"/>
                    <a:pt x="0" y="39"/>
                  </a:cubicBezTo>
                  <a:cubicBezTo>
                    <a:pt x="0" y="0"/>
                    <a:pt x="0" y="0"/>
                    <a:pt x="0" y="0"/>
                  </a:cubicBezTo>
                  <a:cubicBezTo>
                    <a:pt x="82" y="0"/>
                    <a:pt x="82" y="0"/>
                    <a:pt x="82" y="0"/>
                  </a:cubicBezTo>
                  <a:cubicBezTo>
                    <a:pt x="82" y="6"/>
                    <a:pt x="82" y="6"/>
                    <a:pt x="82" y="6"/>
                  </a:cubicBezTo>
                  <a:cubicBezTo>
                    <a:pt x="82" y="36"/>
                    <a:pt x="82" y="36"/>
                    <a:pt x="82" y="36"/>
                  </a:cubicBezTo>
                  <a:cubicBezTo>
                    <a:pt x="71" y="36"/>
                    <a:pt x="61" y="43"/>
                    <a:pt x="57" y="55"/>
                  </a:cubicBezTo>
                  <a:cubicBezTo>
                    <a:pt x="56" y="60"/>
                    <a:pt x="56" y="60"/>
                    <a:pt x="56" y="60"/>
                  </a:cubicBezTo>
                  <a:cubicBezTo>
                    <a:pt x="56" y="62"/>
                    <a:pt x="56" y="62"/>
                    <a:pt x="56" y="62"/>
                  </a:cubicBezTo>
                  <a:cubicBezTo>
                    <a:pt x="56" y="64"/>
                    <a:pt x="56" y="64"/>
                    <a:pt x="56" y="64"/>
                  </a:cubicBezTo>
                  <a:cubicBezTo>
                    <a:pt x="58" y="80"/>
                    <a:pt x="70" y="88"/>
                    <a:pt x="82" y="88"/>
                  </a:cubicBezTo>
                  <a:lnTo>
                    <a:pt x="82" y="98"/>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1" name="Freeform 1374"/>
            <p:cNvSpPr>
              <a:spLocks/>
            </p:cNvSpPr>
            <p:nvPr/>
          </p:nvSpPr>
          <p:spPr bwMode="auto">
            <a:xfrm>
              <a:off x="2384" y="1518"/>
              <a:ext cx="182" cy="140"/>
            </a:xfrm>
            <a:custGeom>
              <a:avLst/>
              <a:gdLst>
                <a:gd name="T0" fmla="*/ 182 w 182"/>
                <a:gd name="T1" fmla="*/ 0 h 140"/>
                <a:gd name="T2" fmla="*/ 182 w 182"/>
                <a:gd name="T3" fmla="*/ 140 h 140"/>
                <a:gd name="T4" fmla="*/ 0 w 182"/>
                <a:gd name="T5" fmla="*/ 140 h 140"/>
                <a:gd name="T6" fmla="*/ 0 w 182"/>
                <a:gd name="T7" fmla="*/ 125 h 140"/>
                <a:gd name="T8" fmla="*/ 0 w 182"/>
                <a:gd name="T9" fmla="*/ 112 h 140"/>
                <a:gd name="T10" fmla="*/ 0 w 182"/>
                <a:gd name="T11" fmla="*/ 90 h 140"/>
                <a:gd name="T12" fmla="*/ 0 w 182"/>
                <a:gd name="T13" fmla="*/ 79 h 140"/>
                <a:gd name="T14" fmla="*/ 0 w 182"/>
                <a:gd name="T15" fmla="*/ 57 h 140"/>
                <a:gd name="T16" fmla="*/ 0 w 182"/>
                <a:gd name="T17" fmla="*/ 44 h 140"/>
                <a:gd name="T18" fmla="*/ 0 w 182"/>
                <a:gd name="T19" fmla="*/ 22 h 140"/>
                <a:gd name="T20" fmla="*/ 0 w 182"/>
                <a:gd name="T21" fmla="*/ 11 h 140"/>
                <a:gd name="T22" fmla="*/ 0 w 182"/>
                <a:gd name="T23" fmla="*/ 0 h 140"/>
                <a:gd name="T24" fmla="*/ 182 w 182"/>
                <a:gd name="T25" fmla="*/ 0 h 14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140"/>
                <a:gd name="T41" fmla="*/ 182 w 182"/>
                <a:gd name="T42" fmla="*/ 140 h 14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140">
                  <a:moveTo>
                    <a:pt x="182" y="0"/>
                  </a:moveTo>
                  <a:lnTo>
                    <a:pt x="182" y="140"/>
                  </a:lnTo>
                  <a:lnTo>
                    <a:pt x="0" y="140"/>
                  </a:lnTo>
                  <a:lnTo>
                    <a:pt x="0" y="125"/>
                  </a:lnTo>
                  <a:lnTo>
                    <a:pt x="0" y="112"/>
                  </a:lnTo>
                  <a:lnTo>
                    <a:pt x="0" y="90"/>
                  </a:lnTo>
                  <a:lnTo>
                    <a:pt x="0" y="79"/>
                  </a:lnTo>
                  <a:lnTo>
                    <a:pt x="0" y="57"/>
                  </a:lnTo>
                  <a:lnTo>
                    <a:pt x="0" y="44"/>
                  </a:lnTo>
                  <a:lnTo>
                    <a:pt x="0" y="22"/>
                  </a:lnTo>
                  <a:lnTo>
                    <a:pt x="0" y="11"/>
                  </a:lnTo>
                  <a:lnTo>
                    <a:pt x="0" y="0"/>
                  </a:lnTo>
                  <a:lnTo>
                    <a:pt x="182"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2" name="Freeform 1375"/>
            <p:cNvSpPr>
              <a:spLocks/>
            </p:cNvSpPr>
            <p:nvPr/>
          </p:nvSpPr>
          <p:spPr bwMode="auto">
            <a:xfrm>
              <a:off x="1857" y="1597"/>
              <a:ext cx="257" cy="124"/>
            </a:xfrm>
            <a:custGeom>
              <a:avLst/>
              <a:gdLst>
                <a:gd name="T0" fmla="*/ 257 w 257"/>
                <a:gd name="T1" fmla="*/ 61 h 124"/>
                <a:gd name="T2" fmla="*/ 257 w 257"/>
                <a:gd name="T3" fmla="*/ 124 h 124"/>
                <a:gd name="T4" fmla="*/ 246 w 257"/>
                <a:gd name="T5" fmla="*/ 124 h 124"/>
                <a:gd name="T6" fmla="*/ 235 w 257"/>
                <a:gd name="T7" fmla="*/ 124 h 124"/>
                <a:gd name="T8" fmla="*/ 213 w 257"/>
                <a:gd name="T9" fmla="*/ 124 h 124"/>
                <a:gd name="T10" fmla="*/ 200 w 257"/>
                <a:gd name="T11" fmla="*/ 124 h 124"/>
                <a:gd name="T12" fmla="*/ 178 w 257"/>
                <a:gd name="T13" fmla="*/ 124 h 124"/>
                <a:gd name="T14" fmla="*/ 168 w 257"/>
                <a:gd name="T15" fmla="*/ 124 h 124"/>
                <a:gd name="T16" fmla="*/ 146 w 257"/>
                <a:gd name="T17" fmla="*/ 124 h 124"/>
                <a:gd name="T18" fmla="*/ 135 w 257"/>
                <a:gd name="T19" fmla="*/ 124 h 124"/>
                <a:gd name="T20" fmla="*/ 111 w 257"/>
                <a:gd name="T21" fmla="*/ 124 h 124"/>
                <a:gd name="T22" fmla="*/ 100 w 257"/>
                <a:gd name="T23" fmla="*/ 124 h 124"/>
                <a:gd name="T24" fmla="*/ 78 w 257"/>
                <a:gd name="T25" fmla="*/ 124 h 124"/>
                <a:gd name="T26" fmla="*/ 67 w 257"/>
                <a:gd name="T27" fmla="*/ 124 h 124"/>
                <a:gd name="T28" fmla="*/ 43 w 257"/>
                <a:gd name="T29" fmla="*/ 124 h 124"/>
                <a:gd name="T30" fmla="*/ 32 w 257"/>
                <a:gd name="T31" fmla="*/ 124 h 124"/>
                <a:gd name="T32" fmla="*/ 10 w 257"/>
                <a:gd name="T33" fmla="*/ 124 h 124"/>
                <a:gd name="T34" fmla="*/ 0 w 257"/>
                <a:gd name="T35" fmla="*/ 124 h 124"/>
                <a:gd name="T36" fmla="*/ 0 w 257"/>
                <a:gd name="T37" fmla="*/ 74 h 124"/>
                <a:gd name="T38" fmla="*/ 0 w 257"/>
                <a:gd name="T39" fmla="*/ 61 h 124"/>
                <a:gd name="T40" fmla="*/ 0 w 257"/>
                <a:gd name="T41" fmla="*/ 50 h 124"/>
                <a:gd name="T42" fmla="*/ 0 w 257"/>
                <a:gd name="T43" fmla="*/ 0 h 124"/>
                <a:gd name="T44" fmla="*/ 10 w 257"/>
                <a:gd name="T45" fmla="*/ 0 h 124"/>
                <a:gd name="T46" fmla="*/ 32 w 257"/>
                <a:gd name="T47" fmla="*/ 0 h 124"/>
                <a:gd name="T48" fmla="*/ 43 w 257"/>
                <a:gd name="T49" fmla="*/ 0 h 124"/>
                <a:gd name="T50" fmla="*/ 67 w 257"/>
                <a:gd name="T51" fmla="*/ 0 h 124"/>
                <a:gd name="T52" fmla="*/ 78 w 257"/>
                <a:gd name="T53" fmla="*/ 0 h 124"/>
                <a:gd name="T54" fmla="*/ 100 w 257"/>
                <a:gd name="T55" fmla="*/ 0 h 124"/>
                <a:gd name="T56" fmla="*/ 111 w 257"/>
                <a:gd name="T57" fmla="*/ 0 h 124"/>
                <a:gd name="T58" fmla="*/ 135 w 257"/>
                <a:gd name="T59" fmla="*/ 0 h 124"/>
                <a:gd name="T60" fmla="*/ 146 w 257"/>
                <a:gd name="T61" fmla="*/ 0 h 124"/>
                <a:gd name="T62" fmla="*/ 168 w 257"/>
                <a:gd name="T63" fmla="*/ 0 h 124"/>
                <a:gd name="T64" fmla="*/ 178 w 257"/>
                <a:gd name="T65" fmla="*/ 0 h 124"/>
                <a:gd name="T66" fmla="*/ 200 w 257"/>
                <a:gd name="T67" fmla="*/ 0 h 124"/>
                <a:gd name="T68" fmla="*/ 213 w 257"/>
                <a:gd name="T69" fmla="*/ 0 h 124"/>
                <a:gd name="T70" fmla="*/ 235 w 257"/>
                <a:gd name="T71" fmla="*/ 0 h 124"/>
                <a:gd name="T72" fmla="*/ 246 w 257"/>
                <a:gd name="T73" fmla="*/ 0 h 124"/>
                <a:gd name="T74" fmla="*/ 257 w 257"/>
                <a:gd name="T75" fmla="*/ 0 h 124"/>
                <a:gd name="T76" fmla="*/ 257 w 257"/>
                <a:gd name="T77" fmla="*/ 61 h 12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57"/>
                <a:gd name="T118" fmla="*/ 0 h 124"/>
                <a:gd name="T119" fmla="*/ 257 w 257"/>
                <a:gd name="T120" fmla="*/ 124 h 12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57" h="124">
                  <a:moveTo>
                    <a:pt x="257" y="61"/>
                  </a:moveTo>
                  <a:lnTo>
                    <a:pt x="257" y="124"/>
                  </a:lnTo>
                  <a:lnTo>
                    <a:pt x="246" y="124"/>
                  </a:lnTo>
                  <a:lnTo>
                    <a:pt x="235" y="124"/>
                  </a:lnTo>
                  <a:lnTo>
                    <a:pt x="213" y="124"/>
                  </a:lnTo>
                  <a:lnTo>
                    <a:pt x="200" y="124"/>
                  </a:lnTo>
                  <a:lnTo>
                    <a:pt x="178" y="124"/>
                  </a:lnTo>
                  <a:lnTo>
                    <a:pt x="168" y="124"/>
                  </a:lnTo>
                  <a:lnTo>
                    <a:pt x="146" y="124"/>
                  </a:lnTo>
                  <a:lnTo>
                    <a:pt x="135" y="124"/>
                  </a:lnTo>
                  <a:lnTo>
                    <a:pt x="111" y="124"/>
                  </a:lnTo>
                  <a:lnTo>
                    <a:pt x="100" y="124"/>
                  </a:lnTo>
                  <a:lnTo>
                    <a:pt x="78" y="124"/>
                  </a:lnTo>
                  <a:lnTo>
                    <a:pt x="67" y="124"/>
                  </a:lnTo>
                  <a:lnTo>
                    <a:pt x="43" y="124"/>
                  </a:lnTo>
                  <a:lnTo>
                    <a:pt x="32" y="124"/>
                  </a:lnTo>
                  <a:lnTo>
                    <a:pt x="10" y="124"/>
                  </a:lnTo>
                  <a:lnTo>
                    <a:pt x="0" y="124"/>
                  </a:lnTo>
                  <a:lnTo>
                    <a:pt x="0" y="74"/>
                  </a:lnTo>
                  <a:lnTo>
                    <a:pt x="0" y="61"/>
                  </a:lnTo>
                  <a:lnTo>
                    <a:pt x="0" y="50"/>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lnTo>
                    <a:pt x="257" y="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3" name="Freeform 1376"/>
            <p:cNvSpPr>
              <a:spLocks/>
            </p:cNvSpPr>
            <p:nvPr/>
          </p:nvSpPr>
          <p:spPr bwMode="auto">
            <a:xfrm>
              <a:off x="3270" y="1433"/>
              <a:ext cx="170" cy="171"/>
            </a:xfrm>
            <a:custGeom>
              <a:avLst/>
              <a:gdLst>
                <a:gd name="T0" fmla="*/ 170 w 170"/>
                <a:gd name="T1" fmla="*/ 0 h 171"/>
                <a:gd name="T2" fmla="*/ 0 w 170"/>
                <a:gd name="T3" fmla="*/ 171 h 171"/>
                <a:gd name="T4" fmla="*/ 2 w 170"/>
                <a:gd name="T5" fmla="*/ 164 h 171"/>
                <a:gd name="T6" fmla="*/ 20 w 170"/>
                <a:gd name="T7" fmla="*/ 123 h 171"/>
                <a:gd name="T8" fmla="*/ 33 w 170"/>
                <a:gd name="T9" fmla="*/ 79 h 171"/>
                <a:gd name="T10" fmla="*/ 48 w 170"/>
                <a:gd name="T11" fmla="*/ 42 h 171"/>
                <a:gd name="T12" fmla="*/ 48 w 170"/>
                <a:gd name="T13" fmla="*/ 42 h 171"/>
                <a:gd name="T14" fmla="*/ 90 w 170"/>
                <a:gd name="T15" fmla="*/ 0 h 171"/>
                <a:gd name="T16" fmla="*/ 170 w 170"/>
                <a:gd name="T17" fmla="*/ 0 h 17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70"/>
                <a:gd name="T28" fmla="*/ 0 h 171"/>
                <a:gd name="T29" fmla="*/ 170 w 170"/>
                <a:gd name="T30" fmla="*/ 171 h 17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70" h="171">
                  <a:moveTo>
                    <a:pt x="170" y="0"/>
                  </a:moveTo>
                  <a:lnTo>
                    <a:pt x="0" y="171"/>
                  </a:lnTo>
                  <a:lnTo>
                    <a:pt x="2" y="164"/>
                  </a:lnTo>
                  <a:lnTo>
                    <a:pt x="20" y="123"/>
                  </a:lnTo>
                  <a:lnTo>
                    <a:pt x="33" y="79"/>
                  </a:lnTo>
                  <a:lnTo>
                    <a:pt x="48" y="42"/>
                  </a:lnTo>
                  <a:lnTo>
                    <a:pt x="90" y="0"/>
                  </a:lnTo>
                  <a:lnTo>
                    <a:pt x="17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4" name="Freeform 1377"/>
            <p:cNvSpPr>
              <a:spLocks/>
            </p:cNvSpPr>
            <p:nvPr/>
          </p:nvSpPr>
          <p:spPr bwMode="auto">
            <a:xfrm>
              <a:off x="3246" y="1433"/>
              <a:ext cx="218" cy="225"/>
            </a:xfrm>
            <a:custGeom>
              <a:avLst/>
              <a:gdLst>
                <a:gd name="T0" fmla="*/ 1397 w 100"/>
                <a:gd name="T1" fmla="*/ 939 h 103"/>
                <a:gd name="T2" fmla="*/ 632 w 100"/>
                <a:gd name="T3" fmla="*/ 2228 h 103"/>
                <a:gd name="T4" fmla="*/ 632 w 100"/>
                <a:gd name="T5" fmla="*/ 2228 h 103"/>
                <a:gd name="T6" fmla="*/ 499 w 100"/>
                <a:gd name="T7" fmla="*/ 2348 h 103"/>
                <a:gd name="T8" fmla="*/ 0 w 100"/>
                <a:gd name="T9" fmla="*/ 2348 h 103"/>
                <a:gd name="T10" fmla="*/ 0 w 100"/>
                <a:gd name="T11" fmla="*/ 2305 h 103"/>
                <a:gd name="T12" fmla="*/ 133 w 100"/>
                <a:gd name="T13" fmla="*/ 1999 h 103"/>
                <a:gd name="T14" fmla="*/ 246 w 100"/>
                <a:gd name="T15" fmla="*/ 1769 h 103"/>
                <a:gd name="T16" fmla="*/ 2010 w 100"/>
                <a:gd name="T17" fmla="*/ 0 h 103"/>
                <a:gd name="T18" fmla="*/ 2256 w 100"/>
                <a:gd name="T19" fmla="*/ 0 h 103"/>
                <a:gd name="T20" fmla="*/ 2256 w 100"/>
                <a:gd name="T21" fmla="*/ 572 h 103"/>
                <a:gd name="T22" fmla="*/ 2143 w 100"/>
                <a:gd name="T23" fmla="*/ 710 h 103"/>
                <a:gd name="T24" fmla="*/ 1397 w 100"/>
                <a:gd name="T25" fmla="*/ 939 h 1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103"/>
                <a:gd name="T41" fmla="*/ 100 w 100"/>
                <a:gd name="T42" fmla="*/ 103 h 1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103">
                  <a:moveTo>
                    <a:pt x="62" y="41"/>
                  </a:moveTo>
                  <a:cubicBezTo>
                    <a:pt x="43" y="53"/>
                    <a:pt x="29" y="74"/>
                    <a:pt x="28" y="98"/>
                  </a:cubicBezTo>
                  <a:cubicBezTo>
                    <a:pt x="28" y="98"/>
                    <a:pt x="28" y="98"/>
                    <a:pt x="28" y="98"/>
                  </a:cubicBezTo>
                  <a:cubicBezTo>
                    <a:pt x="22" y="103"/>
                    <a:pt x="22" y="103"/>
                    <a:pt x="22" y="103"/>
                  </a:cubicBezTo>
                  <a:cubicBezTo>
                    <a:pt x="0" y="103"/>
                    <a:pt x="0" y="103"/>
                    <a:pt x="0" y="103"/>
                  </a:cubicBezTo>
                  <a:cubicBezTo>
                    <a:pt x="0" y="101"/>
                    <a:pt x="0" y="101"/>
                    <a:pt x="0" y="101"/>
                  </a:cubicBezTo>
                  <a:cubicBezTo>
                    <a:pt x="6" y="88"/>
                    <a:pt x="6" y="88"/>
                    <a:pt x="6" y="88"/>
                  </a:cubicBezTo>
                  <a:cubicBezTo>
                    <a:pt x="11" y="78"/>
                    <a:pt x="11" y="78"/>
                    <a:pt x="11" y="78"/>
                  </a:cubicBezTo>
                  <a:cubicBezTo>
                    <a:pt x="89" y="0"/>
                    <a:pt x="89" y="0"/>
                    <a:pt x="89" y="0"/>
                  </a:cubicBezTo>
                  <a:cubicBezTo>
                    <a:pt x="100" y="0"/>
                    <a:pt x="100" y="0"/>
                    <a:pt x="100" y="0"/>
                  </a:cubicBezTo>
                  <a:cubicBezTo>
                    <a:pt x="100" y="25"/>
                    <a:pt x="100" y="25"/>
                    <a:pt x="100" y="25"/>
                  </a:cubicBezTo>
                  <a:cubicBezTo>
                    <a:pt x="95" y="31"/>
                    <a:pt x="95" y="31"/>
                    <a:pt x="95" y="31"/>
                  </a:cubicBezTo>
                  <a:cubicBezTo>
                    <a:pt x="83" y="32"/>
                    <a:pt x="72" y="35"/>
                    <a:pt x="62" y="41"/>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5" name="Freeform 1378"/>
            <p:cNvSpPr>
              <a:spLocks/>
            </p:cNvSpPr>
            <p:nvPr/>
          </p:nvSpPr>
          <p:spPr bwMode="auto">
            <a:xfrm>
              <a:off x="2566" y="1433"/>
              <a:ext cx="691" cy="450"/>
            </a:xfrm>
            <a:custGeom>
              <a:avLst/>
              <a:gdLst>
                <a:gd name="T0" fmla="*/ 1853 w 317"/>
                <a:gd name="T1" fmla="*/ 2348 h 206"/>
                <a:gd name="T2" fmla="*/ 1853 w 317"/>
                <a:gd name="T3" fmla="*/ 2228 h 206"/>
                <a:gd name="T4" fmla="*/ 1853 w 317"/>
                <a:gd name="T5" fmla="*/ 1999 h 206"/>
                <a:gd name="T6" fmla="*/ 2396 w 317"/>
                <a:gd name="T7" fmla="*/ 1619 h 206"/>
                <a:gd name="T8" fmla="*/ 2433 w 317"/>
                <a:gd name="T9" fmla="*/ 1523 h 206"/>
                <a:gd name="T10" fmla="*/ 2433 w 317"/>
                <a:gd name="T11" fmla="*/ 1407 h 206"/>
                <a:gd name="T12" fmla="*/ 2433 w 317"/>
                <a:gd name="T13" fmla="*/ 1322 h 206"/>
                <a:gd name="T14" fmla="*/ 2396 w 317"/>
                <a:gd name="T15" fmla="*/ 1208 h 206"/>
                <a:gd name="T16" fmla="*/ 1853 w 317"/>
                <a:gd name="T17" fmla="*/ 826 h 206"/>
                <a:gd name="T18" fmla="*/ 1853 w 317"/>
                <a:gd name="T19" fmla="*/ 133 h 206"/>
                <a:gd name="T20" fmla="*/ 1853 w 317"/>
                <a:gd name="T21" fmla="*/ 0 h 206"/>
                <a:gd name="T22" fmla="*/ 3479 w 317"/>
                <a:gd name="T23" fmla="*/ 0 h 206"/>
                <a:gd name="T24" fmla="*/ 3479 w 317"/>
                <a:gd name="T25" fmla="*/ 939 h 206"/>
                <a:gd name="T26" fmla="*/ 4608 w 317"/>
                <a:gd name="T27" fmla="*/ 939 h 206"/>
                <a:gd name="T28" fmla="*/ 4608 w 317"/>
                <a:gd name="T29" fmla="*/ 1136 h 206"/>
                <a:gd name="T30" fmla="*/ 4608 w 317"/>
                <a:gd name="T31" fmla="*/ 1232 h 206"/>
                <a:gd name="T32" fmla="*/ 4608 w 317"/>
                <a:gd name="T33" fmla="*/ 1365 h 206"/>
                <a:gd name="T34" fmla="*/ 4608 w 317"/>
                <a:gd name="T35" fmla="*/ 2348 h 206"/>
                <a:gd name="T36" fmla="*/ 4741 w 317"/>
                <a:gd name="T37" fmla="*/ 2348 h 206"/>
                <a:gd name="T38" fmla="*/ 7041 w 317"/>
                <a:gd name="T39" fmla="*/ 2348 h 206"/>
                <a:gd name="T40" fmla="*/ 6927 w 317"/>
                <a:gd name="T41" fmla="*/ 2595 h 206"/>
                <a:gd name="T42" fmla="*/ 6838 w 317"/>
                <a:gd name="T43" fmla="*/ 2921 h 206"/>
                <a:gd name="T44" fmla="*/ 6794 w 317"/>
                <a:gd name="T45" fmla="*/ 3098 h 206"/>
                <a:gd name="T46" fmla="*/ 6775 w 317"/>
                <a:gd name="T47" fmla="*/ 3211 h 206"/>
                <a:gd name="T48" fmla="*/ 6775 w 317"/>
                <a:gd name="T49" fmla="*/ 3537 h 206"/>
                <a:gd name="T50" fmla="*/ 6794 w 317"/>
                <a:gd name="T51" fmla="*/ 3827 h 206"/>
                <a:gd name="T52" fmla="*/ 6814 w 317"/>
                <a:gd name="T53" fmla="*/ 3899 h 206"/>
                <a:gd name="T54" fmla="*/ 6890 w 317"/>
                <a:gd name="T55" fmla="*/ 4146 h 206"/>
                <a:gd name="T56" fmla="*/ 7004 w 317"/>
                <a:gd name="T57" fmla="*/ 4419 h 206"/>
                <a:gd name="T58" fmla="*/ 7041 w 317"/>
                <a:gd name="T59" fmla="*/ 4515 h 206"/>
                <a:gd name="T60" fmla="*/ 7156 w 317"/>
                <a:gd name="T61" fmla="*/ 4690 h 206"/>
                <a:gd name="T62" fmla="*/ 0 w 317"/>
                <a:gd name="T63" fmla="*/ 4690 h 206"/>
                <a:gd name="T64" fmla="*/ 0 w 317"/>
                <a:gd name="T65" fmla="*/ 4057 h 206"/>
                <a:gd name="T66" fmla="*/ 499 w 317"/>
                <a:gd name="T67" fmla="*/ 3847 h 206"/>
                <a:gd name="T68" fmla="*/ 560 w 317"/>
                <a:gd name="T69" fmla="*/ 3960 h 206"/>
                <a:gd name="T70" fmla="*/ 1306 w 317"/>
                <a:gd name="T71" fmla="*/ 3502 h 206"/>
                <a:gd name="T72" fmla="*/ 1853 w 317"/>
                <a:gd name="T73" fmla="*/ 3864 h 206"/>
                <a:gd name="T74" fmla="*/ 2396 w 317"/>
                <a:gd name="T75" fmla="*/ 3502 h 206"/>
                <a:gd name="T76" fmla="*/ 2433 w 317"/>
                <a:gd name="T77" fmla="*/ 3388 h 206"/>
                <a:gd name="T78" fmla="*/ 2433 w 317"/>
                <a:gd name="T79" fmla="*/ 3303 h 206"/>
                <a:gd name="T80" fmla="*/ 2433 w 317"/>
                <a:gd name="T81" fmla="*/ 3187 h 206"/>
                <a:gd name="T82" fmla="*/ 2396 w 317"/>
                <a:gd name="T83" fmla="*/ 3098 h 206"/>
                <a:gd name="T84" fmla="*/ 1853 w 317"/>
                <a:gd name="T85" fmla="*/ 2711 h 206"/>
                <a:gd name="T86" fmla="*/ 1853 w 317"/>
                <a:gd name="T87" fmla="*/ 2348 h 20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17"/>
                <a:gd name="T133" fmla="*/ 0 h 206"/>
                <a:gd name="T134" fmla="*/ 317 w 317"/>
                <a:gd name="T135" fmla="*/ 206 h 20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17" h="206">
                  <a:moveTo>
                    <a:pt x="82" y="103"/>
                  </a:moveTo>
                  <a:cubicBezTo>
                    <a:pt x="82" y="98"/>
                    <a:pt x="82" y="98"/>
                    <a:pt x="82" y="98"/>
                  </a:cubicBezTo>
                  <a:cubicBezTo>
                    <a:pt x="82" y="88"/>
                    <a:pt x="82" y="88"/>
                    <a:pt x="82" y="88"/>
                  </a:cubicBezTo>
                  <a:cubicBezTo>
                    <a:pt x="92" y="88"/>
                    <a:pt x="102" y="83"/>
                    <a:pt x="106" y="71"/>
                  </a:cubicBezTo>
                  <a:cubicBezTo>
                    <a:pt x="108" y="67"/>
                    <a:pt x="108" y="67"/>
                    <a:pt x="108" y="67"/>
                  </a:cubicBezTo>
                  <a:cubicBezTo>
                    <a:pt x="108" y="62"/>
                    <a:pt x="108" y="62"/>
                    <a:pt x="108" y="62"/>
                  </a:cubicBezTo>
                  <a:cubicBezTo>
                    <a:pt x="108" y="58"/>
                    <a:pt x="108" y="58"/>
                    <a:pt x="108" y="58"/>
                  </a:cubicBezTo>
                  <a:cubicBezTo>
                    <a:pt x="106" y="53"/>
                    <a:pt x="106" y="53"/>
                    <a:pt x="106" y="53"/>
                  </a:cubicBezTo>
                  <a:cubicBezTo>
                    <a:pt x="102" y="42"/>
                    <a:pt x="92" y="36"/>
                    <a:pt x="82" y="36"/>
                  </a:cubicBezTo>
                  <a:cubicBezTo>
                    <a:pt x="82" y="6"/>
                    <a:pt x="82" y="6"/>
                    <a:pt x="82" y="6"/>
                  </a:cubicBezTo>
                  <a:cubicBezTo>
                    <a:pt x="82" y="0"/>
                    <a:pt x="82" y="0"/>
                    <a:pt x="82" y="0"/>
                  </a:cubicBezTo>
                  <a:cubicBezTo>
                    <a:pt x="154" y="0"/>
                    <a:pt x="154" y="0"/>
                    <a:pt x="154" y="0"/>
                  </a:cubicBezTo>
                  <a:cubicBezTo>
                    <a:pt x="154" y="41"/>
                    <a:pt x="154" y="41"/>
                    <a:pt x="154" y="41"/>
                  </a:cubicBezTo>
                  <a:cubicBezTo>
                    <a:pt x="204" y="41"/>
                    <a:pt x="204" y="41"/>
                    <a:pt x="204" y="41"/>
                  </a:cubicBezTo>
                  <a:cubicBezTo>
                    <a:pt x="204" y="50"/>
                    <a:pt x="204" y="50"/>
                    <a:pt x="204" y="50"/>
                  </a:cubicBezTo>
                  <a:cubicBezTo>
                    <a:pt x="204" y="54"/>
                    <a:pt x="204" y="54"/>
                    <a:pt x="204" y="54"/>
                  </a:cubicBezTo>
                  <a:cubicBezTo>
                    <a:pt x="204" y="60"/>
                    <a:pt x="204" y="60"/>
                    <a:pt x="204" y="60"/>
                  </a:cubicBezTo>
                  <a:cubicBezTo>
                    <a:pt x="204" y="103"/>
                    <a:pt x="204" y="103"/>
                    <a:pt x="204" y="103"/>
                  </a:cubicBezTo>
                  <a:cubicBezTo>
                    <a:pt x="210" y="103"/>
                    <a:pt x="210" y="103"/>
                    <a:pt x="210" y="103"/>
                  </a:cubicBezTo>
                  <a:cubicBezTo>
                    <a:pt x="312" y="103"/>
                    <a:pt x="312" y="103"/>
                    <a:pt x="312" y="103"/>
                  </a:cubicBezTo>
                  <a:cubicBezTo>
                    <a:pt x="307" y="114"/>
                    <a:pt x="307" y="114"/>
                    <a:pt x="307" y="114"/>
                  </a:cubicBezTo>
                  <a:cubicBezTo>
                    <a:pt x="303" y="128"/>
                    <a:pt x="303" y="128"/>
                    <a:pt x="303" y="128"/>
                  </a:cubicBezTo>
                  <a:cubicBezTo>
                    <a:pt x="301" y="136"/>
                    <a:pt x="301" y="136"/>
                    <a:pt x="301" y="136"/>
                  </a:cubicBezTo>
                  <a:cubicBezTo>
                    <a:pt x="300" y="141"/>
                    <a:pt x="300" y="141"/>
                    <a:pt x="300" y="141"/>
                  </a:cubicBezTo>
                  <a:cubicBezTo>
                    <a:pt x="300" y="155"/>
                    <a:pt x="300" y="155"/>
                    <a:pt x="300" y="155"/>
                  </a:cubicBezTo>
                  <a:cubicBezTo>
                    <a:pt x="301" y="168"/>
                    <a:pt x="301" y="168"/>
                    <a:pt x="301" y="168"/>
                  </a:cubicBezTo>
                  <a:cubicBezTo>
                    <a:pt x="302" y="171"/>
                    <a:pt x="302" y="171"/>
                    <a:pt x="302" y="171"/>
                  </a:cubicBezTo>
                  <a:cubicBezTo>
                    <a:pt x="305" y="182"/>
                    <a:pt x="305" y="182"/>
                    <a:pt x="305" y="182"/>
                  </a:cubicBezTo>
                  <a:cubicBezTo>
                    <a:pt x="310" y="194"/>
                    <a:pt x="310" y="194"/>
                    <a:pt x="310" y="194"/>
                  </a:cubicBezTo>
                  <a:cubicBezTo>
                    <a:pt x="312" y="198"/>
                    <a:pt x="312" y="198"/>
                    <a:pt x="312" y="198"/>
                  </a:cubicBezTo>
                  <a:cubicBezTo>
                    <a:pt x="317" y="206"/>
                    <a:pt x="317" y="206"/>
                    <a:pt x="317" y="206"/>
                  </a:cubicBezTo>
                  <a:cubicBezTo>
                    <a:pt x="0" y="206"/>
                    <a:pt x="0" y="206"/>
                    <a:pt x="0" y="206"/>
                  </a:cubicBezTo>
                  <a:cubicBezTo>
                    <a:pt x="0" y="178"/>
                    <a:pt x="0" y="178"/>
                    <a:pt x="0" y="178"/>
                  </a:cubicBezTo>
                  <a:cubicBezTo>
                    <a:pt x="22" y="169"/>
                    <a:pt x="22" y="169"/>
                    <a:pt x="22" y="169"/>
                  </a:cubicBezTo>
                  <a:cubicBezTo>
                    <a:pt x="25" y="174"/>
                    <a:pt x="25" y="174"/>
                    <a:pt x="25" y="174"/>
                  </a:cubicBezTo>
                  <a:cubicBezTo>
                    <a:pt x="58" y="154"/>
                    <a:pt x="58" y="154"/>
                    <a:pt x="58" y="154"/>
                  </a:cubicBezTo>
                  <a:cubicBezTo>
                    <a:pt x="62" y="165"/>
                    <a:pt x="72" y="170"/>
                    <a:pt x="82" y="170"/>
                  </a:cubicBezTo>
                  <a:cubicBezTo>
                    <a:pt x="92" y="170"/>
                    <a:pt x="102" y="165"/>
                    <a:pt x="106" y="154"/>
                  </a:cubicBezTo>
                  <a:cubicBezTo>
                    <a:pt x="108" y="149"/>
                    <a:pt x="108" y="149"/>
                    <a:pt x="108" y="149"/>
                  </a:cubicBezTo>
                  <a:cubicBezTo>
                    <a:pt x="108" y="145"/>
                    <a:pt x="108" y="145"/>
                    <a:pt x="108" y="145"/>
                  </a:cubicBezTo>
                  <a:cubicBezTo>
                    <a:pt x="108" y="140"/>
                    <a:pt x="108" y="140"/>
                    <a:pt x="108" y="140"/>
                  </a:cubicBezTo>
                  <a:cubicBezTo>
                    <a:pt x="106" y="136"/>
                    <a:pt x="106" y="136"/>
                    <a:pt x="106" y="136"/>
                  </a:cubicBezTo>
                  <a:cubicBezTo>
                    <a:pt x="102" y="124"/>
                    <a:pt x="92" y="119"/>
                    <a:pt x="82" y="119"/>
                  </a:cubicBezTo>
                  <a:lnTo>
                    <a:pt x="82" y="10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6" name="Freeform 1379"/>
            <p:cNvSpPr>
              <a:spLocks/>
            </p:cNvSpPr>
            <p:nvPr/>
          </p:nvSpPr>
          <p:spPr bwMode="auto">
            <a:xfrm>
              <a:off x="3388" y="1817"/>
              <a:ext cx="76" cy="66"/>
            </a:xfrm>
            <a:custGeom>
              <a:avLst/>
              <a:gdLst>
                <a:gd name="T0" fmla="*/ 736 w 35"/>
                <a:gd name="T1" fmla="*/ 0 h 30"/>
                <a:gd name="T2" fmla="*/ 760 w 35"/>
                <a:gd name="T3" fmla="*/ 0 h 30"/>
                <a:gd name="T4" fmla="*/ 777 w 35"/>
                <a:gd name="T5" fmla="*/ 0 h 30"/>
                <a:gd name="T6" fmla="*/ 777 w 35"/>
                <a:gd name="T7" fmla="*/ 702 h 30"/>
                <a:gd name="T8" fmla="*/ 0 w 35"/>
                <a:gd name="T9" fmla="*/ 702 h 30"/>
                <a:gd name="T10" fmla="*/ 664 w 35"/>
                <a:gd name="T11" fmla="*/ 0 h 30"/>
                <a:gd name="T12" fmla="*/ 664 w 35"/>
                <a:gd name="T13" fmla="*/ 0 h 30"/>
                <a:gd name="T14" fmla="*/ 736 w 35"/>
                <a:gd name="T15" fmla="*/ 0 h 30"/>
                <a:gd name="T16" fmla="*/ 0 60000 65536"/>
                <a:gd name="T17" fmla="*/ 0 60000 65536"/>
                <a:gd name="T18" fmla="*/ 0 60000 65536"/>
                <a:gd name="T19" fmla="*/ 0 60000 65536"/>
                <a:gd name="T20" fmla="*/ 0 60000 65536"/>
                <a:gd name="T21" fmla="*/ 0 60000 65536"/>
                <a:gd name="T22" fmla="*/ 0 60000 65536"/>
                <a:gd name="T23" fmla="*/ 0 60000 65536"/>
                <a:gd name="T24" fmla="*/ 0 w 35"/>
                <a:gd name="T25" fmla="*/ 0 h 30"/>
                <a:gd name="T26" fmla="*/ 35 w 35"/>
                <a:gd name="T27" fmla="*/ 30 h 3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5" h="30">
                  <a:moveTo>
                    <a:pt x="33" y="0"/>
                  </a:moveTo>
                  <a:cubicBezTo>
                    <a:pt x="34" y="0"/>
                    <a:pt x="34" y="0"/>
                    <a:pt x="34" y="0"/>
                  </a:cubicBezTo>
                  <a:cubicBezTo>
                    <a:pt x="35" y="0"/>
                    <a:pt x="35" y="0"/>
                    <a:pt x="35" y="0"/>
                  </a:cubicBezTo>
                  <a:cubicBezTo>
                    <a:pt x="35" y="30"/>
                    <a:pt x="35" y="30"/>
                    <a:pt x="35" y="30"/>
                  </a:cubicBezTo>
                  <a:cubicBezTo>
                    <a:pt x="0" y="30"/>
                    <a:pt x="0" y="30"/>
                    <a:pt x="0" y="30"/>
                  </a:cubicBezTo>
                  <a:cubicBezTo>
                    <a:pt x="30" y="0"/>
                    <a:pt x="30" y="0"/>
                    <a:pt x="30" y="0"/>
                  </a:cubicBezTo>
                  <a:cubicBezTo>
                    <a:pt x="30" y="0"/>
                    <a:pt x="30" y="0"/>
                    <a:pt x="30" y="0"/>
                  </a:cubicBezTo>
                  <a:cubicBezTo>
                    <a:pt x="31" y="0"/>
                    <a:pt x="32" y="0"/>
                    <a:pt x="33" y="0"/>
                  </a:cubicBezTo>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7" name="Freeform 1380"/>
            <p:cNvSpPr>
              <a:spLocks/>
            </p:cNvSpPr>
            <p:nvPr/>
          </p:nvSpPr>
          <p:spPr bwMode="auto">
            <a:xfrm>
              <a:off x="3011" y="1433"/>
              <a:ext cx="327" cy="225"/>
            </a:xfrm>
            <a:custGeom>
              <a:avLst/>
              <a:gdLst>
                <a:gd name="T0" fmla="*/ 259 w 327"/>
                <a:gd name="T1" fmla="*/ 171 h 225"/>
                <a:gd name="T2" fmla="*/ 248 w 327"/>
                <a:gd name="T3" fmla="*/ 192 h 225"/>
                <a:gd name="T4" fmla="*/ 235 w 327"/>
                <a:gd name="T5" fmla="*/ 221 h 225"/>
                <a:gd name="T6" fmla="*/ 235 w 327"/>
                <a:gd name="T7" fmla="*/ 225 h 225"/>
                <a:gd name="T8" fmla="*/ 13 w 327"/>
                <a:gd name="T9" fmla="*/ 225 h 225"/>
                <a:gd name="T10" fmla="*/ 0 w 327"/>
                <a:gd name="T11" fmla="*/ 225 h 225"/>
                <a:gd name="T12" fmla="*/ 0 w 327"/>
                <a:gd name="T13" fmla="*/ 131 h 225"/>
                <a:gd name="T14" fmla="*/ 0 w 327"/>
                <a:gd name="T15" fmla="*/ 118 h 225"/>
                <a:gd name="T16" fmla="*/ 0 w 327"/>
                <a:gd name="T17" fmla="*/ 109 h 225"/>
                <a:gd name="T18" fmla="*/ 0 w 327"/>
                <a:gd name="T19" fmla="*/ 90 h 225"/>
                <a:gd name="T20" fmla="*/ 115 w 327"/>
                <a:gd name="T21" fmla="*/ 90 h 225"/>
                <a:gd name="T22" fmla="*/ 115 w 327"/>
                <a:gd name="T23" fmla="*/ 0 h 225"/>
                <a:gd name="T24" fmla="*/ 327 w 327"/>
                <a:gd name="T25" fmla="*/ 0 h 225"/>
                <a:gd name="T26" fmla="*/ 307 w 327"/>
                <a:gd name="T27" fmla="*/ 40 h 225"/>
                <a:gd name="T28" fmla="*/ 307 w 327"/>
                <a:gd name="T29" fmla="*/ 42 h 225"/>
                <a:gd name="T30" fmla="*/ 292 w 327"/>
                <a:gd name="T31" fmla="*/ 79 h 225"/>
                <a:gd name="T32" fmla="*/ 279 w 327"/>
                <a:gd name="T33" fmla="*/ 123 h 225"/>
                <a:gd name="T34" fmla="*/ 261 w 327"/>
                <a:gd name="T35" fmla="*/ 164 h 225"/>
                <a:gd name="T36" fmla="*/ 259 w 327"/>
                <a:gd name="T37" fmla="*/ 171 h 22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27"/>
                <a:gd name="T58" fmla="*/ 0 h 225"/>
                <a:gd name="T59" fmla="*/ 327 w 327"/>
                <a:gd name="T60" fmla="*/ 225 h 22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27" h="225">
                  <a:moveTo>
                    <a:pt x="259" y="171"/>
                  </a:moveTo>
                  <a:lnTo>
                    <a:pt x="248" y="192"/>
                  </a:lnTo>
                  <a:lnTo>
                    <a:pt x="235" y="221"/>
                  </a:lnTo>
                  <a:lnTo>
                    <a:pt x="235" y="225"/>
                  </a:lnTo>
                  <a:lnTo>
                    <a:pt x="13" y="225"/>
                  </a:lnTo>
                  <a:lnTo>
                    <a:pt x="0" y="225"/>
                  </a:lnTo>
                  <a:lnTo>
                    <a:pt x="0" y="131"/>
                  </a:lnTo>
                  <a:lnTo>
                    <a:pt x="0" y="118"/>
                  </a:lnTo>
                  <a:lnTo>
                    <a:pt x="0" y="109"/>
                  </a:lnTo>
                  <a:lnTo>
                    <a:pt x="0" y="90"/>
                  </a:lnTo>
                  <a:lnTo>
                    <a:pt x="115" y="90"/>
                  </a:lnTo>
                  <a:lnTo>
                    <a:pt x="115" y="0"/>
                  </a:lnTo>
                  <a:lnTo>
                    <a:pt x="327" y="0"/>
                  </a:lnTo>
                  <a:lnTo>
                    <a:pt x="307" y="40"/>
                  </a:lnTo>
                  <a:lnTo>
                    <a:pt x="307" y="42"/>
                  </a:lnTo>
                  <a:lnTo>
                    <a:pt x="292" y="79"/>
                  </a:lnTo>
                  <a:lnTo>
                    <a:pt x="279" y="123"/>
                  </a:lnTo>
                  <a:lnTo>
                    <a:pt x="261" y="164"/>
                  </a:lnTo>
                  <a:lnTo>
                    <a:pt x="259" y="17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128" name="Freeform 1381"/>
            <p:cNvSpPr>
              <a:spLocks/>
            </p:cNvSpPr>
            <p:nvPr/>
          </p:nvSpPr>
          <p:spPr bwMode="auto">
            <a:xfrm>
              <a:off x="2336" y="1793"/>
              <a:ext cx="7" cy="1"/>
            </a:xfrm>
            <a:custGeom>
              <a:avLst/>
              <a:gdLst>
                <a:gd name="T0" fmla="*/ 7 w 7"/>
                <a:gd name="T1" fmla="*/ 0 h 1"/>
                <a:gd name="T2" fmla="*/ 3 w 7"/>
                <a:gd name="T3" fmla="*/ 0 h 1"/>
                <a:gd name="T4" fmla="*/ 0 w 7"/>
                <a:gd name="T5" fmla="*/ 0 h 1"/>
                <a:gd name="T6" fmla="*/ 0 60000 65536"/>
                <a:gd name="T7" fmla="*/ 0 60000 65536"/>
                <a:gd name="T8" fmla="*/ 0 60000 65536"/>
                <a:gd name="T9" fmla="*/ 0 w 7"/>
                <a:gd name="T10" fmla="*/ 0 h 1"/>
                <a:gd name="T11" fmla="*/ 7 w 7"/>
                <a:gd name="T12" fmla="*/ 1 h 1"/>
              </a:gdLst>
              <a:ahLst/>
              <a:cxnLst>
                <a:cxn ang="T6">
                  <a:pos x="T0" y="T1"/>
                </a:cxn>
                <a:cxn ang="T7">
                  <a:pos x="T2" y="T3"/>
                </a:cxn>
                <a:cxn ang="T8">
                  <a:pos x="T4" y="T5"/>
                </a:cxn>
              </a:cxnLst>
              <a:rect l="T9" t="T10" r="T11" b="T12"/>
              <a:pathLst>
                <a:path w="7" h="1">
                  <a:moveTo>
                    <a:pt x="7" y="0"/>
                  </a:moveTo>
                  <a:lnTo>
                    <a:pt x="3"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29" name="Line 1382"/>
            <p:cNvSpPr>
              <a:spLocks noChangeShapeType="1"/>
            </p:cNvSpPr>
            <p:nvPr/>
          </p:nvSpPr>
          <p:spPr bwMode="auto">
            <a:xfrm>
              <a:off x="2295" y="151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30" name="Line 1383"/>
            <p:cNvSpPr>
              <a:spLocks noChangeShapeType="1"/>
            </p:cNvSpPr>
            <p:nvPr/>
          </p:nvSpPr>
          <p:spPr bwMode="auto">
            <a:xfrm>
              <a:off x="2295" y="1551"/>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31" name="Line 1384"/>
            <p:cNvSpPr>
              <a:spLocks noChangeShapeType="1"/>
            </p:cNvSpPr>
            <p:nvPr/>
          </p:nvSpPr>
          <p:spPr bwMode="auto">
            <a:xfrm>
              <a:off x="2295" y="1586"/>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32" name="Line 1385"/>
            <p:cNvSpPr>
              <a:spLocks noChangeShapeType="1"/>
            </p:cNvSpPr>
            <p:nvPr/>
          </p:nvSpPr>
          <p:spPr bwMode="auto">
            <a:xfrm>
              <a:off x="2295" y="1619"/>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33" name="Freeform 1386"/>
            <p:cNvSpPr>
              <a:spLocks/>
            </p:cNvSpPr>
            <p:nvPr/>
          </p:nvSpPr>
          <p:spPr bwMode="auto">
            <a:xfrm>
              <a:off x="2295" y="1654"/>
              <a:ext cx="1" cy="22"/>
            </a:xfrm>
            <a:custGeom>
              <a:avLst/>
              <a:gdLst>
                <a:gd name="T0" fmla="*/ 0 w 1"/>
                <a:gd name="T1" fmla="*/ 0 h 22"/>
                <a:gd name="T2" fmla="*/ 0 w 1"/>
                <a:gd name="T3" fmla="*/ 4 h 22"/>
                <a:gd name="T4" fmla="*/ 0 w 1"/>
                <a:gd name="T5" fmla="*/ 22 h 22"/>
                <a:gd name="T6" fmla="*/ 0 60000 65536"/>
                <a:gd name="T7" fmla="*/ 0 60000 65536"/>
                <a:gd name="T8" fmla="*/ 0 60000 65536"/>
                <a:gd name="T9" fmla="*/ 0 w 1"/>
                <a:gd name="T10" fmla="*/ 0 h 22"/>
                <a:gd name="T11" fmla="*/ 1 w 1"/>
                <a:gd name="T12" fmla="*/ 22 h 22"/>
              </a:gdLst>
              <a:ahLst/>
              <a:cxnLst>
                <a:cxn ang="T6">
                  <a:pos x="T0" y="T1"/>
                </a:cxn>
                <a:cxn ang="T7">
                  <a:pos x="T2" y="T3"/>
                </a:cxn>
                <a:cxn ang="T8">
                  <a:pos x="T4" y="T5"/>
                </a:cxn>
              </a:cxnLst>
              <a:rect l="T9" t="T10" r="T11" b="T12"/>
              <a:pathLst>
                <a:path w="1" h="22">
                  <a:moveTo>
                    <a:pt x="0" y="0"/>
                  </a:moveTo>
                  <a:lnTo>
                    <a:pt x="0" y="4"/>
                  </a:lnTo>
                  <a:lnTo>
                    <a:pt x="0"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34" name="Line 1387"/>
            <p:cNvSpPr>
              <a:spLocks noChangeShapeType="1"/>
            </p:cNvSpPr>
            <p:nvPr/>
          </p:nvSpPr>
          <p:spPr bwMode="auto">
            <a:xfrm>
              <a:off x="2295" y="168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35" name="Line 1388"/>
            <p:cNvSpPr>
              <a:spLocks noChangeShapeType="1"/>
            </p:cNvSpPr>
            <p:nvPr/>
          </p:nvSpPr>
          <p:spPr bwMode="auto">
            <a:xfrm>
              <a:off x="2295" y="1721"/>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36" name="Freeform 1389"/>
            <p:cNvSpPr>
              <a:spLocks/>
            </p:cNvSpPr>
            <p:nvPr/>
          </p:nvSpPr>
          <p:spPr bwMode="auto">
            <a:xfrm>
              <a:off x="2295" y="1754"/>
              <a:ext cx="1" cy="46"/>
            </a:xfrm>
            <a:custGeom>
              <a:avLst/>
              <a:gdLst>
                <a:gd name="T0" fmla="*/ 0 w 1"/>
                <a:gd name="T1" fmla="*/ 0 h 46"/>
                <a:gd name="T2" fmla="*/ 0 w 1"/>
                <a:gd name="T3" fmla="*/ 22 h 46"/>
                <a:gd name="T4" fmla="*/ 0 w 1"/>
                <a:gd name="T5" fmla="*/ 35 h 46"/>
                <a:gd name="T6" fmla="*/ 0 w 1"/>
                <a:gd name="T7" fmla="*/ 46 h 46"/>
                <a:gd name="T8" fmla="*/ 0 60000 65536"/>
                <a:gd name="T9" fmla="*/ 0 60000 65536"/>
                <a:gd name="T10" fmla="*/ 0 60000 65536"/>
                <a:gd name="T11" fmla="*/ 0 60000 65536"/>
                <a:gd name="T12" fmla="*/ 0 w 1"/>
                <a:gd name="T13" fmla="*/ 0 h 46"/>
                <a:gd name="T14" fmla="*/ 1 w 1"/>
                <a:gd name="T15" fmla="*/ 46 h 46"/>
              </a:gdLst>
              <a:ahLst/>
              <a:cxnLst>
                <a:cxn ang="T8">
                  <a:pos x="T0" y="T1"/>
                </a:cxn>
                <a:cxn ang="T9">
                  <a:pos x="T2" y="T3"/>
                </a:cxn>
                <a:cxn ang="T10">
                  <a:pos x="T4" y="T5"/>
                </a:cxn>
                <a:cxn ang="T11">
                  <a:pos x="T6" y="T7"/>
                </a:cxn>
              </a:cxnLst>
              <a:rect l="T12" t="T13" r="T14" b="T15"/>
              <a:pathLst>
                <a:path w="1" h="46">
                  <a:moveTo>
                    <a:pt x="0" y="0"/>
                  </a:moveTo>
                  <a:lnTo>
                    <a:pt x="0" y="22"/>
                  </a:lnTo>
                  <a:lnTo>
                    <a:pt x="0" y="35"/>
                  </a:lnTo>
                  <a:lnTo>
                    <a:pt x="0" y="4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37" name="Line 1390"/>
            <p:cNvSpPr>
              <a:spLocks noChangeShapeType="1"/>
            </p:cNvSpPr>
            <p:nvPr/>
          </p:nvSpPr>
          <p:spPr bwMode="auto">
            <a:xfrm flipV="1">
              <a:off x="2384" y="177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38" name="Line 1391"/>
            <p:cNvSpPr>
              <a:spLocks noChangeShapeType="1"/>
            </p:cNvSpPr>
            <p:nvPr/>
          </p:nvSpPr>
          <p:spPr bwMode="auto">
            <a:xfrm flipV="1">
              <a:off x="2384" y="1743"/>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39" name="Line 1392"/>
            <p:cNvSpPr>
              <a:spLocks noChangeShapeType="1"/>
            </p:cNvSpPr>
            <p:nvPr/>
          </p:nvSpPr>
          <p:spPr bwMode="auto">
            <a:xfrm flipV="1">
              <a:off x="2384" y="171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40" name="Line 1393"/>
            <p:cNvSpPr>
              <a:spLocks noChangeShapeType="1"/>
            </p:cNvSpPr>
            <p:nvPr/>
          </p:nvSpPr>
          <p:spPr bwMode="auto">
            <a:xfrm flipV="1">
              <a:off x="2384" y="1676"/>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41" name="Freeform 1394"/>
            <p:cNvSpPr>
              <a:spLocks/>
            </p:cNvSpPr>
            <p:nvPr/>
          </p:nvSpPr>
          <p:spPr bwMode="auto">
            <a:xfrm>
              <a:off x="2384" y="1643"/>
              <a:ext cx="1" cy="22"/>
            </a:xfrm>
            <a:custGeom>
              <a:avLst/>
              <a:gdLst>
                <a:gd name="T0" fmla="*/ 0 w 1"/>
                <a:gd name="T1" fmla="*/ 22 h 22"/>
                <a:gd name="T2" fmla="*/ 0 w 1"/>
                <a:gd name="T3" fmla="*/ 15 h 22"/>
                <a:gd name="T4" fmla="*/ 0 w 1"/>
                <a:gd name="T5" fmla="*/ 0 h 22"/>
                <a:gd name="T6" fmla="*/ 0 60000 65536"/>
                <a:gd name="T7" fmla="*/ 0 60000 65536"/>
                <a:gd name="T8" fmla="*/ 0 60000 65536"/>
                <a:gd name="T9" fmla="*/ 0 w 1"/>
                <a:gd name="T10" fmla="*/ 0 h 22"/>
                <a:gd name="T11" fmla="*/ 1 w 1"/>
                <a:gd name="T12" fmla="*/ 22 h 22"/>
              </a:gdLst>
              <a:ahLst/>
              <a:cxnLst>
                <a:cxn ang="T6">
                  <a:pos x="T0" y="T1"/>
                </a:cxn>
                <a:cxn ang="T7">
                  <a:pos x="T2" y="T3"/>
                </a:cxn>
                <a:cxn ang="T8">
                  <a:pos x="T4" y="T5"/>
                </a:cxn>
              </a:cxnLst>
              <a:rect l="T9" t="T10" r="T11" b="T12"/>
              <a:pathLst>
                <a:path w="1" h="22">
                  <a:moveTo>
                    <a:pt x="0" y="22"/>
                  </a:moveTo>
                  <a:lnTo>
                    <a:pt x="0" y="15"/>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2" name="Line 1395"/>
            <p:cNvSpPr>
              <a:spLocks noChangeShapeType="1"/>
            </p:cNvSpPr>
            <p:nvPr/>
          </p:nvSpPr>
          <p:spPr bwMode="auto">
            <a:xfrm flipV="1">
              <a:off x="2384" y="160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43" name="Line 1396"/>
            <p:cNvSpPr>
              <a:spLocks noChangeShapeType="1"/>
            </p:cNvSpPr>
            <p:nvPr/>
          </p:nvSpPr>
          <p:spPr bwMode="auto">
            <a:xfrm flipV="1">
              <a:off x="2384" y="1575"/>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44" name="Freeform 1397"/>
            <p:cNvSpPr>
              <a:spLocks/>
            </p:cNvSpPr>
            <p:nvPr/>
          </p:nvSpPr>
          <p:spPr bwMode="auto">
            <a:xfrm>
              <a:off x="2384" y="1518"/>
              <a:ext cx="1" cy="44"/>
            </a:xfrm>
            <a:custGeom>
              <a:avLst/>
              <a:gdLst>
                <a:gd name="T0" fmla="*/ 0 w 1"/>
                <a:gd name="T1" fmla="*/ 44 h 44"/>
                <a:gd name="T2" fmla="*/ 0 w 1"/>
                <a:gd name="T3" fmla="*/ 22 h 44"/>
                <a:gd name="T4" fmla="*/ 0 w 1"/>
                <a:gd name="T5" fmla="*/ 11 h 44"/>
                <a:gd name="T6" fmla="*/ 0 w 1"/>
                <a:gd name="T7" fmla="*/ 0 h 44"/>
                <a:gd name="T8" fmla="*/ 0 60000 65536"/>
                <a:gd name="T9" fmla="*/ 0 60000 65536"/>
                <a:gd name="T10" fmla="*/ 0 60000 65536"/>
                <a:gd name="T11" fmla="*/ 0 60000 65536"/>
                <a:gd name="T12" fmla="*/ 0 w 1"/>
                <a:gd name="T13" fmla="*/ 0 h 44"/>
                <a:gd name="T14" fmla="*/ 1 w 1"/>
                <a:gd name="T15" fmla="*/ 44 h 44"/>
              </a:gdLst>
              <a:ahLst/>
              <a:cxnLst>
                <a:cxn ang="T8">
                  <a:pos x="T0" y="T1"/>
                </a:cxn>
                <a:cxn ang="T9">
                  <a:pos x="T2" y="T3"/>
                </a:cxn>
                <a:cxn ang="T10">
                  <a:pos x="T4" y="T5"/>
                </a:cxn>
                <a:cxn ang="T11">
                  <a:pos x="T6" y="T7"/>
                </a:cxn>
              </a:cxnLst>
              <a:rect l="T12" t="T13" r="T14" b="T15"/>
              <a:pathLst>
                <a:path w="1" h="44">
                  <a:moveTo>
                    <a:pt x="0" y="44"/>
                  </a:moveTo>
                  <a:lnTo>
                    <a:pt x="0" y="22"/>
                  </a:lnTo>
                  <a:lnTo>
                    <a:pt x="0" y="1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5" name="Line 1398"/>
            <p:cNvSpPr>
              <a:spLocks noChangeShapeType="1"/>
            </p:cNvSpPr>
            <p:nvPr/>
          </p:nvSpPr>
          <p:spPr bwMode="auto">
            <a:xfrm flipH="1">
              <a:off x="2114" y="1518"/>
              <a:ext cx="18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46" name="Freeform 1399"/>
            <p:cNvSpPr>
              <a:spLocks/>
            </p:cNvSpPr>
            <p:nvPr/>
          </p:nvSpPr>
          <p:spPr bwMode="auto">
            <a:xfrm>
              <a:off x="2384" y="1518"/>
              <a:ext cx="182" cy="1"/>
            </a:xfrm>
            <a:custGeom>
              <a:avLst/>
              <a:gdLst>
                <a:gd name="T0" fmla="*/ 182 w 182"/>
                <a:gd name="T1" fmla="*/ 0 h 1"/>
                <a:gd name="T2" fmla="*/ 0 w 182"/>
                <a:gd name="T3" fmla="*/ 0 h 1"/>
                <a:gd name="T4" fmla="*/ 0 w 182"/>
                <a:gd name="T5" fmla="*/ 0 h 1"/>
                <a:gd name="T6" fmla="*/ 0 60000 65536"/>
                <a:gd name="T7" fmla="*/ 0 60000 65536"/>
                <a:gd name="T8" fmla="*/ 0 60000 65536"/>
                <a:gd name="T9" fmla="*/ 0 w 182"/>
                <a:gd name="T10" fmla="*/ 0 h 1"/>
                <a:gd name="T11" fmla="*/ 182 w 182"/>
                <a:gd name="T12" fmla="*/ 1 h 1"/>
              </a:gdLst>
              <a:ahLst/>
              <a:cxnLst>
                <a:cxn ang="T6">
                  <a:pos x="T0" y="T1"/>
                </a:cxn>
                <a:cxn ang="T7">
                  <a:pos x="T2" y="T3"/>
                </a:cxn>
                <a:cxn ang="T8">
                  <a:pos x="T4" y="T5"/>
                </a:cxn>
              </a:cxnLst>
              <a:rect l="T9" t="T10" r="T11" b="T12"/>
              <a:pathLst>
                <a:path w="182" h="1">
                  <a:moveTo>
                    <a:pt x="182" y="0"/>
                  </a:move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7" name="Freeform 1400"/>
            <p:cNvSpPr>
              <a:spLocks/>
            </p:cNvSpPr>
            <p:nvPr/>
          </p:nvSpPr>
          <p:spPr bwMode="auto">
            <a:xfrm>
              <a:off x="2384" y="1800"/>
              <a:ext cx="182" cy="1"/>
            </a:xfrm>
            <a:custGeom>
              <a:avLst/>
              <a:gdLst>
                <a:gd name="T0" fmla="*/ 0 w 182"/>
                <a:gd name="T1" fmla="*/ 0 h 1"/>
                <a:gd name="T2" fmla="*/ 0 w 182"/>
                <a:gd name="T3" fmla="*/ 0 h 1"/>
                <a:gd name="T4" fmla="*/ 182 w 182"/>
                <a:gd name="T5" fmla="*/ 0 h 1"/>
                <a:gd name="T6" fmla="*/ 0 60000 65536"/>
                <a:gd name="T7" fmla="*/ 0 60000 65536"/>
                <a:gd name="T8" fmla="*/ 0 60000 65536"/>
                <a:gd name="T9" fmla="*/ 0 w 182"/>
                <a:gd name="T10" fmla="*/ 0 h 1"/>
                <a:gd name="T11" fmla="*/ 182 w 182"/>
                <a:gd name="T12" fmla="*/ 1 h 1"/>
              </a:gdLst>
              <a:ahLst/>
              <a:cxnLst>
                <a:cxn ang="T6">
                  <a:pos x="T0" y="T1"/>
                </a:cxn>
                <a:cxn ang="T7">
                  <a:pos x="T2" y="T3"/>
                </a:cxn>
                <a:cxn ang="T8">
                  <a:pos x="T4" y="T5"/>
                </a:cxn>
              </a:cxnLst>
              <a:rect l="T9" t="T10" r="T11" b="T12"/>
              <a:pathLst>
                <a:path w="182" h="1">
                  <a:moveTo>
                    <a:pt x="0" y="0"/>
                  </a:moveTo>
                  <a:lnTo>
                    <a:pt x="0" y="0"/>
                  </a:lnTo>
                  <a:lnTo>
                    <a:pt x="182"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8" name="Freeform 1401"/>
            <p:cNvSpPr>
              <a:spLocks/>
            </p:cNvSpPr>
            <p:nvPr/>
          </p:nvSpPr>
          <p:spPr bwMode="auto">
            <a:xfrm>
              <a:off x="2114" y="1800"/>
              <a:ext cx="181" cy="1"/>
            </a:xfrm>
            <a:custGeom>
              <a:avLst/>
              <a:gdLst>
                <a:gd name="T0" fmla="*/ 0 w 181"/>
                <a:gd name="T1" fmla="*/ 0 h 1"/>
                <a:gd name="T2" fmla="*/ 181 w 181"/>
                <a:gd name="T3" fmla="*/ 0 h 1"/>
                <a:gd name="T4" fmla="*/ 181 w 181"/>
                <a:gd name="T5" fmla="*/ 0 h 1"/>
                <a:gd name="T6" fmla="*/ 0 60000 65536"/>
                <a:gd name="T7" fmla="*/ 0 60000 65536"/>
                <a:gd name="T8" fmla="*/ 0 60000 65536"/>
                <a:gd name="T9" fmla="*/ 0 w 181"/>
                <a:gd name="T10" fmla="*/ 0 h 1"/>
                <a:gd name="T11" fmla="*/ 181 w 181"/>
                <a:gd name="T12" fmla="*/ 1 h 1"/>
              </a:gdLst>
              <a:ahLst/>
              <a:cxnLst>
                <a:cxn ang="T6">
                  <a:pos x="T0" y="T1"/>
                </a:cxn>
                <a:cxn ang="T7">
                  <a:pos x="T2" y="T3"/>
                </a:cxn>
                <a:cxn ang="T8">
                  <a:pos x="T4" y="T5"/>
                </a:cxn>
              </a:cxnLst>
              <a:rect l="T9" t="T10" r="T11" b="T12"/>
              <a:pathLst>
                <a:path w="181" h="1">
                  <a:moveTo>
                    <a:pt x="0" y="0"/>
                  </a:moveTo>
                  <a:lnTo>
                    <a:pt x="181"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49" name="Line 1402"/>
            <p:cNvSpPr>
              <a:spLocks noChangeShapeType="1"/>
            </p:cNvSpPr>
            <p:nvPr/>
          </p:nvSpPr>
          <p:spPr bwMode="auto">
            <a:xfrm flipH="1">
              <a:off x="1833" y="1575"/>
              <a:ext cx="24" cy="2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0" name="Line 1403"/>
            <p:cNvSpPr>
              <a:spLocks noChangeShapeType="1"/>
            </p:cNvSpPr>
            <p:nvPr/>
          </p:nvSpPr>
          <p:spPr bwMode="auto">
            <a:xfrm>
              <a:off x="1833" y="1721"/>
              <a:ext cx="24" cy="22"/>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1" name="Line 1404"/>
            <p:cNvSpPr>
              <a:spLocks noChangeShapeType="1"/>
            </p:cNvSpPr>
            <p:nvPr/>
          </p:nvSpPr>
          <p:spPr bwMode="auto">
            <a:xfrm flipH="1">
              <a:off x="1857" y="1575"/>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2" name="Line 1405"/>
            <p:cNvSpPr>
              <a:spLocks noChangeShapeType="1"/>
            </p:cNvSpPr>
            <p:nvPr/>
          </p:nvSpPr>
          <p:spPr bwMode="auto">
            <a:xfrm>
              <a:off x="1857" y="1743"/>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3" name="Line 1406"/>
            <p:cNvSpPr>
              <a:spLocks noChangeShapeType="1"/>
            </p:cNvSpPr>
            <p:nvPr/>
          </p:nvSpPr>
          <p:spPr bwMode="auto">
            <a:xfrm flipH="1">
              <a:off x="3318" y="1433"/>
              <a:ext cx="42" cy="4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4" name="Freeform 1407"/>
            <p:cNvSpPr>
              <a:spLocks/>
            </p:cNvSpPr>
            <p:nvPr/>
          </p:nvSpPr>
          <p:spPr bwMode="auto">
            <a:xfrm>
              <a:off x="3270" y="1433"/>
              <a:ext cx="170" cy="171"/>
            </a:xfrm>
            <a:custGeom>
              <a:avLst/>
              <a:gdLst>
                <a:gd name="T0" fmla="*/ 170 w 170"/>
                <a:gd name="T1" fmla="*/ 0 h 171"/>
                <a:gd name="T2" fmla="*/ 0 w 170"/>
                <a:gd name="T3" fmla="*/ 171 h 171"/>
                <a:gd name="T4" fmla="*/ 0 w 170"/>
                <a:gd name="T5" fmla="*/ 171 h 171"/>
                <a:gd name="T6" fmla="*/ 0 60000 65536"/>
                <a:gd name="T7" fmla="*/ 0 60000 65536"/>
                <a:gd name="T8" fmla="*/ 0 60000 65536"/>
                <a:gd name="T9" fmla="*/ 0 w 170"/>
                <a:gd name="T10" fmla="*/ 0 h 171"/>
                <a:gd name="T11" fmla="*/ 170 w 170"/>
                <a:gd name="T12" fmla="*/ 171 h 171"/>
              </a:gdLst>
              <a:ahLst/>
              <a:cxnLst>
                <a:cxn ang="T6">
                  <a:pos x="T0" y="T1"/>
                </a:cxn>
                <a:cxn ang="T7">
                  <a:pos x="T2" y="T3"/>
                </a:cxn>
                <a:cxn ang="T8">
                  <a:pos x="T4" y="T5"/>
                </a:cxn>
              </a:cxnLst>
              <a:rect l="T9" t="T10" r="T11" b="T12"/>
              <a:pathLst>
                <a:path w="170" h="171">
                  <a:moveTo>
                    <a:pt x="170" y="0"/>
                  </a:moveTo>
                  <a:lnTo>
                    <a:pt x="0" y="17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55" name="Freeform 1408"/>
            <p:cNvSpPr>
              <a:spLocks/>
            </p:cNvSpPr>
            <p:nvPr/>
          </p:nvSpPr>
          <p:spPr bwMode="auto">
            <a:xfrm>
              <a:off x="3222" y="1647"/>
              <a:ext cx="85" cy="83"/>
            </a:xfrm>
            <a:custGeom>
              <a:avLst/>
              <a:gdLst>
                <a:gd name="T0" fmla="*/ 85 w 85"/>
                <a:gd name="T1" fmla="*/ 0 h 83"/>
                <a:gd name="T2" fmla="*/ 72 w 85"/>
                <a:gd name="T3" fmla="*/ 11 h 83"/>
                <a:gd name="T4" fmla="*/ 0 w 85"/>
                <a:gd name="T5" fmla="*/ 83 h 83"/>
                <a:gd name="T6" fmla="*/ 0 60000 65536"/>
                <a:gd name="T7" fmla="*/ 0 60000 65536"/>
                <a:gd name="T8" fmla="*/ 0 60000 65536"/>
                <a:gd name="T9" fmla="*/ 0 w 85"/>
                <a:gd name="T10" fmla="*/ 0 h 83"/>
                <a:gd name="T11" fmla="*/ 85 w 85"/>
                <a:gd name="T12" fmla="*/ 83 h 83"/>
              </a:gdLst>
              <a:ahLst/>
              <a:cxnLst>
                <a:cxn ang="T6">
                  <a:pos x="T0" y="T1"/>
                </a:cxn>
                <a:cxn ang="T7">
                  <a:pos x="T2" y="T3"/>
                </a:cxn>
                <a:cxn ang="T8">
                  <a:pos x="T4" y="T5"/>
                </a:cxn>
              </a:cxnLst>
              <a:rect l="T9" t="T10" r="T11" b="T12"/>
              <a:pathLst>
                <a:path w="85" h="83">
                  <a:moveTo>
                    <a:pt x="85" y="0"/>
                  </a:moveTo>
                  <a:lnTo>
                    <a:pt x="72" y="11"/>
                  </a:lnTo>
                  <a:lnTo>
                    <a:pt x="0" y="8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56" name="Freeform 1409"/>
            <p:cNvSpPr>
              <a:spLocks/>
            </p:cNvSpPr>
            <p:nvPr/>
          </p:nvSpPr>
          <p:spPr bwMode="auto">
            <a:xfrm>
              <a:off x="3451" y="1488"/>
              <a:ext cx="13" cy="13"/>
            </a:xfrm>
            <a:custGeom>
              <a:avLst/>
              <a:gdLst>
                <a:gd name="T0" fmla="*/ 13 w 13"/>
                <a:gd name="T1" fmla="*/ 0 h 13"/>
                <a:gd name="T2" fmla="*/ 2 w 13"/>
                <a:gd name="T3" fmla="*/ 13 h 13"/>
                <a:gd name="T4" fmla="*/ 0 w 13"/>
                <a:gd name="T5" fmla="*/ 13 h 13"/>
                <a:gd name="T6" fmla="*/ 0 60000 65536"/>
                <a:gd name="T7" fmla="*/ 0 60000 65536"/>
                <a:gd name="T8" fmla="*/ 0 60000 65536"/>
                <a:gd name="T9" fmla="*/ 0 w 13"/>
                <a:gd name="T10" fmla="*/ 0 h 13"/>
                <a:gd name="T11" fmla="*/ 13 w 13"/>
                <a:gd name="T12" fmla="*/ 13 h 13"/>
              </a:gdLst>
              <a:ahLst/>
              <a:cxnLst>
                <a:cxn ang="T6">
                  <a:pos x="T0" y="T1"/>
                </a:cxn>
                <a:cxn ang="T7">
                  <a:pos x="T2" y="T3"/>
                </a:cxn>
                <a:cxn ang="T8">
                  <a:pos x="T4" y="T5"/>
                </a:cxn>
              </a:cxnLst>
              <a:rect l="T9" t="T10" r="T11" b="T12"/>
              <a:pathLst>
                <a:path w="13" h="13">
                  <a:moveTo>
                    <a:pt x="13" y="0"/>
                  </a:moveTo>
                  <a:lnTo>
                    <a:pt x="2" y="13"/>
                  </a:lnTo>
                  <a:lnTo>
                    <a:pt x="0" y="1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57" name="Line 1410"/>
            <p:cNvSpPr>
              <a:spLocks noChangeShapeType="1"/>
            </p:cNvSpPr>
            <p:nvPr/>
          </p:nvSpPr>
          <p:spPr bwMode="auto">
            <a:xfrm flipH="1">
              <a:off x="3224" y="1717"/>
              <a:ext cx="92" cy="8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8" name="Line 1411"/>
            <p:cNvSpPr>
              <a:spLocks noChangeShapeType="1"/>
            </p:cNvSpPr>
            <p:nvPr/>
          </p:nvSpPr>
          <p:spPr bwMode="auto">
            <a:xfrm flipH="1">
              <a:off x="3246" y="1765"/>
              <a:ext cx="101" cy="10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59" name="Line 1412"/>
            <p:cNvSpPr>
              <a:spLocks noChangeShapeType="1"/>
            </p:cNvSpPr>
            <p:nvPr/>
          </p:nvSpPr>
          <p:spPr bwMode="auto">
            <a:xfrm flipH="1">
              <a:off x="3307" y="1800"/>
              <a:ext cx="85" cy="8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0" name="Line 1413"/>
            <p:cNvSpPr>
              <a:spLocks noChangeShapeType="1"/>
            </p:cNvSpPr>
            <p:nvPr/>
          </p:nvSpPr>
          <p:spPr bwMode="auto">
            <a:xfrm flipH="1">
              <a:off x="3388" y="1817"/>
              <a:ext cx="65" cy="6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1" name="Freeform 1414"/>
            <p:cNvSpPr>
              <a:spLocks/>
            </p:cNvSpPr>
            <p:nvPr/>
          </p:nvSpPr>
          <p:spPr bwMode="auto">
            <a:xfrm>
              <a:off x="2901" y="1433"/>
              <a:ext cx="225" cy="90"/>
            </a:xfrm>
            <a:custGeom>
              <a:avLst/>
              <a:gdLst>
                <a:gd name="T0" fmla="*/ 0 w 225"/>
                <a:gd name="T1" fmla="*/ 0 h 90"/>
                <a:gd name="T2" fmla="*/ 0 w 225"/>
                <a:gd name="T3" fmla="*/ 90 h 90"/>
                <a:gd name="T4" fmla="*/ 110 w 225"/>
                <a:gd name="T5" fmla="*/ 90 h 90"/>
                <a:gd name="T6" fmla="*/ 225 w 225"/>
                <a:gd name="T7" fmla="*/ 90 h 90"/>
                <a:gd name="T8" fmla="*/ 0 60000 65536"/>
                <a:gd name="T9" fmla="*/ 0 60000 65536"/>
                <a:gd name="T10" fmla="*/ 0 60000 65536"/>
                <a:gd name="T11" fmla="*/ 0 60000 65536"/>
                <a:gd name="T12" fmla="*/ 0 w 225"/>
                <a:gd name="T13" fmla="*/ 0 h 90"/>
                <a:gd name="T14" fmla="*/ 225 w 225"/>
                <a:gd name="T15" fmla="*/ 90 h 90"/>
              </a:gdLst>
              <a:ahLst/>
              <a:cxnLst>
                <a:cxn ang="T8">
                  <a:pos x="T0" y="T1"/>
                </a:cxn>
                <a:cxn ang="T9">
                  <a:pos x="T2" y="T3"/>
                </a:cxn>
                <a:cxn ang="T10">
                  <a:pos x="T4" y="T5"/>
                </a:cxn>
                <a:cxn ang="T11">
                  <a:pos x="T6" y="T7"/>
                </a:cxn>
              </a:cxnLst>
              <a:rect l="T12" t="T13" r="T14" b="T15"/>
              <a:pathLst>
                <a:path w="225" h="90">
                  <a:moveTo>
                    <a:pt x="0" y="0"/>
                  </a:moveTo>
                  <a:lnTo>
                    <a:pt x="0" y="90"/>
                  </a:lnTo>
                  <a:lnTo>
                    <a:pt x="110" y="90"/>
                  </a:lnTo>
                  <a:lnTo>
                    <a:pt x="225" y="9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62" name="Freeform 1415"/>
            <p:cNvSpPr>
              <a:spLocks/>
            </p:cNvSpPr>
            <p:nvPr/>
          </p:nvSpPr>
          <p:spPr bwMode="auto">
            <a:xfrm>
              <a:off x="3220" y="1433"/>
              <a:ext cx="118" cy="450"/>
            </a:xfrm>
            <a:custGeom>
              <a:avLst/>
              <a:gdLst>
                <a:gd name="T0" fmla="*/ 118 w 118"/>
                <a:gd name="T1" fmla="*/ 0 h 450"/>
                <a:gd name="T2" fmla="*/ 98 w 118"/>
                <a:gd name="T3" fmla="*/ 40 h 450"/>
                <a:gd name="T4" fmla="*/ 98 w 118"/>
                <a:gd name="T5" fmla="*/ 42 h 450"/>
                <a:gd name="T6" fmla="*/ 83 w 118"/>
                <a:gd name="T7" fmla="*/ 79 h 450"/>
                <a:gd name="T8" fmla="*/ 70 w 118"/>
                <a:gd name="T9" fmla="*/ 123 h 450"/>
                <a:gd name="T10" fmla="*/ 52 w 118"/>
                <a:gd name="T11" fmla="*/ 164 h 450"/>
                <a:gd name="T12" fmla="*/ 50 w 118"/>
                <a:gd name="T13" fmla="*/ 171 h 450"/>
                <a:gd name="T14" fmla="*/ 39 w 118"/>
                <a:gd name="T15" fmla="*/ 192 h 450"/>
                <a:gd name="T16" fmla="*/ 26 w 118"/>
                <a:gd name="T17" fmla="*/ 221 h 450"/>
                <a:gd name="T18" fmla="*/ 26 w 118"/>
                <a:gd name="T19" fmla="*/ 225 h 450"/>
                <a:gd name="T20" fmla="*/ 15 w 118"/>
                <a:gd name="T21" fmla="*/ 249 h 450"/>
                <a:gd name="T22" fmla="*/ 7 w 118"/>
                <a:gd name="T23" fmla="*/ 280 h 450"/>
                <a:gd name="T24" fmla="*/ 2 w 118"/>
                <a:gd name="T25" fmla="*/ 297 h 450"/>
                <a:gd name="T26" fmla="*/ 0 w 118"/>
                <a:gd name="T27" fmla="*/ 308 h 450"/>
                <a:gd name="T28" fmla="*/ 0 w 118"/>
                <a:gd name="T29" fmla="*/ 339 h 450"/>
                <a:gd name="T30" fmla="*/ 2 w 118"/>
                <a:gd name="T31" fmla="*/ 367 h 450"/>
                <a:gd name="T32" fmla="*/ 4 w 118"/>
                <a:gd name="T33" fmla="*/ 373 h 450"/>
                <a:gd name="T34" fmla="*/ 11 w 118"/>
                <a:gd name="T35" fmla="*/ 397 h 450"/>
                <a:gd name="T36" fmla="*/ 22 w 118"/>
                <a:gd name="T37" fmla="*/ 424 h 450"/>
                <a:gd name="T38" fmla="*/ 26 w 118"/>
                <a:gd name="T39" fmla="*/ 432 h 450"/>
                <a:gd name="T40" fmla="*/ 37 w 118"/>
                <a:gd name="T41" fmla="*/ 450 h 45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8"/>
                <a:gd name="T64" fmla="*/ 0 h 450"/>
                <a:gd name="T65" fmla="*/ 118 w 118"/>
                <a:gd name="T66" fmla="*/ 450 h 45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8" h="450">
                  <a:moveTo>
                    <a:pt x="118" y="0"/>
                  </a:moveTo>
                  <a:lnTo>
                    <a:pt x="98" y="40"/>
                  </a:lnTo>
                  <a:lnTo>
                    <a:pt x="98" y="42"/>
                  </a:lnTo>
                  <a:lnTo>
                    <a:pt x="83" y="79"/>
                  </a:lnTo>
                  <a:lnTo>
                    <a:pt x="70" y="123"/>
                  </a:lnTo>
                  <a:lnTo>
                    <a:pt x="52" y="164"/>
                  </a:lnTo>
                  <a:lnTo>
                    <a:pt x="50" y="171"/>
                  </a:lnTo>
                  <a:lnTo>
                    <a:pt x="39" y="192"/>
                  </a:lnTo>
                  <a:lnTo>
                    <a:pt x="26" y="221"/>
                  </a:lnTo>
                  <a:lnTo>
                    <a:pt x="26" y="225"/>
                  </a:lnTo>
                  <a:lnTo>
                    <a:pt x="15" y="249"/>
                  </a:lnTo>
                  <a:lnTo>
                    <a:pt x="7" y="280"/>
                  </a:lnTo>
                  <a:lnTo>
                    <a:pt x="2" y="297"/>
                  </a:lnTo>
                  <a:lnTo>
                    <a:pt x="0" y="308"/>
                  </a:lnTo>
                  <a:lnTo>
                    <a:pt x="0" y="339"/>
                  </a:lnTo>
                  <a:lnTo>
                    <a:pt x="2" y="367"/>
                  </a:lnTo>
                  <a:lnTo>
                    <a:pt x="4" y="373"/>
                  </a:lnTo>
                  <a:lnTo>
                    <a:pt x="11" y="397"/>
                  </a:lnTo>
                  <a:lnTo>
                    <a:pt x="22" y="424"/>
                  </a:lnTo>
                  <a:lnTo>
                    <a:pt x="26" y="432"/>
                  </a:lnTo>
                  <a:lnTo>
                    <a:pt x="37" y="45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63" name="Freeform 1416"/>
            <p:cNvSpPr>
              <a:spLocks/>
            </p:cNvSpPr>
            <p:nvPr/>
          </p:nvSpPr>
          <p:spPr bwMode="auto">
            <a:xfrm>
              <a:off x="2688" y="1693"/>
              <a:ext cx="113" cy="111"/>
            </a:xfrm>
            <a:custGeom>
              <a:avLst/>
              <a:gdLst>
                <a:gd name="T0" fmla="*/ 1163 w 52"/>
                <a:gd name="T1" fmla="*/ 588 h 51"/>
                <a:gd name="T2" fmla="*/ 1163 w 52"/>
                <a:gd name="T3" fmla="*/ 474 h 51"/>
                <a:gd name="T4" fmla="*/ 1119 w 52"/>
                <a:gd name="T5" fmla="*/ 383 h 51"/>
                <a:gd name="T6" fmla="*/ 585 w 52"/>
                <a:gd name="T7" fmla="*/ 0 h 51"/>
                <a:gd name="T8" fmla="*/ 20 w 52"/>
                <a:gd name="T9" fmla="*/ 422 h 51"/>
                <a:gd name="T10" fmla="*/ 0 w 52"/>
                <a:gd name="T11" fmla="*/ 516 h 51"/>
                <a:gd name="T12" fmla="*/ 0 w 52"/>
                <a:gd name="T13" fmla="*/ 588 h 51"/>
                <a:gd name="T14" fmla="*/ 0 w 52"/>
                <a:gd name="T15" fmla="*/ 629 h 51"/>
                <a:gd name="T16" fmla="*/ 43 w 52"/>
                <a:gd name="T17" fmla="*/ 781 h 51"/>
                <a:gd name="T18" fmla="*/ 585 w 52"/>
                <a:gd name="T19" fmla="*/ 1147 h 51"/>
                <a:gd name="T20" fmla="*/ 1119 w 52"/>
                <a:gd name="T21" fmla="*/ 781 h 51"/>
                <a:gd name="T22" fmla="*/ 1163 w 52"/>
                <a:gd name="T23" fmla="*/ 668 h 51"/>
                <a:gd name="T24" fmla="*/ 1163 w 52"/>
                <a:gd name="T25" fmla="*/ 588 h 5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2"/>
                <a:gd name="T40" fmla="*/ 0 h 51"/>
                <a:gd name="T41" fmla="*/ 52 w 52"/>
                <a:gd name="T42" fmla="*/ 51 h 5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2" h="51">
                  <a:moveTo>
                    <a:pt x="52" y="26"/>
                  </a:moveTo>
                  <a:cubicBezTo>
                    <a:pt x="52" y="21"/>
                    <a:pt x="52" y="21"/>
                    <a:pt x="52" y="21"/>
                  </a:cubicBezTo>
                  <a:cubicBezTo>
                    <a:pt x="50" y="17"/>
                    <a:pt x="50" y="17"/>
                    <a:pt x="50" y="17"/>
                  </a:cubicBezTo>
                  <a:cubicBezTo>
                    <a:pt x="46" y="5"/>
                    <a:pt x="36" y="0"/>
                    <a:pt x="26" y="0"/>
                  </a:cubicBezTo>
                  <a:cubicBezTo>
                    <a:pt x="15" y="0"/>
                    <a:pt x="5" y="6"/>
                    <a:pt x="1" y="19"/>
                  </a:cubicBezTo>
                  <a:cubicBezTo>
                    <a:pt x="0" y="23"/>
                    <a:pt x="0" y="23"/>
                    <a:pt x="0" y="23"/>
                  </a:cubicBezTo>
                  <a:cubicBezTo>
                    <a:pt x="0" y="26"/>
                    <a:pt x="0" y="26"/>
                    <a:pt x="0" y="26"/>
                  </a:cubicBezTo>
                  <a:cubicBezTo>
                    <a:pt x="0" y="28"/>
                    <a:pt x="0" y="28"/>
                    <a:pt x="0" y="28"/>
                  </a:cubicBezTo>
                  <a:cubicBezTo>
                    <a:pt x="1" y="31"/>
                    <a:pt x="1" y="33"/>
                    <a:pt x="2" y="35"/>
                  </a:cubicBezTo>
                  <a:cubicBezTo>
                    <a:pt x="6" y="46"/>
                    <a:pt x="16" y="51"/>
                    <a:pt x="26" y="51"/>
                  </a:cubicBezTo>
                  <a:cubicBezTo>
                    <a:pt x="36" y="51"/>
                    <a:pt x="46" y="46"/>
                    <a:pt x="50" y="35"/>
                  </a:cubicBezTo>
                  <a:cubicBezTo>
                    <a:pt x="52" y="30"/>
                    <a:pt x="52" y="30"/>
                    <a:pt x="52" y="30"/>
                  </a:cubicBezTo>
                  <a:cubicBezTo>
                    <a:pt x="52" y="26"/>
                    <a:pt x="52" y="26"/>
                    <a:pt x="52" y="26"/>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64" name="Freeform 1417"/>
            <p:cNvSpPr>
              <a:spLocks/>
            </p:cNvSpPr>
            <p:nvPr/>
          </p:nvSpPr>
          <p:spPr bwMode="auto">
            <a:xfrm>
              <a:off x="2688" y="1512"/>
              <a:ext cx="113" cy="113"/>
            </a:xfrm>
            <a:custGeom>
              <a:avLst/>
              <a:gdLst>
                <a:gd name="T0" fmla="*/ 1163 w 52"/>
                <a:gd name="T1" fmla="*/ 585 h 52"/>
                <a:gd name="T2" fmla="*/ 1163 w 52"/>
                <a:gd name="T3" fmla="*/ 491 h 52"/>
                <a:gd name="T4" fmla="*/ 1119 w 52"/>
                <a:gd name="T5" fmla="*/ 378 h 52"/>
                <a:gd name="T6" fmla="*/ 585 w 52"/>
                <a:gd name="T7" fmla="*/ 0 h 52"/>
                <a:gd name="T8" fmla="*/ 20 w 52"/>
                <a:gd name="T9" fmla="*/ 419 h 52"/>
                <a:gd name="T10" fmla="*/ 0 w 52"/>
                <a:gd name="T11" fmla="*/ 535 h 52"/>
                <a:gd name="T12" fmla="*/ 0 w 52"/>
                <a:gd name="T13" fmla="*/ 585 h 52"/>
                <a:gd name="T14" fmla="*/ 0 w 52"/>
                <a:gd name="T15" fmla="*/ 628 h 52"/>
                <a:gd name="T16" fmla="*/ 585 w 52"/>
                <a:gd name="T17" fmla="*/ 1163 h 52"/>
                <a:gd name="T18" fmla="*/ 1119 w 52"/>
                <a:gd name="T19" fmla="*/ 780 h 52"/>
                <a:gd name="T20" fmla="*/ 1163 w 52"/>
                <a:gd name="T21" fmla="*/ 689 h 52"/>
                <a:gd name="T22" fmla="*/ 1163 w 52"/>
                <a:gd name="T23" fmla="*/ 585 h 5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2"/>
                <a:gd name="T37" fmla="*/ 0 h 52"/>
                <a:gd name="T38" fmla="*/ 52 w 52"/>
                <a:gd name="T39" fmla="*/ 52 h 5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2" h="52">
                  <a:moveTo>
                    <a:pt x="52" y="26"/>
                  </a:moveTo>
                  <a:cubicBezTo>
                    <a:pt x="52" y="22"/>
                    <a:pt x="52" y="22"/>
                    <a:pt x="52" y="22"/>
                  </a:cubicBezTo>
                  <a:cubicBezTo>
                    <a:pt x="50" y="17"/>
                    <a:pt x="50" y="17"/>
                    <a:pt x="50" y="17"/>
                  </a:cubicBezTo>
                  <a:cubicBezTo>
                    <a:pt x="46" y="6"/>
                    <a:pt x="36" y="0"/>
                    <a:pt x="26" y="0"/>
                  </a:cubicBezTo>
                  <a:cubicBezTo>
                    <a:pt x="15" y="0"/>
                    <a:pt x="5" y="7"/>
                    <a:pt x="1" y="19"/>
                  </a:cubicBezTo>
                  <a:cubicBezTo>
                    <a:pt x="0" y="24"/>
                    <a:pt x="0" y="24"/>
                    <a:pt x="0" y="24"/>
                  </a:cubicBezTo>
                  <a:cubicBezTo>
                    <a:pt x="0" y="26"/>
                    <a:pt x="0" y="26"/>
                    <a:pt x="0" y="26"/>
                  </a:cubicBezTo>
                  <a:cubicBezTo>
                    <a:pt x="0" y="28"/>
                    <a:pt x="0" y="28"/>
                    <a:pt x="0" y="28"/>
                  </a:cubicBezTo>
                  <a:cubicBezTo>
                    <a:pt x="2" y="44"/>
                    <a:pt x="14" y="52"/>
                    <a:pt x="26" y="52"/>
                  </a:cubicBezTo>
                  <a:cubicBezTo>
                    <a:pt x="36" y="52"/>
                    <a:pt x="46" y="47"/>
                    <a:pt x="50" y="35"/>
                  </a:cubicBezTo>
                  <a:cubicBezTo>
                    <a:pt x="52" y="31"/>
                    <a:pt x="52" y="31"/>
                    <a:pt x="52" y="31"/>
                  </a:cubicBezTo>
                  <a:cubicBezTo>
                    <a:pt x="52" y="26"/>
                    <a:pt x="52" y="26"/>
                    <a:pt x="52" y="26"/>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65" name="Freeform 1418"/>
            <p:cNvSpPr>
              <a:spLocks/>
            </p:cNvSpPr>
            <p:nvPr/>
          </p:nvSpPr>
          <p:spPr bwMode="auto">
            <a:xfrm>
              <a:off x="2566" y="1433"/>
              <a:ext cx="1" cy="450"/>
            </a:xfrm>
            <a:custGeom>
              <a:avLst/>
              <a:gdLst>
                <a:gd name="T0" fmla="*/ 0 w 1"/>
                <a:gd name="T1" fmla="*/ 0 h 450"/>
                <a:gd name="T2" fmla="*/ 0 w 1"/>
                <a:gd name="T3" fmla="*/ 85 h 450"/>
                <a:gd name="T4" fmla="*/ 0 w 1"/>
                <a:gd name="T5" fmla="*/ 225 h 450"/>
                <a:gd name="T6" fmla="*/ 0 w 1"/>
                <a:gd name="T7" fmla="*/ 367 h 450"/>
                <a:gd name="T8" fmla="*/ 0 w 1"/>
                <a:gd name="T9" fmla="*/ 389 h 450"/>
                <a:gd name="T10" fmla="*/ 0 w 1"/>
                <a:gd name="T11" fmla="*/ 450 h 450"/>
                <a:gd name="T12" fmla="*/ 0 60000 65536"/>
                <a:gd name="T13" fmla="*/ 0 60000 65536"/>
                <a:gd name="T14" fmla="*/ 0 60000 65536"/>
                <a:gd name="T15" fmla="*/ 0 60000 65536"/>
                <a:gd name="T16" fmla="*/ 0 60000 65536"/>
                <a:gd name="T17" fmla="*/ 0 60000 65536"/>
                <a:gd name="T18" fmla="*/ 0 w 1"/>
                <a:gd name="T19" fmla="*/ 0 h 450"/>
                <a:gd name="T20" fmla="*/ 1 w 1"/>
                <a:gd name="T21" fmla="*/ 450 h 450"/>
              </a:gdLst>
              <a:ahLst/>
              <a:cxnLst>
                <a:cxn ang="T12">
                  <a:pos x="T0" y="T1"/>
                </a:cxn>
                <a:cxn ang="T13">
                  <a:pos x="T2" y="T3"/>
                </a:cxn>
                <a:cxn ang="T14">
                  <a:pos x="T4" y="T5"/>
                </a:cxn>
                <a:cxn ang="T15">
                  <a:pos x="T6" y="T7"/>
                </a:cxn>
                <a:cxn ang="T16">
                  <a:pos x="T8" y="T9"/>
                </a:cxn>
                <a:cxn ang="T17">
                  <a:pos x="T10" y="T11"/>
                </a:cxn>
              </a:cxnLst>
              <a:rect l="T18" t="T19" r="T20" b="T21"/>
              <a:pathLst>
                <a:path w="1" h="450">
                  <a:moveTo>
                    <a:pt x="0" y="0"/>
                  </a:moveTo>
                  <a:lnTo>
                    <a:pt x="0" y="85"/>
                  </a:lnTo>
                  <a:lnTo>
                    <a:pt x="0" y="225"/>
                  </a:lnTo>
                  <a:lnTo>
                    <a:pt x="0" y="367"/>
                  </a:lnTo>
                  <a:lnTo>
                    <a:pt x="0" y="389"/>
                  </a:lnTo>
                  <a:lnTo>
                    <a:pt x="0" y="45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66" name="Line 1419"/>
            <p:cNvSpPr>
              <a:spLocks noChangeShapeType="1"/>
            </p:cNvSpPr>
            <p:nvPr/>
          </p:nvSpPr>
          <p:spPr bwMode="auto">
            <a:xfrm flipV="1">
              <a:off x="3126" y="1433"/>
              <a:ext cx="1" cy="90"/>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7" name="Freeform 1420"/>
            <p:cNvSpPr>
              <a:spLocks/>
            </p:cNvSpPr>
            <p:nvPr/>
          </p:nvSpPr>
          <p:spPr bwMode="auto">
            <a:xfrm>
              <a:off x="2566" y="1433"/>
              <a:ext cx="335" cy="1"/>
            </a:xfrm>
            <a:custGeom>
              <a:avLst/>
              <a:gdLst>
                <a:gd name="T0" fmla="*/ 335 w 335"/>
                <a:gd name="T1" fmla="*/ 0 h 1"/>
                <a:gd name="T2" fmla="*/ 178 w 335"/>
                <a:gd name="T3" fmla="*/ 0 h 1"/>
                <a:gd name="T4" fmla="*/ 0 w 335"/>
                <a:gd name="T5" fmla="*/ 0 h 1"/>
                <a:gd name="T6" fmla="*/ 0 60000 65536"/>
                <a:gd name="T7" fmla="*/ 0 60000 65536"/>
                <a:gd name="T8" fmla="*/ 0 60000 65536"/>
                <a:gd name="T9" fmla="*/ 0 w 335"/>
                <a:gd name="T10" fmla="*/ 0 h 1"/>
                <a:gd name="T11" fmla="*/ 335 w 335"/>
                <a:gd name="T12" fmla="*/ 1 h 1"/>
              </a:gdLst>
              <a:ahLst/>
              <a:cxnLst>
                <a:cxn ang="T6">
                  <a:pos x="T0" y="T1"/>
                </a:cxn>
                <a:cxn ang="T7">
                  <a:pos x="T2" y="T3"/>
                </a:cxn>
                <a:cxn ang="T8">
                  <a:pos x="T4" y="T5"/>
                </a:cxn>
              </a:cxnLst>
              <a:rect l="T9" t="T10" r="T11" b="T12"/>
              <a:pathLst>
                <a:path w="335" h="1">
                  <a:moveTo>
                    <a:pt x="335" y="0"/>
                  </a:moveTo>
                  <a:lnTo>
                    <a:pt x="178"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68" name="Line 1421"/>
            <p:cNvSpPr>
              <a:spLocks noChangeShapeType="1"/>
            </p:cNvSpPr>
            <p:nvPr/>
          </p:nvSpPr>
          <p:spPr bwMode="auto">
            <a:xfrm flipH="1">
              <a:off x="3126" y="1433"/>
              <a:ext cx="212"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69" name="Line 1422"/>
            <p:cNvSpPr>
              <a:spLocks noChangeShapeType="1"/>
            </p:cNvSpPr>
            <p:nvPr/>
          </p:nvSpPr>
          <p:spPr bwMode="auto">
            <a:xfrm>
              <a:off x="2566" y="1883"/>
              <a:ext cx="69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70" name="Freeform 1423"/>
            <p:cNvSpPr>
              <a:spLocks/>
            </p:cNvSpPr>
            <p:nvPr/>
          </p:nvSpPr>
          <p:spPr bwMode="auto">
            <a:xfrm>
              <a:off x="2114" y="1518"/>
              <a:ext cx="1" cy="282"/>
            </a:xfrm>
            <a:custGeom>
              <a:avLst/>
              <a:gdLst>
                <a:gd name="T0" fmla="*/ 0 w 1"/>
                <a:gd name="T1" fmla="*/ 282 h 282"/>
                <a:gd name="T2" fmla="*/ 0 w 1"/>
                <a:gd name="T3" fmla="*/ 280 h 282"/>
                <a:gd name="T4" fmla="*/ 0 w 1"/>
                <a:gd name="T5" fmla="*/ 225 h 282"/>
                <a:gd name="T6" fmla="*/ 0 w 1"/>
                <a:gd name="T7" fmla="*/ 203 h 282"/>
                <a:gd name="T8" fmla="*/ 0 w 1"/>
                <a:gd name="T9" fmla="*/ 140 h 282"/>
                <a:gd name="T10" fmla="*/ 0 w 1"/>
                <a:gd name="T11" fmla="*/ 79 h 282"/>
                <a:gd name="T12" fmla="*/ 0 w 1"/>
                <a:gd name="T13" fmla="*/ 57 h 282"/>
                <a:gd name="T14" fmla="*/ 0 w 1"/>
                <a:gd name="T15" fmla="*/ 0 h 282"/>
                <a:gd name="T16" fmla="*/ 0 w 1"/>
                <a:gd name="T17" fmla="*/ 0 h 28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82"/>
                <a:gd name="T29" fmla="*/ 1 w 1"/>
                <a:gd name="T30" fmla="*/ 282 h 28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82">
                  <a:moveTo>
                    <a:pt x="0" y="282"/>
                  </a:moveTo>
                  <a:lnTo>
                    <a:pt x="0" y="280"/>
                  </a:lnTo>
                  <a:lnTo>
                    <a:pt x="0" y="225"/>
                  </a:lnTo>
                  <a:lnTo>
                    <a:pt x="0" y="203"/>
                  </a:lnTo>
                  <a:lnTo>
                    <a:pt x="0" y="140"/>
                  </a:lnTo>
                  <a:lnTo>
                    <a:pt x="0" y="79"/>
                  </a:lnTo>
                  <a:lnTo>
                    <a:pt x="0" y="57"/>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71" name="Freeform 1424"/>
            <p:cNvSpPr>
              <a:spLocks/>
            </p:cNvSpPr>
            <p:nvPr/>
          </p:nvSpPr>
          <p:spPr bwMode="auto">
            <a:xfrm>
              <a:off x="2339" y="1793"/>
              <a:ext cx="45" cy="7"/>
            </a:xfrm>
            <a:custGeom>
              <a:avLst/>
              <a:gdLst>
                <a:gd name="T0" fmla="*/ 0 w 45"/>
                <a:gd name="T1" fmla="*/ 0 h 7"/>
                <a:gd name="T2" fmla="*/ 15 w 45"/>
                <a:gd name="T3" fmla="*/ 0 h 7"/>
                <a:gd name="T4" fmla="*/ 28 w 45"/>
                <a:gd name="T5" fmla="*/ 3 h 7"/>
                <a:gd name="T6" fmla="*/ 39 w 45"/>
                <a:gd name="T7" fmla="*/ 5 h 7"/>
                <a:gd name="T8" fmla="*/ 43 w 45"/>
                <a:gd name="T9" fmla="*/ 7 h 7"/>
                <a:gd name="T10" fmla="*/ 45 w 45"/>
                <a:gd name="T11" fmla="*/ 7 h 7"/>
                <a:gd name="T12" fmla="*/ 0 60000 65536"/>
                <a:gd name="T13" fmla="*/ 0 60000 65536"/>
                <a:gd name="T14" fmla="*/ 0 60000 65536"/>
                <a:gd name="T15" fmla="*/ 0 60000 65536"/>
                <a:gd name="T16" fmla="*/ 0 60000 65536"/>
                <a:gd name="T17" fmla="*/ 0 60000 65536"/>
                <a:gd name="T18" fmla="*/ 0 w 45"/>
                <a:gd name="T19" fmla="*/ 0 h 7"/>
                <a:gd name="T20" fmla="*/ 45 w 45"/>
                <a:gd name="T21" fmla="*/ 7 h 7"/>
              </a:gdLst>
              <a:ahLst/>
              <a:cxnLst>
                <a:cxn ang="T12">
                  <a:pos x="T0" y="T1"/>
                </a:cxn>
                <a:cxn ang="T13">
                  <a:pos x="T2" y="T3"/>
                </a:cxn>
                <a:cxn ang="T14">
                  <a:pos x="T4" y="T5"/>
                </a:cxn>
                <a:cxn ang="T15">
                  <a:pos x="T6" y="T7"/>
                </a:cxn>
                <a:cxn ang="T16">
                  <a:pos x="T8" y="T9"/>
                </a:cxn>
                <a:cxn ang="T17">
                  <a:pos x="T10" y="T11"/>
                </a:cxn>
              </a:cxnLst>
              <a:rect l="T18" t="T19" r="T20" b="T21"/>
              <a:pathLst>
                <a:path w="45" h="7">
                  <a:moveTo>
                    <a:pt x="0" y="0"/>
                  </a:moveTo>
                  <a:lnTo>
                    <a:pt x="15" y="0"/>
                  </a:lnTo>
                  <a:lnTo>
                    <a:pt x="28" y="3"/>
                  </a:lnTo>
                  <a:lnTo>
                    <a:pt x="39" y="5"/>
                  </a:lnTo>
                  <a:lnTo>
                    <a:pt x="43" y="7"/>
                  </a:lnTo>
                  <a:lnTo>
                    <a:pt x="45" y="7"/>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72" name="Freeform 1425"/>
            <p:cNvSpPr>
              <a:spLocks/>
            </p:cNvSpPr>
            <p:nvPr/>
          </p:nvSpPr>
          <p:spPr bwMode="auto">
            <a:xfrm>
              <a:off x="2295" y="1793"/>
              <a:ext cx="44" cy="7"/>
            </a:xfrm>
            <a:custGeom>
              <a:avLst/>
              <a:gdLst>
                <a:gd name="T0" fmla="*/ 0 w 44"/>
                <a:gd name="T1" fmla="*/ 7 h 7"/>
                <a:gd name="T2" fmla="*/ 0 w 44"/>
                <a:gd name="T3" fmla="*/ 7 h 7"/>
                <a:gd name="T4" fmla="*/ 7 w 44"/>
                <a:gd name="T5" fmla="*/ 5 h 7"/>
                <a:gd name="T6" fmla="*/ 17 w 44"/>
                <a:gd name="T7" fmla="*/ 3 h 7"/>
                <a:gd name="T8" fmla="*/ 31 w 44"/>
                <a:gd name="T9" fmla="*/ 0 h 7"/>
                <a:gd name="T10" fmla="*/ 41 w 44"/>
                <a:gd name="T11" fmla="*/ 0 h 7"/>
                <a:gd name="T12" fmla="*/ 44 w 44"/>
                <a:gd name="T13" fmla="*/ 0 h 7"/>
                <a:gd name="T14" fmla="*/ 0 60000 65536"/>
                <a:gd name="T15" fmla="*/ 0 60000 65536"/>
                <a:gd name="T16" fmla="*/ 0 60000 65536"/>
                <a:gd name="T17" fmla="*/ 0 60000 65536"/>
                <a:gd name="T18" fmla="*/ 0 60000 65536"/>
                <a:gd name="T19" fmla="*/ 0 60000 65536"/>
                <a:gd name="T20" fmla="*/ 0 60000 65536"/>
                <a:gd name="T21" fmla="*/ 0 w 44"/>
                <a:gd name="T22" fmla="*/ 0 h 7"/>
                <a:gd name="T23" fmla="*/ 44 w 44"/>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7">
                  <a:moveTo>
                    <a:pt x="0" y="7"/>
                  </a:moveTo>
                  <a:lnTo>
                    <a:pt x="0" y="7"/>
                  </a:lnTo>
                  <a:lnTo>
                    <a:pt x="7" y="5"/>
                  </a:lnTo>
                  <a:lnTo>
                    <a:pt x="17" y="3"/>
                  </a:lnTo>
                  <a:lnTo>
                    <a:pt x="31" y="0"/>
                  </a:lnTo>
                  <a:lnTo>
                    <a:pt x="41" y="0"/>
                  </a:lnTo>
                  <a:lnTo>
                    <a:pt x="44"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73" name="Freeform 1426"/>
            <p:cNvSpPr>
              <a:spLocks/>
            </p:cNvSpPr>
            <p:nvPr/>
          </p:nvSpPr>
          <p:spPr bwMode="auto">
            <a:xfrm>
              <a:off x="2295" y="1518"/>
              <a:ext cx="89" cy="7"/>
            </a:xfrm>
            <a:custGeom>
              <a:avLst/>
              <a:gdLst>
                <a:gd name="T0" fmla="*/ 910 w 41"/>
                <a:gd name="T1" fmla="*/ 0 h 3"/>
                <a:gd name="T2" fmla="*/ 838 w 41"/>
                <a:gd name="T3" fmla="*/ 28 h 3"/>
                <a:gd name="T4" fmla="*/ 419 w 41"/>
                <a:gd name="T5" fmla="*/ 86 h 3"/>
                <a:gd name="T6" fmla="*/ 20 w 41"/>
                <a:gd name="T7" fmla="*/ 0 h 3"/>
                <a:gd name="T8" fmla="*/ 0 w 41"/>
                <a:gd name="T9" fmla="*/ 0 h 3"/>
                <a:gd name="T10" fmla="*/ 0 60000 65536"/>
                <a:gd name="T11" fmla="*/ 0 60000 65536"/>
                <a:gd name="T12" fmla="*/ 0 60000 65536"/>
                <a:gd name="T13" fmla="*/ 0 60000 65536"/>
                <a:gd name="T14" fmla="*/ 0 60000 65536"/>
                <a:gd name="T15" fmla="*/ 0 w 41"/>
                <a:gd name="T16" fmla="*/ 0 h 3"/>
                <a:gd name="T17" fmla="*/ 41 w 41"/>
                <a:gd name="T18" fmla="*/ 3 h 3"/>
              </a:gdLst>
              <a:ahLst/>
              <a:cxnLst>
                <a:cxn ang="T10">
                  <a:pos x="T0" y="T1"/>
                </a:cxn>
                <a:cxn ang="T11">
                  <a:pos x="T2" y="T3"/>
                </a:cxn>
                <a:cxn ang="T12">
                  <a:pos x="T4" y="T5"/>
                </a:cxn>
                <a:cxn ang="T13">
                  <a:pos x="T6" y="T7"/>
                </a:cxn>
                <a:cxn ang="T14">
                  <a:pos x="T8" y="T9"/>
                </a:cxn>
              </a:cxnLst>
              <a:rect l="T15" t="T16" r="T17" b="T18"/>
              <a:pathLst>
                <a:path w="41" h="3">
                  <a:moveTo>
                    <a:pt x="41" y="0"/>
                  </a:moveTo>
                  <a:cubicBezTo>
                    <a:pt x="38" y="1"/>
                    <a:pt x="38" y="1"/>
                    <a:pt x="38" y="1"/>
                  </a:cubicBezTo>
                  <a:cubicBezTo>
                    <a:pt x="32" y="3"/>
                    <a:pt x="25" y="3"/>
                    <a:pt x="19" y="3"/>
                  </a:cubicBezTo>
                  <a:cubicBezTo>
                    <a:pt x="12" y="3"/>
                    <a:pt x="6" y="2"/>
                    <a:pt x="1" y="0"/>
                  </a:cubicBezTo>
                  <a:cubicBezTo>
                    <a:pt x="0" y="0"/>
                    <a:pt x="0" y="0"/>
                    <a:pt x="0" y="0"/>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74" name="Freeform 1427"/>
            <p:cNvSpPr>
              <a:spLocks/>
            </p:cNvSpPr>
            <p:nvPr/>
          </p:nvSpPr>
          <p:spPr bwMode="auto">
            <a:xfrm>
              <a:off x="1833" y="1597"/>
              <a:ext cx="1" cy="124"/>
            </a:xfrm>
            <a:custGeom>
              <a:avLst/>
              <a:gdLst>
                <a:gd name="T0" fmla="*/ 0 w 1"/>
                <a:gd name="T1" fmla="*/ 124 h 124"/>
                <a:gd name="T2" fmla="*/ 0 w 1"/>
                <a:gd name="T3" fmla="*/ 122 h 124"/>
                <a:gd name="T4" fmla="*/ 0 w 1"/>
                <a:gd name="T5" fmla="*/ 61 h 124"/>
                <a:gd name="T6" fmla="*/ 0 w 1"/>
                <a:gd name="T7" fmla="*/ 0 h 124"/>
                <a:gd name="T8" fmla="*/ 0 w 1"/>
                <a:gd name="T9" fmla="*/ 0 h 124"/>
                <a:gd name="T10" fmla="*/ 0 60000 65536"/>
                <a:gd name="T11" fmla="*/ 0 60000 65536"/>
                <a:gd name="T12" fmla="*/ 0 60000 65536"/>
                <a:gd name="T13" fmla="*/ 0 60000 65536"/>
                <a:gd name="T14" fmla="*/ 0 60000 65536"/>
                <a:gd name="T15" fmla="*/ 0 w 1"/>
                <a:gd name="T16" fmla="*/ 0 h 124"/>
                <a:gd name="T17" fmla="*/ 1 w 1"/>
                <a:gd name="T18" fmla="*/ 124 h 124"/>
              </a:gdLst>
              <a:ahLst/>
              <a:cxnLst>
                <a:cxn ang="T10">
                  <a:pos x="T0" y="T1"/>
                </a:cxn>
                <a:cxn ang="T11">
                  <a:pos x="T2" y="T3"/>
                </a:cxn>
                <a:cxn ang="T12">
                  <a:pos x="T4" y="T5"/>
                </a:cxn>
                <a:cxn ang="T13">
                  <a:pos x="T6" y="T7"/>
                </a:cxn>
                <a:cxn ang="T14">
                  <a:pos x="T8" y="T9"/>
                </a:cxn>
              </a:cxnLst>
              <a:rect l="T15" t="T16" r="T17" b="T18"/>
              <a:pathLst>
                <a:path w="1" h="124">
                  <a:moveTo>
                    <a:pt x="0" y="124"/>
                  </a:moveTo>
                  <a:lnTo>
                    <a:pt x="0" y="122"/>
                  </a:lnTo>
                  <a:lnTo>
                    <a:pt x="0" y="61"/>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75" name="Freeform 1428"/>
            <p:cNvSpPr>
              <a:spLocks/>
            </p:cNvSpPr>
            <p:nvPr/>
          </p:nvSpPr>
          <p:spPr bwMode="auto">
            <a:xfrm>
              <a:off x="1857" y="1658"/>
              <a:ext cx="1" cy="85"/>
            </a:xfrm>
            <a:custGeom>
              <a:avLst/>
              <a:gdLst>
                <a:gd name="T0" fmla="*/ 0 w 1"/>
                <a:gd name="T1" fmla="*/ 0 h 85"/>
                <a:gd name="T2" fmla="*/ 0 w 1"/>
                <a:gd name="T3" fmla="*/ 13 h 85"/>
                <a:gd name="T4" fmla="*/ 0 w 1"/>
                <a:gd name="T5" fmla="*/ 63 h 85"/>
                <a:gd name="T6" fmla="*/ 0 w 1"/>
                <a:gd name="T7" fmla="*/ 85 h 85"/>
                <a:gd name="T8" fmla="*/ 0 w 1"/>
                <a:gd name="T9" fmla="*/ 85 h 85"/>
                <a:gd name="T10" fmla="*/ 0 60000 65536"/>
                <a:gd name="T11" fmla="*/ 0 60000 65536"/>
                <a:gd name="T12" fmla="*/ 0 60000 65536"/>
                <a:gd name="T13" fmla="*/ 0 60000 65536"/>
                <a:gd name="T14" fmla="*/ 0 60000 65536"/>
                <a:gd name="T15" fmla="*/ 0 w 1"/>
                <a:gd name="T16" fmla="*/ 0 h 85"/>
                <a:gd name="T17" fmla="*/ 1 w 1"/>
                <a:gd name="T18" fmla="*/ 85 h 85"/>
              </a:gdLst>
              <a:ahLst/>
              <a:cxnLst>
                <a:cxn ang="T10">
                  <a:pos x="T0" y="T1"/>
                </a:cxn>
                <a:cxn ang="T11">
                  <a:pos x="T2" y="T3"/>
                </a:cxn>
                <a:cxn ang="T12">
                  <a:pos x="T4" y="T5"/>
                </a:cxn>
                <a:cxn ang="T13">
                  <a:pos x="T6" y="T7"/>
                </a:cxn>
                <a:cxn ang="T14">
                  <a:pos x="T8" y="T9"/>
                </a:cxn>
              </a:cxnLst>
              <a:rect l="T15" t="T16" r="T17" b="T18"/>
              <a:pathLst>
                <a:path w="1" h="85">
                  <a:moveTo>
                    <a:pt x="0" y="0"/>
                  </a:moveTo>
                  <a:lnTo>
                    <a:pt x="0" y="13"/>
                  </a:lnTo>
                  <a:lnTo>
                    <a:pt x="0" y="63"/>
                  </a:lnTo>
                  <a:lnTo>
                    <a:pt x="0" y="85"/>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76" name="Freeform 1429"/>
            <p:cNvSpPr>
              <a:spLocks/>
            </p:cNvSpPr>
            <p:nvPr/>
          </p:nvSpPr>
          <p:spPr bwMode="auto">
            <a:xfrm>
              <a:off x="1857" y="1575"/>
              <a:ext cx="1" cy="83"/>
            </a:xfrm>
            <a:custGeom>
              <a:avLst/>
              <a:gdLst>
                <a:gd name="T0" fmla="*/ 0 w 1"/>
                <a:gd name="T1" fmla="*/ 0 h 83"/>
                <a:gd name="T2" fmla="*/ 0 w 1"/>
                <a:gd name="T3" fmla="*/ 0 h 83"/>
                <a:gd name="T4" fmla="*/ 0 w 1"/>
                <a:gd name="T5" fmla="*/ 22 h 83"/>
                <a:gd name="T6" fmla="*/ 0 w 1"/>
                <a:gd name="T7" fmla="*/ 72 h 83"/>
                <a:gd name="T8" fmla="*/ 0 w 1"/>
                <a:gd name="T9" fmla="*/ 83 h 83"/>
                <a:gd name="T10" fmla="*/ 0 60000 65536"/>
                <a:gd name="T11" fmla="*/ 0 60000 65536"/>
                <a:gd name="T12" fmla="*/ 0 60000 65536"/>
                <a:gd name="T13" fmla="*/ 0 60000 65536"/>
                <a:gd name="T14" fmla="*/ 0 60000 65536"/>
                <a:gd name="T15" fmla="*/ 0 w 1"/>
                <a:gd name="T16" fmla="*/ 0 h 83"/>
                <a:gd name="T17" fmla="*/ 1 w 1"/>
                <a:gd name="T18" fmla="*/ 83 h 83"/>
              </a:gdLst>
              <a:ahLst/>
              <a:cxnLst>
                <a:cxn ang="T10">
                  <a:pos x="T0" y="T1"/>
                </a:cxn>
                <a:cxn ang="T11">
                  <a:pos x="T2" y="T3"/>
                </a:cxn>
                <a:cxn ang="T12">
                  <a:pos x="T4" y="T5"/>
                </a:cxn>
                <a:cxn ang="T13">
                  <a:pos x="T6" y="T7"/>
                </a:cxn>
                <a:cxn ang="T14">
                  <a:pos x="T8" y="T9"/>
                </a:cxn>
              </a:cxnLst>
              <a:rect l="T15" t="T16" r="T17" b="T18"/>
              <a:pathLst>
                <a:path w="1" h="83">
                  <a:moveTo>
                    <a:pt x="0" y="0"/>
                  </a:moveTo>
                  <a:lnTo>
                    <a:pt x="0" y="0"/>
                  </a:lnTo>
                  <a:lnTo>
                    <a:pt x="0" y="22"/>
                  </a:lnTo>
                  <a:lnTo>
                    <a:pt x="0" y="72"/>
                  </a:lnTo>
                  <a:lnTo>
                    <a:pt x="0" y="83"/>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77" name="Freeform 1430"/>
            <p:cNvSpPr>
              <a:spLocks/>
            </p:cNvSpPr>
            <p:nvPr/>
          </p:nvSpPr>
          <p:spPr bwMode="auto">
            <a:xfrm>
              <a:off x="3464" y="1433"/>
              <a:ext cx="1" cy="225"/>
            </a:xfrm>
            <a:custGeom>
              <a:avLst/>
              <a:gdLst>
                <a:gd name="T0" fmla="*/ 0 w 1"/>
                <a:gd name="T1" fmla="*/ 225 h 225"/>
                <a:gd name="T2" fmla="*/ 0 w 1"/>
                <a:gd name="T3" fmla="*/ 68 h 225"/>
                <a:gd name="T4" fmla="*/ 0 w 1"/>
                <a:gd name="T5" fmla="*/ 68 h 225"/>
                <a:gd name="T6" fmla="*/ 0 w 1"/>
                <a:gd name="T7" fmla="*/ 55 h 225"/>
                <a:gd name="T8" fmla="*/ 0 w 1"/>
                <a:gd name="T9" fmla="*/ 0 h 225"/>
                <a:gd name="T10" fmla="*/ 0 60000 65536"/>
                <a:gd name="T11" fmla="*/ 0 60000 65536"/>
                <a:gd name="T12" fmla="*/ 0 60000 65536"/>
                <a:gd name="T13" fmla="*/ 0 60000 65536"/>
                <a:gd name="T14" fmla="*/ 0 60000 65536"/>
                <a:gd name="T15" fmla="*/ 0 w 1"/>
                <a:gd name="T16" fmla="*/ 0 h 225"/>
                <a:gd name="T17" fmla="*/ 1 w 1"/>
                <a:gd name="T18" fmla="*/ 225 h 225"/>
              </a:gdLst>
              <a:ahLst/>
              <a:cxnLst>
                <a:cxn ang="T10">
                  <a:pos x="T0" y="T1"/>
                </a:cxn>
                <a:cxn ang="T11">
                  <a:pos x="T2" y="T3"/>
                </a:cxn>
                <a:cxn ang="T12">
                  <a:pos x="T4" y="T5"/>
                </a:cxn>
                <a:cxn ang="T13">
                  <a:pos x="T6" y="T7"/>
                </a:cxn>
                <a:cxn ang="T14">
                  <a:pos x="T8" y="T9"/>
                </a:cxn>
              </a:cxnLst>
              <a:rect l="T15" t="T16" r="T17" b="T18"/>
              <a:pathLst>
                <a:path w="1" h="225">
                  <a:moveTo>
                    <a:pt x="0" y="225"/>
                  </a:moveTo>
                  <a:lnTo>
                    <a:pt x="0" y="68"/>
                  </a:lnTo>
                  <a:lnTo>
                    <a:pt x="0" y="55"/>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78" name="Freeform 1431"/>
            <p:cNvSpPr>
              <a:spLocks/>
            </p:cNvSpPr>
            <p:nvPr/>
          </p:nvSpPr>
          <p:spPr bwMode="auto">
            <a:xfrm>
              <a:off x="3305" y="1501"/>
              <a:ext cx="159" cy="316"/>
            </a:xfrm>
            <a:custGeom>
              <a:avLst/>
              <a:gdLst>
                <a:gd name="T0" fmla="*/ 1642 w 73"/>
                <a:gd name="T1" fmla="*/ 0 h 145"/>
                <a:gd name="T2" fmla="*/ 1603 w 73"/>
                <a:gd name="T3" fmla="*/ 0 h 145"/>
                <a:gd name="T4" fmla="*/ 1527 w 73"/>
                <a:gd name="T5" fmla="*/ 0 h 145"/>
                <a:gd name="T6" fmla="*/ 788 w 73"/>
                <a:gd name="T7" fmla="*/ 229 h 145"/>
                <a:gd name="T8" fmla="*/ 20 w 73"/>
                <a:gd name="T9" fmla="*/ 1510 h 145"/>
                <a:gd name="T10" fmla="*/ 0 w 73"/>
                <a:gd name="T11" fmla="*/ 1606 h 145"/>
                <a:gd name="T12" fmla="*/ 0 w 73"/>
                <a:gd name="T13" fmla="*/ 1648 h 145"/>
                <a:gd name="T14" fmla="*/ 113 w 73"/>
                <a:gd name="T15" fmla="*/ 2236 h 145"/>
                <a:gd name="T16" fmla="*/ 423 w 73"/>
                <a:gd name="T17" fmla="*/ 2731 h 145"/>
                <a:gd name="T18" fmla="*/ 897 w 73"/>
                <a:gd name="T19" fmla="*/ 3097 h 145"/>
                <a:gd name="T20" fmla="*/ 1527 w 73"/>
                <a:gd name="T21" fmla="*/ 3273 h 145"/>
                <a:gd name="T22" fmla="*/ 1603 w 73"/>
                <a:gd name="T23" fmla="*/ 3273 h 145"/>
                <a:gd name="T24" fmla="*/ 1623 w 73"/>
                <a:gd name="T25" fmla="*/ 3273 h 145"/>
                <a:gd name="T26" fmla="*/ 1642 w 73"/>
                <a:gd name="T27" fmla="*/ 3273 h 145"/>
                <a:gd name="T28" fmla="*/ 1642 w 73"/>
                <a:gd name="T29" fmla="*/ 3273 h 145"/>
                <a:gd name="T30" fmla="*/ 1642 w 73"/>
                <a:gd name="T31" fmla="*/ 1624 h 1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73"/>
                <a:gd name="T49" fmla="*/ 0 h 145"/>
                <a:gd name="T50" fmla="*/ 73 w 73"/>
                <a:gd name="T51" fmla="*/ 145 h 1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73" h="145">
                  <a:moveTo>
                    <a:pt x="73" y="0"/>
                  </a:moveTo>
                  <a:cubicBezTo>
                    <a:pt x="71" y="0"/>
                    <a:pt x="71" y="0"/>
                    <a:pt x="71" y="0"/>
                  </a:cubicBezTo>
                  <a:cubicBezTo>
                    <a:pt x="70" y="0"/>
                    <a:pt x="69" y="0"/>
                    <a:pt x="68" y="0"/>
                  </a:cubicBezTo>
                  <a:cubicBezTo>
                    <a:pt x="56" y="1"/>
                    <a:pt x="45" y="4"/>
                    <a:pt x="35" y="10"/>
                  </a:cubicBezTo>
                  <a:cubicBezTo>
                    <a:pt x="16" y="22"/>
                    <a:pt x="2" y="43"/>
                    <a:pt x="1" y="67"/>
                  </a:cubicBezTo>
                  <a:cubicBezTo>
                    <a:pt x="1" y="68"/>
                    <a:pt x="0" y="70"/>
                    <a:pt x="0" y="71"/>
                  </a:cubicBezTo>
                  <a:cubicBezTo>
                    <a:pt x="0" y="73"/>
                    <a:pt x="0" y="73"/>
                    <a:pt x="0" y="73"/>
                  </a:cubicBezTo>
                  <a:cubicBezTo>
                    <a:pt x="1" y="82"/>
                    <a:pt x="2" y="91"/>
                    <a:pt x="5" y="99"/>
                  </a:cubicBezTo>
                  <a:cubicBezTo>
                    <a:pt x="9" y="107"/>
                    <a:pt x="13" y="115"/>
                    <a:pt x="19" y="121"/>
                  </a:cubicBezTo>
                  <a:cubicBezTo>
                    <a:pt x="25" y="128"/>
                    <a:pt x="32" y="133"/>
                    <a:pt x="40" y="137"/>
                  </a:cubicBezTo>
                  <a:cubicBezTo>
                    <a:pt x="48" y="141"/>
                    <a:pt x="58" y="144"/>
                    <a:pt x="68" y="145"/>
                  </a:cubicBezTo>
                  <a:cubicBezTo>
                    <a:pt x="69" y="145"/>
                    <a:pt x="70" y="145"/>
                    <a:pt x="71" y="145"/>
                  </a:cubicBezTo>
                  <a:cubicBezTo>
                    <a:pt x="72" y="145"/>
                    <a:pt x="72" y="145"/>
                    <a:pt x="72" y="145"/>
                  </a:cubicBezTo>
                  <a:cubicBezTo>
                    <a:pt x="73" y="145"/>
                    <a:pt x="73" y="145"/>
                    <a:pt x="73" y="145"/>
                  </a:cubicBezTo>
                  <a:cubicBezTo>
                    <a:pt x="73" y="145"/>
                    <a:pt x="73" y="145"/>
                    <a:pt x="73" y="145"/>
                  </a:cubicBezTo>
                  <a:cubicBezTo>
                    <a:pt x="73" y="72"/>
                    <a:pt x="73" y="72"/>
                    <a:pt x="73" y="72"/>
                  </a:cubicBez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79" name="Line 1432"/>
            <p:cNvSpPr>
              <a:spLocks noChangeShapeType="1"/>
            </p:cNvSpPr>
            <p:nvPr/>
          </p:nvSpPr>
          <p:spPr bwMode="auto">
            <a:xfrm flipV="1">
              <a:off x="3464" y="1817"/>
              <a:ext cx="1" cy="66"/>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80" name="Freeform 1433"/>
            <p:cNvSpPr>
              <a:spLocks/>
            </p:cNvSpPr>
            <p:nvPr/>
          </p:nvSpPr>
          <p:spPr bwMode="auto">
            <a:xfrm>
              <a:off x="3338" y="1433"/>
              <a:ext cx="126" cy="1"/>
            </a:xfrm>
            <a:custGeom>
              <a:avLst/>
              <a:gdLst>
                <a:gd name="T0" fmla="*/ 126 w 126"/>
                <a:gd name="T1" fmla="*/ 0 h 1"/>
                <a:gd name="T2" fmla="*/ 102 w 126"/>
                <a:gd name="T3" fmla="*/ 0 h 1"/>
                <a:gd name="T4" fmla="*/ 22 w 126"/>
                <a:gd name="T5" fmla="*/ 0 h 1"/>
                <a:gd name="T6" fmla="*/ 0 w 126"/>
                <a:gd name="T7" fmla="*/ 0 h 1"/>
                <a:gd name="T8" fmla="*/ 0 60000 65536"/>
                <a:gd name="T9" fmla="*/ 0 60000 65536"/>
                <a:gd name="T10" fmla="*/ 0 60000 65536"/>
                <a:gd name="T11" fmla="*/ 0 60000 65536"/>
                <a:gd name="T12" fmla="*/ 0 w 126"/>
                <a:gd name="T13" fmla="*/ 0 h 1"/>
                <a:gd name="T14" fmla="*/ 126 w 126"/>
                <a:gd name="T15" fmla="*/ 1 h 1"/>
              </a:gdLst>
              <a:ahLst/>
              <a:cxnLst>
                <a:cxn ang="T8">
                  <a:pos x="T0" y="T1"/>
                </a:cxn>
                <a:cxn ang="T9">
                  <a:pos x="T2" y="T3"/>
                </a:cxn>
                <a:cxn ang="T10">
                  <a:pos x="T4" y="T5"/>
                </a:cxn>
                <a:cxn ang="T11">
                  <a:pos x="T6" y="T7"/>
                </a:cxn>
              </a:cxnLst>
              <a:rect l="T12" t="T13" r="T14" b="T15"/>
              <a:pathLst>
                <a:path w="126" h="1">
                  <a:moveTo>
                    <a:pt x="126" y="0"/>
                  </a:moveTo>
                  <a:lnTo>
                    <a:pt x="102" y="0"/>
                  </a:lnTo>
                  <a:lnTo>
                    <a:pt x="22"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81" name="Freeform 1434"/>
            <p:cNvSpPr>
              <a:spLocks/>
            </p:cNvSpPr>
            <p:nvPr/>
          </p:nvSpPr>
          <p:spPr bwMode="auto">
            <a:xfrm>
              <a:off x="3257" y="1883"/>
              <a:ext cx="207" cy="1"/>
            </a:xfrm>
            <a:custGeom>
              <a:avLst/>
              <a:gdLst>
                <a:gd name="T0" fmla="*/ 0 w 207"/>
                <a:gd name="T1" fmla="*/ 0 h 1"/>
                <a:gd name="T2" fmla="*/ 50 w 207"/>
                <a:gd name="T3" fmla="*/ 0 h 1"/>
                <a:gd name="T4" fmla="*/ 131 w 207"/>
                <a:gd name="T5" fmla="*/ 0 h 1"/>
                <a:gd name="T6" fmla="*/ 207 w 207"/>
                <a:gd name="T7" fmla="*/ 0 h 1"/>
                <a:gd name="T8" fmla="*/ 0 60000 65536"/>
                <a:gd name="T9" fmla="*/ 0 60000 65536"/>
                <a:gd name="T10" fmla="*/ 0 60000 65536"/>
                <a:gd name="T11" fmla="*/ 0 60000 65536"/>
                <a:gd name="T12" fmla="*/ 0 w 207"/>
                <a:gd name="T13" fmla="*/ 0 h 1"/>
                <a:gd name="T14" fmla="*/ 207 w 207"/>
                <a:gd name="T15" fmla="*/ 1 h 1"/>
              </a:gdLst>
              <a:ahLst/>
              <a:cxnLst>
                <a:cxn ang="T8">
                  <a:pos x="T0" y="T1"/>
                </a:cxn>
                <a:cxn ang="T9">
                  <a:pos x="T2" y="T3"/>
                </a:cxn>
                <a:cxn ang="T10">
                  <a:pos x="T4" y="T5"/>
                </a:cxn>
                <a:cxn ang="T11">
                  <a:pos x="T6" y="T7"/>
                </a:cxn>
              </a:cxnLst>
              <a:rect l="T12" t="T13" r="T14" b="T15"/>
              <a:pathLst>
                <a:path w="207" h="1">
                  <a:moveTo>
                    <a:pt x="0" y="0"/>
                  </a:moveTo>
                  <a:lnTo>
                    <a:pt x="50" y="0"/>
                  </a:lnTo>
                  <a:lnTo>
                    <a:pt x="131" y="0"/>
                  </a:lnTo>
                  <a:lnTo>
                    <a:pt x="207"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82" name="Line 1435"/>
            <p:cNvSpPr>
              <a:spLocks noChangeShapeType="1"/>
            </p:cNvSpPr>
            <p:nvPr/>
          </p:nvSpPr>
          <p:spPr bwMode="auto">
            <a:xfrm>
              <a:off x="3011" y="1403"/>
              <a:ext cx="1" cy="9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83" name="Freeform 1436"/>
            <p:cNvSpPr>
              <a:spLocks/>
            </p:cNvSpPr>
            <p:nvPr/>
          </p:nvSpPr>
          <p:spPr bwMode="auto">
            <a:xfrm>
              <a:off x="3011" y="1518"/>
              <a:ext cx="1" cy="24"/>
            </a:xfrm>
            <a:custGeom>
              <a:avLst/>
              <a:gdLst>
                <a:gd name="T0" fmla="*/ 0 w 1"/>
                <a:gd name="T1" fmla="*/ 0 h 24"/>
                <a:gd name="T2" fmla="*/ 0 w 1"/>
                <a:gd name="T3" fmla="*/ 5 h 24"/>
                <a:gd name="T4" fmla="*/ 0 w 1"/>
                <a:gd name="T5" fmla="*/ 24 h 24"/>
                <a:gd name="T6" fmla="*/ 0 60000 65536"/>
                <a:gd name="T7" fmla="*/ 0 60000 65536"/>
                <a:gd name="T8" fmla="*/ 0 60000 65536"/>
                <a:gd name="T9" fmla="*/ 0 w 1"/>
                <a:gd name="T10" fmla="*/ 0 h 24"/>
                <a:gd name="T11" fmla="*/ 1 w 1"/>
                <a:gd name="T12" fmla="*/ 24 h 24"/>
              </a:gdLst>
              <a:ahLst/>
              <a:cxnLst>
                <a:cxn ang="T6">
                  <a:pos x="T0" y="T1"/>
                </a:cxn>
                <a:cxn ang="T7">
                  <a:pos x="T2" y="T3"/>
                </a:cxn>
                <a:cxn ang="T8">
                  <a:pos x="T4" y="T5"/>
                </a:cxn>
              </a:cxnLst>
              <a:rect l="T9" t="T10" r="T11" b="T12"/>
              <a:pathLst>
                <a:path w="1" h="24">
                  <a:moveTo>
                    <a:pt x="0" y="0"/>
                  </a:moveTo>
                  <a:lnTo>
                    <a:pt x="0" y="5"/>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84" name="Freeform 1437"/>
            <p:cNvSpPr>
              <a:spLocks/>
            </p:cNvSpPr>
            <p:nvPr/>
          </p:nvSpPr>
          <p:spPr bwMode="auto">
            <a:xfrm>
              <a:off x="3011" y="1551"/>
              <a:ext cx="1" cy="142"/>
            </a:xfrm>
            <a:custGeom>
              <a:avLst/>
              <a:gdLst>
                <a:gd name="T0" fmla="*/ 0 w 1"/>
                <a:gd name="T1" fmla="*/ 0 h 142"/>
                <a:gd name="T2" fmla="*/ 0 w 1"/>
                <a:gd name="T3" fmla="*/ 13 h 142"/>
                <a:gd name="T4" fmla="*/ 0 w 1"/>
                <a:gd name="T5" fmla="*/ 107 h 142"/>
                <a:gd name="T6" fmla="*/ 0 w 1"/>
                <a:gd name="T7" fmla="*/ 142 h 142"/>
                <a:gd name="T8" fmla="*/ 0 60000 65536"/>
                <a:gd name="T9" fmla="*/ 0 60000 65536"/>
                <a:gd name="T10" fmla="*/ 0 60000 65536"/>
                <a:gd name="T11" fmla="*/ 0 60000 65536"/>
                <a:gd name="T12" fmla="*/ 0 w 1"/>
                <a:gd name="T13" fmla="*/ 0 h 142"/>
                <a:gd name="T14" fmla="*/ 1 w 1"/>
                <a:gd name="T15" fmla="*/ 142 h 142"/>
              </a:gdLst>
              <a:ahLst/>
              <a:cxnLst>
                <a:cxn ang="T8">
                  <a:pos x="T0" y="T1"/>
                </a:cxn>
                <a:cxn ang="T9">
                  <a:pos x="T2" y="T3"/>
                </a:cxn>
                <a:cxn ang="T10">
                  <a:pos x="T4" y="T5"/>
                </a:cxn>
                <a:cxn ang="T11">
                  <a:pos x="T6" y="T7"/>
                </a:cxn>
              </a:cxnLst>
              <a:rect l="T12" t="T13" r="T14" b="T15"/>
              <a:pathLst>
                <a:path w="1" h="142">
                  <a:moveTo>
                    <a:pt x="0" y="0"/>
                  </a:moveTo>
                  <a:lnTo>
                    <a:pt x="0" y="13"/>
                  </a:lnTo>
                  <a:lnTo>
                    <a:pt x="0" y="107"/>
                  </a:lnTo>
                  <a:lnTo>
                    <a:pt x="0" y="14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85" name="Freeform 1438"/>
            <p:cNvSpPr>
              <a:spLocks/>
            </p:cNvSpPr>
            <p:nvPr/>
          </p:nvSpPr>
          <p:spPr bwMode="auto">
            <a:xfrm>
              <a:off x="2336" y="1446"/>
              <a:ext cx="1" cy="162"/>
            </a:xfrm>
            <a:custGeom>
              <a:avLst/>
              <a:gdLst>
                <a:gd name="T0" fmla="*/ 0 w 1"/>
                <a:gd name="T1" fmla="*/ 0 h 162"/>
                <a:gd name="T2" fmla="*/ 0 w 1"/>
                <a:gd name="T3" fmla="*/ 79 h 162"/>
                <a:gd name="T4" fmla="*/ 0 w 1"/>
                <a:gd name="T5" fmla="*/ 162 h 162"/>
                <a:gd name="T6" fmla="*/ 0 60000 65536"/>
                <a:gd name="T7" fmla="*/ 0 60000 65536"/>
                <a:gd name="T8" fmla="*/ 0 60000 65536"/>
                <a:gd name="T9" fmla="*/ 0 w 1"/>
                <a:gd name="T10" fmla="*/ 0 h 162"/>
                <a:gd name="T11" fmla="*/ 1 w 1"/>
                <a:gd name="T12" fmla="*/ 162 h 162"/>
              </a:gdLst>
              <a:ahLst/>
              <a:cxnLst>
                <a:cxn ang="T6">
                  <a:pos x="T0" y="T1"/>
                </a:cxn>
                <a:cxn ang="T7">
                  <a:pos x="T2" y="T3"/>
                </a:cxn>
                <a:cxn ang="T8">
                  <a:pos x="T4" y="T5"/>
                </a:cxn>
              </a:cxnLst>
              <a:rect l="T9" t="T10" r="T11" b="T12"/>
              <a:pathLst>
                <a:path w="1" h="162">
                  <a:moveTo>
                    <a:pt x="0" y="0"/>
                  </a:moveTo>
                  <a:lnTo>
                    <a:pt x="0" y="79"/>
                  </a:lnTo>
                  <a:lnTo>
                    <a:pt x="0" y="16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86" name="Line 1439"/>
            <p:cNvSpPr>
              <a:spLocks noChangeShapeType="1"/>
            </p:cNvSpPr>
            <p:nvPr/>
          </p:nvSpPr>
          <p:spPr bwMode="auto">
            <a:xfrm>
              <a:off x="2336" y="163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87" name="Freeform 1440"/>
            <p:cNvSpPr>
              <a:spLocks/>
            </p:cNvSpPr>
            <p:nvPr/>
          </p:nvSpPr>
          <p:spPr bwMode="auto">
            <a:xfrm>
              <a:off x="2336" y="1676"/>
              <a:ext cx="1" cy="161"/>
            </a:xfrm>
            <a:custGeom>
              <a:avLst/>
              <a:gdLst>
                <a:gd name="T0" fmla="*/ 0 w 1"/>
                <a:gd name="T1" fmla="*/ 0 h 161"/>
                <a:gd name="T2" fmla="*/ 0 w 1"/>
                <a:gd name="T3" fmla="*/ 117 h 161"/>
                <a:gd name="T4" fmla="*/ 0 w 1"/>
                <a:gd name="T5" fmla="*/ 117 h 161"/>
                <a:gd name="T6" fmla="*/ 0 w 1"/>
                <a:gd name="T7" fmla="*/ 161 h 161"/>
                <a:gd name="T8" fmla="*/ 0 60000 65536"/>
                <a:gd name="T9" fmla="*/ 0 60000 65536"/>
                <a:gd name="T10" fmla="*/ 0 60000 65536"/>
                <a:gd name="T11" fmla="*/ 0 60000 65536"/>
                <a:gd name="T12" fmla="*/ 0 w 1"/>
                <a:gd name="T13" fmla="*/ 0 h 161"/>
                <a:gd name="T14" fmla="*/ 1 w 1"/>
                <a:gd name="T15" fmla="*/ 161 h 161"/>
              </a:gdLst>
              <a:ahLst/>
              <a:cxnLst>
                <a:cxn ang="T8">
                  <a:pos x="T0" y="T1"/>
                </a:cxn>
                <a:cxn ang="T9">
                  <a:pos x="T2" y="T3"/>
                </a:cxn>
                <a:cxn ang="T10">
                  <a:pos x="T4" y="T5"/>
                </a:cxn>
                <a:cxn ang="T11">
                  <a:pos x="T6" y="T7"/>
                </a:cxn>
              </a:cxnLst>
              <a:rect l="T12" t="T13" r="T14" b="T15"/>
              <a:pathLst>
                <a:path w="1" h="161">
                  <a:moveTo>
                    <a:pt x="0" y="0"/>
                  </a:moveTo>
                  <a:lnTo>
                    <a:pt x="0" y="117"/>
                  </a:lnTo>
                  <a:lnTo>
                    <a:pt x="0" y="16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88" name="Freeform 1441"/>
            <p:cNvSpPr>
              <a:spLocks/>
            </p:cNvSpPr>
            <p:nvPr/>
          </p:nvSpPr>
          <p:spPr bwMode="auto">
            <a:xfrm>
              <a:off x="1721" y="1658"/>
              <a:ext cx="223" cy="1"/>
            </a:xfrm>
            <a:custGeom>
              <a:avLst/>
              <a:gdLst>
                <a:gd name="T0" fmla="*/ 0 w 223"/>
                <a:gd name="T1" fmla="*/ 0 h 1"/>
                <a:gd name="T2" fmla="*/ 112 w 223"/>
                <a:gd name="T3" fmla="*/ 0 h 1"/>
                <a:gd name="T4" fmla="*/ 136 w 223"/>
                <a:gd name="T5" fmla="*/ 0 h 1"/>
                <a:gd name="T6" fmla="*/ 223 w 223"/>
                <a:gd name="T7" fmla="*/ 0 h 1"/>
                <a:gd name="T8" fmla="*/ 0 60000 65536"/>
                <a:gd name="T9" fmla="*/ 0 60000 65536"/>
                <a:gd name="T10" fmla="*/ 0 60000 65536"/>
                <a:gd name="T11" fmla="*/ 0 60000 65536"/>
                <a:gd name="T12" fmla="*/ 0 w 223"/>
                <a:gd name="T13" fmla="*/ 0 h 1"/>
                <a:gd name="T14" fmla="*/ 223 w 223"/>
                <a:gd name="T15" fmla="*/ 1 h 1"/>
              </a:gdLst>
              <a:ahLst/>
              <a:cxnLst>
                <a:cxn ang="T8">
                  <a:pos x="T0" y="T1"/>
                </a:cxn>
                <a:cxn ang="T9">
                  <a:pos x="T2" y="T3"/>
                </a:cxn>
                <a:cxn ang="T10">
                  <a:pos x="T4" y="T5"/>
                </a:cxn>
                <a:cxn ang="T11">
                  <a:pos x="T6" y="T7"/>
                </a:cxn>
              </a:cxnLst>
              <a:rect l="T12" t="T13" r="T14" b="T15"/>
              <a:pathLst>
                <a:path w="223" h="1">
                  <a:moveTo>
                    <a:pt x="0" y="0"/>
                  </a:moveTo>
                  <a:lnTo>
                    <a:pt x="112" y="0"/>
                  </a:lnTo>
                  <a:lnTo>
                    <a:pt x="136" y="0"/>
                  </a:lnTo>
                  <a:lnTo>
                    <a:pt x="223"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89" name="Line 1442"/>
            <p:cNvSpPr>
              <a:spLocks noChangeShapeType="1"/>
            </p:cNvSpPr>
            <p:nvPr/>
          </p:nvSpPr>
          <p:spPr bwMode="auto">
            <a:xfrm>
              <a:off x="1968"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0" name="Freeform 1443"/>
            <p:cNvSpPr>
              <a:spLocks/>
            </p:cNvSpPr>
            <p:nvPr/>
          </p:nvSpPr>
          <p:spPr bwMode="auto">
            <a:xfrm>
              <a:off x="2011" y="1658"/>
              <a:ext cx="271" cy="1"/>
            </a:xfrm>
            <a:custGeom>
              <a:avLst/>
              <a:gdLst>
                <a:gd name="T0" fmla="*/ 0 w 271"/>
                <a:gd name="T1" fmla="*/ 0 h 1"/>
                <a:gd name="T2" fmla="*/ 103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03"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91" name="Line 1444"/>
            <p:cNvSpPr>
              <a:spLocks noChangeShapeType="1"/>
            </p:cNvSpPr>
            <p:nvPr/>
          </p:nvSpPr>
          <p:spPr bwMode="auto">
            <a:xfrm>
              <a:off x="2304" y="165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2" name="Freeform 1445"/>
            <p:cNvSpPr>
              <a:spLocks/>
            </p:cNvSpPr>
            <p:nvPr/>
          </p:nvSpPr>
          <p:spPr bwMode="auto">
            <a:xfrm>
              <a:off x="2350" y="1658"/>
              <a:ext cx="270" cy="1"/>
            </a:xfrm>
            <a:custGeom>
              <a:avLst/>
              <a:gdLst>
                <a:gd name="T0" fmla="*/ 0 w 270"/>
                <a:gd name="T1" fmla="*/ 0 h 1"/>
                <a:gd name="T2" fmla="*/ 34 w 270"/>
                <a:gd name="T3" fmla="*/ 0 h 1"/>
                <a:gd name="T4" fmla="*/ 216 w 270"/>
                <a:gd name="T5" fmla="*/ 0 h 1"/>
                <a:gd name="T6" fmla="*/ 270 w 270"/>
                <a:gd name="T7" fmla="*/ 0 h 1"/>
                <a:gd name="T8" fmla="*/ 0 60000 65536"/>
                <a:gd name="T9" fmla="*/ 0 60000 65536"/>
                <a:gd name="T10" fmla="*/ 0 60000 65536"/>
                <a:gd name="T11" fmla="*/ 0 60000 65536"/>
                <a:gd name="T12" fmla="*/ 0 w 270"/>
                <a:gd name="T13" fmla="*/ 0 h 1"/>
                <a:gd name="T14" fmla="*/ 270 w 270"/>
                <a:gd name="T15" fmla="*/ 1 h 1"/>
              </a:gdLst>
              <a:ahLst/>
              <a:cxnLst>
                <a:cxn ang="T8">
                  <a:pos x="T0" y="T1"/>
                </a:cxn>
                <a:cxn ang="T9">
                  <a:pos x="T2" y="T3"/>
                </a:cxn>
                <a:cxn ang="T10">
                  <a:pos x="T4" y="T5"/>
                </a:cxn>
                <a:cxn ang="T11">
                  <a:pos x="T6" y="T7"/>
                </a:cxn>
              </a:cxnLst>
              <a:rect l="T12" t="T13" r="T14" b="T15"/>
              <a:pathLst>
                <a:path w="270" h="1">
                  <a:moveTo>
                    <a:pt x="0" y="0"/>
                  </a:moveTo>
                  <a:lnTo>
                    <a:pt x="34" y="0"/>
                  </a:lnTo>
                  <a:lnTo>
                    <a:pt x="216"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93" name="Line 1446"/>
            <p:cNvSpPr>
              <a:spLocks noChangeShapeType="1"/>
            </p:cNvSpPr>
            <p:nvPr/>
          </p:nvSpPr>
          <p:spPr bwMode="auto">
            <a:xfrm>
              <a:off x="2642"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4" name="Freeform 1447"/>
            <p:cNvSpPr>
              <a:spLocks/>
            </p:cNvSpPr>
            <p:nvPr/>
          </p:nvSpPr>
          <p:spPr bwMode="auto">
            <a:xfrm>
              <a:off x="2688" y="1658"/>
              <a:ext cx="270" cy="1"/>
            </a:xfrm>
            <a:custGeom>
              <a:avLst/>
              <a:gdLst>
                <a:gd name="T0" fmla="*/ 0 w 270"/>
                <a:gd name="T1" fmla="*/ 0 h 1"/>
                <a:gd name="T2" fmla="*/ 56 w 270"/>
                <a:gd name="T3" fmla="*/ 0 h 1"/>
                <a:gd name="T4" fmla="*/ 270 w 270"/>
                <a:gd name="T5" fmla="*/ 0 h 1"/>
                <a:gd name="T6" fmla="*/ 0 60000 65536"/>
                <a:gd name="T7" fmla="*/ 0 60000 65536"/>
                <a:gd name="T8" fmla="*/ 0 60000 65536"/>
                <a:gd name="T9" fmla="*/ 0 w 270"/>
                <a:gd name="T10" fmla="*/ 0 h 1"/>
                <a:gd name="T11" fmla="*/ 270 w 270"/>
                <a:gd name="T12" fmla="*/ 1 h 1"/>
              </a:gdLst>
              <a:ahLst/>
              <a:cxnLst>
                <a:cxn ang="T6">
                  <a:pos x="T0" y="T1"/>
                </a:cxn>
                <a:cxn ang="T7">
                  <a:pos x="T2" y="T3"/>
                </a:cxn>
                <a:cxn ang="T8">
                  <a:pos x="T4" y="T5"/>
                </a:cxn>
              </a:cxnLst>
              <a:rect l="T9" t="T10" r="T11" b="T12"/>
              <a:pathLst>
                <a:path w="270" h="1">
                  <a:moveTo>
                    <a:pt x="0" y="0"/>
                  </a:moveTo>
                  <a:lnTo>
                    <a:pt x="56"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95" name="Line 1448"/>
            <p:cNvSpPr>
              <a:spLocks noChangeShapeType="1"/>
            </p:cNvSpPr>
            <p:nvPr/>
          </p:nvSpPr>
          <p:spPr bwMode="auto">
            <a:xfrm>
              <a:off x="2980"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6" name="Freeform 1449"/>
            <p:cNvSpPr>
              <a:spLocks/>
            </p:cNvSpPr>
            <p:nvPr/>
          </p:nvSpPr>
          <p:spPr bwMode="auto">
            <a:xfrm>
              <a:off x="3024" y="1658"/>
              <a:ext cx="270" cy="1"/>
            </a:xfrm>
            <a:custGeom>
              <a:avLst/>
              <a:gdLst>
                <a:gd name="T0" fmla="*/ 0 w 270"/>
                <a:gd name="T1" fmla="*/ 0 h 1"/>
                <a:gd name="T2" fmla="*/ 222 w 270"/>
                <a:gd name="T3" fmla="*/ 0 h 1"/>
                <a:gd name="T4" fmla="*/ 270 w 270"/>
                <a:gd name="T5" fmla="*/ 0 h 1"/>
                <a:gd name="T6" fmla="*/ 270 w 270"/>
                <a:gd name="T7" fmla="*/ 0 h 1"/>
                <a:gd name="T8" fmla="*/ 0 60000 65536"/>
                <a:gd name="T9" fmla="*/ 0 60000 65536"/>
                <a:gd name="T10" fmla="*/ 0 60000 65536"/>
                <a:gd name="T11" fmla="*/ 0 60000 65536"/>
                <a:gd name="T12" fmla="*/ 0 w 270"/>
                <a:gd name="T13" fmla="*/ 0 h 1"/>
                <a:gd name="T14" fmla="*/ 270 w 270"/>
                <a:gd name="T15" fmla="*/ 1 h 1"/>
              </a:gdLst>
              <a:ahLst/>
              <a:cxnLst>
                <a:cxn ang="T8">
                  <a:pos x="T0" y="T1"/>
                </a:cxn>
                <a:cxn ang="T9">
                  <a:pos x="T2" y="T3"/>
                </a:cxn>
                <a:cxn ang="T10">
                  <a:pos x="T4" y="T5"/>
                </a:cxn>
                <a:cxn ang="T11">
                  <a:pos x="T6" y="T7"/>
                </a:cxn>
              </a:cxnLst>
              <a:rect l="T12" t="T13" r="T14" b="T15"/>
              <a:pathLst>
                <a:path w="270" h="1">
                  <a:moveTo>
                    <a:pt x="0" y="0"/>
                  </a:moveTo>
                  <a:lnTo>
                    <a:pt x="222" y="0"/>
                  </a:lnTo>
                  <a:lnTo>
                    <a:pt x="27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97" name="Line 1450"/>
            <p:cNvSpPr>
              <a:spLocks noChangeShapeType="1"/>
            </p:cNvSpPr>
            <p:nvPr/>
          </p:nvSpPr>
          <p:spPr bwMode="auto">
            <a:xfrm>
              <a:off x="3318" y="165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198" name="Freeform 1451"/>
            <p:cNvSpPr>
              <a:spLocks/>
            </p:cNvSpPr>
            <p:nvPr/>
          </p:nvSpPr>
          <p:spPr bwMode="auto">
            <a:xfrm>
              <a:off x="3362" y="1658"/>
              <a:ext cx="224" cy="1"/>
            </a:xfrm>
            <a:custGeom>
              <a:avLst/>
              <a:gdLst>
                <a:gd name="T0" fmla="*/ 0 w 224"/>
                <a:gd name="T1" fmla="*/ 0 h 1"/>
                <a:gd name="T2" fmla="*/ 102 w 224"/>
                <a:gd name="T3" fmla="*/ 0 h 1"/>
                <a:gd name="T4" fmla="*/ 102 w 224"/>
                <a:gd name="T5" fmla="*/ 0 h 1"/>
                <a:gd name="T6" fmla="*/ 224 w 224"/>
                <a:gd name="T7" fmla="*/ 0 h 1"/>
                <a:gd name="T8" fmla="*/ 0 60000 65536"/>
                <a:gd name="T9" fmla="*/ 0 60000 65536"/>
                <a:gd name="T10" fmla="*/ 0 60000 65536"/>
                <a:gd name="T11" fmla="*/ 0 60000 65536"/>
                <a:gd name="T12" fmla="*/ 0 w 224"/>
                <a:gd name="T13" fmla="*/ 0 h 1"/>
                <a:gd name="T14" fmla="*/ 224 w 224"/>
                <a:gd name="T15" fmla="*/ 1 h 1"/>
              </a:gdLst>
              <a:ahLst/>
              <a:cxnLst>
                <a:cxn ang="T8">
                  <a:pos x="T0" y="T1"/>
                </a:cxn>
                <a:cxn ang="T9">
                  <a:pos x="T2" y="T3"/>
                </a:cxn>
                <a:cxn ang="T10">
                  <a:pos x="T4" y="T5"/>
                </a:cxn>
                <a:cxn ang="T11">
                  <a:pos x="T6" y="T7"/>
                </a:cxn>
              </a:cxnLst>
              <a:rect l="T12" t="T13" r="T14" b="T15"/>
              <a:pathLst>
                <a:path w="224" h="1">
                  <a:moveTo>
                    <a:pt x="0" y="0"/>
                  </a:moveTo>
                  <a:lnTo>
                    <a:pt x="102" y="0"/>
                  </a:lnTo>
                  <a:lnTo>
                    <a:pt x="22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199" name="Line 1452"/>
            <p:cNvSpPr>
              <a:spLocks noChangeShapeType="1"/>
            </p:cNvSpPr>
            <p:nvPr/>
          </p:nvSpPr>
          <p:spPr bwMode="auto">
            <a:xfrm>
              <a:off x="1833"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0" name="Line 1453"/>
            <p:cNvSpPr>
              <a:spLocks noChangeShapeType="1"/>
            </p:cNvSpPr>
            <p:nvPr/>
          </p:nvSpPr>
          <p:spPr bwMode="auto">
            <a:xfrm>
              <a:off x="1867"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1" name="Line 1454"/>
            <p:cNvSpPr>
              <a:spLocks noChangeShapeType="1"/>
            </p:cNvSpPr>
            <p:nvPr/>
          </p:nvSpPr>
          <p:spPr bwMode="auto">
            <a:xfrm>
              <a:off x="1900"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2" name="Line 1455"/>
            <p:cNvSpPr>
              <a:spLocks noChangeShapeType="1"/>
            </p:cNvSpPr>
            <p:nvPr/>
          </p:nvSpPr>
          <p:spPr bwMode="auto">
            <a:xfrm>
              <a:off x="1935"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3" name="Line 1456"/>
            <p:cNvSpPr>
              <a:spLocks noChangeShapeType="1"/>
            </p:cNvSpPr>
            <p:nvPr/>
          </p:nvSpPr>
          <p:spPr bwMode="auto">
            <a:xfrm>
              <a:off x="1968" y="1721"/>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4" name="Line 1457"/>
            <p:cNvSpPr>
              <a:spLocks noChangeShapeType="1"/>
            </p:cNvSpPr>
            <p:nvPr/>
          </p:nvSpPr>
          <p:spPr bwMode="auto">
            <a:xfrm>
              <a:off x="2003"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5" name="Line 1458"/>
            <p:cNvSpPr>
              <a:spLocks noChangeShapeType="1"/>
            </p:cNvSpPr>
            <p:nvPr/>
          </p:nvSpPr>
          <p:spPr bwMode="auto">
            <a:xfrm>
              <a:off x="2035" y="1721"/>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6" name="Freeform 1459"/>
            <p:cNvSpPr>
              <a:spLocks/>
            </p:cNvSpPr>
            <p:nvPr/>
          </p:nvSpPr>
          <p:spPr bwMode="auto">
            <a:xfrm>
              <a:off x="2070" y="1721"/>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07" name="Line 1460"/>
            <p:cNvSpPr>
              <a:spLocks noChangeShapeType="1"/>
            </p:cNvSpPr>
            <p:nvPr/>
          </p:nvSpPr>
          <p:spPr bwMode="auto">
            <a:xfrm>
              <a:off x="1833"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8" name="Line 1461"/>
            <p:cNvSpPr>
              <a:spLocks noChangeShapeType="1"/>
            </p:cNvSpPr>
            <p:nvPr/>
          </p:nvSpPr>
          <p:spPr bwMode="auto">
            <a:xfrm>
              <a:off x="1867"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09" name="Line 1462"/>
            <p:cNvSpPr>
              <a:spLocks noChangeShapeType="1"/>
            </p:cNvSpPr>
            <p:nvPr/>
          </p:nvSpPr>
          <p:spPr bwMode="auto">
            <a:xfrm>
              <a:off x="1900"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0" name="Line 1463"/>
            <p:cNvSpPr>
              <a:spLocks noChangeShapeType="1"/>
            </p:cNvSpPr>
            <p:nvPr/>
          </p:nvSpPr>
          <p:spPr bwMode="auto">
            <a:xfrm>
              <a:off x="1935"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1" name="Line 1464"/>
            <p:cNvSpPr>
              <a:spLocks noChangeShapeType="1"/>
            </p:cNvSpPr>
            <p:nvPr/>
          </p:nvSpPr>
          <p:spPr bwMode="auto">
            <a:xfrm>
              <a:off x="1968" y="1597"/>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2" name="Line 1465"/>
            <p:cNvSpPr>
              <a:spLocks noChangeShapeType="1"/>
            </p:cNvSpPr>
            <p:nvPr/>
          </p:nvSpPr>
          <p:spPr bwMode="auto">
            <a:xfrm>
              <a:off x="2003"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3" name="Line 1466"/>
            <p:cNvSpPr>
              <a:spLocks noChangeShapeType="1"/>
            </p:cNvSpPr>
            <p:nvPr/>
          </p:nvSpPr>
          <p:spPr bwMode="auto">
            <a:xfrm>
              <a:off x="2035" y="159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4" name="Freeform 1467"/>
            <p:cNvSpPr>
              <a:spLocks/>
            </p:cNvSpPr>
            <p:nvPr/>
          </p:nvSpPr>
          <p:spPr bwMode="auto">
            <a:xfrm>
              <a:off x="2070" y="1597"/>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15" name="Freeform 1468"/>
            <p:cNvSpPr>
              <a:spLocks/>
            </p:cNvSpPr>
            <p:nvPr/>
          </p:nvSpPr>
          <p:spPr bwMode="auto">
            <a:xfrm>
              <a:off x="2790" y="1569"/>
              <a:ext cx="77" cy="1"/>
            </a:xfrm>
            <a:custGeom>
              <a:avLst/>
              <a:gdLst>
                <a:gd name="T0" fmla="*/ 0 w 77"/>
                <a:gd name="T1" fmla="*/ 0 h 1"/>
                <a:gd name="T2" fmla="*/ 11 w 77"/>
                <a:gd name="T3" fmla="*/ 0 h 1"/>
                <a:gd name="T4" fmla="*/ 77 w 77"/>
                <a:gd name="T5" fmla="*/ 0 h 1"/>
                <a:gd name="T6" fmla="*/ 0 60000 65536"/>
                <a:gd name="T7" fmla="*/ 0 60000 65536"/>
                <a:gd name="T8" fmla="*/ 0 60000 65536"/>
                <a:gd name="T9" fmla="*/ 0 w 77"/>
                <a:gd name="T10" fmla="*/ 0 h 1"/>
                <a:gd name="T11" fmla="*/ 77 w 77"/>
                <a:gd name="T12" fmla="*/ 1 h 1"/>
              </a:gdLst>
              <a:ahLst/>
              <a:cxnLst>
                <a:cxn ang="T6">
                  <a:pos x="T0" y="T1"/>
                </a:cxn>
                <a:cxn ang="T7">
                  <a:pos x="T2" y="T3"/>
                </a:cxn>
                <a:cxn ang="T8">
                  <a:pos x="T4" y="T5"/>
                </a:cxn>
              </a:cxnLst>
              <a:rect l="T9" t="T10" r="T11" b="T12"/>
              <a:pathLst>
                <a:path w="77" h="1">
                  <a:moveTo>
                    <a:pt x="0" y="0"/>
                  </a:moveTo>
                  <a:lnTo>
                    <a:pt x="11" y="0"/>
                  </a:lnTo>
                  <a:lnTo>
                    <a:pt x="77"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16" name="Line 1469"/>
            <p:cNvSpPr>
              <a:spLocks noChangeShapeType="1"/>
            </p:cNvSpPr>
            <p:nvPr/>
          </p:nvSpPr>
          <p:spPr bwMode="auto">
            <a:xfrm>
              <a:off x="2744" y="1614"/>
              <a:ext cx="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17" name="Freeform 1470"/>
            <p:cNvSpPr>
              <a:spLocks/>
            </p:cNvSpPr>
            <p:nvPr/>
          </p:nvSpPr>
          <p:spPr bwMode="auto">
            <a:xfrm>
              <a:off x="2616" y="1569"/>
              <a:ext cx="83" cy="1"/>
            </a:xfrm>
            <a:custGeom>
              <a:avLst/>
              <a:gdLst>
                <a:gd name="T0" fmla="*/ 83 w 83"/>
                <a:gd name="T1" fmla="*/ 0 h 1"/>
                <a:gd name="T2" fmla="*/ 72 w 83"/>
                <a:gd name="T3" fmla="*/ 0 h 1"/>
                <a:gd name="T4" fmla="*/ 0 w 83"/>
                <a:gd name="T5" fmla="*/ 0 h 1"/>
                <a:gd name="T6" fmla="*/ 0 60000 65536"/>
                <a:gd name="T7" fmla="*/ 0 60000 65536"/>
                <a:gd name="T8" fmla="*/ 0 60000 65536"/>
                <a:gd name="T9" fmla="*/ 0 w 83"/>
                <a:gd name="T10" fmla="*/ 0 h 1"/>
                <a:gd name="T11" fmla="*/ 83 w 83"/>
                <a:gd name="T12" fmla="*/ 1 h 1"/>
              </a:gdLst>
              <a:ahLst/>
              <a:cxnLst>
                <a:cxn ang="T6">
                  <a:pos x="T0" y="T1"/>
                </a:cxn>
                <a:cxn ang="T7">
                  <a:pos x="T2" y="T3"/>
                </a:cxn>
                <a:cxn ang="T8">
                  <a:pos x="T4" y="T5"/>
                </a:cxn>
              </a:cxnLst>
              <a:rect l="T9" t="T10" r="T11" b="T12"/>
              <a:pathLst>
                <a:path w="83" h="1">
                  <a:moveTo>
                    <a:pt x="83" y="0"/>
                  </a:moveTo>
                  <a:lnTo>
                    <a:pt x="72"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18" name="Freeform 1471"/>
            <p:cNvSpPr>
              <a:spLocks/>
            </p:cNvSpPr>
            <p:nvPr/>
          </p:nvSpPr>
          <p:spPr bwMode="auto">
            <a:xfrm>
              <a:off x="2744" y="1446"/>
              <a:ext cx="1" cy="77"/>
            </a:xfrm>
            <a:custGeom>
              <a:avLst/>
              <a:gdLst>
                <a:gd name="T0" fmla="*/ 0 w 1"/>
                <a:gd name="T1" fmla="*/ 77 h 77"/>
                <a:gd name="T2" fmla="*/ 0 w 1"/>
                <a:gd name="T3" fmla="*/ 66 h 77"/>
                <a:gd name="T4" fmla="*/ 0 w 1"/>
                <a:gd name="T5" fmla="*/ 0 h 77"/>
                <a:gd name="T6" fmla="*/ 0 60000 65536"/>
                <a:gd name="T7" fmla="*/ 0 60000 65536"/>
                <a:gd name="T8" fmla="*/ 0 60000 65536"/>
                <a:gd name="T9" fmla="*/ 0 w 1"/>
                <a:gd name="T10" fmla="*/ 0 h 77"/>
                <a:gd name="T11" fmla="*/ 1 w 1"/>
                <a:gd name="T12" fmla="*/ 77 h 77"/>
              </a:gdLst>
              <a:ahLst/>
              <a:cxnLst>
                <a:cxn ang="T6">
                  <a:pos x="T0" y="T1"/>
                </a:cxn>
                <a:cxn ang="T7">
                  <a:pos x="T2" y="T3"/>
                </a:cxn>
                <a:cxn ang="T8">
                  <a:pos x="T4" y="T5"/>
                </a:cxn>
              </a:cxnLst>
              <a:rect l="T9" t="T10" r="T11" b="T12"/>
              <a:pathLst>
                <a:path w="1" h="77">
                  <a:moveTo>
                    <a:pt x="0" y="77"/>
                  </a:moveTo>
                  <a:lnTo>
                    <a:pt x="0" y="66"/>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19" name="Line 1472"/>
            <p:cNvSpPr>
              <a:spLocks noChangeShapeType="1"/>
            </p:cNvSpPr>
            <p:nvPr/>
          </p:nvSpPr>
          <p:spPr bwMode="auto">
            <a:xfrm>
              <a:off x="2744" y="1569"/>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0" name="Line 1473"/>
            <p:cNvSpPr>
              <a:spLocks noChangeShapeType="1"/>
            </p:cNvSpPr>
            <p:nvPr/>
          </p:nvSpPr>
          <p:spPr bwMode="auto">
            <a:xfrm>
              <a:off x="2744" y="1569"/>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1" name="Line 1474"/>
            <p:cNvSpPr>
              <a:spLocks noChangeShapeType="1"/>
            </p:cNvSpPr>
            <p:nvPr/>
          </p:nvSpPr>
          <p:spPr bwMode="auto">
            <a:xfrm flipH="1">
              <a:off x="2723" y="1569"/>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2" name="Line 1475"/>
            <p:cNvSpPr>
              <a:spLocks noChangeShapeType="1"/>
            </p:cNvSpPr>
            <p:nvPr/>
          </p:nvSpPr>
          <p:spPr bwMode="auto">
            <a:xfrm flipV="1">
              <a:off x="2744" y="154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3" name="Freeform 1476"/>
            <p:cNvSpPr>
              <a:spLocks/>
            </p:cNvSpPr>
            <p:nvPr/>
          </p:nvSpPr>
          <p:spPr bwMode="auto">
            <a:xfrm>
              <a:off x="2790" y="1750"/>
              <a:ext cx="74" cy="1"/>
            </a:xfrm>
            <a:custGeom>
              <a:avLst/>
              <a:gdLst>
                <a:gd name="T0" fmla="*/ 0 w 74"/>
                <a:gd name="T1" fmla="*/ 0 h 1"/>
                <a:gd name="T2" fmla="*/ 11 w 74"/>
                <a:gd name="T3" fmla="*/ 0 h 1"/>
                <a:gd name="T4" fmla="*/ 74 w 74"/>
                <a:gd name="T5" fmla="*/ 0 h 1"/>
                <a:gd name="T6" fmla="*/ 0 60000 65536"/>
                <a:gd name="T7" fmla="*/ 0 60000 65536"/>
                <a:gd name="T8" fmla="*/ 0 60000 65536"/>
                <a:gd name="T9" fmla="*/ 0 w 74"/>
                <a:gd name="T10" fmla="*/ 0 h 1"/>
                <a:gd name="T11" fmla="*/ 74 w 74"/>
                <a:gd name="T12" fmla="*/ 1 h 1"/>
              </a:gdLst>
              <a:ahLst/>
              <a:cxnLst>
                <a:cxn ang="T6">
                  <a:pos x="T0" y="T1"/>
                </a:cxn>
                <a:cxn ang="T7">
                  <a:pos x="T2" y="T3"/>
                </a:cxn>
                <a:cxn ang="T8">
                  <a:pos x="T4" y="T5"/>
                </a:cxn>
              </a:cxnLst>
              <a:rect l="T9" t="T10" r="T11" b="T12"/>
              <a:pathLst>
                <a:path w="74" h="1">
                  <a:moveTo>
                    <a:pt x="0" y="0"/>
                  </a:moveTo>
                  <a:lnTo>
                    <a:pt x="11" y="0"/>
                  </a:lnTo>
                  <a:lnTo>
                    <a:pt x="7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24" name="Freeform 1477"/>
            <p:cNvSpPr>
              <a:spLocks/>
            </p:cNvSpPr>
            <p:nvPr/>
          </p:nvSpPr>
          <p:spPr bwMode="auto">
            <a:xfrm>
              <a:off x="2744" y="1793"/>
              <a:ext cx="1" cy="59"/>
            </a:xfrm>
            <a:custGeom>
              <a:avLst/>
              <a:gdLst>
                <a:gd name="T0" fmla="*/ 0 w 1"/>
                <a:gd name="T1" fmla="*/ 0 h 59"/>
                <a:gd name="T2" fmla="*/ 0 w 1"/>
                <a:gd name="T3" fmla="*/ 11 h 59"/>
                <a:gd name="T4" fmla="*/ 0 w 1"/>
                <a:gd name="T5" fmla="*/ 59 h 59"/>
                <a:gd name="T6" fmla="*/ 0 60000 65536"/>
                <a:gd name="T7" fmla="*/ 0 60000 65536"/>
                <a:gd name="T8" fmla="*/ 0 60000 65536"/>
                <a:gd name="T9" fmla="*/ 0 w 1"/>
                <a:gd name="T10" fmla="*/ 0 h 59"/>
                <a:gd name="T11" fmla="*/ 1 w 1"/>
                <a:gd name="T12" fmla="*/ 59 h 59"/>
              </a:gdLst>
              <a:ahLst/>
              <a:cxnLst>
                <a:cxn ang="T6">
                  <a:pos x="T0" y="T1"/>
                </a:cxn>
                <a:cxn ang="T7">
                  <a:pos x="T2" y="T3"/>
                </a:cxn>
                <a:cxn ang="T8">
                  <a:pos x="T4" y="T5"/>
                </a:cxn>
              </a:cxnLst>
              <a:rect l="T9" t="T10" r="T11" b="T12"/>
              <a:pathLst>
                <a:path w="1" h="59">
                  <a:moveTo>
                    <a:pt x="0" y="0"/>
                  </a:moveTo>
                  <a:lnTo>
                    <a:pt x="0" y="11"/>
                  </a:lnTo>
                  <a:lnTo>
                    <a:pt x="0" y="5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25" name="Freeform 1478"/>
            <p:cNvSpPr>
              <a:spLocks/>
            </p:cNvSpPr>
            <p:nvPr/>
          </p:nvSpPr>
          <p:spPr bwMode="auto">
            <a:xfrm>
              <a:off x="2609" y="1750"/>
              <a:ext cx="90" cy="1"/>
            </a:xfrm>
            <a:custGeom>
              <a:avLst/>
              <a:gdLst>
                <a:gd name="T0" fmla="*/ 90 w 90"/>
                <a:gd name="T1" fmla="*/ 0 h 1"/>
                <a:gd name="T2" fmla="*/ 79 w 90"/>
                <a:gd name="T3" fmla="*/ 0 h 1"/>
                <a:gd name="T4" fmla="*/ 0 w 90"/>
                <a:gd name="T5" fmla="*/ 0 h 1"/>
                <a:gd name="T6" fmla="*/ 0 60000 65536"/>
                <a:gd name="T7" fmla="*/ 0 60000 65536"/>
                <a:gd name="T8" fmla="*/ 0 60000 65536"/>
                <a:gd name="T9" fmla="*/ 0 w 90"/>
                <a:gd name="T10" fmla="*/ 0 h 1"/>
                <a:gd name="T11" fmla="*/ 90 w 90"/>
                <a:gd name="T12" fmla="*/ 1 h 1"/>
              </a:gdLst>
              <a:ahLst/>
              <a:cxnLst>
                <a:cxn ang="T6">
                  <a:pos x="T0" y="T1"/>
                </a:cxn>
                <a:cxn ang="T7">
                  <a:pos x="T2" y="T3"/>
                </a:cxn>
                <a:cxn ang="T8">
                  <a:pos x="T4" y="T5"/>
                </a:cxn>
              </a:cxnLst>
              <a:rect l="T9" t="T10" r="T11" b="T12"/>
              <a:pathLst>
                <a:path w="90" h="1">
                  <a:moveTo>
                    <a:pt x="90" y="0"/>
                  </a:moveTo>
                  <a:lnTo>
                    <a:pt x="79"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26" name="Freeform 1479"/>
            <p:cNvSpPr>
              <a:spLocks/>
            </p:cNvSpPr>
            <p:nvPr/>
          </p:nvSpPr>
          <p:spPr bwMode="auto">
            <a:xfrm>
              <a:off x="2744" y="1614"/>
              <a:ext cx="1" cy="90"/>
            </a:xfrm>
            <a:custGeom>
              <a:avLst/>
              <a:gdLst>
                <a:gd name="T0" fmla="*/ 0 w 1"/>
                <a:gd name="T1" fmla="*/ 90 h 90"/>
                <a:gd name="T2" fmla="*/ 0 w 1"/>
                <a:gd name="T3" fmla="*/ 79 h 90"/>
                <a:gd name="T4" fmla="*/ 0 w 1"/>
                <a:gd name="T5" fmla="*/ 44 h 90"/>
                <a:gd name="T6" fmla="*/ 0 w 1"/>
                <a:gd name="T7" fmla="*/ 33 h 90"/>
                <a:gd name="T8" fmla="*/ 0 w 1"/>
                <a:gd name="T9" fmla="*/ 11 h 90"/>
                <a:gd name="T10" fmla="*/ 0 w 1"/>
                <a:gd name="T11" fmla="*/ 0 h 90"/>
                <a:gd name="T12" fmla="*/ 0 60000 65536"/>
                <a:gd name="T13" fmla="*/ 0 60000 65536"/>
                <a:gd name="T14" fmla="*/ 0 60000 65536"/>
                <a:gd name="T15" fmla="*/ 0 60000 65536"/>
                <a:gd name="T16" fmla="*/ 0 60000 65536"/>
                <a:gd name="T17" fmla="*/ 0 60000 65536"/>
                <a:gd name="T18" fmla="*/ 0 w 1"/>
                <a:gd name="T19" fmla="*/ 0 h 90"/>
                <a:gd name="T20" fmla="*/ 1 w 1"/>
                <a:gd name="T21" fmla="*/ 90 h 90"/>
              </a:gdLst>
              <a:ahLst/>
              <a:cxnLst>
                <a:cxn ang="T12">
                  <a:pos x="T0" y="T1"/>
                </a:cxn>
                <a:cxn ang="T13">
                  <a:pos x="T2" y="T3"/>
                </a:cxn>
                <a:cxn ang="T14">
                  <a:pos x="T4" y="T5"/>
                </a:cxn>
                <a:cxn ang="T15">
                  <a:pos x="T6" y="T7"/>
                </a:cxn>
                <a:cxn ang="T16">
                  <a:pos x="T8" y="T9"/>
                </a:cxn>
                <a:cxn ang="T17">
                  <a:pos x="T10" y="T11"/>
                </a:cxn>
              </a:cxnLst>
              <a:rect l="T18" t="T19" r="T20" b="T21"/>
              <a:pathLst>
                <a:path w="1" h="90">
                  <a:moveTo>
                    <a:pt x="0" y="90"/>
                  </a:moveTo>
                  <a:lnTo>
                    <a:pt x="0" y="79"/>
                  </a:lnTo>
                  <a:lnTo>
                    <a:pt x="0" y="44"/>
                  </a:lnTo>
                  <a:lnTo>
                    <a:pt x="0" y="33"/>
                  </a:lnTo>
                  <a:lnTo>
                    <a:pt x="0" y="11"/>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27" name="Line 1480"/>
            <p:cNvSpPr>
              <a:spLocks noChangeShapeType="1"/>
            </p:cNvSpPr>
            <p:nvPr/>
          </p:nvSpPr>
          <p:spPr bwMode="auto">
            <a:xfrm>
              <a:off x="2744" y="1750"/>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8" name="Line 1481"/>
            <p:cNvSpPr>
              <a:spLocks noChangeShapeType="1"/>
            </p:cNvSpPr>
            <p:nvPr/>
          </p:nvSpPr>
          <p:spPr bwMode="auto">
            <a:xfrm>
              <a:off x="2744" y="175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29" name="Line 1482"/>
            <p:cNvSpPr>
              <a:spLocks noChangeShapeType="1"/>
            </p:cNvSpPr>
            <p:nvPr/>
          </p:nvSpPr>
          <p:spPr bwMode="auto">
            <a:xfrm flipH="1">
              <a:off x="2723" y="1750"/>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0" name="Line 1483"/>
            <p:cNvSpPr>
              <a:spLocks noChangeShapeType="1"/>
            </p:cNvSpPr>
            <p:nvPr/>
          </p:nvSpPr>
          <p:spPr bwMode="auto">
            <a:xfrm flipV="1">
              <a:off x="2744" y="1726"/>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1" name="Line 1484"/>
            <p:cNvSpPr>
              <a:spLocks noChangeShapeType="1"/>
            </p:cNvSpPr>
            <p:nvPr/>
          </p:nvSpPr>
          <p:spPr bwMode="auto">
            <a:xfrm flipV="1">
              <a:off x="2901" y="1193"/>
              <a:ext cx="1" cy="3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2" name="Freeform 1485"/>
            <p:cNvSpPr>
              <a:spLocks/>
            </p:cNvSpPr>
            <p:nvPr/>
          </p:nvSpPr>
          <p:spPr bwMode="auto">
            <a:xfrm>
              <a:off x="2223" y="1802"/>
              <a:ext cx="391" cy="109"/>
            </a:xfrm>
            <a:custGeom>
              <a:avLst/>
              <a:gdLst>
                <a:gd name="T0" fmla="*/ 391 w 391"/>
                <a:gd name="T1" fmla="*/ 0 h 109"/>
                <a:gd name="T2" fmla="*/ 343 w 391"/>
                <a:gd name="T3" fmla="*/ 20 h 109"/>
                <a:gd name="T4" fmla="*/ 113 w 391"/>
                <a:gd name="T5" fmla="*/ 109 h 109"/>
                <a:gd name="T6" fmla="*/ 0 w 391"/>
                <a:gd name="T7" fmla="*/ 109 h 109"/>
                <a:gd name="T8" fmla="*/ 0 60000 65536"/>
                <a:gd name="T9" fmla="*/ 0 60000 65536"/>
                <a:gd name="T10" fmla="*/ 0 60000 65536"/>
                <a:gd name="T11" fmla="*/ 0 60000 65536"/>
                <a:gd name="T12" fmla="*/ 0 w 391"/>
                <a:gd name="T13" fmla="*/ 0 h 109"/>
                <a:gd name="T14" fmla="*/ 391 w 391"/>
                <a:gd name="T15" fmla="*/ 109 h 109"/>
              </a:gdLst>
              <a:ahLst/>
              <a:cxnLst>
                <a:cxn ang="T8">
                  <a:pos x="T0" y="T1"/>
                </a:cxn>
                <a:cxn ang="T9">
                  <a:pos x="T2" y="T3"/>
                </a:cxn>
                <a:cxn ang="T10">
                  <a:pos x="T4" y="T5"/>
                </a:cxn>
                <a:cxn ang="T11">
                  <a:pos x="T6" y="T7"/>
                </a:cxn>
              </a:cxnLst>
              <a:rect l="T12" t="T13" r="T14" b="T15"/>
              <a:pathLst>
                <a:path w="391" h="109">
                  <a:moveTo>
                    <a:pt x="391" y="0"/>
                  </a:moveTo>
                  <a:lnTo>
                    <a:pt x="343" y="20"/>
                  </a:lnTo>
                  <a:lnTo>
                    <a:pt x="113" y="109"/>
                  </a:lnTo>
                  <a:lnTo>
                    <a:pt x="0" y="10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33" name="Freeform 1486"/>
            <p:cNvSpPr>
              <a:spLocks/>
            </p:cNvSpPr>
            <p:nvPr/>
          </p:nvSpPr>
          <p:spPr bwMode="auto">
            <a:xfrm>
              <a:off x="1824" y="1872"/>
              <a:ext cx="50" cy="65"/>
            </a:xfrm>
            <a:custGeom>
              <a:avLst/>
              <a:gdLst>
                <a:gd name="T0" fmla="*/ 515 w 23"/>
                <a:gd name="T1" fmla="*/ 306 h 30"/>
                <a:gd name="T2" fmla="*/ 515 w 23"/>
                <a:gd name="T3" fmla="*/ 262 h 30"/>
                <a:gd name="T4" fmla="*/ 472 w 23"/>
                <a:gd name="T5" fmla="*/ 202 h 30"/>
                <a:gd name="T6" fmla="*/ 0 w 23"/>
                <a:gd name="T7" fmla="*/ 225 h 30"/>
                <a:gd name="T8" fmla="*/ 0 w 23"/>
                <a:gd name="T9" fmla="*/ 286 h 30"/>
                <a:gd name="T10" fmla="*/ 0 w 23"/>
                <a:gd name="T11" fmla="*/ 358 h 30"/>
                <a:gd name="T12" fmla="*/ 472 w 23"/>
                <a:gd name="T13" fmla="*/ 438 h 30"/>
                <a:gd name="T14" fmla="*/ 515 w 23"/>
                <a:gd name="T15" fmla="*/ 375 h 30"/>
                <a:gd name="T16" fmla="*/ 515 w 23"/>
                <a:gd name="T17" fmla="*/ 306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2"/>
                    <a:pt x="23" y="12"/>
                    <a:pt x="23" y="12"/>
                  </a:cubicBezTo>
                  <a:cubicBezTo>
                    <a:pt x="21" y="9"/>
                    <a:pt x="21" y="9"/>
                    <a:pt x="21" y="9"/>
                  </a:cubicBezTo>
                  <a:cubicBezTo>
                    <a:pt x="17" y="0"/>
                    <a:pt x="4" y="1"/>
                    <a:pt x="0" y="10"/>
                  </a:cubicBezTo>
                  <a:cubicBezTo>
                    <a:pt x="0" y="13"/>
                    <a:pt x="0" y="13"/>
                    <a:pt x="0" y="13"/>
                  </a:cubicBezTo>
                  <a:cubicBezTo>
                    <a:pt x="0" y="16"/>
                    <a:pt x="0" y="16"/>
                    <a:pt x="0" y="16"/>
                  </a:cubicBezTo>
                  <a:cubicBezTo>
                    <a:pt x="1" y="27"/>
                    <a:pt x="16" y="30"/>
                    <a:pt x="21" y="20"/>
                  </a:cubicBezTo>
                  <a:cubicBezTo>
                    <a:pt x="23" y="17"/>
                    <a:pt x="23" y="17"/>
                    <a:pt x="23" y="17"/>
                  </a:cubicBezTo>
                  <a:lnTo>
                    <a:pt x="23" y="14"/>
                  </a:lnTo>
                  <a:close/>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34" name="Line 1487"/>
            <p:cNvSpPr>
              <a:spLocks noChangeShapeType="1"/>
            </p:cNvSpPr>
            <p:nvPr/>
          </p:nvSpPr>
          <p:spPr bwMode="auto">
            <a:xfrm flipV="1">
              <a:off x="3126" y="1228"/>
              <a:ext cx="1" cy="18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5" name="Line 1488"/>
            <p:cNvSpPr>
              <a:spLocks noChangeShapeType="1"/>
            </p:cNvSpPr>
            <p:nvPr/>
          </p:nvSpPr>
          <p:spPr bwMode="auto">
            <a:xfrm flipV="1">
              <a:off x="2901" y="1228"/>
              <a:ext cx="1" cy="18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6" name="Line 1489"/>
            <p:cNvSpPr>
              <a:spLocks noChangeShapeType="1"/>
            </p:cNvSpPr>
            <p:nvPr/>
          </p:nvSpPr>
          <p:spPr bwMode="auto">
            <a:xfrm>
              <a:off x="3602" y="1883"/>
              <a:ext cx="34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7" name="Line 1490"/>
            <p:cNvSpPr>
              <a:spLocks noChangeShapeType="1"/>
            </p:cNvSpPr>
            <p:nvPr/>
          </p:nvSpPr>
          <p:spPr bwMode="auto">
            <a:xfrm>
              <a:off x="3486" y="1883"/>
              <a:ext cx="116"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8" name="Line 1491"/>
            <p:cNvSpPr>
              <a:spLocks noChangeShapeType="1"/>
            </p:cNvSpPr>
            <p:nvPr/>
          </p:nvSpPr>
          <p:spPr bwMode="auto">
            <a:xfrm>
              <a:off x="3486" y="1433"/>
              <a:ext cx="460"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39" name="Freeform 1492"/>
            <p:cNvSpPr>
              <a:spLocks/>
            </p:cNvSpPr>
            <p:nvPr/>
          </p:nvSpPr>
          <p:spPr bwMode="auto">
            <a:xfrm>
              <a:off x="3458" y="1649"/>
              <a:ext cx="292" cy="478"/>
            </a:xfrm>
            <a:custGeom>
              <a:avLst/>
              <a:gdLst>
                <a:gd name="T0" fmla="*/ 0 w 292"/>
                <a:gd name="T1" fmla="*/ 0 h 478"/>
                <a:gd name="T2" fmla="*/ 6 w 292"/>
                <a:gd name="T3" fmla="*/ 9 h 478"/>
                <a:gd name="T4" fmla="*/ 6 w 292"/>
                <a:gd name="T5" fmla="*/ 9 h 478"/>
                <a:gd name="T6" fmla="*/ 6 w 292"/>
                <a:gd name="T7" fmla="*/ 9 h 478"/>
                <a:gd name="T8" fmla="*/ 89 w 292"/>
                <a:gd name="T9" fmla="*/ 144 h 478"/>
                <a:gd name="T10" fmla="*/ 144 w 292"/>
                <a:gd name="T11" fmla="*/ 234 h 478"/>
                <a:gd name="T12" fmla="*/ 144 w 292"/>
                <a:gd name="T13" fmla="*/ 234 h 478"/>
                <a:gd name="T14" fmla="*/ 292 w 292"/>
                <a:gd name="T15" fmla="*/ 478 h 478"/>
                <a:gd name="T16" fmla="*/ 0 60000 65536"/>
                <a:gd name="T17" fmla="*/ 0 60000 65536"/>
                <a:gd name="T18" fmla="*/ 0 60000 65536"/>
                <a:gd name="T19" fmla="*/ 0 60000 65536"/>
                <a:gd name="T20" fmla="*/ 0 60000 65536"/>
                <a:gd name="T21" fmla="*/ 0 60000 65536"/>
                <a:gd name="T22" fmla="*/ 0 60000 65536"/>
                <a:gd name="T23" fmla="*/ 0 60000 65536"/>
                <a:gd name="T24" fmla="*/ 0 w 292"/>
                <a:gd name="T25" fmla="*/ 0 h 478"/>
                <a:gd name="T26" fmla="*/ 292 w 292"/>
                <a:gd name="T27" fmla="*/ 478 h 47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92" h="478">
                  <a:moveTo>
                    <a:pt x="0" y="0"/>
                  </a:moveTo>
                  <a:lnTo>
                    <a:pt x="6" y="9"/>
                  </a:lnTo>
                  <a:lnTo>
                    <a:pt x="89" y="144"/>
                  </a:lnTo>
                  <a:lnTo>
                    <a:pt x="144" y="234"/>
                  </a:lnTo>
                  <a:lnTo>
                    <a:pt x="292" y="47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40" name="Line 1493"/>
            <p:cNvSpPr>
              <a:spLocks noChangeShapeType="1"/>
            </p:cNvSpPr>
            <p:nvPr/>
          </p:nvSpPr>
          <p:spPr bwMode="auto">
            <a:xfrm>
              <a:off x="3464" y="1658"/>
              <a:ext cx="1"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41" name="Line 1494"/>
            <p:cNvSpPr>
              <a:spLocks noChangeShapeType="1"/>
            </p:cNvSpPr>
            <p:nvPr/>
          </p:nvSpPr>
          <p:spPr bwMode="auto">
            <a:xfrm>
              <a:off x="3425" y="1595"/>
              <a:ext cx="39" cy="6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42" name="Freeform 1495"/>
            <p:cNvSpPr>
              <a:spLocks/>
            </p:cNvSpPr>
            <p:nvPr/>
          </p:nvSpPr>
          <p:spPr bwMode="auto">
            <a:xfrm>
              <a:off x="2609" y="1769"/>
              <a:ext cx="83" cy="44"/>
            </a:xfrm>
            <a:custGeom>
              <a:avLst/>
              <a:gdLst>
                <a:gd name="T0" fmla="*/ 83 w 83"/>
                <a:gd name="T1" fmla="*/ 0 h 44"/>
                <a:gd name="T2" fmla="*/ 0 w 83"/>
                <a:gd name="T3" fmla="*/ 20 h 44"/>
                <a:gd name="T4" fmla="*/ 5 w 83"/>
                <a:gd name="T5" fmla="*/ 33 h 44"/>
                <a:gd name="T6" fmla="*/ 11 w 83"/>
                <a:gd name="T7" fmla="*/ 44 h 44"/>
                <a:gd name="T8" fmla="*/ 83 w 83"/>
                <a:gd name="T9" fmla="*/ 0 h 44"/>
                <a:gd name="T10" fmla="*/ 0 60000 65536"/>
                <a:gd name="T11" fmla="*/ 0 60000 65536"/>
                <a:gd name="T12" fmla="*/ 0 60000 65536"/>
                <a:gd name="T13" fmla="*/ 0 60000 65536"/>
                <a:gd name="T14" fmla="*/ 0 60000 65536"/>
                <a:gd name="T15" fmla="*/ 0 w 83"/>
                <a:gd name="T16" fmla="*/ 0 h 44"/>
                <a:gd name="T17" fmla="*/ 83 w 83"/>
                <a:gd name="T18" fmla="*/ 44 h 44"/>
              </a:gdLst>
              <a:ahLst/>
              <a:cxnLst>
                <a:cxn ang="T10">
                  <a:pos x="T0" y="T1"/>
                </a:cxn>
                <a:cxn ang="T11">
                  <a:pos x="T2" y="T3"/>
                </a:cxn>
                <a:cxn ang="T12">
                  <a:pos x="T4" y="T5"/>
                </a:cxn>
                <a:cxn ang="T13">
                  <a:pos x="T6" y="T7"/>
                </a:cxn>
                <a:cxn ang="T14">
                  <a:pos x="T8" y="T9"/>
                </a:cxn>
              </a:cxnLst>
              <a:rect l="T15" t="T16" r="T17" b="T18"/>
              <a:pathLst>
                <a:path w="83" h="44">
                  <a:moveTo>
                    <a:pt x="83" y="0"/>
                  </a:moveTo>
                  <a:lnTo>
                    <a:pt x="0" y="20"/>
                  </a:lnTo>
                  <a:lnTo>
                    <a:pt x="5" y="33"/>
                  </a:lnTo>
                  <a:lnTo>
                    <a:pt x="11" y="44"/>
                  </a:lnTo>
                  <a:lnTo>
                    <a:pt x="8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43" name="Freeform 1496"/>
            <p:cNvSpPr>
              <a:spLocks/>
            </p:cNvSpPr>
            <p:nvPr/>
          </p:nvSpPr>
          <p:spPr bwMode="auto">
            <a:xfrm>
              <a:off x="3381" y="1523"/>
              <a:ext cx="57" cy="81"/>
            </a:xfrm>
            <a:custGeom>
              <a:avLst/>
              <a:gdLst>
                <a:gd name="T0" fmla="*/ 0 w 57"/>
                <a:gd name="T1" fmla="*/ 0 h 81"/>
                <a:gd name="T2" fmla="*/ 33 w 57"/>
                <a:gd name="T3" fmla="*/ 81 h 81"/>
                <a:gd name="T4" fmla="*/ 44 w 57"/>
                <a:gd name="T5" fmla="*/ 72 h 81"/>
                <a:gd name="T6" fmla="*/ 57 w 57"/>
                <a:gd name="T7" fmla="*/ 65 h 81"/>
                <a:gd name="T8" fmla="*/ 0 w 57"/>
                <a:gd name="T9" fmla="*/ 0 h 81"/>
                <a:gd name="T10" fmla="*/ 0 60000 65536"/>
                <a:gd name="T11" fmla="*/ 0 60000 65536"/>
                <a:gd name="T12" fmla="*/ 0 60000 65536"/>
                <a:gd name="T13" fmla="*/ 0 60000 65536"/>
                <a:gd name="T14" fmla="*/ 0 60000 65536"/>
                <a:gd name="T15" fmla="*/ 0 w 57"/>
                <a:gd name="T16" fmla="*/ 0 h 81"/>
                <a:gd name="T17" fmla="*/ 57 w 57"/>
                <a:gd name="T18" fmla="*/ 81 h 81"/>
              </a:gdLst>
              <a:ahLst/>
              <a:cxnLst>
                <a:cxn ang="T10">
                  <a:pos x="T0" y="T1"/>
                </a:cxn>
                <a:cxn ang="T11">
                  <a:pos x="T2" y="T3"/>
                </a:cxn>
                <a:cxn ang="T12">
                  <a:pos x="T4" y="T5"/>
                </a:cxn>
                <a:cxn ang="T13">
                  <a:pos x="T6" y="T7"/>
                </a:cxn>
                <a:cxn ang="T14">
                  <a:pos x="T8" y="T9"/>
                </a:cxn>
              </a:cxnLst>
              <a:rect l="T15" t="T16" r="T17" b="T18"/>
              <a:pathLst>
                <a:path w="57" h="81">
                  <a:moveTo>
                    <a:pt x="0" y="0"/>
                  </a:moveTo>
                  <a:lnTo>
                    <a:pt x="33" y="81"/>
                  </a:lnTo>
                  <a:lnTo>
                    <a:pt x="44" y="72"/>
                  </a:lnTo>
                  <a:lnTo>
                    <a:pt x="57" y="65"/>
                  </a:lnTo>
                  <a:lnTo>
                    <a:pt x="0"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44" name="Freeform 1497"/>
            <p:cNvSpPr>
              <a:spLocks/>
            </p:cNvSpPr>
            <p:nvPr/>
          </p:nvSpPr>
          <p:spPr bwMode="auto">
            <a:xfrm>
              <a:off x="1944" y="2081"/>
              <a:ext cx="78" cy="77"/>
            </a:xfrm>
            <a:custGeom>
              <a:avLst/>
              <a:gdLst>
                <a:gd name="T0" fmla="*/ 78 w 78"/>
                <a:gd name="T1" fmla="*/ 0 h 77"/>
                <a:gd name="T2" fmla="*/ 0 w 78"/>
                <a:gd name="T3" fmla="*/ 0 h 77"/>
                <a:gd name="T4" fmla="*/ 39 w 78"/>
                <a:gd name="T5" fmla="*/ 77 h 77"/>
                <a:gd name="T6" fmla="*/ 78 w 78"/>
                <a:gd name="T7" fmla="*/ 0 h 77"/>
                <a:gd name="T8" fmla="*/ 0 60000 65536"/>
                <a:gd name="T9" fmla="*/ 0 60000 65536"/>
                <a:gd name="T10" fmla="*/ 0 60000 65536"/>
                <a:gd name="T11" fmla="*/ 0 60000 65536"/>
                <a:gd name="T12" fmla="*/ 0 w 78"/>
                <a:gd name="T13" fmla="*/ 0 h 77"/>
                <a:gd name="T14" fmla="*/ 78 w 78"/>
                <a:gd name="T15" fmla="*/ 77 h 77"/>
              </a:gdLst>
              <a:ahLst/>
              <a:cxnLst>
                <a:cxn ang="T8">
                  <a:pos x="T0" y="T1"/>
                </a:cxn>
                <a:cxn ang="T9">
                  <a:pos x="T2" y="T3"/>
                </a:cxn>
                <a:cxn ang="T10">
                  <a:pos x="T4" y="T5"/>
                </a:cxn>
                <a:cxn ang="T11">
                  <a:pos x="T6" y="T7"/>
                </a:cxn>
              </a:cxnLst>
              <a:rect l="T12" t="T13" r="T14" b="T15"/>
              <a:pathLst>
                <a:path w="78" h="77">
                  <a:moveTo>
                    <a:pt x="78" y="0"/>
                  </a:moveTo>
                  <a:lnTo>
                    <a:pt x="0" y="0"/>
                  </a:lnTo>
                  <a:lnTo>
                    <a:pt x="39" y="77"/>
                  </a:lnTo>
                  <a:lnTo>
                    <a:pt x="78"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45" name="Freeform 1498"/>
            <p:cNvSpPr>
              <a:spLocks/>
            </p:cNvSpPr>
            <p:nvPr/>
          </p:nvSpPr>
          <p:spPr bwMode="auto">
            <a:xfrm>
              <a:off x="1944" y="2081"/>
              <a:ext cx="78" cy="77"/>
            </a:xfrm>
            <a:custGeom>
              <a:avLst/>
              <a:gdLst>
                <a:gd name="T0" fmla="*/ 78 w 78"/>
                <a:gd name="T1" fmla="*/ 0 h 77"/>
                <a:gd name="T2" fmla="*/ 0 w 78"/>
                <a:gd name="T3" fmla="*/ 0 h 77"/>
                <a:gd name="T4" fmla="*/ 39 w 78"/>
                <a:gd name="T5" fmla="*/ 77 h 77"/>
                <a:gd name="T6" fmla="*/ 78 w 78"/>
                <a:gd name="T7" fmla="*/ 0 h 77"/>
                <a:gd name="T8" fmla="*/ 0 60000 65536"/>
                <a:gd name="T9" fmla="*/ 0 60000 65536"/>
                <a:gd name="T10" fmla="*/ 0 60000 65536"/>
                <a:gd name="T11" fmla="*/ 0 60000 65536"/>
                <a:gd name="T12" fmla="*/ 0 w 78"/>
                <a:gd name="T13" fmla="*/ 0 h 77"/>
                <a:gd name="T14" fmla="*/ 78 w 78"/>
                <a:gd name="T15" fmla="*/ 77 h 77"/>
              </a:gdLst>
              <a:ahLst/>
              <a:cxnLst>
                <a:cxn ang="T8">
                  <a:pos x="T0" y="T1"/>
                </a:cxn>
                <a:cxn ang="T9">
                  <a:pos x="T2" y="T3"/>
                </a:cxn>
                <a:cxn ang="T10">
                  <a:pos x="T4" y="T5"/>
                </a:cxn>
                <a:cxn ang="T11">
                  <a:pos x="T6" y="T7"/>
                </a:cxn>
              </a:cxnLst>
              <a:rect l="T12" t="T13" r="T14" b="T15"/>
              <a:pathLst>
                <a:path w="78" h="77">
                  <a:moveTo>
                    <a:pt x="78" y="0"/>
                  </a:moveTo>
                  <a:lnTo>
                    <a:pt x="0" y="0"/>
                  </a:lnTo>
                  <a:lnTo>
                    <a:pt x="39" y="77"/>
                  </a:lnTo>
                  <a:lnTo>
                    <a:pt x="78"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46" name="Freeform 1499"/>
            <p:cNvSpPr>
              <a:spLocks/>
            </p:cNvSpPr>
            <p:nvPr/>
          </p:nvSpPr>
          <p:spPr bwMode="auto">
            <a:xfrm>
              <a:off x="2823" y="1250"/>
              <a:ext cx="78" cy="79"/>
            </a:xfrm>
            <a:custGeom>
              <a:avLst/>
              <a:gdLst>
                <a:gd name="T0" fmla="*/ 78 w 78"/>
                <a:gd name="T1" fmla="*/ 79 h 79"/>
                <a:gd name="T2" fmla="*/ 78 w 78"/>
                <a:gd name="T3" fmla="*/ 0 h 79"/>
                <a:gd name="T4" fmla="*/ 0 w 78"/>
                <a:gd name="T5" fmla="*/ 39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78" y="0"/>
                  </a:lnTo>
                  <a:lnTo>
                    <a:pt x="0" y="39"/>
                  </a:lnTo>
                  <a:lnTo>
                    <a:pt x="7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47" name="Freeform 1500"/>
            <p:cNvSpPr>
              <a:spLocks/>
            </p:cNvSpPr>
            <p:nvPr/>
          </p:nvSpPr>
          <p:spPr bwMode="auto">
            <a:xfrm>
              <a:off x="2823" y="1250"/>
              <a:ext cx="78" cy="79"/>
            </a:xfrm>
            <a:custGeom>
              <a:avLst/>
              <a:gdLst>
                <a:gd name="T0" fmla="*/ 78 w 78"/>
                <a:gd name="T1" fmla="*/ 79 h 79"/>
                <a:gd name="T2" fmla="*/ 78 w 78"/>
                <a:gd name="T3" fmla="*/ 0 h 79"/>
                <a:gd name="T4" fmla="*/ 0 w 78"/>
                <a:gd name="T5" fmla="*/ 39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78" y="0"/>
                  </a:lnTo>
                  <a:lnTo>
                    <a:pt x="0" y="39"/>
                  </a:lnTo>
                  <a:lnTo>
                    <a:pt x="78"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48" name="Rectangle 1501"/>
            <p:cNvSpPr>
              <a:spLocks noChangeArrowheads="1"/>
            </p:cNvSpPr>
            <p:nvPr/>
          </p:nvSpPr>
          <p:spPr bwMode="auto">
            <a:xfrm>
              <a:off x="2554" y="14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C</a:t>
              </a:r>
              <a:endParaRPr lang="en-US"/>
            </a:p>
          </p:txBody>
        </p:sp>
        <p:sp>
          <p:nvSpPr>
            <p:cNvPr id="43249" name="Line 1502"/>
            <p:cNvSpPr>
              <a:spLocks noChangeShapeType="1"/>
            </p:cNvSpPr>
            <p:nvPr/>
          </p:nvSpPr>
          <p:spPr bwMode="auto">
            <a:xfrm>
              <a:off x="2662" y="118"/>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0" name="Line 1503"/>
            <p:cNvSpPr>
              <a:spLocks noChangeShapeType="1"/>
            </p:cNvSpPr>
            <p:nvPr/>
          </p:nvSpPr>
          <p:spPr bwMode="auto">
            <a:xfrm>
              <a:off x="2504" y="118"/>
              <a:ext cx="15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1" name="Line 1504"/>
            <p:cNvSpPr>
              <a:spLocks noChangeShapeType="1"/>
            </p:cNvSpPr>
            <p:nvPr/>
          </p:nvSpPr>
          <p:spPr bwMode="auto">
            <a:xfrm flipV="1">
              <a:off x="2504" y="118"/>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2" name="Line 1505"/>
            <p:cNvSpPr>
              <a:spLocks noChangeShapeType="1"/>
            </p:cNvSpPr>
            <p:nvPr/>
          </p:nvSpPr>
          <p:spPr bwMode="auto">
            <a:xfrm flipH="1">
              <a:off x="2504" y="275"/>
              <a:ext cx="158"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3" name="Line 1506"/>
            <p:cNvSpPr>
              <a:spLocks noChangeShapeType="1"/>
            </p:cNvSpPr>
            <p:nvPr/>
          </p:nvSpPr>
          <p:spPr bwMode="auto">
            <a:xfrm flipV="1">
              <a:off x="2583" y="275"/>
              <a:ext cx="1" cy="120"/>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4" name="Line 1507"/>
            <p:cNvSpPr>
              <a:spLocks noChangeShapeType="1"/>
            </p:cNvSpPr>
            <p:nvPr/>
          </p:nvSpPr>
          <p:spPr bwMode="auto">
            <a:xfrm>
              <a:off x="1942" y="1012"/>
              <a:ext cx="1" cy="11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5" name="Rectangle 1508"/>
            <p:cNvSpPr>
              <a:spLocks noChangeArrowheads="1"/>
            </p:cNvSpPr>
            <p:nvPr/>
          </p:nvSpPr>
          <p:spPr bwMode="auto">
            <a:xfrm>
              <a:off x="1863" y="1126"/>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56" name="Rectangle 1509"/>
            <p:cNvSpPr>
              <a:spLocks noChangeArrowheads="1"/>
            </p:cNvSpPr>
            <p:nvPr/>
          </p:nvSpPr>
          <p:spPr bwMode="auto">
            <a:xfrm>
              <a:off x="1916" y="1147"/>
              <a:ext cx="5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F</a:t>
              </a:r>
              <a:endParaRPr lang="en-US"/>
            </a:p>
          </p:txBody>
        </p:sp>
        <p:sp>
          <p:nvSpPr>
            <p:cNvPr id="43257" name="Rectangle 1510"/>
            <p:cNvSpPr>
              <a:spLocks noChangeArrowheads="1"/>
            </p:cNvSpPr>
            <p:nvPr/>
          </p:nvSpPr>
          <p:spPr bwMode="auto">
            <a:xfrm>
              <a:off x="3862" y="1165"/>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a:t>
              </a:r>
              <a:endParaRPr lang="en-US"/>
            </a:p>
          </p:txBody>
        </p:sp>
        <p:sp>
          <p:nvSpPr>
            <p:cNvPr id="43258" name="Line 1511"/>
            <p:cNvSpPr>
              <a:spLocks noChangeShapeType="1"/>
            </p:cNvSpPr>
            <p:nvPr/>
          </p:nvSpPr>
          <p:spPr bwMode="auto">
            <a:xfrm>
              <a:off x="3968" y="1143"/>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59" name="Line 1512"/>
            <p:cNvSpPr>
              <a:spLocks noChangeShapeType="1"/>
            </p:cNvSpPr>
            <p:nvPr/>
          </p:nvSpPr>
          <p:spPr bwMode="auto">
            <a:xfrm>
              <a:off x="3811" y="1143"/>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0" name="Line 1513"/>
            <p:cNvSpPr>
              <a:spLocks noChangeShapeType="1"/>
            </p:cNvSpPr>
            <p:nvPr/>
          </p:nvSpPr>
          <p:spPr bwMode="auto">
            <a:xfrm flipV="1">
              <a:off x="3811" y="1143"/>
              <a:ext cx="1" cy="15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1" name="Line 1514"/>
            <p:cNvSpPr>
              <a:spLocks noChangeShapeType="1"/>
            </p:cNvSpPr>
            <p:nvPr/>
          </p:nvSpPr>
          <p:spPr bwMode="auto">
            <a:xfrm flipH="1">
              <a:off x="3811" y="1300"/>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2" name="Line 1515"/>
            <p:cNvSpPr>
              <a:spLocks noChangeShapeType="1"/>
            </p:cNvSpPr>
            <p:nvPr/>
          </p:nvSpPr>
          <p:spPr bwMode="auto">
            <a:xfrm flipV="1">
              <a:off x="3890" y="1300"/>
              <a:ext cx="1" cy="133"/>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3" name="Line 1516"/>
            <p:cNvSpPr>
              <a:spLocks noChangeShapeType="1"/>
            </p:cNvSpPr>
            <p:nvPr/>
          </p:nvSpPr>
          <p:spPr bwMode="auto">
            <a:xfrm flipV="1">
              <a:off x="3872" y="364"/>
              <a:ext cx="1" cy="13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64" name="Rectangle 1517"/>
            <p:cNvSpPr>
              <a:spLocks noChangeArrowheads="1"/>
            </p:cNvSpPr>
            <p:nvPr/>
          </p:nvSpPr>
          <p:spPr bwMode="auto">
            <a:xfrm>
              <a:off x="3794" y="209"/>
              <a:ext cx="157" cy="155"/>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65" name="Rectangle 1518"/>
            <p:cNvSpPr>
              <a:spLocks noChangeArrowheads="1"/>
            </p:cNvSpPr>
            <p:nvPr/>
          </p:nvSpPr>
          <p:spPr bwMode="auto">
            <a:xfrm>
              <a:off x="3844" y="230"/>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R</a:t>
              </a:r>
              <a:endParaRPr lang="en-US"/>
            </a:p>
          </p:txBody>
        </p:sp>
        <p:sp>
          <p:nvSpPr>
            <p:cNvPr id="43266" name="Freeform 1519"/>
            <p:cNvSpPr>
              <a:spLocks/>
            </p:cNvSpPr>
            <p:nvPr/>
          </p:nvSpPr>
          <p:spPr bwMode="auto">
            <a:xfrm>
              <a:off x="2544" y="316"/>
              <a:ext cx="78" cy="79"/>
            </a:xfrm>
            <a:custGeom>
              <a:avLst/>
              <a:gdLst>
                <a:gd name="T0" fmla="*/ 78 w 78"/>
                <a:gd name="T1" fmla="*/ 79 h 79"/>
                <a:gd name="T2" fmla="*/ 0 w 78"/>
                <a:gd name="T3" fmla="*/ 79 h 79"/>
                <a:gd name="T4" fmla="*/ 39 w 78"/>
                <a:gd name="T5" fmla="*/ 0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0" y="79"/>
                  </a:lnTo>
                  <a:lnTo>
                    <a:pt x="39" y="0"/>
                  </a:lnTo>
                  <a:lnTo>
                    <a:pt x="78"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67" name="Freeform 1520"/>
            <p:cNvSpPr>
              <a:spLocks/>
            </p:cNvSpPr>
            <p:nvPr/>
          </p:nvSpPr>
          <p:spPr bwMode="auto">
            <a:xfrm>
              <a:off x="2544" y="316"/>
              <a:ext cx="78" cy="79"/>
            </a:xfrm>
            <a:custGeom>
              <a:avLst/>
              <a:gdLst>
                <a:gd name="T0" fmla="*/ 78 w 78"/>
                <a:gd name="T1" fmla="*/ 79 h 79"/>
                <a:gd name="T2" fmla="*/ 0 w 78"/>
                <a:gd name="T3" fmla="*/ 79 h 79"/>
                <a:gd name="T4" fmla="*/ 39 w 78"/>
                <a:gd name="T5" fmla="*/ 0 h 79"/>
                <a:gd name="T6" fmla="*/ 78 w 78"/>
                <a:gd name="T7" fmla="*/ 79 h 79"/>
                <a:gd name="T8" fmla="*/ 0 60000 65536"/>
                <a:gd name="T9" fmla="*/ 0 60000 65536"/>
                <a:gd name="T10" fmla="*/ 0 60000 65536"/>
                <a:gd name="T11" fmla="*/ 0 60000 65536"/>
                <a:gd name="T12" fmla="*/ 0 w 78"/>
                <a:gd name="T13" fmla="*/ 0 h 79"/>
                <a:gd name="T14" fmla="*/ 78 w 78"/>
                <a:gd name="T15" fmla="*/ 79 h 79"/>
              </a:gdLst>
              <a:ahLst/>
              <a:cxnLst>
                <a:cxn ang="T8">
                  <a:pos x="T0" y="T1"/>
                </a:cxn>
                <a:cxn ang="T9">
                  <a:pos x="T2" y="T3"/>
                </a:cxn>
                <a:cxn ang="T10">
                  <a:pos x="T4" y="T5"/>
                </a:cxn>
                <a:cxn ang="T11">
                  <a:pos x="T6" y="T7"/>
                </a:cxn>
              </a:cxnLst>
              <a:rect l="T12" t="T13" r="T14" b="T15"/>
              <a:pathLst>
                <a:path w="78" h="79">
                  <a:moveTo>
                    <a:pt x="78" y="79"/>
                  </a:moveTo>
                  <a:lnTo>
                    <a:pt x="0" y="79"/>
                  </a:lnTo>
                  <a:lnTo>
                    <a:pt x="39" y="0"/>
                  </a:lnTo>
                  <a:lnTo>
                    <a:pt x="78"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68" name="Freeform 1521"/>
            <p:cNvSpPr>
              <a:spLocks/>
            </p:cNvSpPr>
            <p:nvPr/>
          </p:nvSpPr>
          <p:spPr bwMode="auto">
            <a:xfrm>
              <a:off x="1902" y="1012"/>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69" name="Freeform 1522"/>
            <p:cNvSpPr>
              <a:spLocks/>
            </p:cNvSpPr>
            <p:nvPr/>
          </p:nvSpPr>
          <p:spPr bwMode="auto">
            <a:xfrm>
              <a:off x="1902" y="1012"/>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70" name="Freeform 1523"/>
            <p:cNvSpPr>
              <a:spLocks/>
            </p:cNvSpPr>
            <p:nvPr/>
          </p:nvSpPr>
          <p:spPr bwMode="auto">
            <a:xfrm>
              <a:off x="3850" y="1355"/>
              <a:ext cx="79" cy="78"/>
            </a:xfrm>
            <a:custGeom>
              <a:avLst/>
              <a:gdLst>
                <a:gd name="T0" fmla="*/ 79 w 79"/>
                <a:gd name="T1" fmla="*/ 78 h 78"/>
                <a:gd name="T2" fmla="*/ 0 w 79"/>
                <a:gd name="T3" fmla="*/ 78 h 78"/>
                <a:gd name="T4" fmla="*/ 40 w 79"/>
                <a:gd name="T5" fmla="*/ 0 h 78"/>
                <a:gd name="T6" fmla="*/ 79 w 79"/>
                <a:gd name="T7" fmla="*/ 78 h 78"/>
                <a:gd name="T8" fmla="*/ 0 60000 65536"/>
                <a:gd name="T9" fmla="*/ 0 60000 65536"/>
                <a:gd name="T10" fmla="*/ 0 60000 65536"/>
                <a:gd name="T11" fmla="*/ 0 60000 65536"/>
                <a:gd name="T12" fmla="*/ 0 w 79"/>
                <a:gd name="T13" fmla="*/ 0 h 78"/>
                <a:gd name="T14" fmla="*/ 79 w 79"/>
                <a:gd name="T15" fmla="*/ 78 h 78"/>
              </a:gdLst>
              <a:ahLst/>
              <a:cxnLst>
                <a:cxn ang="T8">
                  <a:pos x="T0" y="T1"/>
                </a:cxn>
                <a:cxn ang="T9">
                  <a:pos x="T2" y="T3"/>
                </a:cxn>
                <a:cxn ang="T10">
                  <a:pos x="T4" y="T5"/>
                </a:cxn>
                <a:cxn ang="T11">
                  <a:pos x="T6" y="T7"/>
                </a:cxn>
              </a:cxnLst>
              <a:rect l="T12" t="T13" r="T14" b="T15"/>
              <a:pathLst>
                <a:path w="79" h="78">
                  <a:moveTo>
                    <a:pt x="79" y="78"/>
                  </a:moveTo>
                  <a:lnTo>
                    <a:pt x="0" y="78"/>
                  </a:lnTo>
                  <a:lnTo>
                    <a:pt x="40" y="0"/>
                  </a:lnTo>
                  <a:lnTo>
                    <a:pt x="79"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71" name="Freeform 1524"/>
            <p:cNvSpPr>
              <a:spLocks/>
            </p:cNvSpPr>
            <p:nvPr/>
          </p:nvSpPr>
          <p:spPr bwMode="auto">
            <a:xfrm>
              <a:off x="3850" y="1355"/>
              <a:ext cx="79" cy="78"/>
            </a:xfrm>
            <a:custGeom>
              <a:avLst/>
              <a:gdLst>
                <a:gd name="T0" fmla="*/ 79 w 79"/>
                <a:gd name="T1" fmla="*/ 78 h 78"/>
                <a:gd name="T2" fmla="*/ 0 w 79"/>
                <a:gd name="T3" fmla="*/ 78 h 78"/>
                <a:gd name="T4" fmla="*/ 40 w 79"/>
                <a:gd name="T5" fmla="*/ 0 h 78"/>
                <a:gd name="T6" fmla="*/ 79 w 79"/>
                <a:gd name="T7" fmla="*/ 78 h 78"/>
                <a:gd name="T8" fmla="*/ 0 60000 65536"/>
                <a:gd name="T9" fmla="*/ 0 60000 65536"/>
                <a:gd name="T10" fmla="*/ 0 60000 65536"/>
                <a:gd name="T11" fmla="*/ 0 60000 65536"/>
                <a:gd name="T12" fmla="*/ 0 w 79"/>
                <a:gd name="T13" fmla="*/ 0 h 78"/>
                <a:gd name="T14" fmla="*/ 79 w 79"/>
                <a:gd name="T15" fmla="*/ 78 h 78"/>
              </a:gdLst>
              <a:ahLst/>
              <a:cxnLst>
                <a:cxn ang="T8">
                  <a:pos x="T0" y="T1"/>
                </a:cxn>
                <a:cxn ang="T9">
                  <a:pos x="T2" y="T3"/>
                </a:cxn>
                <a:cxn ang="T10">
                  <a:pos x="T4" y="T5"/>
                </a:cxn>
                <a:cxn ang="T11">
                  <a:pos x="T6" y="T7"/>
                </a:cxn>
              </a:cxnLst>
              <a:rect l="T12" t="T13" r="T14" b="T15"/>
              <a:pathLst>
                <a:path w="79" h="78">
                  <a:moveTo>
                    <a:pt x="79" y="78"/>
                  </a:moveTo>
                  <a:lnTo>
                    <a:pt x="0" y="78"/>
                  </a:lnTo>
                  <a:lnTo>
                    <a:pt x="40" y="0"/>
                  </a:lnTo>
                  <a:lnTo>
                    <a:pt x="79" y="78"/>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72" name="Freeform 1525"/>
            <p:cNvSpPr>
              <a:spLocks/>
            </p:cNvSpPr>
            <p:nvPr/>
          </p:nvSpPr>
          <p:spPr bwMode="auto">
            <a:xfrm>
              <a:off x="3833" y="423"/>
              <a:ext cx="79" cy="79"/>
            </a:xfrm>
            <a:custGeom>
              <a:avLst/>
              <a:gdLst>
                <a:gd name="T0" fmla="*/ 79 w 79"/>
                <a:gd name="T1" fmla="*/ 79 h 79"/>
                <a:gd name="T2" fmla="*/ 0 w 79"/>
                <a:gd name="T3" fmla="*/ 79 h 79"/>
                <a:gd name="T4" fmla="*/ 39 w 79"/>
                <a:gd name="T5" fmla="*/ 0 h 79"/>
                <a:gd name="T6" fmla="*/ 79 w 79"/>
                <a:gd name="T7" fmla="*/ 79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79"/>
                  </a:moveTo>
                  <a:lnTo>
                    <a:pt x="0" y="79"/>
                  </a:lnTo>
                  <a:lnTo>
                    <a:pt x="39" y="0"/>
                  </a:lnTo>
                  <a:lnTo>
                    <a:pt x="79" y="7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273" name="Freeform 1526"/>
            <p:cNvSpPr>
              <a:spLocks/>
            </p:cNvSpPr>
            <p:nvPr/>
          </p:nvSpPr>
          <p:spPr bwMode="auto">
            <a:xfrm>
              <a:off x="3833" y="423"/>
              <a:ext cx="79" cy="79"/>
            </a:xfrm>
            <a:custGeom>
              <a:avLst/>
              <a:gdLst>
                <a:gd name="T0" fmla="*/ 79 w 79"/>
                <a:gd name="T1" fmla="*/ 79 h 79"/>
                <a:gd name="T2" fmla="*/ 0 w 79"/>
                <a:gd name="T3" fmla="*/ 79 h 79"/>
                <a:gd name="T4" fmla="*/ 39 w 79"/>
                <a:gd name="T5" fmla="*/ 0 h 79"/>
                <a:gd name="T6" fmla="*/ 79 w 79"/>
                <a:gd name="T7" fmla="*/ 79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79"/>
                  </a:moveTo>
                  <a:lnTo>
                    <a:pt x="0" y="79"/>
                  </a:lnTo>
                  <a:lnTo>
                    <a:pt x="39" y="0"/>
                  </a:lnTo>
                  <a:lnTo>
                    <a:pt x="79"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74" name="Line 1527"/>
            <p:cNvSpPr>
              <a:spLocks noChangeShapeType="1"/>
            </p:cNvSpPr>
            <p:nvPr/>
          </p:nvSpPr>
          <p:spPr bwMode="auto">
            <a:xfrm>
              <a:off x="1580" y="866"/>
              <a:ext cx="1" cy="11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75" name="Rectangle 1528"/>
            <p:cNvSpPr>
              <a:spLocks noChangeArrowheads="1"/>
            </p:cNvSpPr>
            <p:nvPr/>
          </p:nvSpPr>
          <p:spPr bwMode="auto">
            <a:xfrm>
              <a:off x="1501" y="977"/>
              <a:ext cx="157" cy="15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76" name="Rectangle 1529"/>
            <p:cNvSpPr>
              <a:spLocks noChangeArrowheads="1"/>
            </p:cNvSpPr>
            <p:nvPr/>
          </p:nvSpPr>
          <p:spPr bwMode="auto">
            <a:xfrm>
              <a:off x="1552" y="999"/>
              <a:ext cx="64"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E</a:t>
              </a:r>
              <a:endParaRPr lang="en-US"/>
            </a:p>
          </p:txBody>
        </p:sp>
        <p:sp>
          <p:nvSpPr>
            <p:cNvPr id="43277" name="Rectangle 1530"/>
            <p:cNvSpPr>
              <a:spLocks noChangeArrowheads="1"/>
            </p:cNvSpPr>
            <p:nvPr/>
          </p:nvSpPr>
          <p:spPr bwMode="auto">
            <a:xfrm>
              <a:off x="2005" y="958"/>
              <a:ext cx="80"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M</a:t>
              </a:r>
              <a:endParaRPr lang="en-US"/>
            </a:p>
          </p:txBody>
        </p:sp>
        <p:sp>
          <p:nvSpPr>
            <p:cNvPr id="43278" name="Rectangle 1531"/>
            <p:cNvSpPr>
              <a:spLocks noChangeArrowheads="1"/>
            </p:cNvSpPr>
            <p:nvPr/>
          </p:nvSpPr>
          <p:spPr bwMode="auto">
            <a:xfrm>
              <a:off x="2082"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3279" name="Rectangle 1532"/>
            <p:cNvSpPr>
              <a:spLocks noChangeArrowheads="1"/>
            </p:cNvSpPr>
            <p:nvPr/>
          </p:nvSpPr>
          <p:spPr bwMode="auto">
            <a:xfrm>
              <a:off x="2134"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3280" name="Rectangle 1533"/>
            <p:cNvSpPr>
              <a:spLocks noChangeArrowheads="1"/>
            </p:cNvSpPr>
            <p:nvPr/>
          </p:nvSpPr>
          <p:spPr bwMode="auto">
            <a:xfrm>
              <a:off x="2185" y="958"/>
              <a:ext cx="48"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x</a:t>
              </a:r>
              <a:endParaRPr lang="en-US"/>
            </a:p>
          </p:txBody>
        </p:sp>
        <p:sp>
          <p:nvSpPr>
            <p:cNvPr id="43281" name="Rectangle 1534"/>
            <p:cNvSpPr>
              <a:spLocks noChangeArrowheads="1"/>
            </p:cNvSpPr>
            <p:nvPr/>
          </p:nvSpPr>
          <p:spPr bwMode="auto">
            <a:xfrm>
              <a:off x="2232"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3282" name="Rectangle 1535"/>
            <p:cNvSpPr>
              <a:spLocks noChangeArrowheads="1"/>
            </p:cNvSpPr>
            <p:nvPr/>
          </p:nvSpPr>
          <p:spPr bwMode="auto">
            <a:xfrm>
              <a:off x="2283" y="95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283" name="Rectangle 1536"/>
            <p:cNvSpPr>
              <a:spLocks noChangeArrowheads="1"/>
            </p:cNvSpPr>
            <p:nvPr/>
          </p:nvSpPr>
          <p:spPr bwMode="auto">
            <a:xfrm>
              <a:off x="2309"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3284" name="Rectangle 1537"/>
            <p:cNvSpPr>
              <a:spLocks noChangeArrowheads="1"/>
            </p:cNvSpPr>
            <p:nvPr/>
          </p:nvSpPr>
          <p:spPr bwMode="auto">
            <a:xfrm>
              <a:off x="2360" y="95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3285" name="Line 1538"/>
            <p:cNvSpPr>
              <a:spLocks noChangeShapeType="1"/>
            </p:cNvSpPr>
            <p:nvPr/>
          </p:nvSpPr>
          <p:spPr bwMode="auto">
            <a:xfrm flipV="1">
              <a:off x="1575" y="585"/>
              <a:ext cx="1" cy="28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86" name="Line 1539"/>
            <p:cNvSpPr>
              <a:spLocks noChangeShapeType="1"/>
            </p:cNvSpPr>
            <p:nvPr/>
          </p:nvSpPr>
          <p:spPr bwMode="auto">
            <a:xfrm flipV="1">
              <a:off x="2705" y="360"/>
              <a:ext cx="29" cy="7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87" name="Freeform 1540"/>
            <p:cNvSpPr>
              <a:spLocks/>
            </p:cNvSpPr>
            <p:nvPr/>
          </p:nvSpPr>
          <p:spPr bwMode="auto">
            <a:xfrm>
              <a:off x="2694" y="364"/>
              <a:ext cx="50" cy="66"/>
            </a:xfrm>
            <a:custGeom>
              <a:avLst/>
              <a:gdLst>
                <a:gd name="T0" fmla="*/ 515 w 23"/>
                <a:gd name="T1" fmla="*/ 330 h 30"/>
                <a:gd name="T2" fmla="*/ 515 w 23"/>
                <a:gd name="T3" fmla="*/ 257 h 30"/>
                <a:gd name="T4" fmla="*/ 491 w 23"/>
                <a:gd name="T5" fmla="*/ 213 h 30"/>
                <a:gd name="T6" fmla="*/ 20 w 23"/>
                <a:gd name="T7" fmla="*/ 233 h 30"/>
                <a:gd name="T8" fmla="*/ 0 w 23"/>
                <a:gd name="T9" fmla="*/ 310 h 30"/>
                <a:gd name="T10" fmla="*/ 0 w 23"/>
                <a:gd name="T11" fmla="*/ 372 h 30"/>
                <a:gd name="T12" fmla="*/ 491 w 23"/>
                <a:gd name="T13" fmla="*/ 469 h 30"/>
                <a:gd name="T14" fmla="*/ 515 w 23"/>
                <a:gd name="T15" fmla="*/ 392 h 30"/>
                <a:gd name="T16" fmla="*/ 515 w 23"/>
                <a:gd name="T17" fmla="*/ 33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30"/>
                <a:gd name="T29" fmla="*/ 23 w 23"/>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30">
                  <a:moveTo>
                    <a:pt x="23" y="14"/>
                  </a:moveTo>
                  <a:cubicBezTo>
                    <a:pt x="23" y="11"/>
                    <a:pt x="23" y="11"/>
                    <a:pt x="23" y="11"/>
                  </a:cubicBezTo>
                  <a:cubicBezTo>
                    <a:pt x="22" y="9"/>
                    <a:pt x="22" y="9"/>
                    <a:pt x="22" y="9"/>
                  </a:cubicBezTo>
                  <a:cubicBezTo>
                    <a:pt x="17" y="0"/>
                    <a:pt x="4" y="1"/>
                    <a:pt x="1" y="10"/>
                  </a:cubicBezTo>
                  <a:cubicBezTo>
                    <a:pt x="0" y="13"/>
                    <a:pt x="0" y="13"/>
                    <a:pt x="0" y="13"/>
                  </a:cubicBezTo>
                  <a:cubicBezTo>
                    <a:pt x="0" y="16"/>
                    <a:pt x="0" y="16"/>
                    <a:pt x="0" y="16"/>
                  </a:cubicBezTo>
                  <a:cubicBezTo>
                    <a:pt x="2" y="27"/>
                    <a:pt x="16" y="30"/>
                    <a:pt x="22" y="20"/>
                  </a:cubicBezTo>
                  <a:cubicBezTo>
                    <a:pt x="23" y="17"/>
                    <a:pt x="23" y="17"/>
                    <a:pt x="23" y="17"/>
                  </a:cubicBezTo>
                  <a:cubicBezTo>
                    <a:pt x="23" y="14"/>
                    <a:pt x="23" y="14"/>
                    <a:pt x="23" y="1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288" name="Line 1541"/>
            <p:cNvSpPr>
              <a:spLocks noChangeShapeType="1"/>
            </p:cNvSpPr>
            <p:nvPr/>
          </p:nvSpPr>
          <p:spPr bwMode="auto">
            <a:xfrm>
              <a:off x="1575" y="388"/>
              <a:ext cx="1" cy="197"/>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289" name="Rectangle 1542"/>
            <p:cNvSpPr>
              <a:spLocks noChangeArrowheads="1"/>
            </p:cNvSpPr>
            <p:nvPr/>
          </p:nvSpPr>
          <p:spPr bwMode="auto">
            <a:xfrm>
              <a:off x="2761"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3290" name="Rectangle 1543"/>
            <p:cNvSpPr>
              <a:spLocks noChangeArrowheads="1"/>
            </p:cNvSpPr>
            <p:nvPr/>
          </p:nvSpPr>
          <p:spPr bwMode="auto">
            <a:xfrm>
              <a:off x="2812" y="338"/>
              <a:ext cx="69"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H</a:t>
              </a:r>
              <a:endParaRPr lang="en-US"/>
            </a:p>
          </p:txBody>
        </p:sp>
        <p:sp>
          <p:nvSpPr>
            <p:cNvPr id="43291" name="Rectangle 1544"/>
            <p:cNvSpPr>
              <a:spLocks noChangeArrowheads="1"/>
            </p:cNvSpPr>
            <p:nvPr/>
          </p:nvSpPr>
          <p:spPr bwMode="auto">
            <a:xfrm>
              <a:off x="2879"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7</a:t>
              </a:r>
              <a:endParaRPr lang="en-US"/>
            </a:p>
          </p:txBody>
        </p:sp>
        <p:sp>
          <p:nvSpPr>
            <p:cNvPr id="43292" name="Rectangle 1545"/>
            <p:cNvSpPr>
              <a:spLocks noChangeArrowheads="1"/>
            </p:cNvSpPr>
            <p:nvPr/>
          </p:nvSpPr>
          <p:spPr bwMode="auto">
            <a:xfrm>
              <a:off x="2931" y="33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293" name="Rectangle 1546"/>
            <p:cNvSpPr>
              <a:spLocks noChangeArrowheads="1"/>
            </p:cNvSpPr>
            <p:nvPr/>
          </p:nvSpPr>
          <p:spPr bwMode="auto">
            <a:xfrm>
              <a:off x="2962"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3294" name="Rectangle 1547"/>
            <p:cNvSpPr>
              <a:spLocks noChangeArrowheads="1"/>
            </p:cNvSpPr>
            <p:nvPr/>
          </p:nvSpPr>
          <p:spPr bwMode="auto">
            <a:xfrm>
              <a:off x="3013" y="33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295" name="Rectangle 1548"/>
            <p:cNvSpPr>
              <a:spLocks noChangeArrowheads="1"/>
            </p:cNvSpPr>
            <p:nvPr/>
          </p:nvSpPr>
          <p:spPr bwMode="auto">
            <a:xfrm>
              <a:off x="3039"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3296" name="Rectangle 1549"/>
            <p:cNvSpPr>
              <a:spLocks noChangeArrowheads="1"/>
            </p:cNvSpPr>
            <p:nvPr/>
          </p:nvSpPr>
          <p:spPr bwMode="auto">
            <a:xfrm>
              <a:off x="3091" y="338"/>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297" name="Rectangle 1550"/>
            <p:cNvSpPr>
              <a:spLocks noChangeArrowheads="1"/>
            </p:cNvSpPr>
            <p:nvPr/>
          </p:nvSpPr>
          <p:spPr bwMode="auto">
            <a:xfrm>
              <a:off x="3116"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3298" name="Rectangle 1551"/>
            <p:cNvSpPr>
              <a:spLocks noChangeArrowheads="1"/>
            </p:cNvSpPr>
            <p:nvPr/>
          </p:nvSpPr>
          <p:spPr bwMode="auto">
            <a:xfrm>
              <a:off x="3168"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3299" name="Rectangle 1552"/>
            <p:cNvSpPr>
              <a:spLocks noChangeArrowheads="1"/>
            </p:cNvSpPr>
            <p:nvPr/>
          </p:nvSpPr>
          <p:spPr bwMode="auto">
            <a:xfrm>
              <a:off x="3220" y="338"/>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3300" name="Rectangle 1553"/>
            <p:cNvSpPr>
              <a:spLocks noChangeArrowheads="1"/>
            </p:cNvSpPr>
            <p:nvPr/>
          </p:nvSpPr>
          <p:spPr bwMode="auto">
            <a:xfrm>
              <a:off x="3271" y="338"/>
              <a:ext cx="32"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301" name="Rectangle 1554"/>
            <p:cNvSpPr>
              <a:spLocks noChangeArrowheads="1"/>
            </p:cNvSpPr>
            <p:nvPr/>
          </p:nvSpPr>
          <p:spPr bwMode="auto">
            <a:xfrm>
              <a:off x="1946"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302" name="Rectangle 1555"/>
            <p:cNvSpPr>
              <a:spLocks noChangeArrowheads="1"/>
            </p:cNvSpPr>
            <p:nvPr/>
          </p:nvSpPr>
          <p:spPr bwMode="auto">
            <a:xfrm>
              <a:off x="1997"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3303" name="Rectangle 1556"/>
            <p:cNvSpPr>
              <a:spLocks noChangeArrowheads="1"/>
            </p:cNvSpPr>
            <p:nvPr/>
          </p:nvSpPr>
          <p:spPr bwMode="auto">
            <a:xfrm>
              <a:off x="2048" y="331"/>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304" name="Rectangle 1557"/>
            <p:cNvSpPr>
              <a:spLocks noChangeArrowheads="1"/>
            </p:cNvSpPr>
            <p:nvPr/>
          </p:nvSpPr>
          <p:spPr bwMode="auto">
            <a:xfrm>
              <a:off x="2074"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3305" name="Line 1558"/>
            <p:cNvSpPr>
              <a:spLocks noChangeShapeType="1"/>
            </p:cNvSpPr>
            <p:nvPr/>
          </p:nvSpPr>
          <p:spPr bwMode="auto">
            <a:xfrm flipH="1">
              <a:off x="1575" y="388"/>
              <a:ext cx="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06" name="Line 1559"/>
            <p:cNvSpPr>
              <a:spLocks noChangeShapeType="1"/>
            </p:cNvSpPr>
            <p:nvPr/>
          </p:nvSpPr>
          <p:spPr bwMode="auto">
            <a:xfrm flipV="1">
              <a:off x="1691" y="351"/>
              <a:ext cx="28" cy="7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07" name="Freeform 1560"/>
            <p:cNvSpPr>
              <a:spLocks/>
            </p:cNvSpPr>
            <p:nvPr/>
          </p:nvSpPr>
          <p:spPr bwMode="auto">
            <a:xfrm>
              <a:off x="1680" y="358"/>
              <a:ext cx="50" cy="63"/>
            </a:xfrm>
            <a:custGeom>
              <a:avLst/>
              <a:gdLst>
                <a:gd name="T0" fmla="*/ 515 w 23"/>
                <a:gd name="T1" fmla="*/ 306 h 29"/>
                <a:gd name="T2" fmla="*/ 515 w 23"/>
                <a:gd name="T3" fmla="*/ 245 h 29"/>
                <a:gd name="T4" fmla="*/ 491 w 23"/>
                <a:gd name="T5" fmla="*/ 174 h 29"/>
                <a:gd name="T6" fmla="*/ 20 w 23"/>
                <a:gd name="T7" fmla="*/ 226 h 29"/>
                <a:gd name="T8" fmla="*/ 0 w 23"/>
                <a:gd name="T9" fmla="*/ 289 h 29"/>
                <a:gd name="T10" fmla="*/ 0 w 23"/>
                <a:gd name="T11" fmla="*/ 339 h 29"/>
                <a:gd name="T12" fmla="*/ 491 w 23"/>
                <a:gd name="T13" fmla="*/ 439 h 29"/>
                <a:gd name="T14" fmla="*/ 515 w 23"/>
                <a:gd name="T15" fmla="*/ 378 h 29"/>
                <a:gd name="T16" fmla="*/ 515 w 23"/>
                <a:gd name="T17" fmla="*/ 306 h 29"/>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
                <a:gd name="T28" fmla="*/ 0 h 29"/>
                <a:gd name="T29" fmla="*/ 23 w 23"/>
                <a:gd name="T30" fmla="*/ 29 h 29"/>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 h="29">
                  <a:moveTo>
                    <a:pt x="23" y="14"/>
                  </a:moveTo>
                  <a:cubicBezTo>
                    <a:pt x="23" y="11"/>
                    <a:pt x="23" y="11"/>
                    <a:pt x="23" y="11"/>
                  </a:cubicBezTo>
                  <a:cubicBezTo>
                    <a:pt x="22" y="8"/>
                    <a:pt x="22" y="8"/>
                    <a:pt x="22" y="8"/>
                  </a:cubicBezTo>
                  <a:cubicBezTo>
                    <a:pt x="17" y="0"/>
                    <a:pt x="4" y="1"/>
                    <a:pt x="1" y="10"/>
                  </a:cubicBezTo>
                  <a:cubicBezTo>
                    <a:pt x="0" y="13"/>
                    <a:pt x="0" y="13"/>
                    <a:pt x="0" y="13"/>
                  </a:cubicBezTo>
                  <a:cubicBezTo>
                    <a:pt x="0" y="15"/>
                    <a:pt x="0" y="15"/>
                    <a:pt x="0" y="15"/>
                  </a:cubicBezTo>
                  <a:cubicBezTo>
                    <a:pt x="2" y="27"/>
                    <a:pt x="16" y="29"/>
                    <a:pt x="22" y="20"/>
                  </a:cubicBezTo>
                  <a:cubicBezTo>
                    <a:pt x="23" y="17"/>
                    <a:pt x="23" y="17"/>
                    <a:pt x="23" y="17"/>
                  </a:cubicBezTo>
                  <a:cubicBezTo>
                    <a:pt x="23" y="14"/>
                    <a:pt x="23" y="14"/>
                    <a:pt x="23" y="14"/>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08" name="Rectangle 1561"/>
            <p:cNvSpPr>
              <a:spLocks noChangeArrowheads="1"/>
            </p:cNvSpPr>
            <p:nvPr/>
          </p:nvSpPr>
          <p:spPr bwMode="auto">
            <a:xfrm>
              <a:off x="1746"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3309" name="Rectangle 1562"/>
            <p:cNvSpPr>
              <a:spLocks noChangeArrowheads="1"/>
            </p:cNvSpPr>
            <p:nvPr/>
          </p:nvSpPr>
          <p:spPr bwMode="auto">
            <a:xfrm>
              <a:off x="1797"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3310" name="Rectangle 1563"/>
            <p:cNvSpPr>
              <a:spLocks noChangeArrowheads="1"/>
            </p:cNvSpPr>
            <p:nvPr/>
          </p:nvSpPr>
          <p:spPr bwMode="auto">
            <a:xfrm>
              <a:off x="1849" y="331"/>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311" name="Rectangle 1564"/>
            <p:cNvSpPr>
              <a:spLocks noChangeArrowheads="1"/>
            </p:cNvSpPr>
            <p:nvPr/>
          </p:nvSpPr>
          <p:spPr bwMode="auto">
            <a:xfrm>
              <a:off x="1875" y="331"/>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9</a:t>
              </a:r>
              <a:endParaRPr lang="en-US"/>
            </a:p>
          </p:txBody>
        </p:sp>
        <p:sp>
          <p:nvSpPr>
            <p:cNvPr id="43312" name="Rectangle 1565"/>
            <p:cNvSpPr>
              <a:spLocks noChangeArrowheads="1"/>
            </p:cNvSpPr>
            <p:nvPr/>
          </p:nvSpPr>
          <p:spPr bwMode="auto">
            <a:xfrm>
              <a:off x="3731"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2</a:t>
              </a:r>
              <a:endParaRPr lang="en-US"/>
            </a:p>
          </p:txBody>
        </p:sp>
        <p:sp>
          <p:nvSpPr>
            <p:cNvPr id="43313" name="Rectangle 1566"/>
            <p:cNvSpPr>
              <a:spLocks noChangeArrowheads="1"/>
            </p:cNvSpPr>
            <p:nvPr/>
          </p:nvSpPr>
          <p:spPr bwMode="auto">
            <a:xfrm>
              <a:off x="3783"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5</a:t>
              </a:r>
              <a:endParaRPr lang="en-US"/>
            </a:p>
          </p:txBody>
        </p:sp>
        <p:sp>
          <p:nvSpPr>
            <p:cNvPr id="43314" name="Rectangle 1567"/>
            <p:cNvSpPr>
              <a:spLocks noChangeArrowheads="1"/>
            </p:cNvSpPr>
            <p:nvPr/>
          </p:nvSpPr>
          <p:spPr bwMode="auto">
            <a:xfrm>
              <a:off x="3835"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315" name="Rectangle 1568"/>
            <p:cNvSpPr>
              <a:spLocks noChangeArrowheads="1"/>
            </p:cNvSpPr>
            <p:nvPr/>
          </p:nvSpPr>
          <p:spPr bwMode="auto">
            <a:xfrm>
              <a:off x="3885"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0</a:t>
              </a:r>
              <a:endParaRPr lang="en-US"/>
            </a:p>
          </p:txBody>
        </p:sp>
        <p:sp>
          <p:nvSpPr>
            <p:cNvPr id="43316" name="Rectangle 1569"/>
            <p:cNvSpPr>
              <a:spLocks noChangeArrowheads="1"/>
            </p:cNvSpPr>
            <p:nvPr/>
          </p:nvSpPr>
          <p:spPr bwMode="auto">
            <a:xfrm>
              <a:off x="3937" y="667"/>
              <a:ext cx="27"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a:t>
              </a:r>
              <a:endParaRPr lang="en-US"/>
            </a:p>
          </p:txBody>
        </p:sp>
        <p:sp>
          <p:nvSpPr>
            <p:cNvPr id="43317" name="Rectangle 1570"/>
            <p:cNvSpPr>
              <a:spLocks noChangeArrowheads="1"/>
            </p:cNvSpPr>
            <p:nvPr/>
          </p:nvSpPr>
          <p:spPr bwMode="auto">
            <a:xfrm>
              <a:off x="3963" y="667"/>
              <a:ext cx="53" cy="1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200">
                  <a:solidFill>
                    <a:srgbClr val="000000"/>
                  </a:solidFill>
                </a:rPr>
                <a:t>1</a:t>
              </a:r>
              <a:endParaRPr lang="en-US"/>
            </a:p>
          </p:txBody>
        </p:sp>
        <p:sp>
          <p:nvSpPr>
            <p:cNvPr id="43318" name="Line 1571"/>
            <p:cNvSpPr>
              <a:spLocks noChangeShapeType="1"/>
            </p:cNvSpPr>
            <p:nvPr/>
          </p:nvSpPr>
          <p:spPr bwMode="auto">
            <a:xfrm flipV="1">
              <a:off x="3877" y="770"/>
              <a:ext cx="1" cy="179"/>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19" name="Line 1572"/>
            <p:cNvSpPr>
              <a:spLocks noChangeShapeType="1"/>
            </p:cNvSpPr>
            <p:nvPr/>
          </p:nvSpPr>
          <p:spPr bwMode="auto">
            <a:xfrm>
              <a:off x="3877" y="500"/>
              <a:ext cx="1" cy="178"/>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20" name="Freeform 1573"/>
            <p:cNvSpPr>
              <a:spLocks/>
            </p:cNvSpPr>
            <p:nvPr/>
          </p:nvSpPr>
          <p:spPr bwMode="auto">
            <a:xfrm>
              <a:off x="1560" y="781"/>
              <a:ext cx="28" cy="85"/>
            </a:xfrm>
            <a:custGeom>
              <a:avLst/>
              <a:gdLst>
                <a:gd name="T0" fmla="*/ 15 w 28"/>
                <a:gd name="T1" fmla="*/ 85 h 85"/>
                <a:gd name="T2" fmla="*/ 0 w 28"/>
                <a:gd name="T3" fmla="*/ 0 h 85"/>
                <a:gd name="T4" fmla="*/ 28 w 28"/>
                <a:gd name="T5" fmla="*/ 0 h 85"/>
                <a:gd name="T6" fmla="*/ 15 w 28"/>
                <a:gd name="T7" fmla="*/ 85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85"/>
                  </a:moveTo>
                  <a:lnTo>
                    <a:pt x="0" y="0"/>
                  </a:lnTo>
                  <a:lnTo>
                    <a:pt x="28" y="0"/>
                  </a:lnTo>
                  <a:lnTo>
                    <a:pt x="15" y="8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21" name="Freeform 1574"/>
            <p:cNvSpPr>
              <a:spLocks/>
            </p:cNvSpPr>
            <p:nvPr/>
          </p:nvSpPr>
          <p:spPr bwMode="auto">
            <a:xfrm>
              <a:off x="1560" y="781"/>
              <a:ext cx="28" cy="85"/>
            </a:xfrm>
            <a:custGeom>
              <a:avLst/>
              <a:gdLst>
                <a:gd name="T0" fmla="*/ 15 w 28"/>
                <a:gd name="T1" fmla="*/ 85 h 85"/>
                <a:gd name="T2" fmla="*/ 0 w 28"/>
                <a:gd name="T3" fmla="*/ 0 h 85"/>
                <a:gd name="T4" fmla="*/ 28 w 28"/>
                <a:gd name="T5" fmla="*/ 0 h 85"/>
                <a:gd name="T6" fmla="*/ 15 w 28"/>
                <a:gd name="T7" fmla="*/ 85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85"/>
                  </a:moveTo>
                  <a:lnTo>
                    <a:pt x="0" y="0"/>
                  </a:lnTo>
                  <a:lnTo>
                    <a:pt x="28" y="0"/>
                  </a:lnTo>
                  <a:lnTo>
                    <a:pt x="15" y="85"/>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22" name="Freeform 1575"/>
            <p:cNvSpPr>
              <a:spLocks/>
            </p:cNvSpPr>
            <p:nvPr/>
          </p:nvSpPr>
          <p:spPr bwMode="auto">
            <a:xfrm>
              <a:off x="1560" y="585"/>
              <a:ext cx="28" cy="85"/>
            </a:xfrm>
            <a:custGeom>
              <a:avLst/>
              <a:gdLst>
                <a:gd name="T0" fmla="*/ 15 w 28"/>
                <a:gd name="T1" fmla="*/ 0 h 85"/>
                <a:gd name="T2" fmla="*/ 28 w 28"/>
                <a:gd name="T3" fmla="*/ 85 h 85"/>
                <a:gd name="T4" fmla="*/ 0 w 28"/>
                <a:gd name="T5" fmla="*/ 85 h 85"/>
                <a:gd name="T6" fmla="*/ 15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0"/>
                  </a:moveTo>
                  <a:lnTo>
                    <a:pt x="28" y="85"/>
                  </a:lnTo>
                  <a:lnTo>
                    <a:pt x="0" y="85"/>
                  </a:lnTo>
                  <a:lnTo>
                    <a:pt x="1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23" name="Freeform 1576"/>
            <p:cNvSpPr>
              <a:spLocks/>
            </p:cNvSpPr>
            <p:nvPr/>
          </p:nvSpPr>
          <p:spPr bwMode="auto">
            <a:xfrm>
              <a:off x="1560" y="585"/>
              <a:ext cx="28" cy="85"/>
            </a:xfrm>
            <a:custGeom>
              <a:avLst/>
              <a:gdLst>
                <a:gd name="T0" fmla="*/ 15 w 28"/>
                <a:gd name="T1" fmla="*/ 0 h 85"/>
                <a:gd name="T2" fmla="*/ 28 w 28"/>
                <a:gd name="T3" fmla="*/ 85 h 85"/>
                <a:gd name="T4" fmla="*/ 0 w 28"/>
                <a:gd name="T5" fmla="*/ 85 h 85"/>
                <a:gd name="T6" fmla="*/ 15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5" y="0"/>
                  </a:moveTo>
                  <a:lnTo>
                    <a:pt x="28" y="85"/>
                  </a:lnTo>
                  <a:lnTo>
                    <a:pt x="0" y="85"/>
                  </a:lnTo>
                  <a:lnTo>
                    <a:pt x="15"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24" name="Freeform 1577"/>
            <p:cNvSpPr>
              <a:spLocks/>
            </p:cNvSpPr>
            <p:nvPr/>
          </p:nvSpPr>
          <p:spPr bwMode="auto">
            <a:xfrm>
              <a:off x="3864" y="866"/>
              <a:ext cx="28" cy="83"/>
            </a:xfrm>
            <a:custGeom>
              <a:avLst/>
              <a:gdLst>
                <a:gd name="T0" fmla="*/ 13 w 28"/>
                <a:gd name="T1" fmla="*/ 83 h 83"/>
                <a:gd name="T2" fmla="*/ 0 w 28"/>
                <a:gd name="T3" fmla="*/ 0 h 83"/>
                <a:gd name="T4" fmla="*/ 28 w 28"/>
                <a:gd name="T5" fmla="*/ 0 h 83"/>
                <a:gd name="T6" fmla="*/ 13 w 28"/>
                <a:gd name="T7" fmla="*/ 83 h 83"/>
                <a:gd name="T8" fmla="*/ 0 60000 65536"/>
                <a:gd name="T9" fmla="*/ 0 60000 65536"/>
                <a:gd name="T10" fmla="*/ 0 60000 65536"/>
                <a:gd name="T11" fmla="*/ 0 60000 65536"/>
                <a:gd name="T12" fmla="*/ 0 w 28"/>
                <a:gd name="T13" fmla="*/ 0 h 83"/>
                <a:gd name="T14" fmla="*/ 28 w 28"/>
                <a:gd name="T15" fmla="*/ 83 h 83"/>
              </a:gdLst>
              <a:ahLst/>
              <a:cxnLst>
                <a:cxn ang="T8">
                  <a:pos x="T0" y="T1"/>
                </a:cxn>
                <a:cxn ang="T9">
                  <a:pos x="T2" y="T3"/>
                </a:cxn>
                <a:cxn ang="T10">
                  <a:pos x="T4" y="T5"/>
                </a:cxn>
                <a:cxn ang="T11">
                  <a:pos x="T6" y="T7"/>
                </a:cxn>
              </a:cxnLst>
              <a:rect l="T12" t="T13" r="T14" b="T15"/>
              <a:pathLst>
                <a:path w="28" h="83">
                  <a:moveTo>
                    <a:pt x="13" y="83"/>
                  </a:moveTo>
                  <a:lnTo>
                    <a:pt x="0" y="0"/>
                  </a:lnTo>
                  <a:lnTo>
                    <a:pt x="28" y="0"/>
                  </a:lnTo>
                  <a:lnTo>
                    <a:pt x="13" y="8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25" name="Freeform 1578"/>
            <p:cNvSpPr>
              <a:spLocks/>
            </p:cNvSpPr>
            <p:nvPr/>
          </p:nvSpPr>
          <p:spPr bwMode="auto">
            <a:xfrm>
              <a:off x="3864" y="866"/>
              <a:ext cx="28" cy="83"/>
            </a:xfrm>
            <a:custGeom>
              <a:avLst/>
              <a:gdLst>
                <a:gd name="T0" fmla="*/ 13 w 28"/>
                <a:gd name="T1" fmla="*/ 83 h 83"/>
                <a:gd name="T2" fmla="*/ 0 w 28"/>
                <a:gd name="T3" fmla="*/ 0 h 83"/>
                <a:gd name="T4" fmla="*/ 28 w 28"/>
                <a:gd name="T5" fmla="*/ 0 h 83"/>
                <a:gd name="T6" fmla="*/ 13 w 28"/>
                <a:gd name="T7" fmla="*/ 83 h 83"/>
                <a:gd name="T8" fmla="*/ 0 60000 65536"/>
                <a:gd name="T9" fmla="*/ 0 60000 65536"/>
                <a:gd name="T10" fmla="*/ 0 60000 65536"/>
                <a:gd name="T11" fmla="*/ 0 60000 65536"/>
                <a:gd name="T12" fmla="*/ 0 w 28"/>
                <a:gd name="T13" fmla="*/ 0 h 83"/>
                <a:gd name="T14" fmla="*/ 28 w 28"/>
                <a:gd name="T15" fmla="*/ 83 h 83"/>
              </a:gdLst>
              <a:ahLst/>
              <a:cxnLst>
                <a:cxn ang="T8">
                  <a:pos x="T0" y="T1"/>
                </a:cxn>
                <a:cxn ang="T9">
                  <a:pos x="T2" y="T3"/>
                </a:cxn>
                <a:cxn ang="T10">
                  <a:pos x="T4" y="T5"/>
                </a:cxn>
                <a:cxn ang="T11">
                  <a:pos x="T6" y="T7"/>
                </a:cxn>
              </a:cxnLst>
              <a:rect l="T12" t="T13" r="T14" b="T15"/>
              <a:pathLst>
                <a:path w="28" h="83">
                  <a:moveTo>
                    <a:pt x="13" y="83"/>
                  </a:moveTo>
                  <a:lnTo>
                    <a:pt x="0" y="0"/>
                  </a:lnTo>
                  <a:lnTo>
                    <a:pt x="28" y="0"/>
                  </a:lnTo>
                  <a:lnTo>
                    <a:pt x="13" y="83"/>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26" name="Freeform 1579"/>
            <p:cNvSpPr>
              <a:spLocks/>
            </p:cNvSpPr>
            <p:nvPr/>
          </p:nvSpPr>
          <p:spPr bwMode="auto">
            <a:xfrm>
              <a:off x="3864" y="500"/>
              <a:ext cx="28" cy="85"/>
            </a:xfrm>
            <a:custGeom>
              <a:avLst/>
              <a:gdLst>
                <a:gd name="T0" fmla="*/ 13 w 28"/>
                <a:gd name="T1" fmla="*/ 0 h 85"/>
                <a:gd name="T2" fmla="*/ 28 w 28"/>
                <a:gd name="T3" fmla="*/ 85 h 85"/>
                <a:gd name="T4" fmla="*/ 0 w 28"/>
                <a:gd name="T5" fmla="*/ 85 h 85"/>
                <a:gd name="T6" fmla="*/ 13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3" y="0"/>
                  </a:moveTo>
                  <a:lnTo>
                    <a:pt x="28" y="85"/>
                  </a:lnTo>
                  <a:lnTo>
                    <a:pt x="0" y="85"/>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27" name="Freeform 1580"/>
            <p:cNvSpPr>
              <a:spLocks/>
            </p:cNvSpPr>
            <p:nvPr/>
          </p:nvSpPr>
          <p:spPr bwMode="auto">
            <a:xfrm>
              <a:off x="3864" y="500"/>
              <a:ext cx="28" cy="85"/>
            </a:xfrm>
            <a:custGeom>
              <a:avLst/>
              <a:gdLst>
                <a:gd name="T0" fmla="*/ 13 w 28"/>
                <a:gd name="T1" fmla="*/ 0 h 85"/>
                <a:gd name="T2" fmla="*/ 28 w 28"/>
                <a:gd name="T3" fmla="*/ 85 h 85"/>
                <a:gd name="T4" fmla="*/ 0 w 28"/>
                <a:gd name="T5" fmla="*/ 85 h 85"/>
                <a:gd name="T6" fmla="*/ 13 w 28"/>
                <a:gd name="T7" fmla="*/ 0 h 85"/>
                <a:gd name="T8" fmla="*/ 0 60000 65536"/>
                <a:gd name="T9" fmla="*/ 0 60000 65536"/>
                <a:gd name="T10" fmla="*/ 0 60000 65536"/>
                <a:gd name="T11" fmla="*/ 0 60000 65536"/>
                <a:gd name="T12" fmla="*/ 0 w 28"/>
                <a:gd name="T13" fmla="*/ 0 h 85"/>
                <a:gd name="T14" fmla="*/ 28 w 28"/>
                <a:gd name="T15" fmla="*/ 85 h 85"/>
              </a:gdLst>
              <a:ahLst/>
              <a:cxnLst>
                <a:cxn ang="T8">
                  <a:pos x="T0" y="T1"/>
                </a:cxn>
                <a:cxn ang="T9">
                  <a:pos x="T2" y="T3"/>
                </a:cxn>
                <a:cxn ang="T10">
                  <a:pos x="T4" y="T5"/>
                </a:cxn>
                <a:cxn ang="T11">
                  <a:pos x="T6" y="T7"/>
                </a:cxn>
              </a:cxnLst>
              <a:rect l="T12" t="T13" r="T14" b="T15"/>
              <a:pathLst>
                <a:path w="28" h="85">
                  <a:moveTo>
                    <a:pt x="13" y="0"/>
                  </a:moveTo>
                  <a:lnTo>
                    <a:pt x="28" y="85"/>
                  </a:lnTo>
                  <a:lnTo>
                    <a:pt x="0" y="85"/>
                  </a:lnTo>
                  <a:lnTo>
                    <a:pt x="13"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28" name="Freeform 1581"/>
            <p:cNvSpPr>
              <a:spLocks/>
            </p:cNvSpPr>
            <p:nvPr/>
          </p:nvSpPr>
          <p:spPr bwMode="auto">
            <a:xfrm>
              <a:off x="1540" y="866"/>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29" name="Freeform 1582"/>
            <p:cNvSpPr>
              <a:spLocks/>
            </p:cNvSpPr>
            <p:nvPr/>
          </p:nvSpPr>
          <p:spPr bwMode="auto">
            <a:xfrm>
              <a:off x="1540" y="866"/>
              <a:ext cx="79" cy="79"/>
            </a:xfrm>
            <a:custGeom>
              <a:avLst/>
              <a:gdLst>
                <a:gd name="T0" fmla="*/ 79 w 79"/>
                <a:gd name="T1" fmla="*/ 0 h 79"/>
                <a:gd name="T2" fmla="*/ 0 w 79"/>
                <a:gd name="T3" fmla="*/ 0 h 79"/>
                <a:gd name="T4" fmla="*/ 40 w 79"/>
                <a:gd name="T5" fmla="*/ 79 h 79"/>
                <a:gd name="T6" fmla="*/ 79 w 79"/>
                <a:gd name="T7" fmla="*/ 0 h 79"/>
                <a:gd name="T8" fmla="*/ 0 60000 65536"/>
                <a:gd name="T9" fmla="*/ 0 60000 65536"/>
                <a:gd name="T10" fmla="*/ 0 60000 65536"/>
                <a:gd name="T11" fmla="*/ 0 60000 65536"/>
                <a:gd name="T12" fmla="*/ 0 w 79"/>
                <a:gd name="T13" fmla="*/ 0 h 79"/>
                <a:gd name="T14" fmla="*/ 79 w 79"/>
                <a:gd name="T15" fmla="*/ 79 h 79"/>
              </a:gdLst>
              <a:ahLst/>
              <a:cxnLst>
                <a:cxn ang="T8">
                  <a:pos x="T0" y="T1"/>
                </a:cxn>
                <a:cxn ang="T9">
                  <a:pos x="T2" y="T3"/>
                </a:cxn>
                <a:cxn ang="T10">
                  <a:pos x="T4" y="T5"/>
                </a:cxn>
                <a:cxn ang="T11">
                  <a:pos x="T6" y="T7"/>
                </a:cxn>
              </a:cxnLst>
              <a:rect l="T12" t="T13" r="T14" b="T15"/>
              <a:pathLst>
                <a:path w="79" h="79">
                  <a:moveTo>
                    <a:pt x="79" y="0"/>
                  </a:moveTo>
                  <a:lnTo>
                    <a:pt x="0" y="0"/>
                  </a:lnTo>
                  <a:lnTo>
                    <a:pt x="40" y="79"/>
                  </a:lnTo>
                  <a:lnTo>
                    <a:pt x="79"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30" name="Freeform 1583"/>
            <p:cNvSpPr>
              <a:spLocks/>
            </p:cNvSpPr>
            <p:nvPr/>
          </p:nvSpPr>
          <p:spPr bwMode="auto">
            <a:xfrm>
              <a:off x="3126" y="500"/>
              <a:ext cx="338" cy="449"/>
            </a:xfrm>
            <a:custGeom>
              <a:avLst/>
              <a:gdLst>
                <a:gd name="T0" fmla="*/ 0 w 338"/>
                <a:gd name="T1" fmla="*/ 224 h 449"/>
                <a:gd name="T2" fmla="*/ 0 w 338"/>
                <a:gd name="T3" fmla="*/ 0 h 449"/>
                <a:gd name="T4" fmla="*/ 338 w 338"/>
                <a:gd name="T5" fmla="*/ 0 h 449"/>
                <a:gd name="T6" fmla="*/ 338 w 338"/>
                <a:gd name="T7" fmla="*/ 67 h 449"/>
                <a:gd name="T8" fmla="*/ 321 w 338"/>
                <a:gd name="T9" fmla="*/ 67 h 449"/>
                <a:gd name="T10" fmla="*/ 317 w 338"/>
                <a:gd name="T11" fmla="*/ 67 h 449"/>
                <a:gd name="T12" fmla="*/ 306 w 338"/>
                <a:gd name="T13" fmla="*/ 69 h 449"/>
                <a:gd name="T14" fmla="*/ 303 w 338"/>
                <a:gd name="T15" fmla="*/ 69 h 449"/>
                <a:gd name="T16" fmla="*/ 288 w 338"/>
                <a:gd name="T17" fmla="*/ 74 h 449"/>
                <a:gd name="T18" fmla="*/ 284 w 338"/>
                <a:gd name="T19" fmla="*/ 76 h 449"/>
                <a:gd name="T20" fmla="*/ 273 w 338"/>
                <a:gd name="T21" fmla="*/ 80 h 449"/>
                <a:gd name="T22" fmla="*/ 273 w 338"/>
                <a:gd name="T23" fmla="*/ 80 h 449"/>
                <a:gd name="T24" fmla="*/ 258 w 338"/>
                <a:gd name="T25" fmla="*/ 89 h 449"/>
                <a:gd name="T26" fmla="*/ 253 w 338"/>
                <a:gd name="T27" fmla="*/ 91 h 449"/>
                <a:gd name="T28" fmla="*/ 245 w 338"/>
                <a:gd name="T29" fmla="*/ 98 h 449"/>
                <a:gd name="T30" fmla="*/ 242 w 338"/>
                <a:gd name="T31" fmla="*/ 98 h 449"/>
                <a:gd name="T32" fmla="*/ 229 w 338"/>
                <a:gd name="T33" fmla="*/ 111 h 449"/>
                <a:gd name="T34" fmla="*/ 227 w 338"/>
                <a:gd name="T35" fmla="*/ 113 h 449"/>
                <a:gd name="T36" fmla="*/ 218 w 338"/>
                <a:gd name="T37" fmla="*/ 120 h 449"/>
                <a:gd name="T38" fmla="*/ 218 w 338"/>
                <a:gd name="T39" fmla="*/ 122 h 449"/>
                <a:gd name="T40" fmla="*/ 207 w 338"/>
                <a:gd name="T41" fmla="*/ 137 h 449"/>
                <a:gd name="T42" fmla="*/ 205 w 338"/>
                <a:gd name="T43" fmla="*/ 139 h 449"/>
                <a:gd name="T44" fmla="*/ 201 w 338"/>
                <a:gd name="T45" fmla="*/ 148 h 449"/>
                <a:gd name="T46" fmla="*/ 199 w 338"/>
                <a:gd name="T47" fmla="*/ 150 h 449"/>
                <a:gd name="T48" fmla="*/ 192 w 338"/>
                <a:gd name="T49" fmla="*/ 165 h 449"/>
                <a:gd name="T50" fmla="*/ 190 w 338"/>
                <a:gd name="T51" fmla="*/ 168 h 449"/>
                <a:gd name="T52" fmla="*/ 188 w 338"/>
                <a:gd name="T53" fmla="*/ 178 h 449"/>
                <a:gd name="T54" fmla="*/ 186 w 338"/>
                <a:gd name="T55" fmla="*/ 183 h 449"/>
                <a:gd name="T56" fmla="*/ 181 w 338"/>
                <a:gd name="T57" fmla="*/ 200 h 449"/>
                <a:gd name="T58" fmla="*/ 181 w 338"/>
                <a:gd name="T59" fmla="*/ 200 h 449"/>
                <a:gd name="T60" fmla="*/ 181 w 338"/>
                <a:gd name="T61" fmla="*/ 211 h 449"/>
                <a:gd name="T62" fmla="*/ 181 w 338"/>
                <a:gd name="T63" fmla="*/ 216 h 449"/>
                <a:gd name="T64" fmla="*/ 181 w 338"/>
                <a:gd name="T65" fmla="*/ 224 h 449"/>
                <a:gd name="T66" fmla="*/ 181 w 338"/>
                <a:gd name="T67" fmla="*/ 233 h 449"/>
                <a:gd name="T68" fmla="*/ 181 w 338"/>
                <a:gd name="T69" fmla="*/ 235 h 449"/>
                <a:gd name="T70" fmla="*/ 181 w 338"/>
                <a:gd name="T71" fmla="*/ 246 h 449"/>
                <a:gd name="T72" fmla="*/ 181 w 338"/>
                <a:gd name="T73" fmla="*/ 250 h 449"/>
                <a:gd name="T74" fmla="*/ 186 w 338"/>
                <a:gd name="T75" fmla="*/ 268 h 449"/>
                <a:gd name="T76" fmla="*/ 186 w 338"/>
                <a:gd name="T77" fmla="*/ 268 h 449"/>
                <a:gd name="T78" fmla="*/ 190 w 338"/>
                <a:gd name="T79" fmla="*/ 279 h 449"/>
                <a:gd name="T80" fmla="*/ 192 w 338"/>
                <a:gd name="T81" fmla="*/ 283 h 449"/>
                <a:gd name="T82" fmla="*/ 199 w 338"/>
                <a:gd name="T83" fmla="*/ 298 h 449"/>
                <a:gd name="T84" fmla="*/ 203 w 338"/>
                <a:gd name="T85" fmla="*/ 309 h 449"/>
                <a:gd name="T86" fmla="*/ 207 w 338"/>
                <a:gd name="T87" fmla="*/ 314 h 449"/>
                <a:gd name="T88" fmla="*/ 216 w 338"/>
                <a:gd name="T89" fmla="*/ 327 h 449"/>
                <a:gd name="T90" fmla="*/ 225 w 338"/>
                <a:gd name="T91" fmla="*/ 336 h 449"/>
                <a:gd name="T92" fmla="*/ 229 w 338"/>
                <a:gd name="T93" fmla="*/ 340 h 449"/>
                <a:gd name="T94" fmla="*/ 242 w 338"/>
                <a:gd name="T95" fmla="*/ 351 h 449"/>
                <a:gd name="T96" fmla="*/ 251 w 338"/>
                <a:gd name="T97" fmla="*/ 357 h 449"/>
                <a:gd name="T98" fmla="*/ 258 w 338"/>
                <a:gd name="T99" fmla="*/ 362 h 449"/>
                <a:gd name="T100" fmla="*/ 271 w 338"/>
                <a:gd name="T101" fmla="*/ 368 h 449"/>
                <a:gd name="T102" fmla="*/ 279 w 338"/>
                <a:gd name="T103" fmla="*/ 373 h 449"/>
                <a:gd name="T104" fmla="*/ 288 w 338"/>
                <a:gd name="T105" fmla="*/ 375 h 449"/>
                <a:gd name="T106" fmla="*/ 301 w 338"/>
                <a:gd name="T107" fmla="*/ 379 h 449"/>
                <a:gd name="T108" fmla="*/ 312 w 338"/>
                <a:gd name="T109" fmla="*/ 381 h 449"/>
                <a:gd name="T110" fmla="*/ 321 w 338"/>
                <a:gd name="T111" fmla="*/ 384 h 449"/>
                <a:gd name="T112" fmla="*/ 336 w 338"/>
                <a:gd name="T113" fmla="*/ 384 h 449"/>
                <a:gd name="T114" fmla="*/ 338 w 338"/>
                <a:gd name="T115" fmla="*/ 384 h 449"/>
                <a:gd name="T116" fmla="*/ 338 w 338"/>
                <a:gd name="T117" fmla="*/ 449 h 449"/>
                <a:gd name="T118" fmla="*/ 0 w 338"/>
                <a:gd name="T119" fmla="*/ 449 h 449"/>
                <a:gd name="T120" fmla="*/ 0 w 338"/>
                <a:gd name="T121" fmla="*/ 224 h 44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38"/>
                <a:gd name="T184" fmla="*/ 0 h 449"/>
                <a:gd name="T185" fmla="*/ 338 w 338"/>
                <a:gd name="T186" fmla="*/ 449 h 44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38" h="449">
                  <a:moveTo>
                    <a:pt x="0" y="224"/>
                  </a:moveTo>
                  <a:lnTo>
                    <a:pt x="0" y="0"/>
                  </a:lnTo>
                  <a:lnTo>
                    <a:pt x="338" y="0"/>
                  </a:lnTo>
                  <a:lnTo>
                    <a:pt x="338" y="67"/>
                  </a:lnTo>
                  <a:lnTo>
                    <a:pt x="321" y="67"/>
                  </a:lnTo>
                  <a:lnTo>
                    <a:pt x="317" y="67"/>
                  </a:lnTo>
                  <a:lnTo>
                    <a:pt x="306" y="69"/>
                  </a:lnTo>
                  <a:lnTo>
                    <a:pt x="303" y="69"/>
                  </a:lnTo>
                  <a:lnTo>
                    <a:pt x="288" y="74"/>
                  </a:lnTo>
                  <a:lnTo>
                    <a:pt x="284" y="76"/>
                  </a:lnTo>
                  <a:lnTo>
                    <a:pt x="273" y="80"/>
                  </a:lnTo>
                  <a:lnTo>
                    <a:pt x="258" y="89"/>
                  </a:lnTo>
                  <a:lnTo>
                    <a:pt x="253" y="91"/>
                  </a:lnTo>
                  <a:lnTo>
                    <a:pt x="245" y="98"/>
                  </a:lnTo>
                  <a:lnTo>
                    <a:pt x="242" y="98"/>
                  </a:lnTo>
                  <a:lnTo>
                    <a:pt x="229" y="111"/>
                  </a:lnTo>
                  <a:lnTo>
                    <a:pt x="227" y="113"/>
                  </a:lnTo>
                  <a:lnTo>
                    <a:pt x="218" y="120"/>
                  </a:lnTo>
                  <a:lnTo>
                    <a:pt x="218" y="122"/>
                  </a:lnTo>
                  <a:lnTo>
                    <a:pt x="207" y="137"/>
                  </a:lnTo>
                  <a:lnTo>
                    <a:pt x="205" y="139"/>
                  </a:lnTo>
                  <a:lnTo>
                    <a:pt x="201" y="148"/>
                  </a:lnTo>
                  <a:lnTo>
                    <a:pt x="199" y="150"/>
                  </a:lnTo>
                  <a:lnTo>
                    <a:pt x="192" y="165"/>
                  </a:lnTo>
                  <a:lnTo>
                    <a:pt x="190" y="168"/>
                  </a:lnTo>
                  <a:lnTo>
                    <a:pt x="188" y="178"/>
                  </a:lnTo>
                  <a:lnTo>
                    <a:pt x="186" y="183"/>
                  </a:lnTo>
                  <a:lnTo>
                    <a:pt x="181" y="200"/>
                  </a:lnTo>
                  <a:lnTo>
                    <a:pt x="181" y="211"/>
                  </a:lnTo>
                  <a:lnTo>
                    <a:pt x="181" y="216"/>
                  </a:lnTo>
                  <a:lnTo>
                    <a:pt x="181" y="224"/>
                  </a:lnTo>
                  <a:lnTo>
                    <a:pt x="181" y="233"/>
                  </a:lnTo>
                  <a:lnTo>
                    <a:pt x="181" y="235"/>
                  </a:lnTo>
                  <a:lnTo>
                    <a:pt x="181" y="246"/>
                  </a:lnTo>
                  <a:lnTo>
                    <a:pt x="181" y="250"/>
                  </a:lnTo>
                  <a:lnTo>
                    <a:pt x="186" y="268"/>
                  </a:lnTo>
                  <a:lnTo>
                    <a:pt x="190" y="279"/>
                  </a:lnTo>
                  <a:lnTo>
                    <a:pt x="192" y="283"/>
                  </a:lnTo>
                  <a:lnTo>
                    <a:pt x="199" y="298"/>
                  </a:lnTo>
                  <a:lnTo>
                    <a:pt x="203" y="309"/>
                  </a:lnTo>
                  <a:lnTo>
                    <a:pt x="207" y="314"/>
                  </a:lnTo>
                  <a:lnTo>
                    <a:pt x="216" y="327"/>
                  </a:lnTo>
                  <a:lnTo>
                    <a:pt x="225" y="336"/>
                  </a:lnTo>
                  <a:lnTo>
                    <a:pt x="229" y="340"/>
                  </a:lnTo>
                  <a:lnTo>
                    <a:pt x="242" y="351"/>
                  </a:lnTo>
                  <a:lnTo>
                    <a:pt x="251" y="357"/>
                  </a:lnTo>
                  <a:lnTo>
                    <a:pt x="258" y="362"/>
                  </a:lnTo>
                  <a:lnTo>
                    <a:pt x="271" y="368"/>
                  </a:lnTo>
                  <a:lnTo>
                    <a:pt x="279" y="373"/>
                  </a:lnTo>
                  <a:lnTo>
                    <a:pt x="288" y="375"/>
                  </a:lnTo>
                  <a:lnTo>
                    <a:pt x="301" y="379"/>
                  </a:lnTo>
                  <a:lnTo>
                    <a:pt x="312" y="381"/>
                  </a:lnTo>
                  <a:lnTo>
                    <a:pt x="321" y="384"/>
                  </a:lnTo>
                  <a:lnTo>
                    <a:pt x="336" y="384"/>
                  </a:lnTo>
                  <a:lnTo>
                    <a:pt x="338" y="384"/>
                  </a:lnTo>
                  <a:lnTo>
                    <a:pt x="338" y="449"/>
                  </a:lnTo>
                  <a:lnTo>
                    <a:pt x="0" y="449"/>
                  </a:lnTo>
                  <a:lnTo>
                    <a:pt x="0"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31" name="Freeform 1584"/>
            <p:cNvSpPr>
              <a:spLocks/>
            </p:cNvSpPr>
            <p:nvPr/>
          </p:nvSpPr>
          <p:spPr bwMode="auto">
            <a:xfrm>
              <a:off x="3307" y="724"/>
              <a:ext cx="157" cy="160"/>
            </a:xfrm>
            <a:custGeom>
              <a:avLst/>
              <a:gdLst>
                <a:gd name="T0" fmla="*/ 157 w 157"/>
                <a:gd name="T1" fmla="*/ 0 h 160"/>
                <a:gd name="T2" fmla="*/ 157 w 157"/>
                <a:gd name="T3" fmla="*/ 160 h 160"/>
                <a:gd name="T4" fmla="*/ 155 w 157"/>
                <a:gd name="T5" fmla="*/ 160 h 160"/>
                <a:gd name="T6" fmla="*/ 140 w 157"/>
                <a:gd name="T7" fmla="*/ 160 h 160"/>
                <a:gd name="T8" fmla="*/ 131 w 157"/>
                <a:gd name="T9" fmla="*/ 157 h 160"/>
                <a:gd name="T10" fmla="*/ 120 w 157"/>
                <a:gd name="T11" fmla="*/ 155 h 160"/>
                <a:gd name="T12" fmla="*/ 107 w 157"/>
                <a:gd name="T13" fmla="*/ 151 h 160"/>
                <a:gd name="T14" fmla="*/ 98 w 157"/>
                <a:gd name="T15" fmla="*/ 149 h 160"/>
                <a:gd name="T16" fmla="*/ 90 w 157"/>
                <a:gd name="T17" fmla="*/ 144 h 160"/>
                <a:gd name="T18" fmla="*/ 77 w 157"/>
                <a:gd name="T19" fmla="*/ 138 h 160"/>
                <a:gd name="T20" fmla="*/ 70 w 157"/>
                <a:gd name="T21" fmla="*/ 133 h 160"/>
                <a:gd name="T22" fmla="*/ 61 w 157"/>
                <a:gd name="T23" fmla="*/ 127 h 160"/>
                <a:gd name="T24" fmla="*/ 48 w 157"/>
                <a:gd name="T25" fmla="*/ 116 h 160"/>
                <a:gd name="T26" fmla="*/ 44 w 157"/>
                <a:gd name="T27" fmla="*/ 112 h 160"/>
                <a:gd name="T28" fmla="*/ 35 w 157"/>
                <a:gd name="T29" fmla="*/ 103 h 160"/>
                <a:gd name="T30" fmla="*/ 26 w 157"/>
                <a:gd name="T31" fmla="*/ 90 h 160"/>
                <a:gd name="T32" fmla="*/ 22 w 157"/>
                <a:gd name="T33" fmla="*/ 85 h 160"/>
                <a:gd name="T34" fmla="*/ 18 w 157"/>
                <a:gd name="T35" fmla="*/ 74 h 160"/>
                <a:gd name="T36" fmla="*/ 11 w 157"/>
                <a:gd name="T37" fmla="*/ 59 h 160"/>
                <a:gd name="T38" fmla="*/ 9 w 157"/>
                <a:gd name="T39" fmla="*/ 55 h 160"/>
                <a:gd name="T40" fmla="*/ 5 w 157"/>
                <a:gd name="T41" fmla="*/ 44 h 160"/>
                <a:gd name="T42" fmla="*/ 5 w 157"/>
                <a:gd name="T43" fmla="*/ 44 h 160"/>
                <a:gd name="T44" fmla="*/ 0 w 157"/>
                <a:gd name="T45" fmla="*/ 26 h 160"/>
                <a:gd name="T46" fmla="*/ 0 w 157"/>
                <a:gd name="T47" fmla="*/ 22 h 160"/>
                <a:gd name="T48" fmla="*/ 0 w 157"/>
                <a:gd name="T49" fmla="*/ 11 h 160"/>
                <a:gd name="T50" fmla="*/ 0 w 157"/>
                <a:gd name="T51" fmla="*/ 9 h 160"/>
                <a:gd name="T52" fmla="*/ 0 w 157"/>
                <a:gd name="T53" fmla="*/ 0 h 160"/>
                <a:gd name="T54" fmla="*/ 16 w 157"/>
                <a:gd name="T55" fmla="*/ 0 h 160"/>
                <a:gd name="T56" fmla="*/ 157 w 157"/>
                <a:gd name="T57" fmla="*/ 0 h 160"/>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57"/>
                <a:gd name="T88" fmla="*/ 0 h 160"/>
                <a:gd name="T89" fmla="*/ 157 w 157"/>
                <a:gd name="T90" fmla="*/ 160 h 160"/>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57" h="160">
                  <a:moveTo>
                    <a:pt x="157" y="0"/>
                  </a:moveTo>
                  <a:lnTo>
                    <a:pt x="157" y="160"/>
                  </a:lnTo>
                  <a:lnTo>
                    <a:pt x="155" y="160"/>
                  </a:lnTo>
                  <a:lnTo>
                    <a:pt x="140" y="160"/>
                  </a:lnTo>
                  <a:lnTo>
                    <a:pt x="131" y="157"/>
                  </a:lnTo>
                  <a:lnTo>
                    <a:pt x="120" y="155"/>
                  </a:lnTo>
                  <a:lnTo>
                    <a:pt x="107" y="151"/>
                  </a:lnTo>
                  <a:lnTo>
                    <a:pt x="98" y="149"/>
                  </a:lnTo>
                  <a:lnTo>
                    <a:pt x="90" y="144"/>
                  </a:lnTo>
                  <a:lnTo>
                    <a:pt x="77" y="138"/>
                  </a:lnTo>
                  <a:lnTo>
                    <a:pt x="70" y="133"/>
                  </a:lnTo>
                  <a:lnTo>
                    <a:pt x="61" y="127"/>
                  </a:lnTo>
                  <a:lnTo>
                    <a:pt x="48" y="116"/>
                  </a:lnTo>
                  <a:lnTo>
                    <a:pt x="44" y="112"/>
                  </a:lnTo>
                  <a:lnTo>
                    <a:pt x="35" y="103"/>
                  </a:lnTo>
                  <a:lnTo>
                    <a:pt x="26" y="90"/>
                  </a:lnTo>
                  <a:lnTo>
                    <a:pt x="22" y="85"/>
                  </a:lnTo>
                  <a:lnTo>
                    <a:pt x="18" y="74"/>
                  </a:lnTo>
                  <a:lnTo>
                    <a:pt x="11" y="59"/>
                  </a:lnTo>
                  <a:lnTo>
                    <a:pt x="9" y="55"/>
                  </a:lnTo>
                  <a:lnTo>
                    <a:pt x="5" y="44"/>
                  </a:lnTo>
                  <a:lnTo>
                    <a:pt x="0" y="26"/>
                  </a:lnTo>
                  <a:lnTo>
                    <a:pt x="0" y="22"/>
                  </a:lnTo>
                  <a:lnTo>
                    <a:pt x="0" y="11"/>
                  </a:lnTo>
                  <a:lnTo>
                    <a:pt x="0" y="9"/>
                  </a:lnTo>
                  <a:lnTo>
                    <a:pt x="0" y="0"/>
                  </a:lnTo>
                  <a:lnTo>
                    <a:pt x="16" y="0"/>
                  </a:lnTo>
                  <a:lnTo>
                    <a:pt x="1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32" name="Freeform 1585"/>
            <p:cNvSpPr>
              <a:spLocks/>
            </p:cNvSpPr>
            <p:nvPr/>
          </p:nvSpPr>
          <p:spPr bwMode="auto">
            <a:xfrm>
              <a:off x="3307" y="567"/>
              <a:ext cx="157" cy="157"/>
            </a:xfrm>
            <a:custGeom>
              <a:avLst/>
              <a:gdLst>
                <a:gd name="T0" fmla="*/ 157 w 157"/>
                <a:gd name="T1" fmla="*/ 0 h 157"/>
                <a:gd name="T2" fmla="*/ 157 w 157"/>
                <a:gd name="T3" fmla="*/ 157 h 157"/>
                <a:gd name="T4" fmla="*/ 16 w 157"/>
                <a:gd name="T5" fmla="*/ 157 h 157"/>
                <a:gd name="T6" fmla="*/ 0 w 157"/>
                <a:gd name="T7" fmla="*/ 157 h 157"/>
                <a:gd name="T8" fmla="*/ 0 w 157"/>
                <a:gd name="T9" fmla="*/ 149 h 157"/>
                <a:gd name="T10" fmla="*/ 0 w 157"/>
                <a:gd name="T11" fmla="*/ 144 h 157"/>
                <a:gd name="T12" fmla="*/ 0 w 157"/>
                <a:gd name="T13" fmla="*/ 133 h 157"/>
                <a:gd name="T14" fmla="*/ 0 w 157"/>
                <a:gd name="T15" fmla="*/ 133 h 157"/>
                <a:gd name="T16" fmla="*/ 5 w 157"/>
                <a:gd name="T17" fmla="*/ 116 h 157"/>
                <a:gd name="T18" fmla="*/ 7 w 157"/>
                <a:gd name="T19" fmla="*/ 111 h 157"/>
                <a:gd name="T20" fmla="*/ 9 w 157"/>
                <a:gd name="T21" fmla="*/ 101 h 157"/>
                <a:gd name="T22" fmla="*/ 11 w 157"/>
                <a:gd name="T23" fmla="*/ 98 h 157"/>
                <a:gd name="T24" fmla="*/ 18 w 157"/>
                <a:gd name="T25" fmla="*/ 83 h 157"/>
                <a:gd name="T26" fmla="*/ 20 w 157"/>
                <a:gd name="T27" fmla="*/ 81 h 157"/>
                <a:gd name="T28" fmla="*/ 24 w 157"/>
                <a:gd name="T29" fmla="*/ 72 h 157"/>
                <a:gd name="T30" fmla="*/ 26 w 157"/>
                <a:gd name="T31" fmla="*/ 70 h 157"/>
                <a:gd name="T32" fmla="*/ 37 w 157"/>
                <a:gd name="T33" fmla="*/ 55 h 157"/>
                <a:gd name="T34" fmla="*/ 37 w 157"/>
                <a:gd name="T35" fmla="*/ 53 h 157"/>
                <a:gd name="T36" fmla="*/ 46 w 157"/>
                <a:gd name="T37" fmla="*/ 46 h 157"/>
                <a:gd name="T38" fmla="*/ 48 w 157"/>
                <a:gd name="T39" fmla="*/ 44 h 157"/>
                <a:gd name="T40" fmla="*/ 61 w 157"/>
                <a:gd name="T41" fmla="*/ 31 h 157"/>
                <a:gd name="T42" fmla="*/ 64 w 157"/>
                <a:gd name="T43" fmla="*/ 31 h 157"/>
                <a:gd name="T44" fmla="*/ 72 w 157"/>
                <a:gd name="T45" fmla="*/ 24 h 157"/>
                <a:gd name="T46" fmla="*/ 77 w 157"/>
                <a:gd name="T47" fmla="*/ 22 h 157"/>
                <a:gd name="T48" fmla="*/ 92 w 157"/>
                <a:gd name="T49" fmla="*/ 13 h 157"/>
                <a:gd name="T50" fmla="*/ 92 w 157"/>
                <a:gd name="T51" fmla="*/ 13 h 157"/>
                <a:gd name="T52" fmla="*/ 103 w 157"/>
                <a:gd name="T53" fmla="*/ 9 h 157"/>
                <a:gd name="T54" fmla="*/ 107 w 157"/>
                <a:gd name="T55" fmla="*/ 7 h 157"/>
                <a:gd name="T56" fmla="*/ 122 w 157"/>
                <a:gd name="T57" fmla="*/ 2 h 157"/>
                <a:gd name="T58" fmla="*/ 125 w 157"/>
                <a:gd name="T59" fmla="*/ 2 h 157"/>
                <a:gd name="T60" fmla="*/ 136 w 157"/>
                <a:gd name="T61" fmla="*/ 0 h 157"/>
                <a:gd name="T62" fmla="*/ 140 w 157"/>
                <a:gd name="T63" fmla="*/ 0 h 157"/>
                <a:gd name="T64" fmla="*/ 157 w 157"/>
                <a:gd name="T65" fmla="*/ 0 h 15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7"/>
                <a:gd name="T100" fmla="*/ 0 h 157"/>
                <a:gd name="T101" fmla="*/ 157 w 157"/>
                <a:gd name="T102" fmla="*/ 157 h 15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7" h="157">
                  <a:moveTo>
                    <a:pt x="157" y="0"/>
                  </a:moveTo>
                  <a:lnTo>
                    <a:pt x="157" y="157"/>
                  </a:lnTo>
                  <a:lnTo>
                    <a:pt x="16" y="157"/>
                  </a:lnTo>
                  <a:lnTo>
                    <a:pt x="0" y="157"/>
                  </a:lnTo>
                  <a:lnTo>
                    <a:pt x="0" y="149"/>
                  </a:lnTo>
                  <a:lnTo>
                    <a:pt x="0" y="144"/>
                  </a:lnTo>
                  <a:lnTo>
                    <a:pt x="0" y="133"/>
                  </a:lnTo>
                  <a:lnTo>
                    <a:pt x="5" y="116"/>
                  </a:lnTo>
                  <a:lnTo>
                    <a:pt x="7" y="111"/>
                  </a:lnTo>
                  <a:lnTo>
                    <a:pt x="9" y="101"/>
                  </a:lnTo>
                  <a:lnTo>
                    <a:pt x="11" y="98"/>
                  </a:lnTo>
                  <a:lnTo>
                    <a:pt x="18" y="83"/>
                  </a:lnTo>
                  <a:lnTo>
                    <a:pt x="20" y="81"/>
                  </a:lnTo>
                  <a:lnTo>
                    <a:pt x="24" y="72"/>
                  </a:lnTo>
                  <a:lnTo>
                    <a:pt x="26" y="70"/>
                  </a:lnTo>
                  <a:lnTo>
                    <a:pt x="37" y="55"/>
                  </a:lnTo>
                  <a:lnTo>
                    <a:pt x="37" y="53"/>
                  </a:lnTo>
                  <a:lnTo>
                    <a:pt x="46" y="46"/>
                  </a:lnTo>
                  <a:lnTo>
                    <a:pt x="48" y="44"/>
                  </a:lnTo>
                  <a:lnTo>
                    <a:pt x="61" y="31"/>
                  </a:lnTo>
                  <a:lnTo>
                    <a:pt x="64" y="31"/>
                  </a:lnTo>
                  <a:lnTo>
                    <a:pt x="72" y="24"/>
                  </a:lnTo>
                  <a:lnTo>
                    <a:pt x="77" y="22"/>
                  </a:lnTo>
                  <a:lnTo>
                    <a:pt x="92" y="13"/>
                  </a:lnTo>
                  <a:lnTo>
                    <a:pt x="103" y="9"/>
                  </a:lnTo>
                  <a:lnTo>
                    <a:pt x="107" y="7"/>
                  </a:lnTo>
                  <a:lnTo>
                    <a:pt x="122" y="2"/>
                  </a:lnTo>
                  <a:lnTo>
                    <a:pt x="125" y="2"/>
                  </a:lnTo>
                  <a:lnTo>
                    <a:pt x="136" y="0"/>
                  </a:lnTo>
                  <a:lnTo>
                    <a:pt x="140" y="0"/>
                  </a:lnTo>
                  <a:lnTo>
                    <a:pt x="1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33" name="Freeform 1586"/>
            <p:cNvSpPr>
              <a:spLocks/>
            </p:cNvSpPr>
            <p:nvPr/>
          </p:nvSpPr>
          <p:spPr bwMode="auto">
            <a:xfrm>
              <a:off x="2901" y="500"/>
              <a:ext cx="225" cy="449"/>
            </a:xfrm>
            <a:custGeom>
              <a:avLst/>
              <a:gdLst>
                <a:gd name="T0" fmla="*/ 0 w 225"/>
                <a:gd name="T1" fmla="*/ 224 h 449"/>
                <a:gd name="T2" fmla="*/ 0 w 225"/>
                <a:gd name="T3" fmla="*/ 0 h 449"/>
                <a:gd name="T4" fmla="*/ 225 w 225"/>
                <a:gd name="T5" fmla="*/ 0 h 449"/>
                <a:gd name="T6" fmla="*/ 225 w 225"/>
                <a:gd name="T7" fmla="*/ 224 h 449"/>
                <a:gd name="T8" fmla="*/ 225 w 225"/>
                <a:gd name="T9" fmla="*/ 449 h 449"/>
                <a:gd name="T10" fmla="*/ 0 w 225"/>
                <a:gd name="T11" fmla="*/ 449 h 449"/>
                <a:gd name="T12" fmla="*/ 0 w 225"/>
                <a:gd name="T13" fmla="*/ 224 h 449"/>
                <a:gd name="T14" fmla="*/ 0 60000 65536"/>
                <a:gd name="T15" fmla="*/ 0 60000 65536"/>
                <a:gd name="T16" fmla="*/ 0 60000 65536"/>
                <a:gd name="T17" fmla="*/ 0 60000 65536"/>
                <a:gd name="T18" fmla="*/ 0 60000 65536"/>
                <a:gd name="T19" fmla="*/ 0 60000 65536"/>
                <a:gd name="T20" fmla="*/ 0 60000 65536"/>
                <a:gd name="T21" fmla="*/ 0 w 225"/>
                <a:gd name="T22" fmla="*/ 0 h 449"/>
                <a:gd name="T23" fmla="*/ 225 w 225"/>
                <a:gd name="T24" fmla="*/ 449 h 44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5" h="449">
                  <a:moveTo>
                    <a:pt x="0" y="224"/>
                  </a:moveTo>
                  <a:lnTo>
                    <a:pt x="0" y="0"/>
                  </a:lnTo>
                  <a:lnTo>
                    <a:pt x="225" y="0"/>
                  </a:lnTo>
                  <a:lnTo>
                    <a:pt x="225" y="224"/>
                  </a:lnTo>
                  <a:lnTo>
                    <a:pt x="225" y="449"/>
                  </a:lnTo>
                  <a:lnTo>
                    <a:pt x="0" y="449"/>
                  </a:lnTo>
                  <a:lnTo>
                    <a:pt x="0"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34" name="Freeform 1587"/>
            <p:cNvSpPr>
              <a:spLocks/>
            </p:cNvSpPr>
            <p:nvPr/>
          </p:nvSpPr>
          <p:spPr bwMode="auto">
            <a:xfrm>
              <a:off x="2801" y="724"/>
              <a:ext cx="100" cy="225"/>
            </a:xfrm>
            <a:custGeom>
              <a:avLst/>
              <a:gdLst>
                <a:gd name="T0" fmla="*/ 100 w 100"/>
                <a:gd name="T1" fmla="*/ 0 h 225"/>
                <a:gd name="T2" fmla="*/ 100 w 100"/>
                <a:gd name="T3" fmla="*/ 225 h 225"/>
                <a:gd name="T4" fmla="*/ 0 w 100"/>
                <a:gd name="T5" fmla="*/ 225 h 225"/>
                <a:gd name="T6" fmla="*/ 0 w 100"/>
                <a:gd name="T7" fmla="*/ 203 h 225"/>
                <a:gd name="T8" fmla="*/ 0 w 100"/>
                <a:gd name="T9" fmla="*/ 192 h 225"/>
                <a:gd name="T10" fmla="*/ 0 w 100"/>
                <a:gd name="T11" fmla="*/ 170 h 225"/>
                <a:gd name="T12" fmla="*/ 0 w 100"/>
                <a:gd name="T13" fmla="*/ 160 h 225"/>
                <a:gd name="T14" fmla="*/ 0 w 100"/>
                <a:gd name="T15" fmla="*/ 136 h 225"/>
                <a:gd name="T16" fmla="*/ 0 w 100"/>
                <a:gd name="T17" fmla="*/ 125 h 225"/>
                <a:gd name="T18" fmla="*/ 0 w 100"/>
                <a:gd name="T19" fmla="*/ 103 h 225"/>
                <a:gd name="T20" fmla="*/ 0 w 100"/>
                <a:gd name="T21" fmla="*/ 92 h 225"/>
                <a:gd name="T22" fmla="*/ 0 w 100"/>
                <a:gd name="T23" fmla="*/ 68 h 225"/>
                <a:gd name="T24" fmla="*/ 0 w 100"/>
                <a:gd name="T25" fmla="*/ 57 h 225"/>
                <a:gd name="T26" fmla="*/ 0 w 100"/>
                <a:gd name="T27" fmla="*/ 35 h 225"/>
                <a:gd name="T28" fmla="*/ 0 w 100"/>
                <a:gd name="T29" fmla="*/ 24 h 225"/>
                <a:gd name="T30" fmla="*/ 0 w 100"/>
                <a:gd name="T31" fmla="*/ 0 h 225"/>
                <a:gd name="T32" fmla="*/ 100 w 100"/>
                <a:gd name="T33" fmla="*/ 0 h 225"/>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00"/>
                <a:gd name="T52" fmla="*/ 0 h 225"/>
                <a:gd name="T53" fmla="*/ 100 w 100"/>
                <a:gd name="T54" fmla="*/ 225 h 225"/>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00" h="225">
                  <a:moveTo>
                    <a:pt x="100" y="0"/>
                  </a:moveTo>
                  <a:lnTo>
                    <a:pt x="100" y="225"/>
                  </a:lnTo>
                  <a:lnTo>
                    <a:pt x="0" y="225"/>
                  </a:lnTo>
                  <a:lnTo>
                    <a:pt x="0" y="203"/>
                  </a:lnTo>
                  <a:lnTo>
                    <a:pt x="0" y="192"/>
                  </a:lnTo>
                  <a:lnTo>
                    <a:pt x="0" y="170"/>
                  </a:lnTo>
                  <a:lnTo>
                    <a:pt x="0" y="160"/>
                  </a:lnTo>
                  <a:lnTo>
                    <a:pt x="0" y="136"/>
                  </a:lnTo>
                  <a:lnTo>
                    <a:pt x="0" y="125"/>
                  </a:lnTo>
                  <a:lnTo>
                    <a:pt x="0" y="103"/>
                  </a:lnTo>
                  <a:lnTo>
                    <a:pt x="0" y="92"/>
                  </a:lnTo>
                  <a:lnTo>
                    <a:pt x="0" y="68"/>
                  </a:lnTo>
                  <a:lnTo>
                    <a:pt x="0" y="57"/>
                  </a:lnTo>
                  <a:lnTo>
                    <a:pt x="0" y="35"/>
                  </a:lnTo>
                  <a:lnTo>
                    <a:pt x="0" y="24"/>
                  </a:lnTo>
                  <a:lnTo>
                    <a:pt x="0" y="0"/>
                  </a:lnTo>
                  <a:lnTo>
                    <a:pt x="10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35" name="Freeform 1588"/>
            <p:cNvSpPr>
              <a:spLocks/>
            </p:cNvSpPr>
            <p:nvPr/>
          </p:nvSpPr>
          <p:spPr bwMode="auto">
            <a:xfrm>
              <a:off x="2801" y="500"/>
              <a:ext cx="100" cy="224"/>
            </a:xfrm>
            <a:custGeom>
              <a:avLst/>
              <a:gdLst>
                <a:gd name="T0" fmla="*/ 100 w 100"/>
                <a:gd name="T1" fmla="*/ 0 h 224"/>
                <a:gd name="T2" fmla="*/ 100 w 100"/>
                <a:gd name="T3" fmla="*/ 224 h 224"/>
                <a:gd name="T4" fmla="*/ 0 w 100"/>
                <a:gd name="T5" fmla="*/ 224 h 224"/>
                <a:gd name="T6" fmla="*/ 0 w 100"/>
                <a:gd name="T7" fmla="*/ 213 h 224"/>
                <a:gd name="T8" fmla="*/ 0 w 100"/>
                <a:gd name="T9" fmla="*/ 192 h 224"/>
                <a:gd name="T10" fmla="*/ 0 w 100"/>
                <a:gd name="T11" fmla="*/ 181 h 224"/>
                <a:gd name="T12" fmla="*/ 0 w 100"/>
                <a:gd name="T13" fmla="*/ 157 h 224"/>
                <a:gd name="T14" fmla="*/ 0 w 100"/>
                <a:gd name="T15" fmla="*/ 146 h 224"/>
                <a:gd name="T16" fmla="*/ 0 w 100"/>
                <a:gd name="T17" fmla="*/ 124 h 224"/>
                <a:gd name="T18" fmla="*/ 0 w 100"/>
                <a:gd name="T19" fmla="*/ 113 h 224"/>
                <a:gd name="T20" fmla="*/ 0 w 100"/>
                <a:gd name="T21" fmla="*/ 89 h 224"/>
                <a:gd name="T22" fmla="*/ 0 w 100"/>
                <a:gd name="T23" fmla="*/ 78 h 224"/>
                <a:gd name="T24" fmla="*/ 0 w 100"/>
                <a:gd name="T25" fmla="*/ 56 h 224"/>
                <a:gd name="T26" fmla="*/ 0 w 100"/>
                <a:gd name="T27" fmla="*/ 45 h 224"/>
                <a:gd name="T28" fmla="*/ 0 w 100"/>
                <a:gd name="T29" fmla="*/ 21 h 224"/>
                <a:gd name="T30" fmla="*/ 0 w 100"/>
                <a:gd name="T31" fmla="*/ 10 h 224"/>
                <a:gd name="T32" fmla="*/ 0 w 100"/>
                <a:gd name="T33" fmla="*/ 0 h 224"/>
                <a:gd name="T34" fmla="*/ 100 w 100"/>
                <a:gd name="T35" fmla="*/ 0 h 22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224"/>
                <a:gd name="T56" fmla="*/ 100 w 100"/>
                <a:gd name="T57" fmla="*/ 224 h 22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224">
                  <a:moveTo>
                    <a:pt x="100" y="0"/>
                  </a:moveTo>
                  <a:lnTo>
                    <a:pt x="100" y="224"/>
                  </a:lnTo>
                  <a:lnTo>
                    <a:pt x="0" y="224"/>
                  </a:lnTo>
                  <a:lnTo>
                    <a:pt x="0" y="213"/>
                  </a:lnTo>
                  <a:lnTo>
                    <a:pt x="0" y="192"/>
                  </a:lnTo>
                  <a:lnTo>
                    <a:pt x="0" y="181"/>
                  </a:lnTo>
                  <a:lnTo>
                    <a:pt x="0" y="157"/>
                  </a:lnTo>
                  <a:lnTo>
                    <a:pt x="0" y="146"/>
                  </a:lnTo>
                  <a:lnTo>
                    <a:pt x="0" y="124"/>
                  </a:lnTo>
                  <a:lnTo>
                    <a:pt x="0" y="113"/>
                  </a:lnTo>
                  <a:lnTo>
                    <a:pt x="0" y="89"/>
                  </a:lnTo>
                  <a:lnTo>
                    <a:pt x="0" y="78"/>
                  </a:lnTo>
                  <a:lnTo>
                    <a:pt x="0" y="56"/>
                  </a:lnTo>
                  <a:lnTo>
                    <a:pt x="0" y="45"/>
                  </a:lnTo>
                  <a:lnTo>
                    <a:pt x="0" y="21"/>
                  </a:lnTo>
                  <a:lnTo>
                    <a:pt x="0" y="10"/>
                  </a:lnTo>
                  <a:lnTo>
                    <a:pt x="0" y="0"/>
                  </a:lnTo>
                  <a:lnTo>
                    <a:pt x="100"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36" name="Freeform 1589"/>
            <p:cNvSpPr>
              <a:spLocks/>
            </p:cNvSpPr>
            <p:nvPr/>
          </p:nvSpPr>
          <p:spPr bwMode="auto">
            <a:xfrm>
              <a:off x="2688" y="724"/>
              <a:ext cx="113" cy="225"/>
            </a:xfrm>
            <a:custGeom>
              <a:avLst/>
              <a:gdLst>
                <a:gd name="T0" fmla="*/ 113 w 113"/>
                <a:gd name="T1" fmla="*/ 203 h 225"/>
                <a:gd name="T2" fmla="*/ 113 w 113"/>
                <a:gd name="T3" fmla="*/ 225 h 225"/>
                <a:gd name="T4" fmla="*/ 0 w 113"/>
                <a:gd name="T5" fmla="*/ 225 h 225"/>
                <a:gd name="T6" fmla="*/ 0 w 113"/>
                <a:gd name="T7" fmla="*/ 214 h 225"/>
                <a:gd name="T8" fmla="*/ 0 w 113"/>
                <a:gd name="T9" fmla="*/ 203 h 225"/>
                <a:gd name="T10" fmla="*/ 0 w 113"/>
                <a:gd name="T11" fmla="*/ 181 h 225"/>
                <a:gd name="T12" fmla="*/ 0 w 113"/>
                <a:gd name="T13" fmla="*/ 170 h 225"/>
                <a:gd name="T14" fmla="*/ 0 w 113"/>
                <a:gd name="T15" fmla="*/ 146 h 225"/>
                <a:gd name="T16" fmla="*/ 0 w 113"/>
                <a:gd name="T17" fmla="*/ 136 h 225"/>
                <a:gd name="T18" fmla="*/ 0 w 113"/>
                <a:gd name="T19" fmla="*/ 114 h 225"/>
                <a:gd name="T20" fmla="*/ 0 w 113"/>
                <a:gd name="T21" fmla="*/ 103 h 225"/>
                <a:gd name="T22" fmla="*/ 0 w 113"/>
                <a:gd name="T23" fmla="*/ 79 h 225"/>
                <a:gd name="T24" fmla="*/ 0 w 113"/>
                <a:gd name="T25" fmla="*/ 68 h 225"/>
                <a:gd name="T26" fmla="*/ 0 w 113"/>
                <a:gd name="T27" fmla="*/ 46 h 225"/>
                <a:gd name="T28" fmla="*/ 0 w 113"/>
                <a:gd name="T29" fmla="*/ 35 h 225"/>
                <a:gd name="T30" fmla="*/ 0 w 113"/>
                <a:gd name="T31" fmla="*/ 11 h 225"/>
                <a:gd name="T32" fmla="*/ 0 w 113"/>
                <a:gd name="T33" fmla="*/ 0 h 225"/>
                <a:gd name="T34" fmla="*/ 113 w 113"/>
                <a:gd name="T35" fmla="*/ 0 h 225"/>
                <a:gd name="T36" fmla="*/ 113 w 113"/>
                <a:gd name="T37" fmla="*/ 24 h 225"/>
                <a:gd name="T38" fmla="*/ 113 w 113"/>
                <a:gd name="T39" fmla="*/ 35 h 225"/>
                <a:gd name="T40" fmla="*/ 113 w 113"/>
                <a:gd name="T41" fmla="*/ 57 h 225"/>
                <a:gd name="T42" fmla="*/ 113 w 113"/>
                <a:gd name="T43" fmla="*/ 68 h 225"/>
                <a:gd name="T44" fmla="*/ 113 w 113"/>
                <a:gd name="T45" fmla="*/ 92 h 225"/>
                <a:gd name="T46" fmla="*/ 113 w 113"/>
                <a:gd name="T47" fmla="*/ 103 h 225"/>
                <a:gd name="T48" fmla="*/ 113 w 113"/>
                <a:gd name="T49" fmla="*/ 125 h 225"/>
                <a:gd name="T50" fmla="*/ 113 w 113"/>
                <a:gd name="T51" fmla="*/ 136 h 225"/>
                <a:gd name="T52" fmla="*/ 113 w 113"/>
                <a:gd name="T53" fmla="*/ 160 h 225"/>
                <a:gd name="T54" fmla="*/ 113 w 113"/>
                <a:gd name="T55" fmla="*/ 170 h 225"/>
                <a:gd name="T56" fmla="*/ 113 w 113"/>
                <a:gd name="T57" fmla="*/ 192 h 225"/>
                <a:gd name="T58" fmla="*/ 113 w 113"/>
                <a:gd name="T59" fmla="*/ 203 h 225"/>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3"/>
                <a:gd name="T91" fmla="*/ 0 h 225"/>
                <a:gd name="T92" fmla="*/ 113 w 113"/>
                <a:gd name="T93" fmla="*/ 225 h 225"/>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3" h="225">
                  <a:moveTo>
                    <a:pt x="113" y="203"/>
                  </a:moveTo>
                  <a:lnTo>
                    <a:pt x="113" y="225"/>
                  </a:lnTo>
                  <a:lnTo>
                    <a:pt x="0" y="225"/>
                  </a:lnTo>
                  <a:lnTo>
                    <a:pt x="0" y="214"/>
                  </a:lnTo>
                  <a:lnTo>
                    <a:pt x="0" y="203"/>
                  </a:lnTo>
                  <a:lnTo>
                    <a:pt x="0" y="181"/>
                  </a:lnTo>
                  <a:lnTo>
                    <a:pt x="0" y="170"/>
                  </a:lnTo>
                  <a:lnTo>
                    <a:pt x="0" y="146"/>
                  </a:lnTo>
                  <a:lnTo>
                    <a:pt x="0" y="136"/>
                  </a:lnTo>
                  <a:lnTo>
                    <a:pt x="0" y="114"/>
                  </a:lnTo>
                  <a:lnTo>
                    <a:pt x="0" y="103"/>
                  </a:lnTo>
                  <a:lnTo>
                    <a:pt x="0" y="79"/>
                  </a:lnTo>
                  <a:lnTo>
                    <a:pt x="0" y="68"/>
                  </a:lnTo>
                  <a:lnTo>
                    <a:pt x="0" y="46"/>
                  </a:lnTo>
                  <a:lnTo>
                    <a:pt x="0" y="35"/>
                  </a:lnTo>
                  <a:lnTo>
                    <a:pt x="0" y="11"/>
                  </a:lnTo>
                  <a:lnTo>
                    <a:pt x="0" y="0"/>
                  </a:lnTo>
                  <a:lnTo>
                    <a:pt x="113" y="0"/>
                  </a:lnTo>
                  <a:lnTo>
                    <a:pt x="113" y="24"/>
                  </a:lnTo>
                  <a:lnTo>
                    <a:pt x="113" y="35"/>
                  </a:lnTo>
                  <a:lnTo>
                    <a:pt x="113" y="57"/>
                  </a:lnTo>
                  <a:lnTo>
                    <a:pt x="113" y="68"/>
                  </a:lnTo>
                  <a:lnTo>
                    <a:pt x="113" y="92"/>
                  </a:lnTo>
                  <a:lnTo>
                    <a:pt x="113" y="103"/>
                  </a:lnTo>
                  <a:lnTo>
                    <a:pt x="113" y="125"/>
                  </a:lnTo>
                  <a:lnTo>
                    <a:pt x="113" y="136"/>
                  </a:lnTo>
                  <a:lnTo>
                    <a:pt x="113" y="160"/>
                  </a:lnTo>
                  <a:lnTo>
                    <a:pt x="113" y="170"/>
                  </a:lnTo>
                  <a:lnTo>
                    <a:pt x="113" y="192"/>
                  </a:lnTo>
                  <a:lnTo>
                    <a:pt x="113" y="20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37" name="Freeform 1590"/>
            <p:cNvSpPr>
              <a:spLocks/>
            </p:cNvSpPr>
            <p:nvPr/>
          </p:nvSpPr>
          <p:spPr bwMode="auto">
            <a:xfrm>
              <a:off x="2688" y="500"/>
              <a:ext cx="113" cy="224"/>
            </a:xfrm>
            <a:custGeom>
              <a:avLst/>
              <a:gdLst>
                <a:gd name="T0" fmla="*/ 113 w 113"/>
                <a:gd name="T1" fmla="*/ 213 h 224"/>
                <a:gd name="T2" fmla="*/ 113 w 113"/>
                <a:gd name="T3" fmla="*/ 224 h 224"/>
                <a:gd name="T4" fmla="*/ 0 w 113"/>
                <a:gd name="T5" fmla="*/ 224 h 224"/>
                <a:gd name="T6" fmla="*/ 0 w 113"/>
                <a:gd name="T7" fmla="*/ 202 h 224"/>
                <a:gd name="T8" fmla="*/ 0 w 113"/>
                <a:gd name="T9" fmla="*/ 192 h 224"/>
                <a:gd name="T10" fmla="*/ 0 w 113"/>
                <a:gd name="T11" fmla="*/ 170 h 224"/>
                <a:gd name="T12" fmla="*/ 0 w 113"/>
                <a:gd name="T13" fmla="*/ 157 h 224"/>
                <a:gd name="T14" fmla="*/ 0 w 113"/>
                <a:gd name="T15" fmla="*/ 135 h 224"/>
                <a:gd name="T16" fmla="*/ 0 w 113"/>
                <a:gd name="T17" fmla="*/ 124 h 224"/>
                <a:gd name="T18" fmla="*/ 0 w 113"/>
                <a:gd name="T19" fmla="*/ 102 h 224"/>
                <a:gd name="T20" fmla="*/ 0 w 113"/>
                <a:gd name="T21" fmla="*/ 89 h 224"/>
                <a:gd name="T22" fmla="*/ 0 w 113"/>
                <a:gd name="T23" fmla="*/ 67 h 224"/>
                <a:gd name="T24" fmla="*/ 0 w 113"/>
                <a:gd name="T25" fmla="*/ 56 h 224"/>
                <a:gd name="T26" fmla="*/ 0 w 113"/>
                <a:gd name="T27" fmla="*/ 34 h 224"/>
                <a:gd name="T28" fmla="*/ 0 w 113"/>
                <a:gd name="T29" fmla="*/ 21 h 224"/>
                <a:gd name="T30" fmla="*/ 0 w 113"/>
                <a:gd name="T31" fmla="*/ 0 h 224"/>
                <a:gd name="T32" fmla="*/ 113 w 113"/>
                <a:gd name="T33" fmla="*/ 0 h 224"/>
                <a:gd name="T34" fmla="*/ 113 w 113"/>
                <a:gd name="T35" fmla="*/ 10 h 224"/>
                <a:gd name="T36" fmla="*/ 113 w 113"/>
                <a:gd name="T37" fmla="*/ 21 h 224"/>
                <a:gd name="T38" fmla="*/ 113 w 113"/>
                <a:gd name="T39" fmla="*/ 45 h 224"/>
                <a:gd name="T40" fmla="*/ 113 w 113"/>
                <a:gd name="T41" fmla="*/ 56 h 224"/>
                <a:gd name="T42" fmla="*/ 113 w 113"/>
                <a:gd name="T43" fmla="*/ 78 h 224"/>
                <a:gd name="T44" fmla="*/ 113 w 113"/>
                <a:gd name="T45" fmla="*/ 89 h 224"/>
                <a:gd name="T46" fmla="*/ 113 w 113"/>
                <a:gd name="T47" fmla="*/ 113 h 224"/>
                <a:gd name="T48" fmla="*/ 113 w 113"/>
                <a:gd name="T49" fmla="*/ 124 h 224"/>
                <a:gd name="T50" fmla="*/ 113 w 113"/>
                <a:gd name="T51" fmla="*/ 146 h 224"/>
                <a:gd name="T52" fmla="*/ 113 w 113"/>
                <a:gd name="T53" fmla="*/ 157 h 224"/>
                <a:gd name="T54" fmla="*/ 113 w 113"/>
                <a:gd name="T55" fmla="*/ 181 h 224"/>
                <a:gd name="T56" fmla="*/ 113 w 113"/>
                <a:gd name="T57" fmla="*/ 192 h 224"/>
                <a:gd name="T58" fmla="*/ 113 w 113"/>
                <a:gd name="T59" fmla="*/ 213 h 22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3"/>
                <a:gd name="T91" fmla="*/ 0 h 224"/>
                <a:gd name="T92" fmla="*/ 113 w 113"/>
                <a:gd name="T93" fmla="*/ 224 h 22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3" h="224">
                  <a:moveTo>
                    <a:pt x="113" y="213"/>
                  </a:moveTo>
                  <a:lnTo>
                    <a:pt x="113" y="224"/>
                  </a:lnTo>
                  <a:lnTo>
                    <a:pt x="0" y="224"/>
                  </a:lnTo>
                  <a:lnTo>
                    <a:pt x="0" y="202"/>
                  </a:lnTo>
                  <a:lnTo>
                    <a:pt x="0" y="192"/>
                  </a:lnTo>
                  <a:lnTo>
                    <a:pt x="0" y="170"/>
                  </a:lnTo>
                  <a:lnTo>
                    <a:pt x="0" y="157"/>
                  </a:lnTo>
                  <a:lnTo>
                    <a:pt x="0" y="135"/>
                  </a:lnTo>
                  <a:lnTo>
                    <a:pt x="0" y="124"/>
                  </a:lnTo>
                  <a:lnTo>
                    <a:pt x="0" y="102"/>
                  </a:lnTo>
                  <a:lnTo>
                    <a:pt x="0" y="89"/>
                  </a:lnTo>
                  <a:lnTo>
                    <a:pt x="0" y="67"/>
                  </a:lnTo>
                  <a:lnTo>
                    <a:pt x="0" y="56"/>
                  </a:lnTo>
                  <a:lnTo>
                    <a:pt x="0" y="34"/>
                  </a:lnTo>
                  <a:lnTo>
                    <a:pt x="0" y="21"/>
                  </a:lnTo>
                  <a:lnTo>
                    <a:pt x="0" y="0"/>
                  </a:lnTo>
                  <a:lnTo>
                    <a:pt x="113" y="0"/>
                  </a:lnTo>
                  <a:lnTo>
                    <a:pt x="113" y="10"/>
                  </a:lnTo>
                  <a:lnTo>
                    <a:pt x="113" y="21"/>
                  </a:lnTo>
                  <a:lnTo>
                    <a:pt x="113" y="45"/>
                  </a:lnTo>
                  <a:lnTo>
                    <a:pt x="113" y="56"/>
                  </a:lnTo>
                  <a:lnTo>
                    <a:pt x="113" y="78"/>
                  </a:lnTo>
                  <a:lnTo>
                    <a:pt x="113" y="89"/>
                  </a:lnTo>
                  <a:lnTo>
                    <a:pt x="113" y="113"/>
                  </a:lnTo>
                  <a:lnTo>
                    <a:pt x="113" y="124"/>
                  </a:lnTo>
                  <a:lnTo>
                    <a:pt x="113" y="146"/>
                  </a:lnTo>
                  <a:lnTo>
                    <a:pt x="113" y="157"/>
                  </a:lnTo>
                  <a:lnTo>
                    <a:pt x="113" y="181"/>
                  </a:lnTo>
                  <a:lnTo>
                    <a:pt x="113" y="192"/>
                  </a:lnTo>
                  <a:lnTo>
                    <a:pt x="113" y="213"/>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38" name="Freeform 1591"/>
            <p:cNvSpPr>
              <a:spLocks/>
            </p:cNvSpPr>
            <p:nvPr/>
          </p:nvSpPr>
          <p:spPr bwMode="auto">
            <a:xfrm>
              <a:off x="2566" y="500"/>
              <a:ext cx="122" cy="449"/>
            </a:xfrm>
            <a:custGeom>
              <a:avLst/>
              <a:gdLst>
                <a:gd name="T0" fmla="*/ 122 w 122"/>
                <a:gd name="T1" fmla="*/ 224 h 449"/>
                <a:gd name="T2" fmla="*/ 122 w 122"/>
                <a:gd name="T3" fmla="*/ 235 h 449"/>
                <a:gd name="T4" fmla="*/ 122 w 122"/>
                <a:gd name="T5" fmla="*/ 259 h 449"/>
                <a:gd name="T6" fmla="*/ 122 w 122"/>
                <a:gd name="T7" fmla="*/ 270 h 449"/>
                <a:gd name="T8" fmla="*/ 122 w 122"/>
                <a:gd name="T9" fmla="*/ 292 h 449"/>
                <a:gd name="T10" fmla="*/ 122 w 122"/>
                <a:gd name="T11" fmla="*/ 303 h 449"/>
                <a:gd name="T12" fmla="*/ 122 w 122"/>
                <a:gd name="T13" fmla="*/ 327 h 449"/>
                <a:gd name="T14" fmla="*/ 122 w 122"/>
                <a:gd name="T15" fmla="*/ 338 h 449"/>
                <a:gd name="T16" fmla="*/ 122 w 122"/>
                <a:gd name="T17" fmla="*/ 360 h 449"/>
                <a:gd name="T18" fmla="*/ 122 w 122"/>
                <a:gd name="T19" fmla="*/ 370 h 449"/>
                <a:gd name="T20" fmla="*/ 122 w 122"/>
                <a:gd name="T21" fmla="*/ 394 h 449"/>
                <a:gd name="T22" fmla="*/ 122 w 122"/>
                <a:gd name="T23" fmla="*/ 405 h 449"/>
                <a:gd name="T24" fmla="*/ 122 w 122"/>
                <a:gd name="T25" fmla="*/ 427 h 449"/>
                <a:gd name="T26" fmla="*/ 122 w 122"/>
                <a:gd name="T27" fmla="*/ 438 h 449"/>
                <a:gd name="T28" fmla="*/ 122 w 122"/>
                <a:gd name="T29" fmla="*/ 449 h 449"/>
                <a:gd name="T30" fmla="*/ 0 w 122"/>
                <a:gd name="T31" fmla="*/ 449 h 449"/>
                <a:gd name="T32" fmla="*/ 0 w 122"/>
                <a:gd name="T33" fmla="*/ 366 h 449"/>
                <a:gd name="T34" fmla="*/ 0 w 122"/>
                <a:gd name="T35" fmla="*/ 224 h 449"/>
                <a:gd name="T36" fmla="*/ 0 w 122"/>
                <a:gd name="T37" fmla="*/ 85 h 449"/>
                <a:gd name="T38" fmla="*/ 0 w 122"/>
                <a:gd name="T39" fmla="*/ 0 h 449"/>
                <a:gd name="T40" fmla="*/ 122 w 122"/>
                <a:gd name="T41" fmla="*/ 0 h 449"/>
                <a:gd name="T42" fmla="*/ 122 w 122"/>
                <a:gd name="T43" fmla="*/ 21 h 449"/>
                <a:gd name="T44" fmla="*/ 122 w 122"/>
                <a:gd name="T45" fmla="*/ 34 h 449"/>
                <a:gd name="T46" fmla="*/ 122 w 122"/>
                <a:gd name="T47" fmla="*/ 56 h 449"/>
                <a:gd name="T48" fmla="*/ 122 w 122"/>
                <a:gd name="T49" fmla="*/ 67 h 449"/>
                <a:gd name="T50" fmla="*/ 122 w 122"/>
                <a:gd name="T51" fmla="*/ 89 h 449"/>
                <a:gd name="T52" fmla="*/ 122 w 122"/>
                <a:gd name="T53" fmla="*/ 102 h 449"/>
                <a:gd name="T54" fmla="*/ 122 w 122"/>
                <a:gd name="T55" fmla="*/ 124 h 449"/>
                <a:gd name="T56" fmla="*/ 122 w 122"/>
                <a:gd name="T57" fmla="*/ 135 h 449"/>
                <a:gd name="T58" fmla="*/ 122 w 122"/>
                <a:gd name="T59" fmla="*/ 157 h 449"/>
                <a:gd name="T60" fmla="*/ 122 w 122"/>
                <a:gd name="T61" fmla="*/ 170 h 449"/>
                <a:gd name="T62" fmla="*/ 122 w 122"/>
                <a:gd name="T63" fmla="*/ 192 h 449"/>
                <a:gd name="T64" fmla="*/ 122 w 122"/>
                <a:gd name="T65" fmla="*/ 202 h 449"/>
                <a:gd name="T66" fmla="*/ 122 w 122"/>
                <a:gd name="T67" fmla="*/ 224 h 44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2"/>
                <a:gd name="T103" fmla="*/ 0 h 449"/>
                <a:gd name="T104" fmla="*/ 122 w 122"/>
                <a:gd name="T105" fmla="*/ 449 h 44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2" h="449">
                  <a:moveTo>
                    <a:pt x="122" y="224"/>
                  </a:moveTo>
                  <a:lnTo>
                    <a:pt x="122" y="235"/>
                  </a:lnTo>
                  <a:lnTo>
                    <a:pt x="122" y="259"/>
                  </a:lnTo>
                  <a:lnTo>
                    <a:pt x="122" y="270"/>
                  </a:lnTo>
                  <a:lnTo>
                    <a:pt x="122" y="292"/>
                  </a:lnTo>
                  <a:lnTo>
                    <a:pt x="122" y="303"/>
                  </a:lnTo>
                  <a:lnTo>
                    <a:pt x="122" y="327"/>
                  </a:lnTo>
                  <a:lnTo>
                    <a:pt x="122" y="338"/>
                  </a:lnTo>
                  <a:lnTo>
                    <a:pt x="122" y="360"/>
                  </a:lnTo>
                  <a:lnTo>
                    <a:pt x="122" y="370"/>
                  </a:lnTo>
                  <a:lnTo>
                    <a:pt x="122" y="394"/>
                  </a:lnTo>
                  <a:lnTo>
                    <a:pt x="122" y="405"/>
                  </a:lnTo>
                  <a:lnTo>
                    <a:pt x="122" y="427"/>
                  </a:lnTo>
                  <a:lnTo>
                    <a:pt x="122" y="438"/>
                  </a:lnTo>
                  <a:lnTo>
                    <a:pt x="122" y="449"/>
                  </a:lnTo>
                  <a:lnTo>
                    <a:pt x="0" y="449"/>
                  </a:lnTo>
                  <a:lnTo>
                    <a:pt x="0" y="366"/>
                  </a:lnTo>
                  <a:lnTo>
                    <a:pt x="0" y="224"/>
                  </a:lnTo>
                  <a:lnTo>
                    <a:pt x="0" y="85"/>
                  </a:lnTo>
                  <a:lnTo>
                    <a:pt x="0" y="0"/>
                  </a:lnTo>
                  <a:lnTo>
                    <a:pt x="122" y="0"/>
                  </a:lnTo>
                  <a:lnTo>
                    <a:pt x="122" y="21"/>
                  </a:lnTo>
                  <a:lnTo>
                    <a:pt x="122" y="34"/>
                  </a:lnTo>
                  <a:lnTo>
                    <a:pt x="122" y="56"/>
                  </a:lnTo>
                  <a:lnTo>
                    <a:pt x="122" y="67"/>
                  </a:lnTo>
                  <a:lnTo>
                    <a:pt x="122" y="89"/>
                  </a:lnTo>
                  <a:lnTo>
                    <a:pt x="122" y="102"/>
                  </a:lnTo>
                  <a:lnTo>
                    <a:pt x="122" y="124"/>
                  </a:lnTo>
                  <a:lnTo>
                    <a:pt x="122" y="135"/>
                  </a:lnTo>
                  <a:lnTo>
                    <a:pt x="122" y="157"/>
                  </a:lnTo>
                  <a:lnTo>
                    <a:pt x="122" y="170"/>
                  </a:lnTo>
                  <a:lnTo>
                    <a:pt x="122" y="192"/>
                  </a:lnTo>
                  <a:lnTo>
                    <a:pt x="122" y="202"/>
                  </a:lnTo>
                  <a:lnTo>
                    <a:pt x="122" y="224"/>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39" name="Freeform 1592"/>
            <p:cNvSpPr>
              <a:spLocks/>
            </p:cNvSpPr>
            <p:nvPr/>
          </p:nvSpPr>
          <p:spPr bwMode="auto">
            <a:xfrm>
              <a:off x="2114" y="585"/>
              <a:ext cx="452" cy="281"/>
            </a:xfrm>
            <a:custGeom>
              <a:avLst/>
              <a:gdLst>
                <a:gd name="T0" fmla="*/ 0 w 452"/>
                <a:gd name="T1" fmla="*/ 139 h 281"/>
                <a:gd name="T2" fmla="*/ 0 w 452"/>
                <a:gd name="T3" fmla="*/ 78 h 281"/>
                <a:gd name="T4" fmla="*/ 0 w 452"/>
                <a:gd name="T5" fmla="*/ 56 h 281"/>
                <a:gd name="T6" fmla="*/ 0 w 452"/>
                <a:gd name="T7" fmla="*/ 0 h 281"/>
                <a:gd name="T8" fmla="*/ 0 w 452"/>
                <a:gd name="T9" fmla="*/ 0 h 281"/>
                <a:gd name="T10" fmla="*/ 308 w 452"/>
                <a:gd name="T11" fmla="*/ 0 h 281"/>
                <a:gd name="T12" fmla="*/ 290 w 452"/>
                <a:gd name="T13" fmla="*/ 28 h 281"/>
                <a:gd name="T14" fmla="*/ 277 w 452"/>
                <a:gd name="T15" fmla="*/ 21 h 281"/>
                <a:gd name="T16" fmla="*/ 249 w 452"/>
                <a:gd name="T17" fmla="*/ 100 h 281"/>
                <a:gd name="T18" fmla="*/ 249 w 452"/>
                <a:gd name="T19" fmla="*/ 102 h 281"/>
                <a:gd name="T20" fmla="*/ 244 w 452"/>
                <a:gd name="T21" fmla="*/ 98 h 281"/>
                <a:gd name="T22" fmla="*/ 229 w 452"/>
                <a:gd name="T23" fmla="*/ 96 h 281"/>
                <a:gd name="T24" fmla="*/ 214 w 452"/>
                <a:gd name="T25" fmla="*/ 96 h 281"/>
                <a:gd name="T26" fmla="*/ 201 w 452"/>
                <a:gd name="T27" fmla="*/ 102 h 281"/>
                <a:gd name="T28" fmla="*/ 190 w 452"/>
                <a:gd name="T29" fmla="*/ 113 h 281"/>
                <a:gd name="T30" fmla="*/ 183 w 452"/>
                <a:gd name="T31" fmla="*/ 126 h 281"/>
                <a:gd name="T32" fmla="*/ 181 w 452"/>
                <a:gd name="T33" fmla="*/ 139 h 281"/>
                <a:gd name="T34" fmla="*/ 183 w 452"/>
                <a:gd name="T35" fmla="*/ 155 h 281"/>
                <a:gd name="T36" fmla="*/ 190 w 452"/>
                <a:gd name="T37" fmla="*/ 168 h 281"/>
                <a:gd name="T38" fmla="*/ 201 w 452"/>
                <a:gd name="T39" fmla="*/ 179 h 281"/>
                <a:gd name="T40" fmla="*/ 214 w 452"/>
                <a:gd name="T41" fmla="*/ 183 h 281"/>
                <a:gd name="T42" fmla="*/ 229 w 452"/>
                <a:gd name="T43" fmla="*/ 185 h 281"/>
                <a:gd name="T44" fmla="*/ 244 w 452"/>
                <a:gd name="T45" fmla="*/ 181 h 281"/>
                <a:gd name="T46" fmla="*/ 257 w 452"/>
                <a:gd name="T47" fmla="*/ 172 h 281"/>
                <a:gd name="T48" fmla="*/ 264 w 452"/>
                <a:gd name="T49" fmla="*/ 161 h 281"/>
                <a:gd name="T50" fmla="*/ 270 w 452"/>
                <a:gd name="T51" fmla="*/ 148 h 281"/>
                <a:gd name="T52" fmla="*/ 270 w 452"/>
                <a:gd name="T53" fmla="*/ 139 h 281"/>
                <a:gd name="T54" fmla="*/ 270 w 452"/>
                <a:gd name="T55" fmla="*/ 139 h 281"/>
                <a:gd name="T56" fmla="*/ 292 w 452"/>
                <a:gd name="T57" fmla="*/ 139 h 281"/>
                <a:gd name="T58" fmla="*/ 452 w 452"/>
                <a:gd name="T59" fmla="*/ 139 h 281"/>
                <a:gd name="T60" fmla="*/ 452 w 452"/>
                <a:gd name="T61" fmla="*/ 281 h 281"/>
                <a:gd name="T62" fmla="*/ 0 w 452"/>
                <a:gd name="T63" fmla="*/ 281 h 281"/>
                <a:gd name="T64" fmla="*/ 0 w 452"/>
                <a:gd name="T65" fmla="*/ 279 h 281"/>
                <a:gd name="T66" fmla="*/ 0 w 452"/>
                <a:gd name="T67" fmla="*/ 224 h 281"/>
                <a:gd name="T68" fmla="*/ 0 w 452"/>
                <a:gd name="T69" fmla="*/ 203 h 281"/>
                <a:gd name="T70" fmla="*/ 0 w 452"/>
                <a:gd name="T71" fmla="*/ 139 h 28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52"/>
                <a:gd name="T109" fmla="*/ 0 h 281"/>
                <a:gd name="T110" fmla="*/ 452 w 452"/>
                <a:gd name="T111" fmla="*/ 281 h 28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52" h="281">
                  <a:moveTo>
                    <a:pt x="0" y="139"/>
                  </a:moveTo>
                  <a:lnTo>
                    <a:pt x="0" y="78"/>
                  </a:lnTo>
                  <a:lnTo>
                    <a:pt x="0" y="56"/>
                  </a:lnTo>
                  <a:lnTo>
                    <a:pt x="0" y="0"/>
                  </a:lnTo>
                  <a:lnTo>
                    <a:pt x="308" y="0"/>
                  </a:lnTo>
                  <a:lnTo>
                    <a:pt x="290" y="28"/>
                  </a:lnTo>
                  <a:lnTo>
                    <a:pt x="277" y="21"/>
                  </a:lnTo>
                  <a:lnTo>
                    <a:pt x="249" y="100"/>
                  </a:lnTo>
                  <a:lnTo>
                    <a:pt x="249" y="102"/>
                  </a:lnTo>
                  <a:lnTo>
                    <a:pt x="244" y="98"/>
                  </a:lnTo>
                  <a:lnTo>
                    <a:pt x="229" y="96"/>
                  </a:lnTo>
                  <a:lnTo>
                    <a:pt x="214" y="96"/>
                  </a:lnTo>
                  <a:lnTo>
                    <a:pt x="201" y="102"/>
                  </a:lnTo>
                  <a:lnTo>
                    <a:pt x="190" y="113"/>
                  </a:lnTo>
                  <a:lnTo>
                    <a:pt x="183" y="126"/>
                  </a:lnTo>
                  <a:lnTo>
                    <a:pt x="181" y="139"/>
                  </a:lnTo>
                  <a:lnTo>
                    <a:pt x="183" y="155"/>
                  </a:lnTo>
                  <a:lnTo>
                    <a:pt x="190" y="168"/>
                  </a:lnTo>
                  <a:lnTo>
                    <a:pt x="201" y="179"/>
                  </a:lnTo>
                  <a:lnTo>
                    <a:pt x="214" y="183"/>
                  </a:lnTo>
                  <a:lnTo>
                    <a:pt x="229" y="185"/>
                  </a:lnTo>
                  <a:lnTo>
                    <a:pt x="244" y="181"/>
                  </a:lnTo>
                  <a:lnTo>
                    <a:pt x="257" y="172"/>
                  </a:lnTo>
                  <a:lnTo>
                    <a:pt x="264" y="161"/>
                  </a:lnTo>
                  <a:lnTo>
                    <a:pt x="270" y="148"/>
                  </a:lnTo>
                  <a:lnTo>
                    <a:pt x="270" y="139"/>
                  </a:lnTo>
                  <a:lnTo>
                    <a:pt x="292" y="139"/>
                  </a:lnTo>
                  <a:lnTo>
                    <a:pt x="452" y="139"/>
                  </a:lnTo>
                  <a:lnTo>
                    <a:pt x="452" y="281"/>
                  </a:lnTo>
                  <a:lnTo>
                    <a:pt x="0" y="281"/>
                  </a:lnTo>
                  <a:lnTo>
                    <a:pt x="0" y="279"/>
                  </a:lnTo>
                  <a:lnTo>
                    <a:pt x="0" y="224"/>
                  </a:lnTo>
                  <a:lnTo>
                    <a:pt x="0" y="203"/>
                  </a:lnTo>
                  <a:lnTo>
                    <a:pt x="0" y="139"/>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40" name="Freeform 1593"/>
            <p:cNvSpPr>
              <a:spLocks/>
            </p:cNvSpPr>
            <p:nvPr/>
          </p:nvSpPr>
          <p:spPr bwMode="auto">
            <a:xfrm>
              <a:off x="2363" y="585"/>
              <a:ext cx="203" cy="139"/>
            </a:xfrm>
            <a:custGeom>
              <a:avLst/>
              <a:gdLst>
                <a:gd name="T0" fmla="*/ 203 w 203"/>
                <a:gd name="T1" fmla="*/ 0 h 139"/>
                <a:gd name="T2" fmla="*/ 203 w 203"/>
                <a:gd name="T3" fmla="*/ 139 h 139"/>
                <a:gd name="T4" fmla="*/ 43 w 203"/>
                <a:gd name="T5" fmla="*/ 139 h 139"/>
                <a:gd name="T6" fmla="*/ 21 w 203"/>
                <a:gd name="T7" fmla="*/ 139 h 139"/>
                <a:gd name="T8" fmla="*/ 21 w 203"/>
                <a:gd name="T9" fmla="*/ 139 h 139"/>
                <a:gd name="T10" fmla="*/ 21 w 203"/>
                <a:gd name="T11" fmla="*/ 133 h 139"/>
                <a:gd name="T12" fmla="*/ 15 w 203"/>
                <a:gd name="T13" fmla="*/ 120 h 139"/>
                <a:gd name="T14" fmla="*/ 6 w 203"/>
                <a:gd name="T15" fmla="*/ 107 h 139"/>
                <a:gd name="T16" fmla="*/ 0 w 203"/>
                <a:gd name="T17" fmla="*/ 102 h 139"/>
                <a:gd name="T18" fmla="*/ 0 w 203"/>
                <a:gd name="T19" fmla="*/ 100 h 139"/>
                <a:gd name="T20" fmla="*/ 54 w 203"/>
                <a:gd name="T21" fmla="*/ 35 h 139"/>
                <a:gd name="T22" fmla="*/ 41 w 203"/>
                <a:gd name="T23" fmla="*/ 28 h 139"/>
                <a:gd name="T24" fmla="*/ 59 w 203"/>
                <a:gd name="T25" fmla="*/ 0 h 139"/>
                <a:gd name="T26" fmla="*/ 203 w 203"/>
                <a:gd name="T27" fmla="*/ 0 h 13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03"/>
                <a:gd name="T43" fmla="*/ 0 h 139"/>
                <a:gd name="T44" fmla="*/ 203 w 203"/>
                <a:gd name="T45" fmla="*/ 139 h 13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03" h="139">
                  <a:moveTo>
                    <a:pt x="203" y="0"/>
                  </a:moveTo>
                  <a:lnTo>
                    <a:pt x="203" y="139"/>
                  </a:lnTo>
                  <a:lnTo>
                    <a:pt x="43" y="139"/>
                  </a:lnTo>
                  <a:lnTo>
                    <a:pt x="21" y="139"/>
                  </a:lnTo>
                  <a:lnTo>
                    <a:pt x="21" y="133"/>
                  </a:lnTo>
                  <a:lnTo>
                    <a:pt x="15" y="120"/>
                  </a:lnTo>
                  <a:lnTo>
                    <a:pt x="6" y="107"/>
                  </a:lnTo>
                  <a:lnTo>
                    <a:pt x="0" y="102"/>
                  </a:lnTo>
                  <a:lnTo>
                    <a:pt x="0" y="100"/>
                  </a:lnTo>
                  <a:lnTo>
                    <a:pt x="54" y="35"/>
                  </a:lnTo>
                  <a:lnTo>
                    <a:pt x="41" y="28"/>
                  </a:lnTo>
                  <a:lnTo>
                    <a:pt x="59" y="0"/>
                  </a:lnTo>
                  <a:lnTo>
                    <a:pt x="203"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41" name="Freeform 1594"/>
            <p:cNvSpPr>
              <a:spLocks/>
            </p:cNvSpPr>
            <p:nvPr/>
          </p:nvSpPr>
          <p:spPr bwMode="auto">
            <a:xfrm>
              <a:off x="2363" y="613"/>
              <a:ext cx="54" cy="72"/>
            </a:xfrm>
            <a:custGeom>
              <a:avLst/>
              <a:gdLst>
                <a:gd name="T0" fmla="*/ 54 w 54"/>
                <a:gd name="T1" fmla="*/ 7 h 72"/>
                <a:gd name="T2" fmla="*/ 0 w 54"/>
                <a:gd name="T3" fmla="*/ 72 h 72"/>
                <a:gd name="T4" fmla="*/ 41 w 54"/>
                <a:gd name="T5" fmla="*/ 0 h 72"/>
                <a:gd name="T6" fmla="*/ 54 w 54"/>
                <a:gd name="T7" fmla="*/ 7 h 72"/>
                <a:gd name="T8" fmla="*/ 0 60000 65536"/>
                <a:gd name="T9" fmla="*/ 0 60000 65536"/>
                <a:gd name="T10" fmla="*/ 0 60000 65536"/>
                <a:gd name="T11" fmla="*/ 0 60000 65536"/>
                <a:gd name="T12" fmla="*/ 0 w 54"/>
                <a:gd name="T13" fmla="*/ 0 h 72"/>
                <a:gd name="T14" fmla="*/ 54 w 54"/>
                <a:gd name="T15" fmla="*/ 72 h 72"/>
              </a:gdLst>
              <a:ahLst/>
              <a:cxnLst>
                <a:cxn ang="T8">
                  <a:pos x="T0" y="T1"/>
                </a:cxn>
                <a:cxn ang="T9">
                  <a:pos x="T2" y="T3"/>
                </a:cxn>
                <a:cxn ang="T10">
                  <a:pos x="T4" y="T5"/>
                </a:cxn>
                <a:cxn ang="T11">
                  <a:pos x="T6" y="T7"/>
                </a:cxn>
              </a:cxnLst>
              <a:rect l="T12" t="T13" r="T14" b="T15"/>
              <a:pathLst>
                <a:path w="54" h="72">
                  <a:moveTo>
                    <a:pt x="54" y="7"/>
                  </a:moveTo>
                  <a:lnTo>
                    <a:pt x="0" y="72"/>
                  </a:lnTo>
                  <a:lnTo>
                    <a:pt x="41" y="0"/>
                  </a:lnTo>
                  <a:lnTo>
                    <a:pt x="5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42" name="Freeform 1595"/>
            <p:cNvSpPr>
              <a:spLocks/>
            </p:cNvSpPr>
            <p:nvPr/>
          </p:nvSpPr>
          <p:spPr bwMode="auto">
            <a:xfrm>
              <a:off x="2363" y="606"/>
              <a:ext cx="41" cy="79"/>
            </a:xfrm>
            <a:custGeom>
              <a:avLst/>
              <a:gdLst>
                <a:gd name="T0" fmla="*/ 41 w 41"/>
                <a:gd name="T1" fmla="*/ 7 h 79"/>
                <a:gd name="T2" fmla="*/ 0 w 41"/>
                <a:gd name="T3" fmla="*/ 79 h 79"/>
                <a:gd name="T4" fmla="*/ 28 w 41"/>
                <a:gd name="T5" fmla="*/ 0 h 79"/>
                <a:gd name="T6" fmla="*/ 41 w 41"/>
                <a:gd name="T7" fmla="*/ 7 h 79"/>
                <a:gd name="T8" fmla="*/ 0 60000 65536"/>
                <a:gd name="T9" fmla="*/ 0 60000 65536"/>
                <a:gd name="T10" fmla="*/ 0 60000 65536"/>
                <a:gd name="T11" fmla="*/ 0 60000 65536"/>
                <a:gd name="T12" fmla="*/ 0 w 41"/>
                <a:gd name="T13" fmla="*/ 0 h 79"/>
                <a:gd name="T14" fmla="*/ 41 w 41"/>
                <a:gd name="T15" fmla="*/ 79 h 79"/>
              </a:gdLst>
              <a:ahLst/>
              <a:cxnLst>
                <a:cxn ang="T8">
                  <a:pos x="T0" y="T1"/>
                </a:cxn>
                <a:cxn ang="T9">
                  <a:pos x="T2" y="T3"/>
                </a:cxn>
                <a:cxn ang="T10">
                  <a:pos x="T4" y="T5"/>
                </a:cxn>
                <a:cxn ang="T11">
                  <a:pos x="T6" y="T7"/>
                </a:cxn>
              </a:cxnLst>
              <a:rect l="T12" t="T13" r="T14" b="T15"/>
              <a:pathLst>
                <a:path w="41" h="79">
                  <a:moveTo>
                    <a:pt x="41" y="7"/>
                  </a:moveTo>
                  <a:lnTo>
                    <a:pt x="0" y="79"/>
                  </a:lnTo>
                  <a:lnTo>
                    <a:pt x="28" y="0"/>
                  </a:lnTo>
                  <a:lnTo>
                    <a:pt x="41"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43" name="Freeform 1596"/>
            <p:cNvSpPr>
              <a:spLocks/>
            </p:cNvSpPr>
            <p:nvPr/>
          </p:nvSpPr>
          <p:spPr bwMode="auto">
            <a:xfrm>
              <a:off x="1857" y="788"/>
              <a:ext cx="257" cy="21"/>
            </a:xfrm>
            <a:custGeom>
              <a:avLst/>
              <a:gdLst>
                <a:gd name="T0" fmla="*/ 257 w 257"/>
                <a:gd name="T1" fmla="*/ 0 h 21"/>
                <a:gd name="T2" fmla="*/ 257 w 257"/>
                <a:gd name="T3" fmla="*/ 21 h 21"/>
                <a:gd name="T4" fmla="*/ 113 w 257"/>
                <a:gd name="T5" fmla="*/ 21 h 21"/>
                <a:gd name="T6" fmla="*/ 0 w 257"/>
                <a:gd name="T7" fmla="*/ 21 h 21"/>
                <a:gd name="T8" fmla="*/ 0 w 257"/>
                <a:gd name="T9" fmla="*/ 21 h 21"/>
                <a:gd name="T10" fmla="*/ 0 w 257"/>
                <a:gd name="T11" fmla="*/ 0 h 21"/>
                <a:gd name="T12" fmla="*/ 10 w 257"/>
                <a:gd name="T13" fmla="*/ 0 h 21"/>
                <a:gd name="T14" fmla="*/ 32 w 257"/>
                <a:gd name="T15" fmla="*/ 0 h 21"/>
                <a:gd name="T16" fmla="*/ 43 w 257"/>
                <a:gd name="T17" fmla="*/ 0 h 21"/>
                <a:gd name="T18" fmla="*/ 67 w 257"/>
                <a:gd name="T19" fmla="*/ 0 h 21"/>
                <a:gd name="T20" fmla="*/ 78 w 257"/>
                <a:gd name="T21" fmla="*/ 0 h 21"/>
                <a:gd name="T22" fmla="*/ 100 w 257"/>
                <a:gd name="T23" fmla="*/ 0 h 21"/>
                <a:gd name="T24" fmla="*/ 111 w 257"/>
                <a:gd name="T25" fmla="*/ 0 h 21"/>
                <a:gd name="T26" fmla="*/ 135 w 257"/>
                <a:gd name="T27" fmla="*/ 0 h 21"/>
                <a:gd name="T28" fmla="*/ 146 w 257"/>
                <a:gd name="T29" fmla="*/ 0 h 21"/>
                <a:gd name="T30" fmla="*/ 168 w 257"/>
                <a:gd name="T31" fmla="*/ 0 h 21"/>
                <a:gd name="T32" fmla="*/ 178 w 257"/>
                <a:gd name="T33" fmla="*/ 0 h 21"/>
                <a:gd name="T34" fmla="*/ 200 w 257"/>
                <a:gd name="T35" fmla="*/ 0 h 21"/>
                <a:gd name="T36" fmla="*/ 213 w 257"/>
                <a:gd name="T37" fmla="*/ 0 h 21"/>
                <a:gd name="T38" fmla="*/ 235 w 257"/>
                <a:gd name="T39" fmla="*/ 0 h 21"/>
                <a:gd name="T40" fmla="*/ 246 w 257"/>
                <a:gd name="T41" fmla="*/ 0 h 21"/>
                <a:gd name="T42" fmla="*/ 257 w 257"/>
                <a:gd name="T43" fmla="*/ 0 h 2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257"/>
                <a:gd name="T67" fmla="*/ 0 h 21"/>
                <a:gd name="T68" fmla="*/ 257 w 257"/>
                <a:gd name="T69" fmla="*/ 21 h 21"/>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257" h="21">
                  <a:moveTo>
                    <a:pt x="257" y="0"/>
                  </a:moveTo>
                  <a:lnTo>
                    <a:pt x="257" y="21"/>
                  </a:lnTo>
                  <a:lnTo>
                    <a:pt x="113" y="21"/>
                  </a:lnTo>
                  <a:lnTo>
                    <a:pt x="0" y="21"/>
                  </a:ln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44" name="Freeform 1597"/>
            <p:cNvSpPr>
              <a:spLocks/>
            </p:cNvSpPr>
            <p:nvPr/>
          </p:nvSpPr>
          <p:spPr bwMode="auto">
            <a:xfrm>
              <a:off x="1857" y="663"/>
              <a:ext cx="257" cy="125"/>
            </a:xfrm>
            <a:custGeom>
              <a:avLst/>
              <a:gdLst>
                <a:gd name="T0" fmla="*/ 0 w 257"/>
                <a:gd name="T1" fmla="*/ 61 h 125"/>
                <a:gd name="T2" fmla="*/ 0 w 257"/>
                <a:gd name="T3" fmla="*/ 0 h 125"/>
                <a:gd name="T4" fmla="*/ 10 w 257"/>
                <a:gd name="T5" fmla="*/ 0 h 125"/>
                <a:gd name="T6" fmla="*/ 32 w 257"/>
                <a:gd name="T7" fmla="*/ 0 h 125"/>
                <a:gd name="T8" fmla="*/ 43 w 257"/>
                <a:gd name="T9" fmla="*/ 0 h 125"/>
                <a:gd name="T10" fmla="*/ 67 w 257"/>
                <a:gd name="T11" fmla="*/ 0 h 125"/>
                <a:gd name="T12" fmla="*/ 78 w 257"/>
                <a:gd name="T13" fmla="*/ 0 h 125"/>
                <a:gd name="T14" fmla="*/ 100 w 257"/>
                <a:gd name="T15" fmla="*/ 0 h 125"/>
                <a:gd name="T16" fmla="*/ 111 w 257"/>
                <a:gd name="T17" fmla="*/ 0 h 125"/>
                <a:gd name="T18" fmla="*/ 135 w 257"/>
                <a:gd name="T19" fmla="*/ 0 h 125"/>
                <a:gd name="T20" fmla="*/ 146 w 257"/>
                <a:gd name="T21" fmla="*/ 0 h 125"/>
                <a:gd name="T22" fmla="*/ 168 w 257"/>
                <a:gd name="T23" fmla="*/ 0 h 125"/>
                <a:gd name="T24" fmla="*/ 178 w 257"/>
                <a:gd name="T25" fmla="*/ 0 h 125"/>
                <a:gd name="T26" fmla="*/ 200 w 257"/>
                <a:gd name="T27" fmla="*/ 0 h 125"/>
                <a:gd name="T28" fmla="*/ 213 w 257"/>
                <a:gd name="T29" fmla="*/ 0 h 125"/>
                <a:gd name="T30" fmla="*/ 235 w 257"/>
                <a:gd name="T31" fmla="*/ 0 h 125"/>
                <a:gd name="T32" fmla="*/ 246 w 257"/>
                <a:gd name="T33" fmla="*/ 0 h 125"/>
                <a:gd name="T34" fmla="*/ 257 w 257"/>
                <a:gd name="T35" fmla="*/ 0 h 125"/>
                <a:gd name="T36" fmla="*/ 257 w 257"/>
                <a:gd name="T37" fmla="*/ 61 h 125"/>
                <a:gd name="T38" fmla="*/ 257 w 257"/>
                <a:gd name="T39" fmla="*/ 125 h 125"/>
                <a:gd name="T40" fmla="*/ 246 w 257"/>
                <a:gd name="T41" fmla="*/ 125 h 125"/>
                <a:gd name="T42" fmla="*/ 235 w 257"/>
                <a:gd name="T43" fmla="*/ 125 h 125"/>
                <a:gd name="T44" fmla="*/ 213 w 257"/>
                <a:gd name="T45" fmla="*/ 125 h 125"/>
                <a:gd name="T46" fmla="*/ 200 w 257"/>
                <a:gd name="T47" fmla="*/ 125 h 125"/>
                <a:gd name="T48" fmla="*/ 178 w 257"/>
                <a:gd name="T49" fmla="*/ 125 h 125"/>
                <a:gd name="T50" fmla="*/ 168 w 257"/>
                <a:gd name="T51" fmla="*/ 125 h 125"/>
                <a:gd name="T52" fmla="*/ 146 w 257"/>
                <a:gd name="T53" fmla="*/ 125 h 125"/>
                <a:gd name="T54" fmla="*/ 135 w 257"/>
                <a:gd name="T55" fmla="*/ 125 h 125"/>
                <a:gd name="T56" fmla="*/ 111 w 257"/>
                <a:gd name="T57" fmla="*/ 125 h 125"/>
                <a:gd name="T58" fmla="*/ 100 w 257"/>
                <a:gd name="T59" fmla="*/ 125 h 125"/>
                <a:gd name="T60" fmla="*/ 78 w 257"/>
                <a:gd name="T61" fmla="*/ 125 h 125"/>
                <a:gd name="T62" fmla="*/ 67 w 257"/>
                <a:gd name="T63" fmla="*/ 125 h 125"/>
                <a:gd name="T64" fmla="*/ 43 w 257"/>
                <a:gd name="T65" fmla="*/ 125 h 125"/>
                <a:gd name="T66" fmla="*/ 32 w 257"/>
                <a:gd name="T67" fmla="*/ 125 h 125"/>
                <a:gd name="T68" fmla="*/ 10 w 257"/>
                <a:gd name="T69" fmla="*/ 125 h 125"/>
                <a:gd name="T70" fmla="*/ 0 w 257"/>
                <a:gd name="T71" fmla="*/ 125 h 125"/>
                <a:gd name="T72" fmla="*/ 0 w 257"/>
                <a:gd name="T73" fmla="*/ 61 h 12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57"/>
                <a:gd name="T112" fmla="*/ 0 h 125"/>
                <a:gd name="T113" fmla="*/ 257 w 257"/>
                <a:gd name="T114" fmla="*/ 125 h 125"/>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57" h="125">
                  <a:moveTo>
                    <a:pt x="0" y="61"/>
                  </a:moveTo>
                  <a:lnTo>
                    <a:pt x="0" y="0"/>
                  </a:lnTo>
                  <a:lnTo>
                    <a:pt x="10" y="0"/>
                  </a:lnTo>
                  <a:lnTo>
                    <a:pt x="32" y="0"/>
                  </a:lnTo>
                  <a:lnTo>
                    <a:pt x="43" y="0"/>
                  </a:lnTo>
                  <a:lnTo>
                    <a:pt x="67" y="0"/>
                  </a:lnTo>
                  <a:lnTo>
                    <a:pt x="78" y="0"/>
                  </a:lnTo>
                  <a:lnTo>
                    <a:pt x="100" y="0"/>
                  </a:lnTo>
                  <a:lnTo>
                    <a:pt x="111" y="0"/>
                  </a:lnTo>
                  <a:lnTo>
                    <a:pt x="135" y="0"/>
                  </a:lnTo>
                  <a:lnTo>
                    <a:pt x="146" y="0"/>
                  </a:lnTo>
                  <a:lnTo>
                    <a:pt x="168" y="0"/>
                  </a:lnTo>
                  <a:lnTo>
                    <a:pt x="178" y="0"/>
                  </a:lnTo>
                  <a:lnTo>
                    <a:pt x="200" y="0"/>
                  </a:lnTo>
                  <a:lnTo>
                    <a:pt x="213" y="0"/>
                  </a:lnTo>
                  <a:lnTo>
                    <a:pt x="235" y="0"/>
                  </a:lnTo>
                  <a:lnTo>
                    <a:pt x="246" y="0"/>
                  </a:lnTo>
                  <a:lnTo>
                    <a:pt x="257" y="0"/>
                  </a:lnTo>
                  <a:lnTo>
                    <a:pt x="257" y="61"/>
                  </a:lnTo>
                  <a:lnTo>
                    <a:pt x="257" y="125"/>
                  </a:lnTo>
                  <a:lnTo>
                    <a:pt x="246" y="125"/>
                  </a:lnTo>
                  <a:lnTo>
                    <a:pt x="235" y="125"/>
                  </a:lnTo>
                  <a:lnTo>
                    <a:pt x="213" y="125"/>
                  </a:lnTo>
                  <a:lnTo>
                    <a:pt x="200" y="125"/>
                  </a:lnTo>
                  <a:lnTo>
                    <a:pt x="178" y="125"/>
                  </a:lnTo>
                  <a:lnTo>
                    <a:pt x="168" y="125"/>
                  </a:lnTo>
                  <a:lnTo>
                    <a:pt x="146" y="125"/>
                  </a:lnTo>
                  <a:lnTo>
                    <a:pt x="135" y="125"/>
                  </a:lnTo>
                  <a:lnTo>
                    <a:pt x="111" y="125"/>
                  </a:lnTo>
                  <a:lnTo>
                    <a:pt x="100" y="125"/>
                  </a:lnTo>
                  <a:lnTo>
                    <a:pt x="78" y="125"/>
                  </a:lnTo>
                  <a:lnTo>
                    <a:pt x="67" y="125"/>
                  </a:lnTo>
                  <a:lnTo>
                    <a:pt x="43" y="125"/>
                  </a:lnTo>
                  <a:lnTo>
                    <a:pt x="32" y="125"/>
                  </a:lnTo>
                  <a:lnTo>
                    <a:pt x="10" y="125"/>
                  </a:lnTo>
                  <a:lnTo>
                    <a:pt x="0" y="125"/>
                  </a:lnTo>
                  <a:lnTo>
                    <a:pt x="0" y="61"/>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45" name="Freeform 1598"/>
            <p:cNvSpPr>
              <a:spLocks/>
            </p:cNvSpPr>
            <p:nvPr/>
          </p:nvSpPr>
          <p:spPr bwMode="auto">
            <a:xfrm>
              <a:off x="1857" y="641"/>
              <a:ext cx="257" cy="22"/>
            </a:xfrm>
            <a:custGeom>
              <a:avLst/>
              <a:gdLst>
                <a:gd name="T0" fmla="*/ 257 w 257"/>
                <a:gd name="T1" fmla="*/ 0 h 22"/>
                <a:gd name="T2" fmla="*/ 257 w 257"/>
                <a:gd name="T3" fmla="*/ 22 h 22"/>
                <a:gd name="T4" fmla="*/ 246 w 257"/>
                <a:gd name="T5" fmla="*/ 22 h 22"/>
                <a:gd name="T6" fmla="*/ 235 w 257"/>
                <a:gd name="T7" fmla="*/ 22 h 22"/>
                <a:gd name="T8" fmla="*/ 213 w 257"/>
                <a:gd name="T9" fmla="*/ 22 h 22"/>
                <a:gd name="T10" fmla="*/ 200 w 257"/>
                <a:gd name="T11" fmla="*/ 22 h 22"/>
                <a:gd name="T12" fmla="*/ 178 w 257"/>
                <a:gd name="T13" fmla="*/ 22 h 22"/>
                <a:gd name="T14" fmla="*/ 168 w 257"/>
                <a:gd name="T15" fmla="*/ 22 h 22"/>
                <a:gd name="T16" fmla="*/ 146 w 257"/>
                <a:gd name="T17" fmla="*/ 22 h 22"/>
                <a:gd name="T18" fmla="*/ 135 w 257"/>
                <a:gd name="T19" fmla="*/ 22 h 22"/>
                <a:gd name="T20" fmla="*/ 111 w 257"/>
                <a:gd name="T21" fmla="*/ 22 h 22"/>
                <a:gd name="T22" fmla="*/ 100 w 257"/>
                <a:gd name="T23" fmla="*/ 22 h 22"/>
                <a:gd name="T24" fmla="*/ 78 w 257"/>
                <a:gd name="T25" fmla="*/ 22 h 22"/>
                <a:gd name="T26" fmla="*/ 67 w 257"/>
                <a:gd name="T27" fmla="*/ 22 h 22"/>
                <a:gd name="T28" fmla="*/ 43 w 257"/>
                <a:gd name="T29" fmla="*/ 22 h 22"/>
                <a:gd name="T30" fmla="*/ 32 w 257"/>
                <a:gd name="T31" fmla="*/ 22 h 22"/>
                <a:gd name="T32" fmla="*/ 10 w 257"/>
                <a:gd name="T33" fmla="*/ 22 h 22"/>
                <a:gd name="T34" fmla="*/ 0 w 257"/>
                <a:gd name="T35" fmla="*/ 22 h 22"/>
                <a:gd name="T36" fmla="*/ 0 w 257"/>
                <a:gd name="T37" fmla="*/ 0 h 22"/>
                <a:gd name="T38" fmla="*/ 0 w 257"/>
                <a:gd name="T39" fmla="*/ 0 h 22"/>
                <a:gd name="T40" fmla="*/ 257 w 257"/>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7"/>
                <a:gd name="T64" fmla="*/ 0 h 22"/>
                <a:gd name="T65" fmla="*/ 257 w 257"/>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7" h="22">
                  <a:moveTo>
                    <a:pt x="257" y="0"/>
                  </a:moveTo>
                  <a:lnTo>
                    <a:pt x="257" y="22"/>
                  </a:lnTo>
                  <a:lnTo>
                    <a:pt x="246" y="22"/>
                  </a:lnTo>
                  <a:lnTo>
                    <a:pt x="235" y="22"/>
                  </a:lnTo>
                  <a:lnTo>
                    <a:pt x="213" y="22"/>
                  </a:lnTo>
                  <a:lnTo>
                    <a:pt x="200" y="22"/>
                  </a:lnTo>
                  <a:lnTo>
                    <a:pt x="178" y="22"/>
                  </a:lnTo>
                  <a:lnTo>
                    <a:pt x="168" y="22"/>
                  </a:lnTo>
                  <a:lnTo>
                    <a:pt x="146" y="22"/>
                  </a:lnTo>
                  <a:lnTo>
                    <a:pt x="135" y="22"/>
                  </a:lnTo>
                  <a:lnTo>
                    <a:pt x="111" y="22"/>
                  </a:lnTo>
                  <a:lnTo>
                    <a:pt x="100" y="22"/>
                  </a:lnTo>
                  <a:lnTo>
                    <a:pt x="78" y="22"/>
                  </a:lnTo>
                  <a:lnTo>
                    <a:pt x="67" y="22"/>
                  </a:lnTo>
                  <a:lnTo>
                    <a:pt x="43" y="22"/>
                  </a:lnTo>
                  <a:lnTo>
                    <a:pt x="32" y="22"/>
                  </a:lnTo>
                  <a:lnTo>
                    <a:pt x="10" y="22"/>
                  </a:lnTo>
                  <a:lnTo>
                    <a:pt x="0" y="22"/>
                  </a:lnTo>
                  <a:lnTo>
                    <a:pt x="0" y="0"/>
                  </a:lnTo>
                  <a:lnTo>
                    <a:pt x="257"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46" name="Freeform 1599"/>
            <p:cNvSpPr>
              <a:spLocks/>
            </p:cNvSpPr>
            <p:nvPr/>
          </p:nvSpPr>
          <p:spPr bwMode="auto">
            <a:xfrm>
              <a:off x="1946" y="809"/>
              <a:ext cx="24" cy="57"/>
            </a:xfrm>
            <a:custGeom>
              <a:avLst/>
              <a:gdLst>
                <a:gd name="T0" fmla="*/ 24 w 24"/>
                <a:gd name="T1" fmla="*/ 0 h 57"/>
                <a:gd name="T2" fmla="*/ 11 w 24"/>
                <a:gd name="T3" fmla="*/ 57 h 57"/>
                <a:gd name="T4" fmla="*/ 0 w 24"/>
                <a:gd name="T5" fmla="*/ 57 h 57"/>
                <a:gd name="T6" fmla="*/ 24 w 24"/>
                <a:gd name="T7" fmla="*/ 0 h 57"/>
                <a:gd name="T8" fmla="*/ 0 60000 65536"/>
                <a:gd name="T9" fmla="*/ 0 60000 65536"/>
                <a:gd name="T10" fmla="*/ 0 60000 65536"/>
                <a:gd name="T11" fmla="*/ 0 60000 65536"/>
                <a:gd name="T12" fmla="*/ 0 w 24"/>
                <a:gd name="T13" fmla="*/ 0 h 57"/>
                <a:gd name="T14" fmla="*/ 24 w 24"/>
                <a:gd name="T15" fmla="*/ 57 h 57"/>
              </a:gdLst>
              <a:ahLst/>
              <a:cxnLst>
                <a:cxn ang="T8">
                  <a:pos x="T0" y="T1"/>
                </a:cxn>
                <a:cxn ang="T9">
                  <a:pos x="T2" y="T3"/>
                </a:cxn>
                <a:cxn ang="T10">
                  <a:pos x="T4" y="T5"/>
                </a:cxn>
                <a:cxn ang="T11">
                  <a:pos x="T6" y="T7"/>
                </a:cxn>
              </a:cxnLst>
              <a:rect l="T12" t="T13" r="T14" b="T15"/>
              <a:pathLst>
                <a:path w="24" h="57">
                  <a:moveTo>
                    <a:pt x="24" y="0"/>
                  </a:moveTo>
                  <a:lnTo>
                    <a:pt x="11" y="57"/>
                  </a:lnTo>
                  <a:lnTo>
                    <a:pt x="0" y="57"/>
                  </a:lnTo>
                  <a:lnTo>
                    <a:pt x="2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47" name="Freeform 1600"/>
            <p:cNvSpPr>
              <a:spLocks/>
            </p:cNvSpPr>
            <p:nvPr/>
          </p:nvSpPr>
          <p:spPr bwMode="auto">
            <a:xfrm>
              <a:off x="1935" y="809"/>
              <a:ext cx="35" cy="57"/>
            </a:xfrm>
            <a:custGeom>
              <a:avLst/>
              <a:gdLst>
                <a:gd name="T0" fmla="*/ 35 w 35"/>
                <a:gd name="T1" fmla="*/ 0 h 57"/>
                <a:gd name="T2" fmla="*/ 11 w 35"/>
                <a:gd name="T3" fmla="*/ 57 h 57"/>
                <a:gd name="T4" fmla="*/ 0 w 35"/>
                <a:gd name="T5" fmla="*/ 57 h 57"/>
                <a:gd name="T6" fmla="*/ 35 w 35"/>
                <a:gd name="T7" fmla="*/ 0 h 57"/>
                <a:gd name="T8" fmla="*/ 0 60000 65536"/>
                <a:gd name="T9" fmla="*/ 0 60000 65536"/>
                <a:gd name="T10" fmla="*/ 0 60000 65536"/>
                <a:gd name="T11" fmla="*/ 0 60000 65536"/>
                <a:gd name="T12" fmla="*/ 0 w 35"/>
                <a:gd name="T13" fmla="*/ 0 h 57"/>
                <a:gd name="T14" fmla="*/ 35 w 35"/>
                <a:gd name="T15" fmla="*/ 57 h 57"/>
              </a:gdLst>
              <a:ahLst/>
              <a:cxnLst>
                <a:cxn ang="T8">
                  <a:pos x="T0" y="T1"/>
                </a:cxn>
                <a:cxn ang="T9">
                  <a:pos x="T2" y="T3"/>
                </a:cxn>
                <a:cxn ang="T10">
                  <a:pos x="T4" y="T5"/>
                </a:cxn>
                <a:cxn ang="T11">
                  <a:pos x="T6" y="T7"/>
                </a:cxn>
              </a:cxnLst>
              <a:rect l="T12" t="T13" r="T14" b="T15"/>
              <a:pathLst>
                <a:path w="35" h="57">
                  <a:moveTo>
                    <a:pt x="35" y="0"/>
                  </a:moveTo>
                  <a:lnTo>
                    <a:pt x="11" y="57"/>
                  </a:lnTo>
                  <a:lnTo>
                    <a:pt x="0" y="57"/>
                  </a:lnTo>
                  <a:lnTo>
                    <a:pt x="35"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48" name="Freeform 1601"/>
            <p:cNvSpPr>
              <a:spLocks/>
            </p:cNvSpPr>
            <p:nvPr/>
          </p:nvSpPr>
          <p:spPr bwMode="auto">
            <a:xfrm>
              <a:off x="1937" y="866"/>
              <a:ext cx="20" cy="26"/>
            </a:xfrm>
            <a:custGeom>
              <a:avLst/>
              <a:gdLst>
                <a:gd name="T0" fmla="*/ 20 w 20"/>
                <a:gd name="T1" fmla="*/ 0 h 26"/>
                <a:gd name="T2" fmla="*/ 16 w 20"/>
                <a:gd name="T3" fmla="*/ 26 h 26"/>
                <a:gd name="T4" fmla="*/ 0 w 20"/>
                <a:gd name="T5" fmla="*/ 22 h 26"/>
                <a:gd name="T6" fmla="*/ 9 w 20"/>
                <a:gd name="T7" fmla="*/ 0 h 26"/>
                <a:gd name="T8" fmla="*/ 20 w 20"/>
                <a:gd name="T9" fmla="*/ 0 h 26"/>
                <a:gd name="T10" fmla="*/ 0 60000 65536"/>
                <a:gd name="T11" fmla="*/ 0 60000 65536"/>
                <a:gd name="T12" fmla="*/ 0 60000 65536"/>
                <a:gd name="T13" fmla="*/ 0 60000 65536"/>
                <a:gd name="T14" fmla="*/ 0 60000 65536"/>
                <a:gd name="T15" fmla="*/ 0 w 20"/>
                <a:gd name="T16" fmla="*/ 0 h 26"/>
                <a:gd name="T17" fmla="*/ 20 w 20"/>
                <a:gd name="T18" fmla="*/ 26 h 26"/>
              </a:gdLst>
              <a:ahLst/>
              <a:cxnLst>
                <a:cxn ang="T10">
                  <a:pos x="T0" y="T1"/>
                </a:cxn>
                <a:cxn ang="T11">
                  <a:pos x="T2" y="T3"/>
                </a:cxn>
                <a:cxn ang="T12">
                  <a:pos x="T4" y="T5"/>
                </a:cxn>
                <a:cxn ang="T13">
                  <a:pos x="T6" y="T7"/>
                </a:cxn>
                <a:cxn ang="T14">
                  <a:pos x="T8" y="T9"/>
                </a:cxn>
              </a:cxnLst>
              <a:rect l="T15" t="T16" r="T17" b="T18"/>
              <a:pathLst>
                <a:path w="20" h="26">
                  <a:moveTo>
                    <a:pt x="20" y="0"/>
                  </a:moveTo>
                  <a:lnTo>
                    <a:pt x="16" y="26"/>
                  </a:lnTo>
                  <a:lnTo>
                    <a:pt x="0" y="22"/>
                  </a:lnTo>
                  <a:lnTo>
                    <a:pt x="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49" name="Freeform 1602"/>
            <p:cNvSpPr>
              <a:spLocks/>
            </p:cNvSpPr>
            <p:nvPr/>
          </p:nvSpPr>
          <p:spPr bwMode="auto">
            <a:xfrm>
              <a:off x="1926" y="866"/>
              <a:ext cx="20" cy="22"/>
            </a:xfrm>
            <a:custGeom>
              <a:avLst/>
              <a:gdLst>
                <a:gd name="T0" fmla="*/ 20 w 20"/>
                <a:gd name="T1" fmla="*/ 0 h 22"/>
                <a:gd name="T2" fmla="*/ 11 w 20"/>
                <a:gd name="T3" fmla="*/ 22 h 22"/>
                <a:gd name="T4" fmla="*/ 0 w 20"/>
                <a:gd name="T5" fmla="*/ 18 h 22"/>
                <a:gd name="T6" fmla="*/ 9 w 20"/>
                <a:gd name="T7" fmla="*/ 0 h 22"/>
                <a:gd name="T8" fmla="*/ 20 w 20"/>
                <a:gd name="T9" fmla="*/ 0 h 22"/>
                <a:gd name="T10" fmla="*/ 0 60000 65536"/>
                <a:gd name="T11" fmla="*/ 0 60000 65536"/>
                <a:gd name="T12" fmla="*/ 0 60000 65536"/>
                <a:gd name="T13" fmla="*/ 0 60000 65536"/>
                <a:gd name="T14" fmla="*/ 0 60000 65536"/>
                <a:gd name="T15" fmla="*/ 0 w 20"/>
                <a:gd name="T16" fmla="*/ 0 h 22"/>
                <a:gd name="T17" fmla="*/ 20 w 20"/>
                <a:gd name="T18" fmla="*/ 22 h 22"/>
              </a:gdLst>
              <a:ahLst/>
              <a:cxnLst>
                <a:cxn ang="T10">
                  <a:pos x="T0" y="T1"/>
                </a:cxn>
                <a:cxn ang="T11">
                  <a:pos x="T2" y="T3"/>
                </a:cxn>
                <a:cxn ang="T12">
                  <a:pos x="T4" y="T5"/>
                </a:cxn>
                <a:cxn ang="T13">
                  <a:pos x="T6" y="T7"/>
                </a:cxn>
                <a:cxn ang="T14">
                  <a:pos x="T8" y="T9"/>
                </a:cxn>
              </a:cxnLst>
              <a:rect l="T15" t="T16" r="T17" b="T18"/>
              <a:pathLst>
                <a:path w="20" h="22">
                  <a:moveTo>
                    <a:pt x="20" y="0"/>
                  </a:moveTo>
                  <a:lnTo>
                    <a:pt x="11" y="22"/>
                  </a:lnTo>
                  <a:lnTo>
                    <a:pt x="0" y="18"/>
                  </a:lnTo>
                  <a:lnTo>
                    <a:pt x="9" y="0"/>
                  </a:lnTo>
                  <a:lnTo>
                    <a:pt x="2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50" name="Freeform 1603"/>
            <p:cNvSpPr>
              <a:spLocks/>
            </p:cNvSpPr>
            <p:nvPr/>
          </p:nvSpPr>
          <p:spPr bwMode="auto">
            <a:xfrm>
              <a:off x="1833" y="724"/>
              <a:ext cx="24" cy="64"/>
            </a:xfrm>
            <a:custGeom>
              <a:avLst/>
              <a:gdLst>
                <a:gd name="T0" fmla="*/ 24 w 24"/>
                <a:gd name="T1" fmla="*/ 0 h 64"/>
                <a:gd name="T2" fmla="*/ 24 w 24"/>
                <a:gd name="T3" fmla="*/ 64 h 64"/>
                <a:gd name="T4" fmla="*/ 0 w 24"/>
                <a:gd name="T5" fmla="*/ 64 h 64"/>
                <a:gd name="T6" fmla="*/ 0 w 24"/>
                <a:gd name="T7" fmla="*/ 61 h 64"/>
                <a:gd name="T8" fmla="*/ 0 w 24"/>
                <a:gd name="T9" fmla="*/ 0 h 64"/>
                <a:gd name="T10" fmla="*/ 24 w 24"/>
                <a:gd name="T11" fmla="*/ 0 h 64"/>
                <a:gd name="T12" fmla="*/ 0 60000 65536"/>
                <a:gd name="T13" fmla="*/ 0 60000 65536"/>
                <a:gd name="T14" fmla="*/ 0 60000 65536"/>
                <a:gd name="T15" fmla="*/ 0 60000 65536"/>
                <a:gd name="T16" fmla="*/ 0 60000 65536"/>
                <a:gd name="T17" fmla="*/ 0 60000 65536"/>
                <a:gd name="T18" fmla="*/ 0 w 24"/>
                <a:gd name="T19" fmla="*/ 0 h 64"/>
                <a:gd name="T20" fmla="*/ 24 w 24"/>
                <a:gd name="T21" fmla="*/ 64 h 64"/>
              </a:gdLst>
              <a:ahLst/>
              <a:cxnLst>
                <a:cxn ang="T12">
                  <a:pos x="T0" y="T1"/>
                </a:cxn>
                <a:cxn ang="T13">
                  <a:pos x="T2" y="T3"/>
                </a:cxn>
                <a:cxn ang="T14">
                  <a:pos x="T4" y="T5"/>
                </a:cxn>
                <a:cxn ang="T15">
                  <a:pos x="T6" y="T7"/>
                </a:cxn>
                <a:cxn ang="T16">
                  <a:pos x="T8" y="T9"/>
                </a:cxn>
                <a:cxn ang="T17">
                  <a:pos x="T10" y="T11"/>
                </a:cxn>
              </a:cxnLst>
              <a:rect l="T18" t="T19" r="T20" b="T21"/>
              <a:pathLst>
                <a:path w="24" h="64">
                  <a:moveTo>
                    <a:pt x="24" y="0"/>
                  </a:moveTo>
                  <a:lnTo>
                    <a:pt x="24" y="64"/>
                  </a:lnTo>
                  <a:lnTo>
                    <a:pt x="0" y="64"/>
                  </a:lnTo>
                  <a:lnTo>
                    <a:pt x="0" y="61"/>
                  </a:lnTo>
                  <a:lnTo>
                    <a:pt x="0" y="0"/>
                  </a:lnTo>
                  <a:lnTo>
                    <a:pt x="2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51" name="Freeform 1604"/>
            <p:cNvSpPr>
              <a:spLocks/>
            </p:cNvSpPr>
            <p:nvPr/>
          </p:nvSpPr>
          <p:spPr bwMode="auto">
            <a:xfrm>
              <a:off x="1833" y="663"/>
              <a:ext cx="24" cy="61"/>
            </a:xfrm>
            <a:custGeom>
              <a:avLst/>
              <a:gdLst>
                <a:gd name="T0" fmla="*/ 24 w 24"/>
                <a:gd name="T1" fmla="*/ 0 h 61"/>
                <a:gd name="T2" fmla="*/ 24 w 24"/>
                <a:gd name="T3" fmla="*/ 61 h 61"/>
                <a:gd name="T4" fmla="*/ 0 w 24"/>
                <a:gd name="T5" fmla="*/ 61 h 61"/>
                <a:gd name="T6" fmla="*/ 0 w 24"/>
                <a:gd name="T7" fmla="*/ 0 h 61"/>
                <a:gd name="T8" fmla="*/ 0 w 24"/>
                <a:gd name="T9" fmla="*/ 0 h 61"/>
                <a:gd name="T10" fmla="*/ 24 w 24"/>
                <a:gd name="T11" fmla="*/ 0 h 61"/>
                <a:gd name="T12" fmla="*/ 0 60000 65536"/>
                <a:gd name="T13" fmla="*/ 0 60000 65536"/>
                <a:gd name="T14" fmla="*/ 0 60000 65536"/>
                <a:gd name="T15" fmla="*/ 0 60000 65536"/>
                <a:gd name="T16" fmla="*/ 0 60000 65536"/>
                <a:gd name="T17" fmla="*/ 0 60000 65536"/>
                <a:gd name="T18" fmla="*/ 0 w 24"/>
                <a:gd name="T19" fmla="*/ 0 h 61"/>
                <a:gd name="T20" fmla="*/ 24 w 24"/>
                <a:gd name="T21" fmla="*/ 61 h 61"/>
              </a:gdLst>
              <a:ahLst/>
              <a:cxnLst>
                <a:cxn ang="T12">
                  <a:pos x="T0" y="T1"/>
                </a:cxn>
                <a:cxn ang="T13">
                  <a:pos x="T2" y="T3"/>
                </a:cxn>
                <a:cxn ang="T14">
                  <a:pos x="T4" y="T5"/>
                </a:cxn>
                <a:cxn ang="T15">
                  <a:pos x="T6" y="T7"/>
                </a:cxn>
                <a:cxn ang="T16">
                  <a:pos x="T8" y="T9"/>
                </a:cxn>
                <a:cxn ang="T17">
                  <a:pos x="T10" y="T11"/>
                </a:cxn>
              </a:cxnLst>
              <a:rect l="T18" t="T19" r="T20" b="T21"/>
              <a:pathLst>
                <a:path w="24" h="61">
                  <a:moveTo>
                    <a:pt x="24" y="0"/>
                  </a:moveTo>
                  <a:lnTo>
                    <a:pt x="24" y="61"/>
                  </a:lnTo>
                  <a:lnTo>
                    <a:pt x="0" y="61"/>
                  </a:lnTo>
                  <a:lnTo>
                    <a:pt x="0" y="0"/>
                  </a:lnTo>
                  <a:lnTo>
                    <a:pt x="24" y="0"/>
                  </a:lnTo>
                  <a:close/>
                </a:path>
              </a:pathLst>
            </a:custGeom>
            <a:solidFill>
              <a:srgbClr val="79CE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352" name="Freeform 1605"/>
            <p:cNvSpPr>
              <a:spLocks/>
            </p:cNvSpPr>
            <p:nvPr/>
          </p:nvSpPr>
          <p:spPr bwMode="auto">
            <a:xfrm>
              <a:off x="3443" y="567"/>
              <a:ext cx="21" cy="1"/>
            </a:xfrm>
            <a:custGeom>
              <a:avLst/>
              <a:gdLst>
                <a:gd name="T0" fmla="*/ 21 w 21"/>
                <a:gd name="T1" fmla="*/ 0 h 1"/>
                <a:gd name="T2" fmla="*/ 4 w 21"/>
                <a:gd name="T3" fmla="*/ 0 h 1"/>
                <a:gd name="T4" fmla="*/ 0 w 21"/>
                <a:gd name="T5" fmla="*/ 0 h 1"/>
                <a:gd name="T6" fmla="*/ 0 60000 65536"/>
                <a:gd name="T7" fmla="*/ 0 60000 65536"/>
                <a:gd name="T8" fmla="*/ 0 60000 65536"/>
                <a:gd name="T9" fmla="*/ 0 w 21"/>
                <a:gd name="T10" fmla="*/ 0 h 1"/>
                <a:gd name="T11" fmla="*/ 21 w 21"/>
                <a:gd name="T12" fmla="*/ 1 h 1"/>
              </a:gdLst>
              <a:ahLst/>
              <a:cxnLst>
                <a:cxn ang="T6">
                  <a:pos x="T0" y="T1"/>
                </a:cxn>
                <a:cxn ang="T7">
                  <a:pos x="T2" y="T3"/>
                </a:cxn>
                <a:cxn ang="T8">
                  <a:pos x="T4" y="T5"/>
                </a:cxn>
              </a:cxnLst>
              <a:rect l="T9" t="T10" r="T11" b="T12"/>
              <a:pathLst>
                <a:path w="21" h="1">
                  <a:moveTo>
                    <a:pt x="21" y="0"/>
                  </a:moveTo>
                  <a:lnTo>
                    <a:pt x="4"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53" name="Freeform 1606"/>
            <p:cNvSpPr>
              <a:spLocks/>
            </p:cNvSpPr>
            <p:nvPr/>
          </p:nvSpPr>
          <p:spPr bwMode="auto">
            <a:xfrm>
              <a:off x="3410" y="569"/>
              <a:ext cx="22" cy="7"/>
            </a:xfrm>
            <a:custGeom>
              <a:avLst/>
              <a:gdLst>
                <a:gd name="T0" fmla="*/ 22 w 22"/>
                <a:gd name="T1" fmla="*/ 0 h 7"/>
                <a:gd name="T2" fmla="*/ 19 w 22"/>
                <a:gd name="T3" fmla="*/ 0 h 7"/>
                <a:gd name="T4" fmla="*/ 4 w 22"/>
                <a:gd name="T5" fmla="*/ 5 h 7"/>
                <a:gd name="T6" fmla="*/ 0 w 22"/>
                <a:gd name="T7" fmla="*/ 7 h 7"/>
                <a:gd name="T8" fmla="*/ 0 60000 65536"/>
                <a:gd name="T9" fmla="*/ 0 60000 65536"/>
                <a:gd name="T10" fmla="*/ 0 60000 65536"/>
                <a:gd name="T11" fmla="*/ 0 60000 65536"/>
                <a:gd name="T12" fmla="*/ 0 w 22"/>
                <a:gd name="T13" fmla="*/ 0 h 7"/>
                <a:gd name="T14" fmla="*/ 22 w 22"/>
                <a:gd name="T15" fmla="*/ 7 h 7"/>
              </a:gdLst>
              <a:ahLst/>
              <a:cxnLst>
                <a:cxn ang="T8">
                  <a:pos x="T0" y="T1"/>
                </a:cxn>
                <a:cxn ang="T9">
                  <a:pos x="T2" y="T3"/>
                </a:cxn>
                <a:cxn ang="T10">
                  <a:pos x="T4" y="T5"/>
                </a:cxn>
                <a:cxn ang="T11">
                  <a:pos x="T6" y="T7"/>
                </a:cxn>
              </a:cxnLst>
              <a:rect l="T12" t="T13" r="T14" b="T15"/>
              <a:pathLst>
                <a:path w="22" h="7">
                  <a:moveTo>
                    <a:pt x="22" y="0"/>
                  </a:moveTo>
                  <a:lnTo>
                    <a:pt x="19" y="0"/>
                  </a:lnTo>
                  <a:lnTo>
                    <a:pt x="4" y="5"/>
                  </a:lnTo>
                  <a:lnTo>
                    <a:pt x="0" y="7"/>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54" name="Freeform 1607"/>
            <p:cNvSpPr>
              <a:spLocks/>
            </p:cNvSpPr>
            <p:nvPr/>
          </p:nvSpPr>
          <p:spPr bwMode="auto">
            <a:xfrm>
              <a:off x="3379" y="580"/>
              <a:ext cx="20" cy="11"/>
            </a:xfrm>
            <a:custGeom>
              <a:avLst/>
              <a:gdLst>
                <a:gd name="T0" fmla="*/ 20 w 20"/>
                <a:gd name="T1" fmla="*/ 0 h 11"/>
                <a:gd name="T2" fmla="*/ 20 w 20"/>
                <a:gd name="T3" fmla="*/ 0 h 11"/>
                <a:gd name="T4" fmla="*/ 5 w 20"/>
                <a:gd name="T5" fmla="*/ 9 h 11"/>
                <a:gd name="T6" fmla="*/ 0 w 20"/>
                <a:gd name="T7" fmla="*/ 11 h 11"/>
                <a:gd name="T8" fmla="*/ 0 60000 65536"/>
                <a:gd name="T9" fmla="*/ 0 60000 65536"/>
                <a:gd name="T10" fmla="*/ 0 60000 65536"/>
                <a:gd name="T11" fmla="*/ 0 60000 65536"/>
                <a:gd name="T12" fmla="*/ 0 w 20"/>
                <a:gd name="T13" fmla="*/ 0 h 11"/>
                <a:gd name="T14" fmla="*/ 20 w 20"/>
                <a:gd name="T15" fmla="*/ 11 h 11"/>
              </a:gdLst>
              <a:ahLst/>
              <a:cxnLst>
                <a:cxn ang="T8">
                  <a:pos x="T0" y="T1"/>
                </a:cxn>
                <a:cxn ang="T9">
                  <a:pos x="T2" y="T3"/>
                </a:cxn>
                <a:cxn ang="T10">
                  <a:pos x="T4" y="T5"/>
                </a:cxn>
                <a:cxn ang="T11">
                  <a:pos x="T6" y="T7"/>
                </a:cxn>
              </a:cxnLst>
              <a:rect l="T12" t="T13" r="T14" b="T15"/>
              <a:pathLst>
                <a:path w="20" h="11">
                  <a:moveTo>
                    <a:pt x="20" y="0"/>
                  </a:moveTo>
                  <a:lnTo>
                    <a:pt x="20" y="0"/>
                  </a:lnTo>
                  <a:lnTo>
                    <a:pt x="5" y="9"/>
                  </a:lnTo>
                  <a:lnTo>
                    <a:pt x="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55" name="Freeform 1608"/>
            <p:cNvSpPr>
              <a:spLocks/>
            </p:cNvSpPr>
            <p:nvPr/>
          </p:nvSpPr>
          <p:spPr bwMode="auto">
            <a:xfrm>
              <a:off x="3353" y="598"/>
              <a:ext cx="18" cy="15"/>
            </a:xfrm>
            <a:custGeom>
              <a:avLst/>
              <a:gdLst>
                <a:gd name="T0" fmla="*/ 18 w 18"/>
                <a:gd name="T1" fmla="*/ 0 h 15"/>
                <a:gd name="T2" fmla="*/ 15 w 18"/>
                <a:gd name="T3" fmla="*/ 0 h 15"/>
                <a:gd name="T4" fmla="*/ 2 w 18"/>
                <a:gd name="T5" fmla="*/ 13 h 15"/>
                <a:gd name="T6" fmla="*/ 0 w 18"/>
                <a:gd name="T7" fmla="*/ 15 h 15"/>
                <a:gd name="T8" fmla="*/ 0 60000 65536"/>
                <a:gd name="T9" fmla="*/ 0 60000 65536"/>
                <a:gd name="T10" fmla="*/ 0 60000 65536"/>
                <a:gd name="T11" fmla="*/ 0 60000 65536"/>
                <a:gd name="T12" fmla="*/ 0 w 18"/>
                <a:gd name="T13" fmla="*/ 0 h 15"/>
                <a:gd name="T14" fmla="*/ 18 w 18"/>
                <a:gd name="T15" fmla="*/ 15 h 15"/>
              </a:gdLst>
              <a:ahLst/>
              <a:cxnLst>
                <a:cxn ang="T8">
                  <a:pos x="T0" y="T1"/>
                </a:cxn>
                <a:cxn ang="T9">
                  <a:pos x="T2" y="T3"/>
                </a:cxn>
                <a:cxn ang="T10">
                  <a:pos x="T4" y="T5"/>
                </a:cxn>
                <a:cxn ang="T11">
                  <a:pos x="T6" y="T7"/>
                </a:cxn>
              </a:cxnLst>
              <a:rect l="T12" t="T13" r="T14" b="T15"/>
              <a:pathLst>
                <a:path w="18" h="15">
                  <a:moveTo>
                    <a:pt x="18" y="0"/>
                  </a:moveTo>
                  <a:lnTo>
                    <a:pt x="15" y="0"/>
                  </a:lnTo>
                  <a:lnTo>
                    <a:pt x="2" y="13"/>
                  </a:lnTo>
                  <a:lnTo>
                    <a:pt x="0" y="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56" name="Freeform 1609"/>
            <p:cNvSpPr>
              <a:spLocks/>
            </p:cNvSpPr>
            <p:nvPr/>
          </p:nvSpPr>
          <p:spPr bwMode="auto">
            <a:xfrm>
              <a:off x="3331" y="620"/>
              <a:ext cx="13" cy="19"/>
            </a:xfrm>
            <a:custGeom>
              <a:avLst/>
              <a:gdLst>
                <a:gd name="T0" fmla="*/ 13 w 13"/>
                <a:gd name="T1" fmla="*/ 0 h 19"/>
                <a:gd name="T2" fmla="*/ 13 w 13"/>
                <a:gd name="T3" fmla="*/ 2 h 19"/>
                <a:gd name="T4" fmla="*/ 2 w 13"/>
                <a:gd name="T5" fmla="*/ 17 h 19"/>
                <a:gd name="T6" fmla="*/ 0 w 13"/>
                <a:gd name="T7" fmla="*/ 19 h 19"/>
                <a:gd name="T8" fmla="*/ 0 60000 65536"/>
                <a:gd name="T9" fmla="*/ 0 60000 65536"/>
                <a:gd name="T10" fmla="*/ 0 60000 65536"/>
                <a:gd name="T11" fmla="*/ 0 60000 65536"/>
                <a:gd name="T12" fmla="*/ 0 w 13"/>
                <a:gd name="T13" fmla="*/ 0 h 19"/>
                <a:gd name="T14" fmla="*/ 13 w 13"/>
                <a:gd name="T15" fmla="*/ 19 h 19"/>
              </a:gdLst>
              <a:ahLst/>
              <a:cxnLst>
                <a:cxn ang="T8">
                  <a:pos x="T0" y="T1"/>
                </a:cxn>
                <a:cxn ang="T9">
                  <a:pos x="T2" y="T3"/>
                </a:cxn>
                <a:cxn ang="T10">
                  <a:pos x="T4" y="T5"/>
                </a:cxn>
                <a:cxn ang="T11">
                  <a:pos x="T6" y="T7"/>
                </a:cxn>
              </a:cxnLst>
              <a:rect l="T12" t="T13" r="T14" b="T15"/>
              <a:pathLst>
                <a:path w="13" h="19">
                  <a:moveTo>
                    <a:pt x="13" y="0"/>
                  </a:moveTo>
                  <a:lnTo>
                    <a:pt x="13" y="2"/>
                  </a:lnTo>
                  <a:lnTo>
                    <a:pt x="2" y="17"/>
                  </a:lnTo>
                  <a:lnTo>
                    <a:pt x="0"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57" name="Freeform 1610"/>
            <p:cNvSpPr>
              <a:spLocks/>
            </p:cNvSpPr>
            <p:nvPr/>
          </p:nvSpPr>
          <p:spPr bwMode="auto">
            <a:xfrm>
              <a:off x="3316" y="648"/>
              <a:ext cx="11" cy="20"/>
            </a:xfrm>
            <a:custGeom>
              <a:avLst/>
              <a:gdLst>
                <a:gd name="T0" fmla="*/ 11 w 11"/>
                <a:gd name="T1" fmla="*/ 0 h 20"/>
                <a:gd name="T2" fmla="*/ 9 w 11"/>
                <a:gd name="T3" fmla="*/ 2 h 20"/>
                <a:gd name="T4" fmla="*/ 2 w 11"/>
                <a:gd name="T5" fmla="*/ 17 h 20"/>
                <a:gd name="T6" fmla="*/ 0 w 11"/>
                <a:gd name="T7" fmla="*/ 20 h 20"/>
                <a:gd name="T8" fmla="*/ 0 60000 65536"/>
                <a:gd name="T9" fmla="*/ 0 60000 65536"/>
                <a:gd name="T10" fmla="*/ 0 60000 65536"/>
                <a:gd name="T11" fmla="*/ 0 60000 65536"/>
                <a:gd name="T12" fmla="*/ 0 w 11"/>
                <a:gd name="T13" fmla="*/ 0 h 20"/>
                <a:gd name="T14" fmla="*/ 11 w 11"/>
                <a:gd name="T15" fmla="*/ 20 h 20"/>
              </a:gdLst>
              <a:ahLst/>
              <a:cxnLst>
                <a:cxn ang="T8">
                  <a:pos x="T0" y="T1"/>
                </a:cxn>
                <a:cxn ang="T9">
                  <a:pos x="T2" y="T3"/>
                </a:cxn>
                <a:cxn ang="T10">
                  <a:pos x="T4" y="T5"/>
                </a:cxn>
                <a:cxn ang="T11">
                  <a:pos x="T6" y="T7"/>
                </a:cxn>
              </a:cxnLst>
              <a:rect l="T12" t="T13" r="T14" b="T15"/>
              <a:pathLst>
                <a:path w="11" h="20">
                  <a:moveTo>
                    <a:pt x="11" y="0"/>
                  </a:moveTo>
                  <a:lnTo>
                    <a:pt x="9" y="2"/>
                  </a:lnTo>
                  <a:lnTo>
                    <a:pt x="2" y="17"/>
                  </a:lnTo>
                  <a:lnTo>
                    <a:pt x="0" y="2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58" name="Freeform 1611"/>
            <p:cNvSpPr>
              <a:spLocks/>
            </p:cNvSpPr>
            <p:nvPr/>
          </p:nvSpPr>
          <p:spPr bwMode="auto">
            <a:xfrm>
              <a:off x="3307" y="678"/>
              <a:ext cx="7" cy="22"/>
            </a:xfrm>
            <a:custGeom>
              <a:avLst/>
              <a:gdLst>
                <a:gd name="T0" fmla="*/ 7 w 7"/>
                <a:gd name="T1" fmla="*/ 0 h 22"/>
                <a:gd name="T2" fmla="*/ 5 w 7"/>
                <a:gd name="T3" fmla="*/ 5 h 22"/>
                <a:gd name="T4" fmla="*/ 0 w 7"/>
                <a:gd name="T5" fmla="*/ 22 h 22"/>
                <a:gd name="T6" fmla="*/ 0 w 7"/>
                <a:gd name="T7" fmla="*/ 22 h 22"/>
                <a:gd name="T8" fmla="*/ 0 60000 65536"/>
                <a:gd name="T9" fmla="*/ 0 60000 65536"/>
                <a:gd name="T10" fmla="*/ 0 60000 65536"/>
                <a:gd name="T11" fmla="*/ 0 60000 65536"/>
                <a:gd name="T12" fmla="*/ 0 w 7"/>
                <a:gd name="T13" fmla="*/ 0 h 22"/>
                <a:gd name="T14" fmla="*/ 7 w 7"/>
                <a:gd name="T15" fmla="*/ 22 h 22"/>
              </a:gdLst>
              <a:ahLst/>
              <a:cxnLst>
                <a:cxn ang="T8">
                  <a:pos x="T0" y="T1"/>
                </a:cxn>
                <a:cxn ang="T9">
                  <a:pos x="T2" y="T3"/>
                </a:cxn>
                <a:cxn ang="T10">
                  <a:pos x="T4" y="T5"/>
                </a:cxn>
                <a:cxn ang="T11">
                  <a:pos x="T6" y="T7"/>
                </a:cxn>
              </a:cxnLst>
              <a:rect l="T12" t="T13" r="T14" b="T15"/>
              <a:pathLst>
                <a:path w="7" h="22">
                  <a:moveTo>
                    <a:pt x="7" y="0"/>
                  </a:moveTo>
                  <a:lnTo>
                    <a:pt x="5" y="5"/>
                  </a:lnTo>
                  <a:lnTo>
                    <a:pt x="0"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59" name="Freeform 1612"/>
            <p:cNvSpPr>
              <a:spLocks/>
            </p:cNvSpPr>
            <p:nvPr/>
          </p:nvSpPr>
          <p:spPr bwMode="auto">
            <a:xfrm>
              <a:off x="3307" y="711"/>
              <a:ext cx="1" cy="24"/>
            </a:xfrm>
            <a:custGeom>
              <a:avLst/>
              <a:gdLst>
                <a:gd name="T0" fmla="*/ 0 w 1"/>
                <a:gd name="T1" fmla="*/ 0 h 24"/>
                <a:gd name="T2" fmla="*/ 0 w 1"/>
                <a:gd name="T3" fmla="*/ 5 h 24"/>
                <a:gd name="T4" fmla="*/ 0 w 1"/>
                <a:gd name="T5" fmla="*/ 13 h 24"/>
                <a:gd name="T6" fmla="*/ 0 w 1"/>
                <a:gd name="T7" fmla="*/ 22 h 24"/>
                <a:gd name="T8" fmla="*/ 0 w 1"/>
                <a:gd name="T9" fmla="*/ 24 h 24"/>
                <a:gd name="T10" fmla="*/ 0 60000 65536"/>
                <a:gd name="T11" fmla="*/ 0 60000 65536"/>
                <a:gd name="T12" fmla="*/ 0 60000 65536"/>
                <a:gd name="T13" fmla="*/ 0 60000 65536"/>
                <a:gd name="T14" fmla="*/ 0 60000 65536"/>
                <a:gd name="T15" fmla="*/ 0 w 1"/>
                <a:gd name="T16" fmla="*/ 0 h 24"/>
                <a:gd name="T17" fmla="*/ 1 w 1"/>
                <a:gd name="T18" fmla="*/ 24 h 24"/>
              </a:gdLst>
              <a:ahLst/>
              <a:cxnLst>
                <a:cxn ang="T10">
                  <a:pos x="T0" y="T1"/>
                </a:cxn>
                <a:cxn ang="T11">
                  <a:pos x="T2" y="T3"/>
                </a:cxn>
                <a:cxn ang="T12">
                  <a:pos x="T4" y="T5"/>
                </a:cxn>
                <a:cxn ang="T13">
                  <a:pos x="T6" y="T7"/>
                </a:cxn>
                <a:cxn ang="T14">
                  <a:pos x="T8" y="T9"/>
                </a:cxn>
              </a:cxnLst>
              <a:rect l="T15" t="T16" r="T17" b="T18"/>
              <a:pathLst>
                <a:path w="1" h="24">
                  <a:moveTo>
                    <a:pt x="0" y="0"/>
                  </a:moveTo>
                  <a:lnTo>
                    <a:pt x="0" y="5"/>
                  </a:lnTo>
                  <a:lnTo>
                    <a:pt x="0" y="13"/>
                  </a:lnTo>
                  <a:lnTo>
                    <a:pt x="0" y="22"/>
                  </a:lnTo>
                  <a:lnTo>
                    <a:pt x="0" y="2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0" name="Freeform 1613"/>
            <p:cNvSpPr>
              <a:spLocks/>
            </p:cNvSpPr>
            <p:nvPr/>
          </p:nvSpPr>
          <p:spPr bwMode="auto">
            <a:xfrm>
              <a:off x="3307" y="746"/>
              <a:ext cx="5" cy="22"/>
            </a:xfrm>
            <a:custGeom>
              <a:avLst/>
              <a:gdLst>
                <a:gd name="T0" fmla="*/ 0 w 5"/>
                <a:gd name="T1" fmla="*/ 0 h 22"/>
                <a:gd name="T2" fmla="*/ 0 w 5"/>
                <a:gd name="T3" fmla="*/ 4 h 22"/>
                <a:gd name="T4" fmla="*/ 5 w 5"/>
                <a:gd name="T5" fmla="*/ 22 h 22"/>
                <a:gd name="T6" fmla="*/ 5 w 5"/>
                <a:gd name="T7" fmla="*/ 22 h 22"/>
                <a:gd name="T8" fmla="*/ 0 60000 65536"/>
                <a:gd name="T9" fmla="*/ 0 60000 65536"/>
                <a:gd name="T10" fmla="*/ 0 60000 65536"/>
                <a:gd name="T11" fmla="*/ 0 60000 65536"/>
                <a:gd name="T12" fmla="*/ 0 w 5"/>
                <a:gd name="T13" fmla="*/ 0 h 22"/>
                <a:gd name="T14" fmla="*/ 5 w 5"/>
                <a:gd name="T15" fmla="*/ 22 h 22"/>
              </a:gdLst>
              <a:ahLst/>
              <a:cxnLst>
                <a:cxn ang="T8">
                  <a:pos x="T0" y="T1"/>
                </a:cxn>
                <a:cxn ang="T9">
                  <a:pos x="T2" y="T3"/>
                </a:cxn>
                <a:cxn ang="T10">
                  <a:pos x="T4" y="T5"/>
                </a:cxn>
                <a:cxn ang="T11">
                  <a:pos x="T6" y="T7"/>
                </a:cxn>
              </a:cxnLst>
              <a:rect l="T12" t="T13" r="T14" b="T15"/>
              <a:pathLst>
                <a:path w="5" h="22">
                  <a:moveTo>
                    <a:pt x="0" y="0"/>
                  </a:moveTo>
                  <a:lnTo>
                    <a:pt x="0" y="4"/>
                  </a:lnTo>
                  <a:lnTo>
                    <a:pt x="5" y="22"/>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1" name="Freeform 1614"/>
            <p:cNvSpPr>
              <a:spLocks/>
            </p:cNvSpPr>
            <p:nvPr/>
          </p:nvSpPr>
          <p:spPr bwMode="auto">
            <a:xfrm>
              <a:off x="3316" y="779"/>
              <a:ext cx="9" cy="19"/>
            </a:xfrm>
            <a:custGeom>
              <a:avLst/>
              <a:gdLst>
                <a:gd name="T0" fmla="*/ 0 w 9"/>
                <a:gd name="T1" fmla="*/ 0 h 19"/>
                <a:gd name="T2" fmla="*/ 2 w 9"/>
                <a:gd name="T3" fmla="*/ 4 h 19"/>
                <a:gd name="T4" fmla="*/ 9 w 9"/>
                <a:gd name="T5" fmla="*/ 19 h 19"/>
                <a:gd name="T6" fmla="*/ 0 60000 65536"/>
                <a:gd name="T7" fmla="*/ 0 60000 65536"/>
                <a:gd name="T8" fmla="*/ 0 60000 65536"/>
                <a:gd name="T9" fmla="*/ 0 w 9"/>
                <a:gd name="T10" fmla="*/ 0 h 19"/>
                <a:gd name="T11" fmla="*/ 9 w 9"/>
                <a:gd name="T12" fmla="*/ 19 h 19"/>
              </a:gdLst>
              <a:ahLst/>
              <a:cxnLst>
                <a:cxn ang="T6">
                  <a:pos x="T0" y="T1"/>
                </a:cxn>
                <a:cxn ang="T7">
                  <a:pos x="T2" y="T3"/>
                </a:cxn>
                <a:cxn ang="T8">
                  <a:pos x="T4" y="T5"/>
                </a:cxn>
              </a:cxnLst>
              <a:rect l="T9" t="T10" r="T11" b="T12"/>
              <a:pathLst>
                <a:path w="9" h="19">
                  <a:moveTo>
                    <a:pt x="0" y="0"/>
                  </a:moveTo>
                  <a:lnTo>
                    <a:pt x="2" y="4"/>
                  </a:lnTo>
                  <a:lnTo>
                    <a:pt x="9" y="19"/>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2" name="Freeform 1615"/>
            <p:cNvSpPr>
              <a:spLocks/>
            </p:cNvSpPr>
            <p:nvPr/>
          </p:nvSpPr>
          <p:spPr bwMode="auto">
            <a:xfrm>
              <a:off x="3329" y="809"/>
              <a:ext cx="13" cy="18"/>
            </a:xfrm>
            <a:custGeom>
              <a:avLst/>
              <a:gdLst>
                <a:gd name="T0" fmla="*/ 0 w 13"/>
                <a:gd name="T1" fmla="*/ 0 h 18"/>
                <a:gd name="T2" fmla="*/ 4 w 13"/>
                <a:gd name="T3" fmla="*/ 5 h 18"/>
                <a:gd name="T4" fmla="*/ 13 w 13"/>
                <a:gd name="T5" fmla="*/ 18 h 18"/>
                <a:gd name="T6" fmla="*/ 0 60000 65536"/>
                <a:gd name="T7" fmla="*/ 0 60000 65536"/>
                <a:gd name="T8" fmla="*/ 0 60000 65536"/>
                <a:gd name="T9" fmla="*/ 0 w 13"/>
                <a:gd name="T10" fmla="*/ 0 h 18"/>
                <a:gd name="T11" fmla="*/ 13 w 13"/>
                <a:gd name="T12" fmla="*/ 18 h 18"/>
              </a:gdLst>
              <a:ahLst/>
              <a:cxnLst>
                <a:cxn ang="T6">
                  <a:pos x="T0" y="T1"/>
                </a:cxn>
                <a:cxn ang="T7">
                  <a:pos x="T2" y="T3"/>
                </a:cxn>
                <a:cxn ang="T8">
                  <a:pos x="T4" y="T5"/>
                </a:cxn>
              </a:cxnLst>
              <a:rect l="T9" t="T10" r="T11" b="T12"/>
              <a:pathLst>
                <a:path w="13" h="18">
                  <a:moveTo>
                    <a:pt x="0" y="0"/>
                  </a:moveTo>
                  <a:lnTo>
                    <a:pt x="4" y="5"/>
                  </a:lnTo>
                  <a:lnTo>
                    <a:pt x="13" y="18"/>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3" name="Freeform 1616"/>
            <p:cNvSpPr>
              <a:spLocks/>
            </p:cNvSpPr>
            <p:nvPr/>
          </p:nvSpPr>
          <p:spPr bwMode="auto">
            <a:xfrm>
              <a:off x="3351" y="836"/>
              <a:ext cx="17" cy="15"/>
            </a:xfrm>
            <a:custGeom>
              <a:avLst/>
              <a:gdLst>
                <a:gd name="T0" fmla="*/ 0 w 17"/>
                <a:gd name="T1" fmla="*/ 0 h 15"/>
                <a:gd name="T2" fmla="*/ 4 w 17"/>
                <a:gd name="T3" fmla="*/ 4 h 15"/>
                <a:gd name="T4" fmla="*/ 17 w 17"/>
                <a:gd name="T5" fmla="*/ 15 h 15"/>
                <a:gd name="T6" fmla="*/ 0 60000 65536"/>
                <a:gd name="T7" fmla="*/ 0 60000 65536"/>
                <a:gd name="T8" fmla="*/ 0 60000 65536"/>
                <a:gd name="T9" fmla="*/ 0 w 17"/>
                <a:gd name="T10" fmla="*/ 0 h 15"/>
                <a:gd name="T11" fmla="*/ 17 w 17"/>
                <a:gd name="T12" fmla="*/ 15 h 15"/>
              </a:gdLst>
              <a:ahLst/>
              <a:cxnLst>
                <a:cxn ang="T6">
                  <a:pos x="T0" y="T1"/>
                </a:cxn>
                <a:cxn ang="T7">
                  <a:pos x="T2" y="T3"/>
                </a:cxn>
                <a:cxn ang="T8">
                  <a:pos x="T4" y="T5"/>
                </a:cxn>
              </a:cxnLst>
              <a:rect l="T9" t="T10" r="T11" b="T12"/>
              <a:pathLst>
                <a:path w="17" h="15">
                  <a:moveTo>
                    <a:pt x="0" y="0"/>
                  </a:moveTo>
                  <a:lnTo>
                    <a:pt x="4" y="4"/>
                  </a:lnTo>
                  <a:lnTo>
                    <a:pt x="17" y="15"/>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4" name="Freeform 1617"/>
            <p:cNvSpPr>
              <a:spLocks/>
            </p:cNvSpPr>
            <p:nvPr/>
          </p:nvSpPr>
          <p:spPr bwMode="auto">
            <a:xfrm>
              <a:off x="3377" y="857"/>
              <a:ext cx="20" cy="11"/>
            </a:xfrm>
            <a:custGeom>
              <a:avLst/>
              <a:gdLst>
                <a:gd name="T0" fmla="*/ 0 w 20"/>
                <a:gd name="T1" fmla="*/ 0 h 11"/>
                <a:gd name="T2" fmla="*/ 7 w 20"/>
                <a:gd name="T3" fmla="*/ 5 h 11"/>
                <a:gd name="T4" fmla="*/ 20 w 20"/>
                <a:gd name="T5" fmla="*/ 11 h 11"/>
                <a:gd name="T6" fmla="*/ 0 60000 65536"/>
                <a:gd name="T7" fmla="*/ 0 60000 65536"/>
                <a:gd name="T8" fmla="*/ 0 60000 65536"/>
                <a:gd name="T9" fmla="*/ 0 w 20"/>
                <a:gd name="T10" fmla="*/ 0 h 11"/>
                <a:gd name="T11" fmla="*/ 20 w 20"/>
                <a:gd name="T12" fmla="*/ 11 h 11"/>
              </a:gdLst>
              <a:ahLst/>
              <a:cxnLst>
                <a:cxn ang="T6">
                  <a:pos x="T0" y="T1"/>
                </a:cxn>
                <a:cxn ang="T7">
                  <a:pos x="T2" y="T3"/>
                </a:cxn>
                <a:cxn ang="T8">
                  <a:pos x="T4" y="T5"/>
                </a:cxn>
              </a:cxnLst>
              <a:rect l="T9" t="T10" r="T11" b="T12"/>
              <a:pathLst>
                <a:path w="20" h="11">
                  <a:moveTo>
                    <a:pt x="0" y="0"/>
                  </a:moveTo>
                  <a:lnTo>
                    <a:pt x="7" y="5"/>
                  </a:lnTo>
                  <a:lnTo>
                    <a:pt x="20" y="11"/>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5" name="Freeform 1618"/>
            <p:cNvSpPr>
              <a:spLocks/>
            </p:cNvSpPr>
            <p:nvPr/>
          </p:nvSpPr>
          <p:spPr bwMode="auto">
            <a:xfrm>
              <a:off x="3405" y="873"/>
              <a:ext cx="22" cy="6"/>
            </a:xfrm>
            <a:custGeom>
              <a:avLst/>
              <a:gdLst>
                <a:gd name="T0" fmla="*/ 0 w 22"/>
                <a:gd name="T1" fmla="*/ 0 h 6"/>
                <a:gd name="T2" fmla="*/ 9 w 22"/>
                <a:gd name="T3" fmla="*/ 2 h 6"/>
                <a:gd name="T4" fmla="*/ 22 w 22"/>
                <a:gd name="T5" fmla="*/ 6 h 6"/>
                <a:gd name="T6" fmla="*/ 0 60000 65536"/>
                <a:gd name="T7" fmla="*/ 0 60000 65536"/>
                <a:gd name="T8" fmla="*/ 0 60000 65536"/>
                <a:gd name="T9" fmla="*/ 0 w 22"/>
                <a:gd name="T10" fmla="*/ 0 h 6"/>
                <a:gd name="T11" fmla="*/ 22 w 22"/>
                <a:gd name="T12" fmla="*/ 6 h 6"/>
              </a:gdLst>
              <a:ahLst/>
              <a:cxnLst>
                <a:cxn ang="T6">
                  <a:pos x="T0" y="T1"/>
                </a:cxn>
                <a:cxn ang="T7">
                  <a:pos x="T2" y="T3"/>
                </a:cxn>
                <a:cxn ang="T8">
                  <a:pos x="T4" y="T5"/>
                </a:cxn>
              </a:cxnLst>
              <a:rect l="T9" t="T10" r="T11" b="T12"/>
              <a:pathLst>
                <a:path w="22" h="6">
                  <a:moveTo>
                    <a:pt x="0" y="0"/>
                  </a:moveTo>
                  <a:lnTo>
                    <a:pt x="9" y="2"/>
                  </a:lnTo>
                  <a:lnTo>
                    <a:pt x="22" y="6"/>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6" name="Freeform 1619"/>
            <p:cNvSpPr>
              <a:spLocks/>
            </p:cNvSpPr>
            <p:nvPr/>
          </p:nvSpPr>
          <p:spPr bwMode="auto">
            <a:xfrm>
              <a:off x="3438" y="881"/>
              <a:ext cx="24" cy="3"/>
            </a:xfrm>
            <a:custGeom>
              <a:avLst/>
              <a:gdLst>
                <a:gd name="T0" fmla="*/ 0 w 24"/>
                <a:gd name="T1" fmla="*/ 0 h 3"/>
                <a:gd name="T2" fmla="*/ 9 w 24"/>
                <a:gd name="T3" fmla="*/ 3 h 3"/>
                <a:gd name="T4" fmla="*/ 24 w 24"/>
                <a:gd name="T5" fmla="*/ 3 h 3"/>
                <a:gd name="T6" fmla="*/ 0 60000 65536"/>
                <a:gd name="T7" fmla="*/ 0 60000 65536"/>
                <a:gd name="T8" fmla="*/ 0 60000 65536"/>
                <a:gd name="T9" fmla="*/ 0 w 24"/>
                <a:gd name="T10" fmla="*/ 0 h 3"/>
                <a:gd name="T11" fmla="*/ 24 w 24"/>
                <a:gd name="T12" fmla="*/ 3 h 3"/>
              </a:gdLst>
              <a:ahLst/>
              <a:cxnLst>
                <a:cxn ang="T6">
                  <a:pos x="T0" y="T1"/>
                </a:cxn>
                <a:cxn ang="T7">
                  <a:pos x="T2" y="T3"/>
                </a:cxn>
                <a:cxn ang="T8">
                  <a:pos x="T4" y="T5"/>
                </a:cxn>
              </a:cxnLst>
              <a:rect l="T9" t="T10" r="T11" b="T12"/>
              <a:pathLst>
                <a:path w="24" h="3">
                  <a:moveTo>
                    <a:pt x="0" y="0"/>
                  </a:moveTo>
                  <a:lnTo>
                    <a:pt x="9" y="3"/>
                  </a:lnTo>
                  <a:lnTo>
                    <a:pt x="24" y="3"/>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67" name="Line 1620"/>
            <p:cNvSpPr>
              <a:spLocks noChangeShapeType="1"/>
            </p:cNvSpPr>
            <p:nvPr/>
          </p:nvSpPr>
          <p:spPr bwMode="auto">
            <a:xfrm flipV="1">
              <a:off x="2801" y="92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68" name="Line 1621"/>
            <p:cNvSpPr>
              <a:spLocks noChangeShapeType="1"/>
            </p:cNvSpPr>
            <p:nvPr/>
          </p:nvSpPr>
          <p:spPr bwMode="auto">
            <a:xfrm flipV="1">
              <a:off x="2801" y="89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69" name="Line 1622"/>
            <p:cNvSpPr>
              <a:spLocks noChangeShapeType="1"/>
            </p:cNvSpPr>
            <p:nvPr/>
          </p:nvSpPr>
          <p:spPr bwMode="auto">
            <a:xfrm flipV="1">
              <a:off x="2801" y="86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0" name="Line 1623"/>
            <p:cNvSpPr>
              <a:spLocks noChangeShapeType="1"/>
            </p:cNvSpPr>
            <p:nvPr/>
          </p:nvSpPr>
          <p:spPr bwMode="auto">
            <a:xfrm flipV="1">
              <a:off x="2801" y="82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1" name="Line 1624"/>
            <p:cNvSpPr>
              <a:spLocks noChangeShapeType="1"/>
            </p:cNvSpPr>
            <p:nvPr/>
          </p:nvSpPr>
          <p:spPr bwMode="auto">
            <a:xfrm flipV="1">
              <a:off x="2801" y="792"/>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2" name="Line 1625"/>
            <p:cNvSpPr>
              <a:spLocks noChangeShapeType="1"/>
            </p:cNvSpPr>
            <p:nvPr/>
          </p:nvSpPr>
          <p:spPr bwMode="auto">
            <a:xfrm flipV="1">
              <a:off x="2801" y="759"/>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3" name="Line 1626"/>
            <p:cNvSpPr>
              <a:spLocks noChangeShapeType="1"/>
            </p:cNvSpPr>
            <p:nvPr/>
          </p:nvSpPr>
          <p:spPr bwMode="auto">
            <a:xfrm flipV="1">
              <a:off x="2801" y="724"/>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4" name="Line 1627"/>
            <p:cNvSpPr>
              <a:spLocks noChangeShapeType="1"/>
            </p:cNvSpPr>
            <p:nvPr/>
          </p:nvSpPr>
          <p:spPr bwMode="auto">
            <a:xfrm flipV="1">
              <a:off x="2801" y="692"/>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5" name="Line 1628"/>
            <p:cNvSpPr>
              <a:spLocks noChangeShapeType="1"/>
            </p:cNvSpPr>
            <p:nvPr/>
          </p:nvSpPr>
          <p:spPr bwMode="auto">
            <a:xfrm flipV="1">
              <a:off x="2801" y="657"/>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6" name="Line 1629"/>
            <p:cNvSpPr>
              <a:spLocks noChangeShapeType="1"/>
            </p:cNvSpPr>
            <p:nvPr/>
          </p:nvSpPr>
          <p:spPr bwMode="auto">
            <a:xfrm flipV="1">
              <a:off x="2801" y="62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7" name="Line 1630"/>
            <p:cNvSpPr>
              <a:spLocks noChangeShapeType="1"/>
            </p:cNvSpPr>
            <p:nvPr/>
          </p:nvSpPr>
          <p:spPr bwMode="auto">
            <a:xfrm flipV="1">
              <a:off x="2801" y="589"/>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8" name="Line 1631"/>
            <p:cNvSpPr>
              <a:spLocks noChangeShapeType="1"/>
            </p:cNvSpPr>
            <p:nvPr/>
          </p:nvSpPr>
          <p:spPr bwMode="auto">
            <a:xfrm flipV="1">
              <a:off x="2801" y="556"/>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79" name="Freeform 1632"/>
            <p:cNvSpPr>
              <a:spLocks/>
            </p:cNvSpPr>
            <p:nvPr/>
          </p:nvSpPr>
          <p:spPr bwMode="auto">
            <a:xfrm>
              <a:off x="2801" y="500"/>
              <a:ext cx="1" cy="45"/>
            </a:xfrm>
            <a:custGeom>
              <a:avLst/>
              <a:gdLst>
                <a:gd name="T0" fmla="*/ 0 w 1"/>
                <a:gd name="T1" fmla="*/ 45 h 45"/>
                <a:gd name="T2" fmla="*/ 0 w 1"/>
                <a:gd name="T3" fmla="*/ 21 h 45"/>
                <a:gd name="T4" fmla="*/ 0 w 1"/>
                <a:gd name="T5" fmla="*/ 10 h 45"/>
                <a:gd name="T6" fmla="*/ 0 w 1"/>
                <a:gd name="T7" fmla="*/ 0 h 45"/>
                <a:gd name="T8" fmla="*/ 0 60000 65536"/>
                <a:gd name="T9" fmla="*/ 0 60000 65536"/>
                <a:gd name="T10" fmla="*/ 0 60000 65536"/>
                <a:gd name="T11" fmla="*/ 0 60000 65536"/>
                <a:gd name="T12" fmla="*/ 0 w 1"/>
                <a:gd name="T13" fmla="*/ 0 h 45"/>
                <a:gd name="T14" fmla="*/ 1 w 1"/>
                <a:gd name="T15" fmla="*/ 45 h 45"/>
              </a:gdLst>
              <a:ahLst/>
              <a:cxnLst>
                <a:cxn ang="T8">
                  <a:pos x="T0" y="T1"/>
                </a:cxn>
                <a:cxn ang="T9">
                  <a:pos x="T2" y="T3"/>
                </a:cxn>
                <a:cxn ang="T10">
                  <a:pos x="T4" y="T5"/>
                </a:cxn>
                <a:cxn ang="T11">
                  <a:pos x="T6" y="T7"/>
                </a:cxn>
              </a:cxnLst>
              <a:rect l="T12" t="T13" r="T14" b="T15"/>
              <a:pathLst>
                <a:path w="1" h="45">
                  <a:moveTo>
                    <a:pt x="0" y="45"/>
                  </a:moveTo>
                  <a:lnTo>
                    <a:pt x="0" y="21"/>
                  </a:lnTo>
                  <a:lnTo>
                    <a:pt x="0" y="1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80" name="Line 1633"/>
            <p:cNvSpPr>
              <a:spLocks noChangeShapeType="1"/>
            </p:cNvSpPr>
            <p:nvPr/>
          </p:nvSpPr>
          <p:spPr bwMode="auto">
            <a:xfrm>
              <a:off x="2688" y="500"/>
              <a:ext cx="1" cy="2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1" name="Line 1634"/>
            <p:cNvSpPr>
              <a:spLocks noChangeShapeType="1"/>
            </p:cNvSpPr>
            <p:nvPr/>
          </p:nvSpPr>
          <p:spPr bwMode="auto">
            <a:xfrm>
              <a:off x="2688" y="534"/>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2" name="Line 1635"/>
            <p:cNvSpPr>
              <a:spLocks noChangeShapeType="1"/>
            </p:cNvSpPr>
            <p:nvPr/>
          </p:nvSpPr>
          <p:spPr bwMode="auto">
            <a:xfrm>
              <a:off x="2688" y="567"/>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3" name="Line 1636"/>
            <p:cNvSpPr>
              <a:spLocks noChangeShapeType="1"/>
            </p:cNvSpPr>
            <p:nvPr/>
          </p:nvSpPr>
          <p:spPr bwMode="auto">
            <a:xfrm>
              <a:off x="2688" y="6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4" name="Line 1637"/>
            <p:cNvSpPr>
              <a:spLocks noChangeShapeType="1"/>
            </p:cNvSpPr>
            <p:nvPr/>
          </p:nvSpPr>
          <p:spPr bwMode="auto">
            <a:xfrm>
              <a:off x="2688" y="635"/>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5" name="Line 1638"/>
            <p:cNvSpPr>
              <a:spLocks noChangeShapeType="1"/>
            </p:cNvSpPr>
            <p:nvPr/>
          </p:nvSpPr>
          <p:spPr bwMode="auto">
            <a:xfrm>
              <a:off x="2688" y="6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6" name="Line 1639"/>
            <p:cNvSpPr>
              <a:spLocks noChangeShapeType="1"/>
            </p:cNvSpPr>
            <p:nvPr/>
          </p:nvSpPr>
          <p:spPr bwMode="auto">
            <a:xfrm>
              <a:off x="2688" y="7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7" name="Line 1640"/>
            <p:cNvSpPr>
              <a:spLocks noChangeShapeType="1"/>
            </p:cNvSpPr>
            <p:nvPr/>
          </p:nvSpPr>
          <p:spPr bwMode="auto">
            <a:xfrm>
              <a:off x="2688" y="735"/>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8" name="Line 1641"/>
            <p:cNvSpPr>
              <a:spLocks noChangeShapeType="1"/>
            </p:cNvSpPr>
            <p:nvPr/>
          </p:nvSpPr>
          <p:spPr bwMode="auto">
            <a:xfrm>
              <a:off x="2688" y="7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89" name="Line 1642"/>
            <p:cNvSpPr>
              <a:spLocks noChangeShapeType="1"/>
            </p:cNvSpPr>
            <p:nvPr/>
          </p:nvSpPr>
          <p:spPr bwMode="auto">
            <a:xfrm>
              <a:off x="2688" y="803"/>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0" name="Line 1643"/>
            <p:cNvSpPr>
              <a:spLocks noChangeShapeType="1"/>
            </p:cNvSpPr>
            <p:nvPr/>
          </p:nvSpPr>
          <p:spPr bwMode="auto">
            <a:xfrm>
              <a:off x="2688" y="838"/>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1" name="Line 1644"/>
            <p:cNvSpPr>
              <a:spLocks noChangeShapeType="1"/>
            </p:cNvSpPr>
            <p:nvPr/>
          </p:nvSpPr>
          <p:spPr bwMode="auto">
            <a:xfrm>
              <a:off x="2688" y="870"/>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2" name="Freeform 1645"/>
            <p:cNvSpPr>
              <a:spLocks/>
            </p:cNvSpPr>
            <p:nvPr/>
          </p:nvSpPr>
          <p:spPr bwMode="auto">
            <a:xfrm>
              <a:off x="2688" y="905"/>
              <a:ext cx="1" cy="44"/>
            </a:xfrm>
            <a:custGeom>
              <a:avLst/>
              <a:gdLst>
                <a:gd name="T0" fmla="*/ 0 w 1"/>
                <a:gd name="T1" fmla="*/ 0 h 44"/>
                <a:gd name="T2" fmla="*/ 0 w 1"/>
                <a:gd name="T3" fmla="*/ 22 h 44"/>
                <a:gd name="T4" fmla="*/ 0 w 1"/>
                <a:gd name="T5" fmla="*/ 33 h 44"/>
                <a:gd name="T6" fmla="*/ 0 w 1"/>
                <a:gd name="T7" fmla="*/ 44 h 44"/>
                <a:gd name="T8" fmla="*/ 0 60000 65536"/>
                <a:gd name="T9" fmla="*/ 0 60000 65536"/>
                <a:gd name="T10" fmla="*/ 0 60000 65536"/>
                <a:gd name="T11" fmla="*/ 0 60000 65536"/>
                <a:gd name="T12" fmla="*/ 0 w 1"/>
                <a:gd name="T13" fmla="*/ 0 h 44"/>
                <a:gd name="T14" fmla="*/ 1 w 1"/>
                <a:gd name="T15" fmla="*/ 44 h 44"/>
              </a:gdLst>
              <a:ahLst/>
              <a:cxnLst>
                <a:cxn ang="T8">
                  <a:pos x="T0" y="T1"/>
                </a:cxn>
                <a:cxn ang="T9">
                  <a:pos x="T2" y="T3"/>
                </a:cxn>
                <a:cxn ang="T10">
                  <a:pos x="T4" y="T5"/>
                </a:cxn>
                <a:cxn ang="T11">
                  <a:pos x="T6" y="T7"/>
                </a:cxn>
              </a:cxnLst>
              <a:rect l="T12" t="T13" r="T14" b="T15"/>
              <a:pathLst>
                <a:path w="1" h="44">
                  <a:moveTo>
                    <a:pt x="0" y="0"/>
                  </a:moveTo>
                  <a:lnTo>
                    <a:pt x="0" y="22"/>
                  </a:lnTo>
                  <a:lnTo>
                    <a:pt x="0" y="33"/>
                  </a:lnTo>
                  <a:lnTo>
                    <a:pt x="0" y="44"/>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93" name="Freeform 1646"/>
            <p:cNvSpPr>
              <a:spLocks/>
            </p:cNvSpPr>
            <p:nvPr/>
          </p:nvSpPr>
          <p:spPr bwMode="auto">
            <a:xfrm>
              <a:off x="2114" y="585"/>
              <a:ext cx="452" cy="1"/>
            </a:xfrm>
            <a:custGeom>
              <a:avLst/>
              <a:gdLst>
                <a:gd name="T0" fmla="*/ 452 w 452"/>
                <a:gd name="T1" fmla="*/ 0 h 1"/>
                <a:gd name="T2" fmla="*/ 308 w 452"/>
                <a:gd name="T3" fmla="*/ 0 h 1"/>
                <a:gd name="T4" fmla="*/ 0 w 452"/>
                <a:gd name="T5" fmla="*/ 0 h 1"/>
                <a:gd name="T6" fmla="*/ 0 60000 65536"/>
                <a:gd name="T7" fmla="*/ 0 60000 65536"/>
                <a:gd name="T8" fmla="*/ 0 60000 65536"/>
                <a:gd name="T9" fmla="*/ 0 w 452"/>
                <a:gd name="T10" fmla="*/ 0 h 1"/>
                <a:gd name="T11" fmla="*/ 452 w 452"/>
                <a:gd name="T12" fmla="*/ 1 h 1"/>
              </a:gdLst>
              <a:ahLst/>
              <a:cxnLst>
                <a:cxn ang="T6">
                  <a:pos x="T0" y="T1"/>
                </a:cxn>
                <a:cxn ang="T7">
                  <a:pos x="T2" y="T3"/>
                </a:cxn>
                <a:cxn ang="T8">
                  <a:pos x="T4" y="T5"/>
                </a:cxn>
              </a:cxnLst>
              <a:rect l="T9" t="T10" r="T11" b="T12"/>
              <a:pathLst>
                <a:path w="452" h="1">
                  <a:moveTo>
                    <a:pt x="452" y="0"/>
                  </a:moveTo>
                  <a:lnTo>
                    <a:pt x="308"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94" name="Line 1647"/>
            <p:cNvSpPr>
              <a:spLocks noChangeShapeType="1"/>
            </p:cNvSpPr>
            <p:nvPr/>
          </p:nvSpPr>
          <p:spPr bwMode="auto">
            <a:xfrm>
              <a:off x="2114" y="866"/>
              <a:ext cx="452"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5" name="Line 1648"/>
            <p:cNvSpPr>
              <a:spLocks noChangeShapeType="1"/>
            </p:cNvSpPr>
            <p:nvPr/>
          </p:nvSpPr>
          <p:spPr bwMode="auto">
            <a:xfrm flipH="1">
              <a:off x="1857" y="641"/>
              <a:ext cx="257"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6" name="Freeform 1649"/>
            <p:cNvSpPr>
              <a:spLocks/>
            </p:cNvSpPr>
            <p:nvPr/>
          </p:nvSpPr>
          <p:spPr bwMode="auto">
            <a:xfrm>
              <a:off x="1857" y="809"/>
              <a:ext cx="257" cy="1"/>
            </a:xfrm>
            <a:custGeom>
              <a:avLst/>
              <a:gdLst>
                <a:gd name="T0" fmla="*/ 0 w 257"/>
                <a:gd name="T1" fmla="*/ 0 h 1"/>
                <a:gd name="T2" fmla="*/ 113 w 257"/>
                <a:gd name="T3" fmla="*/ 0 h 1"/>
                <a:gd name="T4" fmla="*/ 257 w 257"/>
                <a:gd name="T5" fmla="*/ 0 h 1"/>
                <a:gd name="T6" fmla="*/ 0 60000 65536"/>
                <a:gd name="T7" fmla="*/ 0 60000 65536"/>
                <a:gd name="T8" fmla="*/ 0 60000 65536"/>
                <a:gd name="T9" fmla="*/ 0 w 257"/>
                <a:gd name="T10" fmla="*/ 0 h 1"/>
                <a:gd name="T11" fmla="*/ 257 w 257"/>
                <a:gd name="T12" fmla="*/ 1 h 1"/>
              </a:gdLst>
              <a:ahLst/>
              <a:cxnLst>
                <a:cxn ang="T6">
                  <a:pos x="T0" y="T1"/>
                </a:cxn>
                <a:cxn ang="T7">
                  <a:pos x="T2" y="T3"/>
                </a:cxn>
                <a:cxn ang="T8">
                  <a:pos x="T4" y="T5"/>
                </a:cxn>
              </a:cxnLst>
              <a:rect l="T9" t="T10" r="T11" b="T12"/>
              <a:pathLst>
                <a:path w="257" h="1">
                  <a:moveTo>
                    <a:pt x="0" y="0"/>
                  </a:moveTo>
                  <a:lnTo>
                    <a:pt x="113" y="0"/>
                  </a:lnTo>
                  <a:lnTo>
                    <a:pt x="257"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397" name="Line 1650"/>
            <p:cNvSpPr>
              <a:spLocks noChangeShapeType="1"/>
            </p:cNvSpPr>
            <p:nvPr/>
          </p:nvSpPr>
          <p:spPr bwMode="auto">
            <a:xfrm flipH="1">
              <a:off x="1833" y="641"/>
              <a:ext cx="24"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8" name="Line 1651"/>
            <p:cNvSpPr>
              <a:spLocks noChangeShapeType="1"/>
            </p:cNvSpPr>
            <p:nvPr/>
          </p:nvSpPr>
          <p:spPr bwMode="auto">
            <a:xfrm>
              <a:off x="1833" y="788"/>
              <a:ext cx="24" cy="2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399" name="Freeform 1652"/>
            <p:cNvSpPr>
              <a:spLocks/>
            </p:cNvSpPr>
            <p:nvPr/>
          </p:nvSpPr>
          <p:spPr bwMode="auto">
            <a:xfrm>
              <a:off x="2566" y="500"/>
              <a:ext cx="1" cy="449"/>
            </a:xfrm>
            <a:custGeom>
              <a:avLst/>
              <a:gdLst>
                <a:gd name="T0" fmla="*/ 0 w 1"/>
                <a:gd name="T1" fmla="*/ 449 h 449"/>
                <a:gd name="T2" fmla="*/ 0 w 1"/>
                <a:gd name="T3" fmla="*/ 366 h 449"/>
                <a:gd name="T4" fmla="*/ 0 w 1"/>
                <a:gd name="T5" fmla="*/ 224 h 449"/>
                <a:gd name="T6" fmla="*/ 0 w 1"/>
                <a:gd name="T7" fmla="*/ 85 h 449"/>
                <a:gd name="T8" fmla="*/ 0 w 1"/>
                <a:gd name="T9" fmla="*/ 0 h 449"/>
                <a:gd name="T10" fmla="*/ 0 60000 65536"/>
                <a:gd name="T11" fmla="*/ 0 60000 65536"/>
                <a:gd name="T12" fmla="*/ 0 60000 65536"/>
                <a:gd name="T13" fmla="*/ 0 60000 65536"/>
                <a:gd name="T14" fmla="*/ 0 60000 65536"/>
                <a:gd name="T15" fmla="*/ 0 w 1"/>
                <a:gd name="T16" fmla="*/ 0 h 449"/>
                <a:gd name="T17" fmla="*/ 1 w 1"/>
                <a:gd name="T18" fmla="*/ 449 h 449"/>
              </a:gdLst>
              <a:ahLst/>
              <a:cxnLst>
                <a:cxn ang="T10">
                  <a:pos x="T0" y="T1"/>
                </a:cxn>
                <a:cxn ang="T11">
                  <a:pos x="T2" y="T3"/>
                </a:cxn>
                <a:cxn ang="T12">
                  <a:pos x="T4" y="T5"/>
                </a:cxn>
                <a:cxn ang="T13">
                  <a:pos x="T6" y="T7"/>
                </a:cxn>
                <a:cxn ang="T14">
                  <a:pos x="T8" y="T9"/>
                </a:cxn>
              </a:cxnLst>
              <a:rect l="T15" t="T16" r="T17" b="T18"/>
              <a:pathLst>
                <a:path w="1" h="449">
                  <a:moveTo>
                    <a:pt x="0" y="449"/>
                  </a:moveTo>
                  <a:lnTo>
                    <a:pt x="0" y="366"/>
                  </a:lnTo>
                  <a:lnTo>
                    <a:pt x="0" y="224"/>
                  </a:lnTo>
                  <a:lnTo>
                    <a:pt x="0" y="85"/>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00" name="Freeform 1653"/>
            <p:cNvSpPr>
              <a:spLocks/>
            </p:cNvSpPr>
            <p:nvPr/>
          </p:nvSpPr>
          <p:spPr bwMode="auto">
            <a:xfrm>
              <a:off x="2566" y="500"/>
              <a:ext cx="335" cy="1"/>
            </a:xfrm>
            <a:custGeom>
              <a:avLst/>
              <a:gdLst>
                <a:gd name="T0" fmla="*/ 335 w 335"/>
                <a:gd name="T1" fmla="*/ 0 h 1"/>
                <a:gd name="T2" fmla="*/ 235 w 335"/>
                <a:gd name="T3" fmla="*/ 0 h 1"/>
                <a:gd name="T4" fmla="*/ 122 w 335"/>
                <a:gd name="T5" fmla="*/ 0 h 1"/>
                <a:gd name="T6" fmla="*/ 0 w 335"/>
                <a:gd name="T7" fmla="*/ 0 h 1"/>
                <a:gd name="T8" fmla="*/ 0 60000 65536"/>
                <a:gd name="T9" fmla="*/ 0 60000 65536"/>
                <a:gd name="T10" fmla="*/ 0 60000 65536"/>
                <a:gd name="T11" fmla="*/ 0 60000 65536"/>
                <a:gd name="T12" fmla="*/ 0 w 335"/>
                <a:gd name="T13" fmla="*/ 0 h 1"/>
                <a:gd name="T14" fmla="*/ 335 w 335"/>
                <a:gd name="T15" fmla="*/ 1 h 1"/>
              </a:gdLst>
              <a:ahLst/>
              <a:cxnLst>
                <a:cxn ang="T8">
                  <a:pos x="T0" y="T1"/>
                </a:cxn>
                <a:cxn ang="T9">
                  <a:pos x="T2" y="T3"/>
                </a:cxn>
                <a:cxn ang="T10">
                  <a:pos x="T4" y="T5"/>
                </a:cxn>
                <a:cxn ang="T11">
                  <a:pos x="T6" y="T7"/>
                </a:cxn>
              </a:cxnLst>
              <a:rect l="T12" t="T13" r="T14" b="T15"/>
              <a:pathLst>
                <a:path w="335" h="1">
                  <a:moveTo>
                    <a:pt x="335" y="0"/>
                  </a:moveTo>
                  <a:lnTo>
                    <a:pt x="235" y="0"/>
                  </a:lnTo>
                  <a:lnTo>
                    <a:pt x="122" y="0"/>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01" name="Freeform 1654"/>
            <p:cNvSpPr>
              <a:spLocks/>
            </p:cNvSpPr>
            <p:nvPr/>
          </p:nvSpPr>
          <p:spPr bwMode="auto">
            <a:xfrm>
              <a:off x="2566" y="500"/>
              <a:ext cx="335" cy="449"/>
            </a:xfrm>
            <a:custGeom>
              <a:avLst/>
              <a:gdLst>
                <a:gd name="T0" fmla="*/ 335 w 335"/>
                <a:gd name="T1" fmla="*/ 0 h 449"/>
                <a:gd name="T2" fmla="*/ 335 w 335"/>
                <a:gd name="T3" fmla="*/ 224 h 449"/>
                <a:gd name="T4" fmla="*/ 335 w 335"/>
                <a:gd name="T5" fmla="*/ 449 h 449"/>
                <a:gd name="T6" fmla="*/ 235 w 335"/>
                <a:gd name="T7" fmla="*/ 449 h 449"/>
                <a:gd name="T8" fmla="*/ 122 w 335"/>
                <a:gd name="T9" fmla="*/ 449 h 449"/>
                <a:gd name="T10" fmla="*/ 0 w 335"/>
                <a:gd name="T11" fmla="*/ 449 h 449"/>
                <a:gd name="T12" fmla="*/ 0 60000 65536"/>
                <a:gd name="T13" fmla="*/ 0 60000 65536"/>
                <a:gd name="T14" fmla="*/ 0 60000 65536"/>
                <a:gd name="T15" fmla="*/ 0 60000 65536"/>
                <a:gd name="T16" fmla="*/ 0 60000 65536"/>
                <a:gd name="T17" fmla="*/ 0 60000 65536"/>
                <a:gd name="T18" fmla="*/ 0 w 335"/>
                <a:gd name="T19" fmla="*/ 0 h 449"/>
                <a:gd name="T20" fmla="*/ 335 w 335"/>
                <a:gd name="T21" fmla="*/ 449 h 449"/>
              </a:gdLst>
              <a:ahLst/>
              <a:cxnLst>
                <a:cxn ang="T12">
                  <a:pos x="T0" y="T1"/>
                </a:cxn>
                <a:cxn ang="T13">
                  <a:pos x="T2" y="T3"/>
                </a:cxn>
                <a:cxn ang="T14">
                  <a:pos x="T4" y="T5"/>
                </a:cxn>
                <a:cxn ang="T15">
                  <a:pos x="T6" y="T7"/>
                </a:cxn>
                <a:cxn ang="T16">
                  <a:pos x="T8" y="T9"/>
                </a:cxn>
                <a:cxn ang="T17">
                  <a:pos x="T10" y="T11"/>
                </a:cxn>
              </a:cxnLst>
              <a:rect l="T18" t="T19" r="T20" b="T21"/>
              <a:pathLst>
                <a:path w="335" h="449">
                  <a:moveTo>
                    <a:pt x="335" y="0"/>
                  </a:moveTo>
                  <a:lnTo>
                    <a:pt x="335" y="224"/>
                  </a:lnTo>
                  <a:lnTo>
                    <a:pt x="335" y="449"/>
                  </a:lnTo>
                  <a:lnTo>
                    <a:pt x="235" y="449"/>
                  </a:lnTo>
                  <a:lnTo>
                    <a:pt x="122" y="449"/>
                  </a:lnTo>
                  <a:lnTo>
                    <a:pt x="0" y="449"/>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02" name="Line 1655"/>
            <p:cNvSpPr>
              <a:spLocks noChangeShapeType="1"/>
            </p:cNvSpPr>
            <p:nvPr/>
          </p:nvSpPr>
          <p:spPr bwMode="auto">
            <a:xfrm flipH="1">
              <a:off x="3126" y="949"/>
              <a:ext cx="338"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03" name="Freeform 1656"/>
            <p:cNvSpPr>
              <a:spLocks/>
            </p:cNvSpPr>
            <p:nvPr/>
          </p:nvSpPr>
          <p:spPr bwMode="auto">
            <a:xfrm>
              <a:off x="3126" y="500"/>
              <a:ext cx="338" cy="449"/>
            </a:xfrm>
            <a:custGeom>
              <a:avLst/>
              <a:gdLst>
                <a:gd name="T0" fmla="*/ 338 w 338"/>
                <a:gd name="T1" fmla="*/ 0 h 449"/>
                <a:gd name="T2" fmla="*/ 0 w 338"/>
                <a:gd name="T3" fmla="*/ 0 h 449"/>
                <a:gd name="T4" fmla="*/ 0 w 338"/>
                <a:gd name="T5" fmla="*/ 224 h 449"/>
                <a:gd name="T6" fmla="*/ 0 w 338"/>
                <a:gd name="T7" fmla="*/ 449 h 449"/>
                <a:gd name="T8" fmla="*/ 0 60000 65536"/>
                <a:gd name="T9" fmla="*/ 0 60000 65536"/>
                <a:gd name="T10" fmla="*/ 0 60000 65536"/>
                <a:gd name="T11" fmla="*/ 0 60000 65536"/>
                <a:gd name="T12" fmla="*/ 0 w 338"/>
                <a:gd name="T13" fmla="*/ 0 h 449"/>
                <a:gd name="T14" fmla="*/ 338 w 338"/>
                <a:gd name="T15" fmla="*/ 449 h 449"/>
              </a:gdLst>
              <a:ahLst/>
              <a:cxnLst>
                <a:cxn ang="T8">
                  <a:pos x="T0" y="T1"/>
                </a:cxn>
                <a:cxn ang="T9">
                  <a:pos x="T2" y="T3"/>
                </a:cxn>
                <a:cxn ang="T10">
                  <a:pos x="T4" y="T5"/>
                </a:cxn>
                <a:cxn ang="T11">
                  <a:pos x="T6" y="T7"/>
                </a:cxn>
              </a:cxnLst>
              <a:rect l="T12" t="T13" r="T14" b="T15"/>
              <a:pathLst>
                <a:path w="338" h="449">
                  <a:moveTo>
                    <a:pt x="338" y="0"/>
                  </a:moveTo>
                  <a:lnTo>
                    <a:pt x="0" y="0"/>
                  </a:lnTo>
                  <a:lnTo>
                    <a:pt x="0" y="224"/>
                  </a:lnTo>
                  <a:lnTo>
                    <a:pt x="0" y="449"/>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04" name="Freeform 1657"/>
            <p:cNvSpPr>
              <a:spLocks/>
            </p:cNvSpPr>
            <p:nvPr/>
          </p:nvSpPr>
          <p:spPr bwMode="auto">
            <a:xfrm>
              <a:off x="3464" y="500"/>
              <a:ext cx="1" cy="449"/>
            </a:xfrm>
            <a:custGeom>
              <a:avLst/>
              <a:gdLst>
                <a:gd name="T0" fmla="*/ 0 w 1"/>
                <a:gd name="T1" fmla="*/ 449 h 449"/>
                <a:gd name="T2" fmla="*/ 0 w 1"/>
                <a:gd name="T3" fmla="*/ 384 h 449"/>
                <a:gd name="T4" fmla="*/ 0 w 1"/>
                <a:gd name="T5" fmla="*/ 224 h 449"/>
                <a:gd name="T6" fmla="*/ 0 w 1"/>
                <a:gd name="T7" fmla="*/ 67 h 449"/>
                <a:gd name="T8" fmla="*/ 0 w 1"/>
                <a:gd name="T9" fmla="*/ 0 h 449"/>
                <a:gd name="T10" fmla="*/ 0 60000 65536"/>
                <a:gd name="T11" fmla="*/ 0 60000 65536"/>
                <a:gd name="T12" fmla="*/ 0 60000 65536"/>
                <a:gd name="T13" fmla="*/ 0 60000 65536"/>
                <a:gd name="T14" fmla="*/ 0 60000 65536"/>
                <a:gd name="T15" fmla="*/ 0 w 1"/>
                <a:gd name="T16" fmla="*/ 0 h 449"/>
                <a:gd name="T17" fmla="*/ 1 w 1"/>
                <a:gd name="T18" fmla="*/ 449 h 449"/>
              </a:gdLst>
              <a:ahLst/>
              <a:cxnLst>
                <a:cxn ang="T10">
                  <a:pos x="T0" y="T1"/>
                </a:cxn>
                <a:cxn ang="T11">
                  <a:pos x="T2" y="T3"/>
                </a:cxn>
                <a:cxn ang="T12">
                  <a:pos x="T4" y="T5"/>
                </a:cxn>
                <a:cxn ang="T13">
                  <a:pos x="T6" y="T7"/>
                </a:cxn>
                <a:cxn ang="T14">
                  <a:pos x="T8" y="T9"/>
                </a:cxn>
              </a:cxnLst>
              <a:rect l="T15" t="T16" r="T17" b="T18"/>
              <a:pathLst>
                <a:path w="1" h="449">
                  <a:moveTo>
                    <a:pt x="0" y="449"/>
                  </a:moveTo>
                  <a:lnTo>
                    <a:pt x="0" y="384"/>
                  </a:lnTo>
                  <a:lnTo>
                    <a:pt x="0" y="224"/>
                  </a:lnTo>
                  <a:lnTo>
                    <a:pt x="0" y="67"/>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05" name="Freeform 1658"/>
            <p:cNvSpPr>
              <a:spLocks/>
            </p:cNvSpPr>
            <p:nvPr/>
          </p:nvSpPr>
          <p:spPr bwMode="auto">
            <a:xfrm>
              <a:off x="2114" y="585"/>
              <a:ext cx="1" cy="281"/>
            </a:xfrm>
            <a:custGeom>
              <a:avLst/>
              <a:gdLst>
                <a:gd name="T0" fmla="*/ 0 w 1"/>
                <a:gd name="T1" fmla="*/ 281 h 281"/>
                <a:gd name="T2" fmla="*/ 0 w 1"/>
                <a:gd name="T3" fmla="*/ 279 h 281"/>
                <a:gd name="T4" fmla="*/ 0 w 1"/>
                <a:gd name="T5" fmla="*/ 224 h 281"/>
                <a:gd name="T6" fmla="*/ 0 w 1"/>
                <a:gd name="T7" fmla="*/ 203 h 281"/>
                <a:gd name="T8" fmla="*/ 0 w 1"/>
                <a:gd name="T9" fmla="*/ 139 h 281"/>
                <a:gd name="T10" fmla="*/ 0 w 1"/>
                <a:gd name="T11" fmla="*/ 78 h 281"/>
                <a:gd name="T12" fmla="*/ 0 w 1"/>
                <a:gd name="T13" fmla="*/ 56 h 281"/>
                <a:gd name="T14" fmla="*/ 0 w 1"/>
                <a:gd name="T15" fmla="*/ 0 h 281"/>
                <a:gd name="T16" fmla="*/ 0 w 1"/>
                <a:gd name="T17" fmla="*/ 0 h 28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
                <a:gd name="T28" fmla="*/ 0 h 281"/>
                <a:gd name="T29" fmla="*/ 1 w 1"/>
                <a:gd name="T30" fmla="*/ 281 h 28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 h="281">
                  <a:moveTo>
                    <a:pt x="0" y="281"/>
                  </a:moveTo>
                  <a:lnTo>
                    <a:pt x="0" y="279"/>
                  </a:lnTo>
                  <a:lnTo>
                    <a:pt x="0" y="224"/>
                  </a:lnTo>
                  <a:lnTo>
                    <a:pt x="0" y="203"/>
                  </a:lnTo>
                  <a:lnTo>
                    <a:pt x="0" y="139"/>
                  </a:lnTo>
                  <a:lnTo>
                    <a:pt x="0" y="78"/>
                  </a:lnTo>
                  <a:lnTo>
                    <a:pt x="0" y="56"/>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06" name="Freeform 1659"/>
            <p:cNvSpPr>
              <a:spLocks/>
            </p:cNvSpPr>
            <p:nvPr/>
          </p:nvSpPr>
          <p:spPr bwMode="auto">
            <a:xfrm>
              <a:off x="2295" y="681"/>
              <a:ext cx="89" cy="89"/>
            </a:xfrm>
            <a:custGeom>
              <a:avLst/>
              <a:gdLst>
                <a:gd name="T0" fmla="*/ 0 w 89"/>
                <a:gd name="T1" fmla="*/ 43 h 89"/>
                <a:gd name="T2" fmla="*/ 2 w 89"/>
                <a:gd name="T3" fmla="*/ 30 h 89"/>
                <a:gd name="T4" fmla="*/ 9 w 89"/>
                <a:gd name="T5" fmla="*/ 17 h 89"/>
                <a:gd name="T6" fmla="*/ 20 w 89"/>
                <a:gd name="T7" fmla="*/ 6 h 89"/>
                <a:gd name="T8" fmla="*/ 33 w 89"/>
                <a:gd name="T9" fmla="*/ 0 h 89"/>
                <a:gd name="T10" fmla="*/ 48 w 89"/>
                <a:gd name="T11" fmla="*/ 0 h 89"/>
                <a:gd name="T12" fmla="*/ 63 w 89"/>
                <a:gd name="T13" fmla="*/ 2 h 89"/>
                <a:gd name="T14" fmla="*/ 68 w 89"/>
                <a:gd name="T15" fmla="*/ 6 h 89"/>
                <a:gd name="T16" fmla="*/ 74 w 89"/>
                <a:gd name="T17" fmla="*/ 11 h 89"/>
                <a:gd name="T18" fmla="*/ 83 w 89"/>
                <a:gd name="T19" fmla="*/ 24 h 89"/>
                <a:gd name="T20" fmla="*/ 89 w 89"/>
                <a:gd name="T21" fmla="*/ 37 h 89"/>
                <a:gd name="T22" fmla="*/ 89 w 89"/>
                <a:gd name="T23" fmla="*/ 43 h 89"/>
                <a:gd name="T24" fmla="*/ 89 w 89"/>
                <a:gd name="T25" fmla="*/ 52 h 89"/>
                <a:gd name="T26" fmla="*/ 83 w 89"/>
                <a:gd name="T27" fmla="*/ 65 h 89"/>
                <a:gd name="T28" fmla="*/ 76 w 89"/>
                <a:gd name="T29" fmla="*/ 76 h 89"/>
                <a:gd name="T30" fmla="*/ 63 w 89"/>
                <a:gd name="T31" fmla="*/ 85 h 89"/>
                <a:gd name="T32" fmla="*/ 48 w 89"/>
                <a:gd name="T33" fmla="*/ 89 h 89"/>
                <a:gd name="T34" fmla="*/ 33 w 89"/>
                <a:gd name="T35" fmla="*/ 87 h 89"/>
                <a:gd name="T36" fmla="*/ 20 w 89"/>
                <a:gd name="T37" fmla="*/ 83 h 89"/>
                <a:gd name="T38" fmla="*/ 9 w 89"/>
                <a:gd name="T39" fmla="*/ 72 h 89"/>
                <a:gd name="T40" fmla="*/ 2 w 89"/>
                <a:gd name="T41" fmla="*/ 59 h 89"/>
                <a:gd name="T42" fmla="*/ 0 w 89"/>
                <a:gd name="T43" fmla="*/ 43 h 8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9"/>
                <a:gd name="T67" fmla="*/ 0 h 89"/>
                <a:gd name="T68" fmla="*/ 89 w 89"/>
                <a:gd name="T69" fmla="*/ 89 h 8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9" h="89">
                  <a:moveTo>
                    <a:pt x="0" y="43"/>
                  </a:moveTo>
                  <a:lnTo>
                    <a:pt x="2" y="30"/>
                  </a:lnTo>
                  <a:lnTo>
                    <a:pt x="9" y="17"/>
                  </a:lnTo>
                  <a:lnTo>
                    <a:pt x="20" y="6"/>
                  </a:lnTo>
                  <a:lnTo>
                    <a:pt x="33" y="0"/>
                  </a:lnTo>
                  <a:lnTo>
                    <a:pt x="48" y="0"/>
                  </a:lnTo>
                  <a:lnTo>
                    <a:pt x="63" y="2"/>
                  </a:lnTo>
                  <a:lnTo>
                    <a:pt x="68" y="6"/>
                  </a:lnTo>
                  <a:lnTo>
                    <a:pt x="74" y="11"/>
                  </a:lnTo>
                  <a:lnTo>
                    <a:pt x="83" y="24"/>
                  </a:lnTo>
                  <a:lnTo>
                    <a:pt x="89" y="37"/>
                  </a:lnTo>
                  <a:lnTo>
                    <a:pt x="89" y="43"/>
                  </a:lnTo>
                  <a:lnTo>
                    <a:pt x="89" y="52"/>
                  </a:lnTo>
                  <a:lnTo>
                    <a:pt x="83" y="65"/>
                  </a:lnTo>
                  <a:lnTo>
                    <a:pt x="76" y="76"/>
                  </a:lnTo>
                  <a:lnTo>
                    <a:pt x="63" y="85"/>
                  </a:lnTo>
                  <a:lnTo>
                    <a:pt x="48" y="89"/>
                  </a:lnTo>
                  <a:lnTo>
                    <a:pt x="33" y="87"/>
                  </a:lnTo>
                  <a:lnTo>
                    <a:pt x="20" y="83"/>
                  </a:lnTo>
                  <a:lnTo>
                    <a:pt x="9" y="72"/>
                  </a:lnTo>
                  <a:lnTo>
                    <a:pt x="2" y="59"/>
                  </a:lnTo>
                  <a:lnTo>
                    <a:pt x="0" y="43"/>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07" name="Line 1660"/>
            <p:cNvSpPr>
              <a:spLocks noChangeShapeType="1"/>
            </p:cNvSpPr>
            <p:nvPr/>
          </p:nvSpPr>
          <p:spPr bwMode="auto">
            <a:xfrm>
              <a:off x="2901" y="949"/>
              <a:ext cx="225"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08" name="Line 1661"/>
            <p:cNvSpPr>
              <a:spLocks noChangeShapeType="1"/>
            </p:cNvSpPr>
            <p:nvPr/>
          </p:nvSpPr>
          <p:spPr bwMode="auto">
            <a:xfrm>
              <a:off x="2901" y="500"/>
              <a:ext cx="225"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09" name="Freeform 1662"/>
            <p:cNvSpPr>
              <a:spLocks/>
            </p:cNvSpPr>
            <p:nvPr/>
          </p:nvSpPr>
          <p:spPr bwMode="auto">
            <a:xfrm>
              <a:off x="1857" y="641"/>
              <a:ext cx="1" cy="168"/>
            </a:xfrm>
            <a:custGeom>
              <a:avLst/>
              <a:gdLst>
                <a:gd name="T0" fmla="*/ 0 w 1"/>
                <a:gd name="T1" fmla="*/ 0 h 168"/>
                <a:gd name="T2" fmla="*/ 0 w 1"/>
                <a:gd name="T3" fmla="*/ 0 h 168"/>
                <a:gd name="T4" fmla="*/ 0 w 1"/>
                <a:gd name="T5" fmla="*/ 22 h 168"/>
                <a:gd name="T6" fmla="*/ 0 w 1"/>
                <a:gd name="T7" fmla="*/ 83 h 168"/>
                <a:gd name="T8" fmla="*/ 0 w 1"/>
                <a:gd name="T9" fmla="*/ 147 h 168"/>
                <a:gd name="T10" fmla="*/ 0 w 1"/>
                <a:gd name="T11" fmla="*/ 168 h 168"/>
                <a:gd name="T12" fmla="*/ 0 w 1"/>
                <a:gd name="T13" fmla="*/ 168 h 168"/>
                <a:gd name="T14" fmla="*/ 0 60000 65536"/>
                <a:gd name="T15" fmla="*/ 0 60000 65536"/>
                <a:gd name="T16" fmla="*/ 0 60000 65536"/>
                <a:gd name="T17" fmla="*/ 0 60000 65536"/>
                <a:gd name="T18" fmla="*/ 0 60000 65536"/>
                <a:gd name="T19" fmla="*/ 0 60000 65536"/>
                <a:gd name="T20" fmla="*/ 0 60000 65536"/>
                <a:gd name="T21" fmla="*/ 0 w 1"/>
                <a:gd name="T22" fmla="*/ 0 h 168"/>
                <a:gd name="T23" fmla="*/ 1 w 1"/>
                <a:gd name="T24" fmla="*/ 168 h 16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 h="168">
                  <a:moveTo>
                    <a:pt x="0" y="0"/>
                  </a:moveTo>
                  <a:lnTo>
                    <a:pt x="0" y="0"/>
                  </a:lnTo>
                  <a:lnTo>
                    <a:pt x="0" y="22"/>
                  </a:lnTo>
                  <a:lnTo>
                    <a:pt x="0" y="83"/>
                  </a:lnTo>
                  <a:lnTo>
                    <a:pt x="0" y="147"/>
                  </a:lnTo>
                  <a:lnTo>
                    <a:pt x="0" y="168"/>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10" name="Freeform 1663"/>
            <p:cNvSpPr>
              <a:spLocks/>
            </p:cNvSpPr>
            <p:nvPr/>
          </p:nvSpPr>
          <p:spPr bwMode="auto">
            <a:xfrm>
              <a:off x="1833" y="663"/>
              <a:ext cx="1" cy="125"/>
            </a:xfrm>
            <a:custGeom>
              <a:avLst/>
              <a:gdLst>
                <a:gd name="T0" fmla="*/ 0 w 1"/>
                <a:gd name="T1" fmla="*/ 125 h 125"/>
                <a:gd name="T2" fmla="*/ 0 w 1"/>
                <a:gd name="T3" fmla="*/ 122 h 125"/>
                <a:gd name="T4" fmla="*/ 0 w 1"/>
                <a:gd name="T5" fmla="*/ 61 h 125"/>
                <a:gd name="T6" fmla="*/ 0 w 1"/>
                <a:gd name="T7" fmla="*/ 0 h 125"/>
                <a:gd name="T8" fmla="*/ 0 w 1"/>
                <a:gd name="T9" fmla="*/ 0 h 125"/>
                <a:gd name="T10" fmla="*/ 0 60000 65536"/>
                <a:gd name="T11" fmla="*/ 0 60000 65536"/>
                <a:gd name="T12" fmla="*/ 0 60000 65536"/>
                <a:gd name="T13" fmla="*/ 0 60000 65536"/>
                <a:gd name="T14" fmla="*/ 0 60000 65536"/>
                <a:gd name="T15" fmla="*/ 0 w 1"/>
                <a:gd name="T16" fmla="*/ 0 h 125"/>
                <a:gd name="T17" fmla="*/ 1 w 1"/>
                <a:gd name="T18" fmla="*/ 125 h 125"/>
              </a:gdLst>
              <a:ahLst/>
              <a:cxnLst>
                <a:cxn ang="T10">
                  <a:pos x="T0" y="T1"/>
                </a:cxn>
                <a:cxn ang="T11">
                  <a:pos x="T2" y="T3"/>
                </a:cxn>
                <a:cxn ang="T12">
                  <a:pos x="T4" y="T5"/>
                </a:cxn>
                <a:cxn ang="T13">
                  <a:pos x="T6" y="T7"/>
                </a:cxn>
                <a:cxn ang="T14">
                  <a:pos x="T8" y="T9"/>
                </a:cxn>
              </a:cxnLst>
              <a:rect l="T15" t="T16" r="T17" b="T18"/>
              <a:pathLst>
                <a:path w="1" h="125">
                  <a:moveTo>
                    <a:pt x="0" y="125"/>
                  </a:moveTo>
                  <a:lnTo>
                    <a:pt x="0" y="122"/>
                  </a:lnTo>
                  <a:lnTo>
                    <a:pt x="0" y="61"/>
                  </a:lnTo>
                  <a:lnTo>
                    <a:pt x="0" y="0"/>
                  </a:lnTo>
                </a:path>
              </a:pathLst>
            </a:custGeom>
            <a:noFill/>
            <a:ln w="269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11" name="Freeform 1664"/>
            <p:cNvSpPr>
              <a:spLocks/>
            </p:cNvSpPr>
            <p:nvPr/>
          </p:nvSpPr>
          <p:spPr bwMode="auto">
            <a:xfrm>
              <a:off x="1660" y="724"/>
              <a:ext cx="245" cy="1"/>
            </a:xfrm>
            <a:custGeom>
              <a:avLst/>
              <a:gdLst>
                <a:gd name="T0" fmla="*/ 0 w 245"/>
                <a:gd name="T1" fmla="*/ 0 h 1"/>
                <a:gd name="T2" fmla="*/ 173 w 245"/>
                <a:gd name="T3" fmla="*/ 0 h 1"/>
                <a:gd name="T4" fmla="*/ 197 w 245"/>
                <a:gd name="T5" fmla="*/ 0 h 1"/>
                <a:gd name="T6" fmla="*/ 245 w 245"/>
                <a:gd name="T7" fmla="*/ 0 h 1"/>
                <a:gd name="T8" fmla="*/ 0 60000 65536"/>
                <a:gd name="T9" fmla="*/ 0 60000 65536"/>
                <a:gd name="T10" fmla="*/ 0 60000 65536"/>
                <a:gd name="T11" fmla="*/ 0 60000 65536"/>
                <a:gd name="T12" fmla="*/ 0 w 245"/>
                <a:gd name="T13" fmla="*/ 0 h 1"/>
                <a:gd name="T14" fmla="*/ 245 w 245"/>
                <a:gd name="T15" fmla="*/ 1 h 1"/>
              </a:gdLst>
              <a:ahLst/>
              <a:cxnLst>
                <a:cxn ang="T8">
                  <a:pos x="T0" y="T1"/>
                </a:cxn>
                <a:cxn ang="T9">
                  <a:pos x="T2" y="T3"/>
                </a:cxn>
                <a:cxn ang="T10">
                  <a:pos x="T4" y="T5"/>
                </a:cxn>
                <a:cxn ang="T11">
                  <a:pos x="T6" y="T7"/>
                </a:cxn>
              </a:cxnLst>
              <a:rect l="T12" t="T13" r="T14" b="T15"/>
              <a:pathLst>
                <a:path w="245" h="1">
                  <a:moveTo>
                    <a:pt x="0" y="0"/>
                  </a:moveTo>
                  <a:lnTo>
                    <a:pt x="173" y="0"/>
                  </a:lnTo>
                  <a:lnTo>
                    <a:pt x="197" y="0"/>
                  </a:lnTo>
                  <a:lnTo>
                    <a:pt x="24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12" name="Line 1665"/>
            <p:cNvSpPr>
              <a:spLocks noChangeShapeType="1"/>
            </p:cNvSpPr>
            <p:nvPr/>
          </p:nvSpPr>
          <p:spPr bwMode="auto">
            <a:xfrm>
              <a:off x="1926"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3" name="Freeform 1666"/>
            <p:cNvSpPr>
              <a:spLocks/>
            </p:cNvSpPr>
            <p:nvPr/>
          </p:nvSpPr>
          <p:spPr bwMode="auto">
            <a:xfrm>
              <a:off x="1972" y="724"/>
              <a:ext cx="271" cy="1"/>
            </a:xfrm>
            <a:custGeom>
              <a:avLst/>
              <a:gdLst>
                <a:gd name="T0" fmla="*/ 0 w 271"/>
                <a:gd name="T1" fmla="*/ 0 h 1"/>
                <a:gd name="T2" fmla="*/ 142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42"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14" name="Line 1667"/>
            <p:cNvSpPr>
              <a:spLocks noChangeShapeType="1"/>
            </p:cNvSpPr>
            <p:nvPr/>
          </p:nvSpPr>
          <p:spPr bwMode="auto">
            <a:xfrm>
              <a:off x="2264" y="724"/>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5" name="Freeform 1668"/>
            <p:cNvSpPr>
              <a:spLocks/>
            </p:cNvSpPr>
            <p:nvPr/>
          </p:nvSpPr>
          <p:spPr bwMode="auto">
            <a:xfrm>
              <a:off x="2406" y="724"/>
              <a:ext cx="175" cy="1"/>
            </a:xfrm>
            <a:custGeom>
              <a:avLst/>
              <a:gdLst>
                <a:gd name="T0" fmla="*/ 0 w 175"/>
                <a:gd name="T1" fmla="*/ 0 h 1"/>
                <a:gd name="T2" fmla="*/ 160 w 175"/>
                <a:gd name="T3" fmla="*/ 0 h 1"/>
                <a:gd name="T4" fmla="*/ 175 w 175"/>
                <a:gd name="T5" fmla="*/ 0 h 1"/>
                <a:gd name="T6" fmla="*/ 0 60000 65536"/>
                <a:gd name="T7" fmla="*/ 0 60000 65536"/>
                <a:gd name="T8" fmla="*/ 0 60000 65536"/>
                <a:gd name="T9" fmla="*/ 0 w 175"/>
                <a:gd name="T10" fmla="*/ 0 h 1"/>
                <a:gd name="T11" fmla="*/ 175 w 175"/>
                <a:gd name="T12" fmla="*/ 1 h 1"/>
              </a:gdLst>
              <a:ahLst/>
              <a:cxnLst>
                <a:cxn ang="T6">
                  <a:pos x="T0" y="T1"/>
                </a:cxn>
                <a:cxn ang="T7">
                  <a:pos x="T2" y="T3"/>
                </a:cxn>
                <a:cxn ang="T8">
                  <a:pos x="T4" y="T5"/>
                </a:cxn>
              </a:cxnLst>
              <a:rect l="T9" t="T10" r="T11" b="T12"/>
              <a:pathLst>
                <a:path w="175" h="1">
                  <a:moveTo>
                    <a:pt x="0" y="0"/>
                  </a:moveTo>
                  <a:lnTo>
                    <a:pt x="160" y="0"/>
                  </a:lnTo>
                  <a:lnTo>
                    <a:pt x="175"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16" name="Freeform 1669"/>
            <p:cNvSpPr>
              <a:spLocks/>
            </p:cNvSpPr>
            <p:nvPr/>
          </p:nvSpPr>
          <p:spPr bwMode="auto">
            <a:xfrm>
              <a:off x="2363" y="724"/>
              <a:ext cx="21" cy="1"/>
            </a:xfrm>
            <a:custGeom>
              <a:avLst/>
              <a:gdLst>
                <a:gd name="T0" fmla="*/ 0 w 21"/>
                <a:gd name="T1" fmla="*/ 0 h 1"/>
                <a:gd name="T2" fmla="*/ 21 w 21"/>
                <a:gd name="T3" fmla="*/ 0 h 1"/>
                <a:gd name="T4" fmla="*/ 21 w 21"/>
                <a:gd name="T5" fmla="*/ 0 h 1"/>
                <a:gd name="T6" fmla="*/ 0 60000 65536"/>
                <a:gd name="T7" fmla="*/ 0 60000 65536"/>
                <a:gd name="T8" fmla="*/ 0 60000 65536"/>
                <a:gd name="T9" fmla="*/ 0 w 21"/>
                <a:gd name="T10" fmla="*/ 0 h 1"/>
                <a:gd name="T11" fmla="*/ 21 w 21"/>
                <a:gd name="T12" fmla="*/ 1 h 1"/>
              </a:gdLst>
              <a:ahLst/>
              <a:cxnLst>
                <a:cxn ang="T6">
                  <a:pos x="T0" y="T1"/>
                </a:cxn>
                <a:cxn ang="T7">
                  <a:pos x="T2" y="T3"/>
                </a:cxn>
                <a:cxn ang="T8">
                  <a:pos x="T4" y="T5"/>
                </a:cxn>
              </a:cxnLst>
              <a:rect l="T9" t="T10" r="T11" b="T12"/>
              <a:pathLst>
                <a:path w="21" h="1">
                  <a:moveTo>
                    <a:pt x="0" y="0"/>
                  </a:moveTo>
                  <a:lnTo>
                    <a:pt x="2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17" name="Line 1670"/>
            <p:cNvSpPr>
              <a:spLocks noChangeShapeType="1"/>
            </p:cNvSpPr>
            <p:nvPr/>
          </p:nvSpPr>
          <p:spPr bwMode="auto">
            <a:xfrm>
              <a:off x="2310" y="724"/>
              <a:ext cx="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8" name="Line 1671"/>
            <p:cNvSpPr>
              <a:spLocks noChangeShapeType="1"/>
            </p:cNvSpPr>
            <p:nvPr/>
          </p:nvSpPr>
          <p:spPr bwMode="auto">
            <a:xfrm>
              <a:off x="2603" y="724"/>
              <a:ext cx="21"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19" name="Freeform 1672"/>
            <p:cNvSpPr>
              <a:spLocks/>
            </p:cNvSpPr>
            <p:nvPr/>
          </p:nvSpPr>
          <p:spPr bwMode="auto">
            <a:xfrm>
              <a:off x="2648" y="724"/>
              <a:ext cx="269" cy="1"/>
            </a:xfrm>
            <a:custGeom>
              <a:avLst/>
              <a:gdLst>
                <a:gd name="T0" fmla="*/ 0 w 269"/>
                <a:gd name="T1" fmla="*/ 0 h 1"/>
                <a:gd name="T2" fmla="*/ 40 w 269"/>
                <a:gd name="T3" fmla="*/ 0 h 1"/>
                <a:gd name="T4" fmla="*/ 153 w 269"/>
                <a:gd name="T5" fmla="*/ 0 h 1"/>
                <a:gd name="T6" fmla="*/ 253 w 269"/>
                <a:gd name="T7" fmla="*/ 0 h 1"/>
                <a:gd name="T8" fmla="*/ 269 w 269"/>
                <a:gd name="T9" fmla="*/ 0 h 1"/>
                <a:gd name="T10" fmla="*/ 0 60000 65536"/>
                <a:gd name="T11" fmla="*/ 0 60000 65536"/>
                <a:gd name="T12" fmla="*/ 0 60000 65536"/>
                <a:gd name="T13" fmla="*/ 0 60000 65536"/>
                <a:gd name="T14" fmla="*/ 0 60000 65536"/>
                <a:gd name="T15" fmla="*/ 0 w 269"/>
                <a:gd name="T16" fmla="*/ 0 h 1"/>
                <a:gd name="T17" fmla="*/ 269 w 269"/>
                <a:gd name="T18" fmla="*/ 1 h 1"/>
              </a:gdLst>
              <a:ahLst/>
              <a:cxnLst>
                <a:cxn ang="T10">
                  <a:pos x="T0" y="T1"/>
                </a:cxn>
                <a:cxn ang="T11">
                  <a:pos x="T2" y="T3"/>
                </a:cxn>
                <a:cxn ang="T12">
                  <a:pos x="T4" y="T5"/>
                </a:cxn>
                <a:cxn ang="T13">
                  <a:pos x="T6" y="T7"/>
                </a:cxn>
                <a:cxn ang="T14">
                  <a:pos x="T8" y="T9"/>
                </a:cxn>
              </a:cxnLst>
              <a:rect l="T15" t="T16" r="T17" b="T18"/>
              <a:pathLst>
                <a:path w="269" h="1">
                  <a:moveTo>
                    <a:pt x="0" y="0"/>
                  </a:moveTo>
                  <a:lnTo>
                    <a:pt x="40" y="0"/>
                  </a:lnTo>
                  <a:lnTo>
                    <a:pt x="153" y="0"/>
                  </a:lnTo>
                  <a:lnTo>
                    <a:pt x="253" y="0"/>
                  </a:lnTo>
                  <a:lnTo>
                    <a:pt x="269"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20" name="Line 1673"/>
            <p:cNvSpPr>
              <a:spLocks noChangeShapeType="1"/>
            </p:cNvSpPr>
            <p:nvPr/>
          </p:nvSpPr>
          <p:spPr bwMode="auto">
            <a:xfrm>
              <a:off x="2941"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1" name="Freeform 1674"/>
            <p:cNvSpPr>
              <a:spLocks/>
            </p:cNvSpPr>
            <p:nvPr/>
          </p:nvSpPr>
          <p:spPr bwMode="auto">
            <a:xfrm>
              <a:off x="2984" y="724"/>
              <a:ext cx="271" cy="1"/>
            </a:xfrm>
            <a:custGeom>
              <a:avLst/>
              <a:gdLst>
                <a:gd name="T0" fmla="*/ 0 w 271"/>
                <a:gd name="T1" fmla="*/ 0 h 1"/>
                <a:gd name="T2" fmla="*/ 142 w 271"/>
                <a:gd name="T3" fmla="*/ 0 h 1"/>
                <a:gd name="T4" fmla="*/ 271 w 271"/>
                <a:gd name="T5" fmla="*/ 0 h 1"/>
                <a:gd name="T6" fmla="*/ 0 60000 65536"/>
                <a:gd name="T7" fmla="*/ 0 60000 65536"/>
                <a:gd name="T8" fmla="*/ 0 60000 65536"/>
                <a:gd name="T9" fmla="*/ 0 w 271"/>
                <a:gd name="T10" fmla="*/ 0 h 1"/>
                <a:gd name="T11" fmla="*/ 271 w 271"/>
                <a:gd name="T12" fmla="*/ 1 h 1"/>
              </a:gdLst>
              <a:ahLst/>
              <a:cxnLst>
                <a:cxn ang="T6">
                  <a:pos x="T0" y="T1"/>
                </a:cxn>
                <a:cxn ang="T7">
                  <a:pos x="T2" y="T3"/>
                </a:cxn>
                <a:cxn ang="T8">
                  <a:pos x="T4" y="T5"/>
                </a:cxn>
              </a:cxnLst>
              <a:rect l="T9" t="T10" r="T11" b="T12"/>
              <a:pathLst>
                <a:path w="271" h="1">
                  <a:moveTo>
                    <a:pt x="0" y="0"/>
                  </a:moveTo>
                  <a:lnTo>
                    <a:pt x="142" y="0"/>
                  </a:lnTo>
                  <a:lnTo>
                    <a:pt x="271"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22" name="Line 1675"/>
            <p:cNvSpPr>
              <a:spLocks noChangeShapeType="1"/>
            </p:cNvSpPr>
            <p:nvPr/>
          </p:nvSpPr>
          <p:spPr bwMode="auto">
            <a:xfrm>
              <a:off x="3277"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3" name="Freeform 1676"/>
            <p:cNvSpPr>
              <a:spLocks/>
            </p:cNvSpPr>
            <p:nvPr/>
          </p:nvSpPr>
          <p:spPr bwMode="auto">
            <a:xfrm>
              <a:off x="3323" y="724"/>
              <a:ext cx="246" cy="1"/>
            </a:xfrm>
            <a:custGeom>
              <a:avLst/>
              <a:gdLst>
                <a:gd name="T0" fmla="*/ 0 w 246"/>
                <a:gd name="T1" fmla="*/ 0 h 1"/>
                <a:gd name="T2" fmla="*/ 141 w 246"/>
                <a:gd name="T3" fmla="*/ 0 h 1"/>
                <a:gd name="T4" fmla="*/ 246 w 246"/>
                <a:gd name="T5" fmla="*/ 0 h 1"/>
                <a:gd name="T6" fmla="*/ 0 60000 65536"/>
                <a:gd name="T7" fmla="*/ 0 60000 65536"/>
                <a:gd name="T8" fmla="*/ 0 60000 65536"/>
                <a:gd name="T9" fmla="*/ 0 w 246"/>
                <a:gd name="T10" fmla="*/ 0 h 1"/>
                <a:gd name="T11" fmla="*/ 246 w 246"/>
                <a:gd name="T12" fmla="*/ 1 h 1"/>
              </a:gdLst>
              <a:ahLst/>
              <a:cxnLst>
                <a:cxn ang="T6">
                  <a:pos x="T0" y="T1"/>
                </a:cxn>
                <a:cxn ang="T7">
                  <a:pos x="T2" y="T3"/>
                </a:cxn>
                <a:cxn ang="T8">
                  <a:pos x="T4" y="T5"/>
                </a:cxn>
              </a:cxnLst>
              <a:rect l="T9" t="T10" r="T11" b="T12"/>
              <a:pathLst>
                <a:path w="246" h="1">
                  <a:moveTo>
                    <a:pt x="0" y="0"/>
                  </a:moveTo>
                  <a:lnTo>
                    <a:pt x="141" y="0"/>
                  </a:lnTo>
                  <a:lnTo>
                    <a:pt x="246"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24" name="Line 1677"/>
            <p:cNvSpPr>
              <a:spLocks noChangeShapeType="1"/>
            </p:cNvSpPr>
            <p:nvPr/>
          </p:nvSpPr>
          <p:spPr bwMode="auto">
            <a:xfrm>
              <a:off x="1833" y="663"/>
              <a:ext cx="24" cy="1"/>
            </a:xfrm>
            <a:prstGeom prst="line">
              <a:avLst/>
            </a:prstGeom>
            <a:noFill/>
            <a:ln w="269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5" name="Line 1678"/>
            <p:cNvSpPr>
              <a:spLocks noChangeShapeType="1"/>
            </p:cNvSpPr>
            <p:nvPr/>
          </p:nvSpPr>
          <p:spPr bwMode="auto">
            <a:xfrm>
              <a:off x="1867"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6" name="Line 1679"/>
            <p:cNvSpPr>
              <a:spLocks noChangeShapeType="1"/>
            </p:cNvSpPr>
            <p:nvPr/>
          </p:nvSpPr>
          <p:spPr bwMode="auto">
            <a:xfrm>
              <a:off x="1900" y="663"/>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7" name="Line 1680"/>
            <p:cNvSpPr>
              <a:spLocks noChangeShapeType="1"/>
            </p:cNvSpPr>
            <p:nvPr/>
          </p:nvSpPr>
          <p:spPr bwMode="auto">
            <a:xfrm>
              <a:off x="1935"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8" name="Line 1681"/>
            <p:cNvSpPr>
              <a:spLocks noChangeShapeType="1"/>
            </p:cNvSpPr>
            <p:nvPr/>
          </p:nvSpPr>
          <p:spPr bwMode="auto">
            <a:xfrm>
              <a:off x="1968" y="663"/>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29" name="Line 1682"/>
            <p:cNvSpPr>
              <a:spLocks noChangeShapeType="1"/>
            </p:cNvSpPr>
            <p:nvPr/>
          </p:nvSpPr>
          <p:spPr bwMode="auto">
            <a:xfrm>
              <a:off x="2003"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0" name="Line 1683"/>
            <p:cNvSpPr>
              <a:spLocks noChangeShapeType="1"/>
            </p:cNvSpPr>
            <p:nvPr/>
          </p:nvSpPr>
          <p:spPr bwMode="auto">
            <a:xfrm>
              <a:off x="2035" y="663"/>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1" name="Freeform 1684"/>
            <p:cNvSpPr>
              <a:spLocks/>
            </p:cNvSpPr>
            <p:nvPr/>
          </p:nvSpPr>
          <p:spPr bwMode="auto">
            <a:xfrm>
              <a:off x="2070" y="663"/>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32" name="Line 1685"/>
            <p:cNvSpPr>
              <a:spLocks noChangeShapeType="1"/>
            </p:cNvSpPr>
            <p:nvPr/>
          </p:nvSpPr>
          <p:spPr bwMode="auto">
            <a:xfrm>
              <a:off x="1833"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3" name="Line 1686"/>
            <p:cNvSpPr>
              <a:spLocks noChangeShapeType="1"/>
            </p:cNvSpPr>
            <p:nvPr/>
          </p:nvSpPr>
          <p:spPr bwMode="auto">
            <a:xfrm>
              <a:off x="1867"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4" name="Line 1687"/>
            <p:cNvSpPr>
              <a:spLocks noChangeShapeType="1"/>
            </p:cNvSpPr>
            <p:nvPr/>
          </p:nvSpPr>
          <p:spPr bwMode="auto">
            <a:xfrm>
              <a:off x="1900"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5" name="Line 1688"/>
            <p:cNvSpPr>
              <a:spLocks noChangeShapeType="1"/>
            </p:cNvSpPr>
            <p:nvPr/>
          </p:nvSpPr>
          <p:spPr bwMode="auto">
            <a:xfrm>
              <a:off x="1935"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6" name="Line 1689"/>
            <p:cNvSpPr>
              <a:spLocks noChangeShapeType="1"/>
            </p:cNvSpPr>
            <p:nvPr/>
          </p:nvSpPr>
          <p:spPr bwMode="auto">
            <a:xfrm>
              <a:off x="1968" y="788"/>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7" name="Line 1690"/>
            <p:cNvSpPr>
              <a:spLocks noChangeShapeType="1"/>
            </p:cNvSpPr>
            <p:nvPr/>
          </p:nvSpPr>
          <p:spPr bwMode="auto">
            <a:xfrm>
              <a:off x="2003"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8" name="Line 1691"/>
            <p:cNvSpPr>
              <a:spLocks noChangeShapeType="1"/>
            </p:cNvSpPr>
            <p:nvPr/>
          </p:nvSpPr>
          <p:spPr bwMode="auto">
            <a:xfrm>
              <a:off x="2035" y="788"/>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39" name="Freeform 1692"/>
            <p:cNvSpPr>
              <a:spLocks/>
            </p:cNvSpPr>
            <p:nvPr/>
          </p:nvSpPr>
          <p:spPr bwMode="auto">
            <a:xfrm>
              <a:off x="2070" y="788"/>
              <a:ext cx="44" cy="1"/>
            </a:xfrm>
            <a:custGeom>
              <a:avLst/>
              <a:gdLst>
                <a:gd name="T0" fmla="*/ 0 w 44"/>
                <a:gd name="T1" fmla="*/ 0 h 1"/>
                <a:gd name="T2" fmla="*/ 22 w 44"/>
                <a:gd name="T3" fmla="*/ 0 h 1"/>
                <a:gd name="T4" fmla="*/ 33 w 44"/>
                <a:gd name="T5" fmla="*/ 0 h 1"/>
                <a:gd name="T6" fmla="*/ 44 w 44"/>
                <a:gd name="T7" fmla="*/ 0 h 1"/>
                <a:gd name="T8" fmla="*/ 0 60000 65536"/>
                <a:gd name="T9" fmla="*/ 0 60000 65536"/>
                <a:gd name="T10" fmla="*/ 0 60000 65536"/>
                <a:gd name="T11" fmla="*/ 0 60000 65536"/>
                <a:gd name="T12" fmla="*/ 0 w 44"/>
                <a:gd name="T13" fmla="*/ 0 h 1"/>
                <a:gd name="T14" fmla="*/ 44 w 44"/>
                <a:gd name="T15" fmla="*/ 1 h 1"/>
              </a:gdLst>
              <a:ahLst/>
              <a:cxnLst>
                <a:cxn ang="T8">
                  <a:pos x="T0" y="T1"/>
                </a:cxn>
                <a:cxn ang="T9">
                  <a:pos x="T2" y="T3"/>
                </a:cxn>
                <a:cxn ang="T10">
                  <a:pos x="T4" y="T5"/>
                </a:cxn>
                <a:cxn ang="T11">
                  <a:pos x="T6" y="T7"/>
                </a:cxn>
              </a:cxnLst>
              <a:rect l="T12" t="T13" r="T14" b="T15"/>
              <a:pathLst>
                <a:path w="44" h="1">
                  <a:moveTo>
                    <a:pt x="0" y="0"/>
                  </a:moveTo>
                  <a:lnTo>
                    <a:pt x="22" y="0"/>
                  </a:lnTo>
                  <a:lnTo>
                    <a:pt x="33" y="0"/>
                  </a:lnTo>
                  <a:lnTo>
                    <a:pt x="4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40" name="Line 1693"/>
            <p:cNvSpPr>
              <a:spLocks noChangeShapeType="1"/>
            </p:cNvSpPr>
            <p:nvPr/>
          </p:nvSpPr>
          <p:spPr bwMode="auto">
            <a:xfrm flipH="1">
              <a:off x="2317"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1" name="Line 1694"/>
            <p:cNvSpPr>
              <a:spLocks noChangeShapeType="1"/>
            </p:cNvSpPr>
            <p:nvPr/>
          </p:nvSpPr>
          <p:spPr bwMode="auto">
            <a:xfrm>
              <a:off x="2339" y="724"/>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2" name="Line 1695"/>
            <p:cNvSpPr>
              <a:spLocks noChangeShapeType="1"/>
            </p:cNvSpPr>
            <p:nvPr/>
          </p:nvSpPr>
          <p:spPr bwMode="auto">
            <a:xfrm>
              <a:off x="2339" y="724"/>
              <a:ext cx="2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3" name="Line 1696"/>
            <p:cNvSpPr>
              <a:spLocks noChangeShapeType="1"/>
            </p:cNvSpPr>
            <p:nvPr/>
          </p:nvSpPr>
          <p:spPr bwMode="auto">
            <a:xfrm flipV="1">
              <a:off x="2339" y="657"/>
              <a:ext cx="1" cy="24"/>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4" name="Freeform 1697"/>
            <p:cNvSpPr>
              <a:spLocks/>
            </p:cNvSpPr>
            <p:nvPr/>
          </p:nvSpPr>
          <p:spPr bwMode="auto">
            <a:xfrm>
              <a:off x="2271" y="724"/>
              <a:ext cx="24" cy="1"/>
            </a:xfrm>
            <a:custGeom>
              <a:avLst/>
              <a:gdLst>
                <a:gd name="T0" fmla="*/ 24 w 24"/>
                <a:gd name="T1" fmla="*/ 0 h 1"/>
                <a:gd name="T2" fmla="*/ 17 w 24"/>
                <a:gd name="T3" fmla="*/ 0 h 1"/>
                <a:gd name="T4" fmla="*/ 0 w 24"/>
                <a:gd name="T5" fmla="*/ 0 h 1"/>
                <a:gd name="T6" fmla="*/ 0 60000 65536"/>
                <a:gd name="T7" fmla="*/ 0 60000 65536"/>
                <a:gd name="T8" fmla="*/ 0 60000 65536"/>
                <a:gd name="T9" fmla="*/ 0 w 24"/>
                <a:gd name="T10" fmla="*/ 0 h 1"/>
                <a:gd name="T11" fmla="*/ 24 w 24"/>
                <a:gd name="T12" fmla="*/ 1 h 1"/>
              </a:gdLst>
              <a:ahLst/>
              <a:cxnLst>
                <a:cxn ang="T6">
                  <a:pos x="T0" y="T1"/>
                </a:cxn>
                <a:cxn ang="T7">
                  <a:pos x="T2" y="T3"/>
                </a:cxn>
                <a:cxn ang="T8">
                  <a:pos x="T4" y="T5"/>
                </a:cxn>
              </a:cxnLst>
              <a:rect l="T9" t="T10" r="T11" b="T12"/>
              <a:pathLst>
                <a:path w="24" h="1">
                  <a:moveTo>
                    <a:pt x="24" y="0"/>
                  </a:moveTo>
                  <a:lnTo>
                    <a:pt x="17" y="0"/>
                  </a:lnTo>
                  <a:lnTo>
                    <a:pt x="0"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45" name="Line 1698"/>
            <p:cNvSpPr>
              <a:spLocks noChangeShapeType="1"/>
            </p:cNvSpPr>
            <p:nvPr/>
          </p:nvSpPr>
          <p:spPr bwMode="auto">
            <a:xfrm>
              <a:off x="2339" y="770"/>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6" name="Line 1699"/>
            <p:cNvSpPr>
              <a:spLocks noChangeShapeType="1"/>
            </p:cNvSpPr>
            <p:nvPr/>
          </p:nvSpPr>
          <p:spPr bwMode="auto">
            <a:xfrm>
              <a:off x="2384" y="724"/>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7" name="Line 1700"/>
            <p:cNvSpPr>
              <a:spLocks noChangeShapeType="1"/>
            </p:cNvSpPr>
            <p:nvPr/>
          </p:nvSpPr>
          <p:spPr bwMode="auto">
            <a:xfrm flipV="1">
              <a:off x="2339" y="702"/>
              <a:ext cx="1" cy="22"/>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8" name="Line 1701"/>
            <p:cNvSpPr>
              <a:spLocks noChangeShapeType="1"/>
            </p:cNvSpPr>
            <p:nvPr/>
          </p:nvSpPr>
          <p:spPr bwMode="auto">
            <a:xfrm flipH="1">
              <a:off x="1484" y="866"/>
              <a:ext cx="3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49" name="Freeform 1702"/>
            <p:cNvSpPr>
              <a:spLocks/>
            </p:cNvSpPr>
            <p:nvPr/>
          </p:nvSpPr>
          <p:spPr bwMode="auto">
            <a:xfrm>
              <a:off x="1883" y="888"/>
              <a:ext cx="113" cy="124"/>
            </a:xfrm>
            <a:custGeom>
              <a:avLst/>
              <a:gdLst>
                <a:gd name="T0" fmla="*/ 113 w 113"/>
                <a:gd name="T1" fmla="*/ 124 h 124"/>
                <a:gd name="T2" fmla="*/ 0 w 113"/>
                <a:gd name="T3" fmla="*/ 124 h 124"/>
                <a:gd name="T4" fmla="*/ 54 w 113"/>
                <a:gd name="T5" fmla="*/ 0 h 124"/>
                <a:gd name="T6" fmla="*/ 0 60000 65536"/>
                <a:gd name="T7" fmla="*/ 0 60000 65536"/>
                <a:gd name="T8" fmla="*/ 0 60000 65536"/>
                <a:gd name="T9" fmla="*/ 0 w 113"/>
                <a:gd name="T10" fmla="*/ 0 h 124"/>
                <a:gd name="T11" fmla="*/ 113 w 113"/>
                <a:gd name="T12" fmla="*/ 124 h 124"/>
              </a:gdLst>
              <a:ahLst/>
              <a:cxnLst>
                <a:cxn ang="T6">
                  <a:pos x="T0" y="T1"/>
                </a:cxn>
                <a:cxn ang="T7">
                  <a:pos x="T2" y="T3"/>
                </a:cxn>
                <a:cxn ang="T8">
                  <a:pos x="T4" y="T5"/>
                </a:cxn>
              </a:cxnLst>
              <a:rect l="T9" t="T10" r="T11" b="T12"/>
              <a:pathLst>
                <a:path w="113" h="124">
                  <a:moveTo>
                    <a:pt x="113" y="124"/>
                  </a:moveTo>
                  <a:lnTo>
                    <a:pt x="0" y="124"/>
                  </a:lnTo>
                  <a:lnTo>
                    <a:pt x="54"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50" name="Freeform 1703"/>
            <p:cNvSpPr>
              <a:spLocks/>
            </p:cNvSpPr>
            <p:nvPr/>
          </p:nvSpPr>
          <p:spPr bwMode="auto">
            <a:xfrm>
              <a:off x="2404" y="395"/>
              <a:ext cx="242" cy="218"/>
            </a:xfrm>
            <a:custGeom>
              <a:avLst/>
              <a:gdLst>
                <a:gd name="T0" fmla="*/ 0 w 242"/>
                <a:gd name="T1" fmla="*/ 218 h 218"/>
                <a:gd name="T2" fmla="*/ 18 w 242"/>
                <a:gd name="T3" fmla="*/ 190 h 218"/>
                <a:gd name="T4" fmla="*/ 129 w 242"/>
                <a:gd name="T5" fmla="*/ 0 h 218"/>
                <a:gd name="T6" fmla="*/ 242 w 242"/>
                <a:gd name="T7" fmla="*/ 0 h 218"/>
                <a:gd name="T8" fmla="*/ 0 60000 65536"/>
                <a:gd name="T9" fmla="*/ 0 60000 65536"/>
                <a:gd name="T10" fmla="*/ 0 60000 65536"/>
                <a:gd name="T11" fmla="*/ 0 60000 65536"/>
                <a:gd name="T12" fmla="*/ 0 w 242"/>
                <a:gd name="T13" fmla="*/ 0 h 218"/>
                <a:gd name="T14" fmla="*/ 242 w 242"/>
                <a:gd name="T15" fmla="*/ 218 h 218"/>
              </a:gdLst>
              <a:ahLst/>
              <a:cxnLst>
                <a:cxn ang="T8">
                  <a:pos x="T0" y="T1"/>
                </a:cxn>
                <a:cxn ang="T9">
                  <a:pos x="T2" y="T3"/>
                </a:cxn>
                <a:cxn ang="T10">
                  <a:pos x="T4" y="T5"/>
                </a:cxn>
                <a:cxn ang="T11">
                  <a:pos x="T6" y="T7"/>
                </a:cxn>
              </a:cxnLst>
              <a:rect l="T12" t="T13" r="T14" b="T15"/>
              <a:pathLst>
                <a:path w="242" h="218">
                  <a:moveTo>
                    <a:pt x="0" y="218"/>
                  </a:moveTo>
                  <a:lnTo>
                    <a:pt x="18" y="190"/>
                  </a:lnTo>
                  <a:lnTo>
                    <a:pt x="129" y="0"/>
                  </a:lnTo>
                  <a:lnTo>
                    <a:pt x="242" y="0"/>
                  </a:ln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51" name="Line 1704"/>
            <p:cNvSpPr>
              <a:spLocks noChangeShapeType="1"/>
            </p:cNvSpPr>
            <p:nvPr/>
          </p:nvSpPr>
          <p:spPr bwMode="auto">
            <a:xfrm flipH="1">
              <a:off x="1518" y="866"/>
              <a:ext cx="41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2" name="Line 1705"/>
            <p:cNvSpPr>
              <a:spLocks noChangeShapeType="1"/>
            </p:cNvSpPr>
            <p:nvPr/>
          </p:nvSpPr>
          <p:spPr bwMode="auto">
            <a:xfrm flipH="1">
              <a:off x="1957" y="866"/>
              <a:ext cx="135"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3" name="Line 1706"/>
            <p:cNvSpPr>
              <a:spLocks noChangeShapeType="1"/>
            </p:cNvSpPr>
            <p:nvPr/>
          </p:nvSpPr>
          <p:spPr bwMode="auto">
            <a:xfrm flipH="1">
              <a:off x="1518" y="585"/>
              <a:ext cx="574"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4" name="Line 1707"/>
            <p:cNvSpPr>
              <a:spLocks noChangeShapeType="1"/>
            </p:cNvSpPr>
            <p:nvPr/>
          </p:nvSpPr>
          <p:spPr bwMode="auto">
            <a:xfrm>
              <a:off x="3486" y="949"/>
              <a:ext cx="44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5" name="Line 1708"/>
            <p:cNvSpPr>
              <a:spLocks noChangeShapeType="1"/>
            </p:cNvSpPr>
            <p:nvPr/>
          </p:nvSpPr>
          <p:spPr bwMode="auto">
            <a:xfrm>
              <a:off x="3486" y="500"/>
              <a:ext cx="44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56" name="Freeform 1709"/>
            <p:cNvSpPr>
              <a:spLocks/>
            </p:cNvSpPr>
            <p:nvPr/>
          </p:nvSpPr>
          <p:spPr bwMode="auto">
            <a:xfrm>
              <a:off x="2363" y="606"/>
              <a:ext cx="54" cy="79"/>
            </a:xfrm>
            <a:custGeom>
              <a:avLst/>
              <a:gdLst>
                <a:gd name="T0" fmla="*/ 0 w 54"/>
                <a:gd name="T1" fmla="*/ 79 h 79"/>
                <a:gd name="T2" fmla="*/ 54 w 54"/>
                <a:gd name="T3" fmla="*/ 14 h 79"/>
                <a:gd name="T4" fmla="*/ 41 w 54"/>
                <a:gd name="T5" fmla="*/ 7 h 79"/>
                <a:gd name="T6" fmla="*/ 28 w 54"/>
                <a:gd name="T7" fmla="*/ 0 h 79"/>
                <a:gd name="T8" fmla="*/ 0 w 54"/>
                <a:gd name="T9" fmla="*/ 79 h 79"/>
                <a:gd name="T10" fmla="*/ 0 60000 65536"/>
                <a:gd name="T11" fmla="*/ 0 60000 65536"/>
                <a:gd name="T12" fmla="*/ 0 60000 65536"/>
                <a:gd name="T13" fmla="*/ 0 60000 65536"/>
                <a:gd name="T14" fmla="*/ 0 60000 65536"/>
                <a:gd name="T15" fmla="*/ 0 w 54"/>
                <a:gd name="T16" fmla="*/ 0 h 79"/>
                <a:gd name="T17" fmla="*/ 54 w 54"/>
                <a:gd name="T18" fmla="*/ 79 h 79"/>
              </a:gdLst>
              <a:ahLst/>
              <a:cxnLst>
                <a:cxn ang="T10">
                  <a:pos x="T0" y="T1"/>
                </a:cxn>
                <a:cxn ang="T11">
                  <a:pos x="T2" y="T3"/>
                </a:cxn>
                <a:cxn ang="T12">
                  <a:pos x="T4" y="T5"/>
                </a:cxn>
                <a:cxn ang="T13">
                  <a:pos x="T6" y="T7"/>
                </a:cxn>
                <a:cxn ang="T14">
                  <a:pos x="T8" y="T9"/>
                </a:cxn>
              </a:cxnLst>
              <a:rect l="T15" t="T16" r="T17" b="T18"/>
              <a:pathLst>
                <a:path w="54" h="79">
                  <a:moveTo>
                    <a:pt x="0" y="79"/>
                  </a:moveTo>
                  <a:lnTo>
                    <a:pt x="54" y="14"/>
                  </a:lnTo>
                  <a:lnTo>
                    <a:pt x="41" y="7"/>
                  </a:lnTo>
                  <a:lnTo>
                    <a:pt x="28" y="0"/>
                  </a:lnTo>
                  <a:lnTo>
                    <a:pt x="0" y="79"/>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57" name="Freeform 1710"/>
            <p:cNvSpPr>
              <a:spLocks/>
            </p:cNvSpPr>
            <p:nvPr/>
          </p:nvSpPr>
          <p:spPr bwMode="auto">
            <a:xfrm>
              <a:off x="1926" y="809"/>
              <a:ext cx="44" cy="83"/>
            </a:xfrm>
            <a:custGeom>
              <a:avLst/>
              <a:gdLst>
                <a:gd name="T0" fmla="*/ 44 w 44"/>
                <a:gd name="T1" fmla="*/ 0 h 83"/>
                <a:gd name="T2" fmla="*/ 31 w 44"/>
                <a:gd name="T3" fmla="*/ 57 h 83"/>
                <a:gd name="T4" fmla="*/ 27 w 44"/>
                <a:gd name="T5" fmla="*/ 83 h 83"/>
                <a:gd name="T6" fmla="*/ 11 w 44"/>
                <a:gd name="T7" fmla="*/ 79 h 83"/>
                <a:gd name="T8" fmla="*/ 0 w 44"/>
                <a:gd name="T9" fmla="*/ 75 h 83"/>
                <a:gd name="T10" fmla="*/ 9 w 44"/>
                <a:gd name="T11" fmla="*/ 57 h 83"/>
                <a:gd name="T12" fmla="*/ 44 w 44"/>
                <a:gd name="T13" fmla="*/ 0 h 83"/>
                <a:gd name="T14" fmla="*/ 0 60000 65536"/>
                <a:gd name="T15" fmla="*/ 0 60000 65536"/>
                <a:gd name="T16" fmla="*/ 0 60000 65536"/>
                <a:gd name="T17" fmla="*/ 0 60000 65536"/>
                <a:gd name="T18" fmla="*/ 0 60000 65536"/>
                <a:gd name="T19" fmla="*/ 0 60000 65536"/>
                <a:gd name="T20" fmla="*/ 0 60000 65536"/>
                <a:gd name="T21" fmla="*/ 0 w 44"/>
                <a:gd name="T22" fmla="*/ 0 h 83"/>
                <a:gd name="T23" fmla="*/ 44 w 44"/>
                <a:gd name="T24" fmla="*/ 83 h 8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 h="83">
                  <a:moveTo>
                    <a:pt x="44" y="0"/>
                  </a:moveTo>
                  <a:lnTo>
                    <a:pt x="31" y="57"/>
                  </a:lnTo>
                  <a:lnTo>
                    <a:pt x="27" y="83"/>
                  </a:lnTo>
                  <a:lnTo>
                    <a:pt x="11" y="79"/>
                  </a:lnTo>
                  <a:lnTo>
                    <a:pt x="0" y="75"/>
                  </a:lnTo>
                  <a:lnTo>
                    <a:pt x="9" y="57"/>
                  </a:lnTo>
                  <a:lnTo>
                    <a:pt x="44"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58" name="Rectangle 1711"/>
            <p:cNvSpPr>
              <a:spLocks noChangeArrowheads="1"/>
            </p:cNvSpPr>
            <p:nvPr/>
          </p:nvSpPr>
          <p:spPr bwMode="auto">
            <a:xfrm>
              <a:off x="3776" y="2062"/>
              <a:ext cx="317" cy="111"/>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3459" name="Line 1712"/>
            <p:cNvSpPr>
              <a:spLocks noChangeShapeType="1"/>
            </p:cNvSpPr>
            <p:nvPr/>
          </p:nvSpPr>
          <p:spPr bwMode="auto">
            <a:xfrm flipH="1">
              <a:off x="3772" y="2062"/>
              <a:ext cx="3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0" name="Line 1713"/>
            <p:cNvSpPr>
              <a:spLocks noChangeShapeType="1"/>
            </p:cNvSpPr>
            <p:nvPr/>
          </p:nvSpPr>
          <p:spPr bwMode="auto">
            <a:xfrm>
              <a:off x="3929"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1" name="Line 1714"/>
            <p:cNvSpPr>
              <a:spLocks noChangeShapeType="1"/>
            </p:cNvSpPr>
            <p:nvPr/>
          </p:nvSpPr>
          <p:spPr bwMode="auto">
            <a:xfrm>
              <a:off x="3772" y="2177"/>
              <a:ext cx="323"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2" name="Line 1715"/>
            <p:cNvSpPr>
              <a:spLocks noChangeShapeType="1"/>
            </p:cNvSpPr>
            <p:nvPr/>
          </p:nvSpPr>
          <p:spPr bwMode="auto">
            <a:xfrm>
              <a:off x="4095"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3" name="Line 1716"/>
            <p:cNvSpPr>
              <a:spLocks noChangeShapeType="1"/>
            </p:cNvSpPr>
            <p:nvPr/>
          </p:nvSpPr>
          <p:spPr bwMode="auto">
            <a:xfrm>
              <a:off x="4095"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4" name="Line 1717"/>
            <p:cNvSpPr>
              <a:spLocks noChangeShapeType="1"/>
            </p:cNvSpPr>
            <p:nvPr/>
          </p:nvSpPr>
          <p:spPr bwMode="auto">
            <a:xfrm flipH="1">
              <a:off x="3772" y="2062"/>
              <a:ext cx="157"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5" name="Line 1718"/>
            <p:cNvSpPr>
              <a:spLocks noChangeShapeType="1"/>
            </p:cNvSpPr>
            <p:nvPr/>
          </p:nvSpPr>
          <p:spPr bwMode="auto">
            <a:xfrm>
              <a:off x="3772"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66" name="Rectangle 1719"/>
            <p:cNvSpPr>
              <a:spLocks noChangeArrowheads="1"/>
            </p:cNvSpPr>
            <p:nvPr/>
          </p:nvSpPr>
          <p:spPr bwMode="auto">
            <a:xfrm>
              <a:off x="3958" y="2075"/>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0</a:t>
              </a:r>
              <a:endParaRPr lang="en-US"/>
            </a:p>
          </p:txBody>
        </p:sp>
        <p:sp>
          <p:nvSpPr>
            <p:cNvPr id="43467" name="Rectangle 1720"/>
            <p:cNvSpPr>
              <a:spLocks noChangeArrowheads="1"/>
            </p:cNvSpPr>
            <p:nvPr/>
          </p:nvSpPr>
          <p:spPr bwMode="auto">
            <a:xfrm>
              <a:off x="4002" y="2075"/>
              <a:ext cx="2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a:t>
              </a:r>
              <a:endParaRPr lang="en-US"/>
            </a:p>
          </p:txBody>
        </p:sp>
        <p:sp>
          <p:nvSpPr>
            <p:cNvPr id="43468" name="Rectangle 1721"/>
            <p:cNvSpPr>
              <a:spLocks noChangeArrowheads="1"/>
            </p:cNvSpPr>
            <p:nvPr/>
          </p:nvSpPr>
          <p:spPr bwMode="auto">
            <a:xfrm>
              <a:off x="4024" y="2075"/>
              <a:ext cx="44"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4</a:t>
              </a:r>
              <a:endParaRPr lang="en-US"/>
            </a:p>
          </p:txBody>
        </p:sp>
        <p:sp>
          <p:nvSpPr>
            <p:cNvPr id="43469" name="Line 1722"/>
            <p:cNvSpPr>
              <a:spLocks noChangeShapeType="1"/>
            </p:cNvSpPr>
            <p:nvPr/>
          </p:nvSpPr>
          <p:spPr bwMode="auto">
            <a:xfrm>
              <a:off x="3772" y="2062"/>
              <a:ext cx="1" cy="115"/>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70" name="Freeform 1723"/>
            <p:cNvSpPr>
              <a:spLocks/>
            </p:cNvSpPr>
            <p:nvPr/>
          </p:nvSpPr>
          <p:spPr bwMode="auto">
            <a:xfrm>
              <a:off x="3792" y="2068"/>
              <a:ext cx="124" cy="81"/>
            </a:xfrm>
            <a:custGeom>
              <a:avLst/>
              <a:gdLst>
                <a:gd name="T0" fmla="*/ 0 w 57"/>
                <a:gd name="T1" fmla="*/ 847 h 37"/>
                <a:gd name="T2" fmla="*/ 1277 w 57"/>
                <a:gd name="T3" fmla="*/ 847 h 37"/>
                <a:gd name="T4" fmla="*/ 1277 w 57"/>
                <a:gd name="T5" fmla="*/ 733 h 37"/>
                <a:gd name="T6" fmla="*/ 20 w 57"/>
                <a:gd name="T7" fmla="*/ 733 h 37"/>
                <a:gd name="T8" fmla="*/ 0 w 57"/>
                <a:gd name="T9" fmla="*/ 847 h 37"/>
                <a:gd name="T10" fmla="*/ 0 60000 65536"/>
                <a:gd name="T11" fmla="*/ 0 60000 65536"/>
                <a:gd name="T12" fmla="*/ 0 60000 65536"/>
                <a:gd name="T13" fmla="*/ 0 60000 65536"/>
                <a:gd name="T14" fmla="*/ 0 60000 65536"/>
                <a:gd name="T15" fmla="*/ 0 w 57"/>
                <a:gd name="T16" fmla="*/ 0 h 37"/>
                <a:gd name="T17" fmla="*/ 57 w 57"/>
                <a:gd name="T18" fmla="*/ 37 h 37"/>
              </a:gdLst>
              <a:ahLst/>
              <a:cxnLst>
                <a:cxn ang="T10">
                  <a:pos x="T0" y="T1"/>
                </a:cxn>
                <a:cxn ang="T11">
                  <a:pos x="T2" y="T3"/>
                </a:cxn>
                <a:cxn ang="T12">
                  <a:pos x="T4" y="T5"/>
                </a:cxn>
                <a:cxn ang="T13">
                  <a:pos x="T6" y="T7"/>
                </a:cxn>
                <a:cxn ang="T14">
                  <a:pos x="T8" y="T9"/>
                </a:cxn>
              </a:cxnLst>
              <a:rect l="T15" t="T16" r="T17" b="T18"/>
              <a:pathLst>
                <a:path w="57" h="37">
                  <a:moveTo>
                    <a:pt x="0" y="37"/>
                  </a:moveTo>
                  <a:cubicBezTo>
                    <a:pt x="57" y="37"/>
                    <a:pt x="57" y="37"/>
                    <a:pt x="57" y="37"/>
                  </a:cubicBezTo>
                  <a:cubicBezTo>
                    <a:pt x="57" y="32"/>
                    <a:pt x="57" y="32"/>
                    <a:pt x="57" y="32"/>
                  </a:cubicBezTo>
                  <a:cubicBezTo>
                    <a:pt x="51" y="0"/>
                    <a:pt x="6" y="0"/>
                    <a:pt x="1" y="32"/>
                  </a:cubicBezTo>
                  <a:cubicBezTo>
                    <a:pt x="0" y="37"/>
                    <a:pt x="0" y="37"/>
                    <a:pt x="0" y="37"/>
                  </a:cubicBezTo>
                </a:path>
              </a:pathLst>
            </a:custGeom>
            <a:noFill/>
            <a:ln w="14288"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71" name="Line 1724"/>
            <p:cNvSpPr>
              <a:spLocks noChangeShapeType="1"/>
            </p:cNvSpPr>
            <p:nvPr/>
          </p:nvSpPr>
          <p:spPr bwMode="auto">
            <a:xfrm>
              <a:off x="3748" y="2127"/>
              <a:ext cx="22" cy="1"/>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72" name="Rectangle 1725"/>
            <p:cNvSpPr>
              <a:spLocks noChangeArrowheads="1"/>
            </p:cNvSpPr>
            <p:nvPr/>
          </p:nvSpPr>
          <p:spPr bwMode="auto">
            <a:xfrm>
              <a:off x="3833" y="2280"/>
              <a:ext cx="137" cy="135"/>
            </a:xfrm>
            <a:prstGeom prst="rect">
              <a:avLst/>
            </a:prstGeom>
            <a:solidFill>
              <a:srgbClr val="F9ED2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43473" name="Line 1726"/>
            <p:cNvSpPr>
              <a:spLocks noChangeShapeType="1"/>
            </p:cNvSpPr>
            <p:nvPr/>
          </p:nvSpPr>
          <p:spPr bwMode="auto">
            <a:xfrm>
              <a:off x="3903" y="2180"/>
              <a:ext cx="1" cy="96"/>
            </a:xfrm>
            <a:prstGeom prst="line">
              <a:avLst/>
            </a:prstGeom>
            <a:noFill/>
            <a:ln w="14288"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474" name="Rectangle 1727"/>
            <p:cNvSpPr>
              <a:spLocks noChangeArrowheads="1"/>
            </p:cNvSpPr>
            <p:nvPr/>
          </p:nvSpPr>
          <p:spPr bwMode="auto">
            <a:xfrm>
              <a:off x="3835" y="2276"/>
              <a:ext cx="135" cy="137"/>
            </a:xfrm>
            <a:prstGeom prst="rect">
              <a:avLst/>
            </a:prstGeom>
            <a:noFill/>
            <a:ln w="14288" cap="rnd">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43475" name="Rectangle 1728"/>
            <p:cNvSpPr>
              <a:spLocks noChangeArrowheads="1"/>
            </p:cNvSpPr>
            <p:nvPr/>
          </p:nvSpPr>
          <p:spPr bwMode="auto">
            <a:xfrm>
              <a:off x="3870" y="2306"/>
              <a:ext cx="62" cy="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lang="en-US" sz="1000">
                  <a:solidFill>
                    <a:srgbClr val="000000"/>
                  </a:solidFill>
                </a:rPr>
                <a:t>G</a:t>
              </a:r>
              <a:endParaRPr lang="en-US"/>
            </a:p>
          </p:txBody>
        </p:sp>
        <p:sp>
          <p:nvSpPr>
            <p:cNvPr id="43476" name="Freeform 1729"/>
            <p:cNvSpPr>
              <a:spLocks/>
            </p:cNvSpPr>
            <p:nvPr/>
          </p:nvSpPr>
          <p:spPr bwMode="auto">
            <a:xfrm>
              <a:off x="3868" y="2180"/>
              <a:ext cx="70" cy="67"/>
            </a:xfrm>
            <a:custGeom>
              <a:avLst/>
              <a:gdLst>
                <a:gd name="T0" fmla="*/ 70 w 70"/>
                <a:gd name="T1" fmla="*/ 0 h 67"/>
                <a:gd name="T2" fmla="*/ 0 w 70"/>
                <a:gd name="T3" fmla="*/ 0 h 67"/>
                <a:gd name="T4" fmla="*/ 35 w 70"/>
                <a:gd name="T5" fmla="*/ 67 h 67"/>
                <a:gd name="T6" fmla="*/ 70 w 70"/>
                <a:gd name="T7" fmla="*/ 0 h 67"/>
                <a:gd name="T8" fmla="*/ 0 60000 65536"/>
                <a:gd name="T9" fmla="*/ 0 60000 65536"/>
                <a:gd name="T10" fmla="*/ 0 60000 65536"/>
                <a:gd name="T11" fmla="*/ 0 60000 65536"/>
                <a:gd name="T12" fmla="*/ 0 w 70"/>
                <a:gd name="T13" fmla="*/ 0 h 67"/>
                <a:gd name="T14" fmla="*/ 70 w 70"/>
                <a:gd name="T15" fmla="*/ 67 h 67"/>
              </a:gdLst>
              <a:ahLst/>
              <a:cxnLst>
                <a:cxn ang="T8">
                  <a:pos x="T0" y="T1"/>
                </a:cxn>
                <a:cxn ang="T9">
                  <a:pos x="T2" y="T3"/>
                </a:cxn>
                <a:cxn ang="T10">
                  <a:pos x="T4" y="T5"/>
                </a:cxn>
                <a:cxn ang="T11">
                  <a:pos x="T6" y="T7"/>
                </a:cxn>
              </a:cxnLst>
              <a:rect l="T12" t="T13" r="T14" b="T15"/>
              <a:pathLst>
                <a:path w="70" h="67">
                  <a:moveTo>
                    <a:pt x="70" y="0"/>
                  </a:moveTo>
                  <a:lnTo>
                    <a:pt x="0" y="0"/>
                  </a:lnTo>
                  <a:lnTo>
                    <a:pt x="35" y="67"/>
                  </a:lnTo>
                  <a:lnTo>
                    <a:pt x="7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477" name="Freeform 1730"/>
            <p:cNvSpPr>
              <a:spLocks/>
            </p:cNvSpPr>
            <p:nvPr/>
          </p:nvSpPr>
          <p:spPr bwMode="auto">
            <a:xfrm>
              <a:off x="3868" y="2180"/>
              <a:ext cx="70" cy="67"/>
            </a:xfrm>
            <a:custGeom>
              <a:avLst/>
              <a:gdLst>
                <a:gd name="T0" fmla="*/ 70 w 70"/>
                <a:gd name="T1" fmla="*/ 0 h 67"/>
                <a:gd name="T2" fmla="*/ 0 w 70"/>
                <a:gd name="T3" fmla="*/ 0 h 67"/>
                <a:gd name="T4" fmla="*/ 35 w 70"/>
                <a:gd name="T5" fmla="*/ 67 h 67"/>
                <a:gd name="T6" fmla="*/ 70 w 70"/>
                <a:gd name="T7" fmla="*/ 0 h 67"/>
                <a:gd name="T8" fmla="*/ 0 60000 65536"/>
                <a:gd name="T9" fmla="*/ 0 60000 65536"/>
                <a:gd name="T10" fmla="*/ 0 60000 65536"/>
                <a:gd name="T11" fmla="*/ 0 60000 65536"/>
                <a:gd name="T12" fmla="*/ 0 w 70"/>
                <a:gd name="T13" fmla="*/ 0 h 67"/>
                <a:gd name="T14" fmla="*/ 70 w 70"/>
                <a:gd name="T15" fmla="*/ 67 h 67"/>
              </a:gdLst>
              <a:ahLst/>
              <a:cxnLst>
                <a:cxn ang="T8">
                  <a:pos x="T0" y="T1"/>
                </a:cxn>
                <a:cxn ang="T9">
                  <a:pos x="T2" y="T3"/>
                </a:cxn>
                <a:cxn ang="T10">
                  <a:pos x="T4" y="T5"/>
                </a:cxn>
                <a:cxn ang="T11">
                  <a:pos x="T6" y="T7"/>
                </a:cxn>
              </a:cxnLst>
              <a:rect l="T12" t="T13" r="T14" b="T15"/>
              <a:pathLst>
                <a:path w="70" h="67">
                  <a:moveTo>
                    <a:pt x="70" y="0"/>
                  </a:moveTo>
                  <a:lnTo>
                    <a:pt x="0" y="0"/>
                  </a:lnTo>
                  <a:lnTo>
                    <a:pt x="35" y="67"/>
                  </a:lnTo>
                  <a:lnTo>
                    <a:pt x="70" y="0"/>
                  </a:lnTo>
                  <a:close/>
                </a:path>
              </a:pathLst>
            </a:custGeom>
            <a:noFill/>
            <a:ln w="14288"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6" name="Group 1736"/>
          <p:cNvGrpSpPr>
            <a:grpSpLocks/>
          </p:cNvGrpSpPr>
          <p:nvPr/>
        </p:nvGrpSpPr>
        <p:grpSpPr bwMode="auto">
          <a:xfrm>
            <a:off x="5029200" y="4038600"/>
            <a:ext cx="3962400" cy="2408238"/>
            <a:chOff x="3168" y="2544"/>
            <a:chExt cx="2496" cy="1517"/>
          </a:xfrm>
        </p:grpSpPr>
        <p:sp>
          <p:nvSpPr>
            <p:cNvPr id="43019" name="Text Box 1264"/>
            <p:cNvSpPr txBox="1">
              <a:spLocks noChangeArrowheads="1"/>
            </p:cNvSpPr>
            <p:nvPr/>
          </p:nvSpPr>
          <p:spPr bwMode="auto">
            <a:xfrm>
              <a:off x="4032" y="2544"/>
              <a:ext cx="1632"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sz="1400">
                  <a:latin typeface="Times New Roman" pitchFamily="18" charset="0"/>
                </a:rPr>
                <a:t>Simulated datum feature D axis and two intersecting planes established from gage</a:t>
              </a:r>
            </a:p>
          </p:txBody>
        </p:sp>
        <p:sp>
          <p:nvSpPr>
            <p:cNvPr id="43020" name="Text Box 1267"/>
            <p:cNvSpPr txBox="1">
              <a:spLocks noChangeArrowheads="1"/>
            </p:cNvSpPr>
            <p:nvPr/>
          </p:nvSpPr>
          <p:spPr bwMode="auto">
            <a:xfrm>
              <a:off x="3168" y="2592"/>
              <a:ext cx="57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sz="1600" b="1">
                  <a:latin typeface="Times New Roman" pitchFamily="18" charset="0"/>
                </a:rPr>
                <a:t>Physical</a:t>
              </a:r>
            </a:p>
          </p:txBody>
        </p:sp>
        <p:pic>
          <p:nvPicPr>
            <p:cNvPr id="43021" name="Picture 173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312" y="3264"/>
              <a:ext cx="1488" cy="7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22" name="Line 1732"/>
            <p:cNvSpPr>
              <a:spLocks noChangeShapeType="1"/>
            </p:cNvSpPr>
            <p:nvPr/>
          </p:nvSpPr>
          <p:spPr bwMode="auto">
            <a:xfrm flipH="1">
              <a:off x="4127" y="3025"/>
              <a:ext cx="241" cy="247"/>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43023" name="Freeform 1733"/>
            <p:cNvSpPr>
              <a:spLocks/>
            </p:cNvSpPr>
            <p:nvPr/>
          </p:nvSpPr>
          <p:spPr bwMode="auto">
            <a:xfrm>
              <a:off x="4062" y="3235"/>
              <a:ext cx="102" cy="102"/>
            </a:xfrm>
            <a:custGeom>
              <a:avLst/>
              <a:gdLst>
                <a:gd name="T0" fmla="*/ 76 w 93"/>
                <a:gd name="T1" fmla="*/ 0 h 93"/>
                <a:gd name="T2" fmla="*/ 0 w 93"/>
                <a:gd name="T3" fmla="*/ 135 h 93"/>
                <a:gd name="T4" fmla="*/ 135 w 93"/>
                <a:gd name="T5" fmla="*/ 55 h 93"/>
                <a:gd name="T6" fmla="*/ 76 w 93"/>
                <a:gd name="T7" fmla="*/ 0 h 93"/>
                <a:gd name="T8" fmla="*/ 0 60000 65536"/>
                <a:gd name="T9" fmla="*/ 0 60000 65536"/>
                <a:gd name="T10" fmla="*/ 0 60000 65536"/>
                <a:gd name="T11" fmla="*/ 0 60000 65536"/>
                <a:gd name="T12" fmla="*/ 0 w 93"/>
                <a:gd name="T13" fmla="*/ 0 h 93"/>
                <a:gd name="T14" fmla="*/ 93 w 93"/>
                <a:gd name="T15" fmla="*/ 93 h 93"/>
              </a:gdLst>
              <a:ahLst/>
              <a:cxnLst>
                <a:cxn ang="T8">
                  <a:pos x="T0" y="T1"/>
                </a:cxn>
                <a:cxn ang="T9">
                  <a:pos x="T2" y="T3"/>
                </a:cxn>
                <a:cxn ang="T10">
                  <a:pos x="T4" y="T5"/>
                </a:cxn>
                <a:cxn ang="T11">
                  <a:pos x="T6" y="T7"/>
                </a:cxn>
              </a:cxnLst>
              <a:rect l="T12" t="T13" r="T14" b="T15"/>
              <a:pathLst>
                <a:path w="93" h="93">
                  <a:moveTo>
                    <a:pt x="52" y="0"/>
                  </a:moveTo>
                  <a:lnTo>
                    <a:pt x="0" y="93"/>
                  </a:lnTo>
                  <a:lnTo>
                    <a:pt x="93" y="38"/>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43024" name="Line 1734"/>
            <p:cNvSpPr>
              <a:spLocks noChangeShapeType="1"/>
            </p:cNvSpPr>
            <p:nvPr/>
          </p:nvSpPr>
          <p:spPr bwMode="auto">
            <a:xfrm flipH="1">
              <a:off x="4176" y="3054"/>
              <a:ext cx="179" cy="546"/>
            </a:xfrm>
            <a:prstGeom prst="line">
              <a:avLst/>
            </a:prstGeom>
            <a:noFill/>
            <a:ln w="15875">
              <a:solidFill>
                <a:srgbClr val="000000"/>
              </a:solidFill>
              <a:miter lim="800000"/>
              <a:headEnd/>
              <a:tailEnd/>
            </a:ln>
            <a:extLst>
              <a:ext uri="{909E8E84-426E-40DD-AFC4-6F175D3DCCD1}">
                <a14:hiddenFill xmlns:a14="http://schemas.microsoft.com/office/drawing/2010/main">
                  <a:noFill/>
                </a14:hiddenFill>
              </a:ext>
            </a:extLst>
          </p:spPr>
          <p:txBody>
            <a:bodyPr/>
            <a:lstStyle/>
            <a:p>
              <a:endParaRPr lang="en-US"/>
            </a:p>
          </p:txBody>
        </p:sp>
        <p:sp>
          <p:nvSpPr>
            <p:cNvPr id="43025" name="Freeform 1735"/>
            <p:cNvSpPr>
              <a:spLocks/>
            </p:cNvSpPr>
            <p:nvPr/>
          </p:nvSpPr>
          <p:spPr bwMode="auto">
            <a:xfrm>
              <a:off x="4170" y="3510"/>
              <a:ext cx="59" cy="116"/>
            </a:xfrm>
            <a:custGeom>
              <a:avLst/>
              <a:gdLst>
                <a:gd name="T0" fmla="*/ 0 w 54"/>
                <a:gd name="T1" fmla="*/ 0 h 106"/>
                <a:gd name="T2" fmla="*/ 16 w 54"/>
                <a:gd name="T3" fmla="*/ 152 h 106"/>
                <a:gd name="T4" fmla="*/ 76 w 54"/>
                <a:gd name="T5" fmla="*/ 13 h 106"/>
                <a:gd name="T6" fmla="*/ 0 w 54"/>
                <a:gd name="T7" fmla="*/ 0 h 106"/>
                <a:gd name="T8" fmla="*/ 0 60000 65536"/>
                <a:gd name="T9" fmla="*/ 0 60000 65536"/>
                <a:gd name="T10" fmla="*/ 0 60000 65536"/>
                <a:gd name="T11" fmla="*/ 0 60000 65536"/>
                <a:gd name="T12" fmla="*/ 0 w 54"/>
                <a:gd name="T13" fmla="*/ 0 h 106"/>
                <a:gd name="T14" fmla="*/ 54 w 54"/>
                <a:gd name="T15" fmla="*/ 106 h 106"/>
              </a:gdLst>
              <a:ahLst/>
              <a:cxnLst>
                <a:cxn ang="T8">
                  <a:pos x="T0" y="T1"/>
                </a:cxn>
                <a:cxn ang="T9">
                  <a:pos x="T2" y="T3"/>
                </a:cxn>
                <a:cxn ang="T10">
                  <a:pos x="T4" y="T5"/>
                </a:cxn>
                <a:cxn ang="T11">
                  <a:pos x="T6" y="T7"/>
                </a:cxn>
              </a:cxnLst>
              <a:rect l="T12" t="T13" r="T14" b="T15"/>
              <a:pathLst>
                <a:path w="54" h="106">
                  <a:moveTo>
                    <a:pt x="0" y="0"/>
                  </a:moveTo>
                  <a:lnTo>
                    <a:pt x="12" y="106"/>
                  </a:lnTo>
                  <a:lnTo>
                    <a:pt x="54" y="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pic>
        <p:nvPicPr>
          <p:cNvPr id="570"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1377" y="1295400"/>
            <a:ext cx="2210246" cy="1219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custDataLst>
      <p:tags r:id="rId1"/>
    </p:custDataLst>
    <p:extLst>
      <p:ext uri="{BB962C8B-B14F-4D97-AF65-F5344CB8AC3E}">
        <p14:creationId xmlns:p14="http://schemas.microsoft.com/office/powerpoint/2010/main" val="30403109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305"/>
                                        </p:tgtEl>
                                        <p:attrNameLst>
                                          <p:attrName>style.visibility</p:attrName>
                                        </p:attrNameLst>
                                      </p:cBhvr>
                                      <p:to>
                                        <p:strVal val="visible"/>
                                      </p:to>
                                    </p:set>
                                    <p:animEffect transition="in" filter="blinds(horizontal)">
                                      <p:cBhvr>
                                        <p:cTn id="7" dur="500"/>
                                        <p:tgtEl>
                                          <p:spTgt spid="4530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linds(horizontal)">
                                      <p:cBhvr>
                                        <p:cTn id="12" dur="500"/>
                                        <p:tgtEl>
                                          <p:spTgt spid="6"/>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blinds(horizontal)">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30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4" name="Picture 4"/>
          <p:cNvPicPr>
            <a:picLocks noChangeAspect="1" noChangeArrowheads="1"/>
          </p:cNvPicPr>
          <p:nvPr/>
        </p:nvPicPr>
        <p:blipFill>
          <a:blip r:embed="rId4">
            <a:extLst>
              <a:ext uri="{28A0092B-C50C-407E-A947-70E740481C1C}">
                <a14:useLocalDpi xmlns:a14="http://schemas.microsoft.com/office/drawing/2010/main" val="0"/>
              </a:ext>
            </a:extLst>
          </a:blip>
          <a:srcRect t="16832"/>
          <a:stretch>
            <a:fillRect/>
          </a:stretch>
        </p:blipFill>
        <p:spPr bwMode="auto">
          <a:xfrm>
            <a:off x="1676400" y="304800"/>
            <a:ext cx="6188075" cy="640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35" name="Rectangle 5"/>
          <p:cNvSpPr>
            <a:spLocks noChangeArrowheads="1"/>
          </p:cNvSpPr>
          <p:nvPr/>
        </p:nvSpPr>
        <p:spPr bwMode="auto">
          <a:xfrm>
            <a:off x="1524000" y="304800"/>
            <a:ext cx="3505200" cy="1828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4036" name="Rectangle 6"/>
          <p:cNvSpPr>
            <a:spLocks noChangeArrowheads="1"/>
          </p:cNvSpPr>
          <p:nvPr/>
        </p:nvSpPr>
        <p:spPr bwMode="auto">
          <a:xfrm>
            <a:off x="5334000" y="2035175"/>
            <a:ext cx="457200" cy="609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4037" name="Rectangle 7"/>
          <p:cNvSpPr>
            <a:spLocks noChangeArrowheads="1"/>
          </p:cNvSpPr>
          <p:nvPr/>
        </p:nvSpPr>
        <p:spPr bwMode="auto">
          <a:xfrm>
            <a:off x="4800600" y="1752600"/>
            <a:ext cx="6858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4038" name="Rectangle 8"/>
          <p:cNvSpPr>
            <a:spLocks noChangeArrowheads="1"/>
          </p:cNvSpPr>
          <p:nvPr/>
        </p:nvSpPr>
        <p:spPr bwMode="auto">
          <a:xfrm>
            <a:off x="5029200" y="304800"/>
            <a:ext cx="2590800" cy="2133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4039" name="Rectangle 9"/>
          <p:cNvSpPr>
            <a:spLocks noChangeArrowheads="1"/>
          </p:cNvSpPr>
          <p:nvPr/>
        </p:nvSpPr>
        <p:spPr bwMode="auto">
          <a:xfrm>
            <a:off x="5791200" y="1524000"/>
            <a:ext cx="1600200" cy="1828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4040" name="Rectangle 10"/>
          <p:cNvSpPr>
            <a:spLocks noChangeArrowheads="1"/>
          </p:cNvSpPr>
          <p:nvPr/>
        </p:nvSpPr>
        <p:spPr bwMode="auto">
          <a:xfrm>
            <a:off x="1600200" y="3581400"/>
            <a:ext cx="6019800" cy="1905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4041" name="Rectangle 11"/>
          <p:cNvSpPr>
            <a:spLocks noChangeArrowheads="1"/>
          </p:cNvSpPr>
          <p:nvPr/>
        </p:nvSpPr>
        <p:spPr bwMode="auto">
          <a:xfrm>
            <a:off x="3875088" y="5181600"/>
            <a:ext cx="762000" cy="609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4042" name="Rectangle 12"/>
          <p:cNvSpPr>
            <a:spLocks noChangeArrowheads="1"/>
          </p:cNvSpPr>
          <p:nvPr/>
        </p:nvSpPr>
        <p:spPr bwMode="auto">
          <a:xfrm>
            <a:off x="2286000" y="5029200"/>
            <a:ext cx="5029200" cy="1828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4043" name="Text Box 13"/>
          <p:cNvSpPr txBox="1">
            <a:spLocks noChangeArrowheads="1"/>
          </p:cNvSpPr>
          <p:nvPr/>
        </p:nvSpPr>
        <p:spPr bwMode="auto">
          <a:xfrm>
            <a:off x="76200" y="76200"/>
            <a:ext cx="5257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a:t>Datum Feature Symbol Placement is Important</a:t>
            </a:r>
          </a:p>
        </p:txBody>
      </p:sp>
      <p:sp>
        <p:nvSpPr>
          <p:cNvPr id="44044" name="Text Box 14"/>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6.21</a:t>
            </a:r>
          </a:p>
        </p:txBody>
      </p:sp>
    </p:spTree>
    <p:custDataLst>
      <p:tags r:id="rId1"/>
    </p:custDataLst>
    <p:extLst>
      <p:ext uri="{BB962C8B-B14F-4D97-AF65-F5344CB8AC3E}">
        <p14:creationId xmlns:p14="http://schemas.microsoft.com/office/powerpoint/2010/main" val="3041721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p:cNvPicPr>
            <a:picLocks noChangeAspect="1" noChangeArrowheads="1"/>
          </p:cNvPicPr>
          <p:nvPr/>
        </p:nvPicPr>
        <p:blipFill>
          <a:blip r:embed="rId4">
            <a:extLst>
              <a:ext uri="{28A0092B-C50C-407E-A947-70E740481C1C}">
                <a14:useLocalDpi xmlns:a14="http://schemas.microsoft.com/office/drawing/2010/main" val="0"/>
              </a:ext>
            </a:extLst>
          </a:blip>
          <a:srcRect t="16832"/>
          <a:stretch>
            <a:fillRect/>
          </a:stretch>
        </p:blipFill>
        <p:spPr bwMode="auto">
          <a:xfrm>
            <a:off x="1676400" y="304800"/>
            <a:ext cx="6188075" cy="640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059" name="Rectangle 3"/>
          <p:cNvSpPr>
            <a:spLocks noChangeArrowheads="1"/>
          </p:cNvSpPr>
          <p:nvPr/>
        </p:nvSpPr>
        <p:spPr bwMode="auto">
          <a:xfrm>
            <a:off x="1524000" y="304800"/>
            <a:ext cx="3505200" cy="1828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5060" name="Rectangle 4"/>
          <p:cNvSpPr>
            <a:spLocks noChangeArrowheads="1"/>
          </p:cNvSpPr>
          <p:nvPr/>
        </p:nvSpPr>
        <p:spPr bwMode="auto">
          <a:xfrm>
            <a:off x="5334000" y="2035175"/>
            <a:ext cx="457200" cy="609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5061" name="Rectangle 5"/>
          <p:cNvSpPr>
            <a:spLocks noChangeArrowheads="1"/>
          </p:cNvSpPr>
          <p:nvPr/>
        </p:nvSpPr>
        <p:spPr bwMode="auto">
          <a:xfrm>
            <a:off x="4800600" y="1752600"/>
            <a:ext cx="6858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5062" name="Rectangle 6"/>
          <p:cNvSpPr>
            <a:spLocks noChangeArrowheads="1"/>
          </p:cNvSpPr>
          <p:nvPr/>
        </p:nvSpPr>
        <p:spPr bwMode="auto">
          <a:xfrm>
            <a:off x="6172200" y="1371600"/>
            <a:ext cx="2590800" cy="2133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5063" name="Rectangle 7"/>
          <p:cNvSpPr>
            <a:spLocks noChangeArrowheads="1"/>
          </p:cNvSpPr>
          <p:nvPr/>
        </p:nvSpPr>
        <p:spPr bwMode="auto">
          <a:xfrm>
            <a:off x="6705600" y="3429000"/>
            <a:ext cx="16002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p>
        </p:txBody>
      </p:sp>
      <p:sp>
        <p:nvSpPr>
          <p:cNvPr id="45064" name="Rectangle 8"/>
          <p:cNvSpPr>
            <a:spLocks noChangeArrowheads="1"/>
          </p:cNvSpPr>
          <p:nvPr/>
        </p:nvSpPr>
        <p:spPr bwMode="auto">
          <a:xfrm>
            <a:off x="1600200" y="3581400"/>
            <a:ext cx="6019800" cy="1905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5065" name="Rectangle 9"/>
          <p:cNvSpPr>
            <a:spLocks noChangeArrowheads="1"/>
          </p:cNvSpPr>
          <p:nvPr/>
        </p:nvSpPr>
        <p:spPr bwMode="auto">
          <a:xfrm>
            <a:off x="3875088" y="5181600"/>
            <a:ext cx="762000" cy="609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5066" name="Rectangle 10"/>
          <p:cNvSpPr>
            <a:spLocks noChangeArrowheads="1"/>
          </p:cNvSpPr>
          <p:nvPr/>
        </p:nvSpPr>
        <p:spPr bwMode="auto">
          <a:xfrm>
            <a:off x="4876800" y="381000"/>
            <a:ext cx="2590800" cy="1295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5067" name="Rectangle 11"/>
          <p:cNvSpPr>
            <a:spLocks noChangeArrowheads="1"/>
          </p:cNvSpPr>
          <p:nvPr/>
        </p:nvSpPr>
        <p:spPr bwMode="auto">
          <a:xfrm>
            <a:off x="2286000" y="5029200"/>
            <a:ext cx="5029200" cy="1828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5068" name="Text Box 12"/>
          <p:cNvSpPr txBox="1">
            <a:spLocks noChangeArrowheads="1"/>
          </p:cNvSpPr>
          <p:nvPr/>
        </p:nvSpPr>
        <p:spPr bwMode="auto">
          <a:xfrm>
            <a:off x="76200" y="76200"/>
            <a:ext cx="5257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a:t>Datum Feature Symbol Placement is Important</a:t>
            </a:r>
          </a:p>
        </p:txBody>
      </p:sp>
      <p:sp>
        <p:nvSpPr>
          <p:cNvPr id="45069" name="Text Box 13"/>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6.21</a:t>
            </a:r>
          </a:p>
        </p:txBody>
      </p:sp>
    </p:spTree>
    <p:custDataLst>
      <p:tags r:id="rId1"/>
    </p:custDataLst>
    <p:extLst>
      <p:ext uri="{BB962C8B-B14F-4D97-AF65-F5344CB8AC3E}">
        <p14:creationId xmlns:p14="http://schemas.microsoft.com/office/powerpoint/2010/main" val="19105826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p:cNvPicPr>
            <a:picLocks noChangeAspect="1" noChangeArrowheads="1"/>
          </p:cNvPicPr>
          <p:nvPr/>
        </p:nvPicPr>
        <p:blipFill>
          <a:blip r:embed="rId4">
            <a:extLst>
              <a:ext uri="{28A0092B-C50C-407E-A947-70E740481C1C}">
                <a14:useLocalDpi xmlns:a14="http://schemas.microsoft.com/office/drawing/2010/main" val="0"/>
              </a:ext>
            </a:extLst>
          </a:blip>
          <a:srcRect t="16832"/>
          <a:stretch>
            <a:fillRect/>
          </a:stretch>
        </p:blipFill>
        <p:spPr bwMode="auto">
          <a:xfrm>
            <a:off x="1676400" y="304800"/>
            <a:ext cx="6188075" cy="640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083" name="Rectangle 3"/>
          <p:cNvSpPr>
            <a:spLocks noChangeArrowheads="1"/>
          </p:cNvSpPr>
          <p:nvPr/>
        </p:nvSpPr>
        <p:spPr bwMode="auto">
          <a:xfrm>
            <a:off x="1524000" y="304800"/>
            <a:ext cx="3505200" cy="1828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6084" name="Rectangle 4"/>
          <p:cNvSpPr>
            <a:spLocks noChangeArrowheads="1"/>
          </p:cNvSpPr>
          <p:nvPr/>
        </p:nvSpPr>
        <p:spPr bwMode="auto">
          <a:xfrm>
            <a:off x="5334000" y="2035175"/>
            <a:ext cx="457200" cy="609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6085" name="Rectangle 5"/>
          <p:cNvSpPr>
            <a:spLocks noChangeArrowheads="1"/>
          </p:cNvSpPr>
          <p:nvPr/>
        </p:nvSpPr>
        <p:spPr bwMode="auto">
          <a:xfrm>
            <a:off x="4800600" y="1752600"/>
            <a:ext cx="685800" cy="5334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6086" name="Rectangle 7"/>
          <p:cNvSpPr>
            <a:spLocks noChangeArrowheads="1"/>
          </p:cNvSpPr>
          <p:nvPr/>
        </p:nvSpPr>
        <p:spPr bwMode="auto">
          <a:xfrm>
            <a:off x="6705600" y="3429000"/>
            <a:ext cx="16002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p>
        </p:txBody>
      </p:sp>
      <p:sp>
        <p:nvSpPr>
          <p:cNvPr id="46087" name="Rectangle 8"/>
          <p:cNvSpPr>
            <a:spLocks noChangeArrowheads="1"/>
          </p:cNvSpPr>
          <p:nvPr/>
        </p:nvSpPr>
        <p:spPr bwMode="auto">
          <a:xfrm>
            <a:off x="1600200" y="3581400"/>
            <a:ext cx="6019800" cy="1905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6088" name="Rectangle 9"/>
          <p:cNvSpPr>
            <a:spLocks noChangeArrowheads="1"/>
          </p:cNvSpPr>
          <p:nvPr/>
        </p:nvSpPr>
        <p:spPr bwMode="auto">
          <a:xfrm>
            <a:off x="3875088" y="5181600"/>
            <a:ext cx="762000" cy="609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6089" name="Rectangle 11"/>
          <p:cNvSpPr>
            <a:spLocks noChangeArrowheads="1"/>
          </p:cNvSpPr>
          <p:nvPr/>
        </p:nvSpPr>
        <p:spPr bwMode="auto">
          <a:xfrm>
            <a:off x="2286000" y="5029200"/>
            <a:ext cx="5029200" cy="1828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6090" name="Text Box 12"/>
          <p:cNvSpPr txBox="1">
            <a:spLocks noChangeArrowheads="1"/>
          </p:cNvSpPr>
          <p:nvPr/>
        </p:nvSpPr>
        <p:spPr bwMode="auto">
          <a:xfrm>
            <a:off x="76200" y="76200"/>
            <a:ext cx="5257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a:t>Datum Feature Symbol Placement is Important</a:t>
            </a:r>
          </a:p>
        </p:txBody>
      </p:sp>
      <p:sp>
        <p:nvSpPr>
          <p:cNvPr id="46091" name="Text Box 13"/>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6.21</a:t>
            </a:r>
          </a:p>
        </p:txBody>
      </p:sp>
    </p:spTree>
    <p:custDataLst>
      <p:tags r:id="rId1"/>
    </p:custDataLst>
    <p:extLst>
      <p:ext uri="{BB962C8B-B14F-4D97-AF65-F5344CB8AC3E}">
        <p14:creationId xmlns:p14="http://schemas.microsoft.com/office/powerpoint/2010/main" val="318492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2"/>
          <p:cNvPicPr>
            <a:picLocks noChangeAspect="1" noChangeArrowheads="1"/>
          </p:cNvPicPr>
          <p:nvPr/>
        </p:nvPicPr>
        <p:blipFill>
          <a:blip r:embed="rId4">
            <a:extLst>
              <a:ext uri="{28A0092B-C50C-407E-A947-70E740481C1C}">
                <a14:useLocalDpi xmlns:a14="http://schemas.microsoft.com/office/drawing/2010/main" val="0"/>
              </a:ext>
            </a:extLst>
          </a:blip>
          <a:srcRect t="16832"/>
          <a:stretch>
            <a:fillRect/>
          </a:stretch>
        </p:blipFill>
        <p:spPr bwMode="auto">
          <a:xfrm>
            <a:off x="1676400" y="304800"/>
            <a:ext cx="6188075" cy="640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107" name="Rectangle 6"/>
          <p:cNvSpPr>
            <a:spLocks noChangeArrowheads="1"/>
          </p:cNvSpPr>
          <p:nvPr/>
        </p:nvSpPr>
        <p:spPr bwMode="auto">
          <a:xfrm>
            <a:off x="6705600" y="3429000"/>
            <a:ext cx="16002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p>
        </p:txBody>
      </p:sp>
      <p:sp>
        <p:nvSpPr>
          <p:cNvPr id="47108" name="Rectangle 7"/>
          <p:cNvSpPr>
            <a:spLocks noChangeArrowheads="1"/>
          </p:cNvSpPr>
          <p:nvPr/>
        </p:nvSpPr>
        <p:spPr bwMode="auto">
          <a:xfrm>
            <a:off x="1600200" y="3581400"/>
            <a:ext cx="6019800" cy="1905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7109" name="Rectangle 8"/>
          <p:cNvSpPr>
            <a:spLocks noChangeArrowheads="1"/>
          </p:cNvSpPr>
          <p:nvPr/>
        </p:nvSpPr>
        <p:spPr bwMode="auto">
          <a:xfrm>
            <a:off x="3875088" y="5181600"/>
            <a:ext cx="762000" cy="609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7110" name="Rectangle 9"/>
          <p:cNvSpPr>
            <a:spLocks noChangeArrowheads="1"/>
          </p:cNvSpPr>
          <p:nvPr/>
        </p:nvSpPr>
        <p:spPr bwMode="auto">
          <a:xfrm>
            <a:off x="2286000" y="5029200"/>
            <a:ext cx="5029200" cy="18288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7111" name="Text Box 10"/>
          <p:cNvSpPr txBox="1">
            <a:spLocks noChangeArrowheads="1"/>
          </p:cNvSpPr>
          <p:nvPr/>
        </p:nvSpPr>
        <p:spPr bwMode="auto">
          <a:xfrm>
            <a:off x="76200" y="76200"/>
            <a:ext cx="5257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a:t>Datum Feature Symbol Placement is Important</a:t>
            </a:r>
          </a:p>
        </p:txBody>
      </p:sp>
      <p:sp>
        <p:nvSpPr>
          <p:cNvPr id="47112" name="Text Box 11"/>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6.21</a:t>
            </a:r>
          </a:p>
        </p:txBody>
      </p:sp>
    </p:spTree>
    <p:custDataLst>
      <p:tags r:id="rId1"/>
    </p:custDataLst>
    <p:extLst>
      <p:ext uri="{BB962C8B-B14F-4D97-AF65-F5344CB8AC3E}">
        <p14:creationId xmlns:p14="http://schemas.microsoft.com/office/powerpoint/2010/main" val="3031268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30" name="Picture 2"/>
          <p:cNvPicPr>
            <a:picLocks noChangeAspect="1" noChangeArrowheads="1"/>
          </p:cNvPicPr>
          <p:nvPr/>
        </p:nvPicPr>
        <p:blipFill>
          <a:blip r:embed="rId4">
            <a:extLst>
              <a:ext uri="{28A0092B-C50C-407E-A947-70E740481C1C}">
                <a14:useLocalDpi xmlns:a14="http://schemas.microsoft.com/office/drawing/2010/main" val="0"/>
              </a:ext>
            </a:extLst>
          </a:blip>
          <a:srcRect t="16832"/>
          <a:stretch>
            <a:fillRect/>
          </a:stretch>
        </p:blipFill>
        <p:spPr bwMode="auto">
          <a:xfrm>
            <a:off x="1676400" y="304800"/>
            <a:ext cx="6188075" cy="640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131" name="Rectangle 3"/>
          <p:cNvSpPr>
            <a:spLocks noChangeArrowheads="1"/>
          </p:cNvSpPr>
          <p:nvPr/>
        </p:nvSpPr>
        <p:spPr bwMode="auto">
          <a:xfrm>
            <a:off x="6705600" y="3429000"/>
            <a:ext cx="16002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p>
        </p:txBody>
      </p:sp>
      <p:sp>
        <p:nvSpPr>
          <p:cNvPr id="48132" name="Rectangle 4"/>
          <p:cNvSpPr>
            <a:spLocks noChangeArrowheads="1"/>
          </p:cNvSpPr>
          <p:nvPr/>
        </p:nvSpPr>
        <p:spPr bwMode="auto">
          <a:xfrm>
            <a:off x="1600200" y="3733800"/>
            <a:ext cx="6019800" cy="1752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8133" name="Rectangle 5"/>
          <p:cNvSpPr>
            <a:spLocks noChangeArrowheads="1"/>
          </p:cNvSpPr>
          <p:nvPr/>
        </p:nvSpPr>
        <p:spPr bwMode="auto">
          <a:xfrm>
            <a:off x="3875088" y="5181600"/>
            <a:ext cx="762000" cy="609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8134" name="Text Box 7"/>
          <p:cNvSpPr txBox="1">
            <a:spLocks noChangeArrowheads="1"/>
          </p:cNvSpPr>
          <p:nvPr/>
        </p:nvSpPr>
        <p:spPr bwMode="auto">
          <a:xfrm>
            <a:off x="76200" y="76200"/>
            <a:ext cx="5257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a:t>Datum Feature Symbol Placement is Important</a:t>
            </a:r>
          </a:p>
        </p:txBody>
      </p:sp>
      <p:sp>
        <p:nvSpPr>
          <p:cNvPr id="48135" name="Text Box 8"/>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6.21</a:t>
            </a:r>
          </a:p>
        </p:txBody>
      </p:sp>
    </p:spTree>
    <p:custDataLst>
      <p:tags r:id="rId1"/>
    </p:custDataLst>
    <p:extLst>
      <p:ext uri="{BB962C8B-B14F-4D97-AF65-F5344CB8AC3E}">
        <p14:creationId xmlns:p14="http://schemas.microsoft.com/office/powerpoint/2010/main" val="40231642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2"/>
          <p:cNvPicPr>
            <a:picLocks noChangeAspect="1" noChangeArrowheads="1"/>
          </p:cNvPicPr>
          <p:nvPr/>
        </p:nvPicPr>
        <p:blipFill>
          <a:blip r:embed="rId4">
            <a:extLst>
              <a:ext uri="{28A0092B-C50C-407E-A947-70E740481C1C}">
                <a14:useLocalDpi xmlns:a14="http://schemas.microsoft.com/office/drawing/2010/main" val="0"/>
              </a:ext>
            </a:extLst>
          </a:blip>
          <a:srcRect t="16832"/>
          <a:stretch>
            <a:fillRect/>
          </a:stretch>
        </p:blipFill>
        <p:spPr bwMode="auto">
          <a:xfrm>
            <a:off x="1676400" y="304800"/>
            <a:ext cx="6188075" cy="640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Rectangle 3"/>
          <p:cNvSpPr>
            <a:spLocks noChangeArrowheads="1"/>
          </p:cNvSpPr>
          <p:nvPr/>
        </p:nvSpPr>
        <p:spPr bwMode="auto">
          <a:xfrm>
            <a:off x="6705600" y="3429000"/>
            <a:ext cx="16002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p>
        </p:txBody>
      </p:sp>
      <p:sp>
        <p:nvSpPr>
          <p:cNvPr id="49156" name="Rectangle 5"/>
          <p:cNvSpPr>
            <a:spLocks noChangeArrowheads="1"/>
          </p:cNvSpPr>
          <p:nvPr/>
        </p:nvSpPr>
        <p:spPr bwMode="auto">
          <a:xfrm>
            <a:off x="3875088" y="5410200"/>
            <a:ext cx="762000" cy="381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9157" name="Rectangle 6"/>
          <p:cNvSpPr>
            <a:spLocks noChangeArrowheads="1"/>
          </p:cNvSpPr>
          <p:nvPr/>
        </p:nvSpPr>
        <p:spPr bwMode="auto">
          <a:xfrm>
            <a:off x="1447800" y="3810000"/>
            <a:ext cx="2438400" cy="1752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9158" name="Rectangle 7"/>
          <p:cNvSpPr>
            <a:spLocks noChangeArrowheads="1"/>
          </p:cNvSpPr>
          <p:nvPr/>
        </p:nvSpPr>
        <p:spPr bwMode="auto">
          <a:xfrm>
            <a:off x="3886200" y="3810000"/>
            <a:ext cx="3886200" cy="1219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9159" name="Rectangle 8"/>
          <p:cNvSpPr>
            <a:spLocks noChangeArrowheads="1"/>
          </p:cNvSpPr>
          <p:nvPr/>
        </p:nvSpPr>
        <p:spPr bwMode="auto">
          <a:xfrm>
            <a:off x="4484688" y="4800600"/>
            <a:ext cx="457200" cy="381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49160" name="Text Box 9"/>
          <p:cNvSpPr txBox="1">
            <a:spLocks noChangeArrowheads="1"/>
          </p:cNvSpPr>
          <p:nvPr/>
        </p:nvSpPr>
        <p:spPr bwMode="auto">
          <a:xfrm>
            <a:off x="76200" y="76200"/>
            <a:ext cx="5257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a:t>Datum Feature Symbol Placement is Important</a:t>
            </a:r>
          </a:p>
        </p:txBody>
      </p:sp>
      <p:sp>
        <p:nvSpPr>
          <p:cNvPr id="49161" name="Text Box 10"/>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6.21</a:t>
            </a:r>
          </a:p>
        </p:txBody>
      </p:sp>
    </p:spTree>
    <p:custDataLst>
      <p:tags r:id="rId1"/>
    </p:custDataLst>
    <p:extLst>
      <p:ext uri="{BB962C8B-B14F-4D97-AF65-F5344CB8AC3E}">
        <p14:creationId xmlns:p14="http://schemas.microsoft.com/office/powerpoint/2010/main" val="4108712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2"/>
          <p:cNvPicPr>
            <a:picLocks noChangeAspect="1" noChangeArrowheads="1"/>
          </p:cNvPicPr>
          <p:nvPr/>
        </p:nvPicPr>
        <p:blipFill>
          <a:blip r:embed="rId4">
            <a:extLst>
              <a:ext uri="{28A0092B-C50C-407E-A947-70E740481C1C}">
                <a14:useLocalDpi xmlns:a14="http://schemas.microsoft.com/office/drawing/2010/main" val="0"/>
              </a:ext>
            </a:extLst>
          </a:blip>
          <a:srcRect t="16832"/>
          <a:stretch>
            <a:fillRect/>
          </a:stretch>
        </p:blipFill>
        <p:spPr bwMode="auto">
          <a:xfrm>
            <a:off x="1676400" y="304800"/>
            <a:ext cx="6188075" cy="640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Rectangle 3"/>
          <p:cNvSpPr>
            <a:spLocks noChangeArrowheads="1"/>
          </p:cNvSpPr>
          <p:nvPr/>
        </p:nvSpPr>
        <p:spPr bwMode="auto">
          <a:xfrm>
            <a:off x="6705600" y="3429000"/>
            <a:ext cx="16002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p>
        </p:txBody>
      </p:sp>
      <p:sp>
        <p:nvSpPr>
          <p:cNvPr id="50180" name="Rectangle 4"/>
          <p:cNvSpPr>
            <a:spLocks noChangeArrowheads="1"/>
          </p:cNvSpPr>
          <p:nvPr/>
        </p:nvSpPr>
        <p:spPr bwMode="auto">
          <a:xfrm>
            <a:off x="3875088" y="5410200"/>
            <a:ext cx="762000" cy="381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50181" name="Rectangle 5"/>
          <p:cNvSpPr>
            <a:spLocks noChangeArrowheads="1"/>
          </p:cNvSpPr>
          <p:nvPr/>
        </p:nvSpPr>
        <p:spPr bwMode="auto">
          <a:xfrm>
            <a:off x="1447800" y="3810000"/>
            <a:ext cx="2438400" cy="1752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50182" name="Text Box 8"/>
          <p:cNvSpPr txBox="1">
            <a:spLocks noChangeArrowheads="1"/>
          </p:cNvSpPr>
          <p:nvPr/>
        </p:nvSpPr>
        <p:spPr bwMode="auto">
          <a:xfrm>
            <a:off x="76200" y="76200"/>
            <a:ext cx="5257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a:t>Datum Feature Symbol Placement is Important</a:t>
            </a:r>
          </a:p>
        </p:txBody>
      </p:sp>
      <p:sp>
        <p:nvSpPr>
          <p:cNvPr id="50183" name="Text Box 9"/>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6.21</a:t>
            </a:r>
          </a:p>
        </p:txBody>
      </p:sp>
    </p:spTree>
    <p:custDataLst>
      <p:tags r:id="rId1"/>
    </p:custDataLst>
    <p:extLst>
      <p:ext uri="{BB962C8B-B14F-4D97-AF65-F5344CB8AC3E}">
        <p14:creationId xmlns:p14="http://schemas.microsoft.com/office/powerpoint/2010/main" val="1016382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Datum Feature Symbol</a:t>
            </a:r>
            <a:endParaRPr lang="en-US" dirty="0"/>
          </a:p>
        </p:txBody>
      </p:sp>
      <p:sp>
        <p:nvSpPr>
          <p:cNvPr id="3" name="Content Placeholder 2"/>
          <p:cNvSpPr>
            <a:spLocks noGrp="1"/>
          </p:cNvSpPr>
          <p:nvPr>
            <p:ph idx="1"/>
          </p:nvPr>
        </p:nvSpPr>
        <p:spPr/>
        <p:txBody>
          <a:bodyPr/>
          <a:lstStyle/>
          <a:p>
            <a:r>
              <a:rPr lang="en-US" dirty="0" smtClean="0"/>
              <a:t>Datum Feature Symbol</a:t>
            </a:r>
            <a:endParaRPr lang="en-US" dirty="0"/>
          </a:p>
        </p:txBody>
      </p:sp>
      <p:sp>
        <p:nvSpPr>
          <p:cNvPr id="4" name="Slide Number Placeholder 3"/>
          <p:cNvSpPr>
            <a:spLocks noGrp="1"/>
          </p:cNvSpPr>
          <p:nvPr>
            <p:ph type="sldNum" sz="quarter" idx="12"/>
          </p:nvPr>
        </p:nvSpPr>
        <p:spPr/>
        <p:txBody>
          <a:bodyPr/>
          <a:lstStyle/>
          <a:p>
            <a:fld id="{9EF9CD90-CA6C-4EE1-97E9-8AE06237CD1D}" type="slidenum">
              <a:rPr lang="en-US" smtClean="0"/>
              <a:t>3</a:t>
            </a:fld>
            <a:endParaRPr lang="en-US"/>
          </a:p>
        </p:txBody>
      </p:sp>
      <p:pic>
        <p:nvPicPr>
          <p:cNvPr id="2050"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t="7630" b="1"/>
          <a:stretch/>
        </p:blipFill>
        <p:spPr bwMode="auto">
          <a:xfrm>
            <a:off x="4038600" y="1019837"/>
            <a:ext cx="504825" cy="7327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descr="C:\Users\carl\Documents\My PaperPort Documents\from_motion_computing\Copy of fig4_2.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257800" y="1550486"/>
            <a:ext cx="2895600" cy="4276547"/>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7419975" y="1745554"/>
            <a:ext cx="484260" cy="473839"/>
          </a:xfrm>
          <a:prstGeom prst="rect">
            <a:avLst/>
          </a:prstGeom>
        </p:spPr>
      </p:pic>
      <p:pic>
        <p:nvPicPr>
          <p:cNvPr id="10" name="Picture 9"/>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591175" y="5371367"/>
            <a:ext cx="484260" cy="473839"/>
          </a:xfrm>
          <a:prstGeom prst="rect">
            <a:avLst/>
          </a:prstGeom>
        </p:spPr>
      </p:pic>
      <p:pic>
        <p:nvPicPr>
          <p:cNvPr id="11" name="Picture 10"/>
          <p:cNvPicPr>
            <a:picLocks noChangeAspect="1"/>
          </p:cNvPicPr>
          <p:nvPr/>
        </p:nvPicPr>
        <p:blipFill>
          <a:blip r:embed="rId4"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6842423" y="5369833"/>
            <a:ext cx="484260" cy="473839"/>
          </a:xfrm>
          <a:prstGeom prst="rect">
            <a:avLst/>
          </a:prstGeom>
        </p:spPr>
      </p:pic>
    </p:spTree>
    <p:extLst>
      <p:ext uri="{BB962C8B-B14F-4D97-AF65-F5344CB8AC3E}">
        <p14:creationId xmlns:p14="http://schemas.microsoft.com/office/powerpoint/2010/main" val="20930250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par>
                                <p:cTn id="11" presetID="10"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2"/>
          <p:cNvPicPr>
            <a:picLocks noChangeAspect="1" noChangeArrowheads="1"/>
          </p:cNvPicPr>
          <p:nvPr/>
        </p:nvPicPr>
        <p:blipFill>
          <a:blip r:embed="rId4">
            <a:extLst>
              <a:ext uri="{28A0092B-C50C-407E-A947-70E740481C1C}">
                <a14:useLocalDpi xmlns:a14="http://schemas.microsoft.com/office/drawing/2010/main" val="0"/>
              </a:ext>
            </a:extLst>
          </a:blip>
          <a:srcRect t="16832"/>
          <a:stretch>
            <a:fillRect/>
          </a:stretch>
        </p:blipFill>
        <p:spPr bwMode="auto">
          <a:xfrm>
            <a:off x="1676400" y="304800"/>
            <a:ext cx="6188075" cy="640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203" name="Rectangle 3"/>
          <p:cNvSpPr>
            <a:spLocks noChangeArrowheads="1"/>
          </p:cNvSpPr>
          <p:nvPr/>
        </p:nvSpPr>
        <p:spPr bwMode="auto">
          <a:xfrm>
            <a:off x="6705600" y="3429000"/>
            <a:ext cx="16002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p>
        </p:txBody>
      </p:sp>
      <p:sp>
        <p:nvSpPr>
          <p:cNvPr id="51204" name="Rectangle 5"/>
          <p:cNvSpPr>
            <a:spLocks noChangeArrowheads="1"/>
          </p:cNvSpPr>
          <p:nvPr/>
        </p:nvSpPr>
        <p:spPr bwMode="auto">
          <a:xfrm>
            <a:off x="1447800" y="3810000"/>
            <a:ext cx="2438400" cy="1752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endParaRPr lang="en-US"/>
          </a:p>
        </p:txBody>
      </p:sp>
      <p:sp>
        <p:nvSpPr>
          <p:cNvPr id="51205" name="Text Box 6"/>
          <p:cNvSpPr txBox="1">
            <a:spLocks noChangeArrowheads="1"/>
          </p:cNvSpPr>
          <p:nvPr/>
        </p:nvSpPr>
        <p:spPr bwMode="auto">
          <a:xfrm>
            <a:off x="76200" y="76200"/>
            <a:ext cx="5257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a:t>Datum Feature Symbol Placement is Important</a:t>
            </a:r>
          </a:p>
        </p:txBody>
      </p:sp>
      <p:sp>
        <p:nvSpPr>
          <p:cNvPr id="51206" name="Text Box 7"/>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6.21</a:t>
            </a:r>
          </a:p>
        </p:txBody>
      </p:sp>
    </p:spTree>
    <p:custDataLst>
      <p:tags r:id="rId1"/>
    </p:custDataLst>
    <p:extLst>
      <p:ext uri="{BB962C8B-B14F-4D97-AF65-F5344CB8AC3E}">
        <p14:creationId xmlns:p14="http://schemas.microsoft.com/office/powerpoint/2010/main" val="36830216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2"/>
          <p:cNvPicPr>
            <a:picLocks noChangeAspect="1" noChangeArrowheads="1"/>
          </p:cNvPicPr>
          <p:nvPr/>
        </p:nvPicPr>
        <p:blipFill>
          <a:blip r:embed="rId4">
            <a:extLst>
              <a:ext uri="{28A0092B-C50C-407E-A947-70E740481C1C}">
                <a14:useLocalDpi xmlns:a14="http://schemas.microsoft.com/office/drawing/2010/main" val="0"/>
              </a:ext>
            </a:extLst>
          </a:blip>
          <a:srcRect t="16832"/>
          <a:stretch>
            <a:fillRect/>
          </a:stretch>
        </p:blipFill>
        <p:spPr bwMode="auto">
          <a:xfrm>
            <a:off x="1676400" y="304800"/>
            <a:ext cx="6188075" cy="640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27" name="Rectangle 3"/>
          <p:cNvSpPr>
            <a:spLocks noChangeArrowheads="1"/>
          </p:cNvSpPr>
          <p:nvPr/>
        </p:nvSpPr>
        <p:spPr bwMode="auto">
          <a:xfrm>
            <a:off x="6705600" y="3429000"/>
            <a:ext cx="1600200" cy="4572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ctr"/>
            <a:endParaRPr lang="en-US"/>
          </a:p>
        </p:txBody>
      </p:sp>
      <p:sp>
        <p:nvSpPr>
          <p:cNvPr id="52228" name="Text Box 5"/>
          <p:cNvSpPr txBox="1">
            <a:spLocks noChangeArrowheads="1"/>
          </p:cNvSpPr>
          <p:nvPr/>
        </p:nvSpPr>
        <p:spPr bwMode="auto">
          <a:xfrm>
            <a:off x="76200" y="76200"/>
            <a:ext cx="5257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spcBef>
                <a:spcPct val="50000"/>
              </a:spcBef>
            </a:pPr>
            <a:r>
              <a:rPr lang="en-US"/>
              <a:t>Datum Feature Symbol Placement is Important</a:t>
            </a:r>
          </a:p>
        </p:txBody>
      </p:sp>
      <p:sp>
        <p:nvSpPr>
          <p:cNvPr id="52229" name="Text Box 6"/>
          <p:cNvSpPr txBox="1">
            <a:spLocks noChangeArrowheads="1"/>
          </p:cNvSpPr>
          <p:nvPr/>
        </p:nvSpPr>
        <p:spPr bwMode="auto">
          <a:xfrm>
            <a:off x="0" y="6491288"/>
            <a:ext cx="628650" cy="366712"/>
          </a:xfrm>
          <a:prstGeom prst="rect">
            <a:avLst/>
          </a:prstGeom>
          <a:solidFill>
            <a:srgbClr val="FFFF66"/>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charset="0"/>
              </a:defRPr>
            </a:lvl1pPr>
            <a:lvl2pPr marL="742950" indent="-285750" eaLnBrk="0" hangingPunct="0">
              <a:defRPr>
                <a:solidFill>
                  <a:schemeClr val="tx1"/>
                </a:solidFill>
                <a:latin typeface="Arial" charset="0"/>
              </a:defRPr>
            </a:lvl2pPr>
            <a:lvl3pPr marL="1143000" indent="-228600" eaLnBrk="0" hangingPunct="0">
              <a:defRPr>
                <a:solidFill>
                  <a:schemeClr val="tx1"/>
                </a:solidFill>
                <a:latin typeface="Arial" charset="0"/>
              </a:defRPr>
            </a:lvl3pPr>
            <a:lvl4pPr marL="1600200" indent="-228600" eaLnBrk="0" hangingPunct="0">
              <a:defRPr>
                <a:solidFill>
                  <a:schemeClr val="tx1"/>
                </a:solidFill>
                <a:latin typeface="Arial" charset="0"/>
              </a:defRPr>
            </a:lvl4pPr>
            <a:lvl5pPr marL="2057400" indent="-228600" eaLnBrk="0" hangingPunct="0">
              <a:defRPr>
                <a:solidFill>
                  <a:schemeClr val="tx1"/>
                </a:solidFill>
                <a:latin typeface="Arial" charset="0"/>
              </a:defRPr>
            </a:lvl5pPr>
            <a:lvl6pPr marL="2514600" indent="-228600" eaLnBrk="0" fontAlgn="base" hangingPunct="0">
              <a:spcBef>
                <a:spcPct val="0"/>
              </a:spcBef>
              <a:spcAft>
                <a:spcPct val="0"/>
              </a:spcAft>
              <a:defRPr>
                <a:solidFill>
                  <a:schemeClr val="tx1"/>
                </a:solidFill>
                <a:latin typeface="Arial" charset="0"/>
              </a:defRPr>
            </a:lvl6pPr>
            <a:lvl7pPr marL="2971800" indent="-228600" eaLnBrk="0" fontAlgn="base" hangingPunct="0">
              <a:spcBef>
                <a:spcPct val="0"/>
              </a:spcBef>
              <a:spcAft>
                <a:spcPct val="0"/>
              </a:spcAft>
              <a:defRPr>
                <a:solidFill>
                  <a:schemeClr val="tx1"/>
                </a:solidFill>
                <a:latin typeface="Arial" charset="0"/>
              </a:defRPr>
            </a:lvl7pPr>
            <a:lvl8pPr marL="3429000" indent="-228600" eaLnBrk="0" fontAlgn="base" hangingPunct="0">
              <a:spcBef>
                <a:spcPct val="0"/>
              </a:spcBef>
              <a:spcAft>
                <a:spcPct val="0"/>
              </a:spcAft>
              <a:defRPr>
                <a:solidFill>
                  <a:schemeClr val="tx1"/>
                </a:solidFill>
                <a:latin typeface="Arial" charset="0"/>
              </a:defRPr>
            </a:lvl8pPr>
            <a:lvl9pPr marL="3886200" indent="-228600" eaLnBrk="0" fontAlgn="base" hangingPunct="0">
              <a:spcBef>
                <a:spcPct val="0"/>
              </a:spcBef>
              <a:spcAft>
                <a:spcPct val="0"/>
              </a:spcAft>
              <a:defRPr>
                <a:solidFill>
                  <a:schemeClr val="tx1"/>
                </a:solidFill>
                <a:latin typeface="Arial" charset="0"/>
              </a:defRPr>
            </a:lvl9pPr>
          </a:lstStyle>
          <a:p>
            <a:pPr eaLnBrk="1" hangingPunct="1"/>
            <a:r>
              <a:rPr lang="en-US"/>
              <a:t>6.21</a:t>
            </a:r>
          </a:p>
        </p:txBody>
      </p:sp>
    </p:spTree>
    <p:custDataLst>
      <p:tags r:id="rId1"/>
    </p:custDataLst>
    <p:extLst>
      <p:ext uri="{BB962C8B-B14F-4D97-AF65-F5344CB8AC3E}">
        <p14:creationId xmlns:p14="http://schemas.microsoft.com/office/powerpoint/2010/main" val="3552080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t>Evaluation</a:t>
            </a:r>
            <a:endParaRPr lang="en-US" dirty="0"/>
          </a:p>
        </p:txBody>
      </p:sp>
      <p:sp>
        <p:nvSpPr>
          <p:cNvPr id="4" name="Slide Number Placeholder 3"/>
          <p:cNvSpPr>
            <a:spLocks noGrp="1"/>
          </p:cNvSpPr>
          <p:nvPr>
            <p:ph type="sldNum" sz="quarter" idx="12"/>
          </p:nvPr>
        </p:nvSpPr>
        <p:spPr/>
        <p:txBody>
          <a:bodyPr/>
          <a:lstStyle/>
          <a:p>
            <a:fld id="{9EF9CD90-CA6C-4EE1-97E9-8AE06237CD1D}" type="slidenum">
              <a:rPr lang="en-US" smtClean="0"/>
              <a:t>32</a:t>
            </a:fld>
            <a:endParaRPr lang="en-US"/>
          </a:p>
        </p:txBody>
      </p:sp>
      <p:pic>
        <p:nvPicPr>
          <p:cNvPr id="921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1211365"/>
            <a:ext cx="7889716" cy="48625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Box 5"/>
          <p:cNvSpPr txBox="1"/>
          <p:nvPr/>
        </p:nvSpPr>
        <p:spPr>
          <a:xfrm>
            <a:off x="4630658" y="1058193"/>
            <a:ext cx="992579" cy="338554"/>
          </a:xfrm>
          <a:prstGeom prst="rect">
            <a:avLst/>
          </a:prstGeom>
          <a:noFill/>
        </p:spPr>
        <p:txBody>
          <a:bodyPr wrap="none" rtlCol="0">
            <a:spAutoFit/>
          </a:bodyPr>
          <a:lstStyle/>
          <a:p>
            <a:r>
              <a:rPr lang="en-US" sz="1600" dirty="0" smtClean="0">
                <a:solidFill>
                  <a:srgbClr val="FF0000"/>
                </a:solidFill>
              </a:rPr>
              <a:t>specified</a:t>
            </a:r>
            <a:endParaRPr lang="en-US" sz="1600" dirty="0">
              <a:solidFill>
                <a:srgbClr val="FF0000"/>
              </a:solidFill>
            </a:endParaRPr>
          </a:p>
        </p:txBody>
      </p:sp>
      <p:sp>
        <p:nvSpPr>
          <p:cNvPr id="8" name="TextBox 7"/>
          <p:cNvSpPr txBox="1"/>
          <p:nvPr/>
        </p:nvSpPr>
        <p:spPr>
          <a:xfrm>
            <a:off x="6324600" y="1427469"/>
            <a:ext cx="2247731" cy="338554"/>
          </a:xfrm>
          <a:prstGeom prst="rect">
            <a:avLst/>
          </a:prstGeom>
          <a:noFill/>
        </p:spPr>
        <p:txBody>
          <a:bodyPr wrap="none" rtlCol="0">
            <a:spAutoFit/>
          </a:bodyPr>
          <a:lstStyle/>
          <a:p>
            <a:r>
              <a:rPr lang="en-US" sz="1600" dirty="0" smtClean="0">
                <a:solidFill>
                  <a:srgbClr val="FF0000"/>
                </a:solidFill>
              </a:rPr>
              <a:t>dimension , orientation</a:t>
            </a:r>
            <a:endParaRPr lang="en-US" sz="1600" dirty="0">
              <a:solidFill>
                <a:srgbClr val="FF0000"/>
              </a:solidFill>
            </a:endParaRPr>
          </a:p>
        </p:txBody>
      </p:sp>
      <p:sp>
        <p:nvSpPr>
          <p:cNvPr id="9" name="TextBox 8"/>
          <p:cNvSpPr txBox="1"/>
          <p:nvPr/>
        </p:nvSpPr>
        <p:spPr>
          <a:xfrm>
            <a:off x="4495800" y="2133600"/>
            <a:ext cx="4394152" cy="338554"/>
          </a:xfrm>
          <a:prstGeom prst="rect">
            <a:avLst/>
          </a:prstGeom>
          <a:noFill/>
        </p:spPr>
        <p:txBody>
          <a:bodyPr wrap="none" rtlCol="0">
            <a:spAutoFit/>
          </a:bodyPr>
          <a:lstStyle/>
          <a:p>
            <a:r>
              <a:rPr lang="en-US" sz="1600" dirty="0" smtClean="0">
                <a:solidFill>
                  <a:srgbClr val="FF0000"/>
                </a:solidFill>
              </a:rPr>
              <a:t>planes, axis, center lines, edges, points, areas</a:t>
            </a:r>
            <a:endParaRPr lang="en-US" sz="1600" dirty="0">
              <a:solidFill>
                <a:srgbClr val="FF0000"/>
              </a:solidFill>
            </a:endParaRPr>
          </a:p>
        </p:txBody>
      </p:sp>
      <p:sp>
        <p:nvSpPr>
          <p:cNvPr id="10" name="TextBox 9"/>
          <p:cNvSpPr txBox="1"/>
          <p:nvPr/>
        </p:nvSpPr>
        <p:spPr>
          <a:xfrm>
            <a:off x="6369508" y="2633246"/>
            <a:ext cx="412292" cy="338554"/>
          </a:xfrm>
          <a:prstGeom prst="rect">
            <a:avLst/>
          </a:prstGeom>
          <a:noFill/>
        </p:spPr>
        <p:txBody>
          <a:bodyPr wrap="none" rtlCol="0">
            <a:spAutoFit/>
          </a:bodyPr>
          <a:lstStyle/>
          <a:p>
            <a:r>
              <a:rPr lang="en-US" sz="1600" dirty="0" smtClean="0">
                <a:solidFill>
                  <a:srgbClr val="FF0000"/>
                </a:solidFill>
              </a:rPr>
              <a:t>no</a:t>
            </a:r>
            <a:endParaRPr lang="en-US" sz="1600" dirty="0">
              <a:solidFill>
                <a:srgbClr val="FF0000"/>
              </a:solidFill>
            </a:endParaRPr>
          </a:p>
        </p:txBody>
      </p:sp>
      <p:sp>
        <p:nvSpPr>
          <p:cNvPr id="11" name="TextBox 10"/>
          <p:cNvSpPr txBox="1"/>
          <p:nvPr/>
        </p:nvSpPr>
        <p:spPr>
          <a:xfrm>
            <a:off x="5746141" y="2958278"/>
            <a:ext cx="652743" cy="338554"/>
          </a:xfrm>
          <a:prstGeom prst="rect">
            <a:avLst/>
          </a:prstGeom>
          <a:noFill/>
        </p:spPr>
        <p:txBody>
          <a:bodyPr wrap="none" rtlCol="0">
            <a:spAutoFit/>
          </a:bodyPr>
          <a:lstStyle/>
          <a:p>
            <a:r>
              <a:rPr lang="en-US" sz="1600" dirty="0" smtClean="0">
                <a:solidFill>
                  <a:srgbClr val="FF0000"/>
                </a:solidFill>
              </a:rPr>
              <a:t>three</a:t>
            </a:r>
            <a:endParaRPr lang="en-US" sz="1600" dirty="0">
              <a:solidFill>
                <a:srgbClr val="FF0000"/>
              </a:solidFill>
            </a:endParaRPr>
          </a:p>
        </p:txBody>
      </p:sp>
      <p:sp>
        <p:nvSpPr>
          <p:cNvPr id="12" name="TextBox 11"/>
          <p:cNvSpPr txBox="1"/>
          <p:nvPr/>
        </p:nvSpPr>
        <p:spPr>
          <a:xfrm>
            <a:off x="4800575" y="3249227"/>
            <a:ext cx="412292" cy="338554"/>
          </a:xfrm>
          <a:prstGeom prst="rect">
            <a:avLst/>
          </a:prstGeom>
          <a:noFill/>
        </p:spPr>
        <p:txBody>
          <a:bodyPr wrap="none" rtlCol="0">
            <a:spAutoFit/>
          </a:bodyPr>
          <a:lstStyle/>
          <a:p>
            <a:r>
              <a:rPr lang="en-US" sz="1600" dirty="0" smtClean="0">
                <a:solidFill>
                  <a:srgbClr val="FF0000"/>
                </a:solidFill>
              </a:rPr>
              <a:t>90</a:t>
            </a:r>
            <a:endParaRPr lang="en-US" sz="1600" dirty="0">
              <a:solidFill>
                <a:srgbClr val="FF0000"/>
              </a:solidFill>
            </a:endParaRPr>
          </a:p>
        </p:txBody>
      </p:sp>
      <p:sp>
        <p:nvSpPr>
          <p:cNvPr id="13" name="TextBox 12"/>
          <p:cNvSpPr txBox="1"/>
          <p:nvPr/>
        </p:nvSpPr>
        <p:spPr>
          <a:xfrm>
            <a:off x="4169428" y="3473344"/>
            <a:ext cx="662361" cy="338554"/>
          </a:xfrm>
          <a:prstGeom prst="rect">
            <a:avLst/>
          </a:prstGeom>
          <a:noFill/>
        </p:spPr>
        <p:txBody>
          <a:bodyPr wrap="none" rtlCol="0">
            <a:spAutoFit/>
          </a:bodyPr>
          <a:lstStyle/>
          <a:p>
            <a:r>
              <a:rPr lang="en-US" sz="1600" dirty="0" smtClean="0">
                <a:solidFill>
                  <a:srgbClr val="FF0000"/>
                </a:solidFill>
              </a:rPr>
              <a:t>circle</a:t>
            </a:r>
            <a:endParaRPr lang="en-US" sz="1600" dirty="0">
              <a:solidFill>
                <a:srgbClr val="FF0000"/>
              </a:solidFill>
            </a:endParaRPr>
          </a:p>
        </p:txBody>
      </p:sp>
      <p:sp>
        <p:nvSpPr>
          <p:cNvPr id="14" name="TextBox 13"/>
          <p:cNvSpPr txBox="1"/>
          <p:nvPr/>
        </p:nvSpPr>
        <p:spPr>
          <a:xfrm>
            <a:off x="4680349" y="3782402"/>
            <a:ext cx="548548" cy="338554"/>
          </a:xfrm>
          <a:prstGeom prst="rect">
            <a:avLst/>
          </a:prstGeom>
          <a:noFill/>
        </p:spPr>
        <p:txBody>
          <a:bodyPr wrap="none" rtlCol="0">
            <a:spAutoFit/>
          </a:bodyPr>
          <a:lstStyle/>
          <a:p>
            <a:r>
              <a:rPr lang="en-US" sz="1600" dirty="0" smtClean="0">
                <a:solidFill>
                  <a:srgbClr val="FF0000"/>
                </a:solidFill>
              </a:rPr>
              <a:t>size</a:t>
            </a:r>
            <a:endParaRPr lang="en-US" sz="1600" dirty="0">
              <a:solidFill>
                <a:srgbClr val="FF0000"/>
              </a:solidFill>
            </a:endParaRPr>
          </a:p>
        </p:txBody>
      </p:sp>
      <p:sp>
        <p:nvSpPr>
          <p:cNvPr id="15" name="TextBox 14"/>
          <p:cNvSpPr txBox="1"/>
          <p:nvPr/>
        </p:nvSpPr>
        <p:spPr>
          <a:xfrm>
            <a:off x="525339" y="3820490"/>
            <a:ext cx="320922" cy="338554"/>
          </a:xfrm>
          <a:prstGeom prst="rect">
            <a:avLst/>
          </a:prstGeom>
          <a:noFill/>
        </p:spPr>
        <p:txBody>
          <a:bodyPr wrap="none" rtlCol="0">
            <a:spAutoFit/>
          </a:bodyPr>
          <a:lstStyle/>
          <a:p>
            <a:r>
              <a:rPr lang="en-US" sz="1600" dirty="0" smtClean="0">
                <a:solidFill>
                  <a:srgbClr val="FF0000"/>
                </a:solidFill>
              </a:rPr>
              <a:t>X</a:t>
            </a:r>
            <a:endParaRPr lang="en-US" sz="1600" dirty="0">
              <a:solidFill>
                <a:srgbClr val="FF0000"/>
              </a:solidFill>
            </a:endParaRPr>
          </a:p>
        </p:txBody>
      </p:sp>
      <p:sp>
        <p:nvSpPr>
          <p:cNvPr id="16" name="TextBox 15"/>
          <p:cNvSpPr txBox="1"/>
          <p:nvPr/>
        </p:nvSpPr>
        <p:spPr>
          <a:xfrm>
            <a:off x="525339" y="3558711"/>
            <a:ext cx="320922" cy="338554"/>
          </a:xfrm>
          <a:prstGeom prst="rect">
            <a:avLst/>
          </a:prstGeom>
          <a:noFill/>
        </p:spPr>
        <p:txBody>
          <a:bodyPr wrap="none" rtlCol="0">
            <a:spAutoFit/>
          </a:bodyPr>
          <a:lstStyle/>
          <a:p>
            <a:r>
              <a:rPr lang="en-US" sz="1600" dirty="0" smtClean="0">
                <a:solidFill>
                  <a:srgbClr val="FF0000"/>
                </a:solidFill>
              </a:rPr>
              <a:t>X</a:t>
            </a:r>
            <a:endParaRPr lang="en-US" sz="1600" dirty="0">
              <a:solidFill>
                <a:srgbClr val="FF0000"/>
              </a:solidFill>
            </a:endParaRPr>
          </a:p>
        </p:txBody>
      </p:sp>
      <p:sp>
        <p:nvSpPr>
          <p:cNvPr id="17" name="TextBox 16"/>
          <p:cNvSpPr txBox="1"/>
          <p:nvPr/>
        </p:nvSpPr>
        <p:spPr>
          <a:xfrm>
            <a:off x="533400" y="4105622"/>
            <a:ext cx="320922" cy="338554"/>
          </a:xfrm>
          <a:prstGeom prst="rect">
            <a:avLst/>
          </a:prstGeom>
          <a:noFill/>
        </p:spPr>
        <p:txBody>
          <a:bodyPr wrap="none" rtlCol="0">
            <a:spAutoFit/>
          </a:bodyPr>
          <a:lstStyle/>
          <a:p>
            <a:r>
              <a:rPr lang="en-US" sz="1600" dirty="0" smtClean="0">
                <a:solidFill>
                  <a:srgbClr val="FF0000"/>
                </a:solidFill>
              </a:rPr>
              <a:t>X</a:t>
            </a:r>
            <a:endParaRPr lang="en-US" sz="1600" dirty="0">
              <a:solidFill>
                <a:srgbClr val="FF0000"/>
              </a:solidFill>
            </a:endParaRPr>
          </a:p>
        </p:txBody>
      </p:sp>
      <p:sp>
        <p:nvSpPr>
          <p:cNvPr id="18" name="TextBox 17"/>
          <p:cNvSpPr txBox="1"/>
          <p:nvPr/>
        </p:nvSpPr>
        <p:spPr>
          <a:xfrm>
            <a:off x="4685799" y="4317018"/>
            <a:ext cx="1027845" cy="338554"/>
          </a:xfrm>
          <a:prstGeom prst="rect">
            <a:avLst/>
          </a:prstGeom>
          <a:noFill/>
        </p:spPr>
        <p:txBody>
          <a:bodyPr wrap="none" rtlCol="0">
            <a:spAutoFit/>
          </a:bodyPr>
          <a:lstStyle/>
          <a:p>
            <a:r>
              <a:rPr lang="en-US" sz="1600" dirty="0" smtClean="0">
                <a:solidFill>
                  <a:srgbClr val="FF0000"/>
                </a:solidFill>
              </a:rPr>
              <a:t>tolerance</a:t>
            </a:r>
            <a:endParaRPr lang="en-US" sz="1600" dirty="0">
              <a:solidFill>
                <a:srgbClr val="FF0000"/>
              </a:solidFill>
            </a:endParaRPr>
          </a:p>
        </p:txBody>
      </p:sp>
      <p:sp>
        <p:nvSpPr>
          <p:cNvPr id="19" name="TextBox 18"/>
          <p:cNvSpPr txBox="1"/>
          <p:nvPr/>
        </p:nvSpPr>
        <p:spPr>
          <a:xfrm>
            <a:off x="517278" y="4626076"/>
            <a:ext cx="320922" cy="338554"/>
          </a:xfrm>
          <a:prstGeom prst="rect">
            <a:avLst/>
          </a:prstGeom>
          <a:noFill/>
        </p:spPr>
        <p:txBody>
          <a:bodyPr wrap="none" rtlCol="0">
            <a:spAutoFit/>
          </a:bodyPr>
          <a:lstStyle/>
          <a:p>
            <a:r>
              <a:rPr lang="en-US" sz="1600" dirty="0" smtClean="0">
                <a:solidFill>
                  <a:srgbClr val="FF0000"/>
                </a:solidFill>
              </a:rPr>
              <a:t>X</a:t>
            </a:r>
            <a:endParaRPr lang="en-US" sz="1600" dirty="0">
              <a:solidFill>
                <a:srgbClr val="FF0000"/>
              </a:solidFill>
            </a:endParaRPr>
          </a:p>
        </p:txBody>
      </p:sp>
      <p:sp>
        <p:nvSpPr>
          <p:cNvPr id="20" name="TextBox 19"/>
          <p:cNvSpPr txBox="1"/>
          <p:nvPr/>
        </p:nvSpPr>
        <p:spPr>
          <a:xfrm>
            <a:off x="3200400" y="5164392"/>
            <a:ext cx="833883" cy="338554"/>
          </a:xfrm>
          <a:prstGeom prst="rect">
            <a:avLst/>
          </a:prstGeom>
          <a:noFill/>
        </p:spPr>
        <p:txBody>
          <a:bodyPr wrap="none" rtlCol="0">
            <a:spAutoFit/>
          </a:bodyPr>
          <a:lstStyle/>
          <a:p>
            <a:r>
              <a:rPr lang="en-US" sz="1600" dirty="0" smtClean="0">
                <a:solidFill>
                  <a:srgbClr val="FF0000"/>
                </a:solidFill>
              </a:rPr>
              <a:t>convey</a:t>
            </a:r>
            <a:endParaRPr lang="en-US" sz="1600" dirty="0">
              <a:solidFill>
                <a:srgbClr val="FF0000"/>
              </a:solidFill>
            </a:endParaRPr>
          </a:p>
        </p:txBody>
      </p:sp>
      <p:sp>
        <p:nvSpPr>
          <p:cNvPr id="21" name="TextBox 20"/>
          <p:cNvSpPr txBox="1"/>
          <p:nvPr/>
        </p:nvSpPr>
        <p:spPr>
          <a:xfrm>
            <a:off x="517278" y="4919246"/>
            <a:ext cx="320922" cy="338554"/>
          </a:xfrm>
          <a:prstGeom prst="rect">
            <a:avLst/>
          </a:prstGeom>
          <a:noFill/>
        </p:spPr>
        <p:txBody>
          <a:bodyPr wrap="none" rtlCol="0">
            <a:spAutoFit/>
          </a:bodyPr>
          <a:lstStyle/>
          <a:p>
            <a:r>
              <a:rPr lang="en-US" sz="1600" dirty="0" smtClean="0">
                <a:solidFill>
                  <a:srgbClr val="FF0000"/>
                </a:solidFill>
              </a:rPr>
              <a:t>X</a:t>
            </a:r>
            <a:endParaRPr lang="en-US" sz="1600" dirty="0">
              <a:solidFill>
                <a:srgbClr val="FF0000"/>
              </a:solidFill>
            </a:endParaRPr>
          </a:p>
        </p:txBody>
      </p:sp>
      <p:sp>
        <p:nvSpPr>
          <p:cNvPr id="22" name="TextBox 21"/>
          <p:cNvSpPr txBox="1"/>
          <p:nvPr/>
        </p:nvSpPr>
        <p:spPr>
          <a:xfrm>
            <a:off x="6003678" y="5423150"/>
            <a:ext cx="845103" cy="338554"/>
          </a:xfrm>
          <a:prstGeom prst="rect">
            <a:avLst/>
          </a:prstGeom>
          <a:noFill/>
        </p:spPr>
        <p:txBody>
          <a:bodyPr wrap="none" rtlCol="0">
            <a:spAutoFit/>
          </a:bodyPr>
          <a:lstStyle/>
          <a:p>
            <a:r>
              <a:rPr lang="en-US" sz="1600" dirty="0" smtClean="0">
                <a:solidFill>
                  <a:srgbClr val="FF0000"/>
                </a:solidFill>
              </a:rPr>
              <a:t>rocking</a:t>
            </a:r>
            <a:endParaRPr lang="en-US" sz="1600" dirty="0">
              <a:solidFill>
                <a:srgbClr val="FF0000"/>
              </a:solidFill>
            </a:endParaRPr>
          </a:p>
        </p:txBody>
      </p:sp>
      <p:sp>
        <p:nvSpPr>
          <p:cNvPr id="23" name="TextBox 22"/>
          <p:cNvSpPr txBox="1"/>
          <p:nvPr/>
        </p:nvSpPr>
        <p:spPr>
          <a:xfrm>
            <a:off x="517278" y="5742698"/>
            <a:ext cx="320922" cy="338554"/>
          </a:xfrm>
          <a:prstGeom prst="rect">
            <a:avLst/>
          </a:prstGeom>
          <a:noFill/>
        </p:spPr>
        <p:txBody>
          <a:bodyPr wrap="none" rtlCol="0">
            <a:spAutoFit/>
          </a:bodyPr>
          <a:lstStyle/>
          <a:p>
            <a:r>
              <a:rPr lang="en-US" sz="1600" dirty="0" smtClean="0">
                <a:solidFill>
                  <a:srgbClr val="FF0000"/>
                </a:solidFill>
              </a:rPr>
              <a:t>X</a:t>
            </a:r>
            <a:endParaRPr lang="en-US" sz="1600" dirty="0">
              <a:solidFill>
                <a:srgbClr val="FF0000"/>
              </a:solidFill>
            </a:endParaRPr>
          </a:p>
        </p:txBody>
      </p:sp>
    </p:spTree>
    <p:extLst>
      <p:ext uri="{BB962C8B-B14F-4D97-AF65-F5344CB8AC3E}">
        <p14:creationId xmlns:p14="http://schemas.microsoft.com/office/powerpoint/2010/main" val="3363280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fad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fade">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fade">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500"/>
                                        <p:tgtEl>
                                          <p:spTgt spid="12"/>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4"/>
                                        </p:tgtEl>
                                        <p:attrNameLst>
                                          <p:attrName>style.visibility</p:attrName>
                                        </p:attrNameLst>
                                      </p:cBhvr>
                                      <p:to>
                                        <p:strVal val="visible"/>
                                      </p:to>
                                    </p:set>
                                    <p:animEffect transition="in" filter="fade">
                                      <p:cBhvr>
                                        <p:cTn id="42" dur="500"/>
                                        <p:tgtEl>
                                          <p:spTgt spid="14"/>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childTnLst>
                    </p:cTn>
                  </p:par>
                  <p:par>
                    <p:cTn id="48" fill="hold">
                      <p:stCondLst>
                        <p:cond delay="indefinite"/>
                      </p:stCondLst>
                      <p:childTnLst>
                        <p:par>
                          <p:cTn id="49" fill="hold">
                            <p:stCondLst>
                              <p:cond delay="0"/>
                            </p:stCondLst>
                            <p:childTnLst>
                              <p:par>
                                <p:cTn id="50" presetID="10" presetClass="entr" presetSubtype="0" fill="hold" grpId="0" nodeType="click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fade">
                                      <p:cBhvr>
                                        <p:cTn id="52" dur="500"/>
                                        <p:tgtEl>
                                          <p:spTgt spid="20"/>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grpId="0" nodeType="clickEffect">
                                  <p:stCondLst>
                                    <p:cond delay="0"/>
                                  </p:stCondLst>
                                  <p:childTnLst>
                                    <p:set>
                                      <p:cBhvr>
                                        <p:cTn id="56" dur="1" fill="hold">
                                          <p:stCondLst>
                                            <p:cond delay="0"/>
                                          </p:stCondLst>
                                        </p:cTn>
                                        <p:tgtEl>
                                          <p:spTgt spid="22"/>
                                        </p:tgtEl>
                                        <p:attrNameLst>
                                          <p:attrName>style.visibility</p:attrName>
                                        </p:attrNameLst>
                                      </p:cBhvr>
                                      <p:to>
                                        <p:strVal val="visible"/>
                                      </p:to>
                                    </p:set>
                                    <p:animEffect transition="in" filter="fade">
                                      <p:cBhvr>
                                        <p:cTn id="57"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9" grpId="0"/>
      <p:bldP spid="10" grpId="0"/>
      <p:bldP spid="11" grpId="0"/>
      <p:bldP spid="12" grpId="0"/>
      <p:bldP spid="13" grpId="0"/>
      <p:bldP spid="14" grpId="0"/>
      <p:bldP spid="18" grpId="0"/>
      <p:bldP spid="20" grpId="0"/>
      <p:bldP spid="22"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carl\Documents\My PaperPort Documents\from_motion_computing\Copy 2 of fig4_2.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08713" y="1392238"/>
            <a:ext cx="2782887" cy="135096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dirty="0" smtClean="0"/>
              <a:t>Three-Plane Concept</a:t>
            </a:r>
            <a:endParaRPr lang="en-US" dirty="0"/>
          </a:p>
        </p:txBody>
      </p:sp>
      <p:sp>
        <p:nvSpPr>
          <p:cNvPr id="3" name="Content Placeholder 2"/>
          <p:cNvSpPr>
            <a:spLocks noGrp="1"/>
          </p:cNvSpPr>
          <p:nvPr>
            <p:ph idx="1"/>
          </p:nvPr>
        </p:nvSpPr>
        <p:spPr>
          <a:xfrm>
            <a:off x="228600" y="1066800"/>
            <a:ext cx="3352800" cy="5029200"/>
          </a:xfrm>
        </p:spPr>
        <p:txBody>
          <a:bodyPr/>
          <a:lstStyle/>
          <a:p>
            <a:r>
              <a:rPr lang="en-US" sz="1800" dirty="0" smtClean="0"/>
              <a:t>define </a:t>
            </a:r>
            <a:r>
              <a:rPr lang="en-US" sz="1800" i="1" dirty="0" smtClean="0"/>
              <a:t>primary</a:t>
            </a:r>
            <a:r>
              <a:rPr lang="en-US" sz="1800" dirty="0" smtClean="0"/>
              <a:t>, </a:t>
            </a:r>
            <a:r>
              <a:rPr lang="en-US" sz="1800" i="1" dirty="0" smtClean="0"/>
              <a:t>secondary</a:t>
            </a:r>
            <a:r>
              <a:rPr lang="en-US" sz="1800" dirty="0" smtClean="0"/>
              <a:t>, and </a:t>
            </a:r>
            <a:r>
              <a:rPr lang="en-US" sz="1800" i="1" dirty="0" smtClean="0"/>
              <a:t>tertiary </a:t>
            </a:r>
            <a:r>
              <a:rPr lang="en-US" sz="1800" dirty="0" smtClean="0"/>
              <a:t>datum planes</a:t>
            </a:r>
          </a:p>
          <a:p>
            <a:pPr>
              <a:spcBef>
                <a:spcPts val="1200"/>
              </a:spcBef>
            </a:pPr>
            <a:r>
              <a:rPr lang="en-US" sz="1800" dirty="0" smtClean="0"/>
              <a:t>the primary datum is the one that functionally is usually the most critical feature or surface of the part</a:t>
            </a:r>
          </a:p>
          <a:p>
            <a:pPr>
              <a:spcBef>
                <a:spcPts val="1200"/>
              </a:spcBef>
            </a:pPr>
            <a:r>
              <a:rPr lang="en-US" sz="1800" dirty="0" smtClean="0"/>
              <a:t>the primary datum feature of the part will make contact with the theoretical datum plane in a minimum of three points</a:t>
            </a:r>
            <a:endParaRPr lang="en-US" sz="1800" dirty="0"/>
          </a:p>
        </p:txBody>
      </p:sp>
      <p:sp>
        <p:nvSpPr>
          <p:cNvPr id="4" name="Slide Number Placeholder 3"/>
          <p:cNvSpPr>
            <a:spLocks noGrp="1"/>
          </p:cNvSpPr>
          <p:nvPr>
            <p:ph type="sldNum" sz="quarter" idx="12"/>
          </p:nvPr>
        </p:nvSpPr>
        <p:spPr/>
        <p:txBody>
          <a:bodyPr/>
          <a:lstStyle/>
          <a:p>
            <a:fld id="{9EF9CD90-CA6C-4EE1-97E9-8AE06237CD1D}" type="slidenum">
              <a:rPr lang="en-US" smtClean="0"/>
              <a:t>4</a:t>
            </a:fld>
            <a:endParaRPr lang="en-US"/>
          </a:p>
        </p:txBody>
      </p:sp>
      <p:pic>
        <p:nvPicPr>
          <p:cNvPr id="6" name="Picture 3" descr="C:\Users\carl\Documents\My PaperPort Documents\from_motion_computing\Copy of fig4_2.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05200" y="1219200"/>
            <a:ext cx="2895600" cy="427654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078340" y="5029200"/>
            <a:ext cx="484260" cy="473839"/>
          </a:xfrm>
          <a:prstGeom prst="rect">
            <a:avLst/>
          </a:prstGeom>
        </p:spPr>
      </p:pic>
    </p:spTree>
    <p:extLst>
      <p:ext uri="{BB962C8B-B14F-4D97-AF65-F5344CB8AC3E}">
        <p14:creationId xmlns:p14="http://schemas.microsoft.com/office/powerpoint/2010/main" val="765902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carl\Documents\My PaperPort Documents\from_motion_computing\Copy 2 of fig4_2.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08713" y="1392238"/>
            <a:ext cx="2782887" cy="135096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dirty="0" smtClean="0"/>
              <a:t>Three-Plane Concept</a:t>
            </a:r>
            <a:endParaRPr lang="en-US" dirty="0"/>
          </a:p>
        </p:txBody>
      </p:sp>
      <p:sp>
        <p:nvSpPr>
          <p:cNvPr id="3" name="Content Placeholder 2"/>
          <p:cNvSpPr>
            <a:spLocks noGrp="1"/>
          </p:cNvSpPr>
          <p:nvPr>
            <p:ph idx="1"/>
          </p:nvPr>
        </p:nvSpPr>
        <p:spPr>
          <a:xfrm>
            <a:off x="228600" y="1066800"/>
            <a:ext cx="3352800" cy="5029200"/>
          </a:xfrm>
        </p:spPr>
        <p:txBody>
          <a:bodyPr/>
          <a:lstStyle/>
          <a:p>
            <a:pPr>
              <a:spcBef>
                <a:spcPts val="1200"/>
              </a:spcBef>
            </a:pPr>
            <a:r>
              <a:rPr lang="en-US" sz="1800" dirty="0" smtClean="0"/>
              <a:t>the </a:t>
            </a:r>
            <a:r>
              <a:rPr lang="en-US" sz="1800" dirty="0"/>
              <a:t>secondary datum plane is </a:t>
            </a:r>
            <a:r>
              <a:rPr lang="en-US" sz="1800" dirty="0">
                <a:sym typeface="Symbol"/>
              </a:rPr>
              <a:t> to the primary datum</a:t>
            </a:r>
            <a:endParaRPr lang="en-US" sz="1800" dirty="0"/>
          </a:p>
          <a:p>
            <a:pPr>
              <a:spcBef>
                <a:spcPts val="1200"/>
              </a:spcBef>
            </a:pPr>
            <a:r>
              <a:rPr lang="en-US" sz="1800" dirty="0"/>
              <a:t>secondary datum feature is the one that functionally is the 2</a:t>
            </a:r>
            <a:r>
              <a:rPr lang="en-US" sz="1800" baseline="30000" dirty="0"/>
              <a:t>nd</a:t>
            </a:r>
            <a:r>
              <a:rPr lang="en-US" sz="1800" dirty="0"/>
              <a:t> most critical feature or surface of the part</a:t>
            </a:r>
          </a:p>
          <a:p>
            <a:pPr>
              <a:spcBef>
                <a:spcPts val="1200"/>
              </a:spcBef>
            </a:pPr>
            <a:r>
              <a:rPr lang="en-US" sz="1800" dirty="0"/>
              <a:t>2 point minimum contact</a:t>
            </a:r>
          </a:p>
        </p:txBody>
      </p:sp>
      <p:sp>
        <p:nvSpPr>
          <p:cNvPr id="4" name="Slide Number Placeholder 3"/>
          <p:cNvSpPr>
            <a:spLocks noGrp="1"/>
          </p:cNvSpPr>
          <p:nvPr>
            <p:ph type="sldNum" sz="quarter" idx="12"/>
          </p:nvPr>
        </p:nvSpPr>
        <p:spPr/>
        <p:txBody>
          <a:bodyPr/>
          <a:lstStyle/>
          <a:p>
            <a:fld id="{9EF9CD90-CA6C-4EE1-97E9-8AE06237CD1D}" type="slidenum">
              <a:rPr lang="en-US" smtClean="0"/>
              <a:t>5</a:t>
            </a:fld>
            <a:endParaRPr lang="en-US"/>
          </a:p>
        </p:txBody>
      </p:sp>
      <p:pic>
        <p:nvPicPr>
          <p:cNvPr id="6" name="Picture 3" descr="C:\Users\carl\Documents\My PaperPort Documents\from_motion_computing\Copy of fig4_2.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05200" y="1219200"/>
            <a:ext cx="2895600" cy="427654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078340" y="5029200"/>
            <a:ext cx="484260" cy="473839"/>
          </a:xfrm>
          <a:prstGeom prst="rect">
            <a:avLst/>
          </a:prstGeom>
        </p:spPr>
      </p:pic>
      <p:pic>
        <p:nvPicPr>
          <p:cNvPr id="10" name="Picture 9"/>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654468" y="1392238"/>
            <a:ext cx="484260" cy="473839"/>
          </a:xfrm>
          <a:prstGeom prst="rect">
            <a:avLst/>
          </a:prstGeom>
        </p:spPr>
      </p:pic>
      <p:pic>
        <p:nvPicPr>
          <p:cNvPr id="3074" name="Picture 2" descr="C:\Users\carl\Documents\My PaperPort Documents\from_motion_computing\Copy 3 of fig4_2.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274593" y="2971800"/>
            <a:ext cx="2651125" cy="1477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68341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C:\Users\carl\Documents\My PaperPort Documents\from_motion_computing\Copy 2 of fig4_2.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208713" y="1392238"/>
            <a:ext cx="2782887" cy="1350962"/>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p:nvPr>
        </p:nvSpPr>
        <p:spPr/>
        <p:txBody>
          <a:bodyPr/>
          <a:lstStyle/>
          <a:p>
            <a:r>
              <a:rPr lang="en-US" dirty="0" smtClean="0"/>
              <a:t>Three-Plane Concept</a:t>
            </a:r>
            <a:endParaRPr lang="en-US" dirty="0"/>
          </a:p>
        </p:txBody>
      </p:sp>
      <p:sp>
        <p:nvSpPr>
          <p:cNvPr id="3" name="Content Placeholder 2"/>
          <p:cNvSpPr>
            <a:spLocks noGrp="1"/>
          </p:cNvSpPr>
          <p:nvPr>
            <p:ph idx="1"/>
          </p:nvPr>
        </p:nvSpPr>
        <p:spPr>
          <a:xfrm>
            <a:off x="228600" y="1066800"/>
            <a:ext cx="3352800" cy="5029200"/>
          </a:xfrm>
        </p:spPr>
        <p:txBody>
          <a:bodyPr/>
          <a:lstStyle/>
          <a:p>
            <a:pPr>
              <a:spcBef>
                <a:spcPts val="1200"/>
              </a:spcBef>
            </a:pPr>
            <a:r>
              <a:rPr lang="en-US" sz="1800" dirty="0" smtClean="0"/>
              <a:t>the </a:t>
            </a:r>
            <a:r>
              <a:rPr lang="en-US" sz="1800" dirty="0"/>
              <a:t>tertiary datum plane is </a:t>
            </a:r>
            <a:r>
              <a:rPr lang="en-US" sz="1800" dirty="0">
                <a:sym typeface="Symbol"/>
              </a:rPr>
              <a:t> to the primary &amp; sec. </a:t>
            </a:r>
            <a:r>
              <a:rPr lang="en-US" sz="1800" dirty="0" err="1">
                <a:sym typeface="Symbol"/>
              </a:rPr>
              <a:t>datums</a:t>
            </a:r>
            <a:endParaRPr lang="en-US" sz="1800" dirty="0"/>
          </a:p>
          <a:p>
            <a:pPr>
              <a:spcBef>
                <a:spcPts val="1200"/>
              </a:spcBef>
            </a:pPr>
            <a:r>
              <a:rPr lang="en-US" sz="1800" dirty="0"/>
              <a:t>1 point minimum contact</a:t>
            </a:r>
          </a:p>
        </p:txBody>
      </p:sp>
      <p:sp>
        <p:nvSpPr>
          <p:cNvPr id="4" name="Slide Number Placeholder 3"/>
          <p:cNvSpPr>
            <a:spLocks noGrp="1"/>
          </p:cNvSpPr>
          <p:nvPr>
            <p:ph type="sldNum" sz="quarter" idx="12"/>
          </p:nvPr>
        </p:nvSpPr>
        <p:spPr/>
        <p:txBody>
          <a:bodyPr/>
          <a:lstStyle/>
          <a:p>
            <a:fld id="{9EF9CD90-CA6C-4EE1-97E9-8AE06237CD1D}" type="slidenum">
              <a:rPr lang="en-US" smtClean="0"/>
              <a:t>6</a:t>
            </a:fld>
            <a:endParaRPr lang="en-US"/>
          </a:p>
        </p:txBody>
      </p:sp>
      <p:pic>
        <p:nvPicPr>
          <p:cNvPr id="6" name="Picture 3" descr="C:\Users\carl\Documents\My PaperPort Documents\from_motion_computing\Copy of fig4_2.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05200" y="1219200"/>
            <a:ext cx="2895600" cy="427654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078340" y="5029200"/>
            <a:ext cx="484260" cy="473839"/>
          </a:xfrm>
          <a:prstGeom prst="rect">
            <a:avLst/>
          </a:prstGeom>
        </p:spPr>
      </p:pic>
      <p:pic>
        <p:nvPicPr>
          <p:cNvPr id="10" name="Picture 9"/>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5654468" y="1392238"/>
            <a:ext cx="484260" cy="473839"/>
          </a:xfrm>
          <a:prstGeom prst="rect">
            <a:avLst/>
          </a:prstGeom>
        </p:spPr>
      </p:pic>
      <p:pic>
        <p:nvPicPr>
          <p:cNvPr id="3074" name="Picture 2" descr="C:\Users\carl\Documents\My PaperPort Documents\from_motion_computing\Copy 3 of fig4_2.jp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274593" y="2971800"/>
            <a:ext cx="2651125" cy="147796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a:xfrm>
            <a:off x="3810000" y="5029200"/>
            <a:ext cx="484260" cy="473839"/>
          </a:xfrm>
          <a:prstGeom prst="rect">
            <a:avLst/>
          </a:prstGeom>
        </p:spPr>
      </p:pic>
      <p:pic>
        <p:nvPicPr>
          <p:cNvPr id="4098" name="Picture 2" descr="C:\Users\carl\Documents\My PaperPort Documents\from_motion_computing\Copy 4 of fig4_2.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320266" y="4568825"/>
            <a:ext cx="2636837" cy="15446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62977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Three-Plane Concept - Circular</a:t>
            </a:r>
            <a:endParaRPr lang="en-US" dirty="0"/>
          </a:p>
        </p:txBody>
      </p:sp>
      <p:sp>
        <p:nvSpPr>
          <p:cNvPr id="3" name="Content Placeholder 2"/>
          <p:cNvSpPr>
            <a:spLocks noGrp="1"/>
          </p:cNvSpPr>
          <p:nvPr>
            <p:ph idx="1"/>
          </p:nvPr>
        </p:nvSpPr>
        <p:spPr/>
        <p:txBody>
          <a:bodyPr/>
          <a:lstStyle/>
          <a:p>
            <a:r>
              <a:rPr lang="en-US" dirty="0" smtClean="0"/>
              <a:t>circular parts also require a three-plane concept for repeatable orientation</a:t>
            </a:r>
          </a:p>
          <a:p>
            <a:r>
              <a:rPr lang="en-US" dirty="0" smtClean="0"/>
              <a:t>the primary datum is usually one flat surface of the part,</a:t>
            </a:r>
          </a:p>
          <a:p>
            <a:r>
              <a:rPr lang="en-US" dirty="0" smtClean="0"/>
              <a:t>      defines a datum axis along the center of cylinder</a:t>
            </a:r>
            <a:endParaRPr lang="en-US" dirty="0"/>
          </a:p>
        </p:txBody>
      </p:sp>
      <p:sp>
        <p:nvSpPr>
          <p:cNvPr id="4" name="Slide Number Placeholder 3"/>
          <p:cNvSpPr>
            <a:spLocks noGrp="1"/>
          </p:cNvSpPr>
          <p:nvPr>
            <p:ph type="sldNum" sz="quarter" idx="12"/>
          </p:nvPr>
        </p:nvSpPr>
        <p:spPr/>
        <p:txBody>
          <a:bodyPr/>
          <a:lstStyle/>
          <a:p>
            <a:fld id="{9EF9CD90-CA6C-4EE1-97E9-8AE06237CD1D}" type="slidenum">
              <a:rPr lang="en-US" smtClean="0"/>
              <a:t>7</a:t>
            </a:fld>
            <a:endParaRPr lang="en-US"/>
          </a:p>
        </p:txBody>
      </p:sp>
      <p:pic>
        <p:nvPicPr>
          <p:cNvPr id="6146" name="Picture 2" descr="Click to collaps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34145" y="2890675"/>
            <a:ext cx="3919621" cy="3178285"/>
          </a:xfrm>
          <a:prstGeom prst="rect">
            <a:avLst/>
          </a:prstGeom>
          <a:noFill/>
          <a:extLst>
            <a:ext uri="{909E8E84-426E-40DD-AFC4-6F175D3DCCD1}">
              <a14:hiddenFill xmlns:a14="http://schemas.microsoft.com/office/drawing/2010/main">
                <a:solidFill>
                  <a:srgbClr val="FFFFFF"/>
                </a:solidFill>
              </a14:hiddenFill>
            </a:ext>
          </a:extLst>
        </p:spPr>
      </p:pic>
      <p:pic>
        <p:nvPicPr>
          <p:cNvPr id="614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506691" y="1873044"/>
            <a:ext cx="408709" cy="4350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Box 4"/>
          <p:cNvSpPr txBox="1"/>
          <p:nvPr/>
        </p:nvSpPr>
        <p:spPr>
          <a:xfrm>
            <a:off x="304800" y="3992899"/>
            <a:ext cx="2044149" cy="923330"/>
          </a:xfrm>
          <a:prstGeom prst="rect">
            <a:avLst/>
          </a:prstGeom>
          <a:noFill/>
        </p:spPr>
        <p:txBody>
          <a:bodyPr wrap="none" rtlCol="0">
            <a:spAutoFit/>
          </a:bodyPr>
          <a:lstStyle/>
          <a:p>
            <a:r>
              <a:rPr lang="en-US" dirty="0" smtClean="0">
                <a:solidFill>
                  <a:srgbClr val="FF0000"/>
                </a:solidFill>
              </a:rPr>
              <a:t>should be</a:t>
            </a:r>
          </a:p>
          <a:p>
            <a:r>
              <a:rPr lang="en-US" dirty="0" smtClean="0">
                <a:solidFill>
                  <a:srgbClr val="FF0000"/>
                </a:solidFill>
              </a:rPr>
              <a:t>a construction line</a:t>
            </a:r>
          </a:p>
          <a:p>
            <a:r>
              <a:rPr lang="en-US" dirty="0" smtClean="0">
                <a:solidFill>
                  <a:srgbClr val="FF0000"/>
                </a:solidFill>
              </a:rPr>
              <a:t>(or omitted)</a:t>
            </a:r>
            <a:endParaRPr lang="en-US" dirty="0">
              <a:solidFill>
                <a:srgbClr val="FF0000"/>
              </a:solidFill>
            </a:endParaRPr>
          </a:p>
        </p:txBody>
      </p:sp>
      <p:cxnSp>
        <p:nvCxnSpPr>
          <p:cNvPr id="7" name="Straight Arrow Connector 6"/>
          <p:cNvCxnSpPr/>
          <p:nvPr/>
        </p:nvCxnSpPr>
        <p:spPr>
          <a:xfrm flipV="1">
            <a:off x="1981200" y="3937000"/>
            <a:ext cx="1574800" cy="25400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p:nvPr/>
        </p:nvSpPr>
        <p:spPr>
          <a:xfrm>
            <a:off x="6827006" y="4256152"/>
            <a:ext cx="1441420" cy="646331"/>
          </a:xfrm>
          <a:prstGeom prst="rect">
            <a:avLst/>
          </a:prstGeom>
          <a:noFill/>
        </p:spPr>
        <p:txBody>
          <a:bodyPr wrap="none" rtlCol="0">
            <a:spAutoFit/>
          </a:bodyPr>
          <a:lstStyle/>
          <a:p>
            <a:r>
              <a:rPr lang="en-US" dirty="0" smtClean="0">
                <a:solidFill>
                  <a:srgbClr val="FF0000"/>
                </a:solidFill>
              </a:rPr>
              <a:t>should have</a:t>
            </a:r>
          </a:p>
          <a:p>
            <a:r>
              <a:rPr lang="en-US" dirty="0" smtClean="0">
                <a:solidFill>
                  <a:srgbClr val="FF0000"/>
                </a:solidFill>
              </a:rPr>
              <a:t>a center line</a:t>
            </a:r>
            <a:endParaRPr lang="en-US" dirty="0">
              <a:solidFill>
                <a:srgbClr val="FF0000"/>
              </a:solidFill>
            </a:endParaRPr>
          </a:p>
        </p:txBody>
      </p:sp>
      <p:cxnSp>
        <p:nvCxnSpPr>
          <p:cNvPr id="11" name="Straight Arrow Connector 10"/>
          <p:cNvCxnSpPr/>
          <p:nvPr/>
        </p:nvCxnSpPr>
        <p:spPr>
          <a:xfrm flipH="1" flipV="1">
            <a:off x="6019800" y="4306882"/>
            <a:ext cx="681122" cy="161582"/>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pic>
        <p:nvPicPr>
          <p:cNvPr id="6148" name="Picture 4"/>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39098" y="2402993"/>
            <a:ext cx="314030" cy="3028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7968859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4419600" y="1420453"/>
            <a:ext cx="4457700" cy="4142147"/>
            <a:chOff x="4686300" y="1382507"/>
            <a:chExt cx="4457700" cy="4142147"/>
          </a:xfrm>
        </p:grpSpPr>
        <p:pic>
          <p:nvPicPr>
            <p:cNvPr id="7172" name="Picture 4" descr="Click to collapse"/>
            <p:cNvPicPr>
              <a:picLocks noChangeAspect="1" noChangeArrowheads="1"/>
            </p:cNvPicPr>
            <p:nvPr/>
          </p:nvPicPr>
          <p:blipFill rotWithShape="1">
            <a:blip r:embed="rId2">
              <a:extLst>
                <a:ext uri="{28A0092B-C50C-407E-A947-70E740481C1C}">
                  <a14:useLocalDpi xmlns:a14="http://schemas.microsoft.com/office/drawing/2010/main" val="0"/>
                </a:ext>
              </a:extLst>
            </a:blip>
            <a:srcRect t="45685"/>
            <a:stretch/>
          </p:blipFill>
          <p:spPr bwMode="auto">
            <a:xfrm>
              <a:off x="4686300" y="1763507"/>
              <a:ext cx="4457700" cy="3761147"/>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6096000" y="1382507"/>
              <a:ext cx="14097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 name="Title 1"/>
          <p:cNvSpPr>
            <a:spLocks noGrp="1"/>
          </p:cNvSpPr>
          <p:nvPr>
            <p:ph type="title"/>
          </p:nvPr>
        </p:nvSpPr>
        <p:spPr/>
        <p:txBody>
          <a:bodyPr/>
          <a:lstStyle/>
          <a:p>
            <a:r>
              <a:rPr lang="en-US" dirty="0" smtClean="0"/>
              <a:t>Three-Plane Concept - Circular</a:t>
            </a:r>
            <a:endParaRPr lang="en-US" dirty="0"/>
          </a:p>
        </p:txBody>
      </p:sp>
      <p:sp>
        <p:nvSpPr>
          <p:cNvPr id="12" name="Content Placeholder 11"/>
          <p:cNvSpPr>
            <a:spLocks noGrp="1"/>
          </p:cNvSpPr>
          <p:nvPr>
            <p:ph idx="1"/>
          </p:nvPr>
        </p:nvSpPr>
        <p:spPr/>
        <p:txBody>
          <a:bodyPr/>
          <a:lstStyle/>
          <a:p>
            <a:r>
              <a:rPr lang="en-US" dirty="0" smtClean="0"/>
              <a:t>datum A defines an axis along the center of the cylinder</a:t>
            </a:r>
            <a:endParaRPr lang="en-US" dirty="0"/>
          </a:p>
        </p:txBody>
      </p:sp>
      <p:sp>
        <p:nvSpPr>
          <p:cNvPr id="4" name="Slide Number Placeholder 3"/>
          <p:cNvSpPr>
            <a:spLocks noGrp="1"/>
          </p:cNvSpPr>
          <p:nvPr>
            <p:ph type="sldNum" sz="quarter" idx="12"/>
          </p:nvPr>
        </p:nvSpPr>
        <p:spPr/>
        <p:txBody>
          <a:bodyPr/>
          <a:lstStyle/>
          <a:p>
            <a:fld id="{9EF9CD90-CA6C-4EE1-97E9-8AE06237CD1D}" type="slidenum">
              <a:rPr lang="en-US" smtClean="0"/>
              <a:t>8</a:t>
            </a:fld>
            <a:endParaRPr lang="en-US"/>
          </a:p>
        </p:txBody>
      </p:sp>
      <p:grpSp>
        <p:nvGrpSpPr>
          <p:cNvPr id="9" name="Group 8"/>
          <p:cNvGrpSpPr/>
          <p:nvPr/>
        </p:nvGrpSpPr>
        <p:grpSpPr>
          <a:xfrm>
            <a:off x="152400" y="1992107"/>
            <a:ext cx="4457700" cy="3951493"/>
            <a:chOff x="304800" y="1763507"/>
            <a:chExt cx="4457700" cy="3951493"/>
          </a:xfrm>
        </p:grpSpPr>
        <p:pic>
          <p:nvPicPr>
            <p:cNvPr id="7170" name="Picture 2" descr="Click to collapse"/>
            <p:cNvPicPr>
              <a:picLocks noChangeAspect="1" noChangeArrowheads="1"/>
            </p:cNvPicPr>
            <p:nvPr/>
          </p:nvPicPr>
          <p:blipFill rotWithShape="1">
            <a:blip r:embed="rId2">
              <a:extLst>
                <a:ext uri="{28A0092B-C50C-407E-A947-70E740481C1C}">
                  <a14:useLocalDpi xmlns:a14="http://schemas.microsoft.com/office/drawing/2010/main" val="0"/>
                </a:ext>
              </a:extLst>
            </a:blip>
            <a:srcRect b="47424"/>
            <a:stretch/>
          </p:blipFill>
          <p:spPr bwMode="auto">
            <a:xfrm>
              <a:off x="304800" y="1763507"/>
              <a:ext cx="4457700" cy="3640702"/>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3276600" y="4953000"/>
              <a:ext cx="14097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9842726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Partial </a:t>
            </a:r>
            <a:r>
              <a:rPr lang="en-US" dirty="0" err="1" smtClean="0"/>
              <a:t>Datums</a:t>
            </a:r>
            <a:endParaRPr lang="en-US" dirty="0"/>
          </a:p>
        </p:txBody>
      </p:sp>
      <p:sp>
        <p:nvSpPr>
          <p:cNvPr id="3" name="Content Placeholder 2"/>
          <p:cNvSpPr>
            <a:spLocks noGrp="1"/>
          </p:cNvSpPr>
          <p:nvPr>
            <p:ph idx="1"/>
          </p:nvPr>
        </p:nvSpPr>
        <p:spPr/>
        <p:txBody>
          <a:bodyPr/>
          <a:lstStyle/>
          <a:p>
            <a:r>
              <a:rPr lang="en-US" dirty="0"/>
              <a:t>Occasionally, designs require a datum on a particular surface, but not necessarily the entire surface. </a:t>
            </a:r>
          </a:p>
        </p:txBody>
      </p:sp>
      <p:sp>
        <p:nvSpPr>
          <p:cNvPr id="4" name="Slide Number Placeholder 3"/>
          <p:cNvSpPr>
            <a:spLocks noGrp="1"/>
          </p:cNvSpPr>
          <p:nvPr>
            <p:ph type="sldNum" sz="quarter" idx="12"/>
          </p:nvPr>
        </p:nvSpPr>
        <p:spPr/>
        <p:txBody>
          <a:bodyPr/>
          <a:lstStyle/>
          <a:p>
            <a:fld id="{9EF9CD90-CA6C-4EE1-97E9-8AE06237CD1D}" type="slidenum">
              <a:rPr lang="en-US" smtClean="0"/>
              <a:t>9</a:t>
            </a:fld>
            <a:endParaRPr lang="en-US"/>
          </a:p>
        </p:txBody>
      </p:sp>
      <p:pic>
        <p:nvPicPr>
          <p:cNvPr id="8194" name="Picture 2" descr="Click to collaps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30013" y="2133600"/>
            <a:ext cx="3120307" cy="38481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058450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ags/tag10.xml><?xml version="1.0" encoding="utf-8"?>
<p:tagLst xmlns:a="http://schemas.openxmlformats.org/drawingml/2006/main" xmlns:r="http://schemas.openxmlformats.org/officeDocument/2006/relationships" xmlns:p="http://schemas.openxmlformats.org/presentationml/2006/main">
  <p:tag name="DELIMITERS" val="3.1"/>
</p:tagLst>
</file>

<file path=ppt/tags/tag11.xml><?xml version="1.0" encoding="utf-8"?>
<p:tagLst xmlns:a="http://schemas.openxmlformats.org/drawingml/2006/main" xmlns:r="http://schemas.openxmlformats.org/officeDocument/2006/relationships" xmlns:p="http://schemas.openxmlformats.org/presentationml/2006/main">
  <p:tag name="DELIMITERS" val="3.1"/>
</p:tagLst>
</file>

<file path=ppt/tags/tag12.xml><?xml version="1.0" encoding="utf-8"?>
<p:tagLst xmlns:a="http://schemas.openxmlformats.org/drawingml/2006/main" xmlns:r="http://schemas.openxmlformats.org/officeDocument/2006/relationships" xmlns:p="http://schemas.openxmlformats.org/presentationml/2006/main">
  <p:tag name="DELIMITERS" val="3.1"/>
</p:tagLst>
</file>

<file path=ppt/tags/tag13.xml><?xml version="1.0" encoding="utf-8"?>
<p:tagLst xmlns:a="http://schemas.openxmlformats.org/drawingml/2006/main" xmlns:r="http://schemas.openxmlformats.org/officeDocument/2006/relationships" xmlns:p="http://schemas.openxmlformats.org/presentationml/2006/main">
  <p:tag name="DELIMITERS" val="3.1"/>
</p:tagLst>
</file>

<file path=ppt/tags/tag14.xml><?xml version="1.0" encoding="utf-8"?>
<p:tagLst xmlns:a="http://schemas.openxmlformats.org/drawingml/2006/main" xmlns:r="http://schemas.openxmlformats.org/officeDocument/2006/relationships" xmlns:p="http://schemas.openxmlformats.org/presentationml/2006/main">
  <p:tag name="DELIMITERS" val="3.1"/>
</p:tagLst>
</file>

<file path=ppt/tags/tag15.xml><?xml version="1.0" encoding="utf-8"?>
<p:tagLst xmlns:a="http://schemas.openxmlformats.org/drawingml/2006/main" xmlns:r="http://schemas.openxmlformats.org/officeDocument/2006/relationships" xmlns:p="http://schemas.openxmlformats.org/presentationml/2006/main">
  <p:tag name="DELIMITERS" val="3.1"/>
</p:tagLst>
</file>

<file path=ppt/tags/tag16.xml><?xml version="1.0" encoding="utf-8"?>
<p:tagLst xmlns:a="http://schemas.openxmlformats.org/drawingml/2006/main" xmlns:r="http://schemas.openxmlformats.org/officeDocument/2006/relationships" xmlns:p="http://schemas.openxmlformats.org/presentationml/2006/main">
  <p:tag name="DELIMITERS" val="3.1"/>
</p:tagLst>
</file>

<file path=ppt/tags/tag17.xml><?xml version="1.0" encoding="utf-8"?>
<p:tagLst xmlns:a="http://schemas.openxmlformats.org/drawingml/2006/main" xmlns:r="http://schemas.openxmlformats.org/officeDocument/2006/relationships" xmlns:p="http://schemas.openxmlformats.org/presentationml/2006/main">
  <p:tag name="DELIMITERS" val="3.1"/>
</p:tagLst>
</file>

<file path=ppt/tags/tag18.xml><?xml version="1.0" encoding="utf-8"?>
<p:tagLst xmlns:a="http://schemas.openxmlformats.org/drawingml/2006/main" xmlns:r="http://schemas.openxmlformats.org/officeDocument/2006/relationships" xmlns:p="http://schemas.openxmlformats.org/presentationml/2006/main">
  <p:tag name="DELIMITERS" val="3.1"/>
</p:tagLst>
</file>

<file path=ppt/tags/tag19.xml><?xml version="1.0" encoding="utf-8"?>
<p:tagLst xmlns:a="http://schemas.openxmlformats.org/drawingml/2006/main" xmlns:r="http://schemas.openxmlformats.org/officeDocument/2006/relationships" xmlns:p="http://schemas.openxmlformats.org/presentationml/2006/main">
  <p:tag name="DELIMITERS" val="3.1"/>
</p:tagLst>
</file>

<file path=ppt/tags/tag2.xml><?xml version="1.0" encoding="utf-8"?>
<p:tagLst xmlns:a="http://schemas.openxmlformats.org/drawingml/2006/main" xmlns:r="http://schemas.openxmlformats.org/officeDocument/2006/relationships" xmlns:p="http://schemas.openxmlformats.org/presentationml/2006/main">
  <p:tag name="DELIMITERS" val="3.1"/>
</p:tagLst>
</file>

<file path=ppt/tags/tag20.xml><?xml version="1.0" encoding="utf-8"?>
<p:tagLst xmlns:a="http://schemas.openxmlformats.org/drawingml/2006/main" xmlns:r="http://schemas.openxmlformats.org/officeDocument/2006/relationships" xmlns:p="http://schemas.openxmlformats.org/presentationml/2006/main">
  <p:tag name="DELIMITERS" val="3.1"/>
</p:tagLst>
</file>

<file path=ppt/tags/tag21.xml><?xml version="1.0" encoding="utf-8"?>
<p:tagLst xmlns:a="http://schemas.openxmlformats.org/drawingml/2006/main" xmlns:r="http://schemas.openxmlformats.org/officeDocument/2006/relationships" xmlns:p="http://schemas.openxmlformats.org/presentationml/2006/main">
  <p:tag name="DELIMITERS" val="3.1"/>
</p:tagLst>
</file>

<file path=ppt/tags/tag22.xml><?xml version="1.0" encoding="utf-8"?>
<p:tagLst xmlns:a="http://schemas.openxmlformats.org/drawingml/2006/main" xmlns:r="http://schemas.openxmlformats.org/officeDocument/2006/relationships" xmlns:p="http://schemas.openxmlformats.org/presentationml/2006/main">
  <p:tag name="DELIMITERS" val="3.1"/>
</p:tagLst>
</file>

<file path=ppt/tags/tag3.xml><?xml version="1.0" encoding="utf-8"?>
<p:tagLst xmlns:a="http://schemas.openxmlformats.org/drawingml/2006/main" xmlns:r="http://schemas.openxmlformats.org/officeDocument/2006/relationships" xmlns:p="http://schemas.openxmlformats.org/presentationml/2006/main">
  <p:tag name="DELIMITERS" val="3.1"/>
</p:tagLst>
</file>

<file path=ppt/tags/tag4.xml><?xml version="1.0" encoding="utf-8"?>
<p:tagLst xmlns:a="http://schemas.openxmlformats.org/drawingml/2006/main" xmlns:r="http://schemas.openxmlformats.org/officeDocument/2006/relationships" xmlns:p="http://schemas.openxmlformats.org/presentationml/2006/main">
  <p:tag name="DELIMITERS" val="3.1"/>
</p:tagLst>
</file>

<file path=ppt/tags/tag5.xml><?xml version="1.0" encoding="utf-8"?>
<p:tagLst xmlns:a="http://schemas.openxmlformats.org/drawingml/2006/main" xmlns:r="http://schemas.openxmlformats.org/officeDocument/2006/relationships" xmlns:p="http://schemas.openxmlformats.org/presentationml/2006/main">
  <p:tag name="DELIMITERS" val="3.1"/>
</p:tagLst>
</file>

<file path=ppt/tags/tag6.xml><?xml version="1.0" encoding="utf-8"?>
<p:tagLst xmlns:a="http://schemas.openxmlformats.org/drawingml/2006/main" xmlns:r="http://schemas.openxmlformats.org/officeDocument/2006/relationships" xmlns:p="http://schemas.openxmlformats.org/presentationml/2006/main">
  <p:tag name="DELIMITERS" val="3.1"/>
</p:tagLst>
</file>

<file path=ppt/tags/tag7.xml><?xml version="1.0" encoding="utf-8"?>
<p:tagLst xmlns:a="http://schemas.openxmlformats.org/drawingml/2006/main" xmlns:r="http://schemas.openxmlformats.org/officeDocument/2006/relationships" xmlns:p="http://schemas.openxmlformats.org/presentationml/2006/main">
  <p:tag name="DELIMITERS" val="3.1"/>
</p:tagLst>
</file>

<file path=ppt/tags/tag8.xml><?xml version="1.0" encoding="utf-8"?>
<p:tagLst xmlns:a="http://schemas.openxmlformats.org/drawingml/2006/main" xmlns:r="http://schemas.openxmlformats.org/officeDocument/2006/relationships" xmlns:p="http://schemas.openxmlformats.org/presentationml/2006/main">
  <p:tag name="DELIMITERS" val="3.1"/>
</p:tagLst>
</file>

<file path=ppt/tags/tag9.xml><?xml version="1.0" encoding="utf-8"?>
<p:tagLst xmlns:a="http://schemas.openxmlformats.org/drawingml/2006/main" xmlns:r="http://schemas.openxmlformats.org/officeDocument/2006/relationships" xmlns:p="http://schemas.openxmlformats.org/presentationml/2006/main">
  <p:tag name="DELIMITERS" val="3.1"/>
</p:tagLst>
</file>

<file path=ppt/theme/theme1.xml><?xml version="1.0" encoding="utf-8"?>
<a:theme xmlns:a="http://schemas.openxmlformats.org/drawingml/2006/main" name="cimar2005_bw_new">
  <a:themeElements>
    <a:clrScheme name="cimar2005_bw_new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imar2005_bw_new">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cimar2005_bw_new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imar2005_bw_new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imar2005_bw_new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imar2005_bw_new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imar2005_bw_new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imar2005_bw_new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imar2005_bw_new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imar2005_bw_new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imar2005_bw_new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imar2005_bw_new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imar2005_bw_new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imar2005_bw_new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EML2023</Template>
  <TotalTime>256</TotalTime>
  <Words>4554</Words>
  <Application>Microsoft Office PowerPoint</Application>
  <PresentationFormat>On-screen Show (4:3)</PresentationFormat>
  <Paragraphs>3407</Paragraphs>
  <Slides>32</Slides>
  <Notes>25</Notes>
  <HiddenSlides>0</HiddenSlides>
  <MMClips>0</MMClips>
  <ScaleCrop>false</ScaleCrop>
  <HeadingPairs>
    <vt:vector size="6" baseType="variant">
      <vt:variant>
        <vt:lpstr>Fonts Used</vt:lpstr>
      </vt:variant>
      <vt:variant>
        <vt:i4>4</vt:i4>
      </vt:variant>
      <vt:variant>
        <vt:lpstr>Theme</vt:lpstr>
      </vt:variant>
      <vt:variant>
        <vt:i4>3</vt:i4>
      </vt:variant>
      <vt:variant>
        <vt:lpstr>Slide Titles</vt:lpstr>
      </vt:variant>
      <vt:variant>
        <vt:i4>32</vt:i4>
      </vt:variant>
    </vt:vector>
  </HeadingPairs>
  <TitlesOfParts>
    <vt:vector size="39" baseType="lpstr">
      <vt:lpstr>Arial</vt:lpstr>
      <vt:lpstr>Calibri</vt:lpstr>
      <vt:lpstr>Symbol</vt:lpstr>
      <vt:lpstr>Times New Roman</vt:lpstr>
      <vt:lpstr>cimar2005_bw_new</vt:lpstr>
      <vt:lpstr>Default Design</vt:lpstr>
      <vt:lpstr>1_Default Design</vt:lpstr>
      <vt:lpstr>Geometric Dimensioning and Tolerancing</vt:lpstr>
      <vt:lpstr>Introduction</vt:lpstr>
      <vt:lpstr>Datum Feature Symbol</vt:lpstr>
      <vt:lpstr>Three-Plane Concept</vt:lpstr>
      <vt:lpstr>Three-Plane Concept</vt:lpstr>
      <vt:lpstr>Three-Plane Concept</vt:lpstr>
      <vt:lpstr>Three-Plane Concept - Circular</vt:lpstr>
      <vt:lpstr>Three-Plane Concept - Circular</vt:lpstr>
      <vt:lpstr>Partial Datums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Evaluation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Geometric Dimensioning and Tolerancing</dc:title>
  <dc:creator>carl</dc:creator>
  <cp:lastModifiedBy>Carl Crane</cp:lastModifiedBy>
  <cp:revision>37</cp:revision>
  <dcterms:created xsi:type="dcterms:W3CDTF">2012-07-11T12:46:56Z</dcterms:created>
  <dcterms:modified xsi:type="dcterms:W3CDTF">2013-07-22T12:28:00Z</dcterms:modified>
</cp:coreProperties>
</file>